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2"/>
  </p:notesMasterIdLst>
  <p:sldIdLst>
    <p:sldId id="256" r:id="rId2"/>
    <p:sldId id="257" r:id="rId3"/>
    <p:sldId id="258" r:id="rId4"/>
    <p:sldId id="262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72" r:id="rId13"/>
    <p:sldId id="267" r:id="rId14"/>
    <p:sldId id="268" r:id="rId15"/>
    <p:sldId id="269" r:id="rId16"/>
    <p:sldId id="270" r:id="rId17"/>
    <p:sldId id="271" r:id="rId18"/>
    <p:sldId id="273" r:id="rId19"/>
    <p:sldId id="274" r:id="rId20"/>
    <p:sldId id="275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1" r:id="rId53"/>
    <p:sldId id="312" r:id="rId54"/>
    <p:sldId id="313" r:id="rId55"/>
    <p:sldId id="314" r:id="rId56"/>
    <p:sldId id="315" r:id="rId57"/>
    <p:sldId id="316" r:id="rId58"/>
    <p:sldId id="317" r:id="rId59"/>
    <p:sldId id="318" r:id="rId60"/>
    <p:sldId id="319" r:id="rId61"/>
    <p:sldId id="320" r:id="rId62"/>
    <p:sldId id="321" r:id="rId63"/>
    <p:sldId id="322" r:id="rId64"/>
    <p:sldId id="323" r:id="rId65"/>
    <p:sldId id="324" r:id="rId66"/>
    <p:sldId id="325" r:id="rId67"/>
    <p:sldId id="326" r:id="rId68"/>
    <p:sldId id="327" r:id="rId69"/>
    <p:sldId id="328" r:id="rId70"/>
    <p:sldId id="329" r:id="rId71"/>
    <p:sldId id="330" r:id="rId72"/>
    <p:sldId id="331" r:id="rId73"/>
    <p:sldId id="498" r:id="rId74"/>
    <p:sldId id="499" r:id="rId75"/>
    <p:sldId id="332" r:id="rId76"/>
    <p:sldId id="333" r:id="rId77"/>
    <p:sldId id="335" r:id="rId78"/>
    <p:sldId id="336" r:id="rId79"/>
    <p:sldId id="337" r:id="rId80"/>
    <p:sldId id="340" r:id="rId81"/>
    <p:sldId id="341" r:id="rId82"/>
    <p:sldId id="342" r:id="rId83"/>
    <p:sldId id="343" r:id="rId84"/>
    <p:sldId id="344" r:id="rId85"/>
    <p:sldId id="345" r:id="rId86"/>
    <p:sldId id="500" r:id="rId87"/>
    <p:sldId id="346" r:id="rId88"/>
    <p:sldId id="347" r:id="rId89"/>
    <p:sldId id="349" r:id="rId90"/>
    <p:sldId id="350" r:id="rId91"/>
    <p:sldId id="351" r:id="rId92"/>
    <p:sldId id="353" r:id="rId93"/>
    <p:sldId id="354" r:id="rId94"/>
    <p:sldId id="355" r:id="rId95"/>
    <p:sldId id="356" r:id="rId96"/>
    <p:sldId id="357" r:id="rId97"/>
    <p:sldId id="359" r:id="rId98"/>
    <p:sldId id="360" r:id="rId99"/>
    <p:sldId id="361" r:id="rId100"/>
    <p:sldId id="362" r:id="rId101"/>
    <p:sldId id="363" r:id="rId102"/>
    <p:sldId id="364" r:id="rId103"/>
    <p:sldId id="365" r:id="rId104"/>
    <p:sldId id="366" r:id="rId105"/>
    <p:sldId id="367" r:id="rId106"/>
    <p:sldId id="368" r:id="rId107"/>
    <p:sldId id="501" r:id="rId108"/>
    <p:sldId id="502" r:id="rId109"/>
    <p:sldId id="369" r:id="rId110"/>
    <p:sldId id="370" r:id="rId111"/>
    <p:sldId id="371" r:id="rId112"/>
    <p:sldId id="372" r:id="rId113"/>
    <p:sldId id="373" r:id="rId114"/>
    <p:sldId id="374" r:id="rId115"/>
    <p:sldId id="375" r:id="rId116"/>
    <p:sldId id="376" r:id="rId117"/>
    <p:sldId id="378" r:id="rId118"/>
    <p:sldId id="380" r:id="rId119"/>
    <p:sldId id="381" r:id="rId120"/>
    <p:sldId id="382" r:id="rId121"/>
    <p:sldId id="383" r:id="rId122"/>
    <p:sldId id="384" r:id="rId123"/>
    <p:sldId id="385" r:id="rId124"/>
    <p:sldId id="386" r:id="rId125"/>
    <p:sldId id="387" r:id="rId126"/>
    <p:sldId id="388" r:id="rId127"/>
    <p:sldId id="389" r:id="rId128"/>
    <p:sldId id="390" r:id="rId129"/>
    <p:sldId id="391" r:id="rId130"/>
    <p:sldId id="392" r:id="rId131"/>
    <p:sldId id="393" r:id="rId132"/>
    <p:sldId id="395" r:id="rId133"/>
    <p:sldId id="396" r:id="rId134"/>
    <p:sldId id="397" r:id="rId135"/>
    <p:sldId id="398" r:id="rId136"/>
    <p:sldId id="399" r:id="rId137"/>
    <p:sldId id="400" r:id="rId138"/>
    <p:sldId id="401" r:id="rId139"/>
    <p:sldId id="402" r:id="rId140"/>
    <p:sldId id="403" r:id="rId141"/>
    <p:sldId id="404" r:id="rId142"/>
    <p:sldId id="405" r:id="rId143"/>
    <p:sldId id="407" r:id="rId144"/>
    <p:sldId id="408" r:id="rId145"/>
    <p:sldId id="410" r:id="rId146"/>
    <p:sldId id="411" r:id="rId147"/>
    <p:sldId id="412" r:id="rId148"/>
    <p:sldId id="415" r:id="rId149"/>
    <p:sldId id="416" r:id="rId150"/>
    <p:sldId id="417" r:id="rId151"/>
    <p:sldId id="418" r:id="rId152"/>
    <p:sldId id="419" r:id="rId153"/>
    <p:sldId id="420" r:id="rId154"/>
    <p:sldId id="421" r:id="rId155"/>
    <p:sldId id="423" r:id="rId156"/>
    <p:sldId id="424" r:id="rId157"/>
    <p:sldId id="425" r:id="rId158"/>
    <p:sldId id="426" r:id="rId159"/>
    <p:sldId id="427" r:id="rId160"/>
    <p:sldId id="428" r:id="rId161"/>
    <p:sldId id="429" r:id="rId162"/>
    <p:sldId id="430" r:id="rId163"/>
    <p:sldId id="431" r:id="rId164"/>
    <p:sldId id="432" r:id="rId165"/>
    <p:sldId id="433" r:id="rId166"/>
    <p:sldId id="435" r:id="rId167"/>
    <p:sldId id="436" r:id="rId168"/>
    <p:sldId id="437" r:id="rId169"/>
    <p:sldId id="438" r:id="rId170"/>
    <p:sldId id="439" r:id="rId171"/>
    <p:sldId id="440" r:id="rId172"/>
    <p:sldId id="441" r:id="rId173"/>
    <p:sldId id="442" r:id="rId174"/>
    <p:sldId id="443" r:id="rId175"/>
    <p:sldId id="445" r:id="rId176"/>
    <p:sldId id="447" r:id="rId177"/>
    <p:sldId id="466" r:id="rId178"/>
    <p:sldId id="467" r:id="rId179"/>
    <p:sldId id="468" r:id="rId180"/>
    <p:sldId id="469" r:id="rId181"/>
    <p:sldId id="470" r:id="rId182"/>
    <p:sldId id="471" r:id="rId183"/>
    <p:sldId id="473" r:id="rId184"/>
    <p:sldId id="474" r:id="rId185"/>
    <p:sldId id="475" r:id="rId186"/>
    <p:sldId id="478" r:id="rId187"/>
    <p:sldId id="479" r:id="rId188"/>
    <p:sldId id="480" r:id="rId189"/>
    <p:sldId id="481" r:id="rId190"/>
    <p:sldId id="482" r:id="rId191"/>
    <p:sldId id="483" r:id="rId192"/>
    <p:sldId id="484" r:id="rId193"/>
    <p:sldId id="485" r:id="rId194"/>
    <p:sldId id="486" r:id="rId195"/>
    <p:sldId id="487" r:id="rId196"/>
    <p:sldId id="488" r:id="rId197"/>
    <p:sldId id="489" r:id="rId198"/>
    <p:sldId id="490" r:id="rId199"/>
    <p:sldId id="491" r:id="rId200"/>
    <p:sldId id="492" r:id="rId201"/>
  </p:sldIdLst>
  <p:sldSz cx="9144000" cy="6858000" type="screen4x3"/>
  <p:notesSz cx="6400800" cy="86868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CC"/>
    <a:srgbClr val="FFCCCC"/>
    <a:srgbClr val="FFCCFF"/>
    <a:srgbClr val="FF99FF"/>
    <a:srgbClr val="A51D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286" autoAdjust="0"/>
    <p:restoredTop sz="94723" autoAdjust="0"/>
  </p:normalViewPr>
  <p:slideViewPr>
    <p:cSldViewPr showGuides="1">
      <p:cViewPr>
        <p:scale>
          <a:sx n="100" d="100"/>
          <a:sy n="100" d="100"/>
        </p:scale>
        <p:origin x="72" y="20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tableStyles" Target="tableStyles.xml"/><Relationship Id="rId201" Type="http://schemas.openxmlformats.org/officeDocument/2006/relationships/slide" Target="slides/slide200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notesMaster" Target="notesMasters/notes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1" y="2"/>
            <a:ext cx="2773680" cy="434340"/>
          </a:xfrm>
          <a:prstGeom prst="rect">
            <a:avLst/>
          </a:prstGeom>
        </p:spPr>
        <p:txBody>
          <a:bodyPr vert="horz" lIns="86204" tIns="43102" rIns="86204" bIns="43102" rtlCol="0"/>
          <a:lstStyle>
            <a:lvl1pPr algn="l">
              <a:defRPr sz="11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625640" y="2"/>
            <a:ext cx="2773680" cy="434340"/>
          </a:xfrm>
          <a:prstGeom prst="rect">
            <a:avLst/>
          </a:prstGeom>
        </p:spPr>
        <p:txBody>
          <a:bodyPr vert="horz" lIns="86204" tIns="43102" rIns="86204" bIns="43102" rtlCol="0"/>
          <a:lstStyle>
            <a:lvl1pPr algn="r">
              <a:defRPr sz="1100"/>
            </a:lvl1pPr>
          </a:lstStyle>
          <a:p>
            <a:fld id="{AD5C83A4-8D8A-43A5-A452-D617D7CDAFA9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030288" y="652463"/>
            <a:ext cx="4340225" cy="32559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6204" tIns="43102" rIns="86204" bIns="43102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40080" y="4126230"/>
            <a:ext cx="5120640" cy="3909060"/>
          </a:xfrm>
          <a:prstGeom prst="rect">
            <a:avLst/>
          </a:prstGeom>
        </p:spPr>
        <p:txBody>
          <a:bodyPr vert="horz" lIns="86204" tIns="43102" rIns="86204" bIns="43102" rtlCol="0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1" y="8250955"/>
            <a:ext cx="2773680" cy="434340"/>
          </a:xfrm>
          <a:prstGeom prst="rect">
            <a:avLst/>
          </a:prstGeom>
        </p:spPr>
        <p:txBody>
          <a:bodyPr vert="horz" lIns="86204" tIns="43102" rIns="86204" bIns="43102" rtlCol="0" anchor="b"/>
          <a:lstStyle>
            <a:lvl1pPr algn="l">
              <a:defRPr sz="11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625640" y="8250955"/>
            <a:ext cx="2773680" cy="434340"/>
          </a:xfrm>
          <a:prstGeom prst="rect">
            <a:avLst/>
          </a:prstGeom>
        </p:spPr>
        <p:txBody>
          <a:bodyPr vert="horz" lIns="86204" tIns="43102" rIns="86204" bIns="43102" rtlCol="0" anchor="b"/>
          <a:lstStyle>
            <a:lvl1pPr algn="r">
              <a:defRPr sz="1100"/>
            </a:lvl1pPr>
          </a:lstStyle>
          <a:p>
            <a:fld id="{6AE52A02-32BD-40FE-B618-911C3933EC37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573755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E52A02-32BD-40FE-B618-911C3933EC37}" type="slidenum">
              <a:rPr lang="fr-FR" smtClean="0"/>
              <a:pPr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558909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52A02-32BD-40FE-B618-911C3933EC37}" type="slidenum">
              <a:rPr lang="fr-FR" smtClean="0"/>
              <a:pPr/>
              <a:t>139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1731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Cliquez pour modifier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08F7F1-268A-471E-84AC-F69845C53BA8}" type="datetimeFigureOut">
              <a:rPr lang="fr-FR" smtClean="0"/>
              <a:pPr/>
              <a:t>03/04/2019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F280F9-BC09-4DD8-AEC7-94C7A9D3FDDC}" type="slidenum">
              <a:rPr lang="fr-FR" smtClean="0"/>
              <a:pPr/>
              <a:t>‹N°›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17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519" name="ZoneTexte 518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endParaRPr lang="fr-FR" sz="3600" b="1" i="0" dirty="0">
                  <a:solidFill>
                    <a:srgbClr val="A51D2A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520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521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523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>
                      <a:solidFill>
                        <a:srgbClr val="FF66CC"/>
                      </a:solidFill>
                    </a:endParaRPr>
                  </a:p>
                </p:txBody>
              </p:sp>
              <p:sp>
                <p:nvSpPr>
                  <p:cNvPr id="52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522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INTRODUCTION ET MODE D’EMPLOI DE L’OUVRAGE</a:t>
                  </a:r>
                </a:p>
              </p:txBody>
            </p:sp>
          </p:grpSp>
        </p:grpSp>
        <p:sp>
          <p:nvSpPr>
            <p:cNvPr id="518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endParaRPr lang="fr-FR" sz="850" b="1" dirty="0">
                <a:solidFill>
                  <a:srgbClr val="A51D2A"/>
                </a:solidFill>
                <a:latin typeface="ITC Stone Sans Std Medium" pitchFamily="34" charset="0"/>
                <a:ea typeface="ＭＳ Ｐゴシック" pitchFamily="16" charset="-128"/>
                <a:cs typeface="+mn-cs"/>
              </a:endParaRPr>
            </a:p>
          </p:txBody>
        </p:sp>
      </p:grpSp>
      <p:sp>
        <p:nvSpPr>
          <p:cNvPr id="525" name="Text Box 2"/>
          <p:cNvSpPr txBox="1">
            <a:spLocks noChangeArrowheads="1"/>
          </p:cNvSpPr>
          <p:nvPr/>
        </p:nvSpPr>
        <p:spPr bwMode="auto">
          <a:xfrm>
            <a:off x="3428992" y="6503989"/>
            <a:ext cx="2304000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MÉTIERS DU CONSEIL</a:t>
            </a:r>
          </a:p>
        </p:txBody>
      </p:sp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2557463" y="1967458"/>
            <a:ext cx="4111625" cy="333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4" name="Group 207"/>
          <p:cNvGrpSpPr>
            <a:grpSpLocks/>
          </p:cNvGrpSpPr>
          <p:nvPr/>
        </p:nvGrpSpPr>
        <p:grpSpPr bwMode="auto">
          <a:xfrm>
            <a:off x="2563813" y="1970633"/>
            <a:ext cx="3695700" cy="2774950"/>
            <a:chOff x="1615" y="1164"/>
            <a:chExt cx="2328" cy="1748"/>
          </a:xfrm>
        </p:grpSpPr>
        <p:sp>
          <p:nvSpPr>
            <p:cNvPr id="1283" name="Rectangle 7"/>
            <p:cNvSpPr>
              <a:spLocks noChangeArrowheads="1"/>
            </p:cNvSpPr>
            <p:nvPr/>
          </p:nvSpPr>
          <p:spPr bwMode="auto">
            <a:xfrm>
              <a:off x="1615" y="1164"/>
              <a:ext cx="2072" cy="14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4" name="Rectangle 8"/>
            <p:cNvSpPr>
              <a:spLocks noChangeArrowheads="1"/>
            </p:cNvSpPr>
            <p:nvPr/>
          </p:nvSpPr>
          <p:spPr bwMode="auto">
            <a:xfrm>
              <a:off x="1615" y="1164"/>
              <a:ext cx="2072" cy="149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5" name="Freeform 9"/>
            <p:cNvSpPr>
              <a:spLocks/>
            </p:cNvSpPr>
            <p:nvPr/>
          </p:nvSpPr>
          <p:spPr bwMode="auto">
            <a:xfrm>
              <a:off x="1727" y="1358"/>
              <a:ext cx="1792" cy="1202"/>
            </a:xfrm>
            <a:custGeom>
              <a:avLst/>
              <a:gdLst>
                <a:gd name="T0" fmla="*/ 448 w 1792"/>
                <a:gd name="T1" fmla="*/ 0 h 1202"/>
                <a:gd name="T2" fmla="*/ 0 w 1792"/>
                <a:gd name="T3" fmla="*/ 600 h 1202"/>
                <a:gd name="T4" fmla="*/ 448 w 1792"/>
                <a:gd name="T5" fmla="*/ 1202 h 1202"/>
                <a:gd name="T6" fmla="*/ 1344 w 1792"/>
                <a:gd name="T7" fmla="*/ 1202 h 1202"/>
                <a:gd name="T8" fmla="*/ 1792 w 1792"/>
                <a:gd name="T9" fmla="*/ 600 h 1202"/>
                <a:gd name="T10" fmla="*/ 1344 w 1792"/>
                <a:gd name="T11" fmla="*/ 0 h 1202"/>
                <a:gd name="T12" fmla="*/ 448 w 1792"/>
                <a:gd name="T13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2" h="1202">
                  <a:moveTo>
                    <a:pt x="448" y="0"/>
                  </a:moveTo>
                  <a:lnTo>
                    <a:pt x="0" y="600"/>
                  </a:lnTo>
                  <a:lnTo>
                    <a:pt x="448" y="1202"/>
                  </a:lnTo>
                  <a:lnTo>
                    <a:pt x="1344" y="1202"/>
                  </a:lnTo>
                  <a:lnTo>
                    <a:pt x="1792" y="600"/>
                  </a:lnTo>
                  <a:lnTo>
                    <a:pt x="1344" y="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6" name="Freeform 10"/>
            <p:cNvSpPr>
              <a:spLocks/>
            </p:cNvSpPr>
            <p:nvPr/>
          </p:nvSpPr>
          <p:spPr bwMode="auto">
            <a:xfrm>
              <a:off x="1727" y="1358"/>
              <a:ext cx="1792" cy="1202"/>
            </a:xfrm>
            <a:custGeom>
              <a:avLst/>
              <a:gdLst>
                <a:gd name="T0" fmla="*/ 448 w 1792"/>
                <a:gd name="T1" fmla="*/ 0 h 1202"/>
                <a:gd name="T2" fmla="*/ 0 w 1792"/>
                <a:gd name="T3" fmla="*/ 600 h 1202"/>
                <a:gd name="T4" fmla="*/ 448 w 1792"/>
                <a:gd name="T5" fmla="*/ 1202 h 1202"/>
                <a:gd name="T6" fmla="*/ 1344 w 1792"/>
                <a:gd name="T7" fmla="*/ 1202 h 1202"/>
                <a:gd name="T8" fmla="*/ 1792 w 1792"/>
                <a:gd name="T9" fmla="*/ 600 h 1202"/>
                <a:gd name="T10" fmla="*/ 1344 w 1792"/>
                <a:gd name="T11" fmla="*/ 0 h 1202"/>
                <a:gd name="T12" fmla="*/ 448 w 1792"/>
                <a:gd name="T13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2" h="1202">
                  <a:moveTo>
                    <a:pt x="448" y="0"/>
                  </a:moveTo>
                  <a:lnTo>
                    <a:pt x="0" y="600"/>
                  </a:lnTo>
                  <a:lnTo>
                    <a:pt x="448" y="1202"/>
                  </a:lnTo>
                  <a:lnTo>
                    <a:pt x="1344" y="1202"/>
                  </a:lnTo>
                  <a:lnTo>
                    <a:pt x="1792" y="600"/>
                  </a:lnTo>
                  <a:lnTo>
                    <a:pt x="1344" y="0"/>
                  </a:lnTo>
                  <a:lnTo>
                    <a:pt x="44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7" name="Line 11"/>
            <p:cNvSpPr>
              <a:spLocks noChangeShapeType="1"/>
            </p:cNvSpPr>
            <p:nvPr/>
          </p:nvSpPr>
          <p:spPr bwMode="auto">
            <a:xfrm flipH="1">
              <a:off x="2161" y="135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8" name="Line 12"/>
            <p:cNvSpPr>
              <a:spLocks noChangeShapeType="1"/>
            </p:cNvSpPr>
            <p:nvPr/>
          </p:nvSpPr>
          <p:spPr bwMode="auto">
            <a:xfrm flipH="1">
              <a:off x="2137" y="139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9" name="Line 13"/>
            <p:cNvSpPr>
              <a:spLocks noChangeShapeType="1"/>
            </p:cNvSpPr>
            <p:nvPr/>
          </p:nvSpPr>
          <p:spPr bwMode="auto">
            <a:xfrm flipH="1">
              <a:off x="2113" y="142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0" name="Line 14"/>
            <p:cNvSpPr>
              <a:spLocks noChangeShapeType="1"/>
            </p:cNvSpPr>
            <p:nvPr/>
          </p:nvSpPr>
          <p:spPr bwMode="auto">
            <a:xfrm flipH="1">
              <a:off x="2089" y="145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1" name="Line 15"/>
            <p:cNvSpPr>
              <a:spLocks noChangeShapeType="1"/>
            </p:cNvSpPr>
            <p:nvPr/>
          </p:nvSpPr>
          <p:spPr bwMode="auto">
            <a:xfrm flipH="1">
              <a:off x="2065" y="148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2" name="Line 16"/>
            <p:cNvSpPr>
              <a:spLocks noChangeShapeType="1"/>
            </p:cNvSpPr>
            <p:nvPr/>
          </p:nvSpPr>
          <p:spPr bwMode="auto">
            <a:xfrm flipH="1">
              <a:off x="2041" y="151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3" name="Line 17"/>
            <p:cNvSpPr>
              <a:spLocks noChangeShapeType="1"/>
            </p:cNvSpPr>
            <p:nvPr/>
          </p:nvSpPr>
          <p:spPr bwMode="auto">
            <a:xfrm flipH="1">
              <a:off x="2017" y="155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4" name="Line 18"/>
            <p:cNvSpPr>
              <a:spLocks noChangeShapeType="1"/>
            </p:cNvSpPr>
            <p:nvPr/>
          </p:nvSpPr>
          <p:spPr bwMode="auto">
            <a:xfrm flipH="1">
              <a:off x="1993" y="158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5" name="Line 19"/>
            <p:cNvSpPr>
              <a:spLocks noChangeShapeType="1"/>
            </p:cNvSpPr>
            <p:nvPr/>
          </p:nvSpPr>
          <p:spPr bwMode="auto">
            <a:xfrm flipH="1">
              <a:off x="1969" y="161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6" name="Line 20"/>
            <p:cNvSpPr>
              <a:spLocks noChangeShapeType="1"/>
            </p:cNvSpPr>
            <p:nvPr/>
          </p:nvSpPr>
          <p:spPr bwMode="auto">
            <a:xfrm flipH="1">
              <a:off x="1945" y="164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7" name="Line 21"/>
            <p:cNvSpPr>
              <a:spLocks noChangeShapeType="1"/>
            </p:cNvSpPr>
            <p:nvPr/>
          </p:nvSpPr>
          <p:spPr bwMode="auto">
            <a:xfrm flipH="1">
              <a:off x="1921" y="167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8" name="Line 22"/>
            <p:cNvSpPr>
              <a:spLocks noChangeShapeType="1"/>
            </p:cNvSpPr>
            <p:nvPr/>
          </p:nvSpPr>
          <p:spPr bwMode="auto">
            <a:xfrm flipH="1">
              <a:off x="1897" y="171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9" name="Line 23"/>
            <p:cNvSpPr>
              <a:spLocks noChangeShapeType="1"/>
            </p:cNvSpPr>
            <p:nvPr/>
          </p:nvSpPr>
          <p:spPr bwMode="auto">
            <a:xfrm flipH="1">
              <a:off x="1873" y="174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0" name="Line 24"/>
            <p:cNvSpPr>
              <a:spLocks noChangeShapeType="1"/>
            </p:cNvSpPr>
            <p:nvPr/>
          </p:nvSpPr>
          <p:spPr bwMode="auto">
            <a:xfrm flipH="1">
              <a:off x="1849" y="177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1" name="Line 25"/>
            <p:cNvSpPr>
              <a:spLocks noChangeShapeType="1"/>
            </p:cNvSpPr>
            <p:nvPr/>
          </p:nvSpPr>
          <p:spPr bwMode="auto">
            <a:xfrm flipH="1">
              <a:off x="1825" y="180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2" name="Line 26"/>
            <p:cNvSpPr>
              <a:spLocks noChangeShapeType="1"/>
            </p:cNvSpPr>
            <p:nvPr/>
          </p:nvSpPr>
          <p:spPr bwMode="auto">
            <a:xfrm flipH="1">
              <a:off x="1801" y="1838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3" name="Line 27"/>
            <p:cNvSpPr>
              <a:spLocks noChangeShapeType="1"/>
            </p:cNvSpPr>
            <p:nvPr/>
          </p:nvSpPr>
          <p:spPr bwMode="auto">
            <a:xfrm flipH="1">
              <a:off x="1777" y="1870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4" name="Line 28"/>
            <p:cNvSpPr>
              <a:spLocks noChangeShapeType="1"/>
            </p:cNvSpPr>
            <p:nvPr/>
          </p:nvSpPr>
          <p:spPr bwMode="auto">
            <a:xfrm flipH="1">
              <a:off x="1753" y="1902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5" name="Line 29"/>
            <p:cNvSpPr>
              <a:spLocks noChangeShapeType="1"/>
            </p:cNvSpPr>
            <p:nvPr/>
          </p:nvSpPr>
          <p:spPr bwMode="auto">
            <a:xfrm flipH="1">
              <a:off x="1729" y="1934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6" name="Line 30"/>
            <p:cNvSpPr>
              <a:spLocks noChangeShapeType="1"/>
            </p:cNvSpPr>
            <p:nvPr/>
          </p:nvSpPr>
          <p:spPr bwMode="auto">
            <a:xfrm>
              <a:off x="1731" y="1966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7" name="Line 31"/>
            <p:cNvSpPr>
              <a:spLocks noChangeShapeType="1"/>
            </p:cNvSpPr>
            <p:nvPr/>
          </p:nvSpPr>
          <p:spPr bwMode="auto">
            <a:xfrm>
              <a:off x="1755" y="199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8" name="Line 32"/>
            <p:cNvSpPr>
              <a:spLocks noChangeShapeType="1"/>
            </p:cNvSpPr>
            <p:nvPr/>
          </p:nvSpPr>
          <p:spPr bwMode="auto">
            <a:xfrm>
              <a:off x="1779" y="203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9" name="Line 33"/>
            <p:cNvSpPr>
              <a:spLocks noChangeShapeType="1"/>
            </p:cNvSpPr>
            <p:nvPr/>
          </p:nvSpPr>
          <p:spPr bwMode="auto">
            <a:xfrm>
              <a:off x="1803" y="206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0" name="Line 34"/>
            <p:cNvSpPr>
              <a:spLocks noChangeShapeType="1"/>
            </p:cNvSpPr>
            <p:nvPr/>
          </p:nvSpPr>
          <p:spPr bwMode="auto">
            <a:xfrm>
              <a:off x="1827" y="209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1" name="Line 35"/>
            <p:cNvSpPr>
              <a:spLocks noChangeShapeType="1"/>
            </p:cNvSpPr>
            <p:nvPr/>
          </p:nvSpPr>
          <p:spPr bwMode="auto">
            <a:xfrm>
              <a:off x="1851" y="212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2" name="Line 36"/>
            <p:cNvSpPr>
              <a:spLocks noChangeShapeType="1"/>
            </p:cNvSpPr>
            <p:nvPr/>
          </p:nvSpPr>
          <p:spPr bwMode="auto">
            <a:xfrm>
              <a:off x="1875" y="215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3" name="Line 37"/>
            <p:cNvSpPr>
              <a:spLocks noChangeShapeType="1"/>
            </p:cNvSpPr>
            <p:nvPr/>
          </p:nvSpPr>
          <p:spPr bwMode="auto">
            <a:xfrm>
              <a:off x="1899" y="219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4" name="Line 38"/>
            <p:cNvSpPr>
              <a:spLocks noChangeShapeType="1"/>
            </p:cNvSpPr>
            <p:nvPr/>
          </p:nvSpPr>
          <p:spPr bwMode="auto">
            <a:xfrm>
              <a:off x="1923" y="222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5" name="Line 39"/>
            <p:cNvSpPr>
              <a:spLocks noChangeShapeType="1"/>
            </p:cNvSpPr>
            <p:nvPr/>
          </p:nvSpPr>
          <p:spPr bwMode="auto">
            <a:xfrm>
              <a:off x="1947" y="225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6" name="Line 40"/>
            <p:cNvSpPr>
              <a:spLocks noChangeShapeType="1"/>
            </p:cNvSpPr>
            <p:nvPr/>
          </p:nvSpPr>
          <p:spPr bwMode="auto">
            <a:xfrm>
              <a:off x="1971" y="228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7" name="Line 41"/>
            <p:cNvSpPr>
              <a:spLocks noChangeShapeType="1"/>
            </p:cNvSpPr>
            <p:nvPr/>
          </p:nvSpPr>
          <p:spPr bwMode="auto">
            <a:xfrm>
              <a:off x="1995" y="232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8" name="Line 42"/>
            <p:cNvSpPr>
              <a:spLocks noChangeShapeType="1"/>
            </p:cNvSpPr>
            <p:nvPr/>
          </p:nvSpPr>
          <p:spPr bwMode="auto">
            <a:xfrm>
              <a:off x="2019" y="235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9" name="Line 43"/>
            <p:cNvSpPr>
              <a:spLocks noChangeShapeType="1"/>
            </p:cNvSpPr>
            <p:nvPr/>
          </p:nvSpPr>
          <p:spPr bwMode="auto">
            <a:xfrm>
              <a:off x="2043" y="238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0" name="Line 44"/>
            <p:cNvSpPr>
              <a:spLocks noChangeShapeType="1"/>
            </p:cNvSpPr>
            <p:nvPr/>
          </p:nvSpPr>
          <p:spPr bwMode="auto">
            <a:xfrm>
              <a:off x="2067" y="241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1" name="Line 45"/>
            <p:cNvSpPr>
              <a:spLocks noChangeShapeType="1"/>
            </p:cNvSpPr>
            <p:nvPr/>
          </p:nvSpPr>
          <p:spPr bwMode="auto">
            <a:xfrm>
              <a:off x="2091" y="244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2" name="Line 46"/>
            <p:cNvSpPr>
              <a:spLocks noChangeShapeType="1"/>
            </p:cNvSpPr>
            <p:nvPr/>
          </p:nvSpPr>
          <p:spPr bwMode="auto">
            <a:xfrm>
              <a:off x="2115" y="248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3" name="Line 47"/>
            <p:cNvSpPr>
              <a:spLocks noChangeShapeType="1"/>
            </p:cNvSpPr>
            <p:nvPr/>
          </p:nvSpPr>
          <p:spPr bwMode="auto">
            <a:xfrm>
              <a:off x="2139" y="251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4" name="Freeform 48"/>
            <p:cNvSpPr>
              <a:spLocks/>
            </p:cNvSpPr>
            <p:nvPr/>
          </p:nvSpPr>
          <p:spPr bwMode="auto">
            <a:xfrm>
              <a:off x="2163" y="2544"/>
              <a:ext cx="14" cy="16"/>
            </a:xfrm>
            <a:custGeom>
              <a:avLst/>
              <a:gdLst>
                <a:gd name="T0" fmla="*/ 0 w 14"/>
                <a:gd name="T1" fmla="*/ 0 h 16"/>
                <a:gd name="T2" fmla="*/ 12 w 14"/>
                <a:gd name="T3" fmla="*/ 16 h 16"/>
                <a:gd name="T4" fmla="*/ 14 w 1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lnTo>
                    <a:pt x="12" y="16"/>
                  </a:lnTo>
                  <a:lnTo>
                    <a:pt x="14" y="1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5" name="Line 49"/>
            <p:cNvSpPr>
              <a:spLocks noChangeShapeType="1"/>
            </p:cNvSpPr>
            <p:nvPr/>
          </p:nvSpPr>
          <p:spPr bwMode="auto">
            <a:xfrm>
              <a:off x="219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6" name="Line 50"/>
            <p:cNvSpPr>
              <a:spLocks noChangeShapeType="1"/>
            </p:cNvSpPr>
            <p:nvPr/>
          </p:nvSpPr>
          <p:spPr bwMode="auto">
            <a:xfrm>
              <a:off x="223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7" name="Line 51"/>
            <p:cNvSpPr>
              <a:spLocks noChangeShapeType="1"/>
            </p:cNvSpPr>
            <p:nvPr/>
          </p:nvSpPr>
          <p:spPr bwMode="auto">
            <a:xfrm>
              <a:off x="227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8" name="Line 52"/>
            <p:cNvSpPr>
              <a:spLocks noChangeShapeType="1"/>
            </p:cNvSpPr>
            <p:nvPr/>
          </p:nvSpPr>
          <p:spPr bwMode="auto">
            <a:xfrm>
              <a:off x="231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9" name="Line 53"/>
            <p:cNvSpPr>
              <a:spLocks noChangeShapeType="1"/>
            </p:cNvSpPr>
            <p:nvPr/>
          </p:nvSpPr>
          <p:spPr bwMode="auto">
            <a:xfrm>
              <a:off x="235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0" name="Line 54"/>
            <p:cNvSpPr>
              <a:spLocks noChangeShapeType="1"/>
            </p:cNvSpPr>
            <p:nvPr/>
          </p:nvSpPr>
          <p:spPr bwMode="auto">
            <a:xfrm>
              <a:off x="239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1" name="Line 55"/>
            <p:cNvSpPr>
              <a:spLocks noChangeShapeType="1"/>
            </p:cNvSpPr>
            <p:nvPr/>
          </p:nvSpPr>
          <p:spPr bwMode="auto">
            <a:xfrm>
              <a:off x="243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" name="Line 56"/>
            <p:cNvSpPr>
              <a:spLocks noChangeShapeType="1"/>
            </p:cNvSpPr>
            <p:nvPr/>
          </p:nvSpPr>
          <p:spPr bwMode="auto">
            <a:xfrm>
              <a:off x="247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" name="Line 57"/>
            <p:cNvSpPr>
              <a:spLocks noChangeShapeType="1"/>
            </p:cNvSpPr>
            <p:nvPr/>
          </p:nvSpPr>
          <p:spPr bwMode="auto">
            <a:xfrm>
              <a:off x="251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" name="Line 58"/>
            <p:cNvSpPr>
              <a:spLocks noChangeShapeType="1"/>
            </p:cNvSpPr>
            <p:nvPr/>
          </p:nvSpPr>
          <p:spPr bwMode="auto">
            <a:xfrm>
              <a:off x="255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" name="Line 59"/>
            <p:cNvSpPr>
              <a:spLocks noChangeShapeType="1"/>
            </p:cNvSpPr>
            <p:nvPr/>
          </p:nvSpPr>
          <p:spPr bwMode="auto">
            <a:xfrm>
              <a:off x="259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6" name="Line 60"/>
            <p:cNvSpPr>
              <a:spLocks noChangeShapeType="1"/>
            </p:cNvSpPr>
            <p:nvPr/>
          </p:nvSpPr>
          <p:spPr bwMode="auto">
            <a:xfrm>
              <a:off x="263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7" name="Line 61"/>
            <p:cNvSpPr>
              <a:spLocks noChangeShapeType="1"/>
            </p:cNvSpPr>
            <p:nvPr/>
          </p:nvSpPr>
          <p:spPr bwMode="auto">
            <a:xfrm>
              <a:off x="267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8" name="Line 62"/>
            <p:cNvSpPr>
              <a:spLocks noChangeShapeType="1"/>
            </p:cNvSpPr>
            <p:nvPr/>
          </p:nvSpPr>
          <p:spPr bwMode="auto">
            <a:xfrm>
              <a:off x="271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9" name="Line 63"/>
            <p:cNvSpPr>
              <a:spLocks noChangeShapeType="1"/>
            </p:cNvSpPr>
            <p:nvPr/>
          </p:nvSpPr>
          <p:spPr bwMode="auto">
            <a:xfrm>
              <a:off x="275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0" name="Line 64"/>
            <p:cNvSpPr>
              <a:spLocks noChangeShapeType="1"/>
            </p:cNvSpPr>
            <p:nvPr/>
          </p:nvSpPr>
          <p:spPr bwMode="auto">
            <a:xfrm>
              <a:off x="279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1" name="Line 65"/>
            <p:cNvSpPr>
              <a:spLocks noChangeShapeType="1"/>
            </p:cNvSpPr>
            <p:nvPr/>
          </p:nvSpPr>
          <p:spPr bwMode="auto">
            <a:xfrm>
              <a:off x="283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2" name="Line 66"/>
            <p:cNvSpPr>
              <a:spLocks noChangeShapeType="1"/>
            </p:cNvSpPr>
            <p:nvPr/>
          </p:nvSpPr>
          <p:spPr bwMode="auto">
            <a:xfrm>
              <a:off x="287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3" name="Line 67"/>
            <p:cNvSpPr>
              <a:spLocks noChangeShapeType="1"/>
            </p:cNvSpPr>
            <p:nvPr/>
          </p:nvSpPr>
          <p:spPr bwMode="auto">
            <a:xfrm>
              <a:off x="291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4" name="Line 68"/>
            <p:cNvSpPr>
              <a:spLocks noChangeShapeType="1"/>
            </p:cNvSpPr>
            <p:nvPr/>
          </p:nvSpPr>
          <p:spPr bwMode="auto">
            <a:xfrm>
              <a:off x="295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5" name="Line 69"/>
            <p:cNvSpPr>
              <a:spLocks noChangeShapeType="1"/>
            </p:cNvSpPr>
            <p:nvPr/>
          </p:nvSpPr>
          <p:spPr bwMode="auto">
            <a:xfrm>
              <a:off x="299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6" name="Line 70"/>
            <p:cNvSpPr>
              <a:spLocks noChangeShapeType="1"/>
            </p:cNvSpPr>
            <p:nvPr/>
          </p:nvSpPr>
          <p:spPr bwMode="auto">
            <a:xfrm>
              <a:off x="3033" y="256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7" name="Line 71"/>
            <p:cNvSpPr>
              <a:spLocks noChangeShapeType="1"/>
            </p:cNvSpPr>
            <p:nvPr/>
          </p:nvSpPr>
          <p:spPr bwMode="auto">
            <a:xfrm flipV="1">
              <a:off x="3073" y="253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8" name="Line 72"/>
            <p:cNvSpPr>
              <a:spLocks noChangeShapeType="1"/>
            </p:cNvSpPr>
            <p:nvPr/>
          </p:nvSpPr>
          <p:spPr bwMode="auto">
            <a:xfrm flipV="1">
              <a:off x="3097" y="250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9" name="Line 73"/>
            <p:cNvSpPr>
              <a:spLocks noChangeShapeType="1"/>
            </p:cNvSpPr>
            <p:nvPr/>
          </p:nvSpPr>
          <p:spPr bwMode="auto">
            <a:xfrm flipV="1">
              <a:off x="3121" y="247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0" name="Line 74"/>
            <p:cNvSpPr>
              <a:spLocks noChangeShapeType="1"/>
            </p:cNvSpPr>
            <p:nvPr/>
          </p:nvSpPr>
          <p:spPr bwMode="auto">
            <a:xfrm flipV="1">
              <a:off x="3143" y="2442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1" name="Line 75"/>
            <p:cNvSpPr>
              <a:spLocks noChangeShapeType="1"/>
            </p:cNvSpPr>
            <p:nvPr/>
          </p:nvSpPr>
          <p:spPr bwMode="auto">
            <a:xfrm flipV="1">
              <a:off x="3167" y="2410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2" name="Line 76"/>
            <p:cNvSpPr>
              <a:spLocks noChangeShapeType="1"/>
            </p:cNvSpPr>
            <p:nvPr/>
          </p:nvSpPr>
          <p:spPr bwMode="auto">
            <a:xfrm flipV="1">
              <a:off x="3191" y="2378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3" name="Line 77"/>
            <p:cNvSpPr>
              <a:spLocks noChangeShapeType="1"/>
            </p:cNvSpPr>
            <p:nvPr/>
          </p:nvSpPr>
          <p:spPr bwMode="auto">
            <a:xfrm flipV="1">
              <a:off x="3215" y="2346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4" name="Line 78"/>
            <p:cNvSpPr>
              <a:spLocks noChangeShapeType="1"/>
            </p:cNvSpPr>
            <p:nvPr/>
          </p:nvSpPr>
          <p:spPr bwMode="auto">
            <a:xfrm flipV="1">
              <a:off x="3239" y="231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5" name="Line 79"/>
            <p:cNvSpPr>
              <a:spLocks noChangeShapeType="1"/>
            </p:cNvSpPr>
            <p:nvPr/>
          </p:nvSpPr>
          <p:spPr bwMode="auto">
            <a:xfrm flipV="1">
              <a:off x="3263" y="228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6" name="Line 80"/>
            <p:cNvSpPr>
              <a:spLocks noChangeShapeType="1"/>
            </p:cNvSpPr>
            <p:nvPr/>
          </p:nvSpPr>
          <p:spPr bwMode="auto">
            <a:xfrm flipV="1">
              <a:off x="3287" y="225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7" name="Line 81"/>
            <p:cNvSpPr>
              <a:spLocks noChangeShapeType="1"/>
            </p:cNvSpPr>
            <p:nvPr/>
          </p:nvSpPr>
          <p:spPr bwMode="auto">
            <a:xfrm flipV="1">
              <a:off x="3311" y="221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8" name="Line 82"/>
            <p:cNvSpPr>
              <a:spLocks noChangeShapeType="1"/>
            </p:cNvSpPr>
            <p:nvPr/>
          </p:nvSpPr>
          <p:spPr bwMode="auto">
            <a:xfrm flipV="1">
              <a:off x="3335" y="218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9" name="Line 83"/>
            <p:cNvSpPr>
              <a:spLocks noChangeShapeType="1"/>
            </p:cNvSpPr>
            <p:nvPr/>
          </p:nvSpPr>
          <p:spPr bwMode="auto">
            <a:xfrm flipV="1">
              <a:off x="3359" y="215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0" name="Line 84"/>
            <p:cNvSpPr>
              <a:spLocks noChangeShapeType="1"/>
            </p:cNvSpPr>
            <p:nvPr/>
          </p:nvSpPr>
          <p:spPr bwMode="auto">
            <a:xfrm flipV="1">
              <a:off x="3383" y="212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1" name="Line 85"/>
            <p:cNvSpPr>
              <a:spLocks noChangeShapeType="1"/>
            </p:cNvSpPr>
            <p:nvPr/>
          </p:nvSpPr>
          <p:spPr bwMode="auto">
            <a:xfrm flipV="1">
              <a:off x="3407" y="209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2" name="Line 86"/>
            <p:cNvSpPr>
              <a:spLocks noChangeShapeType="1"/>
            </p:cNvSpPr>
            <p:nvPr/>
          </p:nvSpPr>
          <p:spPr bwMode="auto">
            <a:xfrm flipV="1">
              <a:off x="3431" y="205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3" name="Line 87"/>
            <p:cNvSpPr>
              <a:spLocks noChangeShapeType="1"/>
            </p:cNvSpPr>
            <p:nvPr/>
          </p:nvSpPr>
          <p:spPr bwMode="auto">
            <a:xfrm flipV="1">
              <a:off x="3455" y="202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4" name="Line 88"/>
            <p:cNvSpPr>
              <a:spLocks noChangeShapeType="1"/>
            </p:cNvSpPr>
            <p:nvPr/>
          </p:nvSpPr>
          <p:spPr bwMode="auto">
            <a:xfrm flipV="1">
              <a:off x="3479" y="199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5" name="Line 89"/>
            <p:cNvSpPr>
              <a:spLocks noChangeShapeType="1"/>
            </p:cNvSpPr>
            <p:nvPr/>
          </p:nvSpPr>
          <p:spPr bwMode="auto">
            <a:xfrm flipV="1">
              <a:off x="3503" y="196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6" name="Line 90"/>
            <p:cNvSpPr>
              <a:spLocks noChangeShapeType="1"/>
            </p:cNvSpPr>
            <p:nvPr/>
          </p:nvSpPr>
          <p:spPr bwMode="auto">
            <a:xfrm flipH="1" flipV="1">
              <a:off x="3497" y="193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7" name="Line 91"/>
            <p:cNvSpPr>
              <a:spLocks noChangeShapeType="1"/>
            </p:cNvSpPr>
            <p:nvPr/>
          </p:nvSpPr>
          <p:spPr bwMode="auto">
            <a:xfrm flipH="1" flipV="1">
              <a:off x="3473" y="189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8" name="Line 92"/>
            <p:cNvSpPr>
              <a:spLocks noChangeShapeType="1"/>
            </p:cNvSpPr>
            <p:nvPr/>
          </p:nvSpPr>
          <p:spPr bwMode="auto">
            <a:xfrm flipH="1" flipV="1">
              <a:off x="3449" y="186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9" name="Line 93"/>
            <p:cNvSpPr>
              <a:spLocks noChangeShapeType="1"/>
            </p:cNvSpPr>
            <p:nvPr/>
          </p:nvSpPr>
          <p:spPr bwMode="auto">
            <a:xfrm flipH="1" flipV="1">
              <a:off x="3425" y="183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0" name="Line 94"/>
            <p:cNvSpPr>
              <a:spLocks noChangeShapeType="1"/>
            </p:cNvSpPr>
            <p:nvPr/>
          </p:nvSpPr>
          <p:spPr bwMode="auto">
            <a:xfrm flipH="1" flipV="1">
              <a:off x="3401" y="180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1" name="Line 95"/>
            <p:cNvSpPr>
              <a:spLocks noChangeShapeType="1"/>
            </p:cNvSpPr>
            <p:nvPr/>
          </p:nvSpPr>
          <p:spPr bwMode="auto">
            <a:xfrm flipH="1" flipV="1">
              <a:off x="3377" y="176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2" name="Line 96"/>
            <p:cNvSpPr>
              <a:spLocks noChangeShapeType="1"/>
            </p:cNvSpPr>
            <p:nvPr/>
          </p:nvSpPr>
          <p:spPr bwMode="auto">
            <a:xfrm flipH="1" flipV="1">
              <a:off x="3353" y="173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3" name="Line 97"/>
            <p:cNvSpPr>
              <a:spLocks noChangeShapeType="1"/>
            </p:cNvSpPr>
            <p:nvPr/>
          </p:nvSpPr>
          <p:spPr bwMode="auto">
            <a:xfrm flipH="1" flipV="1">
              <a:off x="3329" y="170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4" name="Line 98"/>
            <p:cNvSpPr>
              <a:spLocks noChangeShapeType="1"/>
            </p:cNvSpPr>
            <p:nvPr/>
          </p:nvSpPr>
          <p:spPr bwMode="auto">
            <a:xfrm flipH="1" flipV="1">
              <a:off x="3305" y="167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5" name="Line 99"/>
            <p:cNvSpPr>
              <a:spLocks noChangeShapeType="1"/>
            </p:cNvSpPr>
            <p:nvPr/>
          </p:nvSpPr>
          <p:spPr bwMode="auto">
            <a:xfrm flipH="1" flipV="1">
              <a:off x="3281" y="164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6" name="Line 100"/>
            <p:cNvSpPr>
              <a:spLocks noChangeShapeType="1"/>
            </p:cNvSpPr>
            <p:nvPr/>
          </p:nvSpPr>
          <p:spPr bwMode="auto">
            <a:xfrm flipH="1" flipV="1">
              <a:off x="3257" y="1608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7" name="Line 101"/>
            <p:cNvSpPr>
              <a:spLocks noChangeShapeType="1"/>
            </p:cNvSpPr>
            <p:nvPr/>
          </p:nvSpPr>
          <p:spPr bwMode="auto">
            <a:xfrm flipH="1" flipV="1">
              <a:off x="3233" y="1576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8" name="Line 102"/>
            <p:cNvSpPr>
              <a:spLocks noChangeShapeType="1"/>
            </p:cNvSpPr>
            <p:nvPr/>
          </p:nvSpPr>
          <p:spPr bwMode="auto">
            <a:xfrm flipH="1" flipV="1">
              <a:off x="3209" y="1544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9" name="Line 103"/>
            <p:cNvSpPr>
              <a:spLocks noChangeShapeType="1"/>
            </p:cNvSpPr>
            <p:nvPr/>
          </p:nvSpPr>
          <p:spPr bwMode="auto">
            <a:xfrm flipH="1" flipV="1">
              <a:off x="3185" y="1512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0" name="Line 104"/>
            <p:cNvSpPr>
              <a:spLocks noChangeShapeType="1"/>
            </p:cNvSpPr>
            <p:nvPr/>
          </p:nvSpPr>
          <p:spPr bwMode="auto">
            <a:xfrm flipH="1" flipV="1">
              <a:off x="3163" y="148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1" name="Line 105"/>
            <p:cNvSpPr>
              <a:spLocks noChangeShapeType="1"/>
            </p:cNvSpPr>
            <p:nvPr/>
          </p:nvSpPr>
          <p:spPr bwMode="auto">
            <a:xfrm flipH="1" flipV="1">
              <a:off x="3139" y="144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2" name="Line 106"/>
            <p:cNvSpPr>
              <a:spLocks noChangeShapeType="1"/>
            </p:cNvSpPr>
            <p:nvPr/>
          </p:nvSpPr>
          <p:spPr bwMode="auto">
            <a:xfrm flipH="1" flipV="1">
              <a:off x="3115" y="141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3" name="Line 107"/>
            <p:cNvSpPr>
              <a:spLocks noChangeShapeType="1"/>
            </p:cNvSpPr>
            <p:nvPr/>
          </p:nvSpPr>
          <p:spPr bwMode="auto">
            <a:xfrm flipH="1" flipV="1">
              <a:off x="3091" y="138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4" name="Freeform 108"/>
            <p:cNvSpPr>
              <a:spLocks/>
            </p:cNvSpPr>
            <p:nvPr/>
          </p:nvSpPr>
          <p:spPr bwMode="auto">
            <a:xfrm>
              <a:off x="3063" y="1358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8 w 18"/>
                <a:gd name="T3" fmla="*/ 0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5" name="Line 109"/>
            <p:cNvSpPr>
              <a:spLocks noChangeShapeType="1"/>
            </p:cNvSpPr>
            <p:nvPr/>
          </p:nvSpPr>
          <p:spPr bwMode="auto">
            <a:xfrm flipH="1">
              <a:off x="302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6" name="Line 110"/>
            <p:cNvSpPr>
              <a:spLocks noChangeShapeType="1"/>
            </p:cNvSpPr>
            <p:nvPr/>
          </p:nvSpPr>
          <p:spPr bwMode="auto">
            <a:xfrm flipH="1">
              <a:off x="298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7" name="Line 111"/>
            <p:cNvSpPr>
              <a:spLocks noChangeShapeType="1"/>
            </p:cNvSpPr>
            <p:nvPr/>
          </p:nvSpPr>
          <p:spPr bwMode="auto">
            <a:xfrm flipH="1">
              <a:off x="294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8" name="Line 112"/>
            <p:cNvSpPr>
              <a:spLocks noChangeShapeType="1"/>
            </p:cNvSpPr>
            <p:nvPr/>
          </p:nvSpPr>
          <p:spPr bwMode="auto">
            <a:xfrm flipH="1">
              <a:off x="290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9" name="Line 113"/>
            <p:cNvSpPr>
              <a:spLocks noChangeShapeType="1"/>
            </p:cNvSpPr>
            <p:nvPr/>
          </p:nvSpPr>
          <p:spPr bwMode="auto">
            <a:xfrm flipH="1">
              <a:off x="286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0" name="Line 114"/>
            <p:cNvSpPr>
              <a:spLocks noChangeShapeType="1"/>
            </p:cNvSpPr>
            <p:nvPr/>
          </p:nvSpPr>
          <p:spPr bwMode="auto">
            <a:xfrm flipH="1">
              <a:off x="282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1" name="Line 115"/>
            <p:cNvSpPr>
              <a:spLocks noChangeShapeType="1"/>
            </p:cNvSpPr>
            <p:nvPr/>
          </p:nvSpPr>
          <p:spPr bwMode="auto">
            <a:xfrm flipH="1">
              <a:off x="278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2" name="Line 116"/>
            <p:cNvSpPr>
              <a:spLocks noChangeShapeType="1"/>
            </p:cNvSpPr>
            <p:nvPr/>
          </p:nvSpPr>
          <p:spPr bwMode="auto">
            <a:xfrm flipH="1">
              <a:off x="274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3" name="Line 117"/>
            <p:cNvSpPr>
              <a:spLocks noChangeShapeType="1"/>
            </p:cNvSpPr>
            <p:nvPr/>
          </p:nvSpPr>
          <p:spPr bwMode="auto">
            <a:xfrm flipH="1">
              <a:off x="270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4" name="Line 118"/>
            <p:cNvSpPr>
              <a:spLocks noChangeShapeType="1"/>
            </p:cNvSpPr>
            <p:nvPr/>
          </p:nvSpPr>
          <p:spPr bwMode="auto">
            <a:xfrm flipH="1">
              <a:off x="266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5" name="Line 119"/>
            <p:cNvSpPr>
              <a:spLocks noChangeShapeType="1"/>
            </p:cNvSpPr>
            <p:nvPr/>
          </p:nvSpPr>
          <p:spPr bwMode="auto">
            <a:xfrm flipH="1">
              <a:off x="262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6" name="Line 120"/>
            <p:cNvSpPr>
              <a:spLocks noChangeShapeType="1"/>
            </p:cNvSpPr>
            <p:nvPr/>
          </p:nvSpPr>
          <p:spPr bwMode="auto">
            <a:xfrm flipH="1">
              <a:off x="258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7" name="Line 121"/>
            <p:cNvSpPr>
              <a:spLocks noChangeShapeType="1"/>
            </p:cNvSpPr>
            <p:nvPr/>
          </p:nvSpPr>
          <p:spPr bwMode="auto">
            <a:xfrm flipH="1">
              <a:off x="254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8" name="Line 122"/>
            <p:cNvSpPr>
              <a:spLocks noChangeShapeType="1"/>
            </p:cNvSpPr>
            <p:nvPr/>
          </p:nvSpPr>
          <p:spPr bwMode="auto">
            <a:xfrm flipH="1">
              <a:off x="250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9" name="Line 123"/>
            <p:cNvSpPr>
              <a:spLocks noChangeShapeType="1"/>
            </p:cNvSpPr>
            <p:nvPr/>
          </p:nvSpPr>
          <p:spPr bwMode="auto">
            <a:xfrm flipH="1">
              <a:off x="246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0" name="Line 124"/>
            <p:cNvSpPr>
              <a:spLocks noChangeShapeType="1"/>
            </p:cNvSpPr>
            <p:nvPr/>
          </p:nvSpPr>
          <p:spPr bwMode="auto">
            <a:xfrm flipH="1">
              <a:off x="242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1" name="Line 125"/>
            <p:cNvSpPr>
              <a:spLocks noChangeShapeType="1"/>
            </p:cNvSpPr>
            <p:nvPr/>
          </p:nvSpPr>
          <p:spPr bwMode="auto">
            <a:xfrm flipH="1">
              <a:off x="238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2" name="Line 126"/>
            <p:cNvSpPr>
              <a:spLocks noChangeShapeType="1"/>
            </p:cNvSpPr>
            <p:nvPr/>
          </p:nvSpPr>
          <p:spPr bwMode="auto">
            <a:xfrm flipH="1">
              <a:off x="234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3" name="Line 127"/>
            <p:cNvSpPr>
              <a:spLocks noChangeShapeType="1"/>
            </p:cNvSpPr>
            <p:nvPr/>
          </p:nvSpPr>
          <p:spPr bwMode="auto">
            <a:xfrm flipH="1">
              <a:off x="230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4" name="Line 128"/>
            <p:cNvSpPr>
              <a:spLocks noChangeShapeType="1"/>
            </p:cNvSpPr>
            <p:nvPr/>
          </p:nvSpPr>
          <p:spPr bwMode="auto">
            <a:xfrm flipH="1">
              <a:off x="226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5" name="Line 129"/>
            <p:cNvSpPr>
              <a:spLocks noChangeShapeType="1"/>
            </p:cNvSpPr>
            <p:nvPr/>
          </p:nvSpPr>
          <p:spPr bwMode="auto">
            <a:xfrm flipH="1">
              <a:off x="222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6" name="Line 130"/>
            <p:cNvSpPr>
              <a:spLocks noChangeShapeType="1"/>
            </p:cNvSpPr>
            <p:nvPr/>
          </p:nvSpPr>
          <p:spPr bwMode="auto">
            <a:xfrm flipH="1">
              <a:off x="2183" y="135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7" name="Rectangle 131"/>
            <p:cNvSpPr>
              <a:spLocks noChangeArrowheads="1"/>
            </p:cNvSpPr>
            <p:nvPr/>
          </p:nvSpPr>
          <p:spPr bwMode="auto">
            <a:xfrm>
              <a:off x="1873" y="1424"/>
              <a:ext cx="2070" cy="14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8" name="Rectangle 132"/>
            <p:cNvSpPr>
              <a:spLocks noChangeArrowheads="1"/>
            </p:cNvSpPr>
            <p:nvPr/>
          </p:nvSpPr>
          <p:spPr bwMode="auto">
            <a:xfrm>
              <a:off x="1873" y="1424"/>
              <a:ext cx="2070" cy="148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9" name="Freeform 133"/>
            <p:cNvSpPr>
              <a:spLocks/>
            </p:cNvSpPr>
            <p:nvPr/>
          </p:nvSpPr>
          <p:spPr bwMode="auto">
            <a:xfrm>
              <a:off x="1999" y="1592"/>
              <a:ext cx="1794" cy="1204"/>
            </a:xfrm>
            <a:custGeom>
              <a:avLst/>
              <a:gdLst>
                <a:gd name="T0" fmla="*/ 450 w 1794"/>
                <a:gd name="T1" fmla="*/ 0 h 1204"/>
                <a:gd name="T2" fmla="*/ 0 w 1794"/>
                <a:gd name="T3" fmla="*/ 602 h 1204"/>
                <a:gd name="T4" fmla="*/ 450 w 1794"/>
                <a:gd name="T5" fmla="*/ 1204 h 1204"/>
                <a:gd name="T6" fmla="*/ 1344 w 1794"/>
                <a:gd name="T7" fmla="*/ 1204 h 1204"/>
                <a:gd name="T8" fmla="*/ 1794 w 1794"/>
                <a:gd name="T9" fmla="*/ 602 h 1204"/>
                <a:gd name="T10" fmla="*/ 1344 w 1794"/>
                <a:gd name="T11" fmla="*/ 0 h 1204"/>
                <a:gd name="T12" fmla="*/ 450 w 1794"/>
                <a:gd name="T13" fmla="*/ 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4" h="1204">
                  <a:moveTo>
                    <a:pt x="450" y="0"/>
                  </a:moveTo>
                  <a:lnTo>
                    <a:pt x="0" y="602"/>
                  </a:lnTo>
                  <a:lnTo>
                    <a:pt x="450" y="1204"/>
                  </a:lnTo>
                  <a:lnTo>
                    <a:pt x="1344" y="1204"/>
                  </a:lnTo>
                  <a:lnTo>
                    <a:pt x="1794" y="602"/>
                  </a:lnTo>
                  <a:lnTo>
                    <a:pt x="1344" y="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0" name="Freeform 134"/>
            <p:cNvSpPr>
              <a:spLocks/>
            </p:cNvSpPr>
            <p:nvPr/>
          </p:nvSpPr>
          <p:spPr bwMode="auto">
            <a:xfrm>
              <a:off x="1999" y="1592"/>
              <a:ext cx="1794" cy="1204"/>
            </a:xfrm>
            <a:custGeom>
              <a:avLst/>
              <a:gdLst>
                <a:gd name="T0" fmla="*/ 450 w 1794"/>
                <a:gd name="T1" fmla="*/ 0 h 1204"/>
                <a:gd name="T2" fmla="*/ 0 w 1794"/>
                <a:gd name="T3" fmla="*/ 602 h 1204"/>
                <a:gd name="T4" fmla="*/ 450 w 1794"/>
                <a:gd name="T5" fmla="*/ 1204 h 1204"/>
                <a:gd name="T6" fmla="*/ 1344 w 1794"/>
                <a:gd name="T7" fmla="*/ 1204 h 1204"/>
                <a:gd name="T8" fmla="*/ 1794 w 1794"/>
                <a:gd name="T9" fmla="*/ 602 h 1204"/>
                <a:gd name="T10" fmla="*/ 1344 w 1794"/>
                <a:gd name="T11" fmla="*/ 0 h 1204"/>
                <a:gd name="T12" fmla="*/ 450 w 1794"/>
                <a:gd name="T13" fmla="*/ 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4" h="1204">
                  <a:moveTo>
                    <a:pt x="450" y="0"/>
                  </a:moveTo>
                  <a:lnTo>
                    <a:pt x="0" y="602"/>
                  </a:lnTo>
                  <a:lnTo>
                    <a:pt x="450" y="1204"/>
                  </a:lnTo>
                  <a:lnTo>
                    <a:pt x="1344" y="1204"/>
                  </a:lnTo>
                  <a:lnTo>
                    <a:pt x="1794" y="602"/>
                  </a:lnTo>
                  <a:lnTo>
                    <a:pt x="1344" y="0"/>
                  </a:lnTo>
                  <a:lnTo>
                    <a:pt x="45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1" name="Line 135"/>
            <p:cNvSpPr>
              <a:spLocks noChangeShapeType="1"/>
            </p:cNvSpPr>
            <p:nvPr/>
          </p:nvSpPr>
          <p:spPr bwMode="auto">
            <a:xfrm flipH="1">
              <a:off x="2433" y="1592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2" name="Line 136"/>
            <p:cNvSpPr>
              <a:spLocks noChangeShapeType="1"/>
            </p:cNvSpPr>
            <p:nvPr/>
          </p:nvSpPr>
          <p:spPr bwMode="auto">
            <a:xfrm flipH="1">
              <a:off x="2409" y="1624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3" name="Line 137"/>
            <p:cNvSpPr>
              <a:spLocks noChangeShapeType="1"/>
            </p:cNvSpPr>
            <p:nvPr/>
          </p:nvSpPr>
          <p:spPr bwMode="auto">
            <a:xfrm flipH="1">
              <a:off x="2385" y="1656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4" name="Line 138"/>
            <p:cNvSpPr>
              <a:spLocks noChangeShapeType="1"/>
            </p:cNvSpPr>
            <p:nvPr/>
          </p:nvSpPr>
          <p:spPr bwMode="auto">
            <a:xfrm flipH="1">
              <a:off x="2361" y="1688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5" name="Line 139"/>
            <p:cNvSpPr>
              <a:spLocks noChangeShapeType="1"/>
            </p:cNvSpPr>
            <p:nvPr/>
          </p:nvSpPr>
          <p:spPr bwMode="auto">
            <a:xfrm flipH="1">
              <a:off x="2339" y="172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6" name="Line 140"/>
            <p:cNvSpPr>
              <a:spLocks noChangeShapeType="1"/>
            </p:cNvSpPr>
            <p:nvPr/>
          </p:nvSpPr>
          <p:spPr bwMode="auto">
            <a:xfrm flipH="1">
              <a:off x="2315" y="175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7" name="Line 141"/>
            <p:cNvSpPr>
              <a:spLocks noChangeShapeType="1"/>
            </p:cNvSpPr>
            <p:nvPr/>
          </p:nvSpPr>
          <p:spPr bwMode="auto">
            <a:xfrm flipH="1">
              <a:off x="2291" y="178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8" name="Line 142"/>
            <p:cNvSpPr>
              <a:spLocks noChangeShapeType="1"/>
            </p:cNvSpPr>
            <p:nvPr/>
          </p:nvSpPr>
          <p:spPr bwMode="auto">
            <a:xfrm flipH="1">
              <a:off x="2267" y="181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9" name="Line 143"/>
            <p:cNvSpPr>
              <a:spLocks noChangeShapeType="1"/>
            </p:cNvSpPr>
            <p:nvPr/>
          </p:nvSpPr>
          <p:spPr bwMode="auto">
            <a:xfrm flipH="1">
              <a:off x="2243" y="184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0" name="Line 144"/>
            <p:cNvSpPr>
              <a:spLocks noChangeShapeType="1"/>
            </p:cNvSpPr>
            <p:nvPr/>
          </p:nvSpPr>
          <p:spPr bwMode="auto">
            <a:xfrm flipH="1">
              <a:off x="2219" y="188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1" name="Line 145"/>
            <p:cNvSpPr>
              <a:spLocks noChangeShapeType="1"/>
            </p:cNvSpPr>
            <p:nvPr/>
          </p:nvSpPr>
          <p:spPr bwMode="auto">
            <a:xfrm flipH="1">
              <a:off x="2195" y="191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2" name="Line 146"/>
            <p:cNvSpPr>
              <a:spLocks noChangeShapeType="1"/>
            </p:cNvSpPr>
            <p:nvPr/>
          </p:nvSpPr>
          <p:spPr bwMode="auto">
            <a:xfrm flipH="1">
              <a:off x="2171" y="194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3" name="Line 147"/>
            <p:cNvSpPr>
              <a:spLocks noChangeShapeType="1"/>
            </p:cNvSpPr>
            <p:nvPr/>
          </p:nvSpPr>
          <p:spPr bwMode="auto">
            <a:xfrm flipH="1">
              <a:off x="2147" y="197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4" name="Line 148"/>
            <p:cNvSpPr>
              <a:spLocks noChangeShapeType="1"/>
            </p:cNvSpPr>
            <p:nvPr/>
          </p:nvSpPr>
          <p:spPr bwMode="auto">
            <a:xfrm flipH="1">
              <a:off x="2123" y="200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5" name="Line 149"/>
            <p:cNvSpPr>
              <a:spLocks noChangeShapeType="1"/>
            </p:cNvSpPr>
            <p:nvPr/>
          </p:nvSpPr>
          <p:spPr bwMode="auto">
            <a:xfrm flipH="1">
              <a:off x="2099" y="204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6" name="Line 150"/>
            <p:cNvSpPr>
              <a:spLocks noChangeShapeType="1"/>
            </p:cNvSpPr>
            <p:nvPr/>
          </p:nvSpPr>
          <p:spPr bwMode="auto">
            <a:xfrm flipH="1">
              <a:off x="2075" y="207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7" name="Line 151"/>
            <p:cNvSpPr>
              <a:spLocks noChangeShapeType="1"/>
            </p:cNvSpPr>
            <p:nvPr/>
          </p:nvSpPr>
          <p:spPr bwMode="auto">
            <a:xfrm flipH="1">
              <a:off x="2051" y="210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8" name="Line 152"/>
            <p:cNvSpPr>
              <a:spLocks noChangeShapeType="1"/>
            </p:cNvSpPr>
            <p:nvPr/>
          </p:nvSpPr>
          <p:spPr bwMode="auto">
            <a:xfrm flipH="1">
              <a:off x="2027" y="213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9" name="Line 153"/>
            <p:cNvSpPr>
              <a:spLocks noChangeShapeType="1"/>
            </p:cNvSpPr>
            <p:nvPr/>
          </p:nvSpPr>
          <p:spPr bwMode="auto">
            <a:xfrm flipH="1">
              <a:off x="2003" y="217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0" name="Line 154"/>
            <p:cNvSpPr>
              <a:spLocks noChangeShapeType="1"/>
            </p:cNvSpPr>
            <p:nvPr/>
          </p:nvSpPr>
          <p:spPr bwMode="auto">
            <a:xfrm>
              <a:off x="2005" y="220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1" name="Line 155"/>
            <p:cNvSpPr>
              <a:spLocks noChangeShapeType="1"/>
            </p:cNvSpPr>
            <p:nvPr/>
          </p:nvSpPr>
          <p:spPr bwMode="auto">
            <a:xfrm>
              <a:off x="2029" y="223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2" name="Line 156"/>
            <p:cNvSpPr>
              <a:spLocks noChangeShapeType="1"/>
            </p:cNvSpPr>
            <p:nvPr/>
          </p:nvSpPr>
          <p:spPr bwMode="auto">
            <a:xfrm>
              <a:off x="2053" y="226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" name="Line 157"/>
            <p:cNvSpPr>
              <a:spLocks noChangeShapeType="1"/>
            </p:cNvSpPr>
            <p:nvPr/>
          </p:nvSpPr>
          <p:spPr bwMode="auto">
            <a:xfrm>
              <a:off x="2077" y="229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" name="Line 158"/>
            <p:cNvSpPr>
              <a:spLocks noChangeShapeType="1"/>
            </p:cNvSpPr>
            <p:nvPr/>
          </p:nvSpPr>
          <p:spPr bwMode="auto">
            <a:xfrm>
              <a:off x="2101" y="233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" name="Line 159"/>
            <p:cNvSpPr>
              <a:spLocks noChangeShapeType="1"/>
            </p:cNvSpPr>
            <p:nvPr/>
          </p:nvSpPr>
          <p:spPr bwMode="auto">
            <a:xfrm>
              <a:off x="2125" y="2362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" name="Line 160"/>
            <p:cNvSpPr>
              <a:spLocks noChangeShapeType="1"/>
            </p:cNvSpPr>
            <p:nvPr/>
          </p:nvSpPr>
          <p:spPr bwMode="auto">
            <a:xfrm>
              <a:off x="2149" y="2394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" name="Line 161"/>
            <p:cNvSpPr>
              <a:spLocks noChangeShapeType="1"/>
            </p:cNvSpPr>
            <p:nvPr/>
          </p:nvSpPr>
          <p:spPr bwMode="auto">
            <a:xfrm>
              <a:off x="2173" y="242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" name="Line 162"/>
            <p:cNvSpPr>
              <a:spLocks noChangeShapeType="1"/>
            </p:cNvSpPr>
            <p:nvPr/>
          </p:nvSpPr>
          <p:spPr bwMode="auto">
            <a:xfrm>
              <a:off x="2195" y="2458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" name="Line 163"/>
            <p:cNvSpPr>
              <a:spLocks noChangeShapeType="1"/>
            </p:cNvSpPr>
            <p:nvPr/>
          </p:nvSpPr>
          <p:spPr bwMode="auto">
            <a:xfrm>
              <a:off x="2219" y="2490"/>
              <a:ext cx="16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0" name="Line 164"/>
            <p:cNvSpPr>
              <a:spLocks noChangeShapeType="1"/>
            </p:cNvSpPr>
            <p:nvPr/>
          </p:nvSpPr>
          <p:spPr bwMode="auto">
            <a:xfrm>
              <a:off x="2243" y="252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1" name="Line 165"/>
            <p:cNvSpPr>
              <a:spLocks noChangeShapeType="1"/>
            </p:cNvSpPr>
            <p:nvPr/>
          </p:nvSpPr>
          <p:spPr bwMode="auto">
            <a:xfrm>
              <a:off x="2267" y="255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2" name="Line 166"/>
            <p:cNvSpPr>
              <a:spLocks noChangeShapeType="1"/>
            </p:cNvSpPr>
            <p:nvPr/>
          </p:nvSpPr>
          <p:spPr bwMode="auto">
            <a:xfrm>
              <a:off x="2291" y="258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3" name="Line 167"/>
            <p:cNvSpPr>
              <a:spLocks noChangeShapeType="1"/>
            </p:cNvSpPr>
            <p:nvPr/>
          </p:nvSpPr>
          <p:spPr bwMode="auto">
            <a:xfrm>
              <a:off x="2315" y="2618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4" name="Line 168"/>
            <p:cNvSpPr>
              <a:spLocks noChangeShapeType="1"/>
            </p:cNvSpPr>
            <p:nvPr/>
          </p:nvSpPr>
          <p:spPr bwMode="auto">
            <a:xfrm>
              <a:off x="2339" y="265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5" name="Line 169"/>
            <p:cNvSpPr>
              <a:spLocks noChangeShapeType="1"/>
            </p:cNvSpPr>
            <p:nvPr/>
          </p:nvSpPr>
          <p:spPr bwMode="auto">
            <a:xfrm>
              <a:off x="2363" y="268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6" name="Line 170"/>
            <p:cNvSpPr>
              <a:spLocks noChangeShapeType="1"/>
            </p:cNvSpPr>
            <p:nvPr/>
          </p:nvSpPr>
          <p:spPr bwMode="auto">
            <a:xfrm>
              <a:off x="2387" y="271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7" name="Line 171"/>
            <p:cNvSpPr>
              <a:spLocks noChangeShapeType="1"/>
            </p:cNvSpPr>
            <p:nvPr/>
          </p:nvSpPr>
          <p:spPr bwMode="auto">
            <a:xfrm>
              <a:off x="2411" y="274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8" name="Freeform 172"/>
            <p:cNvSpPr>
              <a:spLocks/>
            </p:cNvSpPr>
            <p:nvPr/>
          </p:nvSpPr>
          <p:spPr bwMode="auto">
            <a:xfrm>
              <a:off x="2435" y="2778"/>
              <a:ext cx="14" cy="18"/>
            </a:xfrm>
            <a:custGeom>
              <a:avLst/>
              <a:gdLst>
                <a:gd name="T0" fmla="*/ 0 w 14"/>
                <a:gd name="T1" fmla="*/ 0 h 18"/>
                <a:gd name="T2" fmla="*/ 14 w 14"/>
                <a:gd name="T3" fmla="*/ 18 h 18"/>
                <a:gd name="T4" fmla="*/ 14 w 14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14" y="18"/>
                  </a:lnTo>
                  <a:lnTo>
                    <a:pt x="14" y="1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9" name="Line 173"/>
            <p:cNvSpPr>
              <a:spLocks noChangeShapeType="1"/>
            </p:cNvSpPr>
            <p:nvPr/>
          </p:nvSpPr>
          <p:spPr bwMode="auto">
            <a:xfrm>
              <a:off x="246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0" name="Line 174"/>
            <p:cNvSpPr>
              <a:spLocks noChangeShapeType="1"/>
            </p:cNvSpPr>
            <p:nvPr/>
          </p:nvSpPr>
          <p:spPr bwMode="auto">
            <a:xfrm>
              <a:off x="250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1" name="Line 175"/>
            <p:cNvSpPr>
              <a:spLocks noChangeShapeType="1"/>
            </p:cNvSpPr>
            <p:nvPr/>
          </p:nvSpPr>
          <p:spPr bwMode="auto">
            <a:xfrm>
              <a:off x="254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2" name="Line 176"/>
            <p:cNvSpPr>
              <a:spLocks noChangeShapeType="1"/>
            </p:cNvSpPr>
            <p:nvPr/>
          </p:nvSpPr>
          <p:spPr bwMode="auto">
            <a:xfrm>
              <a:off x="258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3" name="Line 177"/>
            <p:cNvSpPr>
              <a:spLocks noChangeShapeType="1"/>
            </p:cNvSpPr>
            <p:nvPr/>
          </p:nvSpPr>
          <p:spPr bwMode="auto">
            <a:xfrm>
              <a:off x="262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4" name="Line 178"/>
            <p:cNvSpPr>
              <a:spLocks noChangeShapeType="1"/>
            </p:cNvSpPr>
            <p:nvPr/>
          </p:nvSpPr>
          <p:spPr bwMode="auto">
            <a:xfrm>
              <a:off x="266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5" name="Line 179"/>
            <p:cNvSpPr>
              <a:spLocks noChangeShapeType="1"/>
            </p:cNvSpPr>
            <p:nvPr/>
          </p:nvSpPr>
          <p:spPr bwMode="auto">
            <a:xfrm>
              <a:off x="270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6" name="Line 180"/>
            <p:cNvSpPr>
              <a:spLocks noChangeShapeType="1"/>
            </p:cNvSpPr>
            <p:nvPr/>
          </p:nvSpPr>
          <p:spPr bwMode="auto">
            <a:xfrm>
              <a:off x="274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7" name="Line 181"/>
            <p:cNvSpPr>
              <a:spLocks noChangeShapeType="1"/>
            </p:cNvSpPr>
            <p:nvPr/>
          </p:nvSpPr>
          <p:spPr bwMode="auto">
            <a:xfrm>
              <a:off x="278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8" name="Line 182"/>
            <p:cNvSpPr>
              <a:spLocks noChangeShapeType="1"/>
            </p:cNvSpPr>
            <p:nvPr/>
          </p:nvSpPr>
          <p:spPr bwMode="auto">
            <a:xfrm>
              <a:off x="282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9" name="Line 183"/>
            <p:cNvSpPr>
              <a:spLocks noChangeShapeType="1"/>
            </p:cNvSpPr>
            <p:nvPr/>
          </p:nvSpPr>
          <p:spPr bwMode="auto">
            <a:xfrm>
              <a:off x="286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0" name="Line 184"/>
            <p:cNvSpPr>
              <a:spLocks noChangeShapeType="1"/>
            </p:cNvSpPr>
            <p:nvPr/>
          </p:nvSpPr>
          <p:spPr bwMode="auto">
            <a:xfrm>
              <a:off x="290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1" name="Line 185"/>
            <p:cNvSpPr>
              <a:spLocks noChangeShapeType="1"/>
            </p:cNvSpPr>
            <p:nvPr/>
          </p:nvSpPr>
          <p:spPr bwMode="auto">
            <a:xfrm>
              <a:off x="294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2" name="Line 186"/>
            <p:cNvSpPr>
              <a:spLocks noChangeShapeType="1"/>
            </p:cNvSpPr>
            <p:nvPr/>
          </p:nvSpPr>
          <p:spPr bwMode="auto">
            <a:xfrm>
              <a:off x="298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3" name="Line 187"/>
            <p:cNvSpPr>
              <a:spLocks noChangeShapeType="1"/>
            </p:cNvSpPr>
            <p:nvPr/>
          </p:nvSpPr>
          <p:spPr bwMode="auto">
            <a:xfrm>
              <a:off x="302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4" name="Line 188"/>
            <p:cNvSpPr>
              <a:spLocks noChangeShapeType="1"/>
            </p:cNvSpPr>
            <p:nvPr/>
          </p:nvSpPr>
          <p:spPr bwMode="auto">
            <a:xfrm>
              <a:off x="306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5" name="Line 189"/>
            <p:cNvSpPr>
              <a:spLocks noChangeShapeType="1"/>
            </p:cNvSpPr>
            <p:nvPr/>
          </p:nvSpPr>
          <p:spPr bwMode="auto">
            <a:xfrm>
              <a:off x="310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6" name="Line 190"/>
            <p:cNvSpPr>
              <a:spLocks noChangeShapeType="1"/>
            </p:cNvSpPr>
            <p:nvPr/>
          </p:nvSpPr>
          <p:spPr bwMode="auto">
            <a:xfrm>
              <a:off x="314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7" name="Line 191"/>
            <p:cNvSpPr>
              <a:spLocks noChangeShapeType="1"/>
            </p:cNvSpPr>
            <p:nvPr/>
          </p:nvSpPr>
          <p:spPr bwMode="auto">
            <a:xfrm>
              <a:off x="318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8" name="Line 192"/>
            <p:cNvSpPr>
              <a:spLocks noChangeShapeType="1"/>
            </p:cNvSpPr>
            <p:nvPr/>
          </p:nvSpPr>
          <p:spPr bwMode="auto">
            <a:xfrm>
              <a:off x="322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9" name="Line 193"/>
            <p:cNvSpPr>
              <a:spLocks noChangeShapeType="1"/>
            </p:cNvSpPr>
            <p:nvPr/>
          </p:nvSpPr>
          <p:spPr bwMode="auto">
            <a:xfrm>
              <a:off x="326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0" name="Line 194"/>
            <p:cNvSpPr>
              <a:spLocks noChangeShapeType="1"/>
            </p:cNvSpPr>
            <p:nvPr/>
          </p:nvSpPr>
          <p:spPr bwMode="auto">
            <a:xfrm>
              <a:off x="3305" y="2796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1" name="Line 195"/>
            <p:cNvSpPr>
              <a:spLocks noChangeShapeType="1"/>
            </p:cNvSpPr>
            <p:nvPr/>
          </p:nvSpPr>
          <p:spPr bwMode="auto">
            <a:xfrm flipV="1">
              <a:off x="3345" y="2776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2" name="Line 196"/>
            <p:cNvSpPr>
              <a:spLocks noChangeShapeType="1"/>
            </p:cNvSpPr>
            <p:nvPr/>
          </p:nvSpPr>
          <p:spPr bwMode="auto">
            <a:xfrm flipV="1">
              <a:off x="3369" y="2744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3" name="Line 197"/>
            <p:cNvSpPr>
              <a:spLocks noChangeShapeType="1"/>
            </p:cNvSpPr>
            <p:nvPr/>
          </p:nvSpPr>
          <p:spPr bwMode="auto">
            <a:xfrm flipV="1">
              <a:off x="3393" y="271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4" name="Line 198"/>
            <p:cNvSpPr>
              <a:spLocks noChangeShapeType="1"/>
            </p:cNvSpPr>
            <p:nvPr/>
          </p:nvSpPr>
          <p:spPr bwMode="auto">
            <a:xfrm flipV="1">
              <a:off x="3417" y="268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5" name="Line 199"/>
            <p:cNvSpPr>
              <a:spLocks noChangeShapeType="1"/>
            </p:cNvSpPr>
            <p:nvPr/>
          </p:nvSpPr>
          <p:spPr bwMode="auto">
            <a:xfrm flipV="1">
              <a:off x="3441" y="264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6" name="Line 200"/>
            <p:cNvSpPr>
              <a:spLocks noChangeShapeType="1"/>
            </p:cNvSpPr>
            <p:nvPr/>
          </p:nvSpPr>
          <p:spPr bwMode="auto">
            <a:xfrm flipV="1">
              <a:off x="3465" y="261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7" name="Line 201"/>
            <p:cNvSpPr>
              <a:spLocks noChangeShapeType="1"/>
            </p:cNvSpPr>
            <p:nvPr/>
          </p:nvSpPr>
          <p:spPr bwMode="auto">
            <a:xfrm flipV="1">
              <a:off x="3487" y="2584"/>
              <a:ext cx="16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8" name="Line 202"/>
            <p:cNvSpPr>
              <a:spLocks noChangeShapeType="1"/>
            </p:cNvSpPr>
            <p:nvPr/>
          </p:nvSpPr>
          <p:spPr bwMode="auto">
            <a:xfrm flipV="1">
              <a:off x="3511" y="2552"/>
              <a:ext cx="16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9" name="Line 203"/>
            <p:cNvSpPr>
              <a:spLocks noChangeShapeType="1"/>
            </p:cNvSpPr>
            <p:nvPr/>
          </p:nvSpPr>
          <p:spPr bwMode="auto">
            <a:xfrm flipV="1">
              <a:off x="3535" y="2520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80" name="Line 204"/>
            <p:cNvSpPr>
              <a:spLocks noChangeShapeType="1"/>
            </p:cNvSpPr>
            <p:nvPr/>
          </p:nvSpPr>
          <p:spPr bwMode="auto">
            <a:xfrm flipV="1">
              <a:off x="3559" y="2488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81" name="Line 205"/>
            <p:cNvSpPr>
              <a:spLocks noChangeShapeType="1"/>
            </p:cNvSpPr>
            <p:nvPr/>
          </p:nvSpPr>
          <p:spPr bwMode="auto">
            <a:xfrm flipV="1">
              <a:off x="3583" y="2456"/>
              <a:ext cx="14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82" name="Line 206"/>
            <p:cNvSpPr>
              <a:spLocks noChangeShapeType="1"/>
            </p:cNvSpPr>
            <p:nvPr/>
          </p:nvSpPr>
          <p:spPr bwMode="auto">
            <a:xfrm flipV="1">
              <a:off x="3607" y="2422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1083" name="Line 208"/>
          <p:cNvSpPr>
            <a:spLocks noChangeShapeType="1"/>
          </p:cNvSpPr>
          <p:nvPr/>
        </p:nvSpPr>
        <p:spPr bwMode="auto">
          <a:xfrm flipV="1">
            <a:off x="5764213" y="39169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4" name="Line 209"/>
          <p:cNvSpPr>
            <a:spLocks noChangeShapeType="1"/>
          </p:cNvSpPr>
          <p:nvPr/>
        </p:nvSpPr>
        <p:spPr bwMode="auto">
          <a:xfrm flipV="1">
            <a:off x="5802313" y="38661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5" name="Line 210"/>
          <p:cNvSpPr>
            <a:spLocks noChangeShapeType="1"/>
          </p:cNvSpPr>
          <p:nvPr/>
        </p:nvSpPr>
        <p:spPr bwMode="auto">
          <a:xfrm flipV="1">
            <a:off x="5840413" y="38153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6" name="Line 211"/>
          <p:cNvSpPr>
            <a:spLocks noChangeShapeType="1"/>
          </p:cNvSpPr>
          <p:nvPr/>
        </p:nvSpPr>
        <p:spPr bwMode="auto">
          <a:xfrm flipV="1">
            <a:off x="5878513" y="37645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7" name="Line 212"/>
          <p:cNvSpPr>
            <a:spLocks noChangeShapeType="1"/>
          </p:cNvSpPr>
          <p:nvPr/>
        </p:nvSpPr>
        <p:spPr bwMode="auto">
          <a:xfrm flipV="1">
            <a:off x="5916613" y="37137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8" name="Line 213"/>
          <p:cNvSpPr>
            <a:spLocks noChangeShapeType="1"/>
          </p:cNvSpPr>
          <p:nvPr/>
        </p:nvSpPr>
        <p:spPr bwMode="auto">
          <a:xfrm flipV="1">
            <a:off x="5954713" y="36629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9" name="Line 214"/>
          <p:cNvSpPr>
            <a:spLocks noChangeShapeType="1"/>
          </p:cNvSpPr>
          <p:nvPr/>
        </p:nvSpPr>
        <p:spPr bwMode="auto">
          <a:xfrm flipV="1">
            <a:off x="5992813" y="36121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0" name="Line 215"/>
          <p:cNvSpPr>
            <a:spLocks noChangeShapeType="1"/>
          </p:cNvSpPr>
          <p:nvPr/>
        </p:nvSpPr>
        <p:spPr bwMode="auto">
          <a:xfrm flipH="1" flipV="1">
            <a:off x="5986463" y="356130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1" name="Line 216"/>
          <p:cNvSpPr>
            <a:spLocks noChangeShapeType="1"/>
          </p:cNvSpPr>
          <p:nvPr/>
        </p:nvSpPr>
        <p:spPr bwMode="auto">
          <a:xfrm flipH="1" flipV="1">
            <a:off x="5948363" y="351050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2" name="Line 217"/>
          <p:cNvSpPr>
            <a:spLocks noChangeShapeType="1"/>
          </p:cNvSpPr>
          <p:nvPr/>
        </p:nvSpPr>
        <p:spPr bwMode="auto">
          <a:xfrm flipH="1" flipV="1">
            <a:off x="5910263" y="345970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3" name="Line 218"/>
          <p:cNvSpPr>
            <a:spLocks noChangeShapeType="1"/>
          </p:cNvSpPr>
          <p:nvPr/>
        </p:nvSpPr>
        <p:spPr bwMode="auto">
          <a:xfrm flipH="1" flipV="1">
            <a:off x="5875338" y="34089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4" name="Line 219"/>
          <p:cNvSpPr>
            <a:spLocks noChangeShapeType="1"/>
          </p:cNvSpPr>
          <p:nvPr/>
        </p:nvSpPr>
        <p:spPr bwMode="auto">
          <a:xfrm flipH="1" flipV="1">
            <a:off x="5837238" y="33581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5" name="Line 220"/>
          <p:cNvSpPr>
            <a:spLocks noChangeShapeType="1"/>
          </p:cNvSpPr>
          <p:nvPr/>
        </p:nvSpPr>
        <p:spPr bwMode="auto">
          <a:xfrm flipH="1" flipV="1">
            <a:off x="5799138" y="33073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6" name="Line 221"/>
          <p:cNvSpPr>
            <a:spLocks noChangeShapeType="1"/>
          </p:cNvSpPr>
          <p:nvPr/>
        </p:nvSpPr>
        <p:spPr bwMode="auto">
          <a:xfrm flipH="1" flipV="1">
            <a:off x="5761038" y="325650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7" name="Line 222"/>
          <p:cNvSpPr>
            <a:spLocks noChangeShapeType="1"/>
          </p:cNvSpPr>
          <p:nvPr/>
        </p:nvSpPr>
        <p:spPr bwMode="auto">
          <a:xfrm flipH="1" flipV="1">
            <a:off x="5722938" y="32057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8" name="Line 223"/>
          <p:cNvSpPr>
            <a:spLocks noChangeShapeType="1"/>
          </p:cNvSpPr>
          <p:nvPr/>
        </p:nvSpPr>
        <p:spPr bwMode="auto">
          <a:xfrm flipH="1" flipV="1">
            <a:off x="5684838" y="31549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9" name="Line 224"/>
          <p:cNvSpPr>
            <a:spLocks noChangeShapeType="1"/>
          </p:cNvSpPr>
          <p:nvPr/>
        </p:nvSpPr>
        <p:spPr bwMode="auto">
          <a:xfrm flipH="1" flipV="1">
            <a:off x="5646738" y="31041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0" name="Line 225"/>
          <p:cNvSpPr>
            <a:spLocks noChangeShapeType="1"/>
          </p:cNvSpPr>
          <p:nvPr/>
        </p:nvSpPr>
        <p:spPr bwMode="auto">
          <a:xfrm flipH="1" flipV="1">
            <a:off x="5608638" y="30533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1" name="Line 226"/>
          <p:cNvSpPr>
            <a:spLocks noChangeShapeType="1"/>
          </p:cNvSpPr>
          <p:nvPr/>
        </p:nvSpPr>
        <p:spPr bwMode="auto">
          <a:xfrm flipH="1" flipV="1">
            <a:off x="5570538" y="30025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2" name="Line 227"/>
          <p:cNvSpPr>
            <a:spLocks noChangeShapeType="1"/>
          </p:cNvSpPr>
          <p:nvPr/>
        </p:nvSpPr>
        <p:spPr bwMode="auto">
          <a:xfrm flipH="1" flipV="1">
            <a:off x="5532438" y="29517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3" name="Line 228"/>
          <p:cNvSpPr>
            <a:spLocks noChangeShapeType="1"/>
          </p:cNvSpPr>
          <p:nvPr/>
        </p:nvSpPr>
        <p:spPr bwMode="auto">
          <a:xfrm flipH="1" flipV="1">
            <a:off x="5494338" y="29009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4" name="Line 229"/>
          <p:cNvSpPr>
            <a:spLocks noChangeShapeType="1"/>
          </p:cNvSpPr>
          <p:nvPr/>
        </p:nvSpPr>
        <p:spPr bwMode="auto">
          <a:xfrm flipH="1" flipV="1">
            <a:off x="5456238" y="28501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5" name="Line 230"/>
          <p:cNvSpPr>
            <a:spLocks noChangeShapeType="1"/>
          </p:cNvSpPr>
          <p:nvPr/>
        </p:nvSpPr>
        <p:spPr bwMode="auto">
          <a:xfrm flipH="1" flipV="1">
            <a:off x="5418138" y="27993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6" name="Line 231"/>
          <p:cNvSpPr>
            <a:spLocks noChangeShapeType="1"/>
          </p:cNvSpPr>
          <p:nvPr/>
        </p:nvSpPr>
        <p:spPr bwMode="auto">
          <a:xfrm flipH="1" flipV="1">
            <a:off x="5380038" y="27485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7" name="Line 232"/>
          <p:cNvSpPr>
            <a:spLocks noChangeShapeType="1"/>
          </p:cNvSpPr>
          <p:nvPr/>
        </p:nvSpPr>
        <p:spPr bwMode="auto">
          <a:xfrm flipH="1" flipV="1">
            <a:off x="5341938" y="26977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8" name="Freeform 233"/>
          <p:cNvSpPr>
            <a:spLocks/>
          </p:cNvSpPr>
          <p:nvPr/>
        </p:nvSpPr>
        <p:spPr bwMode="auto">
          <a:xfrm>
            <a:off x="5300663" y="2650083"/>
            <a:ext cx="25400" cy="25400"/>
          </a:xfrm>
          <a:custGeom>
            <a:avLst/>
            <a:gdLst>
              <a:gd name="T0" fmla="*/ 16 w 16"/>
              <a:gd name="T1" fmla="*/ 16 h 16"/>
              <a:gd name="T2" fmla="*/ 4 w 16"/>
              <a:gd name="T3" fmla="*/ 0 h 16"/>
              <a:gd name="T4" fmla="*/ 0 w 16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16" y="16"/>
                </a:move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9" name="Line 234"/>
          <p:cNvSpPr>
            <a:spLocks noChangeShapeType="1"/>
          </p:cNvSpPr>
          <p:nvPr/>
        </p:nvSpPr>
        <p:spPr bwMode="auto">
          <a:xfrm flipH="1">
            <a:off x="5237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0" name="Line 235"/>
          <p:cNvSpPr>
            <a:spLocks noChangeShapeType="1"/>
          </p:cNvSpPr>
          <p:nvPr/>
        </p:nvSpPr>
        <p:spPr bwMode="auto">
          <a:xfrm flipH="1">
            <a:off x="5173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1" name="Line 236"/>
          <p:cNvSpPr>
            <a:spLocks noChangeShapeType="1"/>
          </p:cNvSpPr>
          <p:nvPr/>
        </p:nvSpPr>
        <p:spPr bwMode="auto">
          <a:xfrm flipH="1">
            <a:off x="5110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2" name="Line 237"/>
          <p:cNvSpPr>
            <a:spLocks noChangeShapeType="1"/>
          </p:cNvSpPr>
          <p:nvPr/>
        </p:nvSpPr>
        <p:spPr bwMode="auto">
          <a:xfrm flipH="1">
            <a:off x="5046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3" name="Line 238"/>
          <p:cNvSpPr>
            <a:spLocks noChangeShapeType="1"/>
          </p:cNvSpPr>
          <p:nvPr/>
        </p:nvSpPr>
        <p:spPr bwMode="auto">
          <a:xfrm flipH="1">
            <a:off x="4983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4" name="Line 239"/>
          <p:cNvSpPr>
            <a:spLocks noChangeShapeType="1"/>
          </p:cNvSpPr>
          <p:nvPr/>
        </p:nvSpPr>
        <p:spPr bwMode="auto">
          <a:xfrm flipH="1">
            <a:off x="4919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5" name="Line 240"/>
          <p:cNvSpPr>
            <a:spLocks noChangeShapeType="1"/>
          </p:cNvSpPr>
          <p:nvPr/>
        </p:nvSpPr>
        <p:spPr bwMode="auto">
          <a:xfrm flipH="1">
            <a:off x="4856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6" name="Line 241"/>
          <p:cNvSpPr>
            <a:spLocks noChangeShapeType="1"/>
          </p:cNvSpPr>
          <p:nvPr/>
        </p:nvSpPr>
        <p:spPr bwMode="auto">
          <a:xfrm flipH="1">
            <a:off x="4792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7" name="Line 242"/>
          <p:cNvSpPr>
            <a:spLocks noChangeShapeType="1"/>
          </p:cNvSpPr>
          <p:nvPr/>
        </p:nvSpPr>
        <p:spPr bwMode="auto">
          <a:xfrm flipH="1">
            <a:off x="4729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8" name="Line 243"/>
          <p:cNvSpPr>
            <a:spLocks noChangeShapeType="1"/>
          </p:cNvSpPr>
          <p:nvPr/>
        </p:nvSpPr>
        <p:spPr bwMode="auto">
          <a:xfrm flipH="1">
            <a:off x="4665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9" name="Line 244"/>
          <p:cNvSpPr>
            <a:spLocks noChangeShapeType="1"/>
          </p:cNvSpPr>
          <p:nvPr/>
        </p:nvSpPr>
        <p:spPr bwMode="auto">
          <a:xfrm flipH="1">
            <a:off x="4602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0" name="Line 245"/>
          <p:cNvSpPr>
            <a:spLocks noChangeShapeType="1"/>
          </p:cNvSpPr>
          <p:nvPr/>
        </p:nvSpPr>
        <p:spPr bwMode="auto">
          <a:xfrm flipH="1">
            <a:off x="4538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1" name="Line 246"/>
          <p:cNvSpPr>
            <a:spLocks noChangeShapeType="1"/>
          </p:cNvSpPr>
          <p:nvPr/>
        </p:nvSpPr>
        <p:spPr bwMode="auto">
          <a:xfrm flipH="1">
            <a:off x="4475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2" name="Line 247"/>
          <p:cNvSpPr>
            <a:spLocks noChangeShapeType="1"/>
          </p:cNvSpPr>
          <p:nvPr/>
        </p:nvSpPr>
        <p:spPr bwMode="auto">
          <a:xfrm flipH="1">
            <a:off x="4411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3" name="Line 248"/>
          <p:cNvSpPr>
            <a:spLocks noChangeShapeType="1"/>
          </p:cNvSpPr>
          <p:nvPr/>
        </p:nvSpPr>
        <p:spPr bwMode="auto">
          <a:xfrm flipH="1">
            <a:off x="4348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4" name="Line 249"/>
          <p:cNvSpPr>
            <a:spLocks noChangeShapeType="1"/>
          </p:cNvSpPr>
          <p:nvPr/>
        </p:nvSpPr>
        <p:spPr bwMode="auto">
          <a:xfrm flipH="1">
            <a:off x="4284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5" name="Line 250"/>
          <p:cNvSpPr>
            <a:spLocks noChangeShapeType="1"/>
          </p:cNvSpPr>
          <p:nvPr/>
        </p:nvSpPr>
        <p:spPr bwMode="auto">
          <a:xfrm flipH="1">
            <a:off x="4221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6" name="Line 251"/>
          <p:cNvSpPr>
            <a:spLocks noChangeShapeType="1"/>
          </p:cNvSpPr>
          <p:nvPr/>
        </p:nvSpPr>
        <p:spPr bwMode="auto">
          <a:xfrm flipH="1">
            <a:off x="4157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7" name="Line 252"/>
          <p:cNvSpPr>
            <a:spLocks noChangeShapeType="1"/>
          </p:cNvSpPr>
          <p:nvPr/>
        </p:nvSpPr>
        <p:spPr bwMode="auto">
          <a:xfrm flipH="1">
            <a:off x="4094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8" name="Line 253"/>
          <p:cNvSpPr>
            <a:spLocks noChangeShapeType="1"/>
          </p:cNvSpPr>
          <p:nvPr/>
        </p:nvSpPr>
        <p:spPr bwMode="auto">
          <a:xfrm flipH="1">
            <a:off x="4030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9" name="Line 254"/>
          <p:cNvSpPr>
            <a:spLocks noChangeShapeType="1"/>
          </p:cNvSpPr>
          <p:nvPr/>
        </p:nvSpPr>
        <p:spPr bwMode="auto">
          <a:xfrm flipH="1">
            <a:off x="39671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0" name="Line 255"/>
          <p:cNvSpPr>
            <a:spLocks noChangeShapeType="1"/>
          </p:cNvSpPr>
          <p:nvPr/>
        </p:nvSpPr>
        <p:spPr bwMode="auto">
          <a:xfrm flipH="1">
            <a:off x="3903663" y="26500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1" name="Rectangle 256"/>
          <p:cNvSpPr>
            <a:spLocks noChangeArrowheads="1"/>
          </p:cNvSpPr>
          <p:nvPr/>
        </p:nvSpPr>
        <p:spPr bwMode="auto">
          <a:xfrm>
            <a:off x="3376613" y="2799308"/>
            <a:ext cx="3289300" cy="2359025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" name="Rectangle 257"/>
          <p:cNvSpPr>
            <a:spLocks noChangeArrowheads="1"/>
          </p:cNvSpPr>
          <p:nvPr/>
        </p:nvSpPr>
        <p:spPr bwMode="auto">
          <a:xfrm>
            <a:off x="3376613" y="2799308"/>
            <a:ext cx="3289300" cy="2359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" name="Freeform 258"/>
          <p:cNvSpPr>
            <a:spLocks/>
          </p:cNvSpPr>
          <p:nvPr/>
        </p:nvSpPr>
        <p:spPr bwMode="auto">
          <a:xfrm>
            <a:off x="3646488" y="3046958"/>
            <a:ext cx="2844800" cy="1914525"/>
          </a:xfrm>
          <a:custGeom>
            <a:avLst/>
            <a:gdLst>
              <a:gd name="T0" fmla="*/ 448 w 1792"/>
              <a:gd name="T1" fmla="*/ 0 h 1206"/>
              <a:gd name="T2" fmla="*/ 0 w 1792"/>
              <a:gd name="T3" fmla="*/ 604 h 1206"/>
              <a:gd name="T4" fmla="*/ 448 w 1792"/>
              <a:gd name="T5" fmla="*/ 1206 h 1206"/>
              <a:gd name="T6" fmla="*/ 1344 w 1792"/>
              <a:gd name="T7" fmla="*/ 1206 h 1206"/>
              <a:gd name="T8" fmla="*/ 1792 w 1792"/>
              <a:gd name="T9" fmla="*/ 604 h 1206"/>
              <a:gd name="T10" fmla="*/ 1344 w 1792"/>
              <a:gd name="T11" fmla="*/ 0 h 1206"/>
              <a:gd name="T12" fmla="*/ 448 w 1792"/>
              <a:gd name="T13" fmla="*/ 0 h 1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92" h="1206">
                <a:moveTo>
                  <a:pt x="448" y="0"/>
                </a:moveTo>
                <a:lnTo>
                  <a:pt x="0" y="604"/>
                </a:lnTo>
                <a:lnTo>
                  <a:pt x="448" y="1206"/>
                </a:lnTo>
                <a:lnTo>
                  <a:pt x="1344" y="1206"/>
                </a:lnTo>
                <a:lnTo>
                  <a:pt x="1792" y="604"/>
                </a:lnTo>
                <a:lnTo>
                  <a:pt x="1344" y="0"/>
                </a:lnTo>
                <a:lnTo>
                  <a:pt x="448" y="0"/>
                </a:lnTo>
                <a:close/>
              </a:path>
            </a:pathLst>
          </a:custGeom>
          <a:solidFill>
            <a:srgbClr val="FFCCCC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" name="Freeform 259"/>
          <p:cNvSpPr>
            <a:spLocks/>
          </p:cNvSpPr>
          <p:nvPr/>
        </p:nvSpPr>
        <p:spPr bwMode="auto">
          <a:xfrm>
            <a:off x="3646488" y="3046958"/>
            <a:ext cx="2844800" cy="1914525"/>
          </a:xfrm>
          <a:custGeom>
            <a:avLst/>
            <a:gdLst>
              <a:gd name="T0" fmla="*/ 448 w 1792"/>
              <a:gd name="T1" fmla="*/ 0 h 1206"/>
              <a:gd name="T2" fmla="*/ 0 w 1792"/>
              <a:gd name="T3" fmla="*/ 604 h 1206"/>
              <a:gd name="T4" fmla="*/ 448 w 1792"/>
              <a:gd name="T5" fmla="*/ 1206 h 1206"/>
              <a:gd name="T6" fmla="*/ 1344 w 1792"/>
              <a:gd name="T7" fmla="*/ 1206 h 1206"/>
              <a:gd name="T8" fmla="*/ 1792 w 1792"/>
              <a:gd name="T9" fmla="*/ 604 h 1206"/>
              <a:gd name="T10" fmla="*/ 1344 w 1792"/>
              <a:gd name="T11" fmla="*/ 0 h 1206"/>
              <a:gd name="T12" fmla="*/ 448 w 1792"/>
              <a:gd name="T13" fmla="*/ 0 h 1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92" h="1206">
                <a:moveTo>
                  <a:pt x="448" y="0"/>
                </a:moveTo>
                <a:lnTo>
                  <a:pt x="0" y="604"/>
                </a:lnTo>
                <a:lnTo>
                  <a:pt x="448" y="1206"/>
                </a:lnTo>
                <a:lnTo>
                  <a:pt x="1344" y="1206"/>
                </a:lnTo>
                <a:lnTo>
                  <a:pt x="1792" y="604"/>
                </a:lnTo>
                <a:lnTo>
                  <a:pt x="1344" y="0"/>
                </a:lnTo>
                <a:lnTo>
                  <a:pt x="4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" name="Line 260"/>
          <p:cNvSpPr>
            <a:spLocks noChangeShapeType="1"/>
          </p:cNvSpPr>
          <p:nvPr/>
        </p:nvSpPr>
        <p:spPr bwMode="auto">
          <a:xfrm flipH="1">
            <a:off x="4335463" y="30469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" name="Line 261"/>
          <p:cNvSpPr>
            <a:spLocks noChangeShapeType="1"/>
          </p:cNvSpPr>
          <p:nvPr/>
        </p:nvSpPr>
        <p:spPr bwMode="auto">
          <a:xfrm flipH="1">
            <a:off x="4297363" y="30977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" name="Line 262"/>
          <p:cNvSpPr>
            <a:spLocks noChangeShapeType="1"/>
          </p:cNvSpPr>
          <p:nvPr/>
        </p:nvSpPr>
        <p:spPr bwMode="auto">
          <a:xfrm flipH="1">
            <a:off x="4259263" y="31485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" name="Line 263"/>
          <p:cNvSpPr>
            <a:spLocks noChangeShapeType="1"/>
          </p:cNvSpPr>
          <p:nvPr/>
        </p:nvSpPr>
        <p:spPr bwMode="auto">
          <a:xfrm flipH="1">
            <a:off x="4221163" y="31993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" name="Line 264"/>
          <p:cNvSpPr>
            <a:spLocks noChangeShapeType="1"/>
          </p:cNvSpPr>
          <p:nvPr/>
        </p:nvSpPr>
        <p:spPr bwMode="auto">
          <a:xfrm flipH="1">
            <a:off x="4186238" y="32501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" name="Line 265"/>
          <p:cNvSpPr>
            <a:spLocks noChangeShapeType="1"/>
          </p:cNvSpPr>
          <p:nvPr/>
        </p:nvSpPr>
        <p:spPr bwMode="auto">
          <a:xfrm flipH="1">
            <a:off x="4148138" y="33009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" name="Line 266"/>
          <p:cNvSpPr>
            <a:spLocks noChangeShapeType="1"/>
          </p:cNvSpPr>
          <p:nvPr/>
        </p:nvSpPr>
        <p:spPr bwMode="auto">
          <a:xfrm flipH="1">
            <a:off x="4110038" y="33517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" name="Line 267"/>
          <p:cNvSpPr>
            <a:spLocks noChangeShapeType="1"/>
          </p:cNvSpPr>
          <p:nvPr/>
        </p:nvSpPr>
        <p:spPr bwMode="auto">
          <a:xfrm flipH="1">
            <a:off x="4071938" y="34025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3" name="Line 268"/>
          <p:cNvSpPr>
            <a:spLocks noChangeShapeType="1"/>
          </p:cNvSpPr>
          <p:nvPr/>
        </p:nvSpPr>
        <p:spPr bwMode="auto">
          <a:xfrm flipH="1">
            <a:off x="4033838" y="34565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4" name="Line 269"/>
          <p:cNvSpPr>
            <a:spLocks noChangeShapeType="1"/>
          </p:cNvSpPr>
          <p:nvPr/>
        </p:nvSpPr>
        <p:spPr bwMode="auto">
          <a:xfrm flipH="1">
            <a:off x="3995738" y="35073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5" name="Line 270"/>
          <p:cNvSpPr>
            <a:spLocks noChangeShapeType="1"/>
          </p:cNvSpPr>
          <p:nvPr/>
        </p:nvSpPr>
        <p:spPr bwMode="auto">
          <a:xfrm flipH="1">
            <a:off x="3957638" y="35581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6" name="Line 271"/>
          <p:cNvSpPr>
            <a:spLocks noChangeShapeType="1"/>
          </p:cNvSpPr>
          <p:nvPr/>
        </p:nvSpPr>
        <p:spPr bwMode="auto">
          <a:xfrm flipH="1">
            <a:off x="3919538" y="36089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7" name="Line 272"/>
          <p:cNvSpPr>
            <a:spLocks noChangeShapeType="1"/>
          </p:cNvSpPr>
          <p:nvPr/>
        </p:nvSpPr>
        <p:spPr bwMode="auto">
          <a:xfrm flipH="1">
            <a:off x="3881438" y="36597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8" name="Line 273"/>
          <p:cNvSpPr>
            <a:spLocks noChangeShapeType="1"/>
          </p:cNvSpPr>
          <p:nvPr/>
        </p:nvSpPr>
        <p:spPr bwMode="auto">
          <a:xfrm flipH="1">
            <a:off x="3843338" y="37105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9" name="Line 274"/>
          <p:cNvSpPr>
            <a:spLocks noChangeShapeType="1"/>
          </p:cNvSpPr>
          <p:nvPr/>
        </p:nvSpPr>
        <p:spPr bwMode="auto">
          <a:xfrm flipH="1">
            <a:off x="3805238" y="37613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0" name="Line 275"/>
          <p:cNvSpPr>
            <a:spLocks noChangeShapeType="1"/>
          </p:cNvSpPr>
          <p:nvPr/>
        </p:nvSpPr>
        <p:spPr bwMode="auto">
          <a:xfrm flipH="1">
            <a:off x="3767138" y="381213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1" name="Line 276"/>
          <p:cNvSpPr>
            <a:spLocks noChangeShapeType="1"/>
          </p:cNvSpPr>
          <p:nvPr/>
        </p:nvSpPr>
        <p:spPr bwMode="auto">
          <a:xfrm flipH="1">
            <a:off x="3729038" y="38629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2" name="Line 277"/>
          <p:cNvSpPr>
            <a:spLocks noChangeShapeType="1"/>
          </p:cNvSpPr>
          <p:nvPr/>
        </p:nvSpPr>
        <p:spPr bwMode="auto">
          <a:xfrm flipH="1">
            <a:off x="3690938" y="39137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3" name="Line 278"/>
          <p:cNvSpPr>
            <a:spLocks noChangeShapeType="1"/>
          </p:cNvSpPr>
          <p:nvPr/>
        </p:nvSpPr>
        <p:spPr bwMode="auto">
          <a:xfrm flipH="1">
            <a:off x="3652838" y="39645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4" name="Line 279"/>
          <p:cNvSpPr>
            <a:spLocks noChangeShapeType="1"/>
          </p:cNvSpPr>
          <p:nvPr/>
        </p:nvSpPr>
        <p:spPr bwMode="auto">
          <a:xfrm>
            <a:off x="3652838" y="40153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5" name="Line 280"/>
          <p:cNvSpPr>
            <a:spLocks noChangeShapeType="1"/>
          </p:cNvSpPr>
          <p:nvPr/>
        </p:nvSpPr>
        <p:spPr bwMode="auto">
          <a:xfrm>
            <a:off x="3690938" y="40661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6" name="Line 281"/>
          <p:cNvSpPr>
            <a:spLocks noChangeShapeType="1"/>
          </p:cNvSpPr>
          <p:nvPr/>
        </p:nvSpPr>
        <p:spPr bwMode="auto">
          <a:xfrm>
            <a:off x="3729038" y="41169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7" name="Line 282"/>
          <p:cNvSpPr>
            <a:spLocks noChangeShapeType="1"/>
          </p:cNvSpPr>
          <p:nvPr/>
        </p:nvSpPr>
        <p:spPr bwMode="auto">
          <a:xfrm>
            <a:off x="3767138" y="416773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8" name="Line 283"/>
          <p:cNvSpPr>
            <a:spLocks noChangeShapeType="1"/>
          </p:cNvSpPr>
          <p:nvPr/>
        </p:nvSpPr>
        <p:spPr bwMode="auto">
          <a:xfrm>
            <a:off x="3805238" y="42185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9" name="Line 284"/>
          <p:cNvSpPr>
            <a:spLocks noChangeShapeType="1"/>
          </p:cNvSpPr>
          <p:nvPr/>
        </p:nvSpPr>
        <p:spPr bwMode="auto">
          <a:xfrm>
            <a:off x="3843338" y="42693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0" name="Line 285"/>
          <p:cNvSpPr>
            <a:spLocks noChangeShapeType="1"/>
          </p:cNvSpPr>
          <p:nvPr/>
        </p:nvSpPr>
        <p:spPr bwMode="auto">
          <a:xfrm>
            <a:off x="3881438" y="43201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1" name="Line 286"/>
          <p:cNvSpPr>
            <a:spLocks noChangeShapeType="1"/>
          </p:cNvSpPr>
          <p:nvPr/>
        </p:nvSpPr>
        <p:spPr bwMode="auto">
          <a:xfrm>
            <a:off x="3919538" y="43709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2" name="Line 287"/>
          <p:cNvSpPr>
            <a:spLocks noChangeShapeType="1"/>
          </p:cNvSpPr>
          <p:nvPr/>
        </p:nvSpPr>
        <p:spPr bwMode="auto">
          <a:xfrm>
            <a:off x="3957638" y="44217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3" name="Line 288"/>
          <p:cNvSpPr>
            <a:spLocks noChangeShapeType="1"/>
          </p:cNvSpPr>
          <p:nvPr/>
        </p:nvSpPr>
        <p:spPr bwMode="auto">
          <a:xfrm>
            <a:off x="3995738" y="44725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4" name="Line 289"/>
          <p:cNvSpPr>
            <a:spLocks noChangeShapeType="1"/>
          </p:cNvSpPr>
          <p:nvPr/>
        </p:nvSpPr>
        <p:spPr bwMode="auto">
          <a:xfrm>
            <a:off x="4033838" y="45233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5" name="Line 290"/>
          <p:cNvSpPr>
            <a:spLocks noChangeShapeType="1"/>
          </p:cNvSpPr>
          <p:nvPr/>
        </p:nvSpPr>
        <p:spPr bwMode="auto">
          <a:xfrm>
            <a:off x="4071938" y="45741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6" name="Line 291"/>
          <p:cNvSpPr>
            <a:spLocks noChangeShapeType="1"/>
          </p:cNvSpPr>
          <p:nvPr/>
        </p:nvSpPr>
        <p:spPr bwMode="auto">
          <a:xfrm>
            <a:off x="4110038" y="46249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7" name="Line 292"/>
          <p:cNvSpPr>
            <a:spLocks noChangeShapeType="1"/>
          </p:cNvSpPr>
          <p:nvPr/>
        </p:nvSpPr>
        <p:spPr bwMode="auto">
          <a:xfrm>
            <a:off x="4148138" y="467573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8" name="Line 293"/>
          <p:cNvSpPr>
            <a:spLocks noChangeShapeType="1"/>
          </p:cNvSpPr>
          <p:nvPr/>
        </p:nvSpPr>
        <p:spPr bwMode="auto">
          <a:xfrm>
            <a:off x="4186238" y="47297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9" name="Line 294"/>
          <p:cNvSpPr>
            <a:spLocks noChangeShapeType="1"/>
          </p:cNvSpPr>
          <p:nvPr/>
        </p:nvSpPr>
        <p:spPr bwMode="auto">
          <a:xfrm>
            <a:off x="4224338" y="47805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0" name="Line 295"/>
          <p:cNvSpPr>
            <a:spLocks noChangeShapeType="1"/>
          </p:cNvSpPr>
          <p:nvPr/>
        </p:nvSpPr>
        <p:spPr bwMode="auto">
          <a:xfrm>
            <a:off x="4262438" y="48313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1" name="Line 296"/>
          <p:cNvSpPr>
            <a:spLocks noChangeShapeType="1"/>
          </p:cNvSpPr>
          <p:nvPr/>
        </p:nvSpPr>
        <p:spPr bwMode="auto">
          <a:xfrm>
            <a:off x="4300538" y="488210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2" name="Freeform 297"/>
          <p:cNvSpPr>
            <a:spLocks/>
          </p:cNvSpPr>
          <p:nvPr/>
        </p:nvSpPr>
        <p:spPr bwMode="auto">
          <a:xfrm>
            <a:off x="4338638" y="4932908"/>
            <a:ext cx="22225" cy="28575"/>
          </a:xfrm>
          <a:custGeom>
            <a:avLst/>
            <a:gdLst>
              <a:gd name="T0" fmla="*/ 0 w 14"/>
              <a:gd name="T1" fmla="*/ 0 h 18"/>
              <a:gd name="T2" fmla="*/ 12 w 14"/>
              <a:gd name="T3" fmla="*/ 18 h 18"/>
              <a:gd name="T4" fmla="*/ 14 w 14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0"/>
                </a:moveTo>
                <a:lnTo>
                  <a:pt x="12" y="18"/>
                </a:lnTo>
                <a:lnTo>
                  <a:pt x="14" y="18"/>
                </a:lnTo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3" name="Line 298"/>
          <p:cNvSpPr>
            <a:spLocks noChangeShapeType="1"/>
          </p:cNvSpPr>
          <p:nvPr/>
        </p:nvSpPr>
        <p:spPr bwMode="auto">
          <a:xfrm>
            <a:off x="4386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4" name="Line 299"/>
          <p:cNvSpPr>
            <a:spLocks noChangeShapeType="1"/>
          </p:cNvSpPr>
          <p:nvPr/>
        </p:nvSpPr>
        <p:spPr bwMode="auto">
          <a:xfrm>
            <a:off x="4449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5" name="Line 300"/>
          <p:cNvSpPr>
            <a:spLocks noChangeShapeType="1"/>
          </p:cNvSpPr>
          <p:nvPr/>
        </p:nvSpPr>
        <p:spPr bwMode="auto">
          <a:xfrm>
            <a:off x="4513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6" name="Line 301"/>
          <p:cNvSpPr>
            <a:spLocks noChangeShapeType="1"/>
          </p:cNvSpPr>
          <p:nvPr/>
        </p:nvSpPr>
        <p:spPr bwMode="auto">
          <a:xfrm>
            <a:off x="4576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7" name="Line 302"/>
          <p:cNvSpPr>
            <a:spLocks noChangeShapeType="1"/>
          </p:cNvSpPr>
          <p:nvPr/>
        </p:nvSpPr>
        <p:spPr bwMode="auto">
          <a:xfrm>
            <a:off x="4640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8" name="Line 303"/>
          <p:cNvSpPr>
            <a:spLocks noChangeShapeType="1"/>
          </p:cNvSpPr>
          <p:nvPr/>
        </p:nvSpPr>
        <p:spPr bwMode="auto">
          <a:xfrm>
            <a:off x="4703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9" name="Line 304"/>
          <p:cNvSpPr>
            <a:spLocks noChangeShapeType="1"/>
          </p:cNvSpPr>
          <p:nvPr/>
        </p:nvSpPr>
        <p:spPr bwMode="auto">
          <a:xfrm>
            <a:off x="4767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0" name="Line 305"/>
          <p:cNvSpPr>
            <a:spLocks noChangeShapeType="1"/>
          </p:cNvSpPr>
          <p:nvPr/>
        </p:nvSpPr>
        <p:spPr bwMode="auto">
          <a:xfrm>
            <a:off x="4830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1" name="Line 306"/>
          <p:cNvSpPr>
            <a:spLocks noChangeShapeType="1"/>
          </p:cNvSpPr>
          <p:nvPr/>
        </p:nvSpPr>
        <p:spPr bwMode="auto">
          <a:xfrm>
            <a:off x="4894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2" name="Line 307"/>
          <p:cNvSpPr>
            <a:spLocks noChangeShapeType="1"/>
          </p:cNvSpPr>
          <p:nvPr/>
        </p:nvSpPr>
        <p:spPr bwMode="auto">
          <a:xfrm>
            <a:off x="4957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3" name="Line 308"/>
          <p:cNvSpPr>
            <a:spLocks noChangeShapeType="1"/>
          </p:cNvSpPr>
          <p:nvPr/>
        </p:nvSpPr>
        <p:spPr bwMode="auto">
          <a:xfrm>
            <a:off x="5021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4" name="Line 309"/>
          <p:cNvSpPr>
            <a:spLocks noChangeShapeType="1"/>
          </p:cNvSpPr>
          <p:nvPr/>
        </p:nvSpPr>
        <p:spPr bwMode="auto">
          <a:xfrm>
            <a:off x="5084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5" name="Line 310"/>
          <p:cNvSpPr>
            <a:spLocks noChangeShapeType="1"/>
          </p:cNvSpPr>
          <p:nvPr/>
        </p:nvSpPr>
        <p:spPr bwMode="auto">
          <a:xfrm>
            <a:off x="5148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6" name="Line 311"/>
          <p:cNvSpPr>
            <a:spLocks noChangeShapeType="1"/>
          </p:cNvSpPr>
          <p:nvPr/>
        </p:nvSpPr>
        <p:spPr bwMode="auto">
          <a:xfrm>
            <a:off x="5211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7" name="Line 312"/>
          <p:cNvSpPr>
            <a:spLocks noChangeShapeType="1"/>
          </p:cNvSpPr>
          <p:nvPr/>
        </p:nvSpPr>
        <p:spPr bwMode="auto">
          <a:xfrm>
            <a:off x="5275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8" name="Line 313"/>
          <p:cNvSpPr>
            <a:spLocks noChangeShapeType="1"/>
          </p:cNvSpPr>
          <p:nvPr/>
        </p:nvSpPr>
        <p:spPr bwMode="auto">
          <a:xfrm>
            <a:off x="5338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9" name="Line 314"/>
          <p:cNvSpPr>
            <a:spLocks noChangeShapeType="1"/>
          </p:cNvSpPr>
          <p:nvPr/>
        </p:nvSpPr>
        <p:spPr bwMode="auto">
          <a:xfrm>
            <a:off x="5402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0" name="Line 315"/>
          <p:cNvSpPr>
            <a:spLocks noChangeShapeType="1"/>
          </p:cNvSpPr>
          <p:nvPr/>
        </p:nvSpPr>
        <p:spPr bwMode="auto">
          <a:xfrm>
            <a:off x="5465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1" name="Line 316"/>
          <p:cNvSpPr>
            <a:spLocks noChangeShapeType="1"/>
          </p:cNvSpPr>
          <p:nvPr/>
        </p:nvSpPr>
        <p:spPr bwMode="auto">
          <a:xfrm>
            <a:off x="5529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2" name="Line 317"/>
          <p:cNvSpPr>
            <a:spLocks noChangeShapeType="1"/>
          </p:cNvSpPr>
          <p:nvPr/>
        </p:nvSpPr>
        <p:spPr bwMode="auto">
          <a:xfrm>
            <a:off x="5592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3" name="Line 318"/>
          <p:cNvSpPr>
            <a:spLocks noChangeShapeType="1"/>
          </p:cNvSpPr>
          <p:nvPr/>
        </p:nvSpPr>
        <p:spPr bwMode="auto">
          <a:xfrm>
            <a:off x="56562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4" name="Line 319"/>
          <p:cNvSpPr>
            <a:spLocks noChangeShapeType="1"/>
          </p:cNvSpPr>
          <p:nvPr/>
        </p:nvSpPr>
        <p:spPr bwMode="auto">
          <a:xfrm>
            <a:off x="5719763" y="4961483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5" name="Line 320"/>
          <p:cNvSpPr>
            <a:spLocks noChangeShapeType="1"/>
          </p:cNvSpPr>
          <p:nvPr/>
        </p:nvSpPr>
        <p:spPr bwMode="auto">
          <a:xfrm flipV="1">
            <a:off x="5783263" y="49265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6" name="Line 321"/>
          <p:cNvSpPr>
            <a:spLocks noChangeShapeType="1"/>
          </p:cNvSpPr>
          <p:nvPr/>
        </p:nvSpPr>
        <p:spPr bwMode="auto">
          <a:xfrm flipV="1">
            <a:off x="5821363" y="48757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7" name="Line 322"/>
          <p:cNvSpPr>
            <a:spLocks noChangeShapeType="1"/>
          </p:cNvSpPr>
          <p:nvPr/>
        </p:nvSpPr>
        <p:spPr bwMode="auto">
          <a:xfrm flipV="1">
            <a:off x="5859463" y="48249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8" name="Line 323"/>
          <p:cNvSpPr>
            <a:spLocks noChangeShapeType="1"/>
          </p:cNvSpPr>
          <p:nvPr/>
        </p:nvSpPr>
        <p:spPr bwMode="auto">
          <a:xfrm flipV="1">
            <a:off x="5897563" y="47741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9" name="Line 324"/>
          <p:cNvSpPr>
            <a:spLocks noChangeShapeType="1"/>
          </p:cNvSpPr>
          <p:nvPr/>
        </p:nvSpPr>
        <p:spPr bwMode="auto">
          <a:xfrm flipV="1">
            <a:off x="5935663" y="47233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0" name="Line 325"/>
          <p:cNvSpPr>
            <a:spLocks noChangeShapeType="1"/>
          </p:cNvSpPr>
          <p:nvPr/>
        </p:nvSpPr>
        <p:spPr bwMode="auto">
          <a:xfrm flipV="1">
            <a:off x="5973763" y="46725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1" name="Line 326"/>
          <p:cNvSpPr>
            <a:spLocks noChangeShapeType="1"/>
          </p:cNvSpPr>
          <p:nvPr/>
        </p:nvSpPr>
        <p:spPr bwMode="auto">
          <a:xfrm flipV="1">
            <a:off x="6008688" y="46217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2" name="Line 327"/>
          <p:cNvSpPr>
            <a:spLocks noChangeShapeType="1"/>
          </p:cNvSpPr>
          <p:nvPr/>
        </p:nvSpPr>
        <p:spPr bwMode="auto">
          <a:xfrm flipV="1">
            <a:off x="6046788" y="45709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3" name="Line 328"/>
          <p:cNvSpPr>
            <a:spLocks noChangeShapeType="1"/>
          </p:cNvSpPr>
          <p:nvPr/>
        </p:nvSpPr>
        <p:spPr bwMode="auto">
          <a:xfrm flipV="1">
            <a:off x="6084888" y="45201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4" name="Line 329"/>
          <p:cNvSpPr>
            <a:spLocks noChangeShapeType="1"/>
          </p:cNvSpPr>
          <p:nvPr/>
        </p:nvSpPr>
        <p:spPr bwMode="auto">
          <a:xfrm flipV="1">
            <a:off x="6122988" y="4469358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5" name="Line 330"/>
          <p:cNvSpPr>
            <a:spLocks noChangeShapeType="1"/>
          </p:cNvSpPr>
          <p:nvPr/>
        </p:nvSpPr>
        <p:spPr bwMode="auto">
          <a:xfrm flipV="1">
            <a:off x="6161088" y="4418558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6" name="Line 331"/>
          <p:cNvSpPr>
            <a:spLocks noChangeShapeType="1"/>
          </p:cNvSpPr>
          <p:nvPr/>
        </p:nvSpPr>
        <p:spPr bwMode="auto">
          <a:xfrm flipV="1">
            <a:off x="6199188" y="43677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7" name="Line 332"/>
          <p:cNvSpPr>
            <a:spLocks noChangeShapeType="1"/>
          </p:cNvSpPr>
          <p:nvPr/>
        </p:nvSpPr>
        <p:spPr bwMode="auto">
          <a:xfrm flipV="1">
            <a:off x="6237288" y="43169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8" name="Line 333"/>
          <p:cNvSpPr>
            <a:spLocks noChangeShapeType="1"/>
          </p:cNvSpPr>
          <p:nvPr/>
        </p:nvSpPr>
        <p:spPr bwMode="auto">
          <a:xfrm flipV="1">
            <a:off x="6275388" y="42661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9" name="Line 334"/>
          <p:cNvSpPr>
            <a:spLocks noChangeShapeType="1"/>
          </p:cNvSpPr>
          <p:nvPr/>
        </p:nvSpPr>
        <p:spPr bwMode="auto">
          <a:xfrm flipV="1">
            <a:off x="6313488" y="42153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0" name="Line 335"/>
          <p:cNvSpPr>
            <a:spLocks noChangeShapeType="1"/>
          </p:cNvSpPr>
          <p:nvPr/>
        </p:nvSpPr>
        <p:spPr bwMode="auto">
          <a:xfrm flipV="1">
            <a:off x="6351588" y="41645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1" name="Line 336"/>
          <p:cNvSpPr>
            <a:spLocks noChangeShapeType="1"/>
          </p:cNvSpPr>
          <p:nvPr/>
        </p:nvSpPr>
        <p:spPr bwMode="auto">
          <a:xfrm flipV="1">
            <a:off x="6389688" y="41137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2" name="Line 337"/>
          <p:cNvSpPr>
            <a:spLocks noChangeShapeType="1"/>
          </p:cNvSpPr>
          <p:nvPr/>
        </p:nvSpPr>
        <p:spPr bwMode="auto">
          <a:xfrm flipV="1">
            <a:off x="6427788" y="40629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3" name="Line 338"/>
          <p:cNvSpPr>
            <a:spLocks noChangeShapeType="1"/>
          </p:cNvSpPr>
          <p:nvPr/>
        </p:nvSpPr>
        <p:spPr bwMode="auto">
          <a:xfrm flipV="1">
            <a:off x="6465888" y="40121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4" name="Line 339"/>
          <p:cNvSpPr>
            <a:spLocks noChangeShapeType="1"/>
          </p:cNvSpPr>
          <p:nvPr/>
        </p:nvSpPr>
        <p:spPr bwMode="auto">
          <a:xfrm flipH="1" flipV="1">
            <a:off x="6459538" y="39613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5" name="Line 340"/>
          <p:cNvSpPr>
            <a:spLocks noChangeShapeType="1"/>
          </p:cNvSpPr>
          <p:nvPr/>
        </p:nvSpPr>
        <p:spPr bwMode="auto">
          <a:xfrm flipH="1" flipV="1">
            <a:off x="6421438" y="39105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6" name="Line 341"/>
          <p:cNvSpPr>
            <a:spLocks noChangeShapeType="1"/>
          </p:cNvSpPr>
          <p:nvPr/>
        </p:nvSpPr>
        <p:spPr bwMode="auto">
          <a:xfrm flipH="1" flipV="1">
            <a:off x="6383338" y="3859758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7" name="Line 342"/>
          <p:cNvSpPr>
            <a:spLocks noChangeShapeType="1"/>
          </p:cNvSpPr>
          <p:nvPr/>
        </p:nvSpPr>
        <p:spPr bwMode="auto">
          <a:xfrm flipH="1" flipV="1">
            <a:off x="6345238" y="38057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8" name="Line 343"/>
          <p:cNvSpPr>
            <a:spLocks noChangeShapeType="1"/>
          </p:cNvSpPr>
          <p:nvPr/>
        </p:nvSpPr>
        <p:spPr bwMode="auto">
          <a:xfrm flipH="1" flipV="1">
            <a:off x="6307138" y="37549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9" name="Line 344"/>
          <p:cNvSpPr>
            <a:spLocks noChangeShapeType="1"/>
          </p:cNvSpPr>
          <p:nvPr/>
        </p:nvSpPr>
        <p:spPr bwMode="auto">
          <a:xfrm flipH="1" flipV="1">
            <a:off x="6269038" y="37041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0" name="Line 345"/>
          <p:cNvSpPr>
            <a:spLocks noChangeShapeType="1"/>
          </p:cNvSpPr>
          <p:nvPr/>
        </p:nvSpPr>
        <p:spPr bwMode="auto">
          <a:xfrm flipH="1" flipV="1">
            <a:off x="6230938" y="36533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1" name="Line 346"/>
          <p:cNvSpPr>
            <a:spLocks noChangeShapeType="1"/>
          </p:cNvSpPr>
          <p:nvPr/>
        </p:nvSpPr>
        <p:spPr bwMode="auto">
          <a:xfrm flipH="1" flipV="1">
            <a:off x="6192838" y="360258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2" name="Line 347"/>
          <p:cNvSpPr>
            <a:spLocks noChangeShapeType="1"/>
          </p:cNvSpPr>
          <p:nvPr/>
        </p:nvSpPr>
        <p:spPr bwMode="auto">
          <a:xfrm flipH="1" flipV="1">
            <a:off x="6154738" y="355178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3" name="Line 348"/>
          <p:cNvSpPr>
            <a:spLocks noChangeShapeType="1"/>
          </p:cNvSpPr>
          <p:nvPr/>
        </p:nvSpPr>
        <p:spPr bwMode="auto">
          <a:xfrm flipH="1" flipV="1">
            <a:off x="6116638" y="3500983"/>
            <a:ext cx="25400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4" name="Line 349"/>
          <p:cNvSpPr>
            <a:spLocks noChangeShapeType="1"/>
          </p:cNvSpPr>
          <p:nvPr/>
        </p:nvSpPr>
        <p:spPr bwMode="auto">
          <a:xfrm flipH="1" flipV="1">
            <a:off x="6081713" y="34501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5" name="Line 350"/>
          <p:cNvSpPr>
            <a:spLocks noChangeShapeType="1"/>
          </p:cNvSpPr>
          <p:nvPr/>
        </p:nvSpPr>
        <p:spPr bwMode="auto">
          <a:xfrm flipH="1" flipV="1">
            <a:off x="6043613" y="33993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6" name="Line 351"/>
          <p:cNvSpPr>
            <a:spLocks noChangeShapeType="1"/>
          </p:cNvSpPr>
          <p:nvPr/>
        </p:nvSpPr>
        <p:spPr bwMode="auto">
          <a:xfrm flipH="1" flipV="1">
            <a:off x="6005513" y="33485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7" name="Line 352"/>
          <p:cNvSpPr>
            <a:spLocks noChangeShapeType="1"/>
          </p:cNvSpPr>
          <p:nvPr/>
        </p:nvSpPr>
        <p:spPr bwMode="auto">
          <a:xfrm flipH="1" flipV="1">
            <a:off x="5967413" y="32977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8" name="Line 353"/>
          <p:cNvSpPr>
            <a:spLocks noChangeShapeType="1"/>
          </p:cNvSpPr>
          <p:nvPr/>
        </p:nvSpPr>
        <p:spPr bwMode="auto">
          <a:xfrm flipH="1" flipV="1">
            <a:off x="5929313" y="3246983"/>
            <a:ext cx="22225" cy="3175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" name="Line 354"/>
          <p:cNvSpPr>
            <a:spLocks noChangeShapeType="1"/>
          </p:cNvSpPr>
          <p:nvPr/>
        </p:nvSpPr>
        <p:spPr bwMode="auto">
          <a:xfrm flipH="1" flipV="1">
            <a:off x="5891213" y="319618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" name="Line 355"/>
          <p:cNvSpPr>
            <a:spLocks noChangeShapeType="1"/>
          </p:cNvSpPr>
          <p:nvPr/>
        </p:nvSpPr>
        <p:spPr bwMode="auto">
          <a:xfrm flipH="1" flipV="1">
            <a:off x="5853113" y="314538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1" name="Line 356"/>
          <p:cNvSpPr>
            <a:spLocks noChangeShapeType="1"/>
          </p:cNvSpPr>
          <p:nvPr/>
        </p:nvSpPr>
        <p:spPr bwMode="auto">
          <a:xfrm flipH="1" flipV="1">
            <a:off x="5815013" y="3094583"/>
            <a:ext cx="22225" cy="28575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2" name="Freeform 357"/>
          <p:cNvSpPr>
            <a:spLocks/>
          </p:cNvSpPr>
          <p:nvPr/>
        </p:nvSpPr>
        <p:spPr bwMode="auto">
          <a:xfrm>
            <a:off x="5773738" y="3046958"/>
            <a:ext cx="25400" cy="25400"/>
          </a:xfrm>
          <a:custGeom>
            <a:avLst/>
            <a:gdLst>
              <a:gd name="T0" fmla="*/ 16 w 16"/>
              <a:gd name="T1" fmla="*/ 16 h 16"/>
              <a:gd name="T2" fmla="*/ 4 w 16"/>
              <a:gd name="T3" fmla="*/ 0 h 16"/>
              <a:gd name="T4" fmla="*/ 0 w 16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16" y="16"/>
                </a:move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" name="Line 358"/>
          <p:cNvSpPr>
            <a:spLocks noChangeShapeType="1"/>
          </p:cNvSpPr>
          <p:nvPr/>
        </p:nvSpPr>
        <p:spPr bwMode="auto">
          <a:xfrm flipH="1">
            <a:off x="5710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" name="Line 359"/>
          <p:cNvSpPr>
            <a:spLocks noChangeShapeType="1"/>
          </p:cNvSpPr>
          <p:nvPr/>
        </p:nvSpPr>
        <p:spPr bwMode="auto">
          <a:xfrm flipH="1">
            <a:off x="5646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5" name="Line 360"/>
          <p:cNvSpPr>
            <a:spLocks noChangeShapeType="1"/>
          </p:cNvSpPr>
          <p:nvPr/>
        </p:nvSpPr>
        <p:spPr bwMode="auto">
          <a:xfrm flipH="1">
            <a:off x="5583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6" name="Line 361"/>
          <p:cNvSpPr>
            <a:spLocks noChangeShapeType="1"/>
          </p:cNvSpPr>
          <p:nvPr/>
        </p:nvSpPr>
        <p:spPr bwMode="auto">
          <a:xfrm flipH="1">
            <a:off x="5519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7" name="Line 362"/>
          <p:cNvSpPr>
            <a:spLocks noChangeShapeType="1"/>
          </p:cNvSpPr>
          <p:nvPr/>
        </p:nvSpPr>
        <p:spPr bwMode="auto">
          <a:xfrm flipH="1">
            <a:off x="5456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8" name="Line 363"/>
          <p:cNvSpPr>
            <a:spLocks noChangeShapeType="1"/>
          </p:cNvSpPr>
          <p:nvPr/>
        </p:nvSpPr>
        <p:spPr bwMode="auto">
          <a:xfrm flipH="1">
            <a:off x="5392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9" name="Line 364"/>
          <p:cNvSpPr>
            <a:spLocks noChangeShapeType="1"/>
          </p:cNvSpPr>
          <p:nvPr/>
        </p:nvSpPr>
        <p:spPr bwMode="auto">
          <a:xfrm flipH="1">
            <a:off x="5329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0" name="Line 365"/>
          <p:cNvSpPr>
            <a:spLocks noChangeShapeType="1"/>
          </p:cNvSpPr>
          <p:nvPr/>
        </p:nvSpPr>
        <p:spPr bwMode="auto">
          <a:xfrm flipH="1">
            <a:off x="5265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1" name="Line 366"/>
          <p:cNvSpPr>
            <a:spLocks noChangeShapeType="1"/>
          </p:cNvSpPr>
          <p:nvPr/>
        </p:nvSpPr>
        <p:spPr bwMode="auto">
          <a:xfrm flipH="1">
            <a:off x="5202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2" name="Line 367"/>
          <p:cNvSpPr>
            <a:spLocks noChangeShapeType="1"/>
          </p:cNvSpPr>
          <p:nvPr/>
        </p:nvSpPr>
        <p:spPr bwMode="auto">
          <a:xfrm flipH="1">
            <a:off x="5138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3" name="Line 368"/>
          <p:cNvSpPr>
            <a:spLocks noChangeShapeType="1"/>
          </p:cNvSpPr>
          <p:nvPr/>
        </p:nvSpPr>
        <p:spPr bwMode="auto">
          <a:xfrm flipH="1">
            <a:off x="5075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4" name="Line 369"/>
          <p:cNvSpPr>
            <a:spLocks noChangeShapeType="1"/>
          </p:cNvSpPr>
          <p:nvPr/>
        </p:nvSpPr>
        <p:spPr bwMode="auto">
          <a:xfrm flipH="1">
            <a:off x="5011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5" name="Line 370"/>
          <p:cNvSpPr>
            <a:spLocks noChangeShapeType="1"/>
          </p:cNvSpPr>
          <p:nvPr/>
        </p:nvSpPr>
        <p:spPr bwMode="auto">
          <a:xfrm flipH="1">
            <a:off x="4948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6" name="Line 371"/>
          <p:cNvSpPr>
            <a:spLocks noChangeShapeType="1"/>
          </p:cNvSpPr>
          <p:nvPr/>
        </p:nvSpPr>
        <p:spPr bwMode="auto">
          <a:xfrm flipH="1">
            <a:off x="4884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7" name="Line 372"/>
          <p:cNvSpPr>
            <a:spLocks noChangeShapeType="1"/>
          </p:cNvSpPr>
          <p:nvPr/>
        </p:nvSpPr>
        <p:spPr bwMode="auto">
          <a:xfrm flipH="1">
            <a:off x="4821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8" name="Line 373"/>
          <p:cNvSpPr>
            <a:spLocks noChangeShapeType="1"/>
          </p:cNvSpPr>
          <p:nvPr/>
        </p:nvSpPr>
        <p:spPr bwMode="auto">
          <a:xfrm flipH="1">
            <a:off x="4757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9" name="Line 374"/>
          <p:cNvSpPr>
            <a:spLocks noChangeShapeType="1"/>
          </p:cNvSpPr>
          <p:nvPr/>
        </p:nvSpPr>
        <p:spPr bwMode="auto">
          <a:xfrm flipH="1">
            <a:off x="4694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0" name="Line 375"/>
          <p:cNvSpPr>
            <a:spLocks noChangeShapeType="1"/>
          </p:cNvSpPr>
          <p:nvPr/>
        </p:nvSpPr>
        <p:spPr bwMode="auto">
          <a:xfrm flipH="1">
            <a:off x="4630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1" name="Line 376"/>
          <p:cNvSpPr>
            <a:spLocks noChangeShapeType="1"/>
          </p:cNvSpPr>
          <p:nvPr/>
        </p:nvSpPr>
        <p:spPr bwMode="auto">
          <a:xfrm flipH="1">
            <a:off x="4567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2" name="Line 377"/>
          <p:cNvSpPr>
            <a:spLocks noChangeShapeType="1"/>
          </p:cNvSpPr>
          <p:nvPr/>
        </p:nvSpPr>
        <p:spPr bwMode="auto">
          <a:xfrm flipH="1">
            <a:off x="4503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3" name="Line 378"/>
          <p:cNvSpPr>
            <a:spLocks noChangeShapeType="1"/>
          </p:cNvSpPr>
          <p:nvPr/>
        </p:nvSpPr>
        <p:spPr bwMode="auto">
          <a:xfrm flipH="1">
            <a:off x="44402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4" name="Line 379"/>
          <p:cNvSpPr>
            <a:spLocks noChangeShapeType="1"/>
          </p:cNvSpPr>
          <p:nvPr/>
        </p:nvSpPr>
        <p:spPr bwMode="auto">
          <a:xfrm flipH="1">
            <a:off x="4376738" y="3046958"/>
            <a:ext cx="38100" cy="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5" name="Line 380"/>
          <p:cNvSpPr>
            <a:spLocks noChangeShapeType="1"/>
          </p:cNvSpPr>
          <p:nvPr/>
        </p:nvSpPr>
        <p:spPr bwMode="auto">
          <a:xfrm>
            <a:off x="2560638" y="4332833"/>
            <a:ext cx="860425" cy="9080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6" name="Freeform 381"/>
          <p:cNvSpPr>
            <a:spLocks/>
          </p:cNvSpPr>
          <p:nvPr/>
        </p:nvSpPr>
        <p:spPr bwMode="auto">
          <a:xfrm>
            <a:off x="3367088" y="5186908"/>
            <a:ext cx="111125" cy="114300"/>
          </a:xfrm>
          <a:custGeom>
            <a:avLst/>
            <a:gdLst>
              <a:gd name="T0" fmla="*/ 70 w 70"/>
              <a:gd name="T1" fmla="*/ 72 h 72"/>
              <a:gd name="T2" fmla="*/ 0 w 70"/>
              <a:gd name="T3" fmla="*/ 40 h 72"/>
              <a:gd name="T4" fmla="*/ 32 w 70"/>
              <a:gd name="T5" fmla="*/ 32 h 72"/>
              <a:gd name="T6" fmla="*/ 42 w 70"/>
              <a:gd name="T7" fmla="*/ 0 h 72"/>
              <a:gd name="T8" fmla="*/ 70 w 7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70" y="72"/>
                </a:moveTo>
                <a:lnTo>
                  <a:pt x="0" y="40"/>
                </a:lnTo>
                <a:lnTo>
                  <a:pt x="32" y="32"/>
                </a:lnTo>
                <a:lnTo>
                  <a:pt x="42" y="0"/>
                </a:lnTo>
                <a:lnTo>
                  <a:pt x="70" y="72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7" name="Freeform 382"/>
          <p:cNvSpPr>
            <a:spLocks/>
          </p:cNvSpPr>
          <p:nvPr/>
        </p:nvSpPr>
        <p:spPr bwMode="auto">
          <a:xfrm>
            <a:off x="3367088" y="5186908"/>
            <a:ext cx="111125" cy="114300"/>
          </a:xfrm>
          <a:custGeom>
            <a:avLst/>
            <a:gdLst>
              <a:gd name="T0" fmla="*/ 70 w 70"/>
              <a:gd name="T1" fmla="*/ 72 h 72"/>
              <a:gd name="T2" fmla="*/ 0 w 70"/>
              <a:gd name="T3" fmla="*/ 40 h 72"/>
              <a:gd name="T4" fmla="*/ 32 w 70"/>
              <a:gd name="T5" fmla="*/ 32 h 72"/>
              <a:gd name="T6" fmla="*/ 42 w 70"/>
              <a:gd name="T7" fmla="*/ 0 h 72"/>
              <a:gd name="T8" fmla="*/ 70 w 7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70" y="72"/>
                </a:moveTo>
                <a:lnTo>
                  <a:pt x="0" y="40"/>
                </a:lnTo>
                <a:lnTo>
                  <a:pt x="32" y="32"/>
                </a:lnTo>
                <a:lnTo>
                  <a:pt x="42" y="0"/>
                </a:lnTo>
                <a:lnTo>
                  <a:pt x="70" y="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8" name="Rectangle 383"/>
          <p:cNvSpPr>
            <a:spLocks noChangeArrowheads="1"/>
          </p:cNvSpPr>
          <p:nvPr/>
        </p:nvSpPr>
        <p:spPr bwMode="auto">
          <a:xfrm>
            <a:off x="4377097" y="3095774"/>
            <a:ext cx="1635063" cy="1846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Organisation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Qualité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Stratégie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Systèmes d’information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Ressources humaines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Optimisation de l’outil de production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Gestion des compétences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Achats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Développement commercial</a:t>
            </a:r>
          </a:p>
          <a:p>
            <a:pPr lvl="0">
              <a:lnSpc>
                <a:spcPct val="150000"/>
              </a:lnSpc>
            </a:pP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Réduction des coûts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69" name="Rectangle 394"/>
          <p:cNvSpPr>
            <a:spLocks noChangeArrowheads="1"/>
          </p:cNvSpPr>
          <p:nvPr/>
        </p:nvSpPr>
        <p:spPr bwMode="auto">
          <a:xfrm>
            <a:off x="4287838" y="351368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0" name="Rectangle 395"/>
          <p:cNvSpPr>
            <a:spLocks noChangeArrowheads="1"/>
          </p:cNvSpPr>
          <p:nvPr/>
        </p:nvSpPr>
        <p:spPr bwMode="auto">
          <a:xfrm>
            <a:off x="4348163" y="351368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1" name="Rectangle 396"/>
          <p:cNvSpPr>
            <a:spLocks noChangeArrowheads="1"/>
          </p:cNvSpPr>
          <p:nvPr/>
        </p:nvSpPr>
        <p:spPr bwMode="auto">
          <a:xfrm>
            <a:off x="4389438" y="351368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8" name="Rectangle 403"/>
          <p:cNvSpPr>
            <a:spLocks noChangeArrowheads="1"/>
          </p:cNvSpPr>
          <p:nvPr/>
        </p:nvSpPr>
        <p:spPr bwMode="auto">
          <a:xfrm>
            <a:off x="4405313" y="369148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1" name="Rectangle 406"/>
          <p:cNvSpPr>
            <a:spLocks noChangeArrowheads="1"/>
          </p:cNvSpPr>
          <p:nvPr/>
        </p:nvSpPr>
        <p:spPr bwMode="auto">
          <a:xfrm>
            <a:off x="4646613" y="369148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" name="Rectangle 487"/>
          <p:cNvSpPr>
            <a:spLocks noChangeArrowheads="1"/>
          </p:cNvSpPr>
          <p:nvPr/>
        </p:nvSpPr>
        <p:spPr bwMode="auto">
          <a:xfrm>
            <a:off x="5259388" y="4688433"/>
            <a:ext cx="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7" name="Rectangle 488"/>
          <p:cNvSpPr>
            <a:spLocks noChangeArrowheads="1"/>
          </p:cNvSpPr>
          <p:nvPr/>
        </p:nvSpPr>
        <p:spPr bwMode="auto">
          <a:xfrm rot="16200000">
            <a:off x="2150126" y="3217177"/>
            <a:ext cx="10147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b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Prestation de services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4" name="Rectangle 505"/>
          <p:cNvSpPr>
            <a:spLocks noChangeArrowheads="1"/>
          </p:cNvSpPr>
          <p:nvPr/>
        </p:nvSpPr>
        <p:spPr bwMode="auto">
          <a:xfrm rot="16200000">
            <a:off x="2965104" y="355396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b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Audit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8" name="Rectangle 509"/>
          <p:cNvSpPr>
            <a:spLocks noChangeArrowheads="1"/>
          </p:cNvSpPr>
          <p:nvPr/>
        </p:nvSpPr>
        <p:spPr bwMode="auto">
          <a:xfrm rot="16200000">
            <a:off x="3362255" y="3945938"/>
            <a:ext cx="3430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Conseil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4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52907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LA DYNAMIQUE D’UNE MISSION DE CONSEIL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31972" y="2957626"/>
            <a:ext cx="6063508" cy="1407478"/>
            <a:chOff x="1831975" y="2611438"/>
            <a:chExt cx="5512281" cy="1279525"/>
          </a:xfrm>
        </p:grpSpPr>
        <p:pic>
          <p:nvPicPr>
            <p:cNvPr id="30090" name="Picture 39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1975" y="3586163"/>
              <a:ext cx="41052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047" name="Freeform 395"/>
            <p:cNvSpPr>
              <a:spLocks/>
            </p:cNvSpPr>
            <p:nvPr/>
          </p:nvSpPr>
          <p:spPr bwMode="auto">
            <a:xfrm>
              <a:off x="1841500" y="3592513"/>
              <a:ext cx="4089400" cy="288925"/>
            </a:xfrm>
            <a:custGeom>
              <a:avLst/>
              <a:gdLst>
                <a:gd name="T0" fmla="*/ 0 w 2576"/>
                <a:gd name="T1" fmla="*/ 46 h 182"/>
                <a:gd name="T2" fmla="*/ 2384 w 2576"/>
                <a:gd name="T3" fmla="*/ 46 h 182"/>
                <a:gd name="T4" fmla="*/ 2384 w 2576"/>
                <a:gd name="T5" fmla="*/ 0 h 182"/>
                <a:gd name="T6" fmla="*/ 2576 w 2576"/>
                <a:gd name="T7" fmla="*/ 92 h 182"/>
                <a:gd name="T8" fmla="*/ 2384 w 2576"/>
                <a:gd name="T9" fmla="*/ 182 h 182"/>
                <a:gd name="T10" fmla="*/ 2384 w 2576"/>
                <a:gd name="T11" fmla="*/ 136 h 182"/>
                <a:gd name="T12" fmla="*/ 0 w 2576"/>
                <a:gd name="T13" fmla="*/ 136 h 182"/>
                <a:gd name="T14" fmla="*/ 0 w 2576"/>
                <a:gd name="T15" fmla="*/ 4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6" h="182">
                  <a:moveTo>
                    <a:pt x="0" y="46"/>
                  </a:moveTo>
                  <a:lnTo>
                    <a:pt x="2384" y="46"/>
                  </a:lnTo>
                  <a:lnTo>
                    <a:pt x="2384" y="0"/>
                  </a:lnTo>
                  <a:lnTo>
                    <a:pt x="2576" y="92"/>
                  </a:lnTo>
                  <a:lnTo>
                    <a:pt x="2384" y="182"/>
                  </a:lnTo>
                  <a:lnTo>
                    <a:pt x="2384" y="136"/>
                  </a:lnTo>
                  <a:lnTo>
                    <a:pt x="0" y="136"/>
                  </a:lnTo>
                  <a:lnTo>
                    <a:pt x="0" y="46"/>
                  </a:lnTo>
                  <a:close/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0" name="Freeform 396"/>
            <p:cNvSpPr>
              <a:spLocks noEditPoints="1"/>
            </p:cNvSpPr>
            <p:nvPr/>
          </p:nvSpPr>
          <p:spPr bwMode="auto">
            <a:xfrm>
              <a:off x="1835150" y="2611438"/>
              <a:ext cx="4105275" cy="904875"/>
            </a:xfrm>
            <a:custGeom>
              <a:avLst/>
              <a:gdLst>
                <a:gd name="T0" fmla="*/ 1724 w 2586"/>
                <a:gd name="T1" fmla="*/ 0 h 570"/>
                <a:gd name="T2" fmla="*/ 2586 w 2586"/>
                <a:gd name="T3" fmla="*/ 0 h 570"/>
                <a:gd name="T4" fmla="*/ 2586 w 2586"/>
                <a:gd name="T5" fmla="*/ 570 h 570"/>
                <a:gd name="T6" fmla="*/ 1724 w 2586"/>
                <a:gd name="T7" fmla="*/ 570 h 570"/>
                <a:gd name="T8" fmla="*/ 1724 w 2586"/>
                <a:gd name="T9" fmla="*/ 0 h 570"/>
                <a:gd name="T10" fmla="*/ 862 w 2586"/>
                <a:gd name="T11" fmla="*/ 0 h 570"/>
                <a:gd name="T12" fmla="*/ 1724 w 2586"/>
                <a:gd name="T13" fmla="*/ 0 h 570"/>
                <a:gd name="T14" fmla="*/ 1724 w 2586"/>
                <a:gd name="T15" fmla="*/ 570 h 570"/>
                <a:gd name="T16" fmla="*/ 862 w 2586"/>
                <a:gd name="T17" fmla="*/ 570 h 570"/>
                <a:gd name="T18" fmla="*/ 862 w 2586"/>
                <a:gd name="T19" fmla="*/ 0 h 570"/>
                <a:gd name="T20" fmla="*/ 0 w 2586"/>
                <a:gd name="T21" fmla="*/ 0 h 570"/>
                <a:gd name="T22" fmla="*/ 862 w 2586"/>
                <a:gd name="T23" fmla="*/ 0 h 570"/>
                <a:gd name="T24" fmla="*/ 862 w 2586"/>
                <a:gd name="T25" fmla="*/ 570 h 570"/>
                <a:gd name="T26" fmla="*/ 0 w 2586"/>
                <a:gd name="T27" fmla="*/ 570 h 570"/>
                <a:gd name="T28" fmla="*/ 0 w 2586"/>
                <a:gd name="T2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6" h="570">
                  <a:moveTo>
                    <a:pt x="1724" y="0"/>
                  </a:moveTo>
                  <a:lnTo>
                    <a:pt x="2586" y="0"/>
                  </a:lnTo>
                  <a:lnTo>
                    <a:pt x="2586" y="570"/>
                  </a:lnTo>
                  <a:lnTo>
                    <a:pt x="1724" y="570"/>
                  </a:lnTo>
                  <a:lnTo>
                    <a:pt x="1724" y="0"/>
                  </a:lnTo>
                  <a:close/>
                  <a:moveTo>
                    <a:pt x="862" y="0"/>
                  </a:moveTo>
                  <a:lnTo>
                    <a:pt x="1724" y="0"/>
                  </a:lnTo>
                  <a:lnTo>
                    <a:pt x="1724" y="570"/>
                  </a:lnTo>
                  <a:lnTo>
                    <a:pt x="862" y="570"/>
                  </a:lnTo>
                  <a:lnTo>
                    <a:pt x="862" y="0"/>
                  </a:lnTo>
                  <a:close/>
                  <a:moveTo>
                    <a:pt x="0" y="0"/>
                  </a:moveTo>
                  <a:lnTo>
                    <a:pt x="862" y="0"/>
                  </a:lnTo>
                  <a:lnTo>
                    <a:pt x="862" y="570"/>
                  </a:lnTo>
                  <a:lnTo>
                    <a:pt x="0" y="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1" name="Rectangle 397"/>
            <p:cNvSpPr>
              <a:spLocks noChangeArrowheads="1"/>
            </p:cNvSpPr>
            <p:nvPr/>
          </p:nvSpPr>
          <p:spPr bwMode="auto">
            <a:xfrm>
              <a:off x="5940425" y="2611438"/>
              <a:ext cx="1365250" cy="904875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2" name="Line 398"/>
            <p:cNvSpPr>
              <a:spLocks noChangeShapeType="1"/>
            </p:cNvSpPr>
            <p:nvPr/>
          </p:nvSpPr>
          <p:spPr bwMode="auto">
            <a:xfrm flipV="1">
              <a:off x="3203575" y="2617788"/>
              <a:ext cx="0" cy="892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3" name="Line 399"/>
            <p:cNvSpPr>
              <a:spLocks noChangeShapeType="1"/>
            </p:cNvSpPr>
            <p:nvPr/>
          </p:nvSpPr>
          <p:spPr bwMode="auto">
            <a:xfrm flipV="1">
              <a:off x="4572000" y="2617788"/>
              <a:ext cx="0" cy="892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4" name="Line 400"/>
            <p:cNvSpPr>
              <a:spLocks noChangeShapeType="1"/>
            </p:cNvSpPr>
            <p:nvPr/>
          </p:nvSpPr>
          <p:spPr bwMode="auto">
            <a:xfrm flipV="1">
              <a:off x="5940425" y="2617788"/>
              <a:ext cx="0" cy="892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7" name="Line 401"/>
            <p:cNvSpPr>
              <a:spLocks noChangeShapeType="1"/>
            </p:cNvSpPr>
            <p:nvPr/>
          </p:nvSpPr>
          <p:spPr bwMode="auto">
            <a:xfrm>
              <a:off x="1835150" y="2611438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8" name="Line 402"/>
            <p:cNvSpPr>
              <a:spLocks noChangeShapeType="1"/>
            </p:cNvSpPr>
            <p:nvPr/>
          </p:nvSpPr>
          <p:spPr bwMode="auto">
            <a:xfrm>
              <a:off x="3203575" y="2611438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89" name="Line 403"/>
            <p:cNvSpPr>
              <a:spLocks noChangeShapeType="1"/>
            </p:cNvSpPr>
            <p:nvPr/>
          </p:nvSpPr>
          <p:spPr bwMode="auto">
            <a:xfrm>
              <a:off x="4572000" y="2611438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1" name="Line 404"/>
            <p:cNvSpPr>
              <a:spLocks noChangeShapeType="1"/>
            </p:cNvSpPr>
            <p:nvPr/>
          </p:nvSpPr>
          <p:spPr bwMode="auto">
            <a:xfrm>
              <a:off x="5940425" y="2611438"/>
              <a:ext cx="1365250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2" name="Line 405"/>
            <p:cNvSpPr>
              <a:spLocks noChangeShapeType="1"/>
            </p:cNvSpPr>
            <p:nvPr/>
          </p:nvSpPr>
          <p:spPr bwMode="auto">
            <a:xfrm>
              <a:off x="1835150" y="3516313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3" name="Line 406"/>
            <p:cNvSpPr>
              <a:spLocks noChangeShapeType="1"/>
            </p:cNvSpPr>
            <p:nvPr/>
          </p:nvSpPr>
          <p:spPr bwMode="auto">
            <a:xfrm>
              <a:off x="3203575" y="3516313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4" name="Line 407"/>
            <p:cNvSpPr>
              <a:spLocks noChangeShapeType="1"/>
            </p:cNvSpPr>
            <p:nvPr/>
          </p:nvSpPr>
          <p:spPr bwMode="auto">
            <a:xfrm>
              <a:off x="4572000" y="3516313"/>
              <a:ext cx="13684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5" name="Line 408"/>
            <p:cNvSpPr>
              <a:spLocks noChangeShapeType="1"/>
            </p:cNvSpPr>
            <p:nvPr/>
          </p:nvSpPr>
          <p:spPr bwMode="auto">
            <a:xfrm>
              <a:off x="5940425" y="3516313"/>
              <a:ext cx="1365250" cy="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6" name="Line 409"/>
            <p:cNvSpPr>
              <a:spLocks noChangeShapeType="1"/>
            </p:cNvSpPr>
            <p:nvPr/>
          </p:nvSpPr>
          <p:spPr bwMode="auto">
            <a:xfrm flipV="1">
              <a:off x="3203575" y="3452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7" name="Line 410"/>
            <p:cNvSpPr>
              <a:spLocks noChangeShapeType="1"/>
            </p:cNvSpPr>
            <p:nvPr/>
          </p:nvSpPr>
          <p:spPr bwMode="auto">
            <a:xfrm flipV="1">
              <a:off x="3203575" y="3376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8" name="Line 411"/>
            <p:cNvSpPr>
              <a:spLocks noChangeShapeType="1"/>
            </p:cNvSpPr>
            <p:nvPr/>
          </p:nvSpPr>
          <p:spPr bwMode="auto">
            <a:xfrm flipV="1">
              <a:off x="3203575" y="3300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099" name="Line 412"/>
            <p:cNvSpPr>
              <a:spLocks noChangeShapeType="1"/>
            </p:cNvSpPr>
            <p:nvPr/>
          </p:nvSpPr>
          <p:spPr bwMode="auto">
            <a:xfrm flipV="1">
              <a:off x="3203575" y="3224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0" name="Line 413"/>
            <p:cNvSpPr>
              <a:spLocks noChangeShapeType="1"/>
            </p:cNvSpPr>
            <p:nvPr/>
          </p:nvSpPr>
          <p:spPr bwMode="auto">
            <a:xfrm flipV="1">
              <a:off x="3203575" y="3148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1" name="Line 414"/>
            <p:cNvSpPr>
              <a:spLocks noChangeShapeType="1"/>
            </p:cNvSpPr>
            <p:nvPr/>
          </p:nvSpPr>
          <p:spPr bwMode="auto">
            <a:xfrm flipV="1">
              <a:off x="3203575" y="3071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2" name="Line 415"/>
            <p:cNvSpPr>
              <a:spLocks noChangeShapeType="1"/>
            </p:cNvSpPr>
            <p:nvPr/>
          </p:nvSpPr>
          <p:spPr bwMode="auto">
            <a:xfrm flipV="1">
              <a:off x="3203575" y="2995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3" name="Line 416"/>
            <p:cNvSpPr>
              <a:spLocks noChangeShapeType="1"/>
            </p:cNvSpPr>
            <p:nvPr/>
          </p:nvSpPr>
          <p:spPr bwMode="auto">
            <a:xfrm flipV="1">
              <a:off x="3203575" y="2919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4" name="Line 417"/>
            <p:cNvSpPr>
              <a:spLocks noChangeShapeType="1"/>
            </p:cNvSpPr>
            <p:nvPr/>
          </p:nvSpPr>
          <p:spPr bwMode="auto">
            <a:xfrm flipV="1">
              <a:off x="3203575" y="2843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5" name="Line 418"/>
            <p:cNvSpPr>
              <a:spLocks noChangeShapeType="1"/>
            </p:cNvSpPr>
            <p:nvPr/>
          </p:nvSpPr>
          <p:spPr bwMode="auto">
            <a:xfrm flipV="1">
              <a:off x="3203575" y="2767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6" name="Line 419"/>
            <p:cNvSpPr>
              <a:spLocks noChangeShapeType="1"/>
            </p:cNvSpPr>
            <p:nvPr/>
          </p:nvSpPr>
          <p:spPr bwMode="auto">
            <a:xfrm flipV="1">
              <a:off x="3203575" y="2690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7" name="Line 420"/>
            <p:cNvSpPr>
              <a:spLocks noChangeShapeType="1"/>
            </p:cNvSpPr>
            <p:nvPr/>
          </p:nvSpPr>
          <p:spPr bwMode="auto">
            <a:xfrm flipV="1">
              <a:off x="3203575" y="2627313"/>
              <a:ext cx="0" cy="254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8" name="Line 421"/>
            <p:cNvSpPr>
              <a:spLocks noChangeShapeType="1"/>
            </p:cNvSpPr>
            <p:nvPr/>
          </p:nvSpPr>
          <p:spPr bwMode="auto">
            <a:xfrm>
              <a:off x="3203575" y="2617788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09" name="Line 422"/>
            <p:cNvSpPr>
              <a:spLocks noChangeShapeType="1"/>
            </p:cNvSpPr>
            <p:nvPr/>
          </p:nvSpPr>
          <p:spPr bwMode="auto">
            <a:xfrm>
              <a:off x="3203575" y="3509963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0" name="Line 423"/>
            <p:cNvSpPr>
              <a:spLocks noChangeShapeType="1"/>
            </p:cNvSpPr>
            <p:nvPr/>
          </p:nvSpPr>
          <p:spPr bwMode="auto">
            <a:xfrm flipV="1">
              <a:off x="4572000" y="3452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1" name="Line 424"/>
            <p:cNvSpPr>
              <a:spLocks noChangeShapeType="1"/>
            </p:cNvSpPr>
            <p:nvPr/>
          </p:nvSpPr>
          <p:spPr bwMode="auto">
            <a:xfrm flipV="1">
              <a:off x="4572000" y="3376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2" name="Line 425"/>
            <p:cNvSpPr>
              <a:spLocks noChangeShapeType="1"/>
            </p:cNvSpPr>
            <p:nvPr/>
          </p:nvSpPr>
          <p:spPr bwMode="auto">
            <a:xfrm flipV="1">
              <a:off x="4572000" y="3300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3" name="Line 426"/>
            <p:cNvSpPr>
              <a:spLocks noChangeShapeType="1"/>
            </p:cNvSpPr>
            <p:nvPr/>
          </p:nvSpPr>
          <p:spPr bwMode="auto">
            <a:xfrm flipV="1">
              <a:off x="4572000" y="3224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4" name="Line 427"/>
            <p:cNvSpPr>
              <a:spLocks noChangeShapeType="1"/>
            </p:cNvSpPr>
            <p:nvPr/>
          </p:nvSpPr>
          <p:spPr bwMode="auto">
            <a:xfrm flipV="1">
              <a:off x="4572000" y="3148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5" name="Line 428"/>
            <p:cNvSpPr>
              <a:spLocks noChangeShapeType="1"/>
            </p:cNvSpPr>
            <p:nvPr/>
          </p:nvSpPr>
          <p:spPr bwMode="auto">
            <a:xfrm flipV="1">
              <a:off x="4572000" y="3071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6" name="Line 429"/>
            <p:cNvSpPr>
              <a:spLocks noChangeShapeType="1"/>
            </p:cNvSpPr>
            <p:nvPr/>
          </p:nvSpPr>
          <p:spPr bwMode="auto">
            <a:xfrm flipV="1">
              <a:off x="4572000" y="2995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7" name="Line 430"/>
            <p:cNvSpPr>
              <a:spLocks noChangeShapeType="1"/>
            </p:cNvSpPr>
            <p:nvPr/>
          </p:nvSpPr>
          <p:spPr bwMode="auto">
            <a:xfrm flipV="1">
              <a:off x="4572000" y="2919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8" name="Line 431"/>
            <p:cNvSpPr>
              <a:spLocks noChangeShapeType="1"/>
            </p:cNvSpPr>
            <p:nvPr/>
          </p:nvSpPr>
          <p:spPr bwMode="auto">
            <a:xfrm flipV="1">
              <a:off x="4572000" y="2843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19" name="Line 432"/>
            <p:cNvSpPr>
              <a:spLocks noChangeShapeType="1"/>
            </p:cNvSpPr>
            <p:nvPr/>
          </p:nvSpPr>
          <p:spPr bwMode="auto">
            <a:xfrm flipV="1">
              <a:off x="4572000" y="2767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0" name="Line 433"/>
            <p:cNvSpPr>
              <a:spLocks noChangeShapeType="1"/>
            </p:cNvSpPr>
            <p:nvPr/>
          </p:nvSpPr>
          <p:spPr bwMode="auto">
            <a:xfrm flipV="1">
              <a:off x="4572000" y="2690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1" name="Line 434"/>
            <p:cNvSpPr>
              <a:spLocks noChangeShapeType="1"/>
            </p:cNvSpPr>
            <p:nvPr/>
          </p:nvSpPr>
          <p:spPr bwMode="auto">
            <a:xfrm flipV="1">
              <a:off x="4572000" y="2627313"/>
              <a:ext cx="0" cy="254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2" name="Line 435"/>
            <p:cNvSpPr>
              <a:spLocks noChangeShapeType="1"/>
            </p:cNvSpPr>
            <p:nvPr/>
          </p:nvSpPr>
          <p:spPr bwMode="auto">
            <a:xfrm>
              <a:off x="4572000" y="2617788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3" name="Line 436"/>
            <p:cNvSpPr>
              <a:spLocks noChangeShapeType="1"/>
            </p:cNvSpPr>
            <p:nvPr/>
          </p:nvSpPr>
          <p:spPr bwMode="auto">
            <a:xfrm>
              <a:off x="4572000" y="3509963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4" name="Line 437"/>
            <p:cNvSpPr>
              <a:spLocks noChangeShapeType="1"/>
            </p:cNvSpPr>
            <p:nvPr/>
          </p:nvSpPr>
          <p:spPr bwMode="auto">
            <a:xfrm flipV="1">
              <a:off x="5940425" y="3452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5" name="Line 438"/>
            <p:cNvSpPr>
              <a:spLocks noChangeShapeType="1"/>
            </p:cNvSpPr>
            <p:nvPr/>
          </p:nvSpPr>
          <p:spPr bwMode="auto">
            <a:xfrm flipV="1">
              <a:off x="5940425" y="3376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6" name="Line 439"/>
            <p:cNvSpPr>
              <a:spLocks noChangeShapeType="1"/>
            </p:cNvSpPr>
            <p:nvPr/>
          </p:nvSpPr>
          <p:spPr bwMode="auto">
            <a:xfrm flipV="1">
              <a:off x="5940425" y="3300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7" name="Line 440"/>
            <p:cNvSpPr>
              <a:spLocks noChangeShapeType="1"/>
            </p:cNvSpPr>
            <p:nvPr/>
          </p:nvSpPr>
          <p:spPr bwMode="auto">
            <a:xfrm flipV="1">
              <a:off x="5940425" y="3224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8" name="Line 441"/>
            <p:cNvSpPr>
              <a:spLocks noChangeShapeType="1"/>
            </p:cNvSpPr>
            <p:nvPr/>
          </p:nvSpPr>
          <p:spPr bwMode="auto">
            <a:xfrm flipV="1">
              <a:off x="5940425" y="3148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29" name="Line 442"/>
            <p:cNvSpPr>
              <a:spLocks noChangeShapeType="1"/>
            </p:cNvSpPr>
            <p:nvPr/>
          </p:nvSpPr>
          <p:spPr bwMode="auto">
            <a:xfrm flipV="1">
              <a:off x="5940425" y="3071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0" name="Line 443"/>
            <p:cNvSpPr>
              <a:spLocks noChangeShapeType="1"/>
            </p:cNvSpPr>
            <p:nvPr/>
          </p:nvSpPr>
          <p:spPr bwMode="auto">
            <a:xfrm flipV="1">
              <a:off x="5940425" y="29956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1" name="Line 444"/>
            <p:cNvSpPr>
              <a:spLocks noChangeShapeType="1"/>
            </p:cNvSpPr>
            <p:nvPr/>
          </p:nvSpPr>
          <p:spPr bwMode="auto">
            <a:xfrm flipV="1">
              <a:off x="5940425" y="29194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2" name="Line 445"/>
            <p:cNvSpPr>
              <a:spLocks noChangeShapeType="1"/>
            </p:cNvSpPr>
            <p:nvPr/>
          </p:nvSpPr>
          <p:spPr bwMode="auto">
            <a:xfrm flipV="1">
              <a:off x="5940425" y="28432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3" name="Line 446"/>
            <p:cNvSpPr>
              <a:spLocks noChangeShapeType="1"/>
            </p:cNvSpPr>
            <p:nvPr/>
          </p:nvSpPr>
          <p:spPr bwMode="auto">
            <a:xfrm flipV="1">
              <a:off x="5940425" y="27670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4" name="Line 447"/>
            <p:cNvSpPr>
              <a:spLocks noChangeShapeType="1"/>
            </p:cNvSpPr>
            <p:nvPr/>
          </p:nvSpPr>
          <p:spPr bwMode="auto">
            <a:xfrm flipV="1">
              <a:off x="5940425" y="2690813"/>
              <a:ext cx="0" cy="381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5" name="Line 448"/>
            <p:cNvSpPr>
              <a:spLocks noChangeShapeType="1"/>
            </p:cNvSpPr>
            <p:nvPr/>
          </p:nvSpPr>
          <p:spPr bwMode="auto">
            <a:xfrm flipV="1">
              <a:off x="5940425" y="2627313"/>
              <a:ext cx="0" cy="2540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6" name="Line 449"/>
            <p:cNvSpPr>
              <a:spLocks noChangeShapeType="1"/>
            </p:cNvSpPr>
            <p:nvPr/>
          </p:nvSpPr>
          <p:spPr bwMode="auto">
            <a:xfrm>
              <a:off x="5940425" y="2617788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7" name="Line 450"/>
            <p:cNvSpPr>
              <a:spLocks noChangeShapeType="1"/>
            </p:cNvSpPr>
            <p:nvPr/>
          </p:nvSpPr>
          <p:spPr bwMode="auto">
            <a:xfrm>
              <a:off x="5940425" y="3509963"/>
              <a:ext cx="0" cy="0"/>
            </a:xfrm>
            <a:prstGeom prst="line">
              <a:avLst/>
            </a:prstGeom>
            <a:noFill/>
            <a:ln w="9525">
              <a:solidFill>
                <a:srgbClr val="BB5D5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38" name="Rectangle 451"/>
            <p:cNvSpPr>
              <a:spLocks noChangeArrowheads="1"/>
            </p:cNvSpPr>
            <p:nvPr/>
          </p:nvSpPr>
          <p:spPr bwMode="auto">
            <a:xfrm>
              <a:off x="1905000" y="2668588"/>
              <a:ext cx="1133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personne ne sait pas,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veut pas, doute,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méfiante, résiste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50" name="Rectangle 463"/>
            <p:cNvSpPr>
              <a:spLocks noChangeArrowheads="1"/>
            </p:cNvSpPr>
            <p:nvPr/>
          </p:nvSpPr>
          <p:spPr bwMode="auto">
            <a:xfrm>
              <a:off x="3274359" y="2668588"/>
              <a:ext cx="128400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personne ne connaît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encore, n’a pas tous les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éléments en main,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partante pour…, veut bien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participer, mais après avoir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été informée.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82" name="Rectangle 495"/>
            <p:cNvSpPr>
              <a:spLocks noChangeArrowheads="1"/>
            </p:cNvSpPr>
            <p:nvPr/>
          </p:nvSpPr>
          <p:spPr bwMode="auto">
            <a:xfrm>
              <a:off x="4651375" y="2668588"/>
              <a:ext cx="1239122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personne connaît,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commence à être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convaincue, mais n’est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encore proactive, ne prend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d’initiatives.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198" name="Rectangle 511"/>
            <p:cNvSpPr>
              <a:spLocks noChangeArrowheads="1"/>
            </p:cNvSpPr>
            <p:nvPr/>
          </p:nvSpPr>
          <p:spPr bwMode="auto">
            <a:xfrm>
              <a:off x="6012160" y="2668588"/>
              <a:ext cx="1332096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mobilisation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personne est totale,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elle croit au projet, partage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sans réserve les objectifs qui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ont été donnés au consultant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fera tout pour lui permettre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d’aller au bout de son travail.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708841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DEUX FORMES D’ANALYSE D’UN DISCOURS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ANALYSER LES DISCOURS GRÂCE À L’ANALYSE DE CONTENU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3578225" y="2784475"/>
            <a:ext cx="16129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578225" y="2784475"/>
            <a:ext cx="16129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2308225" y="4006850"/>
            <a:ext cx="1612900" cy="22860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2308225" y="4006850"/>
            <a:ext cx="16129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2057400" y="3235325"/>
            <a:ext cx="2095500" cy="615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2057400" y="3235325"/>
            <a:ext cx="2095500" cy="6159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4622800" y="3235325"/>
            <a:ext cx="2095500" cy="615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4622800" y="3235325"/>
            <a:ext cx="2095500" cy="6159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5984875" y="3746500"/>
            <a:ext cx="1101725" cy="422275"/>
          </a:xfrm>
          <a:custGeom>
            <a:avLst/>
            <a:gdLst>
              <a:gd name="T0" fmla="*/ 694 w 694"/>
              <a:gd name="T1" fmla="*/ 132 h 266"/>
              <a:gd name="T2" fmla="*/ 688 w 694"/>
              <a:gd name="T3" fmla="*/ 160 h 266"/>
              <a:gd name="T4" fmla="*/ 666 w 694"/>
              <a:gd name="T5" fmla="*/ 184 h 266"/>
              <a:gd name="T6" fmla="*/ 634 w 694"/>
              <a:gd name="T7" fmla="*/ 208 h 266"/>
              <a:gd name="T8" fmla="*/ 592 w 694"/>
              <a:gd name="T9" fmla="*/ 228 h 266"/>
              <a:gd name="T10" fmla="*/ 542 w 694"/>
              <a:gd name="T11" fmla="*/ 244 h 266"/>
              <a:gd name="T12" fmla="*/ 482 w 694"/>
              <a:gd name="T13" fmla="*/ 256 h 266"/>
              <a:gd name="T14" fmla="*/ 418 w 694"/>
              <a:gd name="T15" fmla="*/ 264 h 266"/>
              <a:gd name="T16" fmla="*/ 348 w 694"/>
              <a:gd name="T17" fmla="*/ 266 h 266"/>
              <a:gd name="T18" fmla="*/ 312 w 694"/>
              <a:gd name="T19" fmla="*/ 266 h 266"/>
              <a:gd name="T20" fmla="*/ 244 w 694"/>
              <a:gd name="T21" fmla="*/ 260 h 266"/>
              <a:gd name="T22" fmla="*/ 182 w 694"/>
              <a:gd name="T23" fmla="*/ 250 h 266"/>
              <a:gd name="T24" fmla="*/ 126 w 694"/>
              <a:gd name="T25" fmla="*/ 236 h 266"/>
              <a:gd name="T26" fmla="*/ 80 w 694"/>
              <a:gd name="T27" fmla="*/ 218 h 266"/>
              <a:gd name="T28" fmla="*/ 42 w 694"/>
              <a:gd name="T29" fmla="*/ 196 h 266"/>
              <a:gd name="T30" fmla="*/ 16 w 694"/>
              <a:gd name="T31" fmla="*/ 172 h 266"/>
              <a:gd name="T32" fmla="*/ 2 w 694"/>
              <a:gd name="T33" fmla="*/ 146 h 266"/>
              <a:gd name="T34" fmla="*/ 0 w 694"/>
              <a:gd name="T35" fmla="*/ 132 h 266"/>
              <a:gd name="T36" fmla="*/ 8 w 694"/>
              <a:gd name="T37" fmla="*/ 106 h 266"/>
              <a:gd name="T38" fmla="*/ 28 w 694"/>
              <a:gd name="T39" fmla="*/ 80 h 266"/>
              <a:gd name="T40" fmla="*/ 60 w 694"/>
              <a:gd name="T41" fmla="*/ 58 h 266"/>
              <a:gd name="T42" fmla="*/ 102 w 694"/>
              <a:gd name="T43" fmla="*/ 38 h 266"/>
              <a:gd name="T44" fmla="*/ 154 w 694"/>
              <a:gd name="T45" fmla="*/ 22 h 266"/>
              <a:gd name="T46" fmla="*/ 212 w 694"/>
              <a:gd name="T47" fmla="*/ 10 h 266"/>
              <a:gd name="T48" fmla="*/ 278 w 694"/>
              <a:gd name="T49" fmla="*/ 2 h 266"/>
              <a:gd name="T50" fmla="*/ 348 w 694"/>
              <a:gd name="T51" fmla="*/ 0 h 266"/>
              <a:gd name="T52" fmla="*/ 382 w 694"/>
              <a:gd name="T53" fmla="*/ 0 h 266"/>
              <a:gd name="T54" fmla="*/ 450 w 694"/>
              <a:gd name="T55" fmla="*/ 6 h 266"/>
              <a:gd name="T56" fmla="*/ 512 w 694"/>
              <a:gd name="T57" fmla="*/ 16 h 266"/>
              <a:gd name="T58" fmla="*/ 568 w 694"/>
              <a:gd name="T59" fmla="*/ 30 h 266"/>
              <a:gd name="T60" fmla="*/ 616 w 694"/>
              <a:gd name="T61" fmla="*/ 48 h 266"/>
              <a:gd name="T62" fmla="*/ 652 w 694"/>
              <a:gd name="T63" fmla="*/ 70 h 266"/>
              <a:gd name="T64" fmla="*/ 678 w 694"/>
              <a:gd name="T65" fmla="*/ 94 h 266"/>
              <a:gd name="T66" fmla="*/ 692 w 694"/>
              <a:gd name="T67" fmla="*/ 12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4" h="266">
                <a:moveTo>
                  <a:pt x="694" y="132"/>
                </a:moveTo>
                <a:lnTo>
                  <a:pt x="694" y="132"/>
                </a:lnTo>
                <a:lnTo>
                  <a:pt x="692" y="146"/>
                </a:lnTo>
                <a:lnTo>
                  <a:pt x="688" y="160"/>
                </a:lnTo>
                <a:lnTo>
                  <a:pt x="678" y="172"/>
                </a:lnTo>
                <a:lnTo>
                  <a:pt x="666" y="184"/>
                </a:lnTo>
                <a:lnTo>
                  <a:pt x="652" y="196"/>
                </a:lnTo>
                <a:lnTo>
                  <a:pt x="634" y="208"/>
                </a:lnTo>
                <a:lnTo>
                  <a:pt x="616" y="218"/>
                </a:lnTo>
                <a:lnTo>
                  <a:pt x="592" y="228"/>
                </a:lnTo>
                <a:lnTo>
                  <a:pt x="568" y="236"/>
                </a:lnTo>
                <a:lnTo>
                  <a:pt x="542" y="244"/>
                </a:lnTo>
                <a:lnTo>
                  <a:pt x="512" y="250"/>
                </a:lnTo>
                <a:lnTo>
                  <a:pt x="482" y="256"/>
                </a:lnTo>
                <a:lnTo>
                  <a:pt x="450" y="260"/>
                </a:lnTo>
                <a:lnTo>
                  <a:pt x="418" y="264"/>
                </a:lnTo>
                <a:lnTo>
                  <a:pt x="382" y="266"/>
                </a:lnTo>
                <a:lnTo>
                  <a:pt x="348" y="266"/>
                </a:lnTo>
                <a:lnTo>
                  <a:pt x="348" y="266"/>
                </a:lnTo>
                <a:lnTo>
                  <a:pt x="312" y="266"/>
                </a:lnTo>
                <a:lnTo>
                  <a:pt x="278" y="264"/>
                </a:lnTo>
                <a:lnTo>
                  <a:pt x="244" y="260"/>
                </a:lnTo>
                <a:lnTo>
                  <a:pt x="212" y="256"/>
                </a:lnTo>
                <a:lnTo>
                  <a:pt x="182" y="250"/>
                </a:lnTo>
                <a:lnTo>
                  <a:pt x="154" y="244"/>
                </a:lnTo>
                <a:lnTo>
                  <a:pt x="126" y="236"/>
                </a:lnTo>
                <a:lnTo>
                  <a:pt x="102" y="228"/>
                </a:lnTo>
                <a:lnTo>
                  <a:pt x="80" y="218"/>
                </a:lnTo>
                <a:lnTo>
                  <a:pt x="60" y="208"/>
                </a:lnTo>
                <a:lnTo>
                  <a:pt x="42" y="196"/>
                </a:lnTo>
                <a:lnTo>
                  <a:pt x="28" y="184"/>
                </a:lnTo>
                <a:lnTo>
                  <a:pt x="16" y="172"/>
                </a:lnTo>
                <a:lnTo>
                  <a:pt x="8" y="160"/>
                </a:lnTo>
                <a:lnTo>
                  <a:pt x="2" y="146"/>
                </a:lnTo>
                <a:lnTo>
                  <a:pt x="0" y="132"/>
                </a:lnTo>
                <a:lnTo>
                  <a:pt x="0" y="132"/>
                </a:lnTo>
                <a:lnTo>
                  <a:pt x="2" y="120"/>
                </a:lnTo>
                <a:lnTo>
                  <a:pt x="8" y="106"/>
                </a:lnTo>
                <a:lnTo>
                  <a:pt x="16" y="94"/>
                </a:lnTo>
                <a:lnTo>
                  <a:pt x="28" y="80"/>
                </a:lnTo>
                <a:lnTo>
                  <a:pt x="42" y="70"/>
                </a:lnTo>
                <a:lnTo>
                  <a:pt x="60" y="58"/>
                </a:lnTo>
                <a:lnTo>
                  <a:pt x="80" y="48"/>
                </a:lnTo>
                <a:lnTo>
                  <a:pt x="102" y="38"/>
                </a:lnTo>
                <a:lnTo>
                  <a:pt x="126" y="30"/>
                </a:lnTo>
                <a:lnTo>
                  <a:pt x="154" y="22"/>
                </a:lnTo>
                <a:lnTo>
                  <a:pt x="182" y="16"/>
                </a:lnTo>
                <a:lnTo>
                  <a:pt x="212" y="10"/>
                </a:lnTo>
                <a:lnTo>
                  <a:pt x="244" y="6"/>
                </a:lnTo>
                <a:lnTo>
                  <a:pt x="278" y="2"/>
                </a:lnTo>
                <a:lnTo>
                  <a:pt x="312" y="0"/>
                </a:lnTo>
                <a:lnTo>
                  <a:pt x="348" y="0"/>
                </a:lnTo>
                <a:lnTo>
                  <a:pt x="348" y="0"/>
                </a:lnTo>
                <a:lnTo>
                  <a:pt x="382" y="0"/>
                </a:lnTo>
                <a:lnTo>
                  <a:pt x="418" y="2"/>
                </a:lnTo>
                <a:lnTo>
                  <a:pt x="450" y="6"/>
                </a:lnTo>
                <a:lnTo>
                  <a:pt x="482" y="10"/>
                </a:lnTo>
                <a:lnTo>
                  <a:pt x="512" y="16"/>
                </a:lnTo>
                <a:lnTo>
                  <a:pt x="542" y="22"/>
                </a:lnTo>
                <a:lnTo>
                  <a:pt x="568" y="30"/>
                </a:lnTo>
                <a:lnTo>
                  <a:pt x="592" y="38"/>
                </a:lnTo>
                <a:lnTo>
                  <a:pt x="616" y="48"/>
                </a:lnTo>
                <a:lnTo>
                  <a:pt x="634" y="58"/>
                </a:lnTo>
                <a:lnTo>
                  <a:pt x="652" y="70"/>
                </a:lnTo>
                <a:lnTo>
                  <a:pt x="666" y="80"/>
                </a:lnTo>
                <a:lnTo>
                  <a:pt x="678" y="94"/>
                </a:lnTo>
                <a:lnTo>
                  <a:pt x="688" y="106"/>
                </a:lnTo>
                <a:lnTo>
                  <a:pt x="692" y="120"/>
                </a:lnTo>
                <a:lnTo>
                  <a:pt x="694" y="13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5984875" y="3746500"/>
            <a:ext cx="1101725" cy="422275"/>
          </a:xfrm>
          <a:custGeom>
            <a:avLst/>
            <a:gdLst>
              <a:gd name="T0" fmla="*/ 694 w 694"/>
              <a:gd name="T1" fmla="*/ 132 h 266"/>
              <a:gd name="T2" fmla="*/ 688 w 694"/>
              <a:gd name="T3" fmla="*/ 160 h 266"/>
              <a:gd name="T4" fmla="*/ 666 w 694"/>
              <a:gd name="T5" fmla="*/ 184 h 266"/>
              <a:gd name="T6" fmla="*/ 634 w 694"/>
              <a:gd name="T7" fmla="*/ 208 h 266"/>
              <a:gd name="T8" fmla="*/ 592 w 694"/>
              <a:gd name="T9" fmla="*/ 228 h 266"/>
              <a:gd name="T10" fmla="*/ 542 w 694"/>
              <a:gd name="T11" fmla="*/ 244 h 266"/>
              <a:gd name="T12" fmla="*/ 482 w 694"/>
              <a:gd name="T13" fmla="*/ 256 h 266"/>
              <a:gd name="T14" fmla="*/ 418 w 694"/>
              <a:gd name="T15" fmla="*/ 264 h 266"/>
              <a:gd name="T16" fmla="*/ 348 w 694"/>
              <a:gd name="T17" fmla="*/ 266 h 266"/>
              <a:gd name="T18" fmla="*/ 312 w 694"/>
              <a:gd name="T19" fmla="*/ 266 h 266"/>
              <a:gd name="T20" fmla="*/ 244 w 694"/>
              <a:gd name="T21" fmla="*/ 260 h 266"/>
              <a:gd name="T22" fmla="*/ 182 w 694"/>
              <a:gd name="T23" fmla="*/ 250 h 266"/>
              <a:gd name="T24" fmla="*/ 126 w 694"/>
              <a:gd name="T25" fmla="*/ 236 h 266"/>
              <a:gd name="T26" fmla="*/ 80 w 694"/>
              <a:gd name="T27" fmla="*/ 218 h 266"/>
              <a:gd name="T28" fmla="*/ 42 w 694"/>
              <a:gd name="T29" fmla="*/ 196 h 266"/>
              <a:gd name="T30" fmla="*/ 16 w 694"/>
              <a:gd name="T31" fmla="*/ 172 h 266"/>
              <a:gd name="T32" fmla="*/ 2 w 694"/>
              <a:gd name="T33" fmla="*/ 146 h 266"/>
              <a:gd name="T34" fmla="*/ 0 w 694"/>
              <a:gd name="T35" fmla="*/ 132 h 266"/>
              <a:gd name="T36" fmla="*/ 8 w 694"/>
              <a:gd name="T37" fmla="*/ 106 h 266"/>
              <a:gd name="T38" fmla="*/ 28 w 694"/>
              <a:gd name="T39" fmla="*/ 80 h 266"/>
              <a:gd name="T40" fmla="*/ 60 w 694"/>
              <a:gd name="T41" fmla="*/ 58 h 266"/>
              <a:gd name="T42" fmla="*/ 102 w 694"/>
              <a:gd name="T43" fmla="*/ 38 h 266"/>
              <a:gd name="T44" fmla="*/ 154 w 694"/>
              <a:gd name="T45" fmla="*/ 22 h 266"/>
              <a:gd name="T46" fmla="*/ 212 w 694"/>
              <a:gd name="T47" fmla="*/ 10 h 266"/>
              <a:gd name="T48" fmla="*/ 278 w 694"/>
              <a:gd name="T49" fmla="*/ 2 h 266"/>
              <a:gd name="T50" fmla="*/ 348 w 694"/>
              <a:gd name="T51" fmla="*/ 0 h 266"/>
              <a:gd name="T52" fmla="*/ 382 w 694"/>
              <a:gd name="T53" fmla="*/ 0 h 266"/>
              <a:gd name="T54" fmla="*/ 450 w 694"/>
              <a:gd name="T55" fmla="*/ 6 h 266"/>
              <a:gd name="T56" fmla="*/ 512 w 694"/>
              <a:gd name="T57" fmla="*/ 16 h 266"/>
              <a:gd name="T58" fmla="*/ 568 w 694"/>
              <a:gd name="T59" fmla="*/ 30 h 266"/>
              <a:gd name="T60" fmla="*/ 616 w 694"/>
              <a:gd name="T61" fmla="*/ 48 h 266"/>
              <a:gd name="T62" fmla="*/ 652 w 694"/>
              <a:gd name="T63" fmla="*/ 70 h 266"/>
              <a:gd name="T64" fmla="*/ 678 w 694"/>
              <a:gd name="T65" fmla="*/ 94 h 266"/>
              <a:gd name="T66" fmla="*/ 692 w 694"/>
              <a:gd name="T67" fmla="*/ 12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4" h="266">
                <a:moveTo>
                  <a:pt x="694" y="132"/>
                </a:moveTo>
                <a:lnTo>
                  <a:pt x="694" y="132"/>
                </a:lnTo>
                <a:lnTo>
                  <a:pt x="692" y="146"/>
                </a:lnTo>
                <a:lnTo>
                  <a:pt x="688" y="160"/>
                </a:lnTo>
                <a:lnTo>
                  <a:pt x="678" y="172"/>
                </a:lnTo>
                <a:lnTo>
                  <a:pt x="666" y="184"/>
                </a:lnTo>
                <a:lnTo>
                  <a:pt x="652" y="196"/>
                </a:lnTo>
                <a:lnTo>
                  <a:pt x="634" y="208"/>
                </a:lnTo>
                <a:lnTo>
                  <a:pt x="616" y="218"/>
                </a:lnTo>
                <a:lnTo>
                  <a:pt x="592" y="228"/>
                </a:lnTo>
                <a:lnTo>
                  <a:pt x="568" y="236"/>
                </a:lnTo>
                <a:lnTo>
                  <a:pt x="542" y="244"/>
                </a:lnTo>
                <a:lnTo>
                  <a:pt x="512" y="250"/>
                </a:lnTo>
                <a:lnTo>
                  <a:pt x="482" y="256"/>
                </a:lnTo>
                <a:lnTo>
                  <a:pt x="450" y="260"/>
                </a:lnTo>
                <a:lnTo>
                  <a:pt x="418" y="264"/>
                </a:lnTo>
                <a:lnTo>
                  <a:pt x="382" y="266"/>
                </a:lnTo>
                <a:lnTo>
                  <a:pt x="348" y="266"/>
                </a:lnTo>
                <a:lnTo>
                  <a:pt x="348" y="266"/>
                </a:lnTo>
                <a:lnTo>
                  <a:pt x="312" y="266"/>
                </a:lnTo>
                <a:lnTo>
                  <a:pt x="278" y="264"/>
                </a:lnTo>
                <a:lnTo>
                  <a:pt x="244" y="260"/>
                </a:lnTo>
                <a:lnTo>
                  <a:pt x="212" y="256"/>
                </a:lnTo>
                <a:lnTo>
                  <a:pt x="182" y="250"/>
                </a:lnTo>
                <a:lnTo>
                  <a:pt x="154" y="244"/>
                </a:lnTo>
                <a:lnTo>
                  <a:pt x="126" y="236"/>
                </a:lnTo>
                <a:lnTo>
                  <a:pt x="102" y="228"/>
                </a:lnTo>
                <a:lnTo>
                  <a:pt x="80" y="218"/>
                </a:lnTo>
                <a:lnTo>
                  <a:pt x="60" y="208"/>
                </a:lnTo>
                <a:lnTo>
                  <a:pt x="42" y="196"/>
                </a:lnTo>
                <a:lnTo>
                  <a:pt x="28" y="184"/>
                </a:lnTo>
                <a:lnTo>
                  <a:pt x="16" y="172"/>
                </a:lnTo>
                <a:lnTo>
                  <a:pt x="8" y="160"/>
                </a:lnTo>
                <a:lnTo>
                  <a:pt x="2" y="146"/>
                </a:lnTo>
                <a:lnTo>
                  <a:pt x="0" y="132"/>
                </a:lnTo>
                <a:lnTo>
                  <a:pt x="0" y="132"/>
                </a:lnTo>
                <a:lnTo>
                  <a:pt x="2" y="120"/>
                </a:lnTo>
                <a:lnTo>
                  <a:pt x="8" y="106"/>
                </a:lnTo>
                <a:lnTo>
                  <a:pt x="16" y="94"/>
                </a:lnTo>
                <a:lnTo>
                  <a:pt x="28" y="80"/>
                </a:lnTo>
                <a:lnTo>
                  <a:pt x="42" y="70"/>
                </a:lnTo>
                <a:lnTo>
                  <a:pt x="60" y="58"/>
                </a:lnTo>
                <a:lnTo>
                  <a:pt x="80" y="48"/>
                </a:lnTo>
                <a:lnTo>
                  <a:pt x="102" y="38"/>
                </a:lnTo>
                <a:lnTo>
                  <a:pt x="126" y="30"/>
                </a:lnTo>
                <a:lnTo>
                  <a:pt x="154" y="22"/>
                </a:lnTo>
                <a:lnTo>
                  <a:pt x="182" y="16"/>
                </a:lnTo>
                <a:lnTo>
                  <a:pt x="212" y="10"/>
                </a:lnTo>
                <a:lnTo>
                  <a:pt x="244" y="6"/>
                </a:lnTo>
                <a:lnTo>
                  <a:pt x="278" y="2"/>
                </a:lnTo>
                <a:lnTo>
                  <a:pt x="312" y="0"/>
                </a:lnTo>
                <a:lnTo>
                  <a:pt x="348" y="0"/>
                </a:lnTo>
                <a:lnTo>
                  <a:pt x="348" y="0"/>
                </a:lnTo>
                <a:lnTo>
                  <a:pt x="382" y="0"/>
                </a:lnTo>
                <a:lnTo>
                  <a:pt x="418" y="2"/>
                </a:lnTo>
                <a:lnTo>
                  <a:pt x="450" y="6"/>
                </a:lnTo>
                <a:lnTo>
                  <a:pt x="482" y="10"/>
                </a:lnTo>
                <a:lnTo>
                  <a:pt x="512" y="16"/>
                </a:lnTo>
                <a:lnTo>
                  <a:pt x="542" y="22"/>
                </a:lnTo>
                <a:lnTo>
                  <a:pt x="568" y="30"/>
                </a:lnTo>
                <a:lnTo>
                  <a:pt x="592" y="38"/>
                </a:lnTo>
                <a:lnTo>
                  <a:pt x="616" y="48"/>
                </a:lnTo>
                <a:lnTo>
                  <a:pt x="634" y="58"/>
                </a:lnTo>
                <a:lnTo>
                  <a:pt x="652" y="70"/>
                </a:lnTo>
                <a:lnTo>
                  <a:pt x="666" y="80"/>
                </a:lnTo>
                <a:lnTo>
                  <a:pt x="678" y="94"/>
                </a:lnTo>
                <a:lnTo>
                  <a:pt x="688" y="106"/>
                </a:lnTo>
                <a:lnTo>
                  <a:pt x="692" y="120"/>
                </a:lnTo>
                <a:lnTo>
                  <a:pt x="694" y="1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5984875" y="3746500"/>
            <a:ext cx="1101725" cy="422275"/>
          </a:xfrm>
          <a:custGeom>
            <a:avLst/>
            <a:gdLst>
              <a:gd name="T0" fmla="*/ 694 w 694"/>
              <a:gd name="T1" fmla="*/ 132 h 266"/>
              <a:gd name="T2" fmla="*/ 688 w 694"/>
              <a:gd name="T3" fmla="*/ 160 h 266"/>
              <a:gd name="T4" fmla="*/ 666 w 694"/>
              <a:gd name="T5" fmla="*/ 184 h 266"/>
              <a:gd name="T6" fmla="*/ 634 w 694"/>
              <a:gd name="T7" fmla="*/ 208 h 266"/>
              <a:gd name="T8" fmla="*/ 592 w 694"/>
              <a:gd name="T9" fmla="*/ 228 h 266"/>
              <a:gd name="T10" fmla="*/ 542 w 694"/>
              <a:gd name="T11" fmla="*/ 244 h 266"/>
              <a:gd name="T12" fmla="*/ 482 w 694"/>
              <a:gd name="T13" fmla="*/ 256 h 266"/>
              <a:gd name="T14" fmla="*/ 418 w 694"/>
              <a:gd name="T15" fmla="*/ 264 h 266"/>
              <a:gd name="T16" fmla="*/ 348 w 694"/>
              <a:gd name="T17" fmla="*/ 266 h 266"/>
              <a:gd name="T18" fmla="*/ 312 w 694"/>
              <a:gd name="T19" fmla="*/ 266 h 266"/>
              <a:gd name="T20" fmla="*/ 244 w 694"/>
              <a:gd name="T21" fmla="*/ 260 h 266"/>
              <a:gd name="T22" fmla="*/ 182 w 694"/>
              <a:gd name="T23" fmla="*/ 250 h 266"/>
              <a:gd name="T24" fmla="*/ 126 w 694"/>
              <a:gd name="T25" fmla="*/ 236 h 266"/>
              <a:gd name="T26" fmla="*/ 80 w 694"/>
              <a:gd name="T27" fmla="*/ 218 h 266"/>
              <a:gd name="T28" fmla="*/ 42 w 694"/>
              <a:gd name="T29" fmla="*/ 196 h 266"/>
              <a:gd name="T30" fmla="*/ 16 w 694"/>
              <a:gd name="T31" fmla="*/ 172 h 266"/>
              <a:gd name="T32" fmla="*/ 2 w 694"/>
              <a:gd name="T33" fmla="*/ 146 h 266"/>
              <a:gd name="T34" fmla="*/ 0 w 694"/>
              <a:gd name="T35" fmla="*/ 132 h 266"/>
              <a:gd name="T36" fmla="*/ 8 w 694"/>
              <a:gd name="T37" fmla="*/ 106 h 266"/>
              <a:gd name="T38" fmla="*/ 28 w 694"/>
              <a:gd name="T39" fmla="*/ 80 h 266"/>
              <a:gd name="T40" fmla="*/ 60 w 694"/>
              <a:gd name="T41" fmla="*/ 58 h 266"/>
              <a:gd name="T42" fmla="*/ 102 w 694"/>
              <a:gd name="T43" fmla="*/ 38 h 266"/>
              <a:gd name="T44" fmla="*/ 154 w 694"/>
              <a:gd name="T45" fmla="*/ 22 h 266"/>
              <a:gd name="T46" fmla="*/ 212 w 694"/>
              <a:gd name="T47" fmla="*/ 10 h 266"/>
              <a:gd name="T48" fmla="*/ 278 w 694"/>
              <a:gd name="T49" fmla="*/ 2 h 266"/>
              <a:gd name="T50" fmla="*/ 348 w 694"/>
              <a:gd name="T51" fmla="*/ 0 h 266"/>
              <a:gd name="T52" fmla="*/ 382 w 694"/>
              <a:gd name="T53" fmla="*/ 0 h 266"/>
              <a:gd name="T54" fmla="*/ 450 w 694"/>
              <a:gd name="T55" fmla="*/ 6 h 266"/>
              <a:gd name="T56" fmla="*/ 512 w 694"/>
              <a:gd name="T57" fmla="*/ 16 h 266"/>
              <a:gd name="T58" fmla="*/ 568 w 694"/>
              <a:gd name="T59" fmla="*/ 30 h 266"/>
              <a:gd name="T60" fmla="*/ 616 w 694"/>
              <a:gd name="T61" fmla="*/ 48 h 266"/>
              <a:gd name="T62" fmla="*/ 652 w 694"/>
              <a:gd name="T63" fmla="*/ 70 h 266"/>
              <a:gd name="T64" fmla="*/ 678 w 694"/>
              <a:gd name="T65" fmla="*/ 94 h 266"/>
              <a:gd name="T66" fmla="*/ 692 w 694"/>
              <a:gd name="T67" fmla="*/ 120 h 266"/>
              <a:gd name="T68" fmla="*/ 694 w 694"/>
              <a:gd name="T69" fmla="*/ 13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94" h="266">
                <a:moveTo>
                  <a:pt x="694" y="132"/>
                </a:moveTo>
                <a:lnTo>
                  <a:pt x="694" y="132"/>
                </a:lnTo>
                <a:lnTo>
                  <a:pt x="692" y="146"/>
                </a:lnTo>
                <a:lnTo>
                  <a:pt x="688" y="160"/>
                </a:lnTo>
                <a:lnTo>
                  <a:pt x="678" y="172"/>
                </a:lnTo>
                <a:lnTo>
                  <a:pt x="666" y="184"/>
                </a:lnTo>
                <a:lnTo>
                  <a:pt x="652" y="196"/>
                </a:lnTo>
                <a:lnTo>
                  <a:pt x="634" y="208"/>
                </a:lnTo>
                <a:lnTo>
                  <a:pt x="616" y="218"/>
                </a:lnTo>
                <a:lnTo>
                  <a:pt x="592" y="228"/>
                </a:lnTo>
                <a:lnTo>
                  <a:pt x="568" y="236"/>
                </a:lnTo>
                <a:lnTo>
                  <a:pt x="542" y="244"/>
                </a:lnTo>
                <a:lnTo>
                  <a:pt x="512" y="250"/>
                </a:lnTo>
                <a:lnTo>
                  <a:pt x="482" y="256"/>
                </a:lnTo>
                <a:lnTo>
                  <a:pt x="450" y="260"/>
                </a:lnTo>
                <a:lnTo>
                  <a:pt x="418" y="264"/>
                </a:lnTo>
                <a:lnTo>
                  <a:pt x="382" y="266"/>
                </a:lnTo>
                <a:lnTo>
                  <a:pt x="348" y="266"/>
                </a:lnTo>
                <a:lnTo>
                  <a:pt x="348" y="266"/>
                </a:lnTo>
                <a:lnTo>
                  <a:pt x="312" y="266"/>
                </a:lnTo>
                <a:lnTo>
                  <a:pt x="278" y="264"/>
                </a:lnTo>
                <a:lnTo>
                  <a:pt x="244" y="260"/>
                </a:lnTo>
                <a:lnTo>
                  <a:pt x="212" y="256"/>
                </a:lnTo>
                <a:lnTo>
                  <a:pt x="182" y="250"/>
                </a:lnTo>
                <a:lnTo>
                  <a:pt x="154" y="244"/>
                </a:lnTo>
                <a:lnTo>
                  <a:pt x="126" y="236"/>
                </a:lnTo>
                <a:lnTo>
                  <a:pt x="102" y="228"/>
                </a:lnTo>
                <a:lnTo>
                  <a:pt x="80" y="218"/>
                </a:lnTo>
                <a:lnTo>
                  <a:pt x="60" y="208"/>
                </a:lnTo>
                <a:lnTo>
                  <a:pt x="42" y="196"/>
                </a:lnTo>
                <a:lnTo>
                  <a:pt x="28" y="184"/>
                </a:lnTo>
                <a:lnTo>
                  <a:pt x="16" y="172"/>
                </a:lnTo>
                <a:lnTo>
                  <a:pt x="8" y="160"/>
                </a:lnTo>
                <a:lnTo>
                  <a:pt x="2" y="146"/>
                </a:lnTo>
                <a:lnTo>
                  <a:pt x="0" y="132"/>
                </a:lnTo>
                <a:lnTo>
                  <a:pt x="0" y="132"/>
                </a:lnTo>
                <a:lnTo>
                  <a:pt x="2" y="120"/>
                </a:lnTo>
                <a:lnTo>
                  <a:pt x="8" y="106"/>
                </a:lnTo>
                <a:lnTo>
                  <a:pt x="16" y="94"/>
                </a:lnTo>
                <a:lnTo>
                  <a:pt x="28" y="80"/>
                </a:lnTo>
                <a:lnTo>
                  <a:pt x="42" y="70"/>
                </a:lnTo>
                <a:lnTo>
                  <a:pt x="60" y="58"/>
                </a:lnTo>
                <a:lnTo>
                  <a:pt x="80" y="48"/>
                </a:lnTo>
                <a:lnTo>
                  <a:pt x="102" y="38"/>
                </a:lnTo>
                <a:lnTo>
                  <a:pt x="126" y="30"/>
                </a:lnTo>
                <a:lnTo>
                  <a:pt x="154" y="22"/>
                </a:lnTo>
                <a:lnTo>
                  <a:pt x="182" y="16"/>
                </a:lnTo>
                <a:lnTo>
                  <a:pt x="212" y="10"/>
                </a:lnTo>
                <a:lnTo>
                  <a:pt x="244" y="6"/>
                </a:lnTo>
                <a:lnTo>
                  <a:pt x="278" y="2"/>
                </a:lnTo>
                <a:lnTo>
                  <a:pt x="312" y="0"/>
                </a:lnTo>
                <a:lnTo>
                  <a:pt x="348" y="0"/>
                </a:lnTo>
                <a:lnTo>
                  <a:pt x="348" y="0"/>
                </a:lnTo>
                <a:lnTo>
                  <a:pt x="382" y="0"/>
                </a:lnTo>
                <a:lnTo>
                  <a:pt x="418" y="2"/>
                </a:lnTo>
                <a:lnTo>
                  <a:pt x="450" y="6"/>
                </a:lnTo>
                <a:lnTo>
                  <a:pt x="482" y="10"/>
                </a:lnTo>
                <a:lnTo>
                  <a:pt x="512" y="16"/>
                </a:lnTo>
                <a:lnTo>
                  <a:pt x="542" y="22"/>
                </a:lnTo>
                <a:lnTo>
                  <a:pt x="568" y="30"/>
                </a:lnTo>
                <a:lnTo>
                  <a:pt x="592" y="38"/>
                </a:lnTo>
                <a:lnTo>
                  <a:pt x="616" y="48"/>
                </a:lnTo>
                <a:lnTo>
                  <a:pt x="634" y="58"/>
                </a:lnTo>
                <a:lnTo>
                  <a:pt x="652" y="70"/>
                </a:lnTo>
                <a:lnTo>
                  <a:pt x="666" y="80"/>
                </a:lnTo>
                <a:lnTo>
                  <a:pt x="678" y="94"/>
                </a:lnTo>
                <a:lnTo>
                  <a:pt x="688" y="106"/>
                </a:lnTo>
                <a:lnTo>
                  <a:pt x="692" y="120"/>
                </a:lnTo>
                <a:lnTo>
                  <a:pt x="694" y="132"/>
                </a:lnTo>
                <a:lnTo>
                  <a:pt x="694" y="13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3117850" y="3092450"/>
            <a:ext cx="2524125" cy="95250"/>
          </a:xfrm>
          <a:custGeom>
            <a:avLst/>
            <a:gdLst>
              <a:gd name="T0" fmla="*/ 0 w 1590"/>
              <a:gd name="T1" fmla="*/ 60 h 60"/>
              <a:gd name="T2" fmla="*/ 0 w 1590"/>
              <a:gd name="T3" fmla="*/ 0 h 60"/>
              <a:gd name="T4" fmla="*/ 1590 w 1590"/>
              <a:gd name="T5" fmla="*/ 0 h 60"/>
              <a:gd name="T6" fmla="*/ 1590 w 1590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90" h="60">
                <a:moveTo>
                  <a:pt x="0" y="60"/>
                </a:moveTo>
                <a:lnTo>
                  <a:pt x="0" y="0"/>
                </a:lnTo>
                <a:lnTo>
                  <a:pt x="1590" y="0"/>
                </a:lnTo>
                <a:lnTo>
                  <a:pt x="1590" y="6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5610225" y="31654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5610225" y="31654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3086100" y="31654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3086100" y="31654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 flipV="1">
            <a:off x="4384675" y="3009900"/>
            <a:ext cx="0" cy="825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>
            <a:off x="3111500" y="3851275"/>
            <a:ext cx="0" cy="98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3079750" y="39274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88" name="Freeform 25"/>
          <p:cNvSpPr>
            <a:spLocks/>
          </p:cNvSpPr>
          <p:nvPr/>
        </p:nvSpPr>
        <p:spPr bwMode="auto">
          <a:xfrm>
            <a:off x="3079750" y="39274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89" name="Line 26"/>
          <p:cNvSpPr>
            <a:spLocks noChangeShapeType="1"/>
          </p:cNvSpPr>
          <p:nvPr/>
        </p:nvSpPr>
        <p:spPr bwMode="auto">
          <a:xfrm>
            <a:off x="5648325" y="38512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1" name="Line 27"/>
          <p:cNvSpPr>
            <a:spLocks noChangeShapeType="1"/>
          </p:cNvSpPr>
          <p:nvPr/>
        </p:nvSpPr>
        <p:spPr bwMode="auto">
          <a:xfrm>
            <a:off x="5648325" y="39147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2" name="Line 28"/>
          <p:cNvSpPr>
            <a:spLocks noChangeShapeType="1"/>
          </p:cNvSpPr>
          <p:nvPr/>
        </p:nvSpPr>
        <p:spPr bwMode="auto">
          <a:xfrm>
            <a:off x="5648325" y="39782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3" name="Line 29"/>
          <p:cNvSpPr>
            <a:spLocks noChangeShapeType="1"/>
          </p:cNvSpPr>
          <p:nvPr/>
        </p:nvSpPr>
        <p:spPr bwMode="auto">
          <a:xfrm>
            <a:off x="5648325" y="40417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4" name="Freeform 30"/>
          <p:cNvSpPr>
            <a:spLocks/>
          </p:cNvSpPr>
          <p:nvPr/>
        </p:nvSpPr>
        <p:spPr bwMode="auto">
          <a:xfrm>
            <a:off x="5635625" y="4105275"/>
            <a:ext cx="12700" cy="25400"/>
          </a:xfrm>
          <a:custGeom>
            <a:avLst/>
            <a:gdLst>
              <a:gd name="T0" fmla="*/ 8 w 8"/>
              <a:gd name="T1" fmla="*/ 0 h 16"/>
              <a:gd name="T2" fmla="*/ 8 w 8"/>
              <a:gd name="T3" fmla="*/ 16 h 16"/>
              <a:gd name="T4" fmla="*/ 0 w 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8" y="16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5" name="Line 31"/>
          <p:cNvSpPr>
            <a:spLocks noChangeShapeType="1"/>
          </p:cNvSpPr>
          <p:nvPr/>
        </p:nvSpPr>
        <p:spPr bwMode="auto">
          <a:xfrm flipH="1">
            <a:off x="5572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6" name="Line 32"/>
          <p:cNvSpPr>
            <a:spLocks noChangeShapeType="1"/>
          </p:cNvSpPr>
          <p:nvPr/>
        </p:nvSpPr>
        <p:spPr bwMode="auto">
          <a:xfrm flipH="1">
            <a:off x="5508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7" name="Line 33"/>
          <p:cNvSpPr>
            <a:spLocks noChangeShapeType="1"/>
          </p:cNvSpPr>
          <p:nvPr/>
        </p:nvSpPr>
        <p:spPr bwMode="auto">
          <a:xfrm flipH="1">
            <a:off x="5445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8" name="Line 34"/>
          <p:cNvSpPr>
            <a:spLocks noChangeShapeType="1"/>
          </p:cNvSpPr>
          <p:nvPr/>
        </p:nvSpPr>
        <p:spPr bwMode="auto">
          <a:xfrm flipH="1">
            <a:off x="5381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899" name="Line 35"/>
          <p:cNvSpPr>
            <a:spLocks noChangeShapeType="1"/>
          </p:cNvSpPr>
          <p:nvPr/>
        </p:nvSpPr>
        <p:spPr bwMode="auto">
          <a:xfrm flipH="1">
            <a:off x="5318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0" name="Line 36"/>
          <p:cNvSpPr>
            <a:spLocks noChangeShapeType="1"/>
          </p:cNvSpPr>
          <p:nvPr/>
        </p:nvSpPr>
        <p:spPr bwMode="auto">
          <a:xfrm flipH="1">
            <a:off x="5254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1" name="Line 37"/>
          <p:cNvSpPr>
            <a:spLocks noChangeShapeType="1"/>
          </p:cNvSpPr>
          <p:nvPr/>
        </p:nvSpPr>
        <p:spPr bwMode="auto">
          <a:xfrm flipH="1">
            <a:off x="5191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2" name="Line 38"/>
          <p:cNvSpPr>
            <a:spLocks noChangeShapeType="1"/>
          </p:cNvSpPr>
          <p:nvPr/>
        </p:nvSpPr>
        <p:spPr bwMode="auto">
          <a:xfrm flipH="1">
            <a:off x="5127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3" name="Line 39"/>
          <p:cNvSpPr>
            <a:spLocks noChangeShapeType="1"/>
          </p:cNvSpPr>
          <p:nvPr/>
        </p:nvSpPr>
        <p:spPr bwMode="auto">
          <a:xfrm flipH="1">
            <a:off x="5064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4" name="Line 40"/>
          <p:cNvSpPr>
            <a:spLocks noChangeShapeType="1"/>
          </p:cNvSpPr>
          <p:nvPr/>
        </p:nvSpPr>
        <p:spPr bwMode="auto">
          <a:xfrm flipH="1">
            <a:off x="5000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5" name="Line 41"/>
          <p:cNvSpPr>
            <a:spLocks noChangeShapeType="1"/>
          </p:cNvSpPr>
          <p:nvPr/>
        </p:nvSpPr>
        <p:spPr bwMode="auto">
          <a:xfrm flipH="1">
            <a:off x="4937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6" name="Line 42"/>
          <p:cNvSpPr>
            <a:spLocks noChangeShapeType="1"/>
          </p:cNvSpPr>
          <p:nvPr/>
        </p:nvSpPr>
        <p:spPr bwMode="auto">
          <a:xfrm flipH="1">
            <a:off x="4873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7" name="Line 43"/>
          <p:cNvSpPr>
            <a:spLocks noChangeShapeType="1"/>
          </p:cNvSpPr>
          <p:nvPr/>
        </p:nvSpPr>
        <p:spPr bwMode="auto">
          <a:xfrm flipH="1">
            <a:off x="4810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8" name="Line 44"/>
          <p:cNvSpPr>
            <a:spLocks noChangeShapeType="1"/>
          </p:cNvSpPr>
          <p:nvPr/>
        </p:nvSpPr>
        <p:spPr bwMode="auto">
          <a:xfrm flipH="1">
            <a:off x="4746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09" name="Line 45"/>
          <p:cNvSpPr>
            <a:spLocks noChangeShapeType="1"/>
          </p:cNvSpPr>
          <p:nvPr/>
        </p:nvSpPr>
        <p:spPr bwMode="auto">
          <a:xfrm flipH="1">
            <a:off x="4683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0" name="Line 46"/>
          <p:cNvSpPr>
            <a:spLocks noChangeShapeType="1"/>
          </p:cNvSpPr>
          <p:nvPr/>
        </p:nvSpPr>
        <p:spPr bwMode="auto">
          <a:xfrm flipH="1">
            <a:off x="4619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1" name="Line 47"/>
          <p:cNvSpPr>
            <a:spLocks noChangeShapeType="1"/>
          </p:cNvSpPr>
          <p:nvPr/>
        </p:nvSpPr>
        <p:spPr bwMode="auto">
          <a:xfrm flipH="1">
            <a:off x="4556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2" name="Line 48"/>
          <p:cNvSpPr>
            <a:spLocks noChangeShapeType="1"/>
          </p:cNvSpPr>
          <p:nvPr/>
        </p:nvSpPr>
        <p:spPr bwMode="auto">
          <a:xfrm flipH="1">
            <a:off x="4492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3" name="Line 49"/>
          <p:cNvSpPr>
            <a:spLocks noChangeShapeType="1"/>
          </p:cNvSpPr>
          <p:nvPr/>
        </p:nvSpPr>
        <p:spPr bwMode="auto">
          <a:xfrm flipH="1">
            <a:off x="4429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4" name="Line 50"/>
          <p:cNvSpPr>
            <a:spLocks noChangeShapeType="1"/>
          </p:cNvSpPr>
          <p:nvPr/>
        </p:nvSpPr>
        <p:spPr bwMode="auto">
          <a:xfrm flipH="1">
            <a:off x="4365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5" name="Line 51"/>
          <p:cNvSpPr>
            <a:spLocks noChangeShapeType="1"/>
          </p:cNvSpPr>
          <p:nvPr/>
        </p:nvSpPr>
        <p:spPr bwMode="auto">
          <a:xfrm flipH="1">
            <a:off x="4302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6" name="Line 52"/>
          <p:cNvSpPr>
            <a:spLocks noChangeShapeType="1"/>
          </p:cNvSpPr>
          <p:nvPr/>
        </p:nvSpPr>
        <p:spPr bwMode="auto">
          <a:xfrm flipH="1">
            <a:off x="4238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7" name="Line 53"/>
          <p:cNvSpPr>
            <a:spLocks noChangeShapeType="1"/>
          </p:cNvSpPr>
          <p:nvPr/>
        </p:nvSpPr>
        <p:spPr bwMode="auto">
          <a:xfrm flipH="1">
            <a:off x="4175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8" name="Line 54"/>
          <p:cNvSpPr>
            <a:spLocks noChangeShapeType="1"/>
          </p:cNvSpPr>
          <p:nvPr/>
        </p:nvSpPr>
        <p:spPr bwMode="auto">
          <a:xfrm flipH="1">
            <a:off x="4111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19" name="Line 55"/>
          <p:cNvSpPr>
            <a:spLocks noChangeShapeType="1"/>
          </p:cNvSpPr>
          <p:nvPr/>
        </p:nvSpPr>
        <p:spPr bwMode="auto">
          <a:xfrm flipH="1">
            <a:off x="40481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20" name="Line 56"/>
          <p:cNvSpPr>
            <a:spLocks noChangeShapeType="1"/>
          </p:cNvSpPr>
          <p:nvPr/>
        </p:nvSpPr>
        <p:spPr bwMode="auto">
          <a:xfrm flipH="1">
            <a:off x="3984625" y="4130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21" name="Freeform 57"/>
          <p:cNvSpPr>
            <a:spLocks/>
          </p:cNvSpPr>
          <p:nvPr/>
        </p:nvSpPr>
        <p:spPr bwMode="auto">
          <a:xfrm>
            <a:off x="3924300" y="409892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22" name="Freeform 58"/>
          <p:cNvSpPr>
            <a:spLocks/>
          </p:cNvSpPr>
          <p:nvPr/>
        </p:nvSpPr>
        <p:spPr bwMode="auto">
          <a:xfrm>
            <a:off x="3924300" y="409892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23" name="Rectangle 59"/>
          <p:cNvSpPr>
            <a:spLocks noChangeArrowheads="1"/>
          </p:cNvSpPr>
          <p:nvPr/>
        </p:nvSpPr>
        <p:spPr bwMode="auto">
          <a:xfrm>
            <a:off x="3707612" y="2837219"/>
            <a:ext cx="139461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Contenu d’une communication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35" name="Rectangle 71"/>
          <p:cNvSpPr>
            <a:spLocks noChangeArrowheads="1"/>
          </p:cNvSpPr>
          <p:nvPr/>
        </p:nvSpPr>
        <p:spPr bwMode="auto">
          <a:xfrm>
            <a:off x="2143125" y="3279775"/>
            <a:ext cx="167834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Investigation directe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résumé de ce qui est entendu ou lu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interprétation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compréhension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978" name="Rectangle 114"/>
          <p:cNvSpPr>
            <a:spLocks noChangeArrowheads="1"/>
          </p:cNvSpPr>
          <p:nvPr/>
        </p:nvSpPr>
        <p:spPr bwMode="auto">
          <a:xfrm>
            <a:off x="4683125" y="3273425"/>
            <a:ext cx="199894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Investigation indirecte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travail statistique sur les mots, les phrases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04" name="Rectangle 140"/>
          <p:cNvSpPr>
            <a:spLocks noChangeArrowheads="1"/>
          </p:cNvSpPr>
          <p:nvPr/>
        </p:nvSpPr>
        <p:spPr bwMode="auto">
          <a:xfrm>
            <a:off x="2857500" y="4057650"/>
            <a:ext cx="5097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Conclusion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10" name="Rectangle 146"/>
          <p:cNvSpPr>
            <a:spLocks noChangeArrowheads="1"/>
          </p:cNvSpPr>
          <p:nvPr/>
        </p:nvSpPr>
        <p:spPr bwMode="auto">
          <a:xfrm>
            <a:off x="6096000" y="3889375"/>
            <a:ext cx="90890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 de contenu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16" name="Rectangle 152"/>
          <p:cNvSpPr>
            <a:spLocks noChangeArrowheads="1"/>
          </p:cNvSpPr>
          <p:nvPr/>
        </p:nvSpPr>
        <p:spPr bwMode="auto">
          <a:xfrm>
            <a:off x="4295775" y="3987800"/>
            <a:ext cx="101630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Éléments qui viennent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27" name="Rectangle 163"/>
          <p:cNvSpPr>
            <a:spLocks noChangeArrowheads="1"/>
          </p:cNvSpPr>
          <p:nvPr/>
        </p:nvSpPr>
        <p:spPr bwMode="auto">
          <a:xfrm>
            <a:off x="4295775" y="4140200"/>
            <a:ext cx="10147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étayer les conclusions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2328934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REPRÉSENTATION QUANTIFIÉE DES RÉPONSES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75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ANALYSER LES DISCOURS GRÂCE À L’ANALYSE DE CONTENU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470021" y="2627307"/>
            <a:ext cx="6210776" cy="2091757"/>
            <a:chOff x="1689100" y="2627313"/>
            <a:chExt cx="5400675" cy="1818919"/>
          </a:xfrm>
        </p:grpSpPr>
        <p:grpSp>
          <p:nvGrpSpPr>
            <p:cNvPr id="4" name="Group 206"/>
            <p:cNvGrpSpPr>
              <a:grpSpLocks/>
            </p:cNvGrpSpPr>
            <p:nvPr/>
          </p:nvGrpSpPr>
          <p:grpSpPr bwMode="auto">
            <a:xfrm>
              <a:off x="3051175" y="2655888"/>
              <a:ext cx="4038600" cy="1377950"/>
              <a:chOff x="1922" y="1673"/>
              <a:chExt cx="2544" cy="868"/>
            </a:xfrm>
          </p:grpSpPr>
          <p:sp>
            <p:nvSpPr>
              <p:cNvPr id="39030" name="Freeform 6"/>
              <p:cNvSpPr>
                <a:spLocks/>
              </p:cNvSpPr>
              <p:nvPr/>
            </p:nvSpPr>
            <p:spPr bwMode="auto">
              <a:xfrm>
                <a:off x="1946" y="2493"/>
                <a:ext cx="2518" cy="24"/>
              </a:xfrm>
              <a:custGeom>
                <a:avLst/>
                <a:gdLst>
                  <a:gd name="T0" fmla="*/ 0 w 2518"/>
                  <a:gd name="T1" fmla="*/ 24 h 24"/>
                  <a:gd name="T2" fmla="*/ 36 w 2518"/>
                  <a:gd name="T3" fmla="*/ 0 h 24"/>
                  <a:gd name="T4" fmla="*/ 2518 w 2518"/>
                  <a:gd name="T5" fmla="*/ 0 h 24"/>
                  <a:gd name="T6" fmla="*/ 2482 w 2518"/>
                  <a:gd name="T7" fmla="*/ 24 h 24"/>
                  <a:gd name="T8" fmla="*/ 0 w 251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8" h="24">
                    <a:moveTo>
                      <a:pt x="0" y="24"/>
                    </a:moveTo>
                    <a:lnTo>
                      <a:pt x="36" y="0"/>
                    </a:lnTo>
                    <a:lnTo>
                      <a:pt x="2518" y="0"/>
                    </a:lnTo>
                    <a:lnTo>
                      <a:pt x="248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1" name="Freeform 7"/>
              <p:cNvSpPr>
                <a:spLocks/>
              </p:cNvSpPr>
              <p:nvPr/>
            </p:nvSpPr>
            <p:spPr bwMode="auto">
              <a:xfrm>
                <a:off x="1946" y="2493"/>
                <a:ext cx="2518" cy="24"/>
              </a:xfrm>
              <a:custGeom>
                <a:avLst/>
                <a:gdLst>
                  <a:gd name="T0" fmla="*/ 0 w 2518"/>
                  <a:gd name="T1" fmla="*/ 24 h 24"/>
                  <a:gd name="T2" fmla="*/ 36 w 2518"/>
                  <a:gd name="T3" fmla="*/ 0 h 24"/>
                  <a:gd name="T4" fmla="*/ 2518 w 2518"/>
                  <a:gd name="T5" fmla="*/ 0 h 24"/>
                  <a:gd name="T6" fmla="*/ 2482 w 2518"/>
                  <a:gd name="T7" fmla="*/ 24 h 24"/>
                  <a:gd name="T8" fmla="*/ 0 w 251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8" h="24">
                    <a:moveTo>
                      <a:pt x="0" y="24"/>
                    </a:moveTo>
                    <a:lnTo>
                      <a:pt x="36" y="0"/>
                    </a:lnTo>
                    <a:lnTo>
                      <a:pt x="2518" y="0"/>
                    </a:lnTo>
                    <a:lnTo>
                      <a:pt x="2482" y="24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2" name="Freeform 8"/>
              <p:cNvSpPr>
                <a:spLocks/>
              </p:cNvSpPr>
              <p:nvPr/>
            </p:nvSpPr>
            <p:spPr bwMode="auto">
              <a:xfrm>
                <a:off x="1946" y="2493"/>
                <a:ext cx="36" cy="24"/>
              </a:xfrm>
              <a:custGeom>
                <a:avLst/>
                <a:gdLst>
                  <a:gd name="T0" fmla="*/ 0 w 36"/>
                  <a:gd name="T1" fmla="*/ 24 h 24"/>
                  <a:gd name="T2" fmla="*/ 36 w 36"/>
                  <a:gd name="T3" fmla="*/ 0 h 24"/>
                  <a:gd name="T4" fmla="*/ 0 w 36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4">
                    <a:moveTo>
                      <a:pt x="0" y="24"/>
                    </a:moveTo>
                    <a:lnTo>
                      <a:pt x="3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3" name="Line 9"/>
              <p:cNvSpPr>
                <a:spLocks noChangeShapeType="1"/>
              </p:cNvSpPr>
              <p:nvPr/>
            </p:nvSpPr>
            <p:spPr bwMode="auto">
              <a:xfrm flipV="1">
                <a:off x="1946" y="2493"/>
                <a:ext cx="36" cy="2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4" name="Freeform 10"/>
              <p:cNvSpPr>
                <a:spLocks/>
              </p:cNvSpPr>
              <p:nvPr/>
            </p:nvSpPr>
            <p:spPr bwMode="auto">
              <a:xfrm>
                <a:off x="1934" y="2481"/>
                <a:ext cx="40" cy="40"/>
              </a:xfrm>
              <a:custGeom>
                <a:avLst/>
                <a:gdLst>
                  <a:gd name="T0" fmla="*/ 36 w 40"/>
                  <a:gd name="T1" fmla="*/ 0 h 40"/>
                  <a:gd name="T2" fmla="*/ 40 w 40"/>
                  <a:gd name="T3" fmla="*/ 0 h 40"/>
                  <a:gd name="T4" fmla="*/ 40 w 40"/>
                  <a:gd name="T5" fmla="*/ 4 h 40"/>
                  <a:gd name="T6" fmla="*/ 4 w 40"/>
                  <a:gd name="T7" fmla="*/ 40 h 40"/>
                  <a:gd name="T8" fmla="*/ 0 w 40"/>
                  <a:gd name="T9" fmla="*/ 40 h 40"/>
                  <a:gd name="T10" fmla="*/ 0 w 40"/>
                  <a:gd name="T11" fmla="*/ 36 h 40"/>
                  <a:gd name="T12" fmla="*/ 36 w 4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5" name="Freeform 11"/>
              <p:cNvSpPr>
                <a:spLocks/>
              </p:cNvSpPr>
              <p:nvPr/>
            </p:nvSpPr>
            <p:spPr bwMode="auto">
              <a:xfrm>
                <a:off x="1934" y="2481"/>
                <a:ext cx="40" cy="40"/>
              </a:xfrm>
              <a:custGeom>
                <a:avLst/>
                <a:gdLst>
                  <a:gd name="T0" fmla="*/ 36 w 40"/>
                  <a:gd name="T1" fmla="*/ 0 h 40"/>
                  <a:gd name="T2" fmla="*/ 40 w 40"/>
                  <a:gd name="T3" fmla="*/ 0 h 40"/>
                  <a:gd name="T4" fmla="*/ 40 w 40"/>
                  <a:gd name="T5" fmla="*/ 4 h 40"/>
                  <a:gd name="T6" fmla="*/ 4 w 40"/>
                  <a:gd name="T7" fmla="*/ 40 h 40"/>
                  <a:gd name="T8" fmla="*/ 0 w 40"/>
                  <a:gd name="T9" fmla="*/ 40 h 40"/>
                  <a:gd name="T10" fmla="*/ 0 w 40"/>
                  <a:gd name="T1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6" name="Freeform 12"/>
              <p:cNvSpPr>
                <a:spLocks/>
              </p:cNvSpPr>
              <p:nvPr/>
            </p:nvSpPr>
            <p:spPr bwMode="auto">
              <a:xfrm>
                <a:off x="1982" y="2493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7" name="Freeform 13"/>
              <p:cNvSpPr>
                <a:spLocks/>
              </p:cNvSpPr>
              <p:nvPr/>
            </p:nvSpPr>
            <p:spPr bwMode="auto">
              <a:xfrm>
                <a:off x="1982" y="2493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8" name="Line 14"/>
              <p:cNvSpPr>
                <a:spLocks noChangeShapeType="1"/>
              </p:cNvSpPr>
              <p:nvPr/>
            </p:nvSpPr>
            <p:spPr bwMode="auto">
              <a:xfrm>
                <a:off x="1970" y="2483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39" name="Freeform 15"/>
              <p:cNvSpPr>
                <a:spLocks/>
              </p:cNvSpPr>
              <p:nvPr/>
            </p:nvSpPr>
            <p:spPr bwMode="auto">
              <a:xfrm>
                <a:off x="1946" y="2327"/>
                <a:ext cx="36" cy="36"/>
              </a:xfrm>
              <a:custGeom>
                <a:avLst/>
                <a:gdLst>
                  <a:gd name="T0" fmla="*/ 0 w 36"/>
                  <a:gd name="T1" fmla="*/ 36 h 36"/>
                  <a:gd name="T2" fmla="*/ 36 w 36"/>
                  <a:gd name="T3" fmla="*/ 0 h 36"/>
                  <a:gd name="T4" fmla="*/ 0 w 36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0" name="Line 16"/>
              <p:cNvSpPr>
                <a:spLocks noChangeShapeType="1"/>
              </p:cNvSpPr>
              <p:nvPr/>
            </p:nvSpPr>
            <p:spPr bwMode="auto">
              <a:xfrm flipV="1">
                <a:off x="1946" y="2327"/>
                <a:ext cx="36" cy="3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1" name="Freeform 17"/>
              <p:cNvSpPr>
                <a:spLocks/>
              </p:cNvSpPr>
              <p:nvPr/>
            </p:nvSpPr>
            <p:spPr bwMode="auto">
              <a:xfrm>
                <a:off x="1934" y="2327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4 h 26"/>
                  <a:gd name="T12" fmla="*/ 36 w 4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2" name="Freeform 18"/>
              <p:cNvSpPr>
                <a:spLocks/>
              </p:cNvSpPr>
              <p:nvPr/>
            </p:nvSpPr>
            <p:spPr bwMode="auto">
              <a:xfrm>
                <a:off x="1934" y="2327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3" name="Freeform 19"/>
              <p:cNvSpPr>
                <a:spLocks/>
              </p:cNvSpPr>
              <p:nvPr/>
            </p:nvSpPr>
            <p:spPr bwMode="auto">
              <a:xfrm>
                <a:off x="1982" y="2327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4" name="Freeform 20"/>
              <p:cNvSpPr>
                <a:spLocks/>
              </p:cNvSpPr>
              <p:nvPr/>
            </p:nvSpPr>
            <p:spPr bwMode="auto">
              <a:xfrm>
                <a:off x="1982" y="2327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5" name="Line 21"/>
              <p:cNvSpPr>
                <a:spLocks noChangeShapeType="1"/>
              </p:cNvSpPr>
              <p:nvPr/>
            </p:nvSpPr>
            <p:spPr bwMode="auto">
              <a:xfrm>
                <a:off x="1970" y="2329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6" name="Freeform 22"/>
              <p:cNvSpPr>
                <a:spLocks/>
              </p:cNvSpPr>
              <p:nvPr/>
            </p:nvSpPr>
            <p:spPr bwMode="auto">
              <a:xfrm>
                <a:off x="1946" y="2161"/>
                <a:ext cx="36" cy="34"/>
              </a:xfrm>
              <a:custGeom>
                <a:avLst/>
                <a:gdLst>
                  <a:gd name="T0" fmla="*/ 0 w 36"/>
                  <a:gd name="T1" fmla="*/ 34 h 34"/>
                  <a:gd name="T2" fmla="*/ 36 w 36"/>
                  <a:gd name="T3" fmla="*/ 0 h 34"/>
                  <a:gd name="T4" fmla="*/ 0 w 36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4">
                    <a:moveTo>
                      <a:pt x="0" y="34"/>
                    </a:moveTo>
                    <a:lnTo>
                      <a:pt x="3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7" name="Line 23"/>
              <p:cNvSpPr>
                <a:spLocks noChangeShapeType="1"/>
              </p:cNvSpPr>
              <p:nvPr/>
            </p:nvSpPr>
            <p:spPr bwMode="auto">
              <a:xfrm flipV="1">
                <a:off x="1946" y="2161"/>
                <a:ext cx="36" cy="3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8" name="Freeform 24"/>
              <p:cNvSpPr>
                <a:spLocks/>
              </p:cNvSpPr>
              <p:nvPr/>
            </p:nvSpPr>
            <p:spPr bwMode="auto">
              <a:xfrm>
                <a:off x="1934" y="2161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4 h 26"/>
                  <a:gd name="T12" fmla="*/ 36 w 4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49" name="Freeform 25"/>
              <p:cNvSpPr>
                <a:spLocks/>
              </p:cNvSpPr>
              <p:nvPr/>
            </p:nvSpPr>
            <p:spPr bwMode="auto">
              <a:xfrm>
                <a:off x="1934" y="2161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0" name="Freeform 26"/>
              <p:cNvSpPr>
                <a:spLocks/>
              </p:cNvSpPr>
              <p:nvPr/>
            </p:nvSpPr>
            <p:spPr bwMode="auto">
              <a:xfrm>
                <a:off x="1982" y="2161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1" name="Freeform 27"/>
              <p:cNvSpPr>
                <a:spLocks/>
              </p:cNvSpPr>
              <p:nvPr/>
            </p:nvSpPr>
            <p:spPr bwMode="auto">
              <a:xfrm>
                <a:off x="1982" y="2161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2" name="Line 28"/>
              <p:cNvSpPr>
                <a:spLocks noChangeShapeType="1"/>
              </p:cNvSpPr>
              <p:nvPr/>
            </p:nvSpPr>
            <p:spPr bwMode="auto">
              <a:xfrm>
                <a:off x="1970" y="2161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3" name="Freeform 29"/>
              <p:cNvSpPr>
                <a:spLocks/>
              </p:cNvSpPr>
              <p:nvPr/>
            </p:nvSpPr>
            <p:spPr bwMode="auto">
              <a:xfrm>
                <a:off x="1934" y="1993"/>
                <a:ext cx="40" cy="40"/>
              </a:xfrm>
              <a:custGeom>
                <a:avLst/>
                <a:gdLst>
                  <a:gd name="T0" fmla="*/ 36 w 40"/>
                  <a:gd name="T1" fmla="*/ 0 h 40"/>
                  <a:gd name="T2" fmla="*/ 40 w 40"/>
                  <a:gd name="T3" fmla="*/ 0 h 40"/>
                  <a:gd name="T4" fmla="*/ 40 w 40"/>
                  <a:gd name="T5" fmla="*/ 4 h 40"/>
                  <a:gd name="T6" fmla="*/ 4 w 40"/>
                  <a:gd name="T7" fmla="*/ 40 h 40"/>
                  <a:gd name="T8" fmla="*/ 0 w 40"/>
                  <a:gd name="T9" fmla="*/ 40 h 40"/>
                  <a:gd name="T10" fmla="*/ 0 w 40"/>
                  <a:gd name="T11" fmla="*/ 36 h 40"/>
                  <a:gd name="T12" fmla="*/ 36 w 4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4" name="Freeform 30"/>
              <p:cNvSpPr>
                <a:spLocks/>
              </p:cNvSpPr>
              <p:nvPr/>
            </p:nvSpPr>
            <p:spPr bwMode="auto">
              <a:xfrm>
                <a:off x="1934" y="1993"/>
                <a:ext cx="40" cy="40"/>
              </a:xfrm>
              <a:custGeom>
                <a:avLst/>
                <a:gdLst>
                  <a:gd name="T0" fmla="*/ 36 w 40"/>
                  <a:gd name="T1" fmla="*/ 0 h 40"/>
                  <a:gd name="T2" fmla="*/ 40 w 40"/>
                  <a:gd name="T3" fmla="*/ 0 h 40"/>
                  <a:gd name="T4" fmla="*/ 40 w 40"/>
                  <a:gd name="T5" fmla="*/ 4 h 40"/>
                  <a:gd name="T6" fmla="*/ 4 w 40"/>
                  <a:gd name="T7" fmla="*/ 40 h 40"/>
                  <a:gd name="T8" fmla="*/ 0 w 40"/>
                  <a:gd name="T9" fmla="*/ 40 h 40"/>
                  <a:gd name="T10" fmla="*/ 0 w 40"/>
                  <a:gd name="T1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5" name="Line 31"/>
              <p:cNvSpPr>
                <a:spLocks noChangeShapeType="1"/>
              </p:cNvSpPr>
              <p:nvPr/>
            </p:nvSpPr>
            <p:spPr bwMode="auto">
              <a:xfrm>
                <a:off x="1970" y="1995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6" name="Freeform 32"/>
              <p:cNvSpPr>
                <a:spLocks/>
              </p:cNvSpPr>
              <p:nvPr/>
            </p:nvSpPr>
            <p:spPr bwMode="auto">
              <a:xfrm>
                <a:off x="1934" y="1827"/>
                <a:ext cx="40" cy="38"/>
              </a:xfrm>
              <a:custGeom>
                <a:avLst/>
                <a:gdLst>
                  <a:gd name="T0" fmla="*/ 36 w 40"/>
                  <a:gd name="T1" fmla="*/ 0 h 38"/>
                  <a:gd name="T2" fmla="*/ 40 w 40"/>
                  <a:gd name="T3" fmla="*/ 0 h 38"/>
                  <a:gd name="T4" fmla="*/ 40 w 40"/>
                  <a:gd name="T5" fmla="*/ 2 h 38"/>
                  <a:gd name="T6" fmla="*/ 4 w 40"/>
                  <a:gd name="T7" fmla="*/ 38 h 38"/>
                  <a:gd name="T8" fmla="*/ 0 w 40"/>
                  <a:gd name="T9" fmla="*/ 38 h 38"/>
                  <a:gd name="T10" fmla="*/ 0 w 40"/>
                  <a:gd name="T11" fmla="*/ 36 h 38"/>
                  <a:gd name="T12" fmla="*/ 36 w 4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7" name="Freeform 33"/>
              <p:cNvSpPr>
                <a:spLocks/>
              </p:cNvSpPr>
              <p:nvPr/>
            </p:nvSpPr>
            <p:spPr bwMode="auto">
              <a:xfrm>
                <a:off x="1934" y="1827"/>
                <a:ext cx="40" cy="38"/>
              </a:xfrm>
              <a:custGeom>
                <a:avLst/>
                <a:gdLst>
                  <a:gd name="T0" fmla="*/ 36 w 40"/>
                  <a:gd name="T1" fmla="*/ 0 h 38"/>
                  <a:gd name="T2" fmla="*/ 40 w 40"/>
                  <a:gd name="T3" fmla="*/ 0 h 38"/>
                  <a:gd name="T4" fmla="*/ 40 w 40"/>
                  <a:gd name="T5" fmla="*/ 2 h 38"/>
                  <a:gd name="T6" fmla="*/ 4 w 40"/>
                  <a:gd name="T7" fmla="*/ 38 h 38"/>
                  <a:gd name="T8" fmla="*/ 0 w 40"/>
                  <a:gd name="T9" fmla="*/ 38 h 38"/>
                  <a:gd name="T10" fmla="*/ 0 w 40"/>
                  <a:gd name="T11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8" name="Line 34"/>
              <p:cNvSpPr>
                <a:spLocks noChangeShapeType="1"/>
              </p:cNvSpPr>
              <p:nvPr/>
            </p:nvSpPr>
            <p:spPr bwMode="auto">
              <a:xfrm>
                <a:off x="1970" y="1829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59" name="Freeform 35"/>
              <p:cNvSpPr>
                <a:spLocks/>
              </p:cNvSpPr>
              <p:nvPr/>
            </p:nvSpPr>
            <p:spPr bwMode="auto">
              <a:xfrm>
                <a:off x="1946" y="1673"/>
                <a:ext cx="36" cy="34"/>
              </a:xfrm>
              <a:custGeom>
                <a:avLst/>
                <a:gdLst>
                  <a:gd name="T0" fmla="*/ 0 w 36"/>
                  <a:gd name="T1" fmla="*/ 34 h 34"/>
                  <a:gd name="T2" fmla="*/ 36 w 36"/>
                  <a:gd name="T3" fmla="*/ 0 h 34"/>
                  <a:gd name="T4" fmla="*/ 0 w 36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4">
                    <a:moveTo>
                      <a:pt x="0" y="34"/>
                    </a:moveTo>
                    <a:lnTo>
                      <a:pt x="3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0" name="Line 36"/>
              <p:cNvSpPr>
                <a:spLocks noChangeShapeType="1"/>
              </p:cNvSpPr>
              <p:nvPr/>
            </p:nvSpPr>
            <p:spPr bwMode="auto">
              <a:xfrm flipV="1">
                <a:off x="1946" y="1673"/>
                <a:ext cx="36" cy="3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1" name="Freeform 37"/>
              <p:cNvSpPr>
                <a:spLocks/>
              </p:cNvSpPr>
              <p:nvPr/>
            </p:nvSpPr>
            <p:spPr bwMode="auto">
              <a:xfrm>
                <a:off x="1934" y="1673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2 h 26"/>
                  <a:gd name="T12" fmla="*/ 36 w 4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2" name="Freeform 38"/>
              <p:cNvSpPr>
                <a:spLocks/>
              </p:cNvSpPr>
              <p:nvPr/>
            </p:nvSpPr>
            <p:spPr bwMode="auto">
              <a:xfrm>
                <a:off x="1934" y="1673"/>
                <a:ext cx="40" cy="26"/>
              </a:xfrm>
              <a:custGeom>
                <a:avLst/>
                <a:gdLst>
                  <a:gd name="T0" fmla="*/ 36 w 40"/>
                  <a:gd name="T1" fmla="*/ 0 h 26"/>
                  <a:gd name="T2" fmla="*/ 40 w 40"/>
                  <a:gd name="T3" fmla="*/ 0 h 26"/>
                  <a:gd name="T4" fmla="*/ 40 w 40"/>
                  <a:gd name="T5" fmla="*/ 2 h 26"/>
                  <a:gd name="T6" fmla="*/ 4 w 40"/>
                  <a:gd name="T7" fmla="*/ 26 h 26"/>
                  <a:gd name="T8" fmla="*/ 0 w 40"/>
                  <a:gd name="T9" fmla="*/ 26 h 26"/>
                  <a:gd name="T10" fmla="*/ 0 w 40"/>
                  <a:gd name="T1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3" name="Freeform 39"/>
              <p:cNvSpPr>
                <a:spLocks/>
              </p:cNvSpPr>
              <p:nvPr/>
            </p:nvSpPr>
            <p:spPr bwMode="auto">
              <a:xfrm>
                <a:off x="1982" y="1673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4" name="Freeform 40"/>
              <p:cNvSpPr>
                <a:spLocks/>
              </p:cNvSpPr>
              <p:nvPr/>
            </p:nvSpPr>
            <p:spPr bwMode="auto">
              <a:xfrm>
                <a:off x="1982" y="1673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5" name="Line 41"/>
              <p:cNvSpPr>
                <a:spLocks noChangeShapeType="1"/>
              </p:cNvSpPr>
              <p:nvPr/>
            </p:nvSpPr>
            <p:spPr bwMode="auto">
              <a:xfrm>
                <a:off x="1970" y="1673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6" name="Freeform 42"/>
              <p:cNvSpPr>
                <a:spLocks/>
              </p:cNvSpPr>
              <p:nvPr/>
            </p:nvSpPr>
            <p:spPr bwMode="auto">
              <a:xfrm>
                <a:off x="4428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  <a:gd name="T12" fmla="*/ 36 w 3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7" name="Freeform 43"/>
              <p:cNvSpPr>
                <a:spLocks/>
              </p:cNvSpPr>
              <p:nvPr/>
            </p:nvSpPr>
            <p:spPr bwMode="auto">
              <a:xfrm>
                <a:off x="4428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8" name="Line 44"/>
              <p:cNvSpPr>
                <a:spLocks noChangeShapeType="1"/>
              </p:cNvSpPr>
              <p:nvPr/>
            </p:nvSpPr>
            <p:spPr bwMode="auto">
              <a:xfrm>
                <a:off x="1946" y="2519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69" name="Freeform 45"/>
              <p:cNvSpPr>
                <a:spLocks/>
              </p:cNvSpPr>
              <p:nvPr/>
            </p:nvSpPr>
            <p:spPr bwMode="auto">
              <a:xfrm>
                <a:off x="194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  <a:gd name="T12" fmla="*/ 36 w 4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0" name="Freeform 46"/>
              <p:cNvSpPr>
                <a:spLocks/>
              </p:cNvSpPr>
              <p:nvPr/>
            </p:nvSpPr>
            <p:spPr bwMode="auto">
              <a:xfrm>
                <a:off x="194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1" name="Line 47"/>
              <p:cNvSpPr>
                <a:spLocks noChangeShapeType="1"/>
              </p:cNvSpPr>
              <p:nvPr/>
            </p:nvSpPr>
            <p:spPr bwMode="auto">
              <a:xfrm>
                <a:off x="1982" y="2495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2" name="Line 48"/>
              <p:cNvSpPr>
                <a:spLocks noChangeShapeType="1"/>
              </p:cNvSpPr>
              <p:nvPr/>
            </p:nvSpPr>
            <p:spPr bwMode="auto">
              <a:xfrm>
                <a:off x="4466" y="2493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3" name="Line 49"/>
              <p:cNvSpPr>
                <a:spLocks noChangeShapeType="1"/>
              </p:cNvSpPr>
              <p:nvPr/>
            </p:nvSpPr>
            <p:spPr bwMode="auto">
              <a:xfrm>
                <a:off x="1948" y="1707"/>
                <a:ext cx="0" cy="81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4" name="Freeform 50"/>
              <p:cNvSpPr>
                <a:spLocks/>
              </p:cNvSpPr>
              <p:nvPr/>
            </p:nvSpPr>
            <p:spPr bwMode="auto">
              <a:xfrm>
                <a:off x="1946" y="1673"/>
                <a:ext cx="40" cy="38"/>
              </a:xfrm>
              <a:custGeom>
                <a:avLst/>
                <a:gdLst>
                  <a:gd name="T0" fmla="*/ 36 w 40"/>
                  <a:gd name="T1" fmla="*/ 0 h 38"/>
                  <a:gd name="T2" fmla="*/ 40 w 40"/>
                  <a:gd name="T3" fmla="*/ 0 h 38"/>
                  <a:gd name="T4" fmla="*/ 40 w 40"/>
                  <a:gd name="T5" fmla="*/ 2 h 38"/>
                  <a:gd name="T6" fmla="*/ 4 w 40"/>
                  <a:gd name="T7" fmla="*/ 38 h 38"/>
                  <a:gd name="T8" fmla="*/ 0 w 40"/>
                  <a:gd name="T9" fmla="*/ 38 h 38"/>
                  <a:gd name="T10" fmla="*/ 0 w 40"/>
                  <a:gd name="T11" fmla="*/ 34 h 38"/>
                  <a:gd name="T12" fmla="*/ 36 w 4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5" name="Freeform 51"/>
              <p:cNvSpPr>
                <a:spLocks/>
              </p:cNvSpPr>
              <p:nvPr/>
            </p:nvSpPr>
            <p:spPr bwMode="auto">
              <a:xfrm>
                <a:off x="1946" y="1673"/>
                <a:ext cx="40" cy="38"/>
              </a:xfrm>
              <a:custGeom>
                <a:avLst/>
                <a:gdLst>
                  <a:gd name="T0" fmla="*/ 36 w 40"/>
                  <a:gd name="T1" fmla="*/ 0 h 38"/>
                  <a:gd name="T2" fmla="*/ 40 w 40"/>
                  <a:gd name="T3" fmla="*/ 0 h 38"/>
                  <a:gd name="T4" fmla="*/ 40 w 40"/>
                  <a:gd name="T5" fmla="*/ 2 h 38"/>
                  <a:gd name="T6" fmla="*/ 4 w 40"/>
                  <a:gd name="T7" fmla="*/ 38 h 38"/>
                  <a:gd name="T8" fmla="*/ 0 w 40"/>
                  <a:gd name="T9" fmla="*/ 38 h 38"/>
                  <a:gd name="T10" fmla="*/ 0 w 40"/>
                  <a:gd name="T1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6" name="Line 52"/>
              <p:cNvSpPr>
                <a:spLocks noChangeShapeType="1"/>
              </p:cNvSpPr>
              <p:nvPr/>
            </p:nvSpPr>
            <p:spPr bwMode="auto">
              <a:xfrm>
                <a:off x="1984" y="1673"/>
                <a:ext cx="0" cy="82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7" name="Freeform 53"/>
              <p:cNvSpPr>
                <a:spLocks/>
              </p:cNvSpPr>
              <p:nvPr/>
            </p:nvSpPr>
            <p:spPr bwMode="auto">
              <a:xfrm>
                <a:off x="194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  <a:gd name="T12" fmla="*/ 36 w 4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8" name="Freeform 54"/>
              <p:cNvSpPr>
                <a:spLocks/>
              </p:cNvSpPr>
              <p:nvPr/>
            </p:nvSpPr>
            <p:spPr bwMode="auto">
              <a:xfrm>
                <a:off x="194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79" name="Line 55"/>
              <p:cNvSpPr>
                <a:spLocks noChangeShapeType="1"/>
              </p:cNvSpPr>
              <p:nvPr/>
            </p:nvSpPr>
            <p:spPr bwMode="auto">
              <a:xfrm>
                <a:off x="1948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0" name="Line 56"/>
              <p:cNvSpPr>
                <a:spLocks noChangeShapeType="1"/>
              </p:cNvSpPr>
              <p:nvPr/>
            </p:nvSpPr>
            <p:spPr bwMode="auto">
              <a:xfrm>
                <a:off x="1984" y="1673"/>
                <a:ext cx="0" cy="82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1" name="Line 57"/>
              <p:cNvSpPr>
                <a:spLocks noChangeShapeType="1"/>
              </p:cNvSpPr>
              <p:nvPr/>
            </p:nvSpPr>
            <p:spPr bwMode="auto">
              <a:xfrm>
                <a:off x="1982" y="1673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2" name="Line 58"/>
              <p:cNvSpPr>
                <a:spLocks noChangeShapeType="1"/>
              </p:cNvSpPr>
              <p:nvPr/>
            </p:nvSpPr>
            <p:spPr bwMode="auto">
              <a:xfrm>
                <a:off x="4466" y="1673"/>
                <a:ext cx="0" cy="82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3" name="Line 59"/>
              <p:cNvSpPr>
                <a:spLocks noChangeShapeType="1"/>
              </p:cNvSpPr>
              <p:nvPr/>
            </p:nvSpPr>
            <p:spPr bwMode="auto">
              <a:xfrm>
                <a:off x="1982" y="2495"/>
                <a:ext cx="248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4" name="Line 60"/>
              <p:cNvSpPr>
                <a:spLocks noChangeShapeType="1"/>
              </p:cNvSpPr>
              <p:nvPr/>
            </p:nvSpPr>
            <p:spPr bwMode="auto">
              <a:xfrm>
                <a:off x="1984" y="2493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5" name="Freeform 61"/>
              <p:cNvSpPr>
                <a:spLocks/>
              </p:cNvSpPr>
              <p:nvPr/>
            </p:nvSpPr>
            <p:spPr bwMode="auto">
              <a:xfrm>
                <a:off x="2138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  <a:gd name="T12" fmla="*/ 36 w 3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6" name="Freeform 62"/>
              <p:cNvSpPr>
                <a:spLocks/>
              </p:cNvSpPr>
              <p:nvPr/>
            </p:nvSpPr>
            <p:spPr bwMode="auto">
              <a:xfrm>
                <a:off x="2138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7" name="Line 63"/>
              <p:cNvSpPr>
                <a:spLocks noChangeShapeType="1"/>
              </p:cNvSpPr>
              <p:nvPr/>
            </p:nvSpPr>
            <p:spPr bwMode="auto">
              <a:xfrm>
                <a:off x="2140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8" name="Line 64"/>
              <p:cNvSpPr>
                <a:spLocks noChangeShapeType="1"/>
              </p:cNvSpPr>
              <p:nvPr/>
            </p:nvSpPr>
            <p:spPr bwMode="auto">
              <a:xfrm>
                <a:off x="2030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89" name="Line 65"/>
              <p:cNvSpPr>
                <a:spLocks noChangeShapeType="1"/>
              </p:cNvSpPr>
              <p:nvPr/>
            </p:nvSpPr>
            <p:spPr bwMode="auto">
              <a:xfrm>
                <a:off x="2032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0" name="Freeform 66"/>
              <p:cNvSpPr>
                <a:spLocks/>
              </p:cNvSpPr>
              <p:nvPr/>
            </p:nvSpPr>
            <p:spPr bwMode="auto">
              <a:xfrm>
                <a:off x="2412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  <a:gd name="T12" fmla="*/ 36 w 3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1" name="Freeform 67"/>
              <p:cNvSpPr>
                <a:spLocks/>
              </p:cNvSpPr>
              <p:nvPr/>
            </p:nvSpPr>
            <p:spPr bwMode="auto">
              <a:xfrm>
                <a:off x="2412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2" name="Line 68"/>
              <p:cNvSpPr>
                <a:spLocks noChangeShapeType="1"/>
              </p:cNvSpPr>
              <p:nvPr/>
            </p:nvSpPr>
            <p:spPr bwMode="auto">
              <a:xfrm>
                <a:off x="2414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3" name="Line 69"/>
              <p:cNvSpPr>
                <a:spLocks noChangeShapeType="1"/>
              </p:cNvSpPr>
              <p:nvPr/>
            </p:nvSpPr>
            <p:spPr bwMode="auto">
              <a:xfrm>
                <a:off x="2304" y="2519"/>
                <a:ext cx="11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4" name="Line 70"/>
              <p:cNvSpPr>
                <a:spLocks noChangeShapeType="1"/>
              </p:cNvSpPr>
              <p:nvPr/>
            </p:nvSpPr>
            <p:spPr bwMode="auto">
              <a:xfrm>
                <a:off x="2306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5" name="Freeform 71"/>
              <p:cNvSpPr>
                <a:spLocks/>
              </p:cNvSpPr>
              <p:nvPr/>
            </p:nvSpPr>
            <p:spPr bwMode="auto">
              <a:xfrm>
                <a:off x="268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  <a:gd name="T12" fmla="*/ 36 w 4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6" name="Freeform 72"/>
              <p:cNvSpPr>
                <a:spLocks/>
              </p:cNvSpPr>
              <p:nvPr/>
            </p:nvSpPr>
            <p:spPr bwMode="auto">
              <a:xfrm>
                <a:off x="2686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7" name="Line 73"/>
              <p:cNvSpPr>
                <a:spLocks noChangeShapeType="1"/>
              </p:cNvSpPr>
              <p:nvPr/>
            </p:nvSpPr>
            <p:spPr bwMode="auto">
              <a:xfrm>
                <a:off x="2688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8" name="Line 74"/>
              <p:cNvSpPr>
                <a:spLocks noChangeShapeType="1"/>
              </p:cNvSpPr>
              <p:nvPr/>
            </p:nvSpPr>
            <p:spPr bwMode="auto">
              <a:xfrm>
                <a:off x="2580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099" name="Line 75"/>
              <p:cNvSpPr>
                <a:spLocks noChangeShapeType="1"/>
              </p:cNvSpPr>
              <p:nvPr/>
            </p:nvSpPr>
            <p:spPr bwMode="auto">
              <a:xfrm>
                <a:off x="2580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0" name="Line 76"/>
              <p:cNvSpPr>
                <a:spLocks noChangeShapeType="1"/>
              </p:cNvSpPr>
              <p:nvPr/>
            </p:nvSpPr>
            <p:spPr bwMode="auto">
              <a:xfrm>
                <a:off x="2614" y="1805"/>
                <a:ext cx="11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1" name="Freeform 77"/>
              <p:cNvSpPr>
                <a:spLocks/>
              </p:cNvSpPr>
              <p:nvPr/>
            </p:nvSpPr>
            <p:spPr bwMode="auto">
              <a:xfrm>
                <a:off x="2960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  <a:gd name="T12" fmla="*/ 36 w 4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2" name="Freeform 78"/>
              <p:cNvSpPr>
                <a:spLocks/>
              </p:cNvSpPr>
              <p:nvPr/>
            </p:nvSpPr>
            <p:spPr bwMode="auto">
              <a:xfrm>
                <a:off x="2960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3" name="Line 79"/>
              <p:cNvSpPr>
                <a:spLocks noChangeShapeType="1"/>
              </p:cNvSpPr>
              <p:nvPr/>
            </p:nvSpPr>
            <p:spPr bwMode="auto">
              <a:xfrm>
                <a:off x="2962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4" name="Line 80"/>
              <p:cNvSpPr>
                <a:spLocks noChangeShapeType="1"/>
              </p:cNvSpPr>
              <p:nvPr/>
            </p:nvSpPr>
            <p:spPr bwMode="auto">
              <a:xfrm>
                <a:off x="2854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5" name="Line 81"/>
              <p:cNvSpPr>
                <a:spLocks noChangeShapeType="1"/>
              </p:cNvSpPr>
              <p:nvPr/>
            </p:nvSpPr>
            <p:spPr bwMode="auto">
              <a:xfrm>
                <a:off x="2854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6" name="Freeform 82"/>
              <p:cNvSpPr>
                <a:spLocks/>
              </p:cNvSpPr>
              <p:nvPr/>
            </p:nvSpPr>
            <p:spPr bwMode="auto">
              <a:xfrm>
                <a:off x="3234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  <a:gd name="T12" fmla="*/ 36 w 4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7" name="Freeform 83"/>
              <p:cNvSpPr>
                <a:spLocks/>
              </p:cNvSpPr>
              <p:nvPr/>
            </p:nvSpPr>
            <p:spPr bwMode="auto">
              <a:xfrm>
                <a:off x="3234" y="2493"/>
                <a:ext cx="40" cy="28"/>
              </a:xfrm>
              <a:custGeom>
                <a:avLst/>
                <a:gdLst>
                  <a:gd name="T0" fmla="*/ 36 w 40"/>
                  <a:gd name="T1" fmla="*/ 0 h 28"/>
                  <a:gd name="T2" fmla="*/ 40 w 40"/>
                  <a:gd name="T3" fmla="*/ 0 h 28"/>
                  <a:gd name="T4" fmla="*/ 40 w 40"/>
                  <a:gd name="T5" fmla="*/ 4 h 28"/>
                  <a:gd name="T6" fmla="*/ 4 w 40"/>
                  <a:gd name="T7" fmla="*/ 28 h 28"/>
                  <a:gd name="T8" fmla="*/ 0 w 40"/>
                  <a:gd name="T9" fmla="*/ 28 h 28"/>
                  <a:gd name="T10" fmla="*/ 0 w 4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8">
                    <a:moveTo>
                      <a:pt x="36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8" name="Line 84"/>
              <p:cNvSpPr>
                <a:spLocks noChangeShapeType="1"/>
              </p:cNvSpPr>
              <p:nvPr/>
            </p:nvSpPr>
            <p:spPr bwMode="auto">
              <a:xfrm>
                <a:off x="3236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09" name="Line 85"/>
              <p:cNvSpPr>
                <a:spLocks noChangeShapeType="1"/>
              </p:cNvSpPr>
              <p:nvPr/>
            </p:nvSpPr>
            <p:spPr bwMode="auto">
              <a:xfrm>
                <a:off x="3128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0" name="Line 86"/>
              <p:cNvSpPr>
                <a:spLocks noChangeShapeType="1"/>
              </p:cNvSpPr>
              <p:nvPr/>
            </p:nvSpPr>
            <p:spPr bwMode="auto">
              <a:xfrm>
                <a:off x="3130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1" name="Freeform 87"/>
              <p:cNvSpPr>
                <a:spLocks/>
              </p:cNvSpPr>
              <p:nvPr/>
            </p:nvSpPr>
            <p:spPr bwMode="auto">
              <a:xfrm>
                <a:off x="3510" y="2493"/>
                <a:ext cx="50" cy="28"/>
              </a:xfrm>
              <a:custGeom>
                <a:avLst/>
                <a:gdLst>
                  <a:gd name="T0" fmla="*/ 46 w 50"/>
                  <a:gd name="T1" fmla="*/ 0 h 28"/>
                  <a:gd name="T2" fmla="*/ 50 w 50"/>
                  <a:gd name="T3" fmla="*/ 0 h 28"/>
                  <a:gd name="T4" fmla="*/ 50 w 50"/>
                  <a:gd name="T5" fmla="*/ 4 h 28"/>
                  <a:gd name="T6" fmla="*/ 2 w 50"/>
                  <a:gd name="T7" fmla="*/ 28 h 28"/>
                  <a:gd name="T8" fmla="*/ 0 w 50"/>
                  <a:gd name="T9" fmla="*/ 28 h 28"/>
                  <a:gd name="T10" fmla="*/ 0 w 50"/>
                  <a:gd name="T11" fmla="*/ 24 h 28"/>
                  <a:gd name="T12" fmla="*/ 46 w 5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8">
                    <a:moveTo>
                      <a:pt x="46" y="0"/>
                    </a:moveTo>
                    <a:lnTo>
                      <a:pt x="50" y="0"/>
                    </a:lnTo>
                    <a:lnTo>
                      <a:pt x="50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2" name="Freeform 88"/>
              <p:cNvSpPr>
                <a:spLocks/>
              </p:cNvSpPr>
              <p:nvPr/>
            </p:nvSpPr>
            <p:spPr bwMode="auto">
              <a:xfrm>
                <a:off x="3510" y="2493"/>
                <a:ext cx="50" cy="28"/>
              </a:xfrm>
              <a:custGeom>
                <a:avLst/>
                <a:gdLst>
                  <a:gd name="T0" fmla="*/ 46 w 50"/>
                  <a:gd name="T1" fmla="*/ 0 h 28"/>
                  <a:gd name="T2" fmla="*/ 50 w 50"/>
                  <a:gd name="T3" fmla="*/ 0 h 28"/>
                  <a:gd name="T4" fmla="*/ 50 w 50"/>
                  <a:gd name="T5" fmla="*/ 4 h 28"/>
                  <a:gd name="T6" fmla="*/ 2 w 50"/>
                  <a:gd name="T7" fmla="*/ 28 h 28"/>
                  <a:gd name="T8" fmla="*/ 0 w 50"/>
                  <a:gd name="T9" fmla="*/ 28 h 28"/>
                  <a:gd name="T10" fmla="*/ 0 w 5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8">
                    <a:moveTo>
                      <a:pt x="46" y="0"/>
                    </a:moveTo>
                    <a:lnTo>
                      <a:pt x="50" y="0"/>
                    </a:lnTo>
                    <a:lnTo>
                      <a:pt x="50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3" name="Line 89"/>
              <p:cNvSpPr>
                <a:spLocks noChangeShapeType="1"/>
              </p:cNvSpPr>
              <p:nvPr/>
            </p:nvSpPr>
            <p:spPr bwMode="auto">
              <a:xfrm>
                <a:off x="3510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4" name="Line 90"/>
              <p:cNvSpPr>
                <a:spLocks noChangeShapeType="1"/>
              </p:cNvSpPr>
              <p:nvPr/>
            </p:nvSpPr>
            <p:spPr bwMode="auto">
              <a:xfrm>
                <a:off x="3402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5" name="Line 91"/>
              <p:cNvSpPr>
                <a:spLocks noChangeShapeType="1"/>
              </p:cNvSpPr>
              <p:nvPr/>
            </p:nvSpPr>
            <p:spPr bwMode="auto">
              <a:xfrm>
                <a:off x="3404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6" name="Freeform 92"/>
              <p:cNvSpPr>
                <a:spLocks/>
              </p:cNvSpPr>
              <p:nvPr/>
            </p:nvSpPr>
            <p:spPr bwMode="auto">
              <a:xfrm>
                <a:off x="3784" y="2493"/>
                <a:ext cx="50" cy="28"/>
              </a:xfrm>
              <a:custGeom>
                <a:avLst/>
                <a:gdLst>
                  <a:gd name="T0" fmla="*/ 48 w 50"/>
                  <a:gd name="T1" fmla="*/ 0 h 28"/>
                  <a:gd name="T2" fmla="*/ 50 w 50"/>
                  <a:gd name="T3" fmla="*/ 0 h 28"/>
                  <a:gd name="T4" fmla="*/ 50 w 50"/>
                  <a:gd name="T5" fmla="*/ 4 h 28"/>
                  <a:gd name="T6" fmla="*/ 2 w 50"/>
                  <a:gd name="T7" fmla="*/ 28 h 28"/>
                  <a:gd name="T8" fmla="*/ 0 w 50"/>
                  <a:gd name="T9" fmla="*/ 28 h 28"/>
                  <a:gd name="T10" fmla="*/ 0 w 50"/>
                  <a:gd name="T11" fmla="*/ 24 h 28"/>
                  <a:gd name="T12" fmla="*/ 48 w 5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8">
                    <a:moveTo>
                      <a:pt x="48" y="0"/>
                    </a:moveTo>
                    <a:lnTo>
                      <a:pt x="50" y="0"/>
                    </a:lnTo>
                    <a:lnTo>
                      <a:pt x="50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7" name="Freeform 93"/>
              <p:cNvSpPr>
                <a:spLocks/>
              </p:cNvSpPr>
              <p:nvPr/>
            </p:nvSpPr>
            <p:spPr bwMode="auto">
              <a:xfrm>
                <a:off x="3784" y="2493"/>
                <a:ext cx="50" cy="28"/>
              </a:xfrm>
              <a:custGeom>
                <a:avLst/>
                <a:gdLst>
                  <a:gd name="T0" fmla="*/ 48 w 50"/>
                  <a:gd name="T1" fmla="*/ 0 h 28"/>
                  <a:gd name="T2" fmla="*/ 50 w 50"/>
                  <a:gd name="T3" fmla="*/ 0 h 28"/>
                  <a:gd name="T4" fmla="*/ 50 w 50"/>
                  <a:gd name="T5" fmla="*/ 4 h 28"/>
                  <a:gd name="T6" fmla="*/ 2 w 50"/>
                  <a:gd name="T7" fmla="*/ 28 h 28"/>
                  <a:gd name="T8" fmla="*/ 0 w 50"/>
                  <a:gd name="T9" fmla="*/ 28 h 28"/>
                  <a:gd name="T10" fmla="*/ 0 w 50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8">
                    <a:moveTo>
                      <a:pt x="48" y="0"/>
                    </a:moveTo>
                    <a:lnTo>
                      <a:pt x="50" y="0"/>
                    </a:lnTo>
                    <a:lnTo>
                      <a:pt x="50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8" name="Line 94"/>
              <p:cNvSpPr>
                <a:spLocks noChangeShapeType="1"/>
              </p:cNvSpPr>
              <p:nvPr/>
            </p:nvSpPr>
            <p:spPr bwMode="auto">
              <a:xfrm>
                <a:off x="3786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19" name="Line 95"/>
              <p:cNvSpPr>
                <a:spLocks noChangeShapeType="1"/>
              </p:cNvSpPr>
              <p:nvPr/>
            </p:nvSpPr>
            <p:spPr bwMode="auto">
              <a:xfrm>
                <a:off x="3676" y="2519"/>
                <a:ext cx="11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0" name="Line 96"/>
              <p:cNvSpPr>
                <a:spLocks noChangeShapeType="1"/>
              </p:cNvSpPr>
              <p:nvPr/>
            </p:nvSpPr>
            <p:spPr bwMode="auto">
              <a:xfrm>
                <a:off x="3678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1" name="Freeform 97"/>
              <p:cNvSpPr>
                <a:spLocks/>
              </p:cNvSpPr>
              <p:nvPr/>
            </p:nvSpPr>
            <p:spPr bwMode="auto">
              <a:xfrm>
                <a:off x="4070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  <a:gd name="T12" fmla="*/ 36 w 3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2" name="Freeform 98"/>
              <p:cNvSpPr>
                <a:spLocks/>
              </p:cNvSpPr>
              <p:nvPr/>
            </p:nvSpPr>
            <p:spPr bwMode="auto">
              <a:xfrm>
                <a:off x="4070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2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3" name="Line 99"/>
              <p:cNvSpPr>
                <a:spLocks noChangeShapeType="1"/>
              </p:cNvSpPr>
              <p:nvPr/>
            </p:nvSpPr>
            <p:spPr bwMode="auto">
              <a:xfrm>
                <a:off x="4072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4" name="Line 100"/>
              <p:cNvSpPr>
                <a:spLocks noChangeShapeType="1"/>
              </p:cNvSpPr>
              <p:nvPr/>
            </p:nvSpPr>
            <p:spPr bwMode="auto">
              <a:xfrm>
                <a:off x="3950" y="2519"/>
                <a:ext cx="12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5" name="Line 101"/>
              <p:cNvSpPr>
                <a:spLocks noChangeShapeType="1"/>
              </p:cNvSpPr>
              <p:nvPr/>
            </p:nvSpPr>
            <p:spPr bwMode="auto">
              <a:xfrm>
                <a:off x="3952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6" name="Freeform 102"/>
              <p:cNvSpPr>
                <a:spLocks/>
              </p:cNvSpPr>
              <p:nvPr/>
            </p:nvSpPr>
            <p:spPr bwMode="auto">
              <a:xfrm>
                <a:off x="4344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4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  <a:gd name="T12" fmla="*/ 36 w 3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7" name="Freeform 103"/>
              <p:cNvSpPr>
                <a:spLocks/>
              </p:cNvSpPr>
              <p:nvPr/>
            </p:nvSpPr>
            <p:spPr bwMode="auto">
              <a:xfrm>
                <a:off x="4344" y="2493"/>
                <a:ext cx="38" cy="28"/>
              </a:xfrm>
              <a:custGeom>
                <a:avLst/>
                <a:gdLst>
                  <a:gd name="T0" fmla="*/ 36 w 38"/>
                  <a:gd name="T1" fmla="*/ 0 h 28"/>
                  <a:gd name="T2" fmla="*/ 38 w 38"/>
                  <a:gd name="T3" fmla="*/ 0 h 28"/>
                  <a:gd name="T4" fmla="*/ 38 w 38"/>
                  <a:gd name="T5" fmla="*/ 4 h 28"/>
                  <a:gd name="T6" fmla="*/ 4 w 38"/>
                  <a:gd name="T7" fmla="*/ 28 h 28"/>
                  <a:gd name="T8" fmla="*/ 0 w 38"/>
                  <a:gd name="T9" fmla="*/ 28 h 28"/>
                  <a:gd name="T10" fmla="*/ 0 w 38"/>
                  <a:gd name="T1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8">
                    <a:moveTo>
                      <a:pt x="36" y="0"/>
                    </a:moveTo>
                    <a:lnTo>
                      <a:pt x="38" y="0"/>
                    </a:lnTo>
                    <a:lnTo>
                      <a:pt x="38" y="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8" name="Line 104"/>
              <p:cNvSpPr>
                <a:spLocks noChangeShapeType="1"/>
              </p:cNvSpPr>
              <p:nvPr/>
            </p:nvSpPr>
            <p:spPr bwMode="auto">
              <a:xfrm>
                <a:off x="4346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29" name="Line 105"/>
              <p:cNvSpPr>
                <a:spLocks noChangeShapeType="1"/>
              </p:cNvSpPr>
              <p:nvPr/>
            </p:nvSpPr>
            <p:spPr bwMode="auto">
              <a:xfrm>
                <a:off x="4226" y="2519"/>
                <a:ext cx="12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0" name="Line 106"/>
              <p:cNvSpPr>
                <a:spLocks noChangeShapeType="1"/>
              </p:cNvSpPr>
              <p:nvPr/>
            </p:nvSpPr>
            <p:spPr bwMode="auto">
              <a:xfrm>
                <a:off x="4226" y="2517"/>
                <a:ext cx="0" cy="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1" name="Freeform 107"/>
              <p:cNvSpPr>
                <a:spLocks/>
              </p:cNvSpPr>
              <p:nvPr/>
            </p:nvSpPr>
            <p:spPr bwMode="auto">
              <a:xfrm>
                <a:off x="1946" y="1707"/>
                <a:ext cx="0" cy="810"/>
              </a:xfrm>
              <a:custGeom>
                <a:avLst/>
                <a:gdLst>
                  <a:gd name="T0" fmla="*/ 810 h 810"/>
                  <a:gd name="T1" fmla="*/ 0 h 810"/>
                  <a:gd name="T2" fmla="*/ 810 h 8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10">
                    <a:moveTo>
                      <a:pt x="0" y="810"/>
                    </a:moveTo>
                    <a:lnTo>
                      <a:pt x="0" y="0"/>
                    </a:lnTo>
                    <a:lnTo>
                      <a:pt x="0" y="81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2" name="Freeform 108"/>
              <p:cNvSpPr>
                <a:spLocks/>
              </p:cNvSpPr>
              <p:nvPr/>
            </p:nvSpPr>
            <p:spPr bwMode="auto">
              <a:xfrm>
                <a:off x="1946" y="1707"/>
                <a:ext cx="0" cy="810"/>
              </a:xfrm>
              <a:custGeom>
                <a:avLst/>
                <a:gdLst>
                  <a:gd name="T0" fmla="*/ 810 h 810"/>
                  <a:gd name="T1" fmla="*/ 0 h 810"/>
                  <a:gd name="T2" fmla="*/ 810 h 8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10">
                    <a:moveTo>
                      <a:pt x="0" y="810"/>
                    </a:moveTo>
                    <a:lnTo>
                      <a:pt x="0" y="0"/>
                    </a:lnTo>
                    <a:lnTo>
                      <a:pt x="0" y="8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3" name="Line 109"/>
              <p:cNvSpPr>
                <a:spLocks noChangeShapeType="1"/>
              </p:cNvSpPr>
              <p:nvPr/>
            </p:nvSpPr>
            <p:spPr bwMode="auto">
              <a:xfrm>
                <a:off x="1936" y="1695"/>
                <a:ext cx="0" cy="82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4" name="Freeform 110"/>
              <p:cNvSpPr>
                <a:spLocks/>
              </p:cNvSpPr>
              <p:nvPr/>
            </p:nvSpPr>
            <p:spPr bwMode="auto">
              <a:xfrm>
                <a:off x="1922" y="2517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5" name="Freeform 111"/>
              <p:cNvSpPr>
                <a:spLocks/>
              </p:cNvSpPr>
              <p:nvPr/>
            </p:nvSpPr>
            <p:spPr bwMode="auto">
              <a:xfrm>
                <a:off x="1922" y="2517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6" name="Line 112"/>
              <p:cNvSpPr>
                <a:spLocks noChangeShapeType="1"/>
              </p:cNvSpPr>
              <p:nvPr/>
            </p:nvSpPr>
            <p:spPr bwMode="auto">
              <a:xfrm>
                <a:off x="1922" y="2519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7" name="Freeform 113"/>
              <p:cNvSpPr>
                <a:spLocks/>
              </p:cNvSpPr>
              <p:nvPr/>
            </p:nvSpPr>
            <p:spPr bwMode="auto">
              <a:xfrm>
                <a:off x="1922" y="2363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8" name="Freeform 114"/>
              <p:cNvSpPr>
                <a:spLocks/>
              </p:cNvSpPr>
              <p:nvPr/>
            </p:nvSpPr>
            <p:spPr bwMode="auto">
              <a:xfrm>
                <a:off x="1922" y="2363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39" name="Line 115"/>
              <p:cNvSpPr>
                <a:spLocks noChangeShapeType="1"/>
              </p:cNvSpPr>
              <p:nvPr/>
            </p:nvSpPr>
            <p:spPr bwMode="auto">
              <a:xfrm>
                <a:off x="1922" y="2353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0" name="Freeform 116"/>
              <p:cNvSpPr>
                <a:spLocks/>
              </p:cNvSpPr>
              <p:nvPr/>
            </p:nvSpPr>
            <p:spPr bwMode="auto">
              <a:xfrm>
                <a:off x="1922" y="2195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1" name="Freeform 117"/>
              <p:cNvSpPr>
                <a:spLocks/>
              </p:cNvSpPr>
              <p:nvPr/>
            </p:nvSpPr>
            <p:spPr bwMode="auto">
              <a:xfrm>
                <a:off x="1922" y="2195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2" name="Line 118"/>
              <p:cNvSpPr>
                <a:spLocks noChangeShapeType="1"/>
              </p:cNvSpPr>
              <p:nvPr/>
            </p:nvSpPr>
            <p:spPr bwMode="auto">
              <a:xfrm>
                <a:off x="1922" y="2185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3" name="Freeform 119"/>
              <p:cNvSpPr>
                <a:spLocks/>
              </p:cNvSpPr>
              <p:nvPr/>
            </p:nvSpPr>
            <p:spPr bwMode="auto">
              <a:xfrm>
                <a:off x="1922" y="2029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4" name="Freeform 120"/>
              <p:cNvSpPr>
                <a:spLocks/>
              </p:cNvSpPr>
              <p:nvPr/>
            </p:nvSpPr>
            <p:spPr bwMode="auto">
              <a:xfrm>
                <a:off x="1922" y="2029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5" name="Line 121"/>
              <p:cNvSpPr>
                <a:spLocks noChangeShapeType="1"/>
              </p:cNvSpPr>
              <p:nvPr/>
            </p:nvSpPr>
            <p:spPr bwMode="auto">
              <a:xfrm>
                <a:off x="1922" y="2031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6" name="Freeform 122"/>
              <p:cNvSpPr>
                <a:spLocks/>
              </p:cNvSpPr>
              <p:nvPr/>
            </p:nvSpPr>
            <p:spPr bwMode="auto">
              <a:xfrm>
                <a:off x="1922" y="1863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7" name="Freeform 123"/>
              <p:cNvSpPr>
                <a:spLocks/>
              </p:cNvSpPr>
              <p:nvPr/>
            </p:nvSpPr>
            <p:spPr bwMode="auto">
              <a:xfrm>
                <a:off x="1922" y="1863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8" name="Line 124"/>
              <p:cNvSpPr>
                <a:spLocks noChangeShapeType="1"/>
              </p:cNvSpPr>
              <p:nvPr/>
            </p:nvSpPr>
            <p:spPr bwMode="auto">
              <a:xfrm>
                <a:off x="1922" y="1865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9" name="Freeform 125"/>
              <p:cNvSpPr>
                <a:spLocks/>
              </p:cNvSpPr>
              <p:nvPr/>
            </p:nvSpPr>
            <p:spPr bwMode="auto">
              <a:xfrm>
                <a:off x="1922" y="1707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0" name="Freeform 126"/>
              <p:cNvSpPr>
                <a:spLocks/>
              </p:cNvSpPr>
              <p:nvPr/>
            </p:nvSpPr>
            <p:spPr bwMode="auto">
              <a:xfrm>
                <a:off x="1922" y="1707"/>
                <a:ext cx="24" cy="0"/>
              </a:xfrm>
              <a:custGeom>
                <a:avLst/>
                <a:gdLst>
                  <a:gd name="T0" fmla="*/ 24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1" name="Line 127"/>
              <p:cNvSpPr>
                <a:spLocks noChangeShapeType="1"/>
              </p:cNvSpPr>
              <p:nvPr/>
            </p:nvSpPr>
            <p:spPr bwMode="auto">
              <a:xfrm>
                <a:off x="1922" y="1697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2" name="Freeform 128"/>
              <p:cNvSpPr>
                <a:spLocks/>
              </p:cNvSpPr>
              <p:nvPr/>
            </p:nvSpPr>
            <p:spPr bwMode="auto">
              <a:xfrm>
                <a:off x="1946" y="2517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3" name="Freeform 129"/>
              <p:cNvSpPr>
                <a:spLocks/>
              </p:cNvSpPr>
              <p:nvPr/>
            </p:nvSpPr>
            <p:spPr bwMode="auto">
              <a:xfrm>
                <a:off x="1946" y="2517"/>
                <a:ext cx="2482" cy="0"/>
              </a:xfrm>
              <a:custGeom>
                <a:avLst/>
                <a:gdLst>
                  <a:gd name="T0" fmla="*/ 0 w 2482"/>
                  <a:gd name="T1" fmla="*/ 2482 w 2482"/>
                  <a:gd name="T2" fmla="*/ 0 w 24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82">
                    <a:moveTo>
                      <a:pt x="0" y="0"/>
                    </a:moveTo>
                    <a:lnTo>
                      <a:pt x="248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4" name="Line 130"/>
              <p:cNvSpPr>
                <a:spLocks noChangeShapeType="1"/>
              </p:cNvSpPr>
              <p:nvPr/>
            </p:nvSpPr>
            <p:spPr bwMode="auto">
              <a:xfrm>
                <a:off x="1934" y="2519"/>
                <a:ext cx="248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5" name="Freeform 131"/>
              <p:cNvSpPr>
                <a:spLocks/>
              </p:cNvSpPr>
              <p:nvPr/>
            </p:nvSpPr>
            <p:spPr bwMode="auto">
              <a:xfrm>
                <a:off x="1946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6" name="Freeform 132"/>
              <p:cNvSpPr>
                <a:spLocks/>
              </p:cNvSpPr>
              <p:nvPr/>
            </p:nvSpPr>
            <p:spPr bwMode="auto">
              <a:xfrm>
                <a:off x="1946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7" name="Line 133"/>
              <p:cNvSpPr>
                <a:spLocks noChangeShapeType="1"/>
              </p:cNvSpPr>
              <p:nvPr/>
            </p:nvSpPr>
            <p:spPr bwMode="auto">
              <a:xfrm>
                <a:off x="1936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8" name="Freeform 134"/>
              <p:cNvSpPr>
                <a:spLocks/>
              </p:cNvSpPr>
              <p:nvPr/>
            </p:nvSpPr>
            <p:spPr bwMode="auto">
              <a:xfrm>
                <a:off x="2222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9" name="Freeform 135"/>
              <p:cNvSpPr>
                <a:spLocks/>
              </p:cNvSpPr>
              <p:nvPr/>
            </p:nvSpPr>
            <p:spPr bwMode="auto">
              <a:xfrm>
                <a:off x="2222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0" name="Line 136"/>
              <p:cNvSpPr>
                <a:spLocks noChangeShapeType="1"/>
              </p:cNvSpPr>
              <p:nvPr/>
            </p:nvSpPr>
            <p:spPr bwMode="auto">
              <a:xfrm>
                <a:off x="2210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1" name="Freeform 137"/>
              <p:cNvSpPr>
                <a:spLocks/>
              </p:cNvSpPr>
              <p:nvPr/>
            </p:nvSpPr>
            <p:spPr bwMode="auto">
              <a:xfrm>
                <a:off x="2496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2" name="Freeform 138"/>
              <p:cNvSpPr>
                <a:spLocks/>
              </p:cNvSpPr>
              <p:nvPr/>
            </p:nvSpPr>
            <p:spPr bwMode="auto">
              <a:xfrm>
                <a:off x="2496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3" name="Line 139"/>
              <p:cNvSpPr>
                <a:spLocks noChangeShapeType="1"/>
              </p:cNvSpPr>
              <p:nvPr/>
            </p:nvSpPr>
            <p:spPr bwMode="auto">
              <a:xfrm>
                <a:off x="2486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4" name="Freeform 140"/>
              <p:cNvSpPr>
                <a:spLocks/>
              </p:cNvSpPr>
              <p:nvPr/>
            </p:nvSpPr>
            <p:spPr bwMode="auto">
              <a:xfrm>
                <a:off x="2770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5" name="Freeform 141"/>
              <p:cNvSpPr>
                <a:spLocks/>
              </p:cNvSpPr>
              <p:nvPr/>
            </p:nvSpPr>
            <p:spPr bwMode="auto">
              <a:xfrm>
                <a:off x="2770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6" name="Line 142"/>
              <p:cNvSpPr>
                <a:spLocks noChangeShapeType="1"/>
              </p:cNvSpPr>
              <p:nvPr/>
            </p:nvSpPr>
            <p:spPr bwMode="auto">
              <a:xfrm>
                <a:off x="2772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7" name="Freeform 143"/>
              <p:cNvSpPr>
                <a:spLocks/>
              </p:cNvSpPr>
              <p:nvPr/>
            </p:nvSpPr>
            <p:spPr bwMode="auto">
              <a:xfrm>
                <a:off x="3044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8" name="Freeform 144"/>
              <p:cNvSpPr>
                <a:spLocks/>
              </p:cNvSpPr>
              <p:nvPr/>
            </p:nvSpPr>
            <p:spPr bwMode="auto">
              <a:xfrm>
                <a:off x="3044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9" name="Line 145"/>
              <p:cNvSpPr>
                <a:spLocks noChangeShapeType="1"/>
              </p:cNvSpPr>
              <p:nvPr/>
            </p:nvSpPr>
            <p:spPr bwMode="auto">
              <a:xfrm>
                <a:off x="3046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0" name="Freeform 146"/>
              <p:cNvSpPr>
                <a:spLocks/>
              </p:cNvSpPr>
              <p:nvPr/>
            </p:nvSpPr>
            <p:spPr bwMode="auto">
              <a:xfrm>
                <a:off x="331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1" name="Freeform 147"/>
              <p:cNvSpPr>
                <a:spLocks/>
              </p:cNvSpPr>
              <p:nvPr/>
            </p:nvSpPr>
            <p:spPr bwMode="auto">
              <a:xfrm>
                <a:off x="331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2" name="Line 148"/>
              <p:cNvSpPr>
                <a:spLocks noChangeShapeType="1"/>
              </p:cNvSpPr>
              <p:nvPr/>
            </p:nvSpPr>
            <p:spPr bwMode="auto">
              <a:xfrm>
                <a:off x="3320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3" name="Freeform 149"/>
              <p:cNvSpPr>
                <a:spLocks/>
              </p:cNvSpPr>
              <p:nvPr/>
            </p:nvSpPr>
            <p:spPr bwMode="auto">
              <a:xfrm>
                <a:off x="3592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4" name="Freeform 150"/>
              <p:cNvSpPr>
                <a:spLocks/>
              </p:cNvSpPr>
              <p:nvPr/>
            </p:nvSpPr>
            <p:spPr bwMode="auto">
              <a:xfrm>
                <a:off x="3592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5" name="Line 151"/>
              <p:cNvSpPr>
                <a:spLocks noChangeShapeType="1"/>
              </p:cNvSpPr>
              <p:nvPr/>
            </p:nvSpPr>
            <p:spPr bwMode="auto">
              <a:xfrm>
                <a:off x="3594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6" name="Freeform 152"/>
              <p:cNvSpPr>
                <a:spLocks/>
              </p:cNvSpPr>
              <p:nvPr/>
            </p:nvSpPr>
            <p:spPr bwMode="auto">
              <a:xfrm>
                <a:off x="386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7" name="Freeform 153"/>
              <p:cNvSpPr>
                <a:spLocks/>
              </p:cNvSpPr>
              <p:nvPr/>
            </p:nvSpPr>
            <p:spPr bwMode="auto">
              <a:xfrm>
                <a:off x="386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8" name="Line 154"/>
              <p:cNvSpPr>
                <a:spLocks noChangeShapeType="1"/>
              </p:cNvSpPr>
              <p:nvPr/>
            </p:nvSpPr>
            <p:spPr bwMode="auto">
              <a:xfrm>
                <a:off x="3868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9" name="Freeform 155"/>
              <p:cNvSpPr>
                <a:spLocks/>
              </p:cNvSpPr>
              <p:nvPr/>
            </p:nvSpPr>
            <p:spPr bwMode="auto">
              <a:xfrm>
                <a:off x="4154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0" name="Freeform 156"/>
              <p:cNvSpPr>
                <a:spLocks/>
              </p:cNvSpPr>
              <p:nvPr/>
            </p:nvSpPr>
            <p:spPr bwMode="auto">
              <a:xfrm>
                <a:off x="4154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1" name="Line 157"/>
              <p:cNvSpPr>
                <a:spLocks noChangeShapeType="1"/>
              </p:cNvSpPr>
              <p:nvPr/>
            </p:nvSpPr>
            <p:spPr bwMode="auto">
              <a:xfrm>
                <a:off x="4144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2" name="Freeform 158"/>
              <p:cNvSpPr>
                <a:spLocks/>
              </p:cNvSpPr>
              <p:nvPr/>
            </p:nvSpPr>
            <p:spPr bwMode="auto">
              <a:xfrm>
                <a:off x="442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3" name="Freeform 159"/>
              <p:cNvSpPr>
                <a:spLocks/>
              </p:cNvSpPr>
              <p:nvPr/>
            </p:nvSpPr>
            <p:spPr bwMode="auto">
              <a:xfrm>
                <a:off x="4428" y="2517"/>
                <a:ext cx="0" cy="24"/>
              </a:xfrm>
              <a:custGeom>
                <a:avLst/>
                <a:gdLst>
                  <a:gd name="T0" fmla="*/ 0 h 24"/>
                  <a:gd name="T1" fmla="*/ 24 h 24"/>
                  <a:gd name="T2" fmla="*/ 0 h 2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4" name="Line 160"/>
              <p:cNvSpPr>
                <a:spLocks noChangeShapeType="1"/>
              </p:cNvSpPr>
              <p:nvPr/>
            </p:nvSpPr>
            <p:spPr bwMode="auto">
              <a:xfrm>
                <a:off x="4418" y="2517"/>
                <a:ext cx="0" cy="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5" name="Rectangle 161"/>
              <p:cNvSpPr>
                <a:spLocks noChangeArrowheads="1"/>
              </p:cNvSpPr>
              <p:nvPr/>
            </p:nvSpPr>
            <p:spPr bwMode="auto">
              <a:xfrm>
                <a:off x="2030" y="1731"/>
                <a:ext cx="108" cy="786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6" name="Rectangle 162"/>
              <p:cNvSpPr>
                <a:spLocks noChangeArrowheads="1"/>
              </p:cNvSpPr>
              <p:nvPr/>
            </p:nvSpPr>
            <p:spPr bwMode="auto">
              <a:xfrm>
                <a:off x="2030" y="1731"/>
                <a:ext cx="108" cy="786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7" name="Rectangle 163"/>
              <p:cNvSpPr>
                <a:spLocks noChangeArrowheads="1"/>
              </p:cNvSpPr>
              <p:nvPr/>
            </p:nvSpPr>
            <p:spPr bwMode="auto">
              <a:xfrm>
                <a:off x="2304" y="1803"/>
                <a:ext cx="108" cy="714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8" name="Rectangle 164"/>
              <p:cNvSpPr>
                <a:spLocks noChangeArrowheads="1"/>
              </p:cNvSpPr>
              <p:nvPr/>
            </p:nvSpPr>
            <p:spPr bwMode="auto">
              <a:xfrm>
                <a:off x="2304" y="1803"/>
                <a:ext cx="108" cy="71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9" name="Rectangle 165"/>
              <p:cNvSpPr>
                <a:spLocks noChangeArrowheads="1"/>
              </p:cNvSpPr>
              <p:nvPr/>
            </p:nvSpPr>
            <p:spPr bwMode="auto">
              <a:xfrm>
                <a:off x="2578" y="1839"/>
                <a:ext cx="108" cy="678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0" name="Rectangle 166"/>
              <p:cNvSpPr>
                <a:spLocks noChangeArrowheads="1"/>
              </p:cNvSpPr>
              <p:nvPr/>
            </p:nvSpPr>
            <p:spPr bwMode="auto">
              <a:xfrm>
                <a:off x="2578" y="1839"/>
                <a:ext cx="108" cy="678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1" name="Rectangle 167"/>
              <p:cNvSpPr>
                <a:spLocks noChangeArrowheads="1"/>
              </p:cNvSpPr>
              <p:nvPr/>
            </p:nvSpPr>
            <p:spPr bwMode="auto">
              <a:xfrm>
                <a:off x="2854" y="1935"/>
                <a:ext cx="106" cy="582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2" name="Rectangle 168"/>
              <p:cNvSpPr>
                <a:spLocks noChangeArrowheads="1"/>
              </p:cNvSpPr>
              <p:nvPr/>
            </p:nvSpPr>
            <p:spPr bwMode="auto">
              <a:xfrm>
                <a:off x="2854" y="1935"/>
                <a:ext cx="106" cy="582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3" name="Rectangle 169"/>
              <p:cNvSpPr>
                <a:spLocks noChangeArrowheads="1"/>
              </p:cNvSpPr>
              <p:nvPr/>
            </p:nvSpPr>
            <p:spPr bwMode="auto">
              <a:xfrm>
                <a:off x="3128" y="2125"/>
                <a:ext cx="106" cy="392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4" name="Rectangle 170"/>
              <p:cNvSpPr>
                <a:spLocks noChangeArrowheads="1"/>
              </p:cNvSpPr>
              <p:nvPr/>
            </p:nvSpPr>
            <p:spPr bwMode="auto">
              <a:xfrm>
                <a:off x="3128" y="2125"/>
                <a:ext cx="106" cy="392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5" name="Rectangle 171"/>
              <p:cNvSpPr>
                <a:spLocks noChangeArrowheads="1"/>
              </p:cNvSpPr>
              <p:nvPr/>
            </p:nvSpPr>
            <p:spPr bwMode="auto">
              <a:xfrm>
                <a:off x="3402" y="2231"/>
                <a:ext cx="108" cy="286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6" name="Rectangle 172"/>
              <p:cNvSpPr>
                <a:spLocks noChangeArrowheads="1"/>
              </p:cNvSpPr>
              <p:nvPr/>
            </p:nvSpPr>
            <p:spPr bwMode="auto">
              <a:xfrm>
                <a:off x="3402" y="2231"/>
                <a:ext cx="108" cy="286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7" name="Rectangle 173"/>
              <p:cNvSpPr>
                <a:spLocks noChangeArrowheads="1"/>
              </p:cNvSpPr>
              <p:nvPr/>
            </p:nvSpPr>
            <p:spPr bwMode="auto">
              <a:xfrm>
                <a:off x="3676" y="2291"/>
                <a:ext cx="108" cy="226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8" name="Rectangle 174"/>
              <p:cNvSpPr>
                <a:spLocks noChangeArrowheads="1"/>
              </p:cNvSpPr>
              <p:nvPr/>
            </p:nvSpPr>
            <p:spPr bwMode="auto">
              <a:xfrm>
                <a:off x="3676" y="2291"/>
                <a:ext cx="108" cy="226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9" name="Rectangle 175"/>
              <p:cNvSpPr>
                <a:spLocks noChangeArrowheads="1"/>
              </p:cNvSpPr>
              <p:nvPr/>
            </p:nvSpPr>
            <p:spPr bwMode="auto">
              <a:xfrm>
                <a:off x="3950" y="2387"/>
                <a:ext cx="120" cy="130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0" name="Rectangle 176"/>
              <p:cNvSpPr>
                <a:spLocks noChangeArrowheads="1"/>
              </p:cNvSpPr>
              <p:nvPr/>
            </p:nvSpPr>
            <p:spPr bwMode="auto">
              <a:xfrm>
                <a:off x="3950" y="2387"/>
                <a:ext cx="120" cy="130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1" name="Rectangle 177"/>
              <p:cNvSpPr>
                <a:spLocks noChangeArrowheads="1"/>
              </p:cNvSpPr>
              <p:nvPr/>
            </p:nvSpPr>
            <p:spPr bwMode="auto">
              <a:xfrm>
                <a:off x="4224" y="2423"/>
                <a:ext cx="120" cy="94"/>
              </a:xfrm>
              <a:prstGeom prst="rect">
                <a:avLst/>
              </a:pr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2" name="Rectangle 178"/>
              <p:cNvSpPr>
                <a:spLocks noChangeArrowheads="1"/>
              </p:cNvSpPr>
              <p:nvPr/>
            </p:nvSpPr>
            <p:spPr bwMode="auto">
              <a:xfrm>
                <a:off x="4224" y="2423"/>
                <a:ext cx="120" cy="9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3" name="Freeform 179"/>
              <p:cNvSpPr>
                <a:spLocks/>
              </p:cNvSpPr>
              <p:nvPr/>
            </p:nvSpPr>
            <p:spPr bwMode="auto">
              <a:xfrm>
                <a:off x="2030" y="1707"/>
                <a:ext cx="144" cy="24"/>
              </a:xfrm>
              <a:custGeom>
                <a:avLst/>
                <a:gdLst>
                  <a:gd name="T0" fmla="*/ 108 w 144"/>
                  <a:gd name="T1" fmla="*/ 24 h 24"/>
                  <a:gd name="T2" fmla="*/ 144 w 144"/>
                  <a:gd name="T3" fmla="*/ 0 h 24"/>
                  <a:gd name="T4" fmla="*/ 36 w 144"/>
                  <a:gd name="T5" fmla="*/ 0 h 24"/>
                  <a:gd name="T6" fmla="*/ 0 w 144"/>
                  <a:gd name="T7" fmla="*/ 24 h 24"/>
                  <a:gd name="T8" fmla="*/ 108 w 14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">
                    <a:moveTo>
                      <a:pt x="108" y="24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4" name="Freeform 180"/>
              <p:cNvSpPr>
                <a:spLocks/>
              </p:cNvSpPr>
              <p:nvPr/>
            </p:nvSpPr>
            <p:spPr bwMode="auto">
              <a:xfrm>
                <a:off x="2030" y="1707"/>
                <a:ext cx="144" cy="24"/>
              </a:xfrm>
              <a:custGeom>
                <a:avLst/>
                <a:gdLst>
                  <a:gd name="T0" fmla="*/ 108 w 144"/>
                  <a:gd name="T1" fmla="*/ 24 h 24"/>
                  <a:gd name="T2" fmla="*/ 144 w 144"/>
                  <a:gd name="T3" fmla="*/ 0 h 24"/>
                  <a:gd name="T4" fmla="*/ 36 w 144"/>
                  <a:gd name="T5" fmla="*/ 0 h 24"/>
                  <a:gd name="T6" fmla="*/ 0 w 144"/>
                  <a:gd name="T7" fmla="*/ 24 h 24"/>
                  <a:gd name="T8" fmla="*/ 108 w 14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">
                    <a:moveTo>
                      <a:pt x="108" y="24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5" name="Freeform 181"/>
              <p:cNvSpPr>
                <a:spLocks/>
              </p:cNvSpPr>
              <p:nvPr/>
            </p:nvSpPr>
            <p:spPr bwMode="auto">
              <a:xfrm>
                <a:off x="2030" y="1707"/>
                <a:ext cx="144" cy="24"/>
              </a:xfrm>
              <a:custGeom>
                <a:avLst/>
                <a:gdLst>
                  <a:gd name="T0" fmla="*/ 108 w 144"/>
                  <a:gd name="T1" fmla="*/ 24 h 24"/>
                  <a:gd name="T2" fmla="*/ 144 w 144"/>
                  <a:gd name="T3" fmla="*/ 0 h 24"/>
                  <a:gd name="T4" fmla="*/ 36 w 144"/>
                  <a:gd name="T5" fmla="*/ 0 h 24"/>
                  <a:gd name="T6" fmla="*/ 0 w 144"/>
                  <a:gd name="T7" fmla="*/ 24 h 24"/>
                  <a:gd name="T8" fmla="*/ 108 w 14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">
                    <a:moveTo>
                      <a:pt x="108" y="24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6" name="Freeform 182"/>
              <p:cNvSpPr>
                <a:spLocks/>
              </p:cNvSpPr>
              <p:nvPr/>
            </p:nvSpPr>
            <p:spPr bwMode="auto">
              <a:xfrm>
                <a:off x="2304" y="1767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7" name="Freeform 183"/>
              <p:cNvSpPr>
                <a:spLocks/>
              </p:cNvSpPr>
              <p:nvPr/>
            </p:nvSpPr>
            <p:spPr bwMode="auto">
              <a:xfrm>
                <a:off x="2304" y="1767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8" name="Freeform 184"/>
              <p:cNvSpPr>
                <a:spLocks/>
              </p:cNvSpPr>
              <p:nvPr/>
            </p:nvSpPr>
            <p:spPr bwMode="auto">
              <a:xfrm>
                <a:off x="2304" y="1767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9" name="Freeform 185"/>
              <p:cNvSpPr>
                <a:spLocks/>
              </p:cNvSpPr>
              <p:nvPr/>
            </p:nvSpPr>
            <p:spPr bwMode="auto">
              <a:xfrm>
                <a:off x="2578" y="1803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0" name="Freeform 186"/>
              <p:cNvSpPr>
                <a:spLocks/>
              </p:cNvSpPr>
              <p:nvPr/>
            </p:nvSpPr>
            <p:spPr bwMode="auto">
              <a:xfrm>
                <a:off x="2578" y="1803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1" name="Freeform 187"/>
              <p:cNvSpPr>
                <a:spLocks/>
              </p:cNvSpPr>
              <p:nvPr/>
            </p:nvSpPr>
            <p:spPr bwMode="auto">
              <a:xfrm>
                <a:off x="2578" y="1803"/>
                <a:ext cx="144" cy="36"/>
              </a:xfrm>
              <a:custGeom>
                <a:avLst/>
                <a:gdLst>
                  <a:gd name="T0" fmla="*/ 108 w 144"/>
                  <a:gd name="T1" fmla="*/ 36 h 36"/>
                  <a:gd name="T2" fmla="*/ 144 w 144"/>
                  <a:gd name="T3" fmla="*/ 0 h 36"/>
                  <a:gd name="T4" fmla="*/ 36 w 144"/>
                  <a:gd name="T5" fmla="*/ 0 h 36"/>
                  <a:gd name="T6" fmla="*/ 0 w 144"/>
                  <a:gd name="T7" fmla="*/ 36 h 36"/>
                  <a:gd name="T8" fmla="*/ 108 w 14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6">
                    <a:moveTo>
                      <a:pt x="108" y="36"/>
                    </a:moveTo>
                    <a:lnTo>
                      <a:pt x="14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2" name="Freeform 188"/>
              <p:cNvSpPr>
                <a:spLocks/>
              </p:cNvSpPr>
              <p:nvPr/>
            </p:nvSpPr>
            <p:spPr bwMode="auto">
              <a:xfrm>
                <a:off x="2854" y="1899"/>
                <a:ext cx="142" cy="36"/>
              </a:xfrm>
              <a:custGeom>
                <a:avLst/>
                <a:gdLst>
                  <a:gd name="T0" fmla="*/ 106 w 142"/>
                  <a:gd name="T1" fmla="*/ 36 h 36"/>
                  <a:gd name="T2" fmla="*/ 142 w 142"/>
                  <a:gd name="T3" fmla="*/ 0 h 36"/>
                  <a:gd name="T4" fmla="*/ 36 w 142"/>
                  <a:gd name="T5" fmla="*/ 0 h 36"/>
                  <a:gd name="T6" fmla="*/ 0 w 142"/>
                  <a:gd name="T7" fmla="*/ 36 h 36"/>
                  <a:gd name="T8" fmla="*/ 106 w 142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36">
                    <a:moveTo>
                      <a:pt x="106" y="36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6" y="36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3" name="Freeform 189"/>
              <p:cNvSpPr>
                <a:spLocks/>
              </p:cNvSpPr>
              <p:nvPr/>
            </p:nvSpPr>
            <p:spPr bwMode="auto">
              <a:xfrm>
                <a:off x="2854" y="1899"/>
                <a:ext cx="142" cy="36"/>
              </a:xfrm>
              <a:custGeom>
                <a:avLst/>
                <a:gdLst>
                  <a:gd name="T0" fmla="*/ 106 w 142"/>
                  <a:gd name="T1" fmla="*/ 36 h 36"/>
                  <a:gd name="T2" fmla="*/ 142 w 142"/>
                  <a:gd name="T3" fmla="*/ 0 h 36"/>
                  <a:gd name="T4" fmla="*/ 36 w 142"/>
                  <a:gd name="T5" fmla="*/ 0 h 36"/>
                  <a:gd name="T6" fmla="*/ 0 w 142"/>
                  <a:gd name="T7" fmla="*/ 36 h 36"/>
                  <a:gd name="T8" fmla="*/ 106 w 142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36">
                    <a:moveTo>
                      <a:pt x="106" y="36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6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4" name="Freeform 190"/>
              <p:cNvSpPr>
                <a:spLocks/>
              </p:cNvSpPr>
              <p:nvPr/>
            </p:nvSpPr>
            <p:spPr bwMode="auto">
              <a:xfrm>
                <a:off x="2854" y="1899"/>
                <a:ext cx="142" cy="36"/>
              </a:xfrm>
              <a:custGeom>
                <a:avLst/>
                <a:gdLst>
                  <a:gd name="T0" fmla="*/ 106 w 142"/>
                  <a:gd name="T1" fmla="*/ 36 h 36"/>
                  <a:gd name="T2" fmla="*/ 142 w 142"/>
                  <a:gd name="T3" fmla="*/ 0 h 36"/>
                  <a:gd name="T4" fmla="*/ 36 w 142"/>
                  <a:gd name="T5" fmla="*/ 0 h 36"/>
                  <a:gd name="T6" fmla="*/ 0 w 142"/>
                  <a:gd name="T7" fmla="*/ 36 h 36"/>
                  <a:gd name="T8" fmla="*/ 106 w 142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36">
                    <a:moveTo>
                      <a:pt x="106" y="36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6" y="3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5" name="Freeform 191"/>
              <p:cNvSpPr>
                <a:spLocks/>
              </p:cNvSpPr>
              <p:nvPr/>
            </p:nvSpPr>
            <p:spPr bwMode="auto">
              <a:xfrm>
                <a:off x="3128" y="2101"/>
                <a:ext cx="142" cy="24"/>
              </a:xfrm>
              <a:custGeom>
                <a:avLst/>
                <a:gdLst>
                  <a:gd name="T0" fmla="*/ 106 w 142"/>
                  <a:gd name="T1" fmla="*/ 24 h 24"/>
                  <a:gd name="T2" fmla="*/ 142 w 142"/>
                  <a:gd name="T3" fmla="*/ 0 h 24"/>
                  <a:gd name="T4" fmla="*/ 36 w 142"/>
                  <a:gd name="T5" fmla="*/ 0 h 24"/>
                  <a:gd name="T6" fmla="*/ 0 w 142"/>
                  <a:gd name="T7" fmla="*/ 24 h 24"/>
                  <a:gd name="T8" fmla="*/ 106 w 14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4">
                    <a:moveTo>
                      <a:pt x="106" y="24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6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6" name="Freeform 192"/>
              <p:cNvSpPr>
                <a:spLocks/>
              </p:cNvSpPr>
              <p:nvPr/>
            </p:nvSpPr>
            <p:spPr bwMode="auto">
              <a:xfrm>
                <a:off x="3128" y="2101"/>
                <a:ext cx="142" cy="24"/>
              </a:xfrm>
              <a:custGeom>
                <a:avLst/>
                <a:gdLst>
                  <a:gd name="T0" fmla="*/ 106 w 142"/>
                  <a:gd name="T1" fmla="*/ 24 h 24"/>
                  <a:gd name="T2" fmla="*/ 142 w 142"/>
                  <a:gd name="T3" fmla="*/ 0 h 24"/>
                  <a:gd name="T4" fmla="*/ 36 w 142"/>
                  <a:gd name="T5" fmla="*/ 0 h 24"/>
                  <a:gd name="T6" fmla="*/ 0 w 142"/>
                  <a:gd name="T7" fmla="*/ 24 h 24"/>
                  <a:gd name="T8" fmla="*/ 106 w 14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4">
                    <a:moveTo>
                      <a:pt x="106" y="24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6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7" name="Freeform 193"/>
              <p:cNvSpPr>
                <a:spLocks/>
              </p:cNvSpPr>
              <p:nvPr/>
            </p:nvSpPr>
            <p:spPr bwMode="auto">
              <a:xfrm>
                <a:off x="3128" y="2101"/>
                <a:ext cx="142" cy="24"/>
              </a:xfrm>
              <a:custGeom>
                <a:avLst/>
                <a:gdLst>
                  <a:gd name="T0" fmla="*/ 106 w 142"/>
                  <a:gd name="T1" fmla="*/ 24 h 24"/>
                  <a:gd name="T2" fmla="*/ 142 w 142"/>
                  <a:gd name="T3" fmla="*/ 0 h 24"/>
                  <a:gd name="T4" fmla="*/ 36 w 142"/>
                  <a:gd name="T5" fmla="*/ 0 h 24"/>
                  <a:gd name="T6" fmla="*/ 0 w 142"/>
                  <a:gd name="T7" fmla="*/ 24 h 24"/>
                  <a:gd name="T8" fmla="*/ 106 w 14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4">
                    <a:moveTo>
                      <a:pt x="106" y="24"/>
                    </a:moveTo>
                    <a:lnTo>
                      <a:pt x="142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6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8" name="Freeform 194"/>
              <p:cNvSpPr>
                <a:spLocks/>
              </p:cNvSpPr>
              <p:nvPr/>
            </p:nvSpPr>
            <p:spPr bwMode="auto">
              <a:xfrm>
                <a:off x="3402" y="2195"/>
                <a:ext cx="154" cy="36"/>
              </a:xfrm>
              <a:custGeom>
                <a:avLst/>
                <a:gdLst>
                  <a:gd name="T0" fmla="*/ 108 w 154"/>
                  <a:gd name="T1" fmla="*/ 36 h 36"/>
                  <a:gd name="T2" fmla="*/ 154 w 154"/>
                  <a:gd name="T3" fmla="*/ 0 h 36"/>
                  <a:gd name="T4" fmla="*/ 36 w 154"/>
                  <a:gd name="T5" fmla="*/ 0 h 36"/>
                  <a:gd name="T6" fmla="*/ 0 w 154"/>
                  <a:gd name="T7" fmla="*/ 36 h 36"/>
                  <a:gd name="T8" fmla="*/ 108 w 15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36">
                    <a:moveTo>
                      <a:pt x="108" y="36"/>
                    </a:moveTo>
                    <a:lnTo>
                      <a:pt x="15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9" name="Freeform 195"/>
              <p:cNvSpPr>
                <a:spLocks/>
              </p:cNvSpPr>
              <p:nvPr/>
            </p:nvSpPr>
            <p:spPr bwMode="auto">
              <a:xfrm>
                <a:off x="3402" y="2195"/>
                <a:ext cx="154" cy="36"/>
              </a:xfrm>
              <a:custGeom>
                <a:avLst/>
                <a:gdLst>
                  <a:gd name="T0" fmla="*/ 108 w 154"/>
                  <a:gd name="T1" fmla="*/ 36 h 36"/>
                  <a:gd name="T2" fmla="*/ 154 w 154"/>
                  <a:gd name="T3" fmla="*/ 0 h 36"/>
                  <a:gd name="T4" fmla="*/ 36 w 154"/>
                  <a:gd name="T5" fmla="*/ 0 h 36"/>
                  <a:gd name="T6" fmla="*/ 0 w 154"/>
                  <a:gd name="T7" fmla="*/ 36 h 36"/>
                  <a:gd name="T8" fmla="*/ 108 w 15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36">
                    <a:moveTo>
                      <a:pt x="108" y="36"/>
                    </a:moveTo>
                    <a:lnTo>
                      <a:pt x="15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0" name="Freeform 196"/>
              <p:cNvSpPr>
                <a:spLocks/>
              </p:cNvSpPr>
              <p:nvPr/>
            </p:nvSpPr>
            <p:spPr bwMode="auto">
              <a:xfrm>
                <a:off x="3402" y="2195"/>
                <a:ext cx="154" cy="36"/>
              </a:xfrm>
              <a:custGeom>
                <a:avLst/>
                <a:gdLst>
                  <a:gd name="T0" fmla="*/ 108 w 154"/>
                  <a:gd name="T1" fmla="*/ 36 h 36"/>
                  <a:gd name="T2" fmla="*/ 154 w 154"/>
                  <a:gd name="T3" fmla="*/ 0 h 36"/>
                  <a:gd name="T4" fmla="*/ 36 w 154"/>
                  <a:gd name="T5" fmla="*/ 0 h 36"/>
                  <a:gd name="T6" fmla="*/ 0 w 154"/>
                  <a:gd name="T7" fmla="*/ 36 h 36"/>
                  <a:gd name="T8" fmla="*/ 108 w 154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36">
                    <a:moveTo>
                      <a:pt x="108" y="36"/>
                    </a:moveTo>
                    <a:lnTo>
                      <a:pt x="154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108" y="3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1" name="Freeform 197"/>
              <p:cNvSpPr>
                <a:spLocks/>
              </p:cNvSpPr>
              <p:nvPr/>
            </p:nvSpPr>
            <p:spPr bwMode="auto">
              <a:xfrm>
                <a:off x="3676" y="2267"/>
                <a:ext cx="156" cy="24"/>
              </a:xfrm>
              <a:custGeom>
                <a:avLst/>
                <a:gdLst>
                  <a:gd name="T0" fmla="*/ 108 w 156"/>
                  <a:gd name="T1" fmla="*/ 24 h 24"/>
                  <a:gd name="T2" fmla="*/ 156 w 156"/>
                  <a:gd name="T3" fmla="*/ 0 h 24"/>
                  <a:gd name="T4" fmla="*/ 36 w 156"/>
                  <a:gd name="T5" fmla="*/ 0 h 24"/>
                  <a:gd name="T6" fmla="*/ 0 w 156"/>
                  <a:gd name="T7" fmla="*/ 24 h 24"/>
                  <a:gd name="T8" fmla="*/ 108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08" y="24"/>
                    </a:moveTo>
                    <a:lnTo>
                      <a:pt x="156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2" name="Freeform 198"/>
              <p:cNvSpPr>
                <a:spLocks/>
              </p:cNvSpPr>
              <p:nvPr/>
            </p:nvSpPr>
            <p:spPr bwMode="auto">
              <a:xfrm>
                <a:off x="3676" y="2267"/>
                <a:ext cx="156" cy="24"/>
              </a:xfrm>
              <a:custGeom>
                <a:avLst/>
                <a:gdLst>
                  <a:gd name="T0" fmla="*/ 108 w 156"/>
                  <a:gd name="T1" fmla="*/ 24 h 24"/>
                  <a:gd name="T2" fmla="*/ 156 w 156"/>
                  <a:gd name="T3" fmla="*/ 0 h 24"/>
                  <a:gd name="T4" fmla="*/ 36 w 156"/>
                  <a:gd name="T5" fmla="*/ 0 h 24"/>
                  <a:gd name="T6" fmla="*/ 0 w 156"/>
                  <a:gd name="T7" fmla="*/ 24 h 24"/>
                  <a:gd name="T8" fmla="*/ 108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08" y="24"/>
                    </a:moveTo>
                    <a:lnTo>
                      <a:pt x="156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3" name="Freeform 199"/>
              <p:cNvSpPr>
                <a:spLocks/>
              </p:cNvSpPr>
              <p:nvPr/>
            </p:nvSpPr>
            <p:spPr bwMode="auto">
              <a:xfrm>
                <a:off x="3676" y="2267"/>
                <a:ext cx="156" cy="24"/>
              </a:xfrm>
              <a:custGeom>
                <a:avLst/>
                <a:gdLst>
                  <a:gd name="T0" fmla="*/ 108 w 156"/>
                  <a:gd name="T1" fmla="*/ 24 h 24"/>
                  <a:gd name="T2" fmla="*/ 156 w 156"/>
                  <a:gd name="T3" fmla="*/ 0 h 24"/>
                  <a:gd name="T4" fmla="*/ 36 w 156"/>
                  <a:gd name="T5" fmla="*/ 0 h 24"/>
                  <a:gd name="T6" fmla="*/ 0 w 156"/>
                  <a:gd name="T7" fmla="*/ 24 h 24"/>
                  <a:gd name="T8" fmla="*/ 108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08" y="24"/>
                    </a:moveTo>
                    <a:lnTo>
                      <a:pt x="156" y="0"/>
                    </a:lnTo>
                    <a:lnTo>
                      <a:pt x="36" y="0"/>
                    </a:lnTo>
                    <a:lnTo>
                      <a:pt x="0" y="24"/>
                    </a:lnTo>
                    <a:lnTo>
                      <a:pt x="108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4" name="Freeform 200"/>
              <p:cNvSpPr>
                <a:spLocks/>
              </p:cNvSpPr>
              <p:nvPr/>
            </p:nvSpPr>
            <p:spPr bwMode="auto">
              <a:xfrm>
                <a:off x="3950" y="2363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5" name="Freeform 201"/>
              <p:cNvSpPr>
                <a:spLocks/>
              </p:cNvSpPr>
              <p:nvPr/>
            </p:nvSpPr>
            <p:spPr bwMode="auto">
              <a:xfrm>
                <a:off x="3950" y="2363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6" name="Freeform 202"/>
              <p:cNvSpPr>
                <a:spLocks/>
              </p:cNvSpPr>
              <p:nvPr/>
            </p:nvSpPr>
            <p:spPr bwMode="auto">
              <a:xfrm>
                <a:off x="3950" y="2363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7" name="Freeform 203"/>
              <p:cNvSpPr>
                <a:spLocks/>
              </p:cNvSpPr>
              <p:nvPr/>
            </p:nvSpPr>
            <p:spPr bwMode="auto">
              <a:xfrm>
                <a:off x="4224" y="2399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  <a:close/>
                  </a:path>
                </a:pathLst>
              </a:custGeom>
              <a:solidFill>
                <a:srgbClr val="E6C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8" name="Freeform 204"/>
              <p:cNvSpPr>
                <a:spLocks/>
              </p:cNvSpPr>
              <p:nvPr/>
            </p:nvSpPr>
            <p:spPr bwMode="auto">
              <a:xfrm>
                <a:off x="4224" y="2399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9" name="Freeform 205"/>
              <p:cNvSpPr>
                <a:spLocks/>
              </p:cNvSpPr>
              <p:nvPr/>
            </p:nvSpPr>
            <p:spPr bwMode="auto">
              <a:xfrm>
                <a:off x="4224" y="2399"/>
                <a:ext cx="156" cy="24"/>
              </a:xfrm>
              <a:custGeom>
                <a:avLst/>
                <a:gdLst>
                  <a:gd name="T0" fmla="*/ 120 w 156"/>
                  <a:gd name="T1" fmla="*/ 24 h 24"/>
                  <a:gd name="T2" fmla="*/ 156 w 156"/>
                  <a:gd name="T3" fmla="*/ 0 h 24"/>
                  <a:gd name="T4" fmla="*/ 48 w 156"/>
                  <a:gd name="T5" fmla="*/ 0 h 24"/>
                  <a:gd name="T6" fmla="*/ 0 w 156"/>
                  <a:gd name="T7" fmla="*/ 24 h 24"/>
                  <a:gd name="T8" fmla="*/ 120 w 15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24">
                    <a:moveTo>
                      <a:pt x="120" y="24"/>
                    </a:moveTo>
                    <a:lnTo>
                      <a:pt x="156" y="0"/>
                    </a:lnTo>
                    <a:lnTo>
                      <a:pt x="48" y="0"/>
                    </a:lnTo>
                    <a:lnTo>
                      <a:pt x="0" y="24"/>
                    </a:lnTo>
                    <a:lnTo>
                      <a:pt x="120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5" name="Freeform 207"/>
            <p:cNvSpPr>
              <a:spLocks/>
            </p:cNvSpPr>
            <p:nvPr/>
          </p:nvSpPr>
          <p:spPr bwMode="auto">
            <a:xfrm>
              <a:off x="3394075" y="2709863"/>
              <a:ext cx="57150" cy="1285875"/>
            </a:xfrm>
            <a:custGeom>
              <a:avLst/>
              <a:gdLst>
                <a:gd name="T0" fmla="*/ 0 w 36"/>
                <a:gd name="T1" fmla="*/ 810 h 810"/>
                <a:gd name="T2" fmla="*/ 0 w 36"/>
                <a:gd name="T3" fmla="*/ 24 h 810"/>
                <a:gd name="T4" fmla="*/ 36 w 36"/>
                <a:gd name="T5" fmla="*/ 0 h 810"/>
                <a:gd name="T6" fmla="*/ 36 w 36"/>
                <a:gd name="T7" fmla="*/ 786 h 810"/>
                <a:gd name="T8" fmla="*/ 0 w 36"/>
                <a:gd name="T9" fmla="*/ 81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10">
                  <a:moveTo>
                    <a:pt x="0" y="810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786"/>
                  </a:lnTo>
                  <a:lnTo>
                    <a:pt x="0" y="810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208"/>
            <p:cNvSpPr>
              <a:spLocks/>
            </p:cNvSpPr>
            <p:nvPr/>
          </p:nvSpPr>
          <p:spPr bwMode="auto">
            <a:xfrm>
              <a:off x="3394075" y="2709863"/>
              <a:ext cx="57150" cy="1285875"/>
            </a:xfrm>
            <a:custGeom>
              <a:avLst/>
              <a:gdLst>
                <a:gd name="T0" fmla="*/ 0 w 36"/>
                <a:gd name="T1" fmla="*/ 810 h 810"/>
                <a:gd name="T2" fmla="*/ 0 w 36"/>
                <a:gd name="T3" fmla="*/ 24 h 810"/>
                <a:gd name="T4" fmla="*/ 36 w 36"/>
                <a:gd name="T5" fmla="*/ 0 h 810"/>
                <a:gd name="T6" fmla="*/ 36 w 36"/>
                <a:gd name="T7" fmla="*/ 786 h 810"/>
                <a:gd name="T8" fmla="*/ 0 w 36"/>
                <a:gd name="T9" fmla="*/ 81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10">
                  <a:moveTo>
                    <a:pt x="0" y="810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786"/>
                  </a:lnTo>
                  <a:lnTo>
                    <a:pt x="0" y="8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209"/>
            <p:cNvSpPr>
              <a:spLocks/>
            </p:cNvSpPr>
            <p:nvPr/>
          </p:nvSpPr>
          <p:spPr bwMode="auto">
            <a:xfrm>
              <a:off x="3394075" y="2709863"/>
              <a:ext cx="57150" cy="1285875"/>
            </a:xfrm>
            <a:custGeom>
              <a:avLst/>
              <a:gdLst>
                <a:gd name="T0" fmla="*/ 0 w 36"/>
                <a:gd name="T1" fmla="*/ 810 h 810"/>
                <a:gd name="T2" fmla="*/ 0 w 36"/>
                <a:gd name="T3" fmla="*/ 24 h 810"/>
                <a:gd name="T4" fmla="*/ 36 w 36"/>
                <a:gd name="T5" fmla="*/ 0 h 810"/>
                <a:gd name="T6" fmla="*/ 36 w 36"/>
                <a:gd name="T7" fmla="*/ 786 h 810"/>
                <a:gd name="T8" fmla="*/ 0 w 36"/>
                <a:gd name="T9" fmla="*/ 81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10">
                  <a:moveTo>
                    <a:pt x="0" y="810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786"/>
                  </a:lnTo>
                  <a:lnTo>
                    <a:pt x="0" y="8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210"/>
            <p:cNvSpPr>
              <a:spLocks/>
            </p:cNvSpPr>
            <p:nvPr/>
          </p:nvSpPr>
          <p:spPr bwMode="auto">
            <a:xfrm>
              <a:off x="3829050" y="2805113"/>
              <a:ext cx="57150" cy="1190625"/>
            </a:xfrm>
            <a:custGeom>
              <a:avLst/>
              <a:gdLst>
                <a:gd name="T0" fmla="*/ 0 w 36"/>
                <a:gd name="T1" fmla="*/ 750 h 750"/>
                <a:gd name="T2" fmla="*/ 0 w 36"/>
                <a:gd name="T3" fmla="*/ 36 h 750"/>
                <a:gd name="T4" fmla="*/ 36 w 36"/>
                <a:gd name="T5" fmla="*/ 0 h 750"/>
                <a:gd name="T6" fmla="*/ 36 w 36"/>
                <a:gd name="T7" fmla="*/ 726 h 750"/>
                <a:gd name="T8" fmla="*/ 0 w 36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50">
                  <a:moveTo>
                    <a:pt x="0" y="750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726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211"/>
            <p:cNvSpPr>
              <a:spLocks/>
            </p:cNvSpPr>
            <p:nvPr/>
          </p:nvSpPr>
          <p:spPr bwMode="auto">
            <a:xfrm>
              <a:off x="3829050" y="2805113"/>
              <a:ext cx="57150" cy="1190625"/>
            </a:xfrm>
            <a:custGeom>
              <a:avLst/>
              <a:gdLst>
                <a:gd name="T0" fmla="*/ 0 w 36"/>
                <a:gd name="T1" fmla="*/ 750 h 750"/>
                <a:gd name="T2" fmla="*/ 0 w 36"/>
                <a:gd name="T3" fmla="*/ 36 h 750"/>
                <a:gd name="T4" fmla="*/ 36 w 36"/>
                <a:gd name="T5" fmla="*/ 0 h 750"/>
                <a:gd name="T6" fmla="*/ 36 w 36"/>
                <a:gd name="T7" fmla="*/ 726 h 750"/>
                <a:gd name="T8" fmla="*/ 0 w 36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50">
                  <a:moveTo>
                    <a:pt x="0" y="750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726"/>
                  </a:lnTo>
                  <a:lnTo>
                    <a:pt x="0" y="7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212"/>
            <p:cNvSpPr>
              <a:spLocks/>
            </p:cNvSpPr>
            <p:nvPr/>
          </p:nvSpPr>
          <p:spPr bwMode="auto">
            <a:xfrm>
              <a:off x="3829050" y="2805113"/>
              <a:ext cx="57150" cy="1190625"/>
            </a:xfrm>
            <a:custGeom>
              <a:avLst/>
              <a:gdLst>
                <a:gd name="T0" fmla="*/ 0 w 36"/>
                <a:gd name="T1" fmla="*/ 750 h 750"/>
                <a:gd name="T2" fmla="*/ 0 w 36"/>
                <a:gd name="T3" fmla="*/ 36 h 750"/>
                <a:gd name="T4" fmla="*/ 36 w 36"/>
                <a:gd name="T5" fmla="*/ 0 h 750"/>
                <a:gd name="T6" fmla="*/ 36 w 36"/>
                <a:gd name="T7" fmla="*/ 726 h 750"/>
                <a:gd name="T8" fmla="*/ 0 w 36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50">
                  <a:moveTo>
                    <a:pt x="0" y="750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726"/>
                  </a:lnTo>
                  <a:lnTo>
                    <a:pt x="0" y="75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3"/>
            <p:cNvSpPr>
              <a:spLocks/>
            </p:cNvSpPr>
            <p:nvPr/>
          </p:nvSpPr>
          <p:spPr bwMode="auto">
            <a:xfrm>
              <a:off x="4264025" y="2862263"/>
              <a:ext cx="57150" cy="1133475"/>
            </a:xfrm>
            <a:custGeom>
              <a:avLst/>
              <a:gdLst>
                <a:gd name="T0" fmla="*/ 0 w 36"/>
                <a:gd name="T1" fmla="*/ 714 h 714"/>
                <a:gd name="T2" fmla="*/ 0 w 36"/>
                <a:gd name="T3" fmla="*/ 36 h 714"/>
                <a:gd name="T4" fmla="*/ 36 w 36"/>
                <a:gd name="T5" fmla="*/ 0 h 714"/>
                <a:gd name="T6" fmla="*/ 36 w 36"/>
                <a:gd name="T7" fmla="*/ 690 h 714"/>
                <a:gd name="T8" fmla="*/ 0 w 36"/>
                <a:gd name="T9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14">
                  <a:moveTo>
                    <a:pt x="0" y="714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690"/>
                  </a:lnTo>
                  <a:lnTo>
                    <a:pt x="0" y="714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14"/>
            <p:cNvSpPr>
              <a:spLocks/>
            </p:cNvSpPr>
            <p:nvPr/>
          </p:nvSpPr>
          <p:spPr bwMode="auto">
            <a:xfrm>
              <a:off x="4264025" y="2862263"/>
              <a:ext cx="57150" cy="1133475"/>
            </a:xfrm>
            <a:custGeom>
              <a:avLst/>
              <a:gdLst>
                <a:gd name="T0" fmla="*/ 0 w 36"/>
                <a:gd name="T1" fmla="*/ 714 h 714"/>
                <a:gd name="T2" fmla="*/ 0 w 36"/>
                <a:gd name="T3" fmla="*/ 36 h 714"/>
                <a:gd name="T4" fmla="*/ 36 w 36"/>
                <a:gd name="T5" fmla="*/ 0 h 714"/>
                <a:gd name="T6" fmla="*/ 36 w 36"/>
                <a:gd name="T7" fmla="*/ 690 h 714"/>
                <a:gd name="T8" fmla="*/ 0 w 36"/>
                <a:gd name="T9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14">
                  <a:moveTo>
                    <a:pt x="0" y="714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690"/>
                  </a:lnTo>
                  <a:lnTo>
                    <a:pt x="0" y="7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15"/>
            <p:cNvSpPr>
              <a:spLocks/>
            </p:cNvSpPr>
            <p:nvPr/>
          </p:nvSpPr>
          <p:spPr bwMode="auto">
            <a:xfrm>
              <a:off x="4264025" y="2862263"/>
              <a:ext cx="57150" cy="1133475"/>
            </a:xfrm>
            <a:custGeom>
              <a:avLst/>
              <a:gdLst>
                <a:gd name="T0" fmla="*/ 0 w 36"/>
                <a:gd name="T1" fmla="*/ 714 h 714"/>
                <a:gd name="T2" fmla="*/ 0 w 36"/>
                <a:gd name="T3" fmla="*/ 36 h 714"/>
                <a:gd name="T4" fmla="*/ 36 w 36"/>
                <a:gd name="T5" fmla="*/ 0 h 714"/>
                <a:gd name="T6" fmla="*/ 36 w 36"/>
                <a:gd name="T7" fmla="*/ 690 h 714"/>
                <a:gd name="T8" fmla="*/ 0 w 36"/>
                <a:gd name="T9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14">
                  <a:moveTo>
                    <a:pt x="0" y="714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690"/>
                  </a:lnTo>
                  <a:lnTo>
                    <a:pt x="0" y="7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16"/>
            <p:cNvSpPr>
              <a:spLocks/>
            </p:cNvSpPr>
            <p:nvPr/>
          </p:nvSpPr>
          <p:spPr bwMode="auto">
            <a:xfrm>
              <a:off x="4699000" y="3014663"/>
              <a:ext cx="57150" cy="981075"/>
            </a:xfrm>
            <a:custGeom>
              <a:avLst/>
              <a:gdLst>
                <a:gd name="T0" fmla="*/ 0 w 36"/>
                <a:gd name="T1" fmla="*/ 618 h 618"/>
                <a:gd name="T2" fmla="*/ 0 w 36"/>
                <a:gd name="T3" fmla="*/ 36 h 618"/>
                <a:gd name="T4" fmla="*/ 36 w 36"/>
                <a:gd name="T5" fmla="*/ 0 h 618"/>
                <a:gd name="T6" fmla="*/ 36 w 36"/>
                <a:gd name="T7" fmla="*/ 594 h 618"/>
                <a:gd name="T8" fmla="*/ 0 w 36"/>
                <a:gd name="T9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18">
                  <a:moveTo>
                    <a:pt x="0" y="618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594"/>
                  </a:lnTo>
                  <a:lnTo>
                    <a:pt x="0" y="61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2" name="Freeform 217"/>
            <p:cNvSpPr>
              <a:spLocks/>
            </p:cNvSpPr>
            <p:nvPr/>
          </p:nvSpPr>
          <p:spPr bwMode="auto">
            <a:xfrm>
              <a:off x="4699000" y="3014663"/>
              <a:ext cx="57150" cy="981075"/>
            </a:xfrm>
            <a:custGeom>
              <a:avLst/>
              <a:gdLst>
                <a:gd name="T0" fmla="*/ 0 w 36"/>
                <a:gd name="T1" fmla="*/ 618 h 618"/>
                <a:gd name="T2" fmla="*/ 0 w 36"/>
                <a:gd name="T3" fmla="*/ 36 h 618"/>
                <a:gd name="T4" fmla="*/ 36 w 36"/>
                <a:gd name="T5" fmla="*/ 0 h 618"/>
                <a:gd name="T6" fmla="*/ 36 w 36"/>
                <a:gd name="T7" fmla="*/ 594 h 618"/>
                <a:gd name="T8" fmla="*/ 0 w 36"/>
                <a:gd name="T9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18">
                  <a:moveTo>
                    <a:pt x="0" y="618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594"/>
                  </a:lnTo>
                  <a:lnTo>
                    <a:pt x="0" y="6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3" name="Freeform 218"/>
            <p:cNvSpPr>
              <a:spLocks/>
            </p:cNvSpPr>
            <p:nvPr/>
          </p:nvSpPr>
          <p:spPr bwMode="auto">
            <a:xfrm>
              <a:off x="4699000" y="3014663"/>
              <a:ext cx="57150" cy="981075"/>
            </a:xfrm>
            <a:custGeom>
              <a:avLst/>
              <a:gdLst>
                <a:gd name="T0" fmla="*/ 0 w 36"/>
                <a:gd name="T1" fmla="*/ 618 h 618"/>
                <a:gd name="T2" fmla="*/ 0 w 36"/>
                <a:gd name="T3" fmla="*/ 36 h 618"/>
                <a:gd name="T4" fmla="*/ 36 w 36"/>
                <a:gd name="T5" fmla="*/ 0 h 618"/>
                <a:gd name="T6" fmla="*/ 36 w 36"/>
                <a:gd name="T7" fmla="*/ 594 h 618"/>
                <a:gd name="T8" fmla="*/ 0 w 36"/>
                <a:gd name="T9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18">
                  <a:moveTo>
                    <a:pt x="0" y="618"/>
                  </a:moveTo>
                  <a:lnTo>
                    <a:pt x="0" y="36"/>
                  </a:lnTo>
                  <a:lnTo>
                    <a:pt x="36" y="0"/>
                  </a:lnTo>
                  <a:lnTo>
                    <a:pt x="36" y="594"/>
                  </a:lnTo>
                  <a:lnTo>
                    <a:pt x="0" y="6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5" name="Freeform 219"/>
            <p:cNvSpPr>
              <a:spLocks/>
            </p:cNvSpPr>
            <p:nvPr/>
          </p:nvSpPr>
          <p:spPr bwMode="auto">
            <a:xfrm>
              <a:off x="5133975" y="3335338"/>
              <a:ext cx="57150" cy="660400"/>
            </a:xfrm>
            <a:custGeom>
              <a:avLst/>
              <a:gdLst>
                <a:gd name="T0" fmla="*/ 0 w 36"/>
                <a:gd name="T1" fmla="*/ 416 h 416"/>
                <a:gd name="T2" fmla="*/ 0 w 36"/>
                <a:gd name="T3" fmla="*/ 24 h 416"/>
                <a:gd name="T4" fmla="*/ 36 w 36"/>
                <a:gd name="T5" fmla="*/ 0 h 416"/>
                <a:gd name="T6" fmla="*/ 36 w 36"/>
                <a:gd name="T7" fmla="*/ 392 h 416"/>
                <a:gd name="T8" fmla="*/ 0 w 36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16">
                  <a:moveTo>
                    <a:pt x="0" y="416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392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6" name="Freeform 220"/>
            <p:cNvSpPr>
              <a:spLocks/>
            </p:cNvSpPr>
            <p:nvPr/>
          </p:nvSpPr>
          <p:spPr bwMode="auto">
            <a:xfrm>
              <a:off x="5133975" y="3335338"/>
              <a:ext cx="57150" cy="660400"/>
            </a:xfrm>
            <a:custGeom>
              <a:avLst/>
              <a:gdLst>
                <a:gd name="T0" fmla="*/ 0 w 36"/>
                <a:gd name="T1" fmla="*/ 416 h 416"/>
                <a:gd name="T2" fmla="*/ 0 w 36"/>
                <a:gd name="T3" fmla="*/ 24 h 416"/>
                <a:gd name="T4" fmla="*/ 36 w 36"/>
                <a:gd name="T5" fmla="*/ 0 h 416"/>
                <a:gd name="T6" fmla="*/ 36 w 36"/>
                <a:gd name="T7" fmla="*/ 392 h 416"/>
                <a:gd name="T8" fmla="*/ 0 w 36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16">
                  <a:moveTo>
                    <a:pt x="0" y="416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392"/>
                  </a:lnTo>
                  <a:lnTo>
                    <a:pt x="0" y="4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7" name="Freeform 221"/>
            <p:cNvSpPr>
              <a:spLocks/>
            </p:cNvSpPr>
            <p:nvPr/>
          </p:nvSpPr>
          <p:spPr bwMode="auto">
            <a:xfrm>
              <a:off x="5133975" y="3335338"/>
              <a:ext cx="57150" cy="660400"/>
            </a:xfrm>
            <a:custGeom>
              <a:avLst/>
              <a:gdLst>
                <a:gd name="T0" fmla="*/ 0 w 36"/>
                <a:gd name="T1" fmla="*/ 416 h 416"/>
                <a:gd name="T2" fmla="*/ 0 w 36"/>
                <a:gd name="T3" fmla="*/ 24 h 416"/>
                <a:gd name="T4" fmla="*/ 36 w 36"/>
                <a:gd name="T5" fmla="*/ 0 h 416"/>
                <a:gd name="T6" fmla="*/ 36 w 36"/>
                <a:gd name="T7" fmla="*/ 392 h 416"/>
                <a:gd name="T8" fmla="*/ 0 w 36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16">
                  <a:moveTo>
                    <a:pt x="0" y="416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392"/>
                  </a:lnTo>
                  <a:lnTo>
                    <a:pt x="0" y="4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8" name="Freeform 222"/>
            <p:cNvSpPr>
              <a:spLocks/>
            </p:cNvSpPr>
            <p:nvPr/>
          </p:nvSpPr>
          <p:spPr bwMode="auto">
            <a:xfrm>
              <a:off x="5572125" y="3484563"/>
              <a:ext cx="73025" cy="511175"/>
            </a:xfrm>
            <a:custGeom>
              <a:avLst/>
              <a:gdLst>
                <a:gd name="T0" fmla="*/ 0 w 46"/>
                <a:gd name="T1" fmla="*/ 322 h 322"/>
                <a:gd name="T2" fmla="*/ 0 w 46"/>
                <a:gd name="T3" fmla="*/ 36 h 322"/>
                <a:gd name="T4" fmla="*/ 46 w 46"/>
                <a:gd name="T5" fmla="*/ 0 h 322"/>
                <a:gd name="T6" fmla="*/ 46 w 46"/>
                <a:gd name="T7" fmla="*/ 298 h 322"/>
                <a:gd name="T8" fmla="*/ 0 w 46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22">
                  <a:moveTo>
                    <a:pt x="0" y="322"/>
                  </a:moveTo>
                  <a:lnTo>
                    <a:pt x="0" y="36"/>
                  </a:lnTo>
                  <a:lnTo>
                    <a:pt x="46" y="0"/>
                  </a:lnTo>
                  <a:lnTo>
                    <a:pt x="46" y="298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19" name="Freeform 223"/>
            <p:cNvSpPr>
              <a:spLocks/>
            </p:cNvSpPr>
            <p:nvPr/>
          </p:nvSpPr>
          <p:spPr bwMode="auto">
            <a:xfrm>
              <a:off x="5572125" y="3484563"/>
              <a:ext cx="73025" cy="511175"/>
            </a:xfrm>
            <a:custGeom>
              <a:avLst/>
              <a:gdLst>
                <a:gd name="T0" fmla="*/ 0 w 46"/>
                <a:gd name="T1" fmla="*/ 322 h 322"/>
                <a:gd name="T2" fmla="*/ 0 w 46"/>
                <a:gd name="T3" fmla="*/ 36 h 322"/>
                <a:gd name="T4" fmla="*/ 46 w 46"/>
                <a:gd name="T5" fmla="*/ 0 h 322"/>
                <a:gd name="T6" fmla="*/ 46 w 46"/>
                <a:gd name="T7" fmla="*/ 298 h 322"/>
                <a:gd name="T8" fmla="*/ 0 w 46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22">
                  <a:moveTo>
                    <a:pt x="0" y="322"/>
                  </a:moveTo>
                  <a:lnTo>
                    <a:pt x="0" y="36"/>
                  </a:lnTo>
                  <a:lnTo>
                    <a:pt x="46" y="0"/>
                  </a:lnTo>
                  <a:lnTo>
                    <a:pt x="46" y="298"/>
                  </a:lnTo>
                  <a:lnTo>
                    <a:pt x="0" y="3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0" name="Freeform 224"/>
            <p:cNvSpPr>
              <a:spLocks/>
            </p:cNvSpPr>
            <p:nvPr/>
          </p:nvSpPr>
          <p:spPr bwMode="auto">
            <a:xfrm>
              <a:off x="5572125" y="3484563"/>
              <a:ext cx="73025" cy="511175"/>
            </a:xfrm>
            <a:custGeom>
              <a:avLst/>
              <a:gdLst>
                <a:gd name="T0" fmla="*/ 0 w 46"/>
                <a:gd name="T1" fmla="*/ 322 h 322"/>
                <a:gd name="T2" fmla="*/ 0 w 46"/>
                <a:gd name="T3" fmla="*/ 36 h 322"/>
                <a:gd name="T4" fmla="*/ 46 w 46"/>
                <a:gd name="T5" fmla="*/ 0 h 322"/>
                <a:gd name="T6" fmla="*/ 46 w 46"/>
                <a:gd name="T7" fmla="*/ 298 h 322"/>
                <a:gd name="T8" fmla="*/ 0 w 46"/>
                <a:gd name="T9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22">
                  <a:moveTo>
                    <a:pt x="0" y="322"/>
                  </a:moveTo>
                  <a:lnTo>
                    <a:pt x="0" y="36"/>
                  </a:lnTo>
                  <a:lnTo>
                    <a:pt x="46" y="0"/>
                  </a:lnTo>
                  <a:lnTo>
                    <a:pt x="46" y="298"/>
                  </a:lnTo>
                  <a:lnTo>
                    <a:pt x="0" y="3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1" name="Freeform 225"/>
            <p:cNvSpPr>
              <a:spLocks/>
            </p:cNvSpPr>
            <p:nvPr/>
          </p:nvSpPr>
          <p:spPr bwMode="auto">
            <a:xfrm>
              <a:off x="6007100" y="3598863"/>
              <a:ext cx="76200" cy="396875"/>
            </a:xfrm>
            <a:custGeom>
              <a:avLst/>
              <a:gdLst>
                <a:gd name="T0" fmla="*/ 0 w 48"/>
                <a:gd name="T1" fmla="*/ 250 h 250"/>
                <a:gd name="T2" fmla="*/ 0 w 48"/>
                <a:gd name="T3" fmla="*/ 24 h 250"/>
                <a:gd name="T4" fmla="*/ 48 w 48"/>
                <a:gd name="T5" fmla="*/ 0 h 250"/>
                <a:gd name="T6" fmla="*/ 48 w 48"/>
                <a:gd name="T7" fmla="*/ 226 h 250"/>
                <a:gd name="T8" fmla="*/ 0 w 48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0">
                  <a:moveTo>
                    <a:pt x="0" y="250"/>
                  </a:moveTo>
                  <a:lnTo>
                    <a:pt x="0" y="24"/>
                  </a:lnTo>
                  <a:lnTo>
                    <a:pt x="48" y="0"/>
                  </a:lnTo>
                  <a:lnTo>
                    <a:pt x="48" y="226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2" name="Freeform 226"/>
            <p:cNvSpPr>
              <a:spLocks/>
            </p:cNvSpPr>
            <p:nvPr/>
          </p:nvSpPr>
          <p:spPr bwMode="auto">
            <a:xfrm>
              <a:off x="6007100" y="3598863"/>
              <a:ext cx="76200" cy="396875"/>
            </a:xfrm>
            <a:custGeom>
              <a:avLst/>
              <a:gdLst>
                <a:gd name="T0" fmla="*/ 0 w 48"/>
                <a:gd name="T1" fmla="*/ 250 h 250"/>
                <a:gd name="T2" fmla="*/ 0 w 48"/>
                <a:gd name="T3" fmla="*/ 24 h 250"/>
                <a:gd name="T4" fmla="*/ 48 w 48"/>
                <a:gd name="T5" fmla="*/ 0 h 250"/>
                <a:gd name="T6" fmla="*/ 48 w 48"/>
                <a:gd name="T7" fmla="*/ 226 h 250"/>
                <a:gd name="T8" fmla="*/ 0 w 48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0">
                  <a:moveTo>
                    <a:pt x="0" y="250"/>
                  </a:moveTo>
                  <a:lnTo>
                    <a:pt x="0" y="24"/>
                  </a:lnTo>
                  <a:lnTo>
                    <a:pt x="48" y="0"/>
                  </a:lnTo>
                  <a:lnTo>
                    <a:pt x="48" y="226"/>
                  </a:lnTo>
                  <a:lnTo>
                    <a:pt x="0" y="2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3" name="Freeform 227"/>
            <p:cNvSpPr>
              <a:spLocks/>
            </p:cNvSpPr>
            <p:nvPr/>
          </p:nvSpPr>
          <p:spPr bwMode="auto">
            <a:xfrm>
              <a:off x="6007100" y="3598863"/>
              <a:ext cx="76200" cy="396875"/>
            </a:xfrm>
            <a:custGeom>
              <a:avLst/>
              <a:gdLst>
                <a:gd name="T0" fmla="*/ 0 w 48"/>
                <a:gd name="T1" fmla="*/ 250 h 250"/>
                <a:gd name="T2" fmla="*/ 0 w 48"/>
                <a:gd name="T3" fmla="*/ 24 h 250"/>
                <a:gd name="T4" fmla="*/ 48 w 48"/>
                <a:gd name="T5" fmla="*/ 0 h 250"/>
                <a:gd name="T6" fmla="*/ 48 w 48"/>
                <a:gd name="T7" fmla="*/ 226 h 250"/>
                <a:gd name="T8" fmla="*/ 0 w 48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0">
                  <a:moveTo>
                    <a:pt x="0" y="250"/>
                  </a:moveTo>
                  <a:lnTo>
                    <a:pt x="0" y="24"/>
                  </a:lnTo>
                  <a:lnTo>
                    <a:pt x="48" y="0"/>
                  </a:lnTo>
                  <a:lnTo>
                    <a:pt x="48" y="226"/>
                  </a:lnTo>
                  <a:lnTo>
                    <a:pt x="0" y="25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4" name="Freeform 228"/>
            <p:cNvSpPr>
              <a:spLocks/>
            </p:cNvSpPr>
            <p:nvPr/>
          </p:nvSpPr>
          <p:spPr bwMode="auto">
            <a:xfrm>
              <a:off x="6461125" y="3751263"/>
              <a:ext cx="57150" cy="244475"/>
            </a:xfrm>
            <a:custGeom>
              <a:avLst/>
              <a:gdLst>
                <a:gd name="T0" fmla="*/ 0 w 36"/>
                <a:gd name="T1" fmla="*/ 154 h 154"/>
                <a:gd name="T2" fmla="*/ 0 w 36"/>
                <a:gd name="T3" fmla="*/ 24 h 154"/>
                <a:gd name="T4" fmla="*/ 36 w 36"/>
                <a:gd name="T5" fmla="*/ 0 h 154"/>
                <a:gd name="T6" fmla="*/ 36 w 36"/>
                <a:gd name="T7" fmla="*/ 130 h 154"/>
                <a:gd name="T8" fmla="*/ 0 w 3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54">
                  <a:moveTo>
                    <a:pt x="0" y="154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13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5" name="Freeform 229"/>
            <p:cNvSpPr>
              <a:spLocks/>
            </p:cNvSpPr>
            <p:nvPr/>
          </p:nvSpPr>
          <p:spPr bwMode="auto">
            <a:xfrm>
              <a:off x="6461125" y="3751263"/>
              <a:ext cx="57150" cy="244475"/>
            </a:xfrm>
            <a:custGeom>
              <a:avLst/>
              <a:gdLst>
                <a:gd name="T0" fmla="*/ 0 w 36"/>
                <a:gd name="T1" fmla="*/ 154 h 154"/>
                <a:gd name="T2" fmla="*/ 0 w 36"/>
                <a:gd name="T3" fmla="*/ 24 h 154"/>
                <a:gd name="T4" fmla="*/ 36 w 36"/>
                <a:gd name="T5" fmla="*/ 0 h 154"/>
                <a:gd name="T6" fmla="*/ 36 w 36"/>
                <a:gd name="T7" fmla="*/ 130 h 154"/>
                <a:gd name="T8" fmla="*/ 0 w 3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54">
                  <a:moveTo>
                    <a:pt x="0" y="154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130"/>
                  </a:lnTo>
                  <a:lnTo>
                    <a:pt x="0" y="1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6" name="Freeform 230"/>
            <p:cNvSpPr>
              <a:spLocks/>
            </p:cNvSpPr>
            <p:nvPr/>
          </p:nvSpPr>
          <p:spPr bwMode="auto">
            <a:xfrm>
              <a:off x="6461125" y="3751263"/>
              <a:ext cx="57150" cy="244475"/>
            </a:xfrm>
            <a:custGeom>
              <a:avLst/>
              <a:gdLst>
                <a:gd name="T0" fmla="*/ 0 w 36"/>
                <a:gd name="T1" fmla="*/ 154 h 154"/>
                <a:gd name="T2" fmla="*/ 0 w 36"/>
                <a:gd name="T3" fmla="*/ 24 h 154"/>
                <a:gd name="T4" fmla="*/ 36 w 36"/>
                <a:gd name="T5" fmla="*/ 0 h 154"/>
                <a:gd name="T6" fmla="*/ 36 w 36"/>
                <a:gd name="T7" fmla="*/ 130 h 154"/>
                <a:gd name="T8" fmla="*/ 0 w 3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54">
                  <a:moveTo>
                    <a:pt x="0" y="154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130"/>
                  </a:lnTo>
                  <a:lnTo>
                    <a:pt x="0" y="15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7" name="Freeform 231"/>
            <p:cNvSpPr>
              <a:spLocks/>
            </p:cNvSpPr>
            <p:nvPr/>
          </p:nvSpPr>
          <p:spPr bwMode="auto">
            <a:xfrm>
              <a:off x="6896100" y="3808413"/>
              <a:ext cx="57150" cy="187325"/>
            </a:xfrm>
            <a:custGeom>
              <a:avLst/>
              <a:gdLst>
                <a:gd name="T0" fmla="*/ 0 w 36"/>
                <a:gd name="T1" fmla="*/ 118 h 118"/>
                <a:gd name="T2" fmla="*/ 0 w 36"/>
                <a:gd name="T3" fmla="*/ 24 h 118"/>
                <a:gd name="T4" fmla="*/ 36 w 36"/>
                <a:gd name="T5" fmla="*/ 0 h 118"/>
                <a:gd name="T6" fmla="*/ 36 w 36"/>
                <a:gd name="T7" fmla="*/ 94 h 118"/>
                <a:gd name="T8" fmla="*/ 0 w 3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8">
                  <a:moveTo>
                    <a:pt x="0" y="118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94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8" name="Freeform 232"/>
            <p:cNvSpPr>
              <a:spLocks/>
            </p:cNvSpPr>
            <p:nvPr/>
          </p:nvSpPr>
          <p:spPr bwMode="auto">
            <a:xfrm>
              <a:off x="6896100" y="3808413"/>
              <a:ext cx="57150" cy="187325"/>
            </a:xfrm>
            <a:custGeom>
              <a:avLst/>
              <a:gdLst>
                <a:gd name="T0" fmla="*/ 0 w 36"/>
                <a:gd name="T1" fmla="*/ 118 h 118"/>
                <a:gd name="T2" fmla="*/ 0 w 36"/>
                <a:gd name="T3" fmla="*/ 24 h 118"/>
                <a:gd name="T4" fmla="*/ 36 w 36"/>
                <a:gd name="T5" fmla="*/ 0 h 118"/>
                <a:gd name="T6" fmla="*/ 36 w 36"/>
                <a:gd name="T7" fmla="*/ 94 h 118"/>
                <a:gd name="T8" fmla="*/ 0 w 3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8">
                  <a:moveTo>
                    <a:pt x="0" y="118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94"/>
                  </a:lnTo>
                  <a:lnTo>
                    <a:pt x="0" y="1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29" name="Freeform 233"/>
            <p:cNvSpPr>
              <a:spLocks/>
            </p:cNvSpPr>
            <p:nvPr/>
          </p:nvSpPr>
          <p:spPr bwMode="auto">
            <a:xfrm>
              <a:off x="6896100" y="3808413"/>
              <a:ext cx="57150" cy="187325"/>
            </a:xfrm>
            <a:custGeom>
              <a:avLst/>
              <a:gdLst>
                <a:gd name="T0" fmla="*/ 0 w 36"/>
                <a:gd name="T1" fmla="*/ 118 h 118"/>
                <a:gd name="T2" fmla="*/ 0 w 36"/>
                <a:gd name="T3" fmla="*/ 24 h 118"/>
                <a:gd name="T4" fmla="*/ 36 w 36"/>
                <a:gd name="T5" fmla="*/ 0 h 118"/>
                <a:gd name="T6" fmla="*/ 36 w 36"/>
                <a:gd name="T7" fmla="*/ 94 h 118"/>
                <a:gd name="T8" fmla="*/ 0 w 3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8">
                  <a:moveTo>
                    <a:pt x="0" y="118"/>
                  </a:moveTo>
                  <a:lnTo>
                    <a:pt x="0" y="24"/>
                  </a:lnTo>
                  <a:lnTo>
                    <a:pt x="36" y="0"/>
                  </a:lnTo>
                  <a:lnTo>
                    <a:pt x="36" y="94"/>
                  </a:lnTo>
                  <a:lnTo>
                    <a:pt x="0" y="1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1" name="Rectangle 235"/>
            <p:cNvSpPr>
              <a:spLocks noChangeArrowheads="1"/>
            </p:cNvSpPr>
            <p:nvPr/>
          </p:nvSpPr>
          <p:spPr bwMode="auto">
            <a:xfrm rot="20100000">
              <a:off x="2573067" y="4198371"/>
              <a:ext cx="87844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Prix de vente élevé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6" name="Rectangle 240"/>
            <p:cNvSpPr>
              <a:spLocks noChangeArrowheads="1"/>
            </p:cNvSpPr>
            <p:nvPr/>
          </p:nvSpPr>
          <p:spPr bwMode="auto">
            <a:xfrm rot="20100000">
              <a:off x="2755836" y="4234158"/>
              <a:ext cx="116217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Délais de livraison élevés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3" name="Rectangle 247"/>
            <p:cNvSpPr>
              <a:spLocks noChangeArrowheads="1"/>
            </p:cNvSpPr>
            <p:nvPr/>
          </p:nvSpPr>
          <p:spPr bwMode="auto">
            <a:xfrm rot="20100000">
              <a:off x="3242981" y="4234157"/>
              <a:ext cx="10964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Prospection insuffisante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4" name="Rectangle 258"/>
            <p:cNvSpPr>
              <a:spLocks noChangeArrowheads="1"/>
            </p:cNvSpPr>
            <p:nvPr/>
          </p:nvSpPr>
          <p:spPr bwMode="auto">
            <a:xfrm rot="20100000">
              <a:off x="3399367" y="4285221"/>
              <a:ext cx="143629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Démotivation des commerciaux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69" name="Rectangle 273"/>
            <p:cNvSpPr>
              <a:spLocks noChangeArrowheads="1"/>
            </p:cNvSpPr>
            <p:nvPr/>
          </p:nvSpPr>
          <p:spPr bwMode="auto">
            <a:xfrm rot="20100000">
              <a:off x="3782974" y="4311507"/>
              <a:ext cx="14923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Stratégie de prospection à revoir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80" name="Rectangle 284"/>
            <p:cNvSpPr>
              <a:spLocks noChangeArrowheads="1"/>
            </p:cNvSpPr>
            <p:nvPr/>
          </p:nvSpPr>
          <p:spPr bwMode="auto">
            <a:xfrm rot="20100000">
              <a:off x="4333075" y="4271364"/>
              <a:ext cx="13304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Service après-vente déficient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91" name="Rectangle 295"/>
            <p:cNvSpPr>
              <a:spLocks noChangeArrowheads="1"/>
            </p:cNvSpPr>
            <p:nvPr/>
          </p:nvSpPr>
          <p:spPr bwMode="auto">
            <a:xfrm rot="20100000">
              <a:off x="5013912" y="4213440"/>
              <a:ext cx="101630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Manque de motivation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01" name="Rectangle 305"/>
            <p:cNvSpPr>
              <a:spLocks noChangeArrowheads="1"/>
            </p:cNvSpPr>
            <p:nvPr/>
          </p:nvSpPr>
          <p:spPr bwMode="auto">
            <a:xfrm rot="20100000">
              <a:off x="4781499" y="4323121"/>
              <a:ext cx="18162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Produits ne répondant plus aux besoins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02" name="Rectangle 306"/>
            <p:cNvSpPr>
              <a:spLocks noChangeArrowheads="1"/>
            </p:cNvSpPr>
            <p:nvPr/>
          </p:nvSpPr>
          <p:spPr bwMode="auto">
            <a:xfrm rot="20100000">
              <a:off x="5796527" y="4221964"/>
              <a:ext cx="115897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Produits non performants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15" name="Rectangle 319"/>
            <p:cNvSpPr>
              <a:spLocks noChangeArrowheads="1"/>
            </p:cNvSpPr>
            <p:nvPr/>
          </p:nvSpPr>
          <p:spPr bwMode="auto">
            <a:xfrm>
              <a:off x="1689100" y="2627313"/>
              <a:ext cx="92493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Soit, graphiquement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4" name="Rectangle 328"/>
            <p:cNvSpPr>
              <a:spLocks noChangeArrowheads="1"/>
            </p:cNvSpPr>
            <p:nvPr/>
          </p:nvSpPr>
          <p:spPr bwMode="auto">
            <a:xfrm>
              <a:off x="2921000" y="39354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5" name="Rectangle 329"/>
            <p:cNvSpPr>
              <a:spLocks noChangeArrowheads="1"/>
            </p:cNvSpPr>
            <p:nvPr/>
          </p:nvSpPr>
          <p:spPr bwMode="auto">
            <a:xfrm>
              <a:off x="2921000" y="36687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6" name="Rectangle 330"/>
            <p:cNvSpPr>
              <a:spLocks noChangeArrowheads="1"/>
            </p:cNvSpPr>
            <p:nvPr/>
          </p:nvSpPr>
          <p:spPr bwMode="auto">
            <a:xfrm>
              <a:off x="2898775" y="340518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7" name="Rectangle 331"/>
            <p:cNvSpPr>
              <a:spLocks noChangeArrowheads="1"/>
            </p:cNvSpPr>
            <p:nvPr/>
          </p:nvSpPr>
          <p:spPr bwMode="auto">
            <a:xfrm>
              <a:off x="2898775" y="316071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8" name="Rectangle 332"/>
            <p:cNvSpPr>
              <a:spLocks noChangeArrowheads="1"/>
            </p:cNvSpPr>
            <p:nvPr/>
          </p:nvSpPr>
          <p:spPr bwMode="auto">
            <a:xfrm>
              <a:off x="2898775" y="289401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9" name="Rectangle 333"/>
            <p:cNvSpPr>
              <a:spLocks noChangeArrowheads="1"/>
            </p:cNvSpPr>
            <p:nvPr/>
          </p:nvSpPr>
          <p:spPr bwMode="auto">
            <a:xfrm>
              <a:off x="2898775" y="263048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25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302875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95736" y="6503989"/>
            <a:ext cx="4896543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TECHNIQUES DE HIÉRARCHISATION DES INFORMATIONS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TECHNIQUES SIMPLES DE HIÉRARCHISATION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5867400" y="3995738"/>
            <a:ext cx="14763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5867400" y="3995738"/>
            <a:ext cx="14763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3746500" y="3995738"/>
            <a:ext cx="200342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3746500" y="3995738"/>
            <a:ext cx="200342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3971925" y="3535363"/>
            <a:ext cx="1562100" cy="2286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3971925" y="3535363"/>
            <a:ext cx="15621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2724150" y="3071813"/>
            <a:ext cx="1673225" cy="2317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724150" y="3071813"/>
            <a:ext cx="1673225" cy="231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1943100" y="3535363"/>
            <a:ext cx="850900" cy="2286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1943100" y="3535363"/>
            <a:ext cx="8509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2809875" y="3995738"/>
            <a:ext cx="8286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2809875" y="3995738"/>
            <a:ext cx="8286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2362200" y="3389313"/>
            <a:ext cx="2393950" cy="92075"/>
          </a:xfrm>
          <a:custGeom>
            <a:avLst/>
            <a:gdLst>
              <a:gd name="T0" fmla="*/ 0 w 1508"/>
              <a:gd name="T1" fmla="*/ 58 h 58"/>
              <a:gd name="T2" fmla="*/ 0 w 1508"/>
              <a:gd name="T3" fmla="*/ 0 h 58"/>
              <a:gd name="T4" fmla="*/ 1508 w 1508"/>
              <a:gd name="T5" fmla="*/ 0 h 58"/>
              <a:gd name="T6" fmla="*/ 1508 w 1508"/>
              <a:gd name="T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08" h="58">
                <a:moveTo>
                  <a:pt x="0" y="58"/>
                </a:moveTo>
                <a:lnTo>
                  <a:pt x="0" y="0"/>
                </a:lnTo>
                <a:lnTo>
                  <a:pt x="1508" y="0"/>
                </a:lnTo>
                <a:lnTo>
                  <a:pt x="1508" y="5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4727575" y="34591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4727575" y="34591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2330450" y="34591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2330450" y="34591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 flipV="1">
            <a:off x="3565525" y="3306763"/>
            <a:ext cx="0" cy="82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3228975" y="3849688"/>
            <a:ext cx="3365500" cy="92075"/>
          </a:xfrm>
          <a:custGeom>
            <a:avLst/>
            <a:gdLst>
              <a:gd name="T0" fmla="*/ 0 w 2120"/>
              <a:gd name="T1" fmla="*/ 58 h 58"/>
              <a:gd name="T2" fmla="*/ 0 w 2120"/>
              <a:gd name="T3" fmla="*/ 0 h 58"/>
              <a:gd name="T4" fmla="*/ 2120 w 2120"/>
              <a:gd name="T5" fmla="*/ 0 h 58"/>
              <a:gd name="T6" fmla="*/ 2120 w 2120"/>
              <a:gd name="T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20" h="58">
                <a:moveTo>
                  <a:pt x="0" y="58"/>
                </a:moveTo>
                <a:lnTo>
                  <a:pt x="0" y="0"/>
                </a:lnTo>
                <a:lnTo>
                  <a:pt x="2120" y="0"/>
                </a:lnTo>
                <a:lnTo>
                  <a:pt x="2120" y="5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36" name="Freeform 25"/>
          <p:cNvSpPr>
            <a:spLocks/>
          </p:cNvSpPr>
          <p:nvPr/>
        </p:nvSpPr>
        <p:spPr bwMode="auto">
          <a:xfrm>
            <a:off x="6562725" y="39195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37" name="Freeform 26"/>
          <p:cNvSpPr>
            <a:spLocks/>
          </p:cNvSpPr>
          <p:nvPr/>
        </p:nvSpPr>
        <p:spPr bwMode="auto">
          <a:xfrm>
            <a:off x="6562725" y="39195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39" name="Freeform 27"/>
          <p:cNvSpPr>
            <a:spLocks/>
          </p:cNvSpPr>
          <p:nvPr/>
        </p:nvSpPr>
        <p:spPr bwMode="auto">
          <a:xfrm>
            <a:off x="3197225" y="39195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0" name="Freeform 28"/>
          <p:cNvSpPr>
            <a:spLocks/>
          </p:cNvSpPr>
          <p:nvPr/>
        </p:nvSpPr>
        <p:spPr bwMode="auto">
          <a:xfrm>
            <a:off x="3197225" y="39195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1" name="Line 29"/>
          <p:cNvSpPr>
            <a:spLocks noChangeShapeType="1"/>
          </p:cNvSpPr>
          <p:nvPr/>
        </p:nvSpPr>
        <p:spPr bwMode="auto">
          <a:xfrm>
            <a:off x="4746625" y="3763963"/>
            <a:ext cx="0" cy="1746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2" name="Freeform 30"/>
          <p:cNvSpPr>
            <a:spLocks/>
          </p:cNvSpPr>
          <p:nvPr/>
        </p:nvSpPr>
        <p:spPr bwMode="auto">
          <a:xfrm>
            <a:off x="4718050" y="39163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3" name="Freeform 31"/>
          <p:cNvSpPr>
            <a:spLocks/>
          </p:cNvSpPr>
          <p:nvPr/>
        </p:nvSpPr>
        <p:spPr bwMode="auto">
          <a:xfrm>
            <a:off x="4718050" y="39163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4" name="Freeform 32"/>
          <p:cNvSpPr>
            <a:spLocks/>
          </p:cNvSpPr>
          <p:nvPr/>
        </p:nvSpPr>
        <p:spPr bwMode="auto">
          <a:xfrm>
            <a:off x="6715125" y="4090988"/>
            <a:ext cx="53975" cy="60325"/>
          </a:xfrm>
          <a:custGeom>
            <a:avLst/>
            <a:gdLst>
              <a:gd name="T0" fmla="*/ 0 w 34"/>
              <a:gd name="T1" fmla="*/ 38 h 38"/>
              <a:gd name="T2" fmla="*/ 0 w 34"/>
              <a:gd name="T3" fmla="*/ 0 h 38"/>
              <a:gd name="T4" fmla="*/ 34 w 34"/>
              <a:gd name="T5" fmla="*/ 20 h 38"/>
              <a:gd name="T6" fmla="*/ 0 w 34"/>
              <a:gd name="T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8">
                <a:moveTo>
                  <a:pt x="0" y="38"/>
                </a:moveTo>
                <a:lnTo>
                  <a:pt x="0" y="0"/>
                </a:lnTo>
                <a:lnTo>
                  <a:pt x="34" y="20"/>
                </a:lnTo>
                <a:lnTo>
                  <a:pt x="0" y="3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5" name="Freeform 33"/>
          <p:cNvSpPr>
            <a:spLocks/>
          </p:cNvSpPr>
          <p:nvPr/>
        </p:nvSpPr>
        <p:spPr bwMode="auto">
          <a:xfrm>
            <a:off x="5133975" y="4090988"/>
            <a:ext cx="53975" cy="60325"/>
          </a:xfrm>
          <a:custGeom>
            <a:avLst/>
            <a:gdLst>
              <a:gd name="T0" fmla="*/ 0 w 34"/>
              <a:gd name="T1" fmla="*/ 38 h 38"/>
              <a:gd name="T2" fmla="*/ 0 w 34"/>
              <a:gd name="T3" fmla="*/ 0 h 38"/>
              <a:gd name="T4" fmla="*/ 34 w 34"/>
              <a:gd name="T5" fmla="*/ 20 h 38"/>
              <a:gd name="T6" fmla="*/ 0 w 34"/>
              <a:gd name="T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8">
                <a:moveTo>
                  <a:pt x="0" y="38"/>
                </a:moveTo>
                <a:lnTo>
                  <a:pt x="0" y="0"/>
                </a:lnTo>
                <a:lnTo>
                  <a:pt x="34" y="20"/>
                </a:lnTo>
                <a:lnTo>
                  <a:pt x="0" y="3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46" name="Rectangle 34"/>
          <p:cNvSpPr>
            <a:spLocks noChangeArrowheads="1"/>
          </p:cNvSpPr>
          <p:nvPr/>
        </p:nvSpPr>
        <p:spPr bwMode="auto">
          <a:xfrm>
            <a:off x="2787650" y="3132138"/>
            <a:ext cx="155491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Techniques de hiérarchisation par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58" name="Rectangle 46"/>
          <p:cNvSpPr>
            <a:spLocks noChangeArrowheads="1"/>
          </p:cNvSpPr>
          <p:nvPr/>
        </p:nvSpPr>
        <p:spPr bwMode="auto">
          <a:xfrm>
            <a:off x="2000250" y="3586163"/>
            <a:ext cx="7229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Notation directe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66" name="Rectangle 54"/>
          <p:cNvSpPr>
            <a:spLocks noChangeArrowheads="1"/>
          </p:cNvSpPr>
          <p:nvPr/>
        </p:nvSpPr>
        <p:spPr bwMode="auto">
          <a:xfrm>
            <a:off x="4038600" y="3586163"/>
            <a:ext cx="14571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Notation après classement par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86" name="Rectangle 74"/>
          <p:cNvSpPr>
            <a:spLocks noChangeArrowheads="1"/>
          </p:cNvSpPr>
          <p:nvPr/>
        </p:nvSpPr>
        <p:spPr bwMode="auto">
          <a:xfrm>
            <a:off x="2882900" y="4052888"/>
            <a:ext cx="6812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Décomposition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90" name="Rectangle 78"/>
          <p:cNvSpPr>
            <a:spLocks noChangeArrowheads="1"/>
          </p:cNvSpPr>
          <p:nvPr/>
        </p:nvSpPr>
        <p:spPr bwMode="auto">
          <a:xfrm>
            <a:off x="5994400" y="4052888"/>
            <a:ext cx="118942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Discrimination (   fiche 77)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991" name="Rectangle 79"/>
          <p:cNvSpPr>
            <a:spLocks noChangeArrowheads="1"/>
          </p:cNvSpPr>
          <p:nvPr/>
        </p:nvSpPr>
        <p:spPr bwMode="auto">
          <a:xfrm>
            <a:off x="3879850" y="4056063"/>
            <a:ext cx="175047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Comparaison deux à deux (   fiche 77)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0486934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NOTATION DIRECTE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76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TECHNIQUES SIMPLES DE HIÉRARCHISATION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678180" y="2524668"/>
            <a:ext cx="3451713" cy="1980000"/>
            <a:chOff x="2981325" y="2482850"/>
            <a:chExt cx="3181350" cy="1824911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81325" y="2492375"/>
              <a:ext cx="3181350" cy="180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2981325" y="2711450"/>
              <a:ext cx="3178175" cy="13747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Line 7"/>
            <p:cNvSpPr>
              <a:spLocks noChangeShapeType="1"/>
            </p:cNvSpPr>
            <p:nvPr/>
          </p:nvSpPr>
          <p:spPr bwMode="auto">
            <a:xfrm>
              <a:off x="2981325" y="3889375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Line 8"/>
            <p:cNvSpPr>
              <a:spLocks noChangeShapeType="1"/>
            </p:cNvSpPr>
            <p:nvPr/>
          </p:nvSpPr>
          <p:spPr bwMode="auto">
            <a:xfrm>
              <a:off x="2981325" y="3698875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>
              <a:off x="2981325" y="3498850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>
              <a:off x="2981325" y="3302000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2981325" y="3101975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Line 12"/>
            <p:cNvSpPr>
              <a:spLocks noChangeShapeType="1"/>
            </p:cNvSpPr>
            <p:nvPr/>
          </p:nvSpPr>
          <p:spPr bwMode="auto">
            <a:xfrm>
              <a:off x="2981325" y="2911475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13"/>
            <p:cNvSpPr>
              <a:spLocks noChangeShapeType="1"/>
            </p:cNvSpPr>
            <p:nvPr/>
          </p:nvSpPr>
          <p:spPr bwMode="auto">
            <a:xfrm>
              <a:off x="2981325" y="2711450"/>
              <a:ext cx="31813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14"/>
            <p:cNvSpPr>
              <a:spLocks noChangeShapeType="1"/>
            </p:cNvSpPr>
            <p:nvPr/>
          </p:nvSpPr>
          <p:spPr bwMode="auto">
            <a:xfrm>
              <a:off x="2981325" y="2711450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5"/>
            <p:cNvSpPr>
              <a:spLocks noChangeShapeType="1"/>
            </p:cNvSpPr>
            <p:nvPr/>
          </p:nvSpPr>
          <p:spPr bwMode="auto">
            <a:xfrm>
              <a:off x="6159500" y="2711450"/>
              <a:ext cx="0" cy="137795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16"/>
            <p:cNvSpPr>
              <a:spLocks noChangeShapeType="1"/>
            </p:cNvSpPr>
            <p:nvPr/>
          </p:nvSpPr>
          <p:spPr bwMode="auto">
            <a:xfrm>
              <a:off x="2981325" y="4089400"/>
              <a:ext cx="31813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0" name="Line 17"/>
            <p:cNvSpPr>
              <a:spLocks noChangeShapeType="1"/>
            </p:cNvSpPr>
            <p:nvPr/>
          </p:nvSpPr>
          <p:spPr bwMode="auto">
            <a:xfrm>
              <a:off x="2981325" y="2711450"/>
              <a:ext cx="0" cy="137795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1" name="Rectangle 18"/>
            <p:cNvSpPr>
              <a:spLocks noChangeArrowheads="1"/>
            </p:cNvSpPr>
            <p:nvPr/>
          </p:nvSpPr>
          <p:spPr bwMode="auto">
            <a:xfrm>
              <a:off x="3086100" y="3298825"/>
              <a:ext cx="142875" cy="78740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3" name="Line 19"/>
            <p:cNvSpPr>
              <a:spLocks noChangeShapeType="1"/>
            </p:cNvSpPr>
            <p:nvPr/>
          </p:nvSpPr>
          <p:spPr bwMode="auto">
            <a:xfrm>
              <a:off x="3086100" y="3302000"/>
              <a:ext cx="1428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4" name="Line 20"/>
            <p:cNvSpPr>
              <a:spLocks noChangeShapeType="1"/>
            </p:cNvSpPr>
            <p:nvPr/>
          </p:nvSpPr>
          <p:spPr bwMode="auto">
            <a:xfrm>
              <a:off x="3228975" y="3298825"/>
              <a:ext cx="0" cy="79057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5" name="Line 21"/>
            <p:cNvSpPr>
              <a:spLocks noChangeShapeType="1"/>
            </p:cNvSpPr>
            <p:nvPr/>
          </p:nvSpPr>
          <p:spPr bwMode="auto">
            <a:xfrm>
              <a:off x="3086100" y="4089400"/>
              <a:ext cx="142875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6" name="Line 22"/>
            <p:cNvSpPr>
              <a:spLocks noChangeShapeType="1"/>
            </p:cNvSpPr>
            <p:nvPr/>
          </p:nvSpPr>
          <p:spPr bwMode="auto">
            <a:xfrm>
              <a:off x="3086100" y="3298825"/>
              <a:ext cx="0" cy="79057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7" name="Line 23"/>
            <p:cNvSpPr>
              <a:spLocks noChangeShapeType="1"/>
            </p:cNvSpPr>
            <p:nvPr/>
          </p:nvSpPr>
          <p:spPr bwMode="auto">
            <a:xfrm>
              <a:off x="3086100" y="329882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8" name="Rectangle 24"/>
            <p:cNvSpPr>
              <a:spLocks noChangeArrowheads="1"/>
            </p:cNvSpPr>
            <p:nvPr/>
          </p:nvSpPr>
          <p:spPr bwMode="auto">
            <a:xfrm>
              <a:off x="3435350" y="2911475"/>
              <a:ext cx="142875" cy="11747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9" name="Line 25"/>
            <p:cNvSpPr>
              <a:spLocks noChangeShapeType="1"/>
            </p:cNvSpPr>
            <p:nvPr/>
          </p:nvSpPr>
          <p:spPr bwMode="auto">
            <a:xfrm>
              <a:off x="3435350" y="2911475"/>
              <a:ext cx="1460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0" name="Line 26"/>
            <p:cNvSpPr>
              <a:spLocks noChangeShapeType="1"/>
            </p:cNvSpPr>
            <p:nvPr/>
          </p:nvSpPr>
          <p:spPr bwMode="auto">
            <a:xfrm>
              <a:off x="3581400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1" name="Line 27"/>
            <p:cNvSpPr>
              <a:spLocks noChangeShapeType="1"/>
            </p:cNvSpPr>
            <p:nvPr/>
          </p:nvSpPr>
          <p:spPr bwMode="auto">
            <a:xfrm>
              <a:off x="3435350" y="4089400"/>
              <a:ext cx="1460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2" name="Line 28"/>
            <p:cNvSpPr>
              <a:spLocks noChangeShapeType="1"/>
            </p:cNvSpPr>
            <p:nvPr/>
          </p:nvSpPr>
          <p:spPr bwMode="auto">
            <a:xfrm>
              <a:off x="3438525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3" name="Line 29"/>
            <p:cNvSpPr>
              <a:spLocks noChangeShapeType="1"/>
            </p:cNvSpPr>
            <p:nvPr/>
          </p:nvSpPr>
          <p:spPr bwMode="auto">
            <a:xfrm>
              <a:off x="3438525" y="2911475"/>
              <a:ext cx="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4" name="Rectangle 30"/>
            <p:cNvSpPr>
              <a:spLocks noChangeArrowheads="1"/>
            </p:cNvSpPr>
            <p:nvPr/>
          </p:nvSpPr>
          <p:spPr bwMode="auto">
            <a:xfrm>
              <a:off x="3787775" y="3698875"/>
              <a:ext cx="152400" cy="3873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5" name="Line 31"/>
            <p:cNvSpPr>
              <a:spLocks noChangeShapeType="1"/>
            </p:cNvSpPr>
            <p:nvPr/>
          </p:nvSpPr>
          <p:spPr bwMode="auto">
            <a:xfrm>
              <a:off x="3787775" y="3698875"/>
              <a:ext cx="15240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6" name="Line 32"/>
            <p:cNvSpPr>
              <a:spLocks noChangeShapeType="1"/>
            </p:cNvSpPr>
            <p:nvPr/>
          </p:nvSpPr>
          <p:spPr bwMode="auto">
            <a:xfrm>
              <a:off x="3940175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7" name="Line 33"/>
            <p:cNvSpPr>
              <a:spLocks noChangeShapeType="1"/>
            </p:cNvSpPr>
            <p:nvPr/>
          </p:nvSpPr>
          <p:spPr bwMode="auto">
            <a:xfrm>
              <a:off x="3787775" y="4089400"/>
              <a:ext cx="15240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8" name="Line 34"/>
            <p:cNvSpPr>
              <a:spLocks noChangeShapeType="1"/>
            </p:cNvSpPr>
            <p:nvPr/>
          </p:nvSpPr>
          <p:spPr bwMode="auto">
            <a:xfrm>
              <a:off x="3787775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79" name="Line 35"/>
            <p:cNvSpPr>
              <a:spLocks noChangeShapeType="1"/>
            </p:cNvSpPr>
            <p:nvPr/>
          </p:nvSpPr>
          <p:spPr bwMode="auto">
            <a:xfrm>
              <a:off x="3787775" y="369887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0" name="Rectangle 36"/>
            <p:cNvSpPr>
              <a:spLocks noChangeArrowheads="1"/>
            </p:cNvSpPr>
            <p:nvPr/>
          </p:nvSpPr>
          <p:spPr bwMode="auto">
            <a:xfrm>
              <a:off x="4146550" y="3698875"/>
              <a:ext cx="142875" cy="3873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1" name="Line 37"/>
            <p:cNvSpPr>
              <a:spLocks noChangeShapeType="1"/>
            </p:cNvSpPr>
            <p:nvPr/>
          </p:nvSpPr>
          <p:spPr bwMode="auto">
            <a:xfrm>
              <a:off x="4146550" y="3698875"/>
              <a:ext cx="1460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2" name="Line 38"/>
            <p:cNvSpPr>
              <a:spLocks noChangeShapeType="1"/>
            </p:cNvSpPr>
            <p:nvPr/>
          </p:nvSpPr>
          <p:spPr bwMode="auto">
            <a:xfrm>
              <a:off x="4292600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3" name="Line 39"/>
            <p:cNvSpPr>
              <a:spLocks noChangeShapeType="1"/>
            </p:cNvSpPr>
            <p:nvPr/>
          </p:nvSpPr>
          <p:spPr bwMode="auto">
            <a:xfrm>
              <a:off x="4146550" y="4089400"/>
              <a:ext cx="1460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4" name="Line 40"/>
            <p:cNvSpPr>
              <a:spLocks noChangeShapeType="1"/>
            </p:cNvSpPr>
            <p:nvPr/>
          </p:nvSpPr>
          <p:spPr bwMode="auto">
            <a:xfrm>
              <a:off x="4149725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5" name="Line 41"/>
            <p:cNvSpPr>
              <a:spLocks noChangeShapeType="1"/>
            </p:cNvSpPr>
            <p:nvPr/>
          </p:nvSpPr>
          <p:spPr bwMode="auto">
            <a:xfrm>
              <a:off x="4149725" y="369887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6" name="Rectangle 42"/>
            <p:cNvSpPr>
              <a:spLocks noChangeArrowheads="1"/>
            </p:cNvSpPr>
            <p:nvPr/>
          </p:nvSpPr>
          <p:spPr bwMode="auto">
            <a:xfrm>
              <a:off x="4498975" y="2911475"/>
              <a:ext cx="142875" cy="11747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7" name="Line 43"/>
            <p:cNvSpPr>
              <a:spLocks noChangeShapeType="1"/>
            </p:cNvSpPr>
            <p:nvPr/>
          </p:nvSpPr>
          <p:spPr bwMode="auto">
            <a:xfrm>
              <a:off x="4498975" y="2911475"/>
              <a:ext cx="1460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8" name="Line 44"/>
            <p:cNvSpPr>
              <a:spLocks noChangeShapeType="1"/>
            </p:cNvSpPr>
            <p:nvPr/>
          </p:nvSpPr>
          <p:spPr bwMode="auto">
            <a:xfrm>
              <a:off x="4641850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89" name="Line 45"/>
            <p:cNvSpPr>
              <a:spLocks noChangeShapeType="1"/>
            </p:cNvSpPr>
            <p:nvPr/>
          </p:nvSpPr>
          <p:spPr bwMode="auto">
            <a:xfrm>
              <a:off x="4498975" y="4089400"/>
              <a:ext cx="1460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0" name="Line 46"/>
            <p:cNvSpPr>
              <a:spLocks noChangeShapeType="1"/>
            </p:cNvSpPr>
            <p:nvPr/>
          </p:nvSpPr>
          <p:spPr bwMode="auto">
            <a:xfrm>
              <a:off x="4498975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1" name="Line 47"/>
            <p:cNvSpPr>
              <a:spLocks noChangeShapeType="1"/>
            </p:cNvSpPr>
            <p:nvPr/>
          </p:nvSpPr>
          <p:spPr bwMode="auto">
            <a:xfrm>
              <a:off x="4498975" y="2911475"/>
              <a:ext cx="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2" name="Rectangle 48"/>
            <p:cNvSpPr>
              <a:spLocks noChangeArrowheads="1"/>
            </p:cNvSpPr>
            <p:nvPr/>
          </p:nvSpPr>
          <p:spPr bwMode="auto">
            <a:xfrm>
              <a:off x="4851400" y="3298825"/>
              <a:ext cx="139700" cy="78740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3" name="Line 49"/>
            <p:cNvSpPr>
              <a:spLocks noChangeShapeType="1"/>
            </p:cNvSpPr>
            <p:nvPr/>
          </p:nvSpPr>
          <p:spPr bwMode="auto">
            <a:xfrm>
              <a:off x="4851400" y="3302000"/>
              <a:ext cx="1428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4" name="Line 50"/>
            <p:cNvSpPr>
              <a:spLocks noChangeShapeType="1"/>
            </p:cNvSpPr>
            <p:nvPr/>
          </p:nvSpPr>
          <p:spPr bwMode="auto">
            <a:xfrm>
              <a:off x="4994275" y="3298825"/>
              <a:ext cx="0" cy="79057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5" name="Line 51"/>
            <p:cNvSpPr>
              <a:spLocks noChangeShapeType="1"/>
            </p:cNvSpPr>
            <p:nvPr/>
          </p:nvSpPr>
          <p:spPr bwMode="auto">
            <a:xfrm>
              <a:off x="4851400" y="4089400"/>
              <a:ext cx="142875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6" name="Line 52"/>
            <p:cNvSpPr>
              <a:spLocks noChangeShapeType="1"/>
            </p:cNvSpPr>
            <p:nvPr/>
          </p:nvSpPr>
          <p:spPr bwMode="auto">
            <a:xfrm>
              <a:off x="4851400" y="3298825"/>
              <a:ext cx="0" cy="79057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7" name="Line 53"/>
            <p:cNvSpPr>
              <a:spLocks noChangeShapeType="1"/>
            </p:cNvSpPr>
            <p:nvPr/>
          </p:nvSpPr>
          <p:spPr bwMode="auto">
            <a:xfrm>
              <a:off x="4851400" y="329882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8" name="Rectangle 54"/>
            <p:cNvSpPr>
              <a:spLocks noChangeArrowheads="1"/>
            </p:cNvSpPr>
            <p:nvPr/>
          </p:nvSpPr>
          <p:spPr bwMode="auto">
            <a:xfrm>
              <a:off x="5200650" y="3698875"/>
              <a:ext cx="152400" cy="3873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99" name="Line 55"/>
            <p:cNvSpPr>
              <a:spLocks noChangeShapeType="1"/>
            </p:cNvSpPr>
            <p:nvPr/>
          </p:nvSpPr>
          <p:spPr bwMode="auto">
            <a:xfrm>
              <a:off x="5200650" y="3698875"/>
              <a:ext cx="1555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0" name="Line 56"/>
            <p:cNvSpPr>
              <a:spLocks noChangeShapeType="1"/>
            </p:cNvSpPr>
            <p:nvPr/>
          </p:nvSpPr>
          <p:spPr bwMode="auto">
            <a:xfrm>
              <a:off x="5353050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1" name="Line 57"/>
            <p:cNvSpPr>
              <a:spLocks noChangeShapeType="1"/>
            </p:cNvSpPr>
            <p:nvPr/>
          </p:nvSpPr>
          <p:spPr bwMode="auto">
            <a:xfrm>
              <a:off x="5200650" y="4089400"/>
              <a:ext cx="155575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2" name="Line 58"/>
            <p:cNvSpPr>
              <a:spLocks noChangeShapeType="1"/>
            </p:cNvSpPr>
            <p:nvPr/>
          </p:nvSpPr>
          <p:spPr bwMode="auto">
            <a:xfrm>
              <a:off x="5200650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3" name="Line 59"/>
            <p:cNvSpPr>
              <a:spLocks noChangeShapeType="1"/>
            </p:cNvSpPr>
            <p:nvPr/>
          </p:nvSpPr>
          <p:spPr bwMode="auto">
            <a:xfrm>
              <a:off x="5200650" y="369887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4" name="Rectangle 60"/>
            <p:cNvSpPr>
              <a:spLocks noChangeArrowheads="1"/>
            </p:cNvSpPr>
            <p:nvPr/>
          </p:nvSpPr>
          <p:spPr bwMode="auto">
            <a:xfrm>
              <a:off x="5562600" y="2911475"/>
              <a:ext cx="139700" cy="11747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5" name="Line 61"/>
            <p:cNvSpPr>
              <a:spLocks noChangeShapeType="1"/>
            </p:cNvSpPr>
            <p:nvPr/>
          </p:nvSpPr>
          <p:spPr bwMode="auto">
            <a:xfrm>
              <a:off x="5562600" y="2911475"/>
              <a:ext cx="1428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6" name="Line 62"/>
            <p:cNvSpPr>
              <a:spLocks noChangeShapeType="1"/>
            </p:cNvSpPr>
            <p:nvPr/>
          </p:nvSpPr>
          <p:spPr bwMode="auto">
            <a:xfrm>
              <a:off x="5705475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7" name="Line 63"/>
            <p:cNvSpPr>
              <a:spLocks noChangeShapeType="1"/>
            </p:cNvSpPr>
            <p:nvPr/>
          </p:nvSpPr>
          <p:spPr bwMode="auto">
            <a:xfrm>
              <a:off x="5562600" y="4089400"/>
              <a:ext cx="142875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8" name="Line 64"/>
            <p:cNvSpPr>
              <a:spLocks noChangeShapeType="1"/>
            </p:cNvSpPr>
            <p:nvPr/>
          </p:nvSpPr>
          <p:spPr bwMode="auto">
            <a:xfrm>
              <a:off x="5562600" y="2911475"/>
              <a:ext cx="0" cy="11779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09" name="Line 65"/>
            <p:cNvSpPr>
              <a:spLocks noChangeShapeType="1"/>
            </p:cNvSpPr>
            <p:nvPr/>
          </p:nvSpPr>
          <p:spPr bwMode="auto">
            <a:xfrm>
              <a:off x="5562600" y="2911475"/>
              <a:ext cx="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0" name="Rectangle 66"/>
            <p:cNvSpPr>
              <a:spLocks noChangeArrowheads="1"/>
            </p:cNvSpPr>
            <p:nvPr/>
          </p:nvSpPr>
          <p:spPr bwMode="auto">
            <a:xfrm>
              <a:off x="5911850" y="3698875"/>
              <a:ext cx="142875" cy="3873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1" name="Line 67"/>
            <p:cNvSpPr>
              <a:spLocks noChangeShapeType="1"/>
            </p:cNvSpPr>
            <p:nvPr/>
          </p:nvSpPr>
          <p:spPr bwMode="auto">
            <a:xfrm>
              <a:off x="5911850" y="3698875"/>
              <a:ext cx="1460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2" name="Line 68"/>
            <p:cNvSpPr>
              <a:spLocks noChangeShapeType="1"/>
            </p:cNvSpPr>
            <p:nvPr/>
          </p:nvSpPr>
          <p:spPr bwMode="auto">
            <a:xfrm>
              <a:off x="6054725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3" name="Line 69"/>
            <p:cNvSpPr>
              <a:spLocks noChangeShapeType="1"/>
            </p:cNvSpPr>
            <p:nvPr/>
          </p:nvSpPr>
          <p:spPr bwMode="auto">
            <a:xfrm>
              <a:off x="5911850" y="4089400"/>
              <a:ext cx="146050" cy="0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4" name="Line 70"/>
            <p:cNvSpPr>
              <a:spLocks noChangeShapeType="1"/>
            </p:cNvSpPr>
            <p:nvPr/>
          </p:nvSpPr>
          <p:spPr bwMode="auto">
            <a:xfrm>
              <a:off x="5915025" y="3698875"/>
              <a:ext cx="0" cy="390525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5" name="Line 71"/>
            <p:cNvSpPr>
              <a:spLocks noChangeShapeType="1"/>
            </p:cNvSpPr>
            <p:nvPr/>
          </p:nvSpPr>
          <p:spPr bwMode="auto">
            <a:xfrm>
              <a:off x="5915025" y="3698875"/>
              <a:ext cx="0" cy="31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6" name="Line 72"/>
            <p:cNvSpPr>
              <a:spLocks noChangeShapeType="1"/>
            </p:cNvSpPr>
            <p:nvPr/>
          </p:nvSpPr>
          <p:spPr bwMode="auto">
            <a:xfrm>
              <a:off x="2981325" y="4089400"/>
              <a:ext cx="3181350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7" name="Line 73"/>
            <p:cNvSpPr>
              <a:spLocks noChangeShapeType="1"/>
            </p:cNvSpPr>
            <p:nvPr/>
          </p:nvSpPr>
          <p:spPr bwMode="auto">
            <a:xfrm>
              <a:off x="2981325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8" name="Line 74"/>
            <p:cNvSpPr>
              <a:spLocks noChangeShapeType="1"/>
            </p:cNvSpPr>
            <p:nvPr/>
          </p:nvSpPr>
          <p:spPr bwMode="auto">
            <a:xfrm>
              <a:off x="333375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19" name="Line 75"/>
            <p:cNvSpPr>
              <a:spLocks noChangeShapeType="1"/>
            </p:cNvSpPr>
            <p:nvPr/>
          </p:nvSpPr>
          <p:spPr bwMode="auto">
            <a:xfrm>
              <a:off x="368300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0" name="Line 76"/>
            <p:cNvSpPr>
              <a:spLocks noChangeShapeType="1"/>
            </p:cNvSpPr>
            <p:nvPr/>
          </p:nvSpPr>
          <p:spPr bwMode="auto">
            <a:xfrm>
              <a:off x="404495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1" name="Line 77"/>
            <p:cNvSpPr>
              <a:spLocks noChangeShapeType="1"/>
            </p:cNvSpPr>
            <p:nvPr/>
          </p:nvSpPr>
          <p:spPr bwMode="auto">
            <a:xfrm>
              <a:off x="4397375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2" name="Line 78"/>
            <p:cNvSpPr>
              <a:spLocks noChangeShapeType="1"/>
            </p:cNvSpPr>
            <p:nvPr/>
          </p:nvSpPr>
          <p:spPr bwMode="auto">
            <a:xfrm>
              <a:off x="4746625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3" name="Line 79"/>
            <p:cNvSpPr>
              <a:spLocks noChangeShapeType="1"/>
            </p:cNvSpPr>
            <p:nvPr/>
          </p:nvSpPr>
          <p:spPr bwMode="auto">
            <a:xfrm>
              <a:off x="509905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4" name="Line 80"/>
            <p:cNvSpPr>
              <a:spLocks noChangeShapeType="1"/>
            </p:cNvSpPr>
            <p:nvPr/>
          </p:nvSpPr>
          <p:spPr bwMode="auto">
            <a:xfrm>
              <a:off x="5457825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5" name="Line 81"/>
            <p:cNvSpPr>
              <a:spLocks noChangeShapeType="1"/>
            </p:cNvSpPr>
            <p:nvPr/>
          </p:nvSpPr>
          <p:spPr bwMode="auto">
            <a:xfrm>
              <a:off x="581025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6" name="Line 82"/>
            <p:cNvSpPr>
              <a:spLocks noChangeShapeType="1"/>
            </p:cNvSpPr>
            <p:nvPr/>
          </p:nvSpPr>
          <p:spPr bwMode="auto">
            <a:xfrm>
              <a:off x="6159500" y="4086225"/>
              <a:ext cx="0" cy="41275"/>
            </a:xfrm>
            <a:prstGeom prst="line">
              <a:avLst/>
            </a:prstGeom>
            <a:noFill/>
            <a:ln w="3175">
              <a:solidFill>
                <a:srgbClr val="DAA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7" name="Rectangle 83"/>
            <p:cNvSpPr>
              <a:spLocks noChangeArrowheads="1"/>
            </p:cNvSpPr>
            <p:nvPr/>
          </p:nvSpPr>
          <p:spPr bwMode="auto">
            <a:xfrm>
              <a:off x="3111500" y="418465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8" name="Rectangle 84"/>
            <p:cNvSpPr>
              <a:spLocks noChangeArrowheads="1"/>
            </p:cNvSpPr>
            <p:nvPr/>
          </p:nvSpPr>
          <p:spPr bwMode="auto">
            <a:xfrm>
              <a:off x="3473450" y="418465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9" name="Rectangle 85"/>
            <p:cNvSpPr>
              <a:spLocks noChangeArrowheads="1"/>
            </p:cNvSpPr>
            <p:nvPr/>
          </p:nvSpPr>
          <p:spPr bwMode="auto">
            <a:xfrm>
              <a:off x="3832225" y="4184650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0" name="Rectangle 86"/>
            <p:cNvSpPr>
              <a:spLocks noChangeArrowheads="1"/>
            </p:cNvSpPr>
            <p:nvPr/>
          </p:nvSpPr>
          <p:spPr bwMode="auto">
            <a:xfrm>
              <a:off x="4175125" y="4184650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1" name="Rectangle 87"/>
            <p:cNvSpPr>
              <a:spLocks noChangeArrowheads="1"/>
            </p:cNvSpPr>
            <p:nvPr/>
          </p:nvSpPr>
          <p:spPr bwMode="auto">
            <a:xfrm>
              <a:off x="4552950" y="418465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2" name="Rectangle 88"/>
            <p:cNvSpPr>
              <a:spLocks noChangeArrowheads="1"/>
            </p:cNvSpPr>
            <p:nvPr/>
          </p:nvSpPr>
          <p:spPr bwMode="auto">
            <a:xfrm>
              <a:off x="4902200" y="4184650"/>
              <a:ext cx="62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3" name="Rectangle 89"/>
            <p:cNvSpPr>
              <a:spLocks noChangeArrowheads="1"/>
            </p:cNvSpPr>
            <p:nvPr/>
          </p:nvSpPr>
          <p:spPr bwMode="auto">
            <a:xfrm>
              <a:off x="5251450" y="4184650"/>
              <a:ext cx="801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4" name="Rectangle 90"/>
            <p:cNvSpPr>
              <a:spLocks noChangeArrowheads="1"/>
            </p:cNvSpPr>
            <p:nvPr/>
          </p:nvSpPr>
          <p:spPr bwMode="auto">
            <a:xfrm>
              <a:off x="5622925" y="4184650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H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5" name="Rectangle 91"/>
            <p:cNvSpPr>
              <a:spLocks noChangeArrowheads="1"/>
            </p:cNvSpPr>
            <p:nvPr/>
          </p:nvSpPr>
          <p:spPr bwMode="auto">
            <a:xfrm>
              <a:off x="5991225" y="4184650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6" name="Rectangle 92"/>
            <p:cNvSpPr>
              <a:spLocks noChangeArrowheads="1"/>
            </p:cNvSpPr>
            <p:nvPr/>
          </p:nvSpPr>
          <p:spPr bwMode="auto">
            <a:xfrm>
              <a:off x="3968750" y="2482850"/>
              <a:ext cx="1248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Notation des données A à 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526347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67744" y="6503989"/>
            <a:ext cx="460851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NOTATION APRÈS CLASSEMENT PAR DÉCOMPOSITION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76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TECHNIQUES SIMPLES DE HIÉRARCHISATION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3995738" y="2711450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995738" y="2711450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2493963" y="3457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2493963" y="3457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3700463" y="3457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3700463" y="3457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1893888" y="3838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3"/>
          <p:cNvSpPr>
            <a:spLocks noChangeArrowheads="1"/>
          </p:cNvSpPr>
          <p:nvPr/>
        </p:nvSpPr>
        <p:spPr bwMode="auto">
          <a:xfrm>
            <a:off x="1893888" y="3838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3100388" y="3838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3100388" y="3838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6030913" y="3990975"/>
            <a:ext cx="93345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4" name="Rectangle 17"/>
          <p:cNvSpPr>
            <a:spLocks noChangeArrowheads="1"/>
          </p:cNvSpPr>
          <p:nvPr/>
        </p:nvSpPr>
        <p:spPr bwMode="auto">
          <a:xfrm>
            <a:off x="6030913" y="3990975"/>
            <a:ext cx="93345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5" name="Rectangle 18"/>
          <p:cNvSpPr>
            <a:spLocks noChangeArrowheads="1"/>
          </p:cNvSpPr>
          <p:nvPr/>
        </p:nvSpPr>
        <p:spPr bwMode="auto">
          <a:xfrm>
            <a:off x="4903788" y="3457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7" name="Rectangle 19"/>
          <p:cNvSpPr>
            <a:spLocks noChangeArrowheads="1"/>
          </p:cNvSpPr>
          <p:nvPr/>
        </p:nvSpPr>
        <p:spPr bwMode="auto">
          <a:xfrm>
            <a:off x="4903788" y="3457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8" name="Rectangle 20"/>
          <p:cNvSpPr>
            <a:spLocks noChangeArrowheads="1"/>
          </p:cNvSpPr>
          <p:nvPr/>
        </p:nvSpPr>
        <p:spPr bwMode="auto">
          <a:xfrm>
            <a:off x="6129338" y="34575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9" name="Rectangle 21"/>
          <p:cNvSpPr>
            <a:spLocks noChangeArrowheads="1"/>
          </p:cNvSpPr>
          <p:nvPr/>
        </p:nvSpPr>
        <p:spPr bwMode="auto">
          <a:xfrm>
            <a:off x="6129338" y="34575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0" name="Line 22"/>
          <p:cNvSpPr>
            <a:spLocks noChangeShapeType="1"/>
          </p:cNvSpPr>
          <p:nvPr/>
        </p:nvSpPr>
        <p:spPr bwMode="auto">
          <a:xfrm>
            <a:off x="2074863" y="4340225"/>
            <a:ext cx="476885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1" name="Freeform 23"/>
          <p:cNvSpPr>
            <a:spLocks/>
          </p:cNvSpPr>
          <p:nvPr/>
        </p:nvSpPr>
        <p:spPr bwMode="auto">
          <a:xfrm>
            <a:off x="6808788" y="4292600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2" name="Freeform 24"/>
          <p:cNvSpPr>
            <a:spLocks/>
          </p:cNvSpPr>
          <p:nvPr/>
        </p:nvSpPr>
        <p:spPr bwMode="auto">
          <a:xfrm>
            <a:off x="6808788" y="4292600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3" name="Freeform 25"/>
          <p:cNvSpPr>
            <a:spLocks/>
          </p:cNvSpPr>
          <p:nvPr/>
        </p:nvSpPr>
        <p:spPr bwMode="auto">
          <a:xfrm>
            <a:off x="3659188" y="3009900"/>
            <a:ext cx="2413000" cy="377825"/>
          </a:xfrm>
          <a:custGeom>
            <a:avLst/>
            <a:gdLst>
              <a:gd name="T0" fmla="*/ 0 w 1520"/>
              <a:gd name="T1" fmla="*/ 238 h 238"/>
              <a:gd name="T2" fmla="*/ 0 w 1520"/>
              <a:gd name="T3" fmla="*/ 0 h 238"/>
              <a:gd name="T4" fmla="*/ 1520 w 1520"/>
              <a:gd name="T5" fmla="*/ 0 h 238"/>
              <a:gd name="T6" fmla="*/ 1520 w 1520"/>
              <a:gd name="T7" fmla="*/ 2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20" h="238">
                <a:moveTo>
                  <a:pt x="0" y="238"/>
                </a:moveTo>
                <a:lnTo>
                  <a:pt x="0" y="0"/>
                </a:lnTo>
                <a:lnTo>
                  <a:pt x="1520" y="0"/>
                </a:lnTo>
                <a:lnTo>
                  <a:pt x="1520" y="23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4" name="Line 26"/>
          <p:cNvSpPr>
            <a:spLocks noChangeShapeType="1"/>
          </p:cNvSpPr>
          <p:nvPr/>
        </p:nvSpPr>
        <p:spPr bwMode="auto">
          <a:xfrm>
            <a:off x="4560888" y="2936875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5" name="Line 27"/>
          <p:cNvSpPr>
            <a:spLocks noChangeShapeType="1"/>
          </p:cNvSpPr>
          <p:nvPr/>
        </p:nvSpPr>
        <p:spPr bwMode="auto">
          <a:xfrm>
            <a:off x="3052763" y="3692525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6" name="Freeform 28"/>
          <p:cNvSpPr>
            <a:spLocks/>
          </p:cNvSpPr>
          <p:nvPr/>
        </p:nvSpPr>
        <p:spPr bwMode="auto">
          <a:xfrm>
            <a:off x="3052763" y="3387725"/>
            <a:ext cx="1203325" cy="69850"/>
          </a:xfrm>
          <a:custGeom>
            <a:avLst/>
            <a:gdLst>
              <a:gd name="T0" fmla="*/ 0 w 758"/>
              <a:gd name="T1" fmla="*/ 44 h 44"/>
              <a:gd name="T2" fmla="*/ 0 w 758"/>
              <a:gd name="T3" fmla="*/ 0 h 44"/>
              <a:gd name="T4" fmla="*/ 758 w 758"/>
              <a:gd name="T5" fmla="*/ 0 h 44"/>
              <a:gd name="T6" fmla="*/ 758 w 758"/>
              <a:gd name="T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8" h="44">
                <a:moveTo>
                  <a:pt x="0" y="44"/>
                </a:moveTo>
                <a:lnTo>
                  <a:pt x="0" y="0"/>
                </a:lnTo>
                <a:lnTo>
                  <a:pt x="758" y="0"/>
                </a:lnTo>
                <a:lnTo>
                  <a:pt x="758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7" name="Freeform 29"/>
          <p:cNvSpPr>
            <a:spLocks/>
          </p:cNvSpPr>
          <p:nvPr/>
        </p:nvSpPr>
        <p:spPr bwMode="auto">
          <a:xfrm>
            <a:off x="5478463" y="3387725"/>
            <a:ext cx="1203325" cy="69850"/>
          </a:xfrm>
          <a:custGeom>
            <a:avLst/>
            <a:gdLst>
              <a:gd name="T0" fmla="*/ 0 w 758"/>
              <a:gd name="T1" fmla="*/ 44 h 44"/>
              <a:gd name="T2" fmla="*/ 0 w 758"/>
              <a:gd name="T3" fmla="*/ 0 h 44"/>
              <a:gd name="T4" fmla="*/ 758 w 758"/>
              <a:gd name="T5" fmla="*/ 0 h 44"/>
              <a:gd name="T6" fmla="*/ 758 w 758"/>
              <a:gd name="T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8" h="44">
                <a:moveTo>
                  <a:pt x="0" y="44"/>
                </a:moveTo>
                <a:lnTo>
                  <a:pt x="0" y="0"/>
                </a:lnTo>
                <a:lnTo>
                  <a:pt x="758" y="0"/>
                </a:lnTo>
                <a:lnTo>
                  <a:pt x="758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8" name="Freeform 30"/>
          <p:cNvSpPr>
            <a:spLocks/>
          </p:cNvSpPr>
          <p:nvPr/>
        </p:nvSpPr>
        <p:spPr bwMode="auto">
          <a:xfrm>
            <a:off x="2449513" y="3768725"/>
            <a:ext cx="1200150" cy="69850"/>
          </a:xfrm>
          <a:custGeom>
            <a:avLst/>
            <a:gdLst>
              <a:gd name="T0" fmla="*/ 0 w 756"/>
              <a:gd name="T1" fmla="*/ 44 h 44"/>
              <a:gd name="T2" fmla="*/ 0 w 756"/>
              <a:gd name="T3" fmla="*/ 0 h 44"/>
              <a:gd name="T4" fmla="*/ 756 w 756"/>
              <a:gd name="T5" fmla="*/ 0 h 44"/>
              <a:gd name="T6" fmla="*/ 756 w 756"/>
              <a:gd name="T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6" h="44">
                <a:moveTo>
                  <a:pt x="0" y="44"/>
                </a:moveTo>
                <a:lnTo>
                  <a:pt x="0" y="0"/>
                </a:lnTo>
                <a:lnTo>
                  <a:pt x="756" y="0"/>
                </a:lnTo>
                <a:lnTo>
                  <a:pt x="756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9" name="Rectangle 31"/>
          <p:cNvSpPr>
            <a:spLocks noChangeArrowheads="1"/>
          </p:cNvSpPr>
          <p:nvPr/>
        </p:nvSpPr>
        <p:spPr bwMode="auto">
          <a:xfrm>
            <a:off x="3103563" y="30892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0" name="Rectangle 32"/>
          <p:cNvSpPr>
            <a:spLocks noChangeArrowheads="1"/>
          </p:cNvSpPr>
          <p:nvPr/>
        </p:nvSpPr>
        <p:spPr bwMode="auto">
          <a:xfrm>
            <a:off x="3103563" y="30892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1" name="Rectangle 33"/>
          <p:cNvSpPr>
            <a:spLocks noChangeArrowheads="1"/>
          </p:cNvSpPr>
          <p:nvPr/>
        </p:nvSpPr>
        <p:spPr bwMode="auto">
          <a:xfrm>
            <a:off x="5516563" y="3089275"/>
            <a:ext cx="112077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2" name="Rectangle 34"/>
          <p:cNvSpPr>
            <a:spLocks noChangeArrowheads="1"/>
          </p:cNvSpPr>
          <p:nvPr/>
        </p:nvSpPr>
        <p:spPr bwMode="auto">
          <a:xfrm>
            <a:off x="5516563" y="3089275"/>
            <a:ext cx="11207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3" name="Rectangle 35"/>
          <p:cNvSpPr>
            <a:spLocks noChangeArrowheads="1"/>
          </p:cNvSpPr>
          <p:nvPr/>
        </p:nvSpPr>
        <p:spPr bwMode="auto">
          <a:xfrm>
            <a:off x="2160588" y="4438650"/>
            <a:ext cx="149399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    2     3     4     5  ……………..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4" name="Rectangle 36"/>
          <p:cNvSpPr>
            <a:spLocks noChangeArrowheads="1"/>
          </p:cNvSpPr>
          <p:nvPr/>
        </p:nvSpPr>
        <p:spPr bwMode="auto">
          <a:xfrm>
            <a:off x="6246813" y="4035425"/>
            <a:ext cx="5434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Classement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1" name="Rectangle 43"/>
          <p:cNvSpPr>
            <a:spLocks noChangeArrowheads="1"/>
          </p:cNvSpPr>
          <p:nvPr/>
        </p:nvSpPr>
        <p:spPr bwMode="auto">
          <a:xfrm>
            <a:off x="4344988" y="2774950"/>
            <a:ext cx="4199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options</a:t>
            </a:r>
            <a:endParaRPr kumimoji="0" lang="fr-FR" altLang="fr-FR" sz="800" b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5" name="Rectangle 47"/>
          <p:cNvSpPr>
            <a:spLocks noChangeArrowheads="1"/>
          </p:cNvSpPr>
          <p:nvPr/>
        </p:nvSpPr>
        <p:spPr bwMode="auto">
          <a:xfrm>
            <a:off x="5576888" y="3143250"/>
            <a:ext cx="101149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moins bonnes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4" name="Rectangle 56"/>
          <p:cNvSpPr>
            <a:spLocks noChangeArrowheads="1"/>
          </p:cNvSpPr>
          <p:nvPr/>
        </p:nvSpPr>
        <p:spPr bwMode="auto">
          <a:xfrm>
            <a:off x="2039938" y="3895725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meilleures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2" name="Rectangle 64"/>
          <p:cNvSpPr>
            <a:spLocks noChangeArrowheads="1"/>
          </p:cNvSpPr>
          <p:nvPr/>
        </p:nvSpPr>
        <p:spPr bwMode="auto">
          <a:xfrm>
            <a:off x="3157538" y="3895725"/>
            <a:ext cx="101149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moins bonnes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1" name="Rectangle 73"/>
          <p:cNvSpPr>
            <a:spLocks noChangeArrowheads="1"/>
          </p:cNvSpPr>
          <p:nvPr/>
        </p:nvSpPr>
        <p:spPr bwMode="auto">
          <a:xfrm>
            <a:off x="2659063" y="3524250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meilleures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9" name="Rectangle 81"/>
          <p:cNvSpPr>
            <a:spLocks noChangeArrowheads="1"/>
          </p:cNvSpPr>
          <p:nvPr/>
        </p:nvSpPr>
        <p:spPr bwMode="auto">
          <a:xfrm>
            <a:off x="3754438" y="3524250"/>
            <a:ext cx="101149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moins bonnes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9" name="Rectangle 91"/>
          <p:cNvSpPr>
            <a:spLocks noChangeArrowheads="1"/>
          </p:cNvSpPr>
          <p:nvPr/>
        </p:nvSpPr>
        <p:spPr bwMode="auto">
          <a:xfrm>
            <a:off x="5091113" y="3524250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meilleures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7" name="Rectangle 99"/>
          <p:cNvSpPr>
            <a:spLocks noChangeArrowheads="1"/>
          </p:cNvSpPr>
          <p:nvPr/>
        </p:nvSpPr>
        <p:spPr bwMode="auto">
          <a:xfrm>
            <a:off x="6189663" y="3524250"/>
            <a:ext cx="101149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moins bonnes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6" name="Rectangle 108"/>
          <p:cNvSpPr>
            <a:spLocks noChangeArrowheads="1"/>
          </p:cNvSpPr>
          <p:nvPr/>
        </p:nvSpPr>
        <p:spPr bwMode="auto">
          <a:xfrm>
            <a:off x="3259138" y="3143250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/2 meilleures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084659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987824" y="6503989"/>
            <a:ext cx="3816424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L’INTÉRÊT DU REPORTING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7059741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POURQUOI FAUT-IL RESTER EN PERMANENCE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EN CONTACT AVEC LE DEMANDEUR ?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555776" y="2855907"/>
            <a:ext cx="4359807" cy="1916906"/>
            <a:chOff x="2790825" y="2855913"/>
            <a:chExt cx="3791140" cy="1666875"/>
          </a:xfrm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435350" y="2932113"/>
              <a:ext cx="2244725" cy="1511300"/>
            </a:xfrm>
            <a:custGeom>
              <a:avLst/>
              <a:gdLst>
                <a:gd name="T0" fmla="*/ 706 w 1414"/>
                <a:gd name="T1" fmla="*/ 0 h 952"/>
                <a:gd name="T2" fmla="*/ 0 w 1414"/>
                <a:gd name="T3" fmla="*/ 364 h 952"/>
                <a:gd name="T4" fmla="*/ 274 w 1414"/>
                <a:gd name="T5" fmla="*/ 952 h 952"/>
                <a:gd name="T6" fmla="*/ 1138 w 1414"/>
                <a:gd name="T7" fmla="*/ 952 h 952"/>
                <a:gd name="T8" fmla="*/ 1414 w 1414"/>
                <a:gd name="T9" fmla="*/ 364 h 952"/>
                <a:gd name="T10" fmla="*/ 706 w 1414"/>
                <a:gd name="T11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4" h="952">
                  <a:moveTo>
                    <a:pt x="706" y="0"/>
                  </a:moveTo>
                  <a:lnTo>
                    <a:pt x="0" y="364"/>
                  </a:lnTo>
                  <a:lnTo>
                    <a:pt x="274" y="952"/>
                  </a:lnTo>
                  <a:lnTo>
                    <a:pt x="1138" y="952"/>
                  </a:lnTo>
                  <a:lnTo>
                    <a:pt x="1414" y="364"/>
                  </a:lnTo>
                  <a:lnTo>
                    <a:pt x="7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435350" y="2932113"/>
              <a:ext cx="2244725" cy="1511300"/>
            </a:xfrm>
            <a:custGeom>
              <a:avLst/>
              <a:gdLst>
                <a:gd name="T0" fmla="*/ 706 w 1414"/>
                <a:gd name="T1" fmla="*/ 0 h 952"/>
                <a:gd name="T2" fmla="*/ 0 w 1414"/>
                <a:gd name="T3" fmla="*/ 364 h 952"/>
                <a:gd name="T4" fmla="*/ 274 w 1414"/>
                <a:gd name="T5" fmla="*/ 952 h 952"/>
                <a:gd name="T6" fmla="*/ 1138 w 1414"/>
                <a:gd name="T7" fmla="*/ 952 h 952"/>
                <a:gd name="T8" fmla="*/ 1414 w 1414"/>
                <a:gd name="T9" fmla="*/ 364 h 952"/>
                <a:gd name="T10" fmla="*/ 706 w 1414"/>
                <a:gd name="T11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4" h="952">
                  <a:moveTo>
                    <a:pt x="706" y="0"/>
                  </a:moveTo>
                  <a:lnTo>
                    <a:pt x="0" y="364"/>
                  </a:lnTo>
                  <a:lnTo>
                    <a:pt x="274" y="952"/>
                  </a:lnTo>
                  <a:lnTo>
                    <a:pt x="1138" y="952"/>
                  </a:lnTo>
                  <a:lnTo>
                    <a:pt x="1414" y="364"/>
                  </a:lnTo>
                  <a:lnTo>
                    <a:pt x="70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5175250" y="3414713"/>
              <a:ext cx="1257300" cy="1905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5175250" y="3414713"/>
              <a:ext cx="1257300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870450" y="4332288"/>
              <a:ext cx="1577975" cy="1905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870450" y="4332288"/>
              <a:ext cx="1577975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2790825" y="4332288"/>
              <a:ext cx="1425575" cy="1905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2790825" y="4332288"/>
              <a:ext cx="1425575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2857500" y="3414713"/>
              <a:ext cx="984250" cy="1905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2857500" y="3414713"/>
              <a:ext cx="984250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4264025" y="2855913"/>
              <a:ext cx="590550" cy="1905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8"/>
            <p:cNvSpPr>
              <a:spLocks noChangeArrowheads="1"/>
            </p:cNvSpPr>
            <p:nvPr/>
          </p:nvSpPr>
          <p:spPr bwMode="auto">
            <a:xfrm>
              <a:off x="4264025" y="2855913"/>
              <a:ext cx="590550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9"/>
            <p:cNvSpPr>
              <a:spLocks noChangeArrowheads="1"/>
            </p:cNvSpPr>
            <p:nvPr/>
          </p:nvSpPr>
          <p:spPr bwMode="auto">
            <a:xfrm>
              <a:off x="4060087" y="3668713"/>
              <a:ext cx="1136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</a:t>
              </a:r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reporting</a:t>
              </a:r>
              <a:endPara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indispensable pour…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19" name="Rectangle 35"/>
            <p:cNvSpPr>
              <a:spLocks noChangeArrowheads="1"/>
            </p:cNvSpPr>
            <p:nvPr/>
          </p:nvSpPr>
          <p:spPr bwMode="auto">
            <a:xfrm>
              <a:off x="5264489" y="3456102"/>
              <a:ext cx="123912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Alerter en cas de problème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32" name="Rectangle 48"/>
            <p:cNvSpPr>
              <a:spLocks noChangeArrowheads="1"/>
            </p:cNvSpPr>
            <p:nvPr/>
          </p:nvSpPr>
          <p:spPr bwMode="auto">
            <a:xfrm>
              <a:off x="2895600" y="3468688"/>
              <a:ext cx="9585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Rechercher un appui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41" name="Rectangle 57"/>
            <p:cNvSpPr>
              <a:spLocks noChangeArrowheads="1"/>
            </p:cNvSpPr>
            <p:nvPr/>
          </p:nvSpPr>
          <p:spPr bwMode="auto">
            <a:xfrm>
              <a:off x="2870658" y="4373677"/>
              <a:ext cx="14523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Préparer le rapport de synthèse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54" name="Rectangle 70"/>
            <p:cNvSpPr>
              <a:spLocks noChangeArrowheads="1"/>
            </p:cNvSpPr>
            <p:nvPr/>
          </p:nvSpPr>
          <p:spPr bwMode="auto">
            <a:xfrm>
              <a:off x="4390984" y="2897302"/>
              <a:ext cx="3831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Informer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60" name="Rectangle 76"/>
            <p:cNvSpPr>
              <a:spLocks noChangeArrowheads="1"/>
            </p:cNvSpPr>
            <p:nvPr/>
          </p:nvSpPr>
          <p:spPr bwMode="auto">
            <a:xfrm>
              <a:off x="4948505" y="4373677"/>
              <a:ext cx="16334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Justifier certaines prises de position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7080244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FRÉQUENCE DU REPORTING</a:t>
            </a:r>
          </a:p>
        </p:txBody>
      </p:sp>
      <p:grpSp>
        <p:nvGrpSpPr>
          <p:cNvPr id="3" name="Groupe 2"/>
          <p:cNvGrpSpPr/>
          <p:nvPr/>
        </p:nvGrpSpPr>
        <p:grpSpPr>
          <a:xfrm>
            <a:off x="1907704" y="3125785"/>
            <a:ext cx="5613318" cy="1551930"/>
            <a:chOff x="2123728" y="3125785"/>
            <a:chExt cx="5613318" cy="1551930"/>
          </a:xfrm>
        </p:grpSpPr>
        <p:sp>
          <p:nvSpPr>
            <p:cNvPr id="4" name="Line 6"/>
            <p:cNvSpPr>
              <a:spLocks noChangeShapeType="1"/>
            </p:cNvSpPr>
            <p:nvPr/>
          </p:nvSpPr>
          <p:spPr bwMode="auto">
            <a:xfrm flipV="1">
              <a:off x="3457654" y="3285519"/>
              <a:ext cx="3729609" cy="1129284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6150848" y="3307808"/>
              <a:ext cx="809815" cy="356616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6150848" y="3307808"/>
              <a:ext cx="809815" cy="356616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227340" y="3370958"/>
              <a:ext cx="4450270" cy="1140428"/>
            </a:xfrm>
            <a:custGeom>
              <a:avLst/>
              <a:gdLst>
                <a:gd name="T0" fmla="*/ 0 w 2396"/>
                <a:gd name="T1" fmla="*/ 0 h 614"/>
                <a:gd name="T2" fmla="*/ 0 w 2396"/>
                <a:gd name="T3" fmla="*/ 614 h 614"/>
                <a:gd name="T4" fmla="*/ 2396 w 2396"/>
                <a:gd name="T5" fmla="*/ 61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96" h="614">
                  <a:moveTo>
                    <a:pt x="0" y="0"/>
                  </a:moveTo>
                  <a:lnTo>
                    <a:pt x="0" y="614"/>
                  </a:lnTo>
                  <a:lnTo>
                    <a:pt x="2396" y="6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651607" y="4474239"/>
              <a:ext cx="85439" cy="70580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7651607" y="4474239"/>
              <a:ext cx="85439" cy="70580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190192" y="3307808"/>
              <a:ext cx="74295" cy="85439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190192" y="3307808"/>
              <a:ext cx="74295" cy="85439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6243664" y="3367244"/>
              <a:ext cx="645178" cy="288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Fréquence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</a:t>
              </a:r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reporting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5" name="Rectangle 29"/>
            <p:cNvSpPr>
              <a:spLocks noChangeArrowheads="1"/>
            </p:cNvSpPr>
            <p:nvPr/>
          </p:nvSpPr>
          <p:spPr bwMode="auto">
            <a:xfrm>
              <a:off x="3569097" y="4533675"/>
              <a:ext cx="301958" cy="144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jour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7" name="Rectangle 31"/>
            <p:cNvSpPr>
              <a:spLocks noChangeArrowheads="1"/>
            </p:cNvSpPr>
            <p:nvPr/>
          </p:nvSpPr>
          <p:spPr bwMode="auto">
            <a:xfrm>
              <a:off x="4936125" y="4533675"/>
              <a:ext cx="557028" cy="144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semaine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2" name="Rectangle 36"/>
            <p:cNvSpPr>
              <a:spLocks noChangeArrowheads="1"/>
            </p:cNvSpPr>
            <p:nvPr/>
          </p:nvSpPr>
          <p:spPr bwMode="auto">
            <a:xfrm>
              <a:off x="6537182" y="4533675"/>
              <a:ext cx="354473" cy="144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mois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5" name="Rectangle 39"/>
            <p:cNvSpPr>
              <a:spLocks noChangeArrowheads="1"/>
            </p:cNvSpPr>
            <p:nvPr/>
          </p:nvSpPr>
          <p:spPr bwMode="auto">
            <a:xfrm>
              <a:off x="2209499" y="3125785"/>
              <a:ext cx="2059313" cy="144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Niveau hiérarchique des interlocuteurs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0" name="Rectangle 54"/>
            <p:cNvSpPr>
              <a:spLocks noChangeArrowheads="1"/>
            </p:cNvSpPr>
            <p:nvPr/>
          </p:nvSpPr>
          <p:spPr bwMode="auto">
            <a:xfrm>
              <a:off x="2123728" y="4255069"/>
              <a:ext cx="9970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Exécutants, membres</a:t>
              </a:r>
            </a:p>
            <a:p>
              <a:pPr lvl="0" algn="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l’équipe projet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6" name="Rectangle 70"/>
            <p:cNvSpPr>
              <a:spLocks noChangeArrowheads="1"/>
            </p:cNvSpPr>
            <p:nvPr/>
          </p:nvSpPr>
          <p:spPr bwMode="auto">
            <a:xfrm>
              <a:off x="2236821" y="3408106"/>
              <a:ext cx="1039035" cy="144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Comité de direction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30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31" name="ZoneTexte 3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78</a:t>
              </a:r>
            </a:p>
          </p:txBody>
        </p:sp>
        <p:grpSp>
          <p:nvGrpSpPr>
            <p:cNvPr id="3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3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3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3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3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94640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POURQUOI FAUT-IL RESTER EN PERMANENCE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EN CONTACT AVEC LE DEMANDEUR ?</a:t>
                </a:r>
              </a:p>
            </p:txBody>
          </p:sp>
        </p:grpSp>
      </p:grpSp>
      <p:sp>
        <p:nvSpPr>
          <p:cNvPr id="37" name="ZoneTexte 3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5750963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79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INFORMER SUR L’AVANCEMENT D’UNE MISSION :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INDICATEURS ET FAITS MARQUANTS</a:t>
                </a:r>
              </a:p>
            </p:txBody>
          </p:sp>
        </p:grpSp>
      </p:grpSp>
      <p:sp>
        <p:nvSpPr>
          <p:cNvPr id="11" name="ZoneTexte 10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2483768" y="6503989"/>
            <a:ext cx="4248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INDICATEURS D’AVANCEMENT DE LA MISSION</a:t>
            </a:r>
          </a:p>
        </p:txBody>
      </p:sp>
      <p:sp>
        <p:nvSpPr>
          <p:cNvPr id="15" name="Rectangle 6"/>
          <p:cNvSpPr>
            <a:spLocks noChangeArrowheads="1"/>
          </p:cNvSpPr>
          <p:nvPr/>
        </p:nvSpPr>
        <p:spPr bwMode="auto">
          <a:xfrm>
            <a:off x="5635625" y="3757662"/>
            <a:ext cx="1171575" cy="6032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5635625" y="3757662"/>
            <a:ext cx="1171575" cy="6032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2822575" y="3249662"/>
            <a:ext cx="1438275" cy="2540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Rectangle 9"/>
          <p:cNvSpPr>
            <a:spLocks noChangeArrowheads="1"/>
          </p:cNvSpPr>
          <p:nvPr/>
        </p:nvSpPr>
        <p:spPr bwMode="auto">
          <a:xfrm>
            <a:off x="2822575" y="3249662"/>
            <a:ext cx="1438275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5486400" y="3249662"/>
            <a:ext cx="1438275" cy="2540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5486400" y="3249662"/>
            <a:ext cx="1438275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3762375" y="2649587"/>
            <a:ext cx="2241550" cy="3460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3"/>
          <p:cNvSpPr>
            <a:spLocks noChangeArrowheads="1"/>
          </p:cNvSpPr>
          <p:nvPr/>
        </p:nvSpPr>
        <p:spPr bwMode="auto">
          <a:xfrm>
            <a:off x="3762375" y="2649587"/>
            <a:ext cx="2241550" cy="346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4"/>
          <p:cNvSpPr>
            <a:spLocks/>
          </p:cNvSpPr>
          <p:nvPr/>
        </p:nvSpPr>
        <p:spPr bwMode="auto">
          <a:xfrm>
            <a:off x="2292350" y="3760837"/>
            <a:ext cx="3273425" cy="600075"/>
          </a:xfrm>
          <a:custGeom>
            <a:avLst/>
            <a:gdLst>
              <a:gd name="T0" fmla="*/ 1792 w 2062"/>
              <a:gd name="T1" fmla="*/ 0 h 378"/>
              <a:gd name="T2" fmla="*/ 1792 w 2062"/>
              <a:gd name="T3" fmla="*/ 96 h 378"/>
              <a:gd name="T4" fmla="*/ 0 w 2062"/>
              <a:gd name="T5" fmla="*/ 96 h 378"/>
              <a:gd name="T6" fmla="*/ 0 w 2062"/>
              <a:gd name="T7" fmla="*/ 284 h 378"/>
              <a:gd name="T8" fmla="*/ 1792 w 2062"/>
              <a:gd name="T9" fmla="*/ 284 h 378"/>
              <a:gd name="T10" fmla="*/ 1792 w 2062"/>
              <a:gd name="T11" fmla="*/ 378 h 378"/>
              <a:gd name="T12" fmla="*/ 2062 w 2062"/>
              <a:gd name="T13" fmla="*/ 190 h 378"/>
              <a:gd name="T14" fmla="*/ 1792 w 2062"/>
              <a:gd name="T15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2" h="378">
                <a:moveTo>
                  <a:pt x="1792" y="0"/>
                </a:moveTo>
                <a:lnTo>
                  <a:pt x="1792" y="96"/>
                </a:lnTo>
                <a:lnTo>
                  <a:pt x="0" y="96"/>
                </a:lnTo>
                <a:lnTo>
                  <a:pt x="0" y="284"/>
                </a:lnTo>
                <a:lnTo>
                  <a:pt x="1792" y="284"/>
                </a:lnTo>
                <a:lnTo>
                  <a:pt x="1792" y="378"/>
                </a:lnTo>
                <a:lnTo>
                  <a:pt x="2062" y="190"/>
                </a:lnTo>
                <a:lnTo>
                  <a:pt x="179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5"/>
          <p:cNvSpPr>
            <a:spLocks/>
          </p:cNvSpPr>
          <p:nvPr/>
        </p:nvSpPr>
        <p:spPr bwMode="auto">
          <a:xfrm>
            <a:off x="2292350" y="3760837"/>
            <a:ext cx="3273425" cy="600075"/>
          </a:xfrm>
          <a:custGeom>
            <a:avLst/>
            <a:gdLst>
              <a:gd name="T0" fmla="*/ 1792 w 2062"/>
              <a:gd name="T1" fmla="*/ 0 h 378"/>
              <a:gd name="T2" fmla="*/ 1792 w 2062"/>
              <a:gd name="T3" fmla="*/ 96 h 378"/>
              <a:gd name="T4" fmla="*/ 0 w 2062"/>
              <a:gd name="T5" fmla="*/ 96 h 378"/>
              <a:gd name="T6" fmla="*/ 0 w 2062"/>
              <a:gd name="T7" fmla="*/ 284 h 378"/>
              <a:gd name="T8" fmla="*/ 1792 w 2062"/>
              <a:gd name="T9" fmla="*/ 284 h 378"/>
              <a:gd name="T10" fmla="*/ 1792 w 2062"/>
              <a:gd name="T11" fmla="*/ 378 h 378"/>
              <a:gd name="T12" fmla="*/ 2062 w 2062"/>
              <a:gd name="T13" fmla="*/ 190 h 378"/>
              <a:gd name="T14" fmla="*/ 1792 w 2062"/>
              <a:gd name="T15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2" h="378">
                <a:moveTo>
                  <a:pt x="1792" y="0"/>
                </a:moveTo>
                <a:lnTo>
                  <a:pt x="1792" y="96"/>
                </a:lnTo>
                <a:lnTo>
                  <a:pt x="0" y="96"/>
                </a:lnTo>
                <a:lnTo>
                  <a:pt x="0" y="284"/>
                </a:lnTo>
                <a:lnTo>
                  <a:pt x="1792" y="284"/>
                </a:lnTo>
                <a:lnTo>
                  <a:pt x="1792" y="378"/>
                </a:lnTo>
                <a:lnTo>
                  <a:pt x="2062" y="190"/>
                </a:lnTo>
                <a:lnTo>
                  <a:pt x="179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6"/>
          <p:cNvSpPr>
            <a:spLocks/>
          </p:cNvSpPr>
          <p:nvPr/>
        </p:nvSpPr>
        <p:spPr bwMode="auto">
          <a:xfrm>
            <a:off x="2292350" y="3760837"/>
            <a:ext cx="3273425" cy="600075"/>
          </a:xfrm>
          <a:custGeom>
            <a:avLst/>
            <a:gdLst>
              <a:gd name="T0" fmla="*/ 1792 w 2062"/>
              <a:gd name="T1" fmla="*/ 0 h 378"/>
              <a:gd name="T2" fmla="*/ 1792 w 2062"/>
              <a:gd name="T3" fmla="*/ 96 h 378"/>
              <a:gd name="T4" fmla="*/ 0 w 2062"/>
              <a:gd name="T5" fmla="*/ 96 h 378"/>
              <a:gd name="T6" fmla="*/ 0 w 2062"/>
              <a:gd name="T7" fmla="*/ 284 h 378"/>
              <a:gd name="T8" fmla="*/ 1792 w 2062"/>
              <a:gd name="T9" fmla="*/ 284 h 378"/>
              <a:gd name="T10" fmla="*/ 1792 w 2062"/>
              <a:gd name="T11" fmla="*/ 378 h 378"/>
              <a:gd name="T12" fmla="*/ 2062 w 2062"/>
              <a:gd name="T13" fmla="*/ 190 h 378"/>
              <a:gd name="T14" fmla="*/ 1792 w 2062"/>
              <a:gd name="T15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2" h="378">
                <a:moveTo>
                  <a:pt x="1792" y="0"/>
                </a:moveTo>
                <a:lnTo>
                  <a:pt x="1792" y="96"/>
                </a:lnTo>
                <a:lnTo>
                  <a:pt x="0" y="96"/>
                </a:lnTo>
                <a:lnTo>
                  <a:pt x="0" y="284"/>
                </a:lnTo>
                <a:lnTo>
                  <a:pt x="1792" y="284"/>
                </a:lnTo>
                <a:lnTo>
                  <a:pt x="1792" y="378"/>
                </a:lnTo>
                <a:lnTo>
                  <a:pt x="2062" y="190"/>
                </a:lnTo>
                <a:lnTo>
                  <a:pt x="1792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7"/>
          <p:cNvSpPr>
            <a:spLocks/>
          </p:cNvSpPr>
          <p:nvPr/>
        </p:nvSpPr>
        <p:spPr bwMode="auto">
          <a:xfrm>
            <a:off x="3540125" y="3087737"/>
            <a:ext cx="2676525" cy="104775"/>
          </a:xfrm>
          <a:custGeom>
            <a:avLst/>
            <a:gdLst>
              <a:gd name="T0" fmla="*/ 0 w 1686"/>
              <a:gd name="T1" fmla="*/ 62 h 66"/>
              <a:gd name="T2" fmla="*/ 0 w 1686"/>
              <a:gd name="T3" fmla="*/ 0 h 66"/>
              <a:gd name="T4" fmla="*/ 1686 w 1686"/>
              <a:gd name="T5" fmla="*/ 0 h 66"/>
              <a:gd name="T6" fmla="*/ 1686 w 1686"/>
              <a:gd name="T7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86" h="66">
                <a:moveTo>
                  <a:pt x="0" y="62"/>
                </a:moveTo>
                <a:lnTo>
                  <a:pt x="0" y="0"/>
                </a:lnTo>
                <a:lnTo>
                  <a:pt x="1686" y="0"/>
                </a:lnTo>
                <a:lnTo>
                  <a:pt x="1686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8"/>
          <p:cNvSpPr>
            <a:spLocks/>
          </p:cNvSpPr>
          <p:nvPr/>
        </p:nvSpPr>
        <p:spPr bwMode="auto">
          <a:xfrm>
            <a:off x="6184900" y="3170287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9"/>
          <p:cNvSpPr>
            <a:spLocks/>
          </p:cNvSpPr>
          <p:nvPr/>
        </p:nvSpPr>
        <p:spPr bwMode="auto">
          <a:xfrm>
            <a:off x="6184900" y="3170287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0"/>
          <p:cNvSpPr>
            <a:spLocks/>
          </p:cNvSpPr>
          <p:nvPr/>
        </p:nvSpPr>
        <p:spPr bwMode="auto">
          <a:xfrm>
            <a:off x="3511550" y="3163937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1"/>
          <p:cNvSpPr>
            <a:spLocks/>
          </p:cNvSpPr>
          <p:nvPr/>
        </p:nvSpPr>
        <p:spPr bwMode="auto">
          <a:xfrm>
            <a:off x="3511550" y="3163937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>
            <a:off x="4879975" y="2995662"/>
            <a:ext cx="0" cy="889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04" name="Line 23"/>
          <p:cNvSpPr>
            <a:spLocks noChangeShapeType="1"/>
          </p:cNvSpPr>
          <p:nvPr/>
        </p:nvSpPr>
        <p:spPr bwMode="auto">
          <a:xfrm>
            <a:off x="3533775" y="35036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05" name="Line 24"/>
          <p:cNvSpPr>
            <a:spLocks noChangeShapeType="1"/>
          </p:cNvSpPr>
          <p:nvPr/>
        </p:nvSpPr>
        <p:spPr bwMode="auto">
          <a:xfrm>
            <a:off x="3533775" y="35671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07" name="Line 25"/>
          <p:cNvSpPr>
            <a:spLocks noChangeShapeType="1"/>
          </p:cNvSpPr>
          <p:nvPr/>
        </p:nvSpPr>
        <p:spPr bwMode="auto">
          <a:xfrm>
            <a:off x="3533775" y="36306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08" name="Line 26"/>
          <p:cNvSpPr>
            <a:spLocks noChangeShapeType="1"/>
          </p:cNvSpPr>
          <p:nvPr/>
        </p:nvSpPr>
        <p:spPr bwMode="auto">
          <a:xfrm>
            <a:off x="3533775" y="3694162"/>
            <a:ext cx="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09" name="Freeform 27"/>
          <p:cNvSpPr>
            <a:spLocks/>
          </p:cNvSpPr>
          <p:nvPr/>
        </p:nvSpPr>
        <p:spPr bwMode="auto">
          <a:xfrm>
            <a:off x="3502025" y="3681462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0" name="Freeform 28"/>
          <p:cNvSpPr>
            <a:spLocks/>
          </p:cNvSpPr>
          <p:nvPr/>
        </p:nvSpPr>
        <p:spPr bwMode="auto">
          <a:xfrm>
            <a:off x="3502025" y="3681462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1" name="Line 29"/>
          <p:cNvSpPr>
            <a:spLocks noChangeShapeType="1"/>
          </p:cNvSpPr>
          <p:nvPr/>
        </p:nvSpPr>
        <p:spPr bwMode="auto">
          <a:xfrm>
            <a:off x="6219825" y="35036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2" name="Line 30"/>
          <p:cNvSpPr>
            <a:spLocks noChangeShapeType="1"/>
          </p:cNvSpPr>
          <p:nvPr/>
        </p:nvSpPr>
        <p:spPr bwMode="auto">
          <a:xfrm>
            <a:off x="6219825" y="35671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3" name="Line 31"/>
          <p:cNvSpPr>
            <a:spLocks noChangeShapeType="1"/>
          </p:cNvSpPr>
          <p:nvPr/>
        </p:nvSpPr>
        <p:spPr bwMode="auto">
          <a:xfrm>
            <a:off x="6219825" y="3630662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4" name="Line 32"/>
          <p:cNvSpPr>
            <a:spLocks noChangeShapeType="1"/>
          </p:cNvSpPr>
          <p:nvPr/>
        </p:nvSpPr>
        <p:spPr bwMode="auto">
          <a:xfrm>
            <a:off x="6219825" y="3694162"/>
            <a:ext cx="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5" name="Freeform 33"/>
          <p:cNvSpPr>
            <a:spLocks/>
          </p:cNvSpPr>
          <p:nvPr/>
        </p:nvSpPr>
        <p:spPr bwMode="auto">
          <a:xfrm>
            <a:off x="6191250" y="3681462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6" name="Freeform 34"/>
          <p:cNvSpPr>
            <a:spLocks/>
          </p:cNvSpPr>
          <p:nvPr/>
        </p:nvSpPr>
        <p:spPr bwMode="auto">
          <a:xfrm>
            <a:off x="6191250" y="3681462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17" name="Rectangle 35"/>
          <p:cNvSpPr>
            <a:spLocks noChangeArrowheads="1"/>
          </p:cNvSpPr>
          <p:nvPr/>
        </p:nvSpPr>
        <p:spPr bwMode="auto">
          <a:xfrm>
            <a:off x="3859085" y="2697212"/>
            <a:ext cx="207428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Deux types principaux d’indicateurs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selon leur positionnement vis-à-vis de l’action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46" name="Rectangle 64"/>
          <p:cNvSpPr>
            <a:spLocks noChangeArrowheads="1"/>
          </p:cNvSpPr>
          <p:nvPr/>
        </p:nvSpPr>
        <p:spPr bwMode="auto">
          <a:xfrm>
            <a:off x="3086100" y="3325862"/>
            <a:ext cx="8832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Indicateurs de suivi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54" name="Rectangle 72"/>
          <p:cNvSpPr>
            <a:spLocks noChangeArrowheads="1"/>
          </p:cNvSpPr>
          <p:nvPr/>
        </p:nvSpPr>
        <p:spPr bwMode="auto">
          <a:xfrm>
            <a:off x="5705475" y="3325862"/>
            <a:ext cx="10676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Indicateurs de résultats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70" name="Rectangle 88"/>
          <p:cNvSpPr>
            <a:spLocks noChangeArrowheads="1"/>
          </p:cNvSpPr>
          <p:nvPr/>
        </p:nvSpPr>
        <p:spPr bwMode="auto">
          <a:xfrm>
            <a:off x="2374900" y="4008487"/>
            <a:ext cx="3478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72" name="Rectangle 90"/>
          <p:cNvSpPr>
            <a:spLocks noChangeArrowheads="1"/>
          </p:cNvSpPr>
          <p:nvPr/>
        </p:nvSpPr>
        <p:spPr bwMode="auto">
          <a:xfrm>
            <a:off x="5842000" y="3976737"/>
            <a:ext cx="8271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Résultats obtenus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7929472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79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INFORMER SUR L’AVANCEMENT D’UNE MISSION :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INDICATEURS ET FAITS MARQUANTS</a:t>
                </a:r>
              </a:p>
            </p:txBody>
          </p:sp>
        </p:grpSp>
      </p:grpSp>
      <p:sp>
        <p:nvSpPr>
          <p:cNvPr id="11" name="ZoneTexte 10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2483768" y="6503989"/>
            <a:ext cx="4248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MISE À JOUR DE L’OT DE LA MISSION</a:t>
            </a:r>
          </a:p>
        </p:txBody>
      </p:sp>
      <p:sp>
        <p:nvSpPr>
          <p:cNvPr id="14" name="AutoShape 4"/>
          <p:cNvSpPr>
            <a:spLocks noChangeAspect="1" noChangeArrowheads="1" noTextEdit="1"/>
          </p:cNvSpPr>
          <p:nvPr/>
        </p:nvSpPr>
        <p:spPr bwMode="auto">
          <a:xfrm>
            <a:off x="2076450" y="3068638"/>
            <a:ext cx="5064125" cy="117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Rectangle 6"/>
          <p:cNvSpPr>
            <a:spLocks noChangeArrowheads="1"/>
          </p:cNvSpPr>
          <p:nvPr/>
        </p:nvSpPr>
        <p:spPr bwMode="auto">
          <a:xfrm>
            <a:off x="2079625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2079625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2740025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Rectangle 9"/>
          <p:cNvSpPr>
            <a:spLocks noChangeArrowheads="1"/>
          </p:cNvSpPr>
          <p:nvPr/>
        </p:nvSpPr>
        <p:spPr bwMode="auto">
          <a:xfrm>
            <a:off x="2740025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397250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3397250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4057650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3"/>
          <p:cNvSpPr>
            <a:spLocks noChangeArrowheads="1"/>
          </p:cNvSpPr>
          <p:nvPr/>
        </p:nvSpPr>
        <p:spPr bwMode="auto">
          <a:xfrm>
            <a:off x="4057650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4"/>
          <p:cNvSpPr>
            <a:spLocks noChangeArrowheads="1"/>
          </p:cNvSpPr>
          <p:nvPr/>
        </p:nvSpPr>
        <p:spPr bwMode="auto">
          <a:xfrm>
            <a:off x="4714875" y="4014788"/>
            <a:ext cx="447675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5"/>
          <p:cNvSpPr>
            <a:spLocks noChangeArrowheads="1"/>
          </p:cNvSpPr>
          <p:nvPr/>
        </p:nvSpPr>
        <p:spPr bwMode="auto">
          <a:xfrm>
            <a:off x="4714875" y="4014788"/>
            <a:ext cx="4476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6"/>
          <p:cNvSpPr>
            <a:spLocks noChangeArrowheads="1"/>
          </p:cNvSpPr>
          <p:nvPr/>
        </p:nvSpPr>
        <p:spPr bwMode="auto">
          <a:xfrm>
            <a:off x="5375275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7"/>
          <p:cNvSpPr>
            <a:spLocks noChangeArrowheads="1"/>
          </p:cNvSpPr>
          <p:nvPr/>
        </p:nvSpPr>
        <p:spPr bwMode="auto">
          <a:xfrm>
            <a:off x="5375275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18"/>
          <p:cNvSpPr>
            <a:spLocks noChangeArrowheads="1"/>
          </p:cNvSpPr>
          <p:nvPr/>
        </p:nvSpPr>
        <p:spPr bwMode="auto">
          <a:xfrm>
            <a:off x="6035675" y="4014788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9"/>
          <p:cNvSpPr>
            <a:spLocks noChangeArrowheads="1"/>
          </p:cNvSpPr>
          <p:nvPr/>
        </p:nvSpPr>
        <p:spPr bwMode="auto">
          <a:xfrm>
            <a:off x="6035675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6692900" y="4014788"/>
            <a:ext cx="444500" cy="2286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21"/>
          <p:cNvSpPr>
            <a:spLocks noChangeArrowheads="1"/>
          </p:cNvSpPr>
          <p:nvPr/>
        </p:nvSpPr>
        <p:spPr bwMode="auto">
          <a:xfrm>
            <a:off x="6692900" y="401478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2"/>
          <p:cNvSpPr>
            <a:spLocks noChangeArrowheads="1"/>
          </p:cNvSpPr>
          <p:nvPr/>
        </p:nvSpPr>
        <p:spPr bwMode="auto">
          <a:xfrm>
            <a:off x="2416175" y="3535363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28" name="Rectangle 23"/>
          <p:cNvSpPr>
            <a:spLocks noChangeArrowheads="1"/>
          </p:cNvSpPr>
          <p:nvPr/>
        </p:nvSpPr>
        <p:spPr bwMode="auto">
          <a:xfrm>
            <a:off x="2416175" y="3535363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29" name="Rectangle 24"/>
          <p:cNvSpPr>
            <a:spLocks noChangeArrowheads="1"/>
          </p:cNvSpPr>
          <p:nvPr/>
        </p:nvSpPr>
        <p:spPr bwMode="auto">
          <a:xfrm>
            <a:off x="4057650" y="3538538"/>
            <a:ext cx="444500" cy="2286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1" name="Rectangle 25"/>
          <p:cNvSpPr>
            <a:spLocks noChangeArrowheads="1"/>
          </p:cNvSpPr>
          <p:nvPr/>
        </p:nvSpPr>
        <p:spPr bwMode="auto">
          <a:xfrm>
            <a:off x="4057650" y="3538538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2" name="Rectangle 26"/>
          <p:cNvSpPr>
            <a:spLocks noChangeArrowheads="1"/>
          </p:cNvSpPr>
          <p:nvPr/>
        </p:nvSpPr>
        <p:spPr bwMode="auto">
          <a:xfrm>
            <a:off x="4054475" y="3071813"/>
            <a:ext cx="447675" cy="2286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3" name="Rectangle 27"/>
          <p:cNvSpPr>
            <a:spLocks noChangeArrowheads="1"/>
          </p:cNvSpPr>
          <p:nvPr/>
        </p:nvSpPr>
        <p:spPr bwMode="auto">
          <a:xfrm>
            <a:off x="4054475" y="3071813"/>
            <a:ext cx="44767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4" name="Rectangle 28"/>
          <p:cNvSpPr>
            <a:spLocks noChangeArrowheads="1"/>
          </p:cNvSpPr>
          <p:nvPr/>
        </p:nvSpPr>
        <p:spPr bwMode="auto">
          <a:xfrm>
            <a:off x="6035675" y="3535363"/>
            <a:ext cx="444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5" name="Rectangle 29"/>
          <p:cNvSpPr>
            <a:spLocks noChangeArrowheads="1"/>
          </p:cNvSpPr>
          <p:nvPr/>
        </p:nvSpPr>
        <p:spPr bwMode="auto">
          <a:xfrm>
            <a:off x="6035675" y="3535363"/>
            <a:ext cx="444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6" name="Line 30"/>
          <p:cNvSpPr>
            <a:spLocks noChangeShapeType="1"/>
          </p:cNvSpPr>
          <p:nvPr/>
        </p:nvSpPr>
        <p:spPr bwMode="auto">
          <a:xfrm>
            <a:off x="2641600" y="3763963"/>
            <a:ext cx="0" cy="889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7" name="Freeform 31"/>
          <p:cNvSpPr>
            <a:spLocks/>
          </p:cNvSpPr>
          <p:nvPr/>
        </p:nvSpPr>
        <p:spPr bwMode="auto">
          <a:xfrm>
            <a:off x="2625725" y="3373438"/>
            <a:ext cx="3625850" cy="101600"/>
          </a:xfrm>
          <a:custGeom>
            <a:avLst/>
            <a:gdLst>
              <a:gd name="T0" fmla="*/ 0 w 2284"/>
              <a:gd name="T1" fmla="*/ 64 h 64"/>
              <a:gd name="T2" fmla="*/ 0 w 2284"/>
              <a:gd name="T3" fmla="*/ 0 h 64"/>
              <a:gd name="T4" fmla="*/ 2284 w 2284"/>
              <a:gd name="T5" fmla="*/ 0 h 64"/>
              <a:gd name="T6" fmla="*/ 2284 w 2284"/>
              <a:gd name="T7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84" h="64">
                <a:moveTo>
                  <a:pt x="0" y="64"/>
                </a:moveTo>
                <a:lnTo>
                  <a:pt x="0" y="0"/>
                </a:lnTo>
                <a:lnTo>
                  <a:pt x="2284" y="0"/>
                </a:lnTo>
                <a:lnTo>
                  <a:pt x="2284" y="6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8" name="Freeform 32"/>
          <p:cNvSpPr>
            <a:spLocks/>
          </p:cNvSpPr>
          <p:nvPr/>
        </p:nvSpPr>
        <p:spPr bwMode="auto">
          <a:xfrm>
            <a:off x="6219825" y="34528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9" name="Freeform 33"/>
          <p:cNvSpPr>
            <a:spLocks/>
          </p:cNvSpPr>
          <p:nvPr/>
        </p:nvSpPr>
        <p:spPr bwMode="auto">
          <a:xfrm>
            <a:off x="6219825" y="34528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0" name="Freeform 34"/>
          <p:cNvSpPr>
            <a:spLocks/>
          </p:cNvSpPr>
          <p:nvPr/>
        </p:nvSpPr>
        <p:spPr bwMode="auto">
          <a:xfrm>
            <a:off x="2593975" y="345281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1" name="Freeform 35"/>
          <p:cNvSpPr>
            <a:spLocks/>
          </p:cNvSpPr>
          <p:nvPr/>
        </p:nvSpPr>
        <p:spPr bwMode="auto">
          <a:xfrm>
            <a:off x="2593975" y="345281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2" name="Freeform 36"/>
          <p:cNvSpPr>
            <a:spLocks/>
          </p:cNvSpPr>
          <p:nvPr/>
        </p:nvSpPr>
        <p:spPr bwMode="auto">
          <a:xfrm>
            <a:off x="2317750" y="3849688"/>
            <a:ext cx="657225" cy="101600"/>
          </a:xfrm>
          <a:custGeom>
            <a:avLst/>
            <a:gdLst>
              <a:gd name="T0" fmla="*/ 0 w 414"/>
              <a:gd name="T1" fmla="*/ 64 h 64"/>
              <a:gd name="T2" fmla="*/ 0 w 414"/>
              <a:gd name="T3" fmla="*/ 0 h 64"/>
              <a:gd name="T4" fmla="*/ 414 w 414"/>
              <a:gd name="T5" fmla="*/ 0 h 64"/>
              <a:gd name="T6" fmla="*/ 414 w 414"/>
              <a:gd name="T7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64">
                <a:moveTo>
                  <a:pt x="0" y="64"/>
                </a:moveTo>
                <a:lnTo>
                  <a:pt x="0" y="0"/>
                </a:lnTo>
                <a:lnTo>
                  <a:pt x="414" y="0"/>
                </a:lnTo>
                <a:lnTo>
                  <a:pt x="414" y="6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3" name="Freeform 37"/>
          <p:cNvSpPr>
            <a:spLocks/>
          </p:cNvSpPr>
          <p:nvPr/>
        </p:nvSpPr>
        <p:spPr bwMode="auto">
          <a:xfrm>
            <a:off x="29432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4" name="Freeform 38"/>
          <p:cNvSpPr>
            <a:spLocks/>
          </p:cNvSpPr>
          <p:nvPr/>
        </p:nvSpPr>
        <p:spPr bwMode="auto">
          <a:xfrm>
            <a:off x="29432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5" name="Freeform 39"/>
          <p:cNvSpPr>
            <a:spLocks/>
          </p:cNvSpPr>
          <p:nvPr/>
        </p:nvSpPr>
        <p:spPr bwMode="auto">
          <a:xfrm>
            <a:off x="22891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6" name="Freeform 40"/>
          <p:cNvSpPr>
            <a:spLocks/>
          </p:cNvSpPr>
          <p:nvPr/>
        </p:nvSpPr>
        <p:spPr bwMode="auto">
          <a:xfrm>
            <a:off x="22891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7" name="Freeform 41"/>
          <p:cNvSpPr>
            <a:spLocks/>
          </p:cNvSpPr>
          <p:nvPr/>
        </p:nvSpPr>
        <p:spPr bwMode="auto">
          <a:xfrm>
            <a:off x="3635375" y="3849688"/>
            <a:ext cx="1308100" cy="101600"/>
          </a:xfrm>
          <a:custGeom>
            <a:avLst/>
            <a:gdLst>
              <a:gd name="T0" fmla="*/ 0 w 824"/>
              <a:gd name="T1" fmla="*/ 64 h 64"/>
              <a:gd name="T2" fmla="*/ 0 w 824"/>
              <a:gd name="T3" fmla="*/ 0 h 64"/>
              <a:gd name="T4" fmla="*/ 824 w 824"/>
              <a:gd name="T5" fmla="*/ 0 h 64"/>
              <a:gd name="T6" fmla="*/ 824 w 824"/>
              <a:gd name="T7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4" h="64">
                <a:moveTo>
                  <a:pt x="0" y="64"/>
                </a:moveTo>
                <a:lnTo>
                  <a:pt x="0" y="0"/>
                </a:lnTo>
                <a:lnTo>
                  <a:pt x="824" y="0"/>
                </a:lnTo>
                <a:lnTo>
                  <a:pt x="824" y="6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8" name="Freeform 42"/>
          <p:cNvSpPr>
            <a:spLocks/>
          </p:cNvSpPr>
          <p:nvPr/>
        </p:nvSpPr>
        <p:spPr bwMode="auto">
          <a:xfrm>
            <a:off x="49117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9" name="Freeform 43"/>
          <p:cNvSpPr>
            <a:spLocks/>
          </p:cNvSpPr>
          <p:nvPr/>
        </p:nvSpPr>
        <p:spPr bwMode="auto">
          <a:xfrm>
            <a:off x="49117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0" name="Freeform 44"/>
          <p:cNvSpPr>
            <a:spLocks/>
          </p:cNvSpPr>
          <p:nvPr/>
        </p:nvSpPr>
        <p:spPr bwMode="auto">
          <a:xfrm>
            <a:off x="36036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1" name="Freeform 45"/>
          <p:cNvSpPr>
            <a:spLocks/>
          </p:cNvSpPr>
          <p:nvPr/>
        </p:nvSpPr>
        <p:spPr bwMode="auto">
          <a:xfrm>
            <a:off x="3603625" y="3929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2" name="Freeform 46"/>
          <p:cNvSpPr>
            <a:spLocks/>
          </p:cNvSpPr>
          <p:nvPr/>
        </p:nvSpPr>
        <p:spPr bwMode="auto">
          <a:xfrm>
            <a:off x="5607050" y="3849688"/>
            <a:ext cx="1308100" cy="101600"/>
          </a:xfrm>
          <a:custGeom>
            <a:avLst/>
            <a:gdLst>
              <a:gd name="T0" fmla="*/ 0 w 824"/>
              <a:gd name="T1" fmla="*/ 64 h 64"/>
              <a:gd name="T2" fmla="*/ 0 w 824"/>
              <a:gd name="T3" fmla="*/ 0 h 64"/>
              <a:gd name="T4" fmla="*/ 824 w 824"/>
              <a:gd name="T5" fmla="*/ 0 h 64"/>
              <a:gd name="T6" fmla="*/ 824 w 824"/>
              <a:gd name="T7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4" h="64">
                <a:moveTo>
                  <a:pt x="0" y="64"/>
                </a:moveTo>
                <a:lnTo>
                  <a:pt x="0" y="0"/>
                </a:lnTo>
                <a:lnTo>
                  <a:pt x="824" y="0"/>
                </a:lnTo>
                <a:lnTo>
                  <a:pt x="824" y="6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3" name="Freeform 47"/>
          <p:cNvSpPr>
            <a:spLocks/>
          </p:cNvSpPr>
          <p:nvPr/>
        </p:nvSpPr>
        <p:spPr bwMode="auto">
          <a:xfrm>
            <a:off x="68865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4" name="Freeform 48"/>
          <p:cNvSpPr>
            <a:spLocks/>
          </p:cNvSpPr>
          <p:nvPr/>
        </p:nvSpPr>
        <p:spPr bwMode="auto">
          <a:xfrm>
            <a:off x="68865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5" name="Freeform 49"/>
          <p:cNvSpPr>
            <a:spLocks/>
          </p:cNvSpPr>
          <p:nvPr/>
        </p:nvSpPr>
        <p:spPr bwMode="auto">
          <a:xfrm>
            <a:off x="55784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6" name="Freeform 50"/>
          <p:cNvSpPr>
            <a:spLocks/>
          </p:cNvSpPr>
          <p:nvPr/>
        </p:nvSpPr>
        <p:spPr bwMode="auto">
          <a:xfrm>
            <a:off x="5578475" y="39290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7" name="Line 51"/>
          <p:cNvSpPr>
            <a:spLocks noChangeShapeType="1"/>
          </p:cNvSpPr>
          <p:nvPr/>
        </p:nvSpPr>
        <p:spPr bwMode="auto">
          <a:xfrm>
            <a:off x="4279900" y="3773488"/>
            <a:ext cx="0" cy="180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8" name="Freeform 52"/>
          <p:cNvSpPr>
            <a:spLocks/>
          </p:cNvSpPr>
          <p:nvPr/>
        </p:nvSpPr>
        <p:spPr bwMode="auto">
          <a:xfrm>
            <a:off x="4248150" y="393223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9" name="Freeform 53"/>
          <p:cNvSpPr>
            <a:spLocks/>
          </p:cNvSpPr>
          <p:nvPr/>
        </p:nvSpPr>
        <p:spPr bwMode="auto">
          <a:xfrm>
            <a:off x="4248150" y="393223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0" name="Line 54"/>
          <p:cNvSpPr>
            <a:spLocks noChangeShapeType="1"/>
          </p:cNvSpPr>
          <p:nvPr/>
        </p:nvSpPr>
        <p:spPr bwMode="auto">
          <a:xfrm>
            <a:off x="4279900" y="3300413"/>
            <a:ext cx="0" cy="1841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1" name="Freeform 55"/>
          <p:cNvSpPr>
            <a:spLocks/>
          </p:cNvSpPr>
          <p:nvPr/>
        </p:nvSpPr>
        <p:spPr bwMode="auto">
          <a:xfrm>
            <a:off x="4248150" y="346233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2" name="Freeform 56"/>
          <p:cNvSpPr>
            <a:spLocks/>
          </p:cNvSpPr>
          <p:nvPr/>
        </p:nvSpPr>
        <p:spPr bwMode="auto">
          <a:xfrm>
            <a:off x="4248150" y="346233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3" name="Line 57"/>
          <p:cNvSpPr>
            <a:spLocks noChangeShapeType="1"/>
          </p:cNvSpPr>
          <p:nvPr/>
        </p:nvSpPr>
        <p:spPr bwMode="auto">
          <a:xfrm>
            <a:off x="6264275" y="3773488"/>
            <a:ext cx="0" cy="180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4" name="Freeform 58"/>
          <p:cNvSpPr>
            <a:spLocks/>
          </p:cNvSpPr>
          <p:nvPr/>
        </p:nvSpPr>
        <p:spPr bwMode="auto">
          <a:xfrm>
            <a:off x="6232525" y="39322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5" name="Freeform 59"/>
          <p:cNvSpPr>
            <a:spLocks/>
          </p:cNvSpPr>
          <p:nvPr/>
        </p:nvSpPr>
        <p:spPr bwMode="auto">
          <a:xfrm>
            <a:off x="6232525" y="39322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6" name="Rectangle 60"/>
          <p:cNvSpPr>
            <a:spLocks noChangeArrowheads="1"/>
          </p:cNvSpPr>
          <p:nvPr/>
        </p:nvSpPr>
        <p:spPr bwMode="auto">
          <a:xfrm>
            <a:off x="2165350" y="4068763"/>
            <a:ext cx="29335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100 %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8" name="Rectangle 62"/>
          <p:cNvSpPr>
            <a:spLocks noChangeArrowheads="1"/>
          </p:cNvSpPr>
          <p:nvPr/>
        </p:nvSpPr>
        <p:spPr bwMode="auto">
          <a:xfrm>
            <a:off x="2847975" y="4068763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0" name="Rectangle 64"/>
          <p:cNvSpPr>
            <a:spLocks noChangeArrowheads="1"/>
          </p:cNvSpPr>
          <p:nvPr/>
        </p:nvSpPr>
        <p:spPr bwMode="auto">
          <a:xfrm>
            <a:off x="3521075" y="4068763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2" name="Rectangle 66"/>
          <p:cNvSpPr>
            <a:spLocks noChangeArrowheads="1"/>
          </p:cNvSpPr>
          <p:nvPr/>
        </p:nvSpPr>
        <p:spPr bwMode="auto">
          <a:xfrm>
            <a:off x="4137025" y="4068763"/>
            <a:ext cx="2933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4" name="Rectangle 68"/>
          <p:cNvSpPr>
            <a:spLocks noChangeArrowheads="1"/>
          </p:cNvSpPr>
          <p:nvPr/>
        </p:nvSpPr>
        <p:spPr bwMode="auto">
          <a:xfrm>
            <a:off x="4826000" y="4068763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6" name="Rectangle 70"/>
          <p:cNvSpPr>
            <a:spLocks noChangeArrowheads="1"/>
          </p:cNvSpPr>
          <p:nvPr/>
        </p:nvSpPr>
        <p:spPr bwMode="auto">
          <a:xfrm>
            <a:off x="5518150" y="406876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8" name="Rectangle 72"/>
          <p:cNvSpPr>
            <a:spLocks noChangeArrowheads="1"/>
          </p:cNvSpPr>
          <p:nvPr/>
        </p:nvSpPr>
        <p:spPr bwMode="auto">
          <a:xfrm>
            <a:off x="6184900" y="406876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80" name="Rectangle 74"/>
          <p:cNvSpPr>
            <a:spLocks noChangeArrowheads="1"/>
          </p:cNvSpPr>
          <p:nvPr/>
        </p:nvSpPr>
        <p:spPr bwMode="auto">
          <a:xfrm>
            <a:off x="6829425" y="406876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0 %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1780286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483768" y="6503989"/>
            <a:ext cx="4248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MISE À JOUR DU DIAGRAMME PERT DE LA MISSION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INFORMER SUR L’AVANCEMENT D’UNE MISSION :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INDICATEURS ET FAITS MARQUANTS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2187575" y="2924944"/>
            <a:ext cx="4841875" cy="143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2574925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2574925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2574925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3775075" y="344564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78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78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3775075" y="344564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78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78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3775075" y="344564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78 h 132"/>
              <a:gd name="T6" fmla="*/ 130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78"/>
                </a:lnTo>
                <a:lnTo>
                  <a:pt x="130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4502150" y="31725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78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78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4502150" y="31725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78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78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4502150" y="31725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78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78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2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78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78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45434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4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4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45434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4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4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45434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4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4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4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4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37750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37750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37750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22"/>
          <p:cNvSpPr>
            <a:spLocks/>
          </p:cNvSpPr>
          <p:nvPr/>
        </p:nvSpPr>
        <p:spPr bwMode="auto">
          <a:xfrm>
            <a:off x="53562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23"/>
          <p:cNvSpPr>
            <a:spLocks/>
          </p:cNvSpPr>
          <p:nvPr/>
        </p:nvSpPr>
        <p:spPr bwMode="auto">
          <a:xfrm>
            <a:off x="53562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24"/>
          <p:cNvSpPr>
            <a:spLocks/>
          </p:cNvSpPr>
          <p:nvPr/>
        </p:nvSpPr>
        <p:spPr bwMode="auto">
          <a:xfrm>
            <a:off x="5356225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25"/>
          <p:cNvSpPr>
            <a:spLocks/>
          </p:cNvSpPr>
          <p:nvPr/>
        </p:nvSpPr>
        <p:spPr bwMode="auto">
          <a:xfrm>
            <a:off x="50577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4 h 132"/>
              <a:gd name="T10" fmla="*/ 116 w 134"/>
              <a:gd name="T11" fmla="*/ 114 h 132"/>
              <a:gd name="T12" fmla="*/ 106 w 134"/>
              <a:gd name="T13" fmla="*/ 122 h 132"/>
              <a:gd name="T14" fmla="*/ 94 w 134"/>
              <a:gd name="T15" fmla="*/ 128 h 132"/>
              <a:gd name="T16" fmla="*/ 82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6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30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4"/>
                </a:lnTo>
                <a:lnTo>
                  <a:pt x="116" y="114"/>
                </a:lnTo>
                <a:lnTo>
                  <a:pt x="106" y="122"/>
                </a:lnTo>
                <a:lnTo>
                  <a:pt x="94" y="128"/>
                </a:lnTo>
                <a:lnTo>
                  <a:pt x="82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56" name="Freeform 26"/>
          <p:cNvSpPr>
            <a:spLocks/>
          </p:cNvSpPr>
          <p:nvPr/>
        </p:nvSpPr>
        <p:spPr bwMode="auto">
          <a:xfrm>
            <a:off x="50577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4 h 132"/>
              <a:gd name="T10" fmla="*/ 116 w 134"/>
              <a:gd name="T11" fmla="*/ 114 h 132"/>
              <a:gd name="T12" fmla="*/ 106 w 134"/>
              <a:gd name="T13" fmla="*/ 122 h 132"/>
              <a:gd name="T14" fmla="*/ 94 w 134"/>
              <a:gd name="T15" fmla="*/ 128 h 132"/>
              <a:gd name="T16" fmla="*/ 82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6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30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4"/>
                </a:lnTo>
                <a:lnTo>
                  <a:pt x="116" y="114"/>
                </a:lnTo>
                <a:lnTo>
                  <a:pt x="106" y="122"/>
                </a:lnTo>
                <a:lnTo>
                  <a:pt x="94" y="128"/>
                </a:lnTo>
                <a:lnTo>
                  <a:pt x="82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57" name="Freeform 27"/>
          <p:cNvSpPr>
            <a:spLocks/>
          </p:cNvSpPr>
          <p:nvPr/>
        </p:nvSpPr>
        <p:spPr bwMode="auto">
          <a:xfrm>
            <a:off x="5057775" y="41504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4 h 132"/>
              <a:gd name="T10" fmla="*/ 116 w 134"/>
              <a:gd name="T11" fmla="*/ 114 h 132"/>
              <a:gd name="T12" fmla="*/ 106 w 134"/>
              <a:gd name="T13" fmla="*/ 122 h 132"/>
              <a:gd name="T14" fmla="*/ 94 w 134"/>
              <a:gd name="T15" fmla="*/ 128 h 132"/>
              <a:gd name="T16" fmla="*/ 82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6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30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4"/>
                </a:lnTo>
                <a:lnTo>
                  <a:pt x="116" y="114"/>
                </a:lnTo>
                <a:lnTo>
                  <a:pt x="106" y="122"/>
                </a:lnTo>
                <a:lnTo>
                  <a:pt x="94" y="128"/>
                </a:lnTo>
                <a:lnTo>
                  <a:pt x="82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0" name="Freeform 28"/>
          <p:cNvSpPr>
            <a:spLocks/>
          </p:cNvSpPr>
          <p:nvPr/>
        </p:nvSpPr>
        <p:spPr bwMode="auto">
          <a:xfrm>
            <a:off x="3216275" y="3883794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4 w 134"/>
              <a:gd name="T5" fmla="*/ 80 h 134"/>
              <a:gd name="T6" fmla="*/ 130 w 134"/>
              <a:gd name="T7" fmla="*/ 92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28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28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2 h 134"/>
              <a:gd name="T34" fmla="*/ 2 w 134"/>
              <a:gd name="T35" fmla="*/ 80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30 w 134"/>
              <a:gd name="T69" fmla="*/ 42 h 134"/>
              <a:gd name="T70" fmla="*/ 134 w 134"/>
              <a:gd name="T71" fmla="*/ 54 h 134"/>
              <a:gd name="T72" fmla="*/ 134 w 134"/>
              <a:gd name="T7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4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2"/>
                </a:lnTo>
                <a:lnTo>
                  <a:pt x="134" y="54"/>
                </a:lnTo>
                <a:lnTo>
                  <a:pt x="134" y="68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1" name="Freeform 29"/>
          <p:cNvSpPr>
            <a:spLocks/>
          </p:cNvSpPr>
          <p:nvPr/>
        </p:nvSpPr>
        <p:spPr bwMode="auto">
          <a:xfrm>
            <a:off x="3216275" y="3883794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4 w 134"/>
              <a:gd name="T5" fmla="*/ 80 h 134"/>
              <a:gd name="T6" fmla="*/ 130 w 134"/>
              <a:gd name="T7" fmla="*/ 92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28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28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2 h 134"/>
              <a:gd name="T34" fmla="*/ 2 w 134"/>
              <a:gd name="T35" fmla="*/ 80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30 w 134"/>
              <a:gd name="T69" fmla="*/ 42 h 134"/>
              <a:gd name="T70" fmla="*/ 134 w 134"/>
              <a:gd name="T71" fmla="*/ 54 h 134"/>
              <a:gd name="T72" fmla="*/ 134 w 134"/>
              <a:gd name="T7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4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2"/>
                </a:lnTo>
                <a:lnTo>
                  <a:pt x="134" y="54"/>
                </a:lnTo>
                <a:lnTo>
                  <a:pt x="134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2" name="Freeform 30"/>
          <p:cNvSpPr>
            <a:spLocks/>
          </p:cNvSpPr>
          <p:nvPr/>
        </p:nvSpPr>
        <p:spPr bwMode="auto">
          <a:xfrm>
            <a:off x="3216275" y="3883794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4 w 134"/>
              <a:gd name="T5" fmla="*/ 80 h 134"/>
              <a:gd name="T6" fmla="*/ 130 w 134"/>
              <a:gd name="T7" fmla="*/ 92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28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28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2 h 134"/>
              <a:gd name="T34" fmla="*/ 2 w 134"/>
              <a:gd name="T35" fmla="*/ 80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30 w 134"/>
              <a:gd name="T69" fmla="*/ 42 h 134"/>
              <a:gd name="T70" fmla="*/ 134 w 134"/>
              <a:gd name="T71" fmla="*/ 54 h 134"/>
              <a:gd name="T72" fmla="*/ 134 w 134"/>
              <a:gd name="T7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4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2"/>
                </a:lnTo>
                <a:lnTo>
                  <a:pt x="134" y="54"/>
                </a:lnTo>
                <a:lnTo>
                  <a:pt x="134" y="6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3" name="Freeform 31"/>
          <p:cNvSpPr>
            <a:spLocks/>
          </p:cNvSpPr>
          <p:nvPr/>
        </p:nvSpPr>
        <p:spPr bwMode="auto">
          <a:xfrm>
            <a:off x="6127750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4" name="Freeform 32"/>
          <p:cNvSpPr>
            <a:spLocks/>
          </p:cNvSpPr>
          <p:nvPr/>
        </p:nvSpPr>
        <p:spPr bwMode="auto">
          <a:xfrm>
            <a:off x="6127750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5" name="Freeform 33"/>
          <p:cNvSpPr>
            <a:spLocks/>
          </p:cNvSpPr>
          <p:nvPr/>
        </p:nvSpPr>
        <p:spPr bwMode="auto">
          <a:xfrm>
            <a:off x="6127750" y="3718694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4 w 134"/>
              <a:gd name="T5" fmla="*/ 80 h 132"/>
              <a:gd name="T6" fmla="*/ 130 w 134"/>
              <a:gd name="T7" fmla="*/ 92 h 132"/>
              <a:gd name="T8" fmla="*/ 124 w 134"/>
              <a:gd name="T9" fmla="*/ 102 h 132"/>
              <a:gd name="T10" fmla="*/ 116 w 134"/>
              <a:gd name="T11" fmla="*/ 112 h 132"/>
              <a:gd name="T12" fmla="*/ 106 w 134"/>
              <a:gd name="T13" fmla="*/ 120 h 132"/>
              <a:gd name="T14" fmla="*/ 94 w 134"/>
              <a:gd name="T15" fmla="*/ 126 h 132"/>
              <a:gd name="T16" fmla="*/ 82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2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4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2 w 134"/>
              <a:gd name="T59" fmla="*/ 2 h 132"/>
              <a:gd name="T60" fmla="*/ 94 w 134"/>
              <a:gd name="T61" fmla="*/ 4 h 132"/>
              <a:gd name="T62" fmla="*/ 106 w 134"/>
              <a:gd name="T63" fmla="*/ 12 h 132"/>
              <a:gd name="T64" fmla="*/ 116 w 134"/>
              <a:gd name="T65" fmla="*/ 20 h 132"/>
              <a:gd name="T66" fmla="*/ 124 w 134"/>
              <a:gd name="T67" fmla="*/ 28 h 132"/>
              <a:gd name="T68" fmla="*/ 130 w 134"/>
              <a:gd name="T69" fmla="*/ 40 h 132"/>
              <a:gd name="T70" fmla="*/ 134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6" name="Freeform 34"/>
          <p:cNvSpPr>
            <a:spLocks/>
          </p:cNvSpPr>
          <p:nvPr/>
        </p:nvSpPr>
        <p:spPr bwMode="auto">
          <a:xfrm>
            <a:off x="2190750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28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0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0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28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28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0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28" y="40"/>
                </a:lnTo>
                <a:lnTo>
                  <a:pt x="132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7" name="Freeform 35"/>
          <p:cNvSpPr>
            <a:spLocks/>
          </p:cNvSpPr>
          <p:nvPr/>
        </p:nvSpPr>
        <p:spPr bwMode="auto">
          <a:xfrm>
            <a:off x="2190750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28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0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0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28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28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0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28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8" name="Freeform 36"/>
          <p:cNvSpPr>
            <a:spLocks/>
          </p:cNvSpPr>
          <p:nvPr/>
        </p:nvSpPr>
        <p:spPr bwMode="auto">
          <a:xfrm>
            <a:off x="2190750" y="36139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28 w 134"/>
              <a:gd name="T7" fmla="*/ 92 h 132"/>
              <a:gd name="T8" fmla="*/ 122 w 134"/>
              <a:gd name="T9" fmla="*/ 102 h 132"/>
              <a:gd name="T10" fmla="*/ 114 w 134"/>
              <a:gd name="T11" fmla="*/ 112 h 132"/>
              <a:gd name="T12" fmla="*/ 104 w 134"/>
              <a:gd name="T13" fmla="*/ 120 h 132"/>
              <a:gd name="T14" fmla="*/ 94 w 134"/>
              <a:gd name="T15" fmla="*/ 126 h 132"/>
              <a:gd name="T16" fmla="*/ 80 w 134"/>
              <a:gd name="T17" fmla="*/ 130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0 h 132"/>
              <a:gd name="T24" fmla="*/ 40 w 134"/>
              <a:gd name="T25" fmla="*/ 126 h 132"/>
              <a:gd name="T26" fmla="*/ 30 w 134"/>
              <a:gd name="T27" fmla="*/ 120 h 132"/>
              <a:gd name="T28" fmla="*/ 20 w 134"/>
              <a:gd name="T29" fmla="*/ 112 h 132"/>
              <a:gd name="T30" fmla="*/ 12 w 134"/>
              <a:gd name="T31" fmla="*/ 102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28 h 132"/>
              <a:gd name="T46" fmla="*/ 20 w 134"/>
              <a:gd name="T47" fmla="*/ 18 h 132"/>
              <a:gd name="T48" fmla="*/ 30 w 134"/>
              <a:gd name="T49" fmla="*/ 10 h 132"/>
              <a:gd name="T50" fmla="*/ 40 w 134"/>
              <a:gd name="T51" fmla="*/ 4 h 132"/>
              <a:gd name="T52" fmla="*/ 54 w 134"/>
              <a:gd name="T53" fmla="*/ 0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0 h 132"/>
              <a:gd name="T60" fmla="*/ 94 w 134"/>
              <a:gd name="T61" fmla="*/ 4 h 132"/>
              <a:gd name="T62" fmla="*/ 104 w 134"/>
              <a:gd name="T63" fmla="*/ 10 h 132"/>
              <a:gd name="T64" fmla="*/ 114 w 134"/>
              <a:gd name="T65" fmla="*/ 18 h 132"/>
              <a:gd name="T66" fmla="*/ 122 w 134"/>
              <a:gd name="T67" fmla="*/ 28 h 132"/>
              <a:gd name="T68" fmla="*/ 128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28" y="92"/>
                </a:lnTo>
                <a:lnTo>
                  <a:pt x="122" y="102"/>
                </a:lnTo>
                <a:lnTo>
                  <a:pt x="114" y="112"/>
                </a:lnTo>
                <a:lnTo>
                  <a:pt x="104" y="120"/>
                </a:lnTo>
                <a:lnTo>
                  <a:pt x="94" y="126"/>
                </a:lnTo>
                <a:lnTo>
                  <a:pt x="80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0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4" y="10"/>
                </a:lnTo>
                <a:lnTo>
                  <a:pt x="114" y="18"/>
                </a:lnTo>
                <a:lnTo>
                  <a:pt x="122" y="28"/>
                </a:lnTo>
                <a:lnTo>
                  <a:pt x="128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69" name="Freeform 37"/>
          <p:cNvSpPr>
            <a:spLocks/>
          </p:cNvSpPr>
          <p:nvPr/>
        </p:nvSpPr>
        <p:spPr bwMode="auto">
          <a:xfrm>
            <a:off x="6810375" y="3718694"/>
            <a:ext cx="215900" cy="209550"/>
          </a:xfrm>
          <a:custGeom>
            <a:avLst/>
            <a:gdLst>
              <a:gd name="T0" fmla="*/ 136 w 136"/>
              <a:gd name="T1" fmla="*/ 66 h 132"/>
              <a:gd name="T2" fmla="*/ 136 w 136"/>
              <a:gd name="T3" fmla="*/ 66 h 132"/>
              <a:gd name="T4" fmla="*/ 134 w 136"/>
              <a:gd name="T5" fmla="*/ 80 h 132"/>
              <a:gd name="T6" fmla="*/ 130 w 136"/>
              <a:gd name="T7" fmla="*/ 92 h 132"/>
              <a:gd name="T8" fmla="*/ 124 w 136"/>
              <a:gd name="T9" fmla="*/ 102 h 132"/>
              <a:gd name="T10" fmla="*/ 116 w 136"/>
              <a:gd name="T11" fmla="*/ 112 h 132"/>
              <a:gd name="T12" fmla="*/ 106 w 136"/>
              <a:gd name="T13" fmla="*/ 120 h 132"/>
              <a:gd name="T14" fmla="*/ 94 w 136"/>
              <a:gd name="T15" fmla="*/ 126 h 132"/>
              <a:gd name="T16" fmla="*/ 82 w 136"/>
              <a:gd name="T17" fmla="*/ 130 h 132"/>
              <a:gd name="T18" fmla="*/ 68 w 136"/>
              <a:gd name="T19" fmla="*/ 132 h 132"/>
              <a:gd name="T20" fmla="*/ 68 w 136"/>
              <a:gd name="T21" fmla="*/ 132 h 132"/>
              <a:gd name="T22" fmla="*/ 54 w 136"/>
              <a:gd name="T23" fmla="*/ 130 h 132"/>
              <a:gd name="T24" fmla="*/ 42 w 136"/>
              <a:gd name="T25" fmla="*/ 126 h 132"/>
              <a:gd name="T26" fmla="*/ 30 w 136"/>
              <a:gd name="T27" fmla="*/ 120 h 132"/>
              <a:gd name="T28" fmla="*/ 20 w 136"/>
              <a:gd name="T29" fmla="*/ 112 h 132"/>
              <a:gd name="T30" fmla="*/ 12 w 136"/>
              <a:gd name="T31" fmla="*/ 102 h 132"/>
              <a:gd name="T32" fmla="*/ 6 w 136"/>
              <a:gd name="T33" fmla="*/ 92 h 132"/>
              <a:gd name="T34" fmla="*/ 2 w 136"/>
              <a:gd name="T35" fmla="*/ 80 h 132"/>
              <a:gd name="T36" fmla="*/ 0 w 136"/>
              <a:gd name="T37" fmla="*/ 66 h 132"/>
              <a:gd name="T38" fmla="*/ 0 w 136"/>
              <a:gd name="T39" fmla="*/ 66 h 132"/>
              <a:gd name="T40" fmla="*/ 2 w 136"/>
              <a:gd name="T41" fmla="*/ 52 h 132"/>
              <a:gd name="T42" fmla="*/ 6 w 136"/>
              <a:gd name="T43" fmla="*/ 40 h 132"/>
              <a:gd name="T44" fmla="*/ 12 w 136"/>
              <a:gd name="T45" fmla="*/ 28 h 132"/>
              <a:gd name="T46" fmla="*/ 20 w 136"/>
              <a:gd name="T47" fmla="*/ 20 h 132"/>
              <a:gd name="T48" fmla="*/ 30 w 136"/>
              <a:gd name="T49" fmla="*/ 12 h 132"/>
              <a:gd name="T50" fmla="*/ 42 w 136"/>
              <a:gd name="T51" fmla="*/ 4 h 132"/>
              <a:gd name="T52" fmla="*/ 54 w 136"/>
              <a:gd name="T53" fmla="*/ 2 h 132"/>
              <a:gd name="T54" fmla="*/ 68 w 136"/>
              <a:gd name="T55" fmla="*/ 0 h 132"/>
              <a:gd name="T56" fmla="*/ 68 w 136"/>
              <a:gd name="T57" fmla="*/ 0 h 132"/>
              <a:gd name="T58" fmla="*/ 82 w 136"/>
              <a:gd name="T59" fmla="*/ 2 h 132"/>
              <a:gd name="T60" fmla="*/ 94 w 136"/>
              <a:gd name="T61" fmla="*/ 4 h 132"/>
              <a:gd name="T62" fmla="*/ 106 w 136"/>
              <a:gd name="T63" fmla="*/ 12 h 132"/>
              <a:gd name="T64" fmla="*/ 116 w 136"/>
              <a:gd name="T65" fmla="*/ 20 h 132"/>
              <a:gd name="T66" fmla="*/ 124 w 136"/>
              <a:gd name="T67" fmla="*/ 28 h 132"/>
              <a:gd name="T68" fmla="*/ 130 w 136"/>
              <a:gd name="T69" fmla="*/ 40 h 132"/>
              <a:gd name="T70" fmla="*/ 134 w 136"/>
              <a:gd name="T71" fmla="*/ 52 h 132"/>
              <a:gd name="T72" fmla="*/ 136 w 136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2">
                <a:moveTo>
                  <a:pt x="136" y="66"/>
                </a:moveTo>
                <a:lnTo>
                  <a:pt x="136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6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0" name="Freeform 38"/>
          <p:cNvSpPr>
            <a:spLocks/>
          </p:cNvSpPr>
          <p:nvPr/>
        </p:nvSpPr>
        <p:spPr bwMode="auto">
          <a:xfrm>
            <a:off x="6810375" y="3718694"/>
            <a:ext cx="215900" cy="209550"/>
          </a:xfrm>
          <a:custGeom>
            <a:avLst/>
            <a:gdLst>
              <a:gd name="T0" fmla="*/ 136 w 136"/>
              <a:gd name="T1" fmla="*/ 66 h 132"/>
              <a:gd name="T2" fmla="*/ 136 w 136"/>
              <a:gd name="T3" fmla="*/ 66 h 132"/>
              <a:gd name="T4" fmla="*/ 134 w 136"/>
              <a:gd name="T5" fmla="*/ 80 h 132"/>
              <a:gd name="T6" fmla="*/ 130 w 136"/>
              <a:gd name="T7" fmla="*/ 92 h 132"/>
              <a:gd name="T8" fmla="*/ 124 w 136"/>
              <a:gd name="T9" fmla="*/ 102 h 132"/>
              <a:gd name="T10" fmla="*/ 116 w 136"/>
              <a:gd name="T11" fmla="*/ 112 h 132"/>
              <a:gd name="T12" fmla="*/ 106 w 136"/>
              <a:gd name="T13" fmla="*/ 120 h 132"/>
              <a:gd name="T14" fmla="*/ 94 w 136"/>
              <a:gd name="T15" fmla="*/ 126 h 132"/>
              <a:gd name="T16" fmla="*/ 82 w 136"/>
              <a:gd name="T17" fmla="*/ 130 h 132"/>
              <a:gd name="T18" fmla="*/ 68 w 136"/>
              <a:gd name="T19" fmla="*/ 132 h 132"/>
              <a:gd name="T20" fmla="*/ 68 w 136"/>
              <a:gd name="T21" fmla="*/ 132 h 132"/>
              <a:gd name="T22" fmla="*/ 54 w 136"/>
              <a:gd name="T23" fmla="*/ 130 h 132"/>
              <a:gd name="T24" fmla="*/ 42 w 136"/>
              <a:gd name="T25" fmla="*/ 126 h 132"/>
              <a:gd name="T26" fmla="*/ 30 w 136"/>
              <a:gd name="T27" fmla="*/ 120 h 132"/>
              <a:gd name="T28" fmla="*/ 20 w 136"/>
              <a:gd name="T29" fmla="*/ 112 h 132"/>
              <a:gd name="T30" fmla="*/ 12 w 136"/>
              <a:gd name="T31" fmla="*/ 102 h 132"/>
              <a:gd name="T32" fmla="*/ 6 w 136"/>
              <a:gd name="T33" fmla="*/ 92 h 132"/>
              <a:gd name="T34" fmla="*/ 2 w 136"/>
              <a:gd name="T35" fmla="*/ 80 h 132"/>
              <a:gd name="T36" fmla="*/ 0 w 136"/>
              <a:gd name="T37" fmla="*/ 66 h 132"/>
              <a:gd name="T38" fmla="*/ 0 w 136"/>
              <a:gd name="T39" fmla="*/ 66 h 132"/>
              <a:gd name="T40" fmla="*/ 2 w 136"/>
              <a:gd name="T41" fmla="*/ 52 h 132"/>
              <a:gd name="T42" fmla="*/ 6 w 136"/>
              <a:gd name="T43" fmla="*/ 40 h 132"/>
              <a:gd name="T44" fmla="*/ 12 w 136"/>
              <a:gd name="T45" fmla="*/ 28 h 132"/>
              <a:gd name="T46" fmla="*/ 20 w 136"/>
              <a:gd name="T47" fmla="*/ 20 h 132"/>
              <a:gd name="T48" fmla="*/ 30 w 136"/>
              <a:gd name="T49" fmla="*/ 12 h 132"/>
              <a:gd name="T50" fmla="*/ 42 w 136"/>
              <a:gd name="T51" fmla="*/ 4 h 132"/>
              <a:gd name="T52" fmla="*/ 54 w 136"/>
              <a:gd name="T53" fmla="*/ 2 h 132"/>
              <a:gd name="T54" fmla="*/ 68 w 136"/>
              <a:gd name="T55" fmla="*/ 0 h 132"/>
              <a:gd name="T56" fmla="*/ 68 w 136"/>
              <a:gd name="T57" fmla="*/ 0 h 132"/>
              <a:gd name="T58" fmla="*/ 82 w 136"/>
              <a:gd name="T59" fmla="*/ 2 h 132"/>
              <a:gd name="T60" fmla="*/ 94 w 136"/>
              <a:gd name="T61" fmla="*/ 4 h 132"/>
              <a:gd name="T62" fmla="*/ 106 w 136"/>
              <a:gd name="T63" fmla="*/ 12 h 132"/>
              <a:gd name="T64" fmla="*/ 116 w 136"/>
              <a:gd name="T65" fmla="*/ 20 h 132"/>
              <a:gd name="T66" fmla="*/ 124 w 136"/>
              <a:gd name="T67" fmla="*/ 28 h 132"/>
              <a:gd name="T68" fmla="*/ 130 w 136"/>
              <a:gd name="T69" fmla="*/ 40 h 132"/>
              <a:gd name="T70" fmla="*/ 134 w 136"/>
              <a:gd name="T71" fmla="*/ 52 h 132"/>
              <a:gd name="T72" fmla="*/ 136 w 136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2">
                <a:moveTo>
                  <a:pt x="136" y="66"/>
                </a:moveTo>
                <a:lnTo>
                  <a:pt x="136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6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1" name="Freeform 39"/>
          <p:cNvSpPr>
            <a:spLocks/>
          </p:cNvSpPr>
          <p:nvPr/>
        </p:nvSpPr>
        <p:spPr bwMode="auto">
          <a:xfrm>
            <a:off x="6810375" y="3718694"/>
            <a:ext cx="215900" cy="209550"/>
          </a:xfrm>
          <a:custGeom>
            <a:avLst/>
            <a:gdLst>
              <a:gd name="T0" fmla="*/ 136 w 136"/>
              <a:gd name="T1" fmla="*/ 66 h 132"/>
              <a:gd name="T2" fmla="*/ 136 w 136"/>
              <a:gd name="T3" fmla="*/ 66 h 132"/>
              <a:gd name="T4" fmla="*/ 134 w 136"/>
              <a:gd name="T5" fmla="*/ 80 h 132"/>
              <a:gd name="T6" fmla="*/ 130 w 136"/>
              <a:gd name="T7" fmla="*/ 92 h 132"/>
              <a:gd name="T8" fmla="*/ 124 w 136"/>
              <a:gd name="T9" fmla="*/ 102 h 132"/>
              <a:gd name="T10" fmla="*/ 116 w 136"/>
              <a:gd name="T11" fmla="*/ 112 h 132"/>
              <a:gd name="T12" fmla="*/ 106 w 136"/>
              <a:gd name="T13" fmla="*/ 120 h 132"/>
              <a:gd name="T14" fmla="*/ 94 w 136"/>
              <a:gd name="T15" fmla="*/ 126 h 132"/>
              <a:gd name="T16" fmla="*/ 82 w 136"/>
              <a:gd name="T17" fmla="*/ 130 h 132"/>
              <a:gd name="T18" fmla="*/ 68 w 136"/>
              <a:gd name="T19" fmla="*/ 132 h 132"/>
              <a:gd name="T20" fmla="*/ 68 w 136"/>
              <a:gd name="T21" fmla="*/ 132 h 132"/>
              <a:gd name="T22" fmla="*/ 54 w 136"/>
              <a:gd name="T23" fmla="*/ 130 h 132"/>
              <a:gd name="T24" fmla="*/ 42 w 136"/>
              <a:gd name="T25" fmla="*/ 126 h 132"/>
              <a:gd name="T26" fmla="*/ 30 w 136"/>
              <a:gd name="T27" fmla="*/ 120 h 132"/>
              <a:gd name="T28" fmla="*/ 20 w 136"/>
              <a:gd name="T29" fmla="*/ 112 h 132"/>
              <a:gd name="T30" fmla="*/ 12 w 136"/>
              <a:gd name="T31" fmla="*/ 102 h 132"/>
              <a:gd name="T32" fmla="*/ 6 w 136"/>
              <a:gd name="T33" fmla="*/ 92 h 132"/>
              <a:gd name="T34" fmla="*/ 2 w 136"/>
              <a:gd name="T35" fmla="*/ 80 h 132"/>
              <a:gd name="T36" fmla="*/ 0 w 136"/>
              <a:gd name="T37" fmla="*/ 66 h 132"/>
              <a:gd name="T38" fmla="*/ 0 w 136"/>
              <a:gd name="T39" fmla="*/ 66 h 132"/>
              <a:gd name="T40" fmla="*/ 2 w 136"/>
              <a:gd name="T41" fmla="*/ 52 h 132"/>
              <a:gd name="T42" fmla="*/ 6 w 136"/>
              <a:gd name="T43" fmla="*/ 40 h 132"/>
              <a:gd name="T44" fmla="*/ 12 w 136"/>
              <a:gd name="T45" fmla="*/ 28 h 132"/>
              <a:gd name="T46" fmla="*/ 20 w 136"/>
              <a:gd name="T47" fmla="*/ 20 h 132"/>
              <a:gd name="T48" fmla="*/ 30 w 136"/>
              <a:gd name="T49" fmla="*/ 12 h 132"/>
              <a:gd name="T50" fmla="*/ 42 w 136"/>
              <a:gd name="T51" fmla="*/ 4 h 132"/>
              <a:gd name="T52" fmla="*/ 54 w 136"/>
              <a:gd name="T53" fmla="*/ 2 h 132"/>
              <a:gd name="T54" fmla="*/ 68 w 136"/>
              <a:gd name="T55" fmla="*/ 0 h 132"/>
              <a:gd name="T56" fmla="*/ 68 w 136"/>
              <a:gd name="T57" fmla="*/ 0 h 132"/>
              <a:gd name="T58" fmla="*/ 82 w 136"/>
              <a:gd name="T59" fmla="*/ 2 h 132"/>
              <a:gd name="T60" fmla="*/ 94 w 136"/>
              <a:gd name="T61" fmla="*/ 4 h 132"/>
              <a:gd name="T62" fmla="*/ 106 w 136"/>
              <a:gd name="T63" fmla="*/ 12 h 132"/>
              <a:gd name="T64" fmla="*/ 116 w 136"/>
              <a:gd name="T65" fmla="*/ 20 h 132"/>
              <a:gd name="T66" fmla="*/ 124 w 136"/>
              <a:gd name="T67" fmla="*/ 28 h 132"/>
              <a:gd name="T68" fmla="*/ 130 w 136"/>
              <a:gd name="T69" fmla="*/ 40 h 132"/>
              <a:gd name="T70" fmla="*/ 134 w 136"/>
              <a:gd name="T71" fmla="*/ 52 h 132"/>
              <a:gd name="T72" fmla="*/ 136 w 136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2">
                <a:moveTo>
                  <a:pt x="136" y="66"/>
                </a:moveTo>
                <a:lnTo>
                  <a:pt x="136" y="66"/>
                </a:lnTo>
                <a:lnTo>
                  <a:pt x="134" y="80"/>
                </a:lnTo>
                <a:lnTo>
                  <a:pt x="130" y="92"/>
                </a:lnTo>
                <a:lnTo>
                  <a:pt x="124" y="102"/>
                </a:lnTo>
                <a:lnTo>
                  <a:pt x="116" y="112"/>
                </a:lnTo>
                <a:lnTo>
                  <a:pt x="106" y="120"/>
                </a:lnTo>
                <a:lnTo>
                  <a:pt x="94" y="126"/>
                </a:lnTo>
                <a:lnTo>
                  <a:pt x="82" y="130"/>
                </a:lnTo>
                <a:lnTo>
                  <a:pt x="68" y="132"/>
                </a:lnTo>
                <a:lnTo>
                  <a:pt x="68" y="132"/>
                </a:lnTo>
                <a:lnTo>
                  <a:pt x="54" y="130"/>
                </a:lnTo>
                <a:lnTo>
                  <a:pt x="42" y="126"/>
                </a:lnTo>
                <a:lnTo>
                  <a:pt x="30" y="120"/>
                </a:lnTo>
                <a:lnTo>
                  <a:pt x="20" y="112"/>
                </a:lnTo>
                <a:lnTo>
                  <a:pt x="12" y="102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28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28"/>
                </a:lnTo>
                <a:lnTo>
                  <a:pt x="130" y="40"/>
                </a:lnTo>
                <a:lnTo>
                  <a:pt x="134" y="52"/>
                </a:lnTo>
                <a:lnTo>
                  <a:pt x="136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2" name="Freeform 40"/>
          <p:cNvSpPr>
            <a:spLocks/>
          </p:cNvSpPr>
          <p:nvPr/>
        </p:nvSpPr>
        <p:spPr bwMode="auto">
          <a:xfrm>
            <a:off x="3775075" y="29281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3" name="Freeform 41"/>
          <p:cNvSpPr>
            <a:spLocks/>
          </p:cNvSpPr>
          <p:nvPr/>
        </p:nvSpPr>
        <p:spPr bwMode="auto">
          <a:xfrm>
            <a:off x="3775075" y="29281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4" name="Freeform 42"/>
          <p:cNvSpPr>
            <a:spLocks/>
          </p:cNvSpPr>
          <p:nvPr/>
        </p:nvSpPr>
        <p:spPr bwMode="auto">
          <a:xfrm>
            <a:off x="3775075" y="2928119"/>
            <a:ext cx="212725" cy="209550"/>
          </a:xfrm>
          <a:custGeom>
            <a:avLst/>
            <a:gdLst>
              <a:gd name="T0" fmla="*/ 134 w 134"/>
              <a:gd name="T1" fmla="*/ 66 h 132"/>
              <a:gd name="T2" fmla="*/ 134 w 134"/>
              <a:gd name="T3" fmla="*/ 66 h 132"/>
              <a:gd name="T4" fmla="*/ 132 w 134"/>
              <a:gd name="T5" fmla="*/ 80 h 132"/>
              <a:gd name="T6" fmla="*/ 130 w 134"/>
              <a:gd name="T7" fmla="*/ 92 h 132"/>
              <a:gd name="T8" fmla="*/ 122 w 134"/>
              <a:gd name="T9" fmla="*/ 104 h 132"/>
              <a:gd name="T10" fmla="*/ 114 w 134"/>
              <a:gd name="T11" fmla="*/ 114 h 132"/>
              <a:gd name="T12" fmla="*/ 104 w 134"/>
              <a:gd name="T13" fmla="*/ 122 h 132"/>
              <a:gd name="T14" fmla="*/ 94 w 134"/>
              <a:gd name="T15" fmla="*/ 128 h 132"/>
              <a:gd name="T16" fmla="*/ 80 w 134"/>
              <a:gd name="T17" fmla="*/ 132 h 132"/>
              <a:gd name="T18" fmla="*/ 68 w 134"/>
              <a:gd name="T19" fmla="*/ 132 h 132"/>
              <a:gd name="T20" fmla="*/ 68 w 134"/>
              <a:gd name="T21" fmla="*/ 132 h 132"/>
              <a:gd name="T22" fmla="*/ 54 w 134"/>
              <a:gd name="T23" fmla="*/ 132 h 132"/>
              <a:gd name="T24" fmla="*/ 42 w 134"/>
              <a:gd name="T25" fmla="*/ 128 h 132"/>
              <a:gd name="T26" fmla="*/ 30 w 134"/>
              <a:gd name="T27" fmla="*/ 122 h 132"/>
              <a:gd name="T28" fmla="*/ 20 w 134"/>
              <a:gd name="T29" fmla="*/ 114 h 132"/>
              <a:gd name="T30" fmla="*/ 12 w 134"/>
              <a:gd name="T31" fmla="*/ 104 h 132"/>
              <a:gd name="T32" fmla="*/ 6 w 134"/>
              <a:gd name="T33" fmla="*/ 92 h 132"/>
              <a:gd name="T34" fmla="*/ 2 w 134"/>
              <a:gd name="T35" fmla="*/ 80 h 132"/>
              <a:gd name="T36" fmla="*/ 0 w 134"/>
              <a:gd name="T37" fmla="*/ 66 h 132"/>
              <a:gd name="T38" fmla="*/ 0 w 134"/>
              <a:gd name="T39" fmla="*/ 66 h 132"/>
              <a:gd name="T40" fmla="*/ 2 w 134"/>
              <a:gd name="T41" fmla="*/ 52 h 132"/>
              <a:gd name="T42" fmla="*/ 6 w 134"/>
              <a:gd name="T43" fmla="*/ 40 h 132"/>
              <a:gd name="T44" fmla="*/ 12 w 134"/>
              <a:gd name="T45" fmla="*/ 30 h 132"/>
              <a:gd name="T46" fmla="*/ 20 w 134"/>
              <a:gd name="T47" fmla="*/ 20 h 132"/>
              <a:gd name="T48" fmla="*/ 30 w 134"/>
              <a:gd name="T49" fmla="*/ 12 h 132"/>
              <a:gd name="T50" fmla="*/ 42 w 134"/>
              <a:gd name="T51" fmla="*/ 6 h 132"/>
              <a:gd name="T52" fmla="*/ 54 w 134"/>
              <a:gd name="T53" fmla="*/ 2 h 132"/>
              <a:gd name="T54" fmla="*/ 68 w 134"/>
              <a:gd name="T55" fmla="*/ 0 h 132"/>
              <a:gd name="T56" fmla="*/ 68 w 134"/>
              <a:gd name="T57" fmla="*/ 0 h 132"/>
              <a:gd name="T58" fmla="*/ 80 w 134"/>
              <a:gd name="T59" fmla="*/ 2 h 132"/>
              <a:gd name="T60" fmla="*/ 94 w 134"/>
              <a:gd name="T61" fmla="*/ 6 h 132"/>
              <a:gd name="T62" fmla="*/ 104 w 134"/>
              <a:gd name="T63" fmla="*/ 12 h 132"/>
              <a:gd name="T64" fmla="*/ 114 w 134"/>
              <a:gd name="T65" fmla="*/ 20 h 132"/>
              <a:gd name="T66" fmla="*/ 122 w 134"/>
              <a:gd name="T67" fmla="*/ 30 h 132"/>
              <a:gd name="T68" fmla="*/ 130 w 134"/>
              <a:gd name="T69" fmla="*/ 40 h 132"/>
              <a:gd name="T70" fmla="*/ 132 w 134"/>
              <a:gd name="T71" fmla="*/ 52 h 132"/>
              <a:gd name="T72" fmla="*/ 134 w 134"/>
              <a:gd name="T7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2">
                <a:moveTo>
                  <a:pt x="134" y="66"/>
                </a:moveTo>
                <a:lnTo>
                  <a:pt x="134" y="66"/>
                </a:lnTo>
                <a:lnTo>
                  <a:pt x="132" y="80"/>
                </a:lnTo>
                <a:lnTo>
                  <a:pt x="130" y="92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28"/>
                </a:lnTo>
                <a:lnTo>
                  <a:pt x="80" y="132"/>
                </a:lnTo>
                <a:lnTo>
                  <a:pt x="68" y="132"/>
                </a:lnTo>
                <a:lnTo>
                  <a:pt x="68" y="132"/>
                </a:lnTo>
                <a:lnTo>
                  <a:pt x="54" y="132"/>
                </a:lnTo>
                <a:lnTo>
                  <a:pt x="42" y="128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2"/>
                </a:lnTo>
                <a:lnTo>
                  <a:pt x="2" y="80"/>
                </a:lnTo>
                <a:lnTo>
                  <a:pt x="0" y="66"/>
                </a:lnTo>
                <a:lnTo>
                  <a:pt x="0" y="66"/>
                </a:lnTo>
                <a:lnTo>
                  <a:pt x="2" y="52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30" y="40"/>
                </a:lnTo>
                <a:lnTo>
                  <a:pt x="132" y="52"/>
                </a:lnTo>
                <a:lnTo>
                  <a:pt x="134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5" name="Freeform 43"/>
          <p:cNvSpPr>
            <a:spLocks/>
          </p:cNvSpPr>
          <p:nvPr/>
        </p:nvSpPr>
        <p:spPr bwMode="auto">
          <a:xfrm>
            <a:off x="2682875" y="3823469"/>
            <a:ext cx="476250" cy="168275"/>
          </a:xfrm>
          <a:custGeom>
            <a:avLst/>
            <a:gdLst>
              <a:gd name="T0" fmla="*/ 0 w 300"/>
              <a:gd name="T1" fmla="*/ 0 h 106"/>
              <a:gd name="T2" fmla="*/ 0 w 300"/>
              <a:gd name="T3" fmla="*/ 106 h 106"/>
              <a:gd name="T4" fmla="*/ 300 w 300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0" h="106">
                <a:moveTo>
                  <a:pt x="0" y="0"/>
                </a:moveTo>
                <a:lnTo>
                  <a:pt x="0" y="106"/>
                </a:lnTo>
                <a:lnTo>
                  <a:pt x="300" y="10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6" name="Freeform 44"/>
          <p:cNvSpPr>
            <a:spLocks/>
          </p:cNvSpPr>
          <p:nvPr/>
        </p:nvSpPr>
        <p:spPr bwMode="auto">
          <a:xfrm>
            <a:off x="3136900" y="3959994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7" name="Freeform 45"/>
          <p:cNvSpPr>
            <a:spLocks/>
          </p:cNvSpPr>
          <p:nvPr/>
        </p:nvSpPr>
        <p:spPr bwMode="auto">
          <a:xfrm>
            <a:off x="3136900" y="3959994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8" name="Line 46"/>
          <p:cNvSpPr>
            <a:spLocks noChangeShapeType="1"/>
          </p:cNvSpPr>
          <p:nvPr/>
        </p:nvSpPr>
        <p:spPr bwMode="auto">
          <a:xfrm>
            <a:off x="2406650" y="3718694"/>
            <a:ext cx="1111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79" name="Freeform 47"/>
          <p:cNvSpPr>
            <a:spLocks/>
          </p:cNvSpPr>
          <p:nvPr/>
        </p:nvSpPr>
        <p:spPr bwMode="auto">
          <a:xfrm>
            <a:off x="2495550" y="3690119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0" name="Freeform 48"/>
          <p:cNvSpPr>
            <a:spLocks/>
          </p:cNvSpPr>
          <p:nvPr/>
        </p:nvSpPr>
        <p:spPr bwMode="auto">
          <a:xfrm>
            <a:off x="2495550" y="3690119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1" name="Freeform 49"/>
          <p:cNvSpPr>
            <a:spLocks/>
          </p:cNvSpPr>
          <p:nvPr/>
        </p:nvSpPr>
        <p:spPr bwMode="auto">
          <a:xfrm>
            <a:off x="2682875" y="3036069"/>
            <a:ext cx="1035050" cy="577850"/>
          </a:xfrm>
          <a:custGeom>
            <a:avLst/>
            <a:gdLst>
              <a:gd name="T0" fmla="*/ 0 w 652"/>
              <a:gd name="T1" fmla="*/ 364 h 364"/>
              <a:gd name="T2" fmla="*/ 0 w 652"/>
              <a:gd name="T3" fmla="*/ 0 h 364"/>
              <a:gd name="T4" fmla="*/ 652 w 652"/>
              <a:gd name="T5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2" h="364">
                <a:moveTo>
                  <a:pt x="0" y="364"/>
                </a:moveTo>
                <a:lnTo>
                  <a:pt x="0" y="0"/>
                </a:lnTo>
                <a:lnTo>
                  <a:pt x="6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2" name="Freeform 50"/>
          <p:cNvSpPr>
            <a:spLocks/>
          </p:cNvSpPr>
          <p:nvPr/>
        </p:nvSpPr>
        <p:spPr bwMode="auto">
          <a:xfrm>
            <a:off x="3695700" y="3004319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3" name="Freeform 51"/>
          <p:cNvSpPr>
            <a:spLocks/>
          </p:cNvSpPr>
          <p:nvPr/>
        </p:nvSpPr>
        <p:spPr bwMode="auto">
          <a:xfrm>
            <a:off x="3695700" y="3004319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4" name="Freeform 52"/>
          <p:cNvSpPr>
            <a:spLocks/>
          </p:cNvSpPr>
          <p:nvPr/>
        </p:nvSpPr>
        <p:spPr bwMode="auto">
          <a:xfrm>
            <a:off x="3327400" y="3550419"/>
            <a:ext cx="390525" cy="336550"/>
          </a:xfrm>
          <a:custGeom>
            <a:avLst/>
            <a:gdLst>
              <a:gd name="T0" fmla="*/ 0 w 246"/>
              <a:gd name="T1" fmla="*/ 212 h 212"/>
              <a:gd name="T2" fmla="*/ 0 w 246"/>
              <a:gd name="T3" fmla="*/ 0 h 212"/>
              <a:gd name="T4" fmla="*/ 246 w 246"/>
              <a:gd name="T5" fmla="*/ 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212">
                <a:moveTo>
                  <a:pt x="0" y="212"/>
                </a:moveTo>
                <a:lnTo>
                  <a:pt x="0" y="0"/>
                </a:lnTo>
                <a:lnTo>
                  <a:pt x="246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5" name="Freeform 53"/>
          <p:cNvSpPr>
            <a:spLocks/>
          </p:cNvSpPr>
          <p:nvPr/>
        </p:nvSpPr>
        <p:spPr bwMode="auto">
          <a:xfrm>
            <a:off x="3695700" y="3518669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6" name="Freeform 54"/>
          <p:cNvSpPr>
            <a:spLocks/>
          </p:cNvSpPr>
          <p:nvPr/>
        </p:nvSpPr>
        <p:spPr bwMode="auto">
          <a:xfrm>
            <a:off x="3695700" y="3518669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7" name="Freeform 55"/>
          <p:cNvSpPr>
            <a:spLocks/>
          </p:cNvSpPr>
          <p:nvPr/>
        </p:nvSpPr>
        <p:spPr bwMode="auto">
          <a:xfrm>
            <a:off x="3327400" y="4096519"/>
            <a:ext cx="390525" cy="161925"/>
          </a:xfrm>
          <a:custGeom>
            <a:avLst/>
            <a:gdLst>
              <a:gd name="T0" fmla="*/ 0 w 246"/>
              <a:gd name="T1" fmla="*/ 0 h 102"/>
              <a:gd name="T2" fmla="*/ 0 w 246"/>
              <a:gd name="T3" fmla="*/ 102 h 102"/>
              <a:gd name="T4" fmla="*/ 246 w 246"/>
              <a:gd name="T5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102">
                <a:moveTo>
                  <a:pt x="0" y="0"/>
                </a:moveTo>
                <a:lnTo>
                  <a:pt x="0" y="102"/>
                </a:lnTo>
                <a:lnTo>
                  <a:pt x="246" y="10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8" name="Freeform 56"/>
          <p:cNvSpPr>
            <a:spLocks/>
          </p:cNvSpPr>
          <p:nvPr/>
        </p:nvSpPr>
        <p:spPr bwMode="auto">
          <a:xfrm>
            <a:off x="3695700" y="4226694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89" name="Freeform 57"/>
          <p:cNvSpPr>
            <a:spLocks/>
          </p:cNvSpPr>
          <p:nvPr/>
        </p:nvSpPr>
        <p:spPr bwMode="auto">
          <a:xfrm>
            <a:off x="3695700" y="4226694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0" name="Freeform 58"/>
          <p:cNvSpPr>
            <a:spLocks/>
          </p:cNvSpPr>
          <p:nvPr/>
        </p:nvSpPr>
        <p:spPr bwMode="auto">
          <a:xfrm>
            <a:off x="3990975" y="3036069"/>
            <a:ext cx="2244725" cy="625475"/>
          </a:xfrm>
          <a:custGeom>
            <a:avLst/>
            <a:gdLst>
              <a:gd name="T0" fmla="*/ 0 w 1414"/>
              <a:gd name="T1" fmla="*/ 0 h 394"/>
              <a:gd name="T2" fmla="*/ 1414 w 1414"/>
              <a:gd name="T3" fmla="*/ 0 h 394"/>
              <a:gd name="T4" fmla="*/ 1414 w 1414"/>
              <a:gd name="T5" fmla="*/ 394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14" h="394">
                <a:moveTo>
                  <a:pt x="0" y="0"/>
                </a:moveTo>
                <a:lnTo>
                  <a:pt x="1414" y="0"/>
                </a:lnTo>
                <a:lnTo>
                  <a:pt x="1414" y="39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1" name="Freeform 59"/>
          <p:cNvSpPr>
            <a:spLocks/>
          </p:cNvSpPr>
          <p:nvPr/>
        </p:nvSpPr>
        <p:spPr bwMode="auto">
          <a:xfrm>
            <a:off x="6203950" y="3639319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2" name="Freeform 60"/>
          <p:cNvSpPr>
            <a:spLocks/>
          </p:cNvSpPr>
          <p:nvPr/>
        </p:nvSpPr>
        <p:spPr bwMode="auto">
          <a:xfrm>
            <a:off x="6203950" y="3639319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3" name="Freeform 61"/>
          <p:cNvSpPr>
            <a:spLocks/>
          </p:cNvSpPr>
          <p:nvPr/>
        </p:nvSpPr>
        <p:spPr bwMode="auto">
          <a:xfrm>
            <a:off x="5273675" y="3982219"/>
            <a:ext cx="962025" cy="276225"/>
          </a:xfrm>
          <a:custGeom>
            <a:avLst/>
            <a:gdLst>
              <a:gd name="T0" fmla="*/ 0 w 606"/>
              <a:gd name="T1" fmla="*/ 174 h 174"/>
              <a:gd name="T2" fmla="*/ 606 w 606"/>
              <a:gd name="T3" fmla="*/ 174 h 174"/>
              <a:gd name="T4" fmla="*/ 606 w 606"/>
              <a:gd name="T5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6" h="174">
                <a:moveTo>
                  <a:pt x="0" y="174"/>
                </a:moveTo>
                <a:lnTo>
                  <a:pt x="606" y="174"/>
                </a:lnTo>
                <a:lnTo>
                  <a:pt x="606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4" name="Freeform 62"/>
          <p:cNvSpPr>
            <a:spLocks/>
          </p:cNvSpPr>
          <p:nvPr/>
        </p:nvSpPr>
        <p:spPr bwMode="auto">
          <a:xfrm>
            <a:off x="6203950" y="3928244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5" name="Freeform 63"/>
          <p:cNvSpPr>
            <a:spLocks/>
          </p:cNvSpPr>
          <p:nvPr/>
        </p:nvSpPr>
        <p:spPr bwMode="auto">
          <a:xfrm>
            <a:off x="6203950" y="3928244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6" name="Line 64"/>
          <p:cNvSpPr>
            <a:spLocks noChangeShapeType="1"/>
          </p:cNvSpPr>
          <p:nvPr/>
        </p:nvSpPr>
        <p:spPr bwMode="auto">
          <a:xfrm>
            <a:off x="4759325" y="3823469"/>
            <a:ext cx="5397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7" name="Freeform 65"/>
          <p:cNvSpPr>
            <a:spLocks/>
          </p:cNvSpPr>
          <p:nvPr/>
        </p:nvSpPr>
        <p:spPr bwMode="auto">
          <a:xfrm>
            <a:off x="527685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8" name="Freeform 66"/>
          <p:cNvSpPr>
            <a:spLocks/>
          </p:cNvSpPr>
          <p:nvPr/>
        </p:nvSpPr>
        <p:spPr bwMode="auto">
          <a:xfrm>
            <a:off x="527685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99" name="Line 67"/>
          <p:cNvSpPr>
            <a:spLocks noChangeShapeType="1"/>
          </p:cNvSpPr>
          <p:nvPr/>
        </p:nvSpPr>
        <p:spPr bwMode="auto">
          <a:xfrm>
            <a:off x="5572125" y="3823469"/>
            <a:ext cx="4984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0" name="Freeform 68"/>
          <p:cNvSpPr>
            <a:spLocks/>
          </p:cNvSpPr>
          <p:nvPr/>
        </p:nvSpPr>
        <p:spPr bwMode="auto">
          <a:xfrm>
            <a:off x="6048375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1" name="Freeform 69"/>
          <p:cNvSpPr>
            <a:spLocks/>
          </p:cNvSpPr>
          <p:nvPr/>
        </p:nvSpPr>
        <p:spPr bwMode="auto">
          <a:xfrm>
            <a:off x="6048375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2" name="Freeform 70"/>
          <p:cNvSpPr>
            <a:spLocks/>
          </p:cNvSpPr>
          <p:nvPr/>
        </p:nvSpPr>
        <p:spPr bwMode="auto">
          <a:xfrm>
            <a:off x="4718050" y="3277369"/>
            <a:ext cx="749300" cy="384175"/>
          </a:xfrm>
          <a:custGeom>
            <a:avLst/>
            <a:gdLst>
              <a:gd name="T0" fmla="*/ 0 w 472"/>
              <a:gd name="T1" fmla="*/ 0 h 242"/>
              <a:gd name="T2" fmla="*/ 472 w 472"/>
              <a:gd name="T3" fmla="*/ 0 h 242"/>
              <a:gd name="T4" fmla="*/ 472 w 472"/>
              <a:gd name="T5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72" h="242">
                <a:moveTo>
                  <a:pt x="0" y="0"/>
                </a:moveTo>
                <a:lnTo>
                  <a:pt x="472" y="0"/>
                </a:lnTo>
                <a:lnTo>
                  <a:pt x="472" y="24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3" name="Freeform 71"/>
          <p:cNvSpPr>
            <a:spLocks/>
          </p:cNvSpPr>
          <p:nvPr/>
        </p:nvSpPr>
        <p:spPr bwMode="auto">
          <a:xfrm>
            <a:off x="5435600" y="3639319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4" name="Freeform 72"/>
          <p:cNvSpPr>
            <a:spLocks/>
          </p:cNvSpPr>
          <p:nvPr/>
        </p:nvSpPr>
        <p:spPr bwMode="auto">
          <a:xfrm>
            <a:off x="5435600" y="3639319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5" name="Freeform 73"/>
          <p:cNvSpPr>
            <a:spLocks/>
          </p:cNvSpPr>
          <p:nvPr/>
        </p:nvSpPr>
        <p:spPr bwMode="auto">
          <a:xfrm>
            <a:off x="3883025" y="3277369"/>
            <a:ext cx="561975" cy="165100"/>
          </a:xfrm>
          <a:custGeom>
            <a:avLst/>
            <a:gdLst>
              <a:gd name="T0" fmla="*/ 0 w 354"/>
              <a:gd name="T1" fmla="*/ 104 h 104"/>
              <a:gd name="T2" fmla="*/ 0 w 354"/>
              <a:gd name="T3" fmla="*/ 0 h 104"/>
              <a:gd name="T4" fmla="*/ 354 w 354"/>
              <a:gd name="T5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04">
                <a:moveTo>
                  <a:pt x="0" y="104"/>
                </a:moveTo>
                <a:lnTo>
                  <a:pt x="0" y="0"/>
                </a:lnTo>
                <a:lnTo>
                  <a:pt x="354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6" name="Freeform 74"/>
          <p:cNvSpPr>
            <a:spLocks/>
          </p:cNvSpPr>
          <p:nvPr/>
        </p:nvSpPr>
        <p:spPr bwMode="auto">
          <a:xfrm>
            <a:off x="4422775" y="3245619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7" name="Freeform 75"/>
          <p:cNvSpPr>
            <a:spLocks/>
          </p:cNvSpPr>
          <p:nvPr/>
        </p:nvSpPr>
        <p:spPr bwMode="auto">
          <a:xfrm>
            <a:off x="4422775" y="3245619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8" name="Freeform 76"/>
          <p:cNvSpPr>
            <a:spLocks/>
          </p:cNvSpPr>
          <p:nvPr/>
        </p:nvSpPr>
        <p:spPr bwMode="auto">
          <a:xfrm>
            <a:off x="3883025" y="3655194"/>
            <a:ext cx="603250" cy="168275"/>
          </a:xfrm>
          <a:custGeom>
            <a:avLst/>
            <a:gdLst>
              <a:gd name="T0" fmla="*/ 0 w 380"/>
              <a:gd name="T1" fmla="*/ 0 h 106"/>
              <a:gd name="T2" fmla="*/ 0 w 380"/>
              <a:gd name="T3" fmla="*/ 106 h 106"/>
              <a:gd name="T4" fmla="*/ 380 w 380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0" h="106">
                <a:moveTo>
                  <a:pt x="0" y="0"/>
                </a:moveTo>
                <a:lnTo>
                  <a:pt x="0" y="106"/>
                </a:lnTo>
                <a:lnTo>
                  <a:pt x="380" y="10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09" name="Freeform 77"/>
          <p:cNvSpPr>
            <a:spLocks/>
          </p:cNvSpPr>
          <p:nvPr/>
        </p:nvSpPr>
        <p:spPr bwMode="auto">
          <a:xfrm>
            <a:off x="446405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0" name="Freeform 78"/>
          <p:cNvSpPr>
            <a:spLocks/>
          </p:cNvSpPr>
          <p:nvPr/>
        </p:nvSpPr>
        <p:spPr bwMode="auto">
          <a:xfrm>
            <a:off x="446405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1" name="Line 79"/>
          <p:cNvSpPr>
            <a:spLocks noChangeShapeType="1"/>
          </p:cNvSpPr>
          <p:nvPr/>
        </p:nvSpPr>
        <p:spPr bwMode="auto">
          <a:xfrm>
            <a:off x="3990975" y="4258444"/>
            <a:ext cx="10096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2" name="Freeform 80"/>
          <p:cNvSpPr>
            <a:spLocks/>
          </p:cNvSpPr>
          <p:nvPr/>
        </p:nvSpPr>
        <p:spPr bwMode="auto">
          <a:xfrm>
            <a:off x="4978400" y="4226694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3" name="Freeform 81"/>
          <p:cNvSpPr>
            <a:spLocks/>
          </p:cNvSpPr>
          <p:nvPr/>
        </p:nvSpPr>
        <p:spPr bwMode="auto">
          <a:xfrm>
            <a:off x="4978400" y="4226694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4" name="Line 82"/>
          <p:cNvSpPr>
            <a:spLocks noChangeShapeType="1"/>
          </p:cNvSpPr>
          <p:nvPr/>
        </p:nvSpPr>
        <p:spPr bwMode="auto">
          <a:xfrm>
            <a:off x="6343650" y="3823469"/>
            <a:ext cx="4095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5" name="Freeform 83"/>
          <p:cNvSpPr>
            <a:spLocks/>
          </p:cNvSpPr>
          <p:nvPr/>
        </p:nvSpPr>
        <p:spPr bwMode="auto">
          <a:xfrm>
            <a:off x="673100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16" name="Freeform 84"/>
          <p:cNvSpPr>
            <a:spLocks/>
          </p:cNvSpPr>
          <p:nvPr/>
        </p:nvSpPr>
        <p:spPr bwMode="auto">
          <a:xfrm>
            <a:off x="6731000" y="3794894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277353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5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CRÉER UN CLIMAT DE CONFIANCE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289076" y="6503989"/>
            <a:ext cx="4608512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ÉVOLUTION DE LA CONFIANCE DURANT LA MISSION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06689" y="2816567"/>
            <a:ext cx="6264718" cy="2021971"/>
            <a:chOff x="1905000" y="2709863"/>
            <a:chExt cx="5447581" cy="1758236"/>
          </a:xfrm>
        </p:grpSpPr>
        <p:sp>
          <p:nvSpPr>
            <p:cNvPr id="11361" name="Freeform 6"/>
            <p:cNvSpPr>
              <a:spLocks/>
            </p:cNvSpPr>
            <p:nvPr/>
          </p:nvSpPr>
          <p:spPr bwMode="auto">
            <a:xfrm>
              <a:off x="2111375" y="2897188"/>
              <a:ext cx="2403475" cy="1400175"/>
            </a:xfrm>
            <a:custGeom>
              <a:avLst/>
              <a:gdLst>
                <a:gd name="T0" fmla="*/ 0 w 1514"/>
                <a:gd name="T1" fmla="*/ 0 h 882"/>
                <a:gd name="T2" fmla="*/ 0 w 1514"/>
                <a:gd name="T3" fmla="*/ 882 h 882"/>
                <a:gd name="T4" fmla="*/ 1514 w 1514"/>
                <a:gd name="T5" fmla="*/ 882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4" h="882">
                  <a:moveTo>
                    <a:pt x="0" y="0"/>
                  </a:moveTo>
                  <a:lnTo>
                    <a:pt x="0" y="882"/>
                  </a:lnTo>
                  <a:lnTo>
                    <a:pt x="1514" y="88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2" name="Freeform 7"/>
            <p:cNvSpPr>
              <a:spLocks/>
            </p:cNvSpPr>
            <p:nvPr/>
          </p:nvSpPr>
          <p:spPr bwMode="auto">
            <a:xfrm>
              <a:off x="4492625" y="42656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3" name="Freeform 8"/>
            <p:cNvSpPr>
              <a:spLocks/>
            </p:cNvSpPr>
            <p:nvPr/>
          </p:nvSpPr>
          <p:spPr bwMode="auto">
            <a:xfrm>
              <a:off x="4492625" y="42656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4" name="Freeform 9"/>
            <p:cNvSpPr>
              <a:spLocks/>
            </p:cNvSpPr>
            <p:nvPr/>
          </p:nvSpPr>
          <p:spPr bwMode="auto">
            <a:xfrm>
              <a:off x="2079625" y="28432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5" name="Freeform 10"/>
            <p:cNvSpPr>
              <a:spLocks/>
            </p:cNvSpPr>
            <p:nvPr/>
          </p:nvSpPr>
          <p:spPr bwMode="auto">
            <a:xfrm>
              <a:off x="2079625" y="28432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6" name="Freeform 11"/>
            <p:cNvSpPr>
              <a:spLocks/>
            </p:cNvSpPr>
            <p:nvPr/>
          </p:nvSpPr>
          <p:spPr bwMode="auto">
            <a:xfrm>
              <a:off x="4848225" y="2897188"/>
              <a:ext cx="2403475" cy="1400175"/>
            </a:xfrm>
            <a:custGeom>
              <a:avLst/>
              <a:gdLst>
                <a:gd name="T0" fmla="*/ 0 w 1514"/>
                <a:gd name="T1" fmla="*/ 0 h 882"/>
                <a:gd name="T2" fmla="*/ 0 w 1514"/>
                <a:gd name="T3" fmla="*/ 882 h 882"/>
                <a:gd name="T4" fmla="*/ 1514 w 1514"/>
                <a:gd name="T5" fmla="*/ 882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4" h="882">
                  <a:moveTo>
                    <a:pt x="0" y="0"/>
                  </a:moveTo>
                  <a:lnTo>
                    <a:pt x="0" y="882"/>
                  </a:lnTo>
                  <a:lnTo>
                    <a:pt x="1514" y="88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7" name="Freeform 12"/>
            <p:cNvSpPr>
              <a:spLocks/>
            </p:cNvSpPr>
            <p:nvPr/>
          </p:nvSpPr>
          <p:spPr bwMode="auto">
            <a:xfrm>
              <a:off x="7232650" y="4265613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8" name="Freeform 13"/>
            <p:cNvSpPr>
              <a:spLocks/>
            </p:cNvSpPr>
            <p:nvPr/>
          </p:nvSpPr>
          <p:spPr bwMode="auto">
            <a:xfrm>
              <a:off x="7232650" y="4265613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9" name="Freeform 14"/>
            <p:cNvSpPr>
              <a:spLocks/>
            </p:cNvSpPr>
            <p:nvPr/>
          </p:nvSpPr>
          <p:spPr bwMode="auto">
            <a:xfrm>
              <a:off x="4816475" y="28432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0" name="Freeform 15"/>
            <p:cNvSpPr>
              <a:spLocks/>
            </p:cNvSpPr>
            <p:nvPr/>
          </p:nvSpPr>
          <p:spPr bwMode="auto">
            <a:xfrm>
              <a:off x="4816475" y="28432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1" name="Line 16"/>
            <p:cNvSpPr>
              <a:spLocks noChangeShapeType="1"/>
            </p:cNvSpPr>
            <p:nvPr/>
          </p:nvSpPr>
          <p:spPr bwMode="auto">
            <a:xfrm>
              <a:off x="4248150" y="4097338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2" name="Line 17"/>
            <p:cNvSpPr>
              <a:spLocks noChangeShapeType="1"/>
            </p:cNvSpPr>
            <p:nvPr/>
          </p:nvSpPr>
          <p:spPr bwMode="auto">
            <a:xfrm>
              <a:off x="4311650" y="4097338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3" name="Line 18"/>
            <p:cNvSpPr>
              <a:spLocks noChangeShapeType="1"/>
            </p:cNvSpPr>
            <p:nvPr/>
          </p:nvSpPr>
          <p:spPr bwMode="auto">
            <a:xfrm flipV="1">
              <a:off x="4362450" y="4046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4" name="Line 19"/>
            <p:cNvSpPr>
              <a:spLocks noChangeShapeType="1"/>
            </p:cNvSpPr>
            <p:nvPr/>
          </p:nvSpPr>
          <p:spPr bwMode="auto">
            <a:xfrm flipV="1">
              <a:off x="4362450" y="3983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5" name="Line 20"/>
            <p:cNvSpPr>
              <a:spLocks noChangeShapeType="1"/>
            </p:cNvSpPr>
            <p:nvPr/>
          </p:nvSpPr>
          <p:spPr bwMode="auto">
            <a:xfrm flipV="1">
              <a:off x="4362450" y="3919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6" name="Line 21"/>
            <p:cNvSpPr>
              <a:spLocks noChangeShapeType="1"/>
            </p:cNvSpPr>
            <p:nvPr/>
          </p:nvSpPr>
          <p:spPr bwMode="auto">
            <a:xfrm flipV="1">
              <a:off x="4362450" y="3856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7" name="Line 22"/>
            <p:cNvSpPr>
              <a:spLocks noChangeShapeType="1"/>
            </p:cNvSpPr>
            <p:nvPr/>
          </p:nvSpPr>
          <p:spPr bwMode="auto">
            <a:xfrm flipV="1">
              <a:off x="4362450" y="3792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8" name="Line 23"/>
            <p:cNvSpPr>
              <a:spLocks noChangeShapeType="1"/>
            </p:cNvSpPr>
            <p:nvPr/>
          </p:nvSpPr>
          <p:spPr bwMode="auto">
            <a:xfrm flipV="1">
              <a:off x="4362450" y="3729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9" name="Line 24"/>
            <p:cNvSpPr>
              <a:spLocks noChangeShapeType="1"/>
            </p:cNvSpPr>
            <p:nvPr/>
          </p:nvSpPr>
          <p:spPr bwMode="auto">
            <a:xfrm flipV="1">
              <a:off x="4362450" y="3665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0" name="Line 25"/>
            <p:cNvSpPr>
              <a:spLocks noChangeShapeType="1"/>
            </p:cNvSpPr>
            <p:nvPr/>
          </p:nvSpPr>
          <p:spPr bwMode="auto">
            <a:xfrm flipV="1">
              <a:off x="4362450" y="3602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1" name="Line 26"/>
            <p:cNvSpPr>
              <a:spLocks noChangeShapeType="1"/>
            </p:cNvSpPr>
            <p:nvPr/>
          </p:nvSpPr>
          <p:spPr bwMode="auto">
            <a:xfrm flipV="1">
              <a:off x="4362450" y="3538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2" name="Line 27"/>
            <p:cNvSpPr>
              <a:spLocks noChangeShapeType="1"/>
            </p:cNvSpPr>
            <p:nvPr/>
          </p:nvSpPr>
          <p:spPr bwMode="auto">
            <a:xfrm flipV="1">
              <a:off x="4362450" y="3475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3" name="Line 28"/>
            <p:cNvSpPr>
              <a:spLocks noChangeShapeType="1"/>
            </p:cNvSpPr>
            <p:nvPr/>
          </p:nvSpPr>
          <p:spPr bwMode="auto">
            <a:xfrm flipV="1">
              <a:off x="4362450" y="3411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4" name="Line 29"/>
            <p:cNvSpPr>
              <a:spLocks noChangeShapeType="1"/>
            </p:cNvSpPr>
            <p:nvPr/>
          </p:nvSpPr>
          <p:spPr bwMode="auto">
            <a:xfrm flipV="1">
              <a:off x="4362450" y="3348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5" name="Line 30"/>
            <p:cNvSpPr>
              <a:spLocks noChangeShapeType="1"/>
            </p:cNvSpPr>
            <p:nvPr/>
          </p:nvSpPr>
          <p:spPr bwMode="auto">
            <a:xfrm flipV="1">
              <a:off x="4362450" y="3284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6" name="Line 31"/>
            <p:cNvSpPr>
              <a:spLocks noChangeShapeType="1"/>
            </p:cNvSpPr>
            <p:nvPr/>
          </p:nvSpPr>
          <p:spPr bwMode="auto">
            <a:xfrm flipV="1">
              <a:off x="4362450" y="32210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7" name="Line 32"/>
            <p:cNvSpPr>
              <a:spLocks noChangeShapeType="1"/>
            </p:cNvSpPr>
            <p:nvPr/>
          </p:nvSpPr>
          <p:spPr bwMode="auto">
            <a:xfrm flipV="1">
              <a:off x="4362450" y="3157538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8" name="Line 33"/>
            <p:cNvSpPr>
              <a:spLocks noChangeShapeType="1"/>
            </p:cNvSpPr>
            <p:nvPr/>
          </p:nvSpPr>
          <p:spPr bwMode="auto">
            <a:xfrm flipH="1">
              <a:off x="4321175" y="3138488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9" name="Line 34"/>
            <p:cNvSpPr>
              <a:spLocks noChangeShapeType="1"/>
            </p:cNvSpPr>
            <p:nvPr/>
          </p:nvSpPr>
          <p:spPr bwMode="auto">
            <a:xfrm flipH="1">
              <a:off x="4257675" y="3138488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0" name="Freeform 35"/>
            <p:cNvSpPr>
              <a:spLocks/>
            </p:cNvSpPr>
            <p:nvPr/>
          </p:nvSpPr>
          <p:spPr bwMode="auto">
            <a:xfrm>
              <a:off x="4197350" y="3106738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1" name="Freeform 36"/>
            <p:cNvSpPr>
              <a:spLocks/>
            </p:cNvSpPr>
            <p:nvPr/>
          </p:nvSpPr>
          <p:spPr bwMode="auto">
            <a:xfrm>
              <a:off x="4197350" y="3106738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2" name="Freeform 37"/>
            <p:cNvSpPr>
              <a:spLocks/>
            </p:cNvSpPr>
            <p:nvPr/>
          </p:nvSpPr>
          <p:spPr bwMode="auto">
            <a:xfrm>
              <a:off x="2273300" y="3087688"/>
              <a:ext cx="2235200" cy="768350"/>
            </a:xfrm>
            <a:custGeom>
              <a:avLst/>
              <a:gdLst>
                <a:gd name="T0" fmla="*/ 0 w 1408"/>
                <a:gd name="T1" fmla="*/ 484 h 484"/>
                <a:gd name="T2" fmla="*/ 0 w 1408"/>
                <a:gd name="T3" fmla="*/ 484 h 484"/>
                <a:gd name="T4" fmla="*/ 106 w 1408"/>
                <a:gd name="T5" fmla="*/ 476 h 484"/>
                <a:gd name="T6" fmla="*/ 212 w 1408"/>
                <a:gd name="T7" fmla="*/ 466 h 484"/>
                <a:gd name="T8" fmla="*/ 316 w 1408"/>
                <a:gd name="T9" fmla="*/ 452 h 484"/>
                <a:gd name="T10" fmla="*/ 416 w 1408"/>
                <a:gd name="T11" fmla="*/ 438 h 484"/>
                <a:gd name="T12" fmla="*/ 416 w 1408"/>
                <a:gd name="T13" fmla="*/ 438 h 484"/>
                <a:gd name="T14" fmla="*/ 512 w 1408"/>
                <a:gd name="T15" fmla="*/ 420 h 484"/>
                <a:gd name="T16" fmla="*/ 604 w 1408"/>
                <a:gd name="T17" fmla="*/ 398 h 484"/>
                <a:gd name="T18" fmla="*/ 694 w 1408"/>
                <a:gd name="T19" fmla="*/ 374 h 484"/>
                <a:gd name="T20" fmla="*/ 784 w 1408"/>
                <a:gd name="T21" fmla="*/ 346 h 484"/>
                <a:gd name="T22" fmla="*/ 784 w 1408"/>
                <a:gd name="T23" fmla="*/ 346 h 484"/>
                <a:gd name="T24" fmla="*/ 880 w 1408"/>
                <a:gd name="T25" fmla="*/ 310 h 484"/>
                <a:gd name="T26" fmla="*/ 976 w 1408"/>
                <a:gd name="T27" fmla="*/ 270 h 484"/>
                <a:gd name="T28" fmla="*/ 1070 w 1408"/>
                <a:gd name="T29" fmla="*/ 228 h 484"/>
                <a:gd name="T30" fmla="*/ 1114 w 1408"/>
                <a:gd name="T31" fmla="*/ 206 h 484"/>
                <a:gd name="T32" fmla="*/ 1154 w 1408"/>
                <a:gd name="T33" fmla="*/ 184 h 484"/>
                <a:gd name="T34" fmla="*/ 1154 w 1408"/>
                <a:gd name="T35" fmla="*/ 184 h 484"/>
                <a:gd name="T36" fmla="*/ 1192 w 1408"/>
                <a:gd name="T37" fmla="*/ 162 h 484"/>
                <a:gd name="T38" fmla="*/ 1228 w 1408"/>
                <a:gd name="T39" fmla="*/ 140 h 484"/>
                <a:gd name="T40" fmla="*/ 1260 w 1408"/>
                <a:gd name="T41" fmla="*/ 116 h 484"/>
                <a:gd name="T42" fmla="*/ 1292 w 1408"/>
                <a:gd name="T43" fmla="*/ 94 h 484"/>
                <a:gd name="T44" fmla="*/ 1352 w 1408"/>
                <a:gd name="T45" fmla="*/ 46 h 484"/>
                <a:gd name="T46" fmla="*/ 1408 w 1408"/>
                <a:gd name="T47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8" h="484">
                  <a:moveTo>
                    <a:pt x="0" y="484"/>
                  </a:moveTo>
                  <a:lnTo>
                    <a:pt x="0" y="484"/>
                  </a:lnTo>
                  <a:lnTo>
                    <a:pt x="106" y="476"/>
                  </a:lnTo>
                  <a:lnTo>
                    <a:pt x="212" y="466"/>
                  </a:lnTo>
                  <a:lnTo>
                    <a:pt x="316" y="452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512" y="420"/>
                  </a:lnTo>
                  <a:lnTo>
                    <a:pt x="604" y="398"/>
                  </a:lnTo>
                  <a:lnTo>
                    <a:pt x="694" y="374"/>
                  </a:lnTo>
                  <a:lnTo>
                    <a:pt x="784" y="346"/>
                  </a:lnTo>
                  <a:lnTo>
                    <a:pt x="784" y="346"/>
                  </a:lnTo>
                  <a:lnTo>
                    <a:pt x="880" y="310"/>
                  </a:lnTo>
                  <a:lnTo>
                    <a:pt x="976" y="270"/>
                  </a:lnTo>
                  <a:lnTo>
                    <a:pt x="1070" y="228"/>
                  </a:lnTo>
                  <a:lnTo>
                    <a:pt x="1114" y="206"/>
                  </a:lnTo>
                  <a:lnTo>
                    <a:pt x="1154" y="184"/>
                  </a:lnTo>
                  <a:lnTo>
                    <a:pt x="1154" y="184"/>
                  </a:lnTo>
                  <a:lnTo>
                    <a:pt x="1192" y="162"/>
                  </a:lnTo>
                  <a:lnTo>
                    <a:pt x="1228" y="140"/>
                  </a:lnTo>
                  <a:lnTo>
                    <a:pt x="1260" y="116"/>
                  </a:lnTo>
                  <a:lnTo>
                    <a:pt x="1292" y="94"/>
                  </a:lnTo>
                  <a:lnTo>
                    <a:pt x="1352" y="46"/>
                  </a:lnTo>
                  <a:lnTo>
                    <a:pt x="1408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3" name="Line 38"/>
            <p:cNvSpPr>
              <a:spLocks noChangeShapeType="1"/>
            </p:cNvSpPr>
            <p:nvPr/>
          </p:nvSpPr>
          <p:spPr bwMode="auto">
            <a:xfrm flipH="1">
              <a:off x="2270125" y="4103688"/>
              <a:ext cx="161925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4" name="Freeform 39"/>
            <p:cNvSpPr>
              <a:spLocks/>
            </p:cNvSpPr>
            <p:nvPr/>
          </p:nvSpPr>
          <p:spPr bwMode="auto">
            <a:xfrm>
              <a:off x="2203450" y="4065588"/>
              <a:ext cx="95250" cy="76200"/>
            </a:xfrm>
            <a:custGeom>
              <a:avLst/>
              <a:gdLst>
                <a:gd name="T0" fmla="*/ 0 w 60"/>
                <a:gd name="T1" fmla="*/ 24 h 48"/>
                <a:gd name="T2" fmla="*/ 60 w 60"/>
                <a:gd name="T3" fmla="*/ 0 h 48"/>
                <a:gd name="T4" fmla="*/ 46 w 60"/>
                <a:gd name="T5" fmla="*/ 24 h 48"/>
                <a:gd name="T6" fmla="*/ 60 w 60"/>
                <a:gd name="T7" fmla="*/ 48 h 48"/>
                <a:gd name="T8" fmla="*/ 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4"/>
                  </a:moveTo>
                  <a:lnTo>
                    <a:pt x="60" y="0"/>
                  </a:lnTo>
                  <a:lnTo>
                    <a:pt x="46" y="24"/>
                  </a:lnTo>
                  <a:lnTo>
                    <a:pt x="60" y="4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5" name="Freeform 40"/>
            <p:cNvSpPr>
              <a:spLocks/>
            </p:cNvSpPr>
            <p:nvPr/>
          </p:nvSpPr>
          <p:spPr bwMode="auto">
            <a:xfrm>
              <a:off x="2203450" y="4065588"/>
              <a:ext cx="95250" cy="76200"/>
            </a:xfrm>
            <a:custGeom>
              <a:avLst/>
              <a:gdLst>
                <a:gd name="T0" fmla="*/ 0 w 60"/>
                <a:gd name="T1" fmla="*/ 24 h 48"/>
                <a:gd name="T2" fmla="*/ 60 w 60"/>
                <a:gd name="T3" fmla="*/ 0 h 48"/>
                <a:gd name="T4" fmla="*/ 46 w 60"/>
                <a:gd name="T5" fmla="*/ 24 h 48"/>
                <a:gd name="T6" fmla="*/ 60 w 60"/>
                <a:gd name="T7" fmla="*/ 48 h 48"/>
                <a:gd name="T8" fmla="*/ 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4"/>
                  </a:moveTo>
                  <a:lnTo>
                    <a:pt x="60" y="0"/>
                  </a:lnTo>
                  <a:lnTo>
                    <a:pt x="46" y="24"/>
                  </a:lnTo>
                  <a:lnTo>
                    <a:pt x="60" y="48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6" name="Line 41"/>
            <p:cNvSpPr>
              <a:spLocks noChangeShapeType="1"/>
            </p:cNvSpPr>
            <p:nvPr/>
          </p:nvSpPr>
          <p:spPr bwMode="auto">
            <a:xfrm>
              <a:off x="3168650" y="3427413"/>
              <a:ext cx="165100" cy="165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7" name="Freeform 42"/>
            <p:cNvSpPr>
              <a:spLocks/>
            </p:cNvSpPr>
            <p:nvPr/>
          </p:nvSpPr>
          <p:spPr bwMode="auto">
            <a:xfrm>
              <a:off x="3286125" y="3544888"/>
              <a:ext cx="95250" cy="95250"/>
            </a:xfrm>
            <a:custGeom>
              <a:avLst/>
              <a:gdLst>
                <a:gd name="T0" fmla="*/ 60 w 60"/>
                <a:gd name="T1" fmla="*/ 60 h 60"/>
                <a:gd name="T2" fmla="*/ 0 w 60"/>
                <a:gd name="T3" fmla="*/ 34 h 60"/>
                <a:gd name="T4" fmla="*/ 28 w 60"/>
                <a:gd name="T5" fmla="*/ 28 h 60"/>
                <a:gd name="T6" fmla="*/ 34 w 60"/>
                <a:gd name="T7" fmla="*/ 0 h 60"/>
                <a:gd name="T8" fmla="*/ 6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60"/>
                  </a:moveTo>
                  <a:lnTo>
                    <a:pt x="0" y="34"/>
                  </a:lnTo>
                  <a:lnTo>
                    <a:pt x="28" y="28"/>
                  </a:lnTo>
                  <a:lnTo>
                    <a:pt x="34" y="0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8" name="Freeform 43"/>
            <p:cNvSpPr>
              <a:spLocks/>
            </p:cNvSpPr>
            <p:nvPr/>
          </p:nvSpPr>
          <p:spPr bwMode="auto">
            <a:xfrm>
              <a:off x="3286125" y="3544888"/>
              <a:ext cx="95250" cy="95250"/>
            </a:xfrm>
            <a:custGeom>
              <a:avLst/>
              <a:gdLst>
                <a:gd name="T0" fmla="*/ 60 w 60"/>
                <a:gd name="T1" fmla="*/ 60 h 60"/>
                <a:gd name="T2" fmla="*/ 0 w 60"/>
                <a:gd name="T3" fmla="*/ 34 h 60"/>
                <a:gd name="T4" fmla="*/ 28 w 60"/>
                <a:gd name="T5" fmla="*/ 28 h 60"/>
                <a:gd name="T6" fmla="*/ 34 w 60"/>
                <a:gd name="T7" fmla="*/ 0 h 60"/>
                <a:gd name="T8" fmla="*/ 6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60"/>
                  </a:moveTo>
                  <a:lnTo>
                    <a:pt x="0" y="34"/>
                  </a:lnTo>
                  <a:lnTo>
                    <a:pt x="28" y="28"/>
                  </a:lnTo>
                  <a:lnTo>
                    <a:pt x="34" y="0"/>
                  </a:lnTo>
                  <a:lnTo>
                    <a:pt x="60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9" name="Line 44"/>
            <p:cNvSpPr>
              <a:spLocks noChangeShapeType="1"/>
            </p:cNvSpPr>
            <p:nvPr/>
          </p:nvSpPr>
          <p:spPr bwMode="auto">
            <a:xfrm>
              <a:off x="5953125" y="3427413"/>
              <a:ext cx="165100" cy="165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0" name="Freeform 45"/>
            <p:cNvSpPr>
              <a:spLocks/>
            </p:cNvSpPr>
            <p:nvPr/>
          </p:nvSpPr>
          <p:spPr bwMode="auto">
            <a:xfrm>
              <a:off x="6073775" y="3544888"/>
              <a:ext cx="92075" cy="95250"/>
            </a:xfrm>
            <a:custGeom>
              <a:avLst/>
              <a:gdLst>
                <a:gd name="T0" fmla="*/ 58 w 58"/>
                <a:gd name="T1" fmla="*/ 60 h 60"/>
                <a:gd name="T2" fmla="*/ 0 w 58"/>
                <a:gd name="T3" fmla="*/ 34 h 60"/>
                <a:gd name="T4" fmla="*/ 26 w 58"/>
                <a:gd name="T5" fmla="*/ 28 h 60"/>
                <a:gd name="T6" fmla="*/ 34 w 58"/>
                <a:gd name="T7" fmla="*/ 0 h 60"/>
                <a:gd name="T8" fmla="*/ 58 w 5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0">
                  <a:moveTo>
                    <a:pt x="58" y="60"/>
                  </a:moveTo>
                  <a:lnTo>
                    <a:pt x="0" y="34"/>
                  </a:lnTo>
                  <a:lnTo>
                    <a:pt x="26" y="28"/>
                  </a:lnTo>
                  <a:lnTo>
                    <a:pt x="34" y="0"/>
                  </a:lnTo>
                  <a:lnTo>
                    <a:pt x="58" y="6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1" name="Freeform 46"/>
            <p:cNvSpPr>
              <a:spLocks/>
            </p:cNvSpPr>
            <p:nvPr/>
          </p:nvSpPr>
          <p:spPr bwMode="auto">
            <a:xfrm>
              <a:off x="6073775" y="3544888"/>
              <a:ext cx="92075" cy="95250"/>
            </a:xfrm>
            <a:custGeom>
              <a:avLst/>
              <a:gdLst>
                <a:gd name="T0" fmla="*/ 58 w 58"/>
                <a:gd name="T1" fmla="*/ 60 h 60"/>
                <a:gd name="T2" fmla="*/ 0 w 58"/>
                <a:gd name="T3" fmla="*/ 34 h 60"/>
                <a:gd name="T4" fmla="*/ 26 w 58"/>
                <a:gd name="T5" fmla="*/ 28 h 60"/>
                <a:gd name="T6" fmla="*/ 34 w 58"/>
                <a:gd name="T7" fmla="*/ 0 h 60"/>
                <a:gd name="T8" fmla="*/ 58 w 5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0">
                  <a:moveTo>
                    <a:pt x="58" y="60"/>
                  </a:moveTo>
                  <a:lnTo>
                    <a:pt x="0" y="34"/>
                  </a:lnTo>
                  <a:lnTo>
                    <a:pt x="26" y="28"/>
                  </a:lnTo>
                  <a:lnTo>
                    <a:pt x="34" y="0"/>
                  </a:lnTo>
                  <a:lnTo>
                    <a:pt x="58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2" name="Line 47"/>
            <p:cNvSpPr>
              <a:spLocks noChangeShapeType="1"/>
            </p:cNvSpPr>
            <p:nvPr/>
          </p:nvSpPr>
          <p:spPr bwMode="auto">
            <a:xfrm flipV="1">
              <a:off x="5006975" y="3846513"/>
              <a:ext cx="76200" cy="635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3" name="Freeform 48"/>
            <p:cNvSpPr>
              <a:spLocks/>
            </p:cNvSpPr>
            <p:nvPr/>
          </p:nvSpPr>
          <p:spPr bwMode="auto">
            <a:xfrm>
              <a:off x="5121275" y="3836988"/>
              <a:ext cx="76200" cy="6350"/>
            </a:xfrm>
            <a:custGeom>
              <a:avLst/>
              <a:gdLst>
                <a:gd name="T0" fmla="*/ 0 w 48"/>
                <a:gd name="T1" fmla="*/ 4 h 4"/>
                <a:gd name="T2" fmla="*/ 34 w 48"/>
                <a:gd name="T3" fmla="*/ 2 h 4"/>
                <a:gd name="T4" fmla="*/ 48 w 4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">
                  <a:moveTo>
                    <a:pt x="0" y="4"/>
                  </a:moveTo>
                  <a:lnTo>
                    <a:pt x="34" y="2"/>
                  </a:lnTo>
                  <a:lnTo>
                    <a:pt x="48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4" name="Line 49"/>
            <p:cNvSpPr>
              <a:spLocks noChangeShapeType="1"/>
            </p:cNvSpPr>
            <p:nvPr/>
          </p:nvSpPr>
          <p:spPr bwMode="auto">
            <a:xfrm flipV="1">
              <a:off x="5235575" y="3827463"/>
              <a:ext cx="73025" cy="635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5" name="Line 50"/>
            <p:cNvSpPr>
              <a:spLocks noChangeShapeType="1"/>
            </p:cNvSpPr>
            <p:nvPr/>
          </p:nvSpPr>
          <p:spPr bwMode="auto">
            <a:xfrm flipV="1">
              <a:off x="5346700" y="3814763"/>
              <a:ext cx="76200" cy="9525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6" name="Freeform 51"/>
            <p:cNvSpPr>
              <a:spLocks/>
            </p:cNvSpPr>
            <p:nvPr/>
          </p:nvSpPr>
          <p:spPr bwMode="auto">
            <a:xfrm>
              <a:off x="5461000" y="3802063"/>
              <a:ext cx="76200" cy="9525"/>
            </a:xfrm>
            <a:custGeom>
              <a:avLst/>
              <a:gdLst>
                <a:gd name="T0" fmla="*/ 0 w 48"/>
                <a:gd name="T1" fmla="*/ 6 h 6"/>
                <a:gd name="T2" fmla="*/ 28 w 48"/>
                <a:gd name="T3" fmla="*/ 2 h 6"/>
                <a:gd name="T4" fmla="*/ 48 w 4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6">
                  <a:moveTo>
                    <a:pt x="0" y="6"/>
                  </a:moveTo>
                  <a:lnTo>
                    <a:pt x="28" y="2"/>
                  </a:lnTo>
                  <a:lnTo>
                    <a:pt x="48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7" name="Line 52"/>
            <p:cNvSpPr>
              <a:spLocks noChangeShapeType="1"/>
            </p:cNvSpPr>
            <p:nvPr/>
          </p:nvSpPr>
          <p:spPr bwMode="auto">
            <a:xfrm flipV="1">
              <a:off x="5575300" y="3783013"/>
              <a:ext cx="76200" cy="1270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8" name="Line 53"/>
            <p:cNvSpPr>
              <a:spLocks noChangeShapeType="1"/>
            </p:cNvSpPr>
            <p:nvPr/>
          </p:nvSpPr>
          <p:spPr bwMode="auto">
            <a:xfrm flipV="1">
              <a:off x="5686425" y="3763963"/>
              <a:ext cx="76200" cy="1270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9" name="Freeform 54"/>
            <p:cNvSpPr>
              <a:spLocks/>
            </p:cNvSpPr>
            <p:nvPr/>
          </p:nvSpPr>
          <p:spPr bwMode="auto">
            <a:xfrm>
              <a:off x="5800725" y="3738563"/>
              <a:ext cx="73025" cy="15875"/>
            </a:xfrm>
            <a:custGeom>
              <a:avLst/>
              <a:gdLst>
                <a:gd name="T0" fmla="*/ 0 w 46"/>
                <a:gd name="T1" fmla="*/ 10 h 10"/>
                <a:gd name="T2" fmla="*/ 10 w 46"/>
                <a:gd name="T3" fmla="*/ 8 h 10"/>
                <a:gd name="T4" fmla="*/ 46 w 4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lnTo>
                    <a:pt x="10" y="8"/>
                  </a:lnTo>
                  <a:lnTo>
                    <a:pt x="46" y="0"/>
                  </a:lnTo>
                </a:path>
              </a:pathLst>
            </a:custGeom>
            <a:noFill/>
            <a:ln w="254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0" name="Freeform 55"/>
            <p:cNvSpPr>
              <a:spLocks/>
            </p:cNvSpPr>
            <p:nvPr/>
          </p:nvSpPr>
          <p:spPr bwMode="auto">
            <a:xfrm>
              <a:off x="5911850" y="3713163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32 w 46"/>
                <a:gd name="T3" fmla="*/ 4 h 12"/>
                <a:gd name="T4" fmla="*/ 46 w 4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lnTo>
                    <a:pt x="32" y="4"/>
                  </a:lnTo>
                  <a:lnTo>
                    <a:pt x="46" y="0"/>
                  </a:lnTo>
                </a:path>
              </a:pathLst>
            </a:custGeom>
            <a:noFill/>
            <a:ln w="254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1" name="Line 56"/>
            <p:cNvSpPr>
              <a:spLocks noChangeShapeType="1"/>
            </p:cNvSpPr>
            <p:nvPr/>
          </p:nvSpPr>
          <p:spPr bwMode="auto">
            <a:xfrm flipV="1">
              <a:off x="6022975" y="3684588"/>
              <a:ext cx="73025" cy="19050"/>
            </a:xfrm>
            <a:prstGeom prst="line">
              <a:avLst/>
            </a:prstGeom>
            <a:noFill/>
            <a:ln w="254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2" name="Line 57"/>
            <p:cNvSpPr>
              <a:spLocks noChangeShapeType="1"/>
            </p:cNvSpPr>
            <p:nvPr/>
          </p:nvSpPr>
          <p:spPr bwMode="auto">
            <a:xfrm flipV="1">
              <a:off x="6134100" y="3649663"/>
              <a:ext cx="69850" cy="22225"/>
            </a:xfrm>
            <a:prstGeom prst="line">
              <a:avLst/>
            </a:prstGeom>
            <a:noFill/>
            <a:ln w="254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3" name="Freeform 58"/>
            <p:cNvSpPr>
              <a:spLocks/>
            </p:cNvSpPr>
            <p:nvPr/>
          </p:nvSpPr>
          <p:spPr bwMode="auto">
            <a:xfrm>
              <a:off x="6242050" y="3611563"/>
              <a:ext cx="69850" cy="25400"/>
            </a:xfrm>
            <a:custGeom>
              <a:avLst/>
              <a:gdLst>
                <a:gd name="T0" fmla="*/ 0 w 44"/>
                <a:gd name="T1" fmla="*/ 16 h 16"/>
                <a:gd name="T2" fmla="*/ 6 w 44"/>
                <a:gd name="T3" fmla="*/ 14 h 16"/>
                <a:gd name="T4" fmla="*/ 44 w 4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6">
                  <a:moveTo>
                    <a:pt x="0" y="16"/>
                  </a:moveTo>
                  <a:lnTo>
                    <a:pt x="6" y="14"/>
                  </a:lnTo>
                  <a:lnTo>
                    <a:pt x="44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4" name="Freeform 59"/>
            <p:cNvSpPr>
              <a:spLocks/>
            </p:cNvSpPr>
            <p:nvPr/>
          </p:nvSpPr>
          <p:spPr bwMode="auto">
            <a:xfrm>
              <a:off x="6350000" y="3573463"/>
              <a:ext cx="69850" cy="25400"/>
            </a:xfrm>
            <a:custGeom>
              <a:avLst/>
              <a:gdLst>
                <a:gd name="T0" fmla="*/ 0 w 44"/>
                <a:gd name="T1" fmla="*/ 16 h 16"/>
                <a:gd name="T2" fmla="*/ 32 w 44"/>
                <a:gd name="T3" fmla="*/ 4 h 16"/>
                <a:gd name="T4" fmla="*/ 44 w 4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6">
                  <a:moveTo>
                    <a:pt x="0" y="16"/>
                  </a:moveTo>
                  <a:lnTo>
                    <a:pt x="32" y="4"/>
                  </a:lnTo>
                  <a:lnTo>
                    <a:pt x="44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5" name="Line 60"/>
            <p:cNvSpPr>
              <a:spLocks noChangeShapeType="1"/>
            </p:cNvSpPr>
            <p:nvPr/>
          </p:nvSpPr>
          <p:spPr bwMode="auto">
            <a:xfrm flipV="1">
              <a:off x="6454775" y="3529013"/>
              <a:ext cx="69850" cy="28575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6" name="Line 61"/>
            <p:cNvSpPr>
              <a:spLocks noChangeShapeType="1"/>
            </p:cNvSpPr>
            <p:nvPr/>
          </p:nvSpPr>
          <p:spPr bwMode="auto">
            <a:xfrm flipV="1">
              <a:off x="6559550" y="3481388"/>
              <a:ext cx="69850" cy="3175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7" name="Freeform 62"/>
            <p:cNvSpPr>
              <a:spLocks/>
            </p:cNvSpPr>
            <p:nvPr/>
          </p:nvSpPr>
          <p:spPr bwMode="auto">
            <a:xfrm>
              <a:off x="6664325" y="3433763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24 w 44"/>
                <a:gd name="T3" fmla="*/ 8 h 20"/>
                <a:gd name="T4" fmla="*/ 44 w 4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lnTo>
                    <a:pt x="24" y="8"/>
                  </a:lnTo>
                  <a:lnTo>
                    <a:pt x="44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8" name="Freeform 63"/>
            <p:cNvSpPr>
              <a:spLocks/>
            </p:cNvSpPr>
            <p:nvPr/>
          </p:nvSpPr>
          <p:spPr bwMode="auto">
            <a:xfrm>
              <a:off x="6765925" y="3379788"/>
              <a:ext cx="69850" cy="34925"/>
            </a:xfrm>
            <a:custGeom>
              <a:avLst/>
              <a:gdLst>
                <a:gd name="T0" fmla="*/ 0 w 44"/>
                <a:gd name="T1" fmla="*/ 22 h 22"/>
                <a:gd name="T2" fmla="*/ 4 w 44"/>
                <a:gd name="T3" fmla="*/ 20 h 22"/>
                <a:gd name="T4" fmla="*/ 44 w 4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lnTo>
                    <a:pt x="4" y="20"/>
                  </a:lnTo>
                  <a:lnTo>
                    <a:pt x="44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9" name="Freeform 64"/>
            <p:cNvSpPr>
              <a:spLocks/>
            </p:cNvSpPr>
            <p:nvPr/>
          </p:nvSpPr>
          <p:spPr bwMode="auto">
            <a:xfrm>
              <a:off x="6867525" y="3322638"/>
              <a:ext cx="66675" cy="38100"/>
            </a:xfrm>
            <a:custGeom>
              <a:avLst/>
              <a:gdLst>
                <a:gd name="T0" fmla="*/ 0 w 42"/>
                <a:gd name="T1" fmla="*/ 24 h 24"/>
                <a:gd name="T2" fmla="*/ 18 w 42"/>
                <a:gd name="T3" fmla="*/ 14 h 24"/>
                <a:gd name="T4" fmla="*/ 42 w 4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4">
                  <a:moveTo>
                    <a:pt x="0" y="24"/>
                  </a:moveTo>
                  <a:lnTo>
                    <a:pt x="18" y="14"/>
                  </a:lnTo>
                  <a:lnTo>
                    <a:pt x="42" y="0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0" name="Line 65"/>
            <p:cNvSpPr>
              <a:spLocks noChangeShapeType="1"/>
            </p:cNvSpPr>
            <p:nvPr/>
          </p:nvSpPr>
          <p:spPr bwMode="auto">
            <a:xfrm flipV="1">
              <a:off x="6965950" y="3259138"/>
              <a:ext cx="60325" cy="41275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1" name="Line 66"/>
            <p:cNvSpPr>
              <a:spLocks noChangeShapeType="1"/>
            </p:cNvSpPr>
            <p:nvPr/>
          </p:nvSpPr>
          <p:spPr bwMode="auto">
            <a:xfrm flipV="1">
              <a:off x="7058025" y="3189288"/>
              <a:ext cx="60325" cy="47625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2" name="Line 67"/>
            <p:cNvSpPr>
              <a:spLocks noChangeShapeType="1"/>
            </p:cNvSpPr>
            <p:nvPr/>
          </p:nvSpPr>
          <p:spPr bwMode="auto">
            <a:xfrm flipV="1">
              <a:off x="7150100" y="3116263"/>
              <a:ext cx="57150" cy="5080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3" name="Freeform 68"/>
            <p:cNvSpPr>
              <a:spLocks/>
            </p:cNvSpPr>
            <p:nvPr/>
          </p:nvSpPr>
          <p:spPr bwMode="auto">
            <a:xfrm>
              <a:off x="5807075" y="3662363"/>
              <a:ext cx="628650" cy="488950"/>
            </a:xfrm>
            <a:custGeom>
              <a:avLst/>
              <a:gdLst>
                <a:gd name="T0" fmla="*/ 0 w 396"/>
                <a:gd name="T1" fmla="*/ 58 h 308"/>
                <a:gd name="T2" fmla="*/ 0 w 396"/>
                <a:gd name="T3" fmla="*/ 58 h 308"/>
                <a:gd name="T4" fmla="*/ 142 w 396"/>
                <a:gd name="T5" fmla="*/ 24 h 308"/>
                <a:gd name="T6" fmla="*/ 242 w 396"/>
                <a:gd name="T7" fmla="*/ 2 h 308"/>
                <a:gd name="T8" fmla="*/ 242 w 396"/>
                <a:gd name="T9" fmla="*/ 2 h 308"/>
                <a:gd name="T10" fmla="*/ 250 w 396"/>
                <a:gd name="T11" fmla="*/ 0 h 308"/>
                <a:gd name="T12" fmla="*/ 258 w 396"/>
                <a:gd name="T13" fmla="*/ 2 h 308"/>
                <a:gd name="T14" fmla="*/ 274 w 396"/>
                <a:gd name="T15" fmla="*/ 6 h 308"/>
                <a:gd name="T16" fmla="*/ 288 w 396"/>
                <a:gd name="T17" fmla="*/ 16 h 308"/>
                <a:gd name="T18" fmla="*/ 302 w 396"/>
                <a:gd name="T19" fmla="*/ 28 h 308"/>
                <a:gd name="T20" fmla="*/ 316 w 396"/>
                <a:gd name="T21" fmla="*/ 44 h 308"/>
                <a:gd name="T22" fmla="*/ 328 w 396"/>
                <a:gd name="T23" fmla="*/ 64 h 308"/>
                <a:gd name="T24" fmla="*/ 338 w 396"/>
                <a:gd name="T25" fmla="*/ 84 h 308"/>
                <a:gd name="T26" fmla="*/ 350 w 396"/>
                <a:gd name="T27" fmla="*/ 108 h 308"/>
                <a:gd name="T28" fmla="*/ 358 w 396"/>
                <a:gd name="T29" fmla="*/ 132 h 308"/>
                <a:gd name="T30" fmla="*/ 368 w 396"/>
                <a:gd name="T31" fmla="*/ 158 h 308"/>
                <a:gd name="T32" fmla="*/ 382 w 396"/>
                <a:gd name="T33" fmla="*/ 210 h 308"/>
                <a:gd name="T34" fmla="*/ 392 w 396"/>
                <a:gd name="T35" fmla="*/ 262 h 308"/>
                <a:gd name="T36" fmla="*/ 396 w 396"/>
                <a:gd name="T3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6" h="308">
                  <a:moveTo>
                    <a:pt x="0" y="58"/>
                  </a:moveTo>
                  <a:lnTo>
                    <a:pt x="0" y="58"/>
                  </a:lnTo>
                  <a:lnTo>
                    <a:pt x="142" y="24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50" y="0"/>
                  </a:lnTo>
                  <a:lnTo>
                    <a:pt x="258" y="2"/>
                  </a:lnTo>
                  <a:lnTo>
                    <a:pt x="274" y="6"/>
                  </a:lnTo>
                  <a:lnTo>
                    <a:pt x="288" y="16"/>
                  </a:lnTo>
                  <a:lnTo>
                    <a:pt x="302" y="28"/>
                  </a:lnTo>
                  <a:lnTo>
                    <a:pt x="316" y="44"/>
                  </a:lnTo>
                  <a:lnTo>
                    <a:pt x="328" y="64"/>
                  </a:lnTo>
                  <a:lnTo>
                    <a:pt x="338" y="84"/>
                  </a:lnTo>
                  <a:lnTo>
                    <a:pt x="350" y="108"/>
                  </a:lnTo>
                  <a:lnTo>
                    <a:pt x="358" y="132"/>
                  </a:lnTo>
                  <a:lnTo>
                    <a:pt x="368" y="158"/>
                  </a:lnTo>
                  <a:lnTo>
                    <a:pt x="382" y="210"/>
                  </a:lnTo>
                  <a:lnTo>
                    <a:pt x="392" y="262"/>
                  </a:lnTo>
                  <a:lnTo>
                    <a:pt x="396" y="308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4" name="Rectangle 69"/>
            <p:cNvSpPr>
              <a:spLocks noChangeArrowheads="1"/>
            </p:cNvSpPr>
            <p:nvPr/>
          </p:nvSpPr>
          <p:spPr bwMode="auto">
            <a:xfrm>
              <a:off x="1905000" y="2709863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Confiance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9" name="Rectangle 74"/>
            <p:cNvSpPr>
              <a:spLocks noChangeArrowheads="1"/>
            </p:cNvSpPr>
            <p:nvPr/>
          </p:nvSpPr>
          <p:spPr bwMode="auto">
            <a:xfrm>
              <a:off x="3702050" y="4344988"/>
              <a:ext cx="91050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36" name="Rectangle 81"/>
            <p:cNvSpPr>
              <a:spLocks noChangeArrowheads="1"/>
            </p:cNvSpPr>
            <p:nvPr/>
          </p:nvSpPr>
          <p:spPr bwMode="auto">
            <a:xfrm>
              <a:off x="4641850" y="2709863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Confiance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41" name="Rectangle 86"/>
            <p:cNvSpPr>
              <a:spLocks noChangeArrowheads="1"/>
            </p:cNvSpPr>
            <p:nvPr/>
          </p:nvSpPr>
          <p:spPr bwMode="auto">
            <a:xfrm>
              <a:off x="6442075" y="4344988"/>
              <a:ext cx="91050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48" name="Rectangle 93"/>
            <p:cNvSpPr>
              <a:spLocks noChangeArrowheads="1"/>
            </p:cNvSpPr>
            <p:nvPr/>
          </p:nvSpPr>
          <p:spPr bwMode="auto">
            <a:xfrm>
              <a:off x="2508250" y="3935413"/>
              <a:ext cx="19652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 départ, le capital confiance est suffisant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que l’entreprise décide de faire appel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 consultant plutôt qu’à un autre.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500" name="Rectangle 145"/>
            <p:cNvSpPr>
              <a:spLocks noChangeArrowheads="1"/>
            </p:cNvSpPr>
            <p:nvPr/>
          </p:nvSpPr>
          <p:spPr bwMode="auto">
            <a:xfrm>
              <a:off x="2220434" y="2859088"/>
              <a:ext cx="2399696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temps passant, la confiance s’accroît, car chacun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apprend à connaître et à travailler avec l’autre.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n’est que lorsque les premiers résultats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seront obtenus que le client aura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confirmation de son bon choix.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6" name="Rectangle 235"/>
            <p:cNvSpPr>
              <a:spLocks noChangeArrowheads="1"/>
            </p:cNvSpPr>
            <p:nvPr/>
          </p:nvSpPr>
          <p:spPr bwMode="auto">
            <a:xfrm>
              <a:off x="4965951" y="2871788"/>
              <a:ext cx="207588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Mais cette confiance reste fragile :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moindre écueil (non-respect du délai pour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étape intermédiaire, oubli, non-suivi strict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programme accepté par le client…)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peut remettre tout en question.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9" name="Rectangle 318"/>
            <p:cNvSpPr>
              <a:spLocks noChangeArrowheads="1"/>
            </p:cNvSpPr>
            <p:nvPr/>
          </p:nvSpPr>
          <p:spPr bwMode="auto">
            <a:xfrm>
              <a:off x="2019300" y="3878263"/>
              <a:ext cx="187325" cy="40640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0" name="Line 319"/>
            <p:cNvSpPr>
              <a:spLocks noChangeShapeType="1"/>
            </p:cNvSpPr>
            <p:nvPr/>
          </p:nvSpPr>
          <p:spPr bwMode="auto">
            <a:xfrm>
              <a:off x="2108200" y="3875088"/>
              <a:ext cx="0" cy="412750"/>
            </a:xfrm>
            <a:prstGeom prst="line">
              <a:avLst/>
            </a:prstGeom>
            <a:noFill/>
            <a:ln w="1270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938675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COURBES TEMPS / TEMPS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79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INFORMER SUR L’AVANCEMENT D’UNE MISSION :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INDICATEURS ET FAITS MARQUANTS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843808" y="1988840"/>
            <a:ext cx="3912403" cy="3533519"/>
            <a:chOff x="2963863" y="2136775"/>
            <a:chExt cx="3260332" cy="2944599"/>
          </a:xfrm>
        </p:grpSpPr>
        <p:sp>
          <p:nvSpPr>
            <p:cNvPr id="46129" name="Freeform 9"/>
            <p:cNvSpPr>
              <a:spLocks/>
            </p:cNvSpPr>
            <p:nvPr/>
          </p:nvSpPr>
          <p:spPr bwMode="auto">
            <a:xfrm>
              <a:off x="3205163" y="2686050"/>
              <a:ext cx="2797175" cy="1838325"/>
            </a:xfrm>
            <a:custGeom>
              <a:avLst/>
              <a:gdLst>
                <a:gd name="T0" fmla="*/ 0 w 1762"/>
                <a:gd name="T1" fmla="*/ 0 h 1158"/>
                <a:gd name="T2" fmla="*/ 0 w 1762"/>
                <a:gd name="T3" fmla="*/ 1158 h 1158"/>
                <a:gd name="T4" fmla="*/ 1762 w 1762"/>
                <a:gd name="T5" fmla="*/ 115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2" h="1158">
                  <a:moveTo>
                    <a:pt x="0" y="0"/>
                  </a:moveTo>
                  <a:lnTo>
                    <a:pt x="0" y="1158"/>
                  </a:lnTo>
                  <a:lnTo>
                    <a:pt x="1762" y="115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0" name="Freeform 10"/>
            <p:cNvSpPr>
              <a:spLocks/>
            </p:cNvSpPr>
            <p:nvPr/>
          </p:nvSpPr>
          <p:spPr bwMode="auto">
            <a:xfrm>
              <a:off x="5983288" y="4495800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1" name="Freeform 11"/>
            <p:cNvSpPr>
              <a:spLocks/>
            </p:cNvSpPr>
            <p:nvPr/>
          </p:nvSpPr>
          <p:spPr bwMode="auto">
            <a:xfrm>
              <a:off x="5983288" y="4495800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4" name="Rectangle 14"/>
            <p:cNvSpPr>
              <a:spLocks noChangeArrowheads="1"/>
            </p:cNvSpPr>
            <p:nvPr/>
          </p:nvSpPr>
          <p:spPr bwMode="auto">
            <a:xfrm>
              <a:off x="3208338" y="3641725"/>
              <a:ext cx="879475" cy="8826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5" name="Rectangle 15"/>
            <p:cNvSpPr>
              <a:spLocks noChangeArrowheads="1"/>
            </p:cNvSpPr>
            <p:nvPr/>
          </p:nvSpPr>
          <p:spPr bwMode="auto">
            <a:xfrm>
              <a:off x="3208338" y="2762250"/>
              <a:ext cx="1762125" cy="17621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6" name="Line 16"/>
            <p:cNvSpPr>
              <a:spLocks noChangeShapeType="1"/>
            </p:cNvSpPr>
            <p:nvPr/>
          </p:nvSpPr>
          <p:spPr bwMode="auto">
            <a:xfrm flipV="1">
              <a:off x="3208338" y="2762250"/>
              <a:ext cx="1762125" cy="1762125"/>
            </a:xfrm>
            <a:prstGeom prst="line">
              <a:avLst/>
            </a:prstGeom>
            <a:noFill/>
            <a:ln w="158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7" name="Line 17"/>
            <p:cNvSpPr>
              <a:spLocks noChangeShapeType="1"/>
            </p:cNvSpPr>
            <p:nvPr/>
          </p:nvSpPr>
          <p:spPr bwMode="auto">
            <a:xfrm flipV="1">
              <a:off x="3208338" y="4511675"/>
              <a:ext cx="34925" cy="12700"/>
            </a:xfrm>
            <a:prstGeom prst="line">
              <a:avLst/>
            </a:prstGeom>
            <a:noFill/>
            <a:ln w="1270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8" name="Line 18"/>
            <p:cNvSpPr>
              <a:spLocks noChangeShapeType="1"/>
            </p:cNvSpPr>
            <p:nvPr/>
          </p:nvSpPr>
          <p:spPr bwMode="auto">
            <a:xfrm flipV="1">
              <a:off x="3268663" y="4492625"/>
              <a:ext cx="34925" cy="95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39" name="Line 19"/>
            <p:cNvSpPr>
              <a:spLocks noChangeShapeType="1"/>
            </p:cNvSpPr>
            <p:nvPr/>
          </p:nvSpPr>
          <p:spPr bwMode="auto">
            <a:xfrm flipV="1">
              <a:off x="3328988" y="4470400"/>
              <a:ext cx="34925" cy="127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0" name="Line 20"/>
            <p:cNvSpPr>
              <a:spLocks noChangeShapeType="1"/>
            </p:cNvSpPr>
            <p:nvPr/>
          </p:nvSpPr>
          <p:spPr bwMode="auto">
            <a:xfrm flipV="1">
              <a:off x="3386138" y="4451350"/>
              <a:ext cx="38100" cy="127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1" name="Line 21"/>
            <p:cNvSpPr>
              <a:spLocks noChangeShapeType="1"/>
            </p:cNvSpPr>
            <p:nvPr/>
          </p:nvSpPr>
          <p:spPr bwMode="auto">
            <a:xfrm flipV="1">
              <a:off x="3446463" y="4429125"/>
              <a:ext cx="38100" cy="127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2" name="Line 22"/>
            <p:cNvSpPr>
              <a:spLocks noChangeShapeType="1"/>
            </p:cNvSpPr>
            <p:nvPr/>
          </p:nvSpPr>
          <p:spPr bwMode="auto">
            <a:xfrm flipV="1">
              <a:off x="3506788" y="4410075"/>
              <a:ext cx="38100" cy="127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3" name="Line 23"/>
            <p:cNvSpPr>
              <a:spLocks noChangeShapeType="1"/>
            </p:cNvSpPr>
            <p:nvPr/>
          </p:nvSpPr>
          <p:spPr bwMode="auto">
            <a:xfrm flipV="1">
              <a:off x="3567113" y="4391025"/>
              <a:ext cx="38100" cy="95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4" name="Freeform 24"/>
            <p:cNvSpPr>
              <a:spLocks/>
            </p:cNvSpPr>
            <p:nvPr/>
          </p:nvSpPr>
          <p:spPr bwMode="auto">
            <a:xfrm>
              <a:off x="3627438" y="4365625"/>
              <a:ext cx="34925" cy="15875"/>
            </a:xfrm>
            <a:custGeom>
              <a:avLst/>
              <a:gdLst>
                <a:gd name="T0" fmla="*/ 0 w 22"/>
                <a:gd name="T1" fmla="*/ 10 h 10"/>
                <a:gd name="T2" fmla="*/ 6 w 22"/>
                <a:gd name="T3" fmla="*/ 8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6" y="8"/>
                  </a:lnTo>
                  <a:lnTo>
                    <a:pt x="22" y="0"/>
                  </a:lnTo>
                </a:path>
              </a:pathLst>
            </a:cu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5" name="Line 25"/>
            <p:cNvSpPr>
              <a:spLocks noChangeShapeType="1"/>
            </p:cNvSpPr>
            <p:nvPr/>
          </p:nvSpPr>
          <p:spPr bwMode="auto">
            <a:xfrm flipV="1">
              <a:off x="3684588" y="4337050"/>
              <a:ext cx="34925" cy="158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6" name="Line 26"/>
            <p:cNvSpPr>
              <a:spLocks noChangeShapeType="1"/>
            </p:cNvSpPr>
            <p:nvPr/>
          </p:nvSpPr>
          <p:spPr bwMode="auto">
            <a:xfrm flipV="1">
              <a:off x="3741738" y="4308475"/>
              <a:ext cx="34925" cy="190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7" name="Line 27"/>
            <p:cNvSpPr>
              <a:spLocks noChangeShapeType="1"/>
            </p:cNvSpPr>
            <p:nvPr/>
          </p:nvSpPr>
          <p:spPr bwMode="auto">
            <a:xfrm flipV="1">
              <a:off x="3798888" y="4279900"/>
              <a:ext cx="34925" cy="190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8" name="Line 28"/>
            <p:cNvSpPr>
              <a:spLocks noChangeShapeType="1"/>
            </p:cNvSpPr>
            <p:nvPr/>
          </p:nvSpPr>
          <p:spPr bwMode="auto">
            <a:xfrm flipV="1">
              <a:off x="3856038" y="4254500"/>
              <a:ext cx="34925" cy="158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49" name="Line 29"/>
            <p:cNvSpPr>
              <a:spLocks noChangeShapeType="1"/>
            </p:cNvSpPr>
            <p:nvPr/>
          </p:nvSpPr>
          <p:spPr bwMode="auto">
            <a:xfrm flipV="1">
              <a:off x="3913188" y="4225925"/>
              <a:ext cx="34925" cy="158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0" name="Line 30"/>
            <p:cNvSpPr>
              <a:spLocks noChangeShapeType="1"/>
            </p:cNvSpPr>
            <p:nvPr/>
          </p:nvSpPr>
          <p:spPr bwMode="auto">
            <a:xfrm flipV="1">
              <a:off x="3970338" y="4197350"/>
              <a:ext cx="34925" cy="158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1" name="Line 31"/>
            <p:cNvSpPr>
              <a:spLocks noChangeShapeType="1"/>
            </p:cNvSpPr>
            <p:nvPr/>
          </p:nvSpPr>
          <p:spPr bwMode="auto">
            <a:xfrm flipV="1">
              <a:off x="4027488" y="4175125"/>
              <a:ext cx="34925" cy="95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2" name="Line 32"/>
            <p:cNvSpPr>
              <a:spLocks noChangeShapeType="1"/>
            </p:cNvSpPr>
            <p:nvPr/>
          </p:nvSpPr>
          <p:spPr bwMode="auto">
            <a:xfrm flipV="1">
              <a:off x="4087813" y="4159250"/>
              <a:ext cx="38100" cy="95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3" name="Line 33"/>
            <p:cNvSpPr>
              <a:spLocks noChangeShapeType="1"/>
            </p:cNvSpPr>
            <p:nvPr/>
          </p:nvSpPr>
          <p:spPr bwMode="auto">
            <a:xfrm flipV="1">
              <a:off x="4148138" y="4140200"/>
              <a:ext cx="38100" cy="127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4" name="Line 34"/>
            <p:cNvSpPr>
              <a:spLocks noChangeShapeType="1"/>
            </p:cNvSpPr>
            <p:nvPr/>
          </p:nvSpPr>
          <p:spPr bwMode="auto">
            <a:xfrm flipV="1">
              <a:off x="4211638" y="4124325"/>
              <a:ext cx="34925" cy="95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5" name="Freeform 35"/>
            <p:cNvSpPr>
              <a:spLocks/>
            </p:cNvSpPr>
            <p:nvPr/>
          </p:nvSpPr>
          <p:spPr bwMode="auto">
            <a:xfrm>
              <a:off x="4271963" y="4108450"/>
              <a:ext cx="38100" cy="9525"/>
            </a:xfrm>
            <a:custGeom>
              <a:avLst/>
              <a:gdLst>
                <a:gd name="T0" fmla="*/ 0 w 24"/>
                <a:gd name="T1" fmla="*/ 6 h 6"/>
                <a:gd name="T2" fmla="*/ 18 w 24"/>
                <a:gd name="T3" fmla="*/ 0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18" y="0"/>
                  </a:lnTo>
                  <a:lnTo>
                    <a:pt x="24" y="0"/>
                  </a:lnTo>
                </a:path>
              </a:pathLst>
            </a:cu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6" name="Line 36"/>
            <p:cNvSpPr>
              <a:spLocks noChangeShapeType="1"/>
            </p:cNvSpPr>
            <p:nvPr/>
          </p:nvSpPr>
          <p:spPr bwMode="auto">
            <a:xfrm flipV="1">
              <a:off x="4335463" y="410210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7" name="Line 37"/>
            <p:cNvSpPr>
              <a:spLocks noChangeShapeType="1"/>
            </p:cNvSpPr>
            <p:nvPr/>
          </p:nvSpPr>
          <p:spPr bwMode="auto">
            <a:xfrm flipV="1">
              <a:off x="4395788" y="409575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8" name="Line 38"/>
            <p:cNvSpPr>
              <a:spLocks noChangeShapeType="1"/>
            </p:cNvSpPr>
            <p:nvPr/>
          </p:nvSpPr>
          <p:spPr bwMode="auto">
            <a:xfrm flipV="1">
              <a:off x="4459288" y="408940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59" name="Line 39"/>
            <p:cNvSpPr>
              <a:spLocks noChangeShapeType="1"/>
            </p:cNvSpPr>
            <p:nvPr/>
          </p:nvSpPr>
          <p:spPr bwMode="auto">
            <a:xfrm flipV="1">
              <a:off x="4522788" y="408305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0" name="Line 40"/>
            <p:cNvSpPr>
              <a:spLocks noChangeShapeType="1"/>
            </p:cNvSpPr>
            <p:nvPr/>
          </p:nvSpPr>
          <p:spPr bwMode="auto">
            <a:xfrm flipV="1">
              <a:off x="4586288" y="407670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1" name="Line 41"/>
            <p:cNvSpPr>
              <a:spLocks noChangeShapeType="1"/>
            </p:cNvSpPr>
            <p:nvPr/>
          </p:nvSpPr>
          <p:spPr bwMode="auto">
            <a:xfrm flipV="1">
              <a:off x="4649788" y="4070350"/>
              <a:ext cx="38100" cy="31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2" name="Line 42"/>
            <p:cNvSpPr>
              <a:spLocks noChangeShapeType="1"/>
            </p:cNvSpPr>
            <p:nvPr/>
          </p:nvSpPr>
          <p:spPr bwMode="auto">
            <a:xfrm flipV="1">
              <a:off x="3208338" y="4489450"/>
              <a:ext cx="15875" cy="34925"/>
            </a:xfrm>
            <a:prstGeom prst="line">
              <a:avLst/>
            </a:prstGeom>
            <a:noFill/>
            <a:ln w="1270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3" name="Line 43"/>
            <p:cNvSpPr>
              <a:spLocks noChangeShapeType="1"/>
            </p:cNvSpPr>
            <p:nvPr/>
          </p:nvSpPr>
          <p:spPr bwMode="auto">
            <a:xfrm flipV="1">
              <a:off x="3233738" y="4432300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4" name="Line 44"/>
            <p:cNvSpPr>
              <a:spLocks noChangeShapeType="1"/>
            </p:cNvSpPr>
            <p:nvPr/>
          </p:nvSpPr>
          <p:spPr bwMode="auto">
            <a:xfrm flipV="1">
              <a:off x="3259138" y="4375150"/>
              <a:ext cx="15875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5" name="Line 45"/>
            <p:cNvSpPr>
              <a:spLocks noChangeShapeType="1"/>
            </p:cNvSpPr>
            <p:nvPr/>
          </p:nvSpPr>
          <p:spPr bwMode="auto">
            <a:xfrm flipV="1">
              <a:off x="3287713" y="4314825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6" name="Line 46"/>
            <p:cNvSpPr>
              <a:spLocks noChangeShapeType="1"/>
            </p:cNvSpPr>
            <p:nvPr/>
          </p:nvSpPr>
          <p:spPr bwMode="auto">
            <a:xfrm flipV="1">
              <a:off x="3313113" y="4257675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7" name="Line 47"/>
            <p:cNvSpPr>
              <a:spLocks noChangeShapeType="1"/>
            </p:cNvSpPr>
            <p:nvPr/>
          </p:nvSpPr>
          <p:spPr bwMode="auto">
            <a:xfrm flipV="1">
              <a:off x="3338513" y="4200525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8" name="Line 48"/>
            <p:cNvSpPr>
              <a:spLocks noChangeShapeType="1"/>
            </p:cNvSpPr>
            <p:nvPr/>
          </p:nvSpPr>
          <p:spPr bwMode="auto">
            <a:xfrm flipV="1">
              <a:off x="3367088" y="4146550"/>
              <a:ext cx="22225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69" name="Line 49"/>
            <p:cNvSpPr>
              <a:spLocks noChangeShapeType="1"/>
            </p:cNvSpPr>
            <p:nvPr/>
          </p:nvSpPr>
          <p:spPr bwMode="auto">
            <a:xfrm flipV="1">
              <a:off x="3402013" y="4092575"/>
              <a:ext cx="22225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0" name="Line 50"/>
            <p:cNvSpPr>
              <a:spLocks noChangeShapeType="1"/>
            </p:cNvSpPr>
            <p:nvPr/>
          </p:nvSpPr>
          <p:spPr bwMode="auto">
            <a:xfrm flipV="1">
              <a:off x="3440113" y="4041775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1" name="Line 51"/>
            <p:cNvSpPr>
              <a:spLocks noChangeShapeType="1"/>
            </p:cNvSpPr>
            <p:nvPr/>
          </p:nvSpPr>
          <p:spPr bwMode="auto">
            <a:xfrm flipV="1">
              <a:off x="3475038" y="3987800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2" name="Freeform 52"/>
            <p:cNvSpPr>
              <a:spLocks/>
            </p:cNvSpPr>
            <p:nvPr/>
          </p:nvSpPr>
          <p:spPr bwMode="auto">
            <a:xfrm>
              <a:off x="3509963" y="3933825"/>
              <a:ext cx="15875" cy="34925"/>
            </a:xfrm>
            <a:custGeom>
              <a:avLst/>
              <a:gdLst>
                <a:gd name="T0" fmla="*/ 0 w 10"/>
                <a:gd name="T1" fmla="*/ 22 h 22"/>
                <a:gd name="T2" fmla="*/ 6 w 10"/>
                <a:gd name="T3" fmla="*/ 12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6" y="12"/>
                  </a:lnTo>
                  <a:lnTo>
                    <a:pt x="10" y="0"/>
                  </a:lnTo>
                </a:path>
              </a:pathLst>
            </a:cu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3" name="Line 53"/>
            <p:cNvSpPr>
              <a:spLocks noChangeShapeType="1"/>
            </p:cNvSpPr>
            <p:nvPr/>
          </p:nvSpPr>
          <p:spPr bwMode="auto">
            <a:xfrm flipV="1">
              <a:off x="3535363" y="3873500"/>
              <a:ext cx="15875" cy="3810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4" name="Line 54"/>
            <p:cNvSpPr>
              <a:spLocks noChangeShapeType="1"/>
            </p:cNvSpPr>
            <p:nvPr/>
          </p:nvSpPr>
          <p:spPr bwMode="auto">
            <a:xfrm flipV="1">
              <a:off x="3560763" y="3816350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5" name="Line 55"/>
            <p:cNvSpPr>
              <a:spLocks noChangeShapeType="1"/>
            </p:cNvSpPr>
            <p:nvPr/>
          </p:nvSpPr>
          <p:spPr bwMode="auto">
            <a:xfrm flipV="1">
              <a:off x="3586163" y="3759200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6" name="Line 56"/>
            <p:cNvSpPr>
              <a:spLocks noChangeShapeType="1"/>
            </p:cNvSpPr>
            <p:nvPr/>
          </p:nvSpPr>
          <p:spPr bwMode="auto">
            <a:xfrm flipV="1">
              <a:off x="3611563" y="3698875"/>
              <a:ext cx="12700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7" name="Line 57"/>
            <p:cNvSpPr>
              <a:spLocks noChangeShapeType="1"/>
            </p:cNvSpPr>
            <p:nvPr/>
          </p:nvSpPr>
          <p:spPr bwMode="auto">
            <a:xfrm flipV="1">
              <a:off x="3633788" y="3641725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8" name="Line 58"/>
            <p:cNvSpPr>
              <a:spLocks noChangeShapeType="1"/>
            </p:cNvSpPr>
            <p:nvPr/>
          </p:nvSpPr>
          <p:spPr bwMode="auto">
            <a:xfrm flipV="1">
              <a:off x="3659188" y="3581400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79" name="Line 59"/>
            <p:cNvSpPr>
              <a:spLocks noChangeShapeType="1"/>
            </p:cNvSpPr>
            <p:nvPr/>
          </p:nvSpPr>
          <p:spPr bwMode="auto">
            <a:xfrm flipV="1">
              <a:off x="3684588" y="3524250"/>
              <a:ext cx="15875" cy="3492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0" name="Freeform 60"/>
            <p:cNvSpPr>
              <a:spLocks/>
            </p:cNvSpPr>
            <p:nvPr/>
          </p:nvSpPr>
          <p:spPr bwMode="auto">
            <a:xfrm>
              <a:off x="3709988" y="3467100"/>
              <a:ext cx="19050" cy="34925"/>
            </a:xfrm>
            <a:custGeom>
              <a:avLst/>
              <a:gdLst>
                <a:gd name="T0" fmla="*/ 0 w 12"/>
                <a:gd name="T1" fmla="*/ 22 h 22"/>
                <a:gd name="T2" fmla="*/ 2 w 12"/>
                <a:gd name="T3" fmla="*/ 16 h 22"/>
                <a:gd name="T4" fmla="*/ 12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lnTo>
                    <a:pt x="2" y="16"/>
                  </a:lnTo>
                  <a:lnTo>
                    <a:pt x="12" y="0"/>
                  </a:lnTo>
                </a:path>
              </a:pathLst>
            </a:cu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1" name="Line 61"/>
            <p:cNvSpPr>
              <a:spLocks noChangeShapeType="1"/>
            </p:cNvSpPr>
            <p:nvPr/>
          </p:nvSpPr>
          <p:spPr bwMode="auto">
            <a:xfrm flipV="1">
              <a:off x="3741738" y="3413125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2" name="Line 62"/>
            <p:cNvSpPr>
              <a:spLocks noChangeShapeType="1"/>
            </p:cNvSpPr>
            <p:nvPr/>
          </p:nvSpPr>
          <p:spPr bwMode="auto">
            <a:xfrm flipV="1">
              <a:off x="3773488" y="3359150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3" name="Line 63"/>
            <p:cNvSpPr>
              <a:spLocks noChangeShapeType="1"/>
            </p:cNvSpPr>
            <p:nvPr/>
          </p:nvSpPr>
          <p:spPr bwMode="auto">
            <a:xfrm flipV="1">
              <a:off x="3808413" y="3305175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4" name="Line 64"/>
            <p:cNvSpPr>
              <a:spLocks noChangeShapeType="1"/>
            </p:cNvSpPr>
            <p:nvPr/>
          </p:nvSpPr>
          <p:spPr bwMode="auto">
            <a:xfrm flipV="1">
              <a:off x="3840163" y="3251200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5" name="Line 65"/>
            <p:cNvSpPr>
              <a:spLocks noChangeShapeType="1"/>
            </p:cNvSpPr>
            <p:nvPr/>
          </p:nvSpPr>
          <p:spPr bwMode="auto">
            <a:xfrm flipV="1">
              <a:off x="3871913" y="3197225"/>
              <a:ext cx="22225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6" name="Line 66"/>
            <p:cNvSpPr>
              <a:spLocks noChangeShapeType="1"/>
            </p:cNvSpPr>
            <p:nvPr/>
          </p:nvSpPr>
          <p:spPr bwMode="auto">
            <a:xfrm flipV="1">
              <a:off x="3906838" y="3143250"/>
              <a:ext cx="19050" cy="31750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7" name="Line 67"/>
            <p:cNvSpPr>
              <a:spLocks noChangeShapeType="1"/>
            </p:cNvSpPr>
            <p:nvPr/>
          </p:nvSpPr>
          <p:spPr bwMode="auto">
            <a:xfrm flipV="1">
              <a:off x="3938588" y="3105150"/>
              <a:ext cx="9525" cy="15875"/>
            </a:xfrm>
            <a:prstGeom prst="line">
              <a:avLst/>
            </a:prstGeom>
            <a:noFill/>
            <a:ln w="158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8" name="Line 68"/>
            <p:cNvSpPr>
              <a:spLocks noChangeShapeType="1"/>
            </p:cNvSpPr>
            <p:nvPr/>
          </p:nvSpPr>
          <p:spPr bwMode="auto">
            <a:xfrm flipH="1" flipV="1">
              <a:off x="4344988" y="4175125"/>
              <a:ext cx="82550" cy="5746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89" name="Freeform 69"/>
            <p:cNvSpPr>
              <a:spLocks/>
            </p:cNvSpPr>
            <p:nvPr/>
          </p:nvSpPr>
          <p:spPr bwMode="auto">
            <a:xfrm>
              <a:off x="4319588" y="4124325"/>
              <a:ext cx="60325" cy="79375"/>
            </a:xfrm>
            <a:custGeom>
              <a:avLst/>
              <a:gdLst>
                <a:gd name="T0" fmla="*/ 12 w 38"/>
                <a:gd name="T1" fmla="*/ 0 h 50"/>
                <a:gd name="T2" fmla="*/ 38 w 38"/>
                <a:gd name="T3" fmla="*/ 44 h 50"/>
                <a:gd name="T4" fmla="*/ 16 w 38"/>
                <a:gd name="T5" fmla="*/ 36 h 50"/>
                <a:gd name="T6" fmla="*/ 0 w 38"/>
                <a:gd name="T7" fmla="*/ 50 h 50"/>
                <a:gd name="T8" fmla="*/ 12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2" y="0"/>
                  </a:moveTo>
                  <a:lnTo>
                    <a:pt x="38" y="44"/>
                  </a:lnTo>
                  <a:lnTo>
                    <a:pt x="16" y="36"/>
                  </a:lnTo>
                  <a:lnTo>
                    <a:pt x="0" y="5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0" name="Freeform 70"/>
            <p:cNvSpPr>
              <a:spLocks/>
            </p:cNvSpPr>
            <p:nvPr/>
          </p:nvSpPr>
          <p:spPr bwMode="auto">
            <a:xfrm>
              <a:off x="4319588" y="4124325"/>
              <a:ext cx="60325" cy="79375"/>
            </a:xfrm>
            <a:custGeom>
              <a:avLst/>
              <a:gdLst>
                <a:gd name="T0" fmla="*/ 12 w 38"/>
                <a:gd name="T1" fmla="*/ 0 h 50"/>
                <a:gd name="T2" fmla="*/ 38 w 38"/>
                <a:gd name="T3" fmla="*/ 44 h 50"/>
                <a:gd name="T4" fmla="*/ 16 w 38"/>
                <a:gd name="T5" fmla="*/ 36 h 50"/>
                <a:gd name="T6" fmla="*/ 0 w 38"/>
                <a:gd name="T7" fmla="*/ 50 h 50"/>
                <a:gd name="T8" fmla="*/ 12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2" y="0"/>
                  </a:moveTo>
                  <a:lnTo>
                    <a:pt x="38" y="44"/>
                  </a:lnTo>
                  <a:lnTo>
                    <a:pt x="16" y="36"/>
                  </a:lnTo>
                  <a:lnTo>
                    <a:pt x="0" y="5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1" name="Rectangle 71"/>
            <p:cNvSpPr>
              <a:spLocks noChangeArrowheads="1"/>
            </p:cNvSpPr>
            <p:nvPr/>
          </p:nvSpPr>
          <p:spPr bwMode="auto">
            <a:xfrm>
              <a:off x="3573463" y="2136775"/>
              <a:ext cx="2530475" cy="5175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2" name="Rectangle 72"/>
            <p:cNvSpPr>
              <a:spLocks noChangeArrowheads="1"/>
            </p:cNvSpPr>
            <p:nvPr/>
          </p:nvSpPr>
          <p:spPr bwMode="auto">
            <a:xfrm>
              <a:off x="3573463" y="2136775"/>
              <a:ext cx="2530475" cy="5175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3" name="Rectangle 73"/>
            <p:cNvSpPr>
              <a:spLocks noChangeArrowheads="1"/>
            </p:cNvSpPr>
            <p:nvPr/>
          </p:nvSpPr>
          <p:spPr bwMode="auto">
            <a:xfrm>
              <a:off x="2963863" y="4673600"/>
              <a:ext cx="3130550" cy="4000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4" name="Rectangle 74"/>
            <p:cNvSpPr>
              <a:spLocks noChangeArrowheads="1"/>
            </p:cNvSpPr>
            <p:nvPr/>
          </p:nvSpPr>
          <p:spPr bwMode="auto">
            <a:xfrm>
              <a:off x="2963863" y="4673600"/>
              <a:ext cx="3130550" cy="400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5" name="Line 75"/>
            <p:cNvSpPr>
              <a:spLocks noChangeShapeType="1"/>
            </p:cNvSpPr>
            <p:nvPr/>
          </p:nvSpPr>
          <p:spPr bwMode="auto">
            <a:xfrm>
              <a:off x="3948113" y="2654300"/>
              <a:ext cx="0" cy="3778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6" name="Freeform 76"/>
            <p:cNvSpPr>
              <a:spLocks/>
            </p:cNvSpPr>
            <p:nvPr/>
          </p:nvSpPr>
          <p:spPr bwMode="auto">
            <a:xfrm>
              <a:off x="3916363" y="30099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7" name="Freeform 77"/>
            <p:cNvSpPr>
              <a:spLocks/>
            </p:cNvSpPr>
            <p:nvPr/>
          </p:nvSpPr>
          <p:spPr bwMode="auto">
            <a:xfrm>
              <a:off x="3916363" y="30099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98" name="Rectangle 78"/>
            <p:cNvSpPr>
              <a:spLocks noChangeArrowheads="1"/>
            </p:cNvSpPr>
            <p:nvPr/>
          </p:nvSpPr>
          <p:spPr bwMode="auto">
            <a:xfrm>
              <a:off x="4017963" y="4549775"/>
              <a:ext cx="2356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50 %</a:t>
              </a:r>
            </a:p>
          </p:txBody>
        </p:sp>
        <p:sp>
          <p:nvSpPr>
            <p:cNvPr id="46200" name="Rectangle 80"/>
            <p:cNvSpPr>
              <a:spLocks noChangeArrowheads="1"/>
            </p:cNvSpPr>
            <p:nvPr/>
          </p:nvSpPr>
          <p:spPr bwMode="auto">
            <a:xfrm>
              <a:off x="4872038" y="4549775"/>
              <a:ext cx="2933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100 %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201" name="Rectangle 81"/>
            <p:cNvSpPr>
              <a:spLocks noChangeArrowheads="1"/>
            </p:cNvSpPr>
            <p:nvPr/>
          </p:nvSpPr>
          <p:spPr bwMode="auto">
            <a:xfrm>
              <a:off x="3227388" y="3660775"/>
              <a:ext cx="2356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50 %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202" name="Rectangle 82"/>
            <p:cNvSpPr>
              <a:spLocks noChangeArrowheads="1"/>
            </p:cNvSpPr>
            <p:nvPr/>
          </p:nvSpPr>
          <p:spPr bwMode="auto">
            <a:xfrm>
              <a:off x="3236913" y="2787650"/>
              <a:ext cx="2933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100 %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203" name="Rectangle 83"/>
            <p:cNvSpPr>
              <a:spLocks noChangeArrowheads="1"/>
            </p:cNvSpPr>
            <p:nvPr/>
          </p:nvSpPr>
          <p:spPr bwMode="auto">
            <a:xfrm>
              <a:off x="3030538" y="4712042"/>
              <a:ext cx="314509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qui petit à petit prend du retard et pour laquelle le consultant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va demander des ressources supplémentaires et/ou un rallongement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délais…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263" name="Rectangle 143"/>
            <p:cNvSpPr>
              <a:spLocks noChangeArrowheads="1"/>
            </p:cNvSpPr>
            <p:nvPr/>
          </p:nvSpPr>
          <p:spPr bwMode="auto">
            <a:xfrm>
              <a:off x="3665538" y="2181126"/>
              <a:ext cx="254236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qui se déroule plus vite que prévu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pour laquelle le consultant peut « lever le pied »,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son responsable prélever des ressources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excédent et les affecter à une mission plus difficile…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212"/>
            <p:cNvSpPr>
              <a:spLocks noChangeArrowheads="1"/>
            </p:cNvSpPr>
            <p:nvPr/>
          </p:nvSpPr>
          <p:spPr bwMode="auto">
            <a:xfrm>
              <a:off x="5167816" y="3876675"/>
              <a:ext cx="1056379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% du temps total de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mission qui a été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consommé ou % des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ressources allouées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la mission qui ont été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consommées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123" name="Rectangle 259"/>
            <p:cNvSpPr>
              <a:spLocks noChangeArrowheads="1"/>
            </p:cNvSpPr>
            <p:nvPr/>
          </p:nvSpPr>
          <p:spPr bwMode="auto">
            <a:xfrm>
              <a:off x="2963863" y="2387600"/>
              <a:ext cx="5402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% d’atteinte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l’objectif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567696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FAITS MARQUANTS DE LA MISSION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79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INFORMER SUR L’AVANCEMENT D’UNE MISSION :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INDICATEURS ET FAITS MARQUANTS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057400" y="4633913"/>
            <a:ext cx="1593850" cy="1587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806825" y="4633913"/>
            <a:ext cx="1590675" cy="1587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8"/>
          <p:cNvSpPr>
            <a:spLocks noChangeShapeType="1"/>
          </p:cNvSpPr>
          <p:nvPr/>
        </p:nvSpPr>
        <p:spPr bwMode="auto">
          <a:xfrm>
            <a:off x="1924050" y="4926013"/>
            <a:ext cx="488950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6778625" y="4878388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6778625" y="4878388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>
            <a:off x="2028825" y="4830763"/>
            <a:ext cx="0" cy="9525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12"/>
          <p:cNvSpPr>
            <a:spLocks noChangeShapeType="1"/>
          </p:cNvSpPr>
          <p:nvPr/>
        </p:nvSpPr>
        <p:spPr bwMode="auto">
          <a:xfrm>
            <a:off x="2876550" y="483076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13"/>
          <p:cNvSpPr>
            <a:spLocks noChangeShapeType="1"/>
          </p:cNvSpPr>
          <p:nvPr/>
        </p:nvSpPr>
        <p:spPr bwMode="auto">
          <a:xfrm>
            <a:off x="3724275" y="483076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14"/>
          <p:cNvSpPr>
            <a:spLocks noChangeShapeType="1"/>
          </p:cNvSpPr>
          <p:nvPr/>
        </p:nvSpPr>
        <p:spPr bwMode="auto">
          <a:xfrm>
            <a:off x="4572000" y="483076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15"/>
          <p:cNvSpPr>
            <a:spLocks noChangeShapeType="1"/>
          </p:cNvSpPr>
          <p:nvPr/>
        </p:nvSpPr>
        <p:spPr bwMode="auto">
          <a:xfrm>
            <a:off x="5419725" y="483076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16"/>
          <p:cNvSpPr>
            <a:spLocks noChangeShapeType="1"/>
          </p:cNvSpPr>
          <p:nvPr/>
        </p:nvSpPr>
        <p:spPr bwMode="auto">
          <a:xfrm>
            <a:off x="6270625" y="483076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2" name="Line 17"/>
          <p:cNvSpPr>
            <a:spLocks noChangeShapeType="1"/>
          </p:cNvSpPr>
          <p:nvPr/>
        </p:nvSpPr>
        <p:spPr bwMode="auto">
          <a:xfrm flipH="1">
            <a:off x="3009900" y="3363913"/>
            <a:ext cx="168275" cy="12668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3" name="Freeform 18"/>
          <p:cNvSpPr>
            <a:spLocks/>
          </p:cNvSpPr>
          <p:nvPr/>
        </p:nvSpPr>
        <p:spPr bwMode="auto">
          <a:xfrm>
            <a:off x="2968625" y="4592638"/>
            <a:ext cx="92075" cy="120650"/>
          </a:xfrm>
          <a:custGeom>
            <a:avLst/>
            <a:gdLst>
              <a:gd name="T0" fmla="*/ 18 w 58"/>
              <a:gd name="T1" fmla="*/ 76 h 76"/>
              <a:gd name="T2" fmla="*/ 0 w 58"/>
              <a:gd name="T3" fmla="*/ 0 h 76"/>
              <a:gd name="T4" fmla="*/ 26 w 58"/>
              <a:gd name="T5" fmla="*/ 22 h 76"/>
              <a:gd name="T6" fmla="*/ 58 w 58"/>
              <a:gd name="T7" fmla="*/ 8 h 76"/>
              <a:gd name="T8" fmla="*/ 18 w 58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6">
                <a:moveTo>
                  <a:pt x="18" y="76"/>
                </a:moveTo>
                <a:lnTo>
                  <a:pt x="0" y="0"/>
                </a:lnTo>
                <a:lnTo>
                  <a:pt x="26" y="22"/>
                </a:lnTo>
                <a:lnTo>
                  <a:pt x="58" y="8"/>
                </a:lnTo>
                <a:lnTo>
                  <a:pt x="18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5" name="Freeform 19"/>
          <p:cNvSpPr>
            <a:spLocks/>
          </p:cNvSpPr>
          <p:nvPr/>
        </p:nvSpPr>
        <p:spPr bwMode="auto">
          <a:xfrm>
            <a:off x="2968625" y="4592638"/>
            <a:ext cx="92075" cy="120650"/>
          </a:xfrm>
          <a:custGeom>
            <a:avLst/>
            <a:gdLst>
              <a:gd name="T0" fmla="*/ 18 w 58"/>
              <a:gd name="T1" fmla="*/ 76 h 76"/>
              <a:gd name="T2" fmla="*/ 0 w 58"/>
              <a:gd name="T3" fmla="*/ 0 h 76"/>
              <a:gd name="T4" fmla="*/ 26 w 58"/>
              <a:gd name="T5" fmla="*/ 22 h 76"/>
              <a:gd name="T6" fmla="*/ 58 w 58"/>
              <a:gd name="T7" fmla="*/ 8 h 76"/>
              <a:gd name="T8" fmla="*/ 18 w 58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6">
                <a:moveTo>
                  <a:pt x="18" y="76"/>
                </a:moveTo>
                <a:lnTo>
                  <a:pt x="0" y="0"/>
                </a:lnTo>
                <a:lnTo>
                  <a:pt x="26" y="22"/>
                </a:lnTo>
                <a:lnTo>
                  <a:pt x="58" y="8"/>
                </a:lnTo>
                <a:lnTo>
                  <a:pt x="18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6" name="Line 20"/>
          <p:cNvSpPr>
            <a:spLocks noChangeShapeType="1"/>
          </p:cNvSpPr>
          <p:nvPr/>
        </p:nvSpPr>
        <p:spPr bwMode="auto">
          <a:xfrm flipH="1">
            <a:off x="4778375" y="3554413"/>
            <a:ext cx="1225550" cy="10763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7" name="Freeform 21"/>
          <p:cNvSpPr>
            <a:spLocks/>
          </p:cNvSpPr>
          <p:nvPr/>
        </p:nvSpPr>
        <p:spPr bwMode="auto">
          <a:xfrm>
            <a:off x="4718050" y="4576763"/>
            <a:ext cx="114300" cy="107950"/>
          </a:xfrm>
          <a:custGeom>
            <a:avLst/>
            <a:gdLst>
              <a:gd name="T0" fmla="*/ 0 w 72"/>
              <a:gd name="T1" fmla="*/ 68 h 68"/>
              <a:gd name="T2" fmla="*/ 34 w 72"/>
              <a:gd name="T3" fmla="*/ 0 h 68"/>
              <a:gd name="T4" fmla="*/ 40 w 72"/>
              <a:gd name="T5" fmla="*/ 32 h 68"/>
              <a:gd name="T6" fmla="*/ 72 w 72"/>
              <a:gd name="T7" fmla="*/ 44 h 68"/>
              <a:gd name="T8" fmla="*/ 0 w 7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8">
                <a:moveTo>
                  <a:pt x="0" y="68"/>
                </a:moveTo>
                <a:lnTo>
                  <a:pt x="34" y="0"/>
                </a:lnTo>
                <a:lnTo>
                  <a:pt x="40" y="32"/>
                </a:lnTo>
                <a:lnTo>
                  <a:pt x="72" y="44"/>
                </a:lnTo>
                <a:lnTo>
                  <a:pt x="0" y="6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8" name="Freeform 22"/>
          <p:cNvSpPr>
            <a:spLocks/>
          </p:cNvSpPr>
          <p:nvPr/>
        </p:nvSpPr>
        <p:spPr bwMode="auto">
          <a:xfrm>
            <a:off x="4718050" y="4576763"/>
            <a:ext cx="114300" cy="107950"/>
          </a:xfrm>
          <a:custGeom>
            <a:avLst/>
            <a:gdLst>
              <a:gd name="T0" fmla="*/ 0 w 72"/>
              <a:gd name="T1" fmla="*/ 68 h 68"/>
              <a:gd name="T2" fmla="*/ 34 w 72"/>
              <a:gd name="T3" fmla="*/ 0 h 68"/>
              <a:gd name="T4" fmla="*/ 40 w 72"/>
              <a:gd name="T5" fmla="*/ 32 h 68"/>
              <a:gd name="T6" fmla="*/ 72 w 72"/>
              <a:gd name="T7" fmla="*/ 44 h 68"/>
              <a:gd name="T8" fmla="*/ 0 w 7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8">
                <a:moveTo>
                  <a:pt x="0" y="68"/>
                </a:moveTo>
                <a:lnTo>
                  <a:pt x="34" y="0"/>
                </a:lnTo>
                <a:lnTo>
                  <a:pt x="40" y="32"/>
                </a:lnTo>
                <a:lnTo>
                  <a:pt x="72" y="44"/>
                </a:lnTo>
                <a:lnTo>
                  <a:pt x="0" y="6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59" name="Rectangle 23"/>
          <p:cNvSpPr>
            <a:spLocks noChangeArrowheads="1"/>
          </p:cNvSpPr>
          <p:nvPr/>
        </p:nvSpPr>
        <p:spPr bwMode="auto">
          <a:xfrm>
            <a:off x="2374900" y="2468563"/>
            <a:ext cx="1593850" cy="1749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0" name="Rectangle 24"/>
          <p:cNvSpPr>
            <a:spLocks noChangeArrowheads="1"/>
          </p:cNvSpPr>
          <p:nvPr/>
        </p:nvSpPr>
        <p:spPr bwMode="auto">
          <a:xfrm>
            <a:off x="2406650" y="2522538"/>
            <a:ext cx="1530350" cy="561975"/>
          </a:xfrm>
          <a:prstGeom prst="rect">
            <a:avLst/>
          </a:prstGeom>
          <a:solidFill>
            <a:srgbClr val="F8EBE7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1" name="Rectangle 25"/>
          <p:cNvSpPr>
            <a:spLocks noChangeArrowheads="1"/>
          </p:cNvSpPr>
          <p:nvPr/>
        </p:nvSpPr>
        <p:spPr bwMode="auto">
          <a:xfrm>
            <a:off x="2406650" y="2522538"/>
            <a:ext cx="1530350" cy="561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2" name="Rectangle 26"/>
          <p:cNvSpPr>
            <a:spLocks noChangeArrowheads="1"/>
          </p:cNvSpPr>
          <p:nvPr/>
        </p:nvSpPr>
        <p:spPr bwMode="auto">
          <a:xfrm>
            <a:off x="5260975" y="2589213"/>
            <a:ext cx="1590675" cy="1749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3" name="Rectangle 27"/>
          <p:cNvSpPr>
            <a:spLocks noChangeArrowheads="1"/>
          </p:cNvSpPr>
          <p:nvPr/>
        </p:nvSpPr>
        <p:spPr bwMode="auto">
          <a:xfrm>
            <a:off x="5289550" y="2643188"/>
            <a:ext cx="1530350" cy="5461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4" name="Rectangle 28"/>
          <p:cNvSpPr>
            <a:spLocks noChangeArrowheads="1"/>
          </p:cNvSpPr>
          <p:nvPr/>
        </p:nvSpPr>
        <p:spPr bwMode="auto">
          <a:xfrm>
            <a:off x="5289550" y="2643188"/>
            <a:ext cx="1530350" cy="546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5" name="Rectangle 29"/>
          <p:cNvSpPr>
            <a:spLocks noChangeArrowheads="1"/>
          </p:cNvSpPr>
          <p:nvPr/>
        </p:nvSpPr>
        <p:spPr bwMode="auto">
          <a:xfrm>
            <a:off x="6956425" y="4862513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68" name="Rectangle 32"/>
          <p:cNvSpPr>
            <a:spLocks noChangeArrowheads="1"/>
          </p:cNvSpPr>
          <p:nvPr/>
        </p:nvSpPr>
        <p:spPr bwMode="auto">
          <a:xfrm>
            <a:off x="2460625" y="2557463"/>
            <a:ext cx="136896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Faits marquants de la mission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....................................... »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… au … 2008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N°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86" name="Rectangle 50"/>
          <p:cNvSpPr>
            <a:spLocks noChangeArrowheads="1"/>
          </p:cNvSpPr>
          <p:nvPr/>
        </p:nvSpPr>
        <p:spPr bwMode="auto">
          <a:xfrm>
            <a:off x="5343525" y="2659063"/>
            <a:ext cx="136896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Faits marquants de la mission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....................................... »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… au … 2008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N°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54467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PRÉSENTATION D’UNE NOTE AU DÉCIDEUR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80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NOTE AU DÉCIDEUR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339975" y="2487613"/>
            <a:ext cx="1711325" cy="12414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2308225" y="5294313"/>
            <a:ext cx="784225" cy="1333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4851400" y="5294313"/>
            <a:ext cx="784225" cy="1333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5705475" y="5294313"/>
            <a:ext cx="784225" cy="1333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171700" y="5529263"/>
            <a:ext cx="47085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6845300" y="5481638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6845300" y="5481638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2276475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4"/>
          <p:cNvSpPr>
            <a:spLocks noChangeShapeType="1"/>
          </p:cNvSpPr>
          <p:nvPr/>
        </p:nvSpPr>
        <p:spPr bwMode="auto">
          <a:xfrm>
            <a:off x="3124200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>
            <a:off x="3971925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>
            <a:off x="4819650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7"/>
          <p:cNvSpPr>
            <a:spLocks noChangeShapeType="1"/>
          </p:cNvSpPr>
          <p:nvPr/>
        </p:nvSpPr>
        <p:spPr bwMode="auto">
          <a:xfrm>
            <a:off x="5667375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>
            <a:off x="6518275" y="5434013"/>
            <a:ext cx="0" cy="95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5022850" y="2052638"/>
            <a:ext cx="165417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5022850" y="2052638"/>
            <a:ext cx="165417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5022850" y="2884488"/>
            <a:ext cx="800100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2"/>
          <p:cNvSpPr>
            <a:spLocks noChangeArrowheads="1"/>
          </p:cNvSpPr>
          <p:nvPr/>
        </p:nvSpPr>
        <p:spPr bwMode="auto">
          <a:xfrm>
            <a:off x="5022850" y="2884488"/>
            <a:ext cx="800100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 flipH="1">
            <a:off x="4191000" y="2144713"/>
            <a:ext cx="8255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4137025" y="21161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8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8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6" name="Freeform 25"/>
          <p:cNvSpPr>
            <a:spLocks/>
          </p:cNvSpPr>
          <p:nvPr/>
        </p:nvSpPr>
        <p:spPr bwMode="auto">
          <a:xfrm>
            <a:off x="4137025" y="21161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8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8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7" name="Line 26"/>
          <p:cNvSpPr>
            <a:spLocks noChangeShapeType="1"/>
          </p:cNvSpPr>
          <p:nvPr/>
        </p:nvSpPr>
        <p:spPr bwMode="auto">
          <a:xfrm flipH="1">
            <a:off x="3689350" y="2976563"/>
            <a:ext cx="13271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9" name="Freeform 27"/>
          <p:cNvSpPr>
            <a:spLocks/>
          </p:cNvSpPr>
          <p:nvPr/>
        </p:nvSpPr>
        <p:spPr bwMode="auto">
          <a:xfrm>
            <a:off x="3635375" y="294481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0" name="Freeform 28"/>
          <p:cNvSpPr>
            <a:spLocks/>
          </p:cNvSpPr>
          <p:nvPr/>
        </p:nvSpPr>
        <p:spPr bwMode="auto">
          <a:xfrm>
            <a:off x="3635375" y="294481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1" name="Line 29"/>
          <p:cNvSpPr>
            <a:spLocks noChangeShapeType="1"/>
          </p:cNvSpPr>
          <p:nvPr/>
        </p:nvSpPr>
        <p:spPr bwMode="auto">
          <a:xfrm flipV="1">
            <a:off x="2752725" y="4411663"/>
            <a:ext cx="292100" cy="7874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2" name="Freeform 30"/>
          <p:cNvSpPr>
            <a:spLocks/>
          </p:cNvSpPr>
          <p:nvPr/>
        </p:nvSpPr>
        <p:spPr bwMode="auto">
          <a:xfrm>
            <a:off x="2720975" y="5151438"/>
            <a:ext cx="85725" cy="123825"/>
          </a:xfrm>
          <a:custGeom>
            <a:avLst/>
            <a:gdLst>
              <a:gd name="T0" fmla="*/ 2 w 54"/>
              <a:gd name="T1" fmla="*/ 78 h 78"/>
              <a:gd name="T2" fmla="*/ 0 w 54"/>
              <a:gd name="T3" fmla="*/ 0 h 78"/>
              <a:gd name="T4" fmla="*/ 22 w 54"/>
              <a:gd name="T5" fmla="*/ 26 h 78"/>
              <a:gd name="T6" fmla="*/ 54 w 54"/>
              <a:gd name="T7" fmla="*/ 20 h 78"/>
              <a:gd name="T8" fmla="*/ 2 w 54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78">
                <a:moveTo>
                  <a:pt x="2" y="78"/>
                </a:moveTo>
                <a:lnTo>
                  <a:pt x="0" y="0"/>
                </a:lnTo>
                <a:lnTo>
                  <a:pt x="22" y="26"/>
                </a:lnTo>
                <a:lnTo>
                  <a:pt x="54" y="20"/>
                </a:lnTo>
                <a:lnTo>
                  <a:pt x="2" y="7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3" name="Freeform 31"/>
          <p:cNvSpPr>
            <a:spLocks/>
          </p:cNvSpPr>
          <p:nvPr/>
        </p:nvSpPr>
        <p:spPr bwMode="auto">
          <a:xfrm>
            <a:off x="2720975" y="5151438"/>
            <a:ext cx="85725" cy="123825"/>
          </a:xfrm>
          <a:custGeom>
            <a:avLst/>
            <a:gdLst>
              <a:gd name="T0" fmla="*/ 2 w 54"/>
              <a:gd name="T1" fmla="*/ 78 h 78"/>
              <a:gd name="T2" fmla="*/ 0 w 54"/>
              <a:gd name="T3" fmla="*/ 0 h 78"/>
              <a:gd name="T4" fmla="*/ 22 w 54"/>
              <a:gd name="T5" fmla="*/ 26 h 78"/>
              <a:gd name="T6" fmla="*/ 54 w 54"/>
              <a:gd name="T7" fmla="*/ 20 h 78"/>
              <a:gd name="T8" fmla="*/ 2 w 54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78">
                <a:moveTo>
                  <a:pt x="2" y="78"/>
                </a:moveTo>
                <a:lnTo>
                  <a:pt x="0" y="0"/>
                </a:lnTo>
                <a:lnTo>
                  <a:pt x="22" y="26"/>
                </a:lnTo>
                <a:lnTo>
                  <a:pt x="54" y="20"/>
                </a:lnTo>
                <a:lnTo>
                  <a:pt x="2" y="7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4" name="Line 32"/>
          <p:cNvSpPr>
            <a:spLocks noChangeShapeType="1"/>
          </p:cNvSpPr>
          <p:nvPr/>
        </p:nvSpPr>
        <p:spPr bwMode="auto">
          <a:xfrm flipH="1" flipV="1">
            <a:off x="4121150" y="4411663"/>
            <a:ext cx="1117600" cy="8350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5" name="Freeform 33"/>
          <p:cNvSpPr>
            <a:spLocks/>
          </p:cNvSpPr>
          <p:nvPr/>
        </p:nvSpPr>
        <p:spPr bwMode="auto">
          <a:xfrm>
            <a:off x="5184775" y="5189538"/>
            <a:ext cx="117475" cy="104775"/>
          </a:xfrm>
          <a:custGeom>
            <a:avLst/>
            <a:gdLst>
              <a:gd name="T0" fmla="*/ 74 w 74"/>
              <a:gd name="T1" fmla="*/ 66 h 66"/>
              <a:gd name="T2" fmla="*/ 0 w 74"/>
              <a:gd name="T3" fmla="*/ 46 h 66"/>
              <a:gd name="T4" fmla="*/ 32 w 74"/>
              <a:gd name="T5" fmla="*/ 34 h 66"/>
              <a:gd name="T6" fmla="*/ 36 w 74"/>
              <a:gd name="T7" fmla="*/ 0 h 66"/>
              <a:gd name="T8" fmla="*/ 74 w 74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66">
                <a:moveTo>
                  <a:pt x="74" y="66"/>
                </a:moveTo>
                <a:lnTo>
                  <a:pt x="0" y="46"/>
                </a:lnTo>
                <a:lnTo>
                  <a:pt x="32" y="34"/>
                </a:lnTo>
                <a:lnTo>
                  <a:pt x="36" y="0"/>
                </a:lnTo>
                <a:lnTo>
                  <a:pt x="74" y="6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6" name="Freeform 34"/>
          <p:cNvSpPr>
            <a:spLocks/>
          </p:cNvSpPr>
          <p:nvPr/>
        </p:nvSpPr>
        <p:spPr bwMode="auto">
          <a:xfrm>
            <a:off x="5184775" y="5189538"/>
            <a:ext cx="117475" cy="104775"/>
          </a:xfrm>
          <a:custGeom>
            <a:avLst/>
            <a:gdLst>
              <a:gd name="T0" fmla="*/ 74 w 74"/>
              <a:gd name="T1" fmla="*/ 66 h 66"/>
              <a:gd name="T2" fmla="*/ 0 w 74"/>
              <a:gd name="T3" fmla="*/ 46 h 66"/>
              <a:gd name="T4" fmla="*/ 32 w 74"/>
              <a:gd name="T5" fmla="*/ 34 h 66"/>
              <a:gd name="T6" fmla="*/ 36 w 74"/>
              <a:gd name="T7" fmla="*/ 0 h 66"/>
              <a:gd name="T8" fmla="*/ 74 w 74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66">
                <a:moveTo>
                  <a:pt x="74" y="66"/>
                </a:moveTo>
                <a:lnTo>
                  <a:pt x="0" y="46"/>
                </a:lnTo>
                <a:lnTo>
                  <a:pt x="32" y="34"/>
                </a:lnTo>
                <a:lnTo>
                  <a:pt x="36" y="0"/>
                </a:lnTo>
                <a:lnTo>
                  <a:pt x="74" y="6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7" name="Line 35"/>
          <p:cNvSpPr>
            <a:spLocks noChangeShapeType="1"/>
          </p:cNvSpPr>
          <p:nvPr/>
        </p:nvSpPr>
        <p:spPr bwMode="auto">
          <a:xfrm flipH="1" flipV="1">
            <a:off x="4441825" y="4411663"/>
            <a:ext cx="1587500" cy="8413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8" name="Freeform 36"/>
          <p:cNvSpPr>
            <a:spLocks/>
          </p:cNvSpPr>
          <p:nvPr/>
        </p:nvSpPr>
        <p:spPr bwMode="auto">
          <a:xfrm>
            <a:off x="5978525" y="5195888"/>
            <a:ext cx="120650" cy="92075"/>
          </a:xfrm>
          <a:custGeom>
            <a:avLst/>
            <a:gdLst>
              <a:gd name="T0" fmla="*/ 76 w 76"/>
              <a:gd name="T1" fmla="*/ 58 h 58"/>
              <a:gd name="T2" fmla="*/ 0 w 76"/>
              <a:gd name="T3" fmla="*/ 52 h 58"/>
              <a:gd name="T4" fmla="*/ 28 w 76"/>
              <a:gd name="T5" fmla="*/ 34 h 58"/>
              <a:gd name="T6" fmla="*/ 26 w 76"/>
              <a:gd name="T7" fmla="*/ 0 h 58"/>
              <a:gd name="T8" fmla="*/ 76 w 76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8">
                <a:moveTo>
                  <a:pt x="76" y="58"/>
                </a:moveTo>
                <a:lnTo>
                  <a:pt x="0" y="52"/>
                </a:lnTo>
                <a:lnTo>
                  <a:pt x="28" y="34"/>
                </a:lnTo>
                <a:lnTo>
                  <a:pt x="26" y="0"/>
                </a:lnTo>
                <a:lnTo>
                  <a:pt x="76" y="5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9" name="Freeform 37"/>
          <p:cNvSpPr>
            <a:spLocks/>
          </p:cNvSpPr>
          <p:nvPr/>
        </p:nvSpPr>
        <p:spPr bwMode="auto">
          <a:xfrm>
            <a:off x="5978525" y="5195888"/>
            <a:ext cx="120650" cy="92075"/>
          </a:xfrm>
          <a:custGeom>
            <a:avLst/>
            <a:gdLst>
              <a:gd name="T0" fmla="*/ 76 w 76"/>
              <a:gd name="T1" fmla="*/ 58 h 58"/>
              <a:gd name="T2" fmla="*/ 0 w 76"/>
              <a:gd name="T3" fmla="*/ 52 h 58"/>
              <a:gd name="T4" fmla="*/ 28 w 76"/>
              <a:gd name="T5" fmla="*/ 34 h 58"/>
              <a:gd name="T6" fmla="*/ 26 w 76"/>
              <a:gd name="T7" fmla="*/ 0 h 58"/>
              <a:gd name="T8" fmla="*/ 76 w 76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8">
                <a:moveTo>
                  <a:pt x="76" y="58"/>
                </a:moveTo>
                <a:lnTo>
                  <a:pt x="0" y="52"/>
                </a:lnTo>
                <a:lnTo>
                  <a:pt x="28" y="34"/>
                </a:lnTo>
                <a:lnTo>
                  <a:pt x="26" y="0"/>
                </a:lnTo>
                <a:lnTo>
                  <a:pt x="76" y="5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0" name="Rectangle 38"/>
          <p:cNvSpPr>
            <a:spLocks noChangeArrowheads="1"/>
          </p:cNvSpPr>
          <p:nvPr/>
        </p:nvSpPr>
        <p:spPr bwMode="auto">
          <a:xfrm>
            <a:off x="1873250" y="1820863"/>
            <a:ext cx="2527300" cy="3089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1" name="Rectangle 39"/>
          <p:cNvSpPr>
            <a:spLocks noChangeArrowheads="1"/>
          </p:cNvSpPr>
          <p:nvPr/>
        </p:nvSpPr>
        <p:spPr bwMode="auto">
          <a:xfrm>
            <a:off x="2968625" y="4068763"/>
            <a:ext cx="1651000" cy="346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2" name="Rectangle 40"/>
          <p:cNvSpPr>
            <a:spLocks noChangeArrowheads="1"/>
          </p:cNvSpPr>
          <p:nvPr/>
        </p:nvSpPr>
        <p:spPr bwMode="auto">
          <a:xfrm>
            <a:off x="2968625" y="4068763"/>
            <a:ext cx="1651000" cy="346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3" name="Rectangle 41"/>
          <p:cNvSpPr>
            <a:spLocks noChangeArrowheads="1"/>
          </p:cNvSpPr>
          <p:nvPr/>
        </p:nvSpPr>
        <p:spPr bwMode="auto">
          <a:xfrm>
            <a:off x="7010400" y="5465763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6" name="Rectangle 44"/>
          <p:cNvSpPr>
            <a:spLocks noChangeArrowheads="1"/>
          </p:cNvSpPr>
          <p:nvPr/>
        </p:nvSpPr>
        <p:spPr bwMode="auto">
          <a:xfrm>
            <a:off x="3206750" y="1935163"/>
            <a:ext cx="83676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à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.............................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04" name="Rectangle 52"/>
          <p:cNvSpPr>
            <a:spLocks noChangeArrowheads="1"/>
          </p:cNvSpPr>
          <p:nvPr/>
        </p:nvSpPr>
        <p:spPr bwMode="auto">
          <a:xfrm>
            <a:off x="5092700" y="2084388"/>
            <a:ext cx="150361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seul destinataire : le décideur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16" name="Rectangle 64"/>
          <p:cNvSpPr>
            <a:spLocks noChangeArrowheads="1"/>
          </p:cNvSpPr>
          <p:nvPr/>
        </p:nvSpPr>
        <p:spPr bwMode="auto">
          <a:xfrm>
            <a:off x="5092700" y="2913063"/>
            <a:ext cx="6428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texte court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21" name="Rectangle 69"/>
          <p:cNvSpPr>
            <a:spLocks noChangeArrowheads="1"/>
          </p:cNvSpPr>
          <p:nvPr/>
        </p:nvSpPr>
        <p:spPr bwMode="auto">
          <a:xfrm>
            <a:off x="3044825" y="4122738"/>
            <a:ext cx="14330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l’inverse des faits marquants,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rythme totalement aléatoire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49" name="Rectangle 97"/>
          <p:cNvSpPr>
            <a:spLocks noChangeArrowheads="1"/>
          </p:cNvSpPr>
          <p:nvPr/>
        </p:nvSpPr>
        <p:spPr bwMode="auto">
          <a:xfrm>
            <a:off x="5092700" y="3665538"/>
            <a:ext cx="179376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rareté des « notes au décideur »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renforce l’impact auprès de celui-ci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1651696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TEMPS DE LA RÉFLEXION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80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NOTE AU DÉCIDEUR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51214" name="Rectangle 6"/>
          <p:cNvSpPr>
            <a:spLocks noChangeArrowheads="1"/>
          </p:cNvSpPr>
          <p:nvPr/>
        </p:nvSpPr>
        <p:spPr bwMode="auto">
          <a:xfrm>
            <a:off x="1957388" y="3644900"/>
            <a:ext cx="4826000" cy="8731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5" name="Rectangle 7"/>
          <p:cNvSpPr>
            <a:spLocks noChangeArrowheads="1"/>
          </p:cNvSpPr>
          <p:nvPr/>
        </p:nvSpPr>
        <p:spPr bwMode="auto">
          <a:xfrm>
            <a:off x="1957388" y="2638425"/>
            <a:ext cx="4826000" cy="90170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6" name="Rectangle 8"/>
          <p:cNvSpPr>
            <a:spLocks noChangeArrowheads="1"/>
          </p:cNvSpPr>
          <p:nvPr/>
        </p:nvSpPr>
        <p:spPr bwMode="auto">
          <a:xfrm>
            <a:off x="3522663" y="3152775"/>
            <a:ext cx="1168400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7" name="Rectangle 9"/>
          <p:cNvSpPr>
            <a:spLocks noChangeArrowheads="1"/>
          </p:cNvSpPr>
          <p:nvPr/>
        </p:nvSpPr>
        <p:spPr bwMode="auto">
          <a:xfrm>
            <a:off x="3522663" y="3152775"/>
            <a:ext cx="116840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8" name="Rectangle 10"/>
          <p:cNvSpPr>
            <a:spLocks noChangeArrowheads="1"/>
          </p:cNvSpPr>
          <p:nvPr/>
        </p:nvSpPr>
        <p:spPr bwMode="auto">
          <a:xfrm>
            <a:off x="6167438" y="2835275"/>
            <a:ext cx="1047750" cy="508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9" name="Rectangle 11"/>
          <p:cNvSpPr>
            <a:spLocks noChangeArrowheads="1"/>
          </p:cNvSpPr>
          <p:nvPr/>
        </p:nvSpPr>
        <p:spPr bwMode="auto">
          <a:xfrm>
            <a:off x="6167438" y="2835275"/>
            <a:ext cx="1047750" cy="508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0" name="Rectangle 12"/>
          <p:cNvSpPr>
            <a:spLocks noChangeArrowheads="1"/>
          </p:cNvSpPr>
          <p:nvPr/>
        </p:nvSpPr>
        <p:spPr bwMode="auto">
          <a:xfrm>
            <a:off x="6167438" y="3921125"/>
            <a:ext cx="1047750" cy="368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1" name="Rectangle 13"/>
          <p:cNvSpPr>
            <a:spLocks noChangeArrowheads="1"/>
          </p:cNvSpPr>
          <p:nvPr/>
        </p:nvSpPr>
        <p:spPr bwMode="auto">
          <a:xfrm>
            <a:off x="6167438" y="3921125"/>
            <a:ext cx="1047750" cy="368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2" name="Freeform 14"/>
          <p:cNvSpPr>
            <a:spLocks/>
          </p:cNvSpPr>
          <p:nvPr/>
        </p:nvSpPr>
        <p:spPr bwMode="auto">
          <a:xfrm>
            <a:off x="1957388" y="2936875"/>
            <a:ext cx="4013200" cy="1346200"/>
          </a:xfrm>
          <a:custGeom>
            <a:avLst/>
            <a:gdLst>
              <a:gd name="T0" fmla="*/ 2528 w 2528"/>
              <a:gd name="T1" fmla="*/ 848 h 848"/>
              <a:gd name="T2" fmla="*/ 1942 w 2528"/>
              <a:gd name="T3" fmla="*/ 848 h 848"/>
              <a:gd name="T4" fmla="*/ 1942 w 2528"/>
              <a:gd name="T5" fmla="*/ 844 h 848"/>
              <a:gd name="T6" fmla="*/ 1868 w 2528"/>
              <a:gd name="T7" fmla="*/ 0 h 848"/>
              <a:gd name="T8" fmla="*/ 1868 w 2528"/>
              <a:gd name="T9" fmla="*/ 6 h 848"/>
              <a:gd name="T10" fmla="*/ 1796 w 2528"/>
              <a:gd name="T11" fmla="*/ 848 h 848"/>
              <a:gd name="T12" fmla="*/ 990 w 2528"/>
              <a:gd name="T13" fmla="*/ 848 h 848"/>
              <a:gd name="T14" fmla="*/ 734 w 2528"/>
              <a:gd name="T15" fmla="*/ 6 h 848"/>
              <a:gd name="T16" fmla="*/ 0 w 2528"/>
              <a:gd name="T17" fmla="*/ 6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28" h="848">
                <a:moveTo>
                  <a:pt x="2528" y="848"/>
                </a:moveTo>
                <a:lnTo>
                  <a:pt x="1942" y="848"/>
                </a:lnTo>
                <a:lnTo>
                  <a:pt x="1942" y="844"/>
                </a:lnTo>
                <a:lnTo>
                  <a:pt x="1868" y="0"/>
                </a:lnTo>
                <a:lnTo>
                  <a:pt x="1868" y="6"/>
                </a:lnTo>
                <a:lnTo>
                  <a:pt x="1796" y="848"/>
                </a:lnTo>
                <a:lnTo>
                  <a:pt x="990" y="848"/>
                </a:lnTo>
                <a:lnTo>
                  <a:pt x="734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3" name="Freeform 15"/>
          <p:cNvSpPr>
            <a:spLocks/>
          </p:cNvSpPr>
          <p:nvPr/>
        </p:nvSpPr>
        <p:spPr bwMode="auto">
          <a:xfrm>
            <a:off x="4713288" y="4191000"/>
            <a:ext cx="177800" cy="171450"/>
          </a:xfrm>
          <a:custGeom>
            <a:avLst/>
            <a:gdLst>
              <a:gd name="T0" fmla="*/ 112 w 112"/>
              <a:gd name="T1" fmla="*/ 54 h 108"/>
              <a:gd name="T2" fmla="*/ 112 w 112"/>
              <a:gd name="T3" fmla="*/ 54 h 108"/>
              <a:gd name="T4" fmla="*/ 110 w 112"/>
              <a:gd name="T5" fmla="*/ 66 h 108"/>
              <a:gd name="T6" fmla="*/ 106 w 112"/>
              <a:gd name="T7" fmla="*/ 76 h 108"/>
              <a:gd name="T8" fmla="*/ 102 w 112"/>
              <a:gd name="T9" fmla="*/ 84 h 108"/>
              <a:gd name="T10" fmla="*/ 96 w 112"/>
              <a:gd name="T11" fmla="*/ 92 h 108"/>
              <a:gd name="T12" fmla="*/ 86 w 112"/>
              <a:gd name="T13" fmla="*/ 100 h 108"/>
              <a:gd name="T14" fmla="*/ 78 w 112"/>
              <a:gd name="T15" fmla="*/ 104 h 108"/>
              <a:gd name="T16" fmla="*/ 68 w 112"/>
              <a:gd name="T17" fmla="*/ 108 h 108"/>
              <a:gd name="T18" fmla="*/ 56 w 112"/>
              <a:gd name="T19" fmla="*/ 108 h 108"/>
              <a:gd name="T20" fmla="*/ 56 w 112"/>
              <a:gd name="T21" fmla="*/ 108 h 108"/>
              <a:gd name="T22" fmla="*/ 44 w 112"/>
              <a:gd name="T23" fmla="*/ 108 h 108"/>
              <a:gd name="T24" fmla="*/ 34 w 112"/>
              <a:gd name="T25" fmla="*/ 104 h 108"/>
              <a:gd name="T26" fmla="*/ 26 w 112"/>
              <a:gd name="T27" fmla="*/ 100 h 108"/>
              <a:gd name="T28" fmla="*/ 16 w 112"/>
              <a:gd name="T29" fmla="*/ 92 h 108"/>
              <a:gd name="T30" fmla="*/ 10 w 112"/>
              <a:gd name="T31" fmla="*/ 84 h 108"/>
              <a:gd name="T32" fmla="*/ 6 w 112"/>
              <a:gd name="T33" fmla="*/ 76 h 108"/>
              <a:gd name="T34" fmla="*/ 2 w 112"/>
              <a:gd name="T35" fmla="*/ 66 h 108"/>
              <a:gd name="T36" fmla="*/ 0 w 112"/>
              <a:gd name="T37" fmla="*/ 54 h 108"/>
              <a:gd name="T38" fmla="*/ 0 w 112"/>
              <a:gd name="T39" fmla="*/ 54 h 108"/>
              <a:gd name="T40" fmla="*/ 2 w 112"/>
              <a:gd name="T41" fmla="*/ 44 h 108"/>
              <a:gd name="T42" fmla="*/ 6 w 112"/>
              <a:gd name="T43" fmla="*/ 34 h 108"/>
              <a:gd name="T44" fmla="*/ 10 w 112"/>
              <a:gd name="T45" fmla="*/ 24 h 108"/>
              <a:gd name="T46" fmla="*/ 16 w 112"/>
              <a:gd name="T47" fmla="*/ 16 h 108"/>
              <a:gd name="T48" fmla="*/ 26 w 112"/>
              <a:gd name="T49" fmla="*/ 10 h 108"/>
              <a:gd name="T50" fmla="*/ 34 w 112"/>
              <a:gd name="T51" fmla="*/ 4 h 108"/>
              <a:gd name="T52" fmla="*/ 44 w 112"/>
              <a:gd name="T53" fmla="*/ 2 h 108"/>
              <a:gd name="T54" fmla="*/ 56 w 112"/>
              <a:gd name="T55" fmla="*/ 0 h 108"/>
              <a:gd name="T56" fmla="*/ 56 w 112"/>
              <a:gd name="T57" fmla="*/ 0 h 108"/>
              <a:gd name="T58" fmla="*/ 68 w 112"/>
              <a:gd name="T59" fmla="*/ 2 h 108"/>
              <a:gd name="T60" fmla="*/ 78 w 112"/>
              <a:gd name="T61" fmla="*/ 4 h 108"/>
              <a:gd name="T62" fmla="*/ 86 w 112"/>
              <a:gd name="T63" fmla="*/ 10 h 108"/>
              <a:gd name="T64" fmla="*/ 96 w 112"/>
              <a:gd name="T65" fmla="*/ 16 h 108"/>
              <a:gd name="T66" fmla="*/ 102 w 112"/>
              <a:gd name="T67" fmla="*/ 24 h 108"/>
              <a:gd name="T68" fmla="*/ 106 w 112"/>
              <a:gd name="T69" fmla="*/ 34 h 108"/>
              <a:gd name="T70" fmla="*/ 110 w 112"/>
              <a:gd name="T71" fmla="*/ 44 h 108"/>
              <a:gd name="T72" fmla="*/ 112 w 112"/>
              <a:gd name="T73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108">
                <a:moveTo>
                  <a:pt x="112" y="54"/>
                </a:moveTo>
                <a:lnTo>
                  <a:pt x="112" y="54"/>
                </a:lnTo>
                <a:lnTo>
                  <a:pt x="110" y="66"/>
                </a:lnTo>
                <a:lnTo>
                  <a:pt x="106" y="76"/>
                </a:lnTo>
                <a:lnTo>
                  <a:pt x="102" y="84"/>
                </a:lnTo>
                <a:lnTo>
                  <a:pt x="96" y="92"/>
                </a:lnTo>
                <a:lnTo>
                  <a:pt x="86" y="100"/>
                </a:lnTo>
                <a:lnTo>
                  <a:pt x="78" y="104"/>
                </a:lnTo>
                <a:lnTo>
                  <a:pt x="68" y="108"/>
                </a:lnTo>
                <a:lnTo>
                  <a:pt x="56" y="108"/>
                </a:lnTo>
                <a:lnTo>
                  <a:pt x="56" y="108"/>
                </a:lnTo>
                <a:lnTo>
                  <a:pt x="44" y="108"/>
                </a:lnTo>
                <a:lnTo>
                  <a:pt x="34" y="104"/>
                </a:lnTo>
                <a:lnTo>
                  <a:pt x="26" y="100"/>
                </a:lnTo>
                <a:lnTo>
                  <a:pt x="16" y="92"/>
                </a:lnTo>
                <a:lnTo>
                  <a:pt x="10" y="84"/>
                </a:lnTo>
                <a:lnTo>
                  <a:pt x="6" y="76"/>
                </a:lnTo>
                <a:lnTo>
                  <a:pt x="2" y="66"/>
                </a:lnTo>
                <a:lnTo>
                  <a:pt x="0" y="54"/>
                </a:lnTo>
                <a:lnTo>
                  <a:pt x="0" y="54"/>
                </a:lnTo>
                <a:lnTo>
                  <a:pt x="2" y="44"/>
                </a:lnTo>
                <a:lnTo>
                  <a:pt x="6" y="34"/>
                </a:lnTo>
                <a:lnTo>
                  <a:pt x="10" y="24"/>
                </a:lnTo>
                <a:lnTo>
                  <a:pt x="16" y="16"/>
                </a:lnTo>
                <a:lnTo>
                  <a:pt x="26" y="10"/>
                </a:lnTo>
                <a:lnTo>
                  <a:pt x="34" y="4"/>
                </a:lnTo>
                <a:lnTo>
                  <a:pt x="44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78" y="4"/>
                </a:lnTo>
                <a:lnTo>
                  <a:pt x="86" y="10"/>
                </a:lnTo>
                <a:lnTo>
                  <a:pt x="96" y="16"/>
                </a:lnTo>
                <a:lnTo>
                  <a:pt x="102" y="24"/>
                </a:lnTo>
                <a:lnTo>
                  <a:pt x="106" y="34"/>
                </a:lnTo>
                <a:lnTo>
                  <a:pt x="110" y="44"/>
                </a:lnTo>
                <a:lnTo>
                  <a:pt x="112" y="54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4" name="Freeform 16"/>
          <p:cNvSpPr>
            <a:spLocks/>
          </p:cNvSpPr>
          <p:nvPr/>
        </p:nvSpPr>
        <p:spPr bwMode="auto">
          <a:xfrm>
            <a:off x="4713288" y="4191000"/>
            <a:ext cx="177800" cy="171450"/>
          </a:xfrm>
          <a:custGeom>
            <a:avLst/>
            <a:gdLst>
              <a:gd name="T0" fmla="*/ 112 w 112"/>
              <a:gd name="T1" fmla="*/ 54 h 108"/>
              <a:gd name="T2" fmla="*/ 112 w 112"/>
              <a:gd name="T3" fmla="*/ 54 h 108"/>
              <a:gd name="T4" fmla="*/ 110 w 112"/>
              <a:gd name="T5" fmla="*/ 66 h 108"/>
              <a:gd name="T6" fmla="*/ 106 w 112"/>
              <a:gd name="T7" fmla="*/ 76 h 108"/>
              <a:gd name="T8" fmla="*/ 102 w 112"/>
              <a:gd name="T9" fmla="*/ 84 h 108"/>
              <a:gd name="T10" fmla="*/ 96 w 112"/>
              <a:gd name="T11" fmla="*/ 92 h 108"/>
              <a:gd name="T12" fmla="*/ 86 w 112"/>
              <a:gd name="T13" fmla="*/ 100 h 108"/>
              <a:gd name="T14" fmla="*/ 78 w 112"/>
              <a:gd name="T15" fmla="*/ 104 h 108"/>
              <a:gd name="T16" fmla="*/ 68 w 112"/>
              <a:gd name="T17" fmla="*/ 108 h 108"/>
              <a:gd name="T18" fmla="*/ 56 w 112"/>
              <a:gd name="T19" fmla="*/ 108 h 108"/>
              <a:gd name="T20" fmla="*/ 56 w 112"/>
              <a:gd name="T21" fmla="*/ 108 h 108"/>
              <a:gd name="T22" fmla="*/ 44 w 112"/>
              <a:gd name="T23" fmla="*/ 108 h 108"/>
              <a:gd name="T24" fmla="*/ 34 w 112"/>
              <a:gd name="T25" fmla="*/ 104 h 108"/>
              <a:gd name="T26" fmla="*/ 26 w 112"/>
              <a:gd name="T27" fmla="*/ 100 h 108"/>
              <a:gd name="T28" fmla="*/ 16 w 112"/>
              <a:gd name="T29" fmla="*/ 92 h 108"/>
              <a:gd name="T30" fmla="*/ 10 w 112"/>
              <a:gd name="T31" fmla="*/ 84 h 108"/>
              <a:gd name="T32" fmla="*/ 6 w 112"/>
              <a:gd name="T33" fmla="*/ 76 h 108"/>
              <a:gd name="T34" fmla="*/ 2 w 112"/>
              <a:gd name="T35" fmla="*/ 66 h 108"/>
              <a:gd name="T36" fmla="*/ 0 w 112"/>
              <a:gd name="T37" fmla="*/ 54 h 108"/>
              <a:gd name="T38" fmla="*/ 0 w 112"/>
              <a:gd name="T39" fmla="*/ 54 h 108"/>
              <a:gd name="T40" fmla="*/ 2 w 112"/>
              <a:gd name="T41" fmla="*/ 44 h 108"/>
              <a:gd name="T42" fmla="*/ 6 w 112"/>
              <a:gd name="T43" fmla="*/ 34 h 108"/>
              <a:gd name="T44" fmla="*/ 10 w 112"/>
              <a:gd name="T45" fmla="*/ 24 h 108"/>
              <a:gd name="T46" fmla="*/ 16 w 112"/>
              <a:gd name="T47" fmla="*/ 16 h 108"/>
              <a:gd name="T48" fmla="*/ 26 w 112"/>
              <a:gd name="T49" fmla="*/ 10 h 108"/>
              <a:gd name="T50" fmla="*/ 34 w 112"/>
              <a:gd name="T51" fmla="*/ 4 h 108"/>
              <a:gd name="T52" fmla="*/ 44 w 112"/>
              <a:gd name="T53" fmla="*/ 2 h 108"/>
              <a:gd name="T54" fmla="*/ 56 w 112"/>
              <a:gd name="T55" fmla="*/ 0 h 108"/>
              <a:gd name="T56" fmla="*/ 56 w 112"/>
              <a:gd name="T57" fmla="*/ 0 h 108"/>
              <a:gd name="T58" fmla="*/ 68 w 112"/>
              <a:gd name="T59" fmla="*/ 2 h 108"/>
              <a:gd name="T60" fmla="*/ 78 w 112"/>
              <a:gd name="T61" fmla="*/ 4 h 108"/>
              <a:gd name="T62" fmla="*/ 86 w 112"/>
              <a:gd name="T63" fmla="*/ 10 h 108"/>
              <a:gd name="T64" fmla="*/ 96 w 112"/>
              <a:gd name="T65" fmla="*/ 16 h 108"/>
              <a:gd name="T66" fmla="*/ 102 w 112"/>
              <a:gd name="T67" fmla="*/ 24 h 108"/>
              <a:gd name="T68" fmla="*/ 106 w 112"/>
              <a:gd name="T69" fmla="*/ 34 h 108"/>
              <a:gd name="T70" fmla="*/ 110 w 112"/>
              <a:gd name="T71" fmla="*/ 44 h 108"/>
              <a:gd name="T72" fmla="*/ 112 w 112"/>
              <a:gd name="T73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108">
                <a:moveTo>
                  <a:pt x="112" y="54"/>
                </a:moveTo>
                <a:lnTo>
                  <a:pt x="112" y="54"/>
                </a:lnTo>
                <a:lnTo>
                  <a:pt x="110" y="66"/>
                </a:lnTo>
                <a:lnTo>
                  <a:pt x="106" y="76"/>
                </a:lnTo>
                <a:lnTo>
                  <a:pt x="102" y="84"/>
                </a:lnTo>
                <a:lnTo>
                  <a:pt x="96" y="92"/>
                </a:lnTo>
                <a:lnTo>
                  <a:pt x="86" y="100"/>
                </a:lnTo>
                <a:lnTo>
                  <a:pt x="78" y="104"/>
                </a:lnTo>
                <a:lnTo>
                  <a:pt x="68" y="108"/>
                </a:lnTo>
                <a:lnTo>
                  <a:pt x="56" y="108"/>
                </a:lnTo>
                <a:lnTo>
                  <a:pt x="56" y="108"/>
                </a:lnTo>
                <a:lnTo>
                  <a:pt x="44" y="108"/>
                </a:lnTo>
                <a:lnTo>
                  <a:pt x="34" y="104"/>
                </a:lnTo>
                <a:lnTo>
                  <a:pt x="26" y="100"/>
                </a:lnTo>
                <a:lnTo>
                  <a:pt x="16" y="92"/>
                </a:lnTo>
                <a:lnTo>
                  <a:pt x="10" y="84"/>
                </a:lnTo>
                <a:lnTo>
                  <a:pt x="6" y="76"/>
                </a:lnTo>
                <a:lnTo>
                  <a:pt x="2" y="66"/>
                </a:lnTo>
                <a:lnTo>
                  <a:pt x="0" y="54"/>
                </a:lnTo>
                <a:lnTo>
                  <a:pt x="0" y="54"/>
                </a:lnTo>
                <a:lnTo>
                  <a:pt x="2" y="44"/>
                </a:lnTo>
                <a:lnTo>
                  <a:pt x="6" y="34"/>
                </a:lnTo>
                <a:lnTo>
                  <a:pt x="10" y="24"/>
                </a:lnTo>
                <a:lnTo>
                  <a:pt x="16" y="16"/>
                </a:lnTo>
                <a:lnTo>
                  <a:pt x="26" y="10"/>
                </a:lnTo>
                <a:lnTo>
                  <a:pt x="34" y="4"/>
                </a:lnTo>
                <a:lnTo>
                  <a:pt x="44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78" y="4"/>
                </a:lnTo>
                <a:lnTo>
                  <a:pt x="86" y="10"/>
                </a:lnTo>
                <a:lnTo>
                  <a:pt x="96" y="16"/>
                </a:lnTo>
                <a:lnTo>
                  <a:pt x="102" y="24"/>
                </a:lnTo>
                <a:lnTo>
                  <a:pt x="106" y="34"/>
                </a:lnTo>
                <a:lnTo>
                  <a:pt x="110" y="44"/>
                </a:lnTo>
                <a:lnTo>
                  <a:pt x="112" y="5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5" name="Freeform 17"/>
          <p:cNvSpPr>
            <a:spLocks/>
          </p:cNvSpPr>
          <p:nvPr/>
        </p:nvSpPr>
        <p:spPr bwMode="auto">
          <a:xfrm>
            <a:off x="1957388" y="2200275"/>
            <a:ext cx="5016500" cy="2432050"/>
          </a:xfrm>
          <a:custGeom>
            <a:avLst/>
            <a:gdLst>
              <a:gd name="T0" fmla="*/ 0 w 3160"/>
              <a:gd name="T1" fmla="*/ 0 h 1532"/>
              <a:gd name="T2" fmla="*/ 0 w 3160"/>
              <a:gd name="T3" fmla="*/ 1532 h 1532"/>
              <a:gd name="T4" fmla="*/ 3160 w 3160"/>
              <a:gd name="T5" fmla="*/ 1532 h 1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60" h="1532">
                <a:moveTo>
                  <a:pt x="0" y="0"/>
                </a:moveTo>
                <a:lnTo>
                  <a:pt x="0" y="1532"/>
                </a:lnTo>
                <a:lnTo>
                  <a:pt x="3160" y="153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6" name="Freeform 18"/>
          <p:cNvSpPr>
            <a:spLocks/>
          </p:cNvSpPr>
          <p:nvPr/>
        </p:nvSpPr>
        <p:spPr bwMode="auto">
          <a:xfrm>
            <a:off x="6951663" y="46005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7" name="Freeform 19"/>
          <p:cNvSpPr>
            <a:spLocks/>
          </p:cNvSpPr>
          <p:nvPr/>
        </p:nvSpPr>
        <p:spPr bwMode="auto">
          <a:xfrm>
            <a:off x="6951663" y="46005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8" name="Freeform 20"/>
          <p:cNvSpPr>
            <a:spLocks/>
          </p:cNvSpPr>
          <p:nvPr/>
        </p:nvSpPr>
        <p:spPr bwMode="auto">
          <a:xfrm>
            <a:off x="1925638" y="214630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29" name="Freeform 21"/>
          <p:cNvSpPr>
            <a:spLocks/>
          </p:cNvSpPr>
          <p:nvPr/>
        </p:nvSpPr>
        <p:spPr bwMode="auto">
          <a:xfrm>
            <a:off x="1925638" y="214630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0" name="Line 22"/>
          <p:cNvSpPr>
            <a:spLocks noChangeShapeType="1"/>
          </p:cNvSpPr>
          <p:nvPr/>
        </p:nvSpPr>
        <p:spPr bwMode="auto">
          <a:xfrm flipV="1">
            <a:off x="3636963" y="4416425"/>
            <a:ext cx="228600" cy="3556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1" name="Freeform 23"/>
          <p:cNvSpPr>
            <a:spLocks/>
          </p:cNvSpPr>
          <p:nvPr/>
        </p:nvSpPr>
        <p:spPr bwMode="auto">
          <a:xfrm>
            <a:off x="3808413" y="4349750"/>
            <a:ext cx="98425" cy="120650"/>
          </a:xfrm>
          <a:custGeom>
            <a:avLst/>
            <a:gdLst>
              <a:gd name="T0" fmla="*/ 62 w 62"/>
              <a:gd name="T1" fmla="*/ 0 h 76"/>
              <a:gd name="T2" fmla="*/ 48 w 62"/>
              <a:gd name="T3" fmla="*/ 76 h 76"/>
              <a:gd name="T4" fmla="*/ 34 w 62"/>
              <a:gd name="T5" fmla="*/ 46 h 76"/>
              <a:gd name="T6" fmla="*/ 0 w 62"/>
              <a:gd name="T7" fmla="*/ 44 h 76"/>
              <a:gd name="T8" fmla="*/ 62 w 62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0"/>
                </a:moveTo>
                <a:lnTo>
                  <a:pt x="48" y="76"/>
                </a:lnTo>
                <a:lnTo>
                  <a:pt x="34" y="46"/>
                </a:lnTo>
                <a:lnTo>
                  <a:pt x="0" y="44"/>
                </a:lnTo>
                <a:lnTo>
                  <a:pt x="6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2" name="Freeform 24"/>
          <p:cNvSpPr>
            <a:spLocks/>
          </p:cNvSpPr>
          <p:nvPr/>
        </p:nvSpPr>
        <p:spPr bwMode="auto">
          <a:xfrm>
            <a:off x="3808413" y="4349750"/>
            <a:ext cx="98425" cy="120650"/>
          </a:xfrm>
          <a:custGeom>
            <a:avLst/>
            <a:gdLst>
              <a:gd name="T0" fmla="*/ 62 w 62"/>
              <a:gd name="T1" fmla="*/ 0 h 76"/>
              <a:gd name="T2" fmla="*/ 48 w 62"/>
              <a:gd name="T3" fmla="*/ 76 h 76"/>
              <a:gd name="T4" fmla="*/ 34 w 62"/>
              <a:gd name="T5" fmla="*/ 46 h 76"/>
              <a:gd name="T6" fmla="*/ 0 w 62"/>
              <a:gd name="T7" fmla="*/ 44 h 76"/>
              <a:gd name="T8" fmla="*/ 62 w 62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0"/>
                </a:moveTo>
                <a:lnTo>
                  <a:pt x="48" y="76"/>
                </a:lnTo>
                <a:lnTo>
                  <a:pt x="34" y="46"/>
                </a:lnTo>
                <a:lnTo>
                  <a:pt x="0" y="44"/>
                </a:lnTo>
                <a:lnTo>
                  <a:pt x="6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3" name="Line 25"/>
          <p:cNvSpPr>
            <a:spLocks noChangeShapeType="1"/>
          </p:cNvSpPr>
          <p:nvPr/>
        </p:nvSpPr>
        <p:spPr bwMode="auto">
          <a:xfrm>
            <a:off x="4116388" y="3371850"/>
            <a:ext cx="523875" cy="730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4" name="Freeform 26"/>
          <p:cNvSpPr>
            <a:spLocks/>
          </p:cNvSpPr>
          <p:nvPr/>
        </p:nvSpPr>
        <p:spPr bwMode="auto">
          <a:xfrm>
            <a:off x="4583113" y="4048125"/>
            <a:ext cx="101600" cy="120650"/>
          </a:xfrm>
          <a:custGeom>
            <a:avLst/>
            <a:gdLst>
              <a:gd name="T0" fmla="*/ 64 w 64"/>
              <a:gd name="T1" fmla="*/ 76 h 76"/>
              <a:gd name="T2" fmla="*/ 0 w 64"/>
              <a:gd name="T3" fmla="*/ 34 h 76"/>
              <a:gd name="T4" fmla="*/ 34 w 64"/>
              <a:gd name="T5" fmla="*/ 32 h 76"/>
              <a:gd name="T6" fmla="*/ 48 w 64"/>
              <a:gd name="T7" fmla="*/ 0 h 76"/>
              <a:gd name="T8" fmla="*/ 64 w 64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6">
                <a:moveTo>
                  <a:pt x="64" y="76"/>
                </a:moveTo>
                <a:lnTo>
                  <a:pt x="0" y="34"/>
                </a:lnTo>
                <a:lnTo>
                  <a:pt x="34" y="32"/>
                </a:lnTo>
                <a:lnTo>
                  <a:pt x="48" y="0"/>
                </a:lnTo>
                <a:lnTo>
                  <a:pt x="64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5" name="Freeform 27"/>
          <p:cNvSpPr>
            <a:spLocks/>
          </p:cNvSpPr>
          <p:nvPr/>
        </p:nvSpPr>
        <p:spPr bwMode="auto">
          <a:xfrm>
            <a:off x="4583113" y="4048125"/>
            <a:ext cx="101600" cy="120650"/>
          </a:xfrm>
          <a:custGeom>
            <a:avLst/>
            <a:gdLst>
              <a:gd name="T0" fmla="*/ 64 w 64"/>
              <a:gd name="T1" fmla="*/ 76 h 76"/>
              <a:gd name="T2" fmla="*/ 0 w 64"/>
              <a:gd name="T3" fmla="*/ 34 h 76"/>
              <a:gd name="T4" fmla="*/ 34 w 64"/>
              <a:gd name="T5" fmla="*/ 32 h 76"/>
              <a:gd name="T6" fmla="*/ 48 w 64"/>
              <a:gd name="T7" fmla="*/ 0 h 76"/>
              <a:gd name="T8" fmla="*/ 64 w 64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6">
                <a:moveTo>
                  <a:pt x="64" y="76"/>
                </a:moveTo>
                <a:lnTo>
                  <a:pt x="0" y="34"/>
                </a:lnTo>
                <a:lnTo>
                  <a:pt x="34" y="32"/>
                </a:lnTo>
                <a:lnTo>
                  <a:pt x="48" y="0"/>
                </a:lnTo>
                <a:lnTo>
                  <a:pt x="64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6" name="Line 28"/>
          <p:cNvSpPr>
            <a:spLocks noChangeShapeType="1"/>
          </p:cNvSpPr>
          <p:nvPr/>
        </p:nvSpPr>
        <p:spPr bwMode="auto">
          <a:xfrm>
            <a:off x="2646363" y="2511425"/>
            <a:ext cx="0" cy="3175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7" name="Freeform 29"/>
          <p:cNvSpPr>
            <a:spLocks/>
          </p:cNvSpPr>
          <p:nvPr/>
        </p:nvSpPr>
        <p:spPr bwMode="auto">
          <a:xfrm>
            <a:off x="2601913" y="2797175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8" name="Freeform 30"/>
          <p:cNvSpPr>
            <a:spLocks/>
          </p:cNvSpPr>
          <p:nvPr/>
        </p:nvSpPr>
        <p:spPr bwMode="auto">
          <a:xfrm>
            <a:off x="2601913" y="2797175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9" name="Line 31"/>
          <p:cNvSpPr>
            <a:spLocks noChangeShapeType="1"/>
          </p:cNvSpPr>
          <p:nvPr/>
        </p:nvSpPr>
        <p:spPr bwMode="auto">
          <a:xfrm flipH="1">
            <a:off x="5043488" y="2505075"/>
            <a:ext cx="365125" cy="5492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40" name="Freeform 32"/>
          <p:cNvSpPr>
            <a:spLocks/>
          </p:cNvSpPr>
          <p:nvPr/>
        </p:nvSpPr>
        <p:spPr bwMode="auto">
          <a:xfrm>
            <a:off x="4999038" y="3000375"/>
            <a:ext cx="101600" cy="120650"/>
          </a:xfrm>
          <a:custGeom>
            <a:avLst/>
            <a:gdLst>
              <a:gd name="T0" fmla="*/ 0 w 64"/>
              <a:gd name="T1" fmla="*/ 76 h 76"/>
              <a:gd name="T2" fmla="*/ 16 w 64"/>
              <a:gd name="T3" fmla="*/ 0 h 76"/>
              <a:gd name="T4" fmla="*/ 30 w 64"/>
              <a:gd name="T5" fmla="*/ 30 h 76"/>
              <a:gd name="T6" fmla="*/ 64 w 64"/>
              <a:gd name="T7" fmla="*/ 32 h 76"/>
              <a:gd name="T8" fmla="*/ 0 w 64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6">
                <a:moveTo>
                  <a:pt x="0" y="76"/>
                </a:moveTo>
                <a:lnTo>
                  <a:pt x="16" y="0"/>
                </a:lnTo>
                <a:lnTo>
                  <a:pt x="30" y="30"/>
                </a:lnTo>
                <a:lnTo>
                  <a:pt x="64" y="32"/>
                </a:lnTo>
                <a:lnTo>
                  <a:pt x="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41" name="Freeform 33"/>
          <p:cNvSpPr>
            <a:spLocks/>
          </p:cNvSpPr>
          <p:nvPr/>
        </p:nvSpPr>
        <p:spPr bwMode="auto">
          <a:xfrm>
            <a:off x="4999038" y="3000375"/>
            <a:ext cx="101600" cy="120650"/>
          </a:xfrm>
          <a:custGeom>
            <a:avLst/>
            <a:gdLst>
              <a:gd name="T0" fmla="*/ 0 w 64"/>
              <a:gd name="T1" fmla="*/ 76 h 76"/>
              <a:gd name="T2" fmla="*/ 16 w 64"/>
              <a:gd name="T3" fmla="*/ 0 h 76"/>
              <a:gd name="T4" fmla="*/ 30 w 64"/>
              <a:gd name="T5" fmla="*/ 30 h 76"/>
              <a:gd name="T6" fmla="*/ 64 w 64"/>
              <a:gd name="T7" fmla="*/ 32 h 76"/>
              <a:gd name="T8" fmla="*/ 0 w 64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6">
                <a:moveTo>
                  <a:pt x="0" y="76"/>
                </a:moveTo>
                <a:lnTo>
                  <a:pt x="16" y="0"/>
                </a:lnTo>
                <a:lnTo>
                  <a:pt x="30" y="30"/>
                </a:lnTo>
                <a:lnTo>
                  <a:pt x="64" y="32"/>
                </a:lnTo>
                <a:lnTo>
                  <a:pt x="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42" name="Rectangle 34"/>
          <p:cNvSpPr>
            <a:spLocks noChangeArrowheads="1"/>
          </p:cNvSpPr>
          <p:nvPr/>
        </p:nvSpPr>
        <p:spPr bwMode="auto">
          <a:xfrm>
            <a:off x="2239963" y="1835150"/>
            <a:ext cx="229229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Avant la mission, lors de la phase d’identification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besoins et pour convaincre le décideur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signer un contrat, la composante stratégique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la composante politique du travail du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sont prépondérantes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27" name="Rectangle 119"/>
          <p:cNvSpPr>
            <a:spLocks noChangeArrowheads="1"/>
          </p:cNvSpPr>
          <p:nvPr/>
        </p:nvSpPr>
        <p:spPr bwMode="auto">
          <a:xfrm>
            <a:off x="5002213" y="2200275"/>
            <a:ext cx="209031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« note au décideur » est une nouvelle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incursion dans le volet politique et stratégique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57" name="Rectangle 149"/>
          <p:cNvSpPr>
            <a:spLocks noChangeArrowheads="1"/>
          </p:cNvSpPr>
          <p:nvPr/>
        </p:nvSpPr>
        <p:spPr bwMode="auto">
          <a:xfrm>
            <a:off x="3662363" y="3203575"/>
            <a:ext cx="96019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Note au décideur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62" name="Rectangle 154"/>
          <p:cNvSpPr>
            <a:spLocks noChangeArrowheads="1"/>
          </p:cNvSpPr>
          <p:nvPr/>
        </p:nvSpPr>
        <p:spPr bwMode="auto">
          <a:xfrm>
            <a:off x="6367463" y="2895600"/>
            <a:ext cx="7005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Volets politique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stratégique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prépondérants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77" name="Rectangle 169"/>
          <p:cNvSpPr>
            <a:spLocks noChangeArrowheads="1"/>
          </p:cNvSpPr>
          <p:nvPr/>
        </p:nvSpPr>
        <p:spPr bwMode="auto">
          <a:xfrm>
            <a:off x="6240463" y="3987800"/>
            <a:ext cx="83356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Volet opérationnel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prépondérant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89" name="Rectangle 181"/>
          <p:cNvSpPr>
            <a:spLocks noChangeArrowheads="1"/>
          </p:cNvSpPr>
          <p:nvPr/>
        </p:nvSpPr>
        <p:spPr bwMode="auto">
          <a:xfrm>
            <a:off x="2160588" y="4806950"/>
            <a:ext cx="22586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fois le contrat conclu et la mission démarrée,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composante opérationnelle prend le relais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devient plus importante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223143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COMPOSITION DE L’ÉQUIPE PROJET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RAPPORTS AVEC LE CHEF DE PROJET INTERNE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025775" y="2663825"/>
            <a:ext cx="2152650" cy="1676400"/>
          </a:xfrm>
          <a:custGeom>
            <a:avLst/>
            <a:gdLst>
              <a:gd name="T0" fmla="*/ 1354 w 1356"/>
              <a:gd name="T1" fmla="*/ 554 h 1056"/>
              <a:gd name="T2" fmla="*/ 1342 w 1356"/>
              <a:gd name="T3" fmla="*/ 634 h 1056"/>
              <a:gd name="T4" fmla="*/ 1314 w 1356"/>
              <a:gd name="T5" fmla="*/ 710 h 1056"/>
              <a:gd name="T6" fmla="*/ 1274 w 1356"/>
              <a:gd name="T7" fmla="*/ 780 h 1056"/>
              <a:gd name="T8" fmla="*/ 1222 w 1356"/>
              <a:gd name="T9" fmla="*/ 844 h 1056"/>
              <a:gd name="T10" fmla="*/ 1158 w 1356"/>
              <a:gd name="T11" fmla="*/ 900 h 1056"/>
              <a:gd name="T12" fmla="*/ 1084 w 1356"/>
              <a:gd name="T13" fmla="*/ 950 h 1056"/>
              <a:gd name="T14" fmla="*/ 1002 w 1356"/>
              <a:gd name="T15" fmla="*/ 992 h 1056"/>
              <a:gd name="T16" fmla="*/ 912 w 1356"/>
              <a:gd name="T17" fmla="*/ 1024 h 1056"/>
              <a:gd name="T18" fmla="*/ 814 w 1356"/>
              <a:gd name="T19" fmla="*/ 1044 h 1056"/>
              <a:gd name="T20" fmla="*/ 714 w 1356"/>
              <a:gd name="T21" fmla="*/ 1054 h 1056"/>
              <a:gd name="T22" fmla="*/ 644 w 1356"/>
              <a:gd name="T23" fmla="*/ 1054 h 1056"/>
              <a:gd name="T24" fmla="*/ 542 w 1356"/>
              <a:gd name="T25" fmla="*/ 1044 h 1056"/>
              <a:gd name="T26" fmla="*/ 446 w 1356"/>
              <a:gd name="T27" fmla="*/ 1024 h 1056"/>
              <a:gd name="T28" fmla="*/ 356 w 1356"/>
              <a:gd name="T29" fmla="*/ 992 h 1056"/>
              <a:gd name="T30" fmla="*/ 272 w 1356"/>
              <a:gd name="T31" fmla="*/ 950 h 1056"/>
              <a:gd name="T32" fmla="*/ 200 w 1356"/>
              <a:gd name="T33" fmla="*/ 900 h 1056"/>
              <a:gd name="T34" fmla="*/ 136 w 1356"/>
              <a:gd name="T35" fmla="*/ 844 h 1056"/>
              <a:gd name="T36" fmla="*/ 82 w 1356"/>
              <a:gd name="T37" fmla="*/ 780 h 1056"/>
              <a:gd name="T38" fmla="*/ 42 w 1356"/>
              <a:gd name="T39" fmla="*/ 710 h 1056"/>
              <a:gd name="T40" fmla="*/ 14 w 1356"/>
              <a:gd name="T41" fmla="*/ 634 h 1056"/>
              <a:gd name="T42" fmla="*/ 2 w 1356"/>
              <a:gd name="T43" fmla="*/ 554 h 1056"/>
              <a:gd name="T44" fmla="*/ 2 w 1356"/>
              <a:gd name="T45" fmla="*/ 500 h 1056"/>
              <a:gd name="T46" fmla="*/ 14 w 1356"/>
              <a:gd name="T47" fmla="*/ 422 h 1056"/>
              <a:gd name="T48" fmla="*/ 42 w 1356"/>
              <a:gd name="T49" fmla="*/ 346 h 1056"/>
              <a:gd name="T50" fmla="*/ 82 w 1356"/>
              <a:gd name="T51" fmla="*/ 276 h 1056"/>
              <a:gd name="T52" fmla="*/ 136 w 1356"/>
              <a:gd name="T53" fmla="*/ 212 h 1056"/>
              <a:gd name="T54" fmla="*/ 200 w 1356"/>
              <a:gd name="T55" fmla="*/ 154 h 1056"/>
              <a:gd name="T56" fmla="*/ 272 w 1356"/>
              <a:gd name="T57" fmla="*/ 104 h 1056"/>
              <a:gd name="T58" fmla="*/ 356 w 1356"/>
              <a:gd name="T59" fmla="*/ 64 h 1056"/>
              <a:gd name="T60" fmla="*/ 446 w 1356"/>
              <a:gd name="T61" fmla="*/ 32 h 1056"/>
              <a:gd name="T62" fmla="*/ 542 w 1356"/>
              <a:gd name="T63" fmla="*/ 10 h 1056"/>
              <a:gd name="T64" fmla="*/ 644 w 1356"/>
              <a:gd name="T65" fmla="*/ 0 h 1056"/>
              <a:gd name="T66" fmla="*/ 714 w 1356"/>
              <a:gd name="T67" fmla="*/ 0 h 1056"/>
              <a:gd name="T68" fmla="*/ 814 w 1356"/>
              <a:gd name="T69" fmla="*/ 10 h 1056"/>
              <a:gd name="T70" fmla="*/ 912 w 1356"/>
              <a:gd name="T71" fmla="*/ 32 h 1056"/>
              <a:gd name="T72" fmla="*/ 1002 w 1356"/>
              <a:gd name="T73" fmla="*/ 64 h 1056"/>
              <a:gd name="T74" fmla="*/ 1084 w 1356"/>
              <a:gd name="T75" fmla="*/ 104 h 1056"/>
              <a:gd name="T76" fmla="*/ 1158 w 1356"/>
              <a:gd name="T77" fmla="*/ 154 h 1056"/>
              <a:gd name="T78" fmla="*/ 1222 w 1356"/>
              <a:gd name="T79" fmla="*/ 212 h 1056"/>
              <a:gd name="T80" fmla="*/ 1274 w 1356"/>
              <a:gd name="T81" fmla="*/ 276 h 1056"/>
              <a:gd name="T82" fmla="*/ 1314 w 1356"/>
              <a:gd name="T83" fmla="*/ 346 h 1056"/>
              <a:gd name="T84" fmla="*/ 1342 w 1356"/>
              <a:gd name="T85" fmla="*/ 422 h 1056"/>
              <a:gd name="T86" fmla="*/ 1354 w 1356"/>
              <a:gd name="T87" fmla="*/ 50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6" h="1056">
                <a:moveTo>
                  <a:pt x="1356" y="528"/>
                </a:moveTo>
                <a:lnTo>
                  <a:pt x="1356" y="528"/>
                </a:lnTo>
                <a:lnTo>
                  <a:pt x="1354" y="554"/>
                </a:lnTo>
                <a:lnTo>
                  <a:pt x="1352" y="582"/>
                </a:lnTo>
                <a:lnTo>
                  <a:pt x="1348" y="608"/>
                </a:lnTo>
                <a:lnTo>
                  <a:pt x="1342" y="634"/>
                </a:lnTo>
                <a:lnTo>
                  <a:pt x="1334" y="660"/>
                </a:lnTo>
                <a:lnTo>
                  <a:pt x="1326" y="684"/>
                </a:lnTo>
                <a:lnTo>
                  <a:pt x="1314" y="710"/>
                </a:lnTo>
                <a:lnTo>
                  <a:pt x="1302" y="734"/>
                </a:lnTo>
                <a:lnTo>
                  <a:pt x="1288" y="756"/>
                </a:lnTo>
                <a:lnTo>
                  <a:pt x="1274" y="780"/>
                </a:lnTo>
                <a:lnTo>
                  <a:pt x="1258" y="802"/>
                </a:lnTo>
                <a:lnTo>
                  <a:pt x="1240" y="822"/>
                </a:lnTo>
                <a:lnTo>
                  <a:pt x="1222" y="844"/>
                </a:lnTo>
                <a:lnTo>
                  <a:pt x="1202" y="864"/>
                </a:lnTo>
                <a:lnTo>
                  <a:pt x="1180" y="882"/>
                </a:lnTo>
                <a:lnTo>
                  <a:pt x="1158" y="900"/>
                </a:lnTo>
                <a:lnTo>
                  <a:pt x="1134" y="918"/>
                </a:lnTo>
                <a:lnTo>
                  <a:pt x="1110" y="934"/>
                </a:lnTo>
                <a:lnTo>
                  <a:pt x="1084" y="950"/>
                </a:lnTo>
                <a:lnTo>
                  <a:pt x="1058" y="966"/>
                </a:lnTo>
                <a:lnTo>
                  <a:pt x="1030" y="980"/>
                </a:lnTo>
                <a:lnTo>
                  <a:pt x="1002" y="992"/>
                </a:lnTo>
                <a:lnTo>
                  <a:pt x="972" y="1004"/>
                </a:lnTo>
                <a:lnTo>
                  <a:pt x="942" y="1014"/>
                </a:lnTo>
                <a:lnTo>
                  <a:pt x="912" y="1024"/>
                </a:lnTo>
                <a:lnTo>
                  <a:pt x="880" y="1032"/>
                </a:lnTo>
                <a:lnTo>
                  <a:pt x="848" y="1038"/>
                </a:lnTo>
                <a:lnTo>
                  <a:pt x="814" y="1044"/>
                </a:lnTo>
                <a:lnTo>
                  <a:pt x="782" y="1050"/>
                </a:lnTo>
                <a:lnTo>
                  <a:pt x="748" y="1052"/>
                </a:lnTo>
                <a:lnTo>
                  <a:pt x="714" y="1054"/>
                </a:lnTo>
                <a:lnTo>
                  <a:pt x="678" y="1056"/>
                </a:lnTo>
                <a:lnTo>
                  <a:pt x="678" y="1056"/>
                </a:lnTo>
                <a:lnTo>
                  <a:pt x="644" y="1054"/>
                </a:lnTo>
                <a:lnTo>
                  <a:pt x="608" y="1052"/>
                </a:lnTo>
                <a:lnTo>
                  <a:pt x="576" y="1050"/>
                </a:lnTo>
                <a:lnTo>
                  <a:pt x="542" y="1044"/>
                </a:lnTo>
                <a:lnTo>
                  <a:pt x="508" y="1038"/>
                </a:lnTo>
                <a:lnTo>
                  <a:pt x="476" y="1032"/>
                </a:lnTo>
                <a:lnTo>
                  <a:pt x="446" y="1024"/>
                </a:lnTo>
                <a:lnTo>
                  <a:pt x="414" y="1014"/>
                </a:lnTo>
                <a:lnTo>
                  <a:pt x="384" y="1004"/>
                </a:lnTo>
                <a:lnTo>
                  <a:pt x="356" y="992"/>
                </a:lnTo>
                <a:lnTo>
                  <a:pt x="326" y="980"/>
                </a:lnTo>
                <a:lnTo>
                  <a:pt x="300" y="966"/>
                </a:lnTo>
                <a:lnTo>
                  <a:pt x="272" y="950"/>
                </a:lnTo>
                <a:lnTo>
                  <a:pt x="248" y="934"/>
                </a:lnTo>
                <a:lnTo>
                  <a:pt x="222" y="918"/>
                </a:lnTo>
                <a:lnTo>
                  <a:pt x="200" y="900"/>
                </a:lnTo>
                <a:lnTo>
                  <a:pt x="176" y="882"/>
                </a:lnTo>
                <a:lnTo>
                  <a:pt x="156" y="864"/>
                </a:lnTo>
                <a:lnTo>
                  <a:pt x="136" y="844"/>
                </a:lnTo>
                <a:lnTo>
                  <a:pt x="116" y="822"/>
                </a:lnTo>
                <a:lnTo>
                  <a:pt x="98" y="802"/>
                </a:lnTo>
                <a:lnTo>
                  <a:pt x="82" y="780"/>
                </a:lnTo>
                <a:lnTo>
                  <a:pt x="68" y="756"/>
                </a:lnTo>
                <a:lnTo>
                  <a:pt x="54" y="734"/>
                </a:lnTo>
                <a:lnTo>
                  <a:pt x="42" y="710"/>
                </a:lnTo>
                <a:lnTo>
                  <a:pt x="32" y="684"/>
                </a:lnTo>
                <a:lnTo>
                  <a:pt x="22" y="660"/>
                </a:lnTo>
                <a:lnTo>
                  <a:pt x="14" y="634"/>
                </a:lnTo>
                <a:lnTo>
                  <a:pt x="8" y="608"/>
                </a:lnTo>
                <a:lnTo>
                  <a:pt x="4" y="582"/>
                </a:lnTo>
                <a:lnTo>
                  <a:pt x="2" y="554"/>
                </a:lnTo>
                <a:lnTo>
                  <a:pt x="0" y="528"/>
                </a:lnTo>
                <a:lnTo>
                  <a:pt x="0" y="528"/>
                </a:lnTo>
                <a:lnTo>
                  <a:pt x="2" y="500"/>
                </a:lnTo>
                <a:lnTo>
                  <a:pt x="4" y="474"/>
                </a:lnTo>
                <a:lnTo>
                  <a:pt x="8" y="448"/>
                </a:lnTo>
                <a:lnTo>
                  <a:pt x="14" y="422"/>
                </a:lnTo>
                <a:lnTo>
                  <a:pt x="22" y="396"/>
                </a:lnTo>
                <a:lnTo>
                  <a:pt x="32" y="370"/>
                </a:lnTo>
                <a:lnTo>
                  <a:pt x="42" y="346"/>
                </a:lnTo>
                <a:lnTo>
                  <a:pt x="54" y="322"/>
                </a:lnTo>
                <a:lnTo>
                  <a:pt x="68" y="298"/>
                </a:lnTo>
                <a:lnTo>
                  <a:pt x="82" y="276"/>
                </a:lnTo>
                <a:lnTo>
                  <a:pt x="98" y="254"/>
                </a:lnTo>
                <a:lnTo>
                  <a:pt x="116" y="232"/>
                </a:lnTo>
                <a:lnTo>
                  <a:pt x="136" y="212"/>
                </a:lnTo>
                <a:lnTo>
                  <a:pt x="156" y="192"/>
                </a:lnTo>
                <a:lnTo>
                  <a:pt x="176" y="172"/>
                </a:lnTo>
                <a:lnTo>
                  <a:pt x="200" y="154"/>
                </a:lnTo>
                <a:lnTo>
                  <a:pt x="222" y="136"/>
                </a:lnTo>
                <a:lnTo>
                  <a:pt x="248" y="120"/>
                </a:lnTo>
                <a:lnTo>
                  <a:pt x="272" y="104"/>
                </a:lnTo>
                <a:lnTo>
                  <a:pt x="300" y="90"/>
                </a:lnTo>
                <a:lnTo>
                  <a:pt x="326" y="76"/>
                </a:lnTo>
                <a:lnTo>
                  <a:pt x="356" y="64"/>
                </a:lnTo>
                <a:lnTo>
                  <a:pt x="384" y="52"/>
                </a:lnTo>
                <a:lnTo>
                  <a:pt x="414" y="42"/>
                </a:lnTo>
                <a:lnTo>
                  <a:pt x="446" y="32"/>
                </a:lnTo>
                <a:lnTo>
                  <a:pt x="476" y="24"/>
                </a:lnTo>
                <a:lnTo>
                  <a:pt x="508" y="16"/>
                </a:lnTo>
                <a:lnTo>
                  <a:pt x="542" y="10"/>
                </a:lnTo>
                <a:lnTo>
                  <a:pt x="576" y="6"/>
                </a:lnTo>
                <a:lnTo>
                  <a:pt x="608" y="2"/>
                </a:lnTo>
                <a:lnTo>
                  <a:pt x="644" y="0"/>
                </a:lnTo>
                <a:lnTo>
                  <a:pt x="678" y="0"/>
                </a:lnTo>
                <a:lnTo>
                  <a:pt x="678" y="0"/>
                </a:lnTo>
                <a:lnTo>
                  <a:pt x="714" y="0"/>
                </a:lnTo>
                <a:lnTo>
                  <a:pt x="748" y="2"/>
                </a:lnTo>
                <a:lnTo>
                  <a:pt x="782" y="6"/>
                </a:lnTo>
                <a:lnTo>
                  <a:pt x="814" y="10"/>
                </a:lnTo>
                <a:lnTo>
                  <a:pt x="848" y="16"/>
                </a:lnTo>
                <a:lnTo>
                  <a:pt x="880" y="24"/>
                </a:lnTo>
                <a:lnTo>
                  <a:pt x="912" y="32"/>
                </a:lnTo>
                <a:lnTo>
                  <a:pt x="942" y="42"/>
                </a:lnTo>
                <a:lnTo>
                  <a:pt x="972" y="52"/>
                </a:lnTo>
                <a:lnTo>
                  <a:pt x="1002" y="64"/>
                </a:lnTo>
                <a:lnTo>
                  <a:pt x="1030" y="76"/>
                </a:lnTo>
                <a:lnTo>
                  <a:pt x="1058" y="90"/>
                </a:lnTo>
                <a:lnTo>
                  <a:pt x="1084" y="104"/>
                </a:lnTo>
                <a:lnTo>
                  <a:pt x="1110" y="120"/>
                </a:lnTo>
                <a:lnTo>
                  <a:pt x="1134" y="136"/>
                </a:lnTo>
                <a:lnTo>
                  <a:pt x="1158" y="154"/>
                </a:lnTo>
                <a:lnTo>
                  <a:pt x="1180" y="172"/>
                </a:lnTo>
                <a:lnTo>
                  <a:pt x="1202" y="192"/>
                </a:lnTo>
                <a:lnTo>
                  <a:pt x="1222" y="212"/>
                </a:lnTo>
                <a:lnTo>
                  <a:pt x="1240" y="232"/>
                </a:lnTo>
                <a:lnTo>
                  <a:pt x="1258" y="254"/>
                </a:lnTo>
                <a:lnTo>
                  <a:pt x="1274" y="276"/>
                </a:lnTo>
                <a:lnTo>
                  <a:pt x="1288" y="298"/>
                </a:lnTo>
                <a:lnTo>
                  <a:pt x="1302" y="322"/>
                </a:lnTo>
                <a:lnTo>
                  <a:pt x="1314" y="346"/>
                </a:lnTo>
                <a:lnTo>
                  <a:pt x="1326" y="370"/>
                </a:lnTo>
                <a:lnTo>
                  <a:pt x="1334" y="396"/>
                </a:lnTo>
                <a:lnTo>
                  <a:pt x="1342" y="422"/>
                </a:lnTo>
                <a:lnTo>
                  <a:pt x="1348" y="448"/>
                </a:lnTo>
                <a:lnTo>
                  <a:pt x="1352" y="474"/>
                </a:lnTo>
                <a:lnTo>
                  <a:pt x="1354" y="500"/>
                </a:lnTo>
                <a:lnTo>
                  <a:pt x="1356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auto">
          <a:xfrm>
            <a:off x="3025775" y="2663825"/>
            <a:ext cx="2152650" cy="1676400"/>
          </a:xfrm>
          <a:custGeom>
            <a:avLst/>
            <a:gdLst>
              <a:gd name="T0" fmla="*/ 1354 w 1356"/>
              <a:gd name="T1" fmla="*/ 554 h 1056"/>
              <a:gd name="T2" fmla="*/ 1342 w 1356"/>
              <a:gd name="T3" fmla="*/ 634 h 1056"/>
              <a:gd name="T4" fmla="*/ 1314 w 1356"/>
              <a:gd name="T5" fmla="*/ 710 h 1056"/>
              <a:gd name="T6" fmla="*/ 1274 w 1356"/>
              <a:gd name="T7" fmla="*/ 780 h 1056"/>
              <a:gd name="T8" fmla="*/ 1222 w 1356"/>
              <a:gd name="T9" fmla="*/ 844 h 1056"/>
              <a:gd name="T10" fmla="*/ 1158 w 1356"/>
              <a:gd name="T11" fmla="*/ 900 h 1056"/>
              <a:gd name="T12" fmla="*/ 1084 w 1356"/>
              <a:gd name="T13" fmla="*/ 950 h 1056"/>
              <a:gd name="T14" fmla="*/ 1002 w 1356"/>
              <a:gd name="T15" fmla="*/ 992 h 1056"/>
              <a:gd name="T16" fmla="*/ 912 w 1356"/>
              <a:gd name="T17" fmla="*/ 1024 h 1056"/>
              <a:gd name="T18" fmla="*/ 814 w 1356"/>
              <a:gd name="T19" fmla="*/ 1044 h 1056"/>
              <a:gd name="T20" fmla="*/ 714 w 1356"/>
              <a:gd name="T21" fmla="*/ 1054 h 1056"/>
              <a:gd name="T22" fmla="*/ 644 w 1356"/>
              <a:gd name="T23" fmla="*/ 1054 h 1056"/>
              <a:gd name="T24" fmla="*/ 542 w 1356"/>
              <a:gd name="T25" fmla="*/ 1044 h 1056"/>
              <a:gd name="T26" fmla="*/ 446 w 1356"/>
              <a:gd name="T27" fmla="*/ 1024 h 1056"/>
              <a:gd name="T28" fmla="*/ 356 w 1356"/>
              <a:gd name="T29" fmla="*/ 992 h 1056"/>
              <a:gd name="T30" fmla="*/ 272 w 1356"/>
              <a:gd name="T31" fmla="*/ 950 h 1056"/>
              <a:gd name="T32" fmla="*/ 200 w 1356"/>
              <a:gd name="T33" fmla="*/ 900 h 1056"/>
              <a:gd name="T34" fmla="*/ 136 w 1356"/>
              <a:gd name="T35" fmla="*/ 844 h 1056"/>
              <a:gd name="T36" fmla="*/ 82 w 1356"/>
              <a:gd name="T37" fmla="*/ 780 h 1056"/>
              <a:gd name="T38" fmla="*/ 42 w 1356"/>
              <a:gd name="T39" fmla="*/ 710 h 1056"/>
              <a:gd name="T40" fmla="*/ 14 w 1356"/>
              <a:gd name="T41" fmla="*/ 634 h 1056"/>
              <a:gd name="T42" fmla="*/ 2 w 1356"/>
              <a:gd name="T43" fmla="*/ 554 h 1056"/>
              <a:gd name="T44" fmla="*/ 2 w 1356"/>
              <a:gd name="T45" fmla="*/ 500 h 1056"/>
              <a:gd name="T46" fmla="*/ 14 w 1356"/>
              <a:gd name="T47" fmla="*/ 422 h 1056"/>
              <a:gd name="T48" fmla="*/ 42 w 1356"/>
              <a:gd name="T49" fmla="*/ 346 h 1056"/>
              <a:gd name="T50" fmla="*/ 82 w 1356"/>
              <a:gd name="T51" fmla="*/ 276 h 1056"/>
              <a:gd name="T52" fmla="*/ 136 w 1356"/>
              <a:gd name="T53" fmla="*/ 212 h 1056"/>
              <a:gd name="T54" fmla="*/ 200 w 1356"/>
              <a:gd name="T55" fmla="*/ 154 h 1056"/>
              <a:gd name="T56" fmla="*/ 272 w 1356"/>
              <a:gd name="T57" fmla="*/ 104 h 1056"/>
              <a:gd name="T58" fmla="*/ 356 w 1356"/>
              <a:gd name="T59" fmla="*/ 64 h 1056"/>
              <a:gd name="T60" fmla="*/ 446 w 1356"/>
              <a:gd name="T61" fmla="*/ 32 h 1056"/>
              <a:gd name="T62" fmla="*/ 542 w 1356"/>
              <a:gd name="T63" fmla="*/ 10 h 1056"/>
              <a:gd name="T64" fmla="*/ 644 w 1356"/>
              <a:gd name="T65" fmla="*/ 0 h 1056"/>
              <a:gd name="T66" fmla="*/ 714 w 1356"/>
              <a:gd name="T67" fmla="*/ 0 h 1056"/>
              <a:gd name="T68" fmla="*/ 814 w 1356"/>
              <a:gd name="T69" fmla="*/ 10 h 1056"/>
              <a:gd name="T70" fmla="*/ 912 w 1356"/>
              <a:gd name="T71" fmla="*/ 32 h 1056"/>
              <a:gd name="T72" fmla="*/ 1002 w 1356"/>
              <a:gd name="T73" fmla="*/ 64 h 1056"/>
              <a:gd name="T74" fmla="*/ 1084 w 1356"/>
              <a:gd name="T75" fmla="*/ 104 h 1056"/>
              <a:gd name="T76" fmla="*/ 1158 w 1356"/>
              <a:gd name="T77" fmla="*/ 154 h 1056"/>
              <a:gd name="T78" fmla="*/ 1222 w 1356"/>
              <a:gd name="T79" fmla="*/ 212 h 1056"/>
              <a:gd name="T80" fmla="*/ 1274 w 1356"/>
              <a:gd name="T81" fmla="*/ 276 h 1056"/>
              <a:gd name="T82" fmla="*/ 1314 w 1356"/>
              <a:gd name="T83" fmla="*/ 346 h 1056"/>
              <a:gd name="T84" fmla="*/ 1342 w 1356"/>
              <a:gd name="T85" fmla="*/ 422 h 1056"/>
              <a:gd name="T86" fmla="*/ 1354 w 1356"/>
              <a:gd name="T87" fmla="*/ 50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6" h="1056">
                <a:moveTo>
                  <a:pt x="1356" y="528"/>
                </a:moveTo>
                <a:lnTo>
                  <a:pt x="1356" y="528"/>
                </a:lnTo>
                <a:lnTo>
                  <a:pt x="1354" y="554"/>
                </a:lnTo>
                <a:lnTo>
                  <a:pt x="1352" y="582"/>
                </a:lnTo>
                <a:lnTo>
                  <a:pt x="1348" y="608"/>
                </a:lnTo>
                <a:lnTo>
                  <a:pt x="1342" y="634"/>
                </a:lnTo>
                <a:lnTo>
                  <a:pt x="1334" y="660"/>
                </a:lnTo>
                <a:lnTo>
                  <a:pt x="1326" y="684"/>
                </a:lnTo>
                <a:lnTo>
                  <a:pt x="1314" y="710"/>
                </a:lnTo>
                <a:lnTo>
                  <a:pt x="1302" y="734"/>
                </a:lnTo>
                <a:lnTo>
                  <a:pt x="1288" y="756"/>
                </a:lnTo>
                <a:lnTo>
                  <a:pt x="1274" y="780"/>
                </a:lnTo>
                <a:lnTo>
                  <a:pt x="1258" y="802"/>
                </a:lnTo>
                <a:lnTo>
                  <a:pt x="1240" y="822"/>
                </a:lnTo>
                <a:lnTo>
                  <a:pt x="1222" y="844"/>
                </a:lnTo>
                <a:lnTo>
                  <a:pt x="1202" y="864"/>
                </a:lnTo>
                <a:lnTo>
                  <a:pt x="1180" y="882"/>
                </a:lnTo>
                <a:lnTo>
                  <a:pt x="1158" y="900"/>
                </a:lnTo>
                <a:lnTo>
                  <a:pt x="1134" y="918"/>
                </a:lnTo>
                <a:lnTo>
                  <a:pt x="1110" y="934"/>
                </a:lnTo>
                <a:lnTo>
                  <a:pt x="1084" y="950"/>
                </a:lnTo>
                <a:lnTo>
                  <a:pt x="1058" y="966"/>
                </a:lnTo>
                <a:lnTo>
                  <a:pt x="1030" y="980"/>
                </a:lnTo>
                <a:lnTo>
                  <a:pt x="1002" y="992"/>
                </a:lnTo>
                <a:lnTo>
                  <a:pt x="972" y="1004"/>
                </a:lnTo>
                <a:lnTo>
                  <a:pt x="942" y="1014"/>
                </a:lnTo>
                <a:lnTo>
                  <a:pt x="912" y="1024"/>
                </a:lnTo>
                <a:lnTo>
                  <a:pt x="880" y="1032"/>
                </a:lnTo>
                <a:lnTo>
                  <a:pt x="848" y="1038"/>
                </a:lnTo>
                <a:lnTo>
                  <a:pt x="814" y="1044"/>
                </a:lnTo>
                <a:lnTo>
                  <a:pt x="782" y="1050"/>
                </a:lnTo>
                <a:lnTo>
                  <a:pt x="748" y="1052"/>
                </a:lnTo>
                <a:lnTo>
                  <a:pt x="714" y="1054"/>
                </a:lnTo>
                <a:lnTo>
                  <a:pt x="678" y="1056"/>
                </a:lnTo>
                <a:lnTo>
                  <a:pt x="678" y="1056"/>
                </a:lnTo>
                <a:lnTo>
                  <a:pt x="644" y="1054"/>
                </a:lnTo>
                <a:lnTo>
                  <a:pt x="608" y="1052"/>
                </a:lnTo>
                <a:lnTo>
                  <a:pt x="576" y="1050"/>
                </a:lnTo>
                <a:lnTo>
                  <a:pt x="542" y="1044"/>
                </a:lnTo>
                <a:lnTo>
                  <a:pt x="508" y="1038"/>
                </a:lnTo>
                <a:lnTo>
                  <a:pt x="476" y="1032"/>
                </a:lnTo>
                <a:lnTo>
                  <a:pt x="446" y="1024"/>
                </a:lnTo>
                <a:lnTo>
                  <a:pt x="414" y="1014"/>
                </a:lnTo>
                <a:lnTo>
                  <a:pt x="384" y="1004"/>
                </a:lnTo>
                <a:lnTo>
                  <a:pt x="356" y="992"/>
                </a:lnTo>
                <a:lnTo>
                  <a:pt x="326" y="980"/>
                </a:lnTo>
                <a:lnTo>
                  <a:pt x="300" y="966"/>
                </a:lnTo>
                <a:lnTo>
                  <a:pt x="272" y="950"/>
                </a:lnTo>
                <a:lnTo>
                  <a:pt x="248" y="934"/>
                </a:lnTo>
                <a:lnTo>
                  <a:pt x="222" y="918"/>
                </a:lnTo>
                <a:lnTo>
                  <a:pt x="200" y="900"/>
                </a:lnTo>
                <a:lnTo>
                  <a:pt x="176" y="882"/>
                </a:lnTo>
                <a:lnTo>
                  <a:pt x="156" y="864"/>
                </a:lnTo>
                <a:lnTo>
                  <a:pt x="136" y="844"/>
                </a:lnTo>
                <a:lnTo>
                  <a:pt x="116" y="822"/>
                </a:lnTo>
                <a:lnTo>
                  <a:pt x="98" y="802"/>
                </a:lnTo>
                <a:lnTo>
                  <a:pt x="82" y="780"/>
                </a:lnTo>
                <a:lnTo>
                  <a:pt x="68" y="756"/>
                </a:lnTo>
                <a:lnTo>
                  <a:pt x="54" y="734"/>
                </a:lnTo>
                <a:lnTo>
                  <a:pt x="42" y="710"/>
                </a:lnTo>
                <a:lnTo>
                  <a:pt x="32" y="684"/>
                </a:lnTo>
                <a:lnTo>
                  <a:pt x="22" y="660"/>
                </a:lnTo>
                <a:lnTo>
                  <a:pt x="14" y="634"/>
                </a:lnTo>
                <a:lnTo>
                  <a:pt x="8" y="608"/>
                </a:lnTo>
                <a:lnTo>
                  <a:pt x="4" y="582"/>
                </a:lnTo>
                <a:lnTo>
                  <a:pt x="2" y="554"/>
                </a:lnTo>
                <a:lnTo>
                  <a:pt x="0" y="528"/>
                </a:lnTo>
                <a:lnTo>
                  <a:pt x="0" y="528"/>
                </a:lnTo>
                <a:lnTo>
                  <a:pt x="2" y="500"/>
                </a:lnTo>
                <a:lnTo>
                  <a:pt x="4" y="474"/>
                </a:lnTo>
                <a:lnTo>
                  <a:pt x="8" y="448"/>
                </a:lnTo>
                <a:lnTo>
                  <a:pt x="14" y="422"/>
                </a:lnTo>
                <a:lnTo>
                  <a:pt x="22" y="396"/>
                </a:lnTo>
                <a:lnTo>
                  <a:pt x="32" y="370"/>
                </a:lnTo>
                <a:lnTo>
                  <a:pt x="42" y="346"/>
                </a:lnTo>
                <a:lnTo>
                  <a:pt x="54" y="322"/>
                </a:lnTo>
                <a:lnTo>
                  <a:pt x="68" y="298"/>
                </a:lnTo>
                <a:lnTo>
                  <a:pt x="82" y="276"/>
                </a:lnTo>
                <a:lnTo>
                  <a:pt x="98" y="254"/>
                </a:lnTo>
                <a:lnTo>
                  <a:pt x="116" y="232"/>
                </a:lnTo>
                <a:lnTo>
                  <a:pt x="136" y="212"/>
                </a:lnTo>
                <a:lnTo>
                  <a:pt x="156" y="192"/>
                </a:lnTo>
                <a:lnTo>
                  <a:pt x="176" y="172"/>
                </a:lnTo>
                <a:lnTo>
                  <a:pt x="200" y="154"/>
                </a:lnTo>
                <a:lnTo>
                  <a:pt x="222" y="136"/>
                </a:lnTo>
                <a:lnTo>
                  <a:pt x="248" y="120"/>
                </a:lnTo>
                <a:lnTo>
                  <a:pt x="272" y="104"/>
                </a:lnTo>
                <a:lnTo>
                  <a:pt x="300" y="90"/>
                </a:lnTo>
                <a:lnTo>
                  <a:pt x="326" y="76"/>
                </a:lnTo>
                <a:lnTo>
                  <a:pt x="356" y="64"/>
                </a:lnTo>
                <a:lnTo>
                  <a:pt x="384" y="52"/>
                </a:lnTo>
                <a:lnTo>
                  <a:pt x="414" y="42"/>
                </a:lnTo>
                <a:lnTo>
                  <a:pt x="446" y="32"/>
                </a:lnTo>
                <a:lnTo>
                  <a:pt x="476" y="24"/>
                </a:lnTo>
                <a:lnTo>
                  <a:pt x="508" y="16"/>
                </a:lnTo>
                <a:lnTo>
                  <a:pt x="542" y="10"/>
                </a:lnTo>
                <a:lnTo>
                  <a:pt x="576" y="6"/>
                </a:lnTo>
                <a:lnTo>
                  <a:pt x="608" y="2"/>
                </a:lnTo>
                <a:lnTo>
                  <a:pt x="644" y="0"/>
                </a:lnTo>
                <a:lnTo>
                  <a:pt x="678" y="0"/>
                </a:lnTo>
                <a:lnTo>
                  <a:pt x="678" y="0"/>
                </a:lnTo>
                <a:lnTo>
                  <a:pt x="714" y="0"/>
                </a:lnTo>
                <a:lnTo>
                  <a:pt x="748" y="2"/>
                </a:lnTo>
                <a:lnTo>
                  <a:pt x="782" y="6"/>
                </a:lnTo>
                <a:lnTo>
                  <a:pt x="814" y="10"/>
                </a:lnTo>
                <a:lnTo>
                  <a:pt x="848" y="16"/>
                </a:lnTo>
                <a:lnTo>
                  <a:pt x="880" y="24"/>
                </a:lnTo>
                <a:lnTo>
                  <a:pt x="912" y="32"/>
                </a:lnTo>
                <a:lnTo>
                  <a:pt x="942" y="42"/>
                </a:lnTo>
                <a:lnTo>
                  <a:pt x="972" y="52"/>
                </a:lnTo>
                <a:lnTo>
                  <a:pt x="1002" y="64"/>
                </a:lnTo>
                <a:lnTo>
                  <a:pt x="1030" y="76"/>
                </a:lnTo>
                <a:lnTo>
                  <a:pt x="1058" y="90"/>
                </a:lnTo>
                <a:lnTo>
                  <a:pt x="1084" y="104"/>
                </a:lnTo>
                <a:lnTo>
                  <a:pt x="1110" y="120"/>
                </a:lnTo>
                <a:lnTo>
                  <a:pt x="1134" y="136"/>
                </a:lnTo>
                <a:lnTo>
                  <a:pt x="1158" y="154"/>
                </a:lnTo>
                <a:lnTo>
                  <a:pt x="1180" y="172"/>
                </a:lnTo>
                <a:lnTo>
                  <a:pt x="1202" y="192"/>
                </a:lnTo>
                <a:lnTo>
                  <a:pt x="1222" y="212"/>
                </a:lnTo>
                <a:lnTo>
                  <a:pt x="1240" y="232"/>
                </a:lnTo>
                <a:lnTo>
                  <a:pt x="1258" y="254"/>
                </a:lnTo>
                <a:lnTo>
                  <a:pt x="1274" y="276"/>
                </a:lnTo>
                <a:lnTo>
                  <a:pt x="1288" y="298"/>
                </a:lnTo>
                <a:lnTo>
                  <a:pt x="1302" y="322"/>
                </a:lnTo>
                <a:lnTo>
                  <a:pt x="1314" y="346"/>
                </a:lnTo>
                <a:lnTo>
                  <a:pt x="1326" y="370"/>
                </a:lnTo>
                <a:lnTo>
                  <a:pt x="1334" y="396"/>
                </a:lnTo>
                <a:lnTo>
                  <a:pt x="1342" y="422"/>
                </a:lnTo>
                <a:lnTo>
                  <a:pt x="1348" y="448"/>
                </a:lnTo>
                <a:lnTo>
                  <a:pt x="1352" y="474"/>
                </a:lnTo>
                <a:lnTo>
                  <a:pt x="1354" y="500"/>
                </a:lnTo>
                <a:lnTo>
                  <a:pt x="1356" y="5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15"/>
          <p:cNvSpPr>
            <a:spLocks/>
          </p:cNvSpPr>
          <p:nvPr/>
        </p:nvSpPr>
        <p:spPr bwMode="auto">
          <a:xfrm>
            <a:off x="3025775" y="2663825"/>
            <a:ext cx="2152650" cy="1676400"/>
          </a:xfrm>
          <a:custGeom>
            <a:avLst/>
            <a:gdLst>
              <a:gd name="T0" fmla="*/ 1354 w 1356"/>
              <a:gd name="T1" fmla="*/ 554 h 1056"/>
              <a:gd name="T2" fmla="*/ 1342 w 1356"/>
              <a:gd name="T3" fmla="*/ 634 h 1056"/>
              <a:gd name="T4" fmla="*/ 1314 w 1356"/>
              <a:gd name="T5" fmla="*/ 710 h 1056"/>
              <a:gd name="T6" fmla="*/ 1274 w 1356"/>
              <a:gd name="T7" fmla="*/ 780 h 1056"/>
              <a:gd name="T8" fmla="*/ 1222 w 1356"/>
              <a:gd name="T9" fmla="*/ 844 h 1056"/>
              <a:gd name="T10" fmla="*/ 1158 w 1356"/>
              <a:gd name="T11" fmla="*/ 900 h 1056"/>
              <a:gd name="T12" fmla="*/ 1084 w 1356"/>
              <a:gd name="T13" fmla="*/ 950 h 1056"/>
              <a:gd name="T14" fmla="*/ 1002 w 1356"/>
              <a:gd name="T15" fmla="*/ 992 h 1056"/>
              <a:gd name="T16" fmla="*/ 912 w 1356"/>
              <a:gd name="T17" fmla="*/ 1024 h 1056"/>
              <a:gd name="T18" fmla="*/ 814 w 1356"/>
              <a:gd name="T19" fmla="*/ 1044 h 1056"/>
              <a:gd name="T20" fmla="*/ 714 w 1356"/>
              <a:gd name="T21" fmla="*/ 1054 h 1056"/>
              <a:gd name="T22" fmla="*/ 644 w 1356"/>
              <a:gd name="T23" fmla="*/ 1054 h 1056"/>
              <a:gd name="T24" fmla="*/ 542 w 1356"/>
              <a:gd name="T25" fmla="*/ 1044 h 1056"/>
              <a:gd name="T26" fmla="*/ 446 w 1356"/>
              <a:gd name="T27" fmla="*/ 1024 h 1056"/>
              <a:gd name="T28" fmla="*/ 356 w 1356"/>
              <a:gd name="T29" fmla="*/ 992 h 1056"/>
              <a:gd name="T30" fmla="*/ 272 w 1356"/>
              <a:gd name="T31" fmla="*/ 950 h 1056"/>
              <a:gd name="T32" fmla="*/ 200 w 1356"/>
              <a:gd name="T33" fmla="*/ 900 h 1056"/>
              <a:gd name="T34" fmla="*/ 136 w 1356"/>
              <a:gd name="T35" fmla="*/ 844 h 1056"/>
              <a:gd name="T36" fmla="*/ 82 w 1356"/>
              <a:gd name="T37" fmla="*/ 780 h 1056"/>
              <a:gd name="T38" fmla="*/ 42 w 1356"/>
              <a:gd name="T39" fmla="*/ 710 h 1056"/>
              <a:gd name="T40" fmla="*/ 14 w 1356"/>
              <a:gd name="T41" fmla="*/ 634 h 1056"/>
              <a:gd name="T42" fmla="*/ 2 w 1356"/>
              <a:gd name="T43" fmla="*/ 554 h 1056"/>
              <a:gd name="T44" fmla="*/ 2 w 1356"/>
              <a:gd name="T45" fmla="*/ 500 h 1056"/>
              <a:gd name="T46" fmla="*/ 14 w 1356"/>
              <a:gd name="T47" fmla="*/ 422 h 1056"/>
              <a:gd name="T48" fmla="*/ 42 w 1356"/>
              <a:gd name="T49" fmla="*/ 346 h 1056"/>
              <a:gd name="T50" fmla="*/ 82 w 1356"/>
              <a:gd name="T51" fmla="*/ 276 h 1056"/>
              <a:gd name="T52" fmla="*/ 136 w 1356"/>
              <a:gd name="T53" fmla="*/ 212 h 1056"/>
              <a:gd name="T54" fmla="*/ 200 w 1356"/>
              <a:gd name="T55" fmla="*/ 154 h 1056"/>
              <a:gd name="T56" fmla="*/ 272 w 1356"/>
              <a:gd name="T57" fmla="*/ 104 h 1056"/>
              <a:gd name="T58" fmla="*/ 356 w 1356"/>
              <a:gd name="T59" fmla="*/ 64 h 1056"/>
              <a:gd name="T60" fmla="*/ 446 w 1356"/>
              <a:gd name="T61" fmla="*/ 32 h 1056"/>
              <a:gd name="T62" fmla="*/ 542 w 1356"/>
              <a:gd name="T63" fmla="*/ 10 h 1056"/>
              <a:gd name="T64" fmla="*/ 644 w 1356"/>
              <a:gd name="T65" fmla="*/ 0 h 1056"/>
              <a:gd name="T66" fmla="*/ 714 w 1356"/>
              <a:gd name="T67" fmla="*/ 0 h 1056"/>
              <a:gd name="T68" fmla="*/ 814 w 1356"/>
              <a:gd name="T69" fmla="*/ 10 h 1056"/>
              <a:gd name="T70" fmla="*/ 912 w 1356"/>
              <a:gd name="T71" fmla="*/ 32 h 1056"/>
              <a:gd name="T72" fmla="*/ 1002 w 1356"/>
              <a:gd name="T73" fmla="*/ 64 h 1056"/>
              <a:gd name="T74" fmla="*/ 1084 w 1356"/>
              <a:gd name="T75" fmla="*/ 104 h 1056"/>
              <a:gd name="T76" fmla="*/ 1158 w 1356"/>
              <a:gd name="T77" fmla="*/ 154 h 1056"/>
              <a:gd name="T78" fmla="*/ 1222 w 1356"/>
              <a:gd name="T79" fmla="*/ 212 h 1056"/>
              <a:gd name="T80" fmla="*/ 1274 w 1356"/>
              <a:gd name="T81" fmla="*/ 276 h 1056"/>
              <a:gd name="T82" fmla="*/ 1314 w 1356"/>
              <a:gd name="T83" fmla="*/ 346 h 1056"/>
              <a:gd name="T84" fmla="*/ 1342 w 1356"/>
              <a:gd name="T85" fmla="*/ 422 h 1056"/>
              <a:gd name="T86" fmla="*/ 1354 w 1356"/>
              <a:gd name="T87" fmla="*/ 50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6" h="1056">
                <a:moveTo>
                  <a:pt x="1356" y="528"/>
                </a:moveTo>
                <a:lnTo>
                  <a:pt x="1356" y="528"/>
                </a:lnTo>
                <a:lnTo>
                  <a:pt x="1354" y="554"/>
                </a:lnTo>
                <a:lnTo>
                  <a:pt x="1352" y="582"/>
                </a:lnTo>
                <a:lnTo>
                  <a:pt x="1348" y="608"/>
                </a:lnTo>
                <a:lnTo>
                  <a:pt x="1342" y="634"/>
                </a:lnTo>
                <a:lnTo>
                  <a:pt x="1334" y="660"/>
                </a:lnTo>
                <a:lnTo>
                  <a:pt x="1326" y="684"/>
                </a:lnTo>
                <a:lnTo>
                  <a:pt x="1314" y="710"/>
                </a:lnTo>
                <a:lnTo>
                  <a:pt x="1302" y="734"/>
                </a:lnTo>
                <a:lnTo>
                  <a:pt x="1288" y="756"/>
                </a:lnTo>
                <a:lnTo>
                  <a:pt x="1274" y="780"/>
                </a:lnTo>
                <a:lnTo>
                  <a:pt x="1258" y="802"/>
                </a:lnTo>
                <a:lnTo>
                  <a:pt x="1240" y="822"/>
                </a:lnTo>
                <a:lnTo>
                  <a:pt x="1222" y="844"/>
                </a:lnTo>
                <a:lnTo>
                  <a:pt x="1202" y="864"/>
                </a:lnTo>
                <a:lnTo>
                  <a:pt x="1180" y="882"/>
                </a:lnTo>
                <a:lnTo>
                  <a:pt x="1158" y="900"/>
                </a:lnTo>
                <a:lnTo>
                  <a:pt x="1134" y="918"/>
                </a:lnTo>
                <a:lnTo>
                  <a:pt x="1110" y="934"/>
                </a:lnTo>
                <a:lnTo>
                  <a:pt x="1084" y="950"/>
                </a:lnTo>
                <a:lnTo>
                  <a:pt x="1058" y="966"/>
                </a:lnTo>
                <a:lnTo>
                  <a:pt x="1030" y="980"/>
                </a:lnTo>
                <a:lnTo>
                  <a:pt x="1002" y="992"/>
                </a:lnTo>
                <a:lnTo>
                  <a:pt x="972" y="1004"/>
                </a:lnTo>
                <a:lnTo>
                  <a:pt x="942" y="1014"/>
                </a:lnTo>
                <a:lnTo>
                  <a:pt x="912" y="1024"/>
                </a:lnTo>
                <a:lnTo>
                  <a:pt x="880" y="1032"/>
                </a:lnTo>
                <a:lnTo>
                  <a:pt x="848" y="1038"/>
                </a:lnTo>
                <a:lnTo>
                  <a:pt x="814" y="1044"/>
                </a:lnTo>
                <a:lnTo>
                  <a:pt x="782" y="1050"/>
                </a:lnTo>
                <a:lnTo>
                  <a:pt x="748" y="1052"/>
                </a:lnTo>
                <a:lnTo>
                  <a:pt x="714" y="1054"/>
                </a:lnTo>
                <a:lnTo>
                  <a:pt x="678" y="1056"/>
                </a:lnTo>
                <a:lnTo>
                  <a:pt x="678" y="1056"/>
                </a:lnTo>
                <a:lnTo>
                  <a:pt x="644" y="1054"/>
                </a:lnTo>
                <a:lnTo>
                  <a:pt x="608" y="1052"/>
                </a:lnTo>
                <a:lnTo>
                  <a:pt x="576" y="1050"/>
                </a:lnTo>
                <a:lnTo>
                  <a:pt x="542" y="1044"/>
                </a:lnTo>
                <a:lnTo>
                  <a:pt x="508" y="1038"/>
                </a:lnTo>
                <a:lnTo>
                  <a:pt x="476" y="1032"/>
                </a:lnTo>
                <a:lnTo>
                  <a:pt x="446" y="1024"/>
                </a:lnTo>
                <a:lnTo>
                  <a:pt x="414" y="1014"/>
                </a:lnTo>
                <a:lnTo>
                  <a:pt x="384" y="1004"/>
                </a:lnTo>
                <a:lnTo>
                  <a:pt x="356" y="992"/>
                </a:lnTo>
                <a:lnTo>
                  <a:pt x="326" y="980"/>
                </a:lnTo>
                <a:lnTo>
                  <a:pt x="300" y="966"/>
                </a:lnTo>
                <a:lnTo>
                  <a:pt x="272" y="950"/>
                </a:lnTo>
                <a:lnTo>
                  <a:pt x="248" y="934"/>
                </a:lnTo>
                <a:lnTo>
                  <a:pt x="222" y="918"/>
                </a:lnTo>
                <a:lnTo>
                  <a:pt x="200" y="900"/>
                </a:lnTo>
                <a:lnTo>
                  <a:pt x="176" y="882"/>
                </a:lnTo>
                <a:lnTo>
                  <a:pt x="156" y="864"/>
                </a:lnTo>
                <a:lnTo>
                  <a:pt x="136" y="844"/>
                </a:lnTo>
                <a:lnTo>
                  <a:pt x="116" y="822"/>
                </a:lnTo>
                <a:lnTo>
                  <a:pt x="98" y="802"/>
                </a:lnTo>
                <a:lnTo>
                  <a:pt x="82" y="780"/>
                </a:lnTo>
                <a:lnTo>
                  <a:pt x="68" y="756"/>
                </a:lnTo>
                <a:lnTo>
                  <a:pt x="54" y="734"/>
                </a:lnTo>
                <a:lnTo>
                  <a:pt x="42" y="710"/>
                </a:lnTo>
                <a:lnTo>
                  <a:pt x="32" y="684"/>
                </a:lnTo>
                <a:lnTo>
                  <a:pt x="22" y="660"/>
                </a:lnTo>
                <a:lnTo>
                  <a:pt x="14" y="634"/>
                </a:lnTo>
                <a:lnTo>
                  <a:pt x="8" y="608"/>
                </a:lnTo>
                <a:lnTo>
                  <a:pt x="4" y="582"/>
                </a:lnTo>
                <a:lnTo>
                  <a:pt x="2" y="554"/>
                </a:lnTo>
                <a:lnTo>
                  <a:pt x="0" y="528"/>
                </a:lnTo>
                <a:lnTo>
                  <a:pt x="0" y="528"/>
                </a:lnTo>
                <a:lnTo>
                  <a:pt x="2" y="500"/>
                </a:lnTo>
                <a:lnTo>
                  <a:pt x="4" y="474"/>
                </a:lnTo>
                <a:lnTo>
                  <a:pt x="8" y="448"/>
                </a:lnTo>
                <a:lnTo>
                  <a:pt x="14" y="422"/>
                </a:lnTo>
                <a:lnTo>
                  <a:pt x="22" y="396"/>
                </a:lnTo>
                <a:lnTo>
                  <a:pt x="32" y="370"/>
                </a:lnTo>
                <a:lnTo>
                  <a:pt x="42" y="346"/>
                </a:lnTo>
                <a:lnTo>
                  <a:pt x="54" y="322"/>
                </a:lnTo>
                <a:lnTo>
                  <a:pt x="68" y="298"/>
                </a:lnTo>
                <a:lnTo>
                  <a:pt x="82" y="276"/>
                </a:lnTo>
                <a:lnTo>
                  <a:pt x="98" y="254"/>
                </a:lnTo>
                <a:lnTo>
                  <a:pt x="116" y="232"/>
                </a:lnTo>
                <a:lnTo>
                  <a:pt x="136" y="212"/>
                </a:lnTo>
                <a:lnTo>
                  <a:pt x="156" y="192"/>
                </a:lnTo>
                <a:lnTo>
                  <a:pt x="176" y="172"/>
                </a:lnTo>
                <a:lnTo>
                  <a:pt x="200" y="154"/>
                </a:lnTo>
                <a:lnTo>
                  <a:pt x="222" y="136"/>
                </a:lnTo>
                <a:lnTo>
                  <a:pt x="248" y="120"/>
                </a:lnTo>
                <a:lnTo>
                  <a:pt x="272" y="104"/>
                </a:lnTo>
                <a:lnTo>
                  <a:pt x="300" y="90"/>
                </a:lnTo>
                <a:lnTo>
                  <a:pt x="326" y="76"/>
                </a:lnTo>
                <a:lnTo>
                  <a:pt x="356" y="64"/>
                </a:lnTo>
                <a:lnTo>
                  <a:pt x="384" y="52"/>
                </a:lnTo>
                <a:lnTo>
                  <a:pt x="414" y="42"/>
                </a:lnTo>
                <a:lnTo>
                  <a:pt x="446" y="32"/>
                </a:lnTo>
                <a:lnTo>
                  <a:pt x="476" y="24"/>
                </a:lnTo>
                <a:lnTo>
                  <a:pt x="508" y="16"/>
                </a:lnTo>
                <a:lnTo>
                  <a:pt x="542" y="10"/>
                </a:lnTo>
                <a:lnTo>
                  <a:pt x="576" y="6"/>
                </a:lnTo>
                <a:lnTo>
                  <a:pt x="608" y="2"/>
                </a:lnTo>
                <a:lnTo>
                  <a:pt x="644" y="0"/>
                </a:lnTo>
                <a:lnTo>
                  <a:pt x="678" y="0"/>
                </a:lnTo>
                <a:lnTo>
                  <a:pt x="678" y="0"/>
                </a:lnTo>
                <a:lnTo>
                  <a:pt x="714" y="0"/>
                </a:lnTo>
                <a:lnTo>
                  <a:pt x="748" y="2"/>
                </a:lnTo>
                <a:lnTo>
                  <a:pt x="782" y="6"/>
                </a:lnTo>
                <a:lnTo>
                  <a:pt x="814" y="10"/>
                </a:lnTo>
                <a:lnTo>
                  <a:pt x="848" y="16"/>
                </a:lnTo>
                <a:lnTo>
                  <a:pt x="880" y="24"/>
                </a:lnTo>
                <a:lnTo>
                  <a:pt x="912" y="32"/>
                </a:lnTo>
                <a:lnTo>
                  <a:pt x="942" y="42"/>
                </a:lnTo>
                <a:lnTo>
                  <a:pt x="972" y="52"/>
                </a:lnTo>
                <a:lnTo>
                  <a:pt x="1002" y="64"/>
                </a:lnTo>
                <a:lnTo>
                  <a:pt x="1030" y="76"/>
                </a:lnTo>
                <a:lnTo>
                  <a:pt x="1058" y="90"/>
                </a:lnTo>
                <a:lnTo>
                  <a:pt x="1084" y="104"/>
                </a:lnTo>
                <a:lnTo>
                  <a:pt x="1110" y="120"/>
                </a:lnTo>
                <a:lnTo>
                  <a:pt x="1134" y="136"/>
                </a:lnTo>
                <a:lnTo>
                  <a:pt x="1158" y="154"/>
                </a:lnTo>
                <a:lnTo>
                  <a:pt x="1180" y="172"/>
                </a:lnTo>
                <a:lnTo>
                  <a:pt x="1202" y="192"/>
                </a:lnTo>
                <a:lnTo>
                  <a:pt x="1222" y="212"/>
                </a:lnTo>
                <a:lnTo>
                  <a:pt x="1240" y="232"/>
                </a:lnTo>
                <a:lnTo>
                  <a:pt x="1258" y="254"/>
                </a:lnTo>
                <a:lnTo>
                  <a:pt x="1274" y="276"/>
                </a:lnTo>
                <a:lnTo>
                  <a:pt x="1288" y="298"/>
                </a:lnTo>
                <a:lnTo>
                  <a:pt x="1302" y="322"/>
                </a:lnTo>
                <a:lnTo>
                  <a:pt x="1314" y="346"/>
                </a:lnTo>
                <a:lnTo>
                  <a:pt x="1326" y="370"/>
                </a:lnTo>
                <a:lnTo>
                  <a:pt x="1334" y="396"/>
                </a:lnTo>
                <a:lnTo>
                  <a:pt x="1342" y="422"/>
                </a:lnTo>
                <a:lnTo>
                  <a:pt x="1348" y="448"/>
                </a:lnTo>
                <a:lnTo>
                  <a:pt x="1352" y="474"/>
                </a:lnTo>
                <a:lnTo>
                  <a:pt x="1354" y="500"/>
                </a:lnTo>
                <a:lnTo>
                  <a:pt x="1356" y="52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16"/>
          <p:cNvSpPr>
            <a:spLocks/>
          </p:cNvSpPr>
          <p:nvPr/>
        </p:nvSpPr>
        <p:spPr bwMode="auto">
          <a:xfrm>
            <a:off x="3429000" y="3248025"/>
            <a:ext cx="180975" cy="180975"/>
          </a:xfrm>
          <a:custGeom>
            <a:avLst/>
            <a:gdLst>
              <a:gd name="T0" fmla="*/ 114 w 114"/>
              <a:gd name="T1" fmla="*/ 56 h 114"/>
              <a:gd name="T2" fmla="*/ 114 w 114"/>
              <a:gd name="T3" fmla="*/ 56 h 114"/>
              <a:gd name="T4" fmla="*/ 112 w 114"/>
              <a:gd name="T5" fmla="*/ 68 h 114"/>
              <a:gd name="T6" fmla="*/ 110 w 114"/>
              <a:gd name="T7" fmla="*/ 78 h 114"/>
              <a:gd name="T8" fmla="*/ 104 w 114"/>
              <a:gd name="T9" fmla="*/ 88 h 114"/>
              <a:gd name="T10" fmla="*/ 98 w 114"/>
              <a:gd name="T11" fmla="*/ 98 h 114"/>
              <a:gd name="T12" fmla="*/ 88 w 114"/>
              <a:gd name="T13" fmla="*/ 104 h 114"/>
              <a:gd name="T14" fmla="*/ 80 w 114"/>
              <a:gd name="T15" fmla="*/ 110 h 114"/>
              <a:gd name="T16" fmla="*/ 68 w 114"/>
              <a:gd name="T17" fmla="*/ 112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2 h 114"/>
              <a:gd name="T24" fmla="*/ 34 w 114"/>
              <a:gd name="T25" fmla="*/ 110 h 114"/>
              <a:gd name="T26" fmla="*/ 24 w 114"/>
              <a:gd name="T27" fmla="*/ 104 h 114"/>
              <a:gd name="T28" fmla="*/ 16 w 114"/>
              <a:gd name="T29" fmla="*/ 98 h 114"/>
              <a:gd name="T30" fmla="*/ 10 w 114"/>
              <a:gd name="T31" fmla="*/ 88 h 114"/>
              <a:gd name="T32" fmla="*/ 4 w 114"/>
              <a:gd name="T33" fmla="*/ 78 h 114"/>
              <a:gd name="T34" fmla="*/ 0 w 114"/>
              <a:gd name="T35" fmla="*/ 68 h 114"/>
              <a:gd name="T36" fmla="*/ 0 w 114"/>
              <a:gd name="T37" fmla="*/ 56 h 114"/>
              <a:gd name="T38" fmla="*/ 0 w 114"/>
              <a:gd name="T39" fmla="*/ 56 h 114"/>
              <a:gd name="T40" fmla="*/ 0 w 114"/>
              <a:gd name="T41" fmla="*/ 44 h 114"/>
              <a:gd name="T42" fmla="*/ 4 w 114"/>
              <a:gd name="T43" fmla="*/ 34 h 114"/>
              <a:gd name="T44" fmla="*/ 10 w 114"/>
              <a:gd name="T45" fmla="*/ 24 h 114"/>
              <a:gd name="T46" fmla="*/ 16 w 114"/>
              <a:gd name="T47" fmla="*/ 16 h 114"/>
              <a:gd name="T48" fmla="*/ 24 w 114"/>
              <a:gd name="T49" fmla="*/ 8 h 114"/>
              <a:gd name="T50" fmla="*/ 34 w 114"/>
              <a:gd name="T51" fmla="*/ 4 h 114"/>
              <a:gd name="T52" fmla="*/ 46 w 114"/>
              <a:gd name="T53" fmla="*/ 0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0 h 114"/>
              <a:gd name="T60" fmla="*/ 80 w 114"/>
              <a:gd name="T61" fmla="*/ 4 h 114"/>
              <a:gd name="T62" fmla="*/ 88 w 114"/>
              <a:gd name="T63" fmla="*/ 8 h 114"/>
              <a:gd name="T64" fmla="*/ 98 w 114"/>
              <a:gd name="T65" fmla="*/ 16 h 114"/>
              <a:gd name="T66" fmla="*/ 104 w 114"/>
              <a:gd name="T67" fmla="*/ 24 h 114"/>
              <a:gd name="T68" fmla="*/ 110 w 114"/>
              <a:gd name="T69" fmla="*/ 34 h 114"/>
              <a:gd name="T70" fmla="*/ 112 w 114"/>
              <a:gd name="T71" fmla="*/ 44 h 114"/>
              <a:gd name="T72" fmla="*/ 114 w 114"/>
              <a:gd name="T73" fmla="*/ 5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6"/>
                </a:moveTo>
                <a:lnTo>
                  <a:pt x="114" y="56"/>
                </a:lnTo>
                <a:lnTo>
                  <a:pt x="112" y="68"/>
                </a:lnTo>
                <a:lnTo>
                  <a:pt x="110" y="78"/>
                </a:lnTo>
                <a:lnTo>
                  <a:pt x="104" y="88"/>
                </a:lnTo>
                <a:lnTo>
                  <a:pt x="98" y="98"/>
                </a:lnTo>
                <a:lnTo>
                  <a:pt x="88" y="104"/>
                </a:lnTo>
                <a:lnTo>
                  <a:pt x="80" y="110"/>
                </a:lnTo>
                <a:lnTo>
                  <a:pt x="68" y="112"/>
                </a:lnTo>
                <a:lnTo>
                  <a:pt x="56" y="114"/>
                </a:lnTo>
                <a:lnTo>
                  <a:pt x="56" y="114"/>
                </a:lnTo>
                <a:lnTo>
                  <a:pt x="46" y="112"/>
                </a:lnTo>
                <a:lnTo>
                  <a:pt x="34" y="110"/>
                </a:lnTo>
                <a:lnTo>
                  <a:pt x="24" y="104"/>
                </a:lnTo>
                <a:lnTo>
                  <a:pt x="16" y="98"/>
                </a:lnTo>
                <a:lnTo>
                  <a:pt x="10" y="88"/>
                </a:lnTo>
                <a:lnTo>
                  <a:pt x="4" y="78"/>
                </a:lnTo>
                <a:lnTo>
                  <a:pt x="0" y="68"/>
                </a:lnTo>
                <a:lnTo>
                  <a:pt x="0" y="56"/>
                </a:lnTo>
                <a:lnTo>
                  <a:pt x="0" y="56"/>
                </a:lnTo>
                <a:lnTo>
                  <a:pt x="0" y="44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8"/>
                </a:lnTo>
                <a:lnTo>
                  <a:pt x="34" y="4"/>
                </a:lnTo>
                <a:lnTo>
                  <a:pt x="46" y="0"/>
                </a:lnTo>
                <a:lnTo>
                  <a:pt x="56" y="0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8"/>
                </a:lnTo>
                <a:lnTo>
                  <a:pt x="98" y="16"/>
                </a:lnTo>
                <a:lnTo>
                  <a:pt x="104" y="24"/>
                </a:lnTo>
                <a:lnTo>
                  <a:pt x="110" y="34"/>
                </a:lnTo>
                <a:lnTo>
                  <a:pt x="112" y="44"/>
                </a:lnTo>
                <a:lnTo>
                  <a:pt x="114" y="5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>
            <a:off x="3429000" y="3248025"/>
            <a:ext cx="180975" cy="180975"/>
          </a:xfrm>
          <a:custGeom>
            <a:avLst/>
            <a:gdLst>
              <a:gd name="T0" fmla="*/ 114 w 114"/>
              <a:gd name="T1" fmla="*/ 56 h 114"/>
              <a:gd name="T2" fmla="*/ 114 w 114"/>
              <a:gd name="T3" fmla="*/ 56 h 114"/>
              <a:gd name="T4" fmla="*/ 112 w 114"/>
              <a:gd name="T5" fmla="*/ 68 h 114"/>
              <a:gd name="T6" fmla="*/ 110 w 114"/>
              <a:gd name="T7" fmla="*/ 78 h 114"/>
              <a:gd name="T8" fmla="*/ 104 w 114"/>
              <a:gd name="T9" fmla="*/ 88 h 114"/>
              <a:gd name="T10" fmla="*/ 98 w 114"/>
              <a:gd name="T11" fmla="*/ 98 h 114"/>
              <a:gd name="T12" fmla="*/ 88 w 114"/>
              <a:gd name="T13" fmla="*/ 104 h 114"/>
              <a:gd name="T14" fmla="*/ 80 w 114"/>
              <a:gd name="T15" fmla="*/ 110 h 114"/>
              <a:gd name="T16" fmla="*/ 68 w 114"/>
              <a:gd name="T17" fmla="*/ 112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2 h 114"/>
              <a:gd name="T24" fmla="*/ 34 w 114"/>
              <a:gd name="T25" fmla="*/ 110 h 114"/>
              <a:gd name="T26" fmla="*/ 24 w 114"/>
              <a:gd name="T27" fmla="*/ 104 h 114"/>
              <a:gd name="T28" fmla="*/ 16 w 114"/>
              <a:gd name="T29" fmla="*/ 98 h 114"/>
              <a:gd name="T30" fmla="*/ 10 w 114"/>
              <a:gd name="T31" fmla="*/ 88 h 114"/>
              <a:gd name="T32" fmla="*/ 4 w 114"/>
              <a:gd name="T33" fmla="*/ 78 h 114"/>
              <a:gd name="T34" fmla="*/ 0 w 114"/>
              <a:gd name="T35" fmla="*/ 68 h 114"/>
              <a:gd name="T36" fmla="*/ 0 w 114"/>
              <a:gd name="T37" fmla="*/ 56 h 114"/>
              <a:gd name="T38" fmla="*/ 0 w 114"/>
              <a:gd name="T39" fmla="*/ 56 h 114"/>
              <a:gd name="T40" fmla="*/ 0 w 114"/>
              <a:gd name="T41" fmla="*/ 44 h 114"/>
              <a:gd name="T42" fmla="*/ 4 w 114"/>
              <a:gd name="T43" fmla="*/ 34 h 114"/>
              <a:gd name="T44" fmla="*/ 10 w 114"/>
              <a:gd name="T45" fmla="*/ 24 h 114"/>
              <a:gd name="T46" fmla="*/ 16 w 114"/>
              <a:gd name="T47" fmla="*/ 16 h 114"/>
              <a:gd name="T48" fmla="*/ 24 w 114"/>
              <a:gd name="T49" fmla="*/ 8 h 114"/>
              <a:gd name="T50" fmla="*/ 34 w 114"/>
              <a:gd name="T51" fmla="*/ 4 h 114"/>
              <a:gd name="T52" fmla="*/ 46 w 114"/>
              <a:gd name="T53" fmla="*/ 0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0 h 114"/>
              <a:gd name="T60" fmla="*/ 80 w 114"/>
              <a:gd name="T61" fmla="*/ 4 h 114"/>
              <a:gd name="T62" fmla="*/ 88 w 114"/>
              <a:gd name="T63" fmla="*/ 8 h 114"/>
              <a:gd name="T64" fmla="*/ 98 w 114"/>
              <a:gd name="T65" fmla="*/ 16 h 114"/>
              <a:gd name="T66" fmla="*/ 104 w 114"/>
              <a:gd name="T67" fmla="*/ 24 h 114"/>
              <a:gd name="T68" fmla="*/ 110 w 114"/>
              <a:gd name="T69" fmla="*/ 34 h 114"/>
              <a:gd name="T70" fmla="*/ 112 w 114"/>
              <a:gd name="T71" fmla="*/ 44 h 114"/>
              <a:gd name="T72" fmla="*/ 114 w 114"/>
              <a:gd name="T73" fmla="*/ 5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6"/>
                </a:moveTo>
                <a:lnTo>
                  <a:pt x="114" y="56"/>
                </a:lnTo>
                <a:lnTo>
                  <a:pt x="112" y="68"/>
                </a:lnTo>
                <a:lnTo>
                  <a:pt x="110" y="78"/>
                </a:lnTo>
                <a:lnTo>
                  <a:pt x="104" y="88"/>
                </a:lnTo>
                <a:lnTo>
                  <a:pt x="98" y="98"/>
                </a:lnTo>
                <a:lnTo>
                  <a:pt x="88" y="104"/>
                </a:lnTo>
                <a:lnTo>
                  <a:pt x="80" y="110"/>
                </a:lnTo>
                <a:lnTo>
                  <a:pt x="68" y="112"/>
                </a:lnTo>
                <a:lnTo>
                  <a:pt x="56" y="114"/>
                </a:lnTo>
                <a:lnTo>
                  <a:pt x="56" y="114"/>
                </a:lnTo>
                <a:lnTo>
                  <a:pt x="46" y="112"/>
                </a:lnTo>
                <a:lnTo>
                  <a:pt x="34" y="110"/>
                </a:lnTo>
                <a:lnTo>
                  <a:pt x="24" y="104"/>
                </a:lnTo>
                <a:lnTo>
                  <a:pt x="16" y="98"/>
                </a:lnTo>
                <a:lnTo>
                  <a:pt x="10" y="88"/>
                </a:lnTo>
                <a:lnTo>
                  <a:pt x="4" y="78"/>
                </a:lnTo>
                <a:lnTo>
                  <a:pt x="0" y="68"/>
                </a:lnTo>
                <a:lnTo>
                  <a:pt x="0" y="56"/>
                </a:lnTo>
                <a:lnTo>
                  <a:pt x="0" y="56"/>
                </a:lnTo>
                <a:lnTo>
                  <a:pt x="0" y="44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8"/>
                </a:lnTo>
                <a:lnTo>
                  <a:pt x="34" y="4"/>
                </a:lnTo>
                <a:lnTo>
                  <a:pt x="46" y="0"/>
                </a:lnTo>
                <a:lnTo>
                  <a:pt x="56" y="0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8"/>
                </a:lnTo>
                <a:lnTo>
                  <a:pt x="98" y="16"/>
                </a:lnTo>
                <a:lnTo>
                  <a:pt x="104" y="24"/>
                </a:lnTo>
                <a:lnTo>
                  <a:pt x="110" y="34"/>
                </a:lnTo>
                <a:lnTo>
                  <a:pt x="112" y="44"/>
                </a:lnTo>
                <a:lnTo>
                  <a:pt x="114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8"/>
          <p:cNvSpPr>
            <a:spLocks/>
          </p:cNvSpPr>
          <p:nvPr/>
        </p:nvSpPr>
        <p:spPr bwMode="auto">
          <a:xfrm>
            <a:off x="3429000" y="3248025"/>
            <a:ext cx="180975" cy="180975"/>
          </a:xfrm>
          <a:custGeom>
            <a:avLst/>
            <a:gdLst>
              <a:gd name="T0" fmla="*/ 114 w 114"/>
              <a:gd name="T1" fmla="*/ 56 h 114"/>
              <a:gd name="T2" fmla="*/ 114 w 114"/>
              <a:gd name="T3" fmla="*/ 56 h 114"/>
              <a:gd name="T4" fmla="*/ 112 w 114"/>
              <a:gd name="T5" fmla="*/ 68 h 114"/>
              <a:gd name="T6" fmla="*/ 110 w 114"/>
              <a:gd name="T7" fmla="*/ 78 h 114"/>
              <a:gd name="T8" fmla="*/ 104 w 114"/>
              <a:gd name="T9" fmla="*/ 88 h 114"/>
              <a:gd name="T10" fmla="*/ 98 w 114"/>
              <a:gd name="T11" fmla="*/ 98 h 114"/>
              <a:gd name="T12" fmla="*/ 88 w 114"/>
              <a:gd name="T13" fmla="*/ 104 h 114"/>
              <a:gd name="T14" fmla="*/ 80 w 114"/>
              <a:gd name="T15" fmla="*/ 110 h 114"/>
              <a:gd name="T16" fmla="*/ 68 w 114"/>
              <a:gd name="T17" fmla="*/ 112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2 h 114"/>
              <a:gd name="T24" fmla="*/ 34 w 114"/>
              <a:gd name="T25" fmla="*/ 110 h 114"/>
              <a:gd name="T26" fmla="*/ 24 w 114"/>
              <a:gd name="T27" fmla="*/ 104 h 114"/>
              <a:gd name="T28" fmla="*/ 16 w 114"/>
              <a:gd name="T29" fmla="*/ 98 h 114"/>
              <a:gd name="T30" fmla="*/ 10 w 114"/>
              <a:gd name="T31" fmla="*/ 88 h 114"/>
              <a:gd name="T32" fmla="*/ 4 w 114"/>
              <a:gd name="T33" fmla="*/ 78 h 114"/>
              <a:gd name="T34" fmla="*/ 0 w 114"/>
              <a:gd name="T35" fmla="*/ 68 h 114"/>
              <a:gd name="T36" fmla="*/ 0 w 114"/>
              <a:gd name="T37" fmla="*/ 56 h 114"/>
              <a:gd name="T38" fmla="*/ 0 w 114"/>
              <a:gd name="T39" fmla="*/ 56 h 114"/>
              <a:gd name="T40" fmla="*/ 0 w 114"/>
              <a:gd name="T41" fmla="*/ 44 h 114"/>
              <a:gd name="T42" fmla="*/ 4 w 114"/>
              <a:gd name="T43" fmla="*/ 34 h 114"/>
              <a:gd name="T44" fmla="*/ 10 w 114"/>
              <a:gd name="T45" fmla="*/ 24 h 114"/>
              <a:gd name="T46" fmla="*/ 16 w 114"/>
              <a:gd name="T47" fmla="*/ 16 h 114"/>
              <a:gd name="T48" fmla="*/ 24 w 114"/>
              <a:gd name="T49" fmla="*/ 8 h 114"/>
              <a:gd name="T50" fmla="*/ 34 w 114"/>
              <a:gd name="T51" fmla="*/ 4 h 114"/>
              <a:gd name="T52" fmla="*/ 46 w 114"/>
              <a:gd name="T53" fmla="*/ 0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0 h 114"/>
              <a:gd name="T60" fmla="*/ 80 w 114"/>
              <a:gd name="T61" fmla="*/ 4 h 114"/>
              <a:gd name="T62" fmla="*/ 88 w 114"/>
              <a:gd name="T63" fmla="*/ 8 h 114"/>
              <a:gd name="T64" fmla="*/ 98 w 114"/>
              <a:gd name="T65" fmla="*/ 16 h 114"/>
              <a:gd name="T66" fmla="*/ 104 w 114"/>
              <a:gd name="T67" fmla="*/ 24 h 114"/>
              <a:gd name="T68" fmla="*/ 110 w 114"/>
              <a:gd name="T69" fmla="*/ 34 h 114"/>
              <a:gd name="T70" fmla="*/ 112 w 114"/>
              <a:gd name="T71" fmla="*/ 44 h 114"/>
              <a:gd name="T72" fmla="*/ 114 w 114"/>
              <a:gd name="T73" fmla="*/ 5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6"/>
                </a:moveTo>
                <a:lnTo>
                  <a:pt x="114" y="56"/>
                </a:lnTo>
                <a:lnTo>
                  <a:pt x="112" y="68"/>
                </a:lnTo>
                <a:lnTo>
                  <a:pt x="110" y="78"/>
                </a:lnTo>
                <a:lnTo>
                  <a:pt x="104" y="88"/>
                </a:lnTo>
                <a:lnTo>
                  <a:pt x="98" y="98"/>
                </a:lnTo>
                <a:lnTo>
                  <a:pt x="88" y="104"/>
                </a:lnTo>
                <a:lnTo>
                  <a:pt x="80" y="110"/>
                </a:lnTo>
                <a:lnTo>
                  <a:pt x="68" y="112"/>
                </a:lnTo>
                <a:lnTo>
                  <a:pt x="56" y="114"/>
                </a:lnTo>
                <a:lnTo>
                  <a:pt x="56" y="114"/>
                </a:lnTo>
                <a:lnTo>
                  <a:pt x="46" y="112"/>
                </a:lnTo>
                <a:lnTo>
                  <a:pt x="34" y="110"/>
                </a:lnTo>
                <a:lnTo>
                  <a:pt x="24" y="104"/>
                </a:lnTo>
                <a:lnTo>
                  <a:pt x="16" y="98"/>
                </a:lnTo>
                <a:lnTo>
                  <a:pt x="10" y="88"/>
                </a:lnTo>
                <a:lnTo>
                  <a:pt x="4" y="78"/>
                </a:lnTo>
                <a:lnTo>
                  <a:pt x="0" y="68"/>
                </a:lnTo>
                <a:lnTo>
                  <a:pt x="0" y="56"/>
                </a:lnTo>
                <a:lnTo>
                  <a:pt x="0" y="56"/>
                </a:lnTo>
                <a:lnTo>
                  <a:pt x="0" y="44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8"/>
                </a:lnTo>
                <a:lnTo>
                  <a:pt x="34" y="4"/>
                </a:lnTo>
                <a:lnTo>
                  <a:pt x="46" y="0"/>
                </a:lnTo>
                <a:lnTo>
                  <a:pt x="56" y="0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8"/>
                </a:lnTo>
                <a:lnTo>
                  <a:pt x="98" y="16"/>
                </a:lnTo>
                <a:lnTo>
                  <a:pt x="104" y="24"/>
                </a:lnTo>
                <a:lnTo>
                  <a:pt x="110" y="34"/>
                </a:lnTo>
                <a:lnTo>
                  <a:pt x="112" y="44"/>
                </a:lnTo>
                <a:lnTo>
                  <a:pt x="114" y="5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9"/>
          <p:cNvSpPr>
            <a:spLocks/>
          </p:cNvSpPr>
          <p:nvPr/>
        </p:nvSpPr>
        <p:spPr bwMode="auto">
          <a:xfrm>
            <a:off x="4194175" y="29178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08 w 114"/>
              <a:gd name="T7" fmla="*/ 80 h 114"/>
              <a:gd name="T8" fmla="*/ 104 w 114"/>
              <a:gd name="T9" fmla="*/ 90 h 114"/>
              <a:gd name="T10" fmla="*/ 96 w 114"/>
              <a:gd name="T11" fmla="*/ 98 h 114"/>
              <a:gd name="T12" fmla="*/ 88 w 114"/>
              <a:gd name="T13" fmla="*/ 106 h 114"/>
              <a:gd name="T14" fmla="*/ 78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4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6 h 114"/>
              <a:gd name="T48" fmla="*/ 24 w 114"/>
              <a:gd name="T49" fmla="*/ 10 h 114"/>
              <a:gd name="T50" fmla="*/ 34 w 114"/>
              <a:gd name="T51" fmla="*/ 4 h 114"/>
              <a:gd name="T52" fmla="*/ 44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78 w 114"/>
              <a:gd name="T61" fmla="*/ 4 h 114"/>
              <a:gd name="T62" fmla="*/ 88 w 114"/>
              <a:gd name="T63" fmla="*/ 10 h 114"/>
              <a:gd name="T64" fmla="*/ 96 w 114"/>
              <a:gd name="T65" fmla="*/ 16 h 114"/>
              <a:gd name="T66" fmla="*/ 104 w 114"/>
              <a:gd name="T67" fmla="*/ 26 h 114"/>
              <a:gd name="T68" fmla="*/ 108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08" y="80"/>
                </a:lnTo>
                <a:lnTo>
                  <a:pt x="104" y="90"/>
                </a:lnTo>
                <a:lnTo>
                  <a:pt x="96" y="98"/>
                </a:lnTo>
                <a:lnTo>
                  <a:pt x="88" y="106"/>
                </a:lnTo>
                <a:lnTo>
                  <a:pt x="78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4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4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78" y="4"/>
                </a:lnTo>
                <a:lnTo>
                  <a:pt x="88" y="10"/>
                </a:lnTo>
                <a:lnTo>
                  <a:pt x="96" y="16"/>
                </a:lnTo>
                <a:lnTo>
                  <a:pt x="104" y="26"/>
                </a:lnTo>
                <a:lnTo>
                  <a:pt x="108" y="36"/>
                </a:lnTo>
                <a:lnTo>
                  <a:pt x="112" y="46"/>
                </a:lnTo>
                <a:lnTo>
                  <a:pt x="114" y="58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20"/>
          <p:cNvSpPr>
            <a:spLocks/>
          </p:cNvSpPr>
          <p:nvPr/>
        </p:nvSpPr>
        <p:spPr bwMode="auto">
          <a:xfrm>
            <a:off x="4194175" y="29178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08 w 114"/>
              <a:gd name="T7" fmla="*/ 80 h 114"/>
              <a:gd name="T8" fmla="*/ 104 w 114"/>
              <a:gd name="T9" fmla="*/ 90 h 114"/>
              <a:gd name="T10" fmla="*/ 96 w 114"/>
              <a:gd name="T11" fmla="*/ 98 h 114"/>
              <a:gd name="T12" fmla="*/ 88 w 114"/>
              <a:gd name="T13" fmla="*/ 106 h 114"/>
              <a:gd name="T14" fmla="*/ 78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4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6 h 114"/>
              <a:gd name="T48" fmla="*/ 24 w 114"/>
              <a:gd name="T49" fmla="*/ 10 h 114"/>
              <a:gd name="T50" fmla="*/ 34 w 114"/>
              <a:gd name="T51" fmla="*/ 4 h 114"/>
              <a:gd name="T52" fmla="*/ 44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78 w 114"/>
              <a:gd name="T61" fmla="*/ 4 h 114"/>
              <a:gd name="T62" fmla="*/ 88 w 114"/>
              <a:gd name="T63" fmla="*/ 10 h 114"/>
              <a:gd name="T64" fmla="*/ 96 w 114"/>
              <a:gd name="T65" fmla="*/ 16 h 114"/>
              <a:gd name="T66" fmla="*/ 104 w 114"/>
              <a:gd name="T67" fmla="*/ 26 h 114"/>
              <a:gd name="T68" fmla="*/ 108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08" y="80"/>
                </a:lnTo>
                <a:lnTo>
                  <a:pt x="104" y="90"/>
                </a:lnTo>
                <a:lnTo>
                  <a:pt x="96" y="98"/>
                </a:lnTo>
                <a:lnTo>
                  <a:pt x="88" y="106"/>
                </a:lnTo>
                <a:lnTo>
                  <a:pt x="78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4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4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78" y="4"/>
                </a:lnTo>
                <a:lnTo>
                  <a:pt x="88" y="10"/>
                </a:lnTo>
                <a:lnTo>
                  <a:pt x="96" y="16"/>
                </a:lnTo>
                <a:lnTo>
                  <a:pt x="104" y="26"/>
                </a:lnTo>
                <a:lnTo>
                  <a:pt x="108" y="36"/>
                </a:lnTo>
                <a:lnTo>
                  <a:pt x="112" y="46"/>
                </a:lnTo>
                <a:lnTo>
                  <a:pt x="114" y="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4194175" y="29178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08 w 114"/>
              <a:gd name="T7" fmla="*/ 80 h 114"/>
              <a:gd name="T8" fmla="*/ 104 w 114"/>
              <a:gd name="T9" fmla="*/ 90 h 114"/>
              <a:gd name="T10" fmla="*/ 96 w 114"/>
              <a:gd name="T11" fmla="*/ 98 h 114"/>
              <a:gd name="T12" fmla="*/ 88 w 114"/>
              <a:gd name="T13" fmla="*/ 106 h 114"/>
              <a:gd name="T14" fmla="*/ 78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4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6 h 114"/>
              <a:gd name="T48" fmla="*/ 24 w 114"/>
              <a:gd name="T49" fmla="*/ 10 h 114"/>
              <a:gd name="T50" fmla="*/ 34 w 114"/>
              <a:gd name="T51" fmla="*/ 4 h 114"/>
              <a:gd name="T52" fmla="*/ 44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78 w 114"/>
              <a:gd name="T61" fmla="*/ 4 h 114"/>
              <a:gd name="T62" fmla="*/ 88 w 114"/>
              <a:gd name="T63" fmla="*/ 10 h 114"/>
              <a:gd name="T64" fmla="*/ 96 w 114"/>
              <a:gd name="T65" fmla="*/ 16 h 114"/>
              <a:gd name="T66" fmla="*/ 104 w 114"/>
              <a:gd name="T67" fmla="*/ 26 h 114"/>
              <a:gd name="T68" fmla="*/ 108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08" y="80"/>
                </a:lnTo>
                <a:lnTo>
                  <a:pt x="104" y="90"/>
                </a:lnTo>
                <a:lnTo>
                  <a:pt x="96" y="98"/>
                </a:lnTo>
                <a:lnTo>
                  <a:pt x="88" y="106"/>
                </a:lnTo>
                <a:lnTo>
                  <a:pt x="78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4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4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78" y="4"/>
                </a:lnTo>
                <a:lnTo>
                  <a:pt x="88" y="10"/>
                </a:lnTo>
                <a:lnTo>
                  <a:pt x="96" y="16"/>
                </a:lnTo>
                <a:lnTo>
                  <a:pt x="104" y="26"/>
                </a:lnTo>
                <a:lnTo>
                  <a:pt x="108" y="36"/>
                </a:lnTo>
                <a:lnTo>
                  <a:pt x="112" y="46"/>
                </a:lnTo>
                <a:lnTo>
                  <a:pt x="114" y="5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3717925" y="3536950"/>
            <a:ext cx="180975" cy="18097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3717925" y="3536950"/>
            <a:ext cx="180975" cy="1809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4083050" y="3429000"/>
            <a:ext cx="184150" cy="180975"/>
          </a:xfrm>
          <a:prstGeom prst="rect">
            <a:avLst/>
          </a:prstGeom>
          <a:solidFill>
            <a:srgbClr val="F8EBE7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4083050" y="3429000"/>
            <a:ext cx="184150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3717925" y="2990850"/>
            <a:ext cx="180975" cy="180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3717925" y="2990850"/>
            <a:ext cx="18097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448175" y="3136900"/>
            <a:ext cx="184150" cy="1809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4448175" y="3136900"/>
            <a:ext cx="184150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4337050" y="3902075"/>
            <a:ext cx="184150" cy="1841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31"/>
          <p:cNvSpPr>
            <a:spLocks noChangeArrowheads="1"/>
          </p:cNvSpPr>
          <p:nvPr/>
        </p:nvSpPr>
        <p:spPr bwMode="auto">
          <a:xfrm>
            <a:off x="4337050" y="3902075"/>
            <a:ext cx="184150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24" name="Freeform 32"/>
          <p:cNvSpPr>
            <a:spLocks/>
          </p:cNvSpPr>
          <p:nvPr/>
        </p:nvSpPr>
        <p:spPr bwMode="auto">
          <a:xfrm>
            <a:off x="3429000" y="37560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10 w 114"/>
              <a:gd name="T7" fmla="*/ 80 h 114"/>
              <a:gd name="T8" fmla="*/ 104 w 114"/>
              <a:gd name="T9" fmla="*/ 90 h 114"/>
              <a:gd name="T10" fmla="*/ 98 w 114"/>
              <a:gd name="T11" fmla="*/ 98 h 114"/>
              <a:gd name="T12" fmla="*/ 88 w 114"/>
              <a:gd name="T13" fmla="*/ 106 h 114"/>
              <a:gd name="T14" fmla="*/ 80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8 h 114"/>
              <a:gd name="T48" fmla="*/ 24 w 114"/>
              <a:gd name="T49" fmla="*/ 10 h 114"/>
              <a:gd name="T50" fmla="*/ 34 w 114"/>
              <a:gd name="T51" fmla="*/ 6 h 114"/>
              <a:gd name="T52" fmla="*/ 46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80 w 114"/>
              <a:gd name="T61" fmla="*/ 6 h 114"/>
              <a:gd name="T62" fmla="*/ 88 w 114"/>
              <a:gd name="T63" fmla="*/ 10 h 114"/>
              <a:gd name="T64" fmla="*/ 98 w 114"/>
              <a:gd name="T65" fmla="*/ 18 h 114"/>
              <a:gd name="T66" fmla="*/ 104 w 114"/>
              <a:gd name="T67" fmla="*/ 26 h 114"/>
              <a:gd name="T68" fmla="*/ 110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10" y="80"/>
                </a:lnTo>
                <a:lnTo>
                  <a:pt x="104" y="90"/>
                </a:lnTo>
                <a:lnTo>
                  <a:pt x="98" y="98"/>
                </a:lnTo>
                <a:lnTo>
                  <a:pt x="88" y="106"/>
                </a:lnTo>
                <a:lnTo>
                  <a:pt x="80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6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6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80" y="6"/>
                </a:lnTo>
                <a:lnTo>
                  <a:pt x="88" y="10"/>
                </a:lnTo>
                <a:lnTo>
                  <a:pt x="98" y="18"/>
                </a:lnTo>
                <a:lnTo>
                  <a:pt x="104" y="26"/>
                </a:lnTo>
                <a:lnTo>
                  <a:pt x="110" y="36"/>
                </a:lnTo>
                <a:lnTo>
                  <a:pt x="112" y="46"/>
                </a:lnTo>
                <a:lnTo>
                  <a:pt x="114" y="5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25" name="Freeform 33"/>
          <p:cNvSpPr>
            <a:spLocks/>
          </p:cNvSpPr>
          <p:nvPr/>
        </p:nvSpPr>
        <p:spPr bwMode="auto">
          <a:xfrm>
            <a:off x="3429000" y="37560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10 w 114"/>
              <a:gd name="T7" fmla="*/ 80 h 114"/>
              <a:gd name="T8" fmla="*/ 104 w 114"/>
              <a:gd name="T9" fmla="*/ 90 h 114"/>
              <a:gd name="T10" fmla="*/ 98 w 114"/>
              <a:gd name="T11" fmla="*/ 98 h 114"/>
              <a:gd name="T12" fmla="*/ 88 w 114"/>
              <a:gd name="T13" fmla="*/ 106 h 114"/>
              <a:gd name="T14" fmla="*/ 80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8 h 114"/>
              <a:gd name="T48" fmla="*/ 24 w 114"/>
              <a:gd name="T49" fmla="*/ 10 h 114"/>
              <a:gd name="T50" fmla="*/ 34 w 114"/>
              <a:gd name="T51" fmla="*/ 6 h 114"/>
              <a:gd name="T52" fmla="*/ 46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80 w 114"/>
              <a:gd name="T61" fmla="*/ 6 h 114"/>
              <a:gd name="T62" fmla="*/ 88 w 114"/>
              <a:gd name="T63" fmla="*/ 10 h 114"/>
              <a:gd name="T64" fmla="*/ 98 w 114"/>
              <a:gd name="T65" fmla="*/ 18 h 114"/>
              <a:gd name="T66" fmla="*/ 104 w 114"/>
              <a:gd name="T67" fmla="*/ 26 h 114"/>
              <a:gd name="T68" fmla="*/ 110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10" y="80"/>
                </a:lnTo>
                <a:lnTo>
                  <a:pt x="104" y="90"/>
                </a:lnTo>
                <a:lnTo>
                  <a:pt x="98" y="98"/>
                </a:lnTo>
                <a:lnTo>
                  <a:pt x="88" y="106"/>
                </a:lnTo>
                <a:lnTo>
                  <a:pt x="80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6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6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80" y="6"/>
                </a:lnTo>
                <a:lnTo>
                  <a:pt x="88" y="10"/>
                </a:lnTo>
                <a:lnTo>
                  <a:pt x="98" y="18"/>
                </a:lnTo>
                <a:lnTo>
                  <a:pt x="104" y="26"/>
                </a:lnTo>
                <a:lnTo>
                  <a:pt x="110" y="36"/>
                </a:lnTo>
                <a:lnTo>
                  <a:pt x="112" y="46"/>
                </a:lnTo>
                <a:lnTo>
                  <a:pt x="114" y="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4" name="Freeform 34"/>
          <p:cNvSpPr>
            <a:spLocks/>
          </p:cNvSpPr>
          <p:nvPr/>
        </p:nvSpPr>
        <p:spPr bwMode="auto">
          <a:xfrm>
            <a:off x="3429000" y="3756025"/>
            <a:ext cx="180975" cy="180975"/>
          </a:xfrm>
          <a:custGeom>
            <a:avLst/>
            <a:gdLst>
              <a:gd name="T0" fmla="*/ 114 w 114"/>
              <a:gd name="T1" fmla="*/ 58 h 114"/>
              <a:gd name="T2" fmla="*/ 114 w 114"/>
              <a:gd name="T3" fmla="*/ 58 h 114"/>
              <a:gd name="T4" fmla="*/ 112 w 114"/>
              <a:gd name="T5" fmla="*/ 70 h 114"/>
              <a:gd name="T6" fmla="*/ 110 w 114"/>
              <a:gd name="T7" fmla="*/ 80 h 114"/>
              <a:gd name="T8" fmla="*/ 104 w 114"/>
              <a:gd name="T9" fmla="*/ 90 h 114"/>
              <a:gd name="T10" fmla="*/ 98 w 114"/>
              <a:gd name="T11" fmla="*/ 98 h 114"/>
              <a:gd name="T12" fmla="*/ 88 w 114"/>
              <a:gd name="T13" fmla="*/ 106 h 114"/>
              <a:gd name="T14" fmla="*/ 80 w 114"/>
              <a:gd name="T15" fmla="*/ 110 h 114"/>
              <a:gd name="T16" fmla="*/ 68 w 114"/>
              <a:gd name="T17" fmla="*/ 114 h 114"/>
              <a:gd name="T18" fmla="*/ 56 w 114"/>
              <a:gd name="T19" fmla="*/ 114 h 114"/>
              <a:gd name="T20" fmla="*/ 56 w 114"/>
              <a:gd name="T21" fmla="*/ 114 h 114"/>
              <a:gd name="T22" fmla="*/ 46 w 114"/>
              <a:gd name="T23" fmla="*/ 114 h 114"/>
              <a:gd name="T24" fmla="*/ 34 w 114"/>
              <a:gd name="T25" fmla="*/ 110 h 114"/>
              <a:gd name="T26" fmla="*/ 24 w 114"/>
              <a:gd name="T27" fmla="*/ 106 h 114"/>
              <a:gd name="T28" fmla="*/ 16 w 114"/>
              <a:gd name="T29" fmla="*/ 98 h 114"/>
              <a:gd name="T30" fmla="*/ 10 w 114"/>
              <a:gd name="T31" fmla="*/ 90 h 114"/>
              <a:gd name="T32" fmla="*/ 4 w 114"/>
              <a:gd name="T33" fmla="*/ 80 h 114"/>
              <a:gd name="T34" fmla="*/ 0 w 114"/>
              <a:gd name="T35" fmla="*/ 70 h 114"/>
              <a:gd name="T36" fmla="*/ 0 w 114"/>
              <a:gd name="T37" fmla="*/ 58 h 114"/>
              <a:gd name="T38" fmla="*/ 0 w 114"/>
              <a:gd name="T39" fmla="*/ 58 h 114"/>
              <a:gd name="T40" fmla="*/ 0 w 114"/>
              <a:gd name="T41" fmla="*/ 46 h 114"/>
              <a:gd name="T42" fmla="*/ 4 w 114"/>
              <a:gd name="T43" fmla="*/ 36 h 114"/>
              <a:gd name="T44" fmla="*/ 10 w 114"/>
              <a:gd name="T45" fmla="*/ 26 h 114"/>
              <a:gd name="T46" fmla="*/ 16 w 114"/>
              <a:gd name="T47" fmla="*/ 18 h 114"/>
              <a:gd name="T48" fmla="*/ 24 w 114"/>
              <a:gd name="T49" fmla="*/ 10 h 114"/>
              <a:gd name="T50" fmla="*/ 34 w 114"/>
              <a:gd name="T51" fmla="*/ 6 h 114"/>
              <a:gd name="T52" fmla="*/ 46 w 114"/>
              <a:gd name="T53" fmla="*/ 2 h 114"/>
              <a:gd name="T54" fmla="*/ 56 w 114"/>
              <a:gd name="T55" fmla="*/ 0 h 114"/>
              <a:gd name="T56" fmla="*/ 56 w 114"/>
              <a:gd name="T57" fmla="*/ 0 h 114"/>
              <a:gd name="T58" fmla="*/ 68 w 114"/>
              <a:gd name="T59" fmla="*/ 2 h 114"/>
              <a:gd name="T60" fmla="*/ 80 w 114"/>
              <a:gd name="T61" fmla="*/ 6 h 114"/>
              <a:gd name="T62" fmla="*/ 88 w 114"/>
              <a:gd name="T63" fmla="*/ 10 h 114"/>
              <a:gd name="T64" fmla="*/ 98 w 114"/>
              <a:gd name="T65" fmla="*/ 18 h 114"/>
              <a:gd name="T66" fmla="*/ 104 w 114"/>
              <a:gd name="T67" fmla="*/ 26 h 114"/>
              <a:gd name="T68" fmla="*/ 110 w 114"/>
              <a:gd name="T69" fmla="*/ 36 h 114"/>
              <a:gd name="T70" fmla="*/ 112 w 114"/>
              <a:gd name="T71" fmla="*/ 46 h 114"/>
              <a:gd name="T72" fmla="*/ 114 w 114"/>
              <a:gd name="T73" fmla="*/ 5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114">
                <a:moveTo>
                  <a:pt x="114" y="58"/>
                </a:moveTo>
                <a:lnTo>
                  <a:pt x="114" y="58"/>
                </a:lnTo>
                <a:lnTo>
                  <a:pt x="112" y="70"/>
                </a:lnTo>
                <a:lnTo>
                  <a:pt x="110" y="80"/>
                </a:lnTo>
                <a:lnTo>
                  <a:pt x="104" y="90"/>
                </a:lnTo>
                <a:lnTo>
                  <a:pt x="98" y="98"/>
                </a:lnTo>
                <a:lnTo>
                  <a:pt x="88" y="106"/>
                </a:lnTo>
                <a:lnTo>
                  <a:pt x="80" y="110"/>
                </a:lnTo>
                <a:lnTo>
                  <a:pt x="68" y="114"/>
                </a:lnTo>
                <a:lnTo>
                  <a:pt x="56" y="114"/>
                </a:lnTo>
                <a:lnTo>
                  <a:pt x="56" y="114"/>
                </a:lnTo>
                <a:lnTo>
                  <a:pt x="46" y="114"/>
                </a:lnTo>
                <a:lnTo>
                  <a:pt x="34" y="110"/>
                </a:lnTo>
                <a:lnTo>
                  <a:pt x="24" y="106"/>
                </a:lnTo>
                <a:lnTo>
                  <a:pt x="16" y="98"/>
                </a:lnTo>
                <a:lnTo>
                  <a:pt x="10" y="90"/>
                </a:lnTo>
                <a:lnTo>
                  <a:pt x="4" y="80"/>
                </a:lnTo>
                <a:lnTo>
                  <a:pt x="0" y="70"/>
                </a:lnTo>
                <a:lnTo>
                  <a:pt x="0" y="58"/>
                </a:lnTo>
                <a:lnTo>
                  <a:pt x="0" y="58"/>
                </a:lnTo>
                <a:lnTo>
                  <a:pt x="0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6" y="2"/>
                </a:lnTo>
                <a:lnTo>
                  <a:pt x="56" y="0"/>
                </a:lnTo>
                <a:lnTo>
                  <a:pt x="56" y="0"/>
                </a:lnTo>
                <a:lnTo>
                  <a:pt x="68" y="2"/>
                </a:lnTo>
                <a:lnTo>
                  <a:pt x="80" y="6"/>
                </a:lnTo>
                <a:lnTo>
                  <a:pt x="88" y="10"/>
                </a:lnTo>
                <a:lnTo>
                  <a:pt x="98" y="18"/>
                </a:lnTo>
                <a:lnTo>
                  <a:pt x="104" y="26"/>
                </a:lnTo>
                <a:lnTo>
                  <a:pt x="110" y="36"/>
                </a:lnTo>
                <a:lnTo>
                  <a:pt x="112" y="46"/>
                </a:lnTo>
                <a:lnTo>
                  <a:pt x="114" y="5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5" name="Rectangle 35"/>
          <p:cNvSpPr>
            <a:spLocks noChangeArrowheads="1"/>
          </p:cNvSpPr>
          <p:nvPr/>
        </p:nvSpPr>
        <p:spPr bwMode="auto">
          <a:xfrm>
            <a:off x="3790950" y="3937000"/>
            <a:ext cx="184150" cy="184150"/>
          </a:xfrm>
          <a:prstGeom prst="rect">
            <a:avLst/>
          </a:prstGeom>
          <a:solidFill>
            <a:srgbClr val="F8EBE7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6" name="Rectangle 36"/>
          <p:cNvSpPr>
            <a:spLocks noChangeArrowheads="1"/>
          </p:cNvSpPr>
          <p:nvPr/>
        </p:nvSpPr>
        <p:spPr bwMode="auto">
          <a:xfrm>
            <a:off x="3790950" y="3937000"/>
            <a:ext cx="184150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7" name="Rectangle 37"/>
          <p:cNvSpPr>
            <a:spLocks noChangeArrowheads="1"/>
          </p:cNvSpPr>
          <p:nvPr/>
        </p:nvSpPr>
        <p:spPr bwMode="auto">
          <a:xfrm>
            <a:off x="4778375" y="3390900"/>
            <a:ext cx="180975" cy="1841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8" name="Rectangle 38"/>
          <p:cNvSpPr>
            <a:spLocks noChangeArrowheads="1"/>
          </p:cNvSpPr>
          <p:nvPr/>
        </p:nvSpPr>
        <p:spPr bwMode="auto">
          <a:xfrm>
            <a:off x="4778375" y="3390900"/>
            <a:ext cx="18097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39" name="Rectangle 39"/>
          <p:cNvSpPr>
            <a:spLocks noChangeArrowheads="1"/>
          </p:cNvSpPr>
          <p:nvPr/>
        </p:nvSpPr>
        <p:spPr bwMode="auto">
          <a:xfrm>
            <a:off x="3429000" y="2917825"/>
            <a:ext cx="180975" cy="180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0" name="Rectangle 40"/>
          <p:cNvSpPr>
            <a:spLocks noChangeArrowheads="1"/>
          </p:cNvSpPr>
          <p:nvPr/>
        </p:nvSpPr>
        <p:spPr bwMode="auto">
          <a:xfrm>
            <a:off x="3429000" y="2917825"/>
            <a:ext cx="18097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1" name="Line 41"/>
          <p:cNvSpPr>
            <a:spLocks noChangeShapeType="1"/>
          </p:cNvSpPr>
          <p:nvPr/>
        </p:nvSpPr>
        <p:spPr bwMode="auto">
          <a:xfrm flipH="1">
            <a:off x="4454525" y="2819400"/>
            <a:ext cx="536575" cy="1238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2" name="Freeform 42"/>
          <p:cNvSpPr>
            <a:spLocks/>
          </p:cNvSpPr>
          <p:nvPr/>
        </p:nvSpPr>
        <p:spPr bwMode="auto">
          <a:xfrm>
            <a:off x="4400550" y="2908300"/>
            <a:ext cx="82550" cy="60325"/>
          </a:xfrm>
          <a:custGeom>
            <a:avLst/>
            <a:gdLst>
              <a:gd name="T0" fmla="*/ 0 w 52"/>
              <a:gd name="T1" fmla="*/ 28 h 38"/>
              <a:gd name="T2" fmla="*/ 42 w 52"/>
              <a:gd name="T3" fmla="*/ 0 h 38"/>
              <a:gd name="T4" fmla="*/ 36 w 52"/>
              <a:gd name="T5" fmla="*/ 20 h 38"/>
              <a:gd name="T6" fmla="*/ 52 w 52"/>
              <a:gd name="T7" fmla="*/ 38 h 38"/>
              <a:gd name="T8" fmla="*/ 0 w 52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28"/>
                </a:moveTo>
                <a:lnTo>
                  <a:pt x="42" y="0"/>
                </a:lnTo>
                <a:lnTo>
                  <a:pt x="36" y="20"/>
                </a:lnTo>
                <a:lnTo>
                  <a:pt x="52" y="38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3" name="Freeform 43"/>
          <p:cNvSpPr>
            <a:spLocks/>
          </p:cNvSpPr>
          <p:nvPr/>
        </p:nvSpPr>
        <p:spPr bwMode="auto">
          <a:xfrm>
            <a:off x="4400550" y="2908300"/>
            <a:ext cx="82550" cy="60325"/>
          </a:xfrm>
          <a:custGeom>
            <a:avLst/>
            <a:gdLst>
              <a:gd name="T0" fmla="*/ 0 w 52"/>
              <a:gd name="T1" fmla="*/ 28 h 38"/>
              <a:gd name="T2" fmla="*/ 42 w 52"/>
              <a:gd name="T3" fmla="*/ 0 h 38"/>
              <a:gd name="T4" fmla="*/ 36 w 52"/>
              <a:gd name="T5" fmla="*/ 20 h 38"/>
              <a:gd name="T6" fmla="*/ 52 w 52"/>
              <a:gd name="T7" fmla="*/ 38 h 38"/>
              <a:gd name="T8" fmla="*/ 0 w 52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28"/>
                </a:moveTo>
                <a:lnTo>
                  <a:pt x="42" y="0"/>
                </a:lnTo>
                <a:lnTo>
                  <a:pt x="36" y="20"/>
                </a:lnTo>
                <a:lnTo>
                  <a:pt x="52" y="38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4" name="Line 44"/>
          <p:cNvSpPr>
            <a:spLocks noChangeShapeType="1"/>
          </p:cNvSpPr>
          <p:nvPr/>
        </p:nvSpPr>
        <p:spPr bwMode="auto">
          <a:xfrm>
            <a:off x="2990850" y="2727325"/>
            <a:ext cx="1136650" cy="2159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5" name="Freeform 45"/>
          <p:cNvSpPr>
            <a:spLocks/>
          </p:cNvSpPr>
          <p:nvPr/>
        </p:nvSpPr>
        <p:spPr bwMode="auto">
          <a:xfrm>
            <a:off x="4098925" y="2908300"/>
            <a:ext cx="79375" cy="60325"/>
          </a:xfrm>
          <a:custGeom>
            <a:avLst/>
            <a:gdLst>
              <a:gd name="T0" fmla="*/ 50 w 50"/>
              <a:gd name="T1" fmla="*/ 28 h 38"/>
              <a:gd name="T2" fmla="*/ 0 w 50"/>
              <a:gd name="T3" fmla="*/ 38 h 38"/>
              <a:gd name="T4" fmla="*/ 14 w 50"/>
              <a:gd name="T5" fmla="*/ 22 h 38"/>
              <a:gd name="T6" fmla="*/ 8 w 50"/>
              <a:gd name="T7" fmla="*/ 0 h 38"/>
              <a:gd name="T8" fmla="*/ 50 w 50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28"/>
                </a:moveTo>
                <a:lnTo>
                  <a:pt x="0" y="38"/>
                </a:lnTo>
                <a:lnTo>
                  <a:pt x="14" y="22"/>
                </a:lnTo>
                <a:lnTo>
                  <a:pt x="8" y="0"/>
                </a:lnTo>
                <a:lnTo>
                  <a:pt x="5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6" name="Freeform 46"/>
          <p:cNvSpPr>
            <a:spLocks/>
          </p:cNvSpPr>
          <p:nvPr/>
        </p:nvSpPr>
        <p:spPr bwMode="auto">
          <a:xfrm>
            <a:off x="4098925" y="2908300"/>
            <a:ext cx="79375" cy="60325"/>
          </a:xfrm>
          <a:custGeom>
            <a:avLst/>
            <a:gdLst>
              <a:gd name="T0" fmla="*/ 50 w 50"/>
              <a:gd name="T1" fmla="*/ 28 h 38"/>
              <a:gd name="T2" fmla="*/ 0 w 50"/>
              <a:gd name="T3" fmla="*/ 38 h 38"/>
              <a:gd name="T4" fmla="*/ 14 w 50"/>
              <a:gd name="T5" fmla="*/ 22 h 38"/>
              <a:gd name="T6" fmla="*/ 8 w 50"/>
              <a:gd name="T7" fmla="*/ 0 h 38"/>
              <a:gd name="T8" fmla="*/ 50 w 50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28"/>
                </a:moveTo>
                <a:lnTo>
                  <a:pt x="0" y="38"/>
                </a:lnTo>
                <a:lnTo>
                  <a:pt x="14" y="22"/>
                </a:lnTo>
                <a:lnTo>
                  <a:pt x="8" y="0"/>
                </a:lnTo>
                <a:lnTo>
                  <a:pt x="5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7" name="Rectangle 47"/>
          <p:cNvSpPr>
            <a:spLocks noChangeArrowheads="1"/>
          </p:cNvSpPr>
          <p:nvPr/>
        </p:nvSpPr>
        <p:spPr bwMode="auto">
          <a:xfrm>
            <a:off x="5168900" y="3787775"/>
            <a:ext cx="2355850" cy="593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8" name="Rectangle 48"/>
          <p:cNvSpPr>
            <a:spLocks noChangeArrowheads="1"/>
          </p:cNvSpPr>
          <p:nvPr/>
        </p:nvSpPr>
        <p:spPr bwMode="auto">
          <a:xfrm>
            <a:off x="5168900" y="3787775"/>
            <a:ext cx="2355850" cy="593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49" name="Rectangle 49"/>
          <p:cNvSpPr>
            <a:spLocks noChangeArrowheads="1"/>
          </p:cNvSpPr>
          <p:nvPr/>
        </p:nvSpPr>
        <p:spPr bwMode="auto">
          <a:xfrm>
            <a:off x="4991100" y="2641600"/>
            <a:ext cx="1381125" cy="180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0" name="Rectangle 50"/>
          <p:cNvSpPr>
            <a:spLocks noChangeArrowheads="1"/>
          </p:cNvSpPr>
          <p:nvPr/>
        </p:nvSpPr>
        <p:spPr bwMode="auto">
          <a:xfrm>
            <a:off x="4991100" y="2641600"/>
            <a:ext cx="138112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1" name="Rectangle 51"/>
          <p:cNvSpPr>
            <a:spLocks noChangeArrowheads="1"/>
          </p:cNvSpPr>
          <p:nvPr/>
        </p:nvSpPr>
        <p:spPr bwMode="auto">
          <a:xfrm>
            <a:off x="2225675" y="2641600"/>
            <a:ext cx="771525" cy="441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2" name="Rectangle 52"/>
          <p:cNvSpPr>
            <a:spLocks noChangeArrowheads="1"/>
          </p:cNvSpPr>
          <p:nvPr/>
        </p:nvSpPr>
        <p:spPr bwMode="auto">
          <a:xfrm>
            <a:off x="2225675" y="2641600"/>
            <a:ext cx="771525" cy="441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3" name="Freeform 53"/>
          <p:cNvSpPr>
            <a:spLocks/>
          </p:cNvSpPr>
          <p:nvPr/>
        </p:nvSpPr>
        <p:spPr bwMode="auto">
          <a:xfrm>
            <a:off x="2997200" y="3082925"/>
            <a:ext cx="501650" cy="739775"/>
          </a:xfrm>
          <a:custGeom>
            <a:avLst/>
            <a:gdLst>
              <a:gd name="T0" fmla="*/ 312 w 316"/>
              <a:gd name="T1" fmla="*/ 154 h 466"/>
              <a:gd name="T2" fmla="*/ 0 w 316"/>
              <a:gd name="T3" fmla="*/ 0 h 466"/>
              <a:gd name="T4" fmla="*/ 316 w 316"/>
              <a:gd name="T5" fmla="*/ 466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6" h="466">
                <a:moveTo>
                  <a:pt x="312" y="154"/>
                </a:moveTo>
                <a:lnTo>
                  <a:pt x="0" y="0"/>
                </a:lnTo>
                <a:lnTo>
                  <a:pt x="316" y="4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4" name="Freeform 54"/>
          <p:cNvSpPr>
            <a:spLocks/>
          </p:cNvSpPr>
          <p:nvPr/>
        </p:nvSpPr>
        <p:spPr bwMode="auto">
          <a:xfrm>
            <a:off x="3460750" y="3787775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2 h 50"/>
              <a:gd name="T4" fmla="*/ 24 w 44"/>
              <a:gd name="T5" fmla="*/ 20 h 50"/>
              <a:gd name="T6" fmla="*/ 34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2"/>
                </a:lnTo>
                <a:lnTo>
                  <a:pt x="24" y="20"/>
                </a:lnTo>
                <a:lnTo>
                  <a:pt x="34" y="0"/>
                </a:lnTo>
                <a:lnTo>
                  <a:pt x="44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5" name="Freeform 55"/>
          <p:cNvSpPr>
            <a:spLocks/>
          </p:cNvSpPr>
          <p:nvPr/>
        </p:nvSpPr>
        <p:spPr bwMode="auto">
          <a:xfrm>
            <a:off x="3460750" y="3787775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2 h 50"/>
              <a:gd name="T4" fmla="*/ 24 w 44"/>
              <a:gd name="T5" fmla="*/ 20 h 50"/>
              <a:gd name="T6" fmla="*/ 34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2"/>
                </a:lnTo>
                <a:lnTo>
                  <a:pt x="24" y="20"/>
                </a:lnTo>
                <a:lnTo>
                  <a:pt x="34" y="0"/>
                </a:lnTo>
                <a:lnTo>
                  <a:pt x="44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6" name="Freeform 56"/>
          <p:cNvSpPr>
            <a:spLocks/>
          </p:cNvSpPr>
          <p:nvPr/>
        </p:nvSpPr>
        <p:spPr bwMode="auto">
          <a:xfrm>
            <a:off x="3457575" y="3289300"/>
            <a:ext cx="82550" cy="63500"/>
          </a:xfrm>
          <a:custGeom>
            <a:avLst/>
            <a:gdLst>
              <a:gd name="T0" fmla="*/ 52 w 52"/>
              <a:gd name="T1" fmla="*/ 40 h 40"/>
              <a:gd name="T2" fmla="*/ 0 w 52"/>
              <a:gd name="T3" fmla="*/ 36 h 40"/>
              <a:gd name="T4" fmla="*/ 20 w 52"/>
              <a:gd name="T5" fmla="*/ 24 h 40"/>
              <a:gd name="T6" fmla="*/ 18 w 52"/>
              <a:gd name="T7" fmla="*/ 0 h 40"/>
              <a:gd name="T8" fmla="*/ 52 w 5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0">
                <a:moveTo>
                  <a:pt x="52" y="40"/>
                </a:moveTo>
                <a:lnTo>
                  <a:pt x="0" y="36"/>
                </a:lnTo>
                <a:lnTo>
                  <a:pt x="20" y="24"/>
                </a:lnTo>
                <a:lnTo>
                  <a:pt x="18" y="0"/>
                </a:lnTo>
                <a:lnTo>
                  <a:pt x="52" y="4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7" name="Freeform 57"/>
          <p:cNvSpPr>
            <a:spLocks/>
          </p:cNvSpPr>
          <p:nvPr/>
        </p:nvSpPr>
        <p:spPr bwMode="auto">
          <a:xfrm>
            <a:off x="3457575" y="3289300"/>
            <a:ext cx="82550" cy="63500"/>
          </a:xfrm>
          <a:custGeom>
            <a:avLst/>
            <a:gdLst>
              <a:gd name="T0" fmla="*/ 52 w 52"/>
              <a:gd name="T1" fmla="*/ 40 h 40"/>
              <a:gd name="T2" fmla="*/ 0 w 52"/>
              <a:gd name="T3" fmla="*/ 36 h 40"/>
              <a:gd name="T4" fmla="*/ 20 w 52"/>
              <a:gd name="T5" fmla="*/ 24 h 40"/>
              <a:gd name="T6" fmla="*/ 18 w 52"/>
              <a:gd name="T7" fmla="*/ 0 h 40"/>
              <a:gd name="T8" fmla="*/ 52 w 5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0">
                <a:moveTo>
                  <a:pt x="52" y="40"/>
                </a:moveTo>
                <a:lnTo>
                  <a:pt x="0" y="36"/>
                </a:lnTo>
                <a:lnTo>
                  <a:pt x="20" y="24"/>
                </a:lnTo>
                <a:lnTo>
                  <a:pt x="18" y="0"/>
                </a:lnTo>
                <a:lnTo>
                  <a:pt x="52" y="4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8" name="Freeform 58"/>
          <p:cNvSpPr>
            <a:spLocks/>
          </p:cNvSpPr>
          <p:nvPr/>
        </p:nvSpPr>
        <p:spPr bwMode="auto">
          <a:xfrm>
            <a:off x="4467225" y="3521075"/>
            <a:ext cx="704850" cy="514350"/>
          </a:xfrm>
          <a:custGeom>
            <a:avLst/>
            <a:gdLst>
              <a:gd name="T0" fmla="*/ 262 w 444"/>
              <a:gd name="T1" fmla="*/ 0 h 324"/>
              <a:gd name="T2" fmla="*/ 444 w 444"/>
              <a:gd name="T3" fmla="*/ 324 h 324"/>
              <a:gd name="T4" fmla="*/ 0 w 444"/>
              <a:gd name="T5" fmla="*/ 310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44" h="324">
                <a:moveTo>
                  <a:pt x="262" y="0"/>
                </a:moveTo>
                <a:lnTo>
                  <a:pt x="444" y="324"/>
                </a:lnTo>
                <a:lnTo>
                  <a:pt x="0" y="3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59" name="Freeform 59"/>
          <p:cNvSpPr>
            <a:spLocks/>
          </p:cNvSpPr>
          <p:nvPr/>
        </p:nvSpPr>
        <p:spPr bwMode="auto">
          <a:xfrm>
            <a:off x="4413250" y="3984625"/>
            <a:ext cx="79375" cy="60325"/>
          </a:xfrm>
          <a:custGeom>
            <a:avLst/>
            <a:gdLst>
              <a:gd name="T0" fmla="*/ 0 w 50"/>
              <a:gd name="T1" fmla="*/ 18 h 38"/>
              <a:gd name="T2" fmla="*/ 50 w 50"/>
              <a:gd name="T3" fmla="*/ 0 h 38"/>
              <a:gd name="T4" fmla="*/ 38 w 50"/>
              <a:gd name="T5" fmla="*/ 18 h 38"/>
              <a:gd name="T6" fmla="*/ 48 w 50"/>
              <a:gd name="T7" fmla="*/ 38 h 38"/>
              <a:gd name="T8" fmla="*/ 0 w 50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18"/>
                </a:moveTo>
                <a:lnTo>
                  <a:pt x="50" y="0"/>
                </a:lnTo>
                <a:lnTo>
                  <a:pt x="38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0" name="Freeform 60"/>
          <p:cNvSpPr>
            <a:spLocks/>
          </p:cNvSpPr>
          <p:nvPr/>
        </p:nvSpPr>
        <p:spPr bwMode="auto">
          <a:xfrm>
            <a:off x="4413250" y="3984625"/>
            <a:ext cx="79375" cy="60325"/>
          </a:xfrm>
          <a:custGeom>
            <a:avLst/>
            <a:gdLst>
              <a:gd name="T0" fmla="*/ 0 w 50"/>
              <a:gd name="T1" fmla="*/ 18 h 38"/>
              <a:gd name="T2" fmla="*/ 50 w 50"/>
              <a:gd name="T3" fmla="*/ 0 h 38"/>
              <a:gd name="T4" fmla="*/ 38 w 50"/>
              <a:gd name="T5" fmla="*/ 18 h 38"/>
              <a:gd name="T6" fmla="*/ 48 w 50"/>
              <a:gd name="T7" fmla="*/ 38 h 38"/>
              <a:gd name="T8" fmla="*/ 0 w 50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18"/>
                </a:moveTo>
                <a:lnTo>
                  <a:pt x="50" y="0"/>
                </a:lnTo>
                <a:lnTo>
                  <a:pt x="38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1" name="Freeform 61"/>
          <p:cNvSpPr>
            <a:spLocks/>
          </p:cNvSpPr>
          <p:nvPr/>
        </p:nvSpPr>
        <p:spPr bwMode="auto">
          <a:xfrm>
            <a:off x="4857750" y="3476625"/>
            <a:ext cx="63500" cy="79375"/>
          </a:xfrm>
          <a:custGeom>
            <a:avLst/>
            <a:gdLst>
              <a:gd name="T0" fmla="*/ 0 w 40"/>
              <a:gd name="T1" fmla="*/ 0 h 50"/>
              <a:gd name="T2" fmla="*/ 40 w 40"/>
              <a:gd name="T3" fmla="*/ 32 h 50"/>
              <a:gd name="T4" fmla="*/ 18 w 40"/>
              <a:gd name="T5" fmla="*/ 32 h 50"/>
              <a:gd name="T6" fmla="*/ 6 w 40"/>
              <a:gd name="T7" fmla="*/ 50 h 50"/>
              <a:gd name="T8" fmla="*/ 0 w 40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0" y="0"/>
                </a:moveTo>
                <a:lnTo>
                  <a:pt x="40" y="32"/>
                </a:lnTo>
                <a:lnTo>
                  <a:pt x="18" y="32"/>
                </a:lnTo>
                <a:lnTo>
                  <a:pt x="6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2" name="Freeform 62"/>
          <p:cNvSpPr>
            <a:spLocks/>
          </p:cNvSpPr>
          <p:nvPr/>
        </p:nvSpPr>
        <p:spPr bwMode="auto">
          <a:xfrm>
            <a:off x="4857750" y="3476625"/>
            <a:ext cx="63500" cy="79375"/>
          </a:xfrm>
          <a:custGeom>
            <a:avLst/>
            <a:gdLst>
              <a:gd name="T0" fmla="*/ 0 w 40"/>
              <a:gd name="T1" fmla="*/ 0 h 50"/>
              <a:gd name="T2" fmla="*/ 40 w 40"/>
              <a:gd name="T3" fmla="*/ 32 h 50"/>
              <a:gd name="T4" fmla="*/ 18 w 40"/>
              <a:gd name="T5" fmla="*/ 32 h 50"/>
              <a:gd name="T6" fmla="*/ 6 w 40"/>
              <a:gd name="T7" fmla="*/ 50 h 50"/>
              <a:gd name="T8" fmla="*/ 0 w 40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0" y="0"/>
                </a:moveTo>
                <a:lnTo>
                  <a:pt x="40" y="32"/>
                </a:lnTo>
                <a:lnTo>
                  <a:pt x="18" y="32"/>
                </a:lnTo>
                <a:lnTo>
                  <a:pt x="6" y="5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3" name="Line 63"/>
          <p:cNvSpPr>
            <a:spLocks noChangeShapeType="1"/>
          </p:cNvSpPr>
          <p:nvPr/>
        </p:nvSpPr>
        <p:spPr bwMode="auto">
          <a:xfrm flipH="1">
            <a:off x="4721225" y="3095625"/>
            <a:ext cx="536575" cy="1206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4" name="Freeform 64"/>
          <p:cNvSpPr>
            <a:spLocks/>
          </p:cNvSpPr>
          <p:nvPr/>
        </p:nvSpPr>
        <p:spPr bwMode="auto">
          <a:xfrm>
            <a:off x="4667250" y="3181350"/>
            <a:ext cx="82550" cy="60325"/>
          </a:xfrm>
          <a:custGeom>
            <a:avLst/>
            <a:gdLst>
              <a:gd name="T0" fmla="*/ 0 w 52"/>
              <a:gd name="T1" fmla="*/ 30 h 38"/>
              <a:gd name="T2" fmla="*/ 42 w 52"/>
              <a:gd name="T3" fmla="*/ 0 h 38"/>
              <a:gd name="T4" fmla="*/ 36 w 52"/>
              <a:gd name="T5" fmla="*/ 22 h 38"/>
              <a:gd name="T6" fmla="*/ 52 w 52"/>
              <a:gd name="T7" fmla="*/ 38 h 38"/>
              <a:gd name="T8" fmla="*/ 0 w 52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0"/>
                </a:moveTo>
                <a:lnTo>
                  <a:pt x="42" y="0"/>
                </a:lnTo>
                <a:lnTo>
                  <a:pt x="36" y="22"/>
                </a:lnTo>
                <a:lnTo>
                  <a:pt x="5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5" name="Freeform 65"/>
          <p:cNvSpPr>
            <a:spLocks/>
          </p:cNvSpPr>
          <p:nvPr/>
        </p:nvSpPr>
        <p:spPr bwMode="auto">
          <a:xfrm>
            <a:off x="4667250" y="3181350"/>
            <a:ext cx="82550" cy="60325"/>
          </a:xfrm>
          <a:custGeom>
            <a:avLst/>
            <a:gdLst>
              <a:gd name="T0" fmla="*/ 0 w 52"/>
              <a:gd name="T1" fmla="*/ 30 h 38"/>
              <a:gd name="T2" fmla="*/ 42 w 52"/>
              <a:gd name="T3" fmla="*/ 0 h 38"/>
              <a:gd name="T4" fmla="*/ 36 w 52"/>
              <a:gd name="T5" fmla="*/ 22 h 38"/>
              <a:gd name="T6" fmla="*/ 52 w 52"/>
              <a:gd name="T7" fmla="*/ 38 h 38"/>
              <a:gd name="T8" fmla="*/ 0 w 52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0"/>
                </a:moveTo>
                <a:lnTo>
                  <a:pt x="42" y="0"/>
                </a:lnTo>
                <a:lnTo>
                  <a:pt x="36" y="22"/>
                </a:lnTo>
                <a:lnTo>
                  <a:pt x="52" y="38"/>
                </a:lnTo>
                <a:lnTo>
                  <a:pt x="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6" name="Rectangle 66"/>
          <p:cNvSpPr>
            <a:spLocks noChangeArrowheads="1"/>
          </p:cNvSpPr>
          <p:nvPr/>
        </p:nvSpPr>
        <p:spPr bwMode="auto">
          <a:xfrm>
            <a:off x="5257800" y="2917825"/>
            <a:ext cx="1200150" cy="180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7" name="Rectangle 67"/>
          <p:cNvSpPr>
            <a:spLocks noChangeArrowheads="1"/>
          </p:cNvSpPr>
          <p:nvPr/>
        </p:nvSpPr>
        <p:spPr bwMode="auto">
          <a:xfrm>
            <a:off x="5257800" y="2917825"/>
            <a:ext cx="1200150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8" name="Rectangle 68"/>
          <p:cNvSpPr>
            <a:spLocks noChangeArrowheads="1"/>
          </p:cNvSpPr>
          <p:nvPr/>
        </p:nvSpPr>
        <p:spPr bwMode="auto">
          <a:xfrm>
            <a:off x="2787650" y="4060825"/>
            <a:ext cx="828675" cy="180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69" name="Rectangle 69"/>
          <p:cNvSpPr>
            <a:spLocks noChangeArrowheads="1"/>
          </p:cNvSpPr>
          <p:nvPr/>
        </p:nvSpPr>
        <p:spPr bwMode="auto">
          <a:xfrm>
            <a:off x="2787650" y="4060825"/>
            <a:ext cx="82867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70" name="Rectangle 70"/>
          <p:cNvSpPr>
            <a:spLocks noChangeArrowheads="1"/>
          </p:cNvSpPr>
          <p:nvPr/>
        </p:nvSpPr>
        <p:spPr bwMode="auto">
          <a:xfrm>
            <a:off x="2867025" y="4083050"/>
            <a:ext cx="6780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L’équipe projet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75" name="Rectangle 75"/>
          <p:cNvSpPr>
            <a:spLocks noChangeArrowheads="1"/>
          </p:cNvSpPr>
          <p:nvPr/>
        </p:nvSpPr>
        <p:spPr bwMode="auto">
          <a:xfrm>
            <a:off x="5041900" y="2667000"/>
            <a:ext cx="127118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chef de projet/consultant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84" name="Rectangle 84"/>
          <p:cNvSpPr>
            <a:spLocks noChangeArrowheads="1"/>
          </p:cNvSpPr>
          <p:nvPr/>
        </p:nvSpPr>
        <p:spPr bwMode="auto">
          <a:xfrm>
            <a:off x="5295900" y="2940050"/>
            <a:ext cx="111569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chef de projet interne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91" name="Rectangle 91"/>
          <p:cNvSpPr>
            <a:spLocks noChangeArrowheads="1"/>
          </p:cNvSpPr>
          <p:nvPr/>
        </p:nvSpPr>
        <p:spPr bwMode="auto">
          <a:xfrm>
            <a:off x="2301875" y="2667000"/>
            <a:ext cx="66684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l’équipe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consultants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10" name="Rectangle 110"/>
          <p:cNvSpPr>
            <a:spLocks noChangeArrowheads="1"/>
          </p:cNvSpPr>
          <p:nvPr/>
        </p:nvSpPr>
        <p:spPr bwMode="auto">
          <a:xfrm>
            <a:off x="5219700" y="3838575"/>
            <a:ext cx="2226572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personnes de l’entreprise en contact avec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par l’intermédiaire du chef de projet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interne et dont les apports sont indispensables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la bonne réussite 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4724159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TEMPS DE TRAVAIL CONSACRÉ À LA MISSION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83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RAPPORTS AVEC LE CHEF DE PROJET INTERNE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979613" y="3284538"/>
            <a:ext cx="5378450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4627563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2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0 w 1358"/>
              <a:gd name="T15" fmla="*/ 236 h 364"/>
              <a:gd name="T16" fmla="*/ 30 w 1358"/>
              <a:gd name="T17" fmla="*/ 244 h 364"/>
              <a:gd name="T18" fmla="*/ 52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4 w 1358"/>
              <a:gd name="T25" fmla="*/ 302 h 364"/>
              <a:gd name="T26" fmla="*/ 198 w 1358"/>
              <a:gd name="T27" fmla="*/ 314 h 364"/>
              <a:gd name="T28" fmla="*/ 246 w 1358"/>
              <a:gd name="T29" fmla="*/ 326 h 364"/>
              <a:gd name="T30" fmla="*/ 298 w 1358"/>
              <a:gd name="T31" fmla="*/ 336 h 364"/>
              <a:gd name="T32" fmla="*/ 354 w 1358"/>
              <a:gd name="T33" fmla="*/ 344 h 364"/>
              <a:gd name="T34" fmla="*/ 414 w 1358"/>
              <a:gd name="T35" fmla="*/ 352 h 364"/>
              <a:gd name="T36" fmla="*/ 476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78 w 1358"/>
              <a:gd name="T43" fmla="*/ 364 h 364"/>
              <a:gd name="T44" fmla="*/ 678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0 w 1358"/>
              <a:gd name="T51" fmla="*/ 358 h 364"/>
              <a:gd name="T52" fmla="*/ 942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0 w 1358"/>
              <a:gd name="T59" fmla="*/ 326 h 364"/>
              <a:gd name="T60" fmla="*/ 1158 w 1358"/>
              <a:gd name="T61" fmla="*/ 314 h 364"/>
              <a:gd name="T62" fmla="*/ 1202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4 w 1358"/>
              <a:gd name="T69" fmla="*/ 260 h 364"/>
              <a:gd name="T70" fmla="*/ 1328 w 1358"/>
              <a:gd name="T71" fmla="*/ 244 h 364"/>
              <a:gd name="T72" fmla="*/ 1336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6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2" y="212"/>
                </a:lnTo>
                <a:lnTo>
                  <a:pt x="8" y="220"/>
                </a:lnTo>
                <a:lnTo>
                  <a:pt x="14" y="228"/>
                </a:lnTo>
                <a:lnTo>
                  <a:pt x="20" y="236"/>
                </a:lnTo>
                <a:lnTo>
                  <a:pt x="30" y="244"/>
                </a:lnTo>
                <a:lnTo>
                  <a:pt x="52" y="260"/>
                </a:lnTo>
                <a:lnTo>
                  <a:pt x="82" y="276"/>
                </a:lnTo>
                <a:lnTo>
                  <a:pt x="116" y="290"/>
                </a:lnTo>
                <a:lnTo>
                  <a:pt x="154" y="302"/>
                </a:lnTo>
                <a:lnTo>
                  <a:pt x="198" y="314"/>
                </a:lnTo>
                <a:lnTo>
                  <a:pt x="246" y="326"/>
                </a:lnTo>
                <a:lnTo>
                  <a:pt x="298" y="336"/>
                </a:lnTo>
                <a:lnTo>
                  <a:pt x="354" y="344"/>
                </a:lnTo>
                <a:lnTo>
                  <a:pt x="414" y="352"/>
                </a:lnTo>
                <a:lnTo>
                  <a:pt x="476" y="358"/>
                </a:lnTo>
                <a:lnTo>
                  <a:pt x="542" y="362"/>
                </a:lnTo>
                <a:lnTo>
                  <a:pt x="610" y="364"/>
                </a:lnTo>
                <a:lnTo>
                  <a:pt x="678" y="364"/>
                </a:lnTo>
                <a:lnTo>
                  <a:pt x="678" y="364"/>
                </a:lnTo>
                <a:lnTo>
                  <a:pt x="748" y="364"/>
                </a:lnTo>
                <a:lnTo>
                  <a:pt x="816" y="362"/>
                </a:lnTo>
                <a:lnTo>
                  <a:pt x="880" y="358"/>
                </a:lnTo>
                <a:lnTo>
                  <a:pt x="942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0" y="326"/>
                </a:lnTo>
                <a:lnTo>
                  <a:pt x="1158" y="314"/>
                </a:lnTo>
                <a:lnTo>
                  <a:pt x="1202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4" y="260"/>
                </a:lnTo>
                <a:lnTo>
                  <a:pt x="1328" y="244"/>
                </a:lnTo>
                <a:lnTo>
                  <a:pt x="1336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6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DDAA9E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4627563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2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0 w 1358"/>
              <a:gd name="T15" fmla="*/ 236 h 364"/>
              <a:gd name="T16" fmla="*/ 30 w 1358"/>
              <a:gd name="T17" fmla="*/ 244 h 364"/>
              <a:gd name="T18" fmla="*/ 52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4 w 1358"/>
              <a:gd name="T25" fmla="*/ 302 h 364"/>
              <a:gd name="T26" fmla="*/ 198 w 1358"/>
              <a:gd name="T27" fmla="*/ 314 h 364"/>
              <a:gd name="T28" fmla="*/ 246 w 1358"/>
              <a:gd name="T29" fmla="*/ 326 h 364"/>
              <a:gd name="T30" fmla="*/ 298 w 1358"/>
              <a:gd name="T31" fmla="*/ 336 h 364"/>
              <a:gd name="T32" fmla="*/ 354 w 1358"/>
              <a:gd name="T33" fmla="*/ 344 h 364"/>
              <a:gd name="T34" fmla="*/ 414 w 1358"/>
              <a:gd name="T35" fmla="*/ 352 h 364"/>
              <a:gd name="T36" fmla="*/ 476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78 w 1358"/>
              <a:gd name="T43" fmla="*/ 364 h 364"/>
              <a:gd name="T44" fmla="*/ 678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0 w 1358"/>
              <a:gd name="T51" fmla="*/ 358 h 364"/>
              <a:gd name="T52" fmla="*/ 942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0 w 1358"/>
              <a:gd name="T59" fmla="*/ 326 h 364"/>
              <a:gd name="T60" fmla="*/ 1158 w 1358"/>
              <a:gd name="T61" fmla="*/ 314 h 364"/>
              <a:gd name="T62" fmla="*/ 1202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4 w 1358"/>
              <a:gd name="T69" fmla="*/ 260 h 364"/>
              <a:gd name="T70" fmla="*/ 1328 w 1358"/>
              <a:gd name="T71" fmla="*/ 244 h 364"/>
              <a:gd name="T72" fmla="*/ 1336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6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2" y="212"/>
                </a:lnTo>
                <a:lnTo>
                  <a:pt x="8" y="220"/>
                </a:lnTo>
                <a:lnTo>
                  <a:pt x="14" y="228"/>
                </a:lnTo>
                <a:lnTo>
                  <a:pt x="20" y="236"/>
                </a:lnTo>
                <a:lnTo>
                  <a:pt x="30" y="244"/>
                </a:lnTo>
                <a:lnTo>
                  <a:pt x="52" y="260"/>
                </a:lnTo>
                <a:lnTo>
                  <a:pt x="82" y="276"/>
                </a:lnTo>
                <a:lnTo>
                  <a:pt x="116" y="290"/>
                </a:lnTo>
                <a:lnTo>
                  <a:pt x="154" y="302"/>
                </a:lnTo>
                <a:lnTo>
                  <a:pt x="198" y="314"/>
                </a:lnTo>
                <a:lnTo>
                  <a:pt x="246" y="326"/>
                </a:lnTo>
                <a:lnTo>
                  <a:pt x="298" y="336"/>
                </a:lnTo>
                <a:lnTo>
                  <a:pt x="354" y="344"/>
                </a:lnTo>
                <a:lnTo>
                  <a:pt x="414" y="352"/>
                </a:lnTo>
                <a:lnTo>
                  <a:pt x="476" y="358"/>
                </a:lnTo>
                <a:lnTo>
                  <a:pt x="542" y="362"/>
                </a:lnTo>
                <a:lnTo>
                  <a:pt x="610" y="364"/>
                </a:lnTo>
                <a:lnTo>
                  <a:pt x="678" y="364"/>
                </a:lnTo>
                <a:lnTo>
                  <a:pt x="678" y="364"/>
                </a:lnTo>
                <a:lnTo>
                  <a:pt x="748" y="364"/>
                </a:lnTo>
                <a:lnTo>
                  <a:pt x="816" y="362"/>
                </a:lnTo>
                <a:lnTo>
                  <a:pt x="880" y="358"/>
                </a:lnTo>
                <a:lnTo>
                  <a:pt x="942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0" y="326"/>
                </a:lnTo>
                <a:lnTo>
                  <a:pt x="1158" y="314"/>
                </a:lnTo>
                <a:lnTo>
                  <a:pt x="1202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4" y="260"/>
                </a:lnTo>
                <a:lnTo>
                  <a:pt x="1328" y="244"/>
                </a:lnTo>
                <a:lnTo>
                  <a:pt x="1336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6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4627563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2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0 w 1358"/>
              <a:gd name="T15" fmla="*/ 236 h 364"/>
              <a:gd name="T16" fmla="*/ 30 w 1358"/>
              <a:gd name="T17" fmla="*/ 244 h 364"/>
              <a:gd name="T18" fmla="*/ 52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4 w 1358"/>
              <a:gd name="T25" fmla="*/ 302 h 364"/>
              <a:gd name="T26" fmla="*/ 198 w 1358"/>
              <a:gd name="T27" fmla="*/ 314 h 364"/>
              <a:gd name="T28" fmla="*/ 246 w 1358"/>
              <a:gd name="T29" fmla="*/ 326 h 364"/>
              <a:gd name="T30" fmla="*/ 298 w 1358"/>
              <a:gd name="T31" fmla="*/ 336 h 364"/>
              <a:gd name="T32" fmla="*/ 354 w 1358"/>
              <a:gd name="T33" fmla="*/ 344 h 364"/>
              <a:gd name="T34" fmla="*/ 414 w 1358"/>
              <a:gd name="T35" fmla="*/ 352 h 364"/>
              <a:gd name="T36" fmla="*/ 476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78 w 1358"/>
              <a:gd name="T43" fmla="*/ 364 h 364"/>
              <a:gd name="T44" fmla="*/ 678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0 w 1358"/>
              <a:gd name="T51" fmla="*/ 358 h 364"/>
              <a:gd name="T52" fmla="*/ 942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0 w 1358"/>
              <a:gd name="T59" fmla="*/ 326 h 364"/>
              <a:gd name="T60" fmla="*/ 1158 w 1358"/>
              <a:gd name="T61" fmla="*/ 314 h 364"/>
              <a:gd name="T62" fmla="*/ 1202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4 w 1358"/>
              <a:gd name="T69" fmla="*/ 260 h 364"/>
              <a:gd name="T70" fmla="*/ 1328 w 1358"/>
              <a:gd name="T71" fmla="*/ 244 h 364"/>
              <a:gd name="T72" fmla="*/ 1336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6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2" y="212"/>
                </a:lnTo>
                <a:lnTo>
                  <a:pt x="8" y="220"/>
                </a:lnTo>
                <a:lnTo>
                  <a:pt x="14" y="228"/>
                </a:lnTo>
                <a:lnTo>
                  <a:pt x="20" y="236"/>
                </a:lnTo>
                <a:lnTo>
                  <a:pt x="30" y="244"/>
                </a:lnTo>
                <a:lnTo>
                  <a:pt x="52" y="260"/>
                </a:lnTo>
                <a:lnTo>
                  <a:pt x="82" y="276"/>
                </a:lnTo>
                <a:lnTo>
                  <a:pt x="116" y="290"/>
                </a:lnTo>
                <a:lnTo>
                  <a:pt x="154" y="302"/>
                </a:lnTo>
                <a:lnTo>
                  <a:pt x="198" y="314"/>
                </a:lnTo>
                <a:lnTo>
                  <a:pt x="246" y="326"/>
                </a:lnTo>
                <a:lnTo>
                  <a:pt x="298" y="336"/>
                </a:lnTo>
                <a:lnTo>
                  <a:pt x="354" y="344"/>
                </a:lnTo>
                <a:lnTo>
                  <a:pt x="414" y="352"/>
                </a:lnTo>
                <a:lnTo>
                  <a:pt x="476" y="358"/>
                </a:lnTo>
                <a:lnTo>
                  <a:pt x="542" y="362"/>
                </a:lnTo>
                <a:lnTo>
                  <a:pt x="610" y="364"/>
                </a:lnTo>
                <a:lnTo>
                  <a:pt x="678" y="364"/>
                </a:lnTo>
                <a:lnTo>
                  <a:pt x="678" y="364"/>
                </a:lnTo>
                <a:lnTo>
                  <a:pt x="748" y="364"/>
                </a:lnTo>
                <a:lnTo>
                  <a:pt x="816" y="362"/>
                </a:lnTo>
                <a:lnTo>
                  <a:pt x="880" y="358"/>
                </a:lnTo>
                <a:lnTo>
                  <a:pt x="942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0" y="326"/>
                </a:lnTo>
                <a:lnTo>
                  <a:pt x="1158" y="314"/>
                </a:lnTo>
                <a:lnTo>
                  <a:pt x="1202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4" y="260"/>
                </a:lnTo>
                <a:lnTo>
                  <a:pt x="1328" y="244"/>
                </a:lnTo>
                <a:lnTo>
                  <a:pt x="1336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6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1982788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4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2 w 1358"/>
              <a:gd name="T15" fmla="*/ 236 h 364"/>
              <a:gd name="T16" fmla="*/ 30 w 1358"/>
              <a:gd name="T17" fmla="*/ 244 h 364"/>
              <a:gd name="T18" fmla="*/ 54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6 w 1358"/>
              <a:gd name="T25" fmla="*/ 302 h 364"/>
              <a:gd name="T26" fmla="*/ 198 w 1358"/>
              <a:gd name="T27" fmla="*/ 314 h 364"/>
              <a:gd name="T28" fmla="*/ 248 w 1358"/>
              <a:gd name="T29" fmla="*/ 326 h 364"/>
              <a:gd name="T30" fmla="*/ 300 w 1358"/>
              <a:gd name="T31" fmla="*/ 336 h 364"/>
              <a:gd name="T32" fmla="*/ 356 w 1358"/>
              <a:gd name="T33" fmla="*/ 344 h 364"/>
              <a:gd name="T34" fmla="*/ 414 w 1358"/>
              <a:gd name="T35" fmla="*/ 352 h 364"/>
              <a:gd name="T36" fmla="*/ 478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80 w 1358"/>
              <a:gd name="T43" fmla="*/ 364 h 364"/>
              <a:gd name="T44" fmla="*/ 680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2 w 1358"/>
              <a:gd name="T51" fmla="*/ 358 h 364"/>
              <a:gd name="T52" fmla="*/ 944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2 w 1358"/>
              <a:gd name="T59" fmla="*/ 326 h 364"/>
              <a:gd name="T60" fmla="*/ 1160 w 1358"/>
              <a:gd name="T61" fmla="*/ 314 h 364"/>
              <a:gd name="T62" fmla="*/ 1204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6 w 1358"/>
              <a:gd name="T69" fmla="*/ 260 h 364"/>
              <a:gd name="T70" fmla="*/ 1328 w 1358"/>
              <a:gd name="T71" fmla="*/ 244 h 364"/>
              <a:gd name="T72" fmla="*/ 1338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8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4" y="212"/>
                </a:lnTo>
                <a:lnTo>
                  <a:pt x="8" y="220"/>
                </a:lnTo>
                <a:lnTo>
                  <a:pt x="14" y="228"/>
                </a:lnTo>
                <a:lnTo>
                  <a:pt x="22" y="236"/>
                </a:lnTo>
                <a:lnTo>
                  <a:pt x="30" y="244"/>
                </a:lnTo>
                <a:lnTo>
                  <a:pt x="54" y="260"/>
                </a:lnTo>
                <a:lnTo>
                  <a:pt x="82" y="276"/>
                </a:lnTo>
                <a:lnTo>
                  <a:pt x="116" y="290"/>
                </a:lnTo>
                <a:lnTo>
                  <a:pt x="156" y="302"/>
                </a:lnTo>
                <a:lnTo>
                  <a:pt x="198" y="314"/>
                </a:lnTo>
                <a:lnTo>
                  <a:pt x="248" y="326"/>
                </a:lnTo>
                <a:lnTo>
                  <a:pt x="300" y="336"/>
                </a:lnTo>
                <a:lnTo>
                  <a:pt x="356" y="344"/>
                </a:lnTo>
                <a:lnTo>
                  <a:pt x="414" y="352"/>
                </a:lnTo>
                <a:lnTo>
                  <a:pt x="478" y="358"/>
                </a:lnTo>
                <a:lnTo>
                  <a:pt x="542" y="362"/>
                </a:lnTo>
                <a:lnTo>
                  <a:pt x="610" y="364"/>
                </a:lnTo>
                <a:lnTo>
                  <a:pt x="680" y="364"/>
                </a:lnTo>
                <a:lnTo>
                  <a:pt x="680" y="364"/>
                </a:lnTo>
                <a:lnTo>
                  <a:pt x="748" y="364"/>
                </a:lnTo>
                <a:lnTo>
                  <a:pt x="816" y="362"/>
                </a:lnTo>
                <a:lnTo>
                  <a:pt x="882" y="358"/>
                </a:lnTo>
                <a:lnTo>
                  <a:pt x="944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2" y="326"/>
                </a:lnTo>
                <a:lnTo>
                  <a:pt x="1160" y="314"/>
                </a:lnTo>
                <a:lnTo>
                  <a:pt x="1204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6" y="260"/>
                </a:lnTo>
                <a:lnTo>
                  <a:pt x="1328" y="244"/>
                </a:lnTo>
                <a:lnTo>
                  <a:pt x="1338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8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DDAA9E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1982788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4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2 w 1358"/>
              <a:gd name="T15" fmla="*/ 236 h 364"/>
              <a:gd name="T16" fmla="*/ 30 w 1358"/>
              <a:gd name="T17" fmla="*/ 244 h 364"/>
              <a:gd name="T18" fmla="*/ 54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6 w 1358"/>
              <a:gd name="T25" fmla="*/ 302 h 364"/>
              <a:gd name="T26" fmla="*/ 198 w 1358"/>
              <a:gd name="T27" fmla="*/ 314 h 364"/>
              <a:gd name="T28" fmla="*/ 248 w 1358"/>
              <a:gd name="T29" fmla="*/ 326 h 364"/>
              <a:gd name="T30" fmla="*/ 300 w 1358"/>
              <a:gd name="T31" fmla="*/ 336 h 364"/>
              <a:gd name="T32" fmla="*/ 356 w 1358"/>
              <a:gd name="T33" fmla="*/ 344 h 364"/>
              <a:gd name="T34" fmla="*/ 414 w 1358"/>
              <a:gd name="T35" fmla="*/ 352 h 364"/>
              <a:gd name="T36" fmla="*/ 478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80 w 1358"/>
              <a:gd name="T43" fmla="*/ 364 h 364"/>
              <a:gd name="T44" fmla="*/ 680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2 w 1358"/>
              <a:gd name="T51" fmla="*/ 358 h 364"/>
              <a:gd name="T52" fmla="*/ 944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2 w 1358"/>
              <a:gd name="T59" fmla="*/ 326 h 364"/>
              <a:gd name="T60" fmla="*/ 1160 w 1358"/>
              <a:gd name="T61" fmla="*/ 314 h 364"/>
              <a:gd name="T62" fmla="*/ 1204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6 w 1358"/>
              <a:gd name="T69" fmla="*/ 260 h 364"/>
              <a:gd name="T70" fmla="*/ 1328 w 1358"/>
              <a:gd name="T71" fmla="*/ 244 h 364"/>
              <a:gd name="T72" fmla="*/ 1338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8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4" y="212"/>
                </a:lnTo>
                <a:lnTo>
                  <a:pt x="8" y="220"/>
                </a:lnTo>
                <a:lnTo>
                  <a:pt x="14" y="228"/>
                </a:lnTo>
                <a:lnTo>
                  <a:pt x="22" y="236"/>
                </a:lnTo>
                <a:lnTo>
                  <a:pt x="30" y="244"/>
                </a:lnTo>
                <a:lnTo>
                  <a:pt x="54" y="260"/>
                </a:lnTo>
                <a:lnTo>
                  <a:pt x="82" y="276"/>
                </a:lnTo>
                <a:lnTo>
                  <a:pt x="116" y="290"/>
                </a:lnTo>
                <a:lnTo>
                  <a:pt x="156" y="302"/>
                </a:lnTo>
                <a:lnTo>
                  <a:pt x="198" y="314"/>
                </a:lnTo>
                <a:lnTo>
                  <a:pt x="248" y="326"/>
                </a:lnTo>
                <a:lnTo>
                  <a:pt x="300" y="336"/>
                </a:lnTo>
                <a:lnTo>
                  <a:pt x="356" y="344"/>
                </a:lnTo>
                <a:lnTo>
                  <a:pt x="414" y="352"/>
                </a:lnTo>
                <a:lnTo>
                  <a:pt x="478" y="358"/>
                </a:lnTo>
                <a:lnTo>
                  <a:pt x="542" y="362"/>
                </a:lnTo>
                <a:lnTo>
                  <a:pt x="610" y="364"/>
                </a:lnTo>
                <a:lnTo>
                  <a:pt x="680" y="364"/>
                </a:lnTo>
                <a:lnTo>
                  <a:pt x="680" y="364"/>
                </a:lnTo>
                <a:lnTo>
                  <a:pt x="748" y="364"/>
                </a:lnTo>
                <a:lnTo>
                  <a:pt x="816" y="362"/>
                </a:lnTo>
                <a:lnTo>
                  <a:pt x="882" y="358"/>
                </a:lnTo>
                <a:lnTo>
                  <a:pt x="944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2" y="326"/>
                </a:lnTo>
                <a:lnTo>
                  <a:pt x="1160" y="314"/>
                </a:lnTo>
                <a:lnTo>
                  <a:pt x="1204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6" y="260"/>
                </a:lnTo>
                <a:lnTo>
                  <a:pt x="1328" y="244"/>
                </a:lnTo>
                <a:lnTo>
                  <a:pt x="1338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8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1982788" y="3941763"/>
            <a:ext cx="2155825" cy="577850"/>
          </a:xfrm>
          <a:custGeom>
            <a:avLst/>
            <a:gdLst>
              <a:gd name="T0" fmla="*/ 0 w 1358"/>
              <a:gd name="T1" fmla="*/ 0 h 364"/>
              <a:gd name="T2" fmla="*/ 0 w 1358"/>
              <a:gd name="T3" fmla="*/ 194 h 364"/>
              <a:gd name="T4" fmla="*/ 0 w 1358"/>
              <a:gd name="T5" fmla="*/ 194 h 364"/>
              <a:gd name="T6" fmla="*/ 0 w 1358"/>
              <a:gd name="T7" fmla="*/ 202 h 364"/>
              <a:gd name="T8" fmla="*/ 4 w 1358"/>
              <a:gd name="T9" fmla="*/ 212 h 364"/>
              <a:gd name="T10" fmla="*/ 8 w 1358"/>
              <a:gd name="T11" fmla="*/ 220 h 364"/>
              <a:gd name="T12" fmla="*/ 14 w 1358"/>
              <a:gd name="T13" fmla="*/ 228 h 364"/>
              <a:gd name="T14" fmla="*/ 22 w 1358"/>
              <a:gd name="T15" fmla="*/ 236 h 364"/>
              <a:gd name="T16" fmla="*/ 30 w 1358"/>
              <a:gd name="T17" fmla="*/ 244 h 364"/>
              <a:gd name="T18" fmla="*/ 54 w 1358"/>
              <a:gd name="T19" fmla="*/ 260 h 364"/>
              <a:gd name="T20" fmla="*/ 82 w 1358"/>
              <a:gd name="T21" fmla="*/ 276 h 364"/>
              <a:gd name="T22" fmla="*/ 116 w 1358"/>
              <a:gd name="T23" fmla="*/ 290 h 364"/>
              <a:gd name="T24" fmla="*/ 156 w 1358"/>
              <a:gd name="T25" fmla="*/ 302 h 364"/>
              <a:gd name="T26" fmla="*/ 198 w 1358"/>
              <a:gd name="T27" fmla="*/ 314 h 364"/>
              <a:gd name="T28" fmla="*/ 248 w 1358"/>
              <a:gd name="T29" fmla="*/ 326 h 364"/>
              <a:gd name="T30" fmla="*/ 300 w 1358"/>
              <a:gd name="T31" fmla="*/ 336 h 364"/>
              <a:gd name="T32" fmla="*/ 356 w 1358"/>
              <a:gd name="T33" fmla="*/ 344 h 364"/>
              <a:gd name="T34" fmla="*/ 414 w 1358"/>
              <a:gd name="T35" fmla="*/ 352 h 364"/>
              <a:gd name="T36" fmla="*/ 478 w 1358"/>
              <a:gd name="T37" fmla="*/ 358 h 364"/>
              <a:gd name="T38" fmla="*/ 542 w 1358"/>
              <a:gd name="T39" fmla="*/ 362 h 364"/>
              <a:gd name="T40" fmla="*/ 610 w 1358"/>
              <a:gd name="T41" fmla="*/ 364 h 364"/>
              <a:gd name="T42" fmla="*/ 680 w 1358"/>
              <a:gd name="T43" fmla="*/ 364 h 364"/>
              <a:gd name="T44" fmla="*/ 680 w 1358"/>
              <a:gd name="T45" fmla="*/ 364 h 364"/>
              <a:gd name="T46" fmla="*/ 748 w 1358"/>
              <a:gd name="T47" fmla="*/ 364 h 364"/>
              <a:gd name="T48" fmla="*/ 816 w 1358"/>
              <a:gd name="T49" fmla="*/ 362 h 364"/>
              <a:gd name="T50" fmla="*/ 882 w 1358"/>
              <a:gd name="T51" fmla="*/ 358 h 364"/>
              <a:gd name="T52" fmla="*/ 944 w 1358"/>
              <a:gd name="T53" fmla="*/ 352 h 364"/>
              <a:gd name="T54" fmla="*/ 1002 w 1358"/>
              <a:gd name="T55" fmla="*/ 344 h 364"/>
              <a:gd name="T56" fmla="*/ 1058 w 1358"/>
              <a:gd name="T57" fmla="*/ 336 h 364"/>
              <a:gd name="T58" fmla="*/ 1112 w 1358"/>
              <a:gd name="T59" fmla="*/ 326 h 364"/>
              <a:gd name="T60" fmla="*/ 1160 w 1358"/>
              <a:gd name="T61" fmla="*/ 314 h 364"/>
              <a:gd name="T62" fmla="*/ 1204 w 1358"/>
              <a:gd name="T63" fmla="*/ 302 h 364"/>
              <a:gd name="T64" fmla="*/ 1242 w 1358"/>
              <a:gd name="T65" fmla="*/ 290 h 364"/>
              <a:gd name="T66" fmla="*/ 1276 w 1358"/>
              <a:gd name="T67" fmla="*/ 276 h 364"/>
              <a:gd name="T68" fmla="*/ 1306 w 1358"/>
              <a:gd name="T69" fmla="*/ 260 h 364"/>
              <a:gd name="T70" fmla="*/ 1328 w 1358"/>
              <a:gd name="T71" fmla="*/ 244 h 364"/>
              <a:gd name="T72" fmla="*/ 1338 w 1358"/>
              <a:gd name="T73" fmla="*/ 236 h 364"/>
              <a:gd name="T74" fmla="*/ 1344 w 1358"/>
              <a:gd name="T75" fmla="*/ 228 h 364"/>
              <a:gd name="T76" fmla="*/ 1350 w 1358"/>
              <a:gd name="T77" fmla="*/ 220 h 364"/>
              <a:gd name="T78" fmla="*/ 1354 w 1358"/>
              <a:gd name="T79" fmla="*/ 212 h 364"/>
              <a:gd name="T80" fmla="*/ 1358 w 1358"/>
              <a:gd name="T81" fmla="*/ 202 h 364"/>
              <a:gd name="T82" fmla="*/ 1358 w 1358"/>
              <a:gd name="T83" fmla="*/ 194 h 364"/>
              <a:gd name="T84" fmla="*/ 1358 w 1358"/>
              <a:gd name="T85" fmla="*/ 0 h 364"/>
              <a:gd name="T86" fmla="*/ 0 w 1358"/>
              <a:gd name="T8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8" h="364">
                <a:moveTo>
                  <a:pt x="0" y="0"/>
                </a:moveTo>
                <a:lnTo>
                  <a:pt x="0" y="194"/>
                </a:lnTo>
                <a:lnTo>
                  <a:pt x="0" y="194"/>
                </a:lnTo>
                <a:lnTo>
                  <a:pt x="0" y="202"/>
                </a:lnTo>
                <a:lnTo>
                  <a:pt x="4" y="212"/>
                </a:lnTo>
                <a:lnTo>
                  <a:pt x="8" y="220"/>
                </a:lnTo>
                <a:lnTo>
                  <a:pt x="14" y="228"/>
                </a:lnTo>
                <a:lnTo>
                  <a:pt x="22" y="236"/>
                </a:lnTo>
                <a:lnTo>
                  <a:pt x="30" y="244"/>
                </a:lnTo>
                <a:lnTo>
                  <a:pt x="54" y="260"/>
                </a:lnTo>
                <a:lnTo>
                  <a:pt x="82" y="276"/>
                </a:lnTo>
                <a:lnTo>
                  <a:pt x="116" y="290"/>
                </a:lnTo>
                <a:lnTo>
                  <a:pt x="156" y="302"/>
                </a:lnTo>
                <a:lnTo>
                  <a:pt x="198" y="314"/>
                </a:lnTo>
                <a:lnTo>
                  <a:pt x="248" y="326"/>
                </a:lnTo>
                <a:lnTo>
                  <a:pt x="300" y="336"/>
                </a:lnTo>
                <a:lnTo>
                  <a:pt x="356" y="344"/>
                </a:lnTo>
                <a:lnTo>
                  <a:pt x="414" y="352"/>
                </a:lnTo>
                <a:lnTo>
                  <a:pt x="478" y="358"/>
                </a:lnTo>
                <a:lnTo>
                  <a:pt x="542" y="362"/>
                </a:lnTo>
                <a:lnTo>
                  <a:pt x="610" y="364"/>
                </a:lnTo>
                <a:lnTo>
                  <a:pt x="680" y="364"/>
                </a:lnTo>
                <a:lnTo>
                  <a:pt x="680" y="364"/>
                </a:lnTo>
                <a:lnTo>
                  <a:pt x="748" y="364"/>
                </a:lnTo>
                <a:lnTo>
                  <a:pt x="816" y="362"/>
                </a:lnTo>
                <a:lnTo>
                  <a:pt x="882" y="358"/>
                </a:lnTo>
                <a:lnTo>
                  <a:pt x="944" y="352"/>
                </a:lnTo>
                <a:lnTo>
                  <a:pt x="1002" y="344"/>
                </a:lnTo>
                <a:lnTo>
                  <a:pt x="1058" y="336"/>
                </a:lnTo>
                <a:lnTo>
                  <a:pt x="1112" y="326"/>
                </a:lnTo>
                <a:lnTo>
                  <a:pt x="1160" y="314"/>
                </a:lnTo>
                <a:lnTo>
                  <a:pt x="1204" y="302"/>
                </a:lnTo>
                <a:lnTo>
                  <a:pt x="1242" y="290"/>
                </a:lnTo>
                <a:lnTo>
                  <a:pt x="1276" y="276"/>
                </a:lnTo>
                <a:lnTo>
                  <a:pt x="1306" y="260"/>
                </a:lnTo>
                <a:lnTo>
                  <a:pt x="1328" y="244"/>
                </a:lnTo>
                <a:lnTo>
                  <a:pt x="1338" y="236"/>
                </a:lnTo>
                <a:lnTo>
                  <a:pt x="1344" y="228"/>
                </a:lnTo>
                <a:lnTo>
                  <a:pt x="1350" y="220"/>
                </a:lnTo>
                <a:lnTo>
                  <a:pt x="1354" y="212"/>
                </a:lnTo>
                <a:lnTo>
                  <a:pt x="1358" y="202"/>
                </a:lnTo>
                <a:lnTo>
                  <a:pt x="1358" y="194"/>
                </a:lnTo>
                <a:lnTo>
                  <a:pt x="1358" y="0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4627563" y="3675063"/>
            <a:ext cx="2155825" cy="539750"/>
          </a:xfrm>
          <a:custGeom>
            <a:avLst/>
            <a:gdLst>
              <a:gd name="T0" fmla="*/ 1358 w 1358"/>
              <a:gd name="T1" fmla="*/ 170 h 340"/>
              <a:gd name="T2" fmla="*/ 1354 w 1358"/>
              <a:gd name="T3" fmla="*/ 188 h 340"/>
              <a:gd name="T4" fmla="*/ 1344 w 1358"/>
              <a:gd name="T5" fmla="*/ 204 h 340"/>
              <a:gd name="T6" fmla="*/ 1328 w 1358"/>
              <a:gd name="T7" fmla="*/ 220 h 340"/>
              <a:gd name="T8" fmla="*/ 1276 w 1358"/>
              <a:gd name="T9" fmla="*/ 252 h 340"/>
              <a:gd name="T10" fmla="*/ 1202 w 1358"/>
              <a:gd name="T11" fmla="*/ 278 h 340"/>
              <a:gd name="T12" fmla="*/ 1110 w 1358"/>
              <a:gd name="T13" fmla="*/ 302 h 340"/>
              <a:gd name="T14" fmla="*/ 1002 w 1358"/>
              <a:gd name="T15" fmla="*/ 320 h 340"/>
              <a:gd name="T16" fmla="*/ 880 w 1358"/>
              <a:gd name="T17" fmla="*/ 334 h 340"/>
              <a:gd name="T18" fmla="*/ 748 w 1358"/>
              <a:gd name="T19" fmla="*/ 340 h 340"/>
              <a:gd name="T20" fmla="*/ 678 w 1358"/>
              <a:gd name="T21" fmla="*/ 340 h 340"/>
              <a:gd name="T22" fmla="*/ 542 w 1358"/>
              <a:gd name="T23" fmla="*/ 338 h 340"/>
              <a:gd name="T24" fmla="*/ 414 w 1358"/>
              <a:gd name="T25" fmla="*/ 328 h 340"/>
              <a:gd name="T26" fmla="*/ 298 w 1358"/>
              <a:gd name="T27" fmla="*/ 312 h 340"/>
              <a:gd name="T28" fmla="*/ 198 w 1358"/>
              <a:gd name="T29" fmla="*/ 290 h 340"/>
              <a:gd name="T30" fmla="*/ 116 w 1358"/>
              <a:gd name="T31" fmla="*/ 266 h 340"/>
              <a:gd name="T32" fmla="*/ 52 w 1358"/>
              <a:gd name="T33" fmla="*/ 236 h 340"/>
              <a:gd name="T34" fmla="*/ 20 w 1358"/>
              <a:gd name="T35" fmla="*/ 212 h 340"/>
              <a:gd name="T36" fmla="*/ 8 w 1358"/>
              <a:gd name="T37" fmla="*/ 196 h 340"/>
              <a:gd name="T38" fmla="*/ 0 w 1358"/>
              <a:gd name="T39" fmla="*/ 178 h 340"/>
              <a:gd name="T40" fmla="*/ 0 w 1358"/>
              <a:gd name="T41" fmla="*/ 170 h 340"/>
              <a:gd name="T42" fmla="*/ 2 w 1358"/>
              <a:gd name="T43" fmla="*/ 152 h 340"/>
              <a:gd name="T44" fmla="*/ 14 w 1358"/>
              <a:gd name="T45" fmla="*/ 136 h 340"/>
              <a:gd name="T46" fmla="*/ 30 w 1358"/>
              <a:gd name="T47" fmla="*/ 120 h 340"/>
              <a:gd name="T48" fmla="*/ 82 w 1358"/>
              <a:gd name="T49" fmla="*/ 88 h 340"/>
              <a:gd name="T50" fmla="*/ 154 w 1358"/>
              <a:gd name="T51" fmla="*/ 62 h 340"/>
              <a:gd name="T52" fmla="*/ 246 w 1358"/>
              <a:gd name="T53" fmla="*/ 38 h 340"/>
              <a:gd name="T54" fmla="*/ 354 w 1358"/>
              <a:gd name="T55" fmla="*/ 20 h 340"/>
              <a:gd name="T56" fmla="*/ 476 w 1358"/>
              <a:gd name="T57" fmla="*/ 8 h 340"/>
              <a:gd name="T58" fmla="*/ 610 w 1358"/>
              <a:gd name="T59" fmla="*/ 0 h 340"/>
              <a:gd name="T60" fmla="*/ 678 w 1358"/>
              <a:gd name="T61" fmla="*/ 0 h 340"/>
              <a:gd name="T62" fmla="*/ 816 w 1358"/>
              <a:gd name="T63" fmla="*/ 2 h 340"/>
              <a:gd name="T64" fmla="*/ 942 w 1358"/>
              <a:gd name="T65" fmla="*/ 12 h 340"/>
              <a:gd name="T66" fmla="*/ 1058 w 1358"/>
              <a:gd name="T67" fmla="*/ 28 h 340"/>
              <a:gd name="T68" fmla="*/ 1158 w 1358"/>
              <a:gd name="T69" fmla="*/ 50 h 340"/>
              <a:gd name="T70" fmla="*/ 1242 w 1358"/>
              <a:gd name="T71" fmla="*/ 74 h 340"/>
              <a:gd name="T72" fmla="*/ 1304 w 1358"/>
              <a:gd name="T73" fmla="*/ 104 h 340"/>
              <a:gd name="T74" fmla="*/ 1336 w 1358"/>
              <a:gd name="T75" fmla="*/ 128 h 340"/>
              <a:gd name="T76" fmla="*/ 1350 w 1358"/>
              <a:gd name="T77" fmla="*/ 144 h 340"/>
              <a:gd name="T78" fmla="*/ 1356 w 1358"/>
              <a:gd name="T79" fmla="*/ 16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8" h="340">
                <a:moveTo>
                  <a:pt x="1358" y="170"/>
                </a:moveTo>
                <a:lnTo>
                  <a:pt x="1358" y="170"/>
                </a:lnTo>
                <a:lnTo>
                  <a:pt x="1356" y="178"/>
                </a:lnTo>
                <a:lnTo>
                  <a:pt x="1354" y="188"/>
                </a:lnTo>
                <a:lnTo>
                  <a:pt x="1350" y="196"/>
                </a:lnTo>
                <a:lnTo>
                  <a:pt x="1344" y="204"/>
                </a:lnTo>
                <a:lnTo>
                  <a:pt x="1336" y="212"/>
                </a:lnTo>
                <a:lnTo>
                  <a:pt x="1328" y="220"/>
                </a:lnTo>
                <a:lnTo>
                  <a:pt x="1304" y="236"/>
                </a:lnTo>
                <a:lnTo>
                  <a:pt x="1276" y="252"/>
                </a:lnTo>
                <a:lnTo>
                  <a:pt x="1242" y="266"/>
                </a:lnTo>
                <a:lnTo>
                  <a:pt x="1202" y="278"/>
                </a:lnTo>
                <a:lnTo>
                  <a:pt x="1158" y="290"/>
                </a:lnTo>
                <a:lnTo>
                  <a:pt x="1110" y="302"/>
                </a:lnTo>
                <a:lnTo>
                  <a:pt x="1058" y="312"/>
                </a:lnTo>
                <a:lnTo>
                  <a:pt x="1002" y="320"/>
                </a:lnTo>
                <a:lnTo>
                  <a:pt x="942" y="328"/>
                </a:lnTo>
                <a:lnTo>
                  <a:pt x="880" y="334"/>
                </a:lnTo>
                <a:lnTo>
                  <a:pt x="816" y="338"/>
                </a:lnTo>
                <a:lnTo>
                  <a:pt x="748" y="340"/>
                </a:lnTo>
                <a:lnTo>
                  <a:pt x="678" y="340"/>
                </a:lnTo>
                <a:lnTo>
                  <a:pt x="678" y="340"/>
                </a:lnTo>
                <a:lnTo>
                  <a:pt x="610" y="340"/>
                </a:lnTo>
                <a:lnTo>
                  <a:pt x="542" y="338"/>
                </a:lnTo>
                <a:lnTo>
                  <a:pt x="476" y="334"/>
                </a:lnTo>
                <a:lnTo>
                  <a:pt x="414" y="328"/>
                </a:lnTo>
                <a:lnTo>
                  <a:pt x="354" y="320"/>
                </a:lnTo>
                <a:lnTo>
                  <a:pt x="298" y="312"/>
                </a:lnTo>
                <a:lnTo>
                  <a:pt x="246" y="302"/>
                </a:lnTo>
                <a:lnTo>
                  <a:pt x="198" y="290"/>
                </a:lnTo>
                <a:lnTo>
                  <a:pt x="154" y="278"/>
                </a:lnTo>
                <a:lnTo>
                  <a:pt x="116" y="266"/>
                </a:lnTo>
                <a:lnTo>
                  <a:pt x="82" y="252"/>
                </a:lnTo>
                <a:lnTo>
                  <a:pt x="52" y="236"/>
                </a:lnTo>
                <a:lnTo>
                  <a:pt x="30" y="220"/>
                </a:lnTo>
                <a:lnTo>
                  <a:pt x="20" y="212"/>
                </a:lnTo>
                <a:lnTo>
                  <a:pt x="14" y="204"/>
                </a:lnTo>
                <a:lnTo>
                  <a:pt x="8" y="196"/>
                </a:lnTo>
                <a:lnTo>
                  <a:pt x="2" y="188"/>
                </a:lnTo>
                <a:lnTo>
                  <a:pt x="0" y="178"/>
                </a:lnTo>
                <a:lnTo>
                  <a:pt x="0" y="170"/>
                </a:lnTo>
                <a:lnTo>
                  <a:pt x="0" y="170"/>
                </a:lnTo>
                <a:lnTo>
                  <a:pt x="0" y="162"/>
                </a:lnTo>
                <a:lnTo>
                  <a:pt x="2" y="152"/>
                </a:lnTo>
                <a:lnTo>
                  <a:pt x="8" y="144"/>
                </a:lnTo>
                <a:lnTo>
                  <a:pt x="14" y="136"/>
                </a:lnTo>
                <a:lnTo>
                  <a:pt x="20" y="128"/>
                </a:lnTo>
                <a:lnTo>
                  <a:pt x="30" y="120"/>
                </a:lnTo>
                <a:lnTo>
                  <a:pt x="52" y="104"/>
                </a:lnTo>
                <a:lnTo>
                  <a:pt x="82" y="88"/>
                </a:lnTo>
                <a:lnTo>
                  <a:pt x="116" y="74"/>
                </a:lnTo>
                <a:lnTo>
                  <a:pt x="154" y="62"/>
                </a:lnTo>
                <a:lnTo>
                  <a:pt x="198" y="50"/>
                </a:lnTo>
                <a:lnTo>
                  <a:pt x="246" y="38"/>
                </a:lnTo>
                <a:lnTo>
                  <a:pt x="298" y="28"/>
                </a:lnTo>
                <a:lnTo>
                  <a:pt x="354" y="20"/>
                </a:lnTo>
                <a:lnTo>
                  <a:pt x="414" y="12"/>
                </a:lnTo>
                <a:lnTo>
                  <a:pt x="476" y="8"/>
                </a:lnTo>
                <a:lnTo>
                  <a:pt x="542" y="2"/>
                </a:lnTo>
                <a:lnTo>
                  <a:pt x="610" y="0"/>
                </a:lnTo>
                <a:lnTo>
                  <a:pt x="678" y="0"/>
                </a:lnTo>
                <a:lnTo>
                  <a:pt x="678" y="0"/>
                </a:lnTo>
                <a:lnTo>
                  <a:pt x="748" y="0"/>
                </a:lnTo>
                <a:lnTo>
                  <a:pt x="816" y="2"/>
                </a:lnTo>
                <a:lnTo>
                  <a:pt x="880" y="8"/>
                </a:lnTo>
                <a:lnTo>
                  <a:pt x="942" y="12"/>
                </a:lnTo>
                <a:lnTo>
                  <a:pt x="1002" y="20"/>
                </a:lnTo>
                <a:lnTo>
                  <a:pt x="1058" y="28"/>
                </a:lnTo>
                <a:lnTo>
                  <a:pt x="1110" y="38"/>
                </a:lnTo>
                <a:lnTo>
                  <a:pt x="1158" y="50"/>
                </a:lnTo>
                <a:lnTo>
                  <a:pt x="1202" y="62"/>
                </a:lnTo>
                <a:lnTo>
                  <a:pt x="1242" y="74"/>
                </a:lnTo>
                <a:lnTo>
                  <a:pt x="1276" y="88"/>
                </a:lnTo>
                <a:lnTo>
                  <a:pt x="1304" y="104"/>
                </a:lnTo>
                <a:lnTo>
                  <a:pt x="1328" y="120"/>
                </a:lnTo>
                <a:lnTo>
                  <a:pt x="1336" y="128"/>
                </a:lnTo>
                <a:lnTo>
                  <a:pt x="1344" y="136"/>
                </a:lnTo>
                <a:lnTo>
                  <a:pt x="1350" y="144"/>
                </a:lnTo>
                <a:lnTo>
                  <a:pt x="1354" y="152"/>
                </a:lnTo>
                <a:lnTo>
                  <a:pt x="1356" y="162"/>
                </a:lnTo>
                <a:lnTo>
                  <a:pt x="1358" y="170"/>
                </a:lnTo>
                <a:close/>
              </a:path>
            </a:pathLst>
          </a:custGeom>
          <a:solidFill>
            <a:srgbClr val="EBCBC1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627563" y="3675063"/>
            <a:ext cx="2155825" cy="539750"/>
          </a:xfrm>
          <a:custGeom>
            <a:avLst/>
            <a:gdLst>
              <a:gd name="T0" fmla="*/ 1358 w 1358"/>
              <a:gd name="T1" fmla="*/ 170 h 340"/>
              <a:gd name="T2" fmla="*/ 1354 w 1358"/>
              <a:gd name="T3" fmla="*/ 188 h 340"/>
              <a:gd name="T4" fmla="*/ 1344 w 1358"/>
              <a:gd name="T5" fmla="*/ 204 h 340"/>
              <a:gd name="T6" fmla="*/ 1328 w 1358"/>
              <a:gd name="T7" fmla="*/ 220 h 340"/>
              <a:gd name="T8" fmla="*/ 1276 w 1358"/>
              <a:gd name="T9" fmla="*/ 252 h 340"/>
              <a:gd name="T10" fmla="*/ 1202 w 1358"/>
              <a:gd name="T11" fmla="*/ 278 h 340"/>
              <a:gd name="T12" fmla="*/ 1110 w 1358"/>
              <a:gd name="T13" fmla="*/ 302 h 340"/>
              <a:gd name="T14" fmla="*/ 1002 w 1358"/>
              <a:gd name="T15" fmla="*/ 320 h 340"/>
              <a:gd name="T16" fmla="*/ 880 w 1358"/>
              <a:gd name="T17" fmla="*/ 334 h 340"/>
              <a:gd name="T18" fmla="*/ 748 w 1358"/>
              <a:gd name="T19" fmla="*/ 340 h 340"/>
              <a:gd name="T20" fmla="*/ 678 w 1358"/>
              <a:gd name="T21" fmla="*/ 340 h 340"/>
              <a:gd name="T22" fmla="*/ 542 w 1358"/>
              <a:gd name="T23" fmla="*/ 338 h 340"/>
              <a:gd name="T24" fmla="*/ 414 w 1358"/>
              <a:gd name="T25" fmla="*/ 328 h 340"/>
              <a:gd name="T26" fmla="*/ 298 w 1358"/>
              <a:gd name="T27" fmla="*/ 312 h 340"/>
              <a:gd name="T28" fmla="*/ 198 w 1358"/>
              <a:gd name="T29" fmla="*/ 290 h 340"/>
              <a:gd name="T30" fmla="*/ 116 w 1358"/>
              <a:gd name="T31" fmla="*/ 266 h 340"/>
              <a:gd name="T32" fmla="*/ 52 w 1358"/>
              <a:gd name="T33" fmla="*/ 236 h 340"/>
              <a:gd name="T34" fmla="*/ 20 w 1358"/>
              <a:gd name="T35" fmla="*/ 212 h 340"/>
              <a:gd name="T36" fmla="*/ 8 w 1358"/>
              <a:gd name="T37" fmla="*/ 196 h 340"/>
              <a:gd name="T38" fmla="*/ 0 w 1358"/>
              <a:gd name="T39" fmla="*/ 178 h 340"/>
              <a:gd name="T40" fmla="*/ 0 w 1358"/>
              <a:gd name="T41" fmla="*/ 170 h 340"/>
              <a:gd name="T42" fmla="*/ 2 w 1358"/>
              <a:gd name="T43" fmla="*/ 152 h 340"/>
              <a:gd name="T44" fmla="*/ 14 w 1358"/>
              <a:gd name="T45" fmla="*/ 136 h 340"/>
              <a:gd name="T46" fmla="*/ 30 w 1358"/>
              <a:gd name="T47" fmla="*/ 120 h 340"/>
              <a:gd name="T48" fmla="*/ 82 w 1358"/>
              <a:gd name="T49" fmla="*/ 88 h 340"/>
              <a:gd name="T50" fmla="*/ 154 w 1358"/>
              <a:gd name="T51" fmla="*/ 62 h 340"/>
              <a:gd name="T52" fmla="*/ 246 w 1358"/>
              <a:gd name="T53" fmla="*/ 38 h 340"/>
              <a:gd name="T54" fmla="*/ 354 w 1358"/>
              <a:gd name="T55" fmla="*/ 20 h 340"/>
              <a:gd name="T56" fmla="*/ 476 w 1358"/>
              <a:gd name="T57" fmla="*/ 8 h 340"/>
              <a:gd name="T58" fmla="*/ 610 w 1358"/>
              <a:gd name="T59" fmla="*/ 0 h 340"/>
              <a:gd name="T60" fmla="*/ 678 w 1358"/>
              <a:gd name="T61" fmla="*/ 0 h 340"/>
              <a:gd name="T62" fmla="*/ 816 w 1358"/>
              <a:gd name="T63" fmla="*/ 2 h 340"/>
              <a:gd name="T64" fmla="*/ 942 w 1358"/>
              <a:gd name="T65" fmla="*/ 12 h 340"/>
              <a:gd name="T66" fmla="*/ 1058 w 1358"/>
              <a:gd name="T67" fmla="*/ 28 h 340"/>
              <a:gd name="T68" fmla="*/ 1158 w 1358"/>
              <a:gd name="T69" fmla="*/ 50 h 340"/>
              <a:gd name="T70" fmla="*/ 1242 w 1358"/>
              <a:gd name="T71" fmla="*/ 74 h 340"/>
              <a:gd name="T72" fmla="*/ 1304 w 1358"/>
              <a:gd name="T73" fmla="*/ 104 h 340"/>
              <a:gd name="T74" fmla="*/ 1336 w 1358"/>
              <a:gd name="T75" fmla="*/ 128 h 340"/>
              <a:gd name="T76" fmla="*/ 1350 w 1358"/>
              <a:gd name="T77" fmla="*/ 144 h 340"/>
              <a:gd name="T78" fmla="*/ 1356 w 1358"/>
              <a:gd name="T79" fmla="*/ 16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8" h="340">
                <a:moveTo>
                  <a:pt x="1358" y="170"/>
                </a:moveTo>
                <a:lnTo>
                  <a:pt x="1358" y="170"/>
                </a:lnTo>
                <a:lnTo>
                  <a:pt x="1356" y="178"/>
                </a:lnTo>
                <a:lnTo>
                  <a:pt x="1354" y="188"/>
                </a:lnTo>
                <a:lnTo>
                  <a:pt x="1350" y="196"/>
                </a:lnTo>
                <a:lnTo>
                  <a:pt x="1344" y="204"/>
                </a:lnTo>
                <a:lnTo>
                  <a:pt x="1336" y="212"/>
                </a:lnTo>
                <a:lnTo>
                  <a:pt x="1328" y="220"/>
                </a:lnTo>
                <a:lnTo>
                  <a:pt x="1304" y="236"/>
                </a:lnTo>
                <a:lnTo>
                  <a:pt x="1276" y="252"/>
                </a:lnTo>
                <a:lnTo>
                  <a:pt x="1242" y="266"/>
                </a:lnTo>
                <a:lnTo>
                  <a:pt x="1202" y="278"/>
                </a:lnTo>
                <a:lnTo>
                  <a:pt x="1158" y="290"/>
                </a:lnTo>
                <a:lnTo>
                  <a:pt x="1110" y="302"/>
                </a:lnTo>
                <a:lnTo>
                  <a:pt x="1058" y="312"/>
                </a:lnTo>
                <a:lnTo>
                  <a:pt x="1002" y="320"/>
                </a:lnTo>
                <a:lnTo>
                  <a:pt x="942" y="328"/>
                </a:lnTo>
                <a:lnTo>
                  <a:pt x="880" y="334"/>
                </a:lnTo>
                <a:lnTo>
                  <a:pt x="816" y="338"/>
                </a:lnTo>
                <a:lnTo>
                  <a:pt x="748" y="340"/>
                </a:lnTo>
                <a:lnTo>
                  <a:pt x="678" y="340"/>
                </a:lnTo>
                <a:lnTo>
                  <a:pt x="678" y="340"/>
                </a:lnTo>
                <a:lnTo>
                  <a:pt x="610" y="340"/>
                </a:lnTo>
                <a:lnTo>
                  <a:pt x="542" y="338"/>
                </a:lnTo>
                <a:lnTo>
                  <a:pt x="476" y="334"/>
                </a:lnTo>
                <a:lnTo>
                  <a:pt x="414" y="328"/>
                </a:lnTo>
                <a:lnTo>
                  <a:pt x="354" y="320"/>
                </a:lnTo>
                <a:lnTo>
                  <a:pt x="298" y="312"/>
                </a:lnTo>
                <a:lnTo>
                  <a:pt x="246" y="302"/>
                </a:lnTo>
                <a:lnTo>
                  <a:pt x="198" y="290"/>
                </a:lnTo>
                <a:lnTo>
                  <a:pt x="154" y="278"/>
                </a:lnTo>
                <a:lnTo>
                  <a:pt x="116" y="266"/>
                </a:lnTo>
                <a:lnTo>
                  <a:pt x="82" y="252"/>
                </a:lnTo>
                <a:lnTo>
                  <a:pt x="52" y="236"/>
                </a:lnTo>
                <a:lnTo>
                  <a:pt x="30" y="220"/>
                </a:lnTo>
                <a:lnTo>
                  <a:pt x="20" y="212"/>
                </a:lnTo>
                <a:lnTo>
                  <a:pt x="14" y="204"/>
                </a:lnTo>
                <a:lnTo>
                  <a:pt x="8" y="196"/>
                </a:lnTo>
                <a:lnTo>
                  <a:pt x="2" y="188"/>
                </a:lnTo>
                <a:lnTo>
                  <a:pt x="0" y="178"/>
                </a:lnTo>
                <a:lnTo>
                  <a:pt x="0" y="170"/>
                </a:lnTo>
                <a:lnTo>
                  <a:pt x="0" y="170"/>
                </a:lnTo>
                <a:lnTo>
                  <a:pt x="0" y="162"/>
                </a:lnTo>
                <a:lnTo>
                  <a:pt x="2" y="152"/>
                </a:lnTo>
                <a:lnTo>
                  <a:pt x="8" y="144"/>
                </a:lnTo>
                <a:lnTo>
                  <a:pt x="14" y="136"/>
                </a:lnTo>
                <a:lnTo>
                  <a:pt x="20" y="128"/>
                </a:lnTo>
                <a:lnTo>
                  <a:pt x="30" y="120"/>
                </a:lnTo>
                <a:lnTo>
                  <a:pt x="52" y="104"/>
                </a:lnTo>
                <a:lnTo>
                  <a:pt x="82" y="88"/>
                </a:lnTo>
                <a:lnTo>
                  <a:pt x="116" y="74"/>
                </a:lnTo>
                <a:lnTo>
                  <a:pt x="154" y="62"/>
                </a:lnTo>
                <a:lnTo>
                  <a:pt x="198" y="50"/>
                </a:lnTo>
                <a:lnTo>
                  <a:pt x="246" y="38"/>
                </a:lnTo>
                <a:lnTo>
                  <a:pt x="298" y="28"/>
                </a:lnTo>
                <a:lnTo>
                  <a:pt x="354" y="20"/>
                </a:lnTo>
                <a:lnTo>
                  <a:pt x="414" y="12"/>
                </a:lnTo>
                <a:lnTo>
                  <a:pt x="476" y="8"/>
                </a:lnTo>
                <a:lnTo>
                  <a:pt x="542" y="2"/>
                </a:lnTo>
                <a:lnTo>
                  <a:pt x="610" y="0"/>
                </a:lnTo>
                <a:lnTo>
                  <a:pt x="678" y="0"/>
                </a:lnTo>
                <a:lnTo>
                  <a:pt x="678" y="0"/>
                </a:lnTo>
                <a:lnTo>
                  <a:pt x="748" y="0"/>
                </a:lnTo>
                <a:lnTo>
                  <a:pt x="816" y="2"/>
                </a:lnTo>
                <a:lnTo>
                  <a:pt x="880" y="8"/>
                </a:lnTo>
                <a:lnTo>
                  <a:pt x="942" y="12"/>
                </a:lnTo>
                <a:lnTo>
                  <a:pt x="1002" y="20"/>
                </a:lnTo>
                <a:lnTo>
                  <a:pt x="1058" y="28"/>
                </a:lnTo>
                <a:lnTo>
                  <a:pt x="1110" y="38"/>
                </a:lnTo>
                <a:lnTo>
                  <a:pt x="1158" y="50"/>
                </a:lnTo>
                <a:lnTo>
                  <a:pt x="1202" y="62"/>
                </a:lnTo>
                <a:lnTo>
                  <a:pt x="1242" y="74"/>
                </a:lnTo>
                <a:lnTo>
                  <a:pt x="1276" y="88"/>
                </a:lnTo>
                <a:lnTo>
                  <a:pt x="1304" y="104"/>
                </a:lnTo>
                <a:lnTo>
                  <a:pt x="1328" y="120"/>
                </a:lnTo>
                <a:lnTo>
                  <a:pt x="1336" y="128"/>
                </a:lnTo>
                <a:lnTo>
                  <a:pt x="1344" y="136"/>
                </a:lnTo>
                <a:lnTo>
                  <a:pt x="1350" y="144"/>
                </a:lnTo>
                <a:lnTo>
                  <a:pt x="1354" y="152"/>
                </a:lnTo>
                <a:lnTo>
                  <a:pt x="1356" y="162"/>
                </a:lnTo>
                <a:lnTo>
                  <a:pt x="1358" y="1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627563" y="3675063"/>
            <a:ext cx="2155825" cy="539750"/>
          </a:xfrm>
          <a:custGeom>
            <a:avLst/>
            <a:gdLst>
              <a:gd name="T0" fmla="*/ 1358 w 1358"/>
              <a:gd name="T1" fmla="*/ 170 h 340"/>
              <a:gd name="T2" fmla="*/ 1354 w 1358"/>
              <a:gd name="T3" fmla="*/ 188 h 340"/>
              <a:gd name="T4" fmla="*/ 1344 w 1358"/>
              <a:gd name="T5" fmla="*/ 204 h 340"/>
              <a:gd name="T6" fmla="*/ 1328 w 1358"/>
              <a:gd name="T7" fmla="*/ 220 h 340"/>
              <a:gd name="T8" fmla="*/ 1276 w 1358"/>
              <a:gd name="T9" fmla="*/ 252 h 340"/>
              <a:gd name="T10" fmla="*/ 1202 w 1358"/>
              <a:gd name="T11" fmla="*/ 278 h 340"/>
              <a:gd name="T12" fmla="*/ 1110 w 1358"/>
              <a:gd name="T13" fmla="*/ 302 h 340"/>
              <a:gd name="T14" fmla="*/ 1002 w 1358"/>
              <a:gd name="T15" fmla="*/ 320 h 340"/>
              <a:gd name="T16" fmla="*/ 880 w 1358"/>
              <a:gd name="T17" fmla="*/ 334 h 340"/>
              <a:gd name="T18" fmla="*/ 748 w 1358"/>
              <a:gd name="T19" fmla="*/ 340 h 340"/>
              <a:gd name="T20" fmla="*/ 678 w 1358"/>
              <a:gd name="T21" fmla="*/ 340 h 340"/>
              <a:gd name="T22" fmla="*/ 542 w 1358"/>
              <a:gd name="T23" fmla="*/ 338 h 340"/>
              <a:gd name="T24" fmla="*/ 414 w 1358"/>
              <a:gd name="T25" fmla="*/ 328 h 340"/>
              <a:gd name="T26" fmla="*/ 298 w 1358"/>
              <a:gd name="T27" fmla="*/ 312 h 340"/>
              <a:gd name="T28" fmla="*/ 198 w 1358"/>
              <a:gd name="T29" fmla="*/ 290 h 340"/>
              <a:gd name="T30" fmla="*/ 116 w 1358"/>
              <a:gd name="T31" fmla="*/ 266 h 340"/>
              <a:gd name="T32" fmla="*/ 52 w 1358"/>
              <a:gd name="T33" fmla="*/ 236 h 340"/>
              <a:gd name="T34" fmla="*/ 20 w 1358"/>
              <a:gd name="T35" fmla="*/ 212 h 340"/>
              <a:gd name="T36" fmla="*/ 8 w 1358"/>
              <a:gd name="T37" fmla="*/ 196 h 340"/>
              <a:gd name="T38" fmla="*/ 0 w 1358"/>
              <a:gd name="T39" fmla="*/ 178 h 340"/>
              <a:gd name="T40" fmla="*/ 0 w 1358"/>
              <a:gd name="T41" fmla="*/ 170 h 340"/>
              <a:gd name="T42" fmla="*/ 2 w 1358"/>
              <a:gd name="T43" fmla="*/ 152 h 340"/>
              <a:gd name="T44" fmla="*/ 14 w 1358"/>
              <a:gd name="T45" fmla="*/ 136 h 340"/>
              <a:gd name="T46" fmla="*/ 30 w 1358"/>
              <a:gd name="T47" fmla="*/ 120 h 340"/>
              <a:gd name="T48" fmla="*/ 82 w 1358"/>
              <a:gd name="T49" fmla="*/ 88 h 340"/>
              <a:gd name="T50" fmla="*/ 154 w 1358"/>
              <a:gd name="T51" fmla="*/ 62 h 340"/>
              <a:gd name="T52" fmla="*/ 246 w 1358"/>
              <a:gd name="T53" fmla="*/ 38 h 340"/>
              <a:gd name="T54" fmla="*/ 354 w 1358"/>
              <a:gd name="T55" fmla="*/ 20 h 340"/>
              <a:gd name="T56" fmla="*/ 476 w 1358"/>
              <a:gd name="T57" fmla="*/ 8 h 340"/>
              <a:gd name="T58" fmla="*/ 610 w 1358"/>
              <a:gd name="T59" fmla="*/ 0 h 340"/>
              <a:gd name="T60" fmla="*/ 678 w 1358"/>
              <a:gd name="T61" fmla="*/ 0 h 340"/>
              <a:gd name="T62" fmla="*/ 816 w 1358"/>
              <a:gd name="T63" fmla="*/ 2 h 340"/>
              <a:gd name="T64" fmla="*/ 942 w 1358"/>
              <a:gd name="T65" fmla="*/ 12 h 340"/>
              <a:gd name="T66" fmla="*/ 1058 w 1358"/>
              <a:gd name="T67" fmla="*/ 28 h 340"/>
              <a:gd name="T68" fmla="*/ 1158 w 1358"/>
              <a:gd name="T69" fmla="*/ 50 h 340"/>
              <a:gd name="T70" fmla="*/ 1242 w 1358"/>
              <a:gd name="T71" fmla="*/ 74 h 340"/>
              <a:gd name="T72" fmla="*/ 1304 w 1358"/>
              <a:gd name="T73" fmla="*/ 104 h 340"/>
              <a:gd name="T74" fmla="*/ 1336 w 1358"/>
              <a:gd name="T75" fmla="*/ 128 h 340"/>
              <a:gd name="T76" fmla="*/ 1350 w 1358"/>
              <a:gd name="T77" fmla="*/ 144 h 340"/>
              <a:gd name="T78" fmla="*/ 1356 w 1358"/>
              <a:gd name="T79" fmla="*/ 162 h 340"/>
              <a:gd name="T80" fmla="*/ 1358 w 1358"/>
              <a:gd name="T81" fmla="*/ 17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8" h="340">
                <a:moveTo>
                  <a:pt x="1358" y="170"/>
                </a:moveTo>
                <a:lnTo>
                  <a:pt x="1358" y="170"/>
                </a:lnTo>
                <a:lnTo>
                  <a:pt x="1356" y="178"/>
                </a:lnTo>
                <a:lnTo>
                  <a:pt x="1354" y="188"/>
                </a:lnTo>
                <a:lnTo>
                  <a:pt x="1350" y="196"/>
                </a:lnTo>
                <a:lnTo>
                  <a:pt x="1344" y="204"/>
                </a:lnTo>
                <a:lnTo>
                  <a:pt x="1336" y="212"/>
                </a:lnTo>
                <a:lnTo>
                  <a:pt x="1328" y="220"/>
                </a:lnTo>
                <a:lnTo>
                  <a:pt x="1304" y="236"/>
                </a:lnTo>
                <a:lnTo>
                  <a:pt x="1276" y="252"/>
                </a:lnTo>
                <a:lnTo>
                  <a:pt x="1242" y="266"/>
                </a:lnTo>
                <a:lnTo>
                  <a:pt x="1202" y="278"/>
                </a:lnTo>
                <a:lnTo>
                  <a:pt x="1158" y="290"/>
                </a:lnTo>
                <a:lnTo>
                  <a:pt x="1110" y="302"/>
                </a:lnTo>
                <a:lnTo>
                  <a:pt x="1058" y="312"/>
                </a:lnTo>
                <a:lnTo>
                  <a:pt x="1002" y="320"/>
                </a:lnTo>
                <a:lnTo>
                  <a:pt x="942" y="328"/>
                </a:lnTo>
                <a:lnTo>
                  <a:pt x="880" y="334"/>
                </a:lnTo>
                <a:lnTo>
                  <a:pt x="816" y="338"/>
                </a:lnTo>
                <a:lnTo>
                  <a:pt x="748" y="340"/>
                </a:lnTo>
                <a:lnTo>
                  <a:pt x="678" y="340"/>
                </a:lnTo>
                <a:lnTo>
                  <a:pt x="678" y="340"/>
                </a:lnTo>
                <a:lnTo>
                  <a:pt x="610" y="340"/>
                </a:lnTo>
                <a:lnTo>
                  <a:pt x="542" y="338"/>
                </a:lnTo>
                <a:lnTo>
                  <a:pt x="476" y="334"/>
                </a:lnTo>
                <a:lnTo>
                  <a:pt x="414" y="328"/>
                </a:lnTo>
                <a:lnTo>
                  <a:pt x="354" y="320"/>
                </a:lnTo>
                <a:lnTo>
                  <a:pt x="298" y="312"/>
                </a:lnTo>
                <a:lnTo>
                  <a:pt x="246" y="302"/>
                </a:lnTo>
                <a:lnTo>
                  <a:pt x="198" y="290"/>
                </a:lnTo>
                <a:lnTo>
                  <a:pt x="154" y="278"/>
                </a:lnTo>
                <a:lnTo>
                  <a:pt x="116" y="266"/>
                </a:lnTo>
                <a:lnTo>
                  <a:pt x="82" y="252"/>
                </a:lnTo>
                <a:lnTo>
                  <a:pt x="52" y="236"/>
                </a:lnTo>
                <a:lnTo>
                  <a:pt x="30" y="220"/>
                </a:lnTo>
                <a:lnTo>
                  <a:pt x="20" y="212"/>
                </a:lnTo>
                <a:lnTo>
                  <a:pt x="14" y="204"/>
                </a:lnTo>
                <a:lnTo>
                  <a:pt x="8" y="196"/>
                </a:lnTo>
                <a:lnTo>
                  <a:pt x="2" y="188"/>
                </a:lnTo>
                <a:lnTo>
                  <a:pt x="0" y="178"/>
                </a:lnTo>
                <a:lnTo>
                  <a:pt x="0" y="170"/>
                </a:lnTo>
                <a:lnTo>
                  <a:pt x="0" y="170"/>
                </a:lnTo>
                <a:lnTo>
                  <a:pt x="0" y="162"/>
                </a:lnTo>
                <a:lnTo>
                  <a:pt x="2" y="152"/>
                </a:lnTo>
                <a:lnTo>
                  <a:pt x="8" y="144"/>
                </a:lnTo>
                <a:lnTo>
                  <a:pt x="14" y="136"/>
                </a:lnTo>
                <a:lnTo>
                  <a:pt x="20" y="128"/>
                </a:lnTo>
                <a:lnTo>
                  <a:pt x="30" y="120"/>
                </a:lnTo>
                <a:lnTo>
                  <a:pt x="52" y="104"/>
                </a:lnTo>
                <a:lnTo>
                  <a:pt x="82" y="88"/>
                </a:lnTo>
                <a:lnTo>
                  <a:pt x="116" y="74"/>
                </a:lnTo>
                <a:lnTo>
                  <a:pt x="154" y="62"/>
                </a:lnTo>
                <a:lnTo>
                  <a:pt x="198" y="50"/>
                </a:lnTo>
                <a:lnTo>
                  <a:pt x="246" y="38"/>
                </a:lnTo>
                <a:lnTo>
                  <a:pt x="298" y="28"/>
                </a:lnTo>
                <a:lnTo>
                  <a:pt x="354" y="20"/>
                </a:lnTo>
                <a:lnTo>
                  <a:pt x="414" y="12"/>
                </a:lnTo>
                <a:lnTo>
                  <a:pt x="476" y="8"/>
                </a:lnTo>
                <a:lnTo>
                  <a:pt x="542" y="2"/>
                </a:lnTo>
                <a:lnTo>
                  <a:pt x="610" y="0"/>
                </a:lnTo>
                <a:lnTo>
                  <a:pt x="678" y="0"/>
                </a:lnTo>
                <a:lnTo>
                  <a:pt x="678" y="0"/>
                </a:lnTo>
                <a:lnTo>
                  <a:pt x="748" y="0"/>
                </a:lnTo>
                <a:lnTo>
                  <a:pt x="816" y="2"/>
                </a:lnTo>
                <a:lnTo>
                  <a:pt x="880" y="8"/>
                </a:lnTo>
                <a:lnTo>
                  <a:pt x="942" y="12"/>
                </a:lnTo>
                <a:lnTo>
                  <a:pt x="1002" y="20"/>
                </a:lnTo>
                <a:lnTo>
                  <a:pt x="1058" y="28"/>
                </a:lnTo>
                <a:lnTo>
                  <a:pt x="1110" y="38"/>
                </a:lnTo>
                <a:lnTo>
                  <a:pt x="1158" y="50"/>
                </a:lnTo>
                <a:lnTo>
                  <a:pt x="1202" y="62"/>
                </a:lnTo>
                <a:lnTo>
                  <a:pt x="1242" y="74"/>
                </a:lnTo>
                <a:lnTo>
                  <a:pt x="1276" y="88"/>
                </a:lnTo>
                <a:lnTo>
                  <a:pt x="1304" y="104"/>
                </a:lnTo>
                <a:lnTo>
                  <a:pt x="1328" y="120"/>
                </a:lnTo>
                <a:lnTo>
                  <a:pt x="1336" y="128"/>
                </a:lnTo>
                <a:lnTo>
                  <a:pt x="1344" y="136"/>
                </a:lnTo>
                <a:lnTo>
                  <a:pt x="1350" y="144"/>
                </a:lnTo>
                <a:lnTo>
                  <a:pt x="1354" y="152"/>
                </a:lnTo>
                <a:lnTo>
                  <a:pt x="1356" y="162"/>
                </a:lnTo>
                <a:lnTo>
                  <a:pt x="1358" y="170"/>
                </a:lnTo>
                <a:lnTo>
                  <a:pt x="1358" y="17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5"/>
          <p:cNvSpPr>
            <a:spLocks/>
          </p:cNvSpPr>
          <p:nvPr/>
        </p:nvSpPr>
        <p:spPr bwMode="auto">
          <a:xfrm>
            <a:off x="4627563" y="3668713"/>
            <a:ext cx="2155825" cy="542925"/>
          </a:xfrm>
          <a:custGeom>
            <a:avLst/>
            <a:gdLst>
              <a:gd name="T0" fmla="*/ 1358 w 1358"/>
              <a:gd name="T1" fmla="*/ 172 h 342"/>
              <a:gd name="T2" fmla="*/ 1354 w 1358"/>
              <a:gd name="T3" fmla="*/ 188 h 342"/>
              <a:gd name="T4" fmla="*/ 1344 w 1358"/>
              <a:gd name="T5" fmla="*/ 206 h 342"/>
              <a:gd name="T6" fmla="*/ 1328 w 1358"/>
              <a:gd name="T7" fmla="*/ 222 h 342"/>
              <a:gd name="T8" fmla="*/ 1276 w 1358"/>
              <a:gd name="T9" fmla="*/ 252 h 342"/>
              <a:gd name="T10" fmla="*/ 1202 w 1358"/>
              <a:gd name="T11" fmla="*/ 280 h 342"/>
              <a:gd name="T12" fmla="*/ 1110 w 1358"/>
              <a:gd name="T13" fmla="*/ 304 h 342"/>
              <a:gd name="T14" fmla="*/ 1002 w 1358"/>
              <a:gd name="T15" fmla="*/ 322 h 342"/>
              <a:gd name="T16" fmla="*/ 880 w 1358"/>
              <a:gd name="T17" fmla="*/ 334 h 342"/>
              <a:gd name="T18" fmla="*/ 748 w 1358"/>
              <a:gd name="T19" fmla="*/ 342 h 342"/>
              <a:gd name="T20" fmla="*/ 678 w 1358"/>
              <a:gd name="T21" fmla="*/ 342 h 342"/>
              <a:gd name="T22" fmla="*/ 542 w 1358"/>
              <a:gd name="T23" fmla="*/ 338 h 342"/>
              <a:gd name="T24" fmla="*/ 414 w 1358"/>
              <a:gd name="T25" fmla="*/ 328 h 342"/>
              <a:gd name="T26" fmla="*/ 298 w 1358"/>
              <a:gd name="T27" fmla="*/ 312 h 342"/>
              <a:gd name="T28" fmla="*/ 198 w 1358"/>
              <a:gd name="T29" fmla="*/ 292 h 342"/>
              <a:gd name="T30" fmla="*/ 116 w 1358"/>
              <a:gd name="T31" fmla="*/ 266 h 342"/>
              <a:gd name="T32" fmla="*/ 52 w 1358"/>
              <a:gd name="T33" fmla="*/ 238 h 342"/>
              <a:gd name="T34" fmla="*/ 20 w 1358"/>
              <a:gd name="T35" fmla="*/ 214 h 342"/>
              <a:gd name="T36" fmla="*/ 8 w 1358"/>
              <a:gd name="T37" fmla="*/ 198 h 342"/>
              <a:gd name="T38" fmla="*/ 0 w 1358"/>
              <a:gd name="T39" fmla="*/ 180 h 342"/>
              <a:gd name="T40" fmla="*/ 0 w 1358"/>
              <a:gd name="T41" fmla="*/ 172 h 342"/>
              <a:gd name="T42" fmla="*/ 2 w 1358"/>
              <a:gd name="T43" fmla="*/ 154 h 342"/>
              <a:gd name="T44" fmla="*/ 14 w 1358"/>
              <a:gd name="T45" fmla="*/ 138 h 342"/>
              <a:gd name="T46" fmla="*/ 30 w 1358"/>
              <a:gd name="T47" fmla="*/ 120 h 342"/>
              <a:gd name="T48" fmla="*/ 82 w 1358"/>
              <a:gd name="T49" fmla="*/ 90 h 342"/>
              <a:gd name="T50" fmla="*/ 154 w 1358"/>
              <a:gd name="T51" fmla="*/ 62 h 342"/>
              <a:gd name="T52" fmla="*/ 246 w 1358"/>
              <a:gd name="T53" fmla="*/ 40 h 342"/>
              <a:gd name="T54" fmla="*/ 354 w 1358"/>
              <a:gd name="T55" fmla="*/ 22 h 342"/>
              <a:gd name="T56" fmla="*/ 476 w 1358"/>
              <a:gd name="T57" fmla="*/ 8 h 342"/>
              <a:gd name="T58" fmla="*/ 610 w 1358"/>
              <a:gd name="T59" fmla="*/ 2 h 342"/>
              <a:gd name="T60" fmla="*/ 678 w 1358"/>
              <a:gd name="T61" fmla="*/ 0 h 342"/>
              <a:gd name="T62" fmla="*/ 816 w 1358"/>
              <a:gd name="T63" fmla="*/ 4 h 342"/>
              <a:gd name="T64" fmla="*/ 942 w 1358"/>
              <a:gd name="T65" fmla="*/ 14 h 342"/>
              <a:gd name="T66" fmla="*/ 1058 w 1358"/>
              <a:gd name="T67" fmla="*/ 30 h 342"/>
              <a:gd name="T68" fmla="*/ 1158 w 1358"/>
              <a:gd name="T69" fmla="*/ 50 h 342"/>
              <a:gd name="T70" fmla="*/ 1242 w 1358"/>
              <a:gd name="T71" fmla="*/ 76 h 342"/>
              <a:gd name="T72" fmla="*/ 1304 w 1358"/>
              <a:gd name="T73" fmla="*/ 104 h 342"/>
              <a:gd name="T74" fmla="*/ 1336 w 1358"/>
              <a:gd name="T75" fmla="*/ 128 h 342"/>
              <a:gd name="T76" fmla="*/ 1350 w 1358"/>
              <a:gd name="T77" fmla="*/ 146 h 342"/>
              <a:gd name="T78" fmla="*/ 1356 w 1358"/>
              <a:gd name="T79" fmla="*/ 162 h 342"/>
              <a:gd name="T80" fmla="*/ 1358 w 1358"/>
              <a:gd name="T81" fmla="*/ 17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8" h="342">
                <a:moveTo>
                  <a:pt x="1358" y="172"/>
                </a:moveTo>
                <a:lnTo>
                  <a:pt x="1358" y="172"/>
                </a:lnTo>
                <a:lnTo>
                  <a:pt x="1356" y="180"/>
                </a:lnTo>
                <a:lnTo>
                  <a:pt x="1354" y="188"/>
                </a:lnTo>
                <a:lnTo>
                  <a:pt x="1350" y="198"/>
                </a:lnTo>
                <a:lnTo>
                  <a:pt x="1344" y="206"/>
                </a:lnTo>
                <a:lnTo>
                  <a:pt x="1336" y="214"/>
                </a:lnTo>
                <a:lnTo>
                  <a:pt x="1328" y="222"/>
                </a:lnTo>
                <a:lnTo>
                  <a:pt x="1304" y="238"/>
                </a:lnTo>
                <a:lnTo>
                  <a:pt x="1276" y="252"/>
                </a:lnTo>
                <a:lnTo>
                  <a:pt x="1242" y="266"/>
                </a:lnTo>
                <a:lnTo>
                  <a:pt x="1202" y="280"/>
                </a:lnTo>
                <a:lnTo>
                  <a:pt x="1158" y="292"/>
                </a:lnTo>
                <a:lnTo>
                  <a:pt x="1110" y="304"/>
                </a:lnTo>
                <a:lnTo>
                  <a:pt x="1058" y="312"/>
                </a:lnTo>
                <a:lnTo>
                  <a:pt x="1002" y="322"/>
                </a:lnTo>
                <a:lnTo>
                  <a:pt x="942" y="328"/>
                </a:lnTo>
                <a:lnTo>
                  <a:pt x="880" y="334"/>
                </a:lnTo>
                <a:lnTo>
                  <a:pt x="816" y="338"/>
                </a:lnTo>
                <a:lnTo>
                  <a:pt x="748" y="342"/>
                </a:lnTo>
                <a:lnTo>
                  <a:pt x="678" y="342"/>
                </a:lnTo>
                <a:lnTo>
                  <a:pt x="678" y="342"/>
                </a:lnTo>
                <a:lnTo>
                  <a:pt x="610" y="342"/>
                </a:lnTo>
                <a:lnTo>
                  <a:pt x="542" y="338"/>
                </a:lnTo>
                <a:lnTo>
                  <a:pt x="476" y="334"/>
                </a:lnTo>
                <a:lnTo>
                  <a:pt x="414" y="328"/>
                </a:lnTo>
                <a:lnTo>
                  <a:pt x="354" y="322"/>
                </a:lnTo>
                <a:lnTo>
                  <a:pt x="298" y="312"/>
                </a:lnTo>
                <a:lnTo>
                  <a:pt x="246" y="304"/>
                </a:lnTo>
                <a:lnTo>
                  <a:pt x="198" y="292"/>
                </a:lnTo>
                <a:lnTo>
                  <a:pt x="154" y="280"/>
                </a:lnTo>
                <a:lnTo>
                  <a:pt x="116" y="266"/>
                </a:lnTo>
                <a:lnTo>
                  <a:pt x="82" y="252"/>
                </a:lnTo>
                <a:lnTo>
                  <a:pt x="52" y="238"/>
                </a:lnTo>
                <a:lnTo>
                  <a:pt x="30" y="222"/>
                </a:lnTo>
                <a:lnTo>
                  <a:pt x="20" y="214"/>
                </a:lnTo>
                <a:lnTo>
                  <a:pt x="14" y="206"/>
                </a:lnTo>
                <a:lnTo>
                  <a:pt x="8" y="198"/>
                </a:lnTo>
                <a:lnTo>
                  <a:pt x="2" y="188"/>
                </a:lnTo>
                <a:lnTo>
                  <a:pt x="0" y="180"/>
                </a:lnTo>
                <a:lnTo>
                  <a:pt x="0" y="172"/>
                </a:lnTo>
                <a:lnTo>
                  <a:pt x="0" y="172"/>
                </a:lnTo>
                <a:lnTo>
                  <a:pt x="0" y="162"/>
                </a:lnTo>
                <a:lnTo>
                  <a:pt x="2" y="154"/>
                </a:lnTo>
                <a:lnTo>
                  <a:pt x="8" y="146"/>
                </a:lnTo>
                <a:lnTo>
                  <a:pt x="14" y="138"/>
                </a:lnTo>
                <a:lnTo>
                  <a:pt x="20" y="128"/>
                </a:lnTo>
                <a:lnTo>
                  <a:pt x="30" y="120"/>
                </a:lnTo>
                <a:lnTo>
                  <a:pt x="52" y="104"/>
                </a:lnTo>
                <a:lnTo>
                  <a:pt x="82" y="90"/>
                </a:lnTo>
                <a:lnTo>
                  <a:pt x="116" y="76"/>
                </a:lnTo>
                <a:lnTo>
                  <a:pt x="154" y="62"/>
                </a:lnTo>
                <a:lnTo>
                  <a:pt x="198" y="50"/>
                </a:lnTo>
                <a:lnTo>
                  <a:pt x="246" y="40"/>
                </a:lnTo>
                <a:lnTo>
                  <a:pt x="298" y="30"/>
                </a:lnTo>
                <a:lnTo>
                  <a:pt x="354" y="22"/>
                </a:lnTo>
                <a:lnTo>
                  <a:pt x="414" y="14"/>
                </a:lnTo>
                <a:lnTo>
                  <a:pt x="476" y="8"/>
                </a:lnTo>
                <a:lnTo>
                  <a:pt x="542" y="4"/>
                </a:lnTo>
                <a:lnTo>
                  <a:pt x="610" y="2"/>
                </a:lnTo>
                <a:lnTo>
                  <a:pt x="678" y="0"/>
                </a:lnTo>
                <a:lnTo>
                  <a:pt x="678" y="0"/>
                </a:lnTo>
                <a:lnTo>
                  <a:pt x="748" y="2"/>
                </a:lnTo>
                <a:lnTo>
                  <a:pt x="816" y="4"/>
                </a:lnTo>
                <a:lnTo>
                  <a:pt x="880" y="8"/>
                </a:lnTo>
                <a:lnTo>
                  <a:pt x="942" y="14"/>
                </a:lnTo>
                <a:lnTo>
                  <a:pt x="1002" y="22"/>
                </a:lnTo>
                <a:lnTo>
                  <a:pt x="1058" y="30"/>
                </a:lnTo>
                <a:lnTo>
                  <a:pt x="1110" y="40"/>
                </a:lnTo>
                <a:lnTo>
                  <a:pt x="1158" y="50"/>
                </a:lnTo>
                <a:lnTo>
                  <a:pt x="1202" y="62"/>
                </a:lnTo>
                <a:lnTo>
                  <a:pt x="1242" y="76"/>
                </a:lnTo>
                <a:lnTo>
                  <a:pt x="1276" y="90"/>
                </a:lnTo>
                <a:lnTo>
                  <a:pt x="1304" y="104"/>
                </a:lnTo>
                <a:lnTo>
                  <a:pt x="1328" y="120"/>
                </a:lnTo>
                <a:lnTo>
                  <a:pt x="1336" y="128"/>
                </a:lnTo>
                <a:lnTo>
                  <a:pt x="1344" y="138"/>
                </a:lnTo>
                <a:lnTo>
                  <a:pt x="1350" y="146"/>
                </a:lnTo>
                <a:lnTo>
                  <a:pt x="1354" y="154"/>
                </a:lnTo>
                <a:lnTo>
                  <a:pt x="1356" y="162"/>
                </a:lnTo>
                <a:lnTo>
                  <a:pt x="1358" y="172"/>
                </a:lnTo>
                <a:lnTo>
                  <a:pt x="1358" y="1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16"/>
          <p:cNvSpPr>
            <a:spLocks/>
          </p:cNvSpPr>
          <p:nvPr/>
        </p:nvSpPr>
        <p:spPr bwMode="auto">
          <a:xfrm>
            <a:off x="5703888" y="3675063"/>
            <a:ext cx="1038225" cy="269875"/>
          </a:xfrm>
          <a:custGeom>
            <a:avLst/>
            <a:gdLst>
              <a:gd name="T0" fmla="*/ 654 w 654"/>
              <a:gd name="T1" fmla="*/ 124 h 170"/>
              <a:gd name="T2" fmla="*/ 654 w 654"/>
              <a:gd name="T3" fmla="*/ 124 h 170"/>
              <a:gd name="T4" fmla="*/ 636 w 654"/>
              <a:gd name="T5" fmla="*/ 110 h 170"/>
              <a:gd name="T6" fmla="*/ 616 w 654"/>
              <a:gd name="T7" fmla="*/ 98 h 170"/>
              <a:gd name="T8" fmla="*/ 590 w 654"/>
              <a:gd name="T9" fmla="*/ 86 h 170"/>
              <a:gd name="T10" fmla="*/ 562 w 654"/>
              <a:gd name="T11" fmla="*/ 74 h 170"/>
              <a:gd name="T12" fmla="*/ 530 w 654"/>
              <a:gd name="T13" fmla="*/ 64 h 170"/>
              <a:gd name="T14" fmla="*/ 494 w 654"/>
              <a:gd name="T15" fmla="*/ 52 h 170"/>
              <a:gd name="T16" fmla="*/ 456 w 654"/>
              <a:gd name="T17" fmla="*/ 44 h 170"/>
              <a:gd name="T18" fmla="*/ 414 w 654"/>
              <a:gd name="T19" fmla="*/ 34 h 170"/>
              <a:gd name="T20" fmla="*/ 370 w 654"/>
              <a:gd name="T21" fmla="*/ 26 h 170"/>
              <a:gd name="T22" fmla="*/ 322 w 654"/>
              <a:gd name="T23" fmla="*/ 20 h 170"/>
              <a:gd name="T24" fmla="*/ 274 w 654"/>
              <a:gd name="T25" fmla="*/ 14 h 170"/>
              <a:gd name="T26" fmla="*/ 222 w 654"/>
              <a:gd name="T27" fmla="*/ 8 h 170"/>
              <a:gd name="T28" fmla="*/ 170 w 654"/>
              <a:gd name="T29" fmla="*/ 4 h 170"/>
              <a:gd name="T30" fmla="*/ 114 w 654"/>
              <a:gd name="T31" fmla="*/ 2 h 170"/>
              <a:gd name="T32" fmla="*/ 58 w 654"/>
              <a:gd name="T33" fmla="*/ 0 h 170"/>
              <a:gd name="T34" fmla="*/ 0 w 654"/>
              <a:gd name="T35" fmla="*/ 0 h 170"/>
              <a:gd name="T36" fmla="*/ 0 w 654"/>
              <a:gd name="T37" fmla="*/ 170 h 170"/>
              <a:gd name="T38" fmla="*/ 654 w 654"/>
              <a:gd name="T39" fmla="*/ 12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54" h="170">
                <a:moveTo>
                  <a:pt x="654" y="124"/>
                </a:moveTo>
                <a:lnTo>
                  <a:pt x="654" y="124"/>
                </a:lnTo>
                <a:lnTo>
                  <a:pt x="636" y="110"/>
                </a:lnTo>
                <a:lnTo>
                  <a:pt x="616" y="98"/>
                </a:lnTo>
                <a:lnTo>
                  <a:pt x="590" y="86"/>
                </a:lnTo>
                <a:lnTo>
                  <a:pt x="562" y="74"/>
                </a:lnTo>
                <a:lnTo>
                  <a:pt x="530" y="64"/>
                </a:lnTo>
                <a:lnTo>
                  <a:pt x="494" y="52"/>
                </a:lnTo>
                <a:lnTo>
                  <a:pt x="456" y="44"/>
                </a:lnTo>
                <a:lnTo>
                  <a:pt x="414" y="34"/>
                </a:lnTo>
                <a:lnTo>
                  <a:pt x="370" y="26"/>
                </a:lnTo>
                <a:lnTo>
                  <a:pt x="322" y="20"/>
                </a:lnTo>
                <a:lnTo>
                  <a:pt x="274" y="14"/>
                </a:lnTo>
                <a:lnTo>
                  <a:pt x="222" y="8"/>
                </a:lnTo>
                <a:lnTo>
                  <a:pt x="170" y="4"/>
                </a:lnTo>
                <a:lnTo>
                  <a:pt x="114" y="2"/>
                </a:lnTo>
                <a:lnTo>
                  <a:pt x="58" y="0"/>
                </a:lnTo>
                <a:lnTo>
                  <a:pt x="0" y="0"/>
                </a:lnTo>
                <a:lnTo>
                  <a:pt x="0" y="170"/>
                </a:lnTo>
                <a:lnTo>
                  <a:pt x="654" y="124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48" name="Freeform 17"/>
          <p:cNvSpPr>
            <a:spLocks/>
          </p:cNvSpPr>
          <p:nvPr/>
        </p:nvSpPr>
        <p:spPr bwMode="auto">
          <a:xfrm>
            <a:off x="5703888" y="3675063"/>
            <a:ext cx="1038225" cy="269875"/>
          </a:xfrm>
          <a:custGeom>
            <a:avLst/>
            <a:gdLst>
              <a:gd name="T0" fmla="*/ 654 w 654"/>
              <a:gd name="T1" fmla="*/ 124 h 170"/>
              <a:gd name="T2" fmla="*/ 654 w 654"/>
              <a:gd name="T3" fmla="*/ 124 h 170"/>
              <a:gd name="T4" fmla="*/ 636 w 654"/>
              <a:gd name="T5" fmla="*/ 110 h 170"/>
              <a:gd name="T6" fmla="*/ 616 w 654"/>
              <a:gd name="T7" fmla="*/ 98 h 170"/>
              <a:gd name="T8" fmla="*/ 590 w 654"/>
              <a:gd name="T9" fmla="*/ 86 h 170"/>
              <a:gd name="T10" fmla="*/ 562 w 654"/>
              <a:gd name="T11" fmla="*/ 74 h 170"/>
              <a:gd name="T12" fmla="*/ 530 w 654"/>
              <a:gd name="T13" fmla="*/ 64 h 170"/>
              <a:gd name="T14" fmla="*/ 494 w 654"/>
              <a:gd name="T15" fmla="*/ 52 h 170"/>
              <a:gd name="T16" fmla="*/ 456 w 654"/>
              <a:gd name="T17" fmla="*/ 44 h 170"/>
              <a:gd name="T18" fmla="*/ 414 w 654"/>
              <a:gd name="T19" fmla="*/ 34 h 170"/>
              <a:gd name="T20" fmla="*/ 370 w 654"/>
              <a:gd name="T21" fmla="*/ 26 h 170"/>
              <a:gd name="T22" fmla="*/ 322 w 654"/>
              <a:gd name="T23" fmla="*/ 20 h 170"/>
              <a:gd name="T24" fmla="*/ 274 w 654"/>
              <a:gd name="T25" fmla="*/ 14 h 170"/>
              <a:gd name="T26" fmla="*/ 222 w 654"/>
              <a:gd name="T27" fmla="*/ 8 h 170"/>
              <a:gd name="T28" fmla="*/ 170 w 654"/>
              <a:gd name="T29" fmla="*/ 4 h 170"/>
              <a:gd name="T30" fmla="*/ 114 w 654"/>
              <a:gd name="T31" fmla="*/ 2 h 170"/>
              <a:gd name="T32" fmla="*/ 58 w 654"/>
              <a:gd name="T33" fmla="*/ 0 h 170"/>
              <a:gd name="T34" fmla="*/ 0 w 654"/>
              <a:gd name="T35" fmla="*/ 0 h 170"/>
              <a:gd name="T36" fmla="*/ 0 w 654"/>
              <a:gd name="T37" fmla="*/ 170 h 170"/>
              <a:gd name="T38" fmla="*/ 654 w 654"/>
              <a:gd name="T39" fmla="*/ 12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54" h="170">
                <a:moveTo>
                  <a:pt x="654" y="124"/>
                </a:moveTo>
                <a:lnTo>
                  <a:pt x="654" y="124"/>
                </a:lnTo>
                <a:lnTo>
                  <a:pt x="636" y="110"/>
                </a:lnTo>
                <a:lnTo>
                  <a:pt x="616" y="98"/>
                </a:lnTo>
                <a:lnTo>
                  <a:pt x="590" y="86"/>
                </a:lnTo>
                <a:lnTo>
                  <a:pt x="562" y="74"/>
                </a:lnTo>
                <a:lnTo>
                  <a:pt x="530" y="64"/>
                </a:lnTo>
                <a:lnTo>
                  <a:pt x="494" y="52"/>
                </a:lnTo>
                <a:lnTo>
                  <a:pt x="456" y="44"/>
                </a:lnTo>
                <a:lnTo>
                  <a:pt x="414" y="34"/>
                </a:lnTo>
                <a:lnTo>
                  <a:pt x="370" y="26"/>
                </a:lnTo>
                <a:lnTo>
                  <a:pt x="322" y="20"/>
                </a:lnTo>
                <a:lnTo>
                  <a:pt x="274" y="14"/>
                </a:lnTo>
                <a:lnTo>
                  <a:pt x="222" y="8"/>
                </a:lnTo>
                <a:lnTo>
                  <a:pt x="170" y="4"/>
                </a:lnTo>
                <a:lnTo>
                  <a:pt x="114" y="2"/>
                </a:lnTo>
                <a:lnTo>
                  <a:pt x="58" y="0"/>
                </a:lnTo>
                <a:lnTo>
                  <a:pt x="0" y="0"/>
                </a:lnTo>
                <a:lnTo>
                  <a:pt x="0" y="170"/>
                </a:lnTo>
                <a:lnTo>
                  <a:pt x="654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49" name="Freeform 18"/>
          <p:cNvSpPr>
            <a:spLocks/>
          </p:cNvSpPr>
          <p:nvPr/>
        </p:nvSpPr>
        <p:spPr bwMode="auto">
          <a:xfrm>
            <a:off x="5703888" y="3675063"/>
            <a:ext cx="1038225" cy="269875"/>
          </a:xfrm>
          <a:custGeom>
            <a:avLst/>
            <a:gdLst>
              <a:gd name="T0" fmla="*/ 654 w 654"/>
              <a:gd name="T1" fmla="*/ 124 h 170"/>
              <a:gd name="T2" fmla="*/ 654 w 654"/>
              <a:gd name="T3" fmla="*/ 124 h 170"/>
              <a:gd name="T4" fmla="*/ 636 w 654"/>
              <a:gd name="T5" fmla="*/ 110 h 170"/>
              <a:gd name="T6" fmla="*/ 616 w 654"/>
              <a:gd name="T7" fmla="*/ 98 h 170"/>
              <a:gd name="T8" fmla="*/ 590 w 654"/>
              <a:gd name="T9" fmla="*/ 86 h 170"/>
              <a:gd name="T10" fmla="*/ 562 w 654"/>
              <a:gd name="T11" fmla="*/ 74 h 170"/>
              <a:gd name="T12" fmla="*/ 530 w 654"/>
              <a:gd name="T13" fmla="*/ 64 h 170"/>
              <a:gd name="T14" fmla="*/ 494 w 654"/>
              <a:gd name="T15" fmla="*/ 52 h 170"/>
              <a:gd name="T16" fmla="*/ 456 w 654"/>
              <a:gd name="T17" fmla="*/ 44 h 170"/>
              <a:gd name="T18" fmla="*/ 414 w 654"/>
              <a:gd name="T19" fmla="*/ 34 h 170"/>
              <a:gd name="T20" fmla="*/ 370 w 654"/>
              <a:gd name="T21" fmla="*/ 26 h 170"/>
              <a:gd name="T22" fmla="*/ 322 w 654"/>
              <a:gd name="T23" fmla="*/ 20 h 170"/>
              <a:gd name="T24" fmla="*/ 274 w 654"/>
              <a:gd name="T25" fmla="*/ 14 h 170"/>
              <a:gd name="T26" fmla="*/ 222 w 654"/>
              <a:gd name="T27" fmla="*/ 8 h 170"/>
              <a:gd name="T28" fmla="*/ 170 w 654"/>
              <a:gd name="T29" fmla="*/ 4 h 170"/>
              <a:gd name="T30" fmla="*/ 114 w 654"/>
              <a:gd name="T31" fmla="*/ 2 h 170"/>
              <a:gd name="T32" fmla="*/ 58 w 654"/>
              <a:gd name="T33" fmla="*/ 0 h 170"/>
              <a:gd name="T34" fmla="*/ 0 w 654"/>
              <a:gd name="T35" fmla="*/ 0 h 170"/>
              <a:gd name="T36" fmla="*/ 0 w 654"/>
              <a:gd name="T37" fmla="*/ 170 h 170"/>
              <a:gd name="T38" fmla="*/ 654 w 654"/>
              <a:gd name="T39" fmla="*/ 12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54" h="170">
                <a:moveTo>
                  <a:pt x="654" y="124"/>
                </a:moveTo>
                <a:lnTo>
                  <a:pt x="654" y="124"/>
                </a:lnTo>
                <a:lnTo>
                  <a:pt x="636" y="110"/>
                </a:lnTo>
                <a:lnTo>
                  <a:pt x="616" y="98"/>
                </a:lnTo>
                <a:lnTo>
                  <a:pt x="590" y="86"/>
                </a:lnTo>
                <a:lnTo>
                  <a:pt x="562" y="74"/>
                </a:lnTo>
                <a:lnTo>
                  <a:pt x="530" y="64"/>
                </a:lnTo>
                <a:lnTo>
                  <a:pt x="494" y="52"/>
                </a:lnTo>
                <a:lnTo>
                  <a:pt x="456" y="44"/>
                </a:lnTo>
                <a:lnTo>
                  <a:pt x="414" y="34"/>
                </a:lnTo>
                <a:lnTo>
                  <a:pt x="370" y="26"/>
                </a:lnTo>
                <a:lnTo>
                  <a:pt x="322" y="20"/>
                </a:lnTo>
                <a:lnTo>
                  <a:pt x="274" y="14"/>
                </a:lnTo>
                <a:lnTo>
                  <a:pt x="222" y="8"/>
                </a:lnTo>
                <a:lnTo>
                  <a:pt x="170" y="4"/>
                </a:lnTo>
                <a:lnTo>
                  <a:pt x="114" y="2"/>
                </a:lnTo>
                <a:lnTo>
                  <a:pt x="58" y="0"/>
                </a:lnTo>
                <a:lnTo>
                  <a:pt x="0" y="0"/>
                </a:lnTo>
                <a:lnTo>
                  <a:pt x="0" y="170"/>
                </a:lnTo>
                <a:lnTo>
                  <a:pt x="654" y="12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1" name="Freeform 19"/>
          <p:cNvSpPr>
            <a:spLocks/>
          </p:cNvSpPr>
          <p:nvPr/>
        </p:nvSpPr>
        <p:spPr bwMode="auto">
          <a:xfrm>
            <a:off x="1982788" y="3675063"/>
            <a:ext cx="2155825" cy="539750"/>
          </a:xfrm>
          <a:custGeom>
            <a:avLst/>
            <a:gdLst>
              <a:gd name="T0" fmla="*/ 1358 w 1358"/>
              <a:gd name="T1" fmla="*/ 170 h 340"/>
              <a:gd name="T2" fmla="*/ 1354 w 1358"/>
              <a:gd name="T3" fmla="*/ 188 h 340"/>
              <a:gd name="T4" fmla="*/ 1344 w 1358"/>
              <a:gd name="T5" fmla="*/ 204 h 340"/>
              <a:gd name="T6" fmla="*/ 1328 w 1358"/>
              <a:gd name="T7" fmla="*/ 220 h 340"/>
              <a:gd name="T8" fmla="*/ 1276 w 1358"/>
              <a:gd name="T9" fmla="*/ 252 h 340"/>
              <a:gd name="T10" fmla="*/ 1204 w 1358"/>
              <a:gd name="T11" fmla="*/ 278 h 340"/>
              <a:gd name="T12" fmla="*/ 1112 w 1358"/>
              <a:gd name="T13" fmla="*/ 302 h 340"/>
              <a:gd name="T14" fmla="*/ 1004 w 1358"/>
              <a:gd name="T15" fmla="*/ 320 h 340"/>
              <a:gd name="T16" fmla="*/ 882 w 1358"/>
              <a:gd name="T17" fmla="*/ 334 h 340"/>
              <a:gd name="T18" fmla="*/ 748 w 1358"/>
              <a:gd name="T19" fmla="*/ 340 h 340"/>
              <a:gd name="T20" fmla="*/ 680 w 1358"/>
              <a:gd name="T21" fmla="*/ 340 h 340"/>
              <a:gd name="T22" fmla="*/ 542 w 1358"/>
              <a:gd name="T23" fmla="*/ 338 h 340"/>
              <a:gd name="T24" fmla="*/ 414 w 1358"/>
              <a:gd name="T25" fmla="*/ 328 h 340"/>
              <a:gd name="T26" fmla="*/ 300 w 1358"/>
              <a:gd name="T27" fmla="*/ 312 h 340"/>
              <a:gd name="T28" fmla="*/ 198 w 1358"/>
              <a:gd name="T29" fmla="*/ 290 h 340"/>
              <a:gd name="T30" fmla="*/ 116 w 1358"/>
              <a:gd name="T31" fmla="*/ 266 h 340"/>
              <a:gd name="T32" fmla="*/ 54 w 1358"/>
              <a:gd name="T33" fmla="*/ 236 h 340"/>
              <a:gd name="T34" fmla="*/ 22 w 1358"/>
              <a:gd name="T35" fmla="*/ 212 h 340"/>
              <a:gd name="T36" fmla="*/ 8 w 1358"/>
              <a:gd name="T37" fmla="*/ 196 h 340"/>
              <a:gd name="T38" fmla="*/ 0 w 1358"/>
              <a:gd name="T39" fmla="*/ 178 h 340"/>
              <a:gd name="T40" fmla="*/ 0 w 1358"/>
              <a:gd name="T41" fmla="*/ 170 h 340"/>
              <a:gd name="T42" fmla="*/ 4 w 1358"/>
              <a:gd name="T43" fmla="*/ 152 h 340"/>
              <a:gd name="T44" fmla="*/ 14 w 1358"/>
              <a:gd name="T45" fmla="*/ 136 h 340"/>
              <a:gd name="T46" fmla="*/ 30 w 1358"/>
              <a:gd name="T47" fmla="*/ 120 h 340"/>
              <a:gd name="T48" fmla="*/ 82 w 1358"/>
              <a:gd name="T49" fmla="*/ 88 h 340"/>
              <a:gd name="T50" fmla="*/ 156 w 1358"/>
              <a:gd name="T51" fmla="*/ 62 h 340"/>
              <a:gd name="T52" fmla="*/ 248 w 1358"/>
              <a:gd name="T53" fmla="*/ 38 h 340"/>
              <a:gd name="T54" fmla="*/ 356 w 1358"/>
              <a:gd name="T55" fmla="*/ 20 h 340"/>
              <a:gd name="T56" fmla="*/ 478 w 1358"/>
              <a:gd name="T57" fmla="*/ 8 h 340"/>
              <a:gd name="T58" fmla="*/ 610 w 1358"/>
              <a:gd name="T59" fmla="*/ 0 h 340"/>
              <a:gd name="T60" fmla="*/ 680 w 1358"/>
              <a:gd name="T61" fmla="*/ 0 h 340"/>
              <a:gd name="T62" fmla="*/ 816 w 1358"/>
              <a:gd name="T63" fmla="*/ 2 h 340"/>
              <a:gd name="T64" fmla="*/ 944 w 1358"/>
              <a:gd name="T65" fmla="*/ 12 h 340"/>
              <a:gd name="T66" fmla="*/ 1060 w 1358"/>
              <a:gd name="T67" fmla="*/ 28 h 340"/>
              <a:gd name="T68" fmla="*/ 1160 w 1358"/>
              <a:gd name="T69" fmla="*/ 50 h 340"/>
              <a:gd name="T70" fmla="*/ 1242 w 1358"/>
              <a:gd name="T71" fmla="*/ 74 h 340"/>
              <a:gd name="T72" fmla="*/ 1306 w 1358"/>
              <a:gd name="T73" fmla="*/ 104 h 340"/>
              <a:gd name="T74" fmla="*/ 1338 w 1358"/>
              <a:gd name="T75" fmla="*/ 128 h 340"/>
              <a:gd name="T76" fmla="*/ 1350 w 1358"/>
              <a:gd name="T77" fmla="*/ 144 h 340"/>
              <a:gd name="T78" fmla="*/ 1358 w 1358"/>
              <a:gd name="T79" fmla="*/ 162 h 340"/>
              <a:gd name="T80" fmla="*/ 1358 w 1358"/>
              <a:gd name="T81" fmla="*/ 17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8" h="340">
                <a:moveTo>
                  <a:pt x="1358" y="170"/>
                </a:moveTo>
                <a:lnTo>
                  <a:pt x="1358" y="170"/>
                </a:lnTo>
                <a:lnTo>
                  <a:pt x="1358" y="178"/>
                </a:lnTo>
                <a:lnTo>
                  <a:pt x="1354" y="188"/>
                </a:lnTo>
                <a:lnTo>
                  <a:pt x="1350" y="196"/>
                </a:lnTo>
                <a:lnTo>
                  <a:pt x="1344" y="204"/>
                </a:lnTo>
                <a:lnTo>
                  <a:pt x="1338" y="212"/>
                </a:lnTo>
                <a:lnTo>
                  <a:pt x="1328" y="220"/>
                </a:lnTo>
                <a:lnTo>
                  <a:pt x="1306" y="236"/>
                </a:lnTo>
                <a:lnTo>
                  <a:pt x="1276" y="252"/>
                </a:lnTo>
                <a:lnTo>
                  <a:pt x="1242" y="266"/>
                </a:lnTo>
                <a:lnTo>
                  <a:pt x="1204" y="278"/>
                </a:lnTo>
                <a:lnTo>
                  <a:pt x="1160" y="290"/>
                </a:lnTo>
                <a:lnTo>
                  <a:pt x="1112" y="302"/>
                </a:lnTo>
                <a:lnTo>
                  <a:pt x="1060" y="312"/>
                </a:lnTo>
                <a:lnTo>
                  <a:pt x="1004" y="320"/>
                </a:lnTo>
                <a:lnTo>
                  <a:pt x="944" y="328"/>
                </a:lnTo>
                <a:lnTo>
                  <a:pt x="882" y="334"/>
                </a:lnTo>
                <a:lnTo>
                  <a:pt x="816" y="338"/>
                </a:lnTo>
                <a:lnTo>
                  <a:pt x="748" y="340"/>
                </a:lnTo>
                <a:lnTo>
                  <a:pt x="680" y="340"/>
                </a:lnTo>
                <a:lnTo>
                  <a:pt x="680" y="340"/>
                </a:lnTo>
                <a:lnTo>
                  <a:pt x="610" y="340"/>
                </a:lnTo>
                <a:lnTo>
                  <a:pt x="542" y="338"/>
                </a:lnTo>
                <a:lnTo>
                  <a:pt x="478" y="334"/>
                </a:lnTo>
                <a:lnTo>
                  <a:pt x="414" y="328"/>
                </a:lnTo>
                <a:lnTo>
                  <a:pt x="356" y="320"/>
                </a:lnTo>
                <a:lnTo>
                  <a:pt x="300" y="312"/>
                </a:lnTo>
                <a:lnTo>
                  <a:pt x="248" y="302"/>
                </a:lnTo>
                <a:lnTo>
                  <a:pt x="198" y="290"/>
                </a:lnTo>
                <a:lnTo>
                  <a:pt x="156" y="278"/>
                </a:lnTo>
                <a:lnTo>
                  <a:pt x="116" y="266"/>
                </a:lnTo>
                <a:lnTo>
                  <a:pt x="82" y="252"/>
                </a:lnTo>
                <a:lnTo>
                  <a:pt x="54" y="236"/>
                </a:lnTo>
                <a:lnTo>
                  <a:pt x="30" y="220"/>
                </a:lnTo>
                <a:lnTo>
                  <a:pt x="22" y="212"/>
                </a:lnTo>
                <a:lnTo>
                  <a:pt x="14" y="204"/>
                </a:lnTo>
                <a:lnTo>
                  <a:pt x="8" y="196"/>
                </a:lnTo>
                <a:lnTo>
                  <a:pt x="4" y="188"/>
                </a:lnTo>
                <a:lnTo>
                  <a:pt x="0" y="178"/>
                </a:lnTo>
                <a:lnTo>
                  <a:pt x="0" y="170"/>
                </a:lnTo>
                <a:lnTo>
                  <a:pt x="0" y="170"/>
                </a:lnTo>
                <a:lnTo>
                  <a:pt x="0" y="162"/>
                </a:lnTo>
                <a:lnTo>
                  <a:pt x="4" y="152"/>
                </a:lnTo>
                <a:lnTo>
                  <a:pt x="8" y="144"/>
                </a:lnTo>
                <a:lnTo>
                  <a:pt x="14" y="136"/>
                </a:lnTo>
                <a:lnTo>
                  <a:pt x="22" y="128"/>
                </a:lnTo>
                <a:lnTo>
                  <a:pt x="30" y="120"/>
                </a:lnTo>
                <a:lnTo>
                  <a:pt x="54" y="104"/>
                </a:lnTo>
                <a:lnTo>
                  <a:pt x="82" y="88"/>
                </a:lnTo>
                <a:lnTo>
                  <a:pt x="116" y="74"/>
                </a:lnTo>
                <a:lnTo>
                  <a:pt x="156" y="62"/>
                </a:lnTo>
                <a:lnTo>
                  <a:pt x="198" y="50"/>
                </a:lnTo>
                <a:lnTo>
                  <a:pt x="248" y="38"/>
                </a:lnTo>
                <a:lnTo>
                  <a:pt x="300" y="28"/>
                </a:lnTo>
                <a:lnTo>
                  <a:pt x="356" y="20"/>
                </a:lnTo>
                <a:lnTo>
                  <a:pt x="414" y="12"/>
                </a:lnTo>
                <a:lnTo>
                  <a:pt x="478" y="8"/>
                </a:lnTo>
                <a:lnTo>
                  <a:pt x="542" y="2"/>
                </a:lnTo>
                <a:lnTo>
                  <a:pt x="610" y="0"/>
                </a:lnTo>
                <a:lnTo>
                  <a:pt x="680" y="0"/>
                </a:lnTo>
                <a:lnTo>
                  <a:pt x="680" y="0"/>
                </a:lnTo>
                <a:lnTo>
                  <a:pt x="748" y="0"/>
                </a:lnTo>
                <a:lnTo>
                  <a:pt x="816" y="2"/>
                </a:lnTo>
                <a:lnTo>
                  <a:pt x="882" y="8"/>
                </a:lnTo>
                <a:lnTo>
                  <a:pt x="944" y="12"/>
                </a:lnTo>
                <a:lnTo>
                  <a:pt x="1004" y="20"/>
                </a:lnTo>
                <a:lnTo>
                  <a:pt x="1060" y="28"/>
                </a:lnTo>
                <a:lnTo>
                  <a:pt x="1112" y="38"/>
                </a:lnTo>
                <a:lnTo>
                  <a:pt x="1160" y="50"/>
                </a:lnTo>
                <a:lnTo>
                  <a:pt x="1204" y="62"/>
                </a:lnTo>
                <a:lnTo>
                  <a:pt x="1242" y="74"/>
                </a:lnTo>
                <a:lnTo>
                  <a:pt x="1276" y="88"/>
                </a:lnTo>
                <a:lnTo>
                  <a:pt x="1306" y="104"/>
                </a:lnTo>
                <a:lnTo>
                  <a:pt x="1328" y="120"/>
                </a:lnTo>
                <a:lnTo>
                  <a:pt x="1338" y="128"/>
                </a:lnTo>
                <a:lnTo>
                  <a:pt x="1344" y="136"/>
                </a:lnTo>
                <a:lnTo>
                  <a:pt x="1350" y="144"/>
                </a:lnTo>
                <a:lnTo>
                  <a:pt x="1354" y="152"/>
                </a:lnTo>
                <a:lnTo>
                  <a:pt x="1358" y="162"/>
                </a:lnTo>
                <a:lnTo>
                  <a:pt x="1358" y="170"/>
                </a:lnTo>
                <a:lnTo>
                  <a:pt x="1358" y="17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2" name="Freeform 20"/>
          <p:cNvSpPr>
            <a:spLocks/>
          </p:cNvSpPr>
          <p:nvPr/>
        </p:nvSpPr>
        <p:spPr bwMode="auto">
          <a:xfrm>
            <a:off x="1982788" y="3668713"/>
            <a:ext cx="2155825" cy="542925"/>
          </a:xfrm>
          <a:custGeom>
            <a:avLst/>
            <a:gdLst>
              <a:gd name="T0" fmla="*/ 1358 w 1358"/>
              <a:gd name="T1" fmla="*/ 172 h 342"/>
              <a:gd name="T2" fmla="*/ 1354 w 1358"/>
              <a:gd name="T3" fmla="*/ 188 h 342"/>
              <a:gd name="T4" fmla="*/ 1344 w 1358"/>
              <a:gd name="T5" fmla="*/ 206 h 342"/>
              <a:gd name="T6" fmla="*/ 1328 w 1358"/>
              <a:gd name="T7" fmla="*/ 222 h 342"/>
              <a:gd name="T8" fmla="*/ 1276 w 1358"/>
              <a:gd name="T9" fmla="*/ 252 h 342"/>
              <a:gd name="T10" fmla="*/ 1204 w 1358"/>
              <a:gd name="T11" fmla="*/ 280 h 342"/>
              <a:gd name="T12" fmla="*/ 1112 w 1358"/>
              <a:gd name="T13" fmla="*/ 304 h 342"/>
              <a:gd name="T14" fmla="*/ 1004 w 1358"/>
              <a:gd name="T15" fmla="*/ 322 h 342"/>
              <a:gd name="T16" fmla="*/ 882 w 1358"/>
              <a:gd name="T17" fmla="*/ 334 h 342"/>
              <a:gd name="T18" fmla="*/ 748 w 1358"/>
              <a:gd name="T19" fmla="*/ 342 h 342"/>
              <a:gd name="T20" fmla="*/ 680 w 1358"/>
              <a:gd name="T21" fmla="*/ 342 h 342"/>
              <a:gd name="T22" fmla="*/ 542 w 1358"/>
              <a:gd name="T23" fmla="*/ 338 h 342"/>
              <a:gd name="T24" fmla="*/ 414 w 1358"/>
              <a:gd name="T25" fmla="*/ 328 h 342"/>
              <a:gd name="T26" fmla="*/ 300 w 1358"/>
              <a:gd name="T27" fmla="*/ 312 h 342"/>
              <a:gd name="T28" fmla="*/ 198 w 1358"/>
              <a:gd name="T29" fmla="*/ 292 h 342"/>
              <a:gd name="T30" fmla="*/ 116 w 1358"/>
              <a:gd name="T31" fmla="*/ 266 h 342"/>
              <a:gd name="T32" fmla="*/ 54 w 1358"/>
              <a:gd name="T33" fmla="*/ 238 h 342"/>
              <a:gd name="T34" fmla="*/ 22 w 1358"/>
              <a:gd name="T35" fmla="*/ 214 h 342"/>
              <a:gd name="T36" fmla="*/ 8 w 1358"/>
              <a:gd name="T37" fmla="*/ 198 h 342"/>
              <a:gd name="T38" fmla="*/ 0 w 1358"/>
              <a:gd name="T39" fmla="*/ 180 h 342"/>
              <a:gd name="T40" fmla="*/ 0 w 1358"/>
              <a:gd name="T41" fmla="*/ 172 h 342"/>
              <a:gd name="T42" fmla="*/ 4 w 1358"/>
              <a:gd name="T43" fmla="*/ 154 h 342"/>
              <a:gd name="T44" fmla="*/ 14 w 1358"/>
              <a:gd name="T45" fmla="*/ 138 h 342"/>
              <a:gd name="T46" fmla="*/ 30 w 1358"/>
              <a:gd name="T47" fmla="*/ 120 h 342"/>
              <a:gd name="T48" fmla="*/ 82 w 1358"/>
              <a:gd name="T49" fmla="*/ 90 h 342"/>
              <a:gd name="T50" fmla="*/ 156 w 1358"/>
              <a:gd name="T51" fmla="*/ 62 h 342"/>
              <a:gd name="T52" fmla="*/ 248 w 1358"/>
              <a:gd name="T53" fmla="*/ 40 h 342"/>
              <a:gd name="T54" fmla="*/ 356 w 1358"/>
              <a:gd name="T55" fmla="*/ 22 h 342"/>
              <a:gd name="T56" fmla="*/ 478 w 1358"/>
              <a:gd name="T57" fmla="*/ 8 h 342"/>
              <a:gd name="T58" fmla="*/ 610 w 1358"/>
              <a:gd name="T59" fmla="*/ 2 h 342"/>
              <a:gd name="T60" fmla="*/ 680 w 1358"/>
              <a:gd name="T61" fmla="*/ 0 h 342"/>
              <a:gd name="T62" fmla="*/ 816 w 1358"/>
              <a:gd name="T63" fmla="*/ 4 h 342"/>
              <a:gd name="T64" fmla="*/ 944 w 1358"/>
              <a:gd name="T65" fmla="*/ 14 h 342"/>
              <a:gd name="T66" fmla="*/ 1060 w 1358"/>
              <a:gd name="T67" fmla="*/ 30 h 342"/>
              <a:gd name="T68" fmla="*/ 1160 w 1358"/>
              <a:gd name="T69" fmla="*/ 50 h 342"/>
              <a:gd name="T70" fmla="*/ 1242 w 1358"/>
              <a:gd name="T71" fmla="*/ 76 h 342"/>
              <a:gd name="T72" fmla="*/ 1306 w 1358"/>
              <a:gd name="T73" fmla="*/ 104 h 342"/>
              <a:gd name="T74" fmla="*/ 1338 w 1358"/>
              <a:gd name="T75" fmla="*/ 128 h 342"/>
              <a:gd name="T76" fmla="*/ 1350 w 1358"/>
              <a:gd name="T77" fmla="*/ 146 h 342"/>
              <a:gd name="T78" fmla="*/ 1358 w 1358"/>
              <a:gd name="T79" fmla="*/ 16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8" h="342">
                <a:moveTo>
                  <a:pt x="1358" y="172"/>
                </a:moveTo>
                <a:lnTo>
                  <a:pt x="1358" y="172"/>
                </a:lnTo>
                <a:lnTo>
                  <a:pt x="1358" y="180"/>
                </a:lnTo>
                <a:lnTo>
                  <a:pt x="1354" y="188"/>
                </a:lnTo>
                <a:lnTo>
                  <a:pt x="1350" y="198"/>
                </a:lnTo>
                <a:lnTo>
                  <a:pt x="1344" y="206"/>
                </a:lnTo>
                <a:lnTo>
                  <a:pt x="1338" y="214"/>
                </a:lnTo>
                <a:lnTo>
                  <a:pt x="1328" y="222"/>
                </a:lnTo>
                <a:lnTo>
                  <a:pt x="1306" y="238"/>
                </a:lnTo>
                <a:lnTo>
                  <a:pt x="1276" y="252"/>
                </a:lnTo>
                <a:lnTo>
                  <a:pt x="1242" y="266"/>
                </a:lnTo>
                <a:lnTo>
                  <a:pt x="1204" y="280"/>
                </a:lnTo>
                <a:lnTo>
                  <a:pt x="1160" y="292"/>
                </a:lnTo>
                <a:lnTo>
                  <a:pt x="1112" y="304"/>
                </a:lnTo>
                <a:lnTo>
                  <a:pt x="1060" y="312"/>
                </a:lnTo>
                <a:lnTo>
                  <a:pt x="1004" y="322"/>
                </a:lnTo>
                <a:lnTo>
                  <a:pt x="944" y="328"/>
                </a:lnTo>
                <a:lnTo>
                  <a:pt x="882" y="334"/>
                </a:lnTo>
                <a:lnTo>
                  <a:pt x="816" y="338"/>
                </a:lnTo>
                <a:lnTo>
                  <a:pt x="748" y="342"/>
                </a:lnTo>
                <a:lnTo>
                  <a:pt x="680" y="342"/>
                </a:lnTo>
                <a:lnTo>
                  <a:pt x="680" y="342"/>
                </a:lnTo>
                <a:lnTo>
                  <a:pt x="610" y="342"/>
                </a:lnTo>
                <a:lnTo>
                  <a:pt x="542" y="338"/>
                </a:lnTo>
                <a:lnTo>
                  <a:pt x="478" y="334"/>
                </a:lnTo>
                <a:lnTo>
                  <a:pt x="414" y="328"/>
                </a:lnTo>
                <a:lnTo>
                  <a:pt x="356" y="322"/>
                </a:lnTo>
                <a:lnTo>
                  <a:pt x="300" y="312"/>
                </a:lnTo>
                <a:lnTo>
                  <a:pt x="248" y="304"/>
                </a:lnTo>
                <a:lnTo>
                  <a:pt x="198" y="292"/>
                </a:lnTo>
                <a:lnTo>
                  <a:pt x="156" y="280"/>
                </a:lnTo>
                <a:lnTo>
                  <a:pt x="116" y="266"/>
                </a:lnTo>
                <a:lnTo>
                  <a:pt x="82" y="252"/>
                </a:lnTo>
                <a:lnTo>
                  <a:pt x="54" y="238"/>
                </a:lnTo>
                <a:lnTo>
                  <a:pt x="30" y="222"/>
                </a:lnTo>
                <a:lnTo>
                  <a:pt x="22" y="214"/>
                </a:lnTo>
                <a:lnTo>
                  <a:pt x="14" y="206"/>
                </a:lnTo>
                <a:lnTo>
                  <a:pt x="8" y="198"/>
                </a:lnTo>
                <a:lnTo>
                  <a:pt x="4" y="188"/>
                </a:lnTo>
                <a:lnTo>
                  <a:pt x="0" y="180"/>
                </a:lnTo>
                <a:lnTo>
                  <a:pt x="0" y="172"/>
                </a:lnTo>
                <a:lnTo>
                  <a:pt x="0" y="172"/>
                </a:lnTo>
                <a:lnTo>
                  <a:pt x="0" y="162"/>
                </a:lnTo>
                <a:lnTo>
                  <a:pt x="4" y="154"/>
                </a:lnTo>
                <a:lnTo>
                  <a:pt x="8" y="146"/>
                </a:lnTo>
                <a:lnTo>
                  <a:pt x="14" y="138"/>
                </a:lnTo>
                <a:lnTo>
                  <a:pt x="22" y="128"/>
                </a:lnTo>
                <a:lnTo>
                  <a:pt x="30" y="120"/>
                </a:lnTo>
                <a:lnTo>
                  <a:pt x="54" y="104"/>
                </a:lnTo>
                <a:lnTo>
                  <a:pt x="82" y="90"/>
                </a:lnTo>
                <a:lnTo>
                  <a:pt x="116" y="76"/>
                </a:lnTo>
                <a:lnTo>
                  <a:pt x="156" y="62"/>
                </a:lnTo>
                <a:lnTo>
                  <a:pt x="198" y="50"/>
                </a:lnTo>
                <a:lnTo>
                  <a:pt x="248" y="40"/>
                </a:lnTo>
                <a:lnTo>
                  <a:pt x="300" y="30"/>
                </a:lnTo>
                <a:lnTo>
                  <a:pt x="356" y="22"/>
                </a:lnTo>
                <a:lnTo>
                  <a:pt x="414" y="14"/>
                </a:lnTo>
                <a:lnTo>
                  <a:pt x="478" y="8"/>
                </a:lnTo>
                <a:lnTo>
                  <a:pt x="542" y="4"/>
                </a:lnTo>
                <a:lnTo>
                  <a:pt x="610" y="2"/>
                </a:lnTo>
                <a:lnTo>
                  <a:pt x="680" y="0"/>
                </a:lnTo>
                <a:lnTo>
                  <a:pt x="680" y="0"/>
                </a:lnTo>
                <a:lnTo>
                  <a:pt x="748" y="2"/>
                </a:lnTo>
                <a:lnTo>
                  <a:pt x="816" y="4"/>
                </a:lnTo>
                <a:lnTo>
                  <a:pt x="882" y="8"/>
                </a:lnTo>
                <a:lnTo>
                  <a:pt x="944" y="14"/>
                </a:lnTo>
                <a:lnTo>
                  <a:pt x="1004" y="22"/>
                </a:lnTo>
                <a:lnTo>
                  <a:pt x="1060" y="30"/>
                </a:lnTo>
                <a:lnTo>
                  <a:pt x="1112" y="40"/>
                </a:lnTo>
                <a:lnTo>
                  <a:pt x="1160" y="50"/>
                </a:lnTo>
                <a:lnTo>
                  <a:pt x="1204" y="62"/>
                </a:lnTo>
                <a:lnTo>
                  <a:pt x="1242" y="76"/>
                </a:lnTo>
                <a:lnTo>
                  <a:pt x="1276" y="90"/>
                </a:lnTo>
                <a:lnTo>
                  <a:pt x="1306" y="104"/>
                </a:lnTo>
                <a:lnTo>
                  <a:pt x="1328" y="120"/>
                </a:lnTo>
                <a:lnTo>
                  <a:pt x="1338" y="128"/>
                </a:lnTo>
                <a:lnTo>
                  <a:pt x="1344" y="138"/>
                </a:lnTo>
                <a:lnTo>
                  <a:pt x="1350" y="146"/>
                </a:lnTo>
                <a:lnTo>
                  <a:pt x="1354" y="154"/>
                </a:lnTo>
                <a:lnTo>
                  <a:pt x="1358" y="162"/>
                </a:lnTo>
                <a:lnTo>
                  <a:pt x="1358" y="17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3" name="Freeform 21"/>
          <p:cNvSpPr>
            <a:spLocks/>
          </p:cNvSpPr>
          <p:nvPr/>
        </p:nvSpPr>
        <p:spPr bwMode="auto">
          <a:xfrm>
            <a:off x="1982788" y="3668713"/>
            <a:ext cx="2155825" cy="542925"/>
          </a:xfrm>
          <a:custGeom>
            <a:avLst/>
            <a:gdLst>
              <a:gd name="T0" fmla="*/ 1358 w 1358"/>
              <a:gd name="T1" fmla="*/ 172 h 342"/>
              <a:gd name="T2" fmla="*/ 1354 w 1358"/>
              <a:gd name="T3" fmla="*/ 188 h 342"/>
              <a:gd name="T4" fmla="*/ 1344 w 1358"/>
              <a:gd name="T5" fmla="*/ 206 h 342"/>
              <a:gd name="T6" fmla="*/ 1328 w 1358"/>
              <a:gd name="T7" fmla="*/ 222 h 342"/>
              <a:gd name="T8" fmla="*/ 1276 w 1358"/>
              <a:gd name="T9" fmla="*/ 252 h 342"/>
              <a:gd name="T10" fmla="*/ 1204 w 1358"/>
              <a:gd name="T11" fmla="*/ 280 h 342"/>
              <a:gd name="T12" fmla="*/ 1112 w 1358"/>
              <a:gd name="T13" fmla="*/ 304 h 342"/>
              <a:gd name="T14" fmla="*/ 1004 w 1358"/>
              <a:gd name="T15" fmla="*/ 322 h 342"/>
              <a:gd name="T16" fmla="*/ 882 w 1358"/>
              <a:gd name="T17" fmla="*/ 334 h 342"/>
              <a:gd name="T18" fmla="*/ 748 w 1358"/>
              <a:gd name="T19" fmla="*/ 342 h 342"/>
              <a:gd name="T20" fmla="*/ 680 w 1358"/>
              <a:gd name="T21" fmla="*/ 342 h 342"/>
              <a:gd name="T22" fmla="*/ 542 w 1358"/>
              <a:gd name="T23" fmla="*/ 338 h 342"/>
              <a:gd name="T24" fmla="*/ 414 w 1358"/>
              <a:gd name="T25" fmla="*/ 328 h 342"/>
              <a:gd name="T26" fmla="*/ 300 w 1358"/>
              <a:gd name="T27" fmla="*/ 312 h 342"/>
              <a:gd name="T28" fmla="*/ 198 w 1358"/>
              <a:gd name="T29" fmla="*/ 292 h 342"/>
              <a:gd name="T30" fmla="*/ 116 w 1358"/>
              <a:gd name="T31" fmla="*/ 266 h 342"/>
              <a:gd name="T32" fmla="*/ 54 w 1358"/>
              <a:gd name="T33" fmla="*/ 238 h 342"/>
              <a:gd name="T34" fmla="*/ 22 w 1358"/>
              <a:gd name="T35" fmla="*/ 214 h 342"/>
              <a:gd name="T36" fmla="*/ 8 w 1358"/>
              <a:gd name="T37" fmla="*/ 198 h 342"/>
              <a:gd name="T38" fmla="*/ 0 w 1358"/>
              <a:gd name="T39" fmla="*/ 180 h 342"/>
              <a:gd name="T40" fmla="*/ 0 w 1358"/>
              <a:gd name="T41" fmla="*/ 172 h 342"/>
              <a:gd name="T42" fmla="*/ 4 w 1358"/>
              <a:gd name="T43" fmla="*/ 154 h 342"/>
              <a:gd name="T44" fmla="*/ 14 w 1358"/>
              <a:gd name="T45" fmla="*/ 138 h 342"/>
              <a:gd name="T46" fmla="*/ 30 w 1358"/>
              <a:gd name="T47" fmla="*/ 120 h 342"/>
              <a:gd name="T48" fmla="*/ 82 w 1358"/>
              <a:gd name="T49" fmla="*/ 90 h 342"/>
              <a:gd name="T50" fmla="*/ 156 w 1358"/>
              <a:gd name="T51" fmla="*/ 62 h 342"/>
              <a:gd name="T52" fmla="*/ 248 w 1358"/>
              <a:gd name="T53" fmla="*/ 40 h 342"/>
              <a:gd name="T54" fmla="*/ 356 w 1358"/>
              <a:gd name="T55" fmla="*/ 22 h 342"/>
              <a:gd name="T56" fmla="*/ 478 w 1358"/>
              <a:gd name="T57" fmla="*/ 8 h 342"/>
              <a:gd name="T58" fmla="*/ 610 w 1358"/>
              <a:gd name="T59" fmla="*/ 2 h 342"/>
              <a:gd name="T60" fmla="*/ 680 w 1358"/>
              <a:gd name="T61" fmla="*/ 0 h 342"/>
              <a:gd name="T62" fmla="*/ 816 w 1358"/>
              <a:gd name="T63" fmla="*/ 4 h 342"/>
              <a:gd name="T64" fmla="*/ 944 w 1358"/>
              <a:gd name="T65" fmla="*/ 14 h 342"/>
              <a:gd name="T66" fmla="*/ 1060 w 1358"/>
              <a:gd name="T67" fmla="*/ 30 h 342"/>
              <a:gd name="T68" fmla="*/ 1160 w 1358"/>
              <a:gd name="T69" fmla="*/ 50 h 342"/>
              <a:gd name="T70" fmla="*/ 1242 w 1358"/>
              <a:gd name="T71" fmla="*/ 76 h 342"/>
              <a:gd name="T72" fmla="*/ 1306 w 1358"/>
              <a:gd name="T73" fmla="*/ 104 h 342"/>
              <a:gd name="T74" fmla="*/ 1338 w 1358"/>
              <a:gd name="T75" fmla="*/ 128 h 342"/>
              <a:gd name="T76" fmla="*/ 1350 w 1358"/>
              <a:gd name="T77" fmla="*/ 146 h 342"/>
              <a:gd name="T78" fmla="*/ 1358 w 1358"/>
              <a:gd name="T79" fmla="*/ 16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8" h="342">
                <a:moveTo>
                  <a:pt x="1358" y="172"/>
                </a:moveTo>
                <a:lnTo>
                  <a:pt x="1358" y="172"/>
                </a:lnTo>
                <a:lnTo>
                  <a:pt x="1358" y="180"/>
                </a:lnTo>
                <a:lnTo>
                  <a:pt x="1354" y="188"/>
                </a:lnTo>
                <a:lnTo>
                  <a:pt x="1350" y="198"/>
                </a:lnTo>
                <a:lnTo>
                  <a:pt x="1344" y="206"/>
                </a:lnTo>
                <a:lnTo>
                  <a:pt x="1338" y="214"/>
                </a:lnTo>
                <a:lnTo>
                  <a:pt x="1328" y="222"/>
                </a:lnTo>
                <a:lnTo>
                  <a:pt x="1306" y="238"/>
                </a:lnTo>
                <a:lnTo>
                  <a:pt x="1276" y="252"/>
                </a:lnTo>
                <a:lnTo>
                  <a:pt x="1242" y="266"/>
                </a:lnTo>
                <a:lnTo>
                  <a:pt x="1204" y="280"/>
                </a:lnTo>
                <a:lnTo>
                  <a:pt x="1160" y="292"/>
                </a:lnTo>
                <a:lnTo>
                  <a:pt x="1112" y="304"/>
                </a:lnTo>
                <a:lnTo>
                  <a:pt x="1060" y="312"/>
                </a:lnTo>
                <a:lnTo>
                  <a:pt x="1004" y="322"/>
                </a:lnTo>
                <a:lnTo>
                  <a:pt x="944" y="328"/>
                </a:lnTo>
                <a:lnTo>
                  <a:pt x="882" y="334"/>
                </a:lnTo>
                <a:lnTo>
                  <a:pt x="816" y="338"/>
                </a:lnTo>
                <a:lnTo>
                  <a:pt x="748" y="342"/>
                </a:lnTo>
                <a:lnTo>
                  <a:pt x="680" y="342"/>
                </a:lnTo>
                <a:lnTo>
                  <a:pt x="680" y="342"/>
                </a:lnTo>
                <a:lnTo>
                  <a:pt x="610" y="342"/>
                </a:lnTo>
                <a:lnTo>
                  <a:pt x="542" y="338"/>
                </a:lnTo>
                <a:lnTo>
                  <a:pt x="478" y="334"/>
                </a:lnTo>
                <a:lnTo>
                  <a:pt x="414" y="328"/>
                </a:lnTo>
                <a:lnTo>
                  <a:pt x="356" y="322"/>
                </a:lnTo>
                <a:lnTo>
                  <a:pt x="300" y="312"/>
                </a:lnTo>
                <a:lnTo>
                  <a:pt x="248" y="304"/>
                </a:lnTo>
                <a:lnTo>
                  <a:pt x="198" y="292"/>
                </a:lnTo>
                <a:lnTo>
                  <a:pt x="156" y="280"/>
                </a:lnTo>
                <a:lnTo>
                  <a:pt x="116" y="266"/>
                </a:lnTo>
                <a:lnTo>
                  <a:pt x="82" y="252"/>
                </a:lnTo>
                <a:lnTo>
                  <a:pt x="54" y="238"/>
                </a:lnTo>
                <a:lnTo>
                  <a:pt x="30" y="222"/>
                </a:lnTo>
                <a:lnTo>
                  <a:pt x="22" y="214"/>
                </a:lnTo>
                <a:lnTo>
                  <a:pt x="14" y="206"/>
                </a:lnTo>
                <a:lnTo>
                  <a:pt x="8" y="198"/>
                </a:lnTo>
                <a:lnTo>
                  <a:pt x="4" y="188"/>
                </a:lnTo>
                <a:lnTo>
                  <a:pt x="0" y="180"/>
                </a:lnTo>
                <a:lnTo>
                  <a:pt x="0" y="172"/>
                </a:lnTo>
                <a:lnTo>
                  <a:pt x="0" y="172"/>
                </a:lnTo>
                <a:lnTo>
                  <a:pt x="0" y="162"/>
                </a:lnTo>
                <a:lnTo>
                  <a:pt x="4" y="154"/>
                </a:lnTo>
                <a:lnTo>
                  <a:pt x="8" y="146"/>
                </a:lnTo>
                <a:lnTo>
                  <a:pt x="14" y="138"/>
                </a:lnTo>
                <a:lnTo>
                  <a:pt x="22" y="128"/>
                </a:lnTo>
                <a:lnTo>
                  <a:pt x="30" y="120"/>
                </a:lnTo>
                <a:lnTo>
                  <a:pt x="54" y="104"/>
                </a:lnTo>
                <a:lnTo>
                  <a:pt x="82" y="90"/>
                </a:lnTo>
                <a:lnTo>
                  <a:pt x="116" y="76"/>
                </a:lnTo>
                <a:lnTo>
                  <a:pt x="156" y="62"/>
                </a:lnTo>
                <a:lnTo>
                  <a:pt x="198" y="50"/>
                </a:lnTo>
                <a:lnTo>
                  <a:pt x="248" y="40"/>
                </a:lnTo>
                <a:lnTo>
                  <a:pt x="300" y="30"/>
                </a:lnTo>
                <a:lnTo>
                  <a:pt x="356" y="22"/>
                </a:lnTo>
                <a:lnTo>
                  <a:pt x="414" y="14"/>
                </a:lnTo>
                <a:lnTo>
                  <a:pt x="478" y="8"/>
                </a:lnTo>
                <a:lnTo>
                  <a:pt x="542" y="4"/>
                </a:lnTo>
                <a:lnTo>
                  <a:pt x="610" y="2"/>
                </a:lnTo>
                <a:lnTo>
                  <a:pt x="680" y="0"/>
                </a:lnTo>
                <a:lnTo>
                  <a:pt x="680" y="0"/>
                </a:lnTo>
                <a:lnTo>
                  <a:pt x="748" y="2"/>
                </a:lnTo>
                <a:lnTo>
                  <a:pt x="816" y="4"/>
                </a:lnTo>
                <a:lnTo>
                  <a:pt x="882" y="8"/>
                </a:lnTo>
                <a:lnTo>
                  <a:pt x="944" y="14"/>
                </a:lnTo>
                <a:lnTo>
                  <a:pt x="1004" y="22"/>
                </a:lnTo>
                <a:lnTo>
                  <a:pt x="1060" y="30"/>
                </a:lnTo>
                <a:lnTo>
                  <a:pt x="1112" y="40"/>
                </a:lnTo>
                <a:lnTo>
                  <a:pt x="1160" y="50"/>
                </a:lnTo>
                <a:lnTo>
                  <a:pt x="1204" y="62"/>
                </a:lnTo>
                <a:lnTo>
                  <a:pt x="1242" y="76"/>
                </a:lnTo>
                <a:lnTo>
                  <a:pt x="1276" y="90"/>
                </a:lnTo>
                <a:lnTo>
                  <a:pt x="1306" y="104"/>
                </a:lnTo>
                <a:lnTo>
                  <a:pt x="1328" y="120"/>
                </a:lnTo>
                <a:lnTo>
                  <a:pt x="1338" y="128"/>
                </a:lnTo>
                <a:lnTo>
                  <a:pt x="1344" y="138"/>
                </a:lnTo>
                <a:lnTo>
                  <a:pt x="1350" y="146"/>
                </a:lnTo>
                <a:lnTo>
                  <a:pt x="1354" y="154"/>
                </a:lnTo>
                <a:lnTo>
                  <a:pt x="1358" y="162"/>
                </a:lnTo>
                <a:lnTo>
                  <a:pt x="1358" y="1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4" name="Freeform 22"/>
          <p:cNvSpPr>
            <a:spLocks/>
          </p:cNvSpPr>
          <p:nvPr/>
        </p:nvSpPr>
        <p:spPr bwMode="auto">
          <a:xfrm>
            <a:off x="1982788" y="3668713"/>
            <a:ext cx="2155825" cy="542925"/>
          </a:xfrm>
          <a:custGeom>
            <a:avLst/>
            <a:gdLst>
              <a:gd name="T0" fmla="*/ 1358 w 1358"/>
              <a:gd name="T1" fmla="*/ 172 h 342"/>
              <a:gd name="T2" fmla="*/ 1354 w 1358"/>
              <a:gd name="T3" fmla="*/ 188 h 342"/>
              <a:gd name="T4" fmla="*/ 1344 w 1358"/>
              <a:gd name="T5" fmla="*/ 206 h 342"/>
              <a:gd name="T6" fmla="*/ 1328 w 1358"/>
              <a:gd name="T7" fmla="*/ 222 h 342"/>
              <a:gd name="T8" fmla="*/ 1276 w 1358"/>
              <a:gd name="T9" fmla="*/ 252 h 342"/>
              <a:gd name="T10" fmla="*/ 1204 w 1358"/>
              <a:gd name="T11" fmla="*/ 280 h 342"/>
              <a:gd name="T12" fmla="*/ 1112 w 1358"/>
              <a:gd name="T13" fmla="*/ 304 h 342"/>
              <a:gd name="T14" fmla="*/ 1004 w 1358"/>
              <a:gd name="T15" fmla="*/ 322 h 342"/>
              <a:gd name="T16" fmla="*/ 882 w 1358"/>
              <a:gd name="T17" fmla="*/ 334 h 342"/>
              <a:gd name="T18" fmla="*/ 748 w 1358"/>
              <a:gd name="T19" fmla="*/ 342 h 342"/>
              <a:gd name="T20" fmla="*/ 680 w 1358"/>
              <a:gd name="T21" fmla="*/ 342 h 342"/>
              <a:gd name="T22" fmla="*/ 542 w 1358"/>
              <a:gd name="T23" fmla="*/ 338 h 342"/>
              <a:gd name="T24" fmla="*/ 414 w 1358"/>
              <a:gd name="T25" fmla="*/ 328 h 342"/>
              <a:gd name="T26" fmla="*/ 300 w 1358"/>
              <a:gd name="T27" fmla="*/ 312 h 342"/>
              <a:gd name="T28" fmla="*/ 198 w 1358"/>
              <a:gd name="T29" fmla="*/ 292 h 342"/>
              <a:gd name="T30" fmla="*/ 116 w 1358"/>
              <a:gd name="T31" fmla="*/ 266 h 342"/>
              <a:gd name="T32" fmla="*/ 54 w 1358"/>
              <a:gd name="T33" fmla="*/ 238 h 342"/>
              <a:gd name="T34" fmla="*/ 22 w 1358"/>
              <a:gd name="T35" fmla="*/ 214 h 342"/>
              <a:gd name="T36" fmla="*/ 8 w 1358"/>
              <a:gd name="T37" fmla="*/ 198 h 342"/>
              <a:gd name="T38" fmla="*/ 0 w 1358"/>
              <a:gd name="T39" fmla="*/ 180 h 342"/>
              <a:gd name="T40" fmla="*/ 0 w 1358"/>
              <a:gd name="T41" fmla="*/ 172 h 342"/>
              <a:gd name="T42" fmla="*/ 4 w 1358"/>
              <a:gd name="T43" fmla="*/ 154 h 342"/>
              <a:gd name="T44" fmla="*/ 14 w 1358"/>
              <a:gd name="T45" fmla="*/ 138 h 342"/>
              <a:gd name="T46" fmla="*/ 30 w 1358"/>
              <a:gd name="T47" fmla="*/ 120 h 342"/>
              <a:gd name="T48" fmla="*/ 82 w 1358"/>
              <a:gd name="T49" fmla="*/ 90 h 342"/>
              <a:gd name="T50" fmla="*/ 156 w 1358"/>
              <a:gd name="T51" fmla="*/ 62 h 342"/>
              <a:gd name="T52" fmla="*/ 248 w 1358"/>
              <a:gd name="T53" fmla="*/ 40 h 342"/>
              <a:gd name="T54" fmla="*/ 356 w 1358"/>
              <a:gd name="T55" fmla="*/ 22 h 342"/>
              <a:gd name="T56" fmla="*/ 478 w 1358"/>
              <a:gd name="T57" fmla="*/ 8 h 342"/>
              <a:gd name="T58" fmla="*/ 610 w 1358"/>
              <a:gd name="T59" fmla="*/ 2 h 342"/>
              <a:gd name="T60" fmla="*/ 680 w 1358"/>
              <a:gd name="T61" fmla="*/ 0 h 342"/>
              <a:gd name="T62" fmla="*/ 816 w 1358"/>
              <a:gd name="T63" fmla="*/ 4 h 342"/>
              <a:gd name="T64" fmla="*/ 944 w 1358"/>
              <a:gd name="T65" fmla="*/ 14 h 342"/>
              <a:gd name="T66" fmla="*/ 1060 w 1358"/>
              <a:gd name="T67" fmla="*/ 30 h 342"/>
              <a:gd name="T68" fmla="*/ 1160 w 1358"/>
              <a:gd name="T69" fmla="*/ 50 h 342"/>
              <a:gd name="T70" fmla="*/ 1242 w 1358"/>
              <a:gd name="T71" fmla="*/ 76 h 342"/>
              <a:gd name="T72" fmla="*/ 1306 w 1358"/>
              <a:gd name="T73" fmla="*/ 104 h 342"/>
              <a:gd name="T74" fmla="*/ 1338 w 1358"/>
              <a:gd name="T75" fmla="*/ 128 h 342"/>
              <a:gd name="T76" fmla="*/ 1350 w 1358"/>
              <a:gd name="T77" fmla="*/ 146 h 342"/>
              <a:gd name="T78" fmla="*/ 1358 w 1358"/>
              <a:gd name="T79" fmla="*/ 162 h 342"/>
              <a:gd name="T80" fmla="*/ 1358 w 1358"/>
              <a:gd name="T81" fmla="*/ 17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58" h="342">
                <a:moveTo>
                  <a:pt x="1358" y="172"/>
                </a:moveTo>
                <a:lnTo>
                  <a:pt x="1358" y="172"/>
                </a:lnTo>
                <a:lnTo>
                  <a:pt x="1358" y="180"/>
                </a:lnTo>
                <a:lnTo>
                  <a:pt x="1354" y="188"/>
                </a:lnTo>
                <a:lnTo>
                  <a:pt x="1350" y="198"/>
                </a:lnTo>
                <a:lnTo>
                  <a:pt x="1344" y="206"/>
                </a:lnTo>
                <a:lnTo>
                  <a:pt x="1338" y="214"/>
                </a:lnTo>
                <a:lnTo>
                  <a:pt x="1328" y="222"/>
                </a:lnTo>
                <a:lnTo>
                  <a:pt x="1306" y="238"/>
                </a:lnTo>
                <a:lnTo>
                  <a:pt x="1276" y="252"/>
                </a:lnTo>
                <a:lnTo>
                  <a:pt x="1242" y="266"/>
                </a:lnTo>
                <a:lnTo>
                  <a:pt x="1204" y="280"/>
                </a:lnTo>
                <a:lnTo>
                  <a:pt x="1160" y="292"/>
                </a:lnTo>
                <a:lnTo>
                  <a:pt x="1112" y="304"/>
                </a:lnTo>
                <a:lnTo>
                  <a:pt x="1060" y="312"/>
                </a:lnTo>
                <a:lnTo>
                  <a:pt x="1004" y="322"/>
                </a:lnTo>
                <a:lnTo>
                  <a:pt x="944" y="328"/>
                </a:lnTo>
                <a:lnTo>
                  <a:pt x="882" y="334"/>
                </a:lnTo>
                <a:lnTo>
                  <a:pt x="816" y="338"/>
                </a:lnTo>
                <a:lnTo>
                  <a:pt x="748" y="342"/>
                </a:lnTo>
                <a:lnTo>
                  <a:pt x="680" y="342"/>
                </a:lnTo>
                <a:lnTo>
                  <a:pt x="680" y="342"/>
                </a:lnTo>
                <a:lnTo>
                  <a:pt x="610" y="342"/>
                </a:lnTo>
                <a:lnTo>
                  <a:pt x="542" y="338"/>
                </a:lnTo>
                <a:lnTo>
                  <a:pt x="478" y="334"/>
                </a:lnTo>
                <a:lnTo>
                  <a:pt x="414" y="328"/>
                </a:lnTo>
                <a:lnTo>
                  <a:pt x="356" y="322"/>
                </a:lnTo>
                <a:lnTo>
                  <a:pt x="300" y="312"/>
                </a:lnTo>
                <a:lnTo>
                  <a:pt x="248" y="304"/>
                </a:lnTo>
                <a:lnTo>
                  <a:pt x="198" y="292"/>
                </a:lnTo>
                <a:lnTo>
                  <a:pt x="156" y="280"/>
                </a:lnTo>
                <a:lnTo>
                  <a:pt x="116" y="266"/>
                </a:lnTo>
                <a:lnTo>
                  <a:pt x="82" y="252"/>
                </a:lnTo>
                <a:lnTo>
                  <a:pt x="54" y="238"/>
                </a:lnTo>
                <a:lnTo>
                  <a:pt x="30" y="222"/>
                </a:lnTo>
                <a:lnTo>
                  <a:pt x="22" y="214"/>
                </a:lnTo>
                <a:lnTo>
                  <a:pt x="14" y="206"/>
                </a:lnTo>
                <a:lnTo>
                  <a:pt x="8" y="198"/>
                </a:lnTo>
                <a:lnTo>
                  <a:pt x="4" y="188"/>
                </a:lnTo>
                <a:lnTo>
                  <a:pt x="0" y="180"/>
                </a:lnTo>
                <a:lnTo>
                  <a:pt x="0" y="172"/>
                </a:lnTo>
                <a:lnTo>
                  <a:pt x="0" y="172"/>
                </a:lnTo>
                <a:lnTo>
                  <a:pt x="0" y="162"/>
                </a:lnTo>
                <a:lnTo>
                  <a:pt x="4" y="154"/>
                </a:lnTo>
                <a:lnTo>
                  <a:pt x="8" y="146"/>
                </a:lnTo>
                <a:lnTo>
                  <a:pt x="14" y="138"/>
                </a:lnTo>
                <a:lnTo>
                  <a:pt x="22" y="128"/>
                </a:lnTo>
                <a:lnTo>
                  <a:pt x="30" y="120"/>
                </a:lnTo>
                <a:lnTo>
                  <a:pt x="54" y="104"/>
                </a:lnTo>
                <a:lnTo>
                  <a:pt x="82" y="90"/>
                </a:lnTo>
                <a:lnTo>
                  <a:pt x="116" y="76"/>
                </a:lnTo>
                <a:lnTo>
                  <a:pt x="156" y="62"/>
                </a:lnTo>
                <a:lnTo>
                  <a:pt x="198" y="50"/>
                </a:lnTo>
                <a:lnTo>
                  <a:pt x="248" y="40"/>
                </a:lnTo>
                <a:lnTo>
                  <a:pt x="300" y="30"/>
                </a:lnTo>
                <a:lnTo>
                  <a:pt x="356" y="22"/>
                </a:lnTo>
                <a:lnTo>
                  <a:pt x="414" y="14"/>
                </a:lnTo>
                <a:lnTo>
                  <a:pt x="478" y="8"/>
                </a:lnTo>
                <a:lnTo>
                  <a:pt x="542" y="4"/>
                </a:lnTo>
                <a:lnTo>
                  <a:pt x="610" y="2"/>
                </a:lnTo>
                <a:lnTo>
                  <a:pt x="680" y="0"/>
                </a:lnTo>
                <a:lnTo>
                  <a:pt x="680" y="0"/>
                </a:lnTo>
                <a:lnTo>
                  <a:pt x="748" y="2"/>
                </a:lnTo>
                <a:lnTo>
                  <a:pt x="816" y="4"/>
                </a:lnTo>
                <a:lnTo>
                  <a:pt x="882" y="8"/>
                </a:lnTo>
                <a:lnTo>
                  <a:pt x="944" y="14"/>
                </a:lnTo>
                <a:lnTo>
                  <a:pt x="1004" y="22"/>
                </a:lnTo>
                <a:lnTo>
                  <a:pt x="1060" y="30"/>
                </a:lnTo>
                <a:lnTo>
                  <a:pt x="1112" y="40"/>
                </a:lnTo>
                <a:lnTo>
                  <a:pt x="1160" y="50"/>
                </a:lnTo>
                <a:lnTo>
                  <a:pt x="1204" y="62"/>
                </a:lnTo>
                <a:lnTo>
                  <a:pt x="1242" y="76"/>
                </a:lnTo>
                <a:lnTo>
                  <a:pt x="1276" y="90"/>
                </a:lnTo>
                <a:lnTo>
                  <a:pt x="1306" y="104"/>
                </a:lnTo>
                <a:lnTo>
                  <a:pt x="1328" y="120"/>
                </a:lnTo>
                <a:lnTo>
                  <a:pt x="1338" y="128"/>
                </a:lnTo>
                <a:lnTo>
                  <a:pt x="1344" y="138"/>
                </a:lnTo>
                <a:lnTo>
                  <a:pt x="1350" y="146"/>
                </a:lnTo>
                <a:lnTo>
                  <a:pt x="1354" y="154"/>
                </a:lnTo>
                <a:lnTo>
                  <a:pt x="1358" y="162"/>
                </a:lnTo>
                <a:lnTo>
                  <a:pt x="1358" y="172"/>
                </a:lnTo>
                <a:lnTo>
                  <a:pt x="1358" y="1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5" name="Freeform 23"/>
          <p:cNvSpPr>
            <a:spLocks/>
          </p:cNvSpPr>
          <p:nvPr/>
        </p:nvSpPr>
        <p:spPr bwMode="auto">
          <a:xfrm>
            <a:off x="2382838" y="3668713"/>
            <a:ext cx="679450" cy="276225"/>
          </a:xfrm>
          <a:custGeom>
            <a:avLst/>
            <a:gdLst>
              <a:gd name="T0" fmla="*/ 428 w 428"/>
              <a:gd name="T1" fmla="*/ 0 h 174"/>
              <a:gd name="T2" fmla="*/ 428 w 428"/>
              <a:gd name="T3" fmla="*/ 0 h 174"/>
              <a:gd name="T4" fmla="*/ 368 w 428"/>
              <a:gd name="T5" fmla="*/ 2 h 174"/>
              <a:gd name="T6" fmla="*/ 308 w 428"/>
              <a:gd name="T7" fmla="*/ 4 h 174"/>
              <a:gd name="T8" fmla="*/ 252 w 428"/>
              <a:gd name="T9" fmla="*/ 6 h 174"/>
              <a:gd name="T10" fmla="*/ 196 w 428"/>
              <a:gd name="T11" fmla="*/ 10 h 174"/>
              <a:gd name="T12" fmla="*/ 144 w 428"/>
              <a:gd name="T13" fmla="*/ 16 h 174"/>
              <a:gd name="T14" fmla="*/ 92 w 428"/>
              <a:gd name="T15" fmla="*/ 22 h 174"/>
              <a:gd name="T16" fmla="*/ 44 w 428"/>
              <a:gd name="T17" fmla="*/ 30 h 174"/>
              <a:gd name="T18" fmla="*/ 0 w 428"/>
              <a:gd name="T19" fmla="*/ 38 h 174"/>
              <a:gd name="T20" fmla="*/ 428 w 428"/>
              <a:gd name="T21" fmla="*/ 174 h 174"/>
              <a:gd name="T22" fmla="*/ 428 w 428"/>
              <a:gd name="T23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8" h="174">
                <a:moveTo>
                  <a:pt x="428" y="0"/>
                </a:moveTo>
                <a:lnTo>
                  <a:pt x="428" y="0"/>
                </a:lnTo>
                <a:lnTo>
                  <a:pt x="368" y="2"/>
                </a:lnTo>
                <a:lnTo>
                  <a:pt x="308" y="4"/>
                </a:lnTo>
                <a:lnTo>
                  <a:pt x="252" y="6"/>
                </a:lnTo>
                <a:lnTo>
                  <a:pt x="196" y="10"/>
                </a:lnTo>
                <a:lnTo>
                  <a:pt x="144" y="16"/>
                </a:lnTo>
                <a:lnTo>
                  <a:pt x="92" y="22"/>
                </a:lnTo>
                <a:lnTo>
                  <a:pt x="44" y="30"/>
                </a:lnTo>
                <a:lnTo>
                  <a:pt x="0" y="38"/>
                </a:lnTo>
                <a:lnTo>
                  <a:pt x="428" y="174"/>
                </a:lnTo>
                <a:lnTo>
                  <a:pt x="428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6" name="Freeform 24"/>
          <p:cNvSpPr>
            <a:spLocks/>
          </p:cNvSpPr>
          <p:nvPr/>
        </p:nvSpPr>
        <p:spPr bwMode="auto">
          <a:xfrm>
            <a:off x="2382838" y="3668713"/>
            <a:ext cx="679450" cy="276225"/>
          </a:xfrm>
          <a:custGeom>
            <a:avLst/>
            <a:gdLst>
              <a:gd name="T0" fmla="*/ 428 w 428"/>
              <a:gd name="T1" fmla="*/ 0 h 174"/>
              <a:gd name="T2" fmla="*/ 428 w 428"/>
              <a:gd name="T3" fmla="*/ 0 h 174"/>
              <a:gd name="T4" fmla="*/ 368 w 428"/>
              <a:gd name="T5" fmla="*/ 2 h 174"/>
              <a:gd name="T6" fmla="*/ 308 w 428"/>
              <a:gd name="T7" fmla="*/ 4 h 174"/>
              <a:gd name="T8" fmla="*/ 252 w 428"/>
              <a:gd name="T9" fmla="*/ 6 h 174"/>
              <a:gd name="T10" fmla="*/ 196 w 428"/>
              <a:gd name="T11" fmla="*/ 10 h 174"/>
              <a:gd name="T12" fmla="*/ 144 w 428"/>
              <a:gd name="T13" fmla="*/ 16 h 174"/>
              <a:gd name="T14" fmla="*/ 92 w 428"/>
              <a:gd name="T15" fmla="*/ 22 h 174"/>
              <a:gd name="T16" fmla="*/ 44 w 428"/>
              <a:gd name="T17" fmla="*/ 30 h 174"/>
              <a:gd name="T18" fmla="*/ 0 w 428"/>
              <a:gd name="T19" fmla="*/ 38 h 174"/>
              <a:gd name="T20" fmla="*/ 428 w 428"/>
              <a:gd name="T21" fmla="*/ 174 h 174"/>
              <a:gd name="T22" fmla="*/ 428 w 428"/>
              <a:gd name="T23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8" h="174">
                <a:moveTo>
                  <a:pt x="428" y="0"/>
                </a:moveTo>
                <a:lnTo>
                  <a:pt x="428" y="0"/>
                </a:lnTo>
                <a:lnTo>
                  <a:pt x="368" y="2"/>
                </a:lnTo>
                <a:lnTo>
                  <a:pt x="308" y="4"/>
                </a:lnTo>
                <a:lnTo>
                  <a:pt x="252" y="6"/>
                </a:lnTo>
                <a:lnTo>
                  <a:pt x="196" y="10"/>
                </a:lnTo>
                <a:lnTo>
                  <a:pt x="144" y="16"/>
                </a:lnTo>
                <a:lnTo>
                  <a:pt x="92" y="22"/>
                </a:lnTo>
                <a:lnTo>
                  <a:pt x="44" y="30"/>
                </a:lnTo>
                <a:lnTo>
                  <a:pt x="0" y="38"/>
                </a:lnTo>
                <a:lnTo>
                  <a:pt x="428" y="174"/>
                </a:lnTo>
                <a:lnTo>
                  <a:pt x="42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7" name="Freeform 25"/>
          <p:cNvSpPr>
            <a:spLocks/>
          </p:cNvSpPr>
          <p:nvPr/>
        </p:nvSpPr>
        <p:spPr bwMode="auto">
          <a:xfrm>
            <a:off x="2382838" y="3668713"/>
            <a:ext cx="679450" cy="276225"/>
          </a:xfrm>
          <a:custGeom>
            <a:avLst/>
            <a:gdLst>
              <a:gd name="T0" fmla="*/ 428 w 428"/>
              <a:gd name="T1" fmla="*/ 0 h 174"/>
              <a:gd name="T2" fmla="*/ 428 w 428"/>
              <a:gd name="T3" fmla="*/ 0 h 174"/>
              <a:gd name="T4" fmla="*/ 368 w 428"/>
              <a:gd name="T5" fmla="*/ 2 h 174"/>
              <a:gd name="T6" fmla="*/ 308 w 428"/>
              <a:gd name="T7" fmla="*/ 4 h 174"/>
              <a:gd name="T8" fmla="*/ 252 w 428"/>
              <a:gd name="T9" fmla="*/ 6 h 174"/>
              <a:gd name="T10" fmla="*/ 196 w 428"/>
              <a:gd name="T11" fmla="*/ 10 h 174"/>
              <a:gd name="T12" fmla="*/ 144 w 428"/>
              <a:gd name="T13" fmla="*/ 16 h 174"/>
              <a:gd name="T14" fmla="*/ 92 w 428"/>
              <a:gd name="T15" fmla="*/ 22 h 174"/>
              <a:gd name="T16" fmla="*/ 44 w 428"/>
              <a:gd name="T17" fmla="*/ 30 h 174"/>
              <a:gd name="T18" fmla="*/ 0 w 428"/>
              <a:gd name="T19" fmla="*/ 38 h 174"/>
              <a:gd name="T20" fmla="*/ 428 w 428"/>
              <a:gd name="T21" fmla="*/ 174 h 174"/>
              <a:gd name="T22" fmla="*/ 428 w 428"/>
              <a:gd name="T23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8" h="174">
                <a:moveTo>
                  <a:pt x="428" y="0"/>
                </a:moveTo>
                <a:lnTo>
                  <a:pt x="428" y="0"/>
                </a:lnTo>
                <a:lnTo>
                  <a:pt x="368" y="2"/>
                </a:lnTo>
                <a:lnTo>
                  <a:pt x="308" y="4"/>
                </a:lnTo>
                <a:lnTo>
                  <a:pt x="252" y="6"/>
                </a:lnTo>
                <a:lnTo>
                  <a:pt x="196" y="10"/>
                </a:lnTo>
                <a:lnTo>
                  <a:pt x="144" y="16"/>
                </a:lnTo>
                <a:lnTo>
                  <a:pt x="92" y="22"/>
                </a:lnTo>
                <a:lnTo>
                  <a:pt x="44" y="30"/>
                </a:lnTo>
                <a:lnTo>
                  <a:pt x="0" y="38"/>
                </a:lnTo>
                <a:lnTo>
                  <a:pt x="428" y="174"/>
                </a:lnTo>
                <a:lnTo>
                  <a:pt x="42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8" name="Line 26"/>
          <p:cNvSpPr>
            <a:spLocks noChangeShapeType="1"/>
          </p:cNvSpPr>
          <p:nvPr/>
        </p:nvSpPr>
        <p:spPr bwMode="auto">
          <a:xfrm>
            <a:off x="3376613" y="3573463"/>
            <a:ext cx="0" cy="2698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9" name="Freeform 27"/>
          <p:cNvSpPr>
            <a:spLocks/>
          </p:cNvSpPr>
          <p:nvPr/>
        </p:nvSpPr>
        <p:spPr bwMode="auto">
          <a:xfrm>
            <a:off x="3344863" y="38211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0" name="Freeform 28"/>
          <p:cNvSpPr>
            <a:spLocks/>
          </p:cNvSpPr>
          <p:nvPr/>
        </p:nvSpPr>
        <p:spPr bwMode="auto">
          <a:xfrm>
            <a:off x="3344863" y="38211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1" name="Line 29"/>
          <p:cNvSpPr>
            <a:spLocks noChangeShapeType="1"/>
          </p:cNvSpPr>
          <p:nvPr/>
        </p:nvSpPr>
        <p:spPr bwMode="auto">
          <a:xfrm>
            <a:off x="5973763" y="3573463"/>
            <a:ext cx="0" cy="2698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2" name="Freeform 30"/>
          <p:cNvSpPr>
            <a:spLocks/>
          </p:cNvSpPr>
          <p:nvPr/>
        </p:nvSpPr>
        <p:spPr bwMode="auto">
          <a:xfrm>
            <a:off x="5942013" y="38211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3" name="Freeform 31"/>
          <p:cNvSpPr>
            <a:spLocks/>
          </p:cNvSpPr>
          <p:nvPr/>
        </p:nvSpPr>
        <p:spPr bwMode="auto">
          <a:xfrm>
            <a:off x="5942013" y="38211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4" name="Rectangle 32"/>
          <p:cNvSpPr>
            <a:spLocks noChangeArrowheads="1"/>
          </p:cNvSpPr>
          <p:nvPr/>
        </p:nvSpPr>
        <p:spPr bwMode="auto">
          <a:xfrm>
            <a:off x="2414588" y="3275013"/>
            <a:ext cx="180979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travaille à presque 100 %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son temps sur une même mission…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5" name="Rectangle 63"/>
          <p:cNvSpPr>
            <a:spLocks noChangeArrowheads="1"/>
          </p:cNvSpPr>
          <p:nvPr/>
        </p:nvSpPr>
        <p:spPr bwMode="auto">
          <a:xfrm>
            <a:off x="4802188" y="3275013"/>
            <a:ext cx="260167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alors que le chef de projet interne ne peut y consacrer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maximum que 10 à 20 % de son temps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213327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IDENTIFICATION D’UN PROBLÈME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QU’EST-CE QU’UNE SITUATION ANORMALE ?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470402" y="2472538"/>
            <a:ext cx="4142547" cy="1980000"/>
            <a:chOff x="3167063" y="2927350"/>
            <a:chExt cx="2809875" cy="1343025"/>
          </a:xfrm>
        </p:grpSpPr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4170363" y="2927350"/>
              <a:ext cx="1539875" cy="377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4170363" y="2927350"/>
              <a:ext cx="1539875" cy="3778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Line 8"/>
            <p:cNvSpPr>
              <a:spLocks noChangeShapeType="1"/>
            </p:cNvSpPr>
            <p:nvPr/>
          </p:nvSpPr>
          <p:spPr bwMode="auto">
            <a:xfrm flipH="1">
              <a:off x="5373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 flipH="1">
              <a:off x="5310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 flipH="1">
              <a:off x="5246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11"/>
            <p:cNvSpPr>
              <a:spLocks noChangeShapeType="1"/>
            </p:cNvSpPr>
            <p:nvPr/>
          </p:nvSpPr>
          <p:spPr bwMode="auto">
            <a:xfrm flipH="1">
              <a:off x="5183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Line 12"/>
            <p:cNvSpPr>
              <a:spLocks noChangeShapeType="1"/>
            </p:cNvSpPr>
            <p:nvPr/>
          </p:nvSpPr>
          <p:spPr bwMode="auto">
            <a:xfrm flipH="1">
              <a:off x="5119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auto">
            <a:xfrm flipH="1">
              <a:off x="5056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 flipH="1">
              <a:off x="4992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H="1">
              <a:off x="4929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 flipH="1">
              <a:off x="4865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H="1">
              <a:off x="4802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4738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 flipH="1">
              <a:off x="4675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 flipH="1">
              <a:off x="4611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H="1">
              <a:off x="4548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 flipH="1">
              <a:off x="4484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 flipH="1">
              <a:off x="4421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H="1">
              <a:off x="4357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2" name="Line 25"/>
            <p:cNvSpPr>
              <a:spLocks noChangeShapeType="1"/>
            </p:cNvSpPr>
            <p:nvPr/>
          </p:nvSpPr>
          <p:spPr bwMode="auto">
            <a:xfrm flipH="1">
              <a:off x="4294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3" name="Line 26"/>
            <p:cNvSpPr>
              <a:spLocks noChangeShapeType="1"/>
            </p:cNvSpPr>
            <p:nvPr/>
          </p:nvSpPr>
          <p:spPr bwMode="auto">
            <a:xfrm flipH="1">
              <a:off x="4230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5" name="Line 27"/>
            <p:cNvSpPr>
              <a:spLocks noChangeShapeType="1"/>
            </p:cNvSpPr>
            <p:nvPr/>
          </p:nvSpPr>
          <p:spPr bwMode="auto">
            <a:xfrm flipH="1">
              <a:off x="41671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6" name="Line 28"/>
            <p:cNvSpPr>
              <a:spLocks noChangeShapeType="1"/>
            </p:cNvSpPr>
            <p:nvPr/>
          </p:nvSpPr>
          <p:spPr bwMode="auto">
            <a:xfrm flipH="1">
              <a:off x="4103688" y="39020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7" name="Freeform 29"/>
            <p:cNvSpPr>
              <a:spLocks/>
            </p:cNvSpPr>
            <p:nvPr/>
          </p:nvSpPr>
          <p:spPr bwMode="auto">
            <a:xfrm>
              <a:off x="4062413" y="3876675"/>
              <a:ext cx="15875" cy="25400"/>
            </a:xfrm>
            <a:custGeom>
              <a:avLst/>
              <a:gdLst>
                <a:gd name="T0" fmla="*/ 10 w 10"/>
                <a:gd name="T1" fmla="*/ 16 h 16"/>
                <a:gd name="T2" fmla="*/ 0 w 10"/>
                <a:gd name="T3" fmla="*/ 16 h 16"/>
                <a:gd name="T4" fmla="*/ 0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8" name="Line 30"/>
            <p:cNvSpPr>
              <a:spLocks noChangeShapeType="1"/>
            </p:cNvSpPr>
            <p:nvPr/>
          </p:nvSpPr>
          <p:spPr bwMode="auto">
            <a:xfrm flipV="1">
              <a:off x="4062413" y="3813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79" name="Line 31"/>
            <p:cNvSpPr>
              <a:spLocks noChangeShapeType="1"/>
            </p:cNvSpPr>
            <p:nvPr/>
          </p:nvSpPr>
          <p:spPr bwMode="auto">
            <a:xfrm flipV="1">
              <a:off x="4062413" y="3749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0" name="Line 32"/>
            <p:cNvSpPr>
              <a:spLocks noChangeShapeType="1"/>
            </p:cNvSpPr>
            <p:nvPr/>
          </p:nvSpPr>
          <p:spPr bwMode="auto">
            <a:xfrm flipV="1">
              <a:off x="4062413" y="3686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1" name="Line 33"/>
            <p:cNvSpPr>
              <a:spLocks noChangeShapeType="1"/>
            </p:cNvSpPr>
            <p:nvPr/>
          </p:nvSpPr>
          <p:spPr bwMode="auto">
            <a:xfrm flipV="1">
              <a:off x="4062413" y="3622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2" name="Line 34"/>
            <p:cNvSpPr>
              <a:spLocks noChangeShapeType="1"/>
            </p:cNvSpPr>
            <p:nvPr/>
          </p:nvSpPr>
          <p:spPr bwMode="auto">
            <a:xfrm flipV="1">
              <a:off x="4062413" y="3559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3" name="Line 35"/>
            <p:cNvSpPr>
              <a:spLocks noChangeShapeType="1"/>
            </p:cNvSpPr>
            <p:nvPr/>
          </p:nvSpPr>
          <p:spPr bwMode="auto">
            <a:xfrm flipV="1">
              <a:off x="4062413" y="3495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4" name="Line 36"/>
            <p:cNvSpPr>
              <a:spLocks noChangeShapeType="1"/>
            </p:cNvSpPr>
            <p:nvPr/>
          </p:nvSpPr>
          <p:spPr bwMode="auto">
            <a:xfrm flipV="1">
              <a:off x="4062413" y="3432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5" name="Freeform 37"/>
            <p:cNvSpPr>
              <a:spLocks/>
            </p:cNvSpPr>
            <p:nvPr/>
          </p:nvSpPr>
          <p:spPr bwMode="auto">
            <a:xfrm>
              <a:off x="4062413" y="3375025"/>
              <a:ext cx="6350" cy="31750"/>
            </a:xfrm>
            <a:custGeom>
              <a:avLst/>
              <a:gdLst>
                <a:gd name="T0" fmla="*/ 0 w 4"/>
                <a:gd name="T1" fmla="*/ 20 h 20"/>
                <a:gd name="T2" fmla="*/ 0 w 4"/>
                <a:gd name="T3" fmla="*/ 0 h 20"/>
                <a:gd name="T4" fmla="*/ 4 w 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0">
                  <a:moveTo>
                    <a:pt x="0" y="20"/>
                  </a:move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6" name="Line 38"/>
            <p:cNvSpPr>
              <a:spLocks noChangeShapeType="1"/>
            </p:cNvSpPr>
            <p:nvPr/>
          </p:nvSpPr>
          <p:spPr bwMode="auto">
            <a:xfrm>
              <a:off x="4094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7" name="Line 39"/>
            <p:cNvSpPr>
              <a:spLocks noChangeShapeType="1"/>
            </p:cNvSpPr>
            <p:nvPr/>
          </p:nvSpPr>
          <p:spPr bwMode="auto">
            <a:xfrm>
              <a:off x="4157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8" name="Line 40"/>
            <p:cNvSpPr>
              <a:spLocks noChangeShapeType="1"/>
            </p:cNvSpPr>
            <p:nvPr/>
          </p:nvSpPr>
          <p:spPr bwMode="auto">
            <a:xfrm>
              <a:off x="4221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89" name="Line 41"/>
            <p:cNvSpPr>
              <a:spLocks noChangeShapeType="1"/>
            </p:cNvSpPr>
            <p:nvPr/>
          </p:nvSpPr>
          <p:spPr bwMode="auto">
            <a:xfrm>
              <a:off x="4284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0" name="Line 42"/>
            <p:cNvSpPr>
              <a:spLocks noChangeShapeType="1"/>
            </p:cNvSpPr>
            <p:nvPr/>
          </p:nvSpPr>
          <p:spPr bwMode="auto">
            <a:xfrm>
              <a:off x="4348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1" name="Line 43"/>
            <p:cNvSpPr>
              <a:spLocks noChangeShapeType="1"/>
            </p:cNvSpPr>
            <p:nvPr/>
          </p:nvSpPr>
          <p:spPr bwMode="auto">
            <a:xfrm>
              <a:off x="4411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2" name="Line 44"/>
            <p:cNvSpPr>
              <a:spLocks noChangeShapeType="1"/>
            </p:cNvSpPr>
            <p:nvPr/>
          </p:nvSpPr>
          <p:spPr bwMode="auto">
            <a:xfrm>
              <a:off x="4475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3" name="Line 45"/>
            <p:cNvSpPr>
              <a:spLocks noChangeShapeType="1"/>
            </p:cNvSpPr>
            <p:nvPr/>
          </p:nvSpPr>
          <p:spPr bwMode="auto">
            <a:xfrm>
              <a:off x="4538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4" name="Line 46"/>
            <p:cNvSpPr>
              <a:spLocks noChangeShapeType="1"/>
            </p:cNvSpPr>
            <p:nvPr/>
          </p:nvSpPr>
          <p:spPr bwMode="auto">
            <a:xfrm>
              <a:off x="4602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5" name="Line 47"/>
            <p:cNvSpPr>
              <a:spLocks noChangeShapeType="1"/>
            </p:cNvSpPr>
            <p:nvPr/>
          </p:nvSpPr>
          <p:spPr bwMode="auto">
            <a:xfrm>
              <a:off x="4665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6" name="Line 48"/>
            <p:cNvSpPr>
              <a:spLocks noChangeShapeType="1"/>
            </p:cNvSpPr>
            <p:nvPr/>
          </p:nvSpPr>
          <p:spPr bwMode="auto">
            <a:xfrm>
              <a:off x="4729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7" name="Line 49"/>
            <p:cNvSpPr>
              <a:spLocks noChangeShapeType="1"/>
            </p:cNvSpPr>
            <p:nvPr/>
          </p:nvSpPr>
          <p:spPr bwMode="auto">
            <a:xfrm>
              <a:off x="4792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8" name="Line 50"/>
            <p:cNvSpPr>
              <a:spLocks noChangeShapeType="1"/>
            </p:cNvSpPr>
            <p:nvPr/>
          </p:nvSpPr>
          <p:spPr bwMode="auto">
            <a:xfrm>
              <a:off x="4856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299" name="Line 51"/>
            <p:cNvSpPr>
              <a:spLocks noChangeShapeType="1"/>
            </p:cNvSpPr>
            <p:nvPr/>
          </p:nvSpPr>
          <p:spPr bwMode="auto">
            <a:xfrm>
              <a:off x="4919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0" name="Line 52"/>
            <p:cNvSpPr>
              <a:spLocks noChangeShapeType="1"/>
            </p:cNvSpPr>
            <p:nvPr/>
          </p:nvSpPr>
          <p:spPr bwMode="auto">
            <a:xfrm>
              <a:off x="4983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1" name="Line 53"/>
            <p:cNvSpPr>
              <a:spLocks noChangeShapeType="1"/>
            </p:cNvSpPr>
            <p:nvPr/>
          </p:nvSpPr>
          <p:spPr bwMode="auto">
            <a:xfrm>
              <a:off x="5046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2" name="Line 54"/>
            <p:cNvSpPr>
              <a:spLocks noChangeShapeType="1"/>
            </p:cNvSpPr>
            <p:nvPr/>
          </p:nvSpPr>
          <p:spPr bwMode="auto">
            <a:xfrm>
              <a:off x="5110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3" name="Line 55"/>
            <p:cNvSpPr>
              <a:spLocks noChangeShapeType="1"/>
            </p:cNvSpPr>
            <p:nvPr/>
          </p:nvSpPr>
          <p:spPr bwMode="auto">
            <a:xfrm>
              <a:off x="5173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4" name="Line 56"/>
            <p:cNvSpPr>
              <a:spLocks noChangeShapeType="1"/>
            </p:cNvSpPr>
            <p:nvPr/>
          </p:nvSpPr>
          <p:spPr bwMode="auto">
            <a:xfrm>
              <a:off x="5237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5" name="Line 57"/>
            <p:cNvSpPr>
              <a:spLocks noChangeShapeType="1"/>
            </p:cNvSpPr>
            <p:nvPr/>
          </p:nvSpPr>
          <p:spPr bwMode="auto">
            <a:xfrm>
              <a:off x="53006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6" name="Line 58"/>
            <p:cNvSpPr>
              <a:spLocks noChangeShapeType="1"/>
            </p:cNvSpPr>
            <p:nvPr/>
          </p:nvSpPr>
          <p:spPr bwMode="auto">
            <a:xfrm>
              <a:off x="5364163" y="33750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7" name="Line 59"/>
            <p:cNvSpPr>
              <a:spLocks noChangeShapeType="1"/>
            </p:cNvSpPr>
            <p:nvPr/>
          </p:nvSpPr>
          <p:spPr bwMode="auto">
            <a:xfrm>
              <a:off x="5411788" y="3390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8" name="Line 60"/>
            <p:cNvSpPr>
              <a:spLocks noChangeShapeType="1"/>
            </p:cNvSpPr>
            <p:nvPr/>
          </p:nvSpPr>
          <p:spPr bwMode="auto">
            <a:xfrm>
              <a:off x="5411788" y="3454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09" name="Line 61"/>
            <p:cNvSpPr>
              <a:spLocks noChangeShapeType="1"/>
            </p:cNvSpPr>
            <p:nvPr/>
          </p:nvSpPr>
          <p:spPr bwMode="auto">
            <a:xfrm>
              <a:off x="5411788" y="3517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0" name="Line 62"/>
            <p:cNvSpPr>
              <a:spLocks noChangeShapeType="1"/>
            </p:cNvSpPr>
            <p:nvPr/>
          </p:nvSpPr>
          <p:spPr bwMode="auto">
            <a:xfrm>
              <a:off x="5411788" y="3581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1" name="Line 63"/>
            <p:cNvSpPr>
              <a:spLocks noChangeShapeType="1"/>
            </p:cNvSpPr>
            <p:nvPr/>
          </p:nvSpPr>
          <p:spPr bwMode="auto">
            <a:xfrm>
              <a:off x="5411788" y="3644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2" name="Line 64"/>
            <p:cNvSpPr>
              <a:spLocks noChangeShapeType="1"/>
            </p:cNvSpPr>
            <p:nvPr/>
          </p:nvSpPr>
          <p:spPr bwMode="auto">
            <a:xfrm>
              <a:off x="5411788" y="3708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3" name="Line 65"/>
            <p:cNvSpPr>
              <a:spLocks noChangeShapeType="1"/>
            </p:cNvSpPr>
            <p:nvPr/>
          </p:nvSpPr>
          <p:spPr bwMode="auto">
            <a:xfrm>
              <a:off x="5411788" y="3771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4" name="Line 66"/>
            <p:cNvSpPr>
              <a:spLocks noChangeShapeType="1"/>
            </p:cNvSpPr>
            <p:nvPr/>
          </p:nvSpPr>
          <p:spPr bwMode="auto">
            <a:xfrm>
              <a:off x="5411788" y="3835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5" name="Line 67"/>
            <p:cNvSpPr>
              <a:spLocks noChangeShapeType="1"/>
            </p:cNvSpPr>
            <p:nvPr/>
          </p:nvSpPr>
          <p:spPr bwMode="auto">
            <a:xfrm>
              <a:off x="5411788" y="3898900"/>
              <a:ext cx="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6" name="Freeform 68"/>
            <p:cNvSpPr>
              <a:spLocks/>
            </p:cNvSpPr>
            <p:nvPr/>
          </p:nvSpPr>
          <p:spPr bwMode="auto">
            <a:xfrm>
              <a:off x="3668713" y="31400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  <a:close/>
                </a:path>
              </a:pathLst>
            </a:custGeom>
            <a:solidFill>
              <a:srgbClr val="DDAA9E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7" name="Freeform 69"/>
            <p:cNvSpPr>
              <a:spLocks/>
            </p:cNvSpPr>
            <p:nvPr/>
          </p:nvSpPr>
          <p:spPr bwMode="auto">
            <a:xfrm>
              <a:off x="3668713" y="31400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8" name="Freeform 70"/>
            <p:cNvSpPr>
              <a:spLocks/>
            </p:cNvSpPr>
            <p:nvPr/>
          </p:nvSpPr>
          <p:spPr bwMode="auto">
            <a:xfrm>
              <a:off x="3668713" y="31400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  <a:gd name="T74" fmla="*/ 198 w 198"/>
                <a:gd name="T7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  <a:lnTo>
                    <a:pt x="198" y="10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19" name="Freeform 71"/>
            <p:cNvSpPr>
              <a:spLocks/>
            </p:cNvSpPr>
            <p:nvPr/>
          </p:nvSpPr>
          <p:spPr bwMode="auto">
            <a:xfrm>
              <a:off x="4138613" y="34575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  <a:close/>
                </a:path>
              </a:pathLst>
            </a:cu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0" name="Freeform 72"/>
            <p:cNvSpPr>
              <a:spLocks/>
            </p:cNvSpPr>
            <p:nvPr/>
          </p:nvSpPr>
          <p:spPr bwMode="auto">
            <a:xfrm>
              <a:off x="4138613" y="34575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1" name="Freeform 73"/>
            <p:cNvSpPr>
              <a:spLocks/>
            </p:cNvSpPr>
            <p:nvPr/>
          </p:nvSpPr>
          <p:spPr bwMode="auto">
            <a:xfrm>
              <a:off x="4138613" y="3457575"/>
              <a:ext cx="314325" cy="314325"/>
            </a:xfrm>
            <a:custGeom>
              <a:avLst/>
              <a:gdLst>
                <a:gd name="T0" fmla="*/ 198 w 198"/>
                <a:gd name="T1" fmla="*/ 100 h 198"/>
                <a:gd name="T2" fmla="*/ 198 w 198"/>
                <a:gd name="T3" fmla="*/ 100 h 198"/>
                <a:gd name="T4" fmla="*/ 196 w 198"/>
                <a:gd name="T5" fmla="*/ 118 h 198"/>
                <a:gd name="T6" fmla="*/ 190 w 198"/>
                <a:gd name="T7" fmla="*/ 138 h 198"/>
                <a:gd name="T8" fmla="*/ 182 w 198"/>
                <a:gd name="T9" fmla="*/ 154 h 198"/>
                <a:gd name="T10" fmla="*/ 170 w 198"/>
                <a:gd name="T11" fmla="*/ 168 h 198"/>
                <a:gd name="T12" fmla="*/ 154 w 198"/>
                <a:gd name="T13" fmla="*/ 180 h 198"/>
                <a:gd name="T14" fmla="*/ 138 w 198"/>
                <a:gd name="T15" fmla="*/ 190 h 198"/>
                <a:gd name="T16" fmla="*/ 120 w 198"/>
                <a:gd name="T17" fmla="*/ 196 h 198"/>
                <a:gd name="T18" fmla="*/ 100 w 198"/>
                <a:gd name="T19" fmla="*/ 198 h 198"/>
                <a:gd name="T20" fmla="*/ 100 w 198"/>
                <a:gd name="T21" fmla="*/ 198 h 198"/>
                <a:gd name="T22" fmla="*/ 80 w 198"/>
                <a:gd name="T23" fmla="*/ 196 h 198"/>
                <a:gd name="T24" fmla="*/ 60 w 198"/>
                <a:gd name="T25" fmla="*/ 190 h 198"/>
                <a:gd name="T26" fmla="*/ 44 w 198"/>
                <a:gd name="T27" fmla="*/ 180 h 198"/>
                <a:gd name="T28" fmla="*/ 30 w 198"/>
                <a:gd name="T29" fmla="*/ 168 h 198"/>
                <a:gd name="T30" fmla="*/ 18 w 198"/>
                <a:gd name="T31" fmla="*/ 154 h 198"/>
                <a:gd name="T32" fmla="*/ 8 w 198"/>
                <a:gd name="T33" fmla="*/ 138 h 198"/>
                <a:gd name="T34" fmla="*/ 2 w 198"/>
                <a:gd name="T35" fmla="*/ 118 h 198"/>
                <a:gd name="T36" fmla="*/ 0 w 198"/>
                <a:gd name="T37" fmla="*/ 100 h 198"/>
                <a:gd name="T38" fmla="*/ 0 w 198"/>
                <a:gd name="T39" fmla="*/ 100 h 198"/>
                <a:gd name="T40" fmla="*/ 2 w 198"/>
                <a:gd name="T41" fmla="*/ 80 h 198"/>
                <a:gd name="T42" fmla="*/ 8 w 198"/>
                <a:gd name="T43" fmla="*/ 60 h 198"/>
                <a:gd name="T44" fmla="*/ 18 w 198"/>
                <a:gd name="T45" fmla="*/ 44 h 198"/>
                <a:gd name="T46" fmla="*/ 30 w 198"/>
                <a:gd name="T47" fmla="*/ 30 h 198"/>
                <a:gd name="T48" fmla="*/ 44 w 198"/>
                <a:gd name="T49" fmla="*/ 18 h 198"/>
                <a:gd name="T50" fmla="*/ 60 w 198"/>
                <a:gd name="T51" fmla="*/ 8 h 198"/>
                <a:gd name="T52" fmla="*/ 80 w 198"/>
                <a:gd name="T53" fmla="*/ 2 h 198"/>
                <a:gd name="T54" fmla="*/ 100 w 198"/>
                <a:gd name="T55" fmla="*/ 0 h 198"/>
                <a:gd name="T56" fmla="*/ 100 w 198"/>
                <a:gd name="T57" fmla="*/ 0 h 198"/>
                <a:gd name="T58" fmla="*/ 120 w 198"/>
                <a:gd name="T59" fmla="*/ 2 h 198"/>
                <a:gd name="T60" fmla="*/ 138 w 198"/>
                <a:gd name="T61" fmla="*/ 8 h 198"/>
                <a:gd name="T62" fmla="*/ 154 w 198"/>
                <a:gd name="T63" fmla="*/ 18 h 198"/>
                <a:gd name="T64" fmla="*/ 170 w 198"/>
                <a:gd name="T65" fmla="*/ 30 h 198"/>
                <a:gd name="T66" fmla="*/ 182 w 198"/>
                <a:gd name="T67" fmla="*/ 44 h 198"/>
                <a:gd name="T68" fmla="*/ 190 w 198"/>
                <a:gd name="T69" fmla="*/ 60 h 198"/>
                <a:gd name="T70" fmla="*/ 196 w 198"/>
                <a:gd name="T71" fmla="*/ 80 h 198"/>
                <a:gd name="T72" fmla="*/ 198 w 198"/>
                <a:gd name="T73" fmla="*/ 100 h 198"/>
                <a:gd name="T74" fmla="*/ 198 w 198"/>
                <a:gd name="T7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8" y="100"/>
                  </a:lnTo>
                  <a:lnTo>
                    <a:pt x="196" y="118"/>
                  </a:lnTo>
                  <a:lnTo>
                    <a:pt x="190" y="138"/>
                  </a:lnTo>
                  <a:lnTo>
                    <a:pt x="182" y="154"/>
                  </a:lnTo>
                  <a:lnTo>
                    <a:pt x="170" y="168"/>
                  </a:lnTo>
                  <a:lnTo>
                    <a:pt x="154" y="180"/>
                  </a:lnTo>
                  <a:lnTo>
                    <a:pt x="138" y="190"/>
                  </a:lnTo>
                  <a:lnTo>
                    <a:pt x="120" y="19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80" y="196"/>
                  </a:lnTo>
                  <a:lnTo>
                    <a:pt x="60" y="190"/>
                  </a:lnTo>
                  <a:lnTo>
                    <a:pt x="44" y="180"/>
                  </a:lnTo>
                  <a:lnTo>
                    <a:pt x="30" y="168"/>
                  </a:lnTo>
                  <a:lnTo>
                    <a:pt x="18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4" y="18"/>
                  </a:lnTo>
                  <a:lnTo>
                    <a:pt x="60" y="8"/>
                  </a:lnTo>
                  <a:lnTo>
                    <a:pt x="80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20" y="2"/>
                  </a:lnTo>
                  <a:lnTo>
                    <a:pt x="138" y="8"/>
                  </a:lnTo>
                  <a:lnTo>
                    <a:pt x="154" y="18"/>
                  </a:lnTo>
                  <a:lnTo>
                    <a:pt x="170" y="30"/>
                  </a:lnTo>
                  <a:lnTo>
                    <a:pt x="182" y="44"/>
                  </a:lnTo>
                  <a:lnTo>
                    <a:pt x="190" y="60"/>
                  </a:lnTo>
                  <a:lnTo>
                    <a:pt x="196" y="80"/>
                  </a:lnTo>
                  <a:lnTo>
                    <a:pt x="198" y="100"/>
                  </a:lnTo>
                  <a:lnTo>
                    <a:pt x="198" y="10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2" name="Freeform 74"/>
            <p:cNvSpPr>
              <a:spLocks/>
            </p:cNvSpPr>
            <p:nvPr/>
          </p:nvSpPr>
          <p:spPr bwMode="auto">
            <a:xfrm>
              <a:off x="4805363" y="3571875"/>
              <a:ext cx="311150" cy="314325"/>
            </a:xfrm>
            <a:custGeom>
              <a:avLst/>
              <a:gdLst>
                <a:gd name="T0" fmla="*/ 196 w 196"/>
                <a:gd name="T1" fmla="*/ 100 h 198"/>
                <a:gd name="T2" fmla="*/ 196 w 196"/>
                <a:gd name="T3" fmla="*/ 100 h 198"/>
                <a:gd name="T4" fmla="*/ 194 w 196"/>
                <a:gd name="T5" fmla="*/ 118 h 198"/>
                <a:gd name="T6" fmla="*/ 188 w 196"/>
                <a:gd name="T7" fmla="*/ 138 h 198"/>
                <a:gd name="T8" fmla="*/ 180 w 196"/>
                <a:gd name="T9" fmla="*/ 154 h 198"/>
                <a:gd name="T10" fmla="*/ 168 w 196"/>
                <a:gd name="T11" fmla="*/ 168 h 198"/>
                <a:gd name="T12" fmla="*/ 154 w 196"/>
                <a:gd name="T13" fmla="*/ 180 h 198"/>
                <a:gd name="T14" fmla="*/ 136 w 196"/>
                <a:gd name="T15" fmla="*/ 190 h 198"/>
                <a:gd name="T16" fmla="*/ 118 w 196"/>
                <a:gd name="T17" fmla="*/ 196 h 198"/>
                <a:gd name="T18" fmla="*/ 98 w 196"/>
                <a:gd name="T19" fmla="*/ 198 h 198"/>
                <a:gd name="T20" fmla="*/ 98 w 196"/>
                <a:gd name="T21" fmla="*/ 198 h 198"/>
                <a:gd name="T22" fmla="*/ 78 w 196"/>
                <a:gd name="T23" fmla="*/ 196 h 198"/>
                <a:gd name="T24" fmla="*/ 60 w 196"/>
                <a:gd name="T25" fmla="*/ 190 h 198"/>
                <a:gd name="T26" fmla="*/ 42 w 196"/>
                <a:gd name="T27" fmla="*/ 180 h 198"/>
                <a:gd name="T28" fmla="*/ 28 w 196"/>
                <a:gd name="T29" fmla="*/ 168 h 198"/>
                <a:gd name="T30" fmla="*/ 16 w 196"/>
                <a:gd name="T31" fmla="*/ 154 h 198"/>
                <a:gd name="T32" fmla="*/ 8 w 196"/>
                <a:gd name="T33" fmla="*/ 138 h 198"/>
                <a:gd name="T34" fmla="*/ 2 w 196"/>
                <a:gd name="T35" fmla="*/ 118 h 198"/>
                <a:gd name="T36" fmla="*/ 0 w 196"/>
                <a:gd name="T37" fmla="*/ 100 h 198"/>
                <a:gd name="T38" fmla="*/ 0 w 196"/>
                <a:gd name="T39" fmla="*/ 100 h 198"/>
                <a:gd name="T40" fmla="*/ 2 w 196"/>
                <a:gd name="T41" fmla="*/ 80 h 198"/>
                <a:gd name="T42" fmla="*/ 8 w 196"/>
                <a:gd name="T43" fmla="*/ 60 h 198"/>
                <a:gd name="T44" fmla="*/ 16 w 196"/>
                <a:gd name="T45" fmla="*/ 44 h 198"/>
                <a:gd name="T46" fmla="*/ 28 w 196"/>
                <a:gd name="T47" fmla="*/ 30 h 198"/>
                <a:gd name="T48" fmla="*/ 42 w 196"/>
                <a:gd name="T49" fmla="*/ 18 h 198"/>
                <a:gd name="T50" fmla="*/ 60 w 196"/>
                <a:gd name="T51" fmla="*/ 8 h 198"/>
                <a:gd name="T52" fmla="*/ 78 w 196"/>
                <a:gd name="T53" fmla="*/ 2 h 198"/>
                <a:gd name="T54" fmla="*/ 98 w 196"/>
                <a:gd name="T55" fmla="*/ 0 h 198"/>
                <a:gd name="T56" fmla="*/ 98 w 196"/>
                <a:gd name="T57" fmla="*/ 0 h 198"/>
                <a:gd name="T58" fmla="*/ 118 w 196"/>
                <a:gd name="T59" fmla="*/ 2 h 198"/>
                <a:gd name="T60" fmla="*/ 136 w 196"/>
                <a:gd name="T61" fmla="*/ 8 h 198"/>
                <a:gd name="T62" fmla="*/ 154 w 196"/>
                <a:gd name="T63" fmla="*/ 18 h 198"/>
                <a:gd name="T64" fmla="*/ 168 w 196"/>
                <a:gd name="T65" fmla="*/ 30 h 198"/>
                <a:gd name="T66" fmla="*/ 180 w 196"/>
                <a:gd name="T67" fmla="*/ 44 h 198"/>
                <a:gd name="T68" fmla="*/ 188 w 196"/>
                <a:gd name="T69" fmla="*/ 60 h 198"/>
                <a:gd name="T70" fmla="*/ 194 w 196"/>
                <a:gd name="T71" fmla="*/ 80 h 198"/>
                <a:gd name="T72" fmla="*/ 196 w 196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198">
                  <a:moveTo>
                    <a:pt x="196" y="100"/>
                  </a:moveTo>
                  <a:lnTo>
                    <a:pt x="196" y="100"/>
                  </a:lnTo>
                  <a:lnTo>
                    <a:pt x="194" y="118"/>
                  </a:lnTo>
                  <a:lnTo>
                    <a:pt x="188" y="138"/>
                  </a:lnTo>
                  <a:lnTo>
                    <a:pt x="180" y="154"/>
                  </a:lnTo>
                  <a:lnTo>
                    <a:pt x="168" y="168"/>
                  </a:lnTo>
                  <a:lnTo>
                    <a:pt x="154" y="180"/>
                  </a:lnTo>
                  <a:lnTo>
                    <a:pt x="136" y="190"/>
                  </a:lnTo>
                  <a:lnTo>
                    <a:pt x="118" y="196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78" y="196"/>
                  </a:lnTo>
                  <a:lnTo>
                    <a:pt x="60" y="190"/>
                  </a:lnTo>
                  <a:lnTo>
                    <a:pt x="42" y="180"/>
                  </a:lnTo>
                  <a:lnTo>
                    <a:pt x="28" y="168"/>
                  </a:lnTo>
                  <a:lnTo>
                    <a:pt x="16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6" y="44"/>
                  </a:lnTo>
                  <a:lnTo>
                    <a:pt x="28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7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18" y="2"/>
                  </a:lnTo>
                  <a:lnTo>
                    <a:pt x="136" y="8"/>
                  </a:lnTo>
                  <a:lnTo>
                    <a:pt x="154" y="18"/>
                  </a:lnTo>
                  <a:lnTo>
                    <a:pt x="168" y="30"/>
                  </a:lnTo>
                  <a:lnTo>
                    <a:pt x="180" y="44"/>
                  </a:lnTo>
                  <a:lnTo>
                    <a:pt x="188" y="60"/>
                  </a:lnTo>
                  <a:lnTo>
                    <a:pt x="194" y="80"/>
                  </a:lnTo>
                  <a:lnTo>
                    <a:pt x="196" y="100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3" name="Freeform 75"/>
            <p:cNvSpPr>
              <a:spLocks/>
            </p:cNvSpPr>
            <p:nvPr/>
          </p:nvSpPr>
          <p:spPr bwMode="auto">
            <a:xfrm>
              <a:off x="4805363" y="3571875"/>
              <a:ext cx="311150" cy="314325"/>
            </a:xfrm>
            <a:custGeom>
              <a:avLst/>
              <a:gdLst>
                <a:gd name="T0" fmla="*/ 196 w 196"/>
                <a:gd name="T1" fmla="*/ 100 h 198"/>
                <a:gd name="T2" fmla="*/ 196 w 196"/>
                <a:gd name="T3" fmla="*/ 100 h 198"/>
                <a:gd name="T4" fmla="*/ 194 w 196"/>
                <a:gd name="T5" fmla="*/ 118 h 198"/>
                <a:gd name="T6" fmla="*/ 188 w 196"/>
                <a:gd name="T7" fmla="*/ 138 h 198"/>
                <a:gd name="T8" fmla="*/ 180 w 196"/>
                <a:gd name="T9" fmla="*/ 154 h 198"/>
                <a:gd name="T10" fmla="*/ 168 w 196"/>
                <a:gd name="T11" fmla="*/ 168 h 198"/>
                <a:gd name="T12" fmla="*/ 154 w 196"/>
                <a:gd name="T13" fmla="*/ 180 h 198"/>
                <a:gd name="T14" fmla="*/ 136 w 196"/>
                <a:gd name="T15" fmla="*/ 190 h 198"/>
                <a:gd name="T16" fmla="*/ 118 w 196"/>
                <a:gd name="T17" fmla="*/ 196 h 198"/>
                <a:gd name="T18" fmla="*/ 98 w 196"/>
                <a:gd name="T19" fmla="*/ 198 h 198"/>
                <a:gd name="T20" fmla="*/ 98 w 196"/>
                <a:gd name="T21" fmla="*/ 198 h 198"/>
                <a:gd name="T22" fmla="*/ 78 w 196"/>
                <a:gd name="T23" fmla="*/ 196 h 198"/>
                <a:gd name="T24" fmla="*/ 60 w 196"/>
                <a:gd name="T25" fmla="*/ 190 h 198"/>
                <a:gd name="T26" fmla="*/ 42 w 196"/>
                <a:gd name="T27" fmla="*/ 180 h 198"/>
                <a:gd name="T28" fmla="*/ 28 w 196"/>
                <a:gd name="T29" fmla="*/ 168 h 198"/>
                <a:gd name="T30" fmla="*/ 16 w 196"/>
                <a:gd name="T31" fmla="*/ 154 h 198"/>
                <a:gd name="T32" fmla="*/ 8 w 196"/>
                <a:gd name="T33" fmla="*/ 138 h 198"/>
                <a:gd name="T34" fmla="*/ 2 w 196"/>
                <a:gd name="T35" fmla="*/ 118 h 198"/>
                <a:gd name="T36" fmla="*/ 0 w 196"/>
                <a:gd name="T37" fmla="*/ 100 h 198"/>
                <a:gd name="T38" fmla="*/ 0 w 196"/>
                <a:gd name="T39" fmla="*/ 100 h 198"/>
                <a:gd name="T40" fmla="*/ 2 w 196"/>
                <a:gd name="T41" fmla="*/ 80 h 198"/>
                <a:gd name="T42" fmla="*/ 8 w 196"/>
                <a:gd name="T43" fmla="*/ 60 h 198"/>
                <a:gd name="T44" fmla="*/ 16 w 196"/>
                <a:gd name="T45" fmla="*/ 44 h 198"/>
                <a:gd name="T46" fmla="*/ 28 w 196"/>
                <a:gd name="T47" fmla="*/ 30 h 198"/>
                <a:gd name="T48" fmla="*/ 42 w 196"/>
                <a:gd name="T49" fmla="*/ 18 h 198"/>
                <a:gd name="T50" fmla="*/ 60 w 196"/>
                <a:gd name="T51" fmla="*/ 8 h 198"/>
                <a:gd name="T52" fmla="*/ 78 w 196"/>
                <a:gd name="T53" fmla="*/ 2 h 198"/>
                <a:gd name="T54" fmla="*/ 98 w 196"/>
                <a:gd name="T55" fmla="*/ 0 h 198"/>
                <a:gd name="T56" fmla="*/ 98 w 196"/>
                <a:gd name="T57" fmla="*/ 0 h 198"/>
                <a:gd name="T58" fmla="*/ 118 w 196"/>
                <a:gd name="T59" fmla="*/ 2 h 198"/>
                <a:gd name="T60" fmla="*/ 136 w 196"/>
                <a:gd name="T61" fmla="*/ 8 h 198"/>
                <a:gd name="T62" fmla="*/ 154 w 196"/>
                <a:gd name="T63" fmla="*/ 18 h 198"/>
                <a:gd name="T64" fmla="*/ 168 w 196"/>
                <a:gd name="T65" fmla="*/ 30 h 198"/>
                <a:gd name="T66" fmla="*/ 180 w 196"/>
                <a:gd name="T67" fmla="*/ 44 h 198"/>
                <a:gd name="T68" fmla="*/ 188 w 196"/>
                <a:gd name="T69" fmla="*/ 60 h 198"/>
                <a:gd name="T70" fmla="*/ 194 w 196"/>
                <a:gd name="T71" fmla="*/ 80 h 198"/>
                <a:gd name="T72" fmla="*/ 196 w 196"/>
                <a:gd name="T73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198">
                  <a:moveTo>
                    <a:pt x="196" y="100"/>
                  </a:moveTo>
                  <a:lnTo>
                    <a:pt x="196" y="100"/>
                  </a:lnTo>
                  <a:lnTo>
                    <a:pt x="194" y="118"/>
                  </a:lnTo>
                  <a:lnTo>
                    <a:pt x="188" y="138"/>
                  </a:lnTo>
                  <a:lnTo>
                    <a:pt x="180" y="154"/>
                  </a:lnTo>
                  <a:lnTo>
                    <a:pt x="168" y="168"/>
                  </a:lnTo>
                  <a:lnTo>
                    <a:pt x="154" y="180"/>
                  </a:lnTo>
                  <a:lnTo>
                    <a:pt x="136" y="190"/>
                  </a:lnTo>
                  <a:lnTo>
                    <a:pt x="118" y="196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78" y="196"/>
                  </a:lnTo>
                  <a:lnTo>
                    <a:pt x="60" y="190"/>
                  </a:lnTo>
                  <a:lnTo>
                    <a:pt x="42" y="180"/>
                  </a:lnTo>
                  <a:lnTo>
                    <a:pt x="28" y="168"/>
                  </a:lnTo>
                  <a:lnTo>
                    <a:pt x="16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6" y="44"/>
                  </a:lnTo>
                  <a:lnTo>
                    <a:pt x="28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7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18" y="2"/>
                  </a:lnTo>
                  <a:lnTo>
                    <a:pt x="136" y="8"/>
                  </a:lnTo>
                  <a:lnTo>
                    <a:pt x="154" y="18"/>
                  </a:lnTo>
                  <a:lnTo>
                    <a:pt x="168" y="30"/>
                  </a:lnTo>
                  <a:lnTo>
                    <a:pt x="180" y="44"/>
                  </a:lnTo>
                  <a:lnTo>
                    <a:pt x="188" y="60"/>
                  </a:lnTo>
                  <a:lnTo>
                    <a:pt x="194" y="80"/>
                  </a:lnTo>
                  <a:lnTo>
                    <a:pt x="196" y="1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4" name="Freeform 76"/>
            <p:cNvSpPr>
              <a:spLocks/>
            </p:cNvSpPr>
            <p:nvPr/>
          </p:nvSpPr>
          <p:spPr bwMode="auto">
            <a:xfrm>
              <a:off x="4805363" y="3571875"/>
              <a:ext cx="311150" cy="314325"/>
            </a:xfrm>
            <a:custGeom>
              <a:avLst/>
              <a:gdLst>
                <a:gd name="T0" fmla="*/ 196 w 196"/>
                <a:gd name="T1" fmla="*/ 100 h 198"/>
                <a:gd name="T2" fmla="*/ 196 w 196"/>
                <a:gd name="T3" fmla="*/ 100 h 198"/>
                <a:gd name="T4" fmla="*/ 194 w 196"/>
                <a:gd name="T5" fmla="*/ 118 h 198"/>
                <a:gd name="T6" fmla="*/ 188 w 196"/>
                <a:gd name="T7" fmla="*/ 138 h 198"/>
                <a:gd name="T8" fmla="*/ 180 w 196"/>
                <a:gd name="T9" fmla="*/ 154 h 198"/>
                <a:gd name="T10" fmla="*/ 168 w 196"/>
                <a:gd name="T11" fmla="*/ 168 h 198"/>
                <a:gd name="T12" fmla="*/ 154 w 196"/>
                <a:gd name="T13" fmla="*/ 180 h 198"/>
                <a:gd name="T14" fmla="*/ 136 w 196"/>
                <a:gd name="T15" fmla="*/ 190 h 198"/>
                <a:gd name="T16" fmla="*/ 118 w 196"/>
                <a:gd name="T17" fmla="*/ 196 h 198"/>
                <a:gd name="T18" fmla="*/ 98 w 196"/>
                <a:gd name="T19" fmla="*/ 198 h 198"/>
                <a:gd name="T20" fmla="*/ 98 w 196"/>
                <a:gd name="T21" fmla="*/ 198 h 198"/>
                <a:gd name="T22" fmla="*/ 78 w 196"/>
                <a:gd name="T23" fmla="*/ 196 h 198"/>
                <a:gd name="T24" fmla="*/ 60 w 196"/>
                <a:gd name="T25" fmla="*/ 190 h 198"/>
                <a:gd name="T26" fmla="*/ 42 w 196"/>
                <a:gd name="T27" fmla="*/ 180 h 198"/>
                <a:gd name="T28" fmla="*/ 28 w 196"/>
                <a:gd name="T29" fmla="*/ 168 h 198"/>
                <a:gd name="T30" fmla="*/ 16 w 196"/>
                <a:gd name="T31" fmla="*/ 154 h 198"/>
                <a:gd name="T32" fmla="*/ 8 w 196"/>
                <a:gd name="T33" fmla="*/ 138 h 198"/>
                <a:gd name="T34" fmla="*/ 2 w 196"/>
                <a:gd name="T35" fmla="*/ 118 h 198"/>
                <a:gd name="T36" fmla="*/ 0 w 196"/>
                <a:gd name="T37" fmla="*/ 100 h 198"/>
                <a:gd name="T38" fmla="*/ 0 w 196"/>
                <a:gd name="T39" fmla="*/ 100 h 198"/>
                <a:gd name="T40" fmla="*/ 2 w 196"/>
                <a:gd name="T41" fmla="*/ 80 h 198"/>
                <a:gd name="T42" fmla="*/ 8 w 196"/>
                <a:gd name="T43" fmla="*/ 60 h 198"/>
                <a:gd name="T44" fmla="*/ 16 w 196"/>
                <a:gd name="T45" fmla="*/ 44 h 198"/>
                <a:gd name="T46" fmla="*/ 28 w 196"/>
                <a:gd name="T47" fmla="*/ 30 h 198"/>
                <a:gd name="T48" fmla="*/ 42 w 196"/>
                <a:gd name="T49" fmla="*/ 18 h 198"/>
                <a:gd name="T50" fmla="*/ 60 w 196"/>
                <a:gd name="T51" fmla="*/ 8 h 198"/>
                <a:gd name="T52" fmla="*/ 78 w 196"/>
                <a:gd name="T53" fmla="*/ 2 h 198"/>
                <a:gd name="T54" fmla="*/ 98 w 196"/>
                <a:gd name="T55" fmla="*/ 0 h 198"/>
                <a:gd name="T56" fmla="*/ 98 w 196"/>
                <a:gd name="T57" fmla="*/ 0 h 198"/>
                <a:gd name="T58" fmla="*/ 118 w 196"/>
                <a:gd name="T59" fmla="*/ 2 h 198"/>
                <a:gd name="T60" fmla="*/ 136 w 196"/>
                <a:gd name="T61" fmla="*/ 8 h 198"/>
                <a:gd name="T62" fmla="*/ 154 w 196"/>
                <a:gd name="T63" fmla="*/ 18 h 198"/>
                <a:gd name="T64" fmla="*/ 168 w 196"/>
                <a:gd name="T65" fmla="*/ 30 h 198"/>
                <a:gd name="T66" fmla="*/ 180 w 196"/>
                <a:gd name="T67" fmla="*/ 44 h 198"/>
                <a:gd name="T68" fmla="*/ 188 w 196"/>
                <a:gd name="T69" fmla="*/ 60 h 198"/>
                <a:gd name="T70" fmla="*/ 194 w 196"/>
                <a:gd name="T71" fmla="*/ 80 h 198"/>
                <a:gd name="T72" fmla="*/ 196 w 196"/>
                <a:gd name="T73" fmla="*/ 100 h 198"/>
                <a:gd name="T74" fmla="*/ 196 w 196"/>
                <a:gd name="T7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98">
                  <a:moveTo>
                    <a:pt x="196" y="100"/>
                  </a:moveTo>
                  <a:lnTo>
                    <a:pt x="196" y="100"/>
                  </a:lnTo>
                  <a:lnTo>
                    <a:pt x="194" y="118"/>
                  </a:lnTo>
                  <a:lnTo>
                    <a:pt x="188" y="138"/>
                  </a:lnTo>
                  <a:lnTo>
                    <a:pt x="180" y="154"/>
                  </a:lnTo>
                  <a:lnTo>
                    <a:pt x="168" y="168"/>
                  </a:lnTo>
                  <a:lnTo>
                    <a:pt x="154" y="180"/>
                  </a:lnTo>
                  <a:lnTo>
                    <a:pt x="136" y="190"/>
                  </a:lnTo>
                  <a:lnTo>
                    <a:pt x="118" y="196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78" y="196"/>
                  </a:lnTo>
                  <a:lnTo>
                    <a:pt x="60" y="190"/>
                  </a:lnTo>
                  <a:lnTo>
                    <a:pt x="42" y="180"/>
                  </a:lnTo>
                  <a:lnTo>
                    <a:pt x="28" y="168"/>
                  </a:lnTo>
                  <a:lnTo>
                    <a:pt x="16" y="154"/>
                  </a:lnTo>
                  <a:lnTo>
                    <a:pt x="8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2" y="80"/>
                  </a:lnTo>
                  <a:lnTo>
                    <a:pt x="8" y="60"/>
                  </a:lnTo>
                  <a:lnTo>
                    <a:pt x="16" y="44"/>
                  </a:lnTo>
                  <a:lnTo>
                    <a:pt x="28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7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18" y="2"/>
                  </a:lnTo>
                  <a:lnTo>
                    <a:pt x="136" y="8"/>
                  </a:lnTo>
                  <a:lnTo>
                    <a:pt x="154" y="18"/>
                  </a:lnTo>
                  <a:lnTo>
                    <a:pt x="168" y="30"/>
                  </a:lnTo>
                  <a:lnTo>
                    <a:pt x="180" y="44"/>
                  </a:lnTo>
                  <a:lnTo>
                    <a:pt x="188" y="60"/>
                  </a:lnTo>
                  <a:lnTo>
                    <a:pt x="194" y="80"/>
                  </a:lnTo>
                  <a:lnTo>
                    <a:pt x="196" y="100"/>
                  </a:lnTo>
                  <a:lnTo>
                    <a:pt x="196" y="10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5" name="Rectangle 77"/>
            <p:cNvSpPr>
              <a:spLocks noChangeArrowheads="1"/>
            </p:cNvSpPr>
            <p:nvPr/>
          </p:nvSpPr>
          <p:spPr bwMode="auto">
            <a:xfrm>
              <a:off x="4973638" y="3228975"/>
              <a:ext cx="1003300" cy="2762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6" name="Rectangle 78"/>
            <p:cNvSpPr>
              <a:spLocks noChangeArrowheads="1"/>
            </p:cNvSpPr>
            <p:nvPr/>
          </p:nvSpPr>
          <p:spPr bwMode="auto">
            <a:xfrm>
              <a:off x="4973638" y="3228975"/>
              <a:ext cx="1003300" cy="2762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7" name="Line 79"/>
            <p:cNvSpPr>
              <a:spLocks noChangeShapeType="1"/>
            </p:cNvSpPr>
            <p:nvPr/>
          </p:nvSpPr>
          <p:spPr bwMode="auto">
            <a:xfrm>
              <a:off x="4732338" y="3305175"/>
              <a:ext cx="0" cy="9080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8" name="Freeform 80"/>
            <p:cNvSpPr>
              <a:spLocks/>
            </p:cNvSpPr>
            <p:nvPr/>
          </p:nvSpPr>
          <p:spPr bwMode="auto">
            <a:xfrm>
              <a:off x="4700588" y="4191000"/>
              <a:ext cx="63500" cy="73025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0 h 46"/>
                <a:gd name="T4" fmla="*/ 20 w 40"/>
                <a:gd name="T5" fmla="*/ 10 h 46"/>
                <a:gd name="T6" fmla="*/ 40 w 40"/>
                <a:gd name="T7" fmla="*/ 0 h 46"/>
                <a:gd name="T8" fmla="*/ 20 w 4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29" name="Freeform 81"/>
            <p:cNvSpPr>
              <a:spLocks/>
            </p:cNvSpPr>
            <p:nvPr/>
          </p:nvSpPr>
          <p:spPr bwMode="auto">
            <a:xfrm>
              <a:off x="4700588" y="4191000"/>
              <a:ext cx="63500" cy="73025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0 h 46"/>
                <a:gd name="T4" fmla="*/ 20 w 40"/>
                <a:gd name="T5" fmla="*/ 10 h 46"/>
                <a:gd name="T6" fmla="*/ 40 w 40"/>
                <a:gd name="T7" fmla="*/ 0 h 46"/>
                <a:gd name="T8" fmla="*/ 20 w 4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0" name="Line 82"/>
            <p:cNvSpPr>
              <a:spLocks noChangeShapeType="1"/>
            </p:cNvSpPr>
            <p:nvPr/>
          </p:nvSpPr>
          <p:spPr bwMode="auto">
            <a:xfrm flipH="1">
              <a:off x="3871913" y="3098800"/>
              <a:ext cx="298450" cy="1555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1" name="Freeform 83"/>
            <p:cNvSpPr>
              <a:spLocks/>
            </p:cNvSpPr>
            <p:nvPr/>
          </p:nvSpPr>
          <p:spPr bwMode="auto">
            <a:xfrm>
              <a:off x="3824288" y="3216275"/>
              <a:ext cx="82550" cy="63500"/>
            </a:xfrm>
            <a:custGeom>
              <a:avLst/>
              <a:gdLst>
                <a:gd name="T0" fmla="*/ 0 w 52"/>
                <a:gd name="T1" fmla="*/ 40 h 40"/>
                <a:gd name="T2" fmla="*/ 34 w 52"/>
                <a:gd name="T3" fmla="*/ 0 h 40"/>
                <a:gd name="T4" fmla="*/ 32 w 52"/>
                <a:gd name="T5" fmla="*/ 24 h 40"/>
                <a:gd name="T6" fmla="*/ 52 w 52"/>
                <a:gd name="T7" fmla="*/ 36 h 40"/>
                <a:gd name="T8" fmla="*/ 0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0" y="40"/>
                  </a:moveTo>
                  <a:lnTo>
                    <a:pt x="34" y="0"/>
                  </a:lnTo>
                  <a:lnTo>
                    <a:pt x="32" y="24"/>
                  </a:lnTo>
                  <a:lnTo>
                    <a:pt x="52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2" name="Freeform 84"/>
            <p:cNvSpPr>
              <a:spLocks/>
            </p:cNvSpPr>
            <p:nvPr/>
          </p:nvSpPr>
          <p:spPr bwMode="auto">
            <a:xfrm>
              <a:off x="3824288" y="3216275"/>
              <a:ext cx="82550" cy="63500"/>
            </a:xfrm>
            <a:custGeom>
              <a:avLst/>
              <a:gdLst>
                <a:gd name="T0" fmla="*/ 0 w 52"/>
                <a:gd name="T1" fmla="*/ 40 h 40"/>
                <a:gd name="T2" fmla="*/ 34 w 52"/>
                <a:gd name="T3" fmla="*/ 0 h 40"/>
                <a:gd name="T4" fmla="*/ 32 w 52"/>
                <a:gd name="T5" fmla="*/ 24 h 40"/>
                <a:gd name="T6" fmla="*/ 52 w 52"/>
                <a:gd name="T7" fmla="*/ 36 h 40"/>
                <a:gd name="T8" fmla="*/ 0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0" y="40"/>
                  </a:moveTo>
                  <a:lnTo>
                    <a:pt x="34" y="0"/>
                  </a:lnTo>
                  <a:lnTo>
                    <a:pt x="32" y="24"/>
                  </a:lnTo>
                  <a:lnTo>
                    <a:pt x="52" y="36"/>
                  </a:lnTo>
                  <a:lnTo>
                    <a:pt x="0" y="4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3" name="Line 85"/>
            <p:cNvSpPr>
              <a:spLocks noChangeShapeType="1"/>
            </p:cNvSpPr>
            <p:nvPr/>
          </p:nvSpPr>
          <p:spPr bwMode="auto">
            <a:xfrm flipV="1">
              <a:off x="4170363" y="3711575"/>
              <a:ext cx="79375" cy="158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4" name="Freeform 86"/>
            <p:cNvSpPr>
              <a:spLocks/>
            </p:cNvSpPr>
            <p:nvPr/>
          </p:nvSpPr>
          <p:spPr bwMode="auto">
            <a:xfrm>
              <a:off x="4211638" y="3663950"/>
              <a:ext cx="63500" cy="82550"/>
            </a:xfrm>
            <a:custGeom>
              <a:avLst/>
              <a:gdLst>
                <a:gd name="T0" fmla="*/ 40 w 40"/>
                <a:gd name="T1" fmla="*/ 0 h 52"/>
                <a:gd name="T2" fmla="*/ 34 w 40"/>
                <a:gd name="T3" fmla="*/ 52 h 52"/>
                <a:gd name="T4" fmla="*/ 22 w 40"/>
                <a:gd name="T5" fmla="*/ 32 h 52"/>
                <a:gd name="T6" fmla="*/ 0 w 40"/>
                <a:gd name="T7" fmla="*/ 32 h 52"/>
                <a:gd name="T8" fmla="*/ 4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40" y="0"/>
                  </a:moveTo>
                  <a:lnTo>
                    <a:pt x="34" y="52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5" name="Freeform 87"/>
            <p:cNvSpPr>
              <a:spLocks/>
            </p:cNvSpPr>
            <p:nvPr/>
          </p:nvSpPr>
          <p:spPr bwMode="auto">
            <a:xfrm>
              <a:off x="4211638" y="3663950"/>
              <a:ext cx="63500" cy="82550"/>
            </a:xfrm>
            <a:custGeom>
              <a:avLst/>
              <a:gdLst>
                <a:gd name="T0" fmla="*/ 40 w 40"/>
                <a:gd name="T1" fmla="*/ 0 h 52"/>
                <a:gd name="T2" fmla="*/ 34 w 40"/>
                <a:gd name="T3" fmla="*/ 52 h 52"/>
                <a:gd name="T4" fmla="*/ 22 w 40"/>
                <a:gd name="T5" fmla="*/ 32 h 52"/>
                <a:gd name="T6" fmla="*/ 0 w 40"/>
                <a:gd name="T7" fmla="*/ 32 h 52"/>
                <a:gd name="T8" fmla="*/ 4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40" y="0"/>
                  </a:moveTo>
                  <a:lnTo>
                    <a:pt x="34" y="52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4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6" name="Line 88"/>
            <p:cNvSpPr>
              <a:spLocks noChangeShapeType="1"/>
            </p:cNvSpPr>
            <p:nvPr/>
          </p:nvSpPr>
          <p:spPr bwMode="auto">
            <a:xfrm flipH="1">
              <a:off x="4970463" y="3508375"/>
              <a:ext cx="76200" cy="2159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7" name="Freeform 89"/>
            <p:cNvSpPr>
              <a:spLocks/>
            </p:cNvSpPr>
            <p:nvPr/>
          </p:nvSpPr>
          <p:spPr bwMode="auto">
            <a:xfrm>
              <a:off x="4948238" y="3692525"/>
              <a:ext cx="57150" cy="82550"/>
            </a:xfrm>
            <a:custGeom>
              <a:avLst/>
              <a:gdLst>
                <a:gd name="T0" fmla="*/ 2 w 36"/>
                <a:gd name="T1" fmla="*/ 52 h 52"/>
                <a:gd name="T2" fmla="*/ 0 w 36"/>
                <a:gd name="T3" fmla="*/ 0 h 52"/>
                <a:gd name="T4" fmla="*/ 14 w 36"/>
                <a:gd name="T5" fmla="*/ 18 h 52"/>
                <a:gd name="T6" fmla="*/ 36 w 36"/>
                <a:gd name="T7" fmla="*/ 14 h 52"/>
                <a:gd name="T8" fmla="*/ 2 w 3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2">
                  <a:moveTo>
                    <a:pt x="2" y="52"/>
                  </a:moveTo>
                  <a:lnTo>
                    <a:pt x="0" y="0"/>
                  </a:lnTo>
                  <a:lnTo>
                    <a:pt x="14" y="18"/>
                  </a:lnTo>
                  <a:lnTo>
                    <a:pt x="36" y="14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8" name="Freeform 90"/>
            <p:cNvSpPr>
              <a:spLocks/>
            </p:cNvSpPr>
            <p:nvPr/>
          </p:nvSpPr>
          <p:spPr bwMode="auto">
            <a:xfrm>
              <a:off x="4948238" y="3692525"/>
              <a:ext cx="57150" cy="82550"/>
            </a:xfrm>
            <a:custGeom>
              <a:avLst/>
              <a:gdLst>
                <a:gd name="T0" fmla="*/ 2 w 36"/>
                <a:gd name="T1" fmla="*/ 52 h 52"/>
                <a:gd name="T2" fmla="*/ 0 w 36"/>
                <a:gd name="T3" fmla="*/ 0 h 52"/>
                <a:gd name="T4" fmla="*/ 14 w 36"/>
                <a:gd name="T5" fmla="*/ 18 h 52"/>
                <a:gd name="T6" fmla="*/ 36 w 36"/>
                <a:gd name="T7" fmla="*/ 14 h 52"/>
                <a:gd name="T8" fmla="*/ 2 w 3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2">
                  <a:moveTo>
                    <a:pt x="2" y="52"/>
                  </a:moveTo>
                  <a:lnTo>
                    <a:pt x="0" y="0"/>
                  </a:lnTo>
                  <a:lnTo>
                    <a:pt x="14" y="18"/>
                  </a:lnTo>
                  <a:lnTo>
                    <a:pt x="36" y="14"/>
                  </a:lnTo>
                  <a:lnTo>
                    <a:pt x="2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39" name="Line 91"/>
            <p:cNvSpPr>
              <a:spLocks noChangeShapeType="1"/>
            </p:cNvSpPr>
            <p:nvPr/>
          </p:nvSpPr>
          <p:spPr bwMode="auto">
            <a:xfrm>
              <a:off x="3751263" y="3635375"/>
              <a:ext cx="182880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0" name="Freeform 92"/>
            <p:cNvSpPr>
              <a:spLocks/>
            </p:cNvSpPr>
            <p:nvPr/>
          </p:nvSpPr>
          <p:spPr bwMode="auto">
            <a:xfrm>
              <a:off x="5557838" y="36036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1" name="Freeform 93"/>
            <p:cNvSpPr>
              <a:spLocks/>
            </p:cNvSpPr>
            <p:nvPr/>
          </p:nvSpPr>
          <p:spPr bwMode="auto">
            <a:xfrm>
              <a:off x="5557838" y="36036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2" name="Freeform 94"/>
            <p:cNvSpPr>
              <a:spLocks/>
            </p:cNvSpPr>
            <p:nvPr/>
          </p:nvSpPr>
          <p:spPr bwMode="auto">
            <a:xfrm>
              <a:off x="3697288" y="36036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3" name="Freeform 95"/>
            <p:cNvSpPr>
              <a:spLocks/>
            </p:cNvSpPr>
            <p:nvPr/>
          </p:nvSpPr>
          <p:spPr bwMode="auto">
            <a:xfrm>
              <a:off x="3697288" y="36036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4" name="Rectangle 96"/>
            <p:cNvSpPr>
              <a:spLocks noChangeArrowheads="1"/>
            </p:cNvSpPr>
            <p:nvPr/>
          </p:nvSpPr>
          <p:spPr bwMode="auto">
            <a:xfrm>
              <a:off x="3167063" y="3844925"/>
              <a:ext cx="1492250" cy="4254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5" name="Rectangle 97"/>
            <p:cNvSpPr>
              <a:spLocks noChangeArrowheads="1"/>
            </p:cNvSpPr>
            <p:nvPr/>
          </p:nvSpPr>
          <p:spPr bwMode="auto">
            <a:xfrm>
              <a:off x="3167063" y="3844925"/>
              <a:ext cx="1492250" cy="4254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46" name="Rectangle 98"/>
            <p:cNvSpPr>
              <a:spLocks noChangeArrowheads="1"/>
            </p:cNvSpPr>
            <p:nvPr/>
          </p:nvSpPr>
          <p:spPr bwMode="auto">
            <a:xfrm>
              <a:off x="4217988" y="2955925"/>
              <a:ext cx="145873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Cette situation est un problème,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 critique car non conforme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73" name="Rectangle 125"/>
            <p:cNvSpPr>
              <a:spLocks noChangeArrowheads="1"/>
            </p:cNvSpPr>
            <p:nvPr/>
          </p:nvSpPr>
          <p:spPr bwMode="auto">
            <a:xfrm>
              <a:off x="5046663" y="3263265"/>
              <a:ext cx="92653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Cette situation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situation attendue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390" name="Rectangle 142"/>
            <p:cNvSpPr>
              <a:spLocks noChangeArrowheads="1"/>
            </p:cNvSpPr>
            <p:nvPr/>
          </p:nvSpPr>
          <p:spPr bwMode="auto">
            <a:xfrm>
              <a:off x="3227388" y="3898900"/>
              <a:ext cx="140743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Bien que non critique, cette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situation est déjà un problème,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ne l’attendait pas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426" name="Rectangle 178"/>
            <p:cNvSpPr>
              <a:spLocks noChangeArrowheads="1"/>
            </p:cNvSpPr>
            <p:nvPr/>
          </p:nvSpPr>
          <p:spPr bwMode="auto">
            <a:xfrm>
              <a:off x="4884738" y="4000500"/>
              <a:ext cx="50334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Conformité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790708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MESURER LA GRAVITÉ D’UN PROBLÈME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84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QU’EST-CE QU’UNE SITUATION ANORMALE ?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178850" y="2783625"/>
            <a:ext cx="2753679" cy="2168381"/>
            <a:chOff x="3405188" y="2708275"/>
            <a:chExt cx="2333625" cy="1837611"/>
          </a:xfrm>
        </p:grpSpPr>
        <p:sp>
          <p:nvSpPr>
            <p:cNvPr id="3" name="AutoShape 6"/>
            <p:cNvSpPr>
              <a:spLocks noChangeAspect="1" noChangeArrowheads="1" noTextEdit="1"/>
            </p:cNvSpPr>
            <p:nvPr/>
          </p:nvSpPr>
          <p:spPr bwMode="auto">
            <a:xfrm>
              <a:off x="3405188" y="2708275"/>
              <a:ext cx="2333625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8"/>
            <p:cNvSpPr>
              <a:spLocks noChangeArrowheads="1"/>
            </p:cNvSpPr>
            <p:nvPr/>
          </p:nvSpPr>
          <p:spPr bwMode="auto">
            <a:xfrm>
              <a:off x="5094288" y="2717800"/>
              <a:ext cx="641350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9"/>
            <p:cNvSpPr>
              <a:spLocks noChangeArrowheads="1"/>
            </p:cNvSpPr>
            <p:nvPr/>
          </p:nvSpPr>
          <p:spPr bwMode="auto">
            <a:xfrm>
              <a:off x="5094288" y="2717800"/>
              <a:ext cx="641350" cy="466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10"/>
            <p:cNvSpPr>
              <a:spLocks noChangeArrowheads="1"/>
            </p:cNvSpPr>
            <p:nvPr/>
          </p:nvSpPr>
          <p:spPr bwMode="auto">
            <a:xfrm>
              <a:off x="3605213" y="2711450"/>
              <a:ext cx="109855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11"/>
            <p:cNvSpPr>
              <a:spLocks noChangeArrowheads="1"/>
            </p:cNvSpPr>
            <p:nvPr/>
          </p:nvSpPr>
          <p:spPr bwMode="auto">
            <a:xfrm>
              <a:off x="3605213" y="2711450"/>
              <a:ext cx="109855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2"/>
            <p:cNvSpPr>
              <a:spLocks noChangeArrowheads="1"/>
            </p:cNvSpPr>
            <p:nvPr/>
          </p:nvSpPr>
          <p:spPr bwMode="auto">
            <a:xfrm>
              <a:off x="5129213" y="4241800"/>
              <a:ext cx="412750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3"/>
            <p:cNvSpPr>
              <a:spLocks noChangeArrowheads="1"/>
            </p:cNvSpPr>
            <p:nvPr/>
          </p:nvSpPr>
          <p:spPr bwMode="auto">
            <a:xfrm>
              <a:off x="5129213" y="4241800"/>
              <a:ext cx="4127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4"/>
            <p:cNvSpPr>
              <a:spLocks/>
            </p:cNvSpPr>
            <p:nvPr/>
          </p:nvSpPr>
          <p:spPr bwMode="auto">
            <a:xfrm>
              <a:off x="3513138" y="2873375"/>
              <a:ext cx="1514475" cy="1470025"/>
            </a:xfrm>
            <a:custGeom>
              <a:avLst/>
              <a:gdLst>
                <a:gd name="T0" fmla="*/ 0 w 954"/>
                <a:gd name="T1" fmla="*/ 0 h 926"/>
                <a:gd name="T2" fmla="*/ 0 w 954"/>
                <a:gd name="T3" fmla="*/ 926 h 926"/>
                <a:gd name="T4" fmla="*/ 954 w 954"/>
                <a:gd name="T5" fmla="*/ 926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4" h="926">
                  <a:moveTo>
                    <a:pt x="0" y="0"/>
                  </a:moveTo>
                  <a:lnTo>
                    <a:pt x="0" y="926"/>
                  </a:lnTo>
                  <a:lnTo>
                    <a:pt x="954" y="92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5002213" y="4308475"/>
              <a:ext cx="82550" cy="66675"/>
            </a:xfrm>
            <a:custGeom>
              <a:avLst/>
              <a:gdLst>
                <a:gd name="T0" fmla="*/ 52 w 52"/>
                <a:gd name="T1" fmla="*/ 22 h 42"/>
                <a:gd name="T2" fmla="*/ 0 w 52"/>
                <a:gd name="T3" fmla="*/ 42 h 42"/>
                <a:gd name="T4" fmla="*/ 12 w 52"/>
                <a:gd name="T5" fmla="*/ 22 h 42"/>
                <a:gd name="T6" fmla="*/ 0 w 52"/>
                <a:gd name="T7" fmla="*/ 0 h 42"/>
                <a:gd name="T8" fmla="*/ 52 w 52"/>
                <a:gd name="T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2">
                  <a:moveTo>
                    <a:pt x="52" y="22"/>
                  </a:moveTo>
                  <a:lnTo>
                    <a:pt x="0" y="42"/>
                  </a:lnTo>
                  <a:lnTo>
                    <a:pt x="12" y="22"/>
                  </a:lnTo>
                  <a:lnTo>
                    <a:pt x="0" y="0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5002213" y="4308475"/>
              <a:ext cx="82550" cy="66675"/>
            </a:xfrm>
            <a:custGeom>
              <a:avLst/>
              <a:gdLst>
                <a:gd name="T0" fmla="*/ 52 w 52"/>
                <a:gd name="T1" fmla="*/ 22 h 42"/>
                <a:gd name="T2" fmla="*/ 0 w 52"/>
                <a:gd name="T3" fmla="*/ 42 h 42"/>
                <a:gd name="T4" fmla="*/ 12 w 52"/>
                <a:gd name="T5" fmla="*/ 22 h 42"/>
                <a:gd name="T6" fmla="*/ 0 w 52"/>
                <a:gd name="T7" fmla="*/ 0 h 42"/>
                <a:gd name="T8" fmla="*/ 52 w 52"/>
                <a:gd name="T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2">
                  <a:moveTo>
                    <a:pt x="52" y="22"/>
                  </a:moveTo>
                  <a:lnTo>
                    <a:pt x="0" y="42"/>
                  </a:lnTo>
                  <a:lnTo>
                    <a:pt x="12" y="22"/>
                  </a:lnTo>
                  <a:lnTo>
                    <a:pt x="0" y="0"/>
                  </a:lnTo>
                  <a:lnTo>
                    <a:pt x="52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17"/>
            <p:cNvSpPr>
              <a:spLocks/>
            </p:cNvSpPr>
            <p:nvPr/>
          </p:nvSpPr>
          <p:spPr bwMode="auto">
            <a:xfrm>
              <a:off x="3478213" y="2816225"/>
              <a:ext cx="66675" cy="79375"/>
            </a:xfrm>
            <a:custGeom>
              <a:avLst/>
              <a:gdLst>
                <a:gd name="T0" fmla="*/ 22 w 42"/>
                <a:gd name="T1" fmla="*/ 0 h 50"/>
                <a:gd name="T2" fmla="*/ 42 w 42"/>
                <a:gd name="T3" fmla="*/ 50 h 50"/>
                <a:gd name="T4" fmla="*/ 22 w 42"/>
                <a:gd name="T5" fmla="*/ 38 h 50"/>
                <a:gd name="T6" fmla="*/ 0 w 42"/>
                <a:gd name="T7" fmla="*/ 50 h 50"/>
                <a:gd name="T8" fmla="*/ 2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22" y="0"/>
                  </a:moveTo>
                  <a:lnTo>
                    <a:pt x="42" y="50"/>
                  </a:lnTo>
                  <a:lnTo>
                    <a:pt x="22" y="38"/>
                  </a:lnTo>
                  <a:lnTo>
                    <a:pt x="0" y="5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18"/>
            <p:cNvSpPr>
              <a:spLocks/>
            </p:cNvSpPr>
            <p:nvPr/>
          </p:nvSpPr>
          <p:spPr bwMode="auto">
            <a:xfrm>
              <a:off x="3478213" y="2816225"/>
              <a:ext cx="66675" cy="79375"/>
            </a:xfrm>
            <a:custGeom>
              <a:avLst/>
              <a:gdLst>
                <a:gd name="T0" fmla="*/ 22 w 42"/>
                <a:gd name="T1" fmla="*/ 0 h 50"/>
                <a:gd name="T2" fmla="*/ 42 w 42"/>
                <a:gd name="T3" fmla="*/ 50 h 50"/>
                <a:gd name="T4" fmla="*/ 22 w 42"/>
                <a:gd name="T5" fmla="*/ 38 h 50"/>
                <a:gd name="T6" fmla="*/ 0 w 42"/>
                <a:gd name="T7" fmla="*/ 50 h 50"/>
                <a:gd name="T8" fmla="*/ 2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22" y="0"/>
                  </a:moveTo>
                  <a:lnTo>
                    <a:pt x="42" y="50"/>
                  </a:lnTo>
                  <a:lnTo>
                    <a:pt x="22" y="38"/>
                  </a:lnTo>
                  <a:lnTo>
                    <a:pt x="0" y="50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0" name="Rectangle 19"/>
            <p:cNvSpPr>
              <a:spLocks noChangeArrowheads="1"/>
            </p:cNvSpPr>
            <p:nvPr/>
          </p:nvSpPr>
          <p:spPr bwMode="auto">
            <a:xfrm>
              <a:off x="4551363" y="3060700"/>
              <a:ext cx="292100" cy="28257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1" name="Rectangle 20"/>
            <p:cNvSpPr>
              <a:spLocks noChangeArrowheads="1"/>
            </p:cNvSpPr>
            <p:nvPr/>
          </p:nvSpPr>
          <p:spPr bwMode="auto">
            <a:xfrm>
              <a:off x="4551363" y="3060700"/>
              <a:ext cx="292100" cy="2825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5" name="Rectangle 21"/>
            <p:cNvSpPr>
              <a:spLocks noChangeArrowheads="1"/>
            </p:cNvSpPr>
            <p:nvPr/>
          </p:nvSpPr>
          <p:spPr bwMode="auto">
            <a:xfrm>
              <a:off x="4214813" y="3060700"/>
              <a:ext cx="288925" cy="28257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6" name="Rectangle 22"/>
            <p:cNvSpPr>
              <a:spLocks noChangeArrowheads="1"/>
            </p:cNvSpPr>
            <p:nvPr/>
          </p:nvSpPr>
          <p:spPr bwMode="auto">
            <a:xfrm>
              <a:off x="4214813" y="3060700"/>
              <a:ext cx="288925" cy="2825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7" name="Rectangle 23"/>
            <p:cNvSpPr>
              <a:spLocks noChangeArrowheads="1"/>
            </p:cNvSpPr>
            <p:nvPr/>
          </p:nvSpPr>
          <p:spPr bwMode="auto">
            <a:xfrm>
              <a:off x="3875088" y="3060700"/>
              <a:ext cx="292100" cy="282575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8" name="Rectangle 24"/>
            <p:cNvSpPr>
              <a:spLocks noChangeArrowheads="1"/>
            </p:cNvSpPr>
            <p:nvPr/>
          </p:nvSpPr>
          <p:spPr bwMode="auto">
            <a:xfrm>
              <a:off x="3875088" y="3060700"/>
              <a:ext cx="292100" cy="2825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29" name="Rectangle 25"/>
            <p:cNvSpPr>
              <a:spLocks noChangeArrowheads="1"/>
            </p:cNvSpPr>
            <p:nvPr/>
          </p:nvSpPr>
          <p:spPr bwMode="auto">
            <a:xfrm>
              <a:off x="4214813" y="3387725"/>
              <a:ext cx="288925" cy="27940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0" name="Rectangle 26"/>
            <p:cNvSpPr>
              <a:spLocks noChangeArrowheads="1"/>
            </p:cNvSpPr>
            <p:nvPr/>
          </p:nvSpPr>
          <p:spPr bwMode="auto">
            <a:xfrm>
              <a:off x="4214813" y="3387725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1" name="Rectangle 27"/>
            <p:cNvSpPr>
              <a:spLocks noChangeArrowheads="1"/>
            </p:cNvSpPr>
            <p:nvPr/>
          </p:nvSpPr>
          <p:spPr bwMode="auto">
            <a:xfrm>
              <a:off x="4551363" y="3390900"/>
              <a:ext cx="292100" cy="27940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2" name="Rectangle 28"/>
            <p:cNvSpPr>
              <a:spLocks noChangeArrowheads="1"/>
            </p:cNvSpPr>
            <p:nvPr/>
          </p:nvSpPr>
          <p:spPr bwMode="auto">
            <a:xfrm>
              <a:off x="4551363" y="3390900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3" name="Rectangle 29"/>
            <p:cNvSpPr>
              <a:spLocks noChangeArrowheads="1"/>
            </p:cNvSpPr>
            <p:nvPr/>
          </p:nvSpPr>
          <p:spPr bwMode="auto">
            <a:xfrm>
              <a:off x="3875088" y="3387725"/>
              <a:ext cx="292100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4" name="Rectangle 30"/>
            <p:cNvSpPr>
              <a:spLocks noChangeArrowheads="1"/>
            </p:cNvSpPr>
            <p:nvPr/>
          </p:nvSpPr>
          <p:spPr bwMode="auto">
            <a:xfrm>
              <a:off x="3875088" y="3387725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5" name="Rectangle 31"/>
            <p:cNvSpPr>
              <a:spLocks noChangeArrowheads="1"/>
            </p:cNvSpPr>
            <p:nvPr/>
          </p:nvSpPr>
          <p:spPr bwMode="auto">
            <a:xfrm>
              <a:off x="4551363" y="3714750"/>
              <a:ext cx="292100" cy="27940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6" name="Rectangle 32"/>
            <p:cNvSpPr>
              <a:spLocks noChangeArrowheads="1"/>
            </p:cNvSpPr>
            <p:nvPr/>
          </p:nvSpPr>
          <p:spPr bwMode="auto">
            <a:xfrm>
              <a:off x="4551363" y="3714750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7" name="Rectangle 33"/>
            <p:cNvSpPr>
              <a:spLocks noChangeArrowheads="1"/>
            </p:cNvSpPr>
            <p:nvPr/>
          </p:nvSpPr>
          <p:spPr bwMode="auto">
            <a:xfrm>
              <a:off x="4214813" y="3714750"/>
              <a:ext cx="288925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8" name="Rectangle 34"/>
            <p:cNvSpPr>
              <a:spLocks noChangeArrowheads="1"/>
            </p:cNvSpPr>
            <p:nvPr/>
          </p:nvSpPr>
          <p:spPr bwMode="auto">
            <a:xfrm>
              <a:off x="4214813" y="3714750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39" name="Rectangle 35"/>
            <p:cNvSpPr>
              <a:spLocks noChangeArrowheads="1"/>
            </p:cNvSpPr>
            <p:nvPr/>
          </p:nvSpPr>
          <p:spPr bwMode="auto">
            <a:xfrm>
              <a:off x="3875088" y="3714750"/>
              <a:ext cx="292100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0" name="Rectangle 36"/>
            <p:cNvSpPr>
              <a:spLocks noChangeArrowheads="1"/>
            </p:cNvSpPr>
            <p:nvPr/>
          </p:nvSpPr>
          <p:spPr bwMode="auto">
            <a:xfrm>
              <a:off x="3875088" y="3714750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1" name="Rectangle 37"/>
            <p:cNvSpPr>
              <a:spLocks noChangeArrowheads="1"/>
            </p:cNvSpPr>
            <p:nvPr/>
          </p:nvSpPr>
          <p:spPr bwMode="auto">
            <a:xfrm>
              <a:off x="4214813" y="4041775"/>
              <a:ext cx="288925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2" name="Rectangle 38"/>
            <p:cNvSpPr>
              <a:spLocks noChangeArrowheads="1"/>
            </p:cNvSpPr>
            <p:nvPr/>
          </p:nvSpPr>
          <p:spPr bwMode="auto">
            <a:xfrm>
              <a:off x="4214813" y="4041775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3" name="Rectangle 39"/>
            <p:cNvSpPr>
              <a:spLocks noChangeArrowheads="1"/>
            </p:cNvSpPr>
            <p:nvPr/>
          </p:nvSpPr>
          <p:spPr bwMode="auto">
            <a:xfrm>
              <a:off x="4551363" y="4044950"/>
              <a:ext cx="292100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4" name="Rectangle 40"/>
            <p:cNvSpPr>
              <a:spLocks noChangeArrowheads="1"/>
            </p:cNvSpPr>
            <p:nvPr/>
          </p:nvSpPr>
          <p:spPr bwMode="auto">
            <a:xfrm>
              <a:off x="4551363" y="4044950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5" name="Rectangle 41"/>
            <p:cNvSpPr>
              <a:spLocks noChangeArrowheads="1"/>
            </p:cNvSpPr>
            <p:nvPr/>
          </p:nvSpPr>
          <p:spPr bwMode="auto">
            <a:xfrm>
              <a:off x="3875088" y="4041775"/>
              <a:ext cx="292100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6" name="Rectangle 42"/>
            <p:cNvSpPr>
              <a:spLocks noChangeArrowheads="1"/>
            </p:cNvSpPr>
            <p:nvPr/>
          </p:nvSpPr>
          <p:spPr bwMode="auto">
            <a:xfrm>
              <a:off x="3875088" y="4041775"/>
              <a:ext cx="2921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7" name="Rectangle 43"/>
            <p:cNvSpPr>
              <a:spLocks noChangeArrowheads="1"/>
            </p:cNvSpPr>
            <p:nvPr/>
          </p:nvSpPr>
          <p:spPr bwMode="auto">
            <a:xfrm>
              <a:off x="3538538" y="3060700"/>
              <a:ext cx="288925" cy="2825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8" name="Rectangle 44"/>
            <p:cNvSpPr>
              <a:spLocks noChangeArrowheads="1"/>
            </p:cNvSpPr>
            <p:nvPr/>
          </p:nvSpPr>
          <p:spPr bwMode="auto">
            <a:xfrm>
              <a:off x="3538538" y="3060700"/>
              <a:ext cx="288925" cy="2825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49" name="Rectangle 45"/>
            <p:cNvSpPr>
              <a:spLocks noChangeArrowheads="1"/>
            </p:cNvSpPr>
            <p:nvPr/>
          </p:nvSpPr>
          <p:spPr bwMode="auto">
            <a:xfrm>
              <a:off x="3538538" y="3390900"/>
              <a:ext cx="288925" cy="279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0" name="Rectangle 46"/>
            <p:cNvSpPr>
              <a:spLocks noChangeArrowheads="1"/>
            </p:cNvSpPr>
            <p:nvPr/>
          </p:nvSpPr>
          <p:spPr bwMode="auto">
            <a:xfrm>
              <a:off x="3538538" y="3390900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1" name="Rectangle 47"/>
            <p:cNvSpPr>
              <a:spLocks noChangeArrowheads="1"/>
            </p:cNvSpPr>
            <p:nvPr/>
          </p:nvSpPr>
          <p:spPr bwMode="auto">
            <a:xfrm>
              <a:off x="3538538" y="3714750"/>
              <a:ext cx="288925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2" name="Rectangle 48"/>
            <p:cNvSpPr>
              <a:spLocks noChangeArrowheads="1"/>
            </p:cNvSpPr>
            <p:nvPr/>
          </p:nvSpPr>
          <p:spPr bwMode="auto">
            <a:xfrm>
              <a:off x="3538538" y="3714750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3" name="Rectangle 49"/>
            <p:cNvSpPr>
              <a:spLocks noChangeArrowheads="1"/>
            </p:cNvSpPr>
            <p:nvPr/>
          </p:nvSpPr>
          <p:spPr bwMode="auto">
            <a:xfrm>
              <a:off x="3538538" y="4044950"/>
              <a:ext cx="288925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4" name="Rectangle 50"/>
            <p:cNvSpPr>
              <a:spLocks noChangeArrowheads="1"/>
            </p:cNvSpPr>
            <p:nvPr/>
          </p:nvSpPr>
          <p:spPr bwMode="auto">
            <a:xfrm>
              <a:off x="3538538" y="4044950"/>
              <a:ext cx="288925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5" name="Line 51"/>
            <p:cNvSpPr>
              <a:spLocks noChangeShapeType="1"/>
            </p:cNvSpPr>
            <p:nvPr/>
          </p:nvSpPr>
          <p:spPr bwMode="auto">
            <a:xfrm>
              <a:off x="3513138" y="3041650"/>
              <a:ext cx="13557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6" name="Line 52"/>
            <p:cNvSpPr>
              <a:spLocks noChangeShapeType="1"/>
            </p:cNvSpPr>
            <p:nvPr/>
          </p:nvSpPr>
          <p:spPr bwMode="auto">
            <a:xfrm>
              <a:off x="3513138" y="3365500"/>
              <a:ext cx="13557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7" name="Line 53"/>
            <p:cNvSpPr>
              <a:spLocks noChangeShapeType="1"/>
            </p:cNvSpPr>
            <p:nvPr/>
          </p:nvSpPr>
          <p:spPr bwMode="auto">
            <a:xfrm>
              <a:off x="3513138" y="3692525"/>
              <a:ext cx="13557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8" name="Line 54"/>
            <p:cNvSpPr>
              <a:spLocks noChangeShapeType="1"/>
            </p:cNvSpPr>
            <p:nvPr/>
          </p:nvSpPr>
          <p:spPr bwMode="auto">
            <a:xfrm>
              <a:off x="3513138" y="4019550"/>
              <a:ext cx="13557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59" name="Line 55"/>
            <p:cNvSpPr>
              <a:spLocks noChangeShapeType="1"/>
            </p:cNvSpPr>
            <p:nvPr/>
          </p:nvSpPr>
          <p:spPr bwMode="auto">
            <a:xfrm flipV="1">
              <a:off x="4868863" y="3041650"/>
              <a:ext cx="0" cy="129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0" name="Line 56"/>
            <p:cNvSpPr>
              <a:spLocks noChangeShapeType="1"/>
            </p:cNvSpPr>
            <p:nvPr/>
          </p:nvSpPr>
          <p:spPr bwMode="auto">
            <a:xfrm flipV="1">
              <a:off x="4189413" y="3041650"/>
              <a:ext cx="0" cy="130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1" name="Line 57"/>
            <p:cNvSpPr>
              <a:spLocks noChangeShapeType="1"/>
            </p:cNvSpPr>
            <p:nvPr/>
          </p:nvSpPr>
          <p:spPr bwMode="auto">
            <a:xfrm flipV="1">
              <a:off x="4529138" y="3041650"/>
              <a:ext cx="0" cy="130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2" name="Line 58"/>
            <p:cNvSpPr>
              <a:spLocks noChangeShapeType="1"/>
            </p:cNvSpPr>
            <p:nvPr/>
          </p:nvSpPr>
          <p:spPr bwMode="auto">
            <a:xfrm flipV="1">
              <a:off x="3852863" y="3041650"/>
              <a:ext cx="0" cy="129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3" name="Line 59"/>
            <p:cNvSpPr>
              <a:spLocks noChangeShapeType="1"/>
            </p:cNvSpPr>
            <p:nvPr/>
          </p:nvSpPr>
          <p:spPr bwMode="auto">
            <a:xfrm>
              <a:off x="3490913" y="4019550"/>
              <a:ext cx="73025" cy="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4" name="Line 60"/>
            <p:cNvSpPr>
              <a:spLocks noChangeShapeType="1"/>
            </p:cNvSpPr>
            <p:nvPr/>
          </p:nvSpPr>
          <p:spPr bwMode="auto">
            <a:xfrm>
              <a:off x="3490913" y="3692525"/>
              <a:ext cx="73025" cy="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5" name="Line 61"/>
            <p:cNvSpPr>
              <a:spLocks noChangeShapeType="1"/>
            </p:cNvSpPr>
            <p:nvPr/>
          </p:nvSpPr>
          <p:spPr bwMode="auto">
            <a:xfrm>
              <a:off x="3490913" y="3365500"/>
              <a:ext cx="73025" cy="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6" name="Line 62"/>
            <p:cNvSpPr>
              <a:spLocks noChangeShapeType="1"/>
            </p:cNvSpPr>
            <p:nvPr/>
          </p:nvSpPr>
          <p:spPr bwMode="auto">
            <a:xfrm>
              <a:off x="3490913" y="3041650"/>
              <a:ext cx="73025" cy="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7" name="Line 63"/>
            <p:cNvSpPr>
              <a:spLocks noChangeShapeType="1"/>
            </p:cNvSpPr>
            <p:nvPr/>
          </p:nvSpPr>
          <p:spPr bwMode="auto">
            <a:xfrm>
              <a:off x="3490913" y="4346575"/>
              <a:ext cx="73025" cy="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8" name="Line 64"/>
            <p:cNvSpPr>
              <a:spLocks noChangeShapeType="1"/>
            </p:cNvSpPr>
            <p:nvPr/>
          </p:nvSpPr>
          <p:spPr bwMode="auto">
            <a:xfrm>
              <a:off x="3852863" y="4321175"/>
              <a:ext cx="0" cy="6985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69" name="Line 65"/>
            <p:cNvSpPr>
              <a:spLocks noChangeShapeType="1"/>
            </p:cNvSpPr>
            <p:nvPr/>
          </p:nvSpPr>
          <p:spPr bwMode="auto">
            <a:xfrm>
              <a:off x="4189413" y="4321175"/>
              <a:ext cx="0" cy="6985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70" name="Line 66"/>
            <p:cNvSpPr>
              <a:spLocks noChangeShapeType="1"/>
            </p:cNvSpPr>
            <p:nvPr/>
          </p:nvSpPr>
          <p:spPr bwMode="auto">
            <a:xfrm>
              <a:off x="4529138" y="4321175"/>
              <a:ext cx="0" cy="6985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71" name="Line 67"/>
            <p:cNvSpPr>
              <a:spLocks noChangeShapeType="1"/>
            </p:cNvSpPr>
            <p:nvPr/>
          </p:nvSpPr>
          <p:spPr bwMode="auto">
            <a:xfrm>
              <a:off x="4868863" y="4321175"/>
              <a:ext cx="0" cy="6985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72" name="Line 68"/>
            <p:cNvSpPr>
              <a:spLocks noChangeShapeType="1"/>
            </p:cNvSpPr>
            <p:nvPr/>
          </p:nvSpPr>
          <p:spPr bwMode="auto">
            <a:xfrm>
              <a:off x="3513138" y="4321175"/>
              <a:ext cx="0" cy="69850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73" name="Rectangle 69"/>
            <p:cNvSpPr>
              <a:spLocks noChangeArrowheads="1"/>
            </p:cNvSpPr>
            <p:nvPr/>
          </p:nvSpPr>
          <p:spPr bwMode="auto">
            <a:xfrm>
              <a:off x="5145088" y="2746375"/>
              <a:ext cx="5915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 : très faible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78" name="Rectangle 74"/>
            <p:cNvSpPr>
              <a:spLocks noChangeArrowheads="1"/>
            </p:cNvSpPr>
            <p:nvPr/>
          </p:nvSpPr>
          <p:spPr bwMode="auto">
            <a:xfrm>
              <a:off x="5145088" y="2847975"/>
              <a:ext cx="39113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: faible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81" name="Rectangle 77"/>
            <p:cNvSpPr>
              <a:spLocks noChangeArrowheads="1"/>
            </p:cNvSpPr>
            <p:nvPr/>
          </p:nvSpPr>
          <p:spPr bwMode="auto">
            <a:xfrm>
              <a:off x="5145088" y="2949575"/>
              <a:ext cx="56906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 : moyenne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86" name="Rectangle 82"/>
            <p:cNvSpPr>
              <a:spLocks noChangeArrowheads="1"/>
            </p:cNvSpPr>
            <p:nvPr/>
          </p:nvSpPr>
          <p:spPr bwMode="auto">
            <a:xfrm>
              <a:off x="5145088" y="3054350"/>
              <a:ext cx="35105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 : forte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89" name="Rectangle 85"/>
            <p:cNvSpPr>
              <a:spLocks noChangeArrowheads="1"/>
            </p:cNvSpPr>
            <p:nvPr/>
          </p:nvSpPr>
          <p:spPr bwMode="auto">
            <a:xfrm>
              <a:off x="3640138" y="2752725"/>
              <a:ext cx="110607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Probabilité d’occurrence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398" name="Rectangle 94"/>
            <p:cNvSpPr>
              <a:spLocks noChangeArrowheads="1"/>
            </p:cNvSpPr>
            <p:nvPr/>
          </p:nvSpPr>
          <p:spPr bwMode="auto">
            <a:xfrm>
              <a:off x="5186363" y="4273550"/>
              <a:ext cx="33182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Gravité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1" name="Rectangle 97"/>
            <p:cNvSpPr>
              <a:spLocks noChangeArrowheads="1"/>
            </p:cNvSpPr>
            <p:nvPr/>
          </p:nvSpPr>
          <p:spPr bwMode="auto">
            <a:xfrm>
              <a:off x="3405188" y="417830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2" name="Rectangle 98"/>
            <p:cNvSpPr>
              <a:spLocks noChangeArrowheads="1"/>
            </p:cNvSpPr>
            <p:nvPr/>
          </p:nvSpPr>
          <p:spPr bwMode="auto">
            <a:xfrm>
              <a:off x="3405188" y="38544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3" name="Rectangle 99"/>
            <p:cNvSpPr>
              <a:spLocks noChangeArrowheads="1"/>
            </p:cNvSpPr>
            <p:nvPr/>
          </p:nvSpPr>
          <p:spPr bwMode="auto">
            <a:xfrm>
              <a:off x="3405188" y="352742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4" name="Rectangle 100"/>
            <p:cNvSpPr>
              <a:spLocks noChangeArrowheads="1"/>
            </p:cNvSpPr>
            <p:nvPr/>
          </p:nvSpPr>
          <p:spPr bwMode="auto">
            <a:xfrm>
              <a:off x="3405188" y="320040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5" name="Rectangle 101"/>
            <p:cNvSpPr>
              <a:spLocks noChangeArrowheads="1"/>
            </p:cNvSpPr>
            <p:nvPr/>
          </p:nvSpPr>
          <p:spPr bwMode="auto">
            <a:xfrm>
              <a:off x="3675063" y="44227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6" name="Rectangle 102"/>
            <p:cNvSpPr>
              <a:spLocks noChangeArrowheads="1"/>
            </p:cNvSpPr>
            <p:nvPr/>
          </p:nvSpPr>
          <p:spPr bwMode="auto">
            <a:xfrm>
              <a:off x="4014788" y="44227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7" name="Rectangle 103"/>
            <p:cNvSpPr>
              <a:spLocks noChangeArrowheads="1"/>
            </p:cNvSpPr>
            <p:nvPr/>
          </p:nvSpPr>
          <p:spPr bwMode="auto">
            <a:xfrm>
              <a:off x="4351338" y="44227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08" name="Rectangle 104"/>
            <p:cNvSpPr>
              <a:spLocks noChangeArrowheads="1"/>
            </p:cNvSpPr>
            <p:nvPr/>
          </p:nvSpPr>
          <p:spPr bwMode="auto">
            <a:xfrm>
              <a:off x="4691063" y="44227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685055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ÉTAPES DE RÉSOLUTION D’UN PROBLÈME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RÉSOLUTION DE PROBLÈMES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986088" y="1268760"/>
            <a:ext cx="3266979" cy="4869402"/>
            <a:chOff x="2986088" y="1344613"/>
            <a:chExt cx="3171825" cy="4727575"/>
          </a:xfrm>
        </p:grpSpPr>
        <p:sp>
          <p:nvSpPr>
            <p:cNvPr id="58368" name="Freeform 6"/>
            <p:cNvSpPr>
              <a:spLocks/>
            </p:cNvSpPr>
            <p:nvPr/>
          </p:nvSpPr>
          <p:spPr bwMode="auto">
            <a:xfrm>
              <a:off x="3732213" y="1627188"/>
              <a:ext cx="479425" cy="434975"/>
            </a:xfrm>
            <a:custGeom>
              <a:avLst/>
              <a:gdLst>
                <a:gd name="T0" fmla="*/ 302 w 302"/>
                <a:gd name="T1" fmla="*/ 274 h 274"/>
                <a:gd name="T2" fmla="*/ 0 w 302"/>
                <a:gd name="T3" fmla="*/ 274 h 274"/>
                <a:gd name="T4" fmla="*/ 0 w 302"/>
                <a:gd name="T5" fmla="*/ 0 h 274"/>
                <a:gd name="T6" fmla="*/ 58 w 30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274">
                  <a:moveTo>
                    <a:pt x="302" y="274"/>
                  </a:moveTo>
                  <a:lnTo>
                    <a:pt x="0" y="274"/>
                  </a:lnTo>
                  <a:lnTo>
                    <a:pt x="0" y="0"/>
                  </a:lnTo>
                  <a:lnTo>
                    <a:pt x="5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69" name="Freeform 7"/>
            <p:cNvSpPr>
              <a:spLocks/>
            </p:cNvSpPr>
            <p:nvPr/>
          </p:nvSpPr>
          <p:spPr bwMode="auto">
            <a:xfrm>
              <a:off x="3802063" y="159543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1" name="Freeform 8"/>
            <p:cNvSpPr>
              <a:spLocks/>
            </p:cNvSpPr>
            <p:nvPr/>
          </p:nvSpPr>
          <p:spPr bwMode="auto">
            <a:xfrm>
              <a:off x="3802063" y="159543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2" name="Freeform 9"/>
            <p:cNvSpPr>
              <a:spLocks/>
            </p:cNvSpPr>
            <p:nvPr/>
          </p:nvSpPr>
          <p:spPr bwMode="auto">
            <a:xfrm>
              <a:off x="4602163" y="2646363"/>
              <a:ext cx="384175" cy="558800"/>
            </a:xfrm>
            <a:custGeom>
              <a:avLst/>
              <a:gdLst>
                <a:gd name="T0" fmla="*/ 0 w 242"/>
                <a:gd name="T1" fmla="*/ 352 h 352"/>
                <a:gd name="T2" fmla="*/ 242 w 242"/>
                <a:gd name="T3" fmla="*/ 352 h 352"/>
                <a:gd name="T4" fmla="*/ 242 w 242"/>
                <a:gd name="T5" fmla="*/ 0 h 352"/>
                <a:gd name="T6" fmla="*/ 184 w 242"/>
                <a:gd name="T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352">
                  <a:moveTo>
                    <a:pt x="0" y="352"/>
                  </a:moveTo>
                  <a:lnTo>
                    <a:pt x="242" y="352"/>
                  </a:lnTo>
                  <a:lnTo>
                    <a:pt x="242" y="0"/>
                  </a:lnTo>
                  <a:lnTo>
                    <a:pt x="18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3" name="Freeform 10"/>
            <p:cNvSpPr>
              <a:spLocks/>
            </p:cNvSpPr>
            <p:nvPr/>
          </p:nvSpPr>
          <p:spPr bwMode="auto">
            <a:xfrm>
              <a:off x="4840288" y="2614613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4" name="Freeform 11"/>
            <p:cNvSpPr>
              <a:spLocks/>
            </p:cNvSpPr>
            <p:nvPr/>
          </p:nvSpPr>
          <p:spPr bwMode="auto">
            <a:xfrm>
              <a:off x="4840288" y="2614613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5" name="Line 12"/>
            <p:cNvSpPr>
              <a:spLocks noChangeShapeType="1"/>
            </p:cNvSpPr>
            <p:nvPr/>
          </p:nvSpPr>
          <p:spPr bwMode="auto">
            <a:xfrm>
              <a:off x="4405313" y="1789113"/>
              <a:ext cx="0" cy="39052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6" name="Freeform 13"/>
            <p:cNvSpPr>
              <a:spLocks/>
            </p:cNvSpPr>
            <p:nvPr/>
          </p:nvSpPr>
          <p:spPr bwMode="auto">
            <a:xfrm>
              <a:off x="4376738" y="56721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7" name="Freeform 14"/>
            <p:cNvSpPr>
              <a:spLocks/>
            </p:cNvSpPr>
            <p:nvPr/>
          </p:nvSpPr>
          <p:spPr bwMode="auto">
            <a:xfrm>
              <a:off x="4376738" y="56721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8" name="Freeform 15"/>
            <p:cNvSpPr>
              <a:spLocks/>
            </p:cNvSpPr>
            <p:nvPr/>
          </p:nvSpPr>
          <p:spPr bwMode="auto">
            <a:xfrm>
              <a:off x="4376738" y="51387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79" name="Freeform 16"/>
            <p:cNvSpPr>
              <a:spLocks/>
            </p:cNvSpPr>
            <p:nvPr/>
          </p:nvSpPr>
          <p:spPr bwMode="auto">
            <a:xfrm>
              <a:off x="4376738" y="51387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0" name="Freeform 17"/>
            <p:cNvSpPr>
              <a:spLocks/>
            </p:cNvSpPr>
            <p:nvPr/>
          </p:nvSpPr>
          <p:spPr bwMode="auto">
            <a:xfrm>
              <a:off x="4376738" y="45926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1" name="Freeform 18"/>
            <p:cNvSpPr>
              <a:spLocks/>
            </p:cNvSpPr>
            <p:nvPr/>
          </p:nvSpPr>
          <p:spPr bwMode="auto">
            <a:xfrm>
              <a:off x="4376738" y="45926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2" name="Freeform 19"/>
            <p:cNvSpPr>
              <a:spLocks/>
            </p:cNvSpPr>
            <p:nvPr/>
          </p:nvSpPr>
          <p:spPr bwMode="auto">
            <a:xfrm>
              <a:off x="4376738" y="40528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3" name="Freeform 20"/>
            <p:cNvSpPr>
              <a:spLocks/>
            </p:cNvSpPr>
            <p:nvPr/>
          </p:nvSpPr>
          <p:spPr bwMode="auto">
            <a:xfrm>
              <a:off x="4376738" y="40528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4" name="Freeform 21"/>
            <p:cNvSpPr>
              <a:spLocks/>
            </p:cNvSpPr>
            <p:nvPr/>
          </p:nvSpPr>
          <p:spPr bwMode="auto">
            <a:xfrm>
              <a:off x="4376738" y="34940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5" name="Freeform 22"/>
            <p:cNvSpPr>
              <a:spLocks/>
            </p:cNvSpPr>
            <p:nvPr/>
          </p:nvSpPr>
          <p:spPr bwMode="auto">
            <a:xfrm>
              <a:off x="4376738" y="34940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6" name="Freeform 23"/>
            <p:cNvSpPr>
              <a:spLocks/>
            </p:cNvSpPr>
            <p:nvPr/>
          </p:nvSpPr>
          <p:spPr bwMode="auto">
            <a:xfrm>
              <a:off x="4376738" y="30051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7" name="Freeform 24"/>
            <p:cNvSpPr>
              <a:spLocks/>
            </p:cNvSpPr>
            <p:nvPr/>
          </p:nvSpPr>
          <p:spPr bwMode="auto">
            <a:xfrm>
              <a:off x="4376738" y="30051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8" name="Freeform 25"/>
            <p:cNvSpPr>
              <a:spLocks/>
            </p:cNvSpPr>
            <p:nvPr/>
          </p:nvSpPr>
          <p:spPr bwMode="auto">
            <a:xfrm>
              <a:off x="4376738" y="24145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89" name="Freeform 26"/>
            <p:cNvSpPr>
              <a:spLocks/>
            </p:cNvSpPr>
            <p:nvPr/>
          </p:nvSpPr>
          <p:spPr bwMode="auto">
            <a:xfrm>
              <a:off x="4376738" y="24145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0" name="Freeform 27"/>
            <p:cNvSpPr>
              <a:spLocks/>
            </p:cNvSpPr>
            <p:nvPr/>
          </p:nvSpPr>
          <p:spPr bwMode="auto">
            <a:xfrm>
              <a:off x="4376738" y="18684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1" name="Freeform 28"/>
            <p:cNvSpPr>
              <a:spLocks/>
            </p:cNvSpPr>
            <p:nvPr/>
          </p:nvSpPr>
          <p:spPr bwMode="auto">
            <a:xfrm>
              <a:off x="4376738" y="1868488"/>
              <a:ext cx="60325" cy="73025"/>
            </a:xfrm>
            <a:custGeom>
              <a:avLst/>
              <a:gdLst>
                <a:gd name="T0" fmla="*/ 18 w 38"/>
                <a:gd name="T1" fmla="*/ 46 h 46"/>
                <a:gd name="T2" fmla="*/ 0 w 38"/>
                <a:gd name="T3" fmla="*/ 0 h 46"/>
                <a:gd name="T4" fmla="*/ 18 w 38"/>
                <a:gd name="T5" fmla="*/ 10 h 46"/>
                <a:gd name="T6" fmla="*/ 38 w 38"/>
                <a:gd name="T7" fmla="*/ 0 h 46"/>
                <a:gd name="T8" fmla="*/ 18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18" y="46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2" name="Rectangle 29"/>
            <p:cNvSpPr>
              <a:spLocks noChangeArrowheads="1"/>
            </p:cNvSpPr>
            <p:nvPr/>
          </p:nvSpPr>
          <p:spPr bwMode="auto">
            <a:xfrm>
              <a:off x="3890963" y="1344613"/>
              <a:ext cx="1028700" cy="441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3" name="Rectangle 30"/>
            <p:cNvSpPr>
              <a:spLocks noChangeArrowheads="1"/>
            </p:cNvSpPr>
            <p:nvPr/>
          </p:nvSpPr>
          <p:spPr bwMode="auto">
            <a:xfrm>
              <a:off x="3890963" y="1344613"/>
              <a:ext cx="1028700" cy="441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4" name="Rectangle 31"/>
            <p:cNvSpPr>
              <a:spLocks noChangeArrowheads="1"/>
            </p:cNvSpPr>
            <p:nvPr/>
          </p:nvSpPr>
          <p:spPr bwMode="auto">
            <a:xfrm>
              <a:off x="3989388" y="2484438"/>
              <a:ext cx="835025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5" name="Rectangle 32"/>
            <p:cNvSpPr>
              <a:spLocks noChangeArrowheads="1"/>
            </p:cNvSpPr>
            <p:nvPr/>
          </p:nvSpPr>
          <p:spPr bwMode="auto">
            <a:xfrm>
              <a:off x="3989388" y="2484438"/>
              <a:ext cx="835025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6" name="Rectangle 33"/>
            <p:cNvSpPr>
              <a:spLocks noChangeArrowheads="1"/>
            </p:cNvSpPr>
            <p:nvPr/>
          </p:nvSpPr>
          <p:spPr bwMode="auto">
            <a:xfrm>
              <a:off x="3573463" y="3567113"/>
              <a:ext cx="1663700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7" name="Rectangle 34"/>
            <p:cNvSpPr>
              <a:spLocks noChangeArrowheads="1"/>
            </p:cNvSpPr>
            <p:nvPr/>
          </p:nvSpPr>
          <p:spPr bwMode="auto">
            <a:xfrm>
              <a:off x="3573463" y="3567113"/>
              <a:ext cx="1663700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8" name="Freeform 35"/>
            <p:cNvSpPr>
              <a:spLocks/>
            </p:cNvSpPr>
            <p:nvPr/>
          </p:nvSpPr>
          <p:spPr bwMode="auto">
            <a:xfrm>
              <a:off x="4211638" y="1931988"/>
              <a:ext cx="390525" cy="260350"/>
            </a:xfrm>
            <a:custGeom>
              <a:avLst/>
              <a:gdLst>
                <a:gd name="T0" fmla="*/ 122 w 246"/>
                <a:gd name="T1" fmla="*/ 0 h 164"/>
                <a:gd name="T2" fmla="*/ 0 w 246"/>
                <a:gd name="T3" fmla="*/ 82 h 164"/>
                <a:gd name="T4" fmla="*/ 122 w 246"/>
                <a:gd name="T5" fmla="*/ 164 h 164"/>
                <a:gd name="T6" fmla="*/ 246 w 246"/>
                <a:gd name="T7" fmla="*/ 82 h 164"/>
                <a:gd name="T8" fmla="*/ 122 w 246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64">
                  <a:moveTo>
                    <a:pt x="122" y="0"/>
                  </a:moveTo>
                  <a:lnTo>
                    <a:pt x="0" y="82"/>
                  </a:lnTo>
                  <a:lnTo>
                    <a:pt x="122" y="164"/>
                  </a:lnTo>
                  <a:lnTo>
                    <a:pt x="246" y="82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399" name="Freeform 36"/>
            <p:cNvSpPr>
              <a:spLocks/>
            </p:cNvSpPr>
            <p:nvPr/>
          </p:nvSpPr>
          <p:spPr bwMode="auto">
            <a:xfrm>
              <a:off x="4211638" y="1931988"/>
              <a:ext cx="390525" cy="260350"/>
            </a:xfrm>
            <a:custGeom>
              <a:avLst/>
              <a:gdLst>
                <a:gd name="T0" fmla="*/ 122 w 246"/>
                <a:gd name="T1" fmla="*/ 0 h 164"/>
                <a:gd name="T2" fmla="*/ 0 w 246"/>
                <a:gd name="T3" fmla="*/ 82 h 164"/>
                <a:gd name="T4" fmla="*/ 122 w 246"/>
                <a:gd name="T5" fmla="*/ 164 h 164"/>
                <a:gd name="T6" fmla="*/ 246 w 246"/>
                <a:gd name="T7" fmla="*/ 82 h 164"/>
                <a:gd name="T8" fmla="*/ 122 w 246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64">
                  <a:moveTo>
                    <a:pt x="122" y="0"/>
                  </a:moveTo>
                  <a:lnTo>
                    <a:pt x="0" y="82"/>
                  </a:lnTo>
                  <a:lnTo>
                    <a:pt x="122" y="164"/>
                  </a:lnTo>
                  <a:lnTo>
                    <a:pt x="246" y="82"/>
                  </a:lnTo>
                  <a:lnTo>
                    <a:pt x="1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0" name="Freeform 37"/>
            <p:cNvSpPr>
              <a:spLocks/>
            </p:cNvSpPr>
            <p:nvPr/>
          </p:nvSpPr>
          <p:spPr bwMode="auto">
            <a:xfrm>
              <a:off x="4211638" y="1931988"/>
              <a:ext cx="390525" cy="260350"/>
            </a:xfrm>
            <a:custGeom>
              <a:avLst/>
              <a:gdLst>
                <a:gd name="T0" fmla="*/ 122 w 246"/>
                <a:gd name="T1" fmla="*/ 0 h 164"/>
                <a:gd name="T2" fmla="*/ 0 w 246"/>
                <a:gd name="T3" fmla="*/ 82 h 164"/>
                <a:gd name="T4" fmla="*/ 122 w 246"/>
                <a:gd name="T5" fmla="*/ 164 h 164"/>
                <a:gd name="T6" fmla="*/ 246 w 246"/>
                <a:gd name="T7" fmla="*/ 82 h 164"/>
                <a:gd name="T8" fmla="*/ 122 w 246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64">
                  <a:moveTo>
                    <a:pt x="122" y="0"/>
                  </a:moveTo>
                  <a:lnTo>
                    <a:pt x="0" y="82"/>
                  </a:lnTo>
                  <a:lnTo>
                    <a:pt x="122" y="164"/>
                  </a:lnTo>
                  <a:lnTo>
                    <a:pt x="246" y="82"/>
                  </a:lnTo>
                  <a:lnTo>
                    <a:pt x="12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1" name="Freeform 38"/>
            <p:cNvSpPr>
              <a:spLocks/>
            </p:cNvSpPr>
            <p:nvPr/>
          </p:nvSpPr>
          <p:spPr bwMode="auto">
            <a:xfrm>
              <a:off x="4211638" y="3084513"/>
              <a:ext cx="390525" cy="241300"/>
            </a:xfrm>
            <a:custGeom>
              <a:avLst/>
              <a:gdLst>
                <a:gd name="T0" fmla="*/ 122 w 246"/>
                <a:gd name="T1" fmla="*/ 0 h 152"/>
                <a:gd name="T2" fmla="*/ 0 w 246"/>
                <a:gd name="T3" fmla="*/ 76 h 152"/>
                <a:gd name="T4" fmla="*/ 122 w 246"/>
                <a:gd name="T5" fmla="*/ 152 h 152"/>
                <a:gd name="T6" fmla="*/ 246 w 246"/>
                <a:gd name="T7" fmla="*/ 76 h 152"/>
                <a:gd name="T8" fmla="*/ 122 w 246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52">
                  <a:moveTo>
                    <a:pt x="122" y="0"/>
                  </a:moveTo>
                  <a:lnTo>
                    <a:pt x="0" y="76"/>
                  </a:lnTo>
                  <a:lnTo>
                    <a:pt x="122" y="152"/>
                  </a:lnTo>
                  <a:lnTo>
                    <a:pt x="246" y="7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2" name="Freeform 39"/>
            <p:cNvSpPr>
              <a:spLocks/>
            </p:cNvSpPr>
            <p:nvPr/>
          </p:nvSpPr>
          <p:spPr bwMode="auto">
            <a:xfrm>
              <a:off x="4211638" y="3084513"/>
              <a:ext cx="390525" cy="241300"/>
            </a:xfrm>
            <a:custGeom>
              <a:avLst/>
              <a:gdLst>
                <a:gd name="T0" fmla="*/ 122 w 246"/>
                <a:gd name="T1" fmla="*/ 0 h 152"/>
                <a:gd name="T2" fmla="*/ 0 w 246"/>
                <a:gd name="T3" fmla="*/ 76 h 152"/>
                <a:gd name="T4" fmla="*/ 122 w 246"/>
                <a:gd name="T5" fmla="*/ 152 h 152"/>
                <a:gd name="T6" fmla="*/ 246 w 246"/>
                <a:gd name="T7" fmla="*/ 76 h 152"/>
                <a:gd name="T8" fmla="*/ 122 w 246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52">
                  <a:moveTo>
                    <a:pt x="122" y="0"/>
                  </a:moveTo>
                  <a:lnTo>
                    <a:pt x="0" y="76"/>
                  </a:lnTo>
                  <a:lnTo>
                    <a:pt x="122" y="152"/>
                  </a:lnTo>
                  <a:lnTo>
                    <a:pt x="246" y="76"/>
                  </a:lnTo>
                  <a:lnTo>
                    <a:pt x="1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3" name="Freeform 40"/>
            <p:cNvSpPr>
              <a:spLocks/>
            </p:cNvSpPr>
            <p:nvPr/>
          </p:nvSpPr>
          <p:spPr bwMode="auto">
            <a:xfrm>
              <a:off x="4211638" y="3084513"/>
              <a:ext cx="390525" cy="241300"/>
            </a:xfrm>
            <a:custGeom>
              <a:avLst/>
              <a:gdLst>
                <a:gd name="T0" fmla="*/ 122 w 246"/>
                <a:gd name="T1" fmla="*/ 0 h 152"/>
                <a:gd name="T2" fmla="*/ 0 w 246"/>
                <a:gd name="T3" fmla="*/ 76 h 152"/>
                <a:gd name="T4" fmla="*/ 122 w 246"/>
                <a:gd name="T5" fmla="*/ 152 h 152"/>
                <a:gd name="T6" fmla="*/ 246 w 246"/>
                <a:gd name="T7" fmla="*/ 76 h 152"/>
                <a:gd name="T8" fmla="*/ 122 w 246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52">
                  <a:moveTo>
                    <a:pt x="122" y="0"/>
                  </a:moveTo>
                  <a:lnTo>
                    <a:pt x="0" y="76"/>
                  </a:lnTo>
                  <a:lnTo>
                    <a:pt x="122" y="152"/>
                  </a:lnTo>
                  <a:lnTo>
                    <a:pt x="246" y="76"/>
                  </a:lnTo>
                  <a:lnTo>
                    <a:pt x="12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4" name="Rectangle 41"/>
            <p:cNvSpPr>
              <a:spLocks noChangeArrowheads="1"/>
            </p:cNvSpPr>
            <p:nvPr/>
          </p:nvSpPr>
          <p:spPr bwMode="auto">
            <a:xfrm>
              <a:off x="2986088" y="1868488"/>
              <a:ext cx="952500" cy="5365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5" name="Rectangle 42"/>
            <p:cNvSpPr>
              <a:spLocks noChangeArrowheads="1"/>
            </p:cNvSpPr>
            <p:nvPr/>
          </p:nvSpPr>
          <p:spPr bwMode="auto">
            <a:xfrm>
              <a:off x="2986088" y="1868488"/>
              <a:ext cx="952500" cy="536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6" name="Rectangle 43"/>
            <p:cNvSpPr>
              <a:spLocks noChangeArrowheads="1"/>
            </p:cNvSpPr>
            <p:nvPr/>
          </p:nvSpPr>
          <p:spPr bwMode="auto">
            <a:xfrm>
              <a:off x="4929188" y="2836863"/>
              <a:ext cx="1228725" cy="5397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7" name="Rectangle 44"/>
            <p:cNvSpPr>
              <a:spLocks noChangeArrowheads="1"/>
            </p:cNvSpPr>
            <p:nvPr/>
          </p:nvSpPr>
          <p:spPr bwMode="auto">
            <a:xfrm>
              <a:off x="4929188" y="2836863"/>
              <a:ext cx="1228725" cy="539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8" name="Rectangle 45"/>
            <p:cNvSpPr>
              <a:spLocks noChangeArrowheads="1"/>
            </p:cNvSpPr>
            <p:nvPr/>
          </p:nvSpPr>
          <p:spPr bwMode="auto">
            <a:xfrm>
              <a:off x="3992563" y="5224463"/>
              <a:ext cx="828675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09" name="Rectangle 46"/>
            <p:cNvSpPr>
              <a:spLocks noChangeArrowheads="1"/>
            </p:cNvSpPr>
            <p:nvPr/>
          </p:nvSpPr>
          <p:spPr bwMode="auto">
            <a:xfrm>
              <a:off x="3992563" y="5224463"/>
              <a:ext cx="828675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0" name="Rectangle 47"/>
            <p:cNvSpPr>
              <a:spLocks noChangeArrowheads="1"/>
            </p:cNvSpPr>
            <p:nvPr/>
          </p:nvSpPr>
          <p:spPr bwMode="auto">
            <a:xfrm>
              <a:off x="3830638" y="5748338"/>
              <a:ext cx="1149350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1" name="Rectangle 48"/>
            <p:cNvSpPr>
              <a:spLocks noChangeArrowheads="1"/>
            </p:cNvSpPr>
            <p:nvPr/>
          </p:nvSpPr>
          <p:spPr bwMode="auto">
            <a:xfrm>
              <a:off x="3830638" y="5748338"/>
              <a:ext cx="1149350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2" name="Rectangle 49"/>
            <p:cNvSpPr>
              <a:spLocks noChangeArrowheads="1"/>
            </p:cNvSpPr>
            <p:nvPr/>
          </p:nvSpPr>
          <p:spPr bwMode="auto">
            <a:xfrm>
              <a:off x="3452813" y="4119563"/>
              <a:ext cx="1905000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3" name="Rectangle 50"/>
            <p:cNvSpPr>
              <a:spLocks noChangeArrowheads="1"/>
            </p:cNvSpPr>
            <p:nvPr/>
          </p:nvSpPr>
          <p:spPr bwMode="auto">
            <a:xfrm>
              <a:off x="3452813" y="4119563"/>
              <a:ext cx="1905000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4" name="Rectangle 51"/>
            <p:cNvSpPr>
              <a:spLocks noChangeArrowheads="1"/>
            </p:cNvSpPr>
            <p:nvPr/>
          </p:nvSpPr>
          <p:spPr bwMode="auto">
            <a:xfrm>
              <a:off x="3897313" y="4662488"/>
              <a:ext cx="1019175" cy="323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5" name="Rectangle 52"/>
            <p:cNvSpPr>
              <a:spLocks noChangeArrowheads="1"/>
            </p:cNvSpPr>
            <p:nvPr/>
          </p:nvSpPr>
          <p:spPr bwMode="auto">
            <a:xfrm>
              <a:off x="3897313" y="4662488"/>
              <a:ext cx="1019175" cy="323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6" name="Rectangle 53"/>
            <p:cNvSpPr>
              <a:spLocks noChangeArrowheads="1"/>
            </p:cNvSpPr>
            <p:nvPr/>
          </p:nvSpPr>
          <p:spPr bwMode="auto">
            <a:xfrm>
              <a:off x="4052888" y="137953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17" name="Rectangle 54"/>
            <p:cNvSpPr>
              <a:spLocks noChangeArrowheads="1"/>
            </p:cNvSpPr>
            <p:nvPr/>
          </p:nvSpPr>
          <p:spPr bwMode="auto">
            <a:xfrm>
              <a:off x="4173538" y="1379538"/>
              <a:ext cx="5738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Définition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problème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traiter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32" name="Rectangle 69"/>
            <p:cNvSpPr>
              <a:spLocks noChangeArrowheads="1"/>
            </p:cNvSpPr>
            <p:nvPr/>
          </p:nvSpPr>
          <p:spPr bwMode="auto">
            <a:xfrm>
              <a:off x="4033838" y="251618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2.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33" name="Rectangle 70"/>
            <p:cNvSpPr>
              <a:spLocks noChangeArrowheads="1"/>
            </p:cNvSpPr>
            <p:nvPr/>
          </p:nvSpPr>
          <p:spPr bwMode="auto">
            <a:xfrm>
              <a:off x="4154488" y="2516188"/>
              <a:ext cx="5738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Description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problème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44" name="Rectangle 81"/>
            <p:cNvSpPr>
              <a:spLocks noChangeArrowheads="1"/>
            </p:cNvSpPr>
            <p:nvPr/>
          </p:nvSpPr>
          <p:spPr bwMode="auto">
            <a:xfrm>
              <a:off x="3621342" y="3605213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45" name="Rectangle 82"/>
            <p:cNvSpPr>
              <a:spLocks noChangeArrowheads="1"/>
            </p:cNvSpPr>
            <p:nvPr/>
          </p:nvSpPr>
          <p:spPr bwMode="auto">
            <a:xfrm>
              <a:off x="3707904" y="3605213"/>
              <a:ext cx="15084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Recherche des causes possibles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l’origine du problème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61" name="Rectangle 98"/>
            <p:cNvSpPr>
              <a:spLocks noChangeArrowheads="1"/>
            </p:cNvSpPr>
            <p:nvPr/>
          </p:nvSpPr>
          <p:spPr bwMode="auto">
            <a:xfrm>
              <a:off x="3036888" y="1900238"/>
              <a:ext cx="827150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ne passe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l’étape suivante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tant qu’il n’y a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consensus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494" name="Rectangle 131"/>
            <p:cNvSpPr>
              <a:spLocks noChangeArrowheads="1"/>
            </p:cNvSpPr>
            <p:nvPr/>
          </p:nvSpPr>
          <p:spPr bwMode="auto">
            <a:xfrm>
              <a:off x="5004048" y="2860516"/>
              <a:ext cx="1131981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ne passe pas à l’étape suivante tant 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description n’est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complète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26" name="Rectangle 163"/>
            <p:cNvSpPr>
              <a:spLocks noChangeArrowheads="1"/>
            </p:cNvSpPr>
            <p:nvPr/>
          </p:nvSpPr>
          <p:spPr bwMode="auto">
            <a:xfrm>
              <a:off x="4065588" y="526573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6.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27" name="Rectangle 164"/>
            <p:cNvSpPr>
              <a:spLocks noChangeArrowheads="1"/>
            </p:cNvSpPr>
            <p:nvPr/>
          </p:nvSpPr>
          <p:spPr bwMode="auto">
            <a:xfrm>
              <a:off x="4183063" y="5265738"/>
              <a:ext cx="55143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solutions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36" name="Rectangle 173"/>
            <p:cNvSpPr>
              <a:spLocks noChangeArrowheads="1"/>
            </p:cNvSpPr>
            <p:nvPr/>
          </p:nvSpPr>
          <p:spPr bwMode="auto">
            <a:xfrm>
              <a:off x="3916363" y="579278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7.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37" name="Rectangle 174"/>
            <p:cNvSpPr>
              <a:spLocks noChangeArrowheads="1"/>
            </p:cNvSpPr>
            <p:nvPr/>
          </p:nvSpPr>
          <p:spPr bwMode="auto">
            <a:xfrm>
              <a:off x="4037013" y="5792788"/>
              <a:ext cx="8560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Mise en place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 plan d’actions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51" name="Rectangle 188"/>
            <p:cNvSpPr>
              <a:spLocks noChangeArrowheads="1"/>
            </p:cNvSpPr>
            <p:nvPr/>
          </p:nvSpPr>
          <p:spPr bwMode="auto">
            <a:xfrm>
              <a:off x="3491880" y="4157663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552" name="Rectangle 189"/>
            <p:cNvSpPr>
              <a:spLocks noChangeArrowheads="1"/>
            </p:cNvSpPr>
            <p:nvPr/>
          </p:nvSpPr>
          <p:spPr bwMode="auto">
            <a:xfrm>
              <a:off x="3578469" y="4157663"/>
              <a:ext cx="171361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Comparaison entre les causes listées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les éléments de description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211"/>
            <p:cNvSpPr>
              <a:spLocks noChangeArrowheads="1"/>
            </p:cNvSpPr>
            <p:nvPr/>
          </p:nvSpPr>
          <p:spPr bwMode="auto">
            <a:xfrm>
              <a:off x="3963988" y="470693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5.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212"/>
            <p:cNvSpPr>
              <a:spLocks noChangeArrowheads="1"/>
            </p:cNvSpPr>
            <p:nvPr/>
          </p:nvSpPr>
          <p:spPr bwMode="auto">
            <a:xfrm>
              <a:off x="4081463" y="4706938"/>
              <a:ext cx="80951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Identification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cause réelle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087324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DES CAUSES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85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RÉSOLUTION DE PROBLÈMES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546350" y="2614613"/>
            <a:ext cx="4051300" cy="206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9429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75" y="2646363"/>
            <a:ext cx="3657600" cy="203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0" name="Freeform 7"/>
          <p:cNvSpPr>
            <a:spLocks/>
          </p:cNvSpPr>
          <p:nvPr/>
        </p:nvSpPr>
        <p:spPr bwMode="auto">
          <a:xfrm>
            <a:off x="2949575" y="2652713"/>
            <a:ext cx="3644900" cy="2025650"/>
          </a:xfrm>
          <a:custGeom>
            <a:avLst/>
            <a:gdLst>
              <a:gd name="T0" fmla="*/ 1148 w 2296"/>
              <a:gd name="T1" fmla="*/ 1276 h 1276"/>
              <a:gd name="T2" fmla="*/ 0 w 2296"/>
              <a:gd name="T3" fmla="*/ 0 h 1276"/>
              <a:gd name="T4" fmla="*/ 2296 w 2296"/>
              <a:gd name="T5" fmla="*/ 0 h 1276"/>
              <a:gd name="T6" fmla="*/ 1148 w 2296"/>
              <a:gd name="T7" fmla="*/ 1276 h 1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96" h="1276">
                <a:moveTo>
                  <a:pt x="1148" y="1276"/>
                </a:moveTo>
                <a:lnTo>
                  <a:pt x="0" y="0"/>
                </a:lnTo>
                <a:lnTo>
                  <a:pt x="2296" y="0"/>
                </a:lnTo>
                <a:lnTo>
                  <a:pt x="1148" y="127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1" name="Rectangle 8"/>
          <p:cNvSpPr>
            <a:spLocks noChangeArrowheads="1"/>
          </p:cNvSpPr>
          <p:nvPr/>
        </p:nvSpPr>
        <p:spPr bwMode="auto">
          <a:xfrm>
            <a:off x="3175000" y="2792413"/>
            <a:ext cx="3178175" cy="358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2" name="Rectangle 9"/>
          <p:cNvSpPr>
            <a:spLocks noChangeArrowheads="1"/>
          </p:cNvSpPr>
          <p:nvPr/>
        </p:nvSpPr>
        <p:spPr bwMode="auto">
          <a:xfrm>
            <a:off x="3175000" y="2792413"/>
            <a:ext cx="31781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3" name="Rectangle 10"/>
          <p:cNvSpPr>
            <a:spLocks noChangeArrowheads="1"/>
          </p:cNvSpPr>
          <p:nvPr/>
        </p:nvSpPr>
        <p:spPr bwMode="auto">
          <a:xfrm>
            <a:off x="3175000" y="3481388"/>
            <a:ext cx="3178175" cy="358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4" name="Rectangle 11"/>
          <p:cNvSpPr>
            <a:spLocks noChangeArrowheads="1"/>
          </p:cNvSpPr>
          <p:nvPr/>
        </p:nvSpPr>
        <p:spPr bwMode="auto">
          <a:xfrm>
            <a:off x="3175000" y="3481388"/>
            <a:ext cx="31781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5" name="Rectangle 12"/>
          <p:cNvSpPr>
            <a:spLocks noChangeArrowheads="1"/>
          </p:cNvSpPr>
          <p:nvPr/>
        </p:nvSpPr>
        <p:spPr bwMode="auto">
          <a:xfrm>
            <a:off x="3175000" y="4173538"/>
            <a:ext cx="3178175" cy="358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6" name="Rectangle 13"/>
          <p:cNvSpPr>
            <a:spLocks noChangeArrowheads="1"/>
          </p:cNvSpPr>
          <p:nvPr/>
        </p:nvSpPr>
        <p:spPr bwMode="auto">
          <a:xfrm>
            <a:off x="3175000" y="4173538"/>
            <a:ext cx="31781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7" name="Line 14"/>
          <p:cNvSpPr>
            <a:spLocks noChangeShapeType="1"/>
          </p:cNvSpPr>
          <p:nvPr/>
        </p:nvSpPr>
        <p:spPr bwMode="auto">
          <a:xfrm>
            <a:off x="2984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8" name="Line 15"/>
          <p:cNvSpPr>
            <a:spLocks noChangeShapeType="1"/>
          </p:cNvSpPr>
          <p:nvPr/>
        </p:nvSpPr>
        <p:spPr bwMode="auto">
          <a:xfrm>
            <a:off x="3048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39" name="Line 16"/>
          <p:cNvSpPr>
            <a:spLocks noChangeShapeType="1"/>
          </p:cNvSpPr>
          <p:nvPr/>
        </p:nvSpPr>
        <p:spPr bwMode="auto">
          <a:xfrm>
            <a:off x="3111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0" name="Line 17"/>
          <p:cNvSpPr>
            <a:spLocks noChangeShapeType="1"/>
          </p:cNvSpPr>
          <p:nvPr/>
        </p:nvSpPr>
        <p:spPr bwMode="auto">
          <a:xfrm>
            <a:off x="3175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1" name="Line 18"/>
          <p:cNvSpPr>
            <a:spLocks noChangeShapeType="1"/>
          </p:cNvSpPr>
          <p:nvPr/>
        </p:nvSpPr>
        <p:spPr bwMode="auto">
          <a:xfrm>
            <a:off x="3238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2" name="Line 19"/>
          <p:cNvSpPr>
            <a:spLocks noChangeShapeType="1"/>
          </p:cNvSpPr>
          <p:nvPr/>
        </p:nvSpPr>
        <p:spPr bwMode="auto">
          <a:xfrm>
            <a:off x="3302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3" name="Line 20"/>
          <p:cNvSpPr>
            <a:spLocks noChangeShapeType="1"/>
          </p:cNvSpPr>
          <p:nvPr/>
        </p:nvSpPr>
        <p:spPr bwMode="auto">
          <a:xfrm>
            <a:off x="3365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4" name="Line 21"/>
          <p:cNvSpPr>
            <a:spLocks noChangeShapeType="1"/>
          </p:cNvSpPr>
          <p:nvPr/>
        </p:nvSpPr>
        <p:spPr bwMode="auto">
          <a:xfrm>
            <a:off x="3429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5" name="Line 22"/>
          <p:cNvSpPr>
            <a:spLocks noChangeShapeType="1"/>
          </p:cNvSpPr>
          <p:nvPr/>
        </p:nvSpPr>
        <p:spPr bwMode="auto">
          <a:xfrm>
            <a:off x="3492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6" name="Line 23"/>
          <p:cNvSpPr>
            <a:spLocks noChangeShapeType="1"/>
          </p:cNvSpPr>
          <p:nvPr/>
        </p:nvSpPr>
        <p:spPr bwMode="auto">
          <a:xfrm>
            <a:off x="3556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7" name="Line 24"/>
          <p:cNvSpPr>
            <a:spLocks noChangeShapeType="1"/>
          </p:cNvSpPr>
          <p:nvPr/>
        </p:nvSpPr>
        <p:spPr bwMode="auto">
          <a:xfrm>
            <a:off x="3619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8" name="Line 25"/>
          <p:cNvSpPr>
            <a:spLocks noChangeShapeType="1"/>
          </p:cNvSpPr>
          <p:nvPr/>
        </p:nvSpPr>
        <p:spPr bwMode="auto">
          <a:xfrm>
            <a:off x="3683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49" name="Line 26"/>
          <p:cNvSpPr>
            <a:spLocks noChangeShapeType="1"/>
          </p:cNvSpPr>
          <p:nvPr/>
        </p:nvSpPr>
        <p:spPr bwMode="auto">
          <a:xfrm>
            <a:off x="3746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0" name="Line 27"/>
          <p:cNvSpPr>
            <a:spLocks noChangeShapeType="1"/>
          </p:cNvSpPr>
          <p:nvPr/>
        </p:nvSpPr>
        <p:spPr bwMode="auto">
          <a:xfrm>
            <a:off x="3810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1" name="Line 28"/>
          <p:cNvSpPr>
            <a:spLocks noChangeShapeType="1"/>
          </p:cNvSpPr>
          <p:nvPr/>
        </p:nvSpPr>
        <p:spPr bwMode="auto">
          <a:xfrm>
            <a:off x="3873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2" name="Line 29"/>
          <p:cNvSpPr>
            <a:spLocks noChangeShapeType="1"/>
          </p:cNvSpPr>
          <p:nvPr/>
        </p:nvSpPr>
        <p:spPr bwMode="auto">
          <a:xfrm>
            <a:off x="3937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3" name="Line 30"/>
          <p:cNvSpPr>
            <a:spLocks noChangeShapeType="1"/>
          </p:cNvSpPr>
          <p:nvPr/>
        </p:nvSpPr>
        <p:spPr bwMode="auto">
          <a:xfrm>
            <a:off x="4000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4" name="Line 31"/>
          <p:cNvSpPr>
            <a:spLocks noChangeShapeType="1"/>
          </p:cNvSpPr>
          <p:nvPr/>
        </p:nvSpPr>
        <p:spPr bwMode="auto">
          <a:xfrm>
            <a:off x="4064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5" name="Line 32"/>
          <p:cNvSpPr>
            <a:spLocks noChangeShapeType="1"/>
          </p:cNvSpPr>
          <p:nvPr/>
        </p:nvSpPr>
        <p:spPr bwMode="auto">
          <a:xfrm>
            <a:off x="4127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6" name="Line 33"/>
          <p:cNvSpPr>
            <a:spLocks noChangeShapeType="1"/>
          </p:cNvSpPr>
          <p:nvPr/>
        </p:nvSpPr>
        <p:spPr bwMode="auto">
          <a:xfrm>
            <a:off x="4191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7" name="Line 34"/>
          <p:cNvSpPr>
            <a:spLocks noChangeShapeType="1"/>
          </p:cNvSpPr>
          <p:nvPr/>
        </p:nvSpPr>
        <p:spPr bwMode="auto">
          <a:xfrm>
            <a:off x="4254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8" name="Line 35"/>
          <p:cNvSpPr>
            <a:spLocks noChangeShapeType="1"/>
          </p:cNvSpPr>
          <p:nvPr/>
        </p:nvSpPr>
        <p:spPr bwMode="auto">
          <a:xfrm>
            <a:off x="4318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59" name="Line 36"/>
          <p:cNvSpPr>
            <a:spLocks noChangeShapeType="1"/>
          </p:cNvSpPr>
          <p:nvPr/>
        </p:nvSpPr>
        <p:spPr bwMode="auto">
          <a:xfrm>
            <a:off x="4381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0" name="Line 37"/>
          <p:cNvSpPr>
            <a:spLocks noChangeShapeType="1"/>
          </p:cNvSpPr>
          <p:nvPr/>
        </p:nvSpPr>
        <p:spPr bwMode="auto">
          <a:xfrm>
            <a:off x="4445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1" name="Line 38"/>
          <p:cNvSpPr>
            <a:spLocks noChangeShapeType="1"/>
          </p:cNvSpPr>
          <p:nvPr/>
        </p:nvSpPr>
        <p:spPr bwMode="auto">
          <a:xfrm>
            <a:off x="4508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2" name="Line 39"/>
          <p:cNvSpPr>
            <a:spLocks noChangeShapeType="1"/>
          </p:cNvSpPr>
          <p:nvPr/>
        </p:nvSpPr>
        <p:spPr bwMode="auto">
          <a:xfrm>
            <a:off x="4572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3" name="Line 40"/>
          <p:cNvSpPr>
            <a:spLocks noChangeShapeType="1"/>
          </p:cNvSpPr>
          <p:nvPr/>
        </p:nvSpPr>
        <p:spPr bwMode="auto">
          <a:xfrm>
            <a:off x="4635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4" name="Line 41"/>
          <p:cNvSpPr>
            <a:spLocks noChangeShapeType="1"/>
          </p:cNvSpPr>
          <p:nvPr/>
        </p:nvSpPr>
        <p:spPr bwMode="auto">
          <a:xfrm>
            <a:off x="4699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5" name="Line 42"/>
          <p:cNvSpPr>
            <a:spLocks noChangeShapeType="1"/>
          </p:cNvSpPr>
          <p:nvPr/>
        </p:nvSpPr>
        <p:spPr bwMode="auto">
          <a:xfrm>
            <a:off x="4762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6" name="Line 43"/>
          <p:cNvSpPr>
            <a:spLocks noChangeShapeType="1"/>
          </p:cNvSpPr>
          <p:nvPr/>
        </p:nvSpPr>
        <p:spPr bwMode="auto">
          <a:xfrm>
            <a:off x="4826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7" name="Line 44"/>
          <p:cNvSpPr>
            <a:spLocks noChangeShapeType="1"/>
          </p:cNvSpPr>
          <p:nvPr/>
        </p:nvSpPr>
        <p:spPr bwMode="auto">
          <a:xfrm>
            <a:off x="4889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8" name="Line 45"/>
          <p:cNvSpPr>
            <a:spLocks noChangeShapeType="1"/>
          </p:cNvSpPr>
          <p:nvPr/>
        </p:nvSpPr>
        <p:spPr bwMode="auto">
          <a:xfrm>
            <a:off x="4953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69" name="Line 46"/>
          <p:cNvSpPr>
            <a:spLocks noChangeShapeType="1"/>
          </p:cNvSpPr>
          <p:nvPr/>
        </p:nvSpPr>
        <p:spPr bwMode="auto">
          <a:xfrm>
            <a:off x="5016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0" name="Line 47"/>
          <p:cNvSpPr>
            <a:spLocks noChangeShapeType="1"/>
          </p:cNvSpPr>
          <p:nvPr/>
        </p:nvSpPr>
        <p:spPr bwMode="auto">
          <a:xfrm>
            <a:off x="5080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1" name="Line 48"/>
          <p:cNvSpPr>
            <a:spLocks noChangeShapeType="1"/>
          </p:cNvSpPr>
          <p:nvPr/>
        </p:nvSpPr>
        <p:spPr bwMode="auto">
          <a:xfrm>
            <a:off x="5143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2" name="Line 49"/>
          <p:cNvSpPr>
            <a:spLocks noChangeShapeType="1"/>
          </p:cNvSpPr>
          <p:nvPr/>
        </p:nvSpPr>
        <p:spPr bwMode="auto">
          <a:xfrm>
            <a:off x="5207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3" name="Line 50"/>
          <p:cNvSpPr>
            <a:spLocks noChangeShapeType="1"/>
          </p:cNvSpPr>
          <p:nvPr/>
        </p:nvSpPr>
        <p:spPr bwMode="auto">
          <a:xfrm>
            <a:off x="5270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4" name="Line 51"/>
          <p:cNvSpPr>
            <a:spLocks noChangeShapeType="1"/>
          </p:cNvSpPr>
          <p:nvPr/>
        </p:nvSpPr>
        <p:spPr bwMode="auto">
          <a:xfrm>
            <a:off x="5334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5" name="Line 52"/>
          <p:cNvSpPr>
            <a:spLocks noChangeShapeType="1"/>
          </p:cNvSpPr>
          <p:nvPr/>
        </p:nvSpPr>
        <p:spPr bwMode="auto">
          <a:xfrm>
            <a:off x="5397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6" name="Line 53"/>
          <p:cNvSpPr>
            <a:spLocks noChangeShapeType="1"/>
          </p:cNvSpPr>
          <p:nvPr/>
        </p:nvSpPr>
        <p:spPr bwMode="auto">
          <a:xfrm>
            <a:off x="5461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7" name="Line 54"/>
          <p:cNvSpPr>
            <a:spLocks noChangeShapeType="1"/>
          </p:cNvSpPr>
          <p:nvPr/>
        </p:nvSpPr>
        <p:spPr bwMode="auto">
          <a:xfrm>
            <a:off x="5524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8" name="Line 55"/>
          <p:cNvSpPr>
            <a:spLocks noChangeShapeType="1"/>
          </p:cNvSpPr>
          <p:nvPr/>
        </p:nvSpPr>
        <p:spPr bwMode="auto">
          <a:xfrm>
            <a:off x="5588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79" name="Line 56"/>
          <p:cNvSpPr>
            <a:spLocks noChangeShapeType="1"/>
          </p:cNvSpPr>
          <p:nvPr/>
        </p:nvSpPr>
        <p:spPr bwMode="auto">
          <a:xfrm>
            <a:off x="5651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0" name="Line 57"/>
          <p:cNvSpPr>
            <a:spLocks noChangeShapeType="1"/>
          </p:cNvSpPr>
          <p:nvPr/>
        </p:nvSpPr>
        <p:spPr bwMode="auto">
          <a:xfrm>
            <a:off x="5715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1" name="Line 58"/>
          <p:cNvSpPr>
            <a:spLocks noChangeShapeType="1"/>
          </p:cNvSpPr>
          <p:nvPr/>
        </p:nvSpPr>
        <p:spPr bwMode="auto">
          <a:xfrm>
            <a:off x="5778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2" name="Line 59"/>
          <p:cNvSpPr>
            <a:spLocks noChangeShapeType="1"/>
          </p:cNvSpPr>
          <p:nvPr/>
        </p:nvSpPr>
        <p:spPr bwMode="auto">
          <a:xfrm>
            <a:off x="5842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3" name="Line 60"/>
          <p:cNvSpPr>
            <a:spLocks noChangeShapeType="1"/>
          </p:cNvSpPr>
          <p:nvPr/>
        </p:nvSpPr>
        <p:spPr bwMode="auto">
          <a:xfrm>
            <a:off x="5905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4" name="Line 61"/>
          <p:cNvSpPr>
            <a:spLocks noChangeShapeType="1"/>
          </p:cNvSpPr>
          <p:nvPr/>
        </p:nvSpPr>
        <p:spPr bwMode="auto">
          <a:xfrm>
            <a:off x="5969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5" name="Line 62"/>
          <p:cNvSpPr>
            <a:spLocks noChangeShapeType="1"/>
          </p:cNvSpPr>
          <p:nvPr/>
        </p:nvSpPr>
        <p:spPr bwMode="auto">
          <a:xfrm>
            <a:off x="6032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6" name="Line 63"/>
          <p:cNvSpPr>
            <a:spLocks noChangeShapeType="1"/>
          </p:cNvSpPr>
          <p:nvPr/>
        </p:nvSpPr>
        <p:spPr bwMode="auto">
          <a:xfrm>
            <a:off x="6096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7" name="Line 64"/>
          <p:cNvSpPr>
            <a:spLocks noChangeShapeType="1"/>
          </p:cNvSpPr>
          <p:nvPr/>
        </p:nvSpPr>
        <p:spPr bwMode="auto">
          <a:xfrm>
            <a:off x="6159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8" name="Line 65"/>
          <p:cNvSpPr>
            <a:spLocks noChangeShapeType="1"/>
          </p:cNvSpPr>
          <p:nvPr/>
        </p:nvSpPr>
        <p:spPr bwMode="auto">
          <a:xfrm>
            <a:off x="6223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89" name="Line 66"/>
          <p:cNvSpPr>
            <a:spLocks noChangeShapeType="1"/>
          </p:cNvSpPr>
          <p:nvPr/>
        </p:nvSpPr>
        <p:spPr bwMode="auto">
          <a:xfrm>
            <a:off x="6286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0" name="Line 67"/>
          <p:cNvSpPr>
            <a:spLocks noChangeShapeType="1"/>
          </p:cNvSpPr>
          <p:nvPr/>
        </p:nvSpPr>
        <p:spPr bwMode="auto">
          <a:xfrm>
            <a:off x="63500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1" name="Line 68"/>
          <p:cNvSpPr>
            <a:spLocks noChangeShapeType="1"/>
          </p:cNvSpPr>
          <p:nvPr/>
        </p:nvSpPr>
        <p:spPr bwMode="auto">
          <a:xfrm>
            <a:off x="6413500" y="33067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2" name="Line 69"/>
          <p:cNvSpPr>
            <a:spLocks noChangeShapeType="1"/>
          </p:cNvSpPr>
          <p:nvPr/>
        </p:nvSpPr>
        <p:spPr bwMode="auto">
          <a:xfrm>
            <a:off x="2984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3" name="Line 70"/>
          <p:cNvSpPr>
            <a:spLocks noChangeShapeType="1"/>
          </p:cNvSpPr>
          <p:nvPr/>
        </p:nvSpPr>
        <p:spPr bwMode="auto">
          <a:xfrm>
            <a:off x="3048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4" name="Line 71"/>
          <p:cNvSpPr>
            <a:spLocks noChangeShapeType="1"/>
          </p:cNvSpPr>
          <p:nvPr/>
        </p:nvSpPr>
        <p:spPr bwMode="auto">
          <a:xfrm>
            <a:off x="3111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5" name="Line 72"/>
          <p:cNvSpPr>
            <a:spLocks noChangeShapeType="1"/>
          </p:cNvSpPr>
          <p:nvPr/>
        </p:nvSpPr>
        <p:spPr bwMode="auto">
          <a:xfrm>
            <a:off x="3175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6" name="Line 73"/>
          <p:cNvSpPr>
            <a:spLocks noChangeShapeType="1"/>
          </p:cNvSpPr>
          <p:nvPr/>
        </p:nvSpPr>
        <p:spPr bwMode="auto">
          <a:xfrm>
            <a:off x="3238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7" name="Line 74"/>
          <p:cNvSpPr>
            <a:spLocks noChangeShapeType="1"/>
          </p:cNvSpPr>
          <p:nvPr/>
        </p:nvSpPr>
        <p:spPr bwMode="auto">
          <a:xfrm>
            <a:off x="3302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8" name="Line 75"/>
          <p:cNvSpPr>
            <a:spLocks noChangeShapeType="1"/>
          </p:cNvSpPr>
          <p:nvPr/>
        </p:nvSpPr>
        <p:spPr bwMode="auto">
          <a:xfrm>
            <a:off x="3365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99" name="Line 76"/>
          <p:cNvSpPr>
            <a:spLocks noChangeShapeType="1"/>
          </p:cNvSpPr>
          <p:nvPr/>
        </p:nvSpPr>
        <p:spPr bwMode="auto">
          <a:xfrm>
            <a:off x="3429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0" name="Line 77"/>
          <p:cNvSpPr>
            <a:spLocks noChangeShapeType="1"/>
          </p:cNvSpPr>
          <p:nvPr/>
        </p:nvSpPr>
        <p:spPr bwMode="auto">
          <a:xfrm>
            <a:off x="3492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1" name="Line 78"/>
          <p:cNvSpPr>
            <a:spLocks noChangeShapeType="1"/>
          </p:cNvSpPr>
          <p:nvPr/>
        </p:nvSpPr>
        <p:spPr bwMode="auto">
          <a:xfrm>
            <a:off x="3556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2" name="Line 79"/>
          <p:cNvSpPr>
            <a:spLocks noChangeShapeType="1"/>
          </p:cNvSpPr>
          <p:nvPr/>
        </p:nvSpPr>
        <p:spPr bwMode="auto">
          <a:xfrm>
            <a:off x="3619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3" name="Line 80"/>
          <p:cNvSpPr>
            <a:spLocks noChangeShapeType="1"/>
          </p:cNvSpPr>
          <p:nvPr/>
        </p:nvSpPr>
        <p:spPr bwMode="auto">
          <a:xfrm>
            <a:off x="3683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4" name="Line 81"/>
          <p:cNvSpPr>
            <a:spLocks noChangeShapeType="1"/>
          </p:cNvSpPr>
          <p:nvPr/>
        </p:nvSpPr>
        <p:spPr bwMode="auto">
          <a:xfrm>
            <a:off x="3746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5" name="Line 82"/>
          <p:cNvSpPr>
            <a:spLocks noChangeShapeType="1"/>
          </p:cNvSpPr>
          <p:nvPr/>
        </p:nvSpPr>
        <p:spPr bwMode="auto">
          <a:xfrm>
            <a:off x="3810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6" name="Line 83"/>
          <p:cNvSpPr>
            <a:spLocks noChangeShapeType="1"/>
          </p:cNvSpPr>
          <p:nvPr/>
        </p:nvSpPr>
        <p:spPr bwMode="auto">
          <a:xfrm>
            <a:off x="3873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7" name="Line 84"/>
          <p:cNvSpPr>
            <a:spLocks noChangeShapeType="1"/>
          </p:cNvSpPr>
          <p:nvPr/>
        </p:nvSpPr>
        <p:spPr bwMode="auto">
          <a:xfrm>
            <a:off x="3937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8" name="Line 85"/>
          <p:cNvSpPr>
            <a:spLocks noChangeShapeType="1"/>
          </p:cNvSpPr>
          <p:nvPr/>
        </p:nvSpPr>
        <p:spPr bwMode="auto">
          <a:xfrm>
            <a:off x="4000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09" name="Line 86"/>
          <p:cNvSpPr>
            <a:spLocks noChangeShapeType="1"/>
          </p:cNvSpPr>
          <p:nvPr/>
        </p:nvSpPr>
        <p:spPr bwMode="auto">
          <a:xfrm>
            <a:off x="4064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0" name="Line 87"/>
          <p:cNvSpPr>
            <a:spLocks noChangeShapeType="1"/>
          </p:cNvSpPr>
          <p:nvPr/>
        </p:nvSpPr>
        <p:spPr bwMode="auto">
          <a:xfrm>
            <a:off x="4127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1" name="Line 88"/>
          <p:cNvSpPr>
            <a:spLocks noChangeShapeType="1"/>
          </p:cNvSpPr>
          <p:nvPr/>
        </p:nvSpPr>
        <p:spPr bwMode="auto">
          <a:xfrm>
            <a:off x="4191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2" name="Line 89"/>
          <p:cNvSpPr>
            <a:spLocks noChangeShapeType="1"/>
          </p:cNvSpPr>
          <p:nvPr/>
        </p:nvSpPr>
        <p:spPr bwMode="auto">
          <a:xfrm>
            <a:off x="4254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3" name="Line 90"/>
          <p:cNvSpPr>
            <a:spLocks noChangeShapeType="1"/>
          </p:cNvSpPr>
          <p:nvPr/>
        </p:nvSpPr>
        <p:spPr bwMode="auto">
          <a:xfrm>
            <a:off x="4318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4" name="Line 91"/>
          <p:cNvSpPr>
            <a:spLocks noChangeShapeType="1"/>
          </p:cNvSpPr>
          <p:nvPr/>
        </p:nvSpPr>
        <p:spPr bwMode="auto">
          <a:xfrm>
            <a:off x="4381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5" name="Line 92"/>
          <p:cNvSpPr>
            <a:spLocks noChangeShapeType="1"/>
          </p:cNvSpPr>
          <p:nvPr/>
        </p:nvSpPr>
        <p:spPr bwMode="auto">
          <a:xfrm>
            <a:off x="4445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6" name="Line 93"/>
          <p:cNvSpPr>
            <a:spLocks noChangeShapeType="1"/>
          </p:cNvSpPr>
          <p:nvPr/>
        </p:nvSpPr>
        <p:spPr bwMode="auto">
          <a:xfrm>
            <a:off x="4508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7" name="Line 94"/>
          <p:cNvSpPr>
            <a:spLocks noChangeShapeType="1"/>
          </p:cNvSpPr>
          <p:nvPr/>
        </p:nvSpPr>
        <p:spPr bwMode="auto">
          <a:xfrm>
            <a:off x="4572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8" name="Line 95"/>
          <p:cNvSpPr>
            <a:spLocks noChangeShapeType="1"/>
          </p:cNvSpPr>
          <p:nvPr/>
        </p:nvSpPr>
        <p:spPr bwMode="auto">
          <a:xfrm>
            <a:off x="4635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19" name="Line 96"/>
          <p:cNvSpPr>
            <a:spLocks noChangeShapeType="1"/>
          </p:cNvSpPr>
          <p:nvPr/>
        </p:nvSpPr>
        <p:spPr bwMode="auto">
          <a:xfrm>
            <a:off x="4699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0" name="Line 97"/>
          <p:cNvSpPr>
            <a:spLocks noChangeShapeType="1"/>
          </p:cNvSpPr>
          <p:nvPr/>
        </p:nvSpPr>
        <p:spPr bwMode="auto">
          <a:xfrm>
            <a:off x="4762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1" name="Line 98"/>
          <p:cNvSpPr>
            <a:spLocks noChangeShapeType="1"/>
          </p:cNvSpPr>
          <p:nvPr/>
        </p:nvSpPr>
        <p:spPr bwMode="auto">
          <a:xfrm>
            <a:off x="4826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2" name="Line 99"/>
          <p:cNvSpPr>
            <a:spLocks noChangeShapeType="1"/>
          </p:cNvSpPr>
          <p:nvPr/>
        </p:nvSpPr>
        <p:spPr bwMode="auto">
          <a:xfrm>
            <a:off x="4889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3" name="Line 100"/>
          <p:cNvSpPr>
            <a:spLocks noChangeShapeType="1"/>
          </p:cNvSpPr>
          <p:nvPr/>
        </p:nvSpPr>
        <p:spPr bwMode="auto">
          <a:xfrm>
            <a:off x="4953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4" name="Line 101"/>
          <p:cNvSpPr>
            <a:spLocks noChangeShapeType="1"/>
          </p:cNvSpPr>
          <p:nvPr/>
        </p:nvSpPr>
        <p:spPr bwMode="auto">
          <a:xfrm>
            <a:off x="5016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5" name="Line 102"/>
          <p:cNvSpPr>
            <a:spLocks noChangeShapeType="1"/>
          </p:cNvSpPr>
          <p:nvPr/>
        </p:nvSpPr>
        <p:spPr bwMode="auto">
          <a:xfrm>
            <a:off x="5080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6" name="Line 103"/>
          <p:cNvSpPr>
            <a:spLocks noChangeShapeType="1"/>
          </p:cNvSpPr>
          <p:nvPr/>
        </p:nvSpPr>
        <p:spPr bwMode="auto">
          <a:xfrm>
            <a:off x="5143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7" name="Line 104"/>
          <p:cNvSpPr>
            <a:spLocks noChangeShapeType="1"/>
          </p:cNvSpPr>
          <p:nvPr/>
        </p:nvSpPr>
        <p:spPr bwMode="auto">
          <a:xfrm>
            <a:off x="5207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8" name="Line 105"/>
          <p:cNvSpPr>
            <a:spLocks noChangeShapeType="1"/>
          </p:cNvSpPr>
          <p:nvPr/>
        </p:nvSpPr>
        <p:spPr bwMode="auto">
          <a:xfrm>
            <a:off x="5270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29" name="Line 106"/>
          <p:cNvSpPr>
            <a:spLocks noChangeShapeType="1"/>
          </p:cNvSpPr>
          <p:nvPr/>
        </p:nvSpPr>
        <p:spPr bwMode="auto">
          <a:xfrm>
            <a:off x="5334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0" name="Line 107"/>
          <p:cNvSpPr>
            <a:spLocks noChangeShapeType="1"/>
          </p:cNvSpPr>
          <p:nvPr/>
        </p:nvSpPr>
        <p:spPr bwMode="auto">
          <a:xfrm>
            <a:off x="5397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1" name="Line 108"/>
          <p:cNvSpPr>
            <a:spLocks noChangeShapeType="1"/>
          </p:cNvSpPr>
          <p:nvPr/>
        </p:nvSpPr>
        <p:spPr bwMode="auto">
          <a:xfrm>
            <a:off x="5461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2" name="Line 109"/>
          <p:cNvSpPr>
            <a:spLocks noChangeShapeType="1"/>
          </p:cNvSpPr>
          <p:nvPr/>
        </p:nvSpPr>
        <p:spPr bwMode="auto">
          <a:xfrm>
            <a:off x="5524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3" name="Line 110"/>
          <p:cNvSpPr>
            <a:spLocks noChangeShapeType="1"/>
          </p:cNvSpPr>
          <p:nvPr/>
        </p:nvSpPr>
        <p:spPr bwMode="auto">
          <a:xfrm>
            <a:off x="5588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4" name="Line 111"/>
          <p:cNvSpPr>
            <a:spLocks noChangeShapeType="1"/>
          </p:cNvSpPr>
          <p:nvPr/>
        </p:nvSpPr>
        <p:spPr bwMode="auto">
          <a:xfrm>
            <a:off x="5651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5" name="Line 112"/>
          <p:cNvSpPr>
            <a:spLocks noChangeShapeType="1"/>
          </p:cNvSpPr>
          <p:nvPr/>
        </p:nvSpPr>
        <p:spPr bwMode="auto">
          <a:xfrm>
            <a:off x="5715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6" name="Line 113"/>
          <p:cNvSpPr>
            <a:spLocks noChangeShapeType="1"/>
          </p:cNvSpPr>
          <p:nvPr/>
        </p:nvSpPr>
        <p:spPr bwMode="auto">
          <a:xfrm>
            <a:off x="5778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7" name="Line 114"/>
          <p:cNvSpPr>
            <a:spLocks noChangeShapeType="1"/>
          </p:cNvSpPr>
          <p:nvPr/>
        </p:nvSpPr>
        <p:spPr bwMode="auto">
          <a:xfrm>
            <a:off x="5842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8" name="Line 115"/>
          <p:cNvSpPr>
            <a:spLocks noChangeShapeType="1"/>
          </p:cNvSpPr>
          <p:nvPr/>
        </p:nvSpPr>
        <p:spPr bwMode="auto">
          <a:xfrm>
            <a:off x="5905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39" name="Line 116"/>
          <p:cNvSpPr>
            <a:spLocks noChangeShapeType="1"/>
          </p:cNvSpPr>
          <p:nvPr/>
        </p:nvSpPr>
        <p:spPr bwMode="auto">
          <a:xfrm>
            <a:off x="5969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0" name="Line 117"/>
          <p:cNvSpPr>
            <a:spLocks noChangeShapeType="1"/>
          </p:cNvSpPr>
          <p:nvPr/>
        </p:nvSpPr>
        <p:spPr bwMode="auto">
          <a:xfrm>
            <a:off x="6032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1" name="Line 118"/>
          <p:cNvSpPr>
            <a:spLocks noChangeShapeType="1"/>
          </p:cNvSpPr>
          <p:nvPr/>
        </p:nvSpPr>
        <p:spPr bwMode="auto">
          <a:xfrm>
            <a:off x="6096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2" name="Line 119"/>
          <p:cNvSpPr>
            <a:spLocks noChangeShapeType="1"/>
          </p:cNvSpPr>
          <p:nvPr/>
        </p:nvSpPr>
        <p:spPr bwMode="auto">
          <a:xfrm>
            <a:off x="6159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3" name="Line 120"/>
          <p:cNvSpPr>
            <a:spLocks noChangeShapeType="1"/>
          </p:cNvSpPr>
          <p:nvPr/>
        </p:nvSpPr>
        <p:spPr bwMode="auto">
          <a:xfrm>
            <a:off x="6223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4" name="Line 121"/>
          <p:cNvSpPr>
            <a:spLocks noChangeShapeType="1"/>
          </p:cNvSpPr>
          <p:nvPr/>
        </p:nvSpPr>
        <p:spPr bwMode="auto">
          <a:xfrm>
            <a:off x="6286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5" name="Line 122"/>
          <p:cNvSpPr>
            <a:spLocks noChangeShapeType="1"/>
          </p:cNvSpPr>
          <p:nvPr/>
        </p:nvSpPr>
        <p:spPr bwMode="auto">
          <a:xfrm>
            <a:off x="63500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6" name="Line 123"/>
          <p:cNvSpPr>
            <a:spLocks noChangeShapeType="1"/>
          </p:cNvSpPr>
          <p:nvPr/>
        </p:nvSpPr>
        <p:spPr bwMode="auto">
          <a:xfrm>
            <a:off x="6413500" y="40052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7" name="Line 124"/>
          <p:cNvSpPr>
            <a:spLocks noChangeShapeType="1"/>
          </p:cNvSpPr>
          <p:nvPr/>
        </p:nvSpPr>
        <p:spPr bwMode="auto">
          <a:xfrm>
            <a:off x="2698750" y="2767013"/>
            <a:ext cx="0" cy="18288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8" name="Freeform 125"/>
          <p:cNvSpPr>
            <a:spLocks/>
          </p:cNvSpPr>
          <p:nvPr/>
        </p:nvSpPr>
        <p:spPr bwMode="auto">
          <a:xfrm>
            <a:off x="2654300" y="45608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49" name="Freeform 126"/>
          <p:cNvSpPr>
            <a:spLocks/>
          </p:cNvSpPr>
          <p:nvPr/>
        </p:nvSpPr>
        <p:spPr bwMode="auto">
          <a:xfrm>
            <a:off x="2654300" y="45608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50" name="Rectangle 127"/>
          <p:cNvSpPr>
            <a:spLocks noChangeArrowheads="1"/>
          </p:cNvSpPr>
          <p:nvPr/>
        </p:nvSpPr>
        <p:spPr bwMode="auto">
          <a:xfrm>
            <a:off x="3244850" y="2849563"/>
            <a:ext cx="865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51" name="Rectangle 128"/>
          <p:cNvSpPr>
            <a:spLocks noChangeArrowheads="1"/>
          </p:cNvSpPr>
          <p:nvPr/>
        </p:nvSpPr>
        <p:spPr bwMode="auto">
          <a:xfrm>
            <a:off x="3362325" y="2849563"/>
            <a:ext cx="28950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Niveau du possible : les hypothèses sont des causes issues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l’expérience, de l’intuition, de la créativité ou de la déduction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86" name="Rectangle 163"/>
          <p:cNvSpPr>
            <a:spLocks noChangeArrowheads="1"/>
          </p:cNvSpPr>
          <p:nvPr/>
        </p:nvSpPr>
        <p:spPr bwMode="auto">
          <a:xfrm>
            <a:off x="3238500" y="3541713"/>
            <a:ext cx="865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587" name="Rectangle 164"/>
          <p:cNvSpPr>
            <a:spLocks noChangeArrowheads="1"/>
          </p:cNvSpPr>
          <p:nvPr/>
        </p:nvSpPr>
        <p:spPr bwMode="auto">
          <a:xfrm>
            <a:off x="3355975" y="3541713"/>
            <a:ext cx="293028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Niveau du probable : les causes probables sont des hypothèses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vérifient tous les éléments de description du problème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627" name="Rectangle 204"/>
          <p:cNvSpPr>
            <a:spLocks noChangeArrowheads="1"/>
          </p:cNvSpPr>
          <p:nvPr/>
        </p:nvSpPr>
        <p:spPr bwMode="auto">
          <a:xfrm>
            <a:off x="3238500" y="4233863"/>
            <a:ext cx="865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628" name="Rectangle 205"/>
          <p:cNvSpPr>
            <a:spLocks noChangeArrowheads="1"/>
          </p:cNvSpPr>
          <p:nvPr/>
        </p:nvSpPr>
        <p:spPr bwMode="auto">
          <a:xfrm>
            <a:off x="3355975" y="4233863"/>
            <a:ext cx="273151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Niveau du prouvé : la (ou les) vraie(s) cause(s) permet(</a:t>
            </a:r>
            <a:r>
              <a:rPr lang="fr-FR" altLang="fr-FR" sz="8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tent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)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reproduire très exactement le problème initial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426" name="Rectangle 250"/>
          <p:cNvSpPr>
            <a:spLocks noChangeArrowheads="1"/>
          </p:cNvSpPr>
          <p:nvPr/>
        </p:nvSpPr>
        <p:spPr bwMode="auto">
          <a:xfrm>
            <a:off x="2546350" y="2605088"/>
            <a:ext cx="3494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Causes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301897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5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1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CRÉER UN CLIMAT DE CONFIANCE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483768" y="6503989"/>
            <a:ext cx="3672408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RISQUES LIÉS À LA DURÉE DE LA MISSION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92271" y="2495547"/>
            <a:ext cx="5695273" cy="2731959"/>
            <a:chOff x="1692275" y="2495552"/>
            <a:chExt cx="4909717" cy="2355137"/>
          </a:xfrm>
        </p:grpSpPr>
        <p:sp>
          <p:nvSpPr>
            <p:cNvPr id="14" name="Rectangle 6"/>
            <p:cNvSpPr>
              <a:spLocks noChangeArrowheads="1"/>
            </p:cNvSpPr>
            <p:nvPr/>
          </p:nvSpPr>
          <p:spPr bwMode="auto">
            <a:xfrm>
              <a:off x="4283076" y="2495552"/>
              <a:ext cx="2305050" cy="17208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Rectangle 7"/>
            <p:cNvSpPr>
              <a:spLocks noChangeArrowheads="1"/>
            </p:cNvSpPr>
            <p:nvPr/>
          </p:nvSpPr>
          <p:spPr bwMode="auto">
            <a:xfrm>
              <a:off x="4283076" y="2495552"/>
              <a:ext cx="2305050" cy="1720851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1895475" y="2892427"/>
              <a:ext cx="2851151" cy="1892301"/>
            </a:xfrm>
            <a:custGeom>
              <a:avLst/>
              <a:gdLst>
                <a:gd name="T0" fmla="*/ 0 w 1796"/>
                <a:gd name="T1" fmla="*/ 0 h 1160"/>
                <a:gd name="T2" fmla="*/ 0 w 1796"/>
                <a:gd name="T3" fmla="*/ 1160 h 1160"/>
                <a:gd name="T4" fmla="*/ 1796 w 1796"/>
                <a:gd name="T5" fmla="*/ 1160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96" h="1160">
                  <a:moveTo>
                    <a:pt x="0" y="0"/>
                  </a:moveTo>
                  <a:lnTo>
                    <a:pt x="0" y="1160"/>
                  </a:lnTo>
                  <a:lnTo>
                    <a:pt x="1796" y="116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 type="stealth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4724401" y="4752978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4724401" y="4752978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2054225" y="2930527"/>
              <a:ext cx="2111375" cy="1787526"/>
            </a:xfrm>
            <a:custGeom>
              <a:avLst/>
              <a:gdLst>
                <a:gd name="T0" fmla="*/ 0 w 1330"/>
                <a:gd name="T1" fmla="*/ 0 h 1126"/>
                <a:gd name="T2" fmla="*/ 0 w 1330"/>
                <a:gd name="T3" fmla="*/ 0 h 1126"/>
                <a:gd name="T4" fmla="*/ 24 w 1330"/>
                <a:gd name="T5" fmla="*/ 84 h 1126"/>
                <a:gd name="T6" fmla="*/ 52 w 1330"/>
                <a:gd name="T7" fmla="*/ 168 h 1126"/>
                <a:gd name="T8" fmla="*/ 68 w 1330"/>
                <a:gd name="T9" fmla="*/ 210 h 1126"/>
                <a:gd name="T10" fmla="*/ 84 w 1330"/>
                <a:gd name="T11" fmla="*/ 252 h 1126"/>
                <a:gd name="T12" fmla="*/ 102 w 1330"/>
                <a:gd name="T13" fmla="*/ 292 h 1126"/>
                <a:gd name="T14" fmla="*/ 120 w 1330"/>
                <a:gd name="T15" fmla="*/ 334 h 1126"/>
                <a:gd name="T16" fmla="*/ 142 w 1330"/>
                <a:gd name="T17" fmla="*/ 374 h 1126"/>
                <a:gd name="T18" fmla="*/ 164 w 1330"/>
                <a:gd name="T19" fmla="*/ 414 h 1126"/>
                <a:gd name="T20" fmla="*/ 190 w 1330"/>
                <a:gd name="T21" fmla="*/ 454 h 1126"/>
                <a:gd name="T22" fmla="*/ 216 w 1330"/>
                <a:gd name="T23" fmla="*/ 492 h 1126"/>
                <a:gd name="T24" fmla="*/ 248 w 1330"/>
                <a:gd name="T25" fmla="*/ 530 h 1126"/>
                <a:gd name="T26" fmla="*/ 280 w 1330"/>
                <a:gd name="T27" fmla="*/ 568 h 1126"/>
                <a:gd name="T28" fmla="*/ 318 w 1330"/>
                <a:gd name="T29" fmla="*/ 604 h 1126"/>
                <a:gd name="T30" fmla="*/ 358 w 1330"/>
                <a:gd name="T31" fmla="*/ 640 h 1126"/>
                <a:gd name="T32" fmla="*/ 358 w 1330"/>
                <a:gd name="T33" fmla="*/ 640 h 1126"/>
                <a:gd name="T34" fmla="*/ 400 w 1330"/>
                <a:gd name="T35" fmla="*/ 674 h 1126"/>
                <a:gd name="T36" fmla="*/ 446 w 1330"/>
                <a:gd name="T37" fmla="*/ 708 h 1126"/>
                <a:gd name="T38" fmla="*/ 496 w 1330"/>
                <a:gd name="T39" fmla="*/ 742 h 1126"/>
                <a:gd name="T40" fmla="*/ 550 w 1330"/>
                <a:gd name="T41" fmla="*/ 774 h 1126"/>
                <a:gd name="T42" fmla="*/ 604 w 1330"/>
                <a:gd name="T43" fmla="*/ 806 h 1126"/>
                <a:gd name="T44" fmla="*/ 662 w 1330"/>
                <a:gd name="T45" fmla="*/ 838 h 1126"/>
                <a:gd name="T46" fmla="*/ 722 w 1330"/>
                <a:gd name="T47" fmla="*/ 868 h 1126"/>
                <a:gd name="T48" fmla="*/ 786 w 1330"/>
                <a:gd name="T49" fmla="*/ 898 h 1126"/>
                <a:gd name="T50" fmla="*/ 914 w 1330"/>
                <a:gd name="T51" fmla="*/ 956 h 1126"/>
                <a:gd name="T52" fmla="*/ 1050 w 1330"/>
                <a:gd name="T53" fmla="*/ 1014 h 1126"/>
                <a:gd name="T54" fmla="*/ 1190 w 1330"/>
                <a:gd name="T55" fmla="*/ 1070 h 1126"/>
                <a:gd name="T56" fmla="*/ 1330 w 1330"/>
                <a:gd name="T57" fmla="*/ 112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0" h="1126">
                  <a:moveTo>
                    <a:pt x="0" y="0"/>
                  </a:moveTo>
                  <a:lnTo>
                    <a:pt x="0" y="0"/>
                  </a:lnTo>
                  <a:lnTo>
                    <a:pt x="24" y="84"/>
                  </a:lnTo>
                  <a:lnTo>
                    <a:pt x="52" y="168"/>
                  </a:lnTo>
                  <a:lnTo>
                    <a:pt x="68" y="210"/>
                  </a:lnTo>
                  <a:lnTo>
                    <a:pt x="84" y="252"/>
                  </a:lnTo>
                  <a:lnTo>
                    <a:pt x="102" y="292"/>
                  </a:lnTo>
                  <a:lnTo>
                    <a:pt x="120" y="334"/>
                  </a:lnTo>
                  <a:lnTo>
                    <a:pt x="142" y="374"/>
                  </a:lnTo>
                  <a:lnTo>
                    <a:pt x="164" y="414"/>
                  </a:lnTo>
                  <a:lnTo>
                    <a:pt x="190" y="454"/>
                  </a:lnTo>
                  <a:lnTo>
                    <a:pt x="216" y="492"/>
                  </a:lnTo>
                  <a:lnTo>
                    <a:pt x="248" y="530"/>
                  </a:lnTo>
                  <a:lnTo>
                    <a:pt x="280" y="568"/>
                  </a:lnTo>
                  <a:lnTo>
                    <a:pt x="318" y="604"/>
                  </a:lnTo>
                  <a:lnTo>
                    <a:pt x="358" y="640"/>
                  </a:lnTo>
                  <a:lnTo>
                    <a:pt x="358" y="640"/>
                  </a:lnTo>
                  <a:lnTo>
                    <a:pt x="400" y="674"/>
                  </a:lnTo>
                  <a:lnTo>
                    <a:pt x="446" y="708"/>
                  </a:lnTo>
                  <a:lnTo>
                    <a:pt x="496" y="742"/>
                  </a:lnTo>
                  <a:lnTo>
                    <a:pt x="550" y="774"/>
                  </a:lnTo>
                  <a:lnTo>
                    <a:pt x="604" y="806"/>
                  </a:lnTo>
                  <a:lnTo>
                    <a:pt x="662" y="838"/>
                  </a:lnTo>
                  <a:lnTo>
                    <a:pt x="722" y="868"/>
                  </a:lnTo>
                  <a:lnTo>
                    <a:pt x="786" y="898"/>
                  </a:lnTo>
                  <a:lnTo>
                    <a:pt x="914" y="956"/>
                  </a:lnTo>
                  <a:lnTo>
                    <a:pt x="1050" y="1014"/>
                  </a:lnTo>
                  <a:lnTo>
                    <a:pt x="1190" y="1070"/>
                  </a:lnTo>
                  <a:lnTo>
                    <a:pt x="1330" y="1126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4"/>
            <p:cNvSpPr>
              <a:spLocks noChangeArrowheads="1"/>
            </p:cNvSpPr>
            <p:nvPr/>
          </p:nvSpPr>
          <p:spPr bwMode="auto">
            <a:xfrm>
              <a:off x="3692525" y="4476753"/>
              <a:ext cx="730250" cy="16827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5"/>
            <p:cNvSpPr>
              <a:spLocks noChangeArrowheads="1"/>
            </p:cNvSpPr>
            <p:nvPr/>
          </p:nvSpPr>
          <p:spPr bwMode="auto">
            <a:xfrm>
              <a:off x="3692525" y="4476753"/>
              <a:ext cx="730250" cy="168275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6"/>
            <p:cNvSpPr>
              <a:spLocks noChangeArrowheads="1"/>
            </p:cNvSpPr>
            <p:nvPr/>
          </p:nvSpPr>
          <p:spPr bwMode="auto">
            <a:xfrm>
              <a:off x="2044700" y="3048002"/>
              <a:ext cx="454025" cy="168275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7"/>
            <p:cNvSpPr>
              <a:spLocks noChangeArrowheads="1"/>
            </p:cNvSpPr>
            <p:nvPr/>
          </p:nvSpPr>
          <p:spPr bwMode="auto">
            <a:xfrm>
              <a:off x="2044700" y="3048002"/>
              <a:ext cx="454025" cy="1682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8"/>
            <p:cNvSpPr>
              <a:spLocks noChangeArrowheads="1"/>
            </p:cNvSpPr>
            <p:nvPr/>
          </p:nvSpPr>
          <p:spPr bwMode="auto">
            <a:xfrm>
              <a:off x="2762250" y="3048002"/>
              <a:ext cx="450850" cy="16827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19"/>
            <p:cNvSpPr>
              <a:spLocks noChangeArrowheads="1"/>
            </p:cNvSpPr>
            <p:nvPr/>
          </p:nvSpPr>
          <p:spPr bwMode="auto">
            <a:xfrm>
              <a:off x="2762250" y="3048002"/>
              <a:ext cx="450850" cy="168275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2593975" y="3108327"/>
              <a:ext cx="69850" cy="73025"/>
            </a:xfrm>
            <a:custGeom>
              <a:avLst/>
              <a:gdLst>
                <a:gd name="T0" fmla="*/ 22 w 44"/>
                <a:gd name="T1" fmla="*/ 0 h 46"/>
                <a:gd name="T2" fmla="*/ 0 w 44"/>
                <a:gd name="T3" fmla="*/ 22 h 46"/>
                <a:gd name="T4" fmla="*/ 22 w 44"/>
                <a:gd name="T5" fmla="*/ 46 h 46"/>
                <a:gd name="T6" fmla="*/ 44 w 44"/>
                <a:gd name="T7" fmla="*/ 22 h 46"/>
                <a:gd name="T8" fmla="*/ 22 w 4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0" y="22"/>
                  </a:lnTo>
                  <a:lnTo>
                    <a:pt x="22" y="46"/>
                  </a:lnTo>
                  <a:lnTo>
                    <a:pt x="44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2593975" y="3108327"/>
              <a:ext cx="69850" cy="73025"/>
            </a:xfrm>
            <a:custGeom>
              <a:avLst/>
              <a:gdLst>
                <a:gd name="T0" fmla="*/ 22 w 44"/>
                <a:gd name="T1" fmla="*/ 0 h 46"/>
                <a:gd name="T2" fmla="*/ 0 w 44"/>
                <a:gd name="T3" fmla="*/ 22 h 46"/>
                <a:gd name="T4" fmla="*/ 22 w 44"/>
                <a:gd name="T5" fmla="*/ 46 h 46"/>
                <a:gd name="T6" fmla="*/ 44 w 44"/>
                <a:gd name="T7" fmla="*/ 22 h 46"/>
                <a:gd name="T8" fmla="*/ 22 w 4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0" y="22"/>
                  </a:lnTo>
                  <a:lnTo>
                    <a:pt x="22" y="46"/>
                  </a:lnTo>
                  <a:lnTo>
                    <a:pt x="44" y="2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2593975" y="3108327"/>
              <a:ext cx="69850" cy="73025"/>
            </a:xfrm>
            <a:custGeom>
              <a:avLst/>
              <a:gdLst>
                <a:gd name="T0" fmla="*/ 22 w 44"/>
                <a:gd name="T1" fmla="*/ 0 h 46"/>
                <a:gd name="T2" fmla="*/ 0 w 44"/>
                <a:gd name="T3" fmla="*/ 22 h 46"/>
                <a:gd name="T4" fmla="*/ 22 w 44"/>
                <a:gd name="T5" fmla="*/ 46 h 46"/>
                <a:gd name="T6" fmla="*/ 44 w 44"/>
                <a:gd name="T7" fmla="*/ 22 h 46"/>
                <a:gd name="T8" fmla="*/ 22 w 4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0" y="22"/>
                  </a:lnTo>
                  <a:lnTo>
                    <a:pt x="22" y="46"/>
                  </a:lnTo>
                  <a:lnTo>
                    <a:pt x="44" y="22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3"/>
            <p:cNvSpPr>
              <a:spLocks noChangeShapeType="1"/>
            </p:cNvSpPr>
            <p:nvPr/>
          </p:nvSpPr>
          <p:spPr bwMode="auto">
            <a:xfrm flipV="1">
              <a:off x="2628900" y="3070227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88" name="Line 24"/>
            <p:cNvSpPr>
              <a:spLocks noChangeShapeType="1"/>
            </p:cNvSpPr>
            <p:nvPr/>
          </p:nvSpPr>
          <p:spPr bwMode="auto">
            <a:xfrm flipV="1">
              <a:off x="2628900" y="3006727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89" name="Line 25"/>
            <p:cNvSpPr>
              <a:spLocks noChangeShapeType="1"/>
            </p:cNvSpPr>
            <p:nvPr/>
          </p:nvSpPr>
          <p:spPr bwMode="auto">
            <a:xfrm flipV="1">
              <a:off x="2628900" y="2943227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1" name="Freeform 26"/>
            <p:cNvSpPr>
              <a:spLocks/>
            </p:cNvSpPr>
            <p:nvPr/>
          </p:nvSpPr>
          <p:spPr bwMode="auto">
            <a:xfrm>
              <a:off x="2628900" y="2892427"/>
              <a:ext cx="12700" cy="25400"/>
            </a:xfrm>
            <a:custGeom>
              <a:avLst/>
              <a:gdLst>
                <a:gd name="T0" fmla="*/ 0 w 8"/>
                <a:gd name="T1" fmla="*/ 16 h 16"/>
                <a:gd name="T2" fmla="*/ 0 w 8"/>
                <a:gd name="T3" fmla="*/ 0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2" name="Line 27"/>
            <p:cNvSpPr>
              <a:spLocks noChangeShapeType="1"/>
            </p:cNvSpPr>
            <p:nvPr/>
          </p:nvSpPr>
          <p:spPr bwMode="auto">
            <a:xfrm>
              <a:off x="2667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3" name="Line 28"/>
            <p:cNvSpPr>
              <a:spLocks noChangeShapeType="1"/>
            </p:cNvSpPr>
            <p:nvPr/>
          </p:nvSpPr>
          <p:spPr bwMode="auto">
            <a:xfrm>
              <a:off x="2730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4" name="Line 29"/>
            <p:cNvSpPr>
              <a:spLocks noChangeShapeType="1"/>
            </p:cNvSpPr>
            <p:nvPr/>
          </p:nvSpPr>
          <p:spPr bwMode="auto">
            <a:xfrm>
              <a:off x="2794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5" name="Line 30"/>
            <p:cNvSpPr>
              <a:spLocks noChangeShapeType="1"/>
            </p:cNvSpPr>
            <p:nvPr/>
          </p:nvSpPr>
          <p:spPr bwMode="auto">
            <a:xfrm>
              <a:off x="2857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6" name="Line 31"/>
            <p:cNvSpPr>
              <a:spLocks noChangeShapeType="1"/>
            </p:cNvSpPr>
            <p:nvPr/>
          </p:nvSpPr>
          <p:spPr bwMode="auto">
            <a:xfrm>
              <a:off x="2921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7" name="Line 32"/>
            <p:cNvSpPr>
              <a:spLocks noChangeShapeType="1"/>
            </p:cNvSpPr>
            <p:nvPr/>
          </p:nvSpPr>
          <p:spPr bwMode="auto">
            <a:xfrm>
              <a:off x="2984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8" name="Line 33"/>
            <p:cNvSpPr>
              <a:spLocks noChangeShapeType="1"/>
            </p:cNvSpPr>
            <p:nvPr/>
          </p:nvSpPr>
          <p:spPr bwMode="auto">
            <a:xfrm>
              <a:off x="3048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9" name="Line 34"/>
            <p:cNvSpPr>
              <a:spLocks noChangeShapeType="1"/>
            </p:cNvSpPr>
            <p:nvPr/>
          </p:nvSpPr>
          <p:spPr bwMode="auto">
            <a:xfrm>
              <a:off x="3111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0" name="Line 35"/>
            <p:cNvSpPr>
              <a:spLocks noChangeShapeType="1"/>
            </p:cNvSpPr>
            <p:nvPr/>
          </p:nvSpPr>
          <p:spPr bwMode="auto">
            <a:xfrm>
              <a:off x="3175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1" name="Line 36"/>
            <p:cNvSpPr>
              <a:spLocks noChangeShapeType="1"/>
            </p:cNvSpPr>
            <p:nvPr/>
          </p:nvSpPr>
          <p:spPr bwMode="auto">
            <a:xfrm>
              <a:off x="3238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2" name="Line 37"/>
            <p:cNvSpPr>
              <a:spLocks noChangeShapeType="1"/>
            </p:cNvSpPr>
            <p:nvPr/>
          </p:nvSpPr>
          <p:spPr bwMode="auto">
            <a:xfrm>
              <a:off x="3302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3" name="Line 38"/>
            <p:cNvSpPr>
              <a:spLocks noChangeShapeType="1"/>
            </p:cNvSpPr>
            <p:nvPr/>
          </p:nvSpPr>
          <p:spPr bwMode="auto">
            <a:xfrm>
              <a:off x="3365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4" name="Line 39"/>
            <p:cNvSpPr>
              <a:spLocks noChangeShapeType="1"/>
            </p:cNvSpPr>
            <p:nvPr/>
          </p:nvSpPr>
          <p:spPr bwMode="auto">
            <a:xfrm>
              <a:off x="3429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5" name="Line 40"/>
            <p:cNvSpPr>
              <a:spLocks noChangeShapeType="1"/>
            </p:cNvSpPr>
            <p:nvPr/>
          </p:nvSpPr>
          <p:spPr bwMode="auto">
            <a:xfrm>
              <a:off x="3492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6" name="Line 41"/>
            <p:cNvSpPr>
              <a:spLocks noChangeShapeType="1"/>
            </p:cNvSpPr>
            <p:nvPr/>
          </p:nvSpPr>
          <p:spPr bwMode="auto">
            <a:xfrm>
              <a:off x="3556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7" name="Line 42"/>
            <p:cNvSpPr>
              <a:spLocks noChangeShapeType="1"/>
            </p:cNvSpPr>
            <p:nvPr/>
          </p:nvSpPr>
          <p:spPr bwMode="auto">
            <a:xfrm>
              <a:off x="3619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8" name="Line 43"/>
            <p:cNvSpPr>
              <a:spLocks noChangeShapeType="1"/>
            </p:cNvSpPr>
            <p:nvPr/>
          </p:nvSpPr>
          <p:spPr bwMode="auto">
            <a:xfrm>
              <a:off x="3683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9" name="Line 44"/>
            <p:cNvSpPr>
              <a:spLocks noChangeShapeType="1"/>
            </p:cNvSpPr>
            <p:nvPr/>
          </p:nvSpPr>
          <p:spPr bwMode="auto">
            <a:xfrm>
              <a:off x="3746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0" name="Line 45"/>
            <p:cNvSpPr>
              <a:spLocks noChangeShapeType="1"/>
            </p:cNvSpPr>
            <p:nvPr/>
          </p:nvSpPr>
          <p:spPr bwMode="auto">
            <a:xfrm>
              <a:off x="3810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1" name="Line 46"/>
            <p:cNvSpPr>
              <a:spLocks noChangeShapeType="1"/>
            </p:cNvSpPr>
            <p:nvPr/>
          </p:nvSpPr>
          <p:spPr bwMode="auto">
            <a:xfrm>
              <a:off x="3873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2" name="Line 47"/>
            <p:cNvSpPr>
              <a:spLocks noChangeShapeType="1"/>
            </p:cNvSpPr>
            <p:nvPr/>
          </p:nvSpPr>
          <p:spPr bwMode="auto">
            <a:xfrm>
              <a:off x="3937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3" name="Line 48"/>
            <p:cNvSpPr>
              <a:spLocks noChangeShapeType="1"/>
            </p:cNvSpPr>
            <p:nvPr/>
          </p:nvSpPr>
          <p:spPr bwMode="auto">
            <a:xfrm>
              <a:off x="4000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4" name="Line 49"/>
            <p:cNvSpPr>
              <a:spLocks noChangeShapeType="1"/>
            </p:cNvSpPr>
            <p:nvPr/>
          </p:nvSpPr>
          <p:spPr bwMode="auto">
            <a:xfrm>
              <a:off x="40640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5" name="Line 50"/>
            <p:cNvSpPr>
              <a:spLocks noChangeShapeType="1"/>
            </p:cNvSpPr>
            <p:nvPr/>
          </p:nvSpPr>
          <p:spPr bwMode="auto">
            <a:xfrm>
              <a:off x="4127500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6" name="Line 51"/>
            <p:cNvSpPr>
              <a:spLocks noChangeShapeType="1"/>
            </p:cNvSpPr>
            <p:nvPr/>
          </p:nvSpPr>
          <p:spPr bwMode="auto">
            <a:xfrm>
              <a:off x="4191001" y="2892427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7" name="Freeform 52"/>
            <p:cNvSpPr>
              <a:spLocks/>
            </p:cNvSpPr>
            <p:nvPr/>
          </p:nvSpPr>
          <p:spPr bwMode="auto">
            <a:xfrm>
              <a:off x="4229101" y="2867027"/>
              <a:ext cx="63500" cy="50800"/>
            </a:xfrm>
            <a:custGeom>
              <a:avLst/>
              <a:gdLst>
                <a:gd name="T0" fmla="*/ 40 w 40"/>
                <a:gd name="T1" fmla="*/ 16 h 32"/>
                <a:gd name="T2" fmla="*/ 0 w 40"/>
                <a:gd name="T3" fmla="*/ 32 h 32"/>
                <a:gd name="T4" fmla="*/ 10 w 40"/>
                <a:gd name="T5" fmla="*/ 16 h 32"/>
                <a:gd name="T6" fmla="*/ 0 w 40"/>
                <a:gd name="T7" fmla="*/ 0 h 32"/>
                <a:gd name="T8" fmla="*/ 40 w 40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40" y="16"/>
                  </a:moveTo>
                  <a:lnTo>
                    <a:pt x="0" y="32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8" name="Freeform 53"/>
            <p:cNvSpPr>
              <a:spLocks/>
            </p:cNvSpPr>
            <p:nvPr/>
          </p:nvSpPr>
          <p:spPr bwMode="auto">
            <a:xfrm>
              <a:off x="4229101" y="2867027"/>
              <a:ext cx="63500" cy="50800"/>
            </a:xfrm>
            <a:custGeom>
              <a:avLst/>
              <a:gdLst>
                <a:gd name="T0" fmla="*/ 40 w 40"/>
                <a:gd name="T1" fmla="*/ 16 h 32"/>
                <a:gd name="T2" fmla="*/ 0 w 40"/>
                <a:gd name="T3" fmla="*/ 32 h 32"/>
                <a:gd name="T4" fmla="*/ 10 w 40"/>
                <a:gd name="T5" fmla="*/ 16 h 32"/>
                <a:gd name="T6" fmla="*/ 0 w 40"/>
                <a:gd name="T7" fmla="*/ 0 h 32"/>
                <a:gd name="T8" fmla="*/ 40 w 40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40" y="16"/>
                  </a:moveTo>
                  <a:lnTo>
                    <a:pt x="0" y="32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4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9" name="Freeform 54"/>
            <p:cNvSpPr>
              <a:spLocks/>
            </p:cNvSpPr>
            <p:nvPr/>
          </p:nvSpPr>
          <p:spPr bwMode="auto">
            <a:xfrm>
              <a:off x="4356101" y="2533652"/>
              <a:ext cx="1765300" cy="1187451"/>
            </a:xfrm>
            <a:custGeom>
              <a:avLst/>
              <a:gdLst>
                <a:gd name="T0" fmla="*/ 556 w 1112"/>
                <a:gd name="T1" fmla="*/ 0 h 748"/>
                <a:gd name="T2" fmla="*/ 0 w 1112"/>
                <a:gd name="T3" fmla="*/ 374 h 748"/>
                <a:gd name="T4" fmla="*/ 556 w 1112"/>
                <a:gd name="T5" fmla="*/ 748 h 748"/>
                <a:gd name="T6" fmla="*/ 1112 w 1112"/>
                <a:gd name="T7" fmla="*/ 374 h 748"/>
                <a:gd name="T8" fmla="*/ 556 w 1112"/>
                <a:gd name="T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748">
                  <a:moveTo>
                    <a:pt x="556" y="0"/>
                  </a:moveTo>
                  <a:lnTo>
                    <a:pt x="0" y="374"/>
                  </a:lnTo>
                  <a:lnTo>
                    <a:pt x="556" y="748"/>
                  </a:lnTo>
                  <a:lnTo>
                    <a:pt x="1112" y="374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0" name="Freeform 55"/>
            <p:cNvSpPr>
              <a:spLocks/>
            </p:cNvSpPr>
            <p:nvPr/>
          </p:nvSpPr>
          <p:spPr bwMode="auto">
            <a:xfrm>
              <a:off x="4356101" y="2533652"/>
              <a:ext cx="1765300" cy="1187451"/>
            </a:xfrm>
            <a:custGeom>
              <a:avLst/>
              <a:gdLst>
                <a:gd name="T0" fmla="*/ 556 w 1112"/>
                <a:gd name="T1" fmla="*/ 0 h 748"/>
                <a:gd name="T2" fmla="*/ 0 w 1112"/>
                <a:gd name="T3" fmla="*/ 374 h 748"/>
                <a:gd name="T4" fmla="*/ 556 w 1112"/>
                <a:gd name="T5" fmla="*/ 748 h 748"/>
                <a:gd name="T6" fmla="*/ 1112 w 1112"/>
                <a:gd name="T7" fmla="*/ 374 h 748"/>
                <a:gd name="T8" fmla="*/ 556 w 1112"/>
                <a:gd name="T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748">
                  <a:moveTo>
                    <a:pt x="556" y="0"/>
                  </a:moveTo>
                  <a:lnTo>
                    <a:pt x="0" y="374"/>
                  </a:lnTo>
                  <a:lnTo>
                    <a:pt x="556" y="748"/>
                  </a:lnTo>
                  <a:lnTo>
                    <a:pt x="1112" y="374"/>
                  </a:lnTo>
                  <a:lnTo>
                    <a:pt x="5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1" name="Freeform 56"/>
            <p:cNvSpPr>
              <a:spLocks/>
            </p:cNvSpPr>
            <p:nvPr/>
          </p:nvSpPr>
          <p:spPr bwMode="auto">
            <a:xfrm>
              <a:off x="4356101" y="2533652"/>
              <a:ext cx="1765300" cy="1187451"/>
            </a:xfrm>
            <a:custGeom>
              <a:avLst/>
              <a:gdLst>
                <a:gd name="T0" fmla="*/ 556 w 1112"/>
                <a:gd name="T1" fmla="*/ 0 h 748"/>
                <a:gd name="T2" fmla="*/ 0 w 1112"/>
                <a:gd name="T3" fmla="*/ 374 h 748"/>
                <a:gd name="T4" fmla="*/ 556 w 1112"/>
                <a:gd name="T5" fmla="*/ 748 h 748"/>
                <a:gd name="T6" fmla="*/ 1112 w 1112"/>
                <a:gd name="T7" fmla="*/ 374 h 748"/>
                <a:gd name="T8" fmla="*/ 556 w 1112"/>
                <a:gd name="T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748">
                  <a:moveTo>
                    <a:pt x="556" y="0"/>
                  </a:moveTo>
                  <a:lnTo>
                    <a:pt x="0" y="374"/>
                  </a:lnTo>
                  <a:lnTo>
                    <a:pt x="556" y="748"/>
                  </a:lnTo>
                  <a:lnTo>
                    <a:pt x="1112" y="374"/>
                  </a:lnTo>
                  <a:lnTo>
                    <a:pt x="556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2" name="Freeform 57"/>
            <p:cNvSpPr>
              <a:spLocks/>
            </p:cNvSpPr>
            <p:nvPr/>
          </p:nvSpPr>
          <p:spPr bwMode="auto">
            <a:xfrm>
              <a:off x="6121401" y="3127377"/>
              <a:ext cx="215900" cy="727075"/>
            </a:xfrm>
            <a:custGeom>
              <a:avLst/>
              <a:gdLst>
                <a:gd name="T0" fmla="*/ 0 w 136"/>
                <a:gd name="T1" fmla="*/ 0 h 458"/>
                <a:gd name="T2" fmla="*/ 136 w 136"/>
                <a:gd name="T3" fmla="*/ 0 h 458"/>
                <a:gd name="T4" fmla="*/ 136 w 136"/>
                <a:gd name="T5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458">
                  <a:moveTo>
                    <a:pt x="0" y="0"/>
                  </a:moveTo>
                  <a:lnTo>
                    <a:pt x="136" y="0"/>
                  </a:lnTo>
                  <a:lnTo>
                    <a:pt x="136" y="458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3" name="Freeform 58"/>
            <p:cNvSpPr>
              <a:spLocks/>
            </p:cNvSpPr>
            <p:nvPr/>
          </p:nvSpPr>
          <p:spPr bwMode="auto">
            <a:xfrm>
              <a:off x="6299201" y="3829053"/>
              <a:ext cx="76200" cy="95250"/>
            </a:xfrm>
            <a:custGeom>
              <a:avLst/>
              <a:gdLst>
                <a:gd name="T0" fmla="*/ 24 w 48"/>
                <a:gd name="T1" fmla="*/ 60 h 60"/>
                <a:gd name="T2" fmla="*/ 0 w 48"/>
                <a:gd name="T3" fmla="*/ 0 h 60"/>
                <a:gd name="T4" fmla="*/ 24 w 48"/>
                <a:gd name="T5" fmla="*/ 14 h 60"/>
                <a:gd name="T6" fmla="*/ 48 w 48"/>
                <a:gd name="T7" fmla="*/ 0 h 60"/>
                <a:gd name="T8" fmla="*/ 24 w 4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0">
                  <a:moveTo>
                    <a:pt x="24" y="60"/>
                  </a:moveTo>
                  <a:lnTo>
                    <a:pt x="0" y="0"/>
                  </a:lnTo>
                  <a:lnTo>
                    <a:pt x="24" y="14"/>
                  </a:lnTo>
                  <a:lnTo>
                    <a:pt x="48" y="0"/>
                  </a:lnTo>
                  <a:lnTo>
                    <a:pt x="24" y="6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4" name="Freeform 59"/>
            <p:cNvSpPr>
              <a:spLocks/>
            </p:cNvSpPr>
            <p:nvPr/>
          </p:nvSpPr>
          <p:spPr bwMode="auto">
            <a:xfrm>
              <a:off x="6299201" y="3829053"/>
              <a:ext cx="76200" cy="95250"/>
            </a:xfrm>
            <a:custGeom>
              <a:avLst/>
              <a:gdLst>
                <a:gd name="T0" fmla="*/ 24 w 48"/>
                <a:gd name="T1" fmla="*/ 60 h 60"/>
                <a:gd name="T2" fmla="*/ 0 w 48"/>
                <a:gd name="T3" fmla="*/ 0 h 60"/>
                <a:gd name="T4" fmla="*/ 24 w 48"/>
                <a:gd name="T5" fmla="*/ 14 h 60"/>
                <a:gd name="T6" fmla="*/ 48 w 48"/>
                <a:gd name="T7" fmla="*/ 0 h 60"/>
                <a:gd name="T8" fmla="*/ 24 w 4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0">
                  <a:moveTo>
                    <a:pt x="24" y="60"/>
                  </a:moveTo>
                  <a:lnTo>
                    <a:pt x="0" y="0"/>
                  </a:lnTo>
                  <a:lnTo>
                    <a:pt x="24" y="14"/>
                  </a:lnTo>
                  <a:lnTo>
                    <a:pt x="48" y="0"/>
                  </a:lnTo>
                  <a:lnTo>
                    <a:pt x="24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5" name="Line 60"/>
            <p:cNvSpPr>
              <a:spLocks noChangeShapeType="1"/>
            </p:cNvSpPr>
            <p:nvPr/>
          </p:nvSpPr>
          <p:spPr bwMode="auto">
            <a:xfrm>
              <a:off x="5238751" y="3721103"/>
              <a:ext cx="0" cy="133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6" name="Freeform 61"/>
            <p:cNvSpPr>
              <a:spLocks/>
            </p:cNvSpPr>
            <p:nvPr/>
          </p:nvSpPr>
          <p:spPr bwMode="auto">
            <a:xfrm>
              <a:off x="5200651" y="3829053"/>
              <a:ext cx="76200" cy="95250"/>
            </a:xfrm>
            <a:custGeom>
              <a:avLst/>
              <a:gdLst>
                <a:gd name="T0" fmla="*/ 24 w 48"/>
                <a:gd name="T1" fmla="*/ 60 h 60"/>
                <a:gd name="T2" fmla="*/ 0 w 48"/>
                <a:gd name="T3" fmla="*/ 0 h 60"/>
                <a:gd name="T4" fmla="*/ 24 w 48"/>
                <a:gd name="T5" fmla="*/ 14 h 60"/>
                <a:gd name="T6" fmla="*/ 48 w 48"/>
                <a:gd name="T7" fmla="*/ 0 h 60"/>
                <a:gd name="T8" fmla="*/ 24 w 4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0">
                  <a:moveTo>
                    <a:pt x="24" y="60"/>
                  </a:moveTo>
                  <a:lnTo>
                    <a:pt x="0" y="0"/>
                  </a:lnTo>
                  <a:lnTo>
                    <a:pt x="24" y="14"/>
                  </a:lnTo>
                  <a:lnTo>
                    <a:pt x="48" y="0"/>
                  </a:lnTo>
                  <a:lnTo>
                    <a:pt x="24" y="6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7" name="Freeform 62"/>
            <p:cNvSpPr>
              <a:spLocks/>
            </p:cNvSpPr>
            <p:nvPr/>
          </p:nvSpPr>
          <p:spPr bwMode="auto">
            <a:xfrm>
              <a:off x="5200651" y="3829053"/>
              <a:ext cx="76200" cy="95250"/>
            </a:xfrm>
            <a:custGeom>
              <a:avLst/>
              <a:gdLst>
                <a:gd name="T0" fmla="*/ 24 w 48"/>
                <a:gd name="T1" fmla="*/ 60 h 60"/>
                <a:gd name="T2" fmla="*/ 0 w 48"/>
                <a:gd name="T3" fmla="*/ 0 h 60"/>
                <a:gd name="T4" fmla="*/ 24 w 48"/>
                <a:gd name="T5" fmla="*/ 14 h 60"/>
                <a:gd name="T6" fmla="*/ 48 w 48"/>
                <a:gd name="T7" fmla="*/ 0 h 60"/>
                <a:gd name="T8" fmla="*/ 24 w 4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0">
                  <a:moveTo>
                    <a:pt x="24" y="60"/>
                  </a:moveTo>
                  <a:lnTo>
                    <a:pt x="0" y="0"/>
                  </a:lnTo>
                  <a:lnTo>
                    <a:pt x="24" y="14"/>
                  </a:lnTo>
                  <a:lnTo>
                    <a:pt x="48" y="0"/>
                  </a:lnTo>
                  <a:lnTo>
                    <a:pt x="24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8" name="Rectangle 63"/>
            <p:cNvSpPr>
              <a:spLocks noChangeArrowheads="1"/>
            </p:cNvSpPr>
            <p:nvPr/>
          </p:nvSpPr>
          <p:spPr bwMode="auto">
            <a:xfrm>
              <a:off x="2946400" y="3635377"/>
              <a:ext cx="116522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9" name="Rectangle 64"/>
            <p:cNvSpPr>
              <a:spLocks noChangeArrowheads="1"/>
            </p:cNvSpPr>
            <p:nvPr/>
          </p:nvSpPr>
          <p:spPr bwMode="auto">
            <a:xfrm>
              <a:off x="2946400" y="3635377"/>
              <a:ext cx="1165225" cy="3111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30" name="Rectangle 65"/>
            <p:cNvSpPr>
              <a:spLocks noChangeArrowheads="1"/>
            </p:cNvSpPr>
            <p:nvPr/>
          </p:nvSpPr>
          <p:spPr bwMode="auto">
            <a:xfrm>
              <a:off x="1692275" y="2759077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Confiance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35" name="Rectangle 70"/>
            <p:cNvSpPr>
              <a:spLocks noChangeArrowheads="1"/>
            </p:cNvSpPr>
            <p:nvPr/>
          </p:nvSpPr>
          <p:spPr bwMode="auto">
            <a:xfrm>
              <a:off x="4848226" y="4727578"/>
              <a:ext cx="3206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Risque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38" name="Rectangle 73"/>
            <p:cNvSpPr>
              <a:spLocks noChangeArrowheads="1"/>
            </p:cNvSpPr>
            <p:nvPr/>
          </p:nvSpPr>
          <p:spPr bwMode="auto">
            <a:xfrm>
              <a:off x="2124075" y="3082927"/>
              <a:ext cx="3799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Phase 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1" name="Rectangle 76"/>
            <p:cNvSpPr>
              <a:spLocks noChangeArrowheads="1"/>
            </p:cNvSpPr>
            <p:nvPr/>
          </p:nvSpPr>
          <p:spPr bwMode="auto">
            <a:xfrm>
              <a:off x="2841625" y="3082927"/>
              <a:ext cx="3799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Phase 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4" name="Rectangle 79"/>
            <p:cNvSpPr>
              <a:spLocks noChangeArrowheads="1"/>
            </p:cNvSpPr>
            <p:nvPr/>
          </p:nvSpPr>
          <p:spPr bwMode="auto">
            <a:xfrm>
              <a:off x="6118226" y="2990852"/>
              <a:ext cx="13144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5" name="Rectangle 80"/>
            <p:cNvSpPr>
              <a:spLocks noChangeArrowheads="1"/>
            </p:cNvSpPr>
            <p:nvPr/>
          </p:nvSpPr>
          <p:spPr bwMode="auto">
            <a:xfrm>
              <a:off x="6238876" y="2990852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6" name="Rectangle 81"/>
            <p:cNvSpPr>
              <a:spLocks noChangeArrowheads="1"/>
            </p:cNvSpPr>
            <p:nvPr/>
          </p:nvSpPr>
          <p:spPr bwMode="auto">
            <a:xfrm>
              <a:off x="4895851" y="3746503"/>
              <a:ext cx="801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7" name="Rectangle 82"/>
            <p:cNvSpPr>
              <a:spLocks noChangeArrowheads="1"/>
            </p:cNvSpPr>
            <p:nvPr/>
          </p:nvSpPr>
          <p:spPr bwMode="auto">
            <a:xfrm>
              <a:off x="4965701" y="374650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8" name="Rectangle 83"/>
            <p:cNvSpPr>
              <a:spLocks noChangeArrowheads="1"/>
            </p:cNvSpPr>
            <p:nvPr/>
          </p:nvSpPr>
          <p:spPr bwMode="auto">
            <a:xfrm>
              <a:off x="5016501" y="3746503"/>
              <a:ext cx="224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9" name="Rectangle 84"/>
            <p:cNvSpPr>
              <a:spLocks noChangeArrowheads="1"/>
            </p:cNvSpPr>
            <p:nvPr/>
          </p:nvSpPr>
          <p:spPr bwMode="auto">
            <a:xfrm>
              <a:off x="5105401" y="3956053"/>
              <a:ext cx="8864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signe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nouveau contrat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63" name="Rectangle 98"/>
            <p:cNvSpPr>
              <a:spLocks noChangeArrowheads="1"/>
            </p:cNvSpPr>
            <p:nvPr/>
          </p:nvSpPr>
          <p:spPr bwMode="auto">
            <a:xfrm>
              <a:off x="6153151" y="3956053"/>
              <a:ext cx="44884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stoppe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64" name="Rectangle 99"/>
            <p:cNvSpPr>
              <a:spLocks noChangeArrowheads="1"/>
            </p:cNvSpPr>
            <p:nvPr/>
          </p:nvSpPr>
          <p:spPr bwMode="auto">
            <a:xfrm>
              <a:off x="2371725" y="3336927"/>
              <a:ext cx="11076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en deux phases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(ou plus)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78" name="Rectangle 113"/>
            <p:cNvSpPr>
              <a:spLocks noChangeArrowheads="1"/>
            </p:cNvSpPr>
            <p:nvPr/>
          </p:nvSpPr>
          <p:spPr bwMode="auto">
            <a:xfrm>
              <a:off x="3003550" y="3683003"/>
              <a:ext cx="12503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risque augmente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avec la durée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99" name="Rectangle 134"/>
            <p:cNvSpPr>
              <a:spLocks noChangeArrowheads="1"/>
            </p:cNvSpPr>
            <p:nvPr/>
          </p:nvSpPr>
          <p:spPr bwMode="auto">
            <a:xfrm>
              <a:off x="4714876" y="2882902"/>
              <a:ext cx="1328890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« La phase précédente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s’est-elle bien passée,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suis-je satisfait du travail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effectué par le consultant ?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37" name="Rectangle 172"/>
            <p:cNvSpPr>
              <a:spLocks noChangeArrowheads="1"/>
            </p:cNvSpPr>
            <p:nvPr/>
          </p:nvSpPr>
          <p:spPr bwMode="auto">
            <a:xfrm>
              <a:off x="3714174" y="4507736"/>
              <a:ext cx="77585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seule phase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554528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COÛTS ET PROBABILITÉ DES CAUSES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85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RÉSOLUTION DE PROBLÈMES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165393" y="2626199"/>
            <a:ext cx="2812845" cy="1980000"/>
            <a:chOff x="3497263" y="3084513"/>
            <a:chExt cx="2149475" cy="1513046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656013" y="3138488"/>
              <a:ext cx="1936750" cy="1168400"/>
            </a:xfrm>
            <a:custGeom>
              <a:avLst/>
              <a:gdLst>
                <a:gd name="T0" fmla="*/ 0 w 1220"/>
                <a:gd name="T1" fmla="*/ 0 h 736"/>
                <a:gd name="T2" fmla="*/ 0 w 1220"/>
                <a:gd name="T3" fmla="*/ 736 h 736"/>
                <a:gd name="T4" fmla="*/ 1220 w 1220"/>
                <a:gd name="T5" fmla="*/ 736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0" h="736">
                  <a:moveTo>
                    <a:pt x="0" y="0"/>
                  </a:moveTo>
                  <a:lnTo>
                    <a:pt x="0" y="736"/>
                  </a:lnTo>
                  <a:lnTo>
                    <a:pt x="1220" y="73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570538" y="42751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570538" y="42751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624263" y="30845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8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8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624263" y="3084513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8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8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808413" y="3214688"/>
              <a:ext cx="1260475" cy="984250"/>
            </a:xfrm>
            <a:custGeom>
              <a:avLst/>
              <a:gdLst>
                <a:gd name="T0" fmla="*/ 0 w 794"/>
                <a:gd name="T1" fmla="*/ 0 h 620"/>
                <a:gd name="T2" fmla="*/ 0 w 794"/>
                <a:gd name="T3" fmla="*/ 0 h 620"/>
                <a:gd name="T4" fmla="*/ 30 w 794"/>
                <a:gd name="T5" fmla="*/ 70 h 620"/>
                <a:gd name="T6" fmla="*/ 64 w 794"/>
                <a:gd name="T7" fmla="*/ 134 h 620"/>
                <a:gd name="T8" fmla="*/ 100 w 794"/>
                <a:gd name="T9" fmla="*/ 194 h 620"/>
                <a:gd name="T10" fmla="*/ 140 w 794"/>
                <a:gd name="T11" fmla="*/ 250 h 620"/>
                <a:gd name="T12" fmla="*/ 180 w 794"/>
                <a:gd name="T13" fmla="*/ 302 h 620"/>
                <a:gd name="T14" fmla="*/ 224 w 794"/>
                <a:gd name="T15" fmla="*/ 350 h 620"/>
                <a:gd name="T16" fmla="*/ 272 w 794"/>
                <a:gd name="T17" fmla="*/ 392 h 620"/>
                <a:gd name="T18" fmla="*/ 320 w 794"/>
                <a:gd name="T19" fmla="*/ 432 h 620"/>
                <a:gd name="T20" fmla="*/ 372 w 794"/>
                <a:gd name="T21" fmla="*/ 468 h 620"/>
                <a:gd name="T22" fmla="*/ 426 w 794"/>
                <a:gd name="T23" fmla="*/ 500 h 620"/>
                <a:gd name="T24" fmla="*/ 482 w 794"/>
                <a:gd name="T25" fmla="*/ 528 h 620"/>
                <a:gd name="T26" fmla="*/ 540 w 794"/>
                <a:gd name="T27" fmla="*/ 552 h 620"/>
                <a:gd name="T28" fmla="*/ 602 w 794"/>
                <a:gd name="T29" fmla="*/ 574 h 620"/>
                <a:gd name="T30" fmla="*/ 664 w 794"/>
                <a:gd name="T31" fmla="*/ 592 h 620"/>
                <a:gd name="T32" fmla="*/ 728 w 794"/>
                <a:gd name="T33" fmla="*/ 608 h 620"/>
                <a:gd name="T34" fmla="*/ 794 w 794"/>
                <a:gd name="T35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4" h="620">
                  <a:moveTo>
                    <a:pt x="0" y="0"/>
                  </a:moveTo>
                  <a:lnTo>
                    <a:pt x="0" y="0"/>
                  </a:lnTo>
                  <a:lnTo>
                    <a:pt x="30" y="70"/>
                  </a:lnTo>
                  <a:lnTo>
                    <a:pt x="64" y="134"/>
                  </a:lnTo>
                  <a:lnTo>
                    <a:pt x="100" y="194"/>
                  </a:lnTo>
                  <a:lnTo>
                    <a:pt x="140" y="250"/>
                  </a:lnTo>
                  <a:lnTo>
                    <a:pt x="180" y="302"/>
                  </a:lnTo>
                  <a:lnTo>
                    <a:pt x="224" y="350"/>
                  </a:lnTo>
                  <a:lnTo>
                    <a:pt x="272" y="392"/>
                  </a:lnTo>
                  <a:lnTo>
                    <a:pt x="320" y="432"/>
                  </a:lnTo>
                  <a:lnTo>
                    <a:pt x="372" y="468"/>
                  </a:lnTo>
                  <a:lnTo>
                    <a:pt x="426" y="500"/>
                  </a:lnTo>
                  <a:lnTo>
                    <a:pt x="482" y="528"/>
                  </a:lnTo>
                  <a:lnTo>
                    <a:pt x="540" y="552"/>
                  </a:lnTo>
                  <a:lnTo>
                    <a:pt x="602" y="574"/>
                  </a:lnTo>
                  <a:lnTo>
                    <a:pt x="664" y="592"/>
                  </a:lnTo>
                  <a:lnTo>
                    <a:pt x="728" y="608"/>
                  </a:lnTo>
                  <a:lnTo>
                    <a:pt x="794" y="62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052888" y="3465513"/>
              <a:ext cx="1003300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4052888" y="3465513"/>
              <a:ext cx="1003300" cy="4572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4097338" y="3509963"/>
              <a:ext cx="9297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Coût et périmètre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actions à mettre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place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35" name="Rectangle 35"/>
            <p:cNvSpPr>
              <a:spLocks noChangeArrowheads="1"/>
            </p:cNvSpPr>
            <p:nvPr/>
          </p:nvSpPr>
          <p:spPr bwMode="auto">
            <a:xfrm>
              <a:off x="5053013" y="4351338"/>
              <a:ext cx="5450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Vraie cause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45" name="Rectangle 45"/>
            <p:cNvSpPr>
              <a:spLocks noChangeArrowheads="1"/>
            </p:cNvSpPr>
            <p:nvPr/>
          </p:nvSpPr>
          <p:spPr bwMode="auto">
            <a:xfrm>
              <a:off x="3497263" y="4351338"/>
              <a:ext cx="5450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Hypothèses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50" name="Rectangle 50"/>
            <p:cNvSpPr>
              <a:spLocks noChangeArrowheads="1"/>
            </p:cNvSpPr>
            <p:nvPr/>
          </p:nvSpPr>
          <p:spPr bwMode="auto">
            <a:xfrm>
              <a:off x="4305591" y="4351338"/>
              <a:ext cx="4536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Causes</a:t>
              </a:r>
            </a:p>
            <a:p>
              <a:pPr lvl="0" algn="ctr"/>
              <a:r>
                <a:rPr lang="fr-FR" alt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probables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783745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CAUSES/EFFET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1" name="Rectangle 6"/>
          <p:cNvSpPr>
            <a:spLocks noChangeArrowheads="1"/>
          </p:cNvSpPr>
          <p:nvPr/>
        </p:nvSpPr>
        <p:spPr bwMode="auto">
          <a:xfrm>
            <a:off x="3816350" y="2079625"/>
            <a:ext cx="2759075" cy="144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0" name="Rectangle 7"/>
          <p:cNvSpPr>
            <a:spLocks noChangeArrowheads="1"/>
          </p:cNvSpPr>
          <p:nvPr/>
        </p:nvSpPr>
        <p:spPr bwMode="auto">
          <a:xfrm>
            <a:off x="3816350" y="2079625"/>
            <a:ext cx="2759075" cy="144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1" name="Rectangle 8"/>
          <p:cNvSpPr>
            <a:spLocks noChangeArrowheads="1"/>
          </p:cNvSpPr>
          <p:nvPr/>
        </p:nvSpPr>
        <p:spPr bwMode="auto">
          <a:xfrm>
            <a:off x="1695450" y="2320925"/>
            <a:ext cx="1860550" cy="7461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3" name="Rectangle 9"/>
          <p:cNvSpPr>
            <a:spLocks noChangeArrowheads="1"/>
          </p:cNvSpPr>
          <p:nvPr/>
        </p:nvSpPr>
        <p:spPr bwMode="auto">
          <a:xfrm>
            <a:off x="1695450" y="2320925"/>
            <a:ext cx="1860550" cy="7461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4" name="Line 10"/>
          <p:cNvSpPr>
            <a:spLocks noChangeShapeType="1"/>
          </p:cNvSpPr>
          <p:nvPr/>
        </p:nvSpPr>
        <p:spPr bwMode="auto">
          <a:xfrm>
            <a:off x="3155950" y="3771900"/>
            <a:ext cx="327025" cy="6096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5" name="Freeform 11"/>
          <p:cNvSpPr>
            <a:spLocks/>
          </p:cNvSpPr>
          <p:nvPr/>
        </p:nvSpPr>
        <p:spPr bwMode="auto">
          <a:xfrm>
            <a:off x="3425825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6" name="Freeform 12"/>
          <p:cNvSpPr>
            <a:spLocks/>
          </p:cNvSpPr>
          <p:nvPr/>
        </p:nvSpPr>
        <p:spPr bwMode="auto">
          <a:xfrm>
            <a:off x="3425825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7" name="Line 13"/>
          <p:cNvSpPr>
            <a:spLocks noChangeShapeType="1"/>
          </p:cNvSpPr>
          <p:nvPr/>
        </p:nvSpPr>
        <p:spPr bwMode="auto">
          <a:xfrm>
            <a:off x="4140200" y="3771900"/>
            <a:ext cx="327025" cy="6096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8" name="Freeform 14"/>
          <p:cNvSpPr>
            <a:spLocks/>
          </p:cNvSpPr>
          <p:nvPr/>
        </p:nvSpPr>
        <p:spPr bwMode="auto">
          <a:xfrm>
            <a:off x="4410075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9" name="Freeform 15"/>
          <p:cNvSpPr>
            <a:spLocks/>
          </p:cNvSpPr>
          <p:nvPr/>
        </p:nvSpPr>
        <p:spPr bwMode="auto">
          <a:xfrm>
            <a:off x="4410075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0" name="Line 16"/>
          <p:cNvSpPr>
            <a:spLocks noChangeShapeType="1"/>
          </p:cNvSpPr>
          <p:nvPr/>
        </p:nvSpPr>
        <p:spPr bwMode="auto">
          <a:xfrm flipV="1">
            <a:off x="3470275" y="4660900"/>
            <a:ext cx="311150" cy="5715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1" name="Freeform 17"/>
          <p:cNvSpPr>
            <a:spLocks/>
          </p:cNvSpPr>
          <p:nvPr/>
        </p:nvSpPr>
        <p:spPr bwMode="auto">
          <a:xfrm>
            <a:off x="3724275" y="4591050"/>
            <a:ext cx="95250" cy="123825"/>
          </a:xfrm>
          <a:custGeom>
            <a:avLst/>
            <a:gdLst>
              <a:gd name="T0" fmla="*/ 60 w 60"/>
              <a:gd name="T1" fmla="*/ 0 h 78"/>
              <a:gd name="T2" fmla="*/ 0 w 60"/>
              <a:gd name="T3" fmla="*/ 50 h 78"/>
              <a:gd name="T4" fmla="*/ 34 w 60"/>
              <a:gd name="T5" fmla="*/ 48 h 78"/>
              <a:gd name="T6" fmla="*/ 52 w 60"/>
              <a:gd name="T7" fmla="*/ 78 h 78"/>
              <a:gd name="T8" fmla="*/ 60 w 60"/>
              <a:gd name="T9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8">
                <a:moveTo>
                  <a:pt x="60" y="0"/>
                </a:moveTo>
                <a:lnTo>
                  <a:pt x="0" y="50"/>
                </a:lnTo>
                <a:lnTo>
                  <a:pt x="34" y="48"/>
                </a:lnTo>
                <a:lnTo>
                  <a:pt x="52" y="78"/>
                </a:lnTo>
                <a:lnTo>
                  <a:pt x="6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2" name="Freeform 18"/>
          <p:cNvSpPr>
            <a:spLocks/>
          </p:cNvSpPr>
          <p:nvPr/>
        </p:nvSpPr>
        <p:spPr bwMode="auto">
          <a:xfrm>
            <a:off x="3724275" y="4591050"/>
            <a:ext cx="95250" cy="123825"/>
          </a:xfrm>
          <a:custGeom>
            <a:avLst/>
            <a:gdLst>
              <a:gd name="T0" fmla="*/ 60 w 60"/>
              <a:gd name="T1" fmla="*/ 0 h 78"/>
              <a:gd name="T2" fmla="*/ 0 w 60"/>
              <a:gd name="T3" fmla="*/ 50 h 78"/>
              <a:gd name="T4" fmla="*/ 34 w 60"/>
              <a:gd name="T5" fmla="*/ 48 h 78"/>
              <a:gd name="T6" fmla="*/ 52 w 60"/>
              <a:gd name="T7" fmla="*/ 78 h 78"/>
              <a:gd name="T8" fmla="*/ 60 w 60"/>
              <a:gd name="T9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8">
                <a:moveTo>
                  <a:pt x="60" y="0"/>
                </a:moveTo>
                <a:lnTo>
                  <a:pt x="0" y="50"/>
                </a:lnTo>
                <a:lnTo>
                  <a:pt x="34" y="48"/>
                </a:lnTo>
                <a:lnTo>
                  <a:pt x="52" y="78"/>
                </a:lnTo>
                <a:lnTo>
                  <a:pt x="6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3" name="Line 19"/>
          <p:cNvSpPr>
            <a:spLocks noChangeShapeType="1"/>
          </p:cNvSpPr>
          <p:nvPr/>
        </p:nvSpPr>
        <p:spPr bwMode="auto">
          <a:xfrm flipV="1">
            <a:off x="4667250" y="4660900"/>
            <a:ext cx="311150" cy="5715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4" name="Freeform 20"/>
          <p:cNvSpPr>
            <a:spLocks/>
          </p:cNvSpPr>
          <p:nvPr/>
        </p:nvSpPr>
        <p:spPr bwMode="auto">
          <a:xfrm>
            <a:off x="4921250" y="4591050"/>
            <a:ext cx="95250" cy="123825"/>
          </a:xfrm>
          <a:custGeom>
            <a:avLst/>
            <a:gdLst>
              <a:gd name="T0" fmla="*/ 60 w 60"/>
              <a:gd name="T1" fmla="*/ 0 h 78"/>
              <a:gd name="T2" fmla="*/ 0 w 60"/>
              <a:gd name="T3" fmla="*/ 50 h 78"/>
              <a:gd name="T4" fmla="*/ 34 w 60"/>
              <a:gd name="T5" fmla="*/ 48 h 78"/>
              <a:gd name="T6" fmla="*/ 52 w 60"/>
              <a:gd name="T7" fmla="*/ 78 h 78"/>
              <a:gd name="T8" fmla="*/ 60 w 60"/>
              <a:gd name="T9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8">
                <a:moveTo>
                  <a:pt x="60" y="0"/>
                </a:moveTo>
                <a:lnTo>
                  <a:pt x="0" y="50"/>
                </a:lnTo>
                <a:lnTo>
                  <a:pt x="34" y="48"/>
                </a:lnTo>
                <a:lnTo>
                  <a:pt x="52" y="78"/>
                </a:lnTo>
                <a:lnTo>
                  <a:pt x="6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5" name="Freeform 21"/>
          <p:cNvSpPr>
            <a:spLocks/>
          </p:cNvSpPr>
          <p:nvPr/>
        </p:nvSpPr>
        <p:spPr bwMode="auto">
          <a:xfrm>
            <a:off x="4921250" y="4591050"/>
            <a:ext cx="95250" cy="123825"/>
          </a:xfrm>
          <a:custGeom>
            <a:avLst/>
            <a:gdLst>
              <a:gd name="T0" fmla="*/ 60 w 60"/>
              <a:gd name="T1" fmla="*/ 0 h 78"/>
              <a:gd name="T2" fmla="*/ 0 w 60"/>
              <a:gd name="T3" fmla="*/ 50 h 78"/>
              <a:gd name="T4" fmla="*/ 34 w 60"/>
              <a:gd name="T5" fmla="*/ 48 h 78"/>
              <a:gd name="T6" fmla="*/ 52 w 60"/>
              <a:gd name="T7" fmla="*/ 78 h 78"/>
              <a:gd name="T8" fmla="*/ 60 w 60"/>
              <a:gd name="T9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8">
                <a:moveTo>
                  <a:pt x="60" y="0"/>
                </a:moveTo>
                <a:lnTo>
                  <a:pt x="0" y="50"/>
                </a:lnTo>
                <a:lnTo>
                  <a:pt x="34" y="48"/>
                </a:lnTo>
                <a:lnTo>
                  <a:pt x="52" y="78"/>
                </a:lnTo>
                <a:lnTo>
                  <a:pt x="6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6" name="Line 22"/>
          <p:cNvSpPr>
            <a:spLocks noChangeShapeType="1"/>
          </p:cNvSpPr>
          <p:nvPr/>
        </p:nvSpPr>
        <p:spPr bwMode="auto">
          <a:xfrm>
            <a:off x="5191125" y="3771900"/>
            <a:ext cx="327025" cy="6096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7" name="Freeform 23"/>
          <p:cNvSpPr>
            <a:spLocks/>
          </p:cNvSpPr>
          <p:nvPr/>
        </p:nvSpPr>
        <p:spPr bwMode="auto">
          <a:xfrm>
            <a:off x="5461000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8" name="Freeform 24"/>
          <p:cNvSpPr>
            <a:spLocks/>
          </p:cNvSpPr>
          <p:nvPr/>
        </p:nvSpPr>
        <p:spPr bwMode="auto">
          <a:xfrm>
            <a:off x="5461000" y="4330700"/>
            <a:ext cx="95250" cy="120650"/>
          </a:xfrm>
          <a:custGeom>
            <a:avLst/>
            <a:gdLst>
              <a:gd name="T0" fmla="*/ 60 w 60"/>
              <a:gd name="T1" fmla="*/ 76 h 76"/>
              <a:gd name="T2" fmla="*/ 0 w 60"/>
              <a:gd name="T3" fmla="*/ 28 h 76"/>
              <a:gd name="T4" fmla="*/ 34 w 60"/>
              <a:gd name="T5" fmla="*/ 28 h 76"/>
              <a:gd name="T6" fmla="*/ 52 w 60"/>
              <a:gd name="T7" fmla="*/ 0 h 76"/>
              <a:gd name="T8" fmla="*/ 60 w 6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60" y="76"/>
                </a:moveTo>
                <a:lnTo>
                  <a:pt x="0" y="28"/>
                </a:lnTo>
                <a:lnTo>
                  <a:pt x="34" y="28"/>
                </a:lnTo>
                <a:lnTo>
                  <a:pt x="52" y="0"/>
                </a:lnTo>
                <a:lnTo>
                  <a:pt x="6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9" name="Line 25"/>
          <p:cNvSpPr>
            <a:spLocks noChangeShapeType="1"/>
          </p:cNvSpPr>
          <p:nvPr/>
        </p:nvSpPr>
        <p:spPr bwMode="auto">
          <a:xfrm>
            <a:off x="4673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0" name="Line 26"/>
          <p:cNvSpPr>
            <a:spLocks noChangeShapeType="1"/>
          </p:cNvSpPr>
          <p:nvPr/>
        </p:nvSpPr>
        <p:spPr bwMode="auto">
          <a:xfrm>
            <a:off x="4737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1" name="Line 27"/>
          <p:cNvSpPr>
            <a:spLocks noChangeShapeType="1"/>
          </p:cNvSpPr>
          <p:nvPr/>
        </p:nvSpPr>
        <p:spPr bwMode="auto">
          <a:xfrm>
            <a:off x="4800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2" name="Line 28"/>
          <p:cNvSpPr>
            <a:spLocks noChangeShapeType="1"/>
          </p:cNvSpPr>
          <p:nvPr/>
        </p:nvSpPr>
        <p:spPr bwMode="auto">
          <a:xfrm>
            <a:off x="4864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3" name="Line 29"/>
          <p:cNvSpPr>
            <a:spLocks noChangeShapeType="1"/>
          </p:cNvSpPr>
          <p:nvPr/>
        </p:nvSpPr>
        <p:spPr bwMode="auto">
          <a:xfrm>
            <a:off x="4927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4" name="Line 30"/>
          <p:cNvSpPr>
            <a:spLocks noChangeShapeType="1"/>
          </p:cNvSpPr>
          <p:nvPr/>
        </p:nvSpPr>
        <p:spPr bwMode="auto">
          <a:xfrm>
            <a:off x="4991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5" name="Line 31"/>
          <p:cNvSpPr>
            <a:spLocks noChangeShapeType="1"/>
          </p:cNvSpPr>
          <p:nvPr/>
        </p:nvSpPr>
        <p:spPr bwMode="auto">
          <a:xfrm>
            <a:off x="5054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6" name="Line 32"/>
          <p:cNvSpPr>
            <a:spLocks noChangeShapeType="1"/>
          </p:cNvSpPr>
          <p:nvPr/>
        </p:nvSpPr>
        <p:spPr bwMode="auto">
          <a:xfrm>
            <a:off x="5118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7" name="Line 33"/>
          <p:cNvSpPr>
            <a:spLocks noChangeShapeType="1"/>
          </p:cNvSpPr>
          <p:nvPr/>
        </p:nvSpPr>
        <p:spPr bwMode="auto">
          <a:xfrm>
            <a:off x="5181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8" name="Line 34"/>
          <p:cNvSpPr>
            <a:spLocks noChangeShapeType="1"/>
          </p:cNvSpPr>
          <p:nvPr/>
        </p:nvSpPr>
        <p:spPr bwMode="auto">
          <a:xfrm>
            <a:off x="5245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69" name="Line 35"/>
          <p:cNvSpPr>
            <a:spLocks noChangeShapeType="1"/>
          </p:cNvSpPr>
          <p:nvPr/>
        </p:nvSpPr>
        <p:spPr bwMode="auto">
          <a:xfrm>
            <a:off x="5308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0" name="Line 36"/>
          <p:cNvSpPr>
            <a:spLocks noChangeShapeType="1"/>
          </p:cNvSpPr>
          <p:nvPr/>
        </p:nvSpPr>
        <p:spPr bwMode="auto">
          <a:xfrm>
            <a:off x="5372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1" name="Line 37"/>
          <p:cNvSpPr>
            <a:spLocks noChangeShapeType="1"/>
          </p:cNvSpPr>
          <p:nvPr/>
        </p:nvSpPr>
        <p:spPr bwMode="auto">
          <a:xfrm>
            <a:off x="5435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2" name="Line 38"/>
          <p:cNvSpPr>
            <a:spLocks noChangeShapeType="1"/>
          </p:cNvSpPr>
          <p:nvPr/>
        </p:nvSpPr>
        <p:spPr bwMode="auto">
          <a:xfrm>
            <a:off x="5499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3" name="Line 39"/>
          <p:cNvSpPr>
            <a:spLocks noChangeShapeType="1"/>
          </p:cNvSpPr>
          <p:nvPr/>
        </p:nvSpPr>
        <p:spPr bwMode="auto">
          <a:xfrm>
            <a:off x="5562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4" name="Line 40"/>
          <p:cNvSpPr>
            <a:spLocks noChangeShapeType="1"/>
          </p:cNvSpPr>
          <p:nvPr/>
        </p:nvSpPr>
        <p:spPr bwMode="auto">
          <a:xfrm>
            <a:off x="5626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5" name="Line 41"/>
          <p:cNvSpPr>
            <a:spLocks noChangeShapeType="1"/>
          </p:cNvSpPr>
          <p:nvPr/>
        </p:nvSpPr>
        <p:spPr bwMode="auto">
          <a:xfrm>
            <a:off x="5689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6" name="Line 42"/>
          <p:cNvSpPr>
            <a:spLocks noChangeShapeType="1"/>
          </p:cNvSpPr>
          <p:nvPr/>
        </p:nvSpPr>
        <p:spPr bwMode="auto">
          <a:xfrm>
            <a:off x="5753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7" name="Line 43"/>
          <p:cNvSpPr>
            <a:spLocks noChangeShapeType="1"/>
          </p:cNvSpPr>
          <p:nvPr/>
        </p:nvSpPr>
        <p:spPr bwMode="auto">
          <a:xfrm>
            <a:off x="5816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8" name="Line 44"/>
          <p:cNvSpPr>
            <a:spLocks noChangeShapeType="1"/>
          </p:cNvSpPr>
          <p:nvPr/>
        </p:nvSpPr>
        <p:spPr bwMode="auto">
          <a:xfrm>
            <a:off x="58801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79" name="Line 45"/>
          <p:cNvSpPr>
            <a:spLocks noChangeShapeType="1"/>
          </p:cNvSpPr>
          <p:nvPr/>
        </p:nvSpPr>
        <p:spPr bwMode="auto">
          <a:xfrm>
            <a:off x="5943600" y="36226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0" name="Line 46"/>
          <p:cNvSpPr>
            <a:spLocks noChangeShapeType="1"/>
          </p:cNvSpPr>
          <p:nvPr/>
        </p:nvSpPr>
        <p:spPr bwMode="auto">
          <a:xfrm>
            <a:off x="6007100" y="3622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1" name="Line 47"/>
          <p:cNvSpPr>
            <a:spLocks noChangeShapeType="1"/>
          </p:cNvSpPr>
          <p:nvPr/>
        </p:nvSpPr>
        <p:spPr bwMode="auto">
          <a:xfrm>
            <a:off x="6007100" y="3686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2" name="Line 48"/>
          <p:cNvSpPr>
            <a:spLocks noChangeShapeType="1"/>
          </p:cNvSpPr>
          <p:nvPr/>
        </p:nvSpPr>
        <p:spPr bwMode="auto">
          <a:xfrm>
            <a:off x="6007100" y="3749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3" name="Line 49"/>
          <p:cNvSpPr>
            <a:spLocks noChangeShapeType="1"/>
          </p:cNvSpPr>
          <p:nvPr/>
        </p:nvSpPr>
        <p:spPr bwMode="auto">
          <a:xfrm>
            <a:off x="6007100" y="3813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4" name="Line 50"/>
          <p:cNvSpPr>
            <a:spLocks noChangeShapeType="1"/>
          </p:cNvSpPr>
          <p:nvPr/>
        </p:nvSpPr>
        <p:spPr bwMode="auto">
          <a:xfrm>
            <a:off x="6007100" y="3876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5" name="Line 51"/>
          <p:cNvSpPr>
            <a:spLocks noChangeShapeType="1"/>
          </p:cNvSpPr>
          <p:nvPr/>
        </p:nvSpPr>
        <p:spPr bwMode="auto">
          <a:xfrm>
            <a:off x="6007100" y="3940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6" name="Line 52"/>
          <p:cNvSpPr>
            <a:spLocks noChangeShapeType="1"/>
          </p:cNvSpPr>
          <p:nvPr/>
        </p:nvSpPr>
        <p:spPr bwMode="auto">
          <a:xfrm>
            <a:off x="6007100" y="4003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7" name="Line 53"/>
          <p:cNvSpPr>
            <a:spLocks noChangeShapeType="1"/>
          </p:cNvSpPr>
          <p:nvPr/>
        </p:nvSpPr>
        <p:spPr bwMode="auto">
          <a:xfrm>
            <a:off x="6007100" y="4067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8" name="Line 54"/>
          <p:cNvSpPr>
            <a:spLocks noChangeShapeType="1"/>
          </p:cNvSpPr>
          <p:nvPr/>
        </p:nvSpPr>
        <p:spPr bwMode="auto">
          <a:xfrm>
            <a:off x="6007100" y="4130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9" name="Line 55"/>
          <p:cNvSpPr>
            <a:spLocks noChangeShapeType="1"/>
          </p:cNvSpPr>
          <p:nvPr/>
        </p:nvSpPr>
        <p:spPr bwMode="auto">
          <a:xfrm>
            <a:off x="6007100" y="4194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0" name="Line 56"/>
          <p:cNvSpPr>
            <a:spLocks noChangeShapeType="1"/>
          </p:cNvSpPr>
          <p:nvPr/>
        </p:nvSpPr>
        <p:spPr bwMode="auto">
          <a:xfrm>
            <a:off x="6007100" y="4257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1" name="Line 57"/>
          <p:cNvSpPr>
            <a:spLocks noChangeShapeType="1"/>
          </p:cNvSpPr>
          <p:nvPr/>
        </p:nvSpPr>
        <p:spPr bwMode="auto">
          <a:xfrm>
            <a:off x="6007100" y="43211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2" name="Line 58"/>
          <p:cNvSpPr>
            <a:spLocks noChangeShapeType="1"/>
          </p:cNvSpPr>
          <p:nvPr/>
        </p:nvSpPr>
        <p:spPr bwMode="auto">
          <a:xfrm>
            <a:off x="6007100" y="438467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3" name="Freeform 59"/>
          <p:cNvSpPr>
            <a:spLocks/>
          </p:cNvSpPr>
          <p:nvPr/>
        </p:nvSpPr>
        <p:spPr bwMode="auto">
          <a:xfrm>
            <a:off x="5984875" y="4448175"/>
            <a:ext cx="22225" cy="15875"/>
          </a:xfrm>
          <a:custGeom>
            <a:avLst/>
            <a:gdLst>
              <a:gd name="T0" fmla="*/ 14 w 14"/>
              <a:gd name="T1" fmla="*/ 0 h 10"/>
              <a:gd name="T2" fmla="*/ 14 w 14"/>
              <a:gd name="T3" fmla="*/ 10 h 10"/>
              <a:gd name="T4" fmla="*/ 0 w 14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0">
                <a:moveTo>
                  <a:pt x="14" y="0"/>
                </a:moveTo>
                <a:lnTo>
                  <a:pt x="14" y="10"/>
                </a:lnTo>
                <a:lnTo>
                  <a:pt x="0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4" name="Line 60"/>
          <p:cNvSpPr>
            <a:spLocks noChangeShapeType="1"/>
          </p:cNvSpPr>
          <p:nvPr/>
        </p:nvSpPr>
        <p:spPr bwMode="auto">
          <a:xfrm flipH="1">
            <a:off x="5921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5" name="Line 61"/>
          <p:cNvSpPr>
            <a:spLocks noChangeShapeType="1"/>
          </p:cNvSpPr>
          <p:nvPr/>
        </p:nvSpPr>
        <p:spPr bwMode="auto">
          <a:xfrm flipH="1">
            <a:off x="5857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6" name="Line 62"/>
          <p:cNvSpPr>
            <a:spLocks noChangeShapeType="1"/>
          </p:cNvSpPr>
          <p:nvPr/>
        </p:nvSpPr>
        <p:spPr bwMode="auto">
          <a:xfrm flipH="1">
            <a:off x="5794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7" name="Line 63"/>
          <p:cNvSpPr>
            <a:spLocks noChangeShapeType="1"/>
          </p:cNvSpPr>
          <p:nvPr/>
        </p:nvSpPr>
        <p:spPr bwMode="auto">
          <a:xfrm flipH="1">
            <a:off x="5730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8" name="Line 64"/>
          <p:cNvSpPr>
            <a:spLocks noChangeShapeType="1"/>
          </p:cNvSpPr>
          <p:nvPr/>
        </p:nvSpPr>
        <p:spPr bwMode="auto">
          <a:xfrm flipH="1">
            <a:off x="5667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9" name="Line 65"/>
          <p:cNvSpPr>
            <a:spLocks noChangeShapeType="1"/>
          </p:cNvSpPr>
          <p:nvPr/>
        </p:nvSpPr>
        <p:spPr bwMode="auto">
          <a:xfrm flipH="1">
            <a:off x="5603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0" name="Line 66"/>
          <p:cNvSpPr>
            <a:spLocks noChangeShapeType="1"/>
          </p:cNvSpPr>
          <p:nvPr/>
        </p:nvSpPr>
        <p:spPr bwMode="auto">
          <a:xfrm flipH="1">
            <a:off x="5540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1" name="Line 67"/>
          <p:cNvSpPr>
            <a:spLocks noChangeShapeType="1"/>
          </p:cNvSpPr>
          <p:nvPr/>
        </p:nvSpPr>
        <p:spPr bwMode="auto">
          <a:xfrm flipH="1">
            <a:off x="5476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2" name="Line 68"/>
          <p:cNvSpPr>
            <a:spLocks noChangeShapeType="1"/>
          </p:cNvSpPr>
          <p:nvPr/>
        </p:nvSpPr>
        <p:spPr bwMode="auto">
          <a:xfrm flipH="1">
            <a:off x="5413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3" name="Line 69"/>
          <p:cNvSpPr>
            <a:spLocks noChangeShapeType="1"/>
          </p:cNvSpPr>
          <p:nvPr/>
        </p:nvSpPr>
        <p:spPr bwMode="auto">
          <a:xfrm flipH="1">
            <a:off x="5349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4" name="Line 70"/>
          <p:cNvSpPr>
            <a:spLocks noChangeShapeType="1"/>
          </p:cNvSpPr>
          <p:nvPr/>
        </p:nvSpPr>
        <p:spPr bwMode="auto">
          <a:xfrm flipH="1">
            <a:off x="5286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5" name="Line 71"/>
          <p:cNvSpPr>
            <a:spLocks noChangeShapeType="1"/>
          </p:cNvSpPr>
          <p:nvPr/>
        </p:nvSpPr>
        <p:spPr bwMode="auto">
          <a:xfrm flipH="1">
            <a:off x="5222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6" name="Line 72"/>
          <p:cNvSpPr>
            <a:spLocks noChangeShapeType="1"/>
          </p:cNvSpPr>
          <p:nvPr/>
        </p:nvSpPr>
        <p:spPr bwMode="auto">
          <a:xfrm flipH="1">
            <a:off x="5159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7" name="Line 73"/>
          <p:cNvSpPr>
            <a:spLocks noChangeShapeType="1"/>
          </p:cNvSpPr>
          <p:nvPr/>
        </p:nvSpPr>
        <p:spPr bwMode="auto">
          <a:xfrm flipH="1">
            <a:off x="5095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8" name="Line 74"/>
          <p:cNvSpPr>
            <a:spLocks noChangeShapeType="1"/>
          </p:cNvSpPr>
          <p:nvPr/>
        </p:nvSpPr>
        <p:spPr bwMode="auto">
          <a:xfrm flipH="1">
            <a:off x="5032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9" name="Line 75"/>
          <p:cNvSpPr>
            <a:spLocks noChangeShapeType="1"/>
          </p:cNvSpPr>
          <p:nvPr/>
        </p:nvSpPr>
        <p:spPr bwMode="auto">
          <a:xfrm flipH="1">
            <a:off x="4968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0" name="Line 76"/>
          <p:cNvSpPr>
            <a:spLocks noChangeShapeType="1"/>
          </p:cNvSpPr>
          <p:nvPr/>
        </p:nvSpPr>
        <p:spPr bwMode="auto">
          <a:xfrm flipH="1">
            <a:off x="4905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1" name="Line 77"/>
          <p:cNvSpPr>
            <a:spLocks noChangeShapeType="1"/>
          </p:cNvSpPr>
          <p:nvPr/>
        </p:nvSpPr>
        <p:spPr bwMode="auto">
          <a:xfrm flipH="1">
            <a:off x="4841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2" name="Line 78"/>
          <p:cNvSpPr>
            <a:spLocks noChangeShapeType="1"/>
          </p:cNvSpPr>
          <p:nvPr/>
        </p:nvSpPr>
        <p:spPr bwMode="auto">
          <a:xfrm flipH="1">
            <a:off x="47783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3" name="Line 79"/>
          <p:cNvSpPr>
            <a:spLocks noChangeShapeType="1"/>
          </p:cNvSpPr>
          <p:nvPr/>
        </p:nvSpPr>
        <p:spPr bwMode="auto">
          <a:xfrm flipH="1">
            <a:off x="4714875" y="44640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4" name="Freeform 80"/>
          <p:cNvSpPr>
            <a:spLocks/>
          </p:cNvSpPr>
          <p:nvPr/>
        </p:nvSpPr>
        <p:spPr bwMode="auto">
          <a:xfrm>
            <a:off x="4673600" y="4438650"/>
            <a:ext cx="15875" cy="25400"/>
          </a:xfrm>
          <a:custGeom>
            <a:avLst/>
            <a:gdLst>
              <a:gd name="T0" fmla="*/ 10 w 10"/>
              <a:gd name="T1" fmla="*/ 16 h 16"/>
              <a:gd name="T2" fmla="*/ 0 w 10"/>
              <a:gd name="T3" fmla="*/ 16 h 16"/>
              <a:gd name="T4" fmla="*/ 0 w 10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10" y="16"/>
                </a:moveTo>
                <a:lnTo>
                  <a:pt x="0" y="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5" name="Line 81"/>
          <p:cNvSpPr>
            <a:spLocks noChangeShapeType="1"/>
          </p:cNvSpPr>
          <p:nvPr/>
        </p:nvSpPr>
        <p:spPr bwMode="auto">
          <a:xfrm flipV="1">
            <a:off x="4673600" y="4375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6" name="Line 82"/>
          <p:cNvSpPr>
            <a:spLocks noChangeShapeType="1"/>
          </p:cNvSpPr>
          <p:nvPr/>
        </p:nvSpPr>
        <p:spPr bwMode="auto">
          <a:xfrm flipV="1">
            <a:off x="4673600" y="4311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7" name="Line 83"/>
          <p:cNvSpPr>
            <a:spLocks noChangeShapeType="1"/>
          </p:cNvSpPr>
          <p:nvPr/>
        </p:nvSpPr>
        <p:spPr bwMode="auto">
          <a:xfrm flipV="1">
            <a:off x="4673600" y="4248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8" name="Line 84"/>
          <p:cNvSpPr>
            <a:spLocks noChangeShapeType="1"/>
          </p:cNvSpPr>
          <p:nvPr/>
        </p:nvSpPr>
        <p:spPr bwMode="auto">
          <a:xfrm flipV="1">
            <a:off x="4673600" y="4184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9" name="Line 85"/>
          <p:cNvSpPr>
            <a:spLocks noChangeShapeType="1"/>
          </p:cNvSpPr>
          <p:nvPr/>
        </p:nvSpPr>
        <p:spPr bwMode="auto">
          <a:xfrm flipV="1">
            <a:off x="4673600" y="4121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0" name="Line 86"/>
          <p:cNvSpPr>
            <a:spLocks noChangeShapeType="1"/>
          </p:cNvSpPr>
          <p:nvPr/>
        </p:nvSpPr>
        <p:spPr bwMode="auto">
          <a:xfrm flipV="1">
            <a:off x="4673600" y="4057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1" name="Line 87"/>
          <p:cNvSpPr>
            <a:spLocks noChangeShapeType="1"/>
          </p:cNvSpPr>
          <p:nvPr/>
        </p:nvSpPr>
        <p:spPr bwMode="auto">
          <a:xfrm flipV="1">
            <a:off x="4673600" y="3994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2" name="Line 88"/>
          <p:cNvSpPr>
            <a:spLocks noChangeShapeType="1"/>
          </p:cNvSpPr>
          <p:nvPr/>
        </p:nvSpPr>
        <p:spPr bwMode="auto">
          <a:xfrm flipV="1">
            <a:off x="4673600" y="3930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3" name="Line 89"/>
          <p:cNvSpPr>
            <a:spLocks noChangeShapeType="1"/>
          </p:cNvSpPr>
          <p:nvPr/>
        </p:nvSpPr>
        <p:spPr bwMode="auto">
          <a:xfrm flipV="1">
            <a:off x="4673600" y="3867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4" name="Line 90"/>
          <p:cNvSpPr>
            <a:spLocks noChangeShapeType="1"/>
          </p:cNvSpPr>
          <p:nvPr/>
        </p:nvSpPr>
        <p:spPr bwMode="auto">
          <a:xfrm flipV="1">
            <a:off x="4673600" y="3803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5" name="Line 91"/>
          <p:cNvSpPr>
            <a:spLocks noChangeShapeType="1"/>
          </p:cNvSpPr>
          <p:nvPr/>
        </p:nvSpPr>
        <p:spPr bwMode="auto">
          <a:xfrm flipV="1">
            <a:off x="4673600" y="37401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6" name="Line 92"/>
          <p:cNvSpPr>
            <a:spLocks noChangeShapeType="1"/>
          </p:cNvSpPr>
          <p:nvPr/>
        </p:nvSpPr>
        <p:spPr bwMode="auto">
          <a:xfrm flipV="1">
            <a:off x="4673600" y="36766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7" name="Line 93"/>
          <p:cNvSpPr>
            <a:spLocks noChangeShapeType="1"/>
          </p:cNvSpPr>
          <p:nvPr/>
        </p:nvSpPr>
        <p:spPr bwMode="auto">
          <a:xfrm flipV="1">
            <a:off x="4673600" y="3622675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8" name="Line 94"/>
          <p:cNvSpPr>
            <a:spLocks noChangeShapeType="1"/>
          </p:cNvSpPr>
          <p:nvPr/>
        </p:nvSpPr>
        <p:spPr bwMode="auto">
          <a:xfrm flipH="1" flipV="1">
            <a:off x="4267200" y="2619375"/>
            <a:ext cx="546100" cy="1365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9" name="Freeform 95"/>
          <p:cNvSpPr>
            <a:spLocks/>
          </p:cNvSpPr>
          <p:nvPr/>
        </p:nvSpPr>
        <p:spPr bwMode="auto">
          <a:xfrm>
            <a:off x="4772025" y="2705100"/>
            <a:ext cx="120650" cy="88900"/>
          </a:xfrm>
          <a:custGeom>
            <a:avLst/>
            <a:gdLst>
              <a:gd name="T0" fmla="*/ 76 w 76"/>
              <a:gd name="T1" fmla="*/ 46 h 56"/>
              <a:gd name="T2" fmla="*/ 0 w 76"/>
              <a:gd name="T3" fmla="*/ 56 h 56"/>
              <a:gd name="T4" fmla="*/ 22 w 76"/>
              <a:gd name="T5" fmla="*/ 32 h 56"/>
              <a:gd name="T6" fmla="*/ 14 w 76"/>
              <a:gd name="T7" fmla="*/ 0 h 56"/>
              <a:gd name="T8" fmla="*/ 76 w 76"/>
              <a:gd name="T9" fmla="*/ 4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6">
                <a:moveTo>
                  <a:pt x="76" y="46"/>
                </a:moveTo>
                <a:lnTo>
                  <a:pt x="0" y="56"/>
                </a:lnTo>
                <a:lnTo>
                  <a:pt x="22" y="32"/>
                </a:lnTo>
                <a:lnTo>
                  <a:pt x="14" y="0"/>
                </a:lnTo>
                <a:lnTo>
                  <a:pt x="76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0" name="Freeform 96"/>
          <p:cNvSpPr>
            <a:spLocks/>
          </p:cNvSpPr>
          <p:nvPr/>
        </p:nvSpPr>
        <p:spPr bwMode="auto">
          <a:xfrm>
            <a:off x="4772025" y="2705100"/>
            <a:ext cx="120650" cy="88900"/>
          </a:xfrm>
          <a:custGeom>
            <a:avLst/>
            <a:gdLst>
              <a:gd name="T0" fmla="*/ 76 w 76"/>
              <a:gd name="T1" fmla="*/ 46 h 56"/>
              <a:gd name="T2" fmla="*/ 0 w 76"/>
              <a:gd name="T3" fmla="*/ 56 h 56"/>
              <a:gd name="T4" fmla="*/ 22 w 76"/>
              <a:gd name="T5" fmla="*/ 32 h 56"/>
              <a:gd name="T6" fmla="*/ 14 w 76"/>
              <a:gd name="T7" fmla="*/ 0 h 56"/>
              <a:gd name="T8" fmla="*/ 76 w 76"/>
              <a:gd name="T9" fmla="*/ 4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6">
                <a:moveTo>
                  <a:pt x="76" y="46"/>
                </a:moveTo>
                <a:lnTo>
                  <a:pt x="0" y="56"/>
                </a:lnTo>
                <a:lnTo>
                  <a:pt x="22" y="32"/>
                </a:lnTo>
                <a:lnTo>
                  <a:pt x="14" y="0"/>
                </a:lnTo>
                <a:lnTo>
                  <a:pt x="76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1" name="Line 97"/>
          <p:cNvSpPr>
            <a:spLocks noChangeShapeType="1"/>
          </p:cNvSpPr>
          <p:nvPr/>
        </p:nvSpPr>
        <p:spPr bwMode="auto">
          <a:xfrm flipH="1" flipV="1">
            <a:off x="4445000" y="2911475"/>
            <a:ext cx="546100" cy="1365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2" name="Freeform 98"/>
          <p:cNvSpPr>
            <a:spLocks/>
          </p:cNvSpPr>
          <p:nvPr/>
        </p:nvSpPr>
        <p:spPr bwMode="auto">
          <a:xfrm>
            <a:off x="4949825" y="2997200"/>
            <a:ext cx="120650" cy="88900"/>
          </a:xfrm>
          <a:custGeom>
            <a:avLst/>
            <a:gdLst>
              <a:gd name="T0" fmla="*/ 76 w 76"/>
              <a:gd name="T1" fmla="*/ 46 h 56"/>
              <a:gd name="T2" fmla="*/ 0 w 76"/>
              <a:gd name="T3" fmla="*/ 56 h 56"/>
              <a:gd name="T4" fmla="*/ 22 w 76"/>
              <a:gd name="T5" fmla="*/ 32 h 56"/>
              <a:gd name="T6" fmla="*/ 14 w 76"/>
              <a:gd name="T7" fmla="*/ 0 h 56"/>
              <a:gd name="T8" fmla="*/ 76 w 76"/>
              <a:gd name="T9" fmla="*/ 4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6">
                <a:moveTo>
                  <a:pt x="76" y="46"/>
                </a:moveTo>
                <a:lnTo>
                  <a:pt x="0" y="56"/>
                </a:lnTo>
                <a:lnTo>
                  <a:pt x="22" y="32"/>
                </a:lnTo>
                <a:lnTo>
                  <a:pt x="14" y="0"/>
                </a:lnTo>
                <a:lnTo>
                  <a:pt x="76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3" name="Freeform 99"/>
          <p:cNvSpPr>
            <a:spLocks/>
          </p:cNvSpPr>
          <p:nvPr/>
        </p:nvSpPr>
        <p:spPr bwMode="auto">
          <a:xfrm>
            <a:off x="4949825" y="2997200"/>
            <a:ext cx="120650" cy="88900"/>
          </a:xfrm>
          <a:custGeom>
            <a:avLst/>
            <a:gdLst>
              <a:gd name="T0" fmla="*/ 76 w 76"/>
              <a:gd name="T1" fmla="*/ 46 h 56"/>
              <a:gd name="T2" fmla="*/ 0 w 76"/>
              <a:gd name="T3" fmla="*/ 56 h 56"/>
              <a:gd name="T4" fmla="*/ 22 w 76"/>
              <a:gd name="T5" fmla="*/ 32 h 56"/>
              <a:gd name="T6" fmla="*/ 14 w 76"/>
              <a:gd name="T7" fmla="*/ 0 h 56"/>
              <a:gd name="T8" fmla="*/ 76 w 76"/>
              <a:gd name="T9" fmla="*/ 4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6">
                <a:moveTo>
                  <a:pt x="76" y="46"/>
                </a:moveTo>
                <a:lnTo>
                  <a:pt x="0" y="56"/>
                </a:lnTo>
                <a:lnTo>
                  <a:pt x="22" y="32"/>
                </a:lnTo>
                <a:lnTo>
                  <a:pt x="14" y="0"/>
                </a:lnTo>
                <a:lnTo>
                  <a:pt x="76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4" name="Line 100"/>
          <p:cNvSpPr>
            <a:spLocks noChangeShapeType="1"/>
          </p:cNvSpPr>
          <p:nvPr/>
        </p:nvSpPr>
        <p:spPr bwMode="auto">
          <a:xfrm flipV="1">
            <a:off x="5124450" y="2505075"/>
            <a:ext cx="282575" cy="4508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5" name="Freeform 101"/>
          <p:cNvSpPr>
            <a:spLocks/>
          </p:cNvSpPr>
          <p:nvPr/>
        </p:nvSpPr>
        <p:spPr bwMode="auto">
          <a:xfrm>
            <a:off x="5083175" y="2901950"/>
            <a:ext cx="98425" cy="120650"/>
          </a:xfrm>
          <a:custGeom>
            <a:avLst/>
            <a:gdLst>
              <a:gd name="T0" fmla="*/ 0 w 62"/>
              <a:gd name="T1" fmla="*/ 76 h 76"/>
              <a:gd name="T2" fmla="*/ 12 w 62"/>
              <a:gd name="T3" fmla="*/ 0 h 76"/>
              <a:gd name="T4" fmla="*/ 28 w 62"/>
              <a:gd name="T5" fmla="*/ 30 h 76"/>
              <a:gd name="T6" fmla="*/ 62 w 62"/>
              <a:gd name="T7" fmla="*/ 30 h 76"/>
              <a:gd name="T8" fmla="*/ 0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0" y="76"/>
                </a:moveTo>
                <a:lnTo>
                  <a:pt x="12" y="0"/>
                </a:lnTo>
                <a:lnTo>
                  <a:pt x="28" y="30"/>
                </a:lnTo>
                <a:lnTo>
                  <a:pt x="62" y="30"/>
                </a:lnTo>
                <a:lnTo>
                  <a:pt x="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6" name="Freeform 102"/>
          <p:cNvSpPr>
            <a:spLocks/>
          </p:cNvSpPr>
          <p:nvPr/>
        </p:nvSpPr>
        <p:spPr bwMode="auto">
          <a:xfrm>
            <a:off x="5083175" y="2901950"/>
            <a:ext cx="98425" cy="120650"/>
          </a:xfrm>
          <a:custGeom>
            <a:avLst/>
            <a:gdLst>
              <a:gd name="T0" fmla="*/ 0 w 62"/>
              <a:gd name="T1" fmla="*/ 76 h 76"/>
              <a:gd name="T2" fmla="*/ 12 w 62"/>
              <a:gd name="T3" fmla="*/ 0 h 76"/>
              <a:gd name="T4" fmla="*/ 28 w 62"/>
              <a:gd name="T5" fmla="*/ 30 h 76"/>
              <a:gd name="T6" fmla="*/ 62 w 62"/>
              <a:gd name="T7" fmla="*/ 30 h 76"/>
              <a:gd name="T8" fmla="*/ 0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0" y="76"/>
                </a:moveTo>
                <a:lnTo>
                  <a:pt x="12" y="0"/>
                </a:lnTo>
                <a:lnTo>
                  <a:pt x="28" y="30"/>
                </a:lnTo>
                <a:lnTo>
                  <a:pt x="62" y="30"/>
                </a:lnTo>
                <a:lnTo>
                  <a:pt x="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7" name="Line 103"/>
          <p:cNvSpPr>
            <a:spLocks noChangeShapeType="1"/>
          </p:cNvSpPr>
          <p:nvPr/>
        </p:nvSpPr>
        <p:spPr bwMode="auto">
          <a:xfrm flipV="1">
            <a:off x="5022850" y="2336800"/>
            <a:ext cx="282575" cy="4476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8" name="Freeform 104"/>
          <p:cNvSpPr>
            <a:spLocks/>
          </p:cNvSpPr>
          <p:nvPr/>
        </p:nvSpPr>
        <p:spPr bwMode="auto">
          <a:xfrm>
            <a:off x="4981575" y="2733675"/>
            <a:ext cx="98425" cy="120650"/>
          </a:xfrm>
          <a:custGeom>
            <a:avLst/>
            <a:gdLst>
              <a:gd name="T0" fmla="*/ 0 w 62"/>
              <a:gd name="T1" fmla="*/ 76 h 76"/>
              <a:gd name="T2" fmla="*/ 12 w 62"/>
              <a:gd name="T3" fmla="*/ 0 h 76"/>
              <a:gd name="T4" fmla="*/ 28 w 62"/>
              <a:gd name="T5" fmla="*/ 30 h 76"/>
              <a:gd name="T6" fmla="*/ 62 w 62"/>
              <a:gd name="T7" fmla="*/ 30 h 76"/>
              <a:gd name="T8" fmla="*/ 0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0" y="76"/>
                </a:moveTo>
                <a:lnTo>
                  <a:pt x="12" y="0"/>
                </a:lnTo>
                <a:lnTo>
                  <a:pt x="28" y="30"/>
                </a:lnTo>
                <a:lnTo>
                  <a:pt x="62" y="30"/>
                </a:lnTo>
                <a:lnTo>
                  <a:pt x="0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9" name="Freeform 105"/>
          <p:cNvSpPr>
            <a:spLocks/>
          </p:cNvSpPr>
          <p:nvPr/>
        </p:nvSpPr>
        <p:spPr bwMode="auto">
          <a:xfrm>
            <a:off x="4981575" y="2733675"/>
            <a:ext cx="98425" cy="120650"/>
          </a:xfrm>
          <a:custGeom>
            <a:avLst/>
            <a:gdLst>
              <a:gd name="T0" fmla="*/ 0 w 62"/>
              <a:gd name="T1" fmla="*/ 76 h 76"/>
              <a:gd name="T2" fmla="*/ 12 w 62"/>
              <a:gd name="T3" fmla="*/ 0 h 76"/>
              <a:gd name="T4" fmla="*/ 28 w 62"/>
              <a:gd name="T5" fmla="*/ 30 h 76"/>
              <a:gd name="T6" fmla="*/ 62 w 62"/>
              <a:gd name="T7" fmla="*/ 30 h 76"/>
              <a:gd name="T8" fmla="*/ 0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0" y="76"/>
                </a:moveTo>
                <a:lnTo>
                  <a:pt x="12" y="0"/>
                </a:lnTo>
                <a:lnTo>
                  <a:pt x="28" y="30"/>
                </a:lnTo>
                <a:lnTo>
                  <a:pt x="62" y="30"/>
                </a:lnTo>
                <a:lnTo>
                  <a:pt x="0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0" name="Line 106"/>
          <p:cNvSpPr>
            <a:spLocks noChangeShapeType="1"/>
          </p:cNvSpPr>
          <p:nvPr/>
        </p:nvSpPr>
        <p:spPr bwMode="auto">
          <a:xfrm>
            <a:off x="4603750" y="2282825"/>
            <a:ext cx="571500" cy="9271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1" name="Freeform 107"/>
          <p:cNvSpPr>
            <a:spLocks/>
          </p:cNvSpPr>
          <p:nvPr/>
        </p:nvSpPr>
        <p:spPr bwMode="auto">
          <a:xfrm>
            <a:off x="5118100" y="3159125"/>
            <a:ext cx="98425" cy="120650"/>
          </a:xfrm>
          <a:custGeom>
            <a:avLst/>
            <a:gdLst>
              <a:gd name="T0" fmla="*/ 62 w 62"/>
              <a:gd name="T1" fmla="*/ 76 h 76"/>
              <a:gd name="T2" fmla="*/ 0 w 62"/>
              <a:gd name="T3" fmla="*/ 30 h 76"/>
              <a:gd name="T4" fmla="*/ 34 w 62"/>
              <a:gd name="T5" fmla="*/ 30 h 76"/>
              <a:gd name="T6" fmla="*/ 50 w 62"/>
              <a:gd name="T7" fmla="*/ 0 h 76"/>
              <a:gd name="T8" fmla="*/ 62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76"/>
                </a:moveTo>
                <a:lnTo>
                  <a:pt x="0" y="30"/>
                </a:lnTo>
                <a:lnTo>
                  <a:pt x="34" y="30"/>
                </a:lnTo>
                <a:lnTo>
                  <a:pt x="50" y="0"/>
                </a:lnTo>
                <a:lnTo>
                  <a:pt x="62" y="7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2" name="Freeform 108"/>
          <p:cNvSpPr>
            <a:spLocks/>
          </p:cNvSpPr>
          <p:nvPr/>
        </p:nvSpPr>
        <p:spPr bwMode="auto">
          <a:xfrm>
            <a:off x="5118100" y="3159125"/>
            <a:ext cx="98425" cy="120650"/>
          </a:xfrm>
          <a:custGeom>
            <a:avLst/>
            <a:gdLst>
              <a:gd name="T0" fmla="*/ 62 w 62"/>
              <a:gd name="T1" fmla="*/ 76 h 76"/>
              <a:gd name="T2" fmla="*/ 0 w 62"/>
              <a:gd name="T3" fmla="*/ 30 h 76"/>
              <a:gd name="T4" fmla="*/ 34 w 62"/>
              <a:gd name="T5" fmla="*/ 30 h 76"/>
              <a:gd name="T6" fmla="*/ 50 w 62"/>
              <a:gd name="T7" fmla="*/ 0 h 76"/>
              <a:gd name="T8" fmla="*/ 62 w 6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76"/>
                </a:moveTo>
                <a:lnTo>
                  <a:pt x="0" y="30"/>
                </a:lnTo>
                <a:lnTo>
                  <a:pt x="34" y="30"/>
                </a:lnTo>
                <a:lnTo>
                  <a:pt x="50" y="0"/>
                </a:lnTo>
                <a:lnTo>
                  <a:pt x="62" y="7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3" name="Line 109"/>
          <p:cNvSpPr>
            <a:spLocks noChangeShapeType="1"/>
          </p:cNvSpPr>
          <p:nvPr/>
        </p:nvSpPr>
        <p:spPr bwMode="auto">
          <a:xfrm>
            <a:off x="4070350" y="3311525"/>
            <a:ext cx="2105025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4" name="Freeform 110"/>
          <p:cNvSpPr>
            <a:spLocks/>
          </p:cNvSpPr>
          <p:nvPr/>
        </p:nvSpPr>
        <p:spPr bwMode="auto">
          <a:xfrm>
            <a:off x="6130925" y="3251200"/>
            <a:ext cx="152400" cy="123825"/>
          </a:xfrm>
          <a:custGeom>
            <a:avLst/>
            <a:gdLst>
              <a:gd name="T0" fmla="*/ 96 w 96"/>
              <a:gd name="T1" fmla="*/ 38 h 78"/>
              <a:gd name="T2" fmla="*/ 0 w 96"/>
              <a:gd name="T3" fmla="*/ 78 h 78"/>
              <a:gd name="T4" fmla="*/ 24 w 96"/>
              <a:gd name="T5" fmla="*/ 38 h 78"/>
              <a:gd name="T6" fmla="*/ 0 w 96"/>
              <a:gd name="T7" fmla="*/ 0 h 78"/>
              <a:gd name="T8" fmla="*/ 96 w 96"/>
              <a:gd name="T9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78">
                <a:moveTo>
                  <a:pt x="96" y="38"/>
                </a:moveTo>
                <a:lnTo>
                  <a:pt x="0" y="78"/>
                </a:lnTo>
                <a:lnTo>
                  <a:pt x="24" y="38"/>
                </a:lnTo>
                <a:lnTo>
                  <a:pt x="0" y="0"/>
                </a:lnTo>
                <a:lnTo>
                  <a:pt x="96" y="38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5" name="Freeform 111"/>
          <p:cNvSpPr>
            <a:spLocks/>
          </p:cNvSpPr>
          <p:nvPr/>
        </p:nvSpPr>
        <p:spPr bwMode="auto">
          <a:xfrm>
            <a:off x="6130925" y="3251200"/>
            <a:ext cx="152400" cy="123825"/>
          </a:xfrm>
          <a:custGeom>
            <a:avLst/>
            <a:gdLst>
              <a:gd name="T0" fmla="*/ 96 w 96"/>
              <a:gd name="T1" fmla="*/ 38 h 78"/>
              <a:gd name="T2" fmla="*/ 0 w 96"/>
              <a:gd name="T3" fmla="*/ 78 h 78"/>
              <a:gd name="T4" fmla="*/ 24 w 96"/>
              <a:gd name="T5" fmla="*/ 38 h 78"/>
              <a:gd name="T6" fmla="*/ 0 w 96"/>
              <a:gd name="T7" fmla="*/ 0 h 78"/>
              <a:gd name="T8" fmla="*/ 96 w 96"/>
              <a:gd name="T9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78">
                <a:moveTo>
                  <a:pt x="96" y="38"/>
                </a:moveTo>
                <a:lnTo>
                  <a:pt x="0" y="78"/>
                </a:lnTo>
                <a:lnTo>
                  <a:pt x="24" y="38"/>
                </a:lnTo>
                <a:lnTo>
                  <a:pt x="0" y="0"/>
                </a:lnTo>
                <a:lnTo>
                  <a:pt x="96" y="3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6" name="Line 112"/>
          <p:cNvSpPr>
            <a:spLocks noChangeShapeType="1"/>
          </p:cNvSpPr>
          <p:nvPr/>
        </p:nvSpPr>
        <p:spPr bwMode="auto">
          <a:xfrm>
            <a:off x="2682875" y="4527550"/>
            <a:ext cx="3911600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7" name="Freeform 113"/>
          <p:cNvSpPr>
            <a:spLocks/>
          </p:cNvSpPr>
          <p:nvPr/>
        </p:nvSpPr>
        <p:spPr bwMode="auto">
          <a:xfrm>
            <a:off x="6550025" y="4464050"/>
            <a:ext cx="152400" cy="123825"/>
          </a:xfrm>
          <a:custGeom>
            <a:avLst/>
            <a:gdLst>
              <a:gd name="T0" fmla="*/ 96 w 96"/>
              <a:gd name="T1" fmla="*/ 40 h 78"/>
              <a:gd name="T2" fmla="*/ 0 w 96"/>
              <a:gd name="T3" fmla="*/ 78 h 78"/>
              <a:gd name="T4" fmla="*/ 24 w 96"/>
              <a:gd name="T5" fmla="*/ 40 h 78"/>
              <a:gd name="T6" fmla="*/ 0 w 96"/>
              <a:gd name="T7" fmla="*/ 0 h 78"/>
              <a:gd name="T8" fmla="*/ 96 w 96"/>
              <a:gd name="T9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78">
                <a:moveTo>
                  <a:pt x="96" y="40"/>
                </a:moveTo>
                <a:lnTo>
                  <a:pt x="0" y="78"/>
                </a:lnTo>
                <a:lnTo>
                  <a:pt x="24" y="40"/>
                </a:lnTo>
                <a:lnTo>
                  <a:pt x="0" y="0"/>
                </a:lnTo>
                <a:lnTo>
                  <a:pt x="96" y="4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8" name="Freeform 114"/>
          <p:cNvSpPr>
            <a:spLocks/>
          </p:cNvSpPr>
          <p:nvPr/>
        </p:nvSpPr>
        <p:spPr bwMode="auto">
          <a:xfrm>
            <a:off x="6550025" y="4464050"/>
            <a:ext cx="152400" cy="123825"/>
          </a:xfrm>
          <a:custGeom>
            <a:avLst/>
            <a:gdLst>
              <a:gd name="T0" fmla="*/ 96 w 96"/>
              <a:gd name="T1" fmla="*/ 40 h 78"/>
              <a:gd name="T2" fmla="*/ 0 w 96"/>
              <a:gd name="T3" fmla="*/ 78 h 78"/>
              <a:gd name="T4" fmla="*/ 24 w 96"/>
              <a:gd name="T5" fmla="*/ 40 h 78"/>
              <a:gd name="T6" fmla="*/ 0 w 96"/>
              <a:gd name="T7" fmla="*/ 0 h 78"/>
              <a:gd name="T8" fmla="*/ 96 w 96"/>
              <a:gd name="T9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78">
                <a:moveTo>
                  <a:pt x="96" y="40"/>
                </a:moveTo>
                <a:lnTo>
                  <a:pt x="0" y="78"/>
                </a:lnTo>
                <a:lnTo>
                  <a:pt x="24" y="40"/>
                </a:lnTo>
                <a:lnTo>
                  <a:pt x="0" y="0"/>
                </a:lnTo>
                <a:lnTo>
                  <a:pt x="96" y="4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9" name="Freeform 115"/>
          <p:cNvSpPr>
            <a:spLocks/>
          </p:cNvSpPr>
          <p:nvPr/>
        </p:nvSpPr>
        <p:spPr bwMode="auto">
          <a:xfrm>
            <a:off x="6010275" y="2755900"/>
            <a:ext cx="1038225" cy="1289050"/>
          </a:xfrm>
          <a:custGeom>
            <a:avLst/>
            <a:gdLst>
              <a:gd name="T0" fmla="*/ 0 w 654"/>
              <a:gd name="T1" fmla="*/ 812 h 812"/>
              <a:gd name="T2" fmla="*/ 0 w 654"/>
              <a:gd name="T3" fmla="*/ 812 h 812"/>
              <a:gd name="T4" fmla="*/ 40 w 654"/>
              <a:gd name="T5" fmla="*/ 810 h 812"/>
              <a:gd name="T6" fmla="*/ 78 w 654"/>
              <a:gd name="T7" fmla="*/ 810 h 812"/>
              <a:gd name="T8" fmla="*/ 116 w 654"/>
              <a:gd name="T9" fmla="*/ 806 h 812"/>
              <a:gd name="T10" fmla="*/ 152 w 654"/>
              <a:gd name="T11" fmla="*/ 802 h 812"/>
              <a:gd name="T12" fmla="*/ 186 w 654"/>
              <a:gd name="T13" fmla="*/ 798 h 812"/>
              <a:gd name="T14" fmla="*/ 218 w 654"/>
              <a:gd name="T15" fmla="*/ 792 h 812"/>
              <a:gd name="T16" fmla="*/ 250 w 654"/>
              <a:gd name="T17" fmla="*/ 784 h 812"/>
              <a:gd name="T18" fmla="*/ 280 w 654"/>
              <a:gd name="T19" fmla="*/ 776 h 812"/>
              <a:gd name="T20" fmla="*/ 310 w 654"/>
              <a:gd name="T21" fmla="*/ 768 h 812"/>
              <a:gd name="T22" fmla="*/ 336 w 654"/>
              <a:gd name="T23" fmla="*/ 758 h 812"/>
              <a:gd name="T24" fmla="*/ 364 w 654"/>
              <a:gd name="T25" fmla="*/ 748 h 812"/>
              <a:gd name="T26" fmla="*/ 388 w 654"/>
              <a:gd name="T27" fmla="*/ 736 h 812"/>
              <a:gd name="T28" fmla="*/ 412 w 654"/>
              <a:gd name="T29" fmla="*/ 724 h 812"/>
              <a:gd name="T30" fmla="*/ 434 w 654"/>
              <a:gd name="T31" fmla="*/ 712 h 812"/>
              <a:gd name="T32" fmla="*/ 456 w 654"/>
              <a:gd name="T33" fmla="*/ 698 h 812"/>
              <a:gd name="T34" fmla="*/ 476 w 654"/>
              <a:gd name="T35" fmla="*/ 684 h 812"/>
              <a:gd name="T36" fmla="*/ 512 w 654"/>
              <a:gd name="T37" fmla="*/ 656 h 812"/>
              <a:gd name="T38" fmla="*/ 544 w 654"/>
              <a:gd name="T39" fmla="*/ 624 h 812"/>
              <a:gd name="T40" fmla="*/ 570 w 654"/>
              <a:gd name="T41" fmla="*/ 590 h 812"/>
              <a:gd name="T42" fmla="*/ 594 w 654"/>
              <a:gd name="T43" fmla="*/ 556 h 812"/>
              <a:gd name="T44" fmla="*/ 614 w 654"/>
              <a:gd name="T45" fmla="*/ 518 h 812"/>
              <a:gd name="T46" fmla="*/ 628 w 654"/>
              <a:gd name="T47" fmla="*/ 482 h 812"/>
              <a:gd name="T48" fmla="*/ 640 w 654"/>
              <a:gd name="T49" fmla="*/ 444 h 812"/>
              <a:gd name="T50" fmla="*/ 648 w 654"/>
              <a:gd name="T51" fmla="*/ 406 h 812"/>
              <a:gd name="T52" fmla="*/ 652 w 654"/>
              <a:gd name="T53" fmla="*/ 368 h 812"/>
              <a:gd name="T54" fmla="*/ 654 w 654"/>
              <a:gd name="T55" fmla="*/ 330 h 812"/>
              <a:gd name="T56" fmla="*/ 652 w 654"/>
              <a:gd name="T57" fmla="*/ 294 h 812"/>
              <a:gd name="T58" fmla="*/ 648 w 654"/>
              <a:gd name="T59" fmla="*/ 258 h 812"/>
              <a:gd name="T60" fmla="*/ 640 w 654"/>
              <a:gd name="T61" fmla="*/ 222 h 812"/>
              <a:gd name="T62" fmla="*/ 630 w 654"/>
              <a:gd name="T63" fmla="*/ 188 h 812"/>
              <a:gd name="T64" fmla="*/ 618 w 654"/>
              <a:gd name="T65" fmla="*/ 158 h 812"/>
              <a:gd name="T66" fmla="*/ 602 w 654"/>
              <a:gd name="T67" fmla="*/ 128 h 812"/>
              <a:gd name="T68" fmla="*/ 586 w 654"/>
              <a:gd name="T69" fmla="*/ 100 h 812"/>
              <a:gd name="T70" fmla="*/ 568 w 654"/>
              <a:gd name="T71" fmla="*/ 76 h 812"/>
              <a:gd name="T72" fmla="*/ 548 w 654"/>
              <a:gd name="T73" fmla="*/ 54 h 812"/>
              <a:gd name="T74" fmla="*/ 526 w 654"/>
              <a:gd name="T75" fmla="*/ 36 h 812"/>
              <a:gd name="T76" fmla="*/ 502 w 654"/>
              <a:gd name="T77" fmla="*/ 20 h 812"/>
              <a:gd name="T78" fmla="*/ 478 w 654"/>
              <a:gd name="T79" fmla="*/ 10 h 812"/>
              <a:gd name="T80" fmla="*/ 452 w 654"/>
              <a:gd name="T81" fmla="*/ 4 h 812"/>
              <a:gd name="T82" fmla="*/ 426 w 654"/>
              <a:gd name="T83" fmla="*/ 0 h 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4" h="812">
                <a:moveTo>
                  <a:pt x="0" y="812"/>
                </a:moveTo>
                <a:lnTo>
                  <a:pt x="0" y="812"/>
                </a:lnTo>
                <a:lnTo>
                  <a:pt x="40" y="810"/>
                </a:lnTo>
                <a:lnTo>
                  <a:pt x="78" y="810"/>
                </a:lnTo>
                <a:lnTo>
                  <a:pt x="116" y="806"/>
                </a:lnTo>
                <a:lnTo>
                  <a:pt x="152" y="802"/>
                </a:lnTo>
                <a:lnTo>
                  <a:pt x="186" y="798"/>
                </a:lnTo>
                <a:lnTo>
                  <a:pt x="218" y="792"/>
                </a:lnTo>
                <a:lnTo>
                  <a:pt x="250" y="784"/>
                </a:lnTo>
                <a:lnTo>
                  <a:pt x="280" y="776"/>
                </a:lnTo>
                <a:lnTo>
                  <a:pt x="310" y="768"/>
                </a:lnTo>
                <a:lnTo>
                  <a:pt x="336" y="758"/>
                </a:lnTo>
                <a:lnTo>
                  <a:pt x="364" y="748"/>
                </a:lnTo>
                <a:lnTo>
                  <a:pt x="388" y="736"/>
                </a:lnTo>
                <a:lnTo>
                  <a:pt x="412" y="724"/>
                </a:lnTo>
                <a:lnTo>
                  <a:pt x="434" y="712"/>
                </a:lnTo>
                <a:lnTo>
                  <a:pt x="456" y="698"/>
                </a:lnTo>
                <a:lnTo>
                  <a:pt x="476" y="684"/>
                </a:lnTo>
                <a:lnTo>
                  <a:pt x="512" y="656"/>
                </a:lnTo>
                <a:lnTo>
                  <a:pt x="544" y="624"/>
                </a:lnTo>
                <a:lnTo>
                  <a:pt x="570" y="590"/>
                </a:lnTo>
                <a:lnTo>
                  <a:pt x="594" y="556"/>
                </a:lnTo>
                <a:lnTo>
                  <a:pt x="614" y="518"/>
                </a:lnTo>
                <a:lnTo>
                  <a:pt x="628" y="482"/>
                </a:lnTo>
                <a:lnTo>
                  <a:pt x="640" y="444"/>
                </a:lnTo>
                <a:lnTo>
                  <a:pt x="648" y="406"/>
                </a:lnTo>
                <a:lnTo>
                  <a:pt x="652" y="368"/>
                </a:lnTo>
                <a:lnTo>
                  <a:pt x="654" y="330"/>
                </a:lnTo>
                <a:lnTo>
                  <a:pt x="652" y="294"/>
                </a:lnTo>
                <a:lnTo>
                  <a:pt x="648" y="258"/>
                </a:lnTo>
                <a:lnTo>
                  <a:pt x="640" y="222"/>
                </a:lnTo>
                <a:lnTo>
                  <a:pt x="630" y="188"/>
                </a:lnTo>
                <a:lnTo>
                  <a:pt x="618" y="158"/>
                </a:lnTo>
                <a:lnTo>
                  <a:pt x="602" y="128"/>
                </a:lnTo>
                <a:lnTo>
                  <a:pt x="586" y="100"/>
                </a:lnTo>
                <a:lnTo>
                  <a:pt x="568" y="76"/>
                </a:lnTo>
                <a:lnTo>
                  <a:pt x="548" y="54"/>
                </a:lnTo>
                <a:lnTo>
                  <a:pt x="526" y="36"/>
                </a:lnTo>
                <a:lnTo>
                  <a:pt x="502" y="20"/>
                </a:lnTo>
                <a:lnTo>
                  <a:pt x="478" y="10"/>
                </a:lnTo>
                <a:lnTo>
                  <a:pt x="452" y="4"/>
                </a:lnTo>
                <a:lnTo>
                  <a:pt x="426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50" name="Freeform 116"/>
          <p:cNvSpPr>
            <a:spLocks/>
          </p:cNvSpPr>
          <p:nvPr/>
        </p:nvSpPr>
        <p:spPr bwMode="auto">
          <a:xfrm>
            <a:off x="6607175" y="2711450"/>
            <a:ext cx="111125" cy="92075"/>
          </a:xfrm>
          <a:custGeom>
            <a:avLst/>
            <a:gdLst>
              <a:gd name="T0" fmla="*/ 0 w 70"/>
              <a:gd name="T1" fmla="*/ 28 h 58"/>
              <a:gd name="T2" fmla="*/ 70 w 70"/>
              <a:gd name="T3" fmla="*/ 0 h 58"/>
              <a:gd name="T4" fmla="*/ 54 w 70"/>
              <a:gd name="T5" fmla="*/ 28 h 58"/>
              <a:gd name="T6" fmla="*/ 70 w 70"/>
              <a:gd name="T7" fmla="*/ 58 h 58"/>
              <a:gd name="T8" fmla="*/ 0 w 70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58">
                <a:moveTo>
                  <a:pt x="0" y="28"/>
                </a:moveTo>
                <a:lnTo>
                  <a:pt x="70" y="0"/>
                </a:lnTo>
                <a:lnTo>
                  <a:pt x="54" y="28"/>
                </a:lnTo>
                <a:lnTo>
                  <a:pt x="70" y="58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51" name="Freeform 117"/>
          <p:cNvSpPr>
            <a:spLocks/>
          </p:cNvSpPr>
          <p:nvPr/>
        </p:nvSpPr>
        <p:spPr bwMode="auto">
          <a:xfrm>
            <a:off x="6607175" y="2711450"/>
            <a:ext cx="111125" cy="92075"/>
          </a:xfrm>
          <a:custGeom>
            <a:avLst/>
            <a:gdLst>
              <a:gd name="T0" fmla="*/ 0 w 70"/>
              <a:gd name="T1" fmla="*/ 28 h 58"/>
              <a:gd name="T2" fmla="*/ 70 w 70"/>
              <a:gd name="T3" fmla="*/ 0 h 58"/>
              <a:gd name="T4" fmla="*/ 54 w 70"/>
              <a:gd name="T5" fmla="*/ 28 h 58"/>
              <a:gd name="T6" fmla="*/ 70 w 70"/>
              <a:gd name="T7" fmla="*/ 58 h 58"/>
              <a:gd name="T8" fmla="*/ 0 w 70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58">
                <a:moveTo>
                  <a:pt x="0" y="28"/>
                </a:moveTo>
                <a:lnTo>
                  <a:pt x="70" y="0"/>
                </a:lnTo>
                <a:lnTo>
                  <a:pt x="54" y="28"/>
                </a:lnTo>
                <a:lnTo>
                  <a:pt x="70" y="58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52" name="Rectangle 118"/>
          <p:cNvSpPr>
            <a:spLocks noChangeArrowheads="1"/>
          </p:cNvSpPr>
          <p:nvPr/>
        </p:nvSpPr>
        <p:spPr bwMode="auto">
          <a:xfrm>
            <a:off x="6416675" y="4235450"/>
            <a:ext cx="32541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EFFET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53" name="Rectangle 119"/>
          <p:cNvSpPr>
            <a:spLocks noChangeArrowheads="1"/>
          </p:cNvSpPr>
          <p:nvPr/>
        </p:nvSpPr>
        <p:spPr bwMode="auto">
          <a:xfrm>
            <a:off x="1770142" y="2379860"/>
            <a:ext cx="174887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Encore appelé diagramme d’Ishikawa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diagramme « des 5M » (les causes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étant regroupées en cinq familles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Milieu, Main-d'œuvre, Matériel,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Méthodes, Matériaux)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13" name="Rectangle 179"/>
          <p:cNvSpPr>
            <a:spLocks noChangeArrowheads="1"/>
          </p:cNvSpPr>
          <p:nvPr/>
        </p:nvSpPr>
        <p:spPr bwMode="auto">
          <a:xfrm>
            <a:off x="5426075" y="2368550"/>
            <a:ext cx="5562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Causes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secondaires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23" name="Rectangle 189"/>
          <p:cNvSpPr>
            <a:spLocks noChangeArrowheads="1"/>
          </p:cNvSpPr>
          <p:nvPr/>
        </p:nvSpPr>
        <p:spPr bwMode="auto">
          <a:xfrm>
            <a:off x="4121150" y="2143125"/>
            <a:ext cx="7678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Cause principale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32" name="Rectangle 198"/>
          <p:cNvSpPr>
            <a:spLocks noChangeArrowheads="1"/>
          </p:cNvSpPr>
          <p:nvPr/>
        </p:nvSpPr>
        <p:spPr bwMode="auto">
          <a:xfrm>
            <a:off x="2860675" y="3657600"/>
            <a:ext cx="26770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Milieu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34" name="Rectangle 200"/>
          <p:cNvSpPr>
            <a:spLocks noChangeArrowheads="1"/>
          </p:cNvSpPr>
          <p:nvPr/>
        </p:nvSpPr>
        <p:spPr bwMode="auto">
          <a:xfrm>
            <a:off x="2978150" y="5178425"/>
            <a:ext cx="4023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Méthode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36" name="Rectangle 202"/>
          <p:cNvSpPr>
            <a:spLocks noChangeArrowheads="1"/>
          </p:cNvSpPr>
          <p:nvPr/>
        </p:nvSpPr>
        <p:spPr bwMode="auto">
          <a:xfrm>
            <a:off x="4181475" y="5178425"/>
            <a:ext cx="4520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Matériaux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210"/>
          <p:cNvSpPr>
            <a:spLocks noChangeArrowheads="1"/>
          </p:cNvSpPr>
          <p:nvPr/>
        </p:nvSpPr>
        <p:spPr bwMode="auto">
          <a:xfrm>
            <a:off x="3482975" y="3657600"/>
            <a:ext cx="65242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Main-d'œuvre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219"/>
          <p:cNvSpPr>
            <a:spLocks noChangeArrowheads="1"/>
          </p:cNvSpPr>
          <p:nvPr/>
        </p:nvSpPr>
        <p:spPr bwMode="auto">
          <a:xfrm>
            <a:off x="4797425" y="3657600"/>
            <a:ext cx="36548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Matériel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450329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L’ARBRE DES CAUSES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67617" y="2896536"/>
            <a:ext cx="3753883" cy="1800000"/>
            <a:chOff x="3198813" y="2892425"/>
            <a:chExt cx="2555875" cy="1225550"/>
          </a:xfrm>
        </p:grpSpPr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4602163" y="2892425"/>
              <a:ext cx="476250" cy="19685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4602163" y="2892425"/>
              <a:ext cx="476250" cy="196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249738" y="3168650"/>
              <a:ext cx="1123950" cy="638175"/>
            </a:xfrm>
            <a:custGeom>
              <a:avLst/>
              <a:gdLst>
                <a:gd name="T0" fmla="*/ 0 w 708"/>
                <a:gd name="T1" fmla="*/ 402 h 402"/>
                <a:gd name="T2" fmla="*/ 0 w 708"/>
                <a:gd name="T3" fmla="*/ 0 h 402"/>
                <a:gd name="T4" fmla="*/ 708 w 708"/>
                <a:gd name="T5" fmla="*/ 0 h 402"/>
                <a:gd name="T6" fmla="*/ 708 w 708"/>
                <a:gd name="T7" fmla="*/ 6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8" h="402">
                  <a:moveTo>
                    <a:pt x="0" y="402"/>
                  </a:moveTo>
                  <a:lnTo>
                    <a:pt x="0" y="0"/>
                  </a:lnTo>
                  <a:lnTo>
                    <a:pt x="708" y="0"/>
                  </a:lnTo>
                  <a:lnTo>
                    <a:pt x="708" y="6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506788" y="3689350"/>
              <a:ext cx="1660525" cy="114300"/>
            </a:xfrm>
            <a:custGeom>
              <a:avLst/>
              <a:gdLst>
                <a:gd name="T0" fmla="*/ 0 w 1046"/>
                <a:gd name="T1" fmla="*/ 70 h 72"/>
                <a:gd name="T2" fmla="*/ 0 w 1046"/>
                <a:gd name="T3" fmla="*/ 0 h 72"/>
                <a:gd name="T4" fmla="*/ 1046 w 1046"/>
                <a:gd name="T5" fmla="*/ 0 h 72"/>
                <a:gd name="T6" fmla="*/ 1046 w 1046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6" h="72">
                  <a:moveTo>
                    <a:pt x="0" y="70"/>
                  </a:moveTo>
                  <a:lnTo>
                    <a:pt x="0" y="0"/>
                  </a:lnTo>
                  <a:lnTo>
                    <a:pt x="1046" y="0"/>
                  </a:lnTo>
                  <a:lnTo>
                    <a:pt x="1046" y="7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>
              <a:off x="4833938" y="3089275"/>
              <a:ext cx="0" cy="793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3198813" y="3803650"/>
              <a:ext cx="593725" cy="3143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3198813" y="3803650"/>
              <a:ext cx="593725" cy="314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4779963" y="3276600"/>
              <a:ext cx="974725" cy="3206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4779963" y="3276600"/>
              <a:ext cx="974725" cy="320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15"/>
            <p:cNvSpPr>
              <a:spLocks noChangeArrowheads="1"/>
            </p:cNvSpPr>
            <p:nvPr/>
          </p:nvSpPr>
          <p:spPr bwMode="auto">
            <a:xfrm>
              <a:off x="3694113" y="3276600"/>
              <a:ext cx="987425" cy="3206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3694113" y="3276600"/>
              <a:ext cx="987425" cy="320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4" name="Rectangle 17"/>
            <p:cNvSpPr>
              <a:spLocks noChangeArrowheads="1"/>
            </p:cNvSpPr>
            <p:nvPr/>
          </p:nvSpPr>
          <p:spPr bwMode="auto">
            <a:xfrm>
              <a:off x="3986213" y="3803650"/>
              <a:ext cx="596900" cy="3143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5" name="Rectangle 18"/>
            <p:cNvSpPr>
              <a:spLocks noChangeArrowheads="1"/>
            </p:cNvSpPr>
            <p:nvPr/>
          </p:nvSpPr>
          <p:spPr bwMode="auto">
            <a:xfrm>
              <a:off x="3986213" y="3803650"/>
              <a:ext cx="596900" cy="314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7" name="Rectangle 19"/>
            <p:cNvSpPr>
              <a:spLocks noChangeArrowheads="1"/>
            </p:cNvSpPr>
            <p:nvPr/>
          </p:nvSpPr>
          <p:spPr bwMode="auto">
            <a:xfrm>
              <a:off x="4748213" y="3803650"/>
              <a:ext cx="822325" cy="3143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8" name="Rectangle 20"/>
            <p:cNvSpPr>
              <a:spLocks noChangeArrowheads="1"/>
            </p:cNvSpPr>
            <p:nvPr/>
          </p:nvSpPr>
          <p:spPr bwMode="auto">
            <a:xfrm>
              <a:off x="4748213" y="3803650"/>
              <a:ext cx="822325" cy="314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5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9" name="Rectangle 21"/>
            <p:cNvSpPr>
              <a:spLocks noChangeArrowheads="1"/>
            </p:cNvSpPr>
            <p:nvPr/>
          </p:nvSpPr>
          <p:spPr bwMode="auto">
            <a:xfrm>
              <a:off x="4700588" y="2933700"/>
              <a:ext cx="252634" cy="104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5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Effet 1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0" name="Rectangle 22"/>
            <p:cNvSpPr>
              <a:spLocks noChangeArrowheads="1"/>
            </p:cNvSpPr>
            <p:nvPr/>
          </p:nvSpPr>
          <p:spPr bwMode="auto">
            <a:xfrm>
              <a:off x="3249613" y="3860800"/>
              <a:ext cx="325731" cy="104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 2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3" name="Rectangle 25"/>
            <p:cNvSpPr>
              <a:spLocks noChangeArrowheads="1"/>
            </p:cNvSpPr>
            <p:nvPr/>
          </p:nvSpPr>
          <p:spPr bwMode="auto">
            <a:xfrm>
              <a:off x="3776663" y="3308350"/>
              <a:ext cx="401392" cy="209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 1 =</a:t>
              </a:r>
            </a:p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effet 2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7" name="Rectangle 29"/>
            <p:cNvSpPr>
              <a:spLocks noChangeArrowheads="1"/>
            </p:cNvSpPr>
            <p:nvPr/>
          </p:nvSpPr>
          <p:spPr bwMode="auto">
            <a:xfrm>
              <a:off x="4859338" y="3308350"/>
              <a:ext cx="396263" cy="209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 x =</a:t>
              </a:r>
            </a:p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effet x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1" name="Rectangle 33"/>
            <p:cNvSpPr>
              <a:spLocks noChangeArrowheads="1"/>
            </p:cNvSpPr>
            <p:nvPr/>
          </p:nvSpPr>
          <p:spPr bwMode="auto">
            <a:xfrm>
              <a:off x="4033838" y="3860800"/>
              <a:ext cx="325731" cy="104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 3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4" name="Rectangle 36"/>
            <p:cNvSpPr>
              <a:spLocks noChangeArrowheads="1"/>
            </p:cNvSpPr>
            <p:nvPr/>
          </p:nvSpPr>
          <p:spPr bwMode="auto">
            <a:xfrm>
              <a:off x="4795838" y="3829050"/>
              <a:ext cx="401392" cy="209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Cause 4 =</a:t>
              </a:r>
            </a:p>
            <a:p>
              <a:pPr lvl="0"/>
              <a:r>
                <a:rPr lang="fr-FR" altLang="fr-FR" sz="85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effet 3</a:t>
              </a:r>
              <a:endParaRPr kumimoji="0" lang="fr-FR" altLang="fr-FR" sz="8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96481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95736" y="6503989"/>
            <a:ext cx="4536503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DE DISPERSION OU DE CORRÉLATION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01886" y="2779712"/>
            <a:ext cx="5947887" cy="2025623"/>
            <a:chOff x="1878013" y="2779713"/>
            <a:chExt cx="5172075" cy="1761411"/>
          </a:xfrm>
        </p:grpSpPr>
        <p:grpSp>
          <p:nvGrpSpPr>
            <p:cNvPr id="4" name="Group 206"/>
            <p:cNvGrpSpPr>
              <a:grpSpLocks/>
            </p:cNvGrpSpPr>
            <p:nvPr/>
          </p:nvGrpSpPr>
          <p:grpSpPr bwMode="auto">
            <a:xfrm>
              <a:off x="1878013" y="2779713"/>
              <a:ext cx="5172075" cy="1562100"/>
              <a:chOff x="1183" y="1751"/>
              <a:chExt cx="3258" cy="984"/>
            </a:xfrm>
          </p:grpSpPr>
          <p:sp>
            <p:nvSpPr>
              <p:cNvPr id="63598" name="Freeform 6"/>
              <p:cNvSpPr>
                <a:spLocks/>
              </p:cNvSpPr>
              <p:nvPr/>
            </p:nvSpPr>
            <p:spPr bwMode="auto">
              <a:xfrm>
                <a:off x="1413" y="242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599" name="Freeform 7"/>
              <p:cNvSpPr>
                <a:spLocks/>
              </p:cNvSpPr>
              <p:nvPr/>
            </p:nvSpPr>
            <p:spPr bwMode="auto">
              <a:xfrm>
                <a:off x="1413" y="242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0" name="Freeform 8"/>
              <p:cNvSpPr>
                <a:spLocks/>
              </p:cNvSpPr>
              <p:nvPr/>
            </p:nvSpPr>
            <p:spPr bwMode="auto">
              <a:xfrm>
                <a:off x="1495" y="2521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1" name="Freeform 9"/>
              <p:cNvSpPr>
                <a:spLocks/>
              </p:cNvSpPr>
              <p:nvPr/>
            </p:nvSpPr>
            <p:spPr bwMode="auto">
              <a:xfrm>
                <a:off x="1495" y="2521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2" name="Freeform 10"/>
              <p:cNvSpPr>
                <a:spLocks/>
              </p:cNvSpPr>
              <p:nvPr/>
            </p:nvSpPr>
            <p:spPr bwMode="auto">
              <a:xfrm>
                <a:off x="1617" y="232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3" name="Freeform 11"/>
              <p:cNvSpPr>
                <a:spLocks/>
              </p:cNvSpPr>
              <p:nvPr/>
            </p:nvSpPr>
            <p:spPr bwMode="auto">
              <a:xfrm>
                <a:off x="1617" y="232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4" name="Freeform 12"/>
              <p:cNvSpPr>
                <a:spLocks/>
              </p:cNvSpPr>
              <p:nvPr/>
            </p:nvSpPr>
            <p:spPr bwMode="auto">
              <a:xfrm>
                <a:off x="1967" y="199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5" name="Freeform 13"/>
              <p:cNvSpPr>
                <a:spLocks/>
              </p:cNvSpPr>
              <p:nvPr/>
            </p:nvSpPr>
            <p:spPr bwMode="auto">
              <a:xfrm>
                <a:off x="1967" y="199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6" name="Freeform 14"/>
              <p:cNvSpPr>
                <a:spLocks/>
              </p:cNvSpPr>
              <p:nvPr/>
            </p:nvSpPr>
            <p:spPr bwMode="auto">
              <a:xfrm>
                <a:off x="1835" y="209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7" name="Freeform 15"/>
              <p:cNvSpPr>
                <a:spLocks/>
              </p:cNvSpPr>
              <p:nvPr/>
            </p:nvSpPr>
            <p:spPr bwMode="auto">
              <a:xfrm>
                <a:off x="1835" y="209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8" name="Freeform 16"/>
              <p:cNvSpPr>
                <a:spLocks/>
              </p:cNvSpPr>
              <p:nvPr/>
            </p:nvSpPr>
            <p:spPr bwMode="auto">
              <a:xfrm>
                <a:off x="1697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09" name="Freeform 17"/>
              <p:cNvSpPr>
                <a:spLocks/>
              </p:cNvSpPr>
              <p:nvPr/>
            </p:nvSpPr>
            <p:spPr bwMode="auto">
              <a:xfrm>
                <a:off x="1697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0" name="Freeform 18"/>
              <p:cNvSpPr>
                <a:spLocks/>
              </p:cNvSpPr>
              <p:nvPr/>
            </p:nvSpPr>
            <p:spPr bwMode="auto">
              <a:xfrm>
                <a:off x="1469" y="2497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1" name="Freeform 19"/>
              <p:cNvSpPr>
                <a:spLocks/>
              </p:cNvSpPr>
              <p:nvPr/>
            </p:nvSpPr>
            <p:spPr bwMode="auto">
              <a:xfrm>
                <a:off x="1469" y="2497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2" name="Freeform 20"/>
              <p:cNvSpPr>
                <a:spLocks/>
              </p:cNvSpPr>
              <p:nvPr/>
            </p:nvSpPr>
            <p:spPr bwMode="auto">
              <a:xfrm>
                <a:off x="1329" y="255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30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30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3" name="Freeform 21"/>
              <p:cNvSpPr>
                <a:spLocks/>
              </p:cNvSpPr>
              <p:nvPr/>
            </p:nvSpPr>
            <p:spPr bwMode="auto">
              <a:xfrm>
                <a:off x="1329" y="255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30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30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4" name="Freeform 22"/>
              <p:cNvSpPr>
                <a:spLocks/>
              </p:cNvSpPr>
              <p:nvPr/>
            </p:nvSpPr>
            <p:spPr bwMode="auto">
              <a:xfrm>
                <a:off x="1675" y="226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5" name="Freeform 23"/>
              <p:cNvSpPr>
                <a:spLocks/>
              </p:cNvSpPr>
              <p:nvPr/>
            </p:nvSpPr>
            <p:spPr bwMode="auto">
              <a:xfrm>
                <a:off x="1675" y="226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6" name="Freeform 24"/>
              <p:cNvSpPr>
                <a:spLocks/>
              </p:cNvSpPr>
              <p:nvPr/>
            </p:nvSpPr>
            <p:spPr bwMode="auto">
              <a:xfrm>
                <a:off x="1537" y="2325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7" name="Freeform 25"/>
              <p:cNvSpPr>
                <a:spLocks/>
              </p:cNvSpPr>
              <p:nvPr/>
            </p:nvSpPr>
            <p:spPr bwMode="auto">
              <a:xfrm>
                <a:off x="1537" y="2325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8" name="Freeform 26"/>
              <p:cNvSpPr>
                <a:spLocks/>
              </p:cNvSpPr>
              <p:nvPr/>
            </p:nvSpPr>
            <p:spPr bwMode="auto">
              <a:xfrm>
                <a:off x="2431" y="242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19" name="Freeform 27"/>
              <p:cNvSpPr>
                <a:spLocks/>
              </p:cNvSpPr>
              <p:nvPr/>
            </p:nvSpPr>
            <p:spPr bwMode="auto">
              <a:xfrm>
                <a:off x="2431" y="242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0" name="Freeform 28"/>
              <p:cNvSpPr>
                <a:spLocks/>
              </p:cNvSpPr>
              <p:nvPr/>
            </p:nvSpPr>
            <p:spPr bwMode="auto">
              <a:xfrm>
                <a:off x="2511" y="252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1" name="Freeform 29"/>
              <p:cNvSpPr>
                <a:spLocks/>
              </p:cNvSpPr>
              <p:nvPr/>
            </p:nvSpPr>
            <p:spPr bwMode="auto">
              <a:xfrm>
                <a:off x="2511" y="252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2" name="Freeform 30"/>
              <p:cNvSpPr>
                <a:spLocks/>
              </p:cNvSpPr>
              <p:nvPr/>
            </p:nvSpPr>
            <p:spPr bwMode="auto">
              <a:xfrm>
                <a:off x="2657" y="2377"/>
                <a:ext cx="58" cy="58"/>
              </a:xfrm>
              <a:custGeom>
                <a:avLst/>
                <a:gdLst>
                  <a:gd name="T0" fmla="*/ 0 w 58"/>
                  <a:gd name="T1" fmla="*/ 58 h 58"/>
                  <a:gd name="T2" fmla="*/ 30 w 58"/>
                  <a:gd name="T3" fmla="*/ 0 h 58"/>
                  <a:gd name="T4" fmla="*/ 58 w 58"/>
                  <a:gd name="T5" fmla="*/ 58 h 58"/>
                  <a:gd name="T6" fmla="*/ 0 w 5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0" y="58"/>
                    </a:moveTo>
                    <a:lnTo>
                      <a:pt x="30" y="0"/>
                    </a:lnTo>
                    <a:lnTo>
                      <a:pt x="58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3" name="Freeform 31"/>
              <p:cNvSpPr>
                <a:spLocks/>
              </p:cNvSpPr>
              <p:nvPr/>
            </p:nvSpPr>
            <p:spPr bwMode="auto">
              <a:xfrm>
                <a:off x="2657" y="2377"/>
                <a:ext cx="58" cy="58"/>
              </a:xfrm>
              <a:custGeom>
                <a:avLst/>
                <a:gdLst>
                  <a:gd name="T0" fmla="*/ 0 w 58"/>
                  <a:gd name="T1" fmla="*/ 58 h 58"/>
                  <a:gd name="T2" fmla="*/ 30 w 58"/>
                  <a:gd name="T3" fmla="*/ 0 h 58"/>
                  <a:gd name="T4" fmla="*/ 58 w 58"/>
                  <a:gd name="T5" fmla="*/ 58 h 58"/>
                  <a:gd name="T6" fmla="*/ 0 w 5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0" y="58"/>
                    </a:moveTo>
                    <a:lnTo>
                      <a:pt x="30" y="0"/>
                    </a:lnTo>
                    <a:lnTo>
                      <a:pt x="5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4" name="Freeform 32"/>
              <p:cNvSpPr>
                <a:spLocks/>
              </p:cNvSpPr>
              <p:nvPr/>
            </p:nvSpPr>
            <p:spPr bwMode="auto">
              <a:xfrm>
                <a:off x="2909" y="194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5" name="Freeform 33"/>
              <p:cNvSpPr>
                <a:spLocks/>
              </p:cNvSpPr>
              <p:nvPr/>
            </p:nvSpPr>
            <p:spPr bwMode="auto">
              <a:xfrm>
                <a:off x="2909" y="194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6" name="Freeform 34"/>
              <p:cNvSpPr>
                <a:spLocks/>
              </p:cNvSpPr>
              <p:nvPr/>
            </p:nvSpPr>
            <p:spPr bwMode="auto">
              <a:xfrm>
                <a:off x="2853" y="209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7" name="Freeform 35"/>
              <p:cNvSpPr>
                <a:spLocks/>
              </p:cNvSpPr>
              <p:nvPr/>
            </p:nvSpPr>
            <p:spPr bwMode="auto">
              <a:xfrm>
                <a:off x="2853" y="2099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8" name="Freeform 36"/>
              <p:cNvSpPr>
                <a:spLocks/>
              </p:cNvSpPr>
              <p:nvPr/>
            </p:nvSpPr>
            <p:spPr bwMode="auto">
              <a:xfrm>
                <a:off x="2713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29" name="Freeform 37"/>
              <p:cNvSpPr>
                <a:spLocks/>
              </p:cNvSpPr>
              <p:nvPr/>
            </p:nvSpPr>
            <p:spPr bwMode="auto">
              <a:xfrm>
                <a:off x="2713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0" name="Freeform 38"/>
              <p:cNvSpPr>
                <a:spLocks/>
              </p:cNvSpPr>
              <p:nvPr/>
            </p:nvSpPr>
            <p:spPr bwMode="auto">
              <a:xfrm>
                <a:off x="2545" y="208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1" name="Freeform 39"/>
              <p:cNvSpPr>
                <a:spLocks/>
              </p:cNvSpPr>
              <p:nvPr/>
            </p:nvSpPr>
            <p:spPr bwMode="auto">
              <a:xfrm>
                <a:off x="2545" y="208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2" name="Freeform 40"/>
              <p:cNvSpPr>
                <a:spLocks/>
              </p:cNvSpPr>
              <p:nvPr/>
            </p:nvSpPr>
            <p:spPr bwMode="auto">
              <a:xfrm>
                <a:off x="2405" y="214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3" name="Freeform 41"/>
              <p:cNvSpPr>
                <a:spLocks/>
              </p:cNvSpPr>
              <p:nvPr/>
            </p:nvSpPr>
            <p:spPr bwMode="auto">
              <a:xfrm>
                <a:off x="2405" y="2149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4" name="Freeform 42"/>
              <p:cNvSpPr>
                <a:spLocks/>
              </p:cNvSpPr>
              <p:nvPr/>
            </p:nvSpPr>
            <p:spPr bwMode="auto">
              <a:xfrm>
                <a:off x="2751" y="1795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5" name="Freeform 43"/>
              <p:cNvSpPr>
                <a:spLocks/>
              </p:cNvSpPr>
              <p:nvPr/>
            </p:nvSpPr>
            <p:spPr bwMode="auto">
              <a:xfrm>
                <a:off x="2751" y="1795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6" name="Freeform 44"/>
              <p:cNvSpPr>
                <a:spLocks/>
              </p:cNvSpPr>
              <p:nvPr/>
            </p:nvSpPr>
            <p:spPr bwMode="auto">
              <a:xfrm>
                <a:off x="2611" y="1855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7" name="Freeform 45"/>
              <p:cNvSpPr>
                <a:spLocks/>
              </p:cNvSpPr>
              <p:nvPr/>
            </p:nvSpPr>
            <p:spPr bwMode="auto">
              <a:xfrm>
                <a:off x="2611" y="1855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8" name="Freeform 46"/>
              <p:cNvSpPr>
                <a:spLocks/>
              </p:cNvSpPr>
              <p:nvPr/>
            </p:nvSpPr>
            <p:spPr bwMode="auto">
              <a:xfrm>
                <a:off x="4311" y="211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39" name="Freeform 47"/>
              <p:cNvSpPr>
                <a:spLocks/>
              </p:cNvSpPr>
              <p:nvPr/>
            </p:nvSpPr>
            <p:spPr bwMode="auto">
              <a:xfrm>
                <a:off x="4311" y="211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0" name="Freeform 48"/>
              <p:cNvSpPr>
                <a:spLocks/>
              </p:cNvSpPr>
              <p:nvPr/>
            </p:nvSpPr>
            <p:spPr bwMode="auto">
              <a:xfrm>
                <a:off x="3603" y="2521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1" name="Freeform 49"/>
              <p:cNvSpPr>
                <a:spLocks/>
              </p:cNvSpPr>
              <p:nvPr/>
            </p:nvSpPr>
            <p:spPr bwMode="auto">
              <a:xfrm>
                <a:off x="3603" y="2521"/>
                <a:ext cx="58" cy="56"/>
              </a:xfrm>
              <a:custGeom>
                <a:avLst/>
                <a:gdLst>
                  <a:gd name="T0" fmla="*/ 0 w 58"/>
                  <a:gd name="T1" fmla="*/ 56 h 56"/>
                  <a:gd name="T2" fmla="*/ 28 w 58"/>
                  <a:gd name="T3" fmla="*/ 0 h 56"/>
                  <a:gd name="T4" fmla="*/ 58 w 58"/>
                  <a:gd name="T5" fmla="*/ 56 h 56"/>
                  <a:gd name="T6" fmla="*/ 0 w 58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56"/>
                    </a:moveTo>
                    <a:lnTo>
                      <a:pt x="28" y="0"/>
                    </a:lnTo>
                    <a:lnTo>
                      <a:pt x="58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2" name="Freeform 50"/>
              <p:cNvSpPr>
                <a:spLocks/>
              </p:cNvSpPr>
              <p:nvPr/>
            </p:nvSpPr>
            <p:spPr bwMode="auto">
              <a:xfrm>
                <a:off x="3373" y="2291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3" name="Freeform 51"/>
              <p:cNvSpPr>
                <a:spLocks/>
              </p:cNvSpPr>
              <p:nvPr/>
            </p:nvSpPr>
            <p:spPr bwMode="auto">
              <a:xfrm>
                <a:off x="3373" y="2291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4" name="Freeform 52"/>
              <p:cNvSpPr>
                <a:spLocks/>
              </p:cNvSpPr>
              <p:nvPr/>
            </p:nvSpPr>
            <p:spPr bwMode="auto">
              <a:xfrm>
                <a:off x="3999" y="194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5" name="Freeform 53"/>
              <p:cNvSpPr>
                <a:spLocks/>
              </p:cNvSpPr>
              <p:nvPr/>
            </p:nvSpPr>
            <p:spPr bwMode="auto">
              <a:xfrm>
                <a:off x="3999" y="1943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6" name="Freeform 54"/>
              <p:cNvSpPr>
                <a:spLocks/>
              </p:cNvSpPr>
              <p:nvPr/>
            </p:nvSpPr>
            <p:spPr bwMode="auto">
              <a:xfrm>
                <a:off x="4075" y="2203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7" name="Freeform 55"/>
              <p:cNvSpPr>
                <a:spLocks/>
              </p:cNvSpPr>
              <p:nvPr/>
            </p:nvSpPr>
            <p:spPr bwMode="auto">
              <a:xfrm>
                <a:off x="4075" y="2203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8" name="Freeform 56"/>
              <p:cNvSpPr>
                <a:spLocks/>
              </p:cNvSpPr>
              <p:nvPr/>
            </p:nvSpPr>
            <p:spPr bwMode="auto">
              <a:xfrm>
                <a:off x="3805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49" name="Freeform 57"/>
              <p:cNvSpPr>
                <a:spLocks/>
              </p:cNvSpPr>
              <p:nvPr/>
            </p:nvSpPr>
            <p:spPr bwMode="auto">
              <a:xfrm>
                <a:off x="3805" y="216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0" name="Freeform 58"/>
              <p:cNvSpPr>
                <a:spLocks/>
              </p:cNvSpPr>
              <p:nvPr/>
            </p:nvSpPr>
            <p:spPr bwMode="auto">
              <a:xfrm>
                <a:off x="3519" y="1969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1" name="Freeform 59"/>
              <p:cNvSpPr>
                <a:spLocks/>
              </p:cNvSpPr>
              <p:nvPr/>
            </p:nvSpPr>
            <p:spPr bwMode="auto">
              <a:xfrm>
                <a:off x="3519" y="1969"/>
                <a:ext cx="56" cy="58"/>
              </a:xfrm>
              <a:custGeom>
                <a:avLst/>
                <a:gdLst>
                  <a:gd name="T0" fmla="*/ 0 w 56"/>
                  <a:gd name="T1" fmla="*/ 58 h 58"/>
                  <a:gd name="T2" fmla="*/ 28 w 56"/>
                  <a:gd name="T3" fmla="*/ 0 h 58"/>
                  <a:gd name="T4" fmla="*/ 56 w 56"/>
                  <a:gd name="T5" fmla="*/ 58 h 58"/>
                  <a:gd name="T6" fmla="*/ 0 w 5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58"/>
                    </a:moveTo>
                    <a:lnTo>
                      <a:pt x="28" y="0"/>
                    </a:lnTo>
                    <a:lnTo>
                      <a:pt x="56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2" name="Freeform 60"/>
              <p:cNvSpPr>
                <a:spLocks/>
              </p:cNvSpPr>
              <p:nvPr/>
            </p:nvSpPr>
            <p:spPr bwMode="auto">
              <a:xfrm>
                <a:off x="3379" y="203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3" name="Freeform 61"/>
              <p:cNvSpPr>
                <a:spLocks/>
              </p:cNvSpPr>
              <p:nvPr/>
            </p:nvSpPr>
            <p:spPr bwMode="auto">
              <a:xfrm>
                <a:off x="3379" y="203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4" name="Freeform 62"/>
              <p:cNvSpPr>
                <a:spLocks/>
              </p:cNvSpPr>
              <p:nvPr/>
            </p:nvSpPr>
            <p:spPr bwMode="auto">
              <a:xfrm>
                <a:off x="4193" y="246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5" name="Freeform 63"/>
              <p:cNvSpPr>
                <a:spLocks/>
              </p:cNvSpPr>
              <p:nvPr/>
            </p:nvSpPr>
            <p:spPr bwMode="auto">
              <a:xfrm>
                <a:off x="4193" y="2467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6" name="Freeform 64"/>
              <p:cNvSpPr>
                <a:spLocks/>
              </p:cNvSpPr>
              <p:nvPr/>
            </p:nvSpPr>
            <p:spPr bwMode="auto">
              <a:xfrm>
                <a:off x="4055" y="253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7" name="Freeform 65"/>
              <p:cNvSpPr>
                <a:spLocks/>
              </p:cNvSpPr>
              <p:nvPr/>
            </p:nvSpPr>
            <p:spPr bwMode="auto">
              <a:xfrm>
                <a:off x="4055" y="2531"/>
                <a:ext cx="56" cy="56"/>
              </a:xfrm>
              <a:custGeom>
                <a:avLst/>
                <a:gdLst>
                  <a:gd name="T0" fmla="*/ 0 w 56"/>
                  <a:gd name="T1" fmla="*/ 56 h 56"/>
                  <a:gd name="T2" fmla="*/ 28 w 56"/>
                  <a:gd name="T3" fmla="*/ 0 h 56"/>
                  <a:gd name="T4" fmla="*/ 56 w 56"/>
                  <a:gd name="T5" fmla="*/ 56 h 56"/>
                  <a:gd name="T6" fmla="*/ 0 w 5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56">
                    <a:moveTo>
                      <a:pt x="0" y="56"/>
                    </a:moveTo>
                    <a:lnTo>
                      <a:pt x="28" y="0"/>
                    </a:lnTo>
                    <a:lnTo>
                      <a:pt x="56" y="5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8" name="Freeform 66"/>
              <p:cNvSpPr>
                <a:spLocks/>
              </p:cNvSpPr>
              <p:nvPr/>
            </p:nvSpPr>
            <p:spPr bwMode="auto">
              <a:xfrm>
                <a:off x="1203" y="1785"/>
                <a:ext cx="754" cy="932"/>
              </a:xfrm>
              <a:custGeom>
                <a:avLst/>
                <a:gdLst>
                  <a:gd name="T0" fmla="*/ 0 w 754"/>
                  <a:gd name="T1" fmla="*/ 0 h 932"/>
                  <a:gd name="T2" fmla="*/ 0 w 754"/>
                  <a:gd name="T3" fmla="*/ 932 h 932"/>
                  <a:gd name="T4" fmla="*/ 754 w 754"/>
                  <a:gd name="T5" fmla="*/ 932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4" h="932">
                    <a:moveTo>
                      <a:pt x="0" y="0"/>
                    </a:moveTo>
                    <a:lnTo>
                      <a:pt x="0" y="932"/>
                    </a:lnTo>
                    <a:lnTo>
                      <a:pt x="754" y="93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59" name="Freeform 67"/>
              <p:cNvSpPr>
                <a:spLocks/>
              </p:cNvSpPr>
              <p:nvPr/>
            </p:nvSpPr>
            <p:spPr bwMode="auto">
              <a:xfrm>
                <a:off x="194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0" name="Freeform 68"/>
              <p:cNvSpPr>
                <a:spLocks/>
              </p:cNvSpPr>
              <p:nvPr/>
            </p:nvSpPr>
            <p:spPr bwMode="auto">
              <a:xfrm>
                <a:off x="194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1" name="Freeform 69"/>
              <p:cNvSpPr>
                <a:spLocks/>
              </p:cNvSpPr>
              <p:nvPr/>
            </p:nvSpPr>
            <p:spPr bwMode="auto">
              <a:xfrm>
                <a:off x="1183" y="1751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2" name="Freeform 70"/>
              <p:cNvSpPr>
                <a:spLocks/>
              </p:cNvSpPr>
              <p:nvPr/>
            </p:nvSpPr>
            <p:spPr bwMode="auto">
              <a:xfrm>
                <a:off x="1183" y="1751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3" name="Freeform 71"/>
              <p:cNvSpPr>
                <a:spLocks/>
              </p:cNvSpPr>
              <p:nvPr/>
            </p:nvSpPr>
            <p:spPr bwMode="auto">
              <a:xfrm>
                <a:off x="2229" y="1789"/>
                <a:ext cx="858" cy="928"/>
              </a:xfrm>
              <a:custGeom>
                <a:avLst/>
                <a:gdLst>
                  <a:gd name="T0" fmla="*/ 0 w 858"/>
                  <a:gd name="T1" fmla="*/ 0 h 928"/>
                  <a:gd name="T2" fmla="*/ 0 w 858"/>
                  <a:gd name="T3" fmla="*/ 928 h 928"/>
                  <a:gd name="T4" fmla="*/ 858 w 858"/>
                  <a:gd name="T5" fmla="*/ 928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8" h="928">
                    <a:moveTo>
                      <a:pt x="0" y="0"/>
                    </a:moveTo>
                    <a:lnTo>
                      <a:pt x="0" y="928"/>
                    </a:lnTo>
                    <a:lnTo>
                      <a:pt x="858" y="928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4" name="Freeform 72"/>
              <p:cNvSpPr>
                <a:spLocks/>
              </p:cNvSpPr>
              <p:nvPr/>
            </p:nvSpPr>
            <p:spPr bwMode="auto">
              <a:xfrm>
                <a:off x="307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5" name="Freeform 73"/>
              <p:cNvSpPr>
                <a:spLocks/>
              </p:cNvSpPr>
              <p:nvPr/>
            </p:nvSpPr>
            <p:spPr bwMode="auto">
              <a:xfrm>
                <a:off x="307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6" name="Freeform 74"/>
              <p:cNvSpPr>
                <a:spLocks/>
              </p:cNvSpPr>
              <p:nvPr/>
            </p:nvSpPr>
            <p:spPr bwMode="auto">
              <a:xfrm>
                <a:off x="2209" y="1755"/>
                <a:ext cx="38" cy="46"/>
              </a:xfrm>
              <a:custGeom>
                <a:avLst/>
                <a:gdLst>
                  <a:gd name="T0" fmla="*/ 20 w 38"/>
                  <a:gd name="T1" fmla="*/ 0 h 46"/>
                  <a:gd name="T2" fmla="*/ 38 w 38"/>
                  <a:gd name="T3" fmla="*/ 46 h 46"/>
                  <a:gd name="T4" fmla="*/ 20 w 38"/>
                  <a:gd name="T5" fmla="*/ 36 h 46"/>
                  <a:gd name="T6" fmla="*/ 0 w 38"/>
                  <a:gd name="T7" fmla="*/ 46 h 46"/>
                  <a:gd name="T8" fmla="*/ 20 w 3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20" y="0"/>
                    </a:moveTo>
                    <a:lnTo>
                      <a:pt x="38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7" name="Freeform 75"/>
              <p:cNvSpPr>
                <a:spLocks/>
              </p:cNvSpPr>
              <p:nvPr/>
            </p:nvSpPr>
            <p:spPr bwMode="auto">
              <a:xfrm>
                <a:off x="2209" y="1755"/>
                <a:ext cx="38" cy="46"/>
              </a:xfrm>
              <a:custGeom>
                <a:avLst/>
                <a:gdLst>
                  <a:gd name="T0" fmla="*/ 20 w 38"/>
                  <a:gd name="T1" fmla="*/ 0 h 46"/>
                  <a:gd name="T2" fmla="*/ 38 w 38"/>
                  <a:gd name="T3" fmla="*/ 46 h 46"/>
                  <a:gd name="T4" fmla="*/ 20 w 38"/>
                  <a:gd name="T5" fmla="*/ 36 h 46"/>
                  <a:gd name="T6" fmla="*/ 0 w 38"/>
                  <a:gd name="T7" fmla="*/ 46 h 46"/>
                  <a:gd name="T8" fmla="*/ 20 w 3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20" y="0"/>
                    </a:moveTo>
                    <a:lnTo>
                      <a:pt x="38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8" name="Freeform 76"/>
              <p:cNvSpPr>
                <a:spLocks/>
              </p:cNvSpPr>
              <p:nvPr/>
            </p:nvSpPr>
            <p:spPr bwMode="auto">
              <a:xfrm>
                <a:off x="3283" y="1789"/>
                <a:ext cx="1124" cy="928"/>
              </a:xfrm>
              <a:custGeom>
                <a:avLst/>
                <a:gdLst>
                  <a:gd name="T0" fmla="*/ 0 w 1124"/>
                  <a:gd name="T1" fmla="*/ 0 h 928"/>
                  <a:gd name="T2" fmla="*/ 0 w 1124"/>
                  <a:gd name="T3" fmla="*/ 928 h 928"/>
                  <a:gd name="T4" fmla="*/ 1124 w 1124"/>
                  <a:gd name="T5" fmla="*/ 928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24" h="928">
                    <a:moveTo>
                      <a:pt x="0" y="0"/>
                    </a:moveTo>
                    <a:lnTo>
                      <a:pt x="0" y="928"/>
                    </a:lnTo>
                    <a:lnTo>
                      <a:pt x="1124" y="928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69" name="Freeform 77"/>
              <p:cNvSpPr>
                <a:spLocks/>
              </p:cNvSpPr>
              <p:nvPr/>
            </p:nvSpPr>
            <p:spPr bwMode="auto">
              <a:xfrm>
                <a:off x="439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0" name="Freeform 78"/>
              <p:cNvSpPr>
                <a:spLocks/>
              </p:cNvSpPr>
              <p:nvPr/>
            </p:nvSpPr>
            <p:spPr bwMode="auto">
              <a:xfrm>
                <a:off x="4393" y="2697"/>
                <a:ext cx="48" cy="38"/>
              </a:xfrm>
              <a:custGeom>
                <a:avLst/>
                <a:gdLst>
                  <a:gd name="T0" fmla="*/ 48 w 48"/>
                  <a:gd name="T1" fmla="*/ 20 h 38"/>
                  <a:gd name="T2" fmla="*/ 0 w 48"/>
                  <a:gd name="T3" fmla="*/ 38 h 38"/>
                  <a:gd name="T4" fmla="*/ 12 w 48"/>
                  <a:gd name="T5" fmla="*/ 20 h 38"/>
                  <a:gd name="T6" fmla="*/ 0 w 48"/>
                  <a:gd name="T7" fmla="*/ 0 h 38"/>
                  <a:gd name="T8" fmla="*/ 48 w 4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48" y="20"/>
                    </a:moveTo>
                    <a:lnTo>
                      <a:pt x="0" y="38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1" name="Freeform 79"/>
              <p:cNvSpPr>
                <a:spLocks/>
              </p:cNvSpPr>
              <p:nvPr/>
            </p:nvSpPr>
            <p:spPr bwMode="auto">
              <a:xfrm>
                <a:off x="3263" y="1755"/>
                <a:ext cx="40" cy="46"/>
              </a:xfrm>
              <a:custGeom>
                <a:avLst/>
                <a:gdLst>
                  <a:gd name="T0" fmla="*/ 20 w 40"/>
                  <a:gd name="T1" fmla="*/ 0 h 46"/>
                  <a:gd name="T2" fmla="*/ 40 w 40"/>
                  <a:gd name="T3" fmla="*/ 46 h 46"/>
                  <a:gd name="T4" fmla="*/ 20 w 40"/>
                  <a:gd name="T5" fmla="*/ 36 h 46"/>
                  <a:gd name="T6" fmla="*/ 0 w 40"/>
                  <a:gd name="T7" fmla="*/ 46 h 46"/>
                  <a:gd name="T8" fmla="*/ 20 w 4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0"/>
                    </a:moveTo>
                    <a:lnTo>
                      <a:pt x="40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2" name="Freeform 80"/>
              <p:cNvSpPr>
                <a:spLocks/>
              </p:cNvSpPr>
              <p:nvPr/>
            </p:nvSpPr>
            <p:spPr bwMode="auto">
              <a:xfrm>
                <a:off x="3263" y="1755"/>
                <a:ext cx="40" cy="46"/>
              </a:xfrm>
              <a:custGeom>
                <a:avLst/>
                <a:gdLst>
                  <a:gd name="T0" fmla="*/ 20 w 40"/>
                  <a:gd name="T1" fmla="*/ 0 h 46"/>
                  <a:gd name="T2" fmla="*/ 40 w 40"/>
                  <a:gd name="T3" fmla="*/ 46 h 46"/>
                  <a:gd name="T4" fmla="*/ 20 w 40"/>
                  <a:gd name="T5" fmla="*/ 36 h 46"/>
                  <a:gd name="T6" fmla="*/ 0 w 40"/>
                  <a:gd name="T7" fmla="*/ 46 h 46"/>
                  <a:gd name="T8" fmla="*/ 20 w 4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0"/>
                    </a:moveTo>
                    <a:lnTo>
                      <a:pt x="40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3" name="Line 81"/>
              <p:cNvSpPr>
                <a:spLocks noChangeShapeType="1"/>
              </p:cNvSpPr>
              <p:nvPr/>
            </p:nvSpPr>
            <p:spPr bwMode="auto">
              <a:xfrm flipH="1">
                <a:off x="1595" y="2249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4" name="Line 82"/>
              <p:cNvSpPr>
                <a:spLocks noChangeShapeType="1"/>
              </p:cNvSpPr>
              <p:nvPr/>
            </p:nvSpPr>
            <p:spPr bwMode="auto">
              <a:xfrm flipH="1">
                <a:off x="1565" y="2277"/>
                <a:ext cx="18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5" name="Line 83"/>
              <p:cNvSpPr>
                <a:spLocks noChangeShapeType="1"/>
              </p:cNvSpPr>
              <p:nvPr/>
            </p:nvSpPr>
            <p:spPr bwMode="auto">
              <a:xfrm flipH="1">
                <a:off x="1537" y="2305"/>
                <a:ext cx="18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6" name="Line 84"/>
              <p:cNvSpPr>
                <a:spLocks noChangeShapeType="1"/>
              </p:cNvSpPr>
              <p:nvPr/>
            </p:nvSpPr>
            <p:spPr bwMode="auto">
              <a:xfrm flipH="1">
                <a:off x="1509" y="2333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7" name="Line 85"/>
              <p:cNvSpPr>
                <a:spLocks noChangeShapeType="1"/>
              </p:cNvSpPr>
              <p:nvPr/>
            </p:nvSpPr>
            <p:spPr bwMode="auto">
              <a:xfrm flipH="1">
                <a:off x="1481" y="2363"/>
                <a:ext cx="18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8" name="Freeform 86"/>
              <p:cNvSpPr>
                <a:spLocks/>
              </p:cNvSpPr>
              <p:nvPr/>
            </p:nvSpPr>
            <p:spPr bwMode="auto">
              <a:xfrm>
                <a:off x="1455" y="2391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10 w 16"/>
                  <a:gd name="T3" fmla="*/ 8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10" y="8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79" name="Line 87"/>
              <p:cNvSpPr>
                <a:spLocks noChangeShapeType="1"/>
              </p:cNvSpPr>
              <p:nvPr/>
            </p:nvSpPr>
            <p:spPr bwMode="auto">
              <a:xfrm flipH="1">
                <a:off x="1429" y="2421"/>
                <a:ext cx="16" cy="2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0" name="Freeform 88"/>
              <p:cNvSpPr>
                <a:spLocks/>
              </p:cNvSpPr>
              <p:nvPr/>
            </p:nvSpPr>
            <p:spPr bwMode="auto">
              <a:xfrm>
                <a:off x="1403" y="2453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2 w 16"/>
                  <a:gd name="T3" fmla="*/ 16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2" y="16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1" name="Freeform 89"/>
              <p:cNvSpPr>
                <a:spLocks/>
              </p:cNvSpPr>
              <p:nvPr/>
            </p:nvSpPr>
            <p:spPr bwMode="auto">
              <a:xfrm>
                <a:off x="1377" y="2483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0 w 16"/>
                  <a:gd name="T3" fmla="*/ 18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0" y="18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2" name="Freeform 90"/>
              <p:cNvSpPr>
                <a:spLocks/>
              </p:cNvSpPr>
              <p:nvPr/>
            </p:nvSpPr>
            <p:spPr bwMode="auto">
              <a:xfrm>
                <a:off x="1353" y="2515"/>
                <a:ext cx="14" cy="18"/>
              </a:xfrm>
              <a:custGeom>
                <a:avLst/>
                <a:gdLst>
                  <a:gd name="T0" fmla="*/ 14 w 14"/>
                  <a:gd name="T1" fmla="*/ 0 h 18"/>
                  <a:gd name="T2" fmla="*/ 2 w 14"/>
                  <a:gd name="T3" fmla="*/ 16 h 18"/>
                  <a:gd name="T4" fmla="*/ 0 w 14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lnTo>
                      <a:pt x="2" y="16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3" name="Freeform 91"/>
              <p:cNvSpPr>
                <a:spLocks/>
              </p:cNvSpPr>
              <p:nvPr/>
            </p:nvSpPr>
            <p:spPr bwMode="auto">
              <a:xfrm>
                <a:off x="1331" y="2547"/>
                <a:ext cx="14" cy="20"/>
              </a:xfrm>
              <a:custGeom>
                <a:avLst/>
                <a:gdLst>
                  <a:gd name="T0" fmla="*/ 14 w 14"/>
                  <a:gd name="T1" fmla="*/ 0 h 20"/>
                  <a:gd name="T2" fmla="*/ 4 w 14"/>
                  <a:gd name="T3" fmla="*/ 14 h 20"/>
                  <a:gd name="T4" fmla="*/ 0 w 1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lnTo>
                      <a:pt x="4" y="14"/>
                    </a:lnTo>
                    <a:lnTo>
                      <a:pt x="0" y="2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4" name="Freeform 92"/>
              <p:cNvSpPr>
                <a:spLocks/>
              </p:cNvSpPr>
              <p:nvPr/>
            </p:nvSpPr>
            <p:spPr bwMode="auto">
              <a:xfrm>
                <a:off x="1309" y="2579"/>
                <a:ext cx="14" cy="22"/>
              </a:xfrm>
              <a:custGeom>
                <a:avLst/>
                <a:gdLst>
                  <a:gd name="T0" fmla="*/ 14 w 14"/>
                  <a:gd name="T1" fmla="*/ 0 h 22"/>
                  <a:gd name="T2" fmla="*/ 8 w 14"/>
                  <a:gd name="T3" fmla="*/ 8 h 22"/>
                  <a:gd name="T4" fmla="*/ 0 w 14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4" y="0"/>
                    </a:moveTo>
                    <a:lnTo>
                      <a:pt x="8" y="8"/>
                    </a:lnTo>
                    <a:lnTo>
                      <a:pt x="0" y="2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5" name="Freeform 93"/>
              <p:cNvSpPr>
                <a:spLocks/>
              </p:cNvSpPr>
              <p:nvPr/>
            </p:nvSpPr>
            <p:spPr bwMode="auto">
              <a:xfrm>
                <a:off x="1293" y="2615"/>
                <a:ext cx="10" cy="22"/>
              </a:xfrm>
              <a:custGeom>
                <a:avLst/>
                <a:gdLst>
                  <a:gd name="T0" fmla="*/ 10 w 10"/>
                  <a:gd name="T1" fmla="*/ 0 h 22"/>
                  <a:gd name="T2" fmla="*/ 0 w 10"/>
                  <a:gd name="T3" fmla="*/ 20 h 22"/>
                  <a:gd name="T4" fmla="*/ 0 w 1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10" y="0"/>
                    </a:moveTo>
                    <a:lnTo>
                      <a:pt x="0" y="20"/>
                    </a:lnTo>
                    <a:lnTo>
                      <a:pt x="0" y="2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6" name="Freeform 94"/>
              <p:cNvSpPr>
                <a:spLocks/>
              </p:cNvSpPr>
              <p:nvPr/>
            </p:nvSpPr>
            <p:spPr bwMode="auto">
              <a:xfrm>
                <a:off x="1283" y="2651"/>
                <a:ext cx="4" cy="24"/>
              </a:xfrm>
              <a:custGeom>
                <a:avLst/>
                <a:gdLst>
                  <a:gd name="T0" fmla="*/ 4 w 4"/>
                  <a:gd name="T1" fmla="*/ 0 h 24"/>
                  <a:gd name="T2" fmla="*/ 4 w 4"/>
                  <a:gd name="T3" fmla="*/ 2 h 24"/>
                  <a:gd name="T4" fmla="*/ 0 w 4"/>
                  <a:gd name="T5" fmla="*/ 18 h 24"/>
                  <a:gd name="T6" fmla="*/ 0 w 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4">
                    <a:moveTo>
                      <a:pt x="4" y="0"/>
                    </a:moveTo>
                    <a:lnTo>
                      <a:pt x="4" y="2"/>
                    </a:lnTo>
                    <a:lnTo>
                      <a:pt x="0" y="18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7" name="Freeform 95"/>
              <p:cNvSpPr>
                <a:spLocks/>
              </p:cNvSpPr>
              <p:nvPr/>
            </p:nvSpPr>
            <p:spPr bwMode="auto">
              <a:xfrm>
                <a:off x="1287" y="2691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2 w 22"/>
                  <a:gd name="T3" fmla="*/ 2 h 8"/>
                  <a:gd name="T4" fmla="*/ 6 w 22"/>
                  <a:gd name="T5" fmla="*/ 4 h 8"/>
                  <a:gd name="T6" fmla="*/ 12 w 22"/>
                  <a:gd name="T7" fmla="*/ 8 h 8"/>
                  <a:gd name="T8" fmla="*/ 22 w 22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0" y="0"/>
                    </a:moveTo>
                    <a:lnTo>
                      <a:pt x="2" y="2"/>
                    </a:lnTo>
                    <a:lnTo>
                      <a:pt x="6" y="4"/>
                    </a:lnTo>
                    <a:lnTo>
                      <a:pt x="12" y="8"/>
                    </a:lnTo>
                    <a:lnTo>
                      <a:pt x="22" y="8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8" name="Freeform 96"/>
              <p:cNvSpPr>
                <a:spLocks/>
              </p:cNvSpPr>
              <p:nvPr/>
            </p:nvSpPr>
            <p:spPr bwMode="auto">
              <a:xfrm>
                <a:off x="1325" y="2693"/>
                <a:ext cx="24" cy="6"/>
              </a:xfrm>
              <a:custGeom>
                <a:avLst/>
                <a:gdLst>
                  <a:gd name="T0" fmla="*/ 0 w 24"/>
                  <a:gd name="T1" fmla="*/ 6 h 6"/>
                  <a:gd name="T2" fmla="*/ 2 w 24"/>
                  <a:gd name="T3" fmla="*/ 6 h 6"/>
                  <a:gd name="T4" fmla="*/ 22 w 24"/>
                  <a:gd name="T5" fmla="*/ 0 h 6"/>
                  <a:gd name="T6" fmla="*/ 24 w 2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" y="6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89" name="Freeform 97"/>
              <p:cNvSpPr>
                <a:spLocks/>
              </p:cNvSpPr>
              <p:nvPr/>
            </p:nvSpPr>
            <p:spPr bwMode="auto">
              <a:xfrm>
                <a:off x="1363" y="2677"/>
                <a:ext cx="22" cy="10"/>
              </a:xfrm>
              <a:custGeom>
                <a:avLst/>
                <a:gdLst>
                  <a:gd name="T0" fmla="*/ 0 w 22"/>
                  <a:gd name="T1" fmla="*/ 10 h 10"/>
                  <a:gd name="T2" fmla="*/ 8 w 22"/>
                  <a:gd name="T3" fmla="*/ 6 h 10"/>
                  <a:gd name="T4" fmla="*/ 22 w 2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8" y="6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0" name="Line 98"/>
              <p:cNvSpPr>
                <a:spLocks noChangeShapeType="1"/>
              </p:cNvSpPr>
              <p:nvPr/>
            </p:nvSpPr>
            <p:spPr bwMode="auto">
              <a:xfrm flipV="1">
                <a:off x="1399" y="2659"/>
                <a:ext cx="22" cy="1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1" name="Freeform 99"/>
              <p:cNvSpPr>
                <a:spLocks/>
              </p:cNvSpPr>
              <p:nvPr/>
            </p:nvSpPr>
            <p:spPr bwMode="auto">
              <a:xfrm>
                <a:off x="1433" y="2637"/>
                <a:ext cx="22" cy="12"/>
              </a:xfrm>
              <a:custGeom>
                <a:avLst/>
                <a:gdLst>
                  <a:gd name="T0" fmla="*/ 0 w 22"/>
                  <a:gd name="T1" fmla="*/ 12 h 12"/>
                  <a:gd name="T2" fmla="*/ 20 w 22"/>
                  <a:gd name="T3" fmla="*/ 0 h 12"/>
                  <a:gd name="T4" fmla="*/ 22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lnTo>
                      <a:pt x="20" y="0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2" name="Freeform 100"/>
              <p:cNvSpPr>
                <a:spLocks/>
              </p:cNvSpPr>
              <p:nvPr/>
            </p:nvSpPr>
            <p:spPr bwMode="auto">
              <a:xfrm>
                <a:off x="1467" y="2615"/>
                <a:ext cx="20" cy="14"/>
              </a:xfrm>
              <a:custGeom>
                <a:avLst/>
                <a:gdLst>
                  <a:gd name="T0" fmla="*/ 0 w 20"/>
                  <a:gd name="T1" fmla="*/ 14 h 14"/>
                  <a:gd name="T2" fmla="*/ 20 w 20"/>
                  <a:gd name="T3" fmla="*/ 2 h 14"/>
                  <a:gd name="T4" fmla="*/ 20 w 2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0" y="14"/>
                    </a:moveTo>
                    <a:lnTo>
                      <a:pt x="20" y="2"/>
                    </a:lnTo>
                    <a:lnTo>
                      <a:pt x="2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3" name="Freeform 101"/>
              <p:cNvSpPr>
                <a:spLocks/>
              </p:cNvSpPr>
              <p:nvPr/>
            </p:nvSpPr>
            <p:spPr bwMode="auto">
              <a:xfrm>
                <a:off x="1501" y="2593"/>
                <a:ext cx="20" cy="14"/>
              </a:xfrm>
              <a:custGeom>
                <a:avLst/>
                <a:gdLst>
                  <a:gd name="T0" fmla="*/ 0 w 20"/>
                  <a:gd name="T1" fmla="*/ 14 h 14"/>
                  <a:gd name="T2" fmla="*/ 20 w 20"/>
                  <a:gd name="T3" fmla="*/ 0 h 14"/>
                  <a:gd name="T4" fmla="*/ 20 w 2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0" y="14"/>
                    </a:move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4" name="Line 102"/>
              <p:cNvSpPr>
                <a:spLocks noChangeShapeType="1"/>
              </p:cNvSpPr>
              <p:nvPr/>
            </p:nvSpPr>
            <p:spPr bwMode="auto">
              <a:xfrm flipV="1">
                <a:off x="1533" y="2569"/>
                <a:ext cx="20" cy="14"/>
              </a:xfrm>
              <a:prstGeom prst="line">
                <a:avLst/>
              </a:prstGeom>
              <a:solidFill>
                <a:srgbClr val="FF66CC"/>
              </a:solidFill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5" name="Line 103"/>
              <p:cNvSpPr>
                <a:spLocks noChangeShapeType="1"/>
              </p:cNvSpPr>
              <p:nvPr/>
            </p:nvSpPr>
            <p:spPr bwMode="auto">
              <a:xfrm flipV="1">
                <a:off x="1565" y="2543"/>
                <a:ext cx="20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6" name="Line 104"/>
              <p:cNvSpPr>
                <a:spLocks noChangeShapeType="1"/>
              </p:cNvSpPr>
              <p:nvPr/>
            </p:nvSpPr>
            <p:spPr bwMode="auto">
              <a:xfrm flipV="1">
                <a:off x="1597" y="2519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7" name="Line 105"/>
              <p:cNvSpPr>
                <a:spLocks noChangeShapeType="1"/>
              </p:cNvSpPr>
              <p:nvPr/>
            </p:nvSpPr>
            <p:spPr bwMode="auto">
              <a:xfrm flipV="1">
                <a:off x="1627" y="2493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8" name="Freeform 106"/>
              <p:cNvSpPr>
                <a:spLocks/>
              </p:cNvSpPr>
              <p:nvPr/>
            </p:nvSpPr>
            <p:spPr bwMode="auto">
              <a:xfrm>
                <a:off x="1659" y="2467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12 w 18"/>
                  <a:gd name="T3" fmla="*/ 6 h 16"/>
                  <a:gd name="T4" fmla="*/ 1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12" y="6"/>
                    </a:lnTo>
                    <a:lnTo>
                      <a:pt x="18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699" name="Line 107"/>
              <p:cNvSpPr>
                <a:spLocks noChangeShapeType="1"/>
              </p:cNvSpPr>
              <p:nvPr/>
            </p:nvSpPr>
            <p:spPr bwMode="auto">
              <a:xfrm flipV="1">
                <a:off x="1689" y="2441"/>
                <a:ext cx="16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0" name="Line 108"/>
              <p:cNvSpPr>
                <a:spLocks noChangeShapeType="1"/>
              </p:cNvSpPr>
              <p:nvPr/>
            </p:nvSpPr>
            <p:spPr bwMode="auto">
              <a:xfrm flipV="1">
                <a:off x="1717" y="2413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1" name="Freeform 109"/>
              <p:cNvSpPr>
                <a:spLocks/>
              </p:cNvSpPr>
              <p:nvPr/>
            </p:nvSpPr>
            <p:spPr bwMode="auto">
              <a:xfrm>
                <a:off x="1747" y="2387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4 w 18"/>
                  <a:gd name="T3" fmla="*/ 12 h 16"/>
                  <a:gd name="T4" fmla="*/ 1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4" y="12"/>
                    </a:lnTo>
                    <a:lnTo>
                      <a:pt x="18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2" name="Line 110"/>
              <p:cNvSpPr>
                <a:spLocks noChangeShapeType="1"/>
              </p:cNvSpPr>
              <p:nvPr/>
            </p:nvSpPr>
            <p:spPr bwMode="auto">
              <a:xfrm flipV="1">
                <a:off x="1777" y="2359"/>
                <a:ext cx="16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3" name="Line 111"/>
              <p:cNvSpPr>
                <a:spLocks noChangeShapeType="1"/>
              </p:cNvSpPr>
              <p:nvPr/>
            </p:nvSpPr>
            <p:spPr bwMode="auto">
              <a:xfrm flipV="1">
                <a:off x="1805" y="2331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4" name="Line 112"/>
              <p:cNvSpPr>
                <a:spLocks noChangeShapeType="1"/>
              </p:cNvSpPr>
              <p:nvPr/>
            </p:nvSpPr>
            <p:spPr bwMode="auto">
              <a:xfrm flipV="1">
                <a:off x="1833" y="2303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5" name="Line 113"/>
              <p:cNvSpPr>
                <a:spLocks noChangeShapeType="1"/>
              </p:cNvSpPr>
              <p:nvPr/>
            </p:nvSpPr>
            <p:spPr bwMode="auto">
              <a:xfrm flipV="1">
                <a:off x="1861" y="2273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6" name="Freeform 114"/>
              <p:cNvSpPr>
                <a:spLocks/>
              </p:cNvSpPr>
              <p:nvPr/>
            </p:nvSpPr>
            <p:spPr bwMode="auto">
              <a:xfrm>
                <a:off x="1889" y="2243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10 w 16"/>
                  <a:gd name="T3" fmla="*/ 8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10" y="8"/>
                    </a:lnTo>
                    <a:lnTo>
                      <a:pt x="16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7" name="Line 115"/>
              <p:cNvSpPr>
                <a:spLocks noChangeShapeType="1"/>
              </p:cNvSpPr>
              <p:nvPr/>
            </p:nvSpPr>
            <p:spPr bwMode="auto">
              <a:xfrm flipV="1">
                <a:off x="1915" y="2213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8" name="Line 116"/>
              <p:cNvSpPr>
                <a:spLocks noChangeShapeType="1"/>
              </p:cNvSpPr>
              <p:nvPr/>
            </p:nvSpPr>
            <p:spPr bwMode="auto">
              <a:xfrm flipV="1">
                <a:off x="1943" y="2183"/>
                <a:ext cx="14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09" name="Line 117"/>
              <p:cNvSpPr>
                <a:spLocks noChangeShapeType="1"/>
              </p:cNvSpPr>
              <p:nvPr/>
            </p:nvSpPr>
            <p:spPr bwMode="auto">
              <a:xfrm flipV="1">
                <a:off x="1967" y="2153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0" name="Line 118"/>
              <p:cNvSpPr>
                <a:spLocks noChangeShapeType="1"/>
              </p:cNvSpPr>
              <p:nvPr/>
            </p:nvSpPr>
            <p:spPr bwMode="auto">
              <a:xfrm flipV="1">
                <a:off x="1993" y="2121"/>
                <a:ext cx="14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1" name="Freeform 119"/>
              <p:cNvSpPr>
                <a:spLocks/>
              </p:cNvSpPr>
              <p:nvPr/>
            </p:nvSpPr>
            <p:spPr bwMode="auto">
              <a:xfrm>
                <a:off x="2017" y="2087"/>
                <a:ext cx="14" cy="20"/>
              </a:xfrm>
              <a:custGeom>
                <a:avLst/>
                <a:gdLst>
                  <a:gd name="T0" fmla="*/ 0 w 14"/>
                  <a:gd name="T1" fmla="*/ 20 h 20"/>
                  <a:gd name="T2" fmla="*/ 12 w 14"/>
                  <a:gd name="T3" fmla="*/ 2 h 20"/>
                  <a:gd name="T4" fmla="*/ 14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lnTo>
                      <a:pt x="12" y="2"/>
                    </a:lnTo>
                    <a:lnTo>
                      <a:pt x="14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2" name="Freeform 120"/>
              <p:cNvSpPr>
                <a:spLocks/>
              </p:cNvSpPr>
              <p:nvPr/>
            </p:nvSpPr>
            <p:spPr bwMode="auto">
              <a:xfrm>
                <a:off x="2039" y="2053"/>
                <a:ext cx="12" cy="22"/>
              </a:xfrm>
              <a:custGeom>
                <a:avLst/>
                <a:gdLst>
                  <a:gd name="T0" fmla="*/ 0 w 12"/>
                  <a:gd name="T1" fmla="*/ 22 h 22"/>
                  <a:gd name="T2" fmla="*/ 6 w 12"/>
                  <a:gd name="T3" fmla="*/ 10 h 22"/>
                  <a:gd name="T4" fmla="*/ 12 w 12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6" y="10"/>
                    </a:lnTo>
                    <a:lnTo>
                      <a:pt x="1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3" name="Freeform 121"/>
              <p:cNvSpPr>
                <a:spLocks/>
              </p:cNvSpPr>
              <p:nvPr/>
            </p:nvSpPr>
            <p:spPr bwMode="auto">
              <a:xfrm>
                <a:off x="2059" y="2019"/>
                <a:ext cx="10" cy="20"/>
              </a:xfrm>
              <a:custGeom>
                <a:avLst/>
                <a:gdLst>
                  <a:gd name="T0" fmla="*/ 0 w 10"/>
                  <a:gd name="T1" fmla="*/ 20 h 20"/>
                  <a:gd name="T2" fmla="*/ 0 w 10"/>
                  <a:gd name="T3" fmla="*/ 20 h 20"/>
                  <a:gd name="T4" fmla="*/ 10 w 1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0" y="20"/>
                    </a:moveTo>
                    <a:lnTo>
                      <a:pt x="0" y="20"/>
                    </a:lnTo>
                    <a:lnTo>
                      <a:pt x="1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4" name="Freeform 122"/>
              <p:cNvSpPr>
                <a:spLocks/>
              </p:cNvSpPr>
              <p:nvPr/>
            </p:nvSpPr>
            <p:spPr bwMode="auto">
              <a:xfrm>
                <a:off x="2075" y="1979"/>
                <a:ext cx="4" cy="24"/>
              </a:xfrm>
              <a:custGeom>
                <a:avLst/>
                <a:gdLst>
                  <a:gd name="T0" fmla="*/ 0 w 4"/>
                  <a:gd name="T1" fmla="*/ 24 h 24"/>
                  <a:gd name="T2" fmla="*/ 2 w 4"/>
                  <a:gd name="T3" fmla="*/ 18 h 24"/>
                  <a:gd name="T4" fmla="*/ 4 w 4"/>
                  <a:gd name="T5" fmla="*/ 2 h 24"/>
                  <a:gd name="T6" fmla="*/ 4 w 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4">
                    <a:moveTo>
                      <a:pt x="0" y="24"/>
                    </a:moveTo>
                    <a:lnTo>
                      <a:pt x="2" y="18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5" name="Freeform 123"/>
              <p:cNvSpPr>
                <a:spLocks/>
              </p:cNvSpPr>
              <p:nvPr/>
            </p:nvSpPr>
            <p:spPr bwMode="auto">
              <a:xfrm>
                <a:off x="2057" y="1951"/>
                <a:ext cx="20" cy="14"/>
              </a:xfrm>
              <a:custGeom>
                <a:avLst/>
                <a:gdLst>
                  <a:gd name="T0" fmla="*/ 20 w 20"/>
                  <a:gd name="T1" fmla="*/ 14 h 14"/>
                  <a:gd name="T2" fmla="*/ 20 w 20"/>
                  <a:gd name="T3" fmla="*/ 12 h 14"/>
                  <a:gd name="T4" fmla="*/ 16 w 20"/>
                  <a:gd name="T5" fmla="*/ 8 h 14"/>
                  <a:gd name="T6" fmla="*/ 12 w 20"/>
                  <a:gd name="T7" fmla="*/ 4 h 14"/>
                  <a:gd name="T8" fmla="*/ 8 w 20"/>
                  <a:gd name="T9" fmla="*/ 2 h 14"/>
                  <a:gd name="T10" fmla="*/ 0 w 2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14"/>
                    </a:moveTo>
                    <a:lnTo>
                      <a:pt x="20" y="12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6" name="Freeform 124"/>
              <p:cNvSpPr>
                <a:spLocks/>
              </p:cNvSpPr>
              <p:nvPr/>
            </p:nvSpPr>
            <p:spPr bwMode="auto">
              <a:xfrm>
                <a:off x="2019" y="1951"/>
                <a:ext cx="22" cy="6"/>
              </a:xfrm>
              <a:custGeom>
                <a:avLst/>
                <a:gdLst>
                  <a:gd name="T0" fmla="*/ 22 w 22"/>
                  <a:gd name="T1" fmla="*/ 0 h 6"/>
                  <a:gd name="T2" fmla="*/ 16 w 22"/>
                  <a:gd name="T3" fmla="*/ 2 h 6"/>
                  <a:gd name="T4" fmla="*/ 0 w 2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22" y="0"/>
                    </a:moveTo>
                    <a:lnTo>
                      <a:pt x="16" y="2"/>
                    </a:lnTo>
                    <a:lnTo>
                      <a:pt x="0" y="6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7" name="Freeform 125"/>
              <p:cNvSpPr>
                <a:spLocks/>
              </p:cNvSpPr>
              <p:nvPr/>
            </p:nvSpPr>
            <p:spPr bwMode="auto">
              <a:xfrm>
                <a:off x="1981" y="1963"/>
                <a:ext cx="22" cy="10"/>
              </a:xfrm>
              <a:custGeom>
                <a:avLst/>
                <a:gdLst>
                  <a:gd name="T0" fmla="*/ 22 w 22"/>
                  <a:gd name="T1" fmla="*/ 0 h 10"/>
                  <a:gd name="T2" fmla="*/ 12 w 22"/>
                  <a:gd name="T3" fmla="*/ 4 h 10"/>
                  <a:gd name="T4" fmla="*/ 0 w 2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22" y="0"/>
                    </a:moveTo>
                    <a:lnTo>
                      <a:pt x="12" y="4"/>
                    </a:lnTo>
                    <a:lnTo>
                      <a:pt x="0" y="1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8" name="Line 126"/>
              <p:cNvSpPr>
                <a:spLocks noChangeShapeType="1"/>
              </p:cNvSpPr>
              <p:nvPr/>
            </p:nvSpPr>
            <p:spPr bwMode="auto">
              <a:xfrm flipH="1">
                <a:off x="1947" y="1979"/>
                <a:ext cx="20" cy="1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19" name="Line 127"/>
              <p:cNvSpPr>
                <a:spLocks noChangeShapeType="1"/>
              </p:cNvSpPr>
              <p:nvPr/>
            </p:nvSpPr>
            <p:spPr bwMode="auto">
              <a:xfrm flipH="1">
                <a:off x="1911" y="1999"/>
                <a:ext cx="22" cy="1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0" name="Line 128"/>
              <p:cNvSpPr>
                <a:spLocks noChangeShapeType="1"/>
              </p:cNvSpPr>
              <p:nvPr/>
            </p:nvSpPr>
            <p:spPr bwMode="auto">
              <a:xfrm flipH="1">
                <a:off x="1879" y="2019"/>
                <a:ext cx="20" cy="1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1" name="Line 129"/>
              <p:cNvSpPr>
                <a:spLocks noChangeShapeType="1"/>
              </p:cNvSpPr>
              <p:nvPr/>
            </p:nvSpPr>
            <p:spPr bwMode="auto">
              <a:xfrm flipH="1">
                <a:off x="1845" y="2043"/>
                <a:ext cx="20" cy="1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2" name="Line 130"/>
              <p:cNvSpPr>
                <a:spLocks noChangeShapeType="1"/>
              </p:cNvSpPr>
              <p:nvPr/>
            </p:nvSpPr>
            <p:spPr bwMode="auto">
              <a:xfrm flipH="1">
                <a:off x="1813" y="2065"/>
                <a:ext cx="20" cy="1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3" name="Line 131"/>
              <p:cNvSpPr>
                <a:spLocks noChangeShapeType="1"/>
              </p:cNvSpPr>
              <p:nvPr/>
            </p:nvSpPr>
            <p:spPr bwMode="auto">
              <a:xfrm flipH="1">
                <a:off x="1781" y="2089"/>
                <a:ext cx="20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4" name="Line 132"/>
              <p:cNvSpPr>
                <a:spLocks noChangeShapeType="1"/>
              </p:cNvSpPr>
              <p:nvPr/>
            </p:nvSpPr>
            <p:spPr bwMode="auto">
              <a:xfrm flipH="1">
                <a:off x="1751" y="2113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5" name="Line 133"/>
              <p:cNvSpPr>
                <a:spLocks noChangeShapeType="1"/>
              </p:cNvSpPr>
              <p:nvPr/>
            </p:nvSpPr>
            <p:spPr bwMode="auto">
              <a:xfrm flipH="1">
                <a:off x="1719" y="2139"/>
                <a:ext cx="20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6" name="Freeform 134"/>
              <p:cNvSpPr>
                <a:spLocks/>
              </p:cNvSpPr>
              <p:nvPr/>
            </p:nvSpPr>
            <p:spPr bwMode="auto">
              <a:xfrm>
                <a:off x="1689" y="2165"/>
                <a:ext cx="18" cy="16"/>
              </a:xfrm>
              <a:custGeom>
                <a:avLst/>
                <a:gdLst>
                  <a:gd name="T0" fmla="*/ 18 w 18"/>
                  <a:gd name="T1" fmla="*/ 0 h 16"/>
                  <a:gd name="T2" fmla="*/ 2 w 18"/>
                  <a:gd name="T3" fmla="*/ 12 h 16"/>
                  <a:gd name="T4" fmla="*/ 0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lnTo>
                      <a:pt x="2" y="12"/>
                    </a:lnTo>
                    <a:lnTo>
                      <a:pt x="0" y="16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7" name="Line 135"/>
              <p:cNvSpPr>
                <a:spLocks noChangeShapeType="1"/>
              </p:cNvSpPr>
              <p:nvPr/>
            </p:nvSpPr>
            <p:spPr bwMode="auto">
              <a:xfrm flipH="1">
                <a:off x="1659" y="2191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8" name="Line 136"/>
              <p:cNvSpPr>
                <a:spLocks noChangeShapeType="1"/>
              </p:cNvSpPr>
              <p:nvPr/>
            </p:nvSpPr>
            <p:spPr bwMode="auto">
              <a:xfrm flipH="1">
                <a:off x="1629" y="2217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29" name="Line 137"/>
              <p:cNvSpPr>
                <a:spLocks noChangeShapeType="1"/>
              </p:cNvSpPr>
              <p:nvPr/>
            </p:nvSpPr>
            <p:spPr bwMode="auto">
              <a:xfrm flipH="1">
                <a:off x="1611" y="224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0" name="Line 138"/>
              <p:cNvSpPr>
                <a:spLocks noChangeShapeType="1"/>
              </p:cNvSpPr>
              <p:nvPr/>
            </p:nvSpPr>
            <p:spPr bwMode="auto">
              <a:xfrm flipH="1">
                <a:off x="2477" y="1961"/>
                <a:ext cx="16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1" name="Freeform 139"/>
              <p:cNvSpPr>
                <a:spLocks/>
              </p:cNvSpPr>
              <p:nvPr/>
            </p:nvSpPr>
            <p:spPr bwMode="auto">
              <a:xfrm>
                <a:off x="2449" y="1989"/>
                <a:ext cx="16" cy="16"/>
              </a:xfrm>
              <a:custGeom>
                <a:avLst/>
                <a:gdLst>
                  <a:gd name="T0" fmla="*/ 16 w 16"/>
                  <a:gd name="T1" fmla="*/ 0 h 16"/>
                  <a:gd name="T2" fmla="*/ 6 w 16"/>
                  <a:gd name="T3" fmla="*/ 10 h 16"/>
                  <a:gd name="T4" fmla="*/ 0 w 16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lnTo>
                      <a:pt x="6" y="10"/>
                    </a:lnTo>
                    <a:lnTo>
                      <a:pt x="0" y="16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2" name="Line 140"/>
              <p:cNvSpPr>
                <a:spLocks noChangeShapeType="1"/>
              </p:cNvSpPr>
              <p:nvPr/>
            </p:nvSpPr>
            <p:spPr bwMode="auto">
              <a:xfrm flipH="1">
                <a:off x="2423" y="2017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3" name="Line 141"/>
              <p:cNvSpPr>
                <a:spLocks noChangeShapeType="1"/>
              </p:cNvSpPr>
              <p:nvPr/>
            </p:nvSpPr>
            <p:spPr bwMode="auto">
              <a:xfrm flipH="1">
                <a:off x="2397" y="2047"/>
                <a:ext cx="14" cy="2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4" name="Freeform 142"/>
              <p:cNvSpPr>
                <a:spLocks/>
              </p:cNvSpPr>
              <p:nvPr/>
            </p:nvSpPr>
            <p:spPr bwMode="auto">
              <a:xfrm>
                <a:off x="2373" y="2079"/>
                <a:ext cx="14" cy="20"/>
              </a:xfrm>
              <a:custGeom>
                <a:avLst/>
                <a:gdLst>
                  <a:gd name="T0" fmla="*/ 14 w 14"/>
                  <a:gd name="T1" fmla="*/ 0 h 20"/>
                  <a:gd name="T2" fmla="*/ 14 w 14"/>
                  <a:gd name="T3" fmla="*/ 0 h 20"/>
                  <a:gd name="T4" fmla="*/ 0 w 1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lnTo>
                      <a:pt x="14" y="0"/>
                    </a:lnTo>
                    <a:lnTo>
                      <a:pt x="0" y="2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5" name="Freeform 143"/>
              <p:cNvSpPr>
                <a:spLocks/>
              </p:cNvSpPr>
              <p:nvPr/>
            </p:nvSpPr>
            <p:spPr bwMode="auto">
              <a:xfrm>
                <a:off x="2351" y="2113"/>
                <a:ext cx="14" cy="20"/>
              </a:xfrm>
              <a:custGeom>
                <a:avLst/>
                <a:gdLst>
                  <a:gd name="T0" fmla="*/ 14 w 14"/>
                  <a:gd name="T1" fmla="*/ 0 h 20"/>
                  <a:gd name="T2" fmla="*/ 6 w 14"/>
                  <a:gd name="T3" fmla="*/ 8 h 20"/>
                  <a:gd name="T4" fmla="*/ 0 w 1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lnTo>
                      <a:pt x="6" y="8"/>
                    </a:lnTo>
                    <a:lnTo>
                      <a:pt x="0" y="2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6" name="Freeform 144"/>
              <p:cNvSpPr>
                <a:spLocks/>
              </p:cNvSpPr>
              <p:nvPr/>
            </p:nvSpPr>
            <p:spPr bwMode="auto">
              <a:xfrm>
                <a:off x="2331" y="2145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2 w 12"/>
                  <a:gd name="T3" fmla="*/ 18 h 22"/>
                  <a:gd name="T4" fmla="*/ 0 w 12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2" y="18"/>
                    </a:lnTo>
                    <a:lnTo>
                      <a:pt x="0" y="2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7" name="Line 145"/>
              <p:cNvSpPr>
                <a:spLocks noChangeShapeType="1"/>
              </p:cNvSpPr>
              <p:nvPr/>
            </p:nvSpPr>
            <p:spPr bwMode="auto">
              <a:xfrm flipH="1">
                <a:off x="2311" y="2181"/>
                <a:ext cx="12" cy="2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8" name="Line 146"/>
              <p:cNvSpPr>
                <a:spLocks noChangeShapeType="1"/>
              </p:cNvSpPr>
              <p:nvPr/>
            </p:nvSpPr>
            <p:spPr bwMode="auto">
              <a:xfrm flipH="1">
                <a:off x="2295" y="2217"/>
                <a:ext cx="10" cy="2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39" name="Line 147"/>
              <p:cNvSpPr>
                <a:spLocks noChangeShapeType="1"/>
              </p:cNvSpPr>
              <p:nvPr/>
            </p:nvSpPr>
            <p:spPr bwMode="auto">
              <a:xfrm flipH="1">
                <a:off x="2281" y="2253"/>
                <a:ext cx="8" cy="2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0" name="Line 148"/>
              <p:cNvSpPr>
                <a:spLocks noChangeShapeType="1"/>
              </p:cNvSpPr>
              <p:nvPr/>
            </p:nvSpPr>
            <p:spPr bwMode="auto">
              <a:xfrm flipH="1">
                <a:off x="2271" y="2291"/>
                <a:ext cx="6" cy="2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1" name="Line 149"/>
              <p:cNvSpPr>
                <a:spLocks noChangeShapeType="1"/>
              </p:cNvSpPr>
              <p:nvPr/>
            </p:nvSpPr>
            <p:spPr bwMode="auto">
              <a:xfrm flipH="1">
                <a:off x="2263" y="2329"/>
                <a:ext cx="4" cy="2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2" name="Line 150"/>
              <p:cNvSpPr>
                <a:spLocks noChangeShapeType="1"/>
              </p:cNvSpPr>
              <p:nvPr/>
            </p:nvSpPr>
            <p:spPr bwMode="auto">
              <a:xfrm flipH="1">
                <a:off x="2259" y="2369"/>
                <a:ext cx="2" cy="2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3" name="Line 151"/>
              <p:cNvSpPr>
                <a:spLocks noChangeShapeType="1"/>
              </p:cNvSpPr>
              <p:nvPr/>
            </p:nvSpPr>
            <p:spPr bwMode="auto">
              <a:xfrm>
                <a:off x="2259" y="2409"/>
                <a:ext cx="2" cy="2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4" name="Freeform 152"/>
              <p:cNvSpPr>
                <a:spLocks/>
              </p:cNvSpPr>
              <p:nvPr/>
            </p:nvSpPr>
            <p:spPr bwMode="auto">
              <a:xfrm>
                <a:off x="2263" y="2449"/>
                <a:ext cx="6" cy="24"/>
              </a:xfrm>
              <a:custGeom>
                <a:avLst/>
                <a:gdLst>
                  <a:gd name="T0" fmla="*/ 0 w 6"/>
                  <a:gd name="T1" fmla="*/ 0 h 24"/>
                  <a:gd name="T2" fmla="*/ 4 w 6"/>
                  <a:gd name="T3" fmla="*/ 20 h 24"/>
                  <a:gd name="T4" fmla="*/ 6 w 6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lnTo>
                      <a:pt x="4" y="20"/>
                    </a:lnTo>
                    <a:lnTo>
                      <a:pt x="6" y="24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5" name="Freeform 153"/>
              <p:cNvSpPr>
                <a:spLocks/>
              </p:cNvSpPr>
              <p:nvPr/>
            </p:nvSpPr>
            <p:spPr bwMode="auto">
              <a:xfrm>
                <a:off x="2273" y="2487"/>
                <a:ext cx="10" cy="22"/>
              </a:xfrm>
              <a:custGeom>
                <a:avLst/>
                <a:gdLst>
                  <a:gd name="T0" fmla="*/ 0 w 10"/>
                  <a:gd name="T1" fmla="*/ 0 h 22"/>
                  <a:gd name="T2" fmla="*/ 4 w 10"/>
                  <a:gd name="T3" fmla="*/ 12 h 22"/>
                  <a:gd name="T4" fmla="*/ 10 w 1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lnTo>
                      <a:pt x="4" y="12"/>
                    </a:lnTo>
                    <a:lnTo>
                      <a:pt x="10" y="2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6" name="Freeform 154"/>
              <p:cNvSpPr>
                <a:spLocks/>
              </p:cNvSpPr>
              <p:nvPr/>
            </p:nvSpPr>
            <p:spPr bwMode="auto">
              <a:xfrm>
                <a:off x="2291" y="2523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2 w 14"/>
                  <a:gd name="T3" fmla="*/ 4 h 20"/>
                  <a:gd name="T4" fmla="*/ 10 w 14"/>
                  <a:gd name="T5" fmla="*/ 18 h 20"/>
                  <a:gd name="T6" fmla="*/ 14 w 14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2" y="4"/>
                    </a:lnTo>
                    <a:lnTo>
                      <a:pt x="10" y="18"/>
                    </a:lnTo>
                    <a:lnTo>
                      <a:pt x="14" y="2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7" name="Freeform 155"/>
              <p:cNvSpPr>
                <a:spLocks/>
              </p:cNvSpPr>
              <p:nvPr/>
            </p:nvSpPr>
            <p:spPr bwMode="auto">
              <a:xfrm>
                <a:off x="2315" y="2555"/>
                <a:ext cx="18" cy="16"/>
              </a:xfrm>
              <a:custGeom>
                <a:avLst/>
                <a:gdLst>
                  <a:gd name="T0" fmla="*/ 0 w 18"/>
                  <a:gd name="T1" fmla="*/ 0 h 16"/>
                  <a:gd name="T2" fmla="*/ 8 w 18"/>
                  <a:gd name="T3" fmla="*/ 8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lnTo>
                      <a:pt x="8" y="8"/>
                    </a:lnTo>
                    <a:lnTo>
                      <a:pt x="18" y="16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8" name="Freeform 156"/>
              <p:cNvSpPr>
                <a:spLocks/>
              </p:cNvSpPr>
              <p:nvPr/>
            </p:nvSpPr>
            <p:spPr bwMode="auto">
              <a:xfrm>
                <a:off x="2345" y="2581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4 w 22"/>
                  <a:gd name="T3" fmla="*/ 2 h 10"/>
                  <a:gd name="T4" fmla="*/ 18 w 22"/>
                  <a:gd name="T5" fmla="*/ 8 h 10"/>
                  <a:gd name="T6" fmla="*/ 22 w 2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lnTo>
                      <a:pt x="4" y="2"/>
                    </a:lnTo>
                    <a:lnTo>
                      <a:pt x="18" y="8"/>
                    </a:lnTo>
                    <a:lnTo>
                      <a:pt x="22" y="1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49" name="Freeform 157"/>
              <p:cNvSpPr>
                <a:spLocks/>
              </p:cNvSpPr>
              <p:nvPr/>
            </p:nvSpPr>
            <p:spPr bwMode="auto">
              <a:xfrm>
                <a:off x="2381" y="2599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12 w 24"/>
                  <a:gd name="T3" fmla="*/ 4 h 6"/>
                  <a:gd name="T4" fmla="*/ 24 w 2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12" y="4"/>
                    </a:lnTo>
                    <a:lnTo>
                      <a:pt x="24" y="6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0" name="Freeform 158"/>
              <p:cNvSpPr>
                <a:spLocks/>
              </p:cNvSpPr>
              <p:nvPr/>
            </p:nvSpPr>
            <p:spPr bwMode="auto">
              <a:xfrm>
                <a:off x="2419" y="2609"/>
                <a:ext cx="24" cy="4"/>
              </a:xfrm>
              <a:custGeom>
                <a:avLst/>
                <a:gdLst>
                  <a:gd name="T0" fmla="*/ 0 w 24"/>
                  <a:gd name="T1" fmla="*/ 0 h 4"/>
                  <a:gd name="T2" fmla="*/ 6 w 24"/>
                  <a:gd name="T3" fmla="*/ 2 h 4"/>
                  <a:gd name="T4" fmla="*/ 24 w 2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0" y="0"/>
                    </a:moveTo>
                    <a:lnTo>
                      <a:pt x="6" y="2"/>
                    </a:lnTo>
                    <a:lnTo>
                      <a:pt x="24" y="4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1" name="Freeform 159"/>
              <p:cNvSpPr>
                <a:spLocks/>
              </p:cNvSpPr>
              <p:nvPr/>
            </p:nvSpPr>
            <p:spPr bwMode="auto">
              <a:xfrm>
                <a:off x="2459" y="2615"/>
                <a:ext cx="24" cy="0"/>
              </a:xfrm>
              <a:custGeom>
                <a:avLst/>
                <a:gdLst>
                  <a:gd name="T0" fmla="*/ 0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2" name="Line 160"/>
              <p:cNvSpPr>
                <a:spLocks noChangeShapeType="1"/>
              </p:cNvSpPr>
              <p:nvPr/>
            </p:nvSpPr>
            <p:spPr bwMode="auto">
              <a:xfrm flipV="1">
                <a:off x="2499" y="2613"/>
                <a:ext cx="24" cy="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3" name="Line 161"/>
              <p:cNvSpPr>
                <a:spLocks noChangeShapeType="1"/>
              </p:cNvSpPr>
              <p:nvPr/>
            </p:nvSpPr>
            <p:spPr bwMode="auto">
              <a:xfrm flipV="1">
                <a:off x="2539" y="2605"/>
                <a:ext cx="24" cy="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4" name="Line 162"/>
              <p:cNvSpPr>
                <a:spLocks noChangeShapeType="1"/>
              </p:cNvSpPr>
              <p:nvPr/>
            </p:nvSpPr>
            <p:spPr bwMode="auto">
              <a:xfrm flipV="1">
                <a:off x="2579" y="2595"/>
                <a:ext cx="22" cy="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5" name="Freeform 163"/>
              <p:cNvSpPr>
                <a:spLocks/>
              </p:cNvSpPr>
              <p:nvPr/>
            </p:nvSpPr>
            <p:spPr bwMode="auto">
              <a:xfrm>
                <a:off x="2617" y="2583"/>
                <a:ext cx="22" cy="8"/>
              </a:xfrm>
              <a:custGeom>
                <a:avLst/>
                <a:gdLst>
                  <a:gd name="T0" fmla="*/ 0 w 22"/>
                  <a:gd name="T1" fmla="*/ 8 h 8"/>
                  <a:gd name="T2" fmla="*/ 0 w 22"/>
                  <a:gd name="T3" fmla="*/ 8 h 8"/>
                  <a:gd name="T4" fmla="*/ 22 w 2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0" y="8"/>
                    </a:moveTo>
                    <a:lnTo>
                      <a:pt x="0" y="8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6" name="Freeform 164"/>
              <p:cNvSpPr>
                <a:spLocks/>
              </p:cNvSpPr>
              <p:nvPr/>
            </p:nvSpPr>
            <p:spPr bwMode="auto">
              <a:xfrm>
                <a:off x="2655" y="2569"/>
                <a:ext cx="22" cy="10"/>
              </a:xfrm>
              <a:custGeom>
                <a:avLst/>
                <a:gdLst>
                  <a:gd name="T0" fmla="*/ 0 w 22"/>
                  <a:gd name="T1" fmla="*/ 10 h 10"/>
                  <a:gd name="T2" fmla="*/ 4 w 22"/>
                  <a:gd name="T3" fmla="*/ 8 h 10"/>
                  <a:gd name="T4" fmla="*/ 22 w 2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4" y="8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7" name="Freeform 165"/>
              <p:cNvSpPr>
                <a:spLocks/>
              </p:cNvSpPr>
              <p:nvPr/>
            </p:nvSpPr>
            <p:spPr bwMode="auto">
              <a:xfrm>
                <a:off x="2691" y="2551"/>
                <a:ext cx="22" cy="12"/>
              </a:xfrm>
              <a:custGeom>
                <a:avLst/>
                <a:gdLst>
                  <a:gd name="T0" fmla="*/ 0 w 22"/>
                  <a:gd name="T1" fmla="*/ 12 h 12"/>
                  <a:gd name="T2" fmla="*/ 12 w 22"/>
                  <a:gd name="T3" fmla="*/ 6 h 12"/>
                  <a:gd name="T4" fmla="*/ 22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lnTo>
                      <a:pt x="12" y="6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8" name="Freeform 166"/>
              <p:cNvSpPr>
                <a:spLocks/>
              </p:cNvSpPr>
              <p:nvPr/>
            </p:nvSpPr>
            <p:spPr bwMode="auto">
              <a:xfrm>
                <a:off x="2727" y="2533"/>
                <a:ext cx="22" cy="12"/>
              </a:xfrm>
              <a:custGeom>
                <a:avLst/>
                <a:gdLst>
                  <a:gd name="T0" fmla="*/ 0 w 22"/>
                  <a:gd name="T1" fmla="*/ 12 h 12"/>
                  <a:gd name="T2" fmla="*/ 18 w 22"/>
                  <a:gd name="T3" fmla="*/ 2 h 12"/>
                  <a:gd name="T4" fmla="*/ 22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lnTo>
                      <a:pt x="18" y="2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59" name="Line 167"/>
              <p:cNvSpPr>
                <a:spLocks noChangeShapeType="1"/>
              </p:cNvSpPr>
              <p:nvPr/>
            </p:nvSpPr>
            <p:spPr bwMode="auto">
              <a:xfrm flipV="1">
                <a:off x="2761" y="2513"/>
                <a:ext cx="22" cy="1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0" name="Line 168"/>
              <p:cNvSpPr>
                <a:spLocks noChangeShapeType="1"/>
              </p:cNvSpPr>
              <p:nvPr/>
            </p:nvSpPr>
            <p:spPr bwMode="auto">
              <a:xfrm flipV="1">
                <a:off x="2795" y="2489"/>
                <a:ext cx="20" cy="1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1" name="Freeform 169"/>
              <p:cNvSpPr>
                <a:spLocks/>
              </p:cNvSpPr>
              <p:nvPr/>
            </p:nvSpPr>
            <p:spPr bwMode="auto">
              <a:xfrm>
                <a:off x="2829" y="2465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2 w 18"/>
                  <a:gd name="T3" fmla="*/ 14 h 16"/>
                  <a:gd name="T4" fmla="*/ 1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2" y="14"/>
                    </a:lnTo>
                    <a:lnTo>
                      <a:pt x="18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2" name="Freeform 170"/>
              <p:cNvSpPr>
                <a:spLocks/>
              </p:cNvSpPr>
              <p:nvPr/>
            </p:nvSpPr>
            <p:spPr bwMode="auto">
              <a:xfrm>
                <a:off x="2861" y="2441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12 w 18"/>
                  <a:gd name="T3" fmla="*/ 4 h 16"/>
                  <a:gd name="T4" fmla="*/ 1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12" y="4"/>
                    </a:lnTo>
                    <a:lnTo>
                      <a:pt x="18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3" name="Line 171"/>
              <p:cNvSpPr>
                <a:spLocks noChangeShapeType="1"/>
              </p:cNvSpPr>
              <p:nvPr/>
            </p:nvSpPr>
            <p:spPr bwMode="auto">
              <a:xfrm flipV="1">
                <a:off x="2891" y="2415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4" name="Line 172"/>
              <p:cNvSpPr>
                <a:spLocks noChangeShapeType="1"/>
              </p:cNvSpPr>
              <p:nvPr/>
            </p:nvSpPr>
            <p:spPr bwMode="auto">
              <a:xfrm flipV="1">
                <a:off x="2921" y="2387"/>
                <a:ext cx="16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5" name="Freeform 173"/>
              <p:cNvSpPr>
                <a:spLocks/>
              </p:cNvSpPr>
              <p:nvPr/>
            </p:nvSpPr>
            <p:spPr bwMode="auto">
              <a:xfrm>
                <a:off x="2949" y="2357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14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14"/>
                    </a:lnTo>
                    <a:lnTo>
                      <a:pt x="16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6" name="Freeform 174"/>
              <p:cNvSpPr>
                <a:spLocks/>
              </p:cNvSpPr>
              <p:nvPr/>
            </p:nvSpPr>
            <p:spPr bwMode="auto">
              <a:xfrm>
                <a:off x="2975" y="2329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14 w 16"/>
                  <a:gd name="T3" fmla="*/ 2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14" y="2"/>
                    </a:lnTo>
                    <a:lnTo>
                      <a:pt x="16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7" name="Line 175"/>
              <p:cNvSpPr>
                <a:spLocks noChangeShapeType="1"/>
              </p:cNvSpPr>
              <p:nvPr/>
            </p:nvSpPr>
            <p:spPr bwMode="auto">
              <a:xfrm flipV="1">
                <a:off x="3001" y="2297"/>
                <a:ext cx="16" cy="1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8" name="Line 176"/>
              <p:cNvSpPr>
                <a:spLocks noChangeShapeType="1"/>
              </p:cNvSpPr>
              <p:nvPr/>
            </p:nvSpPr>
            <p:spPr bwMode="auto">
              <a:xfrm flipV="1">
                <a:off x="3027" y="2265"/>
                <a:ext cx="14" cy="2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69" name="Freeform 177"/>
              <p:cNvSpPr>
                <a:spLocks/>
              </p:cNvSpPr>
              <p:nvPr/>
            </p:nvSpPr>
            <p:spPr bwMode="auto">
              <a:xfrm>
                <a:off x="3049" y="2231"/>
                <a:ext cx="14" cy="20"/>
              </a:xfrm>
              <a:custGeom>
                <a:avLst/>
                <a:gdLst>
                  <a:gd name="T0" fmla="*/ 0 w 14"/>
                  <a:gd name="T1" fmla="*/ 20 h 20"/>
                  <a:gd name="T2" fmla="*/ 2 w 14"/>
                  <a:gd name="T3" fmla="*/ 18 h 20"/>
                  <a:gd name="T4" fmla="*/ 14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lnTo>
                      <a:pt x="2" y="18"/>
                    </a:lnTo>
                    <a:lnTo>
                      <a:pt x="14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0" name="Freeform 178"/>
              <p:cNvSpPr>
                <a:spLocks/>
              </p:cNvSpPr>
              <p:nvPr/>
            </p:nvSpPr>
            <p:spPr bwMode="auto">
              <a:xfrm>
                <a:off x="3071" y="2197"/>
                <a:ext cx="12" cy="20"/>
              </a:xfrm>
              <a:custGeom>
                <a:avLst/>
                <a:gdLst>
                  <a:gd name="T0" fmla="*/ 0 w 12"/>
                  <a:gd name="T1" fmla="*/ 20 h 20"/>
                  <a:gd name="T2" fmla="*/ 6 w 12"/>
                  <a:gd name="T3" fmla="*/ 10 h 20"/>
                  <a:gd name="T4" fmla="*/ 12 w 1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0" y="20"/>
                    </a:moveTo>
                    <a:lnTo>
                      <a:pt x="6" y="10"/>
                    </a:lnTo>
                    <a:lnTo>
                      <a:pt x="1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1" name="Freeform 179"/>
              <p:cNvSpPr>
                <a:spLocks/>
              </p:cNvSpPr>
              <p:nvPr/>
            </p:nvSpPr>
            <p:spPr bwMode="auto">
              <a:xfrm>
                <a:off x="3089" y="2161"/>
                <a:ext cx="12" cy="22"/>
              </a:xfrm>
              <a:custGeom>
                <a:avLst/>
                <a:gdLst>
                  <a:gd name="T0" fmla="*/ 0 w 12"/>
                  <a:gd name="T1" fmla="*/ 22 h 22"/>
                  <a:gd name="T2" fmla="*/ 8 w 12"/>
                  <a:gd name="T3" fmla="*/ 6 h 22"/>
                  <a:gd name="T4" fmla="*/ 12 w 12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8" y="6"/>
                    </a:lnTo>
                    <a:lnTo>
                      <a:pt x="1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2" name="Freeform 180"/>
              <p:cNvSpPr>
                <a:spLocks/>
              </p:cNvSpPr>
              <p:nvPr/>
            </p:nvSpPr>
            <p:spPr bwMode="auto">
              <a:xfrm>
                <a:off x="3107" y="2125"/>
                <a:ext cx="10" cy="22"/>
              </a:xfrm>
              <a:custGeom>
                <a:avLst/>
                <a:gdLst>
                  <a:gd name="T0" fmla="*/ 0 w 10"/>
                  <a:gd name="T1" fmla="*/ 22 h 22"/>
                  <a:gd name="T2" fmla="*/ 10 w 10"/>
                  <a:gd name="T3" fmla="*/ 0 h 22"/>
                  <a:gd name="T4" fmla="*/ 10 w 10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0" y="22"/>
                    </a:move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3" name="Line 181"/>
              <p:cNvSpPr>
                <a:spLocks noChangeShapeType="1"/>
              </p:cNvSpPr>
              <p:nvPr/>
            </p:nvSpPr>
            <p:spPr bwMode="auto">
              <a:xfrm flipV="1">
                <a:off x="3121" y="2087"/>
                <a:ext cx="8" cy="2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4" name="Line 182"/>
              <p:cNvSpPr>
                <a:spLocks noChangeShapeType="1"/>
              </p:cNvSpPr>
              <p:nvPr/>
            </p:nvSpPr>
            <p:spPr bwMode="auto">
              <a:xfrm flipV="1">
                <a:off x="3133" y="2047"/>
                <a:ext cx="6" cy="2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5" name="Line 183"/>
              <p:cNvSpPr>
                <a:spLocks noChangeShapeType="1"/>
              </p:cNvSpPr>
              <p:nvPr/>
            </p:nvSpPr>
            <p:spPr bwMode="auto">
              <a:xfrm flipV="1">
                <a:off x="3143" y="2009"/>
                <a:ext cx="4" cy="2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6" name="Freeform 184"/>
              <p:cNvSpPr>
                <a:spLocks/>
              </p:cNvSpPr>
              <p:nvPr/>
            </p:nvSpPr>
            <p:spPr bwMode="auto">
              <a:xfrm>
                <a:off x="3147" y="1969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2 w 2"/>
                  <a:gd name="T3" fmla="*/ 0 h 24"/>
                  <a:gd name="T4" fmla="*/ 2 w 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7" name="Freeform 185"/>
              <p:cNvSpPr>
                <a:spLocks/>
              </p:cNvSpPr>
              <p:nvPr/>
            </p:nvSpPr>
            <p:spPr bwMode="auto">
              <a:xfrm>
                <a:off x="3147" y="1929"/>
                <a:ext cx="2" cy="24"/>
              </a:xfrm>
              <a:custGeom>
                <a:avLst/>
                <a:gdLst>
                  <a:gd name="T0" fmla="*/ 2 w 2"/>
                  <a:gd name="T1" fmla="*/ 24 h 24"/>
                  <a:gd name="T2" fmla="*/ 0 w 2"/>
                  <a:gd name="T3" fmla="*/ 6 h 24"/>
                  <a:gd name="T4" fmla="*/ 0 w 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4">
                    <a:moveTo>
                      <a:pt x="2" y="24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8" name="Freeform 186"/>
              <p:cNvSpPr>
                <a:spLocks/>
              </p:cNvSpPr>
              <p:nvPr/>
            </p:nvSpPr>
            <p:spPr bwMode="auto">
              <a:xfrm>
                <a:off x="3137" y="1889"/>
                <a:ext cx="6" cy="24"/>
              </a:xfrm>
              <a:custGeom>
                <a:avLst/>
                <a:gdLst>
                  <a:gd name="T0" fmla="*/ 6 w 6"/>
                  <a:gd name="T1" fmla="*/ 24 h 24"/>
                  <a:gd name="T2" fmla="*/ 4 w 6"/>
                  <a:gd name="T3" fmla="*/ 12 h 24"/>
                  <a:gd name="T4" fmla="*/ 0 w 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6" y="24"/>
                    </a:move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79" name="Freeform 187"/>
              <p:cNvSpPr>
                <a:spLocks/>
              </p:cNvSpPr>
              <p:nvPr/>
            </p:nvSpPr>
            <p:spPr bwMode="auto">
              <a:xfrm>
                <a:off x="3121" y="1853"/>
                <a:ext cx="10" cy="22"/>
              </a:xfrm>
              <a:custGeom>
                <a:avLst/>
                <a:gdLst>
                  <a:gd name="T0" fmla="*/ 10 w 10"/>
                  <a:gd name="T1" fmla="*/ 22 h 22"/>
                  <a:gd name="T2" fmla="*/ 10 w 10"/>
                  <a:gd name="T3" fmla="*/ 18 h 22"/>
                  <a:gd name="T4" fmla="*/ 2 w 10"/>
                  <a:gd name="T5" fmla="*/ 2 h 22"/>
                  <a:gd name="T6" fmla="*/ 0 w 10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10" y="22"/>
                    </a:moveTo>
                    <a:lnTo>
                      <a:pt x="10" y="18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0" name="Freeform 188"/>
              <p:cNvSpPr>
                <a:spLocks/>
              </p:cNvSpPr>
              <p:nvPr/>
            </p:nvSpPr>
            <p:spPr bwMode="auto">
              <a:xfrm>
                <a:off x="3099" y="1821"/>
                <a:ext cx="14" cy="18"/>
              </a:xfrm>
              <a:custGeom>
                <a:avLst/>
                <a:gdLst>
                  <a:gd name="T0" fmla="*/ 14 w 14"/>
                  <a:gd name="T1" fmla="*/ 18 h 18"/>
                  <a:gd name="T2" fmla="*/ 6 w 14"/>
                  <a:gd name="T3" fmla="*/ 8 h 18"/>
                  <a:gd name="T4" fmla="*/ 0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lnTo>
                      <a:pt x="6" y="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1" name="Freeform 189"/>
              <p:cNvSpPr>
                <a:spLocks/>
              </p:cNvSpPr>
              <p:nvPr/>
            </p:nvSpPr>
            <p:spPr bwMode="auto">
              <a:xfrm>
                <a:off x="3069" y="1793"/>
                <a:ext cx="18" cy="16"/>
              </a:xfrm>
              <a:custGeom>
                <a:avLst/>
                <a:gdLst>
                  <a:gd name="T0" fmla="*/ 18 w 18"/>
                  <a:gd name="T1" fmla="*/ 16 h 16"/>
                  <a:gd name="T2" fmla="*/ 16 w 18"/>
                  <a:gd name="T3" fmla="*/ 14 h 16"/>
                  <a:gd name="T4" fmla="*/ 4 w 18"/>
                  <a:gd name="T5" fmla="*/ 4 h 16"/>
                  <a:gd name="T6" fmla="*/ 0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lnTo>
                      <a:pt x="16" y="14"/>
                    </a:lnTo>
                    <a:lnTo>
                      <a:pt x="4" y="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2" name="Freeform 190"/>
              <p:cNvSpPr>
                <a:spLocks/>
              </p:cNvSpPr>
              <p:nvPr/>
            </p:nvSpPr>
            <p:spPr bwMode="auto">
              <a:xfrm>
                <a:off x="3033" y="1775"/>
                <a:ext cx="22" cy="10"/>
              </a:xfrm>
              <a:custGeom>
                <a:avLst/>
                <a:gdLst>
                  <a:gd name="T0" fmla="*/ 22 w 22"/>
                  <a:gd name="T1" fmla="*/ 10 h 10"/>
                  <a:gd name="T2" fmla="*/ 12 w 22"/>
                  <a:gd name="T3" fmla="*/ 4 h 10"/>
                  <a:gd name="T4" fmla="*/ 0 w 2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22" y="10"/>
                    </a:moveTo>
                    <a:lnTo>
                      <a:pt x="12" y="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3" name="Freeform 191"/>
              <p:cNvSpPr>
                <a:spLocks/>
              </p:cNvSpPr>
              <p:nvPr/>
            </p:nvSpPr>
            <p:spPr bwMode="auto">
              <a:xfrm>
                <a:off x="2995" y="1761"/>
                <a:ext cx="24" cy="8"/>
              </a:xfrm>
              <a:custGeom>
                <a:avLst/>
                <a:gdLst>
                  <a:gd name="T0" fmla="*/ 24 w 24"/>
                  <a:gd name="T1" fmla="*/ 8 h 8"/>
                  <a:gd name="T2" fmla="*/ 20 w 24"/>
                  <a:gd name="T3" fmla="*/ 6 h 8"/>
                  <a:gd name="T4" fmla="*/ 0 w 2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8">
                    <a:moveTo>
                      <a:pt x="24" y="8"/>
                    </a:moveTo>
                    <a:lnTo>
                      <a:pt x="20" y="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4" name="Line 192"/>
              <p:cNvSpPr>
                <a:spLocks noChangeShapeType="1"/>
              </p:cNvSpPr>
              <p:nvPr/>
            </p:nvSpPr>
            <p:spPr bwMode="auto">
              <a:xfrm flipH="1" flipV="1">
                <a:off x="2957" y="1755"/>
                <a:ext cx="24" cy="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5" name="Line 193"/>
              <p:cNvSpPr>
                <a:spLocks noChangeShapeType="1"/>
              </p:cNvSpPr>
              <p:nvPr/>
            </p:nvSpPr>
            <p:spPr bwMode="auto">
              <a:xfrm flipH="1">
                <a:off x="2917" y="1755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6" name="Line 194"/>
              <p:cNvSpPr>
                <a:spLocks noChangeShapeType="1"/>
              </p:cNvSpPr>
              <p:nvPr/>
            </p:nvSpPr>
            <p:spPr bwMode="auto">
              <a:xfrm flipH="1">
                <a:off x="2877" y="1755"/>
                <a:ext cx="24" cy="2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7" name="Line 195"/>
              <p:cNvSpPr>
                <a:spLocks noChangeShapeType="1"/>
              </p:cNvSpPr>
              <p:nvPr/>
            </p:nvSpPr>
            <p:spPr bwMode="auto">
              <a:xfrm flipH="1">
                <a:off x="2837" y="1761"/>
                <a:ext cx="24" cy="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8" name="Line 196"/>
              <p:cNvSpPr>
                <a:spLocks noChangeShapeType="1"/>
              </p:cNvSpPr>
              <p:nvPr/>
            </p:nvSpPr>
            <p:spPr bwMode="auto">
              <a:xfrm flipH="1">
                <a:off x="2799" y="1769"/>
                <a:ext cx="22" cy="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89" name="Line 197"/>
              <p:cNvSpPr>
                <a:spLocks noChangeShapeType="1"/>
              </p:cNvSpPr>
              <p:nvPr/>
            </p:nvSpPr>
            <p:spPr bwMode="auto">
              <a:xfrm flipH="1">
                <a:off x="2761" y="1781"/>
                <a:ext cx="22" cy="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0" name="Line 198"/>
              <p:cNvSpPr>
                <a:spLocks noChangeShapeType="1"/>
              </p:cNvSpPr>
              <p:nvPr/>
            </p:nvSpPr>
            <p:spPr bwMode="auto">
              <a:xfrm flipH="1">
                <a:off x="2725" y="1795"/>
                <a:ext cx="20" cy="8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1" name="Freeform 199"/>
              <p:cNvSpPr>
                <a:spLocks/>
              </p:cNvSpPr>
              <p:nvPr/>
            </p:nvSpPr>
            <p:spPr bwMode="auto">
              <a:xfrm>
                <a:off x="2689" y="1811"/>
                <a:ext cx="20" cy="10"/>
              </a:xfrm>
              <a:custGeom>
                <a:avLst/>
                <a:gdLst>
                  <a:gd name="T0" fmla="*/ 20 w 20"/>
                  <a:gd name="T1" fmla="*/ 0 h 10"/>
                  <a:gd name="T2" fmla="*/ 16 w 20"/>
                  <a:gd name="T3" fmla="*/ 2 h 10"/>
                  <a:gd name="T4" fmla="*/ 0 w 2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0"/>
                    </a:moveTo>
                    <a:lnTo>
                      <a:pt x="16" y="2"/>
                    </a:lnTo>
                    <a:lnTo>
                      <a:pt x="0" y="10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2" name="Freeform 200"/>
              <p:cNvSpPr>
                <a:spLocks/>
              </p:cNvSpPr>
              <p:nvPr/>
            </p:nvSpPr>
            <p:spPr bwMode="auto">
              <a:xfrm>
                <a:off x="2653" y="1829"/>
                <a:ext cx="20" cy="12"/>
              </a:xfrm>
              <a:custGeom>
                <a:avLst/>
                <a:gdLst>
                  <a:gd name="T0" fmla="*/ 20 w 20"/>
                  <a:gd name="T1" fmla="*/ 0 h 12"/>
                  <a:gd name="T2" fmla="*/ 10 w 20"/>
                  <a:gd name="T3" fmla="*/ 6 h 12"/>
                  <a:gd name="T4" fmla="*/ 0 w 20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lnTo>
                      <a:pt x="10" y="6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3" name="Freeform 201"/>
              <p:cNvSpPr>
                <a:spLocks/>
              </p:cNvSpPr>
              <p:nvPr/>
            </p:nvSpPr>
            <p:spPr bwMode="auto">
              <a:xfrm>
                <a:off x="2619" y="1849"/>
                <a:ext cx="20" cy="12"/>
              </a:xfrm>
              <a:custGeom>
                <a:avLst/>
                <a:gdLst>
                  <a:gd name="T0" fmla="*/ 20 w 20"/>
                  <a:gd name="T1" fmla="*/ 0 h 12"/>
                  <a:gd name="T2" fmla="*/ 0 w 20"/>
                  <a:gd name="T3" fmla="*/ 12 h 12"/>
                  <a:gd name="T4" fmla="*/ 0 w 20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4" name="Line 202"/>
              <p:cNvSpPr>
                <a:spLocks noChangeShapeType="1"/>
              </p:cNvSpPr>
              <p:nvPr/>
            </p:nvSpPr>
            <p:spPr bwMode="auto">
              <a:xfrm flipH="1">
                <a:off x="2585" y="1871"/>
                <a:ext cx="20" cy="14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5" name="Line 203"/>
              <p:cNvSpPr>
                <a:spLocks noChangeShapeType="1"/>
              </p:cNvSpPr>
              <p:nvPr/>
            </p:nvSpPr>
            <p:spPr bwMode="auto">
              <a:xfrm flipH="1">
                <a:off x="2555" y="1893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6" name="Freeform 204"/>
              <p:cNvSpPr>
                <a:spLocks/>
              </p:cNvSpPr>
              <p:nvPr/>
            </p:nvSpPr>
            <p:spPr bwMode="auto">
              <a:xfrm>
                <a:off x="2523" y="1919"/>
                <a:ext cx="18" cy="14"/>
              </a:xfrm>
              <a:custGeom>
                <a:avLst/>
                <a:gdLst>
                  <a:gd name="T0" fmla="*/ 18 w 18"/>
                  <a:gd name="T1" fmla="*/ 0 h 14"/>
                  <a:gd name="T2" fmla="*/ 12 w 18"/>
                  <a:gd name="T3" fmla="*/ 4 h 14"/>
                  <a:gd name="T4" fmla="*/ 0 w 18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8" y="0"/>
                    </a:moveTo>
                    <a:lnTo>
                      <a:pt x="12" y="4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3797" name="Line 205"/>
              <p:cNvSpPr>
                <a:spLocks noChangeShapeType="1"/>
              </p:cNvSpPr>
              <p:nvPr/>
            </p:nvSpPr>
            <p:spPr bwMode="auto">
              <a:xfrm flipH="1">
                <a:off x="2493" y="1945"/>
                <a:ext cx="18" cy="16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5" name="Line 207"/>
            <p:cNvSpPr>
              <a:spLocks noChangeShapeType="1"/>
            </p:cNvSpPr>
            <p:nvPr/>
          </p:nvSpPr>
          <p:spPr bwMode="auto">
            <a:xfrm flipH="1">
              <a:off x="6072188" y="2820988"/>
              <a:ext cx="38100" cy="31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208"/>
            <p:cNvSpPr>
              <a:spLocks/>
            </p:cNvSpPr>
            <p:nvPr/>
          </p:nvSpPr>
          <p:spPr bwMode="auto">
            <a:xfrm>
              <a:off x="6008688" y="2824163"/>
              <a:ext cx="38100" cy="6350"/>
            </a:xfrm>
            <a:custGeom>
              <a:avLst/>
              <a:gdLst>
                <a:gd name="T0" fmla="*/ 24 w 24"/>
                <a:gd name="T1" fmla="*/ 0 h 4"/>
                <a:gd name="T2" fmla="*/ 10 w 24"/>
                <a:gd name="T3" fmla="*/ 2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10" y="2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209"/>
            <p:cNvSpPr>
              <a:spLocks noChangeShapeType="1"/>
            </p:cNvSpPr>
            <p:nvPr/>
          </p:nvSpPr>
          <p:spPr bwMode="auto">
            <a:xfrm flipH="1">
              <a:off x="5948363" y="2833688"/>
              <a:ext cx="34925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210"/>
            <p:cNvSpPr>
              <a:spLocks noChangeShapeType="1"/>
            </p:cNvSpPr>
            <p:nvPr/>
          </p:nvSpPr>
          <p:spPr bwMode="auto">
            <a:xfrm flipH="1">
              <a:off x="5884863" y="2846388"/>
              <a:ext cx="38100" cy="952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211"/>
            <p:cNvSpPr>
              <a:spLocks/>
            </p:cNvSpPr>
            <p:nvPr/>
          </p:nvSpPr>
          <p:spPr bwMode="auto">
            <a:xfrm>
              <a:off x="5824538" y="2862263"/>
              <a:ext cx="34925" cy="12700"/>
            </a:xfrm>
            <a:custGeom>
              <a:avLst/>
              <a:gdLst>
                <a:gd name="T0" fmla="*/ 22 w 22"/>
                <a:gd name="T1" fmla="*/ 0 h 8"/>
                <a:gd name="T2" fmla="*/ 20 w 22"/>
                <a:gd name="T3" fmla="*/ 0 h 8"/>
                <a:gd name="T4" fmla="*/ 0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lnTo>
                    <a:pt x="20" y="0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212"/>
            <p:cNvSpPr>
              <a:spLocks/>
            </p:cNvSpPr>
            <p:nvPr/>
          </p:nvSpPr>
          <p:spPr bwMode="auto">
            <a:xfrm>
              <a:off x="5764213" y="2881313"/>
              <a:ext cx="38100" cy="15875"/>
            </a:xfrm>
            <a:custGeom>
              <a:avLst/>
              <a:gdLst>
                <a:gd name="T0" fmla="*/ 24 w 24"/>
                <a:gd name="T1" fmla="*/ 0 h 10"/>
                <a:gd name="T2" fmla="*/ 8 w 24"/>
                <a:gd name="T3" fmla="*/ 6 h 10"/>
                <a:gd name="T4" fmla="*/ 0 w 2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lnTo>
                    <a:pt x="8" y="6"/>
                  </a:lnTo>
                  <a:lnTo>
                    <a:pt x="0" y="1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3"/>
            <p:cNvSpPr>
              <a:spLocks noChangeShapeType="1"/>
            </p:cNvSpPr>
            <p:nvPr/>
          </p:nvSpPr>
          <p:spPr bwMode="auto">
            <a:xfrm flipH="1">
              <a:off x="5707063" y="2906713"/>
              <a:ext cx="34925" cy="158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14"/>
            <p:cNvSpPr>
              <a:spLocks noChangeShapeType="1"/>
            </p:cNvSpPr>
            <p:nvPr/>
          </p:nvSpPr>
          <p:spPr bwMode="auto">
            <a:xfrm flipH="1">
              <a:off x="5653088" y="2935288"/>
              <a:ext cx="317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15"/>
            <p:cNvSpPr>
              <a:spLocks noChangeShapeType="1"/>
            </p:cNvSpPr>
            <p:nvPr/>
          </p:nvSpPr>
          <p:spPr bwMode="auto">
            <a:xfrm flipH="1">
              <a:off x="5599113" y="2967038"/>
              <a:ext cx="317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16"/>
            <p:cNvSpPr>
              <a:spLocks/>
            </p:cNvSpPr>
            <p:nvPr/>
          </p:nvSpPr>
          <p:spPr bwMode="auto">
            <a:xfrm>
              <a:off x="5548313" y="3001963"/>
              <a:ext cx="28575" cy="22225"/>
            </a:xfrm>
            <a:custGeom>
              <a:avLst/>
              <a:gdLst>
                <a:gd name="T0" fmla="*/ 18 w 18"/>
                <a:gd name="T1" fmla="*/ 0 h 14"/>
                <a:gd name="T2" fmla="*/ 14 w 18"/>
                <a:gd name="T3" fmla="*/ 4 h 14"/>
                <a:gd name="T4" fmla="*/ 0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lnTo>
                    <a:pt x="14" y="4"/>
                  </a:lnTo>
                  <a:lnTo>
                    <a:pt x="0" y="1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88" name="Freeform 217"/>
            <p:cNvSpPr>
              <a:spLocks/>
            </p:cNvSpPr>
            <p:nvPr/>
          </p:nvSpPr>
          <p:spPr bwMode="auto">
            <a:xfrm>
              <a:off x="5500688" y="3043238"/>
              <a:ext cx="28575" cy="25400"/>
            </a:xfrm>
            <a:custGeom>
              <a:avLst/>
              <a:gdLst>
                <a:gd name="T0" fmla="*/ 18 w 18"/>
                <a:gd name="T1" fmla="*/ 0 h 16"/>
                <a:gd name="T2" fmla="*/ 6 w 18"/>
                <a:gd name="T3" fmla="*/ 8 h 16"/>
                <a:gd name="T4" fmla="*/ 0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lnTo>
                    <a:pt x="6" y="8"/>
                  </a:lnTo>
                  <a:lnTo>
                    <a:pt x="0" y="16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89" name="Freeform 218"/>
            <p:cNvSpPr>
              <a:spLocks/>
            </p:cNvSpPr>
            <p:nvPr/>
          </p:nvSpPr>
          <p:spPr bwMode="auto">
            <a:xfrm>
              <a:off x="5456238" y="3084513"/>
              <a:ext cx="25400" cy="28575"/>
            </a:xfrm>
            <a:custGeom>
              <a:avLst/>
              <a:gdLst>
                <a:gd name="T0" fmla="*/ 16 w 16"/>
                <a:gd name="T1" fmla="*/ 0 h 18"/>
                <a:gd name="T2" fmla="*/ 0 w 16"/>
                <a:gd name="T3" fmla="*/ 16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0" y="16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1" name="Line 219"/>
            <p:cNvSpPr>
              <a:spLocks noChangeShapeType="1"/>
            </p:cNvSpPr>
            <p:nvPr/>
          </p:nvSpPr>
          <p:spPr bwMode="auto">
            <a:xfrm flipH="1">
              <a:off x="5414963" y="3132138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2" name="Line 220"/>
            <p:cNvSpPr>
              <a:spLocks noChangeShapeType="1"/>
            </p:cNvSpPr>
            <p:nvPr/>
          </p:nvSpPr>
          <p:spPr bwMode="auto">
            <a:xfrm flipH="1">
              <a:off x="5380038" y="3182938"/>
              <a:ext cx="19050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3" name="Freeform 221"/>
            <p:cNvSpPr>
              <a:spLocks/>
            </p:cNvSpPr>
            <p:nvPr/>
          </p:nvSpPr>
          <p:spPr bwMode="auto">
            <a:xfrm>
              <a:off x="5348288" y="3233738"/>
              <a:ext cx="19050" cy="34925"/>
            </a:xfrm>
            <a:custGeom>
              <a:avLst/>
              <a:gdLst>
                <a:gd name="T0" fmla="*/ 12 w 12"/>
                <a:gd name="T1" fmla="*/ 0 h 22"/>
                <a:gd name="T2" fmla="*/ 2 w 12"/>
                <a:gd name="T3" fmla="*/ 18 h 22"/>
                <a:gd name="T4" fmla="*/ 0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lnTo>
                    <a:pt x="2" y="18"/>
                  </a:lnTo>
                  <a:lnTo>
                    <a:pt x="0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4" name="Freeform 222"/>
            <p:cNvSpPr>
              <a:spLocks/>
            </p:cNvSpPr>
            <p:nvPr/>
          </p:nvSpPr>
          <p:spPr bwMode="auto">
            <a:xfrm>
              <a:off x="5322888" y="3290888"/>
              <a:ext cx="12700" cy="34925"/>
            </a:xfrm>
            <a:custGeom>
              <a:avLst/>
              <a:gdLst>
                <a:gd name="T0" fmla="*/ 8 w 8"/>
                <a:gd name="T1" fmla="*/ 0 h 22"/>
                <a:gd name="T2" fmla="*/ 8 w 8"/>
                <a:gd name="T3" fmla="*/ 2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8" y="2"/>
                  </a:lnTo>
                  <a:lnTo>
                    <a:pt x="0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5" name="Freeform 223"/>
            <p:cNvSpPr>
              <a:spLocks/>
            </p:cNvSpPr>
            <p:nvPr/>
          </p:nvSpPr>
          <p:spPr bwMode="auto">
            <a:xfrm>
              <a:off x="5300663" y="3351213"/>
              <a:ext cx="12700" cy="34925"/>
            </a:xfrm>
            <a:custGeom>
              <a:avLst/>
              <a:gdLst>
                <a:gd name="T0" fmla="*/ 8 w 8"/>
                <a:gd name="T1" fmla="*/ 0 h 22"/>
                <a:gd name="T2" fmla="*/ 4 w 8"/>
                <a:gd name="T3" fmla="*/ 6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4" y="6"/>
                  </a:lnTo>
                  <a:lnTo>
                    <a:pt x="0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6" name="Freeform 224"/>
            <p:cNvSpPr>
              <a:spLocks/>
            </p:cNvSpPr>
            <p:nvPr/>
          </p:nvSpPr>
          <p:spPr bwMode="auto">
            <a:xfrm>
              <a:off x="5287963" y="3411538"/>
              <a:ext cx="6350" cy="38100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14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7" name="Freeform 225"/>
            <p:cNvSpPr>
              <a:spLocks/>
            </p:cNvSpPr>
            <p:nvPr/>
          </p:nvSpPr>
          <p:spPr bwMode="auto">
            <a:xfrm>
              <a:off x="5278438" y="3471863"/>
              <a:ext cx="3175" cy="38100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20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8" name="Freeform 226"/>
            <p:cNvSpPr>
              <a:spLocks/>
            </p:cNvSpPr>
            <p:nvPr/>
          </p:nvSpPr>
          <p:spPr bwMode="auto">
            <a:xfrm>
              <a:off x="5278438" y="3535363"/>
              <a:ext cx="0" cy="38100"/>
            </a:xfrm>
            <a:custGeom>
              <a:avLst/>
              <a:gdLst>
                <a:gd name="T0" fmla="*/ 0 h 24"/>
                <a:gd name="T1" fmla="*/ 4 h 24"/>
                <a:gd name="T2" fmla="*/ 24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0"/>
                  </a:moveTo>
                  <a:lnTo>
                    <a:pt x="0" y="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499" name="Freeform 227"/>
            <p:cNvSpPr>
              <a:spLocks/>
            </p:cNvSpPr>
            <p:nvPr/>
          </p:nvSpPr>
          <p:spPr bwMode="auto">
            <a:xfrm>
              <a:off x="5278438" y="3598863"/>
              <a:ext cx="3175" cy="38100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12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0" y="12"/>
                  </a:lnTo>
                  <a:lnTo>
                    <a:pt x="2" y="2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0" name="Freeform 228"/>
            <p:cNvSpPr>
              <a:spLocks/>
            </p:cNvSpPr>
            <p:nvPr/>
          </p:nvSpPr>
          <p:spPr bwMode="auto">
            <a:xfrm>
              <a:off x="5284788" y="3662363"/>
              <a:ext cx="9525" cy="38100"/>
            </a:xfrm>
            <a:custGeom>
              <a:avLst/>
              <a:gdLst>
                <a:gd name="T0" fmla="*/ 0 w 6"/>
                <a:gd name="T1" fmla="*/ 0 h 24"/>
                <a:gd name="T2" fmla="*/ 4 w 6"/>
                <a:gd name="T3" fmla="*/ 18 h 24"/>
                <a:gd name="T4" fmla="*/ 6 w 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lnTo>
                    <a:pt x="4" y="18"/>
                  </a:lnTo>
                  <a:lnTo>
                    <a:pt x="6" y="2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1" name="Freeform 229"/>
            <p:cNvSpPr>
              <a:spLocks/>
            </p:cNvSpPr>
            <p:nvPr/>
          </p:nvSpPr>
          <p:spPr bwMode="auto">
            <a:xfrm>
              <a:off x="5300663" y="3725863"/>
              <a:ext cx="9525" cy="34925"/>
            </a:xfrm>
            <a:custGeom>
              <a:avLst/>
              <a:gdLst>
                <a:gd name="T0" fmla="*/ 0 w 6"/>
                <a:gd name="T1" fmla="*/ 0 h 22"/>
                <a:gd name="T2" fmla="*/ 0 w 6"/>
                <a:gd name="T3" fmla="*/ 0 h 22"/>
                <a:gd name="T4" fmla="*/ 6 w 6"/>
                <a:gd name="T5" fmla="*/ 22 h 22"/>
                <a:gd name="T6" fmla="*/ 6 w 6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lnTo>
                    <a:pt x="0" y="0"/>
                  </a:lnTo>
                  <a:lnTo>
                    <a:pt x="6" y="22"/>
                  </a:lnTo>
                  <a:lnTo>
                    <a:pt x="6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2" name="Freeform 230"/>
            <p:cNvSpPr>
              <a:spLocks/>
            </p:cNvSpPr>
            <p:nvPr/>
          </p:nvSpPr>
          <p:spPr bwMode="auto">
            <a:xfrm>
              <a:off x="5319713" y="3786188"/>
              <a:ext cx="15875" cy="34925"/>
            </a:xfrm>
            <a:custGeom>
              <a:avLst/>
              <a:gdLst>
                <a:gd name="T0" fmla="*/ 0 w 10"/>
                <a:gd name="T1" fmla="*/ 0 h 22"/>
                <a:gd name="T2" fmla="*/ 2 w 10"/>
                <a:gd name="T3" fmla="*/ 6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2" y="6"/>
                  </a:lnTo>
                  <a:lnTo>
                    <a:pt x="10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3" name="Freeform 231"/>
            <p:cNvSpPr>
              <a:spLocks/>
            </p:cNvSpPr>
            <p:nvPr/>
          </p:nvSpPr>
          <p:spPr bwMode="auto">
            <a:xfrm>
              <a:off x="5345113" y="3843338"/>
              <a:ext cx="19050" cy="31750"/>
            </a:xfrm>
            <a:custGeom>
              <a:avLst/>
              <a:gdLst>
                <a:gd name="T0" fmla="*/ 0 w 12"/>
                <a:gd name="T1" fmla="*/ 0 h 20"/>
                <a:gd name="T2" fmla="*/ 6 w 12"/>
                <a:gd name="T3" fmla="*/ 10 h 20"/>
                <a:gd name="T4" fmla="*/ 12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lnTo>
                    <a:pt x="6" y="10"/>
                  </a:lnTo>
                  <a:lnTo>
                    <a:pt x="12" y="2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4" name="Freeform 232"/>
            <p:cNvSpPr>
              <a:spLocks/>
            </p:cNvSpPr>
            <p:nvPr/>
          </p:nvSpPr>
          <p:spPr bwMode="auto">
            <a:xfrm>
              <a:off x="5376863" y="3897313"/>
              <a:ext cx="22225" cy="31750"/>
            </a:xfrm>
            <a:custGeom>
              <a:avLst/>
              <a:gdLst>
                <a:gd name="T0" fmla="*/ 0 w 14"/>
                <a:gd name="T1" fmla="*/ 0 h 20"/>
                <a:gd name="T2" fmla="*/ 10 w 14"/>
                <a:gd name="T3" fmla="*/ 16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10" y="16"/>
                  </a:lnTo>
                  <a:lnTo>
                    <a:pt x="14" y="2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5" name="Freeform 233"/>
            <p:cNvSpPr>
              <a:spLocks/>
            </p:cNvSpPr>
            <p:nvPr/>
          </p:nvSpPr>
          <p:spPr bwMode="auto">
            <a:xfrm>
              <a:off x="5414963" y="3951288"/>
              <a:ext cx="22225" cy="28575"/>
            </a:xfrm>
            <a:custGeom>
              <a:avLst/>
              <a:gdLst>
                <a:gd name="T0" fmla="*/ 0 w 14"/>
                <a:gd name="T1" fmla="*/ 0 h 18"/>
                <a:gd name="T2" fmla="*/ 0 w 14"/>
                <a:gd name="T3" fmla="*/ 0 h 18"/>
                <a:gd name="T4" fmla="*/ 14 w 14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0" y="0"/>
                  </a:lnTo>
                  <a:lnTo>
                    <a:pt x="14" y="18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6" name="Line 234"/>
            <p:cNvSpPr>
              <a:spLocks noChangeShapeType="1"/>
            </p:cNvSpPr>
            <p:nvPr/>
          </p:nvSpPr>
          <p:spPr bwMode="auto">
            <a:xfrm>
              <a:off x="5456238" y="3998913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7" name="Line 235"/>
            <p:cNvSpPr>
              <a:spLocks noChangeShapeType="1"/>
            </p:cNvSpPr>
            <p:nvPr/>
          </p:nvSpPr>
          <p:spPr bwMode="auto">
            <a:xfrm>
              <a:off x="5500688" y="4043363"/>
              <a:ext cx="28575" cy="254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8" name="Freeform 236"/>
            <p:cNvSpPr>
              <a:spLocks/>
            </p:cNvSpPr>
            <p:nvPr/>
          </p:nvSpPr>
          <p:spPr bwMode="auto">
            <a:xfrm>
              <a:off x="5548313" y="4084638"/>
              <a:ext cx="31750" cy="22225"/>
            </a:xfrm>
            <a:custGeom>
              <a:avLst/>
              <a:gdLst>
                <a:gd name="T0" fmla="*/ 0 w 20"/>
                <a:gd name="T1" fmla="*/ 0 h 14"/>
                <a:gd name="T2" fmla="*/ 0 w 20"/>
                <a:gd name="T3" fmla="*/ 0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0" y="0"/>
                  </a:lnTo>
                  <a:lnTo>
                    <a:pt x="20" y="1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09" name="Freeform 237"/>
            <p:cNvSpPr>
              <a:spLocks/>
            </p:cNvSpPr>
            <p:nvPr/>
          </p:nvSpPr>
          <p:spPr bwMode="auto">
            <a:xfrm>
              <a:off x="5599113" y="4122738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8 w 20"/>
                <a:gd name="T3" fmla="*/ 4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8" y="4"/>
                  </a:lnTo>
                  <a:lnTo>
                    <a:pt x="20" y="1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0" name="Freeform 238"/>
            <p:cNvSpPr>
              <a:spLocks/>
            </p:cNvSpPr>
            <p:nvPr/>
          </p:nvSpPr>
          <p:spPr bwMode="auto">
            <a:xfrm>
              <a:off x="5653088" y="4154488"/>
              <a:ext cx="34925" cy="19050"/>
            </a:xfrm>
            <a:custGeom>
              <a:avLst/>
              <a:gdLst>
                <a:gd name="T0" fmla="*/ 0 w 22"/>
                <a:gd name="T1" fmla="*/ 0 h 12"/>
                <a:gd name="T2" fmla="*/ 16 w 22"/>
                <a:gd name="T3" fmla="*/ 10 h 12"/>
                <a:gd name="T4" fmla="*/ 22 w 2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lnTo>
                    <a:pt x="16" y="10"/>
                  </a:lnTo>
                  <a:lnTo>
                    <a:pt x="22" y="1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1" name="Line 239"/>
            <p:cNvSpPr>
              <a:spLocks noChangeShapeType="1"/>
            </p:cNvSpPr>
            <p:nvPr/>
          </p:nvSpPr>
          <p:spPr bwMode="auto">
            <a:xfrm>
              <a:off x="5710238" y="4183063"/>
              <a:ext cx="34925" cy="158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2" name="Line 240"/>
            <p:cNvSpPr>
              <a:spLocks noChangeShapeType="1"/>
            </p:cNvSpPr>
            <p:nvPr/>
          </p:nvSpPr>
          <p:spPr bwMode="auto">
            <a:xfrm>
              <a:off x="5767388" y="4208463"/>
              <a:ext cx="38100" cy="158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3" name="Freeform 241"/>
            <p:cNvSpPr>
              <a:spLocks/>
            </p:cNvSpPr>
            <p:nvPr/>
          </p:nvSpPr>
          <p:spPr bwMode="auto">
            <a:xfrm>
              <a:off x="5827713" y="4230688"/>
              <a:ext cx="38100" cy="9525"/>
            </a:xfrm>
            <a:custGeom>
              <a:avLst/>
              <a:gdLst>
                <a:gd name="T0" fmla="*/ 0 w 24"/>
                <a:gd name="T1" fmla="*/ 0 h 6"/>
                <a:gd name="T2" fmla="*/ 0 w 24"/>
                <a:gd name="T3" fmla="*/ 0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0" y="0"/>
                  </a:lnTo>
                  <a:lnTo>
                    <a:pt x="24" y="6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4" name="Freeform 242"/>
            <p:cNvSpPr>
              <a:spLocks/>
            </p:cNvSpPr>
            <p:nvPr/>
          </p:nvSpPr>
          <p:spPr bwMode="auto">
            <a:xfrm>
              <a:off x="5888038" y="4246563"/>
              <a:ext cx="38100" cy="9525"/>
            </a:xfrm>
            <a:custGeom>
              <a:avLst/>
              <a:gdLst>
                <a:gd name="T0" fmla="*/ 0 w 24"/>
                <a:gd name="T1" fmla="*/ 0 h 6"/>
                <a:gd name="T2" fmla="*/ 12 w 24"/>
                <a:gd name="T3" fmla="*/ 4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12" y="4"/>
                  </a:lnTo>
                  <a:lnTo>
                    <a:pt x="24" y="6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5" name="Line 243"/>
            <p:cNvSpPr>
              <a:spLocks noChangeShapeType="1"/>
            </p:cNvSpPr>
            <p:nvPr/>
          </p:nvSpPr>
          <p:spPr bwMode="auto">
            <a:xfrm>
              <a:off x="5951538" y="4262438"/>
              <a:ext cx="3810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6" name="Line 244"/>
            <p:cNvSpPr>
              <a:spLocks noChangeShapeType="1"/>
            </p:cNvSpPr>
            <p:nvPr/>
          </p:nvSpPr>
          <p:spPr bwMode="auto">
            <a:xfrm>
              <a:off x="6015038" y="4268788"/>
              <a:ext cx="3810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7" name="Line 245"/>
            <p:cNvSpPr>
              <a:spLocks noChangeShapeType="1"/>
            </p:cNvSpPr>
            <p:nvPr/>
          </p:nvSpPr>
          <p:spPr bwMode="auto">
            <a:xfrm>
              <a:off x="6078538" y="4275138"/>
              <a:ext cx="38100" cy="31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8" name="Freeform 246"/>
            <p:cNvSpPr>
              <a:spLocks/>
            </p:cNvSpPr>
            <p:nvPr/>
          </p:nvSpPr>
          <p:spPr bwMode="auto">
            <a:xfrm>
              <a:off x="6142038" y="4275138"/>
              <a:ext cx="38100" cy="0"/>
            </a:xfrm>
            <a:custGeom>
              <a:avLst/>
              <a:gdLst>
                <a:gd name="T0" fmla="*/ 0 w 24"/>
                <a:gd name="T1" fmla="*/ 1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14" y="0"/>
                  </a:lnTo>
                  <a:lnTo>
                    <a:pt x="24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19" name="Line 247"/>
            <p:cNvSpPr>
              <a:spLocks noChangeShapeType="1"/>
            </p:cNvSpPr>
            <p:nvPr/>
          </p:nvSpPr>
          <p:spPr bwMode="auto">
            <a:xfrm flipV="1">
              <a:off x="6205538" y="4268788"/>
              <a:ext cx="38100" cy="31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0" name="Line 248"/>
            <p:cNvSpPr>
              <a:spLocks noChangeShapeType="1"/>
            </p:cNvSpPr>
            <p:nvPr/>
          </p:nvSpPr>
          <p:spPr bwMode="auto">
            <a:xfrm flipV="1">
              <a:off x="6269038" y="4259263"/>
              <a:ext cx="34925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1" name="Freeform 249"/>
            <p:cNvSpPr>
              <a:spLocks/>
            </p:cNvSpPr>
            <p:nvPr/>
          </p:nvSpPr>
          <p:spPr bwMode="auto">
            <a:xfrm>
              <a:off x="6329363" y="4246563"/>
              <a:ext cx="38100" cy="952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6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6" y="6"/>
                  </a:lnTo>
                  <a:lnTo>
                    <a:pt x="24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2" name="Freeform 250"/>
            <p:cNvSpPr>
              <a:spLocks/>
            </p:cNvSpPr>
            <p:nvPr/>
          </p:nvSpPr>
          <p:spPr bwMode="auto">
            <a:xfrm>
              <a:off x="6392863" y="4230688"/>
              <a:ext cx="34925" cy="9525"/>
            </a:xfrm>
            <a:custGeom>
              <a:avLst/>
              <a:gdLst>
                <a:gd name="T0" fmla="*/ 0 w 22"/>
                <a:gd name="T1" fmla="*/ 6 h 6"/>
                <a:gd name="T2" fmla="*/ 16 w 22"/>
                <a:gd name="T3" fmla="*/ 2 h 6"/>
                <a:gd name="T4" fmla="*/ 22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16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3" name="Line 251"/>
            <p:cNvSpPr>
              <a:spLocks noChangeShapeType="1"/>
            </p:cNvSpPr>
            <p:nvPr/>
          </p:nvSpPr>
          <p:spPr bwMode="auto">
            <a:xfrm flipV="1">
              <a:off x="6453188" y="4208463"/>
              <a:ext cx="34925" cy="127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4" name="Line 252"/>
            <p:cNvSpPr>
              <a:spLocks noChangeShapeType="1"/>
            </p:cNvSpPr>
            <p:nvPr/>
          </p:nvSpPr>
          <p:spPr bwMode="auto">
            <a:xfrm flipV="1">
              <a:off x="6510338" y="4183063"/>
              <a:ext cx="34925" cy="158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5" name="Freeform 253"/>
            <p:cNvSpPr>
              <a:spLocks/>
            </p:cNvSpPr>
            <p:nvPr/>
          </p:nvSpPr>
          <p:spPr bwMode="auto">
            <a:xfrm>
              <a:off x="6570663" y="4154488"/>
              <a:ext cx="31750" cy="19050"/>
            </a:xfrm>
            <a:custGeom>
              <a:avLst/>
              <a:gdLst>
                <a:gd name="T0" fmla="*/ 0 w 20"/>
                <a:gd name="T1" fmla="*/ 12 h 12"/>
                <a:gd name="T2" fmla="*/ 0 w 20"/>
                <a:gd name="T3" fmla="*/ 12 h 12"/>
                <a:gd name="T4" fmla="*/ 2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0" y="12"/>
                  </a:lnTo>
                  <a:lnTo>
                    <a:pt x="2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6" name="Freeform 254"/>
            <p:cNvSpPr>
              <a:spLocks/>
            </p:cNvSpPr>
            <p:nvPr/>
          </p:nvSpPr>
          <p:spPr bwMode="auto">
            <a:xfrm>
              <a:off x="6624638" y="4122738"/>
              <a:ext cx="31750" cy="19050"/>
            </a:xfrm>
            <a:custGeom>
              <a:avLst/>
              <a:gdLst>
                <a:gd name="T0" fmla="*/ 0 w 20"/>
                <a:gd name="T1" fmla="*/ 12 h 12"/>
                <a:gd name="T2" fmla="*/ 10 w 20"/>
                <a:gd name="T3" fmla="*/ 8 h 12"/>
                <a:gd name="T4" fmla="*/ 2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10" y="8"/>
                  </a:lnTo>
                  <a:lnTo>
                    <a:pt x="2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7" name="Freeform 255"/>
            <p:cNvSpPr>
              <a:spLocks/>
            </p:cNvSpPr>
            <p:nvPr/>
          </p:nvSpPr>
          <p:spPr bwMode="auto">
            <a:xfrm>
              <a:off x="6678613" y="4087813"/>
              <a:ext cx="31750" cy="22225"/>
            </a:xfrm>
            <a:custGeom>
              <a:avLst/>
              <a:gdLst>
                <a:gd name="T0" fmla="*/ 0 w 20"/>
                <a:gd name="T1" fmla="*/ 14 h 14"/>
                <a:gd name="T2" fmla="*/ 18 w 20"/>
                <a:gd name="T3" fmla="*/ 2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18" y="2"/>
                  </a:lnTo>
                  <a:lnTo>
                    <a:pt x="2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8" name="Line 256"/>
            <p:cNvSpPr>
              <a:spLocks noChangeShapeType="1"/>
            </p:cNvSpPr>
            <p:nvPr/>
          </p:nvSpPr>
          <p:spPr bwMode="auto">
            <a:xfrm flipV="1">
              <a:off x="6729413" y="4046538"/>
              <a:ext cx="28575" cy="254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29" name="Line 257"/>
            <p:cNvSpPr>
              <a:spLocks noChangeShapeType="1"/>
            </p:cNvSpPr>
            <p:nvPr/>
          </p:nvSpPr>
          <p:spPr bwMode="auto">
            <a:xfrm flipV="1">
              <a:off x="6777038" y="4002088"/>
              <a:ext cx="25400" cy="254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0" name="Line 258"/>
            <p:cNvSpPr>
              <a:spLocks noChangeShapeType="1"/>
            </p:cNvSpPr>
            <p:nvPr/>
          </p:nvSpPr>
          <p:spPr bwMode="auto">
            <a:xfrm flipV="1">
              <a:off x="6821488" y="3954463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1" name="Freeform 259"/>
            <p:cNvSpPr>
              <a:spLocks/>
            </p:cNvSpPr>
            <p:nvPr/>
          </p:nvSpPr>
          <p:spPr bwMode="auto">
            <a:xfrm>
              <a:off x="6862763" y="3903663"/>
              <a:ext cx="22225" cy="31750"/>
            </a:xfrm>
            <a:custGeom>
              <a:avLst/>
              <a:gdLst>
                <a:gd name="T0" fmla="*/ 0 w 14"/>
                <a:gd name="T1" fmla="*/ 20 h 20"/>
                <a:gd name="T2" fmla="*/ 2 w 14"/>
                <a:gd name="T3" fmla="*/ 16 h 20"/>
                <a:gd name="T4" fmla="*/ 14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lnTo>
                    <a:pt x="2" y="16"/>
                  </a:lnTo>
                  <a:lnTo>
                    <a:pt x="14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2" name="Freeform 260"/>
            <p:cNvSpPr>
              <a:spLocks/>
            </p:cNvSpPr>
            <p:nvPr/>
          </p:nvSpPr>
          <p:spPr bwMode="auto">
            <a:xfrm>
              <a:off x="6897688" y="3849688"/>
              <a:ext cx="19050" cy="31750"/>
            </a:xfrm>
            <a:custGeom>
              <a:avLst/>
              <a:gdLst>
                <a:gd name="T0" fmla="*/ 0 w 12"/>
                <a:gd name="T1" fmla="*/ 20 h 20"/>
                <a:gd name="T2" fmla="*/ 6 w 12"/>
                <a:gd name="T3" fmla="*/ 12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6" y="12"/>
                  </a:lnTo>
                  <a:lnTo>
                    <a:pt x="12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3" name="Freeform 261"/>
            <p:cNvSpPr>
              <a:spLocks/>
            </p:cNvSpPr>
            <p:nvPr/>
          </p:nvSpPr>
          <p:spPr bwMode="auto">
            <a:xfrm>
              <a:off x="6929438" y="3792538"/>
              <a:ext cx="15875" cy="34925"/>
            </a:xfrm>
            <a:custGeom>
              <a:avLst/>
              <a:gdLst>
                <a:gd name="T0" fmla="*/ 0 w 10"/>
                <a:gd name="T1" fmla="*/ 22 h 22"/>
                <a:gd name="T2" fmla="*/ 8 w 10"/>
                <a:gd name="T3" fmla="*/ 6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8" y="6"/>
                  </a:lnTo>
                  <a:lnTo>
                    <a:pt x="1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4" name="Freeform 262"/>
            <p:cNvSpPr>
              <a:spLocks/>
            </p:cNvSpPr>
            <p:nvPr/>
          </p:nvSpPr>
          <p:spPr bwMode="auto">
            <a:xfrm>
              <a:off x="6954838" y="3732213"/>
              <a:ext cx="12700" cy="38100"/>
            </a:xfrm>
            <a:custGeom>
              <a:avLst/>
              <a:gdLst>
                <a:gd name="T0" fmla="*/ 0 w 8"/>
                <a:gd name="T1" fmla="*/ 24 h 24"/>
                <a:gd name="T2" fmla="*/ 8 w 8"/>
                <a:gd name="T3" fmla="*/ 2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24"/>
                  </a:moveTo>
                  <a:lnTo>
                    <a:pt x="8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5" name="Freeform 263"/>
            <p:cNvSpPr>
              <a:spLocks/>
            </p:cNvSpPr>
            <p:nvPr/>
          </p:nvSpPr>
          <p:spPr bwMode="auto">
            <a:xfrm>
              <a:off x="6973888" y="3671888"/>
              <a:ext cx="9525" cy="38100"/>
            </a:xfrm>
            <a:custGeom>
              <a:avLst/>
              <a:gdLst>
                <a:gd name="T0" fmla="*/ 0 w 6"/>
                <a:gd name="T1" fmla="*/ 24 h 24"/>
                <a:gd name="T2" fmla="*/ 2 w 6"/>
                <a:gd name="T3" fmla="*/ 18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2" y="18"/>
                  </a:lnTo>
                  <a:lnTo>
                    <a:pt x="6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6" name="Freeform 264"/>
            <p:cNvSpPr>
              <a:spLocks/>
            </p:cNvSpPr>
            <p:nvPr/>
          </p:nvSpPr>
          <p:spPr bwMode="auto">
            <a:xfrm>
              <a:off x="6989763" y="3608388"/>
              <a:ext cx="6350" cy="38100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2 h 24"/>
                <a:gd name="T4" fmla="*/ 4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2" y="12"/>
                  </a:lnTo>
                  <a:lnTo>
                    <a:pt x="4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7" name="Freeform 265"/>
            <p:cNvSpPr>
              <a:spLocks/>
            </p:cNvSpPr>
            <p:nvPr/>
          </p:nvSpPr>
          <p:spPr bwMode="auto">
            <a:xfrm>
              <a:off x="6996113" y="3544888"/>
              <a:ext cx="3175" cy="38100"/>
            </a:xfrm>
            <a:custGeom>
              <a:avLst/>
              <a:gdLst>
                <a:gd name="T0" fmla="*/ 0 w 2"/>
                <a:gd name="T1" fmla="*/ 24 h 24"/>
                <a:gd name="T2" fmla="*/ 2 w 2"/>
                <a:gd name="T3" fmla="*/ 6 h 24"/>
                <a:gd name="T4" fmla="*/ 2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8" name="Freeform 266"/>
            <p:cNvSpPr>
              <a:spLocks/>
            </p:cNvSpPr>
            <p:nvPr/>
          </p:nvSpPr>
          <p:spPr bwMode="auto">
            <a:xfrm>
              <a:off x="6996113" y="3481388"/>
              <a:ext cx="3175" cy="38100"/>
            </a:xfrm>
            <a:custGeom>
              <a:avLst/>
              <a:gdLst>
                <a:gd name="T0" fmla="*/ 2 w 2"/>
                <a:gd name="T1" fmla="*/ 24 h 24"/>
                <a:gd name="T2" fmla="*/ 2 w 2"/>
                <a:gd name="T3" fmla="*/ 22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2" y="2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39" name="Freeform 267"/>
            <p:cNvSpPr>
              <a:spLocks/>
            </p:cNvSpPr>
            <p:nvPr/>
          </p:nvSpPr>
          <p:spPr bwMode="auto">
            <a:xfrm>
              <a:off x="6986588" y="3421063"/>
              <a:ext cx="6350" cy="38100"/>
            </a:xfrm>
            <a:custGeom>
              <a:avLst/>
              <a:gdLst>
                <a:gd name="T0" fmla="*/ 4 w 4"/>
                <a:gd name="T1" fmla="*/ 24 h 24"/>
                <a:gd name="T2" fmla="*/ 4 w 4"/>
                <a:gd name="T3" fmla="*/ 14 h 24"/>
                <a:gd name="T4" fmla="*/ 0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24"/>
                  </a:moveTo>
                  <a:lnTo>
                    <a:pt x="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0" name="Freeform 268"/>
            <p:cNvSpPr>
              <a:spLocks/>
            </p:cNvSpPr>
            <p:nvPr/>
          </p:nvSpPr>
          <p:spPr bwMode="auto">
            <a:xfrm>
              <a:off x="6970713" y="3357563"/>
              <a:ext cx="12700" cy="38100"/>
            </a:xfrm>
            <a:custGeom>
              <a:avLst/>
              <a:gdLst>
                <a:gd name="T0" fmla="*/ 8 w 8"/>
                <a:gd name="T1" fmla="*/ 24 h 24"/>
                <a:gd name="T2" fmla="*/ 4 w 8"/>
                <a:gd name="T3" fmla="*/ 8 h 24"/>
                <a:gd name="T4" fmla="*/ 0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24"/>
                  </a:move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1" name="Freeform 269"/>
            <p:cNvSpPr>
              <a:spLocks/>
            </p:cNvSpPr>
            <p:nvPr/>
          </p:nvSpPr>
          <p:spPr bwMode="auto">
            <a:xfrm>
              <a:off x="6951663" y="3300413"/>
              <a:ext cx="12700" cy="34925"/>
            </a:xfrm>
            <a:custGeom>
              <a:avLst/>
              <a:gdLst>
                <a:gd name="T0" fmla="*/ 8 w 8"/>
                <a:gd name="T1" fmla="*/ 22 h 22"/>
                <a:gd name="T2" fmla="*/ 0 w 8"/>
                <a:gd name="T3" fmla="*/ 0 h 22"/>
                <a:gd name="T4" fmla="*/ 0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2" name="Freeform 270"/>
            <p:cNvSpPr>
              <a:spLocks/>
            </p:cNvSpPr>
            <p:nvPr/>
          </p:nvSpPr>
          <p:spPr bwMode="auto">
            <a:xfrm>
              <a:off x="6923088" y="3240088"/>
              <a:ext cx="15875" cy="34925"/>
            </a:xfrm>
            <a:custGeom>
              <a:avLst/>
              <a:gdLst>
                <a:gd name="T0" fmla="*/ 10 w 10"/>
                <a:gd name="T1" fmla="*/ 22 h 22"/>
                <a:gd name="T2" fmla="*/ 8 w 10"/>
                <a:gd name="T3" fmla="*/ 18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8" y="1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3" name="Freeform 271"/>
            <p:cNvSpPr>
              <a:spLocks/>
            </p:cNvSpPr>
            <p:nvPr/>
          </p:nvSpPr>
          <p:spPr bwMode="auto">
            <a:xfrm>
              <a:off x="6891338" y="318611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6 w 12"/>
                <a:gd name="T3" fmla="*/ 12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6" y="1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4" name="Freeform 272"/>
            <p:cNvSpPr>
              <a:spLocks/>
            </p:cNvSpPr>
            <p:nvPr/>
          </p:nvSpPr>
          <p:spPr bwMode="auto">
            <a:xfrm>
              <a:off x="6853238" y="3135313"/>
              <a:ext cx="22225" cy="31750"/>
            </a:xfrm>
            <a:custGeom>
              <a:avLst/>
              <a:gdLst>
                <a:gd name="T0" fmla="*/ 14 w 14"/>
                <a:gd name="T1" fmla="*/ 20 h 20"/>
                <a:gd name="T2" fmla="*/ 4 w 14"/>
                <a:gd name="T3" fmla="*/ 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5" name="Freeform 273"/>
            <p:cNvSpPr>
              <a:spLocks/>
            </p:cNvSpPr>
            <p:nvPr/>
          </p:nvSpPr>
          <p:spPr bwMode="auto">
            <a:xfrm>
              <a:off x="6811963" y="3087688"/>
              <a:ext cx="25400" cy="28575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6" name="Freeform 274"/>
            <p:cNvSpPr>
              <a:spLocks/>
            </p:cNvSpPr>
            <p:nvPr/>
          </p:nvSpPr>
          <p:spPr bwMode="auto">
            <a:xfrm>
              <a:off x="6764338" y="3043238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2 h 18"/>
                <a:gd name="T4" fmla="*/ 0 w 1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2" y="1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7" name="Freeform 275"/>
            <p:cNvSpPr>
              <a:spLocks/>
            </p:cNvSpPr>
            <p:nvPr/>
          </p:nvSpPr>
          <p:spPr bwMode="auto">
            <a:xfrm>
              <a:off x="6716713" y="3005138"/>
              <a:ext cx="28575" cy="22225"/>
            </a:xfrm>
            <a:custGeom>
              <a:avLst/>
              <a:gdLst>
                <a:gd name="T0" fmla="*/ 18 w 18"/>
                <a:gd name="T1" fmla="*/ 14 h 14"/>
                <a:gd name="T2" fmla="*/ 6 w 18"/>
                <a:gd name="T3" fmla="*/ 4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8" name="Line 276"/>
            <p:cNvSpPr>
              <a:spLocks noChangeShapeType="1"/>
            </p:cNvSpPr>
            <p:nvPr/>
          </p:nvSpPr>
          <p:spPr bwMode="auto">
            <a:xfrm flipH="1" flipV="1">
              <a:off x="6665913" y="2967038"/>
              <a:ext cx="28575" cy="2222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49" name="Line 277"/>
            <p:cNvSpPr>
              <a:spLocks noChangeShapeType="1"/>
            </p:cNvSpPr>
            <p:nvPr/>
          </p:nvSpPr>
          <p:spPr bwMode="auto">
            <a:xfrm flipH="1" flipV="1">
              <a:off x="6608763" y="2935288"/>
              <a:ext cx="34925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0" name="Line 278"/>
            <p:cNvSpPr>
              <a:spLocks noChangeShapeType="1"/>
            </p:cNvSpPr>
            <p:nvPr/>
          </p:nvSpPr>
          <p:spPr bwMode="auto">
            <a:xfrm flipH="1" flipV="1">
              <a:off x="6551613" y="2906713"/>
              <a:ext cx="34925" cy="158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1" name="Freeform 279"/>
            <p:cNvSpPr>
              <a:spLocks/>
            </p:cNvSpPr>
            <p:nvPr/>
          </p:nvSpPr>
          <p:spPr bwMode="auto">
            <a:xfrm>
              <a:off x="6494463" y="2881313"/>
              <a:ext cx="34925" cy="15875"/>
            </a:xfrm>
            <a:custGeom>
              <a:avLst/>
              <a:gdLst>
                <a:gd name="T0" fmla="*/ 22 w 22"/>
                <a:gd name="T1" fmla="*/ 10 h 10"/>
                <a:gd name="T2" fmla="*/ 18 w 22"/>
                <a:gd name="T3" fmla="*/ 8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8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2" name="Freeform 280"/>
            <p:cNvSpPr>
              <a:spLocks/>
            </p:cNvSpPr>
            <p:nvPr/>
          </p:nvSpPr>
          <p:spPr bwMode="auto">
            <a:xfrm>
              <a:off x="6434138" y="2862263"/>
              <a:ext cx="34925" cy="12700"/>
            </a:xfrm>
            <a:custGeom>
              <a:avLst/>
              <a:gdLst>
                <a:gd name="T0" fmla="*/ 22 w 22"/>
                <a:gd name="T1" fmla="*/ 8 h 8"/>
                <a:gd name="T2" fmla="*/ 8 w 22"/>
                <a:gd name="T3" fmla="*/ 2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3" name="Line 281"/>
            <p:cNvSpPr>
              <a:spLocks noChangeShapeType="1"/>
            </p:cNvSpPr>
            <p:nvPr/>
          </p:nvSpPr>
          <p:spPr bwMode="auto">
            <a:xfrm flipH="1" flipV="1">
              <a:off x="6373813" y="2846388"/>
              <a:ext cx="34925" cy="952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4" name="Line 282"/>
            <p:cNvSpPr>
              <a:spLocks noChangeShapeType="1"/>
            </p:cNvSpPr>
            <p:nvPr/>
          </p:nvSpPr>
          <p:spPr bwMode="auto">
            <a:xfrm flipH="1" flipV="1">
              <a:off x="6310313" y="2833688"/>
              <a:ext cx="3810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5" name="Freeform 283"/>
            <p:cNvSpPr>
              <a:spLocks/>
            </p:cNvSpPr>
            <p:nvPr/>
          </p:nvSpPr>
          <p:spPr bwMode="auto">
            <a:xfrm>
              <a:off x="6246813" y="2824163"/>
              <a:ext cx="38100" cy="6350"/>
            </a:xfrm>
            <a:custGeom>
              <a:avLst/>
              <a:gdLst>
                <a:gd name="T0" fmla="*/ 24 w 24"/>
                <a:gd name="T1" fmla="*/ 4 h 4"/>
                <a:gd name="T2" fmla="*/ 24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24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6" name="Freeform 284"/>
            <p:cNvSpPr>
              <a:spLocks/>
            </p:cNvSpPr>
            <p:nvPr/>
          </p:nvSpPr>
          <p:spPr bwMode="auto">
            <a:xfrm>
              <a:off x="6183313" y="2820988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10 w 24"/>
                <a:gd name="T3" fmla="*/ 0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7" name="Line 285"/>
            <p:cNvSpPr>
              <a:spLocks noChangeShapeType="1"/>
            </p:cNvSpPr>
            <p:nvPr/>
          </p:nvSpPr>
          <p:spPr bwMode="auto">
            <a:xfrm flipH="1">
              <a:off x="6119813" y="2820988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58" name="Rectangle 286"/>
            <p:cNvSpPr>
              <a:spLocks noChangeArrowheads="1"/>
            </p:cNvSpPr>
            <p:nvPr/>
          </p:nvSpPr>
          <p:spPr bwMode="auto">
            <a:xfrm>
              <a:off x="2201863" y="4418013"/>
              <a:ext cx="73898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Corrélation forte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67" name="Rectangle 295"/>
            <p:cNvSpPr>
              <a:spLocks noChangeArrowheads="1"/>
            </p:cNvSpPr>
            <p:nvPr/>
          </p:nvSpPr>
          <p:spPr bwMode="auto">
            <a:xfrm>
              <a:off x="3798888" y="4418013"/>
              <a:ext cx="77905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Corrélation faible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76" name="Rectangle 304"/>
            <p:cNvSpPr>
              <a:spLocks noChangeArrowheads="1"/>
            </p:cNvSpPr>
            <p:nvPr/>
          </p:nvSpPr>
          <p:spPr bwMode="auto">
            <a:xfrm>
              <a:off x="5589588" y="4418013"/>
              <a:ext cx="105637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Absence de corrélation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84" name="Rectangle 312"/>
            <p:cNvSpPr>
              <a:spLocks noChangeArrowheads="1"/>
            </p:cNvSpPr>
            <p:nvPr/>
          </p:nvSpPr>
          <p:spPr bwMode="auto">
            <a:xfrm>
              <a:off x="2586038" y="4170363"/>
              <a:ext cx="79028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Caractéristique A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591" name="Rectangle 319"/>
            <p:cNvSpPr>
              <a:spLocks noChangeArrowheads="1"/>
            </p:cNvSpPr>
            <p:nvPr/>
          </p:nvSpPr>
          <p:spPr bwMode="auto">
            <a:xfrm>
              <a:off x="2024063" y="2795588"/>
              <a:ext cx="79028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Caractéristique B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121480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DE PARETO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263775" y="2852737"/>
            <a:ext cx="5128138" cy="1872000"/>
            <a:chOff x="2263775" y="2852738"/>
            <a:chExt cx="4616450" cy="1685211"/>
          </a:xfrm>
        </p:grpSpPr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2263775" y="2852738"/>
              <a:ext cx="4616450" cy="167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4235450" y="2932113"/>
              <a:ext cx="2597150" cy="1387475"/>
            </a:xfrm>
            <a:custGeom>
              <a:avLst/>
              <a:gdLst>
                <a:gd name="T0" fmla="*/ 0 w 1636"/>
                <a:gd name="T1" fmla="*/ 0 h 874"/>
                <a:gd name="T2" fmla="*/ 0 w 1636"/>
                <a:gd name="T3" fmla="*/ 874 h 874"/>
                <a:gd name="T4" fmla="*/ 1636 w 1636"/>
                <a:gd name="T5" fmla="*/ 874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6" h="874">
                  <a:moveTo>
                    <a:pt x="0" y="0"/>
                  </a:moveTo>
                  <a:lnTo>
                    <a:pt x="0" y="874"/>
                  </a:lnTo>
                  <a:lnTo>
                    <a:pt x="1636" y="87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6813550" y="4294188"/>
              <a:ext cx="66675" cy="53975"/>
            </a:xfrm>
            <a:custGeom>
              <a:avLst/>
              <a:gdLst>
                <a:gd name="T0" fmla="*/ 42 w 42"/>
                <a:gd name="T1" fmla="*/ 16 h 34"/>
                <a:gd name="T2" fmla="*/ 0 w 42"/>
                <a:gd name="T3" fmla="*/ 34 h 34"/>
                <a:gd name="T4" fmla="*/ 10 w 42"/>
                <a:gd name="T5" fmla="*/ 16 h 34"/>
                <a:gd name="T6" fmla="*/ 0 w 42"/>
                <a:gd name="T7" fmla="*/ 0 h 34"/>
                <a:gd name="T8" fmla="*/ 42 w 42"/>
                <a:gd name="T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4">
                  <a:moveTo>
                    <a:pt x="42" y="16"/>
                  </a:moveTo>
                  <a:lnTo>
                    <a:pt x="0" y="34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6813550" y="4294188"/>
              <a:ext cx="66675" cy="53975"/>
            </a:xfrm>
            <a:custGeom>
              <a:avLst/>
              <a:gdLst>
                <a:gd name="T0" fmla="*/ 42 w 42"/>
                <a:gd name="T1" fmla="*/ 16 h 34"/>
                <a:gd name="T2" fmla="*/ 0 w 42"/>
                <a:gd name="T3" fmla="*/ 34 h 34"/>
                <a:gd name="T4" fmla="*/ 10 w 42"/>
                <a:gd name="T5" fmla="*/ 16 h 34"/>
                <a:gd name="T6" fmla="*/ 0 w 42"/>
                <a:gd name="T7" fmla="*/ 0 h 34"/>
                <a:gd name="T8" fmla="*/ 42 w 42"/>
                <a:gd name="T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4">
                  <a:moveTo>
                    <a:pt x="42" y="16"/>
                  </a:moveTo>
                  <a:lnTo>
                    <a:pt x="0" y="34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42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4206875" y="2884488"/>
              <a:ext cx="53975" cy="66675"/>
            </a:xfrm>
            <a:custGeom>
              <a:avLst/>
              <a:gdLst>
                <a:gd name="T0" fmla="*/ 18 w 34"/>
                <a:gd name="T1" fmla="*/ 0 h 42"/>
                <a:gd name="T2" fmla="*/ 34 w 34"/>
                <a:gd name="T3" fmla="*/ 42 h 42"/>
                <a:gd name="T4" fmla="*/ 18 w 34"/>
                <a:gd name="T5" fmla="*/ 32 h 42"/>
                <a:gd name="T6" fmla="*/ 0 w 34"/>
                <a:gd name="T7" fmla="*/ 42 h 42"/>
                <a:gd name="T8" fmla="*/ 18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18" y="0"/>
                  </a:moveTo>
                  <a:lnTo>
                    <a:pt x="34" y="42"/>
                  </a:lnTo>
                  <a:lnTo>
                    <a:pt x="18" y="32"/>
                  </a:lnTo>
                  <a:lnTo>
                    <a:pt x="0" y="4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4206875" y="2884488"/>
              <a:ext cx="53975" cy="66675"/>
            </a:xfrm>
            <a:custGeom>
              <a:avLst/>
              <a:gdLst>
                <a:gd name="T0" fmla="*/ 18 w 34"/>
                <a:gd name="T1" fmla="*/ 0 h 42"/>
                <a:gd name="T2" fmla="*/ 34 w 34"/>
                <a:gd name="T3" fmla="*/ 42 h 42"/>
                <a:gd name="T4" fmla="*/ 18 w 34"/>
                <a:gd name="T5" fmla="*/ 32 h 42"/>
                <a:gd name="T6" fmla="*/ 0 w 34"/>
                <a:gd name="T7" fmla="*/ 42 h 42"/>
                <a:gd name="T8" fmla="*/ 18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18" y="0"/>
                  </a:moveTo>
                  <a:lnTo>
                    <a:pt x="34" y="42"/>
                  </a:lnTo>
                  <a:lnTo>
                    <a:pt x="18" y="32"/>
                  </a:lnTo>
                  <a:lnTo>
                    <a:pt x="0" y="42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12"/>
            <p:cNvSpPr>
              <a:spLocks noChangeShapeType="1"/>
            </p:cNvSpPr>
            <p:nvPr/>
          </p:nvSpPr>
          <p:spPr bwMode="auto">
            <a:xfrm>
              <a:off x="5010150" y="3652838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5006975" y="3716338"/>
              <a:ext cx="3175" cy="38100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2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1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000625" y="3779838"/>
              <a:ext cx="3175" cy="38100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22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2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15"/>
            <p:cNvSpPr>
              <a:spLocks noChangeShapeType="1"/>
            </p:cNvSpPr>
            <p:nvPr/>
          </p:nvSpPr>
          <p:spPr bwMode="auto">
            <a:xfrm flipH="1">
              <a:off x="4991100" y="3843338"/>
              <a:ext cx="635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6"/>
            <p:cNvSpPr>
              <a:spLocks noChangeShapeType="1"/>
            </p:cNvSpPr>
            <p:nvPr/>
          </p:nvSpPr>
          <p:spPr bwMode="auto">
            <a:xfrm flipH="1">
              <a:off x="4975225" y="3906838"/>
              <a:ext cx="9525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17"/>
            <p:cNvSpPr>
              <a:spLocks noChangeShapeType="1"/>
            </p:cNvSpPr>
            <p:nvPr/>
          </p:nvSpPr>
          <p:spPr bwMode="auto">
            <a:xfrm flipH="1">
              <a:off x="4959350" y="3967163"/>
              <a:ext cx="1270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2" name="Freeform 18"/>
            <p:cNvSpPr>
              <a:spLocks/>
            </p:cNvSpPr>
            <p:nvPr/>
          </p:nvSpPr>
          <p:spPr bwMode="auto">
            <a:xfrm>
              <a:off x="4940300" y="4027488"/>
              <a:ext cx="12700" cy="34925"/>
            </a:xfrm>
            <a:custGeom>
              <a:avLst/>
              <a:gdLst>
                <a:gd name="T0" fmla="*/ 8 w 8"/>
                <a:gd name="T1" fmla="*/ 0 h 22"/>
                <a:gd name="T2" fmla="*/ 6 w 8"/>
                <a:gd name="T3" fmla="*/ 4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6" y="4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3" name="Freeform 19"/>
            <p:cNvSpPr>
              <a:spLocks/>
            </p:cNvSpPr>
            <p:nvPr/>
          </p:nvSpPr>
          <p:spPr bwMode="auto">
            <a:xfrm>
              <a:off x="4914900" y="4087813"/>
              <a:ext cx="15875" cy="34925"/>
            </a:xfrm>
            <a:custGeom>
              <a:avLst/>
              <a:gdLst>
                <a:gd name="T0" fmla="*/ 10 w 10"/>
                <a:gd name="T1" fmla="*/ 0 h 22"/>
                <a:gd name="T2" fmla="*/ 8 w 10"/>
                <a:gd name="T3" fmla="*/ 6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8" y="6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6" name="Freeform 20"/>
            <p:cNvSpPr>
              <a:spLocks/>
            </p:cNvSpPr>
            <p:nvPr/>
          </p:nvSpPr>
          <p:spPr bwMode="auto">
            <a:xfrm>
              <a:off x="4886325" y="4144963"/>
              <a:ext cx="19050" cy="34925"/>
            </a:xfrm>
            <a:custGeom>
              <a:avLst/>
              <a:gdLst>
                <a:gd name="T0" fmla="*/ 12 w 12"/>
                <a:gd name="T1" fmla="*/ 0 h 22"/>
                <a:gd name="T2" fmla="*/ 8 w 12"/>
                <a:gd name="T3" fmla="*/ 10 h 22"/>
                <a:gd name="T4" fmla="*/ 0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lnTo>
                    <a:pt x="8" y="1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7" name="Freeform 21"/>
            <p:cNvSpPr>
              <a:spLocks/>
            </p:cNvSpPr>
            <p:nvPr/>
          </p:nvSpPr>
          <p:spPr bwMode="auto">
            <a:xfrm>
              <a:off x="4854575" y="4202113"/>
              <a:ext cx="19050" cy="31750"/>
            </a:xfrm>
            <a:custGeom>
              <a:avLst/>
              <a:gdLst>
                <a:gd name="T0" fmla="*/ 12 w 12"/>
                <a:gd name="T1" fmla="*/ 0 h 20"/>
                <a:gd name="T2" fmla="*/ 8 w 12"/>
                <a:gd name="T3" fmla="*/ 8 h 20"/>
                <a:gd name="T4" fmla="*/ 0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8" y="8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8" name="Freeform 22"/>
            <p:cNvSpPr>
              <a:spLocks/>
            </p:cNvSpPr>
            <p:nvPr/>
          </p:nvSpPr>
          <p:spPr bwMode="auto">
            <a:xfrm>
              <a:off x="4816475" y="4252913"/>
              <a:ext cx="22225" cy="31750"/>
            </a:xfrm>
            <a:custGeom>
              <a:avLst/>
              <a:gdLst>
                <a:gd name="T0" fmla="*/ 14 w 14"/>
                <a:gd name="T1" fmla="*/ 0 h 20"/>
                <a:gd name="T2" fmla="*/ 10 w 14"/>
                <a:gd name="T3" fmla="*/ 10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10" y="10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19" name="Freeform 23"/>
            <p:cNvSpPr>
              <a:spLocks/>
            </p:cNvSpPr>
            <p:nvPr/>
          </p:nvSpPr>
          <p:spPr bwMode="auto">
            <a:xfrm>
              <a:off x="4775200" y="4303713"/>
              <a:ext cx="25400" cy="28575"/>
            </a:xfrm>
            <a:custGeom>
              <a:avLst/>
              <a:gdLst>
                <a:gd name="T0" fmla="*/ 16 w 16"/>
                <a:gd name="T1" fmla="*/ 0 h 18"/>
                <a:gd name="T2" fmla="*/ 12 w 16"/>
                <a:gd name="T3" fmla="*/ 6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12" y="6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0" name="Freeform 24"/>
            <p:cNvSpPr>
              <a:spLocks/>
            </p:cNvSpPr>
            <p:nvPr/>
          </p:nvSpPr>
          <p:spPr bwMode="auto">
            <a:xfrm>
              <a:off x="4727575" y="4348163"/>
              <a:ext cx="28575" cy="25400"/>
            </a:xfrm>
            <a:custGeom>
              <a:avLst/>
              <a:gdLst>
                <a:gd name="T0" fmla="*/ 18 w 18"/>
                <a:gd name="T1" fmla="*/ 0 h 16"/>
                <a:gd name="T2" fmla="*/ 16 w 18"/>
                <a:gd name="T3" fmla="*/ 4 h 16"/>
                <a:gd name="T4" fmla="*/ 0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lnTo>
                    <a:pt x="16" y="4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1" name="Line 25"/>
            <p:cNvSpPr>
              <a:spLocks noChangeShapeType="1"/>
            </p:cNvSpPr>
            <p:nvPr/>
          </p:nvSpPr>
          <p:spPr bwMode="auto">
            <a:xfrm flipH="1">
              <a:off x="4673600" y="4389438"/>
              <a:ext cx="31750" cy="19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2" name="Freeform 26"/>
            <p:cNvSpPr>
              <a:spLocks/>
            </p:cNvSpPr>
            <p:nvPr/>
          </p:nvSpPr>
          <p:spPr bwMode="auto">
            <a:xfrm>
              <a:off x="4616450" y="4418013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10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3" name="Freeform 27"/>
            <p:cNvSpPr>
              <a:spLocks/>
            </p:cNvSpPr>
            <p:nvPr/>
          </p:nvSpPr>
          <p:spPr bwMode="auto">
            <a:xfrm>
              <a:off x="4552950" y="4440238"/>
              <a:ext cx="38100" cy="6350"/>
            </a:xfrm>
            <a:custGeom>
              <a:avLst/>
              <a:gdLst>
                <a:gd name="T0" fmla="*/ 24 w 24"/>
                <a:gd name="T1" fmla="*/ 0 h 4"/>
                <a:gd name="T2" fmla="*/ 8 w 24"/>
                <a:gd name="T3" fmla="*/ 2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8" y="2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4" name="Freeform 28"/>
            <p:cNvSpPr>
              <a:spLocks/>
            </p:cNvSpPr>
            <p:nvPr/>
          </p:nvSpPr>
          <p:spPr bwMode="auto">
            <a:xfrm>
              <a:off x="4489450" y="4446588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16 w 24"/>
                <a:gd name="T3" fmla="*/ 2 h 2"/>
                <a:gd name="T4" fmla="*/ 0 w 24"/>
                <a:gd name="T5" fmla="*/ 0 h 2"/>
                <a:gd name="T6" fmla="*/ 0 w 2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6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5" name="Freeform 29"/>
            <p:cNvSpPr>
              <a:spLocks/>
            </p:cNvSpPr>
            <p:nvPr/>
          </p:nvSpPr>
          <p:spPr bwMode="auto">
            <a:xfrm>
              <a:off x="4425950" y="4437063"/>
              <a:ext cx="38100" cy="6350"/>
            </a:xfrm>
            <a:custGeom>
              <a:avLst/>
              <a:gdLst>
                <a:gd name="T0" fmla="*/ 24 w 24"/>
                <a:gd name="T1" fmla="*/ 4 h 4"/>
                <a:gd name="T2" fmla="*/ 10 w 24"/>
                <a:gd name="T3" fmla="*/ 2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6" name="Freeform 30"/>
            <p:cNvSpPr>
              <a:spLocks/>
            </p:cNvSpPr>
            <p:nvPr/>
          </p:nvSpPr>
          <p:spPr bwMode="auto">
            <a:xfrm>
              <a:off x="4368800" y="4411663"/>
              <a:ext cx="34925" cy="15875"/>
            </a:xfrm>
            <a:custGeom>
              <a:avLst/>
              <a:gdLst>
                <a:gd name="T0" fmla="*/ 22 w 22"/>
                <a:gd name="T1" fmla="*/ 10 h 10"/>
                <a:gd name="T2" fmla="*/ 0 w 22"/>
                <a:gd name="T3" fmla="*/ 2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7" name="Freeform 31"/>
            <p:cNvSpPr>
              <a:spLocks/>
            </p:cNvSpPr>
            <p:nvPr/>
          </p:nvSpPr>
          <p:spPr bwMode="auto">
            <a:xfrm>
              <a:off x="4314825" y="4379913"/>
              <a:ext cx="31750" cy="19050"/>
            </a:xfrm>
            <a:custGeom>
              <a:avLst/>
              <a:gdLst>
                <a:gd name="T0" fmla="*/ 20 w 20"/>
                <a:gd name="T1" fmla="*/ 12 h 12"/>
                <a:gd name="T2" fmla="*/ 6 w 20"/>
                <a:gd name="T3" fmla="*/ 4 h 12"/>
                <a:gd name="T4" fmla="*/ 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8" name="Freeform 32"/>
            <p:cNvSpPr>
              <a:spLocks/>
            </p:cNvSpPr>
            <p:nvPr/>
          </p:nvSpPr>
          <p:spPr bwMode="auto">
            <a:xfrm>
              <a:off x="4267200" y="4338638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8 w 18"/>
                <a:gd name="T3" fmla="*/ 10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29" name="Freeform 33"/>
            <p:cNvSpPr>
              <a:spLocks/>
            </p:cNvSpPr>
            <p:nvPr/>
          </p:nvSpPr>
          <p:spPr bwMode="auto">
            <a:xfrm>
              <a:off x="4222750" y="4291013"/>
              <a:ext cx="25400" cy="28575"/>
            </a:xfrm>
            <a:custGeom>
              <a:avLst/>
              <a:gdLst>
                <a:gd name="T0" fmla="*/ 16 w 16"/>
                <a:gd name="T1" fmla="*/ 18 h 18"/>
                <a:gd name="T2" fmla="*/ 10 w 16"/>
                <a:gd name="T3" fmla="*/ 14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0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0" name="Freeform 34"/>
            <p:cNvSpPr>
              <a:spLocks/>
            </p:cNvSpPr>
            <p:nvPr/>
          </p:nvSpPr>
          <p:spPr bwMode="auto">
            <a:xfrm>
              <a:off x="4184650" y="4243388"/>
              <a:ext cx="22225" cy="28575"/>
            </a:xfrm>
            <a:custGeom>
              <a:avLst/>
              <a:gdLst>
                <a:gd name="T0" fmla="*/ 14 w 14"/>
                <a:gd name="T1" fmla="*/ 18 h 18"/>
                <a:gd name="T2" fmla="*/ 10 w 14"/>
                <a:gd name="T3" fmla="*/ 16 h 18"/>
                <a:gd name="T4" fmla="*/ 0 w 1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lnTo>
                    <a:pt x="10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1" name="Freeform 35"/>
            <p:cNvSpPr>
              <a:spLocks/>
            </p:cNvSpPr>
            <p:nvPr/>
          </p:nvSpPr>
          <p:spPr bwMode="auto">
            <a:xfrm>
              <a:off x="4149725" y="4189413"/>
              <a:ext cx="19050" cy="31750"/>
            </a:xfrm>
            <a:custGeom>
              <a:avLst/>
              <a:gdLst>
                <a:gd name="T0" fmla="*/ 12 w 12"/>
                <a:gd name="T1" fmla="*/ 20 h 20"/>
                <a:gd name="T2" fmla="*/ 10 w 12"/>
                <a:gd name="T3" fmla="*/ 16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10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2" name="Freeform 36"/>
            <p:cNvSpPr>
              <a:spLocks/>
            </p:cNvSpPr>
            <p:nvPr/>
          </p:nvSpPr>
          <p:spPr bwMode="auto">
            <a:xfrm>
              <a:off x="4121150" y="4132263"/>
              <a:ext cx="15875" cy="34925"/>
            </a:xfrm>
            <a:custGeom>
              <a:avLst/>
              <a:gdLst>
                <a:gd name="T0" fmla="*/ 10 w 10"/>
                <a:gd name="T1" fmla="*/ 22 h 22"/>
                <a:gd name="T2" fmla="*/ 8 w 10"/>
                <a:gd name="T3" fmla="*/ 18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8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3" name="Freeform 37"/>
            <p:cNvSpPr>
              <a:spLocks/>
            </p:cNvSpPr>
            <p:nvPr/>
          </p:nvSpPr>
          <p:spPr bwMode="auto">
            <a:xfrm>
              <a:off x="4095750" y="4071938"/>
              <a:ext cx="15875" cy="38100"/>
            </a:xfrm>
            <a:custGeom>
              <a:avLst/>
              <a:gdLst>
                <a:gd name="T0" fmla="*/ 10 w 10"/>
                <a:gd name="T1" fmla="*/ 24 h 24"/>
                <a:gd name="T2" fmla="*/ 6 w 10"/>
                <a:gd name="T3" fmla="*/ 16 h 24"/>
                <a:gd name="T4" fmla="*/ 0 w 1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6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4" name="Freeform 38"/>
            <p:cNvSpPr>
              <a:spLocks/>
            </p:cNvSpPr>
            <p:nvPr/>
          </p:nvSpPr>
          <p:spPr bwMode="auto">
            <a:xfrm>
              <a:off x="4076700" y="4014788"/>
              <a:ext cx="9525" cy="34925"/>
            </a:xfrm>
            <a:custGeom>
              <a:avLst/>
              <a:gdLst>
                <a:gd name="T0" fmla="*/ 6 w 6"/>
                <a:gd name="T1" fmla="*/ 22 h 22"/>
                <a:gd name="T2" fmla="*/ 2 w 6"/>
                <a:gd name="T3" fmla="*/ 12 h 22"/>
                <a:gd name="T4" fmla="*/ 0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5" name="Freeform 39"/>
            <p:cNvSpPr>
              <a:spLocks/>
            </p:cNvSpPr>
            <p:nvPr/>
          </p:nvSpPr>
          <p:spPr bwMode="auto">
            <a:xfrm>
              <a:off x="4057650" y="3951288"/>
              <a:ext cx="9525" cy="38100"/>
            </a:xfrm>
            <a:custGeom>
              <a:avLst/>
              <a:gdLst>
                <a:gd name="T0" fmla="*/ 6 w 6"/>
                <a:gd name="T1" fmla="*/ 24 h 24"/>
                <a:gd name="T2" fmla="*/ 2 w 6"/>
                <a:gd name="T3" fmla="*/ 8 h 24"/>
                <a:gd name="T4" fmla="*/ 0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6" name="Line 40"/>
            <p:cNvSpPr>
              <a:spLocks noChangeShapeType="1"/>
            </p:cNvSpPr>
            <p:nvPr/>
          </p:nvSpPr>
          <p:spPr bwMode="auto">
            <a:xfrm flipH="1" flipV="1">
              <a:off x="4044950" y="3890963"/>
              <a:ext cx="635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7" name="Line 41"/>
            <p:cNvSpPr>
              <a:spLocks noChangeShapeType="1"/>
            </p:cNvSpPr>
            <p:nvPr/>
          </p:nvSpPr>
          <p:spPr bwMode="auto">
            <a:xfrm flipH="1" flipV="1">
              <a:off x="4035425" y="3827463"/>
              <a:ext cx="3175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8" name="Line 42"/>
            <p:cNvSpPr>
              <a:spLocks noChangeShapeType="1"/>
            </p:cNvSpPr>
            <p:nvPr/>
          </p:nvSpPr>
          <p:spPr bwMode="auto">
            <a:xfrm flipH="1" flipV="1">
              <a:off x="4025900" y="3763963"/>
              <a:ext cx="3175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39" name="Freeform 43"/>
            <p:cNvSpPr>
              <a:spLocks/>
            </p:cNvSpPr>
            <p:nvPr/>
          </p:nvSpPr>
          <p:spPr bwMode="auto">
            <a:xfrm>
              <a:off x="4022725" y="3700463"/>
              <a:ext cx="3175" cy="38100"/>
            </a:xfrm>
            <a:custGeom>
              <a:avLst/>
              <a:gdLst>
                <a:gd name="T0" fmla="*/ 2 w 2"/>
                <a:gd name="T1" fmla="*/ 24 h 24"/>
                <a:gd name="T2" fmla="*/ 0 w 2"/>
                <a:gd name="T3" fmla="*/ 22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0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0" name="Freeform 44"/>
            <p:cNvSpPr>
              <a:spLocks/>
            </p:cNvSpPr>
            <p:nvPr/>
          </p:nvSpPr>
          <p:spPr bwMode="auto">
            <a:xfrm>
              <a:off x="4022725" y="3636963"/>
              <a:ext cx="0" cy="38100"/>
            </a:xfrm>
            <a:custGeom>
              <a:avLst/>
              <a:gdLst>
                <a:gd name="T0" fmla="*/ 24 h 24"/>
                <a:gd name="T1" fmla="*/ 10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1" name="Line 45"/>
            <p:cNvSpPr>
              <a:spLocks noChangeShapeType="1"/>
            </p:cNvSpPr>
            <p:nvPr/>
          </p:nvSpPr>
          <p:spPr bwMode="auto">
            <a:xfrm flipV="1">
              <a:off x="4022725" y="3573463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2" name="Line 46"/>
            <p:cNvSpPr>
              <a:spLocks noChangeShapeType="1"/>
            </p:cNvSpPr>
            <p:nvPr/>
          </p:nvSpPr>
          <p:spPr bwMode="auto">
            <a:xfrm flipV="1">
              <a:off x="4025900" y="3509963"/>
              <a:ext cx="3175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3" name="Line 47"/>
            <p:cNvSpPr>
              <a:spLocks noChangeShapeType="1"/>
            </p:cNvSpPr>
            <p:nvPr/>
          </p:nvSpPr>
          <p:spPr bwMode="auto">
            <a:xfrm flipV="1">
              <a:off x="4032250" y="3449638"/>
              <a:ext cx="63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4" name="Freeform 48"/>
            <p:cNvSpPr>
              <a:spLocks/>
            </p:cNvSpPr>
            <p:nvPr/>
          </p:nvSpPr>
          <p:spPr bwMode="auto">
            <a:xfrm>
              <a:off x="4041775" y="3386138"/>
              <a:ext cx="9525" cy="38100"/>
            </a:xfrm>
            <a:custGeom>
              <a:avLst/>
              <a:gdLst>
                <a:gd name="T0" fmla="*/ 0 w 6"/>
                <a:gd name="T1" fmla="*/ 24 h 24"/>
                <a:gd name="T2" fmla="*/ 2 w 6"/>
                <a:gd name="T3" fmla="*/ 18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2" y="18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5" name="Freeform 49"/>
            <p:cNvSpPr>
              <a:spLocks/>
            </p:cNvSpPr>
            <p:nvPr/>
          </p:nvSpPr>
          <p:spPr bwMode="auto">
            <a:xfrm>
              <a:off x="4057650" y="3325813"/>
              <a:ext cx="9525" cy="34925"/>
            </a:xfrm>
            <a:custGeom>
              <a:avLst/>
              <a:gdLst>
                <a:gd name="T0" fmla="*/ 0 w 6"/>
                <a:gd name="T1" fmla="*/ 22 h 22"/>
                <a:gd name="T2" fmla="*/ 2 w 6"/>
                <a:gd name="T3" fmla="*/ 10 h 22"/>
                <a:gd name="T4" fmla="*/ 6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lnTo>
                    <a:pt x="2" y="10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6" name="Freeform 50"/>
            <p:cNvSpPr>
              <a:spLocks/>
            </p:cNvSpPr>
            <p:nvPr/>
          </p:nvSpPr>
          <p:spPr bwMode="auto">
            <a:xfrm>
              <a:off x="4073525" y="3262313"/>
              <a:ext cx="12700" cy="38100"/>
            </a:xfrm>
            <a:custGeom>
              <a:avLst/>
              <a:gdLst>
                <a:gd name="T0" fmla="*/ 0 w 8"/>
                <a:gd name="T1" fmla="*/ 24 h 24"/>
                <a:gd name="T2" fmla="*/ 4 w 8"/>
                <a:gd name="T3" fmla="*/ 8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24"/>
                  </a:moveTo>
                  <a:lnTo>
                    <a:pt x="4" y="8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7" name="Freeform 51"/>
            <p:cNvSpPr>
              <a:spLocks/>
            </p:cNvSpPr>
            <p:nvPr/>
          </p:nvSpPr>
          <p:spPr bwMode="auto">
            <a:xfrm>
              <a:off x="4092575" y="3205163"/>
              <a:ext cx="15875" cy="34925"/>
            </a:xfrm>
            <a:custGeom>
              <a:avLst/>
              <a:gdLst>
                <a:gd name="T0" fmla="*/ 0 w 10"/>
                <a:gd name="T1" fmla="*/ 22 h 22"/>
                <a:gd name="T2" fmla="*/ 8 w 10"/>
                <a:gd name="T3" fmla="*/ 2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8" y="2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8" name="Line 52"/>
            <p:cNvSpPr>
              <a:spLocks noChangeShapeType="1"/>
            </p:cNvSpPr>
            <p:nvPr/>
          </p:nvSpPr>
          <p:spPr bwMode="auto">
            <a:xfrm flipV="1">
              <a:off x="4117975" y="3148013"/>
              <a:ext cx="15875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49" name="Line 53"/>
            <p:cNvSpPr>
              <a:spLocks noChangeShapeType="1"/>
            </p:cNvSpPr>
            <p:nvPr/>
          </p:nvSpPr>
          <p:spPr bwMode="auto">
            <a:xfrm flipV="1">
              <a:off x="4146550" y="3090863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0" name="Line 54"/>
            <p:cNvSpPr>
              <a:spLocks noChangeShapeType="1"/>
            </p:cNvSpPr>
            <p:nvPr/>
          </p:nvSpPr>
          <p:spPr bwMode="auto">
            <a:xfrm flipV="1">
              <a:off x="4178300" y="3040063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1" name="Freeform 55"/>
            <p:cNvSpPr>
              <a:spLocks/>
            </p:cNvSpPr>
            <p:nvPr/>
          </p:nvSpPr>
          <p:spPr bwMode="auto">
            <a:xfrm>
              <a:off x="4216400" y="2989263"/>
              <a:ext cx="25400" cy="31750"/>
            </a:xfrm>
            <a:custGeom>
              <a:avLst/>
              <a:gdLst>
                <a:gd name="T0" fmla="*/ 0 w 16"/>
                <a:gd name="T1" fmla="*/ 20 h 20"/>
                <a:gd name="T2" fmla="*/ 14 w 16"/>
                <a:gd name="T3" fmla="*/ 2 h 20"/>
                <a:gd name="T4" fmla="*/ 1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lnTo>
                    <a:pt x="14" y="2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2" name="Freeform 56"/>
            <p:cNvSpPr>
              <a:spLocks/>
            </p:cNvSpPr>
            <p:nvPr/>
          </p:nvSpPr>
          <p:spPr bwMode="auto">
            <a:xfrm>
              <a:off x="4260850" y="2947988"/>
              <a:ext cx="28575" cy="25400"/>
            </a:xfrm>
            <a:custGeom>
              <a:avLst/>
              <a:gdLst>
                <a:gd name="T0" fmla="*/ 0 w 18"/>
                <a:gd name="T1" fmla="*/ 16 h 16"/>
                <a:gd name="T2" fmla="*/ 12 w 18"/>
                <a:gd name="T3" fmla="*/ 4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2" y="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3" name="Freeform 57"/>
            <p:cNvSpPr>
              <a:spLocks/>
            </p:cNvSpPr>
            <p:nvPr/>
          </p:nvSpPr>
          <p:spPr bwMode="auto">
            <a:xfrm>
              <a:off x="4308475" y="2909888"/>
              <a:ext cx="31750" cy="22225"/>
            </a:xfrm>
            <a:custGeom>
              <a:avLst/>
              <a:gdLst>
                <a:gd name="T0" fmla="*/ 0 w 20"/>
                <a:gd name="T1" fmla="*/ 14 h 14"/>
                <a:gd name="T2" fmla="*/ 10 w 20"/>
                <a:gd name="T3" fmla="*/ 6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10" y="6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4" name="Freeform 58"/>
            <p:cNvSpPr>
              <a:spLocks/>
            </p:cNvSpPr>
            <p:nvPr/>
          </p:nvSpPr>
          <p:spPr bwMode="auto">
            <a:xfrm>
              <a:off x="4362450" y="2881313"/>
              <a:ext cx="34925" cy="15875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4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5" name="Freeform 59"/>
            <p:cNvSpPr>
              <a:spLocks/>
            </p:cNvSpPr>
            <p:nvPr/>
          </p:nvSpPr>
          <p:spPr bwMode="auto">
            <a:xfrm>
              <a:off x="4419600" y="2862263"/>
              <a:ext cx="38100" cy="9525"/>
            </a:xfrm>
            <a:custGeom>
              <a:avLst/>
              <a:gdLst>
                <a:gd name="T0" fmla="*/ 0 w 24"/>
                <a:gd name="T1" fmla="*/ 6 h 6"/>
                <a:gd name="T2" fmla="*/ 14 w 24"/>
                <a:gd name="T3" fmla="*/ 2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14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6" name="Freeform 60"/>
            <p:cNvSpPr>
              <a:spLocks/>
            </p:cNvSpPr>
            <p:nvPr/>
          </p:nvSpPr>
          <p:spPr bwMode="auto">
            <a:xfrm>
              <a:off x="4483100" y="2855913"/>
              <a:ext cx="38100" cy="3175"/>
            </a:xfrm>
            <a:custGeom>
              <a:avLst/>
              <a:gdLst>
                <a:gd name="T0" fmla="*/ 0 w 24"/>
                <a:gd name="T1" fmla="*/ 2 h 2"/>
                <a:gd name="T2" fmla="*/ 4 w 24"/>
                <a:gd name="T3" fmla="*/ 2 h 2"/>
                <a:gd name="T4" fmla="*/ 20 w 24"/>
                <a:gd name="T5" fmla="*/ 0 h 2"/>
                <a:gd name="T6" fmla="*/ 24 w 2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4" y="2"/>
                  </a:ln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7" name="Freeform 61"/>
            <p:cNvSpPr>
              <a:spLocks/>
            </p:cNvSpPr>
            <p:nvPr/>
          </p:nvSpPr>
          <p:spPr bwMode="auto">
            <a:xfrm>
              <a:off x="4546600" y="2859088"/>
              <a:ext cx="34925" cy="6350"/>
            </a:xfrm>
            <a:custGeom>
              <a:avLst/>
              <a:gdLst>
                <a:gd name="T0" fmla="*/ 0 w 22"/>
                <a:gd name="T1" fmla="*/ 0 h 4"/>
                <a:gd name="T2" fmla="*/ 12 w 22"/>
                <a:gd name="T3" fmla="*/ 2 h 4"/>
                <a:gd name="T4" fmla="*/ 22 w 2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lnTo>
                    <a:pt x="12" y="2"/>
                  </a:lnTo>
                  <a:lnTo>
                    <a:pt x="22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8" name="Freeform 62"/>
            <p:cNvSpPr>
              <a:spLocks/>
            </p:cNvSpPr>
            <p:nvPr/>
          </p:nvSpPr>
          <p:spPr bwMode="auto">
            <a:xfrm>
              <a:off x="4606925" y="2871788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6 w 22"/>
                <a:gd name="T3" fmla="*/ 0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6" y="0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59" name="Line 63"/>
            <p:cNvSpPr>
              <a:spLocks noChangeShapeType="1"/>
            </p:cNvSpPr>
            <p:nvPr/>
          </p:nvSpPr>
          <p:spPr bwMode="auto">
            <a:xfrm>
              <a:off x="4667250" y="2894013"/>
              <a:ext cx="31750" cy="19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0" name="Line 64"/>
            <p:cNvSpPr>
              <a:spLocks noChangeShapeType="1"/>
            </p:cNvSpPr>
            <p:nvPr/>
          </p:nvSpPr>
          <p:spPr bwMode="auto">
            <a:xfrm>
              <a:off x="4721225" y="2928938"/>
              <a:ext cx="28575" cy="222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1" name="Freeform 65"/>
            <p:cNvSpPr>
              <a:spLocks/>
            </p:cNvSpPr>
            <p:nvPr/>
          </p:nvSpPr>
          <p:spPr bwMode="auto">
            <a:xfrm>
              <a:off x="4768850" y="2970213"/>
              <a:ext cx="25400" cy="25400"/>
            </a:xfrm>
            <a:custGeom>
              <a:avLst/>
              <a:gdLst>
                <a:gd name="T0" fmla="*/ 0 w 16"/>
                <a:gd name="T1" fmla="*/ 0 h 16"/>
                <a:gd name="T2" fmla="*/ 16 w 16"/>
                <a:gd name="T3" fmla="*/ 14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16" y="14"/>
                  </a:lnTo>
                  <a:lnTo>
                    <a:pt x="16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2" name="Freeform 66"/>
            <p:cNvSpPr>
              <a:spLocks/>
            </p:cNvSpPr>
            <p:nvPr/>
          </p:nvSpPr>
          <p:spPr bwMode="auto">
            <a:xfrm>
              <a:off x="4810125" y="3014663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14 w 16"/>
                <a:gd name="T3" fmla="*/ 16 h 20"/>
                <a:gd name="T4" fmla="*/ 16 w 1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14" y="16"/>
                  </a:lnTo>
                  <a:lnTo>
                    <a:pt x="16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3" name="Freeform 67"/>
            <p:cNvSpPr>
              <a:spLocks/>
            </p:cNvSpPr>
            <p:nvPr/>
          </p:nvSpPr>
          <p:spPr bwMode="auto">
            <a:xfrm>
              <a:off x="4848225" y="3065463"/>
              <a:ext cx="22225" cy="31750"/>
            </a:xfrm>
            <a:custGeom>
              <a:avLst/>
              <a:gdLst>
                <a:gd name="T0" fmla="*/ 0 w 14"/>
                <a:gd name="T1" fmla="*/ 0 h 20"/>
                <a:gd name="T2" fmla="*/ 12 w 14"/>
                <a:gd name="T3" fmla="*/ 16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12" y="16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4" name="Freeform 68"/>
            <p:cNvSpPr>
              <a:spLocks/>
            </p:cNvSpPr>
            <p:nvPr/>
          </p:nvSpPr>
          <p:spPr bwMode="auto">
            <a:xfrm>
              <a:off x="4883150" y="3119438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10 w 12"/>
                <a:gd name="T3" fmla="*/ 18 h 22"/>
                <a:gd name="T4" fmla="*/ 12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10" y="18"/>
                  </a:lnTo>
                  <a:lnTo>
                    <a:pt x="12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5" name="Freeform 69"/>
            <p:cNvSpPr>
              <a:spLocks/>
            </p:cNvSpPr>
            <p:nvPr/>
          </p:nvSpPr>
          <p:spPr bwMode="auto">
            <a:xfrm>
              <a:off x="4911725" y="3176588"/>
              <a:ext cx="15875" cy="34925"/>
            </a:xfrm>
            <a:custGeom>
              <a:avLst/>
              <a:gdLst>
                <a:gd name="T0" fmla="*/ 0 w 10"/>
                <a:gd name="T1" fmla="*/ 0 h 22"/>
                <a:gd name="T2" fmla="*/ 10 w 10"/>
                <a:gd name="T3" fmla="*/ 20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10" y="20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6" name="Line 70"/>
            <p:cNvSpPr>
              <a:spLocks noChangeShapeType="1"/>
            </p:cNvSpPr>
            <p:nvPr/>
          </p:nvSpPr>
          <p:spPr bwMode="auto">
            <a:xfrm>
              <a:off x="4937125" y="3233738"/>
              <a:ext cx="1270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7" name="Line 71"/>
            <p:cNvSpPr>
              <a:spLocks noChangeShapeType="1"/>
            </p:cNvSpPr>
            <p:nvPr/>
          </p:nvSpPr>
          <p:spPr bwMode="auto">
            <a:xfrm>
              <a:off x="4956175" y="3294063"/>
              <a:ext cx="1270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8" name="Line 72"/>
            <p:cNvSpPr>
              <a:spLocks noChangeShapeType="1"/>
            </p:cNvSpPr>
            <p:nvPr/>
          </p:nvSpPr>
          <p:spPr bwMode="auto">
            <a:xfrm>
              <a:off x="4975225" y="3357563"/>
              <a:ext cx="9525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69" name="Line 73"/>
            <p:cNvSpPr>
              <a:spLocks noChangeShapeType="1"/>
            </p:cNvSpPr>
            <p:nvPr/>
          </p:nvSpPr>
          <p:spPr bwMode="auto">
            <a:xfrm>
              <a:off x="4987925" y="3417888"/>
              <a:ext cx="635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0" name="Freeform 74"/>
            <p:cNvSpPr>
              <a:spLocks/>
            </p:cNvSpPr>
            <p:nvPr/>
          </p:nvSpPr>
          <p:spPr bwMode="auto">
            <a:xfrm>
              <a:off x="4997450" y="3481388"/>
              <a:ext cx="6350" cy="38100"/>
            </a:xfrm>
            <a:custGeom>
              <a:avLst/>
              <a:gdLst>
                <a:gd name="T0" fmla="*/ 0 w 4"/>
                <a:gd name="T1" fmla="*/ 0 h 24"/>
                <a:gd name="T2" fmla="*/ 2 w 4"/>
                <a:gd name="T3" fmla="*/ 8 h 24"/>
                <a:gd name="T4" fmla="*/ 4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lnTo>
                    <a:pt x="2" y="8"/>
                  </a:lnTo>
                  <a:lnTo>
                    <a:pt x="4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1" name="Freeform 75"/>
            <p:cNvSpPr>
              <a:spLocks/>
            </p:cNvSpPr>
            <p:nvPr/>
          </p:nvSpPr>
          <p:spPr bwMode="auto">
            <a:xfrm>
              <a:off x="5006975" y="3544888"/>
              <a:ext cx="3175" cy="38100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16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0" y="16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2" name="Line 76"/>
            <p:cNvSpPr>
              <a:spLocks noChangeShapeType="1"/>
            </p:cNvSpPr>
            <p:nvPr/>
          </p:nvSpPr>
          <p:spPr bwMode="auto">
            <a:xfrm>
              <a:off x="5010150" y="3608388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3" name="Rectangle 77"/>
            <p:cNvSpPr>
              <a:spLocks noChangeArrowheads="1"/>
            </p:cNvSpPr>
            <p:nvPr/>
          </p:nvSpPr>
          <p:spPr bwMode="auto">
            <a:xfrm>
              <a:off x="4235450" y="3033713"/>
              <a:ext cx="304800" cy="12890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4" name="Rectangle 78"/>
            <p:cNvSpPr>
              <a:spLocks noChangeArrowheads="1"/>
            </p:cNvSpPr>
            <p:nvPr/>
          </p:nvSpPr>
          <p:spPr bwMode="auto">
            <a:xfrm>
              <a:off x="4235450" y="3033713"/>
              <a:ext cx="304800" cy="1289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5" name="Rectangle 79"/>
            <p:cNvSpPr>
              <a:spLocks noChangeArrowheads="1"/>
            </p:cNvSpPr>
            <p:nvPr/>
          </p:nvSpPr>
          <p:spPr bwMode="auto">
            <a:xfrm>
              <a:off x="4540250" y="3595688"/>
              <a:ext cx="304800" cy="7270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6" name="Rectangle 80"/>
            <p:cNvSpPr>
              <a:spLocks noChangeArrowheads="1"/>
            </p:cNvSpPr>
            <p:nvPr/>
          </p:nvSpPr>
          <p:spPr bwMode="auto">
            <a:xfrm>
              <a:off x="4540250" y="3595688"/>
              <a:ext cx="304800" cy="727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7" name="Rectangle 81"/>
            <p:cNvSpPr>
              <a:spLocks noChangeArrowheads="1"/>
            </p:cNvSpPr>
            <p:nvPr/>
          </p:nvSpPr>
          <p:spPr bwMode="auto">
            <a:xfrm>
              <a:off x="4845050" y="3932238"/>
              <a:ext cx="304800" cy="3905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8" name="Rectangle 82"/>
            <p:cNvSpPr>
              <a:spLocks noChangeArrowheads="1"/>
            </p:cNvSpPr>
            <p:nvPr/>
          </p:nvSpPr>
          <p:spPr bwMode="auto">
            <a:xfrm>
              <a:off x="5149850" y="4046538"/>
              <a:ext cx="304800" cy="2762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79" name="Rectangle 83"/>
            <p:cNvSpPr>
              <a:spLocks noChangeArrowheads="1"/>
            </p:cNvSpPr>
            <p:nvPr/>
          </p:nvSpPr>
          <p:spPr bwMode="auto">
            <a:xfrm>
              <a:off x="5454650" y="4157663"/>
              <a:ext cx="307975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0" name="Rectangle 84"/>
            <p:cNvSpPr>
              <a:spLocks noChangeArrowheads="1"/>
            </p:cNvSpPr>
            <p:nvPr/>
          </p:nvSpPr>
          <p:spPr bwMode="auto">
            <a:xfrm>
              <a:off x="5762625" y="4183063"/>
              <a:ext cx="304800" cy="1397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1" name="Rectangle 85"/>
            <p:cNvSpPr>
              <a:spLocks noChangeArrowheads="1"/>
            </p:cNvSpPr>
            <p:nvPr/>
          </p:nvSpPr>
          <p:spPr bwMode="auto">
            <a:xfrm>
              <a:off x="6067425" y="4198938"/>
              <a:ext cx="304800" cy="1238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2" name="Rectangle 86"/>
            <p:cNvSpPr>
              <a:spLocks noChangeArrowheads="1"/>
            </p:cNvSpPr>
            <p:nvPr/>
          </p:nvSpPr>
          <p:spPr bwMode="auto">
            <a:xfrm>
              <a:off x="6372225" y="4249738"/>
              <a:ext cx="304800" cy="73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3" name="Line 87"/>
            <p:cNvSpPr>
              <a:spLocks noChangeShapeType="1"/>
            </p:cNvSpPr>
            <p:nvPr/>
          </p:nvSpPr>
          <p:spPr bwMode="auto">
            <a:xfrm flipV="1">
              <a:off x="3562350" y="3681413"/>
              <a:ext cx="539750" cy="4921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4" name="Freeform 88"/>
            <p:cNvSpPr>
              <a:spLocks/>
            </p:cNvSpPr>
            <p:nvPr/>
          </p:nvSpPr>
          <p:spPr bwMode="auto">
            <a:xfrm>
              <a:off x="4051300" y="3633788"/>
              <a:ext cx="101600" cy="98425"/>
            </a:xfrm>
            <a:custGeom>
              <a:avLst/>
              <a:gdLst>
                <a:gd name="T0" fmla="*/ 64 w 64"/>
                <a:gd name="T1" fmla="*/ 0 h 62"/>
                <a:gd name="T2" fmla="*/ 36 w 64"/>
                <a:gd name="T3" fmla="*/ 62 h 62"/>
                <a:gd name="T4" fmla="*/ 30 w 64"/>
                <a:gd name="T5" fmla="*/ 34 h 62"/>
                <a:gd name="T6" fmla="*/ 0 w 64"/>
                <a:gd name="T7" fmla="*/ 24 h 62"/>
                <a:gd name="T8" fmla="*/ 64 w 6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2">
                  <a:moveTo>
                    <a:pt x="64" y="0"/>
                  </a:moveTo>
                  <a:lnTo>
                    <a:pt x="36" y="62"/>
                  </a:lnTo>
                  <a:lnTo>
                    <a:pt x="30" y="34"/>
                  </a:lnTo>
                  <a:lnTo>
                    <a:pt x="0" y="2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5" name="Freeform 89"/>
            <p:cNvSpPr>
              <a:spLocks/>
            </p:cNvSpPr>
            <p:nvPr/>
          </p:nvSpPr>
          <p:spPr bwMode="auto">
            <a:xfrm>
              <a:off x="4051300" y="3633788"/>
              <a:ext cx="101600" cy="98425"/>
            </a:xfrm>
            <a:custGeom>
              <a:avLst/>
              <a:gdLst>
                <a:gd name="T0" fmla="*/ 64 w 64"/>
                <a:gd name="T1" fmla="*/ 0 h 62"/>
                <a:gd name="T2" fmla="*/ 36 w 64"/>
                <a:gd name="T3" fmla="*/ 62 h 62"/>
                <a:gd name="T4" fmla="*/ 30 w 64"/>
                <a:gd name="T5" fmla="*/ 34 h 62"/>
                <a:gd name="T6" fmla="*/ 0 w 64"/>
                <a:gd name="T7" fmla="*/ 24 h 62"/>
                <a:gd name="T8" fmla="*/ 64 w 6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2">
                  <a:moveTo>
                    <a:pt x="64" y="0"/>
                  </a:moveTo>
                  <a:lnTo>
                    <a:pt x="36" y="62"/>
                  </a:lnTo>
                  <a:lnTo>
                    <a:pt x="30" y="34"/>
                  </a:lnTo>
                  <a:lnTo>
                    <a:pt x="0" y="24"/>
                  </a:lnTo>
                  <a:lnTo>
                    <a:pt x="6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6" name="Rectangle 90"/>
            <p:cNvSpPr>
              <a:spLocks noChangeArrowheads="1"/>
            </p:cNvSpPr>
            <p:nvPr/>
          </p:nvSpPr>
          <p:spPr bwMode="auto">
            <a:xfrm>
              <a:off x="2266950" y="3954463"/>
              <a:ext cx="1530350" cy="4572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7" name="Rectangle 91"/>
            <p:cNvSpPr>
              <a:spLocks noChangeArrowheads="1"/>
            </p:cNvSpPr>
            <p:nvPr/>
          </p:nvSpPr>
          <p:spPr bwMode="auto">
            <a:xfrm>
              <a:off x="2266950" y="3954463"/>
              <a:ext cx="1530350" cy="4572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588" name="Rectangle 92"/>
            <p:cNvSpPr>
              <a:spLocks noChangeArrowheads="1"/>
            </p:cNvSpPr>
            <p:nvPr/>
          </p:nvSpPr>
          <p:spPr bwMode="auto">
            <a:xfrm>
              <a:off x="2330450" y="3998913"/>
              <a:ext cx="142667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est fréquent de constater 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20 % des causes produisent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80 % des effets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613" name="Rectangle 117"/>
            <p:cNvSpPr>
              <a:spLocks noChangeArrowheads="1"/>
            </p:cNvSpPr>
            <p:nvPr/>
          </p:nvSpPr>
          <p:spPr bwMode="auto">
            <a:xfrm>
              <a:off x="5746750" y="4414838"/>
              <a:ext cx="93455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Origine du problème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624" name="Rectangle 128"/>
            <p:cNvSpPr>
              <a:spLocks noChangeArrowheads="1"/>
            </p:cNvSpPr>
            <p:nvPr/>
          </p:nvSpPr>
          <p:spPr bwMode="auto">
            <a:xfrm>
              <a:off x="2641600" y="2913063"/>
              <a:ext cx="146674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 de problèmes observés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44736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EXEMPLE DE DIAGRAMME DE PARETO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301875" y="3101975"/>
            <a:ext cx="3505200" cy="1968500"/>
          </a:xfrm>
          <a:custGeom>
            <a:avLst/>
            <a:gdLst>
              <a:gd name="T0" fmla="*/ 0 w 2208"/>
              <a:gd name="T1" fmla="*/ 0 h 1240"/>
              <a:gd name="T2" fmla="*/ 446 w 2208"/>
              <a:gd name="T3" fmla="*/ 592 h 1240"/>
              <a:gd name="T4" fmla="*/ 882 w 2208"/>
              <a:gd name="T5" fmla="*/ 1076 h 1240"/>
              <a:gd name="T6" fmla="*/ 1326 w 2208"/>
              <a:gd name="T7" fmla="*/ 1190 h 1240"/>
              <a:gd name="T8" fmla="*/ 1766 w 2208"/>
              <a:gd name="T9" fmla="*/ 1240 h 1240"/>
              <a:gd name="T10" fmla="*/ 2208 w 2208"/>
              <a:gd name="T11" fmla="*/ 1238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08" h="1240">
                <a:moveTo>
                  <a:pt x="0" y="0"/>
                </a:moveTo>
                <a:lnTo>
                  <a:pt x="446" y="592"/>
                </a:lnTo>
                <a:lnTo>
                  <a:pt x="882" y="1076"/>
                </a:lnTo>
                <a:lnTo>
                  <a:pt x="1326" y="1190"/>
                </a:lnTo>
                <a:lnTo>
                  <a:pt x="1766" y="1240"/>
                </a:lnTo>
                <a:lnTo>
                  <a:pt x="2208" y="123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4400550" y="3165475"/>
            <a:ext cx="0" cy="20034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3003550" y="3165475"/>
            <a:ext cx="0" cy="20034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>
            <a:off x="5099050" y="3165475"/>
            <a:ext cx="0" cy="20034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10"/>
          <p:cNvSpPr>
            <a:spLocks noChangeShapeType="1"/>
          </p:cNvSpPr>
          <p:nvPr/>
        </p:nvSpPr>
        <p:spPr bwMode="auto">
          <a:xfrm>
            <a:off x="3702050" y="3165475"/>
            <a:ext cx="0" cy="20034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11"/>
          <p:cNvSpPr>
            <a:spLocks noChangeShapeType="1"/>
          </p:cNvSpPr>
          <p:nvPr/>
        </p:nvSpPr>
        <p:spPr bwMode="auto">
          <a:xfrm>
            <a:off x="5797550" y="3165475"/>
            <a:ext cx="0" cy="20034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2"/>
          <p:cNvSpPr>
            <a:spLocks noChangeArrowheads="1"/>
          </p:cNvSpPr>
          <p:nvPr/>
        </p:nvSpPr>
        <p:spPr bwMode="auto">
          <a:xfrm>
            <a:off x="5238750" y="2974975"/>
            <a:ext cx="920750" cy="838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36" name="Rectangle 13"/>
          <p:cNvSpPr>
            <a:spLocks noChangeArrowheads="1"/>
          </p:cNvSpPr>
          <p:nvPr/>
        </p:nvSpPr>
        <p:spPr bwMode="auto">
          <a:xfrm>
            <a:off x="5238750" y="2974975"/>
            <a:ext cx="920750" cy="838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37" name="Freeform 14"/>
          <p:cNvSpPr>
            <a:spLocks/>
          </p:cNvSpPr>
          <p:nvPr/>
        </p:nvSpPr>
        <p:spPr bwMode="auto">
          <a:xfrm>
            <a:off x="2308225" y="2816225"/>
            <a:ext cx="4600575" cy="2352675"/>
          </a:xfrm>
          <a:custGeom>
            <a:avLst/>
            <a:gdLst>
              <a:gd name="T0" fmla="*/ 0 w 2898"/>
              <a:gd name="T1" fmla="*/ 0 h 1482"/>
              <a:gd name="T2" fmla="*/ 0 w 2898"/>
              <a:gd name="T3" fmla="*/ 1482 h 1482"/>
              <a:gd name="T4" fmla="*/ 2898 w 2898"/>
              <a:gd name="T5" fmla="*/ 1482 h 1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98" h="1482">
                <a:moveTo>
                  <a:pt x="0" y="0"/>
                </a:moveTo>
                <a:lnTo>
                  <a:pt x="0" y="1482"/>
                </a:lnTo>
                <a:lnTo>
                  <a:pt x="2898" y="148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39" name="Freeform 15"/>
          <p:cNvSpPr>
            <a:spLocks/>
          </p:cNvSpPr>
          <p:nvPr/>
        </p:nvSpPr>
        <p:spPr bwMode="auto">
          <a:xfrm>
            <a:off x="6886575" y="5137150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0" name="Freeform 16"/>
          <p:cNvSpPr>
            <a:spLocks/>
          </p:cNvSpPr>
          <p:nvPr/>
        </p:nvSpPr>
        <p:spPr bwMode="auto">
          <a:xfrm>
            <a:off x="6886575" y="5137150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1" name="Freeform 17"/>
          <p:cNvSpPr>
            <a:spLocks/>
          </p:cNvSpPr>
          <p:nvPr/>
        </p:nvSpPr>
        <p:spPr bwMode="auto">
          <a:xfrm>
            <a:off x="2276475" y="27622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2" name="Freeform 18"/>
          <p:cNvSpPr>
            <a:spLocks/>
          </p:cNvSpPr>
          <p:nvPr/>
        </p:nvSpPr>
        <p:spPr bwMode="auto">
          <a:xfrm>
            <a:off x="2276475" y="27622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3" name="Freeform 19"/>
          <p:cNvSpPr>
            <a:spLocks/>
          </p:cNvSpPr>
          <p:nvPr/>
        </p:nvSpPr>
        <p:spPr bwMode="auto">
          <a:xfrm>
            <a:off x="2235200" y="3038475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2 w 82"/>
              <a:gd name="T5" fmla="*/ 48 h 80"/>
              <a:gd name="T6" fmla="*/ 78 w 82"/>
              <a:gd name="T7" fmla="*/ 54 h 80"/>
              <a:gd name="T8" fmla="*/ 76 w 82"/>
              <a:gd name="T9" fmla="*/ 62 h 80"/>
              <a:gd name="T10" fmla="*/ 70 w 82"/>
              <a:gd name="T11" fmla="*/ 68 h 80"/>
              <a:gd name="T12" fmla="*/ 64 w 82"/>
              <a:gd name="T13" fmla="*/ 72 h 80"/>
              <a:gd name="T14" fmla="*/ 58 w 82"/>
              <a:gd name="T15" fmla="*/ 76 h 80"/>
              <a:gd name="T16" fmla="*/ 50 w 82"/>
              <a:gd name="T17" fmla="*/ 78 h 80"/>
              <a:gd name="T18" fmla="*/ 42 w 82"/>
              <a:gd name="T19" fmla="*/ 80 h 80"/>
              <a:gd name="T20" fmla="*/ 42 w 82"/>
              <a:gd name="T21" fmla="*/ 80 h 80"/>
              <a:gd name="T22" fmla="*/ 34 w 82"/>
              <a:gd name="T23" fmla="*/ 78 h 80"/>
              <a:gd name="T24" fmla="*/ 26 w 82"/>
              <a:gd name="T25" fmla="*/ 76 h 80"/>
              <a:gd name="T26" fmla="*/ 18 w 82"/>
              <a:gd name="T27" fmla="*/ 72 h 80"/>
              <a:gd name="T28" fmla="*/ 12 w 82"/>
              <a:gd name="T29" fmla="*/ 68 h 80"/>
              <a:gd name="T30" fmla="*/ 8 w 82"/>
              <a:gd name="T31" fmla="*/ 62 h 80"/>
              <a:gd name="T32" fmla="*/ 4 w 82"/>
              <a:gd name="T33" fmla="*/ 54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4 w 82"/>
              <a:gd name="T53" fmla="*/ 0 h 80"/>
              <a:gd name="T54" fmla="*/ 42 w 82"/>
              <a:gd name="T55" fmla="*/ 0 h 80"/>
              <a:gd name="T56" fmla="*/ 42 w 82"/>
              <a:gd name="T57" fmla="*/ 0 h 80"/>
              <a:gd name="T58" fmla="*/ 50 w 82"/>
              <a:gd name="T59" fmla="*/ 0 h 80"/>
              <a:gd name="T60" fmla="*/ 58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6 w 82"/>
              <a:gd name="T67" fmla="*/ 18 h 80"/>
              <a:gd name="T68" fmla="*/ 78 w 82"/>
              <a:gd name="T69" fmla="*/ 24 h 80"/>
              <a:gd name="T70" fmla="*/ 82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2" y="48"/>
                </a:lnTo>
                <a:lnTo>
                  <a:pt x="78" y="54"/>
                </a:lnTo>
                <a:lnTo>
                  <a:pt x="76" y="62"/>
                </a:lnTo>
                <a:lnTo>
                  <a:pt x="70" y="68"/>
                </a:lnTo>
                <a:lnTo>
                  <a:pt x="64" y="72"/>
                </a:lnTo>
                <a:lnTo>
                  <a:pt x="58" y="76"/>
                </a:lnTo>
                <a:lnTo>
                  <a:pt x="50" y="78"/>
                </a:lnTo>
                <a:lnTo>
                  <a:pt x="42" y="80"/>
                </a:lnTo>
                <a:lnTo>
                  <a:pt x="42" y="80"/>
                </a:lnTo>
                <a:lnTo>
                  <a:pt x="34" y="78"/>
                </a:lnTo>
                <a:lnTo>
                  <a:pt x="26" y="76"/>
                </a:lnTo>
                <a:lnTo>
                  <a:pt x="18" y="72"/>
                </a:lnTo>
                <a:lnTo>
                  <a:pt x="12" y="68"/>
                </a:lnTo>
                <a:lnTo>
                  <a:pt x="8" y="62"/>
                </a:lnTo>
                <a:lnTo>
                  <a:pt x="4" y="54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50" y="0"/>
                </a:lnTo>
                <a:lnTo>
                  <a:pt x="58" y="2"/>
                </a:lnTo>
                <a:lnTo>
                  <a:pt x="64" y="6"/>
                </a:lnTo>
                <a:lnTo>
                  <a:pt x="70" y="12"/>
                </a:lnTo>
                <a:lnTo>
                  <a:pt x="76" y="18"/>
                </a:lnTo>
                <a:lnTo>
                  <a:pt x="78" y="24"/>
                </a:lnTo>
                <a:lnTo>
                  <a:pt x="82" y="32"/>
                </a:lnTo>
                <a:lnTo>
                  <a:pt x="82" y="40"/>
                </a:lnTo>
                <a:close/>
              </a:path>
            </a:pathLst>
          </a:custGeom>
          <a:solidFill>
            <a:srgbClr val="F4E1DA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4" name="Freeform 20"/>
          <p:cNvSpPr>
            <a:spLocks/>
          </p:cNvSpPr>
          <p:nvPr/>
        </p:nvSpPr>
        <p:spPr bwMode="auto">
          <a:xfrm>
            <a:off x="2235200" y="3038475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2 w 82"/>
              <a:gd name="T5" fmla="*/ 48 h 80"/>
              <a:gd name="T6" fmla="*/ 78 w 82"/>
              <a:gd name="T7" fmla="*/ 54 h 80"/>
              <a:gd name="T8" fmla="*/ 76 w 82"/>
              <a:gd name="T9" fmla="*/ 62 h 80"/>
              <a:gd name="T10" fmla="*/ 70 w 82"/>
              <a:gd name="T11" fmla="*/ 68 h 80"/>
              <a:gd name="T12" fmla="*/ 64 w 82"/>
              <a:gd name="T13" fmla="*/ 72 h 80"/>
              <a:gd name="T14" fmla="*/ 58 w 82"/>
              <a:gd name="T15" fmla="*/ 76 h 80"/>
              <a:gd name="T16" fmla="*/ 50 w 82"/>
              <a:gd name="T17" fmla="*/ 78 h 80"/>
              <a:gd name="T18" fmla="*/ 42 w 82"/>
              <a:gd name="T19" fmla="*/ 80 h 80"/>
              <a:gd name="T20" fmla="*/ 42 w 82"/>
              <a:gd name="T21" fmla="*/ 80 h 80"/>
              <a:gd name="T22" fmla="*/ 34 w 82"/>
              <a:gd name="T23" fmla="*/ 78 h 80"/>
              <a:gd name="T24" fmla="*/ 26 w 82"/>
              <a:gd name="T25" fmla="*/ 76 h 80"/>
              <a:gd name="T26" fmla="*/ 18 w 82"/>
              <a:gd name="T27" fmla="*/ 72 h 80"/>
              <a:gd name="T28" fmla="*/ 12 w 82"/>
              <a:gd name="T29" fmla="*/ 68 h 80"/>
              <a:gd name="T30" fmla="*/ 8 w 82"/>
              <a:gd name="T31" fmla="*/ 62 h 80"/>
              <a:gd name="T32" fmla="*/ 4 w 82"/>
              <a:gd name="T33" fmla="*/ 54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4 w 82"/>
              <a:gd name="T53" fmla="*/ 0 h 80"/>
              <a:gd name="T54" fmla="*/ 42 w 82"/>
              <a:gd name="T55" fmla="*/ 0 h 80"/>
              <a:gd name="T56" fmla="*/ 42 w 82"/>
              <a:gd name="T57" fmla="*/ 0 h 80"/>
              <a:gd name="T58" fmla="*/ 50 w 82"/>
              <a:gd name="T59" fmla="*/ 0 h 80"/>
              <a:gd name="T60" fmla="*/ 58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6 w 82"/>
              <a:gd name="T67" fmla="*/ 18 h 80"/>
              <a:gd name="T68" fmla="*/ 78 w 82"/>
              <a:gd name="T69" fmla="*/ 24 h 80"/>
              <a:gd name="T70" fmla="*/ 82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2" y="48"/>
                </a:lnTo>
                <a:lnTo>
                  <a:pt x="78" y="54"/>
                </a:lnTo>
                <a:lnTo>
                  <a:pt x="76" y="62"/>
                </a:lnTo>
                <a:lnTo>
                  <a:pt x="70" y="68"/>
                </a:lnTo>
                <a:lnTo>
                  <a:pt x="64" y="72"/>
                </a:lnTo>
                <a:lnTo>
                  <a:pt x="58" y="76"/>
                </a:lnTo>
                <a:lnTo>
                  <a:pt x="50" y="78"/>
                </a:lnTo>
                <a:lnTo>
                  <a:pt x="42" y="80"/>
                </a:lnTo>
                <a:lnTo>
                  <a:pt x="42" y="80"/>
                </a:lnTo>
                <a:lnTo>
                  <a:pt x="34" y="78"/>
                </a:lnTo>
                <a:lnTo>
                  <a:pt x="26" y="76"/>
                </a:lnTo>
                <a:lnTo>
                  <a:pt x="18" y="72"/>
                </a:lnTo>
                <a:lnTo>
                  <a:pt x="12" y="68"/>
                </a:lnTo>
                <a:lnTo>
                  <a:pt x="8" y="62"/>
                </a:lnTo>
                <a:lnTo>
                  <a:pt x="4" y="54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50" y="0"/>
                </a:lnTo>
                <a:lnTo>
                  <a:pt x="58" y="2"/>
                </a:lnTo>
                <a:lnTo>
                  <a:pt x="64" y="6"/>
                </a:lnTo>
                <a:lnTo>
                  <a:pt x="70" y="12"/>
                </a:lnTo>
                <a:lnTo>
                  <a:pt x="76" y="18"/>
                </a:lnTo>
                <a:lnTo>
                  <a:pt x="78" y="24"/>
                </a:lnTo>
                <a:lnTo>
                  <a:pt x="82" y="32"/>
                </a:lnTo>
                <a:lnTo>
                  <a:pt x="82" y="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5" name="Freeform 21"/>
          <p:cNvSpPr>
            <a:spLocks/>
          </p:cNvSpPr>
          <p:nvPr/>
        </p:nvSpPr>
        <p:spPr bwMode="auto">
          <a:xfrm>
            <a:off x="2235200" y="3038475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2 w 82"/>
              <a:gd name="T5" fmla="*/ 48 h 80"/>
              <a:gd name="T6" fmla="*/ 78 w 82"/>
              <a:gd name="T7" fmla="*/ 54 h 80"/>
              <a:gd name="T8" fmla="*/ 76 w 82"/>
              <a:gd name="T9" fmla="*/ 62 h 80"/>
              <a:gd name="T10" fmla="*/ 70 w 82"/>
              <a:gd name="T11" fmla="*/ 68 h 80"/>
              <a:gd name="T12" fmla="*/ 64 w 82"/>
              <a:gd name="T13" fmla="*/ 72 h 80"/>
              <a:gd name="T14" fmla="*/ 58 w 82"/>
              <a:gd name="T15" fmla="*/ 76 h 80"/>
              <a:gd name="T16" fmla="*/ 50 w 82"/>
              <a:gd name="T17" fmla="*/ 78 h 80"/>
              <a:gd name="T18" fmla="*/ 42 w 82"/>
              <a:gd name="T19" fmla="*/ 80 h 80"/>
              <a:gd name="T20" fmla="*/ 42 w 82"/>
              <a:gd name="T21" fmla="*/ 80 h 80"/>
              <a:gd name="T22" fmla="*/ 34 w 82"/>
              <a:gd name="T23" fmla="*/ 78 h 80"/>
              <a:gd name="T24" fmla="*/ 26 w 82"/>
              <a:gd name="T25" fmla="*/ 76 h 80"/>
              <a:gd name="T26" fmla="*/ 18 w 82"/>
              <a:gd name="T27" fmla="*/ 72 h 80"/>
              <a:gd name="T28" fmla="*/ 12 w 82"/>
              <a:gd name="T29" fmla="*/ 68 h 80"/>
              <a:gd name="T30" fmla="*/ 8 w 82"/>
              <a:gd name="T31" fmla="*/ 62 h 80"/>
              <a:gd name="T32" fmla="*/ 4 w 82"/>
              <a:gd name="T33" fmla="*/ 54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4 w 82"/>
              <a:gd name="T53" fmla="*/ 0 h 80"/>
              <a:gd name="T54" fmla="*/ 42 w 82"/>
              <a:gd name="T55" fmla="*/ 0 h 80"/>
              <a:gd name="T56" fmla="*/ 42 w 82"/>
              <a:gd name="T57" fmla="*/ 0 h 80"/>
              <a:gd name="T58" fmla="*/ 50 w 82"/>
              <a:gd name="T59" fmla="*/ 0 h 80"/>
              <a:gd name="T60" fmla="*/ 58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6 w 82"/>
              <a:gd name="T67" fmla="*/ 18 h 80"/>
              <a:gd name="T68" fmla="*/ 78 w 82"/>
              <a:gd name="T69" fmla="*/ 24 h 80"/>
              <a:gd name="T70" fmla="*/ 82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2" y="48"/>
                </a:lnTo>
                <a:lnTo>
                  <a:pt x="78" y="54"/>
                </a:lnTo>
                <a:lnTo>
                  <a:pt x="76" y="62"/>
                </a:lnTo>
                <a:lnTo>
                  <a:pt x="70" y="68"/>
                </a:lnTo>
                <a:lnTo>
                  <a:pt x="64" y="72"/>
                </a:lnTo>
                <a:lnTo>
                  <a:pt x="58" y="76"/>
                </a:lnTo>
                <a:lnTo>
                  <a:pt x="50" y="78"/>
                </a:lnTo>
                <a:lnTo>
                  <a:pt x="42" y="80"/>
                </a:lnTo>
                <a:lnTo>
                  <a:pt x="42" y="80"/>
                </a:lnTo>
                <a:lnTo>
                  <a:pt x="34" y="78"/>
                </a:lnTo>
                <a:lnTo>
                  <a:pt x="26" y="76"/>
                </a:lnTo>
                <a:lnTo>
                  <a:pt x="18" y="72"/>
                </a:lnTo>
                <a:lnTo>
                  <a:pt x="12" y="68"/>
                </a:lnTo>
                <a:lnTo>
                  <a:pt x="8" y="62"/>
                </a:lnTo>
                <a:lnTo>
                  <a:pt x="4" y="54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50" y="0"/>
                </a:lnTo>
                <a:lnTo>
                  <a:pt x="58" y="2"/>
                </a:lnTo>
                <a:lnTo>
                  <a:pt x="64" y="6"/>
                </a:lnTo>
                <a:lnTo>
                  <a:pt x="70" y="12"/>
                </a:lnTo>
                <a:lnTo>
                  <a:pt x="76" y="18"/>
                </a:lnTo>
                <a:lnTo>
                  <a:pt x="78" y="24"/>
                </a:lnTo>
                <a:lnTo>
                  <a:pt x="82" y="32"/>
                </a:lnTo>
                <a:lnTo>
                  <a:pt x="82" y="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6" name="Freeform 22"/>
          <p:cNvSpPr>
            <a:spLocks/>
          </p:cNvSpPr>
          <p:nvPr/>
        </p:nvSpPr>
        <p:spPr bwMode="auto">
          <a:xfrm>
            <a:off x="2936875" y="397510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80 w 80"/>
              <a:gd name="T5" fmla="*/ 48 h 80"/>
              <a:gd name="T6" fmla="*/ 76 w 80"/>
              <a:gd name="T7" fmla="*/ 56 h 80"/>
              <a:gd name="T8" fmla="*/ 74 w 80"/>
              <a:gd name="T9" fmla="*/ 62 h 80"/>
              <a:gd name="T10" fmla="*/ 68 w 80"/>
              <a:gd name="T11" fmla="*/ 68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68 h 80"/>
              <a:gd name="T30" fmla="*/ 8 w 80"/>
              <a:gd name="T31" fmla="*/ 62 h 80"/>
              <a:gd name="T32" fmla="*/ 4 w 80"/>
              <a:gd name="T33" fmla="*/ 56 h 80"/>
              <a:gd name="T34" fmla="*/ 2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2 w 80"/>
              <a:gd name="T41" fmla="*/ 32 h 80"/>
              <a:gd name="T42" fmla="*/ 4 w 80"/>
              <a:gd name="T43" fmla="*/ 26 h 80"/>
              <a:gd name="T44" fmla="*/ 8 w 80"/>
              <a:gd name="T45" fmla="*/ 18 h 80"/>
              <a:gd name="T46" fmla="*/ 12 w 80"/>
              <a:gd name="T47" fmla="*/ 12 h 80"/>
              <a:gd name="T48" fmla="*/ 18 w 80"/>
              <a:gd name="T49" fmla="*/ 8 h 80"/>
              <a:gd name="T50" fmla="*/ 24 w 80"/>
              <a:gd name="T51" fmla="*/ 4 h 80"/>
              <a:gd name="T52" fmla="*/ 32 w 80"/>
              <a:gd name="T53" fmla="*/ 2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2 h 80"/>
              <a:gd name="T60" fmla="*/ 56 w 80"/>
              <a:gd name="T61" fmla="*/ 4 h 80"/>
              <a:gd name="T62" fmla="*/ 62 w 80"/>
              <a:gd name="T63" fmla="*/ 8 h 80"/>
              <a:gd name="T64" fmla="*/ 68 w 80"/>
              <a:gd name="T65" fmla="*/ 12 h 80"/>
              <a:gd name="T66" fmla="*/ 74 w 80"/>
              <a:gd name="T67" fmla="*/ 18 h 80"/>
              <a:gd name="T68" fmla="*/ 76 w 80"/>
              <a:gd name="T69" fmla="*/ 26 h 80"/>
              <a:gd name="T70" fmla="*/ 80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80" y="48"/>
                </a:lnTo>
                <a:lnTo>
                  <a:pt x="76" y="56"/>
                </a:lnTo>
                <a:lnTo>
                  <a:pt x="74" y="62"/>
                </a:lnTo>
                <a:lnTo>
                  <a:pt x="68" y="68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68"/>
                </a:lnTo>
                <a:lnTo>
                  <a:pt x="8" y="62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4" y="4"/>
                </a:lnTo>
                <a:lnTo>
                  <a:pt x="32" y="2"/>
                </a:lnTo>
                <a:lnTo>
                  <a:pt x="40" y="0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62" y="8"/>
                </a:lnTo>
                <a:lnTo>
                  <a:pt x="68" y="12"/>
                </a:lnTo>
                <a:lnTo>
                  <a:pt x="74" y="18"/>
                </a:lnTo>
                <a:lnTo>
                  <a:pt x="76" y="26"/>
                </a:lnTo>
                <a:lnTo>
                  <a:pt x="80" y="32"/>
                </a:lnTo>
                <a:lnTo>
                  <a:pt x="80" y="40"/>
                </a:lnTo>
                <a:close/>
              </a:path>
            </a:pathLst>
          </a:custGeom>
          <a:solidFill>
            <a:srgbClr val="F4E1DA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7" name="Freeform 23"/>
          <p:cNvSpPr>
            <a:spLocks/>
          </p:cNvSpPr>
          <p:nvPr/>
        </p:nvSpPr>
        <p:spPr bwMode="auto">
          <a:xfrm>
            <a:off x="2936875" y="397510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80 w 80"/>
              <a:gd name="T5" fmla="*/ 48 h 80"/>
              <a:gd name="T6" fmla="*/ 76 w 80"/>
              <a:gd name="T7" fmla="*/ 56 h 80"/>
              <a:gd name="T8" fmla="*/ 74 w 80"/>
              <a:gd name="T9" fmla="*/ 62 h 80"/>
              <a:gd name="T10" fmla="*/ 68 w 80"/>
              <a:gd name="T11" fmla="*/ 68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68 h 80"/>
              <a:gd name="T30" fmla="*/ 8 w 80"/>
              <a:gd name="T31" fmla="*/ 62 h 80"/>
              <a:gd name="T32" fmla="*/ 4 w 80"/>
              <a:gd name="T33" fmla="*/ 56 h 80"/>
              <a:gd name="T34" fmla="*/ 2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2 w 80"/>
              <a:gd name="T41" fmla="*/ 32 h 80"/>
              <a:gd name="T42" fmla="*/ 4 w 80"/>
              <a:gd name="T43" fmla="*/ 26 h 80"/>
              <a:gd name="T44" fmla="*/ 8 w 80"/>
              <a:gd name="T45" fmla="*/ 18 h 80"/>
              <a:gd name="T46" fmla="*/ 12 w 80"/>
              <a:gd name="T47" fmla="*/ 12 h 80"/>
              <a:gd name="T48" fmla="*/ 18 w 80"/>
              <a:gd name="T49" fmla="*/ 8 h 80"/>
              <a:gd name="T50" fmla="*/ 24 w 80"/>
              <a:gd name="T51" fmla="*/ 4 h 80"/>
              <a:gd name="T52" fmla="*/ 32 w 80"/>
              <a:gd name="T53" fmla="*/ 2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2 h 80"/>
              <a:gd name="T60" fmla="*/ 56 w 80"/>
              <a:gd name="T61" fmla="*/ 4 h 80"/>
              <a:gd name="T62" fmla="*/ 62 w 80"/>
              <a:gd name="T63" fmla="*/ 8 h 80"/>
              <a:gd name="T64" fmla="*/ 68 w 80"/>
              <a:gd name="T65" fmla="*/ 12 h 80"/>
              <a:gd name="T66" fmla="*/ 74 w 80"/>
              <a:gd name="T67" fmla="*/ 18 h 80"/>
              <a:gd name="T68" fmla="*/ 76 w 80"/>
              <a:gd name="T69" fmla="*/ 26 h 80"/>
              <a:gd name="T70" fmla="*/ 80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80" y="48"/>
                </a:lnTo>
                <a:lnTo>
                  <a:pt x="76" y="56"/>
                </a:lnTo>
                <a:lnTo>
                  <a:pt x="74" y="62"/>
                </a:lnTo>
                <a:lnTo>
                  <a:pt x="68" y="68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68"/>
                </a:lnTo>
                <a:lnTo>
                  <a:pt x="8" y="62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4" y="4"/>
                </a:lnTo>
                <a:lnTo>
                  <a:pt x="32" y="2"/>
                </a:lnTo>
                <a:lnTo>
                  <a:pt x="40" y="0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62" y="8"/>
                </a:lnTo>
                <a:lnTo>
                  <a:pt x="68" y="12"/>
                </a:lnTo>
                <a:lnTo>
                  <a:pt x="74" y="18"/>
                </a:lnTo>
                <a:lnTo>
                  <a:pt x="76" y="26"/>
                </a:lnTo>
                <a:lnTo>
                  <a:pt x="80" y="32"/>
                </a:lnTo>
                <a:lnTo>
                  <a:pt x="80" y="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8" name="Freeform 24"/>
          <p:cNvSpPr>
            <a:spLocks/>
          </p:cNvSpPr>
          <p:nvPr/>
        </p:nvSpPr>
        <p:spPr bwMode="auto">
          <a:xfrm>
            <a:off x="2936875" y="397510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80 w 80"/>
              <a:gd name="T5" fmla="*/ 48 h 80"/>
              <a:gd name="T6" fmla="*/ 76 w 80"/>
              <a:gd name="T7" fmla="*/ 56 h 80"/>
              <a:gd name="T8" fmla="*/ 74 w 80"/>
              <a:gd name="T9" fmla="*/ 62 h 80"/>
              <a:gd name="T10" fmla="*/ 68 w 80"/>
              <a:gd name="T11" fmla="*/ 68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68 h 80"/>
              <a:gd name="T30" fmla="*/ 8 w 80"/>
              <a:gd name="T31" fmla="*/ 62 h 80"/>
              <a:gd name="T32" fmla="*/ 4 w 80"/>
              <a:gd name="T33" fmla="*/ 56 h 80"/>
              <a:gd name="T34" fmla="*/ 2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2 w 80"/>
              <a:gd name="T41" fmla="*/ 32 h 80"/>
              <a:gd name="T42" fmla="*/ 4 w 80"/>
              <a:gd name="T43" fmla="*/ 26 h 80"/>
              <a:gd name="T44" fmla="*/ 8 w 80"/>
              <a:gd name="T45" fmla="*/ 18 h 80"/>
              <a:gd name="T46" fmla="*/ 12 w 80"/>
              <a:gd name="T47" fmla="*/ 12 h 80"/>
              <a:gd name="T48" fmla="*/ 18 w 80"/>
              <a:gd name="T49" fmla="*/ 8 h 80"/>
              <a:gd name="T50" fmla="*/ 24 w 80"/>
              <a:gd name="T51" fmla="*/ 4 h 80"/>
              <a:gd name="T52" fmla="*/ 32 w 80"/>
              <a:gd name="T53" fmla="*/ 2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2 h 80"/>
              <a:gd name="T60" fmla="*/ 56 w 80"/>
              <a:gd name="T61" fmla="*/ 4 h 80"/>
              <a:gd name="T62" fmla="*/ 62 w 80"/>
              <a:gd name="T63" fmla="*/ 8 h 80"/>
              <a:gd name="T64" fmla="*/ 68 w 80"/>
              <a:gd name="T65" fmla="*/ 12 h 80"/>
              <a:gd name="T66" fmla="*/ 74 w 80"/>
              <a:gd name="T67" fmla="*/ 18 h 80"/>
              <a:gd name="T68" fmla="*/ 76 w 80"/>
              <a:gd name="T69" fmla="*/ 26 h 80"/>
              <a:gd name="T70" fmla="*/ 80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80" y="48"/>
                </a:lnTo>
                <a:lnTo>
                  <a:pt x="76" y="56"/>
                </a:lnTo>
                <a:lnTo>
                  <a:pt x="74" y="62"/>
                </a:lnTo>
                <a:lnTo>
                  <a:pt x="68" y="68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68"/>
                </a:lnTo>
                <a:lnTo>
                  <a:pt x="8" y="62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4" y="4"/>
                </a:lnTo>
                <a:lnTo>
                  <a:pt x="32" y="2"/>
                </a:lnTo>
                <a:lnTo>
                  <a:pt x="40" y="0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62" y="8"/>
                </a:lnTo>
                <a:lnTo>
                  <a:pt x="68" y="12"/>
                </a:lnTo>
                <a:lnTo>
                  <a:pt x="74" y="18"/>
                </a:lnTo>
                <a:lnTo>
                  <a:pt x="76" y="26"/>
                </a:lnTo>
                <a:lnTo>
                  <a:pt x="80" y="32"/>
                </a:lnTo>
                <a:lnTo>
                  <a:pt x="80" y="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9" name="Freeform 25"/>
          <p:cNvSpPr>
            <a:spLocks/>
          </p:cNvSpPr>
          <p:nvPr/>
        </p:nvSpPr>
        <p:spPr bwMode="auto">
          <a:xfrm>
            <a:off x="3635375" y="4740275"/>
            <a:ext cx="130175" cy="130175"/>
          </a:xfrm>
          <a:custGeom>
            <a:avLst/>
            <a:gdLst>
              <a:gd name="T0" fmla="*/ 82 w 82"/>
              <a:gd name="T1" fmla="*/ 42 h 82"/>
              <a:gd name="T2" fmla="*/ 82 w 82"/>
              <a:gd name="T3" fmla="*/ 42 h 82"/>
              <a:gd name="T4" fmla="*/ 80 w 82"/>
              <a:gd name="T5" fmla="*/ 50 h 82"/>
              <a:gd name="T6" fmla="*/ 78 w 82"/>
              <a:gd name="T7" fmla="*/ 58 h 82"/>
              <a:gd name="T8" fmla="*/ 74 w 82"/>
              <a:gd name="T9" fmla="*/ 64 h 82"/>
              <a:gd name="T10" fmla="*/ 70 w 82"/>
              <a:gd name="T11" fmla="*/ 70 h 82"/>
              <a:gd name="T12" fmla="*/ 64 w 82"/>
              <a:gd name="T13" fmla="*/ 76 h 82"/>
              <a:gd name="T14" fmla="*/ 56 w 82"/>
              <a:gd name="T15" fmla="*/ 78 h 82"/>
              <a:gd name="T16" fmla="*/ 50 w 82"/>
              <a:gd name="T17" fmla="*/ 82 h 82"/>
              <a:gd name="T18" fmla="*/ 42 w 82"/>
              <a:gd name="T19" fmla="*/ 82 h 82"/>
              <a:gd name="T20" fmla="*/ 42 w 82"/>
              <a:gd name="T21" fmla="*/ 82 h 82"/>
              <a:gd name="T22" fmla="*/ 32 w 82"/>
              <a:gd name="T23" fmla="*/ 82 h 82"/>
              <a:gd name="T24" fmla="*/ 26 w 82"/>
              <a:gd name="T25" fmla="*/ 78 h 82"/>
              <a:gd name="T26" fmla="*/ 18 w 82"/>
              <a:gd name="T27" fmla="*/ 76 h 82"/>
              <a:gd name="T28" fmla="*/ 12 w 82"/>
              <a:gd name="T29" fmla="*/ 70 h 82"/>
              <a:gd name="T30" fmla="*/ 8 w 82"/>
              <a:gd name="T31" fmla="*/ 64 h 82"/>
              <a:gd name="T32" fmla="*/ 4 w 82"/>
              <a:gd name="T33" fmla="*/ 58 h 82"/>
              <a:gd name="T34" fmla="*/ 2 w 82"/>
              <a:gd name="T35" fmla="*/ 50 h 82"/>
              <a:gd name="T36" fmla="*/ 0 w 82"/>
              <a:gd name="T37" fmla="*/ 42 h 82"/>
              <a:gd name="T38" fmla="*/ 0 w 82"/>
              <a:gd name="T39" fmla="*/ 42 h 82"/>
              <a:gd name="T40" fmla="*/ 2 w 82"/>
              <a:gd name="T41" fmla="*/ 34 h 82"/>
              <a:gd name="T42" fmla="*/ 4 w 82"/>
              <a:gd name="T43" fmla="*/ 26 h 82"/>
              <a:gd name="T44" fmla="*/ 8 w 82"/>
              <a:gd name="T45" fmla="*/ 18 h 82"/>
              <a:gd name="T46" fmla="*/ 12 w 82"/>
              <a:gd name="T47" fmla="*/ 12 h 82"/>
              <a:gd name="T48" fmla="*/ 18 w 82"/>
              <a:gd name="T49" fmla="*/ 8 h 82"/>
              <a:gd name="T50" fmla="*/ 26 w 82"/>
              <a:gd name="T51" fmla="*/ 4 h 82"/>
              <a:gd name="T52" fmla="*/ 32 w 82"/>
              <a:gd name="T53" fmla="*/ 2 h 82"/>
              <a:gd name="T54" fmla="*/ 42 w 82"/>
              <a:gd name="T55" fmla="*/ 0 h 82"/>
              <a:gd name="T56" fmla="*/ 42 w 82"/>
              <a:gd name="T57" fmla="*/ 0 h 82"/>
              <a:gd name="T58" fmla="*/ 50 w 82"/>
              <a:gd name="T59" fmla="*/ 2 h 82"/>
              <a:gd name="T60" fmla="*/ 56 w 82"/>
              <a:gd name="T61" fmla="*/ 4 h 82"/>
              <a:gd name="T62" fmla="*/ 64 w 82"/>
              <a:gd name="T63" fmla="*/ 8 h 82"/>
              <a:gd name="T64" fmla="*/ 70 w 82"/>
              <a:gd name="T65" fmla="*/ 12 h 82"/>
              <a:gd name="T66" fmla="*/ 74 w 82"/>
              <a:gd name="T67" fmla="*/ 18 h 82"/>
              <a:gd name="T68" fmla="*/ 78 w 82"/>
              <a:gd name="T69" fmla="*/ 26 h 82"/>
              <a:gd name="T70" fmla="*/ 80 w 82"/>
              <a:gd name="T71" fmla="*/ 34 h 82"/>
              <a:gd name="T72" fmla="*/ 82 w 82"/>
              <a:gd name="T73" fmla="*/ 4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2">
                <a:moveTo>
                  <a:pt x="82" y="42"/>
                </a:moveTo>
                <a:lnTo>
                  <a:pt x="82" y="42"/>
                </a:lnTo>
                <a:lnTo>
                  <a:pt x="80" y="50"/>
                </a:lnTo>
                <a:lnTo>
                  <a:pt x="78" y="58"/>
                </a:lnTo>
                <a:lnTo>
                  <a:pt x="74" y="64"/>
                </a:lnTo>
                <a:lnTo>
                  <a:pt x="70" y="70"/>
                </a:lnTo>
                <a:lnTo>
                  <a:pt x="64" y="76"/>
                </a:lnTo>
                <a:lnTo>
                  <a:pt x="56" y="78"/>
                </a:lnTo>
                <a:lnTo>
                  <a:pt x="50" y="82"/>
                </a:lnTo>
                <a:lnTo>
                  <a:pt x="42" y="82"/>
                </a:lnTo>
                <a:lnTo>
                  <a:pt x="42" y="82"/>
                </a:lnTo>
                <a:lnTo>
                  <a:pt x="32" y="82"/>
                </a:lnTo>
                <a:lnTo>
                  <a:pt x="26" y="78"/>
                </a:lnTo>
                <a:lnTo>
                  <a:pt x="18" y="76"/>
                </a:lnTo>
                <a:lnTo>
                  <a:pt x="12" y="70"/>
                </a:lnTo>
                <a:lnTo>
                  <a:pt x="8" y="64"/>
                </a:lnTo>
                <a:lnTo>
                  <a:pt x="4" y="58"/>
                </a:lnTo>
                <a:lnTo>
                  <a:pt x="2" y="50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2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6" y="4"/>
                </a:lnTo>
                <a:lnTo>
                  <a:pt x="64" y="8"/>
                </a:lnTo>
                <a:lnTo>
                  <a:pt x="70" y="12"/>
                </a:lnTo>
                <a:lnTo>
                  <a:pt x="74" y="18"/>
                </a:lnTo>
                <a:lnTo>
                  <a:pt x="78" y="26"/>
                </a:lnTo>
                <a:lnTo>
                  <a:pt x="80" y="34"/>
                </a:lnTo>
                <a:lnTo>
                  <a:pt x="82" y="42"/>
                </a:lnTo>
                <a:close/>
              </a:path>
            </a:pathLst>
          </a:custGeom>
          <a:solidFill>
            <a:srgbClr val="F4E1DA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0" name="Freeform 26"/>
          <p:cNvSpPr>
            <a:spLocks/>
          </p:cNvSpPr>
          <p:nvPr/>
        </p:nvSpPr>
        <p:spPr bwMode="auto">
          <a:xfrm>
            <a:off x="3635375" y="4740275"/>
            <a:ext cx="130175" cy="130175"/>
          </a:xfrm>
          <a:custGeom>
            <a:avLst/>
            <a:gdLst>
              <a:gd name="T0" fmla="*/ 82 w 82"/>
              <a:gd name="T1" fmla="*/ 42 h 82"/>
              <a:gd name="T2" fmla="*/ 82 w 82"/>
              <a:gd name="T3" fmla="*/ 42 h 82"/>
              <a:gd name="T4" fmla="*/ 80 w 82"/>
              <a:gd name="T5" fmla="*/ 50 h 82"/>
              <a:gd name="T6" fmla="*/ 78 w 82"/>
              <a:gd name="T7" fmla="*/ 58 h 82"/>
              <a:gd name="T8" fmla="*/ 74 w 82"/>
              <a:gd name="T9" fmla="*/ 64 h 82"/>
              <a:gd name="T10" fmla="*/ 70 w 82"/>
              <a:gd name="T11" fmla="*/ 70 h 82"/>
              <a:gd name="T12" fmla="*/ 64 w 82"/>
              <a:gd name="T13" fmla="*/ 76 h 82"/>
              <a:gd name="T14" fmla="*/ 56 w 82"/>
              <a:gd name="T15" fmla="*/ 78 h 82"/>
              <a:gd name="T16" fmla="*/ 50 w 82"/>
              <a:gd name="T17" fmla="*/ 82 h 82"/>
              <a:gd name="T18" fmla="*/ 42 w 82"/>
              <a:gd name="T19" fmla="*/ 82 h 82"/>
              <a:gd name="T20" fmla="*/ 42 w 82"/>
              <a:gd name="T21" fmla="*/ 82 h 82"/>
              <a:gd name="T22" fmla="*/ 32 w 82"/>
              <a:gd name="T23" fmla="*/ 82 h 82"/>
              <a:gd name="T24" fmla="*/ 26 w 82"/>
              <a:gd name="T25" fmla="*/ 78 h 82"/>
              <a:gd name="T26" fmla="*/ 18 w 82"/>
              <a:gd name="T27" fmla="*/ 76 h 82"/>
              <a:gd name="T28" fmla="*/ 12 w 82"/>
              <a:gd name="T29" fmla="*/ 70 h 82"/>
              <a:gd name="T30" fmla="*/ 8 w 82"/>
              <a:gd name="T31" fmla="*/ 64 h 82"/>
              <a:gd name="T32" fmla="*/ 4 w 82"/>
              <a:gd name="T33" fmla="*/ 58 h 82"/>
              <a:gd name="T34" fmla="*/ 2 w 82"/>
              <a:gd name="T35" fmla="*/ 50 h 82"/>
              <a:gd name="T36" fmla="*/ 0 w 82"/>
              <a:gd name="T37" fmla="*/ 42 h 82"/>
              <a:gd name="T38" fmla="*/ 0 w 82"/>
              <a:gd name="T39" fmla="*/ 42 h 82"/>
              <a:gd name="T40" fmla="*/ 2 w 82"/>
              <a:gd name="T41" fmla="*/ 34 h 82"/>
              <a:gd name="T42" fmla="*/ 4 w 82"/>
              <a:gd name="T43" fmla="*/ 26 h 82"/>
              <a:gd name="T44" fmla="*/ 8 w 82"/>
              <a:gd name="T45" fmla="*/ 18 h 82"/>
              <a:gd name="T46" fmla="*/ 12 w 82"/>
              <a:gd name="T47" fmla="*/ 12 h 82"/>
              <a:gd name="T48" fmla="*/ 18 w 82"/>
              <a:gd name="T49" fmla="*/ 8 h 82"/>
              <a:gd name="T50" fmla="*/ 26 w 82"/>
              <a:gd name="T51" fmla="*/ 4 h 82"/>
              <a:gd name="T52" fmla="*/ 32 w 82"/>
              <a:gd name="T53" fmla="*/ 2 h 82"/>
              <a:gd name="T54" fmla="*/ 42 w 82"/>
              <a:gd name="T55" fmla="*/ 0 h 82"/>
              <a:gd name="T56" fmla="*/ 42 w 82"/>
              <a:gd name="T57" fmla="*/ 0 h 82"/>
              <a:gd name="T58" fmla="*/ 50 w 82"/>
              <a:gd name="T59" fmla="*/ 2 h 82"/>
              <a:gd name="T60" fmla="*/ 56 w 82"/>
              <a:gd name="T61" fmla="*/ 4 h 82"/>
              <a:gd name="T62" fmla="*/ 64 w 82"/>
              <a:gd name="T63" fmla="*/ 8 h 82"/>
              <a:gd name="T64" fmla="*/ 70 w 82"/>
              <a:gd name="T65" fmla="*/ 12 h 82"/>
              <a:gd name="T66" fmla="*/ 74 w 82"/>
              <a:gd name="T67" fmla="*/ 18 h 82"/>
              <a:gd name="T68" fmla="*/ 78 w 82"/>
              <a:gd name="T69" fmla="*/ 26 h 82"/>
              <a:gd name="T70" fmla="*/ 80 w 82"/>
              <a:gd name="T71" fmla="*/ 34 h 82"/>
              <a:gd name="T72" fmla="*/ 82 w 82"/>
              <a:gd name="T73" fmla="*/ 4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2">
                <a:moveTo>
                  <a:pt x="82" y="42"/>
                </a:moveTo>
                <a:lnTo>
                  <a:pt x="82" y="42"/>
                </a:lnTo>
                <a:lnTo>
                  <a:pt x="80" y="50"/>
                </a:lnTo>
                <a:lnTo>
                  <a:pt x="78" y="58"/>
                </a:lnTo>
                <a:lnTo>
                  <a:pt x="74" y="64"/>
                </a:lnTo>
                <a:lnTo>
                  <a:pt x="70" y="70"/>
                </a:lnTo>
                <a:lnTo>
                  <a:pt x="64" y="76"/>
                </a:lnTo>
                <a:lnTo>
                  <a:pt x="56" y="78"/>
                </a:lnTo>
                <a:lnTo>
                  <a:pt x="50" y="82"/>
                </a:lnTo>
                <a:lnTo>
                  <a:pt x="42" y="82"/>
                </a:lnTo>
                <a:lnTo>
                  <a:pt x="42" y="82"/>
                </a:lnTo>
                <a:lnTo>
                  <a:pt x="32" y="82"/>
                </a:lnTo>
                <a:lnTo>
                  <a:pt x="26" y="78"/>
                </a:lnTo>
                <a:lnTo>
                  <a:pt x="18" y="76"/>
                </a:lnTo>
                <a:lnTo>
                  <a:pt x="12" y="70"/>
                </a:lnTo>
                <a:lnTo>
                  <a:pt x="8" y="64"/>
                </a:lnTo>
                <a:lnTo>
                  <a:pt x="4" y="58"/>
                </a:lnTo>
                <a:lnTo>
                  <a:pt x="2" y="50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2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6" y="4"/>
                </a:lnTo>
                <a:lnTo>
                  <a:pt x="64" y="8"/>
                </a:lnTo>
                <a:lnTo>
                  <a:pt x="70" y="12"/>
                </a:lnTo>
                <a:lnTo>
                  <a:pt x="74" y="18"/>
                </a:lnTo>
                <a:lnTo>
                  <a:pt x="78" y="26"/>
                </a:lnTo>
                <a:lnTo>
                  <a:pt x="80" y="34"/>
                </a:lnTo>
                <a:lnTo>
                  <a:pt x="82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1" name="Freeform 27"/>
          <p:cNvSpPr>
            <a:spLocks/>
          </p:cNvSpPr>
          <p:nvPr/>
        </p:nvSpPr>
        <p:spPr bwMode="auto">
          <a:xfrm>
            <a:off x="3635375" y="4740275"/>
            <a:ext cx="130175" cy="130175"/>
          </a:xfrm>
          <a:custGeom>
            <a:avLst/>
            <a:gdLst>
              <a:gd name="T0" fmla="*/ 82 w 82"/>
              <a:gd name="T1" fmla="*/ 42 h 82"/>
              <a:gd name="T2" fmla="*/ 82 w 82"/>
              <a:gd name="T3" fmla="*/ 42 h 82"/>
              <a:gd name="T4" fmla="*/ 80 w 82"/>
              <a:gd name="T5" fmla="*/ 50 h 82"/>
              <a:gd name="T6" fmla="*/ 78 w 82"/>
              <a:gd name="T7" fmla="*/ 58 h 82"/>
              <a:gd name="T8" fmla="*/ 74 w 82"/>
              <a:gd name="T9" fmla="*/ 64 h 82"/>
              <a:gd name="T10" fmla="*/ 70 w 82"/>
              <a:gd name="T11" fmla="*/ 70 h 82"/>
              <a:gd name="T12" fmla="*/ 64 w 82"/>
              <a:gd name="T13" fmla="*/ 76 h 82"/>
              <a:gd name="T14" fmla="*/ 56 w 82"/>
              <a:gd name="T15" fmla="*/ 78 h 82"/>
              <a:gd name="T16" fmla="*/ 50 w 82"/>
              <a:gd name="T17" fmla="*/ 82 h 82"/>
              <a:gd name="T18" fmla="*/ 42 w 82"/>
              <a:gd name="T19" fmla="*/ 82 h 82"/>
              <a:gd name="T20" fmla="*/ 42 w 82"/>
              <a:gd name="T21" fmla="*/ 82 h 82"/>
              <a:gd name="T22" fmla="*/ 32 w 82"/>
              <a:gd name="T23" fmla="*/ 82 h 82"/>
              <a:gd name="T24" fmla="*/ 26 w 82"/>
              <a:gd name="T25" fmla="*/ 78 h 82"/>
              <a:gd name="T26" fmla="*/ 18 w 82"/>
              <a:gd name="T27" fmla="*/ 76 h 82"/>
              <a:gd name="T28" fmla="*/ 12 w 82"/>
              <a:gd name="T29" fmla="*/ 70 h 82"/>
              <a:gd name="T30" fmla="*/ 8 w 82"/>
              <a:gd name="T31" fmla="*/ 64 h 82"/>
              <a:gd name="T32" fmla="*/ 4 w 82"/>
              <a:gd name="T33" fmla="*/ 58 h 82"/>
              <a:gd name="T34" fmla="*/ 2 w 82"/>
              <a:gd name="T35" fmla="*/ 50 h 82"/>
              <a:gd name="T36" fmla="*/ 0 w 82"/>
              <a:gd name="T37" fmla="*/ 42 h 82"/>
              <a:gd name="T38" fmla="*/ 0 w 82"/>
              <a:gd name="T39" fmla="*/ 42 h 82"/>
              <a:gd name="T40" fmla="*/ 2 w 82"/>
              <a:gd name="T41" fmla="*/ 34 h 82"/>
              <a:gd name="T42" fmla="*/ 4 w 82"/>
              <a:gd name="T43" fmla="*/ 26 h 82"/>
              <a:gd name="T44" fmla="*/ 8 w 82"/>
              <a:gd name="T45" fmla="*/ 18 h 82"/>
              <a:gd name="T46" fmla="*/ 12 w 82"/>
              <a:gd name="T47" fmla="*/ 12 h 82"/>
              <a:gd name="T48" fmla="*/ 18 w 82"/>
              <a:gd name="T49" fmla="*/ 8 h 82"/>
              <a:gd name="T50" fmla="*/ 26 w 82"/>
              <a:gd name="T51" fmla="*/ 4 h 82"/>
              <a:gd name="T52" fmla="*/ 32 w 82"/>
              <a:gd name="T53" fmla="*/ 2 h 82"/>
              <a:gd name="T54" fmla="*/ 42 w 82"/>
              <a:gd name="T55" fmla="*/ 0 h 82"/>
              <a:gd name="T56" fmla="*/ 42 w 82"/>
              <a:gd name="T57" fmla="*/ 0 h 82"/>
              <a:gd name="T58" fmla="*/ 50 w 82"/>
              <a:gd name="T59" fmla="*/ 2 h 82"/>
              <a:gd name="T60" fmla="*/ 56 w 82"/>
              <a:gd name="T61" fmla="*/ 4 h 82"/>
              <a:gd name="T62" fmla="*/ 64 w 82"/>
              <a:gd name="T63" fmla="*/ 8 h 82"/>
              <a:gd name="T64" fmla="*/ 70 w 82"/>
              <a:gd name="T65" fmla="*/ 12 h 82"/>
              <a:gd name="T66" fmla="*/ 74 w 82"/>
              <a:gd name="T67" fmla="*/ 18 h 82"/>
              <a:gd name="T68" fmla="*/ 78 w 82"/>
              <a:gd name="T69" fmla="*/ 26 h 82"/>
              <a:gd name="T70" fmla="*/ 80 w 82"/>
              <a:gd name="T71" fmla="*/ 34 h 82"/>
              <a:gd name="T72" fmla="*/ 82 w 82"/>
              <a:gd name="T73" fmla="*/ 4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2">
                <a:moveTo>
                  <a:pt x="82" y="42"/>
                </a:moveTo>
                <a:lnTo>
                  <a:pt x="82" y="42"/>
                </a:lnTo>
                <a:lnTo>
                  <a:pt x="80" y="50"/>
                </a:lnTo>
                <a:lnTo>
                  <a:pt x="78" y="58"/>
                </a:lnTo>
                <a:lnTo>
                  <a:pt x="74" y="64"/>
                </a:lnTo>
                <a:lnTo>
                  <a:pt x="70" y="70"/>
                </a:lnTo>
                <a:lnTo>
                  <a:pt x="64" y="76"/>
                </a:lnTo>
                <a:lnTo>
                  <a:pt x="56" y="78"/>
                </a:lnTo>
                <a:lnTo>
                  <a:pt x="50" y="82"/>
                </a:lnTo>
                <a:lnTo>
                  <a:pt x="42" y="82"/>
                </a:lnTo>
                <a:lnTo>
                  <a:pt x="42" y="82"/>
                </a:lnTo>
                <a:lnTo>
                  <a:pt x="32" y="82"/>
                </a:lnTo>
                <a:lnTo>
                  <a:pt x="26" y="78"/>
                </a:lnTo>
                <a:lnTo>
                  <a:pt x="18" y="76"/>
                </a:lnTo>
                <a:lnTo>
                  <a:pt x="12" y="70"/>
                </a:lnTo>
                <a:lnTo>
                  <a:pt x="8" y="64"/>
                </a:lnTo>
                <a:lnTo>
                  <a:pt x="4" y="58"/>
                </a:lnTo>
                <a:lnTo>
                  <a:pt x="2" y="50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18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2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6" y="4"/>
                </a:lnTo>
                <a:lnTo>
                  <a:pt x="64" y="8"/>
                </a:lnTo>
                <a:lnTo>
                  <a:pt x="70" y="12"/>
                </a:lnTo>
                <a:lnTo>
                  <a:pt x="74" y="18"/>
                </a:lnTo>
                <a:lnTo>
                  <a:pt x="78" y="26"/>
                </a:lnTo>
                <a:lnTo>
                  <a:pt x="80" y="34"/>
                </a:lnTo>
                <a:lnTo>
                  <a:pt x="82" y="4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2" name="Freeform 28"/>
          <p:cNvSpPr>
            <a:spLocks/>
          </p:cNvSpPr>
          <p:nvPr/>
        </p:nvSpPr>
        <p:spPr bwMode="auto">
          <a:xfrm>
            <a:off x="4337050" y="4921250"/>
            <a:ext cx="127000" cy="123825"/>
          </a:xfrm>
          <a:custGeom>
            <a:avLst/>
            <a:gdLst>
              <a:gd name="T0" fmla="*/ 80 w 80"/>
              <a:gd name="T1" fmla="*/ 38 h 78"/>
              <a:gd name="T2" fmla="*/ 80 w 80"/>
              <a:gd name="T3" fmla="*/ 38 h 78"/>
              <a:gd name="T4" fmla="*/ 78 w 80"/>
              <a:gd name="T5" fmla="*/ 46 h 78"/>
              <a:gd name="T6" fmla="*/ 76 w 80"/>
              <a:gd name="T7" fmla="*/ 54 h 78"/>
              <a:gd name="T8" fmla="*/ 72 w 80"/>
              <a:gd name="T9" fmla="*/ 62 h 78"/>
              <a:gd name="T10" fmla="*/ 68 w 80"/>
              <a:gd name="T11" fmla="*/ 66 h 78"/>
              <a:gd name="T12" fmla="*/ 62 w 80"/>
              <a:gd name="T13" fmla="*/ 72 h 78"/>
              <a:gd name="T14" fmla="*/ 56 w 80"/>
              <a:gd name="T15" fmla="*/ 76 h 78"/>
              <a:gd name="T16" fmla="*/ 48 w 80"/>
              <a:gd name="T17" fmla="*/ 78 h 78"/>
              <a:gd name="T18" fmla="*/ 40 w 80"/>
              <a:gd name="T19" fmla="*/ 78 h 78"/>
              <a:gd name="T20" fmla="*/ 40 w 80"/>
              <a:gd name="T21" fmla="*/ 78 h 78"/>
              <a:gd name="T22" fmla="*/ 32 w 80"/>
              <a:gd name="T23" fmla="*/ 78 h 78"/>
              <a:gd name="T24" fmla="*/ 24 w 80"/>
              <a:gd name="T25" fmla="*/ 76 h 78"/>
              <a:gd name="T26" fmla="*/ 18 w 80"/>
              <a:gd name="T27" fmla="*/ 72 h 78"/>
              <a:gd name="T28" fmla="*/ 12 w 80"/>
              <a:gd name="T29" fmla="*/ 66 h 78"/>
              <a:gd name="T30" fmla="*/ 8 w 80"/>
              <a:gd name="T31" fmla="*/ 62 h 78"/>
              <a:gd name="T32" fmla="*/ 4 w 80"/>
              <a:gd name="T33" fmla="*/ 54 h 78"/>
              <a:gd name="T34" fmla="*/ 2 w 80"/>
              <a:gd name="T35" fmla="*/ 46 h 78"/>
              <a:gd name="T36" fmla="*/ 0 w 80"/>
              <a:gd name="T37" fmla="*/ 38 h 78"/>
              <a:gd name="T38" fmla="*/ 0 w 80"/>
              <a:gd name="T39" fmla="*/ 38 h 78"/>
              <a:gd name="T40" fmla="*/ 2 w 80"/>
              <a:gd name="T41" fmla="*/ 30 h 78"/>
              <a:gd name="T42" fmla="*/ 4 w 80"/>
              <a:gd name="T43" fmla="*/ 24 h 78"/>
              <a:gd name="T44" fmla="*/ 8 w 80"/>
              <a:gd name="T45" fmla="*/ 16 h 78"/>
              <a:gd name="T46" fmla="*/ 12 w 80"/>
              <a:gd name="T47" fmla="*/ 10 h 78"/>
              <a:gd name="T48" fmla="*/ 18 w 80"/>
              <a:gd name="T49" fmla="*/ 6 h 78"/>
              <a:gd name="T50" fmla="*/ 24 w 80"/>
              <a:gd name="T51" fmla="*/ 2 h 78"/>
              <a:gd name="T52" fmla="*/ 32 w 80"/>
              <a:gd name="T53" fmla="*/ 0 h 78"/>
              <a:gd name="T54" fmla="*/ 40 w 80"/>
              <a:gd name="T55" fmla="*/ 0 h 78"/>
              <a:gd name="T56" fmla="*/ 40 w 80"/>
              <a:gd name="T57" fmla="*/ 0 h 78"/>
              <a:gd name="T58" fmla="*/ 48 w 80"/>
              <a:gd name="T59" fmla="*/ 0 h 78"/>
              <a:gd name="T60" fmla="*/ 56 w 80"/>
              <a:gd name="T61" fmla="*/ 2 h 78"/>
              <a:gd name="T62" fmla="*/ 62 w 80"/>
              <a:gd name="T63" fmla="*/ 6 h 78"/>
              <a:gd name="T64" fmla="*/ 68 w 80"/>
              <a:gd name="T65" fmla="*/ 10 h 78"/>
              <a:gd name="T66" fmla="*/ 72 w 80"/>
              <a:gd name="T67" fmla="*/ 16 h 78"/>
              <a:gd name="T68" fmla="*/ 76 w 80"/>
              <a:gd name="T69" fmla="*/ 24 h 78"/>
              <a:gd name="T70" fmla="*/ 78 w 80"/>
              <a:gd name="T71" fmla="*/ 30 h 78"/>
              <a:gd name="T72" fmla="*/ 80 w 80"/>
              <a:gd name="T7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78">
                <a:moveTo>
                  <a:pt x="80" y="38"/>
                </a:moveTo>
                <a:lnTo>
                  <a:pt x="80" y="38"/>
                </a:lnTo>
                <a:lnTo>
                  <a:pt x="78" y="46"/>
                </a:lnTo>
                <a:lnTo>
                  <a:pt x="76" y="54"/>
                </a:lnTo>
                <a:lnTo>
                  <a:pt x="72" y="62"/>
                </a:lnTo>
                <a:lnTo>
                  <a:pt x="68" y="66"/>
                </a:lnTo>
                <a:lnTo>
                  <a:pt x="62" y="72"/>
                </a:lnTo>
                <a:lnTo>
                  <a:pt x="56" y="76"/>
                </a:lnTo>
                <a:lnTo>
                  <a:pt x="48" y="78"/>
                </a:lnTo>
                <a:lnTo>
                  <a:pt x="40" y="78"/>
                </a:lnTo>
                <a:lnTo>
                  <a:pt x="40" y="78"/>
                </a:lnTo>
                <a:lnTo>
                  <a:pt x="32" y="78"/>
                </a:lnTo>
                <a:lnTo>
                  <a:pt x="24" y="76"/>
                </a:lnTo>
                <a:lnTo>
                  <a:pt x="18" y="72"/>
                </a:lnTo>
                <a:lnTo>
                  <a:pt x="12" y="66"/>
                </a:lnTo>
                <a:lnTo>
                  <a:pt x="8" y="62"/>
                </a:lnTo>
                <a:lnTo>
                  <a:pt x="4" y="54"/>
                </a:lnTo>
                <a:lnTo>
                  <a:pt x="2" y="46"/>
                </a:lnTo>
                <a:lnTo>
                  <a:pt x="0" y="3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6"/>
                </a:lnTo>
                <a:lnTo>
                  <a:pt x="12" y="10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0"/>
                </a:lnTo>
                <a:lnTo>
                  <a:pt x="72" y="16"/>
                </a:lnTo>
                <a:lnTo>
                  <a:pt x="76" y="24"/>
                </a:lnTo>
                <a:lnTo>
                  <a:pt x="78" y="30"/>
                </a:lnTo>
                <a:lnTo>
                  <a:pt x="80" y="38"/>
                </a:lnTo>
                <a:close/>
              </a:path>
            </a:pathLst>
          </a:custGeom>
          <a:solidFill>
            <a:srgbClr val="F4E1DA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3" name="Freeform 29"/>
          <p:cNvSpPr>
            <a:spLocks/>
          </p:cNvSpPr>
          <p:nvPr/>
        </p:nvSpPr>
        <p:spPr bwMode="auto">
          <a:xfrm>
            <a:off x="4337050" y="4921250"/>
            <a:ext cx="127000" cy="123825"/>
          </a:xfrm>
          <a:custGeom>
            <a:avLst/>
            <a:gdLst>
              <a:gd name="T0" fmla="*/ 80 w 80"/>
              <a:gd name="T1" fmla="*/ 38 h 78"/>
              <a:gd name="T2" fmla="*/ 80 w 80"/>
              <a:gd name="T3" fmla="*/ 38 h 78"/>
              <a:gd name="T4" fmla="*/ 78 w 80"/>
              <a:gd name="T5" fmla="*/ 46 h 78"/>
              <a:gd name="T6" fmla="*/ 76 w 80"/>
              <a:gd name="T7" fmla="*/ 54 h 78"/>
              <a:gd name="T8" fmla="*/ 72 w 80"/>
              <a:gd name="T9" fmla="*/ 62 h 78"/>
              <a:gd name="T10" fmla="*/ 68 w 80"/>
              <a:gd name="T11" fmla="*/ 66 h 78"/>
              <a:gd name="T12" fmla="*/ 62 w 80"/>
              <a:gd name="T13" fmla="*/ 72 h 78"/>
              <a:gd name="T14" fmla="*/ 56 w 80"/>
              <a:gd name="T15" fmla="*/ 76 h 78"/>
              <a:gd name="T16" fmla="*/ 48 w 80"/>
              <a:gd name="T17" fmla="*/ 78 h 78"/>
              <a:gd name="T18" fmla="*/ 40 w 80"/>
              <a:gd name="T19" fmla="*/ 78 h 78"/>
              <a:gd name="T20" fmla="*/ 40 w 80"/>
              <a:gd name="T21" fmla="*/ 78 h 78"/>
              <a:gd name="T22" fmla="*/ 32 w 80"/>
              <a:gd name="T23" fmla="*/ 78 h 78"/>
              <a:gd name="T24" fmla="*/ 24 w 80"/>
              <a:gd name="T25" fmla="*/ 76 h 78"/>
              <a:gd name="T26" fmla="*/ 18 w 80"/>
              <a:gd name="T27" fmla="*/ 72 h 78"/>
              <a:gd name="T28" fmla="*/ 12 w 80"/>
              <a:gd name="T29" fmla="*/ 66 h 78"/>
              <a:gd name="T30" fmla="*/ 8 w 80"/>
              <a:gd name="T31" fmla="*/ 62 h 78"/>
              <a:gd name="T32" fmla="*/ 4 w 80"/>
              <a:gd name="T33" fmla="*/ 54 h 78"/>
              <a:gd name="T34" fmla="*/ 2 w 80"/>
              <a:gd name="T35" fmla="*/ 46 h 78"/>
              <a:gd name="T36" fmla="*/ 0 w 80"/>
              <a:gd name="T37" fmla="*/ 38 h 78"/>
              <a:gd name="T38" fmla="*/ 0 w 80"/>
              <a:gd name="T39" fmla="*/ 38 h 78"/>
              <a:gd name="T40" fmla="*/ 2 w 80"/>
              <a:gd name="T41" fmla="*/ 30 h 78"/>
              <a:gd name="T42" fmla="*/ 4 w 80"/>
              <a:gd name="T43" fmla="*/ 24 h 78"/>
              <a:gd name="T44" fmla="*/ 8 w 80"/>
              <a:gd name="T45" fmla="*/ 16 h 78"/>
              <a:gd name="T46" fmla="*/ 12 w 80"/>
              <a:gd name="T47" fmla="*/ 10 h 78"/>
              <a:gd name="T48" fmla="*/ 18 w 80"/>
              <a:gd name="T49" fmla="*/ 6 h 78"/>
              <a:gd name="T50" fmla="*/ 24 w 80"/>
              <a:gd name="T51" fmla="*/ 2 h 78"/>
              <a:gd name="T52" fmla="*/ 32 w 80"/>
              <a:gd name="T53" fmla="*/ 0 h 78"/>
              <a:gd name="T54" fmla="*/ 40 w 80"/>
              <a:gd name="T55" fmla="*/ 0 h 78"/>
              <a:gd name="T56" fmla="*/ 40 w 80"/>
              <a:gd name="T57" fmla="*/ 0 h 78"/>
              <a:gd name="T58" fmla="*/ 48 w 80"/>
              <a:gd name="T59" fmla="*/ 0 h 78"/>
              <a:gd name="T60" fmla="*/ 56 w 80"/>
              <a:gd name="T61" fmla="*/ 2 h 78"/>
              <a:gd name="T62" fmla="*/ 62 w 80"/>
              <a:gd name="T63" fmla="*/ 6 h 78"/>
              <a:gd name="T64" fmla="*/ 68 w 80"/>
              <a:gd name="T65" fmla="*/ 10 h 78"/>
              <a:gd name="T66" fmla="*/ 72 w 80"/>
              <a:gd name="T67" fmla="*/ 16 h 78"/>
              <a:gd name="T68" fmla="*/ 76 w 80"/>
              <a:gd name="T69" fmla="*/ 24 h 78"/>
              <a:gd name="T70" fmla="*/ 78 w 80"/>
              <a:gd name="T71" fmla="*/ 30 h 78"/>
              <a:gd name="T72" fmla="*/ 80 w 80"/>
              <a:gd name="T7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78">
                <a:moveTo>
                  <a:pt x="80" y="38"/>
                </a:moveTo>
                <a:lnTo>
                  <a:pt x="80" y="38"/>
                </a:lnTo>
                <a:lnTo>
                  <a:pt x="78" y="46"/>
                </a:lnTo>
                <a:lnTo>
                  <a:pt x="76" y="54"/>
                </a:lnTo>
                <a:lnTo>
                  <a:pt x="72" y="62"/>
                </a:lnTo>
                <a:lnTo>
                  <a:pt x="68" y="66"/>
                </a:lnTo>
                <a:lnTo>
                  <a:pt x="62" y="72"/>
                </a:lnTo>
                <a:lnTo>
                  <a:pt x="56" y="76"/>
                </a:lnTo>
                <a:lnTo>
                  <a:pt x="48" y="78"/>
                </a:lnTo>
                <a:lnTo>
                  <a:pt x="40" y="78"/>
                </a:lnTo>
                <a:lnTo>
                  <a:pt x="40" y="78"/>
                </a:lnTo>
                <a:lnTo>
                  <a:pt x="32" y="78"/>
                </a:lnTo>
                <a:lnTo>
                  <a:pt x="24" y="76"/>
                </a:lnTo>
                <a:lnTo>
                  <a:pt x="18" y="72"/>
                </a:lnTo>
                <a:lnTo>
                  <a:pt x="12" y="66"/>
                </a:lnTo>
                <a:lnTo>
                  <a:pt x="8" y="62"/>
                </a:lnTo>
                <a:lnTo>
                  <a:pt x="4" y="54"/>
                </a:lnTo>
                <a:lnTo>
                  <a:pt x="2" y="46"/>
                </a:lnTo>
                <a:lnTo>
                  <a:pt x="0" y="3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6"/>
                </a:lnTo>
                <a:lnTo>
                  <a:pt x="12" y="10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0"/>
                </a:lnTo>
                <a:lnTo>
                  <a:pt x="72" y="16"/>
                </a:lnTo>
                <a:lnTo>
                  <a:pt x="76" y="24"/>
                </a:lnTo>
                <a:lnTo>
                  <a:pt x="78" y="30"/>
                </a:lnTo>
                <a:lnTo>
                  <a:pt x="80" y="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4" name="Freeform 30"/>
          <p:cNvSpPr>
            <a:spLocks/>
          </p:cNvSpPr>
          <p:nvPr/>
        </p:nvSpPr>
        <p:spPr bwMode="auto">
          <a:xfrm>
            <a:off x="4337050" y="4921250"/>
            <a:ext cx="127000" cy="123825"/>
          </a:xfrm>
          <a:custGeom>
            <a:avLst/>
            <a:gdLst>
              <a:gd name="T0" fmla="*/ 80 w 80"/>
              <a:gd name="T1" fmla="*/ 38 h 78"/>
              <a:gd name="T2" fmla="*/ 80 w 80"/>
              <a:gd name="T3" fmla="*/ 38 h 78"/>
              <a:gd name="T4" fmla="*/ 78 w 80"/>
              <a:gd name="T5" fmla="*/ 46 h 78"/>
              <a:gd name="T6" fmla="*/ 76 w 80"/>
              <a:gd name="T7" fmla="*/ 54 h 78"/>
              <a:gd name="T8" fmla="*/ 72 w 80"/>
              <a:gd name="T9" fmla="*/ 62 h 78"/>
              <a:gd name="T10" fmla="*/ 68 w 80"/>
              <a:gd name="T11" fmla="*/ 66 h 78"/>
              <a:gd name="T12" fmla="*/ 62 w 80"/>
              <a:gd name="T13" fmla="*/ 72 h 78"/>
              <a:gd name="T14" fmla="*/ 56 w 80"/>
              <a:gd name="T15" fmla="*/ 76 h 78"/>
              <a:gd name="T16" fmla="*/ 48 w 80"/>
              <a:gd name="T17" fmla="*/ 78 h 78"/>
              <a:gd name="T18" fmla="*/ 40 w 80"/>
              <a:gd name="T19" fmla="*/ 78 h 78"/>
              <a:gd name="T20" fmla="*/ 40 w 80"/>
              <a:gd name="T21" fmla="*/ 78 h 78"/>
              <a:gd name="T22" fmla="*/ 32 w 80"/>
              <a:gd name="T23" fmla="*/ 78 h 78"/>
              <a:gd name="T24" fmla="*/ 24 w 80"/>
              <a:gd name="T25" fmla="*/ 76 h 78"/>
              <a:gd name="T26" fmla="*/ 18 w 80"/>
              <a:gd name="T27" fmla="*/ 72 h 78"/>
              <a:gd name="T28" fmla="*/ 12 w 80"/>
              <a:gd name="T29" fmla="*/ 66 h 78"/>
              <a:gd name="T30" fmla="*/ 8 w 80"/>
              <a:gd name="T31" fmla="*/ 62 h 78"/>
              <a:gd name="T32" fmla="*/ 4 w 80"/>
              <a:gd name="T33" fmla="*/ 54 h 78"/>
              <a:gd name="T34" fmla="*/ 2 w 80"/>
              <a:gd name="T35" fmla="*/ 46 h 78"/>
              <a:gd name="T36" fmla="*/ 0 w 80"/>
              <a:gd name="T37" fmla="*/ 38 h 78"/>
              <a:gd name="T38" fmla="*/ 0 w 80"/>
              <a:gd name="T39" fmla="*/ 38 h 78"/>
              <a:gd name="T40" fmla="*/ 2 w 80"/>
              <a:gd name="T41" fmla="*/ 30 h 78"/>
              <a:gd name="T42" fmla="*/ 4 w 80"/>
              <a:gd name="T43" fmla="*/ 24 h 78"/>
              <a:gd name="T44" fmla="*/ 8 w 80"/>
              <a:gd name="T45" fmla="*/ 16 h 78"/>
              <a:gd name="T46" fmla="*/ 12 w 80"/>
              <a:gd name="T47" fmla="*/ 10 h 78"/>
              <a:gd name="T48" fmla="*/ 18 w 80"/>
              <a:gd name="T49" fmla="*/ 6 h 78"/>
              <a:gd name="T50" fmla="*/ 24 w 80"/>
              <a:gd name="T51" fmla="*/ 2 h 78"/>
              <a:gd name="T52" fmla="*/ 32 w 80"/>
              <a:gd name="T53" fmla="*/ 0 h 78"/>
              <a:gd name="T54" fmla="*/ 40 w 80"/>
              <a:gd name="T55" fmla="*/ 0 h 78"/>
              <a:gd name="T56" fmla="*/ 40 w 80"/>
              <a:gd name="T57" fmla="*/ 0 h 78"/>
              <a:gd name="T58" fmla="*/ 48 w 80"/>
              <a:gd name="T59" fmla="*/ 0 h 78"/>
              <a:gd name="T60" fmla="*/ 56 w 80"/>
              <a:gd name="T61" fmla="*/ 2 h 78"/>
              <a:gd name="T62" fmla="*/ 62 w 80"/>
              <a:gd name="T63" fmla="*/ 6 h 78"/>
              <a:gd name="T64" fmla="*/ 68 w 80"/>
              <a:gd name="T65" fmla="*/ 10 h 78"/>
              <a:gd name="T66" fmla="*/ 72 w 80"/>
              <a:gd name="T67" fmla="*/ 16 h 78"/>
              <a:gd name="T68" fmla="*/ 76 w 80"/>
              <a:gd name="T69" fmla="*/ 24 h 78"/>
              <a:gd name="T70" fmla="*/ 78 w 80"/>
              <a:gd name="T71" fmla="*/ 30 h 78"/>
              <a:gd name="T72" fmla="*/ 80 w 80"/>
              <a:gd name="T7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78">
                <a:moveTo>
                  <a:pt x="80" y="38"/>
                </a:moveTo>
                <a:lnTo>
                  <a:pt x="80" y="38"/>
                </a:lnTo>
                <a:lnTo>
                  <a:pt x="78" y="46"/>
                </a:lnTo>
                <a:lnTo>
                  <a:pt x="76" y="54"/>
                </a:lnTo>
                <a:lnTo>
                  <a:pt x="72" y="62"/>
                </a:lnTo>
                <a:lnTo>
                  <a:pt x="68" y="66"/>
                </a:lnTo>
                <a:lnTo>
                  <a:pt x="62" y="72"/>
                </a:lnTo>
                <a:lnTo>
                  <a:pt x="56" y="76"/>
                </a:lnTo>
                <a:lnTo>
                  <a:pt x="48" y="78"/>
                </a:lnTo>
                <a:lnTo>
                  <a:pt x="40" y="78"/>
                </a:lnTo>
                <a:lnTo>
                  <a:pt x="40" y="78"/>
                </a:lnTo>
                <a:lnTo>
                  <a:pt x="32" y="78"/>
                </a:lnTo>
                <a:lnTo>
                  <a:pt x="24" y="76"/>
                </a:lnTo>
                <a:lnTo>
                  <a:pt x="18" y="72"/>
                </a:lnTo>
                <a:lnTo>
                  <a:pt x="12" y="66"/>
                </a:lnTo>
                <a:lnTo>
                  <a:pt x="8" y="62"/>
                </a:lnTo>
                <a:lnTo>
                  <a:pt x="4" y="54"/>
                </a:lnTo>
                <a:lnTo>
                  <a:pt x="2" y="46"/>
                </a:lnTo>
                <a:lnTo>
                  <a:pt x="0" y="3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6"/>
                </a:lnTo>
                <a:lnTo>
                  <a:pt x="12" y="10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0"/>
                </a:lnTo>
                <a:lnTo>
                  <a:pt x="72" y="16"/>
                </a:lnTo>
                <a:lnTo>
                  <a:pt x="76" y="24"/>
                </a:lnTo>
                <a:lnTo>
                  <a:pt x="78" y="30"/>
                </a:lnTo>
                <a:lnTo>
                  <a:pt x="80" y="3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5" name="Freeform 31"/>
          <p:cNvSpPr>
            <a:spLocks/>
          </p:cNvSpPr>
          <p:nvPr/>
        </p:nvSpPr>
        <p:spPr bwMode="auto">
          <a:xfrm>
            <a:off x="5035550" y="4997450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0 w 82"/>
              <a:gd name="T5" fmla="*/ 48 h 80"/>
              <a:gd name="T6" fmla="*/ 78 w 82"/>
              <a:gd name="T7" fmla="*/ 56 h 80"/>
              <a:gd name="T8" fmla="*/ 74 w 82"/>
              <a:gd name="T9" fmla="*/ 64 h 80"/>
              <a:gd name="T10" fmla="*/ 70 w 82"/>
              <a:gd name="T11" fmla="*/ 70 h 80"/>
              <a:gd name="T12" fmla="*/ 64 w 82"/>
              <a:gd name="T13" fmla="*/ 74 h 80"/>
              <a:gd name="T14" fmla="*/ 56 w 82"/>
              <a:gd name="T15" fmla="*/ 78 h 80"/>
              <a:gd name="T16" fmla="*/ 50 w 82"/>
              <a:gd name="T17" fmla="*/ 80 h 80"/>
              <a:gd name="T18" fmla="*/ 40 w 82"/>
              <a:gd name="T19" fmla="*/ 80 h 80"/>
              <a:gd name="T20" fmla="*/ 40 w 82"/>
              <a:gd name="T21" fmla="*/ 80 h 80"/>
              <a:gd name="T22" fmla="*/ 32 w 82"/>
              <a:gd name="T23" fmla="*/ 80 h 80"/>
              <a:gd name="T24" fmla="*/ 26 w 82"/>
              <a:gd name="T25" fmla="*/ 78 h 80"/>
              <a:gd name="T26" fmla="*/ 18 w 82"/>
              <a:gd name="T27" fmla="*/ 74 h 80"/>
              <a:gd name="T28" fmla="*/ 12 w 82"/>
              <a:gd name="T29" fmla="*/ 70 h 80"/>
              <a:gd name="T30" fmla="*/ 8 w 82"/>
              <a:gd name="T31" fmla="*/ 64 h 80"/>
              <a:gd name="T32" fmla="*/ 4 w 82"/>
              <a:gd name="T33" fmla="*/ 56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2 w 82"/>
              <a:gd name="T53" fmla="*/ 0 h 80"/>
              <a:gd name="T54" fmla="*/ 40 w 82"/>
              <a:gd name="T55" fmla="*/ 0 h 80"/>
              <a:gd name="T56" fmla="*/ 40 w 82"/>
              <a:gd name="T57" fmla="*/ 0 h 80"/>
              <a:gd name="T58" fmla="*/ 50 w 82"/>
              <a:gd name="T59" fmla="*/ 0 h 80"/>
              <a:gd name="T60" fmla="*/ 56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4 w 82"/>
              <a:gd name="T67" fmla="*/ 18 h 80"/>
              <a:gd name="T68" fmla="*/ 78 w 82"/>
              <a:gd name="T69" fmla="*/ 24 h 80"/>
              <a:gd name="T70" fmla="*/ 80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0" y="48"/>
                </a:lnTo>
                <a:lnTo>
                  <a:pt x="78" y="56"/>
                </a:lnTo>
                <a:lnTo>
                  <a:pt x="74" y="64"/>
                </a:lnTo>
                <a:lnTo>
                  <a:pt x="70" y="70"/>
                </a:lnTo>
                <a:lnTo>
                  <a:pt x="64" y="74"/>
                </a:lnTo>
                <a:lnTo>
                  <a:pt x="56" y="78"/>
                </a:lnTo>
                <a:lnTo>
                  <a:pt x="50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6" y="78"/>
                </a:lnTo>
                <a:lnTo>
                  <a:pt x="18" y="74"/>
                </a:lnTo>
                <a:lnTo>
                  <a:pt x="12" y="70"/>
                </a:lnTo>
                <a:lnTo>
                  <a:pt x="8" y="64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50" y="0"/>
                </a:lnTo>
                <a:lnTo>
                  <a:pt x="56" y="2"/>
                </a:lnTo>
                <a:lnTo>
                  <a:pt x="64" y="6"/>
                </a:lnTo>
                <a:lnTo>
                  <a:pt x="70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2" y="4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6" name="Freeform 32"/>
          <p:cNvSpPr>
            <a:spLocks/>
          </p:cNvSpPr>
          <p:nvPr/>
        </p:nvSpPr>
        <p:spPr bwMode="auto">
          <a:xfrm>
            <a:off x="5035550" y="4997450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0 w 82"/>
              <a:gd name="T5" fmla="*/ 48 h 80"/>
              <a:gd name="T6" fmla="*/ 78 w 82"/>
              <a:gd name="T7" fmla="*/ 56 h 80"/>
              <a:gd name="T8" fmla="*/ 74 w 82"/>
              <a:gd name="T9" fmla="*/ 64 h 80"/>
              <a:gd name="T10" fmla="*/ 70 w 82"/>
              <a:gd name="T11" fmla="*/ 70 h 80"/>
              <a:gd name="T12" fmla="*/ 64 w 82"/>
              <a:gd name="T13" fmla="*/ 74 h 80"/>
              <a:gd name="T14" fmla="*/ 56 w 82"/>
              <a:gd name="T15" fmla="*/ 78 h 80"/>
              <a:gd name="T16" fmla="*/ 50 w 82"/>
              <a:gd name="T17" fmla="*/ 80 h 80"/>
              <a:gd name="T18" fmla="*/ 40 w 82"/>
              <a:gd name="T19" fmla="*/ 80 h 80"/>
              <a:gd name="T20" fmla="*/ 40 w 82"/>
              <a:gd name="T21" fmla="*/ 80 h 80"/>
              <a:gd name="T22" fmla="*/ 32 w 82"/>
              <a:gd name="T23" fmla="*/ 80 h 80"/>
              <a:gd name="T24" fmla="*/ 26 w 82"/>
              <a:gd name="T25" fmla="*/ 78 h 80"/>
              <a:gd name="T26" fmla="*/ 18 w 82"/>
              <a:gd name="T27" fmla="*/ 74 h 80"/>
              <a:gd name="T28" fmla="*/ 12 w 82"/>
              <a:gd name="T29" fmla="*/ 70 h 80"/>
              <a:gd name="T30" fmla="*/ 8 w 82"/>
              <a:gd name="T31" fmla="*/ 64 h 80"/>
              <a:gd name="T32" fmla="*/ 4 w 82"/>
              <a:gd name="T33" fmla="*/ 56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2 w 82"/>
              <a:gd name="T53" fmla="*/ 0 h 80"/>
              <a:gd name="T54" fmla="*/ 40 w 82"/>
              <a:gd name="T55" fmla="*/ 0 h 80"/>
              <a:gd name="T56" fmla="*/ 40 w 82"/>
              <a:gd name="T57" fmla="*/ 0 h 80"/>
              <a:gd name="T58" fmla="*/ 50 w 82"/>
              <a:gd name="T59" fmla="*/ 0 h 80"/>
              <a:gd name="T60" fmla="*/ 56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4 w 82"/>
              <a:gd name="T67" fmla="*/ 18 h 80"/>
              <a:gd name="T68" fmla="*/ 78 w 82"/>
              <a:gd name="T69" fmla="*/ 24 h 80"/>
              <a:gd name="T70" fmla="*/ 80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0" y="48"/>
                </a:lnTo>
                <a:lnTo>
                  <a:pt x="78" y="56"/>
                </a:lnTo>
                <a:lnTo>
                  <a:pt x="74" y="64"/>
                </a:lnTo>
                <a:lnTo>
                  <a:pt x="70" y="70"/>
                </a:lnTo>
                <a:lnTo>
                  <a:pt x="64" y="74"/>
                </a:lnTo>
                <a:lnTo>
                  <a:pt x="56" y="78"/>
                </a:lnTo>
                <a:lnTo>
                  <a:pt x="50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6" y="78"/>
                </a:lnTo>
                <a:lnTo>
                  <a:pt x="18" y="74"/>
                </a:lnTo>
                <a:lnTo>
                  <a:pt x="12" y="70"/>
                </a:lnTo>
                <a:lnTo>
                  <a:pt x="8" y="64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50" y="0"/>
                </a:lnTo>
                <a:lnTo>
                  <a:pt x="56" y="2"/>
                </a:lnTo>
                <a:lnTo>
                  <a:pt x="64" y="6"/>
                </a:lnTo>
                <a:lnTo>
                  <a:pt x="70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2" y="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7" name="Freeform 33"/>
          <p:cNvSpPr>
            <a:spLocks/>
          </p:cNvSpPr>
          <p:nvPr/>
        </p:nvSpPr>
        <p:spPr bwMode="auto">
          <a:xfrm>
            <a:off x="5035550" y="4997450"/>
            <a:ext cx="130175" cy="127000"/>
          </a:xfrm>
          <a:custGeom>
            <a:avLst/>
            <a:gdLst>
              <a:gd name="T0" fmla="*/ 82 w 82"/>
              <a:gd name="T1" fmla="*/ 40 h 80"/>
              <a:gd name="T2" fmla="*/ 82 w 82"/>
              <a:gd name="T3" fmla="*/ 40 h 80"/>
              <a:gd name="T4" fmla="*/ 80 w 82"/>
              <a:gd name="T5" fmla="*/ 48 h 80"/>
              <a:gd name="T6" fmla="*/ 78 w 82"/>
              <a:gd name="T7" fmla="*/ 56 h 80"/>
              <a:gd name="T8" fmla="*/ 74 w 82"/>
              <a:gd name="T9" fmla="*/ 64 h 80"/>
              <a:gd name="T10" fmla="*/ 70 w 82"/>
              <a:gd name="T11" fmla="*/ 70 h 80"/>
              <a:gd name="T12" fmla="*/ 64 w 82"/>
              <a:gd name="T13" fmla="*/ 74 h 80"/>
              <a:gd name="T14" fmla="*/ 56 w 82"/>
              <a:gd name="T15" fmla="*/ 78 h 80"/>
              <a:gd name="T16" fmla="*/ 50 w 82"/>
              <a:gd name="T17" fmla="*/ 80 h 80"/>
              <a:gd name="T18" fmla="*/ 40 w 82"/>
              <a:gd name="T19" fmla="*/ 80 h 80"/>
              <a:gd name="T20" fmla="*/ 40 w 82"/>
              <a:gd name="T21" fmla="*/ 80 h 80"/>
              <a:gd name="T22" fmla="*/ 32 w 82"/>
              <a:gd name="T23" fmla="*/ 80 h 80"/>
              <a:gd name="T24" fmla="*/ 26 w 82"/>
              <a:gd name="T25" fmla="*/ 78 h 80"/>
              <a:gd name="T26" fmla="*/ 18 w 82"/>
              <a:gd name="T27" fmla="*/ 74 h 80"/>
              <a:gd name="T28" fmla="*/ 12 w 82"/>
              <a:gd name="T29" fmla="*/ 70 h 80"/>
              <a:gd name="T30" fmla="*/ 8 w 82"/>
              <a:gd name="T31" fmla="*/ 64 h 80"/>
              <a:gd name="T32" fmla="*/ 4 w 82"/>
              <a:gd name="T33" fmla="*/ 56 h 80"/>
              <a:gd name="T34" fmla="*/ 2 w 82"/>
              <a:gd name="T35" fmla="*/ 48 h 80"/>
              <a:gd name="T36" fmla="*/ 0 w 82"/>
              <a:gd name="T37" fmla="*/ 40 h 80"/>
              <a:gd name="T38" fmla="*/ 0 w 82"/>
              <a:gd name="T39" fmla="*/ 40 h 80"/>
              <a:gd name="T40" fmla="*/ 2 w 82"/>
              <a:gd name="T41" fmla="*/ 32 h 80"/>
              <a:gd name="T42" fmla="*/ 4 w 82"/>
              <a:gd name="T43" fmla="*/ 24 h 80"/>
              <a:gd name="T44" fmla="*/ 8 w 82"/>
              <a:gd name="T45" fmla="*/ 18 h 80"/>
              <a:gd name="T46" fmla="*/ 12 w 82"/>
              <a:gd name="T47" fmla="*/ 12 h 80"/>
              <a:gd name="T48" fmla="*/ 18 w 82"/>
              <a:gd name="T49" fmla="*/ 6 h 80"/>
              <a:gd name="T50" fmla="*/ 26 w 82"/>
              <a:gd name="T51" fmla="*/ 2 h 80"/>
              <a:gd name="T52" fmla="*/ 32 w 82"/>
              <a:gd name="T53" fmla="*/ 0 h 80"/>
              <a:gd name="T54" fmla="*/ 40 w 82"/>
              <a:gd name="T55" fmla="*/ 0 h 80"/>
              <a:gd name="T56" fmla="*/ 40 w 82"/>
              <a:gd name="T57" fmla="*/ 0 h 80"/>
              <a:gd name="T58" fmla="*/ 50 w 82"/>
              <a:gd name="T59" fmla="*/ 0 h 80"/>
              <a:gd name="T60" fmla="*/ 56 w 82"/>
              <a:gd name="T61" fmla="*/ 2 h 80"/>
              <a:gd name="T62" fmla="*/ 64 w 82"/>
              <a:gd name="T63" fmla="*/ 6 h 80"/>
              <a:gd name="T64" fmla="*/ 70 w 82"/>
              <a:gd name="T65" fmla="*/ 12 h 80"/>
              <a:gd name="T66" fmla="*/ 74 w 82"/>
              <a:gd name="T67" fmla="*/ 18 h 80"/>
              <a:gd name="T68" fmla="*/ 78 w 82"/>
              <a:gd name="T69" fmla="*/ 24 h 80"/>
              <a:gd name="T70" fmla="*/ 80 w 82"/>
              <a:gd name="T71" fmla="*/ 32 h 80"/>
              <a:gd name="T72" fmla="*/ 82 w 82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80">
                <a:moveTo>
                  <a:pt x="82" y="40"/>
                </a:moveTo>
                <a:lnTo>
                  <a:pt x="82" y="40"/>
                </a:lnTo>
                <a:lnTo>
                  <a:pt x="80" y="48"/>
                </a:lnTo>
                <a:lnTo>
                  <a:pt x="78" y="56"/>
                </a:lnTo>
                <a:lnTo>
                  <a:pt x="74" y="64"/>
                </a:lnTo>
                <a:lnTo>
                  <a:pt x="70" y="70"/>
                </a:lnTo>
                <a:lnTo>
                  <a:pt x="64" y="74"/>
                </a:lnTo>
                <a:lnTo>
                  <a:pt x="56" y="78"/>
                </a:lnTo>
                <a:lnTo>
                  <a:pt x="50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6" y="78"/>
                </a:lnTo>
                <a:lnTo>
                  <a:pt x="18" y="74"/>
                </a:lnTo>
                <a:lnTo>
                  <a:pt x="12" y="70"/>
                </a:lnTo>
                <a:lnTo>
                  <a:pt x="8" y="64"/>
                </a:lnTo>
                <a:lnTo>
                  <a:pt x="4" y="56"/>
                </a:lnTo>
                <a:lnTo>
                  <a:pt x="2" y="48"/>
                </a:lnTo>
                <a:lnTo>
                  <a:pt x="0" y="40"/>
                </a:lnTo>
                <a:lnTo>
                  <a:pt x="0" y="40"/>
                </a:lnTo>
                <a:lnTo>
                  <a:pt x="2" y="32"/>
                </a:lnTo>
                <a:lnTo>
                  <a:pt x="4" y="24"/>
                </a:lnTo>
                <a:lnTo>
                  <a:pt x="8" y="18"/>
                </a:lnTo>
                <a:lnTo>
                  <a:pt x="12" y="12"/>
                </a:lnTo>
                <a:lnTo>
                  <a:pt x="18" y="6"/>
                </a:lnTo>
                <a:lnTo>
                  <a:pt x="26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50" y="0"/>
                </a:lnTo>
                <a:lnTo>
                  <a:pt x="56" y="2"/>
                </a:lnTo>
                <a:lnTo>
                  <a:pt x="64" y="6"/>
                </a:lnTo>
                <a:lnTo>
                  <a:pt x="70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2" y="4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8" name="Freeform 34"/>
          <p:cNvSpPr>
            <a:spLocks/>
          </p:cNvSpPr>
          <p:nvPr/>
        </p:nvSpPr>
        <p:spPr bwMode="auto">
          <a:xfrm>
            <a:off x="5737225" y="499745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78 w 80"/>
              <a:gd name="T5" fmla="*/ 48 h 80"/>
              <a:gd name="T6" fmla="*/ 76 w 80"/>
              <a:gd name="T7" fmla="*/ 56 h 80"/>
              <a:gd name="T8" fmla="*/ 72 w 80"/>
              <a:gd name="T9" fmla="*/ 64 h 80"/>
              <a:gd name="T10" fmla="*/ 68 w 80"/>
              <a:gd name="T11" fmla="*/ 70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70 h 80"/>
              <a:gd name="T30" fmla="*/ 6 w 80"/>
              <a:gd name="T31" fmla="*/ 64 h 80"/>
              <a:gd name="T32" fmla="*/ 4 w 80"/>
              <a:gd name="T33" fmla="*/ 56 h 80"/>
              <a:gd name="T34" fmla="*/ 0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0 w 80"/>
              <a:gd name="T41" fmla="*/ 32 h 80"/>
              <a:gd name="T42" fmla="*/ 4 w 80"/>
              <a:gd name="T43" fmla="*/ 24 h 80"/>
              <a:gd name="T44" fmla="*/ 6 w 80"/>
              <a:gd name="T45" fmla="*/ 18 h 80"/>
              <a:gd name="T46" fmla="*/ 12 w 80"/>
              <a:gd name="T47" fmla="*/ 12 h 80"/>
              <a:gd name="T48" fmla="*/ 18 w 80"/>
              <a:gd name="T49" fmla="*/ 6 h 80"/>
              <a:gd name="T50" fmla="*/ 24 w 80"/>
              <a:gd name="T51" fmla="*/ 2 h 80"/>
              <a:gd name="T52" fmla="*/ 32 w 80"/>
              <a:gd name="T53" fmla="*/ 0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0 h 80"/>
              <a:gd name="T60" fmla="*/ 56 w 80"/>
              <a:gd name="T61" fmla="*/ 2 h 80"/>
              <a:gd name="T62" fmla="*/ 62 w 80"/>
              <a:gd name="T63" fmla="*/ 6 h 80"/>
              <a:gd name="T64" fmla="*/ 68 w 80"/>
              <a:gd name="T65" fmla="*/ 12 h 80"/>
              <a:gd name="T66" fmla="*/ 72 w 80"/>
              <a:gd name="T67" fmla="*/ 18 h 80"/>
              <a:gd name="T68" fmla="*/ 76 w 80"/>
              <a:gd name="T69" fmla="*/ 24 h 80"/>
              <a:gd name="T70" fmla="*/ 78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78" y="48"/>
                </a:lnTo>
                <a:lnTo>
                  <a:pt x="76" y="56"/>
                </a:lnTo>
                <a:lnTo>
                  <a:pt x="72" y="64"/>
                </a:lnTo>
                <a:lnTo>
                  <a:pt x="68" y="70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2"/>
                </a:lnTo>
                <a:lnTo>
                  <a:pt x="72" y="18"/>
                </a:lnTo>
                <a:lnTo>
                  <a:pt x="76" y="24"/>
                </a:lnTo>
                <a:lnTo>
                  <a:pt x="78" y="32"/>
                </a:lnTo>
                <a:lnTo>
                  <a:pt x="80" y="40"/>
                </a:lnTo>
                <a:close/>
              </a:path>
            </a:pathLst>
          </a:custGeom>
          <a:solidFill>
            <a:srgbClr val="F4E1DA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59" name="Freeform 35"/>
          <p:cNvSpPr>
            <a:spLocks/>
          </p:cNvSpPr>
          <p:nvPr/>
        </p:nvSpPr>
        <p:spPr bwMode="auto">
          <a:xfrm>
            <a:off x="5737225" y="499745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78 w 80"/>
              <a:gd name="T5" fmla="*/ 48 h 80"/>
              <a:gd name="T6" fmla="*/ 76 w 80"/>
              <a:gd name="T7" fmla="*/ 56 h 80"/>
              <a:gd name="T8" fmla="*/ 72 w 80"/>
              <a:gd name="T9" fmla="*/ 64 h 80"/>
              <a:gd name="T10" fmla="*/ 68 w 80"/>
              <a:gd name="T11" fmla="*/ 70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70 h 80"/>
              <a:gd name="T30" fmla="*/ 6 w 80"/>
              <a:gd name="T31" fmla="*/ 64 h 80"/>
              <a:gd name="T32" fmla="*/ 4 w 80"/>
              <a:gd name="T33" fmla="*/ 56 h 80"/>
              <a:gd name="T34" fmla="*/ 0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0 w 80"/>
              <a:gd name="T41" fmla="*/ 32 h 80"/>
              <a:gd name="T42" fmla="*/ 4 w 80"/>
              <a:gd name="T43" fmla="*/ 24 h 80"/>
              <a:gd name="T44" fmla="*/ 6 w 80"/>
              <a:gd name="T45" fmla="*/ 18 h 80"/>
              <a:gd name="T46" fmla="*/ 12 w 80"/>
              <a:gd name="T47" fmla="*/ 12 h 80"/>
              <a:gd name="T48" fmla="*/ 18 w 80"/>
              <a:gd name="T49" fmla="*/ 6 h 80"/>
              <a:gd name="T50" fmla="*/ 24 w 80"/>
              <a:gd name="T51" fmla="*/ 2 h 80"/>
              <a:gd name="T52" fmla="*/ 32 w 80"/>
              <a:gd name="T53" fmla="*/ 0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0 h 80"/>
              <a:gd name="T60" fmla="*/ 56 w 80"/>
              <a:gd name="T61" fmla="*/ 2 h 80"/>
              <a:gd name="T62" fmla="*/ 62 w 80"/>
              <a:gd name="T63" fmla="*/ 6 h 80"/>
              <a:gd name="T64" fmla="*/ 68 w 80"/>
              <a:gd name="T65" fmla="*/ 12 h 80"/>
              <a:gd name="T66" fmla="*/ 72 w 80"/>
              <a:gd name="T67" fmla="*/ 18 h 80"/>
              <a:gd name="T68" fmla="*/ 76 w 80"/>
              <a:gd name="T69" fmla="*/ 24 h 80"/>
              <a:gd name="T70" fmla="*/ 78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78" y="48"/>
                </a:lnTo>
                <a:lnTo>
                  <a:pt x="76" y="56"/>
                </a:lnTo>
                <a:lnTo>
                  <a:pt x="72" y="64"/>
                </a:lnTo>
                <a:lnTo>
                  <a:pt x="68" y="70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2"/>
                </a:lnTo>
                <a:lnTo>
                  <a:pt x="72" y="18"/>
                </a:lnTo>
                <a:lnTo>
                  <a:pt x="76" y="24"/>
                </a:lnTo>
                <a:lnTo>
                  <a:pt x="78" y="32"/>
                </a:lnTo>
                <a:lnTo>
                  <a:pt x="80" y="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0" name="Freeform 36"/>
          <p:cNvSpPr>
            <a:spLocks/>
          </p:cNvSpPr>
          <p:nvPr/>
        </p:nvSpPr>
        <p:spPr bwMode="auto">
          <a:xfrm>
            <a:off x="5737225" y="4997450"/>
            <a:ext cx="127000" cy="127000"/>
          </a:xfrm>
          <a:custGeom>
            <a:avLst/>
            <a:gdLst>
              <a:gd name="T0" fmla="*/ 80 w 80"/>
              <a:gd name="T1" fmla="*/ 40 h 80"/>
              <a:gd name="T2" fmla="*/ 80 w 80"/>
              <a:gd name="T3" fmla="*/ 40 h 80"/>
              <a:gd name="T4" fmla="*/ 78 w 80"/>
              <a:gd name="T5" fmla="*/ 48 h 80"/>
              <a:gd name="T6" fmla="*/ 76 w 80"/>
              <a:gd name="T7" fmla="*/ 56 h 80"/>
              <a:gd name="T8" fmla="*/ 72 w 80"/>
              <a:gd name="T9" fmla="*/ 64 h 80"/>
              <a:gd name="T10" fmla="*/ 68 w 80"/>
              <a:gd name="T11" fmla="*/ 70 h 80"/>
              <a:gd name="T12" fmla="*/ 62 w 80"/>
              <a:gd name="T13" fmla="*/ 74 h 80"/>
              <a:gd name="T14" fmla="*/ 56 w 80"/>
              <a:gd name="T15" fmla="*/ 78 h 80"/>
              <a:gd name="T16" fmla="*/ 48 w 80"/>
              <a:gd name="T17" fmla="*/ 80 h 80"/>
              <a:gd name="T18" fmla="*/ 40 w 80"/>
              <a:gd name="T19" fmla="*/ 80 h 80"/>
              <a:gd name="T20" fmla="*/ 40 w 80"/>
              <a:gd name="T21" fmla="*/ 80 h 80"/>
              <a:gd name="T22" fmla="*/ 32 w 80"/>
              <a:gd name="T23" fmla="*/ 80 h 80"/>
              <a:gd name="T24" fmla="*/ 24 w 80"/>
              <a:gd name="T25" fmla="*/ 78 h 80"/>
              <a:gd name="T26" fmla="*/ 18 w 80"/>
              <a:gd name="T27" fmla="*/ 74 h 80"/>
              <a:gd name="T28" fmla="*/ 12 w 80"/>
              <a:gd name="T29" fmla="*/ 70 h 80"/>
              <a:gd name="T30" fmla="*/ 6 w 80"/>
              <a:gd name="T31" fmla="*/ 64 h 80"/>
              <a:gd name="T32" fmla="*/ 4 w 80"/>
              <a:gd name="T33" fmla="*/ 56 h 80"/>
              <a:gd name="T34" fmla="*/ 0 w 80"/>
              <a:gd name="T35" fmla="*/ 48 h 80"/>
              <a:gd name="T36" fmla="*/ 0 w 80"/>
              <a:gd name="T37" fmla="*/ 40 h 80"/>
              <a:gd name="T38" fmla="*/ 0 w 80"/>
              <a:gd name="T39" fmla="*/ 40 h 80"/>
              <a:gd name="T40" fmla="*/ 0 w 80"/>
              <a:gd name="T41" fmla="*/ 32 h 80"/>
              <a:gd name="T42" fmla="*/ 4 w 80"/>
              <a:gd name="T43" fmla="*/ 24 h 80"/>
              <a:gd name="T44" fmla="*/ 6 w 80"/>
              <a:gd name="T45" fmla="*/ 18 h 80"/>
              <a:gd name="T46" fmla="*/ 12 w 80"/>
              <a:gd name="T47" fmla="*/ 12 h 80"/>
              <a:gd name="T48" fmla="*/ 18 w 80"/>
              <a:gd name="T49" fmla="*/ 6 h 80"/>
              <a:gd name="T50" fmla="*/ 24 w 80"/>
              <a:gd name="T51" fmla="*/ 2 h 80"/>
              <a:gd name="T52" fmla="*/ 32 w 80"/>
              <a:gd name="T53" fmla="*/ 0 h 80"/>
              <a:gd name="T54" fmla="*/ 40 w 80"/>
              <a:gd name="T55" fmla="*/ 0 h 80"/>
              <a:gd name="T56" fmla="*/ 40 w 80"/>
              <a:gd name="T57" fmla="*/ 0 h 80"/>
              <a:gd name="T58" fmla="*/ 48 w 80"/>
              <a:gd name="T59" fmla="*/ 0 h 80"/>
              <a:gd name="T60" fmla="*/ 56 w 80"/>
              <a:gd name="T61" fmla="*/ 2 h 80"/>
              <a:gd name="T62" fmla="*/ 62 w 80"/>
              <a:gd name="T63" fmla="*/ 6 h 80"/>
              <a:gd name="T64" fmla="*/ 68 w 80"/>
              <a:gd name="T65" fmla="*/ 12 h 80"/>
              <a:gd name="T66" fmla="*/ 72 w 80"/>
              <a:gd name="T67" fmla="*/ 18 h 80"/>
              <a:gd name="T68" fmla="*/ 76 w 80"/>
              <a:gd name="T69" fmla="*/ 24 h 80"/>
              <a:gd name="T70" fmla="*/ 78 w 80"/>
              <a:gd name="T71" fmla="*/ 32 h 80"/>
              <a:gd name="T72" fmla="*/ 80 w 80"/>
              <a:gd name="T73" fmla="*/ 4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80">
                <a:moveTo>
                  <a:pt x="80" y="40"/>
                </a:moveTo>
                <a:lnTo>
                  <a:pt x="80" y="40"/>
                </a:lnTo>
                <a:lnTo>
                  <a:pt x="78" y="48"/>
                </a:lnTo>
                <a:lnTo>
                  <a:pt x="76" y="56"/>
                </a:lnTo>
                <a:lnTo>
                  <a:pt x="72" y="64"/>
                </a:lnTo>
                <a:lnTo>
                  <a:pt x="68" y="70"/>
                </a:lnTo>
                <a:lnTo>
                  <a:pt x="62" y="74"/>
                </a:lnTo>
                <a:lnTo>
                  <a:pt x="56" y="78"/>
                </a:lnTo>
                <a:lnTo>
                  <a:pt x="48" y="80"/>
                </a:lnTo>
                <a:lnTo>
                  <a:pt x="40" y="80"/>
                </a:lnTo>
                <a:lnTo>
                  <a:pt x="40" y="80"/>
                </a:lnTo>
                <a:lnTo>
                  <a:pt x="32" y="80"/>
                </a:lnTo>
                <a:lnTo>
                  <a:pt x="24" y="78"/>
                </a:lnTo>
                <a:lnTo>
                  <a:pt x="18" y="74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2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6" y="2"/>
                </a:lnTo>
                <a:lnTo>
                  <a:pt x="62" y="6"/>
                </a:lnTo>
                <a:lnTo>
                  <a:pt x="68" y="12"/>
                </a:lnTo>
                <a:lnTo>
                  <a:pt x="72" y="18"/>
                </a:lnTo>
                <a:lnTo>
                  <a:pt x="76" y="24"/>
                </a:lnTo>
                <a:lnTo>
                  <a:pt x="78" y="32"/>
                </a:lnTo>
                <a:lnTo>
                  <a:pt x="80" y="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1" name="Line 37"/>
          <p:cNvSpPr>
            <a:spLocks noChangeShapeType="1"/>
          </p:cNvSpPr>
          <p:nvPr/>
        </p:nvSpPr>
        <p:spPr bwMode="auto">
          <a:xfrm flipH="1">
            <a:off x="3267075" y="3635375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2" name="Freeform 38"/>
          <p:cNvSpPr>
            <a:spLocks/>
          </p:cNvSpPr>
          <p:nvPr/>
        </p:nvSpPr>
        <p:spPr bwMode="auto">
          <a:xfrm>
            <a:off x="3263900" y="3698875"/>
            <a:ext cx="3175" cy="38100"/>
          </a:xfrm>
          <a:custGeom>
            <a:avLst/>
            <a:gdLst>
              <a:gd name="T0" fmla="*/ 2 w 2"/>
              <a:gd name="T1" fmla="*/ 0 h 24"/>
              <a:gd name="T2" fmla="*/ 2 w 2"/>
              <a:gd name="T3" fmla="*/ 8 h 24"/>
              <a:gd name="T4" fmla="*/ 0 w 2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2" y="0"/>
                </a:moveTo>
                <a:lnTo>
                  <a:pt x="2" y="8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3" name="Freeform 39"/>
          <p:cNvSpPr>
            <a:spLocks/>
          </p:cNvSpPr>
          <p:nvPr/>
        </p:nvSpPr>
        <p:spPr bwMode="auto">
          <a:xfrm>
            <a:off x="3254375" y="3762375"/>
            <a:ext cx="6350" cy="34925"/>
          </a:xfrm>
          <a:custGeom>
            <a:avLst/>
            <a:gdLst>
              <a:gd name="T0" fmla="*/ 4 w 4"/>
              <a:gd name="T1" fmla="*/ 0 h 22"/>
              <a:gd name="T2" fmla="*/ 2 w 4"/>
              <a:gd name="T3" fmla="*/ 16 h 22"/>
              <a:gd name="T4" fmla="*/ 0 w 4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2">
                <a:moveTo>
                  <a:pt x="4" y="0"/>
                </a:moveTo>
                <a:lnTo>
                  <a:pt x="2" y="16"/>
                </a:lnTo>
                <a:lnTo>
                  <a:pt x="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4" name="Line 40"/>
          <p:cNvSpPr>
            <a:spLocks noChangeShapeType="1"/>
          </p:cNvSpPr>
          <p:nvPr/>
        </p:nvSpPr>
        <p:spPr bwMode="auto">
          <a:xfrm flipH="1">
            <a:off x="3241675" y="3822700"/>
            <a:ext cx="635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5" name="Line 41"/>
          <p:cNvSpPr>
            <a:spLocks noChangeShapeType="1"/>
          </p:cNvSpPr>
          <p:nvPr/>
        </p:nvSpPr>
        <p:spPr bwMode="auto">
          <a:xfrm flipH="1">
            <a:off x="3222625" y="3886200"/>
            <a:ext cx="952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6" name="Line 42"/>
          <p:cNvSpPr>
            <a:spLocks noChangeShapeType="1"/>
          </p:cNvSpPr>
          <p:nvPr/>
        </p:nvSpPr>
        <p:spPr bwMode="auto">
          <a:xfrm flipH="1">
            <a:off x="3197225" y="3946525"/>
            <a:ext cx="1587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7" name="Line 43"/>
          <p:cNvSpPr>
            <a:spLocks noChangeShapeType="1"/>
          </p:cNvSpPr>
          <p:nvPr/>
        </p:nvSpPr>
        <p:spPr bwMode="auto">
          <a:xfrm flipH="1">
            <a:off x="3168650" y="4003675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8" name="Freeform 44"/>
          <p:cNvSpPr>
            <a:spLocks/>
          </p:cNvSpPr>
          <p:nvPr/>
        </p:nvSpPr>
        <p:spPr bwMode="auto">
          <a:xfrm>
            <a:off x="3136900" y="4060825"/>
            <a:ext cx="22225" cy="31750"/>
          </a:xfrm>
          <a:custGeom>
            <a:avLst/>
            <a:gdLst>
              <a:gd name="T0" fmla="*/ 14 w 14"/>
              <a:gd name="T1" fmla="*/ 0 h 20"/>
              <a:gd name="T2" fmla="*/ 12 w 14"/>
              <a:gd name="T3" fmla="*/ 2 h 20"/>
              <a:gd name="T4" fmla="*/ 0 w 1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14" y="0"/>
                </a:moveTo>
                <a:lnTo>
                  <a:pt x="12" y="2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69" name="Freeform 45"/>
          <p:cNvSpPr>
            <a:spLocks/>
          </p:cNvSpPr>
          <p:nvPr/>
        </p:nvSpPr>
        <p:spPr bwMode="auto">
          <a:xfrm>
            <a:off x="3098800" y="4111625"/>
            <a:ext cx="25400" cy="31750"/>
          </a:xfrm>
          <a:custGeom>
            <a:avLst/>
            <a:gdLst>
              <a:gd name="T0" fmla="*/ 16 w 16"/>
              <a:gd name="T1" fmla="*/ 0 h 20"/>
              <a:gd name="T2" fmla="*/ 12 w 16"/>
              <a:gd name="T3" fmla="*/ 6 h 20"/>
              <a:gd name="T4" fmla="*/ 0 w 16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0">
                <a:moveTo>
                  <a:pt x="16" y="0"/>
                </a:moveTo>
                <a:lnTo>
                  <a:pt x="12" y="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0" name="Freeform 46"/>
          <p:cNvSpPr>
            <a:spLocks/>
          </p:cNvSpPr>
          <p:nvPr/>
        </p:nvSpPr>
        <p:spPr bwMode="auto">
          <a:xfrm>
            <a:off x="3060700" y="4162425"/>
            <a:ext cx="25400" cy="28575"/>
          </a:xfrm>
          <a:custGeom>
            <a:avLst/>
            <a:gdLst>
              <a:gd name="T0" fmla="*/ 16 w 16"/>
              <a:gd name="T1" fmla="*/ 0 h 18"/>
              <a:gd name="T2" fmla="*/ 8 w 16"/>
              <a:gd name="T3" fmla="*/ 10 h 18"/>
              <a:gd name="T4" fmla="*/ 0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0"/>
                </a:moveTo>
                <a:lnTo>
                  <a:pt x="8" y="10"/>
                </a:lnTo>
                <a:lnTo>
                  <a:pt x="0" y="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1" name="Freeform 47"/>
          <p:cNvSpPr>
            <a:spLocks/>
          </p:cNvSpPr>
          <p:nvPr/>
        </p:nvSpPr>
        <p:spPr bwMode="auto">
          <a:xfrm>
            <a:off x="3013075" y="4210050"/>
            <a:ext cx="28575" cy="25400"/>
          </a:xfrm>
          <a:custGeom>
            <a:avLst/>
            <a:gdLst>
              <a:gd name="T0" fmla="*/ 18 w 18"/>
              <a:gd name="T1" fmla="*/ 0 h 16"/>
              <a:gd name="T2" fmla="*/ 8 w 18"/>
              <a:gd name="T3" fmla="*/ 10 h 16"/>
              <a:gd name="T4" fmla="*/ 0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0"/>
                </a:moveTo>
                <a:lnTo>
                  <a:pt x="8" y="10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2" name="Freeform 48"/>
          <p:cNvSpPr>
            <a:spLocks/>
          </p:cNvSpPr>
          <p:nvPr/>
        </p:nvSpPr>
        <p:spPr bwMode="auto">
          <a:xfrm>
            <a:off x="2965450" y="4251325"/>
            <a:ext cx="28575" cy="25400"/>
          </a:xfrm>
          <a:custGeom>
            <a:avLst/>
            <a:gdLst>
              <a:gd name="T0" fmla="*/ 18 w 18"/>
              <a:gd name="T1" fmla="*/ 0 h 16"/>
              <a:gd name="T2" fmla="*/ 6 w 18"/>
              <a:gd name="T3" fmla="*/ 12 h 16"/>
              <a:gd name="T4" fmla="*/ 0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0"/>
                </a:moveTo>
                <a:lnTo>
                  <a:pt x="6" y="12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3" name="Freeform 49"/>
          <p:cNvSpPr>
            <a:spLocks/>
          </p:cNvSpPr>
          <p:nvPr/>
        </p:nvSpPr>
        <p:spPr bwMode="auto">
          <a:xfrm>
            <a:off x="2911475" y="4292600"/>
            <a:ext cx="31750" cy="19050"/>
          </a:xfrm>
          <a:custGeom>
            <a:avLst/>
            <a:gdLst>
              <a:gd name="T0" fmla="*/ 20 w 20"/>
              <a:gd name="T1" fmla="*/ 0 h 12"/>
              <a:gd name="T2" fmla="*/ 4 w 20"/>
              <a:gd name="T3" fmla="*/ 10 h 12"/>
              <a:gd name="T4" fmla="*/ 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0"/>
                </a:moveTo>
                <a:lnTo>
                  <a:pt x="4" y="10"/>
                </a:lnTo>
                <a:lnTo>
                  <a:pt x="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4" name="Freeform 50"/>
          <p:cNvSpPr>
            <a:spLocks/>
          </p:cNvSpPr>
          <p:nvPr/>
        </p:nvSpPr>
        <p:spPr bwMode="auto">
          <a:xfrm>
            <a:off x="2857500" y="4324350"/>
            <a:ext cx="31750" cy="19050"/>
          </a:xfrm>
          <a:custGeom>
            <a:avLst/>
            <a:gdLst>
              <a:gd name="T0" fmla="*/ 20 w 20"/>
              <a:gd name="T1" fmla="*/ 0 h 12"/>
              <a:gd name="T2" fmla="*/ 2 w 20"/>
              <a:gd name="T3" fmla="*/ 10 h 12"/>
              <a:gd name="T4" fmla="*/ 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0"/>
                </a:moveTo>
                <a:lnTo>
                  <a:pt x="2" y="10"/>
                </a:lnTo>
                <a:lnTo>
                  <a:pt x="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5" name="Line 51"/>
          <p:cNvSpPr>
            <a:spLocks noChangeShapeType="1"/>
          </p:cNvSpPr>
          <p:nvPr/>
        </p:nvSpPr>
        <p:spPr bwMode="auto">
          <a:xfrm flipH="1">
            <a:off x="2797175" y="4352925"/>
            <a:ext cx="3492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6" name="Line 52"/>
          <p:cNvSpPr>
            <a:spLocks noChangeShapeType="1"/>
          </p:cNvSpPr>
          <p:nvPr/>
        </p:nvSpPr>
        <p:spPr bwMode="auto">
          <a:xfrm flipH="1">
            <a:off x="2736850" y="4375150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7" name="Freeform 53"/>
          <p:cNvSpPr>
            <a:spLocks/>
          </p:cNvSpPr>
          <p:nvPr/>
        </p:nvSpPr>
        <p:spPr bwMode="auto">
          <a:xfrm>
            <a:off x="2676525" y="4391025"/>
            <a:ext cx="34925" cy="6350"/>
          </a:xfrm>
          <a:custGeom>
            <a:avLst/>
            <a:gdLst>
              <a:gd name="T0" fmla="*/ 22 w 22"/>
              <a:gd name="T1" fmla="*/ 0 h 4"/>
              <a:gd name="T2" fmla="*/ 16 w 22"/>
              <a:gd name="T3" fmla="*/ 2 h 4"/>
              <a:gd name="T4" fmla="*/ 0 w 2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4">
                <a:moveTo>
                  <a:pt x="22" y="0"/>
                </a:moveTo>
                <a:lnTo>
                  <a:pt x="16" y="2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8" name="Freeform 54"/>
          <p:cNvSpPr>
            <a:spLocks/>
          </p:cNvSpPr>
          <p:nvPr/>
        </p:nvSpPr>
        <p:spPr bwMode="auto">
          <a:xfrm>
            <a:off x="2613025" y="4400550"/>
            <a:ext cx="38100" cy="0"/>
          </a:xfrm>
          <a:custGeom>
            <a:avLst/>
            <a:gdLst>
              <a:gd name="T0" fmla="*/ 24 w 24"/>
              <a:gd name="T1" fmla="*/ 12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79" name="Freeform 55"/>
          <p:cNvSpPr>
            <a:spLocks/>
          </p:cNvSpPr>
          <p:nvPr/>
        </p:nvSpPr>
        <p:spPr bwMode="auto">
          <a:xfrm>
            <a:off x="2549525" y="4400550"/>
            <a:ext cx="38100" cy="0"/>
          </a:xfrm>
          <a:custGeom>
            <a:avLst/>
            <a:gdLst>
              <a:gd name="T0" fmla="*/ 24 w 24"/>
              <a:gd name="T1" fmla="*/ 10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1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0" name="Freeform 56"/>
          <p:cNvSpPr>
            <a:spLocks/>
          </p:cNvSpPr>
          <p:nvPr/>
        </p:nvSpPr>
        <p:spPr bwMode="auto">
          <a:xfrm>
            <a:off x="2486025" y="4391025"/>
            <a:ext cx="38100" cy="6350"/>
          </a:xfrm>
          <a:custGeom>
            <a:avLst/>
            <a:gdLst>
              <a:gd name="T0" fmla="*/ 24 w 24"/>
              <a:gd name="T1" fmla="*/ 4 h 4"/>
              <a:gd name="T2" fmla="*/ 6 w 24"/>
              <a:gd name="T3" fmla="*/ 2 h 4"/>
              <a:gd name="T4" fmla="*/ 0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24" y="4"/>
                </a:moveTo>
                <a:lnTo>
                  <a:pt x="6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1" name="Line 57"/>
          <p:cNvSpPr>
            <a:spLocks noChangeShapeType="1"/>
          </p:cNvSpPr>
          <p:nvPr/>
        </p:nvSpPr>
        <p:spPr bwMode="auto">
          <a:xfrm flipH="1" flipV="1">
            <a:off x="2425700" y="4375150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2" name="Freeform 58"/>
          <p:cNvSpPr>
            <a:spLocks/>
          </p:cNvSpPr>
          <p:nvPr/>
        </p:nvSpPr>
        <p:spPr bwMode="auto">
          <a:xfrm>
            <a:off x="2365375" y="4352925"/>
            <a:ext cx="34925" cy="15875"/>
          </a:xfrm>
          <a:custGeom>
            <a:avLst/>
            <a:gdLst>
              <a:gd name="T0" fmla="*/ 22 w 22"/>
              <a:gd name="T1" fmla="*/ 10 h 10"/>
              <a:gd name="T2" fmla="*/ 22 w 22"/>
              <a:gd name="T3" fmla="*/ 8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10"/>
                </a:moveTo>
                <a:lnTo>
                  <a:pt x="22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3" name="Freeform 59"/>
          <p:cNvSpPr>
            <a:spLocks/>
          </p:cNvSpPr>
          <p:nvPr/>
        </p:nvSpPr>
        <p:spPr bwMode="auto">
          <a:xfrm>
            <a:off x="2308225" y="4324350"/>
            <a:ext cx="31750" cy="19050"/>
          </a:xfrm>
          <a:custGeom>
            <a:avLst/>
            <a:gdLst>
              <a:gd name="T0" fmla="*/ 20 w 20"/>
              <a:gd name="T1" fmla="*/ 12 h 12"/>
              <a:gd name="T2" fmla="*/ 18 w 20"/>
              <a:gd name="T3" fmla="*/ 10 h 12"/>
              <a:gd name="T4" fmla="*/ 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12"/>
                </a:moveTo>
                <a:lnTo>
                  <a:pt x="18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4" name="Freeform 60"/>
          <p:cNvSpPr>
            <a:spLocks/>
          </p:cNvSpPr>
          <p:nvPr/>
        </p:nvSpPr>
        <p:spPr bwMode="auto">
          <a:xfrm>
            <a:off x="2254250" y="4292600"/>
            <a:ext cx="31750" cy="19050"/>
          </a:xfrm>
          <a:custGeom>
            <a:avLst/>
            <a:gdLst>
              <a:gd name="T0" fmla="*/ 20 w 20"/>
              <a:gd name="T1" fmla="*/ 12 h 12"/>
              <a:gd name="T2" fmla="*/ 16 w 20"/>
              <a:gd name="T3" fmla="*/ 10 h 12"/>
              <a:gd name="T4" fmla="*/ 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12"/>
                </a:moveTo>
                <a:lnTo>
                  <a:pt x="16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5" name="Freeform 61"/>
          <p:cNvSpPr>
            <a:spLocks/>
          </p:cNvSpPr>
          <p:nvPr/>
        </p:nvSpPr>
        <p:spPr bwMode="auto">
          <a:xfrm>
            <a:off x="2203450" y="4254500"/>
            <a:ext cx="28575" cy="22225"/>
          </a:xfrm>
          <a:custGeom>
            <a:avLst/>
            <a:gdLst>
              <a:gd name="T0" fmla="*/ 18 w 18"/>
              <a:gd name="T1" fmla="*/ 14 h 14"/>
              <a:gd name="T2" fmla="*/ 12 w 18"/>
              <a:gd name="T3" fmla="*/ 10 h 14"/>
              <a:gd name="T4" fmla="*/ 0 w 18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18" y="14"/>
                </a:moveTo>
                <a:lnTo>
                  <a:pt x="12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6" name="Freeform 62"/>
          <p:cNvSpPr>
            <a:spLocks/>
          </p:cNvSpPr>
          <p:nvPr/>
        </p:nvSpPr>
        <p:spPr bwMode="auto">
          <a:xfrm>
            <a:off x="2155825" y="421005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10 h 16"/>
              <a:gd name="T4" fmla="*/ 0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16"/>
                </a:moveTo>
                <a:lnTo>
                  <a:pt x="10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7" name="Freeform 63"/>
          <p:cNvSpPr>
            <a:spLocks/>
          </p:cNvSpPr>
          <p:nvPr/>
        </p:nvSpPr>
        <p:spPr bwMode="auto">
          <a:xfrm>
            <a:off x="2114550" y="4162425"/>
            <a:ext cx="25400" cy="28575"/>
          </a:xfrm>
          <a:custGeom>
            <a:avLst/>
            <a:gdLst>
              <a:gd name="T0" fmla="*/ 16 w 16"/>
              <a:gd name="T1" fmla="*/ 18 h 18"/>
              <a:gd name="T2" fmla="*/ 6 w 16"/>
              <a:gd name="T3" fmla="*/ 10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6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8" name="Freeform 64"/>
          <p:cNvSpPr>
            <a:spLocks/>
          </p:cNvSpPr>
          <p:nvPr/>
        </p:nvSpPr>
        <p:spPr bwMode="auto">
          <a:xfrm>
            <a:off x="2073275" y="4114800"/>
            <a:ext cx="25400" cy="28575"/>
          </a:xfrm>
          <a:custGeom>
            <a:avLst/>
            <a:gdLst>
              <a:gd name="T0" fmla="*/ 16 w 16"/>
              <a:gd name="T1" fmla="*/ 18 h 18"/>
              <a:gd name="T2" fmla="*/ 4 w 16"/>
              <a:gd name="T3" fmla="*/ 4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4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89" name="Freeform 65"/>
          <p:cNvSpPr>
            <a:spLocks/>
          </p:cNvSpPr>
          <p:nvPr/>
        </p:nvSpPr>
        <p:spPr bwMode="auto">
          <a:xfrm>
            <a:off x="2041525" y="4060825"/>
            <a:ext cx="19050" cy="31750"/>
          </a:xfrm>
          <a:custGeom>
            <a:avLst/>
            <a:gdLst>
              <a:gd name="T0" fmla="*/ 12 w 12"/>
              <a:gd name="T1" fmla="*/ 20 h 20"/>
              <a:gd name="T2" fmla="*/ 0 w 12"/>
              <a:gd name="T3" fmla="*/ 2 h 20"/>
              <a:gd name="T4" fmla="*/ 0 w 12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12" y="2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0" name="Line 66"/>
          <p:cNvSpPr>
            <a:spLocks noChangeShapeType="1"/>
          </p:cNvSpPr>
          <p:nvPr/>
        </p:nvSpPr>
        <p:spPr bwMode="auto">
          <a:xfrm flipH="1" flipV="1">
            <a:off x="2009775" y="4003675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1" name="Line 67"/>
          <p:cNvSpPr>
            <a:spLocks noChangeShapeType="1"/>
          </p:cNvSpPr>
          <p:nvPr/>
        </p:nvSpPr>
        <p:spPr bwMode="auto">
          <a:xfrm flipH="1" flipV="1">
            <a:off x="1984375" y="3946525"/>
            <a:ext cx="1587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2" name="Line 68"/>
          <p:cNvSpPr>
            <a:spLocks noChangeShapeType="1"/>
          </p:cNvSpPr>
          <p:nvPr/>
        </p:nvSpPr>
        <p:spPr bwMode="auto">
          <a:xfrm flipH="1" flipV="1">
            <a:off x="1965325" y="3886200"/>
            <a:ext cx="952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3" name="Line 69"/>
          <p:cNvSpPr>
            <a:spLocks noChangeShapeType="1"/>
          </p:cNvSpPr>
          <p:nvPr/>
        </p:nvSpPr>
        <p:spPr bwMode="auto">
          <a:xfrm flipH="1" flipV="1">
            <a:off x="1949450" y="3825875"/>
            <a:ext cx="63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4" name="Freeform 70"/>
          <p:cNvSpPr>
            <a:spLocks/>
          </p:cNvSpPr>
          <p:nvPr/>
        </p:nvSpPr>
        <p:spPr bwMode="auto">
          <a:xfrm>
            <a:off x="1936750" y="3762375"/>
            <a:ext cx="6350" cy="38100"/>
          </a:xfrm>
          <a:custGeom>
            <a:avLst/>
            <a:gdLst>
              <a:gd name="T0" fmla="*/ 4 w 4"/>
              <a:gd name="T1" fmla="*/ 24 h 24"/>
              <a:gd name="T2" fmla="*/ 2 w 4"/>
              <a:gd name="T3" fmla="*/ 16 h 24"/>
              <a:gd name="T4" fmla="*/ 0 w 4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4" y="24"/>
                </a:moveTo>
                <a:lnTo>
                  <a:pt x="2" y="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5" name="Freeform 71"/>
          <p:cNvSpPr>
            <a:spLocks/>
          </p:cNvSpPr>
          <p:nvPr/>
        </p:nvSpPr>
        <p:spPr bwMode="auto">
          <a:xfrm>
            <a:off x="1930400" y="3698875"/>
            <a:ext cx="3175" cy="38100"/>
          </a:xfrm>
          <a:custGeom>
            <a:avLst/>
            <a:gdLst>
              <a:gd name="T0" fmla="*/ 2 w 2"/>
              <a:gd name="T1" fmla="*/ 24 h 24"/>
              <a:gd name="T2" fmla="*/ 0 w 2"/>
              <a:gd name="T3" fmla="*/ 8 h 24"/>
              <a:gd name="T4" fmla="*/ 0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2" y="24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6" name="Line 72"/>
          <p:cNvSpPr>
            <a:spLocks noChangeShapeType="1"/>
          </p:cNvSpPr>
          <p:nvPr/>
        </p:nvSpPr>
        <p:spPr bwMode="auto">
          <a:xfrm flipH="1" flipV="1">
            <a:off x="1927225" y="3635375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7" name="Line 73"/>
          <p:cNvSpPr>
            <a:spLocks noChangeShapeType="1"/>
          </p:cNvSpPr>
          <p:nvPr/>
        </p:nvSpPr>
        <p:spPr bwMode="auto">
          <a:xfrm flipV="1">
            <a:off x="1927225" y="3571875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8" name="Line 74"/>
          <p:cNvSpPr>
            <a:spLocks noChangeShapeType="1"/>
          </p:cNvSpPr>
          <p:nvPr/>
        </p:nvSpPr>
        <p:spPr bwMode="auto">
          <a:xfrm flipV="1">
            <a:off x="1930400" y="3508375"/>
            <a:ext cx="635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99" name="Freeform 75"/>
          <p:cNvSpPr>
            <a:spLocks/>
          </p:cNvSpPr>
          <p:nvPr/>
        </p:nvSpPr>
        <p:spPr bwMode="auto">
          <a:xfrm>
            <a:off x="1939925" y="3448050"/>
            <a:ext cx="9525" cy="34925"/>
          </a:xfrm>
          <a:custGeom>
            <a:avLst/>
            <a:gdLst>
              <a:gd name="T0" fmla="*/ 0 w 6"/>
              <a:gd name="T1" fmla="*/ 22 h 22"/>
              <a:gd name="T2" fmla="*/ 0 w 6"/>
              <a:gd name="T3" fmla="*/ 20 h 22"/>
              <a:gd name="T4" fmla="*/ 6 w 6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2">
                <a:moveTo>
                  <a:pt x="0" y="22"/>
                </a:moveTo>
                <a:lnTo>
                  <a:pt x="0" y="20"/>
                </a:lnTo>
                <a:lnTo>
                  <a:pt x="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0" name="Freeform 76"/>
          <p:cNvSpPr>
            <a:spLocks/>
          </p:cNvSpPr>
          <p:nvPr/>
        </p:nvSpPr>
        <p:spPr bwMode="auto">
          <a:xfrm>
            <a:off x="1952625" y="3384550"/>
            <a:ext cx="12700" cy="38100"/>
          </a:xfrm>
          <a:custGeom>
            <a:avLst/>
            <a:gdLst>
              <a:gd name="T0" fmla="*/ 0 w 8"/>
              <a:gd name="T1" fmla="*/ 24 h 24"/>
              <a:gd name="T2" fmla="*/ 4 w 8"/>
              <a:gd name="T3" fmla="*/ 14 h 24"/>
              <a:gd name="T4" fmla="*/ 8 w 8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">
                <a:moveTo>
                  <a:pt x="0" y="24"/>
                </a:moveTo>
                <a:lnTo>
                  <a:pt x="4" y="14"/>
                </a:lnTo>
                <a:lnTo>
                  <a:pt x="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1" name="Freeform 77"/>
          <p:cNvSpPr>
            <a:spLocks/>
          </p:cNvSpPr>
          <p:nvPr/>
        </p:nvSpPr>
        <p:spPr bwMode="auto">
          <a:xfrm>
            <a:off x="1971675" y="3324225"/>
            <a:ext cx="12700" cy="38100"/>
          </a:xfrm>
          <a:custGeom>
            <a:avLst/>
            <a:gdLst>
              <a:gd name="T0" fmla="*/ 0 w 8"/>
              <a:gd name="T1" fmla="*/ 24 h 24"/>
              <a:gd name="T2" fmla="*/ 6 w 8"/>
              <a:gd name="T3" fmla="*/ 8 h 24"/>
              <a:gd name="T4" fmla="*/ 8 w 8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">
                <a:moveTo>
                  <a:pt x="0" y="24"/>
                </a:moveTo>
                <a:lnTo>
                  <a:pt x="6" y="8"/>
                </a:lnTo>
                <a:lnTo>
                  <a:pt x="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2" name="Freeform 78"/>
          <p:cNvSpPr>
            <a:spLocks/>
          </p:cNvSpPr>
          <p:nvPr/>
        </p:nvSpPr>
        <p:spPr bwMode="auto">
          <a:xfrm>
            <a:off x="1993900" y="3267075"/>
            <a:ext cx="15875" cy="34925"/>
          </a:xfrm>
          <a:custGeom>
            <a:avLst/>
            <a:gdLst>
              <a:gd name="T0" fmla="*/ 0 w 10"/>
              <a:gd name="T1" fmla="*/ 22 h 22"/>
              <a:gd name="T2" fmla="*/ 10 w 10"/>
              <a:gd name="T3" fmla="*/ 2 h 22"/>
              <a:gd name="T4" fmla="*/ 10 w 10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0" y="22"/>
                </a:moveTo>
                <a:lnTo>
                  <a:pt x="10" y="2"/>
                </a:lnTo>
                <a:lnTo>
                  <a:pt x="1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3" name="Line 79"/>
          <p:cNvSpPr>
            <a:spLocks noChangeShapeType="1"/>
          </p:cNvSpPr>
          <p:nvPr/>
        </p:nvSpPr>
        <p:spPr bwMode="auto">
          <a:xfrm flipV="1">
            <a:off x="2022475" y="3209925"/>
            <a:ext cx="1587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4" name="Line 80"/>
          <p:cNvSpPr>
            <a:spLocks noChangeShapeType="1"/>
          </p:cNvSpPr>
          <p:nvPr/>
        </p:nvSpPr>
        <p:spPr bwMode="auto">
          <a:xfrm flipV="1">
            <a:off x="2054225" y="3155950"/>
            <a:ext cx="1905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5" name="Line 81"/>
          <p:cNvSpPr>
            <a:spLocks noChangeShapeType="1"/>
          </p:cNvSpPr>
          <p:nvPr/>
        </p:nvSpPr>
        <p:spPr bwMode="auto">
          <a:xfrm flipV="1">
            <a:off x="2089150" y="31083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6" name="Line 82"/>
          <p:cNvSpPr>
            <a:spLocks noChangeShapeType="1"/>
          </p:cNvSpPr>
          <p:nvPr/>
        </p:nvSpPr>
        <p:spPr bwMode="auto">
          <a:xfrm flipV="1">
            <a:off x="2127250" y="306070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7" name="Line 83"/>
          <p:cNvSpPr>
            <a:spLocks noChangeShapeType="1"/>
          </p:cNvSpPr>
          <p:nvPr/>
        </p:nvSpPr>
        <p:spPr bwMode="auto">
          <a:xfrm flipV="1">
            <a:off x="2171700" y="301625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8" name="Freeform 84"/>
          <p:cNvSpPr>
            <a:spLocks/>
          </p:cNvSpPr>
          <p:nvPr/>
        </p:nvSpPr>
        <p:spPr bwMode="auto">
          <a:xfrm>
            <a:off x="2222500" y="2978150"/>
            <a:ext cx="28575" cy="22225"/>
          </a:xfrm>
          <a:custGeom>
            <a:avLst/>
            <a:gdLst>
              <a:gd name="T0" fmla="*/ 0 w 18"/>
              <a:gd name="T1" fmla="*/ 14 h 14"/>
              <a:gd name="T2" fmla="*/ 0 w 18"/>
              <a:gd name="T3" fmla="*/ 14 h 14"/>
              <a:gd name="T4" fmla="*/ 18 w 18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0" y="14"/>
                </a:lnTo>
                <a:lnTo>
                  <a:pt x="1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9" name="Freeform 85"/>
          <p:cNvSpPr>
            <a:spLocks/>
          </p:cNvSpPr>
          <p:nvPr/>
        </p:nvSpPr>
        <p:spPr bwMode="auto">
          <a:xfrm>
            <a:off x="2273300" y="2946400"/>
            <a:ext cx="31750" cy="19050"/>
          </a:xfrm>
          <a:custGeom>
            <a:avLst/>
            <a:gdLst>
              <a:gd name="T0" fmla="*/ 0 w 20"/>
              <a:gd name="T1" fmla="*/ 12 h 12"/>
              <a:gd name="T2" fmla="*/ 4 w 20"/>
              <a:gd name="T3" fmla="*/ 8 h 12"/>
              <a:gd name="T4" fmla="*/ 2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12"/>
                </a:moveTo>
                <a:lnTo>
                  <a:pt x="4" y="8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0" name="Freeform 86"/>
          <p:cNvSpPr>
            <a:spLocks/>
          </p:cNvSpPr>
          <p:nvPr/>
        </p:nvSpPr>
        <p:spPr bwMode="auto">
          <a:xfrm>
            <a:off x="2327275" y="2917825"/>
            <a:ext cx="34925" cy="15875"/>
          </a:xfrm>
          <a:custGeom>
            <a:avLst/>
            <a:gdLst>
              <a:gd name="T0" fmla="*/ 0 w 22"/>
              <a:gd name="T1" fmla="*/ 10 h 10"/>
              <a:gd name="T2" fmla="*/ 6 w 22"/>
              <a:gd name="T3" fmla="*/ 6 h 10"/>
              <a:gd name="T4" fmla="*/ 22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10"/>
                </a:moveTo>
                <a:lnTo>
                  <a:pt x="6" y="6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1" name="Freeform 87"/>
          <p:cNvSpPr>
            <a:spLocks/>
          </p:cNvSpPr>
          <p:nvPr/>
        </p:nvSpPr>
        <p:spPr bwMode="auto">
          <a:xfrm>
            <a:off x="2387600" y="2895600"/>
            <a:ext cx="34925" cy="12700"/>
          </a:xfrm>
          <a:custGeom>
            <a:avLst/>
            <a:gdLst>
              <a:gd name="T0" fmla="*/ 0 w 22"/>
              <a:gd name="T1" fmla="*/ 8 h 8"/>
              <a:gd name="T2" fmla="*/ 8 w 22"/>
              <a:gd name="T3" fmla="*/ 4 h 8"/>
              <a:gd name="T4" fmla="*/ 22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8"/>
                </a:moveTo>
                <a:lnTo>
                  <a:pt x="8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2" name="Freeform 88"/>
          <p:cNvSpPr>
            <a:spLocks/>
          </p:cNvSpPr>
          <p:nvPr/>
        </p:nvSpPr>
        <p:spPr bwMode="auto">
          <a:xfrm>
            <a:off x="2447925" y="2879725"/>
            <a:ext cx="34925" cy="9525"/>
          </a:xfrm>
          <a:custGeom>
            <a:avLst/>
            <a:gdLst>
              <a:gd name="T0" fmla="*/ 0 w 22"/>
              <a:gd name="T1" fmla="*/ 6 h 6"/>
              <a:gd name="T2" fmla="*/ 10 w 22"/>
              <a:gd name="T3" fmla="*/ 2 h 6"/>
              <a:gd name="T4" fmla="*/ 22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0" y="6"/>
                </a:moveTo>
                <a:lnTo>
                  <a:pt x="10" y="2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3" name="Freeform 89"/>
          <p:cNvSpPr>
            <a:spLocks/>
          </p:cNvSpPr>
          <p:nvPr/>
        </p:nvSpPr>
        <p:spPr bwMode="auto">
          <a:xfrm>
            <a:off x="2508250" y="2870200"/>
            <a:ext cx="38100" cy="3175"/>
          </a:xfrm>
          <a:custGeom>
            <a:avLst/>
            <a:gdLst>
              <a:gd name="T0" fmla="*/ 0 w 24"/>
              <a:gd name="T1" fmla="*/ 2 h 2"/>
              <a:gd name="T2" fmla="*/ 14 w 24"/>
              <a:gd name="T3" fmla="*/ 2 h 2"/>
              <a:gd name="T4" fmla="*/ 24 w 2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14" y="2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4" name="Freeform 90"/>
          <p:cNvSpPr>
            <a:spLocks/>
          </p:cNvSpPr>
          <p:nvPr/>
        </p:nvSpPr>
        <p:spPr bwMode="auto">
          <a:xfrm>
            <a:off x="2571750" y="2867025"/>
            <a:ext cx="38100" cy="0"/>
          </a:xfrm>
          <a:custGeom>
            <a:avLst/>
            <a:gdLst>
              <a:gd name="T0" fmla="*/ 0 w 24"/>
              <a:gd name="T1" fmla="*/ 16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16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5" name="Freeform 91"/>
          <p:cNvSpPr>
            <a:spLocks/>
          </p:cNvSpPr>
          <p:nvPr/>
        </p:nvSpPr>
        <p:spPr bwMode="auto">
          <a:xfrm>
            <a:off x="2635250" y="2870200"/>
            <a:ext cx="38100" cy="3175"/>
          </a:xfrm>
          <a:custGeom>
            <a:avLst/>
            <a:gdLst>
              <a:gd name="T0" fmla="*/ 0 w 24"/>
              <a:gd name="T1" fmla="*/ 0 h 2"/>
              <a:gd name="T2" fmla="*/ 20 w 24"/>
              <a:gd name="T3" fmla="*/ 2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0"/>
                </a:moveTo>
                <a:lnTo>
                  <a:pt x="20" y="2"/>
                </a:lnTo>
                <a:lnTo>
                  <a:pt x="24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6" name="Freeform 92"/>
          <p:cNvSpPr>
            <a:spLocks/>
          </p:cNvSpPr>
          <p:nvPr/>
        </p:nvSpPr>
        <p:spPr bwMode="auto">
          <a:xfrm>
            <a:off x="2698750" y="2876550"/>
            <a:ext cx="38100" cy="6350"/>
          </a:xfrm>
          <a:custGeom>
            <a:avLst/>
            <a:gdLst>
              <a:gd name="T0" fmla="*/ 0 w 24"/>
              <a:gd name="T1" fmla="*/ 0 h 4"/>
              <a:gd name="T2" fmla="*/ 2 w 24"/>
              <a:gd name="T3" fmla="*/ 0 h 4"/>
              <a:gd name="T4" fmla="*/ 22 w 24"/>
              <a:gd name="T5" fmla="*/ 4 h 4"/>
              <a:gd name="T6" fmla="*/ 24 w 2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4">
                <a:moveTo>
                  <a:pt x="0" y="0"/>
                </a:moveTo>
                <a:lnTo>
                  <a:pt x="2" y="0"/>
                </a:lnTo>
                <a:lnTo>
                  <a:pt x="22" y="4"/>
                </a:lnTo>
                <a:lnTo>
                  <a:pt x="24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7" name="Line 93"/>
          <p:cNvSpPr>
            <a:spLocks noChangeShapeType="1"/>
          </p:cNvSpPr>
          <p:nvPr/>
        </p:nvSpPr>
        <p:spPr bwMode="auto">
          <a:xfrm>
            <a:off x="2759075" y="289242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8" name="Line 94"/>
          <p:cNvSpPr>
            <a:spLocks noChangeShapeType="1"/>
          </p:cNvSpPr>
          <p:nvPr/>
        </p:nvSpPr>
        <p:spPr bwMode="auto">
          <a:xfrm>
            <a:off x="2819400" y="2911475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9" name="Line 95"/>
          <p:cNvSpPr>
            <a:spLocks noChangeShapeType="1"/>
          </p:cNvSpPr>
          <p:nvPr/>
        </p:nvSpPr>
        <p:spPr bwMode="auto">
          <a:xfrm>
            <a:off x="2876550" y="2936875"/>
            <a:ext cx="349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0" name="Line 96"/>
          <p:cNvSpPr>
            <a:spLocks noChangeShapeType="1"/>
          </p:cNvSpPr>
          <p:nvPr/>
        </p:nvSpPr>
        <p:spPr bwMode="auto">
          <a:xfrm>
            <a:off x="2933700" y="2968625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1" name="Line 97"/>
          <p:cNvSpPr>
            <a:spLocks noChangeShapeType="1"/>
          </p:cNvSpPr>
          <p:nvPr/>
        </p:nvSpPr>
        <p:spPr bwMode="auto">
          <a:xfrm>
            <a:off x="2984500" y="3006725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2" name="Line 98"/>
          <p:cNvSpPr>
            <a:spLocks noChangeShapeType="1"/>
          </p:cNvSpPr>
          <p:nvPr/>
        </p:nvSpPr>
        <p:spPr bwMode="auto">
          <a:xfrm>
            <a:off x="3032125" y="30480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3" name="Line 99"/>
          <p:cNvSpPr>
            <a:spLocks noChangeShapeType="1"/>
          </p:cNvSpPr>
          <p:nvPr/>
        </p:nvSpPr>
        <p:spPr bwMode="auto">
          <a:xfrm>
            <a:off x="3076575" y="30956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4" name="Freeform 100"/>
          <p:cNvSpPr>
            <a:spLocks/>
          </p:cNvSpPr>
          <p:nvPr/>
        </p:nvSpPr>
        <p:spPr bwMode="auto">
          <a:xfrm>
            <a:off x="3114675" y="3143250"/>
            <a:ext cx="22225" cy="31750"/>
          </a:xfrm>
          <a:custGeom>
            <a:avLst/>
            <a:gdLst>
              <a:gd name="T0" fmla="*/ 0 w 14"/>
              <a:gd name="T1" fmla="*/ 0 h 20"/>
              <a:gd name="T2" fmla="*/ 2 w 14"/>
              <a:gd name="T3" fmla="*/ 2 h 20"/>
              <a:gd name="T4" fmla="*/ 14 w 1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0"/>
                </a:moveTo>
                <a:lnTo>
                  <a:pt x="2" y="2"/>
                </a:lnTo>
                <a:lnTo>
                  <a:pt x="14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5" name="Freeform 101"/>
          <p:cNvSpPr>
            <a:spLocks/>
          </p:cNvSpPr>
          <p:nvPr/>
        </p:nvSpPr>
        <p:spPr bwMode="auto">
          <a:xfrm>
            <a:off x="3149600" y="3197225"/>
            <a:ext cx="19050" cy="34925"/>
          </a:xfrm>
          <a:custGeom>
            <a:avLst/>
            <a:gdLst>
              <a:gd name="T0" fmla="*/ 0 w 12"/>
              <a:gd name="T1" fmla="*/ 0 h 22"/>
              <a:gd name="T2" fmla="*/ 4 w 12"/>
              <a:gd name="T3" fmla="*/ 6 h 22"/>
              <a:gd name="T4" fmla="*/ 12 w 1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4" y="6"/>
                </a:lnTo>
                <a:lnTo>
                  <a:pt x="12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6" name="Freeform 102"/>
          <p:cNvSpPr>
            <a:spLocks/>
          </p:cNvSpPr>
          <p:nvPr/>
        </p:nvSpPr>
        <p:spPr bwMode="auto">
          <a:xfrm>
            <a:off x="3181350" y="3254375"/>
            <a:ext cx="15875" cy="34925"/>
          </a:xfrm>
          <a:custGeom>
            <a:avLst/>
            <a:gdLst>
              <a:gd name="T0" fmla="*/ 0 w 10"/>
              <a:gd name="T1" fmla="*/ 0 h 22"/>
              <a:gd name="T2" fmla="*/ 4 w 10"/>
              <a:gd name="T3" fmla="*/ 10 h 22"/>
              <a:gd name="T4" fmla="*/ 10 w 10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0" y="0"/>
                </a:moveTo>
                <a:lnTo>
                  <a:pt x="4" y="10"/>
                </a:lnTo>
                <a:lnTo>
                  <a:pt x="1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7" name="Freeform 103"/>
          <p:cNvSpPr>
            <a:spLocks/>
          </p:cNvSpPr>
          <p:nvPr/>
        </p:nvSpPr>
        <p:spPr bwMode="auto">
          <a:xfrm>
            <a:off x="3206750" y="3311525"/>
            <a:ext cx="12700" cy="34925"/>
          </a:xfrm>
          <a:custGeom>
            <a:avLst/>
            <a:gdLst>
              <a:gd name="T0" fmla="*/ 0 w 8"/>
              <a:gd name="T1" fmla="*/ 0 h 22"/>
              <a:gd name="T2" fmla="*/ 6 w 8"/>
              <a:gd name="T3" fmla="*/ 16 h 22"/>
              <a:gd name="T4" fmla="*/ 8 w 8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0" y="0"/>
                </a:moveTo>
                <a:lnTo>
                  <a:pt x="6" y="16"/>
                </a:lnTo>
                <a:lnTo>
                  <a:pt x="8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8" name="Freeform 104"/>
          <p:cNvSpPr>
            <a:spLocks/>
          </p:cNvSpPr>
          <p:nvPr/>
        </p:nvSpPr>
        <p:spPr bwMode="auto">
          <a:xfrm>
            <a:off x="3228975" y="3371850"/>
            <a:ext cx="12700" cy="34925"/>
          </a:xfrm>
          <a:custGeom>
            <a:avLst/>
            <a:gdLst>
              <a:gd name="T0" fmla="*/ 0 w 8"/>
              <a:gd name="T1" fmla="*/ 0 h 22"/>
              <a:gd name="T2" fmla="*/ 6 w 8"/>
              <a:gd name="T3" fmla="*/ 22 h 22"/>
              <a:gd name="T4" fmla="*/ 8 w 8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0" y="0"/>
                </a:moveTo>
                <a:lnTo>
                  <a:pt x="6" y="22"/>
                </a:lnTo>
                <a:lnTo>
                  <a:pt x="8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29" name="Line 105"/>
          <p:cNvSpPr>
            <a:spLocks noChangeShapeType="1"/>
          </p:cNvSpPr>
          <p:nvPr/>
        </p:nvSpPr>
        <p:spPr bwMode="auto">
          <a:xfrm>
            <a:off x="3244850" y="3432175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0" name="Line 106"/>
          <p:cNvSpPr>
            <a:spLocks noChangeShapeType="1"/>
          </p:cNvSpPr>
          <p:nvPr/>
        </p:nvSpPr>
        <p:spPr bwMode="auto">
          <a:xfrm>
            <a:off x="3257550" y="3492500"/>
            <a:ext cx="635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1" name="Line 107"/>
          <p:cNvSpPr>
            <a:spLocks noChangeShapeType="1"/>
          </p:cNvSpPr>
          <p:nvPr/>
        </p:nvSpPr>
        <p:spPr bwMode="auto">
          <a:xfrm>
            <a:off x="3267075" y="3556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2" name="Line 108"/>
          <p:cNvSpPr>
            <a:spLocks noChangeShapeType="1"/>
          </p:cNvSpPr>
          <p:nvPr/>
        </p:nvSpPr>
        <p:spPr bwMode="auto">
          <a:xfrm>
            <a:off x="3270250" y="3619500"/>
            <a:ext cx="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3" name="Rectangle 109"/>
          <p:cNvSpPr>
            <a:spLocks noChangeArrowheads="1"/>
          </p:cNvSpPr>
          <p:nvPr/>
        </p:nvSpPr>
        <p:spPr bwMode="auto">
          <a:xfrm>
            <a:off x="3038475" y="2974975"/>
            <a:ext cx="1527175" cy="682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4" name="Rectangle 110"/>
          <p:cNvSpPr>
            <a:spLocks noChangeArrowheads="1"/>
          </p:cNvSpPr>
          <p:nvPr/>
        </p:nvSpPr>
        <p:spPr bwMode="auto">
          <a:xfrm>
            <a:off x="3038475" y="2974975"/>
            <a:ext cx="1527175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5" name="Freeform 111"/>
          <p:cNvSpPr>
            <a:spLocks/>
          </p:cNvSpPr>
          <p:nvPr/>
        </p:nvSpPr>
        <p:spPr bwMode="auto">
          <a:xfrm>
            <a:off x="5006975" y="2482850"/>
            <a:ext cx="352425" cy="412750"/>
          </a:xfrm>
          <a:custGeom>
            <a:avLst/>
            <a:gdLst>
              <a:gd name="T0" fmla="*/ 0 w 222"/>
              <a:gd name="T1" fmla="*/ 0 h 260"/>
              <a:gd name="T2" fmla="*/ 0 w 222"/>
              <a:gd name="T3" fmla="*/ 0 h 260"/>
              <a:gd name="T4" fmla="*/ 18 w 222"/>
              <a:gd name="T5" fmla="*/ 0 h 260"/>
              <a:gd name="T6" fmla="*/ 38 w 222"/>
              <a:gd name="T7" fmla="*/ 4 h 260"/>
              <a:gd name="T8" fmla="*/ 56 w 222"/>
              <a:gd name="T9" fmla="*/ 10 h 260"/>
              <a:gd name="T10" fmla="*/ 74 w 222"/>
              <a:gd name="T11" fmla="*/ 20 h 260"/>
              <a:gd name="T12" fmla="*/ 92 w 222"/>
              <a:gd name="T13" fmla="*/ 30 h 260"/>
              <a:gd name="T14" fmla="*/ 108 w 222"/>
              <a:gd name="T15" fmla="*/ 42 h 260"/>
              <a:gd name="T16" fmla="*/ 126 w 222"/>
              <a:gd name="T17" fmla="*/ 58 h 260"/>
              <a:gd name="T18" fmla="*/ 140 w 222"/>
              <a:gd name="T19" fmla="*/ 74 h 260"/>
              <a:gd name="T20" fmla="*/ 156 w 222"/>
              <a:gd name="T21" fmla="*/ 92 h 260"/>
              <a:gd name="T22" fmla="*/ 170 w 222"/>
              <a:gd name="T23" fmla="*/ 112 h 260"/>
              <a:gd name="T24" fmla="*/ 182 w 222"/>
              <a:gd name="T25" fmla="*/ 134 h 260"/>
              <a:gd name="T26" fmla="*/ 194 w 222"/>
              <a:gd name="T27" fmla="*/ 156 h 260"/>
              <a:gd name="T28" fmla="*/ 202 w 222"/>
              <a:gd name="T29" fmla="*/ 180 h 260"/>
              <a:gd name="T30" fmla="*/ 212 w 222"/>
              <a:gd name="T31" fmla="*/ 206 h 260"/>
              <a:gd name="T32" fmla="*/ 218 w 222"/>
              <a:gd name="T33" fmla="*/ 232 h 260"/>
              <a:gd name="T34" fmla="*/ 222 w 222"/>
              <a:gd name="T35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2" h="260">
                <a:moveTo>
                  <a:pt x="0" y="0"/>
                </a:moveTo>
                <a:lnTo>
                  <a:pt x="0" y="0"/>
                </a:lnTo>
                <a:lnTo>
                  <a:pt x="18" y="0"/>
                </a:lnTo>
                <a:lnTo>
                  <a:pt x="38" y="4"/>
                </a:lnTo>
                <a:lnTo>
                  <a:pt x="56" y="10"/>
                </a:lnTo>
                <a:lnTo>
                  <a:pt x="74" y="20"/>
                </a:lnTo>
                <a:lnTo>
                  <a:pt x="92" y="30"/>
                </a:lnTo>
                <a:lnTo>
                  <a:pt x="108" y="42"/>
                </a:lnTo>
                <a:lnTo>
                  <a:pt x="126" y="58"/>
                </a:lnTo>
                <a:lnTo>
                  <a:pt x="140" y="74"/>
                </a:lnTo>
                <a:lnTo>
                  <a:pt x="156" y="92"/>
                </a:lnTo>
                <a:lnTo>
                  <a:pt x="170" y="112"/>
                </a:lnTo>
                <a:lnTo>
                  <a:pt x="182" y="134"/>
                </a:lnTo>
                <a:lnTo>
                  <a:pt x="194" y="156"/>
                </a:lnTo>
                <a:lnTo>
                  <a:pt x="202" y="180"/>
                </a:lnTo>
                <a:lnTo>
                  <a:pt x="212" y="206"/>
                </a:lnTo>
                <a:lnTo>
                  <a:pt x="218" y="232"/>
                </a:lnTo>
                <a:lnTo>
                  <a:pt x="222" y="26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6" name="Freeform 112"/>
          <p:cNvSpPr>
            <a:spLocks/>
          </p:cNvSpPr>
          <p:nvPr/>
        </p:nvSpPr>
        <p:spPr bwMode="auto">
          <a:xfrm>
            <a:off x="5327650" y="2870200"/>
            <a:ext cx="60325" cy="79375"/>
          </a:xfrm>
          <a:custGeom>
            <a:avLst/>
            <a:gdLst>
              <a:gd name="T0" fmla="*/ 26 w 38"/>
              <a:gd name="T1" fmla="*/ 50 h 50"/>
              <a:gd name="T2" fmla="*/ 0 w 38"/>
              <a:gd name="T3" fmla="*/ 4 h 50"/>
              <a:gd name="T4" fmla="*/ 20 w 38"/>
              <a:gd name="T5" fmla="*/ 14 h 50"/>
              <a:gd name="T6" fmla="*/ 38 w 38"/>
              <a:gd name="T7" fmla="*/ 0 h 50"/>
              <a:gd name="T8" fmla="*/ 26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50"/>
                </a:moveTo>
                <a:lnTo>
                  <a:pt x="0" y="4"/>
                </a:lnTo>
                <a:lnTo>
                  <a:pt x="20" y="14"/>
                </a:lnTo>
                <a:lnTo>
                  <a:pt x="38" y="0"/>
                </a:lnTo>
                <a:lnTo>
                  <a:pt x="26" y="5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7" name="Freeform 113"/>
          <p:cNvSpPr>
            <a:spLocks/>
          </p:cNvSpPr>
          <p:nvPr/>
        </p:nvSpPr>
        <p:spPr bwMode="auto">
          <a:xfrm>
            <a:off x="5327650" y="2870200"/>
            <a:ext cx="60325" cy="79375"/>
          </a:xfrm>
          <a:custGeom>
            <a:avLst/>
            <a:gdLst>
              <a:gd name="T0" fmla="*/ 26 w 38"/>
              <a:gd name="T1" fmla="*/ 50 h 50"/>
              <a:gd name="T2" fmla="*/ 0 w 38"/>
              <a:gd name="T3" fmla="*/ 4 h 50"/>
              <a:gd name="T4" fmla="*/ 20 w 38"/>
              <a:gd name="T5" fmla="*/ 14 h 50"/>
              <a:gd name="T6" fmla="*/ 38 w 38"/>
              <a:gd name="T7" fmla="*/ 0 h 50"/>
              <a:gd name="T8" fmla="*/ 26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50"/>
                </a:moveTo>
                <a:lnTo>
                  <a:pt x="0" y="4"/>
                </a:lnTo>
                <a:lnTo>
                  <a:pt x="20" y="14"/>
                </a:lnTo>
                <a:lnTo>
                  <a:pt x="38" y="0"/>
                </a:lnTo>
                <a:lnTo>
                  <a:pt x="26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8" name="Freeform 114"/>
          <p:cNvSpPr>
            <a:spLocks/>
          </p:cNvSpPr>
          <p:nvPr/>
        </p:nvSpPr>
        <p:spPr bwMode="auto">
          <a:xfrm>
            <a:off x="5775325" y="2482850"/>
            <a:ext cx="352425" cy="412750"/>
          </a:xfrm>
          <a:custGeom>
            <a:avLst/>
            <a:gdLst>
              <a:gd name="T0" fmla="*/ 222 w 222"/>
              <a:gd name="T1" fmla="*/ 0 h 260"/>
              <a:gd name="T2" fmla="*/ 222 w 222"/>
              <a:gd name="T3" fmla="*/ 0 h 260"/>
              <a:gd name="T4" fmla="*/ 204 w 222"/>
              <a:gd name="T5" fmla="*/ 0 h 260"/>
              <a:gd name="T6" fmla="*/ 186 w 222"/>
              <a:gd name="T7" fmla="*/ 4 h 260"/>
              <a:gd name="T8" fmla="*/ 168 w 222"/>
              <a:gd name="T9" fmla="*/ 10 h 260"/>
              <a:gd name="T10" fmla="*/ 150 w 222"/>
              <a:gd name="T11" fmla="*/ 20 h 260"/>
              <a:gd name="T12" fmla="*/ 132 w 222"/>
              <a:gd name="T13" fmla="*/ 30 h 260"/>
              <a:gd name="T14" fmla="*/ 114 w 222"/>
              <a:gd name="T15" fmla="*/ 42 h 260"/>
              <a:gd name="T16" fmla="*/ 98 w 222"/>
              <a:gd name="T17" fmla="*/ 58 h 260"/>
              <a:gd name="T18" fmla="*/ 82 w 222"/>
              <a:gd name="T19" fmla="*/ 74 h 260"/>
              <a:gd name="T20" fmla="*/ 68 w 222"/>
              <a:gd name="T21" fmla="*/ 92 h 260"/>
              <a:gd name="T22" fmla="*/ 54 w 222"/>
              <a:gd name="T23" fmla="*/ 112 h 260"/>
              <a:gd name="T24" fmla="*/ 42 w 222"/>
              <a:gd name="T25" fmla="*/ 134 h 260"/>
              <a:gd name="T26" fmla="*/ 30 w 222"/>
              <a:gd name="T27" fmla="*/ 156 h 260"/>
              <a:gd name="T28" fmla="*/ 20 w 222"/>
              <a:gd name="T29" fmla="*/ 180 h 260"/>
              <a:gd name="T30" fmla="*/ 12 w 222"/>
              <a:gd name="T31" fmla="*/ 206 h 260"/>
              <a:gd name="T32" fmla="*/ 6 w 222"/>
              <a:gd name="T33" fmla="*/ 232 h 260"/>
              <a:gd name="T34" fmla="*/ 0 w 222"/>
              <a:gd name="T35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2" h="260">
                <a:moveTo>
                  <a:pt x="222" y="0"/>
                </a:moveTo>
                <a:lnTo>
                  <a:pt x="222" y="0"/>
                </a:lnTo>
                <a:lnTo>
                  <a:pt x="204" y="0"/>
                </a:lnTo>
                <a:lnTo>
                  <a:pt x="186" y="4"/>
                </a:lnTo>
                <a:lnTo>
                  <a:pt x="168" y="10"/>
                </a:lnTo>
                <a:lnTo>
                  <a:pt x="150" y="20"/>
                </a:lnTo>
                <a:lnTo>
                  <a:pt x="132" y="30"/>
                </a:lnTo>
                <a:lnTo>
                  <a:pt x="114" y="42"/>
                </a:lnTo>
                <a:lnTo>
                  <a:pt x="98" y="58"/>
                </a:lnTo>
                <a:lnTo>
                  <a:pt x="82" y="74"/>
                </a:lnTo>
                <a:lnTo>
                  <a:pt x="68" y="92"/>
                </a:lnTo>
                <a:lnTo>
                  <a:pt x="54" y="112"/>
                </a:lnTo>
                <a:lnTo>
                  <a:pt x="42" y="134"/>
                </a:lnTo>
                <a:lnTo>
                  <a:pt x="30" y="156"/>
                </a:lnTo>
                <a:lnTo>
                  <a:pt x="20" y="180"/>
                </a:lnTo>
                <a:lnTo>
                  <a:pt x="12" y="206"/>
                </a:lnTo>
                <a:lnTo>
                  <a:pt x="6" y="232"/>
                </a:lnTo>
                <a:lnTo>
                  <a:pt x="0" y="26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9" name="Freeform 115"/>
          <p:cNvSpPr>
            <a:spLocks/>
          </p:cNvSpPr>
          <p:nvPr/>
        </p:nvSpPr>
        <p:spPr bwMode="auto">
          <a:xfrm>
            <a:off x="5746750" y="2870200"/>
            <a:ext cx="63500" cy="79375"/>
          </a:xfrm>
          <a:custGeom>
            <a:avLst/>
            <a:gdLst>
              <a:gd name="T0" fmla="*/ 14 w 40"/>
              <a:gd name="T1" fmla="*/ 50 h 50"/>
              <a:gd name="T2" fmla="*/ 40 w 40"/>
              <a:gd name="T3" fmla="*/ 4 h 50"/>
              <a:gd name="T4" fmla="*/ 18 w 40"/>
              <a:gd name="T5" fmla="*/ 14 h 50"/>
              <a:gd name="T6" fmla="*/ 0 w 40"/>
              <a:gd name="T7" fmla="*/ 0 h 50"/>
              <a:gd name="T8" fmla="*/ 14 w 40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14" y="50"/>
                </a:moveTo>
                <a:lnTo>
                  <a:pt x="40" y="4"/>
                </a:lnTo>
                <a:lnTo>
                  <a:pt x="18" y="14"/>
                </a:lnTo>
                <a:lnTo>
                  <a:pt x="0" y="0"/>
                </a:lnTo>
                <a:lnTo>
                  <a:pt x="14" y="5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40" name="Freeform 116"/>
          <p:cNvSpPr>
            <a:spLocks/>
          </p:cNvSpPr>
          <p:nvPr/>
        </p:nvSpPr>
        <p:spPr bwMode="auto">
          <a:xfrm>
            <a:off x="5746750" y="2870200"/>
            <a:ext cx="63500" cy="79375"/>
          </a:xfrm>
          <a:custGeom>
            <a:avLst/>
            <a:gdLst>
              <a:gd name="T0" fmla="*/ 14 w 40"/>
              <a:gd name="T1" fmla="*/ 50 h 50"/>
              <a:gd name="T2" fmla="*/ 40 w 40"/>
              <a:gd name="T3" fmla="*/ 4 h 50"/>
              <a:gd name="T4" fmla="*/ 18 w 40"/>
              <a:gd name="T5" fmla="*/ 14 h 50"/>
              <a:gd name="T6" fmla="*/ 0 w 40"/>
              <a:gd name="T7" fmla="*/ 0 h 50"/>
              <a:gd name="T8" fmla="*/ 14 w 40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14" y="50"/>
                </a:moveTo>
                <a:lnTo>
                  <a:pt x="40" y="4"/>
                </a:lnTo>
                <a:lnTo>
                  <a:pt x="18" y="14"/>
                </a:lnTo>
                <a:lnTo>
                  <a:pt x="0" y="0"/>
                </a:lnTo>
                <a:lnTo>
                  <a:pt x="14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41" name="Rectangle 117"/>
          <p:cNvSpPr>
            <a:spLocks noChangeArrowheads="1"/>
          </p:cNvSpPr>
          <p:nvPr/>
        </p:nvSpPr>
        <p:spPr bwMode="auto">
          <a:xfrm>
            <a:off x="6191250" y="2397125"/>
            <a:ext cx="10098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Nombre et % de rebut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42" name="Rectangle 118"/>
          <p:cNvSpPr>
            <a:spLocks noChangeArrowheads="1"/>
          </p:cNvSpPr>
          <p:nvPr/>
        </p:nvSpPr>
        <p:spPr bwMode="auto">
          <a:xfrm>
            <a:off x="2009775" y="2609850"/>
            <a:ext cx="6027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% des rebuts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47" name="Rectangle 123"/>
          <p:cNvSpPr>
            <a:spLocks noChangeArrowheads="1"/>
          </p:cNvSpPr>
          <p:nvPr/>
        </p:nvSpPr>
        <p:spPr bwMode="auto">
          <a:xfrm>
            <a:off x="3086100" y="3009900"/>
            <a:ext cx="145392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deux défauts E et C (soit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33 % des types de défauts)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correspondent à près de 80 %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rebuts et sont donc à traiter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priorité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3" name="Rectangle 159"/>
          <p:cNvSpPr>
            <a:spLocks noChangeArrowheads="1"/>
          </p:cNvSpPr>
          <p:nvPr/>
        </p:nvSpPr>
        <p:spPr bwMode="auto">
          <a:xfrm>
            <a:off x="5334000" y="3028950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4" name="Rectangle 160"/>
          <p:cNvSpPr>
            <a:spLocks noChangeArrowheads="1"/>
          </p:cNvSpPr>
          <p:nvPr/>
        </p:nvSpPr>
        <p:spPr bwMode="auto">
          <a:xfrm>
            <a:off x="5559425" y="302895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5" name="Rectangle 161"/>
          <p:cNvSpPr>
            <a:spLocks noChangeArrowheads="1"/>
          </p:cNvSpPr>
          <p:nvPr/>
        </p:nvSpPr>
        <p:spPr bwMode="auto">
          <a:xfrm>
            <a:off x="5835650" y="3028950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11 %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6" name="Rectangle 162"/>
          <p:cNvSpPr>
            <a:spLocks noChangeArrowheads="1"/>
          </p:cNvSpPr>
          <p:nvPr/>
        </p:nvSpPr>
        <p:spPr bwMode="auto">
          <a:xfrm>
            <a:off x="5334000" y="3149600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7" name="Rectangle 163"/>
          <p:cNvSpPr>
            <a:spLocks noChangeArrowheads="1"/>
          </p:cNvSpPr>
          <p:nvPr/>
        </p:nvSpPr>
        <p:spPr bwMode="auto">
          <a:xfrm>
            <a:off x="5619750" y="31496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8" name="Rectangle 164"/>
          <p:cNvSpPr>
            <a:spLocks noChangeArrowheads="1"/>
          </p:cNvSpPr>
          <p:nvPr/>
        </p:nvSpPr>
        <p:spPr bwMode="auto">
          <a:xfrm>
            <a:off x="5892800" y="314960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3 %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89" name="Rectangle 165"/>
          <p:cNvSpPr>
            <a:spLocks noChangeArrowheads="1"/>
          </p:cNvSpPr>
          <p:nvPr/>
        </p:nvSpPr>
        <p:spPr bwMode="auto">
          <a:xfrm>
            <a:off x="5334000" y="3273425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0" name="Rectangle 166"/>
          <p:cNvSpPr>
            <a:spLocks noChangeArrowheads="1"/>
          </p:cNvSpPr>
          <p:nvPr/>
        </p:nvSpPr>
        <p:spPr bwMode="auto">
          <a:xfrm>
            <a:off x="5559425" y="3273425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1" name="Rectangle 167"/>
          <p:cNvSpPr>
            <a:spLocks noChangeArrowheads="1"/>
          </p:cNvSpPr>
          <p:nvPr/>
        </p:nvSpPr>
        <p:spPr bwMode="auto">
          <a:xfrm>
            <a:off x="5835650" y="3273425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28 %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2" name="Rectangle 168"/>
          <p:cNvSpPr>
            <a:spLocks noChangeArrowheads="1"/>
          </p:cNvSpPr>
          <p:nvPr/>
        </p:nvSpPr>
        <p:spPr bwMode="auto">
          <a:xfrm>
            <a:off x="5334000" y="3394075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3" name="Rectangle 169"/>
          <p:cNvSpPr>
            <a:spLocks noChangeArrowheads="1"/>
          </p:cNvSpPr>
          <p:nvPr/>
        </p:nvSpPr>
        <p:spPr bwMode="auto">
          <a:xfrm>
            <a:off x="5619750" y="33940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4" name="Rectangle 170"/>
          <p:cNvSpPr>
            <a:spLocks noChangeArrowheads="1"/>
          </p:cNvSpPr>
          <p:nvPr/>
        </p:nvSpPr>
        <p:spPr bwMode="auto">
          <a:xfrm>
            <a:off x="5892800" y="339407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2 %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5" name="Rectangle 171"/>
          <p:cNvSpPr>
            <a:spLocks noChangeArrowheads="1"/>
          </p:cNvSpPr>
          <p:nvPr/>
        </p:nvSpPr>
        <p:spPr bwMode="auto">
          <a:xfrm>
            <a:off x="5334000" y="35147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6" name="Rectangle 172"/>
          <p:cNvSpPr>
            <a:spLocks noChangeArrowheads="1"/>
          </p:cNvSpPr>
          <p:nvPr/>
        </p:nvSpPr>
        <p:spPr bwMode="auto">
          <a:xfrm>
            <a:off x="5502275" y="3514725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7" name="Rectangle 173"/>
          <p:cNvSpPr>
            <a:spLocks noChangeArrowheads="1"/>
          </p:cNvSpPr>
          <p:nvPr/>
        </p:nvSpPr>
        <p:spPr bwMode="auto">
          <a:xfrm>
            <a:off x="5835650" y="3514725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51 %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8" name="Rectangle 174"/>
          <p:cNvSpPr>
            <a:spLocks noChangeArrowheads="1"/>
          </p:cNvSpPr>
          <p:nvPr/>
        </p:nvSpPr>
        <p:spPr bwMode="auto">
          <a:xfrm>
            <a:off x="5334000" y="3638550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99" name="Rectangle 175"/>
          <p:cNvSpPr>
            <a:spLocks noChangeArrowheads="1"/>
          </p:cNvSpPr>
          <p:nvPr/>
        </p:nvSpPr>
        <p:spPr bwMode="auto">
          <a:xfrm>
            <a:off x="5559425" y="363855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00" name="Rectangle 176"/>
          <p:cNvSpPr>
            <a:spLocks noChangeArrowheads="1"/>
          </p:cNvSpPr>
          <p:nvPr/>
        </p:nvSpPr>
        <p:spPr bwMode="auto">
          <a:xfrm>
            <a:off x="5892800" y="36385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5 %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01" name="Rectangle 177"/>
          <p:cNvSpPr>
            <a:spLocks noChangeArrowheads="1"/>
          </p:cNvSpPr>
          <p:nvPr/>
        </p:nvSpPr>
        <p:spPr bwMode="auto">
          <a:xfrm>
            <a:off x="6061075" y="4781550"/>
            <a:ext cx="11140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Type de défauts classés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ordre d’importance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(observation)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26" name="Rectangle 202"/>
          <p:cNvSpPr>
            <a:spLocks noChangeArrowheads="1"/>
          </p:cNvSpPr>
          <p:nvPr/>
        </p:nvSpPr>
        <p:spPr bwMode="auto">
          <a:xfrm>
            <a:off x="2276475" y="52292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27" name="Rectangle 203"/>
          <p:cNvSpPr>
            <a:spLocks noChangeArrowheads="1"/>
          </p:cNvSpPr>
          <p:nvPr/>
        </p:nvSpPr>
        <p:spPr bwMode="auto">
          <a:xfrm>
            <a:off x="2965450" y="5229225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28" name="Rectangle 204"/>
          <p:cNvSpPr>
            <a:spLocks noChangeArrowheads="1"/>
          </p:cNvSpPr>
          <p:nvPr/>
        </p:nvSpPr>
        <p:spPr bwMode="auto">
          <a:xfrm>
            <a:off x="3667125" y="52292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29" name="Rectangle 205"/>
          <p:cNvSpPr>
            <a:spLocks noChangeArrowheads="1"/>
          </p:cNvSpPr>
          <p:nvPr/>
        </p:nvSpPr>
        <p:spPr bwMode="auto">
          <a:xfrm>
            <a:off x="4371975" y="5229225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207"/>
          <p:cNvSpPr>
            <a:spLocks noChangeArrowheads="1"/>
          </p:cNvSpPr>
          <p:nvPr/>
        </p:nvSpPr>
        <p:spPr bwMode="auto">
          <a:xfrm>
            <a:off x="5070475" y="52292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208"/>
          <p:cNvSpPr>
            <a:spLocks noChangeArrowheads="1"/>
          </p:cNvSpPr>
          <p:nvPr/>
        </p:nvSpPr>
        <p:spPr bwMode="auto">
          <a:xfrm>
            <a:off x="5756275" y="5229225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209"/>
          <p:cNvSpPr>
            <a:spLocks noChangeArrowheads="1"/>
          </p:cNvSpPr>
          <p:nvPr/>
        </p:nvSpPr>
        <p:spPr bwMode="auto">
          <a:xfrm>
            <a:off x="4244975" y="2397125"/>
            <a:ext cx="74219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Type de défauts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3063038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23728" y="6503989"/>
            <a:ext cx="4896543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ÉTAPES DE CONCEPTION D’UN DIAGRAMME DE PARETO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DE RECHERCHE ET DE HIÉRARCHISATION DES CAUSES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447931" y="2773358"/>
            <a:ext cx="4248135" cy="1821180"/>
            <a:chOff x="2624609" y="2773363"/>
            <a:chExt cx="3540125" cy="1517650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624609" y="2773363"/>
              <a:ext cx="3540125" cy="151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Line 6"/>
            <p:cNvSpPr>
              <a:spLocks noChangeShapeType="1"/>
            </p:cNvSpPr>
            <p:nvPr/>
          </p:nvSpPr>
          <p:spPr bwMode="auto">
            <a:xfrm>
              <a:off x="4394671" y="3017838"/>
              <a:ext cx="0" cy="968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362921" y="39639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362921" y="39639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362921" y="3551238"/>
              <a:ext cx="63500" cy="73025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0 h 46"/>
                <a:gd name="T4" fmla="*/ 20 w 40"/>
                <a:gd name="T5" fmla="*/ 10 h 46"/>
                <a:gd name="T6" fmla="*/ 40 w 40"/>
                <a:gd name="T7" fmla="*/ 0 h 46"/>
                <a:gd name="T8" fmla="*/ 20 w 4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362921" y="3551238"/>
              <a:ext cx="63500" cy="73025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0 h 46"/>
                <a:gd name="T4" fmla="*/ 20 w 40"/>
                <a:gd name="T5" fmla="*/ 10 h 46"/>
                <a:gd name="T6" fmla="*/ 40 w 40"/>
                <a:gd name="T7" fmla="*/ 0 h 46"/>
                <a:gd name="T8" fmla="*/ 20 w 4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6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362921" y="31257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362921" y="31257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2627784" y="2776538"/>
              <a:ext cx="3533775" cy="244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2627784" y="2776538"/>
              <a:ext cx="3533775" cy="244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15"/>
            <p:cNvSpPr>
              <a:spLocks noChangeArrowheads="1"/>
            </p:cNvSpPr>
            <p:nvPr/>
          </p:nvSpPr>
          <p:spPr bwMode="auto">
            <a:xfrm>
              <a:off x="2627784" y="3198813"/>
              <a:ext cx="3533775" cy="244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2627784" y="3198813"/>
              <a:ext cx="3533775" cy="244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60" name="Rectangle 17"/>
            <p:cNvSpPr>
              <a:spLocks noChangeArrowheads="1"/>
            </p:cNvSpPr>
            <p:nvPr/>
          </p:nvSpPr>
          <p:spPr bwMode="auto">
            <a:xfrm>
              <a:off x="2627784" y="3621088"/>
              <a:ext cx="3533775" cy="244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61" name="Rectangle 18"/>
            <p:cNvSpPr>
              <a:spLocks noChangeArrowheads="1"/>
            </p:cNvSpPr>
            <p:nvPr/>
          </p:nvSpPr>
          <p:spPr bwMode="auto">
            <a:xfrm>
              <a:off x="2627784" y="3621088"/>
              <a:ext cx="3533775" cy="244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63" name="Rectangle 19"/>
            <p:cNvSpPr>
              <a:spLocks noChangeArrowheads="1"/>
            </p:cNvSpPr>
            <p:nvPr/>
          </p:nvSpPr>
          <p:spPr bwMode="auto">
            <a:xfrm>
              <a:off x="2627784" y="4043363"/>
              <a:ext cx="3533775" cy="244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64" name="Rectangle 20"/>
            <p:cNvSpPr>
              <a:spLocks noChangeArrowheads="1"/>
            </p:cNvSpPr>
            <p:nvPr/>
          </p:nvSpPr>
          <p:spPr bwMode="auto">
            <a:xfrm>
              <a:off x="2627784" y="4043363"/>
              <a:ext cx="3533775" cy="244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65" name="Rectangle 21"/>
            <p:cNvSpPr>
              <a:spLocks noChangeArrowheads="1"/>
            </p:cNvSpPr>
            <p:nvPr/>
          </p:nvSpPr>
          <p:spPr bwMode="auto">
            <a:xfrm>
              <a:off x="3592368" y="2836863"/>
              <a:ext cx="160460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Quantifier les éléments à comparer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579" name="Rectangle 35"/>
            <p:cNvSpPr>
              <a:spLocks noChangeArrowheads="1"/>
            </p:cNvSpPr>
            <p:nvPr/>
          </p:nvSpPr>
          <p:spPr bwMode="auto">
            <a:xfrm>
              <a:off x="3490578" y="3255963"/>
              <a:ext cx="180818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Exprimer chaque élément en % du total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600" name="Rectangle 56"/>
            <p:cNvSpPr>
              <a:spLocks noChangeArrowheads="1"/>
            </p:cNvSpPr>
            <p:nvPr/>
          </p:nvSpPr>
          <p:spPr bwMode="auto">
            <a:xfrm>
              <a:off x="2689877" y="3675063"/>
              <a:ext cx="34095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un graphique en colonnes, ranger les éléments par ordre d’importance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632" name="Rectangle 88"/>
            <p:cNvSpPr>
              <a:spLocks noChangeArrowheads="1"/>
            </p:cNvSpPr>
            <p:nvPr/>
          </p:nvSpPr>
          <p:spPr bwMode="auto">
            <a:xfrm>
              <a:off x="3810376" y="4106863"/>
              <a:ext cx="116859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Tracer la courbe cumulée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240735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339752" y="6503989"/>
            <a:ext cx="432047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CONFRONTATION DES HYPOTHÈSES AU PROBLÈME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CONFIRMATION DES HYPOTHÈSES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68136" name="Line 6"/>
          <p:cNvSpPr>
            <a:spLocks noChangeShapeType="1"/>
          </p:cNvSpPr>
          <p:nvPr/>
        </p:nvSpPr>
        <p:spPr bwMode="auto">
          <a:xfrm>
            <a:off x="2187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7" name="Line 7"/>
          <p:cNvSpPr>
            <a:spLocks noChangeShapeType="1"/>
          </p:cNvSpPr>
          <p:nvPr/>
        </p:nvSpPr>
        <p:spPr bwMode="auto">
          <a:xfrm>
            <a:off x="2251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8" name="Line 8"/>
          <p:cNvSpPr>
            <a:spLocks noChangeShapeType="1"/>
          </p:cNvSpPr>
          <p:nvPr/>
        </p:nvSpPr>
        <p:spPr bwMode="auto">
          <a:xfrm>
            <a:off x="2314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9" name="Line 9"/>
          <p:cNvSpPr>
            <a:spLocks noChangeShapeType="1"/>
          </p:cNvSpPr>
          <p:nvPr/>
        </p:nvSpPr>
        <p:spPr bwMode="auto">
          <a:xfrm>
            <a:off x="2378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0" name="Line 10"/>
          <p:cNvSpPr>
            <a:spLocks noChangeShapeType="1"/>
          </p:cNvSpPr>
          <p:nvPr/>
        </p:nvSpPr>
        <p:spPr bwMode="auto">
          <a:xfrm>
            <a:off x="2441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1" name="Line 11"/>
          <p:cNvSpPr>
            <a:spLocks noChangeShapeType="1"/>
          </p:cNvSpPr>
          <p:nvPr/>
        </p:nvSpPr>
        <p:spPr bwMode="auto">
          <a:xfrm>
            <a:off x="2505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2" name="Line 12"/>
          <p:cNvSpPr>
            <a:spLocks noChangeShapeType="1"/>
          </p:cNvSpPr>
          <p:nvPr/>
        </p:nvSpPr>
        <p:spPr bwMode="auto">
          <a:xfrm>
            <a:off x="2568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3" name="Line 13"/>
          <p:cNvSpPr>
            <a:spLocks noChangeShapeType="1"/>
          </p:cNvSpPr>
          <p:nvPr/>
        </p:nvSpPr>
        <p:spPr bwMode="auto">
          <a:xfrm>
            <a:off x="2632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4" name="Line 14"/>
          <p:cNvSpPr>
            <a:spLocks noChangeShapeType="1"/>
          </p:cNvSpPr>
          <p:nvPr/>
        </p:nvSpPr>
        <p:spPr bwMode="auto">
          <a:xfrm>
            <a:off x="2695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5" name="Line 15"/>
          <p:cNvSpPr>
            <a:spLocks noChangeShapeType="1"/>
          </p:cNvSpPr>
          <p:nvPr/>
        </p:nvSpPr>
        <p:spPr bwMode="auto">
          <a:xfrm>
            <a:off x="2759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6" name="Line 16"/>
          <p:cNvSpPr>
            <a:spLocks noChangeShapeType="1"/>
          </p:cNvSpPr>
          <p:nvPr/>
        </p:nvSpPr>
        <p:spPr bwMode="auto">
          <a:xfrm>
            <a:off x="2822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7" name="Line 17"/>
          <p:cNvSpPr>
            <a:spLocks noChangeShapeType="1"/>
          </p:cNvSpPr>
          <p:nvPr/>
        </p:nvSpPr>
        <p:spPr bwMode="auto">
          <a:xfrm>
            <a:off x="2886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8" name="Line 18"/>
          <p:cNvSpPr>
            <a:spLocks noChangeShapeType="1"/>
          </p:cNvSpPr>
          <p:nvPr/>
        </p:nvSpPr>
        <p:spPr bwMode="auto">
          <a:xfrm>
            <a:off x="2949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49" name="Line 19"/>
          <p:cNvSpPr>
            <a:spLocks noChangeShapeType="1"/>
          </p:cNvSpPr>
          <p:nvPr/>
        </p:nvSpPr>
        <p:spPr bwMode="auto">
          <a:xfrm>
            <a:off x="3013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0" name="Line 20"/>
          <p:cNvSpPr>
            <a:spLocks noChangeShapeType="1"/>
          </p:cNvSpPr>
          <p:nvPr/>
        </p:nvSpPr>
        <p:spPr bwMode="auto">
          <a:xfrm>
            <a:off x="3076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1" name="Line 21"/>
          <p:cNvSpPr>
            <a:spLocks noChangeShapeType="1"/>
          </p:cNvSpPr>
          <p:nvPr/>
        </p:nvSpPr>
        <p:spPr bwMode="auto">
          <a:xfrm>
            <a:off x="3140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2" name="Line 22"/>
          <p:cNvSpPr>
            <a:spLocks noChangeShapeType="1"/>
          </p:cNvSpPr>
          <p:nvPr/>
        </p:nvSpPr>
        <p:spPr bwMode="auto">
          <a:xfrm>
            <a:off x="3203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3" name="Line 23"/>
          <p:cNvSpPr>
            <a:spLocks noChangeShapeType="1"/>
          </p:cNvSpPr>
          <p:nvPr/>
        </p:nvSpPr>
        <p:spPr bwMode="auto">
          <a:xfrm>
            <a:off x="3267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4" name="Line 24"/>
          <p:cNvSpPr>
            <a:spLocks noChangeShapeType="1"/>
          </p:cNvSpPr>
          <p:nvPr/>
        </p:nvSpPr>
        <p:spPr bwMode="auto">
          <a:xfrm>
            <a:off x="3330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5" name="Line 25"/>
          <p:cNvSpPr>
            <a:spLocks noChangeShapeType="1"/>
          </p:cNvSpPr>
          <p:nvPr/>
        </p:nvSpPr>
        <p:spPr bwMode="auto">
          <a:xfrm>
            <a:off x="3394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6" name="Line 26"/>
          <p:cNvSpPr>
            <a:spLocks noChangeShapeType="1"/>
          </p:cNvSpPr>
          <p:nvPr/>
        </p:nvSpPr>
        <p:spPr bwMode="auto">
          <a:xfrm>
            <a:off x="3457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7" name="Line 27"/>
          <p:cNvSpPr>
            <a:spLocks noChangeShapeType="1"/>
          </p:cNvSpPr>
          <p:nvPr/>
        </p:nvSpPr>
        <p:spPr bwMode="auto">
          <a:xfrm>
            <a:off x="3521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8" name="Line 28"/>
          <p:cNvSpPr>
            <a:spLocks noChangeShapeType="1"/>
          </p:cNvSpPr>
          <p:nvPr/>
        </p:nvSpPr>
        <p:spPr bwMode="auto">
          <a:xfrm>
            <a:off x="3584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59" name="Line 29"/>
          <p:cNvSpPr>
            <a:spLocks noChangeShapeType="1"/>
          </p:cNvSpPr>
          <p:nvPr/>
        </p:nvSpPr>
        <p:spPr bwMode="auto">
          <a:xfrm>
            <a:off x="3648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0" name="Line 30"/>
          <p:cNvSpPr>
            <a:spLocks noChangeShapeType="1"/>
          </p:cNvSpPr>
          <p:nvPr/>
        </p:nvSpPr>
        <p:spPr bwMode="auto">
          <a:xfrm>
            <a:off x="3711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1" name="Line 31"/>
          <p:cNvSpPr>
            <a:spLocks noChangeShapeType="1"/>
          </p:cNvSpPr>
          <p:nvPr/>
        </p:nvSpPr>
        <p:spPr bwMode="auto">
          <a:xfrm>
            <a:off x="3775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2" name="Line 32"/>
          <p:cNvSpPr>
            <a:spLocks noChangeShapeType="1"/>
          </p:cNvSpPr>
          <p:nvPr/>
        </p:nvSpPr>
        <p:spPr bwMode="auto">
          <a:xfrm>
            <a:off x="3838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3" name="Line 33"/>
          <p:cNvSpPr>
            <a:spLocks noChangeShapeType="1"/>
          </p:cNvSpPr>
          <p:nvPr/>
        </p:nvSpPr>
        <p:spPr bwMode="auto">
          <a:xfrm>
            <a:off x="3902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4" name="Line 34"/>
          <p:cNvSpPr>
            <a:spLocks noChangeShapeType="1"/>
          </p:cNvSpPr>
          <p:nvPr/>
        </p:nvSpPr>
        <p:spPr bwMode="auto">
          <a:xfrm>
            <a:off x="3965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5" name="Line 35"/>
          <p:cNvSpPr>
            <a:spLocks noChangeShapeType="1"/>
          </p:cNvSpPr>
          <p:nvPr/>
        </p:nvSpPr>
        <p:spPr bwMode="auto">
          <a:xfrm>
            <a:off x="4029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6" name="Line 36"/>
          <p:cNvSpPr>
            <a:spLocks noChangeShapeType="1"/>
          </p:cNvSpPr>
          <p:nvPr/>
        </p:nvSpPr>
        <p:spPr bwMode="auto">
          <a:xfrm>
            <a:off x="4092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7" name="Line 37"/>
          <p:cNvSpPr>
            <a:spLocks noChangeShapeType="1"/>
          </p:cNvSpPr>
          <p:nvPr/>
        </p:nvSpPr>
        <p:spPr bwMode="auto">
          <a:xfrm>
            <a:off x="4156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8" name="Line 38"/>
          <p:cNvSpPr>
            <a:spLocks noChangeShapeType="1"/>
          </p:cNvSpPr>
          <p:nvPr/>
        </p:nvSpPr>
        <p:spPr bwMode="auto">
          <a:xfrm>
            <a:off x="4219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69" name="Line 39"/>
          <p:cNvSpPr>
            <a:spLocks noChangeShapeType="1"/>
          </p:cNvSpPr>
          <p:nvPr/>
        </p:nvSpPr>
        <p:spPr bwMode="auto">
          <a:xfrm>
            <a:off x="4283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0" name="Line 40"/>
          <p:cNvSpPr>
            <a:spLocks noChangeShapeType="1"/>
          </p:cNvSpPr>
          <p:nvPr/>
        </p:nvSpPr>
        <p:spPr bwMode="auto">
          <a:xfrm>
            <a:off x="4346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1" name="Line 41"/>
          <p:cNvSpPr>
            <a:spLocks noChangeShapeType="1"/>
          </p:cNvSpPr>
          <p:nvPr/>
        </p:nvSpPr>
        <p:spPr bwMode="auto">
          <a:xfrm>
            <a:off x="4410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2" name="Line 42"/>
          <p:cNvSpPr>
            <a:spLocks noChangeShapeType="1"/>
          </p:cNvSpPr>
          <p:nvPr/>
        </p:nvSpPr>
        <p:spPr bwMode="auto">
          <a:xfrm>
            <a:off x="4473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3" name="Line 43"/>
          <p:cNvSpPr>
            <a:spLocks noChangeShapeType="1"/>
          </p:cNvSpPr>
          <p:nvPr/>
        </p:nvSpPr>
        <p:spPr bwMode="auto">
          <a:xfrm>
            <a:off x="4537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4" name="Line 44"/>
          <p:cNvSpPr>
            <a:spLocks noChangeShapeType="1"/>
          </p:cNvSpPr>
          <p:nvPr/>
        </p:nvSpPr>
        <p:spPr bwMode="auto">
          <a:xfrm>
            <a:off x="4600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5" name="Line 45"/>
          <p:cNvSpPr>
            <a:spLocks noChangeShapeType="1"/>
          </p:cNvSpPr>
          <p:nvPr/>
        </p:nvSpPr>
        <p:spPr bwMode="auto">
          <a:xfrm>
            <a:off x="4664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6" name="Line 46"/>
          <p:cNvSpPr>
            <a:spLocks noChangeShapeType="1"/>
          </p:cNvSpPr>
          <p:nvPr/>
        </p:nvSpPr>
        <p:spPr bwMode="auto">
          <a:xfrm>
            <a:off x="4727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7" name="Line 47"/>
          <p:cNvSpPr>
            <a:spLocks noChangeShapeType="1"/>
          </p:cNvSpPr>
          <p:nvPr/>
        </p:nvSpPr>
        <p:spPr bwMode="auto">
          <a:xfrm>
            <a:off x="4791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8" name="Line 48"/>
          <p:cNvSpPr>
            <a:spLocks noChangeShapeType="1"/>
          </p:cNvSpPr>
          <p:nvPr/>
        </p:nvSpPr>
        <p:spPr bwMode="auto">
          <a:xfrm>
            <a:off x="4854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79" name="Line 49"/>
          <p:cNvSpPr>
            <a:spLocks noChangeShapeType="1"/>
          </p:cNvSpPr>
          <p:nvPr/>
        </p:nvSpPr>
        <p:spPr bwMode="auto">
          <a:xfrm>
            <a:off x="4918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0" name="Line 50"/>
          <p:cNvSpPr>
            <a:spLocks noChangeShapeType="1"/>
          </p:cNvSpPr>
          <p:nvPr/>
        </p:nvSpPr>
        <p:spPr bwMode="auto">
          <a:xfrm>
            <a:off x="4981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1" name="Line 51"/>
          <p:cNvSpPr>
            <a:spLocks noChangeShapeType="1"/>
          </p:cNvSpPr>
          <p:nvPr/>
        </p:nvSpPr>
        <p:spPr bwMode="auto">
          <a:xfrm>
            <a:off x="5045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2" name="Line 52"/>
          <p:cNvSpPr>
            <a:spLocks noChangeShapeType="1"/>
          </p:cNvSpPr>
          <p:nvPr/>
        </p:nvSpPr>
        <p:spPr bwMode="auto">
          <a:xfrm>
            <a:off x="5108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3" name="Line 53"/>
          <p:cNvSpPr>
            <a:spLocks noChangeShapeType="1"/>
          </p:cNvSpPr>
          <p:nvPr/>
        </p:nvSpPr>
        <p:spPr bwMode="auto">
          <a:xfrm>
            <a:off x="5172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4" name="Line 54"/>
          <p:cNvSpPr>
            <a:spLocks noChangeShapeType="1"/>
          </p:cNvSpPr>
          <p:nvPr/>
        </p:nvSpPr>
        <p:spPr bwMode="auto">
          <a:xfrm>
            <a:off x="5235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5" name="Line 55"/>
          <p:cNvSpPr>
            <a:spLocks noChangeShapeType="1"/>
          </p:cNvSpPr>
          <p:nvPr/>
        </p:nvSpPr>
        <p:spPr bwMode="auto">
          <a:xfrm>
            <a:off x="5299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6" name="Line 56"/>
          <p:cNvSpPr>
            <a:spLocks noChangeShapeType="1"/>
          </p:cNvSpPr>
          <p:nvPr/>
        </p:nvSpPr>
        <p:spPr bwMode="auto">
          <a:xfrm>
            <a:off x="5362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7" name="Line 57"/>
          <p:cNvSpPr>
            <a:spLocks noChangeShapeType="1"/>
          </p:cNvSpPr>
          <p:nvPr/>
        </p:nvSpPr>
        <p:spPr bwMode="auto">
          <a:xfrm>
            <a:off x="5426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8" name="Line 58"/>
          <p:cNvSpPr>
            <a:spLocks noChangeShapeType="1"/>
          </p:cNvSpPr>
          <p:nvPr/>
        </p:nvSpPr>
        <p:spPr bwMode="auto">
          <a:xfrm>
            <a:off x="5489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89" name="Line 59"/>
          <p:cNvSpPr>
            <a:spLocks noChangeShapeType="1"/>
          </p:cNvSpPr>
          <p:nvPr/>
        </p:nvSpPr>
        <p:spPr bwMode="auto">
          <a:xfrm>
            <a:off x="5553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0" name="Line 60"/>
          <p:cNvSpPr>
            <a:spLocks noChangeShapeType="1"/>
          </p:cNvSpPr>
          <p:nvPr/>
        </p:nvSpPr>
        <p:spPr bwMode="auto">
          <a:xfrm>
            <a:off x="5616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1" name="Line 61"/>
          <p:cNvSpPr>
            <a:spLocks noChangeShapeType="1"/>
          </p:cNvSpPr>
          <p:nvPr/>
        </p:nvSpPr>
        <p:spPr bwMode="auto">
          <a:xfrm>
            <a:off x="5680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2" name="Line 62"/>
          <p:cNvSpPr>
            <a:spLocks noChangeShapeType="1"/>
          </p:cNvSpPr>
          <p:nvPr/>
        </p:nvSpPr>
        <p:spPr bwMode="auto">
          <a:xfrm>
            <a:off x="5743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3" name="Line 63"/>
          <p:cNvSpPr>
            <a:spLocks noChangeShapeType="1"/>
          </p:cNvSpPr>
          <p:nvPr/>
        </p:nvSpPr>
        <p:spPr bwMode="auto">
          <a:xfrm>
            <a:off x="5807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4" name="Line 64"/>
          <p:cNvSpPr>
            <a:spLocks noChangeShapeType="1"/>
          </p:cNvSpPr>
          <p:nvPr/>
        </p:nvSpPr>
        <p:spPr bwMode="auto">
          <a:xfrm>
            <a:off x="5870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5" name="Line 65"/>
          <p:cNvSpPr>
            <a:spLocks noChangeShapeType="1"/>
          </p:cNvSpPr>
          <p:nvPr/>
        </p:nvSpPr>
        <p:spPr bwMode="auto">
          <a:xfrm>
            <a:off x="5934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6" name="Line 66"/>
          <p:cNvSpPr>
            <a:spLocks noChangeShapeType="1"/>
          </p:cNvSpPr>
          <p:nvPr/>
        </p:nvSpPr>
        <p:spPr bwMode="auto">
          <a:xfrm>
            <a:off x="5997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7" name="Line 67"/>
          <p:cNvSpPr>
            <a:spLocks noChangeShapeType="1"/>
          </p:cNvSpPr>
          <p:nvPr/>
        </p:nvSpPr>
        <p:spPr bwMode="auto">
          <a:xfrm>
            <a:off x="6061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8" name="Line 68"/>
          <p:cNvSpPr>
            <a:spLocks noChangeShapeType="1"/>
          </p:cNvSpPr>
          <p:nvPr/>
        </p:nvSpPr>
        <p:spPr bwMode="auto">
          <a:xfrm>
            <a:off x="6124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99" name="Line 69"/>
          <p:cNvSpPr>
            <a:spLocks noChangeShapeType="1"/>
          </p:cNvSpPr>
          <p:nvPr/>
        </p:nvSpPr>
        <p:spPr bwMode="auto">
          <a:xfrm>
            <a:off x="6188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0" name="Line 70"/>
          <p:cNvSpPr>
            <a:spLocks noChangeShapeType="1"/>
          </p:cNvSpPr>
          <p:nvPr/>
        </p:nvSpPr>
        <p:spPr bwMode="auto">
          <a:xfrm>
            <a:off x="62515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1" name="Line 71"/>
          <p:cNvSpPr>
            <a:spLocks noChangeShapeType="1"/>
          </p:cNvSpPr>
          <p:nvPr/>
        </p:nvSpPr>
        <p:spPr bwMode="auto">
          <a:xfrm>
            <a:off x="6315075" y="28328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2" name="Line 72"/>
          <p:cNvSpPr>
            <a:spLocks noChangeShapeType="1"/>
          </p:cNvSpPr>
          <p:nvPr/>
        </p:nvSpPr>
        <p:spPr bwMode="auto">
          <a:xfrm>
            <a:off x="6378575" y="2832814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3" name="Line 73"/>
          <p:cNvSpPr>
            <a:spLocks noChangeShapeType="1"/>
          </p:cNvSpPr>
          <p:nvPr/>
        </p:nvSpPr>
        <p:spPr bwMode="auto">
          <a:xfrm>
            <a:off x="2187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4" name="Line 74"/>
          <p:cNvSpPr>
            <a:spLocks noChangeShapeType="1"/>
          </p:cNvSpPr>
          <p:nvPr/>
        </p:nvSpPr>
        <p:spPr bwMode="auto">
          <a:xfrm>
            <a:off x="2251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5" name="Line 75"/>
          <p:cNvSpPr>
            <a:spLocks noChangeShapeType="1"/>
          </p:cNvSpPr>
          <p:nvPr/>
        </p:nvSpPr>
        <p:spPr bwMode="auto">
          <a:xfrm>
            <a:off x="2314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6" name="Line 76"/>
          <p:cNvSpPr>
            <a:spLocks noChangeShapeType="1"/>
          </p:cNvSpPr>
          <p:nvPr/>
        </p:nvSpPr>
        <p:spPr bwMode="auto">
          <a:xfrm>
            <a:off x="2378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7" name="Line 77"/>
          <p:cNvSpPr>
            <a:spLocks noChangeShapeType="1"/>
          </p:cNvSpPr>
          <p:nvPr/>
        </p:nvSpPr>
        <p:spPr bwMode="auto">
          <a:xfrm>
            <a:off x="2441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8" name="Line 78"/>
          <p:cNvSpPr>
            <a:spLocks noChangeShapeType="1"/>
          </p:cNvSpPr>
          <p:nvPr/>
        </p:nvSpPr>
        <p:spPr bwMode="auto">
          <a:xfrm>
            <a:off x="2505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09" name="Line 79"/>
          <p:cNvSpPr>
            <a:spLocks noChangeShapeType="1"/>
          </p:cNvSpPr>
          <p:nvPr/>
        </p:nvSpPr>
        <p:spPr bwMode="auto">
          <a:xfrm>
            <a:off x="2568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0" name="Line 80"/>
          <p:cNvSpPr>
            <a:spLocks noChangeShapeType="1"/>
          </p:cNvSpPr>
          <p:nvPr/>
        </p:nvSpPr>
        <p:spPr bwMode="auto">
          <a:xfrm>
            <a:off x="2632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1" name="Line 81"/>
          <p:cNvSpPr>
            <a:spLocks noChangeShapeType="1"/>
          </p:cNvSpPr>
          <p:nvPr/>
        </p:nvSpPr>
        <p:spPr bwMode="auto">
          <a:xfrm>
            <a:off x="2695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2" name="Line 82"/>
          <p:cNvSpPr>
            <a:spLocks noChangeShapeType="1"/>
          </p:cNvSpPr>
          <p:nvPr/>
        </p:nvSpPr>
        <p:spPr bwMode="auto">
          <a:xfrm>
            <a:off x="2759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3" name="Line 83"/>
          <p:cNvSpPr>
            <a:spLocks noChangeShapeType="1"/>
          </p:cNvSpPr>
          <p:nvPr/>
        </p:nvSpPr>
        <p:spPr bwMode="auto">
          <a:xfrm>
            <a:off x="2822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4" name="Line 84"/>
          <p:cNvSpPr>
            <a:spLocks noChangeShapeType="1"/>
          </p:cNvSpPr>
          <p:nvPr/>
        </p:nvSpPr>
        <p:spPr bwMode="auto">
          <a:xfrm>
            <a:off x="2886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5" name="Line 85"/>
          <p:cNvSpPr>
            <a:spLocks noChangeShapeType="1"/>
          </p:cNvSpPr>
          <p:nvPr/>
        </p:nvSpPr>
        <p:spPr bwMode="auto">
          <a:xfrm>
            <a:off x="2949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6" name="Line 86"/>
          <p:cNvSpPr>
            <a:spLocks noChangeShapeType="1"/>
          </p:cNvSpPr>
          <p:nvPr/>
        </p:nvSpPr>
        <p:spPr bwMode="auto">
          <a:xfrm>
            <a:off x="3013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7" name="Line 87"/>
          <p:cNvSpPr>
            <a:spLocks noChangeShapeType="1"/>
          </p:cNvSpPr>
          <p:nvPr/>
        </p:nvSpPr>
        <p:spPr bwMode="auto">
          <a:xfrm>
            <a:off x="3076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8" name="Line 88"/>
          <p:cNvSpPr>
            <a:spLocks noChangeShapeType="1"/>
          </p:cNvSpPr>
          <p:nvPr/>
        </p:nvSpPr>
        <p:spPr bwMode="auto">
          <a:xfrm>
            <a:off x="3140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19" name="Line 89"/>
          <p:cNvSpPr>
            <a:spLocks noChangeShapeType="1"/>
          </p:cNvSpPr>
          <p:nvPr/>
        </p:nvSpPr>
        <p:spPr bwMode="auto">
          <a:xfrm>
            <a:off x="3203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0" name="Line 90"/>
          <p:cNvSpPr>
            <a:spLocks noChangeShapeType="1"/>
          </p:cNvSpPr>
          <p:nvPr/>
        </p:nvSpPr>
        <p:spPr bwMode="auto">
          <a:xfrm>
            <a:off x="3267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1" name="Line 91"/>
          <p:cNvSpPr>
            <a:spLocks noChangeShapeType="1"/>
          </p:cNvSpPr>
          <p:nvPr/>
        </p:nvSpPr>
        <p:spPr bwMode="auto">
          <a:xfrm>
            <a:off x="3330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2" name="Line 92"/>
          <p:cNvSpPr>
            <a:spLocks noChangeShapeType="1"/>
          </p:cNvSpPr>
          <p:nvPr/>
        </p:nvSpPr>
        <p:spPr bwMode="auto">
          <a:xfrm>
            <a:off x="3394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3" name="Line 93"/>
          <p:cNvSpPr>
            <a:spLocks noChangeShapeType="1"/>
          </p:cNvSpPr>
          <p:nvPr/>
        </p:nvSpPr>
        <p:spPr bwMode="auto">
          <a:xfrm>
            <a:off x="3457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4" name="Line 94"/>
          <p:cNvSpPr>
            <a:spLocks noChangeShapeType="1"/>
          </p:cNvSpPr>
          <p:nvPr/>
        </p:nvSpPr>
        <p:spPr bwMode="auto">
          <a:xfrm>
            <a:off x="3521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5" name="Line 95"/>
          <p:cNvSpPr>
            <a:spLocks noChangeShapeType="1"/>
          </p:cNvSpPr>
          <p:nvPr/>
        </p:nvSpPr>
        <p:spPr bwMode="auto">
          <a:xfrm>
            <a:off x="3584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6" name="Line 96"/>
          <p:cNvSpPr>
            <a:spLocks noChangeShapeType="1"/>
          </p:cNvSpPr>
          <p:nvPr/>
        </p:nvSpPr>
        <p:spPr bwMode="auto">
          <a:xfrm>
            <a:off x="3648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7" name="Line 97"/>
          <p:cNvSpPr>
            <a:spLocks noChangeShapeType="1"/>
          </p:cNvSpPr>
          <p:nvPr/>
        </p:nvSpPr>
        <p:spPr bwMode="auto">
          <a:xfrm>
            <a:off x="3711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8" name="Line 98"/>
          <p:cNvSpPr>
            <a:spLocks noChangeShapeType="1"/>
          </p:cNvSpPr>
          <p:nvPr/>
        </p:nvSpPr>
        <p:spPr bwMode="auto">
          <a:xfrm>
            <a:off x="3775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29" name="Line 99"/>
          <p:cNvSpPr>
            <a:spLocks noChangeShapeType="1"/>
          </p:cNvSpPr>
          <p:nvPr/>
        </p:nvSpPr>
        <p:spPr bwMode="auto">
          <a:xfrm>
            <a:off x="3838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0" name="Line 100"/>
          <p:cNvSpPr>
            <a:spLocks noChangeShapeType="1"/>
          </p:cNvSpPr>
          <p:nvPr/>
        </p:nvSpPr>
        <p:spPr bwMode="auto">
          <a:xfrm>
            <a:off x="3902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1" name="Line 101"/>
          <p:cNvSpPr>
            <a:spLocks noChangeShapeType="1"/>
          </p:cNvSpPr>
          <p:nvPr/>
        </p:nvSpPr>
        <p:spPr bwMode="auto">
          <a:xfrm>
            <a:off x="3965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2" name="Line 102"/>
          <p:cNvSpPr>
            <a:spLocks noChangeShapeType="1"/>
          </p:cNvSpPr>
          <p:nvPr/>
        </p:nvSpPr>
        <p:spPr bwMode="auto">
          <a:xfrm>
            <a:off x="4029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3" name="Line 103"/>
          <p:cNvSpPr>
            <a:spLocks noChangeShapeType="1"/>
          </p:cNvSpPr>
          <p:nvPr/>
        </p:nvSpPr>
        <p:spPr bwMode="auto">
          <a:xfrm>
            <a:off x="4092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4" name="Line 104"/>
          <p:cNvSpPr>
            <a:spLocks noChangeShapeType="1"/>
          </p:cNvSpPr>
          <p:nvPr/>
        </p:nvSpPr>
        <p:spPr bwMode="auto">
          <a:xfrm>
            <a:off x="4156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5" name="Line 105"/>
          <p:cNvSpPr>
            <a:spLocks noChangeShapeType="1"/>
          </p:cNvSpPr>
          <p:nvPr/>
        </p:nvSpPr>
        <p:spPr bwMode="auto">
          <a:xfrm>
            <a:off x="4219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6" name="Line 106"/>
          <p:cNvSpPr>
            <a:spLocks noChangeShapeType="1"/>
          </p:cNvSpPr>
          <p:nvPr/>
        </p:nvSpPr>
        <p:spPr bwMode="auto">
          <a:xfrm>
            <a:off x="4283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7" name="Line 107"/>
          <p:cNvSpPr>
            <a:spLocks noChangeShapeType="1"/>
          </p:cNvSpPr>
          <p:nvPr/>
        </p:nvSpPr>
        <p:spPr bwMode="auto">
          <a:xfrm>
            <a:off x="4346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8" name="Line 108"/>
          <p:cNvSpPr>
            <a:spLocks noChangeShapeType="1"/>
          </p:cNvSpPr>
          <p:nvPr/>
        </p:nvSpPr>
        <p:spPr bwMode="auto">
          <a:xfrm>
            <a:off x="4410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39" name="Line 109"/>
          <p:cNvSpPr>
            <a:spLocks noChangeShapeType="1"/>
          </p:cNvSpPr>
          <p:nvPr/>
        </p:nvSpPr>
        <p:spPr bwMode="auto">
          <a:xfrm>
            <a:off x="4473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0" name="Line 110"/>
          <p:cNvSpPr>
            <a:spLocks noChangeShapeType="1"/>
          </p:cNvSpPr>
          <p:nvPr/>
        </p:nvSpPr>
        <p:spPr bwMode="auto">
          <a:xfrm>
            <a:off x="4537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1" name="Line 111"/>
          <p:cNvSpPr>
            <a:spLocks noChangeShapeType="1"/>
          </p:cNvSpPr>
          <p:nvPr/>
        </p:nvSpPr>
        <p:spPr bwMode="auto">
          <a:xfrm>
            <a:off x="4600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2" name="Line 112"/>
          <p:cNvSpPr>
            <a:spLocks noChangeShapeType="1"/>
          </p:cNvSpPr>
          <p:nvPr/>
        </p:nvSpPr>
        <p:spPr bwMode="auto">
          <a:xfrm>
            <a:off x="4664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3" name="Line 113"/>
          <p:cNvSpPr>
            <a:spLocks noChangeShapeType="1"/>
          </p:cNvSpPr>
          <p:nvPr/>
        </p:nvSpPr>
        <p:spPr bwMode="auto">
          <a:xfrm>
            <a:off x="4727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4" name="Line 114"/>
          <p:cNvSpPr>
            <a:spLocks noChangeShapeType="1"/>
          </p:cNvSpPr>
          <p:nvPr/>
        </p:nvSpPr>
        <p:spPr bwMode="auto">
          <a:xfrm>
            <a:off x="4791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5" name="Line 115"/>
          <p:cNvSpPr>
            <a:spLocks noChangeShapeType="1"/>
          </p:cNvSpPr>
          <p:nvPr/>
        </p:nvSpPr>
        <p:spPr bwMode="auto">
          <a:xfrm>
            <a:off x="4854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6" name="Line 116"/>
          <p:cNvSpPr>
            <a:spLocks noChangeShapeType="1"/>
          </p:cNvSpPr>
          <p:nvPr/>
        </p:nvSpPr>
        <p:spPr bwMode="auto">
          <a:xfrm>
            <a:off x="4918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7" name="Line 117"/>
          <p:cNvSpPr>
            <a:spLocks noChangeShapeType="1"/>
          </p:cNvSpPr>
          <p:nvPr/>
        </p:nvSpPr>
        <p:spPr bwMode="auto">
          <a:xfrm>
            <a:off x="4981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8" name="Line 118"/>
          <p:cNvSpPr>
            <a:spLocks noChangeShapeType="1"/>
          </p:cNvSpPr>
          <p:nvPr/>
        </p:nvSpPr>
        <p:spPr bwMode="auto">
          <a:xfrm>
            <a:off x="5045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49" name="Line 119"/>
          <p:cNvSpPr>
            <a:spLocks noChangeShapeType="1"/>
          </p:cNvSpPr>
          <p:nvPr/>
        </p:nvSpPr>
        <p:spPr bwMode="auto">
          <a:xfrm>
            <a:off x="5108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0" name="Line 120"/>
          <p:cNvSpPr>
            <a:spLocks noChangeShapeType="1"/>
          </p:cNvSpPr>
          <p:nvPr/>
        </p:nvSpPr>
        <p:spPr bwMode="auto">
          <a:xfrm>
            <a:off x="5172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1" name="Line 121"/>
          <p:cNvSpPr>
            <a:spLocks noChangeShapeType="1"/>
          </p:cNvSpPr>
          <p:nvPr/>
        </p:nvSpPr>
        <p:spPr bwMode="auto">
          <a:xfrm>
            <a:off x="5235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2" name="Line 122"/>
          <p:cNvSpPr>
            <a:spLocks noChangeShapeType="1"/>
          </p:cNvSpPr>
          <p:nvPr/>
        </p:nvSpPr>
        <p:spPr bwMode="auto">
          <a:xfrm>
            <a:off x="5299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3" name="Line 123"/>
          <p:cNvSpPr>
            <a:spLocks noChangeShapeType="1"/>
          </p:cNvSpPr>
          <p:nvPr/>
        </p:nvSpPr>
        <p:spPr bwMode="auto">
          <a:xfrm>
            <a:off x="5362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4" name="Line 124"/>
          <p:cNvSpPr>
            <a:spLocks noChangeShapeType="1"/>
          </p:cNvSpPr>
          <p:nvPr/>
        </p:nvSpPr>
        <p:spPr bwMode="auto">
          <a:xfrm>
            <a:off x="5426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5" name="Line 125"/>
          <p:cNvSpPr>
            <a:spLocks noChangeShapeType="1"/>
          </p:cNvSpPr>
          <p:nvPr/>
        </p:nvSpPr>
        <p:spPr bwMode="auto">
          <a:xfrm>
            <a:off x="5489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6" name="Line 126"/>
          <p:cNvSpPr>
            <a:spLocks noChangeShapeType="1"/>
          </p:cNvSpPr>
          <p:nvPr/>
        </p:nvSpPr>
        <p:spPr bwMode="auto">
          <a:xfrm>
            <a:off x="5553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7" name="Line 127"/>
          <p:cNvSpPr>
            <a:spLocks noChangeShapeType="1"/>
          </p:cNvSpPr>
          <p:nvPr/>
        </p:nvSpPr>
        <p:spPr bwMode="auto">
          <a:xfrm>
            <a:off x="5616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8" name="Line 128"/>
          <p:cNvSpPr>
            <a:spLocks noChangeShapeType="1"/>
          </p:cNvSpPr>
          <p:nvPr/>
        </p:nvSpPr>
        <p:spPr bwMode="auto">
          <a:xfrm>
            <a:off x="5680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59" name="Line 129"/>
          <p:cNvSpPr>
            <a:spLocks noChangeShapeType="1"/>
          </p:cNvSpPr>
          <p:nvPr/>
        </p:nvSpPr>
        <p:spPr bwMode="auto">
          <a:xfrm>
            <a:off x="5743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0" name="Line 130"/>
          <p:cNvSpPr>
            <a:spLocks noChangeShapeType="1"/>
          </p:cNvSpPr>
          <p:nvPr/>
        </p:nvSpPr>
        <p:spPr bwMode="auto">
          <a:xfrm>
            <a:off x="5807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1" name="Line 131"/>
          <p:cNvSpPr>
            <a:spLocks noChangeShapeType="1"/>
          </p:cNvSpPr>
          <p:nvPr/>
        </p:nvSpPr>
        <p:spPr bwMode="auto">
          <a:xfrm>
            <a:off x="5870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2" name="Line 132"/>
          <p:cNvSpPr>
            <a:spLocks noChangeShapeType="1"/>
          </p:cNvSpPr>
          <p:nvPr/>
        </p:nvSpPr>
        <p:spPr bwMode="auto">
          <a:xfrm>
            <a:off x="5934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3" name="Line 133"/>
          <p:cNvSpPr>
            <a:spLocks noChangeShapeType="1"/>
          </p:cNvSpPr>
          <p:nvPr/>
        </p:nvSpPr>
        <p:spPr bwMode="auto">
          <a:xfrm>
            <a:off x="5997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4" name="Line 134"/>
          <p:cNvSpPr>
            <a:spLocks noChangeShapeType="1"/>
          </p:cNvSpPr>
          <p:nvPr/>
        </p:nvSpPr>
        <p:spPr bwMode="auto">
          <a:xfrm>
            <a:off x="6061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5" name="Line 135"/>
          <p:cNvSpPr>
            <a:spLocks noChangeShapeType="1"/>
          </p:cNvSpPr>
          <p:nvPr/>
        </p:nvSpPr>
        <p:spPr bwMode="auto">
          <a:xfrm>
            <a:off x="6124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6" name="Line 136"/>
          <p:cNvSpPr>
            <a:spLocks noChangeShapeType="1"/>
          </p:cNvSpPr>
          <p:nvPr/>
        </p:nvSpPr>
        <p:spPr bwMode="auto">
          <a:xfrm>
            <a:off x="6188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7" name="Line 137"/>
          <p:cNvSpPr>
            <a:spLocks noChangeShapeType="1"/>
          </p:cNvSpPr>
          <p:nvPr/>
        </p:nvSpPr>
        <p:spPr bwMode="auto">
          <a:xfrm>
            <a:off x="62515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8" name="Line 138"/>
          <p:cNvSpPr>
            <a:spLocks noChangeShapeType="1"/>
          </p:cNvSpPr>
          <p:nvPr/>
        </p:nvSpPr>
        <p:spPr bwMode="auto">
          <a:xfrm>
            <a:off x="6315075" y="43282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69" name="Line 139"/>
          <p:cNvSpPr>
            <a:spLocks noChangeShapeType="1"/>
          </p:cNvSpPr>
          <p:nvPr/>
        </p:nvSpPr>
        <p:spPr bwMode="auto">
          <a:xfrm>
            <a:off x="6378575" y="4328239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0" name="Line 140"/>
          <p:cNvSpPr>
            <a:spLocks noChangeShapeType="1"/>
          </p:cNvSpPr>
          <p:nvPr/>
        </p:nvSpPr>
        <p:spPr bwMode="auto">
          <a:xfrm>
            <a:off x="2187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1" name="Line 141"/>
          <p:cNvSpPr>
            <a:spLocks noChangeShapeType="1"/>
          </p:cNvSpPr>
          <p:nvPr/>
        </p:nvSpPr>
        <p:spPr bwMode="auto">
          <a:xfrm>
            <a:off x="2251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2" name="Line 142"/>
          <p:cNvSpPr>
            <a:spLocks noChangeShapeType="1"/>
          </p:cNvSpPr>
          <p:nvPr/>
        </p:nvSpPr>
        <p:spPr bwMode="auto">
          <a:xfrm>
            <a:off x="2314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3" name="Line 143"/>
          <p:cNvSpPr>
            <a:spLocks noChangeShapeType="1"/>
          </p:cNvSpPr>
          <p:nvPr/>
        </p:nvSpPr>
        <p:spPr bwMode="auto">
          <a:xfrm>
            <a:off x="2378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4" name="Line 144"/>
          <p:cNvSpPr>
            <a:spLocks noChangeShapeType="1"/>
          </p:cNvSpPr>
          <p:nvPr/>
        </p:nvSpPr>
        <p:spPr bwMode="auto">
          <a:xfrm>
            <a:off x="2441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5" name="Line 145"/>
          <p:cNvSpPr>
            <a:spLocks noChangeShapeType="1"/>
          </p:cNvSpPr>
          <p:nvPr/>
        </p:nvSpPr>
        <p:spPr bwMode="auto">
          <a:xfrm>
            <a:off x="2505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6" name="Line 146"/>
          <p:cNvSpPr>
            <a:spLocks noChangeShapeType="1"/>
          </p:cNvSpPr>
          <p:nvPr/>
        </p:nvSpPr>
        <p:spPr bwMode="auto">
          <a:xfrm>
            <a:off x="2568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7" name="Line 147"/>
          <p:cNvSpPr>
            <a:spLocks noChangeShapeType="1"/>
          </p:cNvSpPr>
          <p:nvPr/>
        </p:nvSpPr>
        <p:spPr bwMode="auto">
          <a:xfrm>
            <a:off x="2632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8" name="Line 148"/>
          <p:cNvSpPr>
            <a:spLocks noChangeShapeType="1"/>
          </p:cNvSpPr>
          <p:nvPr/>
        </p:nvSpPr>
        <p:spPr bwMode="auto">
          <a:xfrm>
            <a:off x="2695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79" name="Line 149"/>
          <p:cNvSpPr>
            <a:spLocks noChangeShapeType="1"/>
          </p:cNvSpPr>
          <p:nvPr/>
        </p:nvSpPr>
        <p:spPr bwMode="auto">
          <a:xfrm>
            <a:off x="2759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0" name="Line 150"/>
          <p:cNvSpPr>
            <a:spLocks noChangeShapeType="1"/>
          </p:cNvSpPr>
          <p:nvPr/>
        </p:nvSpPr>
        <p:spPr bwMode="auto">
          <a:xfrm>
            <a:off x="2822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1" name="Line 151"/>
          <p:cNvSpPr>
            <a:spLocks noChangeShapeType="1"/>
          </p:cNvSpPr>
          <p:nvPr/>
        </p:nvSpPr>
        <p:spPr bwMode="auto">
          <a:xfrm>
            <a:off x="2886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2" name="Line 152"/>
          <p:cNvSpPr>
            <a:spLocks noChangeShapeType="1"/>
          </p:cNvSpPr>
          <p:nvPr/>
        </p:nvSpPr>
        <p:spPr bwMode="auto">
          <a:xfrm>
            <a:off x="2949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3" name="Line 153"/>
          <p:cNvSpPr>
            <a:spLocks noChangeShapeType="1"/>
          </p:cNvSpPr>
          <p:nvPr/>
        </p:nvSpPr>
        <p:spPr bwMode="auto">
          <a:xfrm>
            <a:off x="3013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4" name="Line 154"/>
          <p:cNvSpPr>
            <a:spLocks noChangeShapeType="1"/>
          </p:cNvSpPr>
          <p:nvPr/>
        </p:nvSpPr>
        <p:spPr bwMode="auto">
          <a:xfrm>
            <a:off x="3076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5" name="Line 155"/>
          <p:cNvSpPr>
            <a:spLocks noChangeShapeType="1"/>
          </p:cNvSpPr>
          <p:nvPr/>
        </p:nvSpPr>
        <p:spPr bwMode="auto">
          <a:xfrm>
            <a:off x="3140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6" name="Line 156"/>
          <p:cNvSpPr>
            <a:spLocks noChangeShapeType="1"/>
          </p:cNvSpPr>
          <p:nvPr/>
        </p:nvSpPr>
        <p:spPr bwMode="auto">
          <a:xfrm>
            <a:off x="3203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7" name="Line 157"/>
          <p:cNvSpPr>
            <a:spLocks noChangeShapeType="1"/>
          </p:cNvSpPr>
          <p:nvPr/>
        </p:nvSpPr>
        <p:spPr bwMode="auto">
          <a:xfrm>
            <a:off x="3267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8" name="Line 158"/>
          <p:cNvSpPr>
            <a:spLocks noChangeShapeType="1"/>
          </p:cNvSpPr>
          <p:nvPr/>
        </p:nvSpPr>
        <p:spPr bwMode="auto">
          <a:xfrm>
            <a:off x="3330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89" name="Line 159"/>
          <p:cNvSpPr>
            <a:spLocks noChangeShapeType="1"/>
          </p:cNvSpPr>
          <p:nvPr/>
        </p:nvSpPr>
        <p:spPr bwMode="auto">
          <a:xfrm>
            <a:off x="3394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0" name="Line 160"/>
          <p:cNvSpPr>
            <a:spLocks noChangeShapeType="1"/>
          </p:cNvSpPr>
          <p:nvPr/>
        </p:nvSpPr>
        <p:spPr bwMode="auto">
          <a:xfrm>
            <a:off x="3457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1" name="Line 161"/>
          <p:cNvSpPr>
            <a:spLocks noChangeShapeType="1"/>
          </p:cNvSpPr>
          <p:nvPr/>
        </p:nvSpPr>
        <p:spPr bwMode="auto">
          <a:xfrm>
            <a:off x="3521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2" name="Line 162"/>
          <p:cNvSpPr>
            <a:spLocks noChangeShapeType="1"/>
          </p:cNvSpPr>
          <p:nvPr/>
        </p:nvSpPr>
        <p:spPr bwMode="auto">
          <a:xfrm>
            <a:off x="3584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3" name="Line 163"/>
          <p:cNvSpPr>
            <a:spLocks noChangeShapeType="1"/>
          </p:cNvSpPr>
          <p:nvPr/>
        </p:nvSpPr>
        <p:spPr bwMode="auto">
          <a:xfrm>
            <a:off x="3648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4" name="Line 164"/>
          <p:cNvSpPr>
            <a:spLocks noChangeShapeType="1"/>
          </p:cNvSpPr>
          <p:nvPr/>
        </p:nvSpPr>
        <p:spPr bwMode="auto">
          <a:xfrm>
            <a:off x="3711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5" name="Line 165"/>
          <p:cNvSpPr>
            <a:spLocks noChangeShapeType="1"/>
          </p:cNvSpPr>
          <p:nvPr/>
        </p:nvSpPr>
        <p:spPr bwMode="auto">
          <a:xfrm>
            <a:off x="3775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6" name="Line 166"/>
          <p:cNvSpPr>
            <a:spLocks noChangeShapeType="1"/>
          </p:cNvSpPr>
          <p:nvPr/>
        </p:nvSpPr>
        <p:spPr bwMode="auto">
          <a:xfrm>
            <a:off x="3838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7" name="Line 167"/>
          <p:cNvSpPr>
            <a:spLocks noChangeShapeType="1"/>
          </p:cNvSpPr>
          <p:nvPr/>
        </p:nvSpPr>
        <p:spPr bwMode="auto">
          <a:xfrm>
            <a:off x="3902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8" name="Line 168"/>
          <p:cNvSpPr>
            <a:spLocks noChangeShapeType="1"/>
          </p:cNvSpPr>
          <p:nvPr/>
        </p:nvSpPr>
        <p:spPr bwMode="auto">
          <a:xfrm>
            <a:off x="3965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299" name="Line 169"/>
          <p:cNvSpPr>
            <a:spLocks noChangeShapeType="1"/>
          </p:cNvSpPr>
          <p:nvPr/>
        </p:nvSpPr>
        <p:spPr bwMode="auto">
          <a:xfrm>
            <a:off x="4029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0" name="Line 170"/>
          <p:cNvSpPr>
            <a:spLocks noChangeShapeType="1"/>
          </p:cNvSpPr>
          <p:nvPr/>
        </p:nvSpPr>
        <p:spPr bwMode="auto">
          <a:xfrm>
            <a:off x="4092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1" name="Line 171"/>
          <p:cNvSpPr>
            <a:spLocks noChangeShapeType="1"/>
          </p:cNvSpPr>
          <p:nvPr/>
        </p:nvSpPr>
        <p:spPr bwMode="auto">
          <a:xfrm>
            <a:off x="4156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2" name="Line 172"/>
          <p:cNvSpPr>
            <a:spLocks noChangeShapeType="1"/>
          </p:cNvSpPr>
          <p:nvPr/>
        </p:nvSpPr>
        <p:spPr bwMode="auto">
          <a:xfrm>
            <a:off x="4219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3" name="Line 173"/>
          <p:cNvSpPr>
            <a:spLocks noChangeShapeType="1"/>
          </p:cNvSpPr>
          <p:nvPr/>
        </p:nvSpPr>
        <p:spPr bwMode="auto">
          <a:xfrm>
            <a:off x="4283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4" name="Line 174"/>
          <p:cNvSpPr>
            <a:spLocks noChangeShapeType="1"/>
          </p:cNvSpPr>
          <p:nvPr/>
        </p:nvSpPr>
        <p:spPr bwMode="auto">
          <a:xfrm>
            <a:off x="4346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5" name="Line 175"/>
          <p:cNvSpPr>
            <a:spLocks noChangeShapeType="1"/>
          </p:cNvSpPr>
          <p:nvPr/>
        </p:nvSpPr>
        <p:spPr bwMode="auto">
          <a:xfrm>
            <a:off x="4410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6" name="Line 176"/>
          <p:cNvSpPr>
            <a:spLocks noChangeShapeType="1"/>
          </p:cNvSpPr>
          <p:nvPr/>
        </p:nvSpPr>
        <p:spPr bwMode="auto">
          <a:xfrm>
            <a:off x="4473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7" name="Line 177"/>
          <p:cNvSpPr>
            <a:spLocks noChangeShapeType="1"/>
          </p:cNvSpPr>
          <p:nvPr/>
        </p:nvSpPr>
        <p:spPr bwMode="auto">
          <a:xfrm>
            <a:off x="4537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8" name="Line 178"/>
          <p:cNvSpPr>
            <a:spLocks noChangeShapeType="1"/>
          </p:cNvSpPr>
          <p:nvPr/>
        </p:nvSpPr>
        <p:spPr bwMode="auto">
          <a:xfrm>
            <a:off x="4600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09" name="Line 179"/>
          <p:cNvSpPr>
            <a:spLocks noChangeShapeType="1"/>
          </p:cNvSpPr>
          <p:nvPr/>
        </p:nvSpPr>
        <p:spPr bwMode="auto">
          <a:xfrm>
            <a:off x="4664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0" name="Line 180"/>
          <p:cNvSpPr>
            <a:spLocks noChangeShapeType="1"/>
          </p:cNvSpPr>
          <p:nvPr/>
        </p:nvSpPr>
        <p:spPr bwMode="auto">
          <a:xfrm>
            <a:off x="4727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1" name="Line 181"/>
          <p:cNvSpPr>
            <a:spLocks noChangeShapeType="1"/>
          </p:cNvSpPr>
          <p:nvPr/>
        </p:nvSpPr>
        <p:spPr bwMode="auto">
          <a:xfrm>
            <a:off x="4791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2" name="Line 182"/>
          <p:cNvSpPr>
            <a:spLocks noChangeShapeType="1"/>
          </p:cNvSpPr>
          <p:nvPr/>
        </p:nvSpPr>
        <p:spPr bwMode="auto">
          <a:xfrm>
            <a:off x="4854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3" name="Line 183"/>
          <p:cNvSpPr>
            <a:spLocks noChangeShapeType="1"/>
          </p:cNvSpPr>
          <p:nvPr/>
        </p:nvSpPr>
        <p:spPr bwMode="auto">
          <a:xfrm>
            <a:off x="4918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4" name="Line 184"/>
          <p:cNvSpPr>
            <a:spLocks noChangeShapeType="1"/>
          </p:cNvSpPr>
          <p:nvPr/>
        </p:nvSpPr>
        <p:spPr bwMode="auto">
          <a:xfrm>
            <a:off x="4981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5" name="Line 185"/>
          <p:cNvSpPr>
            <a:spLocks noChangeShapeType="1"/>
          </p:cNvSpPr>
          <p:nvPr/>
        </p:nvSpPr>
        <p:spPr bwMode="auto">
          <a:xfrm>
            <a:off x="5045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6" name="Line 186"/>
          <p:cNvSpPr>
            <a:spLocks noChangeShapeType="1"/>
          </p:cNvSpPr>
          <p:nvPr/>
        </p:nvSpPr>
        <p:spPr bwMode="auto">
          <a:xfrm>
            <a:off x="5108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7" name="Line 187"/>
          <p:cNvSpPr>
            <a:spLocks noChangeShapeType="1"/>
          </p:cNvSpPr>
          <p:nvPr/>
        </p:nvSpPr>
        <p:spPr bwMode="auto">
          <a:xfrm>
            <a:off x="5172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8" name="Line 188"/>
          <p:cNvSpPr>
            <a:spLocks noChangeShapeType="1"/>
          </p:cNvSpPr>
          <p:nvPr/>
        </p:nvSpPr>
        <p:spPr bwMode="auto">
          <a:xfrm>
            <a:off x="5235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19" name="Line 189"/>
          <p:cNvSpPr>
            <a:spLocks noChangeShapeType="1"/>
          </p:cNvSpPr>
          <p:nvPr/>
        </p:nvSpPr>
        <p:spPr bwMode="auto">
          <a:xfrm>
            <a:off x="5299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0" name="Line 190"/>
          <p:cNvSpPr>
            <a:spLocks noChangeShapeType="1"/>
          </p:cNvSpPr>
          <p:nvPr/>
        </p:nvSpPr>
        <p:spPr bwMode="auto">
          <a:xfrm>
            <a:off x="5362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1" name="Line 191"/>
          <p:cNvSpPr>
            <a:spLocks noChangeShapeType="1"/>
          </p:cNvSpPr>
          <p:nvPr/>
        </p:nvSpPr>
        <p:spPr bwMode="auto">
          <a:xfrm>
            <a:off x="5426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2" name="Line 192"/>
          <p:cNvSpPr>
            <a:spLocks noChangeShapeType="1"/>
          </p:cNvSpPr>
          <p:nvPr/>
        </p:nvSpPr>
        <p:spPr bwMode="auto">
          <a:xfrm>
            <a:off x="5489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3" name="Line 193"/>
          <p:cNvSpPr>
            <a:spLocks noChangeShapeType="1"/>
          </p:cNvSpPr>
          <p:nvPr/>
        </p:nvSpPr>
        <p:spPr bwMode="auto">
          <a:xfrm>
            <a:off x="5553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4" name="Line 194"/>
          <p:cNvSpPr>
            <a:spLocks noChangeShapeType="1"/>
          </p:cNvSpPr>
          <p:nvPr/>
        </p:nvSpPr>
        <p:spPr bwMode="auto">
          <a:xfrm>
            <a:off x="5616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5" name="Line 195"/>
          <p:cNvSpPr>
            <a:spLocks noChangeShapeType="1"/>
          </p:cNvSpPr>
          <p:nvPr/>
        </p:nvSpPr>
        <p:spPr bwMode="auto">
          <a:xfrm>
            <a:off x="5680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6" name="Line 196"/>
          <p:cNvSpPr>
            <a:spLocks noChangeShapeType="1"/>
          </p:cNvSpPr>
          <p:nvPr/>
        </p:nvSpPr>
        <p:spPr bwMode="auto">
          <a:xfrm>
            <a:off x="5743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7" name="Line 197"/>
          <p:cNvSpPr>
            <a:spLocks noChangeShapeType="1"/>
          </p:cNvSpPr>
          <p:nvPr/>
        </p:nvSpPr>
        <p:spPr bwMode="auto">
          <a:xfrm>
            <a:off x="5807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8" name="Line 198"/>
          <p:cNvSpPr>
            <a:spLocks noChangeShapeType="1"/>
          </p:cNvSpPr>
          <p:nvPr/>
        </p:nvSpPr>
        <p:spPr bwMode="auto">
          <a:xfrm>
            <a:off x="5870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29" name="Line 199"/>
          <p:cNvSpPr>
            <a:spLocks noChangeShapeType="1"/>
          </p:cNvSpPr>
          <p:nvPr/>
        </p:nvSpPr>
        <p:spPr bwMode="auto">
          <a:xfrm>
            <a:off x="5934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0" name="Line 200"/>
          <p:cNvSpPr>
            <a:spLocks noChangeShapeType="1"/>
          </p:cNvSpPr>
          <p:nvPr/>
        </p:nvSpPr>
        <p:spPr bwMode="auto">
          <a:xfrm>
            <a:off x="5997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1" name="Line 201"/>
          <p:cNvSpPr>
            <a:spLocks noChangeShapeType="1"/>
          </p:cNvSpPr>
          <p:nvPr/>
        </p:nvSpPr>
        <p:spPr bwMode="auto">
          <a:xfrm>
            <a:off x="6061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2" name="Line 202"/>
          <p:cNvSpPr>
            <a:spLocks noChangeShapeType="1"/>
          </p:cNvSpPr>
          <p:nvPr/>
        </p:nvSpPr>
        <p:spPr bwMode="auto">
          <a:xfrm>
            <a:off x="6124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3" name="Line 203"/>
          <p:cNvSpPr>
            <a:spLocks noChangeShapeType="1"/>
          </p:cNvSpPr>
          <p:nvPr/>
        </p:nvSpPr>
        <p:spPr bwMode="auto">
          <a:xfrm>
            <a:off x="6188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4" name="Line 204"/>
          <p:cNvSpPr>
            <a:spLocks noChangeShapeType="1"/>
          </p:cNvSpPr>
          <p:nvPr/>
        </p:nvSpPr>
        <p:spPr bwMode="auto">
          <a:xfrm>
            <a:off x="62515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335" name="Line 205"/>
          <p:cNvSpPr>
            <a:spLocks noChangeShapeType="1"/>
          </p:cNvSpPr>
          <p:nvPr/>
        </p:nvSpPr>
        <p:spPr bwMode="auto">
          <a:xfrm>
            <a:off x="6315075" y="30201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6" name="Line 207"/>
          <p:cNvSpPr>
            <a:spLocks noChangeShapeType="1"/>
          </p:cNvSpPr>
          <p:nvPr/>
        </p:nvSpPr>
        <p:spPr bwMode="auto">
          <a:xfrm>
            <a:off x="6378575" y="3020139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7" name="Line 208"/>
          <p:cNvSpPr>
            <a:spLocks noChangeShapeType="1"/>
          </p:cNvSpPr>
          <p:nvPr/>
        </p:nvSpPr>
        <p:spPr bwMode="auto">
          <a:xfrm>
            <a:off x="2187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8" name="Line 209"/>
          <p:cNvSpPr>
            <a:spLocks noChangeShapeType="1"/>
          </p:cNvSpPr>
          <p:nvPr/>
        </p:nvSpPr>
        <p:spPr bwMode="auto">
          <a:xfrm>
            <a:off x="2251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9" name="Line 210"/>
          <p:cNvSpPr>
            <a:spLocks noChangeShapeType="1"/>
          </p:cNvSpPr>
          <p:nvPr/>
        </p:nvSpPr>
        <p:spPr bwMode="auto">
          <a:xfrm>
            <a:off x="2314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0" name="Line 211"/>
          <p:cNvSpPr>
            <a:spLocks noChangeShapeType="1"/>
          </p:cNvSpPr>
          <p:nvPr/>
        </p:nvSpPr>
        <p:spPr bwMode="auto">
          <a:xfrm>
            <a:off x="2378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1" name="Line 212"/>
          <p:cNvSpPr>
            <a:spLocks noChangeShapeType="1"/>
          </p:cNvSpPr>
          <p:nvPr/>
        </p:nvSpPr>
        <p:spPr bwMode="auto">
          <a:xfrm>
            <a:off x="2441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2" name="Line 213"/>
          <p:cNvSpPr>
            <a:spLocks noChangeShapeType="1"/>
          </p:cNvSpPr>
          <p:nvPr/>
        </p:nvSpPr>
        <p:spPr bwMode="auto">
          <a:xfrm>
            <a:off x="2505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3" name="Line 214"/>
          <p:cNvSpPr>
            <a:spLocks noChangeShapeType="1"/>
          </p:cNvSpPr>
          <p:nvPr/>
        </p:nvSpPr>
        <p:spPr bwMode="auto">
          <a:xfrm>
            <a:off x="2568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4" name="Line 215"/>
          <p:cNvSpPr>
            <a:spLocks noChangeShapeType="1"/>
          </p:cNvSpPr>
          <p:nvPr/>
        </p:nvSpPr>
        <p:spPr bwMode="auto">
          <a:xfrm>
            <a:off x="2632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5" name="Line 216"/>
          <p:cNvSpPr>
            <a:spLocks noChangeShapeType="1"/>
          </p:cNvSpPr>
          <p:nvPr/>
        </p:nvSpPr>
        <p:spPr bwMode="auto">
          <a:xfrm>
            <a:off x="2695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6" name="Line 217"/>
          <p:cNvSpPr>
            <a:spLocks noChangeShapeType="1"/>
          </p:cNvSpPr>
          <p:nvPr/>
        </p:nvSpPr>
        <p:spPr bwMode="auto">
          <a:xfrm>
            <a:off x="2759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7" name="Line 218"/>
          <p:cNvSpPr>
            <a:spLocks noChangeShapeType="1"/>
          </p:cNvSpPr>
          <p:nvPr/>
        </p:nvSpPr>
        <p:spPr bwMode="auto">
          <a:xfrm>
            <a:off x="2822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8" name="Line 219"/>
          <p:cNvSpPr>
            <a:spLocks noChangeShapeType="1"/>
          </p:cNvSpPr>
          <p:nvPr/>
        </p:nvSpPr>
        <p:spPr bwMode="auto">
          <a:xfrm>
            <a:off x="2886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49" name="Line 220"/>
          <p:cNvSpPr>
            <a:spLocks noChangeShapeType="1"/>
          </p:cNvSpPr>
          <p:nvPr/>
        </p:nvSpPr>
        <p:spPr bwMode="auto">
          <a:xfrm>
            <a:off x="2949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0" name="Line 221"/>
          <p:cNvSpPr>
            <a:spLocks noChangeShapeType="1"/>
          </p:cNvSpPr>
          <p:nvPr/>
        </p:nvSpPr>
        <p:spPr bwMode="auto">
          <a:xfrm>
            <a:off x="3013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1" name="Line 222"/>
          <p:cNvSpPr>
            <a:spLocks noChangeShapeType="1"/>
          </p:cNvSpPr>
          <p:nvPr/>
        </p:nvSpPr>
        <p:spPr bwMode="auto">
          <a:xfrm>
            <a:off x="3076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2" name="Line 223"/>
          <p:cNvSpPr>
            <a:spLocks noChangeShapeType="1"/>
          </p:cNvSpPr>
          <p:nvPr/>
        </p:nvSpPr>
        <p:spPr bwMode="auto">
          <a:xfrm>
            <a:off x="3140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3" name="Line 224"/>
          <p:cNvSpPr>
            <a:spLocks noChangeShapeType="1"/>
          </p:cNvSpPr>
          <p:nvPr/>
        </p:nvSpPr>
        <p:spPr bwMode="auto">
          <a:xfrm>
            <a:off x="3203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4" name="Line 225"/>
          <p:cNvSpPr>
            <a:spLocks noChangeShapeType="1"/>
          </p:cNvSpPr>
          <p:nvPr/>
        </p:nvSpPr>
        <p:spPr bwMode="auto">
          <a:xfrm>
            <a:off x="3267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5" name="Line 226"/>
          <p:cNvSpPr>
            <a:spLocks noChangeShapeType="1"/>
          </p:cNvSpPr>
          <p:nvPr/>
        </p:nvSpPr>
        <p:spPr bwMode="auto">
          <a:xfrm>
            <a:off x="3330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6" name="Line 227"/>
          <p:cNvSpPr>
            <a:spLocks noChangeShapeType="1"/>
          </p:cNvSpPr>
          <p:nvPr/>
        </p:nvSpPr>
        <p:spPr bwMode="auto">
          <a:xfrm>
            <a:off x="3394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7" name="Line 228"/>
          <p:cNvSpPr>
            <a:spLocks noChangeShapeType="1"/>
          </p:cNvSpPr>
          <p:nvPr/>
        </p:nvSpPr>
        <p:spPr bwMode="auto">
          <a:xfrm>
            <a:off x="3457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8" name="Line 229"/>
          <p:cNvSpPr>
            <a:spLocks noChangeShapeType="1"/>
          </p:cNvSpPr>
          <p:nvPr/>
        </p:nvSpPr>
        <p:spPr bwMode="auto">
          <a:xfrm>
            <a:off x="3521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59" name="Line 230"/>
          <p:cNvSpPr>
            <a:spLocks noChangeShapeType="1"/>
          </p:cNvSpPr>
          <p:nvPr/>
        </p:nvSpPr>
        <p:spPr bwMode="auto">
          <a:xfrm>
            <a:off x="3584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0" name="Line 231"/>
          <p:cNvSpPr>
            <a:spLocks noChangeShapeType="1"/>
          </p:cNvSpPr>
          <p:nvPr/>
        </p:nvSpPr>
        <p:spPr bwMode="auto">
          <a:xfrm>
            <a:off x="3648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1" name="Line 232"/>
          <p:cNvSpPr>
            <a:spLocks noChangeShapeType="1"/>
          </p:cNvSpPr>
          <p:nvPr/>
        </p:nvSpPr>
        <p:spPr bwMode="auto">
          <a:xfrm>
            <a:off x="3711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2" name="Line 233"/>
          <p:cNvSpPr>
            <a:spLocks noChangeShapeType="1"/>
          </p:cNvSpPr>
          <p:nvPr/>
        </p:nvSpPr>
        <p:spPr bwMode="auto">
          <a:xfrm>
            <a:off x="3775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3" name="Line 234"/>
          <p:cNvSpPr>
            <a:spLocks noChangeShapeType="1"/>
          </p:cNvSpPr>
          <p:nvPr/>
        </p:nvSpPr>
        <p:spPr bwMode="auto">
          <a:xfrm>
            <a:off x="3838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4" name="Line 235"/>
          <p:cNvSpPr>
            <a:spLocks noChangeShapeType="1"/>
          </p:cNvSpPr>
          <p:nvPr/>
        </p:nvSpPr>
        <p:spPr bwMode="auto">
          <a:xfrm>
            <a:off x="3902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5" name="Line 236"/>
          <p:cNvSpPr>
            <a:spLocks noChangeShapeType="1"/>
          </p:cNvSpPr>
          <p:nvPr/>
        </p:nvSpPr>
        <p:spPr bwMode="auto">
          <a:xfrm>
            <a:off x="3965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6" name="Line 237"/>
          <p:cNvSpPr>
            <a:spLocks noChangeShapeType="1"/>
          </p:cNvSpPr>
          <p:nvPr/>
        </p:nvSpPr>
        <p:spPr bwMode="auto">
          <a:xfrm>
            <a:off x="4029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7" name="Line 238"/>
          <p:cNvSpPr>
            <a:spLocks noChangeShapeType="1"/>
          </p:cNvSpPr>
          <p:nvPr/>
        </p:nvSpPr>
        <p:spPr bwMode="auto">
          <a:xfrm>
            <a:off x="4092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8" name="Line 239"/>
          <p:cNvSpPr>
            <a:spLocks noChangeShapeType="1"/>
          </p:cNvSpPr>
          <p:nvPr/>
        </p:nvSpPr>
        <p:spPr bwMode="auto">
          <a:xfrm>
            <a:off x="4156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69" name="Line 240"/>
          <p:cNvSpPr>
            <a:spLocks noChangeShapeType="1"/>
          </p:cNvSpPr>
          <p:nvPr/>
        </p:nvSpPr>
        <p:spPr bwMode="auto">
          <a:xfrm>
            <a:off x="4219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0" name="Line 241"/>
          <p:cNvSpPr>
            <a:spLocks noChangeShapeType="1"/>
          </p:cNvSpPr>
          <p:nvPr/>
        </p:nvSpPr>
        <p:spPr bwMode="auto">
          <a:xfrm>
            <a:off x="4283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1" name="Line 242"/>
          <p:cNvSpPr>
            <a:spLocks noChangeShapeType="1"/>
          </p:cNvSpPr>
          <p:nvPr/>
        </p:nvSpPr>
        <p:spPr bwMode="auto">
          <a:xfrm>
            <a:off x="4346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2" name="Line 243"/>
          <p:cNvSpPr>
            <a:spLocks noChangeShapeType="1"/>
          </p:cNvSpPr>
          <p:nvPr/>
        </p:nvSpPr>
        <p:spPr bwMode="auto">
          <a:xfrm>
            <a:off x="4410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3" name="Line 244"/>
          <p:cNvSpPr>
            <a:spLocks noChangeShapeType="1"/>
          </p:cNvSpPr>
          <p:nvPr/>
        </p:nvSpPr>
        <p:spPr bwMode="auto">
          <a:xfrm>
            <a:off x="4473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4" name="Line 245"/>
          <p:cNvSpPr>
            <a:spLocks noChangeShapeType="1"/>
          </p:cNvSpPr>
          <p:nvPr/>
        </p:nvSpPr>
        <p:spPr bwMode="auto">
          <a:xfrm>
            <a:off x="4537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5" name="Line 246"/>
          <p:cNvSpPr>
            <a:spLocks noChangeShapeType="1"/>
          </p:cNvSpPr>
          <p:nvPr/>
        </p:nvSpPr>
        <p:spPr bwMode="auto">
          <a:xfrm>
            <a:off x="4600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6" name="Line 247"/>
          <p:cNvSpPr>
            <a:spLocks noChangeShapeType="1"/>
          </p:cNvSpPr>
          <p:nvPr/>
        </p:nvSpPr>
        <p:spPr bwMode="auto">
          <a:xfrm>
            <a:off x="4664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7" name="Line 248"/>
          <p:cNvSpPr>
            <a:spLocks noChangeShapeType="1"/>
          </p:cNvSpPr>
          <p:nvPr/>
        </p:nvSpPr>
        <p:spPr bwMode="auto">
          <a:xfrm>
            <a:off x="4727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8" name="Line 249"/>
          <p:cNvSpPr>
            <a:spLocks noChangeShapeType="1"/>
          </p:cNvSpPr>
          <p:nvPr/>
        </p:nvSpPr>
        <p:spPr bwMode="auto">
          <a:xfrm>
            <a:off x="4791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79" name="Line 250"/>
          <p:cNvSpPr>
            <a:spLocks noChangeShapeType="1"/>
          </p:cNvSpPr>
          <p:nvPr/>
        </p:nvSpPr>
        <p:spPr bwMode="auto">
          <a:xfrm>
            <a:off x="4854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0" name="Line 251"/>
          <p:cNvSpPr>
            <a:spLocks noChangeShapeType="1"/>
          </p:cNvSpPr>
          <p:nvPr/>
        </p:nvSpPr>
        <p:spPr bwMode="auto">
          <a:xfrm>
            <a:off x="4918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1" name="Line 252"/>
          <p:cNvSpPr>
            <a:spLocks noChangeShapeType="1"/>
          </p:cNvSpPr>
          <p:nvPr/>
        </p:nvSpPr>
        <p:spPr bwMode="auto">
          <a:xfrm>
            <a:off x="4981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2" name="Line 253"/>
          <p:cNvSpPr>
            <a:spLocks noChangeShapeType="1"/>
          </p:cNvSpPr>
          <p:nvPr/>
        </p:nvSpPr>
        <p:spPr bwMode="auto">
          <a:xfrm>
            <a:off x="5045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3" name="Line 254"/>
          <p:cNvSpPr>
            <a:spLocks noChangeShapeType="1"/>
          </p:cNvSpPr>
          <p:nvPr/>
        </p:nvSpPr>
        <p:spPr bwMode="auto">
          <a:xfrm>
            <a:off x="5108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4" name="Line 255"/>
          <p:cNvSpPr>
            <a:spLocks noChangeShapeType="1"/>
          </p:cNvSpPr>
          <p:nvPr/>
        </p:nvSpPr>
        <p:spPr bwMode="auto">
          <a:xfrm>
            <a:off x="5172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5" name="Line 256"/>
          <p:cNvSpPr>
            <a:spLocks noChangeShapeType="1"/>
          </p:cNvSpPr>
          <p:nvPr/>
        </p:nvSpPr>
        <p:spPr bwMode="auto">
          <a:xfrm>
            <a:off x="5235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6" name="Line 257"/>
          <p:cNvSpPr>
            <a:spLocks noChangeShapeType="1"/>
          </p:cNvSpPr>
          <p:nvPr/>
        </p:nvSpPr>
        <p:spPr bwMode="auto">
          <a:xfrm>
            <a:off x="5299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7" name="Line 258"/>
          <p:cNvSpPr>
            <a:spLocks noChangeShapeType="1"/>
          </p:cNvSpPr>
          <p:nvPr/>
        </p:nvSpPr>
        <p:spPr bwMode="auto">
          <a:xfrm>
            <a:off x="5362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8" name="Line 259"/>
          <p:cNvSpPr>
            <a:spLocks noChangeShapeType="1"/>
          </p:cNvSpPr>
          <p:nvPr/>
        </p:nvSpPr>
        <p:spPr bwMode="auto">
          <a:xfrm>
            <a:off x="5426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89" name="Line 260"/>
          <p:cNvSpPr>
            <a:spLocks noChangeShapeType="1"/>
          </p:cNvSpPr>
          <p:nvPr/>
        </p:nvSpPr>
        <p:spPr bwMode="auto">
          <a:xfrm>
            <a:off x="5489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0" name="Line 261"/>
          <p:cNvSpPr>
            <a:spLocks noChangeShapeType="1"/>
          </p:cNvSpPr>
          <p:nvPr/>
        </p:nvSpPr>
        <p:spPr bwMode="auto">
          <a:xfrm>
            <a:off x="5553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1" name="Line 262"/>
          <p:cNvSpPr>
            <a:spLocks noChangeShapeType="1"/>
          </p:cNvSpPr>
          <p:nvPr/>
        </p:nvSpPr>
        <p:spPr bwMode="auto">
          <a:xfrm>
            <a:off x="5616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2" name="Line 263"/>
          <p:cNvSpPr>
            <a:spLocks noChangeShapeType="1"/>
          </p:cNvSpPr>
          <p:nvPr/>
        </p:nvSpPr>
        <p:spPr bwMode="auto">
          <a:xfrm>
            <a:off x="5680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3" name="Line 264"/>
          <p:cNvSpPr>
            <a:spLocks noChangeShapeType="1"/>
          </p:cNvSpPr>
          <p:nvPr/>
        </p:nvSpPr>
        <p:spPr bwMode="auto">
          <a:xfrm>
            <a:off x="5743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4" name="Line 265"/>
          <p:cNvSpPr>
            <a:spLocks noChangeShapeType="1"/>
          </p:cNvSpPr>
          <p:nvPr/>
        </p:nvSpPr>
        <p:spPr bwMode="auto">
          <a:xfrm>
            <a:off x="5807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5" name="Line 266"/>
          <p:cNvSpPr>
            <a:spLocks noChangeShapeType="1"/>
          </p:cNvSpPr>
          <p:nvPr/>
        </p:nvSpPr>
        <p:spPr bwMode="auto">
          <a:xfrm>
            <a:off x="5870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6" name="Line 267"/>
          <p:cNvSpPr>
            <a:spLocks noChangeShapeType="1"/>
          </p:cNvSpPr>
          <p:nvPr/>
        </p:nvSpPr>
        <p:spPr bwMode="auto">
          <a:xfrm>
            <a:off x="5934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7" name="Line 268"/>
          <p:cNvSpPr>
            <a:spLocks noChangeShapeType="1"/>
          </p:cNvSpPr>
          <p:nvPr/>
        </p:nvSpPr>
        <p:spPr bwMode="auto">
          <a:xfrm>
            <a:off x="5997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8" name="Line 269"/>
          <p:cNvSpPr>
            <a:spLocks noChangeShapeType="1"/>
          </p:cNvSpPr>
          <p:nvPr/>
        </p:nvSpPr>
        <p:spPr bwMode="auto">
          <a:xfrm>
            <a:off x="6061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99" name="Line 270"/>
          <p:cNvSpPr>
            <a:spLocks noChangeShapeType="1"/>
          </p:cNvSpPr>
          <p:nvPr/>
        </p:nvSpPr>
        <p:spPr bwMode="auto">
          <a:xfrm>
            <a:off x="6124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0" name="Line 271"/>
          <p:cNvSpPr>
            <a:spLocks noChangeShapeType="1"/>
          </p:cNvSpPr>
          <p:nvPr/>
        </p:nvSpPr>
        <p:spPr bwMode="auto">
          <a:xfrm>
            <a:off x="6188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1" name="Line 272"/>
          <p:cNvSpPr>
            <a:spLocks noChangeShapeType="1"/>
          </p:cNvSpPr>
          <p:nvPr/>
        </p:nvSpPr>
        <p:spPr bwMode="auto">
          <a:xfrm>
            <a:off x="62515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2" name="Line 273"/>
          <p:cNvSpPr>
            <a:spLocks noChangeShapeType="1"/>
          </p:cNvSpPr>
          <p:nvPr/>
        </p:nvSpPr>
        <p:spPr bwMode="auto">
          <a:xfrm>
            <a:off x="6315075" y="32074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3" name="Line 274"/>
          <p:cNvSpPr>
            <a:spLocks noChangeShapeType="1"/>
          </p:cNvSpPr>
          <p:nvPr/>
        </p:nvSpPr>
        <p:spPr bwMode="auto">
          <a:xfrm>
            <a:off x="6378575" y="3207464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4" name="Line 275"/>
          <p:cNvSpPr>
            <a:spLocks noChangeShapeType="1"/>
          </p:cNvSpPr>
          <p:nvPr/>
        </p:nvSpPr>
        <p:spPr bwMode="auto">
          <a:xfrm>
            <a:off x="2187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5" name="Line 276"/>
          <p:cNvSpPr>
            <a:spLocks noChangeShapeType="1"/>
          </p:cNvSpPr>
          <p:nvPr/>
        </p:nvSpPr>
        <p:spPr bwMode="auto">
          <a:xfrm>
            <a:off x="2251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6" name="Line 277"/>
          <p:cNvSpPr>
            <a:spLocks noChangeShapeType="1"/>
          </p:cNvSpPr>
          <p:nvPr/>
        </p:nvSpPr>
        <p:spPr bwMode="auto">
          <a:xfrm>
            <a:off x="2314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7" name="Line 278"/>
          <p:cNvSpPr>
            <a:spLocks noChangeShapeType="1"/>
          </p:cNvSpPr>
          <p:nvPr/>
        </p:nvSpPr>
        <p:spPr bwMode="auto">
          <a:xfrm>
            <a:off x="2378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8" name="Line 279"/>
          <p:cNvSpPr>
            <a:spLocks noChangeShapeType="1"/>
          </p:cNvSpPr>
          <p:nvPr/>
        </p:nvSpPr>
        <p:spPr bwMode="auto">
          <a:xfrm>
            <a:off x="2441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09" name="Line 280"/>
          <p:cNvSpPr>
            <a:spLocks noChangeShapeType="1"/>
          </p:cNvSpPr>
          <p:nvPr/>
        </p:nvSpPr>
        <p:spPr bwMode="auto">
          <a:xfrm>
            <a:off x="2505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0" name="Line 281"/>
          <p:cNvSpPr>
            <a:spLocks noChangeShapeType="1"/>
          </p:cNvSpPr>
          <p:nvPr/>
        </p:nvSpPr>
        <p:spPr bwMode="auto">
          <a:xfrm>
            <a:off x="2568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1" name="Line 282"/>
          <p:cNvSpPr>
            <a:spLocks noChangeShapeType="1"/>
          </p:cNvSpPr>
          <p:nvPr/>
        </p:nvSpPr>
        <p:spPr bwMode="auto">
          <a:xfrm>
            <a:off x="2632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2" name="Line 283"/>
          <p:cNvSpPr>
            <a:spLocks noChangeShapeType="1"/>
          </p:cNvSpPr>
          <p:nvPr/>
        </p:nvSpPr>
        <p:spPr bwMode="auto">
          <a:xfrm>
            <a:off x="2695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3" name="Line 284"/>
          <p:cNvSpPr>
            <a:spLocks noChangeShapeType="1"/>
          </p:cNvSpPr>
          <p:nvPr/>
        </p:nvSpPr>
        <p:spPr bwMode="auto">
          <a:xfrm>
            <a:off x="2759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4" name="Line 285"/>
          <p:cNvSpPr>
            <a:spLocks noChangeShapeType="1"/>
          </p:cNvSpPr>
          <p:nvPr/>
        </p:nvSpPr>
        <p:spPr bwMode="auto">
          <a:xfrm>
            <a:off x="2822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5" name="Line 286"/>
          <p:cNvSpPr>
            <a:spLocks noChangeShapeType="1"/>
          </p:cNvSpPr>
          <p:nvPr/>
        </p:nvSpPr>
        <p:spPr bwMode="auto">
          <a:xfrm>
            <a:off x="2886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6" name="Line 287"/>
          <p:cNvSpPr>
            <a:spLocks noChangeShapeType="1"/>
          </p:cNvSpPr>
          <p:nvPr/>
        </p:nvSpPr>
        <p:spPr bwMode="auto">
          <a:xfrm>
            <a:off x="2949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7" name="Line 288"/>
          <p:cNvSpPr>
            <a:spLocks noChangeShapeType="1"/>
          </p:cNvSpPr>
          <p:nvPr/>
        </p:nvSpPr>
        <p:spPr bwMode="auto">
          <a:xfrm>
            <a:off x="3013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8" name="Line 289"/>
          <p:cNvSpPr>
            <a:spLocks noChangeShapeType="1"/>
          </p:cNvSpPr>
          <p:nvPr/>
        </p:nvSpPr>
        <p:spPr bwMode="auto">
          <a:xfrm>
            <a:off x="3076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19" name="Line 290"/>
          <p:cNvSpPr>
            <a:spLocks noChangeShapeType="1"/>
          </p:cNvSpPr>
          <p:nvPr/>
        </p:nvSpPr>
        <p:spPr bwMode="auto">
          <a:xfrm>
            <a:off x="3140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0" name="Line 291"/>
          <p:cNvSpPr>
            <a:spLocks noChangeShapeType="1"/>
          </p:cNvSpPr>
          <p:nvPr/>
        </p:nvSpPr>
        <p:spPr bwMode="auto">
          <a:xfrm>
            <a:off x="3203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1" name="Line 292"/>
          <p:cNvSpPr>
            <a:spLocks noChangeShapeType="1"/>
          </p:cNvSpPr>
          <p:nvPr/>
        </p:nvSpPr>
        <p:spPr bwMode="auto">
          <a:xfrm>
            <a:off x="3267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2" name="Line 293"/>
          <p:cNvSpPr>
            <a:spLocks noChangeShapeType="1"/>
          </p:cNvSpPr>
          <p:nvPr/>
        </p:nvSpPr>
        <p:spPr bwMode="auto">
          <a:xfrm>
            <a:off x="3330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3" name="Line 294"/>
          <p:cNvSpPr>
            <a:spLocks noChangeShapeType="1"/>
          </p:cNvSpPr>
          <p:nvPr/>
        </p:nvSpPr>
        <p:spPr bwMode="auto">
          <a:xfrm>
            <a:off x="3394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4" name="Line 295"/>
          <p:cNvSpPr>
            <a:spLocks noChangeShapeType="1"/>
          </p:cNvSpPr>
          <p:nvPr/>
        </p:nvSpPr>
        <p:spPr bwMode="auto">
          <a:xfrm>
            <a:off x="3457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5" name="Line 296"/>
          <p:cNvSpPr>
            <a:spLocks noChangeShapeType="1"/>
          </p:cNvSpPr>
          <p:nvPr/>
        </p:nvSpPr>
        <p:spPr bwMode="auto">
          <a:xfrm>
            <a:off x="3521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6" name="Line 297"/>
          <p:cNvSpPr>
            <a:spLocks noChangeShapeType="1"/>
          </p:cNvSpPr>
          <p:nvPr/>
        </p:nvSpPr>
        <p:spPr bwMode="auto">
          <a:xfrm>
            <a:off x="3584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7" name="Line 298"/>
          <p:cNvSpPr>
            <a:spLocks noChangeShapeType="1"/>
          </p:cNvSpPr>
          <p:nvPr/>
        </p:nvSpPr>
        <p:spPr bwMode="auto">
          <a:xfrm>
            <a:off x="3648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8" name="Line 299"/>
          <p:cNvSpPr>
            <a:spLocks noChangeShapeType="1"/>
          </p:cNvSpPr>
          <p:nvPr/>
        </p:nvSpPr>
        <p:spPr bwMode="auto">
          <a:xfrm>
            <a:off x="3711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29" name="Line 300"/>
          <p:cNvSpPr>
            <a:spLocks noChangeShapeType="1"/>
          </p:cNvSpPr>
          <p:nvPr/>
        </p:nvSpPr>
        <p:spPr bwMode="auto">
          <a:xfrm>
            <a:off x="3775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0" name="Line 301"/>
          <p:cNvSpPr>
            <a:spLocks noChangeShapeType="1"/>
          </p:cNvSpPr>
          <p:nvPr/>
        </p:nvSpPr>
        <p:spPr bwMode="auto">
          <a:xfrm>
            <a:off x="3838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1" name="Line 302"/>
          <p:cNvSpPr>
            <a:spLocks noChangeShapeType="1"/>
          </p:cNvSpPr>
          <p:nvPr/>
        </p:nvSpPr>
        <p:spPr bwMode="auto">
          <a:xfrm>
            <a:off x="3902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2" name="Line 303"/>
          <p:cNvSpPr>
            <a:spLocks noChangeShapeType="1"/>
          </p:cNvSpPr>
          <p:nvPr/>
        </p:nvSpPr>
        <p:spPr bwMode="auto">
          <a:xfrm>
            <a:off x="3965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3" name="Line 304"/>
          <p:cNvSpPr>
            <a:spLocks noChangeShapeType="1"/>
          </p:cNvSpPr>
          <p:nvPr/>
        </p:nvSpPr>
        <p:spPr bwMode="auto">
          <a:xfrm>
            <a:off x="4029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4" name="Line 305"/>
          <p:cNvSpPr>
            <a:spLocks noChangeShapeType="1"/>
          </p:cNvSpPr>
          <p:nvPr/>
        </p:nvSpPr>
        <p:spPr bwMode="auto">
          <a:xfrm>
            <a:off x="4092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5" name="Line 306"/>
          <p:cNvSpPr>
            <a:spLocks noChangeShapeType="1"/>
          </p:cNvSpPr>
          <p:nvPr/>
        </p:nvSpPr>
        <p:spPr bwMode="auto">
          <a:xfrm>
            <a:off x="4156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6" name="Line 307"/>
          <p:cNvSpPr>
            <a:spLocks noChangeShapeType="1"/>
          </p:cNvSpPr>
          <p:nvPr/>
        </p:nvSpPr>
        <p:spPr bwMode="auto">
          <a:xfrm>
            <a:off x="4219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7" name="Line 308"/>
          <p:cNvSpPr>
            <a:spLocks noChangeShapeType="1"/>
          </p:cNvSpPr>
          <p:nvPr/>
        </p:nvSpPr>
        <p:spPr bwMode="auto">
          <a:xfrm>
            <a:off x="4283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8" name="Line 309"/>
          <p:cNvSpPr>
            <a:spLocks noChangeShapeType="1"/>
          </p:cNvSpPr>
          <p:nvPr/>
        </p:nvSpPr>
        <p:spPr bwMode="auto">
          <a:xfrm>
            <a:off x="4346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39" name="Line 310"/>
          <p:cNvSpPr>
            <a:spLocks noChangeShapeType="1"/>
          </p:cNvSpPr>
          <p:nvPr/>
        </p:nvSpPr>
        <p:spPr bwMode="auto">
          <a:xfrm>
            <a:off x="4410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0" name="Line 311"/>
          <p:cNvSpPr>
            <a:spLocks noChangeShapeType="1"/>
          </p:cNvSpPr>
          <p:nvPr/>
        </p:nvSpPr>
        <p:spPr bwMode="auto">
          <a:xfrm>
            <a:off x="4473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1" name="Line 312"/>
          <p:cNvSpPr>
            <a:spLocks noChangeShapeType="1"/>
          </p:cNvSpPr>
          <p:nvPr/>
        </p:nvSpPr>
        <p:spPr bwMode="auto">
          <a:xfrm>
            <a:off x="4537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2" name="Line 313"/>
          <p:cNvSpPr>
            <a:spLocks noChangeShapeType="1"/>
          </p:cNvSpPr>
          <p:nvPr/>
        </p:nvSpPr>
        <p:spPr bwMode="auto">
          <a:xfrm>
            <a:off x="4600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3" name="Line 314"/>
          <p:cNvSpPr>
            <a:spLocks noChangeShapeType="1"/>
          </p:cNvSpPr>
          <p:nvPr/>
        </p:nvSpPr>
        <p:spPr bwMode="auto">
          <a:xfrm>
            <a:off x="4664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4" name="Line 315"/>
          <p:cNvSpPr>
            <a:spLocks noChangeShapeType="1"/>
          </p:cNvSpPr>
          <p:nvPr/>
        </p:nvSpPr>
        <p:spPr bwMode="auto">
          <a:xfrm>
            <a:off x="4727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5" name="Line 316"/>
          <p:cNvSpPr>
            <a:spLocks noChangeShapeType="1"/>
          </p:cNvSpPr>
          <p:nvPr/>
        </p:nvSpPr>
        <p:spPr bwMode="auto">
          <a:xfrm>
            <a:off x="4791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6" name="Line 317"/>
          <p:cNvSpPr>
            <a:spLocks noChangeShapeType="1"/>
          </p:cNvSpPr>
          <p:nvPr/>
        </p:nvSpPr>
        <p:spPr bwMode="auto">
          <a:xfrm>
            <a:off x="4854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7" name="Line 318"/>
          <p:cNvSpPr>
            <a:spLocks noChangeShapeType="1"/>
          </p:cNvSpPr>
          <p:nvPr/>
        </p:nvSpPr>
        <p:spPr bwMode="auto">
          <a:xfrm>
            <a:off x="4918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8" name="Line 319"/>
          <p:cNvSpPr>
            <a:spLocks noChangeShapeType="1"/>
          </p:cNvSpPr>
          <p:nvPr/>
        </p:nvSpPr>
        <p:spPr bwMode="auto">
          <a:xfrm>
            <a:off x="4981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49" name="Line 320"/>
          <p:cNvSpPr>
            <a:spLocks noChangeShapeType="1"/>
          </p:cNvSpPr>
          <p:nvPr/>
        </p:nvSpPr>
        <p:spPr bwMode="auto">
          <a:xfrm>
            <a:off x="5045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0" name="Line 321"/>
          <p:cNvSpPr>
            <a:spLocks noChangeShapeType="1"/>
          </p:cNvSpPr>
          <p:nvPr/>
        </p:nvSpPr>
        <p:spPr bwMode="auto">
          <a:xfrm>
            <a:off x="5108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1" name="Line 322"/>
          <p:cNvSpPr>
            <a:spLocks noChangeShapeType="1"/>
          </p:cNvSpPr>
          <p:nvPr/>
        </p:nvSpPr>
        <p:spPr bwMode="auto">
          <a:xfrm>
            <a:off x="5172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2" name="Line 323"/>
          <p:cNvSpPr>
            <a:spLocks noChangeShapeType="1"/>
          </p:cNvSpPr>
          <p:nvPr/>
        </p:nvSpPr>
        <p:spPr bwMode="auto">
          <a:xfrm>
            <a:off x="5235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3" name="Line 324"/>
          <p:cNvSpPr>
            <a:spLocks noChangeShapeType="1"/>
          </p:cNvSpPr>
          <p:nvPr/>
        </p:nvSpPr>
        <p:spPr bwMode="auto">
          <a:xfrm>
            <a:off x="5299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4" name="Line 325"/>
          <p:cNvSpPr>
            <a:spLocks noChangeShapeType="1"/>
          </p:cNvSpPr>
          <p:nvPr/>
        </p:nvSpPr>
        <p:spPr bwMode="auto">
          <a:xfrm>
            <a:off x="5362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5" name="Line 326"/>
          <p:cNvSpPr>
            <a:spLocks noChangeShapeType="1"/>
          </p:cNvSpPr>
          <p:nvPr/>
        </p:nvSpPr>
        <p:spPr bwMode="auto">
          <a:xfrm>
            <a:off x="5426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6" name="Line 327"/>
          <p:cNvSpPr>
            <a:spLocks noChangeShapeType="1"/>
          </p:cNvSpPr>
          <p:nvPr/>
        </p:nvSpPr>
        <p:spPr bwMode="auto">
          <a:xfrm>
            <a:off x="5489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7" name="Line 328"/>
          <p:cNvSpPr>
            <a:spLocks noChangeShapeType="1"/>
          </p:cNvSpPr>
          <p:nvPr/>
        </p:nvSpPr>
        <p:spPr bwMode="auto">
          <a:xfrm>
            <a:off x="5553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8" name="Line 329"/>
          <p:cNvSpPr>
            <a:spLocks noChangeShapeType="1"/>
          </p:cNvSpPr>
          <p:nvPr/>
        </p:nvSpPr>
        <p:spPr bwMode="auto">
          <a:xfrm>
            <a:off x="5616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59" name="Line 330"/>
          <p:cNvSpPr>
            <a:spLocks noChangeShapeType="1"/>
          </p:cNvSpPr>
          <p:nvPr/>
        </p:nvSpPr>
        <p:spPr bwMode="auto">
          <a:xfrm>
            <a:off x="5680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0" name="Line 331"/>
          <p:cNvSpPr>
            <a:spLocks noChangeShapeType="1"/>
          </p:cNvSpPr>
          <p:nvPr/>
        </p:nvSpPr>
        <p:spPr bwMode="auto">
          <a:xfrm>
            <a:off x="5743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1" name="Line 332"/>
          <p:cNvSpPr>
            <a:spLocks noChangeShapeType="1"/>
          </p:cNvSpPr>
          <p:nvPr/>
        </p:nvSpPr>
        <p:spPr bwMode="auto">
          <a:xfrm>
            <a:off x="5807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2" name="Line 333"/>
          <p:cNvSpPr>
            <a:spLocks noChangeShapeType="1"/>
          </p:cNvSpPr>
          <p:nvPr/>
        </p:nvSpPr>
        <p:spPr bwMode="auto">
          <a:xfrm>
            <a:off x="5870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3" name="Line 334"/>
          <p:cNvSpPr>
            <a:spLocks noChangeShapeType="1"/>
          </p:cNvSpPr>
          <p:nvPr/>
        </p:nvSpPr>
        <p:spPr bwMode="auto">
          <a:xfrm>
            <a:off x="5934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4" name="Line 335"/>
          <p:cNvSpPr>
            <a:spLocks noChangeShapeType="1"/>
          </p:cNvSpPr>
          <p:nvPr/>
        </p:nvSpPr>
        <p:spPr bwMode="auto">
          <a:xfrm>
            <a:off x="5997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5" name="Line 336"/>
          <p:cNvSpPr>
            <a:spLocks noChangeShapeType="1"/>
          </p:cNvSpPr>
          <p:nvPr/>
        </p:nvSpPr>
        <p:spPr bwMode="auto">
          <a:xfrm>
            <a:off x="6061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6" name="Line 337"/>
          <p:cNvSpPr>
            <a:spLocks noChangeShapeType="1"/>
          </p:cNvSpPr>
          <p:nvPr/>
        </p:nvSpPr>
        <p:spPr bwMode="auto">
          <a:xfrm>
            <a:off x="6124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7" name="Line 338"/>
          <p:cNvSpPr>
            <a:spLocks noChangeShapeType="1"/>
          </p:cNvSpPr>
          <p:nvPr/>
        </p:nvSpPr>
        <p:spPr bwMode="auto">
          <a:xfrm>
            <a:off x="6188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8" name="Line 339"/>
          <p:cNvSpPr>
            <a:spLocks noChangeShapeType="1"/>
          </p:cNvSpPr>
          <p:nvPr/>
        </p:nvSpPr>
        <p:spPr bwMode="auto">
          <a:xfrm>
            <a:off x="62515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69" name="Line 340"/>
          <p:cNvSpPr>
            <a:spLocks noChangeShapeType="1"/>
          </p:cNvSpPr>
          <p:nvPr/>
        </p:nvSpPr>
        <p:spPr bwMode="auto">
          <a:xfrm>
            <a:off x="6315075" y="33947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0" name="Line 341"/>
          <p:cNvSpPr>
            <a:spLocks noChangeShapeType="1"/>
          </p:cNvSpPr>
          <p:nvPr/>
        </p:nvSpPr>
        <p:spPr bwMode="auto">
          <a:xfrm>
            <a:off x="6378575" y="3394789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1" name="Line 342"/>
          <p:cNvSpPr>
            <a:spLocks noChangeShapeType="1"/>
          </p:cNvSpPr>
          <p:nvPr/>
        </p:nvSpPr>
        <p:spPr bwMode="auto">
          <a:xfrm>
            <a:off x="2187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2" name="Line 343"/>
          <p:cNvSpPr>
            <a:spLocks noChangeShapeType="1"/>
          </p:cNvSpPr>
          <p:nvPr/>
        </p:nvSpPr>
        <p:spPr bwMode="auto">
          <a:xfrm>
            <a:off x="2251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3" name="Line 344"/>
          <p:cNvSpPr>
            <a:spLocks noChangeShapeType="1"/>
          </p:cNvSpPr>
          <p:nvPr/>
        </p:nvSpPr>
        <p:spPr bwMode="auto">
          <a:xfrm>
            <a:off x="2314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4" name="Line 345"/>
          <p:cNvSpPr>
            <a:spLocks noChangeShapeType="1"/>
          </p:cNvSpPr>
          <p:nvPr/>
        </p:nvSpPr>
        <p:spPr bwMode="auto">
          <a:xfrm>
            <a:off x="2378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5" name="Line 346"/>
          <p:cNvSpPr>
            <a:spLocks noChangeShapeType="1"/>
          </p:cNvSpPr>
          <p:nvPr/>
        </p:nvSpPr>
        <p:spPr bwMode="auto">
          <a:xfrm>
            <a:off x="2441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6" name="Line 347"/>
          <p:cNvSpPr>
            <a:spLocks noChangeShapeType="1"/>
          </p:cNvSpPr>
          <p:nvPr/>
        </p:nvSpPr>
        <p:spPr bwMode="auto">
          <a:xfrm>
            <a:off x="2505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7" name="Line 348"/>
          <p:cNvSpPr>
            <a:spLocks noChangeShapeType="1"/>
          </p:cNvSpPr>
          <p:nvPr/>
        </p:nvSpPr>
        <p:spPr bwMode="auto">
          <a:xfrm>
            <a:off x="2568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8" name="Line 349"/>
          <p:cNvSpPr>
            <a:spLocks noChangeShapeType="1"/>
          </p:cNvSpPr>
          <p:nvPr/>
        </p:nvSpPr>
        <p:spPr bwMode="auto">
          <a:xfrm>
            <a:off x="2632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79" name="Line 350"/>
          <p:cNvSpPr>
            <a:spLocks noChangeShapeType="1"/>
          </p:cNvSpPr>
          <p:nvPr/>
        </p:nvSpPr>
        <p:spPr bwMode="auto">
          <a:xfrm>
            <a:off x="2695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0" name="Line 351"/>
          <p:cNvSpPr>
            <a:spLocks noChangeShapeType="1"/>
          </p:cNvSpPr>
          <p:nvPr/>
        </p:nvSpPr>
        <p:spPr bwMode="auto">
          <a:xfrm>
            <a:off x="2759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1" name="Line 352"/>
          <p:cNvSpPr>
            <a:spLocks noChangeShapeType="1"/>
          </p:cNvSpPr>
          <p:nvPr/>
        </p:nvSpPr>
        <p:spPr bwMode="auto">
          <a:xfrm>
            <a:off x="2822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2" name="Line 353"/>
          <p:cNvSpPr>
            <a:spLocks noChangeShapeType="1"/>
          </p:cNvSpPr>
          <p:nvPr/>
        </p:nvSpPr>
        <p:spPr bwMode="auto">
          <a:xfrm>
            <a:off x="2886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3" name="Line 354"/>
          <p:cNvSpPr>
            <a:spLocks noChangeShapeType="1"/>
          </p:cNvSpPr>
          <p:nvPr/>
        </p:nvSpPr>
        <p:spPr bwMode="auto">
          <a:xfrm>
            <a:off x="2949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4" name="Line 355"/>
          <p:cNvSpPr>
            <a:spLocks noChangeShapeType="1"/>
          </p:cNvSpPr>
          <p:nvPr/>
        </p:nvSpPr>
        <p:spPr bwMode="auto">
          <a:xfrm>
            <a:off x="3013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5" name="Line 356"/>
          <p:cNvSpPr>
            <a:spLocks noChangeShapeType="1"/>
          </p:cNvSpPr>
          <p:nvPr/>
        </p:nvSpPr>
        <p:spPr bwMode="auto">
          <a:xfrm>
            <a:off x="3076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6" name="Line 357"/>
          <p:cNvSpPr>
            <a:spLocks noChangeShapeType="1"/>
          </p:cNvSpPr>
          <p:nvPr/>
        </p:nvSpPr>
        <p:spPr bwMode="auto">
          <a:xfrm>
            <a:off x="3140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7" name="Line 358"/>
          <p:cNvSpPr>
            <a:spLocks noChangeShapeType="1"/>
          </p:cNvSpPr>
          <p:nvPr/>
        </p:nvSpPr>
        <p:spPr bwMode="auto">
          <a:xfrm>
            <a:off x="3203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8" name="Line 359"/>
          <p:cNvSpPr>
            <a:spLocks noChangeShapeType="1"/>
          </p:cNvSpPr>
          <p:nvPr/>
        </p:nvSpPr>
        <p:spPr bwMode="auto">
          <a:xfrm>
            <a:off x="3267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89" name="Line 360"/>
          <p:cNvSpPr>
            <a:spLocks noChangeShapeType="1"/>
          </p:cNvSpPr>
          <p:nvPr/>
        </p:nvSpPr>
        <p:spPr bwMode="auto">
          <a:xfrm>
            <a:off x="3330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0" name="Line 361"/>
          <p:cNvSpPr>
            <a:spLocks noChangeShapeType="1"/>
          </p:cNvSpPr>
          <p:nvPr/>
        </p:nvSpPr>
        <p:spPr bwMode="auto">
          <a:xfrm>
            <a:off x="3394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1" name="Line 362"/>
          <p:cNvSpPr>
            <a:spLocks noChangeShapeType="1"/>
          </p:cNvSpPr>
          <p:nvPr/>
        </p:nvSpPr>
        <p:spPr bwMode="auto">
          <a:xfrm>
            <a:off x="3457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2" name="Line 363"/>
          <p:cNvSpPr>
            <a:spLocks noChangeShapeType="1"/>
          </p:cNvSpPr>
          <p:nvPr/>
        </p:nvSpPr>
        <p:spPr bwMode="auto">
          <a:xfrm>
            <a:off x="3521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3" name="Line 364"/>
          <p:cNvSpPr>
            <a:spLocks noChangeShapeType="1"/>
          </p:cNvSpPr>
          <p:nvPr/>
        </p:nvSpPr>
        <p:spPr bwMode="auto">
          <a:xfrm>
            <a:off x="3584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4" name="Line 365"/>
          <p:cNvSpPr>
            <a:spLocks noChangeShapeType="1"/>
          </p:cNvSpPr>
          <p:nvPr/>
        </p:nvSpPr>
        <p:spPr bwMode="auto">
          <a:xfrm>
            <a:off x="3648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5" name="Line 366"/>
          <p:cNvSpPr>
            <a:spLocks noChangeShapeType="1"/>
          </p:cNvSpPr>
          <p:nvPr/>
        </p:nvSpPr>
        <p:spPr bwMode="auto">
          <a:xfrm>
            <a:off x="3711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6" name="Line 367"/>
          <p:cNvSpPr>
            <a:spLocks noChangeShapeType="1"/>
          </p:cNvSpPr>
          <p:nvPr/>
        </p:nvSpPr>
        <p:spPr bwMode="auto">
          <a:xfrm>
            <a:off x="3775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7" name="Line 368"/>
          <p:cNvSpPr>
            <a:spLocks noChangeShapeType="1"/>
          </p:cNvSpPr>
          <p:nvPr/>
        </p:nvSpPr>
        <p:spPr bwMode="auto">
          <a:xfrm>
            <a:off x="3838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8" name="Line 369"/>
          <p:cNvSpPr>
            <a:spLocks noChangeShapeType="1"/>
          </p:cNvSpPr>
          <p:nvPr/>
        </p:nvSpPr>
        <p:spPr bwMode="auto">
          <a:xfrm>
            <a:off x="3902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099" name="Line 370"/>
          <p:cNvSpPr>
            <a:spLocks noChangeShapeType="1"/>
          </p:cNvSpPr>
          <p:nvPr/>
        </p:nvSpPr>
        <p:spPr bwMode="auto">
          <a:xfrm>
            <a:off x="3965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0" name="Line 371"/>
          <p:cNvSpPr>
            <a:spLocks noChangeShapeType="1"/>
          </p:cNvSpPr>
          <p:nvPr/>
        </p:nvSpPr>
        <p:spPr bwMode="auto">
          <a:xfrm>
            <a:off x="4029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1" name="Line 372"/>
          <p:cNvSpPr>
            <a:spLocks noChangeShapeType="1"/>
          </p:cNvSpPr>
          <p:nvPr/>
        </p:nvSpPr>
        <p:spPr bwMode="auto">
          <a:xfrm>
            <a:off x="4092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2" name="Line 373"/>
          <p:cNvSpPr>
            <a:spLocks noChangeShapeType="1"/>
          </p:cNvSpPr>
          <p:nvPr/>
        </p:nvSpPr>
        <p:spPr bwMode="auto">
          <a:xfrm>
            <a:off x="4156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3" name="Line 374"/>
          <p:cNvSpPr>
            <a:spLocks noChangeShapeType="1"/>
          </p:cNvSpPr>
          <p:nvPr/>
        </p:nvSpPr>
        <p:spPr bwMode="auto">
          <a:xfrm>
            <a:off x="4219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4" name="Line 375"/>
          <p:cNvSpPr>
            <a:spLocks noChangeShapeType="1"/>
          </p:cNvSpPr>
          <p:nvPr/>
        </p:nvSpPr>
        <p:spPr bwMode="auto">
          <a:xfrm>
            <a:off x="4283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5" name="Line 376"/>
          <p:cNvSpPr>
            <a:spLocks noChangeShapeType="1"/>
          </p:cNvSpPr>
          <p:nvPr/>
        </p:nvSpPr>
        <p:spPr bwMode="auto">
          <a:xfrm>
            <a:off x="4346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6" name="Line 377"/>
          <p:cNvSpPr>
            <a:spLocks noChangeShapeType="1"/>
          </p:cNvSpPr>
          <p:nvPr/>
        </p:nvSpPr>
        <p:spPr bwMode="auto">
          <a:xfrm>
            <a:off x="4410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7" name="Line 378"/>
          <p:cNvSpPr>
            <a:spLocks noChangeShapeType="1"/>
          </p:cNvSpPr>
          <p:nvPr/>
        </p:nvSpPr>
        <p:spPr bwMode="auto">
          <a:xfrm>
            <a:off x="4473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8" name="Line 379"/>
          <p:cNvSpPr>
            <a:spLocks noChangeShapeType="1"/>
          </p:cNvSpPr>
          <p:nvPr/>
        </p:nvSpPr>
        <p:spPr bwMode="auto">
          <a:xfrm>
            <a:off x="4537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09" name="Line 380"/>
          <p:cNvSpPr>
            <a:spLocks noChangeShapeType="1"/>
          </p:cNvSpPr>
          <p:nvPr/>
        </p:nvSpPr>
        <p:spPr bwMode="auto">
          <a:xfrm>
            <a:off x="4600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0" name="Line 381"/>
          <p:cNvSpPr>
            <a:spLocks noChangeShapeType="1"/>
          </p:cNvSpPr>
          <p:nvPr/>
        </p:nvSpPr>
        <p:spPr bwMode="auto">
          <a:xfrm>
            <a:off x="4664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1" name="Line 382"/>
          <p:cNvSpPr>
            <a:spLocks noChangeShapeType="1"/>
          </p:cNvSpPr>
          <p:nvPr/>
        </p:nvSpPr>
        <p:spPr bwMode="auto">
          <a:xfrm>
            <a:off x="4727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2" name="Line 383"/>
          <p:cNvSpPr>
            <a:spLocks noChangeShapeType="1"/>
          </p:cNvSpPr>
          <p:nvPr/>
        </p:nvSpPr>
        <p:spPr bwMode="auto">
          <a:xfrm>
            <a:off x="4791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3" name="Line 384"/>
          <p:cNvSpPr>
            <a:spLocks noChangeShapeType="1"/>
          </p:cNvSpPr>
          <p:nvPr/>
        </p:nvSpPr>
        <p:spPr bwMode="auto">
          <a:xfrm>
            <a:off x="4854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4" name="Line 385"/>
          <p:cNvSpPr>
            <a:spLocks noChangeShapeType="1"/>
          </p:cNvSpPr>
          <p:nvPr/>
        </p:nvSpPr>
        <p:spPr bwMode="auto">
          <a:xfrm>
            <a:off x="4918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5" name="Line 386"/>
          <p:cNvSpPr>
            <a:spLocks noChangeShapeType="1"/>
          </p:cNvSpPr>
          <p:nvPr/>
        </p:nvSpPr>
        <p:spPr bwMode="auto">
          <a:xfrm>
            <a:off x="4981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6" name="Line 387"/>
          <p:cNvSpPr>
            <a:spLocks noChangeShapeType="1"/>
          </p:cNvSpPr>
          <p:nvPr/>
        </p:nvSpPr>
        <p:spPr bwMode="auto">
          <a:xfrm>
            <a:off x="5045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7" name="Line 388"/>
          <p:cNvSpPr>
            <a:spLocks noChangeShapeType="1"/>
          </p:cNvSpPr>
          <p:nvPr/>
        </p:nvSpPr>
        <p:spPr bwMode="auto">
          <a:xfrm>
            <a:off x="5108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8" name="Line 389"/>
          <p:cNvSpPr>
            <a:spLocks noChangeShapeType="1"/>
          </p:cNvSpPr>
          <p:nvPr/>
        </p:nvSpPr>
        <p:spPr bwMode="auto">
          <a:xfrm>
            <a:off x="5172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19" name="Line 390"/>
          <p:cNvSpPr>
            <a:spLocks noChangeShapeType="1"/>
          </p:cNvSpPr>
          <p:nvPr/>
        </p:nvSpPr>
        <p:spPr bwMode="auto">
          <a:xfrm>
            <a:off x="5235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0" name="Line 391"/>
          <p:cNvSpPr>
            <a:spLocks noChangeShapeType="1"/>
          </p:cNvSpPr>
          <p:nvPr/>
        </p:nvSpPr>
        <p:spPr bwMode="auto">
          <a:xfrm>
            <a:off x="5299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1" name="Line 392"/>
          <p:cNvSpPr>
            <a:spLocks noChangeShapeType="1"/>
          </p:cNvSpPr>
          <p:nvPr/>
        </p:nvSpPr>
        <p:spPr bwMode="auto">
          <a:xfrm>
            <a:off x="5362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2" name="Line 393"/>
          <p:cNvSpPr>
            <a:spLocks noChangeShapeType="1"/>
          </p:cNvSpPr>
          <p:nvPr/>
        </p:nvSpPr>
        <p:spPr bwMode="auto">
          <a:xfrm>
            <a:off x="5426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3" name="Line 394"/>
          <p:cNvSpPr>
            <a:spLocks noChangeShapeType="1"/>
          </p:cNvSpPr>
          <p:nvPr/>
        </p:nvSpPr>
        <p:spPr bwMode="auto">
          <a:xfrm>
            <a:off x="5489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4" name="Line 395"/>
          <p:cNvSpPr>
            <a:spLocks noChangeShapeType="1"/>
          </p:cNvSpPr>
          <p:nvPr/>
        </p:nvSpPr>
        <p:spPr bwMode="auto">
          <a:xfrm>
            <a:off x="5553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5" name="Line 396"/>
          <p:cNvSpPr>
            <a:spLocks noChangeShapeType="1"/>
          </p:cNvSpPr>
          <p:nvPr/>
        </p:nvSpPr>
        <p:spPr bwMode="auto">
          <a:xfrm>
            <a:off x="5616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6" name="Line 397"/>
          <p:cNvSpPr>
            <a:spLocks noChangeShapeType="1"/>
          </p:cNvSpPr>
          <p:nvPr/>
        </p:nvSpPr>
        <p:spPr bwMode="auto">
          <a:xfrm>
            <a:off x="5680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7" name="Line 398"/>
          <p:cNvSpPr>
            <a:spLocks noChangeShapeType="1"/>
          </p:cNvSpPr>
          <p:nvPr/>
        </p:nvSpPr>
        <p:spPr bwMode="auto">
          <a:xfrm>
            <a:off x="5743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8" name="Line 399"/>
          <p:cNvSpPr>
            <a:spLocks noChangeShapeType="1"/>
          </p:cNvSpPr>
          <p:nvPr/>
        </p:nvSpPr>
        <p:spPr bwMode="auto">
          <a:xfrm>
            <a:off x="5807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29" name="Line 400"/>
          <p:cNvSpPr>
            <a:spLocks noChangeShapeType="1"/>
          </p:cNvSpPr>
          <p:nvPr/>
        </p:nvSpPr>
        <p:spPr bwMode="auto">
          <a:xfrm>
            <a:off x="5870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0" name="Line 401"/>
          <p:cNvSpPr>
            <a:spLocks noChangeShapeType="1"/>
          </p:cNvSpPr>
          <p:nvPr/>
        </p:nvSpPr>
        <p:spPr bwMode="auto">
          <a:xfrm>
            <a:off x="5934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1" name="Line 402"/>
          <p:cNvSpPr>
            <a:spLocks noChangeShapeType="1"/>
          </p:cNvSpPr>
          <p:nvPr/>
        </p:nvSpPr>
        <p:spPr bwMode="auto">
          <a:xfrm>
            <a:off x="5997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2" name="Line 403"/>
          <p:cNvSpPr>
            <a:spLocks noChangeShapeType="1"/>
          </p:cNvSpPr>
          <p:nvPr/>
        </p:nvSpPr>
        <p:spPr bwMode="auto">
          <a:xfrm>
            <a:off x="6061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3" name="Line 404"/>
          <p:cNvSpPr>
            <a:spLocks noChangeShapeType="1"/>
          </p:cNvSpPr>
          <p:nvPr/>
        </p:nvSpPr>
        <p:spPr bwMode="auto">
          <a:xfrm>
            <a:off x="6124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4" name="Line 405"/>
          <p:cNvSpPr>
            <a:spLocks noChangeShapeType="1"/>
          </p:cNvSpPr>
          <p:nvPr/>
        </p:nvSpPr>
        <p:spPr bwMode="auto">
          <a:xfrm>
            <a:off x="6188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135" name="Line 406"/>
          <p:cNvSpPr>
            <a:spLocks noChangeShapeType="1"/>
          </p:cNvSpPr>
          <p:nvPr/>
        </p:nvSpPr>
        <p:spPr bwMode="auto">
          <a:xfrm>
            <a:off x="62515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6" name="Line 408"/>
          <p:cNvSpPr>
            <a:spLocks noChangeShapeType="1"/>
          </p:cNvSpPr>
          <p:nvPr/>
        </p:nvSpPr>
        <p:spPr bwMode="auto">
          <a:xfrm>
            <a:off x="6315075" y="357893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7" name="Line 409"/>
          <p:cNvSpPr>
            <a:spLocks noChangeShapeType="1"/>
          </p:cNvSpPr>
          <p:nvPr/>
        </p:nvSpPr>
        <p:spPr bwMode="auto">
          <a:xfrm>
            <a:off x="6378575" y="3578939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8" name="Line 410"/>
          <p:cNvSpPr>
            <a:spLocks noChangeShapeType="1"/>
          </p:cNvSpPr>
          <p:nvPr/>
        </p:nvSpPr>
        <p:spPr bwMode="auto">
          <a:xfrm>
            <a:off x="2187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9" name="Line 411"/>
          <p:cNvSpPr>
            <a:spLocks noChangeShapeType="1"/>
          </p:cNvSpPr>
          <p:nvPr/>
        </p:nvSpPr>
        <p:spPr bwMode="auto">
          <a:xfrm>
            <a:off x="2251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0" name="Line 412"/>
          <p:cNvSpPr>
            <a:spLocks noChangeShapeType="1"/>
          </p:cNvSpPr>
          <p:nvPr/>
        </p:nvSpPr>
        <p:spPr bwMode="auto">
          <a:xfrm>
            <a:off x="2314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1" name="Line 413"/>
          <p:cNvSpPr>
            <a:spLocks noChangeShapeType="1"/>
          </p:cNvSpPr>
          <p:nvPr/>
        </p:nvSpPr>
        <p:spPr bwMode="auto">
          <a:xfrm>
            <a:off x="2378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2" name="Line 414"/>
          <p:cNvSpPr>
            <a:spLocks noChangeShapeType="1"/>
          </p:cNvSpPr>
          <p:nvPr/>
        </p:nvSpPr>
        <p:spPr bwMode="auto">
          <a:xfrm>
            <a:off x="2441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3" name="Line 415"/>
          <p:cNvSpPr>
            <a:spLocks noChangeShapeType="1"/>
          </p:cNvSpPr>
          <p:nvPr/>
        </p:nvSpPr>
        <p:spPr bwMode="auto">
          <a:xfrm>
            <a:off x="2505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4" name="Line 416"/>
          <p:cNvSpPr>
            <a:spLocks noChangeShapeType="1"/>
          </p:cNvSpPr>
          <p:nvPr/>
        </p:nvSpPr>
        <p:spPr bwMode="auto">
          <a:xfrm>
            <a:off x="2568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5" name="Line 417"/>
          <p:cNvSpPr>
            <a:spLocks noChangeShapeType="1"/>
          </p:cNvSpPr>
          <p:nvPr/>
        </p:nvSpPr>
        <p:spPr bwMode="auto">
          <a:xfrm>
            <a:off x="2632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6" name="Line 418"/>
          <p:cNvSpPr>
            <a:spLocks noChangeShapeType="1"/>
          </p:cNvSpPr>
          <p:nvPr/>
        </p:nvSpPr>
        <p:spPr bwMode="auto">
          <a:xfrm>
            <a:off x="2695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7" name="Line 419"/>
          <p:cNvSpPr>
            <a:spLocks noChangeShapeType="1"/>
          </p:cNvSpPr>
          <p:nvPr/>
        </p:nvSpPr>
        <p:spPr bwMode="auto">
          <a:xfrm>
            <a:off x="2759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8" name="Line 420"/>
          <p:cNvSpPr>
            <a:spLocks noChangeShapeType="1"/>
          </p:cNvSpPr>
          <p:nvPr/>
        </p:nvSpPr>
        <p:spPr bwMode="auto">
          <a:xfrm>
            <a:off x="2822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49" name="Line 421"/>
          <p:cNvSpPr>
            <a:spLocks noChangeShapeType="1"/>
          </p:cNvSpPr>
          <p:nvPr/>
        </p:nvSpPr>
        <p:spPr bwMode="auto">
          <a:xfrm>
            <a:off x="2886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0" name="Line 422"/>
          <p:cNvSpPr>
            <a:spLocks noChangeShapeType="1"/>
          </p:cNvSpPr>
          <p:nvPr/>
        </p:nvSpPr>
        <p:spPr bwMode="auto">
          <a:xfrm>
            <a:off x="2949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1" name="Line 423"/>
          <p:cNvSpPr>
            <a:spLocks noChangeShapeType="1"/>
          </p:cNvSpPr>
          <p:nvPr/>
        </p:nvSpPr>
        <p:spPr bwMode="auto">
          <a:xfrm>
            <a:off x="3013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2" name="Line 424"/>
          <p:cNvSpPr>
            <a:spLocks noChangeShapeType="1"/>
          </p:cNvSpPr>
          <p:nvPr/>
        </p:nvSpPr>
        <p:spPr bwMode="auto">
          <a:xfrm>
            <a:off x="3076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3" name="Line 425"/>
          <p:cNvSpPr>
            <a:spLocks noChangeShapeType="1"/>
          </p:cNvSpPr>
          <p:nvPr/>
        </p:nvSpPr>
        <p:spPr bwMode="auto">
          <a:xfrm>
            <a:off x="3140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4" name="Line 426"/>
          <p:cNvSpPr>
            <a:spLocks noChangeShapeType="1"/>
          </p:cNvSpPr>
          <p:nvPr/>
        </p:nvSpPr>
        <p:spPr bwMode="auto">
          <a:xfrm>
            <a:off x="3203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5" name="Line 427"/>
          <p:cNvSpPr>
            <a:spLocks noChangeShapeType="1"/>
          </p:cNvSpPr>
          <p:nvPr/>
        </p:nvSpPr>
        <p:spPr bwMode="auto">
          <a:xfrm>
            <a:off x="3267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6" name="Line 428"/>
          <p:cNvSpPr>
            <a:spLocks noChangeShapeType="1"/>
          </p:cNvSpPr>
          <p:nvPr/>
        </p:nvSpPr>
        <p:spPr bwMode="auto">
          <a:xfrm>
            <a:off x="3330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7" name="Line 429"/>
          <p:cNvSpPr>
            <a:spLocks noChangeShapeType="1"/>
          </p:cNvSpPr>
          <p:nvPr/>
        </p:nvSpPr>
        <p:spPr bwMode="auto">
          <a:xfrm>
            <a:off x="3394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8" name="Line 430"/>
          <p:cNvSpPr>
            <a:spLocks noChangeShapeType="1"/>
          </p:cNvSpPr>
          <p:nvPr/>
        </p:nvSpPr>
        <p:spPr bwMode="auto">
          <a:xfrm>
            <a:off x="3457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59" name="Line 431"/>
          <p:cNvSpPr>
            <a:spLocks noChangeShapeType="1"/>
          </p:cNvSpPr>
          <p:nvPr/>
        </p:nvSpPr>
        <p:spPr bwMode="auto">
          <a:xfrm>
            <a:off x="3521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0" name="Line 432"/>
          <p:cNvSpPr>
            <a:spLocks noChangeShapeType="1"/>
          </p:cNvSpPr>
          <p:nvPr/>
        </p:nvSpPr>
        <p:spPr bwMode="auto">
          <a:xfrm>
            <a:off x="3584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1" name="Line 433"/>
          <p:cNvSpPr>
            <a:spLocks noChangeShapeType="1"/>
          </p:cNvSpPr>
          <p:nvPr/>
        </p:nvSpPr>
        <p:spPr bwMode="auto">
          <a:xfrm>
            <a:off x="3648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2" name="Line 434"/>
          <p:cNvSpPr>
            <a:spLocks noChangeShapeType="1"/>
          </p:cNvSpPr>
          <p:nvPr/>
        </p:nvSpPr>
        <p:spPr bwMode="auto">
          <a:xfrm>
            <a:off x="3711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3" name="Line 435"/>
          <p:cNvSpPr>
            <a:spLocks noChangeShapeType="1"/>
          </p:cNvSpPr>
          <p:nvPr/>
        </p:nvSpPr>
        <p:spPr bwMode="auto">
          <a:xfrm>
            <a:off x="3775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4" name="Line 436"/>
          <p:cNvSpPr>
            <a:spLocks noChangeShapeType="1"/>
          </p:cNvSpPr>
          <p:nvPr/>
        </p:nvSpPr>
        <p:spPr bwMode="auto">
          <a:xfrm>
            <a:off x="3838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5" name="Line 437"/>
          <p:cNvSpPr>
            <a:spLocks noChangeShapeType="1"/>
          </p:cNvSpPr>
          <p:nvPr/>
        </p:nvSpPr>
        <p:spPr bwMode="auto">
          <a:xfrm>
            <a:off x="3902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6" name="Line 438"/>
          <p:cNvSpPr>
            <a:spLocks noChangeShapeType="1"/>
          </p:cNvSpPr>
          <p:nvPr/>
        </p:nvSpPr>
        <p:spPr bwMode="auto">
          <a:xfrm>
            <a:off x="3965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7" name="Line 439"/>
          <p:cNvSpPr>
            <a:spLocks noChangeShapeType="1"/>
          </p:cNvSpPr>
          <p:nvPr/>
        </p:nvSpPr>
        <p:spPr bwMode="auto">
          <a:xfrm>
            <a:off x="4029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8" name="Line 440"/>
          <p:cNvSpPr>
            <a:spLocks noChangeShapeType="1"/>
          </p:cNvSpPr>
          <p:nvPr/>
        </p:nvSpPr>
        <p:spPr bwMode="auto">
          <a:xfrm>
            <a:off x="4092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69" name="Line 441"/>
          <p:cNvSpPr>
            <a:spLocks noChangeShapeType="1"/>
          </p:cNvSpPr>
          <p:nvPr/>
        </p:nvSpPr>
        <p:spPr bwMode="auto">
          <a:xfrm>
            <a:off x="4156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0" name="Line 442"/>
          <p:cNvSpPr>
            <a:spLocks noChangeShapeType="1"/>
          </p:cNvSpPr>
          <p:nvPr/>
        </p:nvSpPr>
        <p:spPr bwMode="auto">
          <a:xfrm>
            <a:off x="4219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1" name="Line 443"/>
          <p:cNvSpPr>
            <a:spLocks noChangeShapeType="1"/>
          </p:cNvSpPr>
          <p:nvPr/>
        </p:nvSpPr>
        <p:spPr bwMode="auto">
          <a:xfrm>
            <a:off x="4283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2" name="Line 444"/>
          <p:cNvSpPr>
            <a:spLocks noChangeShapeType="1"/>
          </p:cNvSpPr>
          <p:nvPr/>
        </p:nvSpPr>
        <p:spPr bwMode="auto">
          <a:xfrm>
            <a:off x="4346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3" name="Line 445"/>
          <p:cNvSpPr>
            <a:spLocks noChangeShapeType="1"/>
          </p:cNvSpPr>
          <p:nvPr/>
        </p:nvSpPr>
        <p:spPr bwMode="auto">
          <a:xfrm>
            <a:off x="4410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4" name="Line 446"/>
          <p:cNvSpPr>
            <a:spLocks noChangeShapeType="1"/>
          </p:cNvSpPr>
          <p:nvPr/>
        </p:nvSpPr>
        <p:spPr bwMode="auto">
          <a:xfrm>
            <a:off x="4473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5" name="Line 447"/>
          <p:cNvSpPr>
            <a:spLocks noChangeShapeType="1"/>
          </p:cNvSpPr>
          <p:nvPr/>
        </p:nvSpPr>
        <p:spPr bwMode="auto">
          <a:xfrm>
            <a:off x="4537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6" name="Line 448"/>
          <p:cNvSpPr>
            <a:spLocks noChangeShapeType="1"/>
          </p:cNvSpPr>
          <p:nvPr/>
        </p:nvSpPr>
        <p:spPr bwMode="auto">
          <a:xfrm>
            <a:off x="4600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7" name="Line 449"/>
          <p:cNvSpPr>
            <a:spLocks noChangeShapeType="1"/>
          </p:cNvSpPr>
          <p:nvPr/>
        </p:nvSpPr>
        <p:spPr bwMode="auto">
          <a:xfrm>
            <a:off x="4664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8" name="Line 450"/>
          <p:cNvSpPr>
            <a:spLocks noChangeShapeType="1"/>
          </p:cNvSpPr>
          <p:nvPr/>
        </p:nvSpPr>
        <p:spPr bwMode="auto">
          <a:xfrm>
            <a:off x="4727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79" name="Line 451"/>
          <p:cNvSpPr>
            <a:spLocks noChangeShapeType="1"/>
          </p:cNvSpPr>
          <p:nvPr/>
        </p:nvSpPr>
        <p:spPr bwMode="auto">
          <a:xfrm>
            <a:off x="4791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0" name="Line 452"/>
          <p:cNvSpPr>
            <a:spLocks noChangeShapeType="1"/>
          </p:cNvSpPr>
          <p:nvPr/>
        </p:nvSpPr>
        <p:spPr bwMode="auto">
          <a:xfrm>
            <a:off x="4854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1" name="Line 453"/>
          <p:cNvSpPr>
            <a:spLocks noChangeShapeType="1"/>
          </p:cNvSpPr>
          <p:nvPr/>
        </p:nvSpPr>
        <p:spPr bwMode="auto">
          <a:xfrm>
            <a:off x="4918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2" name="Line 454"/>
          <p:cNvSpPr>
            <a:spLocks noChangeShapeType="1"/>
          </p:cNvSpPr>
          <p:nvPr/>
        </p:nvSpPr>
        <p:spPr bwMode="auto">
          <a:xfrm>
            <a:off x="4981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3" name="Line 455"/>
          <p:cNvSpPr>
            <a:spLocks noChangeShapeType="1"/>
          </p:cNvSpPr>
          <p:nvPr/>
        </p:nvSpPr>
        <p:spPr bwMode="auto">
          <a:xfrm>
            <a:off x="5045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4" name="Line 456"/>
          <p:cNvSpPr>
            <a:spLocks noChangeShapeType="1"/>
          </p:cNvSpPr>
          <p:nvPr/>
        </p:nvSpPr>
        <p:spPr bwMode="auto">
          <a:xfrm>
            <a:off x="5108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5" name="Line 457"/>
          <p:cNvSpPr>
            <a:spLocks noChangeShapeType="1"/>
          </p:cNvSpPr>
          <p:nvPr/>
        </p:nvSpPr>
        <p:spPr bwMode="auto">
          <a:xfrm>
            <a:off x="5172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6" name="Line 458"/>
          <p:cNvSpPr>
            <a:spLocks noChangeShapeType="1"/>
          </p:cNvSpPr>
          <p:nvPr/>
        </p:nvSpPr>
        <p:spPr bwMode="auto">
          <a:xfrm>
            <a:off x="5235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7" name="Line 459"/>
          <p:cNvSpPr>
            <a:spLocks noChangeShapeType="1"/>
          </p:cNvSpPr>
          <p:nvPr/>
        </p:nvSpPr>
        <p:spPr bwMode="auto">
          <a:xfrm>
            <a:off x="5299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8" name="Line 460"/>
          <p:cNvSpPr>
            <a:spLocks noChangeShapeType="1"/>
          </p:cNvSpPr>
          <p:nvPr/>
        </p:nvSpPr>
        <p:spPr bwMode="auto">
          <a:xfrm>
            <a:off x="5362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89" name="Line 461"/>
          <p:cNvSpPr>
            <a:spLocks noChangeShapeType="1"/>
          </p:cNvSpPr>
          <p:nvPr/>
        </p:nvSpPr>
        <p:spPr bwMode="auto">
          <a:xfrm>
            <a:off x="5426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0" name="Line 462"/>
          <p:cNvSpPr>
            <a:spLocks noChangeShapeType="1"/>
          </p:cNvSpPr>
          <p:nvPr/>
        </p:nvSpPr>
        <p:spPr bwMode="auto">
          <a:xfrm>
            <a:off x="5489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1" name="Line 463"/>
          <p:cNvSpPr>
            <a:spLocks noChangeShapeType="1"/>
          </p:cNvSpPr>
          <p:nvPr/>
        </p:nvSpPr>
        <p:spPr bwMode="auto">
          <a:xfrm>
            <a:off x="5553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2" name="Line 464"/>
          <p:cNvSpPr>
            <a:spLocks noChangeShapeType="1"/>
          </p:cNvSpPr>
          <p:nvPr/>
        </p:nvSpPr>
        <p:spPr bwMode="auto">
          <a:xfrm>
            <a:off x="5616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3" name="Line 465"/>
          <p:cNvSpPr>
            <a:spLocks noChangeShapeType="1"/>
          </p:cNvSpPr>
          <p:nvPr/>
        </p:nvSpPr>
        <p:spPr bwMode="auto">
          <a:xfrm>
            <a:off x="5680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4" name="Line 466"/>
          <p:cNvSpPr>
            <a:spLocks noChangeShapeType="1"/>
          </p:cNvSpPr>
          <p:nvPr/>
        </p:nvSpPr>
        <p:spPr bwMode="auto">
          <a:xfrm>
            <a:off x="5743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5" name="Line 467"/>
          <p:cNvSpPr>
            <a:spLocks noChangeShapeType="1"/>
          </p:cNvSpPr>
          <p:nvPr/>
        </p:nvSpPr>
        <p:spPr bwMode="auto">
          <a:xfrm>
            <a:off x="5807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6" name="Line 468"/>
          <p:cNvSpPr>
            <a:spLocks noChangeShapeType="1"/>
          </p:cNvSpPr>
          <p:nvPr/>
        </p:nvSpPr>
        <p:spPr bwMode="auto">
          <a:xfrm>
            <a:off x="5870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7" name="Line 469"/>
          <p:cNvSpPr>
            <a:spLocks noChangeShapeType="1"/>
          </p:cNvSpPr>
          <p:nvPr/>
        </p:nvSpPr>
        <p:spPr bwMode="auto">
          <a:xfrm>
            <a:off x="5934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8" name="Line 470"/>
          <p:cNvSpPr>
            <a:spLocks noChangeShapeType="1"/>
          </p:cNvSpPr>
          <p:nvPr/>
        </p:nvSpPr>
        <p:spPr bwMode="auto">
          <a:xfrm>
            <a:off x="5997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99" name="Line 471"/>
          <p:cNvSpPr>
            <a:spLocks noChangeShapeType="1"/>
          </p:cNvSpPr>
          <p:nvPr/>
        </p:nvSpPr>
        <p:spPr bwMode="auto">
          <a:xfrm>
            <a:off x="6061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0" name="Line 472"/>
          <p:cNvSpPr>
            <a:spLocks noChangeShapeType="1"/>
          </p:cNvSpPr>
          <p:nvPr/>
        </p:nvSpPr>
        <p:spPr bwMode="auto">
          <a:xfrm>
            <a:off x="6124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1" name="Line 473"/>
          <p:cNvSpPr>
            <a:spLocks noChangeShapeType="1"/>
          </p:cNvSpPr>
          <p:nvPr/>
        </p:nvSpPr>
        <p:spPr bwMode="auto">
          <a:xfrm>
            <a:off x="6188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2" name="Line 474"/>
          <p:cNvSpPr>
            <a:spLocks noChangeShapeType="1"/>
          </p:cNvSpPr>
          <p:nvPr/>
        </p:nvSpPr>
        <p:spPr bwMode="auto">
          <a:xfrm>
            <a:off x="62515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3" name="Line 475"/>
          <p:cNvSpPr>
            <a:spLocks noChangeShapeType="1"/>
          </p:cNvSpPr>
          <p:nvPr/>
        </p:nvSpPr>
        <p:spPr bwMode="auto">
          <a:xfrm>
            <a:off x="6315075" y="376626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4" name="Line 476"/>
          <p:cNvSpPr>
            <a:spLocks noChangeShapeType="1"/>
          </p:cNvSpPr>
          <p:nvPr/>
        </p:nvSpPr>
        <p:spPr bwMode="auto">
          <a:xfrm>
            <a:off x="6378575" y="3766264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5" name="Line 477"/>
          <p:cNvSpPr>
            <a:spLocks noChangeShapeType="1"/>
          </p:cNvSpPr>
          <p:nvPr/>
        </p:nvSpPr>
        <p:spPr bwMode="auto">
          <a:xfrm>
            <a:off x="2187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6" name="Line 478"/>
          <p:cNvSpPr>
            <a:spLocks noChangeShapeType="1"/>
          </p:cNvSpPr>
          <p:nvPr/>
        </p:nvSpPr>
        <p:spPr bwMode="auto">
          <a:xfrm>
            <a:off x="2251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7" name="Line 479"/>
          <p:cNvSpPr>
            <a:spLocks noChangeShapeType="1"/>
          </p:cNvSpPr>
          <p:nvPr/>
        </p:nvSpPr>
        <p:spPr bwMode="auto">
          <a:xfrm>
            <a:off x="2314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8" name="Line 480"/>
          <p:cNvSpPr>
            <a:spLocks noChangeShapeType="1"/>
          </p:cNvSpPr>
          <p:nvPr/>
        </p:nvSpPr>
        <p:spPr bwMode="auto">
          <a:xfrm>
            <a:off x="2378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09" name="Line 481"/>
          <p:cNvSpPr>
            <a:spLocks noChangeShapeType="1"/>
          </p:cNvSpPr>
          <p:nvPr/>
        </p:nvSpPr>
        <p:spPr bwMode="auto">
          <a:xfrm>
            <a:off x="2441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0" name="Line 482"/>
          <p:cNvSpPr>
            <a:spLocks noChangeShapeType="1"/>
          </p:cNvSpPr>
          <p:nvPr/>
        </p:nvSpPr>
        <p:spPr bwMode="auto">
          <a:xfrm>
            <a:off x="2505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1" name="Line 483"/>
          <p:cNvSpPr>
            <a:spLocks noChangeShapeType="1"/>
          </p:cNvSpPr>
          <p:nvPr/>
        </p:nvSpPr>
        <p:spPr bwMode="auto">
          <a:xfrm>
            <a:off x="2568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2" name="Line 484"/>
          <p:cNvSpPr>
            <a:spLocks noChangeShapeType="1"/>
          </p:cNvSpPr>
          <p:nvPr/>
        </p:nvSpPr>
        <p:spPr bwMode="auto">
          <a:xfrm>
            <a:off x="2632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3" name="Line 485"/>
          <p:cNvSpPr>
            <a:spLocks noChangeShapeType="1"/>
          </p:cNvSpPr>
          <p:nvPr/>
        </p:nvSpPr>
        <p:spPr bwMode="auto">
          <a:xfrm>
            <a:off x="2695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4" name="Line 486"/>
          <p:cNvSpPr>
            <a:spLocks noChangeShapeType="1"/>
          </p:cNvSpPr>
          <p:nvPr/>
        </p:nvSpPr>
        <p:spPr bwMode="auto">
          <a:xfrm>
            <a:off x="2759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5" name="Line 487"/>
          <p:cNvSpPr>
            <a:spLocks noChangeShapeType="1"/>
          </p:cNvSpPr>
          <p:nvPr/>
        </p:nvSpPr>
        <p:spPr bwMode="auto">
          <a:xfrm>
            <a:off x="2822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6" name="Line 488"/>
          <p:cNvSpPr>
            <a:spLocks noChangeShapeType="1"/>
          </p:cNvSpPr>
          <p:nvPr/>
        </p:nvSpPr>
        <p:spPr bwMode="auto">
          <a:xfrm>
            <a:off x="2886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7" name="Line 489"/>
          <p:cNvSpPr>
            <a:spLocks noChangeShapeType="1"/>
          </p:cNvSpPr>
          <p:nvPr/>
        </p:nvSpPr>
        <p:spPr bwMode="auto">
          <a:xfrm>
            <a:off x="2949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8" name="Line 490"/>
          <p:cNvSpPr>
            <a:spLocks noChangeShapeType="1"/>
          </p:cNvSpPr>
          <p:nvPr/>
        </p:nvSpPr>
        <p:spPr bwMode="auto">
          <a:xfrm>
            <a:off x="3013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19" name="Line 491"/>
          <p:cNvSpPr>
            <a:spLocks noChangeShapeType="1"/>
          </p:cNvSpPr>
          <p:nvPr/>
        </p:nvSpPr>
        <p:spPr bwMode="auto">
          <a:xfrm>
            <a:off x="3076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0" name="Line 492"/>
          <p:cNvSpPr>
            <a:spLocks noChangeShapeType="1"/>
          </p:cNvSpPr>
          <p:nvPr/>
        </p:nvSpPr>
        <p:spPr bwMode="auto">
          <a:xfrm>
            <a:off x="3140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1" name="Line 493"/>
          <p:cNvSpPr>
            <a:spLocks noChangeShapeType="1"/>
          </p:cNvSpPr>
          <p:nvPr/>
        </p:nvSpPr>
        <p:spPr bwMode="auto">
          <a:xfrm>
            <a:off x="3203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2" name="Line 494"/>
          <p:cNvSpPr>
            <a:spLocks noChangeShapeType="1"/>
          </p:cNvSpPr>
          <p:nvPr/>
        </p:nvSpPr>
        <p:spPr bwMode="auto">
          <a:xfrm>
            <a:off x="3267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3" name="Line 495"/>
          <p:cNvSpPr>
            <a:spLocks noChangeShapeType="1"/>
          </p:cNvSpPr>
          <p:nvPr/>
        </p:nvSpPr>
        <p:spPr bwMode="auto">
          <a:xfrm>
            <a:off x="3330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4" name="Line 496"/>
          <p:cNvSpPr>
            <a:spLocks noChangeShapeType="1"/>
          </p:cNvSpPr>
          <p:nvPr/>
        </p:nvSpPr>
        <p:spPr bwMode="auto">
          <a:xfrm>
            <a:off x="3394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5" name="Line 497"/>
          <p:cNvSpPr>
            <a:spLocks noChangeShapeType="1"/>
          </p:cNvSpPr>
          <p:nvPr/>
        </p:nvSpPr>
        <p:spPr bwMode="auto">
          <a:xfrm>
            <a:off x="3457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6" name="Line 498"/>
          <p:cNvSpPr>
            <a:spLocks noChangeShapeType="1"/>
          </p:cNvSpPr>
          <p:nvPr/>
        </p:nvSpPr>
        <p:spPr bwMode="auto">
          <a:xfrm>
            <a:off x="3521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7" name="Line 499"/>
          <p:cNvSpPr>
            <a:spLocks noChangeShapeType="1"/>
          </p:cNvSpPr>
          <p:nvPr/>
        </p:nvSpPr>
        <p:spPr bwMode="auto">
          <a:xfrm>
            <a:off x="3584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8" name="Line 500"/>
          <p:cNvSpPr>
            <a:spLocks noChangeShapeType="1"/>
          </p:cNvSpPr>
          <p:nvPr/>
        </p:nvSpPr>
        <p:spPr bwMode="auto">
          <a:xfrm>
            <a:off x="3648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29" name="Line 501"/>
          <p:cNvSpPr>
            <a:spLocks noChangeShapeType="1"/>
          </p:cNvSpPr>
          <p:nvPr/>
        </p:nvSpPr>
        <p:spPr bwMode="auto">
          <a:xfrm>
            <a:off x="3711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0" name="Line 502"/>
          <p:cNvSpPr>
            <a:spLocks noChangeShapeType="1"/>
          </p:cNvSpPr>
          <p:nvPr/>
        </p:nvSpPr>
        <p:spPr bwMode="auto">
          <a:xfrm>
            <a:off x="3775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1" name="Line 503"/>
          <p:cNvSpPr>
            <a:spLocks noChangeShapeType="1"/>
          </p:cNvSpPr>
          <p:nvPr/>
        </p:nvSpPr>
        <p:spPr bwMode="auto">
          <a:xfrm>
            <a:off x="3838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2" name="Line 504"/>
          <p:cNvSpPr>
            <a:spLocks noChangeShapeType="1"/>
          </p:cNvSpPr>
          <p:nvPr/>
        </p:nvSpPr>
        <p:spPr bwMode="auto">
          <a:xfrm>
            <a:off x="3902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3" name="Line 505"/>
          <p:cNvSpPr>
            <a:spLocks noChangeShapeType="1"/>
          </p:cNvSpPr>
          <p:nvPr/>
        </p:nvSpPr>
        <p:spPr bwMode="auto">
          <a:xfrm>
            <a:off x="3965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4" name="Line 506"/>
          <p:cNvSpPr>
            <a:spLocks noChangeShapeType="1"/>
          </p:cNvSpPr>
          <p:nvPr/>
        </p:nvSpPr>
        <p:spPr bwMode="auto">
          <a:xfrm>
            <a:off x="4029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5" name="Line 507"/>
          <p:cNvSpPr>
            <a:spLocks noChangeShapeType="1"/>
          </p:cNvSpPr>
          <p:nvPr/>
        </p:nvSpPr>
        <p:spPr bwMode="auto">
          <a:xfrm>
            <a:off x="4092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6" name="Line 508"/>
          <p:cNvSpPr>
            <a:spLocks noChangeShapeType="1"/>
          </p:cNvSpPr>
          <p:nvPr/>
        </p:nvSpPr>
        <p:spPr bwMode="auto">
          <a:xfrm>
            <a:off x="4156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7" name="Line 509"/>
          <p:cNvSpPr>
            <a:spLocks noChangeShapeType="1"/>
          </p:cNvSpPr>
          <p:nvPr/>
        </p:nvSpPr>
        <p:spPr bwMode="auto">
          <a:xfrm>
            <a:off x="4219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8" name="Line 510"/>
          <p:cNvSpPr>
            <a:spLocks noChangeShapeType="1"/>
          </p:cNvSpPr>
          <p:nvPr/>
        </p:nvSpPr>
        <p:spPr bwMode="auto">
          <a:xfrm>
            <a:off x="4283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39" name="Line 511"/>
          <p:cNvSpPr>
            <a:spLocks noChangeShapeType="1"/>
          </p:cNvSpPr>
          <p:nvPr/>
        </p:nvSpPr>
        <p:spPr bwMode="auto">
          <a:xfrm>
            <a:off x="4346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0" name="Line 512"/>
          <p:cNvSpPr>
            <a:spLocks noChangeShapeType="1"/>
          </p:cNvSpPr>
          <p:nvPr/>
        </p:nvSpPr>
        <p:spPr bwMode="auto">
          <a:xfrm>
            <a:off x="4410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1" name="Line 513"/>
          <p:cNvSpPr>
            <a:spLocks noChangeShapeType="1"/>
          </p:cNvSpPr>
          <p:nvPr/>
        </p:nvSpPr>
        <p:spPr bwMode="auto">
          <a:xfrm>
            <a:off x="4473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2" name="Line 514"/>
          <p:cNvSpPr>
            <a:spLocks noChangeShapeType="1"/>
          </p:cNvSpPr>
          <p:nvPr/>
        </p:nvSpPr>
        <p:spPr bwMode="auto">
          <a:xfrm>
            <a:off x="4537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3" name="Line 515"/>
          <p:cNvSpPr>
            <a:spLocks noChangeShapeType="1"/>
          </p:cNvSpPr>
          <p:nvPr/>
        </p:nvSpPr>
        <p:spPr bwMode="auto">
          <a:xfrm>
            <a:off x="4600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4" name="Line 516"/>
          <p:cNvSpPr>
            <a:spLocks noChangeShapeType="1"/>
          </p:cNvSpPr>
          <p:nvPr/>
        </p:nvSpPr>
        <p:spPr bwMode="auto">
          <a:xfrm>
            <a:off x="4664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5" name="Line 517"/>
          <p:cNvSpPr>
            <a:spLocks noChangeShapeType="1"/>
          </p:cNvSpPr>
          <p:nvPr/>
        </p:nvSpPr>
        <p:spPr bwMode="auto">
          <a:xfrm>
            <a:off x="4727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6" name="Line 518"/>
          <p:cNvSpPr>
            <a:spLocks noChangeShapeType="1"/>
          </p:cNvSpPr>
          <p:nvPr/>
        </p:nvSpPr>
        <p:spPr bwMode="auto">
          <a:xfrm>
            <a:off x="4791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7" name="Line 519"/>
          <p:cNvSpPr>
            <a:spLocks noChangeShapeType="1"/>
          </p:cNvSpPr>
          <p:nvPr/>
        </p:nvSpPr>
        <p:spPr bwMode="auto">
          <a:xfrm>
            <a:off x="4854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8" name="Line 520"/>
          <p:cNvSpPr>
            <a:spLocks noChangeShapeType="1"/>
          </p:cNvSpPr>
          <p:nvPr/>
        </p:nvSpPr>
        <p:spPr bwMode="auto">
          <a:xfrm>
            <a:off x="4918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49" name="Line 521"/>
          <p:cNvSpPr>
            <a:spLocks noChangeShapeType="1"/>
          </p:cNvSpPr>
          <p:nvPr/>
        </p:nvSpPr>
        <p:spPr bwMode="auto">
          <a:xfrm>
            <a:off x="4981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0" name="Line 522"/>
          <p:cNvSpPr>
            <a:spLocks noChangeShapeType="1"/>
          </p:cNvSpPr>
          <p:nvPr/>
        </p:nvSpPr>
        <p:spPr bwMode="auto">
          <a:xfrm>
            <a:off x="5045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1" name="Line 523"/>
          <p:cNvSpPr>
            <a:spLocks noChangeShapeType="1"/>
          </p:cNvSpPr>
          <p:nvPr/>
        </p:nvSpPr>
        <p:spPr bwMode="auto">
          <a:xfrm>
            <a:off x="5108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2" name="Line 524"/>
          <p:cNvSpPr>
            <a:spLocks noChangeShapeType="1"/>
          </p:cNvSpPr>
          <p:nvPr/>
        </p:nvSpPr>
        <p:spPr bwMode="auto">
          <a:xfrm>
            <a:off x="5172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3" name="Line 525"/>
          <p:cNvSpPr>
            <a:spLocks noChangeShapeType="1"/>
          </p:cNvSpPr>
          <p:nvPr/>
        </p:nvSpPr>
        <p:spPr bwMode="auto">
          <a:xfrm>
            <a:off x="5235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4" name="Line 526"/>
          <p:cNvSpPr>
            <a:spLocks noChangeShapeType="1"/>
          </p:cNvSpPr>
          <p:nvPr/>
        </p:nvSpPr>
        <p:spPr bwMode="auto">
          <a:xfrm>
            <a:off x="5299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5" name="Line 527"/>
          <p:cNvSpPr>
            <a:spLocks noChangeShapeType="1"/>
          </p:cNvSpPr>
          <p:nvPr/>
        </p:nvSpPr>
        <p:spPr bwMode="auto">
          <a:xfrm>
            <a:off x="5362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6" name="Line 528"/>
          <p:cNvSpPr>
            <a:spLocks noChangeShapeType="1"/>
          </p:cNvSpPr>
          <p:nvPr/>
        </p:nvSpPr>
        <p:spPr bwMode="auto">
          <a:xfrm>
            <a:off x="5426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7" name="Line 529"/>
          <p:cNvSpPr>
            <a:spLocks noChangeShapeType="1"/>
          </p:cNvSpPr>
          <p:nvPr/>
        </p:nvSpPr>
        <p:spPr bwMode="auto">
          <a:xfrm>
            <a:off x="5489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8" name="Line 530"/>
          <p:cNvSpPr>
            <a:spLocks noChangeShapeType="1"/>
          </p:cNvSpPr>
          <p:nvPr/>
        </p:nvSpPr>
        <p:spPr bwMode="auto">
          <a:xfrm>
            <a:off x="5553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59" name="Line 531"/>
          <p:cNvSpPr>
            <a:spLocks noChangeShapeType="1"/>
          </p:cNvSpPr>
          <p:nvPr/>
        </p:nvSpPr>
        <p:spPr bwMode="auto">
          <a:xfrm>
            <a:off x="5616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0" name="Line 532"/>
          <p:cNvSpPr>
            <a:spLocks noChangeShapeType="1"/>
          </p:cNvSpPr>
          <p:nvPr/>
        </p:nvSpPr>
        <p:spPr bwMode="auto">
          <a:xfrm>
            <a:off x="5680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1" name="Line 533"/>
          <p:cNvSpPr>
            <a:spLocks noChangeShapeType="1"/>
          </p:cNvSpPr>
          <p:nvPr/>
        </p:nvSpPr>
        <p:spPr bwMode="auto">
          <a:xfrm>
            <a:off x="5743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2" name="Line 534"/>
          <p:cNvSpPr>
            <a:spLocks noChangeShapeType="1"/>
          </p:cNvSpPr>
          <p:nvPr/>
        </p:nvSpPr>
        <p:spPr bwMode="auto">
          <a:xfrm>
            <a:off x="5807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3" name="Line 535"/>
          <p:cNvSpPr>
            <a:spLocks noChangeShapeType="1"/>
          </p:cNvSpPr>
          <p:nvPr/>
        </p:nvSpPr>
        <p:spPr bwMode="auto">
          <a:xfrm>
            <a:off x="5870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4" name="Line 536"/>
          <p:cNvSpPr>
            <a:spLocks noChangeShapeType="1"/>
          </p:cNvSpPr>
          <p:nvPr/>
        </p:nvSpPr>
        <p:spPr bwMode="auto">
          <a:xfrm>
            <a:off x="5934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5" name="Line 537"/>
          <p:cNvSpPr>
            <a:spLocks noChangeShapeType="1"/>
          </p:cNvSpPr>
          <p:nvPr/>
        </p:nvSpPr>
        <p:spPr bwMode="auto">
          <a:xfrm>
            <a:off x="5997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6" name="Line 538"/>
          <p:cNvSpPr>
            <a:spLocks noChangeShapeType="1"/>
          </p:cNvSpPr>
          <p:nvPr/>
        </p:nvSpPr>
        <p:spPr bwMode="auto">
          <a:xfrm>
            <a:off x="6061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7" name="Line 539"/>
          <p:cNvSpPr>
            <a:spLocks noChangeShapeType="1"/>
          </p:cNvSpPr>
          <p:nvPr/>
        </p:nvSpPr>
        <p:spPr bwMode="auto">
          <a:xfrm>
            <a:off x="6124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8" name="Line 540"/>
          <p:cNvSpPr>
            <a:spLocks noChangeShapeType="1"/>
          </p:cNvSpPr>
          <p:nvPr/>
        </p:nvSpPr>
        <p:spPr bwMode="auto">
          <a:xfrm>
            <a:off x="6188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69" name="Line 541"/>
          <p:cNvSpPr>
            <a:spLocks noChangeShapeType="1"/>
          </p:cNvSpPr>
          <p:nvPr/>
        </p:nvSpPr>
        <p:spPr bwMode="auto">
          <a:xfrm>
            <a:off x="62515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0" name="Line 542"/>
          <p:cNvSpPr>
            <a:spLocks noChangeShapeType="1"/>
          </p:cNvSpPr>
          <p:nvPr/>
        </p:nvSpPr>
        <p:spPr bwMode="auto">
          <a:xfrm>
            <a:off x="6315075" y="3953589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1" name="Line 543"/>
          <p:cNvSpPr>
            <a:spLocks noChangeShapeType="1"/>
          </p:cNvSpPr>
          <p:nvPr/>
        </p:nvSpPr>
        <p:spPr bwMode="auto">
          <a:xfrm>
            <a:off x="6378575" y="3953589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2" name="Line 544"/>
          <p:cNvSpPr>
            <a:spLocks noChangeShapeType="1"/>
          </p:cNvSpPr>
          <p:nvPr/>
        </p:nvSpPr>
        <p:spPr bwMode="auto">
          <a:xfrm>
            <a:off x="2187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3" name="Line 545"/>
          <p:cNvSpPr>
            <a:spLocks noChangeShapeType="1"/>
          </p:cNvSpPr>
          <p:nvPr/>
        </p:nvSpPr>
        <p:spPr bwMode="auto">
          <a:xfrm>
            <a:off x="2251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4" name="Line 546"/>
          <p:cNvSpPr>
            <a:spLocks noChangeShapeType="1"/>
          </p:cNvSpPr>
          <p:nvPr/>
        </p:nvSpPr>
        <p:spPr bwMode="auto">
          <a:xfrm>
            <a:off x="2314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5" name="Line 547"/>
          <p:cNvSpPr>
            <a:spLocks noChangeShapeType="1"/>
          </p:cNvSpPr>
          <p:nvPr/>
        </p:nvSpPr>
        <p:spPr bwMode="auto">
          <a:xfrm>
            <a:off x="2378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6" name="Line 548"/>
          <p:cNvSpPr>
            <a:spLocks noChangeShapeType="1"/>
          </p:cNvSpPr>
          <p:nvPr/>
        </p:nvSpPr>
        <p:spPr bwMode="auto">
          <a:xfrm>
            <a:off x="2441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7" name="Line 549"/>
          <p:cNvSpPr>
            <a:spLocks noChangeShapeType="1"/>
          </p:cNvSpPr>
          <p:nvPr/>
        </p:nvSpPr>
        <p:spPr bwMode="auto">
          <a:xfrm>
            <a:off x="2505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8" name="Line 550"/>
          <p:cNvSpPr>
            <a:spLocks noChangeShapeType="1"/>
          </p:cNvSpPr>
          <p:nvPr/>
        </p:nvSpPr>
        <p:spPr bwMode="auto">
          <a:xfrm>
            <a:off x="2568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79" name="Line 551"/>
          <p:cNvSpPr>
            <a:spLocks noChangeShapeType="1"/>
          </p:cNvSpPr>
          <p:nvPr/>
        </p:nvSpPr>
        <p:spPr bwMode="auto">
          <a:xfrm>
            <a:off x="2632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0" name="Line 552"/>
          <p:cNvSpPr>
            <a:spLocks noChangeShapeType="1"/>
          </p:cNvSpPr>
          <p:nvPr/>
        </p:nvSpPr>
        <p:spPr bwMode="auto">
          <a:xfrm>
            <a:off x="2695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1" name="Line 553"/>
          <p:cNvSpPr>
            <a:spLocks noChangeShapeType="1"/>
          </p:cNvSpPr>
          <p:nvPr/>
        </p:nvSpPr>
        <p:spPr bwMode="auto">
          <a:xfrm>
            <a:off x="2759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2" name="Line 554"/>
          <p:cNvSpPr>
            <a:spLocks noChangeShapeType="1"/>
          </p:cNvSpPr>
          <p:nvPr/>
        </p:nvSpPr>
        <p:spPr bwMode="auto">
          <a:xfrm>
            <a:off x="2822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3" name="Line 555"/>
          <p:cNvSpPr>
            <a:spLocks noChangeShapeType="1"/>
          </p:cNvSpPr>
          <p:nvPr/>
        </p:nvSpPr>
        <p:spPr bwMode="auto">
          <a:xfrm>
            <a:off x="2886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4" name="Line 556"/>
          <p:cNvSpPr>
            <a:spLocks noChangeShapeType="1"/>
          </p:cNvSpPr>
          <p:nvPr/>
        </p:nvSpPr>
        <p:spPr bwMode="auto">
          <a:xfrm>
            <a:off x="2949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5" name="Line 557"/>
          <p:cNvSpPr>
            <a:spLocks noChangeShapeType="1"/>
          </p:cNvSpPr>
          <p:nvPr/>
        </p:nvSpPr>
        <p:spPr bwMode="auto">
          <a:xfrm>
            <a:off x="3013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6" name="Line 558"/>
          <p:cNvSpPr>
            <a:spLocks noChangeShapeType="1"/>
          </p:cNvSpPr>
          <p:nvPr/>
        </p:nvSpPr>
        <p:spPr bwMode="auto">
          <a:xfrm>
            <a:off x="3076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7" name="Line 559"/>
          <p:cNvSpPr>
            <a:spLocks noChangeShapeType="1"/>
          </p:cNvSpPr>
          <p:nvPr/>
        </p:nvSpPr>
        <p:spPr bwMode="auto">
          <a:xfrm>
            <a:off x="3140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8" name="Line 560"/>
          <p:cNvSpPr>
            <a:spLocks noChangeShapeType="1"/>
          </p:cNvSpPr>
          <p:nvPr/>
        </p:nvSpPr>
        <p:spPr bwMode="auto">
          <a:xfrm>
            <a:off x="3203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89" name="Line 561"/>
          <p:cNvSpPr>
            <a:spLocks noChangeShapeType="1"/>
          </p:cNvSpPr>
          <p:nvPr/>
        </p:nvSpPr>
        <p:spPr bwMode="auto">
          <a:xfrm>
            <a:off x="3267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0" name="Line 562"/>
          <p:cNvSpPr>
            <a:spLocks noChangeShapeType="1"/>
          </p:cNvSpPr>
          <p:nvPr/>
        </p:nvSpPr>
        <p:spPr bwMode="auto">
          <a:xfrm>
            <a:off x="3330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1" name="Line 563"/>
          <p:cNvSpPr>
            <a:spLocks noChangeShapeType="1"/>
          </p:cNvSpPr>
          <p:nvPr/>
        </p:nvSpPr>
        <p:spPr bwMode="auto">
          <a:xfrm>
            <a:off x="3394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2" name="Line 564"/>
          <p:cNvSpPr>
            <a:spLocks noChangeShapeType="1"/>
          </p:cNvSpPr>
          <p:nvPr/>
        </p:nvSpPr>
        <p:spPr bwMode="auto">
          <a:xfrm>
            <a:off x="3457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3" name="Line 565"/>
          <p:cNvSpPr>
            <a:spLocks noChangeShapeType="1"/>
          </p:cNvSpPr>
          <p:nvPr/>
        </p:nvSpPr>
        <p:spPr bwMode="auto">
          <a:xfrm>
            <a:off x="3521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4" name="Line 566"/>
          <p:cNvSpPr>
            <a:spLocks noChangeShapeType="1"/>
          </p:cNvSpPr>
          <p:nvPr/>
        </p:nvSpPr>
        <p:spPr bwMode="auto">
          <a:xfrm>
            <a:off x="3584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5" name="Line 567"/>
          <p:cNvSpPr>
            <a:spLocks noChangeShapeType="1"/>
          </p:cNvSpPr>
          <p:nvPr/>
        </p:nvSpPr>
        <p:spPr bwMode="auto">
          <a:xfrm>
            <a:off x="3648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6" name="Line 568"/>
          <p:cNvSpPr>
            <a:spLocks noChangeShapeType="1"/>
          </p:cNvSpPr>
          <p:nvPr/>
        </p:nvSpPr>
        <p:spPr bwMode="auto">
          <a:xfrm>
            <a:off x="3711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7" name="Line 569"/>
          <p:cNvSpPr>
            <a:spLocks noChangeShapeType="1"/>
          </p:cNvSpPr>
          <p:nvPr/>
        </p:nvSpPr>
        <p:spPr bwMode="auto">
          <a:xfrm>
            <a:off x="3775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8" name="Line 570"/>
          <p:cNvSpPr>
            <a:spLocks noChangeShapeType="1"/>
          </p:cNvSpPr>
          <p:nvPr/>
        </p:nvSpPr>
        <p:spPr bwMode="auto">
          <a:xfrm>
            <a:off x="3838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899" name="Line 571"/>
          <p:cNvSpPr>
            <a:spLocks noChangeShapeType="1"/>
          </p:cNvSpPr>
          <p:nvPr/>
        </p:nvSpPr>
        <p:spPr bwMode="auto">
          <a:xfrm>
            <a:off x="3902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0" name="Line 572"/>
          <p:cNvSpPr>
            <a:spLocks noChangeShapeType="1"/>
          </p:cNvSpPr>
          <p:nvPr/>
        </p:nvSpPr>
        <p:spPr bwMode="auto">
          <a:xfrm>
            <a:off x="3965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1" name="Line 573"/>
          <p:cNvSpPr>
            <a:spLocks noChangeShapeType="1"/>
          </p:cNvSpPr>
          <p:nvPr/>
        </p:nvSpPr>
        <p:spPr bwMode="auto">
          <a:xfrm>
            <a:off x="4029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2" name="Line 574"/>
          <p:cNvSpPr>
            <a:spLocks noChangeShapeType="1"/>
          </p:cNvSpPr>
          <p:nvPr/>
        </p:nvSpPr>
        <p:spPr bwMode="auto">
          <a:xfrm>
            <a:off x="4092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3" name="Line 575"/>
          <p:cNvSpPr>
            <a:spLocks noChangeShapeType="1"/>
          </p:cNvSpPr>
          <p:nvPr/>
        </p:nvSpPr>
        <p:spPr bwMode="auto">
          <a:xfrm>
            <a:off x="4156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4" name="Line 576"/>
          <p:cNvSpPr>
            <a:spLocks noChangeShapeType="1"/>
          </p:cNvSpPr>
          <p:nvPr/>
        </p:nvSpPr>
        <p:spPr bwMode="auto">
          <a:xfrm>
            <a:off x="4219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5" name="Line 577"/>
          <p:cNvSpPr>
            <a:spLocks noChangeShapeType="1"/>
          </p:cNvSpPr>
          <p:nvPr/>
        </p:nvSpPr>
        <p:spPr bwMode="auto">
          <a:xfrm>
            <a:off x="4283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6" name="Line 578"/>
          <p:cNvSpPr>
            <a:spLocks noChangeShapeType="1"/>
          </p:cNvSpPr>
          <p:nvPr/>
        </p:nvSpPr>
        <p:spPr bwMode="auto">
          <a:xfrm>
            <a:off x="4346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7" name="Line 579"/>
          <p:cNvSpPr>
            <a:spLocks noChangeShapeType="1"/>
          </p:cNvSpPr>
          <p:nvPr/>
        </p:nvSpPr>
        <p:spPr bwMode="auto">
          <a:xfrm>
            <a:off x="4410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8" name="Line 580"/>
          <p:cNvSpPr>
            <a:spLocks noChangeShapeType="1"/>
          </p:cNvSpPr>
          <p:nvPr/>
        </p:nvSpPr>
        <p:spPr bwMode="auto">
          <a:xfrm>
            <a:off x="4473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09" name="Line 581"/>
          <p:cNvSpPr>
            <a:spLocks noChangeShapeType="1"/>
          </p:cNvSpPr>
          <p:nvPr/>
        </p:nvSpPr>
        <p:spPr bwMode="auto">
          <a:xfrm>
            <a:off x="4537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0" name="Line 582"/>
          <p:cNvSpPr>
            <a:spLocks noChangeShapeType="1"/>
          </p:cNvSpPr>
          <p:nvPr/>
        </p:nvSpPr>
        <p:spPr bwMode="auto">
          <a:xfrm>
            <a:off x="4600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1" name="Line 583"/>
          <p:cNvSpPr>
            <a:spLocks noChangeShapeType="1"/>
          </p:cNvSpPr>
          <p:nvPr/>
        </p:nvSpPr>
        <p:spPr bwMode="auto">
          <a:xfrm>
            <a:off x="4664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2" name="Line 584"/>
          <p:cNvSpPr>
            <a:spLocks noChangeShapeType="1"/>
          </p:cNvSpPr>
          <p:nvPr/>
        </p:nvSpPr>
        <p:spPr bwMode="auto">
          <a:xfrm>
            <a:off x="4727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3" name="Line 585"/>
          <p:cNvSpPr>
            <a:spLocks noChangeShapeType="1"/>
          </p:cNvSpPr>
          <p:nvPr/>
        </p:nvSpPr>
        <p:spPr bwMode="auto">
          <a:xfrm>
            <a:off x="4791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4" name="Line 586"/>
          <p:cNvSpPr>
            <a:spLocks noChangeShapeType="1"/>
          </p:cNvSpPr>
          <p:nvPr/>
        </p:nvSpPr>
        <p:spPr bwMode="auto">
          <a:xfrm>
            <a:off x="4854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5" name="Line 587"/>
          <p:cNvSpPr>
            <a:spLocks noChangeShapeType="1"/>
          </p:cNvSpPr>
          <p:nvPr/>
        </p:nvSpPr>
        <p:spPr bwMode="auto">
          <a:xfrm>
            <a:off x="4918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6" name="Line 588"/>
          <p:cNvSpPr>
            <a:spLocks noChangeShapeType="1"/>
          </p:cNvSpPr>
          <p:nvPr/>
        </p:nvSpPr>
        <p:spPr bwMode="auto">
          <a:xfrm>
            <a:off x="4981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7" name="Line 589"/>
          <p:cNvSpPr>
            <a:spLocks noChangeShapeType="1"/>
          </p:cNvSpPr>
          <p:nvPr/>
        </p:nvSpPr>
        <p:spPr bwMode="auto">
          <a:xfrm>
            <a:off x="5045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8" name="Line 590"/>
          <p:cNvSpPr>
            <a:spLocks noChangeShapeType="1"/>
          </p:cNvSpPr>
          <p:nvPr/>
        </p:nvSpPr>
        <p:spPr bwMode="auto">
          <a:xfrm>
            <a:off x="5108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19" name="Line 591"/>
          <p:cNvSpPr>
            <a:spLocks noChangeShapeType="1"/>
          </p:cNvSpPr>
          <p:nvPr/>
        </p:nvSpPr>
        <p:spPr bwMode="auto">
          <a:xfrm>
            <a:off x="5172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0" name="Line 592"/>
          <p:cNvSpPr>
            <a:spLocks noChangeShapeType="1"/>
          </p:cNvSpPr>
          <p:nvPr/>
        </p:nvSpPr>
        <p:spPr bwMode="auto">
          <a:xfrm>
            <a:off x="5235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1" name="Line 593"/>
          <p:cNvSpPr>
            <a:spLocks noChangeShapeType="1"/>
          </p:cNvSpPr>
          <p:nvPr/>
        </p:nvSpPr>
        <p:spPr bwMode="auto">
          <a:xfrm>
            <a:off x="5299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2" name="Line 594"/>
          <p:cNvSpPr>
            <a:spLocks noChangeShapeType="1"/>
          </p:cNvSpPr>
          <p:nvPr/>
        </p:nvSpPr>
        <p:spPr bwMode="auto">
          <a:xfrm>
            <a:off x="5362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3" name="Line 595"/>
          <p:cNvSpPr>
            <a:spLocks noChangeShapeType="1"/>
          </p:cNvSpPr>
          <p:nvPr/>
        </p:nvSpPr>
        <p:spPr bwMode="auto">
          <a:xfrm>
            <a:off x="5426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4" name="Line 596"/>
          <p:cNvSpPr>
            <a:spLocks noChangeShapeType="1"/>
          </p:cNvSpPr>
          <p:nvPr/>
        </p:nvSpPr>
        <p:spPr bwMode="auto">
          <a:xfrm>
            <a:off x="5489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5" name="Line 597"/>
          <p:cNvSpPr>
            <a:spLocks noChangeShapeType="1"/>
          </p:cNvSpPr>
          <p:nvPr/>
        </p:nvSpPr>
        <p:spPr bwMode="auto">
          <a:xfrm>
            <a:off x="5553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6" name="Line 598"/>
          <p:cNvSpPr>
            <a:spLocks noChangeShapeType="1"/>
          </p:cNvSpPr>
          <p:nvPr/>
        </p:nvSpPr>
        <p:spPr bwMode="auto">
          <a:xfrm>
            <a:off x="5616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7" name="Line 599"/>
          <p:cNvSpPr>
            <a:spLocks noChangeShapeType="1"/>
          </p:cNvSpPr>
          <p:nvPr/>
        </p:nvSpPr>
        <p:spPr bwMode="auto">
          <a:xfrm>
            <a:off x="5680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8" name="Line 600"/>
          <p:cNvSpPr>
            <a:spLocks noChangeShapeType="1"/>
          </p:cNvSpPr>
          <p:nvPr/>
        </p:nvSpPr>
        <p:spPr bwMode="auto">
          <a:xfrm>
            <a:off x="5743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29" name="Line 601"/>
          <p:cNvSpPr>
            <a:spLocks noChangeShapeType="1"/>
          </p:cNvSpPr>
          <p:nvPr/>
        </p:nvSpPr>
        <p:spPr bwMode="auto">
          <a:xfrm>
            <a:off x="5807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0" name="Line 602"/>
          <p:cNvSpPr>
            <a:spLocks noChangeShapeType="1"/>
          </p:cNvSpPr>
          <p:nvPr/>
        </p:nvSpPr>
        <p:spPr bwMode="auto">
          <a:xfrm>
            <a:off x="5870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1" name="Line 603"/>
          <p:cNvSpPr>
            <a:spLocks noChangeShapeType="1"/>
          </p:cNvSpPr>
          <p:nvPr/>
        </p:nvSpPr>
        <p:spPr bwMode="auto">
          <a:xfrm>
            <a:off x="5934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2" name="Line 604"/>
          <p:cNvSpPr>
            <a:spLocks noChangeShapeType="1"/>
          </p:cNvSpPr>
          <p:nvPr/>
        </p:nvSpPr>
        <p:spPr bwMode="auto">
          <a:xfrm>
            <a:off x="5997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3" name="Line 605"/>
          <p:cNvSpPr>
            <a:spLocks noChangeShapeType="1"/>
          </p:cNvSpPr>
          <p:nvPr/>
        </p:nvSpPr>
        <p:spPr bwMode="auto">
          <a:xfrm>
            <a:off x="6061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4" name="Line 606"/>
          <p:cNvSpPr>
            <a:spLocks noChangeShapeType="1"/>
          </p:cNvSpPr>
          <p:nvPr/>
        </p:nvSpPr>
        <p:spPr bwMode="auto">
          <a:xfrm>
            <a:off x="6124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935" name="Line 607"/>
          <p:cNvSpPr>
            <a:spLocks noChangeShapeType="1"/>
          </p:cNvSpPr>
          <p:nvPr/>
        </p:nvSpPr>
        <p:spPr bwMode="auto">
          <a:xfrm>
            <a:off x="6188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609"/>
          <p:cNvSpPr>
            <a:spLocks noChangeShapeType="1"/>
          </p:cNvSpPr>
          <p:nvPr/>
        </p:nvSpPr>
        <p:spPr bwMode="auto">
          <a:xfrm>
            <a:off x="62515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610"/>
          <p:cNvSpPr>
            <a:spLocks noChangeShapeType="1"/>
          </p:cNvSpPr>
          <p:nvPr/>
        </p:nvSpPr>
        <p:spPr bwMode="auto">
          <a:xfrm>
            <a:off x="6315075" y="414091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611"/>
          <p:cNvSpPr>
            <a:spLocks noChangeShapeType="1"/>
          </p:cNvSpPr>
          <p:nvPr/>
        </p:nvSpPr>
        <p:spPr bwMode="auto">
          <a:xfrm>
            <a:off x="6378575" y="4140914"/>
            <a:ext cx="95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612"/>
          <p:cNvSpPr>
            <a:spLocks noChangeShapeType="1"/>
          </p:cNvSpPr>
          <p:nvPr/>
        </p:nvSpPr>
        <p:spPr bwMode="auto">
          <a:xfrm>
            <a:off x="2527300" y="2655014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613"/>
          <p:cNvSpPr>
            <a:spLocks/>
          </p:cNvSpPr>
          <p:nvPr/>
        </p:nvSpPr>
        <p:spPr bwMode="auto">
          <a:xfrm>
            <a:off x="2479675" y="4404439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614"/>
          <p:cNvSpPr>
            <a:spLocks/>
          </p:cNvSpPr>
          <p:nvPr/>
        </p:nvSpPr>
        <p:spPr bwMode="auto">
          <a:xfrm>
            <a:off x="2479675" y="4404439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615"/>
          <p:cNvSpPr>
            <a:spLocks noChangeShapeType="1"/>
          </p:cNvSpPr>
          <p:nvPr/>
        </p:nvSpPr>
        <p:spPr bwMode="auto">
          <a:xfrm>
            <a:off x="3143250" y="2655014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616"/>
          <p:cNvSpPr>
            <a:spLocks/>
          </p:cNvSpPr>
          <p:nvPr/>
        </p:nvSpPr>
        <p:spPr bwMode="auto">
          <a:xfrm>
            <a:off x="3098800" y="4404439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617"/>
          <p:cNvSpPr>
            <a:spLocks/>
          </p:cNvSpPr>
          <p:nvPr/>
        </p:nvSpPr>
        <p:spPr bwMode="auto">
          <a:xfrm>
            <a:off x="3098800" y="4404439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618"/>
          <p:cNvSpPr>
            <a:spLocks noChangeShapeType="1"/>
          </p:cNvSpPr>
          <p:nvPr/>
        </p:nvSpPr>
        <p:spPr bwMode="auto">
          <a:xfrm>
            <a:off x="3762375" y="2655014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619"/>
          <p:cNvSpPr>
            <a:spLocks/>
          </p:cNvSpPr>
          <p:nvPr/>
        </p:nvSpPr>
        <p:spPr bwMode="auto">
          <a:xfrm>
            <a:off x="3714750" y="4404439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620"/>
          <p:cNvSpPr>
            <a:spLocks/>
          </p:cNvSpPr>
          <p:nvPr/>
        </p:nvSpPr>
        <p:spPr bwMode="auto">
          <a:xfrm>
            <a:off x="3714750" y="4404439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621"/>
          <p:cNvSpPr>
            <a:spLocks noChangeShapeType="1"/>
          </p:cNvSpPr>
          <p:nvPr/>
        </p:nvSpPr>
        <p:spPr bwMode="auto">
          <a:xfrm>
            <a:off x="4378325" y="2655014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622"/>
          <p:cNvSpPr>
            <a:spLocks/>
          </p:cNvSpPr>
          <p:nvPr/>
        </p:nvSpPr>
        <p:spPr bwMode="auto">
          <a:xfrm>
            <a:off x="4333875" y="4404439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623"/>
          <p:cNvSpPr>
            <a:spLocks/>
          </p:cNvSpPr>
          <p:nvPr/>
        </p:nvSpPr>
        <p:spPr bwMode="auto">
          <a:xfrm>
            <a:off x="4333875" y="4404439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624"/>
          <p:cNvSpPr>
            <a:spLocks noChangeShapeType="1"/>
          </p:cNvSpPr>
          <p:nvPr/>
        </p:nvSpPr>
        <p:spPr bwMode="auto">
          <a:xfrm>
            <a:off x="4997450" y="2655014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4" name="Freeform 625"/>
          <p:cNvSpPr>
            <a:spLocks/>
          </p:cNvSpPr>
          <p:nvPr/>
        </p:nvSpPr>
        <p:spPr bwMode="auto">
          <a:xfrm>
            <a:off x="4949825" y="4404439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5" name="Freeform 626"/>
          <p:cNvSpPr>
            <a:spLocks/>
          </p:cNvSpPr>
          <p:nvPr/>
        </p:nvSpPr>
        <p:spPr bwMode="auto">
          <a:xfrm>
            <a:off x="4949825" y="4404439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7" name="Rectangle 627"/>
          <p:cNvSpPr>
            <a:spLocks noChangeArrowheads="1"/>
          </p:cNvSpPr>
          <p:nvPr/>
        </p:nvSpPr>
        <p:spPr bwMode="auto">
          <a:xfrm>
            <a:off x="5257800" y="3518614"/>
            <a:ext cx="198755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8" name="Rectangle 628"/>
          <p:cNvSpPr>
            <a:spLocks noChangeArrowheads="1"/>
          </p:cNvSpPr>
          <p:nvPr/>
        </p:nvSpPr>
        <p:spPr bwMode="auto">
          <a:xfrm>
            <a:off x="5257799" y="3518614"/>
            <a:ext cx="2098129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9" name="Freeform 629"/>
          <p:cNvSpPr>
            <a:spLocks/>
          </p:cNvSpPr>
          <p:nvPr/>
        </p:nvSpPr>
        <p:spPr bwMode="auto">
          <a:xfrm>
            <a:off x="1851025" y="2689939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2 w 426"/>
              <a:gd name="T3" fmla="*/ 1340 h 1564"/>
              <a:gd name="T4" fmla="*/ 112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2" y="1340"/>
                </a:lnTo>
                <a:lnTo>
                  <a:pt x="112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0" name="Freeform 630"/>
          <p:cNvSpPr>
            <a:spLocks/>
          </p:cNvSpPr>
          <p:nvPr/>
        </p:nvSpPr>
        <p:spPr bwMode="auto">
          <a:xfrm>
            <a:off x="1851025" y="2689939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2 w 426"/>
              <a:gd name="T3" fmla="*/ 1340 h 1564"/>
              <a:gd name="T4" fmla="*/ 112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2" y="1340"/>
                </a:lnTo>
                <a:lnTo>
                  <a:pt x="112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1" name="Freeform 631"/>
          <p:cNvSpPr>
            <a:spLocks/>
          </p:cNvSpPr>
          <p:nvPr/>
        </p:nvSpPr>
        <p:spPr bwMode="auto">
          <a:xfrm>
            <a:off x="1851025" y="2689939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2 w 426"/>
              <a:gd name="T3" fmla="*/ 1340 h 1564"/>
              <a:gd name="T4" fmla="*/ 112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2" y="1340"/>
                </a:lnTo>
                <a:lnTo>
                  <a:pt x="112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2" name="Freeform 632"/>
          <p:cNvSpPr>
            <a:spLocks/>
          </p:cNvSpPr>
          <p:nvPr/>
        </p:nvSpPr>
        <p:spPr bwMode="auto">
          <a:xfrm>
            <a:off x="2686050" y="4991814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3" name="Freeform 633"/>
          <p:cNvSpPr>
            <a:spLocks/>
          </p:cNvSpPr>
          <p:nvPr/>
        </p:nvSpPr>
        <p:spPr bwMode="auto">
          <a:xfrm>
            <a:off x="2686050" y="4991814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4" name="Freeform 634"/>
          <p:cNvSpPr>
            <a:spLocks/>
          </p:cNvSpPr>
          <p:nvPr/>
        </p:nvSpPr>
        <p:spPr bwMode="auto">
          <a:xfrm>
            <a:off x="2686050" y="4991814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5" name="Freeform 635"/>
          <p:cNvSpPr>
            <a:spLocks/>
          </p:cNvSpPr>
          <p:nvPr/>
        </p:nvSpPr>
        <p:spPr bwMode="auto">
          <a:xfrm>
            <a:off x="2686050" y="479813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90 w 92"/>
              <a:gd name="T7" fmla="*/ 64 h 92"/>
              <a:gd name="T8" fmla="*/ 84 w 92"/>
              <a:gd name="T9" fmla="*/ 72 h 92"/>
              <a:gd name="T10" fmla="*/ 80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80 w 92"/>
              <a:gd name="T65" fmla="*/ 14 h 92"/>
              <a:gd name="T66" fmla="*/ 84 w 92"/>
              <a:gd name="T67" fmla="*/ 20 h 92"/>
              <a:gd name="T68" fmla="*/ 90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90" y="64"/>
                </a:lnTo>
                <a:lnTo>
                  <a:pt x="84" y="72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6" name="Freeform 636"/>
          <p:cNvSpPr>
            <a:spLocks/>
          </p:cNvSpPr>
          <p:nvPr/>
        </p:nvSpPr>
        <p:spPr bwMode="auto">
          <a:xfrm>
            <a:off x="2686050" y="479813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90 w 92"/>
              <a:gd name="T7" fmla="*/ 64 h 92"/>
              <a:gd name="T8" fmla="*/ 84 w 92"/>
              <a:gd name="T9" fmla="*/ 72 h 92"/>
              <a:gd name="T10" fmla="*/ 80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80 w 92"/>
              <a:gd name="T65" fmla="*/ 14 h 92"/>
              <a:gd name="T66" fmla="*/ 84 w 92"/>
              <a:gd name="T67" fmla="*/ 20 h 92"/>
              <a:gd name="T68" fmla="*/ 90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90" y="64"/>
                </a:lnTo>
                <a:lnTo>
                  <a:pt x="84" y="72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7" name="Freeform 637"/>
          <p:cNvSpPr>
            <a:spLocks/>
          </p:cNvSpPr>
          <p:nvPr/>
        </p:nvSpPr>
        <p:spPr bwMode="auto">
          <a:xfrm>
            <a:off x="2686050" y="479813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90 w 92"/>
              <a:gd name="T7" fmla="*/ 64 h 92"/>
              <a:gd name="T8" fmla="*/ 84 w 92"/>
              <a:gd name="T9" fmla="*/ 72 h 92"/>
              <a:gd name="T10" fmla="*/ 80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80 w 92"/>
              <a:gd name="T65" fmla="*/ 14 h 92"/>
              <a:gd name="T66" fmla="*/ 84 w 92"/>
              <a:gd name="T67" fmla="*/ 20 h 92"/>
              <a:gd name="T68" fmla="*/ 90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90" y="64"/>
                </a:lnTo>
                <a:lnTo>
                  <a:pt x="84" y="72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8" name="Freeform 638"/>
          <p:cNvSpPr>
            <a:spLocks/>
          </p:cNvSpPr>
          <p:nvPr/>
        </p:nvSpPr>
        <p:spPr bwMode="auto">
          <a:xfrm>
            <a:off x="24542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8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9" name="Freeform 639"/>
          <p:cNvSpPr>
            <a:spLocks/>
          </p:cNvSpPr>
          <p:nvPr/>
        </p:nvSpPr>
        <p:spPr bwMode="auto">
          <a:xfrm>
            <a:off x="24542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8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0" name="Freeform 640"/>
          <p:cNvSpPr>
            <a:spLocks/>
          </p:cNvSpPr>
          <p:nvPr/>
        </p:nvSpPr>
        <p:spPr bwMode="auto">
          <a:xfrm>
            <a:off x="24542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8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8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8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1" name="Freeform 641"/>
          <p:cNvSpPr>
            <a:spLocks/>
          </p:cNvSpPr>
          <p:nvPr/>
        </p:nvSpPr>
        <p:spPr bwMode="auto">
          <a:xfrm>
            <a:off x="24542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2" name="Freeform 642"/>
          <p:cNvSpPr>
            <a:spLocks/>
          </p:cNvSpPr>
          <p:nvPr/>
        </p:nvSpPr>
        <p:spPr bwMode="auto">
          <a:xfrm>
            <a:off x="24542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3" name="Freeform 643"/>
          <p:cNvSpPr>
            <a:spLocks/>
          </p:cNvSpPr>
          <p:nvPr/>
        </p:nvSpPr>
        <p:spPr bwMode="auto">
          <a:xfrm>
            <a:off x="24542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4" name="Freeform 644"/>
          <p:cNvSpPr>
            <a:spLocks/>
          </p:cNvSpPr>
          <p:nvPr/>
        </p:nvSpPr>
        <p:spPr bwMode="auto">
          <a:xfrm>
            <a:off x="3070225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5" name="Freeform 645"/>
          <p:cNvSpPr>
            <a:spLocks/>
          </p:cNvSpPr>
          <p:nvPr/>
        </p:nvSpPr>
        <p:spPr bwMode="auto">
          <a:xfrm>
            <a:off x="3070225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6" name="Freeform 646"/>
          <p:cNvSpPr>
            <a:spLocks/>
          </p:cNvSpPr>
          <p:nvPr/>
        </p:nvSpPr>
        <p:spPr bwMode="auto">
          <a:xfrm>
            <a:off x="3070225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7" name="Freeform 647"/>
          <p:cNvSpPr>
            <a:spLocks/>
          </p:cNvSpPr>
          <p:nvPr/>
        </p:nvSpPr>
        <p:spPr bwMode="auto">
          <a:xfrm>
            <a:off x="3070225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88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6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6 w 90"/>
              <a:gd name="T31" fmla="*/ 72 h 94"/>
              <a:gd name="T32" fmla="*/ 2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2 w 90"/>
              <a:gd name="T43" fmla="*/ 28 h 94"/>
              <a:gd name="T44" fmla="*/ 6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6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88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6" y="90"/>
                </a:lnTo>
                <a:lnTo>
                  <a:pt x="20" y="86"/>
                </a:lnTo>
                <a:lnTo>
                  <a:pt x="12" y="80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88" y="38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8" name="Freeform 648"/>
          <p:cNvSpPr>
            <a:spLocks/>
          </p:cNvSpPr>
          <p:nvPr/>
        </p:nvSpPr>
        <p:spPr bwMode="auto">
          <a:xfrm>
            <a:off x="3070225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88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6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6 w 90"/>
              <a:gd name="T31" fmla="*/ 72 h 94"/>
              <a:gd name="T32" fmla="*/ 2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2 w 90"/>
              <a:gd name="T43" fmla="*/ 28 h 94"/>
              <a:gd name="T44" fmla="*/ 6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6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88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6" y="90"/>
                </a:lnTo>
                <a:lnTo>
                  <a:pt x="20" y="86"/>
                </a:lnTo>
                <a:lnTo>
                  <a:pt x="12" y="80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88" y="38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9" name="Freeform 649"/>
          <p:cNvSpPr>
            <a:spLocks/>
          </p:cNvSpPr>
          <p:nvPr/>
        </p:nvSpPr>
        <p:spPr bwMode="auto">
          <a:xfrm>
            <a:off x="3070225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88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6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6 w 90"/>
              <a:gd name="T31" fmla="*/ 72 h 94"/>
              <a:gd name="T32" fmla="*/ 2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2 w 90"/>
              <a:gd name="T43" fmla="*/ 28 h 94"/>
              <a:gd name="T44" fmla="*/ 6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6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88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6" y="90"/>
                </a:lnTo>
                <a:lnTo>
                  <a:pt x="20" y="86"/>
                </a:lnTo>
                <a:lnTo>
                  <a:pt x="12" y="80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88" y="38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0" name="Freeform 650"/>
          <p:cNvSpPr>
            <a:spLocks/>
          </p:cNvSpPr>
          <p:nvPr/>
        </p:nvSpPr>
        <p:spPr bwMode="auto">
          <a:xfrm>
            <a:off x="3070225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1" name="Freeform 651"/>
          <p:cNvSpPr>
            <a:spLocks/>
          </p:cNvSpPr>
          <p:nvPr/>
        </p:nvSpPr>
        <p:spPr bwMode="auto">
          <a:xfrm>
            <a:off x="3070225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2" name="Freeform 652"/>
          <p:cNvSpPr>
            <a:spLocks/>
          </p:cNvSpPr>
          <p:nvPr/>
        </p:nvSpPr>
        <p:spPr bwMode="auto">
          <a:xfrm>
            <a:off x="3070225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3" name="Freeform 653"/>
          <p:cNvSpPr>
            <a:spLocks/>
          </p:cNvSpPr>
          <p:nvPr/>
        </p:nvSpPr>
        <p:spPr bwMode="auto">
          <a:xfrm>
            <a:off x="3070225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2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4" name="Freeform 654"/>
          <p:cNvSpPr>
            <a:spLocks/>
          </p:cNvSpPr>
          <p:nvPr/>
        </p:nvSpPr>
        <p:spPr bwMode="auto">
          <a:xfrm>
            <a:off x="3070225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2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5" name="Freeform 655"/>
          <p:cNvSpPr>
            <a:spLocks/>
          </p:cNvSpPr>
          <p:nvPr/>
        </p:nvSpPr>
        <p:spPr bwMode="auto">
          <a:xfrm>
            <a:off x="3070225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2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6" name="Freeform 656"/>
          <p:cNvSpPr>
            <a:spLocks/>
          </p:cNvSpPr>
          <p:nvPr/>
        </p:nvSpPr>
        <p:spPr bwMode="auto">
          <a:xfrm>
            <a:off x="3070225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88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6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6 w 90"/>
              <a:gd name="T31" fmla="*/ 70 h 90"/>
              <a:gd name="T32" fmla="*/ 2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2 w 90"/>
              <a:gd name="T43" fmla="*/ 26 h 90"/>
              <a:gd name="T44" fmla="*/ 6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6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88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88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6" y="86"/>
                </a:lnTo>
                <a:lnTo>
                  <a:pt x="20" y="82"/>
                </a:lnTo>
                <a:lnTo>
                  <a:pt x="12" y="76"/>
                </a:lnTo>
                <a:lnTo>
                  <a:pt x="6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20" y="6"/>
                </a:lnTo>
                <a:lnTo>
                  <a:pt x="26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88" y="36"/>
                </a:lnTo>
                <a:lnTo>
                  <a:pt x="90" y="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7" name="Freeform 657"/>
          <p:cNvSpPr>
            <a:spLocks/>
          </p:cNvSpPr>
          <p:nvPr/>
        </p:nvSpPr>
        <p:spPr bwMode="auto">
          <a:xfrm>
            <a:off x="3070225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88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6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6 w 90"/>
              <a:gd name="T31" fmla="*/ 70 h 90"/>
              <a:gd name="T32" fmla="*/ 2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2 w 90"/>
              <a:gd name="T43" fmla="*/ 26 h 90"/>
              <a:gd name="T44" fmla="*/ 6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6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88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88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6" y="86"/>
                </a:lnTo>
                <a:lnTo>
                  <a:pt x="20" y="82"/>
                </a:lnTo>
                <a:lnTo>
                  <a:pt x="12" y="76"/>
                </a:lnTo>
                <a:lnTo>
                  <a:pt x="6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20" y="6"/>
                </a:lnTo>
                <a:lnTo>
                  <a:pt x="26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88" y="36"/>
                </a:lnTo>
                <a:lnTo>
                  <a:pt x="90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8" name="Freeform 658"/>
          <p:cNvSpPr>
            <a:spLocks/>
          </p:cNvSpPr>
          <p:nvPr/>
        </p:nvSpPr>
        <p:spPr bwMode="auto">
          <a:xfrm>
            <a:off x="3070225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88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6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6 w 90"/>
              <a:gd name="T31" fmla="*/ 70 h 90"/>
              <a:gd name="T32" fmla="*/ 2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2 w 90"/>
              <a:gd name="T43" fmla="*/ 26 h 90"/>
              <a:gd name="T44" fmla="*/ 6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6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88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88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6" y="86"/>
                </a:lnTo>
                <a:lnTo>
                  <a:pt x="20" y="82"/>
                </a:lnTo>
                <a:lnTo>
                  <a:pt x="12" y="76"/>
                </a:lnTo>
                <a:lnTo>
                  <a:pt x="6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20" y="6"/>
                </a:lnTo>
                <a:lnTo>
                  <a:pt x="26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88" y="36"/>
                </a:lnTo>
                <a:lnTo>
                  <a:pt x="90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9" name="Freeform 659"/>
          <p:cNvSpPr>
            <a:spLocks/>
          </p:cNvSpPr>
          <p:nvPr/>
        </p:nvSpPr>
        <p:spPr bwMode="auto">
          <a:xfrm>
            <a:off x="3070225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0" name="Freeform 660"/>
          <p:cNvSpPr>
            <a:spLocks/>
          </p:cNvSpPr>
          <p:nvPr/>
        </p:nvSpPr>
        <p:spPr bwMode="auto">
          <a:xfrm>
            <a:off x="3070225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1" name="Freeform 661"/>
          <p:cNvSpPr>
            <a:spLocks/>
          </p:cNvSpPr>
          <p:nvPr/>
        </p:nvSpPr>
        <p:spPr bwMode="auto">
          <a:xfrm>
            <a:off x="3070225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88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6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6 w 90"/>
              <a:gd name="T31" fmla="*/ 70 h 90"/>
              <a:gd name="T32" fmla="*/ 2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2 w 90"/>
              <a:gd name="T43" fmla="*/ 28 h 90"/>
              <a:gd name="T44" fmla="*/ 6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6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88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88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2" name="Freeform 662"/>
          <p:cNvSpPr>
            <a:spLocks/>
          </p:cNvSpPr>
          <p:nvPr/>
        </p:nvSpPr>
        <p:spPr bwMode="auto">
          <a:xfrm>
            <a:off x="3070225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3" name="Freeform 663"/>
          <p:cNvSpPr>
            <a:spLocks/>
          </p:cNvSpPr>
          <p:nvPr/>
        </p:nvSpPr>
        <p:spPr bwMode="auto">
          <a:xfrm>
            <a:off x="3070225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4" name="Freeform 664"/>
          <p:cNvSpPr>
            <a:spLocks/>
          </p:cNvSpPr>
          <p:nvPr/>
        </p:nvSpPr>
        <p:spPr bwMode="auto">
          <a:xfrm>
            <a:off x="3070225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5" name="Freeform 665"/>
          <p:cNvSpPr>
            <a:spLocks/>
          </p:cNvSpPr>
          <p:nvPr/>
        </p:nvSpPr>
        <p:spPr bwMode="auto">
          <a:xfrm>
            <a:off x="4921250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6" name="Freeform 666"/>
          <p:cNvSpPr>
            <a:spLocks/>
          </p:cNvSpPr>
          <p:nvPr/>
        </p:nvSpPr>
        <p:spPr bwMode="auto">
          <a:xfrm>
            <a:off x="4921250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7" name="Freeform 667"/>
          <p:cNvSpPr>
            <a:spLocks/>
          </p:cNvSpPr>
          <p:nvPr/>
        </p:nvSpPr>
        <p:spPr bwMode="auto">
          <a:xfrm>
            <a:off x="4921250" y="386786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2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8" name="Freeform 668"/>
          <p:cNvSpPr>
            <a:spLocks/>
          </p:cNvSpPr>
          <p:nvPr/>
        </p:nvSpPr>
        <p:spPr bwMode="auto">
          <a:xfrm>
            <a:off x="4921250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90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8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8 w 90"/>
              <a:gd name="T31" fmla="*/ 72 h 94"/>
              <a:gd name="T32" fmla="*/ 4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4 w 90"/>
              <a:gd name="T43" fmla="*/ 28 h 94"/>
              <a:gd name="T44" fmla="*/ 8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8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90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2" y="80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4" y="28"/>
                </a:lnTo>
                <a:lnTo>
                  <a:pt x="8" y="22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90" y="38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9" name="Freeform 669"/>
          <p:cNvSpPr>
            <a:spLocks/>
          </p:cNvSpPr>
          <p:nvPr/>
        </p:nvSpPr>
        <p:spPr bwMode="auto">
          <a:xfrm>
            <a:off x="4921250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90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8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8 w 90"/>
              <a:gd name="T31" fmla="*/ 72 h 94"/>
              <a:gd name="T32" fmla="*/ 4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4 w 90"/>
              <a:gd name="T43" fmla="*/ 28 h 94"/>
              <a:gd name="T44" fmla="*/ 8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8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90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2" y="80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4" y="28"/>
                </a:lnTo>
                <a:lnTo>
                  <a:pt x="8" y="22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90" y="38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0" name="Freeform 670"/>
          <p:cNvSpPr>
            <a:spLocks/>
          </p:cNvSpPr>
          <p:nvPr/>
        </p:nvSpPr>
        <p:spPr bwMode="auto">
          <a:xfrm>
            <a:off x="4921250" y="3674189"/>
            <a:ext cx="142875" cy="149225"/>
          </a:xfrm>
          <a:custGeom>
            <a:avLst/>
            <a:gdLst>
              <a:gd name="T0" fmla="*/ 90 w 90"/>
              <a:gd name="T1" fmla="*/ 46 h 94"/>
              <a:gd name="T2" fmla="*/ 90 w 90"/>
              <a:gd name="T3" fmla="*/ 46 h 94"/>
              <a:gd name="T4" fmla="*/ 90 w 90"/>
              <a:gd name="T5" fmla="*/ 56 h 94"/>
              <a:gd name="T6" fmla="*/ 86 w 90"/>
              <a:gd name="T7" fmla="*/ 64 h 94"/>
              <a:gd name="T8" fmla="*/ 82 w 90"/>
              <a:gd name="T9" fmla="*/ 72 h 94"/>
              <a:gd name="T10" fmla="*/ 76 w 90"/>
              <a:gd name="T11" fmla="*/ 80 h 94"/>
              <a:gd name="T12" fmla="*/ 70 w 90"/>
              <a:gd name="T13" fmla="*/ 86 h 94"/>
              <a:gd name="T14" fmla="*/ 62 w 90"/>
              <a:gd name="T15" fmla="*/ 90 h 94"/>
              <a:gd name="T16" fmla="*/ 54 w 90"/>
              <a:gd name="T17" fmla="*/ 92 h 94"/>
              <a:gd name="T18" fmla="*/ 44 w 90"/>
              <a:gd name="T19" fmla="*/ 94 h 94"/>
              <a:gd name="T20" fmla="*/ 44 w 90"/>
              <a:gd name="T21" fmla="*/ 94 h 94"/>
              <a:gd name="T22" fmla="*/ 36 w 90"/>
              <a:gd name="T23" fmla="*/ 92 h 94"/>
              <a:gd name="T24" fmla="*/ 28 w 90"/>
              <a:gd name="T25" fmla="*/ 90 h 94"/>
              <a:gd name="T26" fmla="*/ 20 w 90"/>
              <a:gd name="T27" fmla="*/ 86 h 94"/>
              <a:gd name="T28" fmla="*/ 12 w 90"/>
              <a:gd name="T29" fmla="*/ 80 h 94"/>
              <a:gd name="T30" fmla="*/ 8 w 90"/>
              <a:gd name="T31" fmla="*/ 72 h 94"/>
              <a:gd name="T32" fmla="*/ 4 w 90"/>
              <a:gd name="T33" fmla="*/ 64 h 94"/>
              <a:gd name="T34" fmla="*/ 0 w 90"/>
              <a:gd name="T35" fmla="*/ 56 h 94"/>
              <a:gd name="T36" fmla="*/ 0 w 90"/>
              <a:gd name="T37" fmla="*/ 46 h 94"/>
              <a:gd name="T38" fmla="*/ 0 w 90"/>
              <a:gd name="T39" fmla="*/ 46 h 94"/>
              <a:gd name="T40" fmla="*/ 0 w 90"/>
              <a:gd name="T41" fmla="*/ 38 h 94"/>
              <a:gd name="T42" fmla="*/ 4 w 90"/>
              <a:gd name="T43" fmla="*/ 28 h 94"/>
              <a:gd name="T44" fmla="*/ 8 w 90"/>
              <a:gd name="T45" fmla="*/ 22 h 94"/>
              <a:gd name="T46" fmla="*/ 12 w 90"/>
              <a:gd name="T47" fmla="*/ 14 h 94"/>
              <a:gd name="T48" fmla="*/ 20 w 90"/>
              <a:gd name="T49" fmla="*/ 8 h 94"/>
              <a:gd name="T50" fmla="*/ 28 w 90"/>
              <a:gd name="T51" fmla="*/ 4 h 94"/>
              <a:gd name="T52" fmla="*/ 36 w 90"/>
              <a:gd name="T53" fmla="*/ 2 h 94"/>
              <a:gd name="T54" fmla="*/ 44 w 90"/>
              <a:gd name="T55" fmla="*/ 0 h 94"/>
              <a:gd name="T56" fmla="*/ 44 w 90"/>
              <a:gd name="T57" fmla="*/ 0 h 94"/>
              <a:gd name="T58" fmla="*/ 54 w 90"/>
              <a:gd name="T59" fmla="*/ 2 h 94"/>
              <a:gd name="T60" fmla="*/ 62 w 90"/>
              <a:gd name="T61" fmla="*/ 4 h 94"/>
              <a:gd name="T62" fmla="*/ 70 w 90"/>
              <a:gd name="T63" fmla="*/ 8 h 94"/>
              <a:gd name="T64" fmla="*/ 76 w 90"/>
              <a:gd name="T65" fmla="*/ 14 h 94"/>
              <a:gd name="T66" fmla="*/ 82 w 90"/>
              <a:gd name="T67" fmla="*/ 22 h 94"/>
              <a:gd name="T68" fmla="*/ 86 w 90"/>
              <a:gd name="T69" fmla="*/ 28 h 94"/>
              <a:gd name="T70" fmla="*/ 90 w 90"/>
              <a:gd name="T71" fmla="*/ 38 h 94"/>
              <a:gd name="T72" fmla="*/ 90 w 90"/>
              <a:gd name="T7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4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80"/>
                </a:lnTo>
                <a:lnTo>
                  <a:pt x="70" y="86"/>
                </a:lnTo>
                <a:lnTo>
                  <a:pt x="62" y="90"/>
                </a:lnTo>
                <a:lnTo>
                  <a:pt x="54" y="92"/>
                </a:lnTo>
                <a:lnTo>
                  <a:pt x="44" y="94"/>
                </a:lnTo>
                <a:lnTo>
                  <a:pt x="44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2" y="80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8"/>
                </a:lnTo>
                <a:lnTo>
                  <a:pt x="4" y="28"/>
                </a:lnTo>
                <a:lnTo>
                  <a:pt x="8" y="22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2"/>
                </a:lnTo>
                <a:lnTo>
                  <a:pt x="86" y="28"/>
                </a:lnTo>
                <a:lnTo>
                  <a:pt x="90" y="38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1" name="Freeform 671"/>
          <p:cNvSpPr>
            <a:spLocks/>
          </p:cNvSpPr>
          <p:nvPr/>
        </p:nvSpPr>
        <p:spPr bwMode="auto">
          <a:xfrm>
            <a:off x="4921250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2" name="Freeform 672"/>
          <p:cNvSpPr>
            <a:spLocks/>
          </p:cNvSpPr>
          <p:nvPr/>
        </p:nvSpPr>
        <p:spPr bwMode="auto">
          <a:xfrm>
            <a:off x="4921250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3" name="Freeform 673"/>
          <p:cNvSpPr>
            <a:spLocks/>
          </p:cNvSpPr>
          <p:nvPr/>
        </p:nvSpPr>
        <p:spPr bwMode="auto">
          <a:xfrm>
            <a:off x="4921250" y="295028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4" name="Freeform 674"/>
          <p:cNvSpPr>
            <a:spLocks/>
          </p:cNvSpPr>
          <p:nvPr/>
        </p:nvSpPr>
        <p:spPr bwMode="auto">
          <a:xfrm>
            <a:off x="4921250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5" name="Freeform 675"/>
          <p:cNvSpPr>
            <a:spLocks/>
          </p:cNvSpPr>
          <p:nvPr/>
        </p:nvSpPr>
        <p:spPr bwMode="auto">
          <a:xfrm>
            <a:off x="4921250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6" name="Freeform 676"/>
          <p:cNvSpPr>
            <a:spLocks/>
          </p:cNvSpPr>
          <p:nvPr/>
        </p:nvSpPr>
        <p:spPr bwMode="auto">
          <a:xfrm>
            <a:off x="4921250" y="2759789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2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2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2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7" name="Freeform 677"/>
          <p:cNvSpPr>
            <a:spLocks/>
          </p:cNvSpPr>
          <p:nvPr/>
        </p:nvSpPr>
        <p:spPr bwMode="auto">
          <a:xfrm>
            <a:off x="4921250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90" y="36"/>
                </a:lnTo>
                <a:lnTo>
                  <a:pt x="90" y="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8" name="Freeform 678"/>
          <p:cNvSpPr>
            <a:spLocks/>
          </p:cNvSpPr>
          <p:nvPr/>
        </p:nvSpPr>
        <p:spPr bwMode="auto">
          <a:xfrm>
            <a:off x="4921250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90" y="36"/>
                </a:lnTo>
                <a:lnTo>
                  <a:pt x="90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39" name="Freeform 679"/>
          <p:cNvSpPr>
            <a:spLocks/>
          </p:cNvSpPr>
          <p:nvPr/>
        </p:nvSpPr>
        <p:spPr bwMode="auto">
          <a:xfrm>
            <a:off x="4921250" y="3147139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6 w 90"/>
              <a:gd name="T7" fmla="*/ 62 h 90"/>
              <a:gd name="T8" fmla="*/ 82 w 90"/>
              <a:gd name="T9" fmla="*/ 70 h 90"/>
              <a:gd name="T10" fmla="*/ 76 w 90"/>
              <a:gd name="T11" fmla="*/ 76 h 90"/>
              <a:gd name="T12" fmla="*/ 70 w 90"/>
              <a:gd name="T13" fmla="*/ 82 h 90"/>
              <a:gd name="T14" fmla="*/ 62 w 90"/>
              <a:gd name="T15" fmla="*/ 86 h 90"/>
              <a:gd name="T16" fmla="*/ 54 w 90"/>
              <a:gd name="T17" fmla="*/ 88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2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2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2 h 90"/>
              <a:gd name="T62" fmla="*/ 70 w 90"/>
              <a:gd name="T63" fmla="*/ 6 h 90"/>
              <a:gd name="T64" fmla="*/ 76 w 90"/>
              <a:gd name="T65" fmla="*/ 12 h 90"/>
              <a:gd name="T66" fmla="*/ 82 w 90"/>
              <a:gd name="T67" fmla="*/ 20 h 90"/>
              <a:gd name="T68" fmla="*/ 86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6" y="62"/>
                </a:lnTo>
                <a:lnTo>
                  <a:pt x="82" y="70"/>
                </a:lnTo>
                <a:lnTo>
                  <a:pt x="76" y="76"/>
                </a:lnTo>
                <a:lnTo>
                  <a:pt x="70" y="82"/>
                </a:lnTo>
                <a:lnTo>
                  <a:pt x="62" y="86"/>
                </a:lnTo>
                <a:lnTo>
                  <a:pt x="54" y="88"/>
                </a:lnTo>
                <a:lnTo>
                  <a:pt x="44" y="90"/>
                </a:lnTo>
                <a:lnTo>
                  <a:pt x="44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6"/>
                </a:lnTo>
                <a:lnTo>
                  <a:pt x="76" y="12"/>
                </a:lnTo>
                <a:lnTo>
                  <a:pt x="82" y="20"/>
                </a:lnTo>
                <a:lnTo>
                  <a:pt x="86" y="26"/>
                </a:lnTo>
                <a:lnTo>
                  <a:pt x="90" y="36"/>
                </a:lnTo>
                <a:lnTo>
                  <a:pt x="90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0" name="Freeform 680"/>
          <p:cNvSpPr>
            <a:spLocks/>
          </p:cNvSpPr>
          <p:nvPr/>
        </p:nvSpPr>
        <p:spPr bwMode="auto">
          <a:xfrm>
            <a:off x="4921250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1" name="Freeform 681"/>
          <p:cNvSpPr>
            <a:spLocks/>
          </p:cNvSpPr>
          <p:nvPr/>
        </p:nvSpPr>
        <p:spPr bwMode="auto">
          <a:xfrm>
            <a:off x="4921250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2" name="Freeform 682"/>
          <p:cNvSpPr>
            <a:spLocks/>
          </p:cNvSpPr>
          <p:nvPr/>
        </p:nvSpPr>
        <p:spPr bwMode="auto">
          <a:xfrm>
            <a:off x="4921250" y="3531314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6 w 90"/>
              <a:gd name="T7" fmla="*/ 64 h 90"/>
              <a:gd name="T8" fmla="*/ 82 w 90"/>
              <a:gd name="T9" fmla="*/ 70 h 90"/>
              <a:gd name="T10" fmla="*/ 76 w 90"/>
              <a:gd name="T11" fmla="*/ 78 h 90"/>
              <a:gd name="T12" fmla="*/ 70 w 90"/>
              <a:gd name="T13" fmla="*/ 84 h 90"/>
              <a:gd name="T14" fmla="*/ 62 w 90"/>
              <a:gd name="T15" fmla="*/ 88 h 90"/>
              <a:gd name="T16" fmla="*/ 54 w 90"/>
              <a:gd name="T17" fmla="*/ 90 h 90"/>
              <a:gd name="T18" fmla="*/ 44 w 90"/>
              <a:gd name="T19" fmla="*/ 90 h 90"/>
              <a:gd name="T20" fmla="*/ 44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2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2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0 h 90"/>
              <a:gd name="T54" fmla="*/ 44 w 90"/>
              <a:gd name="T55" fmla="*/ 0 h 90"/>
              <a:gd name="T56" fmla="*/ 44 w 90"/>
              <a:gd name="T57" fmla="*/ 0 h 90"/>
              <a:gd name="T58" fmla="*/ 54 w 90"/>
              <a:gd name="T59" fmla="*/ 0 h 90"/>
              <a:gd name="T60" fmla="*/ 62 w 90"/>
              <a:gd name="T61" fmla="*/ 4 h 90"/>
              <a:gd name="T62" fmla="*/ 70 w 90"/>
              <a:gd name="T63" fmla="*/ 8 h 90"/>
              <a:gd name="T64" fmla="*/ 76 w 90"/>
              <a:gd name="T65" fmla="*/ 14 h 90"/>
              <a:gd name="T66" fmla="*/ 82 w 90"/>
              <a:gd name="T67" fmla="*/ 20 h 90"/>
              <a:gd name="T68" fmla="*/ 86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0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0"/>
                </a:lnTo>
                <a:lnTo>
                  <a:pt x="44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3" name="Freeform 683"/>
          <p:cNvSpPr>
            <a:spLocks/>
          </p:cNvSpPr>
          <p:nvPr/>
        </p:nvSpPr>
        <p:spPr bwMode="auto">
          <a:xfrm>
            <a:off x="4921250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4" name="Freeform 684"/>
          <p:cNvSpPr>
            <a:spLocks/>
          </p:cNvSpPr>
          <p:nvPr/>
        </p:nvSpPr>
        <p:spPr bwMode="auto">
          <a:xfrm>
            <a:off x="4921250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5" name="Freeform 685"/>
          <p:cNvSpPr>
            <a:spLocks/>
          </p:cNvSpPr>
          <p:nvPr/>
        </p:nvSpPr>
        <p:spPr bwMode="auto">
          <a:xfrm>
            <a:off x="4921250" y="33376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2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2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4" y="0"/>
                </a:lnTo>
                <a:lnTo>
                  <a:pt x="44" y="0"/>
                </a:lnTo>
                <a:lnTo>
                  <a:pt x="54" y="2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6" name="Freeform 686"/>
          <p:cNvSpPr>
            <a:spLocks/>
          </p:cNvSpPr>
          <p:nvPr/>
        </p:nvSpPr>
        <p:spPr bwMode="auto">
          <a:xfrm>
            <a:off x="43084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7" name="Freeform 687"/>
          <p:cNvSpPr>
            <a:spLocks/>
          </p:cNvSpPr>
          <p:nvPr/>
        </p:nvSpPr>
        <p:spPr bwMode="auto">
          <a:xfrm>
            <a:off x="43084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8" name="Freeform 688"/>
          <p:cNvSpPr>
            <a:spLocks/>
          </p:cNvSpPr>
          <p:nvPr/>
        </p:nvSpPr>
        <p:spPr bwMode="auto">
          <a:xfrm>
            <a:off x="4308475" y="2950289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49" name="Freeform 689"/>
          <p:cNvSpPr>
            <a:spLocks/>
          </p:cNvSpPr>
          <p:nvPr/>
        </p:nvSpPr>
        <p:spPr bwMode="auto">
          <a:xfrm>
            <a:off x="43084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0" name="Freeform 690"/>
          <p:cNvSpPr>
            <a:spLocks/>
          </p:cNvSpPr>
          <p:nvPr/>
        </p:nvSpPr>
        <p:spPr bwMode="auto">
          <a:xfrm>
            <a:off x="43084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1" name="Freeform 691"/>
          <p:cNvSpPr>
            <a:spLocks/>
          </p:cNvSpPr>
          <p:nvPr/>
        </p:nvSpPr>
        <p:spPr bwMode="auto">
          <a:xfrm>
            <a:off x="430847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2" name="Freeform 692"/>
          <p:cNvSpPr>
            <a:spLocks/>
          </p:cNvSpPr>
          <p:nvPr/>
        </p:nvSpPr>
        <p:spPr bwMode="auto">
          <a:xfrm>
            <a:off x="369252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3" name="Freeform 693"/>
          <p:cNvSpPr>
            <a:spLocks/>
          </p:cNvSpPr>
          <p:nvPr/>
        </p:nvSpPr>
        <p:spPr bwMode="auto">
          <a:xfrm>
            <a:off x="369252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4" name="Freeform 694"/>
          <p:cNvSpPr>
            <a:spLocks/>
          </p:cNvSpPr>
          <p:nvPr/>
        </p:nvSpPr>
        <p:spPr bwMode="auto">
          <a:xfrm>
            <a:off x="3692525" y="2759789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2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2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2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2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5" name="Freeform 695"/>
          <p:cNvSpPr>
            <a:spLocks/>
          </p:cNvSpPr>
          <p:nvPr/>
        </p:nvSpPr>
        <p:spPr bwMode="auto">
          <a:xfrm>
            <a:off x="4921250" y="4255214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4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4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2 h 92"/>
              <a:gd name="T48" fmla="*/ 20 w 90"/>
              <a:gd name="T49" fmla="*/ 8 h 92"/>
              <a:gd name="T50" fmla="*/ 28 w 90"/>
              <a:gd name="T51" fmla="*/ 2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2 h 92"/>
              <a:gd name="T62" fmla="*/ 70 w 90"/>
              <a:gd name="T63" fmla="*/ 8 h 92"/>
              <a:gd name="T64" fmla="*/ 76 w 90"/>
              <a:gd name="T65" fmla="*/ 12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8"/>
                </a:lnTo>
                <a:lnTo>
                  <a:pt x="76" y="12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6" name="Freeform 696"/>
          <p:cNvSpPr>
            <a:spLocks/>
          </p:cNvSpPr>
          <p:nvPr/>
        </p:nvSpPr>
        <p:spPr bwMode="auto">
          <a:xfrm>
            <a:off x="4921250" y="4255214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4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4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2 h 92"/>
              <a:gd name="T48" fmla="*/ 20 w 90"/>
              <a:gd name="T49" fmla="*/ 8 h 92"/>
              <a:gd name="T50" fmla="*/ 28 w 90"/>
              <a:gd name="T51" fmla="*/ 2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2 h 92"/>
              <a:gd name="T62" fmla="*/ 70 w 90"/>
              <a:gd name="T63" fmla="*/ 8 h 92"/>
              <a:gd name="T64" fmla="*/ 76 w 90"/>
              <a:gd name="T65" fmla="*/ 12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8"/>
                </a:lnTo>
                <a:lnTo>
                  <a:pt x="76" y="12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7" name="Freeform 697"/>
          <p:cNvSpPr>
            <a:spLocks/>
          </p:cNvSpPr>
          <p:nvPr/>
        </p:nvSpPr>
        <p:spPr bwMode="auto">
          <a:xfrm>
            <a:off x="4921250" y="4255214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4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0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0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4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2 h 92"/>
              <a:gd name="T48" fmla="*/ 20 w 90"/>
              <a:gd name="T49" fmla="*/ 8 h 92"/>
              <a:gd name="T50" fmla="*/ 28 w 90"/>
              <a:gd name="T51" fmla="*/ 2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2 h 92"/>
              <a:gd name="T62" fmla="*/ 70 w 90"/>
              <a:gd name="T63" fmla="*/ 8 h 92"/>
              <a:gd name="T64" fmla="*/ 76 w 90"/>
              <a:gd name="T65" fmla="*/ 12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0"/>
                </a:lnTo>
                <a:lnTo>
                  <a:pt x="44" y="92"/>
                </a:lnTo>
                <a:lnTo>
                  <a:pt x="44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2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2"/>
                </a:lnTo>
                <a:lnTo>
                  <a:pt x="70" y="8"/>
                </a:lnTo>
                <a:lnTo>
                  <a:pt x="76" y="12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8" name="Freeform 698"/>
          <p:cNvSpPr>
            <a:spLocks/>
          </p:cNvSpPr>
          <p:nvPr/>
        </p:nvSpPr>
        <p:spPr bwMode="auto">
          <a:xfrm>
            <a:off x="4921250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9" name="Freeform 699"/>
          <p:cNvSpPr>
            <a:spLocks/>
          </p:cNvSpPr>
          <p:nvPr/>
        </p:nvSpPr>
        <p:spPr bwMode="auto">
          <a:xfrm>
            <a:off x="4921250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0" name="Freeform 700"/>
          <p:cNvSpPr>
            <a:spLocks/>
          </p:cNvSpPr>
          <p:nvPr/>
        </p:nvSpPr>
        <p:spPr bwMode="auto">
          <a:xfrm>
            <a:off x="4921250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1" name="Freeform 701"/>
          <p:cNvSpPr>
            <a:spLocks/>
          </p:cNvSpPr>
          <p:nvPr/>
        </p:nvSpPr>
        <p:spPr bwMode="auto">
          <a:xfrm>
            <a:off x="24542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8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2" name="Freeform 702"/>
          <p:cNvSpPr>
            <a:spLocks/>
          </p:cNvSpPr>
          <p:nvPr/>
        </p:nvSpPr>
        <p:spPr bwMode="auto">
          <a:xfrm>
            <a:off x="24542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8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3" name="Freeform 703"/>
          <p:cNvSpPr>
            <a:spLocks/>
          </p:cNvSpPr>
          <p:nvPr/>
        </p:nvSpPr>
        <p:spPr bwMode="auto">
          <a:xfrm>
            <a:off x="24542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8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4" name="Freeform 704"/>
          <p:cNvSpPr>
            <a:spLocks/>
          </p:cNvSpPr>
          <p:nvPr/>
        </p:nvSpPr>
        <p:spPr bwMode="auto">
          <a:xfrm>
            <a:off x="3070225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5" name="Freeform 705"/>
          <p:cNvSpPr>
            <a:spLocks/>
          </p:cNvSpPr>
          <p:nvPr/>
        </p:nvSpPr>
        <p:spPr bwMode="auto">
          <a:xfrm>
            <a:off x="3070225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6" name="Freeform 706"/>
          <p:cNvSpPr>
            <a:spLocks/>
          </p:cNvSpPr>
          <p:nvPr/>
        </p:nvSpPr>
        <p:spPr bwMode="auto">
          <a:xfrm>
            <a:off x="3070225" y="4061539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88 w 90"/>
              <a:gd name="T5" fmla="*/ 56 h 92"/>
              <a:gd name="T6" fmla="*/ 86 w 90"/>
              <a:gd name="T7" fmla="*/ 64 h 92"/>
              <a:gd name="T8" fmla="*/ 82 w 90"/>
              <a:gd name="T9" fmla="*/ 72 h 92"/>
              <a:gd name="T10" fmla="*/ 76 w 90"/>
              <a:gd name="T11" fmla="*/ 78 h 92"/>
              <a:gd name="T12" fmla="*/ 70 w 90"/>
              <a:gd name="T13" fmla="*/ 84 h 92"/>
              <a:gd name="T14" fmla="*/ 62 w 90"/>
              <a:gd name="T15" fmla="*/ 88 h 92"/>
              <a:gd name="T16" fmla="*/ 54 w 90"/>
              <a:gd name="T17" fmla="*/ 92 h 92"/>
              <a:gd name="T18" fmla="*/ 44 w 90"/>
              <a:gd name="T19" fmla="*/ 92 h 92"/>
              <a:gd name="T20" fmla="*/ 44 w 90"/>
              <a:gd name="T21" fmla="*/ 92 h 92"/>
              <a:gd name="T22" fmla="*/ 36 w 90"/>
              <a:gd name="T23" fmla="*/ 92 h 92"/>
              <a:gd name="T24" fmla="*/ 26 w 90"/>
              <a:gd name="T25" fmla="*/ 88 h 92"/>
              <a:gd name="T26" fmla="*/ 20 w 90"/>
              <a:gd name="T27" fmla="*/ 84 h 92"/>
              <a:gd name="T28" fmla="*/ 12 w 90"/>
              <a:gd name="T29" fmla="*/ 78 h 92"/>
              <a:gd name="T30" fmla="*/ 6 w 90"/>
              <a:gd name="T31" fmla="*/ 72 h 92"/>
              <a:gd name="T32" fmla="*/ 2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2 w 90"/>
              <a:gd name="T43" fmla="*/ 28 h 92"/>
              <a:gd name="T44" fmla="*/ 6 w 90"/>
              <a:gd name="T45" fmla="*/ 20 h 92"/>
              <a:gd name="T46" fmla="*/ 12 w 90"/>
              <a:gd name="T47" fmla="*/ 14 h 92"/>
              <a:gd name="T48" fmla="*/ 20 w 90"/>
              <a:gd name="T49" fmla="*/ 8 h 92"/>
              <a:gd name="T50" fmla="*/ 26 w 90"/>
              <a:gd name="T51" fmla="*/ 4 h 92"/>
              <a:gd name="T52" fmla="*/ 36 w 90"/>
              <a:gd name="T53" fmla="*/ 0 h 92"/>
              <a:gd name="T54" fmla="*/ 44 w 90"/>
              <a:gd name="T55" fmla="*/ 0 h 92"/>
              <a:gd name="T56" fmla="*/ 44 w 90"/>
              <a:gd name="T57" fmla="*/ 0 h 92"/>
              <a:gd name="T58" fmla="*/ 54 w 90"/>
              <a:gd name="T59" fmla="*/ 0 h 92"/>
              <a:gd name="T60" fmla="*/ 62 w 90"/>
              <a:gd name="T61" fmla="*/ 4 h 92"/>
              <a:gd name="T62" fmla="*/ 70 w 90"/>
              <a:gd name="T63" fmla="*/ 8 h 92"/>
              <a:gd name="T64" fmla="*/ 76 w 90"/>
              <a:gd name="T65" fmla="*/ 14 h 92"/>
              <a:gd name="T66" fmla="*/ 82 w 90"/>
              <a:gd name="T67" fmla="*/ 20 h 92"/>
              <a:gd name="T68" fmla="*/ 86 w 90"/>
              <a:gd name="T69" fmla="*/ 28 h 92"/>
              <a:gd name="T70" fmla="*/ 88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88" y="56"/>
                </a:lnTo>
                <a:lnTo>
                  <a:pt x="86" y="64"/>
                </a:lnTo>
                <a:lnTo>
                  <a:pt x="82" y="72"/>
                </a:lnTo>
                <a:lnTo>
                  <a:pt x="76" y="78"/>
                </a:lnTo>
                <a:lnTo>
                  <a:pt x="70" y="84"/>
                </a:lnTo>
                <a:lnTo>
                  <a:pt x="62" y="88"/>
                </a:lnTo>
                <a:lnTo>
                  <a:pt x="54" y="92"/>
                </a:lnTo>
                <a:lnTo>
                  <a:pt x="44" y="92"/>
                </a:lnTo>
                <a:lnTo>
                  <a:pt x="44" y="92"/>
                </a:lnTo>
                <a:lnTo>
                  <a:pt x="36" y="92"/>
                </a:lnTo>
                <a:lnTo>
                  <a:pt x="26" y="88"/>
                </a:lnTo>
                <a:lnTo>
                  <a:pt x="20" y="84"/>
                </a:lnTo>
                <a:lnTo>
                  <a:pt x="12" y="78"/>
                </a:lnTo>
                <a:lnTo>
                  <a:pt x="6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2" y="14"/>
                </a:lnTo>
                <a:lnTo>
                  <a:pt x="20" y="8"/>
                </a:lnTo>
                <a:lnTo>
                  <a:pt x="26" y="4"/>
                </a:lnTo>
                <a:lnTo>
                  <a:pt x="36" y="0"/>
                </a:lnTo>
                <a:lnTo>
                  <a:pt x="44" y="0"/>
                </a:lnTo>
                <a:lnTo>
                  <a:pt x="44" y="0"/>
                </a:lnTo>
                <a:lnTo>
                  <a:pt x="54" y="0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2" y="20"/>
                </a:lnTo>
                <a:lnTo>
                  <a:pt x="86" y="28"/>
                </a:lnTo>
                <a:lnTo>
                  <a:pt x="88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7" name="Freeform 707"/>
          <p:cNvSpPr>
            <a:spLocks/>
          </p:cNvSpPr>
          <p:nvPr/>
        </p:nvSpPr>
        <p:spPr bwMode="auto">
          <a:xfrm>
            <a:off x="43084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2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8" name="Freeform 708"/>
          <p:cNvSpPr>
            <a:spLocks/>
          </p:cNvSpPr>
          <p:nvPr/>
        </p:nvSpPr>
        <p:spPr bwMode="auto">
          <a:xfrm>
            <a:off x="43084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2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69" name="Freeform 709"/>
          <p:cNvSpPr>
            <a:spLocks/>
          </p:cNvSpPr>
          <p:nvPr/>
        </p:nvSpPr>
        <p:spPr bwMode="auto">
          <a:xfrm>
            <a:off x="4308475" y="3147139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2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0" name="Freeform 710"/>
          <p:cNvSpPr>
            <a:spLocks/>
          </p:cNvSpPr>
          <p:nvPr/>
        </p:nvSpPr>
        <p:spPr bwMode="auto">
          <a:xfrm>
            <a:off x="3692525" y="2953464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1" name="Freeform 711"/>
          <p:cNvSpPr>
            <a:spLocks/>
          </p:cNvSpPr>
          <p:nvPr/>
        </p:nvSpPr>
        <p:spPr bwMode="auto">
          <a:xfrm>
            <a:off x="3692525" y="2953464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2" name="Freeform 712"/>
          <p:cNvSpPr>
            <a:spLocks/>
          </p:cNvSpPr>
          <p:nvPr/>
        </p:nvSpPr>
        <p:spPr bwMode="auto">
          <a:xfrm>
            <a:off x="3692525" y="2953464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3" name="Line 713"/>
          <p:cNvSpPr>
            <a:spLocks noChangeShapeType="1"/>
          </p:cNvSpPr>
          <p:nvPr/>
        </p:nvSpPr>
        <p:spPr bwMode="auto">
          <a:xfrm flipH="1">
            <a:off x="5140325" y="3696414"/>
            <a:ext cx="517525" cy="542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4" name="Freeform 714"/>
          <p:cNvSpPr>
            <a:spLocks/>
          </p:cNvSpPr>
          <p:nvPr/>
        </p:nvSpPr>
        <p:spPr bwMode="auto">
          <a:xfrm>
            <a:off x="5102225" y="4201239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5" name="Freeform 715"/>
          <p:cNvSpPr>
            <a:spLocks/>
          </p:cNvSpPr>
          <p:nvPr/>
        </p:nvSpPr>
        <p:spPr bwMode="auto">
          <a:xfrm>
            <a:off x="5102225" y="4201239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76" name="Rectangle 716"/>
          <p:cNvSpPr>
            <a:spLocks noChangeArrowheads="1"/>
          </p:cNvSpPr>
          <p:nvPr/>
        </p:nvSpPr>
        <p:spPr bwMode="auto">
          <a:xfrm>
            <a:off x="2940050" y="4817189"/>
            <a:ext cx="26112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est compatible avec l’élément de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90" name="Rectangle 730"/>
          <p:cNvSpPr>
            <a:spLocks noChangeArrowheads="1"/>
          </p:cNvSpPr>
          <p:nvPr/>
        </p:nvSpPr>
        <p:spPr bwMode="auto">
          <a:xfrm>
            <a:off x="2940050" y="5010864"/>
            <a:ext cx="28870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n’est pas compatible avec l’élément de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08" name="Rectangle 748"/>
          <p:cNvSpPr>
            <a:spLocks noChangeArrowheads="1"/>
          </p:cNvSpPr>
          <p:nvPr/>
        </p:nvSpPr>
        <p:spPr bwMode="auto">
          <a:xfrm>
            <a:off x="5337175" y="3545601"/>
            <a:ext cx="197329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5 est devenue cause probable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17" name="Rectangle 757"/>
          <p:cNvSpPr>
            <a:spLocks noChangeArrowheads="1"/>
          </p:cNvSpPr>
          <p:nvPr/>
        </p:nvSpPr>
        <p:spPr bwMode="auto">
          <a:xfrm>
            <a:off x="2136775" y="2750264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18" name="Rectangle 758"/>
          <p:cNvSpPr>
            <a:spLocks noChangeArrowheads="1"/>
          </p:cNvSpPr>
          <p:nvPr/>
        </p:nvSpPr>
        <p:spPr bwMode="auto">
          <a:xfrm>
            <a:off x="2136775" y="2956639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19" name="Rectangle 759"/>
          <p:cNvSpPr>
            <a:spLocks noChangeArrowheads="1"/>
          </p:cNvSpPr>
          <p:nvPr/>
        </p:nvSpPr>
        <p:spPr bwMode="auto">
          <a:xfrm>
            <a:off x="2136775" y="3134439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0" name="Rectangle 760"/>
          <p:cNvSpPr>
            <a:spLocks noChangeArrowheads="1"/>
          </p:cNvSpPr>
          <p:nvPr/>
        </p:nvSpPr>
        <p:spPr bwMode="auto">
          <a:xfrm>
            <a:off x="2136775" y="3331289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1" name="Rectangle 761"/>
          <p:cNvSpPr>
            <a:spLocks noChangeArrowheads="1"/>
          </p:cNvSpPr>
          <p:nvPr/>
        </p:nvSpPr>
        <p:spPr bwMode="auto">
          <a:xfrm>
            <a:off x="2136775" y="3521789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2" name="Rectangle 762"/>
          <p:cNvSpPr>
            <a:spLocks noChangeArrowheads="1"/>
          </p:cNvSpPr>
          <p:nvPr/>
        </p:nvSpPr>
        <p:spPr bwMode="auto">
          <a:xfrm>
            <a:off x="2136775" y="3699589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3" name="Rectangle 763"/>
          <p:cNvSpPr>
            <a:spLocks noChangeArrowheads="1"/>
          </p:cNvSpPr>
          <p:nvPr/>
        </p:nvSpPr>
        <p:spPr bwMode="auto">
          <a:xfrm>
            <a:off x="2136775" y="3896439"/>
            <a:ext cx="801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4" name="Rectangle 764"/>
          <p:cNvSpPr>
            <a:spLocks noChangeArrowheads="1"/>
          </p:cNvSpPr>
          <p:nvPr/>
        </p:nvSpPr>
        <p:spPr bwMode="auto">
          <a:xfrm>
            <a:off x="2136775" y="4083764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5" name="Rectangle 765"/>
          <p:cNvSpPr>
            <a:spLocks noChangeArrowheads="1"/>
          </p:cNvSpPr>
          <p:nvPr/>
        </p:nvSpPr>
        <p:spPr bwMode="auto">
          <a:xfrm>
            <a:off x="2136775" y="4264739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6" name="Rectangle 766"/>
          <p:cNvSpPr>
            <a:spLocks noChangeArrowheads="1"/>
          </p:cNvSpPr>
          <p:nvPr/>
        </p:nvSpPr>
        <p:spPr bwMode="auto">
          <a:xfrm>
            <a:off x="2136775" y="4442539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7" name="Rectangle 767"/>
          <p:cNvSpPr>
            <a:spLocks noChangeArrowheads="1"/>
          </p:cNvSpPr>
          <p:nvPr/>
        </p:nvSpPr>
        <p:spPr bwMode="auto">
          <a:xfrm>
            <a:off x="2251075" y="2442289"/>
            <a:ext cx="5802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Hypothèse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29" name="Rectangle 769"/>
          <p:cNvSpPr>
            <a:spLocks noChangeArrowheads="1"/>
          </p:cNvSpPr>
          <p:nvPr/>
        </p:nvSpPr>
        <p:spPr bwMode="auto">
          <a:xfrm>
            <a:off x="2870200" y="2442289"/>
            <a:ext cx="5802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Hypothèse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1" name="Rectangle 771"/>
          <p:cNvSpPr>
            <a:spLocks noChangeArrowheads="1"/>
          </p:cNvSpPr>
          <p:nvPr/>
        </p:nvSpPr>
        <p:spPr bwMode="auto">
          <a:xfrm>
            <a:off x="3486150" y="2442289"/>
            <a:ext cx="5802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Hypothèse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3" name="Rectangle 773"/>
          <p:cNvSpPr>
            <a:spLocks noChangeArrowheads="1"/>
          </p:cNvSpPr>
          <p:nvPr/>
        </p:nvSpPr>
        <p:spPr bwMode="auto">
          <a:xfrm>
            <a:off x="4105275" y="2442289"/>
            <a:ext cx="5802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Hypothèse 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735" name="Rectangle 775"/>
          <p:cNvSpPr>
            <a:spLocks noChangeArrowheads="1"/>
          </p:cNvSpPr>
          <p:nvPr/>
        </p:nvSpPr>
        <p:spPr bwMode="auto">
          <a:xfrm>
            <a:off x="4724400" y="2442289"/>
            <a:ext cx="5802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Hypothèse 5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5275079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COMBINAISON DES CAUSES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88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CONFIRMATION DES HYPOTHÈSES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669" name="Line 7"/>
          <p:cNvSpPr>
            <a:spLocks noChangeShapeType="1"/>
          </p:cNvSpPr>
          <p:nvPr/>
        </p:nvSpPr>
        <p:spPr bwMode="auto">
          <a:xfrm>
            <a:off x="2538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" name="Line 8"/>
          <p:cNvSpPr>
            <a:spLocks noChangeShapeType="1"/>
          </p:cNvSpPr>
          <p:nvPr/>
        </p:nvSpPr>
        <p:spPr bwMode="auto">
          <a:xfrm>
            <a:off x="2601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" name="Line 9"/>
          <p:cNvSpPr>
            <a:spLocks noChangeShapeType="1"/>
          </p:cNvSpPr>
          <p:nvPr/>
        </p:nvSpPr>
        <p:spPr bwMode="auto">
          <a:xfrm>
            <a:off x="2665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" name="Line 10"/>
          <p:cNvSpPr>
            <a:spLocks noChangeShapeType="1"/>
          </p:cNvSpPr>
          <p:nvPr/>
        </p:nvSpPr>
        <p:spPr bwMode="auto">
          <a:xfrm>
            <a:off x="2728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" name="Line 11"/>
          <p:cNvSpPr>
            <a:spLocks noChangeShapeType="1"/>
          </p:cNvSpPr>
          <p:nvPr/>
        </p:nvSpPr>
        <p:spPr bwMode="auto">
          <a:xfrm>
            <a:off x="2792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4" name="Line 12"/>
          <p:cNvSpPr>
            <a:spLocks noChangeShapeType="1"/>
          </p:cNvSpPr>
          <p:nvPr/>
        </p:nvSpPr>
        <p:spPr bwMode="auto">
          <a:xfrm>
            <a:off x="2855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5" name="Line 13"/>
          <p:cNvSpPr>
            <a:spLocks noChangeShapeType="1"/>
          </p:cNvSpPr>
          <p:nvPr/>
        </p:nvSpPr>
        <p:spPr bwMode="auto">
          <a:xfrm>
            <a:off x="2919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6" name="Line 14"/>
          <p:cNvSpPr>
            <a:spLocks noChangeShapeType="1"/>
          </p:cNvSpPr>
          <p:nvPr/>
        </p:nvSpPr>
        <p:spPr bwMode="auto">
          <a:xfrm>
            <a:off x="2982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7" name="Line 15"/>
          <p:cNvSpPr>
            <a:spLocks noChangeShapeType="1"/>
          </p:cNvSpPr>
          <p:nvPr/>
        </p:nvSpPr>
        <p:spPr bwMode="auto">
          <a:xfrm>
            <a:off x="3046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8" name="Line 16"/>
          <p:cNvSpPr>
            <a:spLocks noChangeShapeType="1"/>
          </p:cNvSpPr>
          <p:nvPr/>
        </p:nvSpPr>
        <p:spPr bwMode="auto">
          <a:xfrm>
            <a:off x="3109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9" name="Line 17"/>
          <p:cNvSpPr>
            <a:spLocks noChangeShapeType="1"/>
          </p:cNvSpPr>
          <p:nvPr/>
        </p:nvSpPr>
        <p:spPr bwMode="auto">
          <a:xfrm>
            <a:off x="3173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0" name="Line 18"/>
          <p:cNvSpPr>
            <a:spLocks noChangeShapeType="1"/>
          </p:cNvSpPr>
          <p:nvPr/>
        </p:nvSpPr>
        <p:spPr bwMode="auto">
          <a:xfrm>
            <a:off x="3236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1" name="Line 19"/>
          <p:cNvSpPr>
            <a:spLocks noChangeShapeType="1"/>
          </p:cNvSpPr>
          <p:nvPr/>
        </p:nvSpPr>
        <p:spPr bwMode="auto">
          <a:xfrm>
            <a:off x="3300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2" name="Line 20"/>
          <p:cNvSpPr>
            <a:spLocks noChangeShapeType="1"/>
          </p:cNvSpPr>
          <p:nvPr/>
        </p:nvSpPr>
        <p:spPr bwMode="auto">
          <a:xfrm>
            <a:off x="3363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3" name="Line 21"/>
          <p:cNvSpPr>
            <a:spLocks noChangeShapeType="1"/>
          </p:cNvSpPr>
          <p:nvPr/>
        </p:nvSpPr>
        <p:spPr bwMode="auto">
          <a:xfrm>
            <a:off x="3427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4" name="Line 22"/>
          <p:cNvSpPr>
            <a:spLocks noChangeShapeType="1"/>
          </p:cNvSpPr>
          <p:nvPr/>
        </p:nvSpPr>
        <p:spPr bwMode="auto">
          <a:xfrm>
            <a:off x="3490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5" name="Line 23"/>
          <p:cNvSpPr>
            <a:spLocks noChangeShapeType="1"/>
          </p:cNvSpPr>
          <p:nvPr/>
        </p:nvSpPr>
        <p:spPr bwMode="auto">
          <a:xfrm>
            <a:off x="3554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6" name="Line 24"/>
          <p:cNvSpPr>
            <a:spLocks noChangeShapeType="1"/>
          </p:cNvSpPr>
          <p:nvPr/>
        </p:nvSpPr>
        <p:spPr bwMode="auto">
          <a:xfrm>
            <a:off x="3617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7" name="Line 25"/>
          <p:cNvSpPr>
            <a:spLocks noChangeShapeType="1"/>
          </p:cNvSpPr>
          <p:nvPr/>
        </p:nvSpPr>
        <p:spPr bwMode="auto">
          <a:xfrm>
            <a:off x="3681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8" name="Line 26"/>
          <p:cNvSpPr>
            <a:spLocks noChangeShapeType="1"/>
          </p:cNvSpPr>
          <p:nvPr/>
        </p:nvSpPr>
        <p:spPr bwMode="auto">
          <a:xfrm>
            <a:off x="3744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89" name="Line 27"/>
          <p:cNvSpPr>
            <a:spLocks noChangeShapeType="1"/>
          </p:cNvSpPr>
          <p:nvPr/>
        </p:nvSpPr>
        <p:spPr bwMode="auto">
          <a:xfrm>
            <a:off x="3808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0" name="Line 28"/>
          <p:cNvSpPr>
            <a:spLocks noChangeShapeType="1"/>
          </p:cNvSpPr>
          <p:nvPr/>
        </p:nvSpPr>
        <p:spPr bwMode="auto">
          <a:xfrm>
            <a:off x="3871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1" name="Line 29"/>
          <p:cNvSpPr>
            <a:spLocks noChangeShapeType="1"/>
          </p:cNvSpPr>
          <p:nvPr/>
        </p:nvSpPr>
        <p:spPr bwMode="auto">
          <a:xfrm>
            <a:off x="3935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2" name="Line 30"/>
          <p:cNvSpPr>
            <a:spLocks noChangeShapeType="1"/>
          </p:cNvSpPr>
          <p:nvPr/>
        </p:nvSpPr>
        <p:spPr bwMode="auto">
          <a:xfrm>
            <a:off x="3998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3" name="Line 31"/>
          <p:cNvSpPr>
            <a:spLocks noChangeShapeType="1"/>
          </p:cNvSpPr>
          <p:nvPr/>
        </p:nvSpPr>
        <p:spPr bwMode="auto">
          <a:xfrm>
            <a:off x="4062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4" name="Line 32"/>
          <p:cNvSpPr>
            <a:spLocks noChangeShapeType="1"/>
          </p:cNvSpPr>
          <p:nvPr/>
        </p:nvSpPr>
        <p:spPr bwMode="auto">
          <a:xfrm>
            <a:off x="4125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5" name="Line 33"/>
          <p:cNvSpPr>
            <a:spLocks noChangeShapeType="1"/>
          </p:cNvSpPr>
          <p:nvPr/>
        </p:nvSpPr>
        <p:spPr bwMode="auto">
          <a:xfrm>
            <a:off x="4189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6" name="Line 34"/>
          <p:cNvSpPr>
            <a:spLocks noChangeShapeType="1"/>
          </p:cNvSpPr>
          <p:nvPr/>
        </p:nvSpPr>
        <p:spPr bwMode="auto">
          <a:xfrm>
            <a:off x="4252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7" name="Line 35"/>
          <p:cNvSpPr>
            <a:spLocks noChangeShapeType="1"/>
          </p:cNvSpPr>
          <p:nvPr/>
        </p:nvSpPr>
        <p:spPr bwMode="auto">
          <a:xfrm>
            <a:off x="4316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8" name="Line 36"/>
          <p:cNvSpPr>
            <a:spLocks noChangeShapeType="1"/>
          </p:cNvSpPr>
          <p:nvPr/>
        </p:nvSpPr>
        <p:spPr bwMode="auto">
          <a:xfrm>
            <a:off x="4379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99" name="Line 37"/>
          <p:cNvSpPr>
            <a:spLocks noChangeShapeType="1"/>
          </p:cNvSpPr>
          <p:nvPr/>
        </p:nvSpPr>
        <p:spPr bwMode="auto">
          <a:xfrm>
            <a:off x="4443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0" name="Line 38"/>
          <p:cNvSpPr>
            <a:spLocks noChangeShapeType="1"/>
          </p:cNvSpPr>
          <p:nvPr/>
        </p:nvSpPr>
        <p:spPr bwMode="auto">
          <a:xfrm>
            <a:off x="4506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1" name="Line 39"/>
          <p:cNvSpPr>
            <a:spLocks noChangeShapeType="1"/>
          </p:cNvSpPr>
          <p:nvPr/>
        </p:nvSpPr>
        <p:spPr bwMode="auto">
          <a:xfrm>
            <a:off x="4570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2" name="Line 40"/>
          <p:cNvSpPr>
            <a:spLocks noChangeShapeType="1"/>
          </p:cNvSpPr>
          <p:nvPr/>
        </p:nvSpPr>
        <p:spPr bwMode="auto">
          <a:xfrm>
            <a:off x="4633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3" name="Line 41"/>
          <p:cNvSpPr>
            <a:spLocks noChangeShapeType="1"/>
          </p:cNvSpPr>
          <p:nvPr/>
        </p:nvSpPr>
        <p:spPr bwMode="auto">
          <a:xfrm>
            <a:off x="4697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4" name="Line 42"/>
          <p:cNvSpPr>
            <a:spLocks noChangeShapeType="1"/>
          </p:cNvSpPr>
          <p:nvPr/>
        </p:nvSpPr>
        <p:spPr bwMode="auto">
          <a:xfrm>
            <a:off x="4760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5" name="Line 43"/>
          <p:cNvSpPr>
            <a:spLocks noChangeShapeType="1"/>
          </p:cNvSpPr>
          <p:nvPr/>
        </p:nvSpPr>
        <p:spPr bwMode="auto">
          <a:xfrm>
            <a:off x="4824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6" name="Line 44"/>
          <p:cNvSpPr>
            <a:spLocks noChangeShapeType="1"/>
          </p:cNvSpPr>
          <p:nvPr/>
        </p:nvSpPr>
        <p:spPr bwMode="auto">
          <a:xfrm>
            <a:off x="4887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7" name="Line 45"/>
          <p:cNvSpPr>
            <a:spLocks noChangeShapeType="1"/>
          </p:cNvSpPr>
          <p:nvPr/>
        </p:nvSpPr>
        <p:spPr bwMode="auto">
          <a:xfrm>
            <a:off x="4951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8" name="Line 46"/>
          <p:cNvSpPr>
            <a:spLocks noChangeShapeType="1"/>
          </p:cNvSpPr>
          <p:nvPr/>
        </p:nvSpPr>
        <p:spPr bwMode="auto">
          <a:xfrm>
            <a:off x="5014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09" name="Line 47"/>
          <p:cNvSpPr>
            <a:spLocks noChangeShapeType="1"/>
          </p:cNvSpPr>
          <p:nvPr/>
        </p:nvSpPr>
        <p:spPr bwMode="auto">
          <a:xfrm>
            <a:off x="5078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0" name="Line 48"/>
          <p:cNvSpPr>
            <a:spLocks noChangeShapeType="1"/>
          </p:cNvSpPr>
          <p:nvPr/>
        </p:nvSpPr>
        <p:spPr bwMode="auto">
          <a:xfrm>
            <a:off x="5141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1" name="Line 49"/>
          <p:cNvSpPr>
            <a:spLocks noChangeShapeType="1"/>
          </p:cNvSpPr>
          <p:nvPr/>
        </p:nvSpPr>
        <p:spPr bwMode="auto">
          <a:xfrm>
            <a:off x="5205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2" name="Line 50"/>
          <p:cNvSpPr>
            <a:spLocks noChangeShapeType="1"/>
          </p:cNvSpPr>
          <p:nvPr/>
        </p:nvSpPr>
        <p:spPr bwMode="auto">
          <a:xfrm>
            <a:off x="5268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3" name="Line 51"/>
          <p:cNvSpPr>
            <a:spLocks noChangeShapeType="1"/>
          </p:cNvSpPr>
          <p:nvPr/>
        </p:nvSpPr>
        <p:spPr bwMode="auto">
          <a:xfrm>
            <a:off x="5332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4" name="Line 52"/>
          <p:cNvSpPr>
            <a:spLocks noChangeShapeType="1"/>
          </p:cNvSpPr>
          <p:nvPr/>
        </p:nvSpPr>
        <p:spPr bwMode="auto">
          <a:xfrm>
            <a:off x="5395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5" name="Line 53"/>
          <p:cNvSpPr>
            <a:spLocks noChangeShapeType="1"/>
          </p:cNvSpPr>
          <p:nvPr/>
        </p:nvSpPr>
        <p:spPr bwMode="auto">
          <a:xfrm>
            <a:off x="5459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6" name="Line 54"/>
          <p:cNvSpPr>
            <a:spLocks noChangeShapeType="1"/>
          </p:cNvSpPr>
          <p:nvPr/>
        </p:nvSpPr>
        <p:spPr bwMode="auto">
          <a:xfrm>
            <a:off x="5522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7" name="Line 55"/>
          <p:cNvSpPr>
            <a:spLocks noChangeShapeType="1"/>
          </p:cNvSpPr>
          <p:nvPr/>
        </p:nvSpPr>
        <p:spPr bwMode="auto">
          <a:xfrm>
            <a:off x="5586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8" name="Line 56"/>
          <p:cNvSpPr>
            <a:spLocks noChangeShapeType="1"/>
          </p:cNvSpPr>
          <p:nvPr/>
        </p:nvSpPr>
        <p:spPr bwMode="auto">
          <a:xfrm>
            <a:off x="5649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19" name="Line 57"/>
          <p:cNvSpPr>
            <a:spLocks noChangeShapeType="1"/>
          </p:cNvSpPr>
          <p:nvPr/>
        </p:nvSpPr>
        <p:spPr bwMode="auto">
          <a:xfrm>
            <a:off x="5713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0" name="Line 58"/>
          <p:cNvSpPr>
            <a:spLocks noChangeShapeType="1"/>
          </p:cNvSpPr>
          <p:nvPr/>
        </p:nvSpPr>
        <p:spPr bwMode="auto">
          <a:xfrm>
            <a:off x="5776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1" name="Line 59"/>
          <p:cNvSpPr>
            <a:spLocks noChangeShapeType="1"/>
          </p:cNvSpPr>
          <p:nvPr/>
        </p:nvSpPr>
        <p:spPr bwMode="auto">
          <a:xfrm>
            <a:off x="5840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2" name="Line 60"/>
          <p:cNvSpPr>
            <a:spLocks noChangeShapeType="1"/>
          </p:cNvSpPr>
          <p:nvPr/>
        </p:nvSpPr>
        <p:spPr bwMode="auto">
          <a:xfrm>
            <a:off x="5903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3" name="Line 61"/>
          <p:cNvSpPr>
            <a:spLocks noChangeShapeType="1"/>
          </p:cNvSpPr>
          <p:nvPr/>
        </p:nvSpPr>
        <p:spPr bwMode="auto">
          <a:xfrm>
            <a:off x="5967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4" name="Line 62"/>
          <p:cNvSpPr>
            <a:spLocks noChangeShapeType="1"/>
          </p:cNvSpPr>
          <p:nvPr/>
        </p:nvSpPr>
        <p:spPr bwMode="auto">
          <a:xfrm>
            <a:off x="6030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5" name="Line 63"/>
          <p:cNvSpPr>
            <a:spLocks noChangeShapeType="1"/>
          </p:cNvSpPr>
          <p:nvPr/>
        </p:nvSpPr>
        <p:spPr bwMode="auto">
          <a:xfrm>
            <a:off x="6094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6" name="Line 64"/>
          <p:cNvSpPr>
            <a:spLocks noChangeShapeType="1"/>
          </p:cNvSpPr>
          <p:nvPr/>
        </p:nvSpPr>
        <p:spPr bwMode="auto">
          <a:xfrm>
            <a:off x="6157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7" name="Line 65"/>
          <p:cNvSpPr>
            <a:spLocks noChangeShapeType="1"/>
          </p:cNvSpPr>
          <p:nvPr/>
        </p:nvSpPr>
        <p:spPr bwMode="auto">
          <a:xfrm>
            <a:off x="6221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8" name="Line 66"/>
          <p:cNvSpPr>
            <a:spLocks noChangeShapeType="1"/>
          </p:cNvSpPr>
          <p:nvPr/>
        </p:nvSpPr>
        <p:spPr bwMode="auto">
          <a:xfrm>
            <a:off x="6284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29" name="Line 67"/>
          <p:cNvSpPr>
            <a:spLocks noChangeShapeType="1"/>
          </p:cNvSpPr>
          <p:nvPr/>
        </p:nvSpPr>
        <p:spPr bwMode="auto">
          <a:xfrm>
            <a:off x="6348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0" name="Line 68"/>
          <p:cNvSpPr>
            <a:spLocks noChangeShapeType="1"/>
          </p:cNvSpPr>
          <p:nvPr/>
        </p:nvSpPr>
        <p:spPr bwMode="auto">
          <a:xfrm>
            <a:off x="6411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1" name="Line 69"/>
          <p:cNvSpPr>
            <a:spLocks noChangeShapeType="1"/>
          </p:cNvSpPr>
          <p:nvPr/>
        </p:nvSpPr>
        <p:spPr bwMode="auto">
          <a:xfrm>
            <a:off x="6475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2" name="Line 70"/>
          <p:cNvSpPr>
            <a:spLocks noChangeShapeType="1"/>
          </p:cNvSpPr>
          <p:nvPr/>
        </p:nvSpPr>
        <p:spPr bwMode="auto">
          <a:xfrm>
            <a:off x="6538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3" name="Line 71"/>
          <p:cNvSpPr>
            <a:spLocks noChangeShapeType="1"/>
          </p:cNvSpPr>
          <p:nvPr/>
        </p:nvSpPr>
        <p:spPr bwMode="auto">
          <a:xfrm>
            <a:off x="66024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4" name="Line 72"/>
          <p:cNvSpPr>
            <a:spLocks noChangeShapeType="1"/>
          </p:cNvSpPr>
          <p:nvPr/>
        </p:nvSpPr>
        <p:spPr bwMode="auto">
          <a:xfrm>
            <a:off x="6665913" y="28257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5" name="Line 73"/>
          <p:cNvSpPr>
            <a:spLocks noChangeShapeType="1"/>
          </p:cNvSpPr>
          <p:nvPr/>
        </p:nvSpPr>
        <p:spPr bwMode="auto">
          <a:xfrm>
            <a:off x="6729413" y="2825750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6" name="Line 74"/>
          <p:cNvSpPr>
            <a:spLocks noChangeShapeType="1"/>
          </p:cNvSpPr>
          <p:nvPr/>
        </p:nvSpPr>
        <p:spPr bwMode="auto">
          <a:xfrm>
            <a:off x="2538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7" name="Line 75"/>
          <p:cNvSpPr>
            <a:spLocks noChangeShapeType="1"/>
          </p:cNvSpPr>
          <p:nvPr/>
        </p:nvSpPr>
        <p:spPr bwMode="auto">
          <a:xfrm>
            <a:off x="2601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8" name="Line 76"/>
          <p:cNvSpPr>
            <a:spLocks noChangeShapeType="1"/>
          </p:cNvSpPr>
          <p:nvPr/>
        </p:nvSpPr>
        <p:spPr bwMode="auto">
          <a:xfrm>
            <a:off x="2665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39" name="Line 77"/>
          <p:cNvSpPr>
            <a:spLocks noChangeShapeType="1"/>
          </p:cNvSpPr>
          <p:nvPr/>
        </p:nvSpPr>
        <p:spPr bwMode="auto">
          <a:xfrm>
            <a:off x="2728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0" name="Line 78"/>
          <p:cNvSpPr>
            <a:spLocks noChangeShapeType="1"/>
          </p:cNvSpPr>
          <p:nvPr/>
        </p:nvSpPr>
        <p:spPr bwMode="auto">
          <a:xfrm>
            <a:off x="2792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" name="Line 79"/>
          <p:cNvSpPr>
            <a:spLocks noChangeShapeType="1"/>
          </p:cNvSpPr>
          <p:nvPr/>
        </p:nvSpPr>
        <p:spPr bwMode="auto">
          <a:xfrm>
            <a:off x="2855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" name="Line 80"/>
          <p:cNvSpPr>
            <a:spLocks noChangeShapeType="1"/>
          </p:cNvSpPr>
          <p:nvPr/>
        </p:nvSpPr>
        <p:spPr bwMode="auto">
          <a:xfrm>
            <a:off x="2919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" name="Line 81"/>
          <p:cNvSpPr>
            <a:spLocks noChangeShapeType="1"/>
          </p:cNvSpPr>
          <p:nvPr/>
        </p:nvSpPr>
        <p:spPr bwMode="auto">
          <a:xfrm>
            <a:off x="2982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" name="Line 82"/>
          <p:cNvSpPr>
            <a:spLocks noChangeShapeType="1"/>
          </p:cNvSpPr>
          <p:nvPr/>
        </p:nvSpPr>
        <p:spPr bwMode="auto">
          <a:xfrm>
            <a:off x="3046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5" name="Line 83"/>
          <p:cNvSpPr>
            <a:spLocks noChangeShapeType="1"/>
          </p:cNvSpPr>
          <p:nvPr/>
        </p:nvSpPr>
        <p:spPr bwMode="auto">
          <a:xfrm>
            <a:off x="3109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6" name="Line 84"/>
          <p:cNvSpPr>
            <a:spLocks noChangeShapeType="1"/>
          </p:cNvSpPr>
          <p:nvPr/>
        </p:nvSpPr>
        <p:spPr bwMode="auto">
          <a:xfrm>
            <a:off x="3173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7" name="Line 85"/>
          <p:cNvSpPr>
            <a:spLocks noChangeShapeType="1"/>
          </p:cNvSpPr>
          <p:nvPr/>
        </p:nvSpPr>
        <p:spPr bwMode="auto">
          <a:xfrm>
            <a:off x="3236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8" name="Line 86"/>
          <p:cNvSpPr>
            <a:spLocks noChangeShapeType="1"/>
          </p:cNvSpPr>
          <p:nvPr/>
        </p:nvSpPr>
        <p:spPr bwMode="auto">
          <a:xfrm>
            <a:off x="3300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9" name="Line 87"/>
          <p:cNvSpPr>
            <a:spLocks noChangeShapeType="1"/>
          </p:cNvSpPr>
          <p:nvPr/>
        </p:nvSpPr>
        <p:spPr bwMode="auto">
          <a:xfrm>
            <a:off x="3363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0" name="Line 88"/>
          <p:cNvSpPr>
            <a:spLocks noChangeShapeType="1"/>
          </p:cNvSpPr>
          <p:nvPr/>
        </p:nvSpPr>
        <p:spPr bwMode="auto">
          <a:xfrm>
            <a:off x="3427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1" name="Line 89"/>
          <p:cNvSpPr>
            <a:spLocks noChangeShapeType="1"/>
          </p:cNvSpPr>
          <p:nvPr/>
        </p:nvSpPr>
        <p:spPr bwMode="auto">
          <a:xfrm>
            <a:off x="3490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2" name="Line 90"/>
          <p:cNvSpPr>
            <a:spLocks noChangeShapeType="1"/>
          </p:cNvSpPr>
          <p:nvPr/>
        </p:nvSpPr>
        <p:spPr bwMode="auto">
          <a:xfrm>
            <a:off x="3554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3" name="Line 91"/>
          <p:cNvSpPr>
            <a:spLocks noChangeShapeType="1"/>
          </p:cNvSpPr>
          <p:nvPr/>
        </p:nvSpPr>
        <p:spPr bwMode="auto">
          <a:xfrm>
            <a:off x="3617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4" name="Line 92"/>
          <p:cNvSpPr>
            <a:spLocks noChangeShapeType="1"/>
          </p:cNvSpPr>
          <p:nvPr/>
        </p:nvSpPr>
        <p:spPr bwMode="auto">
          <a:xfrm>
            <a:off x="3681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5" name="Line 93"/>
          <p:cNvSpPr>
            <a:spLocks noChangeShapeType="1"/>
          </p:cNvSpPr>
          <p:nvPr/>
        </p:nvSpPr>
        <p:spPr bwMode="auto">
          <a:xfrm>
            <a:off x="3744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" name="Line 94"/>
          <p:cNvSpPr>
            <a:spLocks noChangeShapeType="1"/>
          </p:cNvSpPr>
          <p:nvPr/>
        </p:nvSpPr>
        <p:spPr bwMode="auto">
          <a:xfrm>
            <a:off x="3808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" name="Line 95"/>
          <p:cNvSpPr>
            <a:spLocks noChangeShapeType="1"/>
          </p:cNvSpPr>
          <p:nvPr/>
        </p:nvSpPr>
        <p:spPr bwMode="auto">
          <a:xfrm>
            <a:off x="3871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" name="Line 96"/>
          <p:cNvSpPr>
            <a:spLocks noChangeShapeType="1"/>
          </p:cNvSpPr>
          <p:nvPr/>
        </p:nvSpPr>
        <p:spPr bwMode="auto">
          <a:xfrm>
            <a:off x="3935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" name="Line 97"/>
          <p:cNvSpPr>
            <a:spLocks noChangeShapeType="1"/>
          </p:cNvSpPr>
          <p:nvPr/>
        </p:nvSpPr>
        <p:spPr bwMode="auto">
          <a:xfrm>
            <a:off x="3998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" name="Line 98"/>
          <p:cNvSpPr>
            <a:spLocks noChangeShapeType="1"/>
          </p:cNvSpPr>
          <p:nvPr/>
        </p:nvSpPr>
        <p:spPr bwMode="auto">
          <a:xfrm>
            <a:off x="4062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" name="Line 99"/>
          <p:cNvSpPr>
            <a:spLocks noChangeShapeType="1"/>
          </p:cNvSpPr>
          <p:nvPr/>
        </p:nvSpPr>
        <p:spPr bwMode="auto">
          <a:xfrm>
            <a:off x="4125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" name="Line 100"/>
          <p:cNvSpPr>
            <a:spLocks noChangeShapeType="1"/>
          </p:cNvSpPr>
          <p:nvPr/>
        </p:nvSpPr>
        <p:spPr bwMode="auto">
          <a:xfrm>
            <a:off x="4189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" name="Line 101"/>
          <p:cNvSpPr>
            <a:spLocks noChangeShapeType="1"/>
          </p:cNvSpPr>
          <p:nvPr/>
        </p:nvSpPr>
        <p:spPr bwMode="auto">
          <a:xfrm>
            <a:off x="4252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" name="Line 102"/>
          <p:cNvSpPr>
            <a:spLocks noChangeShapeType="1"/>
          </p:cNvSpPr>
          <p:nvPr/>
        </p:nvSpPr>
        <p:spPr bwMode="auto">
          <a:xfrm>
            <a:off x="4316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" name="Line 103"/>
          <p:cNvSpPr>
            <a:spLocks noChangeShapeType="1"/>
          </p:cNvSpPr>
          <p:nvPr/>
        </p:nvSpPr>
        <p:spPr bwMode="auto">
          <a:xfrm>
            <a:off x="4379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" name="Line 104"/>
          <p:cNvSpPr>
            <a:spLocks noChangeShapeType="1"/>
          </p:cNvSpPr>
          <p:nvPr/>
        </p:nvSpPr>
        <p:spPr bwMode="auto">
          <a:xfrm>
            <a:off x="4443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" name="Line 105"/>
          <p:cNvSpPr>
            <a:spLocks noChangeShapeType="1"/>
          </p:cNvSpPr>
          <p:nvPr/>
        </p:nvSpPr>
        <p:spPr bwMode="auto">
          <a:xfrm>
            <a:off x="4506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" name="Line 106"/>
          <p:cNvSpPr>
            <a:spLocks noChangeShapeType="1"/>
          </p:cNvSpPr>
          <p:nvPr/>
        </p:nvSpPr>
        <p:spPr bwMode="auto">
          <a:xfrm>
            <a:off x="4570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" name="Line 107"/>
          <p:cNvSpPr>
            <a:spLocks noChangeShapeType="1"/>
          </p:cNvSpPr>
          <p:nvPr/>
        </p:nvSpPr>
        <p:spPr bwMode="auto">
          <a:xfrm>
            <a:off x="4633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" name="Line 108"/>
          <p:cNvSpPr>
            <a:spLocks noChangeShapeType="1"/>
          </p:cNvSpPr>
          <p:nvPr/>
        </p:nvSpPr>
        <p:spPr bwMode="auto">
          <a:xfrm>
            <a:off x="4697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" name="Line 109"/>
          <p:cNvSpPr>
            <a:spLocks noChangeShapeType="1"/>
          </p:cNvSpPr>
          <p:nvPr/>
        </p:nvSpPr>
        <p:spPr bwMode="auto">
          <a:xfrm>
            <a:off x="4760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" name="Line 110"/>
          <p:cNvSpPr>
            <a:spLocks noChangeShapeType="1"/>
          </p:cNvSpPr>
          <p:nvPr/>
        </p:nvSpPr>
        <p:spPr bwMode="auto">
          <a:xfrm>
            <a:off x="4824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" name="Line 111"/>
          <p:cNvSpPr>
            <a:spLocks noChangeShapeType="1"/>
          </p:cNvSpPr>
          <p:nvPr/>
        </p:nvSpPr>
        <p:spPr bwMode="auto">
          <a:xfrm>
            <a:off x="4887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" name="Line 112"/>
          <p:cNvSpPr>
            <a:spLocks noChangeShapeType="1"/>
          </p:cNvSpPr>
          <p:nvPr/>
        </p:nvSpPr>
        <p:spPr bwMode="auto">
          <a:xfrm>
            <a:off x="4951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" name="Line 113"/>
          <p:cNvSpPr>
            <a:spLocks noChangeShapeType="1"/>
          </p:cNvSpPr>
          <p:nvPr/>
        </p:nvSpPr>
        <p:spPr bwMode="auto">
          <a:xfrm>
            <a:off x="5014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6" name="Line 114"/>
          <p:cNvSpPr>
            <a:spLocks noChangeShapeType="1"/>
          </p:cNvSpPr>
          <p:nvPr/>
        </p:nvSpPr>
        <p:spPr bwMode="auto">
          <a:xfrm>
            <a:off x="5078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7" name="Line 115"/>
          <p:cNvSpPr>
            <a:spLocks noChangeShapeType="1"/>
          </p:cNvSpPr>
          <p:nvPr/>
        </p:nvSpPr>
        <p:spPr bwMode="auto">
          <a:xfrm>
            <a:off x="5141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8" name="Line 116"/>
          <p:cNvSpPr>
            <a:spLocks noChangeShapeType="1"/>
          </p:cNvSpPr>
          <p:nvPr/>
        </p:nvSpPr>
        <p:spPr bwMode="auto">
          <a:xfrm>
            <a:off x="5205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9" name="Line 117"/>
          <p:cNvSpPr>
            <a:spLocks noChangeShapeType="1"/>
          </p:cNvSpPr>
          <p:nvPr/>
        </p:nvSpPr>
        <p:spPr bwMode="auto">
          <a:xfrm>
            <a:off x="5268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0" name="Line 118"/>
          <p:cNvSpPr>
            <a:spLocks noChangeShapeType="1"/>
          </p:cNvSpPr>
          <p:nvPr/>
        </p:nvSpPr>
        <p:spPr bwMode="auto">
          <a:xfrm>
            <a:off x="5332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1" name="Line 119"/>
          <p:cNvSpPr>
            <a:spLocks noChangeShapeType="1"/>
          </p:cNvSpPr>
          <p:nvPr/>
        </p:nvSpPr>
        <p:spPr bwMode="auto">
          <a:xfrm>
            <a:off x="5395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2" name="Line 120"/>
          <p:cNvSpPr>
            <a:spLocks noChangeShapeType="1"/>
          </p:cNvSpPr>
          <p:nvPr/>
        </p:nvSpPr>
        <p:spPr bwMode="auto">
          <a:xfrm>
            <a:off x="5459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3" name="Line 121"/>
          <p:cNvSpPr>
            <a:spLocks noChangeShapeType="1"/>
          </p:cNvSpPr>
          <p:nvPr/>
        </p:nvSpPr>
        <p:spPr bwMode="auto">
          <a:xfrm>
            <a:off x="5522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4" name="Line 122"/>
          <p:cNvSpPr>
            <a:spLocks noChangeShapeType="1"/>
          </p:cNvSpPr>
          <p:nvPr/>
        </p:nvSpPr>
        <p:spPr bwMode="auto">
          <a:xfrm>
            <a:off x="5586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5" name="Line 123"/>
          <p:cNvSpPr>
            <a:spLocks noChangeShapeType="1"/>
          </p:cNvSpPr>
          <p:nvPr/>
        </p:nvSpPr>
        <p:spPr bwMode="auto">
          <a:xfrm>
            <a:off x="5649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6" name="Line 124"/>
          <p:cNvSpPr>
            <a:spLocks noChangeShapeType="1"/>
          </p:cNvSpPr>
          <p:nvPr/>
        </p:nvSpPr>
        <p:spPr bwMode="auto">
          <a:xfrm>
            <a:off x="5713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7" name="Line 125"/>
          <p:cNvSpPr>
            <a:spLocks noChangeShapeType="1"/>
          </p:cNvSpPr>
          <p:nvPr/>
        </p:nvSpPr>
        <p:spPr bwMode="auto">
          <a:xfrm>
            <a:off x="5776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8" name="Line 126"/>
          <p:cNvSpPr>
            <a:spLocks noChangeShapeType="1"/>
          </p:cNvSpPr>
          <p:nvPr/>
        </p:nvSpPr>
        <p:spPr bwMode="auto">
          <a:xfrm>
            <a:off x="5840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89" name="Line 127"/>
          <p:cNvSpPr>
            <a:spLocks noChangeShapeType="1"/>
          </p:cNvSpPr>
          <p:nvPr/>
        </p:nvSpPr>
        <p:spPr bwMode="auto">
          <a:xfrm>
            <a:off x="5903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0" name="Line 128"/>
          <p:cNvSpPr>
            <a:spLocks noChangeShapeType="1"/>
          </p:cNvSpPr>
          <p:nvPr/>
        </p:nvSpPr>
        <p:spPr bwMode="auto">
          <a:xfrm>
            <a:off x="5967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1" name="Line 129"/>
          <p:cNvSpPr>
            <a:spLocks noChangeShapeType="1"/>
          </p:cNvSpPr>
          <p:nvPr/>
        </p:nvSpPr>
        <p:spPr bwMode="auto">
          <a:xfrm>
            <a:off x="6030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2" name="Line 130"/>
          <p:cNvSpPr>
            <a:spLocks noChangeShapeType="1"/>
          </p:cNvSpPr>
          <p:nvPr/>
        </p:nvSpPr>
        <p:spPr bwMode="auto">
          <a:xfrm>
            <a:off x="6094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3" name="Line 131"/>
          <p:cNvSpPr>
            <a:spLocks noChangeShapeType="1"/>
          </p:cNvSpPr>
          <p:nvPr/>
        </p:nvSpPr>
        <p:spPr bwMode="auto">
          <a:xfrm>
            <a:off x="6157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4" name="Line 132"/>
          <p:cNvSpPr>
            <a:spLocks noChangeShapeType="1"/>
          </p:cNvSpPr>
          <p:nvPr/>
        </p:nvSpPr>
        <p:spPr bwMode="auto">
          <a:xfrm>
            <a:off x="6221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5" name="Line 133"/>
          <p:cNvSpPr>
            <a:spLocks noChangeShapeType="1"/>
          </p:cNvSpPr>
          <p:nvPr/>
        </p:nvSpPr>
        <p:spPr bwMode="auto">
          <a:xfrm>
            <a:off x="6284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6" name="Line 134"/>
          <p:cNvSpPr>
            <a:spLocks noChangeShapeType="1"/>
          </p:cNvSpPr>
          <p:nvPr/>
        </p:nvSpPr>
        <p:spPr bwMode="auto">
          <a:xfrm>
            <a:off x="6348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7" name="Line 135"/>
          <p:cNvSpPr>
            <a:spLocks noChangeShapeType="1"/>
          </p:cNvSpPr>
          <p:nvPr/>
        </p:nvSpPr>
        <p:spPr bwMode="auto">
          <a:xfrm>
            <a:off x="6411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8" name="Line 136"/>
          <p:cNvSpPr>
            <a:spLocks noChangeShapeType="1"/>
          </p:cNvSpPr>
          <p:nvPr/>
        </p:nvSpPr>
        <p:spPr bwMode="auto">
          <a:xfrm>
            <a:off x="6475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99" name="Line 137"/>
          <p:cNvSpPr>
            <a:spLocks noChangeShapeType="1"/>
          </p:cNvSpPr>
          <p:nvPr/>
        </p:nvSpPr>
        <p:spPr bwMode="auto">
          <a:xfrm>
            <a:off x="6538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0" name="Line 138"/>
          <p:cNvSpPr>
            <a:spLocks noChangeShapeType="1"/>
          </p:cNvSpPr>
          <p:nvPr/>
        </p:nvSpPr>
        <p:spPr bwMode="auto">
          <a:xfrm>
            <a:off x="66024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1" name="Line 139"/>
          <p:cNvSpPr>
            <a:spLocks noChangeShapeType="1"/>
          </p:cNvSpPr>
          <p:nvPr/>
        </p:nvSpPr>
        <p:spPr bwMode="auto">
          <a:xfrm>
            <a:off x="6665913" y="43211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2" name="Line 140"/>
          <p:cNvSpPr>
            <a:spLocks noChangeShapeType="1"/>
          </p:cNvSpPr>
          <p:nvPr/>
        </p:nvSpPr>
        <p:spPr bwMode="auto">
          <a:xfrm>
            <a:off x="6729413" y="4321175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3" name="Line 141"/>
          <p:cNvSpPr>
            <a:spLocks noChangeShapeType="1"/>
          </p:cNvSpPr>
          <p:nvPr/>
        </p:nvSpPr>
        <p:spPr bwMode="auto">
          <a:xfrm>
            <a:off x="2538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4" name="Line 142"/>
          <p:cNvSpPr>
            <a:spLocks noChangeShapeType="1"/>
          </p:cNvSpPr>
          <p:nvPr/>
        </p:nvSpPr>
        <p:spPr bwMode="auto">
          <a:xfrm>
            <a:off x="2601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5" name="Line 143"/>
          <p:cNvSpPr>
            <a:spLocks noChangeShapeType="1"/>
          </p:cNvSpPr>
          <p:nvPr/>
        </p:nvSpPr>
        <p:spPr bwMode="auto">
          <a:xfrm>
            <a:off x="2665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6" name="Line 144"/>
          <p:cNvSpPr>
            <a:spLocks noChangeShapeType="1"/>
          </p:cNvSpPr>
          <p:nvPr/>
        </p:nvSpPr>
        <p:spPr bwMode="auto">
          <a:xfrm>
            <a:off x="2728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7" name="Line 145"/>
          <p:cNvSpPr>
            <a:spLocks noChangeShapeType="1"/>
          </p:cNvSpPr>
          <p:nvPr/>
        </p:nvSpPr>
        <p:spPr bwMode="auto">
          <a:xfrm>
            <a:off x="2792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8" name="Line 146"/>
          <p:cNvSpPr>
            <a:spLocks noChangeShapeType="1"/>
          </p:cNvSpPr>
          <p:nvPr/>
        </p:nvSpPr>
        <p:spPr bwMode="auto">
          <a:xfrm>
            <a:off x="2855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09" name="Line 147"/>
          <p:cNvSpPr>
            <a:spLocks noChangeShapeType="1"/>
          </p:cNvSpPr>
          <p:nvPr/>
        </p:nvSpPr>
        <p:spPr bwMode="auto">
          <a:xfrm>
            <a:off x="2919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0" name="Line 148"/>
          <p:cNvSpPr>
            <a:spLocks noChangeShapeType="1"/>
          </p:cNvSpPr>
          <p:nvPr/>
        </p:nvSpPr>
        <p:spPr bwMode="auto">
          <a:xfrm>
            <a:off x="2982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1" name="Line 149"/>
          <p:cNvSpPr>
            <a:spLocks noChangeShapeType="1"/>
          </p:cNvSpPr>
          <p:nvPr/>
        </p:nvSpPr>
        <p:spPr bwMode="auto">
          <a:xfrm>
            <a:off x="3046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2" name="Line 150"/>
          <p:cNvSpPr>
            <a:spLocks noChangeShapeType="1"/>
          </p:cNvSpPr>
          <p:nvPr/>
        </p:nvSpPr>
        <p:spPr bwMode="auto">
          <a:xfrm>
            <a:off x="3109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3" name="Line 151"/>
          <p:cNvSpPr>
            <a:spLocks noChangeShapeType="1"/>
          </p:cNvSpPr>
          <p:nvPr/>
        </p:nvSpPr>
        <p:spPr bwMode="auto">
          <a:xfrm>
            <a:off x="3173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4" name="Line 152"/>
          <p:cNvSpPr>
            <a:spLocks noChangeShapeType="1"/>
          </p:cNvSpPr>
          <p:nvPr/>
        </p:nvSpPr>
        <p:spPr bwMode="auto">
          <a:xfrm>
            <a:off x="3236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5" name="Line 153"/>
          <p:cNvSpPr>
            <a:spLocks noChangeShapeType="1"/>
          </p:cNvSpPr>
          <p:nvPr/>
        </p:nvSpPr>
        <p:spPr bwMode="auto">
          <a:xfrm>
            <a:off x="3300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6" name="Line 154"/>
          <p:cNvSpPr>
            <a:spLocks noChangeShapeType="1"/>
          </p:cNvSpPr>
          <p:nvPr/>
        </p:nvSpPr>
        <p:spPr bwMode="auto">
          <a:xfrm>
            <a:off x="3363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7" name="Line 155"/>
          <p:cNvSpPr>
            <a:spLocks noChangeShapeType="1"/>
          </p:cNvSpPr>
          <p:nvPr/>
        </p:nvSpPr>
        <p:spPr bwMode="auto">
          <a:xfrm>
            <a:off x="3427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8" name="Line 156"/>
          <p:cNvSpPr>
            <a:spLocks noChangeShapeType="1"/>
          </p:cNvSpPr>
          <p:nvPr/>
        </p:nvSpPr>
        <p:spPr bwMode="auto">
          <a:xfrm>
            <a:off x="3490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19" name="Line 157"/>
          <p:cNvSpPr>
            <a:spLocks noChangeShapeType="1"/>
          </p:cNvSpPr>
          <p:nvPr/>
        </p:nvSpPr>
        <p:spPr bwMode="auto">
          <a:xfrm>
            <a:off x="3554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0" name="Line 158"/>
          <p:cNvSpPr>
            <a:spLocks noChangeShapeType="1"/>
          </p:cNvSpPr>
          <p:nvPr/>
        </p:nvSpPr>
        <p:spPr bwMode="auto">
          <a:xfrm>
            <a:off x="3617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1" name="Line 159"/>
          <p:cNvSpPr>
            <a:spLocks noChangeShapeType="1"/>
          </p:cNvSpPr>
          <p:nvPr/>
        </p:nvSpPr>
        <p:spPr bwMode="auto">
          <a:xfrm>
            <a:off x="3681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2" name="Line 160"/>
          <p:cNvSpPr>
            <a:spLocks noChangeShapeType="1"/>
          </p:cNvSpPr>
          <p:nvPr/>
        </p:nvSpPr>
        <p:spPr bwMode="auto">
          <a:xfrm>
            <a:off x="3744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3" name="Line 161"/>
          <p:cNvSpPr>
            <a:spLocks noChangeShapeType="1"/>
          </p:cNvSpPr>
          <p:nvPr/>
        </p:nvSpPr>
        <p:spPr bwMode="auto">
          <a:xfrm>
            <a:off x="3808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4" name="Line 162"/>
          <p:cNvSpPr>
            <a:spLocks noChangeShapeType="1"/>
          </p:cNvSpPr>
          <p:nvPr/>
        </p:nvSpPr>
        <p:spPr bwMode="auto">
          <a:xfrm>
            <a:off x="3871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5" name="Line 163"/>
          <p:cNvSpPr>
            <a:spLocks noChangeShapeType="1"/>
          </p:cNvSpPr>
          <p:nvPr/>
        </p:nvSpPr>
        <p:spPr bwMode="auto">
          <a:xfrm>
            <a:off x="3935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6" name="Line 164"/>
          <p:cNvSpPr>
            <a:spLocks noChangeShapeType="1"/>
          </p:cNvSpPr>
          <p:nvPr/>
        </p:nvSpPr>
        <p:spPr bwMode="auto">
          <a:xfrm>
            <a:off x="3998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7" name="Line 165"/>
          <p:cNvSpPr>
            <a:spLocks noChangeShapeType="1"/>
          </p:cNvSpPr>
          <p:nvPr/>
        </p:nvSpPr>
        <p:spPr bwMode="auto">
          <a:xfrm>
            <a:off x="4062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8" name="Line 166"/>
          <p:cNvSpPr>
            <a:spLocks noChangeShapeType="1"/>
          </p:cNvSpPr>
          <p:nvPr/>
        </p:nvSpPr>
        <p:spPr bwMode="auto">
          <a:xfrm>
            <a:off x="4125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29" name="Line 167"/>
          <p:cNvSpPr>
            <a:spLocks noChangeShapeType="1"/>
          </p:cNvSpPr>
          <p:nvPr/>
        </p:nvSpPr>
        <p:spPr bwMode="auto">
          <a:xfrm>
            <a:off x="4189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0" name="Line 168"/>
          <p:cNvSpPr>
            <a:spLocks noChangeShapeType="1"/>
          </p:cNvSpPr>
          <p:nvPr/>
        </p:nvSpPr>
        <p:spPr bwMode="auto">
          <a:xfrm>
            <a:off x="4252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1" name="Line 169"/>
          <p:cNvSpPr>
            <a:spLocks noChangeShapeType="1"/>
          </p:cNvSpPr>
          <p:nvPr/>
        </p:nvSpPr>
        <p:spPr bwMode="auto">
          <a:xfrm>
            <a:off x="4316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2" name="Line 170"/>
          <p:cNvSpPr>
            <a:spLocks noChangeShapeType="1"/>
          </p:cNvSpPr>
          <p:nvPr/>
        </p:nvSpPr>
        <p:spPr bwMode="auto">
          <a:xfrm>
            <a:off x="4379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3" name="Line 171"/>
          <p:cNvSpPr>
            <a:spLocks noChangeShapeType="1"/>
          </p:cNvSpPr>
          <p:nvPr/>
        </p:nvSpPr>
        <p:spPr bwMode="auto">
          <a:xfrm>
            <a:off x="4443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4" name="Line 172"/>
          <p:cNvSpPr>
            <a:spLocks noChangeShapeType="1"/>
          </p:cNvSpPr>
          <p:nvPr/>
        </p:nvSpPr>
        <p:spPr bwMode="auto">
          <a:xfrm>
            <a:off x="4506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5" name="Line 173"/>
          <p:cNvSpPr>
            <a:spLocks noChangeShapeType="1"/>
          </p:cNvSpPr>
          <p:nvPr/>
        </p:nvSpPr>
        <p:spPr bwMode="auto">
          <a:xfrm>
            <a:off x="4570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6" name="Line 174"/>
          <p:cNvSpPr>
            <a:spLocks noChangeShapeType="1"/>
          </p:cNvSpPr>
          <p:nvPr/>
        </p:nvSpPr>
        <p:spPr bwMode="auto">
          <a:xfrm>
            <a:off x="4633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7" name="Line 175"/>
          <p:cNvSpPr>
            <a:spLocks noChangeShapeType="1"/>
          </p:cNvSpPr>
          <p:nvPr/>
        </p:nvSpPr>
        <p:spPr bwMode="auto">
          <a:xfrm>
            <a:off x="4697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8" name="Line 176"/>
          <p:cNvSpPr>
            <a:spLocks noChangeShapeType="1"/>
          </p:cNvSpPr>
          <p:nvPr/>
        </p:nvSpPr>
        <p:spPr bwMode="auto">
          <a:xfrm>
            <a:off x="4760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39" name="Line 177"/>
          <p:cNvSpPr>
            <a:spLocks noChangeShapeType="1"/>
          </p:cNvSpPr>
          <p:nvPr/>
        </p:nvSpPr>
        <p:spPr bwMode="auto">
          <a:xfrm>
            <a:off x="4824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0" name="Line 178"/>
          <p:cNvSpPr>
            <a:spLocks noChangeShapeType="1"/>
          </p:cNvSpPr>
          <p:nvPr/>
        </p:nvSpPr>
        <p:spPr bwMode="auto">
          <a:xfrm>
            <a:off x="4887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1" name="Line 179"/>
          <p:cNvSpPr>
            <a:spLocks noChangeShapeType="1"/>
          </p:cNvSpPr>
          <p:nvPr/>
        </p:nvSpPr>
        <p:spPr bwMode="auto">
          <a:xfrm>
            <a:off x="4951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2" name="Line 180"/>
          <p:cNvSpPr>
            <a:spLocks noChangeShapeType="1"/>
          </p:cNvSpPr>
          <p:nvPr/>
        </p:nvSpPr>
        <p:spPr bwMode="auto">
          <a:xfrm>
            <a:off x="5014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" name="Line 181"/>
          <p:cNvSpPr>
            <a:spLocks noChangeShapeType="1"/>
          </p:cNvSpPr>
          <p:nvPr/>
        </p:nvSpPr>
        <p:spPr bwMode="auto">
          <a:xfrm>
            <a:off x="5078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" name="Line 182"/>
          <p:cNvSpPr>
            <a:spLocks noChangeShapeType="1"/>
          </p:cNvSpPr>
          <p:nvPr/>
        </p:nvSpPr>
        <p:spPr bwMode="auto">
          <a:xfrm>
            <a:off x="5141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" name="Line 183"/>
          <p:cNvSpPr>
            <a:spLocks noChangeShapeType="1"/>
          </p:cNvSpPr>
          <p:nvPr/>
        </p:nvSpPr>
        <p:spPr bwMode="auto">
          <a:xfrm>
            <a:off x="5205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" name="Line 184"/>
          <p:cNvSpPr>
            <a:spLocks noChangeShapeType="1"/>
          </p:cNvSpPr>
          <p:nvPr/>
        </p:nvSpPr>
        <p:spPr bwMode="auto">
          <a:xfrm>
            <a:off x="5268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" name="Line 185"/>
          <p:cNvSpPr>
            <a:spLocks noChangeShapeType="1"/>
          </p:cNvSpPr>
          <p:nvPr/>
        </p:nvSpPr>
        <p:spPr bwMode="auto">
          <a:xfrm>
            <a:off x="5332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8" name="Line 186"/>
          <p:cNvSpPr>
            <a:spLocks noChangeShapeType="1"/>
          </p:cNvSpPr>
          <p:nvPr/>
        </p:nvSpPr>
        <p:spPr bwMode="auto">
          <a:xfrm>
            <a:off x="5395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9" name="Line 187"/>
          <p:cNvSpPr>
            <a:spLocks noChangeShapeType="1"/>
          </p:cNvSpPr>
          <p:nvPr/>
        </p:nvSpPr>
        <p:spPr bwMode="auto">
          <a:xfrm>
            <a:off x="54594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50" name="Line 188"/>
          <p:cNvSpPr>
            <a:spLocks noChangeShapeType="1"/>
          </p:cNvSpPr>
          <p:nvPr/>
        </p:nvSpPr>
        <p:spPr bwMode="auto">
          <a:xfrm>
            <a:off x="5522913" y="30130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0" name="Line 209"/>
          <p:cNvSpPr>
            <a:spLocks noChangeShapeType="1"/>
          </p:cNvSpPr>
          <p:nvPr/>
        </p:nvSpPr>
        <p:spPr bwMode="auto">
          <a:xfrm>
            <a:off x="2538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1" name="Line 210"/>
          <p:cNvSpPr>
            <a:spLocks noChangeShapeType="1"/>
          </p:cNvSpPr>
          <p:nvPr/>
        </p:nvSpPr>
        <p:spPr bwMode="auto">
          <a:xfrm>
            <a:off x="2601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2" name="Line 211"/>
          <p:cNvSpPr>
            <a:spLocks noChangeShapeType="1"/>
          </p:cNvSpPr>
          <p:nvPr/>
        </p:nvSpPr>
        <p:spPr bwMode="auto">
          <a:xfrm>
            <a:off x="2665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3" name="Line 212"/>
          <p:cNvSpPr>
            <a:spLocks noChangeShapeType="1"/>
          </p:cNvSpPr>
          <p:nvPr/>
        </p:nvSpPr>
        <p:spPr bwMode="auto">
          <a:xfrm>
            <a:off x="2728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4" name="Line 213"/>
          <p:cNvSpPr>
            <a:spLocks noChangeShapeType="1"/>
          </p:cNvSpPr>
          <p:nvPr/>
        </p:nvSpPr>
        <p:spPr bwMode="auto">
          <a:xfrm>
            <a:off x="2792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5" name="Line 214"/>
          <p:cNvSpPr>
            <a:spLocks noChangeShapeType="1"/>
          </p:cNvSpPr>
          <p:nvPr/>
        </p:nvSpPr>
        <p:spPr bwMode="auto">
          <a:xfrm>
            <a:off x="2855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6" name="Line 215"/>
          <p:cNvSpPr>
            <a:spLocks noChangeShapeType="1"/>
          </p:cNvSpPr>
          <p:nvPr/>
        </p:nvSpPr>
        <p:spPr bwMode="auto">
          <a:xfrm>
            <a:off x="2919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7" name="Line 216"/>
          <p:cNvSpPr>
            <a:spLocks noChangeShapeType="1"/>
          </p:cNvSpPr>
          <p:nvPr/>
        </p:nvSpPr>
        <p:spPr bwMode="auto">
          <a:xfrm>
            <a:off x="2982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8" name="Line 217"/>
          <p:cNvSpPr>
            <a:spLocks noChangeShapeType="1"/>
          </p:cNvSpPr>
          <p:nvPr/>
        </p:nvSpPr>
        <p:spPr bwMode="auto">
          <a:xfrm>
            <a:off x="3046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79" name="Line 218"/>
          <p:cNvSpPr>
            <a:spLocks noChangeShapeType="1"/>
          </p:cNvSpPr>
          <p:nvPr/>
        </p:nvSpPr>
        <p:spPr bwMode="auto">
          <a:xfrm>
            <a:off x="3109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0" name="Line 219"/>
          <p:cNvSpPr>
            <a:spLocks noChangeShapeType="1"/>
          </p:cNvSpPr>
          <p:nvPr/>
        </p:nvSpPr>
        <p:spPr bwMode="auto">
          <a:xfrm>
            <a:off x="3173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1" name="Line 220"/>
          <p:cNvSpPr>
            <a:spLocks noChangeShapeType="1"/>
          </p:cNvSpPr>
          <p:nvPr/>
        </p:nvSpPr>
        <p:spPr bwMode="auto">
          <a:xfrm>
            <a:off x="3236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2" name="Line 221"/>
          <p:cNvSpPr>
            <a:spLocks noChangeShapeType="1"/>
          </p:cNvSpPr>
          <p:nvPr/>
        </p:nvSpPr>
        <p:spPr bwMode="auto">
          <a:xfrm>
            <a:off x="3300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" name="Line 222"/>
          <p:cNvSpPr>
            <a:spLocks noChangeShapeType="1"/>
          </p:cNvSpPr>
          <p:nvPr/>
        </p:nvSpPr>
        <p:spPr bwMode="auto">
          <a:xfrm>
            <a:off x="3363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" name="Line 223"/>
          <p:cNvSpPr>
            <a:spLocks noChangeShapeType="1"/>
          </p:cNvSpPr>
          <p:nvPr/>
        </p:nvSpPr>
        <p:spPr bwMode="auto">
          <a:xfrm>
            <a:off x="3427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5" name="Line 224"/>
          <p:cNvSpPr>
            <a:spLocks noChangeShapeType="1"/>
          </p:cNvSpPr>
          <p:nvPr/>
        </p:nvSpPr>
        <p:spPr bwMode="auto">
          <a:xfrm>
            <a:off x="3490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" name="Line 225"/>
          <p:cNvSpPr>
            <a:spLocks noChangeShapeType="1"/>
          </p:cNvSpPr>
          <p:nvPr/>
        </p:nvSpPr>
        <p:spPr bwMode="auto">
          <a:xfrm>
            <a:off x="3554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" name="Line 226"/>
          <p:cNvSpPr>
            <a:spLocks noChangeShapeType="1"/>
          </p:cNvSpPr>
          <p:nvPr/>
        </p:nvSpPr>
        <p:spPr bwMode="auto">
          <a:xfrm>
            <a:off x="3617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8" name="Line 227"/>
          <p:cNvSpPr>
            <a:spLocks noChangeShapeType="1"/>
          </p:cNvSpPr>
          <p:nvPr/>
        </p:nvSpPr>
        <p:spPr bwMode="auto">
          <a:xfrm>
            <a:off x="3681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9" name="Line 228"/>
          <p:cNvSpPr>
            <a:spLocks noChangeShapeType="1"/>
          </p:cNvSpPr>
          <p:nvPr/>
        </p:nvSpPr>
        <p:spPr bwMode="auto">
          <a:xfrm>
            <a:off x="3744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0" name="Line 229"/>
          <p:cNvSpPr>
            <a:spLocks noChangeShapeType="1"/>
          </p:cNvSpPr>
          <p:nvPr/>
        </p:nvSpPr>
        <p:spPr bwMode="auto">
          <a:xfrm>
            <a:off x="3808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1" name="Line 230"/>
          <p:cNvSpPr>
            <a:spLocks noChangeShapeType="1"/>
          </p:cNvSpPr>
          <p:nvPr/>
        </p:nvSpPr>
        <p:spPr bwMode="auto">
          <a:xfrm>
            <a:off x="3871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2" name="Line 231"/>
          <p:cNvSpPr>
            <a:spLocks noChangeShapeType="1"/>
          </p:cNvSpPr>
          <p:nvPr/>
        </p:nvSpPr>
        <p:spPr bwMode="auto">
          <a:xfrm>
            <a:off x="3935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3" name="Line 232"/>
          <p:cNvSpPr>
            <a:spLocks noChangeShapeType="1"/>
          </p:cNvSpPr>
          <p:nvPr/>
        </p:nvSpPr>
        <p:spPr bwMode="auto">
          <a:xfrm>
            <a:off x="3998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4" name="Line 233"/>
          <p:cNvSpPr>
            <a:spLocks noChangeShapeType="1"/>
          </p:cNvSpPr>
          <p:nvPr/>
        </p:nvSpPr>
        <p:spPr bwMode="auto">
          <a:xfrm>
            <a:off x="4062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5" name="Line 234"/>
          <p:cNvSpPr>
            <a:spLocks noChangeShapeType="1"/>
          </p:cNvSpPr>
          <p:nvPr/>
        </p:nvSpPr>
        <p:spPr bwMode="auto">
          <a:xfrm>
            <a:off x="4125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6" name="Line 235"/>
          <p:cNvSpPr>
            <a:spLocks noChangeShapeType="1"/>
          </p:cNvSpPr>
          <p:nvPr/>
        </p:nvSpPr>
        <p:spPr bwMode="auto">
          <a:xfrm>
            <a:off x="4189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7" name="Line 236"/>
          <p:cNvSpPr>
            <a:spLocks noChangeShapeType="1"/>
          </p:cNvSpPr>
          <p:nvPr/>
        </p:nvSpPr>
        <p:spPr bwMode="auto">
          <a:xfrm>
            <a:off x="4252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8" name="Line 237"/>
          <p:cNvSpPr>
            <a:spLocks noChangeShapeType="1"/>
          </p:cNvSpPr>
          <p:nvPr/>
        </p:nvSpPr>
        <p:spPr bwMode="auto">
          <a:xfrm>
            <a:off x="4316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9" name="Line 238"/>
          <p:cNvSpPr>
            <a:spLocks noChangeShapeType="1"/>
          </p:cNvSpPr>
          <p:nvPr/>
        </p:nvSpPr>
        <p:spPr bwMode="auto">
          <a:xfrm>
            <a:off x="4379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0" name="Line 239"/>
          <p:cNvSpPr>
            <a:spLocks noChangeShapeType="1"/>
          </p:cNvSpPr>
          <p:nvPr/>
        </p:nvSpPr>
        <p:spPr bwMode="auto">
          <a:xfrm>
            <a:off x="4443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1" name="Line 240"/>
          <p:cNvSpPr>
            <a:spLocks noChangeShapeType="1"/>
          </p:cNvSpPr>
          <p:nvPr/>
        </p:nvSpPr>
        <p:spPr bwMode="auto">
          <a:xfrm>
            <a:off x="4506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2" name="Line 241"/>
          <p:cNvSpPr>
            <a:spLocks noChangeShapeType="1"/>
          </p:cNvSpPr>
          <p:nvPr/>
        </p:nvSpPr>
        <p:spPr bwMode="auto">
          <a:xfrm>
            <a:off x="4570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3" name="Line 242"/>
          <p:cNvSpPr>
            <a:spLocks noChangeShapeType="1"/>
          </p:cNvSpPr>
          <p:nvPr/>
        </p:nvSpPr>
        <p:spPr bwMode="auto">
          <a:xfrm>
            <a:off x="4633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4" name="Line 243"/>
          <p:cNvSpPr>
            <a:spLocks noChangeShapeType="1"/>
          </p:cNvSpPr>
          <p:nvPr/>
        </p:nvSpPr>
        <p:spPr bwMode="auto">
          <a:xfrm>
            <a:off x="4697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5" name="Line 244"/>
          <p:cNvSpPr>
            <a:spLocks noChangeShapeType="1"/>
          </p:cNvSpPr>
          <p:nvPr/>
        </p:nvSpPr>
        <p:spPr bwMode="auto">
          <a:xfrm>
            <a:off x="4760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6" name="Line 245"/>
          <p:cNvSpPr>
            <a:spLocks noChangeShapeType="1"/>
          </p:cNvSpPr>
          <p:nvPr/>
        </p:nvSpPr>
        <p:spPr bwMode="auto">
          <a:xfrm>
            <a:off x="4824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7" name="Line 246"/>
          <p:cNvSpPr>
            <a:spLocks noChangeShapeType="1"/>
          </p:cNvSpPr>
          <p:nvPr/>
        </p:nvSpPr>
        <p:spPr bwMode="auto">
          <a:xfrm>
            <a:off x="4887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8" name="Line 247"/>
          <p:cNvSpPr>
            <a:spLocks noChangeShapeType="1"/>
          </p:cNvSpPr>
          <p:nvPr/>
        </p:nvSpPr>
        <p:spPr bwMode="auto">
          <a:xfrm>
            <a:off x="4951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09" name="Line 248"/>
          <p:cNvSpPr>
            <a:spLocks noChangeShapeType="1"/>
          </p:cNvSpPr>
          <p:nvPr/>
        </p:nvSpPr>
        <p:spPr bwMode="auto">
          <a:xfrm>
            <a:off x="5014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0" name="Line 249"/>
          <p:cNvSpPr>
            <a:spLocks noChangeShapeType="1"/>
          </p:cNvSpPr>
          <p:nvPr/>
        </p:nvSpPr>
        <p:spPr bwMode="auto">
          <a:xfrm>
            <a:off x="5078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1" name="Line 250"/>
          <p:cNvSpPr>
            <a:spLocks noChangeShapeType="1"/>
          </p:cNvSpPr>
          <p:nvPr/>
        </p:nvSpPr>
        <p:spPr bwMode="auto">
          <a:xfrm>
            <a:off x="5141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2" name="Line 251"/>
          <p:cNvSpPr>
            <a:spLocks noChangeShapeType="1"/>
          </p:cNvSpPr>
          <p:nvPr/>
        </p:nvSpPr>
        <p:spPr bwMode="auto">
          <a:xfrm>
            <a:off x="5205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3" name="Line 252"/>
          <p:cNvSpPr>
            <a:spLocks noChangeShapeType="1"/>
          </p:cNvSpPr>
          <p:nvPr/>
        </p:nvSpPr>
        <p:spPr bwMode="auto">
          <a:xfrm>
            <a:off x="5268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4" name="Line 253"/>
          <p:cNvSpPr>
            <a:spLocks noChangeShapeType="1"/>
          </p:cNvSpPr>
          <p:nvPr/>
        </p:nvSpPr>
        <p:spPr bwMode="auto">
          <a:xfrm>
            <a:off x="5332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5" name="Line 254"/>
          <p:cNvSpPr>
            <a:spLocks noChangeShapeType="1"/>
          </p:cNvSpPr>
          <p:nvPr/>
        </p:nvSpPr>
        <p:spPr bwMode="auto">
          <a:xfrm>
            <a:off x="5395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6" name="Line 255"/>
          <p:cNvSpPr>
            <a:spLocks noChangeShapeType="1"/>
          </p:cNvSpPr>
          <p:nvPr/>
        </p:nvSpPr>
        <p:spPr bwMode="auto">
          <a:xfrm>
            <a:off x="5459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7" name="Line 256"/>
          <p:cNvSpPr>
            <a:spLocks noChangeShapeType="1"/>
          </p:cNvSpPr>
          <p:nvPr/>
        </p:nvSpPr>
        <p:spPr bwMode="auto">
          <a:xfrm>
            <a:off x="5522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8" name="Line 257"/>
          <p:cNvSpPr>
            <a:spLocks noChangeShapeType="1"/>
          </p:cNvSpPr>
          <p:nvPr/>
        </p:nvSpPr>
        <p:spPr bwMode="auto">
          <a:xfrm>
            <a:off x="5586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19" name="Line 258"/>
          <p:cNvSpPr>
            <a:spLocks noChangeShapeType="1"/>
          </p:cNvSpPr>
          <p:nvPr/>
        </p:nvSpPr>
        <p:spPr bwMode="auto">
          <a:xfrm>
            <a:off x="5649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0" name="Line 259"/>
          <p:cNvSpPr>
            <a:spLocks noChangeShapeType="1"/>
          </p:cNvSpPr>
          <p:nvPr/>
        </p:nvSpPr>
        <p:spPr bwMode="auto">
          <a:xfrm>
            <a:off x="5713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1" name="Line 260"/>
          <p:cNvSpPr>
            <a:spLocks noChangeShapeType="1"/>
          </p:cNvSpPr>
          <p:nvPr/>
        </p:nvSpPr>
        <p:spPr bwMode="auto">
          <a:xfrm>
            <a:off x="5776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2" name="Line 261"/>
          <p:cNvSpPr>
            <a:spLocks noChangeShapeType="1"/>
          </p:cNvSpPr>
          <p:nvPr/>
        </p:nvSpPr>
        <p:spPr bwMode="auto">
          <a:xfrm>
            <a:off x="5840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3" name="Line 262"/>
          <p:cNvSpPr>
            <a:spLocks noChangeShapeType="1"/>
          </p:cNvSpPr>
          <p:nvPr/>
        </p:nvSpPr>
        <p:spPr bwMode="auto">
          <a:xfrm>
            <a:off x="5903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4" name="Line 263"/>
          <p:cNvSpPr>
            <a:spLocks noChangeShapeType="1"/>
          </p:cNvSpPr>
          <p:nvPr/>
        </p:nvSpPr>
        <p:spPr bwMode="auto">
          <a:xfrm>
            <a:off x="5967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5" name="Line 264"/>
          <p:cNvSpPr>
            <a:spLocks noChangeShapeType="1"/>
          </p:cNvSpPr>
          <p:nvPr/>
        </p:nvSpPr>
        <p:spPr bwMode="auto">
          <a:xfrm>
            <a:off x="6030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6" name="Line 265"/>
          <p:cNvSpPr>
            <a:spLocks noChangeShapeType="1"/>
          </p:cNvSpPr>
          <p:nvPr/>
        </p:nvSpPr>
        <p:spPr bwMode="auto">
          <a:xfrm>
            <a:off x="6094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7" name="Line 266"/>
          <p:cNvSpPr>
            <a:spLocks noChangeShapeType="1"/>
          </p:cNvSpPr>
          <p:nvPr/>
        </p:nvSpPr>
        <p:spPr bwMode="auto">
          <a:xfrm>
            <a:off x="6157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8" name="Line 267"/>
          <p:cNvSpPr>
            <a:spLocks noChangeShapeType="1"/>
          </p:cNvSpPr>
          <p:nvPr/>
        </p:nvSpPr>
        <p:spPr bwMode="auto">
          <a:xfrm>
            <a:off x="6221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29" name="Line 268"/>
          <p:cNvSpPr>
            <a:spLocks noChangeShapeType="1"/>
          </p:cNvSpPr>
          <p:nvPr/>
        </p:nvSpPr>
        <p:spPr bwMode="auto">
          <a:xfrm>
            <a:off x="6284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0" name="Line 269"/>
          <p:cNvSpPr>
            <a:spLocks noChangeShapeType="1"/>
          </p:cNvSpPr>
          <p:nvPr/>
        </p:nvSpPr>
        <p:spPr bwMode="auto">
          <a:xfrm>
            <a:off x="6348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1" name="Line 270"/>
          <p:cNvSpPr>
            <a:spLocks noChangeShapeType="1"/>
          </p:cNvSpPr>
          <p:nvPr/>
        </p:nvSpPr>
        <p:spPr bwMode="auto">
          <a:xfrm>
            <a:off x="6411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2" name="Line 271"/>
          <p:cNvSpPr>
            <a:spLocks noChangeShapeType="1"/>
          </p:cNvSpPr>
          <p:nvPr/>
        </p:nvSpPr>
        <p:spPr bwMode="auto">
          <a:xfrm>
            <a:off x="6475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3" name="Line 272"/>
          <p:cNvSpPr>
            <a:spLocks noChangeShapeType="1"/>
          </p:cNvSpPr>
          <p:nvPr/>
        </p:nvSpPr>
        <p:spPr bwMode="auto">
          <a:xfrm>
            <a:off x="6538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4" name="Line 273"/>
          <p:cNvSpPr>
            <a:spLocks noChangeShapeType="1"/>
          </p:cNvSpPr>
          <p:nvPr/>
        </p:nvSpPr>
        <p:spPr bwMode="auto">
          <a:xfrm>
            <a:off x="66024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5" name="Line 274"/>
          <p:cNvSpPr>
            <a:spLocks noChangeShapeType="1"/>
          </p:cNvSpPr>
          <p:nvPr/>
        </p:nvSpPr>
        <p:spPr bwMode="auto">
          <a:xfrm>
            <a:off x="6665913" y="32004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" name="Line 275"/>
          <p:cNvSpPr>
            <a:spLocks noChangeShapeType="1"/>
          </p:cNvSpPr>
          <p:nvPr/>
        </p:nvSpPr>
        <p:spPr bwMode="auto">
          <a:xfrm>
            <a:off x="6729413" y="3200400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" name="Line 276"/>
          <p:cNvSpPr>
            <a:spLocks noChangeShapeType="1"/>
          </p:cNvSpPr>
          <p:nvPr/>
        </p:nvSpPr>
        <p:spPr bwMode="auto">
          <a:xfrm>
            <a:off x="2538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" name="Line 277"/>
          <p:cNvSpPr>
            <a:spLocks noChangeShapeType="1"/>
          </p:cNvSpPr>
          <p:nvPr/>
        </p:nvSpPr>
        <p:spPr bwMode="auto">
          <a:xfrm>
            <a:off x="2601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" name="Line 278"/>
          <p:cNvSpPr>
            <a:spLocks noChangeShapeType="1"/>
          </p:cNvSpPr>
          <p:nvPr/>
        </p:nvSpPr>
        <p:spPr bwMode="auto">
          <a:xfrm>
            <a:off x="2665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" name="Line 279"/>
          <p:cNvSpPr>
            <a:spLocks noChangeShapeType="1"/>
          </p:cNvSpPr>
          <p:nvPr/>
        </p:nvSpPr>
        <p:spPr bwMode="auto">
          <a:xfrm>
            <a:off x="2728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" name="Line 280"/>
          <p:cNvSpPr>
            <a:spLocks noChangeShapeType="1"/>
          </p:cNvSpPr>
          <p:nvPr/>
        </p:nvSpPr>
        <p:spPr bwMode="auto">
          <a:xfrm>
            <a:off x="2792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" name="Line 281"/>
          <p:cNvSpPr>
            <a:spLocks noChangeShapeType="1"/>
          </p:cNvSpPr>
          <p:nvPr/>
        </p:nvSpPr>
        <p:spPr bwMode="auto">
          <a:xfrm>
            <a:off x="2855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" name="Line 282"/>
          <p:cNvSpPr>
            <a:spLocks noChangeShapeType="1"/>
          </p:cNvSpPr>
          <p:nvPr/>
        </p:nvSpPr>
        <p:spPr bwMode="auto">
          <a:xfrm>
            <a:off x="2919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" name="Line 283"/>
          <p:cNvSpPr>
            <a:spLocks noChangeShapeType="1"/>
          </p:cNvSpPr>
          <p:nvPr/>
        </p:nvSpPr>
        <p:spPr bwMode="auto">
          <a:xfrm>
            <a:off x="2982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" name="Line 284"/>
          <p:cNvSpPr>
            <a:spLocks noChangeShapeType="1"/>
          </p:cNvSpPr>
          <p:nvPr/>
        </p:nvSpPr>
        <p:spPr bwMode="auto">
          <a:xfrm>
            <a:off x="3046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" name="Line 285"/>
          <p:cNvSpPr>
            <a:spLocks noChangeShapeType="1"/>
          </p:cNvSpPr>
          <p:nvPr/>
        </p:nvSpPr>
        <p:spPr bwMode="auto">
          <a:xfrm>
            <a:off x="3109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" name="Line 286"/>
          <p:cNvSpPr>
            <a:spLocks noChangeShapeType="1"/>
          </p:cNvSpPr>
          <p:nvPr/>
        </p:nvSpPr>
        <p:spPr bwMode="auto">
          <a:xfrm>
            <a:off x="3173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8" name="Line 287"/>
          <p:cNvSpPr>
            <a:spLocks noChangeShapeType="1"/>
          </p:cNvSpPr>
          <p:nvPr/>
        </p:nvSpPr>
        <p:spPr bwMode="auto">
          <a:xfrm>
            <a:off x="3236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9" name="Line 288"/>
          <p:cNvSpPr>
            <a:spLocks noChangeShapeType="1"/>
          </p:cNvSpPr>
          <p:nvPr/>
        </p:nvSpPr>
        <p:spPr bwMode="auto">
          <a:xfrm>
            <a:off x="3300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0" name="Line 289"/>
          <p:cNvSpPr>
            <a:spLocks noChangeShapeType="1"/>
          </p:cNvSpPr>
          <p:nvPr/>
        </p:nvSpPr>
        <p:spPr bwMode="auto">
          <a:xfrm>
            <a:off x="3363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1" name="Line 290"/>
          <p:cNvSpPr>
            <a:spLocks noChangeShapeType="1"/>
          </p:cNvSpPr>
          <p:nvPr/>
        </p:nvSpPr>
        <p:spPr bwMode="auto">
          <a:xfrm>
            <a:off x="3427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" name="Line 291"/>
          <p:cNvSpPr>
            <a:spLocks noChangeShapeType="1"/>
          </p:cNvSpPr>
          <p:nvPr/>
        </p:nvSpPr>
        <p:spPr bwMode="auto">
          <a:xfrm>
            <a:off x="3490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" name="Line 292"/>
          <p:cNvSpPr>
            <a:spLocks noChangeShapeType="1"/>
          </p:cNvSpPr>
          <p:nvPr/>
        </p:nvSpPr>
        <p:spPr bwMode="auto">
          <a:xfrm>
            <a:off x="3554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" name="Line 293"/>
          <p:cNvSpPr>
            <a:spLocks noChangeShapeType="1"/>
          </p:cNvSpPr>
          <p:nvPr/>
        </p:nvSpPr>
        <p:spPr bwMode="auto">
          <a:xfrm>
            <a:off x="3617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5" name="Line 294"/>
          <p:cNvSpPr>
            <a:spLocks noChangeShapeType="1"/>
          </p:cNvSpPr>
          <p:nvPr/>
        </p:nvSpPr>
        <p:spPr bwMode="auto">
          <a:xfrm>
            <a:off x="3681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" name="Line 295"/>
          <p:cNvSpPr>
            <a:spLocks noChangeShapeType="1"/>
          </p:cNvSpPr>
          <p:nvPr/>
        </p:nvSpPr>
        <p:spPr bwMode="auto">
          <a:xfrm>
            <a:off x="3744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" name="Line 296"/>
          <p:cNvSpPr>
            <a:spLocks noChangeShapeType="1"/>
          </p:cNvSpPr>
          <p:nvPr/>
        </p:nvSpPr>
        <p:spPr bwMode="auto">
          <a:xfrm>
            <a:off x="3808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" name="Line 297"/>
          <p:cNvSpPr>
            <a:spLocks noChangeShapeType="1"/>
          </p:cNvSpPr>
          <p:nvPr/>
        </p:nvSpPr>
        <p:spPr bwMode="auto">
          <a:xfrm>
            <a:off x="3871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" name="Line 298"/>
          <p:cNvSpPr>
            <a:spLocks noChangeShapeType="1"/>
          </p:cNvSpPr>
          <p:nvPr/>
        </p:nvSpPr>
        <p:spPr bwMode="auto">
          <a:xfrm>
            <a:off x="3935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" name="Line 299"/>
          <p:cNvSpPr>
            <a:spLocks noChangeShapeType="1"/>
          </p:cNvSpPr>
          <p:nvPr/>
        </p:nvSpPr>
        <p:spPr bwMode="auto">
          <a:xfrm>
            <a:off x="3998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" name="Line 300"/>
          <p:cNvSpPr>
            <a:spLocks noChangeShapeType="1"/>
          </p:cNvSpPr>
          <p:nvPr/>
        </p:nvSpPr>
        <p:spPr bwMode="auto">
          <a:xfrm>
            <a:off x="4062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" name="Line 301"/>
          <p:cNvSpPr>
            <a:spLocks noChangeShapeType="1"/>
          </p:cNvSpPr>
          <p:nvPr/>
        </p:nvSpPr>
        <p:spPr bwMode="auto">
          <a:xfrm>
            <a:off x="4125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" name="Line 302"/>
          <p:cNvSpPr>
            <a:spLocks noChangeShapeType="1"/>
          </p:cNvSpPr>
          <p:nvPr/>
        </p:nvSpPr>
        <p:spPr bwMode="auto">
          <a:xfrm>
            <a:off x="4189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" name="Line 303"/>
          <p:cNvSpPr>
            <a:spLocks noChangeShapeType="1"/>
          </p:cNvSpPr>
          <p:nvPr/>
        </p:nvSpPr>
        <p:spPr bwMode="auto">
          <a:xfrm>
            <a:off x="4252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" name="Line 304"/>
          <p:cNvSpPr>
            <a:spLocks noChangeShapeType="1"/>
          </p:cNvSpPr>
          <p:nvPr/>
        </p:nvSpPr>
        <p:spPr bwMode="auto">
          <a:xfrm>
            <a:off x="4316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" name="Line 305"/>
          <p:cNvSpPr>
            <a:spLocks noChangeShapeType="1"/>
          </p:cNvSpPr>
          <p:nvPr/>
        </p:nvSpPr>
        <p:spPr bwMode="auto">
          <a:xfrm>
            <a:off x="4379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" name="Line 306"/>
          <p:cNvSpPr>
            <a:spLocks noChangeShapeType="1"/>
          </p:cNvSpPr>
          <p:nvPr/>
        </p:nvSpPr>
        <p:spPr bwMode="auto">
          <a:xfrm>
            <a:off x="4443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" name="Line 307"/>
          <p:cNvSpPr>
            <a:spLocks noChangeShapeType="1"/>
          </p:cNvSpPr>
          <p:nvPr/>
        </p:nvSpPr>
        <p:spPr bwMode="auto">
          <a:xfrm>
            <a:off x="4506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" name="Line 308"/>
          <p:cNvSpPr>
            <a:spLocks noChangeShapeType="1"/>
          </p:cNvSpPr>
          <p:nvPr/>
        </p:nvSpPr>
        <p:spPr bwMode="auto">
          <a:xfrm>
            <a:off x="4570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" name="Line 309"/>
          <p:cNvSpPr>
            <a:spLocks noChangeShapeType="1"/>
          </p:cNvSpPr>
          <p:nvPr/>
        </p:nvSpPr>
        <p:spPr bwMode="auto">
          <a:xfrm>
            <a:off x="4633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" name="Line 310"/>
          <p:cNvSpPr>
            <a:spLocks noChangeShapeType="1"/>
          </p:cNvSpPr>
          <p:nvPr/>
        </p:nvSpPr>
        <p:spPr bwMode="auto">
          <a:xfrm>
            <a:off x="4697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2" name="Line 311"/>
          <p:cNvSpPr>
            <a:spLocks noChangeShapeType="1"/>
          </p:cNvSpPr>
          <p:nvPr/>
        </p:nvSpPr>
        <p:spPr bwMode="auto">
          <a:xfrm>
            <a:off x="4760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3" name="Line 312"/>
          <p:cNvSpPr>
            <a:spLocks noChangeShapeType="1"/>
          </p:cNvSpPr>
          <p:nvPr/>
        </p:nvSpPr>
        <p:spPr bwMode="auto">
          <a:xfrm>
            <a:off x="4824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4" name="Line 313"/>
          <p:cNvSpPr>
            <a:spLocks noChangeShapeType="1"/>
          </p:cNvSpPr>
          <p:nvPr/>
        </p:nvSpPr>
        <p:spPr bwMode="auto">
          <a:xfrm>
            <a:off x="4887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5" name="Line 314"/>
          <p:cNvSpPr>
            <a:spLocks noChangeShapeType="1"/>
          </p:cNvSpPr>
          <p:nvPr/>
        </p:nvSpPr>
        <p:spPr bwMode="auto">
          <a:xfrm>
            <a:off x="4951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6" name="Line 315"/>
          <p:cNvSpPr>
            <a:spLocks noChangeShapeType="1"/>
          </p:cNvSpPr>
          <p:nvPr/>
        </p:nvSpPr>
        <p:spPr bwMode="auto">
          <a:xfrm>
            <a:off x="5014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7" name="Line 316"/>
          <p:cNvSpPr>
            <a:spLocks noChangeShapeType="1"/>
          </p:cNvSpPr>
          <p:nvPr/>
        </p:nvSpPr>
        <p:spPr bwMode="auto">
          <a:xfrm>
            <a:off x="5078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8" name="Line 317"/>
          <p:cNvSpPr>
            <a:spLocks noChangeShapeType="1"/>
          </p:cNvSpPr>
          <p:nvPr/>
        </p:nvSpPr>
        <p:spPr bwMode="auto">
          <a:xfrm>
            <a:off x="5141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9" name="Line 318"/>
          <p:cNvSpPr>
            <a:spLocks noChangeShapeType="1"/>
          </p:cNvSpPr>
          <p:nvPr/>
        </p:nvSpPr>
        <p:spPr bwMode="auto">
          <a:xfrm>
            <a:off x="5205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0" name="Line 319"/>
          <p:cNvSpPr>
            <a:spLocks noChangeShapeType="1"/>
          </p:cNvSpPr>
          <p:nvPr/>
        </p:nvSpPr>
        <p:spPr bwMode="auto">
          <a:xfrm>
            <a:off x="5268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1" name="Line 320"/>
          <p:cNvSpPr>
            <a:spLocks noChangeShapeType="1"/>
          </p:cNvSpPr>
          <p:nvPr/>
        </p:nvSpPr>
        <p:spPr bwMode="auto">
          <a:xfrm>
            <a:off x="5332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2" name="Line 321"/>
          <p:cNvSpPr>
            <a:spLocks noChangeShapeType="1"/>
          </p:cNvSpPr>
          <p:nvPr/>
        </p:nvSpPr>
        <p:spPr bwMode="auto">
          <a:xfrm>
            <a:off x="5395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3" name="Line 322"/>
          <p:cNvSpPr>
            <a:spLocks noChangeShapeType="1"/>
          </p:cNvSpPr>
          <p:nvPr/>
        </p:nvSpPr>
        <p:spPr bwMode="auto">
          <a:xfrm>
            <a:off x="5459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4" name="Line 323"/>
          <p:cNvSpPr>
            <a:spLocks noChangeShapeType="1"/>
          </p:cNvSpPr>
          <p:nvPr/>
        </p:nvSpPr>
        <p:spPr bwMode="auto">
          <a:xfrm>
            <a:off x="5522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5" name="Line 324"/>
          <p:cNvSpPr>
            <a:spLocks noChangeShapeType="1"/>
          </p:cNvSpPr>
          <p:nvPr/>
        </p:nvSpPr>
        <p:spPr bwMode="auto">
          <a:xfrm>
            <a:off x="5586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6" name="Line 325"/>
          <p:cNvSpPr>
            <a:spLocks noChangeShapeType="1"/>
          </p:cNvSpPr>
          <p:nvPr/>
        </p:nvSpPr>
        <p:spPr bwMode="auto">
          <a:xfrm>
            <a:off x="5649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7" name="Line 326"/>
          <p:cNvSpPr>
            <a:spLocks noChangeShapeType="1"/>
          </p:cNvSpPr>
          <p:nvPr/>
        </p:nvSpPr>
        <p:spPr bwMode="auto">
          <a:xfrm>
            <a:off x="5713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8" name="Line 327"/>
          <p:cNvSpPr>
            <a:spLocks noChangeShapeType="1"/>
          </p:cNvSpPr>
          <p:nvPr/>
        </p:nvSpPr>
        <p:spPr bwMode="auto">
          <a:xfrm>
            <a:off x="5776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89" name="Line 328"/>
          <p:cNvSpPr>
            <a:spLocks noChangeShapeType="1"/>
          </p:cNvSpPr>
          <p:nvPr/>
        </p:nvSpPr>
        <p:spPr bwMode="auto">
          <a:xfrm>
            <a:off x="5840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0" name="Line 329"/>
          <p:cNvSpPr>
            <a:spLocks noChangeShapeType="1"/>
          </p:cNvSpPr>
          <p:nvPr/>
        </p:nvSpPr>
        <p:spPr bwMode="auto">
          <a:xfrm>
            <a:off x="5903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1" name="Line 330"/>
          <p:cNvSpPr>
            <a:spLocks noChangeShapeType="1"/>
          </p:cNvSpPr>
          <p:nvPr/>
        </p:nvSpPr>
        <p:spPr bwMode="auto">
          <a:xfrm>
            <a:off x="5967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2" name="Line 331"/>
          <p:cNvSpPr>
            <a:spLocks noChangeShapeType="1"/>
          </p:cNvSpPr>
          <p:nvPr/>
        </p:nvSpPr>
        <p:spPr bwMode="auto">
          <a:xfrm>
            <a:off x="6030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3" name="Line 332"/>
          <p:cNvSpPr>
            <a:spLocks noChangeShapeType="1"/>
          </p:cNvSpPr>
          <p:nvPr/>
        </p:nvSpPr>
        <p:spPr bwMode="auto">
          <a:xfrm>
            <a:off x="6094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4" name="Line 333"/>
          <p:cNvSpPr>
            <a:spLocks noChangeShapeType="1"/>
          </p:cNvSpPr>
          <p:nvPr/>
        </p:nvSpPr>
        <p:spPr bwMode="auto">
          <a:xfrm>
            <a:off x="6157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5" name="Line 334"/>
          <p:cNvSpPr>
            <a:spLocks noChangeShapeType="1"/>
          </p:cNvSpPr>
          <p:nvPr/>
        </p:nvSpPr>
        <p:spPr bwMode="auto">
          <a:xfrm>
            <a:off x="6221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6" name="Line 335"/>
          <p:cNvSpPr>
            <a:spLocks noChangeShapeType="1"/>
          </p:cNvSpPr>
          <p:nvPr/>
        </p:nvSpPr>
        <p:spPr bwMode="auto">
          <a:xfrm>
            <a:off x="6284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7" name="Line 336"/>
          <p:cNvSpPr>
            <a:spLocks noChangeShapeType="1"/>
          </p:cNvSpPr>
          <p:nvPr/>
        </p:nvSpPr>
        <p:spPr bwMode="auto">
          <a:xfrm>
            <a:off x="6348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8" name="Line 337"/>
          <p:cNvSpPr>
            <a:spLocks noChangeShapeType="1"/>
          </p:cNvSpPr>
          <p:nvPr/>
        </p:nvSpPr>
        <p:spPr bwMode="auto">
          <a:xfrm>
            <a:off x="6411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99" name="Line 338"/>
          <p:cNvSpPr>
            <a:spLocks noChangeShapeType="1"/>
          </p:cNvSpPr>
          <p:nvPr/>
        </p:nvSpPr>
        <p:spPr bwMode="auto">
          <a:xfrm>
            <a:off x="6475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0" name="Line 339"/>
          <p:cNvSpPr>
            <a:spLocks noChangeShapeType="1"/>
          </p:cNvSpPr>
          <p:nvPr/>
        </p:nvSpPr>
        <p:spPr bwMode="auto">
          <a:xfrm>
            <a:off x="6538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1" name="Line 340"/>
          <p:cNvSpPr>
            <a:spLocks noChangeShapeType="1"/>
          </p:cNvSpPr>
          <p:nvPr/>
        </p:nvSpPr>
        <p:spPr bwMode="auto">
          <a:xfrm>
            <a:off x="66024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2" name="Line 341"/>
          <p:cNvSpPr>
            <a:spLocks noChangeShapeType="1"/>
          </p:cNvSpPr>
          <p:nvPr/>
        </p:nvSpPr>
        <p:spPr bwMode="auto">
          <a:xfrm>
            <a:off x="6665913" y="3387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3" name="Line 342"/>
          <p:cNvSpPr>
            <a:spLocks noChangeShapeType="1"/>
          </p:cNvSpPr>
          <p:nvPr/>
        </p:nvSpPr>
        <p:spPr bwMode="auto">
          <a:xfrm>
            <a:off x="6729413" y="3387725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4" name="Line 343"/>
          <p:cNvSpPr>
            <a:spLocks noChangeShapeType="1"/>
          </p:cNvSpPr>
          <p:nvPr/>
        </p:nvSpPr>
        <p:spPr bwMode="auto">
          <a:xfrm>
            <a:off x="2538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5" name="Line 344"/>
          <p:cNvSpPr>
            <a:spLocks noChangeShapeType="1"/>
          </p:cNvSpPr>
          <p:nvPr/>
        </p:nvSpPr>
        <p:spPr bwMode="auto">
          <a:xfrm>
            <a:off x="2601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6" name="Line 345"/>
          <p:cNvSpPr>
            <a:spLocks noChangeShapeType="1"/>
          </p:cNvSpPr>
          <p:nvPr/>
        </p:nvSpPr>
        <p:spPr bwMode="auto">
          <a:xfrm>
            <a:off x="2665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7" name="Line 346"/>
          <p:cNvSpPr>
            <a:spLocks noChangeShapeType="1"/>
          </p:cNvSpPr>
          <p:nvPr/>
        </p:nvSpPr>
        <p:spPr bwMode="auto">
          <a:xfrm>
            <a:off x="2728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8" name="Line 347"/>
          <p:cNvSpPr>
            <a:spLocks noChangeShapeType="1"/>
          </p:cNvSpPr>
          <p:nvPr/>
        </p:nvSpPr>
        <p:spPr bwMode="auto">
          <a:xfrm>
            <a:off x="2792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09" name="Line 348"/>
          <p:cNvSpPr>
            <a:spLocks noChangeShapeType="1"/>
          </p:cNvSpPr>
          <p:nvPr/>
        </p:nvSpPr>
        <p:spPr bwMode="auto">
          <a:xfrm>
            <a:off x="2855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0" name="Line 349"/>
          <p:cNvSpPr>
            <a:spLocks noChangeShapeType="1"/>
          </p:cNvSpPr>
          <p:nvPr/>
        </p:nvSpPr>
        <p:spPr bwMode="auto">
          <a:xfrm>
            <a:off x="2919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1" name="Line 350"/>
          <p:cNvSpPr>
            <a:spLocks noChangeShapeType="1"/>
          </p:cNvSpPr>
          <p:nvPr/>
        </p:nvSpPr>
        <p:spPr bwMode="auto">
          <a:xfrm>
            <a:off x="2982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2" name="Line 351"/>
          <p:cNvSpPr>
            <a:spLocks noChangeShapeType="1"/>
          </p:cNvSpPr>
          <p:nvPr/>
        </p:nvSpPr>
        <p:spPr bwMode="auto">
          <a:xfrm>
            <a:off x="3046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3" name="Line 352"/>
          <p:cNvSpPr>
            <a:spLocks noChangeShapeType="1"/>
          </p:cNvSpPr>
          <p:nvPr/>
        </p:nvSpPr>
        <p:spPr bwMode="auto">
          <a:xfrm>
            <a:off x="3109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4" name="Line 353"/>
          <p:cNvSpPr>
            <a:spLocks noChangeShapeType="1"/>
          </p:cNvSpPr>
          <p:nvPr/>
        </p:nvSpPr>
        <p:spPr bwMode="auto">
          <a:xfrm>
            <a:off x="3173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5" name="Line 354"/>
          <p:cNvSpPr>
            <a:spLocks noChangeShapeType="1"/>
          </p:cNvSpPr>
          <p:nvPr/>
        </p:nvSpPr>
        <p:spPr bwMode="auto">
          <a:xfrm>
            <a:off x="3236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6" name="Line 355"/>
          <p:cNvSpPr>
            <a:spLocks noChangeShapeType="1"/>
          </p:cNvSpPr>
          <p:nvPr/>
        </p:nvSpPr>
        <p:spPr bwMode="auto">
          <a:xfrm>
            <a:off x="3300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7" name="Line 356"/>
          <p:cNvSpPr>
            <a:spLocks noChangeShapeType="1"/>
          </p:cNvSpPr>
          <p:nvPr/>
        </p:nvSpPr>
        <p:spPr bwMode="auto">
          <a:xfrm>
            <a:off x="3363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8" name="Line 357"/>
          <p:cNvSpPr>
            <a:spLocks noChangeShapeType="1"/>
          </p:cNvSpPr>
          <p:nvPr/>
        </p:nvSpPr>
        <p:spPr bwMode="auto">
          <a:xfrm>
            <a:off x="3427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19" name="Line 358"/>
          <p:cNvSpPr>
            <a:spLocks noChangeShapeType="1"/>
          </p:cNvSpPr>
          <p:nvPr/>
        </p:nvSpPr>
        <p:spPr bwMode="auto">
          <a:xfrm>
            <a:off x="3490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0" name="Line 359"/>
          <p:cNvSpPr>
            <a:spLocks noChangeShapeType="1"/>
          </p:cNvSpPr>
          <p:nvPr/>
        </p:nvSpPr>
        <p:spPr bwMode="auto">
          <a:xfrm>
            <a:off x="3554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1" name="Line 360"/>
          <p:cNvSpPr>
            <a:spLocks noChangeShapeType="1"/>
          </p:cNvSpPr>
          <p:nvPr/>
        </p:nvSpPr>
        <p:spPr bwMode="auto">
          <a:xfrm>
            <a:off x="3617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2" name="Line 361"/>
          <p:cNvSpPr>
            <a:spLocks noChangeShapeType="1"/>
          </p:cNvSpPr>
          <p:nvPr/>
        </p:nvSpPr>
        <p:spPr bwMode="auto">
          <a:xfrm>
            <a:off x="3681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3" name="Line 362"/>
          <p:cNvSpPr>
            <a:spLocks noChangeShapeType="1"/>
          </p:cNvSpPr>
          <p:nvPr/>
        </p:nvSpPr>
        <p:spPr bwMode="auto">
          <a:xfrm>
            <a:off x="3744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4" name="Line 363"/>
          <p:cNvSpPr>
            <a:spLocks noChangeShapeType="1"/>
          </p:cNvSpPr>
          <p:nvPr/>
        </p:nvSpPr>
        <p:spPr bwMode="auto">
          <a:xfrm>
            <a:off x="3808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5" name="Line 364"/>
          <p:cNvSpPr>
            <a:spLocks noChangeShapeType="1"/>
          </p:cNvSpPr>
          <p:nvPr/>
        </p:nvSpPr>
        <p:spPr bwMode="auto">
          <a:xfrm>
            <a:off x="3871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6" name="Line 365"/>
          <p:cNvSpPr>
            <a:spLocks noChangeShapeType="1"/>
          </p:cNvSpPr>
          <p:nvPr/>
        </p:nvSpPr>
        <p:spPr bwMode="auto">
          <a:xfrm>
            <a:off x="3935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7" name="Line 366"/>
          <p:cNvSpPr>
            <a:spLocks noChangeShapeType="1"/>
          </p:cNvSpPr>
          <p:nvPr/>
        </p:nvSpPr>
        <p:spPr bwMode="auto">
          <a:xfrm>
            <a:off x="3998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8" name="Line 367"/>
          <p:cNvSpPr>
            <a:spLocks noChangeShapeType="1"/>
          </p:cNvSpPr>
          <p:nvPr/>
        </p:nvSpPr>
        <p:spPr bwMode="auto">
          <a:xfrm>
            <a:off x="4062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29" name="Line 368"/>
          <p:cNvSpPr>
            <a:spLocks noChangeShapeType="1"/>
          </p:cNvSpPr>
          <p:nvPr/>
        </p:nvSpPr>
        <p:spPr bwMode="auto">
          <a:xfrm>
            <a:off x="4125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0" name="Line 369"/>
          <p:cNvSpPr>
            <a:spLocks noChangeShapeType="1"/>
          </p:cNvSpPr>
          <p:nvPr/>
        </p:nvSpPr>
        <p:spPr bwMode="auto">
          <a:xfrm>
            <a:off x="4189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1" name="Line 370"/>
          <p:cNvSpPr>
            <a:spLocks noChangeShapeType="1"/>
          </p:cNvSpPr>
          <p:nvPr/>
        </p:nvSpPr>
        <p:spPr bwMode="auto">
          <a:xfrm>
            <a:off x="4252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2" name="Line 371"/>
          <p:cNvSpPr>
            <a:spLocks noChangeShapeType="1"/>
          </p:cNvSpPr>
          <p:nvPr/>
        </p:nvSpPr>
        <p:spPr bwMode="auto">
          <a:xfrm>
            <a:off x="4316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3" name="Line 372"/>
          <p:cNvSpPr>
            <a:spLocks noChangeShapeType="1"/>
          </p:cNvSpPr>
          <p:nvPr/>
        </p:nvSpPr>
        <p:spPr bwMode="auto">
          <a:xfrm>
            <a:off x="4379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4" name="Line 373"/>
          <p:cNvSpPr>
            <a:spLocks noChangeShapeType="1"/>
          </p:cNvSpPr>
          <p:nvPr/>
        </p:nvSpPr>
        <p:spPr bwMode="auto">
          <a:xfrm>
            <a:off x="4443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5" name="Line 374"/>
          <p:cNvSpPr>
            <a:spLocks noChangeShapeType="1"/>
          </p:cNvSpPr>
          <p:nvPr/>
        </p:nvSpPr>
        <p:spPr bwMode="auto">
          <a:xfrm>
            <a:off x="4506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6" name="Line 375"/>
          <p:cNvSpPr>
            <a:spLocks noChangeShapeType="1"/>
          </p:cNvSpPr>
          <p:nvPr/>
        </p:nvSpPr>
        <p:spPr bwMode="auto">
          <a:xfrm>
            <a:off x="4570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7" name="Line 376"/>
          <p:cNvSpPr>
            <a:spLocks noChangeShapeType="1"/>
          </p:cNvSpPr>
          <p:nvPr/>
        </p:nvSpPr>
        <p:spPr bwMode="auto">
          <a:xfrm>
            <a:off x="4633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8" name="Line 377"/>
          <p:cNvSpPr>
            <a:spLocks noChangeShapeType="1"/>
          </p:cNvSpPr>
          <p:nvPr/>
        </p:nvSpPr>
        <p:spPr bwMode="auto">
          <a:xfrm>
            <a:off x="4697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9" name="Line 378"/>
          <p:cNvSpPr>
            <a:spLocks noChangeShapeType="1"/>
          </p:cNvSpPr>
          <p:nvPr/>
        </p:nvSpPr>
        <p:spPr bwMode="auto">
          <a:xfrm>
            <a:off x="4760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0" name="Line 379"/>
          <p:cNvSpPr>
            <a:spLocks noChangeShapeType="1"/>
          </p:cNvSpPr>
          <p:nvPr/>
        </p:nvSpPr>
        <p:spPr bwMode="auto">
          <a:xfrm>
            <a:off x="4824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1" name="Line 380"/>
          <p:cNvSpPr>
            <a:spLocks noChangeShapeType="1"/>
          </p:cNvSpPr>
          <p:nvPr/>
        </p:nvSpPr>
        <p:spPr bwMode="auto">
          <a:xfrm>
            <a:off x="4887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2" name="Line 381"/>
          <p:cNvSpPr>
            <a:spLocks noChangeShapeType="1"/>
          </p:cNvSpPr>
          <p:nvPr/>
        </p:nvSpPr>
        <p:spPr bwMode="auto">
          <a:xfrm>
            <a:off x="4951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3" name="Line 382"/>
          <p:cNvSpPr>
            <a:spLocks noChangeShapeType="1"/>
          </p:cNvSpPr>
          <p:nvPr/>
        </p:nvSpPr>
        <p:spPr bwMode="auto">
          <a:xfrm>
            <a:off x="5014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4" name="Line 383"/>
          <p:cNvSpPr>
            <a:spLocks noChangeShapeType="1"/>
          </p:cNvSpPr>
          <p:nvPr/>
        </p:nvSpPr>
        <p:spPr bwMode="auto">
          <a:xfrm>
            <a:off x="5078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5" name="Line 384"/>
          <p:cNvSpPr>
            <a:spLocks noChangeShapeType="1"/>
          </p:cNvSpPr>
          <p:nvPr/>
        </p:nvSpPr>
        <p:spPr bwMode="auto">
          <a:xfrm>
            <a:off x="5141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6" name="Line 385"/>
          <p:cNvSpPr>
            <a:spLocks noChangeShapeType="1"/>
          </p:cNvSpPr>
          <p:nvPr/>
        </p:nvSpPr>
        <p:spPr bwMode="auto">
          <a:xfrm>
            <a:off x="5205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7" name="Line 386"/>
          <p:cNvSpPr>
            <a:spLocks noChangeShapeType="1"/>
          </p:cNvSpPr>
          <p:nvPr/>
        </p:nvSpPr>
        <p:spPr bwMode="auto">
          <a:xfrm>
            <a:off x="5268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8" name="Line 387"/>
          <p:cNvSpPr>
            <a:spLocks noChangeShapeType="1"/>
          </p:cNvSpPr>
          <p:nvPr/>
        </p:nvSpPr>
        <p:spPr bwMode="auto">
          <a:xfrm>
            <a:off x="5332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9" name="Line 388"/>
          <p:cNvSpPr>
            <a:spLocks noChangeShapeType="1"/>
          </p:cNvSpPr>
          <p:nvPr/>
        </p:nvSpPr>
        <p:spPr bwMode="auto">
          <a:xfrm>
            <a:off x="5395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0" name="Line 389"/>
          <p:cNvSpPr>
            <a:spLocks noChangeShapeType="1"/>
          </p:cNvSpPr>
          <p:nvPr/>
        </p:nvSpPr>
        <p:spPr bwMode="auto">
          <a:xfrm>
            <a:off x="5459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1" name="Line 390"/>
          <p:cNvSpPr>
            <a:spLocks noChangeShapeType="1"/>
          </p:cNvSpPr>
          <p:nvPr/>
        </p:nvSpPr>
        <p:spPr bwMode="auto">
          <a:xfrm>
            <a:off x="5522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2" name="Line 391"/>
          <p:cNvSpPr>
            <a:spLocks noChangeShapeType="1"/>
          </p:cNvSpPr>
          <p:nvPr/>
        </p:nvSpPr>
        <p:spPr bwMode="auto">
          <a:xfrm>
            <a:off x="5586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3" name="Line 392"/>
          <p:cNvSpPr>
            <a:spLocks noChangeShapeType="1"/>
          </p:cNvSpPr>
          <p:nvPr/>
        </p:nvSpPr>
        <p:spPr bwMode="auto">
          <a:xfrm>
            <a:off x="5649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4" name="Line 393"/>
          <p:cNvSpPr>
            <a:spLocks noChangeShapeType="1"/>
          </p:cNvSpPr>
          <p:nvPr/>
        </p:nvSpPr>
        <p:spPr bwMode="auto">
          <a:xfrm>
            <a:off x="5713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" name="Line 394"/>
          <p:cNvSpPr>
            <a:spLocks noChangeShapeType="1"/>
          </p:cNvSpPr>
          <p:nvPr/>
        </p:nvSpPr>
        <p:spPr bwMode="auto">
          <a:xfrm>
            <a:off x="5776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" name="Line 395"/>
          <p:cNvSpPr>
            <a:spLocks noChangeShapeType="1"/>
          </p:cNvSpPr>
          <p:nvPr/>
        </p:nvSpPr>
        <p:spPr bwMode="auto">
          <a:xfrm>
            <a:off x="5840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" name="Line 396"/>
          <p:cNvSpPr>
            <a:spLocks noChangeShapeType="1"/>
          </p:cNvSpPr>
          <p:nvPr/>
        </p:nvSpPr>
        <p:spPr bwMode="auto">
          <a:xfrm>
            <a:off x="5903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" name="Line 397"/>
          <p:cNvSpPr>
            <a:spLocks noChangeShapeType="1"/>
          </p:cNvSpPr>
          <p:nvPr/>
        </p:nvSpPr>
        <p:spPr bwMode="auto">
          <a:xfrm>
            <a:off x="5967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" name="Line 398"/>
          <p:cNvSpPr>
            <a:spLocks noChangeShapeType="1"/>
          </p:cNvSpPr>
          <p:nvPr/>
        </p:nvSpPr>
        <p:spPr bwMode="auto">
          <a:xfrm>
            <a:off x="6030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" name="Line 399"/>
          <p:cNvSpPr>
            <a:spLocks noChangeShapeType="1"/>
          </p:cNvSpPr>
          <p:nvPr/>
        </p:nvSpPr>
        <p:spPr bwMode="auto">
          <a:xfrm>
            <a:off x="6094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" name="Line 400"/>
          <p:cNvSpPr>
            <a:spLocks noChangeShapeType="1"/>
          </p:cNvSpPr>
          <p:nvPr/>
        </p:nvSpPr>
        <p:spPr bwMode="auto">
          <a:xfrm>
            <a:off x="6157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" name="Line 401"/>
          <p:cNvSpPr>
            <a:spLocks noChangeShapeType="1"/>
          </p:cNvSpPr>
          <p:nvPr/>
        </p:nvSpPr>
        <p:spPr bwMode="auto">
          <a:xfrm>
            <a:off x="6221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" name="Line 402"/>
          <p:cNvSpPr>
            <a:spLocks noChangeShapeType="1"/>
          </p:cNvSpPr>
          <p:nvPr/>
        </p:nvSpPr>
        <p:spPr bwMode="auto">
          <a:xfrm>
            <a:off x="6284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" name="Line 403"/>
          <p:cNvSpPr>
            <a:spLocks noChangeShapeType="1"/>
          </p:cNvSpPr>
          <p:nvPr/>
        </p:nvSpPr>
        <p:spPr bwMode="auto">
          <a:xfrm>
            <a:off x="6348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" name="Line 404"/>
          <p:cNvSpPr>
            <a:spLocks noChangeShapeType="1"/>
          </p:cNvSpPr>
          <p:nvPr/>
        </p:nvSpPr>
        <p:spPr bwMode="auto">
          <a:xfrm>
            <a:off x="6411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" name="Line 405"/>
          <p:cNvSpPr>
            <a:spLocks noChangeShapeType="1"/>
          </p:cNvSpPr>
          <p:nvPr/>
        </p:nvSpPr>
        <p:spPr bwMode="auto">
          <a:xfrm>
            <a:off x="6475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" name="Line 406"/>
          <p:cNvSpPr>
            <a:spLocks noChangeShapeType="1"/>
          </p:cNvSpPr>
          <p:nvPr/>
        </p:nvSpPr>
        <p:spPr bwMode="auto">
          <a:xfrm>
            <a:off x="6538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" name="Line 407"/>
          <p:cNvSpPr>
            <a:spLocks noChangeShapeType="1"/>
          </p:cNvSpPr>
          <p:nvPr/>
        </p:nvSpPr>
        <p:spPr bwMode="auto">
          <a:xfrm>
            <a:off x="66024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69" name="Line 409"/>
          <p:cNvSpPr>
            <a:spLocks noChangeShapeType="1"/>
          </p:cNvSpPr>
          <p:nvPr/>
        </p:nvSpPr>
        <p:spPr bwMode="auto">
          <a:xfrm>
            <a:off x="6665913" y="35718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0" name="Line 410"/>
          <p:cNvSpPr>
            <a:spLocks noChangeShapeType="1"/>
          </p:cNvSpPr>
          <p:nvPr/>
        </p:nvSpPr>
        <p:spPr bwMode="auto">
          <a:xfrm>
            <a:off x="6729413" y="3571875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1" name="Line 411"/>
          <p:cNvSpPr>
            <a:spLocks noChangeShapeType="1"/>
          </p:cNvSpPr>
          <p:nvPr/>
        </p:nvSpPr>
        <p:spPr bwMode="auto">
          <a:xfrm>
            <a:off x="2538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2" name="Line 412"/>
          <p:cNvSpPr>
            <a:spLocks noChangeShapeType="1"/>
          </p:cNvSpPr>
          <p:nvPr/>
        </p:nvSpPr>
        <p:spPr bwMode="auto">
          <a:xfrm>
            <a:off x="2601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3" name="Line 413"/>
          <p:cNvSpPr>
            <a:spLocks noChangeShapeType="1"/>
          </p:cNvSpPr>
          <p:nvPr/>
        </p:nvSpPr>
        <p:spPr bwMode="auto">
          <a:xfrm>
            <a:off x="2665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4" name="Line 414"/>
          <p:cNvSpPr>
            <a:spLocks noChangeShapeType="1"/>
          </p:cNvSpPr>
          <p:nvPr/>
        </p:nvSpPr>
        <p:spPr bwMode="auto">
          <a:xfrm>
            <a:off x="2728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5" name="Line 415"/>
          <p:cNvSpPr>
            <a:spLocks noChangeShapeType="1"/>
          </p:cNvSpPr>
          <p:nvPr/>
        </p:nvSpPr>
        <p:spPr bwMode="auto">
          <a:xfrm>
            <a:off x="2792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6" name="Line 416"/>
          <p:cNvSpPr>
            <a:spLocks noChangeShapeType="1"/>
          </p:cNvSpPr>
          <p:nvPr/>
        </p:nvSpPr>
        <p:spPr bwMode="auto">
          <a:xfrm>
            <a:off x="2855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7" name="Line 417"/>
          <p:cNvSpPr>
            <a:spLocks noChangeShapeType="1"/>
          </p:cNvSpPr>
          <p:nvPr/>
        </p:nvSpPr>
        <p:spPr bwMode="auto">
          <a:xfrm>
            <a:off x="2919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8" name="Line 418"/>
          <p:cNvSpPr>
            <a:spLocks noChangeShapeType="1"/>
          </p:cNvSpPr>
          <p:nvPr/>
        </p:nvSpPr>
        <p:spPr bwMode="auto">
          <a:xfrm>
            <a:off x="2982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79" name="Line 419"/>
          <p:cNvSpPr>
            <a:spLocks noChangeShapeType="1"/>
          </p:cNvSpPr>
          <p:nvPr/>
        </p:nvSpPr>
        <p:spPr bwMode="auto">
          <a:xfrm>
            <a:off x="3046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0" name="Line 420"/>
          <p:cNvSpPr>
            <a:spLocks noChangeShapeType="1"/>
          </p:cNvSpPr>
          <p:nvPr/>
        </p:nvSpPr>
        <p:spPr bwMode="auto">
          <a:xfrm>
            <a:off x="3109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1" name="Line 421"/>
          <p:cNvSpPr>
            <a:spLocks noChangeShapeType="1"/>
          </p:cNvSpPr>
          <p:nvPr/>
        </p:nvSpPr>
        <p:spPr bwMode="auto">
          <a:xfrm>
            <a:off x="3173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2" name="Line 422"/>
          <p:cNvSpPr>
            <a:spLocks noChangeShapeType="1"/>
          </p:cNvSpPr>
          <p:nvPr/>
        </p:nvSpPr>
        <p:spPr bwMode="auto">
          <a:xfrm>
            <a:off x="3236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3" name="Line 423"/>
          <p:cNvSpPr>
            <a:spLocks noChangeShapeType="1"/>
          </p:cNvSpPr>
          <p:nvPr/>
        </p:nvSpPr>
        <p:spPr bwMode="auto">
          <a:xfrm>
            <a:off x="3300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4" name="Line 424"/>
          <p:cNvSpPr>
            <a:spLocks noChangeShapeType="1"/>
          </p:cNvSpPr>
          <p:nvPr/>
        </p:nvSpPr>
        <p:spPr bwMode="auto">
          <a:xfrm>
            <a:off x="3363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5" name="Line 425"/>
          <p:cNvSpPr>
            <a:spLocks noChangeShapeType="1"/>
          </p:cNvSpPr>
          <p:nvPr/>
        </p:nvSpPr>
        <p:spPr bwMode="auto">
          <a:xfrm>
            <a:off x="3427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6" name="Line 426"/>
          <p:cNvSpPr>
            <a:spLocks noChangeShapeType="1"/>
          </p:cNvSpPr>
          <p:nvPr/>
        </p:nvSpPr>
        <p:spPr bwMode="auto">
          <a:xfrm>
            <a:off x="3490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7" name="Line 427"/>
          <p:cNvSpPr>
            <a:spLocks noChangeShapeType="1"/>
          </p:cNvSpPr>
          <p:nvPr/>
        </p:nvSpPr>
        <p:spPr bwMode="auto">
          <a:xfrm>
            <a:off x="3554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8" name="Line 428"/>
          <p:cNvSpPr>
            <a:spLocks noChangeShapeType="1"/>
          </p:cNvSpPr>
          <p:nvPr/>
        </p:nvSpPr>
        <p:spPr bwMode="auto">
          <a:xfrm>
            <a:off x="3617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89" name="Line 429"/>
          <p:cNvSpPr>
            <a:spLocks noChangeShapeType="1"/>
          </p:cNvSpPr>
          <p:nvPr/>
        </p:nvSpPr>
        <p:spPr bwMode="auto">
          <a:xfrm>
            <a:off x="3681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0" name="Line 430"/>
          <p:cNvSpPr>
            <a:spLocks noChangeShapeType="1"/>
          </p:cNvSpPr>
          <p:nvPr/>
        </p:nvSpPr>
        <p:spPr bwMode="auto">
          <a:xfrm>
            <a:off x="3744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1" name="Line 431"/>
          <p:cNvSpPr>
            <a:spLocks noChangeShapeType="1"/>
          </p:cNvSpPr>
          <p:nvPr/>
        </p:nvSpPr>
        <p:spPr bwMode="auto">
          <a:xfrm>
            <a:off x="3808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2" name="Line 432"/>
          <p:cNvSpPr>
            <a:spLocks noChangeShapeType="1"/>
          </p:cNvSpPr>
          <p:nvPr/>
        </p:nvSpPr>
        <p:spPr bwMode="auto">
          <a:xfrm>
            <a:off x="3871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3" name="Line 433"/>
          <p:cNvSpPr>
            <a:spLocks noChangeShapeType="1"/>
          </p:cNvSpPr>
          <p:nvPr/>
        </p:nvSpPr>
        <p:spPr bwMode="auto">
          <a:xfrm>
            <a:off x="3935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4" name="Line 434"/>
          <p:cNvSpPr>
            <a:spLocks noChangeShapeType="1"/>
          </p:cNvSpPr>
          <p:nvPr/>
        </p:nvSpPr>
        <p:spPr bwMode="auto">
          <a:xfrm>
            <a:off x="3998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5" name="Line 435"/>
          <p:cNvSpPr>
            <a:spLocks noChangeShapeType="1"/>
          </p:cNvSpPr>
          <p:nvPr/>
        </p:nvSpPr>
        <p:spPr bwMode="auto">
          <a:xfrm>
            <a:off x="4062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6" name="Line 436"/>
          <p:cNvSpPr>
            <a:spLocks noChangeShapeType="1"/>
          </p:cNvSpPr>
          <p:nvPr/>
        </p:nvSpPr>
        <p:spPr bwMode="auto">
          <a:xfrm>
            <a:off x="4125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7" name="Line 437"/>
          <p:cNvSpPr>
            <a:spLocks noChangeShapeType="1"/>
          </p:cNvSpPr>
          <p:nvPr/>
        </p:nvSpPr>
        <p:spPr bwMode="auto">
          <a:xfrm>
            <a:off x="4189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8" name="Line 438"/>
          <p:cNvSpPr>
            <a:spLocks noChangeShapeType="1"/>
          </p:cNvSpPr>
          <p:nvPr/>
        </p:nvSpPr>
        <p:spPr bwMode="auto">
          <a:xfrm>
            <a:off x="4252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99" name="Line 439"/>
          <p:cNvSpPr>
            <a:spLocks noChangeShapeType="1"/>
          </p:cNvSpPr>
          <p:nvPr/>
        </p:nvSpPr>
        <p:spPr bwMode="auto">
          <a:xfrm>
            <a:off x="4316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0" name="Line 440"/>
          <p:cNvSpPr>
            <a:spLocks noChangeShapeType="1"/>
          </p:cNvSpPr>
          <p:nvPr/>
        </p:nvSpPr>
        <p:spPr bwMode="auto">
          <a:xfrm>
            <a:off x="4379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1" name="Line 441"/>
          <p:cNvSpPr>
            <a:spLocks noChangeShapeType="1"/>
          </p:cNvSpPr>
          <p:nvPr/>
        </p:nvSpPr>
        <p:spPr bwMode="auto">
          <a:xfrm>
            <a:off x="4443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2" name="Line 442"/>
          <p:cNvSpPr>
            <a:spLocks noChangeShapeType="1"/>
          </p:cNvSpPr>
          <p:nvPr/>
        </p:nvSpPr>
        <p:spPr bwMode="auto">
          <a:xfrm>
            <a:off x="4506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3" name="Line 443"/>
          <p:cNvSpPr>
            <a:spLocks noChangeShapeType="1"/>
          </p:cNvSpPr>
          <p:nvPr/>
        </p:nvSpPr>
        <p:spPr bwMode="auto">
          <a:xfrm>
            <a:off x="4570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4" name="Line 444"/>
          <p:cNvSpPr>
            <a:spLocks noChangeShapeType="1"/>
          </p:cNvSpPr>
          <p:nvPr/>
        </p:nvSpPr>
        <p:spPr bwMode="auto">
          <a:xfrm>
            <a:off x="4633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5" name="Line 445"/>
          <p:cNvSpPr>
            <a:spLocks noChangeShapeType="1"/>
          </p:cNvSpPr>
          <p:nvPr/>
        </p:nvSpPr>
        <p:spPr bwMode="auto">
          <a:xfrm>
            <a:off x="4697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6" name="Line 446"/>
          <p:cNvSpPr>
            <a:spLocks noChangeShapeType="1"/>
          </p:cNvSpPr>
          <p:nvPr/>
        </p:nvSpPr>
        <p:spPr bwMode="auto">
          <a:xfrm>
            <a:off x="4760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7" name="Line 447"/>
          <p:cNvSpPr>
            <a:spLocks noChangeShapeType="1"/>
          </p:cNvSpPr>
          <p:nvPr/>
        </p:nvSpPr>
        <p:spPr bwMode="auto">
          <a:xfrm>
            <a:off x="4824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8" name="Line 448"/>
          <p:cNvSpPr>
            <a:spLocks noChangeShapeType="1"/>
          </p:cNvSpPr>
          <p:nvPr/>
        </p:nvSpPr>
        <p:spPr bwMode="auto">
          <a:xfrm>
            <a:off x="4887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09" name="Line 449"/>
          <p:cNvSpPr>
            <a:spLocks noChangeShapeType="1"/>
          </p:cNvSpPr>
          <p:nvPr/>
        </p:nvSpPr>
        <p:spPr bwMode="auto">
          <a:xfrm>
            <a:off x="4951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0" name="Line 450"/>
          <p:cNvSpPr>
            <a:spLocks noChangeShapeType="1"/>
          </p:cNvSpPr>
          <p:nvPr/>
        </p:nvSpPr>
        <p:spPr bwMode="auto">
          <a:xfrm>
            <a:off x="5014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1" name="Line 451"/>
          <p:cNvSpPr>
            <a:spLocks noChangeShapeType="1"/>
          </p:cNvSpPr>
          <p:nvPr/>
        </p:nvSpPr>
        <p:spPr bwMode="auto">
          <a:xfrm>
            <a:off x="5078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2" name="Line 452"/>
          <p:cNvSpPr>
            <a:spLocks noChangeShapeType="1"/>
          </p:cNvSpPr>
          <p:nvPr/>
        </p:nvSpPr>
        <p:spPr bwMode="auto">
          <a:xfrm>
            <a:off x="5141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3" name="Line 453"/>
          <p:cNvSpPr>
            <a:spLocks noChangeShapeType="1"/>
          </p:cNvSpPr>
          <p:nvPr/>
        </p:nvSpPr>
        <p:spPr bwMode="auto">
          <a:xfrm>
            <a:off x="5205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4" name="Line 454"/>
          <p:cNvSpPr>
            <a:spLocks noChangeShapeType="1"/>
          </p:cNvSpPr>
          <p:nvPr/>
        </p:nvSpPr>
        <p:spPr bwMode="auto">
          <a:xfrm>
            <a:off x="5268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5" name="Line 455"/>
          <p:cNvSpPr>
            <a:spLocks noChangeShapeType="1"/>
          </p:cNvSpPr>
          <p:nvPr/>
        </p:nvSpPr>
        <p:spPr bwMode="auto">
          <a:xfrm>
            <a:off x="5332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6" name="Line 456"/>
          <p:cNvSpPr>
            <a:spLocks noChangeShapeType="1"/>
          </p:cNvSpPr>
          <p:nvPr/>
        </p:nvSpPr>
        <p:spPr bwMode="auto">
          <a:xfrm>
            <a:off x="5395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7" name="Line 457"/>
          <p:cNvSpPr>
            <a:spLocks noChangeShapeType="1"/>
          </p:cNvSpPr>
          <p:nvPr/>
        </p:nvSpPr>
        <p:spPr bwMode="auto">
          <a:xfrm>
            <a:off x="5459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8" name="Line 458"/>
          <p:cNvSpPr>
            <a:spLocks noChangeShapeType="1"/>
          </p:cNvSpPr>
          <p:nvPr/>
        </p:nvSpPr>
        <p:spPr bwMode="auto">
          <a:xfrm>
            <a:off x="5522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19" name="Line 459"/>
          <p:cNvSpPr>
            <a:spLocks noChangeShapeType="1"/>
          </p:cNvSpPr>
          <p:nvPr/>
        </p:nvSpPr>
        <p:spPr bwMode="auto">
          <a:xfrm>
            <a:off x="5586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0" name="Line 460"/>
          <p:cNvSpPr>
            <a:spLocks noChangeShapeType="1"/>
          </p:cNvSpPr>
          <p:nvPr/>
        </p:nvSpPr>
        <p:spPr bwMode="auto">
          <a:xfrm>
            <a:off x="5649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1" name="Line 461"/>
          <p:cNvSpPr>
            <a:spLocks noChangeShapeType="1"/>
          </p:cNvSpPr>
          <p:nvPr/>
        </p:nvSpPr>
        <p:spPr bwMode="auto">
          <a:xfrm>
            <a:off x="5713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2" name="Line 462"/>
          <p:cNvSpPr>
            <a:spLocks noChangeShapeType="1"/>
          </p:cNvSpPr>
          <p:nvPr/>
        </p:nvSpPr>
        <p:spPr bwMode="auto">
          <a:xfrm>
            <a:off x="5776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3" name="Line 463"/>
          <p:cNvSpPr>
            <a:spLocks noChangeShapeType="1"/>
          </p:cNvSpPr>
          <p:nvPr/>
        </p:nvSpPr>
        <p:spPr bwMode="auto">
          <a:xfrm>
            <a:off x="5840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4" name="Line 464"/>
          <p:cNvSpPr>
            <a:spLocks noChangeShapeType="1"/>
          </p:cNvSpPr>
          <p:nvPr/>
        </p:nvSpPr>
        <p:spPr bwMode="auto">
          <a:xfrm>
            <a:off x="5903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5" name="Line 465"/>
          <p:cNvSpPr>
            <a:spLocks noChangeShapeType="1"/>
          </p:cNvSpPr>
          <p:nvPr/>
        </p:nvSpPr>
        <p:spPr bwMode="auto">
          <a:xfrm>
            <a:off x="5967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6" name="Line 466"/>
          <p:cNvSpPr>
            <a:spLocks noChangeShapeType="1"/>
          </p:cNvSpPr>
          <p:nvPr/>
        </p:nvSpPr>
        <p:spPr bwMode="auto">
          <a:xfrm>
            <a:off x="6030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7" name="Line 467"/>
          <p:cNvSpPr>
            <a:spLocks noChangeShapeType="1"/>
          </p:cNvSpPr>
          <p:nvPr/>
        </p:nvSpPr>
        <p:spPr bwMode="auto">
          <a:xfrm>
            <a:off x="6094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8" name="Line 468"/>
          <p:cNvSpPr>
            <a:spLocks noChangeShapeType="1"/>
          </p:cNvSpPr>
          <p:nvPr/>
        </p:nvSpPr>
        <p:spPr bwMode="auto">
          <a:xfrm>
            <a:off x="6157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29" name="Line 469"/>
          <p:cNvSpPr>
            <a:spLocks noChangeShapeType="1"/>
          </p:cNvSpPr>
          <p:nvPr/>
        </p:nvSpPr>
        <p:spPr bwMode="auto">
          <a:xfrm>
            <a:off x="6221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0" name="Line 470"/>
          <p:cNvSpPr>
            <a:spLocks noChangeShapeType="1"/>
          </p:cNvSpPr>
          <p:nvPr/>
        </p:nvSpPr>
        <p:spPr bwMode="auto">
          <a:xfrm>
            <a:off x="6284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" name="Line 471"/>
          <p:cNvSpPr>
            <a:spLocks noChangeShapeType="1"/>
          </p:cNvSpPr>
          <p:nvPr/>
        </p:nvSpPr>
        <p:spPr bwMode="auto">
          <a:xfrm>
            <a:off x="6348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" name="Line 472"/>
          <p:cNvSpPr>
            <a:spLocks noChangeShapeType="1"/>
          </p:cNvSpPr>
          <p:nvPr/>
        </p:nvSpPr>
        <p:spPr bwMode="auto">
          <a:xfrm>
            <a:off x="6411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" name="Line 473"/>
          <p:cNvSpPr>
            <a:spLocks noChangeShapeType="1"/>
          </p:cNvSpPr>
          <p:nvPr/>
        </p:nvSpPr>
        <p:spPr bwMode="auto">
          <a:xfrm>
            <a:off x="6475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" name="Line 474"/>
          <p:cNvSpPr>
            <a:spLocks noChangeShapeType="1"/>
          </p:cNvSpPr>
          <p:nvPr/>
        </p:nvSpPr>
        <p:spPr bwMode="auto">
          <a:xfrm>
            <a:off x="6538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" name="Line 475"/>
          <p:cNvSpPr>
            <a:spLocks noChangeShapeType="1"/>
          </p:cNvSpPr>
          <p:nvPr/>
        </p:nvSpPr>
        <p:spPr bwMode="auto">
          <a:xfrm>
            <a:off x="66024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" name="Line 476"/>
          <p:cNvSpPr>
            <a:spLocks noChangeShapeType="1"/>
          </p:cNvSpPr>
          <p:nvPr/>
        </p:nvSpPr>
        <p:spPr bwMode="auto">
          <a:xfrm>
            <a:off x="6665913" y="37592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" name="Line 477"/>
          <p:cNvSpPr>
            <a:spLocks noChangeShapeType="1"/>
          </p:cNvSpPr>
          <p:nvPr/>
        </p:nvSpPr>
        <p:spPr bwMode="auto">
          <a:xfrm>
            <a:off x="6729413" y="3759200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3" name="Line 503"/>
          <p:cNvSpPr>
            <a:spLocks noChangeShapeType="1"/>
          </p:cNvSpPr>
          <p:nvPr/>
        </p:nvSpPr>
        <p:spPr bwMode="auto">
          <a:xfrm>
            <a:off x="4125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4" name="Line 504"/>
          <p:cNvSpPr>
            <a:spLocks noChangeShapeType="1"/>
          </p:cNvSpPr>
          <p:nvPr/>
        </p:nvSpPr>
        <p:spPr bwMode="auto">
          <a:xfrm>
            <a:off x="4189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5" name="Line 505"/>
          <p:cNvSpPr>
            <a:spLocks noChangeShapeType="1"/>
          </p:cNvSpPr>
          <p:nvPr/>
        </p:nvSpPr>
        <p:spPr bwMode="auto">
          <a:xfrm>
            <a:off x="4252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6" name="Line 506"/>
          <p:cNvSpPr>
            <a:spLocks noChangeShapeType="1"/>
          </p:cNvSpPr>
          <p:nvPr/>
        </p:nvSpPr>
        <p:spPr bwMode="auto">
          <a:xfrm>
            <a:off x="4316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7" name="Line 507"/>
          <p:cNvSpPr>
            <a:spLocks noChangeShapeType="1"/>
          </p:cNvSpPr>
          <p:nvPr/>
        </p:nvSpPr>
        <p:spPr bwMode="auto">
          <a:xfrm>
            <a:off x="4379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8" name="Line 508"/>
          <p:cNvSpPr>
            <a:spLocks noChangeShapeType="1"/>
          </p:cNvSpPr>
          <p:nvPr/>
        </p:nvSpPr>
        <p:spPr bwMode="auto">
          <a:xfrm>
            <a:off x="4443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69" name="Line 509"/>
          <p:cNvSpPr>
            <a:spLocks noChangeShapeType="1"/>
          </p:cNvSpPr>
          <p:nvPr/>
        </p:nvSpPr>
        <p:spPr bwMode="auto">
          <a:xfrm>
            <a:off x="4506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0" name="Line 510"/>
          <p:cNvSpPr>
            <a:spLocks noChangeShapeType="1"/>
          </p:cNvSpPr>
          <p:nvPr/>
        </p:nvSpPr>
        <p:spPr bwMode="auto">
          <a:xfrm>
            <a:off x="4570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1" name="Line 511"/>
          <p:cNvSpPr>
            <a:spLocks noChangeShapeType="1"/>
          </p:cNvSpPr>
          <p:nvPr/>
        </p:nvSpPr>
        <p:spPr bwMode="auto">
          <a:xfrm>
            <a:off x="4633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2" name="Line 512"/>
          <p:cNvSpPr>
            <a:spLocks noChangeShapeType="1"/>
          </p:cNvSpPr>
          <p:nvPr/>
        </p:nvSpPr>
        <p:spPr bwMode="auto">
          <a:xfrm>
            <a:off x="4697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3" name="Line 513"/>
          <p:cNvSpPr>
            <a:spLocks noChangeShapeType="1"/>
          </p:cNvSpPr>
          <p:nvPr/>
        </p:nvSpPr>
        <p:spPr bwMode="auto">
          <a:xfrm>
            <a:off x="4760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4" name="Line 514"/>
          <p:cNvSpPr>
            <a:spLocks noChangeShapeType="1"/>
          </p:cNvSpPr>
          <p:nvPr/>
        </p:nvSpPr>
        <p:spPr bwMode="auto">
          <a:xfrm>
            <a:off x="4824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5" name="Line 515"/>
          <p:cNvSpPr>
            <a:spLocks noChangeShapeType="1"/>
          </p:cNvSpPr>
          <p:nvPr/>
        </p:nvSpPr>
        <p:spPr bwMode="auto">
          <a:xfrm>
            <a:off x="4887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6" name="Line 516"/>
          <p:cNvSpPr>
            <a:spLocks noChangeShapeType="1"/>
          </p:cNvSpPr>
          <p:nvPr/>
        </p:nvSpPr>
        <p:spPr bwMode="auto">
          <a:xfrm>
            <a:off x="4951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7" name="Line 517"/>
          <p:cNvSpPr>
            <a:spLocks noChangeShapeType="1"/>
          </p:cNvSpPr>
          <p:nvPr/>
        </p:nvSpPr>
        <p:spPr bwMode="auto">
          <a:xfrm>
            <a:off x="5014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8" name="Line 518"/>
          <p:cNvSpPr>
            <a:spLocks noChangeShapeType="1"/>
          </p:cNvSpPr>
          <p:nvPr/>
        </p:nvSpPr>
        <p:spPr bwMode="auto">
          <a:xfrm>
            <a:off x="5078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79" name="Line 519"/>
          <p:cNvSpPr>
            <a:spLocks noChangeShapeType="1"/>
          </p:cNvSpPr>
          <p:nvPr/>
        </p:nvSpPr>
        <p:spPr bwMode="auto">
          <a:xfrm>
            <a:off x="5141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0" name="Line 520"/>
          <p:cNvSpPr>
            <a:spLocks noChangeShapeType="1"/>
          </p:cNvSpPr>
          <p:nvPr/>
        </p:nvSpPr>
        <p:spPr bwMode="auto">
          <a:xfrm>
            <a:off x="5205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1" name="Line 521"/>
          <p:cNvSpPr>
            <a:spLocks noChangeShapeType="1"/>
          </p:cNvSpPr>
          <p:nvPr/>
        </p:nvSpPr>
        <p:spPr bwMode="auto">
          <a:xfrm>
            <a:off x="5268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2" name="Line 522"/>
          <p:cNvSpPr>
            <a:spLocks noChangeShapeType="1"/>
          </p:cNvSpPr>
          <p:nvPr/>
        </p:nvSpPr>
        <p:spPr bwMode="auto">
          <a:xfrm>
            <a:off x="5332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3" name="Line 523"/>
          <p:cNvSpPr>
            <a:spLocks noChangeShapeType="1"/>
          </p:cNvSpPr>
          <p:nvPr/>
        </p:nvSpPr>
        <p:spPr bwMode="auto">
          <a:xfrm>
            <a:off x="5395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4" name="Line 524"/>
          <p:cNvSpPr>
            <a:spLocks noChangeShapeType="1"/>
          </p:cNvSpPr>
          <p:nvPr/>
        </p:nvSpPr>
        <p:spPr bwMode="auto">
          <a:xfrm>
            <a:off x="5459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5" name="Line 525"/>
          <p:cNvSpPr>
            <a:spLocks noChangeShapeType="1"/>
          </p:cNvSpPr>
          <p:nvPr/>
        </p:nvSpPr>
        <p:spPr bwMode="auto">
          <a:xfrm>
            <a:off x="5522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6" name="Line 526"/>
          <p:cNvSpPr>
            <a:spLocks noChangeShapeType="1"/>
          </p:cNvSpPr>
          <p:nvPr/>
        </p:nvSpPr>
        <p:spPr bwMode="auto">
          <a:xfrm>
            <a:off x="5586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7" name="Line 527"/>
          <p:cNvSpPr>
            <a:spLocks noChangeShapeType="1"/>
          </p:cNvSpPr>
          <p:nvPr/>
        </p:nvSpPr>
        <p:spPr bwMode="auto">
          <a:xfrm>
            <a:off x="5649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8" name="Line 528"/>
          <p:cNvSpPr>
            <a:spLocks noChangeShapeType="1"/>
          </p:cNvSpPr>
          <p:nvPr/>
        </p:nvSpPr>
        <p:spPr bwMode="auto">
          <a:xfrm>
            <a:off x="5713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89" name="Line 529"/>
          <p:cNvSpPr>
            <a:spLocks noChangeShapeType="1"/>
          </p:cNvSpPr>
          <p:nvPr/>
        </p:nvSpPr>
        <p:spPr bwMode="auto">
          <a:xfrm>
            <a:off x="5776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0" name="Line 530"/>
          <p:cNvSpPr>
            <a:spLocks noChangeShapeType="1"/>
          </p:cNvSpPr>
          <p:nvPr/>
        </p:nvSpPr>
        <p:spPr bwMode="auto">
          <a:xfrm>
            <a:off x="5840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1" name="Line 531"/>
          <p:cNvSpPr>
            <a:spLocks noChangeShapeType="1"/>
          </p:cNvSpPr>
          <p:nvPr/>
        </p:nvSpPr>
        <p:spPr bwMode="auto">
          <a:xfrm>
            <a:off x="5903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2" name="Line 532"/>
          <p:cNvSpPr>
            <a:spLocks noChangeShapeType="1"/>
          </p:cNvSpPr>
          <p:nvPr/>
        </p:nvSpPr>
        <p:spPr bwMode="auto">
          <a:xfrm>
            <a:off x="5967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3" name="Line 533"/>
          <p:cNvSpPr>
            <a:spLocks noChangeShapeType="1"/>
          </p:cNvSpPr>
          <p:nvPr/>
        </p:nvSpPr>
        <p:spPr bwMode="auto">
          <a:xfrm>
            <a:off x="6030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4" name="Line 534"/>
          <p:cNvSpPr>
            <a:spLocks noChangeShapeType="1"/>
          </p:cNvSpPr>
          <p:nvPr/>
        </p:nvSpPr>
        <p:spPr bwMode="auto">
          <a:xfrm>
            <a:off x="6094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5" name="Line 535"/>
          <p:cNvSpPr>
            <a:spLocks noChangeShapeType="1"/>
          </p:cNvSpPr>
          <p:nvPr/>
        </p:nvSpPr>
        <p:spPr bwMode="auto">
          <a:xfrm>
            <a:off x="6157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6" name="Line 536"/>
          <p:cNvSpPr>
            <a:spLocks noChangeShapeType="1"/>
          </p:cNvSpPr>
          <p:nvPr/>
        </p:nvSpPr>
        <p:spPr bwMode="auto">
          <a:xfrm>
            <a:off x="6221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7" name="Line 537"/>
          <p:cNvSpPr>
            <a:spLocks noChangeShapeType="1"/>
          </p:cNvSpPr>
          <p:nvPr/>
        </p:nvSpPr>
        <p:spPr bwMode="auto">
          <a:xfrm>
            <a:off x="6284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8" name="Line 538"/>
          <p:cNvSpPr>
            <a:spLocks noChangeShapeType="1"/>
          </p:cNvSpPr>
          <p:nvPr/>
        </p:nvSpPr>
        <p:spPr bwMode="auto">
          <a:xfrm>
            <a:off x="6348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99" name="Line 539"/>
          <p:cNvSpPr>
            <a:spLocks noChangeShapeType="1"/>
          </p:cNvSpPr>
          <p:nvPr/>
        </p:nvSpPr>
        <p:spPr bwMode="auto">
          <a:xfrm>
            <a:off x="6411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0" name="Line 540"/>
          <p:cNvSpPr>
            <a:spLocks noChangeShapeType="1"/>
          </p:cNvSpPr>
          <p:nvPr/>
        </p:nvSpPr>
        <p:spPr bwMode="auto">
          <a:xfrm>
            <a:off x="6475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1" name="Line 541"/>
          <p:cNvSpPr>
            <a:spLocks noChangeShapeType="1"/>
          </p:cNvSpPr>
          <p:nvPr/>
        </p:nvSpPr>
        <p:spPr bwMode="auto">
          <a:xfrm>
            <a:off x="6538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2" name="Line 542"/>
          <p:cNvSpPr>
            <a:spLocks noChangeShapeType="1"/>
          </p:cNvSpPr>
          <p:nvPr/>
        </p:nvSpPr>
        <p:spPr bwMode="auto">
          <a:xfrm>
            <a:off x="66024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3" name="Line 543"/>
          <p:cNvSpPr>
            <a:spLocks noChangeShapeType="1"/>
          </p:cNvSpPr>
          <p:nvPr/>
        </p:nvSpPr>
        <p:spPr bwMode="auto">
          <a:xfrm>
            <a:off x="6665913" y="39465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4" name="Line 544"/>
          <p:cNvSpPr>
            <a:spLocks noChangeShapeType="1"/>
          </p:cNvSpPr>
          <p:nvPr/>
        </p:nvSpPr>
        <p:spPr bwMode="auto">
          <a:xfrm>
            <a:off x="6729413" y="3946525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5" name="Line 545"/>
          <p:cNvSpPr>
            <a:spLocks noChangeShapeType="1"/>
          </p:cNvSpPr>
          <p:nvPr/>
        </p:nvSpPr>
        <p:spPr bwMode="auto">
          <a:xfrm>
            <a:off x="2538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6" name="Line 546"/>
          <p:cNvSpPr>
            <a:spLocks noChangeShapeType="1"/>
          </p:cNvSpPr>
          <p:nvPr/>
        </p:nvSpPr>
        <p:spPr bwMode="auto">
          <a:xfrm>
            <a:off x="2601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7" name="Line 547"/>
          <p:cNvSpPr>
            <a:spLocks noChangeShapeType="1"/>
          </p:cNvSpPr>
          <p:nvPr/>
        </p:nvSpPr>
        <p:spPr bwMode="auto">
          <a:xfrm>
            <a:off x="2665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8" name="Line 548"/>
          <p:cNvSpPr>
            <a:spLocks noChangeShapeType="1"/>
          </p:cNvSpPr>
          <p:nvPr/>
        </p:nvSpPr>
        <p:spPr bwMode="auto">
          <a:xfrm>
            <a:off x="2728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09" name="Line 549"/>
          <p:cNvSpPr>
            <a:spLocks noChangeShapeType="1"/>
          </p:cNvSpPr>
          <p:nvPr/>
        </p:nvSpPr>
        <p:spPr bwMode="auto">
          <a:xfrm>
            <a:off x="2792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0" name="Line 550"/>
          <p:cNvSpPr>
            <a:spLocks noChangeShapeType="1"/>
          </p:cNvSpPr>
          <p:nvPr/>
        </p:nvSpPr>
        <p:spPr bwMode="auto">
          <a:xfrm>
            <a:off x="2855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1" name="Line 551"/>
          <p:cNvSpPr>
            <a:spLocks noChangeShapeType="1"/>
          </p:cNvSpPr>
          <p:nvPr/>
        </p:nvSpPr>
        <p:spPr bwMode="auto">
          <a:xfrm>
            <a:off x="2919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2" name="Line 552"/>
          <p:cNvSpPr>
            <a:spLocks noChangeShapeType="1"/>
          </p:cNvSpPr>
          <p:nvPr/>
        </p:nvSpPr>
        <p:spPr bwMode="auto">
          <a:xfrm>
            <a:off x="2982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3" name="Line 553"/>
          <p:cNvSpPr>
            <a:spLocks noChangeShapeType="1"/>
          </p:cNvSpPr>
          <p:nvPr/>
        </p:nvSpPr>
        <p:spPr bwMode="auto">
          <a:xfrm>
            <a:off x="3046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4" name="Line 554"/>
          <p:cNvSpPr>
            <a:spLocks noChangeShapeType="1"/>
          </p:cNvSpPr>
          <p:nvPr/>
        </p:nvSpPr>
        <p:spPr bwMode="auto">
          <a:xfrm>
            <a:off x="3109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5" name="Line 555"/>
          <p:cNvSpPr>
            <a:spLocks noChangeShapeType="1"/>
          </p:cNvSpPr>
          <p:nvPr/>
        </p:nvSpPr>
        <p:spPr bwMode="auto">
          <a:xfrm>
            <a:off x="3173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6" name="Line 556"/>
          <p:cNvSpPr>
            <a:spLocks noChangeShapeType="1"/>
          </p:cNvSpPr>
          <p:nvPr/>
        </p:nvSpPr>
        <p:spPr bwMode="auto">
          <a:xfrm>
            <a:off x="3236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7" name="Line 557"/>
          <p:cNvSpPr>
            <a:spLocks noChangeShapeType="1"/>
          </p:cNvSpPr>
          <p:nvPr/>
        </p:nvSpPr>
        <p:spPr bwMode="auto">
          <a:xfrm>
            <a:off x="3300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8" name="Line 558"/>
          <p:cNvSpPr>
            <a:spLocks noChangeShapeType="1"/>
          </p:cNvSpPr>
          <p:nvPr/>
        </p:nvSpPr>
        <p:spPr bwMode="auto">
          <a:xfrm>
            <a:off x="3363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19" name="Line 559"/>
          <p:cNvSpPr>
            <a:spLocks noChangeShapeType="1"/>
          </p:cNvSpPr>
          <p:nvPr/>
        </p:nvSpPr>
        <p:spPr bwMode="auto">
          <a:xfrm>
            <a:off x="3427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0" name="Line 560"/>
          <p:cNvSpPr>
            <a:spLocks noChangeShapeType="1"/>
          </p:cNvSpPr>
          <p:nvPr/>
        </p:nvSpPr>
        <p:spPr bwMode="auto">
          <a:xfrm>
            <a:off x="3490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1" name="Line 561"/>
          <p:cNvSpPr>
            <a:spLocks noChangeShapeType="1"/>
          </p:cNvSpPr>
          <p:nvPr/>
        </p:nvSpPr>
        <p:spPr bwMode="auto">
          <a:xfrm>
            <a:off x="3554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2" name="Line 562"/>
          <p:cNvSpPr>
            <a:spLocks noChangeShapeType="1"/>
          </p:cNvSpPr>
          <p:nvPr/>
        </p:nvSpPr>
        <p:spPr bwMode="auto">
          <a:xfrm>
            <a:off x="3617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3" name="Line 563"/>
          <p:cNvSpPr>
            <a:spLocks noChangeShapeType="1"/>
          </p:cNvSpPr>
          <p:nvPr/>
        </p:nvSpPr>
        <p:spPr bwMode="auto">
          <a:xfrm>
            <a:off x="3681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4" name="Line 564"/>
          <p:cNvSpPr>
            <a:spLocks noChangeShapeType="1"/>
          </p:cNvSpPr>
          <p:nvPr/>
        </p:nvSpPr>
        <p:spPr bwMode="auto">
          <a:xfrm>
            <a:off x="3744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5" name="Line 565"/>
          <p:cNvSpPr>
            <a:spLocks noChangeShapeType="1"/>
          </p:cNvSpPr>
          <p:nvPr/>
        </p:nvSpPr>
        <p:spPr bwMode="auto">
          <a:xfrm>
            <a:off x="3808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6" name="Line 566"/>
          <p:cNvSpPr>
            <a:spLocks noChangeShapeType="1"/>
          </p:cNvSpPr>
          <p:nvPr/>
        </p:nvSpPr>
        <p:spPr bwMode="auto">
          <a:xfrm>
            <a:off x="3871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7" name="Line 567"/>
          <p:cNvSpPr>
            <a:spLocks noChangeShapeType="1"/>
          </p:cNvSpPr>
          <p:nvPr/>
        </p:nvSpPr>
        <p:spPr bwMode="auto">
          <a:xfrm>
            <a:off x="3935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8" name="Line 568"/>
          <p:cNvSpPr>
            <a:spLocks noChangeShapeType="1"/>
          </p:cNvSpPr>
          <p:nvPr/>
        </p:nvSpPr>
        <p:spPr bwMode="auto">
          <a:xfrm>
            <a:off x="3998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29" name="Line 569"/>
          <p:cNvSpPr>
            <a:spLocks noChangeShapeType="1"/>
          </p:cNvSpPr>
          <p:nvPr/>
        </p:nvSpPr>
        <p:spPr bwMode="auto">
          <a:xfrm>
            <a:off x="4062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0" name="Line 570"/>
          <p:cNvSpPr>
            <a:spLocks noChangeShapeType="1"/>
          </p:cNvSpPr>
          <p:nvPr/>
        </p:nvSpPr>
        <p:spPr bwMode="auto">
          <a:xfrm>
            <a:off x="4125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1" name="Line 571"/>
          <p:cNvSpPr>
            <a:spLocks noChangeShapeType="1"/>
          </p:cNvSpPr>
          <p:nvPr/>
        </p:nvSpPr>
        <p:spPr bwMode="auto">
          <a:xfrm>
            <a:off x="4189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2" name="Line 572"/>
          <p:cNvSpPr>
            <a:spLocks noChangeShapeType="1"/>
          </p:cNvSpPr>
          <p:nvPr/>
        </p:nvSpPr>
        <p:spPr bwMode="auto">
          <a:xfrm>
            <a:off x="4252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3" name="Line 573"/>
          <p:cNvSpPr>
            <a:spLocks noChangeShapeType="1"/>
          </p:cNvSpPr>
          <p:nvPr/>
        </p:nvSpPr>
        <p:spPr bwMode="auto">
          <a:xfrm>
            <a:off x="4316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" name="Line 574"/>
          <p:cNvSpPr>
            <a:spLocks noChangeShapeType="1"/>
          </p:cNvSpPr>
          <p:nvPr/>
        </p:nvSpPr>
        <p:spPr bwMode="auto">
          <a:xfrm>
            <a:off x="4379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" name="Line 575"/>
          <p:cNvSpPr>
            <a:spLocks noChangeShapeType="1"/>
          </p:cNvSpPr>
          <p:nvPr/>
        </p:nvSpPr>
        <p:spPr bwMode="auto">
          <a:xfrm>
            <a:off x="4443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" name="Line 576"/>
          <p:cNvSpPr>
            <a:spLocks noChangeShapeType="1"/>
          </p:cNvSpPr>
          <p:nvPr/>
        </p:nvSpPr>
        <p:spPr bwMode="auto">
          <a:xfrm>
            <a:off x="4506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" name="Line 577"/>
          <p:cNvSpPr>
            <a:spLocks noChangeShapeType="1"/>
          </p:cNvSpPr>
          <p:nvPr/>
        </p:nvSpPr>
        <p:spPr bwMode="auto">
          <a:xfrm>
            <a:off x="4570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" name="Line 578"/>
          <p:cNvSpPr>
            <a:spLocks noChangeShapeType="1"/>
          </p:cNvSpPr>
          <p:nvPr/>
        </p:nvSpPr>
        <p:spPr bwMode="auto">
          <a:xfrm>
            <a:off x="4633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" name="Line 579"/>
          <p:cNvSpPr>
            <a:spLocks noChangeShapeType="1"/>
          </p:cNvSpPr>
          <p:nvPr/>
        </p:nvSpPr>
        <p:spPr bwMode="auto">
          <a:xfrm>
            <a:off x="4697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0" name="Line 580"/>
          <p:cNvSpPr>
            <a:spLocks noChangeShapeType="1"/>
          </p:cNvSpPr>
          <p:nvPr/>
        </p:nvSpPr>
        <p:spPr bwMode="auto">
          <a:xfrm>
            <a:off x="4760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1" name="Line 581"/>
          <p:cNvSpPr>
            <a:spLocks noChangeShapeType="1"/>
          </p:cNvSpPr>
          <p:nvPr/>
        </p:nvSpPr>
        <p:spPr bwMode="auto">
          <a:xfrm>
            <a:off x="4824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2" name="Line 582"/>
          <p:cNvSpPr>
            <a:spLocks noChangeShapeType="1"/>
          </p:cNvSpPr>
          <p:nvPr/>
        </p:nvSpPr>
        <p:spPr bwMode="auto">
          <a:xfrm>
            <a:off x="4887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3" name="Line 583"/>
          <p:cNvSpPr>
            <a:spLocks noChangeShapeType="1"/>
          </p:cNvSpPr>
          <p:nvPr/>
        </p:nvSpPr>
        <p:spPr bwMode="auto">
          <a:xfrm>
            <a:off x="4951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4" name="Line 584"/>
          <p:cNvSpPr>
            <a:spLocks noChangeShapeType="1"/>
          </p:cNvSpPr>
          <p:nvPr/>
        </p:nvSpPr>
        <p:spPr bwMode="auto">
          <a:xfrm>
            <a:off x="5014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5" name="Line 585"/>
          <p:cNvSpPr>
            <a:spLocks noChangeShapeType="1"/>
          </p:cNvSpPr>
          <p:nvPr/>
        </p:nvSpPr>
        <p:spPr bwMode="auto">
          <a:xfrm>
            <a:off x="5078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6" name="Line 586"/>
          <p:cNvSpPr>
            <a:spLocks noChangeShapeType="1"/>
          </p:cNvSpPr>
          <p:nvPr/>
        </p:nvSpPr>
        <p:spPr bwMode="auto">
          <a:xfrm>
            <a:off x="5141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7" name="Line 587"/>
          <p:cNvSpPr>
            <a:spLocks noChangeShapeType="1"/>
          </p:cNvSpPr>
          <p:nvPr/>
        </p:nvSpPr>
        <p:spPr bwMode="auto">
          <a:xfrm>
            <a:off x="5205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8" name="Line 588"/>
          <p:cNvSpPr>
            <a:spLocks noChangeShapeType="1"/>
          </p:cNvSpPr>
          <p:nvPr/>
        </p:nvSpPr>
        <p:spPr bwMode="auto">
          <a:xfrm>
            <a:off x="5268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49" name="Line 589"/>
          <p:cNvSpPr>
            <a:spLocks noChangeShapeType="1"/>
          </p:cNvSpPr>
          <p:nvPr/>
        </p:nvSpPr>
        <p:spPr bwMode="auto">
          <a:xfrm>
            <a:off x="5332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0" name="Line 590"/>
          <p:cNvSpPr>
            <a:spLocks noChangeShapeType="1"/>
          </p:cNvSpPr>
          <p:nvPr/>
        </p:nvSpPr>
        <p:spPr bwMode="auto">
          <a:xfrm>
            <a:off x="5395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1" name="Line 591"/>
          <p:cNvSpPr>
            <a:spLocks noChangeShapeType="1"/>
          </p:cNvSpPr>
          <p:nvPr/>
        </p:nvSpPr>
        <p:spPr bwMode="auto">
          <a:xfrm>
            <a:off x="5459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2" name="Line 592"/>
          <p:cNvSpPr>
            <a:spLocks noChangeShapeType="1"/>
          </p:cNvSpPr>
          <p:nvPr/>
        </p:nvSpPr>
        <p:spPr bwMode="auto">
          <a:xfrm>
            <a:off x="5522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3" name="Line 593"/>
          <p:cNvSpPr>
            <a:spLocks noChangeShapeType="1"/>
          </p:cNvSpPr>
          <p:nvPr/>
        </p:nvSpPr>
        <p:spPr bwMode="auto">
          <a:xfrm>
            <a:off x="5586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4" name="Line 594"/>
          <p:cNvSpPr>
            <a:spLocks noChangeShapeType="1"/>
          </p:cNvSpPr>
          <p:nvPr/>
        </p:nvSpPr>
        <p:spPr bwMode="auto">
          <a:xfrm>
            <a:off x="5649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5" name="Line 595"/>
          <p:cNvSpPr>
            <a:spLocks noChangeShapeType="1"/>
          </p:cNvSpPr>
          <p:nvPr/>
        </p:nvSpPr>
        <p:spPr bwMode="auto">
          <a:xfrm>
            <a:off x="5713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6" name="Line 596"/>
          <p:cNvSpPr>
            <a:spLocks noChangeShapeType="1"/>
          </p:cNvSpPr>
          <p:nvPr/>
        </p:nvSpPr>
        <p:spPr bwMode="auto">
          <a:xfrm>
            <a:off x="5776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7" name="Line 597"/>
          <p:cNvSpPr>
            <a:spLocks noChangeShapeType="1"/>
          </p:cNvSpPr>
          <p:nvPr/>
        </p:nvSpPr>
        <p:spPr bwMode="auto">
          <a:xfrm>
            <a:off x="5840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8" name="Line 598"/>
          <p:cNvSpPr>
            <a:spLocks noChangeShapeType="1"/>
          </p:cNvSpPr>
          <p:nvPr/>
        </p:nvSpPr>
        <p:spPr bwMode="auto">
          <a:xfrm>
            <a:off x="5903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59" name="Line 599"/>
          <p:cNvSpPr>
            <a:spLocks noChangeShapeType="1"/>
          </p:cNvSpPr>
          <p:nvPr/>
        </p:nvSpPr>
        <p:spPr bwMode="auto">
          <a:xfrm>
            <a:off x="5967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0" name="Line 600"/>
          <p:cNvSpPr>
            <a:spLocks noChangeShapeType="1"/>
          </p:cNvSpPr>
          <p:nvPr/>
        </p:nvSpPr>
        <p:spPr bwMode="auto">
          <a:xfrm>
            <a:off x="6030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1" name="Line 601"/>
          <p:cNvSpPr>
            <a:spLocks noChangeShapeType="1"/>
          </p:cNvSpPr>
          <p:nvPr/>
        </p:nvSpPr>
        <p:spPr bwMode="auto">
          <a:xfrm>
            <a:off x="6094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2" name="Line 602"/>
          <p:cNvSpPr>
            <a:spLocks noChangeShapeType="1"/>
          </p:cNvSpPr>
          <p:nvPr/>
        </p:nvSpPr>
        <p:spPr bwMode="auto">
          <a:xfrm>
            <a:off x="6157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3" name="Line 603"/>
          <p:cNvSpPr>
            <a:spLocks noChangeShapeType="1"/>
          </p:cNvSpPr>
          <p:nvPr/>
        </p:nvSpPr>
        <p:spPr bwMode="auto">
          <a:xfrm>
            <a:off x="6221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4" name="Line 604"/>
          <p:cNvSpPr>
            <a:spLocks noChangeShapeType="1"/>
          </p:cNvSpPr>
          <p:nvPr/>
        </p:nvSpPr>
        <p:spPr bwMode="auto">
          <a:xfrm>
            <a:off x="6284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5" name="Line 605"/>
          <p:cNvSpPr>
            <a:spLocks noChangeShapeType="1"/>
          </p:cNvSpPr>
          <p:nvPr/>
        </p:nvSpPr>
        <p:spPr bwMode="auto">
          <a:xfrm>
            <a:off x="6348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6" name="Line 606"/>
          <p:cNvSpPr>
            <a:spLocks noChangeShapeType="1"/>
          </p:cNvSpPr>
          <p:nvPr/>
        </p:nvSpPr>
        <p:spPr bwMode="auto">
          <a:xfrm>
            <a:off x="6411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7" name="Line 607"/>
          <p:cNvSpPr>
            <a:spLocks noChangeShapeType="1"/>
          </p:cNvSpPr>
          <p:nvPr/>
        </p:nvSpPr>
        <p:spPr bwMode="auto">
          <a:xfrm>
            <a:off x="6475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68" name="Line 608"/>
          <p:cNvSpPr>
            <a:spLocks noChangeShapeType="1"/>
          </p:cNvSpPr>
          <p:nvPr/>
        </p:nvSpPr>
        <p:spPr bwMode="auto">
          <a:xfrm>
            <a:off x="6538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9" name="Line 610"/>
          <p:cNvSpPr>
            <a:spLocks noChangeShapeType="1"/>
          </p:cNvSpPr>
          <p:nvPr/>
        </p:nvSpPr>
        <p:spPr bwMode="auto">
          <a:xfrm>
            <a:off x="66024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0" name="Line 611"/>
          <p:cNvSpPr>
            <a:spLocks noChangeShapeType="1"/>
          </p:cNvSpPr>
          <p:nvPr/>
        </p:nvSpPr>
        <p:spPr bwMode="auto">
          <a:xfrm>
            <a:off x="6665913" y="413385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1" name="Line 612"/>
          <p:cNvSpPr>
            <a:spLocks noChangeShapeType="1"/>
          </p:cNvSpPr>
          <p:nvPr/>
        </p:nvSpPr>
        <p:spPr bwMode="auto">
          <a:xfrm>
            <a:off x="6729413" y="4133850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2" name="Line 613"/>
          <p:cNvSpPr>
            <a:spLocks noChangeShapeType="1"/>
          </p:cNvSpPr>
          <p:nvPr/>
        </p:nvSpPr>
        <p:spPr bwMode="auto">
          <a:xfrm>
            <a:off x="2878138" y="2647950"/>
            <a:ext cx="0" cy="1781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3" name="Freeform 614"/>
          <p:cNvSpPr>
            <a:spLocks/>
          </p:cNvSpPr>
          <p:nvPr/>
        </p:nvSpPr>
        <p:spPr bwMode="auto">
          <a:xfrm>
            <a:off x="2830513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4" name="Freeform 615"/>
          <p:cNvSpPr>
            <a:spLocks/>
          </p:cNvSpPr>
          <p:nvPr/>
        </p:nvSpPr>
        <p:spPr bwMode="auto">
          <a:xfrm>
            <a:off x="2830513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5" name="Line 616"/>
          <p:cNvSpPr>
            <a:spLocks noChangeShapeType="1"/>
          </p:cNvSpPr>
          <p:nvPr/>
        </p:nvSpPr>
        <p:spPr bwMode="auto">
          <a:xfrm>
            <a:off x="3494088" y="2647950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6" name="Freeform 617"/>
          <p:cNvSpPr>
            <a:spLocks/>
          </p:cNvSpPr>
          <p:nvPr/>
        </p:nvSpPr>
        <p:spPr bwMode="auto">
          <a:xfrm>
            <a:off x="3446463" y="4397375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7" name="Freeform 618"/>
          <p:cNvSpPr>
            <a:spLocks/>
          </p:cNvSpPr>
          <p:nvPr/>
        </p:nvSpPr>
        <p:spPr bwMode="auto">
          <a:xfrm>
            <a:off x="3446463" y="4397375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8" name="Line 619"/>
          <p:cNvSpPr>
            <a:spLocks noChangeShapeType="1"/>
          </p:cNvSpPr>
          <p:nvPr/>
        </p:nvSpPr>
        <p:spPr bwMode="auto">
          <a:xfrm>
            <a:off x="4110038" y="2647950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9" name="Freeform 620"/>
          <p:cNvSpPr>
            <a:spLocks/>
          </p:cNvSpPr>
          <p:nvPr/>
        </p:nvSpPr>
        <p:spPr bwMode="auto">
          <a:xfrm>
            <a:off x="4065588" y="4397375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0" name="Freeform 621"/>
          <p:cNvSpPr>
            <a:spLocks/>
          </p:cNvSpPr>
          <p:nvPr/>
        </p:nvSpPr>
        <p:spPr bwMode="auto">
          <a:xfrm>
            <a:off x="4065588" y="4397375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1" name="Line 622"/>
          <p:cNvSpPr>
            <a:spLocks noChangeShapeType="1"/>
          </p:cNvSpPr>
          <p:nvPr/>
        </p:nvSpPr>
        <p:spPr bwMode="auto">
          <a:xfrm>
            <a:off x="4729163" y="2647950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2" name="Freeform 623"/>
          <p:cNvSpPr>
            <a:spLocks/>
          </p:cNvSpPr>
          <p:nvPr/>
        </p:nvSpPr>
        <p:spPr bwMode="auto">
          <a:xfrm>
            <a:off x="4681538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3" name="Freeform 624"/>
          <p:cNvSpPr>
            <a:spLocks/>
          </p:cNvSpPr>
          <p:nvPr/>
        </p:nvSpPr>
        <p:spPr bwMode="auto">
          <a:xfrm>
            <a:off x="4681538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4" name="Line 625"/>
          <p:cNvSpPr>
            <a:spLocks noChangeShapeType="1"/>
          </p:cNvSpPr>
          <p:nvPr/>
        </p:nvSpPr>
        <p:spPr bwMode="auto">
          <a:xfrm>
            <a:off x="5945188" y="2647950"/>
            <a:ext cx="0" cy="1781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5" name="Freeform 626"/>
          <p:cNvSpPr>
            <a:spLocks/>
          </p:cNvSpPr>
          <p:nvPr/>
        </p:nvSpPr>
        <p:spPr bwMode="auto">
          <a:xfrm>
            <a:off x="5897563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6" name="Freeform 627"/>
          <p:cNvSpPr>
            <a:spLocks/>
          </p:cNvSpPr>
          <p:nvPr/>
        </p:nvSpPr>
        <p:spPr bwMode="auto">
          <a:xfrm>
            <a:off x="5897563" y="439737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7" name="Line 628"/>
          <p:cNvSpPr>
            <a:spLocks noChangeShapeType="1"/>
          </p:cNvSpPr>
          <p:nvPr/>
        </p:nvSpPr>
        <p:spPr bwMode="auto">
          <a:xfrm>
            <a:off x="5345113" y="2647950"/>
            <a:ext cx="0" cy="17811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8" name="Freeform 629"/>
          <p:cNvSpPr>
            <a:spLocks/>
          </p:cNvSpPr>
          <p:nvPr/>
        </p:nvSpPr>
        <p:spPr bwMode="auto">
          <a:xfrm>
            <a:off x="5300663" y="4397375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9" name="Freeform 630"/>
          <p:cNvSpPr>
            <a:spLocks/>
          </p:cNvSpPr>
          <p:nvPr/>
        </p:nvSpPr>
        <p:spPr bwMode="auto">
          <a:xfrm>
            <a:off x="5300663" y="4397375"/>
            <a:ext cx="92075" cy="111125"/>
          </a:xfrm>
          <a:custGeom>
            <a:avLst/>
            <a:gdLst>
              <a:gd name="T0" fmla="*/ 28 w 58"/>
              <a:gd name="T1" fmla="*/ 70 h 70"/>
              <a:gd name="T2" fmla="*/ 0 w 58"/>
              <a:gd name="T3" fmla="*/ 0 h 70"/>
              <a:gd name="T4" fmla="*/ 28 w 58"/>
              <a:gd name="T5" fmla="*/ 16 h 70"/>
              <a:gd name="T6" fmla="*/ 58 w 58"/>
              <a:gd name="T7" fmla="*/ 0 h 70"/>
              <a:gd name="T8" fmla="*/ 28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70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0" name="Freeform 631"/>
          <p:cNvSpPr>
            <a:spLocks/>
          </p:cNvSpPr>
          <p:nvPr/>
        </p:nvSpPr>
        <p:spPr bwMode="auto">
          <a:xfrm>
            <a:off x="2201863" y="2682875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0 w 426"/>
              <a:gd name="T3" fmla="*/ 1340 h 1564"/>
              <a:gd name="T4" fmla="*/ 110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0" y="1340"/>
                </a:lnTo>
                <a:lnTo>
                  <a:pt x="110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1" name="Freeform 632"/>
          <p:cNvSpPr>
            <a:spLocks/>
          </p:cNvSpPr>
          <p:nvPr/>
        </p:nvSpPr>
        <p:spPr bwMode="auto">
          <a:xfrm>
            <a:off x="2201863" y="2682875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0 w 426"/>
              <a:gd name="T3" fmla="*/ 1340 h 1564"/>
              <a:gd name="T4" fmla="*/ 110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0" y="1340"/>
                </a:lnTo>
                <a:lnTo>
                  <a:pt x="110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2" name="Freeform 633"/>
          <p:cNvSpPr>
            <a:spLocks/>
          </p:cNvSpPr>
          <p:nvPr/>
        </p:nvSpPr>
        <p:spPr bwMode="auto">
          <a:xfrm>
            <a:off x="2201863" y="2682875"/>
            <a:ext cx="676275" cy="2482850"/>
          </a:xfrm>
          <a:custGeom>
            <a:avLst/>
            <a:gdLst>
              <a:gd name="T0" fmla="*/ 0 w 426"/>
              <a:gd name="T1" fmla="*/ 1340 h 1564"/>
              <a:gd name="T2" fmla="*/ 110 w 426"/>
              <a:gd name="T3" fmla="*/ 1340 h 1564"/>
              <a:gd name="T4" fmla="*/ 110 w 426"/>
              <a:gd name="T5" fmla="*/ 0 h 1564"/>
              <a:gd name="T6" fmla="*/ 314 w 426"/>
              <a:gd name="T7" fmla="*/ 0 h 1564"/>
              <a:gd name="T8" fmla="*/ 314 w 426"/>
              <a:gd name="T9" fmla="*/ 1340 h 1564"/>
              <a:gd name="T10" fmla="*/ 426 w 426"/>
              <a:gd name="T11" fmla="*/ 1340 h 1564"/>
              <a:gd name="T12" fmla="*/ 214 w 426"/>
              <a:gd name="T13" fmla="*/ 1564 h 1564"/>
              <a:gd name="T14" fmla="*/ 0 w 426"/>
              <a:gd name="T15" fmla="*/ 1340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1564">
                <a:moveTo>
                  <a:pt x="0" y="1340"/>
                </a:moveTo>
                <a:lnTo>
                  <a:pt x="110" y="1340"/>
                </a:lnTo>
                <a:lnTo>
                  <a:pt x="110" y="0"/>
                </a:lnTo>
                <a:lnTo>
                  <a:pt x="314" y="0"/>
                </a:lnTo>
                <a:lnTo>
                  <a:pt x="314" y="1340"/>
                </a:lnTo>
                <a:lnTo>
                  <a:pt x="426" y="1340"/>
                </a:lnTo>
                <a:lnTo>
                  <a:pt x="214" y="1564"/>
                </a:lnTo>
                <a:lnTo>
                  <a:pt x="0" y="134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3" name="Freeform 634"/>
          <p:cNvSpPr>
            <a:spLocks/>
          </p:cNvSpPr>
          <p:nvPr/>
        </p:nvSpPr>
        <p:spPr bwMode="auto">
          <a:xfrm>
            <a:off x="3036888" y="49847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4" name="Freeform 635"/>
          <p:cNvSpPr>
            <a:spLocks/>
          </p:cNvSpPr>
          <p:nvPr/>
        </p:nvSpPr>
        <p:spPr bwMode="auto">
          <a:xfrm>
            <a:off x="3036888" y="49847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5" name="Freeform 636"/>
          <p:cNvSpPr>
            <a:spLocks/>
          </p:cNvSpPr>
          <p:nvPr/>
        </p:nvSpPr>
        <p:spPr bwMode="auto">
          <a:xfrm>
            <a:off x="3036888" y="49847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6" name="Freeform 637"/>
          <p:cNvSpPr>
            <a:spLocks/>
          </p:cNvSpPr>
          <p:nvPr/>
        </p:nvSpPr>
        <p:spPr bwMode="auto">
          <a:xfrm>
            <a:off x="3036888" y="47910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7" name="Freeform 638"/>
          <p:cNvSpPr>
            <a:spLocks/>
          </p:cNvSpPr>
          <p:nvPr/>
        </p:nvSpPr>
        <p:spPr bwMode="auto">
          <a:xfrm>
            <a:off x="3036888" y="47910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8" name="Freeform 639"/>
          <p:cNvSpPr>
            <a:spLocks/>
          </p:cNvSpPr>
          <p:nvPr/>
        </p:nvSpPr>
        <p:spPr bwMode="auto">
          <a:xfrm>
            <a:off x="3036888" y="47910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2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2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9" name="Freeform 640"/>
          <p:cNvSpPr>
            <a:spLocks/>
          </p:cNvSpPr>
          <p:nvPr/>
        </p:nvSpPr>
        <p:spPr bwMode="auto">
          <a:xfrm>
            <a:off x="2805113" y="2943225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8 w 90"/>
              <a:gd name="T7" fmla="*/ 64 h 92"/>
              <a:gd name="T8" fmla="*/ 84 w 90"/>
              <a:gd name="T9" fmla="*/ 72 h 92"/>
              <a:gd name="T10" fmla="*/ 78 w 90"/>
              <a:gd name="T11" fmla="*/ 78 h 92"/>
              <a:gd name="T12" fmla="*/ 70 w 90"/>
              <a:gd name="T13" fmla="*/ 84 h 92"/>
              <a:gd name="T14" fmla="*/ 64 w 90"/>
              <a:gd name="T15" fmla="*/ 88 h 92"/>
              <a:gd name="T16" fmla="*/ 54 w 90"/>
              <a:gd name="T17" fmla="*/ 92 h 92"/>
              <a:gd name="T18" fmla="*/ 46 w 90"/>
              <a:gd name="T19" fmla="*/ 92 h 92"/>
              <a:gd name="T20" fmla="*/ 46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4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4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6 w 90"/>
              <a:gd name="T55" fmla="*/ 0 h 92"/>
              <a:gd name="T56" fmla="*/ 46 w 90"/>
              <a:gd name="T57" fmla="*/ 0 h 92"/>
              <a:gd name="T58" fmla="*/ 54 w 90"/>
              <a:gd name="T59" fmla="*/ 0 h 92"/>
              <a:gd name="T60" fmla="*/ 64 w 90"/>
              <a:gd name="T61" fmla="*/ 4 h 92"/>
              <a:gd name="T62" fmla="*/ 70 w 90"/>
              <a:gd name="T63" fmla="*/ 8 h 92"/>
              <a:gd name="T64" fmla="*/ 78 w 90"/>
              <a:gd name="T65" fmla="*/ 14 h 92"/>
              <a:gd name="T66" fmla="*/ 84 w 90"/>
              <a:gd name="T67" fmla="*/ 20 h 92"/>
              <a:gd name="T68" fmla="*/ 88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0" name="Freeform 641"/>
          <p:cNvSpPr>
            <a:spLocks/>
          </p:cNvSpPr>
          <p:nvPr/>
        </p:nvSpPr>
        <p:spPr bwMode="auto">
          <a:xfrm>
            <a:off x="2805113" y="2943225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8 w 90"/>
              <a:gd name="T7" fmla="*/ 64 h 92"/>
              <a:gd name="T8" fmla="*/ 84 w 90"/>
              <a:gd name="T9" fmla="*/ 72 h 92"/>
              <a:gd name="T10" fmla="*/ 78 w 90"/>
              <a:gd name="T11" fmla="*/ 78 h 92"/>
              <a:gd name="T12" fmla="*/ 70 w 90"/>
              <a:gd name="T13" fmla="*/ 84 h 92"/>
              <a:gd name="T14" fmla="*/ 64 w 90"/>
              <a:gd name="T15" fmla="*/ 88 h 92"/>
              <a:gd name="T16" fmla="*/ 54 w 90"/>
              <a:gd name="T17" fmla="*/ 92 h 92"/>
              <a:gd name="T18" fmla="*/ 46 w 90"/>
              <a:gd name="T19" fmla="*/ 92 h 92"/>
              <a:gd name="T20" fmla="*/ 46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4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4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6 w 90"/>
              <a:gd name="T55" fmla="*/ 0 h 92"/>
              <a:gd name="T56" fmla="*/ 46 w 90"/>
              <a:gd name="T57" fmla="*/ 0 h 92"/>
              <a:gd name="T58" fmla="*/ 54 w 90"/>
              <a:gd name="T59" fmla="*/ 0 h 92"/>
              <a:gd name="T60" fmla="*/ 64 w 90"/>
              <a:gd name="T61" fmla="*/ 4 h 92"/>
              <a:gd name="T62" fmla="*/ 70 w 90"/>
              <a:gd name="T63" fmla="*/ 8 h 92"/>
              <a:gd name="T64" fmla="*/ 78 w 90"/>
              <a:gd name="T65" fmla="*/ 14 h 92"/>
              <a:gd name="T66" fmla="*/ 84 w 90"/>
              <a:gd name="T67" fmla="*/ 20 h 92"/>
              <a:gd name="T68" fmla="*/ 88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1" name="Freeform 642"/>
          <p:cNvSpPr>
            <a:spLocks/>
          </p:cNvSpPr>
          <p:nvPr/>
        </p:nvSpPr>
        <p:spPr bwMode="auto">
          <a:xfrm>
            <a:off x="2805113" y="2943225"/>
            <a:ext cx="142875" cy="146050"/>
          </a:xfrm>
          <a:custGeom>
            <a:avLst/>
            <a:gdLst>
              <a:gd name="T0" fmla="*/ 90 w 90"/>
              <a:gd name="T1" fmla="*/ 46 h 92"/>
              <a:gd name="T2" fmla="*/ 90 w 90"/>
              <a:gd name="T3" fmla="*/ 46 h 92"/>
              <a:gd name="T4" fmla="*/ 90 w 90"/>
              <a:gd name="T5" fmla="*/ 56 h 92"/>
              <a:gd name="T6" fmla="*/ 88 w 90"/>
              <a:gd name="T7" fmla="*/ 64 h 92"/>
              <a:gd name="T8" fmla="*/ 84 w 90"/>
              <a:gd name="T9" fmla="*/ 72 h 92"/>
              <a:gd name="T10" fmla="*/ 78 w 90"/>
              <a:gd name="T11" fmla="*/ 78 h 92"/>
              <a:gd name="T12" fmla="*/ 70 w 90"/>
              <a:gd name="T13" fmla="*/ 84 h 92"/>
              <a:gd name="T14" fmla="*/ 64 w 90"/>
              <a:gd name="T15" fmla="*/ 88 h 92"/>
              <a:gd name="T16" fmla="*/ 54 w 90"/>
              <a:gd name="T17" fmla="*/ 92 h 92"/>
              <a:gd name="T18" fmla="*/ 46 w 90"/>
              <a:gd name="T19" fmla="*/ 92 h 92"/>
              <a:gd name="T20" fmla="*/ 46 w 90"/>
              <a:gd name="T21" fmla="*/ 92 h 92"/>
              <a:gd name="T22" fmla="*/ 36 w 90"/>
              <a:gd name="T23" fmla="*/ 92 h 92"/>
              <a:gd name="T24" fmla="*/ 28 w 90"/>
              <a:gd name="T25" fmla="*/ 88 h 92"/>
              <a:gd name="T26" fmla="*/ 20 w 90"/>
              <a:gd name="T27" fmla="*/ 84 h 92"/>
              <a:gd name="T28" fmla="*/ 14 w 90"/>
              <a:gd name="T29" fmla="*/ 78 h 92"/>
              <a:gd name="T30" fmla="*/ 8 w 90"/>
              <a:gd name="T31" fmla="*/ 72 h 92"/>
              <a:gd name="T32" fmla="*/ 4 w 90"/>
              <a:gd name="T33" fmla="*/ 64 h 92"/>
              <a:gd name="T34" fmla="*/ 0 w 90"/>
              <a:gd name="T35" fmla="*/ 56 h 92"/>
              <a:gd name="T36" fmla="*/ 0 w 90"/>
              <a:gd name="T37" fmla="*/ 46 h 92"/>
              <a:gd name="T38" fmla="*/ 0 w 90"/>
              <a:gd name="T39" fmla="*/ 46 h 92"/>
              <a:gd name="T40" fmla="*/ 0 w 90"/>
              <a:gd name="T41" fmla="*/ 36 h 92"/>
              <a:gd name="T42" fmla="*/ 4 w 90"/>
              <a:gd name="T43" fmla="*/ 28 h 92"/>
              <a:gd name="T44" fmla="*/ 8 w 90"/>
              <a:gd name="T45" fmla="*/ 20 h 92"/>
              <a:gd name="T46" fmla="*/ 14 w 90"/>
              <a:gd name="T47" fmla="*/ 14 h 92"/>
              <a:gd name="T48" fmla="*/ 20 w 90"/>
              <a:gd name="T49" fmla="*/ 8 h 92"/>
              <a:gd name="T50" fmla="*/ 28 w 90"/>
              <a:gd name="T51" fmla="*/ 4 h 92"/>
              <a:gd name="T52" fmla="*/ 36 w 90"/>
              <a:gd name="T53" fmla="*/ 0 h 92"/>
              <a:gd name="T54" fmla="*/ 46 w 90"/>
              <a:gd name="T55" fmla="*/ 0 h 92"/>
              <a:gd name="T56" fmla="*/ 46 w 90"/>
              <a:gd name="T57" fmla="*/ 0 h 92"/>
              <a:gd name="T58" fmla="*/ 54 w 90"/>
              <a:gd name="T59" fmla="*/ 0 h 92"/>
              <a:gd name="T60" fmla="*/ 64 w 90"/>
              <a:gd name="T61" fmla="*/ 4 h 92"/>
              <a:gd name="T62" fmla="*/ 70 w 90"/>
              <a:gd name="T63" fmla="*/ 8 h 92"/>
              <a:gd name="T64" fmla="*/ 78 w 90"/>
              <a:gd name="T65" fmla="*/ 14 h 92"/>
              <a:gd name="T66" fmla="*/ 84 w 90"/>
              <a:gd name="T67" fmla="*/ 20 h 92"/>
              <a:gd name="T68" fmla="*/ 88 w 90"/>
              <a:gd name="T69" fmla="*/ 28 h 92"/>
              <a:gd name="T70" fmla="*/ 90 w 90"/>
              <a:gd name="T71" fmla="*/ 36 h 92"/>
              <a:gd name="T72" fmla="*/ 90 w 90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2">
                <a:moveTo>
                  <a:pt x="90" y="46"/>
                </a:moveTo>
                <a:lnTo>
                  <a:pt x="90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2" name="Freeform 643"/>
          <p:cNvSpPr>
            <a:spLocks/>
          </p:cNvSpPr>
          <p:nvPr/>
        </p:nvSpPr>
        <p:spPr bwMode="auto">
          <a:xfrm>
            <a:off x="2805113" y="2752725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8 w 90"/>
              <a:gd name="T7" fmla="*/ 64 h 90"/>
              <a:gd name="T8" fmla="*/ 84 w 90"/>
              <a:gd name="T9" fmla="*/ 70 h 90"/>
              <a:gd name="T10" fmla="*/ 78 w 90"/>
              <a:gd name="T11" fmla="*/ 78 h 90"/>
              <a:gd name="T12" fmla="*/ 70 w 90"/>
              <a:gd name="T13" fmla="*/ 84 h 90"/>
              <a:gd name="T14" fmla="*/ 64 w 90"/>
              <a:gd name="T15" fmla="*/ 88 h 90"/>
              <a:gd name="T16" fmla="*/ 54 w 90"/>
              <a:gd name="T17" fmla="*/ 90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4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4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2 h 90"/>
              <a:gd name="T60" fmla="*/ 64 w 90"/>
              <a:gd name="T61" fmla="*/ 4 h 90"/>
              <a:gd name="T62" fmla="*/ 70 w 90"/>
              <a:gd name="T63" fmla="*/ 8 h 90"/>
              <a:gd name="T64" fmla="*/ 78 w 90"/>
              <a:gd name="T65" fmla="*/ 14 h 90"/>
              <a:gd name="T66" fmla="*/ 84 w 90"/>
              <a:gd name="T67" fmla="*/ 20 h 90"/>
              <a:gd name="T68" fmla="*/ 88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3" name="Freeform 644"/>
          <p:cNvSpPr>
            <a:spLocks/>
          </p:cNvSpPr>
          <p:nvPr/>
        </p:nvSpPr>
        <p:spPr bwMode="auto">
          <a:xfrm>
            <a:off x="2805113" y="2752725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8 w 90"/>
              <a:gd name="T7" fmla="*/ 64 h 90"/>
              <a:gd name="T8" fmla="*/ 84 w 90"/>
              <a:gd name="T9" fmla="*/ 70 h 90"/>
              <a:gd name="T10" fmla="*/ 78 w 90"/>
              <a:gd name="T11" fmla="*/ 78 h 90"/>
              <a:gd name="T12" fmla="*/ 70 w 90"/>
              <a:gd name="T13" fmla="*/ 84 h 90"/>
              <a:gd name="T14" fmla="*/ 64 w 90"/>
              <a:gd name="T15" fmla="*/ 88 h 90"/>
              <a:gd name="T16" fmla="*/ 54 w 90"/>
              <a:gd name="T17" fmla="*/ 90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4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4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2 h 90"/>
              <a:gd name="T60" fmla="*/ 64 w 90"/>
              <a:gd name="T61" fmla="*/ 4 h 90"/>
              <a:gd name="T62" fmla="*/ 70 w 90"/>
              <a:gd name="T63" fmla="*/ 8 h 90"/>
              <a:gd name="T64" fmla="*/ 78 w 90"/>
              <a:gd name="T65" fmla="*/ 14 h 90"/>
              <a:gd name="T66" fmla="*/ 84 w 90"/>
              <a:gd name="T67" fmla="*/ 20 h 90"/>
              <a:gd name="T68" fmla="*/ 88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4" name="Freeform 645"/>
          <p:cNvSpPr>
            <a:spLocks/>
          </p:cNvSpPr>
          <p:nvPr/>
        </p:nvSpPr>
        <p:spPr bwMode="auto">
          <a:xfrm>
            <a:off x="2805113" y="2752725"/>
            <a:ext cx="142875" cy="142875"/>
          </a:xfrm>
          <a:custGeom>
            <a:avLst/>
            <a:gdLst>
              <a:gd name="T0" fmla="*/ 90 w 90"/>
              <a:gd name="T1" fmla="*/ 46 h 90"/>
              <a:gd name="T2" fmla="*/ 90 w 90"/>
              <a:gd name="T3" fmla="*/ 46 h 90"/>
              <a:gd name="T4" fmla="*/ 90 w 90"/>
              <a:gd name="T5" fmla="*/ 54 h 90"/>
              <a:gd name="T6" fmla="*/ 88 w 90"/>
              <a:gd name="T7" fmla="*/ 64 h 90"/>
              <a:gd name="T8" fmla="*/ 84 w 90"/>
              <a:gd name="T9" fmla="*/ 70 h 90"/>
              <a:gd name="T10" fmla="*/ 78 w 90"/>
              <a:gd name="T11" fmla="*/ 78 h 90"/>
              <a:gd name="T12" fmla="*/ 70 w 90"/>
              <a:gd name="T13" fmla="*/ 84 h 90"/>
              <a:gd name="T14" fmla="*/ 64 w 90"/>
              <a:gd name="T15" fmla="*/ 88 h 90"/>
              <a:gd name="T16" fmla="*/ 54 w 90"/>
              <a:gd name="T17" fmla="*/ 90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90 h 90"/>
              <a:gd name="T24" fmla="*/ 28 w 90"/>
              <a:gd name="T25" fmla="*/ 88 h 90"/>
              <a:gd name="T26" fmla="*/ 20 w 90"/>
              <a:gd name="T27" fmla="*/ 84 h 90"/>
              <a:gd name="T28" fmla="*/ 14 w 90"/>
              <a:gd name="T29" fmla="*/ 78 h 90"/>
              <a:gd name="T30" fmla="*/ 8 w 90"/>
              <a:gd name="T31" fmla="*/ 70 h 90"/>
              <a:gd name="T32" fmla="*/ 4 w 90"/>
              <a:gd name="T33" fmla="*/ 64 h 90"/>
              <a:gd name="T34" fmla="*/ 0 w 90"/>
              <a:gd name="T35" fmla="*/ 54 h 90"/>
              <a:gd name="T36" fmla="*/ 0 w 90"/>
              <a:gd name="T37" fmla="*/ 46 h 90"/>
              <a:gd name="T38" fmla="*/ 0 w 90"/>
              <a:gd name="T39" fmla="*/ 46 h 90"/>
              <a:gd name="T40" fmla="*/ 0 w 90"/>
              <a:gd name="T41" fmla="*/ 36 h 90"/>
              <a:gd name="T42" fmla="*/ 4 w 90"/>
              <a:gd name="T43" fmla="*/ 28 h 90"/>
              <a:gd name="T44" fmla="*/ 8 w 90"/>
              <a:gd name="T45" fmla="*/ 20 h 90"/>
              <a:gd name="T46" fmla="*/ 14 w 90"/>
              <a:gd name="T47" fmla="*/ 14 h 90"/>
              <a:gd name="T48" fmla="*/ 20 w 90"/>
              <a:gd name="T49" fmla="*/ 8 h 90"/>
              <a:gd name="T50" fmla="*/ 28 w 90"/>
              <a:gd name="T51" fmla="*/ 4 h 90"/>
              <a:gd name="T52" fmla="*/ 36 w 90"/>
              <a:gd name="T53" fmla="*/ 2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2 h 90"/>
              <a:gd name="T60" fmla="*/ 64 w 90"/>
              <a:gd name="T61" fmla="*/ 4 h 90"/>
              <a:gd name="T62" fmla="*/ 70 w 90"/>
              <a:gd name="T63" fmla="*/ 8 h 90"/>
              <a:gd name="T64" fmla="*/ 78 w 90"/>
              <a:gd name="T65" fmla="*/ 14 h 90"/>
              <a:gd name="T66" fmla="*/ 84 w 90"/>
              <a:gd name="T67" fmla="*/ 20 h 90"/>
              <a:gd name="T68" fmla="*/ 88 w 90"/>
              <a:gd name="T69" fmla="*/ 28 h 90"/>
              <a:gd name="T70" fmla="*/ 90 w 90"/>
              <a:gd name="T71" fmla="*/ 36 h 90"/>
              <a:gd name="T72" fmla="*/ 90 w 90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6"/>
                </a:moveTo>
                <a:lnTo>
                  <a:pt x="90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0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8" name="Freeform 649"/>
          <p:cNvSpPr>
            <a:spLocks/>
          </p:cNvSpPr>
          <p:nvPr/>
        </p:nvSpPr>
        <p:spPr bwMode="auto">
          <a:xfrm>
            <a:off x="3417888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0 w 92"/>
              <a:gd name="T13" fmla="*/ 86 h 94"/>
              <a:gd name="T14" fmla="*/ 64 w 92"/>
              <a:gd name="T15" fmla="*/ 90 h 94"/>
              <a:gd name="T16" fmla="*/ 54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4 w 92"/>
              <a:gd name="T59" fmla="*/ 2 h 94"/>
              <a:gd name="T60" fmla="*/ 64 w 92"/>
              <a:gd name="T61" fmla="*/ 4 h 94"/>
              <a:gd name="T62" fmla="*/ 70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0" y="86"/>
                </a:lnTo>
                <a:lnTo>
                  <a:pt x="64" y="90"/>
                </a:lnTo>
                <a:lnTo>
                  <a:pt x="54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9" name="Freeform 650"/>
          <p:cNvSpPr>
            <a:spLocks/>
          </p:cNvSpPr>
          <p:nvPr/>
        </p:nvSpPr>
        <p:spPr bwMode="auto">
          <a:xfrm>
            <a:off x="3417888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0 w 92"/>
              <a:gd name="T13" fmla="*/ 86 h 94"/>
              <a:gd name="T14" fmla="*/ 64 w 92"/>
              <a:gd name="T15" fmla="*/ 90 h 94"/>
              <a:gd name="T16" fmla="*/ 54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4 w 92"/>
              <a:gd name="T59" fmla="*/ 2 h 94"/>
              <a:gd name="T60" fmla="*/ 64 w 92"/>
              <a:gd name="T61" fmla="*/ 4 h 94"/>
              <a:gd name="T62" fmla="*/ 70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0" y="86"/>
                </a:lnTo>
                <a:lnTo>
                  <a:pt x="64" y="90"/>
                </a:lnTo>
                <a:lnTo>
                  <a:pt x="54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0" name="Freeform 651"/>
          <p:cNvSpPr>
            <a:spLocks/>
          </p:cNvSpPr>
          <p:nvPr/>
        </p:nvSpPr>
        <p:spPr bwMode="auto">
          <a:xfrm>
            <a:off x="3417888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0 w 92"/>
              <a:gd name="T13" fmla="*/ 86 h 94"/>
              <a:gd name="T14" fmla="*/ 64 w 92"/>
              <a:gd name="T15" fmla="*/ 90 h 94"/>
              <a:gd name="T16" fmla="*/ 54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4 w 92"/>
              <a:gd name="T59" fmla="*/ 2 h 94"/>
              <a:gd name="T60" fmla="*/ 64 w 92"/>
              <a:gd name="T61" fmla="*/ 4 h 94"/>
              <a:gd name="T62" fmla="*/ 70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0" y="86"/>
                </a:lnTo>
                <a:lnTo>
                  <a:pt x="64" y="90"/>
                </a:lnTo>
                <a:lnTo>
                  <a:pt x="54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1" name="Freeform 652"/>
          <p:cNvSpPr>
            <a:spLocks/>
          </p:cNvSpPr>
          <p:nvPr/>
        </p:nvSpPr>
        <p:spPr bwMode="auto">
          <a:xfrm>
            <a:off x="3417888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2" name="Freeform 653"/>
          <p:cNvSpPr>
            <a:spLocks/>
          </p:cNvSpPr>
          <p:nvPr/>
        </p:nvSpPr>
        <p:spPr bwMode="auto">
          <a:xfrm>
            <a:off x="3417888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3" name="Freeform 654"/>
          <p:cNvSpPr>
            <a:spLocks/>
          </p:cNvSpPr>
          <p:nvPr/>
        </p:nvSpPr>
        <p:spPr bwMode="auto">
          <a:xfrm>
            <a:off x="3417888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4" name="Freeform 655"/>
          <p:cNvSpPr>
            <a:spLocks/>
          </p:cNvSpPr>
          <p:nvPr/>
        </p:nvSpPr>
        <p:spPr bwMode="auto">
          <a:xfrm>
            <a:off x="34178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5" name="Freeform 656"/>
          <p:cNvSpPr>
            <a:spLocks/>
          </p:cNvSpPr>
          <p:nvPr/>
        </p:nvSpPr>
        <p:spPr bwMode="auto">
          <a:xfrm>
            <a:off x="34178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6" name="Freeform 657"/>
          <p:cNvSpPr>
            <a:spLocks/>
          </p:cNvSpPr>
          <p:nvPr/>
        </p:nvSpPr>
        <p:spPr bwMode="auto">
          <a:xfrm>
            <a:off x="34178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7" name="Freeform 658"/>
          <p:cNvSpPr>
            <a:spLocks/>
          </p:cNvSpPr>
          <p:nvPr/>
        </p:nvSpPr>
        <p:spPr bwMode="auto">
          <a:xfrm>
            <a:off x="3417888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0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0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8" name="Freeform 659"/>
          <p:cNvSpPr>
            <a:spLocks/>
          </p:cNvSpPr>
          <p:nvPr/>
        </p:nvSpPr>
        <p:spPr bwMode="auto">
          <a:xfrm>
            <a:off x="3417888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0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0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9" name="Freeform 660"/>
          <p:cNvSpPr>
            <a:spLocks/>
          </p:cNvSpPr>
          <p:nvPr/>
        </p:nvSpPr>
        <p:spPr bwMode="auto">
          <a:xfrm>
            <a:off x="3417888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0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0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0" name="Freeform 661"/>
          <p:cNvSpPr>
            <a:spLocks/>
          </p:cNvSpPr>
          <p:nvPr/>
        </p:nvSpPr>
        <p:spPr bwMode="auto">
          <a:xfrm>
            <a:off x="3417888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1" name="Freeform 662"/>
          <p:cNvSpPr>
            <a:spLocks/>
          </p:cNvSpPr>
          <p:nvPr/>
        </p:nvSpPr>
        <p:spPr bwMode="auto">
          <a:xfrm>
            <a:off x="3417888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2" name="Freeform 663"/>
          <p:cNvSpPr>
            <a:spLocks/>
          </p:cNvSpPr>
          <p:nvPr/>
        </p:nvSpPr>
        <p:spPr bwMode="auto">
          <a:xfrm>
            <a:off x="3417888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0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0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3" name="Freeform 664"/>
          <p:cNvSpPr>
            <a:spLocks/>
          </p:cNvSpPr>
          <p:nvPr/>
        </p:nvSpPr>
        <p:spPr bwMode="auto">
          <a:xfrm>
            <a:off x="3417888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2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4" name="Freeform 665"/>
          <p:cNvSpPr>
            <a:spLocks/>
          </p:cNvSpPr>
          <p:nvPr/>
        </p:nvSpPr>
        <p:spPr bwMode="auto">
          <a:xfrm>
            <a:off x="3417888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2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5" name="Freeform 666"/>
          <p:cNvSpPr>
            <a:spLocks/>
          </p:cNvSpPr>
          <p:nvPr/>
        </p:nvSpPr>
        <p:spPr bwMode="auto">
          <a:xfrm>
            <a:off x="3417888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2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6" name="Freeform 667"/>
          <p:cNvSpPr>
            <a:spLocks/>
          </p:cNvSpPr>
          <p:nvPr/>
        </p:nvSpPr>
        <p:spPr bwMode="auto">
          <a:xfrm>
            <a:off x="5268913" y="386080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7" name="Freeform 668"/>
          <p:cNvSpPr>
            <a:spLocks/>
          </p:cNvSpPr>
          <p:nvPr/>
        </p:nvSpPr>
        <p:spPr bwMode="auto">
          <a:xfrm>
            <a:off x="5268913" y="386080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8" name="Freeform 669"/>
          <p:cNvSpPr>
            <a:spLocks/>
          </p:cNvSpPr>
          <p:nvPr/>
        </p:nvSpPr>
        <p:spPr bwMode="auto">
          <a:xfrm>
            <a:off x="5268913" y="386080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9" name="Freeform 670"/>
          <p:cNvSpPr>
            <a:spLocks/>
          </p:cNvSpPr>
          <p:nvPr/>
        </p:nvSpPr>
        <p:spPr bwMode="auto">
          <a:xfrm>
            <a:off x="5268913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2 w 92"/>
              <a:gd name="T13" fmla="*/ 86 h 94"/>
              <a:gd name="T14" fmla="*/ 64 w 92"/>
              <a:gd name="T15" fmla="*/ 90 h 94"/>
              <a:gd name="T16" fmla="*/ 56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6 w 92"/>
              <a:gd name="T59" fmla="*/ 2 h 94"/>
              <a:gd name="T60" fmla="*/ 64 w 92"/>
              <a:gd name="T61" fmla="*/ 4 h 94"/>
              <a:gd name="T62" fmla="*/ 72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2" y="86"/>
                </a:lnTo>
                <a:lnTo>
                  <a:pt x="64" y="90"/>
                </a:lnTo>
                <a:lnTo>
                  <a:pt x="56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0" name="Freeform 671"/>
          <p:cNvSpPr>
            <a:spLocks/>
          </p:cNvSpPr>
          <p:nvPr/>
        </p:nvSpPr>
        <p:spPr bwMode="auto">
          <a:xfrm>
            <a:off x="5268913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2 w 92"/>
              <a:gd name="T13" fmla="*/ 86 h 94"/>
              <a:gd name="T14" fmla="*/ 64 w 92"/>
              <a:gd name="T15" fmla="*/ 90 h 94"/>
              <a:gd name="T16" fmla="*/ 56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6 w 92"/>
              <a:gd name="T59" fmla="*/ 2 h 94"/>
              <a:gd name="T60" fmla="*/ 64 w 92"/>
              <a:gd name="T61" fmla="*/ 4 h 94"/>
              <a:gd name="T62" fmla="*/ 72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2" y="86"/>
                </a:lnTo>
                <a:lnTo>
                  <a:pt x="64" y="90"/>
                </a:lnTo>
                <a:lnTo>
                  <a:pt x="56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1" name="Freeform 672"/>
          <p:cNvSpPr>
            <a:spLocks/>
          </p:cNvSpPr>
          <p:nvPr/>
        </p:nvSpPr>
        <p:spPr bwMode="auto">
          <a:xfrm>
            <a:off x="5268913" y="3667125"/>
            <a:ext cx="146050" cy="149225"/>
          </a:xfrm>
          <a:custGeom>
            <a:avLst/>
            <a:gdLst>
              <a:gd name="T0" fmla="*/ 92 w 92"/>
              <a:gd name="T1" fmla="*/ 48 h 94"/>
              <a:gd name="T2" fmla="*/ 92 w 92"/>
              <a:gd name="T3" fmla="*/ 48 h 94"/>
              <a:gd name="T4" fmla="*/ 90 w 92"/>
              <a:gd name="T5" fmla="*/ 56 h 94"/>
              <a:gd name="T6" fmla="*/ 88 w 92"/>
              <a:gd name="T7" fmla="*/ 66 h 94"/>
              <a:gd name="T8" fmla="*/ 84 w 92"/>
              <a:gd name="T9" fmla="*/ 72 h 94"/>
              <a:gd name="T10" fmla="*/ 78 w 92"/>
              <a:gd name="T11" fmla="*/ 80 h 94"/>
              <a:gd name="T12" fmla="*/ 72 w 92"/>
              <a:gd name="T13" fmla="*/ 86 h 94"/>
              <a:gd name="T14" fmla="*/ 64 w 92"/>
              <a:gd name="T15" fmla="*/ 90 h 94"/>
              <a:gd name="T16" fmla="*/ 56 w 92"/>
              <a:gd name="T17" fmla="*/ 92 h 94"/>
              <a:gd name="T18" fmla="*/ 46 w 92"/>
              <a:gd name="T19" fmla="*/ 94 h 94"/>
              <a:gd name="T20" fmla="*/ 46 w 92"/>
              <a:gd name="T21" fmla="*/ 94 h 94"/>
              <a:gd name="T22" fmla="*/ 36 w 92"/>
              <a:gd name="T23" fmla="*/ 92 h 94"/>
              <a:gd name="T24" fmla="*/ 28 w 92"/>
              <a:gd name="T25" fmla="*/ 90 h 94"/>
              <a:gd name="T26" fmla="*/ 20 w 92"/>
              <a:gd name="T27" fmla="*/ 86 h 94"/>
              <a:gd name="T28" fmla="*/ 14 w 92"/>
              <a:gd name="T29" fmla="*/ 80 h 94"/>
              <a:gd name="T30" fmla="*/ 8 w 92"/>
              <a:gd name="T31" fmla="*/ 72 h 94"/>
              <a:gd name="T32" fmla="*/ 4 w 92"/>
              <a:gd name="T33" fmla="*/ 66 h 94"/>
              <a:gd name="T34" fmla="*/ 2 w 92"/>
              <a:gd name="T35" fmla="*/ 56 h 94"/>
              <a:gd name="T36" fmla="*/ 0 w 92"/>
              <a:gd name="T37" fmla="*/ 48 h 94"/>
              <a:gd name="T38" fmla="*/ 0 w 92"/>
              <a:gd name="T39" fmla="*/ 48 h 94"/>
              <a:gd name="T40" fmla="*/ 2 w 92"/>
              <a:gd name="T41" fmla="*/ 38 h 94"/>
              <a:gd name="T42" fmla="*/ 4 w 92"/>
              <a:gd name="T43" fmla="*/ 30 h 94"/>
              <a:gd name="T44" fmla="*/ 8 w 92"/>
              <a:gd name="T45" fmla="*/ 22 h 94"/>
              <a:gd name="T46" fmla="*/ 14 w 92"/>
              <a:gd name="T47" fmla="*/ 14 h 94"/>
              <a:gd name="T48" fmla="*/ 20 w 92"/>
              <a:gd name="T49" fmla="*/ 8 h 94"/>
              <a:gd name="T50" fmla="*/ 28 w 92"/>
              <a:gd name="T51" fmla="*/ 4 h 94"/>
              <a:gd name="T52" fmla="*/ 36 w 92"/>
              <a:gd name="T53" fmla="*/ 2 h 94"/>
              <a:gd name="T54" fmla="*/ 46 w 92"/>
              <a:gd name="T55" fmla="*/ 0 h 94"/>
              <a:gd name="T56" fmla="*/ 46 w 92"/>
              <a:gd name="T57" fmla="*/ 0 h 94"/>
              <a:gd name="T58" fmla="*/ 56 w 92"/>
              <a:gd name="T59" fmla="*/ 2 h 94"/>
              <a:gd name="T60" fmla="*/ 64 w 92"/>
              <a:gd name="T61" fmla="*/ 4 h 94"/>
              <a:gd name="T62" fmla="*/ 72 w 92"/>
              <a:gd name="T63" fmla="*/ 8 h 94"/>
              <a:gd name="T64" fmla="*/ 78 w 92"/>
              <a:gd name="T65" fmla="*/ 14 h 94"/>
              <a:gd name="T66" fmla="*/ 84 w 92"/>
              <a:gd name="T67" fmla="*/ 22 h 94"/>
              <a:gd name="T68" fmla="*/ 88 w 92"/>
              <a:gd name="T69" fmla="*/ 30 h 94"/>
              <a:gd name="T70" fmla="*/ 90 w 92"/>
              <a:gd name="T71" fmla="*/ 38 h 94"/>
              <a:gd name="T72" fmla="*/ 92 w 92"/>
              <a:gd name="T7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4">
                <a:moveTo>
                  <a:pt x="92" y="48"/>
                </a:moveTo>
                <a:lnTo>
                  <a:pt x="92" y="48"/>
                </a:lnTo>
                <a:lnTo>
                  <a:pt x="90" y="56"/>
                </a:lnTo>
                <a:lnTo>
                  <a:pt x="88" y="66"/>
                </a:lnTo>
                <a:lnTo>
                  <a:pt x="84" y="72"/>
                </a:lnTo>
                <a:lnTo>
                  <a:pt x="78" y="80"/>
                </a:lnTo>
                <a:lnTo>
                  <a:pt x="72" y="86"/>
                </a:lnTo>
                <a:lnTo>
                  <a:pt x="64" y="90"/>
                </a:lnTo>
                <a:lnTo>
                  <a:pt x="56" y="92"/>
                </a:lnTo>
                <a:lnTo>
                  <a:pt x="46" y="94"/>
                </a:lnTo>
                <a:lnTo>
                  <a:pt x="46" y="94"/>
                </a:lnTo>
                <a:lnTo>
                  <a:pt x="36" y="92"/>
                </a:lnTo>
                <a:lnTo>
                  <a:pt x="28" y="90"/>
                </a:lnTo>
                <a:lnTo>
                  <a:pt x="20" y="86"/>
                </a:lnTo>
                <a:lnTo>
                  <a:pt x="14" y="80"/>
                </a:lnTo>
                <a:lnTo>
                  <a:pt x="8" y="72"/>
                </a:lnTo>
                <a:lnTo>
                  <a:pt x="4" y="66"/>
                </a:lnTo>
                <a:lnTo>
                  <a:pt x="2" y="56"/>
                </a:lnTo>
                <a:lnTo>
                  <a:pt x="0" y="48"/>
                </a:lnTo>
                <a:lnTo>
                  <a:pt x="0" y="48"/>
                </a:lnTo>
                <a:lnTo>
                  <a:pt x="2" y="38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2"/>
                </a:lnTo>
                <a:lnTo>
                  <a:pt x="88" y="30"/>
                </a:lnTo>
                <a:lnTo>
                  <a:pt x="90" y="38"/>
                </a:lnTo>
                <a:lnTo>
                  <a:pt x="92" y="4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" name="Freeform 673"/>
          <p:cNvSpPr>
            <a:spLocks/>
          </p:cNvSpPr>
          <p:nvPr/>
        </p:nvSpPr>
        <p:spPr bwMode="auto">
          <a:xfrm>
            <a:off x="52689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" name="Freeform 674"/>
          <p:cNvSpPr>
            <a:spLocks/>
          </p:cNvSpPr>
          <p:nvPr/>
        </p:nvSpPr>
        <p:spPr bwMode="auto">
          <a:xfrm>
            <a:off x="52689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" name="Freeform 675"/>
          <p:cNvSpPr>
            <a:spLocks/>
          </p:cNvSpPr>
          <p:nvPr/>
        </p:nvSpPr>
        <p:spPr bwMode="auto">
          <a:xfrm>
            <a:off x="52689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" name="Freeform 676"/>
          <p:cNvSpPr>
            <a:spLocks/>
          </p:cNvSpPr>
          <p:nvPr/>
        </p:nvSpPr>
        <p:spPr bwMode="auto">
          <a:xfrm>
            <a:off x="52689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" name="Freeform 677"/>
          <p:cNvSpPr>
            <a:spLocks/>
          </p:cNvSpPr>
          <p:nvPr/>
        </p:nvSpPr>
        <p:spPr bwMode="auto">
          <a:xfrm>
            <a:off x="52689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" name="Freeform 678"/>
          <p:cNvSpPr>
            <a:spLocks/>
          </p:cNvSpPr>
          <p:nvPr/>
        </p:nvSpPr>
        <p:spPr bwMode="auto">
          <a:xfrm>
            <a:off x="52689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" name="Freeform 679"/>
          <p:cNvSpPr>
            <a:spLocks/>
          </p:cNvSpPr>
          <p:nvPr/>
        </p:nvSpPr>
        <p:spPr bwMode="auto">
          <a:xfrm>
            <a:off x="52689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" name="Freeform 680"/>
          <p:cNvSpPr>
            <a:spLocks/>
          </p:cNvSpPr>
          <p:nvPr/>
        </p:nvSpPr>
        <p:spPr bwMode="auto">
          <a:xfrm>
            <a:off x="52689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" name="Freeform 681"/>
          <p:cNvSpPr>
            <a:spLocks/>
          </p:cNvSpPr>
          <p:nvPr/>
        </p:nvSpPr>
        <p:spPr bwMode="auto">
          <a:xfrm>
            <a:off x="52689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6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6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6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" name="Freeform 682"/>
          <p:cNvSpPr>
            <a:spLocks/>
          </p:cNvSpPr>
          <p:nvPr/>
        </p:nvSpPr>
        <p:spPr bwMode="auto">
          <a:xfrm>
            <a:off x="5268913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" name="Freeform 683"/>
          <p:cNvSpPr>
            <a:spLocks/>
          </p:cNvSpPr>
          <p:nvPr/>
        </p:nvSpPr>
        <p:spPr bwMode="auto">
          <a:xfrm>
            <a:off x="5268913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3" name="Freeform 684"/>
          <p:cNvSpPr>
            <a:spLocks/>
          </p:cNvSpPr>
          <p:nvPr/>
        </p:nvSpPr>
        <p:spPr bwMode="auto">
          <a:xfrm>
            <a:off x="5268913" y="3524250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4" name="Freeform 685"/>
          <p:cNvSpPr>
            <a:spLocks/>
          </p:cNvSpPr>
          <p:nvPr/>
        </p:nvSpPr>
        <p:spPr bwMode="auto">
          <a:xfrm>
            <a:off x="5268913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5" name="Freeform 686"/>
          <p:cNvSpPr>
            <a:spLocks/>
          </p:cNvSpPr>
          <p:nvPr/>
        </p:nvSpPr>
        <p:spPr bwMode="auto">
          <a:xfrm>
            <a:off x="5268913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6" name="Freeform 687"/>
          <p:cNvSpPr>
            <a:spLocks/>
          </p:cNvSpPr>
          <p:nvPr/>
        </p:nvSpPr>
        <p:spPr bwMode="auto">
          <a:xfrm>
            <a:off x="5268913" y="33305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2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2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7" name="Freeform 688"/>
          <p:cNvSpPr>
            <a:spLocks/>
          </p:cNvSpPr>
          <p:nvPr/>
        </p:nvSpPr>
        <p:spPr bwMode="auto">
          <a:xfrm>
            <a:off x="46593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2 w 92"/>
              <a:gd name="T29" fmla="*/ 78 h 92"/>
              <a:gd name="T30" fmla="*/ 8 w 92"/>
              <a:gd name="T31" fmla="*/ 72 h 92"/>
              <a:gd name="T32" fmla="*/ 2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2 w 92"/>
              <a:gd name="T43" fmla="*/ 28 h 92"/>
              <a:gd name="T44" fmla="*/ 8 w 92"/>
              <a:gd name="T45" fmla="*/ 20 h 92"/>
              <a:gd name="T46" fmla="*/ 12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8" name="Freeform 689"/>
          <p:cNvSpPr>
            <a:spLocks/>
          </p:cNvSpPr>
          <p:nvPr/>
        </p:nvSpPr>
        <p:spPr bwMode="auto">
          <a:xfrm>
            <a:off x="46593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2 w 92"/>
              <a:gd name="T29" fmla="*/ 78 h 92"/>
              <a:gd name="T30" fmla="*/ 8 w 92"/>
              <a:gd name="T31" fmla="*/ 72 h 92"/>
              <a:gd name="T32" fmla="*/ 2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2 w 92"/>
              <a:gd name="T43" fmla="*/ 28 h 92"/>
              <a:gd name="T44" fmla="*/ 8 w 92"/>
              <a:gd name="T45" fmla="*/ 20 h 92"/>
              <a:gd name="T46" fmla="*/ 12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9" name="Freeform 690"/>
          <p:cNvSpPr>
            <a:spLocks/>
          </p:cNvSpPr>
          <p:nvPr/>
        </p:nvSpPr>
        <p:spPr bwMode="auto">
          <a:xfrm>
            <a:off x="4659313" y="294322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2 w 92"/>
              <a:gd name="T29" fmla="*/ 78 h 92"/>
              <a:gd name="T30" fmla="*/ 8 w 92"/>
              <a:gd name="T31" fmla="*/ 72 h 92"/>
              <a:gd name="T32" fmla="*/ 2 w 92"/>
              <a:gd name="T33" fmla="*/ 64 h 92"/>
              <a:gd name="T34" fmla="*/ 0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0 w 92"/>
              <a:gd name="T41" fmla="*/ 36 h 92"/>
              <a:gd name="T42" fmla="*/ 2 w 92"/>
              <a:gd name="T43" fmla="*/ 28 h 92"/>
              <a:gd name="T44" fmla="*/ 8 w 92"/>
              <a:gd name="T45" fmla="*/ 20 h 92"/>
              <a:gd name="T46" fmla="*/ 12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2"/>
                </a:lnTo>
                <a:lnTo>
                  <a:pt x="2" y="64"/>
                </a:lnTo>
                <a:lnTo>
                  <a:pt x="0" y="56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0" name="Freeform 691"/>
          <p:cNvSpPr>
            <a:spLocks/>
          </p:cNvSpPr>
          <p:nvPr/>
        </p:nvSpPr>
        <p:spPr bwMode="auto">
          <a:xfrm>
            <a:off x="46593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1" name="Freeform 692"/>
          <p:cNvSpPr>
            <a:spLocks/>
          </p:cNvSpPr>
          <p:nvPr/>
        </p:nvSpPr>
        <p:spPr bwMode="auto">
          <a:xfrm>
            <a:off x="46593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2" name="Freeform 693"/>
          <p:cNvSpPr>
            <a:spLocks/>
          </p:cNvSpPr>
          <p:nvPr/>
        </p:nvSpPr>
        <p:spPr bwMode="auto">
          <a:xfrm>
            <a:off x="4659313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0 w 92"/>
              <a:gd name="T5" fmla="*/ 54 h 90"/>
              <a:gd name="T6" fmla="*/ 88 w 92"/>
              <a:gd name="T7" fmla="*/ 64 h 90"/>
              <a:gd name="T8" fmla="*/ 84 w 92"/>
              <a:gd name="T9" fmla="*/ 70 h 90"/>
              <a:gd name="T10" fmla="*/ 78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4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2 w 92"/>
              <a:gd name="T29" fmla="*/ 78 h 90"/>
              <a:gd name="T30" fmla="*/ 8 w 92"/>
              <a:gd name="T31" fmla="*/ 70 h 90"/>
              <a:gd name="T32" fmla="*/ 2 w 92"/>
              <a:gd name="T33" fmla="*/ 64 h 90"/>
              <a:gd name="T34" fmla="*/ 0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0 w 92"/>
              <a:gd name="T41" fmla="*/ 36 h 90"/>
              <a:gd name="T42" fmla="*/ 2 w 92"/>
              <a:gd name="T43" fmla="*/ 28 h 90"/>
              <a:gd name="T44" fmla="*/ 8 w 92"/>
              <a:gd name="T45" fmla="*/ 20 h 90"/>
              <a:gd name="T46" fmla="*/ 12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6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78 w 92"/>
              <a:gd name="T65" fmla="*/ 14 h 90"/>
              <a:gd name="T66" fmla="*/ 84 w 92"/>
              <a:gd name="T67" fmla="*/ 20 h 90"/>
              <a:gd name="T68" fmla="*/ 88 w 92"/>
              <a:gd name="T69" fmla="*/ 28 h 90"/>
              <a:gd name="T70" fmla="*/ 90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0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4" y="90"/>
                </a:lnTo>
                <a:lnTo>
                  <a:pt x="46" y="90"/>
                </a:lnTo>
                <a:lnTo>
                  <a:pt x="46" y="90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2" y="78"/>
                </a:lnTo>
                <a:lnTo>
                  <a:pt x="8" y="70"/>
                </a:lnTo>
                <a:lnTo>
                  <a:pt x="2" y="64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8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2"/>
                </a:lnTo>
                <a:lnTo>
                  <a:pt x="46" y="0"/>
                </a:lnTo>
                <a:lnTo>
                  <a:pt x="46" y="0"/>
                </a:lnTo>
                <a:lnTo>
                  <a:pt x="54" y="2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3" name="Freeform 694"/>
          <p:cNvSpPr>
            <a:spLocks/>
          </p:cNvSpPr>
          <p:nvPr/>
        </p:nvSpPr>
        <p:spPr bwMode="auto">
          <a:xfrm>
            <a:off x="40401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4" name="Freeform 695"/>
          <p:cNvSpPr>
            <a:spLocks/>
          </p:cNvSpPr>
          <p:nvPr/>
        </p:nvSpPr>
        <p:spPr bwMode="auto">
          <a:xfrm>
            <a:off x="40401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5" name="Freeform 696"/>
          <p:cNvSpPr>
            <a:spLocks/>
          </p:cNvSpPr>
          <p:nvPr/>
        </p:nvSpPr>
        <p:spPr bwMode="auto">
          <a:xfrm>
            <a:off x="4040188" y="2752725"/>
            <a:ext cx="146050" cy="142875"/>
          </a:xfrm>
          <a:custGeom>
            <a:avLst/>
            <a:gdLst>
              <a:gd name="T0" fmla="*/ 92 w 92"/>
              <a:gd name="T1" fmla="*/ 46 h 90"/>
              <a:gd name="T2" fmla="*/ 92 w 92"/>
              <a:gd name="T3" fmla="*/ 46 h 90"/>
              <a:gd name="T4" fmla="*/ 92 w 92"/>
              <a:gd name="T5" fmla="*/ 54 h 90"/>
              <a:gd name="T6" fmla="*/ 90 w 92"/>
              <a:gd name="T7" fmla="*/ 64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4 h 90"/>
              <a:gd name="T14" fmla="*/ 64 w 92"/>
              <a:gd name="T15" fmla="*/ 88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8 h 90"/>
              <a:gd name="T26" fmla="*/ 20 w 92"/>
              <a:gd name="T27" fmla="*/ 84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4 h 90"/>
              <a:gd name="T34" fmla="*/ 2 w 92"/>
              <a:gd name="T35" fmla="*/ 54 h 90"/>
              <a:gd name="T36" fmla="*/ 0 w 92"/>
              <a:gd name="T37" fmla="*/ 46 h 90"/>
              <a:gd name="T38" fmla="*/ 0 w 92"/>
              <a:gd name="T39" fmla="*/ 46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4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2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2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4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6"/>
                </a:moveTo>
                <a:lnTo>
                  <a:pt x="92" y="46"/>
                </a:lnTo>
                <a:lnTo>
                  <a:pt x="92" y="54"/>
                </a:lnTo>
                <a:lnTo>
                  <a:pt x="90" y="64"/>
                </a:lnTo>
                <a:lnTo>
                  <a:pt x="84" y="70"/>
                </a:lnTo>
                <a:lnTo>
                  <a:pt x="80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0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6" y="2"/>
                </a:lnTo>
                <a:lnTo>
                  <a:pt x="64" y="4"/>
                </a:lnTo>
                <a:lnTo>
                  <a:pt x="72" y="8"/>
                </a:lnTo>
                <a:lnTo>
                  <a:pt x="80" y="14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6" name="Freeform 697"/>
          <p:cNvSpPr>
            <a:spLocks/>
          </p:cNvSpPr>
          <p:nvPr/>
        </p:nvSpPr>
        <p:spPr bwMode="auto">
          <a:xfrm>
            <a:off x="5268913" y="424815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2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2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7" name="Freeform 698"/>
          <p:cNvSpPr>
            <a:spLocks/>
          </p:cNvSpPr>
          <p:nvPr/>
        </p:nvSpPr>
        <p:spPr bwMode="auto">
          <a:xfrm>
            <a:off x="5268913" y="424815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2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2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8" name="Freeform 699"/>
          <p:cNvSpPr>
            <a:spLocks/>
          </p:cNvSpPr>
          <p:nvPr/>
        </p:nvSpPr>
        <p:spPr bwMode="auto">
          <a:xfrm>
            <a:off x="5268913" y="4248150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4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0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0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4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2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2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4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0"/>
                </a:lnTo>
                <a:lnTo>
                  <a:pt x="46" y="92"/>
                </a:lnTo>
                <a:lnTo>
                  <a:pt x="46" y="92"/>
                </a:lnTo>
                <a:lnTo>
                  <a:pt x="36" y="90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4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2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59" name="Freeform 700"/>
          <p:cNvSpPr>
            <a:spLocks/>
          </p:cNvSpPr>
          <p:nvPr/>
        </p:nvSpPr>
        <p:spPr bwMode="auto">
          <a:xfrm>
            <a:off x="5268913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0" name="Freeform 701"/>
          <p:cNvSpPr>
            <a:spLocks/>
          </p:cNvSpPr>
          <p:nvPr/>
        </p:nvSpPr>
        <p:spPr bwMode="auto">
          <a:xfrm>
            <a:off x="5268913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1" name="Freeform 702"/>
          <p:cNvSpPr>
            <a:spLocks/>
          </p:cNvSpPr>
          <p:nvPr/>
        </p:nvSpPr>
        <p:spPr bwMode="auto">
          <a:xfrm>
            <a:off x="5268913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2 w 92"/>
              <a:gd name="T13" fmla="*/ 84 h 92"/>
              <a:gd name="T14" fmla="*/ 64 w 92"/>
              <a:gd name="T15" fmla="*/ 88 h 92"/>
              <a:gd name="T16" fmla="*/ 56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6 w 92"/>
              <a:gd name="T59" fmla="*/ 0 h 92"/>
              <a:gd name="T60" fmla="*/ 64 w 92"/>
              <a:gd name="T61" fmla="*/ 4 h 92"/>
              <a:gd name="T62" fmla="*/ 72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2" y="84"/>
                </a:lnTo>
                <a:lnTo>
                  <a:pt x="64" y="88"/>
                </a:lnTo>
                <a:lnTo>
                  <a:pt x="56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2" name="Freeform 703"/>
          <p:cNvSpPr>
            <a:spLocks/>
          </p:cNvSpPr>
          <p:nvPr/>
        </p:nvSpPr>
        <p:spPr bwMode="auto">
          <a:xfrm>
            <a:off x="2805113" y="3140075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8 w 90"/>
              <a:gd name="T7" fmla="*/ 62 h 90"/>
              <a:gd name="T8" fmla="*/ 84 w 90"/>
              <a:gd name="T9" fmla="*/ 70 h 90"/>
              <a:gd name="T10" fmla="*/ 78 w 90"/>
              <a:gd name="T11" fmla="*/ 76 h 90"/>
              <a:gd name="T12" fmla="*/ 70 w 90"/>
              <a:gd name="T13" fmla="*/ 82 h 90"/>
              <a:gd name="T14" fmla="*/ 64 w 90"/>
              <a:gd name="T15" fmla="*/ 86 h 90"/>
              <a:gd name="T16" fmla="*/ 54 w 90"/>
              <a:gd name="T17" fmla="*/ 88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4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4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0 h 90"/>
              <a:gd name="T60" fmla="*/ 64 w 90"/>
              <a:gd name="T61" fmla="*/ 2 h 90"/>
              <a:gd name="T62" fmla="*/ 70 w 90"/>
              <a:gd name="T63" fmla="*/ 6 h 90"/>
              <a:gd name="T64" fmla="*/ 78 w 90"/>
              <a:gd name="T65" fmla="*/ 12 h 90"/>
              <a:gd name="T66" fmla="*/ 84 w 90"/>
              <a:gd name="T67" fmla="*/ 20 h 90"/>
              <a:gd name="T68" fmla="*/ 88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0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3" name="Freeform 704"/>
          <p:cNvSpPr>
            <a:spLocks/>
          </p:cNvSpPr>
          <p:nvPr/>
        </p:nvSpPr>
        <p:spPr bwMode="auto">
          <a:xfrm>
            <a:off x="2805113" y="3140075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8 w 90"/>
              <a:gd name="T7" fmla="*/ 62 h 90"/>
              <a:gd name="T8" fmla="*/ 84 w 90"/>
              <a:gd name="T9" fmla="*/ 70 h 90"/>
              <a:gd name="T10" fmla="*/ 78 w 90"/>
              <a:gd name="T11" fmla="*/ 76 h 90"/>
              <a:gd name="T12" fmla="*/ 70 w 90"/>
              <a:gd name="T13" fmla="*/ 82 h 90"/>
              <a:gd name="T14" fmla="*/ 64 w 90"/>
              <a:gd name="T15" fmla="*/ 86 h 90"/>
              <a:gd name="T16" fmla="*/ 54 w 90"/>
              <a:gd name="T17" fmla="*/ 88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4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4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0 h 90"/>
              <a:gd name="T60" fmla="*/ 64 w 90"/>
              <a:gd name="T61" fmla="*/ 2 h 90"/>
              <a:gd name="T62" fmla="*/ 70 w 90"/>
              <a:gd name="T63" fmla="*/ 6 h 90"/>
              <a:gd name="T64" fmla="*/ 78 w 90"/>
              <a:gd name="T65" fmla="*/ 12 h 90"/>
              <a:gd name="T66" fmla="*/ 84 w 90"/>
              <a:gd name="T67" fmla="*/ 20 h 90"/>
              <a:gd name="T68" fmla="*/ 88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0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4" name="Freeform 705"/>
          <p:cNvSpPr>
            <a:spLocks/>
          </p:cNvSpPr>
          <p:nvPr/>
        </p:nvSpPr>
        <p:spPr bwMode="auto">
          <a:xfrm>
            <a:off x="2805113" y="3140075"/>
            <a:ext cx="142875" cy="142875"/>
          </a:xfrm>
          <a:custGeom>
            <a:avLst/>
            <a:gdLst>
              <a:gd name="T0" fmla="*/ 90 w 90"/>
              <a:gd name="T1" fmla="*/ 44 h 90"/>
              <a:gd name="T2" fmla="*/ 90 w 90"/>
              <a:gd name="T3" fmla="*/ 44 h 90"/>
              <a:gd name="T4" fmla="*/ 90 w 90"/>
              <a:gd name="T5" fmla="*/ 54 h 90"/>
              <a:gd name="T6" fmla="*/ 88 w 90"/>
              <a:gd name="T7" fmla="*/ 62 h 90"/>
              <a:gd name="T8" fmla="*/ 84 w 90"/>
              <a:gd name="T9" fmla="*/ 70 h 90"/>
              <a:gd name="T10" fmla="*/ 78 w 90"/>
              <a:gd name="T11" fmla="*/ 76 h 90"/>
              <a:gd name="T12" fmla="*/ 70 w 90"/>
              <a:gd name="T13" fmla="*/ 82 h 90"/>
              <a:gd name="T14" fmla="*/ 64 w 90"/>
              <a:gd name="T15" fmla="*/ 86 h 90"/>
              <a:gd name="T16" fmla="*/ 54 w 90"/>
              <a:gd name="T17" fmla="*/ 88 h 90"/>
              <a:gd name="T18" fmla="*/ 46 w 90"/>
              <a:gd name="T19" fmla="*/ 90 h 90"/>
              <a:gd name="T20" fmla="*/ 46 w 90"/>
              <a:gd name="T21" fmla="*/ 90 h 90"/>
              <a:gd name="T22" fmla="*/ 36 w 90"/>
              <a:gd name="T23" fmla="*/ 88 h 90"/>
              <a:gd name="T24" fmla="*/ 28 w 90"/>
              <a:gd name="T25" fmla="*/ 86 h 90"/>
              <a:gd name="T26" fmla="*/ 20 w 90"/>
              <a:gd name="T27" fmla="*/ 82 h 90"/>
              <a:gd name="T28" fmla="*/ 14 w 90"/>
              <a:gd name="T29" fmla="*/ 76 h 90"/>
              <a:gd name="T30" fmla="*/ 8 w 90"/>
              <a:gd name="T31" fmla="*/ 70 h 90"/>
              <a:gd name="T32" fmla="*/ 4 w 90"/>
              <a:gd name="T33" fmla="*/ 62 h 90"/>
              <a:gd name="T34" fmla="*/ 0 w 90"/>
              <a:gd name="T35" fmla="*/ 54 h 90"/>
              <a:gd name="T36" fmla="*/ 0 w 90"/>
              <a:gd name="T37" fmla="*/ 44 h 90"/>
              <a:gd name="T38" fmla="*/ 0 w 90"/>
              <a:gd name="T39" fmla="*/ 44 h 90"/>
              <a:gd name="T40" fmla="*/ 0 w 90"/>
              <a:gd name="T41" fmla="*/ 36 h 90"/>
              <a:gd name="T42" fmla="*/ 4 w 90"/>
              <a:gd name="T43" fmla="*/ 26 h 90"/>
              <a:gd name="T44" fmla="*/ 8 w 90"/>
              <a:gd name="T45" fmla="*/ 20 h 90"/>
              <a:gd name="T46" fmla="*/ 14 w 90"/>
              <a:gd name="T47" fmla="*/ 12 h 90"/>
              <a:gd name="T48" fmla="*/ 20 w 90"/>
              <a:gd name="T49" fmla="*/ 6 h 90"/>
              <a:gd name="T50" fmla="*/ 28 w 90"/>
              <a:gd name="T51" fmla="*/ 2 h 90"/>
              <a:gd name="T52" fmla="*/ 36 w 90"/>
              <a:gd name="T53" fmla="*/ 0 h 90"/>
              <a:gd name="T54" fmla="*/ 46 w 90"/>
              <a:gd name="T55" fmla="*/ 0 h 90"/>
              <a:gd name="T56" fmla="*/ 46 w 90"/>
              <a:gd name="T57" fmla="*/ 0 h 90"/>
              <a:gd name="T58" fmla="*/ 54 w 90"/>
              <a:gd name="T59" fmla="*/ 0 h 90"/>
              <a:gd name="T60" fmla="*/ 64 w 90"/>
              <a:gd name="T61" fmla="*/ 2 h 90"/>
              <a:gd name="T62" fmla="*/ 70 w 90"/>
              <a:gd name="T63" fmla="*/ 6 h 90"/>
              <a:gd name="T64" fmla="*/ 78 w 90"/>
              <a:gd name="T65" fmla="*/ 12 h 90"/>
              <a:gd name="T66" fmla="*/ 84 w 90"/>
              <a:gd name="T67" fmla="*/ 20 h 90"/>
              <a:gd name="T68" fmla="*/ 88 w 90"/>
              <a:gd name="T69" fmla="*/ 26 h 90"/>
              <a:gd name="T70" fmla="*/ 90 w 90"/>
              <a:gd name="T71" fmla="*/ 36 h 90"/>
              <a:gd name="T72" fmla="*/ 90 w 90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90">
                <a:moveTo>
                  <a:pt x="90" y="44"/>
                </a:moveTo>
                <a:lnTo>
                  <a:pt x="90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0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4" y="76"/>
                </a:lnTo>
                <a:lnTo>
                  <a:pt x="8" y="70"/>
                </a:lnTo>
                <a:lnTo>
                  <a:pt x="4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0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0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5" name="Freeform 706"/>
          <p:cNvSpPr>
            <a:spLocks/>
          </p:cNvSpPr>
          <p:nvPr/>
        </p:nvSpPr>
        <p:spPr bwMode="auto">
          <a:xfrm>
            <a:off x="3417888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6" name="Freeform 707"/>
          <p:cNvSpPr>
            <a:spLocks/>
          </p:cNvSpPr>
          <p:nvPr/>
        </p:nvSpPr>
        <p:spPr bwMode="auto">
          <a:xfrm>
            <a:off x="3417888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7" name="Freeform 708"/>
          <p:cNvSpPr>
            <a:spLocks/>
          </p:cNvSpPr>
          <p:nvPr/>
        </p:nvSpPr>
        <p:spPr bwMode="auto">
          <a:xfrm>
            <a:off x="3417888" y="4054475"/>
            <a:ext cx="146050" cy="146050"/>
          </a:xfrm>
          <a:custGeom>
            <a:avLst/>
            <a:gdLst>
              <a:gd name="T0" fmla="*/ 92 w 92"/>
              <a:gd name="T1" fmla="*/ 46 h 92"/>
              <a:gd name="T2" fmla="*/ 92 w 92"/>
              <a:gd name="T3" fmla="*/ 46 h 92"/>
              <a:gd name="T4" fmla="*/ 90 w 92"/>
              <a:gd name="T5" fmla="*/ 56 h 92"/>
              <a:gd name="T6" fmla="*/ 88 w 92"/>
              <a:gd name="T7" fmla="*/ 64 h 92"/>
              <a:gd name="T8" fmla="*/ 84 w 92"/>
              <a:gd name="T9" fmla="*/ 72 h 92"/>
              <a:gd name="T10" fmla="*/ 78 w 92"/>
              <a:gd name="T11" fmla="*/ 78 h 92"/>
              <a:gd name="T12" fmla="*/ 70 w 92"/>
              <a:gd name="T13" fmla="*/ 84 h 92"/>
              <a:gd name="T14" fmla="*/ 64 w 92"/>
              <a:gd name="T15" fmla="*/ 88 h 92"/>
              <a:gd name="T16" fmla="*/ 54 w 92"/>
              <a:gd name="T17" fmla="*/ 92 h 92"/>
              <a:gd name="T18" fmla="*/ 46 w 92"/>
              <a:gd name="T19" fmla="*/ 92 h 92"/>
              <a:gd name="T20" fmla="*/ 46 w 92"/>
              <a:gd name="T21" fmla="*/ 92 h 92"/>
              <a:gd name="T22" fmla="*/ 36 w 92"/>
              <a:gd name="T23" fmla="*/ 92 h 92"/>
              <a:gd name="T24" fmla="*/ 28 w 92"/>
              <a:gd name="T25" fmla="*/ 88 h 92"/>
              <a:gd name="T26" fmla="*/ 20 w 92"/>
              <a:gd name="T27" fmla="*/ 84 h 92"/>
              <a:gd name="T28" fmla="*/ 14 w 92"/>
              <a:gd name="T29" fmla="*/ 78 h 92"/>
              <a:gd name="T30" fmla="*/ 8 w 92"/>
              <a:gd name="T31" fmla="*/ 72 h 92"/>
              <a:gd name="T32" fmla="*/ 4 w 92"/>
              <a:gd name="T33" fmla="*/ 64 h 92"/>
              <a:gd name="T34" fmla="*/ 2 w 92"/>
              <a:gd name="T35" fmla="*/ 56 h 92"/>
              <a:gd name="T36" fmla="*/ 0 w 92"/>
              <a:gd name="T37" fmla="*/ 46 h 92"/>
              <a:gd name="T38" fmla="*/ 0 w 92"/>
              <a:gd name="T39" fmla="*/ 46 h 92"/>
              <a:gd name="T40" fmla="*/ 2 w 92"/>
              <a:gd name="T41" fmla="*/ 36 h 92"/>
              <a:gd name="T42" fmla="*/ 4 w 92"/>
              <a:gd name="T43" fmla="*/ 28 h 92"/>
              <a:gd name="T44" fmla="*/ 8 w 92"/>
              <a:gd name="T45" fmla="*/ 20 h 92"/>
              <a:gd name="T46" fmla="*/ 14 w 92"/>
              <a:gd name="T47" fmla="*/ 14 h 92"/>
              <a:gd name="T48" fmla="*/ 20 w 92"/>
              <a:gd name="T49" fmla="*/ 8 h 92"/>
              <a:gd name="T50" fmla="*/ 28 w 92"/>
              <a:gd name="T51" fmla="*/ 4 h 92"/>
              <a:gd name="T52" fmla="*/ 36 w 92"/>
              <a:gd name="T53" fmla="*/ 0 h 92"/>
              <a:gd name="T54" fmla="*/ 46 w 92"/>
              <a:gd name="T55" fmla="*/ 0 h 92"/>
              <a:gd name="T56" fmla="*/ 46 w 92"/>
              <a:gd name="T57" fmla="*/ 0 h 92"/>
              <a:gd name="T58" fmla="*/ 54 w 92"/>
              <a:gd name="T59" fmla="*/ 0 h 92"/>
              <a:gd name="T60" fmla="*/ 64 w 92"/>
              <a:gd name="T61" fmla="*/ 4 h 92"/>
              <a:gd name="T62" fmla="*/ 70 w 92"/>
              <a:gd name="T63" fmla="*/ 8 h 92"/>
              <a:gd name="T64" fmla="*/ 78 w 92"/>
              <a:gd name="T65" fmla="*/ 14 h 92"/>
              <a:gd name="T66" fmla="*/ 84 w 92"/>
              <a:gd name="T67" fmla="*/ 20 h 92"/>
              <a:gd name="T68" fmla="*/ 88 w 92"/>
              <a:gd name="T69" fmla="*/ 28 h 92"/>
              <a:gd name="T70" fmla="*/ 90 w 92"/>
              <a:gd name="T71" fmla="*/ 36 h 92"/>
              <a:gd name="T72" fmla="*/ 92 w 92"/>
              <a:gd name="T73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2">
                <a:moveTo>
                  <a:pt x="92" y="46"/>
                </a:moveTo>
                <a:lnTo>
                  <a:pt x="92" y="46"/>
                </a:lnTo>
                <a:lnTo>
                  <a:pt x="90" y="56"/>
                </a:lnTo>
                <a:lnTo>
                  <a:pt x="88" y="64"/>
                </a:lnTo>
                <a:lnTo>
                  <a:pt x="84" y="72"/>
                </a:lnTo>
                <a:lnTo>
                  <a:pt x="78" y="78"/>
                </a:lnTo>
                <a:lnTo>
                  <a:pt x="70" y="84"/>
                </a:lnTo>
                <a:lnTo>
                  <a:pt x="64" y="88"/>
                </a:lnTo>
                <a:lnTo>
                  <a:pt x="54" y="92"/>
                </a:lnTo>
                <a:lnTo>
                  <a:pt x="46" y="92"/>
                </a:lnTo>
                <a:lnTo>
                  <a:pt x="46" y="92"/>
                </a:lnTo>
                <a:lnTo>
                  <a:pt x="36" y="92"/>
                </a:lnTo>
                <a:lnTo>
                  <a:pt x="28" y="88"/>
                </a:lnTo>
                <a:lnTo>
                  <a:pt x="20" y="84"/>
                </a:lnTo>
                <a:lnTo>
                  <a:pt x="14" y="78"/>
                </a:lnTo>
                <a:lnTo>
                  <a:pt x="8" y="72"/>
                </a:lnTo>
                <a:lnTo>
                  <a:pt x="4" y="64"/>
                </a:lnTo>
                <a:lnTo>
                  <a:pt x="2" y="56"/>
                </a:lnTo>
                <a:lnTo>
                  <a:pt x="0" y="46"/>
                </a:lnTo>
                <a:lnTo>
                  <a:pt x="0" y="46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4"/>
                </a:lnTo>
                <a:lnTo>
                  <a:pt x="70" y="8"/>
                </a:lnTo>
                <a:lnTo>
                  <a:pt x="78" y="14"/>
                </a:lnTo>
                <a:lnTo>
                  <a:pt x="84" y="20"/>
                </a:lnTo>
                <a:lnTo>
                  <a:pt x="88" y="28"/>
                </a:lnTo>
                <a:lnTo>
                  <a:pt x="90" y="36"/>
                </a:lnTo>
                <a:lnTo>
                  <a:pt x="92" y="4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8" name="Freeform 709"/>
          <p:cNvSpPr>
            <a:spLocks/>
          </p:cNvSpPr>
          <p:nvPr/>
        </p:nvSpPr>
        <p:spPr bwMode="auto">
          <a:xfrm>
            <a:off x="46593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6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69" name="Freeform 710"/>
          <p:cNvSpPr>
            <a:spLocks/>
          </p:cNvSpPr>
          <p:nvPr/>
        </p:nvSpPr>
        <p:spPr bwMode="auto">
          <a:xfrm>
            <a:off x="46593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6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0" name="Freeform 711"/>
          <p:cNvSpPr>
            <a:spLocks/>
          </p:cNvSpPr>
          <p:nvPr/>
        </p:nvSpPr>
        <p:spPr bwMode="auto">
          <a:xfrm>
            <a:off x="4659313" y="3140075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0 w 92"/>
              <a:gd name="T5" fmla="*/ 54 h 90"/>
              <a:gd name="T6" fmla="*/ 88 w 92"/>
              <a:gd name="T7" fmla="*/ 62 h 90"/>
              <a:gd name="T8" fmla="*/ 84 w 92"/>
              <a:gd name="T9" fmla="*/ 70 h 90"/>
              <a:gd name="T10" fmla="*/ 78 w 92"/>
              <a:gd name="T11" fmla="*/ 76 h 90"/>
              <a:gd name="T12" fmla="*/ 72 w 92"/>
              <a:gd name="T13" fmla="*/ 82 h 90"/>
              <a:gd name="T14" fmla="*/ 64 w 92"/>
              <a:gd name="T15" fmla="*/ 86 h 90"/>
              <a:gd name="T16" fmla="*/ 54 w 92"/>
              <a:gd name="T17" fmla="*/ 88 h 90"/>
              <a:gd name="T18" fmla="*/ 46 w 92"/>
              <a:gd name="T19" fmla="*/ 90 h 90"/>
              <a:gd name="T20" fmla="*/ 46 w 92"/>
              <a:gd name="T21" fmla="*/ 90 h 90"/>
              <a:gd name="T22" fmla="*/ 36 w 92"/>
              <a:gd name="T23" fmla="*/ 88 h 90"/>
              <a:gd name="T24" fmla="*/ 28 w 92"/>
              <a:gd name="T25" fmla="*/ 86 h 90"/>
              <a:gd name="T26" fmla="*/ 20 w 92"/>
              <a:gd name="T27" fmla="*/ 82 h 90"/>
              <a:gd name="T28" fmla="*/ 12 w 92"/>
              <a:gd name="T29" fmla="*/ 76 h 90"/>
              <a:gd name="T30" fmla="*/ 8 w 92"/>
              <a:gd name="T31" fmla="*/ 70 h 90"/>
              <a:gd name="T32" fmla="*/ 2 w 92"/>
              <a:gd name="T33" fmla="*/ 62 h 90"/>
              <a:gd name="T34" fmla="*/ 0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0 w 92"/>
              <a:gd name="T41" fmla="*/ 36 h 90"/>
              <a:gd name="T42" fmla="*/ 2 w 92"/>
              <a:gd name="T43" fmla="*/ 26 h 90"/>
              <a:gd name="T44" fmla="*/ 8 w 92"/>
              <a:gd name="T45" fmla="*/ 20 h 90"/>
              <a:gd name="T46" fmla="*/ 12 w 92"/>
              <a:gd name="T47" fmla="*/ 12 h 90"/>
              <a:gd name="T48" fmla="*/ 20 w 92"/>
              <a:gd name="T49" fmla="*/ 6 h 90"/>
              <a:gd name="T50" fmla="*/ 28 w 92"/>
              <a:gd name="T51" fmla="*/ 2 h 90"/>
              <a:gd name="T52" fmla="*/ 36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4 w 92"/>
              <a:gd name="T59" fmla="*/ 0 h 90"/>
              <a:gd name="T60" fmla="*/ 64 w 92"/>
              <a:gd name="T61" fmla="*/ 2 h 90"/>
              <a:gd name="T62" fmla="*/ 72 w 92"/>
              <a:gd name="T63" fmla="*/ 6 h 90"/>
              <a:gd name="T64" fmla="*/ 78 w 92"/>
              <a:gd name="T65" fmla="*/ 12 h 90"/>
              <a:gd name="T66" fmla="*/ 84 w 92"/>
              <a:gd name="T67" fmla="*/ 20 h 90"/>
              <a:gd name="T68" fmla="*/ 88 w 92"/>
              <a:gd name="T69" fmla="*/ 26 h 90"/>
              <a:gd name="T70" fmla="*/ 90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0" y="54"/>
                </a:lnTo>
                <a:lnTo>
                  <a:pt x="88" y="62"/>
                </a:lnTo>
                <a:lnTo>
                  <a:pt x="84" y="70"/>
                </a:lnTo>
                <a:lnTo>
                  <a:pt x="78" y="76"/>
                </a:lnTo>
                <a:lnTo>
                  <a:pt x="72" y="82"/>
                </a:lnTo>
                <a:lnTo>
                  <a:pt x="64" y="86"/>
                </a:lnTo>
                <a:lnTo>
                  <a:pt x="54" y="88"/>
                </a:lnTo>
                <a:lnTo>
                  <a:pt x="46" y="90"/>
                </a:lnTo>
                <a:lnTo>
                  <a:pt x="46" y="90"/>
                </a:lnTo>
                <a:lnTo>
                  <a:pt x="36" y="88"/>
                </a:lnTo>
                <a:lnTo>
                  <a:pt x="28" y="86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2" y="62"/>
                </a:lnTo>
                <a:lnTo>
                  <a:pt x="0" y="54"/>
                </a:lnTo>
                <a:lnTo>
                  <a:pt x="0" y="44"/>
                </a:lnTo>
                <a:lnTo>
                  <a:pt x="0" y="44"/>
                </a:lnTo>
                <a:lnTo>
                  <a:pt x="0" y="36"/>
                </a:lnTo>
                <a:lnTo>
                  <a:pt x="2" y="26"/>
                </a:lnTo>
                <a:lnTo>
                  <a:pt x="8" y="20"/>
                </a:lnTo>
                <a:lnTo>
                  <a:pt x="12" y="12"/>
                </a:lnTo>
                <a:lnTo>
                  <a:pt x="20" y="6"/>
                </a:lnTo>
                <a:lnTo>
                  <a:pt x="28" y="2"/>
                </a:lnTo>
                <a:lnTo>
                  <a:pt x="36" y="0"/>
                </a:lnTo>
                <a:lnTo>
                  <a:pt x="46" y="0"/>
                </a:lnTo>
                <a:lnTo>
                  <a:pt x="46" y="0"/>
                </a:lnTo>
                <a:lnTo>
                  <a:pt x="54" y="0"/>
                </a:lnTo>
                <a:lnTo>
                  <a:pt x="64" y="2"/>
                </a:lnTo>
                <a:lnTo>
                  <a:pt x="72" y="6"/>
                </a:lnTo>
                <a:lnTo>
                  <a:pt x="78" y="12"/>
                </a:lnTo>
                <a:lnTo>
                  <a:pt x="84" y="20"/>
                </a:lnTo>
                <a:lnTo>
                  <a:pt x="88" y="26"/>
                </a:lnTo>
                <a:lnTo>
                  <a:pt x="90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1" name="Freeform 712"/>
          <p:cNvSpPr>
            <a:spLocks/>
          </p:cNvSpPr>
          <p:nvPr/>
        </p:nvSpPr>
        <p:spPr bwMode="auto">
          <a:xfrm>
            <a:off x="4040188" y="2946400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90 w 92"/>
              <a:gd name="T7" fmla="*/ 62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2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90" y="62"/>
                </a:lnTo>
                <a:lnTo>
                  <a:pt x="84" y="70"/>
                </a:lnTo>
                <a:lnTo>
                  <a:pt x="80" y="78"/>
                </a:lnTo>
                <a:lnTo>
                  <a:pt x="72" y="82"/>
                </a:lnTo>
                <a:lnTo>
                  <a:pt x="64" y="86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6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80" y="12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2" name="Freeform 713"/>
          <p:cNvSpPr>
            <a:spLocks/>
          </p:cNvSpPr>
          <p:nvPr/>
        </p:nvSpPr>
        <p:spPr bwMode="auto">
          <a:xfrm>
            <a:off x="4040188" y="2946400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90 w 92"/>
              <a:gd name="T7" fmla="*/ 62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2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90" y="62"/>
                </a:lnTo>
                <a:lnTo>
                  <a:pt x="84" y="70"/>
                </a:lnTo>
                <a:lnTo>
                  <a:pt x="80" y="78"/>
                </a:lnTo>
                <a:lnTo>
                  <a:pt x="72" y="82"/>
                </a:lnTo>
                <a:lnTo>
                  <a:pt x="64" y="86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6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80" y="12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3" name="Freeform 714"/>
          <p:cNvSpPr>
            <a:spLocks/>
          </p:cNvSpPr>
          <p:nvPr/>
        </p:nvSpPr>
        <p:spPr bwMode="auto">
          <a:xfrm>
            <a:off x="4040188" y="2946400"/>
            <a:ext cx="146050" cy="142875"/>
          </a:xfrm>
          <a:custGeom>
            <a:avLst/>
            <a:gdLst>
              <a:gd name="T0" fmla="*/ 92 w 92"/>
              <a:gd name="T1" fmla="*/ 44 h 90"/>
              <a:gd name="T2" fmla="*/ 92 w 92"/>
              <a:gd name="T3" fmla="*/ 44 h 90"/>
              <a:gd name="T4" fmla="*/ 92 w 92"/>
              <a:gd name="T5" fmla="*/ 54 h 90"/>
              <a:gd name="T6" fmla="*/ 90 w 92"/>
              <a:gd name="T7" fmla="*/ 62 h 90"/>
              <a:gd name="T8" fmla="*/ 84 w 92"/>
              <a:gd name="T9" fmla="*/ 70 h 90"/>
              <a:gd name="T10" fmla="*/ 80 w 92"/>
              <a:gd name="T11" fmla="*/ 78 h 90"/>
              <a:gd name="T12" fmla="*/ 72 w 92"/>
              <a:gd name="T13" fmla="*/ 82 h 90"/>
              <a:gd name="T14" fmla="*/ 64 w 92"/>
              <a:gd name="T15" fmla="*/ 86 h 90"/>
              <a:gd name="T16" fmla="*/ 56 w 92"/>
              <a:gd name="T17" fmla="*/ 90 h 90"/>
              <a:gd name="T18" fmla="*/ 46 w 92"/>
              <a:gd name="T19" fmla="*/ 90 h 90"/>
              <a:gd name="T20" fmla="*/ 46 w 92"/>
              <a:gd name="T21" fmla="*/ 90 h 90"/>
              <a:gd name="T22" fmla="*/ 38 w 92"/>
              <a:gd name="T23" fmla="*/ 90 h 90"/>
              <a:gd name="T24" fmla="*/ 28 w 92"/>
              <a:gd name="T25" fmla="*/ 86 h 90"/>
              <a:gd name="T26" fmla="*/ 20 w 92"/>
              <a:gd name="T27" fmla="*/ 82 h 90"/>
              <a:gd name="T28" fmla="*/ 14 w 92"/>
              <a:gd name="T29" fmla="*/ 78 h 90"/>
              <a:gd name="T30" fmla="*/ 8 w 92"/>
              <a:gd name="T31" fmla="*/ 70 h 90"/>
              <a:gd name="T32" fmla="*/ 4 w 92"/>
              <a:gd name="T33" fmla="*/ 62 h 90"/>
              <a:gd name="T34" fmla="*/ 2 w 92"/>
              <a:gd name="T35" fmla="*/ 54 h 90"/>
              <a:gd name="T36" fmla="*/ 0 w 92"/>
              <a:gd name="T37" fmla="*/ 44 h 90"/>
              <a:gd name="T38" fmla="*/ 0 w 92"/>
              <a:gd name="T39" fmla="*/ 44 h 90"/>
              <a:gd name="T40" fmla="*/ 2 w 92"/>
              <a:gd name="T41" fmla="*/ 36 h 90"/>
              <a:gd name="T42" fmla="*/ 4 w 92"/>
              <a:gd name="T43" fmla="*/ 28 h 90"/>
              <a:gd name="T44" fmla="*/ 8 w 92"/>
              <a:gd name="T45" fmla="*/ 20 h 90"/>
              <a:gd name="T46" fmla="*/ 14 w 92"/>
              <a:gd name="T47" fmla="*/ 12 h 90"/>
              <a:gd name="T48" fmla="*/ 20 w 92"/>
              <a:gd name="T49" fmla="*/ 8 h 90"/>
              <a:gd name="T50" fmla="*/ 28 w 92"/>
              <a:gd name="T51" fmla="*/ 4 h 90"/>
              <a:gd name="T52" fmla="*/ 38 w 92"/>
              <a:gd name="T53" fmla="*/ 0 h 90"/>
              <a:gd name="T54" fmla="*/ 46 w 92"/>
              <a:gd name="T55" fmla="*/ 0 h 90"/>
              <a:gd name="T56" fmla="*/ 46 w 92"/>
              <a:gd name="T57" fmla="*/ 0 h 90"/>
              <a:gd name="T58" fmla="*/ 56 w 92"/>
              <a:gd name="T59" fmla="*/ 0 h 90"/>
              <a:gd name="T60" fmla="*/ 64 w 92"/>
              <a:gd name="T61" fmla="*/ 4 h 90"/>
              <a:gd name="T62" fmla="*/ 72 w 92"/>
              <a:gd name="T63" fmla="*/ 8 h 90"/>
              <a:gd name="T64" fmla="*/ 80 w 92"/>
              <a:gd name="T65" fmla="*/ 12 h 90"/>
              <a:gd name="T66" fmla="*/ 84 w 92"/>
              <a:gd name="T67" fmla="*/ 20 h 90"/>
              <a:gd name="T68" fmla="*/ 90 w 92"/>
              <a:gd name="T69" fmla="*/ 28 h 90"/>
              <a:gd name="T70" fmla="*/ 92 w 92"/>
              <a:gd name="T71" fmla="*/ 36 h 90"/>
              <a:gd name="T72" fmla="*/ 92 w 92"/>
              <a:gd name="T73" fmla="*/ 4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90">
                <a:moveTo>
                  <a:pt x="92" y="44"/>
                </a:moveTo>
                <a:lnTo>
                  <a:pt x="92" y="44"/>
                </a:lnTo>
                <a:lnTo>
                  <a:pt x="92" y="54"/>
                </a:lnTo>
                <a:lnTo>
                  <a:pt x="90" y="62"/>
                </a:lnTo>
                <a:lnTo>
                  <a:pt x="84" y="70"/>
                </a:lnTo>
                <a:lnTo>
                  <a:pt x="80" y="78"/>
                </a:lnTo>
                <a:lnTo>
                  <a:pt x="72" y="82"/>
                </a:lnTo>
                <a:lnTo>
                  <a:pt x="64" y="86"/>
                </a:lnTo>
                <a:lnTo>
                  <a:pt x="56" y="90"/>
                </a:lnTo>
                <a:lnTo>
                  <a:pt x="46" y="90"/>
                </a:lnTo>
                <a:lnTo>
                  <a:pt x="46" y="90"/>
                </a:lnTo>
                <a:lnTo>
                  <a:pt x="38" y="90"/>
                </a:lnTo>
                <a:lnTo>
                  <a:pt x="28" y="86"/>
                </a:lnTo>
                <a:lnTo>
                  <a:pt x="20" y="82"/>
                </a:lnTo>
                <a:lnTo>
                  <a:pt x="14" y="78"/>
                </a:lnTo>
                <a:lnTo>
                  <a:pt x="8" y="70"/>
                </a:lnTo>
                <a:lnTo>
                  <a:pt x="4" y="62"/>
                </a:lnTo>
                <a:lnTo>
                  <a:pt x="2" y="54"/>
                </a:lnTo>
                <a:lnTo>
                  <a:pt x="0" y="44"/>
                </a:lnTo>
                <a:lnTo>
                  <a:pt x="0" y="44"/>
                </a:lnTo>
                <a:lnTo>
                  <a:pt x="2" y="36"/>
                </a:lnTo>
                <a:lnTo>
                  <a:pt x="4" y="28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8" y="4"/>
                </a:lnTo>
                <a:lnTo>
                  <a:pt x="38" y="0"/>
                </a:lnTo>
                <a:lnTo>
                  <a:pt x="46" y="0"/>
                </a:lnTo>
                <a:lnTo>
                  <a:pt x="46" y="0"/>
                </a:lnTo>
                <a:lnTo>
                  <a:pt x="56" y="0"/>
                </a:lnTo>
                <a:lnTo>
                  <a:pt x="64" y="4"/>
                </a:lnTo>
                <a:lnTo>
                  <a:pt x="72" y="8"/>
                </a:lnTo>
                <a:lnTo>
                  <a:pt x="80" y="12"/>
                </a:lnTo>
                <a:lnTo>
                  <a:pt x="84" y="20"/>
                </a:lnTo>
                <a:lnTo>
                  <a:pt x="90" y="28"/>
                </a:lnTo>
                <a:lnTo>
                  <a:pt x="92" y="36"/>
                </a:lnTo>
                <a:lnTo>
                  <a:pt x="92" y="4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4" name="Freeform 715"/>
          <p:cNvSpPr>
            <a:spLocks/>
          </p:cNvSpPr>
          <p:nvPr/>
        </p:nvSpPr>
        <p:spPr bwMode="auto">
          <a:xfrm>
            <a:off x="3430588" y="2136775"/>
            <a:ext cx="2384425" cy="2241550"/>
          </a:xfrm>
          <a:custGeom>
            <a:avLst/>
            <a:gdLst>
              <a:gd name="T0" fmla="*/ 1500 w 1502"/>
              <a:gd name="T1" fmla="*/ 742 h 1412"/>
              <a:gd name="T2" fmla="*/ 1486 w 1502"/>
              <a:gd name="T3" fmla="*/ 848 h 1412"/>
              <a:gd name="T4" fmla="*/ 1456 w 1502"/>
              <a:gd name="T5" fmla="*/ 948 h 1412"/>
              <a:gd name="T6" fmla="*/ 1412 w 1502"/>
              <a:gd name="T7" fmla="*/ 1042 h 1412"/>
              <a:gd name="T8" fmla="*/ 1352 w 1502"/>
              <a:gd name="T9" fmla="*/ 1128 h 1412"/>
              <a:gd name="T10" fmla="*/ 1282 w 1502"/>
              <a:gd name="T11" fmla="*/ 1204 h 1412"/>
              <a:gd name="T12" fmla="*/ 1200 w 1502"/>
              <a:gd name="T13" fmla="*/ 1272 h 1412"/>
              <a:gd name="T14" fmla="*/ 1108 w 1502"/>
              <a:gd name="T15" fmla="*/ 1326 h 1412"/>
              <a:gd name="T16" fmla="*/ 1010 w 1502"/>
              <a:gd name="T17" fmla="*/ 1368 h 1412"/>
              <a:gd name="T18" fmla="*/ 902 w 1502"/>
              <a:gd name="T19" fmla="*/ 1398 h 1412"/>
              <a:gd name="T20" fmla="*/ 790 w 1502"/>
              <a:gd name="T21" fmla="*/ 1410 h 1412"/>
              <a:gd name="T22" fmla="*/ 712 w 1502"/>
              <a:gd name="T23" fmla="*/ 1410 h 1412"/>
              <a:gd name="T24" fmla="*/ 600 w 1502"/>
              <a:gd name="T25" fmla="*/ 1398 h 1412"/>
              <a:gd name="T26" fmla="*/ 492 w 1502"/>
              <a:gd name="T27" fmla="*/ 1368 h 1412"/>
              <a:gd name="T28" fmla="*/ 392 w 1502"/>
              <a:gd name="T29" fmla="*/ 1326 h 1412"/>
              <a:gd name="T30" fmla="*/ 302 w 1502"/>
              <a:gd name="T31" fmla="*/ 1272 h 1412"/>
              <a:gd name="T32" fmla="*/ 220 w 1502"/>
              <a:gd name="T33" fmla="*/ 1204 h 1412"/>
              <a:gd name="T34" fmla="*/ 150 w 1502"/>
              <a:gd name="T35" fmla="*/ 1128 h 1412"/>
              <a:gd name="T36" fmla="*/ 90 w 1502"/>
              <a:gd name="T37" fmla="*/ 1042 h 1412"/>
              <a:gd name="T38" fmla="*/ 46 w 1502"/>
              <a:gd name="T39" fmla="*/ 948 h 1412"/>
              <a:gd name="T40" fmla="*/ 16 w 1502"/>
              <a:gd name="T41" fmla="*/ 848 h 1412"/>
              <a:gd name="T42" fmla="*/ 0 w 1502"/>
              <a:gd name="T43" fmla="*/ 742 h 1412"/>
              <a:gd name="T44" fmla="*/ 0 w 1502"/>
              <a:gd name="T45" fmla="*/ 670 h 1412"/>
              <a:gd name="T46" fmla="*/ 16 w 1502"/>
              <a:gd name="T47" fmla="*/ 564 h 1412"/>
              <a:gd name="T48" fmla="*/ 46 w 1502"/>
              <a:gd name="T49" fmla="*/ 462 h 1412"/>
              <a:gd name="T50" fmla="*/ 90 w 1502"/>
              <a:gd name="T51" fmla="*/ 368 h 1412"/>
              <a:gd name="T52" fmla="*/ 150 w 1502"/>
              <a:gd name="T53" fmla="*/ 284 h 1412"/>
              <a:gd name="T54" fmla="*/ 220 w 1502"/>
              <a:gd name="T55" fmla="*/ 206 h 1412"/>
              <a:gd name="T56" fmla="*/ 302 w 1502"/>
              <a:gd name="T57" fmla="*/ 140 h 1412"/>
              <a:gd name="T58" fmla="*/ 392 w 1502"/>
              <a:gd name="T59" fmla="*/ 84 h 1412"/>
              <a:gd name="T60" fmla="*/ 492 w 1502"/>
              <a:gd name="T61" fmla="*/ 42 h 1412"/>
              <a:gd name="T62" fmla="*/ 600 w 1502"/>
              <a:gd name="T63" fmla="*/ 14 h 1412"/>
              <a:gd name="T64" fmla="*/ 712 w 1502"/>
              <a:gd name="T65" fmla="*/ 0 h 1412"/>
              <a:gd name="T66" fmla="*/ 790 w 1502"/>
              <a:gd name="T67" fmla="*/ 0 h 1412"/>
              <a:gd name="T68" fmla="*/ 902 w 1502"/>
              <a:gd name="T69" fmla="*/ 14 h 1412"/>
              <a:gd name="T70" fmla="*/ 1010 w 1502"/>
              <a:gd name="T71" fmla="*/ 42 h 1412"/>
              <a:gd name="T72" fmla="*/ 1108 w 1502"/>
              <a:gd name="T73" fmla="*/ 84 h 1412"/>
              <a:gd name="T74" fmla="*/ 1200 w 1502"/>
              <a:gd name="T75" fmla="*/ 140 h 1412"/>
              <a:gd name="T76" fmla="*/ 1282 w 1502"/>
              <a:gd name="T77" fmla="*/ 206 h 1412"/>
              <a:gd name="T78" fmla="*/ 1352 w 1502"/>
              <a:gd name="T79" fmla="*/ 284 h 1412"/>
              <a:gd name="T80" fmla="*/ 1412 w 1502"/>
              <a:gd name="T81" fmla="*/ 368 h 1412"/>
              <a:gd name="T82" fmla="*/ 1456 w 1502"/>
              <a:gd name="T83" fmla="*/ 462 h 1412"/>
              <a:gd name="T84" fmla="*/ 1486 w 1502"/>
              <a:gd name="T85" fmla="*/ 564 h 1412"/>
              <a:gd name="T86" fmla="*/ 1500 w 1502"/>
              <a:gd name="T87" fmla="*/ 67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02" h="1412">
                <a:moveTo>
                  <a:pt x="1502" y="706"/>
                </a:moveTo>
                <a:lnTo>
                  <a:pt x="1502" y="706"/>
                </a:lnTo>
                <a:lnTo>
                  <a:pt x="1500" y="742"/>
                </a:lnTo>
                <a:lnTo>
                  <a:pt x="1498" y="778"/>
                </a:lnTo>
                <a:lnTo>
                  <a:pt x="1494" y="814"/>
                </a:lnTo>
                <a:lnTo>
                  <a:pt x="1486" y="848"/>
                </a:lnTo>
                <a:lnTo>
                  <a:pt x="1478" y="882"/>
                </a:lnTo>
                <a:lnTo>
                  <a:pt x="1468" y="916"/>
                </a:lnTo>
                <a:lnTo>
                  <a:pt x="1456" y="948"/>
                </a:lnTo>
                <a:lnTo>
                  <a:pt x="1442" y="980"/>
                </a:lnTo>
                <a:lnTo>
                  <a:pt x="1428" y="1012"/>
                </a:lnTo>
                <a:lnTo>
                  <a:pt x="1412" y="1042"/>
                </a:lnTo>
                <a:lnTo>
                  <a:pt x="1394" y="1072"/>
                </a:lnTo>
                <a:lnTo>
                  <a:pt x="1374" y="1100"/>
                </a:lnTo>
                <a:lnTo>
                  <a:pt x="1352" y="1128"/>
                </a:lnTo>
                <a:lnTo>
                  <a:pt x="1330" y="1154"/>
                </a:lnTo>
                <a:lnTo>
                  <a:pt x="1306" y="1180"/>
                </a:lnTo>
                <a:lnTo>
                  <a:pt x="1282" y="1204"/>
                </a:lnTo>
                <a:lnTo>
                  <a:pt x="1256" y="1228"/>
                </a:lnTo>
                <a:lnTo>
                  <a:pt x="1228" y="1250"/>
                </a:lnTo>
                <a:lnTo>
                  <a:pt x="1200" y="1272"/>
                </a:lnTo>
                <a:lnTo>
                  <a:pt x="1170" y="1292"/>
                </a:lnTo>
                <a:lnTo>
                  <a:pt x="1140" y="1310"/>
                </a:lnTo>
                <a:lnTo>
                  <a:pt x="1108" y="1326"/>
                </a:lnTo>
                <a:lnTo>
                  <a:pt x="1076" y="1342"/>
                </a:lnTo>
                <a:lnTo>
                  <a:pt x="1044" y="1356"/>
                </a:lnTo>
                <a:lnTo>
                  <a:pt x="1010" y="1368"/>
                </a:lnTo>
                <a:lnTo>
                  <a:pt x="974" y="1380"/>
                </a:lnTo>
                <a:lnTo>
                  <a:pt x="938" y="1390"/>
                </a:lnTo>
                <a:lnTo>
                  <a:pt x="902" y="1398"/>
                </a:lnTo>
                <a:lnTo>
                  <a:pt x="866" y="1404"/>
                </a:lnTo>
                <a:lnTo>
                  <a:pt x="828" y="1408"/>
                </a:lnTo>
                <a:lnTo>
                  <a:pt x="790" y="1410"/>
                </a:lnTo>
                <a:lnTo>
                  <a:pt x="750" y="1412"/>
                </a:lnTo>
                <a:lnTo>
                  <a:pt x="750" y="1412"/>
                </a:lnTo>
                <a:lnTo>
                  <a:pt x="712" y="1410"/>
                </a:lnTo>
                <a:lnTo>
                  <a:pt x="674" y="1408"/>
                </a:lnTo>
                <a:lnTo>
                  <a:pt x="636" y="1404"/>
                </a:lnTo>
                <a:lnTo>
                  <a:pt x="600" y="1398"/>
                </a:lnTo>
                <a:lnTo>
                  <a:pt x="564" y="1390"/>
                </a:lnTo>
                <a:lnTo>
                  <a:pt x="528" y="1380"/>
                </a:lnTo>
                <a:lnTo>
                  <a:pt x="492" y="1368"/>
                </a:lnTo>
                <a:lnTo>
                  <a:pt x="458" y="1356"/>
                </a:lnTo>
                <a:lnTo>
                  <a:pt x="426" y="1342"/>
                </a:lnTo>
                <a:lnTo>
                  <a:pt x="392" y="1326"/>
                </a:lnTo>
                <a:lnTo>
                  <a:pt x="362" y="1310"/>
                </a:lnTo>
                <a:lnTo>
                  <a:pt x="332" y="1292"/>
                </a:lnTo>
                <a:lnTo>
                  <a:pt x="302" y="1272"/>
                </a:lnTo>
                <a:lnTo>
                  <a:pt x="274" y="1250"/>
                </a:lnTo>
                <a:lnTo>
                  <a:pt x="246" y="1228"/>
                </a:lnTo>
                <a:lnTo>
                  <a:pt x="220" y="1204"/>
                </a:lnTo>
                <a:lnTo>
                  <a:pt x="196" y="1180"/>
                </a:lnTo>
                <a:lnTo>
                  <a:pt x="172" y="1154"/>
                </a:lnTo>
                <a:lnTo>
                  <a:pt x="150" y="1128"/>
                </a:lnTo>
                <a:lnTo>
                  <a:pt x="128" y="1100"/>
                </a:lnTo>
                <a:lnTo>
                  <a:pt x="108" y="1072"/>
                </a:lnTo>
                <a:lnTo>
                  <a:pt x="90" y="1042"/>
                </a:lnTo>
                <a:lnTo>
                  <a:pt x="74" y="1012"/>
                </a:lnTo>
                <a:lnTo>
                  <a:pt x="60" y="980"/>
                </a:lnTo>
                <a:lnTo>
                  <a:pt x="46" y="948"/>
                </a:lnTo>
                <a:lnTo>
                  <a:pt x="34" y="916"/>
                </a:lnTo>
                <a:lnTo>
                  <a:pt x="24" y="882"/>
                </a:lnTo>
                <a:lnTo>
                  <a:pt x="16" y="848"/>
                </a:lnTo>
                <a:lnTo>
                  <a:pt x="8" y="814"/>
                </a:lnTo>
                <a:lnTo>
                  <a:pt x="4" y="778"/>
                </a:lnTo>
                <a:lnTo>
                  <a:pt x="0" y="742"/>
                </a:lnTo>
                <a:lnTo>
                  <a:pt x="0" y="706"/>
                </a:lnTo>
                <a:lnTo>
                  <a:pt x="0" y="706"/>
                </a:lnTo>
                <a:lnTo>
                  <a:pt x="0" y="670"/>
                </a:lnTo>
                <a:lnTo>
                  <a:pt x="4" y="634"/>
                </a:lnTo>
                <a:lnTo>
                  <a:pt x="8" y="598"/>
                </a:lnTo>
                <a:lnTo>
                  <a:pt x="16" y="564"/>
                </a:lnTo>
                <a:lnTo>
                  <a:pt x="24" y="530"/>
                </a:lnTo>
                <a:lnTo>
                  <a:pt x="34" y="496"/>
                </a:lnTo>
                <a:lnTo>
                  <a:pt x="46" y="462"/>
                </a:lnTo>
                <a:lnTo>
                  <a:pt x="60" y="430"/>
                </a:lnTo>
                <a:lnTo>
                  <a:pt x="74" y="400"/>
                </a:lnTo>
                <a:lnTo>
                  <a:pt x="90" y="368"/>
                </a:lnTo>
                <a:lnTo>
                  <a:pt x="108" y="340"/>
                </a:lnTo>
                <a:lnTo>
                  <a:pt x="128" y="310"/>
                </a:lnTo>
                <a:lnTo>
                  <a:pt x="150" y="284"/>
                </a:lnTo>
                <a:lnTo>
                  <a:pt x="172" y="256"/>
                </a:lnTo>
                <a:lnTo>
                  <a:pt x="196" y="230"/>
                </a:lnTo>
                <a:lnTo>
                  <a:pt x="220" y="206"/>
                </a:lnTo>
                <a:lnTo>
                  <a:pt x="246" y="182"/>
                </a:lnTo>
                <a:lnTo>
                  <a:pt x="274" y="160"/>
                </a:lnTo>
                <a:lnTo>
                  <a:pt x="302" y="140"/>
                </a:lnTo>
                <a:lnTo>
                  <a:pt x="332" y="120"/>
                </a:lnTo>
                <a:lnTo>
                  <a:pt x="362" y="102"/>
                </a:lnTo>
                <a:lnTo>
                  <a:pt x="392" y="84"/>
                </a:lnTo>
                <a:lnTo>
                  <a:pt x="426" y="70"/>
                </a:lnTo>
                <a:lnTo>
                  <a:pt x="458" y="54"/>
                </a:lnTo>
                <a:lnTo>
                  <a:pt x="492" y="42"/>
                </a:lnTo>
                <a:lnTo>
                  <a:pt x="528" y="32"/>
                </a:lnTo>
                <a:lnTo>
                  <a:pt x="564" y="22"/>
                </a:lnTo>
                <a:lnTo>
                  <a:pt x="600" y="14"/>
                </a:lnTo>
                <a:lnTo>
                  <a:pt x="636" y="8"/>
                </a:lnTo>
                <a:lnTo>
                  <a:pt x="674" y="4"/>
                </a:lnTo>
                <a:lnTo>
                  <a:pt x="712" y="0"/>
                </a:lnTo>
                <a:lnTo>
                  <a:pt x="750" y="0"/>
                </a:lnTo>
                <a:lnTo>
                  <a:pt x="750" y="0"/>
                </a:lnTo>
                <a:lnTo>
                  <a:pt x="790" y="0"/>
                </a:lnTo>
                <a:lnTo>
                  <a:pt x="828" y="4"/>
                </a:lnTo>
                <a:lnTo>
                  <a:pt x="866" y="8"/>
                </a:lnTo>
                <a:lnTo>
                  <a:pt x="902" y="14"/>
                </a:lnTo>
                <a:lnTo>
                  <a:pt x="938" y="22"/>
                </a:lnTo>
                <a:lnTo>
                  <a:pt x="974" y="32"/>
                </a:lnTo>
                <a:lnTo>
                  <a:pt x="1010" y="42"/>
                </a:lnTo>
                <a:lnTo>
                  <a:pt x="1044" y="54"/>
                </a:lnTo>
                <a:lnTo>
                  <a:pt x="1076" y="70"/>
                </a:lnTo>
                <a:lnTo>
                  <a:pt x="1108" y="84"/>
                </a:lnTo>
                <a:lnTo>
                  <a:pt x="1140" y="102"/>
                </a:lnTo>
                <a:lnTo>
                  <a:pt x="1170" y="120"/>
                </a:lnTo>
                <a:lnTo>
                  <a:pt x="1200" y="140"/>
                </a:lnTo>
                <a:lnTo>
                  <a:pt x="1228" y="160"/>
                </a:lnTo>
                <a:lnTo>
                  <a:pt x="1256" y="182"/>
                </a:lnTo>
                <a:lnTo>
                  <a:pt x="1282" y="206"/>
                </a:lnTo>
                <a:lnTo>
                  <a:pt x="1306" y="230"/>
                </a:lnTo>
                <a:lnTo>
                  <a:pt x="1330" y="256"/>
                </a:lnTo>
                <a:lnTo>
                  <a:pt x="1352" y="284"/>
                </a:lnTo>
                <a:lnTo>
                  <a:pt x="1374" y="310"/>
                </a:lnTo>
                <a:lnTo>
                  <a:pt x="1394" y="340"/>
                </a:lnTo>
                <a:lnTo>
                  <a:pt x="1412" y="368"/>
                </a:lnTo>
                <a:lnTo>
                  <a:pt x="1428" y="400"/>
                </a:lnTo>
                <a:lnTo>
                  <a:pt x="1442" y="430"/>
                </a:lnTo>
                <a:lnTo>
                  <a:pt x="1456" y="462"/>
                </a:lnTo>
                <a:lnTo>
                  <a:pt x="1468" y="496"/>
                </a:lnTo>
                <a:lnTo>
                  <a:pt x="1478" y="530"/>
                </a:lnTo>
                <a:lnTo>
                  <a:pt x="1486" y="564"/>
                </a:lnTo>
                <a:lnTo>
                  <a:pt x="1494" y="598"/>
                </a:lnTo>
                <a:lnTo>
                  <a:pt x="1498" y="634"/>
                </a:lnTo>
                <a:lnTo>
                  <a:pt x="1500" y="670"/>
                </a:lnTo>
                <a:lnTo>
                  <a:pt x="1502" y="7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5" name="Freeform 716"/>
          <p:cNvSpPr>
            <a:spLocks/>
          </p:cNvSpPr>
          <p:nvPr/>
        </p:nvSpPr>
        <p:spPr bwMode="auto">
          <a:xfrm>
            <a:off x="3430588" y="2136775"/>
            <a:ext cx="2384425" cy="2241550"/>
          </a:xfrm>
          <a:custGeom>
            <a:avLst/>
            <a:gdLst>
              <a:gd name="T0" fmla="*/ 1500 w 1502"/>
              <a:gd name="T1" fmla="*/ 742 h 1412"/>
              <a:gd name="T2" fmla="*/ 1486 w 1502"/>
              <a:gd name="T3" fmla="*/ 848 h 1412"/>
              <a:gd name="T4" fmla="*/ 1456 w 1502"/>
              <a:gd name="T5" fmla="*/ 948 h 1412"/>
              <a:gd name="T6" fmla="*/ 1412 w 1502"/>
              <a:gd name="T7" fmla="*/ 1042 h 1412"/>
              <a:gd name="T8" fmla="*/ 1352 w 1502"/>
              <a:gd name="T9" fmla="*/ 1128 h 1412"/>
              <a:gd name="T10" fmla="*/ 1282 w 1502"/>
              <a:gd name="T11" fmla="*/ 1204 h 1412"/>
              <a:gd name="T12" fmla="*/ 1200 w 1502"/>
              <a:gd name="T13" fmla="*/ 1272 h 1412"/>
              <a:gd name="T14" fmla="*/ 1108 w 1502"/>
              <a:gd name="T15" fmla="*/ 1326 h 1412"/>
              <a:gd name="T16" fmla="*/ 1010 w 1502"/>
              <a:gd name="T17" fmla="*/ 1368 h 1412"/>
              <a:gd name="T18" fmla="*/ 902 w 1502"/>
              <a:gd name="T19" fmla="*/ 1398 h 1412"/>
              <a:gd name="T20" fmla="*/ 790 w 1502"/>
              <a:gd name="T21" fmla="*/ 1410 h 1412"/>
              <a:gd name="T22" fmla="*/ 712 w 1502"/>
              <a:gd name="T23" fmla="*/ 1410 h 1412"/>
              <a:gd name="T24" fmla="*/ 600 w 1502"/>
              <a:gd name="T25" fmla="*/ 1398 h 1412"/>
              <a:gd name="T26" fmla="*/ 492 w 1502"/>
              <a:gd name="T27" fmla="*/ 1368 h 1412"/>
              <a:gd name="T28" fmla="*/ 392 w 1502"/>
              <a:gd name="T29" fmla="*/ 1326 h 1412"/>
              <a:gd name="T30" fmla="*/ 302 w 1502"/>
              <a:gd name="T31" fmla="*/ 1272 h 1412"/>
              <a:gd name="T32" fmla="*/ 220 w 1502"/>
              <a:gd name="T33" fmla="*/ 1204 h 1412"/>
              <a:gd name="T34" fmla="*/ 150 w 1502"/>
              <a:gd name="T35" fmla="*/ 1128 h 1412"/>
              <a:gd name="T36" fmla="*/ 90 w 1502"/>
              <a:gd name="T37" fmla="*/ 1042 h 1412"/>
              <a:gd name="T38" fmla="*/ 46 w 1502"/>
              <a:gd name="T39" fmla="*/ 948 h 1412"/>
              <a:gd name="T40" fmla="*/ 16 w 1502"/>
              <a:gd name="T41" fmla="*/ 848 h 1412"/>
              <a:gd name="T42" fmla="*/ 0 w 1502"/>
              <a:gd name="T43" fmla="*/ 742 h 1412"/>
              <a:gd name="T44" fmla="*/ 0 w 1502"/>
              <a:gd name="T45" fmla="*/ 670 h 1412"/>
              <a:gd name="T46" fmla="*/ 16 w 1502"/>
              <a:gd name="T47" fmla="*/ 564 h 1412"/>
              <a:gd name="T48" fmla="*/ 46 w 1502"/>
              <a:gd name="T49" fmla="*/ 462 h 1412"/>
              <a:gd name="T50" fmla="*/ 90 w 1502"/>
              <a:gd name="T51" fmla="*/ 368 h 1412"/>
              <a:gd name="T52" fmla="*/ 150 w 1502"/>
              <a:gd name="T53" fmla="*/ 284 h 1412"/>
              <a:gd name="T54" fmla="*/ 220 w 1502"/>
              <a:gd name="T55" fmla="*/ 206 h 1412"/>
              <a:gd name="T56" fmla="*/ 302 w 1502"/>
              <a:gd name="T57" fmla="*/ 140 h 1412"/>
              <a:gd name="T58" fmla="*/ 392 w 1502"/>
              <a:gd name="T59" fmla="*/ 84 h 1412"/>
              <a:gd name="T60" fmla="*/ 492 w 1502"/>
              <a:gd name="T61" fmla="*/ 42 h 1412"/>
              <a:gd name="T62" fmla="*/ 600 w 1502"/>
              <a:gd name="T63" fmla="*/ 14 h 1412"/>
              <a:gd name="T64" fmla="*/ 712 w 1502"/>
              <a:gd name="T65" fmla="*/ 0 h 1412"/>
              <a:gd name="T66" fmla="*/ 790 w 1502"/>
              <a:gd name="T67" fmla="*/ 0 h 1412"/>
              <a:gd name="T68" fmla="*/ 902 w 1502"/>
              <a:gd name="T69" fmla="*/ 14 h 1412"/>
              <a:gd name="T70" fmla="*/ 1010 w 1502"/>
              <a:gd name="T71" fmla="*/ 42 h 1412"/>
              <a:gd name="T72" fmla="*/ 1108 w 1502"/>
              <a:gd name="T73" fmla="*/ 84 h 1412"/>
              <a:gd name="T74" fmla="*/ 1200 w 1502"/>
              <a:gd name="T75" fmla="*/ 140 h 1412"/>
              <a:gd name="T76" fmla="*/ 1282 w 1502"/>
              <a:gd name="T77" fmla="*/ 206 h 1412"/>
              <a:gd name="T78" fmla="*/ 1352 w 1502"/>
              <a:gd name="T79" fmla="*/ 284 h 1412"/>
              <a:gd name="T80" fmla="*/ 1412 w 1502"/>
              <a:gd name="T81" fmla="*/ 368 h 1412"/>
              <a:gd name="T82" fmla="*/ 1456 w 1502"/>
              <a:gd name="T83" fmla="*/ 462 h 1412"/>
              <a:gd name="T84" fmla="*/ 1486 w 1502"/>
              <a:gd name="T85" fmla="*/ 564 h 1412"/>
              <a:gd name="T86" fmla="*/ 1500 w 1502"/>
              <a:gd name="T87" fmla="*/ 67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02" h="1412">
                <a:moveTo>
                  <a:pt x="1502" y="706"/>
                </a:moveTo>
                <a:lnTo>
                  <a:pt x="1502" y="706"/>
                </a:lnTo>
                <a:lnTo>
                  <a:pt x="1500" y="742"/>
                </a:lnTo>
                <a:lnTo>
                  <a:pt x="1498" y="778"/>
                </a:lnTo>
                <a:lnTo>
                  <a:pt x="1494" y="814"/>
                </a:lnTo>
                <a:lnTo>
                  <a:pt x="1486" y="848"/>
                </a:lnTo>
                <a:lnTo>
                  <a:pt x="1478" y="882"/>
                </a:lnTo>
                <a:lnTo>
                  <a:pt x="1468" y="916"/>
                </a:lnTo>
                <a:lnTo>
                  <a:pt x="1456" y="948"/>
                </a:lnTo>
                <a:lnTo>
                  <a:pt x="1442" y="980"/>
                </a:lnTo>
                <a:lnTo>
                  <a:pt x="1428" y="1012"/>
                </a:lnTo>
                <a:lnTo>
                  <a:pt x="1412" y="1042"/>
                </a:lnTo>
                <a:lnTo>
                  <a:pt x="1394" y="1072"/>
                </a:lnTo>
                <a:lnTo>
                  <a:pt x="1374" y="1100"/>
                </a:lnTo>
                <a:lnTo>
                  <a:pt x="1352" y="1128"/>
                </a:lnTo>
                <a:lnTo>
                  <a:pt x="1330" y="1154"/>
                </a:lnTo>
                <a:lnTo>
                  <a:pt x="1306" y="1180"/>
                </a:lnTo>
                <a:lnTo>
                  <a:pt x="1282" y="1204"/>
                </a:lnTo>
                <a:lnTo>
                  <a:pt x="1256" y="1228"/>
                </a:lnTo>
                <a:lnTo>
                  <a:pt x="1228" y="1250"/>
                </a:lnTo>
                <a:lnTo>
                  <a:pt x="1200" y="1272"/>
                </a:lnTo>
                <a:lnTo>
                  <a:pt x="1170" y="1292"/>
                </a:lnTo>
                <a:lnTo>
                  <a:pt x="1140" y="1310"/>
                </a:lnTo>
                <a:lnTo>
                  <a:pt x="1108" y="1326"/>
                </a:lnTo>
                <a:lnTo>
                  <a:pt x="1076" y="1342"/>
                </a:lnTo>
                <a:lnTo>
                  <a:pt x="1044" y="1356"/>
                </a:lnTo>
                <a:lnTo>
                  <a:pt x="1010" y="1368"/>
                </a:lnTo>
                <a:lnTo>
                  <a:pt x="974" y="1380"/>
                </a:lnTo>
                <a:lnTo>
                  <a:pt x="938" y="1390"/>
                </a:lnTo>
                <a:lnTo>
                  <a:pt x="902" y="1398"/>
                </a:lnTo>
                <a:lnTo>
                  <a:pt x="866" y="1404"/>
                </a:lnTo>
                <a:lnTo>
                  <a:pt x="828" y="1408"/>
                </a:lnTo>
                <a:lnTo>
                  <a:pt x="790" y="1410"/>
                </a:lnTo>
                <a:lnTo>
                  <a:pt x="750" y="1412"/>
                </a:lnTo>
                <a:lnTo>
                  <a:pt x="750" y="1412"/>
                </a:lnTo>
                <a:lnTo>
                  <a:pt x="712" y="1410"/>
                </a:lnTo>
                <a:lnTo>
                  <a:pt x="674" y="1408"/>
                </a:lnTo>
                <a:lnTo>
                  <a:pt x="636" y="1404"/>
                </a:lnTo>
                <a:lnTo>
                  <a:pt x="600" y="1398"/>
                </a:lnTo>
                <a:lnTo>
                  <a:pt x="564" y="1390"/>
                </a:lnTo>
                <a:lnTo>
                  <a:pt x="528" y="1380"/>
                </a:lnTo>
                <a:lnTo>
                  <a:pt x="492" y="1368"/>
                </a:lnTo>
                <a:lnTo>
                  <a:pt x="458" y="1356"/>
                </a:lnTo>
                <a:lnTo>
                  <a:pt x="426" y="1342"/>
                </a:lnTo>
                <a:lnTo>
                  <a:pt x="392" y="1326"/>
                </a:lnTo>
                <a:lnTo>
                  <a:pt x="362" y="1310"/>
                </a:lnTo>
                <a:lnTo>
                  <a:pt x="332" y="1292"/>
                </a:lnTo>
                <a:lnTo>
                  <a:pt x="302" y="1272"/>
                </a:lnTo>
                <a:lnTo>
                  <a:pt x="274" y="1250"/>
                </a:lnTo>
                <a:lnTo>
                  <a:pt x="246" y="1228"/>
                </a:lnTo>
                <a:lnTo>
                  <a:pt x="220" y="1204"/>
                </a:lnTo>
                <a:lnTo>
                  <a:pt x="196" y="1180"/>
                </a:lnTo>
                <a:lnTo>
                  <a:pt x="172" y="1154"/>
                </a:lnTo>
                <a:lnTo>
                  <a:pt x="150" y="1128"/>
                </a:lnTo>
                <a:lnTo>
                  <a:pt x="128" y="1100"/>
                </a:lnTo>
                <a:lnTo>
                  <a:pt x="108" y="1072"/>
                </a:lnTo>
                <a:lnTo>
                  <a:pt x="90" y="1042"/>
                </a:lnTo>
                <a:lnTo>
                  <a:pt x="74" y="1012"/>
                </a:lnTo>
                <a:lnTo>
                  <a:pt x="60" y="980"/>
                </a:lnTo>
                <a:lnTo>
                  <a:pt x="46" y="948"/>
                </a:lnTo>
                <a:lnTo>
                  <a:pt x="34" y="916"/>
                </a:lnTo>
                <a:lnTo>
                  <a:pt x="24" y="882"/>
                </a:lnTo>
                <a:lnTo>
                  <a:pt x="16" y="848"/>
                </a:lnTo>
                <a:lnTo>
                  <a:pt x="8" y="814"/>
                </a:lnTo>
                <a:lnTo>
                  <a:pt x="4" y="778"/>
                </a:lnTo>
                <a:lnTo>
                  <a:pt x="0" y="742"/>
                </a:lnTo>
                <a:lnTo>
                  <a:pt x="0" y="706"/>
                </a:lnTo>
                <a:lnTo>
                  <a:pt x="0" y="706"/>
                </a:lnTo>
                <a:lnTo>
                  <a:pt x="0" y="670"/>
                </a:lnTo>
                <a:lnTo>
                  <a:pt x="4" y="634"/>
                </a:lnTo>
                <a:lnTo>
                  <a:pt x="8" y="598"/>
                </a:lnTo>
                <a:lnTo>
                  <a:pt x="16" y="564"/>
                </a:lnTo>
                <a:lnTo>
                  <a:pt x="24" y="530"/>
                </a:lnTo>
                <a:lnTo>
                  <a:pt x="34" y="496"/>
                </a:lnTo>
                <a:lnTo>
                  <a:pt x="46" y="462"/>
                </a:lnTo>
                <a:lnTo>
                  <a:pt x="60" y="430"/>
                </a:lnTo>
                <a:lnTo>
                  <a:pt x="74" y="400"/>
                </a:lnTo>
                <a:lnTo>
                  <a:pt x="90" y="368"/>
                </a:lnTo>
                <a:lnTo>
                  <a:pt x="108" y="340"/>
                </a:lnTo>
                <a:lnTo>
                  <a:pt x="128" y="310"/>
                </a:lnTo>
                <a:lnTo>
                  <a:pt x="150" y="284"/>
                </a:lnTo>
                <a:lnTo>
                  <a:pt x="172" y="256"/>
                </a:lnTo>
                <a:lnTo>
                  <a:pt x="196" y="230"/>
                </a:lnTo>
                <a:lnTo>
                  <a:pt x="220" y="206"/>
                </a:lnTo>
                <a:lnTo>
                  <a:pt x="246" y="182"/>
                </a:lnTo>
                <a:lnTo>
                  <a:pt x="274" y="160"/>
                </a:lnTo>
                <a:lnTo>
                  <a:pt x="302" y="140"/>
                </a:lnTo>
                <a:lnTo>
                  <a:pt x="332" y="120"/>
                </a:lnTo>
                <a:lnTo>
                  <a:pt x="362" y="102"/>
                </a:lnTo>
                <a:lnTo>
                  <a:pt x="392" y="84"/>
                </a:lnTo>
                <a:lnTo>
                  <a:pt x="426" y="70"/>
                </a:lnTo>
                <a:lnTo>
                  <a:pt x="458" y="54"/>
                </a:lnTo>
                <a:lnTo>
                  <a:pt x="492" y="42"/>
                </a:lnTo>
                <a:lnTo>
                  <a:pt x="528" y="32"/>
                </a:lnTo>
                <a:lnTo>
                  <a:pt x="564" y="22"/>
                </a:lnTo>
                <a:lnTo>
                  <a:pt x="600" y="14"/>
                </a:lnTo>
                <a:lnTo>
                  <a:pt x="636" y="8"/>
                </a:lnTo>
                <a:lnTo>
                  <a:pt x="674" y="4"/>
                </a:lnTo>
                <a:lnTo>
                  <a:pt x="712" y="0"/>
                </a:lnTo>
                <a:lnTo>
                  <a:pt x="750" y="0"/>
                </a:lnTo>
                <a:lnTo>
                  <a:pt x="750" y="0"/>
                </a:lnTo>
                <a:lnTo>
                  <a:pt x="790" y="0"/>
                </a:lnTo>
                <a:lnTo>
                  <a:pt x="828" y="4"/>
                </a:lnTo>
                <a:lnTo>
                  <a:pt x="866" y="8"/>
                </a:lnTo>
                <a:lnTo>
                  <a:pt x="902" y="14"/>
                </a:lnTo>
                <a:lnTo>
                  <a:pt x="938" y="22"/>
                </a:lnTo>
                <a:lnTo>
                  <a:pt x="974" y="32"/>
                </a:lnTo>
                <a:lnTo>
                  <a:pt x="1010" y="42"/>
                </a:lnTo>
                <a:lnTo>
                  <a:pt x="1044" y="54"/>
                </a:lnTo>
                <a:lnTo>
                  <a:pt x="1076" y="70"/>
                </a:lnTo>
                <a:lnTo>
                  <a:pt x="1108" y="84"/>
                </a:lnTo>
                <a:lnTo>
                  <a:pt x="1140" y="102"/>
                </a:lnTo>
                <a:lnTo>
                  <a:pt x="1170" y="120"/>
                </a:lnTo>
                <a:lnTo>
                  <a:pt x="1200" y="140"/>
                </a:lnTo>
                <a:lnTo>
                  <a:pt x="1228" y="160"/>
                </a:lnTo>
                <a:lnTo>
                  <a:pt x="1256" y="182"/>
                </a:lnTo>
                <a:lnTo>
                  <a:pt x="1282" y="206"/>
                </a:lnTo>
                <a:lnTo>
                  <a:pt x="1306" y="230"/>
                </a:lnTo>
                <a:lnTo>
                  <a:pt x="1330" y="256"/>
                </a:lnTo>
                <a:lnTo>
                  <a:pt x="1352" y="284"/>
                </a:lnTo>
                <a:lnTo>
                  <a:pt x="1374" y="310"/>
                </a:lnTo>
                <a:lnTo>
                  <a:pt x="1394" y="340"/>
                </a:lnTo>
                <a:lnTo>
                  <a:pt x="1412" y="368"/>
                </a:lnTo>
                <a:lnTo>
                  <a:pt x="1428" y="400"/>
                </a:lnTo>
                <a:lnTo>
                  <a:pt x="1442" y="430"/>
                </a:lnTo>
                <a:lnTo>
                  <a:pt x="1456" y="462"/>
                </a:lnTo>
                <a:lnTo>
                  <a:pt x="1468" y="496"/>
                </a:lnTo>
                <a:lnTo>
                  <a:pt x="1478" y="530"/>
                </a:lnTo>
                <a:lnTo>
                  <a:pt x="1486" y="564"/>
                </a:lnTo>
                <a:lnTo>
                  <a:pt x="1494" y="598"/>
                </a:lnTo>
                <a:lnTo>
                  <a:pt x="1498" y="634"/>
                </a:lnTo>
                <a:lnTo>
                  <a:pt x="1500" y="670"/>
                </a:lnTo>
                <a:lnTo>
                  <a:pt x="1502" y="70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6" name="Freeform 717"/>
          <p:cNvSpPr>
            <a:spLocks/>
          </p:cNvSpPr>
          <p:nvPr/>
        </p:nvSpPr>
        <p:spPr bwMode="auto">
          <a:xfrm>
            <a:off x="3430588" y="2136775"/>
            <a:ext cx="2384425" cy="2241550"/>
          </a:xfrm>
          <a:custGeom>
            <a:avLst/>
            <a:gdLst>
              <a:gd name="T0" fmla="*/ 1500 w 1502"/>
              <a:gd name="T1" fmla="*/ 742 h 1412"/>
              <a:gd name="T2" fmla="*/ 1486 w 1502"/>
              <a:gd name="T3" fmla="*/ 848 h 1412"/>
              <a:gd name="T4" fmla="*/ 1456 w 1502"/>
              <a:gd name="T5" fmla="*/ 948 h 1412"/>
              <a:gd name="T6" fmla="*/ 1412 w 1502"/>
              <a:gd name="T7" fmla="*/ 1042 h 1412"/>
              <a:gd name="T8" fmla="*/ 1352 w 1502"/>
              <a:gd name="T9" fmla="*/ 1128 h 1412"/>
              <a:gd name="T10" fmla="*/ 1282 w 1502"/>
              <a:gd name="T11" fmla="*/ 1204 h 1412"/>
              <a:gd name="T12" fmla="*/ 1200 w 1502"/>
              <a:gd name="T13" fmla="*/ 1272 h 1412"/>
              <a:gd name="T14" fmla="*/ 1108 w 1502"/>
              <a:gd name="T15" fmla="*/ 1326 h 1412"/>
              <a:gd name="T16" fmla="*/ 1010 w 1502"/>
              <a:gd name="T17" fmla="*/ 1368 h 1412"/>
              <a:gd name="T18" fmla="*/ 902 w 1502"/>
              <a:gd name="T19" fmla="*/ 1398 h 1412"/>
              <a:gd name="T20" fmla="*/ 790 w 1502"/>
              <a:gd name="T21" fmla="*/ 1410 h 1412"/>
              <a:gd name="T22" fmla="*/ 712 w 1502"/>
              <a:gd name="T23" fmla="*/ 1410 h 1412"/>
              <a:gd name="T24" fmla="*/ 600 w 1502"/>
              <a:gd name="T25" fmla="*/ 1398 h 1412"/>
              <a:gd name="T26" fmla="*/ 492 w 1502"/>
              <a:gd name="T27" fmla="*/ 1368 h 1412"/>
              <a:gd name="T28" fmla="*/ 392 w 1502"/>
              <a:gd name="T29" fmla="*/ 1326 h 1412"/>
              <a:gd name="T30" fmla="*/ 302 w 1502"/>
              <a:gd name="T31" fmla="*/ 1272 h 1412"/>
              <a:gd name="T32" fmla="*/ 220 w 1502"/>
              <a:gd name="T33" fmla="*/ 1204 h 1412"/>
              <a:gd name="T34" fmla="*/ 150 w 1502"/>
              <a:gd name="T35" fmla="*/ 1128 h 1412"/>
              <a:gd name="T36" fmla="*/ 90 w 1502"/>
              <a:gd name="T37" fmla="*/ 1042 h 1412"/>
              <a:gd name="T38" fmla="*/ 46 w 1502"/>
              <a:gd name="T39" fmla="*/ 948 h 1412"/>
              <a:gd name="T40" fmla="*/ 16 w 1502"/>
              <a:gd name="T41" fmla="*/ 848 h 1412"/>
              <a:gd name="T42" fmla="*/ 0 w 1502"/>
              <a:gd name="T43" fmla="*/ 742 h 1412"/>
              <a:gd name="T44" fmla="*/ 0 w 1502"/>
              <a:gd name="T45" fmla="*/ 670 h 1412"/>
              <a:gd name="T46" fmla="*/ 16 w 1502"/>
              <a:gd name="T47" fmla="*/ 564 h 1412"/>
              <a:gd name="T48" fmla="*/ 46 w 1502"/>
              <a:gd name="T49" fmla="*/ 462 h 1412"/>
              <a:gd name="T50" fmla="*/ 90 w 1502"/>
              <a:gd name="T51" fmla="*/ 368 h 1412"/>
              <a:gd name="T52" fmla="*/ 150 w 1502"/>
              <a:gd name="T53" fmla="*/ 284 h 1412"/>
              <a:gd name="T54" fmla="*/ 220 w 1502"/>
              <a:gd name="T55" fmla="*/ 206 h 1412"/>
              <a:gd name="T56" fmla="*/ 302 w 1502"/>
              <a:gd name="T57" fmla="*/ 140 h 1412"/>
              <a:gd name="T58" fmla="*/ 392 w 1502"/>
              <a:gd name="T59" fmla="*/ 84 h 1412"/>
              <a:gd name="T60" fmla="*/ 492 w 1502"/>
              <a:gd name="T61" fmla="*/ 42 h 1412"/>
              <a:gd name="T62" fmla="*/ 600 w 1502"/>
              <a:gd name="T63" fmla="*/ 14 h 1412"/>
              <a:gd name="T64" fmla="*/ 712 w 1502"/>
              <a:gd name="T65" fmla="*/ 0 h 1412"/>
              <a:gd name="T66" fmla="*/ 790 w 1502"/>
              <a:gd name="T67" fmla="*/ 0 h 1412"/>
              <a:gd name="T68" fmla="*/ 902 w 1502"/>
              <a:gd name="T69" fmla="*/ 14 h 1412"/>
              <a:gd name="T70" fmla="*/ 1010 w 1502"/>
              <a:gd name="T71" fmla="*/ 42 h 1412"/>
              <a:gd name="T72" fmla="*/ 1108 w 1502"/>
              <a:gd name="T73" fmla="*/ 84 h 1412"/>
              <a:gd name="T74" fmla="*/ 1200 w 1502"/>
              <a:gd name="T75" fmla="*/ 140 h 1412"/>
              <a:gd name="T76" fmla="*/ 1282 w 1502"/>
              <a:gd name="T77" fmla="*/ 206 h 1412"/>
              <a:gd name="T78" fmla="*/ 1352 w 1502"/>
              <a:gd name="T79" fmla="*/ 284 h 1412"/>
              <a:gd name="T80" fmla="*/ 1412 w 1502"/>
              <a:gd name="T81" fmla="*/ 368 h 1412"/>
              <a:gd name="T82" fmla="*/ 1456 w 1502"/>
              <a:gd name="T83" fmla="*/ 462 h 1412"/>
              <a:gd name="T84" fmla="*/ 1486 w 1502"/>
              <a:gd name="T85" fmla="*/ 564 h 1412"/>
              <a:gd name="T86" fmla="*/ 1500 w 1502"/>
              <a:gd name="T87" fmla="*/ 67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02" h="1412">
                <a:moveTo>
                  <a:pt x="1502" y="706"/>
                </a:moveTo>
                <a:lnTo>
                  <a:pt x="1502" y="706"/>
                </a:lnTo>
                <a:lnTo>
                  <a:pt x="1500" y="742"/>
                </a:lnTo>
                <a:lnTo>
                  <a:pt x="1498" y="778"/>
                </a:lnTo>
                <a:lnTo>
                  <a:pt x="1494" y="814"/>
                </a:lnTo>
                <a:lnTo>
                  <a:pt x="1486" y="848"/>
                </a:lnTo>
                <a:lnTo>
                  <a:pt x="1478" y="882"/>
                </a:lnTo>
                <a:lnTo>
                  <a:pt x="1468" y="916"/>
                </a:lnTo>
                <a:lnTo>
                  <a:pt x="1456" y="948"/>
                </a:lnTo>
                <a:lnTo>
                  <a:pt x="1442" y="980"/>
                </a:lnTo>
                <a:lnTo>
                  <a:pt x="1428" y="1012"/>
                </a:lnTo>
                <a:lnTo>
                  <a:pt x="1412" y="1042"/>
                </a:lnTo>
                <a:lnTo>
                  <a:pt x="1394" y="1072"/>
                </a:lnTo>
                <a:lnTo>
                  <a:pt x="1374" y="1100"/>
                </a:lnTo>
                <a:lnTo>
                  <a:pt x="1352" y="1128"/>
                </a:lnTo>
                <a:lnTo>
                  <a:pt x="1330" y="1154"/>
                </a:lnTo>
                <a:lnTo>
                  <a:pt x="1306" y="1180"/>
                </a:lnTo>
                <a:lnTo>
                  <a:pt x="1282" y="1204"/>
                </a:lnTo>
                <a:lnTo>
                  <a:pt x="1256" y="1228"/>
                </a:lnTo>
                <a:lnTo>
                  <a:pt x="1228" y="1250"/>
                </a:lnTo>
                <a:lnTo>
                  <a:pt x="1200" y="1272"/>
                </a:lnTo>
                <a:lnTo>
                  <a:pt x="1170" y="1292"/>
                </a:lnTo>
                <a:lnTo>
                  <a:pt x="1140" y="1310"/>
                </a:lnTo>
                <a:lnTo>
                  <a:pt x="1108" y="1326"/>
                </a:lnTo>
                <a:lnTo>
                  <a:pt x="1076" y="1342"/>
                </a:lnTo>
                <a:lnTo>
                  <a:pt x="1044" y="1356"/>
                </a:lnTo>
                <a:lnTo>
                  <a:pt x="1010" y="1368"/>
                </a:lnTo>
                <a:lnTo>
                  <a:pt x="974" y="1380"/>
                </a:lnTo>
                <a:lnTo>
                  <a:pt x="938" y="1390"/>
                </a:lnTo>
                <a:lnTo>
                  <a:pt x="902" y="1398"/>
                </a:lnTo>
                <a:lnTo>
                  <a:pt x="866" y="1404"/>
                </a:lnTo>
                <a:lnTo>
                  <a:pt x="828" y="1408"/>
                </a:lnTo>
                <a:lnTo>
                  <a:pt x="790" y="1410"/>
                </a:lnTo>
                <a:lnTo>
                  <a:pt x="750" y="1412"/>
                </a:lnTo>
                <a:lnTo>
                  <a:pt x="750" y="1412"/>
                </a:lnTo>
                <a:lnTo>
                  <a:pt x="712" y="1410"/>
                </a:lnTo>
                <a:lnTo>
                  <a:pt x="674" y="1408"/>
                </a:lnTo>
                <a:lnTo>
                  <a:pt x="636" y="1404"/>
                </a:lnTo>
                <a:lnTo>
                  <a:pt x="600" y="1398"/>
                </a:lnTo>
                <a:lnTo>
                  <a:pt x="564" y="1390"/>
                </a:lnTo>
                <a:lnTo>
                  <a:pt x="528" y="1380"/>
                </a:lnTo>
                <a:lnTo>
                  <a:pt x="492" y="1368"/>
                </a:lnTo>
                <a:lnTo>
                  <a:pt x="458" y="1356"/>
                </a:lnTo>
                <a:lnTo>
                  <a:pt x="426" y="1342"/>
                </a:lnTo>
                <a:lnTo>
                  <a:pt x="392" y="1326"/>
                </a:lnTo>
                <a:lnTo>
                  <a:pt x="362" y="1310"/>
                </a:lnTo>
                <a:lnTo>
                  <a:pt x="332" y="1292"/>
                </a:lnTo>
                <a:lnTo>
                  <a:pt x="302" y="1272"/>
                </a:lnTo>
                <a:lnTo>
                  <a:pt x="274" y="1250"/>
                </a:lnTo>
                <a:lnTo>
                  <a:pt x="246" y="1228"/>
                </a:lnTo>
                <a:lnTo>
                  <a:pt x="220" y="1204"/>
                </a:lnTo>
                <a:lnTo>
                  <a:pt x="196" y="1180"/>
                </a:lnTo>
                <a:lnTo>
                  <a:pt x="172" y="1154"/>
                </a:lnTo>
                <a:lnTo>
                  <a:pt x="150" y="1128"/>
                </a:lnTo>
                <a:lnTo>
                  <a:pt x="128" y="1100"/>
                </a:lnTo>
                <a:lnTo>
                  <a:pt x="108" y="1072"/>
                </a:lnTo>
                <a:lnTo>
                  <a:pt x="90" y="1042"/>
                </a:lnTo>
                <a:lnTo>
                  <a:pt x="74" y="1012"/>
                </a:lnTo>
                <a:lnTo>
                  <a:pt x="60" y="980"/>
                </a:lnTo>
                <a:lnTo>
                  <a:pt x="46" y="948"/>
                </a:lnTo>
                <a:lnTo>
                  <a:pt x="34" y="916"/>
                </a:lnTo>
                <a:lnTo>
                  <a:pt x="24" y="882"/>
                </a:lnTo>
                <a:lnTo>
                  <a:pt x="16" y="848"/>
                </a:lnTo>
                <a:lnTo>
                  <a:pt x="8" y="814"/>
                </a:lnTo>
                <a:lnTo>
                  <a:pt x="4" y="778"/>
                </a:lnTo>
                <a:lnTo>
                  <a:pt x="0" y="742"/>
                </a:lnTo>
                <a:lnTo>
                  <a:pt x="0" y="706"/>
                </a:lnTo>
                <a:lnTo>
                  <a:pt x="0" y="706"/>
                </a:lnTo>
                <a:lnTo>
                  <a:pt x="0" y="670"/>
                </a:lnTo>
                <a:lnTo>
                  <a:pt x="4" y="634"/>
                </a:lnTo>
                <a:lnTo>
                  <a:pt x="8" y="598"/>
                </a:lnTo>
                <a:lnTo>
                  <a:pt x="16" y="564"/>
                </a:lnTo>
                <a:lnTo>
                  <a:pt x="24" y="530"/>
                </a:lnTo>
                <a:lnTo>
                  <a:pt x="34" y="496"/>
                </a:lnTo>
                <a:lnTo>
                  <a:pt x="46" y="462"/>
                </a:lnTo>
                <a:lnTo>
                  <a:pt x="60" y="430"/>
                </a:lnTo>
                <a:lnTo>
                  <a:pt x="74" y="400"/>
                </a:lnTo>
                <a:lnTo>
                  <a:pt x="90" y="368"/>
                </a:lnTo>
                <a:lnTo>
                  <a:pt x="108" y="340"/>
                </a:lnTo>
                <a:lnTo>
                  <a:pt x="128" y="310"/>
                </a:lnTo>
                <a:lnTo>
                  <a:pt x="150" y="284"/>
                </a:lnTo>
                <a:lnTo>
                  <a:pt x="172" y="256"/>
                </a:lnTo>
                <a:lnTo>
                  <a:pt x="196" y="230"/>
                </a:lnTo>
                <a:lnTo>
                  <a:pt x="220" y="206"/>
                </a:lnTo>
                <a:lnTo>
                  <a:pt x="246" y="182"/>
                </a:lnTo>
                <a:lnTo>
                  <a:pt x="274" y="160"/>
                </a:lnTo>
                <a:lnTo>
                  <a:pt x="302" y="140"/>
                </a:lnTo>
                <a:lnTo>
                  <a:pt x="332" y="120"/>
                </a:lnTo>
                <a:lnTo>
                  <a:pt x="362" y="102"/>
                </a:lnTo>
                <a:lnTo>
                  <a:pt x="392" y="84"/>
                </a:lnTo>
                <a:lnTo>
                  <a:pt x="426" y="70"/>
                </a:lnTo>
                <a:lnTo>
                  <a:pt x="458" y="54"/>
                </a:lnTo>
                <a:lnTo>
                  <a:pt x="492" y="42"/>
                </a:lnTo>
                <a:lnTo>
                  <a:pt x="528" y="32"/>
                </a:lnTo>
                <a:lnTo>
                  <a:pt x="564" y="22"/>
                </a:lnTo>
                <a:lnTo>
                  <a:pt x="600" y="14"/>
                </a:lnTo>
                <a:lnTo>
                  <a:pt x="636" y="8"/>
                </a:lnTo>
                <a:lnTo>
                  <a:pt x="674" y="4"/>
                </a:lnTo>
                <a:lnTo>
                  <a:pt x="712" y="0"/>
                </a:lnTo>
                <a:lnTo>
                  <a:pt x="750" y="0"/>
                </a:lnTo>
                <a:lnTo>
                  <a:pt x="750" y="0"/>
                </a:lnTo>
                <a:lnTo>
                  <a:pt x="790" y="0"/>
                </a:lnTo>
                <a:lnTo>
                  <a:pt x="828" y="4"/>
                </a:lnTo>
                <a:lnTo>
                  <a:pt x="866" y="8"/>
                </a:lnTo>
                <a:lnTo>
                  <a:pt x="902" y="14"/>
                </a:lnTo>
                <a:lnTo>
                  <a:pt x="938" y="22"/>
                </a:lnTo>
                <a:lnTo>
                  <a:pt x="974" y="32"/>
                </a:lnTo>
                <a:lnTo>
                  <a:pt x="1010" y="42"/>
                </a:lnTo>
                <a:lnTo>
                  <a:pt x="1044" y="54"/>
                </a:lnTo>
                <a:lnTo>
                  <a:pt x="1076" y="70"/>
                </a:lnTo>
                <a:lnTo>
                  <a:pt x="1108" y="84"/>
                </a:lnTo>
                <a:lnTo>
                  <a:pt x="1140" y="102"/>
                </a:lnTo>
                <a:lnTo>
                  <a:pt x="1170" y="120"/>
                </a:lnTo>
                <a:lnTo>
                  <a:pt x="1200" y="140"/>
                </a:lnTo>
                <a:lnTo>
                  <a:pt x="1228" y="160"/>
                </a:lnTo>
                <a:lnTo>
                  <a:pt x="1256" y="182"/>
                </a:lnTo>
                <a:lnTo>
                  <a:pt x="1282" y="206"/>
                </a:lnTo>
                <a:lnTo>
                  <a:pt x="1306" y="230"/>
                </a:lnTo>
                <a:lnTo>
                  <a:pt x="1330" y="256"/>
                </a:lnTo>
                <a:lnTo>
                  <a:pt x="1352" y="284"/>
                </a:lnTo>
                <a:lnTo>
                  <a:pt x="1374" y="310"/>
                </a:lnTo>
                <a:lnTo>
                  <a:pt x="1394" y="340"/>
                </a:lnTo>
                <a:lnTo>
                  <a:pt x="1412" y="368"/>
                </a:lnTo>
                <a:lnTo>
                  <a:pt x="1428" y="400"/>
                </a:lnTo>
                <a:lnTo>
                  <a:pt x="1442" y="430"/>
                </a:lnTo>
                <a:lnTo>
                  <a:pt x="1456" y="462"/>
                </a:lnTo>
                <a:lnTo>
                  <a:pt x="1468" y="496"/>
                </a:lnTo>
                <a:lnTo>
                  <a:pt x="1478" y="530"/>
                </a:lnTo>
                <a:lnTo>
                  <a:pt x="1486" y="564"/>
                </a:lnTo>
                <a:lnTo>
                  <a:pt x="1494" y="598"/>
                </a:lnTo>
                <a:lnTo>
                  <a:pt x="1498" y="634"/>
                </a:lnTo>
                <a:lnTo>
                  <a:pt x="1500" y="670"/>
                </a:lnTo>
                <a:lnTo>
                  <a:pt x="1502" y="70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7" name="Line 718"/>
          <p:cNvSpPr>
            <a:spLocks noChangeShapeType="1"/>
          </p:cNvSpPr>
          <p:nvPr/>
        </p:nvSpPr>
        <p:spPr bwMode="auto">
          <a:xfrm flipH="1">
            <a:off x="4049713" y="2279650"/>
            <a:ext cx="3175" cy="18129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8" name="Line 719"/>
          <p:cNvSpPr>
            <a:spLocks noChangeShapeType="1"/>
          </p:cNvSpPr>
          <p:nvPr/>
        </p:nvSpPr>
        <p:spPr bwMode="auto">
          <a:xfrm flipH="1">
            <a:off x="5145088" y="2260600"/>
            <a:ext cx="3175" cy="18319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79" name="Freeform 720"/>
          <p:cNvSpPr>
            <a:spLocks/>
          </p:cNvSpPr>
          <p:nvPr/>
        </p:nvSpPr>
        <p:spPr bwMode="auto">
          <a:xfrm>
            <a:off x="3856038" y="2384425"/>
            <a:ext cx="384175" cy="365125"/>
          </a:xfrm>
          <a:custGeom>
            <a:avLst/>
            <a:gdLst>
              <a:gd name="T0" fmla="*/ 242 w 242"/>
              <a:gd name="T1" fmla="*/ 116 h 230"/>
              <a:gd name="T2" fmla="*/ 242 w 242"/>
              <a:gd name="T3" fmla="*/ 116 h 230"/>
              <a:gd name="T4" fmla="*/ 240 w 242"/>
              <a:gd name="T5" fmla="*/ 128 h 230"/>
              <a:gd name="T6" fmla="*/ 238 w 242"/>
              <a:gd name="T7" fmla="*/ 138 h 230"/>
              <a:gd name="T8" fmla="*/ 232 w 242"/>
              <a:gd name="T9" fmla="*/ 160 h 230"/>
              <a:gd name="T10" fmla="*/ 220 w 242"/>
              <a:gd name="T11" fmla="*/ 180 h 230"/>
              <a:gd name="T12" fmla="*/ 206 w 242"/>
              <a:gd name="T13" fmla="*/ 198 h 230"/>
              <a:gd name="T14" fmla="*/ 188 w 242"/>
              <a:gd name="T15" fmla="*/ 212 h 230"/>
              <a:gd name="T16" fmla="*/ 168 w 242"/>
              <a:gd name="T17" fmla="*/ 222 h 230"/>
              <a:gd name="T18" fmla="*/ 146 w 242"/>
              <a:gd name="T19" fmla="*/ 228 h 230"/>
              <a:gd name="T20" fmla="*/ 122 w 242"/>
              <a:gd name="T21" fmla="*/ 230 h 230"/>
              <a:gd name="T22" fmla="*/ 122 w 242"/>
              <a:gd name="T23" fmla="*/ 230 h 230"/>
              <a:gd name="T24" fmla="*/ 96 w 242"/>
              <a:gd name="T25" fmla="*/ 228 h 230"/>
              <a:gd name="T26" fmla="*/ 74 w 242"/>
              <a:gd name="T27" fmla="*/ 222 h 230"/>
              <a:gd name="T28" fmla="*/ 54 w 242"/>
              <a:gd name="T29" fmla="*/ 212 h 230"/>
              <a:gd name="T30" fmla="*/ 36 w 242"/>
              <a:gd name="T31" fmla="*/ 198 h 230"/>
              <a:gd name="T32" fmla="*/ 22 w 242"/>
              <a:gd name="T33" fmla="*/ 180 h 230"/>
              <a:gd name="T34" fmla="*/ 10 w 242"/>
              <a:gd name="T35" fmla="*/ 160 h 230"/>
              <a:gd name="T36" fmla="*/ 4 w 242"/>
              <a:gd name="T37" fmla="*/ 138 h 230"/>
              <a:gd name="T38" fmla="*/ 2 w 242"/>
              <a:gd name="T39" fmla="*/ 128 h 230"/>
              <a:gd name="T40" fmla="*/ 0 w 242"/>
              <a:gd name="T41" fmla="*/ 116 h 230"/>
              <a:gd name="T42" fmla="*/ 0 w 242"/>
              <a:gd name="T43" fmla="*/ 116 h 230"/>
              <a:gd name="T44" fmla="*/ 2 w 242"/>
              <a:gd name="T45" fmla="*/ 104 h 230"/>
              <a:gd name="T46" fmla="*/ 4 w 242"/>
              <a:gd name="T47" fmla="*/ 92 h 230"/>
              <a:gd name="T48" fmla="*/ 10 w 242"/>
              <a:gd name="T49" fmla="*/ 70 h 230"/>
              <a:gd name="T50" fmla="*/ 22 w 242"/>
              <a:gd name="T51" fmla="*/ 52 h 230"/>
              <a:gd name="T52" fmla="*/ 36 w 242"/>
              <a:gd name="T53" fmla="*/ 34 h 230"/>
              <a:gd name="T54" fmla="*/ 54 w 242"/>
              <a:gd name="T55" fmla="*/ 20 h 230"/>
              <a:gd name="T56" fmla="*/ 74 w 242"/>
              <a:gd name="T57" fmla="*/ 10 h 230"/>
              <a:gd name="T58" fmla="*/ 96 w 242"/>
              <a:gd name="T59" fmla="*/ 2 h 230"/>
              <a:gd name="T60" fmla="*/ 122 w 242"/>
              <a:gd name="T61" fmla="*/ 0 h 230"/>
              <a:gd name="T62" fmla="*/ 122 w 242"/>
              <a:gd name="T63" fmla="*/ 0 h 230"/>
              <a:gd name="T64" fmla="*/ 146 w 242"/>
              <a:gd name="T65" fmla="*/ 2 h 230"/>
              <a:gd name="T66" fmla="*/ 168 w 242"/>
              <a:gd name="T67" fmla="*/ 10 h 230"/>
              <a:gd name="T68" fmla="*/ 188 w 242"/>
              <a:gd name="T69" fmla="*/ 20 h 230"/>
              <a:gd name="T70" fmla="*/ 206 w 242"/>
              <a:gd name="T71" fmla="*/ 34 h 230"/>
              <a:gd name="T72" fmla="*/ 220 w 242"/>
              <a:gd name="T73" fmla="*/ 52 h 230"/>
              <a:gd name="T74" fmla="*/ 232 w 242"/>
              <a:gd name="T75" fmla="*/ 70 h 230"/>
              <a:gd name="T76" fmla="*/ 238 w 242"/>
              <a:gd name="T77" fmla="*/ 92 h 230"/>
              <a:gd name="T78" fmla="*/ 240 w 242"/>
              <a:gd name="T79" fmla="*/ 104 h 230"/>
              <a:gd name="T80" fmla="*/ 242 w 242"/>
              <a:gd name="T81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30">
                <a:moveTo>
                  <a:pt x="242" y="116"/>
                </a:moveTo>
                <a:lnTo>
                  <a:pt x="242" y="116"/>
                </a:lnTo>
                <a:lnTo>
                  <a:pt x="240" y="128"/>
                </a:lnTo>
                <a:lnTo>
                  <a:pt x="238" y="138"/>
                </a:lnTo>
                <a:lnTo>
                  <a:pt x="232" y="160"/>
                </a:lnTo>
                <a:lnTo>
                  <a:pt x="220" y="180"/>
                </a:lnTo>
                <a:lnTo>
                  <a:pt x="206" y="198"/>
                </a:lnTo>
                <a:lnTo>
                  <a:pt x="188" y="212"/>
                </a:lnTo>
                <a:lnTo>
                  <a:pt x="168" y="222"/>
                </a:lnTo>
                <a:lnTo>
                  <a:pt x="146" y="228"/>
                </a:lnTo>
                <a:lnTo>
                  <a:pt x="122" y="230"/>
                </a:lnTo>
                <a:lnTo>
                  <a:pt x="122" y="230"/>
                </a:lnTo>
                <a:lnTo>
                  <a:pt x="96" y="228"/>
                </a:lnTo>
                <a:lnTo>
                  <a:pt x="74" y="222"/>
                </a:lnTo>
                <a:lnTo>
                  <a:pt x="54" y="212"/>
                </a:lnTo>
                <a:lnTo>
                  <a:pt x="36" y="198"/>
                </a:lnTo>
                <a:lnTo>
                  <a:pt x="22" y="180"/>
                </a:lnTo>
                <a:lnTo>
                  <a:pt x="10" y="160"/>
                </a:lnTo>
                <a:lnTo>
                  <a:pt x="4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4" y="92"/>
                </a:lnTo>
                <a:lnTo>
                  <a:pt x="10" y="70"/>
                </a:lnTo>
                <a:lnTo>
                  <a:pt x="22" y="52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0"/>
                </a:lnTo>
                <a:lnTo>
                  <a:pt x="238" y="92"/>
                </a:lnTo>
                <a:lnTo>
                  <a:pt x="240" y="104"/>
                </a:lnTo>
                <a:lnTo>
                  <a:pt x="242" y="11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0" name="Freeform 721"/>
          <p:cNvSpPr>
            <a:spLocks/>
          </p:cNvSpPr>
          <p:nvPr/>
        </p:nvSpPr>
        <p:spPr bwMode="auto">
          <a:xfrm>
            <a:off x="3856038" y="2384425"/>
            <a:ext cx="384175" cy="365125"/>
          </a:xfrm>
          <a:custGeom>
            <a:avLst/>
            <a:gdLst>
              <a:gd name="T0" fmla="*/ 242 w 242"/>
              <a:gd name="T1" fmla="*/ 116 h 230"/>
              <a:gd name="T2" fmla="*/ 242 w 242"/>
              <a:gd name="T3" fmla="*/ 116 h 230"/>
              <a:gd name="T4" fmla="*/ 240 w 242"/>
              <a:gd name="T5" fmla="*/ 128 h 230"/>
              <a:gd name="T6" fmla="*/ 238 w 242"/>
              <a:gd name="T7" fmla="*/ 138 h 230"/>
              <a:gd name="T8" fmla="*/ 232 w 242"/>
              <a:gd name="T9" fmla="*/ 160 h 230"/>
              <a:gd name="T10" fmla="*/ 220 w 242"/>
              <a:gd name="T11" fmla="*/ 180 h 230"/>
              <a:gd name="T12" fmla="*/ 206 w 242"/>
              <a:gd name="T13" fmla="*/ 198 h 230"/>
              <a:gd name="T14" fmla="*/ 188 w 242"/>
              <a:gd name="T15" fmla="*/ 212 h 230"/>
              <a:gd name="T16" fmla="*/ 168 w 242"/>
              <a:gd name="T17" fmla="*/ 222 h 230"/>
              <a:gd name="T18" fmla="*/ 146 w 242"/>
              <a:gd name="T19" fmla="*/ 228 h 230"/>
              <a:gd name="T20" fmla="*/ 122 w 242"/>
              <a:gd name="T21" fmla="*/ 230 h 230"/>
              <a:gd name="T22" fmla="*/ 122 w 242"/>
              <a:gd name="T23" fmla="*/ 230 h 230"/>
              <a:gd name="T24" fmla="*/ 96 w 242"/>
              <a:gd name="T25" fmla="*/ 228 h 230"/>
              <a:gd name="T26" fmla="*/ 74 w 242"/>
              <a:gd name="T27" fmla="*/ 222 h 230"/>
              <a:gd name="T28" fmla="*/ 54 w 242"/>
              <a:gd name="T29" fmla="*/ 212 h 230"/>
              <a:gd name="T30" fmla="*/ 36 w 242"/>
              <a:gd name="T31" fmla="*/ 198 h 230"/>
              <a:gd name="T32" fmla="*/ 22 w 242"/>
              <a:gd name="T33" fmla="*/ 180 h 230"/>
              <a:gd name="T34" fmla="*/ 10 w 242"/>
              <a:gd name="T35" fmla="*/ 160 h 230"/>
              <a:gd name="T36" fmla="*/ 4 w 242"/>
              <a:gd name="T37" fmla="*/ 138 h 230"/>
              <a:gd name="T38" fmla="*/ 2 w 242"/>
              <a:gd name="T39" fmla="*/ 128 h 230"/>
              <a:gd name="T40" fmla="*/ 0 w 242"/>
              <a:gd name="T41" fmla="*/ 116 h 230"/>
              <a:gd name="T42" fmla="*/ 0 w 242"/>
              <a:gd name="T43" fmla="*/ 116 h 230"/>
              <a:gd name="T44" fmla="*/ 2 w 242"/>
              <a:gd name="T45" fmla="*/ 104 h 230"/>
              <a:gd name="T46" fmla="*/ 4 w 242"/>
              <a:gd name="T47" fmla="*/ 92 h 230"/>
              <a:gd name="T48" fmla="*/ 10 w 242"/>
              <a:gd name="T49" fmla="*/ 70 h 230"/>
              <a:gd name="T50" fmla="*/ 22 w 242"/>
              <a:gd name="T51" fmla="*/ 52 h 230"/>
              <a:gd name="T52" fmla="*/ 36 w 242"/>
              <a:gd name="T53" fmla="*/ 34 h 230"/>
              <a:gd name="T54" fmla="*/ 54 w 242"/>
              <a:gd name="T55" fmla="*/ 20 h 230"/>
              <a:gd name="T56" fmla="*/ 74 w 242"/>
              <a:gd name="T57" fmla="*/ 10 h 230"/>
              <a:gd name="T58" fmla="*/ 96 w 242"/>
              <a:gd name="T59" fmla="*/ 2 h 230"/>
              <a:gd name="T60" fmla="*/ 122 w 242"/>
              <a:gd name="T61" fmla="*/ 0 h 230"/>
              <a:gd name="T62" fmla="*/ 122 w 242"/>
              <a:gd name="T63" fmla="*/ 0 h 230"/>
              <a:gd name="T64" fmla="*/ 146 w 242"/>
              <a:gd name="T65" fmla="*/ 2 h 230"/>
              <a:gd name="T66" fmla="*/ 168 w 242"/>
              <a:gd name="T67" fmla="*/ 10 h 230"/>
              <a:gd name="T68" fmla="*/ 188 w 242"/>
              <a:gd name="T69" fmla="*/ 20 h 230"/>
              <a:gd name="T70" fmla="*/ 206 w 242"/>
              <a:gd name="T71" fmla="*/ 34 h 230"/>
              <a:gd name="T72" fmla="*/ 220 w 242"/>
              <a:gd name="T73" fmla="*/ 52 h 230"/>
              <a:gd name="T74" fmla="*/ 232 w 242"/>
              <a:gd name="T75" fmla="*/ 70 h 230"/>
              <a:gd name="T76" fmla="*/ 238 w 242"/>
              <a:gd name="T77" fmla="*/ 92 h 230"/>
              <a:gd name="T78" fmla="*/ 240 w 242"/>
              <a:gd name="T79" fmla="*/ 104 h 230"/>
              <a:gd name="T80" fmla="*/ 242 w 242"/>
              <a:gd name="T81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30">
                <a:moveTo>
                  <a:pt x="242" y="116"/>
                </a:moveTo>
                <a:lnTo>
                  <a:pt x="242" y="116"/>
                </a:lnTo>
                <a:lnTo>
                  <a:pt x="240" y="128"/>
                </a:lnTo>
                <a:lnTo>
                  <a:pt x="238" y="138"/>
                </a:lnTo>
                <a:lnTo>
                  <a:pt x="232" y="160"/>
                </a:lnTo>
                <a:lnTo>
                  <a:pt x="220" y="180"/>
                </a:lnTo>
                <a:lnTo>
                  <a:pt x="206" y="198"/>
                </a:lnTo>
                <a:lnTo>
                  <a:pt x="188" y="212"/>
                </a:lnTo>
                <a:lnTo>
                  <a:pt x="168" y="222"/>
                </a:lnTo>
                <a:lnTo>
                  <a:pt x="146" y="228"/>
                </a:lnTo>
                <a:lnTo>
                  <a:pt x="122" y="230"/>
                </a:lnTo>
                <a:lnTo>
                  <a:pt x="122" y="230"/>
                </a:lnTo>
                <a:lnTo>
                  <a:pt x="96" y="228"/>
                </a:lnTo>
                <a:lnTo>
                  <a:pt x="74" y="222"/>
                </a:lnTo>
                <a:lnTo>
                  <a:pt x="54" y="212"/>
                </a:lnTo>
                <a:lnTo>
                  <a:pt x="36" y="198"/>
                </a:lnTo>
                <a:lnTo>
                  <a:pt x="22" y="180"/>
                </a:lnTo>
                <a:lnTo>
                  <a:pt x="10" y="160"/>
                </a:lnTo>
                <a:lnTo>
                  <a:pt x="4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4" y="92"/>
                </a:lnTo>
                <a:lnTo>
                  <a:pt x="10" y="70"/>
                </a:lnTo>
                <a:lnTo>
                  <a:pt x="22" y="52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0"/>
                </a:lnTo>
                <a:lnTo>
                  <a:pt x="238" y="92"/>
                </a:lnTo>
                <a:lnTo>
                  <a:pt x="240" y="104"/>
                </a:lnTo>
                <a:lnTo>
                  <a:pt x="242" y="1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1" name="Freeform 722"/>
          <p:cNvSpPr>
            <a:spLocks/>
          </p:cNvSpPr>
          <p:nvPr/>
        </p:nvSpPr>
        <p:spPr bwMode="auto">
          <a:xfrm>
            <a:off x="3856038" y="2384425"/>
            <a:ext cx="384175" cy="365125"/>
          </a:xfrm>
          <a:custGeom>
            <a:avLst/>
            <a:gdLst>
              <a:gd name="T0" fmla="*/ 242 w 242"/>
              <a:gd name="T1" fmla="*/ 116 h 230"/>
              <a:gd name="T2" fmla="*/ 242 w 242"/>
              <a:gd name="T3" fmla="*/ 116 h 230"/>
              <a:gd name="T4" fmla="*/ 240 w 242"/>
              <a:gd name="T5" fmla="*/ 128 h 230"/>
              <a:gd name="T6" fmla="*/ 238 w 242"/>
              <a:gd name="T7" fmla="*/ 138 h 230"/>
              <a:gd name="T8" fmla="*/ 232 w 242"/>
              <a:gd name="T9" fmla="*/ 160 h 230"/>
              <a:gd name="T10" fmla="*/ 220 w 242"/>
              <a:gd name="T11" fmla="*/ 180 h 230"/>
              <a:gd name="T12" fmla="*/ 206 w 242"/>
              <a:gd name="T13" fmla="*/ 198 h 230"/>
              <a:gd name="T14" fmla="*/ 188 w 242"/>
              <a:gd name="T15" fmla="*/ 212 h 230"/>
              <a:gd name="T16" fmla="*/ 168 w 242"/>
              <a:gd name="T17" fmla="*/ 222 h 230"/>
              <a:gd name="T18" fmla="*/ 146 w 242"/>
              <a:gd name="T19" fmla="*/ 228 h 230"/>
              <a:gd name="T20" fmla="*/ 122 w 242"/>
              <a:gd name="T21" fmla="*/ 230 h 230"/>
              <a:gd name="T22" fmla="*/ 122 w 242"/>
              <a:gd name="T23" fmla="*/ 230 h 230"/>
              <a:gd name="T24" fmla="*/ 96 w 242"/>
              <a:gd name="T25" fmla="*/ 228 h 230"/>
              <a:gd name="T26" fmla="*/ 74 w 242"/>
              <a:gd name="T27" fmla="*/ 222 h 230"/>
              <a:gd name="T28" fmla="*/ 54 w 242"/>
              <a:gd name="T29" fmla="*/ 212 h 230"/>
              <a:gd name="T30" fmla="*/ 36 w 242"/>
              <a:gd name="T31" fmla="*/ 198 h 230"/>
              <a:gd name="T32" fmla="*/ 22 w 242"/>
              <a:gd name="T33" fmla="*/ 180 h 230"/>
              <a:gd name="T34" fmla="*/ 10 w 242"/>
              <a:gd name="T35" fmla="*/ 160 h 230"/>
              <a:gd name="T36" fmla="*/ 4 w 242"/>
              <a:gd name="T37" fmla="*/ 138 h 230"/>
              <a:gd name="T38" fmla="*/ 2 w 242"/>
              <a:gd name="T39" fmla="*/ 128 h 230"/>
              <a:gd name="T40" fmla="*/ 0 w 242"/>
              <a:gd name="T41" fmla="*/ 116 h 230"/>
              <a:gd name="T42" fmla="*/ 0 w 242"/>
              <a:gd name="T43" fmla="*/ 116 h 230"/>
              <a:gd name="T44" fmla="*/ 2 w 242"/>
              <a:gd name="T45" fmla="*/ 104 h 230"/>
              <a:gd name="T46" fmla="*/ 4 w 242"/>
              <a:gd name="T47" fmla="*/ 92 h 230"/>
              <a:gd name="T48" fmla="*/ 10 w 242"/>
              <a:gd name="T49" fmla="*/ 70 h 230"/>
              <a:gd name="T50" fmla="*/ 22 w 242"/>
              <a:gd name="T51" fmla="*/ 52 h 230"/>
              <a:gd name="T52" fmla="*/ 36 w 242"/>
              <a:gd name="T53" fmla="*/ 34 h 230"/>
              <a:gd name="T54" fmla="*/ 54 w 242"/>
              <a:gd name="T55" fmla="*/ 20 h 230"/>
              <a:gd name="T56" fmla="*/ 74 w 242"/>
              <a:gd name="T57" fmla="*/ 10 h 230"/>
              <a:gd name="T58" fmla="*/ 96 w 242"/>
              <a:gd name="T59" fmla="*/ 2 h 230"/>
              <a:gd name="T60" fmla="*/ 122 w 242"/>
              <a:gd name="T61" fmla="*/ 0 h 230"/>
              <a:gd name="T62" fmla="*/ 122 w 242"/>
              <a:gd name="T63" fmla="*/ 0 h 230"/>
              <a:gd name="T64" fmla="*/ 146 w 242"/>
              <a:gd name="T65" fmla="*/ 2 h 230"/>
              <a:gd name="T66" fmla="*/ 168 w 242"/>
              <a:gd name="T67" fmla="*/ 10 h 230"/>
              <a:gd name="T68" fmla="*/ 188 w 242"/>
              <a:gd name="T69" fmla="*/ 20 h 230"/>
              <a:gd name="T70" fmla="*/ 206 w 242"/>
              <a:gd name="T71" fmla="*/ 34 h 230"/>
              <a:gd name="T72" fmla="*/ 220 w 242"/>
              <a:gd name="T73" fmla="*/ 52 h 230"/>
              <a:gd name="T74" fmla="*/ 232 w 242"/>
              <a:gd name="T75" fmla="*/ 70 h 230"/>
              <a:gd name="T76" fmla="*/ 238 w 242"/>
              <a:gd name="T77" fmla="*/ 92 h 230"/>
              <a:gd name="T78" fmla="*/ 240 w 242"/>
              <a:gd name="T79" fmla="*/ 104 h 230"/>
              <a:gd name="T80" fmla="*/ 242 w 242"/>
              <a:gd name="T81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30">
                <a:moveTo>
                  <a:pt x="242" y="116"/>
                </a:moveTo>
                <a:lnTo>
                  <a:pt x="242" y="116"/>
                </a:lnTo>
                <a:lnTo>
                  <a:pt x="240" y="128"/>
                </a:lnTo>
                <a:lnTo>
                  <a:pt x="238" y="138"/>
                </a:lnTo>
                <a:lnTo>
                  <a:pt x="232" y="160"/>
                </a:lnTo>
                <a:lnTo>
                  <a:pt x="220" y="180"/>
                </a:lnTo>
                <a:lnTo>
                  <a:pt x="206" y="198"/>
                </a:lnTo>
                <a:lnTo>
                  <a:pt x="188" y="212"/>
                </a:lnTo>
                <a:lnTo>
                  <a:pt x="168" y="222"/>
                </a:lnTo>
                <a:lnTo>
                  <a:pt x="146" y="228"/>
                </a:lnTo>
                <a:lnTo>
                  <a:pt x="122" y="230"/>
                </a:lnTo>
                <a:lnTo>
                  <a:pt x="122" y="230"/>
                </a:lnTo>
                <a:lnTo>
                  <a:pt x="96" y="228"/>
                </a:lnTo>
                <a:lnTo>
                  <a:pt x="74" y="222"/>
                </a:lnTo>
                <a:lnTo>
                  <a:pt x="54" y="212"/>
                </a:lnTo>
                <a:lnTo>
                  <a:pt x="36" y="198"/>
                </a:lnTo>
                <a:lnTo>
                  <a:pt x="22" y="180"/>
                </a:lnTo>
                <a:lnTo>
                  <a:pt x="10" y="160"/>
                </a:lnTo>
                <a:lnTo>
                  <a:pt x="4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4" y="92"/>
                </a:lnTo>
                <a:lnTo>
                  <a:pt x="10" y="70"/>
                </a:lnTo>
                <a:lnTo>
                  <a:pt x="22" y="52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0"/>
                </a:lnTo>
                <a:lnTo>
                  <a:pt x="238" y="92"/>
                </a:lnTo>
                <a:lnTo>
                  <a:pt x="240" y="104"/>
                </a:lnTo>
                <a:lnTo>
                  <a:pt x="242" y="11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2" name="Freeform 723"/>
          <p:cNvSpPr>
            <a:spLocks/>
          </p:cNvSpPr>
          <p:nvPr/>
        </p:nvSpPr>
        <p:spPr bwMode="auto">
          <a:xfrm>
            <a:off x="4954588" y="2898775"/>
            <a:ext cx="381000" cy="384175"/>
          </a:xfrm>
          <a:custGeom>
            <a:avLst/>
            <a:gdLst>
              <a:gd name="T0" fmla="*/ 240 w 240"/>
              <a:gd name="T1" fmla="*/ 120 h 242"/>
              <a:gd name="T2" fmla="*/ 240 w 240"/>
              <a:gd name="T3" fmla="*/ 120 h 242"/>
              <a:gd name="T4" fmla="*/ 238 w 240"/>
              <a:gd name="T5" fmla="*/ 134 h 242"/>
              <a:gd name="T6" fmla="*/ 236 w 240"/>
              <a:gd name="T7" fmla="*/ 146 h 242"/>
              <a:gd name="T8" fmla="*/ 230 w 240"/>
              <a:gd name="T9" fmla="*/ 168 h 242"/>
              <a:gd name="T10" fmla="*/ 218 w 240"/>
              <a:gd name="T11" fmla="*/ 188 h 242"/>
              <a:gd name="T12" fmla="*/ 204 w 240"/>
              <a:gd name="T13" fmla="*/ 206 h 242"/>
              <a:gd name="T14" fmla="*/ 186 w 240"/>
              <a:gd name="T15" fmla="*/ 220 h 242"/>
              <a:gd name="T16" fmla="*/ 166 w 240"/>
              <a:gd name="T17" fmla="*/ 232 h 242"/>
              <a:gd name="T18" fmla="*/ 144 w 240"/>
              <a:gd name="T19" fmla="*/ 240 h 242"/>
              <a:gd name="T20" fmla="*/ 132 w 240"/>
              <a:gd name="T21" fmla="*/ 240 h 242"/>
              <a:gd name="T22" fmla="*/ 120 w 240"/>
              <a:gd name="T23" fmla="*/ 242 h 242"/>
              <a:gd name="T24" fmla="*/ 120 w 240"/>
              <a:gd name="T25" fmla="*/ 242 h 242"/>
              <a:gd name="T26" fmla="*/ 106 w 240"/>
              <a:gd name="T27" fmla="*/ 240 h 242"/>
              <a:gd name="T28" fmla="*/ 94 w 240"/>
              <a:gd name="T29" fmla="*/ 240 h 242"/>
              <a:gd name="T30" fmla="*/ 72 w 240"/>
              <a:gd name="T31" fmla="*/ 232 h 242"/>
              <a:gd name="T32" fmla="*/ 52 w 240"/>
              <a:gd name="T33" fmla="*/ 220 h 242"/>
              <a:gd name="T34" fmla="*/ 34 w 240"/>
              <a:gd name="T35" fmla="*/ 206 h 242"/>
              <a:gd name="T36" fmla="*/ 20 w 240"/>
              <a:gd name="T37" fmla="*/ 188 h 242"/>
              <a:gd name="T38" fmla="*/ 8 w 240"/>
              <a:gd name="T39" fmla="*/ 168 h 242"/>
              <a:gd name="T40" fmla="*/ 2 w 240"/>
              <a:gd name="T41" fmla="*/ 146 h 242"/>
              <a:gd name="T42" fmla="*/ 0 w 240"/>
              <a:gd name="T43" fmla="*/ 134 h 242"/>
              <a:gd name="T44" fmla="*/ 0 w 240"/>
              <a:gd name="T45" fmla="*/ 120 h 242"/>
              <a:gd name="T46" fmla="*/ 0 w 240"/>
              <a:gd name="T47" fmla="*/ 120 h 242"/>
              <a:gd name="T48" fmla="*/ 0 w 240"/>
              <a:gd name="T49" fmla="*/ 108 h 242"/>
              <a:gd name="T50" fmla="*/ 2 w 240"/>
              <a:gd name="T51" fmla="*/ 96 h 242"/>
              <a:gd name="T52" fmla="*/ 8 w 240"/>
              <a:gd name="T53" fmla="*/ 74 h 242"/>
              <a:gd name="T54" fmla="*/ 20 w 240"/>
              <a:gd name="T55" fmla="*/ 54 h 242"/>
              <a:gd name="T56" fmla="*/ 34 w 240"/>
              <a:gd name="T57" fmla="*/ 36 h 242"/>
              <a:gd name="T58" fmla="*/ 52 w 240"/>
              <a:gd name="T59" fmla="*/ 20 h 242"/>
              <a:gd name="T60" fmla="*/ 72 w 240"/>
              <a:gd name="T61" fmla="*/ 10 h 242"/>
              <a:gd name="T62" fmla="*/ 94 w 240"/>
              <a:gd name="T63" fmla="*/ 2 h 242"/>
              <a:gd name="T64" fmla="*/ 106 w 240"/>
              <a:gd name="T65" fmla="*/ 0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0 h 242"/>
              <a:gd name="T72" fmla="*/ 144 w 240"/>
              <a:gd name="T73" fmla="*/ 2 h 242"/>
              <a:gd name="T74" fmla="*/ 166 w 240"/>
              <a:gd name="T75" fmla="*/ 10 h 242"/>
              <a:gd name="T76" fmla="*/ 186 w 240"/>
              <a:gd name="T77" fmla="*/ 20 h 242"/>
              <a:gd name="T78" fmla="*/ 204 w 240"/>
              <a:gd name="T79" fmla="*/ 36 h 242"/>
              <a:gd name="T80" fmla="*/ 218 w 240"/>
              <a:gd name="T81" fmla="*/ 54 h 242"/>
              <a:gd name="T82" fmla="*/ 230 w 240"/>
              <a:gd name="T83" fmla="*/ 74 h 242"/>
              <a:gd name="T84" fmla="*/ 236 w 240"/>
              <a:gd name="T85" fmla="*/ 96 h 242"/>
              <a:gd name="T86" fmla="*/ 238 w 240"/>
              <a:gd name="T87" fmla="*/ 108 h 242"/>
              <a:gd name="T88" fmla="*/ 240 w 240"/>
              <a:gd name="T89" fmla="*/ 12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0"/>
                </a:moveTo>
                <a:lnTo>
                  <a:pt x="240" y="120"/>
                </a:lnTo>
                <a:lnTo>
                  <a:pt x="238" y="134"/>
                </a:lnTo>
                <a:lnTo>
                  <a:pt x="236" y="146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40"/>
                </a:lnTo>
                <a:lnTo>
                  <a:pt x="132" y="240"/>
                </a:lnTo>
                <a:lnTo>
                  <a:pt x="120" y="242"/>
                </a:lnTo>
                <a:lnTo>
                  <a:pt x="120" y="242"/>
                </a:lnTo>
                <a:lnTo>
                  <a:pt x="106" y="240"/>
                </a:lnTo>
                <a:lnTo>
                  <a:pt x="94" y="240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6"/>
                </a:lnTo>
                <a:lnTo>
                  <a:pt x="0" y="134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0"/>
                </a:lnTo>
                <a:lnTo>
                  <a:pt x="72" y="10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10"/>
                </a:lnTo>
                <a:lnTo>
                  <a:pt x="186" y="20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3" name="Freeform 724"/>
          <p:cNvSpPr>
            <a:spLocks/>
          </p:cNvSpPr>
          <p:nvPr/>
        </p:nvSpPr>
        <p:spPr bwMode="auto">
          <a:xfrm>
            <a:off x="4954588" y="2898775"/>
            <a:ext cx="381000" cy="384175"/>
          </a:xfrm>
          <a:custGeom>
            <a:avLst/>
            <a:gdLst>
              <a:gd name="T0" fmla="*/ 240 w 240"/>
              <a:gd name="T1" fmla="*/ 120 h 242"/>
              <a:gd name="T2" fmla="*/ 240 w 240"/>
              <a:gd name="T3" fmla="*/ 120 h 242"/>
              <a:gd name="T4" fmla="*/ 238 w 240"/>
              <a:gd name="T5" fmla="*/ 134 h 242"/>
              <a:gd name="T6" fmla="*/ 236 w 240"/>
              <a:gd name="T7" fmla="*/ 146 h 242"/>
              <a:gd name="T8" fmla="*/ 230 w 240"/>
              <a:gd name="T9" fmla="*/ 168 h 242"/>
              <a:gd name="T10" fmla="*/ 218 w 240"/>
              <a:gd name="T11" fmla="*/ 188 h 242"/>
              <a:gd name="T12" fmla="*/ 204 w 240"/>
              <a:gd name="T13" fmla="*/ 206 h 242"/>
              <a:gd name="T14" fmla="*/ 186 w 240"/>
              <a:gd name="T15" fmla="*/ 220 h 242"/>
              <a:gd name="T16" fmla="*/ 166 w 240"/>
              <a:gd name="T17" fmla="*/ 232 h 242"/>
              <a:gd name="T18" fmla="*/ 144 w 240"/>
              <a:gd name="T19" fmla="*/ 240 h 242"/>
              <a:gd name="T20" fmla="*/ 132 w 240"/>
              <a:gd name="T21" fmla="*/ 240 h 242"/>
              <a:gd name="T22" fmla="*/ 120 w 240"/>
              <a:gd name="T23" fmla="*/ 242 h 242"/>
              <a:gd name="T24" fmla="*/ 120 w 240"/>
              <a:gd name="T25" fmla="*/ 242 h 242"/>
              <a:gd name="T26" fmla="*/ 106 w 240"/>
              <a:gd name="T27" fmla="*/ 240 h 242"/>
              <a:gd name="T28" fmla="*/ 94 w 240"/>
              <a:gd name="T29" fmla="*/ 240 h 242"/>
              <a:gd name="T30" fmla="*/ 72 w 240"/>
              <a:gd name="T31" fmla="*/ 232 h 242"/>
              <a:gd name="T32" fmla="*/ 52 w 240"/>
              <a:gd name="T33" fmla="*/ 220 h 242"/>
              <a:gd name="T34" fmla="*/ 34 w 240"/>
              <a:gd name="T35" fmla="*/ 206 h 242"/>
              <a:gd name="T36" fmla="*/ 20 w 240"/>
              <a:gd name="T37" fmla="*/ 188 h 242"/>
              <a:gd name="T38" fmla="*/ 8 w 240"/>
              <a:gd name="T39" fmla="*/ 168 h 242"/>
              <a:gd name="T40" fmla="*/ 2 w 240"/>
              <a:gd name="T41" fmla="*/ 146 h 242"/>
              <a:gd name="T42" fmla="*/ 0 w 240"/>
              <a:gd name="T43" fmla="*/ 134 h 242"/>
              <a:gd name="T44" fmla="*/ 0 w 240"/>
              <a:gd name="T45" fmla="*/ 120 h 242"/>
              <a:gd name="T46" fmla="*/ 0 w 240"/>
              <a:gd name="T47" fmla="*/ 120 h 242"/>
              <a:gd name="T48" fmla="*/ 0 w 240"/>
              <a:gd name="T49" fmla="*/ 108 h 242"/>
              <a:gd name="T50" fmla="*/ 2 w 240"/>
              <a:gd name="T51" fmla="*/ 96 h 242"/>
              <a:gd name="T52" fmla="*/ 8 w 240"/>
              <a:gd name="T53" fmla="*/ 74 h 242"/>
              <a:gd name="T54" fmla="*/ 20 w 240"/>
              <a:gd name="T55" fmla="*/ 54 h 242"/>
              <a:gd name="T56" fmla="*/ 34 w 240"/>
              <a:gd name="T57" fmla="*/ 36 h 242"/>
              <a:gd name="T58" fmla="*/ 52 w 240"/>
              <a:gd name="T59" fmla="*/ 20 h 242"/>
              <a:gd name="T60" fmla="*/ 72 w 240"/>
              <a:gd name="T61" fmla="*/ 10 h 242"/>
              <a:gd name="T62" fmla="*/ 94 w 240"/>
              <a:gd name="T63" fmla="*/ 2 h 242"/>
              <a:gd name="T64" fmla="*/ 106 w 240"/>
              <a:gd name="T65" fmla="*/ 0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0 h 242"/>
              <a:gd name="T72" fmla="*/ 144 w 240"/>
              <a:gd name="T73" fmla="*/ 2 h 242"/>
              <a:gd name="T74" fmla="*/ 166 w 240"/>
              <a:gd name="T75" fmla="*/ 10 h 242"/>
              <a:gd name="T76" fmla="*/ 186 w 240"/>
              <a:gd name="T77" fmla="*/ 20 h 242"/>
              <a:gd name="T78" fmla="*/ 204 w 240"/>
              <a:gd name="T79" fmla="*/ 36 h 242"/>
              <a:gd name="T80" fmla="*/ 218 w 240"/>
              <a:gd name="T81" fmla="*/ 54 h 242"/>
              <a:gd name="T82" fmla="*/ 230 w 240"/>
              <a:gd name="T83" fmla="*/ 74 h 242"/>
              <a:gd name="T84" fmla="*/ 236 w 240"/>
              <a:gd name="T85" fmla="*/ 96 h 242"/>
              <a:gd name="T86" fmla="*/ 238 w 240"/>
              <a:gd name="T87" fmla="*/ 108 h 242"/>
              <a:gd name="T88" fmla="*/ 240 w 240"/>
              <a:gd name="T89" fmla="*/ 12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0"/>
                </a:moveTo>
                <a:lnTo>
                  <a:pt x="240" y="120"/>
                </a:lnTo>
                <a:lnTo>
                  <a:pt x="238" y="134"/>
                </a:lnTo>
                <a:lnTo>
                  <a:pt x="236" y="146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40"/>
                </a:lnTo>
                <a:lnTo>
                  <a:pt x="132" y="240"/>
                </a:lnTo>
                <a:lnTo>
                  <a:pt x="120" y="242"/>
                </a:lnTo>
                <a:lnTo>
                  <a:pt x="120" y="242"/>
                </a:lnTo>
                <a:lnTo>
                  <a:pt x="106" y="240"/>
                </a:lnTo>
                <a:lnTo>
                  <a:pt x="94" y="240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6"/>
                </a:lnTo>
                <a:lnTo>
                  <a:pt x="0" y="134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0"/>
                </a:lnTo>
                <a:lnTo>
                  <a:pt x="72" y="10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10"/>
                </a:lnTo>
                <a:lnTo>
                  <a:pt x="186" y="20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4" name="Freeform 725"/>
          <p:cNvSpPr>
            <a:spLocks/>
          </p:cNvSpPr>
          <p:nvPr/>
        </p:nvSpPr>
        <p:spPr bwMode="auto">
          <a:xfrm>
            <a:off x="4954588" y="2898775"/>
            <a:ext cx="381000" cy="384175"/>
          </a:xfrm>
          <a:custGeom>
            <a:avLst/>
            <a:gdLst>
              <a:gd name="T0" fmla="*/ 240 w 240"/>
              <a:gd name="T1" fmla="*/ 120 h 242"/>
              <a:gd name="T2" fmla="*/ 240 w 240"/>
              <a:gd name="T3" fmla="*/ 120 h 242"/>
              <a:gd name="T4" fmla="*/ 238 w 240"/>
              <a:gd name="T5" fmla="*/ 134 h 242"/>
              <a:gd name="T6" fmla="*/ 236 w 240"/>
              <a:gd name="T7" fmla="*/ 146 h 242"/>
              <a:gd name="T8" fmla="*/ 230 w 240"/>
              <a:gd name="T9" fmla="*/ 168 h 242"/>
              <a:gd name="T10" fmla="*/ 218 w 240"/>
              <a:gd name="T11" fmla="*/ 188 h 242"/>
              <a:gd name="T12" fmla="*/ 204 w 240"/>
              <a:gd name="T13" fmla="*/ 206 h 242"/>
              <a:gd name="T14" fmla="*/ 186 w 240"/>
              <a:gd name="T15" fmla="*/ 220 h 242"/>
              <a:gd name="T16" fmla="*/ 166 w 240"/>
              <a:gd name="T17" fmla="*/ 232 h 242"/>
              <a:gd name="T18" fmla="*/ 144 w 240"/>
              <a:gd name="T19" fmla="*/ 240 h 242"/>
              <a:gd name="T20" fmla="*/ 132 w 240"/>
              <a:gd name="T21" fmla="*/ 240 h 242"/>
              <a:gd name="T22" fmla="*/ 120 w 240"/>
              <a:gd name="T23" fmla="*/ 242 h 242"/>
              <a:gd name="T24" fmla="*/ 120 w 240"/>
              <a:gd name="T25" fmla="*/ 242 h 242"/>
              <a:gd name="T26" fmla="*/ 106 w 240"/>
              <a:gd name="T27" fmla="*/ 240 h 242"/>
              <a:gd name="T28" fmla="*/ 94 w 240"/>
              <a:gd name="T29" fmla="*/ 240 h 242"/>
              <a:gd name="T30" fmla="*/ 72 w 240"/>
              <a:gd name="T31" fmla="*/ 232 h 242"/>
              <a:gd name="T32" fmla="*/ 52 w 240"/>
              <a:gd name="T33" fmla="*/ 220 h 242"/>
              <a:gd name="T34" fmla="*/ 34 w 240"/>
              <a:gd name="T35" fmla="*/ 206 h 242"/>
              <a:gd name="T36" fmla="*/ 20 w 240"/>
              <a:gd name="T37" fmla="*/ 188 h 242"/>
              <a:gd name="T38" fmla="*/ 8 w 240"/>
              <a:gd name="T39" fmla="*/ 168 h 242"/>
              <a:gd name="T40" fmla="*/ 2 w 240"/>
              <a:gd name="T41" fmla="*/ 146 h 242"/>
              <a:gd name="T42" fmla="*/ 0 w 240"/>
              <a:gd name="T43" fmla="*/ 134 h 242"/>
              <a:gd name="T44" fmla="*/ 0 w 240"/>
              <a:gd name="T45" fmla="*/ 120 h 242"/>
              <a:gd name="T46" fmla="*/ 0 w 240"/>
              <a:gd name="T47" fmla="*/ 120 h 242"/>
              <a:gd name="T48" fmla="*/ 0 w 240"/>
              <a:gd name="T49" fmla="*/ 108 h 242"/>
              <a:gd name="T50" fmla="*/ 2 w 240"/>
              <a:gd name="T51" fmla="*/ 96 h 242"/>
              <a:gd name="T52" fmla="*/ 8 w 240"/>
              <a:gd name="T53" fmla="*/ 74 h 242"/>
              <a:gd name="T54" fmla="*/ 20 w 240"/>
              <a:gd name="T55" fmla="*/ 54 h 242"/>
              <a:gd name="T56" fmla="*/ 34 w 240"/>
              <a:gd name="T57" fmla="*/ 36 h 242"/>
              <a:gd name="T58" fmla="*/ 52 w 240"/>
              <a:gd name="T59" fmla="*/ 20 h 242"/>
              <a:gd name="T60" fmla="*/ 72 w 240"/>
              <a:gd name="T61" fmla="*/ 10 h 242"/>
              <a:gd name="T62" fmla="*/ 94 w 240"/>
              <a:gd name="T63" fmla="*/ 2 h 242"/>
              <a:gd name="T64" fmla="*/ 106 w 240"/>
              <a:gd name="T65" fmla="*/ 0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0 h 242"/>
              <a:gd name="T72" fmla="*/ 144 w 240"/>
              <a:gd name="T73" fmla="*/ 2 h 242"/>
              <a:gd name="T74" fmla="*/ 166 w 240"/>
              <a:gd name="T75" fmla="*/ 10 h 242"/>
              <a:gd name="T76" fmla="*/ 186 w 240"/>
              <a:gd name="T77" fmla="*/ 20 h 242"/>
              <a:gd name="T78" fmla="*/ 204 w 240"/>
              <a:gd name="T79" fmla="*/ 36 h 242"/>
              <a:gd name="T80" fmla="*/ 218 w 240"/>
              <a:gd name="T81" fmla="*/ 54 h 242"/>
              <a:gd name="T82" fmla="*/ 230 w 240"/>
              <a:gd name="T83" fmla="*/ 74 h 242"/>
              <a:gd name="T84" fmla="*/ 236 w 240"/>
              <a:gd name="T85" fmla="*/ 96 h 242"/>
              <a:gd name="T86" fmla="*/ 238 w 240"/>
              <a:gd name="T87" fmla="*/ 108 h 242"/>
              <a:gd name="T88" fmla="*/ 240 w 240"/>
              <a:gd name="T89" fmla="*/ 12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0"/>
                </a:moveTo>
                <a:lnTo>
                  <a:pt x="240" y="120"/>
                </a:lnTo>
                <a:lnTo>
                  <a:pt x="238" y="134"/>
                </a:lnTo>
                <a:lnTo>
                  <a:pt x="236" y="146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40"/>
                </a:lnTo>
                <a:lnTo>
                  <a:pt x="132" y="240"/>
                </a:lnTo>
                <a:lnTo>
                  <a:pt x="120" y="242"/>
                </a:lnTo>
                <a:lnTo>
                  <a:pt x="120" y="242"/>
                </a:lnTo>
                <a:lnTo>
                  <a:pt x="106" y="240"/>
                </a:lnTo>
                <a:lnTo>
                  <a:pt x="94" y="240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6"/>
                </a:lnTo>
                <a:lnTo>
                  <a:pt x="0" y="134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0"/>
                </a:lnTo>
                <a:lnTo>
                  <a:pt x="72" y="10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10"/>
                </a:lnTo>
                <a:lnTo>
                  <a:pt x="186" y="20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5" name="Freeform 726"/>
          <p:cNvSpPr>
            <a:spLocks/>
          </p:cNvSpPr>
          <p:nvPr/>
        </p:nvSpPr>
        <p:spPr bwMode="auto">
          <a:xfrm>
            <a:off x="4954588" y="2384425"/>
            <a:ext cx="381000" cy="387350"/>
          </a:xfrm>
          <a:custGeom>
            <a:avLst/>
            <a:gdLst>
              <a:gd name="T0" fmla="*/ 240 w 240"/>
              <a:gd name="T1" fmla="*/ 122 h 244"/>
              <a:gd name="T2" fmla="*/ 240 w 240"/>
              <a:gd name="T3" fmla="*/ 122 h 244"/>
              <a:gd name="T4" fmla="*/ 238 w 240"/>
              <a:gd name="T5" fmla="*/ 134 h 244"/>
              <a:gd name="T6" fmla="*/ 236 w 240"/>
              <a:gd name="T7" fmla="*/ 146 h 244"/>
              <a:gd name="T8" fmla="*/ 230 w 240"/>
              <a:gd name="T9" fmla="*/ 170 h 244"/>
              <a:gd name="T10" fmla="*/ 218 w 240"/>
              <a:gd name="T11" fmla="*/ 190 h 244"/>
              <a:gd name="T12" fmla="*/ 204 w 240"/>
              <a:gd name="T13" fmla="*/ 208 h 244"/>
              <a:gd name="T14" fmla="*/ 186 w 240"/>
              <a:gd name="T15" fmla="*/ 222 h 244"/>
              <a:gd name="T16" fmla="*/ 166 w 240"/>
              <a:gd name="T17" fmla="*/ 234 h 244"/>
              <a:gd name="T18" fmla="*/ 144 w 240"/>
              <a:gd name="T19" fmla="*/ 242 h 244"/>
              <a:gd name="T20" fmla="*/ 132 w 240"/>
              <a:gd name="T21" fmla="*/ 244 h 244"/>
              <a:gd name="T22" fmla="*/ 120 w 240"/>
              <a:gd name="T23" fmla="*/ 244 h 244"/>
              <a:gd name="T24" fmla="*/ 120 w 240"/>
              <a:gd name="T25" fmla="*/ 244 h 244"/>
              <a:gd name="T26" fmla="*/ 106 w 240"/>
              <a:gd name="T27" fmla="*/ 244 h 244"/>
              <a:gd name="T28" fmla="*/ 94 w 240"/>
              <a:gd name="T29" fmla="*/ 242 h 244"/>
              <a:gd name="T30" fmla="*/ 72 w 240"/>
              <a:gd name="T31" fmla="*/ 234 h 244"/>
              <a:gd name="T32" fmla="*/ 52 w 240"/>
              <a:gd name="T33" fmla="*/ 222 h 244"/>
              <a:gd name="T34" fmla="*/ 34 w 240"/>
              <a:gd name="T35" fmla="*/ 208 h 244"/>
              <a:gd name="T36" fmla="*/ 20 w 240"/>
              <a:gd name="T37" fmla="*/ 190 h 244"/>
              <a:gd name="T38" fmla="*/ 8 w 240"/>
              <a:gd name="T39" fmla="*/ 170 h 244"/>
              <a:gd name="T40" fmla="*/ 2 w 240"/>
              <a:gd name="T41" fmla="*/ 146 h 244"/>
              <a:gd name="T42" fmla="*/ 0 w 240"/>
              <a:gd name="T43" fmla="*/ 134 h 244"/>
              <a:gd name="T44" fmla="*/ 0 w 240"/>
              <a:gd name="T45" fmla="*/ 122 h 244"/>
              <a:gd name="T46" fmla="*/ 0 w 240"/>
              <a:gd name="T47" fmla="*/ 122 h 244"/>
              <a:gd name="T48" fmla="*/ 0 w 240"/>
              <a:gd name="T49" fmla="*/ 110 h 244"/>
              <a:gd name="T50" fmla="*/ 2 w 240"/>
              <a:gd name="T51" fmla="*/ 98 h 244"/>
              <a:gd name="T52" fmla="*/ 8 w 240"/>
              <a:gd name="T53" fmla="*/ 74 h 244"/>
              <a:gd name="T54" fmla="*/ 20 w 240"/>
              <a:gd name="T55" fmla="*/ 54 h 244"/>
              <a:gd name="T56" fmla="*/ 34 w 240"/>
              <a:gd name="T57" fmla="*/ 36 h 244"/>
              <a:gd name="T58" fmla="*/ 52 w 240"/>
              <a:gd name="T59" fmla="*/ 22 h 244"/>
              <a:gd name="T60" fmla="*/ 72 w 240"/>
              <a:gd name="T61" fmla="*/ 10 h 244"/>
              <a:gd name="T62" fmla="*/ 94 w 240"/>
              <a:gd name="T63" fmla="*/ 2 h 244"/>
              <a:gd name="T64" fmla="*/ 106 w 240"/>
              <a:gd name="T65" fmla="*/ 2 h 244"/>
              <a:gd name="T66" fmla="*/ 120 w 240"/>
              <a:gd name="T67" fmla="*/ 0 h 244"/>
              <a:gd name="T68" fmla="*/ 120 w 240"/>
              <a:gd name="T69" fmla="*/ 0 h 244"/>
              <a:gd name="T70" fmla="*/ 132 w 240"/>
              <a:gd name="T71" fmla="*/ 2 h 244"/>
              <a:gd name="T72" fmla="*/ 144 w 240"/>
              <a:gd name="T73" fmla="*/ 2 h 244"/>
              <a:gd name="T74" fmla="*/ 166 w 240"/>
              <a:gd name="T75" fmla="*/ 10 h 244"/>
              <a:gd name="T76" fmla="*/ 186 w 240"/>
              <a:gd name="T77" fmla="*/ 22 h 244"/>
              <a:gd name="T78" fmla="*/ 204 w 240"/>
              <a:gd name="T79" fmla="*/ 36 h 244"/>
              <a:gd name="T80" fmla="*/ 218 w 240"/>
              <a:gd name="T81" fmla="*/ 54 h 244"/>
              <a:gd name="T82" fmla="*/ 230 w 240"/>
              <a:gd name="T83" fmla="*/ 74 h 244"/>
              <a:gd name="T84" fmla="*/ 236 w 240"/>
              <a:gd name="T85" fmla="*/ 98 h 244"/>
              <a:gd name="T86" fmla="*/ 238 w 240"/>
              <a:gd name="T87" fmla="*/ 110 h 244"/>
              <a:gd name="T88" fmla="*/ 240 w 240"/>
              <a:gd name="T89" fmla="*/ 12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4">
                <a:moveTo>
                  <a:pt x="240" y="122"/>
                </a:moveTo>
                <a:lnTo>
                  <a:pt x="240" y="122"/>
                </a:lnTo>
                <a:lnTo>
                  <a:pt x="238" y="134"/>
                </a:lnTo>
                <a:lnTo>
                  <a:pt x="236" y="146"/>
                </a:lnTo>
                <a:lnTo>
                  <a:pt x="230" y="170"/>
                </a:lnTo>
                <a:lnTo>
                  <a:pt x="218" y="190"/>
                </a:lnTo>
                <a:lnTo>
                  <a:pt x="204" y="208"/>
                </a:lnTo>
                <a:lnTo>
                  <a:pt x="186" y="222"/>
                </a:lnTo>
                <a:lnTo>
                  <a:pt x="166" y="234"/>
                </a:lnTo>
                <a:lnTo>
                  <a:pt x="144" y="242"/>
                </a:lnTo>
                <a:lnTo>
                  <a:pt x="132" y="244"/>
                </a:lnTo>
                <a:lnTo>
                  <a:pt x="120" y="244"/>
                </a:lnTo>
                <a:lnTo>
                  <a:pt x="120" y="244"/>
                </a:lnTo>
                <a:lnTo>
                  <a:pt x="106" y="244"/>
                </a:lnTo>
                <a:lnTo>
                  <a:pt x="94" y="242"/>
                </a:lnTo>
                <a:lnTo>
                  <a:pt x="72" y="234"/>
                </a:lnTo>
                <a:lnTo>
                  <a:pt x="52" y="222"/>
                </a:lnTo>
                <a:lnTo>
                  <a:pt x="34" y="208"/>
                </a:lnTo>
                <a:lnTo>
                  <a:pt x="20" y="190"/>
                </a:lnTo>
                <a:lnTo>
                  <a:pt x="8" y="170"/>
                </a:lnTo>
                <a:lnTo>
                  <a:pt x="2" y="146"/>
                </a:lnTo>
                <a:lnTo>
                  <a:pt x="0" y="134"/>
                </a:lnTo>
                <a:lnTo>
                  <a:pt x="0" y="122"/>
                </a:lnTo>
                <a:lnTo>
                  <a:pt x="0" y="122"/>
                </a:lnTo>
                <a:lnTo>
                  <a:pt x="0" y="110"/>
                </a:lnTo>
                <a:lnTo>
                  <a:pt x="2" y="98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2"/>
                </a:lnTo>
                <a:lnTo>
                  <a:pt x="72" y="10"/>
                </a:lnTo>
                <a:lnTo>
                  <a:pt x="94" y="2"/>
                </a:lnTo>
                <a:lnTo>
                  <a:pt x="106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2"/>
                </a:lnTo>
                <a:lnTo>
                  <a:pt x="166" y="10"/>
                </a:lnTo>
                <a:lnTo>
                  <a:pt x="186" y="22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8"/>
                </a:lnTo>
                <a:lnTo>
                  <a:pt x="238" y="110"/>
                </a:lnTo>
                <a:lnTo>
                  <a:pt x="240" y="12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6" name="Freeform 727"/>
          <p:cNvSpPr>
            <a:spLocks/>
          </p:cNvSpPr>
          <p:nvPr/>
        </p:nvSpPr>
        <p:spPr bwMode="auto">
          <a:xfrm>
            <a:off x="4954588" y="2384425"/>
            <a:ext cx="381000" cy="387350"/>
          </a:xfrm>
          <a:custGeom>
            <a:avLst/>
            <a:gdLst>
              <a:gd name="T0" fmla="*/ 240 w 240"/>
              <a:gd name="T1" fmla="*/ 122 h 244"/>
              <a:gd name="T2" fmla="*/ 240 w 240"/>
              <a:gd name="T3" fmla="*/ 122 h 244"/>
              <a:gd name="T4" fmla="*/ 238 w 240"/>
              <a:gd name="T5" fmla="*/ 134 h 244"/>
              <a:gd name="T6" fmla="*/ 236 w 240"/>
              <a:gd name="T7" fmla="*/ 146 h 244"/>
              <a:gd name="T8" fmla="*/ 230 w 240"/>
              <a:gd name="T9" fmla="*/ 170 h 244"/>
              <a:gd name="T10" fmla="*/ 218 w 240"/>
              <a:gd name="T11" fmla="*/ 190 h 244"/>
              <a:gd name="T12" fmla="*/ 204 w 240"/>
              <a:gd name="T13" fmla="*/ 208 h 244"/>
              <a:gd name="T14" fmla="*/ 186 w 240"/>
              <a:gd name="T15" fmla="*/ 222 h 244"/>
              <a:gd name="T16" fmla="*/ 166 w 240"/>
              <a:gd name="T17" fmla="*/ 234 h 244"/>
              <a:gd name="T18" fmla="*/ 144 w 240"/>
              <a:gd name="T19" fmla="*/ 242 h 244"/>
              <a:gd name="T20" fmla="*/ 132 w 240"/>
              <a:gd name="T21" fmla="*/ 244 h 244"/>
              <a:gd name="T22" fmla="*/ 120 w 240"/>
              <a:gd name="T23" fmla="*/ 244 h 244"/>
              <a:gd name="T24" fmla="*/ 120 w 240"/>
              <a:gd name="T25" fmla="*/ 244 h 244"/>
              <a:gd name="T26" fmla="*/ 106 w 240"/>
              <a:gd name="T27" fmla="*/ 244 h 244"/>
              <a:gd name="T28" fmla="*/ 94 w 240"/>
              <a:gd name="T29" fmla="*/ 242 h 244"/>
              <a:gd name="T30" fmla="*/ 72 w 240"/>
              <a:gd name="T31" fmla="*/ 234 h 244"/>
              <a:gd name="T32" fmla="*/ 52 w 240"/>
              <a:gd name="T33" fmla="*/ 222 h 244"/>
              <a:gd name="T34" fmla="*/ 34 w 240"/>
              <a:gd name="T35" fmla="*/ 208 h 244"/>
              <a:gd name="T36" fmla="*/ 20 w 240"/>
              <a:gd name="T37" fmla="*/ 190 h 244"/>
              <a:gd name="T38" fmla="*/ 8 w 240"/>
              <a:gd name="T39" fmla="*/ 170 h 244"/>
              <a:gd name="T40" fmla="*/ 2 w 240"/>
              <a:gd name="T41" fmla="*/ 146 h 244"/>
              <a:gd name="T42" fmla="*/ 0 w 240"/>
              <a:gd name="T43" fmla="*/ 134 h 244"/>
              <a:gd name="T44" fmla="*/ 0 w 240"/>
              <a:gd name="T45" fmla="*/ 122 h 244"/>
              <a:gd name="T46" fmla="*/ 0 w 240"/>
              <a:gd name="T47" fmla="*/ 122 h 244"/>
              <a:gd name="T48" fmla="*/ 0 w 240"/>
              <a:gd name="T49" fmla="*/ 110 h 244"/>
              <a:gd name="T50" fmla="*/ 2 w 240"/>
              <a:gd name="T51" fmla="*/ 98 h 244"/>
              <a:gd name="T52" fmla="*/ 8 w 240"/>
              <a:gd name="T53" fmla="*/ 74 h 244"/>
              <a:gd name="T54" fmla="*/ 20 w 240"/>
              <a:gd name="T55" fmla="*/ 54 h 244"/>
              <a:gd name="T56" fmla="*/ 34 w 240"/>
              <a:gd name="T57" fmla="*/ 36 h 244"/>
              <a:gd name="T58" fmla="*/ 52 w 240"/>
              <a:gd name="T59" fmla="*/ 22 h 244"/>
              <a:gd name="T60" fmla="*/ 72 w 240"/>
              <a:gd name="T61" fmla="*/ 10 h 244"/>
              <a:gd name="T62" fmla="*/ 94 w 240"/>
              <a:gd name="T63" fmla="*/ 2 h 244"/>
              <a:gd name="T64" fmla="*/ 106 w 240"/>
              <a:gd name="T65" fmla="*/ 2 h 244"/>
              <a:gd name="T66" fmla="*/ 120 w 240"/>
              <a:gd name="T67" fmla="*/ 0 h 244"/>
              <a:gd name="T68" fmla="*/ 120 w 240"/>
              <a:gd name="T69" fmla="*/ 0 h 244"/>
              <a:gd name="T70" fmla="*/ 132 w 240"/>
              <a:gd name="T71" fmla="*/ 2 h 244"/>
              <a:gd name="T72" fmla="*/ 144 w 240"/>
              <a:gd name="T73" fmla="*/ 2 h 244"/>
              <a:gd name="T74" fmla="*/ 166 w 240"/>
              <a:gd name="T75" fmla="*/ 10 h 244"/>
              <a:gd name="T76" fmla="*/ 186 w 240"/>
              <a:gd name="T77" fmla="*/ 22 h 244"/>
              <a:gd name="T78" fmla="*/ 204 w 240"/>
              <a:gd name="T79" fmla="*/ 36 h 244"/>
              <a:gd name="T80" fmla="*/ 218 w 240"/>
              <a:gd name="T81" fmla="*/ 54 h 244"/>
              <a:gd name="T82" fmla="*/ 230 w 240"/>
              <a:gd name="T83" fmla="*/ 74 h 244"/>
              <a:gd name="T84" fmla="*/ 236 w 240"/>
              <a:gd name="T85" fmla="*/ 98 h 244"/>
              <a:gd name="T86" fmla="*/ 238 w 240"/>
              <a:gd name="T87" fmla="*/ 110 h 244"/>
              <a:gd name="T88" fmla="*/ 240 w 240"/>
              <a:gd name="T89" fmla="*/ 12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4">
                <a:moveTo>
                  <a:pt x="240" y="122"/>
                </a:moveTo>
                <a:lnTo>
                  <a:pt x="240" y="122"/>
                </a:lnTo>
                <a:lnTo>
                  <a:pt x="238" y="134"/>
                </a:lnTo>
                <a:lnTo>
                  <a:pt x="236" y="146"/>
                </a:lnTo>
                <a:lnTo>
                  <a:pt x="230" y="170"/>
                </a:lnTo>
                <a:lnTo>
                  <a:pt x="218" y="190"/>
                </a:lnTo>
                <a:lnTo>
                  <a:pt x="204" y="208"/>
                </a:lnTo>
                <a:lnTo>
                  <a:pt x="186" y="222"/>
                </a:lnTo>
                <a:lnTo>
                  <a:pt x="166" y="234"/>
                </a:lnTo>
                <a:lnTo>
                  <a:pt x="144" y="242"/>
                </a:lnTo>
                <a:lnTo>
                  <a:pt x="132" y="244"/>
                </a:lnTo>
                <a:lnTo>
                  <a:pt x="120" y="244"/>
                </a:lnTo>
                <a:lnTo>
                  <a:pt x="120" y="244"/>
                </a:lnTo>
                <a:lnTo>
                  <a:pt x="106" y="244"/>
                </a:lnTo>
                <a:lnTo>
                  <a:pt x="94" y="242"/>
                </a:lnTo>
                <a:lnTo>
                  <a:pt x="72" y="234"/>
                </a:lnTo>
                <a:lnTo>
                  <a:pt x="52" y="222"/>
                </a:lnTo>
                <a:lnTo>
                  <a:pt x="34" y="208"/>
                </a:lnTo>
                <a:lnTo>
                  <a:pt x="20" y="190"/>
                </a:lnTo>
                <a:lnTo>
                  <a:pt x="8" y="170"/>
                </a:lnTo>
                <a:lnTo>
                  <a:pt x="2" y="146"/>
                </a:lnTo>
                <a:lnTo>
                  <a:pt x="0" y="134"/>
                </a:lnTo>
                <a:lnTo>
                  <a:pt x="0" y="122"/>
                </a:lnTo>
                <a:lnTo>
                  <a:pt x="0" y="122"/>
                </a:lnTo>
                <a:lnTo>
                  <a:pt x="0" y="110"/>
                </a:lnTo>
                <a:lnTo>
                  <a:pt x="2" y="98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2"/>
                </a:lnTo>
                <a:lnTo>
                  <a:pt x="72" y="10"/>
                </a:lnTo>
                <a:lnTo>
                  <a:pt x="94" y="2"/>
                </a:lnTo>
                <a:lnTo>
                  <a:pt x="106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2"/>
                </a:lnTo>
                <a:lnTo>
                  <a:pt x="166" y="10"/>
                </a:lnTo>
                <a:lnTo>
                  <a:pt x="186" y="22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8"/>
                </a:lnTo>
                <a:lnTo>
                  <a:pt x="238" y="110"/>
                </a:lnTo>
                <a:lnTo>
                  <a:pt x="240" y="1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7" name="Freeform 728"/>
          <p:cNvSpPr>
            <a:spLocks/>
          </p:cNvSpPr>
          <p:nvPr/>
        </p:nvSpPr>
        <p:spPr bwMode="auto">
          <a:xfrm>
            <a:off x="4954588" y="2384425"/>
            <a:ext cx="381000" cy="387350"/>
          </a:xfrm>
          <a:custGeom>
            <a:avLst/>
            <a:gdLst>
              <a:gd name="T0" fmla="*/ 240 w 240"/>
              <a:gd name="T1" fmla="*/ 122 h 244"/>
              <a:gd name="T2" fmla="*/ 240 w 240"/>
              <a:gd name="T3" fmla="*/ 122 h 244"/>
              <a:gd name="T4" fmla="*/ 238 w 240"/>
              <a:gd name="T5" fmla="*/ 134 h 244"/>
              <a:gd name="T6" fmla="*/ 236 w 240"/>
              <a:gd name="T7" fmla="*/ 146 h 244"/>
              <a:gd name="T8" fmla="*/ 230 w 240"/>
              <a:gd name="T9" fmla="*/ 170 h 244"/>
              <a:gd name="T10" fmla="*/ 218 w 240"/>
              <a:gd name="T11" fmla="*/ 190 h 244"/>
              <a:gd name="T12" fmla="*/ 204 w 240"/>
              <a:gd name="T13" fmla="*/ 208 h 244"/>
              <a:gd name="T14" fmla="*/ 186 w 240"/>
              <a:gd name="T15" fmla="*/ 222 h 244"/>
              <a:gd name="T16" fmla="*/ 166 w 240"/>
              <a:gd name="T17" fmla="*/ 234 h 244"/>
              <a:gd name="T18" fmla="*/ 144 w 240"/>
              <a:gd name="T19" fmla="*/ 242 h 244"/>
              <a:gd name="T20" fmla="*/ 132 w 240"/>
              <a:gd name="T21" fmla="*/ 244 h 244"/>
              <a:gd name="T22" fmla="*/ 120 w 240"/>
              <a:gd name="T23" fmla="*/ 244 h 244"/>
              <a:gd name="T24" fmla="*/ 120 w 240"/>
              <a:gd name="T25" fmla="*/ 244 h 244"/>
              <a:gd name="T26" fmla="*/ 106 w 240"/>
              <a:gd name="T27" fmla="*/ 244 h 244"/>
              <a:gd name="T28" fmla="*/ 94 w 240"/>
              <a:gd name="T29" fmla="*/ 242 h 244"/>
              <a:gd name="T30" fmla="*/ 72 w 240"/>
              <a:gd name="T31" fmla="*/ 234 h 244"/>
              <a:gd name="T32" fmla="*/ 52 w 240"/>
              <a:gd name="T33" fmla="*/ 222 h 244"/>
              <a:gd name="T34" fmla="*/ 34 w 240"/>
              <a:gd name="T35" fmla="*/ 208 h 244"/>
              <a:gd name="T36" fmla="*/ 20 w 240"/>
              <a:gd name="T37" fmla="*/ 190 h 244"/>
              <a:gd name="T38" fmla="*/ 8 w 240"/>
              <a:gd name="T39" fmla="*/ 170 h 244"/>
              <a:gd name="T40" fmla="*/ 2 w 240"/>
              <a:gd name="T41" fmla="*/ 146 h 244"/>
              <a:gd name="T42" fmla="*/ 0 w 240"/>
              <a:gd name="T43" fmla="*/ 134 h 244"/>
              <a:gd name="T44" fmla="*/ 0 w 240"/>
              <a:gd name="T45" fmla="*/ 122 h 244"/>
              <a:gd name="T46" fmla="*/ 0 w 240"/>
              <a:gd name="T47" fmla="*/ 122 h 244"/>
              <a:gd name="T48" fmla="*/ 0 w 240"/>
              <a:gd name="T49" fmla="*/ 110 h 244"/>
              <a:gd name="T50" fmla="*/ 2 w 240"/>
              <a:gd name="T51" fmla="*/ 98 h 244"/>
              <a:gd name="T52" fmla="*/ 8 w 240"/>
              <a:gd name="T53" fmla="*/ 74 h 244"/>
              <a:gd name="T54" fmla="*/ 20 w 240"/>
              <a:gd name="T55" fmla="*/ 54 h 244"/>
              <a:gd name="T56" fmla="*/ 34 w 240"/>
              <a:gd name="T57" fmla="*/ 36 h 244"/>
              <a:gd name="T58" fmla="*/ 52 w 240"/>
              <a:gd name="T59" fmla="*/ 22 h 244"/>
              <a:gd name="T60" fmla="*/ 72 w 240"/>
              <a:gd name="T61" fmla="*/ 10 h 244"/>
              <a:gd name="T62" fmla="*/ 94 w 240"/>
              <a:gd name="T63" fmla="*/ 2 h 244"/>
              <a:gd name="T64" fmla="*/ 106 w 240"/>
              <a:gd name="T65" fmla="*/ 2 h 244"/>
              <a:gd name="T66" fmla="*/ 120 w 240"/>
              <a:gd name="T67" fmla="*/ 0 h 244"/>
              <a:gd name="T68" fmla="*/ 120 w 240"/>
              <a:gd name="T69" fmla="*/ 0 h 244"/>
              <a:gd name="T70" fmla="*/ 132 w 240"/>
              <a:gd name="T71" fmla="*/ 2 h 244"/>
              <a:gd name="T72" fmla="*/ 144 w 240"/>
              <a:gd name="T73" fmla="*/ 2 h 244"/>
              <a:gd name="T74" fmla="*/ 166 w 240"/>
              <a:gd name="T75" fmla="*/ 10 h 244"/>
              <a:gd name="T76" fmla="*/ 186 w 240"/>
              <a:gd name="T77" fmla="*/ 22 h 244"/>
              <a:gd name="T78" fmla="*/ 204 w 240"/>
              <a:gd name="T79" fmla="*/ 36 h 244"/>
              <a:gd name="T80" fmla="*/ 218 w 240"/>
              <a:gd name="T81" fmla="*/ 54 h 244"/>
              <a:gd name="T82" fmla="*/ 230 w 240"/>
              <a:gd name="T83" fmla="*/ 74 h 244"/>
              <a:gd name="T84" fmla="*/ 236 w 240"/>
              <a:gd name="T85" fmla="*/ 98 h 244"/>
              <a:gd name="T86" fmla="*/ 238 w 240"/>
              <a:gd name="T87" fmla="*/ 110 h 244"/>
              <a:gd name="T88" fmla="*/ 240 w 240"/>
              <a:gd name="T89" fmla="*/ 12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4">
                <a:moveTo>
                  <a:pt x="240" y="122"/>
                </a:moveTo>
                <a:lnTo>
                  <a:pt x="240" y="122"/>
                </a:lnTo>
                <a:lnTo>
                  <a:pt x="238" y="134"/>
                </a:lnTo>
                <a:lnTo>
                  <a:pt x="236" y="146"/>
                </a:lnTo>
                <a:lnTo>
                  <a:pt x="230" y="170"/>
                </a:lnTo>
                <a:lnTo>
                  <a:pt x="218" y="190"/>
                </a:lnTo>
                <a:lnTo>
                  <a:pt x="204" y="208"/>
                </a:lnTo>
                <a:lnTo>
                  <a:pt x="186" y="222"/>
                </a:lnTo>
                <a:lnTo>
                  <a:pt x="166" y="234"/>
                </a:lnTo>
                <a:lnTo>
                  <a:pt x="144" y="242"/>
                </a:lnTo>
                <a:lnTo>
                  <a:pt x="132" y="244"/>
                </a:lnTo>
                <a:lnTo>
                  <a:pt x="120" y="244"/>
                </a:lnTo>
                <a:lnTo>
                  <a:pt x="120" y="244"/>
                </a:lnTo>
                <a:lnTo>
                  <a:pt x="106" y="244"/>
                </a:lnTo>
                <a:lnTo>
                  <a:pt x="94" y="242"/>
                </a:lnTo>
                <a:lnTo>
                  <a:pt x="72" y="234"/>
                </a:lnTo>
                <a:lnTo>
                  <a:pt x="52" y="222"/>
                </a:lnTo>
                <a:lnTo>
                  <a:pt x="34" y="208"/>
                </a:lnTo>
                <a:lnTo>
                  <a:pt x="20" y="190"/>
                </a:lnTo>
                <a:lnTo>
                  <a:pt x="8" y="170"/>
                </a:lnTo>
                <a:lnTo>
                  <a:pt x="2" y="146"/>
                </a:lnTo>
                <a:lnTo>
                  <a:pt x="0" y="134"/>
                </a:lnTo>
                <a:lnTo>
                  <a:pt x="0" y="122"/>
                </a:lnTo>
                <a:lnTo>
                  <a:pt x="0" y="122"/>
                </a:lnTo>
                <a:lnTo>
                  <a:pt x="0" y="110"/>
                </a:lnTo>
                <a:lnTo>
                  <a:pt x="2" y="98"/>
                </a:lnTo>
                <a:lnTo>
                  <a:pt x="8" y="74"/>
                </a:lnTo>
                <a:lnTo>
                  <a:pt x="20" y="54"/>
                </a:lnTo>
                <a:lnTo>
                  <a:pt x="34" y="36"/>
                </a:lnTo>
                <a:lnTo>
                  <a:pt x="52" y="22"/>
                </a:lnTo>
                <a:lnTo>
                  <a:pt x="72" y="10"/>
                </a:lnTo>
                <a:lnTo>
                  <a:pt x="94" y="2"/>
                </a:lnTo>
                <a:lnTo>
                  <a:pt x="106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2"/>
                </a:lnTo>
                <a:lnTo>
                  <a:pt x="166" y="10"/>
                </a:lnTo>
                <a:lnTo>
                  <a:pt x="186" y="22"/>
                </a:lnTo>
                <a:lnTo>
                  <a:pt x="204" y="36"/>
                </a:lnTo>
                <a:lnTo>
                  <a:pt x="218" y="54"/>
                </a:lnTo>
                <a:lnTo>
                  <a:pt x="230" y="74"/>
                </a:lnTo>
                <a:lnTo>
                  <a:pt x="236" y="98"/>
                </a:lnTo>
                <a:lnTo>
                  <a:pt x="238" y="110"/>
                </a:lnTo>
                <a:lnTo>
                  <a:pt x="240" y="12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8" name="Freeform 729"/>
          <p:cNvSpPr>
            <a:spLocks/>
          </p:cNvSpPr>
          <p:nvPr/>
        </p:nvSpPr>
        <p:spPr bwMode="auto">
          <a:xfrm>
            <a:off x="44338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40 w 240"/>
              <a:gd name="T5" fmla="*/ 132 h 240"/>
              <a:gd name="T6" fmla="*/ 238 w 240"/>
              <a:gd name="T7" fmla="*/ 144 h 240"/>
              <a:gd name="T8" fmla="*/ 232 w 240"/>
              <a:gd name="T9" fmla="*/ 168 h 240"/>
              <a:gd name="T10" fmla="*/ 220 w 240"/>
              <a:gd name="T11" fmla="*/ 188 h 240"/>
              <a:gd name="T12" fmla="*/ 206 w 240"/>
              <a:gd name="T13" fmla="*/ 206 h 240"/>
              <a:gd name="T14" fmla="*/ 188 w 240"/>
              <a:gd name="T15" fmla="*/ 220 h 240"/>
              <a:gd name="T16" fmla="*/ 168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8 w 240"/>
              <a:gd name="T27" fmla="*/ 240 h 240"/>
              <a:gd name="T28" fmla="*/ 96 w 240"/>
              <a:gd name="T29" fmla="*/ 238 h 240"/>
              <a:gd name="T30" fmla="*/ 74 w 240"/>
              <a:gd name="T31" fmla="*/ 232 h 240"/>
              <a:gd name="T32" fmla="*/ 54 w 240"/>
              <a:gd name="T33" fmla="*/ 220 h 240"/>
              <a:gd name="T34" fmla="*/ 36 w 240"/>
              <a:gd name="T35" fmla="*/ 206 h 240"/>
              <a:gd name="T36" fmla="*/ 20 w 240"/>
              <a:gd name="T37" fmla="*/ 188 h 240"/>
              <a:gd name="T38" fmla="*/ 10 w 240"/>
              <a:gd name="T39" fmla="*/ 168 h 240"/>
              <a:gd name="T40" fmla="*/ 2 w 240"/>
              <a:gd name="T41" fmla="*/ 144 h 240"/>
              <a:gd name="T42" fmla="*/ 2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2 w 240"/>
              <a:gd name="T49" fmla="*/ 108 h 240"/>
              <a:gd name="T50" fmla="*/ 2 w 240"/>
              <a:gd name="T51" fmla="*/ 96 h 240"/>
              <a:gd name="T52" fmla="*/ 10 w 240"/>
              <a:gd name="T53" fmla="*/ 74 h 240"/>
              <a:gd name="T54" fmla="*/ 20 w 240"/>
              <a:gd name="T55" fmla="*/ 52 h 240"/>
              <a:gd name="T56" fmla="*/ 36 w 240"/>
              <a:gd name="T57" fmla="*/ 34 h 240"/>
              <a:gd name="T58" fmla="*/ 54 w 240"/>
              <a:gd name="T59" fmla="*/ 20 h 240"/>
              <a:gd name="T60" fmla="*/ 74 w 240"/>
              <a:gd name="T61" fmla="*/ 8 h 240"/>
              <a:gd name="T62" fmla="*/ 96 w 240"/>
              <a:gd name="T63" fmla="*/ 2 h 240"/>
              <a:gd name="T64" fmla="*/ 108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8 w 240"/>
              <a:gd name="T75" fmla="*/ 8 h 240"/>
              <a:gd name="T76" fmla="*/ 188 w 240"/>
              <a:gd name="T77" fmla="*/ 20 h 240"/>
              <a:gd name="T78" fmla="*/ 206 w 240"/>
              <a:gd name="T79" fmla="*/ 34 h 240"/>
              <a:gd name="T80" fmla="*/ 220 w 240"/>
              <a:gd name="T81" fmla="*/ 52 h 240"/>
              <a:gd name="T82" fmla="*/ 232 w 240"/>
              <a:gd name="T83" fmla="*/ 74 h 240"/>
              <a:gd name="T84" fmla="*/ 238 w 240"/>
              <a:gd name="T85" fmla="*/ 96 h 240"/>
              <a:gd name="T86" fmla="*/ 240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40" y="132"/>
                </a:lnTo>
                <a:lnTo>
                  <a:pt x="238" y="144"/>
                </a:lnTo>
                <a:lnTo>
                  <a:pt x="232" y="168"/>
                </a:lnTo>
                <a:lnTo>
                  <a:pt x="220" y="188"/>
                </a:lnTo>
                <a:lnTo>
                  <a:pt x="206" y="206"/>
                </a:lnTo>
                <a:lnTo>
                  <a:pt x="188" y="220"/>
                </a:lnTo>
                <a:lnTo>
                  <a:pt x="168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8" y="240"/>
                </a:lnTo>
                <a:lnTo>
                  <a:pt x="96" y="238"/>
                </a:lnTo>
                <a:lnTo>
                  <a:pt x="74" y="232"/>
                </a:lnTo>
                <a:lnTo>
                  <a:pt x="54" y="220"/>
                </a:lnTo>
                <a:lnTo>
                  <a:pt x="36" y="206"/>
                </a:lnTo>
                <a:lnTo>
                  <a:pt x="20" y="188"/>
                </a:lnTo>
                <a:lnTo>
                  <a:pt x="10" y="168"/>
                </a:lnTo>
                <a:lnTo>
                  <a:pt x="2" y="144"/>
                </a:lnTo>
                <a:lnTo>
                  <a:pt x="2" y="132"/>
                </a:lnTo>
                <a:lnTo>
                  <a:pt x="0" y="120"/>
                </a:lnTo>
                <a:lnTo>
                  <a:pt x="0" y="120"/>
                </a:lnTo>
                <a:lnTo>
                  <a:pt x="2" y="108"/>
                </a:lnTo>
                <a:lnTo>
                  <a:pt x="2" y="96"/>
                </a:lnTo>
                <a:lnTo>
                  <a:pt x="10" y="74"/>
                </a:lnTo>
                <a:lnTo>
                  <a:pt x="20" y="52"/>
                </a:lnTo>
                <a:lnTo>
                  <a:pt x="36" y="34"/>
                </a:lnTo>
                <a:lnTo>
                  <a:pt x="54" y="20"/>
                </a:lnTo>
                <a:lnTo>
                  <a:pt x="74" y="8"/>
                </a:lnTo>
                <a:lnTo>
                  <a:pt x="96" y="2"/>
                </a:lnTo>
                <a:lnTo>
                  <a:pt x="108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8" y="8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4"/>
                </a:lnTo>
                <a:lnTo>
                  <a:pt x="238" y="96"/>
                </a:lnTo>
                <a:lnTo>
                  <a:pt x="240" y="108"/>
                </a:lnTo>
                <a:lnTo>
                  <a:pt x="240" y="12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89" name="Freeform 730"/>
          <p:cNvSpPr>
            <a:spLocks/>
          </p:cNvSpPr>
          <p:nvPr/>
        </p:nvSpPr>
        <p:spPr bwMode="auto">
          <a:xfrm>
            <a:off x="44338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40 w 240"/>
              <a:gd name="T5" fmla="*/ 132 h 240"/>
              <a:gd name="T6" fmla="*/ 238 w 240"/>
              <a:gd name="T7" fmla="*/ 144 h 240"/>
              <a:gd name="T8" fmla="*/ 232 w 240"/>
              <a:gd name="T9" fmla="*/ 168 h 240"/>
              <a:gd name="T10" fmla="*/ 220 w 240"/>
              <a:gd name="T11" fmla="*/ 188 h 240"/>
              <a:gd name="T12" fmla="*/ 206 w 240"/>
              <a:gd name="T13" fmla="*/ 206 h 240"/>
              <a:gd name="T14" fmla="*/ 188 w 240"/>
              <a:gd name="T15" fmla="*/ 220 h 240"/>
              <a:gd name="T16" fmla="*/ 168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8 w 240"/>
              <a:gd name="T27" fmla="*/ 240 h 240"/>
              <a:gd name="T28" fmla="*/ 96 w 240"/>
              <a:gd name="T29" fmla="*/ 238 h 240"/>
              <a:gd name="T30" fmla="*/ 74 w 240"/>
              <a:gd name="T31" fmla="*/ 232 h 240"/>
              <a:gd name="T32" fmla="*/ 54 w 240"/>
              <a:gd name="T33" fmla="*/ 220 h 240"/>
              <a:gd name="T34" fmla="*/ 36 w 240"/>
              <a:gd name="T35" fmla="*/ 206 h 240"/>
              <a:gd name="T36" fmla="*/ 20 w 240"/>
              <a:gd name="T37" fmla="*/ 188 h 240"/>
              <a:gd name="T38" fmla="*/ 10 w 240"/>
              <a:gd name="T39" fmla="*/ 168 h 240"/>
              <a:gd name="T40" fmla="*/ 2 w 240"/>
              <a:gd name="T41" fmla="*/ 144 h 240"/>
              <a:gd name="T42" fmla="*/ 2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2 w 240"/>
              <a:gd name="T49" fmla="*/ 108 h 240"/>
              <a:gd name="T50" fmla="*/ 2 w 240"/>
              <a:gd name="T51" fmla="*/ 96 h 240"/>
              <a:gd name="T52" fmla="*/ 10 w 240"/>
              <a:gd name="T53" fmla="*/ 74 h 240"/>
              <a:gd name="T54" fmla="*/ 20 w 240"/>
              <a:gd name="T55" fmla="*/ 52 h 240"/>
              <a:gd name="T56" fmla="*/ 36 w 240"/>
              <a:gd name="T57" fmla="*/ 34 h 240"/>
              <a:gd name="T58" fmla="*/ 54 w 240"/>
              <a:gd name="T59" fmla="*/ 20 h 240"/>
              <a:gd name="T60" fmla="*/ 74 w 240"/>
              <a:gd name="T61" fmla="*/ 8 h 240"/>
              <a:gd name="T62" fmla="*/ 96 w 240"/>
              <a:gd name="T63" fmla="*/ 2 h 240"/>
              <a:gd name="T64" fmla="*/ 108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8 w 240"/>
              <a:gd name="T75" fmla="*/ 8 h 240"/>
              <a:gd name="T76" fmla="*/ 188 w 240"/>
              <a:gd name="T77" fmla="*/ 20 h 240"/>
              <a:gd name="T78" fmla="*/ 206 w 240"/>
              <a:gd name="T79" fmla="*/ 34 h 240"/>
              <a:gd name="T80" fmla="*/ 220 w 240"/>
              <a:gd name="T81" fmla="*/ 52 h 240"/>
              <a:gd name="T82" fmla="*/ 232 w 240"/>
              <a:gd name="T83" fmla="*/ 74 h 240"/>
              <a:gd name="T84" fmla="*/ 238 w 240"/>
              <a:gd name="T85" fmla="*/ 96 h 240"/>
              <a:gd name="T86" fmla="*/ 240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40" y="132"/>
                </a:lnTo>
                <a:lnTo>
                  <a:pt x="238" y="144"/>
                </a:lnTo>
                <a:lnTo>
                  <a:pt x="232" y="168"/>
                </a:lnTo>
                <a:lnTo>
                  <a:pt x="220" y="188"/>
                </a:lnTo>
                <a:lnTo>
                  <a:pt x="206" y="206"/>
                </a:lnTo>
                <a:lnTo>
                  <a:pt x="188" y="220"/>
                </a:lnTo>
                <a:lnTo>
                  <a:pt x="168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8" y="240"/>
                </a:lnTo>
                <a:lnTo>
                  <a:pt x="96" y="238"/>
                </a:lnTo>
                <a:lnTo>
                  <a:pt x="74" y="232"/>
                </a:lnTo>
                <a:lnTo>
                  <a:pt x="54" y="220"/>
                </a:lnTo>
                <a:lnTo>
                  <a:pt x="36" y="206"/>
                </a:lnTo>
                <a:lnTo>
                  <a:pt x="20" y="188"/>
                </a:lnTo>
                <a:lnTo>
                  <a:pt x="10" y="168"/>
                </a:lnTo>
                <a:lnTo>
                  <a:pt x="2" y="144"/>
                </a:lnTo>
                <a:lnTo>
                  <a:pt x="2" y="132"/>
                </a:lnTo>
                <a:lnTo>
                  <a:pt x="0" y="120"/>
                </a:lnTo>
                <a:lnTo>
                  <a:pt x="0" y="120"/>
                </a:lnTo>
                <a:lnTo>
                  <a:pt x="2" y="108"/>
                </a:lnTo>
                <a:lnTo>
                  <a:pt x="2" y="96"/>
                </a:lnTo>
                <a:lnTo>
                  <a:pt x="10" y="74"/>
                </a:lnTo>
                <a:lnTo>
                  <a:pt x="20" y="52"/>
                </a:lnTo>
                <a:lnTo>
                  <a:pt x="36" y="34"/>
                </a:lnTo>
                <a:lnTo>
                  <a:pt x="54" y="20"/>
                </a:lnTo>
                <a:lnTo>
                  <a:pt x="74" y="8"/>
                </a:lnTo>
                <a:lnTo>
                  <a:pt x="96" y="2"/>
                </a:lnTo>
                <a:lnTo>
                  <a:pt x="108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8" y="8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4"/>
                </a:lnTo>
                <a:lnTo>
                  <a:pt x="238" y="96"/>
                </a:lnTo>
                <a:lnTo>
                  <a:pt x="240" y="108"/>
                </a:lnTo>
                <a:lnTo>
                  <a:pt x="240" y="1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0" name="Freeform 731"/>
          <p:cNvSpPr>
            <a:spLocks/>
          </p:cNvSpPr>
          <p:nvPr/>
        </p:nvSpPr>
        <p:spPr bwMode="auto">
          <a:xfrm>
            <a:off x="44338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40 w 240"/>
              <a:gd name="T5" fmla="*/ 132 h 240"/>
              <a:gd name="T6" fmla="*/ 238 w 240"/>
              <a:gd name="T7" fmla="*/ 144 h 240"/>
              <a:gd name="T8" fmla="*/ 232 w 240"/>
              <a:gd name="T9" fmla="*/ 168 h 240"/>
              <a:gd name="T10" fmla="*/ 220 w 240"/>
              <a:gd name="T11" fmla="*/ 188 h 240"/>
              <a:gd name="T12" fmla="*/ 206 w 240"/>
              <a:gd name="T13" fmla="*/ 206 h 240"/>
              <a:gd name="T14" fmla="*/ 188 w 240"/>
              <a:gd name="T15" fmla="*/ 220 h 240"/>
              <a:gd name="T16" fmla="*/ 168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8 w 240"/>
              <a:gd name="T27" fmla="*/ 240 h 240"/>
              <a:gd name="T28" fmla="*/ 96 w 240"/>
              <a:gd name="T29" fmla="*/ 238 h 240"/>
              <a:gd name="T30" fmla="*/ 74 w 240"/>
              <a:gd name="T31" fmla="*/ 232 h 240"/>
              <a:gd name="T32" fmla="*/ 54 w 240"/>
              <a:gd name="T33" fmla="*/ 220 h 240"/>
              <a:gd name="T34" fmla="*/ 36 w 240"/>
              <a:gd name="T35" fmla="*/ 206 h 240"/>
              <a:gd name="T36" fmla="*/ 20 w 240"/>
              <a:gd name="T37" fmla="*/ 188 h 240"/>
              <a:gd name="T38" fmla="*/ 10 w 240"/>
              <a:gd name="T39" fmla="*/ 168 h 240"/>
              <a:gd name="T40" fmla="*/ 2 w 240"/>
              <a:gd name="T41" fmla="*/ 144 h 240"/>
              <a:gd name="T42" fmla="*/ 2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2 w 240"/>
              <a:gd name="T49" fmla="*/ 108 h 240"/>
              <a:gd name="T50" fmla="*/ 2 w 240"/>
              <a:gd name="T51" fmla="*/ 96 h 240"/>
              <a:gd name="T52" fmla="*/ 10 w 240"/>
              <a:gd name="T53" fmla="*/ 74 h 240"/>
              <a:gd name="T54" fmla="*/ 20 w 240"/>
              <a:gd name="T55" fmla="*/ 52 h 240"/>
              <a:gd name="T56" fmla="*/ 36 w 240"/>
              <a:gd name="T57" fmla="*/ 34 h 240"/>
              <a:gd name="T58" fmla="*/ 54 w 240"/>
              <a:gd name="T59" fmla="*/ 20 h 240"/>
              <a:gd name="T60" fmla="*/ 74 w 240"/>
              <a:gd name="T61" fmla="*/ 8 h 240"/>
              <a:gd name="T62" fmla="*/ 96 w 240"/>
              <a:gd name="T63" fmla="*/ 2 h 240"/>
              <a:gd name="T64" fmla="*/ 108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8 w 240"/>
              <a:gd name="T75" fmla="*/ 8 h 240"/>
              <a:gd name="T76" fmla="*/ 188 w 240"/>
              <a:gd name="T77" fmla="*/ 20 h 240"/>
              <a:gd name="T78" fmla="*/ 206 w 240"/>
              <a:gd name="T79" fmla="*/ 34 h 240"/>
              <a:gd name="T80" fmla="*/ 220 w 240"/>
              <a:gd name="T81" fmla="*/ 52 h 240"/>
              <a:gd name="T82" fmla="*/ 232 w 240"/>
              <a:gd name="T83" fmla="*/ 74 h 240"/>
              <a:gd name="T84" fmla="*/ 238 w 240"/>
              <a:gd name="T85" fmla="*/ 96 h 240"/>
              <a:gd name="T86" fmla="*/ 240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40" y="132"/>
                </a:lnTo>
                <a:lnTo>
                  <a:pt x="238" y="144"/>
                </a:lnTo>
                <a:lnTo>
                  <a:pt x="232" y="168"/>
                </a:lnTo>
                <a:lnTo>
                  <a:pt x="220" y="188"/>
                </a:lnTo>
                <a:lnTo>
                  <a:pt x="206" y="206"/>
                </a:lnTo>
                <a:lnTo>
                  <a:pt x="188" y="220"/>
                </a:lnTo>
                <a:lnTo>
                  <a:pt x="168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8" y="240"/>
                </a:lnTo>
                <a:lnTo>
                  <a:pt x="96" y="238"/>
                </a:lnTo>
                <a:lnTo>
                  <a:pt x="74" y="232"/>
                </a:lnTo>
                <a:lnTo>
                  <a:pt x="54" y="220"/>
                </a:lnTo>
                <a:lnTo>
                  <a:pt x="36" y="206"/>
                </a:lnTo>
                <a:lnTo>
                  <a:pt x="20" y="188"/>
                </a:lnTo>
                <a:lnTo>
                  <a:pt x="10" y="168"/>
                </a:lnTo>
                <a:lnTo>
                  <a:pt x="2" y="144"/>
                </a:lnTo>
                <a:lnTo>
                  <a:pt x="2" y="132"/>
                </a:lnTo>
                <a:lnTo>
                  <a:pt x="0" y="120"/>
                </a:lnTo>
                <a:lnTo>
                  <a:pt x="0" y="120"/>
                </a:lnTo>
                <a:lnTo>
                  <a:pt x="2" y="108"/>
                </a:lnTo>
                <a:lnTo>
                  <a:pt x="2" y="96"/>
                </a:lnTo>
                <a:lnTo>
                  <a:pt x="10" y="74"/>
                </a:lnTo>
                <a:lnTo>
                  <a:pt x="20" y="52"/>
                </a:lnTo>
                <a:lnTo>
                  <a:pt x="36" y="34"/>
                </a:lnTo>
                <a:lnTo>
                  <a:pt x="54" y="20"/>
                </a:lnTo>
                <a:lnTo>
                  <a:pt x="74" y="8"/>
                </a:lnTo>
                <a:lnTo>
                  <a:pt x="96" y="2"/>
                </a:lnTo>
                <a:lnTo>
                  <a:pt x="108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8" y="8"/>
                </a:lnTo>
                <a:lnTo>
                  <a:pt x="188" y="20"/>
                </a:lnTo>
                <a:lnTo>
                  <a:pt x="206" y="34"/>
                </a:lnTo>
                <a:lnTo>
                  <a:pt x="220" y="52"/>
                </a:lnTo>
                <a:lnTo>
                  <a:pt x="232" y="74"/>
                </a:lnTo>
                <a:lnTo>
                  <a:pt x="238" y="96"/>
                </a:lnTo>
                <a:lnTo>
                  <a:pt x="240" y="108"/>
                </a:lnTo>
                <a:lnTo>
                  <a:pt x="240" y="12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1" name="Freeform 732"/>
          <p:cNvSpPr>
            <a:spLocks/>
          </p:cNvSpPr>
          <p:nvPr/>
        </p:nvSpPr>
        <p:spPr bwMode="auto">
          <a:xfrm>
            <a:off x="4433888" y="3962400"/>
            <a:ext cx="381000" cy="384175"/>
          </a:xfrm>
          <a:custGeom>
            <a:avLst/>
            <a:gdLst>
              <a:gd name="T0" fmla="*/ 240 w 240"/>
              <a:gd name="T1" fmla="*/ 122 h 242"/>
              <a:gd name="T2" fmla="*/ 240 w 240"/>
              <a:gd name="T3" fmla="*/ 122 h 242"/>
              <a:gd name="T4" fmla="*/ 240 w 240"/>
              <a:gd name="T5" fmla="*/ 134 h 242"/>
              <a:gd name="T6" fmla="*/ 238 w 240"/>
              <a:gd name="T7" fmla="*/ 146 h 242"/>
              <a:gd name="T8" fmla="*/ 232 w 240"/>
              <a:gd name="T9" fmla="*/ 168 h 242"/>
              <a:gd name="T10" fmla="*/ 220 w 240"/>
              <a:gd name="T11" fmla="*/ 190 h 242"/>
              <a:gd name="T12" fmla="*/ 206 w 240"/>
              <a:gd name="T13" fmla="*/ 206 h 242"/>
              <a:gd name="T14" fmla="*/ 188 w 240"/>
              <a:gd name="T15" fmla="*/ 222 h 242"/>
              <a:gd name="T16" fmla="*/ 168 w 240"/>
              <a:gd name="T17" fmla="*/ 232 h 242"/>
              <a:gd name="T18" fmla="*/ 144 w 240"/>
              <a:gd name="T19" fmla="*/ 240 h 242"/>
              <a:gd name="T20" fmla="*/ 132 w 240"/>
              <a:gd name="T21" fmla="*/ 242 h 242"/>
              <a:gd name="T22" fmla="*/ 120 w 240"/>
              <a:gd name="T23" fmla="*/ 242 h 242"/>
              <a:gd name="T24" fmla="*/ 120 w 240"/>
              <a:gd name="T25" fmla="*/ 242 h 242"/>
              <a:gd name="T26" fmla="*/ 108 w 240"/>
              <a:gd name="T27" fmla="*/ 242 h 242"/>
              <a:gd name="T28" fmla="*/ 96 w 240"/>
              <a:gd name="T29" fmla="*/ 240 h 242"/>
              <a:gd name="T30" fmla="*/ 74 w 240"/>
              <a:gd name="T31" fmla="*/ 232 h 242"/>
              <a:gd name="T32" fmla="*/ 54 w 240"/>
              <a:gd name="T33" fmla="*/ 222 h 242"/>
              <a:gd name="T34" fmla="*/ 36 w 240"/>
              <a:gd name="T35" fmla="*/ 206 h 242"/>
              <a:gd name="T36" fmla="*/ 20 w 240"/>
              <a:gd name="T37" fmla="*/ 190 h 242"/>
              <a:gd name="T38" fmla="*/ 10 w 240"/>
              <a:gd name="T39" fmla="*/ 168 h 242"/>
              <a:gd name="T40" fmla="*/ 2 w 240"/>
              <a:gd name="T41" fmla="*/ 146 h 242"/>
              <a:gd name="T42" fmla="*/ 2 w 240"/>
              <a:gd name="T43" fmla="*/ 134 h 242"/>
              <a:gd name="T44" fmla="*/ 0 w 240"/>
              <a:gd name="T45" fmla="*/ 122 h 242"/>
              <a:gd name="T46" fmla="*/ 0 w 240"/>
              <a:gd name="T47" fmla="*/ 122 h 242"/>
              <a:gd name="T48" fmla="*/ 2 w 240"/>
              <a:gd name="T49" fmla="*/ 110 h 242"/>
              <a:gd name="T50" fmla="*/ 2 w 240"/>
              <a:gd name="T51" fmla="*/ 98 h 242"/>
              <a:gd name="T52" fmla="*/ 10 w 240"/>
              <a:gd name="T53" fmla="*/ 74 h 242"/>
              <a:gd name="T54" fmla="*/ 20 w 240"/>
              <a:gd name="T55" fmla="*/ 54 h 242"/>
              <a:gd name="T56" fmla="*/ 36 w 240"/>
              <a:gd name="T57" fmla="*/ 36 h 242"/>
              <a:gd name="T58" fmla="*/ 54 w 240"/>
              <a:gd name="T59" fmla="*/ 22 h 242"/>
              <a:gd name="T60" fmla="*/ 74 w 240"/>
              <a:gd name="T61" fmla="*/ 10 h 242"/>
              <a:gd name="T62" fmla="*/ 96 w 240"/>
              <a:gd name="T63" fmla="*/ 4 h 242"/>
              <a:gd name="T64" fmla="*/ 108 w 240"/>
              <a:gd name="T65" fmla="*/ 2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2 h 242"/>
              <a:gd name="T72" fmla="*/ 144 w 240"/>
              <a:gd name="T73" fmla="*/ 4 h 242"/>
              <a:gd name="T74" fmla="*/ 168 w 240"/>
              <a:gd name="T75" fmla="*/ 10 h 242"/>
              <a:gd name="T76" fmla="*/ 188 w 240"/>
              <a:gd name="T77" fmla="*/ 22 h 242"/>
              <a:gd name="T78" fmla="*/ 206 w 240"/>
              <a:gd name="T79" fmla="*/ 36 h 242"/>
              <a:gd name="T80" fmla="*/ 220 w 240"/>
              <a:gd name="T81" fmla="*/ 54 h 242"/>
              <a:gd name="T82" fmla="*/ 232 w 240"/>
              <a:gd name="T83" fmla="*/ 74 h 242"/>
              <a:gd name="T84" fmla="*/ 238 w 240"/>
              <a:gd name="T85" fmla="*/ 98 h 242"/>
              <a:gd name="T86" fmla="*/ 240 w 240"/>
              <a:gd name="T87" fmla="*/ 110 h 242"/>
              <a:gd name="T88" fmla="*/ 240 w 240"/>
              <a:gd name="T89" fmla="*/ 12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2"/>
                </a:moveTo>
                <a:lnTo>
                  <a:pt x="240" y="122"/>
                </a:lnTo>
                <a:lnTo>
                  <a:pt x="240" y="134"/>
                </a:lnTo>
                <a:lnTo>
                  <a:pt x="238" y="146"/>
                </a:lnTo>
                <a:lnTo>
                  <a:pt x="232" y="168"/>
                </a:lnTo>
                <a:lnTo>
                  <a:pt x="220" y="190"/>
                </a:lnTo>
                <a:lnTo>
                  <a:pt x="206" y="206"/>
                </a:lnTo>
                <a:lnTo>
                  <a:pt x="188" y="222"/>
                </a:lnTo>
                <a:lnTo>
                  <a:pt x="168" y="232"/>
                </a:lnTo>
                <a:lnTo>
                  <a:pt x="144" y="240"/>
                </a:lnTo>
                <a:lnTo>
                  <a:pt x="132" y="242"/>
                </a:lnTo>
                <a:lnTo>
                  <a:pt x="120" y="242"/>
                </a:lnTo>
                <a:lnTo>
                  <a:pt x="120" y="242"/>
                </a:lnTo>
                <a:lnTo>
                  <a:pt x="108" y="242"/>
                </a:lnTo>
                <a:lnTo>
                  <a:pt x="96" y="240"/>
                </a:lnTo>
                <a:lnTo>
                  <a:pt x="74" y="232"/>
                </a:lnTo>
                <a:lnTo>
                  <a:pt x="54" y="222"/>
                </a:lnTo>
                <a:lnTo>
                  <a:pt x="36" y="206"/>
                </a:lnTo>
                <a:lnTo>
                  <a:pt x="20" y="190"/>
                </a:lnTo>
                <a:lnTo>
                  <a:pt x="10" y="168"/>
                </a:lnTo>
                <a:lnTo>
                  <a:pt x="2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2" y="98"/>
                </a:lnTo>
                <a:lnTo>
                  <a:pt x="10" y="74"/>
                </a:lnTo>
                <a:lnTo>
                  <a:pt x="20" y="54"/>
                </a:lnTo>
                <a:lnTo>
                  <a:pt x="36" y="36"/>
                </a:lnTo>
                <a:lnTo>
                  <a:pt x="54" y="22"/>
                </a:lnTo>
                <a:lnTo>
                  <a:pt x="74" y="10"/>
                </a:lnTo>
                <a:lnTo>
                  <a:pt x="96" y="4"/>
                </a:lnTo>
                <a:lnTo>
                  <a:pt x="108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4"/>
                </a:lnTo>
                <a:lnTo>
                  <a:pt x="168" y="10"/>
                </a:lnTo>
                <a:lnTo>
                  <a:pt x="188" y="22"/>
                </a:lnTo>
                <a:lnTo>
                  <a:pt x="206" y="36"/>
                </a:lnTo>
                <a:lnTo>
                  <a:pt x="220" y="54"/>
                </a:lnTo>
                <a:lnTo>
                  <a:pt x="232" y="74"/>
                </a:lnTo>
                <a:lnTo>
                  <a:pt x="238" y="98"/>
                </a:lnTo>
                <a:lnTo>
                  <a:pt x="240" y="110"/>
                </a:lnTo>
                <a:lnTo>
                  <a:pt x="240" y="12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2" name="Freeform 733"/>
          <p:cNvSpPr>
            <a:spLocks/>
          </p:cNvSpPr>
          <p:nvPr/>
        </p:nvSpPr>
        <p:spPr bwMode="auto">
          <a:xfrm>
            <a:off x="4433888" y="3962400"/>
            <a:ext cx="381000" cy="384175"/>
          </a:xfrm>
          <a:custGeom>
            <a:avLst/>
            <a:gdLst>
              <a:gd name="T0" fmla="*/ 240 w 240"/>
              <a:gd name="T1" fmla="*/ 122 h 242"/>
              <a:gd name="T2" fmla="*/ 240 w 240"/>
              <a:gd name="T3" fmla="*/ 122 h 242"/>
              <a:gd name="T4" fmla="*/ 240 w 240"/>
              <a:gd name="T5" fmla="*/ 134 h 242"/>
              <a:gd name="T6" fmla="*/ 238 w 240"/>
              <a:gd name="T7" fmla="*/ 146 h 242"/>
              <a:gd name="T8" fmla="*/ 232 w 240"/>
              <a:gd name="T9" fmla="*/ 168 h 242"/>
              <a:gd name="T10" fmla="*/ 220 w 240"/>
              <a:gd name="T11" fmla="*/ 190 h 242"/>
              <a:gd name="T12" fmla="*/ 206 w 240"/>
              <a:gd name="T13" fmla="*/ 206 h 242"/>
              <a:gd name="T14" fmla="*/ 188 w 240"/>
              <a:gd name="T15" fmla="*/ 222 h 242"/>
              <a:gd name="T16" fmla="*/ 168 w 240"/>
              <a:gd name="T17" fmla="*/ 232 h 242"/>
              <a:gd name="T18" fmla="*/ 144 w 240"/>
              <a:gd name="T19" fmla="*/ 240 h 242"/>
              <a:gd name="T20" fmla="*/ 132 w 240"/>
              <a:gd name="T21" fmla="*/ 242 h 242"/>
              <a:gd name="T22" fmla="*/ 120 w 240"/>
              <a:gd name="T23" fmla="*/ 242 h 242"/>
              <a:gd name="T24" fmla="*/ 120 w 240"/>
              <a:gd name="T25" fmla="*/ 242 h 242"/>
              <a:gd name="T26" fmla="*/ 108 w 240"/>
              <a:gd name="T27" fmla="*/ 242 h 242"/>
              <a:gd name="T28" fmla="*/ 96 w 240"/>
              <a:gd name="T29" fmla="*/ 240 h 242"/>
              <a:gd name="T30" fmla="*/ 74 w 240"/>
              <a:gd name="T31" fmla="*/ 232 h 242"/>
              <a:gd name="T32" fmla="*/ 54 w 240"/>
              <a:gd name="T33" fmla="*/ 222 h 242"/>
              <a:gd name="T34" fmla="*/ 36 w 240"/>
              <a:gd name="T35" fmla="*/ 206 h 242"/>
              <a:gd name="T36" fmla="*/ 20 w 240"/>
              <a:gd name="T37" fmla="*/ 190 h 242"/>
              <a:gd name="T38" fmla="*/ 10 w 240"/>
              <a:gd name="T39" fmla="*/ 168 h 242"/>
              <a:gd name="T40" fmla="*/ 2 w 240"/>
              <a:gd name="T41" fmla="*/ 146 h 242"/>
              <a:gd name="T42" fmla="*/ 2 w 240"/>
              <a:gd name="T43" fmla="*/ 134 h 242"/>
              <a:gd name="T44" fmla="*/ 0 w 240"/>
              <a:gd name="T45" fmla="*/ 122 h 242"/>
              <a:gd name="T46" fmla="*/ 0 w 240"/>
              <a:gd name="T47" fmla="*/ 122 h 242"/>
              <a:gd name="T48" fmla="*/ 2 w 240"/>
              <a:gd name="T49" fmla="*/ 110 h 242"/>
              <a:gd name="T50" fmla="*/ 2 w 240"/>
              <a:gd name="T51" fmla="*/ 98 h 242"/>
              <a:gd name="T52" fmla="*/ 10 w 240"/>
              <a:gd name="T53" fmla="*/ 74 h 242"/>
              <a:gd name="T54" fmla="*/ 20 w 240"/>
              <a:gd name="T55" fmla="*/ 54 h 242"/>
              <a:gd name="T56" fmla="*/ 36 w 240"/>
              <a:gd name="T57" fmla="*/ 36 h 242"/>
              <a:gd name="T58" fmla="*/ 54 w 240"/>
              <a:gd name="T59" fmla="*/ 22 h 242"/>
              <a:gd name="T60" fmla="*/ 74 w 240"/>
              <a:gd name="T61" fmla="*/ 10 h 242"/>
              <a:gd name="T62" fmla="*/ 96 w 240"/>
              <a:gd name="T63" fmla="*/ 4 h 242"/>
              <a:gd name="T64" fmla="*/ 108 w 240"/>
              <a:gd name="T65" fmla="*/ 2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2 h 242"/>
              <a:gd name="T72" fmla="*/ 144 w 240"/>
              <a:gd name="T73" fmla="*/ 4 h 242"/>
              <a:gd name="T74" fmla="*/ 168 w 240"/>
              <a:gd name="T75" fmla="*/ 10 h 242"/>
              <a:gd name="T76" fmla="*/ 188 w 240"/>
              <a:gd name="T77" fmla="*/ 22 h 242"/>
              <a:gd name="T78" fmla="*/ 206 w 240"/>
              <a:gd name="T79" fmla="*/ 36 h 242"/>
              <a:gd name="T80" fmla="*/ 220 w 240"/>
              <a:gd name="T81" fmla="*/ 54 h 242"/>
              <a:gd name="T82" fmla="*/ 232 w 240"/>
              <a:gd name="T83" fmla="*/ 74 h 242"/>
              <a:gd name="T84" fmla="*/ 238 w 240"/>
              <a:gd name="T85" fmla="*/ 98 h 242"/>
              <a:gd name="T86" fmla="*/ 240 w 240"/>
              <a:gd name="T87" fmla="*/ 110 h 242"/>
              <a:gd name="T88" fmla="*/ 240 w 240"/>
              <a:gd name="T89" fmla="*/ 12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2"/>
                </a:moveTo>
                <a:lnTo>
                  <a:pt x="240" y="122"/>
                </a:lnTo>
                <a:lnTo>
                  <a:pt x="240" y="134"/>
                </a:lnTo>
                <a:lnTo>
                  <a:pt x="238" y="146"/>
                </a:lnTo>
                <a:lnTo>
                  <a:pt x="232" y="168"/>
                </a:lnTo>
                <a:lnTo>
                  <a:pt x="220" y="190"/>
                </a:lnTo>
                <a:lnTo>
                  <a:pt x="206" y="206"/>
                </a:lnTo>
                <a:lnTo>
                  <a:pt x="188" y="222"/>
                </a:lnTo>
                <a:lnTo>
                  <a:pt x="168" y="232"/>
                </a:lnTo>
                <a:lnTo>
                  <a:pt x="144" y="240"/>
                </a:lnTo>
                <a:lnTo>
                  <a:pt x="132" y="242"/>
                </a:lnTo>
                <a:lnTo>
                  <a:pt x="120" y="242"/>
                </a:lnTo>
                <a:lnTo>
                  <a:pt x="120" y="242"/>
                </a:lnTo>
                <a:lnTo>
                  <a:pt x="108" y="242"/>
                </a:lnTo>
                <a:lnTo>
                  <a:pt x="96" y="240"/>
                </a:lnTo>
                <a:lnTo>
                  <a:pt x="74" y="232"/>
                </a:lnTo>
                <a:lnTo>
                  <a:pt x="54" y="222"/>
                </a:lnTo>
                <a:lnTo>
                  <a:pt x="36" y="206"/>
                </a:lnTo>
                <a:lnTo>
                  <a:pt x="20" y="190"/>
                </a:lnTo>
                <a:lnTo>
                  <a:pt x="10" y="168"/>
                </a:lnTo>
                <a:lnTo>
                  <a:pt x="2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2" y="98"/>
                </a:lnTo>
                <a:lnTo>
                  <a:pt x="10" y="74"/>
                </a:lnTo>
                <a:lnTo>
                  <a:pt x="20" y="54"/>
                </a:lnTo>
                <a:lnTo>
                  <a:pt x="36" y="36"/>
                </a:lnTo>
                <a:lnTo>
                  <a:pt x="54" y="22"/>
                </a:lnTo>
                <a:lnTo>
                  <a:pt x="74" y="10"/>
                </a:lnTo>
                <a:lnTo>
                  <a:pt x="96" y="4"/>
                </a:lnTo>
                <a:lnTo>
                  <a:pt x="108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4"/>
                </a:lnTo>
                <a:lnTo>
                  <a:pt x="168" y="10"/>
                </a:lnTo>
                <a:lnTo>
                  <a:pt x="188" y="22"/>
                </a:lnTo>
                <a:lnTo>
                  <a:pt x="206" y="36"/>
                </a:lnTo>
                <a:lnTo>
                  <a:pt x="220" y="54"/>
                </a:lnTo>
                <a:lnTo>
                  <a:pt x="232" y="74"/>
                </a:lnTo>
                <a:lnTo>
                  <a:pt x="238" y="98"/>
                </a:lnTo>
                <a:lnTo>
                  <a:pt x="240" y="110"/>
                </a:lnTo>
                <a:lnTo>
                  <a:pt x="240" y="1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3" name="Freeform 734"/>
          <p:cNvSpPr>
            <a:spLocks/>
          </p:cNvSpPr>
          <p:nvPr/>
        </p:nvSpPr>
        <p:spPr bwMode="auto">
          <a:xfrm>
            <a:off x="4433888" y="3962400"/>
            <a:ext cx="381000" cy="384175"/>
          </a:xfrm>
          <a:custGeom>
            <a:avLst/>
            <a:gdLst>
              <a:gd name="T0" fmla="*/ 240 w 240"/>
              <a:gd name="T1" fmla="*/ 122 h 242"/>
              <a:gd name="T2" fmla="*/ 240 w 240"/>
              <a:gd name="T3" fmla="*/ 122 h 242"/>
              <a:gd name="T4" fmla="*/ 240 w 240"/>
              <a:gd name="T5" fmla="*/ 134 h 242"/>
              <a:gd name="T6" fmla="*/ 238 w 240"/>
              <a:gd name="T7" fmla="*/ 146 h 242"/>
              <a:gd name="T8" fmla="*/ 232 w 240"/>
              <a:gd name="T9" fmla="*/ 168 h 242"/>
              <a:gd name="T10" fmla="*/ 220 w 240"/>
              <a:gd name="T11" fmla="*/ 190 h 242"/>
              <a:gd name="T12" fmla="*/ 206 w 240"/>
              <a:gd name="T13" fmla="*/ 206 h 242"/>
              <a:gd name="T14" fmla="*/ 188 w 240"/>
              <a:gd name="T15" fmla="*/ 222 h 242"/>
              <a:gd name="T16" fmla="*/ 168 w 240"/>
              <a:gd name="T17" fmla="*/ 232 h 242"/>
              <a:gd name="T18" fmla="*/ 144 w 240"/>
              <a:gd name="T19" fmla="*/ 240 h 242"/>
              <a:gd name="T20" fmla="*/ 132 w 240"/>
              <a:gd name="T21" fmla="*/ 242 h 242"/>
              <a:gd name="T22" fmla="*/ 120 w 240"/>
              <a:gd name="T23" fmla="*/ 242 h 242"/>
              <a:gd name="T24" fmla="*/ 120 w 240"/>
              <a:gd name="T25" fmla="*/ 242 h 242"/>
              <a:gd name="T26" fmla="*/ 108 w 240"/>
              <a:gd name="T27" fmla="*/ 242 h 242"/>
              <a:gd name="T28" fmla="*/ 96 w 240"/>
              <a:gd name="T29" fmla="*/ 240 h 242"/>
              <a:gd name="T30" fmla="*/ 74 w 240"/>
              <a:gd name="T31" fmla="*/ 232 h 242"/>
              <a:gd name="T32" fmla="*/ 54 w 240"/>
              <a:gd name="T33" fmla="*/ 222 h 242"/>
              <a:gd name="T34" fmla="*/ 36 w 240"/>
              <a:gd name="T35" fmla="*/ 206 h 242"/>
              <a:gd name="T36" fmla="*/ 20 w 240"/>
              <a:gd name="T37" fmla="*/ 190 h 242"/>
              <a:gd name="T38" fmla="*/ 10 w 240"/>
              <a:gd name="T39" fmla="*/ 168 h 242"/>
              <a:gd name="T40" fmla="*/ 2 w 240"/>
              <a:gd name="T41" fmla="*/ 146 h 242"/>
              <a:gd name="T42" fmla="*/ 2 w 240"/>
              <a:gd name="T43" fmla="*/ 134 h 242"/>
              <a:gd name="T44" fmla="*/ 0 w 240"/>
              <a:gd name="T45" fmla="*/ 122 h 242"/>
              <a:gd name="T46" fmla="*/ 0 w 240"/>
              <a:gd name="T47" fmla="*/ 122 h 242"/>
              <a:gd name="T48" fmla="*/ 2 w 240"/>
              <a:gd name="T49" fmla="*/ 110 h 242"/>
              <a:gd name="T50" fmla="*/ 2 w 240"/>
              <a:gd name="T51" fmla="*/ 98 h 242"/>
              <a:gd name="T52" fmla="*/ 10 w 240"/>
              <a:gd name="T53" fmla="*/ 74 h 242"/>
              <a:gd name="T54" fmla="*/ 20 w 240"/>
              <a:gd name="T55" fmla="*/ 54 h 242"/>
              <a:gd name="T56" fmla="*/ 36 w 240"/>
              <a:gd name="T57" fmla="*/ 36 h 242"/>
              <a:gd name="T58" fmla="*/ 54 w 240"/>
              <a:gd name="T59" fmla="*/ 22 h 242"/>
              <a:gd name="T60" fmla="*/ 74 w 240"/>
              <a:gd name="T61" fmla="*/ 10 h 242"/>
              <a:gd name="T62" fmla="*/ 96 w 240"/>
              <a:gd name="T63" fmla="*/ 4 h 242"/>
              <a:gd name="T64" fmla="*/ 108 w 240"/>
              <a:gd name="T65" fmla="*/ 2 h 242"/>
              <a:gd name="T66" fmla="*/ 120 w 240"/>
              <a:gd name="T67" fmla="*/ 0 h 242"/>
              <a:gd name="T68" fmla="*/ 120 w 240"/>
              <a:gd name="T69" fmla="*/ 0 h 242"/>
              <a:gd name="T70" fmla="*/ 132 w 240"/>
              <a:gd name="T71" fmla="*/ 2 h 242"/>
              <a:gd name="T72" fmla="*/ 144 w 240"/>
              <a:gd name="T73" fmla="*/ 4 h 242"/>
              <a:gd name="T74" fmla="*/ 168 w 240"/>
              <a:gd name="T75" fmla="*/ 10 h 242"/>
              <a:gd name="T76" fmla="*/ 188 w 240"/>
              <a:gd name="T77" fmla="*/ 22 h 242"/>
              <a:gd name="T78" fmla="*/ 206 w 240"/>
              <a:gd name="T79" fmla="*/ 36 h 242"/>
              <a:gd name="T80" fmla="*/ 220 w 240"/>
              <a:gd name="T81" fmla="*/ 54 h 242"/>
              <a:gd name="T82" fmla="*/ 232 w 240"/>
              <a:gd name="T83" fmla="*/ 74 h 242"/>
              <a:gd name="T84" fmla="*/ 238 w 240"/>
              <a:gd name="T85" fmla="*/ 98 h 242"/>
              <a:gd name="T86" fmla="*/ 240 w 240"/>
              <a:gd name="T87" fmla="*/ 110 h 242"/>
              <a:gd name="T88" fmla="*/ 240 w 240"/>
              <a:gd name="T89" fmla="*/ 12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2">
                <a:moveTo>
                  <a:pt x="240" y="122"/>
                </a:moveTo>
                <a:lnTo>
                  <a:pt x="240" y="122"/>
                </a:lnTo>
                <a:lnTo>
                  <a:pt x="240" y="134"/>
                </a:lnTo>
                <a:lnTo>
                  <a:pt x="238" y="146"/>
                </a:lnTo>
                <a:lnTo>
                  <a:pt x="232" y="168"/>
                </a:lnTo>
                <a:lnTo>
                  <a:pt x="220" y="190"/>
                </a:lnTo>
                <a:lnTo>
                  <a:pt x="206" y="206"/>
                </a:lnTo>
                <a:lnTo>
                  <a:pt x="188" y="222"/>
                </a:lnTo>
                <a:lnTo>
                  <a:pt x="168" y="232"/>
                </a:lnTo>
                <a:lnTo>
                  <a:pt x="144" y="240"/>
                </a:lnTo>
                <a:lnTo>
                  <a:pt x="132" y="242"/>
                </a:lnTo>
                <a:lnTo>
                  <a:pt x="120" y="242"/>
                </a:lnTo>
                <a:lnTo>
                  <a:pt x="120" y="242"/>
                </a:lnTo>
                <a:lnTo>
                  <a:pt x="108" y="242"/>
                </a:lnTo>
                <a:lnTo>
                  <a:pt x="96" y="240"/>
                </a:lnTo>
                <a:lnTo>
                  <a:pt x="74" y="232"/>
                </a:lnTo>
                <a:lnTo>
                  <a:pt x="54" y="222"/>
                </a:lnTo>
                <a:lnTo>
                  <a:pt x="36" y="206"/>
                </a:lnTo>
                <a:lnTo>
                  <a:pt x="20" y="190"/>
                </a:lnTo>
                <a:lnTo>
                  <a:pt x="10" y="168"/>
                </a:lnTo>
                <a:lnTo>
                  <a:pt x="2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2" y="98"/>
                </a:lnTo>
                <a:lnTo>
                  <a:pt x="10" y="74"/>
                </a:lnTo>
                <a:lnTo>
                  <a:pt x="20" y="54"/>
                </a:lnTo>
                <a:lnTo>
                  <a:pt x="36" y="36"/>
                </a:lnTo>
                <a:lnTo>
                  <a:pt x="54" y="22"/>
                </a:lnTo>
                <a:lnTo>
                  <a:pt x="74" y="10"/>
                </a:lnTo>
                <a:lnTo>
                  <a:pt x="96" y="4"/>
                </a:lnTo>
                <a:lnTo>
                  <a:pt x="108" y="2"/>
                </a:lnTo>
                <a:lnTo>
                  <a:pt x="120" y="0"/>
                </a:lnTo>
                <a:lnTo>
                  <a:pt x="120" y="0"/>
                </a:lnTo>
                <a:lnTo>
                  <a:pt x="132" y="2"/>
                </a:lnTo>
                <a:lnTo>
                  <a:pt x="144" y="4"/>
                </a:lnTo>
                <a:lnTo>
                  <a:pt x="168" y="10"/>
                </a:lnTo>
                <a:lnTo>
                  <a:pt x="188" y="22"/>
                </a:lnTo>
                <a:lnTo>
                  <a:pt x="206" y="36"/>
                </a:lnTo>
                <a:lnTo>
                  <a:pt x="220" y="54"/>
                </a:lnTo>
                <a:lnTo>
                  <a:pt x="232" y="74"/>
                </a:lnTo>
                <a:lnTo>
                  <a:pt x="238" y="98"/>
                </a:lnTo>
                <a:lnTo>
                  <a:pt x="240" y="110"/>
                </a:lnTo>
                <a:lnTo>
                  <a:pt x="240" y="12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4" name="Freeform 735"/>
          <p:cNvSpPr>
            <a:spLocks/>
          </p:cNvSpPr>
          <p:nvPr/>
        </p:nvSpPr>
        <p:spPr bwMode="auto">
          <a:xfrm>
            <a:off x="3856038" y="2946400"/>
            <a:ext cx="384175" cy="361950"/>
          </a:xfrm>
          <a:custGeom>
            <a:avLst/>
            <a:gdLst>
              <a:gd name="T0" fmla="*/ 242 w 242"/>
              <a:gd name="T1" fmla="*/ 114 h 228"/>
              <a:gd name="T2" fmla="*/ 242 w 242"/>
              <a:gd name="T3" fmla="*/ 114 h 228"/>
              <a:gd name="T4" fmla="*/ 240 w 242"/>
              <a:gd name="T5" fmla="*/ 126 h 228"/>
              <a:gd name="T6" fmla="*/ 238 w 242"/>
              <a:gd name="T7" fmla="*/ 136 h 228"/>
              <a:gd name="T8" fmla="*/ 232 w 242"/>
              <a:gd name="T9" fmla="*/ 158 h 228"/>
              <a:gd name="T10" fmla="*/ 220 w 242"/>
              <a:gd name="T11" fmla="*/ 178 h 228"/>
              <a:gd name="T12" fmla="*/ 206 w 242"/>
              <a:gd name="T13" fmla="*/ 194 h 228"/>
              <a:gd name="T14" fmla="*/ 188 w 242"/>
              <a:gd name="T15" fmla="*/ 208 h 228"/>
              <a:gd name="T16" fmla="*/ 168 w 242"/>
              <a:gd name="T17" fmla="*/ 218 h 228"/>
              <a:gd name="T18" fmla="*/ 146 w 242"/>
              <a:gd name="T19" fmla="*/ 226 h 228"/>
              <a:gd name="T20" fmla="*/ 122 w 242"/>
              <a:gd name="T21" fmla="*/ 228 h 228"/>
              <a:gd name="T22" fmla="*/ 122 w 242"/>
              <a:gd name="T23" fmla="*/ 228 h 228"/>
              <a:gd name="T24" fmla="*/ 96 w 242"/>
              <a:gd name="T25" fmla="*/ 226 h 228"/>
              <a:gd name="T26" fmla="*/ 74 w 242"/>
              <a:gd name="T27" fmla="*/ 218 h 228"/>
              <a:gd name="T28" fmla="*/ 54 w 242"/>
              <a:gd name="T29" fmla="*/ 208 h 228"/>
              <a:gd name="T30" fmla="*/ 36 w 242"/>
              <a:gd name="T31" fmla="*/ 194 h 228"/>
              <a:gd name="T32" fmla="*/ 22 w 242"/>
              <a:gd name="T33" fmla="*/ 178 h 228"/>
              <a:gd name="T34" fmla="*/ 10 w 242"/>
              <a:gd name="T35" fmla="*/ 158 h 228"/>
              <a:gd name="T36" fmla="*/ 4 w 242"/>
              <a:gd name="T37" fmla="*/ 136 h 228"/>
              <a:gd name="T38" fmla="*/ 2 w 242"/>
              <a:gd name="T39" fmla="*/ 126 h 228"/>
              <a:gd name="T40" fmla="*/ 0 w 242"/>
              <a:gd name="T41" fmla="*/ 114 h 228"/>
              <a:gd name="T42" fmla="*/ 0 w 242"/>
              <a:gd name="T43" fmla="*/ 114 h 228"/>
              <a:gd name="T44" fmla="*/ 2 w 242"/>
              <a:gd name="T45" fmla="*/ 102 h 228"/>
              <a:gd name="T46" fmla="*/ 4 w 242"/>
              <a:gd name="T47" fmla="*/ 90 h 228"/>
              <a:gd name="T48" fmla="*/ 10 w 242"/>
              <a:gd name="T49" fmla="*/ 70 h 228"/>
              <a:gd name="T50" fmla="*/ 22 w 242"/>
              <a:gd name="T51" fmla="*/ 50 h 228"/>
              <a:gd name="T52" fmla="*/ 36 w 242"/>
              <a:gd name="T53" fmla="*/ 34 h 228"/>
              <a:gd name="T54" fmla="*/ 54 w 242"/>
              <a:gd name="T55" fmla="*/ 20 h 228"/>
              <a:gd name="T56" fmla="*/ 74 w 242"/>
              <a:gd name="T57" fmla="*/ 10 h 228"/>
              <a:gd name="T58" fmla="*/ 96 w 242"/>
              <a:gd name="T59" fmla="*/ 2 h 228"/>
              <a:gd name="T60" fmla="*/ 122 w 242"/>
              <a:gd name="T61" fmla="*/ 0 h 228"/>
              <a:gd name="T62" fmla="*/ 122 w 242"/>
              <a:gd name="T63" fmla="*/ 0 h 228"/>
              <a:gd name="T64" fmla="*/ 146 w 242"/>
              <a:gd name="T65" fmla="*/ 2 h 228"/>
              <a:gd name="T66" fmla="*/ 168 w 242"/>
              <a:gd name="T67" fmla="*/ 10 h 228"/>
              <a:gd name="T68" fmla="*/ 188 w 242"/>
              <a:gd name="T69" fmla="*/ 20 h 228"/>
              <a:gd name="T70" fmla="*/ 206 w 242"/>
              <a:gd name="T71" fmla="*/ 34 h 228"/>
              <a:gd name="T72" fmla="*/ 220 w 242"/>
              <a:gd name="T73" fmla="*/ 50 h 228"/>
              <a:gd name="T74" fmla="*/ 232 w 242"/>
              <a:gd name="T75" fmla="*/ 70 h 228"/>
              <a:gd name="T76" fmla="*/ 238 w 242"/>
              <a:gd name="T77" fmla="*/ 90 h 228"/>
              <a:gd name="T78" fmla="*/ 240 w 242"/>
              <a:gd name="T79" fmla="*/ 102 h 228"/>
              <a:gd name="T80" fmla="*/ 242 w 242"/>
              <a:gd name="T8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28">
                <a:moveTo>
                  <a:pt x="242" y="114"/>
                </a:moveTo>
                <a:lnTo>
                  <a:pt x="242" y="114"/>
                </a:lnTo>
                <a:lnTo>
                  <a:pt x="240" y="126"/>
                </a:lnTo>
                <a:lnTo>
                  <a:pt x="238" y="136"/>
                </a:lnTo>
                <a:lnTo>
                  <a:pt x="232" y="158"/>
                </a:lnTo>
                <a:lnTo>
                  <a:pt x="220" y="178"/>
                </a:lnTo>
                <a:lnTo>
                  <a:pt x="206" y="194"/>
                </a:lnTo>
                <a:lnTo>
                  <a:pt x="188" y="208"/>
                </a:lnTo>
                <a:lnTo>
                  <a:pt x="168" y="218"/>
                </a:lnTo>
                <a:lnTo>
                  <a:pt x="146" y="226"/>
                </a:lnTo>
                <a:lnTo>
                  <a:pt x="122" y="228"/>
                </a:lnTo>
                <a:lnTo>
                  <a:pt x="122" y="228"/>
                </a:lnTo>
                <a:lnTo>
                  <a:pt x="96" y="226"/>
                </a:lnTo>
                <a:lnTo>
                  <a:pt x="74" y="218"/>
                </a:lnTo>
                <a:lnTo>
                  <a:pt x="54" y="208"/>
                </a:lnTo>
                <a:lnTo>
                  <a:pt x="36" y="194"/>
                </a:lnTo>
                <a:lnTo>
                  <a:pt x="22" y="178"/>
                </a:lnTo>
                <a:lnTo>
                  <a:pt x="10" y="158"/>
                </a:lnTo>
                <a:lnTo>
                  <a:pt x="4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4" y="90"/>
                </a:lnTo>
                <a:lnTo>
                  <a:pt x="10" y="70"/>
                </a:lnTo>
                <a:lnTo>
                  <a:pt x="22" y="50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0"/>
                </a:lnTo>
                <a:lnTo>
                  <a:pt x="232" y="70"/>
                </a:lnTo>
                <a:lnTo>
                  <a:pt x="238" y="90"/>
                </a:lnTo>
                <a:lnTo>
                  <a:pt x="240" y="102"/>
                </a:lnTo>
                <a:lnTo>
                  <a:pt x="242" y="11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5" name="Freeform 736"/>
          <p:cNvSpPr>
            <a:spLocks/>
          </p:cNvSpPr>
          <p:nvPr/>
        </p:nvSpPr>
        <p:spPr bwMode="auto">
          <a:xfrm>
            <a:off x="3856038" y="2946400"/>
            <a:ext cx="384175" cy="361950"/>
          </a:xfrm>
          <a:custGeom>
            <a:avLst/>
            <a:gdLst>
              <a:gd name="T0" fmla="*/ 242 w 242"/>
              <a:gd name="T1" fmla="*/ 114 h 228"/>
              <a:gd name="T2" fmla="*/ 242 w 242"/>
              <a:gd name="T3" fmla="*/ 114 h 228"/>
              <a:gd name="T4" fmla="*/ 240 w 242"/>
              <a:gd name="T5" fmla="*/ 126 h 228"/>
              <a:gd name="T6" fmla="*/ 238 w 242"/>
              <a:gd name="T7" fmla="*/ 136 h 228"/>
              <a:gd name="T8" fmla="*/ 232 w 242"/>
              <a:gd name="T9" fmla="*/ 158 h 228"/>
              <a:gd name="T10" fmla="*/ 220 w 242"/>
              <a:gd name="T11" fmla="*/ 178 h 228"/>
              <a:gd name="T12" fmla="*/ 206 w 242"/>
              <a:gd name="T13" fmla="*/ 194 h 228"/>
              <a:gd name="T14" fmla="*/ 188 w 242"/>
              <a:gd name="T15" fmla="*/ 208 h 228"/>
              <a:gd name="T16" fmla="*/ 168 w 242"/>
              <a:gd name="T17" fmla="*/ 218 h 228"/>
              <a:gd name="T18" fmla="*/ 146 w 242"/>
              <a:gd name="T19" fmla="*/ 226 h 228"/>
              <a:gd name="T20" fmla="*/ 122 w 242"/>
              <a:gd name="T21" fmla="*/ 228 h 228"/>
              <a:gd name="T22" fmla="*/ 122 w 242"/>
              <a:gd name="T23" fmla="*/ 228 h 228"/>
              <a:gd name="T24" fmla="*/ 96 w 242"/>
              <a:gd name="T25" fmla="*/ 226 h 228"/>
              <a:gd name="T26" fmla="*/ 74 w 242"/>
              <a:gd name="T27" fmla="*/ 218 h 228"/>
              <a:gd name="T28" fmla="*/ 54 w 242"/>
              <a:gd name="T29" fmla="*/ 208 h 228"/>
              <a:gd name="T30" fmla="*/ 36 w 242"/>
              <a:gd name="T31" fmla="*/ 194 h 228"/>
              <a:gd name="T32" fmla="*/ 22 w 242"/>
              <a:gd name="T33" fmla="*/ 178 h 228"/>
              <a:gd name="T34" fmla="*/ 10 w 242"/>
              <a:gd name="T35" fmla="*/ 158 h 228"/>
              <a:gd name="T36" fmla="*/ 4 w 242"/>
              <a:gd name="T37" fmla="*/ 136 h 228"/>
              <a:gd name="T38" fmla="*/ 2 w 242"/>
              <a:gd name="T39" fmla="*/ 126 h 228"/>
              <a:gd name="T40" fmla="*/ 0 w 242"/>
              <a:gd name="T41" fmla="*/ 114 h 228"/>
              <a:gd name="T42" fmla="*/ 0 w 242"/>
              <a:gd name="T43" fmla="*/ 114 h 228"/>
              <a:gd name="T44" fmla="*/ 2 w 242"/>
              <a:gd name="T45" fmla="*/ 102 h 228"/>
              <a:gd name="T46" fmla="*/ 4 w 242"/>
              <a:gd name="T47" fmla="*/ 90 h 228"/>
              <a:gd name="T48" fmla="*/ 10 w 242"/>
              <a:gd name="T49" fmla="*/ 70 h 228"/>
              <a:gd name="T50" fmla="*/ 22 w 242"/>
              <a:gd name="T51" fmla="*/ 50 h 228"/>
              <a:gd name="T52" fmla="*/ 36 w 242"/>
              <a:gd name="T53" fmla="*/ 34 h 228"/>
              <a:gd name="T54" fmla="*/ 54 w 242"/>
              <a:gd name="T55" fmla="*/ 20 h 228"/>
              <a:gd name="T56" fmla="*/ 74 w 242"/>
              <a:gd name="T57" fmla="*/ 10 h 228"/>
              <a:gd name="T58" fmla="*/ 96 w 242"/>
              <a:gd name="T59" fmla="*/ 2 h 228"/>
              <a:gd name="T60" fmla="*/ 122 w 242"/>
              <a:gd name="T61" fmla="*/ 0 h 228"/>
              <a:gd name="T62" fmla="*/ 122 w 242"/>
              <a:gd name="T63" fmla="*/ 0 h 228"/>
              <a:gd name="T64" fmla="*/ 146 w 242"/>
              <a:gd name="T65" fmla="*/ 2 h 228"/>
              <a:gd name="T66" fmla="*/ 168 w 242"/>
              <a:gd name="T67" fmla="*/ 10 h 228"/>
              <a:gd name="T68" fmla="*/ 188 w 242"/>
              <a:gd name="T69" fmla="*/ 20 h 228"/>
              <a:gd name="T70" fmla="*/ 206 w 242"/>
              <a:gd name="T71" fmla="*/ 34 h 228"/>
              <a:gd name="T72" fmla="*/ 220 w 242"/>
              <a:gd name="T73" fmla="*/ 50 h 228"/>
              <a:gd name="T74" fmla="*/ 232 w 242"/>
              <a:gd name="T75" fmla="*/ 70 h 228"/>
              <a:gd name="T76" fmla="*/ 238 w 242"/>
              <a:gd name="T77" fmla="*/ 90 h 228"/>
              <a:gd name="T78" fmla="*/ 240 w 242"/>
              <a:gd name="T79" fmla="*/ 102 h 228"/>
              <a:gd name="T80" fmla="*/ 242 w 242"/>
              <a:gd name="T8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28">
                <a:moveTo>
                  <a:pt x="242" y="114"/>
                </a:moveTo>
                <a:lnTo>
                  <a:pt x="242" y="114"/>
                </a:lnTo>
                <a:lnTo>
                  <a:pt x="240" y="126"/>
                </a:lnTo>
                <a:lnTo>
                  <a:pt x="238" y="136"/>
                </a:lnTo>
                <a:lnTo>
                  <a:pt x="232" y="158"/>
                </a:lnTo>
                <a:lnTo>
                  <a:pt x="220" y="178"/>
                </a:lnTo>
                <a:lnTo>
                  <a:pt x="206" y="194"/>
                </a:lnTo>
                <a:lnTo>
                  <a:pt x="188" y="208"/>
                </a:lnTo>
                <a:lnTo>
                  <a:pt x="168" y="218"/>
                </a:lnTo>
                <a:lnTo>
                  <a:pt x="146" y="226"/>
                </a:lnTo>
                <a:lnTo>
                  <a:pt x="122" y="228"/>
                </a:lnTo>
                <a:lnTo>
                  <a:pt x="122" y="228"/>
                </a:lnTo>
                <a:lnTo>
                  <a:pt x="96" y="226"/>
                </a:lnTo>
                <a:lnTo>
                  <a:pt x="74" y="218"/>
                </a:lnTo>
                <a:lnTo>
                  <a:pt x="54" y="208"/>
                </a:lnTo>
                <a:lnTo>
                  <a:pt x="36" y="194"/>
                </a:lnTo>
                <a:lnTo>
                  <a:pt x="22" y="178"/>
                </a:lnTo>
                <a:lnTo>
                  <a:pt x="10" y="158"/>
                </a:lnTo>
                <a:lnTo>
                  <a:pt x="4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4" y="90"/>
                </a:lnTo>
                <a:lnTo>
                  <a:pt x="10" y="70"/>
                </a:lnTo>
                <a:lnTo>
                  <a:pt x="22" y="50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0"/>
                </a:lnTo>
                <a:lnTo>
                  <a:pt x="232" y="70"/>
                </a:lnTo>
                <a:lnTo>
                  <a:pt x="238" y="90"/>
                </a:lnTo>
                <a:lnTo>
                  <a:pt x="240" y="102"/>
                </a:lnTo>
                <a:lnTo>
                  <a:pt x="242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6" name="Freeform 737"/>
          <p:cNvSpPr>
            <a:spLocks/>
          </p:cNvSpPr>
          <p:nvPr/>
        </p:nvSpPr>
        <p:spPr bwMode="auto">
          <a:xfrm>
            <a:off x="3856038" y="2946400"/>
            <a:ext cx="384175" cy="361950"/>
          </a:xfrm>
          <a:custGeom>
            <a:avLst/>
            <a:gdLst>
              <a:gd name="T0" fmla="*/ 242 w 242"/>
              <a:gd name="T1" fmla="*/ 114 h 228"/>
              <a:gd name="T2" fmla="*/ 242 w 242"/>
              <a:gd name="T3" fmla="*/ 114 h 228"/>
              <a:gd name="T4" fmla="*/ 240 w 242"/>
              <a:gd name="T5" fmla="*/ 126 h 228"/>
              <a:gd name="T6" fmla="*/ 238 w 242"/>
              <a:gd name="T7" fmla="*/ 136 h 228"/>
              <a:gd name="T8" fmla="*/ 232 w 242"/>
              <a:gd name="T9" fmla="*/ 158 h 228"/>
              <a:gd name="T10" fmla="*/ 220 w 242"/>
              <a:gd name="T11" fmla="*/ 178 h 228"/>
              <a:gd name="T12" fmla="*/ 206 w 242"/>
              <a:gd name="T13" fmla="*/ 194 h 228"/>
              <a:gd name="T14" fmla="*/ 188 w 242"/>
              <a:gd name="T15" fmla="*/ 208 h 228"/>
              <a:gd name="T16" fmla="*/ 168 w 242"/>
              <a:gd name="T17" fmla="*/ 218 h 228"/>
              <a:gd name="T18" fmla="*/ 146 w 242"/>
              <a:gd name="T19" fmla="*/ 226 h 228"/>
              <a:gd name="T20" fmla="*/ 122 w 242"/>
              <a:gd name="T21" fmla="*/ 228 h 228"/>
              <a:gd name="T22" fmla="*/ 122 w 242"/>
              <a:gd name="T23" fmla="*/ 228 h 228"/>
              <a:gd name="T24" fmla="*/ 96 w 242"/>
              <a:gd name="T25" fmla="*/ 226 h 228"/>
              <a:gd name="T26" fmla="*/ 74 w 242"/>
              <a:gd name="T27" fmla="*/ 218 h 228"/>
              <a:gd name="T28" fmla="*/ 54 w 242"/>
              <a:gd name="T29" fmla="*/ 208 h 228"/>
              <a:gd name="T30" fmla="*/ 36 w 242"/>
              <a:gd name="T31" fmla="*/ 194 h 228"/>
              <a:gd name="T32" fmla="*/ 22 w 242"/>
              <a:gd name="T33" fmla="*/ 178 h 228"/>
              <a:gd name="T34" fmla="*/ 10 w 242"/>
              <a:gd name="T35" fmla="*/ 158 h 228"/>
              <a:gd name="T36" fmla="*/ 4 w 242"/>
              <a:gd name="T37" fmla="*/ 136 h 228"/>
              <a:gd name="T38" fmla="*/ 2 w 242"/>
              <a:gd name="T39" fmla="*/ 126 h 228"/>
              <a:gd name="T40" fmla="*/ 0 w 242"/>
              <a:gd name="T41" fmla="*/ 114 h 228"/>
              <a:gd name="T42" fmla="*/ 0 w 242"/>
              <a:gd name="T43" fmla="*/ 114 h 228"/>
              <a:gd name="T44" fmla="*/ 2 w 242"/>
              <a:gd name="T45" fmla="*/ 102 h 228"/>
              <a:gd name="T46" fmla="*/ 4 w 242"/>
              <a:gd name="T47" fmla="*/ 90 h 228"/>
              <a:gd name="T48" fmla="*/ 10 w 242"/>
              <a:gd name="T49" fmla="*/ 70 h 228"/>
              <a:gd name="T50" fmla="*/ 22 w 242"/>
              <a:gd name="T51" fmla="*/ 50 h 228"/>
              <a:gd name="T52" fmla="*/ 36 w 242"/>
              <a:gd name="T53" fmla="*/ 34 h 228"/>
              <a:gd name="T54" fmla="*/ 54 w 242"/>
              <a:gd name="T55" fmla="*/ 20 h 228"/>
              <a:gd name="T56" fmla="*/ 74 w 242"/>
              <a:gd name="T57" fmla="*/ 10 h 228"/>
              <a:gd name="T58" fmla="*/ 96 w 242"/>
              <a:gd name="T59" fmla="*/ 2 h 228"/>
              <a:gd name="T60" fmla="*/ 122 w 242"/>
              <a:gd name="T61" fmla="*/ 0 h 228"/>
              <a:gd name="T62" fmla="*/ 122 w 242"/>
              <a:gd name="T63" fmla="*/ 0 h 228"/>
              <a:gd name="T64" fmla="*/ 146 w 242"/>
              <a:gd name="T65" fmla="*/ 2 h 228"/>
              <a:gd name="T66" fmla="*/ 168 w 242"/>
              <a:gd name="T67" fmla="*/ 10 h 228"/>
              <a:gd name="T68" fmla="*/ 188 w 242"/>
              <a:gd name="T69" fmla="*/ 20 h 228"/>
              <a:gd name="T70" fmla="*/ 206 w 242"/>
              <a:gd name="T71" fmla="*/ 34 h 228"/>
              <a:gd name="T72" fmla="*/ 220 w 242"/>
              <a:gd name="T73" fmla="*/ 50 h 228"/>
              <a:gd name="T74" fmla="*/ 232 w 242"/>
              <a:gd name="T75" fmla="*/ 70 h 228"/>
              <a:gd name="T76" fmla="*/ 238 w 242"/>
              <a:gd name="T77" fmla="*/ 90 h 228"/>
              <a:gd name="T78" fmla="*/ 240 w 242"/>
              <a:gd name="T79" fmla="*/ 102 h 228"/>
              <a:gd name="T80" fmla="*/ 242 w 242"/>
              <a:gd name="T8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28">
                <a:moveTo>
                  <a:pt x="242" y="114"/>
                </a:moveTo>
                <a:lnTo>
                  <a:pt x="242" y="114"/>
                </a:lnTo>
                <a:lnTo>
                  <a:pt x="240" y="126"/>
                </a:lnTo>
                <a:lnTo>
                  <a:pt x="238" y="136"/>
                </a:lnTo>
                <a:lnTo>
                  <a:pt x="232" y="158"/>
                </a:lnTo>
                <a:lnTo>
                  <a:pt x="220" y="178"/>
                </a:lnTo>
                <a:lnTo>
                  <a:pt x="206" y="194"/>
                </a:lnTo>
                <a:lnTo>
                  <a:pt x="188" y="208"/>
                </a:lnTo>
                <a:lnTo>
                  <a:pt x="168" y="218"/>
                </a:lnTo>
                <a:lnTo>
                  <a:pt x="146" y="226"/>
                </a:lnTo>
                <a:lnTo>
                  <a:pt x="122" y="228"/>
                </a:lnTo>
                <a:lnTo>
                  <a:pt x="122" y="228"/>
                </a:lnTo>
                <a:lnTo>
                  <a:pt x="96" y="226"/>
                </a:lnTo>
                <a:lnTo>
                  <a:pt x="74" y="218"/>
                </a:lnTo>
                <a:lnTo>
                  <a:pt x="54" y="208"/>
                </a:lnTo>
                <a:lnTo>
                  <a:pt x="36" y="194"/>
                </a:lnTo>
                <a:lnTo>
                  <a:pt x="22" y="178"/>
                </a:lnTo>
                <a:lnTo>
                  <a:pt x="10" y="158"/>
                </a:lnTo>
                <a:lnTo>
                  <a:pt x="4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4" y="90"/>
                </a:lnTo>
                <a:lnTo>
                  <a:pt x="10" y="70"/>
                </a:lnTo>
                <a:lnTo>
                  <a:pt x="22" y="50"/>
                </a:lnTo>
                <a:lnTo>
                  <a:pt x="36" y="34"/>
                </a:lnTo>
                <a:lnTo>
                  <a:pt x="54" y="20"/>
                </a:lnTo>
                <a:lnTo>
                  <a:pt x="74" y="10"/>
                </a:lnTo>
                <a:lnTo>
                  <a:pt x="96" y="2"/>
                </a:lnTo>
                <a:lnTo>
                  <a:pt x="122" y="0"/>
                </a:lnTo>
                <a:lnTo>
                  <a:pt x="122" y="0"/>
                </a:lnTo>
                <a:lnTo>
                  <a:pt x="146" y="2"/>
                </a:lnTo>
                <a:lnTo>
                  <a:pt x="168" y="10"/>
                </a:lnTo>
                <a:lnTo>
                  <a:pt x="188" y="20"/>
                </a:lnTo>
                <a:lnTo>
                  <a:pt x="206" y="34"/>
                </a:lnTo>
                <a:lnTo>
                  <a:pt x="220" y="50"/>
                </a:lnTo>
                <a:lnTo>
                  <a:pt x="232" y="70"/>
                </a:lnTo>
                <a:lnTo>
                  <a:pt x="238" y="90"/>
                </a:lnTo>
                <a:lnTo>
                  <a:pt x="240" y="102"/>
                </a:lnTo>
                <a:lnTo>
                  <a:pt x="242" y="11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7" name="Freeform 738"/>
          <p:cNvSpPr>
            <a:spLocks/>
          </p:cNvSpPr>
          <p:nvPr/>
        </p:nvSpPr>
        <p:spPr bwMode="auto">
          <a:xfrm>
            <a:off x="49545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38 w 240"/>
              <a:gd name="T5" fmla="*/ 132 h 240"/>
              <a:gd name="T6" fmla="*/ 236 w 240"/>
              <a:gd name="T7" fmla="*/ 144 h 240"/>
              <a:gd name="T8" fmla="*/ 230 w 240"/>
              <a:gd name="T9" fmla="*/ 168 h 240"/>
              <a:gd name="T10" fmla="*/ 218 w 240"/>
              <a:gd name="T11" fmla="*/ 188 h 240"/>
              <a:gd name="T12" fmla="*/ 204 w 240"/>
              <a:gd name="T13" fmla="*/ 206 h 240"/>
              <a:gd name="T14" fmla="*/ 186 w 240"/>
              <a:gd name="T15" fmla="*/ 220 h 240"/>
              <a:gd name="T16" fmla="*/ 166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6 w 240"/>
              <a:gd name="T27" fmla="*/ 240 h 240"/>
              <a:gd name="T28" fmla="*/ 94 w 240"/>
              <a:gd name="T29" fmla="*/ 238 h 240"/>
              <a:gd name="T30" fmla="*/ 72 w 240"/>
              <a:gd name="T31" fmla="*/ 232 h 240"/>
              <a:gd name="T32" fmla="*/ 52 w 240"/>
              <a:gd name="T33" fmla="*/ 220 h 240"/>
              <a:gd name="T34" fmla="*/ 34 w 240"/>
              <a:gd name="T35" fmla="*/ 206 h 240"/>
              <a:gd name="T36" fmla="*/ 20 w 240"/>
              <a:gd name="T37" fmla="*/ 188 h 240"/>
              <a:gd name="T38" fmla="*/ 8 w 240"/>
              <a:gd name="T39" fmla="*/ 168 h 240"/>
              <a:gd name="T40" fmla="*/ 2 w 240"/>
              <a:gd name="T41" fmla="*/ 144 h 240"/>
              <a:gd name="T42" fmla="*/ 0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0 w 240"/>
              <a:gd name="T49" fmla="*/ 108 h 240"/>
              <a:gd name="T50" fmla="*/ 2 w 240"/>
              <a:gd name="T51" fmla="*/ 96 h 240"/>
              <a:gd name="T52" fmla="*/ 8 w 240"/>
              <a:gd name="T53" fmla="*/ 74 h 240"/>
              <a:gd name="T54" fmla="*/ 20 w 240"/>
              <a:gd name="T55" fmla="*/ 52 h 240"/>
              <a:gd name="T56" fmla="*/ 34 w 240"/>
              <a:gd name="T57" fmla="*/ 34 h 240"/>
              <a:gd name="T58" fmla="*/ 52 w 240"/>
              <a:gd name="T59" fmla="*/ 20 h 240"/>
              <a:gd name="T60" fmla="*/ 72 w 240"/>
              <a:gd name="T61" fmla="*/ 8 h 240"/>
              <a:gd name="T62" fmla="*/ 94 w 240"/>
              <a:gd name="T63" fmla="*/ 2 h 240"/>
              <a:gd name="T64" fmla="*/ 106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6 w 240"/>
              <a:gd name="T75" fmla="*/ 8 h 240"/>
              <a:gd name="T76" fmla="*/ 186 w 240"/>
              <a:gd name="T77" fmla="*/ 20 h 240"/>
              <a:gd name="T78" fmla="*/ 204 w 240"/>
              <a:gd name="T79" fmla="*/ 34 h 240"/>
              <a:gd name="T80" fmla="*/ 218 w 240"/>
              <a:gd name="T81" fmla="*/ 52 h 240"/>
              <a:gd name="T82" fmla="*/ 230 w 240"/>
              <a:gd name="T83" fmla="*/ 74 h 240"/>
              <a:gd name="T84" fmla="*/ 236 w 240"/>
              <a:gd name="T85" fmla="*/ 96 h 240"/>
              <a:gd name="T86" fmla="*/ 238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38" y="132"/>
                </a:lnTo>
                <a:lnTo>
                  <a:pt x="236" y="144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6" y="240"/>
                </a:lnTo>
                <a:lnTo>
                  <a:pt x="94" y="238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4"/>
                </a:lnTo>
                <a:lnTo>
                  <a:pt x="0" y="132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2"/>
                </a:lnTo>
                <a:lnTo>
                  <a:pt x="34" y="34"/>
                </a:lnTo>
                <a:lnTo>
                  <a:pt x="52" y="20"/>
                </a:lnTo>
                <a:lnTo>
                  <a:pt x="72" y="8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8"/>
                </a:lnTo>
                <a:lnTo>
                  <a:pt x="186" y="20"/>
                </a:lnTo>
                <a:lnTo>
                  <a:pt x="204" y="34"/>
                </a:lnTo>
                <a:lnTo>
                  <a:pt x="218" y="52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8" name="Freeform 739"/>
          <p:cNvSpPr>
            <a:spLocks/>
          </p:cNvSpPr>
          <p:nvPr/>
        </p:nvSpPr>
        <p:spPr bwMode="auto">
          <a:xfrm>
            <a:off x="49545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38 w 240"/>
              <a:gd name="T5" fmla="*/ 132 h 240"/>
              <a:gd name="T6" fmla="*/ 236 w 240"/>
              <a:gd name="T7" fmla="*/ 144 h 240"/>
              <a:gd name="T8" fmla="*/ 230 w 240"/>
              <a:gd name="T9" fmla="*/ 168 h 240"/>
              <a:gd name="T10" fmla="*/ 218 w 240"/>
              <a:gd name="T11" fmla="*/ 188 h 240"/>
              <a:gd name="T12" fmla="*/ 204 w 240"/>
              <a:gd name="T13" fmla="*/ 206 h 240"/>
              <a:gd name="T14" fmla="*/ 186 w 240"/>
              <a:gd name="T15" fmla="*/ 220 h 240"/>
              <a:gd name="T16" fmla="*/ 166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6 w 240"/>
              <a:gd name="T27" fmla="*/ 240 h 240"/>
              <a:gd name="T28" fmla="*/ 94 w 240"/>
              <a:gd name="T29" fmla="*/ 238 h 240"/>
              <a:gd name="T30" fmla="*/ 72 w 240"/>
              <a:gd name="T31" fmla="*/ 232 h 240"/>
              <a:gd name="T32" fmla="*/ 52 w 240"/>
              <a:gd name="T33" fmla="*/ 220 h 240"/>
              <a:gd name="T34" fmla="*/ 34 w 240"/>
              <a:gd name="T35" fmla="*/ 206 h 240"/>
              <a:gd name="T36" fmla="*/ 20 w 240"/>
              <a:gd name="T37" fmla="*/ 188 h 240"/>
              <a:gd name="T38" fmla="*/ 8 w 240"/>
              <a:gd name="T39" fmla="*/ 168 h 240"/>
              <a:gd name="T40" fmla="*/ 2 w 240"/>
              <a:gd name="T41" fmla="*/ 144 h 240"/>
              <a:gd name="T42" fmla="*/ 0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0 w 240"/>
              <a:gd name="T49" fmla="*/ 108 h 240"/>
              <a:gd name="T50" fmla="*/ 2 w 240"/>
              <a:gd name="T51" fmla="*/ 96 h 240"/>
              <a:gd name="T52" fmla="*/ 8 w 240"/>
              <a:gd name="T53" fmla="*/ 74 h 240"/>
              <a:gd name="T54" fmla="*/ 20 w 240"/>
              <a:gd name="T55" fmla="*/ 52 h 240"/>
              <a:gd name="T56" fmla="*/ 34 w 240"/>
              <a:gd name="T57" fmla="*/ 34 h 240"/>
              <a:gd name="T58" fmla="*/ 52 w 240"/>
              <a:gd name="T59" fmla="*/ 20 h 240"/>
              <a:gd name="T60" fmla="*/ 72 w 240"/>
              <a:gd name="T61" fmla="*/ 8 h 240"/>
              <a:gd name="T62" fmla="*/ 94 w 240"/>
              <a:gd name="T63" fmla="*/ 2 h 240"/>
              <a:gd name="T64" fmla="*/ 106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6 w 240"/>
              <a:gd name="T75" fmla="*/ 8 h 240"/>
              <a:gd name="T76" fmla="*/ 186 w 240"/>
              <a:gd name="T77" fmla="*/ 20 h 240"/>
              <a:gd name="T78" fmla="*/ 204 w 240"/>
              <a:gd name="T79" fmla="*/ 34 h 240"/>
              <a:gd name="T80" fmla="*/ 218 w 240"/>
              <a:gd name="T81" fmla="*/ 52 h 240"/>
              <a:gd name="T82" fmla="*/ 230 w 240"/>
              <a:gd name="T83" fmla="*/ 74 h 240"/>
              <a:gd name="T84" fmla="*/ 236 w 240"/>
              <a:gd name="T85" fmla="*/ 96 h 240"/>
              <a:gd name="T86" fmla="*/ 238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38" y="132"/>
                </a:lnTo>
                <a:lnTo>
                  <a:pt x="236" y="144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6" y="240"/>
                </a:lnTo>
                <a:lnTo>
                  <a:pt x="94" y="238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4"/>
                </a:lnTo>
                <a:lnTo>
                  <a:pt x="0" y="132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2"/>
                </a:lnTo>
                <a:lnTo>
                  <a:pt x="34" y="34"/>
                </a:lnTo>
                <a:lnTo>
                  <a:pt x="52" y="20"/>
                </a:lnTo>
                <a:lnTo>
                  <a:pt x="72" y="8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8"/>
                </a:lnTo>
                <a:lnTo>
                  <a:pt x="186" y="20"/>
                </a:lnTo>
                <a:lnTo>
                  <a:pt x="204" y="34"/>
                </a:lnTo>
                <a:lnTo>
                  <a:pt x="218" y="52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99" name="Freeform 740"/>
          <p:cNvSpPr>
            <a:spLocks/>
          </p:cNvSpPr>
          <p:nvPr/>
        </p:nvSpPr>
        <p:spPr bwMode="auto">
          <a:xfrm>
            <a:off x="4954588" y="3451225"/>
            <a:ext cx="381000" cy="381000"/>
          </a:xfrm>
          <a:custGeom>
            <a:avLst/>
            <a:gdLst>
              <a:gd name="T0" fmla="*/ 240 w 240"/>
              <a:gd name="T1" fmla="*/ 120 h 240"/>
              <a:gd name="T2" fmla="*/ 240 w 240"/>
              <a:gd name="T3" fmla="*/ 120 h 240"/>
              <a:gd name="T4" fmla="*/ 238 w 240"/>
              <a:gd name="T5" fmla="*/ 132 h 240"/>
              <a:gd name="T6" fmla="*/ 236 w 240"/>
              <a:gd name="T7" fmla="*/ 144 h 240"/>
              <a:gd name="T8" fmla="*/ 230 w 240"/>
              <a:gd name="T9" fmla="*/ 168 h 240"/>
              <a:gd name="T10" fmla="*/ 218 w 240"/>
              <a:gd name="T11" fmla="*/ 188 h 240"/>
              <a:gd name="T12" fmla="*/ 204 w 240"/>
              <a:gd name="T13" fmla="*/ 206 h 240"/>
              <a:gd name="T14" fmla="*/ 186 w 240"/>
              <a:gd name="T15" fmla="*/ 220 h 240"/>
              <a:gd name="T16" fmla="*/ 166 w 240"/>
              <a:gd name="T17" fmla="*/ 232 h 240"/>
              <a:gd name="T18" fmla="*/ 144 w 240"/>
              <a:gd name="T19" fmla="*/ 238 h 240"/>
              <a:gd name="T20" fmla="*/ 132 w 240"/>
              <a:gd name="T21" fmla="*/ 240 h 240"/>
              <a:gd name="T22" fmla="*/ 120 w 240"/>
              <a:gd name="T23" fmla="*/ 240 h 240"/>
              <a:gd name="T24" fmla="*/ 120 w 240"/>
              <a:gd name="T25" fmla="*/ 240 h 240"/>
              <a:gd name="T26" fmla="*/ 106 w 240"/>
              <a:gd name="T27" fmla="*/ 240 h 240"/>
              <a:gd name="T28" fmla="*/ 94 w 240"/>
              <a:gd name="T29" fmla="*/ 238 h 240"/>
              <a:gd name="T30" fmla="*/ 72 w 240"/>
              <a:gd name="T31" fmla="*/ 232 h 240"/>
              <a:gd name="T32" fmla="*/ 52 w 240"/>
              <a:gd name="T33" fmla="*/ 220 h 240"/>
              <a:gd name="T34" fmla="*/ 34 w 240"/>
              <a:gd name="T35" fmla="*/ 206 h 240"/>
              <a:gd name="T36" fmla="*/ 20 w 240"/>
              <a:gd name="T37" fmla="*/ 188 h 240"/>
              <a:gd name="T38" fmla="*/ 8 w 240"/>
              <a:gd name="T39" fmla="*/ 168 h 240"/>
              <a:gd name="T40" fmla="*/ 2 w 240"/>
              <a:gd name="T41" fmla="*/ 144 h 240"/>
              <a:gd name="T42" fmla="*/ 0 w 240"/>
              <a:gd name="T43" fmla="*/ 132 h 240"/>
              <a:gd name="T44" fmla="*/ 0 w 240"/>
              <a:gd name="T45" fmla="*/ 120 h 240"/>
              <a:gd name="T46" fmla="*/ 0 w 240"/>
              <a:gd name="T47" fmla="*/ 120 h 240"/>
              <a:gd name="T48" fmla="*/ 0 w 240"/>
              <a:gd name="T49" fmla="*/ 108 h 240"/>
              <a:gd name="T50" fmla="*/ 2 w 240"/>
              <a:gd name="T51" fmla="*/ 96 h 240"/>
              <a:gd name="T52" fmla="*/ 8 w 240"/>
              <a:gd name="T53" fmla="*/ 74 h 240"/>
              <a:gd name="T54" fmla="*/ 20 w 240"/>
              <a:gd name="T55" fmla="*/ 52 h 240"/>
              <a:gd name="T56" fmla="*/ 34 w 240"/>
              <a:gd name="T57" fmla="*/ 34 h 240"/>
              <a:gd name="T58" fmla="*/ 52 w 240"/>
              <a:gd name="T59" fmla="*/ 20 h 240"/>
              <a:gd name="T60" fmla="*/ 72 w 240"/>
              <a:gd name="T61" fmla="*/ 8 h 240"/>
              <a:gd name="T62" fmla="*/ 94 w 240"/>
              <a:gd name="T63" fmla="*/ 2 h 240"/>
              <a:gd name="T64" fmla="*/ 106 w 240"/>
              <a:gd name="T65" fmla="*/ 0 h 240"/>
              <a:gd name="T66" fmla="*/ 120 w 240"/>
              <a:gd name="T67" fmla="*/ 0 h 240"/>
              <a:gd name="T68" fmla="*/ 120 w 240"/>
              <a:gd name="T69" fmla="*/ 0 h 240"/>
              <a:gd name="T70" fmla="*/ 132 w 240"/>
              <a:gd name="T71" fmla="*/ 0 h 240"/>
              <a:gd name="T72" fmla="*/ 144 w 240"/>
              <a:gd name="T73" fmla="*/ 2 h 240"/>
              <a:gd name="T74" fmla="*/ 166 w 240"/>
              <a:gd name="T75" fmla="*/ 8 h 240"/>
              <a:gd name="T76" fmla="*/ 186 w 240"/>
              <a:gd name="T77" fmla="*/ 20 h 240"/>
              <a:gd name="T78" fmla="*/ 204 w 240"/>
              <a:gd name="T79" fmla="*/ 34 h 240"/>
              <a:gd name="T80" fmla="*/ 218 w 240"/>
              <a:gd name="T81" fmla="*/ 52 h 240"/>
              <a:gd name="T82" fmla="*/ 230 w 240"/>
              <a:gd name="T83" fmla="*/ 74 h 240"/>
              <a:gd name="T84" fmla="*/ 236 w 240"/>
              <a:gd name="T85" fmla="*/ 96 h 240"/>
              <a:gd name="T86" fmla="*/ 238 w 240"/>
              <a:gd name="T87" fmla="*/ 108 h 240"/>
              <a:gd name="T88" fmla="*/ 240 w 240"/>
              <a:gd name="T89" fmla="*/ 1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240">
                <a:moveTo>
                  <a:pt x="240" y="120"/>
                </a:moveTo>
                <a:lnTo>
                  <a:pt x="240" y="120"/>
                </a:lnTo>
                <a:lnTo>
                  <a:pt x="238" y="132"/>
                </a:lnTo>
                <a:lnTo>
                  <a:pt x="236" y="144"/>
                </a:lnTo>
                <a:lnTo>
                  <a:pt x="230" y="168"/>
                </a:lnTo>
                <a:lnTo>
                  <a:pt x="218" y="188"/>
                </a:lnTo>
                <a:lnTo>
                  <a:pt x="204" y="206"/>
                </a:lnTo>
                <a:lnTo>
                  <a:pt x="186" y="220"/>
                </a:lnTo>
                <a:lnTo>
                  <a:pt x="166" y="232"/>
                </a:lnTo>
                <a:lnTo>
                  <a:pt x="144" y="238"/>
                </a:lnTo>
                <a:lnTo>
                  <a:pt x="132" y="240"/>
                </a:lnTo>
                <a:lnTo>
                  <a:pt x="120" y="240"/>
                </a:lnTo>
                <a:lnTo>
                  <a:pt x="120" y="240"/>
                </a:lnTo>
                <a:lnTo>
                  <a:pt x="106" y="240"/>
                </a:lnTo>
                <a:lnTo>
                  <a:pt x="94" y="238"/>
                </a:lnTo>
                <a:lnTo>
                  <a:pt x="72" y="232"/>
                </a:lnTo>
                <a:lnTo>
                  <a:pt x="52" y="220"/>
                </a:lnTo>
                <a:lnTo>
                  <a:pt x="34" y="206"/>
                </a:lnTo>
                <a:lnTo>
                  <a:pt x="20" y="188"/>
                </a:lnTo>
                <a:lnTo>
                  <a:pt x="8" y="168"/>
                </a:lnTo>
                <a:lnTo>
                  <a:pt x="2" y="144"/>
                </a:lnTo>
                <a:lnTo>
                  <a:pt x="0" y="132"/>
                </a:lnTo>
                <a:lnTo>
                  <a:pt x="0" y="120"/>
                </a:lnTo>
                <a:lnTo>
                  <a:pt x="0" y="120"/>
                </a:lnTo>
                <a:lnTo>
                  <a:pt x="0" y="108"/>
                </a:lnTo>
                <a:lnTo>
                  <a:pt x="2" y="96"/>
                </a:lnTo>
                <a:lnTo>
                  <a:pt x="8" y="74"/>
                </a:lnTo>
                <a:lnTo>
                  <a:pt x="20" y="52"/>
                </a:lnTo>
                <a:lnTo>
                  <a:pt x="34" y="34"/>
                </a:lnTo>
                <a:lnTo>
                  <a:pt x="52" y="20"/>
                </a:lnTo>
                <a:lnTo>
                  <a:pt x="72" y="8"/>
                </a:lnTo>
                <a:lnTo>
                  <a:pt x="94" y="2"/>
                </a:lnTo>
                <a:lnTo>
                  <a:pt x="106" y="0"/>
                </a:lnTo>
                <a:lnTo>
                  <a:pt x="120" y="0"/>
                </a:lnTo>
                <a:lnTo>
                  <a:pt x="120" y="0"/>
                </a:lnTo>
                <a:lnTo>
                  <a:pt x="132" y="0"/>
                </a:lnTo>
                <a:lnTo>
                  <a:pt x="144" y="2"/>
                </a:lnTo>
                <a:lnTo>
                  <a:pt x="166" y="8"/>
                </a:lnTo>
                <a:lnTo>
                  <a:pt x="186" y="20"/>
                </a:lnTo>
                <a:lnTo>
                  <a:pt x="204" y="34"/>
                </a:lnTo>
                <a:lnTo>
                  <a:pt x="218" y="52"/>
                </a:lnTo>
                <a:lnTo>
                  <a:pt x="230" y="74"/>
                </a:lnTo>
                <a:lnTo>
                  <a:pt x="236" y="96"/>
                </a:lnTo>
                <a:lnTo>
                  <a:pt x="238" y="108"/>
                </a:lnTo>
                <a:lnTo>
                  <a:pt x="240" y="12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0" name="Freeform 741"/>
          <p:cNvSpPr>
            <a:spLocks/>
          </p:cNvSpPr>
          <p:nvPr/>
        </p:nvSpPr>
        <p:spPr bwMode="auto">
          <a:xfrm>
            <a:off x="4049713" y="3308350"/>
            <a:ext cx="577850" cy="142875"/>
          </a:xfrm>
          <a:custGeom>
            <a:avLst/>
            <a:gdLst>
              <a:gd name="T0" fmla="*/ 0 w 364"/>
              <a:gd name="T1" fmla="*/ 0 h 90"/>
              <a:gd name="T2" fmla="*/ 0 w 364"/>
              <a:gd name="T3" fmla="*/ 46 h 90"/>
              <a:gd name="T4" fmla="*/ 364 w 364"/>
              <a:gd name="T5" fmla="*/ 46 h 90"/>
              <a:gd name="T6" fmla="*/ 364 w 364"/>
              <a:gd name="T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4" h="90">
                <a:moveTo>
                  <a:pt x="0" y="0"/>
                </a:moveTo>
                <a:lnTo>
                  <a:pt x="0" y="46"/>
                </a:lnTo>
                <a:lnTo>
                  <a:pt x="364" y="46"/>
                </a:lnTo>
                <a:lnTo>
                  <a:pt x="364" y="9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1" name="Line 742"/>
          <p:cNvSpPr>
            <a:spLocks noChangeShapeType="1"/>
          </p:cNvSpPr>
          <p:nvPr/>
        </p:nvSpPr>
        <p:spPr bwMode="auto">
          <a:xfrm>
            <a:off x="4627563" y="3835400"/>
            <a:ext cx="0" cy="1301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2" name="Line 743"/>
          <p:cNvSpPr>
            <a:spLocks noChangeShapeType="1"/>
          </p:cNvSpPr>
          <p:nvPr/>
        </p:nvSpPr>
        <p:spPr bwMode="auto">
          <a:xfrm flipH="1">
            <a:off x="4818063" y="3641725"/>
            <a:ext cx="136525" cy="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3" name="Rectangle 744"/>
          <p:cNvSpPr>
            <a:spLocks noChangeArrowheads="1"/>
          </p:cNvSpPr>
          <p:nvPr/>
        </p:nvSpPr>
        <p:spPr bwMode="auto">
          <a:xfrm>
            <a:off x="2278063" y="2371725"/>
            <a:ext cx="1428750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4" name="Rectangle 745"/>
          <p:cNvSpPr>
            <a:spLocks noChangeArrowheads="1"/>
          </p:cNvSpPr>
          <p:nvPr/>
        </p:nvSpPr>
        <p:spPr bwMode="auto">
          <a:xfrm>
            <a:off x="2278063" y="2371725"/>
            <a:ext cx="1428750" cy="352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5" name="Rectangle 746"/>
          <p:cNvSpPr>
            <a:spLocks noChangeArrowheads="1"/>
          </p:cNvSpPr>
          <p:nvPr/>
        </p:nvSpPr>
        <p:spPr bwMode="auto">
          <a:xfrm>
            <a:off x="2201863" y="3663950"/>
            <a:ext cx="1990725" cy="479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6" name="Rectangle 747"/>
          <p:cNvSpPr>
            <a:spLocks noChangeArrowheads="1"/>
          </p:cNvSpPr>
          <p:nvPr/>
        </p:nvSpPr>
        <p:spPr bwMode="auto">
          <a:xfrm>
            <a:off x="2201863" y="3663950"/>
            <a:ext cx="1990725" cy="479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7" name="Line 748"/>
          <p:cNvSpPr>
            <a:spLocks noChangeShapeType="1"/>
          </p:cNvSpPr>
          <p:nvPr/>
        </p:nvSpPr>
        <p:spPr bwMode="auto">
          <a:xfrm flipH="1">
            <a:off x="5214938" y="3060700"/>
            <a:ext cx="517525" cy="539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8" name="Freeform 749"/>
          <p:cNvSpPr>
            <a:spLocks/>
          </p:cNvSpPr>
          <p:nvPr/>
        </p:nvSpPr>
        <p:spPr bwMode="auto">
          <a:xfrm>
            <a:off x="5176838" y="356552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0 h 48"/>
              <a:gd name="T6" fmla="*/ 48 w 48"/>
              <a:gd name="T7" fmla="*/ 26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0"/>
                </a:lnTo>
                <a:lnTo>
                  <a:pt x="48" y="26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09" name="Freeform 750"/>
          <p:cNvSpPr>
            <a:spLocks/>
          </p:cNvSpPr>
          <p:nvPr/>
        </p:nvSpPr>
        <p:spPr bwMode="auto">
          <a:xfrm>
            <a:off x="5176838" y="356552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0 h 48"/>
              <a:gd name="T6" fmla="*/ 48 w 48"/>
              <a:gd name="T7" fmla="*/ 26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0"/>
                </a:lnTo>
                <a:lnTo>
                  <a:pt x="48" y="26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0" name="Rectangle 751"/>
          <p:cNvSpPr>
            <a:spLocks noChangeArrowheads="1"/>
          </p:cNvSpPr>
          <p:nvPr/>
        </p:nvSpPr>
        <p:spPr bwMode="auto">
          <a:xfrm>
            <a:off x="5595938" y="2819400"/>
            <a:ext cx="1346200" cy="3841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1" name="Rectangle 752"/>
          <p:cNvSpPr>
            <a:spLocks noChangeArrowheads="1"/>
          </p:cNvSpPr>
          <p:nvPr/>
        </p:nvSpPr>
        <p:spPr bwMode="auto">
          <a:xfrm>
            <a:off x="5595938" y="2819400"/>
            <a:ext cx="1346200" cy="384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2" name="Line 753"/>
          <p:cNvSpPr>
            <a:spLocks noChangeShapeType="1"/>
          </p:cNvSpPr>
          <p:nvPr/>
        </p:nvSpPr>
        <p:spPr bwMode="auto">
          <a:xfrm flipV="1">
            <a:off x="4195763" y="3689350"/>
            <a:ext cx="384175" cy="2159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3" name="Freeform 754"/>
          <p:cNvSpPr>
            <a:spLocks/>
          </p:cNvSpPr>
          <p:nvPr/>
        </p:nvSpPr>
        <p:spPr bwMode="auto">
          <a:xfrm>
            <a:off x="4545013" y="3663950"/>
            <a:ext cx="82550" cy="63500"/>
          </a:xfrm>
          <a:custGeom>
            <a:avLst/>
            <a:gdLst>
              <a:gd name="T0" fmla="*/ 52 w 52"/>
              <a:gd name="T1" fmla="*/ 0 h 40"/>
              <a:gd name="T2" fmla="*/ 20 w 52"/>
              <a:gd name="T3" fmla="*/ 40 h 40"/>
              <a:gd name="T4" fmla="*/ 20 w 52"/>
              <a:gd name="T5" fmla="*/ 18 h 40"/>
              <a:gd name="T6" fmla="*/ 0 w 52"/>
              <a:gd name="T7" fmla="*/ 6 h 40"/>
              <a:gd name="T8" fmla="*/ 52 w 5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0">
                <a:moveTo>
                  <a:pt x="52" y="0"/>
                </a:moveTo>
                <a:lnTo>
                  <a:pt x="20" y="40"/>
                </a:lnTo>
                <a:lnTo>
                  <a:pt x="20" y="18"/>
                </a:lnTo>
                <a:lnTo>
                  <a:pt x="0" y="6"/>
                </a:lnTo>
                <a:lnTo>
                  <a:pt x="5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4" name="Freeform 755"/>
          <p:cNvSpPr>
            <a:spLocks/>
          </p:cNvSpPr>
          <p:nvPr/>
        </p:nvSpPr>
        <p:spPr bwMode="auto">
          <a:xfrm>
            <a:off x="4545013" y="3663950"/>
            <a:ext cx="82550" cy="63500"/>
          </a:xfrm>
          <a:custGeom>
            <a:avLst/>
            <a:gdLst>
              <a:gd name="T0" fmla="*/ 52 w 52"/>
              <a:gd name="T1" fmla="*/ 0 h 40"/>
              <a:gd name="T2" fmla="*/ 20 w 52"/>
              <a:gd name="T3" fmla="*/ 40 h 40"/>
              <a:gd name="T4" fmla="*/ 20 w 52"/>
              <a:gd name="T5" fmla="*/ 18 h 40"/>
              <a:gd name="T6" fmla="*/ 0 w 52"/>
              <a:gd name="T7" fmla="*/ 6 h 40"/>
              <a:gd name="T8" fmla="*/ 52 w 5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0">
                <a:moveTo>
                  <a:pt x="52" y="0"/>
                </a:moveTo>
                <a:lnTo>
                  <a:pt x="20" y="40"/>
                </a:lnTo>
                <a:lnTo>
                  <a:pt x="20" y="18"/>
                </a:lnTo>
                <a:lnTo>
                  <a:pt x="0" y="6"/>
                </a:lnTo>
                <a:lnTo>
                  <a:pt x="5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5" name="Line 756"/>
          <p:cNvSpPr>
            <a:spLocks noChangeShapeType="1"/>
          </p:cNvSpPr>
          <p:nvPr/>
        </p:nvSpPr>
        <p:spPr bwMode="auto">
          <a:xfrm>
            <a:off x="3706813" y="2724150"/>
            <a:ext cx="304800" cy="387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6" name="Freeform 757"/>
          <p:cNvSpPr>
            <a:spLocks/>
          </p:cNvSpPr>
          <p:nvPr/>
        </p:nvSpPr>
        <p:spPr bwMode="auto">
          <a:xfrm>
            <a:off x="3973513" y="3073400"/>
            <a:ext cx="73025" cy="79375"/>
          </a:xfrm>
          <a:custGeom>
            <a:avLst/>
            <a:gdLst>
              <a:gd name="T0" fmla="*/ 46 w 46"/>
              <a:gd name="T1" fmla="*/ 50 h 50"/>
              <a:gd name="T2" fmla="*/ 0 w 46"/>
              <a:gd name="T3" fmla="*/ 24 h 50"/>
              <a:gd name="T4" fmla="*/ 22 w 46"/>
              <a:gd name="T5" fmla="*/ 22 h 50"/>
              <a:gd name="T6" fmla="*/ 32 w 46"/>
              <a:gd name="T7" fmla="*/ 0 h 50"/>
              <a:gd name="T8" fmla="*/ 46 w 4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0" y="24"/>
                </a:lnTo>
                <a:lnTo>
                  <a:pt x="22" y="22"/>
                </a:lnTo>
                <a:lnTo>
                  <a:pt x="32" y="0"/>
                </a:lnTo>
                <a:lnTo>
                  <a:pt x="46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7" name="Freeform 758"/>
          <p:cNvSpPr>
            <a:spLocks/>
          </p:cNvSpPr>
          <p:nvPr/>
        </p:nvSpPr>
        <p:spPr bwMode="auto">
          <a:xfrm>
            <a:off x="3973513" y="3073400"/>
            <a:ext cx="73025" cy="79375"/>
          </a:xfrm>
          <a:custGeom>
            <a:avLst/>
            <a:gdLst>
              <a:gd name="T0" fmla="*/ 46 w 46"/>
              <a:gd name="T1" fmla="*/ 50 h 50"/>
              <a:gd name="T2" fmla="*/ 0 w 46"/>
              <a:gd name="T3" fmla="*/ 24 h 50"/>
              <a:gd name="T4" fmla="*/ 22 w 46"/>
              <a:gd name="T5" fmla="*/ 22 h 50"/>
              <a:gd name="T6" fmla="*/ 32 w 46"/>
              <a:gd name="T7" fmla="*/ 0 h 50"/>
              <a:gd name="T8" fmla="*/ 46 w 4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0" y="24"/>
                </a:lnTo>
                <a:lnTo>
                  <a:pt x="22" y="22"/>
                </a:lnTo>
                <a:lnTo>
                  <a:pt x="32" y="0"/>
                </a:lnTo>
                <a:lnTo>
                  <a:pt x="46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18" name="Rectangle 759"/>
          <p:cNvSpPr>
            <a:spLocks noChangeArrowheads="1"/>
          </p:cNvSpPr>
          <p:nvPr/>
        </p:nvSpPr>
        <p:spPr bwMode="auto">
          <a:xfrm>
            <a:off x="3287713" y="4813300"/>
            <a:ext cx="26112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est compatible avec l’élément de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2" name="Rectangle 773"/>
          <p:cNvSpPr>
            <a:spLocks noChangeArrowheads="1"/>
          </p:cNvSpPr>
          <p:nvPr/>
        </p:nvSpPr>
        <p:spPr bwMode="auto">
          <a:xfrm>
            <a:off x="3287713" y="5003800"/>
            <a:ext cx="28870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n’est pas compatible avec l’élément de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50" name="Rectangle 791"/>
          <p:cNvSpPr>
            <a:spLocks noChangeArrowheads="1"/>
          </p:cNvSpPr>
          <p:nvPr/>
        </p:nvSpPr>
        <p:spPr bwMode="auto">
          <a:xfrm>
            <a:off x="5629440" y="2889964"/>
            <a:ext cx="12791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4 ne passe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pas le filtre de la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65" name="Rectangle 806"/>
          <p:cNvSpPr>
            <a:spLocks noChangeArrowheads="1"/>
          </p:cNvSpPr>
          <p:nvPr/>
        </p:nvSpPr>
        <p:spPr bwMode="auto">
          <a:xfrm>
            <a:off x="2379663" y="2428875"/>
            <a:ext cx="1288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L’hypothèse 3 ne passe pas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filtre de la description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1" name="Rectangle 822"/>
          <p:cNvSpPr>
            <a:spLocks noChangeArrowheads="1"/>
          </p:cNvSpPr>
          <p:nvPr/>
        </p:nvSpPr>
        <p:spPr bwMode="auto">
          <a:xfrm>
            <a:off x="2255838" y="3721100"/>
            <a:ext cx="191558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L’association des deux hypothèses 3 et 4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permet de passer le filtre de la description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 se rapprocher de la cause probable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5470916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907704" y="6503989"/>
            <a:ext cx="5688632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DES ACTIONS À MENER POUR RÉSOUDRE UN PROBLÈME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89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DES ACTIONS POUR RÉSOUDRE UN PROBLÈME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876931" y="2226638"/>
            <a:ext cx="3642929" cy="2880000"/>
            <a:chOff x="2843213" y="2343150"/>
            <a:chExt cx="3304325" cy="2612311"/>
          </a:xfrm>
        </p:grpSpPr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3535363" y="2997200"/>
              <a:ext cx="990600" cy="2127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535363" y="2997200"/>
              <a:ext cx="990600" cy="212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4884738" y="2997200"/>
              <a:ext cx="977900" cy="2127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4884738" y="2997200"/>
              <a:ext cx="977900" cy="212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3535363" y="4079875"/>
              <a:ext cx="990600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3535363" y="4079875"/>
              <a:ext cx="990600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884738" y="4079875"/>
              <a:ext cx="977900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884738" y="4079875"/>
              <a:ext cx="977900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4697413" y="2562225"/>
              <a:ext cx="0" cy="21653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4665663" y="47053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4665663" y="47053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4665663" y="2508250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8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8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4665663" y="2508250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8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8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3617913" y="3648075"/>
              <a:ext cx="215582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751513" y="3616325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5751513" y="3616325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563938" y="3616325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3563938" y="3616325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4"/>
            <p:cNvSpPr>
              <a:spLocks noChangeArrowheads="1"/>
            </p:cNvSpPr>
            <p:nvPr/>
          </p:nvSpPr>
          <p:spPr bwMode="auto">
            <a:xfrm>
              <a:off x="3621088" y="3038475"/>
              <a:ext cx="8191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Actions palliatives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5" name="Rectangle 31"/>
            <p:cNvSpPr>
              <a:spLocks noChangeArrowheads="1"/>
            </p:cNvSpPr>
            <p:nvPr/>
          </p:nvSpPr>
          <p:spPr bwMode="auto">
            <a:xfrm>
              <a:off x="2843213" y="3575050"/>
              <a:ext cx="68929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Passé, présent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1" name="Rectangle 37"/>
            <p:cNvSpPr>
              <a:spLocks noChangeArrowheads="1"/>
            </p:cNvSpPr>
            <p:nvPr/>
          </p:nvSpPr>
          <p:spPr bwMode="auto">
            <a:xfrm>
              <a:off x="5907088" y="3575050"/>
              <a:ext cx="2404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Futur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6" name="Rectangle 42"/>
            <p:cNvSpPr>
              <a:spLocks noChangeArrowheads="1"/>
            </p:cNvSpPr>
            <p:nvPr/>
          </p:nvSpPr>
          <p:spPr bwMode="auto">
            <a:xfrm>
              <a:off x="4319588" y="2343150"/>
              <a:ext cx="79829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Niveau des effets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9" name="Rectangle 45"/>
            <p:cNvSpPr>
              <a:spLocks noChangeArrowheads="1"/>
            </p:cNvSpPr>
            <p:nvPr/>
          </p:nvSpPr>
          <p:spPr bwMode="auto">
            <a:xfrm>
              <a:off x="4294188" y="4832350"/>
              <a:ext cx="87203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Niveau des causes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4" name="Rectangle 50"/>
            <p:cNvSpPr>
              <a:spLocks noChangeArrowheads="1"/>
            </p:cNvSpPr>
            <p:nvPr/>
          </p:nvSpPr>
          <p:spPr bwMode="auto">
            <a:xfrm>
              <a:off x="4954588" y="3038475"/>
              <a:ext cx="87203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Actions de secours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9" name="Rectangle 55"/>
            <p:cNvSpPr>
              <a:spLocks noChangeArrowheads="1"/>
            </p:cNvSpPr>
            <p:nvPr/>
          </p:nvSpPr>
          <p:spPr bwMode="auto">
            <a:xfrm>
              <a:off x="3608388" y="4127500"/>
              <a:ext cx="86401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Actions correctives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85" name="Rectangle 61"/>
            <p:cNvSpPr>
              <a:spLocks noChangeArrowheads="1"/>
            </p:cNvSpPr>
            <p:nvPr/>
          </p:nvSpPr>
          <p:spPr bwMode="auto">
            <a:xfrm>
              <a:off x="4941888" y="4127500"/>
              <a:ext cx="89447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Actions préventives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92802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6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 dirty="0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IDENTIFIER LES ACTEURS AUTOUR DU DEMANDEUR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339752" y="6503989"/>
            <a:ext cx="4320480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DIFFÉRENTES CATÉGORIES DE DEMANDEURS</a:t>
            </a: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580653" y="2473325"/>
            <a:ext cx="3878885" cy="2768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" name="Freeform 6"/>
          <p:cNvSpPr>
            <a:spLocks/>
          </p:cNvSpPr>
          <p:nvPr/>
        </p:nvSpPr>
        <p:spPr bwMode="auto">
          <a:xfrm>
            <a:off x="3640138" y="2514600"/>
            <a:ext cx="666750" cy="1046531"/>
          </a:xfrm>
          <a:custGeom>
            <a:avLst/>
            <a:gdLst>
              <a:gd name="T0" fmla="*/ 420 w 420"/>
              <a:gd name="T1" fmla="*/ 0 h 654"/>
              <a:gd name="T2" fmla="*/ 420 w 420"/>
              <a:gd name="T3" fmla="*/ 0 h 654"/>
              <a:gd name="T4" fmla="*/ 390 w 420"/>
              <a:gd name="T5" fmla="*/ 0 h 654"/>
              <a:gd name="T6" fmla="*/ 360 w 420"/>
              <a:gd name="T7" fmla="*/ 2 h 654"/>
              <a:gd name="T8" fmla="*/ 332 w 420"/>
              <a:gd name="T9" fmla="*/ 6 h 654"/>
              <a:gd name="T10" fmla="*/ 302 w 420"/>
              <a:gd name="T11" fmla="*/ 10 h 654"/>
              <a:gd name="T12" fmla="*/ 274 w 420"/>
              <a:gd name="T13" fmla="*/ 16 h 654"/>
              <a:gd name="T14" fmla="*/ 246 w 420"/>
              <a:gd name="T15" fmla="*/ 24 h 654"/>
              <a:gd name="T16" fmla="*/ 220 w 420"/>
              <a:gd name="T17" fmla="*/ 32 h 654"/>
              <a:gd name="T18" fmla="*/ 192 w 420"/>
              <a:gd name="T19" fmla="*/ 40 h 654"/>
              <a:gd name="T20" fmla="*/ 166 w 420"/>
              <a:gd name="T21" fmla="*/ 52 h 654"/>
              <a:gd name="T22" fmla="*/ 140 w 420"/>
              <a:gd name="T23" fmla="*/ 62 h 654"/>
              <a:gd name="T24" fmla="*/ 116 w 420"/>
              <a:gd name="T25" fmla="*/ 76 h 654"/>
              <a:gd name="T26" fmla="*/ 90 w 420"/>
              <a:gd name="T27" fmla="*/ 88 h 654"/>
              <a:gd name="T28" fmla="*/ 44 w 420"/>
              <a:gd name="T29" fmla="*/ 120 h 654"/>
              <a:gd name="T30" fmla="*/ 0 w 420"/>
              <a:gd name="T31" fmla="*/ 154 h 654"/>
              <a:gd name="T32" fmla="*/ 420 w 420"/>
              <a:gd name="T33" fmla="*/ 654 h 654"/>
              <a:gd name="T34" fmla="*/ 420 w 420"/>
              <a:gd name="T35" fmla="*/ 0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0"/>
                </a:moveTo>
                <a:lnTo>
                  <a:pt x="420" y="0"/>
                </a:lnTo>
                <a:lnTo>
                  <a:pt x="390" y="0"/>
                </a:lnTo>
                <a:lnTo>
                  <a:pt x="360" y="2"/>
                </a:lnTo>
                <a:lnTo>
                  <a:pt x="332" y="6"/>
                </a:lnTo>
                <a:lnTo>
                  <a:pt x="302" y="10"/>
                </a:lnTo>
                <a:lnTo>
                  <a:pt x="274" y="16"/>
                </a:lnTo>
                <a:lnTo>
                  <a:pt x="246" y="24"/>
                </a:lnTo>
                <a:lnTo>
                  <a:pt x="220" y="32"/>
                </a:lnTo>
                <a:lnTo>
                  <a:pt x="192" y="40"/>
                </a:lnTo>
                <a:lnTo>
                  <a:pt x="166" y="52"/>
                </a:lnTo>
                <a:lnTo>
                  <a:pt x="140" y="62"/>
                </a:lnTo>
                <a:lnTo>
                  <a:pt x="116" y="76"/>
                </a:lnTo>
                <a:lnTo>
                  <a:pt x="90" y="88"/>
                </a:lnTo>
                <a:lnTo>
                  <a:pt x="44" y="120"/>
                </a:lnTo>
                <a:lnTo>
                  <a:pt x="0" y="154"/>
                </a:lnTo>
                <a:lnTo>
                  <a:pt x="420" y="654"/>
                </a:lnTo>
                <a:lnTo>
                  <a:pt x="42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Freeform 7"/>
          <p:cNvSpPr>
            <a:spLocks/>
          </p:cNvSpPr>
          <p:nvPr/>
        </p:nvSpPr>
        <p:spPr bwMode="auto">
          <a:xfrm>
            <a:off x="3640138" y="2514600"/>
            <a:ext cx="666750" cy="1046531"/>
          </a:xfrm>
          <a:custGeom>
            <a:avLst/>
            <a:gdLst>
              <a:gd name="T0" fmla="*/ 420 w 420"/>
              <a:gd name="T1" fmla="*/ 0 h 654"/>
              <a:gd name="T2" fmla="*/ 420 w 420"/>
              <a:gd name="T3" fmla="*/ 0 h 654"/>
              <a:gd name="T4" fmla="*/ 390 w 420"/>
              <a:gd name="T5" fmla="*/ 0 h 654"/>
              <a:gd name="T6" fmla="*/ 360 w 420"/>
              <a:gd name="T7" fmla="*/ 2 h 654"/>
              <a:gd name="T8" fmla="*/ 332 w 420"/>
              <a:gd name="T9" fmla="*/ 6 h 654"/>
              <a:gd name="T10" fmla="*/ 302 w 420"/>
              <a:gd name="T11" fmla="*/ 10 h 654"/>
              <a:gd name="T12" fmla="*/ 274 w 420"/>
              <a:gd name="T13" fmla="*/ 16 h 654"/>
              <a:gd name="T14" fmla="*/ 246 w 420"/>
              <a:gd name="T15" fmla="*/ 24 h 654"/>
              <a:gd name="T16" fmla="*/ 220 w 420"/>
              <a:gd name="T17" fmla="*/ 32 h 654"/>
              <a:gd name="T18" fmla="*/ 192 w 420"/>
              <a:gd name="T19" fmla="*/ 40 h 654"/>
              <a:gd name="T20" fmla="*/ 166 w 420"/>
              <a:gd name="T21" fmla="*/ 52 h 654"/>
              <a:gd name="T22" fmla="*/ 140 w 420"/>
              <a:gd name="T23" fmla="*/ 62 h 654"/>
              <a:gd name="T24" fmla="*/ 116 w 420"/>
              <a:gd name="T25" fmla="*/ 76 h 654"/>
              <a:gd name="T26" fmla="*/ 90 w 420"/>
              <a:gd name="T27" fmla="*/ 88 h 654"/>
              <a:gd name="T28" fmla="*/ 44 w 420"/>
              <a:gd name="T29" fmla="*/ 120 h 654"/>
              <a:gd name="T30" fmla="*/ 0 w 420"/>
              <a:gd name="T31" fmla="*/ 154 h 654"/>
              <a:gd name="T32" fmla="*/ 420 w 420"/>
              <a:gd name="T33" fmla="*/ 654 h 654"/>
              <a:gd name="T34" fmla="*/ 420 w 420"/>
              <a:gd name="T35" fmla="*/ 0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0"/>
                </a:moveTo>
                <a:lnTo>
                  <a:pt x="420" y="0"/>
                </a:lnTo>
                <a:lnTo>
                  <a:pt x="390" y="0"/>
                </a:lnTo>
                <a:lnTo>
                  <a:pt x="360" y="2"/>
                </a:lnTo>
                <a:lnTo>
                  <a:pt x="332" y="6"/>
                </a:lnTo>
                <a:lnTo>
                  <a:pt x="302" y="10"/>
                </a:lnTo>
                <a:lnTo>
                  <a:pt x="274" y="16"/>
                </a:lnTo>
                <a:lnTo>
                  <a:pt x="246" y="24"/>
                </a:lnTo>
                <a:lnTo>
                  <a:pt x="220" y="32"/>
                </a:lnTo>
                <a:lnTo>
                  <a:pt x="192" y="40"/>
                </a:lnTo>
                <a:lnTo>
                  <a:pt x="166" y="52"/>
                </a:lnTo>
                <a:lnTo>
                  <a:pt x="140" y="62"/>
                </a:lnTo>
                <a:lnTo>
                  <a:pt x="116" y="76"/>
                </a:lnTo>
                <a:lnTo>
                  <a:pt x="90" y="88"/>
                </a:lnTo>
                <a:lnTo>
                  <a:pt x="44" y="120"/>
                </a:lnTo>
                <a:lnTo>
                  <a:pt x="0" y="154"/>
                </a:lnTo>
                <a:lnTo>
                  <a:pt x="420" y="654"/>
                </a:lnTo>
                <a:lnTo>
                  <a:pt x="4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Freeform 8"/>
          <p:cNvSpPr>
            <a:spLocks/>
          </p:cNvSpPr>
          <p:nvPr/>
        </p:nvSpPr>
        <p:spPr bwMode="auto">
          <a:xfrm>
            <a:off x="3640138" y="2514600"/>
            <a:ext cx="666750" cy="1046531"/>
          </a:xfrm>
          <a:custGeom>
            <a:avLst/>
            <a:gdLst>
              <a:gd name="T0" fmla="*/ 420 w 420"/>
              <a:gd name="T1" fmla="*/ 0 h 654"/>
              <a:gd name="T2" fmla="*/ 420 w 420"/>
              <a:gd name="T3" fmla="*/ 0 h 654"/>
              <a:gd name="T4" fmla="*/ 390 w 420"/>
              <a:gd name="T5" fmla="*/ 0 h 654"/>
              <a:gd name="T6" fmla="*/ 360 w 420"/>
              <a:gd name="T7" fmla="*/ 2 h 654"/>
              <a:gd name="T8" fmla="*/ 332 w 420"/>
              <a:gd name="T9" fmla="*/ 6 h 654"/>
              <a:gd name="T10" fmla="*/ 302 w 420"/>
              <a:gd name="T11" fmla="*/ 10 h 654"/>
              <a:gd name="T12" fmla="*/ 274 w 420"/>
              <a:gd name="T13" fmla="*/ 16 h 654"/>
              <a:gd name="T14" fmla="*/ 246 w 420"/>
              <a:gd name="T15" fmla="*/ 24 h 654"/>
              <a:gd name="T16" fmla="*/ 220 w 420"/>
              <a:gd name="T17" fmla="*/ 32 h 654"/>
              <a:gd name="T18" fmla="*/ 192 w 420"/>
              <a:gd name="T19" fmla="*/ 40 h 654"/>
              <a:gd name="T20" fmla="*/ 166 w 420"/>
              <a:gd name="T21" fmla="*/ 52 h 654"/>
              <a:gd name="T22" fmla="*/ 140 w 420"/>
              <a:gd name="T23" fmla="*/ 62 h 654"/>
              <a:gd name="T24" fmla="*/ 116 w 420"/>
              <a:gd name="T25" fmla="*/ 76 h 654"/>
              <a:gd name="T26" fmla="*/ 90 w 420"/>
              <a:gd name="T27" fmla="*/ 88 h 654"/>
              <a:gd name="T28" fmla="*/ 44 w 420"/>
              <a:gd name="T29" fmla="*/ 120 h 654"/>
              <a:gd name="T30" fmla="*/ 0 w 420"/>
              <a:gd name="T31" fmla="*/ 154 h 654"/>
              <a:gd name="T32" fmla="*/ 420 w 420"/>
              <a:gd name="T33" fmla="*/ 654 h 654"/>
              <a:gd name="T34" fmla="*/ 420 w 420"/>
              <a:gd name="T35" fmla="*/ 0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0"/>
                </a:moveTo>
                <a:lnTo>
                  <a:pt x="420" y="0"/>
                </a:lnTo>
                <a:lnTo>
                  <a:pt x="390" y="0"/>
                </a:lnTo>
                <a:lnTo>
                  <a:pt x="360" y="2"/>
                </a:lnTo>
                <a:lnTo>
                  <a:pt x="332" y="6"/>
                </a:lnTo>
                <a:lnTo>
                  <a:pt x="302" y="10"/>
                </a:lnTo>
                <a:lnTo>
                  <a:pt x="274" y="16"/>
                </a:lnTo>
                <a:lnTo>
                  <a:pt x="246" y="24"/>
                </a:lnTo>
                <a:lnTo>
                  <a:pt x="220" y="32"/>
                </a:lnTo>
                <a:lnTo>
                  <a:pt x="192" y="40"/>
                </a:lnTo>
                <a:lnTo>
                  <a:pt x="166" y="52"/>
                </a:lnTo>
                <a:lnTo>
                  <a:pt x="140" y="62"/>
                </a:lnTo>
                <a:lnTo>
                  <a:pt x="116" y="76"/>
                </a:lnTo>
                <a:lnTo>
                  <a:pt x="90" y="88"/>
                </a:lnTo>
                <a:lnTo>
                  <a:pt x="44" y="120"/>
                </a:lnTo>
                <a:lnTo>
                  <a:pt x="0" y="154"/>
                </a:lnTo>
                <a:lnTo>
                  <a:pt x="420" y="654"/>
                </a:lnTo>
                <a:lnTo>
                  <a:pt x="42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Freeform 9"/>
          <p:cNvSpPr>
            <a:spLocks/>
          </p:cNvSpPr>
          <p:nvPr/>
        </p:nvSpPr>
        <p:spPr bwMode="auto">
          <a:xfrm>
            <a:off x="3138488" y="2876550"/>
            <a:ext cx="1025525" cy="803300"/>
          </a:xfrm>
          <a:custGeom>
            <a:avLst/>
            <a:gdLst>
              <a:gd name="T0" fmla="*/ 224 w 646"/>
              <a:gd name="T1" fmla="*/ 0 h 502"/>
              <a:gd name="T2" fmla="*/ 224 w 646"/>
              <a:gd name="T3" fmla="*/ 0 h 502"/>
              <a:gd name="T4" fmla="*/ 202 w 646"/>
              <a:gd name="T5" fmla="*/ 20 h 502"/>
              <a:gd name="T6" fmla="*/ 180 w 646"/>
              <a:gd name="T7" fmla="*/ 40 h 502"/>
              <a:gd name="T8" fmla="*/ 160 w 646"/>
              <a:gd name="T9" fmla="*/ 62 h 502"/>
              <a:gd name="T10" fmla="*/ 142 w 646"/>
              <a:gd name="T11" fmla="*/ 84 h 502"/>
              <a:gd name="T12" fmla="*/ 124 w 646"/>
              <a:gd name="T13" fmla="*/ 106 h 502"/>
              <a:gd name="T14" fmla="*/ 106 w 646"/>
              <a:gd name="T15" fmla="*/ 130 h 502"/>
              <a:gd name="T16" fmla="*/ 92 w 646"/>
              <a:gd name="T17" fmla="*/ 152 h 502"/>
              <a:gd name="T18" fmla="*/ 76 w 646"/>
              <a:gd name="T19" fmla="*/ 178 h 502"/>
              <a:gd name="T20" fmla="*/ 62 w 646"/>
              <a:gd name="T21" fmla="*/ 202 h 502"/>
              <a:gd name="T22" fmla="*/ 50 w 646"/>
              <a:gd name="T23" fmla="*/ 228 h 502"/>
              <a:gd name="T24" fmla="*/ 40 w 646"/>
              <a:gd name="T25" fmla="*/ 254 h 502"/>
              <a:gd name="T26" fmla="*/ 30 w 646"/>
              <a:gd name="T27" fmla="*/ 280 h 502"/>
              <a:gd name="T28" fmla="*/ 12 w 646"/>
              <a:gd name="T29" fmla="*/ 334 h 502"/>
              <a:gd name="T30" fmla="*/ 0 w 646"/>
              <a:gd name="T31" fmla="*/ 388 h 502"/>
              <a:gd name="T32" fmla="*/ 646 w 646"/>
              <a:gd name="T33" fmla="*/ 502 h 502"/>
              <a:gd name="T34" fmla="*/ 224 w 646"/>
              <a:gd name="T35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6" h="502">
                <a:moveTo>
                  <a:pt x="224" y="0"/>
                </a:moveTo>
                <a:lnTo>
                  <a:pt x="224" y="0"/>
                </a:lnTo>
                <a:lnTo>
                  <a:pt x="202" y="20"/>
                </a:lnTo>
                <a:lnTo>
                  <a:pt x="180" y="40"/>
                </a:lnTo>
                <a:lnTo>
                  <a:pt x="160" y="62"/>
                </a:lnTo>
                <a:lnTo>
                  <a:pt x="142" y="84"/>
                </a:lnTo>
                <a:lnTo>
                  <a:pt x="124" y="106"/>
                </a:lnTo>
                <a:lnTo>
                  <a:pt x="106" y="130"/>
                </a:lnTo>
                <a:lnTo>
                  <a:pt x="92" y="152"/>
                </a:lnTo>
                <a:lnTo>
                  <a:pt x="76" y="178"/>
                </a:lnTo>
                <a:lnTo>
                  <a:pt x="62" y="202"/>
                </a:lnTo>
                <a:lnTo>
                  <a:pt x="50" y="228"/>
                </a:lnTo>
                <a:lnTo>
                  <a:pt x="40" y="254"/>
                </a:lnTo>
                <a:lnTo>
                  <a:pt x="30" y="280"/>
                </a:lnTo>
                <a:lnTo>
                  <a:pt x="12" y="334"/>
                </a:lnTo>
                <a:lnTo>
                  <a:pt x="0" y="388"/>
                </a:lnTo>
                <a:lnTo>
                  <a:pt x="646" y="502"/>
                </a:lnTo>
                <a:lnTo>
                  <a:pt x="224" y="0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Freeform 10"/>
          <p:cNvSpPr>
            <a:spLocks/>
          </p:cNvSpPr>
          <p:nvPr/>
        </p:nvSpPr>
        <p:spPr bwMode="auto">
          <a:xfrm>
            <a:off x="3138488" y="2876550"/>
            <a:ext cx="1025525" cy="803300"/>
          </a:xfrm>
          <a:custGeom>
            <a:avLst/>
            <a:gdLst>
              <a:gd name="T0" fmla="*/ 224 w 646"/>
              <a:gd name="T1" fmla="*/ 0 h 502"/>
              <a:gd name="T2" fmla="*/ 224 w 646"/>
              <a:gd name="T3" fmla="*/ 0 h 502"/>
              <a:gd name="T4" fmla="*/ 202 w 646"/>
              <a:gd name="T5" fmla="*/ 20 h 502"/>
              <a:gd name="T6" fmla="*/ 180 w 646"/>
              <a:gd name="T7" fmla="*/ 40 h 502"/>
              <a:gd name="T8" fmla="*/ 160 w 646"/>
              <a:gd name="T9" fmla="*/ 62 h 502"/>
              <a:gd name="T10" fmla="*/ 142 w 646"/>
              <a:gd name="T11" fmla="*/ 84 h 502"/>
              <a:gd name="T12" fmla="*/ 124 w 646"/>
              <a:gd name="T13" fmla="*/ 106 h 502"/>
              <a:gd name="T14" fmla="*/ 106 w 646"/>
              <a:gd name="T15" fmla="*/ 130 h 502"/>
              <a:gd name="T16" fmla="*/ 92 w 646"/>
              <a:gd name="T17" fmla="*/ 152 h 502"/>
              <a:gd name="T18" fmla="*/ 76 w 646"/>
              <a:gd name="T19" fmla="*/ 178 h 502"/>
              <a:gd name="T20" fmla="*/ 62 w 646"/>
              <a:gd name="T21" fmla="*/ 202 h 502"/>
              <a:gd name="T22" fmla="*/ 50 w 646"/>
              <a:gd name="T23" fmla="*/ 228 h 502"/>
              <a:gd name="T24" fmla="*/ 40 w 646"/>
              <a:gd name="T25" fmla="*/ 254 h 502"/>
              <a:gd name="T26" fmla="*/ 30 w 646"/>
              <a:gd name="T27" fmla="*/ 280 h 502"/>
              <a:gd name="T28" fmla="*/ 12 w 646"/>
              <a:gd name="T29" fmla="*/ 334 h 502"/>
              <a:gd name="T30" fmla="*/ 0 w 646"/>
              <a:gd name="T31" fmla="*/ 388 h 502"/>
              <a:gd name="T32" fmla="*/ 646 w 646"/>
              <a:gd name="T33" fmla="*/ 502 h 502"/>
              <a:gd name="T34" fmla="*/ 224 w 646"/>
              <a:gd name="T35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6" h="502">
                <a:moveTo>
                  <a:pt x="224" y="0"/>
                </a:moveTo>
                <a:lnTo>
                  <a:pt x="224" y="0"/>
                </a:lnTo>
                <a:lnTo>
                  <a:pt x="202" y="20"/>
                </a:lnTo>
                <a:lnTo>
                  <a:pt x="180" y="40"/>
                </a:lnTo>
                <a:lnTo>
                  <a:pt x="160" y="62"/>
                </a:lnTo>
                <a:lnTo>
                  <a:pt x="142" y="84"/>
                </a:lnTo>
                <a:lnTo>
                  <a:pt x="124" y="106"/>
                </a:lnTo>
                <a:lnTo>
                  <a:pt x="106" y="130"/>
                </a:lnTo>
                <a:lnTo>
                  <a:pt x="92" y="152"/>
                </a:lnTo>
                <a:lnTo>
                  <a:pt x="76" y="178"/>
                </a:lnTo>
                <a:lnTo>
                  <a:pt x="62" y="202"/>
                </a:lnTo>
                <a:lnTo>
                  <a:pt x="50" y="228"/>
                </a:lnTo>
                <a:lnTo>
                  <a:pt x="40" y="254"/>
                </a:lnTo>
                <a:lnTo>
                  <a:pt x="30" y="280"/>
                </a:lnTo>
                <a:lnTo>
                  <a:pt x="12" y="334"/>
                </a:lnTo>
                <a:lnTo>
                  <a:pt x="0" y="388"/>
                </a:lnTo>
                <a:lnTo>
                  <a:pt x="646" y="502"/>
                </a:lnTo>
                <a:lnTo>
                  <a:pt x="2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Freeform 11"/>
          <p:cNvSpPr>
            <a:spLocks/>
          </p:cNvSpPr>
          <p:nvPr/>
        </p:nvSpPr>
        <p:spPr bwMode="auto">
          <a:xfrm>
            <a:off x="3138488" y="2876550"/>
            <a:ext cx="1025525" cy="803300"/>
          </a:xfrm>
          <a:custGeom>
            <a:avLst/>
            <a:gdLst>
              <a:gd name="T0" fmla="*/ 224 w 646"/>
              <a:gd name="T1" fmla="*/ 0 h 502"/>
              <a:gd name="T2" fmla="*/ 224 w 646"/>
              <a:gd name="T3" fmla="*/ 0 h 502"/>
              <a:gd name="T4" fmla="*/ 202 w 646"/>
              <a:gd name="T5" fmla="*/ 20 h 502"/>
              <a:gd name="T6" fmla="*/ 180 w 646"/>
              <a:gd name="T7" fmla="*/ 40 h 502"/>
              <a:gd name="T8" fmla="*/ 160 w 646"/>
              <a:gd name="T9" fmla="*/ 62 h 502"/>
              <a:gd name="T10" fmla="*/ 142 w 646"/>
              <a:gd name="T11" fmla="*/ 84 h 502"/>
              <a:gd name="T12" fmla="*/ 124 w 646"/>
              <a:gd name="T13" fmla="*/ 106 h 502"/>
              <a:gd name="T14" fmla="*/ 106 w 646"/>
              <a:gd name="T15" fmla="*/ 130 h 502"/>
              <a:gd name="T16" fmla="*/ 92 w 646"/>
              <a:gd name="T17" fmla="*/ 152 h 502"/>
              <a:gd name="T18" fmla="*/ 76 w 646"/>
              <a:gd name="T19" fmla="*/ 178 h 502"/>
              <a:gd name="T20" fmla="*/ 62 w 646"/>
              <a:gd name="T21" fmla="*/ 202 h 502"/>
              <a:gd name="T22" fmla="*/ 50 w 646"/>
              <a:gd name="T23" fmla="*/ 228 h 502"/>
              <a:gd name="T24" fmla="*/ 40 w 646"/>
              <a:gd name="T25" fmla="*/ 254 h 502"/>
              <a:gd name="T26" fmla="*/ 30 w 646"/>
              <a:gd name="T27" fmla="*/ 280 h 502"/>
              <a:gd name="T28" fmla="*/ 12 w 646"/>
              <a:gd name="T29" fmla="*/ 334 h 502"/>
              <a:gd name="T30" fmla="*/ 0 w 646"/>
              <a:gd name="T31" fmla="*/ 388 h 502"/>
              <a:gd name="T32" fmla="*/ 646 w 646"/>
              <a:gd name="T33" fmla="*/ 502 h 502"/>
              <a:gd name="T34" fmla="*/ 224 w 646"/>
              <a:gd name="T35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6" h="502">
                <a:moveTo>
                  <a:pt x="224" y="0"/>
                </a:moveTo>
                <a:lnTo>
                  <a:pt x="224" y="0"/>
                </a:lnTo>
                <a:lnTo>
                  <a:pt x="202" y="20"/>
                </a:lnTo>
                <a:lnTo>
                  <a:pt x="180" y="40"/>
                </a:lnTo>
                <a:lnTo>
                  <a:pt x="160" y="62"/>
                </a:lnTo>
                <a:lnTo>
                  <a:pt x="142" y="84"/>
                </a:lnTo>
                <a:lnTo>
                  <a:pt x="124" y="106"/>
                </a:lnTo>
                <a:lnTo>
                  <a:pt x="106" y="130"/>
                </a:lnTo>
                <a:lnTo>
                  <a:pt x="92" y="152"/>
                </a:lnTo>
                <a:lnTo>
                  <a:pt x="76" y="178"/>
                </a:lnTo>
                <a:lnTo>
                  <a:pt x="62" y="202"/>
                </a:lnTo>
                <a:lnTo>
                  <a:pt x="50" y="228"/>
                </a:lnTo>
                <a:lnTo>
                  <a:pt x="40" y="254"/>
                </a:lnTo>
                <a:lnTo>
                  <a:pt x="30" y="280"/>
                </a:lnTo>
                <a:lnTo>
                  <a:pt x="12" y="334"/>
                </a:lnTo>
                <a:lnTo>
                  <a:pt x="0" y="388"/>
                </a:lnTo>
                <a:lnTo>
                  <a:pt x="646" y="502"/>
                </a:lnTo>
                <a:lnTo>
                  <a:pt x="22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Freeform 12"/>
          <p:cNvSpPr>
            <a:spLocks/>
          </p:cNvSpPr>
          <p:nvPr/>
        </p:nvSpPr>
        <p:spPr bwMode="auto">
          <a:xfrm>
            <a:off x="3094038" y="3702050"/>
            <a:ext cx="1038225" cy="707288"/>
          </a:xfrm>
          <a:custGeom>
            <a:avLst/>
            <a:gdLst>
              <a:gd name="T0" fmla="*/ 10 w 654"/>
              <a:gd name="T1" fmla="*/ 0 h 442"/>
              <a:gd name="T2" fmla="*/ 10 w 654"/>
              <a:gd name="T3" fmla="*/ 0 h 442"/>
              <a:gd name="T4" fmla="*/ 6 w 654"/>
              <a:gd name="T5" fmla="*/ 30 h 442"/>
              <a:gd name="T6" fmla="*/ 2 w 654"/>
              <a:gd name="T7" fmla="*/ 60 h 442"/>
              <a:gd name="T8" fmla="*/ 0 w 654"/>
              <a:gd name="T9" fmla="*/ 90 h 442"/>
              <a:gd name="T10" fmla="*/ 0 w 654"/>
              <a:gd name="T11" fmla="*/ 118 h 442"/>
              <a:gd name="T12" fmla="*/ 0 w 654"/>
              <a:gd name="T13" fmla="*/ 148 h 442"/>
              <a:gd name="T14" fmla="*/ 2 w 654"/>
              <a:gd name="T15" fmla="*/ 176 h 442"/>
              <a:gd name="T16" fmla="*/ 6 w 654"/>
              <a:gd name="T17" fmla="*/ 204 h 442"/>
              <a:gd name="T18" fmla="*/ 10 w 654"/>
              <a:gd name="T19" fmla="*/ 232 h 442"/>
              <a:gd name="T20" fmla="*/ 16 w 654"/>
              <a:gd name="T21" fmla="*/ 260 h 442"/>
              <a:gd name="T22" fmla="*/ 24 w 654"/>
              <a:gd name="T23" fmla="*/ 288 h 442"/>
              <a:gd name="T24" fmla="*/ 32 w 654"/>
              <a:gd name="T25" fmla="*/ 314 h 442"/>
              <a:gd name="T26" fmla="*/ 40 w 654"/>
              <a:gd name="T27" fmla="*/ 340 h 442"/>
              <a:gd name="T28" fmla="*/ 62 w 654"/>
              <a:gd name="T29" fmla="*/ 392 h 442"/>
              <a:gd name="T30" fmla="*/ 88 w 654"/>
              <a:gd name="T31" fmla="*/ 442 h 442"/>
              <a:gd name="T32" fmla="*/ 654 w 654"/>
              <a:gd name="T33" fmla="*/ 114 h 442"/>
              <a:gd name="T34" fmla="*/ 10 w 654"/>
              <a:gd name="T35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10" y="0"/>
                </a:moveTo>
                <a:lnTo>
                  <a:pt x="10" y="0"/>
                </a:lnTo>
                <a:lnTo>
                  <a:pt x="6" y="30"/>
                </a:lnTo>
                <a:lnTo>
                  <a:pt x="2" y="60"/>
                </a:lnTo>
                <a:lnTo>
                  <a:pt x="0" y="90"/>
                </a:lnTo>
                <a:lnTo>
                  <a:pt x="0" y="118"/>
                </a:lnTo>
                <a:lnTo>
                  <a:pt x="0" y="148"/>
                </a:lnTo>
                <a:lnTo>
                  <a:pt x="2" y="176"/>
                </a:lnTo>
                <a:lnTo>
                  <a:pt x="6" y="204"/>
                </a:lnTo>
                <a:lnTo>
                  <a:pt x="10" y="232"/>
                </a:lnTo>
                <a:lnTo>
                  <a:pt x="16" y="260"/>
                </a:lnTo>
                <a:lnTo>
                  <a:pt x="24" y="288"/>
                </a:lnTo>
                <a:lnTo>
                  <a:pt x="32" y="314"/>
                </a:lnTo>
                <a:lnTo>
                  <a:pt x="40" y="340"/>
                </a:lnTo>
                <a:lnTo>
                  <a:pt x="62" y="392"/>
                </a:lnTo>
                <a:lnTo>
                  <a:pt x="88" y="442"/>
                </a:lnTo>
                <a:lnTo>
                  <a:pt x="654" y="114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3"/>
          <p:cNvSpPr>
            <a:spLocks/>
          </p:cNvSpPr>
          <p:nvPr/>
        </p:nvSpPr>
        <p:spPr bwMode="auto">
          <a:xfrm>
            <a:off x="3094038" y="3702050"/>
            <a:ext cx="1038225" cy="707288"/>
          </a:xfrm>
          <a:custGeom>
            <a:avLst/>
            <a:gdLst>
              <a:gd name="T0" fmla="*/ 10 w 654"/>
              <a:gd name="T1" fmla="*/ 0 h 442"/>
              <a:gd name="T2" fmla="*/ 10 w 654"/>
              <a:gd name="T3" fmla="*/ 0 h 442"/>
              <a:gd name="T4" fmla="*/ 6 w 654"/>
              <a:gd name="T5" fmla="*/ 30 h 442"/>
              <a:gd name="T6" fmla="*/ 2 w 654"/>
              <a:gd name="T7" fmla="*/ 60 h 442"/>
              <a:gd name="T8" fmla="*/ 0 w 654"/>
              <a:gd name="T9" fmla="*/ 90 h 442"/>
              <a:gd name="T10" fmla="*/ 0 w 654"/>
              <a:gd name="T11" fmla="*/ 118 h 442"/>
              <a:gd name="T12" fmla="*/ 0 w 654"/>
              <a:gd name="T13" fmla="*/ 148 h 442"/>
              <a:gd name="T14" fmla="*/ 2 w 654"/>
              <a:gd name="T15" fmla="*/ 176 h 442"/>
              <a:gd name="T16" fmla="*/ 6 w 654"/>
              <a:gd name="T17" fmla="*/ 204 h 442"/>
              <a:gd name="T18" fmla="*/ 10 w 654"/>
              <a:gd name="T19" fmla="*/ 232 h 442"/>
              <a:gd name="T20" fmla="*/ 16 w 654"/>
              <a:gd name="T21" fmla="*/ 260 h 442"/>
              <a:gd name="T22" fmla="*/ 24 w 654"/>
              <a:gd name="T23" fmla="*/ 288 h 442"/>
              <a:gd name="T24" fmla="*/ 32 w 654"/>
              <a:gd name="T25" fmla="*/ 314 h 442"/>
              <a:gd name="T26" fmla="*/ 40 w 654"/>
              <a:gd name="T27" fmla="*/ 340 h 442"/>
              <a:gd name="T28" fmla="*/ 62 w 654"/>
              <a:gd name="T29" fmla="*/ 392 h 442"/>
              <a:gd name="T30" fmla="*/ 88 w 654"/>
              <a:gd name="T31" fmla="*/ 442 h 442"/>
              <a:gd name="T32" fmla="*/ 654 w 654"/>
              <a:gd name="T33" fmla="*/ 114 h 442"/>
              <a:gd name="T34" fmla="*/ 10 w 654"/>
              <a:gd name="T35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10" y="0"/>
                </a:moveTo>
                <a:lnTo>
                  <a:pt x="10" y="0"/>
                </a:lnTo>
                <a:lnTo>
                  <a:pt x="6" y="30"/>
                </a:lnTo>
                <a:lnTo>
                  <a:pt x="2" y="60"/>
                </a:lnTo>
                <a:lnTo>
                  <a:pt x="0" y="90"/>
                </a:lnTo>
                <a:lnTo>
                  <a:pt x="0" y="118"/>
                </a:lnTo>
                <a:lnTo>
                  <a:pt x="0" y="148"/>
                </a:lnTo>
                <a:lnTo>
                  <a:pt x="2" y="176"/>
                </a:lnTo>
                <a:lnTo>
                  <a:pt x="6" y="204"/>
                </a:lnTo>
                <a:lnTo>
                  <a:pt x="10" y="232"/>
                </a:lnTo>
                <a:lnTo>
                  <a:pt x="16" y="260"/>
                </a:lnTo>
                <a:lnTo>
                  <a:pt x="24" y="288"/>
                </a:lnTo>
                <a:lnTo>
                  <a:pt x="32" y="314"/>
                </a:lnTo>
                <a:lnTo>
                  <a:pt x="40" y="340"/>
                </a:lnTo>
                <a:lnTo>
                  <a:pt x="62" y="392"/>
                </a:lnTo>
                <a:lnTo>
                  <a:pt x="88" y="442"/>
                </a:lnTo>
                <a:lnTo>
                  <a:pt x="654" y="114"/>
                </a:lnTo>
                <a:lnTo>
                  <a:pt x="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4"/>
          <p:cNvSpPr>
            <a:spLocks/>
          </p:cNvSpPr>
          <p:nvPr/>
        </p:nvSpPr>
        <p:spPr bwMode="auto">
          <a:xfrm>
            <a:off x="3094038" y="3702050"/>
            <a:ext cx="1038225" cy="707288"/>
          </a:xfrm>
          <a:custGeom>
            <a:avLst/>
            <a:gdLst>
              <a:gd name="T0" fmla="*/ 10 w 654"/>
              <a:gd name="T1" fmla="*/ 0 h 442"/>
              <a:gd name="T2" fmla="*/ 10 w 654"/>
              <a:gd name="T3" fmla="*/ 0 h 442"/>
              <a:gd name="T4" fmla="*/ 6 w 654"/>
              <a:gd name="T5" fmla="*/ 30 h 442"/>
              <a:gd name="T6" fmla="*/ 2 w 654"/>
              <a:gd name="T7" fmla="*/ 60 h 442"/>
              <a:gd name="T8" fmla="*/ 0 w 654"/>
              <a:gd name="T9" fmla="*/ 90 h 442"/>
              <a:gd name="T10" fmla="*/ 0 w 654"/>
              <a:gd name="T11" fmla="*/ 118 h 442"/>
              <a:gd name="T12" fmla="*/ 0 w 654"/>
              <a:gd name="T13" fmla="*/ 148 h 442"/>
              <a:gd name="T14" fmla="*/ 2 w 654"/>
              <a:gd name="T15" fmla="*/ 176 h 442"/>
              <a:gd name="T16" fmla="*/ 6 w 654"/>
              <a:gd name="T17" fmla="*/ 204 h 442"/>
              <a:gd name="T18" fmla="*/ 10 w 654"/>
              <a:gd name="T19" fmla="*/ 232 h 442"/>
              <a:gd name="T20" fmla="*/ 16 w 654"/>
              <a:gd name="T21" fmla="*/ 260 h 442"/>
              <a:gd name="T22" fmla="*/ 24 w 654"/>
              <a:gd name="T23" fmla="*/ 288 h 442"/>
              <a:gd name="T24" fmla="*/ 32 w 654"/>
              <a:gd name="T25" fmla="*/ 314 h 442"/>
              <a:gd name="T26" fmla="*/ 40 w 654"/>
              <a:gd name="T27" fmla="*/ 340 h 442"/>
              <a:gd name="T28" fmla="*/ 62 w 654"/>
              <a:gd name="T29" fmla="*/ 392 h 442"/>
              <a:gd name="T30" fmla="*/ 88 w 654"/>
              <a:gd name="T31" fmla="*/ 442 h 442"/>
              <a:gd name="T32" fmla="*/ 654 w 654"/>
              <a:gd name="T33" fmla="*/ 114 h 442"/>
              <a:gd name="T34" fmla="*/ 10 w 654"/>
              <a:gd name="T35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10" y="0"/>
                </a:moveTo>
                <a:lnTo>
                  <a:pt x="10" y="0"/>
                </a:lnTo>
                <a:lnTo>
                  <a:pt x="6" y="30"/>
                </a:lnTo>
                <a:lnTo>
                  <a:pt x="2" y="60"/>
                </a:lnTo>
                <a:lnTo>
                  <a:pt x="0" y="90"/>
                </a:lnTo>
                <a:lnTo>
                  <a:pt x="0" y="118"/>
                </a:lnTo>
                <a:lnTo>
                  <a:pt x="0" y="148"/>
                </a:lnTo>
                <a:lnTo>
                  <a:pt x="2" y="176"/>
                </a:lnTo>
                <a:lnTo>
                  <a:pt x="6" y="204"/>
                </a:lnTo>
                <a:lnTo>
                  <a:pt x="10" y="232"/>
                </a:lnTo>
                <a:lnTo>
                  <a:pt x="16" y="260"/>
                </a:lnTo>
                <a:lnTo>
                  <a:pt x="24" y="288"/>
                </a:lnTo>
                <a:lnTo>
                  <a:pt x="32" y="314"/>
                </a:lnTo>
                <a:lnTo>
                  <a:pt x="40" y="340"/>
                </a:lnTo>
                <a:lnTo>
                  <a:pt x="62" y="392"/>
                </a:lnTo>
                <a:lnTo>
                  <a:pt x="88" y="442"/>
                </a:lnTo>
                <a:lnTo>
                  <a:pt x="654" y="114"/>
                </a:lnTo>
                <a:lnTo>
                  <a:pt x="1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5"/>
          <p:cNvSpPr>
            <a:spLocks/>
          </p:cNvSpPr>
          <p:nvPr/>
        </p:nvSpPr>
        <p:spPr bwMode="auto">
          <a:xfrm>
            <a:off x="3351213" y="4022724"/>
            <a:ext cx="901700" cy="985723"/>
          </a:xfrm>
          <a:custGeom>
            <a:avLst/>
            <a:gdLst>
              <a:gd name="T0" fmla="*/ 0 w 568"/>
              <a:gd name="T1" fmla="*/ 328 h 616"/>
              <a:gd name="T2" fmla="*/ 0 w 568"/>
              <a:gd name="T3" fmla="*/ 328 h 616"/>
              <a:gd name="T4" fmla="*/ 16 w 568"/>
              <a:gd name="T5" fmla="*/ 354 h 616"/>
              <a:gd name="T6" fmla="*/ 32 w 568"/>
              <a:gd name="T7" fmla="*/ 378 h 616"/>
              <a:gd name="T8" fmla="*/ 50 w 568"/>
              <a:gd name="T9" fmla="*/ 402 h 616"/>
              <a:gd name="T10" fmla="*/ 68 w 568"/>
              <a:gd name="T11" fmla="*/ 424 h 616"/>
              <a:gd name="T12" fmla="*/ 88 w 568"/>
              <a:gd name="T13" fmla="*/ 446 h 616"/>
              <a:gd name="T14" fmla="*/ 108 w 568"/>
              <a:gd name="T15" fmla="*/ 466 h 616"/>
              <a:gd name="T16" fmla="*/ 128 w 568"/>
              <a:gd name="T17" fmla="*/ 486 h 616"/>
              <a:gd name="T18" fmla="*/ 150 w 568"/>
              <a:gd name="T19" fmla="*/ 504 h 616"/>
              <a:gd name="T20" fmla="*/ 172 w 568"/>
              <a:gd name="T21" fmla="*/ 522 h 616"/>
              <a:gd name="T22" fmla="*/ 194 w 568"/>
              <a:gd name="T23" fmla="*/ 538 h 616"/>
              <a:gd name="T24" fmla="*/ 218 w 568"/>
              <a:gd name="T25" fmla="*/ 554 h 616"/>
              <a:gd name="T26" fmla="*/ 242 w 568"/>
              <a:gd name="T27" fmla="*/ 568 h 616"/>
              <a:gd name="T28" fmla="*/ 292 w 568"/>
              <a:gd name="T29" fmla="*/ 594 h 616"/>
              <a:gd name="T30" fmla="*/ 344 w 568"/>
              <a:gd name="T31" fmla="*/ 616 h 616"/>
              <a:gd name="T32" fmla="*/ 568 w 568"/>
              <a:gd name="T33" fmla="*/ 0 h 616"/>
              <a:gd name="T34" fmla="*/ 0 w 568"/>
              <a:gd name="T35" fmla="*/ 328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6">
                <a:moveTo>
                  <a:pt x="0" y="328"/>
                </a:moveTo>
                <a:lnTo>
                  <a:pt x="0" y="328"/>
                </a:lnTo>
                <a:lnTo>
                  <a:pt x="16" y="354"/>
                </a:lnTo>
                <a:lnTo>
                  <a:pt x="32" y="378"/>
                </a:lnTo>
                <a:lnTo>
                  <a:pt x="50" y="402"/>
                </a:lnTo>
                <a:lnTo>
                  <a:pt x="68" y="424"/>
                </a:lnTo>
                <a:lnTo>
                  <a:pt x="88" y="446"/>
                </a:lnTo>
                <a:lnTo>
                  <a:pt x="108" y="466"/>
                </a:lnTo>
                <a:lnTo>
                  <a:pt x="128" y="486"/>
                </a:lnTo>
                <a:lnTo>
                  <a:pt x="150" y="504"/>
                </a:lnTo>
                <a:lnTo>
                  <a:pt x="172" y="522"/>
                </a:lnTo>
                <a:lnTo>
                  <a:pt x="194" y="538"/>
                </a:lnTo>
                <a:lnTo>
                  <a:pt x="218" y="554"/>
                </a:lnTo>
                <a:lnTo>
                  <a:pt x="242" y="568"/>
                </a:lnTo>
                <a:lnTo>
                  <a:pt x="292" y="594"/>
                </a:lnTo>
                <a:lnTo>
                  <a:pt x="344" y="616"/>
                </a:lnTo>
                <a:lnTo>
                  <a:pt x="568" y="0"/>
                </a:lnTo>
                <a:lnTo>
                  <a:pt x="0" y="32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6"/>
          <p:cNvSpPr>
            <a:spLocks/>
          </p:cNvSpPr>
          <p:nvPr/>
        </p:nvSpPr>
        <p:spPr bwMode="auto">
          <a:xfrm>
            <a:off x="3351213" y="4022724"/>
            <a:ext cx="901700" cy="985723"/>
          </a:xfrm>
          <a:custGeom>
            <a:avLst/>
            <a:gdLst>
              <a:gd name="T0" fmla="*/ 0 w 568"/>
              <a:gd name="T1" fmla="*/ 328 h 616"/>
              <a:gd name="T2" fmla="*/ 0 w 568"/>
              <a:gd name="T3" fmla="*/ 328 h 616"/>
              <a:gd name="T4" fmla="*/ 16 w 568"/>
              <a:gd name="T5" fmla="*/ 354 h 616"/>
              <a:gd name="T6" fmla="*/ 32 w 568"/>
              <a:gd name="T7" fmla="*/ 378 h 616"/>
              <a:gd name="T8" fmla="*/ 50 w 568"/>
              <a:gd name="T9" fmla="*/ 402 h 616"/>
              <a:gd name="T10" fmla="*/ 68 w 568"/>
              <a:gd name="T11" fmla="*/ 424 h 616"/>
              <a:gd name="T12" fmla="*/ 88 w 568"/>
              <a:gd name="T13" fmla="*/ 446 h 616"/>
              <a:gd name="T14" fmla="*/ 108 w 568"/>
              <a:gd name="T15" fmla="*/ 466 h 616"/>
              <a:gd name="T16" fmla="*/ 128 w 568"/>
              <a:gd name="T17" fmla="*/ 486 h 616"/>
              <a:gd name="T18" fmla="*/ 150 w 568"/>
              <a:gd name="T19" fmla="*/ 504 h 616"/>
              <a:gd name="T20" fmla="*/ 172 w 568"/>
              <a:gd name="T21" fmla="*/ 522 h 616"/>
              <a:gd name="T22" fmla="*/ 194 w 568"/>
              <a:gd name="T23" fmla="*/ 538 h 616"/>
              <a:gd name="T24" fmla="*/ 218 w 568"/>
              <a:gd name="T25" fmla="*/ 554 h 616"/>
              <a:gd name="T26" fmla="*/ 242 w 568"/>
              <a:gd name="T27" fmla="*/ 568 h 616"/>
              <a:gd name="T28" fmla="*/ 292 w 568"/>
              <a:gd name="T29" fmla="*/ 594 h 616"/>
              <a:gd name="T30" fmla="*/ 344 w 568"/>
              <a:gd name="T31" fmla="*/ 616 h 616"/>
              <a:gd name="T32" fmla="*/ 568 w 568"/>
              <a:gd name="T33" fmla="*/ 0 h 616"/>
              <a:gd name="T34" fmla="*/ 0 w 568"/>
              <a:gd name="T35" fmla="*/ 328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6">
                <a:moveTo>
                  <a:pt x="0" y="328"/>
                </a:moveTo>
                <a:lnTo>
                  <a:pt x="0" y="328"/>
                </a:lnTo>
                <a:lnTo>
                  <a:pt x="16" y="354"/>
                </a:lnTo>
                <a:lnTo>
                  <a:pt x="32" y="378"/>
                </a:lnTo>
                <a:lnTo>
                  <a:pt x="50" y="402"/>
                </a:lnTo>
                <a:lnTo>
                  <a:pt x="68" y="424"/>
                </a:lnTo>
                <a:lnTo>
                  <a:pt x="88" y="446"/>
                </a:lnTo>
                <a:lnTo>
                  <a:pt x="108" y="466"/>
                </a:lnTo>
                <a:lnTo>
                  <a:pt x="128" y="486"/>
                </a:lnTo>
                <a:lnTo>
                  <a:pt x="150" y="504"/>
                </a:lnTo>
                <a:lnTo>
                  <a:pt x="172" y="522"/>
                </a:lnTo>
                <a:lnTo>
                  <a:pt x="194" y="538"/>
                </a:lnTo>
                <a:lnTo>
                  <a:pt x="218" y="554"/>
                </a:lnTo>
                <a:lnTo>
                  <a:pt x="242" y="568"/>
                </a:lnTo>
                <a:lnTo>
                  <a:pt x="292" y="594"/>
                </a:lnTo>
                <a:lnTo>
                  <a:pt x="344" y="616"/>
                </a:lnTo>
                <a:lnTo>
                  <a:pt x="568" y="0"/>
                </a:lnTo>
                <a:lnTo>
                  <a:pt x="0" y="3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7"/>
          <p:cNvSpPr>
            <a:spLocks/>
          </p:cNvSpPr>
          <p:nvPr/>
        </p:nvSpPr>
        <p:spPr bwMode="auto">
          <a:xfrm>
            <a:off x="3351213" y="4022724"/>
            <a:ext cx="901700" cy="985723"/>
          </a:xfrm>
          <a:custGeom>
            <a:avLst/>
            <a:gdLst>
              <a:gd name="T0" fmla="*/ 0 w 568"/>
              <a:gd name="T1" fmla="*/ 328 h 616"/>
              <a:gd name="T2" fmla="*/ 0 w 568"/>
              <a:gd name="T3" fmla="*/ 328 h 616"/>
              <a:gd name="T4" fmla="*/ 16 w 568"/>
              <a:gd name="T5" fmla="*/ 354 h 616"/>
              <a:gd name="T6" fmla="*/ 32 w 568"/>
              <a:gd name="T7" fmla="*/ 378 h 616"/>
              <a:gd name="T8" fmla="*/ 50 w 568"/>
              <a:gd name="T9" fmla="*/ 402 h 616"/>
              <a:gd name="T10" fmla="*/ 68 w 568"/>
              <a:gd name="T11" fmla="*/ 424 h 616"/>
              <a:gd name="T12" fmla="*/ 88 w 568"/>
              <a:gd name="T13" fmla="*/ 446 h 616"/>
              <a:gd name="T14" fmla="*/ 108 w 568"/>
              <a:gd name="T15" fmla="*/ 466 h 616"/>
              <a:gd name="T16" fmla="*/ 128 w 568"/>
              <a:gd name="T17" fmla="*/ 486 h 616"/>
              <a:gd name="T18" fmla="*/ 150 w 568"/>
              <a:gd name="T19" fmla="*/ 504 h 616"/>
              <a:gd name="T20" fmla="*/ 172 w 568"/>
              <a:gd name="T21" fmla="*/ 522 h 616"/>
              <a:gd name="T22" fmla="*/ 194 w 568"/>
              <a:gd name="T23" fmla="*/ 538 h 616"/>
              <a:gd name="T24" fmla="*/ 218 w 568"/>
              <a:gd name="T25" fmla="*/ 554 h 616"/>
              <a:gd name="T26" fmla="*/ 242 w 568"/>
              <a:gd name="T27" fmla="*/ 568 h 616"/>
              <a:gd name="T28" fmla="*/ 292 w 568"/>
              <a:gd name="T29" fmla="*/ 594 h 616"/>
              <a:gd name="T30" fmla="*/ 344 w 568"/>
              <a:gd name="T31" fmla="*/ 616 h 616"/>
              <a:gd name="T32" fmla="*/ 568 w 568"/>
              <a:gd name="T33" fmla="*/ 0 h 616"/>
              <a:gd name="T34" fmla="*/ 0 w 568"/>
              <a:gd name="T35" fmla="*/ 328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6">
                <a:moveTo>
                  <a:pt x="0" y="328"/>
                </a:moveTo>
                <a:lnTo>
                  <a:pt x="0" y="328"/>
                </a:lnTo>
                <a:lnTo>
                  <a:pt x="16" y="354"/>
                </a:lnTo>
                <a:lnTo>
                  <a:pt x="32" y="378"/>
                </a:lnTo>
                <a:lnTo>
                  <a:pt x="50" y="402"/>
                </a:lnTo>
                <a:lnTo>
                  <a:pt x="68" y="424"/>
                </a:lnTo>
                <a:lnTo>
                  <a:pt x="88" y="446"/>
                </a:lnTo>
                <a:lnTo>
                  <a:pt x="108" y="466"/>
                </a:lnTo>
                <a:lnTo>
                  <a:pt x="128" y="486"/>
                </a:lnTo>
                <a:lnTo>
                  <a:pt x="150" y="504"/>
                </a:lnTo>
                <a:lnTo>
                  <a:pt x="172" y="522"/>
                </a:lnTo>
                <a:lnTo>
                  <a:pt x="194" y="538"/>
                </a:lnTo>
                <a:lnTo>
                  <a:pt x="218" y="554"/>
                </a:lnTo>
                <a:lnTo>
                  <a:pt x="242" y="568"/>
                </a:lnTo>
                <a:lnTo>
                  <a:pt x="292" y="594"/>
                </a:lnTo>
                <a:lnTo>
                  <a:pt x="344" y="616"/>
                </a:lnTo>
                <a:lnTo>
                  <a:pt x="568" y="0"/>
                </a:lnTo>
                <a:lnTo>
                  <a:pt x="0" y="32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8"/>
          <p:cNvSpPr>
            <a:spLocks/>
          </p:cNvSpPr>
          <p:nvPr/>
        </p:nvSpPr>
        <p:spPr bwMode="auto">
          <a:xfrm>
            <a:off x="4049713" y="4054475"/>
            <a:ext cx="711200" cy="1046531"/>
          </a:xfrm>
          <a:custGeom>
            <a:avLst/>
            <a:gdLst>
              <a:gd name="T0" fmla="*/ 0 w 448"/>
              <a:gd name="T1" fmla="*/ 614 h 654"/>
              <a:gd name="T2" fmla="*/ 0 w 448"/>
              <a:gd name="T3" fmla="*/ 614 h 654"/>
              <a:gd name="T4" fmla="*/ 28 w 448"/>
              <a:gd name="T5" fmla="*/ 624 h 654"/>
              <a:gd name="T6" fmla="*/ 56 w 448"/>
              <a:gd name="T7" fmla="*/ 632 h 654"/>
              <a:gd name="T8" fmla="*/ 84 w 448"/>
              <a:gd name="T9" fmla="*/ 640 h 654"/>
              <a:gd name="T10" fmla="*/ 114 w 448"/>
              <a:gd name="T11" fmla="*/ 644 h 654"/>
              <a:gd name="T12" fmla="*/ 142 w 448"/>
              <a:gd name="T13" fmla="*/ 648 h 654"/>
              <a:gd name="T14" fmla="*/ 170 w 448"/>
              <a:gd name="T15" fmla="*/ 652 h 654"/>
              <a:gd name="T16" fmla="*/ 200 w 448"/>
              <a:gd name="T17" fmla="*/ 654 h 654"/>
              <a:gd name="T18" fmla="*/ 228 w 448"/>
              <a:gd name="T19" fmla="*/ 654 h 654"/>
              <a:gd name="T20" fmla="*/ 256 w 448"/>
              <a:gd name="T21" fmla="*/ 654 h 654"/>
              <a:gd name="T22" fmla="*/ 284 w 448"/>
              <a:gd name="T23" fmla="*/ 652 h 654"/>
              <a:gd name="T24" fmla="*/ 312 w 448"/>
              <a:gd name="T25" fmla="*/ 648 h 654"/>
              <a:gd name="T26" fmla="*/ 340 w 448"/>
              <a:gd name="T27" fmla="*/ 644 h 654"/>
              <a:gd name="T28" fmla="*/ 394 w 448"/>
              <a:gd name="T29" fmla="*/ 632 h 654"/>
              <a:gd name="T30" fmla="*/ 448 w 448"/>
              <a:gd name="T31" fmla="*/ 614 h 654"/>
              <a:gd name="T32" fmla="*/ 224 w 448"/>
              <a:gd name="T33" fmla="*/ 0 h 654"/>
              <a:gd name="T34" fmla="*/ 0 w 448"/>
              <a:gd name="T35" fmla="*/ 61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8" h="654">
                <a:moveTo>
                  <a:pt x="0" y="614"/>
                </a:moveTo>
                <a:lnTo>
                  <a:pt x="0" y="614"/>
                </a:lnTo>
                <a:lnTo>
                  <a:pt x="28" y="624"/>
                </a:lnTo>
                <a:lnTo>
                  <a:pt x="56" y="632"/>
                </a:lnTo>
                <a:lnTo>
                  <a:pt x="84" y="640"/>
                </a:lnTo>
                <a:lnTo>
                  <a:pt x="114" y="644"/>
                </a:lnTo>
                <a:lnTo>
                  <a:pt x="142" y="648"/>
                </a:lnTo>
                <a:lnTo>
                  <a:pt x="170" y="652"/>
                </a:lnTo>
                <a:lnTo>
                  <a:pt x="200" y="654"/>
                </a:lnTo>
                <a:lnTo>
                  <a:pt x="228" y="654"/>
                </a:lnTo>
                <a:lnTo>
                  <a:pt x="256" y="654"/>
                </a:lnTo>
                <a:lnTo>
                  <a:pt x="284" y="652"/>
                </a:lnTo>
                <a:lnTo>
                  <a:pt x="312" y="648"/>
                </a:lnTo>
                <a:lnTo>
                  <a:pt x="340" y="644"/>
                </a:lnTo>
                <a:lnTo>
                  <a:pt x="394" y="632"/>
                </a:lnTo>
                <a:lnTo>
                  <a:pt x="448" y="614"/>
                </a:lnTo>
                <a:lnTo>
                  <a:pt x="224" y="0"/>
                </a:lnTo>
                <a:lnTo>
                  <a:pt x="0" y="614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9"/>
          <p:cNvSpPr>
            <a:spLocks/>
          </p:cNvSpPr>
          <p:nvPr/>
        </p:nvSpPr>
        <p:spPr bwMode="auto">
          <a:xfrm>
            <a:off x="4049713" y="4054475"/>
            <a:ext cx="711200" cy="1046531"/>
          </a:xfrm>
          <a:custGeom>
            <a:avLst/>
            <a:gdLst>
              <a:gd name="T0" fmla="*/ 0 w 448"/>
              <a:gd name="T1" fmla="*/ 614 h 654"/>
              <a:gd name="T2" fmla="*/ 0 w 448"/>
              <a:gd name="T3" fmla="*/ 614 h 654"/>
              <a:gd name="T4" fmla="*/ 28 w 448"/>
              <a:gd name="T5" fmla="*/ 624 h 654"/>
              <a:gd name="T6" fmla="*/ 56 w 448"/>
              <a:gd name="T7" fmla="*/ 632 h 654"/>
              <a:gd name="T8" fmla="*/ 84 w 448"/>
              <a:gd name="T9" fmla="*/ 640 h 654"/>
              <a:gd name="T10" fmla="*/ 114 w 448"/>
              <a:gd name="T11" fmla="*/ 644 h 654"/>
              <a:gd name="T12" fmla="*/ 142 w 448"/>
              <a:gd name="T13" fmla="*/ 648 h 654"/>
              <a:gd name="T14" fmla="*/ 170 w 448"/>
              <a:gd name="T15" fmla="*/ 652 h 654"/>
              <a:gd name="T16" fmla="*/ 200 w 448"/>
              <a:gd name="T17" fmla="*/ 654 h 654"/>
              <a:gd name="T18" fmla="*/ 228 w 448"/>
              <a:gd name="T19" fmla="*/ 654 h 654"/>
              <a:gd name="T20" fmla="*/ 256 w 448"/>
              <a:gd name="T21" fmla="*/ 654 h 654"/>
              <a:gd name="T22" fmla="*/ 284 w 448"/>
              <a:gd name="T23" fmla="*/ 652 h 654"/>
              <a:gd name="T24" fmla="*/ 312 w 448"/>
              <a:gd name="T25" fmla="*/ 648 h 654"/>
              <a:gd name="T26" fmla="*/ 340 w 448"/>
              <a:gd name="T27" fmla="*/ 644 h 654"/>
              <a:gd name="T28" fmla="*/ 394 w 448"/>
              <a:gd name="T29" fmla="*/ 632 h 654"/>
              <a:gd name="T30" fmla="*/ 448 w 448"/>
              <a:gd name="T31" fmla="*/ 614 h 654"/>
              <a:gd name="T32" fmla="*/ 224 w 448"/>
              <a:gd name="T33" fmla="*/ 0 h 654"/>
              <a:gd name="T34" fmla="*/ 0 w 448"/>
              <a:gd name="T35" fmla="*/ 61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8" h="654">
                <a:moveTo>
                  <a:pt x="0" y="614"/>
                </a:moveTo>
                <a:lnTo>
                  <a:pt x="0" y="614"/>
                </a:lnTo>
                <a:lnTo>
                  <a:pt x="28" y="624"/>
                </a:lnTo>
                <a:lnTo>
                  <a:pt x="56" y="632"/>
                </a:lnTo>
                <a:lnTo>
                  <a:pt x="84" y="640"/>
                </a:lnTo>
                <a:lnTo>
                  <a:pt x="114" y="644"/>
                </a:lnTo>
                <a:lnTo>
                  <a:pt x="142" y="648"/>
                </a:lnTo>
                <a:lnTo>
                  <a:pt x="170" y="652"/>
                </a:lnTo>
                <a:lnTo>
                  <a:pt x="200" y="654"/>
                </a:lnTo>
                <a:lnTo>
                  <a:pt x="228" y="654"/>
                </a:lnTo>
                <a:lnTo>
                  <a:pt x="256" y="654"/>
                </a:lnTo>
                <a:lnTo>
                  <a:pt x="284" y="652"/>
                </a:lnTo>
                <a:lnTo>
                  <a:pt x="312" y="648"/>
                </a:lnTo>
                <a:lnTo>
                  <a:pt x="340" y="644"/>
                </a:lnTo>
                <a:lnTo>
                  <a:pt x="394" y="632"/>
                </a:lnTo>
                <a:lnTo>
                  <a:pt x="448" y="614"/>
                </a:lnTo>
                <a:lnTo>
                  <a:pt x="224" y="0"/>
                </a:lnTo>
                <a:lnTo>
                  <a:pt x="0" y="6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0"/>
          <p:cNvSpPr>
            <a:spLocks/>
          </p:cNvSpPr>
          <p:nvPr/>
        </p:nvSpPr>
        <p:spPr bwMode="auto">
          <a:xfrm>
            <a:off x="4049713" y="4054475"/>
            <a:ext cx="711200" cy="1046531"/>
          </a:xfrm>
          <a:custGeom>
            <a:avLst/>
            <a:gdLst>
              <a:gd name="T0" fmla="*/ 0 w 448"/>
              <a:gd name="T1" fmla="*/ 614 h 654"/>
              <a:gd name="T2" fmla="*/ 0 w 448"/>
              <a:gd name="T3" fmla="*/ 614 h 654"/>
              <a:gd name="T4" fmla="*/ 28 w 448"/>
              <a:gd name="T5" fmla="*/ 624 h 654"/>
              <a:gd name="T6" fmla="*/ 56 w 448"/>
              <a:gd name="T7" fmla="*/ 632 h 654"/>
              <a:gd name="T8" fmla="*/ 84 w 448"/>
              <a:gd name="T9" fmla="*/ 640 h 654"/>
              <a:gd name="T10" fmla="*/ 114 w 448"/>
              <a:gd name="T11" fmla="*/ 644 h 654"/>
              <a:gd name="T12" fmla="*/ 142 w 448"/>
              <a:gd name="T13" fmla="*/ 648 h 654"/>
              <a:gd name="T14" fmla="*/ 170 w 448"/>
              <a:gd name="T15" fmla="*/ 652 h 654"/>
              <a:gd name="T16" fmla="*/ 200 w 448"/>
              <a:gd name="T17" fmla="*/ 654 h 654"/>
              <a:gd name="T18" fmla="*/ 228 w 448"/>
              <a:gd name="T19" fmla="*/ 654 h 654"/>
              <a:gd name="T20" fmla="*/ 256 w 448"/>
              <a:gd name="T21" fmla="*/ 654 h 654"/>
              <a:gd name="T22" fmla="*/ 284 w 448"/>
              <a:gd name="T23" fmla="*/ 652 h 654"/>
              <a:gd name="T24" fmla="*/ 312 w 448"/>
              <a:gd name="T25" fmla="*/ 648 h 654"/>
              <a:gd name="T26" fmla="*/ 340 w 448"/>
              <a:gd name="T27" fmla="*/ 644 h 654"/>
              <a:gd name="T28" fmla="*/ 394 w 448"/>
              <a:gd name="T29" fmla="*/ 632 h 654"/>
              <a:gd name="T30" fmla="*/ 448 w 448"/>
              <a:gd name="T31" fmla="*/ 614 h 654"/>
              <a:gd name="T32" fmla="*/ 224 w 448"/>
              <a:gd name="T33" fmla="*/ 0 h 654"/>
              <a:gd name="T34" fmla="*/ 0 w 448"/>
              <a:gd name="T35" fmla="*/ 61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8" h="654">
                <a:moveTo>
                  <a:pt x="0" y="614"/>
                </a:moveTo>
                <a:lnTo>
                  <a:pt x="0" y="614"/>
                </a:lnTo>
                <a:lnTo>
                  <a:pt x="28" y="624"/>
                </a:lnTo>
                <a:lnTo>
                  <a:pt x="56" y="632"/>
                </a:lnTo>
                <a:lnTo>
                  <a:pt x="84" y="640"/>
                </a:lnTo>
                <a:lnTo>
                  <a:pt x="114" y="644"/>
                </a:lnTo>
                <a:lnTo>
                  <a:pt x="142" y="648"/>
                </a:lnTo>
                <a:lnTo>
                  <a:pt x="170" y="652"/>
                </a:lnTo>
                <a:lnTo>
                  <a:pt x="200" y="654"/>
                </a:lnTo>
                <a:lnTo>
                  <a:pt x="228" y="654"/>
                </a:lnTo>
                <a:lnTo>
                  <a:pt x="256" y="654"/>
                </a:lnTo>
                <a:lnTo>
                  <a:pt x="284" y="652"/>
                </a:lnTo>
                <a:lnTo>
                  <a:pt x="312" y="648"/>
                </a:lnTo>
                <a:lnTo>
                  <a:pt x="340" y="644"/>
                </a:lnTo>
                <a:lnTo>
                  <a:pt x="394" y="632"/>
                </a:lnTo>
                <a:lnTo>
                  <a:pt x="448" y="614"/>
                </a:lnTo>
                <a:lnTo>
                  <a:pt x="224" y="0"/>
                </a:lnTo>
                <a:lnTo>
                  <a:pt x="0" y="61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1"/>
          <p:cNvSpPr>
            <a:spLocks/>
          </p:cNvSpPr>
          <p:nvPr/>
        </p:nvSpPr>
        <p:spPr bwMode="auto">
          <a:xfrm>
            <a:off x="4560888" y="4006850"/>
            <a:ext cx="901700" cy="982523"/>
          </a:xfrm>
          <a:custGeom>
            <a:avLst/>
            <a:gdLst>
              <a:gd name="T0" fmla="*/ 224 w 568"/>
              <a:gd name="T1" fmla="*/ 614 h 614"/>
              <a:gd name="T2" fmla="*/ 224 w 568"/>
              <a:gd name="T3" fmla="*/ 614 h 614"/>
              <a:gd name="T4" fmla="*/ 252 w 568"/>
              <a:gd name="T5" fmla="*/ 604 h 614"/>
              <a:gd name="T6" fmla="*/ 280 w 568"/>
              <a:gd name="T7" fmla="*/ 592 h 614"/>
              <a:gd name="T8" fmla="*/ 306 w 568"/>
              <a:gd name="T9" fmla="*/ 580 h 614"/>
              <a:gd name="T10" fmla="*/ 330 w 568"/>
              <a:gd name="T11" fmla="*/ 564 h 614"/>
              <a:gd name="T12" fmla="*/ 356 w 568"/>
              <a:gd name="T13" fmla="*/ 550 h 614"/>
              <a:gd name="T14" fmla="*/ 380 w 568"/>
              <a:gd name="T15" fmla="*/ 534 h 614"/>
              <a:gd name="T16" fmla="*/ 402 w 568"/>
              <a:gd name="T17" fmla="*/ 516 h 614"/>
              <a:gd name="T18" fmla="*/ 424 w 568"/>
              <a:gd name="T19" fmla="*/ 498 h 614"/>
              <a:gd name="T20" fmla="*/ 446 w 568"/>
              <a:gd name="T21" fmla="*/ 480 h 614"/>
              <a:gd name="T22" fmla="*/ 466 w 568"/>
              <a:gd name="T23" fmla="*/ 460 h 614"/>
              <a:gd name="T24" fmla="*/ 484 w 568"/>
              <a:gd name="T25" fmla="*/ 440 h 614"/>
              <a:gd name="T26" fmla="*/ 504 w 568"/>
              <a:gd name="T27" fmla="*/ 418 h 614"/>
              <a:gd name="T28" fmla="*/ 538 w 568"/>
              <a:gd name="T29" fmla="*/ 374 h 614"/>
              <a:gd name="T30" fmla="*/ 568 w 568"/>
              <a:gd name="T31" fmla="*/ 328 h 614"/>
              <a:gd name="T32" fmla="*/ 0 w 568"/>
              <a:gd name="T33" fmla="*/ 0 h 614"/>
              <a:gd name="T34" fmla="*/ 224 w 568"/>
              <a:gd name="T3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4">
                <a:moveTo>
                  <a:pt x="224" y="614"/>
                </a:moveTo>
                <a:lnTo>
                  <a:pt x="224" y="614"/>
                </a:lnTo>
                <a:lnTo>
                  <a:pt x="252" y="604"/>
                </a:lnTo>
                <a:lnTo>
                  <a:pt x="280" y="592"/>
                </a:lnTo>
                <a:lnTo>
                  <a:pt x="306" y="580"/>
                </a:lnTo>
                <a:lnTo>
                  <a:pt x="330" y="564"/>
                </a:lnTo>
                <a:lnTo>
                  <a:pt x="356" y="550"/>
                </a:lnTo>
                <a:lnTo>
                  <a:pt x="380" y="534"/>
                </a:lnTo>
                <a:lnTo>
                  <a:pt x="402" y="516"/>
                </a:lnTo>
                <a:lnTo>
                  <a:pt x="424" y="498"/>
                </a:lnTo>
                <a:lnTo>
                  <a:pt x="446" y="480"/>
                </a:lnTo>
                <a:lnTo>
                  <a:pt x="466" y="460"/>
                </a:lnTo>
                <a:lnTo>
                  <a:pt x="484" y="440"/>
                </a:lnTo>
                <a:lnTo>
                  <a:pt x="504" y="418"/>
                </a:lnTo>
                <a:lnTo>
                  <a:pt x="538" y="374"/>
                </a:lnTo>
                <a:lnTo>
                  <a:pt x="568" y="328"/>
                </a:lnTo>
                <a:lnTo>
                  <a:pt x="0" y="0"/>
                </a:lnTo>
                <a:lnTo>
                  <a:pt x="224" y="6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2"/>
          <p:cNvSpPr>
            <a:spLocks/>
          </p:cNvSpPr>
          <p:nvPr/>
        </p:nvSpPr>
        <p:spPr bwMode="auto">
          <a:xfrm>
            <a:off x="4560888" y="4006850"/>
            <a:ext cx="901700" cy="982523"/>
          </a:xfrm>
          <a:custGeom>
            <a:avLst/>
            <a:gdLst>
              <a:gd name="T0" fmla="*/ 224 w 568"/>
              <a:gd name="T1" fmla="*/ 614 h 614"/>
              <a:gd name="T2" fmla="*/ 224 w 568"/>
              <a:gd name="T3" fmla="*/ 614 h 614"/>
              <a:gd name="T4" fmla="*/ 252 w 568"/>
              <a:gd name="T5" fmla="*/ 604 h 614"/>
              <a:gd name="T6" fmla="*/ 280 w 568"/>
              <a:gd name="T7" fmla="*/ 592 h 614"/>
              <a:gd name="T8" fmla="*/ 306 w 568"/>
              <a:gd name="T9" fmla="*/ 580 h 614"/>
              <a:gd name="T10" fmla="*/ 330 w 568"/>
              <a:gd name="T11" fmla="*/ 564 h 614"/>
              <a:gd name="T12" fmla="*/ 356 w 568"/>
              <a:gd name="T13" fmla="*/ 550 h 614"/>
              <a:gd name="T14" fmla="*/ 380 w 568"/>
              <a:gd name="T15" fmla="*/ 534 h 614"/>
              <a:gd name="T16" fmla="*/ 402 w 568"/>
              <a:gd name="T17" fmla="*/ 516 h 614"/>
              <a:gd name="T18" fmla="*/ 424 w 568"/>
              <a:gd name="T19" fmla="*/ 498 h 614"/>
              <a:gd name="T20" fmla="*/ 446 w 568"/>
              <a:gd name="T21" fmla="*/ 480 h 614"/>
              <a:gd name="T22" fmla="*/ 466 w 568"/>
              <a:gd name="T23" fmla="*/ 460 h 614"/>
              <a:gd name="T24" fmla="*/ 484 w 568"/>
              <a:gd name="T25" fmla="*/ 440 h 614"/>
              <a:gd name="T26" fmla="*/ 504 w 568"/>
              <a:gd name="T27" fmla="*/ 418 h 614"/>
              <a:gd name="T28" fmla="*/ 538 w 568"/>
              <a:gd name="T29" fmla="*/ 374 h 614"/>
              <a:gd name="T30" fmla="*/ 568 w 568"/>
              <a:gd name="T31" fmla="*/ 328 h 614"/>
              <a:gd name="T32" fmla="*/ 0 w 568"/>
              <a:gd name="T33" fmla="*/ 0 h 614"/>
              <a:gd name="T34" fmla="*/ 224 w 568"/>
              <a:gd name="T3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4">
                <a:moveTo>
                  <a:pt x="224" y="614"/>
                </a:moveTo>
                <a:lnTo>
                  <a:pt x="224" y="614"/>
                </a:lnTo>
                <a:lnTo>
                  <a:pt x="252" y="604"/>
                </a:lnTo>
                <a:lnTo>
                  <a:pt x="280" y="592"/>
                </a:lnTo>
                <a:lnTo>
                  <a:pt x="306" y="580"/>
                </a:lnTo>
                <a:lnTo>
                  <a:pt x="330" y="564"/>
                </a:lnTo>
                <a:lnTo>
                  <a:pt x="356" y="550"/>
                </a:lnTo>
                <a:lnTo>
                  <a:pt x="380" y="534"/>
                </a:lnTo>
                <a:lnTo>
                  <a:pt x="402" y="516"/>
                </a:lnTo>
                <a:lnTo>
                  <a:pt x="424" y="498"/>
                </a:lnTo>
                <a:lnTo>
                  <a:pt x="446" y="480"/>
                </a:lnTo>
                <a:lnTo>
                  <a:pt x="466" y="460"/>
                </a:lnTo>
                <a:lnTo>
                  <a:pt x="484" y="440"/>
                </a:lnTo>
                <a:lnTo>
                  <a:pt x="504" y="418"/>
                </a:lnTo>
                <a:lnTo>
                  <a:pt x="538" y="374"/>
                </a:lnTo>
                <a:lnTo>
                  <a:pt x="568" y="328"/>
                </a:lnTo>
                <a:lnTo>
                  <a:pt x="0" y="0"/>
                </a:lnTo>
                <a:lnTo>
                  <a:pt x="224" y="6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3"/>
          <p:cNvSpPr>
            <a:spLocks/>
          </p:cNvSpPr>
          <p:nvPr/>
        </p:nvSpPr>
        <p:spPr bwMode="auto">
          <a:xfrm>
            <a:off x="4560888" y="4006850"/>
            <a:ext cx="901700" cy="982523"/>
          </a:xfrm>
          <a:custGeom>
            <a:avLst/>
            <a:gdLst>
              <a:gd name="T0" fmla="*/ 224 w 568"/>
              <a:gd name="T1" fmla="*/ 614 h 614"/>
              <a:gd name="T2" fmla="*/ 224 w 568"/>
              <a:gd name="T3" fmla="*/ 614 h 614"/>
              <a:gd name="T4" fmla="*/ 252 w 568"/>
              <a:gd name="T5" fmla="*/ 604 h 614"/>
              <a:gd name="T6" fmla="*/ 280 w 568"/>
              <a:gd name="T7" fmla="*/ 592 h 614"/>
              <a:gd name="T8" fmla="*/ 306 w 568"/>
              <a:gd name="T9" fmla="*/ 580 h 614"/>
              <a:gd name="T10" fmla="*/ 330 w 568"/>
              <a:gd name="T11" fmla="*/ 564 h 614"/>
              <a:gd name="T12" fmla="*/ 356 w 568"/>
              <a:gd name="T13" fmla="*/ 550 h 614"/>
              <a:gd name="T14" fmla="*/ 380 w 568"/>
              <a:gd name="T15" fmla="*/ 534 h 614"/>
              <a:gd name="T16" fmla="*/ 402 w 568"/>
              <a:gd name="T17" fmla="*/ 516 h 614"/>
              <a:gd name="T18" fmla="*/ 424 w 568"/>
              <a:gd name="T19" fmla="*/ 498 h 614"/>
              <a:gd name="T20" fmla="*/ 446 w 568"/>
              <a:gd name="T21" fmla="*/ 480 h 614"/>
              <a:gd name="T22" fmla="*/ 466 w 568"/>
              <a:gd name="T23" fmla="*/ 460 h 614"/>
              <a:gd name="T24" fmla="*/ 484 w 568"/>
              <a:gd name="T25" fmla="*/ 440 h 614"/>
              <a:gd name="T26" fmla="*/ 504 w 568"/>
              <a:gd name="T27" fmla="*/ 418 h 614"/>
              <a:gd name="T28" fmla="*/ 538 w 568"/>
              <a:gd name="T29" fmla="*/ 374 h 614"/>
              <a:gd name="T30" fmla="*/ 568 w 568"/>
              <a:gd name="T31" fmla="*/ 328 h 614"/>
              <a:gd name="T32" fmla="*/ 0 w 568"/>
              <a:gd name="T33" fmla="*/ 0 h 614"/>
              <a:gd name="T34" fmla="*/ 224 w 568"/>
              <a:gd name="T3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8" h="614">
                <a:moveTo>
                  <a:pt x="224" y="614"/>
                </a:moveTo>
                <a:lnTo>
                  <a:pt x="224" y="614"/>
                </a:lnTo>
                <a:lnTo>
                  <a:pt x="252" y="604"/>
                </a:lnTo>
                <a:lnTo>
                  <a:pt x="280" y="592"/>
                </a:lnTo>
                <a:lnTo>
                  <a:pt x="306" y="580"/>
                </a:lnTo>
                <a:lnTo>
                  <a:pt x="330" y="564"/>
                </a:lnTo>
                <a:lnTo>
                  <a:pt x="356" y="550"/>
                </a:lnTo>
                <a:lnTo>
                  <a:pt x="380" y="534"/>
                </a:lnTo>
                <a:lnTo>
                  <a:pt x="402" y="516"/>
                </a:lnTo>
                <a:lnTo>
                  <a:pt x="424" y="498"/>
                </a:lnTo>
                <a:lnTo>
                  <a:pt x="446" y="480"/>
                </a:lnTo>
                <a:lnTo>
                  <a:pt x="466" y="460"/>
                </a:lnTo>
                <a:lnTo>
                  <a:pt x="484" y="440"/>
                </a:lnTo>
                <a:lnTo>
                  <a:pt x="504" y="418"/>
                </a:lnTo>
                <a:lnTo>
                  <a:pt x="538" y="374"/>
                </a:lnTo>
                <a:lnTo>
                  <a:pt x="568" y="328"/>
                </a:lnTo>
                <a:lnTo>
                  <a:pt x="0" y="0"/>
                </a:lnTo>
                <a:lnTo>
                  <a:pt x="224" y="61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2" name="Freeform 24"/>
          <p:cNvSpPr>
            <a:spLocks/>
          </p:cNvSpPr>
          <p:nvPr/>
        </p:nvSpPr>
        <p:spPr bwMode="auto">
          <a:xfrm>
            <a:off x="4649788" y="3686175"/>
            <a:ext cx="1038225" cy="707288"/>
          </a:xfrm>
          <a:custGeom>
            <a:avLst/>
            <a:gdLst>
              <a:gd name="T0" fmla="*/ 568 w 654"/>
              <a:gd name="T1" fmla="*/ 442 h 442"/>
              <a:gd name="T2" fmla="*/ 568 w 654"/>
              <a:gd name="T3" fmla="*/ 442 h 442"/>
              <a:gd name="T4" fmla="*/ 582 w 654"/>
              <a:gd name="T5" fmla="*/ 414 h 442"/>
              <a:gd name="T6" fmla="*/ 594 w 654"/>
              <a:gd name="T7" fmla="*/ 388 h 442"/>
              <a:gd name="T8" fmla="*/ 606 w 654"/>
              <a:gd name="T9" fmla="*/ 362 h 442"/>
              <a:gd name="T10" fmla="*/ 616 w 654"/>
              <a:gd name="T11" fmla="*/ 334 h 442"/>
              <a:gd name="T12" fmla="*/ 626 w 654"/>
              <a:gd name="T13" fmla="*/ 306 h 442"/>
              <a:gd name="T14" fmla="*/ 634 w 654"/>
              <a:gd name="T15" fmla="*/ 280 h 442"/>
              <a:gd name="T16" fmla="*/ 640 w 654"/>
              <a:gd name="T17" fmla="*/ 252 h 442"/>
              <a:gd name="T18" fmla="*/ 646 w 654"/>
              <a:gd name="T19" fmla="*/ 224 h 442"/>
              <a:gd name="T20" fmla="*/ 650 w 654"/>
              <a:gd name="T21" fmla="*/ 196 h 442"/>
              <a:gd name="T22" fmla="*/ 652 w 654"/>
              <a:gd name="T23" fmla="*/ 168 h 442"/>
              <a:gd name="T24" fmla="*/ 654 w 654"/>
              <a:gd name="T25" fmla="*/ 140 h 442"/>
              <a:gd name="T26" fmla="*/ 654 w 654"/>
              <a:gd name="T27" fmla="*/ 112 h 442"/>
              <a:gd name="T28" fmla="*/ 652 w 654"/>
              <a:gd name="T29" fmla="*/ 56 h 442"/>
              <a:gd name="T30" fmla="*/ 644 w 654"/>
              <a:gd name="T31" fmla="*/ 0 h 442"/>
              <a:gd name="T32" fmla="*/ 0 w 654"/>
              <a:gd name="T33" fmla="*/ 114 h 442"/>
              <a:gd name="T34" fmla="*/ 568 w 654"/>
              <a:gd name="T35" fmla="*/ 442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568" y="442"/>
                </a:moveTo>
                <a:lnTo>
                  <a:pt x="568" y="442"/>
                </a:lnTo>
                <a:lnTo>
                  <a:pt x="582" y="414"/>
                </a:lnTo>
                <a:lnTo>
                  <a:pt x="594" y="388"/>
                </a:lnTo>
                <a:lnTo>
                  <a:pt x="606" y="362"/>
                </a:lnTo>
                <a:lnTo>
                  <a:pt x="616" y="334"/>
                </a:lnTo>
                <a:lnTo>
                  <a:pt x="626" y="306"/>
                </a:lnTo>
                <a:lnTo>
                  <a:pt x="634" y="280"/>
                </a:lnTo>
                <a:lnTo>
                  <a:pt x="640" y="252"/>
                </a:lnTo>
                <a:lnTo>
                  <a:pt x="646" y="224"/>
                </a:lnTo>
                <a:lnTo>
                  <a:pt x="650" y="196"/>
                </a:lnTo>
                <a:lnTo>
                  <a:pt x="652" y="168"/>
                </a:lnTo>
                <a:lnTo>
                  <a:pt x="654" y="140"/>
                </a:lnTo>
                <a:lnTo>
                  <a:pt x="654" y="112"/>
                </a:lnTo>
                <a:lnTo>
                  <a:pt x="652" y="56"/>
                </a:lnTo>
                <a:lnTo>
                  <a:pt x="644" y="0"/>
                </a:lnTo>
                <a:lnTo>
                  <a:pt x="0" y="114"/>
                </a:lnTo>
                <a:lnTo>
                  <a:pt x="568" y="44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3" name="Freeform 25"/>
          <p:cNvSpPr>
            <a:spLocks/>
          </p:cNvSpPr>
          <p:nvPr/>
        </p:nvSpPr>
        <p:spPr bwMode="auto">
          <a:xfrm>
            <a:off x="4649788" y="3686175"/>
            <a:ext cx="1038225" cy="707288"/>
          </a:xfrm>
          <a:custGeom>
            <a:avLst/>
            <a:gdLst>
              <a:gd name="T0" fmla="*/ 568 w 654"/>
              <a:gd name="T1" fmla="*/ 442 h 442"/>
              <a:gd name="T2" fmla="*/ 568 w 654"/>
              <a:gd name="T3" fmla="*/ 442 h 442"/>
              <a:gd name="T4" fmla="*/ 582 w 654"/>
              <a:gd name="T5" fmla="*/ 414 h 442"/>
              <a:gd name="T6" fmla="*/ 594 w 654"/>
              <a:gd name="T7" fmla="*/ 388 h 442"/>
              <a:gd name="T8" fmla="*/ 606 w 654"/>
              <a:gd name="T9" fmla="*/ 362 h 442"/>
              <a:gd name="T10" fmla="*/ 616 w 654"/>
              <a:gd name="T11" fmla="*/ 334 h 442"/>
              <a:gd name="T12" fmla="*/ 626 w 654"/>
              <a:gd name="T13" fmla="*/ 306 h 442"/>
              <a:gd name="T14" fmla="*/ 634 w 654"/>
              <a:gd name="T15" fmla="*/ 280 h 442"/>
              <a:gd name="T16" fmla="*/ 640 w 654"/>
              <a:gd name="T17" fmla="*/ 252 h 442"/>
              <a:gd name="T18" fmla="*/ 646 w 654"/>
              <a:gd name="T19" fmla="*/ 224 h 442"/>
              <a:gd name="T20" fmla="*/ 650 w 654"/>
              <a:gd name="T21" fmla="*/ 196 h 442"/>
              <a:gd name="T22" fmla="*/ 652 w 654"/>
              <a:gd name="T23" fmla="*/ 168 h 442"/>
              <a:gd name="T24" fmla="*/ 654 w 654"/>
              <a:gd name="T25" fmla="*/ 140 h 442"/>
              <a:gd name="T26" fmla="*/ 654 w 654"/>
              <a:gd name="T27" fmla="*/ 112 h 442"/>
              <a:gd name="T28" fmla="*/ 652 w 654"/>
              <a:gd name="T29" fmla="*/ 56 h 442"/>
              <a:gd name="T30" fmla="*/ 644 w 654"/>
              <a:gd name="T31" fmla="*/ 0 h 442"/>
              <a:gd name="T32" fmla="*/ 0 w 654"/>
              <a:gd name="T33" fmla="*/ 114 h 442"/>
              <a:gd name="T34" fmla="*/ 568 w 654"/>
              <a:gd name="T35" fmla="*/ 442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568" y="442"/>
                </a:moveTo>
                <a:lnTo>
                  <a:pt x="568" y="442"/>
                </a:lnTo>
                <a:lnTo>
                  <a:pt x="582" y="414"/>
                </a:lnTo>
                <a:lnTo>
                  <a:pt x="594" y="388"/>
                </a:lnTo>
                <a:lnTo>
                  <a:pt x="606" y="362"/>
                </a:lnTo>
                <a:lnTo>
                  <a:pt x="616" y="334"/>
                </a:lnTo>
                <a:lnTo>
                  <a:pt x="626" y="306"/>
                </a:lnTo>
                <a:lnTo>
                  <a:pt x="634" y="280"/>
                </a:lnTo>
                <a:lnTo>
                  <a:pt x="640" y="252"/>
                </a:lnTo>
                <a:lnTo>
                  <a:pt x="646" y="224"/>
                </a:lnTo>
                <a:lnTo>
                  <a:pt x="650" y="196"/>
                </a:lnTo>
                <a:lnTo>
                  <a:pt x="652" y="168"/>
                </a:lnTo>
                <a:lnTo>
                  <a:pt x="654" y="140"/>
                </a:lnTo>
                <a:lnTo>
                  <a:pt x="654" y="112"/>
                </a:lnTo>
                <a:lnTo>
                  <a:pt x="652" y="56"/>
                </a:lnTo>
                <a:lnTo>
                  <a:pt x="644" y="0"/>
                </a:lnTo>
                <a:lnTo>
                  <a:pt x="0" y="114"/>
                </a:lnTo>
                <a:lnTo>
                  <a:pt x="568" y="4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5" name="Freeform 26"/>
          <p:cNvSpPr>
            <a:spLocks/>
          </p:cNvSpPr>
          <p:nvPr/>
        </p:nvSpPr>
        <p:spPr bwMode="auto">
          <a:xfrm>
            <a:off x="4649788" y="3686175"/>
            <a:ext cx="1038225" cy="707288"/>
          </a:xfrm>
          <a:custGeom>
            <a:avLst/>
            <a:gdLst>
              <a:gd name="T0" fmla="*/ 568 w 654"/>
              <a:gd name="T1" fmla="*/ 442 h 442"/>
              <a:gd name="T2" fmla="*/ 568 w 654"/>
              <a:gd name="T3" fmla="*/ 442 h 442"/>
              <a:gd name="T4" fmla="*/ 582 w 654"/>
              <a:gd name="T5" fmla="*/ 414 h 442"/>
              <a:gd name="T6" fmla="*/ 594 w 654"/>
              <a:gd name="T7" fmla="*/ 388 h 442"/>
              <a:gd name="T8" fmla="*/ 606 w 654"/>
              <a:gd name="T9" fmla="*/ 362 h 442"/>
              <a:gd name="T10" fmla="*/ 616 w 654"/>
              <a:gd name="T11" fmla="*/ 334 h 442"/>
              <a:gd name="T12" fmla="*/ 626 w 654"/>
              <a:gd name="T13" fmla="*/ 306 h 442"/>
              <a:gd name="T14" fmla="*/ 634 w 654"/>
              <a:gd name="T15" fmla="*/ 280 h 442"/>
              <a:gd name="T16" fmla="*/ 640 w 654"/>
              <a:gd name="T17" fmla="*/ 252 h 442"/>
              <a:gd name="T18" fmla="*/ 646 w 654"/>
              <a:gd name="T19" fmla="*/ 224 h 442"/>
              <a:gd name="T20" fmla="*/ 650 w 654"/>
              <a:gd name="T21" fmla="*/ 196 h 442"/>
              <a:gd name="T22" fmla="*/ 652 w 654"/>
              <a:gd name="T23" fmla="*/ 168 h 442"/>
              <a:gd name="T24" fmla="*/ 654 w 654"/>
              <a:gd name="T25" fmla="*/ 140 h 442"/>
              <a:gd name="T26" fmla="*/ 654 w 654"/>
              <a:gd name="T27" fmla="*/ 112 h 442"/>
              <a:gd name="T28" fmla="*/ 652 w 654"/>
              <a:gd name="T29" fmla="*/ 56 h 442"/>
              <a:gd name="T30" fmla="*/ 644 w 654"/>
              <a:gd name="T31" fmla="*/ 0 h 442"/>
              <a:gd name="T32" fmla="*/ 0 w 654"/>
              <a:gd name="T33" fmla="*/ 114 h 442"/>
              <a:gd name="T34" fmla="*/ 568 w 654"/>
              <a:gd name="T35" fmla="*/ 442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54" h="442">
                <a:moveTo>
                  <a:pt x="568" y="442"/>
                </a:moveTo>
                <a:lnTo>
                  <a:pt x="568" y="442"/>
                </a:lnTo>
                <a:lnTo>
                  <a:pt x="582" y="414"/>
                </a:lnTo>
                <a:lnTo>
                  <a:pt x="594" y="388"/>
                </a:lnTo>
                <a:lnTo>
                  <a:pt x="606" y="362"/>
                </a:lnTo>
                <a:lnTo>
                  <a:pt x="616" y="334"/>
                </a:lnTo>
                <a:lnTo>
                  <a:pt x="626" y="306"/>
                </a:lnTo>
                <a:lnTo>
                  <a:pt x="634" y="280"/>
                </a:lnTo>
                <a:lnTo>
                  <a:pt x="640" y="252"/>
                </a:lnTo>
                <a:lnTo>
                  <a:pt x="646" y="224"/>
                </a:lnTo>
                <a:lnTo>
                  <a:pt x="650" y="196"/>
                </a:lnTo>
                <a:lnTo>
                  <a:pt x="652" y="168"/>
                </a:lnTo>
                <a:lnTo>
                  <a:pt x="654" y="140"/>
                </a:lnTo>
                <a:lnTo>
                  <a:pt x="654" y="112"/>
                </a:lnTo>
                <a:lnTo>
                  <a:pt x="652" y="56"/>
                </a:lnTo>
                <a:lnTo>
                  <a:pt x="644" y="0"/>
                </a:lnTo>
                <a:lnTo>
                  <a:pt x="0" y="114"/>
                </a:lnTo>
                <a:lnTo>
                  <a:pt x="568" y="4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6" name="Freeform 27"/>
          <p:cNvSpPr>
            <a:spLocks/>
          </p:cNvSpPr>
          <p:nvPr/>
        </p:nvSpPr>
        <p:spPr bwMode="auto">
          <a:xfrm>
            <a:off x="4637088" y="2886075"/>
            <a:ext cx="1022350" cy="800100"/>
          </a:xfrm>
          <a:custGeom>
            <a:avLst/>
            <a:gdLst>
              <a:gd name="T0" fmla="*/ 644 w 644"/>
              <a:gd name="T1" fmla="*/ 386 h 500"/>
              <a:gd name="T2" fmla="*/ 644 w 644"/>
              <a:gd name="T3" fmla="*/ 386 h 500"/>
              <a:gd name="T4" fmla="*/ 640 w 644"/>
              <a:gd name="T5" fmla="*/ 358 h 500"/>
              <a:gd name="T6" fmla="*/ 632 w 644"/>
              <a:gd name="T7" fmla="*/ 328 h 500"/>
              <a:gd name="T8" fmla="*/ 624 w 644"/>
              <a:gd name="T9" fmla="*/ 300 h 500"/>
              <a:gd name="T10" fmla="*/ 614 w 644"/>
              <a:gd name="T11" fmla="*/ 274 h 500"/>
              <a:gd name="T12" fmla="*/ 604 w 644"/>
              <a:gd name="T13" fmla="*/ 246 h 500"/>
              <a:gd name="T14" fmla="*/ 592 w 644"/>
              <a:gd name="T15" fmla="*/ 220 h 500"/>
              <a:gd name="T16" fmla="*/ 580 w 644"/>
              <a:gd name="T17" fmla="*/ 194 h 500"/>
              <a:gd name="T18" fmla="*/ 566 w 644"/>
              <a:gd name="T19" fmla="*/ 170 h 500"/>
              <a:gd name="T20" fmla="*/ 550 w 644"/>
              <a:gd name="T21" fmla="*/ 146 h 500"/>
              <a:gd name="T22" fmla="*/ 534 w 644"/>
              <a:gd name="T23" fmla="*/ 122 h 500"/>
              <a:gd name="T24" fmla="*/ 518 w 644"/>
              <a:gd name="T25" fmla="*/ 100 h 500"/>
              <a:gd name="T26" fmla="*/ 500 w 644"/>
              <a:gd name="T27" fmla="*/ 78 h 500"/>
              <a:gd name="T28" fmla="*/ 462 w 644"/>
              <a:gd name="T29" fmla="*/ 36 h 500"/>
              <a:gd name="T30" fmla="*/ 420 w 644"/>
              <a:gd name="T31" fmla="*/ 0 h 500"/>
              <a:gd name="T32" fmla="*/ 0 w 644"/>
              <a:gd name="T33" fmla="*/ 500 h 500"/>
              <a:gd name="T34" fmla="*/ 644 w 644"/>
              <a:gd name="T35" fmla="*/ 386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4" h="500">
                <a:moveTo>
                  <a:pt x="644" y="386"/>
                </a:moveTo>
                <a:lnTo>
                  <a:pt x="644" y="386"/>
                </a:lnTo>
                <a:lnTo>
                  <a:pt x="640" y="358"/>
                </a:lnTo>
                <a:lnTo>
                  <a:pt x="632" y="328"/>
                </a:lnTo>
                <a:lnTo>
                  <a:pt x="624" y="300"/>
                </a:lnTo>
                <a:lnTo>
                  <a:pt x="614" y="274"/>
                </a:lnTo>
                <a:lnTo>
                  <a:pt x="604" y="246"/>
                </a:lnTo>
                <a:lnTo>
                  <a:pt x="592" y="220"/>
                </a:lnTo>
                <a:lnTo>
                  <a:pt x="580" y="194"/>
                </a:lnTo>
                <a:lnTo>
                  <a:pt x="566" y="170"/>
                </a:lnTo>
                <a:lnTo>
                  <a:pt x="550" y="146"/>
                </a:lnTo>
                <a:lnTo>
                  <a:pt x="534" y="122"/>
                </a:lnTo>
                <a:lnTo>
                  <a:pt x="518" y="100"/>
                </a:lnTo>
                <a:lnTo>
                  <a:pt x="500" y="78"/>
                </a:lnTo>
                <a:lnTo>
                  <a:pt x="462" y="36"/>
                </a:lnTo>
                <a:lnTo>
                  <a:pt x="420" y="0"/>
                </a:lnTo>
                <a:lnTo>
                  <a:pt x="0" y="500"/>
                </a:lnTo>
                <a:lnTo>
                  <a:pt x="644" y="386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7" name="Freeform 28"/>
          <p:cNvSpPr>
            <a:spLocks/>
          </p:cNvSpPr>
          <p:nvPr/>
        </p:nvSpPr>
        <p:spPr bwMode="auto">
          <a:xfrm>
            <a:off x="4637088" y="2886075"/>
            <a:ext cx="1022350" cy="800100"/>
          </a:xfrm>
          <a:custGeom>
            <a:avLst/>
            <a:gdLst>
              <a:gd name="T0" fmla="*/ 644 w 644"/>
              <a:gd name="T1" fmla="*/ 386 h 500"/>
              <a:gd name="T2" fmla="*/ 644 w 644"/>
              <a:gd name="T3" fmla="*/ 386 h 500"/>
              <a:gd name="T4" fmla="*/ 640 w 644"/>
              <a:gd name="T5" fmla="*/ 358 h 500"/>
              <a:gd name="T6" fmla="*/ 632 w 644"/>
              <a:gd name="T7" fmla="*/ 328 h 500"/>
              <a:gd name="T8" fmla="*/ 624 w 644"/>
              <a:gd name="T9" fmla="*/ 300 h 500"/>
              <a:gd name="T10" fmla="*/ 614 w 644"/>
              <a:gd name="T11" fmla="*/ 274 h 500"/>
              <a:gd name="T12" fmla="*/ 604 w 644"/>
              <a:gd name="T13" fmla="*/ 246 h 500"/>
              <a:gd name="T14" fmla="*/ 592 w 644"/>
              <a:gd name="T15" fmla="*/ 220 h 500"/>
              <a:gd name="T16" fmla="*/ 580 w 644"/>
              <a:gd name="T17" fmla="*/ 194 h 500"/>
              <a:gd name="T18" fmla="*/ 566 w 644"/>
              <a:gd name="T19" fmla="*/ 170 h 500"/>
              <a:gd name="T20" fmla="*/ 550 w 644"/>
              <a:gd name="T21" fmla="*/ 146 h 500"/>
              <a:gd name="T22" fmla="*/ 534 w 644"/>
              <a:gd name="T23" fmla="*/ 122 h 500"/>
              <a:gd name="T24" fmla="*/ 518 w 644"/>
              <a:gd name="T25" fmla="*/ 100 h 500"/>
              <a:gd name="T26" fmla="*/ 500 w 644"/>
              <a:gd name="T27" fmla="*/ 78 h 500"/>
              <a:gd name="T28" fmla="*/ 462 w 644"/>
              <a:gd name="T29" fmla="*/ 36 h 500"/>
              <a:gd name="T30" fmla="*/ 420 w 644"/>
              <a:gd name="T31" fmla="*/ 0 h 500"/>
              <a:gd name="T32" fmla="*/ 0 w 644"/>
              <a:gd name="T33" fmla="*/ 500 h 500"/>
              <a:gd name="T34" fmla="*/ 644 w 644"/>
              <a:gd name="T35" fmla="*/ 386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4" h="500">
                <a:moveTo>
                  <a:pt x="644" y="386"/>
                </a:moveTo>
                <a:lnTo>
                  <a:pt x="644" y="386"/>
                </a:lnTo>
                <a:lnTo>
                  <a:pt x="640" y="358"/>
                </a:lnTo>
                <a:lnTo>
                  <a:pt x="632" y="328"/>
                </a:lnTo>
                <a:lnTo>
                  <a:pt x="624" y="300"/>
                </a:lnTo>
                <a:lnTo>
                  <a:pt x="614" y="274"/>
                </a:lnTo>
                <a:lnTo>
                  <a:pt x="604" y="246"/>
                </a:lnTo>
                <a:lnTo>
                  <a:pt x="592" y="220"/>
                </a:lnTo>
                <a:lnTo>
                  <a:pt x="580" y="194"/>
                </a:lnTo>
                <a:lnTo>
                  <a:pt x="566" y="170"/>
                </a:lnTo>
                <a:lnTo>
                  <a:pt x="550" y="146"/>
                </a:lnTo>
                <a:lnTo>
                  <a:pt x="534" y="122"/>
                </a:lnTo>
                <a:lnTo>
                  <a:pt x="518" y="100"/>
                </a:lnTo>
                <a:lnTo>
                  <a:pt x="500" y="78"/>
                </a:lnTo>
                <a:lnTo>
                  <a:pt x="462" y="36"/>
                </a:lnTo>
                <a:lnTo>
                  <a:pt x="420" y="0"/>
                </a:lnTo>
                <a:lnTo>
                  <a:pt x="0" y="500"/>
                </a:lnTo>
                <a:lnTo>
                  <a:pt x="644" y="3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8" name="Freeform 29"/>
          <p:cNvSpPr>
            <a:spLocks/>
          </p:cNvSpPr>
          <p:nvPr/>
        </p:nvSpPr>
        <p:spPr bwMode="auto">
          <a:xfrm>
            <a:off x="4637088" y="2886075"/>
            <a:ext cx="1022350" cy="800100"/>
          </a:xfrm>
          <a:custGeom>
            <a:avLst/>
            <a:gdLst>
              <a:gd name="T0" fmla="*/ 644 w 644"/>
              <a:gd name="T1" fmla="*/ 386 h 500"/>
              <a:gd name="T2" fmla="*/ 644 w 644"/>
              <a:gd name="T3" fmla="*/ 386 h 500"/>
              <a:gd name="T4" fmla="*/ 640 w 644"/>
              <a:gd name="T5" fmla="*/ 358 h 500"/>
              <a:gd name="T6" fmla="*/ 632 w 644"/>
              <a:gd name="T7" fmla="*/ 328 h 500"/>
              <a:gd name="T8" fmla="*/ 624 w 644"/>
              <a:gd name="T9" fmla="*/ 300 h 500"/>
              <a:gd name="T10" fmla="*/ 614 w 644"/>
              <a:gd name="T11" fmla="*/ 274 h 500"/>
              <a:gd name="T12" fmla="*/ 604 w 644"/>
              <a:gd name="T13" fmla="*/ 246 h 500"/>
              <a:gd name="T14" fmla="*/ 592 w 644"/>
              <a:gd name="T15" fmla="*/ 220 h 500"/>
              <a:gd name="T16" fmla="*/ 580 w 644"/>
              <a:gd name="T17" fmla="*/ 194 h 500"/>
              <a:gd name="T18" fmla="*/ 566 w 644"/>
              <a:gd name="T19" fmla="*/ 170 h 500"/>
              <a:gd name="T20" fmla="*/ 550 w 644"/>
              <a:gd name="T21" fmla="*/ 146 h 500"/>
              <a:gd name="T22" fmla="*/ 534 w 644"/>
              <a:gd name="T23" fmla="*/ 122 h 500"/>
              <a:gd name="T24" fmla="*/ 518 w 644"/>
              <a:gd name="T25" fmla="*/ 100 h 500"/>
              <a:gd name="T26" fmla="*/ 500 w 644"/>
              <a:gd name="T27" fmla="*/ 78 h 500"/>
              <a:gd name="T28" fmla="*/ 462 w 644"/>
              <a:gd name="T29" fmla="*/ 36 h 500"/>
              <a:gd name="T30" fmla="*/ 420 w 644"/>
              <a:gd name="T31" fmla="*/ 0 h 500"/>
              <a:gd name="T32" fmla="*/ 0 w 644"/>
              <a:gd name="T33" fmla="*/ 500 h 500"/>
              <a:gd name="T34" fmla="*/ 644 w 644"/>
              <a:gd name="T35" fmla="*/ 386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4" h="500">
                <a:moveTo>
                  <a:pt x="644" y="386"/>
                </a:moveTo>
                <a:lnTo>
                  <a:pt x="644" y="386"/>
                </a:lnTo>
                <a:lnTo>
                  <a:pt x="640" y="358"/>
                </a:lnTo>
                <a:lnTo>
                  <a:pt x="632" y="328"/>
                </a:lnTo>
                <a:lnTo>
                  <a:pt x="624" y="300"/>
                </a:lnTo>
                <a:lnTo>
                  <a:pt x="614" y="274"/>
                </a:lnTo>
                <a:lnTo>
                  <a:pt x="604" y="246"/>
                </a:lnTo>
                <a:lnTo>
                  <a:pt x="592" y="220"/>
                </a:lnTo>
                <a:lnTo>
                  <a:pt x="580" y="194"/>
                </a:lnTo>
                <a:lnTo>
                  <a:pt x="566" y="170"/>
                </a:lnTo>
                <a:lnTo>
                  <a:pt x="550" y="146"/>
                </a:lnTo>
                <a:lnTo>
                  <a:pt x="534" y="122"/>
                </a:lnTo>
                <a:lnTo>
                  <a:pt x="518" y="100"/>
                </a:lnTo>
                <a:lnTo>
                  <a:pt x="500" y="78"/>
                </a:lnTo>
                <a:lnTo>
                  <a:pt x="462" y="36"/>
                </a:lnTo>
                <a:lnTo>
                  <a:pt x="420" y="0"/>
                </a:lnTo>
                <a:lnTo>
                  <a:pt x="0" y="500"/>
                </a:lnTo>
                <a:lnTo>
                  <a:pt x="644" y="38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9" name="Freeform 30"/>
          <p:cNvSpPr>
            <a:spLocks/>
          </p:cNvSpPr>
          <p:nvPr/>
        </p:nvSpPr>
        <p:spPr bwMode="auto">
          <a:xfrm>
            <a:off x="4494213" y="2514600"/>
            <a:ext cx="666750" cy="1046531"/>
          </a:xfrm>
          <a:custGeom>
            <a:avLst/>
            <a:gdLst>
              <a:gd name="T0" fmla="*/ 420 w 420"/>
              <a:gd name="T1" fmla="*/ 152 h 654"/>
              <a:gd name="T2" fmla="*/ 420 w 420"/>
              <a:gd name="T3" fmla="*/ 152 h 654"/>
              <a:gd name="T4" fmla="*/ 396 w 420"/>
              <a:gd name="T5" fmla="*/ 134 h 654"/>
              <a:gd name="T6" fmla="*/ 374 w 420"/>
              <a:gd name="T7" fmla="*/ 116 h 654"/>
              <a:gd name="T8" fmla="*/ 348 w 420"/>
              <a:gd name="T9" fmla="*/ 100 h 654"/>
              <a:gd name="T10" fmla="*/ 324 w 420"/>
              <a:gd name="T11" fmla="*/ 86 h 654"/>
              <a:gd name="T12" fmla="*/ 298 w 420"/>
              <a:gd name="T13" fmla="*/ 72 h 654"/>
              <a:gd name="T14" fmla="*/ 272 w 420"/>
              <a:gd name="T15" fmla="*/ 60 h 654"/>
              <a:gd name="T16" fmla="*/ 246 w 420"/>
              <a:gd name="T17" fmla="*/ 48 h 654"/>
              <a:gd name="T18" fmla="*/ 220 w 420"/>
              <a:gd name="T19" fmla="*/ 38 h 654"/>
              <a:gd name="T20" fmla="*/ 192 w 420"/>
              <a:gd name="T21" fmla="*/ 28 h 654"/>
              <a:gd name="T22" fmla="*/ 166 w 420"/>
              <a:gd name="T23" fmla="*/ 22 h 654"/>
              <a:gd name="T24" fmla="*/ 138 w 420"/>
              <a:gd name="T25" fmla="*/ 14 h 654"/>
              <a:gd name="T26" fmla="*/ 110 w 420"/>
              <a:gd name="T27" fmla="*/ 10 h 654"/>
              <a:gd name="T28" fmla="*/ 56 w 420"/>
              <a:gd name="T29" fmla="*/ 2 h 654"/>
              <a:gd name="T30" fmla="*/ 0 w 420"/>
              <a:gd name="T31" fmla="*/ 0 h 654"/>
              <a:gd name="T32" fmla="*/ 0 w 420"/>
              <a:gd name="T33" fmla="*/ 654 h 654"/>
              <a:gd name="T34" fmla="*/ 420 w 420"/>
              <a:gd name="T35" fmla="*/ 152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152"/>
                </a:moveTo>
                <a:lnTo>
                  <a:pt x="420" y="152"/>
                </a:lnTo>
                <a:lnTo>
                  <a:pt x="396" y="134"/>
                </a:lnTo>
                <a:lnTo>
                  <a:pt x="374" y="116"/>
                </a:lnTo>
                <a:lnTo>
                  <a:pt x="348" y="100"/>
                </a:lnTo>
                <a:lnTo>
                  <a:pt x="324" y="86"/>
                </a:lnTo>
                <a:lnTo>
                  <a:pt x="298" y="72"/>
                </a:lnTo>
                <a:lnTo>
                  <a:pt x="272" y="60"/>
                </a:lnTo>
                <a:lnTo>
                  <a:pt x="246" y="48"/>
                </a:lnTo>
                <a:lnTo>
                  <a:pt x="220" y="38"/>
                </a:lnTo>
                <a:lnTo>
                  <a:pt x="192" y="28"/>
                </a:lnTo>
                <a:lnTo>
                  <a:pt x="166" y="22"/>
                </a:lnTo>
                <a:lnTo>
                  <a:pt x="138" y="14"/>
                </a:lnTo>
                <a:lnTo>
                  <a:pt x="110" y="10"/>
                </a:lnTo>
                <a:lnTo>
                  <a:pt x="56" y="2"/>
                </a:lnTo>
                <a:lnTo>
                  <a:pt x="0" y="0"/>
                </a:lnTo>
                <a:lnTo>
                  <a:pt x="0" y="654"/>
                </a:lnTo>
                <a:lnTo>
                  <a:pt x="42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0" name="Freeform 31"/>
          <p:cNvSpPr>
            <a:spLocks/>
          </p:cNvSpPr>
          <p:nvPr/>
        </p:nvSpPr>
        <p:spPr bwMode="auto">
          <a:xfrm>
            <a:off x="4494213" y="2514600"/>
            <a:ext cx="666750" cy="1046531"/>
          </a:xfrm>
          <a:custGeom>
            <a:avLst/>
            <a:gdLst>
              <a:gd name="T0" fmla="*/ 420 w 420"/>
              <a:gd name="T1" fmla="*/ 152 h 654"/>
              <a:gd name="T2" fmla="*/ 420 w 420"/>
              <a:gd name="T3" fmla="*/ 152 h 654"/>
              <a:gd name="T4" fmla="*/ 396 w 420"/>
              <a:gd name="T5" fmla="*/ 134 h 654"/>
              <a:gd name="T6" fmla="*/ 374 w 420"/>
              <a:gd name="T7" fmla="*/ 116 h 654"/>
              <a:gd name="T8" fmla="*/ 348 w 420"/>
              <a:gd name="T9" fmla="*/ 100 h 654"/>
              <a:gd name="T10" fmla="*/ 324 w 420"/>
              <a:gd name="T11" fmla="*/ 86 h 654"/>
              <a:gd name="T12" fmla="*/ 298 w 420"/>
              <a:gd name="T13" fmla="*/ 72 h 654"/>
              <a:gd name="T14" fmla="*/ 272 w 420"/>
              <a:gd name="T15" fmla="*/ 60 h 654"/>
              <a:gd name="T16" fmla="*/ 246 w 420"/>
              <a:gd name="T17" fmla="*/ 48 h 654"/>
              <a:gd name="T18" fmla="*/ 220 w 420"/>
              <a:gd name="T19" fmla="*/ 38 h 654"/>
              <a:gd name="T20" fmla="*/ 192 w 420"/>
              <a:gd name="T21" fmla="*/ 28 h 654"/>
              <a:gd name="T22" fmla="*/ 166 w 420"/>
              <a:gd name="T23" fmla="*/ 22 h 654"/>
              <a:gd name="T24" fmla="*/ 138 w 420"/>
              <a:gd name="T25" fmla="*/ 14 h 654"/>
              <a:gd name="T26" fmla="*/ 110 w 420"/>
              <a:gd name="T27" fmla="*/ 10 h 654"/>
              <a:gd name="T28" fmla="*/ 56 w 420"/>
              <a:gd name="T29" fmla="*/ 2 h 654"/>
              <a:gd name="T30" fmla="*/ 0 w 420"/>
              <a:gd name="T31" fmla="*/ 0 h 654"/>
              <a:gd name="T32" fmla="*/ 0 w 420"/>
              <a:gd name="T33" fmla="*/ 654 h 654"/>
              <a:gd name="T34" fmla="*/ 420 w 420"/>
              <a:gd name="T35" fmla="*/ 152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152"/>
                </a:moveTo>
                <a:lnTo>
                  <a:pt x="420" y="152"/>
                </a:lnTo>
                <a:lnTo>
                  <a:pt x="396" y="134"/>
                </a:lnTo>
                <a:lnTo>
                  <a:pt x="374" y="116"/>
                </a:lnTo>
                <a:lnTo>
                  <a:pt x="348" y="100"/>
                </a:lnTo>
                <a:lnTo>
                  <a:pt x="324" y="86"/>
                </a:lnTo>
                <a:lnTo>
                  <a:pt x="298" y="72"/>
                </a:lnTo>
                <a:lnTo>
                  <a:pt x="272" y="60"/>
                </a:lnTo>
                <a:lnTo>
                  <a:pt x="246" y="48"/>
                </a:lnTo>
                <a:lnTo>
                  <a:pt x="220" y="38"/>
                </a:lnTo>
                <a:lnTo>
                  <a:pt x="192" y="28"/>
                </a:lnTo>
                <a:lnTo>
                  <a:pt x="166" y="22"/>
                </a:lnTo>
                <a:lnTo>
                  <a:pt x="138" y="14"/>
                </a:lnTo>
                <a:lnTo>
                  <a:pt x="110" y="10"/>
                </a:lnTo>
                <a:lnTo>
                  <a:pt x="56" y="2"/>
                </a:lnTo>
                <a:lnTo>
                  <a:pt x="0" y="0"/>
                </a:lnTo>
                <a:lnTo>
                  <a:pt x="0" y="654"/>
                </a:lnTo>
                <a:lnTo>
                  <a:pt x="420" y="1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1" name="Freeform 32"/>
          <p:cNvSpPr>
            <a:spLocks/>
          </p:cNvSpPr>
          <p:nvPr/>
        </p:nvSpPr>
        <p:spPr bwMode="auto">
          <a:xfrm>
            <a:off x="4494213" y="2514600"/>
            <a:ext cx="666750" cy="1046531"/>
          </a:xfrm>
          <a:custGeom>
            <a:avLst/>
            <a:gdLst>
              <a:gd name="T0" fmla="*/ 420 w 420"/>
              <a:gd name="T1" fmla="*/ 152 h 654"/>
              <a:gd name="T2" fmla="*/ 420 w 420"/>
              <a:gd name="T3" fmla="*/ 152 h 654"/>
              <a:gd name="T4" fmla="*/ 396 w 420"/>
              <a:gd name="T5" fmla="*/ 134 h 654"/>
              <a:gd name="T6" fmla="*/ 374 w 420"/>
              <a:gd name="T7" fmla="*/ 116 h 654"/>
              <a:gd name="T8" fmla="*/ 348 w 420"/>
              <a:gd name="T9" fmla="*/ 100 h 654"/>
              <a:gd name="T10" fmla="*/ 324 w 420"/>
              <a:gd name="T11" fmla="*/ 86 h 654"/>
              <a:gd name="T12" fmla="*/ 298 w 420"/>
              <a:gd name="T13" fmla="*/ 72 h 654"/>
              <a:gd name="T14" fmla="*/ 272 w 420"/>
              <a:gd name="T15" fmla="*/ 60 h 654"/>
              <a:gd name="T16" fmla="*/ 246 w 420"/>
              <a:gd name="T17" fmla="*/ 48 h 654"/>
              <a:gd name="T18" fmla="*/ 220 w 420"/>
              <a:gd name="T19" fmla="*/ 38 h 654"/>
              <a:gd name="T20" fmla="*/ 192 w 420"/>
              <a:gd name="T21" fmla="*/ 28 h 654"/>
              <a:gd name="T22" fmla="*/ 166 w 420"/>
              <a:gd name="T23" fmla="*/ 22 h 654"/>
              <a:gd name="T24" fmla="*/ 138 w 420"/>
              <a:gd name="T25" fmla="*/ 14 h 654"/>
              <a:gd name="T26" fmla="*/ 110 w 420"/>
              <a:gd name="T27" fmla="*/ 10 h 654"/>
              <a:gd name="T28" fmla="*/ 56 w 420"/>
              <a:gd name="T29" fmla="*/ 2 h 654"/>
              <a:gd name="T30" fmla="*/ 0 w 420"/>
              <a:gd name="T31" fmla="*/ 0 h 654"/>
              <a:gd name="T32" fmla="*/ 0 w 420"/>
              <a:gd name="T33" fmla="*/ 654 h 654"/>
              <a:gd name="T34" fmla="*/ 420 w 420"/>
              <a:gd name="T35" fmla="*/ 152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654">
                <a:moveTo>
                  <a:pt x="420" y="152"/>
                </a:moveTo>
                <a:lnTo>
                  <a:pt x="420" y="152"/>
                </a:lnTo>
                <a:lnTo>
                  <a:pt x="396" y="134"/>
                </a:lnTo>
                <a:lnTo>
                  <a:pt x="374" y="116"/>
                </a:lnTo>
                <a:lnTo>
                  <a:pt x="348" y="100"/>
                </a:lnTo>
                <a:lnTo>
                  <a:pt x="324" y="86"/>
                </a:lnTo>
                <a:lnTo>
                  <a:pt x="298" y="72"/>
                </a:lnTo>
                <a:lnTo>
                  <a:pt x="272" y="60"/>
                </a:lnTo>
                <a:lnTo>
                  <a:pt x="246" y="48"/>
                </a:lnTo>
                <a:lnTo>
                  <a:pt x="220" y="38"/>
                </a:lnTo>
                <a:lnTo>
                  <a:pt x="192" y="28"/>
                </a:lnTo>
                <a:lnTo>
                  <a:pt x="166" y="22"/>
                </a:lnTo>
                <a:lnTo>
                  <a:pt x="138" y="14"/>
                </a:lnTo>
                <a:lnTo>
                  <a:pt x="110" y="10"/>
                </a:lnTo>
                <a:lnTo>
                  <a:pt x="56" y="2"/>
                </a:lnTo>
                <a:lnTo>
                  <a:pt x="0" y="0"/>
                </a:lnTo>
                <a:lnTo>
                  <a:pt x="0" y="654"/>
                </a:lnTo>
                <a:lnTo>
                  <a:pt x="420" y="15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2" name="Rectangle 33"/>
          <p:cNvSpPr>
            <a:spLocks noChangeArrowheads="1"/>
          </p:cNvSpPr>
          <p:nvPr/>
        </p:nvSpPr>
        <p:spPr bwMode="auto">
          <a:xfrm>
            <a:off x="4706938" y="2476500"/>
            <a:ext cx="1638300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3" name="Rectangle 34"/>
          <p:cNvSpPr>
            <a:spLocks noChangeArrowheads="1"/>
          </p:cNvSpPr>
          <p:nvPr/>
        </p:nvSpPr>
        <p:spPr bwMode="auto">
          <a:xfrm>
            <a:off x="4706938" y="2476500"/>
            <a:ext cx="1638300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4" name="Rectangle 35"/>
          <p:cNvSpPr>
            <a:spLocks noChangeArrowheads="1"/>
          </p:cNvSpPr>
          <p:nvPr/>
        </p:nvSpPr>
        <p:spPr bwMode="auto">
          <a:xfrm>
            <a:off x="5481638" y="3994150"/>
            <a:ext cx="441325" cy="172822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5" name="Rectangle 36"/>
          <p:cNvSpPr>
            <a:spLocks noChangeArrowheads="1"/>
          </p:cNvSpPr>
          <p:nvPr/>
        </p:nvSpPr>
        <p:spPr bwMode="auto">
          <a:xfrm>
            <a:off x="5481638" y="3994150"/>
            <a:ext cx="441325" cy="172822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6" name="Rectangle 37"/>
          <p:cNvSpPr>
            <a:spLocks noChangeArrowheads="1"/>
          </p:cNvSpPr>
          <p:nvPr/>
        </p:nvSpPr>
        <p:spPr bwMode="auto">
          <a:xfrm>
            <a:off x="5443538" y="3184525"/>
            <a:ext cx="727075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7" name="Rectangle 38"/>
          <p:cNvSpPr>
            <a:spLocks noChangeArrowheads="1"/>
          </p:cNvSpPr>
          <p:nvPr/>
        </p:nvSpPr>
        <p:spPr bwMode="auto">
          <a:xfrm>
            <a:off x="5443538" y="3184525"/>
            <a:ext cx="727075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8" name="Rectangle 39"/>
          <p:cNvSpPr>
            <a:spLocks noChangeArrowheads="1"/>
          </p:cNvSpPr>
          <p:nvPr/>
        </p:nvSpPr>
        <p:spPr bwMode="auto">
          <a:xfrm>
            <a:off x="3363913" y="2508250"/>
            <a:ext cx="619125" cy="1728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9" name="Rectangle 40"/>
          <p:cNvSpPr>
            <a:spLocks noChangeArrowheads="1"/>
          </p:cNvSpPr>
          <p:nvPr/>
        </p:nvSpPr>
        <p:spPr bwMode="auto">
          <a:xfrm>
            <a:off x="3363913" y="2508250"/>
            <a:ext cx="619125" cy="1728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0" name="Rectangle 41"/>
          <p:cNvSpPr>
            <a:spLocks noChangeArrowheads="1"/>
          </p:cNvSpPr>
          <p:nvPr/>
        </p:nvSpPr>
        <p:spPr bwMode="auto">
          <a:xfrm>
            <a:off x="2665413" y="3105150"/>
            <a:ext cx="717550" cy="1728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1" name="Rectangle 42"/>
          <p:cNvSpPr>
            <a:spLocks noChangeArrowheads="1"/>
          </p:cNvSpPr>
          <p:nvPr/>
        </p:nvSpPr>
        <p:spPr bwMode="auto">
          <a:xfrm>
            <a:off x="2665413" y="3105150"/>
            <a:ext cx="717550" cy="1728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2" name="Rectangle 43"/>
          <p:cNvSpPr>
            <a:spLocks noChangeArrowheads="1"/>
          </p:cNvSpPr>
          <p:nvPr/>
        </p:nvSpPr>
        <p:spPr bwMode="auto">
          <a:xfrm>
            <a:off x="2614613" y="3886200"/>
            <a:ext cx="742950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3" name="Rectangle 44"/>
          <p:cNvSpPr>
            <a:spLocks noChangeArrowheads="1"/>
          </p:cNvSpPr>
          <p:nvPr/>
        </p:nvSpPr>
        <p:spPr bwMode="auto">
          <a:xfrm>
            <a:off x="2614613" y="3886200"/>
            <a:ext cx="742950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4" name="Rectangle 45"/>
          <p:cNvSpPr>
            <a:spLocks noChangeArrowheads="1"/>
          </p:cNvSpPr>
          <p:nvPr/>
        </p:nvSpPr>
        <p:spPr bwMode="auto">
          <a:xfrm>
            <a:off x="2995613" y="4737100"/>
            <a:ext cx="657225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5" name="Rectangle 46"/>
          <p:cNvSpPr>
            <a:spLocks noChangeArrowheads="1"/>
          </p:cNvSpPr>
          <p:nvPr/>
        </p:nvSpPr>
        <p:spPr bwMode="auto">
          <a:xfrm>
            <a:off x="2995613" y="4737100"/>
            <a:ext cx="657225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6" name="Rectangle 47"/>
          <p:cNvSpPr>
            <a:spLocks noChangeArrowheads="1"/>
          </p:cNvSpPr>
          <p:nvPr/>
        </p:nvSpPr>
        <p:spPr bwMode="auto">
          <a:xfrm>
            <a:off x="4211638" y="5041900"/>
            <a:ext cx="622300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7" name="Rectangle 48"/>
          <p:cNvSpPr>
            <a:spLocks noChangeArrowheads="1"/>
          </p:cNvSpPr>
          <p:nvPr/>
        </p:nvSpPr>
        <p:spPr bwMode="auto">
          <a:xfrm>
            <a:off x="4211638" y="5041900"/>
            <a:ext cx="622300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8" name="Rectangle 49"/>
          <p:cNvSpPr>
            <a:spLocks noChangeArrowheads="1"/>
          </p:cNvSpPr>
          <p:nvPr/>
        </p:nvSpPr>
        <p:spPr bwMode="auto">
          <a:xfrm>
            <a:off x="5084763" y="4673600"/>
            <a:ext cx="1371600" cy="17602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9" name="Rectangle 50"/>
          <p:cNvSpPr>
            <a:spLocks noChangeArrowheads="1"/>
          </p:cNvSpPr>
          <p:nvPr/>
        </p:nvSpPr>
        <p:spPr bwMode="auto">
          <a:xfrm>
            <a:off x="5084763" y="4673600"/>
            <a:ext cx="1371600" cy="176022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0" name="Rectangle 51"/>
          <p:cNvSpPr>
            <a:spLocks noChangeArrowheads="1"/>
          </p:cNvSpPr>
          <p:nvPr/>
        </p:nvSpPr>
        <p:spPr bwMode="auto">
          <a:xfrm>
            <a:off x="4776788" y="2501900"/>
            <a:ext cx="14667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Membres du comité de direction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2" name="Rectangle 63"/>
          <p:cNvSpPr>
            <a:spLocks noChangeArrowheads="1"/>
          </p:cNvSpPr>
          <p:nvPr/>
        </p:nvSpPr>
        <p:spPr bwMode="auto">
          <a:xfrm>
            <a:off x="3091789" y="4760912"/>
            <a:ext cx="464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Acheteurs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5" name="Rectangle 66"/>
          <p:cNvSpPr>
            <a:spLocks noChangeArrowheads="1"/>
          </p:cNvSpPr>
          <p:nvPr/>
        </p:nvSpPr>
        <p:spPr bwMode="auto">
          <a:xfrm>
            <a:off x="2749272" y="3138328"/>
            <a:ext cx="54983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Spécialistes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8" name="Rectangle 69"/>
          <p:cNvSpPr>
            <a:spLocks noChangeArrowheads="1"/>
          </p:cNvSpPr>
          <p:nvPr/>
        </p:nvSpPr>
        <p:spPr bwMode="auto">
          <a:xfrm>
            <a:off x="5491088" y="3209925"/>
            <a:ext cx="5899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Demandeurs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3" name="Rectangle 74"/>
          <p:cNvSpPr>
            <a:spLocks noChangeArrowheads="1"/>
          </p:cNvSpPr>
          <p:nvPr/>
        </p:nvSpPr>
        <p:spPr bwMode="auto">
          <a:xfrm>
            <a:off x="2683120" y="3911600"/>
            <a:ext cx="60593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Prescripteurs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0" name="Rectangle 81"/>
          <p:cNvSpPr>
            <a:spLocks noChangeArrowheads="1"/>
          </p:cNvSpPr>
          <p:nvPr/>
        </p:nvSpPr>
        <p:spPr bwMode="auto">
          <a:xfrm>
            <a:off x="3438835" y="2530475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Directeurs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5" name="Rectangle 86"/>
          <p:cNvSpPr>
            <a:spLocks noChangeArrowheads="1"/>
          </p:cNvSpPr>
          <p:nvPr/>
        </p:nvSpPr>
        <p:spPr bwMode="auto">
          <a:xfrm>
            <a:off x="4281412" y="5067656"/>
            <a:ext cx="5081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Utilisateurs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0" name="Rectangle 91"/>
          <p:cNvSpPr>
            <a:spLocks noChangeArrowheads="1"/>
          </p:cNvSpPr>
          <p:nvPr/>
        </p:nvSpPr>
        <p:spPr bwMode="auto">
          <a:xfrm>
            <a:off x="5121347" y="4702417"/>
            <a:ext cx="129843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Représentants du personnel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3" name="Rectangle 104"/>
          <p:cNvSpPr>
            <a:spLocks noChangeArrowheads="1"/>
          </p:cNvSpPr>
          <p:nvPr/>
        </p:nvSpPr>
        <p:spPr bwMode="auto">
          <a:xfrm>
            <a:off x="5554663" y="4022725"/>
            <a:ext cx="2340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…/…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14806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CAUSES DE L’ERREUR HUMAINE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90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RÉSOLUTION DE PROBLÈMES ET FACTEUR HUMAIN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98649" y="2063749"/>
            <a:ext cx="5522512" cy="3561302"/>
            <a:chOff x="1898650" y="2063750"/>
            <a:chExt cx="5361663" cy="3457575"/>
          </a:xfrm>
        </p:grpSpPr>
        <p:sp>
          <p:nvSpPr>
            <p:cNvPr id="3180" name="Freeform 6"/>
            <p:cNvSpPr>
              <a:spLocks noEditPoints="1"/>
            </p:cNvSpPr>
            <p:nvPr/>
          </p:nvSpPr>
          <p:spPr bwMode="auto">
            <a:xfrm>
              <a:off x="2647950" y="2152650"/>
              <a:ext cx="3343275" cy="3282950"/>
            </a:xfrm>
            <a:custGeom>
              <a:avLst/>
              <a:gdLst>
                <a:gd name="T0" fmla="*/ 186 w 2106"/>
                <a:gd name="T1" fmla="*/ 1166 h 2068"/>
                <a:gd name="T2" fmla="*/ 244 w 2106"/>
                <a:gd name="T3" fmla="*/ 1370 h 2068"/>
                <a:gd name="T4" fmla="*/ 350 w 2106"/>
                <a:gd name="T5" fmla="*/ 1550 h 2068"/>
                <a:gd name="T6" fmla="*/ 494 w 2106"/>
                <a:gd name="T7" fmla="*/ 1700 h 2068"/>
                <a:gd name="T8" fmla="*/ 672 w 2106"/>
                <a:gd name="T9" fmla="*/ 1812 h 2068"/>
                <a:gd name="T10" fmla="*/ 874 w 2106"/>
                <a:gd name="T11" fmla="*/ 1880 h 2068"/>
                <a:gd name="T12" fmla="*/ 1052 w 2106"/>
                <a:gd name="T13" fmla="*/ 1898 h 2068"/>
                <a:gd name="T14" fmla="*/ 1272 w 2106"/>
                <a:gd name="T15" fmla="*/ 1870 h 2068"/>
                <a:gd name="T16" fmla="*/ 1470 w 2106"/>
                <a:gd name="T17" fmla="*/ 1794 h 2068"/>
                <a:gd name="T18" fmla="*/ 1642 w 2106"/>
                <a:gd name="T19" fmla="*/ 1674 h 2068"/>
                <a:gd name="T20" fmla="*/ 1780 w 2106"/>
                <a:gd name="T21" fmla="*/ 1516 h 2068"/>
                <a:gd name="T22" fmla="*/ 1876 w 2106"/>
                <a:gd name="T23" fmla="*/ 1330 h 2068"/>
                <a:gd name="T24" fmla="*/ 1926 w 2106"/>
                <a:gd name="T25" fmla="*/ 1122 h 2068"/>
                <a:gd name="T26" fmla="*/ 1926 w 2106"/>
                <a:gd name="T27" fmla="*/ 946 h 2068"/>
                <a:gd name="T28" fmla="*/ 1876 w 2106"/>
                <a:gd name="T29" fmla="*/ 738 h 2068"/>
                <a:gd name="T30" fmla="*/ 1780 w 2106"/>
                <a:gd name="T31" fmla="*/ 552 h 2068"/>
                <a:gd name="T32" fmla="*/ 1642 w 2106"/>
                <a:gd name="T33" fmla="*/ 396 h 2068"/>
                <a:gd name="T34" fmla="*/ 1470 w 2106"/>
                <a:gd name="T35" fmla="*/ 276 h 2068"/>
                <a:gd name="T36" fmla="*/ 1272 w 2106"/>
                <a:gd name="T37" fmla="*/ 200 h 2068"/>
                <a:gd name="T38" fmla="*/ 1052 w 2106"/>
                <a:gd name="T39" fmla="*/ 172 h 2068"/>
                <a:gd name="T40" fmla="*/ 874 w 2106"/>
                <a:gd name="T41" fmla="*/ 190 h 2068"/>
                <a:gd name="T42" fmla="*/ 672 w 2106"/>
                <a:gd name="T43" fmla="*/ 258 h 2068"/>
                <a:gd name="T44" fmla="*/ 494 w 2106"/>
                <a:gd name="T45" fmla="*/ 368 h 2068"/>
                <a:gd name="T46" fmla="*/ 350 w 2106"/>
                <a:gd name="T47" fmla="*/ 518 h 2068"/>
                <a:gd name="T48" fmla="*/ 244 w 2106"/>
                <a:gd name="T49" fmla="*/ 698 h 2068"/>
                <a:gd name="T50" fmla="*/ 186 w 2106"/>
                <a:gd name="T51" fmla="*/ 902 h 2068"/>
                <a:gd name="T52" fmla="*/ 0 w 2106"/>
                <a:gd name="T53" fmla="*/ 1034 h 2068"/>
                <a:gd name="T54" fmla="*/ 32 w 2106"/>
                <a:gd name="T55" fmla="*/ 776 h 2068"/>
                <a:gd name="T56" fmla="*/ 126 w 2106"/>
                <a:gd name="T57" fmla="*/ 542 h 2068"/>
                <a:gd name="T58" fmla="*/ 272 w 2106"/>
                <a:gd name="T59" fmla="*/ 338 h 2068"/>
                <a:gd name="T60" fmla="*/ 464 w 2106"/>
                <a:gd name="T61" fmla="*/ 176 h 2068"/>
                <a:gd name="T62" fmla="*/ 690 w 2106"/>
                <a:gd name="T63" fmla="*/ 62 h 2068"/>
                <a:gd name="T64" fmla="*/ 944 w 2106"/>
                <a:gd name="T65" fmla="*/ 4 h 2068"/>
                <a:gd name="T66" fmla="*/ 1160 w 2106"/>
                <a:gd name="T67" fmla="*/ 4 h 2068"/>
                <a:gd name="T68" fmla="*/ 1414 w 2106"/>
                <a:gd name="T69" fmla="*/ 62 h 2068"/>
                <a:gd name="T70" fmla="*/ 1640 w 2106"/>
                <a:gd name="T71" fmla="*/ 176 h 2068"/>
                <a:gd name="T72" fmla="*/ 1832 w 2106"/>
                <a:gd name="T73" fmla="*/ 338 h 2068"/>
                <a:gd name="T74" fmla="*/ 1978 w 2106"/>
                <a:gd name="T75" fmla="*/ 542 h 2068"/>
                <a:gd name="T76" fmla="*/ 2072 w 2106"/>
                <a:gd name="T77" fmla="*/ 776 h 2068"/>
                <a:gd name="T78" fmla="*/ 2106 w 2106"/>
                <a:gd name="T79" fmla="*/ 1034 h 2068"/>
                <a:gd name="T80" fmla="*/ 2084 w 2106"/>
                <a:gd name="T81" fmla="*/ 1242 h 2068"/>
                <a:gd name="T82" fmla="*/ 2002 w 2106"/>
                <a:gd name="T83" fmla="*/ 1482 h 2068"/>
                <a:gd name="T84" fmla="*/ 1864 w 2106"/>
                <a:gd name="T85" fmla="*/ 1692 h 2068"/>
                <a:gd name="T86" fmla="*/ 1682 w 2106"/>
                <a:gd name="T87" fmla="*/ 1864 h 2068"/>
                <a:gd name="T88" fmla="*/ 1462 w 2106"/>
                <a:gd name="T89" fmla="*/ 1988 h 2068"/>
                <a:gd name="T90" fmla="*/ 1212 w 2106"/>
                <a:gd name="T91" fmla="*/ 2056 h 2068"/>
                <a:gd name="T92" fmla="*/ 998 w 2106"/>
                <a:gd name="T93" fmla="*/ 2068 h 2068"/>
                <a:gd name="T94" fmla="*/ 738 w 2106"/>
                <a:gd name="T95" fmla="*/ 2022 h 2068"/>
                <a:gd name="T96" fmla="*/ 506 w 2106"/>
                <a:gd name="T97" fmla="*/ 1918 h 2068"/>
                <a:gd name="T98" fmla="*/ 308 w 2106"/>
                <a:gd name="T99" fmla="*/ 1766 h 2068"/>
                <a:gd name="T100" fmla="*/ 152 w 2106"/>
                <a:gd name="T101" fmla="*/ 1570 h 2068"/>
                <a:gd name="T102" fmla="*/ 46 w 2106"/>
                <a:gd name="T103" fmla="*/ 1342 h 2068"/>
                <a:gd name="T104" fmla="*/ 2 w 2106"/>
                <a:gd name="T105" fmla="*/ 1088 h 2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6" h="2068">
                  <a:moveTo>
                    <a:pt x="176" y="1034"/>
                  </a:moveTo>
                  <a:lnTo>
                    <a:pt x="176" y="1034"/>
                  </a:lnTo>
                  <a:lnTo>
                    <a:pt x="176" y="1078"/>
                  </a:lnTo>
                  <a:lnTo>
                    <a:pt x="180" y="1122"/>
                  </a:lnTo>
                  <a:lnTo>
                    <a:pt x="186" y="1166"/>
                  </a:lnTo>
                  <a:lnTo>
                    <a:pt x="194" y="1208"/>
                  </a:lnTo>
                  <a:lnTo>
                    <a:pt x="202" y="1250"/>
                  </a:lnTo>
                  <a:lnTo>
                    <a:pt x="214" y="1290"/>
                  </a:lnTo>
                  <a:lnTo>
                    <a:pt x="228" y="1330"/>
                  </a:lnTo>
                  <a:lnTo>
                    <a:pt x="244" y="1370"/>
                  </a:lnTo>
                  <a:lnTo>
                    <a:pt x="262" y="1408"/>
                  </a:lnTo>
                  <a:lnTo>
                    <a:pt x="280" y="1446"/>
                  </a:lnTo>
                  <a:lnTo>
                    <a:pt x="302" y="1482"/>
                  </a:lnTo>
                  <a:lnTo>
                    <a:pt x="324" y="1516"/>
                  </a:lnTo>
                  <a:lnTo>
                    <a:pt x="350" y="1550"/>
                  </a:lnTo>
                  <a:lnTo>
                    <a:pt x="376" y="1584"/>
                  </a:lnTo>
                  <a:lnTo>
                    <a:pt x="402" y="1614"/>
                  </a:lnTo>
                  <a:lnTo>
                    <a:pt x="432" y="1644"/>
                  </a:lnTo>
                  <a:lnTo>
                    <a:pt x="462" y="1674"/>
                  </a:lnTo>
                  <a:lnTo>
                    <a:pt x="494" y="1700"/>
                  </a:lnTo>
                  <a:lnTo>
                    <a:pt x="528" y="1726"/>
                  </a:lnTo>
                  <a:lnTo>
                    <a:pt x="562" y="1750"/>
                  </a:lnTo>
                  <a:lnTo>
                    <a:pt x="596" y="1772"/>
                  </a:lnTo>
                  <a:lnTo>
                    <a:pt x="634" y="1794"/>
                  </a:lnTo>
                  <a:lnTo>
                    <a:pt x="672" y="1812"/>
                  </a:lnTo>
                  <a:lnTo>
                    <a:pt x="710" y="1830"/>
                  </a:lnTo>
                  <a:lnTo>
                    <a:pt x="750" y="1846"/>
                  </a:lnTo>
                  <a:lnTo>
                    <a:pt x="790" y="1858"/>
                  </a:lnTo>
                  <a:lnTo>
                    <a:pt x="832" y="1870"/>
                  </a:lnTo>
                  <a:lnTo>
                    <a:pt x="874" y="1880"/>
                  </a:lnTo>
                  <a:lnTo>
                    <a:pt x="918" y="1888"/>
                  </a:lnTo>
                  <a:lnTo>
                    <a:pt x="962" y="1894"/>
                  </a:lnTo>
                  <a:lnTo>
                    <a:pt x="1006" y="1896"/>
                  </a:lnTo>
                  <a:lnTo>
                    <a:pt x="1052" y="1898"/>
                  </a:lnTo>
                  <a:lnTo>
                    <a:pt x="1052" y="1898"/>
                  </a:lnTo>
                  <a:lnTo>
                    <a:pt x="1098" y="1896"/>
                  </a:lnTo>
                  <a:lnTo>
                    <a:pt x="1142" y="1894"/>
                  </a:lnTo>
                  <a:lnTo>
                    <a:pt x="1186" y="1888"/>
                  </a:lnTo>
                  <a:lnTo>
                    <a:pt x="1228" y="1880"/>
                  </a:lnTo>
                  <a:lnTo>
                    <a:pt x="1272" y="1870"/>
                  </a:lnTo>
                  <a:lnTo>
                    <a:pt x="1314" y="1858"/>
                  </a:lnTo>
                  <a:lnTo>
                    <a:pt x="1354" y="1846"/>
                  </a:lnTo>
                  <a:lnTo>
                    <a:pt x="1394" y="1830"/>
                  </a:lnTo>
                  <a:lnTo>
                    <a:pt x="1432" y="1812"/>
                  </a:lnTo>
                  <a:lnTo>
                    <a:pt x="1470" y="1794"/>
                  </a:lnTo>
                  <a:lnTo>
                    <a:pt x="1508" y="1772"/>
                  </a:lnTo>
                  <a:lnTo>
                    <a:pt x="1542" y="1750"/>
                  </a:lnTo>
                  <a:lnTo>
                    <a:pt x="1578" y="1726"/>
                  </a:lnTo>
                  <a:lnTo>
                    <a:pt x="1610" y="1700"/>
                  </a:lnTo>
                  <a:lnTo>
                    <a:pt x="1642" y="1674"/>
                  </a:lnTo>
                  <a:lnTo>
                    <a:pt x="1672" y="1644"/>
                  </a:lnTo>
                  <a:lnTo>
                    <a:pt x="1702" y="1614"/>
                  </a:lnTo>
                  <a:lnTo>
                    <a:pt x="1730" y="1584"/>
                  </a:lnTo>
                  <a:lnTo>
                    <a:pt x="1756" y="1550"/>
                  </a:lnTo>
                  <a:lnTo>
                    <a:pt x="1780" y="1516"/>
                  </a:lnTo>
                  <a:lnTo>
                    <a:pt x="1802" y="1482"/>
                  </a:lnTo>
                  <a:lnTo>
                    <a:pt x="1824" y="1446"/>
                  </a:lnTo>
                  <a:lnTo>
                    <a:pt x="1844" y="1408"/>
                  </a:lnTo>
                  <a:lnTo>
                    <a:pt x="1862" y="1370"/>
                  </a:lnTo>
                  <a:lnTo>
                    <a:pt x="1876" y="1330"/>
                  </a:lnTo>
                  <a:lnTo>
                    <a:pt x="1890" y="1290"/>
                  </a:lnTo>
                  <a:lnTo>
                    <a:pt x="1902" y="1250"/>
                  </a:lnTo>
                  <a:lnTo>
                    <a:pt x="1912" y="1208"/>
                  </a:lnTo>
                  <a:lnTo>
                    <a:pt x="1920" y="1166"/>
                  </a:lnTo>
                  <a:lnTo>
                    <a:pt x="1926" y="1122"/>
                  </a:lnTo>
                  <a:lnTo>
                    <a:pt x="1928" y="1078"/>
                  </a:lnTo>
                  <a:lnTo>
                    <a:pt x="1930" y="1034"/>
                  </a:lnTo>
                  <a:lnTo>
                    <a:pt x="1930" y="1034"/>
                  </a:lnTo>
                  <a:lnTo>
                    <a:pt x="1928" y="990"/>
                  </a:lnTo>
                  <a:lnTo>
                    <a:pt x="1926" y="946"/>
                  </a:lnTo>
                  <a:lnTo>
                    <a:pt x="1920" y="902"/>
                  </a:lnTo>
                  <a:lnTo>
                    <a:pt x="1912" y="860"/>
                  </a:lnTo>
                  <a:lnTo>
                    <a:pt x="1902" y="818"/>
                  </a:lnTo>
                  <a:lnTo>
                    <a:pt x="1890" y="778"/>
                  </a:lnTo>
                  <a:lnTo>
                    <a:pt x="1876" y="738"/>
                  </a:lnTo>
                  <a:lnTo>
                    <a:pt x="1862" y="698"/>
                  </a:lnTo>
                  <a:lnTo>
                    <a:pt x="1844" y="660"/>
                  </a:lnTo>
                  <a:lnTo>
                    <a:pt x="1824" y="624"/>
                  </a:lnTo>
                  <a:lnTo>
                    <a:pt x="1802" y="588"/>
                  </a:lnTo>
                  <a:lnTo>
                    <a:pt x="1780" y="552"/>
                  </a:lnTo>
                  <a:lnTo>
                    <a:pt x="1756" y="518"/>
                  </a:lnTo>
                  <a:lnTo>
                    <a:pt x="1730" y="486"/>
                  </a:lnTo>
                  <a:lnTo>
                    <a:pt x="1702" y="454"/>
                  </a:lnTo>
                  <a:lnTo>
                    <a:pt x="1672" y="424"/>
                  </a:lnTo>
                  <a:lnTo>
                    <a:pt x="1642" y="396"/>
                  </a:lnTo>
                  <a:lnTo>
                    <a:pt x="1610" y="368"/>
                  </a:lnTo>
                  <a:lnTo>
                    <a:pt x="1578" y="344"/>
                  </a:lnTo>
                  <a:lnTo>
                    <a:pt x="1542" y="320"/>
                  </a:lnTo>
                  <a:lnTo>
                    <a:pt x="1508" y="296"/>
                  </a:lnTo>
                  <a:lnTo>
                    <a:pt x="1470" y="276"/>
                  </a:lnTo>
                  <a:lnTo>
                    <a:pt x="1432" y="258"/>
                  </a:lnTo>
                  <a:lnTo>
                    <a:pt x="1394" y="240"/>
                  </a:lnTo>
                  <a:lnTo>
                    <a:pt x="1354" y="224"/>
                  </a:lnTo>
                  <a:lnTo>
                    <a:pt x="1314" y="210"/>
                  </a:lnTo>
                  <a:lnTo>
                    <a:pt x="1272" y="200"/>
                  </a:lnTo>
                  <a:lnTo>
                    <a:pt x="1228" y="190"/>
                  </a:lnTo>
                  <a:lnTo>
                    <a:pt x="1186" y="182"/>
                  </a:lnTo>
                  <a:lnTo>
                    <a:pt x="1142" y="176"/>
                  </a:lnTo>
                  <a:lnTo>
                    <a:pt x="1098" y="174"/>
                  </a:lnTo>
                  <a:lnTo>
                    <a:pt x="1052" y="172"/>
                  </a:lnTo>
                  <a:lnTo>
                    <a:pt x="1052" y="172"/>
                  </a:lnTo>
                  <a:lnTo>
                    <a:pt x="1006" y="174"/>
                  </a:lnTo>
                  <a:lnTo>
                    <a:pt x="962" y="176"/>
                  </a:lnTo>
                  <a:lnTo>
                    <a:pt x="918" y="182"/>
                  </a:lnTo>
                  <a:lnTo>
                    <a:pt x="874" y="190"/>
                  </a:lnTo>
                  <a:lnTo>
                    <a:pt x="832" y="200"/>
                  </a:lnTo>
                  <a:lnTo>
                    <a:pt x="790" y="210"/>
                  </a:lnTo>
                  <a:lnTo>
                    <a:pt x="750" y="224"/>
                  </a:lnTo>
                  <a:lnTo>
                    <a:pt x="710" y="240"/>
                  </a:lnTo>
                  <a:lnTo>
                    <a:pt x="672" y="258"/>
                  </a:lnTo>
                  <a:lnTo>
                    <a:pt x="634" y="276"/>
                  </a:lnTo>
                  <a:lnTo>
                    <a:pt x="596" y="296"/>
                  </a:lnTo>
                  <a:lnTo>
                    <a:pt x="562" y="320"/>
                  </a:lnTo>
                  <a:lnTo>
                    <a:pt x="528" y="344"/>
                  </a:lnTo>
                  <a:lnTo>
                    <a:pt x="494" y="368"/>
                  </a:lnTo>
                  <a:lnTo>
                    <a:pt x="462" y="396"/>
                  </a:lnTo>
                  <a:lnTo>
                    <a:pt x="432" y="424"/>
                  </a:lnTo>
                  <a:lnTo>
                    <a:pt x="402" y="454"/>
                  </a:lnTo>
                  <a:lnTo>
                    <a:pt x="376" y="486"/>
                  </a:lnTo>
                  <a:lnTo>
                    <a:pt x="350" y="518"/>
                  </a:lnTo>
                  <a:lnTo>
                    <a:pt x="324" y="552"/>
                  </a:lnTo>
                  <a:lnTo>
                    <a:pt x="302" y="588"/>
                  </a:lnTo>
                  <a:lnTo>
                    <a:pt x="280" y="624"/>
                  </a:lnTo>
                  <a:lnTo>
                    <a:pt x="262" y="660"/>
                  </a:lnTo>
                  <a:lnTo>
                    <a:pt x="244" y="698"/>
                  </a:lnTo>
                  <a:lnTo>
                    <a:pt x="228" y="738"/>
                  </a:lnTo>
                  <a:lnTo>
                    <a:pt x="214" y="778"/>
                  </a:lnTo>
                  <a:lnTo>
                    <a:pt x="202" y="818"/>
                  </a:lnTo>
                  <a:lnTo>
                    <a:pt x="194" y="860"/>
                  </a:lnTo>
                  <a:lnTo>
                    <a:pt x="186" y="902"/>
                  </a:lnTo>
                  <a:lnTo>
                    <a:pt x="180" y="946"/>
                  </a:lnTo>
                  <a:lnTo>
                    <a:pt x="176" y="990"/>
                  </a:lnTo>
                  <a:lnTo>
                    <a:pt x="176" y="1034"/>
                  </a:lnTo>
                  <a:close/>
                  <a:moveTo>
                    <a:pt x="0" y="1034"/>
                  </a:moveTo>
                  <a:lnTo>
                    <a:pt x="0" y="1034"/>
                  </a:lnTo>
                  <a:lnTo>
                    <a:pt x="2" y="980"/>
                  </a:lnTo>
                  <a:lnTo>
                    <a:pt x="6" y="928"/>
                  </a:lnTo>
                  <a:lnTo>
                    <a:pt x="12" y="876"/>
                  </a:lnTo>
                  <a:lnTo>
                    <a:pt x="22" y="826"/>
                  </a:lnTo>
                  <a:lnTo>
                    <a:pt x="32" y="776"/>
                  </a:lnTo>
                  <a:lnTo>
                    <a:pt x="46" y="726"/>
                  </a:lnTo>
                  <a:lnTo>
                    <a:pt x="64" y="678"/>
                  </a:lnTo>
                  <a:lnTo>
                    <a:pt x="82" y="632"/>
                  </a:lnTo>
                  <a:lnTo>
                    <a:pt x="104" y="586"/>
                  </a:lnTo>
                  <a:lnTo>
                    <a:pt x="126" y="542"/>
                  </a:lnTo>
                  <a:lnTo>
                    <a:pt x="152" y="498"/>
                  </a:lnTo>
                  <a:lnTo>
                    <a:pt x="180" y="456"/>
                  </a:lnTo>
                  <a:lnTo>
                    <a:pt x="208" y="416"/>
                  </a:lnTo>
                  <a:lnTo>
                    <a:pt x="240" y="376"/>
                  </a:lnTo>
                  <a:lnTo>
                    <a:pt x="272" y="338"/>
                  </a:lnTo>
                  <a:lnTo>
                    <a:pt x="308" y="302"/>
                  </a:lnTo>
                  <a:lnTo>
                    <a:pt x="344" y="268"/>
                  </a:lnTo>
                  <a:lnTo>
                    <a:pt x="382" y="236"/>
                  </a:lnTo>
                  <a:lnTo>
                    <a:pt x="422" y="206"/>
                  </a:lnTo>
                  <a:lnTo>
                    <a:pt x="464" y="176"/>
                  </a:lnTo>
                  <a:lnTo>
                    <a:pt x="506" y="150"/>
                  </a:lnTo>
                  <a:lnTo>
                    <a:pt x="550" y="124"/>
                  </a:lnTo>
                  <a:lnTo>
                    <a:pt x="596" y="102"/>
                  </a:lnTo>
                  <a:lnTo>
                    <a:pt x="642" y="80"/>
                  </a:lnTo>
                  <a:lnTo>
                    <a:pt x="690" y="62"/>
                  </a:lnTo>
                  <a:lnTo>
                    <a:pt x="738" y="46"/>
                  </a:lnTo>
                  <a:lnTo>
                    <a:pt x="788" y="32"/>
                  </a:lnTo>
                  <a:lnTo>
                    <a:pt x="840" y="20"/>
                  </a:lnTo>
                  <a:lnTo>
                    <a:pt x="892" y="12"/>
                  </a:lnTo>
                  <a:lnTo>
                    <a:pt x="944" y="4"/>
                  </a:lnTo>
                  <a:lnTo>
                    <a:pt x="998" y="0"/>
                  </a:lnTo>
                  <a:lnTo>
                    <a:pt x="1052" y="0"/>
                  </a:lnTo>
                  <a:lnTo>
                    <a:pt x="1052" y="0"/>
                  </a:lnTo>
                  <a:lnTo>
                    <a:pt x="1106" y="0"/>
                  </a:lnTo>
                  <a:lnTo>
                    <a:pt x="1160" y="4"/>
                  </a:lnTo>
                  <a:lnTo>
                    <a:pt x="1212" y="12"/>
                  </a:lnTo>
                  <a:lnTo>
                    <a:pt x="1264" y="20"/>
                  </a:lnTo>
                  <a:lnTo>
                    <a:pt x="1316" y="32"/>
                  </a:lnTo>
                  <a:lnTo>
                    <a:pt x="1366" y="46"/>
                  </a:lnTo>
                  <a:lnTo>
                    <a:pt x="1414" y="62"/>
                  </a:lnTo>
                  <a:lnTo>
                    <a:pt x="1462" y="80"/>
                  </a:lnTo>
                  <a:lnTo>
                    <a:pt x="1508" y="102"/>
                  </a:lnTo>
                  <a:lnTo>
                    <a:pt x="1554" y="124"/>
                  </a:lnTo>
                  <a:lnTo>
                    <a:pt x="1598" y="150"/>
                  </a:lnTo>
                  <a:lnTo>
                    <a:pt x="1640" y="176"/>
                  </a:lnTo>
                  <a:lnTo>
                    <a:pt x="1682" y="206"/>
                  </a:lnTo>
                  <a:lnTo>
                    <a:pt x="1722" y="236"/>
                  </a:lnTo>
                  <a:lnTo>
                    <a:pt x="1760" y="268"/>
                  </a:lnTo>
                  <a:lnTo>
                    <a:pt x="1796" y="302"/>
                  </a:lnTo>
                  <a:lnTo>
                    <a:pt x="1832" y="338"/>
                  </a:lnTo>
                  <a:lnTo>
                    <a:pt x="1864" y="376"/>
                  </a:lnTo>
                  <a:lnTo>
                    <a:pt x="1896" y="416"/>
                  </a:lnTo>
                  <a:lnTo>
                    <a:pt x="1926" y="456"/>
                  </a:lnTo>
                  <a:lnTo>
                    <a:pt x="1954" y="498"/>
                  </a:lnTo>
                  <a:lnTo>
                    <a:pt x="1978" y="542"/>
                  </a:lnTo>
                  <a:lnTo>
                    <a:pt x="2002" y="586"/>
                  </a:lnTo>
                  <a:lnTo>
                    <a:pt x="2022" y="632"/>
                  </a:lnTo>
                  <a:lnTo>
                    <a:pt x="2042" y="678"/>
                  </a:lnTo>
                  <a:lnTo>
                    <a:pt x="2058" y="726"/>
                  </a:lnTo>
                  <a:lnTo>
                    <a:pt x="2072" y="776"/>
                  </a:lnTo>
                  <a:lnTo>
                    <a:pt x="2084" y="826"/>
                  </a:lnTo>
                  <a:lnTo>
                    <a:pt x="2094" y="876"/>
                  </a:lnTo>
                  <a:lnTo>
                    <a:pt x="2100" y="928"/>
                  </a:lnTo>
                  <a:lnTo>
                    <a:pt x="2104" y="980"/>
                  </a:lnTo>
                  <a:lnTo>
                    <a:pt x="2106" y="1034"/>
                  </a:lnTo>
                  <a:lnTo>
                    <a:pt x="2106" y="1034"/>
                  </a:lnTo>
                  <a:lnTo>
                    <a:pt x="2104" y="1088"/>
                  </a:lnTo>
                  <a:lnTo>
                    <a:pt x="2100" y="1140"/>
                  </a:lnTo>
                  <a:lnTo>
                    <a:pt x="2094" y="1192"/>
                  </a:lnTo>
                  <a:lnTo>
                    <a:pt x="2084" y="1242"/>
                  </a:lnTo>
                  <a:lnTo>
                    <a:pt x="2072" y="1292"/>
                  </a:lnTo>
                  <a:lnTo>
                    <a:pt x="2058" y="1342"/>
                  </a:lnTo>
                  <a:lnTo>
                    <a:pt x="2042" y="1390"/>
                  </a:lnTo>
                  <a:lnTo>
                    <a:pt x="2022" y="1436"/>
                  </a:lnTo>
                  <a:lnTo>
                    <a:pt x="2002" y="1482"/>
                  </a:lnTo>
                  <a:lnTo>
                    <a:pt x="1978" y="1528"/>
                  </a:lnTo>
                  <a:lnTo>
                    <a:pt x="1954" y="1570"/>
                  </a:lnTo>
                  <a:lnTo>
                    <a:pt x="1926" y="1612"/>
                  </a:lnTo>
                  <a:lnTo>
                    <a:pt x="1896" y="1654"/>
                  </a:lnTo>
                  <a:lnTo>
                    <a:pt x="1864" y="1692"/>
                  </a:lnTo>
                  <a:lnTo>
                    <a:pt x="1832" y="1730"/>
                  </a:lnTo>
                  <a:lnTo>
                    <a:pt x="1796" y="1766"/>
                  </a:lnTo>
                  <a:lnTo>
                    <a:pt x="1760" y="1800"/>
                  </a:lnTo>
                  <a:lnTo>
                    <a:pt x="1722" y="1832"/>
                  </a:lnTo>
                  <a:lnTo>
                    <a:pt x="1682" y="1864"/>
                  </a:lnTo>
                  <a:lnTo>
                    <a:pt x="1640" y="1892"/>
                  </a:lnTo>
                  <a:lnTo>
                    <a:pt x="1598" y="1918"/>
                  </a:lnTo>
                  <a:lnTo>
                    <a:pt x="1554" y="1944"/>
                  </a:lnTo>
                  <a:lnTo>
                    <a:pt x="1508" y="1966"/>
                  </a:lnTo>
                  <a:lnTo>
                    <a:pt x="1462" y="1988"/>
                  </a:lnTo>
                  <a:lnTo>
                    <a:pt x="1414" y="2006"/>
                  </a:lnTo>
                  <a:lnTo>
                    <a:pt x="1366" y="2022"/>
                  </a:lnTo>
                  <a:lnTo>
                    <a:pt x="1316" y="2036"/>
                  </a:lnTo>
                  <a:lnTo>
                    <a:pt x="1264" y="2048"/>
                  </a:lnTo>
                  <a:lnTo>
                    <a:pt x="1212" y="2056"/>
                  </a:lnTo>
                  <a:lnTo>
                    <a:pt x="1160" y="2064"/>
                  </a:lnTo>
                  <a:lnTo>
                    <a:pt x="1106" y="2068"/>
                  </a:lnTo>
                  <a:lnTo>
                    <a:pt x="1052" y="2068"/>
                  </a:lnTo>
                  <a:lnTo>
                    <a:pt x="1052" y="2068"/>
                  </a:lnTo>
                  <a:lnTo>
                    <a:pt x="998" y="2068"/>
                  </a:lnTo>
                  <a:lnTo>
                    <a:pt x="944" y="2064"/>
                  </a:lnTo>
                  <a:lnTo>
                    <a:pt x="892" y="2056"/>
                  </a:lnTo>
                  <a:lnTo>
                    <a:pt x="840" y="2048"/>
                  </a:lnTo>
                  <a:lnTo>
                    <a:pt x="788" y="2036"/>
                  </a:lnTo>
                  <a:lnTo>
                    <a:pt x="738" y="2022"/>
                  </a:lnTo>
                  <a:lnTo>
                    <a:pt x="690" y="2006"/>
                  </a:lnTo>
                  <a:lnTo>
                    <a:pt x="642" y="1988"/>
                  </a:lnTo>
                  <a:lnTo>
                    <a:pt x="596" y="1966"/>
                  </a:lnTo>
                  <a:lnTo>
                    <a:pt x="550" y="1944"/>
                  </a:lnTo>
                  <a:lnTo>
                    <a:pt x="506" y="1918"/>
                  </a:lnTo>
                  <a:lnTo>
                    <a:pt x="464" y="1892"/>
                  </a:lnTo>
                  <a:lnTo>
                    <a:pt x="422" y="1864"/>
                  </a:lnTo>
                  <a:lnTo>
                    <a:pt x="382" y="1832"/>
                  </a:lnTo>
                  <a:lnTo>
                    <a:pt x="344" y="1800"/>
                  </a:lnTo>
                  <a:lnTo>
                    <a:pt x="308" y="1766"/>
                  </a:lnTo>
                  <a:lnTo>
                    <a:pt x="272" y="1730"/>
                  </a:lnTo>
                  <a:lnTo>
                    <a:pt x="240" y="1692"/>
                  </a:lnTo>
                  <a:lnTo>
                    <a:pt x="208" y="1654"/>
                  </a:lnTo>
                  <a:lnTo>
                    <a:pt x="180" y="1612"/>
                  </a:lnTo>
                  <a:lnTo>
                    <a:pt x="152" y="1570"/>
                  </a:lnTo>
                  <a:lnTo>
                    <a:pt x="126" y="1528"/>
                  </a:lnTo>
                  <a:lnTo>
                    <a:pt x="104" y="1482"/>
                  </a:lnTo>
                  <a:lnTo>
                    <a:pt x="82" y="1436"/>
                  </a:lnTo>
                  <a:lnTo>
                    <a:pt x="64" y="1390"/>
                  </a:lnTo>
                  <a:lnTo>
                    <a:pt x="46" y="1342"/>
                  </a:lnTo>
                  <a:lnTo>
                    <a:pt x="32" y="1292"/>
                  </a:lnTo>
                  <a:lnTo>
                    <a:pt x="22" y="1242"/>
                  </a:lnTo>
                  <a:lnTo>
                    <a:pt x="12" y="1192"/>
                  </a:lnTo>
                  <a:lnTo>
                    <a:pt x="6" y="1140"/>
                  </a:lnTo>
                  <a:lnTo>
                    <a:pt x="2" y="1088"/>
                  </a:lnTo>
                  <a:lnTo>
                    <a:pt x="0" y="1034"/>
                  </a:lnTo>
                  <a:lnTo>
                    <a:pt x="0" y="103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1" name="Freeform 7"/>
            <p:cNvSpPr>
              <a:spLocks/>
            </p:cNvSpPr>
            <p:nvPr/>
          </p:nvSpPr>
          <p:spPr bwMode="auto">
            <a:xfrm>
              <a:off x="2927350" y="2425700"/>
              <a:ext cx="2784475" cy="2740025"/>
            </a:xfrm>
            <a:custGeom>
              <a:avLst/>
              <a:gdLst>
                <a:gd name="T0" fmla="*/ 0 w 1754"/>
                <a:gd name="T1" fmla="*/ 906 h 1726"/>
                <a:gd name="T2" fmla="*/ 18 w 1754"/>
                <a:gd name="T3" fmla="*/ 1036 h 1726"/>
                <a:gd name="T4" fmla="*/ 52 w 1754"/>
                <a:gd name="T5" fmla="*/ 1158 h 1726"/>
                <a:gd name="T6" fmla="*/ 104 w 1754"/>
                <a:gd name="T7" fmla="*/ 1274 h 1726"/>
                <a:gd name="T8" fmla="*/ 174 w 1754"/>
                <a:gd name="T9" fmla="*/ 1378 h 1726"/>
                <a:gd name="T10" fmla="*/ 256 w 1754"/>
                <a:gd name="T11" fmla="*/ 1472 h 1726"/>
                <a:gd name="T12" fmla="*/ 352 w 1754"/>
                <a:gd name="T13" fmla="*/ 1554 h 1726"/>
                <a:gd name="T14" fmla="*/ 458 w 1754"/>
                <a:gd name="T15" fmla="*/ 1622 h 1726"/>
                <a:gd name="T16" fmla="*/ 574 w 1754"/>
                <a:gd name="T17" fmla="*/ 1674 h 1726"/>
                <a:gd name="T18" fmla="*/ 698 w 1754"/>
                <a:gd name="T19" fmla="*/ 1708 h 1726"/>
                <a:gd name="T20" fmla="*/ 830 w 1754"/>
                <a:gd name="T21" fmla="*/ 1724 h 1726"/>
                <a:gd name="T22" fmla="*/ 922 w 1754"/>
                <a:gd name="T23" fmla="*/ 1724 h 1726"/>
                <a:gd name="T24" fmla="*/ 1052 w 1754"/>
                <a:gd name="T25" fmla="*/ 1708 h 1726"/>
                <a:gd name="T26" fmla="*/ 1178 w 1754"/>
                <a:gd name="T27" fmla="*/ 1674 h 1726"/>
                <a:gd name="T28" fmla="*/ 1294 w 1754"/>
                <a:gd name="T29" fmla="*/ 1622 h 1726"/>
                <a:gd name="T30" fmla="*/ 1402 w 1754"/>
                <a:gd name="T31" fmla="*/ 1554 h 1726"/>
                <a:gd name="T32" fmla="*/ 1496 w 1754"/>
                <a:gd name="T33" fmla="*/ 1472 h 1726"/>
                <a:gd name="T34" fmla="*/ 1580 w 1754"/>
                <a:gd name="T35" fmla="*/ 1378 h 1726"/>
                <a:gd name="T36" fmla="*/ 1648 w 1754"/>
                <a:gd name="T37" fmla="*/ 1274 h 1726"/>
                <a:gd name="T38" fmla="*/ 1700 w 1754"/>
                <a:gd name="T39" fmla="*/ 1158 h 1726"/>
                <a:gd name="T40" fmla="*/ 1736 w 1754"/>
                <a:gd name="T41" fmla="*/ 1036 h 1726"/>
                <a:gd name="T42" fmla="*/ 1752 w 1754"/>
                <a:gd name="T43" fmla="*/ 906 h 1726"/>
                <a:gd name="T44" fmla="*/ 1752 w 1754"/>
                <a:gd name="T45" fmla="*/ 818 h 1726"/>
                <a:gd name="T46" fmla="*/ 1736 w 1754"/>
                <a:gd name="T47" fmla="*/ 688 h 1726"/>
                <a:gd name="T48" fmla="*/ 1700 w 1754"/>
                <a:gd name="T49" fmla="*/ 566 h 1726"/>
                <a:gd name="T50" fmla="*/ 1648 w 1754"/>
                <a:gd name="T51" fmla="*/ 452 h 1726"/>
                <a:gd name="T52" fmla="*/ 1580 w 1754"/>
                <a:gd name="T53" fmla="*/ 346 h 1726"/>
                <a:gd name="T54" fmla="*/ 1496 w 1754"/>
                <a:gd name="T55" fmla="*/ 252 h 1726"/>
                <a:gd name="T56" fmla="*/ 1402 w 1754"/>
                <a:gd name="T57" fmla="*/ 172 h 1726"/>
                <a:gd name="T58" fmla="*/ 1294 w 1754"/>
                <a:gd name="T59" fmla="*/ 104 h 1726"/>
                <a:gd name="T60" fmla="*/ 1178 w 1754"/>
                <a:gd name="T61" fmla="*/ 52 h 1726"/>
                <a:gd name="T62" fmla="*/ 1052 w 1754"/>
                <a:gd name="T63" fmla="*/ 18 h 1726"/>
                <a:gd name="T64" fmla="*/ 922 w 1754"/>
                <a:gd name="T65" fmla="*/ 2 h 1726"/>
                <a:gd name="T66" fmla="*/ 830 w 1754"/>
                <a:gd name="T67" fmla="*/ 2 h 1726"/>
                <a:gd name="T68" fmla="*/ 698 w 1754"/>
                <a:gd name="T69" fmla="*/ 18 h 1726"/>
                <a:gd name="T70" fmla="*/ 574 w 1754"/>
                <a:gd name="T71" fmla="*/ 52 h 1726"/>
                <a:gd name="T72" fmla="*/ 458 w 1754"/>
                <a:gd name="T73" fmla="*/ 104 h 1726"/>
                <a:gd name="T74" fmla="*/ 352 w 1754"/>
                <a:gd name="T75" fmla="*/ 172 h 1726"/>
                <a:gd name="T76" fmla="*/ 256 w 1754"/>
                <a:gd name="T77" fmla="*/ 252 h 1726"/>
                <a:gd name="T78" fmla="*/ 174 w 1754"/>
                <a:gd name="T79" fmla="*/ 346 h 1726"/>
                <a:gd name="T80" fmla="*/ 104 w 1754"/>
                <a:gd name="T81" fmla="*/ 452 h 1726"/>
                <a:gd name="T82" fmla="*/ 52 w 1754"/>
                <a:gd name="T83" fmla="*/ 566 h 1726"/>
                <a:gd name="T84" fmla="*/ 18 w 1754"/>
                <a:gd name="T85" fmla="*/ 688 h 1726"/>
                <a:gd name="T86" fmla="*/ 0 w 1754"/>
                <a:gd name="T87" fmla="*/ 818 h 1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54" h="1726">
                  <a:moveTo>
                    <a:pt x="0" y="862"/>
                  </a:moveTo>
                  <a:lnTo>
                    <a:pt x="0" y="862"/>
                  </a:lnTo>
                  <a:lnTo>
                    <a:pt x="0" y="906"/>
                  </a:lnTo>
                  <a:lnTo>
                    <a:pt x="4" y="950"/>
                  </a:lnTo>
                  <a:lnTo>
                    <a:pt x="10" y="994"/>
                  </a:lnTo>
                  <a:lnTo>
                    <a:pt x="18" y="1036"/>
                  </a:lnTo>
                  <a:lnTo>
                    <a:pt x="26" y="1078"/>
                  </a:lnTo>
                  <a:lnTo>
                    <a:pt x="38" y="1118"/>
                  </a:lnTo>
                  <a:lnTo>
                    <a:pt x="52" y="1158"/>
                  </a:lnTo>
                  <a:lnTo>
                    <a:pt x="68" y="1198"/>
                  </a:lnTo>
                  <a:lnTo>
                    <a:pt x="86" y="1236"/>
                  </a:lnTo>
                  <a:lnTo>
                    <a:pt x="104" y="1274"/>
                  </a:lnTo>
                  <a:lnTo>
                    <a:pt x="126" y="1310"/>
                  </a:lnTo>
                  <a:lnTo>
                    <a:pt x="148" y="1344"/>
                  </a:lnTo>
                  <a:lnTo>
                    <a:pt x="174" y="1378"/>
                  </a:lnTo>
                  <a:lnTo>
                    <a:pt x="200" y="1412"/>
                  </a:lnTo>
                  <a:lnTo>
                    <a:pt x="226" y="1442"/>
                  </a:lnTo>
                  <a:lnTo>
                    <a:pt x="256" y="1472"/>
                  </a:lnTo>
                  <a:lnTo>
                    <a:pt x="286" y="1502"/>
                  </a:lnTo>
                  <a:lnTo>
                    <a:pt x="318" y="1528"/>
                  </a:lnTo>
                  <a:lnTo>
                    <a:pt x="352" y="1554"/>
                  </a:lnTo>
                  <a:lnTo>
                    <a:pt x="386" y="1578"/>
                  </a:lnTo>
                  <a:lnTo>
                    <a:pt x="420" y="1600"/>
                  </a:lnTo>
                  <a:lnTo>
                    <a:pt x="458" y="1622"/>
                  </a:lnTo>
                  <a:lnTo>
                    <a:pt x="496" y="1640"/>
                  </a:lnTo>
                  <a:lnTo>
                    <a:pt x="534" y="1658"/>
                  </a:lnTo>
                  <a:lnTo>
                    <a:pt x="574" y="1674"/>
                  </a:lnTo>
                  <a:lnTo>
                    <a:pt x="614" y="1686"/>
                  </a:lnTo>
                  <a:lnTo>
                    <a:pt x="656" y="1698"/>
                  </a:lnTo>
                  <a:lnTo>
                    <a:pt x="698" y="1708"/>
                  </a:lnTo>
                  <a:lnTo>
                    <a:pt x="742" y="1716"/>
                  </a:lnTo>
                  <a:lnTo>
                    <a:pt x="786" y="1722"/>
                  </a:lnTo>
                  <a:lnTo>
                    <a:pt x="830" y="1724"/>
                  </a:lnTo>
                  <a:lnTo>
                    <a:pt x="876" y="1726"/>
                  </a:lnTo>
                  <a:lnTo>
                    <a:pt x="876" y="1726"/>
                  </a:lnTo>
                  <a:lnTo>
                    <a:pt x="922" y="1724"/>
                  </a:lnTo>
                  <a:lnTo>
                    <a:pt x="966" y="1722"/>
                  </a:lnTo>
                  <a:lnTo>
                    <a:pt x="1010" y="1716"/>
                  </a:lnTo>
                  <a:lnTo>
                    <a:pt x="1052" y="1708"/>
                  </a:lnTo>
                  <a:lnTo>
                    <a:pt x="1096" y="1698"/>
                  </a:lnTo>
                  <a:lnTo>
                    <a:pt x="1138" y="1686"/>
                  </a:lnTo>
                  <a:lnTo>
                    <a:pt x="1178" y="1674"/>
                  </a:lnTo>
                  <a:lnTo>
                    <a:pt x="1218" y="1658"/>
                  </a:lnTo>
                  <a:lnTo>
                    <a:pt x="1256" y="1640"/>
                  </a:lnTo>
                  <a:lnTo>
                    <a:pt x="1294" y="1622"/>
                  </a:lnTo>
                  <a:lnTo>
                    <a:pt x="1332" y="1600"/>
                  </a:lnTo>
                  <a:lnTo>
                    <a:pt x="1366" y="1578"/>
                  </a:lnTo>
                  <a:lnTo>
                    <a:pt x="1402" y="1554"/>
                  </a:lnTo>
                  <a:lnTo>
                    <a:pt x="1434" y="1528"/>
                  </a:lnTo>
                  <a:lnTo>
                    <a:pt x="1466" y="1502"/>
                  </a:lnTo>
                  <a:lnTo>
                    <a:pt x="1496" y="1472"/>
                  </a:lnTo>
                  <a:lnTo>
                    <a:pt x="1526" y="1442"/>
                  </a:lnTo>
                  <a:lnTo>
                    <a:pt x="1554" y="1412"/>
                  </a:lnTo>
                  <a:lnTo>
                    <a:pt x="1580" y="1378"/>
                  </a:lnTo>
                  <a:lnTo>
                    <a:pt x="1604" y="1344"/>
                  </a:lnTo>
                  <a:lnTo>
                    <a:pt x="1626" y="1310"/>
                  </a:lnTo>
                  <a:lnTo>
                    <a:pt x="1648" y="1274"/>
                  </a:lnTo>
                  <a:lnTo>
                    <a:pt x="1668" y="1236"/>
                  </a:lnTo>
                  <a:lnTo>
                    <a:pt x="1686" y="1198"/>
                  </a:lnTo>
                  <a:lnTo>
                    <a:pt x="1700" y="1158"/>
                  </a:lnTo>
                  <a:lnTo>
                    <a:pt x="1714" y="1118"/>
                  </a:lnTo>
                  <a:lnTo>
                    <a:pt x="1726" y="1078"/>
                  </a:lnTo>
                  <a:lnTo>
                    <a:pt x="1736" y="1036"/>
                  </a:lnTo>
                  <a:lnTo>
                    <a:pt x="1744" y="994"/>
                  </a:lnTo>
                  <a:lnTo>
                    <a:pt x="1750" y="950"/>
                  </a:lnTo>
                  <a:lnTo>
                    <a:pt x="1752" y="906"/>
                  </a:lnTo>
                  <a:lnTo>
                    <a:pt x="1754" y="862"/>
                  </a:lnTo>
                  <a:lnTo>
                    <a:pt x="1754" y="862"/>
                  </a:lnTo>
                  <a:lnTo>
                    <a:pt x="1752" y="818"/>
                  </a:lnTo>
                  <a:lnTo>
                    <a:pt x="1750" y="774"/>
                  </a:lnTo>
                  <a:lnTo>
                    <a:pt x="1744" y="730"/>
                  </a:lnTo>
                  <a:lnTo>
                    <a:pt x="1736" y="688"/>
                  </a:lnTo>
                  <a:lnTo>
                    <a:pt x="1726" y="646"/>
                  </a:lnTo>
                  <a:lnTo>
                    <a:pt x="1714" y="606"/>
                  </a:lnTo>
                  <a:lnTo>
                    <a:pt x="1700" y="566"/>
                  </a:lnTo>
                  <a:lnTo>
                    <a:pt x="1686" y="526"/>
                  </a:lnTo>
                  <a:lnTo>
                    <a:pt x="1668" y="488"/>
                  </a:lnTo>
                  <a:lnTo>
                    <a:pt x="1648" y="452"/>
                  </a:lnTo>
                  <a:lnTo>
                    <a:pt x="1626" y="416"/>
                  </a:lnTo>
                  <a:lnTo>
                    <a:pt x="1604" y="380"/>
                  </a:lnTo>
                  <a:lnTo>
                    <a:pt x="1580" y="346"/>
                  </a:lnTo>
                  <a:lnTo>
                    <a:pt x="1554" y="314"/>
                  </a:lnTo>
                  <a:lnTo>
                    <a:pt x="1526" y="282"/>
                  </a:lnTo>
                  <a:lnTo>
                    <a:pt x="1496" y="252"/>
                  </a:lnTo>
                  <a:lnTo>
                    <a:pt x="1466" y="224"/>
                  </a:lnTo>
                  <a:lnTo>
                    <a:pt x="1434" y="196"/>
                  </a:lnTo>
                  <a:lnTo>
                    <a:pt x="1402" y="172"/>
                  </a:lnTo>
                  <a:lnTo>
                    <a:pt x="1366" y="148"/>
                  </a:lnTo>
                  <a:lnTo>
                    <a:pt x="1332" y="124"/>
                  </a:lnTo>
                  <a:lnTo>
                    <a:pt x="1294" y="104"/>
                  </a:lnTo>
                  <a:lnTo>
                    <a:pt x="1256" y="86"/>
                  </a:lnTo>
                  <a:lnTo>
                    <a:pt x="1218" y="68"/>
                  </a:lnTo>
                  <a:lnTo>
                    <a:pt x="1178" y="52"/>
                  </a:lnTo>
                  <a:lnTo>
                    <a:pt x="1138" y="38"/>
                  </a:lnTo>
                  <a:lnTo>
                    <a:pt x="1096" y="28"/>
                  </a:lnTo>
                  <a:lnTo>
                    <a:pt x="1052" y="18"/>
                  </a:lnTo>
                  <a:lnTo>
                    <a:pt x="1010" y="10"/>
                  </a:lnTo>
                  <a:lnTo>
                    <a:pt x="966" y="4"/>
                  </a:lnTo>
                  <a:lnTo>
                    <a:pt x="922" y="2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30" y="2"/>
                  </a:lnTo>
                  <a:lnTo>
                    <a:pt x="786" y="4"/>
                  </a:lnTo>
                  <a:lnTo>
                    <a:pt x="742" y="10"/>
                  </a:lnTo>
                  <a:lnTo>
                    <a:pt x="698" y="18"/>
                  </a:lnTo>
                  <a:lnTo>
                    <a:pt x="656" y="28"/>
                  </a:lnTo>
                  <a:lnTo>
                    <a:pt x="614" y="38"/>
                  </a:lnTo>
                  <a:lnTo>
                    <a:pt x="574" y="52"/>
                  </a:lnTo>
                  <a:lnTo>
                    <a:pt x="534" y="68"/>
                  </a:lnTo>
                  <a:lnTo>
                    <a:pt x="496" y="86"/>
                  </a:lnTo>
                  <a:lnTo>
                    <a:pt x="458" y="104"/>
                  </a:lnTo>
                  <a:lnTo>
                    <a:pt x="420" y="124"/>
                  </a:lnTo>
                  <a:lnTo>
                    <a:pt x="386" y="148"/>
                  </a:lnTo>
                  <a:lnTo>
                    <a:pt x="352" y="172"/>
                  </a:lnTo>
                  <a:lnTo>
                    <a:pt x="318" y="196"/>
                  </a:lnTo>
                  <a:lnTo>
                    <a:pt x="286" y="224"/>
                  </a:lnTo>
                  <a:lnTo>
                    <a:pt x="256" y="252"/>
                  </a:lnTo>
                  <a:lnTo>
                    <a:pt x="226" y="282"/>
                  </a:lnTo>
                  <a:lnTo>
                    <a:pt x="200" y="314"/>
                  </a:lnTo>
                  <a:lnTo>
                    <a:pt x="174" y="346"/>
                  </a:lnTo>
                  <a:lnTo>
                    <a:pt x="148" y="380"/>
                  </a:lnTo>
                  <a:lnTo>
                    <a:pt x="126" y="416"/>
                  </a:lnTo>
                  <a:lnTo>
                    <a:pt x="104" y="452"/>
                  </a:lnTo>
                  <a:lnTo>
                    <a:pt x="86" y="488"/>
                  </a:lnTo>
                  <a:lnTo>
                    <a:pt x="68" y="526"/>
                  </a:lnTo>
                  <a:lnTo>
                    <a:pt x="52" y="566"/>
                  </a:lnTo>
                  <a:lnTo>
                    <a:pt x="38" y="606"/>
                  </a:lnTo>
                  <a:lnTo>
                    <a:pt x="26" y="646"/>
                  </a:lnTo>
                  <a:lnTo>
                    <a:pt x="18" y="688"/>
                  </a:lnTo>
                  <a:lnTo>
                    <a:pt x="10" y="730"/>
                  </a:lnTo>
                  <a:lnTo>
                    <a:pt x="4" y="774"/>
                  </a:lnTo>
                  <a:lnTo>
                    <a:pt x="0" y="818"/>
                  </a:lnTo>
                  <a:lnTo>
                    <a:pt x="0" y="8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2" name="Freeform 8"/>
            <p:cNvSpPr>
              <a:spLocks/>
            </p:cNvSpPr>
            <p:nvPr/>
          </p:nvSpPr>
          <p:spPr bwMode="auto">
            <a:xfrm>
              <a:off x="2647950" y="2152650"/>
              <a:ext cx="3343275" cy="3282950"/>
            </a:xfrm>
            <a:custGeom>
              <a:avLst/>
              <a:gdLst>
                <a:gd name="T0" fmla="*/ 2 w 2106"/>
                <a:gd name="T1" fmla="*/ 980 h 2068"/>
                <a:gd name="T2" fmla="*/ 22 w 2106"/>
                <a:gd name="T3" fmla="*/ 826 h 2068"/>
                <a:gd name="T4" fmla="*/ 64 w 2106"/>
                <a:gd name="T5" fmla="*/ 678 h 2068"/>
                <a:gd name="T6" fmla="*/ 126 w 2106"/>
                <a:gd name="T7" fmla="*/ 542 h 2068"/>
                <a:gd name="T8" fmla="*/ 208 w 2106"/>
                <a:gd name="T9" fmla="*/ 416 h 2068"/>
                <a:gd name="T10" fmla="*/ 308 w 2106"/>
                <a:gd name="T11" fmla="*/ 302 h 2068"/>
                <a:gd name="T12" fmla="*/ 422 w 2106"/>
                <a:gd name="T13" fmla="*/ 206 h 2068"/>
                <a:gd name="T14" fmla="*/ 550 w 2106"/>
                <a:gd name="T15" fmla="*/ 124 h 2068"/>
                <a:gd name="T16" fmla="*/ 690 w 2106"/>
                <a:gd name="T17" fmla="*/ 62 h 2068"/>
                <a:gd name="T18" fmla="*/ 840 w 2106"/>
                <a:gd name="T19" fmla="*/ 20 h 2068"/>
                <a:gd name="T20" fmla="*/ 998 w 2106"/>
                <a:gd name="T21" fmla="*/ 0 h 2068"/>
                <a:gd name="T22" fmla="*/ 1106 w 2106"/>
                <a:gd name="T23" fmla="*/ 0 h 2068"/>
                <a:gd name="T24" fmla="*/ 1264 w 2106"/>
                <a:gd name="T25" fmla="*/ 20 h 2068"/>
                <a:gd name="T26" fmla="*/ 1414 w 2106"/>
                <a:gd name="T27" fmla="*/ 62 h 2068"/>
                <a:gd name="T28" fmla="*/ 1554 w 2106"/>
                <a:gd name="T29" fmla="*/ 124 h 2068"/>
                <a:gd name="T30" fmla="*/ 1682 w 2106"/>
                <a:gd name="T31" fmla="*/ 206 h 2068"/>
                <a:gd name="T32" fmla="*/ 1796 w 2106"/>
                <a:gd name="T33" fmla="*/ 302 h 2068"/>
                <a:gd name="T34" fmla="*/ 1896 w 2106"/>
                <a:gd name="T35" fmla="*/ 416 h 2068"/>
                <a:gd name="T36" fmla="*/ 1978 w 2106"/>
                <a:gd name="T37" fmla="*/ 542 h 2068"/>
                <a:gd name="T38" fmla="*/ 2042 w 2106"/>
                <a:gd name="T39" fmla="*/ 678 h 2068"/>
                <a:gd name="T40" fmla="*/ 2084 w 2106"/>
                <a:gd name="T41" fmla="*/ 826 h 2068"/>
                <a:gd name="T42" fmla="*/ 2104 w 2106"/>
                <a:gd name="T43" fmla="*/ 980 h 2068"/>
                <a:gd name="T44" fmla="*/ 2104 w 2106"/>
                <a:gd name="T45" fmla="*/ 1088 h 2068"/>
                <a:gd name="T46" fmla="*/ 2084 w 2106"/>
                <a:gd name="T47" fmla="*/ 1242 h 2068"/>
                <a:gd name="T48" fmla="*/ 2042 w 2106"/>
                <a:gd name="T49" fmla="*/ 1390 h 2068"/>
                <a:gd name="T50" fmla="*/ 1978 w 2106"/>
                <a:gd name="T51" fmla="*/ 1528 h 2068"/>
                <a:gd name="T52" fmla="*/ 1896 w 2106"/>
                <a:gd name="T53" fmla="*/ 1654 h 2068"/>
                <a:gd name="T54" fmla="*/ 1796 w 2106"/>
                <a:gd name="T55" fmla="*/ 1766 h 2068"/>
                <a:gd name="T56" fmla="*/ 1682 w 2106"/>
                <a:gd name="T57" fmla="*/ 1864 h 2068"/>
                <a:gd name="T58" fmla="*/ 1554 w 2106"/>
                <a:gd name="T59" fmla="*/ 1944 h 2068"/>
                <a:gd name="T60" fmla="*/ 1414 w 2106"/>
                <a:gd name="T61" fmla="*/ 2006 h 2068"/>
                <a:gd name="T62" fmla="*/ 1264 w 2106"/>
                <a:gd name="T63" fmla="*/ 2048 h 2068"/>
                <a:gd name="T64" fmla="*/ 1106 w 2106"/>
                <a:gd name="T65" fmla="*/ 2068 h 2068"/>
                <a:gd name="T66" fmla="*/ 998 w 2106"/>
                <a:gd name="T67" fmla="*/ 2068 h 2068"/>
                <a:gd name="T68" fmla="*/ 840 w 2106"/>
                <a:gd name="T69" fmla="*/ 2048 h 2068"/>
                <a:gd name="T70" fmla="*/ 690 w 2106"/>
                <a:gd name="T71" fmla="*/ 2006 h 2068"/>
                <a:gd name="T72" fmla="*/ 550 w 2106"/>
                <a:gd name="T73" fmla="*/ 1944 h 2068"/>
                <a:gd name="T74" fmla="*/ 422 w 2106"/>
                <a:gd name="T75" fmla="*/ 1864 h 2068"/>
                <a:gd name="T76" fmla="*/ 308 w 2106"/>
                <a:gd name="T77" fmla="*/ 1766 h 2068"/>
                <a:gd name="T78" fmla="*/ 208 w 2106"/>
                <a:gd name="T79" fmla="*/ 1654 h 2068"/>
                <a:gd name="T80" fmla="*/ 126 w 2106"/>
                <a:gd name="T81" fmla="*/ 1528 h 2068"/>
                <a:gd name="T82" fmla="*/ 64 w 2106"/>
                <a:gd name="T83" fmla="*/ 1390 h 2068"/>
                <a:gd name="T84" fmla="*/ 22 w 2106"/>
                <a:gd name="T85" fmla="*/ 1242 h 2068"/>
                <a:gd name="T86" fmla="*/ 2 w 2106"/>
                <a:gd name="T87" fmla="*/ 1088 h 2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6" h="2068">
                  <a:moveTo>
                    <a:pt x="0" y="1034"/>
                  </a:moveTo>
                  <a:lnTo>
                    <a:pt x="0" y="1034"/>
                  </a:lnTo>
                  <a:lnTo>
                    <a:pt x="2" y="980"/>
                  </a:lnTo>
                  <a:lnTo>
                    <a:pt x="6" y="928"/>
                  </a:lnTo>
                  <a:lnTo>
                    <a:pt x="12" y="876"/>
                  </a:lnTo>
                  <a:lnTo>
                    <a:pt x="22" y="826"/>
                  </a:lnTo>
                  <a:lnTo>
                    <a:pt x="32" y="776"/>
                  </a:lnTo>
                  <a:lnTo>
                    <a:pt x="46" y="726"/>
                  </a:lnTo>
                  <a:lnTo>
                    <a:pt x="64" y="678"/>
                  </a:lnTo>
                  <a:lnTo>
                    <a:pt x="82" y="632"/>
                  </a:lnTo>
                  <a:lnTo>
                    <a:pt x="104" y="586"/>
                  </a:lnTo>
                  <a:lnTo>
                    <a:pt x="126" y="542"/>
                  </a:lnTo>
                  <a:lnTo>
                    <a:pt x="152" y="498"/>
                  </a:lnTo>
                  <a:lnTo>
                    <a:pt x="180" y="456"/>
                  </a:lnTo>
                  <a:lnTo>
                    <a:pt x="208" y="416"/>
                  </a:lnTo>
                  <a:lnTo>
                    <a:pt x="240" y="376"/>
                  </a:lnTo>
                  <a:lnTo>
                    <a:pt x="272" y="338"/>
                  </a:lnTo>
                  <a:lnTo>
                    <a:pt x="308" y="302"/>
                  </a:lnTo>
                  <a:lnTo>
                    <a:pt x="344" y="268"/>
                  </a:lnTo>
                  <a:lnTo>
                    <a:pt x="382" y="236"/>
                  </a:lnTo>
                  <a:lnTo>
                    <a:pt x="422" y="206"/>
                  </a:lnTo>
                  <a:lnTo>
                    <a:pt x="464" y="176"/>
                  </a:lnTo>
                  <a:lnTo>
                    <a:pt x="506" y="150"/>
                  </a:lnTo>
                  <a:lnTo>
                    <a:pt x="550" y="124"/>
                  </a:lnTo>
                  <a:lnTo>
                    <a:pt x="596" y="102"/>
                  </a:lnTo>
                  <a:lnTo>
                    <a:pt x="642" y="80"/>
                  </a:lnTo>
                  <a:lnTo>
                    <a:pt x="690" y="62"/>
                  </a:lnTo>
                  <a:lnTo>
                    <a:pt x="738" y="46"/>
                  </a:lnTo>
                  <a:lnTo>
                    <a:pt x="788" y="32"/>
                  </a:lnTo>
                  <a:lnTo>
                    <a:pt x="840" y="20"/>
                  </a:lnTo>
                  <a:lnTo>
                    <a:pt x="892" y="12"/>
                  </a:lnTo>
                  <a:lnTo>
                    <a:pt x="944" y="4"/>
                  </a:lnTo>
                  <a:lnTo>
                    <a:pt x="998" y="0"/>
                  </a:lnTo>
                  <a:lnTo>
                    <a:pt x="1052" y="0"/>
                  </a:lnTo>
                  <a:lnTo>
                    <a:pt x="1052" y="0"/>
                  </a:lnTo>
                  <a:lnTo>
                    <a:pt x="1106" y="0"/>
                  </a:lnTo>
                  <a:lnTo>
                    <a:pt x="1160" y="4"/>
                  </a:lnTo>
                  <a:lnTo>
                    <a:pt x="1212" y="12"/>
                  </a:lnTo>
                  <a:lnTo>
                    <a:pt x="1264" y="20"/>
                  </a:lnTo>
                  <a:lnTo>
                    <a:pt x="1316" y="32"/>
                  </a:lnTo>
                  <a:lnTo>
                    <a:pt x="1366" y="46"/>
                  </a:lnTo>
                  <a:lnTo>
                    <a:pt x="1414" y="62"/>
                  </a:lnTo>
                  <a:lnTo>
                    <a:pt x="1462" y="80"/>
                  </a:lnTo>
                  <a:lnTo>
                    <a:pt x="1508" y="102"/>
                  </a:lnTo>
                  <a:lnTo>
                    <a:pt x="1554" y="124"/>
                  </a:lnTo>
                  <a:lnTo>
                    <a:pt x="1598" y="150"/>
                  </a:lnTo>
                  <a:lnTo>
                    <a:pt x="1640" y="176"/>
                  </a:lnTo>
                  <a:lnTo>
                    <a:pt x="1682" y="206"/>
                  </a:lnTo>
                  <a:lnTo>
                    <a:pt x="1722" y="236"/>
                  </a:lnTo>
                  <a:lnTo>
                    <a:pt x="1760" y="268"/>
                  </a:lnTo>
                  <a:lnTo>
                    <a:pt x="1796" y="302"/>
                  </a:lnTo>
                  <a:lnTo>
                    <a:pt x="1832" y="338"/>
                  </a:lnTo>
                  <a:lnTo>
                    <a:pt x="1864" y="376"/>
                  </a:lnTo>
                  <a:lnTo>
                    <a:pt x="1896" y="416"/>
                  </a:lnTo>
                  <a:lnTo>
                    <a:pt x="1926" y="456"/>
                  </a:lnTo>
                  <a:lnTo>
                    <a:pt x="1954" y="498"/>
                  </a:lnTo>
                  <a:lnTo>
                    <a:pt x="1978" y="542"/>
                  </a:lnTo>
                  <a:lnTo>
                    <a:pt x="2002" y="586"/>
                  </a:lnTo>
                  <a:lnTo>
                    <a:pt x="2022" y="632"/>
                  </a:lnTo>
                  <a:lnTo>
                    <a:pt x="2042" y="678"/>
                  </a:lnTo>
                  <a:lnTo>
                    <a:pt x="2058" y="726"/>
                  </a:lnTo>
                  <a:lnTo>
                    <a:pt x="2072" y="776"/>
                  </a:lnTo>
                  <a:lnTo>
                    <a:pt x="2084" y="826"/>
                  </a:lnTo>
                  <a:lnTo>
                    <a:pt x="2094" y="876"/>
                  </a:lnTo>
                  <a:lnTo>
                    <a:pt x="2100" y="928"/>
                  </a:lnTo>
                  <a:lnTo>
                    <a:pt x="2104" y="980"/>
                  </a:lnTo>
                  <a:lnTo>
                    <a:pt x="2106" y="1034"/>
                  </a:lnTo>
                  <a:lnTo>
                    <a:pt x="2106" y="1034"/>
                  </a:lnTo>
                  <a:lnTo>
                    <a:pt x="2104" y="1088"/>
                  </a:lnTo>
                  <a:lnTo>
                    <a:pt x="2100" y="1140"/>
                  </a:lnTo>
                  <a:lnTo>
                    <a:pt x="2094" y="1192"/>
                  </a:lnTo>
                  <a:lnTo>
                    <a:pt x="2084" y="1242"/>
                  </a:lnTo>
                  <a:lnTo>
                    <a:pt x="2072" y="1292"/>
                  </a:lnTo>
                  <a:lnTo>
                    <a:pt x="2058" y="1342"/>
                  </a:lnTo>
                  <a:lnTo>
                    <a:pt x="2042" y="1390"/>
                  </a:lnTo>
                  <a:lnTo>
                    <a:pt x="2022" y="1436"/>
                  </a:lnTo>
                  <a:lnTo>
                    <a:pt x="2002" y="1482"/>
                  </a:lnTo>
                  <a:lnTo>
                    <a:pt x="1978" y="1528"/>
                  </a:lnTo>
                  <a:lnTo>
                    <a:pt x="1954" y="1570"/>
                  </a:lnTo>
                  <a:lnTo>
                    <a:pt x="1926" y="1612"/>
                  </a:lnTo>
                  <a:lnTo>
                    <a:pt x="1896" y="1654"/>
                  </a:lnTo>
                  <a:lnTo>
                    <a:pt x="1864" y="1692"/>
                  </a:lnTo>
                  <a:lnTo>
                    <a:pt x="1832" y="1730"/>
                  </a:lnTo>
                  <a:lnTo>
                    <a:pt x="1796" y="1766"/>
                  </a:lnTo>
                  <a:lnTo>
                    <a:pt x="1760" y="1800"/>
                  </a:lnTo>
                  <a:lnTo>
                    <a:pt x="1722" y="1832"/>
                  </a:lnTo>
                  <a:lnTo>
                    <a:pt x="1682" y="1864"/>
                  </a:lnTo>
                  <a:lnTo>
                    <a:pt x="1640" y="1892"/>
                  </a:lnTo>
                  <a:lnTo>
                    <a:pt x="1598" y="1918"/>
                  </a:lnTo>
                  <a:lnTo>
                    <a:pt x="1554" y="1944"/>
                  </a:lnTo>
                  <a:lnTo>
                    <a:pt x="1508" y="1966"/>
                  </a:lnTo>
                  <a:lnTo>
                    <a:pt x="1462" y="1988"/>
                  </a:lnTo>
                  <a:lnTo>
                    <a:pt x="1414" y="2006"/>
                  </a:lnTo>
                  <a:lnTo>
                    <a:pt x="1366" y="2022"/>
                  </a:lnTo>
                  <a:lnTo>
                    <a:pt x="1316" y="2036"/>
                  </a:lnTo>
                  <a:lnTo>
                    <a:pt x="1264" y="2048"/>
                  </a:lnTo>
                  <a:lnTo>
                    <a:pt x="1212" y="2056"/>
                  </a:lnTo>
                  <a:lnTo>
                    <a:pt x="1160" y="2064"/>
                  </a:lnTo>
                  <a:lnTo>
                    <a:pt x="1106" y="2068"/>
                  </a:lnTo>
                  <a:lnTo>
                    <a:pt x="1052" y="2068"/>
                  </a:lnTo>
                  <a:lnTo>
                    <a:pt x="1052" y="2068"/>
                  </a:lnTo>
                  <a:lnTo>
                    <a:pt x="998" y="2068"/>
                  </a:lnTo>
                  <a:lnTo>
                    <a:pt x="944" y="2064"/>
                  </a:lnTo>
                  <a:lnTo>
                    <a:pt x="892" y="2056"/>
                  </a:lnTo>
                  <a:lnTo>
                    <a:pt x="840" y="2048"/>
                  </a:lnTo>
                  <a:lnTo>
                    <a:pt x="788" y="2036"/>
                  </a:lnTo>
                  <a:lnTo>
                    <a:pt x="738" y="2022"/>
                  </a:lnTo>
                  <a:lnTo>
                    <a:pt x="690" y="2006"/>
                  </a:lnTo>
                  <a:lnTo>
                    <a:pt x="642" y="1988"/>
                  </a:lnTo>
                  <a:lnTo>
                    <a:pt x="596" y="1966"/>
                  </a:lnTo>
                  <a:lnTo>
                    <a:pt x="550" y="1944"/>
                  </a:lnTo>
                  <a:lnTo>
                    <a:pt x="506" y="1918"/>
                  </a:lnTo>
                  <a:lnTo>
                    <a:pt x="464" y="1892"/>
                  </a:lnTo>
                  <a:lnTo>
                    <a:pt x="422" y="1864"/>
                  </a:lnTo>
                  <a:lnTo>
                    <a:pt x="382" y="1832"/>
                  </a:lnTo>
                  <a:lnTo>
                    <a:pt x="344" y="1800"/>
                  </a:lnTo>
                  <a:lnTo>
                    <a:pt x="308" y="1766"/>
                  </a:lnTo>
                  <a:lnTo>
                    <a:pt x="272" y="1730"/>
                  </a:lnTo>
                  <a:lnTo>
                    <a:pt x="240" y="1692"/>
                  </a:lnTo>
                  <a:lnTo>
                    <a:pt x="208" y="1654"/>
                  </a:lnTo>
                  <a:lnTo>
                    <a:pt x="180" y="1612"/>
                  </a:lnTo>
                  <a:lnTo>
                    <a:pt x="152" y="1570"/>
                  </a:lnTo>
                  <a:lnTo>
                    <a:pt x="126" y="1528"/>
                  </a:lnTo>
                  <a:lnTo>
                    <a:pt x="104" y="1482"/>
                  </a:lnTo>
                  <a:lnTo>
                    <a:pt x="82" y="1436"/>
                  </a:lnTo>
                  <a:lnTo>
                    <a:pt x="64" y="1390"/>
                  </a:lnTo>
                  <a:lnTo>
                    <a:pt x="46" y="1342"/>
                  </a:lnTo>
                  <a:lnTo>
                    <a:pt x="32" y="1292"/>
                  </a:lnTo>
                  <a:lnTo>
                    <a:pt x="22" y="1242"/>
                  </a:lnTo>
                  <a:lnTo>
                    <a:pt x="12" y="1192"/>
                  </a:lnTo>
                  <a:lnTo>
                    <a:pt x="6" y="1140"/>
                  </a:lnTo>
                  <a:lnTo>
                    <a:pt x="2" y="1088"/>
                  </a:lnTo>
                  <a:lnTo>
                    <a:pt x="0" y="1034"/>
                  </a:lnTo>
                  <a:lnTo>
                    <a:pt x="0" y="10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" name="Rectangle 9"/>
            <p:cNvSpPr>
              <a:spLocks noChangeArrowheads="1"/>
            </p:cNvSpPr>
            <p:nvPr/>
          </p:nvSpPr>
          <p:spPr bwMode="auto">
            <a:xfrm>
              <a:off x="3441700" y="2063750"/>
              <a:ext cx="1866900" cy="374650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" name="Rectangle 10"/>
            <p:cNvSpPr>
              <a:spLocks noChangeArrowheads="1"/>
            </p:cNvSpPr>
            <p:nvPr/>
          </p:nvSpPr>
          <p:spPr bwMode="auto">
            <a:xfrm>
              <a:off x="3441700" y="2063750"/>
              <a:ext cx="1866900" cy="3746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" name="Rectangle 11"/>
            <p:cNvSpPr>
              <a:spLocks noChangeArrowheads="1"/>
            </p:cNvSpPr>
            <p:nvPr/>
          </p:nvSpPr>
          <p:spPr bwMode="auto">
            <a:xfrm>
              <a:off x="5324475" y="3479800"/>
              <a:ext cx="1930400" cy="479425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" name="Rectangle 12"/>
            <p:cNvSpPr>
              <a:spLocks noChangeArrowheads="1"/>
            </p:cNvSpPr>
            <p:nvPr/>
          </p:nvSpPr>
          <p:spPr bwMode="auto">
            <a:xfrm>
              <a:off x="5324475" y="3479800"/>
              <a:ext cx="1930400" cy="479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" name="Rectangle 13"/>
            <p:cNvSpPr>
              <a:spLocks noChangeArrowheads="1"/>
            </p:cNvSpPr>
            <p:nvPr/>
          </p:nvSpPr>
          <p:spPr bwMode="auto">
            <a:xfrm>
              <a:off x="1898650" y="3346450"/>
              <a:ext cx="1698625" cy="615950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" name="Rectangle 14"/>
            <p:cNvSpPr>
              <a:spLocks noChangeArrowheads="1"/>
            </p:cNvSpPr>
            <p:nvPr/>
          </p:nvSpPr>
          <p:spPr bwMode="auto">
            <a:xfrm>
              <a:off x="1898650" y="3346450"/>
              <a:ext cx="1698625" cy="6159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" name="Rectangle 15"/>
            <p:cNvSpPr>
              <a:spLocks noChangeArrowheads="1"/>
            </p:cNvSpPr>
            <p:nvPr/>
          </p:nvSpPr>
          <p:spPr bwMode="auto">
            <a:xfrm>
              <a:off x="3346450" y="5041900"/>
              <a:ext cx="2187575" cy="47942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0" name="Rectangle 16"/>
            <p:cNvSpPr>
              <a:spLocks noChangeArrowheads="1"/>
            </p:cNvSpPr>
            <p:nvPr/>
          </p:nvSpPr>
          <p:spPr bwMode="auto">
            <a:xfrm>
              <a:off x="3346450" y="5041900"/>
              <a:ext cx="2187575" cy="479425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1" name="Rectangle 17"/>
            <p:cNvSpPr>
              <a:spLocks noChangeArrowheads="1"/>
            </p:cNvSpPr>
            <p:nvPr/>
          </p:nvSpPr>
          <p:spPr bwMode="auto">
            <a:xfrm>
              <a:off x="2085975" y="2641600"/>
              <a:ext cx="1828800" cy="342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2" name="Rectangle 18"/>
            <p:cNvSpPr>
              <a:spLocks noChangeArrowheads="1"/>
            </p:cNvSpPr>
            <p:nvPr/>
          </p:nvSpPr>
          <p:spPr bwMode="auto">
            <a:xfrm>
              <a:off x="2085975" y="2641600"/>
              <a:ext cx="1828800" cy="3429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3" name="Rectangle 19"/>
            <p:cNvSpPr>
              <a:spLocks noChangeArrowheads="1"/>
            </p:cNvSpPr>
            <p:nvPr/>
          </p:nvSpPr>
          <p:spPr bwMode="auto">
            <a:xfrm>
              <a:off x="1971675" y="4286250"/>
              <a:ext cx="1984375" cy="352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4" name="Rectangle 20"/>
            <p:cNvSpPr>
              <a:spLocks noChangeArrowheads="1"/>
            </p:cNvSpPr>
            <p:nvPr/>
          </p:nvSpPr>
          <p:spPr bwMode="auto">
            <a:xfrm>
              <a:off x="1971675" y="4286250"/>
              <a:ext cx="1984375" cy="352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5" name="Rectangle 21"/>
            <p:cNvSpPr>
              <a:spLocks noChangeArrowheads="1"/>
            </p:cNvSpPr>
            <p:nvPr/>
          </p:nvSpPr>
          <p:spPr bwMode="auto">
            <a:xfrm>
              <a:off x="5124450" y="2606675"/>
              <a:ext cx="1955800" cy="479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6" name="Rectangle 22"/>
            <p:cNvSpPr>
              <a:spLocks noChangeArrowheads="1"/>
            </p:cNvSpPr>
            <p:nvPr/>
          </p:nvSpPr>
          <p:spPr bwMode="auto">
            <a:xfrm>
              <a:off x="5124450" y="2606675"/>
              <a:ext cx="1955800" cy="479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7" name="Rectangle 23"/>
            <p:cNvSpPr>
              <a:spLocks noChangeArrowheads="1"/>
            </p:cNvSpPr>
            <p:nvPr/>
          </p:nvSpPr>
          <p:spPr bwMode="auto">
            <a:xfrm>
              <a:off x="4902200" y="4279900"/>
              <a:ext cx="1933575" cy="4794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8" name="Rectangle 24"/>
            <p:cNvSpPr>
              <a:spLocks noChangeArrowheads="1"/>
            </p:cNvSpPr>
            <p:nvPr/>
          </p:nvSpPr>
          <p:spPr bwMode="auto">
            <a:xfrm>
              <a:off x="4902200" y="4279900"/>
              <a:ext cx="1933575" cy="4794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9" name="Rectangle 25"/>
            <p:cNvSpPr>
              <a:spLocks noChangeArrowheads="1"/>
            </p:cNvSpPr>
            <p:nvPr/>
          </p:nvSpPr>
          <p:spPr bwMode="auto">
            <a:xfrm>
              <a:off x="5166196" y="2661721"/>
              <a:ext cx="18723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est sujet à la fatigue physique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psychologique et que la charge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travail qu’il peut assumer est limitée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42" name="Rectangle 68"/>
            <p:cNvSpPr>
              <a:spLocks noChangeArrowheads="1"/>
            </p:cNvSpPr>
            <p:nvPr/>
          </p:nvSpPr>
          <p:spPr bwMode="auto">
            <a:xfrm>
              <a:off x="3521075" y="2120900"/>
              <a:ext cx="172002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peut relâcher sa vigilance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s’il n’est pas stimulé en permanence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0" name="Rectangle 96"/>
            <p:cNvSpPr>
              <a:spLocks noChangeArrowheads="1"/>
            </p:cNvSpPr>
            <p:nvPr/>
          </p:nvSpPr>
          <p:spPr bwMode="auto">
            <a:xfrm>
              <a:off x="5384800" y="3536950"/>
              <a:ext cx="18755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qu’aucun homme ne se ressemble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que les capacités des uns et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autres sont différentes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7" name="Rectangle 133"/>
            <p:cNvSpPr>
              <a:spLocks noChangeArrowheads="1"/>
            </p:cNvSpPr>
            <p:nvPr/>
          </p:nvSpPr>
          <p:spPr bwMode="auto">
            <a:xfrm>
              <a:off x="4972050" y="4337050"/>
              <a:ext cx="184185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a beaucoup de mal à estimer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risques, en particulier ceux de faible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probabilité d’occurrence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49" name="Rectangle 175"/>
            <p:cNvSpPr>
              <a:spLocks noChangeArrowheads="1"/>
            </p:cNvSpPr>
            <p:nvPr/>
          </p:nvSpPr>
          <p:spPr bwMode="auto">
            <a:xfrm>
              <a:off x="1971675" y="3419475"/>
              <a:ext cx="1511632" cy="492443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commet fréquemment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erreurs de représentation,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 représente une situation telle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qu’elle n’est pas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3" name="Rectangle 226"/>
            <p:cNvSpPr>
              <a:spLocks noChangeArrowheads="1"/>
            </p:cNvSpPr>
            <p:nvPr/>
          </p:nvSpPr>
          <p:spPr bwMode="auto">
            <a:xfrm>
              <a:off x="2106069" y="4333875"/>
              <a:ext cx="178895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est sujet à des maladresses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lapsus, parce qu’il oublie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00" name="Rectangle 252"/>
            <p:cNvSpPr>
              <a:spLocks noChangeArrowheads="1"/>
            </p:cNvSpPr>
            <p:nvPr/>
          </p:nvSpPr>
          <p:spPr bwMode="auto">
            <a:xfrm>
              <a:off x="2162175" y="2682875"/>
              <a:ext cx="167674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qu’il communique souvent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imparfaitement avec son entourage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32" name="Rectangle 284"/>
            <p:cNvSpPr>
              <a:spLocks noChangeArrowheads="1"/>
            </p:cNvSpPr>
            <p:nvPr/>
          </p:nvSpPr>
          <p:spPr bwMode="auto">
            <a:xfrm>
              <a:off x="3425825" y="5095875"/>
              <a:ext cx="2064668" cy="369332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qu’en cas de situation nouvelle,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bien de stress intense, ses réactions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sont modifiées et peuvent être imprévisibles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098862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 RÉACTIONS POSSIBLES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90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RÉSOLUTION DE PROBLÈMES ET FACTEUR HUMAIN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660183" y="2636834"/>
            <a:ext cx="4005895" cy="2280603"/>
            <a:chOff x="2751138" y="2636838"/>
            <a:chExt cx="3641725" cy="2073275"/>
          </a:xfrm>
        </p:grpSpPr>
        <p:sp>
          <p:nvSpPr>
            <p:cNvPr id="3" name="AutoShape 6"/>
            <p:cNvSpPr>
              <a:spLocks noChangeAspect="1" noChangeArrowheads="1" noTextEdit="1"/>
            </p:cNvSpPr>
            <p:nvPr/>
          </p:nvSpPr>
          <p:spPr bwMode="auto">
            <a:xfrm>
              <a:off x="2751138" y="2636838"/>
              <a:ext cx="3641725" cy="2073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Freeform 8"/>
            <p:cNvSpPr>
              <a:spLocks/>
            </p:cNvSpPr>
            <p:nvPr/>
          </p:nvSpPr>
          <p:spPr bwMode="auto">
            <a:xfrm>
              <a:off x="4275138" y="3376613"/>
              <a:ext cx="866775" cy="1098550"/>
            </a:xfrm>
            <a:custGeom>
              <a:avLst/>
              <a:gdLst>
                <a:gd name="T0" fmla="*/ 546 w 546"/>
                <a:gd name="T1" fmla="*/ 28 h 692"/>
                <a:gd name="T2" fmla="*/ 488 w 546"/>
                <a:gd name="T3" fmla="*/ 92 h 692"/>
                <a:gd name="T4" fmla="*/ 514 w 546"/>
                <a:gd name="T5" fmla="*/ 208 h 692"/>
                <a:gd name="T6" fmla="*/ 502 w 546"/>
                <a:gd name="T7" fmla="*/ 252 h 692"/>
                <a:gd name="T8" fmla="*/ 544 w 546"/>
                <a:gd name="T9" fmla="*/ 352 h 692"/>
                <a:gd name="T10" fmla="*/ 506 w 546"/>
                <a:gd name="T11" fmla="*/ 376 h 692"/>
                <a:gd name="T12" fmla="*/ 502 w 546"/>
                <a:gd name="T13" fmla="*/ 542 h 692"/>
                <a:gd name="T14" fmla="*/ 404 w 546"/>
                <a:gd name="T15" fmla="*/ 548 h 692"/>
                <a:gd name="T16" fmla="*/ 410 w 546"/>
                <a:gd name="T17" fmla="*/ 692 h 692"/>
                <a:gd name="T18" fmla="*/ 74 w 546"/>
                <a:gd name="T19" fmla="*/ 686 h 692"/>
                <a:gd name="T20" fmla="*/ 82 w 546"/>
                <a:gd name="T21" fmla="*/ 432 h 692"/>
                <a:gd name="T22" fmla="*/ 0 w 546"/>
                <a:gd name="T23" fmla="*/ 162 h 692"/>
                <a:gd name="T24" fmla="*/ 0 w 546"/>
                <a:gd name="T25" fmla="*/ 160 h 692"/>
                <a:gd name="T26" fmla="*/ 0 w 546"/>
                <a:gd name="T27" fmla="*/ 156 h 692"/>
                <a:gd name="T28" fmla="*/ 2 w 546"/>
                <a:gd name="T29" fmla="*/ 152 h 692"/>
                <a:gd name="T30" fmla="*/ 6 w 546"/>
                <a:gd name="T31" fmla="*/ 148 h 692"/>
                <a:gd name="T32" fmla="*/ 8 w 546"/>
                <a:gd name="T33" fmla="*/ 140 h 692"/>
                <a:gd name="T34" fmla="*/ 14 w 546"/>
                <a:gd name="T35" fmla="*/ 134 h 692"/>
                <a:gd name="T36" fmla="*/ 16 w 546"/>
                <a:gd name="T37" fmla="*/ 126 h 692"/>
                <a:gd name="T38" fmla="*/ 22 w 546"/>
                <a:gd name="T39" fmla="*/ 118 h 692"/>
                <a:gd name="T40" fmla="*/ 28 w 546"/>
                <a:gd name="T41" fmla="*/ 108 h 692"/>
                <a:gd name="T42" fmla="*/ 46 w 546"/>
                <a:gd name="T43" fmla="*/ 92 h 692"/>
                <a:gd name="T44" fmla="*/ 54 w 546"/>
                <a:gd name="T45" fmla="*/ 80 h 692"/>
                <a:gd name="T46" fmla="*/ 66 w 546"/>
                <a:gd name="T47" fmla="*/ 74 h 692"/>
                <a:gd name="T48" fmla="*/ 80 w 546"/>
                <a:gd name="T49" fmla="*/ 64 h 692"/>
                <a:gd name="T50" fmla="*/ 92 w 546"/>
                <a:gd name="T51" fmla="*/ 54 h 692"/>
                <a:gd name="T52" fmla="*/ 108 w 546"/>
                <a:gd name="T53" fmla="*/ 46 h 692"/>
                <a:gd name="T54" fmla="*/ 122 w 546"/>
                <a:gd name="T55" fmla="*/ 38 h 692"/>
                <a:gd name="T56" fmla="*/ 142 w 546"/>
                <a:gd name="T57" fmla="*/ 30 h 692"/>
                <a:gd name="T58" fmla="*/ 162 w 546"/>
                <a:gd name="T59" fmla="*/ 22 h 692"/>
                <a:gd name="T60" fmla="*/ 184 w 546"/>
                <a:gd name="T61" fmla="*/ 16 h 692"/>
                <a:gd name="T62" fmla="*/ 206 w 546"/>
                <a:gd name="T63" fmla="*/ 12 h 692"/>
                <a:gd name="T64" fmla="*/ 230 w 546"/>
                <a:gd name="T65" fmla="*/ 6 h 692"/>
                <a:gd name="T66" fmla="*/ 286 w 546"/>
                <a:gd name="T67" fmla="*/ 0 h 692"/>
                <a:gd name="T68" fmla="*/ 350 w 546"/>
                <a:gd name="T69" fmla="*/ 0 h 692"/>
                <a:gd name="T70" fmla="*/ 384 w 546"/>
                <a:gd name="T71" fmla="*/ 4 h 692"/>
                <a:gd name="T72" fmla="*/ 422 w 546"/>
                <a:gd name="T73" fmla="*/ 6 h 692"/>
                <a:gd name="T74" fmla="*/ 462 w 546"/>
                <a:gd name="T75" fmla="*/ 12 h 692"/>
                <a:gd name="T76" fmla="*/ 502 w 546"/>
                <a:gd name="T77" fmla="*/ 18 h 692"/>
                <a:gd name="T78" fmla="*/ 546 w 546"/>
                <a:gd name="T79" fmla="*/ 28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6" h="692">
                  <a:moveTo>
                    <a:pt x="546" y="28"/>
                  </a:moveTo>
                  <a:lnTo>
                    <a:pt x="488" y="92"/>
                  </a:lnTo>
                  <a:lnTo>
                    <a:pt x="514" y="208"/>
                  </a:lnTo>
                  <a:lnTo>
                    <a:pt x="502" y="252"/>
                  </a:lnTo>
                  <a:lnTo>
                    <a:pt x="544" y="352"/>
                  </a:lnTo>
                  <a:lnTo>
                    <a:pt x="506" y="376"/>
                  </a:lnTo>
                  <a:lnTo>
                    <a:pt x="502" y="542"/>
                  </a:lnTo>
                  <a:lnTo>
                    <a:pt x="404" y="548"/>
                  </a:lnTo>
                  <a:lnTo>
                    <a:pt x="410" y="692"/>
                  </a:lnTo>
                  <a:lnTo>
                    <a:pt x="74" y="686"/>
                  </a:lnTo>
                  <a:lnTo>
                    <a:pt x="82" y="43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2" y="152"/>
                  </a:lnTo>
                  <a:lnTo>
                    <a:pt x="6" y="148"/>
                  </a:lnTo>
                  <a:lnTo>
                    <a:pt x="8" y="140"/>
                  </a:lnTo>
                  <a:lnTo>
                    <a:pt x="14" y="134"/>
                  </a:lnTo>
                  <a:lnTo>
                    <a:pt x="16" y="126"/>
                  </a:lnTo>
                  <a:lnTo>
                    <a:pt x="22" y="118"/>
                  </a:lnTo>
                  <a:lnTo>
                    <a:pt x="28" y="108"/>
                  </a:lnTo>
                  <a:lnTo>
                    <a:pt x="46" y="92"/>
                  </a:lnTo>
                  <a:lnTo>
                    <a:pt x="54" y="80"/>
                  </a:lnTo>
                  <a:lnTo>
                    <a:pt x="66" y="74"/>
                  </a:lnTo>
                  <a:lnTo>
                    <a:pt x="80" y="64"/>
                  </a:lnTo>
                  <a:lnTo>
                    <a:pt x="92" y="54"/>
                  </a:lnTo>
                  <a:lnTo>
                    <a:pt x="108" y="46"/>
                  </a:lnTo>
                  <a:lnTo>
                    <a:pt x="122" y="38"/>
                  </a:lnTo>
                  <a:lnTo>
                    <a:pt x="142" y="30"/>
                  </a:lnTo>
                  <a:lnTo>
                    <a:pt x="162" y="22"/>
                  </a:lnTo>
                  <a:lnTo>
                    <a:pt x="184" y="16"/>
                  </a:lnTo>
                  <a:lnTo>
                    <a:pt x="206" y="12"/>
                  </a:lnTo>
                  <a:lnTo>
                    <a:pt x="230" y="6"/>
                  </a:lnTo>
                  <a:lnTo>
                    <a:pt x="286" y="0"/>
                  </a:lnTo>
                  <a:lnTo>
                    <a:pt x="350" y="0"/>
                  </a:lnTo>
                  <a:lnTo>
                    <a:pt x="384" y="4"/>
                  </a:lnTo>
                  <a:lnTo>
                    <a:pt x="422" y="6"/>
                  </a:lnTo>
                  <a:lnTo>
                    <a:pt x="462" y="12"/>
                  </a:lnTo>
                  <a:lnTo>
                    <a:pt x="502" y="18"/>
                  </a:lnTo>
                  <a:lnTo>
                    <a:pt x="546" y="28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4275138" y="3376613"/>
              <a:ext cx="866775" cy="1098550"/>
            </a:xfrm>
            <a:custGeom>
              <a:avLst/>
              <a:gdLst>
                <a:gd name="T0" fmla="*/ 546 w 546"/>
                <a:gd name="T1" fmla="*/ 28 h 692"/>
                <a:gd name="T2" fmla="*/ 488 w 546"/>
                <a:gd name="T3" fmla="*/ 92 h 692"/>
                <a:gd name="T4" fmla="*/ 514 w 546"/>
                <a:gd name="T5" fmla="*/ 208 h 692"/>
                <a:gd name="T6" fmla="*/ 502 w 546"/>
                <a:gd name="T7" fmla="*/ 252 h 692"/>
                <a:gd name="T8" fmla="*/ 544 w 546"/>
                <a:gd name="T9" fmla="*/ 352 h 692"/>
                <a:gd name="T10" fmla="*/ 506 w 546"/>
                <a:gd name="T11" fmla="*/ 376 h 692"/>
                <a:gd name="T12" fmla="*/ 502 w 546"/>
                <a:gd name="T13" fmla="*/ 542 h 692"/>
                <a:gd name="T14" fmla="*/ 404 w 546"/>
                <a:gd name="T15" fmla="*/ 548 h 692"/>
                <a:gd name="T16" fmla="*/ 410 w 546"/>
                <a:gd name="T17" fmla="*/ 692 h 692"/>
                <a:gd name="T18" fmla="*/ 74 w 546"/>
                <a:gd name="T19" fmla="*/ 686 h 692"/>
                <a:gd name="T20" fmla="*/ 82 w 546"/>
                <a:gd name="T21" fmla="*/ 432 h 692"/>
                <a:gd name="T22" fmla="*/ 0 w 546"/>
                <a:gd name="T23" fmla="*/ 162 h 692"/>
                <a:gd name="T24" fmla="*/ 0 w 546"/>
                <a:gd name="T25" fmla="*/ 160 h 692"/>
                <a:gd name="T26" fmla="*/ 0 w 546"/>
                <a:gd name="T27" fmla="*/ 156 h 692"/>
                <a:gd name="T28" fmla="*/ 2 w 546"/>
                <a:gd name="T29" fmla="*/ 152 h 692"/>
                <a:gd name="T30" fmla="*/ 6 w 546"/>
                <a:gd name="T31" fmla="*/ 148 h 692"/>
                <a:gd name="T32" fmla="*/ 8 w 546"/>
                <a:gd name="T33" fmla="*/ 140 h 692"/>
                <a:gd name="T34" fmla="*/ 14 w 546"/>
                <a:gd name="T35" fmla="*/ 134 h 692"/>
                <a:gd name="T36" fmla="*/ 16 w 546"/>
                <a:gd name="T37" fmla="*/ 126 h 692"/>
                <a:gd name="T38" fmla="*/ 22 w 546"/>
                <a:gd name="T39" fmla="*/ 118 h 692"/>
                <a:gd name="T40" fmla="*/ 28 w 546"/>
                <a:gd name="T41" fmla="*/ 108 h 692"/>
                <a:gd name="T42" fmla="*/ 46 w 546"/>
                <a:gd name="T43" fmla="*/ 92 h 692"/>
                <a:gd name="T44" fmla="*/ 54 w 546"/>
                <a:gd name="T45" fmla="*/ 80 h 692"/>
                <a:gd name="T46" fmla="*/ 66 w 546"/>
                <a:gd name="T47" fmla="*/ 74 h 692"/>
                <a:gd name="T48" fmla="*/ 80 w 546"/>
                <a:gd name="T49" fmla="*/ 64 h 692"/>
                <a:gd name="T50" fmla="*/ 92 w 546"/>
                <a:gd name="T51" fmla="*/ 54 h 692"/>
                <a:gd name="T52" fmla="*/ 108 w 546"/>
                <a:gd name="T53" fmla="*/ 46 h 692"/>
                <a:gd name="T54" fmla="*/ 122 w 546"/>
                <a:gd name="T55" fmla="*/ 38 h 692"/>
                <a:gd name="T56" fmla="*/ 142 w 546"/>
                <a:gd name="T57" fmla="*/ 30 h 692"/>
                <a:gd name="T58" fmla="*/ 162 w 546"/>
                <a:gd name="T59" fmla="*/ 22 h 692"/>
                <a:gd name="T60" fmla="*/ 184 w 546"/>
                <a:gd name="T61" fmla="*/ 16 h 692"/>
                <a:gd name="T62" fmla="*/ 206 w 546"/>
                <a:gd name="T63" fmla="*/ 12 h 692"/>
                <a:gd name="T64" fmla="*/ 230 w 546"/>
                <a:gd name="T65" fmla="*/ 6 h 692"/>
                <a:gd name="T66" fmla="*/ 286 w 546"/>
                <a:gd name="T67" fmla="*/ 0 h 692"/>
                <a:gd name="T68" fmla="*/ 350 w 546"/>
                <a:gd name="T69" fmla="*/ 0 h 692"/>
                <a:gd name="T70" fmla="*/ 384 w 546"/>
                <a:gd name="T71" fmla="*/ 4 h 692"/>
                <a:gd name="T72" fmla="*/ 422 w 546"/>
                <a:gd name="T73" fmla="*/ 6 h 692"/>
                <a:gd name="T74" fmla="*/ 462 w 546"/>
                <a:gd name="T75" fmla="*/ 12 h 692"/>
                <a:gd name="T76" fmla="*/ 502 w 546"/>
                <a:gd name="T77" fmla="*/ 18 h 692"/>
                <a:gd name="T78" fmla="*/ 546 w 546"/>
                <a:gd name="T79" fmla="*/ 28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6" h="692">
                  <a:moveTo>
                    <a:pt x="546" y="28"/>
                  </a:moveTo>
                  <a:lnTo>
                    <a:pt x="488" y="92"/>
                  </a:lnTo>
                  <a:lnTo>
                    <a:pt x="514" y="208"/>
                  </a:lnTo>
                  <a:lnTo>
                    <a:pt x="502" y="252"/>
                  </a:lnTo>
                  <a:lnTo>
                    <a:pt x="544" y="352"/>
                  </a:lnTo>
                  <a:lnTo>
                    <a:pt x="506" y="376"/>
                  </a:lnTo>
                  <a:lnTo>
                    <a:pt x="502" y="542"/>
                  </a:lnTo>
                  <a:lnTo>
                    <a:pt x="404" y="548"/>
                  </a:lnTo>
                  <a:lnTo>
                    <a:pt x="410" y="692"/>
                  </a:lnTo>
                  <a:lnTo>
                    <a:pt x="74" y="686"/>
                  </a:lnTo>
                  <a:lnTo>
                    <a:pt x="82" y="43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2" y="152"/>
                  </a:lnTo>
                  <a:lnTo>
                    <a:pt x="6" y="148"/>
                  </a:lnTo>
                  <a:lnTo>
                    <a:pt x="8" y="140"/>
                  </a:lnTo>
                  <a:lnTo>
                    <a:pt x="14" y="134"/>
                  </a:lnTo>
                  <a:lnTo>
                    <a:pt x="16" y="126"/>
                  </a:lnTo>
                  <a:lnTo>
                    <a:pt x="22" y="118"/>
                  </a:lnTo>
                  <a:lnTo>
                    <a:pt x="28" y="108"/>
                  </a:lnTo>
                  <a:lnTo>
                    <a:pt x="46" y="92"/>
                  </a:lnTo>
                  <a:lnTo>
                    <a:pt x="54" y="80"/>
                  </a:lnTo>
                  <a:lnTo>
                    <a:pt x="66" y="74"/>
                  </a:lnTo>
                  <a:lnTo>
                    <a:pt x="80" y="64"/>
                  </a:lnTo>
                  <a:lnTo>
                    <a:pt x="92" y="54"/>
                  </a:lnTo>
                  <a:lnTo>
                    <a:pt x="108" y="46"/>
                  </a:lnTo>
                  <a:lnTo>
                    <a:pt x="122" y="38"/>
                  </a:lnTo>
                  <a:lnTo>
                    <a:pt x="142" y="30"/>
                  </a:lnTo>
                  <a:lnTo>
                    <a:pt x="162" y="22"/>
                  </a:lnTo>
                  <a:lnTo>
                    <a:pt x="184" y="16"/>
                  </a:lnTo>
                  <a:lnTo>
                    <a:pt x="206" y="12"/>
                  </a:lnTo>
                  <a:lnTo>
                    <a:pt x="230" y="6"/>
                  </a:lnTo>
                  <a:lnTo>
                    <a:pt x="286" y="0"/>
                  </a:lnTo>
                  <a:lnTo>
                    <a:pt x="350" y="0"/>
                  </a:lnTo>
                  <a:lnTo>
                    <a:pt x="384" y="4"/>
                  </a:lnTo>
                  <a:lnTo>
                    <a:pt x="422" y="6"/>
                  </a:lnTo>
                  <a:lnTo>
                    <a:pt x="462" y="12"/>
                  </a:lnTo>
                  <a:lnTo>
                    <a:pt x="502" y="18"/>
                  </a:lnTo>
                  <a:lnTo>
                    <a:pt x="54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4275138" y="3376613"/>
              <a:ext cx="866775" cy="1098550"/>
            </a:xfrm>
            <a:custGeom>
              <a:avLst/>
              <a:gdLst>
                <a:gd name="T0" fmla="*/ 546 w 546"/>
                <a:gd name="T1" fmla="*/ 28 h 692"/>
                <a:gd name="T2" fmla="*/ 488 w 546"/>
                <a:gd name="T3" fmla="*/ 92 h 692"/>
                <a:gd name="T4" fmla="*/ 514 w 546"/>
                <a:gd name="T5" fmla="*/ 208 h 692"/>
                <a:gd name="T6" fmla="*/ 502 w 546"/>
                <a:gd name="T7" fmla="*/ 252 h 692"/>
                <a:gd name="T8" fmla="*/ 544 w 546"/>
                <a:gd name="T9" fmla="*/ 352 h 692"/>
                <a:gd name="T10" fmla="*/ 506 w 546"/>
                <a:gd name="T11" fmla="*/ 376 h 692"/>
                <a:gd name="T12" fmla="*/ 502 w 546"/>
                <a:gd name="T13" fmla="*/ 542 h 692"/>
                <a:gd name="T14" fmla="*/ 404 w 546"/>
                <a:gd name="T15" fmla="*/ 548 h 692"/>
                <a:gd name="T16" fmla="*/ 410 w 546"/>
                <a:gd name="T17" fmla="*/ 692 h 692"/>
                <a:gd name="T18" fmla="*/ 74 w 546"/>
                <a:gd name="T19" fmla="*/ 686 h 692"/>
                <a:gd name="T20" fmla="*/ 82 w 546"/>
                <a:gd name="T21" fmla="*/ 432 h 692"/>
                <a:gd name="T22" fmla="*/ 0 w 546"/>
                <a:gd name="T23" fmla="*/ 162 h 692"/>
                <a:gd name="T24" fmla="*/ 0 w 546"/>
                <a:gd name="T25" fmla="*/ 160 h 692"/>
                <a:gd name="T26" fmla="*/ 0 w 546"/>
                <a:gd name="T27" fmla="*/ 156 h 692"/>
                <a:gd name="T28" fmla="*/ 2 w 546"/>
                <a:gd name="T29" fmla="*/ 152 h 692"/>
                <a:gd name="T30" fmla="*/ 6 w 546"/>
                <a:gd name="T31" fmla="*/ 148 h 692"/>
                <a:gd name="T32" fmla="*/ 8 w 546"/>
                <a:gd name="T33" fmla="*/ 140 h 692"/>
                <a:gd name="T34" fmla="*/ 14 w 546"/>
                <a:gd name="T35" fmla="*/ 134 h 692"/>
                <a:gd name="T36" fmla="*/ 16 w 546"/>
                <a:gd name="T37" fmla="*/ 126 h 692"/>
                <a:gd name="T38" fmla="*/ 22 w 546"/>
                <a:gd name="T39" fmla="*/ 118 h 692"/>
                <a:gd name="T40" fmla="*/ 28 w 546"/>
                <a:gd name="T41" fmla="*/ 108 h 692"/>
                <a:gd name="T42" fmla="*/ 46 w 546"/>
                <a:gd name="T43" fmla="*/ 92 h 692"/>
                <a:gd name="T44" fmla="*/ 54 w 546"/>
                <a:gd name="T45" fmla="*/ 80 h 692"/>
                <a:gd name="T46" fmla="*/ 66 w 546"/>
                <a:gd name="T47" fmla="*/ 74 h 692"/>
                <a:gd name="T48" fmla="*/ 80 w 546"/>
                <a:gd name="T49" fmla="*/ 64 h 692"/>
                <a:gd name="T50" fmla="*/ 92 w 546"/>
                <a:gd name="T51" fmla="*/ 54 h 692"/>
                <a:gd name="T52" fmla="*/ 108 w 546"/>
                <a:gd name="T53" fmla="*/ 46 h 692"/>
                <a:gd name="T54" fmla="*/ 122 w 546"/>
                <a:gd name="T55" fmla="*/ 38 h 692"/>
                <a:gd name="T56" fmla="*/ 142 w 546"/>
                <a:gd name="T57" fmla="*/ 30 h 692"/>
                <a:gd name="T58" fmla="*/ 162 w 546"/>
                <a:gd name="T59" fmla="*/ 22 h 692"/>
                <a:gd name="T60" fmla="*/ 184 w 546"/>
                <a:gd name="T61" fmla="*/ 16 h 692"/>
                <a:gd name="T62" fmla="*/ 206 w 546"/>
                <a:gd name="T63" fmla="*/ 12 h 692"/>
                <a:gd name="T64" fmla="*/ 230 w 546"/>
                <a:gd name="T65" fmla="*/ 6 h 692"/>
                <a:gd name="T66" fmla="*/ 286 w 546"/>
                <a:gd name="T67" fmla="*/ 0 h 692"/>
                <a:gd name="T68" fmla="*/ 350 w 546"/>
                <a:gd name="T69" fmla="*/ 0 h 692"/>
                <a:gd name="T70" fmla="*/ 384 w 546"/>
                <a:gd name="T71" fmla="*/ 4 h 692"/>
                <a:gd name="T72" fmla="*/ 422 w 546"/>
                <a:gd name="T73" fmla="*/ 6 h 692"/>
                <a:gd name="T74" fmla="*/ 462 w 546"/>
                <a:gd name="T75" fmla="*/ 12 h 692"/>
                <a:gd name="T76" fmla="*/ 502 w 546"/>
                <a:gd name="T77" fmla="*/ 18 h 692"/>
                <a:gd name="T78" fmla="*/ 546 w 546"/>
                <a:gd name="T79" fmla="*/ 28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6" h="692">
                  <a:moveTo>
                    <a:pt x="546" y="28"/>
                  </a:moveTo>
                  <a:lnTo>
                    <a:pt x="488" y="92"/>
                  </a:lnTo>
                  <a:lnTo>
                    <a:pt x="514" y="208"/>
                  </a:lnTo>
                  <a:lnTo>
                    <a:pt x="502" y="252"/>
                  </a:lnTo>
                  <a:lnTo>
                    <a:pt x="544" y="352"/>
                  </a:lnTo>
                  <a:lnTo>
                    <a:pt x="506" y="376"/>
                  </a:lnTo>
                  <a:lnTo>
                    <a:pt x="502" y="542"/>
                  </a:lnTo>
                  <a:lnTo>
                    <a:pt x="404" y="548"/>
                  </a:lnTo>
                  <a:lnTo>
                    <a:pt x="410" y="692"/>
                  </a:lnTo>
                  <a:lnTo>
                    <a:pt x="74" y="686"/>
                  </a:lnTo>
                  <a:lnTo>
                    <a:pt x="82" y="43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2" y="152"/>
                  </a:lnTo>
                  <a:lnTo>
                    <a:pt x="6" y="148"/>
                  </a:lnTo>
                  <a:lnTo>
                    <a:pt x="8" y="140"/>
                  </a:lnTo>
                  <a:lnTo>
                    <a:pt x="14" y="134"/>
                  </a:lnTo>
                  <a:lnTo>
                    <a:pt x="16" y="126"/>
                  </a:lnTo>
                  <a:lnTo>
                    <a:pt x="22" y="118"/>
                  </a:lnTo>
                  <a:lnTo>
                    <a:pt x="28" y="108"/>
                  </a:lnTo>
                  <a:lnTo>
                    <a:pt x="46" y="92"/>
                  </a:lnTo>
                  <a:lnTo>
                    <a:pt x="54" y="80"/>
                  </a:lnTo>
                  <a:lnTo>
                    <a:pt x="66" y="74"/>
                  </a:lnTo>
                  <a:lnTo>
                    <a:pt x="80" y="64"/>
                  </a:lnTo>
                  <a:lnTo>
                    <a:pt x="92" y="54"/>
                  </a:lnTo>
                  <a:lnTo>
                    <a:pt x="108" y="46"/>
                  </a:lnTo>
                  <a:lnTo>
                    <a:pt x="122" y="38"/>
                  </a:lnTo>
                  <a:lnTo>
                    <a:pt x="142" y="30"/>
                  </a:lnTo>
                  <a:lnTo>
                    <a:pt x="162" y="22"/>
                  </a:lnTo>
                  <a:lnTo>
                    <a:pt x="184" y="16"/>
                  </a:lnTo>
                  <a:lnTo>
                    <a:pt x="206" y="12"/>
                  </a:lnTo>
                  <a:lnTo>
                    <a:pt x="230" y="6"/>
                  </a:lnTo>
                  <a:lnTo>
                    <a:pt x="286" y="0"/>
                  </a:lnTo>
                  <a:lnTo>
                    <a:pt x="350" y="0"/>
                  </a:lnTo>
                  <a:lnTo>
                    <a:pt x="384" y="4"/>
                  </a:lnTo>
                  <a:lnTo>
                    <a:pt x="422" y="6"/>
                  </a:lnTo>
                  <a:lnTo>
                    <a:pt x="462" y="12"/>
                  </a:lnTo>
                  <a:lnTo>
                    <a:pt x="502" y="18"/>
                  </a:lnTo>
                  <a:lnTo>
                    <a:pt x="546" y="2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2754313" y="2640013"/>
              <a:ext cx="1371600" cy="615950"/>
            </a:xfrm>
            <a:custGeom>
              <a:avLst/>
              <a:gdLst>
                <a:gd name="T0" fmla="*/ 0 w 864"/>
                <a:gd name="T1" fmla="*/ 0 h 388"/>
                <a:gd name="T2" fmla="*/ 504 w 864"/>
                <a:gd name="T3" fmla="*/ 0 h 388"/>
                <a:gd name="T4" fmla="*/ 720 w 864"/>
                <a:gd name="T5" fmla="*/ 0 h 388"/>
                <a:gd name="T6" fmla="*/ 864 w 864"/>
                <a:gd name="T7" fmla="*/ 0 h 388"/>
                <a:gd name="T8" fmla="*/ 864 w 864"/>
                <a:gd name="T9" fmla="*/ 226 h 388"/>
                <a:gd name="T10" fmla="*/ 864 w 864"/>
                <a:gd name="T11" fmla="*/ 324 h 388"/>
                <a:gd name="T12" fmla="*/ 864 w 864"/>
                <a:gd name="T13" fmla="*/ 388 h 388"/>
                <a:gd name="T14" fmla="*/ 720 w 864"/>
                <a:gd name="T15" fmla="*/ 388 h 388"/>
                <a:gd name="T16" fmla="*/ 504 w 864"/>
                <a:gd name="T17" fmla="*/ 388 h 388"/>
                <a:gd name="T18" fmla="*/ 0 w 864"/>
                <a:gd name="T19" fmla="*/ 388 h 388"/>
                <a:gd name="T20" fmla="*/ 0 w 864"/>
                <a:gd name="T21" fmla="*/ 324 h 388"/>
                <a:gd name="T22" fmla="*/ 0 w 864"/>
                <a:gd name="T23" fmla="*/ 226 h 388"/>
                <a:gd name="T24" fmla="*/ 0 w 864"/>
                <a:gd name="T25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4" h="388">
                  <a:moveTo>
                    <a:pt x="0" y="0"/>
                  </a:moveTo>
                  <a:lnTo>
                    <a:pt x="504" y="0"/>
                  </a:lnTo>
                  <a:lnTo>
                    <a:pt x="720" y="0"/>
                  </a:lnTo>
                  <a:lnTo>
                    <a:pt x="864" y="0"/>
                  </a:lnTo>
                  <a:lnTo>
                    <a:pt x="864" y="226"/>
                  </a:lnTo>
                  <a:lnTo>
                    <a:pt x="864" y="324"/>
                  </a:lnTo>
                  <a:lnTo>
                    <a:pt x="864" y="388"/>
                  </a:lnTo>
                  <a:lnTo>
                    <a:pt x="720" y="388"/>
                  </a:lnTo>
                  <a:lnTo>
                    <a:pt x="504" y="388"/>
                  </a:lnTo>
                  <a:lnTo>
                    <a:pt x="0" y="388"/>
                  </a:lnTo>
                  <a:lnTo>
                    <a:pt x="0" y="324"/>
                  </a:lnTo>
                  <a:lnTo>
                    <a:pt x="0" y="2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2"/>
            <p:cNvSpPr>
              <a:spLocks noChangeArrowheads="1"/>
            </p:cNvSpPr>
            <p:nvPr/>
          </p:nvSpPr>
          <p:spPr bwMode="auto">
            <a:xfrm>
              <a:off x="2930510" y="2786063"/>
              <a:ext cx="102271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toute façon, cela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changera pas, moi,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suis résigné…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2754313" y="4183063"/>
              <a:ext cx="1365250" cy="523875"/>
            </a:xfrm>
            <a:custGeom>
              <a:avLst/>
              <a:gdLst>
                <a:gd name="T0" fmla="*/ 0 w 860"/>
                <a:gd name="T1" fmla="*/ 0 h 330"/>
                <a:gd name="T2" fmla="*/ 528 w 860"/>
                <a:gd name="T3" fmla="*/ 0 h 330"/>
                <a:gd name="T4" fmla="*/ 728 w 860"/>
                <a:gd name="T5" fmla="*/ 0 h 330"/>
                <a:gd name="T6" fmla="*/ 860 w 860"/>
                <a:gd name="T7" fmla="*/ 0 h 330"/>
                <a:gd name="T8" fmla="*/ 860 w 860"/>
                <a:gd name="T9" fmla="*/ 54 h 330"/>
                <a:gd name="T10" fmla="*/ 860 w 860"/>
                <a:gd name="T11" fmla="*/ 138 h 330"/>
                <a:gd name="T12" fmla="*/ 860 w 860"/>
                <a:gd name="T13" fmla="*/ 330 h 330"/>
                <a:gd name="T14" fmla="*/ 728 w 860"/>
                <a:gd name="T15" fmla="*/ 330 h 330"/>
                <a:gd name="T16" fmla="*/ 528 w 860"/>
                <a:gd name="T17" fmla="*/ 330 h 330"/>
                <a:gd name="T18" fmla="*/ 0 w 860"/>
                <a:gd name="T19" fmla="*/ 330 h 330"/>
                <a:gd name="T20" fmla="*/ 0 w 860"/>
                <a:gd name="T21" fmla="*/ 138 h 330"/>
                <a:gd name="T22" fmla="*/ 0 w 860"/>
                <a:gd name="T23" fmla="*/ 54 h 330"/>
                <a:gd name="T24" fmla="*/ 0 w 860"/>
                <a:gd name="T2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0" h="330">
                  <a:moveTo>
                    <a:pt x="0" y="0"/>
                  </a:moveTo>
                  <a:lnTo>
                    <a:pt x="528" y="0"/>
                  </a:lnTo>
                  <a:lnTo>
                    <a:pt x="728" y="0"/>
                  </a:lnTo>
                  <a:lnTo>
                    <a:pt x="860" y="0"/>
                  </a:lnTo>
                  <a:lnTo>
                    <a:pt x="860" y="54"/>
                  </a:lnTo>
                  <a:lnTo>
                    <a:pt x="860" y="138"/>
                  </a:lnTo>
                  <a:lnTo>
                    <a:pt x="860" y="330"/>
                  </a:lnTo>
                  <a:lnTo>
                    <a:pt x="728" y="330"/>
                  </a:lnTo>
                  <a:lnTo>
                    <a:pt x="528" y="330"/>
                  </a:lnTo>
                  <a:lnTo>
                    <a:pt x="0" y="330"/>
                  </a:lnTo>
                  <a:lnTo>
                    <a:pt x="0" y="138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6"/>
            <p:cNvSpPr>
              <a:spLocks noChangeArrowheads="1"/>
            </p:cNvSpPr>
            <p:nvPr/>
          </p:nvSpPr>
          <p:spPr bwMode="auto">
            <a:xfrm>
              <a:off x="2870397" y="4335463"/>
              <a:ext cx="11429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ne suis pas concerné,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se sont trompés…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18"/>
            <p:cNvSpPr>
              <a:spLocks/>
            </p:cNvSpPr>
            <p:nvPr/>
          </p:nvSpPr>
          <p:spPr bwMode="auto">
            <a:xfrm>
              <a:off x="5376863" y="4179888"/>
              <a:ext cx="1012825" cy="527050"/>
            </a:xfrm>
            <a:custGeom>
              <a:avLst/>
              <a:gdLst>
                <a:gd name="T0" fmla="*/ 0 w 638"/>
                <a:gd name="T1" fmla="*/ 0 h 332"/>
                <a:gd name="T2" fmla="*/ 106 w 638"/>
                <a:gd name="T3" fmla="*/ 0 h 332"/>
                <a:gd name="T4" fmla="*/ 266 w 638"/>
                <a:gd name="T5" fmla="*/ 0 h 332"/>
                <a:gd name="T6" fmla="*/ 638 w 638"/>
                <a:gd name="T7" fmla="*/ 0 h 332"/>
                <a:gd name="T8" fmla="*/ 638 w 638"/>
                <a:gd name="T9" fmla="*/ 56 h 332"/>
                <a:gd name="T10" fmla="*/ 638 w 638"/>
                <a:gd name="T11" fmla="*/ 140 h 332"/>
                <a:gd name="T12" fmla="*/ 638 w 638"/>
                <a:gd name="T13" fmla="*/ 332 h 332"/>
                <a:gd name="T14" fmla="*/ 266 w 638"/>
                <a:gd name="T15" fmla="*/ 332 h 332"/>
                <a:gd name="T16" fmla="*/ 106 w 638"/>
                <a:gd name="T17" fmla="*/ 332 h 332"/>
                <a:gd name="T18" fmla="*/ 0 w 638"/>
                <a:gd name="T19" fmla="*/ 332 h 332"/>
                <a:gd name="T20" fmla="*/ 0 w 638"/>
                <a:gd name="T21" fmla="*/ 140 h 332"/>
                <a:gd name="T22" fmla="*/ 0 w 638"/>
                <a:gd name="T23" fmla="*/ 56 h 332"/>
                <a:gd name="T24" fmla="*/ 0 w 638"/>
                <a:gd name="T2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8" h="332">
                  <a:moveTo>
                    <a:pt x="0" y="0"/>
                  </a:moveTo>
                  <a:lnTo>
                    <a:pt x="106" y="0"/>
                  </a:lnTo>
                  <a:lnTo>
                    <a:pt x="266" y="0"/>
                  </a:lnTo>
                  <a:lnTo>
                    <a:pt x="638" y="0"/>
                  </a:lnTo>
                  <a:lnTo>
                    <a:pt x="638" y="56"/>
                  </a:lnTo>
                  <a:lnTo>
                    <a:pt x="638" y="140"/>
                  </a:lnTo>
                  <a:lnTo>
                    <a:pt x="638" y="332"/>
                  </a:lnTo>
                  <a:lnTo>
                    <a:pt x="266" y="332"/>
                  </a:lnTo>
                  <a:lnTo>
                    <a:pt x="106" y="332"/>
                  </a:lnTo>
                  <a:lnTo>
                    <a:pt x="0" y="332"/>
                  </a:lnTo>
                  <a:lnTo>
                    <a:pt x="0" y="140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96" name="Rectangle 19"/>
            <p:cNvSpPr>
              <a:spLocks noChangeArrowheads="1"/>
            </p:cNvSpPr>
            <p:nvPr/>
          </p:nvSpPr>
          <p:spPr bwMode="auto">
            <a:xfrm>
              <a:off x="5559038" y="4281488"/>
              <a:ext cx="6203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Vite, vite, pas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instant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perdre…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2" name="Freeform 22"/>
            <p:cNvSpPr>
              <a:spLocks/>
            </p:cNvSpPr>
            <p:nvPr/>
          </p:nvSpPr>
          <p:spPr bwMode="auto">
            <a:xfrm>
              <a:off x="5370513" y="2640013"/>
              <a:ext cx="1012825" cy="615950"/>
            </a:xfrm>
            <a:custGeom>
              <a:avLst/>
              <a:gdLst>
                <a:gd name="T0" fmla="*/ 0 w 638"/>
                <a:gd name="T1" fmla="*/ 0 h 388"/>
                <a:gd name="T2" fmla="*/ 108 w 638"/>
                <a:gd name="T3" fmla="*/ 0 h 388"/>
                <a:gd name="T4" fmla="*/ 266 w 638"/>
                <a:gd name="T5" fmla="*/ 0 h 388"/>
                <a:gd name="T6" fmla="*/ 638 w 638"/>
                <a:gd name="T7" fmla="*/ 0 h 388"/>
                <a:gd name="T8" fmla="*/ 638 w 638"/>
                <a:gd name="T9" fmla="*/ 226 h 388"/>
                <a:gd name="T10" fmla="*/ 638 w 638"/>
                <a:gd name="T11" fmla="*/ 324 h 388"/>
                <a:gd name="T12" fmla="*/ 638 w 638"/>
                <a:gd name="T13" fmla="*/ 388 h 388"/>
                <a:gd name="T14" fmla="*/ 266 w 638"/>
                <a:gd name="T15" fmla="*/ 388 h 388"/>
                <a:gd name="T16" fmla="*/ 108 w 638"/>
                <a:gd name="T17" fmla="*/ 388 h 388"/>
                <a:gd name="T18" fmla="*/ 0 w 638"/>
                <a:gd name="T19" fmla="*/ 388 h 388"/>
                <a:gd name="T20" fmla="*/ 0 w 638"/>
                <a:gd name="T21" fmla="*/ 324 h 388"/>
                <a:gd name="T22" fmla="*/ 0 w 638"/>
                <a:gd name="T23" fmla="*/ 226 h 388"/>
                <a:gd name="T24" fmla="*/ 0 w 638"/>
                <a:gd name="T25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8" h="388">
                  <a:moveTo>
                    <a:pt x="0" y="0"/>
                  </a:moveTo>
                  <a:lnTo>
                    <a:pt x="108" y="0"/>
                  </a:lnTo>
                  <a:lnTo>
                    <a:pt x="266" y="0"/>
                  </a:lnTo>
                  <a:lnTo>
                    <a:pt x="638" y="0"/>
                  </a:lnTo>
                  <a:lnTo>
                    <a:pt x="638" y="226"/>
                  </a:lnTo>
                  <a:lnTo>
                    <a:pt x="638" y="324"/>
                  </a:lnTo>
                  <a:lnTo>
                    <a:pt x="638" y="388"/>
                  </a:lnTo>
                  <a:lnTo>
                    <a:pt x="266" y="388"/>
                  </a:lnTo>
                  <a:lnTo>
                    <a:pt x="108" y="388"/>
                  </a:lnTo>
                  <a:lnTo>
                    <a:pt x="0" y="388"/>
                  </a:lnTo>
                  <a:lnTo>
                    <a:pt x="0" y="324"/>
                  </a:lnTo>
                  <a:lnTo>
                    <a:pt x="0" y="2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03" name="Rectangle 23"/>
            <p:cNvSpPr>
              <a:spLocks noChangeArrowheads="1"/>
            </p:cNvSpPr>
            <p:nvPr/>
          </p:nvSpPr>
          <p:spPr bwMode="auto">
            <a:xfrm>
              <a:off x="5368321" y="2795588"/>
              <a:ext cx="97142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sais tout, il ne faut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me dire ce que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dois faire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752972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DEUX PHASES D’UNE PRISE DE DÉCISION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91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PRISE DE DÉCISION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454267" y="2136773"/>
            <a:ext cx="6410258" cy="3180780"/>
            <a:chOff x="1855788" y="2136775"/>
            <a:chExt cx="5432425" cy="2695576"/>
          </a:xfrm>
        </p:grpSpPr>
        <p:sp>
          <p:nvSpPr>
            <p:cNvPr id="7169" name="Freeform 1033"/>
            <p:cNvSpPr>
              <a:spLocks/>
            </p:cNvSpPr>
            <p:nvPr/>
          </p:nvSpPr>
          <p:spPr bwMode="auto">
            <a:xfrm>
              <a:off x="3108326" y="3287713"/>
              <a:ext cx="1200150" cy="368300"/>
            </a:xfrm>
            <a:custGeom>
              <a:avLst/>
              <a:gdLst>
                <a:gd name="T0" fmla="*/ 0 w 756"/>
                <a:gd name="T1" fmla="*/ 232 h 232"/>
                <a:gd name="T2" fmla="*/ 756 w 756"/>
                <a:gd name="T3" fmla="*/ 232 h 232"/>
                <a:gd name="T4" fmla="*/ 756 w 756"/>
                <a:gd name="T5" fmla="*/ 0 h 232"/>
                <a:gd name="T6" fmla="*/ 0 w 756"/>
                <a:gd name="T7" fmla="*/ 0 h 232"/>
                <a:gd name="T8" fmla="*/ 0 w 756"/>
                <a:gd name="T9" fmla="*/ 232 h 232"/>
                <a:gd name="T10" fmla="*/ 0 w 756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6" h="232">
                  <a:moveTo>
                    <a:pt x="0" y="232"/>
                  </a:moveTo>
                  <a:lnTo>
                    <a:pt x="756" y="232"/>
                  </a:lnTo>
                  <a:lnTo>
                    <a:pt x="756" y="0"/>
                  </a:lnTo>
                  <a:lnTo>
                    <a:pt x="0" y="0"/>
                  </a:lnTo>
                  <a:lnTo>
                    <a:pt x="0" y="23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0" name="Freeform 1034"/>
            <p:cNvSpPr>
              <a:spLocks/>
            </p:cNvSpPr>
            <p:nvPr/>
          </p:nvSpPr>
          <p:spPr bwMode="auto">
            <a:xfrm>
              <a:off x="3108326" y="3287713"/>
              <a:ext cx="1200150" cy="368300"/>
            </a:xfrm>
            <a:custGeom>
              <a:avLst/>
              <a:gdLst>
                <a:gd name="T0" fmla="*/ 0 w 756"/>
                <a:gd name="T1" fmla="*/ 232 h 232"/>
                <a:gd name="T2" fmla="*/ 756 w 756"/>
                <a:gd name="T3" fmla="*/ 232 h 232"/>
                <a:gd name="T4" fmla="*/ 756 w 756"/>
                <a:gd name="T5" fmla="*/ 0 h 232"/>
                <a:gd name="T6" fmla="*/ 0 w 756"/>
                <a:gd name="T7" fmla="*/ 0 h 232"/>
                <a:gd name="T8" fmla="*/ 0 w 756"/>
                <a:gd name="T9" fmla="*/ 232 h 232"/>
                <a:gd name="T10" fmla="*/ 0 w 756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6" h="232">
                  <a:moveTo>
                    <a:pt x="0" y="232"/>
                  </a:moveTo>
                  <a:lnTo>
                    <a:pt x="756" y="232"/>
                  </a:lnTo>
                  <a:lnTo>
                    <a:pt x="756" y="0"/>
                  </a:lnTo>
                  <a:lnTo>
                    <a:pt x="0" y="0"/>
                  </a:lnTo>
                  <a:lnTo>
                    <a:pt x="0" y="232"/>
                  </a:lnTo>
                  <a:lnTo>
                    <a:pt x="0" y="232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1" name="Freeform 1035"/>
            <p:cNvSpPr>
              <a:spLocks/>
            </p:cNvSpPr>
            <p:nvPr/>
          </p:nvSpPr>
          <p:spPr bwMode="auto">
            <a:xfrm>
              <a:off x="4806951" y="3287713"/>
              <a:ext cx="1311275" cy="368300"/>
            </a:xfrm>
            <a:custGeom>
              <a:avLst/>
              <a:gdLst>
                <a:gd name="T0" fmla="*/ 0 w 826"/>
                <a:gd name="T1" fmla="*/ 232 h 232"/>
                <a:gd name="T2" fmla="*/ 826 w 826"/>
                <a:gd name="T3" fmla="*/ 232 h 232"/>
                <a:gd name="T4" fmla="*/ 826 w 826"/>
                <a:gd name="T5" fmla="*/ 0 h 232"/>
                <a:gd name="T6" fmla="*/ 0 w 826"/>
                <a:gd name="T7" fmla="*/ 0 h 232"/>
                <a:gd name="T8" fmla="*/ 0 w 826"/>
                <a:gd name="T9" fmla="*/ 232 h 232"/>
                <a:gd name="T10" fmla="*/ 0 w 826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6" h="232">
                  <a:moveTo>
                    <a:pt x="0" y="232"/>
                  </a:moveTo>
                  <a:lnTo>
                    <a:pt x="826" y="232"/>
                  </a:lnTo>
                  <a:lnTo>
                    <a:pt x="826" y="0"/>
                  </a:lnTo>
                  <a:lnTo>
                    <a:pt x="0" y="0"/>
                  </a:lnTo>
                  <a:lnTo>
                    <a:pt x="0" y="23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4" name="Freeform 1036"/>
            <p:cNvSpPr>
              <a:spLocks/>
            </p:cNvSpPr>
            <p:nvPr/>
          </p:nvSpPr>
          <p:spPr bwMode="auto">
            <a:xfrm>
              <a:off x="4806951" y="3287713"/>
              <a:ext cx="1311275" cy="368300"/>
            </a:xfrm>
            <a:custGeom>
              <a:avLst/>
              <a:gdLst>
                <a:gd name="T0" fmla="*/ 0 w 826"/>
                <a:gd name="T1" fmla="*/ 232 h 232"/>
                <a:gd name="T2" fmla="*/ 826 w 826"/>
                <a:gd name="T3" fmla="*/ 232 h 232"/>
                <a:gd name="T4" fmla="*/ 826 w 826"/>
                <a:gd name="T5" fmla="*/ 0 h 232"/>
                <a:gd name="T6" fmla="*/ 0 w 826"/>
                <a:gd name="T7" fmla="*/ 0 h 232"/>
                <a:gd name="T8" fmla="*/ 0 w 826"/>
                <a:gd name="T9" fmla="*/ 232 h 232"/>
                <a:gd name="T10" fmla="*/ 0 w 826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6" h="232">
                  <a:moveTo>
                    <a:pt x="0" y="232"/>
                  </a:moveTo>
                  <a:lnTo>
                    <a:pt x="826" y="232"/>
                  </a:lnTo>
                  <a:lnTo>
                    <a:pt x="826" y="0"/>
                  </a:lnTo>
                  <a:lnTo>
                    <a:pt x="0" y="0"/>
                  </a:lnTo>
                  <a:lnTo>
                    <a:pt x="0" y="232"/>
                  </a:lnTo>
                  <a:lnTo>
                    <a:pt x="0" y="232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5" name="Line 1037"/>
            <p:cNvSpPr>
              <a:spLocks noChangeShapeType="1"/>
            </p:cNvSpPr>
            <p:nvPr/>
          </p:nvSpPr>
          <p:spPr bwMode="auto">
            <a:xfrm flipV="1">
              <a:off x="2206626" y="2136775"/>
              <a:ext cx="2020888" cy="1350963"/>
            </a:xfrm>
            <a:prstGeom prst="line">
              <a:avLst/>
            </a:prstGeom>
            <a:noFill/>
            <a:ln w="47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6" name="Line 1038"/>
            <p:cNvSpPr>
              <a:spLocks noChangeShapeType="1"/>
            </p:cNvSpPr>
            <p:nvPr/>
          </p:nvSpPr>
          <p:spPr bwMode="auto">
            <a:xfrm>
              <a:off x="2206626" y="3487738"/>
              <a:ext cx="2020888" cy="1344613"/>
            </a:xfrm>
            <a:prstGeom prst="line">
              <a:avLst/>
            </a:prstGeom>
            <a:noFill/>
            <a:ln w="47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7" name="Line 1039"/>
            <p:cNvSpPr>
              <a:spLocks noChangeShapeType="1"/>
            </p:cNvSpPr>
            <p:nvPr/>
          </p:nvSpPr>
          <p:spPr bwMode="auto">
            <a:xfrm flipH="1" flipV="1">
              <a:off x="4921251" y="2136775"/>
              <a:ext cx="2022475" cy="1350963"/>
            </a:xfrm>
            <a:prstGeom prst="line">
              <a:avLst/>
            </a:prstGeom>
            <a:noFill/>
            <a:ln w="47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8" name="Line 1040"/>
            <p:cNvSpPr>
              <a:spLocks noChangeShapeType="1"/>
            </p:cNvSpPr>
            <p:nvPr/>
          </p:nvSpPr>
          <p:spPr bwMode="auto">
            <a:xfrm flipH="1">
              <a:off x="4921251" y="3487738"/>
              <a:ext cx="2022475" cy="1344613"/>
            </a:xfrm>
            <a:prstGeom prst="line">
              <a:avLst/>
            </a:prstGeom>
            <a:noFill/>
            <a:ln w="47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9" name="Line 1041"/>
            <p:cNvSpPr>
              <a:spLocks noChangeShapeType="1"/>
            </p:cNvSpPr>
            <p:nvPr/>
          </p:nvSpPr>
          <p:spPr bwMode="auto">
            <a:xfrm flipV="1">
              <a:off x="2206626" y="3473450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0" name="Line 1042"/>
            <p:cNvSpPr>
              <a:spLocks noChangeShapeType="1"/>
            </p:cNvSpPr>
            <p:nvPr/>
          </p:nvSpPr>
          <p:spPr bwMode="auto">
            <a:xfrm flipV="1">
              <a:off x="2266951" y="3451225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1" name="Line 1043"/>
            <p:cNvSpPr>
              <a:spLocks noChangeShapeType="1"/>
            </p:cNvSpPr>
            <p:nvPr/>
          </p:nvSpPr>
          <p:spPr bwMode="auto">
            <a:xfrm flipV="1">
              <a:off x="2328863" y="3432175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2" name="Line 1044"/>
            <p:cNvSpPr>
              <a:spLocks noChangeShapeType="1"/>
            </p:cNvSpPr>
            <p:nvPr/>
          </p:nvSpPr>
          <p:spPr bwMode="auto">
            <a:xfrm flipV="1">
              <a:off x="2389188" y="3413125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3" name="Line 1045"/>
            <p:cNvSpPr>
              <a:spLocks noChangeShapeType="1"/>
            </p:cNvSpPr>
            <p:nvPr/>
          </p:nvSpPr>
          <p:spPr bwMode="auto">
            <a:xfrm flipV="1">
              <a:off x="2451101" y="3390900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4" name="Line 1046"/>
            <p:cNvSpPr>
              <a:spLocks noChangeShapeType="1"/>
            </p:cNvSpPr>
            <p:nvPr/>
          </p:nvSpPr>
          <p:spPr bwMode="auto">
            <a:xfrm flipV="1">
              <a:off x="2509838" y="3370263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5" name="Line 1047"/>
            <p:cNvSpPr>
              <a:spLocks noChangeShapeType="1"/>
            </p:cNvSpPr>
            <p:nvPr/>
          </p:nvSpPr>
          <p:spPr bwMode="auto">
            <a:xfrm flipV="1">
              <a:off x="2571751" y="3351213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6" name="Line 1048"/>
            <p:cNvSpPr>
              <a:spLocks noChangeShapeType="1"/>
            </p:cNvSpPr>
            <p:nvPr/>
          </p:nvSpPr>
          <p:spPr bwMode="auto">
            <a:xfrm flipV="1">
              <a:off x="2632076" y="3328988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7" name="Line 1049"/>
            <p:cNvSpPr>
              <a:spLocks noChangeShapeType="1"/>
            </p:cNvSpPr>
            <p:nvPr/>
          </p:nvSpPr>
          <p:spPr bwMode="auto">
            <a:xfrm flipV="1">
              <a:off x="2693988" y="3309938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8" name="Line 1050"/>
            <p:cNvSpPr>
              <a:spLocks noChangeShapeType="1"/>
            </p:cNvSpPr>
            <p:nvPr/>
          </p:nvSpPr>
          <p:spPr bwMode="auto">
            <a:xfrm flipV="1">
              <a:off x="2754313" y="3292475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9" name="Line 1051"/>
            <p:cNvSpPr>
              <a:spLocks noChangeShapeType="1"/>
            </p:cNvSpPr>
            <p:nvPr/>
          </p:nvSpPr>
          <p:spPr bwMode="auto">
            <a:xfrm flipV="1">
              <a:off x="2816226" y="3270250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0" name="Line 1052"/>
            <p:cNvSpPr>
              <a:spLocks noChangeShapeType="1"/>
            </p:cNvSpPr>
            <p:nvPr/>
          </p:nvSpPr>
          <p:spPr bwMode="auto">
            <a:xfrm flipV="1">
              <a:off x="2874963" y="3251200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1" name="Line 1053"/>
            <p:cNvSpPr>
              <a:spLocks noChangeShapeType="1"/>
            </p:cNvSpPr>
            <p:nvPr/>
          </p:nvSpPr>
          <p:spPr bwMode="auto">
            <a:xfrm flipV="1">
              <a:off x="2935288" y="3230563"/>
              <a:ext cx="36513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2" name="Line 1054"/>
            <p:cNvSpPr>
              <a:spLocks noChangeShapeType="1"/>
            </p:cNvSpPr>
            <p:nvPr/>
          </p:nvSpPr>
          <p:spPr bwMode="auto">
            <a:xfrm flipV="1">
              <a:off x="2997201" y="3208338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3" name="Line 1055"/>
            <p:cNvSpPr>
              <a:spLocks noChangeShapeType="1"/>
            </p:cNvSpPr>
            <p:nvPr/>
          </p:nvSpPr>
          <p:spPr bwMode="auto">
            <a:xfrm flipV="1">
              <a:off x="3057526" y="3189288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4" name="Line 1056"/>
            <p:cNvSpPr>
              <a:spLocks noChangeShapeType="1"/>
            </p:cNvSpPr>
            <p:nvPr/>
          </p:nvSpPr>
          <p:spPr bwMode="auto">
            <a:xfrm flipV="1">
              <a:off x="3119438" y="3170238"/>
              <a:ext cx="33338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5" name="Line 1057"/>
            <p:cNvSpPr>
              <a:spLocks noChangeShapeType="1"/>
            </p:cNvSpPr>
            <p:nvPr/>
          </p:nvSpPr>
          <p:spPr bwMode="auto">
            <a:xfrm flipV="1">
              <a:off x="3178176" y="3148013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6" name="Line 1058"/>
            <p:cNvSpPr>
              <a:spLocks noChangeShapeType="1"/>
            </p:cNvSpPr>
            <p:nvPr/>
          </p:nvSpPr>
          <p:spPr bwMode="auto">
            <a:xfrm flipV="1">
              <a:off x="3240088" y="3128963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7" name="Line 1059"/>
            <p:cNvSpPr>
              <a:spLocks noChangeShapeType="1"/>
            </p:cNvSpPr>
            <p:nvPr/>
          </p:nvSpPr>
          <p:spPr bwMode="auto">
            <a:xfrm flipV="1">
              <a:off x="3300413" y="3108325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8" name="Line 1060"/>
            <p:cNvSpPr>
              <a:spLocks noChangeShapeType="1"/>
            </p:cNvSpPr>
            <p:nvPr/>
          </p:nvSpPr>
          <p:spPr bwMode="auto">
            <a:xfrm flipV="1">
              <a:off x="3362326" y="3086100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9" name="Line 1061"/>
            <p:cNvSpPr>
              <a:spLocks noChangeShapeType="1"/>
            </p:cNvSpPr>
            <p:nvPr/>
          </p:nvSpPr>
          <p:spPr bwMode="auto">
            <a:xfrm flipV="1">
              <a:off x="3422651" y="3067050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0" name="Line 1062"/>
            <p:cNvSpPr>
              <a:spLocks noChangeShapeType="1"/>
            </p:cNvSpPr>
            <p:nvPr/>
          </p:nvSpPr>
          <p:spPr bwMode="auto">
            <a:xfrm flipV="1">
              <a:off x="3484563" y="3048000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1" name="Line 1063"/>
            <p:cNvSpPr>
              <a:spLocks noChangeShapeType="1"/>
            </p:cNvSpPr>
            <p:nvPr/>
          </p:nvSpPr>
          <p:spPr bwMode="auto">
            <a:xfrm flipV="1">
              <a:off x="3543301" y="3025775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2" name="Line 1064"/>
            <p:cNvSpPr>
              <a:spLocks noChangeShapeType="1"/>
            </p:cNvSpPr>
            <p:nvPr/>
          </p:nvSpPr>
          <p:spPr bwMode="auto">
            <a:xfrm flipV="1">
              <a:off x="3605213" y="3006725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3" name="Line 1065"/>
            <p:cNvSpPr>
              <a:spLocks noChangeShapeType="1"/>
            </p:cNvSpPr>
            <p:nvPr/>
          </p:nvSpPr>
          <p:spPr bwMode="auto">
            <a:xfrm flipV="1">
              <a:off x="3665538" y="2986088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4" name="Line 1066"/>
            <p:cNvSpPr>
              <a:spLocks noChangeShapeType="1"/>
            </p:cNvSpPr>
            <p:nvPr/>
          </p:nvSpPr>
          <p:spPr bwMode="auto">
            <a:xfrm flipV="1">
              <a:off x="3725863" y="2963863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5" name="Line 1067"/>
            <p:cNvSpPr>
              <a:spLocks noChangeShapeType="1"/>
            </p:cNvSpPr>
            <p:nvPr/>
          </p:nvSpPr>
          <p:spPr bwMode="auto">
            <a:xfrm flipV="1">
              <a:off x="3787776" y="2946400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6" name="Line 1068"/>
            <p:cNvSpPr>
              <a:spLocks noChangeShapeType="1"/>
            </p:cNvSpPr>
            <p:nvPr/>
          </p:nvSpPr>
          <p:spPr bwMode="auto">
            <a:xfrm flipV="1">
              <a:off x="3846513" y="2927350"/>
              <a:ext cx="36513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7" name="Line 1069"/>
            <p:cNvSpPr>
              <a:spLocks noChangeShapeType="1"/>
            </p:cNvSpPr>
            <p:nvPr/>
          </p:nvSpPr>
          <p:spPr bwMode="auto">
            <a:xfrm flipV="1">
              <a:off x="3908426" y="2905125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8" name="Line 1070"/>
            <p:cNvSpPr>
              <a:spLocks noChangeShapeType="1"/>
            </p:cNvSpPr>
            <p:nvPr/>
          </p:nvSpPr>
          <p:spPr bwMode="auto">
            <a:xfrm flipV="1">
              <a:off x="3965576" y="2886075"/>
              <a:ext cx="3968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9" name="Line 1071"/>
            <p:cNvSpPr>
              <a:spLocks noChangeShapeType="1"/>
            </p:cNvSpPr>
            <p:nvPr/>
          </p:nvSpPr>
          <p:spPr bwMode="auto">
            <a:xfrm flipV="1">
              <a:off x="4027488" y="2867025"/>
              <a:ext cx="36513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0" name="Line 1072"/>
            <p:cNvSpPr>
              <a:spLocks noChangeShapeType="1"/>
            </p:cNvSpPr>
            <p:nvPr/>
          </p:nvSpPr>
          <p:spPr bwMode="auto">
            <a:xfrm flipV="1">
              <a:off x="4087813" y="2844800"/>
              <a:ext cx="38100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1" name="Line 1073"/>
            <p:cNvSpPr>
              <a:spLocks noChangeShapeType="1"/>
            </p:cNvSpPr>
            <p:nvPr/>
          </p:nvSpPr>
          <p:spPr bwMode="auto">
            <a:xfrm flipV="1">
              <a:off x="4148138" y="2824163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2" name="Line 1074"/>
            <p:cNvSpPr>
              <a:spLocks noChangeShapeType="1"/>
            </p:cNvSpPr>
            <p:nvPr/>
          </p:nvSpPr>
          <p:spPr bwMode="auto">
            <a:xfrm flipV="1">
              <a:off x="4208463" y="2808288"/>
              <a:ext cx="19050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3" name="Line 1075"/>
            <p:cNvSpPr>
              <a:spLocks noChangeShapeType="1"/>
            </p:cNvSpPr>
            <p:nvPr/>
          </p:nvSpPr>
          <p:spPr bwMode="auto">
            <a:xfrm>
              <a:off x="2206626" y="3487738"/>
              <a:ext cx="38100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4" name="Line 1076"/>
            <p:cNvSpPr>
              <a:spLocks noChangeShapeType="1"/>
            </p:cNvSpPr>
            <p:nvPr/>
          </p:nvSpPr>
          <p:spPr bwMode="auto">
            <a:xfrm>
              <a:off x="2266951" y="3505200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5" name="Line 1077"/>
            <p:cNvSpPr>
              <a:spLocks noChangeShapeType="1"/>
            </p:cNvSpPr>
            <p:nvPr/>
          </p:nvSpPr>
          <p:spPr bwMode="auto">
            <a:xfrm>
              <a:off x="2328863" y="3524250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6" name="Line 1078"/>
            <p:cNvSpPr>
              <a:spLocks noChangeShapeType="1"/>
            </p:cNvSpPr>
            <p:nvPr/>
          </p:nvSpPr>
          <p:spPr bwMode="auto">
            <a:xfrm>
              <a:off x="2389188" y="3546475"/>
              <a:ext cx="3968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7" name="Line 1079"/>
            <p:cNvSpPr>
              <a:spLocks noChangeShapeType="1"/>
            </p:cNvSpPr>
            <p:nvPr/>
          </p:nvSpPr>
          <p:spPr bwMode="auto">
            <a:xfrm>
              <a:off x="2451101" y="3565525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8" name="Line 1080"/>
            <p:cNvSpPr>
              <a:spLocks noChangeShapeType="1"/>
            </p:cNvSpPr>
            <p:nvPr/>
          </p:nvSpPr>
          <p:spPr bwMode="auto">
            <a:xfrm>
              <a:off x="2509838" y="3584575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9" name="Line 1081"/>
            <p:cNvSpPr>
              <a:spLocks noChangeShapeType="1"/>
            </p:cNvSpPr>
            <p:nvPr/>
          </p:nvSpPr>
          <p:spPr bwMode="auto">
            <a:xfrm>
              <a:off x="2571751" y="3608388"/>
              <a:ext cx="38100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0" name="Line 1082"/>
            <p:cNvSpPr>
              <a:spLocks noChangeShapeType="1"/>
            </p:cNvSpPr>
            <p:nvPr/>
          </p:nvSpPr>
          <p:spPr bwMode="auto">
            <a:xfrm>
              <a:off x="2632076" y="3627438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1" name="Line 1083"/>
            <p:cNvSpPr>
              <a:spLocks noChangeShapeType="1"/>
            </p:cNvSpPr>
            <p:nvPr/>
          </p:nvSpPr>
          <p:spPr bwMode="auto">
            <a:xfrm>
              <a:off x="2693988" y="3646488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2" name="Line 1084"/>
            <p:cNvSpPr>
              <a:spLocks noChangeShapeType="1"/>
            </p:cNvSpPr>
            <p:nvPr/>
          </p:nvSpPr>
          <p:spPr bwMode="auto">
            <a:xfrm>
              <a:off x="2754313" y="3665538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3" name="Line 1085"/>
            <p:cNvSpPr>
              <a:spLocks noChangeShapeType="1"/>
            </p:cNvSpPr>
            <p:nvPr/>
          </p:nvSpPr>
          <p:spPr bwMode="auto">
            <a:xfrm>
              <a:off x="2816226" y="3687763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4" name="Line 1086"/>
            <p:cNvSpPr>
              <a:spLocks noChangeShapeType="1"/>
            </p:cNvSpPr>
            <p:nvPr/>
          </p:nvSpPr>
          <p:spPr bwMode="auto">
            <a:xfrm>
              <a:off x="2874963" y="3706813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5" name="Line 1087"/>
            <p:cNvSpPr>
              <a:spLocks noChangeShapeType="1"/>
            </p:cNvSpPr>
            <p:nvPr/>
          </p:nvSpPr>
          <p:spPr bwMode="auto">
            <a:xfrm>
              <a:off x="2935288" y="3727450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6" name="Line 1088"/>
            <p:cNvSpPr>
              <a:spLocks noChangeShapeType="1"/>
            </p:cNvSpPr>
            <p:nvPr/>
          </p:nvSpPr>
          <p:spPr bwMode="auto">
            <a:xfrm>
              <a:off x="2997201" y="3749675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7" name="Line 1089"/>
            <p:cNvSpPr>
              <a:spLocks noChangeShapeType="1"/>
            </p:cNvSpPr>
            <p:nvPr/>
          </p:nvSpPr>
          <p:spPr bwMode="auto">
            <a:xfrm>
              <a:off x="3057526" y="3768725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8" name="Line 1090"/>
            <p:cNvSpPr>
              <a:spLocks noChangeShapeType="1"/>
            </p:cNvSpPr>
            <p:nvPr/>
          </p:nvSpPr>
          <p:spPr bwMode="auto">
            <a:xfrm>
              <a:off x="3119438" y="378618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9" name="Line 1091"/>
            <p:cNvSpPr>
              <a:spLocks noChangeShapeType="1"/>
            </p:cNvSpPr>
            <p:nvPr/>
          </p:nvSpPr>
          <p:spPr bwMode="auto">
            <a:xfrm>
              <a:off x="3178176" y="3810000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0" name="Line 1092"/>
            <p:cNvSpPr>
              <a:spLocks noChangeShapeType="1"/>
            </p:cNvSpPr>
            <p:nvPr/>
          </p:nvSpPr>
          <p:spPr bwMode="auto">
            <a:xfrm>
              <a:off x="3240088" y="3827463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1" name="Line 1093"/>
            <p:cNvSpPr>
              <a:spLocks noChangeShapeType="1"/>
            </p:cNvSpPr>
            <p:nvPr/>
          </p:nvSpPr>
          <p:spPr bwMode="auto">
            <a:xfrm>
              <a:off x="3300413" y="3846513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2" name="Line 1094"/>
            <p:cNvSpPr>
              <a:spLocks noChangeShapeType="1"/>
            </p:cNvSpPr>
            <p:nvPr/>
          </p:nvSpPr>
          <p:spPr bwMode="auto">
            <a:xfrm>
              <a:off x="3362326" y="3870325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3" name="Line 1095"/>
            <p:cNvSpPr>
              <a:spLocks noChangeShapeType="1"/>
            </p:cNvSpPr>
            <p:nvPr/>
          </p:nvSpPr>
          <p:spPr bwMode="auto">
            <a:xfrm>
              <a:off x="3422651" y="3889375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4" name="Line 1096"/>
            <p:cNvSpPr>
              <a:spLocks noChangeShapeType="1"/>
            </p:cNvSpPr>
            <p:nvPr/>
          </p:nvSpPr>
          <p:spPr bwMode="auto">
            <a:xfrm>
              <a:off x="3484563" y="3908425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5" name="Line 1097"/>
            <p:cNvSpPr>
              <a:spLocks noChangeShapeType="1"/>
            </p:cNvSpPr>
            <p:nvPr/>
          </p:nvSpPr>
          <p:spPr bwMode="auto">
            <a:xfrm>
              <a:off x="3543301" y="3930650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6" name="Line 1098"/>
            <p:cNvSpPr>
              <a:spLocks noChangeShapeType="1"/>
            </p:cNvSpPr>
            <p:nvPr/>
          </p:nvSpPr>
          <p:spPr bwMode="auto">
            <a:xfrm>
              <a:off x="3605213" y="3949700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7" name="Line 1099"/>
            <p:cNvSpPr>
              <a:spLocks noChangeShapeType="1"/>
            </p:cNvSpPr>
            <p:nvPr/>
          </p:nvSpPr>
          <p:spPr bwMode="auto">
            <a:xfrm>
              <a:off x="3665538" y="3968750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8" name="Line 1100"/>
            <p:cNvSpPr>
              <a:spLocks noChangeShapeType="1"/>
            </p:cNvSpPr>
            <p:nvPr/>
          </p:nvSpPr>
          <p:spPr bwMode="auto">
            <a:xfrm>
              <a:off x="3725863" y="3990975"/>
              <a:ext cx="34925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9" name="Line 1101"/>
            <p:cNvSpPr>
              <a:spLocks noChangeShapeType="1"/>
            </p:cNvSpPr>
            <p:nvPr/>
          </p:nvSpPr>
          <p:spPr bwMode="auto">
            <a:xfrm>
              <a:off x="3787776" y="4011613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0" name="Line 1102"/>
            <p:cNvSpPr>
              <a:spLocks noChangeShapeType="1"/>
            </p:cNvSpPr>
            <p:nvPr/>
          </p:nvSpPr>
          <p:spPr bwMode="auto">
            <a:xfrm>
              <a:off x="3846513" y="4030663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1" name="Line 1103"/>
            <p:cNvSpPr>
              <a:spLocks noChangeShapeType="1"/>
            </p:cNvSpPr>
            <p:nvPr/>
          </p:nvSpPr>
          <p:spPr bwMode="auto">
            <a:xfrm>
              <a:off x="3908426" y="4052888"/>
              <a:ext cx="34925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2" name="Line 1104"/>
            <p:cNvSpPr>
              <a:spLocks noChangeShapeType="1"/>
            </p:cNvSpPr>
            <p:nvPr/>
          </p:nvSpPr>
          <p:spPr bwMode="auto">
            <a:xfrm>
              <a:off x="3968751" y="4071938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3" name="Line 1105"/>
            <p:cNvSpPr>
              <a:spLocks noChangeShapeType="1"/>
            </p:cNvSpPr>
            <p:nvPr/>
          </p:nvSpPr>
          <p:spPr bwMode="auto">
            <a:xfrm>
              <a:off x="4030663" y="409098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4" name="Line 1106"/>
            <p:cNvSpPr>
              <a:spLocks noChangeShapeType="1"/>
            </p:cNvSpPr>
            <p:nvPr/>
          </p:nvSpPr>
          <p:spPr bwMode="auto">
            <a:xfrm>
              <a:off x="4090988" y="4113213"/>
              <a:ext cx="34925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5" name="Line 1107"/>
            <p:cNvSpPr>
              <a:spLocks noChangeShapeType="1"/>
            </p:cNvSpPr>
            <p:nvPr/>
          </p:nvSpPr>
          <p:spPr bwMode="auto">
            <a:xfrm>
              <a:off x="4152901" y="4133850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6" name="Line 1108"/>
            <p:cNvSpPr>
              <a:spLocks noChangeShapeType="1"/>
            </p:cNvSpPr>
            <p:nvPr/>
          </p:nvSpPr>
          <p:spPr bwMode="auto">
            <a:xfrm>
              <a:off x="4211638" y="4151313"/>
              <a:ext cx="15875" cy="635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7" name="Line 1109"/>
            <p:cNvSpPr>
              <a:spLocks noChangeShapeType="1"/>
            </p:cNvSpPr>
            <p:nvPr/>
          </p:nvSpPr>
          <p:spPr bwMode="auto">
            <a:xfrm flipH="1" flipV="1">
              <a:off x="6907213" y="3473450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8" name="Line 1110"/>
            <p:cNvSpPr>
              <a:spLocks noChangeShapeType="1"/>
            </p:cNvSpPr>
            <p:nvPr/>
          </p:nvSpPr>
          <p:spPr bwMode="auto">
            <a:xfrm flipH="1" flipV="1">
              <a:off x="6848476" y="3451225"/>
              <a:ext cx="3333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9" name="Line 1111"/>
            <p:cNvSpPr>
              <a:spLocks noChangeShapeType="1"/>
            </p:cNvSpPr>
            <p:nvPr/>
          </p:nvSpPr>
          <p:spPr bwMode="auto">
            <a:xfrm flipH="1" flipV="1">
              <a:off x="6786563" y="3432175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0" name="Line 1112"/>
            <p:cNvSpPr>
              <a:spLocks noChangeShapeType="1"/>
            </p:cNvSpPr>
            <p:nvPr/>
          </p:nvSpPr>
          <p:spPr bwMode="auto">
            <a:xfrm flipH="1" flipV="1">
              <a:off x="6726238" y="3413125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1" name="Line 1113"/>
            <p:cNvSpPr>
              <a:spLocks noChangeShapeType="1"/>
            </p:cNvSpPr>
            <p:nvPr/>
          </p:nvSpPr>
          <p:spPr bwMode="auto">
            <a:xfrm flipH="1" flipV="1">
              <a:off x="6664326" y="3390900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2" name="Line 1114"/>
            <p:cNvSpPr>
              <a:spLocks noChangeShapeType="1"/>
            </p:cNvSpPr>
            <p:nvPr/>
          </p:nvSpPr>
          <p:spPr bwMode="auto">
            <a:xfrm flipH="1" flipV="1">
              <a:off x="6604001" y="3370263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3" name="Line 1115"/>
            <p:cNvSpPr>
              <a:spLocks noChangeShapeType="1"/>
            </p:cNvSpPr>
            <p:nvPr/>
          </p:nvSpPr>
          <p:spPr bwMode="auto">
            <a:xfrm flipH="1" flipV="1">
              <a:off x="6543676" y="3351213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4" name="Line 1116"/>
            <p:cNvSpPr>
              <a:spLocks noChangeShapeType="1"/>
            </p:cNvSpPr>
            <p:nvPr/>
          </p:nvSpPr>
          <p:spPr bwMode="auto">
            <a:xfrm flipH="1" flipV="1">
              <a:off x="6483351" y="3332163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5" name="Line 1117"/>
            <p:cNvSpPr>
              <a:spLocks noChangeShapeType="1"/>
            </p:cNvSpPr>
            <p:nvPr/>
          </p:nvSpPr>
          <p:spPr bwMode="auto">
            <a:xfrm flipH="1" flipV="1">
              <a:off x="6423026" y="330993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6" name="Line 1118"/>
            <p:cNvSpPr>
              <a:spLocks noChangeShapeType="1"/>
            </p:cNvSpPr>
            <p:nvPr/>
          </p:nvSpPr>
          <p:spPr bwMode="auto">
            <a:xfrm flipH="1" flipV="1">
              <a:off x="6361113" y="3292475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7" name="Line 1119"/>
            <p:cNvSpPr>
              <a:spLocks noChangeShapeType="1"/>
            </p:cNvSpPr>
            <p:nvPr/>
          </p:nvSpPr>
          <p:spPr bwMode="auto">
            <a:xfrm flipH="1" flipV="1">
              <a:off x="6300788" y="3273425"/>
              <a:ext cx="34925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8" name="Line 1120"/>
            <p:cNvSpPr>
              <a:spLocks noChangeShapeType="1"/>
            </p:cNvSpPr>
            <p:nvPr/>
          </p:nvSpPr>
          <p:spPr bwMode="auto">
            <a:xfrm flipH="1" flipV="1">
              <a:off x="6238876" y="3251200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9" name="Line 1121"/>
            <p:cNvSpPr>
              <a:spLocks noChangeShapeType="1"/>
            </p:cNvSpPr>
            <p:nvPr/>
          </p:nvSpPr>
          <p:spPr bwMode="auto">
            <a:xfrm flipH="1" flipV="1">
              <a:off x="6180138" y="3230563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0" name="Line 1122"/>
            <p:cNvSpPr>
              <a:spLocks noChangeShapeType="1"/>
            </p:cNvSpPr>
            <p:nvPr/>
          </p:nvSpPr>
          <p:spPr bwMode="auto">
            <a:xfrm flipH="1" flipV="1">
              <a:off x="6118226" y="3211513"/>
              <a:ext cx="34925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1" name="Line 1123"/>
            <p:cNvSpPr>
              <a:spLocks noChangeShapeType="1"/>
            </p:cNvSpPr>
            <p:nvPr/>
          </p:nvSpPr>
          <p:spPr bwMode="auto">
            <a:xfrm flipH="1" flipV="1">
              <a:off x="6057901" y="318928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2" name="Line 1124"/>
            <p:cNvSpPr>
              <a:spLocks noChangeShapeType="1"/>
            </p:cNvSpPr>
            <p:nvPr/>
          </p:nvSpPr>
          <p:spPr bwMode="auto">
            <a:xfrm flipH="1" flipV="1">
              <a:off x="5995988" y="3170238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3" name="Line 1125"/>
            <p:cNvSpPr>
              <a:spLocks noChangeShapeType="1"/>
            </p:cNvSpPr>
            <p:nvPr/>
          </p:nvSpPr>
          <p:spPr bwMode="auto">
            <a:xfrm flipH="1" flipV="1">
              <a:off x="5935663" y="3151188"/>
              <a:ext cx="34925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4" name="Line 1126"/>
            <p:cNvSpPr>
              <a:spLocks noChangeShapeType="1"/>
            </p:cNvSpPr>
            <p:nvPr/>
          </p:nvSpPr>
          <p:spPr bwMode="auto">
            <a:xfrm flipH="1" flipV="1">
              <a:off x="5873751" y="3128963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5" name="Line 1127"/>
            <p:cNvSpPr>
              <a:spLocks noChangeShapeType="1"/>
            </p:cNvSpPr>
            <p:nvPr/>
          </p:nvSpPr>
          <p:spPr bwMode="auto">
            <a:xfrm flipH="1" flipV="1">
              <a:off x="5815013" y="3108325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6" name="Line 1128"/>
            <p:cNvSpPr>
              <a:spLocks noChangeShapeType="1"/>
            </p:cNvSpPr>
            <p:nvPr/>
          </p:nvSpPr>
          <p:spPr bwMode="auto">
            <a:xfrm flipH="1" flipV="1">
              <a:off x="5754688" y="3089275"/>
              <a:ext cx="38100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7" name="Line 1129"/>
            <p:cNvSpPr>
              <a:spLocks noChangeShapeType="1"/>
            </p:cNvSpPr>
            <p:nvPr/>
          </p:nvSpPr>
          <p:spPr bwMode="auto">
            <a:xfrm flipH="1" flipV="1">
              <a:off x="5692776" y="3067050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8" name="Line 1130"/>
            <p:cNvSpPr>
              <a:spLocks noChangeShapeType="1"/>
            </p:cNvSpPr>
            <p:nvPr/>
          </p:nvSpPr>
          <p:spPr bwMode="auto">
            <a:xfrm flipH="1" flipV="1">
              <a:off x="5632451" y="3048000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9" name="Line 1131"/>
            <p:cNvSpPr>
              <a:spLocks noChangeShapeType="1"/>
            </p:cNvSpPr>
            <p:nvPr/>
          </p:nvSpPr>
          <p:spPr bwMode="auto">
            <a:xfrm flipH="1" flipV="1">
              <a:off x="5570538" y="3028950"/>
              <a:ext cx="39688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" name="Line 1132"/>
            <p:cNvSpPr>
              <a:spLocks noChangeShapeType="1"/>
            </p:cNvSpPr>
            <p:nvPr/>
          </p:nvSpPr>
          <p:spPr bwMode="auto">
            <a:xfrm flipH="1" flipV="1">
              <a:off x="5511801" y="3006725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" name="Line 1133"/>
            <p:cNvSpPr>
              <a:spLocks noChangeShapeType="1"/>
            </p:cNvSpPr>
            <p:nvPr/>
          </p:nvSpPr>
          <p:spPr bwMode="auto">
            <a:xfrm flipH="1" flipV="1">
              <a:off x="5449888" y="2986088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2" name="Line 1134"/>
            <p:cNvSpPr>
              <a:spLocks noChangeShapeType="1"/>
            </p:cNvSpPr>
            <p:nvPr/>
          </p:nvSpPr>
          <p:spPr bwMode="auto">
            <a:xfrm flipH="1" flipV="1">
              <a:off x="5389563" y="2968625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3" name="Line 1135"/>
            <p:cNvSpPr>
              <a:spLocks noChangeShapeType="1"/>
            </p:cNvSpPr>
            <p:nvPr/>
          </p:nvSpPr>
          <p:spPr bwMode="auto">
            <a:xfrm flipH="1" flipV="1">
              <a:off x="5327651" y="2946400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4" name="Line 1136"/>
            <p:cNvSpPr>
              <a:spLocks noChangeShapeType="1"/>
            </p:cNvSpPr>
            <p:nvPr/>
          </p:nvSpPr>
          <p:spPr bwMode="auto">
            <a:xfrm flipH="1" flipV="1">
              <a:off x="5267326" y="2927350"/>
              <a:ext cx="38100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5" name="Line 1137"/>
            <p:cNvSpPr>
              <a:spLocks noChangeShapeType="1"/>
            </p:cNvSpPr>
            <p:nvPr/>
          </p:nvSpPr>
          <p:spPr bwMode="auto">
            <a:xfrm flipH="1" flipV="1">
              <a:off x="5205413" y="2908300"/>
              <a:ext cx="3968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6" name="Line 1138"/>
            <p:cNvSpPr>
              <a:spLocks noChangeShapeType="1"/>
            </p:cNvSpPr>
            <p:nvPr/>
          </p:nvSpPr>
          <p:spPr bwMode="auto">
            <a:xfrm flipH="1" flipV="1">
              <a:off x="5146676" y="2886075"/>
              <a:ext cx="36513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7" name="Line 1139"/>
            <p:cNvSpPr>
              <a:spLocks noChangeShapeType="1"/>
            </p:cNvSpPr>
            <p:nvPr/>
          </p:nvSpPr>
          <p:spPr bwMode="auto">
            <a:xfrm flipH="1" flipV="1">
              <a:off x="5086351" y="2867025"/>
              <a:ext cx="38100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8" name="Line 1140"/>
            <p:cNvSpPr>
              <a:spLocks noChangeShapeType="1"/>
            </p:cNvSpPr>
            <p:nvPr/>
          </p:nvSpPr>
          <p:spPr bwMode="auto">
            <a:xfrm flipH="1" flipV="1">
              <a:off x="5024438" y="2846388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9" name="Line 1141"/>
            <p:cNvSpPr>
              <a:spLocks noChangeShapeType="1"/>
            </p:cNvSpPr>
            <p:nvPr/>
          </p:nvSpPr>
          <p:spPr bwMode="auto">
            <a:xfrm flipH="1" flipV="1">
              <a:off x="4964113" y="2824163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0" name="Line 1142"/>
            <p:cNvSpPr>
              <a:spLocks noChangeShapeType="1"/>
            </p:cNvSpPr>
            <p:nvPr/>
          </p:nvSpPr>
          <p:spPr bwMode="auto">
            <a:xfrm flipH="1" flipV="1">
              <a:off x="4921251" y="2811463"/>
              <a:ext cx="20638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1" name="Line 1143"/>
            <p:cNvSpPr>
              <a:spLocks noChangeShapeType="1"/>
            </p:cNvSpPr>
            <p:nvPr/>
          </p:nvSpPr>
          <p:spPr bwMode="auto">
            <a:xfrm flipH="1">
              <a:off x="6907213" y="3487738"/>
              <a:ext cx="36513" cy="793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2" name="Line 1144"/>
            <p:cNvSpPr>
              <a:spLocks noChangeShapeType="1"/>
            </p:cNvSpPr>
            <p:nvPr/>
          </p:nvSpPr>
          <p:spPr bwMode="auto">
            <a:xfrm flipH="1">
              <a:off x="6848476" y="3505200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3" name="Line 1145"/>
            <p:cNvSpPr>
              <a:spLocks noChangeShapeType="1"/>
            </p:cNvSpPr>
            <p:nvPr/>
          </p:nvSpPr>
          <p:spPr bwMode="auto">
            <a:xfrm flipH="1">
              <a:off x="6786563" y="3524250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4" name="Line 1146"/>
            <p:cNvSpPr>
              <a:spLocks noChangeShapeType="1"/>
            </p:cNvSpPr>
            <p:nvPr/>
          </p:nvSpPr>
          <p:spPr bwMode="auto">
            <a:xfrm flipH="1">
              <a:off x="6726238" y="3546475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5" name="Line 1147"/>
            <p:cNvSpPr>
              <a:spLocks noChangeShapeType="1"/>
            </p:cNvSpPr>
            <p:nvPr/>
          </p:nvSpPr>
          <p:spPr bwMode="auto">
            <a:xfrm flipH="1">
              <a:off x="6664326" y="3565525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6" name="Line 1148"/>
            <p:cNvSpPr>
              <a:spLocks noChangeShapeType="1"/>
            </p:cNvSpPr>
            <p:nvPr/>
          </p:nvSpPr>
          <p:spPr bwMode="auto">
            <a:xfrm flipH="1">
              <a:off x="6604001" y="3584575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7" name="Line 1149"/>
            <p:cNvSpPr>
              <a:spLocks noChangeShapeType="1"/>
            </p:cNvSpPr>
            <p:nvPr/>
          </p:nvSpPr>
          <p:spPr bwMode="auto">
            <a:xfrm flipH="1">
              <a:off x="6543676" y="3608388"/>
              <a:ext cx="34925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8" name="Line 1150"/>
            <p:cNvSpPr>
              <a:spLocks noChangeShapeType="1"/>
            </p:cNvSpPr>
            <p:nvPr/>
          </p:nvSpPr>
          <p:spPr bwMode="auto">
            <a:xfrm flipH="1">
              <a:off x="6483351" y="3627438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9" name="Line 1151"/>
            <p:cNvSpPr>
              <a:spLocks noChangeShapeType="1"/>
            </p:cNvSpPr>
            <p:nvPr/>
          </p:nvSpPr>
          <p:spPr bwMode="auto">
            <a:xfrm flipH="1">
              <a:off x="6423026" y="364648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0" name="Line 1152"/>
            <p:cNvSpPr>
              <a:spLocks noChangeShapeType="1"/>
            </p:cNvSpPr>
            <p:nvPr/>
          </p:nvSpPr>
          <p:spPr bwMode="auto">
            <a:xfrm flipH="1">
              <a:off x="6361113" y="3668713"/>
              <a:ext cx="36513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1" name="Line 1153"/>
            <p:cNvSpPr>
              <a:spLocks noChangeShapeType="1"/>
            </p:cNvSpPr>
            <p:nvPr/>
          </p:nvSpPr>
          <p:spPr bwMode="auto">
            <a:xfrm flipH="1">
              <a:off x="6300788" y="3687763"/>
              <a:ext cx="34925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2" name="Line 1154"/>
            <p:cNvSpPr>
              <a:spLocks noChangeShapeType="1"/>
            </p:cNvSpPr>
            <p:nvPr/>
          </p:nvSpPr>
          <p:spPr bwMode="auto">
            <a:xfrm flipH="1">
              <a:off x="6238876" y="3706813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3" name="Line 1155"/>
            <p:cNvSpPr>
              <a:spLocks noChangeShapeType="1"/>
            </p:cNvSpPr>
            <p:nvPr/>
          </p:nvSpPr>
          <p:spPr bwMode="auto">
            <a:xfrm flipH="1">
              <a:off x="6180138" y="3729038"/>
              <a:ext cx="33338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4" name="Line 1156"/>
            <p:cNvSpPr>
              <a:spLocks noChangeShapeType="1"/>
            </p:cNvSpPr>
            <p:nvPr/>
          </p:nvSpPr>
          <p:spPr bwMode="auto">
            <a:xfrm flipH="1">
              <a:off x="6118226" y="3749675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5" name="Line 1157"/>
            <p:cNvSpPr>
              <a:spLocks noChangeShapeType="1"/>
            </p:cNvSpPr>
            <p:nvPr/>
          </p:nvSpPr>
          <p:spPr bwMode="auto">
            <a:xfrm flipH="1">
              <a:off x="6057901" y="3768725"/>
              <a:ext cx="3333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6" name="Line 1158"/>
            <p:cNvSpPr>
              <a:spLocks noChangeShapeType="1"/>
            </p:cNvSpPr>
            <p:nvPr/>
          </p:nvSpPr>
          <p:spPr bwMode="auto">
            <a:xfrm flipH="1">
              <a:off x="5995988" y="3790950"/>
              <a:ext cx="3968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7" name="Line 1159"/>
            <p:cNvSpPr>
              <a:spLocks noChangeShapeType="1"/>
            </p:cNvSpPr>
            <p:nvPr/>
          </p:nvSpPr>
          <p:spPr bwMode="auto">
            <a:xfrm flipH="1">
              <a:off x="5935663" y="3810000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8" name="Line 1160"/>
            <p:cNvSpPr>
              <a:spLocks noChangeShapeType="1"/>
            </p:cNvSpPr>
            <p:nvPr/>
          </p:nvSpPr>
          <p:spPr bwMode="auto">
            <a:xfrm flipH="1">
              <a:off x="5873751" y="3827463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9" name="Line 1161"/>
            <p:cNvSpPr>
              <a:spLocks noChangeShapeType="1"/>
            </p:cNvSpPr>
            <p:nvPr/>
          </p:nvSpPr>
          <p:spPr bwMode="auto">
            <a:xfrm flipH="1">
              <a:off x="5815013" y="3849688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0" name="Line 1162"/>
            <p:cNvSpPr>
              <a:spLocks noChangeShapeType="1"/>
            </p:cNvSpPr>
            <p:nvPr/>
          </p:nvSpPr>
          <p:spPr bwMode="auto">
            <a:xfrm flipH="1">
              <a:off x="5754688" y="3870325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1" name="Line 1163"/>
            <p:cNvSpPr>
              <a:spLocks noChangeShapeType="1"/>
            </p:cNvSpPr>
            <p:nvPr/>
          </p:nvSpPr>
          <p:spPr bwMode="auto">
            <a:xfrm flipH="1">
              <a:off x="5692776" y="3889375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2" name="Line 1164"/>
            <p:cNvSpPr>
              <a:spLocks noChangeShapeType="1"/>
            </p:cNvSpPr>
            <p:nvPr/>
          </p:nvSpPr>
          <p:spPr bwMode="auto">
            <a:xfrm flipH="1">
              <a:off x="5632451" y="3911600"/>
              <a:ext cx="38100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3" name="Line 1165"/>
            <p:cNvSpPr>
              <a:spLocks noChangeShapeType="1"/>
            </p:cNvSpPr>
            <p:nvPr/>
          </p:nvSpPr>
          <p:spPr bwMode="auto">
            <a:xfrm flipH="1">
              <a:off x="5570538" y="3930650"/>
              <a:ext cx="3968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4" name="Line 1166"/>
            <p:cNvSpPr>
              <a:spLocks noChangeShapeType="1"/>
            </p:cNvSpPr>
            <p:nvPr/>
          </p:nvSpPr>
          <p:spPr bwMode="auto">
            <a:xfrm flipH="1">
              <a:off x="5511801" y="3949700"/>
              <a:ext cx="36513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5" name="Line 1167"/>
            <p:cNvSpPr>
              <a:spLocks noChangeShapeType="1"/>
            </p:cNvSpPr>
            <p:nvPr/>
          </p:nvSpPr>
          <p:spPr bwMode="auto">
            <a:xfrm flipH="1">
              <a:off x="5449888" y="3971925"/>
              <a:ext cx="39688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6" name="Line 1168"/>
            <p:cNvSpPr>
              <a:spLocks noChangeShapeType="1"/>
            </p:cNvSpPr>
            <p:nvPr/>
          </p:nvSpPr>
          <p:spPr bwMode="auto">
            <a:xfrm flipH="1">
              <a:off x="5389563" y="3990975"/>
              <a:ext cx="38100" cy="14288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7" name="Line 1169"/>
            <p:cNvSpPr>
              <a:spLocks noChangeShapeType="1"/>
            </p:cNvSpPr>
            <p:nvPr/>
          </p:nvSpPr>
          <p:spPr bwMode="auto">
            <a:xfrm flipH="1">
              <a:off x="5327651" y="4011613"/>
              <a:ext cx="39688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8" name="Line 1170"/>
            <p:cNvSpPr>
              <a:spLocks noChangeShapeType="1"/>
            </p:cNvSpPr>
            <p:nvPr/>
          </p:nvSpPr>
          <p:spPr bwMode="auto">
            <a:xfrm flipH="1">
              <a:off x="5270501" y="4033838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9" name="Line 1171"/>
            <p:cNvSpPr>
              <a:spLocks noChangeShapeType="1"/>
            </p:cNvSpPr>
            <p:nvPr/>
          </p:nvSpPr>
          <p:spPr bwMode="auto">
            <a:xfrm flipH="1">
              <a:off x="5210176" y="4052888"/>
              <a:ext cx="34925" cy="1111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0" name="Line 1172"/>
            <p:cNvSpPr>
              <a:spLocks noChangeShapeType="1"/>
            </p:cNvSpPr>
            <p:nvPr/>
          </p:nvSpPr>
          <p:spPr bwMode="auto">
            <a:xfrm flipH="1">
              <a:off x="5149851" y="4071938"/>
              <a:ext cx="33338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1" name="Line 1173"/>
            <p:cNvSpPr>
              <a:spLocks noChangeShapeType="1"/>
            </p:cNvSpPr>
            <p:nvPr/>
          </p:nvSpPr>
          <p:spPr bwMode="auto">
            <a:xfrm flipH="1">
              <a:off x="5087938" y="4094163"/>
              <a:ext cx="36513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2" name="Line 1174"/>
            <p:cNvSpPr>
              <a:spLocks noChangeShapeType="1"/>
            </p:cNvSpPr>
            <p:nvPr/>
          </p:nvSpPr>
          <p:spPr bwMode="auto">
            <a:xfrm flipH="1">
              <a:off x="5027613" y="4113213"/>
              <a:ext cx="34925" cy="12700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3" name="Line 1175"/>
            <p:cNvSpPr>
              <a:spLocks noChangeShapeType="1"/>
            </p:cNvSpPr>
            <p:nvPr/>
          </p:nvSpPr>
          <p:spPr bwMode="auto">
            <a:xfrm flipH="1">
              <a:off x="4965701" y="4135438"/>
              <a:ext cx="36513" cy="9525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4" name="Line 1176"/>
            <p:cNvSpPr>
              <a:spLocks noChangeShapeType="1"/>
            </p:cNvSpPr>
            <p:nvPr/>
          </p:nvSpPr>
          <p:spPr bwMode="auto">
            <a:xfrm flipH="1">
              <a:off x="4921251" y="4156075"/>
              <a:ext cx="20638" cy="4763"/>
            </a:xfrm>
            <a:prstGeom prst="line">
              <a:avLst/>
            </a:prstGeom>
            <a:noFill/>
            <a:ln w="4763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5" name="Freeform 1177"/>
            <p:cNvSpPr>
              <a:spLocks/>
            </p:cNvSpPr>
            <p:nvPr/>
          </p:nvSpPr>
          <p:spPr bwMode="auto">
            <a:xfrm>
              <a:off x="3684588" y="3889375"/>
              <a:ext cx="261938" cy="322263"/>
            </a:xfrm>
            <a:custGeom>
              <a:avLst/>
              <a:gdLst>
                <a:gd name="T0" fmla="*/ 46 w 165"/>
                <a:gd name="T1" fmla="*/ 121 h 203"/>
                <a:gd name="T2" fmla="*/ 46 w 165"/>
                <a:gd name="T3" fmla="*/ 121 h 203"/>
                <a:gd name="T4" fmla="*/ 51 w 165"/>
                <a:gd name="T5" fmla="*/ 119 h 203"/>
                <a:gd name="T6" fmla="*/ 53 w 165"/>
                <a:gd name="T7" fmla="*/ 119 h 203"/>
                <a:gd name="T8" fmla="*/ 53 w 165"/>
                <a:gd name="T9" fmla="*/ 119 h 203"/>
                <a:gd name="T10" fmla="*/ 67 w 165"/>
                <a:gd name="T11" fmla="*/ 107 h 203"/>
                <a:gd name="T12" fmla="*/ 79 w 165"/>
                <a:gd name="T13" fmla="*/ 94 h 203"/>
                <a:gd name="T14" fmla="*/ 88 w 165"/>
                <a:gd name="T15" fmla="*/ 82 h 203"/>
                <a:gd name="T16" fmla="*/ 97 w 165"/>
                <a:gd name="T17" fmla="*/ 66 h 203"/>
                <a:gd name="T18" fmla="*/ 102 w 165"/>
                <a:gd name="T19" fmla="*/ 52 h 203"/>
                <a:gd name="T20" fmla="*/ 105 w 165"/>
                <a:gd name="T21" fmla="*/ 36 h 203"/>
                <a:gd name="T22" fmla="*/ 107 w 165"/>
                <a:gd name="T23" fmla="*/ 19 h 203"/>
                <a:gd name="T24" fmla="*/ 105 w 165"/>
                <a:gd name="T25" fmla="*/ 2 h 203"/>
                <a:gd name="T26" fmla="*/ 163 w 165"/>
                <a:gd name="T27" fmla="*/ 0 h 203"/>
                <a:gd name="T28" fmla="*/ 163 w 165"/>
                <a:gd name="T29" fmla="*/ 0 h 203"/>
                <a:gd name="T30" fmla="*/ 165 w 165"/>
                <a:gd name="T31" fmla="*/ 22 h 203"/>
                <a:gd name="T32" fmla="*/ 163 w 165"/>
                <a:gd name="T33" fmla="*/ 47 h 203"/>
                <a:gd name="T34" fmla="*/ 160 w 165"/>
                <a:gd name="T35" fmla="*/ 68 h 203"/>
                <a:gd name="T36" fmla="*/ 151 w 165"/>
                <a:gd name="T37" fmla="*/ 89 h 203"/>
                <a:gd name="T38" fmla="*/ 139 w 165"/>
                <a:gd name="T39" fmla="*/ 109 h 203"/>
                <a:gd name="T40" fmla="*/ 125 w 165"/>
                <a:gd name="T41" fmla="*/ 129 h 203"/>
                <a:gd name="T42" fmla="*/ 109 w 165"/>
                <a:gd name="T43" fmla="*/ 145 h 203"/>
                <a:gd name="T44" fmla="*/ 88 w 165"/>
                <a:gd name="T45" fmla="*/ 161 h 203"/>
                <a:gd name="T46" fmla="*/ 88 w 165"/>
                <a:gd name="T47" fmla="*/ 161 h 203"/>
                <a:gd name="T48" fmla="*/ 81 w 165"/>
                <a:gd name="T49" fmla="*/ 165 h 203"/>
                <a:gd name="T50" fmla="*/ 113 w 165"/>
                <a:gd name="T51" fmla="*/ 203 h 203"/>
                <a:gd name="T52" fmla="*/ 0 w 165"/>
                <a:gd name="T53" fmla="*/ 182 h 203"/>
                <a:gd name="T54" fmla="*/ 16 w 165"/>
                <a:gd name="T55" fmla="*/ 82 h 203"/>
                <a:gd name="T56" fmla="*/ 46 w 165"/>
                <a:gd name="T57" fmla="*/ 121 h 203"/>
                <a:gd name="T58" fmla="*/ 46 w 165"/>
                <a:gd name="T59" fmla="*/ 12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5" h="203">
                  <a:moveTo>
                    <a:pt x="46" y="121"/>
                  </a:moveTo>
                  <a:lnTo>
                    <a:pt x="46" y="121"/>
                  </a:lnTo>
                  <a:lnTo>
                    <a:pt x="51" y="119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67" y="107"/>
                  </a:lnTo>
                  <a:lnTo>
                    <a:pt x="79" y="94"/>
                  </a:lnTo>
                  <a:lnTo>
                    <a:pt x="88" y="82"/>
                  </a:lnTo>
                  <a:lnTo>
                    <a:pt x="97" y="66"/>
                  </a:lnTo>
                  <a:lnTo>
                    <a:pt x="102" y="52"/>
                  </a:lnTo>
                  <a:lnTo>
                    <a:pt x="105" y="36"/>
                  </a:lnTo>
                  <a:lnTo>
                    <a:pt x="107" y="19"/>
                  </a:lnTo>
                  <a:lnTo>
                    <a:pt x="105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5" y="22"/>
                  </a:lnTo>
                  <a:lnTo>
                    <a:pt x="163" y="47"/>
                  </a:lnTo>
                  <a:lnTo>
                    <a:pt x="160" y="68"/>
                  </a:lnTo>
                  <a:lnTo>
                    <a:pt x="151" y="89"/>
                  </a:lnTo>
                  <a:lnTo>
                    <a:pt x="139" y="109"/>
                  </a:lnTo>
                  <a:lnTo>
                    <a:pt x="125" y="129"/>
                  </a:lnTo>
                  <a:lnTo>
                    <a:pt x="109" y="145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81" y="165"/>
                  </a:lnTo>
                  <a:lnTo>
                    <a:pt x="113" y="203"/>
                  </a:lnTo>
                  <a:lnTo>
                    <a:pt x="0" y="182"/>
                  </a:lnTo>
                  <a:lnTo>
                    <a:pt x="16" y="82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6" name="Freeform 1178"/>
            <p:cNvSpPr>
              <a:spLocks/>
            </p:cNvSpPr>
            <p:nvPr/>
          </p:nvSpPr>
          <p:spPr bwMode="auto">
            <a:xfrm>
              <a:off x="3684588" y="3889375"/>
              <a:ext cx="261938" cy="322263"/>
            </a:xfrm>
            <a:custGeom>
              <a:avLst/>
              <a:gdLst>
                <a:gd name="T0" fmla="*/ 46 w 165"/>
                <a:gd name="T1" fmla="*/ 121 h 203"/>
                <a:gd name="T2" fmla="*/ 46 w 165"/>
                <a:gd name="T3" fmla="*/ 121 h 203"/>
                <a:gd name="T4" fmla="*/ 51 w 165"/>
                <a:gd name="T5" fmla="*/ 119 h 203"/>
                <a:gd name="T6" fmla="*/ 53 w 165"/>
                <a:gd name="T7" fmla="*/ 119 h 203"/>
                <a:gd name="T8" fmla="*/ 53 w 165"/>
                <a:gd name="T9" fmla="*/ 119 h 203"/>
                <a:gd name="T10" fmla="*/ 67 w 165"/>
                <a:gd name="T11" fmla="*/ 107 h 203"/>
                <a:gd name="T12" fmla="*/ 79 w 165"/>
                <a:gd name="T13" fmla="*/ 94 h 203"/>
                <a:gd name="T14" fmla="*/ 88 w 165"/>
                <a:gd name="T15" fmla="*/ 82 h 203"/>
                <a:gd name="T16" fmla="*/ 97 w 165"/>
                <a:gd name="T17" fmla="*/ 66 h 203"/>
                <a:gd name="T18" fmla="*/ 102 w 165"/>
                <a:gd name="T19" fmla="*/ 52 h 203"/>
                <a:gd name="T20" fmla="*/ 105 w 165"/>
                <a:gd name="T21" fmla="*/ 36 h 203"/>
                <a:gd name="T22" fmla="*/ 107 w 165"/>
                <a:gd name="T23" fmla="*/ 19 h 203"/>
                <a:gd name="T24" fmla="*/ 105 w 165"/>
                <a:gd name="T25" fmla="*/ 2 h 203"/>
                <a:gd name="T26" fmla="*/ 163 w 165"/>
                <a:gd name="T27" fmla="*/ 0 h 203"/>
                <a:gd name="T28" fmla="*/ 163 w 165"/>
                <a:gd name="T29" fmla="*/ 0 h 203"/>
                <a:gd name="T30" fmla="*/ 165 w 165"/>
                <a:gd name="T31" fmla="*/ 22 h 203"/>
                <a:gd name="T32" fmla="*/ 163 w 165"/>
                <a:gd name="T33" fmla="*/ 47 h 203"/>
                <a:gd name="T34" fmla="*/ 160 w 165"/>
                <a:gd name="T35" fmla="*/ 68 h 203"/>
                <a:gd name="T36" fmla="*/ 151 w 165"/>
                <a:gd name="T37" fmla="*/ 89 h 203"/>
                <a:gd name="T38" fmla="*/ 139 w 165"/>
                <a:gd name="T39" fmla="*/ 109 h 203"/>
                <a:gd name="T40" fmla="*/ 125 w 165"/>
                <a:gd name="T41" fmla="*/ 129 h 203"/>
                <a:gd name="T42" fmla="*/ 109 w 165"/>
                <a:gd name="T43" fmla="*/ 145 h 203"/>
                <a:gd name="T44" fmla="*/ 88 w 165"/>
                <a:gd name="T45" fmla="*/ 161 h 203"/>
                <a:gd name="T46" fmla="*/ 88 w 165"/>
                <a:gd name="T47" fmla="*/ 161 h 203"/>
                <a:gd name="T48" fmla="*/ 81 w 165"/>
                <a:gd name="T49" fmla="*/ 165 h 203"/>
                <a:gd name="T50" fmla="*/ 113 w 165"/>
                <a:gd name="T51" fmla="*/ 203 h 203"/>
                <a:gd name="T52" fmla="*/ 0 w 165"/>
                <a:gd name="T53" fmla="*/ 182 h 203"/>
                <a:gd name="T54" fmla="*/ 16 w 165"/>
                <a:gd name="T55" fmla="*/ 82 h 203"/>
                <a:gd name="T56" fmla="*/ 46 w 165"/>
                <a:gd name="T57" fmla="*/ 12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5" h="203">
                  <a:moveTo>
                    <a:pt x="46" y="121"/>
                  </a:moveTo>
                  <a:lnTo>
                    <a:pt x="46" y="121"/>
                  </a:lnTo>
                  <a:lnTo>
                    <a:pt x="51" y="119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67" y="107"/>
                  </a:lnTo>
                  <a:lnTo>
                    <a:pt x="79" y="94"/>
                  </a:lnTo>
                  <a:lnTo>
                    <a:pt x="88" y="82"/>
                  </a:lnTo>
                  <a:lnTo>
                    <a:pt x="97" y="66"/>
                  </a:lnTo>
                  <a:lnTo>
                    <a:pt x="102" y="52"/>
                  </a:lnTo>
                  <a:lnTo>
                    <a:pt x="105" y="36"/>
                  </a:lnTo>
                  <a:lnTo>
                    <a:pt x="107" y="19"/>
                  </a:lnTo>
                  <a:lnTo>
                    <a:pt x="105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5" y="22"/>
                  </a:lnTo>
                  <a:lnTo>
                    <a:pt x="163" y="47"/>
                  </a:lnTo>
                  <a:lnTo>
                    <a:pt x="160" y="68"/>
                  </a:lnTo>
                  <a:lnTo>
                    <a:pt x="151" y="89"/>
                  </a:lnTo>
                  <a:lnTo>
                    <a:pt x="139" y="109"/>
                  </a:lnTo>
                  <a:lnTo>
                    <a:pt x="125" y="129"/>
                  </a:lnTo>
                  <a:lnTo>
                    <a:pt x="109" y="145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81" y="165"/>
                  </a:lnTo>
                  <a:lnTo>
                    <a:pt x="113" y="203"/>
                  </a:lnTo>
                  <a:lnTo>
                    <a:pt x="0" y="182"/>
                  </a:lnTo>
                  <a:lnTo>
                    <a:pt x="16" y="82"/>
                  </a:lnTo>
                  <a:lnTo>
                    <a:pt x="46" y="121"/>
                  </a:lnTo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7" name="Freeform 1179"/>
            <p:cNvSpPr>
              <a:spLocks/>
            </p:cNvSpPr>
            <p:nvPr/>
          </p:nvSpPr>
          <p:spPr bwMode="auto">
            <a:xfrm>
              <a:off x="3684588" y="2754313"/>
              <a:ext cx="261938" cy="328613"/>
            </a:xfrm>
            <a:custGeom>
              <a:avLst/>
              <a:gdLst>
                <a:gd name="T0" fmla="*/ 46 w 165"/>
                <a:gd name="T1" fmla="*/ 85 h 207"/>
                <a:gd name="T2" fmla="*/ 46 w 165"/>
                <a:gd name="T3" fmla="*/ 85 h 207"/>
                <a:gd name="T4" fmla="*/ 53 w 165"/>
                <a:gd name="T5" fmla="*/ 88 h 207"/>
                <a:gd name="T6" fmla="*/ 53 w 165"/>
                <a:gd name="T7" fmla="*/ 88 h 207"/>
                <a:gd name="T8" fmla="*/ 67 w 165"/>
                <a:gd name="T9" fmla="*/ 99 h 207"/>
                <a:gd name="T10" fmla="*/ 79 w 165"/>
                <a:gd name="T11" fmla="*/ 111 h 207"/>
                <a:gd name="T12" fmla="*/ 88 w 165"/>
                <a:gd name="T13" fmla="*/ 125 h 207"/>
                <a:gd name="T14" fmla="*/ 97 w 165"/>
                <a:gd name="T15" fmla="*/ 139 h 207"/>
                <a:gd name="T16" fmla="*/ 102 w 165"/>
                <a:gd name="T17" fmla="*/ 153 h 207"/>
                <a:gd name="T18" fmla="*/ 105 w 165"/>
                <a:gd name="T19" fmla="*/ 169 h 207"/>
                <a:gd name="T20" fmla="*/ 107 w 165"/>
                <a:gd name="T21" fmla="*/ 187 h 207"/>
                <a:gd name="T22" fmla="*/ 105 w 165"/>
                <a:gd name="T23" fmla="*/ 204 h 207"/>
                <a:gd name="T24" fmla="*/ 163 w 165"/>
                <a:gd name="T25" fmla="*/ 207 h 207"/>
                <a:gd name="T26" fmla="*/ 163 w 165"/>
                <a:gd name="T27" fmla="*/ 207 h 207"/>
                <a:gd name="T28" fmla="*/ 165 w 165"/>
                <a:gd name="T29" fmla="*/ 183 h 207"/>
                <a:gd name="T30" fmla="*/ 163 w 165"/>
                <a:gd name="T31" fmla="*/ 159 h 207"/>
                <a:gd name="T32" fmla="*/ 160 w 165"/>
                <a:gd name="T33" fmla="*/ 137 h 207"/>
                <a:gd name="T34" fmla="*/ 151 w 165"/>
                <a:gd name="T35" fmla="*/ 115 h 207"/>
                <a:gd name="T36" fmla="*/ 139 w 165"/>
                <a:gd name="T37" fmla="*/ 95 h 207"/>
                <a:gd name="T38" fmla="*/ 125 w 165"/>
                <a:gd name="T39" fmla="*/ 76 h 207"/>
                <a:gd name="T40" fmla="*/ 109 w 165"/>
                <a:gd name="T41" fmla="*/ 60 h 207"/>
                <a:gd name="T42" fmla="*/ 88 w 165"/>
                <a:gd name="T43" fmla="*/ 46 h 207"/>
                <a:gd name="T44" fmla="*/ 88 w 165"/>
                <a:gd name="T45" fmla="*/ 46 h 207"/>
                <a:gd name="T46" fmla="*/ 81 w 165"/>
                <a:gd name="T47" fmla="*/ 41 h 207"/>
                <a:gd name="T48" fmla="*/ 113 w 165"/>
                <a:gd name="T49" fmla="*/ 0 h 207"/>
                <a:gd name="T50" fmla="*/ 0 w 165"/>
                <a:gd name="T51" fmla="*/ 22 h 207"/>
                <a:gd name="T52" fmla="*/ 14 w 165"/>
                <a:gd name="T53" fmla="*/ 123 h 207"/>
                <a:gd name="T54" fmla="*/ 46 w 165"/>
                <a:gd name="T55" fmla="*/ 85 h 207"/>
                <a:gd name="T56" fmla="*/ 46 w 165"/>
                <a:gd name="T57" fmla="*/ 8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5" h="207">
                  <a:moveTo>
                    <a:pt x="46" y="85"/>
                  </a:moveTo>
                  <a:lnTo>
                    <a:pt x="46" y="85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67" y="99"/>
                  </a:lnTo>
                  <a:lnTo>
                    <a:pt x="79" y="111"/>
                  </a:lnTo>
                  <a:lnTo>
                    <a:pt x="88" y="125"/>
                  </a:lnTo>
                  <a:lnTo>
                    <a:pt x="97" y="139"/>
                  </a:lnTo>
                  <a:lnTo>
                    <a:pt x="102" y="153"/>
                  </a:lnTo>
                  <a:lnTo>
                    <a:pt x="105" y="169"/>
                  </a:lnTo>
                  <a:lnTo>
                    <a:pt x="107" y="187"/>
                  </a:lnTo>
                  <a:lnTo>
                    <a:pt x="105" y="204"/>
                  </a:lnTo>
                  <a:lnTo>
                    <a:pt x="163" y="207"/>
                  </a:lnTo>
                  <a:lnTo>
                    <a:pt x="163" y="207"/>
                  </a:lnTo>
                  <a:lnTo>
                    <a:pt x="165" y="183"/>
                  </a:lnTo>
                  <a:lnTo>
                    <a:pt x="163" y="159"/>
                  </a:lnTo>
                  <a:lnTo>
                    <a:pt x="160" y="137"/>
                  </a:lnTo>
                  <a:lnTo>
                    <a:pt x="151" y="115"/>
                  </a:lnTo>
                  <a:lnTo>
                    <a:pt x="139" y="95"/>
                  </a:lnTo>
                  <a:lnTo>
                    <a:pt x="125" y="76"/>
                  </a:lnTo>
                  <a:lnTo>
                    <a:pt x="109" y="60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1" y="41"/>
                  </a:lnTo>
                  <a:lnTo>
                    <a:pt x="113" y="0"/>
                  </a:lnTo>
                  <a:lnTo>
                    <a:pt x="0" y="22"/>
                  </a:lnTo>
                  <a:lnTo>
                    <a:pt x="14" y="123"/>
                  </a:lnTo>
                  <a:lnTo>
                    <a:pt x="46" y="85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8" name="Freeform 1180"/>
            <p:cNvSpPr>
              <a:spLocks/>
            </p:cNvSpPr>
            <p:nvPr/>
          </p:nvSpPr>
          <p:spPr bwMode="auto">
            <a:xfrm>
              <a:off x="3684588" y="2754313"/>
              <a:ext cx="261938" cy="328613"/>
            </a:xfrm>
            <a:custGeom>
              <a:avLst/>
              <a:gdLst>
                <a:gd name="T0" fmla="*/ 46 w 165"/>
                <a:gd name="T1" fmla="*/ 85 h 207"/>
                <a:gd name="T2" fmla="*/ 46 w 165"/>
                <a:gd name="T3" fmla="*/ 85 h 207"/>
                <a:gd name="T4" fmla="*/ 53 w 165"/>
                <a:gd name="T5" fmla="*/ 88 h 207"/>
                <a:gd name="T6" fmla="*/ 53 w 165"/>
                <a:gd name="T7" fmla="*/ 88 h 207"/>
                <a:gd name="T8" fmla="*/ 67 w 165"/>
                <a:gd name="T9" fmla="*/ 99 h 207"/>
                <a:gd name="T10" fmla="*/ 79 w 165"/>
                <a:gd name="T11" fmla="*/ 111 h 207"/>
                <a:gd name="T12" fmla="*/ 88 w 165"/>
                <a:gd name="T13" fmla="*/ 125 h 207"/>
                <a:gd name="T14" fmla="*/ 97 w 165"/>
                <a:gd name="T15" fmla="*/ 139 h 207"/>
                <a:gd name="T16" fmla="*/ 102 w 165"/>
                <a:gd name="T17" fmla="*/ 153 h 207"/>
                <a:gd name="T18" fmla="*/ 105 w 165"/>
                <a:gd name="T19" fmla="*/ 169 h 207"/>
                <a:gd name="T20" fmla="*/ 107 w 165"/>
                <a:gd name="T21" fmla="*/ 187 h 207"/>
                <a:gd name="T22" fmla="*/ 105 w 165"/>
                <a:gd name="T23" fmla="*/ 204 h 207"/>
                <a:gd name="T24" fmla="*/ 163 w 165"/>
                <a:gd name="T25" fmla="*/ 207 h 207"/>
                <a:gd name="T26" fmla="*/ 163 w 165"/>
                <a:gd name="T27" fmla="*/ 207 h 207"/>
                <a:gd name="T28" fmla="*/ 165 w 165"/>
                <a:gd name="T29" fmla="*/ 183 h 207"/>
                <a:gd name="T30" fmla="*/ 163 w 165"/>
                <a:gd name="T31" fmla="*/ 159 h 207"/>
                <a:gd name="T32" fmla="*/ 160 w 165"/>
                <a:gd name="T33" fmla="*/ 137 h 207"/>
                <a:gd name="T34" fmla="*/ 151 w 165"/>
                <a:gd name="T35" fmla="*/ 115 h 207"/>
                <a:gd name="T36" fmla="*/ 139 w 165"/>
                <a:gd name="T37" fmla="*/ 95 h 207"/>
                <a:gd name="T38" fmla="*/ 125 w 165"/>
                <a:gd name="T39" fmla="*/ 76 h 207"/>
                <a:gd name="T40" fmla="*/ 109 w 165"/>
                <a:gd name="T41" fmla="*/ 60 h 207"/>
                <a:gd name="T42" fmla="*/ 88 w 165"/>
                <a:gd name="T43" fmla="*/ 46 h 207"/>
                <a:gd name="T44" fmla="*/ 88 w 165"/>
                <a:gd name="T45" fmla="*/ 46 h 207"/>
                <a:gd name="T46" fmla="*/ 81 w 165"/>
                <a:gd name="T47" fmla="*/ 41 h 207"/>
                <a:gd name="T48" fmla="*/ 113 w 165"/>
                <a:gd name="T49" fmla="*/ 0 h 207"/>
                <a:gd name="T50" fmla="*/ 0 w 165"/>
                <a:gd name="T51" fmla="*/ 22 h 207"/>
                <a:gd name="T52" fmla="*/ 14 w 165"/>
                <a:gd name="T53" fmla="*/ 123 h 207"/>
                <a:gd name="T54" fmla="*/ 46 w 165"/>
                <a:gd name="T55" fmla="*/ 8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207">
                  <a:moveTo>
                    <a:pt x="46" y="85"/>
                  </a:moveTo>
                  <a:lnTo>
                    <a:pt x="46" y="85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67" y="99"/>
                  </a:lnTo>
                  <a:lnTo>
                    <a:pt x="79" y="111"/>
                  </a:lnTo>
                  <a:lnTo>
                    <a:pt x="88" y="125"/>
                  </a:lnTo>
                  <a:lnTo>
                    <a:pt x="97" y="139"/>
                  </a:lnTo>
                  <a:lnTo>
                    <a:pt x="102" y="153"/>
                  </a:lnTo>
                  <a:lnTo>
                    <a:pt x="105" y="169"/>
                  </a:lnTo>
                  <a:lnTo>
                    <a:pt x="107" y="187"/>
                  </a:lnTo>
                  <a:lnTo>
                    <a:pt x="105" y="204"/>
                  </a:lnTo>
                  <a:lnTo>
                    <a:pt x="163" y="207"/>
                  </a:lnTo>
                  <a:lnTo>
                    <a:pt x="163" y="207"/>
                  </a:lnTo>
                  <a:lnTo>
                    <a:pt x="165" y="183"/>
                  </a:lnTo>
                  <a:lnTo>
                    <a:pt x="163" y="159"/>
                  </a:lnTo>
                  <a:lnTo>
                    <a:pt x="160" y="137"/>
                  </a:lnTo>
                  <a:lnTo>
                    <a:pt x="151" y="115"/>
                  </a:lnTo>
                  <a:lnTo>
                    <a:pt x="139" y="95"/>
                  </a:lnTo>
                  <a:lnTo>
                    <a:pt x="125" y="76"/>
                  </a:lnTo>
                  <a:lnTo>
                    <a:pt x="109" y="60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1" y="41"/>
                  </a:lnTo>
                  <a:lnTo>
                    <a:pt x="113" y="0"/>
                  </a:lnTo>
                  <a:lnTo>
                    <a:pt x="0" y="22"/>
                  </a:lnTo>
                  <a:lnTo>
                    <a:pt x="14" y="123"/>
                  </a:lnTo>
                  <a:lnTo>
                    <a:pt x="46" y="85"/>
                  </a:lnTo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9" name="Freeform 1181"/>
            <p:cNvSpPr>
              <a:spLocks/>
            </p:cNvSpPr>
            <p:nvPr/>
          </p:nvSpPr>
          <p:spPr bwMode="auto">
            <a:xfrm>
              <a:off x="5308601" y="2897188"/>
              <a:ext cx="376238" cy="228600"/>
            </a:xfrm>
            <a:custGeom>
              <a:avLst/>
              <a:gdLst>
                <a:gd name="T0" fmla="*/ 95 w 237"/>
                <a:gd name="T1" fmla="*/ 103 h 144"/>
                <a:gd name="T2" fmla="*/ 95 w 237"/>
                <a:gd name="T3" fmla="*/ 103 h 144"/>
                <a:gd name="T4" fmla="*/ 101 w 237"/>
                <a:gd name="T5" fmla="*/ 97 h 144"/>
                <a:gd name="T6" fmla="*/ 101 w 237"/>
                <a:gd name="T7" fmla="*/ 97 h 144"/>
                <a:gd name="T8" fmla="*/ 114 w 237"/>
                <a:gd name="T9" fmla="*/ 86 h 144"/>
                <a:gd name="T10" fmla="*/ 128 w 237"/>
                <a:gd name="T11" fmla="*/ 75 h 144"/>
                <a:gd name="T12" fmla="*/ 142 w 237"/>
                <a:gd name="T13" fmla="*/ 67 h 144"/>
                <a:gd name="T14" fmla="*/ 158 w 237"/>
                <a:gd name="T15" fmla="*/ 61 h 144"/>
                <a:gd name="T16" fmla="*/ 176 w 237"/>
                <a:gd name="T17" fmla="*/ 55 h 144"/>
                <a:gd name="T18" fmla="*/ 193 w 237"/>
                <a:gd name="T19" fmla="*/ 53 h 144"/>
                <a:gd name="T20" fmla="*/ 214 w 237"/>
                <a:gd name="T21" fmla="*/ 51 h 144"/>
                <a:gd name="T22" fmla="*/ 234 w 237"/>
                <a:gd name="T23" fmla="*/ 51 h 144"/>
                <a:gd name="T24" fmla="*/ 237 w 237"/>
                <a:gd name="T25" fmla="*/ 3 h 144"/>
                <a:gd name="T26" fmla="*/ 237 w 237"/>
                <a:gd name="T27" fmla="*/ 3 h 144"/>
                <a:gd name="T28" fmla="*/ 210 w 237"/>
                <a:gd name="T29" fmla="*/ 0 h 144"/>
                <a:gd name="T30" fmla="*/ 182 w 237"/>
                <a:gd name="T31" fmla="*/ 3 h 144"/>
                <a:gd name="T32" fmla="*/ 158 w 237"/>
                <a:gd name="T33" fmla="*/ 7 h 144"/>
                <a:gd name="T34" fmla="*/ 131 w 237"/>
                <a:gd name="T35" fmla="*/ 12 h 144"/>
                <a:gd name="T36" fmla="*/ 109 w 237"/>
                <a:gd name="T37" fmla="*/ 23 h 144"/>
                <a:gd name="T38" fmla="*/ 87 w 237"/>
                <a:gd name="T39" fmla="*/ 35 h 144"/>
                <a:gd name="T40" fmla="*/ 69 w 237"/>
                <a:gd name="T41" fmla="*/ 49 h 144"/>
                <a:gd name="T42" fmla="*/ 53 w 237"/>
                <a:gd name="T43" fmla="*/ 67 h 144"/>
                <a:gd name="T44" fmla="*/ 53 w 237"/>
                <a:gd name="T45" fmla="*/ 67 h 144"/>
                <a:gd name="T46" fmla="*/ 47 w 237"/>
                <a:gd name="T47" fmla="*/ 73 h 144"/>
                <a:gd name="T48" fmla="*/ 0 w 237"/>
                <a:gd name="T49" fmla="*/ 45 h 144"/>
                <a:gd name="T50" fmla="*/ 26 w 237"/>
                <a:gd name="T51" fmla="*/ 144 h 144"/>
                <a:gd name="T52" fmla="*/ 142 w 237"/>
                <a:gd name="T53" fmla="*/ 132 h 144"/>
                <a:gd name="T54" fmla="*/ 95 w 237"/>
                <a:gd name="T55" fmla="*/ 103 h 144"/>
                <a:gd name="T56" fmla="*/ 95 w 237"/>
                <a:gd name="T57" fmla="*/ 10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7" h="144">
                  <a:moveTo>
                    <a:pt x="95" y="103"/>
                  </a:moveTo>
                  <a:lnTo>
                    <a:pt x="95" y="103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14" y="86"/>
                  </a:lnTo>
                  <a:lnTo>
                    <a:pt x="128" y="75"/>
                  </a:lnTo>
                  <a:lnTo>
                    <a:pt x="142" y="67"/>
                  </a:lnTo>
                  <a:lnTo>
                    <a:pt x="158" y="61"/>
                  </a:lnTo>
                  <a:lnTo>
                    <a:pt x="176" y="55"/>
                  </a:lnTo>
                  <a:lnTo>
                    <a:pt x="193" y="53"/>
                  </a:lnTo>
                  <a:lnTo>
                    <a:pt x="214" y="51"/>
                  </a:lnTo>
                  <a:lnTo>
                    <a:pt x="234" y="5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0" y="0"/>
                  </a:lnTo>
                  <a:lnTo>
                    <a:pt x="182" y="3"/>
                  </a:lnTo>
                  <a:lnTo>
                    <a:pt x="158" y="7"/>
                  </a:lnTo>
                  <a:lnTo>
                    <a:pt x="131" y="12"/>
                  </a:lnTo>
                  <a:lnTo>
                    <a:pt x="109" y="23"/>
                  </a:lnTo>
                  <a:lnTo>
                    <a:pt x="87" y="35"/>
                  </a:lnTo>
                  <a:lnTo>
                    <a:pt x="69" y="49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47" y="73"/>
                  </a:lnTo>
                  <a:lnTo>
                    <a:pt x="0" y="45"/>
                  </a:lnTo>
                  <a:lnTo>
                    <a:pt x="26" y="144"/>
                  </a:lnTo>
                  <a:lnTo>
                    <a:pt x="142" y="132"/>
                  </a:lnTo>
                  <a:lnTo>
                    <a:pt x="95" y="103"/>
                  </a:lnTo>
                  <a:lnTo>
                    <a:pt x="95" y="103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0" name="Freeform 1182"/>
            <p:cNvSpPr>
              <a:spLocks/>
            </p:cNvSpPr>
            <p:nvPr/>
          </p:nvSpPr>
          <p:spPr bwMode="auto">
            <a:xfrm>
              <a:off x="5308601" y="2897188"/>
              <a:ext cx="376238" cy="228600"/>
            </a:xfrm>
            <a:custGeom>
              <a:avLst/>
              <a:gdLst>
                <a:gd name="T0" fmla="*/ 95 w 237"/>
                <a:gd name="T1" fmla="*/ 103 h 144"/>
                <a:gd name="T2" fmla="*/ 95 w 237"/>
                <a:gd name="T3" fmla="*/ 103 h 144"/>
                <a:gd name="T4" fmla="*/ 101 w 237"/>
                <a:gd name="T5" fmla="*/ 97 h 144"/>
                <a:gd name="T6" fmla="*/ 101 w 237"/>
                <a:gd name="T7" fmla="*/ 97 h 144"/>
                <a:gd name="T8" fmla="*/ 114 w 237"/>
                <a:gd name="T9" fmla="*/ 86 h 144"/>
                <a:gd name="T10" fmla="*/ 128 w 237"/>
                <a:gd name="T11" fmla="*/ 75 h 144"/>
                <a:gd name="T12" fmla="*/ 142 w 237"/>
                <a:gd name="T13" fmla="*/ 67 h 144"/>
                <a:gd name="T14" fmla="*/ 158 w 237"/>
                <a:gd name="T15" fmla="*/ 61 h 144"/>
                <a:gd name="T16" fmla="*/ 176 w 237"/>
                <a:gd name="T17" fmla="*/ 55 h 144"/>
                <a:gd name="T18" fmla="*/ 193 w 237"/>
                <a:gd name="T19" fmla="*/ 53 h 144"/>
                <a:gd name="T20" fmla="*/ 214 w 237"/>
                <a:gd name="T21" fmla="*/ 51 h 144"/>
                <a:gd name="T22" fmla="*/ 234 w 237"/>
                <a:gd name="T23" fmla="*/ 51 h 144"/>
                <a:gd name="T24" fmla="*/ 237 w 237"/>
                <a:gd name="T25" fmla="*/ 3 h 144"/>
                <a:gd name="T26" fmla="*/ 237 w 237"/>
                <a:gd name="T27" fmla="*/ 3 h 144"/>
                <a:gd name="T28" fmla="*/ 210 w 237"/>
                <a:gd name="T29" fmla="*/ 0 h 144"/>
                <a:gd name="T30" fmla="*/ 182 w 237"/>
                <a:gd name="T31" fmla="*/ 3 h 144"/>
                <a:gd name="T32" fmla="*/ 158 w 237"/>
                <a:gd name="T33" fmla="*/ 7 h 144"/>
                <a:gd name="T34" fmla="*/ 131 w 237"/>
                <a:gd name="T35" fmla="*/ 12 h 144"/>
                <a:gd name="T36" fmla="*/ 109 w 237"/>
                <a:gd name="T37" fmla="*/ 23 h 144"/>
                <a:gd name="T38" fmla="*/ 87 w 237"/>
                <a:gd name="T39" fmla="*/ 35 h 144"/>
                <a:gd name="T40" fmla="*/ 69 w 237"/>
                <a:gd name="T41" fmla="*/ 49 h 144"/>
                <a:gd name="T42" fmla="*/ 53 w 237"/>
                <a:gd name="T43" fmla="*/ 67 h 144"/>
                <a:gd name="T44" fmla="*/ 53 w 237"/>
                <a:gd name="T45" fmla="*/ 67 h 144"/>
                <a:gd name="T46" fmla="*/ 47 w 237"/>
                <a:gd name="T47" fmla="*/ 73 h 144"/>
                <a:gd name="T48" fmla="*/ 0 w 237"/>
                <a:gd name="T49" fmla="*/ 45 h 144"/>
                <a:gd name="T50" fmla="*/ 26 w 237"/>
                <a:gd name="T51" fmla="*/ 144 h 144"/>
                <a:gd name="T52" fmla="*/ 142 w 237"/>
                <a:gd name="T53" fmla="*/ 132 h 144"/>
                <a:gd name="T54" fmla="*/ 95 w 237"/>
                <a:gd name="T55" fmla="*/ 10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7" h="144">
                  <a:moveTo>
                    <a:pt x="95" y="103"/>
                  </a:moveTo>
                  <a:lnTo>
                    <a:pt x="95" y="103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14" y="86"/>
                  </a:lnTo>
                  <a:lnTo>
                    <a:pt x="128" y="75"/>
                  </a:lnTo>
                  <a:lnTo>
                    <a:pt x="142" y="67"/>
                  </a:lnTo>
                  <a:lnTo>
                    <a:pt x="158" y="61"/>
                  </a:lnTo>
                  <a:lnTo>
                    <a:pt x="176" y="55"/>
                  </a:lnTo>
                  <a:lnTo>
                    <a:pt x="193" y="53"/>
                  </a:lnTo>
                  <a:lnTo>
                    <a:pt x="214" y="51"/>
                  </a:lnTo>
                  <a:lnTo>
                    <a:pt x="234" y="5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0" y="0"/>
                  </a:lnTo>
                  <a:lnTo>
                    <a:pt x="182" y="3"/>
                  </a:lnTo>
                  <a:lnTo>
                    <a:pt x="158" y="7"/>
                  </a:lnTo>
                  <a:lnTo>
                    <a:pt x="131" y="12"/>
                  </a:lnTo>
                  <a:lnTo>
                    <a:pt x="109" y="23"/>
                  </a:lnTo>
                  <a:lnTo>
                    <a:pt x="87" y="35"/>
                  </a:lnTo>
                  <a:lnTo>
                    <a:pt x="69" y="49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47" y="73"/>
                  </a:lnTo>
                  <a:lnTo>
                    <a:pt x="0" y="45"/>
                  </a:lnTo>
                  <a:lnTo>
                    <a:pt x="26" y="144"/>
                  </a:lnTo>
                  <a:lnTo>
                    <a:pt x="142" y="132"/>
                  </a:lnTo>
                  <a:lnTo>
                    <a:pt x="95" y="103"/>
                  </a:lnTo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1" name="Freeform 1183"/>
            <p:cNvSpPr>
              <a:spLocks/>
            </p:cNvSpPr>
            <p:nvPr/>
          </p:nvSpPr>
          <p:spPr bwMode="auto">
            <a:xfrm>
              <a:off x="5311776" y="3802063"/>
              <a:ext cx="373063" cy="228600"/>
            </a:xfrm>
            <a:custGeom>
              <a:avLst/>
              <a:gdLst>
                <a:gd name="T0" fmla="*/ 95 w 235"/>
                <a:gd name="T1" fmla="*/ 41 h 144"/>
                <a:gd name="T2" fmla="*/ 95 w 235"/>
                <a:gd name="T3" fmla="*/ 41 h 144"/>
                <a:gd name="T4" fmla="*/ 99 w 235"/>
                <a:gd name="T5" fmla="*/ 47 h 144"/>
                <a:gd name="T6" fmla="*/ 99 w 235"/>
                <a:gd name="T7" fmla="*/ 47 h 144"/>
                <a:gd name="T8" fmla="*/ 112 w 235"/>
                <a:gd name="T9" fmla="*/ 58 h 144"/>
                <a:gd name="T10" fmla="*/ 126 w 235"/>
                <a:gd name="T11" fmla="*/ 69 h 144"/>
                <a:gd name="T12" fmla="*/ 140 w 235"/>
                <a:gd name="T13" fmla="*/ 77 h 144"/>
                <a:gd name="T14" fmla="*/ 156 w 235"/>
                <a:gd name="T15" fmla="*/ 83 h 144"/>
                <a:gd name="T16" fmla="*/ 174 w 235"/>
                <a:gd name="T17" fmla="*/ 89 h 144"/>
                <a:gd name="T18" fmla="*/ 191 w 235"/>
                <a:gd name="T19" fmla="*/ 91 h 144"/>
                <a:gd name="T20" fmla="*/ 212 w 235"/>
                <a:gd name="T21" fmla="*/ 93 h 144"/>
                <a:gd name="T22" fmla="*/ 232 w 235"/>
                <a:gd name="T23" fmla="*/ 93 h 144"/>
                <a:gd name="T24" fmla="*/ 235 w 235"/>
                <a:gd name="T25" fmla="*/ 142 h 144"/>
                <a:gd name="T26" fmla="*/ 235 w 235"/>
                <a:gd name="T27" fmla="*/ 142 h 144"/>
                <a:gd name="T28" fmla="*/ 208 w 235"/>
                <a:gd name="T29" fmla="*/ 144 h 144"/>
                <a:gd name="T30" fmla="*/ 182 w 235"/>
                <a:gd name="T31" fmla="*/ 144 h 144"/>
                <a:gd name="T32" fmla="*/ 156 w 235"/>
                <a:gd name="T33" fmla="*/ 137 h 144"/>
                <a:gd name="T34" fmla="*/ 131 w 235"/>
                <a:gd name="T35" fmla="*/ 132 h 144"/>
                <a:gd name="T36" fmla="*/ 107 w 235"/>
                <a:gd name="T37" fmla="*/ 121 h 144"/>
                <a:gd name="T38" fmla="*/ 87 w 235"/>
                <a:gd name="T39" fmla="*/ 109 h 144"/>
                <a:gd name="T40" fmla="*/ 67 w 235"/>
                <a:gd name="T41" fmla="*/ 95 h 144"/>
                <a:gd name="T42" fmla="*/ 51 w 235"/>
                <a:gd name="T43" fmla="*/ 77 h 144"/>
                <a:gd name="T44" fmla="*/ 51 w 235"/>
                <a:gd name="T45" fmla="*/ 77 h 144"/>
                <a:gd name="T46" fmla="*/ 45 w 235"/>
                <a:gd name="T47" fmla="*/ 71 h 144"/>
                <a:gd name="T48" fmla="*/ 0 w 235"/>
                <a:gd name="T49" fmla="*/ 99 h 144"/>
                <a:gd name="T50" fmla="*/ 26 w 235"/>
                <a:gd name="T51" fmla="*/ 0 h 144"/>
                <a:gd name="T52" fmla="*/ 140 w 235"/>
                <a:gd name="T53" fmla="*/ 14 h 144"/>
                <a:gd name="T54" fmla="*/ 95 w 235"/>
                <a:gd name="T55" fmla="*/ 41 h 144"/>
                <a:gd name="T56" fmla="*/ 95 w 235"/>
                <a:gd name="T57" fmla="*/ 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144">
                  <a:moveTo>
                    <a:pt x="95" y="41"/>
                  </a:moveTo>
                  <a:lnTo>
                    <a:pt x="95" y="41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112" y="58"/>
                  </a:lnTo>
                  <a:lnTo>
                    <a:pt x="126" y="69"/>
                  </a:lnTo>
                  <a:lnTo>
                    <a:pt x="140" y="77"/>
                  </a:lnTo>
                  <a:lnTo>
                    <a:pt x="156" y="83"/>
                  </a:lnTo>
                  <a:lnTo>
                    <a:pt x="174" y="89"/>
                  </a:lnTo>
                  <a:lnTo>
                    <a:pt x="191" y="91"/>
                  </a:lnTo>
                  <a:lnTo>
                    <a:pt x="212" y="93"/>
                  </a:lnTo>
                  <a:lnTo>
                    <a:pt x="232" y="93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08" y="144"/>
                  </a:lnTo>
                  <a:lnTo>
                    <a:pt x="182" y="144"/>
                  </a:lnTo>
                  <a:lnTo>
                    <a:pt x="156" y="137"/>
                  </a:lnTo>
                  <a:lnTo>
                    <a:pt x="131" y="132"/>
                  </a:lnTo>
                  <a:lnTo>
                    <a:pt x="107" y="121"/>
                  </a:lnTo>
                  <a:lnTo>
                    <a:pt x="87" y="109"/>
                  </a:lnTo>
                  <a:lnTo>
                    <a:pt x="67" y="95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5" y="71"/>
                  </a:lnTo>
                  <a:lnTo>
                    <a:pt x="0" y="99"/>
                  </a:lnTo>
                  <a:lnTo>
                    <a:pt x="26" y="0"/>
                  </a:lnTo>
                  <a:lnTo>
                    <a:pt x="140" y="14"/>
                  </a:lnTo>
                  <a:lnTo>
                    <a:pt x="95" y="41"/>
                  </a:lnTo>
                  <a:lnTo>
                    <a:pt x="95" y="41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2" name="Freeform 1184"/>
            <p:cNvSpPr>
              <a:spLocks/>
            </p:cNvSpPr>
            <p:nvPr/>
          </p:nvSpPr>
          <p:spPr bwMode="auto">
            <a:xfrm>
              <a:off x="5311776" y="3802063"/>
              <a:ext cx="373063" cy="228600"/>
            </a:xfrm>
            <a:custGeom>
              <a:avLst/>
              <a:gdLst>
                <a:gd name="T0" fmla="*/ 95 w 235"/>
                <a:gd name="T1" fmla="*/ 41 h 144"/>
                <a:gd name="T2" fmla="*/ 95 w 235"/>
                <a:gd name="T3" fmla="*/ 41 h 144"/>
                <a:gd name="T4" fmla="*/ 99 w 235"/>
                <a:gd name="T5" fmla="*/ 47 h 144"/>
                <a:gd name="T6" fmla="*/ 99 w 235"/>
                <a:gd name="T7" fmla="*/ 47 h 144"/>
                <a:gd name="T8" fmla="*/ 112 w 235"/>
                <a:gd name="T9" fmla="*/ 58 h 144"/>
                <a:gd name="T10" fmla="*/ 126 w 235"/>
                <a:gd name="T11" fmla="*/ 69 h 144"/>
                <a:gd name="T12" fmla="*/ 140 w 235"/>
                <a:gd name="T13" fmla="*/ 77 h 144"/>
                <a:gd name="T14" fmla="*/ 156 w 235"/>
                <a:gd name="T15" fmla="*/ 83 h 144"/>
                <a:gd name="T16" fmla="*/ 174 w 235"/>
                <a:gd name="T17" fmla="*/ 89 h 144"/>
                <a:gd name="T18" fmla="*/ 191 w 235"/>
                <a:gd name="T19" fmla="*/ 91 h 144"/>
                <a:gd name="T20" fmla="*/ 212 w 235"/>
                <a:gd name="T21" fmla="*/ 93 h 144"/>
                <a:gd name="T22" fmla="*/ 232 w 235"/>
                <a:gd name="T23" fmla="*/ 93 h 144"/>
                <a:gd name="T24" fmla="*/ 235 w 235"/>
                <a:gd name="T25" fmla="*/ 142 h 144"/>
                <a:gd name="T26" fmla="*/ 235 w 235"/>
                <a:gd name="T27" fmla="*/ 142 h 144"/>
                <a:gd name="T28" fmla="*/ 208 w 235"/>
                <a:gd name="T29" fmla="*/ 144 h 144"/>
                <a:gd name="T30" fmla="*/ 182 w 235"/>
                <a:gd name="T31" fmla="*/ 144 h 144"/>
                <a:gd name="T32" fmla="*/ 156 w 235"/>
                <a:gd name="T33" fmla="*/ 137 h 144"/>
                <a:gd name="T34" fmla="*/ 131 w 235"/>
                <a:gd name="T35" fmla="*/ 132 h 144"/>
                <a:gd name="T36" fmla="*/ 107 w 235"/>
                <a:gd name="T37" fmla="*/ 121 h 144"/>
                <a:gd name="T38" fmla="*/ 87 w 235"/>
                <a:gd name="T39" fmla="*/ 109 h 144"/>
                <a:gd name="T40" fmla="*/ 67 w 235"/>
                <a:gd name="T41" fmla="*/ 95 h 144"/>
                <a:gd name="T42" fmla="*/ 51 w 235"/>
                <a:gd name="T43" fmla="*/ 77 h 144"/>
                <a:gd name="T44" fmla="*/ 51 w 235"/>
                <a:gd name="T45" fmla="*/ 77 h 144"/>
                <a:gd name="T46" fmla="*/ 45 w 235"/>
                <a:gd name="T47" fmla="*/ 71 h 144"/>
                <a:gd name="T48" fmla="*/ 0 w 235"/>
                <a:gd name="T49" fmla="*/ 99 h 144"/>
                <a:gd name="T50" fmla="*/ 26 w 235"/>
                <a:gd name="T51" fmla="*/ 0 h 144"/>
                <a:gd name="T52" fmla="*/ 140 w 235"/>
                <a:gd name="T53" fmla="*/ 14 h 144"/>
                <a:gd name="T54" fmla="*/ 95 w 235"/>
                <a:gd name="T55" fmla="*/ 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5" h="144">
                  <a:moveTo>
                    <a:pt x="95" y="41"/>
                  </a:moveTo>
                  <a:lnTo>
                    <a:pt x="95" y="41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112" y="58"/>
                  </a:lnTo>
                  <a:lnTo>
                    <a:pt x="126" y="69"/>
                  </a:lnTo>
                  <a:lnTo>
                    <a:pt x="140" y="77"/>
                  </a:lnTo>
                  <a:lnTo>
                    <a:pt x="156" y="83"/>
                  </a:lnTo>
                  <a:lnTo>
                    <a:pt x="174" y="89"/>
                  </a:lnTo>
                  <a:lnTo>
                    <a:pt x="191" y="91"/>
                  </a:lnTo>
                  <a:lnTo>
                    <a:pt x="212" y="93"/>
                  </a:lnTo>
                  <a:lnTo>
                    <a:pt x="232" y="93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08" y="144"/>
                  </a:lnTo>
                  <a:lnTo>
                    <a:pt x="182" y="144"/>
                  </a:lnTo>
                  <a:lnTo>
                    <a:pt x="156" y="137"/>
                  </a:lnTo>
                  <a:lnTo>
                    <a:pt x="131" y="132"/>
                  </a:lnTo>
                  <a:lnTo>
                    <a:pt x="107" y="121"/>
                  </a:lnTo>
                  <a:lnTo>
                    <a:pt x="87" y="109"/>
                  </a:lnTo>
                  <a:lnTo>
                    <a:pt x="67" y="95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5" y="71"/>
                  </a:lnTo>
                  <a:lnTo>
                    <a:pt x="0" y="99"/>
                  </a:lnTo>
                  <a:lnTo>
                    <a:pt x="26" y="0"/>
                  </a:lnTo>
                  <a:lnTo>
                    <a:pt x="140" y="14"/>
                  </a:lnTo>
                  <a:lnTo>
                    <a:pt x="95" y="41"/>
                  </a:lnTo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3" name="Freeform 1185"/>
            <p:cNvSpPr>
              <a:spLocks/>
            </p:cNvSpPr>
            <p:nvPr/>
          </p:nvSpPr>
          <p:spPr bwMode="auto">
            <a:xfrm>
              <a:off x="3019426" y="4395788"/>
              <a:ext cx="982663" cy="180975"/>
            </a:xfrm>
            <a:custGeom>
              <a:avLst/>
              <a:gdLst>
                <a:gd name="T0" fmla="*/ 0 w 619"/>
                <a:gd name="T1" fmla="*/ 114 h 114"/>
                <a:gd name="T2" fmla="*/ 619 w 619"/>
                <a:gd name="T3" fmla="*/ 114 h 114"/>
                <a:gd name="T4" fmla="*/ 619 w 619"/>
                <a:gd name="T5" fmla="*/ 0 h 114"/>
                <a:gd name="T6" fmla="*/ 0 w 619"/>
                <a:gd name="T7" fmla="*/ 0 h 114"/>
                <a:gd name="T8" fmla="*/ 0 w 619"/>
                <a:gd name="T9" fmla="*/ 114 h 114"/>
                <a:gd name="T10" fmla="*/ 0 w 619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9" h="114">
                  <a:moveTo>
                    <a:pt x="0" y="114"/>
                  </a:moveTo>
                  <a:lnTo>
                    <a:pt x="619" y="114"/>
                  </a:lnTo>
                  <a:lnTo>
                    <a:pt x="619" y="0"/>
                  </a:lnTo>
                  <a:lnTo>
                    <a:pt x="0" y="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4" name="Freeform 1186"/>
            <p:cNvSpPr>
              <a:spLocks/>
            </p:cNvSpPr>
            <p:nvPr/>
          </p:nvSpPr>
          <p:spPr bwMode="auto">
            <a:xfrm>
              <a:off x="3019426" y="4395788"/>
              <a:ext cx="982663" cy="180975"/>
            </a:xfrm>
            <a:custGeom>
              <a:avLst/>
              <a:gdLst>
                <a:gd name="T0" fmla="*/ 0 w 619"/>
                <a:gd name="T1" fmla="*/ 114 h 114"/>
                <a:gd name="T2" fmla="*/ 619 w 619"/>
                <a:gd name="T3" fmla="*/ 114 h 114"/>
                <a:gd name="T4" fmla="*/ 619 w 619"/>
                <a:gd name="T5" fmla="*/ 0 h 114"/>
                <a:gd name="T6" fmla="*/ 0 w 619"/>
                <a:gd name="T7" fmla="*/ 0 h 114"/>
                <a:gd name="T8" fmla="*/ 0 w 619"/>
                <a:gd name="T9" fmla="*/ 114 h 114"/>
                <a:gd name="T10" fmla="*/ 0 w 619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9" h="114">
                  <a:moveTo>
                    <a:pt x="0" y="114"/>
                  </a:moveTo>
                  <a:lnTo>
                    <a:pt x="619" y="114"/>
                  </a:lnTo>
                  <a:lnTo>
                    <a:pt x="619" y="0"/>
                  </a:lnTo>
                  <a:lnTo>
                    <a:pt x="0" y="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5" name="Freeform 1187"/>
            <p:cNvSpPr>
              <a:spLocks/>
            </p:cNvSpPr>
            <p:nvPr/>
          </p:nvSpPr>
          <p:spPr bwMode="auto">
            <a:xfrm>
              <a:off x="5094288" y="4395788"/>
              <a:ext cx="1103313" cy="180975"/>
            </a:xfrm>
            <a:custGeom>
              <a:avLst/>
              <a:gdLst>
                <a:gd name="T0" fmla="*/ 0 w 695"/>
                <a:gd name="T1" fmla="*/ 114 h 114"/>
                <a:gd name="T2" fmla="*/ 695 w 695"/>
                <a:gd name="T3" fmla="*/ 114 h 114"/>
                <a:gd name="T4" fmla="*/ 695 w 695"/>
                <a:gd name="T5" fmla="*/ 0 h 114"/>
                <a:gd name="T6" fmla="*/ 0 w 695"/>
                <a:gd name="T7" fmla="*/ 0 h 114"/>
                <a:gd name="T8" fmla="*/ 0 w 695"/>
                <a:gd name="T9" fmla="*/ 114 h 114"/>
                <a:gd name="T10" fmla="*/ 0 w 695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5" h="114">
                  <a:moveTo>
                    <a:pt x="0" y="114"/>
                  </a:moveTo>
                  <a:lnTo>
                    <a:pt x="695" y="114"/>
                  </a:lnTo>
                  <a:lnTo>
                    <a:pt x="695" y="0"/>
                  </a:lnTo>
                  <a:lnTo>
                    <a:pt x="0" y="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6" name="Freeform 1188"/>
            <p:cNvSpPr>
              <a:spLocks/>
            </p:cNvSpPr>
            <p:nvPr/>
          </p:nvSpPr>
          <p:spPr bwMode="auto">
            <a:xfrm>
              <a:off x="5094288" y="4395788"/>
              <a:ext cx="1103313" cy="180975"/>
            </a:xfrm>
            <a:custGeom>
              <a:avLst/>
              <a:gdLst>
                <a:gd name="T0" fmla="*/ 0 w 695"/>
                <a:gd name="T1" fmla="*/ 114 h 114"/>
                <a:gd name="T2" fmla="*/ 695 w 695"/>
                <a:gd name="T3" fmla="*/ 114 h 114"/>
                <a:gd name="T4" fmla="*/ 695 w 695"/>
                <a:gd name="T5" fmla="*/ 0 h 114"/>
                <a:gd name="T6" fmla="*/ 0 w 695"/>
                <a:gd name="T7" fmla="*/ 0 h 114"/>
                <a:gd name="T8" fmla="*/ 0 w 695"/>
                <a:gd name="T9" fmla="*/ 114 h 114"/>
                <a:gd name="T10" fmla="*/ 0 w 695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5" h="114">
                  <a:moveTo>
                    <a:pt x="0" y="114"/>
                  </a:moveTo>
                  <a:lnTo>
                    <a:pt x="695" y="114"/>
                  </a:lnTo>
                  <a:lnTo>
                    <a:pt x="695" y="0"/>
                  </a:lnTo>
                  <a:lnTo>
                    <a:pt x="0" y="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7" name="Freeform 1189"/>
            <p:cNvSpPr>
              <a:spLocks/>
            </p:cNvSpPr>
            <p:nvPr/>
          </p:nvSpPr>
          <p:spPr bwMode="auto">
            <a:xfrm>
              <a:off x="6764338" y="3306763"/>
              <a:ext cx="523875" cy="358775"/>
            </a:xfrm>
            <a:custGeom>
              <a:avLst/>
              <a:gdLst>
                <a:gd name="T0" fmla="*/ 330 w 330"/>
                <a:gd name="T1" fmla="*/ 114 h 226"/>
                <a:gd name="T2" fmla="*/ 330 w 330"/>
                <a:gd name="T3" fmla="*/ 114 h 226"/>
                <a:gd name="T4" fmla="*/ 330 w 330"/>
                <a:gd name="T5" fmla="*/ 123 h 226"/>
                <a:gd name="T6" fmla="*/ 327 w 330"/>
                <a:gd name="T7" fmla="*/ 135 h 226"/>
                <a:gd name="T8" fmla="*/ 322 w 330"/>
                <a:gd name="T9" fmla="*/ 145 h 226"/>
                <a:gd name="T10" fmla="*/ 318 w 330"/>
                <a:gd name="T11" fmla="*/ 156 h 226"/>
                <a:gd name="T12" fmla="*/ 310 w 330"/>
                <a:gd name="T13" fmla="*/ 165 h 226"/>
                <a:gd name="T14" fmla="*/ 302 w 330"/>
                <a:gd name="T15" fmla="*/ 175 h 226"/>
                <a:gd name="T16" fmla="*/ 292 w 330"/>
                <a:gd name="T17" fmla="*/ 184 h 226"/>
                <a:gd name="T18" fmla="*/ 282 w 330"/>
                <a:gd name="T19" fmla="*/ 191 h 226"/>
                <a:gd name="T20" fmla="*/ 258 w 330"/>
                <a:gd name="T21" fmla="*/ 205 h 226"/>
                <a:gd name="T22" fmla="*/ 230 w 330"/>
                <a:gd name="T23" fmla="*/ 216 h 226"/>
                <a:gd name="T24" fmla="*/ 199 w 330"/>
                <a:gd name="T25" fmla="*/ 222 h 226"/>
                <a:gd name="T26" fmla="*/ 165 w 330"/>
                <a:gd name="T27" fmla="*/ 226 h 226"/>
                <a:gd name="T28" fmla="*/ 165 w 330"/>
                <a:gd name="T29" fmla="*/ 226 h 226"/>
                <a:gd name="T30" fmla="*/ 132 w 330"/>
                <a:gd name="T31" fmla="*/ 222 h 226"/>
                <a:gd name="T32" fmla="*/ 101 w 330"/>
                <a:gd name="T33" fmla="*/ 216 h 226"/>
                <a:gd name="T34" fmla="*/ 72 w 330"/>
                <a:gd name="T35" fmla="*/ 205 h 226"/>
                <a:gd name="T36" fmla="*/ 48 w 330"/>
                <a:gd name="T37" fmla="*/ 191 h 226"/>
                <a:gd name="T38" fmla="*/ 38 w 330"/>
                <a:gd name="T39" fmla="*/ 184 h 226"/>
                <a:gd name="T40" fmla="*/ 28 w 330"/>
                <a:gd name="T41" fmla="*/ 175 h 226"/>
                <a:gd name="T42" fmla="*/ 20 w 330"/>
                <a:gd name="T43" fmla="*/ 165 h 226"/>
                <a:gd name="T44" fmla="*/ 11 w 330"/>
                <a:gd name="T45" fmla="*/ 156 h 226"/>
                <a:gd name="T46" fmla="*/ 8 w 330"/>
                <a:gd name="T47" fmla="*/ 145 h 226"/>
                <a:gd name="T48" fmla="*/ 4 w 330"/>
                <a:gd name="T49" fmla="*/ 135 h 226"/>
                <a:gd name="T50" fmla="*/ 0 w 330"/>
                <a:gd name="T51" fmla="*/ 123 h 226"/>
                <a:gd name="T52" fmla="*/ 0 w 330"/>
                <a:gd name="T53" fmla="*/ 114 h 226"/>
                <a:gd name="T54" fmla="*/ 0 w 330"/>
                <a:gd name="T55" fmla="*/ 114 h 226"/>
                <a:gd name="T56" fmla="*/ 0 w 330"/>
                <a:gd name="T57" fmla="*/ 101 h 226"/>
                <a:gd name="T58" fmla="*/ 4 w 330"/>
                <a:gd name="T59" fmla="*/ 89 h 226"/>
                <a:gd name="T60" fmla="*/ 8 w 330"/>
                <a:gd name="T61" fmla="*/ 79 h 226"/>
                <a:gd name="T62" fmla="*/ 11 w 330"/>
                <a:gd name="T63" fmla="*/ 69 h 226"/>
                <a:gd name="T64" fmla="*/ 20 w 330"/>
                <a:gd name="T65" fmla="*/ 59 h 226"/>
                <a:gd name="T66" fmla="*/ 28 w 330"/>
                <a:gd name="T67" fmla="*/ 49 h 226"/>
                <a:gd name="T68" fmla="*/ 38 w 330"/>
                <a:gd name="T69" fmla="*/ 40 h 226"/>
                <a:gd name="T70" fmla="*/ 48 w 330"/>
                <a:gd name="T71" fmla="*/ 33 h 226"/>
                <a:gd name="T72" fmla="*/ 72 w 330"/>
                <a:gd name="T73" fmla="*/ 19 h 226"/>
                <a:gd name="T74" fmla="*/ 101 w 330"/>
                <a:gd name="T75" fmla="*/ 9 h 226"/>
                <a:gd name="T76" fmla="*/ 132 w 330"/>
                <a:gd name="T77" fmla="*/ 2 h 226"/>
                <a:gd name="T78" fmla="*/ 165 w 330"/>
                <a:gd name="T79" fmla="*/ 0 h 226"/>
                <a:gd name="T80" fmla="*/ 165 w 330"/>
                <a:gd name="T81" fmla="*/ 0 h 226"/>
                <a:gd name="T82" fmla="*/ 199 w 330"/>
                <a:gd name="T83" fmla="*/ 2 h 226"/>
                <a:gd name="T84" fmla="*/ 230 w 330"/>
                <a:gd name="T85" fmla="*/ 9 h 226"/>
                <a:gd name="T86" fmla="*/ 258 w 330"/>
                <a:gd name="T87" fmla="*/ 19 h 226"/>
                <a:gd name="T88" fmla="*/ 282 w 330"/>
                <a:gd name="T89" fmla="*/ 33 h 226"/>
                <a:gd name="T90" fmla="*/ 292 w 330"/>
                <a:gd name="T91" fmla="*/ 40 h 226"/>
                <a:gd name="T92" fmla="*/ 302 w 330"/>
                <a:gd name="T93" fmla="*/ 49 h 226"/>
                <a:gd name="T94" fmla="*/ 310 w 330"/>
                <a:gd name="T95" fmla="*/ 59 h 226"/>
                <a:gd name="T96" fmla="*/ 318 w 330"/>
                <a:gd name="T97" fmla="*/ 69 h 226"/>
                <a:gd name="T98" fmla="*/ 322 w 330"/>
                <a:gd name="T99" fmla="*/ 79 h 226"/>
                <a:gd name="T100" fmla="*/ 327 w 330"/>
                <a:gd name="T101" fmla="*/ 89 h 226"/>
                <a:gd name="T102" fmla="*/ 330 w 330"/>
                <a:gd name="T103" fmla="*/ 101 h 226"/>
                <a:gd name="T104" fmla="*/ 330 w 330"/>
                <a:gd name="T105" fmla="*/ 114 h 226"/>
                <a:gd name="T106" fmla="*/ 330 w 330"/>
                <a:gd name="T107" fmla="*/ 1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0" h="226">
                  <a:moveTo>
                    <a:pt x="330" y="114"/>
                  </a:moveTo>
                  <a:lnTo>
                    <a:pt x="330" y="114"/>
                  </a:lnTo>
                  <a:lnTo>
                    <a:pt x="330" y="123"/>
                  </a:lnTo>
                  <a:lnTo>
                    <a:pt x="327" y="135"/>
                  </a:lnTo>
                  <a:lnTo>
                    <a:pt x="322" y="145"/>
                  </a:lnTo>
                  <a:lnTo>
                    <a:pt x="318" y="156"/>
                  </a:lnTo>
                  <a:lnTo>
                    <a:pt x="310" y="165"/>
                  </a:lnTo>
                  <a:lnTo>
                    <a:pt x="302" y="175"/>
                  </a:lnTo>
                  <a:lnTo>
                    <a:pt x="292" y="184"/>
                  </a:lnTo>
                  <a:lnTo>
                    <a:pt x="282" y="191"/>
                  </a:lnTo>
                  <a:lnTo>
                    <a:pt x="258" y="205"/>
                  </a:lnTo>
                  <a:lnTo>
                    <a:pt x="230" y="216"/>
                  </a:lnTo>
                  <a:lnTo>
                    <a:pt x="199" y="222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32" y="222"/>
                  </a:lnTo>
                  <a:lnTo>
                    <a:pt x="101" y="216"/>
                  </a:lnTo>
                  <a:lnTo>
                    <a:pt x="72" y="205"/>
                  </a:lnTo>
                  <a:lnTo>
                    <a:pt x="48" y="191"/>
                  </a:lnTo>
                  <a:lnTo>
                    <a:pt x="38" y="184"/>
                  </a:lnTo>
                  <a:lnTo>
                    <a:pt x="28" y="175"/>
                  </a:lnTo>
                  <a:lnTo>
                    <a:pt x="20" y="165"/>
                  </a:lnTo>
                  <a:lnTo>
                    <a:pt x="11" y="156"/>
                  </a:lnTo>
                  <a:lnTo>
                    <a:pt x="8" y="145"/>
                  </a:lnTo>
                  <a:lnTo>
                    <a:pt x="4" y="135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1"/>
                  </a:lnTo>
                  <a:lnTo>
                    <a:pt x="4" y="89"/>
                  </a:lnTo>
                  <a:lnTo>
                    <a:pt x="8" y="79"/>
                  </a:lnTo>
                  <a:lnTo>
                    <a:pt x="11" y="69"/>
                  </a:lnTo>
                  <a:lnTo>
                    <a:pt x="20" y="59"/>
                  </a:lnTo>
                  <a:lnTo>
                    <a:pt x="28" y="49"/>
                  </a:lnTo>
                  <a:lnTo>
                    <a:pt x="38" y="40"/>
                  </a:lnTo>
                  <a:lnTo>
                    <a:pt x="48" y="33"/>
                  </a:lnTo>
                  <a:lnTo>
                    <a:pt x="72" y="19"/>
                  </a:lnTo>
                  <a:lnTo>
                    <a:pt x="101" y="9"/>
                  </a:lnTo>
                  <a:lnTo>
                    <a:pt x="132" y="2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99" y="2"/>
                  </a:lnTo>
                  <a:lnTo>
                    <a:pt x="230" y="9"/>
                  </a:lnTo>
                  <a:lnTo>
                    <a:pt x="258" y="19"/>
                  </a:lnTo>
                  <a:lnTo>
                    <a:pt x="282" y="33"/>
                  </a:lnTo>
                  <a:lnTo>
                    <a:pt x="292" y="40"/>
                  </a:lnTo>
                  <a:lnTo>
                    <a:pt x="302" y="49"/>
                  </a:lnTo>
                  <a:lnTo>
                    <a:pt x="310" y="59"/>
                  </a:lnTo>
                  <a:lnTo>
                    <a:pt x="318" y="69"/>
                  </a:lnTo>
                  <a:lnTo>
                    <a:pt x="322" y="79"/>
                  </a:lnTo>
                  <a:lnTo>
                    <a:pt x="327" y="89"/>
                  </a:lnTo>
                  <a:lnTo>
                    <a:pt x="330" y="101"/>
                  </a:lnTo>
                  <a:lnTo>
                    <a:pt x="330" y="114"/>
                  </a:lnTo>
                  <a:lnTo>
                    <a:pt x="330" y="11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8" name="Freeform 1190"/>
            <p:cNvSpPr>
              <a:spLocks/>
            </p:cNvSpPr>
            <p:nvPr/>
          </p:nvSpPr>
          <p:spPr bwMode="auto">
            <a:xfrm>
              <a:off x="6764338" y="3306763"/>
              <a:ext cx="523875" cy="358775"/>
            </a:xfrm>
            <a:custGeom>
              <a:avLst/>
              <a:gdLst>
                <a:gd name="T0" fmla="*/ 330 w 330"/>
                <a:gd name="T1" fmla="*/ 114 h 226"/>
                <a:gd name="T2" fmla="*/ 330 w 330"/>
                <a:gd name="T3" fmla="*/ 114 h 226"/>
                <a:gd name="T4" fmla="*/ 330 w 330"/>
                <a:gd name="T5" fmla="*/ 123 h 226"/>
                <a:gd name="T6" fmla="*/ 327 w 330"/>
                <a:gd name="T7" fmla="*/ 135 h 226"/>
                <a:gd name="T8" fmla="*/ 322 w 330"/>
                <a:gd name="T9" fmla="*/ 145 h 226"/>
                <a:gd name="T10" fmla="*/ 318 w 330"/>
                <a:gd name="T11" fmla="*/ 156 h 226"/>
                <a:gd name="T12" fmla="*/ 310 w 330"/>
                <a:gd name="T13" fmla="*/ 165 h 226"/>
                <a:gd name="T14" fmla="*/ 302 w 330"/>
                <a:gd name="T15" fmla="*/ 175 h 226"/>
                <a:gd name="T16" fmla="*/ 292 w 330"/>
                <a:gd name="T17" fmla="*/ 184 h 226"/>
                <a:gd name="T18" fmla="*/ 282 w 330"/>
                <a:gd name="T19" fmla="*/ 191 h 226"/>
                <a:gd name="T20" fmla="*/ 258 w 330"/>
                <a:gd name="T21" fmla="*/ 205 h 226"/>
                <a:gd name="T22" fmla="*/ 230 w 330"/>
                <a:gd name="T23" fmla="*/ 216 h 226"/>
                <a:gd name="T24" fmla="*/ 199 w 330"/>
                <a:gd name="T25" fmla="*/ 222 h 226"/>
                <a:gd name="T26" fmla="*/ 165 w 330"/>
                <a:gd name="T27" fmla="*/ 226 h 226"/>
                <a:gd name="T28" fmla="*/ 165 w 330"/>
                <a:gd name="T29" fmla="*/ 226 h 226"/>
                <a:gd name="T30" fmla="*/ 132 w 330"/>
                <a:gd name="T31" fmla="*/ 222 h 226"/>
                <a:gd name="T32" fmla="*/ 101 w 330"/>
                <a:gd name="T33" fmla="*/ 216 h 226"/>
                <a:gd name="T34" fmla="*/ 72 w 330"/>
                <a:gd name="T35" fmla="*/ 205 h 226"/>
                <a:gd name="T36" fmla="*/ 48 w 330"/>
                <a:gd name="T37" fmla="*/ 191 h 226"/>
                <a:gd name="T38" fmla="*/ 38 w 330"/>
                <a:gd name="T39" fmla="*/ 184 h 226"/>
                <a:gd name="T40" fmla="*/ 28 w 330"/>
                <a:gd name="T41" fmla="*/ 175 h 226"/>
                <a:gd name="T42" fmla="*/ 20 w 330"/>
                <a:gd name="T43" fmla="*/ 165 h 226"/>
                <a:gd name="T44" fmla="*/ 11 w 330"/>
                <a:gd name="T45" fmla="*/ 156 h 226"/>
                <a:gd name="T46" fmla="*/ 8 w 330"/>
                <a:gd name="T47" fmla="*/ 145 h 226"/>
                <a:gd name="T48" fmla="*/ 4 w 330"/>
                <a:gd name="T49" fmla="*/ 135 h 226"/>
                <a:gd name="T50" fmla="*/ 0 w 330"/>
                <a:gd name="T51" fmla="*/ 123 h 226"/>
                <a:gd name="T52" fmla="*/ 0 w 330"/>
                <a:gd name="T53" fmla="*/ 114 h 226"/>
                <a:gd name="T54" fmla="*/ 0 w 330"/>
                <a:gd name="T55" fmla="*/ 114 h 226"/>
                <a:gd name="T56" fmla="*/ 0 w 330"/>
                <a:gd name="T57" fmla="*/ 101 h 226"/>
                <a:gd name="T58" fmla="*/ 4 w 330"/>
                <a:gd name="T59" fmla="*/ 89 h 226"/>
                <a:gd name="T60" fmla="*/ 8 w 330"/>
                <a:gd name="T61" fmla="*/ 79 h 226"/>
                <a:gd name="T62" fmla="*/ 11 w 330"/>
                <a:gd name="T63" fmla="*/ 69 h 226"/>
                <a:gd name="T64" fmla="*/ 20 w 330"/>
                <a:gd name="T65" fmla="*/ 59 h 226"/>
                <a:gd name="T66" fmla="*/ 28 w 330"/>
                <a:gd name="T67" fmla="*/ 49 h 226"/>
                <a:gd name="T68" fmla="*/ 38 w 330"/>
                <a:gd name="T69" fmla="*/ 40 h 226"/>
                <a:gd name="T70" fmla="*/ 48 w 330"/>
                <a:gd name="T71" fmla="*/ 33 h 226"/>
                <a:gd name="T72" fmla="*/ 72 w 330"/>
                <a:gd name="T73" fmla="*/ 19 h 226"/>
                <a:gd name="T74" fmla="*/ 101 w 330"/>
                <a:gd name="T75" fmla="*/ 9 h 226"/>
                <a:gd name="T76" fmla="*/ 132 w 330"/>
                <a:gd name="T77" fmla="*/ 2 h 226"/>
                <a:gd name="T78" fmla="*/ 165 w 330"/>
                <a:gd name="T79" fmla="*/ 0 h 226"/>
                <a:gd name="T80" fmla="*/ 165 w 330"/>
                <a:gd name="T81" fmla="*/ 0 h 226"/>
                <a:gd name="T82" fmla="*/ 199 w 330"/>
                <a:gd name="T83" fmla="*/ 2 h 226"/>
                <a:gd name="T84" fmla="*/ 230 w 330"/>
                <a:gd name="T85" fmla="*/ 9 h 226"/>
                <a:gd name="T86" fmla="*/ 258 w 330"/>
                <a:gd name="T87" fmla="*/ 19 h 226"/>
                <a:gd name="T88" fmla="*/ 282 w 330"/>
                <a:gd name="T89" fmla="*/ 33 h 226"/>
                <a:gd name="T90" fmla="*/ 292 w 330"/>
                <a:gd name="T91" fmla="*/ 40 h 226"/>
                <a:gd name="T92" fmla="*/ 302 w 330"/>
                <a:gd name="T93" fmla="*/ 49 h 226"/>
                <a:gd name="T94" fmla="*/ 310 w 330"/>
                <a:gd name="T95" fmla="*/ 59 h 226"/>
                <a:gd name="T96" fmla="*/ 318 w 330"/>
                <a:gd name="T97" fmla="*/ 69 h 226"/>
                <a:gd name="T98" fmla="*/ 322 w 330"/>
                <a:gd name="T99" fmla="*/ 79 h 226"/>
                <a:gd name="T100" fmla="*/ 327 w 330"/>
                <a:gd name="T101" fmla="*/ 89 h 226"/>
                <a:gd name="T102" fmla="*/ 330 w 330"/>
                <a:gd name="T103" fmla="*/ 101 h 226"/>
                <a:gd name="T104" fmla="*/ 330 w 330"/>
                <a:gd name="T105" fmla="*/ 114 h 226"/>
                <a:gd name="T106" fmla="*/ 330 w 330"/>
                <a:gd name="T107" fmla="*/ 114 h 226"/>
                <a:gd name="T108" fmla="*/ 330 w 330"/>
                <a:gd name="T109" fmla="*/ 1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" h="226">
                  <a:moveTo>
                    <a:pt x="330" y="114"/>
                  </a:moveTo>
                  <a:lnTo>
                    <a:pt x="330" y="114"/>
                  </a:lnTo>
                  <a:lnTo>
                    <a:pt x="330" y="123"/>
                  </a:lnTo>
                  <a:lnTo>
                    <a:pt x="327" y="135"/>
                  </a:lnTo>
                  <a:lnTo>
                    <a:pt x="322" y="145"/>
                  </a:lnTo>
                  <a:lnTo>
                    <a:pt x="318" y="156"/>
                  </a:lnTo>
                  <a:lnTo>
                    <a:pt x="310" y="165"/>
                  </a:lnTo>
                  <a:lnTo>
                    <a:pt x="302" y="175"/>
                  </a:lnTo>
                  <a:lnTo>
                    <a:pt x="292" y="184"/>
                  </a:lnTo>
                  <a:lnTo>
                    <a:pt x="282" y="191"/>
                  </a:lnTo>
                  <a:lnTo>
                    <a:pt x="258" y="205"/>
                  </a:lnTo>
                  <a:lnTo>
                    <a:pt x="230" y="216"/>
                  </a:lnTo>
                  <a:lnTo>
                    <a:pt x="199" y="222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32" y="222"/>
                  </a:lnTo>
                  <a:lnTo>
                    <a:pt x="101" y="216"/>
                  </a:lnTo>
                  <a:lnTo>
                    <a:pt x="72" y="205"/>
                  </a:lnTo>
                  <a:lnTo>
                    <a:pt x="48" y="191"/>
                  </a:lnTo>
                  <a:lnTo>
                    <a:pt x="38" y="184"/>
                  </a:lnTo>
                  <a:lnTo>
                    <a:pt x="28" y="175"/>
                  </a:lnTo>
                  <a:lnTo>
                    <a:pt x="20" y="165"/>
                  </a:lnTo>
                  <a:lnTo>
                    <a:pt x="11" y="156"/>
                  </a:lnTo>
                  <a:lnTo>
                    <a:pt x="8" y="145"/>
                  </a:lnTo>
                  <a:lnTo>
                    <a:pt x="4" y="135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1"/>
                  </a:lnTo>
                  <a:lnTo>
                    <a:pt x="4" y="89"/>
                  </a:lnTo>
                  <a:lnTo>
                    <a:pt x="8" y="79"/>
                  </a:lnTo>
                  <a:lnTo>
                    <a:pt x="11" y="69"/>
                  </a:lnTo>
                  <a:lnTo>
                    <a:pt x="20" y="59"/>
                  </a:lnTo>
                  <a:lnTo>
                    <a:pt x="28" y="49"/>
                  </a:lnTo>
                  <a:lnTo>
                    <a:pt x="38" y="40"/>
                  </a:lnTo>
                  <a:lnTo>
                    <a:pt x="48" y="33"/>
                  </a:lnTo>
                  <a:lnTo>
                    <a:pt x="72" y="19"/>
                  </a:lnTo>
                  <a:lnTo>
                    <a:pt x="101" y="9"/>
                  </a:lnTo>
                  <a:lnTo>
                    <a:pt x="132" y="2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99" y="2"/>
                  </a:lnTo>
                  <a:lnTo>
                    <a:pt x="230" y="9"/>
                  </a:lnTo>
                  <a:lnTo>
                    <a:pt x="258" y="19"/>
                  </a:lnTo>
                  <a:lnTo>
                    <a:pt x="282" y="33"/>
                  </a:lnTo>
                  <a:lnTo>
                    <a:pt x="292" y="40"/>
                  </a:lnTo>
                  <a:lnTo>
                    <a:pt x="302" y="49"/>
                  </a:lnTo>
                  <a:lnTo>
                    <a:pt x="310" y="59"/>
                  </a:lnTo>
                  <a:lnTo>
                    <a:pt x="318" y="69"/>
                  </a:lnTo>
                  <a:lnTo>
                    <a:pt x="322" y="79"/>
                  </a:lnTo>
                  <a:lnTo>
                    <a:pt x="327" y="89"/>
                  </a:lnTo>
                  <a:lnTo>
                    <a:pt x="330" y="101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1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9" name="Freeform 1191"/>
            <p:cNvSpPr>
              <a:spLocks/>
            </p:cNvSpPr>
            <p:nvPr/>
          </p:nvSpPr>
          <p:spPr bwMode="auto">
            <a:xfrm>
              <a:off x="1855788" y="3306763"/>
              <a:ext cx="530225" cy="358775"/>
            </a:xfrm>
            <a:custGeom>
              <a:avLst/>
              <a:gdLst>
                <a:gd name="T0" fmla="*/ 334 w 334"/>
                <a:gd name="T1" fmla="*/ 114 h 226"/>
                <a:gd name="T2" fmla="*/ 334 w 334"/>
                <a:gd name="T3" fmla="*/ 114 h 226"/>
                <a:gd name="T4" fmla="*/ 334 w 334"/>
                <a:gd name="T5" fmla="*/ 123 h 226"/>
                <a:gd name="T6" fmla="*/ 333 w 334"/>
                <a:gd name="T7" fmla="*/ 135 h 226"/>
                <a:gd name="T8" fmla="*/ 328 w 334"/>
                <a:gd name="T9" fmla="*/ 145 h 226"/>
                <a:gd name="T10" fmla="*/ 322 w 334"/>
                <a:gd name="T11" fmla="*/ 156 h 226"/>
                <a:gd name="T12" fmla="*/ 314 w 334"/>
                <a:gd name="T13" fmla="*/ 165 h 226"/>
                <a:gd name="T14" fmla="*/ 306 w 334"/>
                <a:gd name="T15" fmla="*/ 175 h 226"/>
                <a:gd name="T16" fmla="*/ 296 w 334"/>
                <a:gd name="T17" fmla="*/ 184 h 226"/>
                <a:gd name="T18" fmla="*/ 286 w 334"/>
                <a:gd name="T19" fmla="*/ 191 h 226"/>
                <a:gd name="T20" fmla="*/ 261 w 334"/>
                <a:gd name="T21" fmla="*/ 205 h 226"/>
                <a:gd name="T22" fmla="*/ 233 w 334"/>
                <a:gd name="T23" fmla="*/ 216 h 226"/>
                <a:gd name="T24" fmla="*/ 201 w 334"/>
                <a:gd name="T25" fmla="*/ 222 h 226"/>
                <a:gd name="T26" fmla="*/ 167 w 334"/>
                <a:gd name="T27" fmla="*/ 226 h 226"/>
                <a:gd name="T28" fmla="*/ 167 w 334"/>
                <a:gd name="T29" fmla="*/ 226 h 226"/>
                <a:gd name="T30" fmla="*/ 133 w 334"/>
                <a:gd name="T31" fmla="*/ 222 h 226"/>
                <a:gd name="T32" fmla="*/ 103 w 334"/>
                <a:gd name="T33" fmla="*/ 216 h 226"/>
                <a:gd name="T34" fmla="*/ 75 w 334"/>
                <a:gd name="T35" fmla="*/ 205 h 226"/>
                <a:gd name="T36" fmla="*/ 48 w 334"/>
                <a:gd name="T37" fmla="*/ 191 h 226"/>
                <a:gd name="T38" fmla="*/ 38 w 334"/>
                <a:gd name="T39" fmla="*/ 184 h 226"/>
                <a:gd name="T40" fmla="*/ 28 w 334"/>
                <a:gd name="T41" fmla="*/ 175 h 226"/>
                <a:gd name="T42" fmla="*/ 20 w 334"/>
                <a:gd name="T43" fmla="*/ 165 h 226"/>
                <a:gd name="T44" fmla="*/ 14 w 334"/>
                <a:gd name="T45" fmla="*/ 156 h 226"/>
                <a:gd name="T46" fmla="*/ 8 w 334"/>
                <a:gd name="T47" fmla="*/ 145 h 226"/>
                <a:gd name="T48" fmla="*/ 3 w 334"/>
                <a:gd name="T49" fmla="*/ 135 h 226"/>
                <a:gd name="T50" fmla="*/ 0 w 334"/>
                <a:gd name="T51" fmla="*/ 123 h 226"/>
                <a:gd name="T52" fmla="*/ 0 w 334"/>
                <a:gd name="T53" fmla="*/ 114 h 226"/>
                <a:gd name="T54" fmla="*/ 0 w 334"/>
                <a:gd name="T55" fmla="*/ 114 h 226"/>
                <a:gd name="T56" fmla="*/ 0 w 334"/>
                <a:gd name="T57" fmla="*/ 101 h 226"/>
                <a:gd name="T58" fmla="*/ 3 w 334"/>
                <a:gd name="T59" fmla="*/ 89 h 226"/>
                <a:gd name="T60" fmla="*/ 8 w 334"/>
                <a:gd name="T61" fmla="*/ 79 h 226"/>
                <a:gd name="T62" fmla="*/ 14 w 334"/>
                <a:gd name="T63" fmla="*/ 69 h 226"/>
                <a:gd name="T64" fmla="*/ 20 w 334"/>
                <a:gd name="T65" fmla="*/ 59 h 226"/>
                <a:gd name="T66" fmla="*/ 28 w 334"/>
                <a:gd name="T67" fmla="*/ 49 h 226"/>
                <a:gd name="T68" fmla="*/ 38 w 334"/>
                <a:gd name="T69" fmla="*/ 40 h 226"/>
                <a:gd name="T70" fmla="*/ 48 w 334"/>
                <a:gd name="T71" fmla="*/ 33 h 226"/>
                <a:gd name="T72" fmla="*/ 75 w 334"/>
                <a:gd name="T73" fmla="*/ 19 h 226"/>
                <a:gd name="T74" fmla="*/ 103 w 334"/>
                <a:gd name="T75" fmla="*/ 9 h 226"/>
                <a:gd name="T76" fmla="*/ 133 w 334"/>
                <a:gd name="T77" fmla="*/ 2 h 226"/>
                <a:gd name="T78" fmla="*/ 167 w 334"/>
                <a:gd name="T79" fmla="*/ 0 h 226"/>
                <a:gd name="T80" fmla="*/ 167 w 334"/>
                <a:gd name="T81" fmla="*/ 0 h 226"/>
                <a:gd name="T82" fmla="*/ 201 w 334"/>
                <a:gd name="T83" fmla="*/ 2 h 226"/>
                <a:gd name="T84" fmla="*/ 233 w 334"/>
                <a:gd name="T85" fmla="*/ 9 h 226"/>
                <a:gd name="T86" fmla="*/ 261 w 334"/>
                <a:gd name="T87" fmla="*/ 19 h 226"/>
                <a:gd name="T88" fmla="*/ 286 w 334"/>
                <a:gd name="T89" fmla="*/ 33 h 226"/>
                <a:gd name="T90" fmla="*/ 296 w 334"/>
                <a:gd name="T91" fmla="*/ 40 h 226"/>
                <a:gd name="T92" fmla="*/ 306 w 334"/>
                <a:gd name="T93" fmla="*/ 49 h 226"/>
                <a:gd name="T94" fmla="*/ 314 w 334"/>
                <a:gd name="T95" fmla="*/ 59 h 226"/>
                <a:gd name="T96" fmla="*/ 322 w 334"/>
                <a:gd name="T97" fmla="*/ 69 h 226"/>
                <a:gd name="T98" fmla="*/ 328 w 334"/>
                <a:gd name="T99" fmla="*/ 79 h 226"/>
                <a:gd name="T100" fmla="*/ 333 w 334"/>
                <a:gd name="T101" fmla="*/ 89 h 226"/>
                <a:gd name="T102" fmla="*/ 334 w 334"/>
                <a:gd name="T103" fmla="*/ 101 h 226"/>
                <a:gd name="T104" fmla="*/ 334 w 334"/>
                <a:gd name="T105" fmla="*/ 114 h 226"/>
                <a:gd name="T106" fmla="*/ 334 w 334"/>
                <a:gd name="T107" fmla="*/ 1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4" h="226">
                  <a:moveTo>
                    <a:pt x="334" y="114"/>
                  </a:moveTo>
                  <a:lnTo>
                    <a:pt x="334" y="114"/>
                  </a:lnTo>
                  <a:lnTo>
                    <a:pt x="334" y="123"/>
                  </a:lnTo>
                  <a:lnTo>
                    <a:pt x="333" y="135"/>
                  </a:lnTo>
                  <a:lnTo>
                    <a:pt x="328" y="145"/>
                  </a:lnTo>
                  <a:lnTo>
                    <a:pt x="322" y="156"/>
                  </a:lnTo>
                  <a:lnTo>
                    <a:pt x="314" y="165"/>
                  </a:lnTo>
                  <a:lnTo>
                    <a:pt x="306" y="175"/>
                  </a:lnTo>
                  <a:lnTo>
                    <a:pt x="296" y="184"/>
                  </a:lnTo>
                  <a:lnTo>
                    <a:pt x="286" y="191"/>
                  </a:lnTo>
                  <a:lnTo>
                    <a:pt x="261" y="205"/>
                  </a:lnTo>
                  <a:lnTo>
                    <a:pt x="233" y="216"/>
                  </a:lnTo>
                  <a:lnTo>
                    <a:pt x="201" y="222"/>
                  </a:lnTo>
                  <a:lnTo>
                    <a:pt x="167" y="226"/>
                  </a:lnTo>
                  <a:lnTo>
                    <a:pt x="167" y="226"/>
                  </a:lnTo>
                  <a:lnTo>
                    <a:pt x="133" y="222"/>
                  </a:lnTo>
                  <a:lnTo>
                    <a:pt x="103" y="216"/>
                  </a:lnTo>
                  <a:lnTo>
                    <a:pt x="75" y="205"/>
                  </a:lnTo>
                  <a:lnTo>
                    <a:pt x="48" y="191"/>
                  </a:lnTo>
                  <a:lnTo>
                    <a:pt x="38" y="184"/>
                  </a:lnTo>
                  <a:lnTo>
                    <a:pt x="28" y="175"/>
                  </a:lnTo>
                  <a:lnTo>
                    <a:pt x="20" y="165"/>
                  </a:lnTo>
                  <a:lnTo>
                    <a:pt x="14" y="156"/>
                  </a:lnTo>
                  <a:lnTo>
                    <a:pt x="8" y="145"/>
                  </a:lnTo>
                  <a:lnTo>
                    <a:pt x="3" y="135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1"/>
                  </a:lnTo>
                  <a:lnTo>
                    <a:pt x="3" y="89"/>
                  </a:lnTo>
                  <a:lnTo>
                    <a:pt x="8" y="79"/>
                  </a:lnTo>
                  <a:lnTo>
                    <a:pt x="14" y="69"/>
                  </a:lnTo>
                  <a:lnTo>
                    <a:pt x="20" y="59"/>
                  </a:lnTo>
                  <a:lnTo>
                    <a:pt x="28" y="49"/>
                  </a:lnTo>
                  <a:lnTo>
                    <a:pt x="38" y="40"/>
                  </a:lnTo>
                  <a:lnTo>
                    <a:pt x="48" y="33"/>
                  </a:lnTo>
                  <a:lnTo>
                    <a:pt x="75" y="19"/>
                  </a:lnTo>
                  <a:lnTo>
                    <a:pt x="103" y="9"/>
                  </a:lnTo>
                  <a:lnTo>
                    <a:pt x="133" y="2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201" y="2"/>
                  </a:lnTo>
                  <a:lnTo>
                    <a:pt x="233" y="9"/>
                  </a:lnTo>
                  <a:lnTo>
                    <a:pt x="261" y="19"/>
                  </a:lnTo>
                  <a:lnTo>
                    <a:pt x="286" y="33"/>
                  </a:lnTo>
                  <a:lnTo>
                    <a:pt x="296" y="40"/>
                  </a:lnTo>
                  <a:lnTo>
                    <a:pt x="306" y="49"/>
                  </a:lnTo>
                  <a:lnTo>
                    <a:pt x="314" y="59"/>
                  </a:lnTo>
                  <a:lnTo>
                    <a:pt x="322" y="69"/>
                  </a:lnTo>
                  <a:lnTo>
                    <a:pt x="328" y="79"/>
                  </a:lnTo>
                  <a:lnTo>
                    <a:pt x="333" y="89"/>
                  </a:lnTo>
                  <a:lnTo>
                    <a:pt x="334" y="101"/>
                  </a:lnTo>
                  <a:lnTo>
                    <a:pt x="334" y="114"/>
                  </a:lnTo>
                  <a:lnTo>
                    <a:pt x="334" y="11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0" name="Freeform 1192"/>
            <p:cNvSpPr>
              <a:spLocks/>
            </p:cNvSpPr>
            <p:nvPr/>
          </p:nvSpPr>
          <p:spPr bwMode="auto">
            <a:xfrm>
              <a:off x="1855788" y="3306763"/>
              <a:ext cx="530225" cy="358775"/>
            </a:xfrm>
            <a:custGeom>
              <a:avLst/>
              <a:gdLst>
                <a:gd name="T0" fmla="*/ 334 w 334"/>
                <a:gd name="T1" fmla="*/ 114 h 226"/>
                <a:gd name="T2" fmla="*/ 334 w 334"/>
                <a:gd name="T3" fmla="*/ 114 h 226"/>
                <a:gd name="T4" fmla="*/ 334 w 334"/>
                <a:gd name="T5" fmla="*/ 123 h 226"/>
                <a:gd name="T6" fmla="*/ 333 w 334"/>
                <a:gd name="T7" fmla="*/ 135 h 226"/>
                <a:gd name="T8" fmla="*/ 328 w 334"/>
                <a:gd name="T9" fmla="*/ 145 h 226"/>
                <a:gd name="T10" fmla="*/ 322 w 334"/>
                <a:gd name="T11" fmla="*/ 156 h 226"/>
                <a:gd name="T12" fmla="*/ 314 w 334"/>
                <a:gd name="T13" fmla="*/ 165 h 226"/>
                <a:gd name="T14" fmla="*/ 306 w 334"/>
                <a:gd name="T15" fmla="*/ 175 h 226"/>
                <a:gd name="T16" fmla="*/ 296 w 334"/>
                <a:gd name="T17" fmla="*/ 184 h 226"/>
                <a:gd name="T18" fmla="*/ 286 w 334"/>
                <a:gd name="T19" fmla="*/ 191 h 226"/>
                <a:gd name="T20" fmla="*/ 261 w 334"/>
                <a:gd name="T21" fmla="*/ 205 h 226"/>
                <a:gd name="T22" fmla="*/ 233 w 334"/>
                <a:gd name="T23" fmla="*/ 216 h 226"/>
                <a:gd name="T24" fmla="*/ 201 w 334"/>
                <a:gd name="T25" fmla="*/ 222 h 226"/>
                <a:gd name="T26" fmla="*/ 167 w 334"/>
                <a:gd name="T27" fmla="*/ 226 h 226"/>
                <a:gd name="T28" fmla="*/ 167 w 334"/>
                <a:gd name="T29" fmla="*/ 226 h 226"/>
                <a:gd name="T30" fmla="*/ 133 w 334"/>
                <a:gd name="T31" fmla="*/ 222 h 226"/>
                <a:gd name="T32" fmla="*/ 103 w 334"/>
                <a:gd name="T33" fmla="*/ 216 h 226"/>
                <a:gd name="T34" fmla="*/ 75 w 334"/>
                <a:gd name="T35" fmla="*/ 205 h 226"/>
                <a:gd name="T36" fmla="*/ 48 w 334"/>
                <a:gd name="T37" fmla="*/ 191 h 226"/>
                <a:gd name="T38" fmla="*/ 38 w 334"/>
                <a:gd name="T39" fmla="*/ 184 h 226"/>
                <a:gd name="T40" fmla="*/ 28 w 334"/>
                <a:gd name="T41" fmla="*/ 175 h 226"/>
                <a:gd name="T42" fmla="*/ 20 w 334"/>
                <a:gd name="T43" fmla="*/ 165 h 226"/>
                <a:gd name="T44" fmla="*/ 14 w 334"/>
                <a:gd name="T45" fmla="*/ 156 h 226"/>
                <a:gd name="T46" fmla="*/ 8 w 334"/>
                <a:gd name="T47" fmla="*/ 145 h 226"/>
                <a:gd name="T48" fmla="*/ 3 w 334"/>
                <a:gd name="T49" fmla="*/ 135 h 226"/>
                <a:gd name="T50" fmla="*/ 0 w 334"/>
                <a:gd name="T51" fmla="*/ 123 h 226"/>
                <a:gd name="T52" fmla="*/ 0 w 334"/>
                <a:gd name="T53" fmla="*/ 114 h 226"/>
                <a:gd name="T54" fmla="*/ 0 w 334"/>
                <a:gd name="T55" fmla="*/ 114 h 226"/>
                <a:gd name="T56" fmla="*/ 0 w 334"/>
                <a:gd name="T57" fmla="*/ 101 h 226"/>
                <a:gd name="T58" fmla="*/ 3 w 334"/>
                <a:gd name="T59" fmla="*/ 89 h 226"/>
                <a:gd name="T60" fmla="*/ 8 w 334"/>
                <a:gd name="T61" fmla="*/ 79 h 226"/>
                <a:gd name="T62" fmla="*/ 14 w 334"/>
                <a:gd name="T63" fmla="*/ 69 h 226"/>
                <a:gd name="T64" fmla="*/ 20 w 334"/>
                <a:gd name="T65" fmla="*/ 59 h 226"/>
                <a:gd name="T66" fmla="*/ 28 w 334"/>
                <a:gd name="T67" fmla="*/ 49 h 226"/>
                <a:gd name="T68" fmla="*/ 38 w 334"/>
                <a:gd name="T69" fmla="*/ 40 h 226"/>
                <a:gd name="T70" fmla="*/ 48 w 334"/>
                <a:gd name="T71" fmla="*/ 33 h 226"/>
                <a:gd name="T72" fmla="*/ 75 w 334"/>
                <a:gd name="T73" fmla="*/ 19 h 226"/>
                <a:gd name="T74" fmla="*/ 103 w 334"/>
                <a:gd name="T75" fmla="*/ 9 h 226"/>
                <a:gd name="T76" fmla="*/ 133 w 334"/>
                <a:gd name="T77" fmla="*/ 2 h 226"/>
                <a:gd name="T78" fmla="*/ 167 w 334"/>
                <a:gd name="T79" fmla="*/ 0 h 226"/>
                <a:gd name="T80" fmla="*/ 167 w 334"/>
                <a:gd name="T81" fmla="*/ 0 h 226"/>
                <a:gd name="T82" fmla="*/ 201 w 334"/>
                <a:gd name="T83" fmla="*/ 2 h 226"/>
                <a:gd name="T84" fmla="*/ 233 w 334"/>
                <a:gd name="T85" fmla="*/ 9 h 226"/>
                <a:gd name="T86" fmla="*/ 261 w 334"/>
                <a:gd name="T87" fmla="*/ 19 h 226"/>
                <a:gd name="T88" fmla="*/ 286 w 334"/>
                <a:gd name="T89" fmla="*/ 33 h 226"/>
                <a:gd name="T90" fmla="*/ 296 w 334"/>
                <a:gd name="T91" fmla="*/ 40 h 226"/>
                <a:gd name="T92" fmla="*/ 306 w 334"/>
                <a:gd name="T93" fmla="*/ 49 h 226"/>
                <a:gd name="T94" fmla="*/ 314 w 334"/>
                <a:gd name="T95" fmla="*/ 59 h 226"/>
                <a:gd name="T96" fmla="*/ 322 w 334"/>
                <a:gd name="T97" fmla="*/ 69 h 226"/>
                <a:gd name="T98" fmla="*/ 328 w 334"/>
                <a:gd name="T99" fmla="*/ 79 h 226"/>
                <a:gd name="T100" fmla="*/ 333 w 334"/>
                <a:gd name="T101" fmla="*/ 89 h 226"/>
                <a:gd name="T102" fmla="*/ 334 w 334"/>
                <a:gd name="T103" fmla="*/ 101 h 226"/>
                <a:gd name="T104" fmla="*/ 334 w 334"/>
                <a:gd name="T105" fmla="*/ 114 h 226"/>
                <a:gd name="T106" fmla="*/ 334 w 334"/>
                <a:gd name="T107" fmla="*/ 114 h 226"/>
                <a:gd name="T108" fmla="*/ 334 w 334"/>
                <a:gd name="T109" fmla="*/ 1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4" h="226">
                  <a:moveTo>
                    <a:pt x="334" y="114"/>
                  </a:moveTo>
                  <a:lnTo>
                    <a:pt x="334" y="114"/>
                  </a:lnTo>
                  <a:lnTo>
                    <a:pt x="334" y="123"/>
                  </a:lnTo>
                  <a:lnTo>
                    <a:pt x="333" y="135"/>
                  </a:lnTo>
                  <a:lnTo>
                    <a:pt x="328" y="145"/>
                  </a:lnTo>
                  <a:lnTo>
                    <a:pt x="322" y="156"/>
                  </a:lnTo>
                  <a:lnTo>
                    <a:pt x="314" y="165"/>
                  </a:lnTo>
                  <a:lnTo>
                    <a:pt x="306" y="175"/>
                  </a:lnTo>
                  <a:lnTo>
                    <a:pt x="296" y="184"/>
                  </a:lnTo>
                  <a:lnTo>
                    <a:pt x="286" y="191"/>
                  </a:lnTo>
                  <a:lnTo>
                    <a:pt x="261" y="205"/>
                  </a:lnTo>
                  <a:lnTo>
                    <a:pt x="233" y="216"/>
                  </a:lnTo>
                  <a:lnTo>
                    <a:pt x="201" y="222"/>
                  </a:lnTo>
                  <a:lnTo>
                    <a:pt x="167" y="226"/>
                  </a:lnTo>
                  <a:lnTo>
                    <a:pt x="167" y="226"/>
                  </a:lnTo>
                  <a:lnTo>
                    <a:pt x="133" y="222"/>
                  </a:lnTo>
                  <a:lnTo>
                    <a:pt x="103" y="216"/>
                  </a:lnTo>
                  <a:lnTo>
                    <a:pt x="75" y="205"/>
                  </a:lnTo>
                  <a:lnTo>
                    <a:pt x="48" y="191"/>
                  </a:lnTo>
                  <a:lnTo>
                    <a:pt x="38" y="184"/>
                  </a:lnTo>
                  <a:lnTo>
                    <a:pt x="28" y="175"/>
                  </a:lnTo>
                  <a:lnTo>
                    <a:pt x="20" y="165"/>
                  </a:lnTo>
                  <a:lnTo>
                    <a:pt x="14" y="156"/>
                  </a:lnTo>
                  <a:lnTo>
                    <a:pt x="8" y="145"/>
                  </a:lnTo>
                  <a:lnTo>
                    <a:pt x="3" y="135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1"/>
                  </a:lnTo>
                  <a:lnTo>
                    <a:pt x="3" y="89"/>
                  </a:lnTo>
                  <a:lnTo>
                    <a:pt x="8" y="79"/>
                  </a:lnTo>
                  <a:lnTo>
                    <a:pt x="14" y="69"/>
                  </a:lnTo>
                  <a:lnTo>
                    <a:pt x="20" y="59"/>
                  </a:lnTo>
                  <a:lnTo>
                    <a:pt x="28" y="49"/>
                  </a:lnTo>
                  <a:lnTo>
                    <a:pt x="38" y="40"/>
                  </a:lnTo>
                  <a:lnTo>
                    <a:pt x="48" y="33"/>
                  </a:lnTo>
                  <a:lnTo>
                    <a:pt x="75" y="19"/>
                  </a:lnTo>
                  <a:lnTo>
                    <a:pt x="103" y="9"/>
                  </a:lnTo>
                  <a:lnTo>
                    <a:pt x="133" y="2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201" y="2"/>
                  </a:lnTo>
                  <a:lnTo>
                    <a:pt x="233" y="9"/>
                  </a:lnTo>
                  <a:lnTo>
                    <a:pt x="261" y="19"/>
                  </a:lnTo>
                  <a:lnTo>
                    <a:pt x="286" y="33"/>
                  </a:lnTo>
                  <a:lnTo>
                    <a:pt x="296" y="40"/>
                  </a:lnTo>
                  <a:lnTo>
                    <a:pt x="306" y="49"/>
                  </a:lnTo>
                  <a:lnTo>
                    <a:pt x="314" y="59"/>
                  </a:lnTo>
                  <a:lnTo>
                    <a:pt x="322" y="69"/>
                  </a:lnTo>
                  <a:lnTo>
                    <a:pt x="328" y="79"/>
                  </a:lnTo>
                  <a:lnTo>
                    <a:pt x="333" y="89"/>
                  </a:lnTo>
                  <a:lnTo>
                    <a:pt x="334" y="101"/>
                  </a:lnTo>
                  <a:lnTo>
                    <a:pt x="334" y="114"/>
                  </a:lnTo>
                  <a:lnTo>
                    <a:pt x="334" y="114"/>
                  </a:lnTo>
                  <a:lnTo>
                    <a:pt x="334" y="11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1" name="Rectangle 1193"/>
            <p:cNvSpPr>
              <a:spLocks noChangeArrowheads="1"/>
            </p:cNvSpPr>
            <p:nvPr/>
          </p:nvSpPr>
          <p:spPr bwMode="auto">
            <a:xfrm>
              <a:off x="3195638" y="3319463"/>
              <a:ext cx="11092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qualité de la décision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dépend de l’éventail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choix possibles…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44" name="Rectangle 1206"/>
            <p:cNvSpPr>
              <a:spLocks noChangeArrowheads="1"/>
            </p:cNvSpPr>
            <p:nvPr/>
          </p:nvSpPr>
          <p:spPr bwMode="auto">
            <a:xfrm>
              <a:off x="4487863" y="3409950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45" name="Rectangle 1207"/>
            <p:cNvSpPr>
              <a:spLocks noChangeArrowheads="1"/>
            </p:cNvSpPr>
            <p:nvPr/>
          </p:nvSpPr>
          <p:spPr bwMode="auto">
            <a:xfrm>
              <a:off x="3108326" y="4437063"/>
              <a:ext cx="92012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 Phase divergente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56" name="Rectangle 1218"/>
            <p:cNvSpPr>
              <a:spLocks noChangeArrowheads="1"/>
            </p:cNvSpPr>
            <p:nvPr/>
          </p:nvSpPr>
          <p:spPr bwMode="auto">
            <a:xfrm>
              <a:off x="5220072" y="4437063"/>
              <a:ext cx="100668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2. Phase convergente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0" name="Rectangle 1232"/>
            <p:cNvSpPr>
              <a:spLocks noChangeArrowheads="1"/>
            </p:cNvSpPr>
            <p:nvPr/>
          </p:nvSpPr>
          <p:spPr bwMode="auto">
            <a:xfrm>
              <a:off x="1966913" y="3435350"/>
              <a:ext cx="4408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Problème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59" name="Rectangle 1236"/>
            <p:cNvSpPr>
              <a:spLocks noChangeArrowheads="1"/>
            </p:cNvSpPr>
            <p:nvPr/>
          </p:nvSpPr>
          <p:spPr bwMode="auto">
            <a:xfrm>
              <a:off x="6864350" y="3435350"/>
              <a:ext cx="3943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Décision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60" name="Rectangle 1237"/>
            <p:cNvSpPr>
              <a:spLocks noChangeArrowheads="1"/>
            </p:cNvSpPr>
            <p:nvPr/>
          </p:nvSpPr>
          <p:spPr bwMode="auto">
            <a:xfrm>
              <a:off x="4886325" y="3319463"/>
              <a:ext cx="120545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… la qualité de la décision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dépend de la qualité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processus de choix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634901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ARBRE DE DÉCISION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ARBRES ET MATRICES DE DÉCISION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397919" y="2636832"/>
            <a:ext cx="4472781" cy="2617946"/>
            <a:chOff x="2559050" y="2636838"/>
            <a:chExt cx="3889375" cy="2276475"/>
          </a:xfrm>
        </p:grpSpPr>
        <p:sp>
          <p:nvSpPr>
            <p:cNvPr id="8253" name="Rectangle 6"/>
            <p:cNvSpPr>
              <a:spLocks noChangeArrowheads="1"/>
            </p:cNvSpPr>
            <p:nvPr/>
          </p:nvSpPr>
          <p:spPr bwMode="auto">
            <a:xfrm>
              <a:off x="3143250" y="3173413"/>
              <a:ext cx="939800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4" name="Rectangle 7"/>
            <p:cNvSpPr>
              <a:spLocks noChangeArrowheads="1"/>
            </p:cNvSpPr>
            <p:nvPr/>
          </p:nvSpPr>
          <p:spPr bwMode="auto">
            <a:xfrm>
              <a:off x="3143250" y="3173413"/>
              <a:ext cx="93980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5" name="Rectangle 8"/>
            <p:cNvSpPr>
              <a:spLocks noChangeArrowheads="1"/>
            </p:cNvSpPr>
            <p:nvPr/>
          </p:nvSpPr>
          <p:spPr bwMode="auto">
            <a:xfrm>
              <a:off x="4311650" y="3697288"/>
              <a:ext cx="1187450" cy="336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6" name="Rectangle 9"/>
            <p:cNvSpPr>
              <a:spLocks noChangeArrowheads="1"/>
            </p:cNvSpPr>
            <p:nvPr/>
          </p:nvSpPr>
          <p:spPr bwMode="auto">
            <a:xfrm>
              <a:off x="4311650" y="3697288"/>
              <a:ext cx="1187450" cy="336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7" name="Rectangle 10"/>
            <p:cNvSpPr>
              <a:spLocks noChangeArrowheads="1"/>
            </p:cNvSpPr>
            <p:nvPr/>
          </p:nvSpPr>
          <p:spPr bwMode="auto">
            <a:xfrm>
              <a:off x="4311650" y="4097338"/>
              <a:ext cx="1187450" cy="307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8" name="Rectangle 11"/>
            <p:cNvSpPr>
              <a:spLocks noChangeArrowheads="1"/>
            </p:cNvSpPr>
            <p:nvPr/>
          </p:nvSpPr>
          <p:spPr bwMode="auto">
            <a:xfrm>
              <a:off x="4311650" y="4097338"/>
              <a:ext cx="1187450" cy="307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9" name="Rectangle 12"/>
            <p:cNvSpPr>
              <a:spLocks noChangeArrowheads="1"/>
            </p:cNvSpPr>
            <p:nvPr/>
          </p:nvSpPr>
          <p:spPr bwMode="auto">
            <a:xfrm>
              <a:off x="4311650" y="4573588"/>
              <a:ext cx="1187450" cy="165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0" name="Rectangle 13"/>
            <p:cNvSpPr>
              <a:spLocks noChangeArrowheads="1"/>
            </p:cNvSpPr>
            <p:nvPr/>
          </p:nvSpPr>
          <p:spPr bwMode="auto">
            <a:xfrm>
              <a:off x="4311650" y="4573588"/>
              <a:ext cx="11874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1" name="Rectangle 14"/>
            <p:cNvSpPr>
              <a:spLocks noChangeArrowheads="1"/>
            </p:cNvSpPr>
            <p:nvPr/>
          </p:nvSpPr>
          <p:spPr bwMode="auto">
            <a:xfrm>
              <a:off x="5629275" y="2636838"/>
              <a:ext cx="819150" cy="2276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2" name="Rectangle 15"/>
            <p:cNvSpPr>
              <a:spLocks noChangeArrowheads="1"/>
            </p:cNvSpPr>
            <p:nvPr/>
          </p:nvSpPr>
          <p:spPr bwMode="auto">
            <a:xfrm>
              <a:off x="4311650" y="2916238"/>
              <a:ext cx="1187450" cy="2984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3" name="Rectangle 16"/>
            <p:cNvSpPr>
              <a:spLocks noChangeArrowheads="1"/>
            </p:cNvSpPr>
            <p:nvPr/>
          </p:nvSpPr>
          <p:spPr bwMode="auto">
            <a:xfrm>
              <a:off x="4311650" y="2916238"/>
              <a:ext cx="1187450" cy="2984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4" name="Rectangle 17"/>
            <p:cNvSpPr>
              <a:spLocks noChangeArrowheads="1"/>
            </p:cNvSpPr>
            <p:nvPr/>
          </p:nvSpPr>
          <p:spPr bwMode="auto">
            <a:xfrm>
              <a:off x="4311650" y="3309938"/>
              <a:ext cx="1187450" cy="317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5" name="Rectangle 18"/>
            <p:cNvSpPr>
              <a:spLocks noChangeArrowheads="1"/>
            </p:cNvSpPr>
            <p:nvPr/>
          </p:nvSpPr>
          <p:spPr bwMode="auto">
            <a:xfrm>
              <a:off x="4311650" y="3309938"/>
              <a:ext cx="1187450" cy="317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6" name="Rectangle 19"/>
            <p:cNvSpPr>
              <a:spLocks noChangeArrowheads="1"/>
            </p:cNvSpPr>
            <p:nvPr/>
          </p:nvSpPr>
          <p:spPr bwMode="auto">
            <a:xfrm>
              <a:off x="3143250" y="3846513"/>
              <a:ext cx="939800" cy="422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7" name="Rectangle 20"/>
            <p:cNvSpPr>
              <a:spLocks noChangeArrowheads="1"/>
            </p:cNvSpPr>
            <p:nvPr/>
          </p:nvSpPr>
          <p:spPr bwMode="auto">
            <a:xfrm>
              <a:off x="3143250" y="3846513"/>
              <a:ext cx="939800" cy="4222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8" name="Freeform 21"/>
            <p:cNvSpPr>
              <a:spLocks/>
            </p:cNvSpPr>
            <p:nvPr/>
          </p:nvSpPr>
          <p:spPr bwMode="auto">
            <a:xfrm>
              <a:off x="2559050" y="3703638"/>
              <a:ext cx="330200" cy="33020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6 h 208"/>
                <a:gd name="T6" fmla="*/ 200 w 208"/>
                <a:gd name="T7" fmla="*/ 146 h 208"/>
                <a:gd name="T8" fmla="*/ 190 w 208"/>
                <a:gd name="T9" fmla="*/ 164 h 208"/>
                <a:gd name="T10" fmla="*/ 178 w 208"/>
                <a:gd name="T11" fmla="*/ 178 h 208"/>
                <a:gd name="T12" fmla="*/ 162 w 208"/>
                <a:gd name="T13" fmla="*/ 192 h 208"/>
                <a:gd name="T14" fmla="*/ 144 w 208"/>
                <a:gd name="T15" fmla="*/ 200 h 208"/>
                <a:gd name="T16" fmla="*/ 124 w 208"/>
                <a:gd name="T17" fmla="*/ 206 h 208"/>
                <a:gd name="T18" fmla="*/ 104 w 208"/>
                <a:gd name="T19" fmla="*/ 208 h 208"/>
                <a:gd name="T20" fmla="*/ 104 w 208"/>
                <a:gd name="T21" fmla="*/ 208 h 208"/>
                <a:gd name="T22" fmla="*/ 84 w 208"/>
                <a:gd name="T23" fmla="*/ 206 h 208"/>
                <a:gd name="T24" fmla="*/ 64 w 208"/>
                <a:gd name="T25" fmla="*/ 200 h 208"/>
                <a:gd name="T26" fmla="*/ 46 w 208"/>
                <a:gd name="T27" fmla="*/ 192 h 208"/>
                <a:gd name="T28" fmla="*/ 30 w 208"/>
                <a:gd name="T29" fmla="*/ 178 h 208"/>
                <a:gd name="T30" fmla="*/ 18 w 208"/>
                <a:gd name="T31" fmla="*/ 164 h 208"/>
                <a:gd name="T32" fmla="*/ 8 w 208"/>
                <a:gd name="T33" fmla="*/ 146 h 208"/>
                <a:gd name="T34" fmla="*/ 2 w 208"/>
                <a:gd name="T35" fmla="*/ 126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4 h 208"/>
                <a:gd name="T42" fmla="*/ 8 w 208"/>
                <a:gd name="T43" fmla="*/ 64 h 208"/>
                <a:gd name="T44" fmla="*/ 18 w 208"/>
                <a:gd name="T45" fmla="*/ 46 h 208"/>
                <a:gd name="T46" fmla="*/ 30 w 208"/>
                <a:gd name="T47" fmla="*/ 32 h 208"/>
                <a:gd name="T48" fmla="*/ 46 w 208"/>
                <a:gd name="T49" fmla="*/ 18 h 208"/>
                <a:gd name="T50" fmla="*/ 64 w 208"/>
                <a:gd name="T51" fmla="*/ 10 h 208"/>
                <a:gd name="T52" fmla="*/ 84 w 208"/>
                <a:gd name="T53" fmla="*/ 4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4 h 208"/>
                <a:gd name="T60" fmla="*/ 144 w 208"/>
                <a:gd name="T61" fmla="*/ 10 h 208"/>
                <a:gd name="T62" fmla="*/ 162 w 208"/>
                <a:gd name="T63" fmla="*/ 18 h 208"/>
                <a:gd name="T64" fmla="*/ 178 w 208"/>
                <a:gd name="T65" fmla="*/ 32 h 208"/>
                <a:gd name="T66" fmla="*/ 190 w 208"/>
                <a:gd name="T67" fmla="*/ 46 h 208"/>
                <a:gd name="T68" fmla="*/ 200 w 208"/>
                <a:gd name="T69" fmla="*/ 64 h 208"/>
                <a:gd name="T70" fmla="*/ 206 w 208"/>
                <a:gd name="T71" fmla="*/ 84 h 208"/>
                <a:gd name="T72" fmla="*/ 208 w 208"/>
                <a:gd name="T73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6"/>
                  </a:lnTo>
                  <a:lnTo>
                    <a:pt x="200" y="146"/>
                  </a:lnTo>
                  <a:lnTo>
                    <a:pt x="190" y="164"/>
                  </a:lnTo>
                  <a:lnTo>
                    <a:pt x="178" y="178"/>
                  </a:lnTo>
                  <a:lnTo>
                    <a:pt x="162" y="192"/>
                  </a:lnTo>
                  <a:lnTo>
                    <a:pt x="144" y="200"/>
                  </a:lnTo>
                  <a:lnTo>
                    <a:pt x="12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4" y="206"/>
                  </a:lnTo>
                  <a:lnTo>
                    <a:pt x="64" y="200"/>
                  </a:lnTo>
                  <a:lnTo>
                    <a:pt x="46" y="192"/>
                  </a:lnTo>
                  <a:lnTo>
                    <a:pt x="30" y="178"/>
                  </a:lnTo>
                  <a:lnTo>
                    <a:pt x="18" y="164"/>
                  </a:lnTo>
                  <a:lnTo>
                    <a:pt x="8" y="146"/>
                  </a:lnTo>
                  <a:lnTo>
                    <a:pt x="2" y="12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4"/>
                  </a:lnTo>
                  <a:lnTo>
                    <a:pt x="8" y="64"/>
                  </a:lnTo>
                  <a:lnTo>
                    <a:pt x="18" y="46"/>
                  </a:lnTo>
                  <a:lnTo>
                    <a:pt x="30" y="32"/>
                  </a:lnTo>
                  <a:lnTo>
                    <a:pt x="46" y="18"/>
                  </a:lnTo>
                  <a:lnTo>
                    <a:pt x="64" y="10"/>
                  </a:lnTo>
                  <a:lnTo>
                    <a:pt x="84" y="4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4"/>
                  </a:lnTo>
                  <a:lnTo>
                    <a:pt x="144" y="10"/>
                  </a:lnTo>
                  <a:lnTo>
                    <a:pt x="162" y="18"/>
                  </a:lnTo>
                  <a:lnTo>
                    <a:pt x="178" y="32"/>
                  </a:lnTo>
                  <a:lnTo>
                    <a:pt x="190" y="46"/>
                  </a:lnTo>
                  <a:lnTo>
                    <a:pt x="200" y="64"/>
                  </a:lnTo>
                  <a:lnTo>
                    <a:pt x="206" y="84"/>
                  </a:lnTo>
                  <a:lnTo>
                    <a:pt x="208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9" name="Freeform 22"/>
            <p:cNvSpPr>
              <a:spLocks/>
            </p:cNvSpPr>
            <p:nvPr/>
          </p:nvSpPr>
          <p:spPr bwMode="auto">
            <a:xfrm>
              <a:off x="2559050" y="3703638"/>
              <a:ext cx="330200" cy="33020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6 h 208"/>
                <a:gd name="T6" fmla="*/ 200 w 208"/>
                <a:gd name="T7" fmla="*/ 146 h 208"/>
                <a:gd name="T8" fmla="*/ 190 w 208"/>
                <a:gd name="T9" fmla="*/ 164 h 208"/>
                <a:gd name="T10" fmla="*/ 178 w 208"/>
                <a:gd name="T11" fmla="*/ 178 h 208"/>
                <a:gd name="T12" fmla="*/ 162 w 208"/>
                <a:gd name="T13" fmla="*/ 192 h 208"/>
                <a:gd name="T14" fmla="*/ 144 w 208"/>
                <a:gd name="T15" fmla="*/ 200 h 208"/>
                <a:gd name="T16" fmla="*/ 124 w 208"/>
                <a:gd name="T17" fmla="*/ 206 h 208"/>
                <a:gd name="T18" fmla="*/ 104 w 208"/>
                <a:gd name="T19" fmla="*/ 208 h 208"/>
                <a:gd name="T20" fmla="*/ 104 w 208"/>
                <a:gd name="T21" fmla="*/ 208 h 208"/>
                <a:gd name="T22" fmla="*/ 84 w 208"/>
                <a:gd name="T23" fmla="*/ 206 h 208"/>
                <a:gd name="T24" fmla="*/ 64 w 208"/>
                <a:gd name="T25" fmla="*/ 200 h 208"/>
                <a:gd name="T26" fmla="*/ 46 w 208"/>
                <a:gd name="T27" fmla="*/ 192 h 208"/>
                <a:gd name="T28" fmla="*/ 30 w 208"/>
                <a:gd name="T29" fmla="*/ 178 h 208"/>
                <a:gd name="T30" fmla="*/ 18 w 208"/>
                <a:gd name="T31" fmla="*/ 164 h 208"/>
                <a:gd name="T32" fmla="*/ 8 w 208"/>
                <a:gd name="T33" fmla="*/ 146 h 208"/>
                <a:gd name="T34" fmla="*/ 2 w 208"/>
                <a:gd name="T35" fmla="*/ 126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4 h 208"/>
                <a:gd name="T42" fmla="*/ 8 w 208"/>
                <a:gd name="T43" fmla="*/ 64 h 208"/>
                <a:gd name="T44" fmla="*/ 18 w 208"/>
                <a:gd name="T45" fmla="*/ 46 h 208"/>
                <a:gd name="T46" fmla="*/ 30 w 208"/>
                <a:gd name="T47" fmla="*/ 32 h 208"/>
                <a:gd name="T48" fmla="*/ 46 w 208"/>
                <a:gd name="T49" fmla="*/ 18 h 208"/>
                <a:gd name="T50" fmla="*/ 64 w 208"/>
                <a:gd name="T51" fmla="*/ 10 h 208"/>
                <a:gd name="T52" fmla="*/ 84 w 208"/>
                <a:gd name="T53" fmla="*/ 4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4 h 208"/>
                <a:gd name="T60" fmla="*/ 144 w 208"/>
                <a:gd name="T61" fmla="*/ 10 h 208"/>
                <a:gd name="T62" fmla="*/ 162 w 208"/>
                <a:gd name="T63" fmla="*/ 18 h 208"/>
                <a:gd name="T64" fmla="*/ 178 w 208"/>
                <a:gd name="T65" fmla="*/ 32 h 208"/>
                <a:gd name="T66" fmla="*/ 190 w 208"/>
                <a:gd name="T67" fmla="*/ 46 h 208"/>
                <a:gd name="T68" fmla="*/ 200 w 208"/>
                <a:gd name="T69" fmla="*/ 64 h 208"/>
                <a:gd name="T70" fmla="*/ 206 w 208"/>
                <a:gd name="T71" fmla="*/ 84 h 208"/>
                <a:gd name="T72" fmla="*/ 208 w 208"/>
                <a:gd name="T73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6"/>
                  </a:lnTo>
                  <a:lnTo>
                    <a:pt x="200" y="146"/>
                  </a:lnTo>
                  <a:lnTo>
                    <a:pt x="190" y="164"/>
                  </a:lnTo>
                  <a:lnTo>
                    <a:pt x="178" y="178"/>
                  </a:lnTo>
                  <a:lnTo>
                    <a:pt x="162" y="192"/>
                  </a:lnTo>
                  <a:lnTo>
                    <a:pt x="144" y="200"/>
                  </a:lnTo>
                  <a:lnTo>
                    <a:pt x="12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4" y="206"/>
                  </a:lnTo>
                  <a:lnTo>
                    <a:pt x="64" y="200"/>
                  </a:lnTo>
                  <a:lnTo>
                    <a:pt x="46" y="192"/>
                  </a:lnTo>
                  <a:lnTo>
                    <a:pt x="30" y="178"/>
                  </a:lnTo>
                  <a:lnTo>
                    <a:pt x="18" y="164"/>
                  </a:lnTo>
                  <a:lnTo>
                    <a:pt x="8" y="146"/>
                  </a:lnTo>
                  <a:lnTo>
                    <a:pt x="2" y="12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4"/>
                  </a:lnTo>
                  <a:lnTo>
                    <a:pt x="8" y="64"/>
                  </a:lnTo>
                  <a:lnTo>
                    <a:pt x="18" y="46"/>
                  </a:lnTo>
                  <a:lnTo>
                    <a:pt x="30" y="32"/>
                  </a:lnTo>
                  <a:lnTo>
                    <a:pt x="46" y="18"/>
                  </a:lnTo>
                  <a:lnTo>
                    <a:pt x="64" y="10"/>
                  </a:lnTo>
                  <a:lnTo>
                    <a:pt x="84" y="4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4"/>
                  </a:lnTo>
                  <a:lnTo>
                    <a:pt x="144" y="10"/>
                  </a:lnTo>
                  <a:lnTo>
                    <a:pt x="162" y="18"/>
                  </a:lnTo>
                  <a:lnTo>
                    <a:pt x="178" y="32"/>
                  </a:lnTo>
                  <a:lnTo>
                    <a:pt x="190" y="46"/>
                  </a:lnTo>
                  <a:lnTo>
                    <a:pt x="200" y="64"/>
                  </a:lnTo>
                  <a:lnTo>
                    <a:pt x="206" y="84"/>
                  </a:lnTo>
                  <a:lnTo>
                    <a:pt x="208" y="1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0" name="Freeform 23"/>
            <p:cNvSpPr>
              <a:spLocks/>
            </p:cNvSpPr>
            <p:nvPr/>
          </p:nvSpPr>
          <p:spPr bwMode="auto">
            <a:xfrm>
              <a:off x="2559050" y="3703638"/>
              <a:ext cx="330200" cy="33020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6 h 208"/>
                <a:gd name="T6" fmla="*/ 200 w 208"/>
                <a:gd name="T7" fmla="*/ 146 h 208"/>
                <a:gd name="T8" fmla="*/ 190 w 208"/>
                <a:gd name="T9" fmla="*/ 164 h 208"/>
                <a:gd name="T10" fmla="*/ 178 w 208"/>
                <a:gd name="T11" fmla="*/ 178 h 208"/>
                <a:gd name="T12" fmla="*/ 162 w 208"/>
                <a:gd name="T13" fmla="*/ 192 h 208"/>
                <a:gd name="T14" fmla="*/ 144 w 208"/>
                <a:gd name="T15" fmla="*/ 200 h 208"/>
                <a:gd name="T16" fmla="*/ 124 w 208"/>
                <a:gd name="T17" fmla="*/ 206 h 208"/>
                <a:gd name="T18" fmla="*/ 104 w 208"/>
                <a:gd name="T19" fmla="*/ 208 h 208"/>
                <a:gd name="T20" fmla="*/ 104 w 208"/>
                <a:gd name="T21" fmla="*/ 208 h 208"/>
                <a:gd name="T22" fmla="*/ 84 w 208"/>
                <a:gd name="T23" fmla="*/ 206 h 208"/>
                <a:gd name="T24" fmla="*/ 64 w 208"/>
                <a:gd name="T25" fmla="*/ 200 h 208"/>
                <a:gd name="T26" fmla="*/ 46 w 208"/>
                <a:gd name="T27" fmla="*/ 192 h 208"/>
                <a:gd name="T28" fmla="*/ 30 w 208"/>
                <a:gd name="T29" fmla="*/ 178 h 208"/>
                <a:gd name="T30" fmla="*/ 18 w 208"/>
                <a:gd name="T31" fmla="*/ 164 h 208"/>
                <a:gd name="T32" fmla="*/ 8 w 208"/>
                <a:gd name="T33" fmla="*/ 146 h 208"/>
                <a:gd name="T34" fmla="*/ 2 w 208"/>
                <a:gd name="T35" fmla="*/ 126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4 h 208"/>
                <a:gd name="T42" fmla="*/ 8 w 208"/>
                <a:gd name="T43" fmla="*/ 64 h 208"/>
                <a:gd name="T44" fmla="*/ 18 w 208"/>
                <a:gd name="T45" fmla="*/ 46 h 208"/>
                <a:gd name="T46" fmla="*/ 30 w 208"/>
                <a:gd name="T47" fmla="*/ 32 h 208"/>
                <a:gd name="T48" fmla="*/ 46 w 208"/>
                <a:gd name="T49" fmla="*/ 18 h 208"/>
                <a:gd name="T50" fmla="*/ 64 w 208"/>
                <a:gd name="T51" fmla="*/ 10 h 208"/>
                <a:gd name="T52" fmla="*/ 84 w 208"/>
                <a:gd name="T53" fmla="*/ 4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4 h 208"/>
                <a:gd name="T60" fmla="*/ 144 w 208"/>
                <a:gd name="T61" fmla="*/ 10 h 208"/>
                <a:gd name="T62" fmla="*/ 162 w 208"/>
                <a:gd name="T63" fmla="*/ 18 h 208"/>
                <a:gd name="T64" fmla="*/ 178 w 208"/>
                <a:gd name="T65" fmla="*/ 32 h 208"/>
                <a:gd name="T66" fmla="*/ 190 w 208"/>
                <a:gd name="T67" fmla="*/ 46 h 208"/>
                <a:gd name="T68" fmla="*/ 200 w 208"/>
                <a:gd name="T69" fmla="*/ 64 h 208"/>
                <a:gd name="T70" fmla="*/ 206 w 208"/>
                <a:gd name="T71" fmla="*/ 84 h 208"/>
                <a:gd name="T72" fmla="*/ 208 w 208"/>
                <a:gd name="T73" fmla="*/ 104 h 208"/>
                <a:gd name="T74" fmla="*/ 208 w 208"/>
                <a:gd name="T7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6"/>
                  </a:lnTo>
                  <a:lnTo>
                    <a:pt x="200" y="146"/>
                  </a:lnTo>
                  <a:lnTo>
                    <a:pt x="190" y="164"/>
                  </a:lnTo>
                  <a:lnTo>
                    <a:pt x="178" y="178"/>
                  </a:lnTo>
                  <a:lnTo>
                    <a:pt x="162" y="192"/>
                  </a:lnTo>
                  <a:lnTo>
                    <a:pt x="144" y="200"/>
                  </a:lnTo>
                  <a:lnTo>
                    <a:pt x="12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4" y="206"/>
                  </a:lnTo>
                  <a:lnTo>
                    <a:pt x="64" y="200"/>
                  </a:lnTo>
                  <a:lnTo>
                    <a:pt x="46" y="192"/>
                  </a:lnTo>
                  <a:lnTo>
                    <a:pt x="30" y="178"/>
                  </a:lnTo>
                  <a:lnTo>
                    <a:pt x="18" y="164"/>
                  </a:lnTo>
                  <a:lnTo>
                    <a:pt x="8" y="146"/>
                  </a:lnTo>
                  <a:lnTo>
                    <a:pt x="2" y="12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4"/>
                  </a:lnTo>
                  <a:lnTo>
                    <a:pt x="8" y="64"/>
                  </a:lnTo>
                  <a:lnTo>
                    <a:pt x="18" y="46"/>
                  </a:lnTo>
                  <a:lnTo>
                    <a:pt x="30" y="32"/>
                  </a:lnTo>
                  <a:lnTo>
                    <a:pt x="46" y="18"/>
                  </a:lnTo>
                  <a:lnTo>
                    <a:pt x="64" y="10"/>
                  </a:lnTo>
                  <a:lnTo>
                    <a:pt x="84" y="4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4"/>
                  </a:lnTo>
                  <a:lnTo>
                    <a:pt x="144" y="10"/>
                  </a:lnTo>
                  <a:lnTo>
                    <a:pt x="162" y="18"/>
                  </a:lnTo>
                  <a:lnTo>
                    <a:pt x="178" y="32"/>
                  </a:lnTo>
                  <a:lnTo>
                    <a:pt x="190" y="46"/>
                  </a:lnTo>
                  <a:lnTo>
                    <a:pt x="200" y="64"/>
                  </a:lnTo>
                  <a:lnTo>
                    <a:pt x="206" y="84"/>
                  </a:lnTo>
                  <a:lnTo>
                    <a:pt x="208" y="104"/>
                  </a:lnTo>
                  <a:lnTo>
                    <a:pt x="208" y="10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1" name="Line 24"/>
            <p:cNvSpPr>
              <a:spLocks noChangeShapeType="1"/>
            </p:cNvSpPr>
            <p:nvPr/>
          </p:nvSpPr>
          <p:spPr bwMode="auto">
            <a:xfrm>
              <a:off x="2889250" y="3868738"/>
              <a:ext cx="857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2" name="Freeform 25"/>
            <p:cNvSpPr>
              <a:spLocks/>
            </p:cNvSpPr>
            <p:nvPr/>
          </p:nvSpPr>
          <p:spPr bwMode="auto">
            <a:xfrm>
              <a:off x="2978150" y="3265488"/>
              <a:ext cx="1270000" cy="1393825"/>
            </a:xfrm>
            <a:custGeom>
              <a:avLst/>
              <a:gdLst>
                <a:gd name="T0" fmla="*/ 62 w 800"/>
                <a:gd name="T1" fmla="*/ 0 h 878"/>
                <a:gd name="T2" fmla="*/ 0 w 800"/>
                <a:gd name="T3" fmla="*/ 0 h 878"/>
                <a:gd name="T4" fmla="*/ 0 w 800"/>
                <a:gd name="T5" fmla="*/ 878 h 878"/>
                <a:gd name="T6" fmla="*/ 800 w 800"/>
                <a:gd name="T7" fmla="*/ 878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0" h="878">
                  <a:moveTo>
                    <a:pt x="62" y="0"/>
                  </a:moveTo>
                  <a:lnTo>
                    <a:pt x="0" y="0"/>
                  </a:lnTo>
                  <a:lnTo>
                    <a:pt x="0" y="878"/>
                  </a:lnTo>
                  <a:lnTo>
                    <a:pt x="800" y="87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3" name="Freeform 26"/>
            <p:cNvSpPr>
              <a:spLocks/>
            </p:cNvSpPr>
            <p:nvPr/>
          </p:nvSpPr>
          <p:spPr bwMode="auto">
            <a:xfrm>
              <a:off x="4229100" y="4627563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4" name="Freeform 27"/>
            <p:cNvSpPr>
              <a:spLocks/>
            </p:cNvSpPr>
            <p:nvPr/>
          </p:nvSpPr>
          <p:spPr bwMode="auto">
            <a:xfrm>
              <a:off x="4229100" y="4627563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5" name="Freeform 28"/>
            <p:cNvSpPr>
              <a:spLocks/>
            </p:cNvSpPr>
            <p:nvPr/>
          </p:nvSpPr>
          <p:spPr bwMode="auto">
            <a:xfrm>
              <a:off x="3057525" y="32337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6" name="Freeform 29"/>
            <p:cNvSpPr>
              <a:spLocks/>
            </p:cNvSpPr>
            <p:nvPr/>
          </p:nvSpPr>
          <p:spPr bwMode="auto">
            <a:xfrm>
              <a:off x="3057525" y="32337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7" name="Line 30"/>
            <p:cNvSpPr>
              <a:spLocks noChangeShapeType="1"/>
            </p:cNvSpPr>
            <p:nvPr/>
          </p:nvSpPr>
          <p:spPr bwMode="auto">
            <a:xfrm>
              <a:off x="2978150" y="4059238"/>
              <a:ext cx="10477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8" name="Freeform 31"/>
            <p:cNvSpPr>
              <a:spLocks/>
            </p:cNvSpPr>
            <p:nvPr/>
          </p:nvSpPr>
          <p:spPr bwMode="auto">
            <a:xfrm>
              <a:off x="3063875" y="4030663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9" name="Freeform 32"/>
            <p:cNvSpPr>
              <a:spLocks/>
            </p:cNvSpPr>
            <p:nvPr/>
          </p:nvSpPr>
          <p:spPr bwMode="auto">
            <a:xfrm>
              <a:off x="3063875" y="4030663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0" name="Freeform 33"/>
            <p:cNvSpPr>
              <a:spLocks/>
            </p:cNvSpPr>
            <p:nvPr/>
          </p:nvSpPr>
          <p:spPr bwMode="auto">
            <a:xfrm>
              <a:off x="4168775" y="3074988"/>
              <a:ext cx="79375" cy="393700"/>
            </a:xfrm>
            <a:custGeom>
              <a:avLst/>
              <a:gdLst>
                <a:gd name="T0" fmla="*/ 48 w 50"/>
                <a:gd name="T1" fmla="*/ 0 h 248"/>
                <a:gd name="T2" fmla="*/ 0 w 50"/>
                <a:gd name="T3" fmla="*/ 0 h 248"/>
                <a:gd name="T4" fmla="*/ 0 w 50"/>
                <a:gd name="T5" fmla="*/ 248 h 248"/>
                <a:gd name="T6" fmla="*/ 50 w 50"/>
                <a:gd name="T7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48">
                  <a:moveTo>
                    <a:pt x="48" y="0"/>
                  </a:moveTo>
                  <a:lnTo>
                    <a:pt x="0" y="0"/>
                  </a:lnTo>
                  <a:lnTo>
                    <a:pt x="0" y="248"/>
                  </a:lnTo>
                  <a:lnTo>
                    <a:pt x="50" y="248"/>
                  </a:lnTo>
                </a:path>
              </a:pathLst>
            </a:custGeom>
            <a:solidFill>
              <a:srgbClr val="FFFFFF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1" name="Freeform 34"/>
            <p:cNvSpPr>
              <a:spLocks/>
            </p:cNvSpPr>
            <p:nvPr/>
          </p:nvSpPr>
          <p:spPr bwMode="auto">
            <a:xfrm>
              <a:off x="4225925" y="343693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2" name="Freeform 35"/>
            <p:cNvSpPr>
              <a:spLocks/>
            </p:cNvSpPr>
            <p:nvPr/>
          </p:nvSpPr>
          <p:spPr bwMode="auto">
            <a:xfrm>
              <a:off x="4225925" y="343693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3" name="Freeform 36"/>
            <p:cNvSpPr>
              <a:spLocks/>
            </p:cNvSpPr>
            <p:nvPr/>
          </p:nvSpPr>
          <p:spPr bwMode="auto">
            <a:xfrm>
              <a:off x="4222750" y="30432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4" name="Freeform 37"/>
            <p:cNvSpPr>
              <a:spLocks/>
            </p:cNvSpPr>
            <p:nvPr/>
          </p:nvSpPr>
          <p:spPr bwMode="auto">
            <a:xfrm>
              <a:off x="4222750" y="30432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5" name="Line 38"/>
            <p:cNvSpPr>
              <a:spLocks noChangeShapeType="1"/>
            </p:cNvSpPr>
            <p:nvPr/>
          </p:nvSpPr>
          <p:spPr bwMode="auto">
            <a:xfrm>
              <a:off x="4086225" y="3262313"/>
              <a:ext cx="8255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6" name="Freeform 39"/>
            <p:cNvSpPr>
              <a:spLocks/>
            </p:cNvSpPr>
            <p:nvPr/>
          </p:nvSpPr>
          <p:spPr bwMode="auto">
            <a:xfrm>
              <a:off x="4168775" y="3875088"/>
              <a:ext cx="79375" cy="377825"/>
            </a:xfrm>
            <a:custGeom>
              <a:avLst/>
              <a:gdLst>
                <a:gd name="T0" fmla="*/ 48 w 50"/>
                <a:gd name="T1" fmla="*/ 0 h 238"/>
                <a:gd name="T2" fmla="*/ 0 w 50"/>
                <a:gd name="T3" fmla="*/ 0 h 238"/>
                <a:gd name="T4" fmla="*/ 0 w 50"/>
                <a:gd name="T5" fmla="*/ 238 h 238"/>
                <a:gd name="T6" fmla="*/ 50 w 50"/>
                <a:gd name="T7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38">
                  <a:moveTo>
                    <a:pt x="48" y="0"/>
                  </a:moveTo>
                  <a:lnTo>
                    <a:pt x="0" y="0"/>
                  </a:lnTo>
                  <a:lnTo>
                    <a:pt x="0" y="238"/>
                  </a:lnTo>
                  <a:lnTo>
                    <a:pt x="50" y="23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7" name="Freeform 40"/>
            <p:cNvSpPr>
              <a:spLocks/>
            </p:cNvSpPr>
            <p:nvPr/>
          </p:nvSpPr>
          <p:spPr bwMode="auto">
            <a:xfrm>
              <a:off x="4225925" y="42211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8" name="Freeform 41"/>
            <p:cNvSpPr>
              <a:spLocks/>
            </p:cNvSpPr>
            <p:nvPr/>
          </p:nvSpPr>
          <p:spPr bwMode="auto">
            <a:xfrm>
              <a:off x="4225925" y="42211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9" name="Freeform 42"/>
            <p:cNvSpPr>
              <a:spLocks/>
            </p:cNvSpPr>
            <p:nvPr/>
          </p:nvSpPr>
          <p:spPr bwMode="auto">
            <a:xfrm>
              <a:off x="4222750" y="38433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0" name="Freeform 43"/>
            <p:cNvSpPr>
              <a:spLocks/>
            </p:cNvSpPr>
            <p:nvPr/>
          </p:nvSpPr>
          <p:spPr bwMode="auto">
            <a:xfrm>
              <a:off x="4222750" y="384333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1" name="Line 44"/>
            <p:cNvSpPr>
              <a:spLocks noChangeShapeType="1"/>
            </p:cNvSpPr>
            <p:nvPr/>
          </p:nvSpPr>
          <p:spPr bwMode="auto">
            <a:xfrm>
              <a:off x="4086225" y="4062413"/>
              <a:ext cx="8255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2" name="Line 45"/>
            <p:cNvSpPr>
              <a:spLocks noChangeShapeType="1"/>
            </p:cNvSpPr>
            <p:nvPr/>
          </p:nvSpPr>
          <p:spPr bwMode="auto">
            <a:xfrm>
              <a:off x="57181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3" name="Line 46"/>
            <p:cNvSpPr>
              <a:spLocks noChangeShapeType="1"/>
            </p:cNvSpPr>
            <p:nvPr/>
          </p:nvSpPr>
          <p:spPr bwMode="auto">
            <a:xfrm>
              <a:off x="57435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4" name="Line 47"/>
            <p:cNvSpPr>
              <a:spLocks noChangeShapeType="1"/>
            </p:cNvSpPr>
            <p:nvPr/>
          </p:nvSpPr>
          <p:spPr bwMode="auto">
            <a:xfrm>
              <a:off x="57689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5" name="Line 48"/>
            <p:cNvSpPr>
              <a:spLocks noChangeShapeType="1"/>
            </p:cNvSpPr>
            <p:nvPr/>
          </p:nvSpPr>
          <p:spPr bwMode="auto">
            <a:xfrm>
              <a:off x="57943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6" name="Line 49"/>
            <p:cNvSpPr>
              <a:spLocks noChangeShapeType="1"/>
            </p:cNvSpPr>
            <p:nvPr/>
          </p:nvSpPr>
          <p:spPr bwMode="auto">
            <a:xfrm>
              <a:off x="58197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7" name="Line 50"/>
            <p:cNvSpPr>
              <a:spLocks noChangeShapeType="1"/>
            </p:cNvSpPr>
            <p:nvPr/>
          </p:nvSpPr>
          <p:spPr bwMode="auto">
            <a:xfrm>
              <a:off x="58451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8" name="Line 51"/>
            <p:cNvSpPr>
              <a:spLocks noChangeShapeType="1"/>
            </p:cNvSpPr>
            <p:nvPr/>
          </p:nvSpPr>
          <p:spPr bwMode="auto">
            <a:xfrm>
              <a:off x="58705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9" name="Line 52"/>
            <p:cNvSpPr>
              <a:spLocks noChangeShapeType="1"/>
            </p:cNvSpPr>
            <p:nvPr/>
          </p:nvSpPr>
          <p:spPr bwMode="auto">
            <a:xfrm>
              <a:off x="58959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0" name="Line 53"/>
            <p:cNvSpPr>
              <a:spLocks noChangeShapeType="1"/>
            </p:cNvSpPr>
            <p:nvPr/>
          </p:nvSpPr>
          <p:spPr bwMode="auto">
            <a:xfrm>
              <a:off x="59213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1" name="Line 54"/>
            <p:cNvSpPr>
              <a:spLocks noChangeShapeType="1"/>
            </p:cNvSpPr>
            <p:nvPr/>
          </p:nvSpPr>
          <p:spPr bwMode="auto">
            <a:xfrm>
              <a:off x="59467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2" name="Line 55"/>
            <p:cNvSpPr>
              <a:spLocks noChangeShapeType="1"/>
            </p:cNvSpPr>
            <p:nvPr/>
          </p:nvSpPr>
          <p:spPr bwMode="auto">
            <a:xfrm>
              <a:off x="59721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3" name="Line 56"/>
            <p:cNvSpPr>
              <a:spLocks noChangeShapeType="1"/>
            </p:cNvSpPr>
            <p:nvPr/>
          </p:nvSpPr>
          <p:spPr bwMode="auto">
            <a:xfrm>
              <a:off x="59975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4" name="Line 57"/>
            <p:cNvSpPr>
              <a:spLocks noChangeShapeType="1"/>
            </p:cNvSpPr>
            <p:nvPr/>
          </p:nvSpPr>
          <p:spPr bwMode="auto">
            <a:xfrm>
              <a:off x="60229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5" name="Line 58"/>
            <p:cNvSpPr>
              <a:spLocks noChangeShapeType="1"/>
            </p:cNvSpPr>
            <p:nvPr/>
          </p:nvSpPr>
          <p:spPr bwMode="auto">
            <a:xfrm>
              <a:off x="60483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6" name="Line 59"/>
            <p:cNvSpPr>
              <a:spLocks noChangeShapeType="1"/>
            </p:cNvSpPr>
            <p:nvPr/>
          </p:nvSpPr>
          <p:spPr bwMode="auto">
            <a:xfrm>
              <a:off x="60737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7" name="Line 60"/>
            <p:cNvSpPr>
              <a:spLocks noChangeShapeType="1"/>
            </p:cNvSpPr>
            <p:nvPr/>
          </p:nvSpPr>
          <p:spPr bwMode="auto">
            <a:xfrm>
              <a:off x="60991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8" name="Line 61"/>
            <p:cNvSpPr>
              <a:spLocks noChangeShapeType="1"/>
            </p:cNvSpPr>
            <p:nvPr/>
          </p:nvSpPr>
          <p:spPr bwMode="auto">
            <a:xfrm>
              <a:off x="61245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9" name="Line 62"/>
            <p:cNvSpPr>
              <a:spLocks noChangeShapeType="1"/>
            </p:cNvSpPr>
            <p:nvPr/>
          </p:nvSpPr>
          <p:spPr bwMode="auto">
            <a:xfrm>
              <a:off x="61499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0" name="Line 63"/>
            <p:cNvSpPr>
              <a:spLocks noChangeShapeType="1"/>
            </p:cNvSpPr>
            <p:nvPr/>
          </p:nvSpPr>
          <p:spPr bwMode="auto">
            <a:xfrm>
              <a:off x="61753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1" name="Line 64"/>
            <p:cNvSpPr>
              <a:spLocks noChangeShapeType="1"/>
            </p:cNvSpPr>
            <p:nvPr/>
          </p:nvSpPr>
          <p:spPr bwMode="auto">
            <a:xfrm>
              <a:off x="62007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2" name="Line 65"/>
            <p:cNvSpPr>
              <a:spLocks noChangeShapeType="1"/>
            </p:cNvSpPr>
            <p:nvPr/>
          </p:nvSpPr>
          <p:spPr bwMode="auto">
            <a:xfrm>
              <a:off x="62261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3" name="Line 66"/>
            <p:cNvSpPr>
              <a:spLocks noChangeShapeType="1"/>
            </p:cNvSpPr>
            <p:nvPr/>
          </p:nvSpPr>
          <p:spPr bwMode="auto">
            <a:xfrm>
              <a:off x="62515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4" name="Line 67"/>
            <p:cNvSpPr>
              <a:spLocks noChangeShapeType="1"/>
            </p:cNvSpPr>
            <p:nvPr/>
          </p:nvSpPr>
          <p:spPr bwMode="auto">
            <a:xfrm>
              <a:off x="62769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5" name="Line 68"/>
            <p:cNvSpPr>
              <a:spLocks noChangeShapeType="1"/>
            </p:cNvSpPr>
            <p:nvPr/>
          </p:nvSpPr>
          <p:spPr bwMode="auto">
            <a:xfrm>
              <a:off x="63023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6" name="Line 69"/>
            <p:cNvSpPr>
              <a:spLocks noChangeShapeType="1"/>
            </p:cNvSpPr>
            <p:nvPr/>
          </p:nvSpPr>
          <p:spPr bwMode="auto">
            <a:xfrm>
              <a:off x="6327775" y="30813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7" name="Line 70"/>
            <p:cNvSpPr>
              <a:spLocks noChangeShapeType="1"/>
            </p:cNvSpPr>
            <p:nvPr/>
          </p:nvSpPr>
          <p:spPr bwMode="auto">
            <a:xfrm>
              <a:off x="6353175" y="3081338"/>
              <a:ext cx="635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8" name="Line 71"/>
            <p:cNvSpPr>
              <a:spLocks noChangeShapeType="1"/>
            </p:cNvSpPr>
            <p:nvPr/>
          </p:nvSpPr>
          <p:spPr bwMode="auto">
            <a:xfrm>
              <a:off x="57181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19" name="Line 72"/>
            <p:cNvSpPr>
              <a:spLocks noChangeShapeType="1"/>
            </p:cNvSpPr>
            <p:nvPr/>
          </p:nvSpPr>
          <p:spPr bwMode="auto">
            <a:xfrm>
              <a:off x="57435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0" name="Line 73"/>
            <p:cNvSpPr>
              <a:spLocks noChangeShapeType="1"/>
            </p:cNvSpPr>
            <p:nvPr/>
          </p:nvSpPr>
          <p:spPr bwMode="auto">
            <a:xfrm>
              <a:off x="57689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1" name="Line 74"/>
            <p:cNvSpPr>
              <a:spLocks noChangeShapeType="1"/>
            </p:cNvSpPr>
            <p:nvPr/>
          </p:nvSpPr>
          <p:spPr bwMode="auto">
            <a:xfrm>
              <a:off x="57943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2" name="Line 75"/>
            <p:cNvSpPr>
              <a:spLocks noChangeShapeType="1"/>
            </p:cNvSpPr>
            <p:nvPr/>
          </p:nvSpPr>
          <p:spPr bwMode="auto">
            <a:xfrm>
              <a:off x="58197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3" name="Line 76"/>
            <p:cNvSpPr>
              <a:spLocks noChangeShapeType="1"/>
            </p:cNvSpPr>
            <p:nvPr/>
          </p:nvSpPr>
          <p:spPr bwMode="auto">
            <a:xfrm>
              <a:off x="58451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4" name="Line 77"/>
            <p:cNvSpPr>
              <a:spLocks noChangeShapeType="1"/>
            </p:cNvSpPr>
            <p:nvPr/>
          </p:nvSpPr>
          <p:spPr bwMode="auto">
            <a:xfrm>
              <a:off x="58705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5" name="Line 78"/>
            <p:cNvSpPr>
              <a:spLocks noChangeShapeType="1"/>
            </p:cNvSpPr>
            <p:nvPr/>
          </p:nvSpPr>
          <p:spPr bwMode="auto">
            <a:xfrm>
              <a:off x="58959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6" name="Line 79"/>
            <p:cNvSpPr>
              <a:spLocks noChangeShapeType="1"/>
            </p:cNvSpPr>
            <p:nvPr/>
          </p:nvSpPr>
          <p:spPr bwMode="auto">
            <a:xfrm>
              <a:off x="59213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7" name="Line 80"/>
            <p:cNvSpPr>
              <a:spLocks noChangeShapeType="1"/>
            </p:cNvSpPr>
            <p:nvPr/>
          </p:nvSpPr>
          <p:spPr bwMode="auto">
            <a:xfrm>
              <a:off x="59467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8" name="Line 81"/>
            <p:cNvSpPr>
              <a:spLocks noChangeShapeType="1"/>
            </p:cNvSpPr>
            <p:nvPr/>
          </p:nvSpPr>
          <p:spPr bwMode="auto">
            <a:xfrm>
              <a:off x="59721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9" name="Line 82"/>
            <p:cNvSpPr>
              <a:spLocks noChangeShapeType="1"/>
            </p:cNvSpPr>
            <p:nvPr/>
          </p:nvSpPr>
          <p:spPr bwMode="auto">
            <a:xfrm>
              <a:off x="59975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0" name="Line 83"/>
            <p:cNvSpPr>
              <a:spLocks noChangeShapeType="1"/>
            </p:cNvSpPr>
            <p:nvPr/>
          </p:nvSpPr>
          <p:spPr bwMode="auto">
            <a:xfrm>
              <a:off x="60229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1" name="Line 84"/>
            <p:cNvSpPr>
              <a:spLocks noChangeShapeType="1"/>
            </p:cNvSpPr>
            <p:nvPr/>
          </p:nvSpPr>
          <p:spPr bwMode="auto">
            <a:xfrm>
              <a:off x="60483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2" name="Line 85"/>
            <p:cNvSpPr>
              <a:spLocks noChangeShapeType="1"/>
            </p:cNvSpPr>
            <p:nvPr/>
          </p:nvSpPr>
          <p:spPr bwMode="auto">
            <a:xfrm>
              <a:off x="60737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3" name="Line 86"/>
            <p:cNvSpPr>
              <a:spLocks noChangeShapeType="1"/>
            </p:cNvSpPr>
            <p:nvPr/>
          </p:nvSpPr>
          <p:spPr bwMode="auto">
            <a:xfrm>
              <a:off x="60991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4" name="Line 87"/>
            <p:cNvSpPr>
              <a:spLocks noChangeShapeType="1"/>
            </p:cNvSpPr>
            <p:nvPr/>
          </p:nvSpPr>
          <p:spPr bwMode="auto">
            <a:xfrm>
              <a:off x="61245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5" name="Line 88"/>
            <p:cNvSpPr>
              <a:spLocks noChangeShapeType="1"/>
            </p:cNvSpPr>
            <p:nvPr/>
          </p:nvSpPr>
          <p:spPr bwMode="auto">
            <a:xfrm>
              <a:off x="61499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6" name="Line 89"/>
            <p:cNvSpPr>
              <a:spLocks noChangeShapeType="1"/>
            </p:cNvSpPr>
            <p:nvPr/>
          </p:nvSpPr>
          <p:spPr bwMode="auto">
            <a:xfrm>
              <a:off x="61753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7" name="Line 90"/>
            <p:cNvSpPr>
              <a:spLocks noChangeShapeType="1"/>
            </p:cNvSpPr>
            <p:nvPr/>
          </p:nvSpPr>
          <p:spPr bwMode="auto">
            <a:xfrm>
              <a:off x="62007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8" name="Line 91"/>
            <p:cNvSpPr>
              <a:spLocks noChangeShapeType="1"/>
            </p:cNvSpPr>
            <p:nvPr/>
          </p:nvSpPr>
          <p:spPr bwMode="auto">
            <a:xfrm>
              <a:off x="62261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9" name="Line 92"/>
            <p:cNvSpPr>
              <a:spLocks noChangeShapeType="1"/>
            </p:cNvSpPr>
            <p:nvPr/>
          </p:nvSpPr>
          <p:spPr bwMode="auto">
            <a:xfrm>
              <a:off x="62515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0" name="Line 93"/>
            <p:cNvSpPr>
              <a:spLocks noChangeShapeType="1"/>
            </p:cNvSpPr>
            <p:nvPr/>
          </p:nvSpPr>
          <p:spPr bwMode="auto">
            <a:xfrm>
              <a:off x="62769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1" name="Line 94"/>
            <p:cNvSpPr>
              <a:spLocks noChangeShapeType="1"/>
            </p:cNvSpPr>
            <p:nvPr/>
          </p:nvSpPr>
          <p:spPr bwMode="auto">
            <a:xfrm>
              <a:off x="63023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2" name="Line 95"/>
            <p:cNvSpPr>
              <a:spLocks noChangeShapeType="1"/>
            </p:cNvSpPr>
            <p:nvPr/>
          </p:nvSpPr>
          <p:spPr bwMode="auto">
            <a:xfrm>
              <a:off x="6327775" y="348138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3" name="Line 96"/>
            <p:cNvSpPr>
              <a:spLocks noChangeShapeType="1"/>
            </p:cNvSpPr>
            <p:nvPr/>
          </p:nvSpPr>
          <p:spPr bwMode="auto">
            <a:xfrm>
              <a:off x="6353175" y="3481388"/>
              <a:ext cx="635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4" name="Line 97"/>
            <p:cNvSpPr>
              <a:spLocks noChangeShapeType="1"/>
            </p:cNvSpPr>
            <p:nvPr/>
          </p:nvSpPr>
          <p:spPr bwMode="auto">
            <a:xfrm>
              <a:off x="57181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5" name="Line 98"/>
            <p:cNvSpPr>
              <a:spLocks noChangeShapeType="1"/>
            </p:cNvSpPr>
            <p:nvPr/>
          </p:nvSpPr>
          <p:spPr bwMode="auto">
            <a:xfrm>
              <a:off x="57435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6" name="Line 99"/>
            <p:cNvSpPr>
              <a:spLocks noChangeShapeType="1"/>
            </p:cNvSpPr>
            <p:nvPr/>
          </p:nvSpPr>
          <p:spPr bwMode="auto">
            <a:xfrm>
              <a:off x="57689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7" name="Line 100"/>
            <p:cNvSpPr>
              <a:spLocks noChangeShapeType="1"/>
            </p:cNvSpPr>
            <p:nvPr/>
          </p:nvSpPr>
          <p:spPr bwMode="auto">
            <a:xfrm>
              <a:off x="57943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8" name="Line 101"/>
            <p:cNvSpPr>
              <a:spLocks noChangeShapeType="1"/>
            </p:cNvSpPr>
            <p:nvPr/>
          </p:nvSpPr>
          <p:spPr bwMode="auto">
            <a:xfrm>
              <a:off x="58197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9" name="Line 102"/>
            <p:cNvSpPr>
              <a:spLocks noChangeShapeType="1"/>
            </p:cNvSpPr>
            <p:nvPr/>
          </p:nvSpPr>
          <p:spPr bwMode="auto">
            <a:xfrm>
              <a:off x="58451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0" name="Line 103"/>
            <p:cNvSpPr>
              <a:spLocks noChangeShapeType="1"/>
            </p:cNvSpPr>
            <p:nvPr/>
          </p:nvSpPr>
          <p:spPr bwMode="auto">
            <a:xfrm>
              <a:off x="58705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1" name="Line 104"/>
            <p:cNvSpPr>
              <a:spLocks noChangeShapeType="1"/>
            </p:cNvSpPr>
            <p:nvPr/>
          </p:nvSpPr>
          <p:spPr bwMode="auto">
            <a:xfrm>
              <a:off x="58959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2" name="Line 105"/>
            <p:cNvSpPr>
              <a:spLocks noChangeShapeType="1"/>
            </p:cNvSpPr>
            <p:nvPr/>
          </p:nvSpPr>
          <p:spPr bwMode="auto">
            <a:xfrm>
              <a:off x="59213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3" name="Line 106"/>
            <p:cNvSpPr>
              <a:spLocks noChangeShapeType="1"/>
            </p:cNvSpPr>
            <p:nvPr/>
          </p:nvSpPr>
          <p:spPr bwMode="auto">
            <a:xfrm>
              <a:off x="59467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4" name="Line 107"/>
            <p:cNvSpPr>
              <a:spLocks noChangeShapeType="1"/>
            </p:cNvSpPr>
            <p:nvPr/>
          </p:nvSpPr>
          <p:spPr bwMode="auto">
            <a:xfrm>
              <a:off x="59721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5" name="Line 108"/>
            <p:cNvSpPr>
              <a:spLocks noChangeShapeType="1"/>
            </p:cNvSpPr>
            <p:nvPr/>
          </p:nvSpPr>
          <p:spPr bwMode="auto">
            <a:xfrm>
              <a:off x="59975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6" name="Line 109"/>
            <p:cNvSpPr>
              <a:spLocks noChangeShapeType="1"/>
            </p:cNvSpPr>
            <p:nvPr/>
          </p:nvSpPr>
          <p:spPr bwMode="auto">
            <a:xfrm>
              <a:off x="60229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7" name="Line 110"/>
            <p:cNvSpPr>
              <a:spLocks noChangeShapeType="1"/>
            </p:cNvSpPr>
            <p:nvPr/>
          </p:nvSpPr>
          <p:spPr bwMode="auto">
            <a:xfrm>
              <a:off x="60483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8" name="Line 111"/>
            <p:cNvSpPr>
              <a:spLocks noChangeShapeType="1"/>
            </p:cNvSpPr>
            <p:nvPr/>
          </p:nvSpPr>
          <p:spPr bwMode="auto">
            <a:xfrm>
              <a:off x="60737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9" name="Line 112"/>
            <p:cNvSpPr>
              <a:spLocks noChangeShapeType="1"/>
            </p:cNvSpPr>
            <p:nvPr/>
          </p:nvSpPr>
          <p:spPr bwMode="auto">
            <a:xfrm>
              <a:off x="60991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0" name="Line 113"/>
            <p:cNvSpPr>
              <a:spLocks noChangeShapeType="1"/>
            </p:cNvSpPr>
            <p:nvPr/>
          </p:nvSpPr>
          <p:spPr bwMode="auto">
            <a:xfrm>
              <a:off x="61245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1" name="Line 114"/>
            <p:cNvSpPr>
              <a:spLocks noChangeShapeType="1"/>
            </p:cNvSpPr>
            <p:nvPr/>
          </p:nvSpPr>
          <p:spPr bwMode="auto">
            <a:xfrm>
              <a:off x="61499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2" name="Line 115"/>
            <p:cNvSpPr>
              <a:spLocks noChangeShapeType="1"/>
            </p:cNvSpPr>
            <p:nvPr/>
          </p:nvSpPr>
          <p:spPr bwMode="auto">
            <a:xfrm>
              <a:off x="61753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3" name="Line 116"/>
            <p:cNvSpPr>
              <a:spLocks noChangeShapeType="1"/>
            </p:cNvSpPr>
            <p:nvPr/>
          </p:nvSpPr>
          <p:spPr bwMode="auto">
            <a:xfrm>
              <a:off x="62007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4" name="Line 117"/>
            <p:cNvSpPr>
              <a:spLocks noChangeShapeType="1"/>
            </p:cNvSpPr>
            <p:nvPr/>
          </p:nvSpPr>
          <p:spPr bwMode="auto">
            <a:xfrm>
              <a:off x="62261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5" name="Line 118"/>
            <p:cNvSpPr>
              <a:spLocks noChangeShapeType="1"/>
            </p:cNvSpPr>
            <p:nvPr/>
          </p:nvSpPr>
          <p:spPr bwMode="auto">
            <a:xfrm>
              <a:off x="62515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6" name="Line 119"/>
            <p:cNvSpPr>
              <a:spLocks noChangeShapeType="1"/>
            </p:cNvSpPr>
            <p:nvPr/>
          </p:nvSpPr>
          <p:spPr bwMode="auto">
            <a:xfrm>
              <a:off x="62769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7" name="Line 120"/>
            <p:cNvSpPr>
              <a:spLocks noChangeShapeType="1"/>
            </p:cNvSpPr>
            <p:nvPr/>
          </p:nvSpPr>
          <p:spPr bwMode="auto">
            <a:xfrm>
              <a:off x="63023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8" name="Line 121"/>
            <p:cNvSpPr>
              <a:spLocks noChangeShapeType="1"/>
            </p:cNvSpPr>
            <p:nvPr/>
          </p:nvSpPr>
          <p:spPr bwMode="auto">
            <a:xfrm>
              <a:off x="6327775" y="38719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9" name="Line 122"/>
            <p:cNvSpPr>
              <a:spLocks noChangeShapeType="1"/>
            </p:cNvSpPr>
            <p:nvPr/>
          </p:nvSpPr>
          <p:spPr bwMode="auto">
            <a:xfrm>
              <a:off x="6353175" y="3871913"/>
              <a:ext cx="635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0" name="Line 123"/>
            <p:cNvSpPr>
              <a:spLocks noChangeShapeType="1"/>
            </p:cNvSpPr>
            <p:nvPr/>
          </p:nvSpPr>
          <p:spPr bwMode="auto">
            <a:xfrm>
              <a:off x="57181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1" name="Line 124"/>
            <p:cNvSpPr>
              <a:spLocks noChangeShapeType="1"/>
            </p:cNvSpPr>
            <p:nvPr/>
          </p:nvSpPr>
          <p:spPr bwMode="auto">
            <a:xfrm>
              <a:off x="57435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2" name="Line 125"/>
            <p:cNvSpPr>
              <a:spLocks noChangeShapeType="1"/>
            </p:cNvSpPr>
            <p:nvPr/>
          </p:nvSpPr>
          <p:spPr bwMode="auto">
            <a:xfrm>
              <a:off x="57689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3" name="Line 126"/>
            <p:cNvSpPr>
              <a:spLocks noChangeShapeType="1"/>
            </p:cNvSpPr>
            <p:nvPr/>
          </p:nvSpPr>
          <p:spPr bwMode="auto">
            <a:xfrm>
              <a:off x="57943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4" name="Line 127"/>
            <p:cNvSpPr>
              <a:spLocks noChangeShapeType="1"/>
            </p:cNvSpPr>
            <p:nvPr/>
          </p:nvSpPr>
          <p:spPr bwMode="auto">
            <a:xfrm>
              <a:off x="58197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5" name="Line 128"/>
            <p:cNvSpPr>
              <a:spLocks noChangeShapeType="1"/>
            </p:cNvSpPr>
            <p:nvPr/>
          </p:nvSpPr>
          <p:spPr bwMode="auto">
            <a:xfrm>
              <a:off x="58451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6" name="Line 129"/>
            <p:cNvSpPr>
              <a:spLocks noChangeShapeType="1"/>
            </p:cNvSpPr>
            <p:nvPr/>
          </p:nvSpPr>
          <p:spPr bwMode="auto">
            <a:xfrm>
              <a:off x="58705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7" name="Line 130"/>
            <p:cNvSpPr>
              <a:spLocks noChangeShapeType="1"/>
            </p:cNvSpPr>
            <p:nvPr/>
          </p:nvSpPr>
          <p:spPr bwMode="auto">
            <a:xfrm>
              <a:off x="58959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8" name="Line 131"/>
            <p:cNvSpPr>
              <a:spLocks noChangeShapeType="1"/>
            </p:cNvSpPr>
            <p:nvPr/>
          </p:nvSpPr>
          <p:spPr bwMode="auto">
            <a:xfrm>
              <a:off x="59213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9" name="Line 132"/>
            <p:cNvSpPr>
              <a:spLocks noChangeShapeType="1"/>
            </p:cNvSpPr>
            <p:nvPr/>
          </p:nvSpPr>
          <p:spPr bwMode="auto">
            <a:xfrm>
              <a:off x="59467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0" name="Line 133"/>
            <p:cNvSpPr>
              <a:spLocks noChangeShapeType="1"/>
            </p:cNvSpPr>
            <p:nvPr/>
          </p:nvSpPr>
          <p:spPr bwMode="auto">
            <a:xfrm>
              <a:off x="59721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1" name="Line 134"/>
            <p:cNvSpPr>
              <a:spLocks noChangeShapeType="1"/>
            </p:cNvSpPr>
            <p:nvPr/>
          </p:nvSpPr>
          <p:spPr bwMode="auto">
            <a:xfrm>
              <a:off x="59975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2" name="Line 135"/>
            <p:cNvSpPr>
              <a:spLocks noChangeShapeType="1"/>
            </p:cNvSpPr>
            <p:nvPr/>
          </p:nvSpPr>
          <p:spPr bwMode="auto">
            <a:xfrm>
              <a:off x="60229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3" name="Line 136"/>
            <p:cNvSpPr>
              <a:spLocks noChangeShapeType="1"/>
            </p:cNvSpPr>
            <p:nvPr/>
          </p:nvSpPr>
          <p:spPr bwMode="auto">
            <a:xfrm>
              <a:off x="60483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4" name="Line 137"/>
            <p:cNvSpPr>
              <a:spLocks noChangeShapeType="1"/>
            </p:cNvSpPr>
            <p:nvPr/>
          </p:nvSpPr>
          <p:spPr bwMode="auto">
            <a:xfrm>
              <a:off x="60737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5" name="Line 138"/>
            <p:cNvSpPr>
              <a:spLocks noChangeShapeType="1"/>
            </p:cNvSpPr>
            <p:nvPr/>
          </p:nvSpPr>
          <p:spPr bwMode="auto">
            <a:xfrm>
              <a:off x="60991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6" name="Line 139"/>
            <p:cNvSpPr>
              <a:spLocks noChangeShapeType="1"/>
            </p:cNvSpPr>
            <p:nvPr/>
          </p:nvSpPr>
          <p:spPr bwMode="auto">
            <a:xfrm>
              <a:off x="61245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7" name="Line 140"/>
            <p:cNvSpPr>
              <a:spLocks noChangeShapeType="1"/>
            </p:cNvSpPr>
            <p:nvPr/>
          </p:nvSpPr>
          <p:spPr bwMode="auto">
            <a:xfrm>
              <a:off x="61499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8" name="Line 141"/>
            <p:cNvSpPr>
              <a:spLocks noChangeShapeType="1"/>
            </p:cNvSpPr>
            <p:nvPr/>
          </p:nvSpPr>
          <p:spPr bwMode="auto">
            <a:xfrm>
              <a:off x="61753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89" name="Line 142"/>
            <p:cNvSpPr>
              <a:spLocks noChangeShapeType="1"/>
            </p:cNvSpPr>
            <p:nvPr/>
          </p:nvSpPr>
          <p:spPr bwMode="auto">
            <a:xfrm>
              <a:off x="62007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0" name="Line 143"/>
            <p:cNvSpPr>
              <a:spLocks noChangeShapeType="1"/>
            </p:cNvSpPr>
            <p:nvPr/>
          </p:nvSpPr>
          <p:spPr bwMode="auto">
            <a:xfrm>
              <a:off x="62261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1" name="Line 144"/>
            <p:cNvSpPr>
              <a:spLocks noChangeShapeType="1"/>
            </p:cNvSpPr>
            <p:nvPr/>
          </p:nvSpPr>
          <p:spPr bwMode="auto">
            <a:xfrm>
              <a:off x="62515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2" name="Line 145"/>
            <p:cNvSpPr>
              <a:spLocks noChangeShapeType="1"/>
            </p:cNvSpPr>
            <p:nvPr/>
          </p:nvSpPr>
          <p:spPr bwMode="auto">
            <a:xfrm>
              <a:off x="62769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3" name="Line 146"/>
            <p:cNvSpPr>
              <a:spLocks noChangeShapeType="1"/>
            </p:cNvSpPr>
            <p:nvPr/>
          </p:nvSpPr>
          <p:spPr bwMode="auto">
            <a:xfrm>
              <a:off x="63023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4" name="Line 147"/>
            <p:cNvSpPr>
              <a:spLocks noChangeShapeType="1"/>
            </p:cNvSpPr>
            <p:nvPr/>
          </p:nvSpPr>
          <p:spPr bwMode="auto">
            <a:xfrm>
              <a:off x="6327775" y="4237038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5" name="Line 148"/>
            <p:cNvSpPr>
              <a:spLocks noChangeShapeType="1"/>
            </p:cNvSpPr>
            <p:nvPr/>
          </p:nvSpPr>
          <p:spPr bwMode="auto">
            <a:xfrm>
              <a:off x="6353175" y="4237038"/>
              <a:ext cx="635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6" name="Line 149"/>
            <p:cNvSpPr>
              <a:spLocks noChangeShapeType="1"/>
            </p:cNvSpPr>
            <p:nvPr/>
          </p:nvSpPr>
          <p:spPr bwMode="auto">
            <a:xfrm>
              <a:off x="57181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7" name="Line 150"/>
            <p:cNvSpPr>
              <a:spLocks noChangeShapeType="1"/>
            </p:cNvSpPr>
            <p:nvPr/>
          </p:nvSpPr>
          <p:spPr bwMode="auto">
            <a:xfrm>
              <a:off x="57435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8" name="Line 151"/>
            <p:cNvSpPr>
              <a:spLocks noChangeShapeType="1"/>
            </p:cNvSpPr>
            <p:nvPr/>
          </p:nvSpPr>
          <p:spPr bwMode="auto">
            <a:xfrm>
              <a:off x="57689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9" name="Line 152"/>
            <p:cNvSpPr>
              <a:spLocks noChangeShapeType="1"/>
            </p:cNvSpPr>
            <p:nvPr/>
          </p:nvSpPr>
          <p:spPr bwMode="auto">
            <a:xfrm>
              <a:off x="57943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0" name="Line 153"/>
            <p:cNvSpPr>
              <a:spLocks noChangeShapeType="1"/>
            </p:cNvSpPr>
            <p:nvPr/>
          </p:nvSpPr>
          <p:spPr bwMode="auto">
            <a:xfrm>
              <a:off x="58197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1" name="Line 154"/>
            <p:cNvSpPr>
              <a:spLocks noChangeShapeType="1"/>
            </p:cNvSpPr>
            <p:nvPr/>
          </p:nvSpPr>
          <p:spPr bwMode="auto">
            <a:xfrm>
              <a:off x="58451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2" name="Line 155"/>
            <p:cNvSpPr>
              <a:spLocks noChangeShapeType="1"/>
            </p:cNvSpPr>
            <p:nvPr/>
          </p:nvSpPr>
          <p:spPr bwMode="auto">
            <a:xfrm>
              <a:off x="58705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3" name="Line 156"/>
            <p:cNvSpPr>
              <a:spLocks noChangeShapeType="1"/>
            </p:cNvSpPr>
            <p:nvPr/>
          </p:nvSpPr>
          <p:spPr bwMode="auto">
            <a:xfrm>
              <a:off x="58959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4" name="Line 157"/>
            <p:cNvSpPr>
              <a:spLocks noChangeShapeType="1"/>
            </p:cNvSpPr>
            <p:nvPr/>
          </p:nvSpPr>
          <p:spPr bwMode="auto">
            <a:xfrm>
              <a:off x="59213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5" name="Line 158"/>
            <p:cNvSpPr>
              <a:spLocks noChangeShapeType="1"/>
            </p:cNvSpPr>
            <p:nvPr/>
          </p:nvSpPr>
          <p:spPr bwMode="auto">
            <a:xfrm>
              <a:off x="59467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6" name="Line 159"/>
            <p:cNvSpPr>
              <a:spLocks noChangeShapeType="1"/>
            </p:cNvSpPr>
            <p:nvPr/>
          </p:nvSpPr>
          <p:spPr bwMode="auto">
            <a:xfrm>
              <a:off x="59721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7" name="Line 160"/>
            <p:cNvSpPr>
              <a:spLocks noChangeShapeType="1"/>
            </p:cNvSpPr>
            <p:nvPr/>
          </p:nvSpPr>
          <p:spPr bwMode="auto">
            <a:xfrm>
              <a:off x="59975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8" name="Line 161"/>
            <p:cNvSpPr>
              <a:spLocks noChangeShapeType="1"/>
            </p:cNvSpPr>
            <p:nvPr/>
          </p:nvSpPr>
          <p:spPr bwMode="auto">
            <a:xfrm>
              <a:off x="60229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9" name="Line 162"/>
            <p:cNvSpPr>
              <a:spLocks noChangeShapeType="1"/>
            </p:cNvSpPr>
            <p:nvPr/>
          </p:nvSpPr>
          <p:spPr bwMode="auto">
            <a:xfrm>
              <a:off x="60483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0" name="Line 163"/>
            <p:cNvSpPr>
              <a:spLocks noChangeShapeType="1"/>
            </p:cNvSpPr>
            <p:nvPr/>
          </p:nvSpPr>
          <p:spPr bwMode="auto">
            <a:xfrm>
              <a:off x="60737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1" name="Line 164"/>
            <p:cNvSpPr>
              <a:spLocks noChangeShapeType="1"/>
            </p:cNvSpPr>
            <p:nvPr/>
          </p:nvSpPr>
          <p:spPr bwMode="auto">
            <a:xfrm>
              <a:off x="60991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2" name="Line 165"/>
            <p:cNvSpPr>
              <a:spLocks noChangeShapeType="1"/>
            </p:cNvSpPr>
            <p:nvPr/>
          </p:nvSpPr>
          <p:spPr bwMode="auto">
            <a:xfrm>
              <a:off x="61245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3" name="Line 166"/>
            <p:cNvSpPr>
              <a:spLocks noChangeShapeType="1"/>
            </p:cNvSpPr>
            <p:nvPr/>
          </p:nvSpPr>
          <p:spPr bwMode="auto">
            <a:xfrm>
              <a:off x="61499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4" name="Line 167"/>
            <p:cNvSpPr>
              <a:spLocks noChangeShapeType="1"/>
            </p:cNvSpPr>
            <p:nvPr/>
          </p:nvSpPr>
          <p:spPr bwMode="auto">
            <a:xfrm>
              <a:off x="61753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5" name="Line 168"/>
            <p:cNvSpPr>
              <a:spLocks noChangeShapeType="1"/>
            </p:cNvSpPr>
            <p:nvPr/>
          </p:nvSpPr>
          <p:spPr bwMode="auto">
            <a:xfrm>
              <a:off x="62007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6" name="Line 169"/>
            <p:cNvSpPr>
              <a:spLocks noChangeShapeType="1"/>
            </p:cNvSpPr>
            <p:nvPr/>
          </p:nvSpPr>
          <p:spPr bwMode="auto">
            <a:xfrm>
              <a:off x="62261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7" name="Line 170"/>
            <p:cNvSpPr>
              <a:spLocks noChangeShapeType="1"/>
            </p:cNvSpPr>
            <p:nvPr/>
          </p:nvSpPr>
          <p:spPr bwMode="auto">
            <a:xfrm>
              <a:off x="62515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8" name="Line 171"/>
            <p:cNvSpPr>
              <a:spLocks noChangeShapeType="1"/>
            </p:cNvSpPr>
            <p:nvPr/>
          </p:nvSpPr>
          <p:spPr bwMode="auto">
            <a:xfrm>
              <a:off x="62769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9" name="Line 172"/>
            <p:cNvSpPr>
              <a:spLocks noChangeShapeType="1"/>
            </p:cNvSpPr>
            <p:nvPr/>
          </p:nvSpPr>
          <p:spPr bwMode="auto">
            <a:xfrm>
              <a:off x="63023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20" name="Line 173"/>
            <p:cNvSpPr>
              <a:spLocks noChangeShapeType="1"/>
            </p:cNvSpPr>
            <p:nvPr/>
          </p:nvSpPr>
          <p:spPr bwMode="auto">
            <a:xfrm>
              <a:off x="6327775" y="4659313"/>
              <a:ext cx="1270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21" name="Line 174"/>
            <p:cNvSpPr>
              <a:spLocks noChangeShapeType="1"/>
            </p:cNvSpPr>
            <p:nvPr/>
          </p:nvSpPr>
          <p:spPr bwMode="auto">
            <a:xfrm>
              <a:off x="6353175" y="4659313"/>
              <a:ext cx="635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22" name="Rectangle 175"/>
            <p:cNvSpPr>
              <a:spLocks noChangeArrowheads="1"/>
            </p:cNvSpPr>
            <p:nvPr/>
          </p:nvSpPr>
          <p:spPr bwMode="auto">
            <a:xfrm>
              <a:off x="4375150" y="4598988"/>
              <a:ext cx="5434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Externaliser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26" name="Rectangle 179"/>
            <p:cNvSpPr>
              <a:spLocks noChangeArrowheads="1"/>
            </p:cNvSpPr>
            <p:nvPr/>
          </p:nvSpPr>
          <p:spPr bwMode="auto">
            <a:xfrm>
              <a:off x="5756275" y="2687638"/>
              <a:ext cx="68929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Conséquences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33" name="Rectangle 186"/>
            <p:cNvSpPr>
              <a:spLocks noChangeArrowheads="1"/>
            </p:cNvSpPr>
            <p:nvPr/>
          </p:nvSpPr>
          <p:spPr bwMode="auto">
            <a:xfrm>
              <a:off x="4375150" y="2948998"/>
              <a:ext cx="8896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des personnels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CDI ou CDD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45" name="Rectangle 198"/>
            <p:cNvSpPr>
              <a:spLocks noChangeArrowheads="1"/>
            </p:cNvSpPr>
            <p:nvPr/>
          </p:nvSpPr>
          <p:spPr bwMode="auto">
            <a:xfrm>
              <a:off x="4375150" y="3338513"/>
              <a:ext cx="8896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des personnels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intérimaires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215"/>
            <p:cNvSpPr>
              <a:spLocks noChangeArrowheads="1"/>
            </p:cNvSpPr>
            <p:nvPr/>
          </p:nvSpPr>
          <p:spPr bwMode="auto">
            <a:xfrm>
              <a:off x="4375150" y="3754438"/>
              <a:ext cx="81432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 sous-traitant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présent sur le site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199" name="Rectangle 231"/>
            <p:cNvSpPr>
              <a:spLocks noChangeArrowheads="1"/>
            </p:cNvSpPr>
            <p:nvPr/>
          </p:nvSpPr>
          <p:spPr bwMode="auto">
            <a:xfrm>
              <a:off x="4375150" y="4122738"/>
              <a:ext cx="11188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 sous-traitant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ses propres locaux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17" name="Rectangle 249"/>
            <p:cNvSpPr>
              <a:spLocks noChangeArrowheads="1"/>
            </p:cNvSpPr>
            <p:nvPr/>
          </p:nvSpPr>
          <p:spPr bwMode="auto">
            <a:xfrm>
              <a:off x="3187700" y="3887788"/>
              <a:ext cx="85440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Sous-traiter (en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gardant la maîtrise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d’œuvre)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0" name="Rectangle 272"/>
            <p:cNvSpPr>
              <a:spLocks noChangeArrowheads="1"/>
            </p:cNvSpPr>
            <p:nvPr/>
          </p:nvSpPr>
          <p:spPr bwMode="auto">
            <a:xfrm>
              <a:off x="3187700" y="3198813"/>
              <a:ext cx="85760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Faire nous-mêmes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909437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UNE MATRICE DE DÉCISION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ARBRES ET MATRICES DE DÉCISION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1615904" y="2531428"/>
            <a:ext cx="6476993" cy="2865120"/>
            <a:chOff x="1874828" y="2573338"/>
            <a:chExt cx="6476993" cy="2865120"/>
          </a:xfrm>
        </p:grpSpPr>
        <p:sp>
          <p:nvSpPr>
            <p:cNvPr id="9536" name="Rectangle 6"/>
            <p:cNvSpPr>
              <a:spLocks noChangeArrowheads="1"/>
            </p:cNvSpPr>
            <p:nvPr/>
          </p:nvSpPr>
          <p:spPr bwMode="auto">
            <a:xfrm>
              <a:off x="2572057" y="3350578"/>
              <a:ext cx="1131569" cy="2209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37" name="Rectangle 7"/>
            <p:cNvSpPr>
              <a:spLocks noChangeArrowheads="1"/>
            </p:cNvSpPr>
            <p:nvPr/>
          </p:nvSpPr>
          <p:spPr bwMode="auto">
            <a:xfrm>
              <a:off x="2572057" y="3350578"/>
              <a:ext cx="1131569" cy="22098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38" name="Rectangle 8"/>
            <p:cNvSpPr>
              <a:spLocks noChangeArrowheads="1"/>
            </p:cNvSpPr>
            <p:nvPr/>
          </p:nvSpPr>
          <p:spPr bwMode="auto">
            <a:xfrm>
              <a:off x="3974136" y="3979228"/>
              <a:ext cx="1424939" cy="4038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39" name="Rectangle 9"/>
            <p:cNvSpPr>
              <a:spLocks noChangeArrowheads="1"/>
            </p:cNvSpPr>
            <p:nvPr/>
          </p:nvSpPr>
          <p:spPr bwMode="auto">
            <a:xfrm>
              <a:off x="3974136" y="3979228"/>
              <a:ext cx="1424939" cy="40386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0" name="Rectangle 10"/>
            <p:cNvSpPr>
              <a:spLocks noChangeArrowheads="1"/>
            </p:cNvSpPr>
            <p:nvPr/>
          </p:nvSpPr>
          <p:spPr bwMode="auto">
            <a:xfrm>
              <a:off x="3974136" y="4459288"/>
              <a:ext cx="1424939" cy="3695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1" name="Rectangle 11"/>
            <p:cNvSpPr>
              <a:spLocks noChangeArrowheads="1"/>
            </p:cNvSpPr>
            <p:nvPr/>
          </p:nvSpPr>
          <p:spPr bwMode="auto">
            <a:xfrm>
              <a:off x="3974136" y="4459288"/>
              <a:ext cx="1424939" cy="36957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2" name="Rectangle 12"/>
            <p:cNvSpPr>
              <a:spLocks noChangeArrowheads="1"/>
            </p:cNvSpPr>
            <p:nvPr/>
          </p:nvSpPr>
          <p:spPr bwMode="auto">
            <a:xfrm>
              <a:off x="3974136" y="5030788"/>
              <a:ext cx="1424939" cy="2019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3" name="Rectangle 13"/>
            <p:cNvSpPr>
              <a:spLocks noChangeArrowheads="1"/>
            </p:cNvSpPr>
            <p:nvPr/>
          </p:nvSpPr>
          <p:spPr bwMode="auto">
            <a:xfrm>
              <a:off x="3974136" y="5030788"/>
              <a:ext cx="1424939" cy="20193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4" name="Rectangle 14"/>
            <p:cNvSpPr>
              <a:spLocks noChangeArrowheads="1"/>
            </p:cNvSpPr>
            <p:nvPr/>
          </p:nvSpPr>
          <p:spPr bwMode="auto">
            <a:xfrm>
              <a:off x="5555284" y="2573338"/>
              <a:ext cx="857249" cy="286512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5" name="Rectangle 15"/>
            <p:cNvSpPr>
              <a:spLocks noChangeArrowheads="1"/>
            </p:cNvSpPr>
            <p:nvPr/>
          </p:nvSpPr>
          <p:spPr bwMode="auto">
            <a:xfrm>
              <a:off x="6515403" y="2573338"/>
              <a:ext cx="857249" cy="286512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6" name="Rectangle 16"/>
            <p:cNvSpPr>
              <a:spLocks noChangeArrowheads="1"/>
            </p:cNvSpPr>
            <p:nvPr/>
          </p:nvSpPr>
          <p:spPr bwMode="auto">
            <a:xfrm>
              <a:off x="7498382" y="2573338"/>
              <a:ext cx="853439" cy="286512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7" name="Rectangle 17"/>
            <p:cNvSpPr>
              <a:spLocks noChangeArrowheads="1"/>
            </p:cNvSpPr>
            <p:nvPr/>
          </p:nvSpPr>
          <p:spPr bwMode="auto">
            <a:xfrm>
              <a:off x="3974136" y="3041968"/>
              <a:ext cx="1424939" cy="3619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8" name="Rectangle 18"/>
            <p:cNvSpPr>
              <a:spLocks noChangeArrowheads="1"/>
            </p:cNvSpPr>
            <p:nvPr/>
          </p:nvSpPr>
          <p:spPr bwMode="auto">
            <a:xfrm>
              <a:off x="3974136" y="3041968"/>
              <a:ext cx="1424939" cy="3619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49" name="Rectangle 19"/>
            <p:cNvSpPr>
              <a:spLocks noChangeArrowheads="1"/>
            </p:cNvSpPr>
            <p:nvPr/>
          </p:nvSpPr>
          <p:spPr bwMode="auto">
            <a:xfrm>
              <a:off x="3974136" y="3514408"/>
              <a:ext cx="1424939" cy="381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0" name="Rectangle 20"/>
            <p:cNvSpPr>
              <a:spLocks noChangeArrowheads="1"/>
            </p:cNvSpPr>
            <p:nvPr/>
          </p:nvSpPr>
          <p:spPr bwMode="auto">
            <a:xfrm>
              <a:off x="3974136" y="3514408"/>
              <a:ext cx="1424939" cy="3810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1" name="Rectangle 21"/>
            <p:cNvSpPr>
              <a:spLocks noChangeArrowheads="1"/>
            </p:cNvSpPr>
            <p:nvPr/>
          </p:nvSpPr>
          <p:spPr bwMode="auto">
            <a:xfrm>
              <a:off x="2572057" y="4158298"/>
              <a:ext cx="1131569" cy="5067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2" name="Rectangle 22"/>
            <p:cNvSpPr>
              <a:spLocks noChangeArrowheads="1"/>
            </p:cNvSpPr>
            <p:nvPr/>
          </p:nvSpPr>
          <p:spPr bwMode="auto">
            <a:xfrm>
              <a:off x="2572057" y="4158298"/>
              <a:ext cx="1131569" cy="50673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3" name="Freeform 23"/>
            <p:cNvSpPr>
              <a:spLocks/>
            </p:cNvSpPr>
            <p:nvPr/>
          </p:nvSpPr>
          <p:spPr bwMode="auto">
            <a:xfrm>
              <a:off x="1874828" y="3990658"/>
              <a:ext cx="396240" cy="39624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4 h 208"/>
                <a:gd name="T6" fmla="*/ 200 w 208"/>
                <a:gd name="T7" fmla="*/ 144 h 208"/>
                <a:gd name="T8" fmla="*/ 190 w 208"/>
                <a:gd name="T9" fmla="*/ 162 h 208"/>
                <a:gd name="T10" fmla="*/ 176 w 208"/>
                <a:gd name="T11" fmla="*/ 176 h 208"/>
                <a:gd name="T12" fmla="*/ 162 w 208"/>
                <a:gd name="T13" fmla="*/ 190 h 208"/>
                <a:gd name="T14" fmla="*/ 144 w 208"/>
                <a:gd name="T15" fmla="*/ 198 h 208"/>
                <a:gd name="T16" fmla="*/ 124 w 208"/>
                <a:gd name="T17" fmla="*/ 204 h 208"/>
                <a:gd name="T18" fmla="*/ 104 w 208"/>
                <a:gd name="T19" fmla="*/ 208 h 208"/>
                <a:gd name="T20" fmla="*/ 104 w 208"/>
                <a:gd name="T21" fmla="*/ 208 h 208"/>
                <a:gd name="T22" fmla="*/ 82 w 208"/>
                <a:gd name="T23" fmla="*/ 204 h 208"/>
                <a:gd name="T24" fmla="*/ 62 w 208"/>
                <a:gd name="T25" fmla="*/ 198 h 208"/>
                <a:gd name="T26" fmla="*/ 46 w 208"/>
                <a:gd name="T27" fmla="*/ 190 h 208"/>
                <a:gd name="T28" fmla="*/ 30 w 208"/>
                <a:gd name="T29" fmla="*/ 176 h 208"/>
                <a:gd name="T30" fmla="*/ 18 w 208"/>
                <a:gd name="T31" fmla="*/ 162 h 208"/>
                <a:gd name="T32" fmla="*/ 8 w 208"/>
                <a:gd name="T33" fmla="*/ 144 h 208"/>
                <a:gd name="T34" fmla="*/ 2 w 208"/>
                <a:gd name="T35" fmla="*/ 124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2 h 208"/>
                <a:gd name="T42" fmla="*/ 8 w 208"/>
                <a:gd name="T43" fmla="*/ 62 h 208"/>
                <a:gd name="T44" fmla="*/ 18 w 208"/>
                <a:gd name="T45" fmla="*/ 44 h 208"/>
                <a:gd name="T46" fmla="*/ 30 w 208"/>
                <a:gd name="T47" fmla="*/ 30 h 208"/>
                <a:gd name="T48" fmla="*/ 46 w 208"/>
                <a:gd name="T49" fmla="*/ 16 h 208"/>
                <a:gd name="T50" fmla="*/ 62 w 208"/>
                <a:gd name="T51" fmla="*/ 8 h 208"/>
                <a:gd name="T52" fmla="*/ 82 w 208"/>
                <a:gd name="T53" fmla="*/ 2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2 h 208"/>
                <a:gd name="T60" fmla="*/ 144 w 208"/>
                <a:gd name="T61" fmla="*/ 8 h 208"/>
                <a:gd name="T62" fmla="*/ 162 w 208"/>
                <a:gd name="T63" fmla="*/ 16 h 208"/>
                <a:gd name="T64" fmla="*/ 176 w 208"/>
                <a:gd name="T65" fmla="*/ 30 h 208"/>
                <a:gd name="T66" fmla="*/ 190 w 208"/>
                <a:gd name="T67" fmla="*/ 44 h 208"/>
                <a:gd name="T68" fmla="*/ 200 w 208"/>
                <a:gd name="T69" fmla="*/ 62 h 208"/>
                <a:gd name="T70" fmla="*/ 206 w 208"/>
                <a:gd name="T71" fmla="*/ 82 h 208"/>
                <a:gd name="T72" fmla="*/ 208 w 208"/>
                <a:gd name="T73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4"/>
                  </a:lnTo>
                  <a:lnTo>
                    <a:pt x="200" y="144"/>
                  </a:lnTo>
                  <a:lnTo>
                    <a:pt x="190" y="162"/>
                  </a:lnTo>
                  <a:lnTo>
                    <a:pt x="176" y="176"/>
                  </a:lnTo>
                  <a:lnTo>
                    <a:pt x="162" y="190"/>
                  </a:lnTo>
                  <a:lnTo>
                    <a:pt x="144" y="198"/>
                  </a:lnTo>
                  <a:lnTo>
                    <a:pt x="124" y="204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2" y="204"/>
                  </a:lnTo>
                  <a:lnTo>
                    <a:pt x="62" y="198"/>
                  </a:lnTo>
                  <a:lnTo>
                    <a:pt x="46" y="190"/>
                  </a:lnTo>
                  <a:lnTo>
                    <a:pt x="30" y="176"/>
                  </a:lnTo>
                  <a:lnTo>
                    <a:pt x="18" y="162"/>
                  </a:lnTo>
                  <a:lnTo>
                    <a:pt x="8" y="144"/>
                  </a:lnTo>
                  <a:lnTo>
                    <a:pt x="2" y="12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2"/>
                  </a:lnTo>
                  <a:lnTo>
                    <a:pt x="144" y="8"/>
                  </a:lnTo>
                  <a:lnTo>
                    <a:pt x="162" y="16"/>
                  </a:lnTo>
                  <a:lnTo>
                    <a:pt x="176" y="30"/>
                  </a:lnTo>
                  <a:lnTo>
                    <a:pt x="190" y="44"/>
                  </a:lnTo>
                  <a:lnTo>
                    <a:pt x="200" y="62"/>
                  </a:lnTo>
                  <a:lnTo>
                    <a:pt x="206" y="82"/>
                  </a:lnTo>
                  <a:lnTo>
                    <a:pt x="208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4" name="Freeform 24"/>
            <p:cNvSpPr>
              <a:spLocks/>
            </p:cNvSpPr>
            <p:nvPr/>
          </p:nvSpPr>
          <p:spPr bwMode="auto">
            <a:xfrm>
              <a:off x="1874828" y="3990658"/>
              <a:ext cx="396240" cy="39624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4 h 208"/>
                <a:gd name="T6" fmla="*/ 200 w 208"/>
                <a:gd name="T7" fmla="*/ 144 h 208"/>
                <a:gd name="T8" fmla="*/ 190 w 208"/>
                <a:gd name="T9" fmla="*/ 162 h 208"/>
                <a:gd name="T10" fmla="*/ 176 w 208"/>
                <a:gd name="T11" fmla="*/ 176 h 208"/>
                <a:gd name="T12" fmla="*/ 162 w 208"/>
                <a:gd name="T13" fmla="*/ 190 h 208"/>
                <a:gd name="T14" fmla="*/ 144 w 208"/>
                <a:gd name="T15" fmla="*/ 198 h 208"/>
                <a:gd name="T16" fmla="*/ 124 w 208"/>
                <a:gd name="T17" fmla="*/ 204 h 208"/>
                <a:gd name="T18" fmla="*/ 104 w 208"/>
                <a:gd name="T19" fmla="*/ 208 h 208"/>
                <a:gd name="T20" fmla="*/ 104 w 208"/>
                <a:gd name="T21" fmla="*/ 208 h 208"/>
                <a:gd name="T22" fmla="*/ 82 w 208"/>
                <a:gd name="T23" fmla="*/ 204 h 208"/>
                <a:gd name="T24" fmla="*/ 62 w 208"/>
                <a:gd name="T25" fmla="*/ 198 h 208"/>
                <a:gd name="T26" fmla="*/ 46 w 208"/>
                <a:gd name="T27" fmla="*/ 190 h 208"/>
                <a:gd name="T28" fmla="*/ 30 w 208"/>
                <a:gd name="T29" fmla="*/ 176 h 208"/>
                <a:gd name="T30" fmla="*/ 18 w 208"/>
                <a:gd name="T31" fmla="*/ 162 h 208"/>
                <a:gd name="T32" fmla="*/ 8 w 208"/>
                <a:gd name="T33" fmla="*/ 144 h 208"/>
                <a:gd name="T34" fmla="*/ 2 w 208"/>
                <a:gd name="T35" fmla="*/ 124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2 h 208"/>
                <a:gd name="T42" fmla="*/ 8 w 208"/>
                <a:gd name="T43" fmla="*/ 62 h 208"/>
                <a:gd name="T44" fmla="*/ 18 w 208"/>
                <a:gd name="T45" fmla="*/ 44 h 208"/>
                <a:gd name="T46" fmla="*/ 30 w 208"/>
                <a:gd name="T47" fmla="*/ 30 h 208"/>
                <a:gd name="T48" fmla="*/ 46 w 208"/>
                <a:gd name="T49" fmla="*/ 16 h 208"/>
                <a:gd name="T50" fmla="*/ 62 w 208"/>
                <a:gd name="T51" fmla="*/ 8 h 208"/>
                <a:gd name="T52" fmla="*/ 82 w 208"/>
                <a:gd name="T53" fmla="*/ 2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2 h 208"/>
                <a:gd name="T60" fmla="*/ 144 w 208"/>
                <a:gd name="T61" fmla="*/ 8 h 208"/>
                <a:gd name="T62" fmla="*/ 162 w 208"/>
                <a:gd name="T63" fmla="*/ 16 h 208"/>
                <a:gd name="T64" fmla="*/ 176 w 208"/>
                <a:gd name="T65" fmla="*/ 30 h 208"/>
                <a:gd name="T66" fmla="*/ 190 w 208"/>
                <a:gd name="T67" fmla="*/ 44 h 208"/>
                <a:gd name="T68" fmla="*/ 200 w 208"/>
                <a:gd name="T69" fmla="*/ 62 h 208"/>
                <a:gd name="T70" fmla="*/ 206 w 208"/>
                <a:gd name="T71" fmla="*/ 82 h 208"/>
                <a:gd name="T72" fmla="*/ 208 w 208"/>
                <a:gd name="T73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4"/>
                  </a:lnTo>
                  <a:lnTo>
                    <a:pt x="200" y="144"/>
                  </a:lnTo>
                  <a:lnTo>
                    <a:pt x="190" y="162"/>
                  </a:lnTo>
                  <a:lnTo>
                    <a:pt x="176" y="176"/>
                  </a:lnTo>
                  <a:lnTo>
                    <a:pt x="162" y="190"/>
                  </a:lnTo>
                  <a:lnTo>
                    <a:pt x="144" y="198"/>
                  </a:lnTo>
                  <a:lnTo>
                    <a:pt x="124" y="204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2" y="204"/>
                  </a:lnTo>
                  <a:lnTo>
                    <a:pt x="62" y="198"/>
                  </a:lnTo>
                  <a:lnTo>
                    <a:pt x="46" y="190"/>
                  </a:lnTo>
                  <a:lnTo>
                    <a:pt x="30" y="176"/>
                  </a:lnTo>
                  <a:lnTo>
                    <a:pt x="18" y="162"/>
                  </a:lnTo>
                  <a:lnTo>
                    <a:pt x="8" y="144"/>
                  </a:lnTo>
                  <a:lnTo>
                    <a:pt x="2" y="12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2"/>
                  </a:lnTo>
                  <a:lnTo>
                    <a:pt x="144" y="8"/>
                  </a:lnTo>
                  <a:lnTo>
                    <a:pt x="162" y="16"/>
                  </a:lnTo>
                  <a:lnTo>
                    <a:pt x="176" y="30"/>
                  </a:lnTo>
                  <a:lnTo>
                    <a:pt x="190" y="44"/>
                  </a:lnTo>
                  <a:lnTo>
                    <a:pt x="200" y="62"/>
                  </a:lnTo>
                  <a:lnTo>
                    <a:pt x="206" y="82"/>
                  </a:lnTo>
                  <a:lnTo>
                    <a:pt x="208" y="1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5" name="Freeform 25"/>
            <p:cNvSpPr>
              <a:spLocks/>
            </p:cNvSpPr>
            <p:nvPr/>
          </p:nvSpPr>
          <p:spPr bwMode="auto">
            <a:xfrm>
              <a:off x="1874828" y="3990658"/>
              <a:ext cx="396240" cy="396240"/>
            </a:xfrm>
            <a:custGeom>
              <a:avLst/>
              <a:gdLst>
                <a:gd name="T0" fmla="*/ 208 w 208"/>
                <a:gd name="T1" fmla="*/ 104 h 208"/>
                <a:gd name="T2" fmla="*/ 208 w 208"/>
                <a:gd name="T3" fmla="*/ 104 h 208"/>
                <a:gd name="T4" fmla="*/ 206 w 208"/>
                <a:gd name="T5" fmla="*/ 124 h 208"/>
                <a:gd name="T6" fmla="*/ 200 w 208"/>
                <a:gd name="T7" fmla="*/ 144 h 208"/>
                <a:gd name="T8" fmla="*/ 190 w 208"/>
                <a:gd name="T9" fmla="*/ 162 h 208"/>
                <a:gd name="T10" fmla="*/ 176 w 208"/>
                <a:gd name="T11" fmla="*/ 176 h 208"/>
                <a:gd name="T12" fmla="*/ 162 w 208"/>
                <a:gd name="T13" fmla="*/ 190 h 208"/>
                <a:gd name="T14" fmla="*/ 144 w 208"/>
                <a:gd name="T15" fmla="*/ 198 h 208"/>
                <a:gd name="T16" fmla="*/ 124 w 208"/>
                <a:gd name="T17" fmla="*/ 204 h 208"/>
                <a:gd name="T18" fmla="*/ 104 w 208"/>
                <a:gd name="T19" fmla="*/ 208 h 208"/>
                <a:gd name="T20" fmla="*/ 104 w 208"/>
                <a:gd name="T21" fmla="*/ 208 h 208"/>
                <a:gd name="T22" fmla="*/ 82 w 208"/>
                <a:gd name="T23" fmla="*/ 204 h 208"/>
                <a:gd name="T24" fmla="*/ 62 w 208"/>
                <a:gd name="T25" fmla="*/ 198 h 208"/>
                <a:gd name="T26" fmla="*/ 46 w 208"/>
                <a:gd name="T27" fmla="*/ 190 h 208"/>
                <a:gd name="T28" fmla="*/ 30 w 208"/>
                <a:gd name="T29" fmla="*/ 176 h 208"/>
                <a:gd name="T30" fmla="*/ 18 w 208"/>
                <a:gd name="T31" fmla="*/ 162 h 208"/>
                <a:gd name="T32" fmla="*/ 8 w 208"/>
                <a:gd name="T33" fmla="*/ 144 h 208"/>
                <a:gd name="T34" fmla="*/ 2 w 208"/>
                <a:gd name="T35" fmla="*/ 124 h 208"/>
                <a:gd name="T36" fmla="*/ 0 w 208"/>
                <a:gd name="T37" fmla="*/ 104 h 208"/>
                <a:gd name="T38" fmla="*/ 0 w 208"/>
                <a:gd name="T39" fmla="*/ 104 h 208"/>
                <a:gd name="T40" fmla="*/ 2 w 208"/>
                <a:gd name="T41" fmla="*/ 82 h 208"/>
                <a:gd name="T42" fmla="*/ 8 w 208"/>
                <a:gd name="T43" fmla="*/ 62 h 208"/>
                <a:gd name="T44" fmla="*/ 18 w 208"/>
                <a:gd name="T45" fmla="*/ 44 h 208"/>
                <a:gd name="T46" fmla="*/ 30 w 208"/>
                <a:gd name="T47" fmla="*/ 30 h 208"/>
                <a:gd name="T48" fmla="*/ 46 w 208"/>
                <a:gd name="T49" fmla="*/ 16 h 208"/>
                <a:gd name="T50" fmla="*/ 62 w 208"/>
                <a:gd name="T51" fmla="*/ 8 h 208"/>
                <a:gd name="T52" fmla="*/ 82 w 208"/>
                <a:gd name="T53" fmla="*/ 2 h 208"/>
                <a:gd name="T54" fmla="*/ 104 w 208"/>
                <a:gd name="T55" fmla="*/ 0 h 208"/>
                <a:gd name="T56" fmla="*/ 104 w 208"/>
                <a:gd name="T57" fmla="*/ 0 h 208"/>
                <a:gd name="T58" fmla="*/ 124 w 208"/>
                <a:gd name="T59" fmla="*/ 2 h 208"/>
                <a:gd name="T60" fmla="*/ 144 w 208"/>
                <a:gd name="T61" fmla="*/ 8 h 208"/>
                <a:gd name="T62" fmla="*/ 162 w 208"/>
                <a:gd name="T63" fmla="*/ 16 h 208"/>
                <a:gd name="T64" fmla="*/ 176 w 208"/>
                <a:gd name="T65" fmla="*/ 30 h 208"/>
                <a:gd name="T66" fmla="*/ 190 w 208"/>
                <a:gd name="T67" fmla="*/ 44 h 208"/>
                <a:gd name="T68" fmla="*/ 200 w 208"/>
                <a:gd name="T69" fmla="*/ 62 h 208"/>
                <a:gd name="T70" fmla="*/ 206 w 208"/>
                <a:gd name="T71" fmla="*/ 82 h 208"/>
                <a:gd name="T72" fmla="*/ 208 w 208"/>
                <a:gd name="T73" fmla="*/ 104 h 208"/>
                <a:gd name="T74" fmla="*/ 208 w 208"/>
                <a:gd name="T7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8" h="208">
                  <a:moveTo>
                    <a:pt x="208" y="104"/>
                  </a:moveTo>
                  <a:lnTo>
                    <a:pt x="208" y="104"/>
                  </a:lnTo>
                  <a:lnTo>
                    <a:pt x="206" y="124"/>
                  </a:lnTo>
                  <a:lnTo>
                    <a:pt x="200" y="144"/>
                  </a:lnTo>
                  <a:lnTo>
                    <a:pt x="190" y="162"/>
                  </a:lnTo>
                  <a:lnTo>
                    <a:pt x="176" y="176"/>
                  </a:lnTo>
                  <a:lnTo>
                    <a:pt x="162" y="190"/>
                  </a:lnTo>
                  <a:lnTo>
                    <a:pt x="144" y="198"/>
                  </a:lnTo>
                  <a:lnTo>
                    <a:pt x="124" y="204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82" y="204"/>
                  </a:lnTo>
                  <a:lnTo>
                    <a:pt x="62" y="198"/>
                  </a:lnTo>
                  <a:lnTo>
                    <a:pt x="46" y="190"/>
                  </a:lnTo>
                  <a:lnTo>
                    <a:pt x="30" y="176"/>
                  </a:lnTo>
                  <a:lnTo>
                    <a:pt x="18" y="162"/>
                  </a:lnTo>
                  <a:lnTo>
                    <a:pt x="8" y="144"/>
                  </a:lnTo>
                  <a:lnTo>
                    <a:pt x="2" y="12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4" y="2"/>
                  </a:lnTo>
                  <a:lnTo>
                    <a:pt x="144" y="8"/>
                  </a:lnTo>
                  <a:lnTo>
                    <a:pt x="162" y="16"/>
                  </a:lnTo>
                  <a:lnTo>
                    <a:pt x="176" y="30"/>
                  </a:lnTo>
                  <a:lnTo>
                    <a:pt x="190" y="44"/>
                  </a:lnTo>
                  <a:lnTo>
                    <a:pt x="200" y="62"/>
                  </a:lnTo>
                  <a:lnTo>
                    <a:pt x="206" y="82"/>
                  </a:lnTo>
                  <a:lnTo>
                    <a:pt x="208" y="104"/>
                  </a:lnTo>
                  <a:lnTo>
                    <a:pt x="208" y="10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6" name="Line 26"/>
            <p:cNvSpPr>
              <a:spLocks noChangeShapeType="1"/>
            </p:cNvSpPr>
            <p:nvPr/>
          </p:nvSpPr>
          <p:spPr bwMode="auto">
            <a:xfrm>
              <a:off x="2271068" y="4188778"/>
              <a:ext cx="10287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7" name="Freeform 27"/>
            <p:cNvSpPr>
              <a:spLocks/>
            </p:cNvSpPr>
            <p:nvPr/>
          </p:nvSpPr>
          <p:spPr bwMode="auto">
            <a:xfrm>
              <a:off x="2373938" y="3461068"/>
              <a:ext cx="1527809" cy="1672590"/>
            </a:xfrm>
            <a:custGeom>
              <a:avLst/>
              <a:gdLst>
                <a:gd name="T0" fmla="*/ 64 w 802"/>
                <a:gd name="T1" fmla="*/ 0 h 878"/>
                <a:gd name="T2" fmla="*/ 0 w 802"/>
                <a:gd name="T3" fmla="*/ 0 h 878"/>
                <a:gd name="T4" fmla="*/ 0 w 802"/>
                <a:gd name="T5" fmla="*/ 878 h 878"/>
                <a:gd name="T6" fmla="*/ 802 w 802"/>
                <a:gd name="T7" fmla="*/ 878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2" h="878">
                  <a:moveTo>
                    <a:pt x="64" y="0"/>
                  </a:moveTo>
                  <a:lnTo>
                    <a:pt x="0" y="0"/>
                  </a:lnTo>
                  <a:lnTo>
                    <a:pt x="0" y="878"/>
                  </a:lnTo>
                  <a:lnTo>
                    <a:pt x="802" y="87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8" name="Freeform 28"/>
            <p:cNvSpPr>
              <a:spLocks/>
            </p:cNvSpPr>
            <p:nvPr/>
          </p:nvSpPr>
          <p:spPr bwMode="auto">
            <a:xfrm>
              <a:off x="3875076" y="5095558"/>
              <a:ext cx="91440" cy="762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59" name="Freeform 29"/>
            <p:cNvSpPr>
              <a:spLocks/>
            </p:cNvSpPr>
            <p:nvPr/>
          </p:nvSpPr>
          <p:spPr bwMode="auto">
            <a:xfrm>
              <a:off x="3875076" y="5095558"/>
              <a:ext cx="91440" cy="762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0" name="Freeform 30"/>
            <p:cNvSpPr>
              <a:spLocks/>
            </p:cNvSpPr>
            <p:nvPr/>
          </p:nvSpPr>
          <p:spPr bwMode="auto">
            <a:xfrm>
              <a:off x="2469187" y="34267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1" name="Freeform 31"/>
            <p:cNvSpPr>
              <a:spLocks/>
            </p:cNvSpPr>
            <p:nvPr/>
          </p:nvSpPr>
          <p:spPr bwMode="auto">
            <a:xfrm>
              <a:off x="2469187" y="34267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2" name="Line 32"/>
            <p:cNvSpPr>
              <a:spLocks noChangeShapeType="1"/>
            </p:cNvSpPr>
            <p:nvPr/>
          </p:nvSpPr>
          <p:spPr bwMode="auto">
            <a:xfrm>
              <a:off x="2373938" y="4413568"/>
              <a:ext cx="12954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3" name="Freeform 33"/>
            <p:cNvSpPr>
              <a:spLocks/>
            </p:cNvSpPr>
            <p:nvPr/>
          </p:nvSpPr>
          <p:spPr bwMode="auto">
            <a:xfrm>
              <a:off x="2476807" y="43792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4" name="Freeform 34"/>
            <p:cNvSpPr>
              <a:spLocks/>
            </p:cNvSpPr>
            <p:nvPr/>
          </p:nvSpPr>
          <p:spPr bwMode="auto">
            <a:xfrm>
              <a:off x="2476807" y="43792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5" name="Freeform 35"/>
            <p:cNvSpPr>
              <a:spLocks/>
            </p:cNvSpPr>
            <p:nvPr/>
          </p:nvSpPr>
          <p:spPr bwMode="auto">
            <a:xfrm>
              <a:off x="3806496" y="3232468"/>
              <a:ext cx="95250" cy="472440"/>
            </a:xfrm>
            <a:custGeom>
              <a:avLst/>
              <a:gdLst>
                <a:gd name="T0" fmla="*/ 48 w 50"/>
                <a:gd name="T1" fmla="*/ 0 h 248"/>
                <a:gd name="T2" fmla="*/ 0 w 50"/>
                <a:gd name="T3" fmla="*/ 0 h 248"/>
                <a:gd name="T4" fmla="*/ 0 w 50"/>
                <a:gd name="T5" fmla="*/ 248 h 248"/>
                <a:gd name="T6" fmla="*/ 50 w 50"/>
                <a:gd name="T7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48">
                  <a:moveTo>
                    <a:pt x="48" y="0"/>
                  </a:moveTo>
                  <a:lnTo>
                    <a:pt x="0" y="0"/>
                  </a:lnTo>
                  <a:lnTo>
                    <a:pt x="0" y="248"/>
                  </a:lnTo>
                  <a:lnTo>
                    <a:pt x="50" y="24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6" name="Freeform 36"/>
            <p:cNvSpPr>
              <a:spLocks/>
            </p:cNvSpPr>
            <p:nvPr/>
          </p:nvSpPr>
          <p:spPr bwMode="auto">
            <a:xfrm>
              <a:off x="3875076" y="3666808"/>
              <a:ext cx="91440" cy="72390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7" name="Freeform 37"/>
            <p:cNvSpPr>
              <a:spLocks/>
            </p:cNvSpPr>
            <p:nvPr/>
          </p:nvSpPr>
          <p:spPr bwMode="auto">
            <a:xfrm>
              <a:off x="3875076" y="3666808"/>
              <a:ext cx="91440" cy="72390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8" name="Freeform 38"/>
            <p:cNvSpPr>
              <a:spLocks/>
            </p:cNvSpPr>
            <p:nvPr/>
          </p:nvSpPr>
          <p:spPr bwMode="auto">
            <a:xfrm>
              <a:off x="3871266" y="31981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69" name="Freeform 39"/>
            <p:cNvSpPr>
              <a:spLocks/>
            </p:cNvSpPr>
            <p:nvPr/>
          </p:nvSpPr>
          <p:spPr bwMode="auto">
            <a:xfrm>
              <a:off x="3871266" y="319817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0" name="Line 40"/>
            <p:cNvSpPr>
              <a:spLocks noChangeShapeType="1"/>
            </p:cNvSpPr>
            <p:nvPr/>
          </p:nvSpPr>
          <p:spPr bwMode="auto">
            <a:xfrm>
              <a:off x="3707436" y="3457258"/>
              <a:ext cx="9525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1" name="Freeform 41"/>
            <p:cNvSpPr>
              <a:spLocks/>
            </p:cNvSpPr>
            <p:nvPr/>
          </p:nvSpPr>
          <p:spPr bwMode="auto">
            <a:xfrm>
              <a:off x="3806496" y="4192588"/>
              <a:ext cx="95250" cy="453390"/>
            </a:xfrm>
            <a:custGeom>
              <a:avLst/>
              <a:gdLst>
                <a:gd name="T0" fmla="*/ 48 w 50"/>
                <a:gd name="T1" fmla="*/ 0 h 238"/>
                <a:gd name="T2" fmla="*/ 0 w 50"/>
                <a:gd name="T3" fmla="*/ 0 h 238"/>
                <a:gd name="T4" fmla="*/ 0 w 50"/>
                <a:gd name="T5" fmla="*/ 238 h 238"/>
                <a:gd name="T6" fmla="*/ 50 w 50"/>
                <a:gd name="T7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38">
                  <a:moveTo>
                    <a:pt x="48" y="0"/>
                  </a:moveTo>
                  <a:lnTo>
                    <a:pt x="0" y="0"/>
                  </a:lnTo>
                  <a:lnTo>
                    <a:pt x="0" y="238"/>
                  </a:lnTo>
                  <a:lnTo>
                    <a:pt x="50" y="23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2" name="Freeform 42"/>
            <p:cNvSpPr>
              <a:spLocks/>
            </p:cNvSpPr>
            <p:nvPr/>
          </p:nvSpPr>
          <p:spPr bwMode="auto">
            <a:xfrm>
              <a:off x="3875076" y="4607878"/>
              <a:ext cx="91440" cy="762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3" name="Freeform 43"/>
            <p:cNvSpPr>
              <a:spLocks/>
            </p:cNvSpPr>
            <p:nvPr/>
          </p:nvSpPr>
          <p:spPr bwMode="auto">
            <a:xfrm>
              <a:off x="3875076" y="4607878"/>
              <a:ext cx="91440" cy="762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4" name="Freeform 44"/>
            <p:cNvSpPr>
              <a:spLocks/>
            </p:cNvSpPr>
            <p:nvPr/>
          </p:nvSpPr>
          <p:spPr bwMode="auto">
            <a:xfrm>
              <a:off x="3871266" y="415829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5" name="Freeform 45"/>
            <p:cNvSpPr>
              <a:spLocks/>
            </p:cNvSpPr>
            <p:nvPr/>
          </p:nvSpPr>
          <p:spPr bwMode="auto">
            <a:xfrm>
              <a:off x="3871266" y="4158298"/>
              <a:ext cx="91440" cy="72390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6" name="Line 46"/>
            <p:cNvSpPr>
              <a:spLocks noChangeShapeType="1"/>
            </p:cNvSpPr>
            <p:nvPr/>
          </p:nvSpPr>
          <p:spPr bwMode="auto">
            <a:xfrm>
              <a:off x="3707436" y="4417378"/>
              <a:ext cx="9525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7" name="Line 47"/>
            <p:cNvSpPr>
              <a:spLocks noChangeShapeType="1"/>
            </p:cNvSpPr>
            <p:nvPr/>
          </p:nvSpPr>
          <p:spPr bwMode="auto">
            <a:xfrm>
              <a:off x="564672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8" name="Line 48"/>
            <p:cNvSpPr>
              <a:spLocks noChangeShapeType="1"/>
            </p:cNvSpPr>
            <p:nvPr/>
          </p:nvSpPr>
          <p:spPr bwMode="auto">
            <a:xfrm>
              <a:off x="567720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79" name="Line 49"/>
            <p:cNvSpPr>
              <a:spLocks noChangeShapeType="1"/>
            </p:cNvSpPr>
            <p:nvPr/>
          </p:nvSpPr>
          <p:spPr bwMode="auto">
            <a:xfrm>
              <a:off x="570768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0" name="Line 50"/>
            <p:cNvSpPr>
              <a:spLocks noChangeShapeType="1"/>
            </p:cNvSpPr>
            <p:nvPr/>
          </p:nvSpPr>
          <p:spPr bwMode="auto">
            <a:xfrm>
              <a:off x="573816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1" name="Line 51"/>
            <p:cNvSpPr>
              <a:spLocks noChangeShapeType="1"/>
            </p:cNvSpPr>
            <p:nvPr/>
          </p:nvSpPr>
          <p:spPr bwMode="auto">
            <a:xfrm>
              <a:off x="576864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2" name="Line 52"/>
            <p:cNvSpPr>
              <a:spLocks noChangeShapeType="1"/>
            </p:cNvSpPr>
            <p:nvPr/>
          </p:nvSpPr>
          <p:spPr bwMode="auto">
            <a:xfrm>
              <a:off x="579912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3" name="Line 53"/>
            <p:cNvSpPr>
              <a:spLocks noChangeShapeType="1"/>
            </p:cNvSpPr>
            <p:nvPr/>
          </p:nvSpPr>
          <p:spPr bwMode="auto">
            <a:xfrm>
              <a:off x="582960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4" name="Line 54"/>
            <p:cNvSpPr>
              <a:spLocks noChangeShapeType="1"/>
            </p:cNvSpPr>
            <p:nvPr/>
          </p:nvSpPr>
          <p:spPr bwMode="auto">
            <a:xfrm>
              <a:off x="586008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5" name="Line 55"/>
            <p:cNvSpPr>
              <a:spLocks noChangeShapeType="1"/>
            </p:cNvSpPr>
            <p:nvPr/>
          </p:nvSpPr>
          <p:spPr bwMode="auto">
            <a:xfrm>
              <a:off x="589056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6" name="Line 56"/>
            <p:cNvSpPr>
              <a:spLocks noChangeShapeType="1"/>
            </p:cNvSpPr>
            <p:nvPr/>
          </p:nvSpPr>
          <p:spPr bwMode="auto">
            <a:xfrm>
              <a:off x="592104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7" name="Line 57"/>
            <p:cNvSpPr>
              <a:spLocks noChangeShapeType="1"/>
            </p:cNvSpPr>
            <p:nvPr/>
          </p:nvSpPr>
          <p:spPr bwMode="auto">
            <a:xfrm>
              <a:off x="595152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8" name="Line 58"/>
            <p:cNvSpPr>
              <a:spLocks noChangeShapeType="1"/>
            </p:cNvSpPr>
            <p:nvPr/>
          </p:nvSpPr>
          <p:spPr bwMode="auto">
            <a:xfrm>
              <a:off x="598200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89" name="Line 59"/>
            <p:cNvSpPr>
              <a:spLocks noChangeShapeType="1"/>
            </p:cNvSpPr>
            <p:nvPr/>
          </p:nvSpPr>
          <p:spPr bwMode="auto">
            <a:xfrm>
              <a:off x="601248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0" name="Line 60"/>
            <p:cNvSpPr>
              <a:spLocks noChangeShapeType="1"/>
            </p:cNvSpPr>
            <p:nvPr/>
          </p:nvSpPr>
          <p:spPr bwMode="auto">
            <a:xfrm>
              <a:off x="604296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1" name="Line 61"/>
            <p:cNvSpPr>
              <a:spLocks noChangeShapeType="1"/>
            </p:cNvSpPr>
            <p:nvPr/>
          </p:nvSpPr>
          <p:spPr bwMode="auto">
            <a:xfrm>
              <a:off x="607344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2" name="Line 62"/>
            <p:cNvSpPr>
              <a:spLocks noChangeShapeType="1"/>
            </p:cNvSpPr>
            <p:nvPr/>
          </p:nvSpPr>
          <p:spPr bwMode="auto">
            <a:xfrm>
              <a:off x="610392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3" name="Line 63"/>
            <p:cNvSpPr>
              <a:spLocks noChangeShapeType="1"/>
            </p:cNvSpPr>
            <p:nvPr/>
          </p:nvSpPr>
          <p:spPr bwMode="auto">
            <a:xfrm>
              <a:off x="613440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4" name="Line 64"/>
            <p:cNvSpPr>
              <a:spLocks noChangeShapeType="1"/>
            </p:cNvSpPr>
            <p:nvPr/>
          </p:nvSpPr>
          <p:spPr bwMode="auto">
            <a:xfrm>
              <a:off x="616488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5" name="Line 65"/>
            <p:cNvSpPr>
              <a:spLocks noChangeShapeType="1"/>
            </p:cNvSpPr>
            <p:nvPr/>
          </p:nvSpPr>
          <p:spPr bwMode="auto">
            <a:xfrm>
              <a:off x="619536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6" name="Line 66"/>
            <p:cNvSpPr>
              <a:spLocks noChangeShapeType="1"/>
            </p:cNvSpPr>
            <p:nvPr/>
          </p:nvSpPr>
          <p:spPr bwMode="auto">
            <a:xfrm>
              <a:off x="622584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7" name="Line 67"/>
            <p:cNvSpPr>
              <a:spLocks noChangeShapeType="1"/>
            </p:cNvSpPr>
            <p:nvPr/>
          </p:nvSpPr>
          <p:spPr bwMode="auto">
            <a:xfrm>
              <a:off x="625632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8" name="Line 68"/>
            <p:cNvSpPr>
              <a:spLocks noChangeShapeType="1"/>
            </p:cNvSpPr>
            <p:nvPr/>
          </p:nvSpPr>
          <p:spPr bwMode="auto">
            <a:xfrm>
              <a:off x="6286804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99" name="Line 69"/>
            <p:cNvSpPr>
              <a:spLocks noChangeShapeType="1"/>
            </p:cNvSpPr>
            <p:nvPr/>
          </p:nvSpPr>
          <p:spPr bwMode="auto">
            <a:xfrm>
              <a:off x="6317284" y="32019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0" name="Line 70"/>
            <p:cNvSpPr>
              <a:spLocks noChangeShapeType="1"/>
            </p:cNvSpPr>
            <p:nvPr/>
          </p:nvSpPr>
          <p:spPr bwMode="auto">
            <a:xfrm>
              <a:off x="660303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1" name="Line 71"/>
            <p:cNvSpPr>
              <a:spLocks noChangeShapeType="1"/>
            </p:cNvSpPr>
            <p:nvPr/>
          </p:nvSpPr>
          <p:spPr bwMode="auto">
            <a:xfrm>
              <a:off x="663351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2" name="Line 72"/>
            <p:cNvSpPr>
              <a:spLocks noChangeShapeType="1"/>
            </p:cNvSpPr>
            <p:nvPr/>
          </p:nvSpPr>
          <p:spPr bwMode="auto">
            <a:xfrm>
              <a:off x="666399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3" name="Line 73"/>
            <p:cNvSpPr>
              <a:spLocks noChangeShapeType="1"/>
            </p:cNvSpPr>
            <p:nvPr/>
          </p:nvSpPr>
          <p:spPr bwMode="auto">
            <a:xfrm>
              <a:off x="669447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4" name="Line 74"/>
            <p:cNvSpPr>
              <a:spLocks noChangeShapeType="1"/>
            </p:cNvSpPr>
            <p:nvPr/>
          </p:nvSpPr>
          <p:spPr bwMode="auto">
            <a:xfrm>
              <a:off x="672495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5" name="Line 75"/>
            <p:cNvSpPr>
              <a:spLocks noChangeShapeType="1"/>
            </p:cNvSpPr>
            <p:nvPr/>
          </p:nvSpPr>
          <p:spPr bwMode="auto">
            <a:xfrm>
              <a:off x="675543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6" name="Line 76"/>
            <p:cNvSpPr>
              <a:spLocks noChangeShapeType="1"/>
            </p:cNvSpPr>
            <p:nvPr/>
          </p:nvSpPr>
          <p:spPr bwMode="auto">
            <a:xfrm>
              <a:off x="678591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7" name="Line 77"/>
            <p:cNvSpPr>
              <a:spLocks noChangeShapeType="1"/>
            </p:cNvSpPr>
            <p:nvPr/>
          </p:nvSpPr>
          <p:spPr bwMode="auto">
            <a:xfrm>
              <a:off x="681639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8" name="Line 78"/>
            <p:cNvSpPr>
              <a:spLocks noChangeShapeType="1"/>
            </p:cNvSpPr>
            <p:nvPr/>
          </p:nvSpPr>
          <p:spPr bwMode="auto">
            <a:xfrm>
              <a:off x="684687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09" name="Line 79"/>
            <p:cNvSpPr>
              <a:spLocks noChangeShapeType="1"/>
            </p:cNvSpPr>
            <p:nvPr/>
          </p:nvSpPr>
          <p:spPr bwMode="auto">
            <a:xfrm>
              <a:off x="687735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0" name="Line 80"/>
            <p:cNvSpPr>
              <a:spLocks noChangeShapeType="1"/>
            </p:cNvSpPr>
            <p:nvPr/>
          </p:nvSpPr>
          <p:spPr bwMode="auto">
            <a:xfrm>
              <a:off x="690783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1" name="Line 81"/>
            <p:cNvSpPr>
              <a:spLocks noChangeShapeType="1"/>
            </p:cNvSpPr>
            <p:nvPr/>
          </p:nvSpPr>
          <p:spPr bwMode="auto">
            <a:xfrm>
              <a:off x="693831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2" name="Line 82"/>
            <p:cNvSpPr>
              <a:spLocks noChangeShapeType="1"/>
            </p:cNvSpPr>
            <p:nvPr/>
          </p:nvSpPr>
          <p:spPr bwMode="auto">
            <a:xfrm>
              <a:off x="696879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3" name="Line 83"/>
            <p:cNvSpPr>
              <a:spLocks noChangeShapeType="1"/>
            </p:cNvSpPr>
            <p:nvPr/>
          </p:nvSpPr>
          <p:spPr bwMode="auto">
            <a:xfrm>
              <a:off x="699927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4" name="Line 84"/>
            <p:cNvSpPr>
              <a:spLocks noChangeShapeType="1"/>
            </p:cNvSpPr>
            <p:nvPr/>
          </p:nvSpPr>
          <p:spPr bwMode="auto">
            <a:xfrm>
              <a:off x="702975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5" name="Line 85"/>
            <p:cNvSpPr>
              <a:spLocks noChangeShapeType="1"/>
            </p:cNvSpPr>
            <p:nvPr/>
          </p:nvSpPr>
          <p:spPr bwMode="auto">
            <a:xfrm>
              <a:off x="706023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6" name="Line 86"/>
            <p:cNvSpPr>
              <a:spLocks noChangeShapeType="1"/>
            </p:cNvSpPr>
            <p:nvPr/>
          </p:nvSpPr>
          <p:spPr bwMode="auto">
            <a:xfrm>
              <a:off x="709071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7" name="Line 87"/>
            <p:cNvSpPr>
              <a:spLocks noChangeShapeType="1"/>
            </p:cNvSpPr>
            <p:nvPr/>
          </p:nvSpPr>
          <p:spPr bwMode="auto">
            <a:xfrm>
              <a:off x="712119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8" name="Line 88"/>
            <p:cNvSpPr>
              <a:spLocks noChangeShapeType="1"/>
            </p:cNvSpPr>
            <p:nvPr/>
          </p:nvSpPr>
          <p:spPr bwMode="auto">
            <a:xfrm>
              <a:off x="715167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19" name="Line 89"/>
            <p:cNvSpPr>
              <a:spLocks noChangeShapeType="1"/>
            </p:cNvSpPr>
            <p:nvPr/>
          </p:nvSpPr>
          <p:spPr bwMode="auto">
            <a:xfrm>
              <a:off x="718215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0" name="Line 90"/>
            <p:cNvSpPr>
              <a:spLocks noChangeShapeType="1"/>
            </p:cNvSpPr>
            <p:nvPr/>
          </p:nvSpPr>
          <p:spPr bwMode="auto">
            <a:xfrm>
              <a:off x="721263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1" name="Line 91"/>
            <p:cNvSpPr>
              <a:spLocks noChangeShapeType="1"/>
            </p:cNvSpPr>
            <p:nvPr/>
          </p:nvSpPr>
          <p:spPr bwMode="auto">
            <a:xfrm>
              <a:off x="7243113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2" name="Line 92"/>
            <p:cNvSpPr>
              <a:spLocks noChangeShapeType="1"/>
            </p:cNvSpPr>
            <p:nvPr/>
          </p:nvSpPr>
          <p:spPr bwMode="auto">
            <a:xfrm>
              <a:off x="7273593" y="32019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3" name="Line 93"/>
            <p:cNvSpPr>
              <a:spLocks noChangeShapeType="1"/>
            </p:cNvSpPr>
            <p:nvPr/>
          </p:nvSpPr>
          <p:spPr bwMode="auto">
            <a:xfrm>
              <a:off x="759363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4" name="Line 94"/>
            <p:cNvSpPr>
              <a:spLocks noChangeShapeType="1"/>
            </p:cNvSpPr>
            <p:nvPr/>
          </p:nvSpPr>
          <p:spPr bwMode="auto">
            <a:xfrm>
              <a:off x="762411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5" name="Line 95"/>
            <p:cNvSpPr>
              <a:spLocks noChangeShapeType="1"/>
            </p:cNvSpPr>
            <p:nvPr/>
          </p:nvSpPr>
          <p:spPr bwMode="auto">
            <a:xfrm>
              <a:off x="765459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6" name="Line 96"/>
            <p:cNvSpPr>
              <a:spLocks noChangeShapeType="1"/>
            </p:cNvSpPr>
            <p:nvPr/>
          </p:nvSpPr>
          <p:spPr bwMode="auto">
            <a:xfrm>
              <a:off x="768507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7" name="Line 97"/>
            <p:cNvSpPr>
              <a:spLocks noChangeShapeType="1"/>
            </p:cNvSpPr>
            <p:nvPr/>
          </p:nvSpPr>
          <p:spPr bwMode="auto">
            <a:xfrm>
              <a:off x="771555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8" name="Line 98"/>
            <p:cNvSpPr>
              <a:spLocks noChangeShapeType="1"/>
            </p:cNvSpPr>
            <p:nvPr/>
          </p:nvSpPr>
          <p:spPr bwMode="auto">
            <a:xfrm>
              <a:off x="774603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29" name="Line 99"/>
            <p:cNvSpPr>
              <a:spLocks noChangeShapeType="1"/>
            </p:cNvSpPr>
            <p:nvPr/>
          </p:nvSpPr>
          <p:spPr bwMode="auto">
            <a:xfrm>
              <a:off x="777651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0" name="Line 100"/>
            <p:cNvSpPr>
              <a:spLocks noChangeShapeType="1"/>
            </p:cNvSpPr>
            <p:nvPr/>
          </p:nvSpPr>
          <p:spPr bwMode="auto">
            <a:xfrm>
              <a:off x="780699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1" name="Line 101"/>
            <p:cNvSpPr>
              <a:spLocks noChangeShapeType="1"/>
            </p:cNvSpPr>
            <p:nvPr/>
          </p:nvSpPr>
          <p:spPr bwMode="auto">
            <a:xfrm>
              <a:off x="783747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2" name="Line 102"/>
            <p:cNvSpPr>
              <a:spLocks noChangeShapeType="1"/>
            </p:cNvSpPr>
            <p:nvPr/>
          </p:nvSpPr>
          <p:spPr bwMode="auto">
            <a:xfrm>
              <a:off x="786795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3" name="Line 103"/>
            <p:cNvSpPr>
              <a:spLocks noChangeShapeType="1"/>
            </p:cNvSpPr>
            <p:nvPr/>
          </p:nvSpPr>
          <p:spPr bwMode="auto">
            <a:xfrm>
              <a:off x="789843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4" name="Line 104"/>
            <p:cNvSpPr>
              <a:spLocks noChangeShapeType="1"/>
            </p:cNvSpPr>
            <p:nvPr/>
          </p:nvSpPr>
          <p:spPr bwMode="auto">
            <a:xfrm>
              <a:off x="792891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5" name="Line 105"/>
            <p:cNvSpPr>
              <a:spLocks noChangeShapeType="1"/>
            </p:cNvSpPr>
            <p:nvPr/>
          </p:nvSpPr>
          <p:spPr bwMode="auto">
            <a:xfrm>
              <a:off x="795939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6" name="Line 106"/>
            <p:cNvSpPr>
              <a:spLocks noChangeShapeType="1"/>
            </p:cNvSpPr>
            <p:nvPr/>
          </p:nvSpPr>
          <p:spPr bwMode="auto">
            <a:xfrm>
              <a:off x="798987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7" name="Line 107"/>
            <p:cNvSpPr>
              <a:spLocks noChangeShapeType="1"/>
            </p:cNvSpPr>
            <p:nvPr/>
          </p:nvSpPr>
          <p:spPr bwMode="auto">
            <a:xfrm>
              <a:off x="802035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8" name="Line 108"/>
            <p:cNvSpPr>
              <a:spLocks noChangeShapeType="1"/>
            </p:cNvSpPr>
            <p:nvPr/>
          </p:nvSpPr>
          <p:spPr bwMode="auto">
            <a:xfrm>
              <a:off x="805083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39" name="Line 109"/>
            <p:cNvSpPr>
              <a:spLocks noChangeShapeType="1"/>
            </p:cNvSpPr>
            <p:nvPr/>
          </p:nvSpPr>
          <p:spPr bwMode="auto">
            <a:xfrm>
              <a:off x="808131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0" name="Line 110"/>
            <p:cNvSpPr>
              <a:spLocks noChangeShapeType="1"/>
            </p:cNvSpPr>
            <p:nvPr/>
          </p:nvSpPr>
          <p:spPr bwMode="auto">
            <a:xfrm>
              <a:off x="811179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1" name="Line 111"/>
            <p:cNvSpPr>
              <a:spLocks noChangeShapeType="1"/>
            </p:cNvSpPr>
            <p:nvPr/>
          </p:nvSpPr>
          <p:spPr bwMode="auto">
            <a:xfrm>
              <a:off x="814227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2" name="Line 112"/>
            <p:cNvSpPr>
              <a:spLocks noChangeShapeType="1"/>
            </p:cNvSpPr>
            <p:nvPr/>
          </p:nvSpPr>
          <p:spPr bwMode="auto">
            <a:xfrm>
              <a:off x="817275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3" name="Line 113"/>
            <p:cNvSpPr>
              <a:spLocks noChangeShapeType="1"/>
            </p:cNvSpPr>
            <p:nvPr/>
          </p:nvSpPr>
          <p:spPr bwMode="auto">
            <a:xfrm>
              <a:off x="820323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4" name="Line 114"/>
            <p:cNvSpPr>
              <a:spLocks noChangeShapeType="1"/>
            </p:cNvSpPr>
            <p:nvPr/>
          </p:nvSpPr>
          <p:spPr bwMode="auto">
            <a:xfrm>
              <a:off x="8233712" y="32019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5" name="Line 115"/>
            <p:cNvSpPr>
              <a:spLocks noChangeShapeType="1"/>
            </p:cNvSpPr>
            <p:nvPr/>
          </p:nvSpPr>
          <p:spPr bwMode="auto">
            <a:xfrm>
              <a:off x="8264192" y="32019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6" name="Line 116"/>
            <p:cNvSpPr>
              <a:spLocks noChangeShapeType="1"/>
            </p:cNvSpPr>
            <p:nvPr/>
          </p:nvSpPr>
          <p:spPr bwMode="auto">
            <a:xfrm>
              <a:off x="564672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7" name="Line 117"/>
            <p:cNvSpPr>
              <a:spLocks noChangeShapeType="1"/>
            </p:cNvSpPr>
            <p:nvPr/>
          </p:nvSpPr>
          <p:spPr bwMode="auto">
            <a:xfrm>
              <a:off x="567720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8" name="Line 118"/>
            <p:cNvSpPr>
              <a:spLocks noChangeShapeType="1"/>
            </p:cNvSpPr>
            <p:nvPr/>
          </p:nvSpPr>
          <p:spPr bwMode="auto">
            <a:xfrm>
              <a:off x="570768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49" name="Line 119"/>
            <p:cNvSpPr>
              <a:spLocks noChangeShapeType="1"/>
            </p:cNvSpPr>
            <p:nvPr/>
          </p:nvSpPr>
          <p:spPr bwMode="auto">
            <a:xfrm>
              <a:off x="573816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0" name="Line 120"/>
            <p:cNvSpPr>
              <a:spLocks noChangeShapeType="1"/>
            </p:cNvSpPr>
            <p:nvPr/>
          </p:nvSpPr>
          <p:spPr bwMode="auto">
            <a:xfrm>
              <a:off x="576864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1" name="Line 121"/>
            <p:cNvSpPr>
              <a:spLocks noChangeShapeType="1"/>
            </p:cNvSpPr>
            <p:nvPr/>
          </p:nvSpPr>
          <p:spPr bwMode="auto">
            <a:xfrm>
              <a:off x="579912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2" name="Line 122"/>
            <p:cNvSpPr>
              <a:spLocks noChangeShapeType="1"/>
            </p:cNvSpPr>
            <p:nvPr/>
          </p:nvSpPr>
          <p:spPr bwMode="auto">
            <a:xfrm>
              <a:off x="582960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3" name="Line 123"/>
            <p:cNvSpPr>
              <a:spLocks noChangeShapeType="1"/>
            </p:cNvSpPr>
            <p:nvPr/>
          </p:nvSpPr>
          <p:spPr bwMode="auto">
            <a:xfrm>
              <a:off x="586008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4" name="Line 124"/>
            <p:cNvSpPr>
              <a:spLocks noChangeShapeType="1"/>
            </p:cNvSpPr>
            <p:nvPr/>
          </p:nvSpPr>
          <p:spPr bwMode="auto">
            <a:xfrm>
              <a:off x="589056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5" name="Line 125"/>
            <p:cNvSpPr>
              <a:spLocks noChangeShapeType="1"/>
            </p:cNvSpPr>
            <p:nvPr/>
          </p:nvSpPr>
          <p:spPr bwMode="auto">
            <a:xfrm>
              <a:off x="592104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6" name="Line 126"/>
            <p:cNvSpPr>
              <a:spLocks noChangeShapeType="1"/>
            </p:cNvSpPr>
            <p:nvPr/>
          </p:nvSpPr>
          <p:spPr bwMode="auto">
            <a:xfrm>
              <a:off x="595152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7" name="Line 127"/>
            <p:cNvSpPr>
              <a:spLocks noChangeShapeType="1"/>
            </p:cNvSpPr>
            <p:nvPr/>
          </p:nvSpPr>
          <p:spPr bwMode="auto">
            <a:xfrm>
              <a:off x="598200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8" name="Line 128"/>
            <p:cNvSpPr>
              <a:spLocks noChangeShapeType="1"/>
            </p:cNvSpPr>
            <p:nvPr/>
          </p:nvSpPr>
          <p:spPr bwMode="auto">
            <a:xfrm>
              <a:off x="601248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59" name="Line 129"/>
            <p:cNvSpPr>
              <a:spLocks noChangeShapeType="1"/>
            </p:cNvSpPr>
            <p:nvPr/>
          </p:nvSpPr>
          <p:spPr bwMode="auto">
            <a:xfrm>
              <a:off x="604296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0" name="Line 130"/>
            <p:cNvSpPr>
              <a:spLocks noChangeShapeType="1"/>
            </p:cNvSpPr>
            <p:nvPr/>
          </p:nvSpPr>
          <p:spPr bwMode="auto">
            <a:xfrm>
              <a:off x="607344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1" name="Line 131"/>
            <p:cNvSpPr>
              <a:spLocks noChangeShapeType="1"/>
            </p:cNvSpPr>
            <p:nvPr/>
          </p:nvSpPr>
          <p:spPr bwMode="auto">
            <a:xfrm>
              <a:off x="610392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2" name="Line 132"/>
            <p:cNvSpPr>
              <a:spLocks noChangeShapeType="1"/>
            </p:cNvSpPr>
            <p:nvPr/>
          </p:nvSpPr>
          <p:spPr bwMode="auto">
            <a:xfrm>
              <a:off x="613440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3" name="Line 133"/>
            <p:cNvSpPr>
              <a:spLocks noChangeShapeType="1"/>
            </p:cNvSpPr>
            <p:nvPr/>
          </p:nvSpPr>
          <p:spPr bwMode="auto">
            <a:xfrm>
              <a:off x="616488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4" name="Line 134"/>
            <p:cNvSpPr>
              <a:spLocks noChangeShapeType="1"/>
            </p:cNvSpPr>
            <p:nvPr/>
          </p:nvSpPr>
          <p:spPr bwMode="auto">
            <a:xfrm>
              <a:off x="619536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5" name="Line 135"/>
            <p:cNvSpPr>
              <a:spLocks noChangeShapeType="1"/>
            </p:cNvSpPr>
            <p:nvPr/>
          </p:nvSpPr>
          <p:spPr bwMode="auto">
            <a:xfrm>
              <a:off x="622584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6" name="Line 136"/>
            <p:cNvSpPr>
              <a:spLocks noChangeShapeType="1"/>
            </p:cNvSpPr>
            <p:nvPr/>
          </p:nvSpPr>
          <p:spPr bwMode="auto">
            <a:xfrm>
              <a:off x="625632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7" name="Line 137"/>
            <p:cNvSpPr>
              <a:spLocks noChangeShapeType="1"/>
            </p:cNvSpPr>
            <p:nvPr/>
          </p:nvSpPr>
          <p:spPr bwMode="auto">
            <a:xfrm>
              <a:off x="6286804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8" name="Line 138"/>
            <p:cNvSpPr>
              <a:spLocks noChangeShapeType="1"/>
            </p:cNvSpPr>
            <p:nvPr/>
          </p:nvSpPr>
          <p:spPr bwMode="auto">
            <a:xfrm>
              <a:off x="6317284" y="36972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69" name="Line 139"/>
            <p:cNvSpPr>
              <a:spLocks noChangeShapeType="1"/>
            </p:cNvSpPr>
            <p:nvPr/>
          </p:nvSpPr>
          <p:spPr bwMode="auto">
            <a:xfrm>
              <a:off x="660303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0" name="Line 140"/>
            <p:cNvSpPr>
              <a:spLocks noChangeShapeType="1"/>
            </p:cNvSpPr>
            <p:nvPr/>
          </p:nvSpPr>
          <p:spPr bwMode="auto">
            <a:xfrm>
              <a:off x="663351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1" name="Line 141"/>
            <p:cNvSpPr>
              <a:spLocks noChangeShapeType="1"/>
            </p:cNvSpPr>
            <p:nvPr/>
          </p:nvSpPr>
          <p:spPr bwMode="auto">
            <a:xfrm>
              <a:off x="666399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2" name="Line 142"/>
            <p:cNvSpPr>
              <a:spLocks noChangeShapeType="1"/>
            </p:cNvSpPr>
            <p:nvPr/>
          </p:nvSpPr>
          <p:spPr bwMode="auto">
            <a:xfrm>
              <a:off x="669447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3" name="Line 143"/>
            <p:cNvSpPr>
              <a:spLocks noChangeShapeType="1"/>
            </p:cNvSpPr>
            <p:nvPr/>
          </p:nvSpPr>
          <p:spPr bwMode="auto">
            <a:xfrm>
              <a:off x="672495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4" name="Line 144"/>
            <p:cNvSpPr>
              <a:spLocks noChangeShapeType="1"/>
            </p:cNvSpPr>
            <p:nvPr/>
          </p:nvSpPr>
          <p:spPr bwMode="auto">
            <a:xfrm>
              <a:off x="675543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5" name="Line 145"/>
            <p:cNvSpPr>
              <a:spLocks noChangeShapeType="1"/>
            </p:cNvSpPr>
            <p:nvPr/>
          </p:nvSpPr>
          <p:spPr bwMode="auto">
            <a:xfrm>
              <a:off x="678591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6" name="Line 146"/>
            <p:cNvSpPr>
              <a:spLocks noChangeShapeType="1"/>
            </p:cNvSpPr>
            <p:nvPr/>
          </p:nvSpPr>
          <p:spPr bwMode="auto">
            <a:xfrm>
              <a:off x="681639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7" name="Line 147"/>
            <p:cNvSpPr>
              <a:spLocks noChangeShapeType="1"/>
            </p:cNvSpPr>
            <p:nvPr/>
          </p:nvSpPr>
          <p:spPr bwMode="auto">
            <a:xfrm>
              <a:off x="684687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8" name="Line 148"/>
            <p:cNvSpPr>
              <a:spLocks noChangeShapeType="1"/>
            </p:cNvSpPr>
            <p:nvPr/>
          </p:nvSpPr>
          <p:spPr bwMode="auto">
            <a:xfrm>
              <a:off x="687735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79" name="Line 149"/>
            <p:cNvSpPr>
              <a:spLocks noChangeShapeType="1"/>
            </p:cNvSpPr>
            <p:nvPr/>
          </p:nvSpPr>
          <p:spPr bwMode="auto">
            <a:xfrm>
              <a:off x="690783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0" name="Line 150"/>
            <p:cNvSpPr>
              <a:spLocks noChangeShapeType="1"/>
            </p:cNvSpPr>
            <p:nvPr/>
          </p:nvSpPr>
          <p:spPr bwMode="auto">
            <a:xfrm>
              <a:off x="693831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1" name="Line 151"/>
            <p:cNvSpPr>
              <a:spLocks noChangeShapeType="1"/>
            </p:cNvSpPr>
            <p:nvPr/>
          </p:nvSpPr>
          <p:spPr bwMode="auto">
            <a:xfrm>
              <a:off x="696879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2" name="Line 152"/>
            <p:cNvSpPr>
              <a:spLocks noChangeShapeType="1"/>
            </p:cNvSpPr>
            <p:nvPr/>
          </p:nvSpPr>
          <p:spPr bwMode="auto">
            <a:xfrm>
              <a:off x="699927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3" name="Line 153"/>
            <p:cNvSpPr>
              <a:spLocks noChangeShapeType="1"/>
            </p:cNvSpPr>
            <p:nvPr/>
          </p:nvSpPr>
          <p:spPr bwMode="auto">
            <a:xfrm>
              <a:off x="702975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4" name="Line 154"/>
            <p:cNvSpPr>
              <a:spLocks noChangeShapeType="1"/>
            </p:cNvSpPr>
            <p:nvPr/>
          </p:nvSpPr>
          <p:spPr bwMode="auto">
            <a:xfrm>
              <a:off x="706023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5" name="Line 155"/>
            <p:cNvSpPr>
              <a:spLocks noChangeShapeType="1"/>
            </p:cNvSpPr>
            <p:nvPr/>
          </p:nvSpPr>
          <p:spPr bwMode="auto">
            <a:xfrm>
              <a:off x="709071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6" name="Line 156"/>
            <p:cNvSpPr>
              <a:spLocks noChangeShapeType="1"/>
            </p:cNvSpPr>
            <p:nvPr/>
          </p:nvSpPr>
          <p:spPr bwMode="auto">
            <a:xfrm>
              <a:off x="712119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7" name="Line 157"/>
            <p:cNvSpPr>
              <a:spLocks noChangeShapeType="1"/>
            </p:cNvSpPr>
            <p:nvPr/>
          </p:nvSpPr>
          <p:spPr bwMode="auto">
            <a:xfrm>
              <a:off x="715167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8" name="Line 158"/>
            <p:cNvSpPr>
              <a:spLocks noChangeShapeType="1"/>
            </p:cNvSpPr>
            <p:nvPr/>
          </p:nvSpPr>
          <p:spPr bwMode="auto">
            <a:xfrm>
              <a:off x="718215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89" name="Line 159"/>
            <p:cNvSpPr>
              <a:spLocks noChangeShapeType="1"/>
            </p:cNvSpPr>
            <p:nvPr/>
          </p:nvSpPr>
          <p:spPr bwMode="auto">
            <a:xfrm>
              <a:off x="721263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0" name="Line 160"/>
            <p:cNvSpPr>
              <a:spLocks noChangeShapeType="1"/>
            </p:cNvSpPr>
            <p:nvPr/>
          </p:nvSpPr>
          <p:spPr bwMode="auto">
            <a:xfrm>
              <a:off x="7243113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1" name="Line 161"/>
            <p:cNvSpPr>
              <a:spLocks noChangeShapeType="1"/>
            </p:cNvSpPr>
            <p:nvPr/>
          </p:nvSpPr>
          <p:spPr bwMode="auto">
            <a:xfrm>
              <a:off x="7273593" y="36972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2" name="Line 162"/>
            <p:cNvSpPr>
              <a:spLocks noChangeShapeType="1"/>
            </p:cNvSpPr>
            <p:nvPr/>
          </p:nvSpPr>
          <p:spPr bwMode="auto">
            <a:xfrm>
              <a:off x="759363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3" name="Line 163"/>
            <p:cNvSpPr>
              <a:spLocks noChangeShapeType="1"/>
            </p:cNvSpPr>
            <p:nvPr/>
          </p:nvSpPr>
          <p:spPr bwMode="auto">
            <a:xfrm>
              <a:off x="762411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4" name="Line 164"/>
            <p:cNvSpPr>
              <a:spLocks noChangeShapeType="1"/>
            </p:cNvSpPr>
            <p:nvPr/>
          </p:nvSpPr>
          <p:spPr bwMode="auto">
            <a:xfrm>
              <a:off x="765459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5" name="Line 165"/>
            <p:cNvSpPr>
              <a:spLocks noChangeShapeType="1"/>
            </p:cNvSpPr>
            <p:nvPr/>
          </p:nvSpPr>
          <p:spPr bwMode="auto">
            <a:xfrm>
              <a:off x="768507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6" name="Line 166"/>
            <p:cNvSpPr>
              <a:spLocks noChangeShapeType="1"/>
            </p:cNvSpPr>
            <p:nvPr/>
          </p:nvSpPr>
          <p:spPr bwMode="auto">
            <a:xfrm>
              <a:off x="771555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7" name="Line 167"/>
            <p:cNvSpPr>
              <a:spLocks noChangeShapeType="1"/>
            </p:cNvSpPr>
            <p:nvPr/>
          </p:nvSpPr>
          <p:spPr bwMode="auto">
            <a:xfrm>
              <a:off x="774603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8" name="Line 168"/>
            <p:cNvSpPr>
              <a:spLocks noChangeShapeType="1"/>
            </p:cNvSpPr>
            <p:nvPr/>
          </p:nvSpPr>
          <p:spPr bwMode="auto">
            <a:xfrm>
              <a:off x="777651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99" name="Line 169"/>
            <p:cNvSpPr>
              <a:spLocks noChangeShapeType="1"/>
            </p:cNvSpPr>
            <p:nvPr/>
          </p:nvSpPr>
          <p:spPr bwMode="auto">
            <a:xfrm>
              <a:off x="780699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0" name="Line 170"/>
            <p:cNvSpPr>
              <a:spLocks noChangeShapeType="1"/>
            </p:cNvSpPr>
            <p:nvPr/>
          </p:nvSpPr>
          <p:spPr bwMode="auto">
            <a:xfrm>
              <a:off x="783747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1" name="Line 171"/>
            <p:cNvSpPr>
              <a:spLocks noChangeShapeType="1"/>
            </p:cNvSpPr>
            <p:nvPr/>
          </p:nvSpPr>
          <p:spPr bwMode="auto">
            <a:xfrm>
              <a:off x="786795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2" name="Line 172"/>
            <p:cNvSpPr>
              <a:spLocks noChangeShapeType="1"/>
            </p:cNvSpPr>
            <p:nvPr/>
          </p:nvSpPr>
          <p:spPr bwMode="auto">
            <a:xfrm>
              <a:off x="789843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3" name="Line 173"/>
            <p:cNvSpPr>
              <a:spLocks noChangeShapeType="1"/>
            </p:cNvSpPr>
            <p:nvPr/>
          </p:nvSpPr>
          <p:spPr bwMode="auto">
            <a:xfrm>
              <a:off x="792891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4" name="Line 174"/>
            <p:cNvSpPr>
              <a:spLocks noChangeShapeType="1"/>
            </p:cNvSpPr>
            <p:nvPr/>
          </p:nvSpPr>
          <p:spPr bwMode="auto">
            <a:xfrm>
              <a:off x="795939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5" name="Line 175"/>
            <p:cNvSpPr>
              <a:spLocks noChangeShapeType="1"/>
            </p:cNvSpPr>
            <p:nvPr/>
          </p:nvSpPr>
          <p:spPr bwMode="auto">
            <a:xfrm>
              <a:off x="798987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6" name="Line 176"/>
            <p:cNvSpPr>
              <a:spLocks noChangeShapeType="1"/>
            </p:cNvSpPr>
            <p:nvPr/>
          </p:nvSpPr>
          <p:spPr bwMode="auto">
            <a:xfrm>
              <a:off x="802035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7" name="Line 177"/>
            <p:cNvSpPr>
              <a:spLocks noChangeShapeType="1"/>
            </p:cNvSpPr>
            <p:nvPr/>
          </p:nvSpPr>
          <p:spPr bwMode="auto">
            <a:xfrm>
              <a:off x="805083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8" name="Line 178"/>
            <p:cNvSpPr>
              <a:spLocks noChangeShapeType="1"/>
            </p:cNvSpPr>
            <p:nvPr/>
          </p:nvSpPr>
          <p:spPr bwMode="auto">
            <a:xfrm>
              <a:off x="808131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09" name="Line 179"/>
            <p:cNvSpPr>
              <a:spLocks noChangeShapeType="1"/>
            </p:cNvSpPr>
            <p:nvPr/>
          </p:nvSpPr>
          <p:spPr bwMode="auto">
            <a:xfrm>
              <a:off x="811179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0" name="Line 180"/>
            <p:cNvSpPr>
              <a:spLocks noChangeShapeType="1"/>
            </p:cNvSpPr>
            <p:nvPr/>
          </p:nvSpPr>
          <p:spPr bwMode="auto">
            <a:xfrm>
              <a:off x="814227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1" name="Line 181"/>
            <p:cNvSpPr>
              <a:spLocks noChangeShapeType="1"/>
            </p:cNvSpPr>
            <p:nvPr/>
          </p:nvSpPr>
          <p:spPr bwMode="auto">
            <a:xfrm>
              <a:off x="817275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2" name="Line 182"/>
            <p:cNvSpPr>
              <a:spLocks noChangeShapeType="1"/>
            </p:cNvSpPr>
            <p:nvPr/>
          </p:nvSpPr>
          <p:spPr bwMode="auto">
            <a:xfrm>
              <a:off x="820323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3" name="Line 183"/>
            <p:cNvSpPr>
              <a:spLocks noChangeShapeType="1"/>
            </p:cNvSpPr>
            <p:nvPr/>
          </p:nvSpPr>
          <p:spPr bwMode="auto">
            <a:xfrm>
              <a:off x="8233712" y="369728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4" name="Line 184"/>
            <p:cNvSpPr>
              <a:spLocks noChangeShapeType="1"/>
            </p:cNvSpPr>
            <p:nvPr/>
          </p:nvSpPr>
          <p:spPr bwMode="auto">
            <a:xfrm>
              <a:off x="8264192" y="369728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5" name="Line 185"/>
            <p:cNvSpPr>
              <a:spLocks noChangeShapeType="1"/>
            </p:cNvSpPr>
            <p:nvPr/>
          </p:nvSpPr>
          <p:spPr bwMode="auto">
            <a:xfrm>
              <a:off x="564672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6" name="Line 186"/>
            <p:cNvSpPr>
              <a:spLocks noChangeShapeType="1"/>
            </p:cNvSpPr>
            <p:nvPr/>
          </p:nvSpPr>
          <p:spPr bwMode="auto">
            <a:xfrm>
              <a:off x="567720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7" name="Line 187"/>
            <p:cNvSpPr>
              <a:spLocks noChangeShapeType="1"/>
            </p:cNvSpPr>
            <p:nvPr/>
          </p:nvSpPr>
          <p:spPr bwMode="auto">
            <a:xfrm>
              <a:off x="570768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8" name="Line 188"/>
            <p:cNvSpPr>
              <a:spLocks noChangeShapeType="1"/>
            </p:cNvSpPr>
            <p:nvPr/>
          </p:nvSpPr>
          <p:spPr bwMode="auto">
            <a:xfrm>
              <a:off x="573816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19" name="Line 189"/>
            <p:cNvSpPr>
              <a:spLocks noChangeShapeType="1"/>
            </p:cNvSpPr>
            <p:nvPr/>
          </p:nvSpPr>
          <p:spPr bwMode="auto">
            <a:xfrm>
              <a:off x="576864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0" name="Line 190"/>
            <p:cNvSpPr>
              <a:spLocks noChangeShapeType="1"/>
            </p:cNvSpPr>
            <p:nvPr/>
          </p:nvSpPr>
          <p:spPr bwMode="auto">
            <a:xfrm>
              <a:off x="579912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1" name="Line 191"/>
            <p:cNvSpPr>
              <a:spLocks noChangeShapeType="1"/>
            </p:cNvSpPr>
            <p:nvPr/>
          </p:nvSpPr>
          <p:spPr bwMode="auto">
            <a:xfrm>
              <a:off x="582960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2" name="Line 192"/>
            <p:cNvSpPr>
              <a:spLocks noChangeShapeType="1"/>
            </p:cNvSpPr>
            <p:nvPr/>
          </p:nvSpPr>
          <p:spPr bwMode="auto">
            <a:xfrm>
              <a:off x="586008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3" name="Line 193"/>
            <p:cNvSpPr>
              <a:spLocks noChangeShapeType="1"/>
            </p:cNvSpPr>
            <p:nvPr/>
          </p:nvSpPr>
          <p:spPr bwMode="auto">
            <a:xfrm>
              <a:off x="589056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4" name="Line 194"/>
            <p:cNvSpPr>
              <a:spLocks noChangeShapeType="1"/>
            </p:cNvSpPr>
            <p:nvPr/>
          </p:nvSpPr>
          <p:spPr bwMode="auto">
            <a:xfrm>
              <a:off x="592104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5" name="Line 195"/>
            <p:cNvSpPr>
              <a:spLocks noChangeShapeType="1"/>
            </p:cNvSpPr>
            <p:nvPr/>
          </p:nvSpPr>
          <p:spPr bwMode="auto">
            <a:xfrm>
              <a:off x="595152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6" name="Line 196"/>
            <p:cNvSpPr>
              <a:spLocks noChangeShapeType="1"/>
            </p:cNvSpPr>
            <p:nvPr/>
          </p:nvSpPr>
          <p:spPr bwMode="auto">
            <a:xfrm>
              <a:off x="598200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7" name="Line 197"/>
            <p:cNvSpPr>
              <a:spLocks noChangeShapeType="1"/>
            </p:cNvSpPr>
            <p:nvPr/>
          </p:nvSpPr>
          <p:spPr bwMode="auto">
            <a:xfrm>
              <a:off x="601248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8" name="Line 198"/>
            <p:cNvSpPr>
              <a:spLocks noChangeShapeType="1"/>
            </p:cNvSpPr>
            <p:nvPr/>
          </p:nvSpPr>
          <p:spPr bwMode="auto">
            <a:xfrm>
              <a:off x="604296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29" name="Line 199"/>
            <p:cNvSpPr>
              <a:spLocks noChangeShapeType="1"/>
            </p:cNvSpPr>
            <p:nvPr/>
          </p:nvSpPr>
          <p:spPr bwMode="auto">
            <a:xfrm>
              <a:off x="607344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0" name="Line 200"/>
            <p:cNvSpPr>
              <a:spLocks noChangeShapeType="1"/>
            </p:cNvSpPr>
            <p:nvPr/>
          </p:nvSpPr>
          <p:spPr bwMode="auto">
            <a:xfrm>
              <a:off x="610392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1" name="Line 201"/>
            <p:cNvSpPr>
              <a:spLocks noChangeShapeType="1"/>
            </p:cNvSpPr>
            <p:nvPr/>
          </p:nvSpPr>
          <p:spPr bwMode="auto">
            <a:xfrm>
              <a:off x="613440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2" name="Line 202"/>
            <p:cNvSpPr>
              <a:spLocks noChangeShapeType="1"/>
            </p:cNvSpPr>
            <p:nvPr/>
          </p:nvSpPr>
          <p:spPr bwMode="auto">
            <a:xfrm>
              <a:off x="616488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3" name="Line 203"/>
            <p:cNvSpPr>
              <a:spLocks noChangeShapeType="1"/>
            </p:cNvSpPr>
            <p:nvPr/>
          </p:nvSpPr>
          <p:spPr bwMode="auto">
            <a:xfrm>
              <a:off x="619536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4" name="Line 204"/>
            <p:cNvSpPr>
              <a:spLocks noChangeShapeType="1"/>
            </p:cNvSpPr>
            <p:nvPr/>
          </p:nvSpPr>
          <p:spPr bwMode="auto">
            <a:xfrm>
              <a:off x="622584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35" name="Line 205"/>
            <p:cNvSpPr>
              <a:spLocks noChangeShapeType="1"/>
            </p:cNvSpPr>
            <p:nvPr/>
          </p:nvSpPr>
          <p:spPr bwMode="auto">
            <a:xfrm>
              <a:off x="625632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36" name="Line 207"/>
            <p:cNvSpPr>
              <a:spLocks noChangeShapeType="1"/>
            </p:cNvSpPr>
            <p:nvPr/>
          </p:nvSpPr>
          <p:spPr bwMode="auto">
            <a:xfrm>
              <a:off x="6286804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37" name="Line 208"/>
            <p:cNvSpPr>
              <a:spLocks noChangeShapeType="1"/>
            </p:cNvSpPr>
            <p:nvPr/>
          </p:nvSpPr>
          <p:spPr bwMode="auto">
            <a:xfrm>
              <a:off x="6317284" y="417734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38" name="Line 209"/>
            <p:cNvSpPr>
              <a:spLocks noChangeShapeType="1"/>
            </p:cNvSpPr>
            <p:nvPr/>
          </p:nvSpPr>
          <p:spPr bwMode="auto">
            <a:xfrm>
              <a:off x="660303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39" name="Line 210"/>
            <p:cNvSpPr>
              <a:spLocks noChangeShapeType="1"/>
            </p:cNvSpPr>
            <p:nvPr/>
          </p:nvSpPr>
          <p:spPr bwMode="auto">
            <a:xfrm>
              <a:off x="663351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0" name="Line 211"/>
            <p:cNvSpPr>
              <a:spLocks noChangeShapeType="1"/>
            </p:cNvSpPr>
            <p:nvPr/>
          </p:nvSpPr>
          <p:spPr bwMode="auto">
            <a:xfrm>
              <a:off x="666399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1" name="Line 212"/>
            <p:cNvSpPr>
              <a:spLocks noChangeShapeType="1"/>
            </p:cNvSpPr>
            <p:nvPr/>
          </p:nvSpPr>
          <p:spPr bwMode="auto">
            <a:xfrm>
              <a:off x="669447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2" name="Line 213"/>
            <p:cNvSpPr>
              <a:spLocks noChangeShapeType="1"/>
            </p:cNvSpPr>
            <p:nvPr/>
          </p:nvSpPr>
          <p:spPr bwMode="auto">
            <a:xfrm>
              <a:off x="672495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3" name="Line 214"/>
            <p:cNvSpPr>
              <a:spLocks noChangeShapeType="1"/>
            </p:cNvSpPr>
            <p:nvPr/>
          </p:nvSpPr>
          <p:spPr bwMode="auto">
            <a:xfrm>
              <a:off x="675543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4" name="Line 215"/>
            <p:cNvSpPr>
              <a:spLocks noChangeShapeType="1"/>
            </p:cNvSpPr>
            <p:nvPr/>
          </p:nvSpPr>
          <p:spPr bwMode="auto">
            <a:xfrm>
              <a:off x="678591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5" name="Line 216"/>
            <p:cNvSpPr>
              <a:spLocks noChangeShapeType="1"/>
            </p:cNvSpPr>
            <p:nvPr/>
          </p:nvSpPr>
          <p:spPr bwMode="auto">
            <a:xfrm>
              <a:off x="681639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6" name="Line 217"/>
            <p:cNvSpPr>
              <a:spLocks noChangeShapeType="1"/>
            </p:cNvSpPr>
            <p:nvPr/>
          </p:nvSpPr>
          <p:spPr bwMode="auto">
            <a:xfrm>
              <a:off x="684687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7" name="Line 218"/>
            <p:cNvSpPr>
              <a:spLocks noChangeShapeType="1"/>
            </p:cNvSpPr>
            <p:nvPr/>
          </p:nvSpPr>
          <p:spPr bwMode="auto">
            <a:xfrm>
              <a:off x="687735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8" name="Line 219"/>
            <p:cNvSpPr>
              <a:spLocks noChangeShapeType="1"/>
            </p:cNvSpPr>
            <p:nvPr/>
          </p:nvSpPr>
          <p:spPr bwMode="auto">
            <a:xfrm>
              <a:off x="690783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49" name="Line 220"/>
            <p:cNvSpPr>
              <a:spLocks noChangeShapeType="1"/>
            </p:cNvSpPr>
            <p:nvPr/>
          </p:nvSpPr>
          <p:spPr bwMode="auto">
            <a:xfrm>
              <a:off x="693831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0" name="Line 221"/>
            <p:cNvSpPr>
              <a:spLocks noChangeShapeType="1"/>
            </p:cNvSpPr>
            <p:nvPr/>
          </p:nvSpPr>
          <p:spPr bwMode="auto">
            <a:xfrm>
              <a:off x="696879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1" name="Line 222"/>
            <p:cNvSpPr>
              <a:spLocks noChangeShapeType="1"/>
            </p:cNvSpPr>
            <p:nvPr/>
          </p:nvSpPr>
          <p:spPr bwMode="auto">
            <a:xfrm>
              <a:off x="699927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2" name="Line 223"/>
            <p:cNvSpPr>
              <a:spLocks noChangeShapeType="1"/>
            </p:cNvSpPr>
            <p:nvPr/>
          </p:nvSpPr>
          <p:spPr bwMode="auto">
            <a:xfrm>
              <a:off x="702975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3" name="Line 224"/>
            <p:cNvSpPr>
              <a:spLocks noChangeShapeType="1"/>
            </p:cNvSpPr>
            <p:nvPr/>
          </p:nvSpPr>
          <p:spPr bwMode="auto">
            <a:xfrm>
              <a:off x="706023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4" name="Line 225"/>
            <p:cNvSpPr>
              <a:spLocks noChangeShapeType="1"/>
            </p:cNvSpPr>
            <p:nvPr/>
          </p:nvSpPr>
          <p:spPr bwMode="auto">
            <a:xfrm>
              <a:off x="709071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5" name="Line 226"/>
            <p:cNvSpPr>
              <a:spLocks noChangeShapeType="1"/>
            </p:cNvSpPr>
            <p:nvPr/>
          </p:nvSpPr>
          <p:spPr bwMode="auto">
            <a:xfrm>
              <a:off x="712119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6" name="Line 227"/>
            <p:cNvSpPr>
              <a:spLocks noChangeShapeType="1"/>
            </p:cNvSpPr>
            <p:nvPr/>
          </p:nvSpPr>
          <p:spPr bwMode="auto">
            <a:xfrm>
              <a:off x="715167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7" name="Line 228"/>
            <p:cNvSpPr>
              <a:spLocks noChangeShapeType="1"/>
            </p:cNvSpPr>
            <p:nvPr/>
          </p:nvSpPr>
          <p:spPr bwMode="auto">
            <a:xfrm>
              <a:off x="718215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8" name="Line 229"/>
            <p:cNvSpPr>
              <a:spLocks noChangeShapeType="1"/>
            </p:cNvSpPr>
            <p:nvPr/>
          </p:nvSpPr>
          <p:spPr bwMode="auto">
            <a:xfrm>
              <a:off x="721263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59" name="Line 230"/>
            <p:cNvSpPr>
              <a:spLocks noChangeShapeType="1"/>
            </p:cNvSpPr>
            <p:nvPr/>
          </p:nvSpPr>
          <p:spPr bwMode="auto">
            <a:xfrm>
              <a:off x="7243113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0" name="Line 231"/>
            <p:cNvSpPr>
              <a:spLocks noChangeShapeType="1"/>
            </p:cNvSpPr>
            <p:nvPr/>
          </p:nvSpPr>
          <p:spPr bwMode="auto">
            <a:xfrm>
              <a:off x="7273593" y="417734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1" name="Line 232"/>
            <p:cNvSpPr>
              <a:spLocks noChangeShapeType="1"/>
            </p:cNvSpPr>
            <p:nvPr/>
          </p:nvSpPr>
          <p:spPr bwMode="auto">
            <a:xfrm>
              <a:off x="759363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2" name="Line 233"/>
            <p:cNvSpPr>
              <a:spLocks noChangeShapeType="1"/>
            </p:cNvSpPr>
            <p:nvPr/>
          </p:nvSpPr>
          <p:spPr bwMode="auto">
            <a:xfrm>
              <a:off x="762411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3" name="Line 234"/>
            <p:cNvSpPr>
              <a:spLocks noChangeShapeType="1"/>
            </p:cNvSpPr>
            <p:nvPr/>
          </p:nvSpPr>
          <p:spPr bwMode="auto">
            <a:xfrm>
              <a:off x="765459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4" name="Line 235"/>
            <p:cNvSpPr>
              <a:spLocks noChangeShapeType="1"/>
            </p:cNvSpPr>
            <p:nvPr/>
          </p:nvSpPr>
          <p:spPr bwMode="auto">
            <a:xfrm>
              <a:off x="768507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5" name="Line 236"/>
            <p:cNvSpPr>
              <a:spLocks noChangeShapeType="1"/>
            </p:cNvSpPr>
            <p:nvPr/>
          </p:nvSpPr>
          <p:spPr bwMode="auto">
            <a:xfrm>
              <a:off x="771555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6" name="Line 237"/>
            <p:cNvSpPr>
              <a:spLocks noChangeShapeType="1"/>
            </p:cNvSpPr>
            <p:nvPr/>
          </p:nvSpPr>
          <p:spPr bwMode="auto">
            <a:xfrm>
              <a:off x="774603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7" name="Line 238"/>
            <p:cNvSpPr>
              <a:spLocks noChangeShapeType="1"/>
            </p:cNvSpPr>
            <p:nvPr/>
          </p:nvSpPr>
          <p:spPr bwMode="auto">
            <a:xfrm>
              <a:off x="777651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8" name="Line 239"/>
            <p:cNvSpPr>
              <a:spLocks noChangeShapeType="1"/>
            </p:cNvSpPr>
            <p:nvPr/>
          </p:nvSpPr>
          <p:spPr bwMode="auto">
            <a:xfrm>
              <a:off x="780699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69" name="Line 240"/>
            <p:cNvSpPr>
              <a:spLocks noChangeShapeType="1"/>
            </p:cNvSpPr>
            <p:nvPr/>
          </p:nvSpPr>
          <p:spPr bwMode="auto">
            <a:xfrm>
              <a:off x="783747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0" name="Line 241"/>
            <p:cNvSpPr>
              <a:spLocks noChangeShapeType="1"/>
            </p:cNvSpPr>
            <p:nvPr/>
          </p:nvSpPr>
          <p:spPr bwMode="auto">
            <a:xfrm>
              <a:off x="786795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1" name="Line 242"/>
            <p:cNvSpPr>
              <a:spLocks noChangeShapeType="1"/>
            </p:cNvSpPr>
            <p:nvPr/>
          </p:nvSpPr>
          <p:spPr bwMode="auto">
            <a:xfrm>
              <a:off x="789843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2" name="Line 243"/>
            <p:cNvSpPr>
              <a:spLocks noChangeShapeType="1"/>
            </p:cNvSpPr>
            <p:nvPr/>
          </p:nvSpPr>
          <p:spPr bwMode="auto">
            <a:xfrm>
              <a:off x="792891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3" name="Line 244"/>
            <p:cNvSpPr>
              <a:spLocks noChangeShapeType="1"/>
            </p:cNvSpPr>
            <p:nvPr/>
          </p:nvSpPr>
          <p:spPr bwMode="auto">
            <a:xfrm>
              <a:off x="795939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4" name="Line 245"/>
            <p:cNvSpPr>
              <a:spLocks noChangeShapeType="1"/>
            </p:cNvSpPr>
            <p:nvPr/>
          </p:nvSpPr>
          <p:spPr bwMode="auto">
            <a:xfrm>
              <a:off x="798987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5" name="Line 246"/>
            <p:cNvSpPr>
              <a:spLocks noChangeShapeType="1"/>
            </p:cNvSpPr>
            <p:nvPr/>
          </p:nvSpPr>
          <p:spPr bwMode="auto">
            <a:xfrm>
              <a:off x="802035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6" name="Line 247"/>
            <p:cNvSpPr>
              <a:spLocks noChangeShapeType="1"/>
            </p:cNvSpPr>
            <p:nvPr/>
          </p:nvSpPr>
          <p:spPr bwMode="auto">
            <a:xfrm>
              <a:off x="805083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7" name="Line 248"/>
            <p:cNvSpPr>
              <a:spLocks noChangeShapeType="1"/>
            </p:cNvSpPr>
            <p:nvPr/>
          </p:nvSpPr>
          <p:spPr bwMode="auto">
            <a:xfrm>
              <a:off x="808131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8" name="Line 249"/>
            <p:cNvSpPr>
              <a:spLocks noChangeShapeType="1"/>
            </p:cNvSpPr>
            <p:nvPr/>
          </p:nvSpPr>
          <p:spPr bwMode="auto">
            <a:xfrm>
              <a:off x="811179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9" name="Line 250"/>
            <p:cNvSpPr>
              <a:spLocks noChangeShapeType="1"/>
            </p:cNvSpPr>
            <p:nvPr/>
          </p:nvSpPr>
          <p:spPr bwMode="auto">
            <a:xfrm>
              <a:off x="814227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0" name="Line 251"/>
            <p:cNvSpPr>
              <a:spLocks noChangeShapeType="1"/>
            </p:cNvSpPr>
            <p:nvPr/>
          </p:nvSpPr>
          <p:spPr bwMode="auto">
            <a:xfrm>
              <a:off x="817275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1" name="Line 252"/>
            <p:cNvSpPr>
              <a:spLocks noChangeShapeType="1"/>
            </p:cNvSpPr>
            <p:nvPr/>
          </p:nvSpPr>
          <p:spPr bwMode="auto">
            <a:xfrm>
              <a:off x="820323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2" name="Line 253"/>
            <p:cNvSpPr>
              <a:spLocks noChangeShapeType="1"/>
            </p:cNvSpPr>
            <p:nvPr/>
          </p:nvSpPr>
          <p:spPr bwMode="auto">
            <a:xfrm>
              <a:off x="8233712" y="417734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3" name="Line 254"/>
            <p:cNvSpPr>
              <a:spLocks noChangeShapeType="1"/>
            </p:cNvSpPr>
            <p:nvPr/>
          </p:nvSpPr>
          <p:spPr bwMode="auto">
            <a:xfrm>
              <a:off x="8264192" y="417734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4" name="Line 255"/>
            <p:cNvSpPr>
              <a:spLocks noChangeShapeType="1"/>
            </p:cNvSpPr>
            <p:nvPr/>
          </p:nvSpPr>
          <p:spPr bwMode="auto">
            <a:xfrm>
              <a:off x="564672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5" name="Line 256"/>
            <p:cNvSpPr>
              <a:spLocks noChangeShapeType="1"/>
            </p:cNvSpPr>
            <p:nvPr/>
          </p:nvSpPr>
          <p:spPr bwMode="auto">
            <a:xfrm>
              <a:off x="567720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6" name="Line 257"/>
            <p:cNvSpPr>
              <a:spLocks noChangeShapeType="1"/>
            </p:cNvSpPr>
            <p:nvPr/>
          </p:nvSpPr>
          <p:spPr bwMode="auto">
            <a:xfrm>
              <a:off x="570768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7" name="Line 258"/>
            <p:cNvSpPr>
              <a:spLocks noChangeShapeType="1"/>
            </p:cNvSpPr>
            <p:nvPr/>
          </p:nvSpPr>
          <p:spPr bwMode="auto">
            <a:xfrm>
              <a:off x="573816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8" name="Line 259"/>
            <p:cNvSpPr>
              <a:spLocks noChangeShapeType="1"/>
            </p:cNvSpPr>
            <p:nvPr/>
          </p:nvSpPr>
          <p:spPr bwMode="auto">
            <a:xfrm>
              <a:off x="576864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89" name="Line 260"/>
            <p:cNvSpPr>
              <a:spLocks noChangeShapeType="1"/>
            </p:cNvSpPr>
            <p:nvPr/>
          </p:nvSpPr>
          <p:spPr bwMode="auto">
            <a:xfrm>
              <a:off x="579912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0" name="Line 261"/>
            <p:cNvSpPr>
              <a:spLocks noChangeShapeType="1"/>
            </p:cNvSpPr>
            <p:nvPr/>
          </p:nvSpPr>
          <p:spPr bwMode="auto">
            <a:xfrm>
              <a:off x="582960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1" name="Line 262"/>
            <p:cNvSpPr>
              <a:spLocks noChangeShapeType="1"/>
            </p:cNvSpPr>
            <p:nvPr/>
          </p:nvSpPr>
          <p:spPr bwMode="auto">
            <a:xfrm>
              <a:off x="586008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2" name="Line 263"/>
            <p:cNvSpPr>
              <a:spLocks noChangeShapeType="1"/>
            </p:cNvSpPr>
            <p:nvPr/>
          </p:nvSpPr>
          <p:spPr bwMode="auto">
            <a:xfrm>
              <a:off x="589056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3" name="Line 264"/>
            <p:cNvSpPr>
              <a:spLocks noChangeShapeType="1"/>
            </p:cNvSpPr>
            <p:nvPr/>
          </p:nvSpPr>
          <p:spPr bwMode="auto">
            <a:xfrm>
              <a:off x="592104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4" name="Line 265"/>
            <p:cNvSpPr>
              <a:spLocks noChangeShapeType="1"/>
            </p:cNvSpPr>
            <p:nvPr/>
          </p:nvSpPr>
          <p:spPr bwMode="auto">
            <a:xfrm>
              <a:off x="595152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5" name="Line 266"/>
            <p:cNvSpPr>
              <a:spLocks noChangeShapeType="1"/>
            </p:cNvSpPr>
            <p:nvPr/>
          </p:nvSpPr>
          <p:spPr bwMode="auto">
            <a:xfrm>
              <a:off x="598200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6" name="Line 267"/>
            <p:cNvSpPr>
              <a:spLocks noChangeShapeType="1"/>
            </p:cNvSpPr>
            <p:nvPr/>
          </p:nvSpPr>
          <p:spPr bwMode="auto">
            <a:xfrm>
              <a:off x="601248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7" name="Line 268"/>
            <p:cNvSpPr>
              <a:spLocks noChangeShapeType="1"/>
            </p:cNvSpPr>
            <p:nvPr/>
          </p:nvSpPr>
          <p:spPr bwMode="auto">
            <a:xfrm>
              <a:off x="604296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8" name="Line 269"/>
            <p:cNvSpPr>
              <a:spLocks noChangeShapeType="1"/>
            </p:cNvSpPr>
            <p:nvPr/>
          </p:nvSpPr>
          <p:spPr bwMode="auto">
            <a:xfrm>
              <a:off x="607344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99" name="Line 270"/>
            <p:cNvSpPr>
              <a:spLocks noChangeShapeType="1"/>
            </p:cNvSpPr>
            <p:nvPr/>
          </p:nvSpPr>
          <p:spPr bwMode="auto">
            <a:xfrm>
              <a:off x="610392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0" name="Line 271"/>
            <p:cNvSpPr>
              <a:spLocks noChangeShapeType="1"/>
            </p:cNvSpPr>
            <p:nvPr/>
          </p:nvSpPr>
          <p:spPr bwMode="auto">
            <a:xfrm>
              <a:off x="613440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1" name="Line 272"/>
            <p:cNvSpPr>
              <a:spLocks noChangeShapeType="1"/>
            </p:cNvSpPr>
            <p:nvPr/>
          </p:nvSpPr>
          <p:spPr bwMode="auto">
            <a:xfrm>
              <a:off x="616488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2" name="Line 273"/>
            <p:cNvSpPr>
              <a:spLocks noChangeShapeType="1"/>
            </p:cNvSpPr>
            <p:nvPr/>
          </p:nvSpPr>
          <p:spPr bwMode="auto">
            <a:xfrm>
              <a:off x="619536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3" name="Line 274"/>
            <p:cNvSpPr>
              <a:spLocks noChangeShapeType="1"/>
            </p:cNvSpPr>
            <p:nvPr/>
          </p:nvSpPr>
          <p:spPr bwMode="auto">
            <a:xfrm>
              <a:off x="622584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4" name="Line 275"/>
            <p:cNvSpPr>
              <a:spLocks noChangeShapeType="1"/>
            </p:cNvSpPr>
            <p:nvPr/>
          </p:nvSpPr>
          <p:spPr bwMode="auto">
            <a:xfrm>
              <a:off x="625632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5" name="Line 276"/>
            <p:cNvSpPr>
              <a:spLocks noChangeShapeType="1"/>
            </p:cNvSpPr>
            <p:nvPr/>
          </p:nvSpPr>
          <p:spPr bwMode="auto">
            <a:xfrm>
              <a:off x="6286804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6" name="Line 277"/>
            <p:cNvSpPr>
              <a:spLocks noChangeShapeType="1"/>
            </p:cNvSpPr>
            <p:nvPr/>
          </p:nvSpPr>
          <p:spPr bwMode="auto">
            <a:xfrm>
              <a:off x="6317284" y="46269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7" name="Line 278"/>
            <p:cNvSpPr>
              <a:spLocks noChangeShapeType="1"/>
            </p:cNvSpPr>
            <p:nvPr/>
          </p:nvSpPr>
          <p:spPr bwMode="auto">
            <a:xfrm>
              <a:off x="660303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8" name="Line 279"/>
            <p:cNvSpPr>
              <a:spLocks noChangeShapeType="1"/>
            </p:cNvSpPr>
            <p:nvPr/>
          </p:nvSpPr>
          <p:spPr bwMode="auto">
            <a:xfrm>
              <a:off x="663351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09" name="Line 280"/>
            <p:cNvSpPr>
              <a:spLocks noChangeShapeType="1"/>
            </p:cNvSpPr>
            <p:nvPr/>
          </p:nvSpPr>
          <p:spPr bwMode="auto">
            <a:xfrm>
              <a:off x="666399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0" name="Line 281"/>
            <p:cNvSpPr>
              <a:spLocks noChangeShapeType="1"/>
            </p:cNvSpPr>
            <p:nvPr/>
          </p:nvSpPr>
          <p:spPr bwMode="auto">
            <a:xfrm>
              <a:off x="669447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1" name="Line 282"/>
            <p:cNvSpPr>
              <a:spLocks noChangeShapeType="1"/>
            </p:cNvSpPr>
            <p:nvPr/>
          </p:nvSpPr>
          <p:spPr bwMode="auto">
            <a:xfrm>
              <a:off x="672495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2" name="Line 283"/>
            <p:cNvSpPr>
              <a:spLocks noChangeShapeType="1"/>
            </p:cNvSpPr>
            <p:nvPr/>
          </p:nvSpPr>
          <p:spPr bwMode="auto">
            <a:xfrm>
              <a:off x="675543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3" name="Line 284"/>
            <p:cNvSpPr>
              <a:spLocks noChangeShapeType="1"/>
            </p:cNvSpPr>
            <p:nvPr/>
          </p:nvSpPr>
          <p:spPr bwMode="auto">
            <a:xfrm>
              <a:off x="678591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4" name="Line 285"/>
            <p:cNvSpPr>
              <a:spLocks noChangeShapeType="1"/>
            </p:cNvSpPr>
            <p:nvPr/>
          </p:nvSpPr>
          <p:spPr bwMode="auto">
            <a:xfrm>
              <a:off x="681639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5" name="Line 286"/>
            <p:cNvSpPr>
              <a:spLocks noChangeShapeType="1"/>
            </p:cNvSpPr>
            <p:nvPr/>
          </p:nvSpPr>
          <p:spPr bwMode="auto">
            <a:xfrm>
              <a:off x="684687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6" name="Line 287"/>
            <p:cNvSpPr>
              <a:spLocks noChangeShapeType="1"/>
            </p:cNvSpPr>
            <p:nvPr/>
          </p:nvSpPr>
          <p:spPr bwMode="auto">
            <a:xfrm>
              <a:off x="687735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7" name="Line 288"/>
            <p:cNvSpPr>
              <a:spLocks noChangeShapeType="1"/>
            </p:cNvSpPr>
            <p:nvPr/>
          </p:nvSpPr>
          <p:spPr bwMode="auto">
            <a:xfrm>
              <a:off x="690783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8" name="Line 289"/>
            <p:cNvSpPr>
              <a:spLocks noChangeShapeType="1"/>
            </p:cNvSpPr>
            <p:nvPr/>
          </p:nvSpPr>
          <p:spPr bwMode="auto">
            <a:xfrm>
              <a:off x="693831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19" name="Line 290"/>
            <p:cNvSpPr>
              <a:spLocks noChangeShapeType="1"/>
            </p:cNvSpPr>
            <p:nvPr/>
          </p:nvSpPr>
          <p:spPr bwMode="auto">
            <a:xfrm>
              <a:off x="696879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0" name="Line 291"/>
            <p:cNvSpPr>
              <a:spLocks noChangeShapeType="1"/>
            </p:cNvSpPr>
            <p:nvPr/>
          </p:nvSpPr>
          <p:spPr bwMode="auto">
            <a:xfrm>
              <a:off x="699927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1" name="Line 292"/>
            <p:cNvSpPr>
              <a:spLocks noChangeShapeType="1"/>
            </p:cNvSpPr>
            <p:nvPr/>
          </p:nvSpPr>
          <p:spPr bwMode="auto">
            <a:xfrm>
              <a:off x="702975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2" name="Line 293"/>
            <p:cNvSpPr>
              <a:spLocks noChangeShapeType="1"/>
            </p:cNvSpPr>
            <p:nvPr/>
          </p:nvSpPr>
          <p:spPr bwMode="auto">
            <a:xfrm>
              <a:off x="706023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3" name="Line 294"/>
            <p:cNvSpPr>
              <a:spLocks noChangeShapeType="1"/>
            </p:cNvSpPr>
            <p:nvPr/>
          </p:nvSpPr>
          <p:spPr bwMode="auto">
            <a:xfrm>
              <a:off x="709071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4" name="Line 295"/>
            <p:cNvSpPr>
              <a:spLocks noChangeShapeType="1"/>
            </p:cNvSpPr>
            <p:nvPr/>
          </p:nvSpPr>
          <p:spPr bwMode="auto">
            <a:xfrm>
              <a:off x="712119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5" name="Line 296"/>
            <p:cNvSpPr>
              <a:spLocks noChangeShapeType="1"/>
            </p:cNvSpPr>
            <p:nvPr/>
          </p:nvSpPr>
          <p:spPr bwMode="auto">
            <a:xfrm>
              <a:off x="715167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6" name="Line 297"/>
            <p:cNvSpPr>
              <a:spLocks noChangeShapeType="1"/>
            </p:cNvSpPr>
            <p:nvPr/>
          </p:nvSpPr>
          <p:spPr bwMode="auto">
            <a:xfrm>
              <a:off x="718215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7" name="Line 298"/>
            <p:cNvSpPr>
              <a:spLocks noChangeShapeType="1"/>
            </p:cNvSpPr>
            <p:nvPr/>
          </p:nvSpPr>
          <p:spPr bwMode="auto">
            <a:xfrm>
              <a:off x="721263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8" name="Line 299"/>
            <p:cNvSpPr>
              <a:spLocks noChangeShapeType="1"/>
            </p:cNvSpPr>
            <p:nvPr/>
          </p:nvSpPr>
          <p:spPr bwMode="auto">
            <a:xfrm>
              <a:off x="7243113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29" name="Line 300"/>
            <p:cNvSpPr>
              <a:spLocks noChangeShapeType="1"/>
            </p:cNvSpPr>
            <p:nvPr/>
          </p:nvSpPr>
          <p:spPr bwMode="auto">
            <a:xfrm>
              <a:off x="7273593" y="46269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0" name="Line 301"/>
            <p:cNvSpPr>
              <a:spLocks noChangeShapeType="1"/>
            </p:cNvSpPr>
            <p:nvPr/>
          </p:nvSpPr>
          <p:spPr bwMode="auto">
            <a:xfrm>
              <a:off x="759363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1" name="Line 302"/>
            <p:cNvSpPr>
              <a:spLocks noChangeShapeType="1"/>
            </p:cNvSpPr>
            <p:nvPr/>
          </p:nvSpPr>
          <p:spPr bwMode="auto">
            <a:xfrm>
              <a:off x="762411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2" name="Line 303"/>
            <p:cNvSpPr>
              <a:spLocks noChangeShapeType="1"/>
            </p:cNvSpPr>
            <p:nvPr/>
          </p:nvSpPr>
          <p:spPr bwMode="auto">
            <a:xfrm>
              <a:off x="765459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3" name="Line 304"/>
            <p:cNvSpPr>
              <a:spLocks noChangeShapeType="1"/>
            </p:cNvSpPr>
            <p:nvPr/>
          </p:nvSpPr>
          <p:spPr bwMode="auto">
            <a:xfrm>
              <a:off x="768507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4" name="Line 305"/>
            <p:cNvSpPr>
              <a:spLocks noChangeShapeType="1"/>
            </p:cNvSpPr>
            <p:nvPr/>
          </p:nvSpPr>
          <p:spPr bwMode="auto">
            <a:xfrm>
              <a:off x="771555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5" name="Line 306"/>
            <p:cNvSpPr>
              <a:spLocks noChangeShapeType="1"/>
            </p:cNvSpPr>
            <p:nvPr/>
          </p:nvSpPr>
          <p:spPr bwMode="auto">
            <a:xfrm>
              <a:off x="774603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6" name="Line 307"/>
            <p:cNvSpPr>
              <a:spLocks noChangeShapeType="1"/>
            </p:cNvSpPr>
            <p:nvPr/>
          </p:nvSpPr>
          <p:spPr bwMode="auto">
            <a:xfrm>
              <a:off x="777651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7" name="Line 308"/>
            <p:cNvSpPr>
              <a:spLocks noChangeShapeType="1"/>
            </p:cNvSpPr>
            <p:nvPr/>
          </p:nvSpPr>
          <p:spPr bwMode="auto">
            <a:xfrm>
              <a:off x="780699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8" name="Line 309"/>
            <p:cNvSpPr>
              <a:spLocks noChangeShapeType="1"/>
            </p:cNvSpPr>
            <p:nvPr/>
          </p:nvSpPr>
          <p:spPr bwMode="auto">
            <a:xfrm>
              <a:off x="783747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9" name="Line 310"/>
            <p:cNvSpPr>
              <a:spLocks noChangeShapeType="1"/>
            </p:cNvSpPr>
            <p:nvPr/>
          </p:nvSpPr>
          <p:spPr bwMode="auto">
            <a:xfrm>
              <a:off x="786795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0" name="Line 311"/>
            <p:cNvSpPr>
              <a:spLocks noChangeShapeType="1"/>
            </p:cNvSpPr>
            <p:nvPr/>
          </p:nvSpPr>
          <p:spPr bwMode="auto">
            <a:xfrm>
              <a:off x="789843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1" name="Line 312"/>
            <p:cNvSpPr>
              <a:spLocks noChangeShapeType="1"/>
            </p:cNvSpPr>
            <p:nvPr/>
          </p:nvSpPr>
          <p:spPr bwMode="auto">
            <a:xfrm>
              <a:off x="792891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2" name="Line 313"/>
            <p:cNvSpPr>
              <a:spLocks noChangeShapeType="1"/>
            </p:cNvSpPr>
            <p:nvPr/>
          </p:nvSpPr>
          <p:spPr bwMode="auto">
            <a:xfrm>
              <a:off x="795939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3" name="Line 314"/>
            <p:cNvSpPr>
              <a:spLocks noChangeShapeType="1"/>
            </p:cNvSpPr>
            <p:nvPr/>
          </p:nvSpPr>
          <p:spPr bwMode="auto">
            <a:xfrm>
              <a:off x="798987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4" name="Line 315"/>
            <p:cNvSpPr>
              <a:spLocks noChangeShapeType="1"/>
            </p:cNvSpPr>
            <p:nvPr/>
          </p:nvSpPr>
          <p:spPr bwMode="auto">
            <a:xfrm>
              <a:off x="802035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5" name="Line 316"/>
            <p:cNvSpPr>
              <a:spLocks noChangeShapeType="1"/>
            </p:cNvSpPr>
            <p:nvPr/>
          </p:nvSpPr>
          <p:spPr bwMode="auto">
            <a:xfrm>
              <a:off x="805083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6" name="Line 317"/>
            <p:cNvSpPr>
              <a:spLocks noChangeShapeType="1"/>
            </p:cNvSpPr>
            <p:nvPr/>
          </p:nvSpPr>
          <p:spPr bwMode="auto">
            <a:xfrm>
              <a:off x="808131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7" name="Line 318"/>
            <p:cNvSpPr>
              <a:spLocks noChangeShapeType="1"/>
            </p:cNvSpPr>
            <p:nvPr/>
          </p:nvSpPr>
          <p:spPr bwMode="auto">
            <a:xfrm>
              <a:off x="811179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8" name="Line 319"/>
            <p:cNvSpPr>
              <a:spLocks noChangeShapeType="1"/>
            </p:cNvSpPr>
            <p:nvPr/>
          </p:nvSpPr>
          <p:spPr bwMode="auto">
            <a:xfrm>
              <a:off x="814227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49" name="Line 320"/>
            <p:cNvSpPr>
              <a:spLocks noChangeShapeType="1"/>
            </p:cNvSpPr>
            <p:nvPr/>
          </p:nvSpPr>
          <p:spPr bwMode="auto">
            <a:xfrm>
              <a:off x="817275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0" name="Line 321"/>
            <p:cNvSpPr>
              <a:spLocks noChangeShapeType="1"/>
            </p:cNvSpPr>
            <p:nvPr/>
          </p:nvSpPr>
          <p:spPr bwMode="auto">
            <a:xfrm>
              <a:off x="820323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1" name="Line 322"/>
            <p:cNvSpPr>
              <a:spLocks noChangeShapeType="1"/>
            </p:cNvSpPr>
            <p:nvPr/>
          </p:nvSpPr>
          <p:spPr bwMode="auto">
            <a:xfrm>
              <a:off x="8233712" y="46269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2" name="Line 323"/>
            <p:cNvSpPr>
              <a:spLocks noChangeShapeType="1"/>
            </p:cNvSpPr>
            <p:nvPr/>
          </p:nvSpPr>
          <p:spPr bwMode="auto">
            <a:xfrm>
              <a:off x="8264192" y="46269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3" name="Line 324"/>
            <p:cNvSpPr>
              <a:spLocks noChangeShapeType="1"/>
            </p:cNvSpPr>
            <p:nvPr/>
          </p:nvSpPr>
          <p:spPr bwMode="auto">
            <a:xfrm>
              <a:off x="564672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4" name="Line 325"/>
            <p:cNvSpPr>
              <a:spLocks noChangeShapeType="1"/>
            </p:cNvSpPr>
            <p:nvPr/>
          </p:nvSpPr>
          <p:spPr bwMode="auto">
            <a:xfrm>
              <a:off x="567720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5" name="Line 326"/>
            <p:cNvSpPr>
              <a:spLocks noChangeShapeType="1"/>
            </p:cNvSpPr>
            <p:nvPr/>
          </p:nvSpPr>
          <p:spPr bwMode="auto">
            <a:xfrm>
              <a:off x="570768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6" name="Line 327"/>
            <p:cNvSpPr>
              <a:spLocks noChangeShapeType="1"/>
            </p:cNvSpPr>
            <p:nvPr/>
          </p:nvSpPr>
          <p:spPr bwMode="auto">
            <a:xfrm>
              <a:off x="573816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7" name="Line 328"/>
            <p:cNvSpPr>
              <a:spLocks noChangeShapeType="1"/>
            </p:cNvSpPr>
            <p:nvPr/>
          </p:nvSpPr>
          <p:spPr bwMode="auto">
            <a:xfrm>
              <a:off x="576864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8" name="Line 329"/>
            <p:cNvSpPr>
              <a:spLocks noChangeShapeType="1"/>
            </p:cNvSpPr>
            <p:nvPr/>
          </p:nvSpPr>
          <p:spPr bwMode="auto">
            <a:xfrm>
              <a:off x="579912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59" name="Line 330"/>
            <p:cNvSpPr>
              <a:spLocks noChangeShapeType="1"/>
            </p:cNvSpPr>
            <p:nvPr/>
          </p:nvSpPr>
          <p:spPr bwMode="auto">
            <a:xfrm>
              <a:off x="582960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0" name="Line 331"/>
            <p:cNvSpPr>
              <a:spLocks noChangeShapeType="1"/>
            </p:cNvSpPr>
            <p:nvPr/>
          </p:nvSpPr>
          <p:spPr bwMode="auto">
            <a:xfrm>
              <a:off x="586008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1" name="Line 332"/>
            <p:cNvSpPr>
              <a:spLocks noChangeShapeType="1"/>
            </p:cNvSpPr>
            <p:nvPr/>
          </p:nvSpPr>
          <p:spPr bwMode="auto">
            <a:xfrm>
              <a:off x="589056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2" name="Line 333"/>
            <p:cNvSpPr>
              <a:spLocks noChangeShapeType="1"/>
            </p:cNvSpPr>
            <p:nvPr/>
          </p:nvSpPr>
          <p:spPr bwMode="auto">
            <a:xfrm>
              <a:off x="592104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3" name="Line 334"/>
            <p:cNvSpPr>
              <a:spLocks noChangeShapeType="1"/>
            </p:cNvSpPr>
            <p:nvPr/>
          </p:nvSpPr>
          <p:spPr bwMode="auto">
            <a:xfrm>
              <a:off x="595152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4" name="Line 335"/>
            <p:cNvSpPr>
              <a:spLocks noChangeShapeType="1"/>
            </p:cNvSpPr>
            <p:nvPr/>
          </p:nvSpPr>
          <p:spPr bwMode="auto">
            <a:xfrm>
              <a:off x="598200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5" name="Line 336"/>
            <p:cNvSpPr>
              <a:spLocks noChangeShapeType="1"/>
            </p:cNvSpPr>
            <p:nvPr/>
          </p:nvSpPr>
          <p:spPr bwMode="auto">
            <a:xfrm>
              <a:off x="601248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6" name="Line 337"/>
            <p:cNvSpPr>
              <a:spLocks noChangeShapeType="1"/>
            </p:cNvSpPr>
            <p:nvPr/>
          </p:nvSpPr>
          <p:spPr bwMode="auto">
            <a:xfrm>
              <a:off x="604296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7" name="Line 338"/>
            <p:cNvSpPr>
              <a:spLocks noChangeShapeType="1"/>
            </p:cNvSpPr>
            <p:nvPr/>
          </p:nvSpPr>
          <p:spPr bwMode="auto">
            <a:xfrm>
              <a:off x="607344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8" name="Line 339"/>
            <p:cNvSpPr>
              <a:spLocks noChangeShapeType="1"/>
            </p:cNvSpPr>
            <p:nvPr/>
          </p:nvSpPr>
          <p:spPr bwMode="auto">
            <a:xfrm>
              <a:off x="610392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69" name="Line 340"/>
            <p:cNvSpPr>
              <a:spLocks noChangeShapeType="1"/>
            </p:cNvSpPr>
            <p:nvPr/>
          </p:nvSpPr>
          <p:spPr bwMode="auto">
            <a:xfrm>
              <a:off x="613440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0" name="Line 341"/>
            <p:cNvSpPr>
              <a:spLocks noChangeShapeType="1"/>
            </p:cNvSpPr>
            <p:nvPr/>
          </p:nvSpPr>
          <p:spPr bwMode="auto">
            <a:xfrm>
              <a:off x="616488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1" name="Line 342"/>
            <p:cNvSpPr>
              <a:spLocks noChangeShapeType="1"/>
            </p:cNvSpPr>
            <p:nvPr/>
          </p:nvSpPr>
          <p:spPr bwMode="auto">
            <a:xfrm>
              <a:off x="619536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2" name="Line 343"/>
            <p:cNvSpPr>
              <a:spLocks noChangeShapeType="1"/>
            </p:cNvSpPr>
            <p:nvPr/>
          </p:nvSpPr>
          <p:spPr bwMode="auto">
            <a:xfrm>
              <a:off x="622584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3" name="Line 344"/>
            <p:cNvSpPr>
              <a:spLocks noChangeShapeType="1"/>
            </p:cNvSpPr>
            <p:nvPr/>
          </p:nvSpPr>
          <p:spPr bwMode="auto">
            <a:xfrm>
              <a:off x="625632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4" name="Line 345"/>
            <p:cNvSpPr>
              <a:spLocks noChangeShapeType="1"/>
            </p:cNvSpPr>
            <p:nvPr/>
          </p:nvSpPr>
          <p:spPr bwMode="auto">
            <a:xfrm>
              <a:off x="6286804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5" name="Line 346"/>
            <p:cNvSpPr>
              <a:spLocks noChangeShapeType="1"/>
            </p:cNvSpPr>
            <p:nvPr/>
          </p:nvSpPr>
          <p:spPr bwMode="auto">
            <a:xfrm>
              <a:off x="6317284" y="51222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6" name="Line 347"/>
            <p:cNvSpPr>
              <a:spLocks noChangeShapeType="1"/>
            </p:cNvSpPr>
            <p:nvPr/>
          </p:nvSpPr>
          <p:spPr bwMode="auto">
            <a:xfrm>
              <a:off x="660303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7" name="Line 348"/>
            <p:cNvSpPr>
              <a:spLocks noChangeShapeType="1"/>
            </p:cNvSpPr>
            <p:nvPr/>
          </p:nvSpPr>
          <p:spPr bwMode="auto">
            <a:xfrm>
              <a:off x="663351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8" name="Line 349"/>
            <p:cNvSpPr>
              <a:spLocks noChangeShapeType="1"/>
            </p:cNvSpPr>
            <p:nvPr/>
          </p:nvSpPr>
          <p:spPr bwMode="auto">
            <a:xfrm>
              <a:off x="666399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79" name="Line 350"/>
            <p:cNvSpPr>
              <a:spLocks noChangeShapeType="1"/>
            </p:cNvSpPr>
            <p:nvPr/>
          </p:nvSpPr>
          <p:spPr bwMode="auto">
            <a:xfrm>
              <a:off x="669447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0" name="Line 351"/>
            <p:cNvSpPr>
              <a:spLocks noChangeShapeType="1"/>
            </p:cNvSpPr>
            <p:nvPr/>
          </p:nvSpPr>
          <p:spPr bwMode="auto">
            <a:xfrm>
              <a:off x="672495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1" name="Line 352"/>
            <p:cNvSpPr>
              <a:spLocks noChangeShapeType="1"/>
            </p:cNvSpPr>
            <p:nvPr/>
          </p:nvSpPr>
          <p:spPr bwMode="auto">
            <a:xfrm>
              <a:off x="675543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2" name="Line 353"/>
            <p:cNvSpPr>
              <a:spLocks noChangeShapeType="1"/>
            </p:cNvSpPr>
            <p:nvPr/>
          </p:nvSpPr>
          <p:spPr bwMode="auto">
            <a:xfrm>
              <a:off x="678591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3" name="Line 354"/>
            <p:cNvSpPr>
              <a:spLocks noChangeShapeType="1"/>
            </p:cNvSpPr>
            <p:nvPr/>
          </p:nvSpPr>
          <p:spPr bwMode="auto">
            <a:xfrm>
              <a:off x="681639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4" name="Line 355"/>
            <p:cNvSpPr>
              <a:spLocks noChangeShapeType="1"/>
            </p:cNvSpPr>
            <p:nvPr/>
          </p:nvSpPr>
          <p:spPr bwMode="auto">
            <a:xfrm>
              <a:off x="684687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5" name="Line 356"/>
            <p:cNvSpPr>
              <a:spLocks noChangeShapeType="1"/>
            </p:cNvSpPr>
            <p:nvPr/>
          </p:nvSpPr>
          <p:spPr bwMode="auto">
            <a:xfrm>
              <a:off x="687735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6" name="Line 357"/>
            <p:cNvSpPr>
              <a:spLocks noChangeShapeType="1"/>
            </p:cNvSpPr>
            <p:nvPr/>
          </p:nvSpPr>
          <p:spPr bwMode="auto">
            <a:xfrm>
              <a:off x="690783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7" name="Line 358"/>
            <p:cNvSpPr>
              <a:spLocks noChangeShapeType="1"/>
            </p:cNvSpPr>
            <p:nvPr/>
          </p:nvSpPr>
          <p:spPr bwMode="auto">
            <a:xfrm>
              <a:off x="693831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8" name="Line 359"/>
            <p:cNvSpPr>
              <a:spLocks noChangeShapeType="1"/>
            </p:cNvSpPr>
            <p:nvPr/>
          </p:nvSpPr>
          <p:spPr bwMode="auto">
            <a:xfrm>
              <a:off x="696879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89" name="Line 360"/>
            <p:cNvSpPr>
              <a:spLocks noChangeShapeType="1"/>
            </p:cNvSpPr>
            <p:nvPr/>
          </p:nvSpPr>
          <p:spPr bwMode="auto">
            <a:xfrm>
              <a:off x="699927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0" name="Line 361"/>
            <p:cNvSpPr>
              <a:spLocks noChangeShapeType="1"/>
            </p:cNvSpPr>
            <p:nvPr/>
          </p:nvSpPr>
          <p:spPr bwMode="auto">
            <a:xfrm>
              <a:off x="702975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1" name="Line 362"/>
            <p:cNvSpPr>
              <a:spLocks noChangeShapeType="1"/>
            </p:cNvSpPr>
            <p:nvPr/>
          </p:nvSpPr>
          <p:spPr bwMode="auto">
            <a:xfrm>
              <a:off x="706023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2" name="Line 363"/>
            <p:cNvSpPr>
              <a:spLocks noChangeShapeType="1"/>
            </p:cNvSpPr>
            <p:nvPr/>
          </p:nvSpPr>
          <p:spPr bwMode="auto">
            <a:xfrm>
              <a:off x="709071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3" name="Line 364"/>
            <p:cNvSpPr>
              <a:spLocks noChangeShapeType="1"/>
            </p:cNvSpPr>
            <p:nvPr/>
          </p:nvSpPr>
          <p:spPr bwMode="auto">
            <a:xfrm>
              <a:off x="712119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4" name="Line 365"/>
            <p:cNvSpPr>
              <a:spLocks noChangeShapeType="1"/>
            </p:cNvSpPr>
            <p:nvPr/>
          </p:nvSpPr>
          <p:spPr bwMode="auto">
            <a:xfrm>
              <a:off x="715167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5" name="Line 366"/>
            <p:cNvSpPr>
              <a:spLocks noChangeShapeType="1"/>
            </p:cNvSpPr>
            <p:nvPr/>
          </p:nvSpPr>
          <p:spPr bwMode="auto">
            <a:xfrm>
              <a:off x="718215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6" name="Line 367"/>
            <p:cNvSpPr>
              <a:spLocks noChangeShapeType="1"/>
            </p:cNvSpPr>
            <p:nvPr/>
          </p:nvSpPr>
          <p:spPr bwMode="auto">
            <a:xfrm>
              <a:off x="721263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7" name="Line 368"/>
            <p:cNvSpPr>
              <a:spLocks noChangeShapeType="1"/>
            </p:cNvSpPr>
            <p:nvPr/>
          </p:nvSpPr>
          <p:spPr bwMode="auto">
            <a:xfrm>
              <a:off x="7243113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8" name="Line 369"/>
            <p:cNvSpPr>
              <a:spLocks noChangeShapeType="1"/>
            </p:cNvSpPr>
            <p:nvPr/>
          </p:nvSpPr>
          <p:spPr bwMode="auto">
            <a:xfrm>
              <a:off x="7273593" y="51222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99" name="Line 370"/>
            <p:cNvSpPr>
              <a:spLocks noChangeShapeType="1"/>
            </p:cNvSpPr>
            <p:nvPr/>
          </p:nvSpPr>
          <p:spPr bwMode="auto">
            <a:xfrm>
              <a:off x="759363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0" name="Line 371"/>
            <p:cNvSpPr>
              <a:spLocks noChangeShapeType="1"/>
            </p:cNvSpPr>
            <p:nvPr/>
          </p:nvSpPr>
          <p:spPr bwMode="auto">
            <a:xfrm>
              <a:off x="762411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1" name="Line 372"/>
            <p:cNvSpPr>
              <a:spLocks noChangeShapeType="1"/>
            </p:cNvSpPr>
            <p:nvPr/>
          </p:nvSpPr>
          <p:spPr bwMode="auto">
            <a:xfrm>
              <a:off x="765459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2" name="Line 373"/>
            <p:cNvSpPr>
              <a:spLocks noChangeShapeType="1"/>
            </p:cNvSpPr>
            <p:nvPr/>
          </p:nvSpPr>
          <p:spPr bwMode="auto">
            <a:xfrm>
              <a:off x="768507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3" name="Line 374"/>
            <p:cNvSpPr>
              <a:spLocks noChangeShapeType="1"/>
            </p:cNvSpPr>
            <p:nvPr/>
          </p:nvSpPr>
          <p:spPr bwMode="auto">
            <a:xfrm>
              <a:off x="771555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4" name="Line 375"/>
            <p:cNvSpPr>
              <a:spLocks noChangeShapeType="1"/>
            </p:cNvSpPr>
            <p:nvPr/>
          </p:nvSpPr>
          <p:spPr bwMode="auto">
            <a:xfrm>
              <a:off x="774603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5" name="Line 376"/>
            <p:cNvSpPr>
              <a:spLocks noChangeShapeType="1"/>
            </p:cNvSpPr>
            <p:nvPr/>
          </p:nvSpPr>
          <p:spPr bwMode="auto">
            <a:xfrm>
              <a:off x="777651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6" name="Line 377"/>
            <p:cNvSpPr>
              <a:spLocks noChangeShapeType="1"/>
            </p:cNvSpPr>
            <p:nvPr/>
          </p:nvSpPr>
          <p:spPr bwMode="auto">
            <a:xfrm>
              <a:off x="780699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7" name="Line 378"/>
            <p:cNvSpPr>
              <a:spLocks noChangeShapeType="1"/>
            </p:cNvSpPr>
            <p:nvPr/>
          </p:nvSpPr>
          <p:spPr bwMode="auto">
            <a:xfrm>
              <a:off x="783747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8" name="Line 379"/>
            <p:cNvSpPr>
              <a:spLocks noChangeShapeType="1"/>
            </p:cNvSpPr>
            <p:nvPr/>
          </p:nvSpPr>
          <p:spPr bwMode="auto">
            <a:xfrm>
              <a:off x="786795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09" name="Line 380"/>
            <p:cNvSpPr>
              <a:spLocks noChangeShapeType="1"/>
            </p:cNvSpPr>
            <p:nvPr/>
          </p:nvSpPr>
          <p:spPr bwMode="auto">
            <a:xfrm>
              <a:off x="789843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0" name="Line 381"/>
            <p:cNvSpPr>
              <a:spLocks noChangeShapeType="1"/>
            </p:cNvSpPr>
            <p:nvPr/>
          </p:nvSpPr>
          <p:spPr bwMode="auto">
            <a:xfrm>
              <a:off x="792891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1" name="Line 382"/>
            <p:cNvSpPr>
              <a:spLocks noChangeShapeType="1"/>
            </p:cNvSpPr>
            <p:nvPr/>
          </p:nvSpPr>
          <p:spPr bwMode="auto">
            <a:xfrm>
              <a:off x="795939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2" name="Line 383"/>
            <p:cNvSpPr>
              <a:spLocks noChangeShapeType="1"/>
            </p:cNvSpPr>
            <p:nvPr/>
          </p:nvSpPr>
          <p:spPr bwMode="auto">
            <a:xfrm>
              <a:off x="798987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3" name="Line 384"/>
            <p:cNvSpPr>
              <a:spLocks noChangeShapeType="1"/>
            </p:cNvSpPr>
            <p:nvPr/>
          </p:nvSpPr>
          <p:spPr bwMode="auto">
            <a:xfrm>
              <a:off x="802035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4" name="Line 385"/>
            <p:cNvSpPr>
              <a:spLocks noChangeShapeType="1"/>
            </p:cNvSpPr>
            <p:nvPr/>
          </p:nvSpPr>
          <p:spPr bwMode="auto">
            <a:xfrm>
              <a:off x="805083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5" name="Line 386"/>
            <p:cNvSpPr>
              <a:spLocks noChangeShapeType="1"/>
            </p:cNvSpPr>
            <p:nvPr/>
          </p:nvSpPr>
          <p:spPr bwMode="auto">
            <a:xfrm>
              <a:off x="808131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6" name="Line 387"/>
            <p:cNvSpPr>
              <a:spLocks noChangeShapeType="1"/>
            </p:cNvSpPr>
            <p:nvPr/>
          </p:nvSpPr>
          <p:spPr bwMode="auto">
            <a:xfrm>
              <a:off x="811179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7" name="Line 388"/>
            <p:cNvSpPr>
              <a:spLocks noChangeShapeType="1"/>
            </p:cNvSpPr>
            <p:nvPr/>
          </p:nvSpPr>
          <p:spPr bwMode="auto">
            <a:xfrm>
              <a:off x="814227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8" name="Line 389"/>
            <p:cNvSpPr>
              <a:spLocks noChangeShapeType="1"/>
            </p:cNvSpPr>
            <p:nvPr/>
          </p:nvSpPr>
          <p:spPr bwMode="auto">
            <a:xfrm>
              <a:off x="817275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19" name="Line 390"/>
            <p:cNvSpPr>
              <a:spLocks noChangeShapeType="1"/>
            </p:cNvSpPr>
            <p:nvPr/>
          </p:nvSpPr>
          <p:spPr bwMode="auto">
            <a:xfrm>
              <a:off x="820323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20" name="Line 391"/>
            <p:cNvSpPr>
              <a:spLocks noChangeShapeType="1"/>
            </p:cNvSpPr>
            <p:nvPr/>
          </p:nvSpPr>
          <p:spPr bwMode="auto">
            <a:xfrm>
              <a:off x="8233712" y="5122228"/>
              <a:ext cx="1524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21" name="Line 392"/>
            <p:cNvSpPr>
              <a:spLocks noChangeShapeType="1"/>
            </p:cNvSpPr>
            <p:nvPr/>
          </p:nvSpPr>
          <p:spPr bwMode="auto">
            <a:xfrm>
              <a:off x="8264192" y="5122228"/>
              <a:ext cx="0" cy="0"/>
            </a:xfrm>
            <a:prstGeom prst="line">
              <a:avLst/>
            </a:prstGeom>
            <a:noFill/>
            <a:ln w="3175">
              <a:solidFill>
                <a:srgbClr val="AC3B3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22" name="Rectangle 393"/>
            <p:cNvSpPr>
              <a:spLocks noChangeArrowheads="1"/>
            </p:cNvSpPr>
            <p:nvPr/>
          </p:nvSpPr>
          <p:spPr bwMode="auto">
            <a:xfrm>
              <a:off x="4050336" y="5061268"/>
              <a:ext cx="652101" cy="1477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Externaliser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26" name="Rectangle 397"/>
            <p:cNvSpPr>
              <a:spLocks noChangeArrowheads="1"/>
            </p:cNvSpPr>
            <p:nvPr/>
          </p:nvSpPr>
          <p:spPr bwMode="auto">
            <a:xfrm>
              <a:off x="5555284" y="2607628"/>
              <a:ext cx="896399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Conséquences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la situation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414"/>
            <p:cNvSpPr>
              <a:spLocks noChangeArrowheads="1"/>
            </p:cNvSpPr>
            <p:nvPr/>
          </p:nvSpPr>
          <p:spPr bwMode="auto">
            <a:xfrm>
              <a:off x="6499052" y="2607628"/>
              <a:ext cx="896399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Conséquences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la situation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2" name="Rectangle 430"/>
            <p:cNvSpPr>
              <a:spLocks noChangeArrowheads="1"/>
            </p:cNvSpPr>
            <p:nvPr/>
          </p:nvSpPr>
          <p:spPr bwMode="auto">
            <a:xfrm>
              <a:off x="7455422" y="2607628"/>
              <a:ext cx="896399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Conséquences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la situation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8" name="Rectangle 446"/>
            <p:cNvSpPr>
              <a:spLocks noChangeArrowheads="1"/>
            </p:cNvSpPr>
            <p:nvPr/>
          </p:nvSpPr>
          <p:spPr bwMode="auto">
            <a:xfrm>
              <a:off x="4050336" y="3080068"/>
              <a:ext cx="1067599" cy="295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des personnels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CDI ou CDD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0" name="Rectangle 458"/>
            <p:cNvSpPr>
              <a:spLocks noChangeArrowheads="1"/>
            </p:cNvSpPr>
            <p:nvPr/>
          </p:nvSpPr>
          <p:spPr bwMode="auto">
            <a:xfrm>
              <a:off x="4050336" y="3548698"/>
              <a:ext cx="1067599" cy="295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des personnels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intérimaires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6" name="Rectangle 474"/>
            <p:cNvSpPr>
              <a:spLocks noChangeArrowheads="1"/>
            </p:cNvSpPr>
            <p:nvPr/>
          </p:nvSpPr>
          <p:spPr bwMode="auto">
            <a:xfrm>
              <a:off x="4050336" y="4047808"/>
              <a:ext cx="977189" cy="295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 sous-traitant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présent sur le site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2" name="Rectangle 490"/>
            <p:cNvSpPr>
              <a:spLocks noChangeArrowheads="1"/>
            </p:cNvSpPr>
            <p:nvPr/>
          </p:nvSpPr>
          <p:spPr bwMode="auto">
            <a:xfrm>
              <a:off x="4050336" y="4489768"/>
              <a:ext cx="1342674" cy="295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 sous-traitant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ses propres locaux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00" name="Rectangle 508"/>
            <p:cNvSpPr>
              <a:spLocks noChangeArrowheads="1"/>
            </p:cNvSpPr>
            <p:nvPr/>
          </p:nvSpPr>
          <p:spPr bwMode="auto">
            <a:xfrm>
              <a:off x="2625397" y="4207828"/>
              <a:ext cx="1025280" cy="443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Sous-traiter (en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gardant la maîtrise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d’œuvre)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23" name="Rectangle 531"/>
            <p:cNvSpPr>
              <a:spLocks noChangeArrowheads="1"/>
            </p:cNvSpPr>
            <p:nvPr/>
          </p:nvSpPr>
          <p:spPr bwMode="auto">
            <a:xfrm>
              <a:off x="2625397" y="3381058"/>
              <a:ext cx="1029127" cy="1477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Faire nous-mêmes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42811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MÉTHODE DES SCENARII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MÉTHODE DES SCENARII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0477" name="Rectangle 6"/>
          <p:cNvSpPr>
            <a:spLocks noChangeArrowheads="1"/>
          </p:cNvSpPr>
          <p:nvPr/>
        </p:nvSpPr>
        <p:spPr bwMode="auto">
          <a:xfrm>
            <a:off x="2882900" y="2619375"/>
            <a:ext cx="873125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78" name="Rectangle 7"/>
          <p:cNvSpPr>
            <a:spLocks noChangeArrowheads="1"/>
          </p:cNvSpPr>
          <p:nvPr/>
        </p:nvSpPr>
        <p:spPr bwMode="auto">
          <a:xfrm>
            <a:off x="2882900" y="2619375"/>
            <a:ext cx="8731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79" name="Rectangle 8"/>
          <p:cNvSpPr>
            <a:spLocks noChangeArrowheads="1"/>
          </p:cNvSpPr>
          <p:nvPr/>
        </p:nvSpPr>
        <p:spPr bwMode="auto">
          <a:xfrm>
            <a:off x="4295775" y="2136775"/>
            <a:ext cx="2974975" cy="2857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0" name="Rectangle 9"/>
          <p:cNvSpPr>
            <a:spLocks noChangeArrowheads="1"/>
          </p:cNvSpPr>
          <p:nvPr/>
        </p:nvSpPr>
        <p:spPr bwMode="auto">
          <a:xfrm>
            <a:off x="4295775" y="2136775"/>
            <a:ext cx="297497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1" name="Rectangle 10"/>
          <p:cNvSpPr>
            <a:spLocks noChangeArrowheads="1"/>
          </p:cNvSpPr>
          <p:nvPr/>
        </p:nvSpPr>
        <p:spPr bwMode="auto">
          <a:xfrm>
            <a:off x="4295775" y="2492375"/>
            <a:ext cx="2974975" cy="1841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2" name="Rectangle 11"/>
          <p:cNvSpPr>
            <a:spLocks noChangeArrowheads="1"/>
          </p:cNvSpPr>
          <p:nvPr/>
        </p:nvSpPr>
        <p:spPr bwMode="auto">
          <a:xfrm>
            <a:off x="4295775" y="2492375"/>
            <a:ext cx="297497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3" name="Rectangle 12"/>
          <p:cNvSpPr>
            <a:spLocks noChangeArrowheads="1"/>
          </p:cNvSpPr>
          <p:nvPr/>
        </p:nvSpPr>
        <p:spPr bwMode="auto">
          <a:xfrm>
            <a:off x="4295775" y="3721100"/>
            <a:ext cx="2974975" cy="180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4" name="Rectangle 13"/>
          <p:cNvSpPr>
            <a:spLocks noChangeArrowheads="1"/>
          </p:cNvSpPr>
          <p:nvPr/>
        </p:nvSpPr>
        <p:spPr bwMode="auto">
          <a:xfrm>
            <a:off x="4295775" y="3721100"/>
            <a:ext cx="297497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5" name="Rectangle 14"/>
          <p:cNvSpPr>
            <a:spLocks noChangeArrowheads="1"/>
          </p:cNvSpPr>
          <p:nvPr/>
        </p:nvSpPr>
        <p:spPr bwMode="auto">
          <a:xfrm>
            <a:off x="4295775" y="3108325"/>
            <a:ext cx="2974975" cy="180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6" name="Rectangle 15"/>
          <p:cNvSpPr>
            <a:spLocks noChangeArrowheads="1"/>
          </p:cNvSpPr>
          <p:nvPr/>
        </p:nvSpPr>
        <p:spPr bwMode="auto">
          <a:xfrm>
            <a:off x="4295775" y="3108325"/>
            <a:ext cx="2974975" cy="180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7" name="Rectangle 16"/>
          <p:cNvSpPr>
            <a:spLocks noChangeArrowheads="1"/>
          </p:cNvSpPr>
          <p:nvPr/>
        </p:nvSpPr>
        <p:spPr bwMode="auto">
          <a:xfrm>
            <a:off x="4295775" y="2759075"/>
            <a:ext cx="2974975" cy="2857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8" name="Rectangle 17"/>
          <p:cNvSpPr>
            <a:spLocks noChangeArrowheads="1"/>
          </p:cNvSpPr>
          <p:nvPr/>
        </p:nvSpPr>
        <p:spPr bwMode="auto">
          <a:xfrm>
            <a:off x="4295775" y="2759075"/>
            <a:ext cx="297497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9" name="Rectangle 18"/>
          <p:cNvSpPr>
            <a:spLocks noChangeArrowheads="1"/>
          </p:cNvSpPr>
          <p:nvPr/>
        </p:nvSpPr>
        <p:spPr bwMode="auto">
          <a:xfrm>
            <a:off x="4295775" y="3975100"/>
            <a:ext cx="29749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0" name="Rectangle 19"/>
          <p:cNvSpPr>
            <a:spLocks noChangeArrowheads="1"/>
          </p:cNvSpPr>
          <p:nvPr/>
        </p:nvSpPr>
        <p:spPr bwMode="auto">
          <a:xfrm>
            <a:off x="4295775" y="3975100"/>
            <a:ext cx="29749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1" name="Rectangle 20"/>
          <p:cNvSpPr>
            <a:spLocks noChangeArrowheads="1"/>
          </p:cNvSpPr>
          <p:nvPr/>
        </p:nvSpPr>
        <p:spPr bwMode="auto">
          <a:xfrm>
            <a:off x="4295775" y="4384675"/>
            <a:ext cx="29749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2" name="Rectangle 21"/>
          <p:cNvSpPr>
            <a:spLocks noChangeArrowheads="1"/>
          </p:cNvSpPr>
          <p:nvPr/>
        </p:nvSpPr>
        <p:spPr bwMode="auto">
          <a:xfrm>
            <a:off x="4295775" y="4384675"/>
            <a:ext cx="29749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3" name="Rectangle 22"/>
          <p:cNvSpPr>
            <a:spLocks noChangeArrowheads="1"/>
          </p:cNvSpPr>
          <p:nvPr/>
        </p:nvSpPr>
        <p:spPr bwMode="auto">
          <a:xfrm>
            <a:off x="4295775" y="4768850"/>
            <a:ext cx="29749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4" name="Rectangle 23"/>
          <p:cNvSpPr>
            <a:spLocks noChangeArrowheads="1"/>
          </p:cNvSpPr>
          <p:nvPr/>
        </p:nvSpPr>
        <p:spPr bwMode="auto">
          <a:xfrm>
            <a:off x="4295775" y="4768850"/>
            <a:ext cx="29749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5" name="Rectangle 24"/>
          <p:cNvSpPr>
            <a:spLocks noChangeArrowheads="1"/>
          </p:cNvSpPr>
          <p:nvPr/>
        </p:nvSpPr>
        <p:spPr bwMode="auto">
          <a:xfrm>
            <a:off x="2882900" y="3111500"/>
            <a:ext cx="873125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6" name="Rectangle 25"/>
          <p:cNvSpPr>
            <a:spLocks noChangeArrowheads="1"/>
          </p:cNvSpPr>
          <p:nvPr/>
        </p:nvSpPr>
        <p:spPr bwMode="auto">
          <a:xfrm>
            <a:off x="2882900" y="3111500"/>
            <a:ext cx="8731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7" name="Rectangle 26"/>
          <p:cNvSpPr>
            <a:spLocks noChangeArrowheads="1"/>
          </p:cNvSpPr>
          <p:nvPr/>
        </p:nvSpPr>
        <p:spPr bwMode="auto">
          <a:xfrm>
            <a:off x="2882900" y="3603625"/>
            <a:ext cx="873125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8" name="Rectangle 27"/>
          <p:cNvSpPr>
            <a:spLocks noChangeArrowheads="1"/>
          </p:cNvSpPr>
          <p:nvPr/>
        </p:nvSpPr>
        <p:spPr bwMode="auto">
          <a:xfrm>
            <a:off x="2882900" y="3603625"/>
            <a:ext cx="8731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9" name="Rectangle 28"/>
          <p:cNvSpPr>
            <a:spLocks noChangeArrowheads="1"/>
          </p:cNvSpPr>
          <p:nvPr/>
        </p:nvSpPr>
        <p:spPr bwMode="auto">
          <a:xfrm>
            <a:off x="1873250" y="3400425"/>
            <a:ext cx="784225" cy="2857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0" name="Rectangle 29"/>
          <p:cNvSpPr>
            <a:spLocks noChangeArrowheads="1"/>
          </p:cNvSpPr>
          <p:nvPr/>
        </p:nvSpPr>
        <p:spPr bwMode="auto">
          <a:xfrm>
            <a:off x="1873250" y="3400425"/>
            <a:ext cx="7842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1" name="Rectangle 30"/>
          <p:cNvSpPr>
            <a:spLocks noChangeArrowheads="1"/>
          </p:cNvSpPr>
          <p:nvPr/>
        </p:nvSpPr>
        <p:spPr bwMode="auto">
          <a:xfrm>
            <a:off x="2882900" y="4095750"/>
            <a:ext cx="873125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2" name="Rectangle 31"/>
          <p:cNvSpPr>
            <a:spLocks noChangeArrowheads="1"/>
          </p:cNvSpPr>
          <p:nvPr/>
        </p:nvSpPr>
        <p:spPr bwMode="auto">
          <a:xfrm>
            <a:off x="2882900" y="4095750"/>
            <a:ext cx="8731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3" name="Rectangle 32"/>
          <p:cNvSpPr>
            <a:spLocks noChangeArrowheads="1"/>
          </p:cNvSpPr>
          <p:nvPr/>
        </p:nvSpPr>
        <p:spPr bwMode="auto">
          <a:xfrm>
            <a:off x="2882900" y="4587875"/>
            <a:ext cx="873125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4" name="Rectangle 33"/>
          <p:cNvSpPr>
            <a:spLocks noChangeArrowheads="1"/>
          </p:cNvSpPr>
          <p:nvPr/>
        </p:nvSpPr>
        <p:spPr bwMode="auto">
          <a:xfrm>
            <a:off x="2882900" y="4587875"/>
            <a:ext cx="87312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5" name="Line 34"/>
          <p:cNvSpPr>
            <a:spLocks noChangeShapeType="1"/>
          </p:cNvSpPr>
          <p:nvPr/>
        </p:nvSpPr>
        <p:spPr bwMode="auto">
          <a:xfrm>
            <a:off x="4168775" y="2886075"/>
            <a:ext cx="698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6" name="Freeform 35"/>
          <p:cNvSpPr>
            <a:spLocks/>
          </p:cNvSpPr>
          <p:nvPr/>
        </p:nvSpPr>
        <p:spPr bwMode="auto">
          <a:xfrm>
            <a:off x="4216400" y="28543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7" name="Freeform 36"/>
          <p:cNvSpPr>
            <a:spLocks/>
          </p:cNvSpPr>
          <p:nvPr/>
        </p:nvSpPr>
        <p:spPr bwMode="auto">
          <a:xfrm>
            <a:off x="4216400" y="28543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8" name="Line 37"/>
          <p:cNvSpPr>
            <a:spLocks noChangeShapeType="1"/>
          </p:cNvSpPr>
          <p:nvPr/>
        </p:nvSpPr>
        <p:spPr bwMode="auto">
          <a:xfrm>
            <a:off x="4168775" y="2587625"/>
            <a:ext cx="698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9" name="Freeform 38"/>
          <p:cNvSpPr>
            <a:spLocks/>
          </p:cNvSpPr>
          <p:nvPr/>
        </p:nvSpPr>
        <p:spPr bwMode="auto">
          <a:xfrm>
            <a:off x="4216400" y="255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0" name="Freeform 39"/>
          <p:cNvSpPr>
            <a:spLocks/>
          </p:cNvSpPr>
          <p:nvPr/>
        </p:nvSpPr>
        <p:spPr bwMode="auto">
          <a:xfrm>
            <a:off x="4216400" y="255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1" name="Line 40"/>
          <p:cNvSpPr>
            <a:spLocks noChangeShapeType="1"/>
          </p:cNvSpPr>
          <p:nvPr/>
        </p:nvSpPr>
        <p:spPr bwMode="auto">
          <a:xfrm>
            <a:off x="4168775" y="3203575"/>
            <a:ext cx="698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2" name="Freeform 41"/>
          <p:cNvSpPr>
            <a:spLocks/>
          </p:cNvSpPr>
          <p:nvPr/>
        </p:nvSpPr>
        <p:spPr bwMode="auto">
          <a:xfrm>
            <a:off x="4216400" y="31718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3" name="Freeform 42"/>
          <p:cNvSpPr>
            <a:spLocks/>
          </p:cNvSpPr>
          <p:nvPr/>
        </p:nvSpPr>
        <p:spPr bwMode="auto">
          <a:xfrm>
            <a:off x="4216400" y="31718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4" name="Line 43"/>
          <p:cNvSpPr>
            <a:spLocks noChangeShapeType="1"/>
          </p:cNvSpPr>
          <p:nvPr/>
        </p:nvSpPr>
        <p:spPr bwMode="auto">
          <a:xfrm>
            <a:off x="4168775" y="3514725"/>
            <a:ext cx="698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5" name="Line 44"/>
          <p:cNvSpPr>
            <a:spLocks noChangeShapeType="1"/>
          </p:cNvSpPr>
          <p:nvPr/>
        </p:nvSpPr>
        <p:spPr bwMode="auto">
          <a:xfrm>
            <a:off x="4159250" y="3810000"/>
            <a:ext cx="730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6" name="Freeform 45"/>
          <p:cNvSpPr>
            <a:spLocks/>
          </p:cNvSpPr>
          <p:nvPr/>
        </p:nvSpPr>
        <p:spPr bwMode="auto">
          <a:xfrm>
            <a:off x="4210050" y="37782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7" name="Freeform 46"/>
          <p:cNvSpPr>
            <a:spLocks/>
          </p:cNvSpPr>
          <p:nvPr/>
        </p:nvSpPr>
        <p:spPr bwMode="auto">
          <a:xfrm>
            <a:off x="4210050" y="37782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8" name="Line 47"/>
          <p:cNvSpPr>
            <a:spLocks noChangeShapeType="1"/>
          </p:cNvSpPr>
          <p:nvPr/>
        </p:nvSpPr>
        <p:spPr bwMode="auto">
          <a:xfrm flipH="1">
            <a:off x="3892550" y="26035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9" name="Line 48"/>
          <p:cNvSpPr>
            <a:spLocks noChangeShapeType="1"/>
          </p:cNvSpPr>
          <p:nvPr/>
        </p:nvSpPr>
        <p:spPr bwMode="auto">
          <a:xfrm flipH="1">
            <a:off x="3841750" y="26035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0" name="Freeform 49"/>
          <p:cNvSpPr>
            <a:spLocks/>
          </p:cNvSpPr>
          <p:nvPr/>
        </p:nvSpPr>
        <p:spPr bwMode="auto">
          <a:xfrm>
            <a:off x="3902075" y="28924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1" name="Freeform 50"/>
          <p:cNvSpPr>
            <a:spLocks/>
          </p:cNvSpPr>
          <p:nvPr/>
        </p:nvSpPr>
        <p:spPr bwMode="auto">
          <a:xfrm>
            <a:off x="3902075" y="28924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2" name="Freeform 51"/>
          <p:cNvSpPr>
            <a:spLocks/>
          </p:cNvSpPr>
          <p:nvPr/>
        </p:nvSpPr>
        <p:spPr bwMode="auto">
          <a:xfrm>
            <a:off x="3895725" y="25717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3" name="Freeform 52"/>
          <p:cNvSpPr>
            <a:spLocks/>
          </p:cNvSpPr>
          <p:nvPr/>
        </p:nvSpPr>
        <p:spPr bwMode="auto">
          <a:xfrm>
            <a:off x="3895725" y="25717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4" name="Line 53"/>
          <p:cNvSpPr>
            <a:spLocks noChangeShapeType="1"/>
          </p:cNvSpPr>
          <p:nvPr/>
        </p:nvSpPr>
        <p:spPr bwMode="auto">
          <a:xfrm>
            <a:off x="3759200" y="27622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5" name="Line 54"/>
          <p:cNvSpPr>
            <a:spLocks noChangeShapeType="1"/>
          </p:cNvSpPr>
          <p:nvPr/>
        </p:nvSpPr>
        <p:spPr bwMode="auto">
          <a:xfrm>
            <a:off x="3810000" y="27622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6" name="Freeform 55"/>
          <p:cNvSpPr>
            <a:spLocks/>
          </p:cNvSpPr>
          <p:nvPr/>
        </p:nvSpPr>
        <p:spPr bwMode="auto">
          <a:xfrm>
            <a:off x="3841750" y="4543425"/>
            <a:ext cx="393700" cy="377825"/>
          </a:xfrm>
          <a:custGeom>
            <a:avLst/>
            <a:gdLst>
              <a:gd name="T0" fmla="*/ 246 w 248"/>
              <a:gd name="T1" fmla="*/ 0 h 238"/>
              <a:gd name="T2" fmla="*/ 0 w 248"/>
              <a:gd name="T3" fmla="*/ 0 h 238"/>
              <a:gd name="T4" fmla="*/ 0 w 248"/>
              <a:gd name="T5" fmla="*/ 238 h 238"/>
              <a:gd name="T6" fmla="*/ 248 w 248"/>
              <a:gd name="T7" fmla="*/ 238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8" h="238">
                <a:moveTo>
                  <a:pt x="246" y="0"/>
                </a:moveTo>
                <a:lnTo>
                  <a:pt x="0" y="0"/>
                </a:lnTo>
                <a:lnTo>
                  <a:pt x="0" y="238"/>
                </a:lnTo>
                <a:lnTo>
                  <a:pt x="248" y="23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7" name="Freeform 56"/>
          <p:cNvSpPr>
            <a:spLocks/>
          </p:cNvSpPr>
          <p:nvPr/>
        </p:nvSpPr>
        <p:spPr bwMode="auto">
          <a:xfrm>
            <a:off x="4213225" y="48895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8" name="Freeform 57"/>
          <p:cNvSpPr>
            <a:spLocks/>
          </p:cNvSpPr>
          <p:nvPr/>
        </p:nvSpPr>
        <p:spPr bwMode="auto">
          <a:xfrm>
            <a:off x="4213225" y="48895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9" name="Freeform 58"/>
          <p:cNvSpPr>
            <a:spLocks/>
          </p:cNvSpPr>
          <p:nvPr/>
        </p:nvSpPr>
        <p:spPr bwMode="auto">
          <a:xfrm>
            <a:off x="4210050" y="45116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0" name="Freeform 59"/>
          <p:cNvSpPr>
            <a:spLocks/>
          </p:cNvSpPr>
          <p:nvPr/>
        </p:nvSpPr>
        <p:spPr bwMode="auto">
          <a:xfrm>
            <a:off x="4210050" y="45116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1" name="Line 60"/>
          <p:cNvSpPr>
            <a:spLocks noChangeShapeType="1"/>
          </p:cNvSpPr>
          <p:nvPr/>
        </p:nvSpPr>
        <p:spPr bwMode="auto">
          <a:xfrm>
            <a:off x="3759200" y="4730750"/>
            <a:ext cx="825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2" name="Line 61"/>
          <p:cNvSpPr>
            <a:spLocks noChangeShapeType="1"/>
          </p:cNvSpPr>
          <p:nvPr/>
        </p:nvSpPr>
        <p:spPr bwMode="auto">
          <a:xfrm flipH="1">
            <a:off x="3892550" y="30861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3" name="Line 62"/>
          <p:cNvSpPr>
            <a:spLocks noChangeShapeType="1"/>
          </p:cNvSpPr>
          <p:nvPr/>
        </p:nvSpPr>
        <p:spPr bwMode="auto">
          <a:xfrm flipH="1">
            <a:off x="3841750" y="30861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4" name="Freeform 63"/>
          <p:cNvSpPr>
            <a:spLocks/>
          </p:cNvSpPr>
          <p:nvPr/>
        </p:nvSpPr>
        <p:spPr bwMode="auto">
          <a:xfrm>
            <a:off x="3902075" y="33750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5" name="Freeform 64"/>
          <p:cNvSpPr>
            <a:spLocks/>
          </p:cNvSpPr>
          <p:nvPr/>
        </p:nvSpPr>
        <p:spPr bwMode="auto">
          <a:xfrm>
            <a:off x="3902075" y="33750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6" name="Freeform 65"/>
          <p:cNvSpPr>
            <a:spLocks/>
          </p:cNvSpPr>
          <p:nvPr/>
        </p:nvSpPr>
        <p:spPr bwMode="auto">
          <a:xfrm>
            <a:off x="3895725" y="30543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7" name="Freeform 66"/>
          <p:cNvSpPr>
            <a:spLocks/>
          </p:cNvSpPr>
          <p:nvPr/>
        </p:nvSpPr>
        <p:spPr bwMode="auto">
          <a:xfrm>
            <a:off x="3895725" y="30543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8" name="Line 67"/>
          <p:cNvSpPr>
            <a:spLocks noChangeShapeType="1"/>
          </p:cNvSpPr>
          <p:nvPr/>
        </p:nvSpPr>
        <p:spPr bwMode="auto">
          <a:xfrm>
            <a:off x="3759200" y="32448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9" name="Line 68"/>
          <p:cNvSpPr>
            <a:spLocks noChangeShapeType="1"/>
          </p:cNvSpPr>
          <p:nvPr/>
        </p:nvSpPr>
        <p:spPr bwMode="auto">
          <a:xfrm>
            <a:off x="3810000" y="32448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0" name="Line 69"/>
          <p:cNvSpPr>
            <a:spLocks noChangeShapeType="1"/>
          </p:cNvSpPr>
          <p:nvPr/>
        </p:nvSpPr>
        <p:spPr bwMode="auto">
          <a:xfrm flipH="1">
            <a:off x="3892550" y="40894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1" name="Line 70"/>
          <p:cNvSpPr>
            <a:spLocks noChangeShapeType="1"/>
          </p:cNvSpPr>
          <p:nvPr/>
        </p:nvSpPr>
        <p:spPr bwMode="auto">
          <a:xfrm flipH="1">
            <a:off x="3841750" y="40894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2" name="Freeform 71"/>
          <p:cNvSpPr>
            <a:spLocks/>
          </p:cNvSpPr>
          <p:nvPr/>
        </p:nvSpPr>
        <p:spPr bwMode="auto">
          <a:xfrm>
            <a:off x="3902075" y="43783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3" name="Freeform 72"/>
          <p:cNvSpPr>
            <a:spLocks/>
          </p:cNvSpPr>
          <p:nvPr/>
        </p:nvSpPr>
        <p:spPr bwMode="auto">
          <a:xfrm>
            <a:off x="3902075" y="43783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4" name="Freeform 73"/>
          <p:cNvSpPr>
            <a:spLocks/>
          </p:cNvSpPr>
          <p:nvPr/>
        </p:nvSpPr>
        <p:spPr bwMode="auto">
          <a:xfrm>
            <a:off x="3895725" y="40576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5" name="Freeform 74"/>
          <p:cNvSpPr>
            <a:spLocks/>
          </p:cNvSpPr>
          <p:nvPr/>
        </p:nvSpPr>
        <p:spPr bwMode="auto">
          <a:xfrm>
            <a:off x="3895725" y="40576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6" name="Line 75"/>
          <p:cNvSpPr>
            <a:spLocks noChangeShapeType="1"/>
          </p:cNvSpPr>
          <p:nvPr/>
        </p:nvSpPr>
        <p:spPr bwMode="auto">
          <a:xfrm>
            <a:off x="3759200" y="42481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7" name="Line 76"/>
          <p:cNvSpPr>
            <a:spLocks noChangeShapeType="1"/>
          </p:cNvSpPr>
          <p:nvPr/>
        </p:nvSpPr>
        <p:spPr bwMode="auto">
          <a:xfrm>
            <a:off x="3810000" y="424815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8" name="Freeform 77"/>
          <p:cNvSpPr>
            <a:spLocks/>
          </p:cNvSpPr>
          <p:nvPr/>
        </p:nvSpPr>
        <p:spPr bwMode="auto">
          <a:xfrm>
            <a:off x="4159250" y="2279650"/>
            <a:ext cx="82550" cy="1857375"/>
          </a:xfrm>
          <a:custGeom>
            <a:avLst/>
            <a:gdLst>
              <a:gd name="T0" fmla="*/ 48 w 52"/>
              <a:gd name="T1" fmla="*/ 0 h 1170"/>
              <a:gd name="T2" fmla="*/ 0 w 52"/>
              <a:gd name="T3" fmla="*/ 0 h 1170"/>
              <a:gd name="T4" fmla="*/ 0 w 52"/>
              <a:gd name="T5" fmla="*/ 1170 h 1170"/>
              <a:gd name="T6" fmla="*/ 52 w 52"/>
              <a:gd name="T7" fmla="*/ 1170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1170">
                <a:moveTo>
                  <a:pt x="48" y="0"/>
                </a:moveTo>
                <a:lnTo>
                  <a:pt x="0" y="0"/>
                </a:lnTo>
                <a:lnTo>
                  <a:pt x="0" y="1170"/>
                </a:lnTo>
                <a:lnTo>
                  <a:pt x="52" y="117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9" name="Freeform 78"/>
          <p:cNvSpPr>
            <a:spLocks/>
          </p:cNvSpPr>
          <p:nvPr/>
        </p:nvSpPr>
        <p:spPr bwMode="auto">
          <a:xfrm>
            <a:off x="4219575" y="4105275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0" name="Freeform 79"/>
          <p:cNvSpPr>
            <a:spLocks/>
          </p:cNvSpPr>
          <p:nvPr/>
        </p:nvSpPr>
        <p:spPr bwMode="auto">
          <a:xfrm>
            <a:off x="4219575" y="4105275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1" name="Freeform 80"/>
          <p:cNvSpPr>
            <a:spLocks/>
          </p:cNvSpPr>
          <p:nvPr/>
        </p:nvSpPr>
        <p:spPr bwMode="auto">
          <a:xfrm>
            <a:off x="4213225" y="22510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2" name="Freeform 81"/>
          <p:cNvSpPr>
            <a:spLocks/>
          </p:cNvSpPr>
          <p:nvPr/>
        </p:nvSpPr>
        <p:spPr bwMode="auto">
          <a:xfrm>
            <a:off x="4213225" y="22510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3" name="Line 82"/>
          <p:cNvSpPr>
            <a:spLocks noChangeShapeType="1"/>
          </p:cNvSpPr>
          <p:nvPr/>
        </p:nvSpPr>
        <p:spPr bwMode="auto">
          <a:xfrm>
            <a:off x="2749550" y="3241675"/>
            <a:ext cx="730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4" name="Freeform 83"/>
          <p:cNvSpPr>
            <a:spLocks/>
          </p:cNvSpPr>
          <p:nvPr/>
        </p:nvSpPr>
        <p:spPr bwMode="auto">
          <a:xfrm>
            <a:off x="2800350" y="32099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5" name="Freeform 84"/>
          <p:cNvSpPr>
            <a:spLocks/>
          </p:cNvSpPr>
          <p:nvPr/>
        </p:nvSpPr>
        <p:spPr bwMode="auto">
          <a:xfrm>
            <a:off x="2800350" y="32099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6" name="Line 85"/>
          <p:cNvSpPr>
            <a:spLocks noChangeShapeType="1"/>
          </p:cNvSpPr>
          <p:nvPr/>
        </p:nvSpPr>
        <p:spPr bwMode="auto">
          <a:xfrm>
            <a:off x="2749550" y="3736975"/>
            <a:ext cx="730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7" name="Freeform 86"/>
          <p:cNvSpPr>
            <a:spLocks/>
          </p:cNvSpPr>
          <p:nvPr/>
        </p:nvSpPr>
        <p:spPr bwMode="auto">
          <a:xfrm>
            <a:off x="2800350" y="37052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8" name="Freeform 87"/>
          <p:cNvSpPr>
            <a:spLocks/>
          </p:cNvSpPr>
          <p:nvPr/>
        </p:nvSpPr>
        <p:spPr bwMode="auto">
          <a:xfrm>
            <a:off x="2800350" y="37052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9" name="Line 88"/>
          <p:cNvSpPr>
            <a:spLocks noChangeShapeType="1"/>
          </p:cNvSpPr>
          <p:nvPr/>
        </p:nvSpPr>
        <p:spPr bwMode="auto">
          <a:xfrm>
            <a:off x="2749550" y="4232275"/>
            <a:ext cx="730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0" name="Freeform 89"/>
          <p:cNvSpPr>
            <a:spLocks/>
          </p:cNvSpPr>
          <p:nvPr/>
        </p:nvSpPr>
        <p:spPr bwMode="auto">
          <a:xfrm>
            <a:off x="2800350" y="42005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1" name="Freeform 90"/>
          <p:cNvSpPr>
            <a:spLocks/>
          </p:cNvSpPr>
          <p:nvPr/>
        </p:nvSpPr>
        <p:spPr bwMode="auto">
          <a:xfrm>
            <a:off x="2800350" y="42005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2" name="Freeform 91"/>
          <p:cNvSpPr>
            <a:spLocks/>
          </p:cNvSpPr>
          <p:nvPr/>
        </p:nvSpPr>
        <p:spPr bwMode="auto">
          <a:xfrm>
            <a:off x="2743200" y="2762250"/>
            <a:ext cx="79375" cy="1962150"/>
          </a:xfrm>
          <a:custGeom>
            <a:avLst/>
            <a:gdLst>
              <a:gd name="T0" fmla="*/ 48 w 50"/>
              <a:gd name="T1" fmla="*/ 0 h 1236"/>
              <a:gd name="T2" fmla="*/ 0 w 50"/>
              <a:gd name="T3" fmla="*/ 0 h 1236"/>
              <a:gd name="T4" fmla="*/ 0 w 50"/>
              <a:gd name="T5" fmla="*/ 1236 h 1236"/>
              <a:gd name="T6" fmla="*/ 50 w 50"/>
              <a:gd name="T7" fmla="*/ 1236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236">
                <a:moveTo>
                  <a:pt x="48" y="0"/>
                </a:moveTo>
                <a:lnTo>
                  <a:pt x="0" y="0"/>
                </a:lnTo>
                <a:lnTo>
                  <a:pt x="0" y="1236"/>
                </a:lnTo>
                <a:lnTo>
                  <a:pt x="50" y="123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3" name="Freeform 92"/>
          <p:cNvSpPr>
            <a:spLocks/>
          </p:cNvSpPr>
          <p:nvPr/>
        </p:nvSpPr>
        <p:spPr bwMode="auto">
          <a:xfrm>
            <a:off x="2800350" y="46958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4" name="Freeform 93"/>
          <p:cNvSpPr>
            <a:spLocks/>
          </p:cNvSpPr>
          <p:nvPr/>
        </p:nvSpPr>
        <p:spPr bwMode="auto">
          <a:xfrm>
            <a:off x="2800350" y="46958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5" name="Freeform 94"/>
          <p:cNvSpPr>
            <a:spLocks/>
          </p:cNvSpPr>
          <p:nvPr/>
        </p:nvSpPr>
        <p:spPr bwMode="auto">
          <a:xfrm>
            <a:off x="2797175" y="2730500"/>
            <a:ext cx="73025" cy="60325"/>
          </a:xfrm>
          <a:custGeom>
            <a:avLst/>
            <a:gdLst>
              <a:gd name="T0" fmla="*/ 46 w 46"/>
              <a:gd name="T1" fmla="*/ 20 h 38"/>
              <a:gd name="T2" fmla="*/ 0 w 46"/>
              <a:gd name="T3" fmla="*/ 38 h 38"/>
              <a:gd name="T4" fmla="*/ 10 w 46"/>
              <a:gd name="T5" fmla="*/ 20 h 38"/>
              <a:gd name="T6" fmla="*/ 0 w 46"/>
              <a:gd name="T7" fmla="*/ 0 h 38"/>
              <a:gd name="T8" fmla="*/ 46 w 46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6" name="Freeform 95"/>
          <p:cNvSpPr>
            <a:spLocks/>
          </p:cNvSpPr>
          <p:nvPr/>
        </p:nvSpPr>
        <p:spPr bwMode="auto">
          <a:xfrm>
            <a:off x="2797175" y="2730500"/>
            <a:ext cx="73025" cy="60325"/>
          </a:xfrm>
          <a:custGeom>
            <a:avLst/>
            <a:gdLst>
              <a:gd name="T0" fmla="*/ 46 w 46"/>
              <a:gd name="T1" fmla="*/ 20 h 38"/>
              <a:gd name="T2" fmla="*/ 0 w 46"/>
              <a:gd name="T3" fmla="*/ 38 h 38"/>
              <a:gd name="T4" fmla="*/ 10 w 46"/>
              <a:gd name="T5" fmla="*/ 20 h 38"/>
              <a:gd name="T6" fmla="*/ 0 w 46"/>
              <a:gd name="T7" fmla="*/ 0 h 38"/>
              <a:gd name="T8" fmla="*/ 46 w 46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7" name="Line 96"/>
          <p:cNvSpPr>
            <a:spLocks noChangeShapeType="1"/>
          </p:cNvSpPr>
          <p:nvPr/>
        </p:nvSpPr>
        <p:spPr bwMode="auto">
          <a:xfrm>
            <a:off x="3752850" y="3752850"/>
            <a:ext cx="4064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8" name="Line 97"/>
          <p:cNvSpPr>
            <a:spLocks noChangeShapeType="1"/>
          </p:cNvSpPr>
          <p:nvPr/>
        </p:nvSpPr>
        <p:spPr bwMode="auto">
          <a:xfrm>
            <a:off x="2657475" y="3549650"/>
            <a:ext cx="825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9" name="Rectangle 98"/>
          <p:cNvSpPr>
            <a:spLocks noChangeArrowheads="1"/>
          </p:cNvSpPr>
          <p:nvPr/>
        </p:nvSpPr>
        <p:spPr bwMode="auto">
          <a:xfrm>
            <a:off x="1933575" y="3425825"/>
            <a:ext cx="66524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externalise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fonction ….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81" name="Rectangle 110"/>
          <p:cNvSpPr>
            <a:spLocks noChangeArrowheads="1"/>
          </p:cNvSpPr>
          <p:nvPr/>
        </p:nvSpPr>
        <p:spPr bwMode="auto">
          <a:xfrm>
            <a:off x="2940050" y="4124325"/>
            <a:ext cx="78226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une société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d’un autre pays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94" name="Rectangle 123"/>
          <p:cNvSpPr>
            <a:spLocks noChangeArrowheads="1"/>
          </p:cNvSpPr>
          <p:nvPr/>
        </p:nvSpPr>
        <p:spPr bwMode="auto">
          <a:xfrm>
            <a:off x="2940050" y="4600575"/>
            <a:ext cx="77104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ne trouve pas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société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05" name="Rectangle 134"/>
          <p:cNvSpPr>
            <a:spLocks noChangeArrowheads="1"/>
          </p:cNvSpPr>
          <p:nvPr/>
        </p:nvSpPr>
        <p:spPr bwMode="auto">
          <a:xfrm>
            <a:off x="2940050" y="2632075"/>
            <a:ext cx="78226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une société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française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15" name="Rectangle 144"/>
          <p:cNvSpPr>
            <a:spLocks noChangeArrowheads="1"/>
          </p:cNvSpPr>
          <p:nvPr/>
        </p:nvSpPr>
        <p:spPr bwMode="auto">
          <a:xfrm>
            <a:off x="2940050" y="3130550"/>
            <a:ext cx="7822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une société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européenne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25" name="Rectangle 154"/>
          <p:cNvSpPr>
            <a:spLocks noChangeArrowheads="1"/>
          </p:cNvSpPr>
          <p:nvPr/>
        </p:nvSpPr>
        <p:spPr bwMode="auto">
          <a:xfrm>
            <a:off x="2940050" y="3629025"/>
            <a:ext cx="4905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Inde ou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Chine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36" name="Rectangle 165"/>
          <p:cNvSpPr>
            <a:spLocks noChangeArrowheads="1"/>
          </p:cNvSpPr>
          <p:nvPr/>
        </p:nvSpPr>
        <p:spPr bwMode="auto">
          <a:xfrm>
            <a:off x="4394200" y="2527300"/>
            <a:ext cx="22169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délocalisation est dénoncée par les syndicats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55" name="Rectangle 184"/>
          <p:cNvSpPr>
            <a:spLocks noChangeArrowheads="1"/>
          </p:cNvSpPr>
          <p:nvPr/>
        </p:nvSpPr>
        <p:spPr bwMode="auto">
          <a:xfrm>
            <a:off x="4368800" y="3397250"/>
            <a:ext cx="266900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se rend compte quelques mois plus tard que les règles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éthiques sont bafouées (travail des enfants…)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95" name="Rectangle 225"/>
          <p:cNvSpPr>
            <a:spLocks noChangeArrowheads="1"/>
          </p:cNvSpPr>
          <p:nvPr/>
        </p:nvSpPr>
        <p:spPr bwMode="auto">
          <a:xfrm>
            <a:off x="4397375" y="3146425"/>
            <a:ext cx="22698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normes européennes ne sont pas respectées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12" name="Rectangle 242"/>
          <p:cNvSpPr>
            <a:spLocks noChangeArrowheads="1"/>
          </p:cNvSpPr>
          <p:nvPr/>
        </p:nvSpPr>
        <p:spPr bwMode="auto">
          <a:xfrm>
            <a:off x="4394200" y="3759200"/>
            <a:ext cx="17007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coût du transport devient prohibitif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23" name="Rectangle 253"/>
          <p:cNvSpPr>
            <a:spLocks noChangeArrowheads="1"/>
          </p:cNvSpPr>
          <p:nvPr/>
        </p:nvSpPr>
        <p:spPr bwMode="auto">
          <a:xfrm>
            <a:off x="4394200" y="4003675"/>
            <a:ext cx="283250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relations avec un fabricant pour qui nous ne représentons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qu’une infime part de marché se dégradent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75" name="Rectangle 305"/>
          <p:cNvSpPr>
            <a:spLocks noChangeArrowheads="1"/>
          </p:cNvSpPr>
          <p:nvPr/>
        </p:nvSpPr>
        <p:spPr bwMode="auto">
          <a:xfrm>
            <a:off x="4394200" y="2159000"/>
            <a:ext cx="251992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communication avec la société chinoise ou indienne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difficile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96" name="Rectangle 326"/>
          <p:cNvSpPr>
            <a:spLocks noChangeArrowheads="1"/>
          </p:cNvSpPr>
          <p:nvPr/>
        </p:nvSpPr>
        <p:spPr bwMode="auto">
          <a:xfrm>
            <a:off x="4394200" y="2778125"/>
            <a:ext cx="285494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procédures, spécifications… ne sont qu’imparfaitement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transmises, certains salariés font de la rétention d’informations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51" name="Rectangle 381"/>
          <p:cNvSpPr>
            <a:spLocks noChangeArrowheads="1"/>
          </p:cNvSpPr>
          <p:nvPr/>
        </p:nvSpPr>
        <p:spPr bwMode="auto">
          <a:xfrm>
            <a:off x="4346575" y="4410075"/>
            <a:ext cx="27090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salariés du secteur que l’on a essayé d’externaliser ont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certains été mutés ou ont quitté la société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423"/>
          <p:cNvSpPr>
            <a:spLocks noChangeArrowheads="1"/>
          </p:cNvSpPr>
          <p:nvPr/>
        </p:nvSpPr>
        <p:spPr bwMode="auto">
          <a:xfrm>
            <a:off x="4346575" y="4791075"/>
            <a:ext cx="258404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salariés du secteur concerné profitent de la situation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demandent une augmentation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9" name="Line 69"/>
          <p:cNvSpPr>
            <a:spLocks noChangeShapeType="1"/>
          </p:cNvSpPr>
          <p:nvPr/>
        </p:nvSpPr>
        <p:spPr bwMode="auto">
          <a:xfrm flipH="1">
            <a:off x="3906837" y="4410075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0" name="Line 70"/>
          <p:cNvSpPr>
            <a:spLocks noChangeShapeType="1"/>
          </p:cNvSpPr>
          <p:nvPr/>
        </p:nvSpPr>
        <p:spPr bwMode="auto">
          <a:xfrm flipH="1">
            <a:off x="3856037" y="4410075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3" name="Line 69"/>
          <p:cNvSpPr>
            <a:spLocks noChangeShapeType="1"/>
          </p:cNvSpPr>
          <p:nvPr/>
        </p:nvSpPr>
        <p:spPr bwMode="auto">
          <a:xfrm flipH="1">
            <a:off x="3895724" y="34036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4" name="Line 70"/>
          <p:cNvSpPr>
            <a:spLocks noChangeShapeType="1"/>
          </p:cNvSpPr>
          <p:nvPr/>
        </p:nvSpPr>
        <p:spPr bwMode="auto">
          <a:xfrm flipH="1">
            <a:off x="3844924" y="3403600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5" name="Line 69"/>
          <p:cNvSpPr>
            <a:spLocks noChangeShapeType="1"/>
          </p:cNvSpPr>
          <p:nvPr/>
        </p:nvSpPr>
        <p:spPr bwMode="auto">
          <a:xfrm flipH="1">
            <a:off x="3895724" y="2924175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6" name="Line 70"/>
          <p:cNvSpPr>
            <a:spLocks noChangeShapeType="1"/>
          </p:cNvSpPr>
          <p:nvPr/>
        </p:nvSpPr>
        <p:spPr bwMode="auto">
          <a:xfrm flipH="1">
            <a:off x="3844924" y="2924175"/>
            <a:ext cx="254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9" name="Line 97"/>
          <p:cNvSpPr>
            <a:spLocks noChangeShapeType="1"/>
          </p:cNvSpPr>
          <p:nvPr/>
        </p:nvSpPr>
        <p:spPr bwMode="auto">
          <a:xfrm flipV="1">
            <a:off x="3844924" y="3376770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0" name="Line 97"/>
          <p:cNvSpPr>
            <a:spLocks noChangeShapeType="1"/>
          </p:cNvSpPr>
          <p:nvPr/>
        </p:nvSpPr>
        <p:spPr bwMode="auto">
          <a:xfrm flipV="1">
            <a:off x="3844924" y="3330163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" name="Line 97"/>
          <p:cNvSpPr>
            <a:spLocks noChangeShapeType="1"/>
          </p:cNvSpPr>
          <p:nvPr/>
        </p:nvSpPr>
        <p:spPr bwMode="auto">
          <a:xfrm flipV="1">
            <a:off x="3844924" y="3275885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2" name="Line 97"/>
          <p:cNvSpPr>
            <a:spLocks noChangeShapeType="1"/>
          </p:cNvSpPr>
          <p:nvPr/>
        </p:nvSpPr>
        <p:spPr bwMode="auto">
          <a:xfrm flipV="1">
            <a:off x="3844924" y="3229278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3" name="Line 97"/>
          <p:cNvSpPr>
            <a:spLocks noChangeShapeType="1"/>
          </p:cNvSpPr>
          <p:nvPr/>
        </p:nvSpPr>
        <p:spPr bwMode="auto">
          <a:xfrm flipV="1">
            <a:off x="3844924" y="3181508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4" name="Line 97"/>
          <p:cNvSpPr>
            <a:spLocks noChangeShapeType="1"/>
          </p:cNvSpPr>
          <p:nvPr/>
        </p:nvSpPr>
        <p:spPr bwMode="auto">
          <a:xfrm flipV="1">
            <a:off x="3844924" y="3134901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5" name="Line 97"/>
          <p:cNvSpPr>
            <a:spLocks noChangeShapeType="1"/>
          </p:cNvSpPr>
          <p:nvPr/>
        </p:nvSpPr>
        <p:spPr bwMode="auto">
          <a:xfrm flipV="1">
            <a:off x="3844924" y="3080623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7" name="Line 97"/>
          <p:cNvSpPr>
            <a:spLocks noChangeShapeType="1"/>
          </p:cNvSpPr>
          <p:nvPr/>
        </p:nvSpPr>
        <p:spPr bwMode="auto">
          <a:xfrm flipV="1">
            <a:off x="3844924" y="4390324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8" name="Line 97"/>
          <p:cNvSpPr>
            <a:spLocks noChangeShapeType="1"/>
          </p:cNvSpPr>
          <p:nvPr/>
        </p:nvSpPr>
        <p:spPr bwMode="auto">
          <a:xfrm flipV="1">
            <a:off x="3844924" y="4343717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9" name="Line 97"/>
          <p:cNvSpPr>
            <a:spLocks noChangeShapeType="1"/>
          </p:cNvSpPr>
          <p:nvPr/>
        </p:nvSpPr>
        <p:spPr bwMode="auto">
          <a:xfrm flipV="1">
            <a:off x="3844924" y="4289439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0" name="Line 97"/>
          <p:cNvSpPr>
            <a:spLocks noChangeShapeType="1"/>
          </p:cNvSpPr>
          <p:nvPr/>
        </p:nvSpPr>
        <p:spPr bwMode="auto">
          <a:xfrm flipV="1">
            <a:off x="3844924" y="4242832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" name="Line 97"/>
          <p:cNvSpPr>
            <a:spLocks noChangeShapeType="1"/>
          </p:cNvSpPr>
          <p:nvPr/>
        </p:nvSpPr>
        <p:spPr bwMode="auto">
          <a:xfrm flipV="1">
            <a:off x="3844924" y="4195062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2" name="Line 97"/>
          <p:cNvSpPr>
            <a:spLocks noChangeShapeType="1"/>
          </p:cNvSpPr>
          <p:nvPr/>
        </p:nvSpPr>
        <p:spPr bwMode="auto">
          <a:xfrm flipV="1">
            <a:off x="3844924" y="4148455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3" name="Line 97"/>
          <p:cNvSpPr>
            <a:spLocks noChangeShapeType="1"/>
          </p:cNvSpPr>
          <p:nvPr/>
        </p:nvSpPr>
        <p:spPr bwMode="auto">
          <a:xfrm flipV="1">
            <a:off x="3844924" y="4094177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" name="Line 97"/>
          <p:cNvSpPr>
            <a:spLocks noChangeShapeType="1"/>
          </p:cNvSpPr>
          <p:nvPr/>
        </p:nvSpPr>
        <p:spPr bwMode="auto">
          <a:xfrm flipV="1">
            <a:off x="3844924" y="2898074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5" name="Line 97"/>
          <p:cNvSpPr>
            <a:spLocks noChangeShapeType="1"/>
          </p:cNvSpPr>
          <p:nvPr/>
        </p:nvSpPr>
        <p:spPr bwMode="auto">
          <a:xfrm flipV="1">
            <a:off x="3844924" y="2851467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6" name="Line 97"/>
          <p:cNvSpPr>
            <a:spLocks noChangeShapeType="1"/>
          </p:cNvSpPr>
          <p:nvPr/>
        </p:nvSpPr>
        <p:spPr bwMode="auto">
          <a:xfrm flipV="1">
            <a:off x="3844924" y="2797189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7" name="Line 97"/>
          <p:cNvSpPr>
            <a:spLocks noChangeShapeType="1"/>
          </p:cNvSpPr>
          <p:nvPr/>
        </p:nvSpPr>
        <p:spPr bwMode="auto">
          <a:xfrm flipV="1">
            <a:off x="3844924" y="2750582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8" name="Line 97"/>
          <p:cNvSpPr>
            <a:spLocks noChangeShapeType="1"/>
          </p:cNvSpPr>
          <p:nvPr/>
        </p:nvSpPr>
        <p:spPr bwMode="auto">
          <a:xfrm flipV="1">
            <a:off x="3844924" y="2702812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9" name="Line 97"/>
          <p:cNvSpPr>
            <a:spLocks noChangeShapeType="1"/>
          </p:cNvSpPr>
          <p:nvPr/>
        </p:nvSpPr>
        <p:spPr bwMode="auto">
          <a:xfrm flipV="1">
            <a:off x="3844924" y="2656205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0" name="Line 97"/>
          <p:cNvSpPr>
            <a:spLocks noChangeShapeType="1"/>
          </p:cNvSpPr>
          <p:nvPr/>
        </p:nvSpPr>
        <p:spPr bwMode="auto">
          <a:xfrm flipV="1">
            <a:off x="3844924" y="2601927"/>
            <a:ext cx="0" cy="26829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1714488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PROBABILITÉ D’OCCURRENCE DES SCENARII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93678" y="306126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93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MÉTHODE DES SCENARII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154625" y="1679979"/>
            <a:ext cx="7409116" cy="4068224"/>
            <a:chOff x="1916630" y="2109788"/>
            <a:chExt cx="5368925" cy="2947988"/>
          </a:xfrm>
        </p:grpSpPr>
        <p:sp>
          <p:nvSpPr>
            <p:cNvPr id="12124" name="Line 761"/>
            <p:cNvSpPr>
              <a:spLocks noChangeShapeType="1"/>
            </p:cNvSpPr>
            <p:nvPr/>
          </p:nvSpPr>
          <p:spPr bwMode="auto">
            <a:xfrm>
              <a:off x="2461143" y="3816351"/>
              <a:ext cx="49213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5" name="Freeform 762"/>
            <p:cNvSpPr>
              <a:spLocks/>
            </p:cNvSpPr>
            <p:nvPr/>
          </p:nvSpPr>
          <p:spPr bwMode="auto">
            <a:xfrm>
              <a:off x="1916630" y="3527426"/>
              <a:ext cx="534988" cy="519113"/>
            </a:xfrm>
            <a:custGeom>
              <a:avLst/>
              <a:gdLst>
                <a:gd name="T0" fmla="*/ 0 w 337"/>
                <a:gd name="T1" fmla="*/ 327 h 327"/>
                <a:gd name="T2" fmla="*/ 337 w 337"/>
                <a:gd name="T3" fmla="*/ 327 h 327"/>
                <a:gd name="T4" fmla="*/ 337 w 337"/>
                <a:gd name="T5" fmla="*/ 0 h 327"/>
                <a:gd name="T6" fmla="*/ 0 w 337"/>
                <a:gd name="T7" fmla="*/ 0 h 327"/>
                <a:gd name="T8" fmla="*/ 0 w 337"/>
                <a:gd name="T9" fmla="*/ 327 h 327"/>
                <a:gd name="T10" fmla="*/ 0 w 337"/>
                <a:gd name="T1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" h="327">
                  <a:moveTo>
                    <a:pt x="0" y="327"/>
                  </a:moveTo>
                  <a:lnTo>
                    <a:pt x="337" y="327"/>
                  </a:lnTo>
                  <a:lnTo>
                    <a:pt x="337" y="0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0" y="3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6" name="Freeform 763"/>
            <p:cNvSpPr>
              <a:spLocks/>
            </p:cNvSpPr>
            <p:nvPr/>
          </p:nvSpPr>
          <p:spPr bwMode="auto">
            <a:xfrm>
              <a:off x="1916630" y="3527426"/>
              <a:ext cx="534988" cy="519113"/>
            </a:xfrm>
            <a:custGeom>
              <a:avLst/>
              <a:gdLst>
                <a:gd name="T0" fmla="*/ 337 w 337"/>
                <a:gd name="T1" fmla="*/ 327 h 327"/>
                <a:gd name="T2" fmla="*/ 0 w 337"/>
                <a:gd name="T3" fmla="*/ 327 h 327"/>
                <a:gd name="T4" fmla="*/ 0 w 337"/>
                <a:gd name="T5" fmla="*/ 0 h 327"/>
                <a:gd name="T6" fmla="*/ 337 w 337"/>
                <a:gd name="T7" fmla="*/ 0 h 327"/>
                <a:gd name="T8" fmla="*/ 337 w 337"/>
                <a:gd name="T9" fmla="*/ 327 h 327"/>
                <a:gd name="T10" fmla="*/ 337 w 337"/>
                <a:gd name="T1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" h="327">
                  <a:moveTo>
                    <a:pt x="337" y="327"/>
                  </a:moveTo>
                  <a:lnTo>
                    <a:pt x="0" y="327"/>
                  </a:lnTo>
                  <a:lnTo>
                    <a:pt x="0" y="0"/>
                  </a:lnTo>
                  <a:lnTo>
                    <a:pt x="337" y="0"/>
                  </a:lnTo>
                  <a:lnTo>
                    <a:pt x="337" y="327"/>
                  </a:lnTo>
                  <a:lnTo>
                    <a:pt x="337" y="327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7" name="Freeform 764"/>
            <p:cNvSpPr>
              <a:spLocks/>
            </p:cNvSpPr>
            <p:nvPr/>
          </p:nvSpPr>
          <p:spPr bwMode="auto">
            <a:xfrm>
              <a:off x="2619893" y="2640013"/>
              <a:ext cx="1039813" cy="484188"/>
            </a:xfrm>
            <a:custGeom>
              <a:avLst/>
              <a:gdLst>
                <a:gd name="T0" fmla="*/ 0 w 655"/>
                <a:gd name="T1" fmla="*/ 305 h 305"/>
                <a:gd name="T2" fmla="*/ 655 w 655"/>
                <a:gd name="T3" fmla="*/ 305 h 305"/>
                <a:gd name="T4" fmla="*/ 655 w 655"/>
                <a:gd name="T5" fmla="*/ 0 h 305"/>
                <a:gd name="T6" fmla="*/ 0 w 655"/>
                <a:gd name="T7" fmla="*/ 0 h 305"/>
                <a:gd name="T8" fmla="*/ 0 w 655"/>
                <a:gd name="T9" fmla="*/ 305 h 305"/>
                <a:gd name="T10" fmla="*/ 0 w 655"/>
                <a:gd name="T11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5" h="305">
                  <a:moveTo>
                    <a:pt x="0" y="305"/>
                  </a:moveTo>
                  <a:lnTo>
                    <a:pt x="655" y="305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8" name="Freeform 765"/>
            <p:cNvSpPr>
              <a:spLocks/>
            </p:cNvSpPr>
            <p:nvPr/>
          </p:nvSpPr>
          <p:spPr bwMode="auto">
            <a:xfrm>
              <a:off x="2619893" y="2640013"/>
              <a:ext cx="1039813" cy="484188"/>
            </a:xfrm>
            <a:custGeom>
              <a:avLst/>
              <a:gdLst>
                <a:gd name="T0" fmla="*/ 655 w 655"/>
                <a:gd name="T1" fmla="*/ 305 h 305"/>
                <a:gd name="T2" fmla="*/ 0 w 655"/>
                <a:gd name="T3" fmla="*/ 305 h 305"/>
                <a:gd name="T4" fmla="*/ 0 w 655"/>
                <a:gd name="T5" fmla="*/ 0 h 305"/>
                <a:gd name="T6" fmla="*/ 655 w 655"/>
                <a:gd name="T7" fmla="*/ 0 h 305"/>
                <a:gd name="T8" fmla="*/ 655 w 655"/>
                <a:gd name="T9" fmla="*/ 305 h 305"/>
                <a:gd name="T10" fmla="*/ 655 w 655"/>
                <a:gd name="T11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5" h="305">
                  <a:moveTo>
                    <a:pt x="655" y="305"/>
                  </a:moveTo>
                  <a:lnTo>
                    <a:pt x="0" y="305"/>
                  </a:lnTo>
                  <a:lnTo>
                    <a:pt x="0" y="0"/>
                  </a:lnTo>
                  <a:lnTo>
                    <a:pt x="655" y="0"/>
                  </a:lnTo>
                  <a:lnTo>
                    <a:pt x="655" y="305"/>
                  </a:lnTo>
                  <a:lnTo>
                    <a:pt x="655" y="305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9" name="Freeform 766"/>
            <p:cNvSpPr>
              <a:spLocks/>
            </p:cNvSpPr>
            <p:nvPr/>
          </p:nvSpPr>
          <p:spPr bwMode="auto">
            <a:xfrm>
              <a:off x="2619893" y="4502151"/>
              <a:ext cx="1039813" cy="393700"/>
            </a:xfrm>
            <a:custGeom>
              <a:avLst/>
              <a:gdLst>
                <a:gd name="T0" fmla="*/ 0 w 655"/>
                <a:gd name="T1" fmla="*/ 248 h 248"/>
                <a:gd name="T2" fmla="*/ 655 w 655"/>
                <a:gd name="T3" fmla="*/ 248 h 248"/>
                <a:gd name="T4" fmla="*/ 655 w 655"/>
                <a:gd name="T5" fmla="*/ 0 h 248"/>
                <a:gd name="T6" fmla="*/ 0 w 655"/>
                <a:gd name="T7" fmla="*/ 0 h 248"/>
                <a:gd name="T8" fmla="*/ 0 w 655"/>
                <a:gd name="T9" fmla="*/ 248 h 248"/>
                <a:gd name="T10" fmla="*/ 0 w 655"/>
                <a:gd name="T1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5" h="248">
                  <a:moveTo>
                    <a:pt x="0" y="248"/>
                  </a:moveTo>
                  <a:lnTo>
                    <a:pt x="655" y="248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248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0" name="Freeform 767"/>
            <p:cNvSpPr>
              <a:spLocks/>
            </p:cNvSpPr>
            <p:nvPr/>
          </p:nvSpPr>
          <p:spPr bwMode="auto">
            <a:xfrm>
              <a:off x="2619893" y="4502151"/>
              <a:ext cx="1039813" cy="393700"/>
            </a:xfrm>
            <a:custGeom>
              <a:avLst/>
              <a:gdLst>
                <a:gd name="T0" fmla="*/ 655 w 655"/>
                <a:gd name="T1" fmla="*/ 248 h 248"/>
                <a:gd name="T2" fmla="*/ 0 w 655"/>
                <a:gd name="T3" fmla="*/ 248 h 248"/>
                <a:gd name="T4" fmla="*/ 0 w 655"/>
                <a:gd name="T5" fmla="*/ 0 h 248"/>
                <a:gd name="T6" fmla="*/ 655 w 655"/>
                <a:gd name="T7" fmla="*/ 0 h 248"/>
                <a:gd name="T8" fmla="*/ 655 w 655"/>
                <a:gd name="T9" fmla="*/ 248 h 248"/>
                <a:gd name="T10" fmla="*/ 655 w 655"/>
                <a:gd name="T1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5" h="248">
                  <a:moveTo>
                    <a:pt x="655" y="248"/>
                  </a:moveTo>
                  <a:lnTo>
                    <a:pt x="0" y="248"/>
                  </a:lnTo>
                  <a:lnTo>
                    <a:pt x="0" y="0"/>
                  </a:lnTo>
                  <a:lnTo>
                    <a:pt x="655" y="0"/>
                  </a:lnTo>
                  <a:lnTo>
                    <a:pt x="655" y="248"/>
                  </a:lnTo>
                  <a:lnTo>
                    <a:pt x="655" y="248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1" name="Freeform 768"/>
            <p:cNvSpPr>
              <a:spLocks/>
            </p:cNvSpPr>
            <p:nvPr/>
          </p:nvSpPr>
          <p:spPr bwMode="auto">
            <a:xfrm>
              <a:off x="6312418" y="3524251"/>
              <a:ext cx="862013" cy="519113"/>
            </a:xfrm>
            <a:custGeom>
              <a:avLst/>
              <a:gdLst>
                <a:gd name="T0" fmla="*/ 0 w 543"/>
                <a:gd name="T1" fmla="*/ 327 h 327"/>
                <a:gd name="T2" fmla="*/ 543 w 543"/>
                <a:gd name="T3" fmla="*/ 327 h 327"/>
                <a:gd name="T4" fmla="*/ 543 w 543"/>
                <a:gd name="T5" fmla="*/ 0 h 327"/>
                <a:gd name="T6" fmla="*/ 0 w 543"/>
                <a:gd name="T7" fmla="*/ 0 h 327"/>
                <a:gd name="T8" fmla="*/ 0 w 543"/>
                <a:gd name="T9" fmla="*/ 327 h 327"/>
                <a:gd name="T10" fmla="*/ 0 w 543"/>
                <a:gd name="T1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27">
                  <a:moveTo>
                    <a:pt x="0" y="327"/>
                  </a:moveTo>
                  <a:lnTo>
                    <a:pt x="543" y="327"/>
                  </a:lnTo>
                  <a:lnTo>
                    <a:pt x="543" y="0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0" y="3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2" name="Freeform 769"/>
            <p:cNvSpPr>
              <a:spLocks/>
            </p:cNvSpPr>
            <p:nvPr/>
          </p:nvSpPr>
          <p:spPr bwMode="auto">
            <a:xfrm>
              <a:off x="6312418" y="3524251"/>
              <a:ext cx="862013" cy="519113"/>
            </a:xfrm>
            <a:custGeom>
              <a:avLst/>
              <a:gdLst>
                <a:gd name="T0" fmla="*/ 543 w 543"/>
                <a:gd name="T1" fmla="*/ 327 h 327"/>
                <a:gd name="T2" fmla="*/ 0 w 543"/>
                <a:gd name="T3" fmla="*/ 327 h 327"/>
                <a:gd name="T4" fmla="*/ 0 w 543"/>
                <a:gd name="T5" fmla="*/ 0 h 327"/>
                <a:gd name="T6" fmla="*/ 543 w 543"/>
                <a:gd name="T7" fmla="*/ 0 h 327"/>
                <a:gd name="T8" fmla="*/ 543 w 543"/>
                <a:gd name="T9" fmla="*/ 327 h 327"/>
                <a:gd name="T10" fmla="*/ 543 w 543"/>
                <a:gd name="T1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27">
                  <a:moveTo>
                    <a:pt x="543" y="327"/>
                  </a:moveTo>
                  <a:lnTo>
                    <a:pt x="0" y="327"/>
                  </a:lnTo>
                  <a:lnTo>
                    <a:pt x="0" y="0"/>
                  </a:lnTo>
                  <a:lnTo>
                    <a:pt x="543" y="0"/>
                  </a:lnTo>
                  <a:lnTo>
                    <a:pt x="543" y="327"/>
                  </a:lnTo>
                  <a:lnTo>
                    <a:pt x="543" y="327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3" name="Freeform 770"/>
            <p:cNvSpPr>
              <a:spLocks/>
            </p:cNvSpPr>
            <p:nvPr/>
          </p:nvSpPr>
          <p:spPr bwMode="auto">
            <a:xfrm>
              <a:off x="4996380" y="3884613"/>
              <a:ext cx="1144588" cy="260350"/>
            </a:xfrm>
            <a:custGeom>
              <a:avLst/>
              <a:gdLst>
                <a:gd name="T0" fmla="*/ 0 w 721"/>
                <a:gd name="T1" fmla="*/ 164 h 164"/>
                <a:gd name="T2" fmla="*/ 721 w 721"/>
                <a:gd name="T3" fmla="*/ 164 h 164"/>
                <a:gd name="T4" fmla="*/ 721 w 721"/>
                <a:gd name="T5" fmla="*/ 0 h 164"/>
                <a:gd name="T6" fmla="*/ 0 w 721"/>
                <a:gd name="T7" fmla="*/ 0 h 164"/>
                <a:gd name="T8" fmla="*/ 0 w 721"/>
                <a:gd name="T9" fmla="*/ 164 h 164"/>
                <a:gd name="T10" fmla="*/ 0 w 721"/>
                <a:gd name="T1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164">
                  <a:moveTo>
                    <a:pt x="0" y="164"/>
                  </a:moveTo>
                  <a:lnTo>
                    <a:pt x="721" y="164"/>
                  </a:lnTo>
                  <a:lnTo>
                    <a:pt x="721" y="0"/>
                  </a:lnTo>
                  <a:lnTo>
                    <a:pt x="0" y="0"/>
                  </a:lnTo>
                  <a:lnTo>
                    <a:pt x="0" y="164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4" name="Freeform 771"/>
            <p:cNvSpPr>
              <a:spLocks/>
            </p:cNvSpPr>
            <p:nvPr/>
          </p:nvSpPr>
          <p:spPr bwMode="auto">
            <a:xfrm>
              <a:off x="4996380" y="3884613"/>
              <a:ext cx="1144588" cy="260350"/>
            </a:xfrm>
            <a:custGeom>
              <a:avLst/>
              <a:gdLst>
                <a:gd name="T0" fmla="*/ 721 w 721"/>
                <a:gd name="T1" fmla="*/ 164 h 164"/>
                <a:gd name="T2" fmla="*/ 0 w 721"/>
                <a:gd name="T3" fmla="*/ 164 h 164"/>
                <a:gd name="T4" fmla="*/ 0 w 721"/>
                <a:gd name="T5" fmla="*/ 0 h 164"/>
                <a:gd name="T6" fmla="*/ 721 w 721"/>
                <a:gd name="T7" fmla="*/ 0 h 164"/>
                <a:gd name="T8" fmla="*/ 721 w 721"/>
                <a:gd name="T9" fmla="*/ 164 h 164"/>
                <a:gd name="T10" fmla="*/ 721 w 721"/>
                <a:gd name="T1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164">
                  <a:moveTo>
                    <a:pt x="721" y="164"/>
                  </a:moveTo>
                  <a:lnTo>
                    <a:pt x="0" y="164"/>
                  </a:lnTo>
                  <a:lnTo>
                    <a:pt x="0" y="0"/>
                  </a:lnTo>
                  <a:lnTo>
                    <a:pt x="721" y="0"/>
                  </a:lnTo>
                  <a:lnTo>
                    <a:pt x="721" y="164"/>
                  </a:lnTo>
                  <a:lnTo>
                    <a:pt x="721" y="16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5" name="Freeform 772"/>
            <p:cNvSpPr>
              <a:spLocks/>
            </p:cNvSpPr>
            <p:nvPr/>
          </p:nvSpPr>
          <p:spPr bwMode="auto">
            <a:xfrm>
              <a:off x="3816868" y="4295776"/>
              <a:ext cx="1012825" cy="279400"/>
            </a:xfrm>
            <a:custGeom>
              <a:avLst/>
              <a:gdLst>
                <a:gd name="T0" fmla="*/ 0 w 638"/>
                <a:gd name="T1" fmla="*/ 176 h 176"/>
                <a:gd name="T2" fmla="*/ 638 w 638"/>
                <a:gd name="T3" fmla="*/ 176 h 176"/>
                <a:gd name="T4" fmla="*/ 638 w 638"/>
                <a:gd name="T5" fmla="*/ 0 h 176"/>
                <a:gd name="T6" fmla="*/ 0 w 638"/>
                <a:gd name="T7" fmla="*/ 0 h 176"/>
                <a:gd name="T8" fmla="*/ 0 w 638"/>
                <a:gd name="T9" fmla="*/ 176 h 176"/>
                <a:gd name="T10" fmla="*/ 0 w 638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176">
                  <a:moveTo>
                    <a:pt x="0" y="176"/>
                  </a:moveTo>
                  <a:lnTo>
                    <a:pt x="638" y="176"/>
                  </a:lnTo>
                  <a:lnTo>
                    <a:pt x="638" y="0"/>
                  </a:lnTo>
                  <a:lnTo>
                    <a:pt x="0" y="0"/>
                  </a:lnTo>
                  <a:lnTo>
                    <a:pt x="0" y="176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6" name="Freeform 773"/>
            <p:cNvSpPr>
              <a:spLocks/>
            </p:cNvSpPr>
            <p:nvPr/>
          </p:nvSpPr>
          <p:spPr bwMode="auto">
            <a:xfrm>
              <a:off x="3816868" y="4295776"/>
              <a:ext cx="1012825" cy="279400"/>
            </a:xfrm>
            <a:custGeom>
              <a:avLst/>
              <a:gdLst>
                <a:gd name="T0" fmla="*/ 638 w 638"/>
                <a:gd name="T1" fmla="*/ 176 h 176"/>
                <a:gd name="T2" fmla="*/ 0 w 638"/>
                <a:gd name="T3" fmla="*/ 176 h 176"/>
                <a:gd name="T4" fmla="*/ 0 w 638"/>
                <a:gd name="T5" fmla="*/ 0 h 176"/>
                <a:gd name="T6" fmla="*/ 638 w 638"/>
                <a:gd name="T7" fmla="*/ 0 h 176"/>
                <a:gd name="T8" fmla="*/ 638 w 638"/>
                <a:gd name="T9" fmla="*/ 176 h 176"/>
                <a:gd name="T10" fmla="*/ 638 w 638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176">
                  <a:moveTo>
                    <a:pt x="638" y="176"/>
                  </a:moveTo>
                  <a:lnTo>
                    <a:pt x="0" y="176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176"/>
                  </a:lnTo>
                  <a:lnTo>
                    <a:pt x="638" y="17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7" name="Freeform 774"/>
            <p:cNvSpPr>
              <a:spLocks/>
            </p:cNvSpPr>
            <p:nvPr/>
          </p:nvSpPr>
          <p:spPr bwMode="auto">
            <a:xfrm>
              <a:off x="3816868" y="4864101"/>
              <a:ext cx="1012825" cy="193675"/>
            </a:xfrm>
            <a:custGeom>
              <a:avLst/>
              <a:gdLst>
                <a:gd name="T0" fmla="*/ 0 w 638"/>
                <a:gd name="T1" fmla="*/ 122 h 122"/>
                <a:gd name="T2" fmla="*/ 638 w 638"/>
                <a:gd name="T3" fmla="*/ 122 h 122"/>
                <a:gd name="T4" fmla="*/ 638 w 638"/>
                <a:gd name="T5" fmla="*/ 0 h 122"/>
                <a:gd name="T6" fmla="*/ 0 w 638"/>
                <a:gd name="T7" fmla="*/ 0 h 122"/>
                <a:gd name="T8" fmla="*/ 0 w 638"/>
                <a:gd name="T9" fmla="*/ 122 h 122"/>
                <a:gd name="T10" fmla="*/ 0 w 638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122">
                  <a:moveTo>
                    <a:pt x="0" y="122"/>
                  </a:moveTo>
                  <a:lnTo>
                    <a:pt x="638" y="122"/>
                  </a:lnTo>
                  <a:lnTo>
                    <a:pt x="638" y="0"/>
                  </a:lnTo>
                  <a:lnTo>
                    <a:pt x="0" y="0"/>
                  </a:lnTo>
                  <a:lnTo>
                    <a:pt x="0" y="12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8" name="Freeform 775"/>
            <p:cNvSpPr>
              <a:spLocks/>
            </p:cNvSpPr>
            <p:nvPr/>
          </p:nvSpPr>
          <p:spPr bwMode="auto">
            <a:xfrm>
              <a:off x="3816868" y="4864101"/>
              <a:ext cx="1012825" cy="193675"/>
            </a:xfrm>
            <a:custGeom>
              <a:avLst/>
              <a:gdLst>
                <a:gd name="T0" fmla="*/ 638 w 638"/>
                <a:gd name="T1" fmla="*/ 122 h 122"/>
                <a:gd name="T2" fmla="*/ 0 w 638"/>
                <a:gd name="T3" fmla="*/ 122 h 122"/>
                <a:gd name="T4" fmla="*/ 0 w 638"/>
                <a:gd name="T5" fmla="*/ 0 h 122"/>
                <a:gd name="T6" fmla="*/ 638 w 638"/>
                <a:gd name="T7" fmla="*/ 0 h 122"/>
                <a:gd name="T8" fmla="*/ 638 w 638"/>
                <a:gd name="T9" fmla="*/ 122 h 122"/>
                <a:gd name="T10" fmla="*/ 638 w 638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122">
                  <a:moveTo>
                    <a:pt x="638" y="122"/>
                  </a:moveTo>
                  <a:lnTo>
                    <a:pt x="0" y="122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122"/>
                  </a:lnTo>
                  <a:lnTo>
                    <a:pt x="638" y="122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9" name="Freeform 776"/>
            <p:cNvSpPr>
              <a:spLocks/>
            </p:cNvSpPr>
            <p:nvPr/>
          </p:nvSpPr>
          <p:spPr bwMode="auto">
            <a:xfrm>
              <a:off x="3816868" y="2109788"/>
              <a:ext cx="1012825" cy="490538"/>
            </a:xfrm>
            <a:custGeom>
              <a:avLst/>
              <a:gdLst>
                <a:gd name="T0" fmla="*/ 0 w 638"/>
                <a:gd name="T1" fmla="*/ 309 h 309"/>
                <a:gd name="T2" fmla="*/ 638 w 638"/>
                <a:gd name="T3" fmla="*/ 309 h 309"/>
                <a:gd name="T4" fmla="*/ 638 w 638"/>
                <a:gd name="T5" fmla="*/ 0 h 309"/>
                <a:gd name="T6" fmla="*/ 0 w 638"/>
                <a:gd name="T7" fmla="*/ 0 h 309"/>
                <a:gd name="T8" fmla="*/ 0 w 638"/>
                <a:gd name="T9" fmla="*/ 309 h 309"/>
                <a:gd name="T10" fmla="*/ 0 w 638"/>
                <a:gd name="T11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309">
                  <a:moveTo>
                    <a:pt x="0" y="309"/>
                  </a:moveTo>
                  <a:lnTo>
                    <a:pt x="638" y="309"/>
                  </a:lnTo>
                  <a:lnTo>
                    <a:pt x="638" y="0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0" name="Freeform 777"/>
            <p:cNvSpPr>
              <a:spLocks/>
            </p:cNvSpPr>
            <p:nvPr/>
          </p:nvSpPr>
          <p:spPr bwMode="auto">
            <a:xfrm>
              <a:off x="3816868" y="2109788"/>
              <a:ext cx="1012825" cy="490538"/>
            </a:xfrm>
            <a:custGeom>
              <a:avLst/>
              <a:gdLst>
                <a:gd name="T0" fmla="*/ 638 w 638"/>
                <a:gd name="T1" fmla="*/ 309 h 309"/>
                <a:gd name="T2" fmla="*/ 0 w 638"/>
                <a:gd name="T3" fmla="*/ 309 h 309"/>
                <a:gd name="T4" fmla="*/ 0 w 638"/>
                <a:gd name="T5" fmla="*/ 0 h 309"/>
                <a:gd name="T6" fmla="*/ 638 w 638"/>
                <a:gd name="T7" fmla="*/ 0 h 309"/>
                <a:gd name="T8" fmla="*/ 638 w 638"/>
                <a:gd name="T9" fmla="*/ 309 h 309"/>
                <a:gd name="T10" fmla="*/ 638 w 638"/>
                <a:gd name="T11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309">
                  <a:moveTo>
                    <a:pt x="638" y="309"/>
                  </a:moveTo>
                  <a:lnTo>
                    <a:pt x="0" y="309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309"/>
                  </a:lnTo>
                  <a:lnTo>
                    <a:pt x="638" y="309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1" name="Freeform 778"/>
            <p:cNvSpPr>
              <a:spLocks/>
            </p:cNvSpPr>
            <p:nvPr/>
          </p:nvSpPr>
          <p:spPr bwMode="auto">
            <a:xfrm>
              <a:off x="3816868" y="3155951"/>
              <a:ext cx="1012825" cy="525463"/>
            </a:xfrm>
            <a:custGeom>
              <a:avLst/>
              <a:gdLst>
                <a:gd name="T0" fmla="*/ 0 w 638"/>
                <a:gd name="T1" fmla="*/ 331 h 331"/>
                <a:gd name="T2" fmla="*/ 638 w 638"/>
                <a:gd name="T3" fmla="*/ 331 h 331"/>
                <a:gd name="T4" fmla="*/ 638 w 638"/>
                <a:gd name="T5" fmla="*/ 0 h 331"/>
                <a:gd name="T6" fmla="*/ 0 w 638"/>
                <a:gd name="T7" fmla="*/ 0 h 331"/>
                <a:gd name="T8" fmla="*/ 0 w 638"/>
                <a:gd name="T9" fmla="*/ 331 h 331"/>
                <a:gd name="T10" fmla="*/ 0 w 638"/>
                <a:gd name="T11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331">
                  <a:moveTo>
                    <a:pt x="0" y="331"/>
                  </a:moveTo>
                  <a:lnTo>
                    <a:pt x="638" y="331"/>
                  </a:lnTo>
                  <a:lnTo>
                    <a:pt x="638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2" name="Freeform 779"/>
            <p:cNvSpPr>
              <a:spLocks/>
            </p:cNvSpPr>
            <p:nvPr/>
          </p:nvSpPr>
          <p:spPr bwMode="auto">
            <a:xfrm>
              <a:off x="3816868" y="3155951"/>
              <a:ext cx="1012825" cy="525463"/>
            </a:xfrm>
            <a:custGeom>
              <a:avLst/>
              <a:gdLst>
                <a:gd name="T0" fmla="*/ 638 w 638"/>
                <a:gd name="T1" fmla="*/ 331 h 331"/>
                <a:gd name="T2" fmla="*/ 0 w 638"/>
                <a:gd name="T3" fmla="*/ 331 h 331"/>
                <a:gd name="T4" fmla="*/ 0 w 638"/>
                <a:gd name="T5" fmla="*/ 0 h 331"/>
                <a:gd name="T6" fmla="*/ 638 w 638"/>
                <a:gd name="T7" fmla="*/ 0 h 331"/>
                <a:gd name="T8" fmla="*/ 638 w 638"/>
                <a:gd name="T9" fmla="*/ 331 h 331"/>
                <a:gd name="T10" fmla="*/ 638 w 638"/>
                <a:gd name="T11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8" h="331">
                  <a:moveTo>
                    <a:pt x="638" y="331"/>
                  </a:moveTo>
                  <a:lnTo>
                    <a:pt x="0" y="331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331"/>
                  </a:lnTo>
                  <a:lnTo>
                    <a:pt x="638" y="331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3" name="Freeform 780"/>
            <p:cNvSpPr>
              <a:spLocks/>
            </p:cNvSpPr>
            <p:nvPr/>
          </p:nvSpPr>
          <p:spPr bwMode="auto">
            <a:xfrm>
              <a:off x="4996380" y="2654301"/>
              <a:ext cx="1144588" cy="292100"/>
            </a:xfrm>
            <a:custGeom>
              <a:avLst/>
              <a:gdLst>
                <a:gd name="T0" fmla="*/ 0 w 721"/>
                <a:gd name="T1" fmla="*/ 184 h 184"/>
                <a:gd name="T2" fmla="*/ 721 w 721"/>
                <a:gd name="T3" fmla="*/ 184 h 184"/>
                <a:gd name="T4" fmla="*/ 721 w 721"/>
                <a:gd name="T5" fmla="*/ 0 h 184"/>
                <a:gd name="T6" fmla="*/ 0 w 721"/>
                <a:gd name="T7" fmla="*/ 0 h 184"/>
                <a:gd name="T8" fmla="*/ 0 w 721"/>
                <a:gd name="T9" fmla="*/ 184 h 184"/>
                <a:gd name="T10" fmla="*/ 0 w 721"/>
                <a:gd name="T1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184">
                  <a:moveTo>
                    <a:pt x="0" y="184"/>
                  </a:moveTo>
                  <a:lnTo>
                    <a:pt x="721" y="184"/>
                  </a:lnTo>
                  <a:lnTo>
                    <a:pt x="721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4" name="Freeform 781"/>
            <p:cNvSpPr>
              <a:spLocks/>
            </p:cNvSpPr>
            <p:nvPr/>
          </p:nvSpPr>
          <p:spPr bwMode="auto">
            <a:xfrm>
              <a:off x="4996380" y="2654301"/>
              <a:ext cx="1144588" cy="292100"/>
            </a:xfrm>
            <a:custGeom>
              <a:avLst/>
              <a:gdLst>
                <a:gd name="T0" fmla="*/ 721 w 721"/>
                <a:gd name="T1" fmla="*/ 184 h 184"/>
                <a:gd name="T2" fmla="*/ 0 w 721"/>
                <a:gd name="T3" fmla="*/ 184 h 184"/>
                <a:gd name="T4" fmla="*/ 0 w 721"/>
                <a:gd name="T5" fmla="*/ 0 h 184"/>
                <a:gd name="T6" fmla="*/ 721 w 721"/>
                <a:gd name="T7" fmla="*/ 0 h 184"/>
                <a:gd name="T8" fmla="*/ 721 w 721"/>
                <a:gd name="T9" fmla="*/ 184 h 184"/>
                <a:gd name="T10" fmla="*/ 721 w 721"/>
                <a:gd name="T1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184">
                  <a:moveTo>
                    <a:pt x="721" y="184"/>
                  </a:moveTo>
                  <a:lnTo>
                    <a:pt x="0" y="184"/>
                  </a:lnTo>
                  <a:lnTo>
                    <a:pt x="0" y="0"/>
                  </a:lnTo>
                  <a:lnTo>
                    <a:pt x="721" y="0"/>
                  </a:lnTo>
                  <a:lnTo>
                    <a:pt x="721" y="184"/>
                  </a:lnTo>
                  <a:lnTo>
                    <a:pt x="721" y="184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5" name="Freeform 782"/>
            <p:cNvSpPr>
              <a:spLocks/>
            </p:cNvSpPr>
            <p:nvPr/>
          </p:nvSpPr>
          <p:spPr bwMode="auto">
            <a:xfrm>
              <a:off x="4996380" y="3168651"/>
              <a:ext cx="1144588" cy="509588"/>
            </a:xfrm>
            <a:custGeom>
              <a:avLst/>
              <a:gdLst>
                <a:gd name="T0" fmla="*/ 0 w 721"/>
                <a:gd name="T1" fmla="*/ 321 h 321"/>
                <a:gd name="T2" fmla="*/ 721 w 721"/>
                <a:gd name="T3" fmla="*/ 321 h 321"/>
                <a:gd name="T4" fmla="*/ 721 w 721"/>
                <a:gd name="T5" fmla="*/ 0 h 321"/>
                <a:gd name="T6" fmla="*/ 0 w 721"/>
                <a:gd name="T7" fmla="*/ 0 h 321"/>
                <a:gd name="T8" fmla="*/ 0 w 721"/>
                <a:gd name="T9" fmla="*/ 321 h 321"/>
                <a:gd name="T10" fmla="*/ 0 w 721"/>
                <a:gd name="T1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321">
                  <a:moveTo>
                    <a:pt x="0" y="321"/>
                  </a:moveTo>
                  <a:lnTo>
                    <a:pt x="721" y="321"/>
                  </a:lnTo>
                  <a:lnTo>
                    <a:pt x="721" y="0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6" name="Freeform 783"/>
            <p:cNvSpPr>
              <a:spLocks/>
            </p:cNvSpPr>
            <p:nvPr/>
          </p:nvSpPr>
          <p:spPr bwMode="auto">
            <a:xfrm>
              <a:off x="4996380" y="3168651"/>
              <a:ext cx="1144588" cy="509588"/>
            </a:xfrm>
            <a:custGeom>
              <a:avLst/>
              <a:gdLst>
                <a:gd name="T0" fmla="*/ 721 w 721"/>
                <a:gd name="T1" fmla="*/ 321 h 321"/>
                <a:gd name="T2" fmla="*/ 0 w 721"/>
                <a:gd name="T3" fmla="*/ 321 h 321"/>
                <a:gd name="T4" fmla="*/ 0 w 721"/>
                <a:gd name="T5" fmla="*/ 0 h 321"/>
                <a:gd name="T6" fmla="*/ 721 w 721"/>
                <a:gd name="T7" fmla="*/ 0 h 321"/>
                <a:gd name="T8" fmla="*/ 721 w 721"/>
                <a:gd name="T9" fmla="*/ 321 h 321"/>
                <a:gd name="T10" fmla="*/ 721 w 721"/>
                <a:gd name="T1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1" h="321">
                  <a:moveTo>
                    <a:pt x="721" y="321"/>
                  </a:moveTo>
                  <a:lnTo>
                    <a:pt x="0" y="321"/>
                  </a:lnTo>
                  <a:lnTo>
                    <a:pt x="0" y="0"/>
                  </a:lnTo>
                  <a:lnTo>
                    <a:pt x="721" y="0"/>
                  </a:lnTo>
                  <a:lnTo>
                    <a:pt x="721" y="321"/>
                  </a:lnTo>
                  <a:lnTo>
                    <a:pt x="721" y="321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7" name="Freeform 784"/>
            <p:cNvSpPr>
              <a:spLocks/>
            </p:cNvSpPr>
            <p:nvPr/>
          </p:nvSpPr>
          <p:spPr bwMode="auto">
            <a:xfrm>
              <a:off x="6312418" y="4132263"/>
              <a:ext cx="862013" cy="398463"/>
            </a:xfrm>
            <a:custGeom>
              <a:avLst/>
              <a:gdLst>
                <a:gd name="T0" fmla="*/ 0 w 543"/>
                <a:gd name="T1" fmla="*/ 251 h 251"/>
                <a:gd name="T2" fmla="*/ 543 w 543"/>
                <a:gd name="T3" fmla="*/ 251 h 251"/>
                <a:gd name="T4" fmla="*/ 543 w 543"/>
                <a:gd name="T5" fmla="*/ 0 h 251"/>
                <a:gd name="T6" fmla="*/ 0 w 543"/>
                <a:gd name="T7" fmla="*/ 0 h 251"/>
                <a:gd name="T8" fmla="*/ 0 w 543"/>
                <a:gd name="T9" fmla="*/ 251 h 251"/>
                <a:gd name="T10" fmla="*/ 0 w 543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251">
                  <a:moveTo>
                    <a:pt x="0" y="251"/>
                  </a:moveTo>
                  <a:lnTo>
                    <a:pt x="543" y="251"/>
                  </a:lnTo>
                  <a:lnTo>
                    <a:pt x="543" y="0"/>
                  </a:lnTo>
                  <a:lnTo>
                    <a:pt x="0" y="0"/>
                  </a:lnTo>
                  <a:lnTo>
                    <a:pt x="0" y="251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8" name="Freeform 785"/>
            <p:cNvSpPr>
              <a:spLocks/>
            </p:cNvSpPr>
            <p:nvPr/>
          </p:nvSpPr>
          <p:spPr bwMode="auto">
            <a:xfrm>
              <a:off x="6312418" y="4132263"/>
              <a:ext cx="862013" cy="398463"/>
            </a:xfrm>
            <a:custGeom>
              <a:avLst/>
              <a:gdLst>
                <a:gd name="T0" fmla="*/ 543 w 543"/>
                <a:gd name="T1" fmla="*/ 251 h 251"/>
                <a:gd name="T2" fmla="*/ 0 w 543"/>
                <a:gd name="T3" fmla="*/ 251 h 251"/>
                <a:gd name="T4" fmla="*/ 0 w 543"/>
                <a:gd name="T5" fmla="*/ 0 h 251"/>
                <a:gd name="T6" fmla="*/ 543 w 543"/>
                <a:gd name="T7" fmla="*/ 0 h 251"/>
                <a:gd name="T8" fmla="*/ 543 w 543"/>
                <a:gd name="T9" fmla="*/ 251 h 251"/>
                <a:gd name="T10" fmla="*/ 543 w 543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251">
                  <a:moveTo>
                    <a:pt x="543" y="251"/>
                  </a:moveTo>
                  <a:lnTo>
                    <a:pt x="0" y="251"/>
                  </a:lnTo>
                  <a:lnTo>
                    <a:pt x="0" y="0"/>
                  </a:lnTo>
                  <a:lnTo>
                    <a:pt x="543" y="0"/>
                  </a:lnTo>
                  <a:lnTo>
                    <a:pt x="543" y="251"/>
                  </a:lnTo>
                  <a:lnTo>
                    <a:pt x="543" y="251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9" name="Freeform 786"/>
            <p:cNvSpPr>
              <a:spLocks/>
            </p:cNvSpPr>
            <p:nvPr/>
          </p:nvSpPr>
          <p:spPr bwMode="auto">
            <a:xfrm>
              <a:off x="2502418" y="2909888"/>
              <a:ext cx="63500" cy="1792288"/>
            </a:xfrm>
            <a:custGeom>
              <a:avLst/>
              <a:gdLst>
                <a:gd name="T0" fmla="*/ 40 w 40"/>
                <a:gd name="T1" fmla="*/ 0 h 1129"/>
                <a:gd name="T2" fmla="*/ 0 w 40"/>
                <a:gd name="T3" fmla="*/ 0 h 1129"/>
                <a:gd name="T4" fmla="*/ 0 w 40"/>
                <a:gd name="T5" fmla="*/ 1129 h 1129"/>
                <a:gd name="T6" fmla="*/ 40 w 40"/>
                <a:gd name="T7" fmla="*/ 1129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129">
                  <a:moveTo>
                    <a:pt x="40" y="0"/>
                  </a:moveTo>
                  <a:lnTo>
                    <a:pt x="0" y="0"/>
                  </a:lnTo>
                  <a:lnTo>
                    <a:pt x="0" y="1129"/>
                  </a:lnTo>
                  <a:lnTo>
                    <a:pt x="40" y="1129"/>
                  </a:lnTo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0" name="Freeform 787"/>
            <p:cNvSpPr>
              <a:spLocks/>
            </p:cNvSpPr>
            <p:nvPr/>
          </p:nvSpPr>
          <p:spPr bwMode="auto">
            <a:xfrm>
              <a:off x="2543693" y="4672013"/>
              <a:ext cx="76200" cy="58738"/>
            </a:xfrm>
            <a:custGeom>
              <a:avLst/>
              <a:gdLst>
                <a:gd name="T0" fmla="*/ 48 w 48"/>
                <a:gd name="T1" fmla="*/ 19 h 37"/>
                <a:gd name="T2" fmla="*/ 0 w 48"/>
                <a:gd name="T3" fmla="*/ 37 h 37"/>
                <a:gd name="T4" fmla="*/ 10 w 48"/>
                <a:gd name="T5" fmla="*/ 19 h 37"/>
                <a:gd name="T6" fmla="*/ 0 w 48"/>
                <a:gd name="T7" fmla="*/ 0 h 37"/>
                <a:gd name="T8" fmla="*/ 48 w 48"/>
                <a:gd name="T9" fmla="*/ 19 h 37"/>
                <a:gd name="T10" fmla="*/ 48 w 48"/>
                <a:gd name="T11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7">
                  <a:moveTo>
                    <a:pt x="48" y="19"/>
                  </a:moveTo>
                  <a:lnTo>
                    <a:pt x="0" y="37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48" y="19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1" name="Freeform 788"/>
            <p:cNvSpPr>
              <a:spLocks/>
            </p:cNvSpPr>
            <p:nvPr/>
          </p:nvSpPr>
          <p:spPr bwMode="auto">
            <a:xfrm>
              <a:off x="2543693" y="2876551"/>
              <a:ext cx="76200" cy="63500"/>
            </a:xfrm>
            <a:custGeom>
              <a:avLst/>
              <a:gdLst>
                <a:gd name="T0" fmla="*/ 48 w 48"/>
                <a:gd name="T1" fmla="*/ 21 h 40"/>
                <a:gd name="T2" fmla="*/ 0 w 48"/>
                <a:gd name="T3" fmla="*/ 40 h 40"/>
                <a:gd name="T4" fmla="*/ 10 w 48"/>
                <a:gd name="T5" fmla="*/ 21 h 40"/>
                <a:gd name="T6" fmla="*/ 0 w 48"/>
                <a:gd name="T7" fmla="*/ 0 h 40"/>
                <a:gd name="T8" fmla="*/ 48 w 48"/>
                <a:gd name="T9" fmla="*/ 21 h 40"/>
                <a:gd name="T10" fmla="*/ 48 w 48"/>
                <a:gd name="T11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1"/>
                  </a:moveTo>
                  <a:lnTo>
                    <a:pt x="0" y="40"/>
                  </a:lnTo>
                  <a:lnTo>
                    <a:pt x="10" y="21"/>
                  </a:lnTo>
                  <a:lnTo>
                    <a:pt x="0" y="0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2" name="Line 789"/>
            <p:cNvSpPr>
              <a:spLocks noChangeShapeType="1"/>
            </p:cNvSpPr>
            <p:nvPr/>
          </p:nvSpPr>
          <p:spPr bwMode="auto">
            <a:xfrm>
              <a:off x="4829693" y="3413126"/>
              <a:ext cx="111125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3" name="Freeform 790"/>
            <p:cNvSpPr>
              <a:spLocks/>
            </p:cNvSpPr>
            <p:nvPr/>
          </p:nvSpPr>
          <p:spPr bwMode="auto">
            <a:xfrm>
              <a:off x="4917005" y="3384551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1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  <a:gd name="T10" fmla="*/ 48 w 48"/>
                <a:gd name="T11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1" y="18"/>
                  </a:lnTo>
                  <a:lnTo>
                    <a:pt x="0" y="0"/>
                  </a:lnTo>
                  <a:lnTo>
                    <a:pt x="48" y="18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4" name="Line 791"/>
            <p:cNvSpPr>
              <a:spLocks noChangeShapeType="1"/>
            </p:cNvSpPr>
            <p:nvPr/>
          </p:nvSpPr>
          <p:spPr bwMode="auto">
            <a:xfrm>
              <a:off x="4829693" y="2360613"/>
              <a:ext cx="55563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5" name="Freeform 792"/>
            <p:cNvSpPr>
              <a:spLocks/>
            </p:cNvSpPr>
            <p:nvPr/>
          </p:nvSpPr>
          <p:spPr bwMode="auto">
            <a:xfrm>
              <a:off x="4864618" y="2330451"/>
              <a:ext cx="76200" cy="61913"/>
            </a:xfrm>
            <a:custGeom>
              <a:avLst/>
              <a:gdLst>
                <a:gd name="T0" fmla="*/ 48 w 48"/>
                <a:gd name="T1" fmla="*/ 19 h 39"/>
                <a:gd name="T2" fmla="*/ 0 w 48"/>
                <a:gd name="T3" fmla="*/ 39 h 39"/>
                <a:gd name="T4" fmla="*/ 11 w 48"/>
                <a:gd name="T5" fmla="*/ 19 h 39"/>
                <a:gd name="T6" fmla="*/ 0 w 48"/>
                <a:gd name="T7" fmla="*/ 0 h 39"/>
                <a:gd name="T8" fmla="*/ 48 w 48"/>
                <a:gd name="T9" fmla="*/ 19 h 39"/>
                <a:gd name="T10" fmla="*/ 48 w 48"/>
                <a:gd name="T1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9">
                  <a:moveTo>
                    <a:pt x="48" y="19"/>
                  </a:moveTo>
                  <a:lnTo>
                    <a:pt x="0" y="39"/>
                  </a:lnTo>
                  <a:lnTo>
                    <a:pt x="11" y="19"/>
                  </a:lnTo>
                  <a:lnTo>
                    <a:pt x="0" y="0"/>
                  </a:lnTo>
                  <a:lnTo>
                    <a:pt x="48" y="19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6" name="Line 793"/>
            <p:cNvSpPr>
              <a:spLocks noChangeShapeType="1"/>
            </p:cNvSpPr>
            <p:nvPr/>
          </p:nvSpPr>
          <p:spPr bwMode="auto">
            <a:xfrm>
              <a:off x="4829693" y="4448176"/>
              <a:ext cx="55563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7" name="Freeform 794"/>
            <p:cNvSpPr>
              <a:spLocks/>
            </p:cNvSpPr>
            <p:nvPr/>
          </p:nvSpPr>
          <p:spPr bwMode="auto">
            <a:xfrm>
              <a:off x="4864618" y="4416426"/>
              <a:ext cx="76200" cy="61913"/>
            </a:xfrm>
            <a:custGeom>
              <a:avLst/>
              <a:gdLst>
                <a:gd name="T0" fmla="*/ 48 w 48"/>
                <a:gd name="T1" fmla="*/ 20 h 39"/>
                <a:gd name="T2" fmla="*/ 0 w 48"/>
                <a:gd name="T3" fmla="*/ 39 h 39"/>
                <a:gd name="T4" fmla="*/ 11 w 48"/>
                <a:gd name="T5" fmla="*/ 20 h 39"/>
                <a:gd name="T6" fmla="*/ 0 w 48"/>
                <a:gd name="T7" fmla="*/ 0 h 39"/>
                <a:gd name="T8" fmla="*/ 48 w 48"/>
                <a:gd name="T9" fmla="*/ 20 h 39"/>
                <a:gd name="T10" fmla="*/ 48 w 48"/>
                <a:gd name="T1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9">
                  <a:moveTo>
                    <a:pt x="48" y="20"/>
                  </a:moveTo>
                  <a:lnTo>
                    <a:pt x="0" y="39"/>
                  </a:lnTo>
                  <a:lnTo>
                    <a:pt x="11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8" name="Line 795"/>
            <p:cNvSpPr>
              <a:spLocks noChangeShapeType="1"/>
            </p:cNvSpPr>
            <p:nvPr/>
          </p:nvSpPr>
          <p:spPr bwMode="auto">
            <a:xfrm>
              <a:off x="4829693" y="4959351"/>
              <a:ext cx="55563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9" name="Freeform 796"/>
            <p:cNvSpPr>
              <a:spLocks/>
            </p:cNvSpPr>
            <p:nvPr/>
          </p:nvSpPr>
          <p:spPr bwMode="auto">
            <a:xfrm>
              <a:off x="4864618" y="4927601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1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  <a:gd name="T10" fmla="*/ 48 w 48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1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0" name="Line 797"/>
            <p:cNvSpPr>
              <a:spLocks noChangeShapeType="1"/>
            </p:cNvSpPr>
            <p:nvPr/>
          </p:nvSpPr>
          <p:spPr bwMode="auto">
            <a:xfrm>
              <a:off x="6150493" y="2800351"/>
              <a:ext cx="57150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1" name="Freeform 798"/>
            <p:cNvSpPr>
              <a:spLocks/>
            </p:cNvSpPr>
            <p:nvPr/>
          </p:nvSpPr>
          <p:spPr bwMode="auto">
            <a:xfrm>
              <a:off x="6185418" y="2768601"/>
              <a:ext cx="76200" cy="61913"/>
            </a:xfrm>
            <a:custGeom>
              <a:avLst/>
              <a:gdLst>
                <a:gd name="T0" fmla="*/ 48 w 48"/>
                <a:gd name="T1" fmla="*/ 20 h 39"/>
                <a:gd name="T2" fmla="*/ 0 w 48"/>
                <a:gd name="T3" fmla="*/ 39 h 39"/>
                <a:gd name="T4" fmla="*/ 11 w 48"/>
                <a:gd name="T5" fmla="*/ 20 h 39"/>
                <a:gd name="T6" fmla="*/ 0 w 48"/>
                <a:gd name="T7" fmla="*/ 0 h 39"/>
                <a:gd name="T8" fmla="*/ 48 w 48"/>
                <a:gd name="T9" fmla="*/ 20 h 39"/>
                <a:gd name="T10" fmla="*/ 48 w 48"/>
                <a:gd name="T1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9">
                  <a:moveTo>
                    <a:pt x="48" y="20"/>
                  </a:moveTo>
                  <a:lnTo>
                    <a:pt x="0" y="39"/>
                  </a:lnTo>
                  <a:lnTo>
                    <a:pt x="11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2" name="Line 799"/>
            <p:cNvSpPr>
              <a:spLocks noChangeShapeType="1"/>
            </p:cNvSpPr>
            <p:nvPr/>
          </p:nvSpPr>
          <p:spPr bwMode="auto">
            <a:xfrm>
              <a:off x="6150493" y="3448051"/>
              <a:ext cx="57150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3" name="Freeform 800"/>
            <p:cNvSpPr>
              <a:spLocks/>
            </p:cNvSpPr>
            <p:nvPr/>
          </p:nvSpPr>
          <p:spPr bwMode="auto">
            <a:xfrm>
              <a:off x="6185418" y="3416301"/>
              <a:ext cx="76200" cy="58738"/>
            </a:xfrm>
            <a:custGeom>
              <a:avLst/>
              <a:gdLst>
                <a:gd name="T0" fmla="*/ 48 w 48"/>
                <a:gd name="T1" fmla="*/ 20 h 37"/>
                <a:gd name="T2" fmla="*/ 0 w 48"/>
                <a:gd name="T3" fmla="*/ 37 h 37"/>
                <a:gd name="T4" fmla="*/ 11 w 48"/>
                <a:gd name="T5" fmla="*/ 20 h 37"/>
                <a:gd name="T6" fmla="*/ 0 w 48"/>
                <a:gd name="T7" fmla="*/ 0 h 37"/>
                <a:gd name="T8" fmla="*/ 48 w 48"/>
                <a:gd name="T9" fmla="*/ 20 h 37"/>
                <a:gd name="T10" fmla="*/ 48 w 48"/>
                <a:gd name="T1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7">
                  <a:moveTo>
                    <a:pt x="48" y="20"/>
                  </a:moveTo>
                  <a:lnTo>
                    <a:pt x="0" y="37"/>
                  </a:lnTo>
                  <a:lnTo>
                    <a:pt x="11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4" name="Line 801"/>
            <p:cNvSpPr>
              <a:spLocks noChangeShapeType="1"/>
            </p:cNvSpPr>
            <p:nvPr/>
          </p:nvSpPr>
          <p:spPr bwMode="auto">
            <a:xfrm>
              <a:off x="7177605" y="3795713"/>
              <a:ext cx="53975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5" name="Freeform 802"/>
            <p:cNvSpPr>
              <a:spLocks/>
            </p:cNvSpPr>
            <p:nvPr/>
          </p:nvSpPr>
          <p:spPr bwMode="auto">
            <a:xfrm>
              <a:off x="7209355" y="37639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  <a:gd name="T10" fmla="*/ 48 w 48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6" name="Line 803"/>
            <p:cNvSpPr>
              <a:spLocks noChangeShapeType="1"/>
            </p:cNvSpPr>
            <p:nvPr/>
          </p:nvSpPr>
          <p:spPr bwMode="auto">
            <a:xfrm>
              <a:off x="7177605" y="4325938"/>
              <a:ext cx="53975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7" name="Freeform 804"/>
            <p:cNvSpPr>
              <a:spLocks/>
            </p:cNvSpPr>
            <p:nvPr/>
          </p:nvSpPr>
          <p:spPr bwMode="auto">
            <a:xfrm>
              <a:off x="7209355" y="4292601"/>
              <a:ext cx="76200" cy="65088"/>
            </a:xfrm>
            <a:custGeom>
              <a:avLst/>
              <a:gdLst>
                <a:gd name="T0" fmla="*/ 48 w 48"/>
                <a:gd name="T1" fmla="*/ 21 h 41"/>
                <a:gd name="T2" fmla="*/ 0 w 48"/>
                <a:gd name="T3" fmla="*/ 41 h 41"/>
                <a:gd name="T4" fmla="*/ 12 w 48"/>
                <a:gd name="T5" fmla="*/ 21 h 41"/>
                <a:gd name="T6" fmla="*/ 0 w 48"/>
                <a:gd name="T7" fmla="*/ 0 h 41"/>
                <a:gd name="T8" fmla="*/ 48 w 48"/>
                <a:gd name="T9" fmla="*/ 21 h 41"/>
                <a:gd name="T10" fmla="*/ 48 w 48"/>
                <a:gd name="T1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1">
                  <a:moveTo>
                    <a:pt x="48" y="21"/>
                  </a:moveTo>
                  <a:lnTo>
                    <a:pt x="0" y="41"/>
                  </a:lnTo>
                  <a:lnTo>
                    <a:pt x="12" y="21"/>
                  </a:lnTo>
                  <a:lnTo>
                    <a:pt x="0" y="0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8" name="Freeform 805"/>
            <p:cNvSpPr>
              <a:spLocks/>
            </p:cNvSpPr>
            <p:nvPr/>
          </p:nvSpPr>
          <p:spPr bwMode="auto">
            <a:xfrm>
              <a:off x="4878905" y="2813051"/>
              <a:ext cx="61913" cy="1198563"/>
            </a:xfrm>
            <a:custGeom>
              <a:avLst/>
              <a:gdLst>
                <a:gd name="T0" fmla="*/ 39 w 39"/>
                <a:gd name="T1" fmla="*/ 0 h 755"/>
                <a:gd name="T2" fmla="*/ 0 w 39"/>
                <a:gd name="T3" fmla="*/ 0 h 755"/>
                <a:gd name="T4" fmla="*/ 0 w 39"/>
                <a:gd name="T5" fmla="*/ 755 h 755"/>
                <a:gd name="T6" fmla="*/ 39 w 39"/>
                <a:gd name="T7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55">
                  <a:moveTo>
                    <a:pt x="39" y="0"/>
                  </a:moveTo>
                  <a:lnTo>
                    <a:pt x="0" y="0"/>
                  </a:lnTo>
                  <a:lnTo>
                    <a:pt x="0" y="755"/>
                  </a:lnTo>
                  <a:lnTo>
                    <a:pt x="39" y="755"/>
                  </a:lnTo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9" name="Freeform 806"/>
            <p:cNvSpPr>
              <a:spLocks/>
            </p:cNvSpPr>
            <p:nvPr/>
          </p:nvSpPr>
          <p:spPr bwMode="auto">
            <a:xfrm>
              <a:off x="4917005" y="39798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3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  <a:gd name="T10" fmla="*/ 48 w 48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0" name="Freeform 807"/>
            <p:cNvSpPr>
              <a:spLocks/>
            </p:cNvSpPr>
            <p:nvPr/>
          </p:nvSpPr>
          <p:spPr bwMode="auto">
            <a:xfrm>
              <a:off x="4917005" y="2781301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3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  <a:gd name="T10" fmla="*/ 48 w 48"/>
                <a:gd name="T1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1" name="Line 808"/>
            <p:cNvSpPr>
              <a:spLocks noChangeShapeType="1"/>
            </p:cNvSpPr>
            <p:nvPr/>
          </p:nvSpPr>
          <p:spPr bwMode="auto">
            <a:xfrm>
              <a:off x="6144143" y="4021138"/>
              <a:ext cx="50800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2" name="Freeform 809"/>
            <p:cNvSpPr>
              <a:spLocks/>
            </p:cNvSpPr>
            <p:nvPr/>
          </p:nvSpPr>
          <p:spPr bwMode="auto">
            <a:xfrm>
              <a:off x="6191768" y="3792538"/>
              <a:ext cx="63500" cy="492125"/>
            </a:xfrm>
            <a:custGeom>
              <a:avLst/>
              <a:gdLst>
                <a:gd name="T0" fmla="*/ 40 w 40"/>
                <a:gd name="T1" fmla="*/ 0 h 310"/>
                <a:gd name="T2" fmla="*/ 0 w 40"/>
                <a:gd name="T3" fmla="*/ 0 h 310"/>
                <a:gd name="T4" fmla="*/ 0 w 40"/>
                <a:gd name="T5" fmla="*/ 310 h 310"/>
                <a:gd name="T6" fmla="*/ 40 w 40"/>
                <a:gd name="T7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10">
                  <a:moveTo>
                    <a:pt x="40" y="0"/>
                  </a:moveTo>
                  <a:lnTo>
                    <a:pt x="0" y="0"/>
                  </a:lnTo>
                  <a:lnTo>
                    <a:pt x="0" y="310"/>
                  </a:lnTo>
                  <a:lnTo>
                    <a:pt x="40" y="310"/>
                  </a:lnTo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3" name="Freeform 810"/>
            <p:cNvSpPr>
              <a:spLocks/>
            </p:cNvSpPr>
            <p:nvPr/>
          </p:nvSpPr>
          <p:spPr bwMode="auto">
            <a:xfrm>
              <a:off x="6233043" y="4251326"/>
              <a:ext cx="73025" cy="65088"/>
            </a:xfrm>
            <a:custGeom>
              <a:avLst/>
              <a:gdLst>
                <a:gd name="T0" fmla="*/ 46 w 46"/>
                <a:gd name="T1" fmla="*/ 21 h 41"/>
                <a:gd name="T2" fmla="*/ 0 w 46"/>
                <a:gd name="T3" fmla="*/ 41 h 41"/>
                <a:gd name="T4" fmla="*/ 10 w 46"/>
                <a:gd name="T5" fmla="*/ 21 h 41"/>
                <a:gd name="T6" fmla="*/ 0 w 46"/>
                <a:gd name="T7" fmla="*/ 0 h 41"/>
                <a:gd name="T8" fmla="*/ 46 w 46"/>
                <a:gd name="T9" fmla="*/ 21 h 41"/>
                <a:gd name="T10" fmla="*/ 46 w 46"/>
                <a:gd name="T1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1">
                  <a:moveTo>
                    <a:pt x="46" y="21"/>
                  </a:moveTo>
                  <a:lnTo>
                    <a:pt x="0" y="41"/>
                  </a:lnTo>
                  <a:lnTo>
                    <a:pt x="10" y="21"/>
                  </a:lnTo>
                  <a:lnTo>
                    <a:pt x="0" y="0"/>
                  </a:lnTo>
                  <a:lnTo>
                    <a:pt x="46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4" name="Freeform 811"/>
            <p:cNvSpPr>
              <a:spLocks/>
            </p:cNvSpPr>
            <p:nvPr/>
          </p:nvSpPr>
          <p:spPr bwMode="auto">
            <a:xfrm>
              <a:off x="6233043" y="376078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  <a:gd name="T10" fmla="*/ 46 w 46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5" name="Line 812"/>
            <p:cNvSpPr>
              <a:spLocks noChangeShapeType="1"/>
            </p:cNvSpPr>
            <p:nvPr/>
          </p:nvSpPr>
          <p:spPr bwMode="auto">
            <a:xfrm>
              <a:off x="3659705" y="4699001"/>
              <a:ext cx="53975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6" name="Freeform 813"/>
            <p:cNvSpPr>
              <a:spLocks/>
            </p:cNvSpPr>
            <p:nvPr/>
          </p:nvSpPr>
          <p:spPr bwMode="auto">
            <a:xfrm>
              <a:off x="3707330" y="4437063"/>
              <a:ext cx="50800" cy="520700"/>
            </a:xfrm>
            <a:custGeom>
              <a:avLst/>
              <a:gdLst>
                <a:gd name="T0" fmla="*/ 32 w 32"/>
                <a:gd name="T1" fmla="*/ 0 h 328"/>
                <a:gd name="T2" fmla="*/ 0 w 32"/>
                <a:gd name="T3" fmla="*/ 0 h 328"/>
                <a:gd name="T4" fmla="*/ 0 w 32"/>
                <a:gd name="T5" fmla="*/ 328 h 328"/>
                <a:gd name="T6" fmla="*/ 32 w 32"/>
                <a:gd name="T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8">
                  <a:moveTo>
                    <a:pt x="32" y="0"/>
                  </a:moveTo>
                  <a:lnTo>
                    <a:pt x="0" y="0"/>
                  </a:lnTo>
                  <a:lnTo>
                    <a:pt x="0" y="328"/>
                  </a:lnTo>
                  <a:lnTo>
                    <a:pt x="32" y="328"/>
                  </a:lnTo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7" name="Freeform 814"/>
            <p:cNvSpPr>
              <a:spLocks/>
            </p:cNvSpPr>
            <p:nvPr/>
          </p:nvSpPr>
          <p:spPr bwMode="auto">
            <a:xfrm>
              <a:off x="3734318" y="4924426"/>
              <a:ext cx="76200" cy="63500"/>
            </a:xfrm>
            <a:custGeom>
              <a:avLst/>
              <a:gdLst>
                <a:gd name="T0" fmla="*/ 48 w 48"/>
                <a:gd name="T1" fmla="*/ 21 h 40"/>
                <a:gd name="T2" fmla="*/ 0 w 48"/>
                <a:gd name="T3" fmla="*/ 40 h 40"/>
                <a:gd name="T4" fmla="*/ 13 w 48"/>
                <a:gd name="T5" fmla="*/ 21 h 40"/>
                <a:gd name="T6" fmla="*/ 0 w 48"/>
                <a:gd name="T7" fmla="*/ 0 h 40"/>
                <a:gd name="T8" fmla="*/ 48 w 48"/>
                <a:gd name="T9" fmla="*/ 21 h 40"/>
                <a:gd name="T10" fmla="*/ 48 w 48"/>
                <a:gd name="T11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1"/>
                  </a:moveTo>
                  <a:lnTo>
                    <a:pt x="0" y="40"/>
                  </a:lnTo>
                  <a:lnTo>
                    <a:pt x="13" y="21"/>
                  </a:lnTo>
                  <a:lnTo>
                    <a:pt x="0" y="0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8" name="Freeform 815"/>
            <p:cNvSpPr>
              <a:spLocks/>
            </p:cNvSpPr>
            <p:nvPr/>
          </p:nvSpPr>
          <p:spPr bwMode="auto">
            <a:xfrm>
              <a:off x="3734318" y="440531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3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  <a:gd name="T10" fmla="*/ 48 w 48"/>
                <a:gd name="T1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48" y="2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9" name="Line 816"/>
            <p:cNvSpPr>
              <a:spLocks noChangeShapeType="1"/>
            </p:cNvSpPr>
            <p:nvPr/>
          </p:nvSpPr>
          <p:spPr bwMode="auto">
            <a:xfrm>
              <a:off x="3662880" y="2898776"/>
              <a:ext cx="53975" cy="0"/>
            </a:xfrm>
            <a:prstGeom prst="line">
              <a:avLst/>
            </a:pr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80" name="Freeform 817"/>
            <p:cNvSpPr>
              <a:spLocks/>
            </p:cNvSpPr>
            <p:nvPr/>
          </p:nvSpPr>
          <p:spPr bwMode="auto">
            <a:xfrm>
              <a:off x="3713680" y="2357438"/>
              <a:ext cx="50800" cy="1079500"/>
            </a:xfrm>
            <a:custGeom>
              <a:avLst/>
              <a:gdLst>
                <a:gd name="T0" fmla="*/ 32 w 32"/>
                <a:gd name="T1" fmla="*/ 0 h 680"/>
                <a:gd name="T2" fmla="*/ 0 w 32"/>
                <a:gd name="T3" fmla="*/ 0 h 680"/>
                <a:gd name="T4" fmla="*/ 0 w 32"/>
                <a:gd name="T5" fmla="*/ 680 h 680"/>
                <a:gd name="T6" fmla="*/ 32 w 32"/>
                <a:gd name="T7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80">
                  <a:moveTo>
                    <a:pt x="32" y="0"/>
                  </a:moveTo>
                  <a:lnTo>
                    <a:pt x="0" y="0"/>
                  </a:lnTo>
                  <a:lnTo>
                    <a:pt x="0" y="680"/>
                  </a:lnTo>
                  <a:lnTo>
                    <a:pt x="32" y="680"/>
                  </a:lnTo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81" name="Freeform 818"/>
            <p:cNvSpPr>
              <a:spLocks/>
            </p:cNvSpPr>
            <p:nvPr/>
          </p:nvSpPr>
          <p:spPr bwMode="auto">
            <a:xfrm>
              <a:off x="3742255" y="3406776"/>
              <a:ext cx="74613" cy="61913"/>
            </a:xfrm>
            <a:custGeom>
              <a:avLst/>
              <a:gdLst>
                <a:gd name="T0" fmla="*/ 47 w 47"/>
                <a:gd name="T1" fmla="*/ 19 h 39"/>
                <a:gd name="T2" fmla="*/ 0 w 47"/>
                <a:gd name="T3" fmla="*/ 39 h 39"/>
                <a:gd name="T4" fmla="*/ 10 w 47"/>
                <a:gd name="T5" fmla="*/ 19 h 39"/>
                <a:gd name="T6" fmla="*/ 0 w 47"/>
                <a:gd name="T7" fmla="*/ 0 h 39"/>
                <a:gd name="T8" fmla="*/ 47 w 47"/>
                <a:gd name="T9" fmla="*/ 19 h 39"/>
                <a:gd name="T10" fmla="*/ 47 w 47"/>
                <a:gd name="T1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19"/>
                  </a:moveTo>
                  <a:lnTo>
                    <a:pt x="0" y="39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47" y="19"/>
                  </a:lnTo>
                  <a:lnTo>
                    <a:pt x="47" y="19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82" name="Freeform 819"/>
            <p:cNvSpPr>
              <a:spLocks/>
            </p:cNvSpPr>
            <p:nvPr/>
          </p:nvSpPr>
          <p:spPr bwMode="auto">
            <a:xfrm>
              <a:off x="3742255" y="2325688"/>
              <a:ext cx="74613" cy="60325"/>
            </a:xfrm>
            <a:custGeom>
              <a:avLst/>
              <a:gdLst>
                <a:gd name="T0" fmla="*/ 47 w 47"/>
                <a:gd name="T1" fmla="*/ 20 h 38"/>
                <a:gd name="T2" fmla="*/ 0 w 47"/>
                <a:gd name="T3" fmla="*/ 38 h 38"/>
                <a:gd name="T4" fmla="*/ 10 w 47"/>
                <a:gd name="T5" fmla="*/ 20 h 38"/>
                <a:gd name="T6" fmla="*/ 0 w 47"/>
                <a:gd name="T7" fmla="*/ 0 h 38"/>
                <a:gd name="T8" fmla="*/ 47 w 47"/>
                <a:gd name="T9" fmla="*/ 20 h 38"/>
                <a:gd name="T10" fmla="*/ 47 w 47"/>
                <a:gd name="T1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8">
                  <a:moveTo>
                    <a:pt x="47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7" y="20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83" name="Rectangle 820"/>
            <p:cNvSpPr>
              <a:spLocks noChangeArrowheads="1"/>
            </p:cNvSpPr>
            <p:nvPr/>
          </p:nvSpPr>
          <p:spPr bwMode="auto">
            <a:xfrm>
              <a:off x="3858663" y="2179588"/>
              <a:ext cx="1092714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acheteurs ne se rendent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compte qu’ils ont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acheté un produit non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conforme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10" name="Rectangle 847"/>
            <p:cNvSpPr>
              <a:spLocks noChangeArrowheads="1"/>
            </p:cNvSpPr>
            <p:nvPr/>
          </p:nvSpPr>
          <p:spPr bwMode="auto">
            <a:xfrm>
              <a:off x="2656405" y="2695576"/>
              <a:ext cx="1111415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n’y a pas de conséquences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visibles et les contrôles 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réception laissent passer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produits non conformes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38" name="Rectangle 875"/>
            <p:cNvSpPr>
              <a:spLocks noChangeArrowheads="1"/>
            </p:cNvSpPr>
            <p:nvPr/>
          </p:nvSpPr>
          <p:spPr bwMode="auto">
            <a:xfrm>
              <a:off x="1973780" y="3548063"/>
              <a:ext cx="503611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normes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européennes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sont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respectées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54" name="Rectangle 891"/>
            <p:cNvSpPr>
              <a:spLocks noChangeArrowheads="1"/>
            </p:cNvSpPr>
            <p:nvPr/>
          </p:nvSpPr>
          <p:spPr bwMode="auto">
            <a:xfrm>
              <a:off x="2656405" y="4529138"/>
              <a:ext cx="100989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contrôles en réception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bloquent des produits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non conformes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77" name="Rectangle 914"/>
            <p:cNvSpPr>
              <a:spLocks noChangeArrowheads="1"/>
            </p:cNvSpPr>
            <p:nvPr/>
          </p:nvSpPr>
          <p:spPr bwMode="auto">
            <a:xfrm>
              <a:off x="3875605" y="4330701"/>
              <a:ext cx="1000542" cy="205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peut remettre à niveau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produits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0" name="Rectangle 927"/>
            <p:cNvSpPr>
              <a:spLocks noChangeArrowheads="1"/>
            </p:cNvSpPr>
            <p:nvPr/>
          </p:nvSpPr>
          <p:spPr bwMode="auto">
            <a:xfrm>
              <a:off x="3875605" y="4913314"/>
              <a:ext cx="898527" cy="89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doit rebuter les produits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8" name="Rectangle 935"/>
            <p:cNvSpPr>
              <a:spLocks noChangeArrowheads="1"/>
            </p:cNvSpPr>
            <p:nvPr/>
          </p:nvSpPr>
          <p:spPr bwMode="auto">
            <a:xfrm>
              <a:off x="3875605" y="3250416"/>
              <a:ext cx="996533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acheteurs se rendent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compte qu’ils ont acheté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produit qui ne respecte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les normes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11" name="Rectangle 966"/>
            <p:cNvSpPr>
              <a:spLocks noChangeArrowheads="1"/>
            </p:cNvSpPr>
            <p:nvPr/>
          </p:nvSpPr>
          <p:spPr bwMode="auto">
            <a:xfrm>
              <a:off x="5073806" y="2709814"/>
              <a:ext cx="1112752" cy="205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n’y a pas de retour compte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tenu du faible coût du produit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32" name="Rectangle 985"/>
            <p:cNvSpPr>
              <a:spLocks noChangeArrowheads="1"/>
            </p:cNvSpPr>
            <p:nvPr/>
          </p:nvSpPr>
          <p:spPr bwMode="auto">
            <a:xfrm>
              <a:off x="5029717" y="3208338"/>
              <a:ext cx="912377" cy="5129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associations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consommateurs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 saisissent du dossier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entament une action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justice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56" name="Rectangle 1009"/>
            <p:cNvSpPr>
              <a:spLocks noChangeArrowheads="1"/>
            </p:cNvSpPr>
            <p:nvPr/>
          </p:nvSpPr>
          <p:spPr bwMode="auto">
            <a:xfrm>
              <a:off x="6350517" y="3610456"/>
              <a:ext cx="872301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concurrents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lancent une campagne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publicité sur leurs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propres produits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81" name="Rectangle 1034"/>
            <p:cNvSpPr>
              <a:spLocks noChangeArrowheads="1"/>
            </p:cNvSpPr>
            <p:nvPr/>
          </p:nvSpPr>
          <p:spPr bwMode="auto">
            <a:xfrm>
              <a:off x="6350517" y="4206845"/>
              <a:ext cx="88565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campagne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boycott de tous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nos produits est lancée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06" name="Rectangle 1059"/>
            <p:cNvSpPr>
              <a:spLocks noChangeArrowheads="1"/>
            </p:cNvSpPr>
            <p:nvPr/>
          </p:nvSpPr>
          <p:spPr bwMode="auto">
            <a:xfrm>
              <a:off x="5029717" y="3906838"/>
              <a:ext cx="842913" cy="205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journaux diffusent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l’information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0" name="Rectangle 1073"/>
            <p:cNvSpPr>
              <a:spLocks noChangeArrowheads="1"/>
            </p:cNvSpPr>
            <p:nvPr/>
          </p:nvSpPr>
          <p:spPr bwMode="auto">
            <a:xfrm>
              <a:off x="3478730" y="2387600"/>
              <a:ext cx="196368" cy="102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10 %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1" name="Rectangle 1074"/>
            <p:cNvSpPr>
              <a:spLocks noChangeArrowheads="1"/>
            </p:cNvSpPr>
            <p:nvPr/>
          </p:nvSpPr>
          <p:spPr bwMode="auto">
            <a:xfrm>
              <a:off x="3478730" y="3265488"/>
              <a:ext cx="196368" cy="102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90 %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2" name="Rectangle 1075"/>
            <p:cNvSpPr>
              <a:spLocks noChangeArrowheads="1"/>
            </p:cNvSpPr>
            <p:nvPr/>
          </p:nvSpPr>
          <p:spPr bwMode="auto">
            <a:xfrm>
              <a:off x="2294455" y="3233738"/>
              <a:ext cx="196368" cy="102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20 %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3" name="Rectangle 1076"/>
            <p:cNvSpPr>
              <a:spLocks noChangeArrowheads="1"/>
            </p:cNvSpPr>
            <p:nvPr/>
          </p:nvSpPr>
          <p:spPr bwMode="auto">
            <a:xfrm>
              <a:off x="2269055" y="4257675"/>
              <a:ext cx="196368" cy="102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80 %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929003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PRISE DE DÉCISION MULTICRITÈRE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PRISE DE DÉCISION MULTICRITÈRE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Line 6"/>
          <p:cNvSpPr>
            <a:spLocks noChangeShapeType="1"/>
          </p:cNvSpPr>
          <p:nvPr/>
        </p:nvSpPr>
        <p:spPr bwMode="auto">
          <a:xfrm>
            <a:off x="4306888" y="4538663"/>
            <a:ext cx="0" cy="7334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Line 7"/>
          <p:cNvSpPr>
            <a:spLocks noChangeShapeType="1"/>
          </p:cNvSpPr>
          <p:nvPr/>
        </p:nvSpPr>
        <p:spPr bwMode="auto">
          <a:xfrm>
            <a:off x="5202238" y="4538663"/>
            <a:ext cx="0" cy="7334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8"/>
          <p:cNvSpPr>
            <a:spLocks noChangeShapeType="1"/>
          </p:cNvSpPr>
          <p:nvPr/>
        </p:nvSpPr>
        <p:spPr bwMode="auto">
          <a:xfrm>
            <a:off x="6157913" y="4538663"/>
            <a:ext cx="0" cy="7334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9"/>
          <p:cNvSpPr>
            <a:spLocks noChangeShapeType="1"/>
          </p:cNvSpPr>
          <p:nvPr/>
        </p:nvSpPr>
        <p:spPr bwMode="auto">
          <a:xfrm>
            <a:off x="7050088" y="4538663"/>
            <a:ext cx="0" cy="7334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3287713" y="4913313"/>
            <a:ext cx="37846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>
            <a:off x="3287713" y="5110163"/>
            <a:ext cx="37846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12"/>
          <p:cNvSpPr>
            <a:spLocks noChangeShapeType="1"/>
          </p:cNvSpPr>
          <p:nvPr/>
        </p:nvSpPr>
        <p:spPr bwMode="auto">
          <a:xfrm>
            <a:off x="3287713" y="4713288"/>
            <a:ext cx="37846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1954213" y="4103688"/>
            <a:ext cx="4803775" cy="1381125"/>
          </a:xfrm>
          <a:custGeom>
            <a:avLst/>
            <a:gdLst>
              <a:gd name="T0" fmla="*/ 3026 w 3026"/>
              <a:gd name="T1" fmla="*/ 0 h 870"/>
              <a:gd name="T2" fmla="*/ 0 w 3026"/>
              <a:gd name="T3" fmla="*/ 0 h 870"/>
              <a:gd name="T4" fmla="*/ 0 w 3026"/>
              <a:gd name="T5" fmla="*/ 870 h 870"/>
              <a:gd name="T6" fmla="*/ 302 w 3026"/>
              <a:gd name="T7" fmla="*/ 870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26" h="870">
                <a:moveTo>
                  <a:pt x="3026" y="0"/>
                </a:moveTo>
                <a:lnTo>
                  <a:pt x="0" y="0"/>
                </a:lnTo>
                <a:lnTo>
                  <a:pt x="0" y="870"/>
                </a:lnTo>
                <a:lnTo>
                  <a:pt x="302" y="87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2398713" y="5434013"/>
            <a:ext cx="123825" cy="101600"/>
          </a:xfrm>
          <a:custGeom>
            <a:avLst/>
            <a:gdLst>
              <a:gd name="T0" fmla="*/ 78 w 78"/>
              <a:gd name="T1" fmla="*/ 32 h 64"/>
              <a:gd name="T2" fmla="*/ 0 w 78"/>
              <a:gd name="T3" fmla="*/ 64 h 64"/>
              <a:gd name="T4" fmla="*/ 18 w 78"/>
              <a:gd name="T5" fmla="*/ 32 h 64"/>
              <a:gd name="T6" fmla="*/ 0 w 78"/>
              <a:gd name="T7" fmla="*/ 0 h 64"/>
              <a:gd name="T8" fmla="*/ 78 w 78"/>
              <a:gd name="T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64">
                <a:moveTo>
                  <a:pt x="78" y="32"/>
                </a:moveTo>
                <a:lnTo>
                  <a:pt x="0" y="64"/>
                </a:lnTo>
                <a:lnTo>
                  <a:pt x="18" y="32"/>
                </a:lnTo>
                <a:lnTo>
                  <a:pt x="0" y="0"/>
                </a:lnTo>
                <a:lnTo>
                  <a:pt x="78" y="3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398713" y="5434013"/>
            <a:ext cx="123825" cy="101600"/>
          </a:xfrm>
          <a:custGeom>
            <a:avLst/>
            <a:gdLst>
              <a:gd name="T0" fmla="*/ 78 w 78"/>
              <a:gd name="T1" fmla="*/ 32 h 64"/>
              <a:gd name="T2" fmla="*/ 0 w 78"/>
              <a:gd name="T3" fmla="*/ 64 h 64"/>
              <a:gd name="T4" fmla="*/ 18 w 78"/>
              <a:gd name="T5" fmla="*/ 32 h 64"/>
              <a:gd name="T6" fmla="*/ 0 w 78"/>
              <a:gd name="T7" fmla="*/ 0 h 64"/>
              <a:gd name="T8" fmla="*/ 78 w 78"/>
              <a:gd name="T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64">
                <a:moveTo>
                  <a:pt x="78" y="32"/>
                </a:moveTo>
                <a:lnTo>
                  <a:pt x="0" y="64"/>
                </a:lnTo>
                <a:lnTo>
                  <a:pt x="18" y="32"/>
                </a:lnTo>
                <a:lnTo>
                  <a:pt x="0" y="0"/>
                </a:lnTo>
                <a:lnTo>
                  <a:pt x="78" y="3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1951038" y="3300413"/>
            <a:ext cx="4829175" cy="409575"/>
          </a:xfrm>
          <a:custGeom>
            <a:avLst/>
            <a:gdLst>
              <a:gd name="T0" fmla="*/ 3042 w 3042"/>
              <a:gd name="T1" fmla="*/ 0 h 258"/>
              <a:gd name="T2" fmla="*/ 0 w 3042"/>
              <a:gd name="T3" fmla="*/ 0 h 258"/>
              <a:gd name="T4" fmla="*/ 0 w 3042"/>
              <a:gd name="T5" fmla="*/ 258 h 258"/>
              <a:gd name="T6" fmla="*/ 162 w 3042"/>
              <a:gd name="T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42" h="258">
                <a:moveTo>
                  <a:pt x="3042" y="0"/>
                </a:moveTo>
                <a:lnTo>
                  <a:pt x="0" y="0"/>
                </a:lnTo>
                <a:lnTo>
                  <a:pt x="0" y="258"/>
                </a:lnTo>
                <a:lnTo>
                  <a:pt x="162" y="25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2170113" y="3659188"/>
            <a:ext cx="127000" cy="101600"/>
          </a:xfrm>
          <a:custGeom>
            <a:avLst/>
            <a:gdLst>
              <a:gd name="T0" fmla="*/ 80 w 80"/>
              <a:gd name="T1" fmla="*/ 32 h 64"/>
              <a:gd name="T2" fmla="*/ 0 w 80"/>
              <a:gd name="T3" fmla="*/ 64 h 64"/>
              <a:gd name="T4" fmla="*/ 20 w 80"/>
              <a:gd name="T5" fmla="*/ 32 h 64"/>
              <a:gd name="T6" fmla="*/ 0 w 80"/>
              <a:gd name="T7" fmla="*/ 0 h 64"/>
              <a:gd name="T8" fmla="*/ 80 w 80"/>
              <a:gd name="T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4">
                <a:moveTo>
                  <a:pt x="80" y="32"/>
                </a:moveTo>
                <a:lnTo>
                  <a:pt x="0" y="64"/>
                </a:lnTo>
                <a:lnTo>
                  <a:pt x="20" y="32"/>
                </a:lnTo>
                <a:lnTo>
                  <a:pt x="0" y="0"/>
                </a:lnTo>
                <a:lnTo>
                  <a:pt x="80" y="3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2170113" y="3659188"/>
            <a:ext cx="127000" cy="101600"/>
          </a:xfrm>
          <a:custGeom>
            <a:avLst/>
            <a:gdLst>
              <a:gd name="T0" fmla="*/ 80 w 80"/>
              <a:gd name="T1" fmla="*/ 32 h 64"/>
              <a:gd name="T2" fmla="*/ 0 w 80"/>
              <a:gd name="T3" fmla="*/ 64 h 64"/>
              <a:gd name="T4" fmla="*/ 20 w 80"/>
              <a:gd name="T5" fmla="*/ 32 h 64"/>
              <a:gd name="T6" fmla="*/ 0 w 80"/>
              <a:gd name="T7" fmla="*/ 0 h 64"/>
              <a:gd name="T8" fmla="*/ 80 w 80"/>
              <a:gd name="T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4">
                <a:moveTo>
                  <a:pt x="80" y="32"/>
                </a:moveTo>
                <a:lnTo>
                  <a:pt x="0" y="64"/>
                </a:lnTo>
                <a:lnTo>
                  <a:pt x="20" y="32"/>
                </a:lnTo>
                <a:lnTo>
                  <a:pt x="0" y="0"/>
                </a:lnTo>
                <a:lnTo>
                  <a:pt x="80" y="3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6850063" y="4049713"/>
            <a:ext cx="127000" cy="104775"/>
          </a:xfrm>
          <a:custGeom>
            <a:avLst/>
            <a:gdLst>
              <a:gd name="T0" fmla="*/ 0 w 80"/>
              <a:gd name="T1" fmla="*/ 34 h 66"/>
              <a:gd name="T2" fmla="*/ 80 w 80"/>
              <a:gd name="T3" fmla="*/ 0 h 66"/>
              <a:gd name="T4" fmla="*/ 62 w 80"/>
              <a:gd name="T5" fmla="*/ 34 h 66"/>
              <a:gd name="T6" fmla="*/ 80 w 80"/>
              <a:gd name="T7" fmla="*/ 66 h 66"/>
              <a:gd name="T8" fmla="*/ 0 w 80"/>
              <a:gd name="T9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6">
                <a:moveTo>
                  <a:pt x="0" y="34"/>
                </a:moveTo>
                <a:lnTo>
                  <a:pt x="80" y="0"/>
                </a:lnTo>
                <a:lnTo>
                  <a:pt x="62" y="34"/>
                </a:lnTo>
                <a:lnTo>
                  <a:pt x="80" y="66"/>
                </a:lnTo>
                <a:lnTo>
                  <a:pt x="0" y="34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6850063" y="4049713"/>
            <a:ext cx="127000" cy="104775"/>
          </a:xfrm>
          <a:custGeom>
            <a:avLst/>
            <a:gdLst>
              <a:gd name="T0" fmla="*/ 0 w 80"/>
              <a:gd name="T1" fmla="*/ 34 h 66"/>
              <a:gd name="T2" fmla="*/ 80 w 80"/>
              <a:gd name="T3" fmla="*/ 0 h 66"/>
              <a:gd name="T4" fmla="*/ 62 w 80"/>
              <a:gd name="T5" fmla="*/ 34 h 66"/>
              <a:gd name="T6" fmla="*/ 80 w 80"/>
              <a:gd name="T7" fmla="*/ 66 h 66"/>
              <a:gd name="T8" fmla="*/ 0 w 80"/>
              <a:gd name="T9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6">
                <a:moveTo>
                  <a:pt x="0" y="34"/>
                </a:moveTo>
                <a:lnTo>
                  <a:pt x="80" y="0"/>
                </a:lnTo>
                <a:lnTo>
                  <a:pt x="62" y="34"/>
                </a:lnTo>
                <a:lnTo>
                  <a:pt x="80" y="66"/>
                </a:lnTo>
                <a:lnTo>
                  <a:pt x="0" y="3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4189413" y="2103438"/>
            <a:ext cx="3003550" cy="1196975"/>
          </a:xfrm>
          <a:custGeom>
            <a:avLst/>
            <a:gdLst>
              <a:gd name="T0" fmla="*/ 0 w 1892"/>
              <a:gd name="T1" fmla="*/ 0 h 754"/>
              <a:gd name="T2" fmla="*/ 1892 w 1892"/>
              <a:gd name="T3" fmla="*/ 0 h 754"/>
              <a:gd name="T4" fmla="*/ 1892 w 1892"/>
              <a:gd name="T5" fmla="*/ 754 h 754"/>
              <a:gd name="T6" fmla="*/ 1730 w 1892"/>
              <a:gd name="T7" fmla="*/ 754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2" h="754">
                <a:moveTo>
                  <a:pt x="0" y="0"/>
                </a:moveTo>
                <a:lnTo>
                  <a:pt x="1892" y="0"/>
                </a:lnTo>
                <a:lnTo>
                  <a:pt x="1892" y="754"/>
                </a:lnTo>
                <a:lnTo>
                  <a:pt x="1730" y="754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6846888" y="3249613"/>
            <a:ext cx="127000" cy="104775"/>
          </a:xfrm>
          <a:custGeom>
            <a:avLst/>
            <a:gdLst>
              <a:gd name="T0" fmla="*/ 0 w 80"/>
              <a:gd name="T1" fmla="*/ 32 h 66"/>
              <a:gd name="T2" fmla="*/ 80 w 80"/>
              <a:gd name="T3" fmla="*/ 0 h 66"/>
              <a:gd name="T4" fmla="*/ 60 w 80"/>
              <a:gd name="T5" fmla="*/ 32 h 66"/>
              <a:gd name="T6" fmla="*/ 80 w 80"/>
              <a:gd name="T7" fmla="*/ 66 h 66"/>
              <a:gd name="T8" fmla="*/ 0 w 80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6">
                <a:moveTo>
                  <a:pt x="0" y="32"/>
                </a:moveTo>
                <a:lnTo>
                  <a:pt x="80" y="0"/>
                </a:lnTo>
                <a:lnTo>
                  <a:pt x="60" y="32"/>
                </a:lnTo>
                <a:lnTo>
                  <a:pt x="80" y="66"/>
                </a:lnTo>
                <a:lnTo>
                  <a:pt x="0" y="3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6846888" y="3249613"/>
            <a:ext cx="127000" cy="104775"/>
          </a:xfrm>
          <a:custGeom>
            <a:avLst/>
            <a:gdLst>
              <a:gd name="T0" fmla="*/ 0 w 80"/>
              <a:gd name="T1" fmla="*/ 32 h 66"/>
              <a:gd name="T2" fmla="*/ 80 w 80"/>
              <a:gd name="T3" fmla="*/ 0 h 66"/>
              <a:gd name="T4" fmla="*/ 60 w 80"/>
              <a:gd name="T5" fmla="*/ 32 h 66"/>
              <a:gd name="T6" fmla="*/ 80 w 80"/>
              <a:gd name="T7" fmla="*/ 66 h 66"/>
              <a:gd name="T8" fmla="*/ 0 w 80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6">
                <a:moveTo>
                  <a:pt x="0" y="32"/>
                </a:moveTo>
                <a:lnTo>
                  <a:pt x="80" y="0"/>
                </a:lnTo>
                <a:lnTo>
                  <a:pt x="60" y="32"/>
                </a:lnTo>
                <a:lnTo>
                  <a:pt x="80" y="66"/>
                </a:lnTo>
                <a:lnTo>
                  <a:pt x="0" y="3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4"/>
          <p:cNvSpPr>
            <a:spLocks noChangeArrowheads="1"/>
          </p:cNvSpPr>
          <p:nvPr/>
        </p:nvSpPr>
        <p:spPr bwMode="auto">
          <a:xfrm>
            <a:off x="2335213" y="2322513"/>
            <a:ext cx="635000" cy="717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2" name="Rectangle 25"/>
          <p:cNvSpPr>
            <a:spLocks noChangeArrowheads="1"/>
          </p:cNvSpPr>
          <p:nvPr/>
        </p:nvSpPr>
        <p:spPr bwMode="auto">
          <a:xfrm>
            <a:off x="2335213" y="2322513"/>
            <a:ext cx="635000" cy="717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3" name="Rectangle 26"/>
          <p:cNvSpPr>
            <a:spLocks noChangeArrowheads="1"/>
          </p:cNvSpPr>
          <p:nvPr/>
        </p:nvSpPr>
        <p:spPr bwMode="auto">
          <a:xfrm>
            <a:off x="2332038" y="1992313"/>
            <a:ext cx="1857375" cy="215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5" name="Rectangle 27"/>
          <p:cNvSpPr>
            <a:spLocks noChangeArrowheads="1"/>
          </p:cNvSpPr>
          <p:nvPr/>
        </p:nvSpPr>
        <p:spPr bwMode="auto">
          <a:xfrm>
            <a:off x="2332038" y="1992313"/>
            <a:ext cx="1857375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6" name="Rectangle 28"/>
          <p:cNvSpPr>
            <a:spLocks noChangeArrowheads="1"/>
          </p:cNvSpPr>
          <p:nvPr/>
        </p:nvSpPr>
        <p:spPr bwMode="auto">
          <a:xfrm>
            <a:off x="4694238" y="2363788"/>
            <a:ext cx="11334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7" name="Rectangle 29"/>
          <p:cNvSpPr>
            <a:spLocks noChangeArrowheads="1"/>
          </p:cNvSpPr>
          <p:nvPr/>
        </p:nvSpPr>
        <p:spPr bwMode="auto">
          <a:xfrm>
            <a:off x="4694238" y="2363788"/>
            <a:ext cx="1133475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8" name="Rectangle 30"/>
          <p:cNvSpPr>
            <a:spLocks noChangeArrowheads="1"/>
          </p:cNvSpPr>
          <p:nvPr/>
        </p:nvSpPr>
        <p:spPr bwMode="auto">
          <a:xfrm>
            <a:off x="4694238" y="2770188"/>
            <a:ext cx="1133475" cy="1968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19" name="Rectangle 31"/>
          <p:cNvSpPr>
            <a:spLocks noChangeArrowheads="1"/>
          </p:cNvSpPr>
          <p:nvPr/>
        </p:nvSpPr>
        <p:spPr bwMode="auto">
          <a:xfrm>
            <a:off x="4694238" y="2770188"/>
            <a:ext cx="1133475" cy="1968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0" name="Rectangle 32"/>
          <p:cNvSpPr>
            <a:spLocks noChangeArrowheads="1"/>
          </p:cNvSpPr>
          <p:nvPr/>
        </p:nvSpPr>
        <p:spPr bwMode="auto">
          <a:xfrm>
            <a:off x="3900488" y="3198813"/>
            <a:ext cx="2644775" cy="212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1" name="Rectangle 33"/>
          <p:cNvSpPr>
            <a:spLocks noChangeArrowheads="1"/>
          </p:cNvSpPr>
          <p:nvPr/>
        </p:nvSpPr>
        <p:spPr bwMode="auto">
          <a:xfrm>
            <a:off x="3900488" y="3198813"/>
            <a:ext cx="2644775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2" name="Rectangle 34"/>
          <p:cNvSpPr>
            <a:spLocks noChangeArrowheads="1"/>
          </p:cNvSpPr>
          <p:nvPr/>
        </p:nvSpPr>
        <p:spPr bwMode="auto">
          <a:xfrm>
            <a:off x="4389438" y="1992313"/>
            <a:ext cx="225425" cy="215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3" name="Rectangle 35"/>
          <p:cNvSpPr>
            <a:spLocks noChangeArrowheads="1"/>
          </p:cNvSpPr>
          <p:nvPr/>
        </p:nvSpPr>
        <p:spPr bwMode="auto">
          <a:xfrm>
            <a:off x="4389438" y="1992313"/>
            <a:ext cx="225425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4" name="Rectangle 36"/>
          <p:cNvSpPr>
            <a:spLocks noChangeArrowheads="1"/>
          </p:cNvSpPr>
          <p:nvPr/>
        </p:nvSpPr>
        <p:spPr bwMode="auto">
          <a:xfrm>
            <a:off x="6615113" y="3192463"/>
            <a:ext cx="228600" cy="215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5" name="Rectangle 37"/>
          <p:cNvSpPr>
            <a:spLocks noChangeArrowheads="1"/>
          </p:cNvSpPr>
          <p:nvPr/>
        </p:nvSpPr>
        <p:spPr bwMode="auto">
          <a:xfrm>
            <a:off x="6615113" y="3192463"/>
            <a:ext cx="228600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6" name="Rectangle 38"/>
          <p:cNvSpPr>
            <a:spLocks noChangeArrowheads="1"/>
          </p:cNvSpPr>
          <p:nvPr/>
        </p:nvSpPr>
        <p:spPr bwMode="auto">
          <a:xfrm>
            <a:off x="2398714" y="3995738"/>
            <a:ext cx="4146550" cy="212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7" name="Rectangle 39"/>
          <p:cNvSpPr>
            <a:spLocks noChangeArrowheads="1"/>
          </p:cNvSpPr>
          <p:nvPr/>
        </p:nvSpPr>
        <p:spPr bwMode="auto">
          <a:xfrm>
            <a:off x="2398714" y="3995738"/>
            <a:ext cx="4146550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8" name="Rectangle 40"/>
          <p:cNvSpPr>
            <a:spLocks noChangeArrowheads="1"/>
          </p:cNvSpPr>
          <p:nvPr/>
        </p:nvSpPr>
        <p:spPr bwMode="auto">
          <a:xfrm>
            <a:off x="2522538" y="5376863"/>
            <a:ext cx="857250" cy="212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9" name="Rectangle 41"/>
          <p:cNvSpPr>
            <a:spLocks noChangeArrowheads="1"/>
          </p:cNvSpPr>
          <p:nvPr/>
        </p:nvSpPr>
        <p:spPr bwMode="auto">
          <a:xfrm>
            <a:off x="2522538" y="5376863"/>
            <a:ext cx="857250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0" name="Rectangle 42"/>
          <p:cNvSpPr>
            <a:spLocks noChangeArrowheads="1"/>
          </p:cNvSpPr>
          <p:nvPr/>
        </p:nvSpPr>
        <p:spPr bwMode="auto">
          <a:xfrm>
            <a:off x="6615113" y="3989388"/>
            <a:ext cx="228600" cy="215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1" name="Rectangle 43"/>
          <p:cNvSpPr>
            <a:spLocks noChangeArrowheads="1"/>
          </p:cNvSpPr>
          <p:nvPr/>
        </p:nvSpPr>
        <p:spPr bwMode="auto">
          <a:xfrm>
            <a:off x="6615113" y="3989388"/>
            <a:ext cx="228600" cy="2159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2" name="Rectangle 44"/>
          <p:cNvSpPr>
            <a:spLocks noChangeArrowheads="1"/>
          </p:cNvSpPr>
          <p:nvPr/>
        </p:nvSpPr>
        <p:spPr bwMode="auto">
          <a:xfrm>
            <a:off x="2300288" y="3602038"/>
            <a:ext cx="225425" cy="215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3" name="Rectangle 45"/>
          <p:cNvSpPr>
            <a:spLocks noChangeArrowheads="1"/>
          </p:cNvSpPr>
          <p:nvPr/>
        </p:nvSpPr>
        <p:spPr bwMode="auto">
          <a:xfrm>
            <a:off x="2300288" y="3602038"/>
            <a:ext cx="225425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4" name="Freeform 46"/>
          <p:cNvSpPr>
            <a:spLocks/>
          </p:cNvSpPr>
          <p:nvPr/>
        </p:nvSpPr>
        <p:spPr bwMode="auto">
          <a:xfrm>
            <a:off x="5392738" y="4789488"/>
            <a:ext cx="1149350" cy="387350"/>
          </a:xfrm>
          <a:custGeom>
            <a:avLst/>
            <a:gdLst>
              <a:gd name="T0" fmla="*/ 724 w 724"/>
              <a:gd name="T1" fmla="*/ 122 h 244"/>
              <a:gd name="T2" fmla="*/ 716 w 724"/>
              <a:gd name="T3" fmla="*/ 146 h 244"/>
              <a:gd name="T4" fmla="*/ 696 w 724"/>
              <a:gd name="T5" fmla="*/ 170 h 244"/>
              <a:gd name="T6" fmla="*/ 662 w 724"/>
              <a:gd name="T7" fmla="*/ 190 h 244"/>
              <a:gd name="T8" fmla="*/ 618 w 724"/>
              <a:gd name="T9" fmla="*/ 208 h 244"/>
              <a:gd name="T10" fmla="*/ 564 w 724"/>
              <a:gd name="T11" fmla="*/ 224 h 244"/>
              <a:gd name="T12" fmla="*/ 502 w 724"/>
              <a:gd name="T13" fmla="*/ 234 h 244"/>
              <a:gd name="T14" fmla="*/ 434 w 724"/>
              <a:gd name="T15" fmla="*/ 242 h 244"/>
              <a:gd name="T16" fmla="*/ 362 w 724"/>
              <a:gd name="T17" fmla="*/ 244 h 244"/>
              <a:gd name="T18" fmla="*/ 324 w 724"/>
              <a:gd name="T19" fmla="*/ 244 h 244"/>
              <a:gd name="T20" fmla="*/ 254 w 724"/>
              <a:gd name="T21" fmla="*/ 238 h 244"/>
              <a:gd name="T22" fmla="*/ 190 w 724"/>
              <a:gd name="T23" fmla="*/ 230 h 244"/>
              <a:gd name="T24" fmla="*/ 132 w 724"/>
              <a:gd name="T25" fmla="*/ 216 h 244"/>
              <a:gd name="T26" fmla="*/ 82 w 724"/>
              <a:gd name="T27" fmla="*/ 200 h 244"/>
              <a:gd name="T28" fmla="*/ 44 w 724"/>
              <a:gd name="T29" fmla="*/ 180 h 244"/>
              <a:gd name="T30" fmla="*/ 16 w 724"/>
              <a:gd name="T31" fmla="*/ 158 h 244"/>
              <a:gd name="T32" fmla="*/ 2 w 724"/>
              <a:gd name="T33" fmla="*/ 134 h 244"/>
              <a:gd name="T34" fmla="*/ 0 w 724"/>
              <a:gd name="T35" fmla="*/ 122 h 244"/>
              <a:gd name="T36" fmla="*/ 8 w 724"/>
              <a:gd name="T37" fmla="*/ 98 h 244"/>
              <a:gd name="T38" fmla="*/ 28 w 724"/>
              <a:gd name="T39" fmla="*/ 76 h 244"/>
              <a:gd name="T40" fmla="*/ 62 w 724"/>
              <a:gd name="T41" fmla="*/ 54 h 244"/>
              <a:gd name="T42" fmla="*/ 106 w 724"/>
              <a:gd name="T43" fmla="*/ 36 h 244"/>
              <a:gd name="T44" fmla="*/ 160 w 724"/>
              <a:gd name="T45" fmla="*/ 22 h 244"/>
              <a:gd name="T46" fmla="*/ 220 w 724"/>
              <a:gd name="T47" fmla="*/ 10 h 244"/>
              <a:gd name="T48" fmla="*/ 288 w 724"/>
              <a:gd name="T49" fmla="*/ 4 h 244"/>
              <a:gd name="T50" fmla="*/ 362 w 724"/>
              <a:gd name="T51" fmla="*/ 0 h 244"/>
              <a:gd name="T52" fmla="*/ 398 w 724"/>
              <a:gd name="T53" fmla="*/ 2 h 244"/>
              <a:gd name="T54" fmla="*/ 470 w 724"/>
              <a:gd name="T55" fmla="*/ 6 h 244"/>
              <a:gd name="T56" fmla="*/ 534 w 724"/>
              <a:gd name="T57" fmla="*/ 16 h 244"/>
              <a:gd name="T58" fmla="*/ 592 w 724"/>
              <a:gd name="T59" fmla="*/ 28 h 244"/>
              <a:gd name="T60" fmla="*/ 642 w 724"/>
              <a:gd name="T61" fmla="*/ 46 h 244"/>
              <a:gd name="T62" fmla="*/ 680 w 724"/>
              <a:gd name="T63" fmla="*/ 64 h 244"/>
              <a:gd name="T64" fmla="*/ 708 w 724"/>
              <a:gd name="T65" fmla="*/ 86 h 244"/>
              <a:gd name="T66" fmla="*/ 722 w 724"/>
              <a:gd name="T67" fmla="*/ 11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4" h="244">
                <a:moveTo>
                  <a:pt x="724" y="122"/>
                </a:moveTo>
                <a:lnTo>
                  <a:pt x="724" y="122"/>
                </a:lnTo>
                <a:lnTo>
                  <a:pt x="722" y="134"/>
                </a:lnTo>
                <a:lnTo>
                  <a:pt x="716" y="146"/>
                </a:lnTo>
                <a:lnTo>
                  <a:pt x="708" y="158"/>
                </a:lnTo>
                <a:lnTo>
                  <a:pt x="696" y="170"/>
                </a:lnTo>
                <a:lnTo>
                  <a:pt x="680" y="180"/>
                </a:lnTo>
                <a:lnTo>
                  <a:pt x="662" y="190"/>
                </a:lnTo>
                <a:lnTo>
                  <a:pt x="642" y="200"/>
                </a:lnTo>
                <a:lnTo>
                  <a:pt x="618" y="208"/>
                </a:lnTo>
                <a:lnTo>
                  <a:pt x="592" y="216"/>
                </a:lnTo>
                <a:lnTo>
                  <a:pt x="564" y="224"/>
                </a:lnTo>
                <a:lnTo>
                  <a:pt x="534" y="230"/>
                </a:lnTo>
                <a:lnTo>
                  <a:pt x="502" y="234"/>
                </a:lnTo>
                <a:lnTo>
                  <a:pt x="470" y="238"/>
                </a:lnTo>
                <a:lnTo>
                  <a:pt x="434" y="242"/>
                </a:lnTo>
                <a:lnTo>
                  <a:pt x="398" y="244"/>
                </a:lnTo>
                <a:lnTo>
                  <a:pt x="362" y="244"/>
                </a:lnTo>
                <a:lnTo>
                  <a:pt x="362" y="244"/>
                </a:lnTo>
                <a:lnTo>
                  <a:pt x="324" y="244"/>
                </a:lnTo>
                <a:lnTo>
                  <a:pt x="288" y="242"/>
                </a:lnTo>
                <a:lnTo>
                  <a:pt x="254" y="238"/>
                </a:lnTo>
                <a:lnTo>
                  <a:pt x="220" y="234"/>
                </a:lnTo>
                <a:lnTo>
                  <a:pt x="190" y="230"/>
                </a:lnTo>
                <a:lnTo>
                  <a:pt x="160" y="224"/>
                </a:lnTo>
                <a:lnTo>
                  <a:pt x="132" y="216"/>
                </a:lnTo>
                <a:lnTo>
                  <a:pt x="106" y="208"/>
                </a:lnTo>
                <a:lnTo>
                  <a:pt x="82" y="200"/>
                </a:lnTo>
                <a:lnTo>
                  <a:pt x="62" y="190"/>
                </a:lnTo>
                <a:lnTo>
                  <a:pt x="44" y="180"/>
                </a:lnTo>
                <a:lnTo>
                  <a:pt x="28" y="170"/>
                </a:lnTo>
                <a:lnTo>
                  <a:pt x="16" y="158"/>
                </a:lnTo>
                <a:lnTo>
                  <a:pt x="8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8" y="98"/>
                </a:lnTo>
                <a:lnTo>
                  <a:pt x="16" y="86"/>
                </a:lnTo>
                <a:lnTo>
                  <a:pt x="28" y="76"/>
                </a:lnTo>
                <a:lnTo>
                  <a:pt x="44" y="64"/>
                </a:lnTo>
                <a:lnTo>
                  <a:pt x="62" y="54"/>
                </a:lnTo>
                <a:lnTo>
                  <a:pt x="82" y="46"/>
                </a:lnTo>
                <a:lnTo>
                  <a:pt x="106" y="36"/>
                </a:lnTo>
                <a:lnTo>
                  <a:pt x="132" y="28"/>
                </a:lnTo>
                <a:lnTo>
                  <a:pt x="160" y="22"/>
                </a:lnTo>
                <a:lnTo>
                  <a:pt x="190" y="16"/>
                </a:lnTo>
                <a:lnTo>
                  <a:pt x="220" y="10"/>
                </a:lnTo>
                <a:lnTo>
                  <a:pt x="254" y="6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70" y="6"/>
                </a:lnTo>
                <a:lnTo>
                  <a:pt x="502" y="10"/>
                </a:lnTo>
                <a:lnTo>
                  <a:pt x="534" y="16"/>
                </a:lnTo>
                <a:lnTo>
                  <a:pt x="564" y="22"/>
                </a:lnTo>
                <a:lnTo>
                  <a:pt x="592" y="28"/>
                </a:lnTo>
                <a:lnTo>
                  <a:pt x="618" y="36"/>
                </a:lnTo>
                <a:lnTo>
                  <a:pt x="642" y="46"/>
                </a:lnTo>
                <a:lnTo>
                  <a:pt x="662" y="54"/>
                </a:lnTo>
                <a:lnTo>
                  <a:pt x="680" y="64"/>
                </a:lnTo>
                <a:lnTo>
                  <a:pt x="696" y="76"/>
                </a:lnTo>
                <a:lnTo>
                  <a:pt x="708" y="86"/>
                </a:lnTo>
                <a:lnTo>
                  <a:pt x="716" y="98"/>
                </a:lnTo>
                <a:lnTo>
                  <a:pt x="722" y="110"/>
                </a:lnTo>
                <a:lnTo>
                  <a:pt x="724" y="12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5" name="Freeform 47"/>
          <p:cNvSpPr>
            <a:spLocks/>
          </p:cNvSpPr>
          <p:nvPr/>
        </p:nvSpPr>
        <p:spPr bwMode="auto">
          <a:xfrm>
            <a:off x="5392738" y="4789488"/>
            <a:ext cx="1149350" cy="387350"/>
          </a:xfrm>
          <a:custGeom>
            <a:avLst/>
            <a:gdLst>
              <a:gd name="T0" fmla="*/ 724 w 724"/>
              <a:gd name="T1" fmla="*/ 122 h 244"/>
              <a:gd name="T2" fmla="*/ 716 w 724"/>
              <a:gd name="T3" fmla="*/ 146 h 244"/>
              <a:gd name="T4" fmla="*/ 696 w 724"/>
              <a:gd name="T5" fmla="*/ 170 h 244"/>
              <a:gd name="T6" fmla="*/ 662 w 724"/>
              <a:gd name="T7" fmla="*/ 190 h 244"/>
              <a:gd name="T8" fmla="*/ 618 w 724"/>
              <a:gd name="T9" fmla="*/ 208 h 244"/>
              <a:gd name="T10" fmla="*/ 564 w 724"/>
              <a:gd name="T11" fmla="*/ 224 h 244"/>
              <a:gd name="T12" fmla="*/ 502 w 724"/>
              <a:gd name="T13" fmla="*/ 234 h 244"/>
              <a:gd name="T14" fmla="*/ 434 w 724"/>
              <a:gd name="T15" fmla="*/ 242 h 244"/>
              <a:gd name="T16" fmla="*/ 362 w 724"/>
              <a:gd name="T17" fmla="*/ 244 h 244"/>
              <a:gd name="T18" fmla="*/ 324 w 724"/>
              <a:gd name="T19" fmla="*/ 244 h 244"/>
              <a:gd name="T20" fmla="*/ 254 w 724"/>
              <a:gd name="T21" fmla="*/ 238 h 244"/>
              <a:gd name="T22" fmla="*/ 190 w 724"/>
              <a:gd name="T23" fmla="*/ 230 h 244"/>
              <a:gd name="T24" fmla="*/ 132 w 724"/>
              <a:gd name="T25" fmla="*/ 216 h 244"/>
              <a:gd name="T26" fmla="*/ 82 w 724"/>
              <a:gd name="T27" fmla="*/ 200 h 244"/>
              <a:gd name="T28" fmla="*/ 44 w 724"/>
              <a:gd name="T29" fmla="*/ 180 h 244"/>
              <a:gd name="T30" fmla="*/ 16 w 724"/>
              <a:gd name="T31" fmla="*/ 158 h 244"/>
              <a:gd name="T32" fmla="*/ 2 w 724"/>
              <a:gd name="T33" fmla="*/ 134 h 244"/>
              <a:gd name="T34" fmla="*/ 0 w 724"/>
              <a:gd name="T35" fmla="*/ 122 h 244"/>
              <a:gd name="T36" fmla="*/ 8 w 724"/>
              <a:gd name="T37" fmla="*/ 98 h 244"/>
              <a:gd name="T38" fmla="*/ 28 w 724"/>
              <a:gd name="T39" fmla="*/ 76 h 244"/>
              <a:gd name="T40" fmla="*/ 62 w 724"/>
              <a:gd name="T41" fmla="*/ 54 h 244"/>
              <a:gd name="T42" fmla="*/ 106 w 724"/>
              <a:gd name="T43" fmla="*/ 36 h 244"/>
              <a:gd name="T44" fmla="*/ 160 w 724"/>
              <a:gd name="T45" fmla="*/ 22 h 244"/>
              <a:gd name="T46" fmla="*/ 220 w 724"/>
              <a:gd name="T47" fmla="*/ 10 h 244"/>
              <a:gd name="T48" fmla="*/ 288 w 724"/>
              <a:gd name="T49" fmla="*/ 4 h 244"/>
              <a:gd name="T50" fmla="*/ 362 w 724"/>
              <a:gd name="T51" fmla="*/ 0 h 244"/>
              <a:gd name="T52" fmla="*/ 398 w 724"/>
              <a:gd name="T53" fmla="*/ 2 h 244"/>
              <a:gd name="T54" fmla="*/ 470 w 724"/>
              <a:gd name="T55" fmla="*/ 6 h 244"/>
              <a:gd name="T56" fmla="*/ 534 w 724"/>
              <a:gd name="T57" fmla="*/ 16 h 244"/>
              <a:gd name="T58" fmla="*/ 592 w 724"/>
              <a:gd name="T59" fmla="*/ 28 h 244"/>
              <a:gd name="T60" fmla="*/ 642 w 724"/>
              <a:gd name="T61" fmla="*/ 46 h 244"/>
              <a:gd name="T62" fmla="*/ 680 w 724"/>
              <a:gd name="T63" fmla="*/ 64 h 244"/>
              <a:gd name="T64" fmla="*/ 708 w 724"/>
              <a:gd name="T65" fmla="*/ 86 h 244"/>
              <a:gd name="T66" fmla="*/ 722 w 724"/>
              <a:gd name="T67" fmla="*/ 11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4" h="244">
                <a:moveTo>
                  <a:pt x="724" y="122"/>
                </a:moveTo>
                <a:lnTo>
                  <a:pt x="724" y="122"/>
                </a:lnTo>
                <a:lnTo>
                  <a:pt x="722" y="134"/>
                </a:lnTo>
                <a:lnTo>
                  <a:pt x="716" y="146"/>
                </a:lnTo>
                <a:lnTo>
                  <a:pt x="708" y="158"/>
                </a:lnTo>
                <a:lnTo>
                  <a:pt x="696" y="170"/>
                </a:lnTo>
                <a:lnTo>
                  <a:pt x="680" y="180"/>
                </a:lnTo>
                <a:lnTo>
                  <a:pt x="662" y="190"/>
                </a:lnTo>
                <a:lnTo>
                  <a:pt x="642" y="200"/>
                </a:lnTo>
                <a:lnTo>
                  <a:pt x="618" y="208"/>
                </a:lnTo>
                <a:lnTo>
                  <a:pt x="592" y="216"/>
                </a:lnTo>
                <a:lnTo>
                  <a:pt x="564" y="224"/>
                </a:lnTo>
                <a:lnTo>
                  <a:pt x="534" y="230"/>
                </a:lnTo>
                <a:lnTo>
                  <a:pt x="502" y="234"/>
                </a:lnTo>
                <a:lnTo>
                  <a:pt x="470" y="238"/>
                </a:lnTo>
                <a:lnTo>
                  <a:pt x="434" y="242"/>
                </a:lnTo>
                <a:lnTo>
                  <a:pt x="398" y="244"/>
                </a:lnTo>
                <a:lnTo>
                  <a:pt x="362" y="244"/>
                </a:lnTo>
                <a:lnTo>
                  <a:pt x="362" y="244"/>
                </a:lnTo>
                <a:lnTo>
                  <a:pt x="324" y="244"/>
                </a:lnTo>
                <a:lnTo>
                  <a:pt x="288" y="242"/>
                </a:lnTo>
                <a:lnTo>
                  <a:pt x="254" y="238"/>
                </a:lnTo>
                <a:lnTo>
                  <a:pt x="220" y="234"/>
                </a:lnTo>
                <a:lnTo>
                  <a:pt x="190" y="230"/>
                </a:lnTo>
                <a:lnTo>
                  <a:pt x="160" y="224"/>
                </a:lnTo>
                <a:lnTo>
                  <a:pt x="132" y="216"/>
                </a:lnTo>
                <a:lnTo>
                  <a:pt x="106" y="208"/>
                </a:lnTo>
                <a:lnTo>
                  <a:pt x="82" y="200"/>
                </a:lnTo>
                <a:lnTo>
                  <a:pt x="62" y="190"/>
                </a:lnTo>
                <a:lnTo>
                  <a:pt x="44" y="180"/>
                </a:lnTo>
                <a:lnTo>
                  <a:pt x="28" y="170"/>
                </a:lnTo>
                <a:lnTo>
                  <a:pt x="16" y="158"/>
                </a:lnTo>
                <a:lnTo>
                  <a:pt x="8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8" y="98"/>
                </a:lnTo>
                <a:lnTo>
                  <a:pt x="16" y="86"/>
                </a:lnTo>
                <a:lnTo>
                  <a:pt x="28" y="76"/>
                </a:lnTo>
                <a:lnTo>
                  <a:pt x="44" y="64"/>
                </a:lnTo>
                <a:lnTo>
                  <a:pt x="62" y="54"/>
                </a:lnTo>
                <a:lnTo>
                  <a:pt x="82" y="46"/>
                </a:lnTo>
                <a:lnTo>
                  <a:pt x="106" y="36"/>
                </a:lnTo>
                <a:lnTo>
                  <a:pt x="132" y="28"/>
                </a:lnTo>
                <a:lnTo>
                  <a:pt x="160" y="22"/>
                </a:lnTo>
                <a:lnTo>
                  <a:pt x="190" y="16"/>
                </a:lnTo>
                <a:lnTo>
                  <a:pt x="220" y="10"/>
                </a:lnTo>
                <a:lnTo>
                  <a:pt x="254" y="6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70" y="6"/>
                </a:lnTo>
                <a:lnTo>
                  <a:pt x="502" y="10"/>
                </a:lnTo>
                <a:lnTo>
                  <a:pt x="534" y="16"/>
                </a:lnTo>
                <a:lnTo>
                  <a:pt x="564" y="22"/>
                </a:lnTo>
                <a:lnTo>
                  <a:pt x="592" y="28"/>
                </a:lnTo>
                <a:lnTo>
                  <a:pt x="618" y="36"/>
                </a:lnTo>
                <a:lnTo>
                  <a:pt x="642" y="46"/>
                </a:lnTo>
                <a:lnTo>
                  <a:pt x="662" y="54"/>
                </a:lnTo>
                <a:lnTo>
                  <a:pt x="680" y="64"/>
                </a:lnTo>
                <a:lnTo>
                  <a:pt x="696" y="76"/>
                </a:lnTo>
                <a:lnTo>
                  <a:pt x="708" y="86"/>
                </a:lnTo>
                <a:lnTo>
                  <a:pt x="716" y="98"/>
                </a:lnTo>
                <a:lnTo>
                  <a:pt x="722" y="110"/>
                </a:lnTo>
                <a:lnTo>
                  <a:pt x="724" y="1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6" name="Freeform 48"/>
          <p:cNvSpPr>
            <a:spLocks/>
          </p:cNvSpPr>
          <p:nvPr/>
        </p:nvSpPr>
        <p:spPr bwMode="auto">
          <a:xfrm>
            <a:off x="5392738" y="4789488"/>
            <a:ext cx="1149350" cy="387350"/>
          </a:xfrm>
          <a:custGeom>
            <a:avLst/>
            <a:gdLst>
              <a:gd name="T0" fmla="*/ 724 w 724"/>
              <a:gd name="T1" fmla="*/ 122 h 244"/>
              <a:gd name="T2" fmla="*/ 716 w 724"/>
              <a:gd name="T3" fmla="*/ 146 h 244"/>
              <a:gd name="T4" fmla="*/ 696 w 724"/>
              <a:gd name="T5" fmla="*/ 170 h 244"/>
              <a:gd name="T6" fmla="*/ 662 w 724"/>
              <a:gd name="T7" fmla="*/ 190 h 244"/>
              <a:gd name="T8" fmla="*/ 618 w 724"/>
              <a:gd name="T9" fmla="*/ 208 h 244"/>
              <a:gd name="T10" fmla="*/ 564 w 724"/>
              <a:gd name="T11" fmla="*/ 224 h 244"/>
              <a:gd name="T12" fmla="*/ 502 w 724"/>
              <a:gd name="T13" fmla="*/ 234 h 244"/>
              <a:gd name="T14" fmla="*/ 434 w 724"/>
              <a:gd name="T15" fmla="*/ 242 h 244"/>
              <a:gd name="T16" fmla="*/ 362 w 724"/>
              <a:gd name="T17" fmla="*/ 244 h 244"/>
              <a:gd name="T18" fmla="*/ 324 w 724"/>
              <a:gd name="T19" fmla="*/ 244 h 244"/>
              <a:gd name="T20" fmla="*/ 254 w 724"/>
              <a:gd name="T21" fmla="*/ 238 h 244"/>
              <a:gd name="T22" fmla="*/ 190 w 724"/>
              <a:gd name="T23" fmla="*/ 230 h 244"/>
              <a:gd name="T24" fmla="*/ 132 w 724"/>
              <a:gd name="T25" fmla="*/ 216 h 244"/>
              <a:gd name="T26" fmla="*/ 82 w 724"/>
              <a:gd name="T27" fmla="*/ 200 h 244"/>
              <a:gd name="T28" fmla="*/ 44 w 724"/>
              <a:gd name="T29" fmla="*/ 180 h 244"/>
              <a:gd name="T30" fmla="*/ 16 w 724"/>
              <a:gd name="T31" fmla="*/ 158 h 244"/>
              <a:gd name="T32" fmla="*/ 2 w 724"/>
              <a:gd name="T33" fmla="*/ 134 h 244"/>
              <a:gd name="T34" fmla="*/ 0 w 724"/>
              <a:gd name="T35" fmla="*/ 122 h 244"/>
              <a:gd name="T36" fmla="*/ 8 w 724"/>
              <a:gd name="T37" fmla="*/ 98 h 244"/>
              <a:gd name="T38" fmla="*/ 28 w 724"/>
              <a:gd name="T39" fmla="*/ 76 h 244"/>
              <a:gd name="T40" fmla="*/ 62 w 724"/>
              <a:gd name="T41" fmla="*/ 54 h 244"/>
              <a:gd name="T42" fmla="*/ 106 w 724"/>
              <a:gd name="T43" fmla="*/ 36 h 244"/>
              <a:gd name="T44" fmla="*/ 160 w 724"/>
              <a:gd name="T45" fmla="*/ 22 h 244"/>
              <a:gd name="T46" fmla="*/ 220 w 724"/>
              <a:gd name="T47" fmla="*/ 10 h 244"/>
              <a:gd name="T48" fmla="*/ 288 w 724"/>
              <a:gd name="T49" fmla="*/ 4 h 244"/>
              <a:gd name="T50" fmla="*/ 362 w 724"/>
              <a:gd name="T51" fmla="*/ 0 h 244"/>
              <a:gd name="T52" fmla="*/ 398 w 724"/>
              <a:gd name="T53" fmla="*/ 2 h 244"/>
              <a:gd name="T54" fmla="*/ 470 w 724"/>
              <a:gd name="T55" fmla="*/ 6 h 244"/>
              <a:gd name="T56" fmla="*/ 534 w 724"/>
              <a:gd name="T57" fmla="*/ 16 h 244"/>
              <a:gd name="T58" fmla="*/ 592 w 724"/>
              <a:gd name="T59" fmla="*/ 28 h 244"/>
              <a:gd name="T60" fmla="*/ 642 w 724"/>
              <a:gd name="T61" fmla="*/ 46 h 244"/>
              <a:gd name="T62" fmla="*/ 680 w 724"/>
              <a:gd name="T63" fmla="*/ 64 h 244"/>
              <a:gd name="T64" fmla="*/ 708 w 724"/>
              <a:gd name="T65" fmla="*/ 86 h 244"/>
              <a:gd name="T66" fmla="*/ 722 w 724"/>
              <a:gd name="T67" fmla="*/ 11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4" h="244">
                <a:moveTo>
                  <a:pt x="724" y="122"/>
                </a:moveTo>
                <a:lnTo>
                  <a:pt x="724" y="122"/>
                </a:lnTo>
                <a:lnTo>
                  <a:pt x="722" y="134"/>
                </a:lnTo>
                <a:lnTo>
                  <a:pt x="716" y="146"/>
                </a:lnTo>
                <a:lnTo>
                  <a:pt x="708" y="158"/>
                </a:lnTo>
                <a:lnTo>
                  <a:pt x="696" y="170"/>
                </a:lnTo>
                <a:lnTo>
                  <a:pt x="680" y="180"/>
                </a:lnTo>
                <a:lnTo>
                  <a:pt x="662" y="190"/>
                </a:lnTo>
                <a:lnTo>
                  <a:pt x="642" y="200"/>
                </a:lnTo>
                <a:lnTo>
                  <a:pt x="618" y="208"/>
                </a:lnTo>
                <a:lnTo>
                  <a:pt x="592" y="216"/>
                </a:lnTo>
                <a:lnTo>
                  <a:pt x="564" y="224"/>
                </a:lnTo>
                <a:lnTo>
                  <a:pt x="534" y="230"/>
                </a:lnTo>
                <a:lnTo>
                  <a:pt x="502" y="234"/>
                </a:lnTo>
                <a:lnTo>
                  <a:pt x="470" y="238"/>
                </a:lnTo>
                <a:lnTo>
                  <a:pt x="434" y="242"/>
                </a:lnTo>
                <a:lnTo>
                  <a:pt x="398" y="244"/>
                </a:lnTo>
                <a:lnTo>
                  <a:pt x="362" y="244"/>
                </a:lnTo>
                <a:lnTo>
                  <a:pt x="362" y="244"/>
                </a:lnTo>
                <a:lnTo>
                  <a:pt x="324" y="244"/>
                </a:lnTo>
                <a:lnTo>
                  <a:pt x="288" y="242"/>
                </a:lnTo>
                <a:lnTo>
                  <a:pt x="254" y="238"/>
                </a:lnTo>
                <a:lnTo>
                  <a:pt x="220" y="234"/>
                </a:lnTo>
                <a:lnTo>
                  <a:pt x="190" y="230"/>
                </a:lnTo>
                <a:lnTo>
                  <a:pt x="160" y="224"/>
                </a:lnTo>
                <a:lnTo>
                  <a:pt x="132" y="216"/>
                </a:lnTo>
                <a:lnTo>
                  <a:pt x="106" y="208"/>
                </a:lnTo>
                <a:lnTo>
                  <a:pt x="82" y="200"/>
                </a:lnTo>
                <a:lnTo>
                  <a:pt x="62" y="190"/>
                </a:lnTo>
                <a:lnTo>
                  <a:pt x="44" y="180"/>
                </a:lnTo>
                <a:lnTo>
                  <a:pt x="28" y="170"/>
                </a:lnTo>
                <a:lnTo>
                  <a:pt x="16" y="158"/>
                </a:lnTo>
                <a:lnTo>
                  <a:pt x="8" y="146"/>
                </a:lnTo>
                <a:lnTo>
                  <a:pt x="2" y="134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8" y="98"/>
                </a:lnTo>
                <a:lnTo>
                  <a:pt x="16" y="86"/>
                </a:lnTo>
                <a:lnTo>
                  <a:pt x="28" y="76"/>
                </a:lnTo>
                <a:lnTo>
                  <a:pt x="44" y="64"/>
                </a:lnTo>
                <a:lnTo>
                  <a:pt x="62" y="54"/>
                </a:lnTo>
                <a:lnTo>
                  <a:pt x="82" y="46"/>
                </a:lnTo>
                <a:lnTo>
                  <a:pt x="106" y="36"/>
                </a:lnTo>
                <a:lnTo>
                  <a:pt x="132" y="28"/>
                </a:lnTo>
                <a:lnTo>
                  <a:pt x="160" y="22"/>
                </a:lnTo>
                <a:lnTo>
                  <a:pt x="190" y="16"/>
                </a:lnTo>
                <a:lnTo>
                  <a:pt x="220" y="10"/>
                </a:lnTo>
                <a:lnTo>
                  <a:pt x="254" y="6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70" y="6"/>
                </a:lnTo>
                <a:lnTo>
                  <a:pt x="502" y="10"/>
                </a:lnTo>
                <a:lnTo>
                  <a:pt x="534" y="16"/>
                </a:lnTo>
                <a:lnTo>
                  <a:pt x="564" y="22"/>
                </a:lnTo>
                <a:lnTo>
                  <a:pt x="592" y="28"/>
                </a:lnTo>
                <a:lnTo>
                  <a:pt x="618" y="36"/>
                </a:lnTo>
                <a:lnTo>
                  <a:pt x="642" y="46"/>
                </a:lnTo>
                <a:lnTo>
                  <a:pt x="662" y="54"/>
                </a:lnTo>
                <a:lnTo>
                  <a:pt x="680" y="64"/>
                </a:lnTo>
                <a:lnTo>
                  <a:pt x="696" y="76"/>
                </a:lnTo>
                <a:lnTo>
                  <a:pt x="708" y="86"/>
                </a:lnTo>
                <a:lnTo>
                  <a:pt x="716" y="98"/>
                </a:lnTo>
                <a:lnTo>
                  <a:pt x="722" y="110"/>
                </a:lnTo>
                <a:lnTo>
                  <a:pt x="724" y="12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7" name="Freeform 49"/>
          <p:cNvSpPr>
            <a:spLocks/>
          </p:cNvSpPr>
          <p:nvPr/>
        </p:nvSpPr>
        <p:spPr bwMode="auto">
          <a:xfrm>
            <a:off x="4821238" y="4430713"/>
            <a:ext cx="1146175" cy="241300"/>
          </a:xfrm>
          <a:custGeom>
            <a:avLst/>
            <a:gdLst>
              <a:gd name="T0" fmla="*/ 540 w 722"/>
              <a:gd name="T1" fmla="*/ 0 h 152"/>
              <a:gd name="T2" fmla="*/ 540 w 722"/>
              <a:gd name="T3" fmla="*/ 38 h 152"/>
              <a:gd name="T4" fmla="*/ 0 w 722"/>
              <a:gd name="T5" fmla="*/ 38 h 152"/>
              <a:gd name="T6" fmla="*/ 0 w 722"/>
              <a:gd name="T7" fmla="*/ 114 h 152"/>
              <a:gd name="T8" fmla="*/ 540 w 722"/>
              <a:gd name="T9" fmla="*/ 114 h 152"/>
              <a:gd name="T10" fmla="*/ 540 w 722"/>
              <a:gd name="T11" fmla="*/ 152 h 152"/>
              <a:gd name="T12" fmla="*/ 722 w 722"/>
              <a:gd name="T13" fmla="*/ 76 h 152"/>
              <a:gd name="T14" fmla="*/ 540 w 722"/>
              <a:gd name="T15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2" h="152">
                <a:moveTo>
                  <a:pt x="540" y="0"/>
                </a:moveTo>
                <a:lnTo>
                  <a:pt x="540" y="38"/>
                </a:lnTo>
                <a:lnTo>
                  <a:pt x="0" y="38"/>
                </a:lnTo>
                <a:lnTo>
                  <a:pt x="0" y="114"/>
                </a:lnTo>
                <a:lnTo>
                  <a:pt x="540" y="114"/>
                </a:lnTo>
                <a:lnTo>
                  <a:pt x="540" y="152"/>
                </a:lnTo>
                <a:lnTo>
                  <a:pt x="722" y="76"/>
                </a:lnTo>
                <a:lnTo>
                  <a:pt x="540" y="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8" name="Freeform 50"/>
          <p:cNvSpPr>
            <a:spLocks/>
          </p:cNvSpPr>
          <p:nvPr/>
        </p:nvSpPr>
        <p:spPr bwMode="auto">
          <a:xfrm>
            <a:off x="4821238" y="4430713"/>
            <a:ext cx="1146175" cy="241300"/>
          </a:xfrm>
          <a:custGeom>
            <a:avLst/>
            <a:gdLst>
              <a:gd name="T0" fmla="*/ 540 w 722"/>
              <a:gd name="T1" fmla="*/ 0 h 152"/>
              <a:gd name="T2" fmla="*/ 540 w 722"/>
              <a:gd name="T3" fmla="*/ 38 h 152"/>
              <a:gd name="T4" fmla="*/ 0 w 722"/>
              <a:gd name="T5" fmla="*/ 38 h 152"/>
              <a:gd name="T6" fmla="*/ 0 w 722"/>
              <a:gd name="T7" fmla="*/ 114 h 152"/>
              <a:gd name="T8" fmla="*/ 540 w 722"/>
              <a:gd name="T9" fmla="*/ 114 h 152"/>
              <a:gd name="T10" fmla="*/ 540 w 722"/>
              <a:gd name="T11" fmla="*/ 152 h 152"/>
              <a:gd name="T12" fmla="*/ 722 w 722"/>
              <a:gd name="T13" fmla="*/ 76 h 152"/>
              <a:gd name="T14" fmla="*/ 540 w 722"/>
              <a:gd name="T15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2" h="152">
                <a:moveTo>
                  <a:pt x="540" y="0"/>
                </a:moveTo>
                <a:lnTo>
                  <a:pt x="540" y="38"/>
                </a:lnTo>
                <a:lnTo>
                  <a:pt x="0" y="38"/>
                </a:lnTo>
                <a:lnTo>
                  <a:pt x="0" y="114"/>
                </a:lnTo>
                <a:lnTo>
                  <a:pt x="540" y="114"/>
                </a:lnTo>
                <a:lnTo>
                  <a:pt x="540" y="152"/>
                </a:lnTo>
                <a:lnTo>
                  <a:pt x="722" y="76"/>
                </a:lnTo>
                <a:lnTo>
                  <a:pt x="5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9" name="Freeform 51"/>
          <p:cNvSpPr>
            <a:spLocks/>
          </p:cNvSpPr>
          <p:nvPr/>
        </p:nvSpPr>
        <p:spPr bwMode="auto">
          <a:xfrm>
            <a:off x="4821238" y="4430713"/>
            <a:ext cx="1146175" cy="241300"/>
          </a:xfrm>
          <a:custGeom>
            <a:avLst/>
            <a:gdLst>
              <a:gd name="T0" fmla="*/ 540 w 722"/>
              <a:gd name="T1" fmla="*/ 0 h 152"/>
              <a:gd name="T2" fmla="*/ 540 w 722"/>
              <a:gd name="T3" fmla="*/ 38 h 152"/>
              <a:gd name="T4" fmla="*/ 0 w 722"/>
              <a:gd name="T5" fmla="*/ 38 h 152"/>
              <a:gd name="T6" fmla="*/ 0 w 722"/>
              <a:gd name="T7" fmla="*/ 114 h 152"/>
              <a:gd name="T8" fmla="*/ 540 w 722"/>
              <a:gd name="T9" fmla="*/ 114 h 152"/>
              <a:gd name="T10" fmla="*/ 540 w 722"/>
              <a:gd name="T11" fmla="*/ 152 h 152"/>
              <a:gd name="T12" fmla="*/ 722 w 722"/>
              <a:gd name="T13" fmla="*/ 76 h 152"/>
              <a:gd name="T14" fmla="*/ 540 w 722"/>
              <a:gd name="T15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2" h="152">
                <a:moveTo>
                  <a:pt x="540" y="0"/>
                </a:moveTo>
                <a:lnTo>
                  <a:pt x="540" y="38"/>
                </a:lnTo>
                <a:lnTo>
                  <a:pt x="0" y="38"/>
                </a:lnTo>
                <a:lnTo>
                  <a:pt x="0" y="114"/>
                </a:lnTo>
                <a:lnTo>
                  <a:pt x="540" y="114"/>
                </a:lnTo>
                <a:lnTo>
                  <a:pt x="540" y="152"/>
                </a:lnTo>
                <a:lnTo>
                  <a:pt x="722" y="76"/>
                </a:lnTo>
                <a:lnTo>
                  <a:pt x="54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0" name="Freeform 52"/>
          <p:cNvSpPr>
            <a:spLocks/>
          </p:cNvSpPr>
          <p:nvPr/>
        </p:nvSpPr>
        <p:spPr bwMode="auto">
          <a:xfrm>
            <a:off x="3605213" y="4751388"/>
            <a:ext cx="384175" cy="520700"/>
          </a:xfrm>
          <a:custGeom>
            <a:avLst/>
            <a:gdLst>
              <a:gd name="T0" fmla="*/ 242 w 242"/>
              <a:gd name="T1" fmla="*/ 246 h 328"/>
              <a:gd name="T2" fmla="*/ 182 w 242"/>
              <a:gd name="T3" fmla="*/ 246 h 328"/>
              <a:gd name="T4" fmla="*/ 182 w 242"/>
              <a:gd name="T5" fmla="*/ 0 h 328"/>
              <a:gd name="T6" fmla="*/ 62 w 242"/>
              <a:gd name="T7" fmla="*/ 0 h 328"/>
              <a:gd name="T8" fmla="*/ 62 w 242"/>
              <a:gd name="T9" fmla="*/ 246 h 328"/>
              <a:gd name="T10" fmla="*/ 0 w 242"/>
              <a:gd name="T11" fmla="*/ 246 h 328"/>
              <a:gd name="T12" fmla="*/ 122 w 242"/>
              <a:gd name="T13" fmla="*/ 328 h 328"/>
              <a:gd name="T14" fmla="*/ 242 w 242"/>
              <a:gd name="T15" fmla="*/ 24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2" h="328">
                <a:moveTo>
                  <a:pt x="242" y="246"/>
                </a:moveTo>
                <a:lnTo>
                  <a:pt x="182" y="246"/>
                </a:lnTo>
                <a:lnTo>
                  <a:pt x="182" y="0"/>
                </a:lnTo>
                <a:lnTo>
                  <a:pt x="62" y="0"/>
                </a:lnTo>
                <a:lnTo>
                  <a:pt x="62" y="246"/>
                </a:lnTo>
                <a:lnTo>
                  <a:pt x="0" y="246"/>
                </a:lnTo>
                <a:lnTo>
                  <a:pt x="122" y="328"/>
                </a:lnTo>
                <a:lnTo>
                  <a:pt x="242" y="246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1" name="Freeform 53"/>
          <p:cNvSpPr>
            <a:spLocks/>
          </p:cNvSpPr>
          <p:nvPr/>
        </p:nvSpPr>
        <p:spPr bwMode="auto">
          <a:xfrm>
            <a:off x="3605213" y="4751388"/>
            <a:ext cx="384175" cy="520700"/>
          </a:xfrm>
          <a:custGeom>
            <a:avLst/>
            <a:gdLst>
              <a:gd name="T0" fmla="*/ 242 w 242"/>
              <a:gd name="T1" fmla="*/ 246 h 328"/>
              <a:gd name="T2" fmla="*/ 182 w 242"/>
              <a:gd name="T3" fmla="*/ 246 h 328"/>
              <a:gd name="T4" fmla="*/ 182 w 242"/>
              <a:gd name="T5" fmla="*/ 0 h 328"/>
              <a:gd name="T6" fmla="*/ 62 w 242"/>
              <a:gd name="T7" fmla="*/ 0 h 328"/>
              <a:gd name="T8" fmla="*/ 62 w 242"/>
              <a:gd name="T9" fmla="*/ 246 h 328"/>
              <a:gd name="T10" fmla="*/ 0 w 242"/>
              <a:gd name="T11" fmla="*/ 246 h 328"/>
              <a:gd name="T12" fmla="*/ 122 w 242"/>
              <a:gd name="T13" fmla="*/ 328 h 328"/>
              <a:gd name="T14" fmla="*/ 242 w 242"/>
              <a:gd name="T15" fmla="*/ 24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2" h="328">
                <a:moveTo>
                  <a:pt x="242" y="246"/>
                </a:moveTo>
                <a:lnTo>
                  <a:pt x="182" y="246"/>
                </a:lnTo>
                <a:lnTo>
                  <a:pt x="182" y="0"/>
                </a:lnTo>
                <a:lnTo>
                  <a:pt x="62" y="0"/>
                </a:lnTo>
                <a:lnTo>
                  <a:pt x="62" y="246"/>
                </a:lnTo>
                <a:lnTo>
                  <a:pt x="0" y="246"/>
                </a:lnTo>
                <a:lnTo>
                  <a:pt x="122" y="328"/>
                </a:lnTo>
                <a:lnTo>
                  <a:pt x="242" y="2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2" name="Freeform 54"/>
          <p:cNvSpPr>
            <a:spLocks/>
          </p:cNvSpPr>
          <p:nvPr/>
        </p:nvSpPr>
        <p:spPr bwMode="auto">
          <a:xfrm>
            <a:off x="3605213" y="4751388"/>
            <a:ext cx="384175" cy="520700"/>
          </a:xfrm>
          <a:custGeom>
            <a:avLst/>
            <a:gdLst>
              <a:gd name="T0" fmla="*/ 242 w 242"/>
              <a:gd name="T1" fmla="*/ 246 h 328"/>
              <a:gd name="T2" fmla="*/ 182 w 242"/>
              <a:gd name="T3" fmla="*/ 246 h 328"/>
              <a:gd name="T4" fmla="*/ 182 w 242"/>
              <a:gd name="T5" fmla="*/ 0 h 328"/>
              <a:gd name="T6" fmla="*/ 62 w 242"/>
              <a:gd name="T7" fmla="*/ 0 h 328"/>
              <a:gd name="T8" fmla="*/ 62 w 242"/>
              <a:gd name="T9" fmla="*/ 246 h 328"/>
              <a:gd name="T10" fmla="*/ 0 w 242"/>
              <a:gd name="T11" fmla="*/ 246 h 328"/>
              <a:gd name="T12" fmla="*/ 122 w 242"/>
              <a:gd name="T13" fmla="*/ 328 h 328"/>
              <a:gd name="T14" fmla="*/ 242 w 242"/>
              <a:gd name="T15" fmla="*/ 24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2" h="328">
                <a:moveTo>
                  <a:pt x="242" y="246"/>
                </a:moveTo>
                <a:lnTo>
                  <a:pt x="182" y="246"/>
                </a:lnTo>
                <a:lnTo>
                  <a:pt x="182" y="0"/>
                </a:lnTo>
                <a:lnTo>
                  <a:pt x="62" y="0"/>
                </a:lnTo>
                <a:lnTo>
                  <a:pt x="62" y="246"/>
                </a:lnTo>
                <a:lnTo>
                  <a:pt x="0" y="246"/>
                </a:lnTo>
                <a:lnTo>
                  <a:pt x="122" y="328"/>
                </a:lnTo>
                <a:lnTo>
                  <a:pt x="242" y="24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3" name="Freeform 55"/>
          <p:cNvSpPr>
            <a:spLocks/>
          </p:cNvSpPr>
          <p:nvPr/>
        </p:nvSpPr>
        <p:spPr bwMode="auto">
          <a:xfrm>
            <a:off x="3925888" y="2474913"/>
            <a:ext cx="711200" cy="400050"/>
          </a:xfrm>
          <a:custGeom>
            <a:avLst/>
            <a:gdLst>
              <a:gd name="T0" fmla="*/ 448 w 448"/>
              <a:gd name="T1" fmla="*/ 0 h 252"/>
              <a:gd name="T2" fmla="*/ 0 w 448"/>
              <a:gd name="T3" fmla="*/ 0 h 252"/>
              <a:gd name="T4" fmla="*/ 0 w 448"/>
              <a:gd name="T5" fmla="*/ 252 h 252"/>
              <a:gd name="T6" fmla="*/ 446 w 448"/>
              <a:gd name="T7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8" h="252">
                <a:moveTo>
                  <a:pt x="448" y="0"/>
                </a:moveTo>
                <a:lnTo>
                  <a:pt x="0" y="0"/>
                </a:lnTo>
                <a:lnTo>
                  <a:pt x="0" y="252"/>
                </a:lnTo>
                <a:lnTo>
                  <a:pt x="446" y="25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4" name="Freeform 56"/>
          <p:cNvSpPr>
            <a:spLocks/>
          </p:cNvSpPr>
          <p:nvPr/>
        </p:nvSpPr>
        <p:spPr bwMode="auto">
          <a:xfrm>
            <a:off x="4611688" y="28463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5" name="Freeform 57"/>
          <p:cNvSpPr>
            <a:spLocks/>
          </p:cNvSpPr>
          <p:nvPr/>
        </p:nvSpPr>
        <p:spPr bwMode="auto">
          <a:xfrm>
            <a:off x="4611688" y="28463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6" name="Freeform 58"/>
          <p:cNvSpPr>
            <a:spLocks/>
          </p:cNvSpPr>
          <p:nvPr/>
        </p:nvSpPr>
        <p:spPr bwMode="auto">
          <a:xfrm>
            <a:off x="4614863" y="24431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7" name="Freeform 59"/>
          <p:cNvSpPr>
            <a:spLocks/>
          </p:cNvSpPr>
          <p:nvPr/>
        </p:nvSpPr>
        <p:spPr bwMode="auto">
          <a:xfrm>
            <a:off x="4614863" y="24431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8" name="Line 60"/>
          <p:cNvSpPr>
            <a:spLocks noChangeShapeType="1"/>
          </p:cNvSpPr>
          <p:nvPr/>
        </p:nvSpPr>
        <p:spPr bwMode="auto">
          <a:xfrm flipH="1">
            <a:off x="2963863" y="2674938"/>
            <a:ext cx="9588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49" name="Rectangle 61"/>
          <p:cNvSpPr>
            <a:spLocks noChangeArrowheads="1"/>
          </p:cNvSpPr>
          <p:nvPr/>
        </p:nvSpPr>
        <p:spPr bwMode="auto">
          <a:xfrm>
            <a:off x="2398713" y="2046288"/>
            <a:ext cx="12407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Quel est le but recherché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8" name="Rectangle 70"/>
          <p:cNvSpPr>
            <a:spLocks noChangeArrowheads="1"/>
          </p:cNvSpPr>
          <p:nvPr/>
        </p:nvSpPr>
        <p:spPr bwMode="auto">
          <a:xfrm>
            <a:off x="4757738" y="2392363"/>
            <a:ext cx="4520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Impératifs</a:t>
            </a:r>
          </a:p>
        </p:txBody>
      </p:sp>
      <p:sp>
        <p:nvSpPr>
          <p:cNvPr id="13363" name="Rectangle 75"/>
          <p:cNvSpPr>
            <a:spLocks noChangeArrowheads="1"/>
          </p:cNvSpPr>
          <p:nvPr/>
        </p:nvSpPr>
        <p:spPr bwMode="auto">
          <a:xfrm>
            <a:off x="4757738" y="2801938"/>
            <a:ext cx="83035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hiérarchisation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9" name="Rectangle 81"/>
          <p:cNvSpPr>
            <a:spLocks noChangeArrowheads="1"/>
          </p:cNvSpPr>
          <p:nvPr/>
        </p:nvSpPr>
        <p:spPr bwMode="auto">
          <a:xfrm>
            <a:off x="4462463" y="20462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0" name="Rectangle 82"/>
          <p:cNvSpPr>
            <a:spLocks noChangeArrowheads="1"/>
          </p:cNvSpPr>
          <p:nvPr/>
        </p:nvSpPr>
        <p:spPr bwMode="auto">
          <a:xfrm>
            <a:off x="6688138" y="324643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1" name="Rectangle 83"/>
          <p:cNvSpPr>
            <a:spLocks noChangeArrowheads="1"/>
          </p:cNvSpPr>
          <p:nvPr/>
        </p:nvSpPr>
        <p:spPr bwMode="auto">
          <a:xfrm>
            <a:off x="6681788" y="40370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2" name="Rectangle 84"/>
          <p:cNvSpPr>
            <a:spLocks noChangeArrowheads="1"/>
          </p:cNvSpPr>
          <p:nvPr/>
        </p:nvSpPr>
        <p:spPr bwMode="auto">
          <a:xfrm>
            <a:off x="2373313" y="36496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3" name="Rectangle 85"/>
          <p:cNvSpPr>
            <a:spLocks noChangeArrowheads="1"/>
          </p:cNvSpPr>
          <p:nvPr/>
        </p:nvSpPr>
        <p:spPr bwMode="auto">
          <a:xfrm>
            <a:off x="5335588" y="2592388"/>
            <a:ext cx="70852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Critères C2, C5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8" name="Rectangle 90"/>
          <p:cNvSpPr>
            <a:spLocks noChangeArrowheads="1"/>
          </p:cNvSpPr>
          <p:nvPr/>
        </p:nvSpPr>
        <p:spPr bwMode="auto">
          <a:xfrm>
            <a:off x="5335588" y="2998788"/>
            <a:ext cx="89768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Critères C1, C3, C4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3" name="Rectangle 95"/>
          <p:cNvSpPr>
            <a:spLocks noChangeArrowheads="1"/>
          </p:cNvSpPr>
          <p:nvPr/>
        </p:nvSpPr>
        <p:spPr bwMode="auto">
          <a:xfrm>
            <a:off x="3954463" y="3246438"/>
            <a:ext cx="25872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Pondération des critères de hiérarchisation C1, C3 et C4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0" name="Rectangle 112"/>
          <p:cNvSpPr>
            <a:spLocks noChangeArrowheads="1"/>
          </p:cNvSpPr>
          <p:nvPr/>
        </p:nvSpPr>
        <p:spPr bwMode="auto">
          <a:xfrm>
            <a:off x="2627313" y="3649663"/>
            <a:ext cx="387606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Élimination des options possibles ne satisfaisant pas aux critères impératifs C2 et C5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1" name="Rectangle 113"/>
          <p:cNvSpPr>
            <a:spLocks noChangeArrowheads="1"/>
          </p:cNvSpPr>
          <p:nvPr/>
        </p:nvSpPr>
        <p:spPr bwMode="auto">
          <a:xfrm>
            <a:off x="2483768" y="4037013"/>
            <a:ext cx="39882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Classement des options restantes vis-à-vis des critères de hiérarchisation C1, C3 et C4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4" name="Rectangle 136"/>
          <p:cNvSpPr>
            <a:spLocks noChangeArrowheads="1"/>
          </p:cNvSpPr>
          <p:nvPr/>
        </p:nvSpPr>
        <p:spPr bwMode="auto">
          <a:xfrm>
            <a:off x="5776913" y="4916488"/>
            <a:ext cx="3847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Notation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8" name="Rectangle 140"/>
          <p:cNvSpPr>
            <a:spLocks noChangeArrowheads="1"/>
          </p:cNvSpPr>
          <p:nvPr/>
        </p:nvSpPr>
        <p:spPr bwMode="auto">
          <a:xfrm>
            <a:off x="2011363" y="4824413"/>
            <a:ext cx="12022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Critères de hiérarchisation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8" name="Rectangle 150"/>
          <p:cNvSpPr>
            <a:spLocks noChangeArrowheads="1"/>
          </p:cNvSpPr>
          <p:nvPr/>
        </p:nvSpPr>
        <p:spPr bwMode="auto">
          <a:xfrm>
            <a:off x="2589213" y="5424488"/>
            <a:ext cx="73738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Choix (décision)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1" name="Rectangle 153"/>
          <p:cNvSpPr>
            <a:spLocks noChangeArrowheads="1"/>
          </p:cNvSpPr>
          <p:nvPr/>
        </p:nvSpPr>
        <p:spPr bwMode="auto">
          <a:xfrm>
            <a:off x="2398713" y="2376488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C1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6" name="Rectangle 158"/>
          <p:cNvSpPr>
            <a:spLocks noChangeArrowheads="1"/>
          </p:cNvSpPr>
          <p:nvPr/>
        </p:nvSpPr>
        <p:spPr bwMode="auto">
          <a:xfrm>
            <a:off x="2398713" y="2500313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C2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1" name="Rectangle 163"/>
          <p:cNvSpPr>
            <a:spLocks noChangeArrowheads="1"/>
          </p:cNvSpPr>
          <p:nvPr/>
        </p:nvSpPr>
        <p:spPr bwMode="auto">
          <a:xfrm>
            <a:off x="2398713" y="2620963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C3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6" name="Rectangle 168"/>
          <p:cNvSpPr>
            <a:spLocks noChangeArrowheads="1"/>
          </p:cNvSpPr>
          <p:nvPr/>
        </p:nvSpPr>
        <p:spPr bwMode="auto">
          <a:xfrm>
            <a:off x="2398713" y="2744788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C4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1" name="Rectangle 173"/>
          <p:cNvSpPr>
            <a:spLocks noChangeArrowheads="1"/>
          </p:cNvSpPr>
          <p:nvPr/>
        </p:nvSpPr>
        <p:spPr bwMode="auto">
          <a:xfrm>
            <a:off x="2398713" y="2865438"/>
            <a:ext cx="4680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C5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6" name="Rectangle 178"/>
          <p:cNvSpPr>
            <a:spLocks noChangeArrowheads="1"/>
          </p:cNvSpPr>
          <p:nvPr/>
        </p:nvSpPr>
        <p:spPr bwMode="auto">
          <a:xfrm>
            <a:off x="4075113" y="4335463"/>
            <a:ext cx="125194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Options non éliminées en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0660428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ORIENTATIONS DU DIAGRAMME DE VEITCH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DIAGRAMME DE VEITCH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981325" y="2932113"/>
            <a:ext cx="1247775" cy="2381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2981325" y="2932113"/>
            <a:ext cx="1247775" cy="2381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5892800" y="3554413"/>
            <a:ext cx="1247775" cy="2381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5892800" y="3554413"/>
            <a:ext cx="1247775" cy="2381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2552700" y="4300538"/>
            <a:ext cx="1504950" cy="285750"/>
          </a:xfrm>
          <a:custGeom>
            <a:avLst/>
            <a:gdLst>
              <a:gd name="T0" fmla="*/ 830 w 948"/>
              <a:gd name="T1" fmla="*/ 0 h 180"/>
              <a:gd name="T2" fmla="*/ 830 w 948"/>
              <a:gd name="T3" fmla="*/ 42 h 180"/>
              <a:gd name="T4" fmla="*/ 0 w 948"/>
              <a:gd name="T5" fmla="*/ 42 h 180"/>
              <a:gd name="T6" fmla="*/ 0 w 948"/>
              <a:gd name="T7" fmla="*/ 138 h 180"/>
              <a:gd name="T8" fmla="*/ 830 w 948"/>
              <a:gd name="T9" fmla="*/ 138 h 180"/>
              <a:gd name="T10" fmla="*/ 830 w 948"/>
              <a:gd name="T11" fmla="*/ 180 h 180"/>
              <a:gd name="T12" fmla="*/ 948 w 948"/>
              <a:gd name="T13" fmla="*/ 90 h 180"/>
              <a:gd name="T14" fmla="*/ 830 w 948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48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48" y="90"/>
                </a:lnTo>
                <a:lnTo>
                  <a:pt x="830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2552700" y="4300538"/>
            <a:ext cx="1504950" cy="285750"/>
          </a:xfrm>
          <a:custGeom>
            <a:avLst/>
            <a:gdLst>
              <a:gd name="T0" fmla="*/ 830 w 948"/>
              <a:gd name="T1" fmla="*/ 0 h 180"/>
              <a:gd name="T2" fmla="*/ 830 w 948"/>
              <a:gd name="T3" fmla="*/ 42 h 180"/>
              <a:gd name="T4" fmla="*/ 0 w 948"/>
              <a:gd name="T5" fmla="*/ 42 h 180"/>
              <a:gd name="T6" fmla="*/ 0 w 948"/>
              <a:gd name="T7" fmla="*/ 138 h 180"/>
              <a:gd name="T8" fmla="*/ 830 w 948"/>
              <a:gd name="T9" fmla="*/ 138 h 180"/>
              <a:gd name="T10" fmla="*/ 830 w 948"/>
              <a:gd name="T11" fmla="*/ 180 h 180"/>
              <a:gd name="T12" fmla="*/ 948 w 948"/>
              <a:gd name="T13" fmla="*/ 90 h 180"/>
              <a:gd name="T14" fmla="*/ 830 w 948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48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48" y="90"/>
                </a:lnTo>
                <a:lnTo>
                  <a:pt x="8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2552700" y="4300538"/>
            <a:ext cx="1504950" cy="285750"/>
          </a:xfrm>
          <a:custGeom>
            <a:avLst/>
            <a:gdLst>
              <a:gd name="T0" fmla="*/ 830 w 948"/>
              <a:gd name="T1" fmla="*/ 0 h 180"/>
              <a:gd name="T2" fmla="*/ 830 w 948"/>
              <a:gd name="T3" fmla="*/ 42 h 180"/>
              <a:gd name="T4" fmla="*/ 0 w 948"/>
              <a:gd name="T5" fmla="*/ 42 h 180"/>
              <a:gd name="T6" fmla="*/ 0 w 948"/>
              <a:gd name="T7" fmla="*/ 138 h 180"/>
              <a:gd name="T8" fmla="*/ 830 w 948"/>
              <a:gd name="T9" fmla="*/ 138 h 180"/>
              <a:gd name="T10" fmla="*/ 830 w 948"/>
              <a:gd name="T11" fmla="*/ 180 h 180"/>
              <a:gd name="T12" fmla="*/ 948 w 948"/>
              <a:gd name="T13" fmla="*/ 90 h 180"/>
              <a:gd name="T14" fmla="*/ 830 w 948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48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48" y="90"/>
                </a:lnTo>
                <a:lnTo>
                  <a:pt x="83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5527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25527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5527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33051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33051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33051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5765800" y="4300538"/>
            <a:ext cx="1508125" cy="285750"/>
          </a:xfrm>
          <a:custGeom>
            <a:avLst/>
            <a:gdLst>
              <a:gd name="T0" fmla="*/ 830 w 950"/>
              <a:gd name="T1" fmla="*/ 0 h 180"/>
              <a:gd name="T2" fmla="*/ 830 w 950"/>
              <a:gd name="T3" fmla="*/ 42 h 180"/>
              <a:gd name="T4" fmla="*/ 0 w 950"/>
              <a:gd name="T5" fmla="*/ 42 h 180"/>
              <a:gd name="T6" fmla="*/ 0 w 950"/>
              <a:gd name="T7" fmla="*/ 138 h 180"/>
              <a:gd name="T8" fmla="*/ 830 w 950"/>
              <a:gd name="T9" fmla="*/ 138 h 180"/>
              <a:gd name="T10" fmla="*/ 830 w 950"/>
              <a:gd name="T11" fmla="*/ 180 h 180"/>
              <a:gd name="T12" fmla="*/ 950 w 950"/>
              <a:gd name="T13" fmla="*/ 90 h 180"/>
              <a:gd name="T14" fmla="*/ 830 w 950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0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50" y="90"/>
                </a:lnTo>
                <a:lnTo>
                  <a:pt x="830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5765800" y="4300538"/>
            <a:ext cx="1508125" cy="285750"/>
          </a:xfrm>
          <a:custGeom>
            <a:avLst/>
            <a:gdLst>
              <a:gd name="T0" fmla="*/ 830 w 950"/>
              <a:gd name="T1" fmla="*/ 0 h 180"/>
              <a:gd name="T2" fmla="*/ 830 w 950"/>
              <a:gd name="T3" fmla="*/ 42 h 180"/>
              <a:gd name="T4" fmla="*/ 0 w 950"/>
              <a:gd name="T5" fmla="*/ 42 h 180"/>
              <a:gd name="T6" fmla="*/ 0 w 950"/>
              <a:gd name="T7" fmla="*/ 138 h 180"/>
              <a:gd name="T8" fmla="*/ 830 w 950"/>
              <a:gd name="T9" fmla="*/ 138 h 180"/>
              <a:gd name="T10" fmla="*/ 830 w 950"/>
              <a:gd name="T11" fmla="*/ 180 h 180"/>
              <a:gd name="T12" fmla="*/ 950 w 950"/>
              <a:gd name="T13" fmla="*/ 90 h 180"/>
              <a:gd name="T14" fmla="*/ 830 w 950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0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50" y="90"/>
                </a:lnTo>
                <a:lnTo>
                  <a:pt x="8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5765800" y="4300538"/>
            <a:ext cx="1508125" cy="285750"/>
          </a:xfrm>
          <a:custGeom>
            <a:avLst/>
            <a:gdLst>
              <a:gd name="T0" fmla="*/ 830 w 950"/>
              <a:gd name="T1" fmla="*/ 0 h 180"/>
              <a:gd name="T2" fmla="*/ 830 w 950"/>
              <a:gd name="T3" fmla="*/ 42 h 180"/>
              <a:gd name="T4" fmla="*/ 0 w 950"/>
              <a:gd name="T5" fmla="*/ 42 h 180"/>
              <a:gd name="T6" fmla="*/ 0 w 950"/>
              <a:gd name="T7" fmla="*/ 138 h 180"/>
              <a:gd name="T8" fmla="*/ 830 w 950"/>
              <a:gd name="T9" fmla="*/ 138 h 180"/>
              <a:gd name="T10" fmla="*/ 830 w 950"/>
              <a:gd name="T11" fmla="*/ 180 h 180"/>
              <a:gd name="T12" fmla="*/ 950 w 950"/>
              <a:gd name="T13" fmla="*/ 90 h 180"/>
              <a:gd name="T14" fmla="*/ 830 w 950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0" h="180">
                <a:moveTo>
                  <a:pt x="830" y="0"/>
                </a:moveTo>
                <a:lnTo>
                  <a:pt x="830" y="42"/>
                </a:lnTo>
                <a:lnTo>
                  <a:pt x="0" y="42"/>
                </a:lnTo>
                <a:lnTo>
                  <a:pt x="0" y="138"/>
                </a:lnTo>
                <a:lnTo>
                  <a:pt x="830" y="138"/>
                </a:lnTo>
                <a:lnTo>
                  <a:pt x="830" y="180"/>
                </a:lnTo>
                <a:lnTo>
                  <a:pt x="950" y="90"/>
                </a:lnTo>
                <a:lnTo>
                  <a:pt x="83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7658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7658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765800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36" name="Freeform 25"/>
          <p:cNvSpPr>
            <a:spLocks/>
          </p:cNvSpPr>
          <p:nvPr/>
        </p:nvSpPr>
        <p:spPr bwMode="auto">
          <a:xfrm>
            <a:off x="65182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37" name="Freeform 26"/>
          <p:cNvSpPr>
            <a:spLocks/>
          </p:cNvSpPr>
          <p:nvPr/>
        </p:nvSpPr>
        <p:spPr bwMode="auto">
          <a:xfrm>
            <a:off x="65182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39" name="Freeform 27"/>
          <p:cNvSpPr>
            <a:spLocks/>
          </p:cNvSpPr>
          <p:nvPr/>
        </p:nvSpPr>
        <p:spPr bwMode="auto">
          <a:xfrm>
            <a:off x="6518275" y="3951288"/>
            <a:ext cx="717550" cy="285750"/>
          </a:xfrm>
          <a:custGeom>
            <a:avLst/>
            <a:gdLst>
              <a:gd name="T0" fmla="*/ 354 w 452"/>
              <a:gd name="T1" fmla="*/ 0 h 180"/>
              <a:gd name="T2" fmla="*/ 354 w 452"/>
              <a:gd name="T3" fmla="*/ 46 h 180"/>
              <a:gd name="T4" fmla="*/ 0 w 452"/>
              <a:gd name="T5" fmla="*/ 46 h 180"/>
              <a:gd name="T6" fmla="*/ 0 w 452"/>
              <a:gd name="T7" fmla="*/ 134 h 180"/>
              <a:gd name="T8" fmla="*/ 354 w 452"/>
              <a:gd name="T9" fmla="*/ 134 h 180"/>
              <a:gd name="T10" fmla="*/ 354 w 452"/>
              <a:gd name="T11" fmla="*/ 180 h 180"/>
              <a:gd name="T12" fmla="*/ 452 w 452"/>
              <a:gd name="T13" fmla="*/ 90 h 180"/>
              <a:gd name="T14" fmla="*/ 354 w 452"/>
              <a:gd name="T15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2" h="180">
                <a:moveTo>
                  <a:pt x="354" y="0"/>
                </a:moveTo>
                <a:lnTo>
                  <a:pt x="354" y="46"/>
                </a:lnTo>
                <a:lnTo>
                  <a:pt x="0" y="46"/>
                </a:lnTo>
                <a:lnTo>
                  <a:pt x="0" y="134"/>
                </a:lnTo>
                <a:lnTo>
                  <a:pt x="354" y="134"/>
                </a:lnTo>
                <a:lnTo>
                  <a:pt x="354" y="180"/>
                </a:lnTo>
                <a:lnTo>
                  <a:pt x="452" y="90"/>
                </a:lnTo>
                <a:lnTo>
                  <a:pt x="35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0" name="Freeform 28"/>
          <p:cNvSpPr>
            <a:spLocks/>
          </p:cNvSpPr>
          <p:nvPr/>
        </p:nvSpPr>
        <p:spPr bwMode="auto">
          <a:xfrm>
            <a:off x="22828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1" name="Freeform 29"/>
          <p:cNvSpPr>
            <a:spLocks/>
          </p:cNvSpPr>
          <p:nvPr/>
        </p:nvSpPr>
        <p:spPr bwMode="auto">
          <a:xfrm>
            <a:off x="22828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2" name="Freeform 30"/>
          <p:cNvSpPr>
            <a:spLocks/>
          </p:cNvSpPr>
          <p:nvPr/>
        </p:nvSpPr>
        <p:spPr bwMode="auto">
          <a:xfrm>
            <a:off x="22828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3" name="Freeform 31"/>
          <p:cNvSpPr>
            <a:spLocks/>
          </p:cNvSpPr>
          <p:nvPr/>
        </p:nvSpPr>
        <p:spPr bwMode="auto">
          <a:xfrm>
            <a:off x="18700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2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2" y="0"/>
                </a:lnTo>
                <a:lnTo>
                  <a:pt x="0" y="8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4" name="Freeform 32"/>
          <p:cNvSpPr>
            <a:spLocks/>
          </p:cNvSpPr>
          <p:nvPr/>
        </p:nvSpPr>
        <p:spPr bwMode="auto">
          <a:xfrm>
            <a:off x="18700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2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2" y="0"/>
                </a:lnTo>
                <a:lnTo>
                  <a:pt x="0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5" name="Freeform 33"/>
          <p:cNvSpPr>
            <a:spLocks/>
          </p:cNvSpPr>
          <p:nvPr/>
        </p:nvSpPr>
        <p:spPr bwMode="auto">
          <a:xfrm>
            <a:off x="18700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2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2" y="0"/>
                </a:lnTo>
                <a:lnTo>
                  <a:pt x="0" y="8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6" name="Freeform 34"/>
          <p:cNvSpPr>
            <a:spLocks/>
          </p:cNvSpPr>
          <p:nvPr/>
        </p:nvSpPr>
        <p:spPr bwMode="auto">
          <a:xfrm>
            <a:off x="18700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2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2" y="0"/>
                </a:lnTo>
                <a:lnTo>
                  <a:pt x="0" y="8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7" name="Freeform 35"/>
          <p:cNvSpPr>
            <a:spLocks/>
          </p:cNvSpPr>
          <p:nvPr/>
        </p:nvSpPr>
        <p:spPr bwMode="auto">
          <a:xfrm>
            <a:off x="18700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2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2" y="0"/>
                </a:lnTo>
                <a:lnTo>
                  <a:pt x="0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8" name="Freeform 36"/>
          <p:cNvSpPr>
            <a:spLocks/>
          </p:cNvSpPr>
          <p:nvPr/>
        </p:nvSpPr>
        <p:spPr bwMode="auto">
          <a:xfrm>
            <a:off x="18700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2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2" y="0"/>
                </a:lnTo>
                <a:lnTo>
                  <a:pt x="0" y="8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49" name="Freeform 37"/>
          <p:cNvSpPr>
            <a:spLocks/>
          </p:cNvSpPr>
          <p:nvPr/>
        </p:nvSpPr>
        <p:spPr bwMode="auto">
          <a:xfrm>
            <a:off x="54705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0" name="Freeform 38"/>
          <p:cNvSpPr>
            <a:spLocks/>
          </p:cNvSpPr>
          <p:nvPr/>
        </p:nvSpPr>
        <p:spPr bwMode="auto">
          <a:xfrm>
            <a:off x="54705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1" name="Freeform 39"/>
          <p:cNvSpPr>
            <a:spLocks/>
          </p:cNvSpPr>
          <p:nvPr/>
        </p:nvSpPr>
        <p:spPr bwMode="auto">
          <a:xfrm>
            <a:off x="5470525" y="2579688"/>
            <a:ext cx="323850" cy="1336675"/>
          </a:xfrm>
          <a:custGeom>
            <a:avLst/>
            <a:gdLst>
              <a:gd name="T0" fmla="*/ 0 w 204"/>
              <a:gd name="T1" fmla="*/ 106 h 842"/>
              <a:gd name="T2" fmla="*/ 46 w 204"/>
              <a:gd name="T3" fmla="*/ 106 h 842"/>
              <a:gd name="T4" fmla="*/ 46 w 204"/>
              <a:gd name="T5" fmla="*/ 842 h 842"/>
              <a:gd name="T6" fmla="*/ 156 w 204"/>
              <a:gd name="T7" fmla="*/ 842 h 842"/>
              <a:gd name="T8" fmla="*/ 156 w 204"/>
              <a:gd name="T9" fmla="*/ 106 h 842"/>
              <a:gd name="T10" fmla="*/ 204 w 204"/>
              <a:gd name="T11" fmla="*/ 106 h 842"/>
              <a:gd name="T12" fmla="*/ 100 w 204"/>
              <a:gd name="T13" fmla="*/ 0 h 842"/>
              <a:gd name="T14" fmla="*/ 0 w 204"/>
              <a:gd name="T15" fmla="*/ 106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842">
                <a:moveTo>
                  <a:pt x="0" y="106"/>
                </a:moveTo>
                <a:lnTo>
                  <a:pt x="46" y="106"/>
                </a:lnTo>
                <a:lnTo>
                  <a:pt x="46" y="842"/>
                </a:lnTo>
                <a:lnTo>
                  <a:pt x="156" y="842"/>
                </a:lnTo>
                <a:lnTo>
                  <a:pt x="156" y="106"/>
                </a:lnTo>
                <a:lnTo>
                  <a:pt x="204" y="106"/>
                </a:lnTo>
                <a:lnTo>
                  <a:pt x="100" y="0"/>
                </a:lnTo>
                <a:lnTo>
                  <a:pt x="0" y="10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2" name="Freeform 40"/>
          <p:cNvSpPr>
            <a:spLocks/>
          </p:cNvSpPr>
          <p:nvPr/>
        </p:nvSpPr>
        <p:spPr bwMode="auto">
          <a:xfrm>
            <a:off x="50577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4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4" y="0"/>
                </a:lnTo>
                <a:lnTo>
                  <a:pt x="0" y="8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3" name="Freeform 41"/>
          <p:cNvSpPr>
            <a:spLocks/>
          </p:cNvSpPr>
          <p:nvPr/>
        </p:nvSpPr>
        <p:spPr bwMode="auto">
          <a:xfrm>
            <a:off x="50577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4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4" y="0"/>
                </a:lnTo>
                <a:lnTo>
                  <a:pt x="0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4" name="Freeform 42"/>
          <p:cNvSpPr>
            <a:spLocks/>
          </p:cNvSpPr>
          <p:nvPr/>
        </p:nvSpPr>
        <p:spPr bwMode="auto">
          <a:xfrm>
            <a:off x="5057775" y="3281363"/>
            <a:ext cx="323850" cy="635000"/>
          </a:xfrm>
          <a:custGeom>
            <a:avLst/>
            <a:gdLst>
              <a:gd name="T0" fmla="*/ 0 w 204"/>
              <a:gd name="T1" fmla="*/ 86 h 400"/>
              <a:gd name="T2" fmla="*/ 52 w 204"/>
              <a:gd name="T3" fmla="*/ 86 h 400"/>
              <a:gd name="T4" fmla="*/ 52 w 204"/>
              <a:gd name="T5" fmla="*/ 400 h 400"/>
              <a:gd name="T6" fmla="*/ 154 w 204"/>
              <a:gd name="T7" fmla="*/ 400 h 400"/>
              <a:gd name="T8" fmla="*/ 154 w 204"/>
              <a:gd name="T9" fmla="*/ 86 h 400"/>
              <a:gd name="T10" fmla="*/ 204 w 204"/>
              <a:gd name="T11" fmla="*/ 86 h 400"/>
              <a:gd name="T12" fmla="*/ 104 w 204"/>
              <a:gd name="T13" fmla="*/ 0 h 400"/>
              <a:gd name="T14" fmla="*/ 0 w 204"/>
              <a:gd name="T15" fmla="*/ 8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0">
                <a:moveTo>
                  <a:pt x="0" y="86"/>
                </a:moveTo>
                <a:lnTo>
                  <a:pt x="52" y="86"/>
                </a:lnTo>
                <a:lnTo>
                  <a:pt x="52" y="400"/>
                </a:lnTo>
                <a:lnTo>
                  <a:pt x="154" y="400"/>
                </a:lnTo>
                <a:lnTo>
                  <a:pt x="154" y="86"/>
                </a:lnTo>
                <a:lnTo>
                  <a:pt x="204" y="86"/>
                </a:lnTo>
                <a:lnTo>
                  <a:pt x="104" y="0"/>
                </a:lnTo>
                <a:lnTo>
                  <a:pt x="0" y="8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5" name="Freeform 43"/>
          <p:cNvSpPr>
            <a:spLocks/>
          </p:cNvSpPr>
          <p:nvPr/>
        </p:nvSpPr>
        <p:spPr bwMode="auto">
          <a:xfrm>
            <a:off x="50577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4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4" y="0"/>
                </a:lnTo>
                <a:lnTo>
                  <a:pt x="0" y="8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6" name="Freeform 44"/>
          <p:cNvSpPr>
            <a:spLocks/>
          </p:cNvSpPr>
          <p:nvPr/>
        </p:nvSpPr>
        <p:spPr bwMode="auto">
          <a:xfrm>
            <a:off x="50577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4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4" y="0"/>
                </a:lnTo>
                <a:lnTo>
                  <a:pt x="0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7" name="Freeform 45"/>
          <p:cNvSpPr>
            <a:spLocks/>
          </p:cNvSpPr>
          <p:nvPr/>
        </p:nvSpPr>
        <p:spPr bwMode="auto">
          <a:xfrm>
            <a:off x="5057775" y="2611438"/>
            <a:ext cx="323850" cy="638175"/>
          </a:xfrm>
          <a:custGeom>
            <a:avLst/>
            <a:gdLst>
              <a:gd name="T0" fmla="*/ 0 w 204"/>
              <a:gd name="T1" fmla="*/ 88 h 402"/>
              <a:gd name="T2" fmla="*/ 52 w 204"/>
              <a:gd name="T3" fmla="*/ 88 h 402"/>
              <a:gd name="T4" fmla="*/ 52 w 204"/>
              <a:gd name="T5" fmla="*/ 402 h 402"/>
              <a:gd name="T6" fmla="*/ 154 w 204"/>
              <a:gd name="T7" fmla="*/ 402 h 402"/>
              <a:gd name="T8" fmla="*/ 154 w 204"/>
              <a:gd name="T9" fmla="*/ 88 h 402"/>
              <a:gd name="T10" fmla="*/ 204 w 204"/>
              <a:gd name="T11" fmla="*/ 88 h 402"/>
              <a:gd name="T12" fmla="*/ 104 w 204"/>
              <a:gd name="T13" fmla="*/ 0 h 402"/>
              <a:gd name="T14" fmla="*/ 0 w 204"/>
              <a:gd name="T15" fmla="*/ 8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4" h="402">
                <a:moveTo>
                  <a:pt x="0" y="88"/>
                </a:moveTo>
                <a:lnTo>
                  <a:pt x="52" y="88"/>
                </a:lnTo>
                <a:lnTo>
                  <a:pt x="52" y="402"/>
                </a:lnTo>
                <a:lnTo>
                  <a:pt x="154" y="402"/>
                </a:lnTo>
                <a:lnTo>
                  <a:pt x="154" y="88"/>
                </a:lnTo>
                <a:lnTo>
                  <a:pt x="204" y="88"/>
                </a:lnTo>
                <a:lnTo>
                  <a:pt x="104" y="0"/>
                </a:lnTo>
                <a:lnTo>
                  <a:pt x="0" y="8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8" name="Freeform 46"/>
          <p:cNvSpPr>
            <a:spLocks/>
          </p:cNvSpPr>
          <p:nvPr/>
        </p:nvSpPr>
        <p:spPr bwMode="auto">
          <a:xfrm>
            <a:off x="2597150" y="3548063"/>
            <a:ext cx="346075" cy="349250"/>
          </a:xfrm>
          <a:custGeom>
            <a:avLst/>
            <a:gdLst>
              <a:gd name="T0" fmla="*/ 218 w 218"/>
              <a:gd name="T1" fmla="*/ 110 h 220"/>
              <a:gd name="T2" fmla="*/ 218 w 218"/>
              <a:gd name="T3" fmla="*/ 110 h 220"/>
              <a:gd name="T4" fmla="*/ 216 w 218"/>
              <a:gd name="T5" fmla="*/ 132 h 220"/>
              <a:gd name="T6" fmla="*/ 210 w 218"/>
              <a:gd name="T7" fmla="*/ 152 h 220"/>
              <a:gd name="T8" fmla="*/ 200 w 218"/>
              <a:gd name="T9" fmla="*/ 172 h 220"/>
              <a:gd name="T10" fmla="*/ 186 w 218"/>
              <a:gd name="T11" fmla="*/ 188 h 220"/>
              <a:gd name="T12" fmla="*/ 170 w 218"/>
              <a:gd name="T13" fmla="*/ 200 h 220"/>
              <a:gd name="T14" fmla="*/ 152 w 218"/>
              <a:gd name="T15" fmla="*/ 212 h 220"/>
              <a:gd name="T16" fmla="*/ 132 w 218"/>
              <a:gd name="T17" fmla="*/ 218 h 220"/>
              <a:gd name="T18" fmla="*/ 110 w 218"/>
              <a:gd name="T19" fmla="*/ 220 h 220"/>
              <a:gd name="T20" fmla="*/ 110 w 218"/>
              <a:gd name="T21" fmla="*/ 220 h 220"/>
              <a:gd name="T22" fmla="*/ 88 w 218"/>
              <a:gd name="T23" fmla="*/ 218 h 220"/>
              <a:gd name="T24" fmla="*/ 66 w 218"/>
              <a:gd name="T25" fmla="*/ 212 h 220"/>
              <a:gd name="T26" fmla="*/ 48 w 218"/>
              <a:gd name="T27" fmla="*/ 200 h 220"/>
              <a:gd name="T28" fmla="*/ 32 w 218"/>
              <a:gd name="T29" fmla="*/ 188 h 220"/>
              <a:gd name="T30" fmla="*/ 18 w 218"/>
              <a:gd name="T31" fmla="*/ 172 h 220"/>
              <a:gd name="T32" fmla="*/ 8 w 218"/>
              <a:gd name="T33" fmla="*/ 152 h 220"/>
              <a:gd name="T34" fmla="*/ 2 w 218"/>
              <a:gd name="T35" fmla="*/ 132 h 220"/>
              <a:gd name="T36" fmla="*/ 0 w 218"/>
              <a:gd name="T37" fmla="*/ 110 h 220"/>
              <a:gd name="T38" fmla="*/ 0 w 218"/>
              <a:gd name="T39" fmla="*/ 110 h 220"/>
              <a:gd name="T40" fmla="*/ 2 w 218"/>
              <a:gd name="T41" fmla="*/ 88 h 220"/>
              <a:gd name="T42" fmla="*/ 8 w 218"/>
              <a:gd name="T43" fmla="*/ 68 h 220"/>
              <a:gd name="T44" fmla="*/ 18 w 218"/>
              <a:gd name="T45" fmla="*/ 48 h 220"/>
              <a:gd name="T46" fmla="*/ 32 w 218"/>
              <a:gd name="T47" fmla="*/ 32 h 220"/>
              <a:gd name="T48" fmla="*/ 48 w 218"/>
              <a:gd name="T49" fmla="*/ 20 h 220"/>
              <a:gd name="T50" fmla="*/ 66 w 218"/>
              <a:gd name="T51" fmla="*/ 8 h 220"/>
              <a:gd name="T52" fmla="*/ 88 w 218"/>
              <a:gd name="T53" fmla="*/ 2 h 220"/>
              <a:gd name="T54" fmla="*/ 110 w 218"/>
              <a:gd name="T55" fmla="*/ 0 h 220"/>
              <a:gd name="T56" fmla="*/ 110 w 218"/>
              <a:gd name="T57" fmla="*/ 0 h 220"/>
              <a:gd name="T58" fmla="*/ 132 w 218"/>
              <a:gd name="T59" fmla="*/ 2 h 220"/>
              <a:gd name="T60" fmla="*/ 152 w 218"/>
              <a:gd name="T61" fmla="*/ 8 h 220"/>
              <a:gd name="T62" fmla="*/ 170 w 218"/>
              <a:gd name="T63" fmla="*/ 20 h 220"/>
              <a:gd name="T64" fmla="*/ 186 w 218"/>
              <a:gd name="T65" fmla="*/ 32 h 220"/>
              <a:gd name="T66" fmla="*/ 200 w 218"/>
              <a:gd name="T67" fmla="*/ 48 h 220"/>
              <a:gd name="T68" fmla="*/ 210 w 218"/>
              <a:gd name="T69" fmla="*/ 68 h 220"/>
              <a:gd name="T70" fmla="*/ 216 w 218"/>
              <a:gd name="T71" fmla="*/ 88 h 220"/>
              <a:gd name="T72" fmla="*/ 218 w 218"/>
              <a:gd name="T73" fmla="*/ 11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8" h="220">
                <a:moveTo>
                  <a:pt x="218" y="110"/>
                </a:moveTo>
                <a:lnTo>
                  <a:pt x="218" y="110"/>
                </a:lnTo>
                <a:lnTo>
                  <a:pt x="216" y="132"/>
                </a:lnTo>
                <a:lnTo>
                  <a:pt x="210" y="152"/>
                </a:lnTo>
                <a:lnTo>
                  <a:pt x="200" y="172"/>
                </a:lnTo>
                <a:lnTo>
                  <a:pt x="186" y="188"/>
                </a:lnTo>
                <a:lnTo>
                  <a:pt x="170" y="200"/>
                </a:lnTo>
                <a:lnTo>
                  <a:pt x="152" y="212"/>
                </a:lnTo>
                <a:lnTo>
                  <a:pt x="132" y="218"/>
                </a:lnTo>
                <a:lnTo>
                  <a:pt x="110" y="220"/>
                </a:lnTo>
                <a:lnTo>
                  <a:pt x="110" y="220"/>
                </a:lnTo>
                <a:lnTo>
                  <a:pt x="88" y="218"/>
                </a:lnTo>
                <a:lnTo>
                  <a:pt x="66" y="212"/>
                </a:lnTo>
                <a:lnTo>
                  <a:pt x="48" y="200"/>
                </a:lnTo>
                <a:lnTo>
                  <a:pt x="32" y="188"/>
                </a:lnTo>
                <a:lnTo>
                  <a:pt x="18" y="172"/>
                </a:lnTo>
                <a:lnTo>
                  <a:pt x="8" y="152"/>
                </a:lnTo>
                <a:lnTo>
                  <a:pt x="2" y="132"/>
                </a:lnTo>
                <a:lnTo>
                  <a:pt x="0" y="110"/>
                </a:lnTo>
                <a:lnTo>
                  <a:pt x="0" y="110"/>
                </a:lnTo>
                <a:lnTo>
                  <a:pt x="2" y="88"/>
                </a:lnTo>
                <a:lnTo>
                  <a:pt x="8" y="68"/>
                </a:lnTo>
                <a:lnTo>
                  <a:pt x="18" y="48"/>
                </a:lnTo>
                <a:lnTo>
                  <a:pt x="32" y="32"/>
                </a:lnTo>
                <a:lnTo>
                  <a:pt x="48" y="20"/>
                </a:lnTo>
                <a:lnTo>
                  <a:pt x="66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2" y="8"/>
                </a:lnTo>
                <a:lnTo>
                  <a:pt x="170" y="20"/>
                </a:lnTo>
                <a:lnTo>
                  <a:pt x="186" y="32"/>
                </a:lnTo>
                <a:lnTo>
                  <a:pt x="200" y="48"/>
                </a:lnTo>
                <a:lnTo>
                  <a:pt x="210" y="68"/>
                </a:lnTo>
                <a:lnTo>
                  <a:pt x="216" y="88"/>
                </a:lnTo>
                <a:lnTo>
                  <a:pt x="218" y="110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59" name="Freeform 47"/>
          <p:cNvSpPr>
            <a:spLocks/>
          </p:cNvSpPr>
          <p:nvPr/>
        </p:nvSpPr>
        <p:spPr bwMode="auto">
          <a:xfrm>
            <a:off x="2597150" y="3548063"/>
            <a:ext cx="346075" cy="349250"/>
          </a:xfrm>
          <a:custGeom>
            <a:avLst/>
            <a:gdLst>
              <a:gd name="T0" fmla="*/ 218 w 218"/>
              <a:gd name="T1" fmla="*/ 110 h 220"/>
              <a:gd name="T2" fmla="*/ 218 w 218"/>
              <a:gd name="T3" fmla="*/ 110 h 220"/>
              <a:gd name="T4" fmla="*/ 216 w 218"/>
              <a:gd name="T5" fmla="*/ 132 h 220"/>
              <a:gd name="T6" fmla="*/ 210 w 218"/>
              <a:gd name="T7" fmla="*/ 152 h 220"/>
              <a:gd name="T8" fmla="*/ 200 w 218"/>
              <a:gd name="T9" fmla="*/ 172 h 220"/>
              <a:gd name="T10" fmla="*/ 186 w 218"/>
              <a:gd name="T11" fmla="*/ 188 h 220"/>
              <a:gd name="T12" fmla="*/ 170 w 218"/>
              <a:gd name="T13" fmla="*/ 200 h 220"/>
              <a:gd name="T14" fmla="*/ 152 w 218"/>
              <a:gd name="T15" fmla="*/ 212 h 220"/>
              <a:gd name="T16" fmla="*/ 132 w 218"/>
              <a:gd name="T17" fmla="*/ 218 h 220"/>
              <a:gd name="T18" fmla="*/ 110 w 218"/>
              <a:gd name="T19" fmla="*/ 220 h 220"/>
              <a:gd name="T20" fmla="*/ 110 w 218"/>
              <a:gd name="T21" fmla="*/ 220 h 220"/>
              <a:gd name="T22" fmla="*/ 88 w 218"/>
              <a:gd name="T23" fmla="*/ 218 h 220"/>
              <a:gd name="T24" fmla="*/ 66 w 218"/>
              <a:gd name="T25" fmla="*/ 212 h 220"/>
              <a:gd name="T26" fmla="*/ 48 w 218"/>
              <a:gd name="T27" fmla="*/ 200 h 220"/>
              <a:gd name="T28" fmla="*/ 32 w 218"/>
              <a:gd name="T29" fmla="*/ 188 h 220"/>
              <a:gd name="T30" fmla="*/ 18 w 218"/>
              <a:gd name="T31" fmla="*/ 172 h 220"/>
              <a:gd name="T32" fmla="*/ 8 w 218"/>
              <a:gd name="T33" fmla="*/ 152 h 220"/>
              <a:gd name="T34" fmla="*/ 2 w 218"/>
              <a:gd name="T35" fmla="*/ 132 h 220"/>
              <a:gd name="T36" fmla="*/ 0 w 218"/>
              <a:gd name="T37" fmla="*/ 110 h 220"/>
              <a:gd name="T38" fmla="*/ 0 w 218"/>
              <a:gd name="T39" fmla="*/ 110 h 220"/>
              <a:gd name="T40" fmla="*/ 2 w 218"/>
              <a:gd name="T41" fmla="*/ 88 h 220"/>
              <a:gd name="T42" fmla="*/ 8 w 218"/>
              <a:gd name="T43" fmla="*/ 68 h 220"/>
              <a:gd name="T44" fmla="*/ 18 w 218"/>
              <a:gd name="T45" fmla="*/ 48 h 220"/>
              <a:gd name="T46" fmla="*/ 32 w 218"/>
              <a:gd name="T47" fmla="*/ 32 h 220"/>
              <a:gd name="T48" fmla="*/ 48 w 218"/>
              <a:gd name="T49" fmla="*/ 20 h 220"/>
              <a:gd name="T50" fmla="*/ 66 w 218"/>
              <a:gd name="T51" fmla="*/ 8 h 220"/>
              <a:gd name="T52" fmla="*/ 88 w 218"/>
              <a:gd name="T53" fmla="*/ 2 h 220"/>
              <a:gd name="T54" fmla="*/ 110 w 218"/>
              <a:gd name="T55" fmla="*/ 0 h 220"/>
              <a:gd name="T56" fmla="*/ 110 w 218"/>
              <a:gd name="T57" fmla="*/ 0 h 220"/>
              <a:gd name="T58" fmla="*/ 132 w 218"/>
              <a:gd name="T59" fmla="*/ 2 h 220"/>
              <a:gd name="T60" fmla="*/ 152 w 218"/>
              <a:gd name="T61" fmla="*/ 8 h 220"/>
              <a:gd name="T62" fmla="*/ 170 w 218"/>
              <a:gd name="T63" fmla="*/ 20 h 220"/>
              <a:gd name="T64" fmla="*/ 186 w 218"/>
              <a:gd name="T65" fmla="*/ 32 h 220"/>
              <a:gd name="T66" fmla="*/ 200 w 218"/>
              <a:gd name="T67" fmla="*/ 48 h 220"/>
              <a:gd name="T68" fmla="*/ 210 w 218"/>
              <a:gd name="T69" fmla="*/ 68 h 220"/>
              <a:gd name="T70" fmla="*/ 216 w 218"/>
              <a:gd name="T71" fmla="*/ 88 h 220"/>
              <a:gd name="T72" fmla="*/ 218 w 218"/>
              <a:gd name="T73" fmla="*/ 11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8" h="220">
                <a:moveTo>
                  <a:pt x="218" y="110"/>
                </a:moveTo>
                <a:lnTo>
                  <a:pt x="218" y="110"/>
                </a:lnTo>
                <a:lnTo>
                  <a:pt x="216" y="132"/>
                </a:lnTo>
                <a:lnTo>
                  <a:pt x="210" y="152"/>
                </a:lnTo>
                <a:lnTo>
                  <a:pt x="200" y="172"/>
                </a:lnTo>
                <a:lnTo>
                  <a:pt x="186" y="188"/>
                </a:lnTo>
                <a:lnTo>
                  <a:pt x="170" y="200"/>
                </a:lnTo>
                <a:lnTo>
                  <a:pt x="152" y="212"/>
                </a:lnTo>
                <a:lnTo>
                  <a:pt x="132" y="218"/>
                </a:lnTo>
                <a:lnTo>
                  <a:pt x="110" y="220"/>
                </a:lnTo>
                <a:lnTo>
                  <a:pt x="110" y="220"/>
                </a:lnTo>
                <a:lnTo>
                  <a:pt x="88" y="218"/>
                </a:lnTo>
                <a:lnTo>
                  <a:pt x="66" y="212"/>
                </a:lnTo>
                <a:lnTo>
                  <a:pt x="48" y="200"/>
                </a:lnTo>
                <a:lnTo>
                  <a:pt x="32" y="188"/>
                </a:lnTo>
                <a:lnTo>
                  <a:pt x="18" y="172"/>
                </a:lnTo>
                <a:lnTo>
                  <a:pt x="8" y="152"/>
                </a:lnTo>
                <a:lnTo>
                  <a:pt x="2" y="132"/>
                </a:lnTo>
                <a:lnTo>
                  <a:pt x="0" y="110"/>
                </a:lnTo>
                <a:lnTo>
                  <a:pt x="0" y="110"/>
                </a:lnTo>
                <a:lnTo>
                  <a:pt x="2" y="88"/>
                </a:lnTo>
                <a:lnTo>
                  <a:pt x="8" y="68"/>
                </a:lnTo>
                <a:lnTo>
                  <a:pt x="18" y="48"/>
                </a:lnTo>
                <a:lnTo>
                  <a:pt x="32" y="32"/>
                </a:lnTo>
                <a:lnTo>
                  <a:pt x="48" y="20"/>
                </a:lnTo>
                <a:lnTo>
                  <a:pt x="66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2" y="8"/>
                </a:lnTo>
                <a:lnTo>
                  <a:pt x="170" y="20"/>
                </a:lnTo>
                <a:lnTo>
                  <a:pt x="186" y="32"/>
                </a:lnTo>
                <a:lnTo>
                  <a:pt x="200" y="48"/>
                </a:lnTo>
                <a:lnTo>
                  <a:pt x="210" y="68"/>
                </a:lnTo>
                <a:lnTo>
                  <a:pt x="216" y="88"/>
                </a:lnTo>
                <a:lnTo>
                  <a:pt x="218" y="1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0" name="Freeform 48"/>
          <p:cNvSpPr>
            <a:spLocks/>
          </p:cNvSpPr>
          <p:nvPr/>
        </p:nvSpPr>
        <p:spPr bwMode="auto">
          <a:xfrm>
            <a:off x="2597150" y="3548063"/>
            <a:ext cx="346075" cy="349250"/>
          </a:xfrm>
          <a:custGeom>
            <a:avLst/>
            <a:gdLst>
              <a:gd name="T0" fmla="*/ 218 w 218"/>
              <a:gd name="T1" fmla="*/ 110 h 220"/>
              <a:gd name="T2" fmla="*/ 218 w 218"/>
              <a:gd name="T3" fmla="*/ 110 h 220"/>
              <a:gd name="T4" fmla="*/ 216 w 218"/>
              <a:gd name="T5" fmla="*/ 132 h 220"/>
              <a:gd name="T6" fmla="*/ 210 w 218"/>
              <a:gd name="T7" fmla="*/ 152 h 220"/>
              <a:gd name="T8" fmla="*/ 200 w 218"/>
              <a:gd name="T9" fmla="*/ 172 h 220"/>
              <a:gd name="T10" fmla="*/ 186 w 218"/>
              <a:gd name="T11" fmla="*/ 188 h 220"/>
              <a:gd name="T12" fmla="*/ 170 w 218"/>
              <a:gd name="T13" fmla="*/ 200 h 220"/>
              <a:gd name="T14" fmla="*/ 152 w 218"/>
              <a:gd name="T15" fmla="*/ 212 h 220"/>
              <a:gd name="T16" fmla="*/ 132 w 218"/>
              <a:gd name="T17" fmla="*/ 218 h 220"/>
              <a:gd name="T18" fmla="*/ 110 w 218"/>
              <a:gd name="T19" fmla="*/ 220 h 220"/>
              <a:gd name="T20" fmla="*/ 110 w 218"/>
              <a:gd name="T21" fmla="*/ 220 h 220"/>
              <a:gd name="T22" fmla="*/ 88 w 218"/>
              <a:gd name="T23" fmla="*/ 218 h 220"/>
              <a:gd name="T24" fmla="*/ 66 w 218"/>
              <a:gd name="T25" fmla="*/ 212 h 220"/>
              <a:gd name="T26" fmla="*/ 48 w 218"/>
              <a:gd name="T27" fmla="*/ 200 h 220"/>
              <a:gd name="T28" fmla="*/ 32 w 218"/>
              <a:gd name="T29" fmla="*/ 188 h 220"/>
              <a:gd name="T30" fmla="*/ 18 w 218"/>
              <a:gd name="T31" fmla="*/ 172 h 220"/>
              <a:gd name="T32" fmla="*/ 8 w 218"/>
              <a:gd name="T33" fmla="*/ 152 h 220"/>
              <a:gd name="T34" fmla="*/ 2 w 218"/>
              <a:gd name="T35" fmla="*/ 132 h 220"/>
              <a:gd name="T36" fmla="*/ 0 w 218"/>
              <a:gd name="T37" fmla="*/ 110 h 220"/>
              <a:gd name="T38" fmla="*/ 0 w 218"/>
              <a:gd name="T39" fmla="*/ 110 h 220"/>
              <a:gd name="T40" fmla="*/ 2 w 218"/>
              <a:gd name="T41" fmla="*/ 88 h 220"/>
              <a:gd name="T42" fmla="*/ 8 w 218"/>
              <a:gd name="T43" fmla="*/ 68 h 220"/>
              <a:gd name="T44" fmla="*/ 18 w 218"/>
              <a:gd name="T45" fmla="*/ 48 h 220"/>
              <a:gd name="T46" fmla="*/ 32 w 218"/>
              <a:gd name="T47" fmla="*/ 32 h 220"/>
              <a:gd name="T48" fmla="*/ 48 w 218"/>
              <a:gd name="T49" fmla="*/ 20 h 220"/>
              <a:gd name="T50" fmla="*/ 66 w 218"/>
              <a:gd name="T51" fmla="*/ 8 h 220"/>
              <a:gd name="T52" fmla="*/ 88 w 218"/>
              <a:gd name="T53" fmla="*/ 2 h 220"/>
              <a:gd name="T54" fmla="*/ 110 w 218"/>
              <a:gd name="T55" fmla="*/ 0 h 220"/>
              <a:gd name="T56" fmla="*/ 110 w 218"/>
              <a:gd name="T57" fmla="*/ 0 h 220"/>
              <a:gd name="T58" fmla="*/ 132 w 218"/>
              <a:gd name="T59" fmla="*/ 2 h 220"/>
              <a:gd name="T60" fmla="*/ 152 w 218"/>
              <a:gd name="T61" fmla="*/ 8 h 220"/>
              <a:gd name="T62" fmla="*/ 170 w 218"/>
              <a:gd name="T63" fmla="*/ 20 h 220"/>
              <a:gd name="T64" fmla="*/ 186 w 218"/>
              <a:gd name="T65" fmla="*/ 32 h 220"/>
              <a:gd name="T66" fmla="*/ 200 w 218"/>
              <a:gd name="T67" fmla="*/ 48 h 220"/>
              <a:gd name="T68" fmla="*/ 210 w 218"/>
              <a:gd name="T69" fmla="*/ 68 h 220"/>
              <a:gd name="T70" fmla="*/ 216 w 218"/>
              <a:gd name="T71" fmla="*/ 88 h 220"/>
              <a:gd name="T72" fmla="*/ 218 w 218"/>
              <a:gd name="T73" fmla="*/ 11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8" h="220">
                <a:moveTo>
                  <a:pt x="218" y="110"/>
                </a:moveTo>
                <a:lnTo>
                  <a:pt x="218" y="110"/>
                </a:lnTo>
                <a:lnTo>
                  <a:pt x="216" y="132"/>
                </a:lnTo>
                <a:lnTo>
                  <a:pt x="210" y="152"/>
                </a:lnTo>
                <a:lnTo>
                  <a:pt x="200" y="172"/>
                </a:lnTo>
                <a:lnTo>
                  <a:pt x="186" y="188"/>
                </a:lnTo>
                <a:lnTo>
                  <a:pt x="170" y="200"/>
                </a:lnTo>
                <a:lnTo>
                  <a:pt x="152" y="212"/>
                </a:lnTo>
                <a:lnTo>
                  <a:pt x="132" y="218"/>
                </a:lnTo>
                <a:lnTo>
                  <a:pt x="110" y="220"/>
                </a:lnTo>
                <a:lnTo>
                  <a:pt x="110" y="220"/>
                </a:lnTo>
                <a:lnTo>
                  <a:pt x="88" y="218"/>
                </a:lnTo>
                <a:lnTo>
                  <a:pt x="66" y="212"/>
                </a:lnTo>
                <a:lnTo>
                  <a:pt x="48" y="200"/>
                </a:lnTo>
                <a:lnTo>
                  <a:pt x="32" y="188"/>
                </a:lnTo>
                <a:lnTo>
                  <a:pt x="18" y="172"/>
                </a:lnTo>
                <a:lnTo>
                  <a:pt x="8" y="152"/>
                </a:lnTo>
                <a:lnTo>
                  <a:pt x="2" y="132"/>
                </a:lnTo>
                <a:lnTo>
                  <a:pt x="0" y="110"/>
                </a:lnTo>
                <a:lnTo>
                  <a:pt x="0" y="110"/>
                </a:lnTo>
                <a:lnTo>
                  <a:pt x="2" y="88"/>
                </a:lnTo>
                <a:lnTo>
                  <a:pt x="8" y="68"/>
                </a:lnTo>
                <a:lnTo>
                  <a:pt x="18" y="48"/>
                </a:lnTo>
                <a:lnTo>
                  <a:pt x="32" y="32"/>
                </a:lnTo>
                <a:lnTo>
                  <a:pt x="48" y="20"/>
                </a:lnTo>
                <a:lnTo>
                  <a:pt x="66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2" y="8"/>
                </a:lnTo>
                <a:lnTo>
                  <a:pt x="170" y="20"/>
                </a:lnTo>
                <a:lnTo>
                  <a:pt x="186" y="32"/>
                </a:lnTo>
                <a:lnTo>
                  <a:pt x="200" y="48"/>
                </a:lnTo>
                <a:lnTo>
                  <a:pt x="210" y="68"/>
                </a:lnTo>
                <a:lnTo>
                  <a:pt x="216" y="88"/>
                </a:lnTo>
                <a:lnTo>
                  <a:pt x="218" y="1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1" name="Freeform 49"/>
          <p:cNvSpPr>
            <a:spLocks/>
          </p:cNvSpPr>
          <p:nvPr/>
        </p:nvSpPr>
        <p:spPr bwMode="auto">
          <a:xfrm>
            <a:off x="6731000" y="2649538"/>
            <a:ext cx="349250" cy="346075"/>
          </a:xfrm>
          <a:custGeom>
            <a:avLst/>
            <a:gdLst>
              <a:gd name="T0" fmla="*/ 220 w 220"/>
              <a:gd name="T1" fmla="*/ 108 h 218"/>
              <a:gd name="T2" fmla="*/ 220 w 220"/>
              <a:gd name="T3" fmla="*/ 108 h 218"/>
              <a:gd name="T4" fmla="*/ 218 w 220"/>
              <a:gd name="T5" fmla="*/ 130 h 218"/>
              <a:gd name="T6" fmla="*/ 212 w 220"/>
              <a:gd name="T7" fmla="*/ 150 h 218"/>
              <a:gd name="T8" fmla="*/ 202 w 220"/>
              <a:gd name="T9" fmla="*/ 170 h 218"/>
              <a:gd name="T10" fmla="*/ 188 w 220"/>
              <a:gd name="T11" fmla="*/ 186 h 218"/>
              <a:gd name="T12" fmla="*/ 172 w 220"/>
              <a:gd name="T13" fmla="*/ 198 h 218"/>
              <a:gd name="T14" fmla="*/ 154 w 220"/>
              <a:gd name="T15" fmla="*/ 208 h 218"/>
              <a:gd name="T16" fmla="*/ 132 w 220"/>
              <a:gd name="T17" fmla="*/ 216 h 218"/>
              <a:gd name="T18" fmla="*/ 110 w 220"/>
              <a:gd name="T19" fmla="*/ 218 h 218"/>
              <a:gd name="T20" fmla="*/ 110 w 220"/>
              <a:gd name="T21" fmla="*/ 218 h 218"/>
              <a:gd name="T22" fmla="*/ 88 w 220"/>
              <a:gd name="T23" fmla="*/ 216 h 218"/>
              <a:gd name="T24" fmla="*/ 68 w 220"/>
              <a:gd name="T25" fmla="*/ 208 h 218"/>
              <a:gd name="T26" fmla="*/ 50 w 220"/>
              <a:gd name="T27" fmla="*/ 198 h 218"/>
              <a:gd name="T28" fmla="*/ 32 w 220"/>
              <a:gd name="T29" fmla="*/ 186 h 218"/>
              <a:gd name="T30" fmla="*/ 20 w 220"/>
              <a:gd name="T31" fmla="*/ 170 h 218"/>
              <a:gd name="T32" fmla="*/ 10 w 220"/>
              <a:gd name="T33" fmla="*/ 150 h 218"/>
              <a:gd name="T34" fmla="*/ 4 w 220"/>
              <a:gd name="T35" fmla="*/ 130 h 218"/>
              <a:gd name="T36" fmla="*/ 0 w 220"/>
              <a:gd name="T37" fmla="*/ 108 h 218"/>
              <a:gd name="T38" fmla="*/ 0 w 220"/>
              <a:gd name="T39" fmla="*/ 108 h 218"/>
              <a:gd name="T40" fmla="*/ 4 w 220"/>
              <a:gd name="T41" fmla="*/ 86 h 218"/>
              <a:gd name="T42" fmla="*/ 10 w 220"/>
              <a:gd name="T43" fmla="*/ 66 h 218"/>
              <a:gd name="T44" fmla="*/ 20 w 220"/>
              <a:gd name="T45" fmla="*/ 48 h 218"/>
              <a:gd name="T46" fmla="*/ 32 w 220"/>
              <a:gd name="T47" fmla="*/ 32 h 218"/>
              <a:gd name="T48" fmla="*/ 50 w 220"/>
              <a:gd name="T49" fmla="*/ 18 h 218"/>
              <a:gd name="T50" fmla="*/ 68 w 220"/>
              <a:gd name="T51" fmla="*/ 8 h 218"/>
              <a:gd name="T52" fmla="*/ 88 w 220"/>
              <a:gd name="T53" fmla="*/ 2 h 218"/>
              <a:gd name="T54" fmla="*/ 110 w 220"/>
              <a:gd name="T55" fmla="*/ 0 h 218"/>
              <a:gd name="T56" fmla="*/ 110 w 220"/>
              <a:gd name="T57" fmla="*/ 0 h 218"/>
              <a:gd name="T58" fmla="*/ 132 w 220"/>
              <a:gd name="T59" fmla="*/ 2 h 218"/>
              <a:gd name="T60" fmla="*/ 154 w 220"/>
              <a:gd name="T61" fmla="*/ 8 h 218"/>
              <a:gd name="T62" fmla="*/ 172 w 220"/>
              <a:gd name="T63" fmla="*/ 18 h 218"/>
              <a:gd name="T64" fmla="*/ 188 w 220"/>
              <a:gd name="T65" fmla="*/ 32 h 218"/>
              <a:gd name="T66" fmla="*/ 202 w 220"/>
              <a:gd name="T67" fmla="*/ 48 h 218"/>
              <a:gd name="T68" fmla="*/ 212 w 220"/>
              <a:gd name="T69" fmla="*/ 66 h 218"/>
              <a:gd name="T70" fmla="*/ 218 w 220"/>
              <a:gd name="T71" fmla="*/ 86 h 218"/>
              <a:gd name="T72" fmla="*/ 220 w 220"/>
              <a:gd name="T73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0" h="218">
                <a:moveTo>
                  <a:pt x="220" y="108"/>
                </a:moveTo>
                <a:lnTo>
                  <a:pt x="220" y="108"/>
                </a:lnTo>
                <a:lnTo>
                  <a:pt x="218" y="130"/>
                </a:lnTo>
                <a:lnTo>
                  <a:pt x="212" y="150"/>
                </a:lnTo>
                <a:lnTo>
                  <a:pt x="202" y="170"/>
                </a:lnTo>
                <a:lnTo>
                  <a:pt x="188" y="186"/>
                </a:lnTo>
                <a:lnTo>
                  <a:pt x="172" y="198"/>
                </a:lnTo>
                <a:lnTo>
                  <a:pt x="154" y="208"/>
                </a:lnTo>
                <a:lnTo>
                  <a:pt x="132" y="216"/>
                </a:lnTo>
                <a:lnTo>
                  <a:pt x="110" y="218"/>
                </a:lnTo>
                <a:lnTo>
                  <a:pt x="110" y="218"/>
                </a:lnTo>
                <a:lnTo>
                  <a:pt x="88" y="216"/>
                </a:lnTo>
                <a:lnTo>
                  <a:pt x="68" y="208"/>
                </a:lnTo>
                <a:lnTo>
                  <a:pt x="50" y="198"/>
                </a:lnTo>
                <a:lnTo>
                  <a:pt x="32" y="186"/>
                </a:lnTo>
                <a:lnTo>
                  <a:pt x="20" y="170"/>
                </a:lnTo>
                <a:lnTo>
                  <a:pt x="10" y="150"/>
                </a:lnTo>
                <a:lnTo>
                  <a:pt x="4" y="130"/>
                </a:lnTo>
                <a:lnTo>
                  <a:pt x="0" y="108"/>
                </a:lnTo>
                <a:lnTo>
                  <a:pt x="0" y="108"/>
                </a:lnTo>
                <a:lnTo>
                  <a:pt x="4" y="86"/>
                </a:lnTo>
                <a:lnTo>
                  <a:pt x="10" y="66"/>
                </a:lnTo>
                <a:lnTo>
                  <a:pt x="20" y="48"/>
                </a:lnTo>
                <a:lnTo>
                  <a:pt x="32" y="32"/>
                </a:lnTo>
                <a:lnTo>
                  <a:pt x="50" y="18"/>
                </a:lnTo>
                <a:lnTo>
                  <a:pt x="68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4" y="8"/>
                </a:lnTo>
                <a:lnTo>
                  <a:pt x="172" y="18"/>
                </a:lnTo>
                <a:lnTo>
                  <a:pt x="188" y="32"/>
                </a:lnTo>
                <a:lnTo>
                  <a:pt x="202" y="48"/>
                </a:lnTo>
                <a:lnTo>
                  <a:pt x="212" y="66"/>
                </a:lnTo>
                <a:lnTo>
                  <a:pt x="218" y="86"/>
                </a:lnTo>
                <a:lnTo>
                  <a:pt x="220" y="108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2" name="Freeform 50"/>
          <p:cNvSpPr>
            <a:spLocks/>
          </p:cNvSpPr>
          <p:nvPr/>
        </p:nvSpPr>
        <p:spPr bwMode="auto">
          <a:xfrm>
            <a:off x="6731000" y="2649538"/>
            <a:ext cx="349250" cy="346075"/>
          </a:xfrm>
          <a:custGeom>
            <a:avLst/>
            <a:gdLst>
              <a:gd name="T0" fmla="*/ 220 w 220"/>
              <a:gd name="T1" fmla="*/ 108 h 218"/>
              <a:gd name="T2" fmla="*/ 220 w 220"/>
              <a:gd name="T3" fmla="*/ 108 h 218"/>
              <a:gd name="T4" fmla="*/ 218 w 220"/>
              <a:gd name="T5" fmla="*/ 130 h 218"/>
              <a:gd name="T6" fmla="*/ 212 w 220"/>
              <a:gd name="T7" fmla="*/ 150 h 218"/>
              <a:gd name="T8" fmla="*/ 202 w 220"/>
              <a:gd name="T9" fmla="*/ 170 h 218"/>
              <a:gd name="T10" fmla="*/ 188 w 220"/>
              <a:gd name="T11" fmla="*/ 186 h 218"/>
              <a:gd name="T12" fmla="*/ 172 w 220"/>
              <a:gd name="T13" fmla="*/ 198 h 218"/>
              <a:gd name="T14" fmla="*/ 154 w 220"/>
              <a:gd name="T15" fmla="*/ 208 h 218"/>
              <a:gd name="T16" fmla="*/ 132 w 220"/>
              <a:gd name="T17" fmla="*/ 216 h 218"/>
              <a:gd name="T18" fmla="*/ 110 w 220"/>
              <a:gd name="T19" fmla="*/ 218 h 218"/>
              <a:gd name="T20" fmla="*/ 110 w 220"/>
              <a:gd name="T21" fmla="*/ 218 h 218"/>
              <a:gd name="T22" fmla="*/ 88 w 220"/>
              <a:gd name="T23" fmla="*/ 216 h 218"/>
              <a:gd name="T24" fmla="*/ 68 w 220"/>
              <a:gd name="T25" fmla="*/ 208 h 218"/>
              <a:gd name="T26" fmla="*/ 50 w 220"/>
              <a:gd name="T27" fmla="*/ 198 h 218"/>
              <a:gd name="T28" fmla="*/ 32 w 220"/>
              <a:gd name="T29" fmla="*/ 186 h 218"/>
              <a:gd name="T30" fmla="*/ 20 w 220"/>
              <a:gd name="T31" fmla="*/ 170 h 218"/>
              <a:gd name="T32" fmla="*/ 10 w 220"/>
              <a:gd name="T33" fmla="*/ 150 h 218"/>
              <a:gd name="T34" fmla="*/ 4 w 220"/>
              <a:gd name="T35" fmla="*/ 130 h 218"/>
              <a:gd name="T36" fmla="*/ 0 w 220"/>
              <a:gd name="T37" fmla="*/ 108 h 218"/>
              <a:gd name="T38" fmla="*/ 0 w 220"/>
              <a:gd name="T39" fmla="*/ 108 h 218"/>
              <a:gd name="T40" fmla="*/ 4 w 220"/>
              <a:gd name="T41" fmla="*/ 86 h 218"/>
              <a:gd name="T42" fmla="*/ 10 w 220"/>
              <a:gd name="T43" fmla="*/ 66 h 218"/>
              <a:gd name="T44" fmla="*/ 20 w 220"/>
              <a:gd name="T45" fmla="*/ 48 h 218"/>
              <a:gd name="T46" fmla="*/ 32 w 220"/>
              <a:gd name="T47" fmla="*/ 32 h 218"/>
              <a:gd name="T48" fmla="*/ 50 w 220"/>
              <a:gd name="T49" fmla="*/ 18 h 218"/>
              <a:gd name="T50" fmla="*/ 68 w 220"/>
              <a:gd name="T51" fmla="*/ 8 h 218"/>
              <a:gd name="T52" fmla="*/ 88 w 220"/>
              <a:gd name="T53" fmla="*/ 2 h 218"/>
              <a:gd name="T54" fmla="*/ 110 w 220"/>
              <a:gd name="T55" fmla="*/ 0 h 218"/>
              <a:gd name="T56" fmla="*/ 110 w 220"/>
              <a:gd name="T57" fmla="*/ 0 h 218"/>
              <a:gd name="T58" fmla="*/ 132 w 220"/>
              <a:gd name="T59" fmla="*/ 2 h 218"/>
              <a:gd name="T60" fmla="*/ 154 w 220"/>
              <a:gd name="T61" fmla="*/ 8 h 218"/>
              <a:gd name="T62" fmla="*/ 172 w 220"/>
              <a:gd name="T63" fmla="*/ 18 h 218"/>
              <a:gd name="T64" fmla="*/ 188 w 220"/>
              <a:gd name="T65" fmla="*/ 32 h 218"/>
              <a:gd name="T66" fmla="*/ 202 w 220"/>
              <a:gd name="T67" fmla="*/ 48 h 218"/>
              <a:gd name="T68" fmla="*/ 212 w 220"/>
              <a:gd name="T69" fmla="*/ 66 h 218"/>
              <a:gd name="T70" fmla="*/ 218 w 220"/>
              <a:gd name="T71" fmla="*/ 86 h 218"/>
              <a:gd name="T72" fmla="*/ 220 w 220"/>
              <a:gd name="T73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0" h="218">
                <a:moveTo>
                  <a:pt x="220" y="108"/>
                </a:moveTo>
                <a:lnTo>
                  <a:pt x="220" y="108"/>
                </a:lnTo>
                <a:lnTo>
                  <a:pt x="218" y="130"/>
                </a:lnTo>
                <a:lnTo>
                  <a:pt x="212" y="150"/>
                </a:lnTo>
                <a:lnTo>
                  <a:pt x="202" y="170"/>
                </a:lnTo>
                <a:lnTo>
                  <a:pt x="188" y="186"/>
                </a:lnTo>
                <a:lnTo>
                  <a:pt x="172" y="198"/>
                </a:lnTo>
                <a:lnTo>
                  <a:pt x="154" y="208"/>
                </a:lnTo>
                <a:lnTo>
                  <a:pt x="132" y="216"/>
                </a:lnTo>
                <a:lnTo>
                  <a:pt x="110" y="218"/>
                </a:lnTo>
                <a:lnTo>
                  <a:pt x="110" y="218"/>
                </a:lnTo>
                <a:lnTo>
                  <a:pt x="88" y="216"/>
                </a:lnTo>
                <a:lnTo>
                  <a:pt x="68" y="208"/>
                </a:lnTo>
                <a:lnTo>
                  <a:pt x="50" y="198"/>
                </a:lnTo>
                <a:lnTo>
                  <a:pt x="32" y="186"/>
                </a:lnTo>
                <a:lnTo>
                  <a:pt x="20" y="170"/>
                </a:lnTo>
                <a:lnTo>
                  <a:pt x="10" y="150"/>
                </a:lnTo>
                <a:lnTo>
                  <a:pt x="4" y="130"/>
                </a:lnTo>
                <a:lnTo>
                  <a:pt x="0" y="108"/>
                </a:lnTo>
                <a:lnTo>
                  <a:pt x="0" y="108"/>
                </a:lnTo>
                <a:lnTo>
                  <a:pt x="4" y="86"/>
                </a:lnTo>
                <a:lnTo>
                  <a:pt x="10" y="66"/>
                </a:lnTo>
                <a:lnTo>
                  <a:pt x="20" y="48"/>
                </a:lnTo>
                <a:lnTo>
                  <a:pt x="32" y="32"/>
                </a:lnTo>
                <a:lnTo>
                  <a:pt x="50" y="18"/>
                </a:lnTo>
                <a:lnTo>
                  <a:pt x="68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4" y="8"/>
                </a:lnTo>
                <a:lnTo>
                  <a:pt x="172" y="18"/>
                </a:lnTo>
                <a:lnTo>
                  <a:pt x="188" y="32"/>
                </a:lnTo>
                <a:lnTo>
                  <a:pt x="202" y="48"/>
                </a:lnTo>
                <a:lnTo>
                  <a:pt x="212" y="66"/>
                </a:lnTo>
                <a:lnTo>
                  <a:pt x="218" y="86"/>
                </a:lnTo>
                <a:lnTo>
                  <a:pt x="220" y="1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3" name="Freeform 51"/>
          <p:cNvSpPr>
            <a:spLocks/>
          </p:cNvSpPr>
          <p:nvPr/>
        </p:nvSpPr>
        <p:spPr bwMode="auto">
          <a:xfrm>
            <a:off x="6731000" y="2649538"/>
            <a:ext cx="349250" cy="346075"/>
          </a:xfrm>
          <a:custGeom>
            <a:avLst/>
            <a:gdLst>
              <a:gd name="T0" fmla="*/ 220 w 220"/>
              <a:gd name="T1" fmla="*/ 108 h 218"/>
              <a:gd name="T2" fmla="*/ 220 w 220"/>
              <a:gd name="T3" fmla="*/ 108 h 218"/>
              <a:gd name="T4" fmla="*/ 218 w 220"/>
              <a:gd name="T5" fmla="*/ 130 h 218"/>
              <a:gd name="T6" fmla="*/ 212 w 220"/>
              <a:gd name="T7" fmla="*/ 150 h 218"/>
              <a:gd name="T8" fmla="*/ 202 w 220"/>
              <a:gd name="T9" fmla="*/ 170 h 218"/>
              <a:gd name="T10" fmla="*/ 188 w 220"/>
              <a:gd name="T11" fmla="*/ 186 h 218"/>
              <a:gd name="T12" fmla="*/ 172 w 220"/>
              <a:gd name="T13" fmla="*/ 198 h 218"/>
              <a:gd name="T14" fmla="*/ 154 w 220"/>
              <a:gd name="T15" fmla="*/ 208 h 218"/>
              <a:gd name="T16" fmla="*/ 132 w 220"/>
              <a:gd name="T17" fmla="*/ 216 h 218"/>
              <a:gd name="T18" fmla="*/ 110 w 220"/>
              <a:gd name="T19" fmla="*/ 218 h 218"/>
              <a:gd name="T20" fmla="*/ 110 w 220"/>
              <a:gd name="T21" fmla="*/ 218 h 218"/>
              <a:gd name="T22" fmla="*/ 88 w 220"/>
              <a:gd name="T23" fmla="*/ 216 h 218"/>
              <a:gd name="T24" fmla="*/ 68 w 220"/>
              <a:gd name="T25" fmla="*/ 208 h 218"/>
              <a:gd name="T26" fmla="*/ 50 w 220"/>
              <a:gd name="T27" fmla="*/ 198 h 218"/>
              <a:gd name="T28" fmla="*/ 32 w 220"/>
              <a:gd name="T29" fmla="*/ 186 h 218"/>
              <a:gd name="T30" fmla="*/ 20 w 220"/>
              <a:gd name="T31" fmla="*/ 170 h 218"/>
              <a:gd name="T32" fmla="*/ 10 w 220"/>
              <a:gd name="T33" fmla="*/ 150 h 218"/>
              <a:gd name="T34" fmla="*/ 4 w 220"/>
              <a:gd name="T35" fmla="*/ 130 h 218"/>
              <a:gd name="T36" fmla="*/ 0 w 220"/>
              <a:gd name="T37" fmla="*/ 108 h 218"/>
              <a:gd name="T38" fmla="*/ 0 w 220"/>
              <a:gd name="T39" fmla="*/ 108 h 218"/>
              <a:gd name="T40" fmla="*/ 4 w 220"/>
              <a:gd name="T41" fmla="*/ 86 h 218"/>
              <a:gd name="T42" fmla="*/ 10 w 220"/>
              <a:gd name="T43" fmla="*/ 66 h 218"/>
              <a:gd name="T44" fmla="*/ 20 w 220"/>
              <a:gd name="T45" fmla="*/ 48 h 218"/>
              <a:gd name="T46" fmla="*/ 32 w 220"/>
              <a:gd name="T47" fmla="*/ 32 h 218"/>
              <a:gd name="T48" fmla="*/ 50 w 220"/>
              <a:gd name="T49" fmla="*/ 18 h 218"/>
              <a:gd name="T50" fmla="*/ 68 w 220"/>
              <a:gd name="T51" fmla="*/ 8 h 218"/>
              <a:gd name="T52" fmla="*/ 88 w 220"/>
              <a:gd name="T53" fmla="*/ 2 h 218"/>
              <a:gd name="T54" fmla="*/ 110 w 220"/>
              <a:gd name="T55" fmla="*/ 0 h 218"/>
              <a:gd name="T56" fmla="*/ 110 w 220"/>
              <a:gd name="T57" fmla="*/ 0 h 218"/>
              <a:gd name="T58" fmla="*/ 132 w 220"/>
              <a:gd name="T59" fmla="*/ 2 h 218"/>
              <a:gd name="T60" fmla="*/ 154 w 220"/>
              <a:gd name="T61" fmla="*/ 8 h 218"/>
              <a:gd name="T62" fmla="*/ 172 w 220"/>
              <a:gd name="T63" fmla="*/ 18 h 218"/>
              <a:gd name="T64" fmla="*/ 188 w 220"/>
              <a:gd name="T65" fmla="*/ 32 h 218"/>
              <a:gd name="T66" fmla="*/ 202 w 220"/>
              <a:gd name="T67" fmla="*/ 48 h 218"/>
              <a:gd name="T68" fmla="*/ 212 w 220"/>
              <a:gd name="T69" fmla="*/ 66 h 218"/>
              <a:gd name="T70" fmla="*/ 218 w 220"/>
              <a:gd name="T71" fmla="*/ 86 h 218"/>
              <a:gd name="T72" fmla="*/ 220 w 220"/>
              <a:gd name="T73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0" h="218">
                <a:moveTo>
                  <a:pt x="220" y="108"/>
                </a:moveTo>
                <a:lnTo>
                  <a:pt x="220" y="108"/>
                </a:lnTo>
                <a:lnTo>
                  <a:pt x="218" y="130"/>
                </a:lnTo>
                <a:lnTo>
                  <a:pt x="212" y="150"/>
                </a:lnTo>
                <a:lnTo>
                  <a:pt x="202" y="170"/>
                </a:lnTo>
                <a:lnTo>
                  <a:pt x="188" y="186"/>
                </a:lnTo>
                <a:lnTo>
                  <a:pt x="172" y="198"/>
                </a:lnTo>
                <a:lnTo>
                  <a:pt x="154" y="208"/>
                </a:lnTo>
                <a:lnTo>
                  <a:pt x="132" y="216"/>
                </a:lnTo>
                <a:lnTo>
                  <a:pt x="110" y="218"/>
                </a:lnTo>
                <a:lnTo>
                  <a:pt x="110" y="218"/>
                </a:lnTo>
                <a:lnTo>
                  <a:pt x="88" y="216"/>
                </a:lnTo>
                <a:lnTo>
                  <a:pt x="68" y="208"/>
                </a:lnTo>
                <a:lnTo>
                  <a:pt x="50" y="198"/>
                </a:lnTo>
                <a:lnTo>
                  <a:pt x="32" y="186"/>
                </a:lnTo>
                <a:lnTo>
                  <a:pt x="20" y="170"/>
                </a:lnTo>
                <a:lnTo>
                  <a:pt x="10" y="150"/>
                </a:lnTo>
                <a:lnTo>
                  <a:pt x="4" y="130"/>
                </a:lnTo>
                <a:lnTo>
                  <a:pt x="0" y="108"/>
                </a:lnTo>
                <a:lnTo>
                  <a:pt x="0" y="108"/>
                </a:lnTo>
                <a:lnTo>
                  <a:pt x="4" y="86"/>
                </a:lnTo>
                <a:lnTo>
                  <a:pt x="10" y="66"/>
                </a:lnTo>
                <a:lnTo>
                  <a:pt x="20" y="48"/>
                </a:lnTo>
                <a:lnTo>
                  <a:pt x="32" y="32"/>
                </a:lnTo>
                <a:lnTo>
                  <a:pt x="50" y="18"/>
                </a:lnTo>
                <a:lnTo>
                  <a:pt x="68" y="8"/>
                </a:lnTo>
                <a:lnTo>
                  <a:pt x="88" y="2"/>
                </a:lnTo>
                <a:lnTo>
                  <a:pt x="110" y="0"/>
                </a:lnTo>
                <a:lnTo>
                  <a:pt x="110" y="0"/>
                </a:lnTo>
                <a:lnTo>
                  <a:pt x="132" y="2"/>
                </a:lnTo>
                <a:lnTo>
                  <a:pt x="154" y="8"/>
                </a:lnTo>
                <a:lnTo>
                  <a:pt x="172" y="18"/>
                </a:lnTo>
                <a:lnTo>
                  <a:pt x="188" y="32"/>
                </a:lnTo>
                <a:lnTo>
                  <a:pt x="202" y="48"/>
                </a:lnTo>
                <a:lnTo>
                  <a:pt x="212" y="66"/>
                </a:lnTo>
                <a:lnTo>
                  <a:pt x="218" y="86"/>
                </a:lnTo>
                <a:lnTo>
                  <a:pt x="220" y="10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4" name="Line 52"/>
          <p:cNvSpPr>
            <a:spLocks noChangeShapeType="1"/>
          </p:cNvSpPr>
          <p:nvPr/>
        </p:nvSpPr>
        <p:spPr bwMode="auto">
          <a:xfrm flipH="1">
            <a:off x="2825750" y="3170238"/>
            <a:ext cx="774700" cy="4889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5" name="Freeform 53"/>
          <p:cNvSpPr>
            <a:spLocks/>
          </p:cNvSpPr>
          <p:nvPr/>
        </p:nvSpPr>
        <p:spPr bwMode="auto">
          <a:xfrm>
            <a:off x="2755900" y="3602038"/>
            <a:ext cx="123825" cy="101600"/>
          </a:xfrm>
          <a:custGeom>
            <a:avLst/>
            <a:gdLst>
              <a:gd name="T0" fmla="*/ 0 w 78"/>
              <a:gd name="T1" fmla="*/ 64 h 64"/>
              <a:gd name="T2" fmla="*/ 46 w 78"/>
              <a:gd name="T3" fmla="*/ 0 h 64"/>
              <a:gd name="T4" fmla="*/ 48 w 78"/>
              <a:gd name="T5" fmla="*/ 34 h 64"/>
              <a:gd name="T6" fmla="*/ 78 w 78"/>
              <a:gd name="T7" fmla="*/ 50 h 64"/>
              <a:gd name="T8" fmla="*/ 0 w 78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64">
                <a:moveTo>
                  <a:pt x="0" y="64"/>
                </a:moveTo>
                <a:lnTo>
                  <a:pt x="46" y="0"/>
                </a:lnTo>
                <a:lnTo>
                  <a:pt x="48" y="34"/>
                </a:lnTo>
                <a:lnTo>
                  <a:pt x="78" y="50"/>
                </a:lnTo>
                <a:lnTo>
                  <a:pt x="0" y="6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6" name="Freeform 54"/>
          <p:cNvSpPr>
            <a:spLocks/>
          </p:cNvSpPr>
          <p:nvPr/>
        </p:nvSpPr>
        <p:spPr bwMode="auto">
          <a:xfrm>
            <a:off x="2755900" y="3602038"/>
            <a:ext cx="123825" cy="101600"/>
          </a:xfrm>
          <a:custGeom>
            <a:avLst/>
            <a:gdLst>
              <a:gd name="T0" fmla="*/ 0 w 78"/>
              <a:gd name="T1" fmla="*/ 64 h 64"/>
              <a:gd name="T2" fmla="*/ 46 w 78"/>
              <a:gd name="T3" fmla="*/ 0 h 64"/>
              <a:gd name="T4" fmla="*/ 48 w 78"/>
              <a:gd name="T5" fmla="*/ 34 h 64"/>
              <a:gd name="T6" fmla="*/ 78 w 78"/>
              <a:gd name="T7" fmla="*/ 50 h 64"/>
              <a:gd name="T8" fmla="*/ 0 w 78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64">
                <a:moveTo>
                  <a:pt x="0" y="64"/>
                </a:moveTo>
                <a:lnTo>
                  <a:pt x="46" y="0"/>
                </a:lnTo>
                <a:lnTo>
                  <a:pt x="48" y="34"/>
                </a:lnTo>
                <a:lnTo>
                  <a:pt x="78" y="50"/>
                </a:lnTo>
                <a:lnTo>
                  <a:pt x="0" y="6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7" name="Line 55"/>
          <p:cNvSpPr>
            <a:spLocks noChangeShapeType="1"/>
          </p:cNvSpPr>
          <p:nvPr/>
        </p:nvSpPr>
        <p:spPr bwMode="auto">
          <a:xfrm flipV="1">
            <a:off x="6435725" y="2919413"/>
            <a:ext cx="425450" cy="6286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8" name="Freeform 56"/>
          <p:cNvSpPr>
            <a:spLocks/>
          </p:cNvSpPr>
          <p:nvPr/>
        </p:nvSpPr>
        <p:spPr bwMode="auto">
          <a:xfrm>
            <a:off x="6800850" y="2849563"/>
            <a:ext cx="104775" cy="127000"/>
          </a:xfrm>
          <a:custGeom>
            <a:avLst/>
            <a:gdLst>
              <a:gd name="T0" fmla="*/ 66 w 66"/>
              <a:gd name="T1" fmla="*/ 0 h 80"/>
              <a:gd name="T2" fmla="*/ 50 w 66"/>
              <a:gd name="T3" fmla="*/ 80 h 80"/>
              <a:gd name="T4" fmla="*/ 36 w 66"/>
              <a:gd name="T5" fmla="*/ 48 h 80"/>
              <a:gd name="T6" fmla="*/ 0 w 66"/>
              <a:gd name="T7" fmla="*/ 46 h 80"/>
              <a:gd name="T8" fmla="*/ 66 w 66"/>
              <a:gd name="T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80">
                <a:moveTo>
                  <a:pt x="66" y="0"/>
                </a:moveTo>
                <a:lnTo>
                  <a:pt x="50" y="80"/>
                </a:lnTo>
                <a:lnTo>
                  <a:pt x="36" y="48"/>
                </a:lnTo>
                <a:lnTo>
                  <a:pt x="0" y="46"/>
                </a:lnTo>
                <a:lnTo>
                  <a:pt x="6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69" name="Freeform 57"/>
          <p:cNvSpPr>
            <a:spLocks/>
          </p:cNvSpPr>
          <p:nvPr/>
        </p:nvSpPr>
        <p:spPr bwMode="auto">
          <a:xfrm>
            <a:off x="6800850" y="2849563"/>
            <a:ext cx="104775" cy="127000"/>
          </a:xfrm>
          <a:custGeom>
            <a:avLst/>
            <a:gdLst>
              <a:gd name="T0" fmla="*/ 66 w 66"/>
              <a:gd name="T1" fmla="*/ 0 h 80"/>
              <a:gd name="T2" fmla="*/ 50 w 66"/>
              <a:gd name="T3" fmla="*/ 80 h 80"/>
              <a:gd name="T4" fmla="*/ 36 w 66"/>
              <a:gd name="T5" fmla="*/ 48 h 80"/>
              <a:gd name="T6" fmla="*/ 0 w 66"/>
              <a:gd name="T7" fmla="*/ 46 h 80"/>
              <a:gd name="T8" fmla="*/ 66 w 66"/>
              <a:gd name="T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80">
                <a:moveTo>
                  <a:pt x="66" y="0"/>
                </a:moveTo>
                <a:lnTo>
                  <a:pt x="50" y="80"/>
                </a:lnTo>
                <a:lnTo>
                  <a:pt x="36" y="48"/>
                </a:lnTo>
                <a:lnTo>
                  <a:pt x="0" y="46"/>
                </a:lnTo>
                <a:lnTo>
                  <a:pt x="6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0" name="Rectangle 58"/>
          <p:cNvSpPr>
            <a:spLocks noChangeArrowheads="1"/>
          </p:cNvSpPr>
          <p:nvPr/>
        </p:nvSpPr>
        <p:spPr bwMode="auto">
          <a:xfrm>
            <a:off x="2590800" y="4031454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1" name="Rectangle 59"/>
          <p:cNvSpPr>
            <a:spLocks noChangeArrowheads="1"/>
          </p:cNvSpPr>
          <p:nvPr/>
        </p:nvSpPr>
        <p:spPr bwMode="auto">
          <a:xfrm>
            <a:off x="2001043" y="375126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2" name="Rectangle 60"/>
          <p:cNvSpPr>
            <a:spLocks noChangeArrowheads="1"/>
          </p:cNvSpPr>
          <p:nvPr/>
        </p:nvSpPr>
        <p:spPr bwMode="auto">
          <a:xfrm>
            <a:off x="2590800" y="438467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3" name="Rectangle 61"/>
          <p:cNvSpPr>
            <a:spLocks noChangeArrowheads="1"/>
          </p:cNvSpPr>
          <p:nvPr/>
        </p:nvSpPr>
        <p:spPr bwMode="auto">
          <a:xfrm>
            <a:off x="3359150" y="4031454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4" name="Rectangle 62"/>
          <p:cNvSpPr>
            <a:spLocks noChangeArrowheads="1"/>
          </p:cNvSpPr>
          <p:nvPr/>
        </p:nvSpPr>
        <p:spPr bwMode="auto">
          <a:xfrm>
            <a:off x="3873500" y="4021930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5" name="Rectangle 63"/>
          <p:cNvSpPr>
            <a:spLocks noChangeArrowheads="1"/>
          </p:cNvSpPr>
          <p:nvPr/>
        </p:nvSpPr>
        <p:spPr bwMode="auto">
          <a:xfrm>
            <a:off x="3117850" y="4021930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6" name="Rectangle 64"/>
          <p:cNvSpPr>
            <a:spLocks noChangeArrowheads="1"/>
          </p:cNvSpPr>
          <p:nvPr/>
        </p:nvSpPr>
        <p:spPr bwMode="auto">
          <a:xfrm>
            <a:off x="2000250" y="3284538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7" name="Rectangle 65"/>
          <p:cNvSpPr>
            <a:spLocks noChangeArrowheads="1"/>
          </p:cNvSpPr>
          <p:nvPr/>
        </p:nvSpPr>
        <p:spPr bwMode="auto">
          <a:xfrm>
            <a:off x="2001043" y="3081338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8" name="Rectangle 66"/>
          <p:cNvSpPr>
            <a:spLocks noChangeArrowheads="1"/>
          </p:cNvSpPr>
          <p:nvPr/>
        </p:nvSpPr>
        <p:spPr bwMode="auto">
          <a:xfrm>
            <a:off x="2000250" y="2614613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79" name="Rectangle 67"/>
          <p:cNvSpPr>
            <a:spLocks noChangeArrowheads="1"/>
          </p:cNvSpPr>
          <p:nvPr/>
        </p:nvSpPr>
        <p:spPr bwMode="auto">
          <a:xfrm>
            <a:off x="2406650" y="375126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0" name="Rectangle 68"/>
          <p:cNvSpPr>
            <a:spLocks noChangeArrowheads="1"/>
          </p:cNvSpPr>
          <p:nvPr/>
        </p:nvSpPr>
        <p:spPr bwMode="auto">
          <a:xfrm>
            <a:off x="2413000" y="2614613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1" name="Rectangle 69"/>
          <p:cNvSpPr>
            <a:spLocks noChangeArrowheads="1"/>
          </p:cNvSpPr>
          <p:nvPr/>
        </p:nvSpPr>
        <p:spPr bwMode="auto">
          <a:xfrm>
            <a:off x="5187950" y="3751263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2" name="Rectangle 70"/>
          <p:cNvSpPr>
            <a:spLocks noChangeArrowheads="1"/>
          </p:cNvSpPr>
          <p:nvPr/>
        </p:nvSpPr>
        <p:spPr bwMode="auto">
          <a:xfrm>
            <a:off x="5191124" y="3284538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3" name="Rectangle 71"/>
          <p:cNvSpPr>
            <a:spLocks noChangeArrowheads="1"/>
          </p:cNvSpPr>
          <p:nvPr/>
        </p:nvSpPr>
        <p:spPr bwMode="auto">
          <a:xfrm>
            <a:off x="5187950" y="3081338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4" name="Rectangle 72"/>
          <p:cNvSpPr>
            <a:spLocks noChangeArrowheads="1"/>
          </p:cNvSpPr>
          <p:nvPr/>
        </p:nvSpPr>
        <p:spPr bwMode="auto">
          <a:xfrm>
            <a:off x="5191124" y="261461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5" name="Rectangle 73"/>
          <p:cNvSpPr>
            <a:spLocks noChangeArrowheads="1"/>
          </p:cNvSpPr>
          <p:nvPr/>
        </p:nvSpPr>
        <p:spPr bwMode="auto">
          <a:xfrm>
            <a:off x="5600700" y="3751263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6" name="Rectangle 74"/>
          <p:cNvSpPr>
            <a:spLocks noChangeArrowheads="1"/>
          </p:cNvSpPr>
          <p:nvPr/>
        </p:nvSpPr>
        <p:spPr bwMode="auto">
          <a:xfrm>
            <a:off x="5599112" y="261461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7" name="Rectangle 75"/>
          <p:cNvSpPr>
            <a:spLocks noChangeArrowheads="1"/>
          </p:cNvSpPr>
          <p:nvPr/>
        </p:nvSpPr>
        <p:spPr bwMode="auto">
          <a:xfrm>
            <a:off x="3873500" y="4373561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8" name="Rectangle 76"/>
          <p:cNvSpPr>
            <a:spLocks noChangeArrowheads="1"/>
          </p:cNvSpPr>
          <p:nvPr/>
        </p:nvSpPr>
        <p:spPr bwMode="auto">
          <a:xfrm>
            <a:off x="5810250" y="4019549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89" name="Rectangle 77"/>
          <p:cNvSpPr>
            <a:spLocks noChangeArrowheads="1"/>
          </p:cNvSpPr>
          <p:nvPr/>
        </p:nvSpPr>
        <p:spPr bwMode="auto">
          <a:xfrm>
            <a:off x="5810250" y="4375149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0" name="Rectangle 78"/>
          <p:cNvSpPr>
            <a:spLocks noChangeArrowheads="1"/>
          </p:cNvSpPr>
          <p:nvPr/>
        </p:nvSpPr>
        <p:spPr bwMode="auto">
          <a:xfrm>
            <a:off x="6575425" y="4021930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1" name="Rectangle 79"/>
          <p:cNvSpPr>
            <a:spLocks noChangeArrowheads="1"/>
          </p:cNvSpPr>
          <p:nvPr/>
        </p:nvSpPr>
        <p:spPr bwMode="auto">
          <a:xfrm>
            <a:off x="6318250" y="402907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2" name="Rectangle 80"/>
          <p:cNvSpPr>
            <a:spLocks noChangeArrowheads="1"/>
          </p:cNvSpPr>
          <p:nvPr/>
        </p:nvSpPr>
        <p:spPr bwMode="auto">
          <a:xfrm>
            <a:off x="7083425" y="4031454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3" name="Rectangle 81"/>
          <p:cNvSpPr>
            <a:spLocks noChangeArrowheads="1"/>
          </p:cNvSpPr>
          <p:nvPr/>
        </p:nvSpPr>
        <p:spPr bwMode="auto">
          <a:xfrm>
            <a:off x="7083425" y="4383085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4" name="Rectangle 82"/>
          <p:cNvSpPr>
            <a:spLocks noChangeArrowheads="1"/>
          </p:cNvSpPr>
          <p:nvPr/>
        </p:nvSpPr>
        <p:spPr bwMode="auto">
          <a:xfrm>
            <a:off x="3263900" y="2998788"/>
            <a:ext cx="6283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Meilleur choix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397" name="Rectangle 85"/>
          <p:cNvSpPr>
            <a:spLocks noChangeArrowheads="1"/>
          </p:cNvSpPr>
          <p:nvPr/>
        </p:nvSpPr>
        <p:spPr bwMode="auto">
          <a:xfrm>
            <a:off x="6188075" y="3621088"/>
            <a:ext cx="6283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Meilleur choix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7407463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DE VEITCH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95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DIAGRAMME DE VEITCH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3549650" y="1792064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3549650" y="1792064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4235450" y="1792064"/>
            <a:ext cx="685800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4235450" y="1792064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4921250" y="1792064"/>
            <a:ext cx="682625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4921250" y="1792064"/>
            <a:ext cx="682625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2"/>
          <p:cNvSpPr>
            <a:spLocks noChangeArrowheads="1"/>
          </p:cNvSpPr>
          <p:nvPr/>
        </p:nvSpPr>
        <p:spPr bwMode="auto">
          <a:xfrm>
            <a:off x="5603875" y="1792064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3"/>
          <p:cNvSpPr>
            <a:spLocks noChangeArrowheads="1"/>
          </p:cNvSpPr>
          <p:nvPr/>
        </p:nvSpPr>
        <p:spPr bwMode="auto">
          <a:xfrm>
            <a:off x="5603875" y="1792064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4"/>
          <p:cNvSpPr>
            <a:spLocks noChangeArrowheads="1"/>
          </p:cNvSpPr>
          <p:nvPr/>
        </p:nvSpPr>
        <p:spPr bwMode="auto">
          <a:xfrm>
            <a:off x="3549650" y="2477864"/>
            <a:ext cx="685800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0" name="Rectangle 15"/>
          <p:cNvSpPr>
            <a:spLocks noChangeArrowheads="1"/>
          </p:cNvSpPr>
          <p:nvPr/>
        </p:nvSpPr>
        <p:spPr bwMode="auto">
          <a:xfrm>
            <a:off x="3549650" y="2477864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1" name="Rectangle 16"/>
          <p:cNvSpPr>
            <a:spLocks noChangeArrowheads="1"/>
          </p:cNvSpPr>
          <p:nvPr/>
        </p:nvSpPr>
        <p:spPr bwMode="auto">
          <a:xfrm>
            <a:off x="4235450" y="2477864"/>
            <a:ext cx="685800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3" name="Rectangle 17"/>
          <p:cNvSpPr>
            <a:spLocks noChangeArrowheads="1"/>
          </p:cNvSpPr>
          <p:nvPr/>
        </p:nvSpPr>
        <p:spPr bwMode="auto">
          <a:xfrm>
            <a:off x="4235450" y="2477864"/>
            <a:ext cx="685800" cy="685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4" name="Rectangle 18"/>
          <p:cNvSpPr>
            <a:spLocks noChangeArrowheads="1"/>
          </p:cNvSpPr>
          <p:nvPr/>
        </p:nvSpPr>
        <p:spPr bwMode="auto">
          <a:xfrm>
            <a:off x="4921250" y="2477864"/>
            <a:ext cx="682625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5" name="Rectangle 19"/>
          <p:cNvSpPr>
            <a:spLocks noChangeArrowheads="1"/>
          </p:cNvSpPr>
          <p:nvPr/>
        </p:nvSpPr>
        <p:spPr bwMode="auto">
          <a:xfrm>
            <a:off x="4921250" y="2477864"/>
            <a:ext cx="682625" cy="685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6" name="Rectangle 20"/>
          <p:cNvSpPr>
            <a:spLocks noChangeArrowheads="1"/>
          </p:cNvSpPr>
          <p:nvPr/>
        </p:nvSpPr>
        <p:spPr bwMode="auto">
          <a:xfrm>
            <a:off x="5603875" y="2477864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7" name="Rectangle 21"/>
          <p:cNvSpPr>
            <a:spLocks noChangeArrowheads="1"/>
          </p:cNvSpPr>
          <p:nvPr/>
        </p:nvSpPr>
        <p:spPr bwMode="auto">
          <a:xfrm>
            <a:off x="5603875" y="2477864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8" name="Rectangle 22"/>
          <p:cNvSpPr>
            <a:spLocks noChangeArrowheads="1"/>
          </p:cNvSpPr>
          <p:nvPr/>
        </p:nvSpPr>
        <p:spPr bwMode="auto">
          <a:xfrm>
            <a:off x="3549650" y="3163664"/>
            <a:ext cx="685800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9" name="Rectangle 23"/>
          <p:cNvSpPr>
            <a:spLocks noChangeArrowheads="1"/>
          </p:cNvSpPr>
          <p:nvPr/>
        </p:nvSpPr>
        <p:spPr bwMode="auto">
          <a:xfrm>
            <a:off x="3549650" y="3163664"/>
            <a:ext cx="685800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0" name="Rectangle 24"/>
          <p:cNvSpPr>
            <a:spLocks noChangeArrowheads="1"/>
          </p:cNvSpPr>
          <p:nvPr/>
        </p:nvSpPr>
        <p:spPr bwMode="auto">
          <a:xfrm>
            <a:off x="4235450" y="3163664"/>
            <a:ext cx="685800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1" name="Rectangle 25"/>
          <p:cNvSpPr>
            <a:spLocks noChangeArrowheads="1"/>
          </p:cNvSpPr>
          <p:nvPr/>
        </p:nvSpPr>
        <p:spPr bwMode="auto">
          <a:xfrm>
            <a:off x="4235450" y="3163664"/>
            <a:ext cx="685800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2" name="Rectangle 26"/>
          <p:cNvSpPr>
            <a:spLocks noChangeArrowheads="1"/>
          </p:cNvSpPr>
          <p:nvPr/>
        </p:nvSpPr>
        <p:spPr bwMode="auto">
          <a:xfrm>
            <a:off x="4921250" y="3163664"/>
            <a:ext cx="682625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3" name="Rectangle 27"/>
          <p:cNvSpPr>
            <a:spLocks noChangeArrowheads="1"/>
          </p:cNvSpPr>
          <p:nvPr/>
        </p:nvSpPr>
        <p:spPr bwMode="auto">
          <a:xfrm>
            <a:off x="4921250" y="3163664"/>
            <a:ext cx="682625" cy="6826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4" name="Rectangle 28"/>
          <p:cNvSpPr>
            <a:spLocks noChangeArrowheads="1"/>
          </p:cNvSpPr>
          <p:nvPr/>
        </p:nvSpPr>
        <p:spPr bwMode="auto">
          <a:xfrm>
            <a:off x="5603875" y="3163664"/>
            <a:ext cx="685800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5" name="Rectangle 29"/>
          <p:cNvSpPr>
            <a:spLocks noChangeArrowheads="1"/>
          </p:cNvSpPr>
          <p:nvPr/>
        </p:nvSpPr>
        <p:spPr bwMode="auto">
          <a:xfrm>
            <a:off x="5603875" y="3163664"/>
            <a:ext cx="685800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6" name="Rectangle 30"/>
          <p:cNvSpPr>
            <a:spLocks noChangeArrowheads="1"/>
          </p:cNvSpPr>
          <p:nvPr/>
        </p:nvSpPr>
        <p:spPr bwMode="auto">
          <a:xfrm>
            <a:off x="3549650" y="3846289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7" name="Rectangle 31"/>
          <p:cNvSpPr>
            <a:spLocks noChangeArrowheads="1"/>
          </p:cNvSpPr>
          <p:nvPr/>
        </p:nvSpPr>
        <p:spPr bwMode="auto">
          <a:xfrm>
            <a:off x="3549650" y="3846289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8" name="Rectangle 32"/>
          <p:cNvSpPr>
            <a:spLocks noChangeArrowheads="1"/>
          </p:cNvSpPr>
          <p:nvPr/>
        </p:nvSpPr>
        <p:spPr bwMode="auto">
          <a:xfrm>
            <a:off x="4235450" y="3846289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9" name="Rectangle 33"/>
          <p:cNvSpPr>
            <a:spLocks noChangeArrowheads="1"/>
          </p:cNvSpPr>
          <p:nvPr/>
        </p:nvSpPr>
        <p:spPr bwMode="auto">
          <a:xfrm>
            <a:off x="4235450" y="3846289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0" name="Rectangle 34"/>
          <p:cNvSpPr>
            <a:spLocks noChangeArrowheads="1"/>
          </p:cNvSpPr>
          <p:nvPr/>
        </p:nvSpPr>
        <p:spPr bwMode="auto">
          <a:xfrm>
            <a:off x="4921250" y="3846289"/>
            <a:ext cx="682625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1" name="Rectangle 35"/>
          <p:cNvSpPr>
            <a:spLocks noChangeArrowheads="1"/>
          </p:cNvSpPr>
          <p:nvPr/>
        </p:nvSpPr>
        <p:spPr bwMode="auto">
          <a:xfrm>
            <a:off x="4921250" y="3846289"/>
            <a:ext cx="682625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2" name="Rectangle 36"/>
          <p:cNvSpPr>
            <a:spLocks noChangeArrowheads="1"/>
          </p:cNvSpPr>
          <p:nvPr/>
        </p:nvSpPr>
        <p:spPr bwMode="auto">
          <a:xfrm>
            <a:off x="5603875" y="3846289"/>
            <a:ext cx="685800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3" name="Rectangle 37"/>
          <p:cNvSpPr>
            <a:spLocks noChangeArrowheads="1"/>
          </p:cNvSpPr>
          <p:nvPr/>
        </p:nvSpPr>
        <p:spPr bwMode="auto">
          <a:xfrm>
            <a:off x="5603875" y="3846289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4" name="Rectangle 38"/>
          <p:cNvSpPr>
            <a:spLocks noChangeArrowheads="1"/>
          </p:cNvSpPr>
          <p:nvPr/>
        </p:nvSpPr>
        <p:spPr bwMode="auto">
          <a:xfrm>
            <a:off x="2717800" y="1792064"/>
            <a:ext cx="685800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5" name="Rectangle 39"/>
          <p:cNvSpPr>
            <a:spLocks noChangeArrowheads="1"/>
          </p:cNvSpPr>
          <p:nvPr/>
        </p:nvSpPr>
        <p:spPr bwMode="auto">
          <a:xfrm>
            <a:off x="2717800" y="1792064"/>
            <a:ext cx="685800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6" name="Rectangle 40"/>
          <p:cNvSpPr>
            <a:spLocks noChangeArrowheads="1"/>
          </p:cNvSpPr>
          <p:nvPr/>
        </p:nvSpPr>
        <p:spPr bwMode="auto">
          <a:xfrm>
            <a:off x="1838325" y="1792064"/>
            <a:ext cx="682625" cy="1371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7" name="Rectangle 41"/>
          <p:cNvSpPr>
            <a:spLocks noChangeArrowheads="1"/>
          </p:cNvSpPr>
          <p:nvPr/>
        </p:nvSpPr>
        <p:spPr bwMode="auto">
          <a:xfrm>
            <a:off x="1838325" y="1792064"/>
            <a:ext cx="682625" cy="1371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8" name="Rectangle 42"/>
          <p:cNvSpPr>
            <a:spLocks noChangeArrowheads="1"/>
          </p:cNvSpPr>
          <p:nvPr/>
        </p:nvSpPr>
        <p:spPr bwMode="auto">
          <a:xfrm>
            <a:off x="2717800" y="2474689"/>
            <a:ext cx="685800" cy="688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9" name="Rectangle 43"/>
          <p:cNvSpPr>
            <a:spLocks noChangeArrowheads="1"/>
          </p:cNvSpPr>
          <p:nvPr/>
        </p:nvSpPr>
        <p:spPr bwMode="auto">
          <a:xfrm>
            <a:off x="2717800" y="2474689"/>
            <a:ext cx="685800" cy="688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0" name="Rectangle 44"/>
          <p:cNvSpPr>
            <a:spLocks noChangeArrowheads="1"/>
          </p:cNvSpPr>
          <p:nvPr/>
        </p:nvSpPr>
        <p:spPr bwMode="auto">
          <a:xfrm>
            <a:off x="2717800" y="3163664"/>
            <a:ext cx="685800" cy="682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1" name="Rectangle 45"/>
          <p:cNvSpPr>
            <a:spLocks noChangeArrowheads="1"/>
          </p:cNvSpPr>
          <p:nvPr/>
        </p:nvSpPr>
        <p:spPr bwMode="auto">
          <a:xfrm>
            <a:off x="2717800" y="3163664"/>
            <a:ext cx="685800" cy="682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2" name="Rectangle 46"/>
          <p:cNvSpPr>
            <a:spLocks noChangeArrowheads="1"/>
          </p:cNvSpPr>
          <p:nvPr/>
        </p:nvSpPr>
        <p:spPr bwMode="auto">
          <a:xfrm>
            <a:off x="1838325" y="3163664"/>
            <a:ext cx="682625" cy="1368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3" name="Rectangle 47"/>
          <p:cNvSpPr>
            <a:spLocks noChangeArrowheads="1"/>
          </p:cNvSpPr>
          <p:nvPr/>
        </p:nvSpPr>
        <p:spPr bwMode="auto">
          <a:xfrm>
            <a:off x="1838325" y="3163664"/>
            <a:ext cx="682625" cy="1368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4" name="Rectangle 48"/>
          <p:cNvSpPr>
            <a:spLocks noChangeArrowheads="1"/>
          </p:cNvSpPr>
          <p:nvPr/>
        </p:nvSpPr>
        <p:spPr bwMode="auto">
          <a:xfrm>
            <a:off x="2717800" y="3846289"/>
            <a:ext cx="685800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5" name="Rectangle 49"/>
          <p:cNvSpPr>
            <a:spLocks noChangeArrowheads="1"/>
          </p:cNvSpPr>
          <p:nvPr/>
        </p:nvSpPr>
        <p:spPr bwMode="auto">
          <a:xfrm>
            <a:off x="2717800" y="3846289"/>
            <a:ext cx="685800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6" name="Rectangle 50"/>
          <p:cNvSpPr>
            <a:spLocks noChangeArrowheads="1"/>
          </p:cNvSpPr>
          <p:nvPr/>
        </p:nvSpPr>
        <p:spPr bwMode="auto">
          <a:xfrm>
            <a:off x="3549650" y="4630514"/>
            <a:ext cx="685800" cy="485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7" name="Rectangle 51"/>
          <p:cNvSpPr>
            <a:spLocks noChangeArrowheads="1"/>
          </p:cNvSpPr>
          <p:nvPr/>
        </p:nvSpPr>
        <p:spPr bwMode="auto">
          <a:xfrm>
            <a:off x="3549650" y="4630514"/>
            <a:ext cx="685800" cy="485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8" name="Rectangle 52"/>
          <p:cNvSpPr>
            <a:spLocks noChangeArrowheads="1"/>
          </p:cNvSpPr>
          <p:nvPr/>
        </p:nvSpPr>
        <p:spPr bwMode="auto">
          <a:xfrm>
            <a:off x="3549650" y="5316314"/>
            <a:ext cx="1368425" cy="488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9" name="Rectangle 53"/>
          <p:cNvSpPr>
            <a:spLocks noChangeArrowheads="1"/>
          </p:cNvSpPr>
          <p:nvPr/>
        </p:nvSpPr>
        <p:spPr bwMode="auto">
          <a:xfrm>
            <a:off x="3549650" y="5316314"/>
            <a:ext cx="1368425" cy="4889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0" name="Rectangle 54"/>
          <p:cNvSpPr>
            <a:spLocks noChangeArrowheads="1"/>
          </p:cNvSpPr>
          <p:nvPr/>
        </p:nvSpPr>
        <p:spPr bwMode="auto">
          <a:xfrm>
            <a:off x="4235450" y="4630514"/>
            <a:ext cx="682625" cy="4857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1" name="Rectangle 55"/>
          <p:cNvSpPr>
            <a:spLocks noChangeArrowheads="1"/>
          </p:cNvSpPr>
          <p:nvPr/>
        </p:nvSpPr>
        <p:spPr bwMode="auto">
          <a:xfrm>
            <a:off x="4235450" y="4630514"/>
            <a:ext cx="682625" cy="485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2" name="Rectangle 56"/>
          <p:cNvSpPr>
            <a:spLocks noChangeArrowheads="1"/>
          </p:cNvSpPr>
          <p:nvPr/>
        </p:nvSpPr>
        <p:spPr bwMode="auto">
          <a:xfrm>
            <a:off x="4918075" y="4630514"/>
            <a:ext cx="688975" cy="4857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3" name="Rectangle 57"/>
          <p:cNvSpPr>
            <a:spLocks noChangeArrowheads="1"/>
          </p:cNvSpPr>
          <p:nvPr/>
        </p:nvSpPr>
        <p:spPr bwMode="auto">
          <a:xfrm>
            <a:off x="4918075" y="4630514"/>
            <a:ext cx="688975" cy="485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4" name="Rectangle 58"/>
          <p:cNvSpPr>
            <a:spLocks noChangeArrowheads="1"/>
          </p:cNvSpPr>
          <p:nvPr/>
        </p:nvSpPr>
        <p:spPr bwMode="auto">
          <a:xfrm>
            <a:off x="4918075" y="5316314"/>
            <a:ext cx="1371600" cy="488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5" name="Rectangle 59"/>
          <p:cNvSpPr>
            <a:spLocks noChangeArrowheads="1"/>
          </p:cNvSpPr>
          <p:nvPr/>
        </p:nvSpPr>
        <p:spPr bwMode="auto">
          <a:xfrm>
            <a:off x="4918075" y="5316314"/>
            <a:ext cx="1371600" cy="4889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6" name="Rectangle 60"/>
          <p:cNvSpPr>
            <a:spLocks noChangeArrowheads="1"/>
          </p:cNvSpPr>
          <p:nvPr/>
        </p:nvSpPr>
        <p:spPr bwMode="auto">
          <a:xfrm>
            <a:off x="5607050" y="4630514"/>
            <a:ext cx="682625" cy="485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7" name="Rectangle 61"/>
          <p:cNvSpPr>
            <a:spLocks noChangeArrowheads="1"/>
          </p:cNvSpPr>
          <p:nvPr/>
        </p:nvSpPr>
        <p:spPr bwMode="auto">
          <a:xfrm>
            <a:off x="5607050" y="4630514"/>
            <a:ext cx="682625" cy="485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8" name="Rectangle 62"/>
          <p:cNvSpPr>
            <a:spLocks noChangeArrowheads="1"/>
          </p:cNvSpPr>
          <p:nvPr/>
        </p:nvSpPr>
        <p:spPr bwMode="auto">
          <a:xfrm>
            <a:off x="5895975" y="2820764"/>
            <a:ext cx="1104900" cy="711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9" name="Rectangle 63"/>
          <p:cNvSpPr>
            <a:spLocks noChangeArrowheads="1"/>
          </p:cNvSpPr>
          <p:nvPr/>
        </p:nvSpPr>
        <p:spPr bwMode="auto">
          <a:xfrm>
            <a:off x="5895975" y="2820764"/>
            <a:ext cx="1104900" cy="711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0" name="Line 64"/>
          <p:cNvSpPr>
            <a:spLocks noChangeShapeType="1"/>
          </p:cNvSpPr>
          <p:nvPr/>
        </p:nvSpPr>
        <p:spPr bwMode="auto">
          <a:xfrm flipV="1">
            <a:off x="2581275" y="1715864"/>
            <a:ext cx="0" cy="2889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1" name="Freeform 65"/>
          <p:cNvSpPr>
            <a:spLocks/>
          </p:cNvSpPr>
          <p:nvPr/>
        </p:nvSpPr>
        <p:spPr bwMode="auto">
          <a:xfrm>
            <a:off x="2533650" y="1636489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2" name="Freeform 66"/>
          <p:cNvSpPr>
            <a:spLocks/>
          </p:cNvSpPr>
          <p:nvPr/>
        </p:nvSpPr>
        <p:spPr bwMode="auto">
          <a:xfrm>
            <a:off x="2533650" y="1636489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3" name="Line 67"/>
          <p:cNvSpPr>
            <a:spLocks noChangeShapeType="1"/>
          </p:cNvSpPr>
          <p:nvPr/>
        </p:nvSpPr>
        <p:spPr bwMode="auto">
          <a:xfrm flipV="1">
            <a:off x="2663825" y="3281139"/>
            <a:ext cx="0" cy="13208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4" name="Freeform 68"/>
          <p:cNvSpPr>
            <a:spLocks/>
          </p:cNvSpPr>
          <p:nvPr/>
        </p:nvSpPr>
        <p:spPr bwMode="auto">
          <a:xfrm>
            <a:off x="2619375" y="3198589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6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6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5" name="Freeform 69"/>
          <p:cNvSpPr>
            <a:spLocks/>
          </p:cNvSpPr>
          <p:nvPr/>
        </p:nvSpPr>
        <p:spPr bwMode="auto">
          <a:xfrm>
            <a:off x="2619375" y="3198589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6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6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6" name="Line 70"/>
          <p:cNvSpPr>
            <a:spLocks noChangeShapeType="1"/>
          </p:cNvSpPr>
          <p:nvPr/>
        </p:nvSpPr>
        <p:spPr bwMode="auto">
          <a:xfrm flipV="1">
            <a:off x="2663825" y="1715864"/>
            <a:ext cx="0" cy="13208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7" name="Freeform 71"/>
          <p:cNvSpPr>
            <a:spLocks/>
          </p:cNvSpPr>
          <p:nvPr/>
        </p:nvSpPr>
        <p:spPr bwMode="auto">
          <a:xfrm>
            <a:off x="2619375" y="1636489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8" name="Freeform 72"/>
          <p:cNvSpPr>
            <a:spLocks/>
          </p:cNvSpPr>
          <p:nvPr/>
        </p:nvSpPr>
        <p:spPr bwMode="auto">
          <a:xfrm>
            <a:off x="2619375" y="1636489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9" name="Line 73"/>
          <p:cNvSpPr>
            <a:spLocks noChangeShapeType="1"/>
          </p:cNvSpPr>
          <p:nvPr/>
        </p:nvSpPr>
        <p:spPr bwMode="auto">
          <a:xfrm>
            <a:off x="3479800" y="5170264"/>
            <a:ext cx="28797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0" name="Freeform 74"/>
          <p:cNvSpPr>
            <a:spLocks/>
          </p:cNvSpPr>
          <p:nvPr/>
        </p:nvSpPr>
        <p:spPr bwMode="auto">
          <a:xfrm>
            <a:off x="6327775" y="5122639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6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1" name="Freeform 75"/>
          <p:cNvSpPr>
            <a:spLocks/>
          </p:cNvSpPr>
          <p:nvPr/>
        </p:nvSpPr>
        <p:spPr bwMode="auto">
          <a:xfrm>
            <a:off x="6327775" y="5122639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6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2" name="Line 76"/>
          <p:cNvSpPr>
            <a:spLocks noChangeShapeType="1"/>
          </p:cNvSpPr>
          <p:nvPr/>
        </p:nvSpPr>
        <p:spPr bwMode="auto">
          <a:xfrm>
            <a:off x="3479800" y="5265514"/>
            <a:ext cx="132080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3" name="Freeform 77"/>
          <p:cNvSpPr>
            <a:spLocks/>
          </p:cNvSpPr>
          <p:nvPr/>
        </p:nvSpPr>
        <p:spPr bwMode="auto">
          <a:xfrm>
            <a:off x="4765675" y="521788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4" name="Freeform 78"/>
          <p:cNvSpPr>
            <a:spLocks/>
          </p:cNvSpPr>
          <p:nvPr/>
        </p:nvSpPr>
        <p:spPr bwMode="auto">
          <a:xfrm>
            <a:off x="4765675" y="521788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5" name="Line 79"/>
          <p:cNvSpPr>
            <a:spLocks noChangeShapeType="1"/>
          </p:cNvSpPr>
          <p:nvPr/>
        </p:nvSpPr>
        <p:spPr bwMode="auto">
          <a:xfrm>
            <a:off x="5041900" y="5265514"/>
            <a:ext cx="13176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6" name="Freeform 80"/>
          <p:cNvSpPr>
            <a:spLocks/>
          </p:cNvSpPr>
          <p:nvPr/>
        </p:nvSpPr>
        <p:spPr bwMode="auto">
          <a:xfrm>
            <a:off x="6327775" y="521788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6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7" name="Freeform 81"/>
          <p:cNvSpPr>
            <a:spLocks/>
          </p:cNvSpPr>
          <p:nvPr/>
        </p:nvSpPr>
        <p:spPr bwMode="auto">
          <a:xfrm>
            <a:off x="6327775" y="521788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6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8" name="Rectangle 82"/>
          <p:cNvSpPr>
            <a:spLocks noChangeArrowheads="1"/>
          </p:cNvSpPr>
          <p:nvPr/>
        </p:nvSpPr>
        <p:spPr bwMode="auto">
          <a:xfrm>
            <a:off x="1970445" y="3712939"/>
            <a:ext cx="41838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Connu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moins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partie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0" name="Rectangle 94"/>
          <p:cNvSpPr>
            <a:spLocks noChangeArrowheads="1"/>
          </p:cNvSpPr>
          <p:nvPr/>
        </p:nvSpPr>
        <p:spPr bwMode="auto">
          <a:xfrm>
            <a:off x="2800350" y="2103214"/>
            <a:ext cx="2228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2" name="Rectangle 96"/>
          <p:cNvSpPr>
            <a:spLocks noChangeArrowheads="1"/>
          </p:cNvSpPr>
          <p:nvPr/>
        </p:nvSpPr>
        <p:spPr bwMode="auto">
          <a:xfrm>
            <a:off x="5969000" y="2884264"/>
            <a:ext cx="10098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 solutions possibles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7" name="Rectangle 101"/>
          <p:cNvSpPr>
            <a:spLocks noChangeArrowheads="1"/>
          </p:cNvSpPr>
          <p:nvPr/>
        </p:nvSpPr>
        <p:spPr bwMode="auto">
          <a:xfrm>
            <a:off x="6423025" y="3004914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8" name="Rectangle 102"/>
          <p:cNvSpPr>
            <a:spLocks noChangeArrowheads="1"/>
          </p:cNvSpPr>
          <p:nvPr/>
        </p:nvSpPr>
        <p:spPr bwMode="auto">
          <a:xfrm>
            <a:off x="6423025" y="3125564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9" name="Rectangle 103"/>
          <p:cNvSpPr>
            <a:spLocks noChangeArrowheads="1"/>
          </p:cNvSpPr>
          <p:nvPr/>
        </p:nvSpPr>
        <p:spPr bwMode="auto">
          <a:xfrm>
            <a:off x="6419850" y="3249389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0" name="Rectangle 104"/>
          <p:cNvSpPr>
            <a:spLocks noChangeArrowheads="1"/>
          </p:cNvSpPr>
          <p:nvPr/>
        </p:nvSpPr>
        <p:spPr bwMode="auto">
          <a:xfrm>
            <a:off x="6416675" y="3370039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1" name="Rectangle 105"/>
          <p:cNvSpPr>
            <a:spLocks noChangeArrowheads="1"/>
          </p:cNvSpPr>
          <p:nvPr/>
        </p:nvSpPr>
        <p:spPr bwMode="auto">
          <a:xfrm>
            <a:off x="2825750" y="3468464"/>
            <a:ext cx="2228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3" name="Rectangle 107"/>
          <p:cNvSpPr>
            <a:spLocks noChangeArrowheads="1"/>
          </p:cNvSpPr>
          <p:nvPr/>
        </p:nvSpPr>
        <p:spPr bwMode="auto">
          <a:xfrm>
            <a:off x="2813050" y="2785839"/>
            <a:ext cx="4071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Pas cher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7" name="Rectangle 111"/>
          <p:cNvSpPr>
            <a:spLocks noChangeArrowheads="1"/>
          </p:cNvSpPr>
          <p:nvPr/>
        </p:nvSpPr>
        <p:spPr bwMode="auto">
          <a:xfrm>
            <a:off x="2813050" y="4182839"/>
            <a:ext cx="4071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Pas cher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1" name="Rectangle 115"/>
          <p:cNvSpPr>
            <a:spLocks noChangeArrowheads="1"/>
          </p:cNvSpPr>
          <p:nvPr/>
        </p:nvSpPr>
        <p:spPr bwMode="auto">
          <a:xfrm>
            <a:off x="2397125" y="4671789"/>
            <a:ext cx="45845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Favorable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6" name="Rectangle 120"/>
          <p:cNvSpPr>
            <a:spLocks noChangeArrowheads="1"/>
          </p:cNvSpPr>
          <p:nvPr/>
        </p:nvSpPr>
        <p:spPr bwMode="auto">
          <a:xfrm>
            <a:off x="3675075" y="5433789"/>
            <a:ext cx="114775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Sans changement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postes informatiques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82" name="Rectangle 136"/>
          <p:cNvSpPr>
            <a:spLocks noChangeArrowheads="1"/>
          </p:cNvSpPr>
          <p:nvPr/>
        </p:nvSpPr>
        <p:spPr bwMode="auto">
          <a:xfrm>
            <a:off x="5030000" y="5433789"/>
            <a:ext cx="114775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changement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postes informatiques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96" name="Rectangle 150"/>
          <p:cNvSpPr>
            <a:spLocks noChangeArrowheads="1"/>
          </p:cNvSpPr>
          <p:nvPr/>
        </p:nvSpPr>
        <p:spPr bwMode="auto">
          <a:xfrm>
            <a:off x="6540500" y="5157564"/>
            <a:ext cx="5562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Défavorable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01" name="Rectangle 155"/>
          <p:cNvSpPr>
            <a:spLocks noChangeArrowheads="1"/>
          </p:cNvSpPr>
          <p:nvPr/>
        </p:nvSpPr>
        <p:spPr bwMode="auto">
          <a:xfrm>
            <a:off x="2908299" y="5157564"/>
            <a:ext cx="4953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Favorable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06" name="Rectangle 160"/>
          <p:cNvSpPr>
            <a:spLocks noChangeArrowheads="1"/>
          </p:cNvSpPr>
          <p:nvPr/>
        </p:nvSpPr>
        <p:spPr bwMode="auto">
          <a:xfrm>
            <a:off x="5080000" y="4827364"/>
            <a:ext cx="3831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Complet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09" name="Rectangle 163"/>
          <p:cNvSpPr>
            <a:spLocks noChangeArrowheads="1"/>
          </p:cNvSpPr>
          <p:nvPr/>
        </p:nvSpPr>
        <p:spPr bwMode="auto">
          <a:xfrm>
            <a:off x="4284878" y="4763864"/>
            <a:ext cx="5738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Sans toutes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fonctions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19" name="Rectangle 173"/>
          <p:cNvSpPr>
            <a:spLocks noChangeArrowheads="1"/>
          </p:cNvSpPr>
          <p:nvPr/>
        </p:nvSpPr>
        <p:spPr bwMode="auto">
          <a:xfrm>
            <a:off x="5661424" y="4763864"/>
            <a:ext cx="5738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Sans toutes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fonctions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9" name="Rectangle 183"/>
          <p:cNvSpPr>
            <a:spLocks noChangeArrowheads="1"/>
          </p:cNvSpPr>
          <p:nvPr/>
        </p:nvSpPr>
        <p:spPr bwMode="auto">
          <a:xfrm>
            <a:off x="3705225" y="4827364"/>
            <a:ext cx="3831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Complet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2" name="Rectangle 186"/>
          <p:cNvSpPr>
            <a:spLocks noChangeArrowheads="1"/>
          </p:cNvSpPr>
          <p:nvPr/>
        </p:nvSpPr>
        <p:spPr bwMode="auto">
          <a:xfrm>
            <a:off x="4540250" y="2735039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3" name="Rectangle 187"/>
          <p:cNvSpPr>
            <a:spLocks noChangeArrowheads="1"/>
          </p:cNvSpPr>
          <p:nvPr/>
        </p:nvSpPr>
        <p:spPr bwMode="auto">
          <a:xfrm>
            <a:off x="3854450" y="4103464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4" name="Rectangle 188"/>
          <p:cNvSpPr>
            <a:spLocks noChangeArrowheads="1"/>
          </p:cNvSpPr>
          <p:nvPr/>
        </p:nvSpPr>
        <p:spPr bwMode="auto">
          <a:xfrm>
            <a:off x="5200650" y="3420839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5" name="Rectangle 189"/>
          <p:cNvSpPr>
            <a:spLocks noChangeArrowheads="1"/>
          </p:cNvSpPr>
          <p:nvPr/>
        </p:nvSpPr>
        <p:spPr bwMode="auto">
          <a:xfrm>
            <a:off x="5200650" y="2744564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6" name="Rectangle 190"/>
          <p:cNvSpPr>
            <a:spLocks noChangeArrowheads="1"/>
          </p:cNvSpPr>
          <p:nvPr/>
        </p:nvSpPr>
        <p:spPr bwMode="auto">
          <a:xfrm>
            <a:off x="1929168" y="2392139"/>
            <a:ext cx="5161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Totalement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nouveau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8" name="Rectangle 202"/>
          <p:cNvSpPr>
            <a:spLocks noChangeArrowheads="1"/>
          </p:cNvSpPr>
          <p:nvPr/>
        </p:nvSpPr>
        <p:spPr bwMode="auto">
          <a:xfrm>
            <a:off x="2349500" y="1484089"/>
            <a:ext cx="5562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Défavorable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302525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7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OBTENIR UN RENDEZ-VOUS AVEC LE DÉCIDEUR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1994198" y="6503989"/>
            <a:ext cx="4896544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STRATÉGIES POUR CONTOURNER LE FILTRAGE DES APPELS</a:t>
            </a:r>
          </a:p>
        </p:txBody>
      </p:sp>
      <p:sp>
        <p:nvSpPr>
          <p:cNvPr id="14829" name="Freeform 523"/>
          <p:cNvSpPr>
            <a:spLocks/>
          </p:cNvSpPr>
          <p:nvPr/>
        </p:nvSpPr>
        <p:spPr bwMode="auto">
          <a:xfrm>
            <a:off x="3241675" y="999703"/>
            <a:ext cx="523875" cy="1755775"/>
          </a:xfrm>
          <a:custGeom>
            <a:avLst/>
            <a:gdLst>
              <a:gd name="T0" fmla="*/ 330 w 330"/>
              <a:gd name="T1" fmla="*/ 1106 h 1106"/>
              <a:gd name="T2" fmla="*/ 0 w 330"/>
              <a:gd name="T3" fmla="*/ 828 h 1106"/>
              <a:gd name="T4" fmla="*/ 0 w 330"/>
              <a:gd name="T5" fmla="*/ 0 h 1106"/>
              <a:gd name="T6" fmla="*/ 330 w 330"/>
              <a:gd name="T7" fmla="*/ 276 h 1106"/>
              <a:gd name="T8" fmla="*/ 330 w 330"/>
              <a:gd name="T9" fmla="*/ 1106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0" h="1106">
                <a:moveTo>
                  <a:pt x="330" y="1106"/>
                </a:moveTo>
                <a:lnTo>
                  <a:pt x="0" y="828"/>
                </a:lnTo>
                <a:lnTo>
                  <a:pt x="0" y="0"/>
                </a:lnTo>
                <a:lnTo>
                  <a:pt x="330" y="276"/>
                </a:lnTo>
                <a:lnTo>
                  <a:pt x="330" y="110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0" name="Rectangle 524"/>
          <p:cNvSpPr>
            <a:spLocks noChangeArrowheads="1"/>
          </p:cNvSpPr>
          <p:nvPr/>
        </p:nvSpPr>
        <p:spPr bwMode="auto">
          <a:xfrm>
            <a:off x="3394075" y="1739478"/>
            <a:ext cx="1146175" cy="1200150"/>
          </a:xfrm>
          <a:prstGeom prst="rect">
            <a:avLst/>
          </a:prstGeom>
          <a:solidFill>
            <a:srgbClr val="FFFFFF"/>
          </a:solidFill>
          <a:ln w="6350">
            <a:solidFill>
              <a:srgbClr val="A51D2A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2" name="Freeform 526"/>
          <p:cNvSpPr>
            <a:spLocks/>
          </p:cNvSpPr>
          <p:nvPr/>
        </p:nvSpPr>
        <p:spPr bwMode="auto">
          <a:xfrm>
            <a:off x="3403600" y="1745828"/>
            <a:ext cx="1136650" cy="1196975"/>
          </a:xfrm>
          <a:custGeom>
            <a:avLst/>
            <a:gdLst>
              <a:gd name="T0" fmla="*/ 704 w 716"/>
              <a:gd name="T1" fmla="*/ 692 h 754"/>
              <a:gd name="T2" fmla="*/ 696 w 716"/>
              <a:gd name="T3" fmla="*/ 630 h 754"/>
              <a:gd name="T4" fmla="*/ 680 w 716"/>
              <a:gd name="T5" fmla="*/ 588 h 754"/>
              <a:gd name="T6" fmla="*/ 652 w 716"/>
              <a:gd name="T7" fmla="*/ 558 h 754"/>
              <a:gd name="T8" fmla="*/ 626 w 716"/>
              <a:gd name="T9" fmla="*/ 544 h 754"/>
              <a:gd name="T10" fmla="*/ 524 w 716"/>
              <a:gd name="T11" fmla="*/ 510 h 754"/>
              <a:gd name="T12" fmla="*/ 536 w 716"/>
              <a:gd name="T13" fmla="*/ 496 h 754"/>
              <a:gd name="T14" fmla="*/ 510 w 716"/>
              <a:gd name="T15" fmla="*/ 484 h 754"/>
              <a:gd name="T16" fmla="*/ 496 w 716"/>
              <a:gd name="T17" fmla="*/ 472 h 754"/>
              <a:gd name="T18" fmla="*/ 498 w 716"/>
              <a:gd name="T19" fmla="*/ 452 h 754"/>
              <a:gd name="T20" fmla="*/ 528 w 716"/>
              <a:gd name="T21" fmla="*/ 386 h 754"/>
              <a:gd name="T22" fmla="*/ 538 w 716"/>
              <a:gd name="T23" fmla="*/ 332 h 754"/>
              <a:gd name="T24" fmla="*/ 556 w 716"/>
              <a:gd name="T25" fmla="*/ 334 h 754"/>
              <a:gd name="T26" fmla="*/ 522 w 716"/>
              <a:gd name="T27" fmla="*/ 282 h 754"/>
              <a:gd name="T28" fmla="*/ 488 w 716"/>
              <a:gd name="T29" fmla="*/ 182 h 754"/>
              <a:gd name="T30" fmla="*/ 472 w 716"/>
              <a:gd name="T31" fmla="*/ 130 h 754"/>
              <a:gd name="T32" fmla="*/ 458 w 716"/>
              <a:gd name="T33" fmla="*/ 100 h 754"/>
              <a:gd name="T34" fmla="*/ 432 w 716"/>
              <a:gd name="T35" fmla="*/ 72 h 754"/>
              <a:gd name="T36" fmla="*/ 396 w 716"/>
              <a:gd name="T37" fmla="*/ 58 h 754"/>
              <a:gd name="T38" fmla="*/ 376 w 716"/>
              <a:gd name="T39" fmla="*/ 56 h 754"/>
              <a:gd name="T40" fmla="*/ 354 w 716"/>
              <a:gd name="T41" fmla="*/ 48 h 754"/>
              <a:gd name="T42" fmla="*/ 322 w 716"/>
              <a:gd name="T43" fmla="*/ 54 h 754"/>
              <a:gd name="T44" fmla="*/ 276 w 716"/>
              <a:gd name="T45" fmla="*/ 76 h 754"/>
              <a:gd name="T46" fmla="*/ 258 w 716"/>
              <a:gd name="T47" fmla="*/ 96 h 754"/>
              <a:gd name="T48" fmla="*/ 204 w 716"/>
              <a:gd name="T49" fmla="*/ 182 h 754"/>
              <a:gd name="T50" fmla="*/ 182 w 716"/>
              <a:gd name="T51" fmla="*/ 240 h 754"/>
              <a:gd name="T52" fmla="*/ 174 w 716"/>
              <a:gd name="T53" fmla="*/ 286 h 754"/>
              <a:gd name="T54" fmla="*/ 176 w 716"/>
              <a:gd name="T55" fmla="*/ 332 h 754"/>
              <a:gd name="T56" fmla="*/ 190 w 716"/>
              <a:gd name="T57" fmla="*/ 366 h 754"/>
              <a:gd name="T58" fmla="*/ 212 w 716"/>
              <a:gd name="T59" fmla="*/ 396 h 754"/>
              <a:gd name="T60" fmla="*/ 226 w 716"/>
              <a:gd name="T61" fmla="*/ 410 h 754"/>
              <a:gd name="T62" fmla="*/ 234 w 716"/>
              <a:gd name="T63" fmla="*/ 430 h 754"/>
              <a:gd name="T64" fmla="*/ 226 w 716"/>
              <a:gd name="T65" fmla="*/ 450 h 754"/>
              <a:gd name="T66" fmla="*/ 210 w 716"/>
              <a:gd name="T67" fmla="*/ 462 h 754"/>
              <a:gd name="T68" fmla="*/ 190 w 716"/>
              <a:gd name="T69" fmla="*/ 470 h 754"/>
              <a:gd name="T70" fmla="*/ 180 w 716"/>
              <a:gd name="T71" fmla="*/ 484 h 754"/>
              <a:gd name="T72" fmla="*/ 184 w 716"/>
              <a:gd name="T73" fmla="*/ 508 h 754"/>
              <a:gd name="T74" fmla="*/ 182 w 716"/>
              <a:gd name="T75" fmla="*/ 528 h 754"/>
              <a:gd name="T76" fmla="*/ 144 w 716"/>
              <a:gd name="T77" fmla="*/ 550 h 754"/>
              <a:gd name="T78" fmla="*/ 112 w 716"/>
              <a:gd name="T79" fmla="*/ 564 h 754"/>
              <a:gd name="T80" fmla="*/ 68 w 716"/>
              <a:gd name="T81" fmla="*/ 590 h 754"/>
              <a:gd name="T82" fmla="*/ 42 w 716"/>
              <a:gd name="T83" fmla="*/ 630 h 754"/>
              <a:gd name="T84" fmla="*/ 34 w 716"/>
              <a:gd name="T85" fmla="*/ 666 h 754"/>
              <a:gd name="T86" fmla="*/ 0 w 716"/>
              <a:gd name="T87" fmla="*/ 754 h 754"/>
              <a:gd name="T88" fmla="*/ 0 w 716"/>
              <a:gd name="T89" fmla="*/ 0 h 754"/>
              <a:gd name="T90" fmla="*/ 716 w 716"/>
              <a:gd name="T91" fmla="*/ 16 h 754"/>
              <a:gd name="T92" fmla="*/ 716 w 716"/>
              <a:gd name="T93" fmla="*/ 744 h 754"/>
              <a:gd name="T94" fmla="*/ 710 w 716"/>
              <a:gd name="T95" fmla="*/ 754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16" h="754">
                <a:moveTo>
                  <a:pt x="710" y="754"/>
                </a:moveTo>
                <a:lnTo>
                  <a:pt x="710" y="754"/>
                </a:lnTo>
                <a:lnTo>
                  <a:pt x="704" y="692"/>
                </a:lnTo>
                <a:lnTo>
                  <a:pt x="700" y="660"/>
                </a:lnTo>
                <a:lnTo>
                  <a:pt x="696" y="630"/>
                </a:lnTo>
                <a:lnTo>
                  <a:pt x="696" y="630"/>
                </a:lnTo>
                <a:lnTo>
                  <a:pt x="692" y="616"/>
                </a:lnTo>
                <a:lnTo>
                  <a:pt x="688" y="602"/>
                </a:lnTo>
                <a:lnTo>
                  <a:pt x="680" y="588"/>
                </a:lnTo>
                <a:lnTo>
                  <a:pt x="672" y="578"/>
                </a:lnTo>
                <a:lnTo>
                  <a:pt x="662" y="568"/>
                </a:lnTo>
                <a:lnTo>
                  <a:pt x="652" y="558"/>
                </a:lnTo>
                <a:lnTo>
                  <a:pt x="640" y="550"/>
                </a:lnTo>
                <a:lnTo>
                  <a:pt x="626" y="544"/>
                </a:lnTo>
                <a:lnTo>
                  <a:pt x="626" y="544"/>
                </a:lnTo>
                <a:lnTo>
                  <a:pt x="576" y="526"/>
                </a:lnTo>
                <a:lnTo>
                  <a:pt x="524" y="510"/>
                </a:lnTo>
                <a:lnTo>
                  <a:pt x="524" y="510"/>
                </a:lnTo>
                <a:lnTo>
                  <a:pt x="498" y="498"/>
                </a:lnTo>
                <a:lnTo>
                  <a:pt x="498" y="498"/>
                </a:lnTo>
                <a:lnTo>
                  <a:pt x="536" y="496"/>
                </a:lnTo>
                <a:lnTo>
                  <a:pt x="536" y="496"/>
                </a:lnTo>
                <a:lnTo>
                  <a:pt x="522" y="490"/>
                </a:lnTo>
                <a:lnTo>
                  <a:pt x="510" y="484"/>
                </a:lnTo>
                <a:lnTo>
                  <a:pt x="510" y="484"/>
                </a:lnTo>
                <a:lnTo>
                  <a:pt x="500" y="478"/>
                </a:lnTo>
                <a:lnTo>
                  <a:pt x="496" y="472"/>
                </a:lnTo>
                <a:lnTo>
                  <a:pt x="494" y="464"/>
                </a:lnTo>
                <a:lnTo>
                  <a:pt x="498" y="452"/>
                </a:lnTo>
                <a:lnTo>
                  <a:pt x="498" y="452"/>
                </a:lnTo>
                <a:lnTo>
                  <a:pt x="520" y="402"/>
                </a:lnTo>
                <a:lnTo>
                  <a:pt x="520" y="402"/>
                </a:lnTo>
                <a:lnTo>
                  <a:pt x="528" y="386"/>
                </a:lnTo>
                <a:lnTo>
                  <a:pt x="534" y="368"/>
                </a:lnTo>
                <a:lnTo>
                  <a:pt x="538" y="350"/>
                </a:lnTo>
                <a:lnTo>
                  <a:pt x="538" y="332"/>
                </a:lnTo>
                <a:lnTo>
                  <a:pt x="538" y="332"/>
                </a:lnTo>
                <a:lnTo>
                  <a:pt x="556" y="334"/>
                </a:lnTo>
                <a:lnTo>
                  <a:pt x="556" y="334"/>
                </a:lnTo>
                <a:lnTo>
                  <a:pt x="542" y="318"/>
                </a:lnTo>
                <a:lnTo>
                  <a:pt x="532" y="300"/>
                </a:lnTo>
                <a:lnTo>
                  <a:pt x="522" y="282"/>
                </a:lnTo>
                <a:lnTo>
                  <a:pt x="514" y="262"/>
                </a:lnTo>
                <a:lnTo>
                  <a:pt x="502" y="222"/>
                </a:lnTo>
                <a:lnTo>
                  <a:pt x="488" y="182"/>
                </a:lnTo>
                <a:lnTo>
                  <a:pt x="488" y="182"/>
                </a:lnTo>
                <a:lnTo>
                  <a:pt x="478" y="148"/>
                </a:lnTo>
                <a:lnTo>
                  <a:pt x="472" y="130"/>
                </a:lnTo>
                <a:lnTo>
                  <a:pt x="464" y="114"/>
                </a:lnTo>
                <a:lnTo>
                  <a:pt x="464" y="114"/>
                </a:lnTo>
                <a:lnTo>
                  <a:pt x="458" y="100"/>
                </a:lnTo>
                <a:lnTo>
                  <a:pt x="450" y="90"/>
                </a:lnTo>
                <a:lnTo>
                  <a:pt x="442" y="80"/>
                </a:lnTo>
                <a:lnTo>
                  <a:pt x="432" y="72"/>
                </a:lnTo>
                <a:lnTo>
                  <a:pt x="420" y="66"/>
                </a:lnTo>
                <a:lnTo>
                  <a:pt x="408" y="60"/>
                </a:lnTo>
                <a:lnTo>
                  <a:pt x="396" y="58"/>
                </a:lnTo>
                <a:lnTo>
                  <a:pt x="382" y="56"/>
                </a:lnTo>
                <a:lnTo>
                  <a:pt x="382" y="56"/>
                </a:lnTo>
                <a:lnTo>
                  <a:pt x="376" y="56"/>
                </a:lnTo>
                <a:lnTo>
                  <a:pt x="376" y="56"/>
                </a:lnTo>
                <a:lnTo>
                  <a:pt x="362" y="50"/>
                </a:lnTo>
                <a:lnTo>
                  <a:pt x="354" y="48"/>
                </a:lnTo>
                <a:lnTo>
                  <a:pt x="348" y="48"/>
                </a:lnTo>
                <a:lnTo>
                  <a:pt x="348" y="48"/>
                </a:lnTo>
                <a:lnTo>
                  <a:pt x="322" y="54"/>
                </a:lnTo>
                <a:lnTo>
                  <a:pt x="298" y="62"/>
                </a:lnTo>
                <a:lnTo>
                  <a:pt x="286" y="68"/>
                </a:lnTo>
                <a:lnTo>
                  <a:pt x="276" y="76"/>
                </a:lnTo>
                <a:lnTo>
                  <a:pt x="266" y="86"/>
                </a:lnTo>
                <a:lnTo>
                  <a:pt x="258" y="96"/>
                </a:lnTo>
                <a:lnTo>
                  <a:pt x="258" y="96"/>
                </a:lnTo>
                <a:lnTo>
                  <a:pt x="234" y="130"/>
                </a:lnTo>
                <a:lnTo>
                  <a:pt x="212" y="164"/>
                </a:lnTo>
                <a:lnTo>
                  <a:pt x="204" y="182"/>
                </a:lnTo>
                <a:lnTo>
                  <a:pt x="194" y="200"/>
                </a:lnTo>
                <a:lnTo>
                  <a:pt x="188" y="220"/>
                </a:lnTo>
                <a:lnTo>
                  <a:pt x="182" y="240"/>
                </a:lnTo>
                <a:lnTo>
                  <a:pt x="182" y="240"/>
                </a:lnTo>
                <a:lnTo>
                  <a:pt x="178" y="262"/>
                </a:lnTo>
                <a:lnTo>
                  <a:pt x="174" y="286"/>
                </a:lnTo>
                <a:lnTo>
                  <a:pt x="172" y="308"/>
                </a:lnTo>
                <a:lnTo>
                  <a:pt x="174" y="320"/>
                </a:lnTo>
                <a:lnTo>
                  <a:pt x="176" y="332"/>
                </a:lnTo>
                <a:lnTo>
                  <a:pt x="176" y="332"/>
                </a:lnTo>
                <a:lnTo>
                  <a:pt x="182" y="350"/>
                </a:lnTo>
                <a:lnTo>
                  <a:pt x="190" y="366"/>
                </a:lnTo>
                <a:lnTo>
                  <a:pt x="206" y="400"/>
                </a:lnTo>
                <a:lnTo>
                  <a:pt x="206" y="400"/>
                </a:lnTo>
                <a:lnTo>
                  <a:pt x="212" y="396"/>
                </a:lnTo>
                <a:lnTo>
                  <a:pt x="212" y="396"/>
                </a:lnTo>
                <a:lnTo>
                  <a:pt x="218" y="402"/>
                </a:lnTo>
                <a:lnTo>
                  <a:pt x="226" y="410"/>
                </a:lnTo>
                <a:lnTo>
                  <a:pt x="232" y="418"/>
                </a:lnTo>
                <a:lnTo>
                  <a:pt x="234" y="424"/>
                </a:lnTo>
                <a:lnTo>
                  <a:pt x="234" y="430"/>
                </a:lnTo>
                <a:lnTo>
                  <a:pt x="234" y="430"/>
                </a:lnTo>
                <a:lnTo>
                  <a:pt x="230" y="440"/>
                </a:lnTo>
                <a:lnTo>
                  <a:pt x="226" y="450"/>
                </a:lnTo>
                <a:lnTo>
                  <a:pt x="218" y="456"/>
                </a:lnTo>
                <a:lnTo>
                  <a:pt x="210" y="462"/>
                </a:lnTo>
                <a:lnTo>
                  <a:pt x="210" y="462"/>
                </a:lnTo>
                <a:lnTo>
                  <a:pt x="206" y="462"/>
                </a:lnTo>
                <a:lnTo>
                  <a:pt x="206" y="462"/>
                </a:lnTo>
                <a:lnTo>
                  <a:pt x="190" y="470"/>
                </a:lnTo>
                <a:lnTo>
                  <a:pt x="186" y="474"/>
                </a:lnTo>
                <a:lnTo>
                  <a:pt x="182" y="478"/>
                </a:lnTo>
                <a:lnTo>
                  <a:pt x="180" y="484"/>
                </a:lnTo>
                <a:lnTo>
                  <a:pt x="180" y="490"/>
                </a:lnTo>
                <a:lnTo>
                  <a:pt x="184" y="508"/>
                </a:lnTo>
                <a:lnTo>
                  <a:pt x="184" y="508"/>
                </a:lnTo>
                <a:lnTo>
                  <a:pt x="186" y="516"/>
                </a:lnTo>
                <a:lnTo>
                  <a:pt x="186" y="524"/>
                </a:lnTo>
                <a:lnTo>
                  <a:pt x="182" y="528"/>
                </a:lnTo>
                <a:lnTo>
                  <a:pt x="176" y="532"/>
                </a:lnTo>
                <a:lnTo>
                  <a:pt x="176" y="532"/>
                </a:lnTo>
                <a:lnTo>
                  <a:pt x="144" y="550"/>
                </a:lnTo>
                <a:lnTo>
                  <a:pt x="128" y="558"/>
                </a:lnTo>
                <a:lnTo>
                  <a:pt x="112" y="564"/>
                </a:lnTo>
                <a:lnTo>
                  <a:pt x="112" y="564"/>
                </a:lnTo>
                <a:lnTo>
                  <a:pt x="94" y="570"/>
                </a:lnTo>
                <a:lnTo>
                  <a:pt x="80" y="580"/>
                </a:lnTo>
                <a:lnTo>
                  <a:pt x="68" y="590"/>
                </a:lnTo>
                <a:lnTo>
                  <a:pt x="56" y="602"/>
                </a:lnTo>
                <a:lnTo>
                  <a:pt x="48" y="614"/>
                </a:lnTo>
                <a:lnTo>
                  <a:pt x="42" y="630"/>
                </a:lnTo>
                <a:lnTo>
                  <a:pt x="38" y="646"/>
                </a:lnTo>
                <a:lnTo>
                  <a:pt x="34" y="666"/>
                </a:lnTo>
                <a:lnTo>
                  <a:pt x="34" y="666"/>
                </a:lnTo>
                <a:lnTo>
                  <a:pt x="26" y="754"/>
                </a:lnTo>
                <a:lnTo>
                  <a:pt x="26" y="754"/>
                </a:lnTo>
                <a:lnTo>
                  <a:pt x="0" y="754"/>
                </a:lnTo>
                <a:lnTo>
                  <a:pt x="0" y="754"/>
                </a:lnTo>
                <a:lnTo>
                  <a:pt x="0" y="0"/>
                </a:lnTo>
                <a:lnTo>
                  <a:pt x="0" y="0"/>
                </a:lnTo>
                <a:lnTo>
                  <a:pt x="716" y="0"/>
                </a:lnTo>
                <a:lnTo>
                  <a:pt x="716" y="0"/>
                </a:lnTo>
                <a:lnTo>
                  <a:pt x="716" y="16"/>
                </a:lnTo>
                <a:lnTo>
                  <a:pt x="716" y="16"/>
                </a:lnTo>
                <a:lnTo>
                  <a:pt x="716" y="744"/>
                </a:lnTo>
                <a:lnTo>
                  <a:pt x="716" y="744"/>
                </a:lnTo>
                <a:lnTo>
                  <a:pt x="716" y="750"/>
                </a:lnTo>
                <a:lnTo>
                  <a:pt x="716" y="752"/>
                </a:lnTo>
                <a:lnTo>
                  <a:pt x="710" y="754"/>
                </a:lnTo>
                <a:lnTo>
                  <a:pt x="710" y="7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3" name="Freeform 527"/>
          <p:cNvSpPr>
            <a:spLocks/>
          </p:cNvSpPr>
          <p:nvPr/>
        </p:nvSpPr>
        <p:spPr bwMode="auto">
          <a:xfrm>
            <a:off x="3721100" y="2304628"/>
            <a:ext cx="44450" cy="82550"/>
          </a:xfrm>
          <a:custGeom>
            <a:avLst/>
            <a:gdLst>
              <a:gd name="T0" fmla="*/ 24 w 28"/>
              <a:gd name="T1" fmla="*/ 52 h 52"/>
              <a:gd name="T2" fmla="*/ 24 w 28"/>
              <a:gd name="T3" fmla="*/ 52 h 52"/>
              <a:gd name="T4" fmla="*/ 6 w 28"/>
              <a:gd name="T5" fmla="*/ 30 h 52"/>
              <a:gd name="T6" fmla="*/ 4 w 28"/>
              <a:gd name="T7" fmla="*/ 24 h 52"/>
              <a:gd name="T8" fmla="*/ 0 w 28"/>
              <a:gd name="T9" fmla="*/ 16 h 52"/>
              <a:gd name="T10" fmla="*/ 0 w 28"/>
              <a:gd name="T11" fmla="*/ 8 h 52"/>
              <a:gd name="T12" fmla="*/ 0 w 28"/>
              <a:gd name="T13" fmla="*/ 0 h 52"/>
              <a:gd name="T14" fmla="*/ 0 w 28"/>
              <a:gd name="T15" fmla="*/ 0 h 52"/>
              <a:gd name="T16" fmla="*/ 28 w 28"/>
              <a:gd name="T17" fmla="*/ 50 h 52"/>
              <a:gd name="T18" fmla="*/ 28 w 28"/>
              <a:gd name="T19" fmla="*/ 50 h 52"/>
              <a:gd name="T20" fmla="*/ 24 w 28"/>
              <a:gd name="T21" fmla="*/ 52 h 52"/>
              <a:gd name="T22" fmla="*/ 24 w 28"/>
              <a:gd name="T23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2">
                <a:moveTo>
                  <a:pt x="24" y="52"/>
                </a:moveTo>
                <a:lnTo>
                  <a:pt x="24" y="52"/>
                </a:lnTo>
                <a:lnTo>
                  <a:pt x="6" y="30"/>
                </a:lnTo>
                <a:lnTo>
                  <a:pt x="4" y="24"/>
                </a:lnTo>
                <a:lnTo>
                  <a:pt x="0" y="16"/>
                </a:ln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lnTo>
                  <a:pt x="28" y="50"/>
                </a:lnTo>
                <a:lnTo>
                  <a:pt x="28" y="50"/>
                </a:lnTo>
                <a:lnTo>
                  <a:pt x="24" y="52"/>
                </a:lnTo>
                <a:lnTo>
                  <a:pt x="24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4" name="Freeform 528"/>
          <p:cNvSpPr>
            <a:spLocks/>
          </p:cNvSpPr>
          <p:nvPr/>
        </p:nvSpPr>
        <p:spPr bwMode="auto">
          <a:xfrm>
            <a:off x="2949575" y="1885528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5" name="Freeform 529"/>
          <p:cNvSpPr>
            <a:spLocks/>
          </p:cNvSpPr>
          <p:nvPr/>
        </p:nvSpPr>
        <p:spPr bwMode="auto">
          <a:xfrm>
            <a:off x="2949575" y="1885528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6" name="Freeform 530"/>
          <p:cNvSpPr>
            <a:spLocks/>
          </p:cNvSpPr>
          <p:nvPr/>
        </p:nvSpPr>
        <p:spPr bwMode="auto">
          <a:xfrm>
            <a:off x="4622800" y="1885528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7" name="Freeform 531"/>
          <p:cNvSpPr>
            <a:spLocks/>
          </p:cNvSpPr>
          <p:nvPr/>
        </p:nvSpPr>
        <p:spPr bwMode="auto">
          <a:xfrm>
            <a:off x="4622800" y="1885528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8" name="Freeform 532"/>
          <p:cNvSpPr>
            <a:spLocks/>
          </p:cNvSpPr>
          <p:nvPr/>
        </p:nvSpPr>
        <p:spPr bwMode="auto">
          <a:xfrm>
            <a:off x="6165850" y="1850603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39" name="Freeform 533"/>
          <p:cNvSpPr>
            <a:spLocks/>
          </p:cNvSpPr>
          <p:nvPr/>
        </p:nvSpPr>
        <p:spPr bwMode="auto">
          <a:xfrm>
            <a:off x="6165850" y="1850603"/>
            <a:ext cx="584200" cy="412750"/>
          </a:xfrm>
          <a:custGeom>
            <a:avLst/>
            <a:gdLst>
              <a:gd name="T0" fmla="*/ 0 w 368"/>
              <a:gd name="T1" fmla="*/ 66 h 260"/>
              <a:gd name="T2" fmla="*/ 276 w 368"/>
              <a:gd name="T3" fmla="*/ 66 h 260"/>
              <a:gd name="T4" fmla="*/ 276 w 368"/>
              <a:gd name="T5" fmla="*/ 0 h 260"/>
              <a:gd name="T6" fmla="*/ 368 w 368"/>
              <a:gd name="T7" fmla="*/ 130 h 260"/>
              <a:gd name="T8" fmla="*/ 276 w 368"/>
              <a:gd name="T9" fmla="*/ 260 h 260"/>
              <a:gd name="T10" fmla="*/ 276 w 368"/>
              <a:gd name="T11" fmla="*/ 194 h 260"/>
              <a:gd name="T12" fmla="*/ 0 w 368"/>
              <a:gd name="T13" fmla="*/ 194 h 260"/>
              <a:gd name="T14" fmla="*/ 0 w 368"/>
              <a:gd name="T15" fmla="*/ 6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8" h="260">
                <a:moveTo>
                  <a:pt x="0" y="66"/>
                </a:moveTo>
                <a:lnTo>
                  <a:pt x="276" y="66"/>
                </a:lnTo>
                <a:lnTo>
                  <a:pt x="276" y="0"/>
                </a:lnTo>
                <a:lnTo>
                  <a:pt x="368" y="130"/>
                </a:lnTo>
                <a:lnTo>
                  <a:pt x="276" y="260"/>
                </a:lnTo>
                <a:lnTo>
                  <a:pt x="276" y="194"/>
                </a:lnTo>
                <a:lnTo>
                  <a:pt x="0" y="194"/>
                </a:lnTo>
                <a:lnTo>
                  <a:pt x="0" y="66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0" name="Freeform 534"/>
          <p:cNvSpPr>
            <a:spLocks/>
          </p:cNvSpPr>
          <p:nvPr/>
        </p:nvSpPr>
        <p:spPr bwMode="auto">
          <a:xfrm>
            <a:off x="5359400" y="999703"/>
            <a:ext cx="527050" cy="1755775"/>
          </a:xfrm>
          <a:custGeom>
            <a:avLst/>
            <a:gdLst>
              <a:gd name="T0" fmla="*/ 332 w 332"/>
              <a:gd name="T1" fmla="*/ 1106 h 1106"/>
              <a:gd name="T2" fmla="*/ 0 w 332"/>
              <a:gd name="T3" fmla="*/ 828 h 1106"/>
              <a:gd name="T4" fmla="*/ 0 w 332"/>
              <a:gd name="T5" fmla="*/ 0 h 1106"/>
              <a:gd name="T6" fmla="*/ 332 w 332"/>
              <a:gd name="T7" fmla="*/ 276 h 1106"/>
              <a:gd name="T8" fmla="*/ 332 w 332"/>
              <a:gd name="T9" fmla="*/ 1106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1106">
                <a:moveTo>
                  <a:pt x="332" y="1106"/>
                </a:moveTo>
                <a:lnTo>
                  <a:pt x="0" y="828"/>
                </a:lnTo>
                <a:lnTo>
                  <a:pt x="0" y="0"/>
                </a:lnTo>
                <a:lnTo>
                  <a:pt x="332" y="276"/>
                </a:lnTo>
                <a:lnTo>
                  <a:pt x="332" y="1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1" name="Freeform 535"/>
          <p:cNvSpPr>
            <a:spLocks/>
          </p:cNvSpPr>
          <p:nvPr/>
        </p:nvSpPr>
        <p:spPr bwMode="auto">
          <a:xfrm>
            <a:off x="5359400" y="999703"/>
            <a:ext cx="527050" cy="1755775"/>
          </a:xfrm>
          <a:custGeom>
            <a:avLst/>
            <a:gdLst>
              <a:gd name="T0" fmla="*/ 332 w 332"/>
              <a:gd name="T1" fmla="*/ 1106 h 1106"/>
              <a:gd name="T2" fmla="*/ 0 w 332"/>
              <a:gd name="T3" fmla="*/ 828 h 1106"/>
              <a:gd name="T4" fmla="*/ 0 w 332"/>
              <a:gd name="T5" fmla="*/ 0 h 1106"/>
              <a:gd name="T6" fmla="*/ 332 w 332"/>
              <a:gd name="T7" fmla="*/ 276 h 1106"/>
              <a:gd name="T8" fmla="*/ 332 w 332"/>
              <a:gd name="T9" fmla="*/ 1106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1106">
                <a:moveTo>
                  <a:pt x="332" y="1106"/>
                </a:moveTo>
                <a:lnTo>
                  <a:pt x="0" y="828"/>
                </a:lnTo>
                <a:lnTo>
                  <a:pt x="0" y="0"/>
                </a:lnTo>
                <a:lnTo>
                  <a:pt x="332" y="276"/>
                </a:lnTo>
                <a:lnTo>
                  <a:pt x="332" y="110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2" name="Freeform 536"/>
          <p:cNvSpPr>
            <a:spLocks/>
          </p:cNvSpPr>
          <p:nvPr/>
        </p:nvSpPr>
        <p:spPr bwMode="auto">
          <a:xfrm>
            <a:off x="5441950" y="2133178"/>
            <a:ext cx="339725" cy="511175"/>
          </a:xfrm>
          <a:custGeom>
            <a:avLst/>
            <a:gdLst>
              <a:gd name="T0" fmla="*/ 0 w 214"/>
              <a:gd name="T1" fmla="*/ 162 h 322"/>
              <a:gd name="T2" fmla="*/ 0 w 214"/>
              <a:gd name="T3" fmla="*/ 162 h 322"/>
              <a:gd name="T4" fmla="*/ 2 w 214"/>
              <a:gd name="T5" fmla="*/ 128 h 322"/>
              <a:gd name="T6" fmla="*/ 8 w 214"/>
              <a:gd name="T7" fmla="*/ 98 h 322"/>
              <a:gd name="T8" fmla="*/ 18 w 214"/>
              <a:gd name="T9" fmla="*/ 70 h 322"/>
              <a:gd name="T10" fmla="*/ 30 w 214"/>
              <a:gd name="T11" fmla="*/ 46 h 322"/>
              <a:gd name="T12" fmla="*/ 38 w 214"/>
              <a:gd name="T13" fmla="*/ 36 h 322"/>
              <a:gd name="T14" fmla="*/ 46 w 214"/>
              <a:gd name="T15" fmla="*/ 26 h 322"/>
              <a:gd name="T16" fmla="*/ 56 w 214"/>
              <a:gd name="T17" fmla="*/ 18 h 322"/>
              <a:gd name="T18" fmla="*/ 64 w 214"/>
              <a:gd name="T19" fmla="*/ 12 h 322"/>
              <a:gd name="T20" fmla="*/ 74 w 214"/>
              <a:gd name="T21" fmla="*/ 6 h 322"/>
              <a:gd name="T22" fmla="*/ 86 w 214"/>
              <a:gd name="T23" fmla="*/ 2 h 322"/>
              <a:gd name="T24" fmla="*/ 96 w 214"/>
              <a:gd name="T25" fmla="*/ 0 h 322"/>
              <a:gd name="T26" fmla="*/ 106 w 214"/>
              <a:gd name="T27" fmla="*/ 0 h 322"/>
              <a:gd name="T28" fmla="*/ 106 w 214"/>
              <a:gd name="T29" fmla="*/ 0 h 322"/>
              <a:gd name="T30" fmla="*/ 118 w 214"/>
              <a:gd name="T31" fmla="*/ 0 h 322"/>
              <a:gd name="T32" fmla="*/ 128 w 214"/>
              <a:gd name="T33" fmla="*/ 2 h 322"/>
              <a:gd name="T34" fmla="*/ 138 w 214"/>
              <a:gd name="T35" fmla="*/ 6 h 322"/>
              <a:gd name="T36" fmla="*/ 148 w 214"/>
              <a:gd name="T37" fmla="*/ 12 h 322"/>
              <a:gd name="T38" fmla="*/ 158 w 214"/>
              <a:gd name="T39" fmla="*/ 18 h 322"/>
              <a:gd name="T40" fmla="*/ 168 w 214"/>
              <a:gd name="T41" fmla="*/ 26 h 322"/>
              <a:gd name="T42" fmla="*/ 176 w 214"/>
              <a:gd name="T43" fmla="*/ 36 h 322"/>
              <a:gd name="T44" fmla="*/ 182 w 214"/>
              <a:gd name="T45" fmla="*/ 46 h 322"/>
              <a:gd name="T46" fmla="*/ 196 w 214"/>
              <a:gd name="T47" fmla="*/ 70 h 322"/>
              <a:gd name="T48" fmla="*/ 206 w 214"/>
              <a:gd name="T49" fmla="*/ 98 h 322"/>
              <a:gd name="T50" fmla="*/ 212 w 214"/>
              <a:gd name="T51" fmla="*/ 128 h 322"/>
              <a:gd name="T52" fmla="*/ 214 w 214"/>
              <a:gd name="T53" fmla="*/ 162 h 322"/>
              <a:gd name="T54" fmla="*/ 214 w 214"/>
              <a:gd name="T55" fmla="*/ 162 h 322"/>
              <a:gd name="T56" fmla="*/ 212 w 214"/>
              <a:gd name="T57" fmla="*/ 194 h 322"/>
              <a:gd name="T58" fmla="*/ 206 w 214"/>
              <a:gd name="T59" fmla="*/ 224 h 322"/>
              <a:gd name="T60" fmla="*/ 196 w 214"/>
              <a:gd name="T61" fmla="*/ 252 h 322"/>
              <a:gd name="T62" fmla="*/ 182 w 214"/>
              <a:gd name="T63" fmla="*/ 276 h 322"/>
              <a:gd name="T64" fmla="*/ 176 w 214"/>
              <a:gd name="T65" fmla="*/ 286 h 322"/>
              <a:gd name="T66" fmla="*/ 168 w 214"/>
              <a:gd name="T67" fmla="*/ 296 h 322"/>
              <a:gd name="T68" fmla="*/ 158 w 214"/>
              <a:gd name="T69" fmla="*/ 304 h 322"/>
              <a:gd name="T70" fmla="*/ 148 w 214"/>
              <a:gd name="T71" fmla="*/ 310 h 322"/>
              <a:gd name="T72" fmla="*/ 138 w 214"/>
              <a:gd name="T73" fmla="*/ 316 h 322"/>
              <a:gd name="T74" fmla="*/ 128 w 214"/>
              <a:gd name="T75" fmla="*/ 320 h 322"/>
              <a:gd name="T76" fmla="*/ 118 w 214"/>
              <a:gd name="T77" fmla="*/ 322 h 322"/>
              <a:gd name="T78" fmla="*/ 106 w 214"/>
              <a:gd name="T79" fmla="*/ 322 h 322"/>
              <a:gd name="T80" fmla="*/ 106 w 214"/>
              <a:gd name="T81" fmla="*/ 322 h 322"/>
              <a:gd name="T82" fmla="*/ 96 w 214"/>
              <a:gd name="T83" fmla="*/ 322 h 322"/>
              <a:gd name="T84" fmla="*/ 86 w 214"/>
              <a:gd name="T85" fmla="*/ 320 h 322"/>
              <a:gd name="T86" fmla="*/ 74 w 214"/>
              <a:gd name="T87" fmla="*/ 316 h 322"/>
              <a:gd name="T88" fmla="*/ 64 w 214"/>
              <a:gd name="T89" fmla="*/ 310 h 322"/>
              <a:gd name="T90" fmla="*/ 56 w 214"/>
              <a:gd name="T91" fmla="*/ 304 h 322"/>
              <a:gd name="T92" fmla="*/ 46 w 214"/>
              <a:gd name="T93" fmla="*/ 296 h 322"/>
              <a:gd name="T94" fmla="*/ 38 w 214"/>
              <a:gd name="T95" fmla="*/ 286 h 322"/>
              <a:gd name="T96" fmla="*/ 30 w 214"/>
              <a:gd name="T97" fmla="*/ 276 h 322"/>
              <a:gd name="T98" fmla="*/ 18 w 214"/>
              <a:gd name="T99" fmla="*/ 252 h 322"/>
              <a:gd name="T100" fmla="*/ 8 w 214"/>
              <a:gd name="T101" fmla="*/ 224 h 322"/>
              <a:gd name="T102" fmla="*/ 2 w 214"/>
              <a:gd name="T103" fmla="*/ 194 h 322"/>
              <a:gd name="T104" fmla="*/ 0 w 214"/>
              <a:gd name="T105" fmla="*/ 162 h 322"/>
              <a:gd name="T106" fmla="*/ 0 w 214"/>
              <a:gd name="T107" fmla="*/ 162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4" h="322">
                <a:moveTo>
                  <a:pt x="0" y="162"/>
                </a:moveTo>
                <a:lnTo>
                  <a:pt x="0" y="162"/>
                </a:lnTo>
                <a:lnTo>
                  <a:pt x="2" y="128"/>
                </a:lnTo>
                <a:lnTo>
                  <a:pt x="8" y="98"/>
                </a:lnTo>
                <a:lnTo>
                  <a:pt x="18" y="70"/>
                </a:lnTo>
                <a:lnTo>
                  <a:pt x="30" y="46"/>
                </a:lnTo>
                <a:lnTo>
                  <a:pt x="38" y="36"/>
                </a:lnTo>
                <a:lnTo>
                  <a:pt x="46" y="26"/>
                </a:lnTo>
                <a:lnTo>
                  <a:pt x="56" y="18"/>
                </a:lnTo>
                <a:lnTo>
                  <a:pt x="64" y="12"/>
                </a:lnTo>
                <a:lnTo>
                  <a:pt x="74" y="6"/>
                </a:lnTo>
                <a:lnTo>
                  <a:pt x="86" y="2"/>
                </a:lnTo>
                <a:lnTo>
                  <a:pt x="96" y="0"/>
                </a:lnTo>
                <a:lnTo>
                  <a:pt x="106" y="0"/>
                </a:lnTo>
                <a:lnTo>
                  <a:pt x="106" y="0"/>
                </a:lnTo>
                <a:lnTo>
                  <a:pt x="118" y="0"/>
                </a:lnTo>
                <a:lnTo>
                  <a:pt x="128" y="2"/>
                </a:lnTo>
                <a:lnTo>
                  <a:pt x="138" y="6"/>
                </a:lnTo>
                <a:lnTo>
                  <a:pt x="148" y="12"/>
                </a:lnTo>
                <a:lnTo>
                  <a:pt x="158" y="18"/>
                </a:lnTo>
                <a:lnTo>
                  <a:pt x="168" y="26"/>
                </a:lnTo>
                <a:lnTo>
                  <a:pt x="176" y="36"/>
                </a:lnTo>
                <a:lnTo>
                  <a:pt x="182" y="46"/>
                </a:lnTo>
                <a:lnTo>
                  <a:pt x="196" y="70"/>
                </a:lnTo>
                <a:lnTo>
                  <a:pt x="206" y="98"/>
                </a:lnTo>
                <a:lnTo>
                  <a:pt x="212" y="128"/>
                </a:lnTo>
                <a:lnTo>
                  <a:pt x="214" y="162"/>
                </a:lnTo>
                <a:lnTo>
                  <a:pt x="214" y="162"/>
                </a:lnTo>
                <a:lnTo>
                  <a:pt x="212" y="194"/>
                </a:lnTo>
                <a:lnTo>
                  <a:pt x="206" y="224"/>
                </a:lnTo>
                <a:lnTo>
                  <a:pt x="196" y="252"/>
                </a:lnTo>
                <a:lnTo>
                  <a:pt x="182" y="276"/>
                </a:lnTo>
                <a:lnTo>
                  <a:pt x="176" y="286"/>
                </a:lnTo>
                <a:lnTo>
                  <a:pt x="168" y="296"/>
                </a:lnTo>
                <a:lnTo>
                  <a:pt x="158" y="304"/>
                </a:lnTo>
                <a:lnTo>
                  <a:pt x="148" y="310"/>
                </a:lnTo>
                <a:lnTo>
                  <a:pt x="138" y="316"/>
                </a:lnTo>
                <a:lnTo>
                  <a:pt x="128" y="320"/>
                </a:lnTo>
                <a:lnTo>
                  <a:pt x="118" y="322"/>
                </a:lnTo>
                <a:lnTo>
                  <a:pt x="106" y="322"/>
                </a:lnTo>
                <a:lnTo>
                  <a:pt x="106" y="322"/>
                </a:lnTo>
                <a:lnTo>
                  <a:pt x="96" y="322"/>
                </a:lnTo>
                <a:lnTo>
                  <a:pt x="86" y="320"/>
                </a:lnTo>
                <a:lnTo>
                  <a:pt x="74" y="316"/>
                </a:lnTo>
                <a:lnTo>
                  <a:pt x="64" y="310"/>
                </a:lnTo>
                <a:lnTo>
                  <a:pt x="56" y="304"/>
                </a:lnTo>
                <a:lnTo>
                  <a:pt x="46" y="296"/>
                </a:lnTo>
                <a:lnTo>
                  <a:pt x="38" y="286"/>
                </a:lnTo>
                <a:lnTo>
                  <a:pt x="30" y="276"/>
                </a:lnTo>
                <a:lnTo>
                  <a:pt x="18" y="252"/>
                </a:lnTo>
                <a:lnTo>
                  <a:pt x="8" y="224"/>
                </a:lnTo>
                <a:lnTo>
                  <a:pt x="2" y="194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3" name="Freeform 537"/>
          <p:cNvSpPr>
            <a:spLocks/>
          </p:cNvSpPr>
          <p:nvPr/>
        </p:nvSpPr>
        <p:spPr bwMode="auto">
          <a:xfrm>
            <a:off x="5441950" y="2133178"/>
            <a:ext cx="339725" cy="511175"/>
          </a:xfrm>
          <a:custGeom>
            <a:avLst/>
            <a:gdLst>
              <a:gd name="T0" fmla="*/ 0 w 214"/>
              <a:gd name="T1" fmla="*/ 162 h 322"/>
              <a:gd name="T2" fmla="*/ 0 w 214"/>
              <a:gd name="T3" fmla="*/ 162 h 322"/>
              <a:gd name="T4" fmla="*/ 2 w 214"/>
              <a:gd name="T5" fmla="*/ 128 h 322"/>
              <a:gd name="T6" fmla="*/ 8 w 214"/>
              <a:gd name="T7" fmla="*/ 98 h 322"/>
              <a:gd name="T8" fmla="*/ 18 w 214"/>
              <a:gd name="T9" fmla="*/ 70 h 322"/>
              <a:gd name="T10" fmla="*/ 30 w 214"/>
              <a:gd name="T11" fmla="*/ 46 h 322"/>
              <a:gd name="T12" fmla="*/ 38 w 214"/>
              <a:gd name="T13" fmla="*/ 36 h 322"/>
              <a:gd name="T14" fmla="*/ 46 w 214"/>
              <a:gd name="T15" fmla="*/ 26 h 322"/>
              <a:gd name="T16" fmla="*/ 56 w 214"/>
              <a:gd name="T17" fmla="*/ 18 h 322"/>
              <a:gd name="T18" fmla="*/ 64 w 214"/>
              <a:gd name="T19" fmla="*/ 12 h 322"/>
              <a:gd name="T20" fmla="*/ 74 w 214"/>
              <a:gd name="T21" fmla="*/ 6 h 322"/>
              <a:gd name="T22" fmla="*/ 86 w 214"/>
              <a:gd name="T23" fmla="*/ 2 h 322"/>
              <a:gd name="T24" fmla="*/ 96 w 214"/>
              <a:gd name="T25" fmla="*/ 0 h 322"/>
              <a:gd name="T26" fmla="*/ 106 w 214"/>
              <a:gd name="T27" fmla="*/ 0 h 322"/>
              <a:gd name="T28" fmla="*/ 106 w 214"/>
              <a:gd name="T29" fmla="*/ 0 h 322"/>
              <a:gd name="T30" fmla="*/ 118 w 214"/>
              <a:gd name="T31" fmla="*/ 0 h 322"/>
              <a:gd name="T32" fmla="*/ 128 w 214"/>
              <a:gd name="T33" fmla="*/ 2 h 322"/>
              <a:gd name="T34" fmla="*/ 138 w 214"/>
              <a:gd name="T35" fmla="*/ 6 h 322"/>
              <a:gd name="T36" fmla="*/ 148 w 214"/>
              <a:gd name="T37" fmla="*/ 12 h 322"/>
              <a:gd name="T38" fmla="*/ 158 w 214"/>
              <a:gd name="T39" fmla="*/ 18 h 322"/>
              <a:gd name="T40" fmla="*/ 168 w 214"/>
              <a:gd name="T41" fmla="*/ 26 h 322"/>
              <a:gd name="T42" fmla="*/ 176 w 214"/>
              <a:gd name="T43" fmla="*/ 36 h 322"/>
              <a:gd name="T44" fmla="*/ 182 w 214"/>
              <a:gd name="T45" fmla="*/ 46 h 322"/>
              <a:gd name="T46" fmla="*/ 196 w 214"/>
              <a:gd name="T47" fmla="*/ 70 h 322"/>
              <a:gd name="T48" fmla="*/ 206 w 214"/>
              <a:gd name="T49" fmla="*/ 98 h 322"/>
              <a:gd name="T50" fmla="*/ 212 w 214"/>
              <a:gd name="T51" fmla="*/ 128 h 322"/>
              <a:gd name="T52" fmla="*/ 214 w 214"/>
              <a:gd name="T53" fmla="*/ 162 h 322"/>
              <a:gd name="T54" fmla="*/ 214 w 214"/>
              <a:gd name="T55" fmla="*/ 162 h 322"/>
              <a:gd name="T56" fmla="*/ 212 w 214"/>
              <a:gd name="T57" fmla="*/ 194 h 322"/>
              <a:gd name="T58" fmla="*/ 206 w 214"/>
              <a:gd name="T59" fmla="*/ 224 h 322"/>
              <a:gd name="T60" fmla="*/ 196 w 214"/>
              <a:gd name="T61" fmla="*/ 252 h 322"/>
              <a:gd name="T62" fmla="*/ 182 w 214"/>
              <a:gd name="T63" fmla="*/ 276 h 322"/>
              <a:gd name="T64" fmla="*/ 176 w 214"/>
              <a:gd name="T65" fmla="*/ 286 h 322"/>
              <a:gd name="T66" fmla="*/ 168 w 214"/>
              <a:gd name="T67" fmla="*/ 296 h 322"/>
              <a:gd name="T68" fmla="*/ 158 w 214"/>
              <a:gd name="T69" fmla="*/ 304 h 322"/>
              <a:gd name="T70" fmla="*/ 148 w 214"/>
              <a:gd name="T71" fmla="*/ 310 h 322"/>
              <a:gd name="T72" fmla="*/ 138 w 214"/>
              <a:gd name="T73" fmla="*/ 316 h 322"/>
              <a:gd name="T74" fmla="*/ 128 w 214"/>
              <a:gd name="T75" fmla="*/ 320 h 322"/>
              <a:gd name="T76" fmla="*/ 118 w 214"/>
              <a:gd name="T77" fmla="*/ 322 h 322"/>
              <a:gd name="T78" fmla="*/ 106 w 214"/>
              <a:gd name="T79" fmla="*/ 322 h 322"/>
              <a:gd name="T80" fmla="*/ 106 w 214"/>
              <a:gd name="T81" fmla="*/ 322 h 322"/>
              <a:gd name="T82" fmla="*/ 96 w 214"/>
              <a:gd name="T83" fmla="*/ 322 h 322"/>
              <a:gd name="T84" fmla="*/ 86 w 214"/>
              <a:gd name="T85" fmla="*/ 320 h 322"/>
              <a:gd name="T86" fmla="*/ 74 w 214"/>
              <a:gd name="T87" fmla="*/ 316 h 322"/>
              <a:gd name="T88" fmla="*/ 64 w 214"/>
              <a:gd name="T89" fmla="*/ 310 h 322"/>
              <a:gd name="T90" fmla="*/ 56 w 214"/>
              <a:gd name="T91" fmla="*/ 304 h 322"/>
              <a:gd name="T92" fmla="*/ 46 w 214"/>
              <a:gd name="T93" fmla="*/ 296 h 322"/>
              <a:gd name="T94" fmla="*/ 38 w 214"/>
              <a:gd name="T95" fmla="*/ 286 h 322"/>
              <a:gd name="T96" fmla="*/ 30 w 214"/>
              <a:gd name="T97" fmla="*/ 276 h 322"/>
              <a:gd name="T98" fmla="*/ 18 w 214"/>
              <a:gd name="T99" fmla="*/ 252 h 322"/>
              <a:gd name="T100" fmla="*/ 8 w 214"/>
              <a:gd name="T101" fmla="*/ 224 h 322"/>
              <a:gd name="T102" fmla="*/ 2 w 214"/>
              <a:gd name="T103" fmla="*/ 194 h 322"/>
              <a:gd name="T104" fmla="*/ 0 w 214"/>
              <a:gd name="T105" fmla="*/ 162 h 322"/>
              <a:gd name="T106" fmla="*/ 0 w 214"/>
              <a:gd name="T107" fmla="*/ 162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4" h="322">
                <a:moveTo>
                  <a:pt x="0" y="162"/>
                </a:moveTo>
                <a:lnTo>
                  <a:pt x="0" y="162"/>
                </a:lnTo>
                <a:lnTo>
                  <a:pt x="2" y="128"/>
                </a:lnTo>
                <a:lnTo>
                  <a:pt x="8" y="98"/>
                </a:lnTo>
                <a:lnTo>
                  <a:pt x="18" y="70"/>
                </a:lnTo>
                <a:lnTo>
                  <a:pt x="30" y="46"/>
                </a:lnTo>
                <a:lnTo>
                  <a:pt x="38" y="36"/>
                </a:lnTo>
                <a:lnTo>
                  <a:pt x="46" y="26"/>
                </a:lnTo>
                <a:lnTo>
                  <a:pt x="56" y="18"/>
                </a:lnTo>
                <a:lnTo>
                  <a:pt x="64" y="12"/>
                </a:lnTo>
                <a:lnTo>
                  <a:pt x="74" y="6"/>
                </a:lnTo>
                <a:lnTo>
                  <a:pt x="86" y="2"/>
                </a:lnTo>
                <a:lnTo>
                  <a:pt x="96" y="0"/>
                </a:lnTo>
                <a:lnTo>
                  <a:pt x="106" y="0"/>
                </a:lnTo>
                <a:lnTo>
                  <a:pt x="106" y="0"/>
                </a:lnTo>
                <a:lnTo>
                  <a:pt x="118" y="0"/>
                </a:lnTo>
                <a:lnTo>
                  <a:pt x="128" y="2"/>
                </a:lnTo>
                <a:lnTo>
                  <a:pt x="138" y="6"/>
                </a:lnTo>
                <a:lnTo>
                  <a:pt x="148" y="12"/>
                </a:lnTo>
                <a:lnTo>
                  <a:pt x="158" y="18"/>
                </a:lnTo>
                <a:lnTo>
                  <a:pt x="168" y="26"/>
                </a:lnTo>
                <a:lnTo>
                  <a:pt x="176" y="36"/>
                </a:lnTo>
                <a:lnTo>
                  <a:pt x="182" y="46"/>
                </a:lnTo>
                <a:lnTo>
                  <a:pt x="196" y="70"/>
                </a:lnTo>
                <a:lnTo>
                  <a:pt x="206" y="98"/>
                </a:lnTo>
                <a:lnTo>
                  <a:pt x="212" y="128"/>
                </a:lnTo>
                <a:lnTo>
                  <a:pt x="214" y="162"/>
                </a:lnTo>
                <a:lnTo>
                  <a:pt x="214" y="162"/>
                </a:lnTo>
                <a:lnTo>
                  <a:pt x="212" y="194"/>
                </a:lnTo>
                <a:lnTo>
                  <a:pt x="206" y="224"/>
                </a:lnTo>
                <a:lnTo>
                  <a:pt x="196" y="252"/>
                </a:lnTo>
                <a:lnTo>
                  <a:pt x="182" y="276"/>
                </a:lnTo>
                <a:lnTo>
                  <a:pt x="176" y="286"/>
                </a:lnTo>
                <a:lnTo>
                  <a:pt x="168" y="296"/>
                </a:lnTo>
                <a:lnTo>
                  <a:pt x="158" y="304"/>
                </a:lnTo>
                <a:lnTo>
                  <a:pt x="148" y="310"/>
                </a:lnTo>
                <a:lnTo>
                  <a:pt x="138" y="316"/>
                </a:lnTo>
                <a:lnTo>
                  <a:pt x="128" y="320"/>
                </a:lnTo>
                <a:lnTo>
                  <a:pt x="118" y="322"/>
                </a:lnTo>
                <a:lnTo>
                  <a:pt x="106" y="322"/>
                </a:lnTo>
                <a:lnTo>
                  <a:pt x="106" y="322"/>
                </a:lnTo>
                <a:lnTo>
                  <a:pt x="96" y="322"/>
                </a:lnTo>
                <a:lnTo>
                  <a:pt x="86" y="320"/>
                </a:lnTo>
                <a:lnTo>
                  <a:pt x="74" y="316"/>
                </a:lnTo>
                <a:lnTo>
                  <a:pt x="64" y="310"/>
                </a:lnTo>
                <a:lnTo>
                  <a:pt x="56" y="304"/>
                </a:lnTo>
                <a:lnTo>
                  <a:pt x="46" y="296"/>
                </a:lnTo>
                <a:lnTo>
                  <a:pt x="38" y="286"/>
                </a:lnTo>
                <a:lnTo>
                  <a:pt x="30" y="276"/>
                </a:lnTo>
                <a:lnTo>
                  <a:pt x="18" y="252"/>
                </a:lnTo>
                <a:lnTo>
                  <a:pt x="8" y="224"/>
                </a:lnTo>
                <a:lnTo>
                  <a:pt x="2" y="194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4" name="Freeform 538"/>
          <p:cNvSpPr>
            <a:spLocks/>
          </p:cNvSpPr>
          <p:nvPr/>
        </p:nvSpPr>
        <p:spPr bwMode="auto">
          <a:xfrm>
            <a:off x="3362325" y="999703"/>
            <a:ext cx="342900" cy="511175"/>
          </a:xfrm>
          <a:custGeom>
            <a:avLst/>
            <a:gdLst>
              <a:gd name="T0" fmla="*/ 0 w 216"/>
              <a:gd name="T1" fmla="*/ 160 h 322"/>
              <a:gd name="T2" fmla="*/ 0 w 216"/>
              <a:gd name="T3" fmla="*/ 160 h 322"/>
              <a:gd name="T4" fmla="*/ 2 w 216"/>
              <a:gd name="T5" fmla="*/ 128 h 322"/>
              <a:gd name="T6" fmla="*/ 8 w 216"/>
              <a:gd name="T7" fmla="*/ 98 h 322"/>
              <a:gd name="T8" fmla="*/ 18 w 216"/>
              <a:gd name="T9" fmla="*/ 70 h 322"/>
              <a:gd name="T10" fmla="*/ 32 w 216"/>
              <a:gd name="T11" fmla="*/ 46 h 322"/>
              <a:gd name="T12" fmla="*/ 40 w 216"/>
              <a:gd name="T13" fmla="*/ 36 h 322"/>
              <a:gd name="T14" fmla="*/ 48 w 216"/>
              <a:gd name="T15" fmla="*/ 26 h 322"/>
              <a:gd name="T16" fmla="*/ 56 w 216"/>
              <a:gd name="T17" fmla="*/ 18 h 322"/>
              <a:gd name="T18" fmla="*/ 66 w 216"/>
              <a:gd name="T19" fmla="*/ 12 h 322"/>
              <a:gd name="T20" fmla="*/ 76 w 216"/>
              <a:gd name="T21" fmla="*/ 6 h 322"/>
              <a:gd name="T22" fmla="*/ 86 w 216"/>
              <a:gd name="T23" fmla="*/ 2 h 322"/>
              <a:gd name="T24" fmla="*/ 96 w 216"/>
              <a:gd name="T25" fmla="*/ 0 h 322"/>
              <a:gd name="T26" fmla="*/ 108 w 216"/>
              <a:gd name="T27" fmla="*/ 0 h 322"/>
              <a:gd name="T28" fmla="*/ 108 w 216"/>
              <a:gd name="T29" fmla="*/ 0 h 322"/>
              <a:gd name="T30" fmla="*/ 118 w 216"/>
              <a:gd name="T31" fmla="*/ 0 h 322"/>
              <a:gd name="T32" fmla="*/ 130 w 216"/>
              <a:gd name="T33" fmla="*/ 2 h 322"/>
              <a:gd name="T34" fmla="*/ 140 w 216"/>
              <a:gd name="T35" fmla="*/ 6 h 322"/>
              <a:gd name="T36" fmla="*/ 150 w 216"/>
              <a:gd name="T37" fmla="*/ 12 h 322"/>
              <a:gd name="T38" fmla="*/ 158 w 216"/>
              <a:gd name="T39" fmla="*/ 18 h 322"/>
              <a:gd name="T40" fmla="*/ 168 w 216"/>
              <a:gd name="T41" fmla="*/ 26 h 322"/>
              <a:gd name="T42" fmla="*/ 176 w 216"/>
              <a:gd name="T43" fmla="*/ 36 h 322"/>
              <a:gd name="T44" fmla="*/ 184 w 216"/>
              <a:gd name="T45" fmla="*/ 46 h 322"/>
              <a:gd name="T46" fmla="*/ 196 w 216"/>
              <a:gd name="T47" fmla="*/ 70 h 322"/>
              <a:gd name="T48" fmla="*/ 206 w 216"/>
              <a:gd name="T49" fmla="*/ 98 h 322"/>
              <a:gd name="T50" fmla="*/ 212 w 216"/>
              <a:gd name="T51" fmla="*/ 128 h 322"/>
              <a:gd name="T52" fmla="*/ 216 w 216"/>
              <a:gd name="T53" fmla="*/ 160 h 322"/>
              <a:gd name="T54" fmla="*/ 216 w 216"/>
              <a:gd name="T55" fmla="*/ 160 h 322"/>
              <a:gd name="T56" fmla="*/ 212 w 216"/>
              <a:gd name="T57" fmla="*/ 194 h 322"/>
              <a:gd name="T58" fmla="*/ 206 w 216"/>
              <a:gd name="T59" fmla="*/ 224 h 322"/>
              <a:gd name="T60" fmla="*/ 196 w 216"/>
              <a:gd name="T61" fmla="*/ 252 h 322"/>
              <a:gd name="T62" fmla="*/ 184 w 216"/>
              <a:gd name="T63" fmla="*/ 276 h 322"/>
              <a:gd name="T64" fmla="*/ 176 w 216"/>
              <a:gd name="T65" fmla="*/ 286 h 322"/>
              <a:gd name="T66" fmla="*/ 168 w 216"/>
              <a:gd name="T67" fmla="*/ 294 h 322"/>
              <a:gd name="T68" fmla="*/ 158 w 216"/>
              <a:gd name="T69" fmla="*/ 304 h 322"/>
              <a:gd name="T70" fmla="*/ 150 w 216"/>
              <a:gd name="T71" fmla="*/ 310 h 322"/>
              <a:gd name="T72" fmla="*/ 140 w 216"/>
              <a:gd name="T73" fmla="*/ 316 h 322"/>
              <a:gd name="T74" fmla="*/ 130 w 216"/>
              <a:gd name="T75" fmla="*/ 320 h 322"/>
              <a:gd name="T76" fmla="*/ 118 w 216"/>
              <a:gd name="T77" fmla="*/ 322 h 322"/>
              <a:gd name="T78" fmla="*/ 108 w 216"/>
              <a:gd name="T79" fmla="*/ 322 h 322"/>
              <a:gd name="T80" fmla="*/ 108 w 216"/>
              <a:gd name="T81" fmla="*/ 322 h 322"/>
              <a:gd name="T82" fmla="*/ 96 w 216"/>
              <a:gd name="T83" fmla="*/ 322 h 322"/>
              <a:gd name="T84" fmla="*/ 86 w 216"/>
              <a:gd name="T85" fmla="*/ 320 h 322"/>
              <a:gd name="T86" fmla="*/ 76 w 216"/>
              <a:gd name="T87" fmla="*/ 316 h 322"/>
              <a:gd name="T88" fmla="*/ 66 w 216"/>
              <a:gd name="T89" fmla="*/ 310 h 322"/>
              <a:gd name="T90" fmla="*/ 56 w 216"/>
              <a:gd name="T91" fmla="*/ 304 h 322"/>
              <a:gd name="T92" fmla="*/ 48 w 216"/>
              <a:gd name="T93" fmla="*/ 294 h 322"/>
              <a:gd name="T94" fmla="*/ 40 w 216"/>
              <a:gd name="T95" fmla="*/ 286 h 322"/>
              <a:gd name="T96" fmla="*/ 32 w 216"/>
              <a:gd name="T97" fmla="*/ 276 h 322"/>
              <a:gd name="T98" fmla="*/ 18 w 216"/>
              <a:gd name="T99" fmla="*/ 252 h 322"/>
              <a:gd name="T100" fmla="*/ 8 w 216"/>
              <a:gd name="T101" fmla="*/ 224 h 322"/>
              <a:gd name="T102" fmla="*/ 2 w 216"/>
              <a:gd name="T103" fmla="*/ 194 h 322"/>
              <a:gd name="T104" fmla="*/ 0 w 216"/>
              <a:gd name="T105" fmla="*/ 160 h 322"/>
              <a:gd name="T106" fmla="*/ 0 w 216"/>
              <a:gd name="T107" fmla="*/ 16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322">
                <a:moveTo>
                  <a:pt x="0" y="160"/>
                </a:moveTo>
                <a:lnTo>
                  <a:pt x="0" y="160"/>
                </a:lnTo>
                <a:lnTo>
                  <a:pt x="2" y="128"/>
                </a:lnTo>
                <a:lnTo>
                  <a:pt x="8" y="98"/>
                </a:lnTo>
                <a:lnTo>
                  <a:pt x="18" y="70"/>
                </a:lnTo>
                <a:lnTo>
                  <a:pt x="32" y="46"/>
                </a:lnTo>
                <a:lnTo>
                  <a:pt x="40" y="36"/>
                </a:lnTo>
                <a:lnTo>
                  <a:pt x="48" y="26"/>
                </a:lnTo>
                <a:lnTo>
                  <a:pt x="56" y="18"/>
                </a:lnTo>
                <a:lnTo>
                  <a:pt x="66" y="12"/>
                </a:lnTo>
                <a:lnTo>
                  <a:pt x="76" y="6"/>
                </a:lnTo>
                <a:lnTo>
                  <a:pt x="86" y="2"/>
                </a:lnTo>
                <a:lnTo>
                  <a:pt x="96" y="0"/>
                </a:lnTo>
                <a:lnTo>
                  <a:pt x="108" y="0"/>
                </a:lnTo>
                <a:lnTo>
                  <a:pt x="108" y="0"/>
                </a:lnTo>
                <a:lnTo>
                  <a:pt x="118" y="0"/>
                </a:lnTo>
                <a:lnTo>
                  <a:pt x="130" y="2"/>
                </a:lnTo>
                <a:lnTo>
                  <a:pt x="140" y="6"/>
                </a:lnTo>
                <a:lnTo>
                  <a:pt x="150" y="12"/>
                </a:lnTo>
                <a:lnTo>
                  <a:pt x="158" y="18"/>
                </a:lnTo>
                <a:lnTo>
                  <a:pt x="168" y="26"/>
                </a:lnTo>
                <a:lnTo>
                  <a:pt x="176" y="36"/>
                </a:lnTo>
                <a:lnTo>
                  <a:pt x="184" y="46"/>
                </a:lnTo>
                <a:lnTo>
                  <a:pt x="196" y="70"/>
                </a:lnTo>
                <a:lnTo>
                  <a:pt x="206" y="98"/>
                </a:lnTo>
                <a:lnTo>
                  <a:pt x="212" y="128"/>
                </a:lnTo>
                <a:lnTo>
                  <a:pt x="216" y="160"/>
                </a:lnTo>
                <a:lnTo>
                  <a:pt x="216" y="160"/>
                </a:lnTo>
                <a:lnTo>
                  <a:pt x="212" y="194"/>
                </a:lnTo>
                <a:lnTo>
                  <a:pt x="206" y="224"/>
                </a:lnTo>
                <a:lnTo>
                  <a:pt x="196" y="252"/>
                </a:lnTo>
                <a:lnTo>
                  <a:pt x="184" y="276"/>
                </a:lnTo>
                <a:lnTo>
                  <a:pt x="176" y="286"/>
                </a:lnTo>
                <a:lnTo>
                  <a:pt x="168" y="294"/>
                </a:lnTo>
                <a:lnTo>
                  <a:pt x="158" y="304"/>
                </a:lnTo>
                <a:lnTo>
                  <a:pt x="150" y="310"/>
                </a:lnTo>
                <a:lnTo>
                  <a:pt x="140" y="316"/>
                </a:lnTo>
                <a:lnTo>
                  <a:pt x="130" y="320"/>
                </a:lnTo>
                <a:lnTo>
                  <a:pt x="118" y="322"/>
                </a:lnTo>
                <a:lnTo>
                  <a:pt x="108" y="322"/>
                </a:lnTo>
                <a:lnTo>
                  <a:pt x="108" y="322"/>
                </a:lnTo>
                <a:lnTo>
                  <a:pt x="96" y="322"/>
                </a:lnTo>
                <a:lnTo>
                  <a:pt x="86" y="320"/>
                </a:lnTo>
                <a:lnTo>
                  <a:pt x="76" y="316"/>
                </a:lnTo>
                <a:lnTo>
                  <a:pt x="66" y="310"/>
                </a:lnTo>
                <a:lnTo>
                  <a:pt x="56" y="304"/>
                </a:lnTo>
                <a:lnTo>
                  <a:pt x="48" y="294"/>
                </a:lnTo>
                <a:lnTo>
                  <a:pt x="40" y="286"/>
                </a:lnTo>
                <a:lnTo>
                  <a:pt x="32" y="276"/>
                </a:lnTo>
                <a:lnTo>
                  <a:pt x="18" y="252"/>
                </a:lnTo>
                <a:lnTo>
                  <a:pt x="8" y="224"/>
                </a:lnTo>
                <a:lnTo>
                  <a:pt x="2" y="194"/>
                </a:lnTo>
                <a:lnTo>
                  <a:pt x="0" y="160"/>
                </a:lnTo>
                <a:lnTo>
                  <a:pt x="0" y="16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5" name="Freeform 539"/>
          <p:cNvSpPr>
            <a:spLocks/>
          </p:cNvSpPr>
          <p:nvPr/>
        </p:nvSpPr>
        <p:spPr bwMode="auto">
          <a:xfrm>
            <a:off x="3362325" y="999703"/>
            <a:ext cx="342900" cy="511175"/>
          </a:xfrm>
          <a:custGeom>
            <a:avLst/>
            <a:gdLst>
              <a:gd name="T0" fmla="*/ 0 w 216"/>
              <a:gd name="T1" fmla="*/ 160 h 322"/>
              <a:gd name="T2" fmla="*/ 0 w 216"/>
              <a:gd name="T3" fmla="*/ 160 h 322"/>
              <a:gd name="T4" fmla="*/ 2 w 216"/>
              <a:gd name="T5" fmla="*/ 128 h 322"/>
              <a:gd name="T6" fmla="*/ 8 w 216"/>
              <a:gd name="T7" fmla="*/ 98 h 322"/>
              <a:gd name="T8" fmla="*/ 18 w 216"/>
              <a:gd name="T9" fmla="*/ 70 h 322"/>
              <a:gd name="T10" fmla="*/ 32 w 216"/>
              <a:gd name="T11" fmla="*/ 46 h 322"/>
              <a:gd name="T12" fmla="*/ 40 w 216"/>
              <a:gd name="T13" fmla="*/ 36 h 322"/>
              <a:gd name="T14" fmla="*/ 48 w 216"/>
              <a:gd name="T15" fmla="*/ 26 h 322"/>
              <a:gd name="T16" fmla="*/ 56 w 216"/>
              <a:gd name="T17" fmla="*/ 18 h 322"/>
              <a:gd name="T18" fmla="*/ 66 w 216"/>
              <a:gd name="T19" fmla="*/ 12 h 322"/>
              <a:gd name="T20" fmla="*/ 76 w 216"/>
              <a:gd name="T21" fmla="*/ 6 h 322"/>
              <a:gd name="T22" fmla="*/ 86 w 216"/>
              <a:gd name="T23" fmla="*/ 2 h 322"/>
              <a:gd name="T24" fmla="*/ 96 w 216"/>
              <a:gd name="T25" fmla="*/ 0 h 322"/>
              <a:gd name="T26" fmla="*/ 108 w 216"/>
              <a:gd name="T27" fmla="*/ 0 h 322"/>
              <a:gd name="T28" fmla="*/ 108 w 216"/>
              <a:gd name="T29" fmla="*/ 0 h 322"/>
              <a:gd name="T30" fmla="*/ 118 w 216"/>
              <a:gd name="T31" fmla="*/ 0 h 322"/>
              <a:gd name="T32" fmla="*/ 130 w 216"/>
              <a:gd name="T33" fmla="*/ 2 h 322"/>
              <a:gd name="T34" fmla="*/ 140 w 216"/>
              <a:gd name="T35" fmla="*/ 6 h 322"/>
              <a:gd name="T36" fmla="*/ 150 w 216"/>
              <a:gd name="T37" fmla="*/ 12 h 322"/>
              <a:gd name="T38" fmla="*/ 158 w 216"/>
              <a:gd name="T39" fmla="*/ 18 h 322"/>
              <a:gd name="T40" fmla="*/ 168 w 216"/>
              <a:gd name="T41" fmla="*/ 26 h 322"/>
              <a:gd name="T42" fmla="*/ 176 w 216"/>
              <a:gd name="T43" fmla="*/ 36 h 322"/>
              <a:gd name="T44" fmla="*/ 184 w 216"/>
              <a:gd name="T45" fmla="*/ 46 h 322"/>
              <a:gd name="T46" fmla="*/ 196 w 216"/>
              <a:gd name="T47" fmla="*/ 70 h 322"/>
              <a:gd name="T48" fmla="*/ 206 w 216"/>
              <a:gd name="T49" fmla="*/ 98 h 322"/>
              <a:gd name="T50" fmla="*/ 212 w 216"/>
              <a:gd name="T51" fmla="*/ 128 h 322"/>
              <a:gd name="T52" fmla="*/ 216 w 216"/>
              <a:gd name="T53" fmla="*/ 160 h 322"/>
              <a:gd name="T54" fmla="*/ 216 w 216"/>
              <a:gd name="T55" fmla="*/ 160 h 322"/>
              <a:gd name="T56" fmla="*/ 212 w 216"/>
              <a:gd name="T57" fmla="*/ 194 h 322"/>
              <a:gd name="T58" fmla="*/ 206 w 216"/>
              <a:gd name="T59" fmla="*/ 224 h 322"/>
              <a:gd name="T60" fmla="*/ 196 w 216"/>
              <a:gd name="T61" fmla="*/ 252 h 322"/>
              <a:gd name="T62" fmla="*/ 184 w 216"/>
              <a:gd name="T63" fmla="*/ 276 h 322"/>
              <a:gd name="T64" fmla="*/ 176 w 216"/>
              <a:gd name="T65" fmla="*/ 286 h 322"/>
              <a:gd name="T66" fmla="*/ 168 w 216"/>
              <a:gd name="T67" fmla="*/ 294 h 322"/>
              <a:gd name="T68" fmla="*/ 158 w 216"/>
              <a:gd name="T69" fmla="*/ 304 h 322"/>
              <a:gd name="T70" fmla="*/ 150 w 216"/>
              <a:gd name="T71" fmla="*/ 310 h 322"/>
              <a:gd name="T72" fmla="*/ 140 w 216"/>
              <a:gd name="T73" fmla="*/ 316 h 322"/>
              <a:gd name="T74" fmla="*/ 130 w 216"/>
              <a:gd name="T75" fmla="*/ 320 h 322"/>
              <a:gd name="T76" fmla="*/ 118 w 216"/>
              <a:gd name="T77" fmla="*/ 322 h 322"/>
              <a:gd name="T78" fmla="*/ 108 w 216"/>
              <a:gd name="T79" fmla="*/ 322 h 322"/>
              <a:gd name="T80" fmla="*/ 108 w 216"/>
              <a:gd name="T81" fmla="*/ 322 h 322"/>
              <a:gd name="T82" fmla="*/ 96 w 216"/>
              <a:gd name="T83" fmla="*/ 322 h 322"/>
              <a:gd name="T84" fmla="*/ 86 w 216"/>
              <a:gd name="T85" fmla="*/ 320 h 322"/>
              <a:gd name="T86" fmla="*/ 76 w 216"/>
              <a:gd name="T87" fmla="*/ 316 h 322"/>
              <a:gd name="T88" fmla="*/ 66 w 216"/>
              <a:gd name="T89" fmla="*/ 310 h 322"/>
              <a:gd name="T90" fmla="*/ 56 w 216"/>
              <a:gd name="T91" fmla="*/ 304 h 322"/>
              <a:gd name="T92" fmla="*/ 48 w 216"/>
              <a:gd name="T93" fmla="*/ 294 h 322"/>
              <a:gd name="T94" fmla="*/ 40 w 216"/>
              <a:gd name="T95" fmla="*/ 286 h 322"/>
              <a:gd name="T96" fmla="*/ 32 w 216"/>
              <a:gd name="T97" fmla="*/ 276 h 322"/>
              <a:gd name="T98" fmla="*/ 18 w 216"/>
              <a:gd name="T99" fmla="*/ 252 h 322"/>
              <a:gd name="T100" fmla="*/ 8 w 216"/>
              <a:gd name="T101" fmla="*/ 224 h 322"/>
              <a:gd name="T102" fmla="*/ 2 w 216"/>
              <a:gd name="T103" fmla="*/ 194 h 322"/>
              <a:gd name="T104" fmla="*/ 0 w 216"/>
              <a:gd name="T105" fmla="*/ 160 h 322"/>
              <a:gd name="T106" fmla="*/ 0 w 216"/>
              <a:gd name="T107" fmla="*/ 16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322">
                <a:moveTo>
                  <a:pt x="0" y="160"/>
                </a:moveTo>
                <a:lnTo>
                  <a:pt x="0" y="160"/>
                </a:lnTo>
                <a:lnTo>
                  <a:pt x="2" y="128"/>
                </a:lnTo>
                <a:lnTo>
                  <a:pt x="8" y="98"/>
                </a:lnTo>
                <a:lnTo>
                  <a:pt x="18" y="70"/>
                </a:lnTo>
                <a:lnTo>
                  <a:pt x="32" y="46"/>
                </a:lnTo>
                <a:lnTo>
                  <a:pt x="40" y="36"/>
                </a:lnTo>
                <a:lnTo>
                  <a:pt x="48" y="26"/>
                </a:lnTo>
                <a:lnTo>
                  <a:pt x="56" y="18"/>
                </a:lnTo>
                <a:lnTo>
                  <a:pt x="66" y="12"/>
                </a:lnTo>
                <a:lnTo>
                  <a:pt x="76" y="6"/>
                </a:lnTo>
                <a:lnTo>
                  <a:pt x="86" y="2"/>
                </a:lnTo>
                <a:lnTo>
                  <a:pt x="96" y="0"/>
                </a:lnTo>
                <a:lnTo>
                  <a:pt x="108" y="0"/>
                </a:lnTo>
                <a:lnTo>
                  <a:pt x="108" y="0"/>
                </a:lnTo>
                <a:lnTo>
                  <a:pt x="118" y="0"/>
                </a:lnTo>
                <a:lnTo>
                  <a:pt x="130" y="2"/>
                </a:lnTo>
                <a:lnTo>
                  <a:pt x="140" y="6"/>
                </a:lnTo>
                <a:lnTo>
                  <a:pt x="150" y="12"/>
                </a:lnTo>
                <a:lnTo>
                  <a:pt x="158" y="18"/>
                </a:lnTo>
                <a:lnTo>
                  <a:pt x="168" y="26"/>
                </a:lnTo>
                <a:lnTo>
                  <a:pt x="176" y="36"/>
                </a:lnTo>
                <a:lnTo>
                  <a:pt x="184" y="46"/>
                </a:lnTo>
                <a:lnTo>
                  <a:pt x="196" y="70"/>
                </a:lnTo>
                <a:lnTo>
                  <a:pt x="206" y="98"/>
                </a:lnTo>
                <a:lnTo>
                  <a:pt x="212" y="128"/>
                </a:lnTo>
                <a:lnTo>
                  <a:pt x="216" y="160"/>
                </a:lnTo>
                <a:lnTo>
                  <a:pt x="216" y="160"/>
                </a:lnTo>
                <a:lnTo>
                  <a:pt x="212" y="194"/>
                </a:lnTo>
                <a:lnTo>
                  <a:pt x="206" y="224"/>
                </a:lnTo>
                <a:lnTo>
                  <a:pt x="196" y="252"/>
                </a:lnTo>
                <a:lnTo>
                  <a:pt x="184" y="276"/>
                </a:lnTo>
                <a:lnTo>
                  <a:pt x="176" y="286"/>
                </a:lnTo>
                <a:lnTo>
                  <a:pt x="168" y="294"/>
                </a:lnTo>
                <a:lnTo>
                  <a:pt x="158" y="304"/>
                </a:lnTo>
                <a:lnTo>
                  <a:pt x="150" y="310"/>
                </a:lnTo>
                <a:lnTo>
                  <a:pt x="140" y="316"/>
                </a:lnTo>
                <a:lnTo>
                  <a:pt x="130" y="320"/>
                </a:lnTo>
                <a:lnTo>
                  <a:pt x="118" y="322"/>
                </a:lnTo>
                <a:lnTo>
                  <a:pt x="108" y="322"/>
                </a:lnTo>
                <a:lnTo>
                  <a:pt x="108" y="322"/>
                </a:lnTo>
                <a:lnTo>
                  <a:pt x="96" y="322"/>
                </a:lnTo>
                <a:lnTo>
                  <a:pt x="86" y="320"/>
                </a:lnTo>
                <a:lnTo>
                  <a:pt x="76" y="316"/>
                </a:lnTo>
                <a:lnTo>
                  <a:pt x="66" y="310"/>
                </a:lnTo>
                <a:lnTo>
                  <a:pt x="56" y="304"/>
                </a:lnTo>
                <a:lnTo>
                  <a:pt x="48" y="294"/>
                </a:lnTo>
                <a:lnTo>
                  <a:pt x="40" y="286"/>
                </a:lnTo>
                <a:lnTo>
                  <a:pt x="32" y="276"/>
                </a:lnTo>
                <a:lnTo>
                  <a:pt x="18" y="252"/>
                </a:lnTo>
                <a:lnTo>
                  <a:pt x="8" y="224"/>
                </a:lnTo>
                <a:lnTo>
                  <a:pt x="2" y="194"/>
                </a:lnTo>
                <a:lnTo>
                  <a:pt x="0" y="160"/>
                </a:lnTo>
                <a:lnTo>
                  <a:pt x="0" y="160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6" name="Rectangle 540"/>
          <p:cNvSpPr>
            <a:spLocks noChangeArrowheads="1"/>
          </p:cNvSpPr>
          <p:nvPr/>
        </p:nvSpPr>
        <p:spPr bwMode="auto">
          <a:xfrm>
            <a:off x="5781675" y="2161753"/>
            <a:ext cx="116205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7" name="Rectangle 541"/>
          <p:cNvSpPr>
            <a:spLocks noChangeArrowheads="1"/>
          </p:cNvSpPr>
          <p:nvPr/>
        </p:nvSpPr>
        <p:spPr bwMode="auto">
          <a:xfrm>
            <a:off x="5778500" y="2158578"/>
            <a:ext cx="1168400" cy="120650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8" name="Freeform 542"/>
          <p:cNvSpPr>
            <a:spLocks/>
          </p:cNvSpPr>
          <p:nvPr/>
        </p:nvSpPr>
        <p:spPr bwMode="auto">
          <a:xfrm>
            <a:off x="4838700" y="3184103"/>
            <a:ext cx="2212975" cy="1168400"/>
          </a:xfrm>
          <a:custGeom>
            <a:avLst/>
            <a:gdLst>
              <a:gd name="T0" fmla="*/ 0 w 1394"/>
              <a:gd name="T1" fmla="*/ 114 h 736"/>
              <a:gd name="T2" fmla="*/ 232 w 1394"/>
              <a:gd name="T3" fmla="*/ 114 h 736"/>
              <a:gd name="T4" fmla="*/ 364 w 1394"/>
              <a:gd name="T5" fmla="*/ 0 h 736"/>
              <a:gd name="T6" fmla="*/ 580 w 1394"/>
              <a:gd name="T7" fmla="*/ 114 h 736"/>
              <a:gd name="T8" fmla="*/ 1394 w 1394"/>
              <a:gd name="T9" fmla="*/ 114 h 736"/>
              <a:gd name="T10" fmla="*/ 1394 w 1394"/>
              <a:gd name="T11" fmla="*/ 218 h 736"/>
              <a:gd name="T12" fmla="*/ 1394 w 1394"/>
              <a:gd name="T13" fmla="*/ 372 h 736"/>
              <a:gd name="T14" fmla="*/ 1394 w 1394"/>
              <a:gd name="T15" fmla="*/ 736 h 736"/>
              <a:gd name="T16" fmla="*/ 580 w 1394"/>
              <a:gd name="T17" fmla="*/ 736 h 736"/>
              <a:gd name="T18" fmla="*/ 232 w 1394"/>
              <a:gd name="T19" fmla="*/ 736 h 736"/>
              <a:gd name="T20" fmla="*/ 0 w 1394"/>
              <a:gd name="T21" fmla="*/ 736 h 736"/>
              <a:gd name="T22" fmla="*/ 0 w 1394"/>
              <a:gd name="T23" fmla="*/ 372 h 736"/>
              <a:gd name="T24" fmla="*/ 0 w 1394"/>
              <a:gd name="T25" fmla="*/ 218 h 736"/>
              <a:gd name="T26" fmla="*/ 0 w 1394"/>
              <a:gd name="T27" fmla="*/ 114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94" h="736">
                <a:moveTo>
                  <a:pt x="0" y="114"/>
                </a:moveTo>
                <a:lnTo>
                  <a:pt x="232" y="114"/>
                </a:lnTo>
                <a:lnTo>
                  <a:pt x="364" y="0"/>
                </a:lnTo>
                <a:lnTo>
                  <a:pt x="580" y="114"/>
                </a:lnTo>
                <a:lnTo>
                  <a:pt x="1394" y="114"/>
                </a:lnTo>
                <a:lnTo>
                  <a:pt x="1394" y="218"/>
                </a:lnTo>
                <a:lnTo>
                  <a:pt x="1394" y="372"/>
                </a:lnTo>
                <a:lnTo>
                  <a:pt x="1394" y="736"/>
                </a:lnTo>
                <a:lnTo>
                  <a:pt x="580" y="736"/>
                </a:lnTo>
                <a:lnTo>
                  <a:pt x="232" y="736"/>
                </a:lnTo>
                <a:lnTo>
                  <a:pt x="0" y="736"/>
                </a:lnTo>
                <a:lnTo>
                  <a:pt x="0" y="372"/>
                </a:lnTo>
                <a:lnTo>
                  <a:pt x="0" y="218"/>
                </a:lnTo>
                <a:lnTo>
                  <a:pt x="0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49" name="Rectangle 543"/>
          <p:cNvSpPr>
            <a:spLocks noChangeArrowheads="1"/>
          </p:cNvSpPr>
          <p:nvPr/>
        </p:nvSpPr>
        <p:spPr bwMode="auto">
          <a:xfrm>
            <a:off x="2625725" y="2822153"/>
            <a:ext cx="2127250" cy="25082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56" name="Rectangle 544"/>
          <p:cNvSpPr>
            <a:spLocks noChangeArrowheads="1"/>
          </p:cNvSpPr>
          <p:nvPr/>
        </p:nvSpPr>
        <p:spPr bwMode="auto">
          <a:xfrm>
            <a:off x="2625725" y="2822153"/>
            <a:ext cx="2127250" cy="250825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57" name="Rectangle 545"/>
          <p:cNvSpPr>
            <a:spLocks noChangeArrowheads="1"/>
          </p:cNvSpPr>
          <p:nvPr/>
        </p:nvSpPr>
        <p:spPr bwMode="auto">
          <a:xfrm>
            <a:off x="4867275" y="5708228"/>
            <a:ext cx="1860550" cy="669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58" name="Rectangle 546"/>
          <p:cNvSpPr>
            <a:spLocks noChangeArrowheads="1"/>
          </p:cNvSpPr>
          <p:nvPr/>
        </p:nvSpPr>
        <p:spPr bwMode="auto">
          <a:xfrm>
            <a:off x="4867275" y="5708228"/>
            <a:ext cx="1860550" cy="669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59" name="Rectangle 547"/>
          <p:cNvSpPr>
            <a:spLocks noChangeArrowheads="1"/>
          </p:cNvSpPr>
          <p:nvPr/>
        </p:nvSpPr>
        <p:spPr bwMode="auto">
          <a:xfrm>
            <a:off x="4867275" y="5279603"/>
            <a:ext cx="186055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0" name="Rectangle 548"/>
          <p:cNvSpPr>
            <a:spLocks noChangeArrowheads="1"/>
          </p:cNvSpPr>
          <p:nvPr/>
        </p:nvSpPr>
        <p:spPr bwMode="auto">
          <a:xfrm>
            <a:off x="4867275" y="5279603"/>
            <a:ext cx="1860550" cy="342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1" name="Rectangle 549"/>
          <p:cNvSpPr>
            <a:spLocks noChangeArrowheads="1"/>
          </p:cNvSpPr>
          <p:nvPr/>
        </p:nvSpPr>
        <p:spPr bwMode="auto">
          <a:xfrm>
            <a:off x="4838700" y="4441403"/>
            <a:ext cx="2206625" cy="7524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2" name="Rectangle 550"/>
          <p:cNvSpPr>
            <a:spLocks noChangeArrowheads="1"/>
          </p:cNvSpPr>
          <p:nvPr/>
        </p:nvSpPr>
        <p:spPr bwMode="auto">
          <a:xfrm>
            <a:off x="4838700" y="4441403"/>
            <a:ext cx="2206625" cy="7524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3" name="Freeform 551"/>
          <p:cNvSpPr>
            <a:spLocks/>
          </p:cNvSpPr>
          <p:nvPr/>
        </p:nvSpPr>
        <p:spPr bwMode="auto">
          <a:xfrm>
            <a:off x="3121025" y="3685753"/>
            <a:ext cx="1508125" cy="377825"/>
          </a:xfrm>
          <a:custGeom>
            <a:avLst/>
            <a:gdLst>
              <a:gd name="T0" fmla="*/ 0 w 950"/>
              <a:gd name="T1" fmla="*/ 2 h 238"/>
              <a:gd name="T2" fmla="*/ 0 w 950"/>
              <a:gd name="T3" fmla="*/ 2 h 238"/>
              <a:gd name="T4" fmla="*/ 2 w 950"/>
              <a:gd name="T5" fmla="*/ 0 h 238"/>
              <a:gd name="T6" fmla="*/ 950 w 950"/>
              <a:gd name="T7" fmla="*/ 0 h 238"/>
              <a:gd name="T8" fmla="*/ 950 w 950"/>
              <a:gd name="T9" fmla="*/ 0 h 238"/>
              <a:gd name="T10" fmla="*/ 950 w 950"/>
              <a:gd name="T11" fmla="*/ 2 h 238"/>
              <a:gd name="T12" fmla="*/ 950 w 950"/>
              <a:gd name="T13" fmla="*/ 236 h 238"/>
              <a:gd name="T14" fmla="*/ 950 w 950"/>
              <a:gd name="T15" fmla="*/ 236 h 238"/>
              <a:gd name="T16" fmla="*/ 950 w 950"/>
              <a:gd name="T17" fmla="*/ 238 h 238"/>
              <a:gd name="T18" fmla="*/ 2 w 950"/>
              <a:gd name="T19" fmla="*/ 238 h 238"/>
              <a:gd name="T20" fmla="*/ 2 w 950"/>
              <a:gd name="T21" fmla="*/ 238 h 238"/>
              <a:gd name="T22" fmla="*/ 0 w 950"/>
              <a:gd name="T23" fmla="*/ 236 h 238"/>
              <a:gd name="T24" fmla="*/ 0 w 950"/>
              <a:gd name="T25" fmla="*/ 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50" h="238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950" y="0"/>
                </a:lnTo>
                <a:lnTo>
                  <a:pt x="950" y="0"/>
                </a:lnTo>
                <a:lnTo>
                  <a:pt x="950" y="2"/>
                </a:lnTo>
                <a:lnTo>
                  <a:pt x="950" y="236"/>
                </a:lnTo>
                <a:lnTo>
                  <a:pt x="950" y="236"/>
                </a:lnTo>
                <a:lnTo>
                  <a:pt x="950" y="238"/>
                </a:lnTo>
                <a:lnTo>
                  <a:pt x="2" y="238"/>
                </a:lnTo>
                <a:lnTo>
                  <a:pt x="2" y="238"/>
                </a:lnTo>
                <a:lnTo>
                  <a:pt x="0" y="236"/>
                </a:lnTo>
                <a:lnTo>
                  <a:pt x="0" y="2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4" name="Freeform 552"/>
          <p:cNvSpPr>
            <a:spLocks/>
          </p:cNvSpPr>
          <p:nvPr/>
        </p:nvSpPr>
        <p:spPr bwMode="auto">
          <a:xfrm>
            <a:off x="3121025" y="3685753"/>
            <a:ext cx="1508125" cy="377825"/>
          </a:xfrm>
          <a:custGeom>
            <a:avLst/>
            <a:gdLst>
              <a:gd name="T0" fmla="*/ 0 w 950"/>
              <a:gd name="T1" fmla="*/ 2 h 238"/>
              <a:gd name="T2" fmla="*/ 0 w 950"/>
              <a:gd name="T3" fmla="*/ 2 h 238"/>
              <a:gd name="T4" fmla="*/ 2 w 950"/>
              <a:gd name="T5" fmla="*/ 0 h 238"/>
              <a:gd name="T6" fmla="*/ 950 w 950"/>
              <a:gd name="T7" fmla="*/ 0 h 238"/>
              <a:gd name="T8" fmla="*/ 950 w 950"/>
              <a:gd name="T9" fmla="*/ 0 h 238"/>
              <a:gd name="T10" fmla="*/ 950 w 950"/>
              <a:gd name="T11" fmla="*/ 2 h 238"/>
              <a:gd name="T12" fmla="*/ 950 w 950"/>
              <a:gd name="T13" fmla="*/ 236 h 238"/>
              <a:gd name="T14" fmla="*/ 950 w 950"/>
              <a:gd name="T15" fmla="*/ 236 h 238"/>
              <a:gd name="T16" fmla="*/ 950 w 950"/>
              <a:gd name="T17" fmla="*/ 238 h 238"/>
              <a:gd name="T18" fmla="*/ 2 w 950"/>
              <a:gd name="T19" fmla="*/ 238 h 238"/>
              <a:gd name="T20" fmla="*/ 2 w 950"/>
              <a:gd name="T21" fmla="*/ 238 h 238"/>
              <a:gd name="T22" fmla="*/ 0 w 950"/>
              <a:gd name="T23" fmla="*/ 236 h 238"/>
              <a:gd name="T24" fmla="*/ 0 w 950"/>
              <a:gd name="T25" fmla="*/ 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50" h="238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950" y="0"/>
                </a:lnTo>
                <a:lnTo>
                  <a:pt x="950" y="0"/>
                </a:lnTo>
                <a:lnTo>
                  <a:pt x="950" y="2"/>
                </a:lnTo>
                <a:lnTo>
                  <a:pt x="950" y="236"/>
                </a:lnTo>
                <a:lnTo>
                  <a:pt x="950" y="236"/>
                </a:lnTo>
                <a:lnTo>
                  <a:pt x="950" y="238"/>
                </a:lnTo>
                <a:lnTo>
                  <a:pt x="2" y="238"/>
                </a:lnTo>
                <a:lnTo>
                  <a:pt x="2" y="238"/>
                </a:lnTo>
                <a:lnTo>
                  <a:pt x="0" y="236"/>
                </a:lnTo>
                <a:lnTo>
                  <a:pt x="0" y="2"/>
                </a:lnTo>
                <a:close/>
              </a:path>
            </a:pathLst>
          </a:custGeom>
          <a:solidFill>
            <a:srgbClr val="FFCCCC"/>
          </a:solidFill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5" name="Freeform 553"/>
          <p:cNvSpPr>
            <a:spLocks/>
          </p:cNvSpPr>
          <p:nvPr/>
        </p:nvSpPr>
        <p:spPr bwMode="auto">
          <a:xfrm>
            <a:off x="2314575" y="4549353"/>
            <a:ext cx="2314575" cy="320675"/>
          </a:xfrm>
          <a:custGeom>
            <a:avLst/>
            <a:gdLst>
              <a:gd name="T0" fmla="*/ 0 w 1458"/>
              <a:gd name="T1" fmla="*/ 0 h 202"/>
              <a:gd name="T2" fmla="*/ 0 w 1458"/>
              <a:gd name="T3" fmla="*/ 0 h 202"/>
              <a:gd name="T4" fmla="*/ 2 w 1458"/>
              <a:gd name="T5" fmla="*/ 0 h 202"/>
              <a:gd name="T6" fmla="*/ 1458 w 1458"/>
              <a:gd name="T7" fmla="*/ 0 h 202"/>
              <a:gd name="T8" fmla="*/ 1458 w 1458"/>
              <a:gd name="T9" fmla="*/ 0 h 202"/>
              <a:gd name="T10" fmla="*/ 1458 w 1458"/>
              <a:gd name="T11" fmla="*/ 0 h 202"/>
              <a:gd name="T12" fmla="*/ 1458 w 1458"/>
              <a:gd name="T13" fmla="*/ 202 h 202"/>
              <a:gd name="T14" fmla="*/ 1458 w 1458"/>
              <a:gd name="T15" fmla="*/ 202 h 202"/>
              <a:gd name="T16" fmla="*/ 1458 w 1458"/>
              <a:gd name="T17" fmla="*/ 202 h 202"/>
              <a:gd name="T18" fmla="*/ 2 w 1458"/>
              <a:gd name="T19" fmla="*/ 202 h 202"/>
              <a:gd name="T20" fmla="*/ 2 w 1458"/>
              <a:gd name="T21" fmla="*/ 202 h 202"/>
              <a:gd name="T22" fmla="*/ 0 w 1458"/>
              <a:gd name="T23" fmla="*/ 202 h 202"/>
              <a:gd name="T24" fmla="*/ 0 w 1458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8" h="20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1458" y="0"/>
                </a:lnTo>
                <a:lnTo>
                  <a:pt x="1458" y="0"/>
                </a:lnTo>
                <a:lnTo>
                  <a:pt x="1458" y="0"/>
                </a:lnTo>
                <a:lnTo>
                  <a:pt x="1458" y="202"/>
                </a:lnTo>
                <a:lnTo>
                  <a:pt x="1458" y="202"/>
                </a:lnTo>
                <a:lnTo>
                  <a:pt x="1458" y="202"/>
                </a:lnTo>
                <a:lnTo>
                  <a:pt x="2" y="202"/>
                </a:lnTo>
                <a:lnTo>
                  <a:pt x="2" y="202"/>
                </a:lnTo>
                <a:lnTo>
                  <a:pt x="0" y="202"/>
                </a:lnTo>
                <a:lnTo>
                  <a:pt x="0" y="0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6" name="Freeform 554"/>
          <p:cNvSpPr>
            <a:spLocks/>
          </p:cNvSpPr>
          <p:nvPr/>
        </p:nvSpPr>
        <p:spPr bwMode="auto">
          <a:xfrm>
            <a:off x="2314575" y="4549353"/>
            <a:ext cx="2314575" cy="320675"/>
          </a:xfrm>
          <a:custGeom>
            <a:avLst/>
            <a:gdLst>
              <a:gd name="T0" fmla="*/ 0 w 1458"/>
              <a:gd name="T1" fmla="*/ 0 h 202"/>
              <a:gd name="T2" fmla="*/ 0 w 1458"/>
              <a:gd name="T3" fmla="*/ 0 h 202"/>
              <a:gd name="T4" fmla="*/ 2 w 1458"/>
              <a:gd name="T5" fmla="*/ 0 h 202"/>
              <a:gd name="T6" fmla="*/ 1458 w 1458"/>
              <a:gd name="T7" fmla="*/ 0 h 202"/>
              <a:gd name="T8" fmla="*/ 1458 w 1458"/>
              <a:gd name="T9" fmla="*/ 0 h 202"/>
              <a:gd name="T10" fmla="*/ 1458 w 1458"/>
              <a:gd name="T11" fmla="*/ 0 h 202"/>
              <a:gd name="T12" fmla="*/ 1458 w 1458"/>
              <a:gd name="T13" fmla="*/ 202 h 202"/>
              <a:gd name="T14" fmla="*/ 1458 w 1458"/>
              <a:gd name="T15" fmla="*/ 202 h 202"/>
              <a:gd name="T16" fmla="*/ 1458 w 1458"/>
              <a:gd name="T17" fmla="*/ 202 h 202"/>
              <a:gd name="T18" fmla="*/ 2 w 1458"/>
              <a:gd name="T19" fmla="*/ 202 h 202"/>
              <a:gd name="T20" fmla="*/ 2 w 1458"/>
              <a:gd name="T21" fmla="*/ 202 h 202"/>
              <a:gd name="T22" fmla="*/ 0 w 1458"/>
              <a:gd name="T23" fmla="*/ 202 h 202"/>
              <a:gd name="T24" fmla="*/ 0 w 1458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8" h="20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1458" y="0"/>
                </a:lnTo>
                <a:lnTo>
                  <a:pt x="1458" y="0"/>
                </a:lnTo>
                <a:lnTo>
                  <a:pt x="1458" y="0"/>
                </a:lnTo>
                <a:lnTo>
                  <a:pt x="1458" y="202"/>
                </a:lnTo>
                <a:lnTo>
                  <a:pt x="1458" y="202"/>
                </a:lnTo>
                <a:lnTo>
                  <a:pt x="1458" y="202"/>
                </a:lnTo>
                <a:lnTo>
                  <a:pt x="2" y="202"/>
                </a:lnTo>
                <a:lnTo>
                  <a:pt x="2" y="202"/>
                </a:lnTo>
                <a:lnTo>
                  <a:pt x="0" y="202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7" name="Freeform 555"/>
          <p:cNvSpPr>
            <a:spLocks/>
          </p:cNvSpPr>
          <p:nvPr/>
        </p:nvSpPr>
        <p:spPr bwMode="auto">
          <a:xfrm>
            <a:off x="1831975" y="5301828"/>
            <a:ext cx="2797175" cy="374650"/>
          </a:xfrm>
          <a:custGeom>
            <a:avLst/>
            <a:gdLst>
              <a:gd name="T0" fmla="*/ 0 w 1762"/>
              <a:gd name="T1" fmla="*/ 0 h 236"/>
              <a:gd name="T2" fmla="*/ 0 w 1762"/>
              <a:gd name="T3" fmla="*/ 0 h 236"/>
              <a:gd name="T4" fmla="*/ 0 w 1762"/>
              <a:gd name="T5" fmla="*/ 0 h 236"/>
              <a:gd name="T6" fmla="*/ 1762 w 1762"/>
              <a:gd name="T7" fmla="*/ 0 h 236"/>
              <a:gd name="T8" fmla="*/ 1762 w 1762"/>
              <a:gd name="T9" fmla="*/ 0 h 236"/>
              <a:gd name="T10" fmla="*/ 1762 w 1762"/>
              <a:gd name="T11" fmla="*/ 0 h 236"/>
              <a:gd name="T12" fmla="*/ 1762 w 1762"/>
              <a:gd name="T13" fmla="*/ 236 h 236"/>
              <a:gd name="T14" fmla="*/ 1762 w 1762"/>
              <a:gd name="T15" fmla="*/ 236 h 236"/>
              <a:gd name="T16" fmla="*/ 1762 w 1762"/>
              <a:gd name="T17" fmla="*/ 236 h 236"/>
              <a:gd name="T18" fmla="*/ 0 w 1762"/>
              <a:gd name="T19" fmla="*/ 236 h 236"/>
              <a:gd name="T20" fmla="*/ 0 w 1762"/>
              <a:gd name="T21" fmla="*/ 236 h 236"/>
              <a:gd name="T22" fmla="*/ 0 w 1762"/>
              <a:gd name="T23" fmla="*/ 236 h 236"/>
              <a:gd name="T24" fmla="*/ 0 w 1762"/>
              <a:gd name="T2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2" h="23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762" y="0"/>
                </a:lnTo>
                <a:lnTo>
                  <a:pt x="1762" y="0"/>
                </a:lnTo>
                <a:lnTo>
                  <a:pt x="1762" y="0"/>
                </a:lnTo>
                <a:lnTo>
                  <a:pt x="1762" y="236"/>
                </a:lnTo>
                <a:lnTo>
                  <a:pt x="1762" y="236"/>
                </a:lnTo>
                <a:lnTo>
                  <a:pt x="1762" y="236"/>
                </a:lnTo>
                <a:lnTo>
                  <a:pt x="0" y="236"/>
                </a:lnTo>
                <a:lnTo>
                  <a:pt x="0" y="236"/>
                </a:lnTo>
                <a:lnTo>
                  <a:pt x="0" y="236"/>
                </a:lnTo>
                <a:lnTo>
                  <a:pt x="0" y="0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8" name="Freeform 556"/>
          <p:cNvSpPr>
            <a:spLocks/>
          </p:cNvSpPr>
          <p:nvPr/>
        </p:nvSpPr>
        <p:spPr bwMode="auto">
          <a:xfrm>
            <a:off x="1831975" y="5301828"/>
            <a:ext cx="2797175" cy="374650"/>
          </a:xfrm>
          <a:custGeom>
            <a:avLst/>
            <a:gdLst>
              <a:gd name="T0" fmla="*/ 0 w 1762"/>
              <a:gd name="T1" fmla="*/ 0 h 236"/>
              <a:gd name="T2" fmla="*/ 0 w 1762"/>
              <a:gd name="T3" fmla="*/ 0 h 236"/>
              <a:gd name="T4" fmla="*/ 0 w 1762"/>
              <a:gd name="T5" fmla="*/ 0 h 236"/>
              <a:gd name="T6" fmla="*/ 1762 w 1762"/>
              <a:gd name="T7" fmla="*/ 0 h 236"/>
              <a:gd name="T8" fmla="*/ 1762 w 1762"/>
              <a:gd name="T9" fmla="*/ 0 h 236"/>
              <a:gd name="T10" fmla="*/ 1762 w 1762"/>
              <a:gd name="T11" fmla="*/ 0 h 236"/>
              <a:gd name="T12" fmla="*/ 1762 w 1762"/>
              <a:gd name="T13" fmla="*/ 236 h 236"/>
              <a:gd name="T14" fmla="*/ 1762 w 1762"/>
              <a:gd name="T15" fmla="*/ 236 h 236"/>
              <a:gd name="T16" fmla="*/ 1762 w 1762"/>
              <a:gd name="T17" fmla="*/ 236 h 236"/>
              <a:gd name="T18" fmla="*/ 0 w 1762"/>
              <a:gd name="T19" fmla="*/ 236 h 236"/>
              <a:gd name="T20" fmla="*/ 0 w 1762"/>
              <a:gd name="T21" fmla="*/ 236 h 236"/>
              <a:gd name="T22" fmla="*/ 0 w 1762"/>
              <a:gd name="T23" fmla="*/ 236 h 236"/>
              <a:gd name="T24" fmla="*/ 0 w 1762"/>
              <a:gd name="T2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2" h="23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762" y="0"/>
                </a:lnTo>
                <a:lnTo>
                  <a:pt x="1762" y="0"/>
                </a:lnTo>
                <a:lnTo>
                  <a:pt x="1762" y="0"/>
                </a:lnTo>
                <a:lnTo>
                  <a:pt x="1762" y="236"/>
                </a:lnTo>
                <a:lnTo>
                  <a:pt x="1762" y="236"/>
                </a:lnTo>
                <a:lnTo>
                  <a:pt x="1762" y="236"/>
                </a:lnTo>
                <a:lnTo>
                  <a:pt x="0" y="236"/>
                </a:lnTo>
                <a:lnTo>
                  <a:pt x="0" y="236"/>
                </a:lnTo>
                <a:lnTo>
                  <a:pt x="0" y="23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69" name="Freeform 557"/>
          <p:cNvSpPr>
            <a:spLocks/>
          </p:cNvSpPr>
          <p:nvPr/>
        </p:nvSpPr>
        <p:spPr bwMode="auto">
          <a:xfrm>
            <a:off x="2155825" y="5892378"/>
            <a:ext cx="2473325" cy="377825"/>
          </a:xfrm>
          <a:custGeom>
            <a:avLst/>
            <a:gdLst>
              <a:gd name="T0" fmla="*/ 0 w 1558"/>
              <a:gd name="T1" fmla="*/ 2 h 238"/>
              <a:gd name="T2" fmla="*/ 0 w 1558"/>
              <a:gd name="T3" fmla="*/ 2 h 238"/>
              <a:gd name="T4" fmla="*/ 0 w 1558"/>
              <a:gd name="T5" fmla="*/ 0 h 238"/>
              <a:gd name="T6" fmla="*/ 1558 w 1558"/>
              <a:gd name="T7" fmla="*/ 0 h 238"/>
              <a:gd name="T8" fmla="*/ 1558 w 1558"/>
              <a:gd name="T9" fmla="*/ 0 h 238"/>
              <a:gd name="T10" fmla="*/ 1558 w 1558"/>
              <a:gd name="T11" fmla="*/ 2 h 238"/>
              <a:gd name="T12" fmla="*/ 1558 w 1558"/>
              <a:gd name="T13" fmla="*/ 236 h 238"/>
              <a:gd name="T14" fmla="*/ 1558 w 1558"/>
              <a:gd name="T15" fmla="*/ 236 h 238"/>
              <a:gd name="T16" fmla="*/ 1558 w 1558"/>
              <a:gd name="T17" fmla="*/ 238 h 238"/>
              <a:gd name="T18" fmla="*/ 0 w 1558"/>
              <a:gd name="T19" fmla="*/ 238 h 238"/>
              <a:gd name="T20" fmla="*/ 0 w 1558"/>
              <a:gd name="T21" fmla="*/ 238 h 238"/>
              <a:gd name="T22" fmla="*/ 0 w 1558"/>
              <a:gd name="T23" fmla="*/ 236 h 238"/>
              <a:gd name="T24" fmla="*/ 0 w 1558"/>
              <a:gd name="T25" fmla="*/ 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58" h="238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558" y="0"/>
                </a:lnTo>
                <a:lnTo>
                  <a:pt x="1558" y="0"/>
                </a:lnTo>
                <a:lnTo>
                  <a:pt x="1558" y="2"/>
                </a:lnTo>
                <a:lnTo>
                  <a:pt x="1558" y="236"/>
                </a:lnTo>
                <a:lnTo>
                  <a:pt x="1558" y="236"/>
                </a:lnTo>
                <a:lnTo>
                  <a:pt x="1558" y="238"/>
                </a:lnTo>
                <a:lnTo>
                  <a:pt x="0" y="238"/>
                </a:lnTo>
                <a:lnTo>
                  <a:pt x="0" y="238"/>
                </a:lnTo>
                <a:lnTo>
                  <a:pt x="0" y="236"/>
                </a:lnTo>
                <a:lnTo>
                  <a:pt x="0" y="2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0" name="Freeform 558"/>
          <p:cNvSpPr>
            <a:spLocks/>
          </p:cNvSpPr>
          <p:nvPr/>
        </p:nvSpPr>
        <p:spPr bwMode="auto">
          <a:xfrm>
            <a:off x="2155825" y="5892378"/>
            <a:ext cx="2473325" cy="377825"/>
          </a:xfrm>
          <a:custGeom>
            <a:avLst/>
            <a:gdLst>
              <a:gd name="T0" fmla="*/ 0 w 1558"/>
              <a:gd name="T1" fmla="*/ 2 h 238"/>
              <a:gd name="T2" fmla="*/ 0 w 1558"/>
              <a:gd name="T3" fmla="*/ 2 h 238"/>
              <a:gd name="T4" fmla="*/ 0 w 1558"/>
              <a:gd name="T5" fmla="*/ 0 h 238"/>
              <a:gd name="T6" fmla="*/ 1558 w 1558"/>
              <a:gd name="T7" fmla="*/ 0 h 238"/>
              <a:gd name="T8" fmla="*/ 1558 w 1558"/>
              <a:gd name="T9" fmla="*/ 0 h 238"/>
              <a:gd name="T10" fmla="*/ 1558 w 1558"/>
              <a:gd name="T11" fmla="*/ 2 h 238"/>
              <a:gd name="T12" fmla="*/ 1558 w 1558"/>
              <a:gd name="T13" fmla="*/ 236 h 238"/>
              <a:gd name="T14" fmla="*/ 1558 w 1558"/>
              <a:gd name="T15" fmla="*/ 236 h 238"/>
              <a:gd name="T16" fmla="*/ 1558 w 1558"/>
              <a:gd name="T17" fmla="*/ 238 h 238"/>
              <a:gd name="T18" fmla="*/ 0 w 1558"/>
              <a:gd name="T19" fmla="*/ 238 h 238"/>
              <a:gd name="T20" fmla="*/ 0 w 1558"/>
              <a:gd name="T21" fmla="*/ 238 h 238"/>
              <a:gd name="T22" fmla="*/ 0 w 1558"/>
              <a:gd name="T23" fmla="*/ 236 h 238"/>
              <a:gd name="T24" fmla="*/ 0 w 1558"/>
              <a:gd name="T25" fmla="*/ 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58" h="238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558" y="0"/>
                </a:lnTo>
                <a:lnTo>
                  <a:pt x="1558" y="0"/>
                </a:lnTo>
                <a:lnTo>
                  <a:pt x="1558" y="2"/>
                </a:lnTo>
                <a:lnTo>
                  <a:pt x="1558" y="236"/>
                </a:lnTo>
                <a:lnTo>
                  <a:pt x="1558" y="236"/>
                </a:lnTo>
                <a:lnTo>
                  <a:pt x="1558" y="238"/>
                </a:lnTo>
                <a:lnTo>
                  <a:pt x="0" y="238"/>
                </a:lnTo>
                <a:lnTo>
                  <a:pt x="0" y="238"/>
                </a:lnTo>
                <a:lnTo>
                  <a:pt x="0" y="236"/>
                </a:lnTo>
                <a:lnTo>
                  <a:pt x="0" y="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1" name="Freeform 559"/>
          <p:cNvSpPr>
            <a:spLocks/>
          </p:cNvSpPr>
          <p:nvPr/>
        </p:nvSpPr>
        <p:spPr bwMode="auto">
          <a:xfrm>
            <a:off x="5981700" y="2428453"/>
            <a:ext cx="895350" cy="936625"/>
          </a:xfrm>
          <a:custGeom>
            <a:avLst/>
            <a:gdLst>
              <a:gd name="T0" fmla="*/ 116 w 564"/>
              <a:gd name="T1" fmla="*/ 524 h 590"/>
              <a:gd name="T2" fmla="*/ 90 w 564"/>
              <a:gd name="T3" fmla="*/ 550 h 590"/>
              <a:gd name="T4" fmla="*/ 56 w 564"/>
              <a:gd name="T5" fmla="*/ 568 h 590"/>
              <a:gd name="T6" fmla="*/ 0 w 564"/>
              <a:gd name="T7" fmla="*/ 590 h 590"/>
              <a:gd name="T8" fmla="*/ 564 w 564"/>
              <a:gd name="T9" fmla="*/ 590 h 590"/>
              <a:gd name="T10" fmla="*/ 436 w 564"/>
              <a:gd name="T11" fmla="*/ 542 h 590"/>
              <a:gd name="T12" fmla="*/ 420 w 564"/>
              <a:gd name="T13" fmla="*/ 530 h 590"/>
              <a:gd name="T14" fmla="*/ 404 w 564"/>
              <a:gd name="T15" fmla="*/ 516 h 590"/>
              <a:gd name="T16" fmla="*/ 394 w 564"/>
              <a:gd name="T17" fmla="*/ 502 h 590"/>
              <a:gd name="T18" fmla="*/ 386 w 564"/>
              <a:gd name="T19" fmla="*/ 496 h 590"/>
              <a:gd name="T20" fmla="*/ 374 w 564"/>
              <a:gd name="T21" fmla="*/ 480 h 590"/>
              <a:gd name="T22" fmla="*/ 370 w 564"/>
              <a:gd name="T23" fmla="*/ 462 h 590"/>
              <a:gd name="T24" fmla="*/ 374 w 564"/>
              <a:gd name="T25" fmla="*/ 432 h 590"/>
              <a:gd name="T26" fmla="*/ 378 w 564"/>
              <a:gd name="T27" fmla="*/ 416 h 590"/>
              <a:gd name="T28" fmla="*/ 390 w 564"/>
              <a:gd name="T29" fmla="*/ 384 h 590"/>
              <a:gd name="T30" fmla="*/ 398 w 564"/>
              <a:gd name="T31" fmla="*/ 370 h 590"/>
              <a:gd name="T32" fmla="*/ 420 w 564"/>
              <a:gd name="T33" fmla="*/ 338 h 590"/>
              <a:gd name="T34" fmla="*/ 432 w 564"/>
              <a:gd name="T35" fmla="*/ 314 h 590"/>
              <a:gd name="T36" fmla="*/ 434 w 564"/>
              <a:gd name="T37" fmla="*/ 288 h 590"/>
              <a:gd name="T38" fmla="*/ 430 w 564"/>
              <a:gd name="T39" fmla="*/ 274 h 590"/>
              <a:gd name="T40" fmla="*/ 426 w 564"/>
              <a:gd name="T41" fmla="*/ 258 h 590"/>
              <a:gd name="T42" fmla="*/ 432 w 564"/>
              <a:gd name="T43" fmla="*/ 212 h 590"/>
              <a:gd name="T44" fmla="*/ 438 w 564"/>
              <a:gd name="T45" fmla="*/ 186 h 590"/>
              <a:gd name="T46" fmla="*/ 436 w 564"/>
              <a:gd name="T47" fmla="*/ 140 h 590"/>
              <a:gd name="T48" fmla="*/ 422 w 564"/>
              <a:gd name="T49" fmla="*/ 98 h 590"/>
              <a:gd name="T50" fmla="*/ 392 w 564"/>
              <a:gd name="T51" fmla="*/ 60 h 590"/>
              <a:gd name="T52" fmla="*/ 370 w 564"/>
              <a:gd name="T53" fmla="*/ 44 h 590"/>
              <a:gd name="T54" fmla="*/ 328 w 564"/>
              <a:gd name="T55" fmla="*/ 18 h 590"/>
              <a:gd name="T56" fmla="*/ 292 w 564"/>
              <a:gd name="T57" fmla="*/ 4 h 590"/>
              <a:gd name="T58" fmla="*/ 280 w 564"/>
              <a:gd name="T59" fmla="*/ 0 h 590"/>
              <a:gd name="T60" fmla="*/ 258 w 564"/>
              <a:gd name="T61" fmla="*/ 0 h 590"/>
              <a:gd name="T62" fmla="*/ 216 w 564"/>
              <a:gd name="T63" fmla="*/ 10 h 590"/>
              <a:gd name="T64" fmla="*/ 198 w 564"/>
              <a:gd name="T65" fmla="*/ 18 h 590"/>
              <a:gd name="T66" fmla="*/ 170 w 564"/>
              <a:gd name="T67" fmla="*/ 34 h 590"/>
              <a:gd name="T68" fmla="*/ 148 w 564"/>
              <a:gd name="T69" fmla="*/ 54 h 590"/>
              <a:gd name="T70" fmla="*/ 128 w 564"/>
              <a:gd name="T71" fmla="*/ 78 h 590"/>
              <a:gd name="T72" fmla="*/ 112 w 564"/>
              <a:gd name="T73" fmla="*/ 106 h 590"/>
              <a:gd name="T74" fmla="*/ 106 w 564"/>
              <a:gd name="T75" fmla="*/ 136 h 590"/>
              <a:gd name="T76" fmla="*/ 106 w 564"/>
              <a:gd name="T77" fmla="*/ 168 h 590"/>
              <a:gd name="T78" fmla="*/ 104 w 564"/>
              <a:gd name="T79" fmla="*/ 232 h 590"/>
              <a:gd name="T80" fmla="*/ 100 w 564"/>
              <a:gd name="T81" fmla="*/ 254 h 590"/>
              <a:gd name="T82" fmla="*/ 96 w 564"/>
              <a:gd name="T83" fmla="*/ 282 h 590"/>
              <a:gd name="T84" fmla="*/ 98 w 564"/>
              <a:gd name="T85" fmla="*/ 308 h 590"/>
              <a:gd name="T86" fmla="*/ 108 w 564"/>
              <a:gd name="T87" fmla="*/ 332 h 590"/>
              <a:gd name="T88" fmla="*/ 120 w 564"/>
              <a:gd name="T89" fmla="*/ 356 h 590"/>
              <a:gd name="T90" fmla="*/ 128 w 564"/>
              <a:gd name="T91" fmla="*/ 376 h 590"/>
              <a:gd name="T92" fmla="*/ 140 w 564"/>
              <a:gd name="T93" fmla="*/ 412 h 590"/>
              <a:gd name="T94" fmla="*/ 150 w 564"/>
              <a:gd name="T95" fmla="*/ 450 h 590"/>
              <a:gd name="T96" fmla="*/ 152 w 564"/>
              <a:gd name="T97" fmla="*/ 466 h 590"/>
              <a:gd name="T98" fmla="*/ 146 w 564"/>
              <a:gd name="T99" fmla="*/ 478 h 590"/>
              <a:gd name="T100" fmla="*/ 132 w 564"/>
              <a:gd name="T101" fmla="*/ 502 h 590"/>
              <a:gd name="T102" fmla="*/ 116 w 564"/>
              <a:gd name="T103" fmla="*/ 524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4" h="590">
                <a:moveTo>
                  <a:pt x="116" y="524"/>
                </a:moveTo>
                <a:lnTo>
                  <a:pt x="116" y="524"/>
                </a:lnTo>
                <a:lnTo>
                  <a:pt x="102" y="536"/>
                </a:lnTo>
                <a:lnTo>
                  <a:pt x="90" y="550"/>
                </a:lnTo>
                <a:lnTo>
                  <a:pt x="74" y="560"/>
                </a:lnTo>
                <a:lnTo>
                  <a:pt x="56" y="568"/>
                </a:lnTo>
                <a:lnTo>
                  <a:pt x="56" y="568"/>
                </a:lnTo>
                <a:lnTo>
                  <a:pt x="0" y="590"/>
                </a:lnTo>
                <a:lnTo>
                  <a:pt x="564" y="590"/>
                </a:lnTo>
                <a:lnTo>
                  <a:pt x="564" y="590"/>
                </a:lnTo>
                <a:lnTo>
                  <a:pt x="436" y="542"/>
                </a:lnTo>
                <a:lnTo>
                  <a:pt x="436" y="542"/>
                </a:lnTo>
                <a:lnTo>
                  <a:pt x="428" y="536"/>
                </a:lnTo>
                <a:lnTo>
                  <a:pt x="420" y="530"/>
                </a:lnTo>
                <a:lnTo>
                  <a:pt x="404" y="516"/>
                </a:lnTo>
                <a:lnTo>
                  <a:pt x="404" y="516"/>
                </a:lnTo>
                <a:lnTo>
                  <a:pt x="400" y="508"/>
                </a:lnTo>
                <a:lnTo>
                  <a:pt x="394" y="502"/>
                </a:lnTo>
                <a:lnTo>
                  <a:pt x="394" y="502"/>
                </a:lnTo>
                <a:lnTo>
                  <a:pt x="386" y="496"/>
                </a:lnTo>
                <a:lnTo>
                  <a:pt x="378" y="488"/>
                </a:lnTo>
                <a:lnTo>
                  <a:pt x="374" y="480"/>
                </a:lnTo>
                <a:lnTo>
                  <a:pt x="372" y="472"/>
                </a:lnTo>
                <a:lnTo>
                  <a:pt x="370" y="462"/>
                </a:lnTo>
                <a:lnTo>
                  <a:pt x="370" y="452"/>
                </a:lnTo>
                <a:lnTo>
                  <a:pt x="374" y="432"/>
                </a:lnTo>
                <a:lnTo>
                  <a:pt x="374" y="432"/>
                </a:lnTo>
                <a:lnTo>
                  <a:pt x="378" y="416"/>
                </a:lnTo>
                <a:lnTo>
                  <a:pt x="382" y="400"/>
                </a:lnTo>
                <a:lnTo>
                  <a:pt x="390" y="384"/>
                </a:lnTo>
                <a:lnTo>
                  <a:pt x="398" y="370"/>
                </a:lnTo>
                <a:lnTo>
                  <a:pt x="398" y="370"/>
                </a:lnTo>
                <a:lnTo>
                  <a:pt x="414" y="348"/>
                </a:lnTo>
                <a:lnTo>
                  <a:pt x="420" y="338"/>
                </a:lnTo>
                <a:lnTo>
                  <a:pt x="426" y="326"/>
                </a:lnTo>
                <a:lnTo>
                  <a:pt x="432" y="314"/>
                </a:lnTo>
                <a:lnTo>
                  <a:pt x="434" y="302"/>
                </a:lnTo>
                <a:lnTo>
                  <a:pt x="434" y="288"/>
                </a:lnTo>
                <a:lnTo>
                  <a:pt x="430" y="274"/>
                </a:lnTo>
                <a:lnTo>
                  <a:pt x="430" y="274"/>
                </a:lnTo>
                <a:lnTo>
                  <a:pt x="426" y="266"/>
                </a:lnTo>
                <a:lnTo>
                  <a:pt x="426" y="258"/>
                </a:lnTo>
                <a:lnTo>
                  <a:pt x="426" y="242"/>
                </a:lnTo>
                <a:lnTo>
                  <a:pt x="432" y="212"/>
                </a:lnTo>
                <a:lnTo>
                  <a:pt x="432" y="212"/>
                </a:lnTo>
                <a:lnTo>
                  <a:pt x="438" y="186"/>
                </a:lnTo>
                <a:lnTo>
                  <a:pt x="438" y="162"/>
                </a:lnTo>
                <a:lnTo>
                  <a:pt x="436" y="140"/>
                </a:lnTo>
                <a:lnTo>
                  <a:pt x="432" y="118"/>
                </a:lnTo>
                <a:lnTo>
                  <a:pt x="422" y="98"/>
                </a:lnTo>
                <a:lnTo>
                  <a:pt x="410" y="78"/>
                </a:lnTo>
                <a:lnTo>
                  <a:pt x="392" y="60"/>
                </a:lnTo>
                <a:lnTo>
                  <a:pt x="370" y="44"/>
                </a:lnTo>
                <a:lnTo>
                  <a:pt x="370" y="44"/>
                </a:lnTo>
                <a:lnTo>
                  <a:pt x="348" y="30"/>
                </a:lnTo>
                <a:lnTo>
                  <a:pt x="328" y="18"/>
                </a:lnTo>
                <a:lnTo>
                  <a:pt x="304" y="8"/>
                </a:lnTo>
                <a:lnTo>
                  <a:pt x="292" y="4"/>
                </a:lnTo>
                <a:lnTo>
                  <a:pt x="280" y="0"/>
                </a:lnTo>
                <a:lnTo>
                  <a:pt x="280" y="0"/>
                </a:lnTo>
                <a:lnTo>
                  <a:pt x="268" y="0"/>
                </a:lnTo>
                <a:lnTo>
                  <a:pt x="258" y="0"/>
                </a:lnTo>
                <a:lnTo>
                  <a:pt x="236" y="4"/>
                </a:lnTo>
                <a:lnTo>
                  <a:pt x="216" y="10"/>
                </a:lnTo>
                <a:lnTo>
                  <a:pt x="198" y="18"/>
                </a:lnTo>
                <a:lnTo>
                  <a:pt x="198" y="18"/>
                </a:lnTo>
                <a:lnTo>
                  <a:pt x="184" y="26"/>
                </a:lnTo>
                <a:lnTo>
                  <a:pt x="170" y="34"/>
                </a:lnTo>
                <a:lnTo>
                  <a:pt x="158" y="44"/>
                </a:lnTo>
                <a:lnTo>
                  <a:pt x="148" y="54"/>
                </a:lnTo>
                <a:lnTo>
                  <a:pt x="136" y="66"/>
                </a:lnTo>
                <a:lnTo>
                  <a:pt x="128" y="78"/>
                </a:lnTo>
                <a:lnTo>
                  <a:pt x="112" y="106"/>
                </a:lnTo>
                <a:lnTo>
                  <a:pt x="112" y="106"/>
                </a:lnTo>
                <a:lnTo>
                  <a:pt x="108" y="120"/>
                </a:lnTo>
                <a:lnTo>
                  <a:pt x="106" y="136"/>
                </a:lnTo>
                <a:lnTo>
                  <a:pt x="106" y="168"/>
                </a:lnTo>
                <a:lnTo>
                  <a:pt x="106" y="168"/>
                </a:lnTo>
                <a:lnTo>
                  <a:pt x="106" y="212"/>
                </a:lnTo>
                <a:lnTo>
                  <a:pt x="104" y="232"/>
                </a:lnTo>
                <a:lnTo>
                  <a:pt x="100" y="254"/>
                </a:lnTo>
                <a:lnTo>
                  <a:pt x="100" y="254"/>
                </a:lnTo>
                <a:lnTo>
                  <a:pt x="96" y="268"/>
                </a:lnTo>
                <a:lnTo>
                  <a:pt x="96" y="282"/>
                </a:lnTo>
                <a:lnTo>
                  <a:pt x="96" y="294"/>
                </a:lnTo>
                <a:lnTo>
                  <a:pt x="98" y="308"/>
                </a:lnTo>
                <a:lnTo>
                  <a:pt x="102" y="320"/>
                </a:lnTo>
                <a:lnTo>
                  <a:pt x="108" y="332"/>
                </a:lnTo>
                <a:lnTo>
                  <a:pt x="120" y="356"/>
                </a:lnTo>
                <a:lnTo>
                  <a:pt x="120" y="356"/>
                </a:lnTo>
                <a:lnTo>
                  <a:pt x="124" y="366"/>
                </a:lnTo>
                <a:lnTo>
                  <a:pt x="128" y="376"/>
                </a:lnTo>
                <a:lnTo>
                  <a:pt x="128" y="376"/>
                </a:lnTo>
                <a:lnTo>
                  <a:pt x="140" y="412"/>
                </a:lnTo>
                <a:lnTo>
                  <a:pt x="150" y="450"/>
                </a:lnTo>
                <a:lnTo>
                  <a:pt x="150" y="450"/>
                </a:lnTo>
                <a:lnTo>
                  <a:pt x="152" y="458"/>
                </a:lnTo>
                <a:lnTo>
                  <a:pt x="152" y="466"/>
                </a:lnTo>
                <a:lnTo>
                  <a:pt x="150" y="472"/>
                </a:lnTo>
                <a:lnTo>
                  <a:pt x="146" y="478"/>
                </a:lnTo>
                <a:lnTo>
                  <a:pt x="146" y="478"/>
                </a:lnTo>
                <a:lnTo>
                  <a:pt x="132" y="502"/>
                </a:lnTo>
                <a:lnTo>
                  <a:pt x="116" y="524"/>
                </a:lnTo>
                <a:lnTo>
                  <a:pt x="116" y="524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2" name="Rectangle 560"/>
          <p:cNvSpPr>
            <a:spLocks noChangeArrowheads="1"/>
          </p:cNvSpPr>
          <p:nvPr/>
        </p:nvSpPr>
        <p:spPr bwMode="auto">
          <a:xfrm>
            <a:off x="5187950" y="2828503"/>
            <a:ext cx="1123950" cy="24765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3" name="Rectangle 561"/>
          <p:cNvSpPr>
            <a:spLocks noChangeArrowheads="1"/>
          </p:cNvSpPr>
          <p:nvPr/>
        </p:nvSpPr>
        <p:spPr bwMode="auto">
          <a:xfrm>
            <a:off x="5187950" y="2828503"/>
            <a:ext cx="1123950" cy="24765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4" name="Rectangle 562"/>
          <p:cNvSpPr>
            <a:spLocks noChangeArrowheads="1"/>
          </p:cNvSpPr>
          <p:nvPr/>
        </p:nvSpPr>
        <p:spPr bwMode="auto">
          <a:xfrm>
            <a:off x="3346450" y="3812753"/>
            <a:ext cx="10858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Monsieur X est absent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5" name="Rectangle 563"/>
          <p:cNvSpPr>
            <a:spLocks noChangeArrowheads="1"/>
          </p:cNvSpPr>
          <p:nvPr/>
        </p:nvSpPr>
        <p:spPr bwMode="auto">
          <a:xfrm>
            <a:off x="3092978" y="2875897"/>
            <a:ext cx="120545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secrétaire ou  assistant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6" name="Rectangle 564"/>
          <p:cNvSpPr>
            <a:spLocks noChangeArrowheads="1"/>
          </p:cNvSpPr>
          <p:nvPr/>
        </p:nvSpPr>
        <p:spPr bwMode="auto">
          <a:xfrm>
            <a:off x="5429250" y="2892003"/>
            <a:ext cx="6159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77" name="Rectangle 565"/>
          <p:cNvSpPr>
            <a:spLocks noChangeArrowheads="1"/>
          </p:cNvSpPr>
          <p:nvPr/>
        </p:nvSpPr>
        <p:spPr bwMode="auto">
          <a:xfrm>
            <a:off x="4932040" y="3507953"/>
            <a:ext cx="202779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 Vous pensez qu’il passera à son bureau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aujourd’hui ?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 Puis-je le rappeler cet après-midi ?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 Vous qui gérez son planning, pouvez-vous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m’indiquer le meilleur moment pour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joindre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887" name="Rectangle 575"/>
          <p:cNvSpPr>
            <a:spLocks noChangeArrowheads="1"/>
          </p:cNvSpPr>
          <p:nvPr/>
        </p:nvSpPr>
        <p:spPr bwMode="auto">
          <a:xfrm>
            <a:off x="4965700" y="4577928"/>
            <a:ext cx="199573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Écoutez, cela m’arrange, car en ce moment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suis très peu disponible. Dans un mois,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serai plus libre. Peut-on fixer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rendez-vous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18" name="Rectangle 606"/>
          <p:cNvSpPr>
            <a:spLocks noChangeArrowheads="1"/>
          </p:cNvSpPr>
          <p:nvPr/>
        </p:nvSpPr>
        <p:spPr bwMode="auto">
          <a:xfrm>
            <a:off x="5194300" y="5330403"/>
            <a:ext cx="123271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quelle façon pourrais-je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sensibiliser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20" name="Rectangle 608"/>
          <p:cNvSpPr>
            <a:spLocks noChangeArrowheads="1"/>
          </p:cNvSpPr>
          <p:nvPr/>
        </p:nvSpPr>
        <p:spPr bwMode="auto">
          <a:xfrm>
            <a:off x="4932040" y="5797128"/>
            <a:ext cx="174567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 Que voulez-vous que je vous envoie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exactement ?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– Puis-je remettre directement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 documentation à quelqu’un ?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24" name="Rectangle 612"/>
          <p:cNvSpPr>
            <a:spLocks noChangeArrowheads="1"/>
          </p:cNvSpPr>
          <p:nvPr/>
        </p:nvSpPr>
        <p:spPr bwMode="auto">
          <a:xfrm>
            <a:off x="2486025" y="4647778"/>
            <a:ext cx="20310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ne prend pas de rendez- vous ce mois- ci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29" name="Rectangle 617"/>
          <p:cNvSpPr>
            <a:spLocks noChangeArrowheads="1"/>
          </p:cNvSpPr>
          <p:nvPr/>
        </p:nvSpPr>
        <p:spPr bwMode="auto">
          <a:xfrm>
            <a:off x="2025650" y="5428828"/>
            <a:ext cx="2460625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Monsieur X a demandé à ce qu’on ne le dérange pas.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930" name="Rectangle 618"/>
          <p:cNvSpPr>
            <a:spLocks noChangeArrowheads="1"/>
          </p:cNvSpPr>
          <p:nvPr/>
        </p:nvSpPr>
        <p:spPr bwMode="auto">
          <a:xfrm>
            <a:off x="2654300" y="6025728"/>
            <a:ext cx="15303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Écrivez-nous, on vous rappellera.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" name="Freeform 559">
            <a:extLst>
              <a:ext uri="{FF2B5EF4-FFF2-40B4-BE49-F238E27FC236}">
                <a16:creationId xmlns:a16="http://schemas.microsoft.com/office/drawing/2014/main" id="{7392C6C7-165D-4777-8D46-6250A39ED1EC}"/>
              </a:ext>
            </a:extLst>
          </p:cNvPr>
          <p:cNvSpPr>
            <a:spLocks/>
          </p:cNvSpPr>
          <p:nvPr/>
        </p:nvSpPr>
        <p:spPr bwMode="auto">
          <a:xfrm>
            <a:off x="3567876" y="1890593"/>
            <a:ext cx="895350" cy="936625"/>
          </a:xfrm>
          <a:custGeom>
            <a:avLst/>
            <a:gdLst>
              <a:gd name="T0" fmla="*/ 116 w 564"/>
              <a:gd name="T1" fmla="*/ 524 h 590"/>
              <a:gd name="T2" fmla="*/ 90 w 564"/>
              <a:gd name="T3" fmla="*/ 550 h 590"/>
              <a:gd name="T4" fmla="*/ 56 w 564"/>
              <a:gd name="T5" fmla="*/ 568 h 590"/>
              <a:gd name="T6" fmla="*/ 0 w 564"/>
              <a:gd name="T7" fmla="*/ 590 h 590"/>
              <a:gd name="T8" fmla="*/ 564 w 564"/>
              <a:gd name="T9" fmla="*/ 590 h 590"/>
              <a:gd name="T10" fmla="*/ 436 w 564"/>
              <a:gd name="T11" fmla="*/ 542 h 590"/>
              <a:gd name="T12" fmla="*/ 420 w 564"/>
              <a:gd name="T13" fmla="*/ 530 h 590"/>
              <a:gd name="T14" fmla="*/ 404 w 564"/>
              <a:gd name="T15" fmla="*/ 516 h 590"/>
              <a:gd name="T16" fmla="*/ 394 w 564"/>
              <a:gd name="T17" fmla="*/ 502 h 590"/>
              <a:gd name="T18" fmla="*/ 386 w 564"/>
              <a:gd name="T19" fmla="*/ 496 h 590"/>
              <a:gd name="T20" fmla="*/ 374 w 564"/>
              <a:gd name="T21" fmla="*/ 480 h 590"/>
              <a:gd name="T22" fmla="*/ 370 w 564"/>
              <a:gd name="T23" fmla="*/ 462 h 590"/>
              <a:gd name="T24" fmla="*/ 374 w 564"/>
              <a:gd name="T25" fmla="*/ 432 h 590"/>
              <a:gd name="T26" fmla="*/ 378 w 564"/>
              <a:gd name="T27" fmla="*/ 416 h 590"/>
              <a:gd name="T28" fmla="*/ 390 w 564"/>
              <a:gd name="T29" fmla="*/ 384 h 590"/>
              <a:gd name="T30" fmla="*/ 398 w 564"/>
              <a:gd name="T31" fmla="*/ 370 h 590"/>
              <a:gd name="T32" fmla="*/ 420 w 564"/>
              <a:gd name="T33" fmla="*/ 338 h 590"/>
              <a:gd name="T34" fmla="*/ 432 w 564"/>
              <a:gd name="T35" fmla="*/ 314 h 590"/>
              <a:gd name="T36" fmla="*/ 434 w 564"/>
              <a:gd name="T37" fmla="*/ 288 h 590"/>
              <a:gd name="T38" fmla="*/ 430 w 564"/>
              <a:gd name="T39" fmla="*/ 274 h 590"/>
              <a:gd name="T40" fmla="*/ 426 w 564"/>
              <a:gd name="T41" fmla="*/ 258 h 590"/>
              <a:gd name="T42" fmla="*/ 432 w 564"/>
              <a:gd name="T43" fmla="*/ 212 h 590"/>
              <a:gd name="T44" fmla="*/ 438 w 564"/>
              <a:gd name="T45" fmla="*/ 186 h 590"/>
              <a:gd name="T46" fmla="*/ 436 w 564"/>
              <a:gd name="T47" fmla="*/ 140 h 590"/>
              <a:gd name="T48" fmla="*/ 422 w 564"/>
              <a:gd name="T49" fmla="*/ 98 h 590"/>
              <a:gd name="T50" fmla="*/ 392 w 564"/>
              <a:gd name="T51" fmla="*/ 60 h 590"/>
              <a:gd name="T52" fmla="*/ 370 w 564"/>
              <a:gd name="T53" fmla="*/ 44 h 590"/>
              <a:gd name="T54" fmla="*/ 328 w 564"/>
              <a:gd name="T55" fmla="*/ 18 h 590"/>
              <a:gd name="T56" fmla="*/ 292 w 564"/>
              <a:gd name="T57" fmla="*/ 4 h 590"/>
              <a:gd name="T58" fmla="*/ 280 w 564"/>
              <a:gd name="T59" fmla="*/ 0 h 590"/>
              <a:gd name="T60" fmla="*/ 258 w 564"/>
              <a:gd name="T61" fmla="*/ 0 h 590"/>
              <a:gd name="T62" fmla="*/ 216 w 564"/>
              <a:gd name="T63" fmla="*/ 10 h 590"/>
              <a:gd name="T64" fmla="*/ 198 w 564"/>
              <a:gd name="T65" fmla="*/ 18 h 590"/>
              <a:gd name="T66" fmla="*/ 170 w 564"/>
              <a:gd name="T67" fmla="*/ 34 h 590"/>
              <a:gd name="T68" fmla="*/ 148 w 564"/>
              <a:gd name="T69" fmla="*/ 54 h 590"/>
              <a:gd name="T70" fmla="*/ 128 w 564"/>
              <a:gd name="T71" fmla="*/ 78 h 590"/>
              <a:gd name="T72" fmla="*/ 112 w 564"/>
              <a:gd name="T73" fmla="*/ 106 h 590"/>
              <a:gd name="T74" fmla="*/ 106 w 564"/>
              <a:gd name="T75" fmla="*/ 136 h 590"/>
              <a:gd name="T76" fmla="*/ 106 w 564"/>
              <a:gd name="T77" fmla="*/ 168 h 590"/>
              <a:gd name="T78" fmla="*/ 104 w 564"/>
              <a:gd name="T79" fmla="*/ 232 h 590"/>
              <a:gd name="T80" fmla="*/ 100 w 564"/>
              <a:gd name="T81" fmla="*/ 254 h 590"/>
              <a:gd name="T82" fmla="*/ 96 w 564"/>
              <a:gd name="T83" fmla="*/ 282 h 590"/>
              <a:gd name="T84" fmla="*/ 98 w 564"/>
              <a:gd name="T85" fmla="*/ 308 h 590"/>
              <a:gd name="T86" fmla="*/ 108 w 564"/>
              <a:gd name="T87" fmla="*/ 332 h 590"/>
              <a:gd name="T88" fmla="*/ 120 w 564"/>
              <a:gd name="T89" fmla="*/ 356 h 590"/>
              <a:gd name="T90" fmla="*/ 128 w 564"/>
              <a:gd name="T91" fmla="*/ 376 h 590"/>
              <a:gd name="T92" fmla="*/ 140 w 564"/>
              <a:gd name="T93" fmla="*/ 412 h 590"/>
              <a:gd name="T94" fmla="*/ 150 w 564"/>
              <a:gd name="T95" fmla="*/ 450 h 590"/>
              <a:gd name="T96" fmla="*/ 152 w 564"/>
              <a:gd name="T97" fmla="*/ 466 h 590"/>
              <a:gd name="T98" fmla="*/ 146 w 564"/>
              <a:gd name="T99" fmla="*/ 478 h 590"/>
              <a:gd name="T100" fmla="*/ 132 w 564"/>
              <a:gd name="T101" fmla="*/ 502 h 590"/>
              <a:gd name="T102" fmla="*/ 116 w 564"/>
              <a:gd name="T103" fmla="*/ 524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4" h="590">
                <a:moveTo>
                  <a:pt x="116" y="524"/>
                </a:moveTo>
                <a:lnTo>
                  <a:pt x="116" y="524"/>
                </a:lnTo>
                <a:lnTo>
                  <a:pt x="102" y="536"/>
                </a:lnTo>
                <a:lnTo>
                  <a:pt x="90" y="550"/>
                </a:lnTo>
                <a:lnTo>
                  <a:pt x="74" y="560"/>
                </a:lnTo>
                <a:lnTo>
                  <a:pt x="56" y="568"/>
                </a:lnTo>
                <a:lnTo>
                  <a:pt x="56" y="568"/>
                </a:lnTo>
                <a:lnTo>
                  <a:pt x="0" y="590"/>
                </a:lnTo>
                <a:lnTo>
                  <a:pt x="564" y="590"/>
                </a:lnTo>
                <a:lnTo>
                  <a:pt x="564" y="590"/>
                </a:lnTo>
                <a:lnTo>
                  <a:pt x="436" y="542"/>
                </a:lnTo>
                <a:lnTo>
                  <a:pt x="436" y="542"/>
                </a:lnTo>
                <a:lnTo>
                  <a:pt x="428" y="536"/>
                </a:lnTo>
                <a:lnTo>
                  <a:pt x="420" y="530"/>
                </a:lnTo>
                <a:lnTo>
                  <a:pt x="404" y="516"/>
                </a:lnTo>
                <a:lnTo>
                  <a:pt x="404" y="516"/>
                </a:lnTo>
                <a:lnTo>
                  <a:pt x="400" y="508"/>
                </a:lnTo>
                <a:lnTo>
                  <a:pt x="394" y="502"/>
                </a:lnTo>
                <a:lnTo>
                  <a:pt x="394" y="502"/>
                </a:lnTo>
                <a:lnTo>
                  <a:pt x="386" y="496"/>
                </a:lnTo>
                <a:lnTo>
                  <a:pt x="378" y="488"/>
                </a:lnTo>
                <a:lnTo>
                  <a:pt x="374" y="480"/>
                </a:lnTo>
                <a:lnTo>
                  <a:pt x="372" y="472"/>
                </a:lnTo>
                <a:lnTo>
                  <a:pt x="370" y="462"/>
                </a:lnTo>
                <a:lnTo>
                  <a:pt x="370" y="452"/>
                </a:lnTo>
                <a:lnTo>
                  <a:pt x="374" y="432"/>
                </a:lnTo>
                <a:lnTo>
                  <a:pt x="374" y="432"/>
                </a:lnTo>
                <a:lnTo>
                  <a:pt x="378" y="416"/>
                </a:lnTo>
                <a:lnTo>
                  <a:pt x="382" y="400"/>
                </a:lnTo>
                <a:lnTo>
                  <a:pt x="390" y="384"/>
                </a:lnTo>
                <a:lnTo>
                  <a:pt x="398" y="370"/>
                </a:lnTo>
                <a:lnTo>
                  <a:pt x="398" y="370"/>
                </a:lnTo>
                <a:lnTo>
                  <a:pt x="414" y="348"/>
                </a:lnTo>
                <a:lnTo>
                  <a:pt x="420" y="338"/>
                </a:lnTo>
                <a:lnTo>
                  <a:pt x="426" y="326"/>
                </a:lnTo>
                <a:lnTo>
                  <a:pt x="432" y="314"/>
                </a:lnTo>
                <a:lnTo>
                  <a:pt x="434" y="302"/>
                </a:lnTo>
                <a:lnTo>
                  <a:pt x="434" y="288"/>
                </a:lnTo>
                <a:lnTo>
                  <a:pt x="430" y="274"/>
                </a:lnTo>
                <a:lnTo>
                  <a:pt x="430" y="274"/>
                </a:lnTo>
                <a:lnTo>
                  <a:pt x="426" y="266"/>
                </a:lnTo>
                <a:lnTo>
                  <a:pt x="426" y="258"/>
                </a:lnTo>
                <a:lnTo>
                  <a:pt x="426" y="242"/>
                </a:lnTo>
                <a:lnTo>
                  <a:pt x="432" y="212"/>
                </a:lnTo>
                <a:lnTo>
                  <a:pt x="432" y="212"/>
                </a:lnTo>
                <a:lnTo>
                  <a:pt x="438" y="186"/>
                </a:lnTo>
                <a:lnTo>
                  <a:pt x="438" y="162"/>
                </a:lnTo>
                <a:lnTo>
                  <a:pt x="436" y="140"/>
                </a:lnTo>
                <a:lnTo>
                  <a:pt x="432" y="118"/>
                </a:lnTo>
                <a:lnTo>
                  <a:pt x="422" y="98"/>
                </a:lnTo>
                <a:lnTo>
                  <a:pt x="410" y="78"/>
                </a:lnTo>
                <a:lnTo>
                  <a:pt x="392" y="60"/>
                </a:lnTo>
                <a:lnTo>
                  <a:pt x="370" y="44"/>
                </a:lnTo>
                <a:lnTo>
                  <a:pt x="370" y="44"/>
                </a:lnTo>
                <a:lnTo>
                  <a:pt x="348" y="30"/>
                </a:lnTo>
                <a:lnTo>
                  <a:pt x="328" y="18"/>
                </a:lnTo>
                <a:lnTo>
                  <a:pt x="304" y="8"/>
                </a:lnTo>
                <a:lnTo>
                  <a:pt x="292" y="4"/>
                </a:lnTo>
                <a:lnTo>
                  <a:pt x="280" y="0"/>
                </a:lnTo>
                <a:lnTo>
                  <a:pt x="280" y="0"/>
                </a:lnTo>
                <a:lnTo>
                  <a:pt x="268" y="0"/>
                </a:lnTo>
                <a:lnTo>
                  <a:pt x="258" y="0"/>
                </a:lnTo>
                <a:lnTo>
                  <a:pt x="236" y="4"/>
                </a:lnTo>
                <a:lnTo>
                  <a:pt x="216" y="10"/>
                </a:lnTo>
                <a:lnTo>
                  <a:pt x="198" y="18"/>
                </a:lnTo>
                <a:lnTo>
                  <a:pt x="198" y="18"/>
                </a:lnTo>
                <a:lnTo>
                  <a:pt x="184" y="26"/>
                </a:lnTo>
                <a:lnTo>
                  <a:pt x="170" y="34"/>
                </a:lnTo>
                <a:lnTo>
                  <a:pt x="158" y="44"/>
                </a:lnTo>
                <a:lnTo>
                  <a:pt x="148" y="54"/>
                </a:lnTo>
                <a:lnTo>
                  <a:pt x="136" y="66"/>
                </a:lnTo>
                <a:lnTo>
                  <a:pt x="128" y="78"/>
                </a:lnTo>
                <a:lnTo>
                  <a:pt x="112" y="106"/>
                </a:lnTo>
                <a:lnTo>
                  <a:pt x="112" y="106"/>
                </a:lnTo>
                <a:lnTo>
                  <a:pt x="108" y="120"/>
                </a:lnTo>
                <a:lnTo>
                  <a:pt x="106" y="136"/>
                </a:lnTo>
                <a:lnTo>
                  <a:pt x="106" y="168"/>
                </a:lnTo>
                <a:lnTo>
                  <a:pt x="106" y="168"/>
                </a:lnTo>
                <a:lnTo>
                  <a:pt x="106" y="212"/>
                </a:lnTo>
                <a:lnTo>
                  <a:pt x="104" y="232"/>
                </a:lnTo>
                <a:lnTo>
                  <a:pt x="100" y="254"/>
                </a:lnTo>
                <a:lnTo>
                  <a:pt x="100" y="254"/>
                </a:lnTo>
                <a:lnTo>
                  <a:pt x="96" y="268"/>
                </a:lnTo>
                <a:lnTo>
                  <a:pt x="96" y="282"/>
                </a:lnTo>
                <a:lnTo>
                  <a:pt x="96" y="294"/>
                </a:lnTo>
                <a:lnTo>
                  <a:pt x="98" y="308"/>
                </a:lnTo>
                <a:lnTo>
                  <a:pt x="102" y="320"/>
                </a:lnTo>
                <a:lnTo>
                  <a:pt x="108" y="332"/>
                </a:lnTo>
                <a:lnTo>
                  <a:pt x="120" y="356"/>
                </a:lnTo>
                <a:lnTo>
                  <a:pt x="120" y="356"/>
                </a:lnTo>
                <a:lnTo>
                  <a:pt x="124" y="366"/>
                </a:lnTo>
                <a:lnTo>
                  <a:pt x="128" y="376"/>
                </a:lnTo>
                <a:lnTo>
                  <a:pt x="128" y="376"/>
                </a:lnTo>
                <a:lnTo>
                  <a:pt x="140" y="412"/>
                </a:lnTo>
                <a:lnTo>
                  <a:pt x="150" y="450"/>
                </a:lnTo>
                <a:lnTo>
                  <a:pt x="150" y="450"/>
                </a:lnTo>
                <a:lnTo>
                  <a:pt x="152" y="458"/>
                </a:lnTo>
                <a:lnTo>
                  <a:pt x="152" y="466"/>
                </a:lnTo>
                <a:lnTo>
                  <a:pt x="150" y="472"/>
                </a:lnTo>
                <a:lnTo>
                  <a:pt x="146" y="478"/>
                </a:lnTo>
                <a:lnTo>
                  <a:pt x="146" y="478"/>
                </a:lnTo>
                <a:lnTo>
                  <a:pt x="132" y="502"/>
                </a:lnTo>
                <a:lnTo>
                  <a:pt x="116" y="524"/>
                </a:lnTo>
                <a:lnTo>
                  <a:pt x="116" y="524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6384863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DE NOTATION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DIAGRAMME DE NOTATION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1866900" y="2204864"/>
            <a:ext cx="5585420" cy="3304893"/>
            <a:chOff x="1866900" y="2204864"/>
            <a:chExt cx="5585420" cy="3304893"/>
          </a:xfrm>
        </p:grpSpPr>
        <p:sp>
          <p:nvSpPr>
            <p:cNvPr id="16682" name="Line 6"/>
            <p:cNvSpPr>
              <a:spLocks noChangeShapeType="1"/>
            </p:cNvSpPr>
            <p:nvPr/>
          </p:nvSpPr>
          <p:spPr bwMode="auto">
            <a:xfrm flipV="1">
              <a:off x="4905375" y="2424113"/>
              <a:ext cx="0" cy="28638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3" name="Freeform 7"/>
            <p:cNvSpPr>
              <a:spLocks/>
            </p:cNvSpPr>
            <p:nvPr/>
          </p:nvSpPr>
          <p:spPr bwMode="auto">
            <a:xfrm>
              <a:off x="4876800" y="2370138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4" name="Freeform 8"/>
            <p:cNvSpPr>
              <a:spLocks/>
            </p:cNvSpPr>
            <p:nvPr/>
          </p:nvSpPr>
          <p:spPr bwMode="auto">
            <a:xfrm>
              <a:off x="4876800" y="2370138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5" name="Freeform 9"/>
            <p:cNvSpPr>
              <a:spLocks/>
            </p:cNvSpPr>
            <p:nvPr/>
          </p:nvSpPr>
          <p:spPr bwMode="auto">
            <a:xfrm>
              <a:off x="2740025" y="3963988"/>
              <a:ext cx="4337050" cy="1104900"/>
            </a:xfrm>
            <a:custGeom>
              <a:avLst/>
              <a:gdLst>
                <a:gd name="T0" fmla="*/ 0 w 2732"/>
                <a:gd name="T1" fmla="*/ 696 h 696"/>
                <a:gd name="T2" fmla="*/ 688 w 2732"/>
                <a:gd name="T3" fmla="*/ 194 h 696"/>
                <a:gd name="T4" fmla="*/ 1364 w 2732"/>
                <a:gd name="T5" fmla="*/ 0 h 696"/>
                <a:gd name="T6" fmla="*/ 2044 w 2732"/>
                <a:gd name="T7" fmla="*/ 334 h 696"/>
                <a:gd name="T8" fmla="*/ 2732 w 2732"/>
                <a:gd name="T9" fmla="*/ 84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2" h="696">
                  <a:moveTo>
                    <a:pt x="0" y="696"/>
                  </a:moveTo>
                  <a:lnTo>
                    <a:pt x="688" y="194"/>
                  </a:lnTo>
                  <a:lnTo>
                    <a:pt x="1364" y="0"/>
                  </a:lnTo>
                  <a:lnTo>
                    <a:pt x="2044" y="334"/>
                  </a:lnTo>
                  <a:lnTo>
                    <a:pt x="2732" y="84"/>
                  </a:lnTo>
                </a:path>
              </a:pathLst>
            </a:custGeom>
            <a:noFill/>
            <a:ln w="635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6" name="Freeform 10"/>
            <p:cNvSpPr>
              <a:spLocks/>
            </p:cNvSpPr>
            <p:nvPr/>
          </p:nvSpPr>
          <p:spPr bwMode="auto">
            <a:xfrm>
              <a:off x="2752725" y="2652713"/>
              <a:ext cx="4333875" cy="1095375"/>
            </a:xfrm>
            <a:custGeom>
              <a:avLst/>
              <a:gdLst>
                <a:gd name="T0" fmla="*/ 0 w 2730"/>
                <a:gd name="T1" fmla="*/ 300 h 690"/>
                <a:gd name="T2" fmla="*/ 680 w 2730"/>
                <a:gd name="T3" fmla="*/ 156 h 690"/>
                <a:gd name="T4" fmla="*/ 1362 w 2730"/>
                <a:gd name="T5" fmla="*/ 690 h 690"/>
                <a:gd name="T6" fmla="*/ 2036 w 2730"/>
                <a:gd name="T7" fmla="*/ 300 h 690"/>
                <a:gd name="T8" fmla="*/ 2730 w 2730"/>
                <a:gd name="T9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0" h="690">
                  <a:moveTo>
                    <a:pt x="0" y="300"/>
                  </a:moveTo>
                  <a:lnTo>
                    <a:pt x="680" y="156"/>
                  </a:lnTo>
                  <a:lnTo>
                    <a:pt x="1362" y="690"/>
                  </a:lnTo>
                  <a:lnTo>
                    <a:pt x="2036" y="300"/>
                  </a:lnTo>
                  <a:lnTo>
                    <a:pt x="2730" y="0"/>
                  </a:lnTo>
                </a:path>
              </a:pathLst>
            </a:custGeom>
            <a:solidFill>
              <a:srgbClr val="FFFFFF"/>
            </a:solidFill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7" name="Line 11"/>
            <p:cNvSpPr>
              <a:spLocks noChangeShapeType="1"/>
            </p:cNvSpPr>
            <p:nvPr/>
          </p:nvSpPr>
          <p:spPr bwMode="auto">
            <a:xfrm>
              <a:off x="2740025" y="4141788"/>
              <a:ext cx="9525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8" name="Line 12"/>
            <p:cNvSpPr>
              <a:spLocks noChangeShapeType="1"/>
            </p:cNvSpPr>
            <p:nvPr/>
          </p:nvSpPr>
          <p:spPr bwMode="auto">
            <a:xfrm>
              <a:off x="2857500" y="4186238"/>
              <a:ext cx="254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89" name="Line 13"/>
            <p:cNvSpPr>
              <a:spLocks noChangeShapeType="1"/>
            </p:cNvSpPr>
            <p:nvPr/>
          </p:nvSpPr>
          <p:spPr bwMode="auto">
            <a:xfrm>
              <a:off x="2905125" y="4202113"/>
              <a:ext cx="9525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0" name="Line 14"/>
            <p:cNvSpPr>
              <a:spLocks noChangeShapeType="1"/>
            </p:cNvSpPr>
            <p:nvPr/>
          </p:nvSpPr>
          <p:spPr bwMode="auto">
            <a:xfrm>
              <a:off x="3025775" y="4246563"/>
              <a:ext cx="222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1" name="Line 15"/>
            <p:cNvSpPr>
              <a:spLocks noChangeShapeType="1"/>
            </p:cNvSpPr>
            <p:nvPr/>
          </p:nvSpPr>
          <p:spPr bwMode="auto">
            <a:xfrm>
              <a:off x="3073400" y="4262438"/>
              <a:ext cx="9525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2" name="Line 16"/>
            <p:cNvSpPr>
              <a:spLocks noChangeShapeType="1"/>
            </p:cNvSpPr>
            <p:nvPr/>
          </p:nvSpPr>
          <p:spPr bwMode="auto">
            <a:xfrm>
              <a:off x="3190875" y="4306888"/>
              <a:ext cx="254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3" name="Line 17"/>
            <p:cNvSpPr>
              <a:spLocks noChangeShapeType="1"/>
            </p:cNvSpPr>
            <p:nvPr/>
          </p:nvSpPr>
          <p:spPr bwMode="auto">
            <a:xfrm>
              <a:off x="3238500" y="4322763"/>
              <a:ext cx="9842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4" name="Line 18"/>
            <p:cNvSpPr>
              <a:spLocks noChangeShapeType="1"/>
            </p:cNvSpPr>
            <p:nvPr/>
          </p:nvSpPr>
          <p:spPr bwMode="auto">
            <a:xfrm>
              <a:off x="3359150" y="4367213"/>
              <a:ext cx="254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5" name="Line 19"/>
            <p:cNvSpPr>
              <a:spLocks noChangeShapeType="1"/>
            </p:cNvSpPr>
            <p:nvPr/>
          </p:nvSpPr>
          <p:spPr bwMode="auto">
            <a:xfrm>
              <a:off x="3406775" y="4386263"/>
              <a:ext cx="9525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6" name="Line 20"/>
            <p:cNvSpPr>
              <a:spLocks noChangeShapeType="1"/>
            </p:cNvSpPr>
            <p:nvPr/>
          </p:nvSpPr>
          <p:spPr bwMode="auto">
            <a:xfrm>
              <a:off x="3527425" y="4427538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7" name="Line 21"/>
            <p:cNvSpPr>
              <a:spLocks noChangeShapeType="1"/>
            </p:cNvSpPr>
            <p:nvPr/>
          </p:nvSpPr>
          <p:spPr bwMode="auto">
            <a:xfrm>
              <a:off x="3575050" y="4446588"/>
              <a:ext cx="9525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8" name="Line 22"/>
            <p:cNvSpPr>
              <a:spLocks noChangeShapeType="1"/>
            </p:cNvSpPr>
            <p:nvPr/>
          </p:nvSpPr>
          <p:spPr bwMode="auto">
            <a:xfrm>
              <a:off x="3692525" y="4487863"/>
              <a:ext cx="254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699" name="Freeform 23"/>
            <p:cNvSpPr>
              <a:spLocks/>
            </p:cNvSpPr>
            <p:nvPr/>
          </p:nvSpPr>
          <p:spPr bwMode="auto">
            <a:xfrm>
              <a:off x="3740150" y="4506913"/>
              <a:ext cx="95250" cy="31750"/>
            </a:xfrm>
            <a:custGeom>
              <a:avLst/>
              <a:gdLst>
                <a:gd name="T0" fmla="*/ 0 w 60"/>
                <a:gd name="T1" fmla="*/ 0 h 20"/>
                <a:gd name="T2" fmla="*/ 58 w 60"/>
                <a:gd name="T3" fmla="*/ 20 h 20"/>
                <a:gd name="T4" fmla="*/ 60 w 6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20">
                  <a:moveTo>
                    <a:pt x="0" y="0"/>
                  </a:moveTo>
                  <a:lnTo>
                    <a:pt x="58" y="20"/>
                  </a:lnTo>
                  <a:lnTo>
                    <a:pt x="60" y="20"/>
                  </a:lnTo>
                </a:path>
              </a:pathLst>
            </a:cu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0" name="Line 24"/>
            <p:cNvSpPr>
              <a:spLocks noChangeShapeType="1"/>
            </p:cNvSpPr>
            <p:nvPr/>
          </p:nvSpPr>
          <p:spPr bwMode="auto">
            <a:xfrm>
              <a:off x="3860800" y="4541838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1" name="Line 25"/>
            <p:cNvSpPr>
              <a:spLocks noChangeShapeType="1"/>
            </p:cNvSpPr>
            <p:nvPr/>
          </p:nvSpPr>
          <p:spPr bwMode="auto">
            <a:xfrm>
              <a:off x="3911600" y="4545013"/>
              <a:ext cx="1016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2" name="Line 26"/>
            <p:cNvSpPr>
              <a:spLocks noChangeShapeType="1"/>
            </p:cNvSpPr>
            <p:nvPr/>
          </p:nvSpPr>
          <p:spPr bwMode="auto">
            <a:xfrm>
              <a:off x="4038600" y="4557713"/>
              <a:ext cx="25400" cy="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3" name="Line 27"/>
            <p:cNvSpPr>
              <a:spLocks noChangeShapeType="1"/>
            </p:cNvSpPr>
            <p:nvPr/>
          </p:nvSpPr>
          <p:spPr bwMode="auto">
            <a:xfrm>
              <a:off x="4089400" y="4560888"/>
              <a:ext cx="1016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4" name="Line 28"/>
            <p:cNvSpPr>
              <a:spLocks noChangeShapeType="1"/>
            </p:cNvSpPr>
            <p:nvPr/>
          </p:nvSpPr>
          <p:spPr bwMode="auto">
            <a:xfrm>
              <a:off x="4216400" y="4570413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5" name="Line 29"/>
            <p:cNvSpPr>
              <a:spLocks noChangeShapeType="1"/>
            </p:cNvSpPr>
            <p:nvPr/>
          </p:nvSpPr>
          <p:spPr bwMode="auto">
            <a:xfrm>
              <a:off x="4267200" y="4576763"/>
              <a:ext cx="1016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6" name="Line 30"/>
            <p:cNvSpPr>
              <a:spLocks noChangeShapeType="1"/>
            </p:cNvSpPr>
            <p:nvPr/>
          </p:nvSpPr>
          <p:spPr bwMode="auto">
            <a:xfrm>
              <a:off x="4394200" y="4586288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7" name="Line 31"/>
            <p:cNvSpPr>
              <a:spLocks noChangeShapeType="1"/>
            </p:cNvSpPr>
            <p:nvPr/>
          </p:nvSpPr>
          <p:spPr bwMode="auto">
            <a:xfrm>
              <a:off x="4445000" y="4589463"/>
              <a:ext cx="1016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8" name="Line 32"/>
            <p:cNvSpPr>
              <a:spLocks noChangeShapeType="1"/>
            </p:cNvSpPr>
            <p:nvPr/>
          </p:nvSpPr>
          <p:spPr bwMode="auto">
            <a:xfrm>
              <a:off x="4572000" y="4602163"/>
              <a:ext cx="25400" cy="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09" name="Line 33"/>
            <p:cNvSpPr>
              <a:spLocks noChangeShapeType="1"/>
            </p:cNvSpPr>
            <p:nvPr/>
          </p:nvSpPr>
          <p:spPr bwMode="auto">
            <a:xfrm>
              <a:off x="4622800" y="4605338"/>
              <a:ext cx="1016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0" name="Line 34"/>
            <p:cNvSpPr>
              <a:spLocks noChangeShapeType="1"/>
            </p:cNvSpPr>
            <p:nvPr/>
          </p:nvSpPr>
          <p:spPr bwMode="auto">
            <a:xfrm>
              <a:off x="4749800" y="4614863"/>
              <a:ext cx="222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1" name="Line 35"/>
            <p:cNvSpPr>
              <a:spLocks noChangeShapeType="1"/>
            </p:cNvSpPr>
            <p:nvPr/>
          </p:nvSpPr>
          <p:spPr bwMode="auto">
            <a:xfrm>
              <a:off x="4797425" y="4618038"/>
              <a:ext cx="1016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2" name="Line 36"/>
            <p:cNvSpPr>
              <a:spLocks noChangeShapeType="1"/>
            </p:cNvSpPr>
            <p:nvPr/>
          </p:nvSpPr>
          <p:spPr bwMode="auto">
            <a:xfrm>
              <a:off x="4924425" y="4637088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3" name="Line 37"/>
            <p:cNvSpPr>
              <a:spLocks noChangeShapeType="1"/>
            </p:cNvSpPr>
            <p:nvPr/>
          </p:nvSpPr>
          <p:spPr bwMode="auto">
            <a:xfrm>
              <a:off x="4972050" y="4656138"/>
              <a:ext cx="92075" cy="381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4" name="Line 38"/>
            <p:cNvSpPr>
              <a:spLocks noChangeShapeType="1"/>
            </p:cNvSpPr>
            <p:nvPr/>
          </p:nvSpPr>
          <p:spPr bwMode="auto">
            <a:xfrm>
              <a:off x="5089525" y="4703763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5" name="Line 39"/>
            <p:cNvSpPr>
              <a:spLocks noChangeShapeType="1"/>
            </p:cNvSpPr>
            <p:nvPr/>
          </p:nvSpPr>
          <p:spPr bwMode="auto">
            <a:xfrm>
              <a:off x="5133975" y="4722813"/>
              <a:ext cx="95250" cy="381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6" name="Line 40"/>
            <p:cNvSpPr>
              <a:spLocks noChangeShapeType="1"/>
            </p:cNvSpPr>
            <p:nvPr/>
          </p:nvSpPr>
          <p:spPr bwMode="auto">
            <a:xfrm>
              <a:off x="5251450" y="4770438"/>
              <a:ext cx="254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7" name="Line 41"/>
            <p:cNvSpPr>
              <a:spLocks noChangeShapeType="1"/>
            </p:cNvSpPr>
            <p:nvPr/>
          </p:nvSpPr>
          <p:spPr bwMode="auto">
            <a:xfrm>
              <a:off x="5299075" y="4789488"/>
              <a:ext cx="95250" cy="412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8" name="Line 42"/>
            <p:cNvSpPr>
              <a:spLocks noChangeShapeType="1"/>
            </p:cNvSpPr>
            <p:nvPr/>
          </p:nvSpPr>
          <p:spPr bwMode="auto">
            <a:xfrm>
              <a:off x="5416550" y="4840288"/>
              <a:ext cx="25400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19" name="Line 43"/>
            <p:cNvSpPr>
              <a:spLocks noChangeShapeType="1"/>
            </p:cNvSpPr>
            <p:nvPr/>
          </p:nvSpPr>
          <p:spPr bwMode="auto">
            <a:xfrm>
              <a:off x="5464175" y="4859338"/>
              <a:ext cx="95250" cy="381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0" name="Line 44"/>
            <p:cNvSpPr>
              <a:spLocks noChangeShapeType="1"/>
            </p:cNvSpPr>
            <p:nvPr/>
          </p:nvSpPr>
          <p:spPr bwMode="auto">
            <a:xfrm>
              <a:off x="5581650" y="4906963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1" name="Line 45"/>
            <p:cNvSpPr>
              <a:spLocks noChangeShapeType="1"/>
            </p:cNvSpPr>
            <p:nvPr/>
          </p:nvSpPr>
          <p:spPr bwMode="auto">
            <a:xfrm>
              <a:off x="5629275" y="4926013"/>
              <a:ext cx="92075" cy="381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2" name="Line 46"/>
            <p:cNvSpPr>
              <a:spLocks noChangeShapeType="1"/>
            </p:cNvSpPr>
            <p:nvPr/>
          </p:nvSpPr>
          <p:spPr bwMode="auto">
            <a:xfrm>
              <a:off x="5746750" y="4973638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3" name="Line 47"/>
            <p:cNvSpPr>
              <a:spLocks noChangeShapeType="1"/>
            </p:cNvSpPr>
            <p:nvPr/>
          </p:nvSpPr>
          <p:spPr bwMode="auto">
            <a:xfrm>
              <a:off x="5794375" y="4992688"/>
              <a:ext cx="92075" cy="412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4" name="Line 48"/>
            <p:cNvSpPr>
              <a:spLocks noChangeShapeType="1"/>
            </p:cNvSpPr>
            <p:nvPr/>
          </p:nvSpPr>
          <p:spPr bwMode="auto">
            <a:xfrm>
              <a:off x="5911850" y="5043488"/>
              <a:ext cx="222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5" name="Freeform 49"/>
            <p:cNvSpPr>
              <a:spLocks/>
            </p:cNvSpPr>
            <p:nvPr/>
          </p:nvSpPr>
          <p:spPr bwMode="auto">
            <a:xfrm>
              <a:off x="5956300" y="5062538"/>
              <a:ext cx="98425" cy="9525"/>
            </a:xfrm>
            <a:custGeom>
              <a:avLst/>
              <a:gdLst>
                <a:gd name="T0" fmla="*/ 0 w 62"/>
                <a:gd name="T1" fmla="*/ 0 h 6"/>
                <a:gd name="T2" fmla="*/ 18 w 62"/>
                <a:gd name="T3" fmla="*/ 6 h 6"/>
                <a:gd name="T4" fmla="*/ 62 w 62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6">
                  <a:moveTo>
                    <a:pt x="0" y="0"/>
                  </a:moveTo>
                  <a:lnTo>
                    <a:pt x="18" y="6"/>
                  </a:lnTo>
                  <a:lnTo>
                    <a:pt x="62" y="2"/>
                  </a:lnTo>
                </a:path>
              </a:pathLst>
            </a:cu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6" name="Line 50"/>
            <p:cNvSpPr>
              <a:spLocks noChangeShapeType="1"/>
            </p:cNvSpPr>
            <p:nvPr/>
          </p:nvSpPr>
          <p:spPr bwMode="auto">
            <a:xfrm flipV="1">
              <a:off x="6080125" y="5059363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7" name="Line 51"/>
            <p:cNvSpPr>
              <a:spLocks noChangeShapeType="1"/>
            </p:cNvSpPr>
            <p:nvPr/>
          </p:nvSpPr>
          <p:spPr bwMode="auto">
            <a:xfrm flipV="1">
              <a:off x="6130925" y="5043488"/>
              <a:ext cx="101600" cy="127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8" name="Line 52"/>
            <p:cNvSpPr>
              <a:spLocks noChangeShapeType="1"/>
            </p:cNvSpPr>
            <p:nvPr/>
          </p:nvSpPr>
          <p:spPr bwMode="auto">
            <a:xfrm flipV="1">
              <a:off x="6257925" y="5037138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29" name="Line 53"/>
            <p:cNvSpPr>
              <a:spLocks noChangeShapeType="1"/>
            </p:cNvSpPr>
            <p:nvPr/>
          </p:nvSpPr>
          <p:spPr bwMode="auto">
            <a:xfrm flipV="1">
              <a:off x="6308725" y="5021263"/>
              <a:ext cx="101600" cy="127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0" name="Line 54"/>
            <p:cNvSpPr>
              <a:spLocks noChangeShapeType="1"/>
            </p:cNvSpPr>
            <p:nvPr/>
          </p:nvSpPr>
          <p:spPr bwMode="auto">
            <a:xfrm flipV="1">
              <a:off x="6435725" y="5014913"/>
              <a:ext cx="222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1" name="Line 55"/>
            <p:cNvSpPr>
              <a:spLocks noChangeShapeType="1"/>
            </p:cNvSpPr>
            <p:nvPr/>
          </p:nvSpPr>
          <p:spPr bwMode="auto">
            <a:xfrm flipV="1">
              <a:off x="6483350" y="4999038"/>
              <a:ext cx="101600" cy="127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2" name="Line 56"/>
            <p:cNvSpPr>
              <a:spLocks noChangeShapeType="1"/>
            </p:cNvSpPr>
            <p:nvPr/>
          </p:nvSpPr>
          <p:spPr bwMode="auto">
            <a:xfrm flipV="1">
              <a:off x="6610350" y="4992688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3" name="Line 57"/>
            <p:cNvSpPr>
              <a:spLocks noChangeShapeType="1"/>
            </p:cNvSpPr>
            <p:nvPr/>
          </p:nvSpPr>
          <p:spPr bwMode="auto">
            <a:xfrm flipV="1">
              <a:off x="6661150" y="4976813"/>
              <a:ext cx="101600" cy="127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4" name="Line 58"/>
            <p:cNvSpPr>
              <a:spLocks noChangeShapeType="1"/>
            </p:cNvSpPr>
            <p:nvPr/>
          </p:nvSpPr>
          <p:spPr bwMode="auto">
            <a:xfrm flipV="1">
              <a:off x="6788150" y="4970463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5" name="Line 59"/>
            <p:cNvSpPr>
              <a:spLocks noChangeShapeType="1"/>
            </p:cNvSpPr>
            <p:nvPr/>
          </p:nvSpPr>
          <p:spPr bwMode="auto">
            <a:xfrm flipV="1">
              <a:off x="6838950" y="4954588"/>
              <a:ext cx="98425" cy="127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6" name="Line 60"/>
            <p:cNvSpPr>
              <a:spLocks noChangeShapeType="1"/>
            </p:cNvSpPr>
            <p:nvPr/>
          </p:nvSpPr>
          <p:spPr bwMode="auto">
            <a:xfrm flipV="1">
              <a:off x="6962775" y="4948238"/>
              <a:ext cx="254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7" name="Line 61"/>
            <p:cNvSpPr>
              <a:spLocks noChangeShapeType="1"/>
            </p:cNvSpPr>
            <p:nvPr/>
          </p:nvSpPr>
          <p:spPr bwMode="auto">
            <a:xfrm flipV="1">
              <a:off x="7013575" y="4938713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8" name="Line 62"/>
            <p:cNvSpPr>
              <a:spLocks noChangeShapeType="1"/>
            </p:cNvSpPr>
            <p:nvPr/>
          </p:nvSpPr>
          <p:spPr bwMode="auto">
            <a:xfrm flipV="1">
              <a:off x="2755900" y="3808413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39" name="Line 63"/>
            <p:cNvSpPr>
              <a:spLocks noChangeShapeType="1"/>
            </p:cNvSpPr>
            <p:nvPr/>
          </p:nvSpPr>
          <p:spPr bwMode="auto">
            <a:xfrm flipV="1">
              <a:off x="2847975" y="3763963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0" name="Line 64"/>
            <p:cNvSpPr>
              <a:spLocks noChangeShapeType="1"/>
            </p:cNvSpPr>
            <p:nvPr/>
          </p:nvSpPr>
          <p:spPr bwMode="auto">
            <a:xfrm flipV="1">
              <a:off x="2936875" y="3719513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1" name="Line 65"/>
            <p:cNvSpPr>
              <a:spLocks noChangeShapeType="1"/>
            </p:cNvSpPr>
            <p:nvPr/>
          </p:nvSpPr>
          <p:spPr bwMode="auto">
            <a:xfrm flipV="1">
              <a:off x="3028950" y="3675063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2" name="Line 66"/>
            <p:cNvSpPr>
              <a:spLocks noChangeShapeType="1"/>
            </p:cNvSpPr>
            <p:nvPr/>
          </p:nvSpPr>
          <p:spPr bwMode="auto">
            <a:xfrm flipV="1">
              <a:off x="3121025" y="3630613"/>
              <a:ext cx="57150" cy="2540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3" name="Line 67"/>
            <p:cNvSpPr>
              <a:spLocks noChangeShapeType="1"/>
            </p:cNvSpPr>
            <p:nvPr/>
          </p:nvSpPr>
          <p:spPr bwMode="auto">
            <a:xfrm flipV="1">
              <a:off x="3213100" y="358298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4" name="Line 68"/>
            <p:cNvSpPr>
              <a:spLocks noChangeShapeType="1"/>
            </p:cNvSpPr>
            <p:nvPr/>
          </p:nvSpPr>
          <p:spPr bwMode="auto">
            <a:xfrm flipV="1">
              <a:off x="3302000" y="353853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5" name="Line 69"/>
            <p:cNvSpPr>
              <a:spLocks noChangeShapeType="1"/>
            </p:cNvSpPr>
            <p:nvPr/>
          </p:nvSpPr>
          <p:spPr bwMode="auto">
            <a:xfrm flipV="1">
              <a:off x="3394075" y="349408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6" name="Line 70"/>
            <p:cNvSpPr>
              <a:spLocks noChangeShapeType="1"/>
            </p:cNvSpPr>
            <p:nvPr/>
          </p:nvSpPr>
          <p:spPr bwMode="auto">
            <a:xfrm flipV="1">
              <a:off x="3486150" y="344963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7" name="Line 71"/>
            <p:cNvSpPr>
              <a:spLocks noChangeShapeType="1"/>
            </p:cNvSpPr>
            <p:nvPr/>
          </p:nvSpPr>
          <p:spPr bwMode="auto">
            <a:xfrm flipV="1">
              <a:off x="3575050" y="340518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8" name="Line 72"/>
            <p:cNvSpPr>
              <a:spLocks noChangeShapeType="1"/>
            </p:cNvSpPr>
            <p:nvPr/>
          </p:nvSpPr>
          <p:spPr bwMode="auto">
            <a:xfrm flipV="1">
              <a:off x="3667125" y="336073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49" name="Line 73"/>
            <p:cNvSpPr>
              <a:spLocks noChangeShapeType="1"/>
            </p:cNvSpPr>
            <p:nvPr/>
          </p:nvSpPr>
          <p:spPr bwMode="auto">
            <a:xfrm flipV="1">
              <a:off x="3759200" y="3316288"/>
              <a:ext cx="57150" cy="285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0" name="Line 74"/>
            <p:cNvSpPr>
              <a:spLocks noChangeShapeType="1"/>
            </p:cNvSpPr>
            <p:nvPr/>
          </p:nvSpPr>
          <p:spPr bwMode="auto">
            <a:xfrm>
              <a:off x="3851275" y="3309938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1" name="Line 75"/>
            <p:cNvSpPr>
              <a:spLocks noChangeShapeType="1"/>
            </p:cNvSpPr>
            <p:nvPr/>
          </p:nvSpPr>
          <p:spPr bwMode="auto">
            <a:xfrm>
              <a:off x="3952875" y="3319463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2" name="Line 76"/>
            <p:cNvSpPr>
              <a:spLocks noChangeShapeType="1"/>
            </p:cNvSpPr>
            <p:nvPr/>
          </p:nvSpPr>
          <p:spPr bwMode="auto">
            <a:xfrm>
              <a:off x="4054475" y="3328988"/>
              <a:ext cx="635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3" name="Line 77"/>
            <p:cNvSpPr>
              <a:spLocks noChangeShapeType="1"/>
            </p:cNvSpPr>
            <p:nvPr/>
          </p:nvSpPr>
          <p:spPr bwMode="auto">
            <a:xfrm>
              <a:off x="4156075" y="3338513"/>
              <a:ext cx="635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4" name="Line 78"/>
            <p:cNvSpPr>
              <a:spLocks noChangeShapeType="1"/>
            </p:cNvSpPr>
            <p:nvPr/>
          </p:nvSpPr>
          <p:spPr bwMode="auto">
            <a:xfrm>
              <a:off x="4257675" y="3344863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5" name="Line 79"/>
            <p:cNvSpPr>
              <a:spLocks noChangeShapeType="1"/>
            </p:cNvSpPr>
            <p:nvPr/>
          </p:nvSpPr>
          <p:spPr bwMode="auto">
            <a:xfrm>
              <a:off x="4359275" y="3354388"/>
              <a:ext cx="603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6" name="Line 80"/>
            <p:cNvSpPr>
              <a:spLocks noChangeShapeType="1"/>
            </p:cNvSpPr>
            <p:nvPr/>
          </p:nvSpPr>
          <p:spPr bwMode="auto">
            <a:xfrm>
              <a:off x="4457700" y="3363913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7" name="Line 81"/>
            <p:cNvSpPr>
              <a:spLocks noChangeShapeType="1"/>
            </p:cNvSpPr>
            <p:nvPr/>
          </p:nvSpPr>
          <p:spPr bwMode="auto">
            <a:xfrm>
              <a:off x="4559300" y="3373438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8" name="Line 82"/>
            <p:cNvSpPr>
              <a:spLocks noChangeShapeType="1"/>
            </p:cNvSpPr>
            <p:nvPr/>
          </p:nvSpPr>
          <p:spPr bwMode="auto">
            <a:xfrm>
              <a:off x="4660900" y="3382963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59" name="Line 83"/>
            <p:cNvSpPr>
              <a:spLocks noChangeShapeType="1"/>
            </p:cNvSpPr>
            <p:nvPr/>
          </p:nvSpPr>
          <p:spPr bwMode="auto">
            <a:xfrm>
              <a:off x="4762500" y="3392488"/>
              <a:ext cx="635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0" name="Freeform 84"/>
            <p:cNvSpPr>
              <a:spLocks/>
            </p:cNvSpPr>
            <p:nvPr/>
          </p:nvSpPr>
          <p:spPr bwMode="auto">
            <a:xfrm>
              <a:off x="4864100" y="3402013"/>
              <a:ext cx="60325" cy="12700"/>
            </a:xfrm>
            <a:custGeom>
              <a:avLst/>
              <a:gdLst>
                <a:gd name="T0" fmla="*/ 0 w 38"/>
                <a:gd name="T1" fmla="*/ 0 h 8"/>
                <a:gd name="T2" fmla="*/ 26 w 38"/>
                <a:gd name="T3" fmla="*/ 2 h 8"/>
                <a:gd name="T4" fmla="*/ 38 w 38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8">
                  <a:moveTo>
                    <a:pt x="0" y="0"/>
                  </a:moveTo>
                  <a:lnTo>
                    <a:pt x="26" y="2"/>
                  </a:lnTo>
                  <a:lnTo>
                    <a:pt x="38" y="8"/>
                  </a:lnTo>
                </a:path>
              </a:pathLst>
            </a:cu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1" name="Line 85"/>
            <p:cNvSpPr>
              <a:spLocks noChangeShapeType="1"/>
            </p:cNvSpPr>
            <p:nvPr/>
          </p:nvSpPr>
          <p:spPr bwMode="auto">
            <a:xfrm>
              <a:off x="4956175" y="3436938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2" name="Line 86"/>
            <p:cNvSpPr>
              <a:spLocks noChangeShapeType="1"/>
            </p:cNvSpPr>
            <p:nvPr/>
          </p:nvSpPr>
          <p:spPr bwMode="auto">
            <a:xfrm>
              <a:off x="5041900" y="3490913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3" name="Line 87"/>
            <p:cNvSpPr>
              <a:spLocks noChangeShapeType="1"/>
            </p:cNvSpPr>
            <p:nvPr/>
          </p:nvSpPr>
          <p:spPr bwMode="auto">
            <a:xfrm>
              <a:off x="5127625" y="3548063"/>
              <a:ext cx="53975" cy="317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4" name="Line 88"/>
            <p:cNvSpPr>
              <a:spLocks noChangeShapeType="1"/>
            </p:cNvSpPr>
            <p:nvPr/>
          </p:nvSpPr>
          <p:spPr bwMode="auto">
            <a:xfrm>
              <a:off x="5213350" y="3602038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5" name="Line 89"/>
            <p:cNvSpPr>
              <a:spLocks noChangeShapeType="1"/>
            </p:cNvSpPr>
            <p:nvPr/>
          </p:nvSpPr>
          <p:spPr bwMode="auto">
            <a:xfrm>
              <a:off x="5299075" y="3656013"/>
              <a:ext cx="5080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6" name="Line 90"/>
            <p:cNvSpPr>
              <a:spLocks noChangeShapeType="1"/>
            </p:cNvSpPr>
            <p:nvPr/>
          </p:nvSpPr>
          <p:spPr bwMode="auto">
            <a:xfrm>
              <a:off x="5384800" y="3709988"/>
              <a:ext cx="50800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7" name="Line 91"/>
            <p:cNvSpPr>
              <a:spLocks noChangeShapeType="1"/>
            </p:cNvSpPr>
            <p:nvPr/>
          </p:nvSpPr>
          <p:spPr bwMode="auto">
            <a:xfrm>
              <a:off x="5467350" y="3767138"/>
              <a:ext cx="53975" cy="317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8" name="Line 92"/>
            <p:cNvSpPr>
              <a:spLocks noChangeShapeType="1"/>
            </p:cNvSpPr>
            <p:nvPr/>
          </p:nvSpPr>
          <p:spPr bwMode="auto">
            <a:xfrm>
              <a:off x="5553075" y="3821113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69" name="Line 93"/>
            <p:cNvSpPr>
              <a:spLocks noChangeShapeType="1"/>
            </p:cNvSpPr>
            <p:nvPr/>
          </p:nvSpPr>
          <p:spPr bwMode="auto">
            <a:xfrm>
              <a:off x="5638800" y="3875088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0" name="Line 94"/>
            <p:cNvSpPr>
              <a:spLocks noChangeShapeType="1"/>
            </p:cNvSpPr>
            <p:nvPr/>
          </p:nvSpPr>
          <p:spPr bwMode="auto">
            <a:xfrm>
              <a:off x="5724525" y="3929063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1" name="Line 95"/>
            <p:cNvSpPr>
              <a:spLocks noChangeShapeType="1"/>
            </p:cNvSpPr>
            <p:nvPr/>
          </p:nvSpPr>
          <p:spPr bwMode="auto">
            <a:xfrm>
              <a:off x="5810250" y="3986213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2" name="Line 96"/>
            <p:cNvSpPr>
              <a:spLocks noChangeShapeType="1"/>
            </p:cNvSpPr>
            <p:nvPr/>
          </p:nvSpPr>
          <p:spPr bwMode="auto">
            <a:xfrm>
              <a:off x="5895975" y="4040188"/>
              <a:ext cx="53975" cy="349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3" name="Freeform 97"/>
            <p:cNvSpPr>
              <a:spLocks/>
            </p:cNvSpPr>
            <p:nvPr/>
          </p:nvSpPr>
          <p:spPr bwMode="auto">
            <a:xfrm>
              <a:off x="5981700" y="4081463"/>
              <a:ext cx="60325" cy="15875"/>
            </a:xfrm>
            <a:custGeom>
              <a:avLst/>
              <a:gdLst>
                <a:gd name="T0" fmla="*/ 0 w 38"/>
                <a:gd name="T1" fmla="*/ 8 h 10"/>
                <a:gd name="T2" fmla="*/ 2 w 38"/>
                <a:gd name="T3" fmla="*/ 10 h 10"/>
                <a:gd name="T4" fmla="*/ 38 w 3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0">
                  <a:moveTo>
                    <a:pt x="0" y="8"/>
                  </a:moveTo>
                  <a:lnTo>
                    <a:pt x="2" y="10"/>
                  </a:lnTo>
                  <a:lnTo>
                    <a:pt x="38" y="0"/>
                  </a:lnTo>
                </a:path>
              </a:pathLst>
            </a:cu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4" name="Line 98"/>
            <p:cNvSpPr>
              <a:spLocks noChangeShapeType="1"/>
            </p:cNvSpPr>
            <p:nvPr/>
          </p:nvSpPr>
          <p:spPr bwMode="auto">
            <a:xfrm flipV="1">
              <a:off x="6080125" y="4052888"/>
              <a:ext cx="60325" cy="190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5" name="Line 99"/>
            <p:cNvSpPr>
              <a:spLocks noChangeShapeType="1"/>
            </p:cNvSpPr>
            <p:nvPr/>
          </p:nvSpPr>
          <p:spPr bwMode="auto">
            <a:xfrm flipV="1">
              <a:off x="6178550" y="4024313"/>
              <a:ext cx="60325" cy="190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6" name="Line 100"/>
            <p:cNvSpPr>
              <a:spLocks noChangeShapeType="1"/>
            </p:cNvSpPr>
            <p:nvPr/>
          </p:nvSpPr>
          <p:spPr bwMode="auto">
            <a:xfrm flipV="1">
              <a:off x="6273800" y="3998913"/>
              <a:ext cx="63500" cy="158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7" name="Line 101"/>
            <p:cNvSpPr>
              <a:spLocks noChangeShapeType="1"/>
            </p:cNvSpPr>
            <p:nvPr/>
          </p:nvSpPr>
          <p:spPr bwMode="auto">
            <a:xfrm flipV="1">
              <a:off x="6372225" y="3970338"/>
              <a:ext cx="60325" cy="190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8" name="Line 102"/>
            <p:cNvSpPr>
              <a:spLocks noChangeShapeType="1"/>
            </p:cNvSpPr>
            <p:nvPr/>
          </p:nvSpPr>
          <p:spPr bwMode="auto">
            <a:xfrm flipV="1">
              <a:off x="6470650" y="3944938"/>
              <a:ext cx="60325" cy="158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79" name="Line 103"/>
            <p:cNvSpPr>
              <a:spLocks noChangeShapeType="1"/>
            </p:cNvSpPr>
            <p:nvPr/>
          </p:nvSpPr>
          <p:spPr bwMode="auto">
            <a:xfrm flipV="1">
              <a:off x="6569075" y="3916363"/>
              <a:ext cx="60325" cy="158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0" name="Line 104"/>
            <p:cNvSpPr>
              <a:spLocks noChangeShapeType="1"/>
            </p:cNvSpPr>
            <p:nvPr/>
          </p:nvSpPr>
          <p:spPr bwMode="auto">
            <a:xfrm flipV="1">
              <a:off x="6667500" y="3887788"/>
              <a:ext cx="60325" cy="190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1" name="Line 105"/>
            <p:cNvSpPr>
              <a:spLocks noChangeShapeType="1"/>
            </p:cNvSpPr>
            <p:nvPr/>
          </p:nvSpPr>
          <p:spPr bwMode="auto">
            <a:xfrm flipV="1">
              <a:off x="6762750" y="3862388"/>
              <a:ext cx="63500" cy="158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2" name="Line 106"/>
            <p:cNvSpPr>
              <a:spLocks noChangeShapeType="1"/>
            </p:cNvSpPr>
            <p:nvPr/>
          </p:nvSpPr>
          <p:spPr bwMode="auto">
            <a:xfrm flipV="1">
              <a:off x="6861175" y="3833813"/>
              <a:ext cx="63500" cy="158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3" name="Line 107"/>
            <p:cNvSpPr>
              <a:spLocks noChangeShapeType="1"/>
            </p:cNvSpPr>
            <p:nvPr/>
          </p:nvSpPr>
          <p:spPr bwMode="auto">
            <a:xfrm flipV="1">
              <a:off x="6959600" y="3805238"/>
              <a:ext cx="60325" cy="190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4" name="Line 108"/>
            <p:cNvSpPr>
              <a:spLocks noChangeShapeType="1"/>
            </p:cNvSpPr>
            <p:nvPr/>
          </p:nvSpPr>
          <p:spPr bwMode="auto">
            <a:xfrm flipV="1">
              <a:off x="7058025" y="3789363"/>
              <a:ext cx="1905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5" name="Line 109"/>
            <p:cNvSpPr>
              <a:spLocks noChangeShapeType="1"/>
            </p:cNvSpPr>
            <p:nvPr/>
          </p:nvSpPr>
          <p:spPr bwMode="auto">
            <a:xfrm flipV="1">
              <a:off x="2752725" y="438943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6" name="Line 110"/>
            <p:cNvSpPr>
              <a:spLocks noChangeShapeType="1"/>
            </p:cNvSpPr>
            <p:nvPr/>
          </p:nvSpPr>
          <p:spPr bwMode="auto">
            <a:xfrm flipV="1">
              <a:off x="2774950" y="43799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7" name="Line 111"/>
            <p:cNvSpPr>
              <a:spLocks noChangeShapeType="1"/>
            </p:cNvSpPr>
            <p:nvPr/>
          </p:nvSpPr>
          <p:spPr bwMode="auto">
            <a:xfrm flipV="1">
              <a:off x="2797175" y="43672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8" name="Line 112"/>
            <p:cNvSpPr>
              <a:spLocks noChangeShapeType="1"/>
            </p:cNvSpPr>
            <p:nvPr/>
          </p:nvSpPr>
          <p:spPr bwMode="auto">
            <a:xfrm flipV="1">
              <a:off x="2819400" y="43576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89" name="Line 113"/>
            <p:cNvSpPr>
              <a:spLocks noChangeShapeType="1"/>
            </p:cNvSpPr>
            <p:nvPr/>
          </p:nvSpPr>
          <p:spPr bwMode="auto">
            <a:xfrm flipV="1">
              <a:off x="2844800" y="43449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0" name="Line 114"/>
            <p:cNvSpPr>
              <a:spLocks noChangeShapeType="1"/>
            </p:cNvSpPr>
            <p:nvPr/>
          </p:nvSpPr>
          <p:spPr bwMode="auto">
            <a:xfrm flipV="1">
              <a:off x="2867025" y="43354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1" name="Line 115"/>
            <p:cNvSpPr>
              <a:spLocks noChangeShapeType="1"/>
            </p:cNvSpPr>
            <p:nvPr/>
          </p:nvSpPr>
          <p:spPr bwMode="auto">
            <a:xfrm flipV="1">
              <a:off x="2889250" y="432593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2" name="Line 116"/>
            <p:cNvSpPr>
              <a:spLocks noChangeShapeType="1"/>
            </p:cNvSpPr>
            <p:nvPr/>
          </p:nvSpPr>
          <p:spPr bwMode="auto">
            <a:xfrm flipV="1">
              <a:off x="2911475" y="43132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3" name="Line 117"/>
            <p:cNvSpPr>
              <a:spLocks noChangeShapeType="1"/>
            </p:cNvSpPr>
            <p:nvPr/>
          </p:nvSpPr>
          <p:spPr bwMode="auto">
            <a:xfrm flipV="1">
              <a:off x="2933700" y="430371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4" name="Line 118"/>
            <p:cNvSpPr>
              <a:spLocks noChangeShapeType="1"/>
            </p:cNvSpPr>
            <p:nvPr/>
          </p:nvSpPr>
          <p:spPr bwMode="auto">
            <a:xfrm flipV="1">
              <a:off x="2959100" y="429101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5" name="Line 119"/>
            <p:cNvSpPr>
              <a:spLocks noChangeShapeType="1"/>
            </p:cNvSpPr>
            <p:nvPr/>
          </p:nvSpPr>
          <p:spPr bwMode="auto">
            <a:xfrm flipV="1">
              <a:off x="2981325" y="42814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6" name="Line 120"/>
            <p:cNvSpPr>
              <a:spLocks noChangeShapeType="1"/>
            </p:cNvSpPr>
            <p:nvPr/>
          </p:nvSpPr>
          <p:spPr bwMode="auto">
            <a:xfrm flipV="1">
              <a:off x="3003550" y="42687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7" name="Line 121"/>
            <p:cNvSpPr>
              <a:spLocks noChangeShapeType="1"/>
            </p:cNvSpPr>
            <p:nvPr/>
          </p:nvSpPr>
          <p:spPr bwMode="auto">
            <a:xfrm flipV="1">
              <a:off x="3025775" y="42592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8" name="Line 122"/>
            <p:cNvSpPr>
              <a:spLocks noChangeShapeType="1"/>
            </p:cNvSpPr>
            <p:nvPr/>
          </p:nvSpPr>
          <p:spPr bwMode="auto">
            <a:xfrm flipV="1">
              <a:off x="3051175" y="424973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799" name="Line 123"/>
            <p:cNvSpPr>
              <a:spLocks noChangeShapeType="1"/>
            </p:cNvSpPr>
            <p:nvPr/>
          </p:nvSpPr>
          <p:spPr bwMode="auto">
            <a:xfrm flipV="1">
              <a:off x="3073400" y="423703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0" name="Line 124"/>
            <p:cNvSpPr>
              <a:spLocks noChangeShapeType="1"/>
            </p:cNvSpPr>
            <p:nvPr/>
          </p:nvSpPr>
          <p:spPr bwMode="auto">
            <a:xfrm flipV="1">
              <a:off x="3095625" y="422751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1" name="Line 125"/>
            <p:cNvSpPr>
              <a:spLocks noChangeShapeType="1"/>
            </p:cNvSpPr>
            <p:nvPr/>
          </p:nvSpPr>
          <p:spPr bwMode="auto">
            <a:xfrm flipV="1">
              <a:off x="3117850" y="42148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2" name="Line 126"/>
            <p:cNvSpPr>
              <a:spLocks noChangeShapeType="1"/>
            </p:cNvSpPr>
            <p:nvPr/>
          </p:nvSpPr>
          <p:spPr bwMode="auto">
            <a:xfrm flipV="1">
              <a:off x="3140075" y="420528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3" name="Line 127"/>
            <p:cNvSpPr>
              <a:spLocks noChangeShapeType="1"/>
            </p:cNvSpPr>
            <p:nvPr/>
          </p:nvSpPr>
          <p:spPr bwMode="auto">
            <a:xfrm flipV="1">
              <a:off x="3165475" y="41925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4" name="Line 128"/>
            <p:cNvSpPr>
              <a:spLocks noChangeShapeType="1"/>
            </p:cNvSpPr>
            <p:nvPr/>
          </p:nvSpPr>
          <p:spPr bwMode="auto">
            <a:xfrm flipV="1">
              <a:off x="3187700" y="41830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5" name="Line 129"/>
            <p:cNvSpPr>
              <a:spLocks noChangeShapeType="1"/>
            </p:cNvSpPr>
            <p:nvPr/>
          </p:nvSpPr>
          <p:spPr bwMode="auto">
            <a:xfrm flipV="1">
              <a:off x="3209925" y="41703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6" name="Line 130"/>
            <p:cNvSpPr>
              <a:spLocks noChangeShapeType="1"/>
            </p:cNvSpPr>
            <p:nvPr/>
          </p:nvSpPr>
          <p:spPr bwMode="auto">
            <a:xfrm flipV="1">
              <a:off x="3232150" y="41608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7" name="Line 131"/>
            <p:cNvSpPr>
              <a:spLocks noChangeShapeType="1"/>
            </p:cNvSpPr>
            <p:nvPr/>
          </p:nvSpPr>
          <p:spPr bwMode="auto">
            <a:xfrm flipV="1">
              <a:off x="3257550" y="4151313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8" name="Line 132"/>
            <p:cNvSpPr>
              <a:spLocks noChangeShapeType="1"/>
            </p:cNvSpPr>
            <p:nvPr/>
          </p:nvSpPr>
          <p:spPr bwMode="auto">
            <a:xfrm flipV="1">
              <a:off x="3279775" y="413861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09" name="Line 133"/>
            <p:cNvSpPr>
              <a:spLocks noChangeShapeType="1"/>
            </p:cNvSpPr>
            <p:nvPr/>
          </p:nvSpPr>
          <p:spPr bwMode="auto">
            <a:xfrm flipV="1">
              <a:off x="3302000" y="412908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0" name="Line 134"/>
            <p:cNvSpPr>
              <a:spLocks noChangeShapeType="1"/>
            </p:cNvSpPr>
            <p:nvPr/>
          </p:nvSpPr>
          <p:spPr bwMode="auto">
            <a:xfrm flipV="1">
              <a:off x="3324225" y="41163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1" name="Line 135"/>
            <p:cNvSpPr>
              <a:spLocks noChangeShapeType="1"/>
            </p:cNvSpPr>
            <p:nvPr/>
          </p:nvSpPr>
          <p:spPr bwMode="auto">
            <a:xfrm flipV="1">
              <a:off x="3346450" y="41068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2" name="Line 136"/>
            <p:cNvSpPr>
              <a:spLocks noChangeShapeType="1"/>
            </p:cNvSpPr>
            <p:nvPr/>
          </p:nvSpPr>
          <p:spPr bwMode="auto">
            <a:xfrm flipV="1">
              <a:off x="3371850" y="40941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3" name="Line 137"/>
            <p:cNvSpPr>
              <a:spLocks noChangeShapeType="1"/>
            </p:cNvSpPr>
            <p:nvPr/>
          </p:nvSpPr>
          <p:spPr bwMode="auto">
            <a:xfrm flipV="1">
              <a:off x="3394075" y="40846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4" name="Line 138"/>
            <p:cNvSpPr>
              <a:spLocks noChangeShapeType="1"/>
            </p:cNvSpPr>
            <p:nvPr/>
          </p:nvSpPr>
          <p:spPr bwMode="auto">
            <a:xfrm flipV="1">
              <a:off x="3416300" y="40719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5" name="Line 139"/>
            <p:cNvSpPr>
              <a:spLocks noChangeShapeType="1"/>
            </p:cNvSpPr>
            <p:nvPr/>
          </p:nvSpPr>
          <p:spPr bwMode="auto">
            <a:xfrm flipV="1">
              <a:off x="3438525" y="40624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6" name="Line 140"/>
            <p:cNvSpPr>
              <a:spLocks noChangeShapeType="1"/>
            </p:cNvSpPr>
            <p:nvPr/>
          </p:nvSpPr>
          <p:spPr bwMode="auto">
            <a:xfrm flipV="1">
              <a:off x="3463925" y="405288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7" name="Line 141"/>
            <p:cNvSpPr>
              <a:spLocks noChangeShapeType="1"/>
            </p:cNvSpPr>
            <p:nvPr/>
          </p:nvSpPr>
          <p:spPr bwMode="auto">
            <a:xfrm flipV="1">
              <a:off x="3486150" y="40401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8" name="Line 142"/>
            <p:cNvSpPr>
              <a:spLocks noChangeShapeType="1"/>
            </p:cNvSpPr>
            <p:nvPr/>
          </p:nvSpPr>
          <p:spPr bwMode="auto">
            <a:xfrm flipV="1">
              <a:off x="3508375" y="403066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19" name="Line 143"/>
            <p:cNvSpPr>
              <a:spLocks noChangeShapeType="1"/>
            </p:cNvSpPr>
            <p:nvPr/>
          </p:nvSpPr>
          <p:spPr bwMode="auto">
            <a:xfrm flipV="1">
              <a:off x="3530600" y="40179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0" name="Line 144"/>
            <p:cNvSpPr>
              <a:spLocks noChangeShapeType="1"/>
            </p:cNvSpPr>
            <p:nvPr/>
          </p:nvSpPr>
          <p:spPr bwMode="auto">
            <a:xfrm flipV="1">
              <a:off x="3552825" y="40084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1" name="Line 145"/>
            <p:cNvSpPr>
              <a:spLocks noChangeShapeType="1"/>
            </p:cNvSpPr>
            <p:nvPr/>
          </p:nvSpPr>
          <p:spPr bwMode="auto">
            <a:xfrm flipV="1">
              <a:off x="3578225" y="399573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2" name="Line 146"/>
            <p:cNvSpPr>
              <a:spLocks noChangeShapeType="1"/>
            </p:cNvSpPr>
            <p:nvPr/>
          </p:nvSpPr>
          <p:spPr bwMode="auto">
            <a:xfrm flipV="1">
              <a:off x="3600450" y="39862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3" name="Line 147"/>
            <p:cNvSpPr>
              <a:spLocks noChangeShapeType="1"/>
            </p:cNvSpPr>
            <p:nvPr/>
          </p:nvSpPr>
          <p:spPr bwMode="auto">
            <a:xfrm flipV="1">
              <a:off x="3622675" y="397668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4" name="Line 148"/>
            <p:cNvSpPr>
              <a:spLocks noChangeShapeType="1"/>
            </p:cNvSpPr>
            <p:nvPr/>
          </p:nvSpPr>
          <p:spPr bwMode="auto">
            <a:xfrm flipV="1">
              <a:off x="3644900" y="39639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5" name="Line 149"/>
            <p:cNvSpPr>
              <a:spLocks noChangeShapeType="1"/>
            </p:cNvSpPr>
            <p:nvPr/>
          </p:nvSpPr>
          <p:spPr bwMode="auto">
            <a:xfrm flipV="1">
              <a:off x="3670300" y="3954463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6" name="Line 150"/>
            <p:cNvSpPr>
              <a:spLocks noChangeShapeType="1"/>
            </p:cNvSpPr>
            <p:nvPr/>
          </p:nvSpPr>
          <p:spPr bwMode="auto">
            <a:xfrm flipV="1">
              <a:off x="3692525" y="39417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7" name="Line 151"/>
            <p:cNvSpPr>
              <a:spLocks noChangeShapeType="1"/>
            </p:cNvSpPr>
            <p:nvPr/>
          </p:nvSpPr>
          <p:spPr bwMode="auto">
            <a:xfrm flipV="1">
              <a:off x="3714750" y="393223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8" name="Line 152"/>
            <p:cNvSpPr>
              <a:spLocks noChangeShapeType="1"/>
            </p:cNvSpPr>
            <p:nvPr/>
          </p:nvSpPr>
          <p:spPr bwMode="auto">
            <a:xfrm flipV="1">
              <a:off x="3736975" y="39195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29" name="Line 153"/>
            <p:cNvSpPr>
              <a:spLocks noChangeShapeType="1"/>
            </p:cNvSpPr>
            <p:nvPr/>
          </p:nvSpPr>
          <p:spPr bwMode="auto">
            <a:xfrm flipV="1">
              <a:off x="3759200" y="39100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0" name="Line 154"/>
            <p:cNvSpPr>
              <a:spLocks noChangeShapeType="1"/>
            </p:cNvSpPr>
            <p:nvPr/>
          </p:nvSpPr>
          <p:spPr bwMode="auto">
            <a:xfrm flipV="1">
              <a:off x="3784600" y="389731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1" name="Line 155"/>
            <p:cNvSpPr>
              <a:spLocks noChangeShapeType="1"/>
            </p:cNvSpPr>
            <p:nvPr/>
          </p:nvSpPr>
          <p:spPr bwMode="auto">
            <a:xfrm flipV="1">
              <a:off x="3806825" y="38877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2" name="Freeform 156"/>
            <p:cNvSpPr>
              <a:spLocks/>
            </p:cNvSpPr>
            <p:nvPr/>
          </p:nvSpPr>
          <p:spPr bwMode="auto">
            <a:xfrm>
              <a:off x="3829050" y="388143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2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2" y="0"/>
                  </a:lnTo>
                  <a:lnTo>
                    <a:pt x="8" y="2"/>
                  </a:lnTo>
                </a:path>
              </a:pathLst>
            </a:cu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3" name="Line 157"/>
            <p:cNvSpPr>
              <a:spLocks noChangeShapeType="1"/>
            </p:cNvSpPr>
            <p:nvPr/>
          </p:nvSpPr>
          <p:spPr bwMode="auto">
            <a:xfrm>
              <a:off x="3851275" y="38909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4" name="Line 158"/>
            <p:cNvSpPr>
              <a:spLocks noChangeShapeType="1"/>
            </p:cNvSpPr>
            <p:nvPr/>
          </p:nvSpPr>
          <p:spPr bwMode="auto">
            <a:xfrm>
              <a:off x="3876675" y="39004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5" name="Line 159"/>
            <p:cNvSpPr>
              <a:spLocks noChangeShapeType="1"/>
            </p:cNvSpPr>
            <p:nvPr/>
          </p:nvSpPr>
          <p:spPr bwMode="auto">
            <a:xfrm>
              <a:off x="3898900" y="391318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6" name="Line 160"/>
            <p:cNvSpPr>
              <a:spLocks noChangeShapeType="1"/>
            </p:cNvSpPr>
            <p:nvPr/>
          </p:nvSpPr>
          <p:spPr bwMode="auto">
            <a:xfrm>
              <a:off x="3921125" y="39227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7" name="Line 161"/>
            <p:cNvSpPr>
              <a:spLocks noChangeShapeType="1"/>
            </p:cNvSpPr>
            <p:nvPr/>
          </p:nvSpPr>
          <p:spPr bwMode="auto">
            <a:xfrm>
              <a:off x="3946525" y="393223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8" name="Line 162"/>
            <p:cNvSpPr>
              <a:spLocks noChangeShapeType="1"/>
            </p:cNvSpPr>
            <p:nvPr/>
          </p:nvSpPr>
          <p:spPr bwMode="auto">
            <a:xfrm>
              <a:off x="3968750" y="394493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39" name="Line 163"/>
            <p:cNvSpPr>
              <a:spLocks noChangeShapeType="1"/>
            </p:cNvSpPr>
            <p:nvPr/>
          </p:nvSpPr>
          <p:spPr bwMode="auto">
            <a:xfrm>
              <a:off x="3990975" y="39544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0" name="Line 164"/>
            <p:cNvSpPr>
              <a:spLocks noChangeShapeType="1"/>
            </p:cNvSpPr>
            <p:nvPr/>
          </p:nvSpPr>
          <p:spPr bwMode="auto">
            <a:xfrm>
              <a:off x="4013200" y="39639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1" name="Line 165"/>
            <p:cNvSpPr>
              <a:spLocks noChangeShapeType="1"/>
            </p:cNvSpPr>
            <p:nvPr/>
          </p:nvSpPr>
          <p:spPr bwMode="auto">
            <a:xfrm>
              <a:off x="4038600" y="397351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2" name="Line 166"/>
            <p:cNvSpPr>
              <a:spLocks noChangeShapeType="1"/>
            </p:cNvSpPr>
            <p:nvPr/>
          </p:nvSpPr>
          <p:spPr bwMode="auto">
            <a:xfrm>
              <a:off x="4060825" y="398621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3" name="Line 167"/>
            <p:cNvSpPr>
              <a:spLocks noChangeShapeType="1"/>
            </p:cNvSpPr>
            <p:nvPr/>
          </p:nvSpPr>
          <p:spPr bwMode="auto">
            <a:xfrm>
              <a:off x="4083050" y="39957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4" name="Line 168"/>
            <p:cNvSpPr>
              <a:spLocks noChangeShapeType="1"/>
            </p:cNvSpPr>
            <p:nvPr/>
          </p:nvSpPr>
          <p:spPr bwMode="auto">
            <a:xfrm>
              <a:off x="4108450" y="40052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5" name="Line 169"/>
            <p:cNvSpPr>
              <a:spLocks noChangeShapeType="1"/>
            </p:cNvSpPr>
            <p:nvPr/>
          </p:nvSpPr>
          <p:spPr bwMode="auto">
            <a:xfrm>
              <a:off x="4130675" y="401796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6" name="Line 170"/>
            <p:cNvSpPr>
              <a:spLocks noChangeShapeType="1"/>
            </p:cNvSpPr>
            <p:nvPr/>
          </p:nvSpPr>
          <p:spPr bwMode="auto">
            <a:xfrm>
              <a:off x="4152900" y="40274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7" name="Line 171"/>
            <p:cNvSpPr>
              <a:spLocks noChangeShapeType="1"/>
            </p:cNvSpPr>
            <p:nvPr/>
          </p:nvSpPr>
          <p:spPr bwMode="auto">
            <a:xfrm>
              <a:off x="4175125" y="40370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8" name="Line 172"/>
            <p:cNvSpPr>
              <a:spLocks noChangeShapeType="1"/>
            </p:cNvSpPr>
            <p:nvPr/>
          </p:nvSpPr>
          <p:spPr bwMode="auto">
            <a:xfrm>
              <a:off x="4200525" y="4049713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49" name="Line 173"/>
            <p:cNvSpPr>
              <a:spLocks noChangeShapeType="1"/>
            </p:cNvSpPr>
            <p:nvPr/>
          </p:nvSpPr>
          <p:spPr bwMode="auto">
            <a:xfrm>
              <a:off x="4222750" y="405923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0" name="Line 174"/>
            <p:cNvSpPr>
              <a:spLocks noChangeShapeType="1"/>
            </p:cNvSpPr>
            <p:nvPr/>
          </p:nvSpPr>
          <p:spPr bwMode="auto">
            <a:xfrm>
              <a:off x="4244975" y="40687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1" name="Line 175"/>
            <p:cNvSpPr>
              <a:spLocks noChangeShapeType="1"/>
            </p:cNvSpPr>
            <p:nvPr/>
          </p:nvSpPr>
          <p:spPr bwMode="auto">
            <a:xfrm>
              <a:off x="4270375" y="40782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2" name="Line 176"/>
            <p:cNvSpPr>
              <a:spLocks noChangeShapeType="1"/>
            </p:cNvSpPr>
            <p:nvPr/>
          </p:nvSpPr>
          <p:spPr bwMode="auto">
            <a:xfrm>
              <a:off x="4292600" y="409098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3" name="Line 177"/>
            <p:cNvSpPr>
              <a:spLocks noChangeShapeType="1"/>
            </p:cNvSpPr>
            <p:nvPr/>
          </p:nvSpPr>
          <p:spPr bwMode="auto">
            <a:xfrm>
              <a:off x="4314825" y="41005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4" name="Line 178"/>
            <p:cNvSpPr>
              <a:spLocks noChangeShapeType="1"/>
            </p:cNvSpPr>
            <p:nvPr/>
          </p:nvSpPr>
          <p:spPr bwMode="auto">
            <a:xfrm>
              <a:off x="4337050" y="41100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5" name="Line 179"/>
            <p:cNvSpPr>
              <a:spLocks noChangeShapeType="1"/>
            </p:cNvSpPr>
            <p:nvPr/>
          </p:nvSpPr>
          <p:spPr bwMode="auto">
            <a:xfrm>
              <a:off x="4362450" y="412273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6" name="Line 180"/>
            <p:cNvSpPr>
              <a:spLocks noChangeShapeType="1"/>
            </p:cNvSpPr>
            <p:nvPr/>
          </p:nvSpPr>
          <p:spPr bwMode="auto">
            <a:xfrm>
              <a:off x="4384675" y="41322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7" name="Line 181"/>
            <p:cNvSpPr>
              <a:spLocks noChangeShapeType="1"/>
            </p:cNvSpPr>
            <p:nvPr/>
          </p:nvSpPr>
          <p:spPr bwMode="auto">
            <a:xfrm>
              <a:off x="4406900" y="41417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8" name="Line 182"/>
            <p:cNvSpPr>
              <a:spLocks noChangeShapeType="1"/>
            </p:cNvSpPr>
            <p:nvPr/>
          </p:nvSpPr>
          <p:spPr bwMode="auto">
            <a:xfrm>
              <a:off x="4432300" y="415131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59" name="Line 183"/>
            <p:cNvSpPr>
              <a:spLocks noChangeShapeType="1"/>
            </p:cNvSpPr>
            <p:nvPr/>
          </p:nvSpPr>
          <p:spPr bwMode="auto">
            <a:xfrm>
              <a:off x="4454525" y="416401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0" name="Line 184"/>
            <p:cNvSpPr>
              <a:spLocks noChangeShapeType="1"/>
            </p:cNvSpPr>
            <p:nvPr/>
          </p:nvSpPr>
          <p:spPr bwMode="auto">
            <a:xfrm>
              <a:off x="4476750" y="41735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1" name="Line 185"/>
            <p:cNvSpPr>
              <a:spLocks noChangeShapeType="1"/>
            </p:cNvSpPr>
            <p:nvPr/>
          </p:nvSpPr>
          <p:spPr bwMode="auto">
            <a:xfrm>
              <a:off x="4502150" y="41830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2" name="Line 186"/>
            <p:cNvSpPr>
              <a:spLocks noChangeShapeType="1"/>
            </p:cNvSpPr>
            <p:nvPr/>
          </p:nvSpPr>
          <p:spPr bwMode="auto">
            <a:xfrm>
              <a:off x="4524375" y="4195763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3" name="Line 187"/>
            <p:cNvSpPr>
              <a:spLocks noChangeShapeType="1"/>
            </p:cNvSpPr>
            <p:nvPr/>
          </p:nvSpPr>
          <p:spPr bwMode="auto">
            <a:xfrm>
              <a:off x="4546600" y="42052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4" name="Line 188"/>
            <p:cNvSpPr>
              <a:spLocks noChangeShapeType="1"/>
            </p:cNvSpPr>
            <p:nvPr/>
          </p:nvSpPr>
          <p:spPr bwMode="auto">
            <a:xfrm>
              <a:off x="4568825" y="42148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5" name="Line 189"/>
            <p:cNvSpPr>
              <a:spLocks noChangeShapeType="1"/>
            </p:cNvSpPr>
            <p:nvPr/>
          </p:nvSpPr>
          <p:spPr bwMode="auto">
            <a:xfrm>
              <a:off x="4594225" y="4227513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6" name="Line 190"/>
            <p:cNvSpPr>
              <a:spLocks noChangeShapeType="1"/>
            </p:cNvSpPr>
            <p:nvPr/>
          </p:nvSpPr>
          <p:spPr bwMode="auto">
            <a:xfrm>
              <a:off x="4616450" y="4237038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7" name="Line 191"/>
            <p:cNvSpPr>
              <a:spLocks noChangeShapeType="1"/>
            </p:cNvSpPr>
            <p:nvPr/>
          </p:nvSpPr>
          <p:spPr bwMode="auto">
            <a:xfrm>
              <a:off x="4638675" y="42465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8" name="Line 192"/>
            <p:cNvSpPr>
              <a:spLocks noChangeShapeType="1"/>
            </p:cNvSpPr>
            <p:nvPr/>
          </p:nvSpPr>
          <p:spPr bwMode="auto">
            <a:xfrm>
              <a:off x="4664075" y="4256088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69" name="Line 193"/>
            <p:cNvSpPr>
              <a:spLocks noChangeShapeType="1"/>
            </p:cNvSpPr>
            <p:nvPr/>
          </p:nvSpPr>
          <p:spPr bwMode="auto">
            <a:xfrm>
              <a:off x="4686300" y="426878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0" name="Line 194"/>
            <p:cNvSpPr>
              <a:spLocks noChangeShapeType="1"/>
            </p:cNvSpPr>
            <p:nvPr/>
          </p:nvSpPr>
          <p:spPr bwMode="auto">
            <a:xfrm>
              <a:off x="4708525" y="427831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1" name="Line 195"/>
            <p:cNvSpPr>
              <a:spLocks noChangeShapeType="1"/>
            </p:cNvSpPr>
            <p:nvPr/>
          </p:nvSpPr>
          <p:spPr bwMode="auto">
            <a:xfrm>
              <a:off x="4730750" y="42878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2" name="Line 196"/>
            <p:cNvSpPr>
              <a:spLocks noChangeShapeType="1"/>
            </p:cNvSpPr>
            <p:nvPr/>
          </p:nvSpPr>
          <p:spPr bwMode="auto">
            <a:xfrm>
              <a:off x="4756150" y="430053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3" name="Line 197"/>
            <p:cNvSpPr>
              <a:spLocks noChangeShapeType="1"/>
            </p:cNvSpPr>
            <p:nvPr/>
          </p:nvSpPr>
          <p:spPr bwMode="auto">
            <a:xfrm>
              <a:off x="4778375" y="43100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4" name="Line 198"/>
            <p:cNvSpPr>
              <a:spLocks noChangeShapeType="1"/>
            </p:cNvSpPr>
            <p:nvPr/>
          </p:nvSpPr>
          <p:spPr bwMode="auto">
            <a:xfrm>
              <a:off x="4800600" y="431958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5" name="Line 199"/>
            <p:cNvSpPr>
              <a:spLocks noChangeShapeType="1"/>
            </p:cNvSpPr>
            <p:nvPr/>
          </p:nvSpPr>
          <p:spPr bwMode="auto">
            <a:xfrm>
              <a:off x="4826000" y="4332288"/>
              <a:ext cx="9525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6" name="Line 200"/>
            <p:cNvSpPr>
              <a:spLocks noChangeShapeType="1"/>
            </p:cNvSpPr>
            <p:nvPr/>
          </p:nvSpPr>
          <p:spPr bwMode="auto">
            <a:xfrm>
              <a:off x="4848225" y="4341813"/>
              <a:ext cx="12700" cy="317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7" name="Line 201"/>
            <p:cNvSpPr>
              <a:spLocks noChangeShapeType="1"/>
            </p:cNvSpPr>
            <p:nvPr/>
          </p:nvSpPr>
          <p:spPr bwMode="auto">
            <a:xfrm>
              <a:off x="4870450" y="4351338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8" name="Line 202"/>
            <p:cNvSpPr>
              <a:spLocks noChangeShapeType="1"/>
            </p:cNvSpPr>
            <p:nvPr/>
          </p:nvSpPr>
          <p:spPr bwMode="auto">
            <a:xfrm>
              <a:off x="4892675" y="4360863"/>
              <a:ext cx="12700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79" name="Line 203"/>
            <p:cNvSpPr>
              <a:spLocks noChangeShapeType="1"/>
            </p:cNvSpPr>
            <p:nvPr/>
          </p:nvSpPr>
          <p:spPr bwMode="auto">
            <a:xfrm flipV="1">
              <a:off x="4914900" y="4351338"/>
              <a:ext cx="95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0" name="Line 204"/>
            <p:cNvSpPr>
              <a:spLocks noChangeShapeType="1"/>
            </p:cNvSpPr>
            <p:nvPr/>
          </p:nvSpPr>
          <p:spPr bwMode="auto">
            <a:xfrm flipV="1">
              <a:off x="4937125" y="4335463"/>
              <a:ext cx="9525" cy="9525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1" name="Line 205"/>
            <p:cNvSpPr>
              <a:spLocks noChangeShapeType="1"/>
            </p:cNvSpPr>
            <p:nvPr/>
          </p:nvSpPr>
          <p:spPr bwMode="auto">
            <a:xfrm flipV="1">
              <a:off x="4956175" y="4322763"/>
              <a:ext cx="9525" cy="6350"/>
            </a:xfrm>
            <a:prstGeom prst="line">
              <a:avLst/>
            </a:prstGeom>
            <a:noFill/>
            <a:ln w="9525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grpSp>
          <p:nvGrpSpPr>
            <p:cNvPr id="5" name="Group 407"/>
            <p:cNvGrpSpPr>
              <a:grpSpLocks/>
            </p:cNvGrpSpPr>
            <p:nvPr/>
          </p:nvGrpSpPr>
          <p:grpSpPr bwMode="auto">
            <a:xfrm>
              <a:off x="1866900" y="2208213"/>
              <a:ext cx="5248275" cy="3079750"/>
              <a:chOff x="1176" y="1391"/>
              <a:chExt cx="3306" cy="1940"/>
            </a:xfrm>
          </p:grpSpPr>
          <p:sp>
            <p:nvSpPr>
              <p:cNvPr id="16482" name="Line 207"/>
              <p:cNvSpPr>
                <a:spLocks noChangeShapeType="1"/>
              </p:cNvSpPr>
              <p:nvPr/>
            </p:nvSpPr>
            <p:spPr bwMode="auto">
              <a:xfrm flipV="1">
                <a:off x="3134" y="271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3" name="Line 208"/>
              <p:cNvSpPr>
                <a:spLocks noChangeShapeType="1"/>
              </p:cNvSpPr>
              <p:nvPr/>
            </p:nvSpPr>
            <p:spPr bwMode="auto">
              <a:xfrm flipV="1">
                <a:off x="3148" y="270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4" name="Line 209"/>
              <p:cNvSpPr>
                <a:spLocks noChangeShapeType="1"/>
              </p:cNvSpPr>
              <p:nvPr/>
            </p:nvSpPr>
            <p:spPr bwMode="auto">
              <a:xfrm flipV="1">
                <a:off x="3160" y="269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5" name="Line 210"/>
              <p:cNvSpPr>
                <a:spLocks noChangeShapeType="1"/>
              </p:cNvSpPr>
              <p:nvPr/>
            </p:nvSpPr>
            <p:spPr bwMode="auto">
              <a:xfrm flipV="1">
                <a:off x="3172" y="268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6" name="Line 211"/>
              <p:cNvSpPr>
                <a:spLocks noChangeShapeType="1"/>
              </p:cNvSpPr>
              <p:nvPr/>
            </p:nvSpPr>
            <p:spPr bwMode="auto">
              <a:xfrm flipV="1">
                <a:off x="3184" y="267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7" name="Line 212"/>
              <p:cNvSpPr>
                <a:spLocks noChangeShapeType="1"/>
              </p:cNvSpPr>
              <p:nvPr/>
            </p:nvSpPr>
            <p:spPr bwMode="auto">
              <a:xfrm flipV="1">
                <a:off x="3198" y="266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8" name="Line 213"/>
              <p:cNvSpPr>
                <a:spLocks noChangeShapeType="1"/>
              </p:cNvSpPr>
              <p:nvPr/>
            </p:nvSpPr>
            <p:spPr bwMode="auto">
              <a:xfrm flipV="1">
                <a:off x="3210" y="265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89" name="Line 214"/>
              <p:cNvSpPr>
                <a:spLocks noChangeShapeType="1"/>
              </p:cNvSpPr>
              <p:nvPr/>
            </p:nvSpPr>
            <p:spPr bwMode="auto">
              <a:xfrm flipV="1">
                <a:off x="3222" y="2643"/>
                <a:ext cx="8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0" name="Line 215"/>
              <p:cNvSpPr>
                <a:spLocks noChangeShapeType="1"/>
              </p:cNvSpPr>
              <p:nvPr/>
            </p:nvSpPr>
            <p:spPr bwMode="auto">
              <a:xfrm flipV="1">
                <a:off x="3236" y="263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1" name="Line 216"/>
              <p:cNvSpPr>
                <a:spLocks noChangeShapeType="1"/>
              </p:cNvSpPr>
              <p:nvPr/>
            </p:nvSpPr>
            <p:spPr bwMode="auto">
              <a:xfrm flipV="1">
                <a:off x="3248" y="262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2" name="Line 217"/>
              <p:cNvSpPr>
                <a:spLocks noChangeShapeType="1"/>
              </p:cNvSpPr>
              <p:nvPr/>
            </p:nvSpPr>
            <p:spPr bwMode="auto">
              <a:xfrm flipV="1">
                <a:off x="3260" y="261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3" name="Line 218"/>
              <p:cNvSpPr>
                <a:spLocks noChangeShapeType="1"/>
              </p:cNvSpPr>
              <p:nvPr/>
            </p:nvSpPr>
            <p:spPr bwMode="auto">
              <a:xfrm flipV="1">
                <a:off x="3274" y="260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4" name="Line 219"/>
              <p:cNvSpPr>
                <a:spLocks noChangeShapeType="1"/>
              </p:cNvSpPr>
              <p:nvPr/>
            </p:nvSpPr>
            <p:spPr bwMode="auto">
              <a:xfrm flipV="1">
                <a:off x="3286" y="259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5" name="Line 220"/>
              <p:cNvSpPr>
                <a:spLocks noChangeShapeType="1"/>
              </p:cNvSpPr>
              <p:nvPr/>
            </p:nvSpPr>
            <p:spPr bwMode="auto">
              <a:xfrm flipV="1">
                <a:off x="3298" y="258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6" name="Line 221"/>
              <p:cNvSpPr>
                <a:spLocks noChangeShapeType="1"/>
              </p:cNvSpPr>
              <p:nvPr/>
            </p:nvSpPr>
            <p:spPr bwMode="auto">
              <a:xfrm flipV="1">
                <a:off x="3312" y="257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7" name="Line 222"/>
              <p:cNvSpPr>
                <a:spLocks noChangeShapeType="1"/>
              </p:cNvSpPr>
              <p:nvPr/>
            </p:nvSpPr>
            <p:spPr bwMode="auto">
              <a:xfrm flipV="1">
                <a:off x="3324" y="256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8" name="Line 223"/>
              <p:cNvSpPr>
                <a:spLocks noChangeShapeType="1"/>
              </p:cNvSpPr>
              <p:nvPr/>
            </p:nvSpPr>
            <p:spPr bwMode="auto">
              <a:xfrm flipV="1">
                <a:off x="3336" y="255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499" name="Line 224"/>
              <p:cNvSpPr>
                <a:spLocks noChangeShapeType="1"/>
              </p:cNvSpPr>
              <p:nvPr/>
            </p:nvSpPr>
            <p:spPr bwMode="auto">
              <a:xfrm flipV="1">
                <a:off x="3350" y="254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0" name="Line 225"/>
              <p:cNvSpPr>
                <a:spLocks noChangeShapeType="1"/>
              </p:cNvSpPr>
              <p:nvPr/>
            </p:nvSpPr>
            <p:spPr bwMode="auto">
              <a:xfrm flipV="1">
                <a:off x="3362" y="253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1" name="Line 226"/>
              <p:cNvSpPr>
                <a:spLocks noChangeShapeType="1"/>
              </p:cNvSpPr>
              <p:nvPr/>
            </p:nvSpPr>
            <p:spPr bwMode="auto">
              <a:xfrm flipV="1">
                <a:off x="3374" y="252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2" name="Line 227"/>
              <p:cNvSpPr>
                <a:spLocks noChangeShapeType="1"/>
              </p:cNvSpPr>
              <p:nvPr/>
            </p:nvSpPr>
            <p:spPr bwMode="auto">
              <a:xfrm flipV="1">
                <a:off x="3386" y="2515"/>
                <a:ext cx="8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3" name="Line 228"/>
              <p:cNvSpPr>
                <a:spLocks noChangeShapeType="1"/>
              </p:cNvSpPr>
              <p:nvPr/>
            </p:nvSpPr>
            <p:spPr bwMode="auto">
              <a:xfrm flipV="1">
                <a:off x="3400" y="250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4" name="Line 229"/>
              <p:cNvSpPr>
                <a:spLocks noChangeShapeType="1"/>
              </p:cNvSpPr>
              <p:nvPr/>
            </p:nvSpPr>
            <p:spPr bwMode="auto">
              <a:xfrm flipV="1">
                <a:off x="3412" y="249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5" name="Line 230"/>
              <p:cNvSpPr>
                <a:spLocks noChangeShapeType="1"/>
              </p:cNvSpPr>
              <p:nvPr/>
            </p:nvSpPr>
            <p:spPr bwMode="auto">
              <a:xfrm flipV="1">
                <a:off x="3424" y="2487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6" name="Line 231"/>
              <p:cNvSpPr>
                <a:spLocks noChangeShapeType="1"/>
              </p:cNvSpPr>
              <p:nvPr/>
            </p:nvSpPr>
            <p:spPr bwMode="auto">
              <a:xfrm flipV="1">
                <a:off x="3438" y="247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7" name="Line 232"/>
              <p:cNvSpPr>
                <a:spLocks noChangeShapeType="1"/>
              </p:cNvSpPr>
              <p:nvPr/>
            </p:nvSpPr>
            <p:spPr bwMode="auto">
              <a:xfrm flipV="1">
                <a:off x="3450" y="246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8" name="Line 233"/>
              <p:cNvSpPr>
                <a:spLocks noChangeShapeType="1"/>
              </p:cNvSpPr>
              <p:nvPr/>
            </p:nvSpPr>
            <p:spPr bwMode="auto">
              <a:xfrm flipV="1">
                <a:off x="3462" y="245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09" name="Line 234"/>
              <p:cNvSpPr>
                <a:spLocks noChangeShapeType="1"/>
              </p:cNvSpPr>
              <p:nvPr/>
            </p:nvSpPr>
            <p:spPr bwMode="auto">
              <a:xfrm flipV="1">
                <a:off x="3476" y="244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0" name="Line 235"/>
              <p:cNvSpPr>
                <a:spLocks noChangeShapeType="1"/>
              </p:cNvSpPr>
              <p:nvPr/>
            </p:nvSpPr>
            <p:spPr bwMode="auto">
              <a:xfrm flipV="1">
                <a:off x="3488" y="243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1" name="Line 236"/>
              <p:cNvSpPr>
                <a:spLocks noChangeShapeType="1"/>
              </p:cNvSpPr>
              <p:nvPr/>
            </p:nvSpPr>
            <p:spPr bwMode="auto">
              <a:xfrm flipV="1">
                <a:off x="3500" y="242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2" name="Line 237"/>
              <p:cNvSpPr>
                <a:spLocks noChangeShapeType="1"/>
              </p:cNvSpPr>
              <p:nvPr/>
            </p:nvSpPr>
            <p:spPr bwMode="auto">
              <a:xfrm flipV="1">
                <a:off x="3514" y="241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3" name="Line 238"/>
              <p:cNvSpPr>
                <a:spLocks noChangeShapeType="1"/>
              </p:cNvSpPr>
              <p:nvPr/>
            </p:nvSpPr>
            <p:spPr bwMode="auto">
              <a:xfrm flipV="1">
                <a:off x="3526" y="240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4" name="Line 239"/>
              <p:cNvSpPr>
                <a:spLocks noChangeShapeType="1"/>
              </p:cNvSpPr>
              <p:nvPr/>
            </p:nvSpPr>
            <p:spPr bwMode="auto">
              <a:xfrm flipV="1">
                <a:off x="3538" y="239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5" name="Line 240"/>
              <p:cNvSpPr>
                <a:spLocks noChangeShapeType="1"/>
              </p:cNvSpPr>
              <p:nvPr/>
            </p:nvSpPr>
            <p:spPr bwMode="auto">
              <a:xfrm flipV="1">
                <a:off x="3550" y="2387"/>
                <a:ext cx="8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6" name="Line 241"/>
              <p:cNvSpPr>
                <a:spLocks noChangeShapeType="1"/>
              </p:cNvSpPr>
              <p:nvPr/>
            </p:nvSpPr>
            <p:spPr bwMode="auto">
              <a:xfrm flipV="1">
                <a:off x="3564" y="237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7" name="Line 242"/>
              <p:cNvSpPr>
                <a:spLocks noChangeShapeType="1"/>
              </p:cNvSpPr>
              <p:nvPr/>
            </p:nvSpPr>
            <p:spPr bwMode="auto">
              <a:xfrm flipV="1">
                <a:off x="3576" y="236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8" name="Line 243"/>
              <p:cNvSpPr>
                <a:spLocks noChangeShapeType="1"/>
              </p:cNvSpPr>
              <p:nvPr/>
            </p:nvSpPr>
            <p:spPr bwMode="auto">
              <a:xfrm flipV="1">
                <a:off x="3588" y="2359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19" name="Line 244"/>
              <p:cNvSpPr>
                <a:spLocks noChangeShapeType="1"/>
              </p:cNvSpPr>
              <p:nvPr/>
            </p:nvSpPr>
            <p:spPr bwMode="auto">
              <a:xfrm flipV="1">
                <a:off x="3602" y="234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0" name="Line 245"/>
              <p:cNvSpPr>
                <a:spLocks noChangeShapeType="1"/>
              </p:cNvSpPr>
              <p:nvPr/>
            </p:nvSpPr>
            <p:spPr bwMode="auto">
              <a:xfrm flipV="1">
                <a:off x="3614" y="233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1" name="Line 246"/>
              <p:cNvSpPr>
                <a:spLocks noChangeShapeType="1"/>
              </p:cNvSpPr>
              <p:nvPr/>
            </p:nvSpPr>
            <p:spPr bwMode="auto">
              <a:xfrm flipV="1">
                <a:off x="3626" y="2329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2" name="Line 247"/>
              <p:cNvSpPr>
                <a:spLocks noChangeShapeType="1"/>
              </p:cNvSpPr>
              <p:nvPr/>
            </p:nvSpPr>
            <p:spPr bwMode="auto">
              <a:xfrm flipV="1">
                <a:off x="3640" y="231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3" name="Line 248"/>
              <p:cNvSpPr>
                <a:spLocks noChangeShapeType="1"/>
              </p:cNvSpPr>
              <p:nvPr/>
            </p:nvSpPr>
            <p:spPr bwMode="auto">
              <a:xfrm flipV="1">
                <a:off x="3652" y="230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4" name="Line 249"/>
              <p:cNvSpPr>
                <a:spLocks noChangeShapeType="1"/>
              </p:cNvSpPr>
              <p:nvPr/>
            </p:nvSpPr>
            <p:spPr bwMode="auto">
              <a:xfrm flipV="1">
                <a:off x="3664" y="229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5" name="Line 250"/>
              <p:cNvSpPr>
                <a:spLocks noChangeShapeType="1"/>
              </p:cNvSpPr>
              <p:nvPr/>
            </p:nvSpPr>
            <p:spPr bwMode="auto">
              <a:xfrm flipV="1">
                <a:off x="3678" y="228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6" name="Line 251"/>
              <p:cNvSpPr>
                <a:spLocks noChangeShapeType="1"/>
              </p:cNvSpPr>
              <p:nvPr/>
            </p:nvSpPr>
            <p:spPr bwMode="auto">
              <a:xfrm flipV="1">
                <a:off x="3690" y="227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7" name="Line 252"/>
              <p:cNvSpPr>
                <a:spLocks noChangeShapeType="1"/>
              </p:cNvSpPr>
              <p:nvPr/>
            </p:nvSpPr>
            <p:spPr bwMode="auto">
              <a:xfrm flipV="1">
                <a:off x="3702" y="226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8" name="Line 253"/>
              <p:cNvSpPr>
                <a:spLocks noChangeShapeType="1"/>
              </p:cNvSpPr>
              <p:nvPr/>
            </p:nvSpPr>
            <p:spPr bwMode="auto">
              <a:xfrm flipV="1">
                <a:off x="3716" y="226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29" name="Line 254"/>
              <p:cNvSpPr>
                <a:spLocks noChangeShapeType="1"/>
              </p:cNvSpPr>
              <p:nvPr/>
            </p:nvSpPr>
            <p:spPr bwMode="auto">
              <a:xfrm flipV="1">
                <a:off x="3728" y="225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0" name="Line 255"/>
              <p:cNvSpPr>
                <a:spLocks noChangeShapeType="1"/>
              </p:cNvSpPr>
              <p:nvPr/>
            </p:nvSpPr>
            <p:spPr bwMode="auto">
              <a:xfrm flipV="1">
                <a:off x="3740" y="224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1" name="Line 256"/>
              <p:cNvSpPr>
                <a:spLocks noChangeShapeType="1"/>
              </p:cNvSpPr>
              <p:nvPr/>
            </p:nvSpPr>
            <p:spPr bwMode="auto">
              <a:xfrm flipV="1">
                <a:off x="3752" y="2231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2" name="Freeform 257"/>
              <p:cNvSpPr>
                <a:spLocks/>
              </p:cNvSpPr>
              <p:nvPr/>
            </p:nvSpPr>
            <p:spPr bwMode="auto">
              <a:xfrm>
                <a:off x="3766" y="2223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0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3" name="Line 258"/>
              <p:cNvSpPr>
                <a:spLocks noChangeShapeType="1"/>
              </p:cNvSpPr>
              <p:nvPr/>
            </p:nvSpPr>
            <p:spPr bwMode="auto">
              <a:xfrm>
                <a:off x="3778" y="222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4" name="Line 259"/>
              <p:cNvSpPr>
                <a:spLocks noChangeShapeType="1"/>
              </p:cNvSpPr>
              <p:nvPr/>
            </p:nvSpPr>
            <p:spPr bwMode="auto">
              <a:xfrm>
                <a:off x="3792" y="223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5" name="Line 260"/>
              <p:cNvSpPr>
                <a:spLocks noChangeShapeType="1"/>
              </p:cNvSpPr>
              <p:nvPr/>
            </p:nvSpPr>
            <p:spPr bwMode="auto">
              <a:xfrm>
                <a:off x="3804" y="224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6" name="Line 261"/>
              <p:cNvSpPr>
                <a:spLocks noChangeShapeType="1"/>
              </p:cNvSpPr>
              <p:nvPr/>
            </p:nvSpPr>
            <p:spPr bwMode="auto">
              <a:xfrm>
                <a:off x="3818" y="225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7" name="Line 262"/>
              <p:cNvSpPr>
                <a:spLocks noChangeShapeType="1"/>
              </p:cNvSpPr>
              <p:nvPr/>
            </p:nvSpPr>
            <p:spPr bwMode="auto">
              <a:xfrm>
                <a:off x="3830" y="226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8" name="Line 263"/>
              <p:cNvSpPr>
                <a:spLocks noChangeShapeType="1"/>
              </p:cNvSpPr>
              <p:nvPr/>
            </p:nvSpPr>
            <p:spPr bwMode="auto">
              <a:xfrm>
                <a:off x="3844" y="2275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39" name="Line 264"/>
              <p:cNvSpPr>
                <a:spLocks noChangeShapeType="1"/>
              </p:cNvSpPr>
              <p:nvPr/>
            </p:nvSpPr>
            <p:spPr bwMode="auto">
              <a:xfrm>
                <a:off x="3856" y="228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0" name="Line 265"/>
              <p:cNvSpPr>
                <a:spLocks noChangeShapeType="1"/>
              </p:cNvSpPr>
              <p:nvPr/>
            </p:nvSpPr>
            <p:spPr bwMode="auto">
              <a:xfrm>
                <a:off x="3868" y="2295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1" name="Line 266"/>
              <p:cNvSpPr>
                <a:spLocks noChangeShapeType="1"/>
              </p:cNvSpPr>
              <p:nvPr/>
            </p:nvSpPr>
            <p:spPr bwMode="auto">
              <a:xfrm>
                <a:off x="3882" y="230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2" name="Line 267"/>
              <p:cNvSpPr>
                <a:spLocks noChangeShapeType="1"/>
              </p:cNvSpPr>
              <p:nvPr/>
            </p:nvSpPr>
            <p:spPr bwMode="auto">
              <a:xfrm>
                <a:off x="3894" y="231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3" name="Line 268"/>
              <p:cNvSpPr>
                <a:spLocks noChangeShapeType="1"/>
              </p:cNvSpPr>
              <p:nvPr/>
            </p:nvSpPr>
            <p:spPr bwMode="auto">
              <a:xfrm>
                <a:off x="3908" y="232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4" name="Line 269"/>
              <p:cNvSpPr>
                <a:spLocks noChangeShapeType="1"/>
              </p:cNvSpPr>
              <p:nvPr/>
            </p:nvSpPr>
            <p:spPr bwMode="auto">
              <a:xfrm>
                <a:off x="3920" y="233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5" name="Line 270"/>
              <p:cNvSpPr>
                <a:spLocks noChangeShapeType="1"/>
              </p:cNvSpPr>
              <p:nvPr/>
            </p:nvSpPr>
            <p:spPr bwMode="auto">
              <a:xfrm>
                <a:off x="3934" y="2341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6" name="Line 271"/>
              <p:cNvSpPr>
                <a:spLocks noChangeShapeType="1"/>
              </p:cNvSpPr>
              <p:nvPr/>
            </p:nvSpPr>
            <p:spPr bwMode="auto">
              <a:xfrm>
                <a:off x="3946" y="2351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7" name="Line 272"/>
              <p:cNvSpPr>
                <a:spLocks noChangeShapeType="1"/>
              </p:cNvSpPr>
              <p:nvPr/>
            </p:nvSpPr>
            <p:spPr bwMode="auto">
              <a:xfrm>
                <a:off x="3960" y="236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8" name="Line 273"/>
              <p:cNvSpPr>
                <a:spLocks noChangeShapeType="1"/>
              </p:cNvSpPr>
              <p:nvPr/>
            </p:nvSpPr>
            <p:spPr bwMode="auto">
              <a:xfrm>
                <a:off x="3972" y="236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49" name="Line 274"/>
              <p:cNvSpPr>
                <a:spLocks noChangeShapeType="1"/>
              </p:cNvSpPr>
              <p:nvPr/>
            </p:nvSpPr>
            <p:spPr bwMode="auto">
              <a:xfrm>
                <a:off x="3986" y="237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0" name="Line 275"/>
              <p:cNvSpPr>
                <a:spLocks noChangeShapeType="1"/>
              </p:cNvSpPr>
              <p:nvPr/>
            </p:nvSpPr>
            <p:spPr bwMode="auto">
              <a:xfrm>
                <a:off x="3998" y="238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1" name="Line 276"/>
              <p:cNvSpPr>
                <a:spLocks noChangeShapeType="1"/>
              </p:cNvSpPr>
              <p:nvPr/>
            </p:nvSpPr>
            <p:spPr bwMode="auto">
              <a:xfrm>
                <a:off x="4012" y="239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2" name="Line 277"/>
              <p:cNvSpPr>
                <a:spLocks noChangeShapeType="1"/>
              </p:cNvSpPr>
              <p:nvPr/>
            </p:nvSpPr>
            <p:spPr bwMode="auto">
              <a:xfrm>
                <a:off x="4024" y="240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3" name="Line 278"/>
              <p:cNvSpPr>
                <a:spLocks noChangeShapeType="1"/>
              </p:cNvSpPr>
              <p:nvPr/>
            </p:nvSpPr>
            <p:spPr bwMode="auto">
              <a:xfrm>
                <a:off x="4038" y="241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4" name="Line 279"/>
              <p:cNvSpPr>
                <a:spLocks noChangeShapeType="1"/>
              </p:cNvSpPr>
              <p:nvPr/>
            </p:nvSpPr>
            <p:spPr bwMode="auto">
              <a:xfrm>
                <a:off x="4050" y="242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5" name="Line 280"/>
              <p:cNvSpPr>
                <a:spLocks noChangeShapeType="1"/>
              </p:cNvSpPr>
              <p:nvPr/>
            </p:nvSpPr>
            <p:spPr bwMode="auto">
              <a:xfrm>
                <a:off x="4062" y="2435"/>
                <a:ext cx="8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6" name="Line 281"/>
              <p:cNvSpPr>
                <a:spLocks noChangeShapeType="1"/>
              </p:cNvSpPr>
              <p:nvPr/>
            </p:nvSpPr>
            <p:spPr bwMode="auto">
              <a:xfrm>
                <a:off x="4076" y="244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7" name="Line 282"/>
              <p:cNvSpPr>
                <a:spLocks noChangeShapeType="1"/>
              </p:cNvSpPr>
              <p:nvPr/>
            </p:nvSpPr>
            <p:spPr bwMode="auto">
              <a:xfrm>
                <a:off x="4088" y="2455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8" name="Line 283"/>
              <p:cNvSpPr>
                <a:spLocks noChangeShapeType="1"/>
              </p:cNvSpPr>
              <p:nvPr/>
            </p:nvSpPr>
            <p:spPr bwMode="auto">
              <a:xfrm>
                <a:off x="4102" y="246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59" name="Line 284"/>
              <p:cNvSpPr>
                <a:spLocks noChangeShapeType="1"/>
              </p:cNvSpPr>
              <p:nvPr/>
            </p:nvSpPr>
            <p:spPr bwMode="auto">
              <a:xfrm>
                <a:off x="4114" y="247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0" name="Line 285"/>
              <p:cNvSpPr>
                <a:spLocks noChangeShapeType="1"/>
              </p:cNvSpPr>
              <p:nvPr/>
            </p:nvSpPr>
            <p:spPr bwMode="auto">
              <a:xfrm>
                <a:off x="4128" y="248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1" name="Line 286"/>
              <p:cNvSpPr>
                <a:spLocks noChangeShapeType="1"/>
              </p:cNvSpPr>
              <p:nvPr/>
            </p:nvSpPr>
            <p:spPr bwMode="auto">
              <a:xfrm>
                <a:off x="4140" y="249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2" name="Line 287"/>
              <p:cNvSpPr>
                <a:spLocks noChangeShapeType="1"/>
              </p:cNvSpPr>
              <p:nvPr/>
            </p:nvSpPr>
            <p:spPr bwMode="auto">
              <a:xfrm>
                <a:off x="4154" y="2501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3" name="Line 288"/>
              <p:cNvSpPr>
                <a:spLocks noChangeShapeType="1"/>
              </p:cNvSpPr>
              <p:nvPr/>
            </p:nvSpPr>
            <p:spPr bwMode="auto">
              <a:xfrm>
                <a:off x="4166" y="251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4" name="Line 289"/>
              <p:cNvSpPr>
                <a:spLocks noChangeShapeType="1"/>
              </p:cNvSpPr>
              <p:nvPr/>
            </p:nvSpPr>
            <p:spPr bwMode="auto">
              <a:xfrm>
                <a:off x="4180" y="252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5" name="Line 290"/>
              <p:cNvSpPr>
                <a:spLocks noChangeShapeType="1"/>
              </p:cNvSpPr>
              <p:nvPr/>
            </p:nvSpPr>
            <p:spPr bwMode="auto">
              <a:xfrm>
                <a:off x="4192" y="252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6" name="Line 291"/>
              <p:cNvSpPr>
                <a:spLocks noChangeShapeType="1"/>
              </p:cNvSpPr>
              <p:nvPr/>
            </p:nvSpPr>
            <p:spPr bwMode="auto">
              <a:xfrm>
                <a:off x="4206" y="253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7" name="Line 292"/>
              <p:cNvSpPr>
                <a:spLocks noChangeShapeType="1"/>
              </p:cNvSpPr>
              <p:nvPr/>
            </p:nvSpPr>
            <p:spPr bwMode="auto">
              <a:xfrm>
                <a:off x="4218" y="254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8" name="Line 293"/>
              <p:cNvSpPr>
                <a:spLocks noChangeShapeType="1"/>
              </p:cNvSpPr>
              <p:nvPr/>
            </p:nvSpPr>
            <p:spPr bwMode="auto">
              <a:xfrm>
                <a:off x="4232" y="255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69" name="Line 294"/>
              <p:cNvSpPr>
                <a:spLocks noChangeShapeType="1"/>
              </p:cNvSpPr>
              <p:nvPr/>
            </p:nvSpPr>
            <p:spPr bwMode="auto">
              <a:xfrm>
                <a:off x="4244" y="256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0" name="Line 295"/>
              <p:cNvSpPr>
                <a:spLocks noChangeShapeType="1"/>
              </p:cNvSpPr>
              <p:nvPr/>
            </p:nvSpPr>
            <p:spPr bwMode="auto">
              <a:xfrm>
                <a:off x="4258" y="257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1" name="Line 296"/>
              <p:cNvSpPr>
                <a:spLocks noChangeShapeType="1"/>
              </p:cNvSpPr>
              <p:nvPr/>
            </p:nvSpPr>
            <p:spPr bwMode="auto">
              <a:xfrm>
                <a:off x="4270" y="2587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2" name="Line 297"/>
              <p:cNvSpPr>
                <a:spLocks noChangeShapeType="1"/>
              </p:cNvSpPr>
              <p:nvPr/>
            </p:nvSpPr>
            <p:spPr bwMode="auto">
              <a:xfrm>
                <a:off x="4282" y="2595"/>
                <a:ext cx="8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3" name="Line 298"/>
              <p:cNvSpPr>
                <a:spLocks noChangeShapeType="1"/>
              </p:cNvSpPr>
              <p:nvPr/>
            </p:nvSpPr>
            <p:spPr bwMode="auto">
              <a:xfrm>
                <a:off x="4296" y="2605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4" name="Line 299"/>
              <p:cNvSpPr>
                <a:spLocks noChangeShapeType="1"/>
              </p:cNvSpPr>
              <p:nvPr/>
            </p:nvSpPr>
            <p:spPr bwMode="auto">
              <a:xfrm>
                <a:off x="4308" y="2615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5" name="Line 300"/>
              <p:cNvSpPr>
                <a:spLocks noChangeShapeType="1"/>
              </p:cNvSpPr>
              <p:nvPr/>
            </p:nvSpPr>
            <p:spPr bwMode="auto">
              <a:xfrm>
                <a:off x="4322" y="2623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6" name="Line 301"/>
              <p:cNvSpPr>
                <a:spLocks noChangeShapeType="1"/>
              </p:cNvSpPr>
              <p:nvPr/>
            </p:nvSpPr>
            <p:spPr bwMode="auto">
              <a:xfrm>
                <a:off x="4334" y="263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7" name="Line 302"/>
              <p:cNvSpPr>
                <a:spLocks noChangeShapeType="1"/>
              </p:cNvSpPr>
              <p:nvPr/>
            </p:nvSpPr>
            <p:spPr bwMode="auto">
              <a:xfrm>
                <a:off x="4348" y="2643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8" name="Line 303"/>
              <p:cNvSpPr>
                <a:spLocks noChangeShapeType="1"/>
              </p:cNvSpPr>
              <p:nvPr/>
            </p:nvSpPr>
            <p:spPr bwMode="auto">
              <a:xfrm>
                <a:off x="4360" y="2653"/>
                <a:ext cx="8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79" name="Line 304"/>
              <p:cNvSpPr>
                <a:spLocks noChangeShapeType="1"/>
              </p:cNvSpPr>
              <p:nvPr/>
            </p:nvSpPr>
            <p:spPr bwMode="auto">
              <a:xfrm>
                <a:off x="4374" y="2661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0" name="Line 305"/>
              <p:cNvSpPr>
                <a:spLocks noChangeShapeType="1"/>
              </p:cNvSpPr>
              <p:nvPr/>
            </p:nvSpPr>
            <p:spPr bwMode="auto">
              <a:xfrm>
                <a:off x="4386" y="267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1" name="Line 306"/>
              <p:cNvSpPr>
                <a:spLocks noChangeShapeType="1"/>
              </p:cNvSpPr>
              <p:nvPr/>
            </p:nvSpPr>
            <p:spPr bwMode="auto">
              <a:xfrm>
                <a:off x="4400" y="2681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2" name="Line 307"/>
              <p:cNvSpPr>
                <a:spLocks noChangeShapeType="1"/>
              </p:cNvSpPr>
              <p:nvPr/>
            </p:nvSpPr>
            <p:spPr bwMode="auto">
              <a:xfrm>
                <a:off x="4412" y="2689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3" name="Line 308"/>
              <p:cNvSpPr>
                <a:spLocks noChangeShapeType="1"/>
              </p:cNvSpPr>
              <p:nvPr/>
            </p:nvSpPr>
            <p:spPr bwMode="auto">
              <a:xfrm>
                <a:off x="4426" y="269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4" name="Line 309"/>
              <p:cNvSpPr>
                <a:spLocks noChangeShapeType="1"/>
              </p:cNvSpPr>
              <p:nvPr/>
            </p:nvSpPr>
            <p:spPr bwMode="auto">
              <a:xfrm>
                <a:off x="4438" y="2709"/>
                <a:ext cx="6" cy="4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5" name="Line 310"/>
              <p:cNvSpPr>
                <a:spLocks noChangeShapeType="1"/>
              </p:cNvSpPr>
              <p:nvPr/>
            </p:nvSpPr>
            <p:spPr bwMode="auto">
              <a:xfrm>
                <a:off x="4452" y="271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6" name="Rectangle 311"/>
              <p:cNvSpPr>
                <a:spLocks noChangeArrowheads="1"/>
              </p:cNvSpPr>
              <p:nvPr/>
            </p:nvSpPr>
            <p:spPr bwMode="auto">
              <a:xfrm>
                <a:off x="2890" y="1391"/>
                <a:ext cx="744" cy="43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7" name="Rectangle 312"/>
              <p:cNvSpPr>
                <a:spLocks noChangeArrowheads="1"/>
              </p:cNvSpPr>
              <p:nvPr/>
            </p:nvSpPr>
            <p:spPr bwMode="auto">
              <a:xfrm>
                <a:off x="2890" y="1391"/>
                <a:ext cx="744" cy="434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8" name="Line 313"/>
              <p:cNvSpPr>
                <a:spLocks noChangeShapeType="1"/>
              </p:cNvSpPr>
              <p:nvPr/>
            </p:nvSpPr>
            <p:spPr bwMode="auto">
              <a:xfrm>
                <a:off x="1730" y="1527"/>
                <a:ext cx="0" cy="180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89" name="Freeform 314"/>
              <p:cNvSpPr>
                <a:spLocks/>
              </p:cNvSpPr>
              <p:nvPr/>
            </p:nvSpPr>
            <p:spPr bwMode="auto">
              <a:xfrm>
                <a:off x="1712" y="1493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6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6"/>
                    </a:lnTo>
                    <a:lnTo>
                      <a:pt x="0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0" name="Freeform 315"/>
              <p:cNvSpPr>
                <a:spLocks/>
              </p:cNvSpPr>
              <p:nvPr/>
            </p:nvSpPr>
            <p:spPr bwMode="auto">
              <a:xfrm>
                <a:off x="1712" y="1493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6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6"/>
                    </a:lnTo>
                    <a:lnTo>
                      <a:pt x="0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1" name="Line 316"/>
              <p:cNvSpPr>
                <a:spLocks noChangeShapeType="1"/>
              </p:cNvSpPr>
              <p:nvPr/>
            </p:nvSpPr>
            <p:spPr bwMode="auto">
              <a:xfrm flipV="1">
                <a:off x="2414" y="1527"/>
                <a:ext cx="0" cy="180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2" name="Freeform 317"/>
              <p:cNvSpPr>
                <a:spLocks/>
              </p:cNvSpPr>
              <p:nvPr/>
            </p:nvSpPr>
            <p:spPr bwMode="auto">
              <a:xfrm>
                <a:off x="2394" y="1493"/>
                <a:ext cx="38" cy="48"/>
              </a:xfrm>
              <a:custGeom>
                <a:avLst/>
                <a:gdLst>
                  <a:gd name="T0" fmla="*/ 20 w 38"/>
                  <a:gd name="T1" fmla="*/ 0 h 48"/>
                  <a:gd name="T2" fmla="*/ 38 w 38"/>
                  <a:gd name="T3" fmla="*/ 48 h 48"/>
                  <a:gd name="T4" fmla="*/ 20 w 38"/>
                  <a:gd name="T5" fmla="*/ 36 h 48"/>
                  <a:gd name="T6" fmla="*/ 0 w 38"/>
                  <a:gd name="T7" fmla="*/ 48 h 48"/>
                  <a:gd name="T8" fmla="*/ 20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0"/>
                    </a:moveTo>
                    <a:lnTo>
                      <a:pt x="38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3" name="Freeform 318"/>
              <p:cNvSpPr>
                <a:spLocks/>
              </p:cNvSpPr>
              <p:nvPr/>
            </p:nvSpPr>
            <p:spPr bwMode="auto">
              <a:xfrm>
                <a:off x="2394" y="1493"/>
                <a:ext cx="38" cy="48"/>
              </a:xfrm>
              <a:custGeom>
                <a:avLst/>
                <a:gdLst>
                  <a:gd name="T0" fmla="*/ 20 w 38"/>
                  <a:gd name="T1" fmla="*/ 0 h 48"/>
                  <a:gd name="T2" fmla="*/ 38 w 38"/>
                  <a:gd name="T3" fmla="*/ 48 h 48"/>
                  <a:gd name="T4" fmla="*/ 20 w 38"/>
                  <a:gd name="T5" fmla="*/ 36 h 48"/>
                  <a:gd name="T6" fmla="*/ 0 w 38"/>
                  <a:gd name="T7" fmla="*/ 48 h 48"/>
                  <a:gd name="T8" fmla="*/ 20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0"/>
                    </a:moveTo>
                    <a:lnTo>
                      <a:pt x="38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4" name="Line 319"/>
              <p:cNvSpPr>
                <a:spLocks noChangeShapeType="1"/>
              </p:cNvSpPr>
              <p:nvPr/>
            </p:nvSpPr>
            <p:spPr bwMode="auto">
              <a:xfrm flipV="1">
                <a:off x="3768" y="1527"/>
                <a:ext cx="0" cy="180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5" name="Freeform 320"/>
              <p:cNvSpPr>
                <a:spLocks/>
              </p:cNvSpPr>
              <p:nvPr/>
            </p:nvSpPr>
            <p:spPr bwMode="auto">
              <a:xfrm>
                <a:off x="3748" y="149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6" name="Freeform 321"/>
              <p:cNvSpPr>
                <a:spLocks/>
              </p:cNvSpPr>
              <p:nvPr/>
            </p:nvSpPr>
            <p:spPr bwMode="auto">
              <a:xfrm>
                <a:off x="3748" y="149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7" name="Line 322"/>
              <p:cNvSpPr>
                <a:spLocks noChangeShapeType="1"/>
              </p:cNvSpPr>
              <p:nvPr/>
            </p:nvSpPr>
            <p:spPr bwMode="auto">
              <a:xfrm flipV="1">
                <a:off x="4456" y="1527"/>
                <a:ext cx="0" cy="180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8" name="Freeform 323"/>
              <p:cNvSpPr>
                <a:spLocks/>
              </p:cNvSpPr>
              <p:nvPr/>
            </p:nvSpPr>
            <p:spPr bwMode="auto">
              <a:xfrm>
                <a:off x="4436" y="149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599" name="Freeform 324"/>
              <p:cNvSpPr>
                <a:spLocks/>
              </p:cNvSpPr>
              <p:nvPr/>
            </p:nvSpPr>
            <p:spPr bwMode="auto">
              <a:xfrm>
                <a:off x="4436" y="149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6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6"/>
                    </a:lnTo>
                    <a:lnTo>
                      <a:pt x="0" y="4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0" name="Line 325"/>
              <p:cNvSpPr>
                <a:spLocks noChangeShapeType="1"/>
              </p:cNvSpPr>
              <p:nvPr/>
            </p:nvSpPr>
            <p:spPr bwMode="auto">
              <a:xfrm>
                <a:off x="1730" y="3331"/>
                <a:ext cx="2752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1" name="Freeform 326"/>
              <p:cNvSpPr>
                <a:spLocks/>
              </p:cNvSpPr>
              <p:nvPr/>
            </p:nvSpPr>
            <p:spPr bwMode="auto">
              <a:xfrm>
                <a:off x="1176" y="2803"/>
                <a:ext cx="306" cy="500"/>
              </a:xfrm>
              <a:custGeom>
                <a:avLst/>
                <a:gdLst>
                  <a:gd name="T0" fmla="*/ 0 w 306"/>
                  <a:gd name="T1" fmla="*/ 374 h 500"/>
                  <a:gd name="T2" fmla="*/ 76 w 306"/>
                  <a:gd name="T3" fmla="*/ 374 h 500"/>
                  <a:gd name="T4" fmla="*/ 76 w 306"/>
                  <a:gd name="T5" fmla="*/ 0 h 500"/>
                  <a:gd name="T6" fmla="*/ 230 w 306"/>
                  <a:gd name="T7" fmla="*/ 0 h 500"/>
                  <a:gd name="T8" fmla="*/ 230 w 306"/>
                  <a:gd name="T9" fmla="*/ 374 h 500"/>
                  <a:gd name="T10" fmla="*/ 306 w 306"/>
                  <a:gd name="T11" fmla="*/ 374 h 500"/>
                  <a:gd name="T12" fmla="*/ 152 w 306"/>
                  <a:gd name="T13" fmla="*/ 500 h 500"/>
                  <a:gd name="T14" fmla="*/ 0 w 306"/>
                  <a:gd name="T15" fmla="*/ 374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6" h="500">
                    <a:moveTo>
                      <a:pt x="0" y="374"/>
                    </a:moveTo>
                    <a:lnTo>
                      <a:pt x="76" y="374"/>
                    </a:lnTo>
                    <a:lnTo>
                      <a:pt x="76" y="0"/>
                    </a:lnTo>
                    <a:lnTo>
                      <a:pt x="230" y="0"/>
                    </a:lnTo>
                    <a:lnTo>
                      <a:pt x="230" y="374"/>
                    </a:lnTo>
                    <a:lnTo>
                      <a:pt x="306" y="374"/>
                    </a:lnTo>
                    <a:lnTo>
                      <a:pt x="152" y="500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2" name="Freeform 327"/>
              <p:cNvSpPr>
                <a:spLocks/>
              </p:cNvSpPr>
              <p:nvPr/>
            </p:nvSpPr>
            <p:spPr bwMode="auto">
              <a:xfrm>
                <a:off x="1176" y="2803"/>
                <a:ext cx="306" cy="500"/>
              </a:xfrm>
              <a:custGeom>
                <a:avLst/>
                <a:gdLst>
                  <a:gd name="T0" fmla="*/ 0 w 306"/>
                  <a:gd name="T1" fmla="*/ 374 h 500"/>
                  <a:gd name="T2" fmla="*/ 76 w 306"/>
                  <a:gd name="T3" fmla="*/ 374 h 500"/>
                  <a:gd name="T4" fmla="*/ 76 w 306"/>
                  <a:gd name="T5" fmla="*/ 0 h 500"/>
                  <a:gd name="T6" fmla="*/ 230 w 306"/>
                  <a:gd name="T7" fmla="*/ 0 h 500"/>
                  <a:gd name="T8" fmla="*/ 230 w 306"/>
                  <a:gd name="T9" fmla="*/ 374 h 500"/>
                  <a:gd name="T10" fmla="*/ 306 w 306"/>
                  <a:gd name="T11" fmla="*/ 374 h 500"/>
                  <a:gd name="T12" fmla="*/ 152 w 306"/>
                  <a:gd name="T13" fmla="*/ 500 h 500"/>
                  <a:gd name="T14" fmla="*/ 0 w 306"/>
                  <a:gd name="T15" fmla="*/ 374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6" h="500">
                    <a:moveTo>
                      <a:pt x="0" y="374"/>
                    </a:moveTo>
                    <a:lnTo>
                      <a:pt x="76" y="374"/>
                    </a:lnTo>
                    <a:lnTo>
                      <a:pt x="76" y="0"/>
                    </a:lnTo>
                    <a:lnTo>
                      <a:pt x="230" y="0"/>
                    </a:lnTo>
                    <a:lnTo>
                      <a:pt x="230" y="374"/>
                    </a:lnTo>
                    <a:lnTo>
                      <a:pt x="306" y="374"/>
                    </a:lnTo>
                    <a:lnTo>
                      <a:pt x="152" y="500"/>
                    </a:lnTo>
                    <a:lnTo>
                      <a:pt x="0" y="3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3" name="Freeform 328"/>
              <p:cNvSpPr>
                <a:spLocks/>
              </p:cNvSpPr>
              <p:nvPr/>
            </p:nvSpPr>
            <p:spPr bwMode="auto">
              <a:xfrm>
                <a:off x="1176" y="2803"/>
                <a:ext cx="306" cy="500"/>
              </a:xfrm>
              <a:custGeom>
                <a:avLst/>
                <a:gdLst>
                  <a:gd name="T0" fmla="*/ 0 w 306"/>
                  <a:gd name="T1" fmla="*/ 374 h 500"/>
                  <a:gd name="T2" fmla="*/ 76 w 306"/>
                  <a:gd name="T3" fmla="*/ 374 h 500"/>
                  <a:gd name="T4" fmla="*/ 76 w 306"/>
                  <a:gd name="T5" fmla="*/ 0 h 500"/>
                  <a:gd name="T6" fmla="*/ 230 w 306"/>
                  <a:gd name="T7" fmla="*/ 0 h 500"/>
                  <a:gd name="T8" fmla="*/ 230 w 306"/>
                  <a:gd name="T9" fmla="*/ 374 h 500"/>
                  <a:gd name="T10" fmla="*/ 306 w 306"/>
                  <a:gd name="T11" fmla="*/ 374 h 500"/>
                  <a:gd name="T12" fmla="*/ 152 w 306"/>
                  <a:gd name="T13" fmla="*/ 500 h 500"/>
                  <a:gd name="T14" fmla="*/ 0 w 306"/>
                  <a:gd name="T15" fmla="*/ 374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6" h="500">
                    <a:moveTo>
                      <a:pt x="0" y="374"/>
                    </a:moveTo>
                    <a:lnTo>
                      <a:pt x="76" y="374"/>
                    </a:lnTo>
                    <a:lnTo>
                      <a:pt x="76" y="0"/>
                    </a:lnTo>
                    <a:lnTo>
                      <a:pt x="230" y="0"/>
                    </a:lnTo>
                    <a:lnTo>
                      <a:pt x="230" y="374"/>
                    </a:lnTo>
                    <a:lnTo>
                      <a:pt x="306" y="374"/>
                    </a:lnTo>
                    <a:lnTo>
                      <a:pt x="152" y="500"/>
                    </a:lnTo>
                    <a:lnTo>
                      <a:pt x="0" y="374"/>
                    </a:lnTo>
                    <a:close/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4" name="Freeform 329"/>
              <p:cNvSpPr>
                <a:spLocks/>
              </p:cNvSpPr>
              <p:nvPr/>
            </p:nvSpPr>
            <p:spPr bwMode="auto">
              <a:xfrm>
                <a:off x="1178" y="1469"/>
                <a:ext cx="304" cy="500"/>
              </a:xfrm>
              <a:custGeom>
                <a:avLst/>
                <a:gdLst>
                  <a:gd name="T0" fmla="*/ 0 w 304"/>
                  <a:gd name="T1" fmla="*/ 126 h 500"/>
                  <a:gd name="T2" fmla="*/ 74 w 304"/>
                  <a:gd name="T3" fmla="*/ 126 h 500"/>
                  <a:gd name="T4" fmla="*/ 74 w 304"/>
                  <a:gd name="T5" fmla="*/ 500 h 500"/>
                  <a:gd name="T6" fmla="*/ 228 w 304"/>
                  <a:gd name="T7" fmla="*/ 500 h 500"/>
                  <a:gd name="T8" fmla="*/ 228 w 304"/>
                  <a:gd name="T9" fmla="*/ 126 h 500"/>
                  <a:gd name="T10" fmla="*/ 304 w 304"/>
                  <a:gd name="T11" fmla="*/ 126 h 500"/>
                  <a:gd name="T12" fmla="*/ 150 w 304"/>
                  <a:gd name="T13" fmla="*/ 0 h 500"/>
                  <a:gd name="T14" fmla="*/ 0 w 304"/>
                  <a:gd name="T15" fmla="*/ 126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500">
                    <a:moveTo>
                      <a:pt x="0" y="126"/>
                    </a:moveTo>
                    <a:lnTo>
                      <a:pt x="74" y="126"/>
                    </a:lnTo>
                    <a:lnTo>
                      <a:pt x="74" y="500"/>
                    </a:lnTo>
                    <a:lnTo>
                      <a:pt x="228" y="500"/>
                    </a:lnTo>
                    <a:lnTo>
                      <a:pt x="228" y="126"/>
                    </a:lnTo>
                    <a:lnTo>
                      <a:pt x="304" y="126"/>
                    </a:lnTo>
                    <a:lnTo>
                      <a:pt x="150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5" name="Freeform 330"/>
              <p:cNvSpPr>
                <a:spLocks/>
              </p:cNvSpPr>
              <p:nvPr/>
            </p:nvSpPr>
            <p:spPr bwMode="auto">
              <a:xfrm>
                <a:off x="1178" y="1469"/>
                <a:ext cx="304" cy="500"/>
              </a:xfrm>
              <a:custGeom>
                <a:avLst/>
                <a:gdLst>
                  <a:gd name="T0" fmla="*/ 0 w 304"/>
                  <a:gd name="T1" fmla="*/ 126 h 500"/>
                  <a:gd name="T2" fmla="*/ 74 w 304"/>
                  <a:gd name="T3" fmla="*/ 126 h 500"/>
                  <a:gd name="T4" fmla="*/ 74 w 304"/>
                  <a:gd name="T5" fmla="*/ 500 h 500"/>
                  <a:gd name="T6" fmla="*/ 228 w 304"/>
                  <a:gd name="T7" fmla="*/ 500 h 500"/>
                  <a:gd name="T8" fmla="*/ 228 w 304"/>
                  <a:gd name="T9" fmla="*/ 126 h 500"/>
                  <a:gd name="T10" fmla="*/ 304 w 304"/>
                  <a:gd name="T11" fmla="*/ 126 h 500"/>
                  <a:gd name="T12" fmla="*/ 150 w 304"/>
                  <a:gd name="T13" fmla="*/ 0 h 500"/>
                  <a:gd name="T14" fmla="*/ 0 w 304"/>
                  <a:gd name="T15" fmla="*/ 126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500">
                    <a:moveTo>
                      <a:pt x="0" y="126"/>
                    </a:moveTo>
                    <a:lnTo>
                      <a:pt x="74" y="126"/>
                    </a:lnTo>
                    <a:lnTo>
                      <a:pt x="74" y="500"/>
                    </a:lnTo>
                    <a:lnTo>
                      <a:pt x="228" y="500"/>
                    </a:lnTo>
                    <a:lnTo>
                      <a:pt x="228" y="126"/>
                    </a:lnTo>
                    <a:lnTo>
                      <a:pt x="304" y="126"/>
                    </a:lnTo>
                    <a:lnTo>
                      <a:pt x="150" y="0"/>
                    </a:lnTo>
                    <a:lnTo>
                      <a:pt x="0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6" name="Freeform 331"/>
              <p:cNvSpPr>
                <a:spLocks/>
              </p:cNvSpPr>
              <p:nvPr/>
            </p:nvSpPr>
            <p:spPr bwMode="auto">
              <a:xfrm>
                <a:off x="1178" y="1469"/>
                <a:ext cx="304" cy="500"/>
              </a:xfrm>
              <a:custGeom>
                <a:avLst/>
                <a:gdLst>
                  <a:gd name="T0" fmla="*/ 0 w 304"/>
                  <a:gd name="T1" fmla="*/ 126 h 500"/>
                  <a:gd name="T2" fmla="*/ 74 w 304"/>
                  <a:gd name="T3" fmla="*/ 126 h 500"/>
                  <a:gd name="T4" fmla="*/ 74 w 304"/>
                  <a:gd name="T5" fmla="*/ 500 h 500"/>
                  <a:gd name="T6" fmla="*/ 228 w 304"/>
                  <a:gd name="T7" fmla="*/ 500 h 500"/>
                  <a:gd name="T8" fmla="*/ 228 w 304"/>
                  <a:gd name="T9" fmla="*/ 126 h 500"/>
                  <a:gd name="T10" fmla="*/ 304 w 304"/>
                  <a:gd name="T11" fmla="*/ 126 h 500"/>
                  <a:gd name="T12" fmla="*/ 150 w 304"/>
                  <a:gd name="T13" fmla="*/ 0 h 500"/>
                  <a:gd name="T14" fmla="*/ 0 w 304"/>
                  <a:gd name="T15" fmla="*/ 126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500">
                    <a:moveTo>
                      <a:pt x="0" y="126"/>
                    </a:moveTo>
                    <a:lnTo>
                      <a:pt x="74" y="126"/>
                    </a:lnTo>
                    <a:lnTo>
                      <a:pt x="74" y="500"/>
                    </a:lnTo>
                    <a:lnTo>
                      <a:pt x="228" y="500"/>
                    </a:lnTo>
                    <a:lnTo>
                      <a:pt x="228" y="126"/>
                    </a:lnTo>
                    <a:lnTo>
                      <a:pt x="304" y="126"/>
                    </a:lnTo>
                    <a:lnTo>
                      <a:pt x="150" y="0"/>
                    </a:lnTo>
                    <a:lnTo>
                      <a:pt x="0" y="126"/>
                    </a:lnTo>
                    <a:close/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7" name="Line 332"/>
              <p:cNvSpPr>
                <a:spLocks noChangeShapeType="1"/>
              </p:cNvSpPr>
              <p:nvPr/>
            </p:nvSpPr>
            <p:spPr bwMode="auto">
              <a:xfrm>
                <a:off x="3296" y="1469"/>
                <a:ext cx="64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8" name="Line 333"/>
              <p:cNvSpPr>
                <a:spLocks noChangeShapeType="1"/>
              </p:cNvSpPr>
              <p:nvPr/>
            </p:nvSpPr>
            <p:spPr bwMode="auto">
              <a:xfrm>
                <a:off x="3376" y="1469"/>
                <a:ext cx="16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09" name="Line 334"/>
              <p:cNvSpPr>
                <a:spLocks noChangeShapeType="1"/>
              </p:cNvSpPr>
              <p:nvPr/>
            </p:nvSpPr>
            <p:spPr bwMode="auto">
              <a:xfrm>
                <a:off x="3408" y="1469"/>
                <a:ext cx="64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0" name="Line 335"/>
              <p:cNvSpPr>
                <a:spLocks noChangeShapeType="1"/>
              </p:cNvSpPr>
              <p:nvPr/>
            </p:nvSpPr>
            <p:spPr bwMode="auto">
              <a:xfrm>
                <a:off x="3488" y="1469"/>
                <a:ext cx="16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1" name="Line 336"/>
              <p:cNvSpPr>
                <a:spLocks noChangeShapeType="1"/>
              </p:cNvSpPr>
              <p:nvPr/>
            </p:nvSpPr>
            <p:spPr bwMode="auto">
              <a:xfrm>
                <a:off x="3520" y="1469"/>
                <a:ext cx="64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2" name="Line 337"/>
              <p:cNvSpPr>
                <a:spLocks noChangeShapeType="1"/>
              </p:cNvSpPr>
              <p:nvPr/>
            </p:nvSpPr>
            <p:spPr bwMode="auto">
              <a:xfrm>
                <a:off x="3600" y="1469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3" name="Line 338"/>
              <p:cNvSpPr>
                <a:spLocks noChangeShapeType="1"/>
              </p:cNvSpPr>
              <p:nvPr/>
            </p:nvSpPr>
            <p:spPr bwMode="auto">
              <a:xfrm>
                <a:off x="3296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4" name="Line 339"/>
              <p:cNvSpPr>
                <a:spLocks noChangeShapeType="1"/>
              </p:cNvSpPr>
              <p:nvPr/>
            </p:nvSpPr>
            <p:spPr bwMode="auto">
              <a:xfrm>
                <a:off x="3312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5" name="Line 340"/>
              <p:cNvSpPr>
                <a:spLocks noChangeShapeType="1"/>
              </p:cNvSpPr>
              <p:nvPr/>
            </p:nvSpPr>
            <p:spPr bwMode="auto">
              <a:xfrm>
                <a:off x="3328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6" name="Line 341"/>
              <p:cNvSpPr>
                <a:spLocks noChangeShapeType="1"/>
              </p:cNvSpPr>
              <p:nvPr/>
            </p:nvSpPr>
            <p:spPr bwMode="auto">
              <a:xfrm>
                <a:off x="3344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7" name="Line 342"/>
              <p:cNvSpPr>
                <a:spLocks noChangeShapeType="1"/>
              </p:cNvSpPr>
              <p:nvPr/>
            </p:nvSpPr>
            <p:spPr bwMode="auto">
              <a:xfrm>
                <a:off x="3360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8" name="Line 343"/>
              <p:cNvSpPr>
                <a:spLocks noChangeShapeType="1"/>
              </p:cNvSpPr>
              <p:nvPr/>
            </p:nvSpPr>
            <p:spPr bwMode="auto">
              <a:xfrm>
                <a:off x="3376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19" name="Line 344"/>
              <p:cNvSpPr>
                <a:spLocks noChangeShapeType="1"/>
              </p:cNvSpPr>
              <p:nvPr/>
            </p:nvSpPr>
            <p:spPr bwMode="auto">
              <a:xfrm>
                <a:off x="3392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0" name="Line 345"/>
              <p:cNvSpPr>
                <a:spLocks noChangeShapeType="1"/>
              </p:cNvSpPr>
              <p:nvPr/>
            </p:nvSpPr>
            <p:spPr bwMode="auto">
              <a:xfrm>
                <a:off x="3408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1" name="Line 346"/>
              <p:cNvSpPr>
                <a:spLocks noChangeShapeType="1"/>
              </p:cNvSpPr>
              <p:nvPr/>
            </p:nvSpPr>
            <p:spPr bwMode="auto">
              <a:xfrm>
                <a:off x="3424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2" name="Line 347"/>
              <p:cNvSpPr>
                <a:spLocks noChangeShapeType="1"/>
              </p:cNvSpPr>
              <p:nvPr/>
            </p:nvSpPr>
            <p:spPr bwMode="auto">
              <a:xfrm>
                <a:off x="3440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3" name="Line 348"/>
              <p:cNvSpPr>
                <a:spLocks noChangeShapeType="1"/>
              </p:cNvSpPr>
              <p:nvPr/>
            </p:nvSpPr>
            <p:spPr bwMode="auto">
              <a:xfrm>
                <a:off x="3456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4" name="Line 349"/>
              <p:cNvSpPr>
                <a:spLocks noChangeShapeType="1"/>
              </p:cNvSpPr>
              <p:nvPr/>
            </p:nvSpPr>
            <p:spPr bwMode="auto">
              <a:xfrm>
                <a:off x="3472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5" name="Line 350"/>
              <p:cNvSpPr>
                <a:spLocks noChangeShapeType="1"/>
              </p:cNvSpPr>
              <p:nvPr/>
            </p:nvSpPr>
            <p:spPr bwMode="auto">
              <a:xfrm>
                <a:off x="3488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6" name="Line 351"/>
              <p:cNvSpPr>
                <a:spLocks noChangeShapeType="1"/>
              </p:cNvSpPr>
              <p:nvPr/>
            </p:nvSpPr>
            <p:spPr bwMode="auto">
              <a:xfrm>
                <a:off x="3504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7" name="Line 352"/>
              <p:cNvSpPr>
                <a:spLocks noChangeShapeType="1"/>
              </p:cNvSpPr>
              <p:nvPr/>
            </p:nvSpPr>
            <p:spPr bwMode="auto">
              <a:xfrm>
                <a:off x="3520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8" name="Line 353"/>
              <p:cNvSpPr>
                <a:spLocks noChangeShapeType="1"/>
              </p:cNvSpPr>
              <p:nvPr/>
            </p:nvSpPr>
            <p:spPr bwMode="auto">
              <a:xfrm>
                <a:off x="3536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29" name="Line 354"/>
              <p:cNvSpPr>
                <a:spLocks noChangeShapeType="1"/>
              </p:cNvSpPr>
              <p:nvPr/>
            </p:nvSpPr>
            <p:spPr bwMode="auto">
              <a:xfrm>
                <a:off x="3552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0" name="Line 355"/>
              <p:cNvSpPr>
                <a:spLocks noChangeShapeType="1"/>
              </p:cNvSpPr>
              <p:nvPr/>
            </p:nvSpPr>
            <p:spPr bwMode="auto">
              <a:xfrm>
                <a:off x="3568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1" name="Line 356"/>
              <p:cNvSpPr>
                <a:spLocks noChangeShapeType="1"/>
              </p:cNvSpPr>
              <p:nvPr/>
            </p:nvSpPr>
            <p:spPr bwMode="auto">
              <a:xfrm>
                <a:off x="3584" y="1543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2" name="Line 357"/>
              <p:cNvSpPr>
                <a:spLocks noChangeShapeType="1"/>
              </p:cNvSpPr>
              <p:nvPr/>
            </p:nvSpPr>
            <p:spPr bwMode="auto">
              <a:xfrm>
                <a:off x="3600" y="1543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3" name="Line 358"/>
              <p:cNvSpPr>
                <a:spLocks noChangeShapeType="1"/>
              </p:cNvSpPr>
              <p:nvPr/>
            </p:nvSpPr>
            <p:spPr bwMode="auto">
              <a:xfrm>
                <a:off x="3296" y="1617"/>
                <a:ext cx="304" cy="0"/>
              </a:xfrm>
              <a:prstGeom prst="line">
                <a:avLst/>
              </a:prstGeom>
              <a:noFill/>
              <a:ln w="12700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4" name="Line 359"/>
              <p:cNvSpPr>
                <a:spLocks noChangeShapeType="1"/>
              </p:cNvSpPr>
              <p:nvPr/>
            </p:nvSpPr>
            <p:spPr bwMode="auto">
              <a:xfrm>
                <a:off x="3296" y="1691"/>
                <a:ext cx="304" cy="0"/>
              </a:xfrm>
              <a:prstGeom prst="line">
                <a:avLst/>
              </a:prstGeom>
              <a:noFill/>
              <a:ln w="6350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5" name="Line 360"/>
              <p:cNvSpPr>
                <a:spLocks noChangeShapeType="1"/>
              </p:cNvSpPr>
              <p:nvPr/>
            </p:nvSpPr>
            <p:spPr bwMode="auto">
              <a:xfrm>
                <a:off x="3296" y="1765"/>
                <a:ext cx="4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6" name="Line 361"/>
              <p:cNvSpPr>
                <a:spLocks noChangeShapeType="1"/>
              </p:cNvSpPr>
              <p:nvPr/>
            </p:nvSpPr>
            <p:spPr bwMode="auto">
              <a:xfrm>
                <a:off x="3360" y="1765"/>
                <a:ext cx="4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7" name="Line 362"/>
              <p:cNvSpPr>
                <a:spLocks noChangeShapeType="1"/>
              </p:cNvSpPr>
              <p:nvPr/>
            </p:nvSpPr>
            <p:spPr bwMode="auto">
              <a:xfrm>
                <a:off x="3424" y="1765"/>
                <a:ext cx="4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8" name="Line 363"/>
              <p:cNvSpPr>
                <a:spLocks noChangeShapeType="1"/>
              </p:cNvSpPr>
              <p:nvPr/>
            </p:nvSpPr>
            <p:spPr bwMode="auto">
              <a:xfrm>
                <a:off x="3488" y="1765"/>
                <a:ext cx="4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39" name="Line 364"/>
              <p:cNvSpPr>
                <a:spLocks noChangeShapeType="1"/>
              </p:cNvSpPr>
              <p:nvPr/>
            </p:nvSpPr>
            <p:spPr bwMode="auto">
              <a:xfrm>
                <a:off x="3552" y="1765"/>
                <a:ext cx="40" cy="0"/>
              </a:xfrm>
              <a:prstGeom prst="line">
                <a:avLst/>
              </a:prstGeom>
              <a:noFill/>
              <a:ln w="9525">
                <a:solidFill>
                  <a:srgbClr val="B551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0" name="Freeform 365"/>
              <p:cNvSpPr>
                <a:spLocks/>
              </p:cNvSpPr>
              <p:nvPr/>
            </p:nvSpPr>
            <p:spPr bwMode="auto">
              <a:xfrm>
                <a:off x="1694" y="316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1" name="Freeform 366"/>
              <p:cNvSpPr>
                <a:spLocks/>
              </p:cNvSpPr>
              <p:nvPr/>
            </p:nvSpPr>
            <p:spPr bwMode="auto">
              <a:xfrm>
                <a:off x="1694" y="316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2" name="Freeform 367"/>
              <p:cNvSpPr>
                <a:spLocks/>
              </p:cNvSpPr>
              <p:nvPr/>
            </p:nvSpPr>
            <p:spPr bwMode="auto">
              <a:xfrm>
                <a:off x="1694" y="316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3" name="Freeform 368"/>
              <p:cNvSpPr>
                <a:spLocks/>
              </p:cNvSpPr>
              <p:nvPr/>
            </p:nvSpPr>
            <p:spPr bwMode="auto">
              <a:xfrm>
                <a:off x="1694" y="274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0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0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4 h 64"/>
                  <a:gd name="T34" fmla="*/ 2 w 64"/>
                  <a:gd name="T35" fmla="*/ 18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18 h 64"/>
                  <a:gd name="T54" fmla="*/ 62 w 64"/>
                  <a:gd name="T55" fmla="*/ 24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0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0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18"/>
                    </a:lnTo>
                    <a:lnTo>
                      <a:pt x="62" y="24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4" name="Freeform 369"/>
              <p:cNvSpPr>
                <a:spLocks/>
              </p:cNvSpPr>
              <p:nvPr/>
            </p:nvSpPr>
            <p:spPr bwMode="auto">
              <a:xfrm>
                <a:off x="1694" y="274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0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0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4 h 64"/>
                  <a:gd name="T34" fmla="*/ 2 w 64"/>
                  <a:gd name="T35" fmla="*/ 18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18 h 64"/>
                  <a:gd name="T54" fmla="*/ 62 w 64"/>
                  <a:gd name="T55" fmla="*/ 24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0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0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18"/>
                    </a:lnTo>
                    <a:lnTo>
                      <a:pt x="62" y="24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5" name="Freeform 370"/>
              <p:cNvSpPr>
                <a:spLocks/>
              </p:cNvSpPr>
              <p:nvPr/>
            </p:nvSpPr>
            <p:spPr bwMode="auto">
              <a:xfrm>
                <a:off x="1694" y="274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0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0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4 h 64"/>
                  <a:gd name="T34" fmla="*/ 2 w 64"/>
                  <a:gd name="T35" fmla="*/ 18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18 h 64"/>
                  <a:gd name="T54" fmla="*/ 62 w 64"/>
                  <a:gd name="T55" fmla="*/ 24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0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0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18"/>
                    </a:lnTo>
                    <a:lnTo>
                      <a:pt x="62" y="24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6" name="Freeform 371"/>
              <p:cNvSpPr>
                <a:spLocks/>
              </p:cNvSpPr>
              <p:nvPr/>
            </p:nvSpPr>
            <p:spPr bwMode="auto">
              <a:xfrm>
                <a:off x="1694" y="257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7" name="Freeform 372"/>
              <p:cNvSpPr>
                <a:spLocks/>
              </p:cNvSpPr>
              <p:nvPr/>
            </p:nvSpPr>
            <p:spPr bwMode="auto">
              <a:xfrm>
                <a:off x="1694" y="257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8" name="Freeform 373"/>
              <p:cNvSpPr>
                <a:spLocks/>
              </p:cNvSpPr>
              <p:nvPr/>
            </p:nvSpPr>
            <p:spPr bwMode="auto">
              <a:xfrm>
                <a:off x="1694" y="257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2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2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8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8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2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8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49" name="Freeform 374"/>
              <p:cNvSpPr>
                <a:spLocks/>
              </p:cNvSpPr>
              <p:nvPr/>
            </p:nvSpPr>
            <p:spPr bwMode="auto">
              <a:xfrm>
                <a:off x="1694" y="238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0" name="Freeform 375"/>
              <p:cNvSpPr>
                <a:spLocks/>
              </p:cNvSpPr>
              <p:nvPr/>
            </p:nvSpPr>
            <p:spPr bwMode="auto">
              <a:xfrm>
                <a:off x="1694" y="238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1" name="Freeform 376"/>
              <p:cNvSpPr>
                <a:spLocks/>
              </p:cNvSpPr>
              <p:nvPr/>
            </p:nvSpPr>
            <p:spPr bwMode="auto">
              <a:xfrm>
                <a:off x="1694" y="238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2" name="Freeform 377"/>
              <p:cNvSpPr>
                <a:spLocks/>
              </p:cNvSpPr>
              <p:nvPr/>
            </p:nvSpPr>
            <p:spPr bwMode="auto">
              <a:xfrm>
                <a:off x="1694" y="193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3" name="Freeform 378"/>
              <p:cNvSpPr>
                <a:spLocks/>
              </p:cNvSpPr>
              <p:nvPr/>
            </p:nvSpPr>
            <p:spPr bwMode="auto">
              <a:xfrm>
                <a:off x="1694" y="193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4" name="Freeform 379"/>
              <p:cNvSpPr>
                <a:spLocks/>
              </p:cNvSpPr>
              <p:nvPr/>
            </p:nvSpPr>
            <p:spPr bwMode="auto">
              <a:xfrm>
                <a:off x="1694" y="193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5" name="Freeform 380"/>
              <p:cNvSpPr>
                <a:spLocks/>
              </p:cNvSpPr>
              <p:nvPr/>
            </p:nvSpPr>
            <p:spPr bwMode="auto">
              <a:xfrm>
                <a:off x="2382" y="265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6" name="Freeform 381"/>
              <p:cNvSpPr>
                <a:spLocks/>
              </p:cNvSpPr>
              <p:nvPr/>
            </p:nvSpPr>
            <p:spPr bwMode="auto">
              <a:xfrm>
                <a:off x="2382" y="265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7" name="Freeform 382"/>
              <p:cNvSpPr>
                <a:spLocks/>
              </p:cNvSpPr>
              <p:nvPr/>
            </p:nvSpPr>
            <p:spPr bwMode="auto">
              <a:xfrm>
                <a:off x="2382" y="265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8" name="Freeform 383"/>
              <p:cNvSpPr>
                <a:spLocks/>
              </p:cNvSpPr>
              <p:nvPr/>
            </p:nvSpPr>
            <p:spPr bwMode="auto">
              <a:xfrm>
                <a:off x="2382" y="282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59" name="Freeform 384"/>
              <p:cNvSpPr>
                <a:spLocks/>
              </p:cNvSpPr>
              <p:nvPr/>
            </p:nvSpPr>
            <p:spPr bwMode="auto">
              <a:xfrm>
                <a:off x="2382" y="282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0" name="Freeform 385"/>
              <p:cNvSpPr>
                <a:spLocks/>
              </p:cNvSpPr>
              <p:nvPr/>
            </p:nvSpPr>
            <p:spPr bwMode="auto">
              <a:xfrm>
                <a:off x="2382" y="2827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1" name="Freeform 386"/>
              <p:cNvSpPr>
                <a:spLocks/>
              </p:cNvSpPr>
              <p:nvPr/>
            </p:nvSpPr>
            <p:spPr bwMode="auto">
              <a:xfrm>
                <a:off x="2382" y="24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2" name="Freeform 387"/>
              <p:cNvSpPr>
                <a:spLocks/>
              </p:cNvSpPr>
              <p:nvPr/>
            </p:nvSpPr>
            <p:spPr bwMode="auto">
              <a:xfrm>
                <a:off x="2382" y="24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3" name="Freeform 388"/>
              <p:cNvSpPr>
                <a:spLocks/>
              </p:cNvSpPr>
              <p:nvPr/>
            </p:nvSpPr>
            <p:spPr bwMode="auto">
              <a:xfrm>
                <a:off x="2382" y="24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38 h 64"/>
                  <a:gd name="T6" fmla="*/ 60 w 64"/>
                  <a:gd name="T7" fmla="*/ 44 h 64"/>
                  <a:gd name="T8" fmla="*/ 54 w 64"/>
                  <a:gd name="T9" fmla="*/ 54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4 h 64"/>
                  <a:gd name="T24" fmla="*/ 2 w 64"/>
                  <a:gd name="T25" fmla="*/ 44 h 64"/>
                  <a:gd name="T26" fmla="*/ 0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2 h 64"/>
                  <a:gd name="T40" fmla="*/ 24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0 h 64"/>
                  <a:gd name="T48" fmla="*/ 44 w 64"/>
                  <a:gd name="T49" fmla="*/ 2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38"/>
                    </a:lnTo>
                    <a:lnTo>
                      <a:pt x="60" y="44"/>
                    </a:lnTo>
                    <a:lnTo>
                      <a:pt x="54" y="54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4"/>
                    </a:lnTo>
                    <a:lnTo>
                      <a:pt x="2" y="44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4" name="Freeform 389"/>
              <p:cNvSpPr>
                <a:spLocks/>
              </p:cNvSpPr>
              <p:nvPr/>
            </p:nvSpPr>
            <p:spPr bwMode="auto">
              <a:xfrm>
                <a:off x="2382" y="205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5" name="Freeform 390"/>
              <p:cNvSpPr>
                <a:spLocks/>
              </p:cNvSpPr>
              <p:nvPr/>
            </p:nvSpPr>
            <p:spPr bwMode="auto">
              <a:xfrm>
                <a:off x="2382" y="205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6" name="Freeform 391"/>
              <p:cNvSpPr>
                <a:spLocks/>
              </p:cNvSpPr>
              <p:nvPr/>
            </p:nvSpPr>
            <p:spPr bwMode="auto">
              <a:xfrm>
                <a:off x="2382" y="205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7" name="Freeform 392"/>
              <p:cNvSpPr>
                <a:spLocks/>
              </p:cNvSpPr>
              <p:nvPr/>
            </p:nvSpPr>
            <p:spPr bwMode="auto">
              <a:xfrm>
                <a:off x="2382" y="179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8" name="Freeform 393"/>
              <p:cNvSpPr>
                <a:spLocks/>
              </p:cNvSpPr>
              <p:nvPr/>
            </p:nvSpPr>
            <p:spPr bwMode="auto">
              <a:xfrm>
                <a:off x="2382" y="179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69" name="Freeform 394"/>
              <p:cNvSpPr>
                <a:spLocks/>
              </p:cNvSpPr>
              <p:nvPr/>
            </p:nvSpPr>
            <p:spPr bwMode="auto">
              <a:xfrm>
                <a:off x="2382" y="179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2 w 64"/>
                  <a:gd name="T5" fmla="*/ 40 h 64"/>
                  <a:gd name="T6" fmla="*/ 60 w 64"/>
                  <a:gd name="T7" fmla="*/ 46 h 64"/>
                  <a:gd name="T8" fmla="*/ 54 w 64"/>
                  <a:gd name="T9" fmla="*/ 56 h 64"/>
                  <a:gd name="T10" fmla="*/ 44 w 64"/>
                  <a:gd name="T11" fmla="*/ 62 h 64"/>
                  <a:gd name="T12" fmla="*/ 38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4 w 64"/>
                  <a:gd name="T19" fmla="*/ 64 h 64"/>
                  <a:gd name="T20" fmla="*/ 18 w 64"/>
                  <a:gd name="T21" fmla="*/ 62 h 64"/>
                  <a:gd name="T22" fmla="*/ 8 w 64"/>
                  <a:gd name="T23" fmla="*/ 56 h 64"/>
                  <a:gd name="T24" fmla="*/ 2 w 64"/>
                  <a:gd name="T25" fmla="*/ 46 h 64"/>
                  <a:gd name="T26" fmla="*/ 0 w 64"/>
                  <a:gd name="T27" fmla="*/ 40 h 64"/>
                  <a:gd name="T28" fmla="*/ 0 w 64"/>
                  <a:gd name="T29" fmla="*/ 32 h 64"/>
                  <a:gd name="T30" fmla="*/ 0 w 64"/>
                  <a:gd name="T31" fmla="*/ 32 h 64"/>
                  <a:gd name="T32" fmla="*/ 0 w 64"/>
                  <a:gd name="T33" fmla="*/ 26 h 64"/>
                  <a:gd name="T34" fmla="*/ 2 w 64"/>
                  <a:gd name="T35" fmla="*/ 20 h 64"/>
                  <a:gd name="T36" fmla="*/ 8 w 64"/>
                  <a:gd name="T37" fmla="*/ 10 h 64"/>
                  <a:gd name="T38" fmla="*/ 18 w 64"/>
                  <a:gd name="T39" fmla="*/ 4 h 64"/>
                  <a:gd name="T40" fmla="*/ 24 w 64"/>
                  <a:gd name="T41" fmla="*/ 2 h 64"/>
                  <a:gd name="T42" fmla="*/ 32 w 64"/>
                  <a:gd name="T43" fmla="*/ 0 h 64"/>
                  <a:gd name="T44" fmla="*/ 32 w 64"/>
                  <a:gd name="T45" fmla="*/ 0 h 64"/>
                  <a:gd name="T46" fmla="*/ 38 w 64"/>
                  <a:gd name="T47" fmla="*/ 2 h 64"/>
                  <a:gd name="T48" fmla="*/ 44 w 64"/>
                  <a:gd name="T49" fmla="*/ 4 h 64"/>
                  <a:gd name="T50" fmla="*/ 54 w 64"/>
                  <a:gd name="T51" fmla="*/ 10 h 64"/>
                  <a:gd name="T52" fmla="*/ 60 w 64"/>
                  <a:gd name="T53" fmla="*/ 20 h 64"/>
                  <a:gd name="T54" fmla="*/ 62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2" y="40"/>
                    </a:lnTo>
                    <a:lnTo>
                      <a:pt x="60" y="46"/>
                    </a:lnTo>
                    <a:lnTo>
                      <a:pt x="54" y="56"/>
                    </a:lnTo>
                    <a:lnTo>
                      <a:pt x="44" y="62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8" y="56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4" y="10"/>
                    </a:lnTo>
                    <a:lnTo>
                      <a:pt x="60" y="20"/>
                    </a:lnTo>
                    <a:lnTo>
                      <a:pt x="62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0" name="Freeform 395"/>
              <p:cNvSpPr>
                <a:spLocks/>
              </p:cNvSpPr>
              <p:nvPr/>
            </p:nvSpPr>
            <p:spPr bwMode="auto">
              <a:xfrm>
                <a:off x="3058" y="246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1" name="Freeform 396"/>
              <p:cNvSpPr>
                <a:spLocks/>
              </p:cNvSpPr>
              <p:nvPr/>
            </p:nvSpPr>
            <p:spPr bwMode="auto">
              <a:xfrm>
                <a:off x="3058" y="246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2" name="Freeform 397"/>
              <p:cNvSpPr>
                <a:spLocks/>
              </p:cNvSpPr>
              <p:nvPr/>
            </p:nvSpPr>
            <p:spPr bwMode="auto">
              <a:xfrm>
                <a:off x="3058" y="2465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3" name="Freeform 398"/>
              <p:cNvSpPr>
                <a:spLocks/>
              </p:cNvSpPr>
              <p:nvPr/>
            </p:nvSpPr>
            <p:spPr bwMode="auto">
              <a:xfrm>
                <a:off x="3058" y="232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4" name="Freeform 399"/>
              <p:cNvSpPr>
                <a:spLocks/>
              </p:cNvSpPr>
              <p:nvPr/>
            </p:nvSpPr>
            <p:spPr bwMode="auto">
              <a:xfrm>
                <a:off x="3058" y="232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5" name="Freeform 400"/>
              <p:cNvSpPr>
                <a:spLocks/>
              </p:cNvSpPr>
              <p:nvPr/>
            </p:nvSpPr>
            <p:spPr bwMode="auto">
              <a:xfrm>
                <a:off x="3058" y="2321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6" name="Freeform 401"/>
              <p:cNvSpPr>
                <a:spLocks/>
              </p:cNvSpPr>
              <p:nvPr/>
            </p:nvSpPr>
            <p:spPr bwMode="auto">
              <a:xfrm>
                <a:off x="3058" y="21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7" name="Freeform 402"/>
              <p:cNvSpPr>
                <a:spLocks/>
              </p:cNvSpPr>
              <p:nvPr/>
            </p:nvSpPr>
            <p:spPr bwMode="auto">
              <a:xfrm>
                <a:off x="3058" y="21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8" name="Freeform 403"/>
              <p:cNvSpPr>
                <a:spLocks/>
              </p:cNvSpPr>
              <p:nvPr/>
            </p:nvSpPr>
            <p:spPr bwMode="auto">
              <a:xfrm>
                <a:off x="3058" y="2113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79" name="Freeform 404"/>
              <p:cNvSpPr>
                <a:spLocks/>
              </p:cNvSpPr>
              <p:nvPr/>
            </p:nvSpPr>
            <p:spPr bwMode="auto">
              <a:xfrm>
                <a:off x="3058" y="271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80" name="Freeform 405"/>
              <p:cNvSpPr>
                <a:spLocks/>
              </p:cNvSpPr>
              <p:nvPr/>
            </p:nvSpPr>
            <p:spPr bwMode="auto">
              <a:xfrm>
                <a:off x="3058" y="271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6681" name="Freeform 406"/>
              <p:cNvSpPr>
                <a:spLocks/>
              </p:cNvSpPr>
              <p:nvPr/>
            </p:nvSpPr>
            <p:spPr bwMode="auto">
              <a:xfrm>
                <a:off x="3058" y="2719"/>
                <a:ext cx="64" cy="64"/>
              </a:xfrm>
              <a:custGeom>
                <a:avLst/>
                <a:gdLst>
                  <a:gd name="T0" fmla="*/ 64 w 64"/>
                  <a:gd name="T1" fmla="*/ 32 h 64"/>
                  <a:gd name="T2" fmla="*/ 64 w 64"/>
                  <a:gd name="T3" fmla="*/ 32 h 64"/>
                  <a:gd name="T4" fmla="*/ 64 w 64"/>
                  <a:gd name="T5" fmla="*/ 38 h 64"/>
                  <a:gd name="T6" fmla="*/ 62 w 64"/>
                  <a:gd name="T7" fmla="*/ 44 h 64"/>
                  <a:gd name="T8" fmla="*/ 56 w 64"/>
                  <a:gd name="T9" fmla="*/ 54 h 64"/>
                  <a:gd name="T10" fmla="*/ 46 w 64"/>
                  <a:gd name="T11" fmla="*/ 62 h 64"/>
                  <a:gd name="T12" fmla="*/ 40 w 64"/>
                  <a:gd name="T13" fmla="*/ 64 h 64"/>
                  <a:gd name="T14" fmla="*/ 32 w 64"/>
                  <a:gd name="T15" fmla="*/ 64 h 64"/>
                  <a:gd name="T16" fmla="*/ 32 w 64"/>
                  <a:gd name="T17" fmla="*/ 64 h 64"/>
                  <a:gd name="T18" fmla="*/ 26 w 64"/>
                  <a:gd name="T19" fmla="*/ 64 h 64"/>
                  <a:gd name="T20" fmla="*/ 20 w 64"/>
                  <a:gd name="T21" fmla="*/ 62 h 64"/>
                  <a:gd name="T22" fmla="*/ 10 w 64"/>
                  <a:gd name="T23" fmla="*/ 54 h 64"/>
                  <a:gd name="T24" fmla="*/ 4 w 64"/>
                  <a:gd name="T25" fmla="*/ 44 h 64"/>
                  <a:gd name="T26" fmla="*/ 2 w 64"/>
                  <a:gd name="T27" fmla="*/ 38 h 64"/>
                  <a:gd name="T28" fmla="*/ 0 w 64"/>
                  <a:gd name="T29" fmla="*/ 32 h 64"/>
                  <a:gd name="T30" fmla="*/ 0 w 64"/>
                  <a:gd name="T31" fmla="*/ 32 h 64"/>
                  <a:gd name="T32" fmla="*/ 2 w 64"/>
                  <a:gd name="T33" fmla="*/ 26 h 64"/>
                  <a:gd name="T34" fmla="*/ 4 w 64"/>
                  <a:gd name="T35" fmla="*/ 20 h 64"/>
                  <a:gd name="T36" fmla="*/ 10 w 64"/>
                  <a:gd name="T37" fmla="*/ 10 h 64"/>
                  <a:gd name="T38" fmla="*/ 20 w 64"/>
                  <a:gd name="T39" fmla="*/ 2 h 64"/>
                  <a:gd name="T40" fmla="*/ 26 w 64"/>
                  <a:gd name="T41" fmla="*/ 0 h 64"/>
                  <a:gd name="T42" fmla="*/ 32 w 64"/>
                  <a:gd name="T43" fmla="*/ 0 h 64"/>
                  <a:gd name="T44" fmla="*/ 32 w 64"/>
                  <a:gd name="T45" fmla="*/ 0 h 64"/>
                  <a:gd name="T46" fmla="*/ 40 w 64"/>
                  <a:gd name="T47" fmla="*/ 0 h 64"/>
                  <a:gd name="T48" fmla="*/ 46 w 64"/>
                  <a:gd name="T49" fmla="*/ 2 h 64"/>
                  <a:gd name="T50" fmla="*/ 56 w 64"/>
                  <a:gd name="T51" fmla="*/ 10 h 64"/>
                  <a:gd name="T52" fmla="*/ 62 w 64"/>
                  <a:gd name="T53" fmla="*/ 20 h 64"/>
                  <a:gd name="T54" fmla="*/ 64 w 64"/>
                  <a:gd name="T55" fmla="*/ 26 h 64"/>
                  <a:gd name="T56" fmla="*/ 64 w 64"/>
                  <a:gd name="T57" fmla="*/ 32 h 64"/>
                  <a:gd name="T58" fmla="*/ 64 w 64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4" y="32"/>
                    </a:lnTo>
                    <a:lnTo>
                      <a:pt x="64" y="38"/>
                    </a:lnTo>
                    <a:lnTo>
                      <a:pt x="62" y="44"/>
                    </a:lnTo>
                    <a:lnTo>
                      <a:pt x="56" y="54"/>
                    </a:lnTo>
                    <a:lnTo>
                      <a:pt x="46" y="62"/>
                    </a:lnTo>
                    <a:lnTo>
                      <a:pt x="40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6" y="64"/>
                    </a:lnTo>
                    <a:lnTo>
                      <a:pt x="20" y="62"/>
                    </a:lnTo>
                    <a:lnTo>
                      <a:pt x="10" y="54"/>
                    </a:lnTo>
                    <a:lnTo>
                      <a:pt x="4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6"/>
                    </a:lnTo>
                    <a:lnTo>
                      <a:pt x="4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4" y="26"/>
                    </a:lnTo>
                    <a:lnTo>
                      <a:pt x="64" y="32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6" name="Freeform 408"/>
            <p:cNvSpPr>
              <a:spLocks/>
            </p:cNvSpPr>
            <p:nvPr/>
          </p:nvSpPr>
          <p:spPr bwMode="auto">
            <a:xfrm>
              <a:off x="4854575" y="45767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409"/>
            <p:cNvSpPr>
              <a:spLocks/>
            </p:cNvSpPr>
            <p:nvPr/>
          </p:nvSpPr>
          <p:spPr bwMode="auto">
            <a:xfrm>
              <a:off x="4854575" y="45767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410"/>
            <p:cNvSpPr>
              <a:spLocks/>
            </p:cNvSpPr>
            <p:nvPr/>
          </p:nvSpPr>
          <p:spPr bwMode="auto">
            <a:xfrm>
              <a:off x="4854575" y="45767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411"/>
            <p:cNvSpPr>
              <a:spLocks/>
            </p:cNvSpPr>
            <p:nvPr/>
          </p:nvSpPr>
          <p:spPr bwMode="auto">
            <a:xfrm>
              <a:off x="5934075" y="44434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412"/>
            <p:cNvSpPr>
              <a:spLocks/>
            </p:cNvSpPr>
            <p:nvPr/>
          </p:nvSpPr>
          <p:spPr bwMode="auto">
            <a:xfrm>
              <a:off x="5934075" y="44434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413"/>
            <p:cNvSpPr>
              <a:spLocks/>
            </p:cNvSpPr>
            <p:nvPr/>
          </p:nvSpPr>
          <p:spPr bwMode="auto">
            <a:xfrm>
              <a:off x="5934075" y="44434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414"/>
            <p:cNvSpPr>
              <a:spLocks/>
            </p:cNvSpPr>
            <p:nvPr/>
          </p:nvSpPr>
          <p:spPr bwMode="auto">
            <a:xfrm>
              <a:off x="5934075" y="50212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415"/>
            <p:cNvSpPr>
              <a:spLocks/>
            </p:cNvSpPr>
            <p:nvPr/>
          </p:nvSpPr>
          <p:spPr bwMode="auto">
            <a:xfrm>
              <a:off x="5934075" y="50212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416"/>
            <p:cNvSpPr>
              <a:spLocks/>
            </p:cNvSpPr>
            <p:nvPr/>
          </p:nvSpPr>
          <p:spPr bwMode="auto">
            <a:xfrm>
              <a:off x="5934075" y="50212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417"/>
            <p:cNvSpPr>
              <a:spLocks/>
            </p:cNvSpPr>
            <p:nvPr/>
          </p:nvSpPr>
          <p:spPr bwMode="auto">
            <a:xfrm>
              <a:off x="59340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418"/>
            <p:cNvSpPr>
              <a:spLocks/>
            </p:cNvSpPr>
            <p:nvPr/>
          </p:nvSpPr>
          <p:spPr bwMode="auto">
            <a:xfrm>
              <a:off x="59340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419"/>
            <p:cNvSpPr>
              <a:spLocks/>
            </p:cNvSpPr>
            <p:nvPr/>
          </p:nvSpPr>
          <p:spPr bwMode="auto">
            <a:xfrm>
              <a:off x="59340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420"/>
            <p:cNvSpPr>
              <a:spLocks/>
            </p:cNvSpPr>
            <p:nvPr/>
          </p:nvSpPr>
          <p:spPr bwMode="auto">
            <a:xfrm>
              <a:off x="5934075" y="34782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0 h 64"/>
                <a:gd name="T12" fmla="*/ 38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4 h 64"/>
                <a:gd name="T34" fmla="*/ 2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421"/>
            <p:cNvSpPr>
              <a:spLocks/>
            </p:cNvSpPr>
            <p:nvPr/>
          </p:nvSpPr>
          <p:spPr bwMode="auto">
            <a:xfrm>
              <a:off x="5934075" y="34782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0 h 64"/>
                <a:gd name="T12" fmla="*/ 38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4 h 64"/>
                <a:gd name="T34" fmla="*/ 2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422"/>
            <p:cNvSpPr>
              <a:spLocks/>
            </p:cNvSpPr>
            <p:nvPr/>
          </p:nvSpPr>
          <p:spPr bwMode="auto">
            <a:xfrm>
              <a:off x="5934075" y="34782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4 w 64"/>
                <a:gd name="T9" fmla="*/ 54 h 64"/>
                <a:gd name="T10" fmla="*/ 44 w 64"/>
                <a:gd name="T11" fmla="*/ 60 h 64"/>
                <a:gd name="T12" fmla="*/ 38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2 w 64"/>
                <a:gd name="T25" fmla="*/ 44 h 64"/>
                <a:gd name="T26" fmla="*/ 0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4 h 64"/>
                <a:gd name="T34" fmla="*/ 2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0 h 64"/>
                <a:gd name="T48" fmla="*/ 44 w 64"/>
                <a:gd name="T49" fmla="*/ 2 h 64"/>
                <a:gd name="T50" fmla="*/ 54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4" y="54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4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423"/>
            <p:cNvSpPr>
              <a:spLocks/>
            </p:cNvSpPr>
            <p:nvPr/>
          </p:nvSpPr>
          <p:spPr bwMode="auto">
            <a:xfrm>
              <a:off x="5934075" y="30781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424"/>
            <p:cNvSpPr>
              <a:spLocks/>
            </p:cNvSpPr>
            <p:nvPr/>
          </p:nvSpPr>
          <p:spPr bwMode="auto">
            <a:xfrm>
              <a:off x="5934075" y="30781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4" name="Freeform 425"/>
            <p:cNvSpPr>
              <a:spLocks/>
            </p:cNvSpPr>
            <p:nvPr/>
          </p:nvSpPr>
          <p:spPr bwMode="auto">
            <a:xfrm>
              <a:off x="5934075" y="30781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4 w 64"/>
                <a:gd name="T9" fmla="*/ 56 h 64"/>
                <a:gd name="T10" fmla="*/ 44 w 64"/>
                <a:gd name="T11" fmla="*/ 62 h 64"/>
                <a:gd name="T12" fmla="*/ 38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2 w 64"/>
                <a:gd name="T25" fmla="*/ 46 h 64"/>
                <a:gd name="T26" fmla="*/ 0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0 w 64"/>
                <a:gd name="T33" fmla="*/ 26 h 64"/>
                <a:gd name="T34" fmla="*/ 2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38 w 64"/>
                <a:gd name="T47" fmla="*/ 2 h 64"/>
                <a:gd name="T48" fmla="*/ 44 w 64"/>
                <a:gd name="T49" fmla="*/ 4 h 64"/>
                <a:gd name="T50" fmla="*/ 54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4" y="56"/>
                  </a:lnTo>
                  <a:lnTo>
                    <a:pt x="44" y="62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54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5" name="Freeform 426"/>
            <p:cNvSpPr>
              <a:spLocks/>
            </p:cNvSpPr>
            <p:nvPr/>
          </p:nvSpPr>
          <p:spPr bwMode="auto">
            <a:xfrm>
              <a:off x="7026275" y="42719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7" name="Freeform 427"/>
            <p:cNvSpPr>
              <a:spLocks/>
            </p:cNvSpPr>
            <p:nvPr/>
          </p:nvSpPr>
          <p:spPr bwMode="auto">
            <a:xfrm>
              <a:off x="7026275" y="42719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8" name="Freeform 428"/>
            <p:cNvSpPr>
              <a:spLocks/>
            </p:cNvSpPr>
            <p:nvPr/>
          </p:nvSpPr>
          <p:spPr bwMode="auto">
            <a:xfrm>
              <a:off x="7026275" y="42719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9" name="Freeform 429"/>
            <p:cNvSpPr>
              <a:spLocks/>
            </p:cNvSpPr>
            <p:nvPr/>
          </p:nvSpPr>
          <p:spPr bwMode="auto">
            <a:xfrm>
              <a:off x="70262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0" name="Freeform 430"/>
            <p:cNvSpPr>
              <a:spLocks/>
            </p:cNvSpPr>
            <p:nvPr/>
          </p:nvSpPr>
          <p:spPr bwMode="auto">
            <a:xfrm>
              <a:off x="70262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1" name="Freeform 431"/>
            <p:cNvSpPr>
              <a:spLocks/>
            </p:cNvSpPr>
            <p:nvPr/>
          </p:nvSpPr>
          <p:spPr bwMode="auto">
            <a:xfrm>
              <a:off x="7026275" y="4046538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2" name="Freeform 432"/>
            <p:cNvSpPr>
              <a:spLocks/>
            </p:cNvSpPr>
            <p:nvPr/>
          </p:nvSpPr>
          <p:spPr bwMode="auto">
            <a:xfrm>
              <a:off x="7026275" y="3738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3" name="Freeform 433"/>
            <p:cNvSpPr>
              <a:spLocks/>
            </p:cNvSpPr>
            <p:nvPr/>
          </p:nvSpPr>
          <p:spPr bwMode="auto">
            <a:xfrm>
              <a:off x="7026275" y="3738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4" name="Freeform 434"/>
            <p:cNvSpPr>
              <a:spLocks/>
            </p:cNvSpPr>
            <p:nvPr/>
          </p:nvSpPr>
          <p:spPr bwMode="auto">
            <a:xfrm>
              <a:off x="7026275" y="3738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5" name="Freeform 435"/>
            <p:cNvSpPr>
              <a:spLocks/>
            </p:cNvSpPr>
            <p:nvPr/>
          </p:nvSpPr>
          <p:spPr bwMode="auto">
            <a:xfrm>
              <a:off x="7026275" y="2595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6" name="Freeform 436"/>
            <p:cNvSpPr>
              <a:spLocks/>
            </p:cNvSpPr>
            <p:nvPr/>
          </p:nvSpPr>
          <p:spPr bwMode="auto">
            <a:xfrm>
              <a:off x="7026275" y="2595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7" name="Freeform 437"/>
            <p:cNvSpPr>
              <a:spLocks/>
            </p:cNvSpPr>
            <p:nvPr/>
          </p:nvSpPr>
          <p:spPr bwMode="auto">
            <a:xfrm>
              <a:off x="7026275" y="259556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40 h 64"/>
                <a:gd name="T6" fmla="*/ 62 w 64"/>
                <a:gd name="T7" fmla="*/ 46 h 64"/>
                <a:gd name="T8" fmla="*/ 56 w 64"/>
                <a:gd name="T9" fmla="*/ 56 h 64"/>
                <a:gd name="T10" fmla="*/ 46 w 64"/>
                <a:gd name="T11" fmla="*/ 62 h 64"/>
                <a:gd name="T12" fmla="*/ 40 w 64"/>
                <a:gd name="T13" fmla="*/ 64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4 h 64"/>
                <a:gd name="T20" fmla="*/ 20 w 64"/>
                <a:gd name="T21" fmla="*/ 62 h 64"/>
                <a:gd name="T22" fmla="*/ 10 w 64"/>
                <a:gd name="T23" fmla="*/ 56 h 64"/>
                <a:gd name="T24" fmla="*/ 4 w 64"/>
                <a:gd name="T25" fmla="*/ 46 h 64"/>
                <a:gd name="T26" fmla="*/ 2 w 64"/>
                <a:gd name="T27" fmla="*/ 40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6 h 64"/>
                <a:gd name="T34" fmla="*/ 4 w 64"/>
                <a:gd name="T35" fmla="*/ 20 h 64"/>
                <a:gd name="T36" fmla="*/ 10 w 64"/>
                <a:gd name="T37" fmla="*/ 10 h 64"/>
                <a:gd name="T38" fmla="*/ 20 w 64"/>
                <a:gd name="T39" fmla="*/ 4 h 64"/>
                <a:gd name="T40" fmla="*/ 26 w 64"/>
                <a:gd name="T41" fmla="*/ 2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2 h 64"/>
                <a:gd name="T48" fmla="*/ 46 w 64"/>
                <a:gd name="T49" fmla="*/ 4 h 64"/>
                <a:gd name="T50" fmla="*/ 56 w 64"/>
                <a:gd name="T51" fmla="*/ 10 h 64"/>
                <a:gd name="T52" fmla="*/ 62 w 64"/>
                <a:gd name="T53" fmla="*/ 20 h 64"/>
                <a:gd name="T54" fmla="*/ 64 w 64"/>
                <a:gd name="T55" fmla="*/ 26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56" y="56"/>
                  </a:lnTo>
                  <a:lnTo>
                    <a:pt x="46" y="62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4"/>
                  </a:lnTo>
                  <a:lnTo>
                    <a:pt x="20" y="62"/>
                  </a:lnTo>
                  <a:lnTo>
                    <a:pt x="10" y="56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4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26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8" name="Freeform 438"/>
            <p:cNvSpPr>
              <a:spLocks/>
            </p:cNvSpPr>
            <p:nvPr/>
          </p:nvSpPr>
          <p:spPr bwMode="auto">
            <a:xfrm>
              <a:off x="7026275" y="48879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0 h 64"/>
                <a:gd name="T12" fmla="*/ 40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4 h 64"/>
                <a:gd name="T34" fmla="*/ 4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0"/>
                  </a:lnTo>
                  <a:lnTo>
                    <a:pt x="40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9" name="Freeform 439"/>
            <p:cNvSpPr>
              <a:spLocks/>
            </p:cNvSpPr>
            <p:nvPr/>
          </p:nvSpPr>
          <p:spPr bwMode="auto">
            <a:xfrm>
              <a:off x="7026275" y="48879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0 h 64"/>
                <a:gd name="T12" fmla="*/ 40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4 h 64"/>
                <a:gd name="T34" fmla="*/ 4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0"/>
                  </a:lnTo>
                  <a:lnTo>
                    <a:pt x="40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0" name="Freeform 440"/>
            <p:cNvSpPr>
              <a:spLocks/>
            </p:cNvSpPr>
            <p:nvPr/>
          </p:nvSpPr>
          <p:spPr bwMode="auto">
            <a:xfrm>
              <a:off x="7026275" y="4887913"/>
              <a:ext cx="101600" cy="101600"/>
            </a:xfrm>
            <a:custGeom>
              <a:avLst/>
              <a:gdLst>
                <a:gd name="T0" fmla="*/ 64 w 64"/>
                <a:gd name="T1" fmla="*/ 32 h 64"/>
                <a:gd name="T2" fmla="*/ 64 w 64"/>
                <a:gd name="T3" fmla="*/ 32 h 64"/>
                <a:gd name="T4" fmla="*/ 64 w 64"/>
                <a:gd name="T5" fmla="*/ 38 h 64"/>
                <a:gd name="T6" fmla="*/ 62 w 64"/>
                <a:gd name="T7" fmla="*/ 44 h 64"/>
                <a:gd name="T8" fmla="*/ 56 w 64"/>
                <a:gd name="T9" fmla="*/ 54 h 64"/>
                <a:gd name="T10" fmla="*/ 46 w 64"/>
                <a:gd name="T11" fmla="*/ 60 h 64"/>
                <a:gd name="T12" fmla="*/ 40 w 64"/>
                <a:gd name="T13" fmla="*/ 62 h 64"/>
                <a:gd name="T14" fmla="*/ 32 w 64"/>
                <a:gd name="T15" fmla="*/ 64 h 64"/>
                <a:gd name="T16" fmla="*/ 32 w 64"/>
                <a:gd name="T17" fmla="*/ 64 h 64"/>
                <a:gd name="T18" fmla="*/ 26 w 64"/>
                <a:gd name="T19" fmla="*/ 62 h 64"/>
                <a:gd name="T20" fmla="*/ 20 w 64"/>
                <a:gd name="T21" fmla="*/ 60 h 64"/>
                <a:gd name="T22" fmla="*/ 10 w 64"/>
                <a:gd name="T23" fmla="*/ 54 h 64"/>
                <a:gd name="T24" fmla="*/ 4 w 64"/>
                <a:gd name="T25" fmla="*/ 44 h 64"/>
                <a:gd name="T26" fmla="*/ 2 w 64"/>
                <a:gd name="T27" fmla="*/ 38 h 64"/>
                <a:gd name="T28" fmla="*/ 0 w 64"/>
                <a:gd name="T29" fmla="*/ 32 h 64"/>
                <a:gd name="T30" fmla="*/ 0 w 64"/>
                <a:gd name="T31" fmla="*/ 32 h 64"/>
                <a:gd name="T32" fmla="*/ 2 w 64"/>
                <a:gd name="T33" fmla="*/ 24 h 64"/>
                <a:gd name="T34" fmla="*/ 4 w 64"/>
                <a:gd name="T35" fmla="*/ 18 h 64"/>
                <a:gd name="T36" fmla="*/ 10 w 64"/>
                <a:gd name="T37" fmla="*/ 8 h 64"/>
                <a:gd name="T38" fmla="*/ 20 w 64"/>
                <a:gd name="T39" fmla="*/ 2 h 64"/>
                <a:gd name="T40" fmla="*/ 26 w 64"/>
                <a:gd name="T41" fmla="*/ 0 h 64"/>
                <a:gd name="T42" fmla="*/ 32 w 64"/>
                <a:gd name="T43" fmla="*/ 0 h 64"/>
                <a:gd name="T44" fmla="*/ 32 w 64"/>
                <a:gd name="T45" fmla="*/ 0 h 64"/>
                <a:gd name="T46" fmla="*/ 40 w 64"/>
                <a:gd name="T47" fmla="*/ 0 h 64"/>
                <a:gd name="T48" fmla="*/ 46 w 64"/>
                <a:gd name="T49" fmla="*/ 2 h 64"/>
                <a:gd name="T50" fmla="*/ 56 w 64"/>
                <a:gd name="T51" fmla="*/ 8 h 64"/>
                <a:gd name="T52" fmla="*/ 62 w 64"/>
                <a:gd name="T53" fmla="*/ 18 h 64"/>
                <a:gd name="T54" fmla="*/ 64 w 64"/>
                <a:gd name="T55" fmla="*/ 24 h 64"/>
                <a:gd name="T56" fmla="*/ 64 w 64"/>
                <a:gd name="T57" fmla="*/ 32 h 64"/>
                <a:gd name="T58" fmla="*/ 64 w 64"/>
                <a:gd name="T5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lnTo>
                    <a:pt x="64" y="32"/>
                  </a:lnTo>
                  <a:lnTo>
                    <a:pt x="64" y="38"/>
                  </a:lnTo>
                  <a:lnTo>
                    <a:pt x="62" y="44"/>
                  </a:lnTo>
                  <a:lnTo>
                    <a:pt x="56" y="54"/>
                  </a:lnTo>
                  <a:lnTo>
                    <a:pt x="46" y="60"/>
                  </a:lnTo>
                  <a:lnTo>
                    <a:pt x="40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6" y="62"/>
                  </a:lnTo>
                  <a:lnTo>
                    <a:pt x="20" y="60"/>
                  </a:lnTo>
                  <a:lnTo>
                    <a:pt x="10" y="54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4" y="32"/>
                  </a:lnTo>
                  <a:lnTo>
                    <a:pt x="64" y="3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1" name="Rectangle 441"/>
            <p:cNvSpPr>
              <a:spLocks noChangeArrowheads="1"/>
            </p:cNvSpPr>
            <p:nvPr/>
          </p:nvSpPr>
          <p:spPr bwMode="auto">
            <a:xfrm>
              <a:off x="2273300" y="2690813"/>
              <a:ext cx="234950" cy="225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2" name="Rectangle 442"/>
            <p:cNvSpPr>
              <a:spLocks noChangeArrowheads="1"/>
            </p:cNvSpPr>
            <p:nvPr/>
          </p:nvSpPr>
          <p:spPr bwMode="auto">
            <a:xfrm>
              <a:off x="2273300" y="2690813"/>
              <a:ext cx="234950" cy="225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3" name="Rectangle 443"/>
            <p:cNvSpPr>
              <a:spLocks noChangeArrowheads="1"/>
            </p:cNvSpPr>
            <p:nvPr/>
          </p:nvSpPr>
          <p:spPr bwMode="auto">
            <a:xfrm>
              <a:off x="2273300" y="4633913"/>
              <a:ext cx="234950" cy="225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4" name="Rectangle 444"/>
            <p:cNvSpPr>
              <a:spLocks noChangeArrowheads="1"/>
            </p:cNvSpPr>
            <p:nvPr/>
          </p:nvSpPr>
          <p:spPr bwMode="auto">
            <a:xfrm>
              <a:off x="2273300" y="4633913"/>
              <a:ext cx="234950" cy="225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5" name="Rectangle 445"/>
            <p:cNvSpPr>
              <a:spLocks noChangeArrowheads="1"/>
            </p:cNvSpPr>
            <p:nvPr/>
          </p:nvSpPr>
          <p:spPr bwMode="auto">
            <a:xfrm>
              <a:off x="2359025" y="2728913"/>
              <a:ext cx="593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+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6" name="Rectangle 446"/>
            <p:cNvSpPr>
              <a:spLocks noChangeArrowheads="1"/>
            </p:cNvSpPr>
            <p:nvPr/>
          </p:nvSpPr>
          <p:spPr bwMode="auto">
            <a:xfrm>
              <a:off x="2362200" y="466566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2" name="ZoneTexte 16881"/>
            <p:cNvSpPr txBox="1"/>
            <p:nvPr/>
          </p:nvSpPr>
          <p:spPr>
            <a:xfrm>
              <a:off x="2451100" y="5287963"/>
              <a:ext cx="64452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Critère 1</a:t>
              </a:r>
            </a:p>
          </p:txBody>
        </p:sp>
        <p:sp>
          <p:nvSpPr>
            <p:cNvPr id="531" name="ZoneTexte 530"/>
            <p:cNvSpPr txBox="1"/>
            <p:nvPr/>
          </p:nvSpPr>
          <p:spPr>
            <a:xfrm>
              <a:off x="3560762" y="5294313"/>
              <a:ext cx="65881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Critère 2</a:t>
              </a:r>
            </a:p>
          </p:txBody>
        </p:sp>
        <p:sp>
          <p:nvSpPr>
            <p:cNvPr id="532" name="ZoneTexte 531"/>
            <p:cNvSpPr txBox="1"/>
            <p:nvPr/>
          </p:nvSpPr>
          <p:spPr>
            <a:xfrm>
              <a:off x="4641850" y="5294313"/>
              <a:ext cx="7493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Critère 3</a:t>
              </a:r>
            </a:p>
          </p:txBody>
        </p:sp>
        <p:sp>
          <p:nvSpPr>
            <p:cNvPr id="533" name="ZoneTexte 532"/>
            <p:cNvSpPr txBox="1"/>
            <p:nvPr/>
          </p:nvSpPr>
          <p:spPr>
            <a:xfrm>
              <a:off x="5718175" y="5294313"/>
              <a:ext cx="64135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Critère 4</a:t>
              </a:r>
            </a:p>
          </p:txBody>
        </p:sp>
        <p:sp>
          <p:nvSpPr>
            <p:cNvPr id="534" name="ZoneTexte 533"/>
            <p:cNvSpPr txBox="1"/>
            <p:nvPr/>
          </p:nvSpPr>
          <p:spPr>
            <a:xfrm>
              <a:off x="6788150" y="5294313"/>
              <a:ext cx="66417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Critère 5</a:t>
              </a:r>
            </a:p>
          </p:txBody>
        </p:sp>
        <p:sp>
          <p:nvSpPr>
            <p:cNvPr id="535" name="ZoneTexte 534"/>
            <p:cNvSpPr txBox="1"/>
            <p:nvPr/>
          </p:nvSpPr>
          <p:spPr>
            <a:xfrm>
              <a:off x="4618037" y="2204864"/>
              <a:ext cx="7842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Option A</a:t>
              </a:r>
            </a:p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Option B</a:t>
              </a:r>
            </a:p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Option C</a:t>
              </a:r>
            </a:p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Option D</a:t>
              </a:r>
            </a:p>
            <a:p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Option 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55433708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547664" y="6503989"/>
            <a:ext cx="583264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DIAGRAMME DE NOTATION ET LA CONSOLIDATION DE LA DÉCISION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96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DIAGRAMME DE NOTATION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7562" name="Line 6"/>
          <p:cNvSpPr>
            <a:spLocks noChangeShapeType="1"/>
          </p:cNvSpPr>
          <p:nvPr/>
        </p:nvSpPr>
        <p:spPr bwMode="auto">
          <a:xfrm flipV="1">
            <a:off x="4454525" y="1739900"/>
            <a:ext cx="0" cy="1679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3" name="Freeform 7"/>
          <p:cNvSpPr>
            <a:spLocks/>
          </p:cNvSpPr>
          <p:nvPr/>
        </p:nvSpPr>
        <p:spPr bwMode="auto">
          <a:xfrm>
            <a:off x="4422775" y="16859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4" name="Freeform 8"/>
          <p:cNvSpPr>
            <a:spLocks/>
          </p:cNvSpPr>
          <p:nvPr/>
        </p:nvSpPr>
        <p:spPr bwMode="auto">
          <a:xfrm>
            <a:off x="4422775" y="16859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5" name="Freeform 9"/>
          <p:cNvSpPr>
            <a:spLocks/>
          </p:cNvSpPr>
          <p:nvPr/>
        </p:nvSpPr>
        <p:spPr bwMode="auto">
          <a:xfrm>
            <a:off x="2298700" y="1901825"/>
            <a:ext cx="4333875" cy="1098550"/>
          </a:xfrm>
          <a:custGeom>
            <a:avLst/>
            <a:gdLst>
              <a:gd name="T0" fmla="*/ 0 w 2730"/>
              <a:gd name="T1" fmla="*/ 302 h 692"/>
              <a:gd name="T2" fmla="*/ 680 w 2730"/>
              <a:gd name="T3" fmla="*/ 158 h 692"/>
              <a:gd name="T4" fmla="*/ 1362 w 2730"/>
              <a:gd name="T5" fmla="*/ 692 h 692"/>
              <a:gd name="T6" fmla="*/ 2036 w 2730"/>
              <a:gd name="T7" fmla="*/ 302 h 692"/>
              <a:gd name="T8" fmla="*/ 2730 w 2730"/>
              <a:gd name="T9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30" h="692">
                <a:moveTo>
                  <a:pt x="0" y="302"/>
                </a:moveTo>
                <a:lnTo>
                  <a:pt x="680" y="158"/>
                </a:lnTo>
                <a:lnTo>
                  <a:pt x="1362" y="692"/>
                </a:lnTo>
                <a:lnTo>
                  <a:pt x="2036" y="302"/>
                </a:lnTo>
                <a:lnTo>
                  <a:pt x="273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6" name="Line 10"/>
          <p:cNvSpPr>
            <a:spLocks noChangeShapeType="1"/>
          </p:cNvSpPr>
          <p:nvPr/>
        </p:nvSpPr>
        <p:spPr bwMode="auto">
          <a:xfrm flipV="1">
            <a:off x="2301875" y="306070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7" name="Line 11"/>
          <p:cNvSpPr>
            <a:spLocks noChangeShapeType="1"/>
          </p:cNvSpPr>
          <p:nvPr/>
        </p:nvSpPr>
        <p:spPr bwMode="auto">
          <a:xfrm flipV="1">
            <a:off x="2393950" y="301625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8" name="Line 12"/>
          <p:cNvSpPr>
            <a:spLocks noChangeShapeType="1"/>
          </p:cNvSpPr>
          <p:nvPr/>
        </p:nvSpPr>
        <p:spPr bwMode="auto">
          <a:xfrm flipV="1">
            <a:off x="2486025" y="2971800"/>
            <a:ext cx="57150" cy="254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69" name="Line 13"/>
          <p:cNvSpPr>
            <a:spLocks noChangeShapeType="1"/>
          </p:cNvSpPr>
          <p:nvPr/>
        </p:nvSpPr>
        <p:spPr bwMode="auto">
          <a:xfrm flipV="1">
            <a:off x="2574925" y="2927350"/>
            <a:ext cx="57150" cy="254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0" name="Line 14"/>
          <p:cNvSpPr>
            <a:spLocks noChangeShapeType="1"/>
          </p:cNvSpPr>
          <p:nvPr/>
        </p:nvSpPr>
        <p:spPr bwMode="auto">
          <a:xfrm flipV="1">
            <a:off x="2667000" y="28797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1" name="Line 15"/>
          <p:cNvSpPr>
            <a:spLocks noChangeShapeType="1"/>
          </p:cNvSpPr>
          <p:nvPr/>
        </p:nvSpPr>
        <p:spPr bwMode="auto">
          <a:xfrm flipV="1">
            <a:off x="2759075" y="283527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2" name="Line 16"/>
          <p:cNvSpPr>
            <a:spLocks noChangeShapeType="1"/>
          </p:cNvSpPr>
          <p:nvPr/>
        </p:nvSpPr>
        <p:spPr bwMode="auto">
          <a:xfrm flipV="1">
            <a:off x="2847975" y="27908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3" name="Line 17"/>
          <p:cNvSpPr>
            <a:spLocks noChangeShapeType="1"/>
          </p:cNvSpPr>
          <p:nvPr/>
        </p:nvSpPr>
        <p:spPr bwMode="auto">
          <a:xfrm flipV="1">
            <a:off x="2940050" y="274637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4" name="Line 18"/>
          <p:cNvSpPr>
            <a:spLocks noChangeShapeType="1"/>
          </p:cNvSpPr>
          <p:nvPr/>
        </p:nvSpPr>
        <p:spPr bwMode="auto">
          <a:xfrm flipV="1">
            <a:off x="3032125" y="27019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5" name="Line 19"/>
          <p:cNvSpPr>
            <a:spLocks noChangeShapeType="1"/>
          </p:cNvSpPr>
          <p:nvPr/>
        </p:nvSpPr>
        <p:spPr bwMode="auto">
          <a:xfrm flipV="1">
            <a:off x="3124200" y="265747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6" name="Line 20"/>
          <p:cNvSpPr>
            <a:spLocks noChangeShapeType="1"/>
          </p:cNvSpPr>
          <p:nvPr/>
        </p:nvSpPr>
        <p:spPr bwMode="auto">
          <a:xfrm flipV="1">
            <a:off x="3213100" y="2613025"/>
            <a:ext cx="57150" cy="254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7" name="Line 21"/>
          <p:cNvSpPr>
            <a:spLocks noChangeShapeType="1"/>
          </p:cNvSpPr>
          <p:nvPr/>
        </p:nvSpPr>
        <p:spPr bwMode="auto">
          <a:xfrm flipV="1">
            <a:off x="3305175" y="256540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8" name="Line 22"/>
          <p:cNvSpPr>
            <a:spLocks noChangeShapeType="1"/>
          </p:cNvSpPr>
          <p:nvPr/>
        </p:nvSpPr>
        <p:spPr bwMode="auto">
          <a:xfrm>
            <a:off x="3397250" y="2562225"/>
            <a:ext cx="63500" cy="3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79" name="Line 23"/>
          <p:cNvSpPr>
            <a:spLocks noChangeShapeType="1"/>
          </p:cNvSpPr>
          <p:nvPr/>
        </p:nvSpPr>
        <p:spPr bwMode="auto">
          <a:xfrm>
            <a:off x="3498850" y="2571750"/>
            <a:ext cx="63500" cy="3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0" name="Line 24"/>
          <p:cNvSpPr>
            <a:spLocks noChangeShapeType="1"/>
          </p:cNvSpPr>
          <p:nvPr/>
        </p:nvSpPr>
        <p:spPr bwMode="auto">
          <a:xfrm>
            <a:off x="3600450" y="257810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1" name="Line 25"/>
          <p:cNvSpPr>
            <a:spLocks noChangeShapeType="1"/>
          </p:cNvSpPr>
          <p:nvPr/>
        </p:nvSpPr>
        <p:spPr bwMode="auto">
          <a:xfrm>
            <a:off x="3702050" y="258762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2" name="Line 26"/>
          <p:cNvSpPr>
            <a:spLocks noChangeShapeType="1"/>
          </p:cNvSpPr>
          <p:nvPr/>
        </p:nvSpPr>
        <p:spPr bwMode="auto">
          <a:xfrm>
            <a:off x="3803650" y="259715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3" name="Line 27"/>
          <p:cNvSpPr>
            <a:spLocks noChangeShapeType="1"/>
          </p:cNvSpPr>
          <p:nvPr/>
        </p:nvSpPr>
        <p:spPr bwMode="auto">
          <a:xfrm>
            <a:off x="3905250" y="260667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4" name="Line 28"/>
          <p:cNvSpPr>
            <a:spLocks noChangeShapeType="1"/>
          </p:cNvSpPr>
          <p:nvPr/>
        </p:nvSpPr>
        <p:spPr bwMode="auto">
          <a:xfrm>
            <a:off x="4006850" y="261620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5" name="Line 29"/>
          <p:cNvSpPr>
            <a:spLocks noChangeShapeType="1"/>
          </p:cNvSpPr>
          <p:nvPr/>
        </p:nvSpPr>
        <p:spPr bwMode="auto">
          <a:xfrm>
            <a:off x="4105275" y="262572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6" name="Line 30"/>
          <p:cNvSpPr>
            <a:spLocks noChangeShapeType="1"/>
          </p:cNvSpPr>
          <p:nvPr/>
        </p:nvSpPr>
        <p:spPr bwMode="auto">
          <a:xfrm>
            <a:off x="4206875" y="263525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7" name="Line 31"/>
          <p:cNvSpPr>
            <a:spLocks noChangeShapeType="1"/>
          </p:cNvSpPr>
          <p:nvPr/>
        </p:nvSpPr>
        <p:spPr bwMode="auto">
          <a:xfrm>
            <a:off x="4308475" y="2644775"/>
            <a:ext cx="63500" cy="3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8" name="Freeform 32"/>
          <p:cNvSpPr>
            <a:spLocks/>
          </p:cNvSpPr>
          <p:nvPr/>
        </p:nvSpPr>
        <p:spPr bwMode="auto">
          <a:xfrm>
            <a:off x="4410075" y="2654300"/>
            <a:ext cx="60325" cy="12700"/>
          </a:xfrm>
          <a:custGeom>
            <a:avLst/>
            <a:gdLst>
              <a:gd name="T0" fmla="*/ 0 w 38"/>
              <a:gd name="T1" fmla="*/ 0 h 8"/>
              <a:gd name="T2" fmla="*/ 28 w 38"/>
              <a:gd name="T3" fmla="*/ 2 h 8"/>
              <a:gd name="T4" fmla="*/ 38 w 38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8">
                <a:moveTo>
                  <a:pt x="0" y="0"/>
                </a:moveTo>
                <a:lnTo>
                  <a:pt x="28" y="2"/>
                </a:lnTo>
                <a:lnTo>
                  <a:pt x="38" y="8"/>
                </a:lnTo>
              </a:path>
            </a:pathLst>
          </a:cu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89" name="Line 33"/>
          <p:cNvSpPr>
            <a:spLocks noChangeShapeType="1"/>
          </p:cNvSpPr>
          <p:nvPr/>
        </p:nvSpPr>
        <p:spPr bwMode="auto">
          <a:xfrm>
            <a:off x="4502150" y="268922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0" name="Line 34"/>
          <p:cNvSpPr>
            <a:spLocks noChangeShapeType="1"/>
          </p:cNvSpPr>
          <p:nvPr/>
        </p:nvSpPr>
        <p:spPr bwMode="auto">
          <a:xfrm>
            <a:off x="4587875" y="274320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1" name="Line 35"/>
          <p:cNvSpPr>
            <a:spLocks noChangeShapeType="1"/>
          </p:cNvSpPr>
          <p:nvPr/>
        </p:nvSpPr>
        <p:spPr bwMode="auto">
          <a:xfrm>
            <a:off x="4673600" y="279717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2" name="Line 36"/>
          <p:cNvSpPr>
            <a:spLocks noChangeShapeType="1"/>
          </p:cNvSpPr>
          <p:nvPr/>
        </p:nvSpPr>
        <p:spPr bwMode="auto">
          <a:xfrm>
            <a:off x="4759325" y="2854325"/>
            <a:ext cx="539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3" name="Line 37"/>
          <p:cNvSpPr>
            <a:spLocks noChangeShapeType="1"/>
          </p:cNvSpPr>
          <p:nvPr/>
        </p:nvSpPr>
        <p:spPr bwMode="auto">
          <a:xfrm>
            <a:off x="4845050" y="290830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4" name="Line 38"/>
          <p:cNvSpPr>
            <a:spLocks noChangeShapeType="1"/>
          </p:cNvSpPr>
          <p:nvPr/>
        </p:nvSpPr>
        <p:spPr bwMode="auto">
          <a:xfrm>
            <a:off x="4930775" y="296227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5" name="Line 39"/>
          <p:cNvSpPr>
            <a:spLocks noChangeShapeType="1"/>
          </p:cNvSpPr>
          <p:nvPr/>
        </p:nvSpPr>
        <p:spPr bwMode="auto">
          <a:xfrm>
            <a:off x="5016500" y="301625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6" name="Line 40"/>
          <p:cNvSpPr>
            <a:spLocks noChangeShapeType="1"/>
          </p:cNvSpPr>
          <p:nvPr/>
        </p:nvSpPr>
        <p:spPr bwMode="auto">
          <a:xfrm>
            <a:off x="5102225" y="3073400"/>
            <a:ext cx="50800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7" name="Line 41"/>
          <p:cNvSpPr>
            <a:spLocks noChangeShapeType="1"/>
          </p:cNvSpPr>
          <p:nvPr/>
        </p:nvSpPr>
        <p:spPr bwMode="auto">
          <a:xfrm>
            <a:off x="5187950" y="3127375"/>
            <a:ext cx="50800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8" name="Line 42"/>
          <p:cNvSpPr>
            <a:spLocks noChangeShapeType="1"/>
          </p:cNvSpPr>
          <p:nvPr/>
        </p:nvSpPr>
        <p:spPr bwMode="auto">
          <a:xfrm>
            <a:off x="5270500" y="318135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99" name="Line 43"/>
          <p:cNvSpPr>
            <a:spLocks noChangeShapeType="1"/>
          </p:cNvSpPr>
          <p:nvPr/>
        </p:nvSpPr>
        <p:spPr bwMode="auto">
          <a:xfrm>
            <a:off x="5356225" y="3238500"/>
            <a:ext cx="539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0" name="Line 44"/>
          <p:cNvSpPr>
            <a:spLocks noChangeShapeType="1"/>
          </p:cNvSpPr>
          <p:nvPr/>
        </p:nvSpPr>
        <p:spPr bwMode="auto">
          <a:xfrm>
            <a:off x="5441950" y="329247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1" name="Freeform 45"/>
          <p:cNvSpPr>
            <a:spLocks/>
          </p:cNvSpPr>
          <p:nvPr/>
        </p:nvSpPr>
        <p:spPr bwMode="auto">
          <a:xfrm>
            <a:off x="5527675" y="3333750"/>
            <a:ext cx="60325" cy="15875"/>
          </a:xfrm>
          <a:custGeom>
            <a:avLst/>
            <a:gdLst>
              <a:gd name="T0" fmla="*/ 0 w 38"/>
              <a:gd name="T1" fmla="*/ 8 h 10"/>
              <a:gd name="T2" fmla="*/ 2 w 38"/>
              <a:gd name="T3" fmla="*/ 10 h 10"/>
              <a:gd name="T4" fmla="*/ 38 w 38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0">
                <a:moveTo>
                  <a:pt x="0" y="8"/>
                </a:moveTo>
                <a:lnTo>
                  <a:pt x="2" y="10"/>
                </a:lnTo>
                <a:lnTo>
                  <a:pt x="38" y="0"/>
                </a:lnTo>
              </a:path>
            </a:pathLst>
          </a:cu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2" name="Line 46"/>
          <p:cNvSpPr>
            <a:spLocks noChangeShapeType="1"/>
          </p:cNvSpPr>
          <p:nvPr/>
        </p:nvSpPr>
        <p:spPr bwMode="auto">
          <a:xfrm flipV="1">
            <a:off x="5626100" y="3305175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3" name="Line 47"/>
          <p:cNvSpPr>
            <a:spLocks noChangeShapeType="1"/>
          </p:cNvSpPr>
          <p:nvPr/>
        </p:nvSpPr>
        <p:spPr bwMode="auto">
          <a:xfrm flipV="1">
            <a:off x="5724525" y="327660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4" name="Line 48"/>
          <p:cNvSpPr>
            <a:spLocks noChangeShapeType="1"/>
          </p:cNvSpPr>
          <p:nvPr/>
        </p:nvSpPr>
        <p:spPr bwMode="auto">
          <a:xfrm flipV="1">
            <a:off x="5822950" y="3251200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5" name="Line 49"/>
          <p:cNvSpPr>
            <a:spLocks noChangeShapeType="1"/>
          </p:cNvSpPr>
          <p:nvPr/>
        </p:nvSpPr>
        <p:spPr bwMode="auto">
          <a:xfrm flipV="1">
            <a:off x="5918200" y="3222625"/>
            <a:ext cx="63500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6" name="Line 50"/>
          <p:cNvSpPr>
            <a:spLocks noChangeShapeType="1"/>
          </p:cNvSpPr>
          <p:nvPr/>
        </p:nvSpPr>
        <p:spPr bwMode="auto">
          <a:xfrm flipV="1">
            <a:off x="6016625" y="319405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7" name="Line 51"/>
          <p:cNvSpPr>
            <a:spLocks noChangeShapeType="1"/>
          </p:cNvSpPr>
          <p:nvPr/>
        </p:nvSpPr>
        <p:spPr bwMode="auto">
          <a:xfrm flipV="1">
            <a:off x="6115050" y="3168650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8" name="Line 52"/>
          <p:cNvSpPr>
            <a:spLocks noChangeShapeType="1"/>
          </p:cNvSpPr>
          <p:nvPr/>
        </p:nvSpPr>
        <p:spPr bwMode="auto">
          <a:xfrm flipV="1">
            <a:off x="6213475" y="3140075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09" name="Line 53"/>
          <p:cNvSpPr>
            <a:spLocks noChangeShapeType="1"/>
          </p:cNvSpPr>
          <p:nvPr/>
        </p:nvSpPr>
        <p:spPr bwMode="auto">
          <a:xfrm flipV="1">
            <a:off x="6311900" y="311150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0" name="Line 54"/>
          <p:cNvSpPr>
            <a:spLocks noChangeShapeType="1"/>
          </p:cNvSpPr>
          <p:nvPr/>
        </p:nvSpPr>
        <p:spPr bwMode="auto">
          <a:xfrm flipV="1">
            <a:off x="6407150" y="3086100"/>
            <a:ext cx="63500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1" name="Line 55"/>
          <p:cNvSpPr>
            <a:spLocks noChangeShapeType="1"/>
          </p:cNvSpPr>
          <p:nvPr/>
        </p:nvSpPr>
        <p:spPr bwMode="auto">
          <a:xfrm flipV="1">
            <a:off x="6505575" y="3057525"/>
            <a:ext cx="63500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2" name="Line 56"/>
          <p:cNvSpPr>
            <a:spLocks noChangeShapeType="1"/>
          </p:cNvSpPr>
          <p:nvPr/>
        </p:nvSpPr>
        <p:spPr bwMode="auto">
          <a:xfrm flipV="1">
            <a:off x="6604000" y="3041650"/>
            <a:ext cx="22225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3" name="Line 57"/>
          <p:cNvSpPr>
            <a:spLocks noChangeShapeType="1"/>
          </p:cNvSpPr>
          <p:nvPr/>
        </p:nvSpPr>
        <p:spPr bwMode="auto">
          <a:xfrm>
            <a:off x="2295525" y="1739900"/>
            <a:ext cx="0" cy="1679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4" name="Freeform 58"/>
          <p:cNvSpPr>
            <a:spLocks/>
          </p:cNvSpPr>
          <p:nvPr/>
        </p:nvSpPr>
        <p:spPr bwMode="auto">
          <a:xfrm>
            <a:off x="2263775" y="16859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5" name="Freeform 59"/>
          <p:cNvSpPr>
            <a:spLocks/>
          </p:cNvSpPr>
          <p:nvPr/>
        </p:nvSpPr>
        <p:spPr bwMode="auto">
          <a:xfrm>
            <a:off x="2263775" y="16859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6" name="Line 60"/>
          <p:cNvSpPr>
            <a:spLocks noChangeShapeType="1"/>
          </p:cNvSpPr>
          <p:nvPr/>
        </p:nvSpPr>
        <p:spPr bwMode="auto">
          <a:xfrm flipV="1">
            <a:off x="3378200" y="1739900"/>
            <a:ext cx="0" cy="1679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7" name="Freeform 61"/>
          <p:cNvSpPr>
            <a:spLocks/>
          </p:cNvSpPr>
          <p:nvPr/>
        </p:nvSpPr>
        <p:spPr bwMode="auto">
          <a:xfrm>
            <a:off x="3346450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8" name="Freeform 62"/>
          <p:cNvSpPr>
            <a:spLocks/>
          </p:cNvSpPr>
          <p:nvPr/>
        </p:nvSpPr>
        <p:spPr bwMode="auto">
          <a:xfrm>
            <a:off x="3346450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19" name="Line 63"/>
          <p:cNvSpPr>
            <a:spLocks noChangeShapeType="1"/>
          </p:cNvSpPr>
          <p:nvPr/>
        </p:nvSpPr>
        <p:spPr bwMode="auto">
          <a:xfrm flipV="1">
            <a:off x="5527675" y="1739900"/>
            <a:ext cx="0" cy="1679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0" name="Freeform 64"/>
          <p:cNvSpPr>
            <a:spLocks/>
          </p:cNvSpPr>
          <p:nvPr/>
        </p:nvSpPr>
        <p:spPr bwMode="auto">
          <a:xfrm>
            <a:off x="5495925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1" name="Freeform 65"/>
          <p:cNvSpPr>
            <a:spLocks/>
          </p:cNvSpPr>
          <p:nvPr/>
        </p:nvSpPr>
        <p:spPr bwMode="auto">
          <a:xfrm>
            <a:off x="5495925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2" name="Line 66"/>
          <p:cNvSpPr>
            <a:spLocks noChangeShapeType="1"/>
          </p:cNvSpPr>
          <p:nvPr/>
        </p:nvSpPr>
        <p:spPr bwMode="auto">
          <a:xfrm flipV="1">
            <a:off x="6619875" y="1739900"/>
            <a:ext cx="0" cy="1679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3" name="Freeform 67"/>
          <p:cNvSpPr>
            <a:spLocks/>
          </p:cNvSpPr>
          <p:nvPr/>
        </p:nvSpPr>
        <p:spPr bwMode="auto">
          <a:xfrm>
            <a:off x="6588125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4" name="Freeform 68"/>
          <p:cNvSpPr>
            <a:spLocks/>
          </p:cNvSpPr>
          <p:nvPr/>
        </p:nvSpPr>
        <p:spPr bwMode="auto">
          <a:xfrm>
            <a:off x="6588125" y="16859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5" name="Line 69"/>
          <p:cNvSpPr>
            <a:spLocks noChangeShapeType="1"/>
          </p:cNvSpPr>
          <p:nvPr/>
        </p:nvSpPr>
        <p:spPr bwMode="auto">
          <a:xfrm>
            <a:off x="2295525" y="3416300"/>
            <a:ext cx="4368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6" name="Line 70"/>
          <p:cNvSpPr>
            <a:spLocks noChangeShapeType="1"/>
          </p:cNvSpPr>
          <p:nvPr/>
        </p:nvSpPr>
        <p:spPr bwMode="auto">
          <a:xfrm flipV="1">
            <a:off x="4454525" y="3756025"/>
            <a:ext cx="0" cy="1622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7" name="Freeform 71"/>
          <p:cNvSpPr>
            <a:spLocks/>
          </p:cNvSpPr>
          <p:nvPr/>
        </p:nvSpPr>
        <p:spPr bwMode="auto">
          <a:xfrm>
            <a:off x="4422775" y="37020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8" name="Freeform 72"/>
          <p:cNvSpPr>
            <a:spLocks/>
          </p:cNvSpPr>
          <p:nvPr/>
        </p:nvSpPr>
        <p:spPr bwMode="auto">
          <a:xfrm>
            <a:off x="4422775" y="37020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29" name="Line 73"/>
          <p:cNvSpPr>
            <a:spLocks noChangeShapeType="1"/>
          </p:cNvSpPr>
          <p:nvPr/>
        </p:nvSpPr>
        <p:spPr bwMode="auto">
          <a:xfrm>
            <a:off x="2295525" y="3756025"/>
            <a:ext cx="0" cy="1622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0" name="Freeform 74"/>
          <p:cNvSpPr>
            <a:spLocks/>
          </p:cNvSpPr>
          <p:nvPr/>
        </p:nvSpPr>
        <p:spPr bwMode="auto">
          <a:xfrm>
            <a:off x="2263775" y="37020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1" name="Freeform 75"/>
          <p:cNvSpPr>
            <a:spLocks/>
          </p:cNvSpPr>
          <p:nvPr/>
        </p:nvSpPr>
        <p:spPr bwMode="auto">
          <a:xfrm>
            <a:off x="2263775" y="370205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2" name="Line 76"/>
          <p:cNvSpPr>
            <a:spLocks noChangeShapeType="1"/>
          </p:cNvSpPr>
          <p:nvPr/>
        </p:nvSpPr>
        <p:spPr bwMode="auto">
          <a:xfrm flipV="1">
            <a:off x="3378200" y="3756025"/>
            <a:ext cx="0" cy="1622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5" name="Line 79"/>
          <p:cNvSpPr>
            <a:spLocks noChangeShapeType="1"/>
          </p:cNvSpPr>
          <p:nvPr/>
        </p:nvSpPr>
        <p:spPr bwMode="auto">
          <a:xfrm flipV="1">
            <a:off x="5527675" y="3756025"/>
            <a:ext cx="0" cy="1622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6" name="Freeform 80"/>
          <p:cNvSpPr>
            <a:spLocks/>
          </p:cNvSpPr>
          <p:nvPr/>
        </p:nvSpPr>
        <p:spPr bwMode="auto">
          <a:xfrm>
            <a:off x="5495925" y="37020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7" name="Freeform 81"/>
          <p:cNvSpPr>
            <a:spLocks/>
          </p:cNvSpPr>
          <p:nvPr/>
        </p:nvSpPr>
        <p:spPr bwMode="auto">
          <a:xfrm>
            <a:off x="5495925" y="37020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8" name="Line 82"/>
          <p:cNvSpPr>
            <a:spLocks noChangeShapeType="1"/>
          </p:cNvSpPr>
          <p:nvPr/>
        </p:nvSpPr>
        <p:spPr bwMode="auto">
          <a:xfrm flipV="1">
            <a:off x="6619875" y="3756025"/>
            <a:ext cx="0" cy="1622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39" name="Freeform 83"/>
          <p:cNvSpPr>
            <a:spLocks/>
          </p:cNvSpPr>
          <p:nvPr/>
        </p:nvSpPr>
        <p:spPr bwMode="auto">
          <a:xfrm>
            <a:off x="6588125" y="37020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0" name="Freeform 84"/>
          <p:cNvSpPr>
            <a:spLocks/>
          </p:cNvSpPr>
          <p:nvPr/>
        </p:nvSpPr>
        <p:spPr bwMode="auto">
          <a:xfrm>
            <a:off x="6588125" y="37020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1" name="Line 85"/>
          <p:cNvSpPr>
            <a:spLocks noChangeShapeType="1"/>
          </p:cNvSpPr>
          <p:nvPr/>
        </p:nvSpPr>
        <p:spPr bwMode="auto">
          <a:xfrm>
            <a:off x="2295525" y="5378450"/>
            <a:ext cx="4368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2" name="Freeform 86"/>
          <p:cNvSpPr>
            <a:spLocks/>
          </p:cNvSpPr>
          <p:nvPr/>
        </p:nvSpPr>
        <p:spPr bwMode="auto">
          <a:xfrm>
            <a:off x="2235200" y="33432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3" name="Freeform 87"/>
          <p:cNvSpPr>
            <a:spLocks/>
          </p:cNvSpPr>
          <p:nvPr/>
        </p:nvSpPr>
        <p:spPr bwMode="auto">
          <a:xfrm>
            <a:off x="2235200" y="33432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4" name="Freeform 88"/>
          <p:cNvSpPr>
            <a:spLocks/>
          </p:cNvSpPr>
          <p:nvPr/>
        </p:nvSpPr>
        <p:spPr bwMode="auto">
          <a:xfrm>
            <a:off x="2235200" y="33432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5" name="Freeform 89"/>
          <p:cNvSpPr>
            <a:spLocks/>
          </p:cNvSpPr>
          <p:nvPr/>
        </p:nvSpPr>
        <p:spPr bwMode="auto">
          <a:xfrm>
            <a:off x="2235200" y="3035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6" name="Freeform 90"/>
          <p:cNvSpPr>
            <a:spLocks/>
          </p:cNvSpPr>
          <p:nvPr/>
        </p:nvSpPr>
        <p:spPr bwMode="auto">
          <a:xfrm>
            <a:off x="2235200" y="3035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7" name="Freeform 91"/>
          <p:cNvSpPr>
            <a:spLocks/>
          </p:cNvSpPr>
          <p:nvPr/>
        </p:nvSpPr>
        <p:spPr bwMode="auto">
          <a:xfrm>
            <a:off x="2235200" y="3035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8" name="Freeform 92"/>
          <p:cNvSpPr>
            <a:spLocks/>
          </p:cNvSpPr>
          <p:nvPr/>
        </p:nvSpPr>
        <p:spPr bwMode="auto">
          <a:xfrm>
            <a:off x="223520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49" name="Freeform 93"/>
          <p:cNvSpPr>
            <a:spLocks/>
          </p:cNvSpPr>
          <p:nvPr/>
        </p:nvSpPr>
        <p:spPr bwMode="auto">
          <a:xfrm>
            <a:off x="223520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0" name="Freeform 94"/>
          <p:cNvSpPr>
            <a:spLocks/>
          </p:cNvSpPr>
          <p:nvPr/>
        </p:nvSpPr>
        <p:spPr bwMode="auto">
          <a:xfrm>
            <a:off x="223520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1" name="Freeform 95"/>
          <p:cNvSpPr>
            <a:spLocks/>
          </p:cNvSpPr>
          <p:nvPr/>
        </p:nvSpPr>
        <p:spPr bwMode="auto">
          <a:xfrm>
            <a:off x="3327400" y="25082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2" name="Freeform 96"/>
          <p:cNvSpPr>
            <a:spLocks/>
          </p:cNvSpPr>
          <p:nvPr/>
        </p:nvSpPr>
        <p:spPr bwMode="auto">
          <a:xfrm>
            <a:off x="3327400" y="25082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3" name="Freeform 97"/>
          <p:cNvSpPr>
            <a:spLocks/>
          </p:cNvSpPr>
          <p:nvPr/>
        </p:nvSpPr>
        <p:spPr bwMode="auto">
          <a:xfrm>
            <a:off x="3327400" y="25082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4" name="Freeform 98"/>
          <p:cNvSpPr>
            <a:spLocks/>
          </p:cNvSpPr>
          <p:nvPr/>
        </p:nvSpPr>
        <p:spPr bwMode="auto">
          <a:xfrm>
            <a:off x="3327400" y="2101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5" name="Freeform 99"/>
          <p:cNvSpPr>
            <a:spLocks/>
          </p:cNvSpPr>
          <p:nvPr/>
        </p:nvSpPr>
        <p:spPr bwMode="auto">
          <a:xfrm>
            <a:off x="3327400" y="2101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6" name="Freeform 100"/>
          <p:cNvSpPr>
            <a:spLocks/>
          </p:cNvSpPr>
          <p:nvPr/>
        </p:nvSpPr>
        <p:spPr bwMode="auto">
          <a:xfrm>
            <a:off x="3327400" y="2101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7" name="Freeform 101"/>
          <p:cNvSpPr>
            <a:spLocks/>
          </p:cNvSpPr>
          <p:nvPr/>
        </p:nvSpPr>
        <p:spPr bwMode="auto">
          <a:xfrm>
            <a:off x="4403725" y="2936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8" name="Freeform 102"/>
          <p:cNvSpPr>
            <a:spLocks/>
          </p:cNvSpPr>
          <p:nvPr/>
        </p:nvSpPr>
        <p:spPr bwMode="auto">
          <a:xfrm>
            <a:off x="4403725" y="2936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59" name="Freeform 103"/>
          <p:cNvSpPr>
            <a:spLocks/>
          </p:cNvSpPr>
          <p:nvPr/>
        </p:nvSpPr>
        <p:spPr bwMode="auto">
          <a:xfrm>
            <a:off x="4403725" y="2936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C1695F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0" name="Freeform 104"/>
          <p:cNvSpPr>
            <a:spLocks/>
          </p:cNvSpPr>
          <p:nvPr/>
        </p:nvSpPr>
        <p:spPr bwMode="auto">
          <a:xfrm>
            <a:off x="4403725" y="26066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1" name="Freeform 105"/>
          <p:cNvSpPr>
            <a:spLocks/>
          </p:cNvSpPr>
          <p:nvPr/>
        </p:nvSpPr>
        <p:spPr bwMode="auto">
          <a:xfrm>
            <a:off x="4403725" y="26066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2" name="Freeform 106"/>
          <p:cNvSpPr>
            <a:spLocks/>
          </p:cNvSpPr>
          <p:nvPr/>
        </p:nvSpPr>
        <p:spPr bwMode="auto">
          <a:xfrm>
            <a:off x="4403725" y="26066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2 h 64"/>
              <a:gd name="T20" fmla="*/ 18 w 64"/>
              <a:gd name="T21" fmla="*/ 60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8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4" y="62"/>
                </a:lnTo>
                <a:lnTo>
                  <a:pt x="18" y="60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8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3" name="Freeform 107"/>
          <p:cNvSpPr>
            <a:spLocks/>
          </p:cNvSpPr>
          <p:nvPr/>
        </p:nvSpPr>
        <p:spPr bwMode="auto">
          <a:xfrm>
            <a:off x="5480050" y="3298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4" name="Freeform 108"/>
          <p:cNvSpPr>
            <a:spLocks/>
          </p:cNvSpPr>
          <p:nvPr/>
        </p:nvSpPr>
        <p:spPr bwMode="auto">
          <a:xfrm>
            <a:off x="5480050" y="3298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5" name="Freeform 109"/>
          <p:cNvSpPr>
            <a:spLocks/>
          </p:cNvSpPr>
          <p:nvPr/>
        </p:nvSpPr>
        <p:spPr bwMode="auto">
          <a:xfrm>
            <a:off x="5480050" y="3298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6" name="Freeform 110"/>
          <p:cNvSpPr>
            <a:spLocks/>
          </p:cNvSpPr>
          <p:nvPr/>
        </p:nvSpPr>
        <p:spPr bwMode="auto">
          <a:xfrm>
            <a:off x="548005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7" name="Freeform 111"/>
          <p:cNvSpPr>
            <a:spLocks/>
          </p:cNvSpPr>
          <p:nvPr/>
        </p:nvSpPr>
        <p:spPr bwMode="auto">
          <a:xfrm>
            <a:off x="548005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8" name="Freeform 112"/>
          <p:cNvSpPr>
            <a:spLocks/>
          </p:cNvSpPr>
          <p:nvPr/>
        </p:nvSpPr>
        <p:spPr bwMode="auto">
          <a:xfrm>
            <a:off x="5480050" y="2330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69" name="Freeform 113"/>
          <p:cNvSpPr>
            <a:spLocks/>
          </p:cNvSpPr>
          <p:nvPr/>
        </p:nvSpPr>
        <p:spPr bwMode="auto">
          <a:xfrm>
            <a:off x="6575425" y="2990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0" name="Freeform 114"/>
          <p:cNvSpPr>
            <a:spLocks/>
          </p:cNvSpPr>
          <p:nvPr/>
        </p:nvSpPr>
        <p:spPr bwMode="auto">
          <a:xfrm>
            <a:off x="6575425" y="2990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1" name="Freeform 115"/>
          <p:cNvSpPr>
            <a:spLocks/>
          </p:cNvSpPr>
          <p:nvPr/>
        </p:nvSpPr>
        <p:spPr bwMode="auto">
          <a:xfrm>
            <a:off x="6575425" y="2990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2" name="Freeform 116"/>
          <p:cNvSpPr>
            <a:spLocks/>
          </p:cNvSpPr>
          <p:nvPr/>
        </p:nvSpPr>
        <p:spPr bwMode="auto">
          <a:xfrm>
            <a:off x="2298700" y="3857625"/>
            <a:ext cx="4333875" cy="514350"/>
          </a:xfrm>
          <a:custGeom>
            <a:avLst/>
            <a:gdLst>
              <a:gd name="T0" fmla="*/ 0 w 2730"/>
              <a:gd name="T1" fmla="*/ 300 h 324"/>
              <a:gd name="T2" fmla="*/ 680 w 2730"/>
              <a:gd name="T3" fmla="*/ 156 h 324"/>
              <a:gd name="T4" fmla="*/ 1362 w 2730"/>
              <a:gd name="T5" fmla="*/ 324 h 324"/>
              <a:gd name="T6" fmla="*/ 2036 w 2730"/>
              <a:gd name="T7" fmla="*/ 300 h 324"/>
              <a:gd name="T8" fmla="*/ 2730 w 2730"/>
              <a:gd name="T9" fmla="*/ 0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30" h="324">
                <a:moveTo>
                  <a:pt x="0" y="300"/>
                </a:moveTo>
                <a:lnTo>
                  <a:pt x="680" y="156"/>
                </a:lnTo>
                <a:lnTo>
                  <a:pt x="1362" y="324"/>
                </a:lnTo>
                <a:lnTo>
                  <a:pt x="2036" y="300"/>
                </a:lnTo>
                <a:lnTo>
                  <a:pt x="273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3" name="Line 117"/>
          <p:cNvSpPr>
            <a:spLocks noChangeShapeType="1"/>
          </p:cNvSpPr>
          <p:nvPr/>
        </p:nvSpPr>
        <p:spPr bwMode="auto">
          <a:xfrm flipV="1">
            <a:off x="2301875" y="50133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4" name="Line 118"/>
          <p:cNvSpPr>
            <a:spLocks noChangeShapeType="1"/>
          </p:cNvSpPr>
          <p:nvPr/>
        </p:nvSpPr>
        <p:spPr bwMode="auto">
          <a:xfrm flipV="1">
            <a:off x="2393950" y="496887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5" name="Line 119"/>
          <p:cNvSpPr>
            <a:spLocks noChangeShapeType="1"/>
          </p:cNvSpPr>
          <p:nvPr/>
        </p:nvSpPr>
        <p:spPr bwMode="auto">
          <a:xfrm flipV="1">
            <a:off x="2486025" y="49244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6" name="Line 120"/>
          <p:cNvSpPr>
            <a:spLocks noChangeShapeType="1"/>
          </p:cNvSpPr>
          <p:nvPr/>
        </p:nvSpPr>
        <p:spPr bwMode="auto">
          <a:xfrm flipV="1">
            <a:off x="2574925" y="487997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7" name="Line 121"/>
          <p:cNvSpPr>
            <a:spLocks noChangeShapeType="1"/>
          </p:cNvSpPr>
          <p:nvPr/>
        </p:nvSpPr>
        <p:spPr bwMode="auto">
          <a:xfrm flipV="1">
            <a:off x="2667000" y="4835525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8" name="Line 122"/>
          <p:cNvSpPr>
            <a:spLocks noChangeShapeType="1"/>
          </p:cNvSpPr>
          <p:nvPr/>
        </p:nvSpPr>
        <p:spPr bwMode="auto">
          <a:xfrm flipV="1">
            <a:off x="2759075" y="4791075"/>
            <a:ext cx="57150" cy="254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79" name="Line 123"/>
          <p:cNvSpPr>
            <a:spLocks noChangeShapeType="1"/>
          </p:cNvSpPr>
          <p:nvPr/>
        </p:nvSpPr>
        <p:spPr bwMode="auto">
          <a:xfrm flipV="1">
            <a:off x="2847975" y="474345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0" name="Line 124"/>
          <p:cNvSpPr>
            <a:spLocks noChangeShapeType="1"/>
          </p:cNvSpPr>
          <p:nvPr/>
        </p:nvSpPr>
        <p:spPr bwMode="auto">
          <a:xfrm flipV="1">
            <a:off x="2940050" y="469900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1" name="Line 125"/>
          <p:cNvSpPr>
            <a:spLocks noChangeShapeType="1"/>
          </p:cNvSpPr>
          <p:nvPr/>
        </p:nvSpPr>
        <p:spPr bwMode="auto">
          <a:xfrm flipV="1">
            <a:off x="3032125" y="465455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2" name="Line 126"/>
          <p:cNvSpPr>
            <a:spLocks noChangeShapeType="1"/>
          </p:cNvSpPr>
          <p:nvPr/>
        </p:nvSpPr>
        <p:spPr bwMode="auto">
          <a:xfrm flipV="1">
            <a:off x="3124200" y="461010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3" name="Line 127"/>
          <p:cNvSpPr>
            <a:spLocks noChangeShapeType="1"/>
          </p:cNvSpPr>
          <p:nvPr/>
        </p:nvSpPr>
        <p:spPr bwMode="auto">
          <a:xfrm flipV="1">
            <a:off x="3213100" y="456565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4" name="Line 128"/>
          <p:cNvSpPr>
            <a:spLocks noChangeShapeType="1"/>
          </p:cNvSpPr>
          <p:nvPr/>
        </p:nvSpPr>
        <p:spPr bwMode="auto">
          <a:xfrm flipV="1">
            <a:off x="3305175" y="4521200"/>
            <a:ext cx="571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5" name="Line 129"/>
          <p:cNvSpPr>
            <a:spLocks noChangeShapeType="1"/>
          </p:cNvSpPr>
          <p:nvPr/>
        </p:nvSpPr>
        <p:spPr bwMode="auto">
          <a:xfrm>
            <a:off x="3397250" y="451485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6" name="Line 130"/>
          <p:cNvSpPr>
            <a:spLocks noChangeShapeType="1"/>
          </p:cNvSpPr>
          <p:nvPr/>
        </p:nvSpPr>
        <p:spPr bwMode="auto">
          <a:xfrm>
            <a:off x="3498850" y="452437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7" name="Line 131"/>
          <p:cNvSpPr>
            <a:spLocks noChangeShapeType="1"/>
          </p:cNvSpPr>
          <p:nvPr/>
        </p:nvSpPr>
        <p:spPr bwMode="auto">
          <a:xfrm>
            <a:off x="3600450" y="4533900"/>
            <a:ext cx="63500" cy="3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8" name="Line 132"/>
          <p:cNvSpPr>
            <a:spLocks noChangeShapeType="1"/>
          </p:cNvSpPr>
          <p:nvPr/>
        </p:nvSpPr>
        <p:spPr bwMode="auto">
          <a:xfrm>
            <a:off x="3702050" y="4543425"/>
            <a:ext cx="63500" cy="3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89" name="Line 133"/>
          <p:cNvSpPr>
            <a:spLocks noChangeShapeType="1"/>
          </p:cNvSpPr>
          <p:nvPr/>
        </p:nvSpPr>
        <p:spPr bwMode="auto">
          <a:xfrm>
            <a:off x="3803650" y="454977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0" name="Line 134"/>
          <p:cNvSpPr>
            <a:spLocks noChangeShapeType="1"/>
          </p:cNvSpPr>
          <p:nvPr/>
        </p:nvSpPr>
        <p:spPr bwMode="auto">
          <a:xfrm>
            <a:off x="3905250" y="455930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1" name="Line 135"/>
          <p:cNvSpPr>
            <a:spLocks noChangeShapeType="1"/>
          </p:cNvSpPr>
          <p:nvPr/>
        </p:nvSpPr>
        <p:spPr bwMode="auto">
          <a:xfrm>
            <a:off x="4006850" y="456882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2" name="Line 136"/>
          <p:cNvSpPr>
            <a:spLocks noChangeShapeType="1"/>
          </p:cNvSpPr>
          <p:nvPr/>
        </p:nvSpPr>
        <p:spPr bwMode="auto">
          <a:xfrm>
            <a:off x="4105275" y="457835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3" name="Line 137"/>
          <p:cNvSpPr>
            <a:spLocks noChangeShapeType="1"/>
          </p:cNvSpPr>
          <p:nvPr/>
        </p:nvSpPr>
        <p:spPr bwMode="auto">
          <a:xfrm>
            <a:off x="4206875" y="4587875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4" name="Line 138"/>
          <p:cNvSpPr>
            <a:spLocks noChangeShapeType="1"/>
          </p:cNvSpPr>
          <p:nvPr/>
        </p:nvSpPr>
        <p:spPr bwMode="auto">
          <a:xfrm>
            <a:off x="4308475" y="4597400"/>
            <a:ext cx="63500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5" name="Freeform 139"/>
          <p:cNvSpPr>
            <a:spLocks/>
          </p:cNvSpPr>
          <p:nvPr/>
        </p:nvSpPr>
        <p:spPr bwMode="auto">
          <a:xfrm>
            <a:off x="4410075" y="4606925"/>
            <a:ext cx="60325" cy="12700"/>
          </a:xfrm>
          <a:custGeom>
            <a:avLst/>
            <a:gdLst>
              <a:gd name="T0" fmla="*/ 0 w 38"/>
              <a:gd name="T1" fmla="*/ 0 h 8"/>
              <a:gd name="T2" fmla="*/ 28 w 38"/>
              <a:gd name="T3" fmla="*/ 2 h 8"/>
              <a:gd name="T4" fmla="*/ 38 w 38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8">
                <a:moveTo>
                  <a:pt x="0" y="0"/>
                </a:moveTo>
                <a:lnTo>
                  <a:pt x="28" y="2"/>
                </a:lnTo>
                <a:lnTo>
                  <a:pt x="38" y="8"/>
                </a:lnTo>
              </a:path>
            </a:pathLst>
          </a:cu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6" name="Line 140"/>
          <p:cNvSpPr>
            <a:spLocks noChangeShapeType="1"/>
          </p:cNvSpPr>
          <p:nvPr/>
        </p:nvSpPr>
        <p:spPr bwMode="auto">
          <a:xfrm>
            <a:off x="4502150" y="464185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7" name="Line 141"/>
          <p:cNvSpPr>
            <a:spLocks noChangeShapeType="1"/>
          </p:cNvSpPr>
          <p:nvPr/>
        </p:nvSpPr>
        <p:spPr bwMode="auto">
          <a:xfrm>
            <a:off x="4587875" y="469582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8" name="Line 142"/>
          <p:cNvSpPr>
            <a:spLocks noChangeShapeType="1"/>
          </p:cNvSpPr>
          <p:nvPr/>
        </p:nvSpPr>
        <p:spPr bwMode="auto">
          <a:xfrm>
            <a:off x="4673600" y="4752975"/>
            <a:ext cx="539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699" name="Line 143"/>
          <p:cNvSpPr>
            <a:spLocks noChangeShapeType="1"/>
          </p:cNvSpPr>
          <p:nvPr/>
        </p:nvSpPr>
        <p:spPr bwMode="auto">
          <a:xfrm>
            <a:off x="4759325" y="480695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0" name="Line 144"/>
          <p:cNvSpPr>
            <a:spLocks noChangeShapeType="1"/>
          </p:cNvSpPr>
          <p:nvPr/>
        </p:nvSpPr>
        <p:spPr bwMode="auto">
          <a:xfrm>
            <a:off x="4845050" y="486092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1" name="Line 145"/>
          <p:cNvSpPr>
            <a:spLocks noChangeShapeType="1"/>
          </p:cNvSpPr>
          <p:nvPr/>
        </p:nvSpPr>
        <p:spPr bwMode="auto">
          <a:xfrm>
            <a:off x="4930775" y="491490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2" name="Line 146"/>
          <p:cNvSpPr>
            <a:spLocks noChangeShapeType="1"/>
          </p:cNvSpPr>
          <p:nvPr/>
        </p:nvSpPr>
        <p:spPr bwMode="auto">
          <a:xfrm>
            <a:off x="5016500" y="4972050"/>
            <a:ext cx="50800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3" name="Line 147"/>
          <p:cNvSpPr>
            <a:spLocks noChangeShapeType="1"/>
          </p:cNvSpPr>
          <p:nvPr/>
        </p:nvSpPr>
        <p:spPr bwMode="auto">
          <a:xfrm>
            <a:off x="5102225" y="5026025"/>
            <a:ext cx="50800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4" name="Line 148"/>
          <p:cNvSpPr>
            <a:spLocks noChangeShapeType="1"/>
          </p:cNvSpPr>
          <p:nvPr/>
        </p:nvSpPr>
        <p:spPr bwMode="auto">
          <a:xfrm>
            <a:off x="5187950" y="5080000"/>
            <a:ext cx="50800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5" name="Line 149"/>
          <p:cNvSpPr>
            <a:spLocks noChangeShapeType="1"/>
          </p:cNvSpPr>
          <p:nvPr/>
        </p:nvSpPr>
        <p:spPr bwMode="auto">
          <a:xfrm>
            <a:off x="5270500" y="5137150"/>
            <a:ext cx="539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6" name="Line 150"/>
          <p:cNvSpPr>
            <a:spLocks noChangeShapeType="1"/>
          </p:cNvSpPr>
          <p:nvPr/>
        </p:nvSpPr>
        <p:spPr bwMode="auto">
          <a:xfrm>
            <a:off x="5356225" y="5191125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7" name="Line 151"/>
          <p:cNvSpPr>
            <a:spLocks noChangeShapeType="1"/>
          </p:cNvSpPr>
          <p:nvPr/>
        </p:nvSpPr>
        <p:spPr bwMode="auto">
          <a:xfrm>
            <a:off x="5441950" y="5245100"/>
            <a:ext cx="53975" cy="3492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8" name="Freeform 152"/>
          <p:cNvSpPr>
            <a:spLocks/>
          </p:cNvSpPr>
          <p:nvPr/>
        </p:nvSpPr>
        <p:spPr bwMode="auto">
          <a:xfrm>
            <a:off x="5527675" y="5286375"/>
            <a:ext cx="60325" cy="15875"/>
          </a:xfrm>
          <a:custGeom>
            <a:avLst/>
            <a:gdLst>
              <a:gd name="T0" fmla="*/ 0 w 38"/>
              <a:gd name="T1" fmla="*/ 8 h 10"/>
              <a:gd name="T2" fmla="*/ 2 w 38"/>
              <a:gd name="T3" fmla="*/ 10 h 10"/>
              <a:gd name="T4" fmla="*/ 38 w 38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0">
                <a:moveTo>
                  <a:pt x="0" y="8"/>
                </a:moveTo>
                <a:lnTo>
                  <a:pt x="2" y="10"/>
                </a:lnTo>
                <a:lnTo>
                  <a:pt x="38" y="0"/>
                </a:lnTo>
              </a:path>
            </a:pathLst>
          </a:cu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09" name="Line 153"/>
          <p:cNvSpPr>
            <a:spLocks noChangeShapeType="1"/>
          </p:cNvSpPr>
          <p:nvPr/>
        </p:nvSpPr>
        <p:spPr bwMode="auto">
          <a:xfrm flipV="1">
            <a:off x="5626100" y="525780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0" name="Line 154"/>
          <p:cNvSpPr>
            <a:spLocks noChangeShapeType="1"/>
          </p:cNvSpPr>
          <p:nvPr/>
        </p:nvSpPr>
        <p:spPr bwMode="auto">
          <a:xfrm flipV="1">
            <a:off x="5724525" y="5232400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1" name="Line 155"/>
          <p:cNvSpPr>
            <a:spLocks noChangeShapeType="1"/>
          </p:cNvSpPr>
          <p:nvPr/>
        </p:nvSpPr>
        <p:spPr bwMode="auto">
          <a:xfrm flipV="1">
            <a:off x="5822950" y="5203825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2" name="Line 156"/>
          <p:cNvSpPr>
            <a:spLocks noChangeShapeType="1"/>
          </p:cNvSpPr>
          <p:nvPr/>
        </p:nvSpPr>
        <p:spPr bwMode="auto">
          <a:xfrm flipV="1">
            <a:off x="5918200" y="5175250"/>
            <a:ext cx="63500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3" name="Line 157"/>
          <p:cNvSpPr>
            <a:spLocks noChangeShapeType="1"/>
          </p:cNvSpPr>
          <p:nvPr/>
        </p:nvSpPr>
        <p:spPr bwMode="auto">
          <a:xfrm flipV="1">
            <a:off x="6016625" y="5149850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4" name="Line 158"/>
          <p:cNvSpPr>
            <a:spLocks noChangeShapeType="1"/>
          </p:cNvSpPr>
          <p:nvPr/>
        </p:nvSpPr>
        <p:spPr bwMode="auto">
          <a:xfrm flipV="1">
            <a:off x="6115050" y="5121275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5" name="Line 159"/>
          <p:cNvSpPr>
            <a:spLocks noChangeShapeType="1"/>
          </p:cNvSpPr>
          <p:nvPr/>
        </p:nvSpPr>
        <p:spPr bwMode="auto">
          <a:xfrm flipV="1">
            <a:off x="6213475" y="509270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6" name="Line 160"/>
          <p:cNvSpPr>
            <a:spLocks noChangeShapeType="1"/>
          </p:cNvSpPr>
          <p:nvPr/>
        </p:nvSpPr>
        <p:spPr bwMode="auto">
          <a:xfrm flipV="1">
            <a:off x="6311900" y="5067300"/>
            <a:ext cx="60325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7" name="Line 161"/>
          <p:cNvSpPr>
            <a:spLocks noChangeShapeType="1"/>
          </p:cNvSpPr>
          <p:nvPr/>
        </p:nvSpPr>
        <p:spPr bwMode="auto">
          <a:xfrm flipV="1">
            <a:off x="6407150" y="5038725"/>
            <a:ext cx="63500" cy="158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8" name="Line 162"/>
          <p:cNvSpPr>
            <a:spLocks noChangeShapeType="1"/>
          </p:cNvSpPr>
          <p:nvPr/>
        </p:nvSpPr>
        <p:spPr bwMode="auto">
          <a:xfrm flipV="1">
            <a:off x="6505575" y="5010150"/>
            <a:ext cx="60325" cy="190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19" name="Line 163"/>
          <p:cNvSpPr>
            <a:spLocks noChangeShapeType="1"/>
          </p:cNvSpPr>
          <p:nvPr/>
        </p:nvSpPr>
        <p:spPr bwMode="auto">
          <a:xfrm flipV="1">
            <a:off x="6604000" y="4994275"/>
            <a:ext cx="22225" cy="63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0" name="Freeform 164"/>
          <p:cNvSpPr>
            <a:spLocks/>
          </p:cNvSpPr>
          <p:nvPr/>
        </p:nvSpPr>
        <p:spPr bwMode="auto">
          <a:xfrm>
            <a:off x="2235200" y="49879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1" name="Freeform 165"/>
          <p:cNvSpPr>
            <a:spLocks/>
          </p:cNvSpPr>
          <p:nvPr/>
        </p:nvSpPr>
        <p:spPr bwMode="auto">
          <a:xfrm>
            <a:off x="2235200" y="49879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2" name="Freeform 166"/>
          <p:cNvSpPr>
            <a:spLocks/>
          </p:cNvSpPr>
          <p:nvPr/>
        </p:nvSpPr>
        <p:spPr bwMode="auto">
          <a:xfrm>
            <a:off x="2235200" y="49879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C1695F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3" name="Freeform 167"/>
          <p:cNvSpPr>
            <a:spLocks/>
          </p:cNvSpPr>
          <p:nvPr/>
        </p:nvSpPr>
        <p:spPr bwMode="auto">
          <a:xfrm>
            <a:off x="223520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4" name="Freeform 168"/>
          <p:cNvSpPr>
            <a:spLocks/>
          </p:cNvSpPr>
          <p:nvPr/>
        </p:nvSpPr>
        <p:spPr bwMode="auto">
          <a:xfrm>
            <a:off x="223520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5" name="Freeform 169"/>
          <p:cNvSpPr>
            <a:spLocks/>
          </p:cNvSpPr>
          <p:nvPr/>
        </p:nvSpPr>
        <p:spPr bwMode="auto">
          <a:xfrm>
            <a:off x="223520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6" name="Freeform 170"/>
          <p:cNvSpPr>
            <a:spLocks/>
          </p:cNvSpPr>
          <p:nvPr/>
        </p:nvSpPr>
        <p:spPr bwMode="auto">
          <a:xfrm>
            <a:off x="3327400" y="4460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7" name="Freeform 171"/>
          <p:cNvSpPr>
            <a:spLocks/>
          </p:cNvSpPr>
          <p:nvPr/>
        </p:nvSpPr>
        <p:spPr bwMode="auto">
          <a:xfrm>
            <a:off x="3327400" y="4460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8" name="Freeform 172"/>
          <p:cNvSpPr>
            <a:spLocks/>
          </p:cNvSpPr>
          <p:nvPr/>
        </p:nvSpPr>
        <p:spPr bwMode="auto">
          <a:xfrm>
            <a:off x="3327400" y="44608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29" name="Freeform 173"/>
          <p:cNvSpPr>
            <a:spLocks/>
          </p:cNvSpPr>
          <p:nvPr/>
        </p:nvSpPr>
        <p:spPr bwMode="auto">
          <a:xfrm>
            <a:off x="3327400" y="4054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0" name="Freeform 174"/>
          <p:cNvSpPr>
            <a:spLocks/>
          </p:cNvSpPr>
          <p:nvPr/>
        </p:nvSpPr>
        <p:spPr bwMode="auto">
          <a:xfrm>
            <a:off x="3327400" y="4054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1" name="Freeform 175"/>
          <p:cNvSpPr>
            <a:spLocks/>
          </p:cNvSpPr>
          <p:nvPr/>
        </p:nvSpPr>
        <p:spPr bwMode="auto">
          <a:xfrm>
            <a:off x="3327400" y="4054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2" name="Freeform 176"/>
          <p:cNvSpPr>
            <a:spLocks/>
          </p:cNvSpPr>
          <p:nvPr/>
        </p:nvSpPr>
        <p:spPr bwMode="auto">
          <a:xfrm>
            <a:off x="4403725" y="48895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3" name="Freeform 177"/>
          <p:cNvSpPr>
            <a:spLocks/>
          </p:cNvSpPr>
          <p:nvPr/>
        </p:nvSpPr>
        <p:spPr bwMode="auto">
          <a:xfrm>
            <a:off x="4403725" y="48895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4" name="Freeform 178"/>
          <p:cNvSpPr>
            <a:spLocks/>
          </p:cNvSpPr>
          <p:nvPr/>
        </p:nvSpPr>
        <p:spPr bwMode="auto">
          <a:xfrm>
            <a:off x="4403725" y="48895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5" name="Freeform 179"/>
          <p:cNvSpPr>
            <a:spLocks/>
          </p:cNvSpPr>
          <p:nvPr/>
        </p:nvSpPr>
        <p:spPr bwMode="auto">
          <a:xfrm>
            <a:off x="4403725" y="43180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6" name="Freeform 180"/>
          <p:cNvSpPr>
            <a:spLocks/>
          </p:cNvSpPr>
          <p:nvPr/>
        </p:nvSpPr>
        <p:spPr bwMode="auto">
          <a:xfrm>
            <a:off x="4403725" y="43180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7" name="Freeform 181"/>
          <p:cNvSpPr>
            <a:spLocks/>
          </p:cNvSpPr>
          <p:nvPr/>
        </p:nvSpPr>
        <p:spPr bwMode="auto">
          <a:xfrm>
            <a:off x="4403725" y="43180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8" name="Freeform 182"/>
          <p:cNvSpPr>
            <a:spLocks/>
          </p:cNvSpPr>
          <p:nvPr/>
        </p:nvSpPr>
        <p:spPr bwMode="auto">
          <a:xfrm>
            <a:off x="4403725" y="4559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39" name="Freeform 183"/>
          <p:cNvSpPr>
            <a:spLocks/>
          </p:cNvSpPr>
          <p:nvPr/>
        </p:nvSpPr>
        <p:spPr bwMode="auto">
          <a:xfrm>
            <a:off x="4403725" y="4559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0" name="Freeform 184"/>
          <p:cNvSpPr>
            <a:spLocks/>
          </p:cNvSpPr>
          <p:nvPr/>
        </p:nvSpPr>
        <p:spPr bwMode="auto">
          <a:xfrm>
            <a:off x="4403725" y="455930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C1695F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1" name="Freeform 185"/>
          <p:cNvSpPr>
            <a:spLocks/>
          </p:cNvSpPr>
          <p:nvPr/>
        </p:nvSpPr>
        <p:spPr bwMode="auto">
          <a:xfrm>
            <a:off x="548005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2" name="Freeform 186"/>
          <p:cNvSpPr>
            <a:spLocks/>
          </p:cNvSpPr>
          <p:nvPr/>
        </p:nvSpPr>
        <p:spPr bwMode="auto">
          <a:xfrm>
            <a:off x="548005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3" name="Freeform 187"/>
          <p:cNvSpPr>
            <a:spLocks/>
          </p:cNvSpPr>
          <p:nvPr/>
        </p:nvSpPr>
        <p:spPr bwMode="auto">
          <a:xfrm>
            <a:off x="5480050" y="42830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40 h 64"/>
              <a:gd name="T6" fmla="*/ 62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4 h 64"/>
              <a:gd name="T40" fmla="*/ 26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40"/>
                </a:lnTo>
                <a:lnTo>
                  <a:pt x="62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4" name="Freeform 188"/>
          <p:cNvSpPr>
            <a:spLocks/>
          </p:cNvSpPr>
          <p:nvPr/>
        </p:nvSpPr>
        <p:spPr bwMode="auto">
          <a:xfrm>
            <a:off x="5480050" y="5251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5" name="Freeform 189"/>
          <p:cNvSpPr>
            <a:spLocks/>
          </p:cNvSpPr>
          <p:nvPr/>
        </p:nvSpPr>
        <p:spPr bwMode="auto">
          <a:xfrm>
            <a:off x="5480050" y="5251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6" name="Freeform 190"/>
          <p:cNvSpPr>
            <a:spLocks/>
          </p:cNvSpPr>
          <p:nvPr/>
        </p:nvSpPr>
        <p:spPr bwMode="auto">
          <a:xfrm>
            <a:off x="5480050" y="52514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4 h 64"/>
              <a:gd name="T20" fmla="*/ 20 w 64"/>
              <a:gd name="T21" fmla="*/ 62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10 w 64"/>
              <a:gd name="T37" fmla="*/ 10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2 w 64"/>
              <a:gd name="T53" fmla="*/ 20 h 64"/>
              <a:gd name="T54" fmla="*/ 64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6" y="64"/>
                </a:lnTo>
                <a:lnTo>
                  <a:pt x="20" y="62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10" y="10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2" y="20"/>
                </a:lnTo>
                <a:lnTo>
                  <a:pt x="64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7" name="Freeform 191"/>
          <p:cNvSpPr>
            <a:spLocks/>
          </p:cNvSpPr>
          <p:nvPr/>
        </p:nvSpPr>
        <p:spPr bwMode="auto">
          <a:xfrm>
            <a:off x="6575425" y="4943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40 h 64"/>
              <a:gd name="T6" fmla="*/ 60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4 h 64"/>
              <a:gd name="T40" fmla="*/ 24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40"/>
                </a:lnTo>
                <a:lnTo>
                  <a:pt x="60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4"/>
                </a:lnTo>
                <a:lnTo>
                  <a:pt x="24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8" name="Freeform 192"/>
          <p:cNvSpPr>
            <a:spLocks/>
          </p:cNvSpPr>
          <p:nvPr/>
        </p:nvSpPr>
        <p:spPr bwMode="auto">
          <a:xfrm>
            <a:off x="6575425" y="4943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40 h 64"/>
              <a:gd name="T6" fmla="*/ 60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4 h 64"/>
              <a:gd name="T40" fmla="*/ 24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40"/>
                </a:lnTo>
                <a:lnTo>
                  <a:pt x="60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4"/>
                </a:lnTo>
                <a:lnTo>
                  <a:pt x="24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49" name="Freeform 193"/>
          <p:cNvSpPr>
            <a:spLocks/>
          </p:cNvSpPr>
          <p:nvPr/>
        </p:nvSpPr>
        <p:spPr bwMode="auto">
          <a:xfrm>
            <a:off x="6575425" y="494347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40 h 64"/>
              <a:gd name="T6" fmla="*/ 60 w 64"/>
              <a:gd name="T7" fmla="*/ 46 h 64"/>
              <a:gd name="T8" fmla="*/ 54 w 64"/>
              <a:gd name="T9" fmla="*/ 56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6 h 64"/>
              <a:gd name="T24" fmla="*/ 2 w 64"/>
              <a:gd name="T25" fmla="*/ 46 h 64"/>
              <a:gd name="T26" fmla="*/ 0 w 64"/>
              <a:gd name="T27" fmla="*/ 40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4 h 64"/>
              <a:gd name="T40" fmla="*/ 24 w 64"/>
              <a:gd name="T41" fmla="*/ 2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2 h 64"/>
              <a:gd name="T48" fmla="*/ 44 w 64"/>
              <a:gd name="T49" fmla="*/ 4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40"/>
                </a:lnTo>
                <a:lnTo>
                  <a:pt x="60" y="46"/>
                </a:lnTo>
                <a:lnTo>
                  <a:pt x="54" y="56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6"/>
                </a:lnTo>
                <a:lnTo>
                  <a:pt x="2" y="46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4"/>
                </a:lnTo>
                <a:lnTo>
                  <a:pt x="24" y="2"/>
                </a:lnTo>
                <a:lnTo>
                  <a:pt x="32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C1695F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0" name="Freeform 194"/>
          <p:cNvSpPr>
            <a:spLocks/>
          </p:cNvSpPr>
          <p:nvPr/>
        </p:nvSpPr>
        <p:spPr bwMode="auto">
          <a:xfrm>
            <a:off x="6575425" y="1847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1" name="Freeform 195"/>
          <p:cNvSpPr>
            <a:spLocks/>
          </p:cNvSpPr>
          <p:nvPr/>
        </p:nvSpPr>
        <p:spPr bwMode="auto">
          <a:xfrm>
            <a:off x="6575425" y="1847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2" name="Freeform 196"/>
          <p:cNvSpPr>
            <a:spLocks/>
          </p:cNvSpPr>
          <p:nvPr/>
        </p:nvSpPr>
        <p:spPr bwMode="auto">
          <a:xfrm>
            <a:off x="6575425" y="1847850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2 w 64"/>
              <a:gd name="T5" fmla="*/ 38 h 64"/>
              <a:gd name="T6" fmla="*/ 60 w 64"/>
              <a:gd name="T7" fmla="*/ 44 h 64"/>
              <a:gd name="T8" fmla="*/ 54 w 64"/>
              <a:gd name="T9" fmla="*/ 54 h 64"/>
              <a:gd name="T10" fmla="*/ 44 w 64"/>
              <a:gd name="T11" fmla="*/ 62 h 64"/>
              <a:gd name="T12" fmla="*/ 38 w 64"/>
              <a:gd name="T13" fmla="*/ 64 h 64"/>
              <a:gd name="T14" fmla="*/ 32 w 64"/>
              <a:gd name="T15" fmla="*/ 64 h 64"/>
              <a:gd name="T16" fmla="*/ 32 w 64"/>
              <a:gd name="T17" fmla="*/ 64 h 64"/>
              <a:gd name="T18" fmla="*/ 24 w 64"/>
              <a:gd name="T19" fmla="*/ 64 h 64"/>
              <a:gd name="T20" fmla="*/ 18 w 64"/>
              <a:gd name="T21" fmla="*/ 62 h 64"/>
              <a:gd name="T22" fmla="*/ 8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6 h 64"/>
              <a:gd name="T34" fmla="*/ 2 w 64"/>
              <a:gd name="T35" fmla="*/ 20 h 64"/>
              <a:gd name="T36" fmla="*/ 8 w 64"/>
              <a:gd name="T37" fmla="*/ 10 h 64"/>
              <a:gd name="T38" fmla="*/ 18 w 64"/>
              <a:gd name="T39" fmla="*/ 2 h 64"/>
              <a:gd name="T40" fmla="*/ 24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10 h 64"/>
              <a:gd name="T52" fmla="*/ 60 w 64"/>
              <a:gd name="T53" fmla="*/ 20 h 64"/>
              <a:gd name="T54" fmla="*/ 62 w 64"/>
              <a:gd name="T55" fmla="*/ 26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2" y="38"/>
                </a:lnTo>
                <a:lnTo>
                  <a:pt x="60" y="44"/>
                </a:lnTo>
                <a:lnTo>
                  <a:pt x="54" y="54"/>
                </a:lnTo>
                <a:lnTo>
                  <a:pt x="44" y="62"/>
                </a:lnTo>
                <a:lnTo>
                  <a:pt x="38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8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6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10"/>
                </a:lnTo>
                <a:lnTo>
                  <a:pt x="60" y="20"/>
                </a:lnTo>
                <a:lnTo>
                  <a:pt x="62" y="26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C1695F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3" name="Freeform 197"/>
          <p:cNvSpPr>
            <a:spLocks/>
          </p:cNvSpPr>
          <p:nvPr/>
        </p:nvSpPr>
        <p:spPr bwMode="auto">
          <a:xfrm>
            <a:off x="6575425" y="3806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4" name="Freeform 198"/>
          <p:cNvSpPr>
            <a:spLocks/>
          </p:cNvSpPr>
          <p:nvPr/>
        </p:nvSpPr>
        <p:spPr bwMode="auto">
          <a:xfrm>
            <a:off x="6575425" y="3806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5" name="Freeform 199"/>
          <p:cNvSpPr>
            <a:spLocks/>
          </p:cNvSpPr>
          <p:nvPr/>
        </p:nvSpPr>
        <p:spPr bwMode="auto">
          <a:xfrm>
            <a:off x="6575425" y="3806825"/>
            <a:ext cx="101600" cy="101600"/>
          </a:xfrm>
          <a:custGeom>
            <a:avLst/>
            <a:gdLst>
              <a:gd name="T0" fmla="*/ 64 w 64"/>
              <a:gd name="T1" fmla="*/ 32 h 64"/>
              <a:gd name="T2" fmla="*/ 64 w 64"/>
              <a:gd name="T3" fmla="*/ 32 h 64"/>
              <a:gd name="T4" fmla="*/ 64 w 64"/>
              <a:gd name="T5" fmla="*/ 38 h 64"/>
              <a:gd name="T6" fmla="*/ 62 w 64"/>
              <a:gd name="T7" fmla="*/ 44 h 64"/>
              <a:gd name="T8" fmla="*/ 54 w 64"/>
              <a:gd name="T9" fmla="*/ 54 h 64"/>
              <a:gd name="T10" fmla="*/ 44 w 64"/>
              <a:gd name="T11" fmla="*/ 60 h 64"/>
              <a:gd name="T12" fmla="*/ 38 w 64"/>
              <a:gd name="T13" fmla="*/ 62 h 64"/>
              <a:gd name="T14" fmla="*/ 32 w 64"/>
              <a:gd name="T15" fmla="*/ 64 h 64"/>
              <a:gd name="T16" fmla="*/ 32 w 64"/>
              <a:gd name="T17" fmla="*/ 64 h 64"/>
              <a:gd name="T18" fmla="*/ 26 w 64"/>
              <a:gd name="T19" fmla="*/ 62 h 64"/>
              <a:gd name="T20" fmla="*/ 20 w 64"/>
              <a:gd name="T21" fmla="*/ 60 h 64"/>
              <a:gd name="T22" fmla="*/ 10 w 64"/>
              <a:gd name="T23" fmla="*/ 54 h 64"/>
              <a:gd name="T24" fmla="*/ 2 w 64"/>
              <a:gd name="T25" fmla="*/ 44 h 64"/>
              <a:gd name="T26" fmla="*/ 0 w 64"/>
              <a:gd name="T27" fmla="*/ 38 h 64"/>
              <a:gd name="T28" fmla="*/ 0 w 64"/>
              <a:gd name="T29" fmla="*/ 32 h 64"/>
              <a:gd name="T30" fmla="*/ 0 w 64"/>
              <a:gd name="T31" fmla="*/ 32 h 64"/>
              <a:gd name="T32" fmla="*/ 0 w 64"/>
              <a:gd name="T33" fmla="*/ 24 h 64"/>
              <a:gd name="T34" fmla="*/ 2 w 64"/>
              <a:gd name="T35" fmla="*/ 18 h 64"/>
              <a:gd name="T36" fmla="*/ 10 w 64"/>
              <a:gd name="T37" fmla="*/ 8 h 64"/>
              <a:gd name="T38" fmla="*/ 20 w 64"/>
              <a:gd name="T39" fmla="*/ 2 h 64"/>
              <a:gd name="T40" fmla="*/ 26 w 64"/>
              <a:gd name="T41" fmla="*/ 0 h 64"/>
              <a:gd name="T42" fmla="*/ 32 w 64"/>
              <a:gd name="T43" fmla="*/ 0 h 64"/>
              <a:gd name="T44" fmla="*/ 32 w 64"/>
              <a:gd name="T45" fmla="*/ 0 h 64"/>
              <a:gd name="T46" fmla="*/ 38 w 64"/>
              <a:gd name="T47" fmla="*/ 0 h 64"/>
              <a:gd name="T48" fmla="*/ 44 w 64"/>
              <a:gd name="T49" fmla="*/ 2 h 64"/>
              <a:gd name="T50" fmla="*/ 54 w 64"/>
              <a:gd name="T51" fmla="*/ 8 h 64"/>
              <a:gd name="T52" fmla="*/ 62 w 64"/>
              <a:gd name="T53" fmla="*/ 18 h 64"/>
              <a:gd name="T54" fmla="*/ 64 w 64"/>
              <a:gd name="T55" fmla="*/ 24 h 64"/>
              <a:gd name="T56" fmla="*/ 64 w 64"/>
              <a:gd name="T57" fmla="*/ 32 h 64"/>
              <a:gd name="T58" fmla="*/ 64 w 64"/>
              <a:gd name="T5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64">
                <a:moveTo>
                  <a:pt x="64" y="32"/>
                </a:moveTo>
                <a:lnTo>
                  <a:pt x="64" y="32"/>
                </a:lnTo>
                <a:lnTo>
                  <a:pt x="64" y="38"/>
                </a:lnTo>
                <a:lnTo>
                  <a:pt x="62" y="44"/>
                </a:lnTo>
                <a:lnTo>
                  <a:pt x="54" y="54"/>
                </a:lnTo>
                <a:lnTo>
                  <a:pt x="44" y="60"/>
                </a:lnTo>
                <a:lnTo>
                  <a:pt x="38" y="62"/>
                </a:lnTo>
                <a:lnTo>
                  <a:pt x="32" y="64"/>
                </a:lnTo>
                <a:lnTo>
                  <a:pt x="32" y="64"/>
                </a:lnTo>
                <a:lnTo>
                  <a:pt x="26" y="62"/>
                </a:lnTo>
                <a:lnTo>
                  <a:pt x="20" y="60"/>
                </a:lnTo>
                <a:lnTo>
                  <a:pt x="10" y="54"/>
                </a:lnTo>
                <a:lnTo>
                  <a:pt x="2" y="44"/>
                </a:lnTo>
                <a:lnTo>
                  <a:pt x="0" y="38"/>
                </a:lnTo>
                <a:lnTo>
                  <a:pt x="0" y="32"/>
                </a:lnTo>
                <a:lnTo>
                  <a:pt x="0" y="32"/>
                </a:lnTo>
                <a:lnTo>
                  <a:pt x="0" y="24"/>
                </a:lnTo>
                <a:lnTo>
                  <a:pt x="2" y="18"/>
                </a:lnTo>
                <a:lnTo>
                  <a:pt x="10" y="8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8" y="0"/>
                </a:lnTo>
                <a:lnTo>
                  <a:pt x="44" y="2"/>
                </a:lnTo>
                <a:lnTo>
                  <a:pt x="54" y="8"/>
                </a:lnTo>
                <a:lnTo>
                  <a:pt x="62" y="18"/>
                </a:lnTo>
                <a:lnTo>
                  <a:pt x="64" y="24"/>
                </a:lnTo>
                <a:lnTo>
                  <a:pt x="64" y="32"/>
                </a:lnTo>
                <a:lnTo>
                  <a:pt x="64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6" name="Rectangle 200"/>
          <p:cNvSpPr>
            <a:spLocks noChangeArrowheads="1"/>
          </p:cNvSpPr>
          <p:nvPr/>
        </p:nvSpPr>
        <p:spPr bwMode="auto">
          <a:xfrm>
            <a:off x="2403475" y="3467100"/>
            <a:ext cx="1981200" cy="555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7" name="Rectangle 201"/>
          <p:cNvSpPr>
            <a:spLocks noChangeArrowheads="1"/>
          </p:cNvSpPr>
          <p:nvPr/>
        </p:nvSpPr>
        <p:spPr bwMode="auto">
          <a:xfrm>
            <a:off x="2403475" y="3467100"/>
            <a:ext cx="1981200" cy="555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8" name="Rectangle 202"/>
          <p:cNvSpPr>
            <a:spLocks noChangeArrowheads="1"/>
          </p:cNvSpPr>
          <p:nvPr/>
        </p:nvSpPr>
        <p:spPr bwMode="auto">
          <a:xfrm>
            <a:off x="4038600" y="1803400"/>
            <a:ext cx="1143000" cy="425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59" name="Rectangle 203"/>
          <p:cNvSpPr>
            <a:spLocks noChangeArrowheads="1"/>
          </p:cNvSpPr>
          <p:nvPr/>
        </p:nvSpPr>
        <p:spPr bwMode="auto">
          <a:xfrm>
            <a:off x="4038600" y="1803400"/>
            <a:ext cx="1143000" cy="425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60" name="Rectangle 204"/>
          <p:cNvSpPr>
            <a:spLocks noChangeArrowheads="1"/>
          </p:cNvSpPr>
          <p:nvPr/>
        </p:nvSpPr>
        <p:spPr bwMode="auto">
          <a:xfrm>
            <a:off x="5788025" y="2060575"/>
            <a:ext cx="628650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761" name="Rectangle 205"/>
          <p:cNvSpPr>
            <a:spLocks noChangeArrowheads="1"/>
          </p:cNvSpPr>
          <p:nvPr/>
        </p:nvSpPr>
        <p:spPr bwMode="auto">
          <a:xfrm>
            <a:off x="5788025" y="2060575"/>
            <a:ext cx="628650" cy="165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207"/>
          <p:cNvSpPr>
            <a:spLocks noChangeArrowheads="1"/>
          </p:cNvSpPr>
          <p:nvPr/>
        </p:nvSpPr>
        <p:spPr bwMode="auto">
          <a:xfrm>
            <a:off x="5788025" y="3076575"/>
            <a:ext cx="628650" cy="1651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208"/>
          <p:cNvSpPr>
            <a:spLocks noChangeArrowheads="1"/>
          </p:cNvSpPr>
          <p:nvPr/>
        </p:nvSpPr>
        <p:spPr bwMode="auto">
          <a:xfrm>
            <a:off x="5788025" y="3076575"/>
            <a:ext cx="628650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209"/>
          <p:cNvSpPr>
            <a:spLocks noChangeArrowheads="1"/>
          </p:cNvSpPr>
          <p:nvPr/>
        </p:nvSpPr>
        <p:spPr bwMode="auto">
          <a:xfrm>
            <a:off x="5788025" y="5070475"/>
            <a:ext cx="628650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210"/>
          <p:cNvSpPr>
            <a:spLocks noChangeArrowheads="1"/>
          </p:cNvSpPr>
          <p:nvPr/>
        </p:nvSpPr>
        <p:spPr bwMode="auto">
          <a:xfrm>
            <a:off x="5788025" y="5070475"/>
            <a:ext cx="628650" cy="165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211"/>
          <p:cNvSpPr>
            <a:spLocks noChangeArrowheads="1"/>
          </p:cNvSpPr>
          <p:nvPr/>
        </p:nvSpPr>
        <p:spPr bwMode="auto">
          <a:xfrm>
            <a:off x="5794375" y="3984625"/>
            <a:ext cx="619125" cy="279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212"/>
          <p:cNvSpPr>
            <a:spLocks noChangeArrowheads="1"/>
          </p:cNvSpPr>
          <p:nvPr/>
        </p:nvSpPr>
        <p:spPr bwMode="auto">
          <a:xfrm>
            <a:off x="5794375" y="3984625"/>
            <a:ext cx="619125" cy="2794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3"/>
          <p:cNvSpPr>
            <a:spLocks/>
          </p:cNvSpPr>
          <p:nvPr/>
        </p:nvSpPr>
        <p:spPr bwMode="auto">
          <a:xfrm>
            <a:off x="4159250" y="4448175"/>
            <a:ext cx="196850" cy="473075"/>
          </a:xfrm>
          <a:custGeom>
            <a:avLst/>
            <a:gdLst>
              <a:gd name="T0" fmla="*/ 116 w 124"/>
              <a:gd name="T1" fmla="*/ 298 h 298"/>
              <a:gd name="T2" fmla="*/ 116 w 124"/>
              <a:gd name="T3" fmla="*/ 298 h 298"/>
              <a:gd name="T4" fmla="*/ 96 w 124"/>
              <a:gd name="T5" fmla="*/ 298 h 298"/>
              <a:gd name="T6" fmla="*/ 78 w 124"/>
              <a:gd name="T7" fmla="*/ 296 h 298"/>
              <a:gd name="T8" fmla="*/ 62 w 124"/>
              <a:gd name="T9" fmla="*/ 292 h 298"/>
              <a:gd name="T10" fmla="*/ 48 w 124"/>
              <a:gd name="T11" fmla="*/ 288 h 298"/>
              <a:gd name="T12" fmla="*/ 36 w 124"/>
              <a:gd name="T13" fmla="*/ 282 h 298"/>
              <a:gd name="T14" fmla="*/ 26 w 124"/>
              <a:gd name="T15" fmla="*/ 274 h 298"/>
              <a:gd name="T16" fmla="*/ 16 w 124"/>
              <a:gd name="T17" fmla="*/ 266 h 298"/>
              <a:gd name="T18" fmla="*/ 10 w 124"/>
              <a:gd name="T19" fmla="*/ 258 h 298"/>
              <a:gd name="T20" fmla="*/ 6 w 124"/>
              <a:gd name="T21" fmla="*/ 248 h 298"/>
              <a:gd name="T22" fmla="*/ 2 w 124"/>
              <a:gd name="T23" fmla="*/ 238 h 298"/>
              <a:gd name="T24" fmla="*/ 0 w 124"/>
              <a:gd name="T25" fmla="*/ 226 h 298"/>
              <a:gd name="T26" fmla="*/ 0 w 124"/>
              <a:gd name="T27" fmla="*/ 214 h 298"/>
              <a:gd name="T28" fmla="*/ 2 w 124"/>
              <a:gd name="T29" fmla="*/ 190 h 298"/>
              <a:gd name="T30" fmla="*/ 8 w 124"/>
              <a:gd name="T31" fmla="*/ 164 h 298"/>
              <a:gd name="T32" fmla="*/ 20 w 124"/>
              <a:gd name="T33" fmla="*/ 138 h 298"/>
              <a:gd name="T34" fmla="*/ 32 w 124"/>
              <a:gd name="T35" fmla="*/ 112 h 298"/>
              <a:gd name="T36" fmla="*/ 46 w 124"/>
              <a:gd name="T37" fmla="*/ 86 h 298"/>
              <a:gd name="T38" fmla="*/ 62 w 124"/>
              <a:gd name="T39" fmla="*/ 64 h 298"/>
              <a:gd name="T40" fmla="*/ 80 w 124"/>
              <a:gd name="T41" fmla="*/ 42 h 298"/>
              <a:gd name="T42" fmla="*/ 96 w 124"/>
              <a:gd name="T43" fmla="*/ 24 h 298"/>
              <a:gd name="T44" fmla="*/ 110 w 124"/>
              <a:gd name="T45" fmla="*/ 10 h 298"/>
              <a:gd name="T46" fmla="*/ 124 w 124"/>
              <a:gd name="T4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" h="298">
                <a:moveTo>
                  <a:pt x="116" y="298"/>
                </a:moveTo>
                <a:lnTo>
                  <a:pt x="116" y="298"/>
                </a:lnTo>
                <a:lnTo>
                  <a:pt x="96" y="298"/>
                </a:lnTo>
                <a:lnTo>
                  <a:pt x="78" y="296"/>
                </a:lnTo>
                <a:lnTo>
                  <a:pt x="62" y="292"/>
                </a:lnTo>
                <a:lnTo>
                  <a:pt x="48" y="288"/>
                </a:lnTo>
                <a:lnTo>
                  <a:pt x="36" y="282"/>
                </a:lnTo>
                <a:lnTo>
                  <a:pt x="26" y="274"/>
                </a:lnTo>
                <a:lnTo>
                  <a:pt x="16" y="266"/>
                </a:lnTo>
                <a:lnTo>
                  <a:pt x="10" y="258"/>
                </a:lnTo>
                <a:lnTo>
                  <a:pt x="6" y="248"/>
                </a:lnTo>
                <a:lnTo>
                  <a:pt x="2" y="238"/>
                </a:lnTo>
                <a:lnTo>
                  <a:pt x="0" y="226"/>
                </a:lnTo>
                <a:lnTo>
                  <a:pt x="0" y="214"/>
                </a:lnTo>
                <a:lnTo>
                  <a:pt x="2" y="190"/>
                </a:lnTo>
                <a:lnTo>
                  <a:pt x="8" y="164"/>
                </a:lnTo>
                <a:lnTo>
                  <a:pt x="20" y="138"/>
                </a:lnTo>
                <a:lnTo>
                  <a:pt x="32" y="112"/>
                </a:lnTo>
                <a:lnTo>
                  <a:pt x="46" y="86"/>
                </a:lnTo>
                <a:lnTo>
                  <a:pt x="62" y="64"/>
                </a:lnTo>
                <a:lnTo>
                  <a:pt x="80" y="42"/>
                </a:lnTo>
                <a:lnTo>
                  <a:pt x="96" y="24"/>
                </a:lnTo>
                <a:lnTo>
                  <a:pt x="110" y="10"/>
                </a:lnTo>
                <a:lnTo>
                  <a:pt x="124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14"/>
          <p:cNvSpPr>
            <a:spLocks/>
          </p:cNvSpPr>
          <p:nvPr/>
        </p:nvSpPr>
        <p:spPr bwMode="auto">
          <a:xfrm>
            <a:off x="4305300" y="4406900"/>
            <a:ext cx="117475" cy="95250"/>
          </a:xfrm>
          <a:custGeom>
            <a:avLst/>
            <a:gdLst>
              <a:gd name="T0" fmla="*/ 74 w 74"/>
              <a:gd name="T1" fmla="*/ 0 h 60"/>
              <a:gd name="T2" fmla="*/ 30 w 74"/>
              <a:gd name="T3" fmla="*/ 60 h 60"/>
              <a:gd name="T4" fmla="*/ 28 w 74"/>
              <a:gd name="T5" fmla="*/ 28 h 60"/>
              <a:gd name="T6" fmla="*/ 0 w 74"/>
              <a:gd name="T7" fmla="*/ 12 h 60"/>
              <a:gd name="T8" fmla="*/ 74 w 7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60">
                <a:moveTo>
                  <a:pt x="74" y="0"/>
                </a:moveTo>
                <a:lnTo>
                  <a:pt x="30" y="60"/>
                </a:lnTo>
                <a:lnTo>
                  <a:pt x="28" y="28"/>
                </a:lnTo>
                <a:lnTo>
                  <a:pt x="0" y="12"/>
                </a:lnTo>
                <a:lnTo>
                  <a:pt x="7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15"/>
          <p:cNvSpPr>
            <a:spLocks/>
          </p:cNvSpPr>
          <p:nvPr/>
        </p:nvSpPr>
        <p:spPr bwMode="auto">
          <a:xfrm>
            <a:off x="4305300" y="4406900"/>
            <a:ext cx="117475" cy="95250"/>
          </a:xfrm>
          <a:custGeom>
            <a:avLst/>
            <a:gdLst>
              <a:gd name="T0" fmla="*/ 74 w 74"/>
              <a:gd name="T1" fmla="*/ 0 h 60"/>
              <a:gd name="T2" fmla="*/ 30 w 74"/>
              <a:gd name="T3" fmla="*/ 60 h 60"/>
              <a:gd name="T4" fmla="*/ 28 w 74"/>
              <a:gd name="T5" fmla="*/ 28 h 60"/>
              <a:gd name="T6" fmla="*/ 0 w 74"/>
              <a:gd name="T7" fmla="*/ 12 h 60"/>
              <a:gd name="T8" fmla="*/ 74 w 7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60">
                <a:moveTo>
                  <a:pt x="74" y="0"/>
                </a:moveTo>
                <a:lnTo>
                  <a:pt x="30" y="60"/>
                </a:lnTo>
                <a:lnTo>
                  <a:pt x="28" y="28"/>
                </a:lnTo>
                <a:lnTo>
                  <a:pt x="0" y="12"/>
                </a:lnTo>
                <a:lnTo>
                  <a:pt x="74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16"/>
          <p:cNvSpPr>
            <a:spLocks noChangeArrowheads="1"/>
          </p:cNvSpPr>
          <p:nvPr/>
        </p:nvSpPr>
        <p:spPr bwMode="auto">
          <a:xfrm>
            <a:off x="2828925" y="4803775"/>
            <a:ext cx="1384300" cy="425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08" name="Rectangle 217"/>
          <p:cNvSpPr>
            <a:spLocks noChangeArrowheads="1"/>
          </p:cNvSpPr>
          <p:nvPr/>
        </p:nvSpPr>
        <p:spPr bwMode="auto">
          <a:xfrm>
            <a:off x="2828925" y="4803775"/>
            <a:ext cx="1384300" cy="425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09" name="Freeform 218"/>
          <p:cNvSpPr>
            <a:spLocks/>
          </p:cNvSpPr>
          <p:nvPr/>
        </p:nvSpPr>
        <p:spPr bwMode="auto">
          <a:xfrm>
            <a:off x="4746625" y="2803525"/>
            <a:ext cx="0" cy="38100"/>
          </a:xfrm>
          <a:custGeom>
            <a:avLst/>
            <a:gdLst>
              <a:gd name="T0" fmla="*/ 0 h 24"/>
              <a:gd name="T1" fmla="*/ 22 h 24"/>
              <a:gd name="T2" fmla="*/ 24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4">
                <a:moveTo>
                  <a:pt x="0" y="0"/>
                </a:moveTo>
                <a:lnTo>
                  <a:pt x="0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1" name="Freeform 219"/>
          <p:cNvSpPr>
            <a:spLocks/>
          </p:cNvSpPr>
          <p:nvPr/>
        </p:nvSpPr>
        <p:spPr bwMode="auto">
          <a:xfrm>
            <a:off x="4737100" y="2867025"/>
            <a:ext cx="6350" cy="34925"/>
          </a:xfrm>
          <a:custGeom>
            <a:avLst/>
            <a:gdLst>
              <a:gd name="T0" fmla="*/ 4 w 4"/>
              <a:gd name="T1" fmla="*/ 0 h 22"/>
              <a:gd name="T2" fmla="*/ 4 w 4"/>
              <a:gd name="T3" fmla="*/ 6 h 22"/>
              <a:gd name="T4" fmla="*/ 0 w 4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2">
                <a:moveTo>
                  <a:pt x="4" y="0"/>
                </a:moveTo>
                <a:lnTo>
                  <a:pt x="4" y="6"/>
                </a:lnTo>
                <a:lnTo>
                  <a:pt x="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2" name="Freeform 220"/>
          <p:cNvSpPr>
            <a:spLocks/>
          </p:cNvSpPr>
          <p:nvPr/>
        </p:nvSpPr>
        <p:spPr bwMode="auto">
          <a:xfrm>
            <a:off x="4714875" y="2927350"/>
            <a:ext cx="15875" cy="34925"/>
          </a:xfrm>
          <a:custGeom>
            <a:avLst/>
            <a:gdLst>
              <a:gd name="T0" fmla="*/ 10 w 10"/>
              <a:gd name="T1" fmla="*/ 0 h 22"/>
              <a:gd name="T2" fmla="*/ 6 w 10"/>
              <a:gd name="T3" fmla="*/ 10 h 22"/>
              <a:gd name="T4" fmla="*/ 0 w 10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10" y="0"/>
                </a:moveTo>
                <a:lnTo>
                  <a:pt x="6" y="10"/>
                </a:lnTo>
                <a:lnTo>
                  <a:pt x="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3" name="Freeform 221"/>
          <p:cNvSpPr>
            <a:spLocks/>
          </p:cNvSpPr>
          <p:nvPr/>
        </p:nvSpPr>
        <p:spPr bwMode="auto">
          <a:xfrm>
            <a:off x="4686300" y="2987675"/>
            <a:ext cx="19050" cy="31750"/>
          </a:xfrm>
          <a:custGeom>
            <a:avLst/>
            <a:gdLst>
              <a:gd name="T0" fmla="*/ 12 w 12"/>
              <a:gd name="T1" fmla="*/ 0 h 20"/>
              <a:gd name="T2" fmla="*/ 6 w 12"/>
              <a:gd name="T3" fmla="*/ 10 h 20"/>
              <a:gd name="T4" fmla="*/ 0 w 12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6" y="10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4" name="Freeform 222"/>
          <p:cNvSpPr>
            <a:spLocks/>
          </p:cNvSpPr>
          <p:nvPr/>
        </p:nvSpPr>
        <p:spPr bwMode="auto">
          <a:xfrm>
            <a:off x="4648200" y="3041650"/>
            <a:ext cx="25400" cy="28575"/>
          </a:xfrm>
          <a:custGeom>
            <a:avLst/>
            <a:gdLst>
              <a:gd name="T0" fmla="*/ 16 w 16"/>
              <a:gd name="T1" fmla="*/ 0 h 18"/>
              <a:gd name="T2" fmla="*/ 8 w 16"/>
              <a:gd name="T3" fmla="*/ 10 h 18"/>
              <a:gd name="T4" fmla="*/ 0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0"/>
                </a:moveTo>
                <a:lnTo>
                  <a:pt x="8" y="10"/>
                </a:lnTo>
                <a:lnTo>
                  <a:pt x="0" y="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5" name="Freeform 223"/>
          <p:cNvSpPr>
            <a:spLocks/>
          </p:cNvSpPr>
          <p:nvPr/>
        </p:nvSpPr>
        <p:spPr bwMode="auto">
          <a:xfrm>
            <a:off x="4600575" y="3089275"/>
            <a:ext cx="31750" cy="22225"/>
          </a:xfrm>
          <a:custGeom>
            <a:avLst/>
            <a:gdLst>
              <a:gd name="T0" fmla="*/ 20 w 20"/>
              <a:gd name="T1" fmla="*/ 0 h 14"/>
              <a:gd name="T2" fmla="*/ 10 w 20"/>
              <a:gd name="T3" fmla="*/ 8 h 14"/>
              <a:gd name="T4" fmla="*/ 0 w 20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0"/>
                </a:moveTo>
                <a:lnTo>
                  <a:pt x="10" y="8"/>
                </a:lnTo>
                <a:lnTo>
                  <a:pt x="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6" name="Freeform 224"/>
          <p:cNvSpPr>
            <a:spLocks/>
          </p:cNvSpPr>
          <p:nvPr/>
        </p:nvSpPr>
        <p:spPr bwMode="auto">
          <a:xfrm>
            <a:off x="4546600" y="3127375"/>
            <a:ext cx="34925" cy="15875"/>
          </a:xfrm>
          <a:custGeom>
            <a:avLst/>
            <a:gdLst>
              <a:gd name="T0" fmla="*/ 22 w 22"/>
              <a:gd name="T1" fmla="*/ 0 h 10"/>
              <a:gd name="T2" fmla="*/ 12 w 22"/>
              <a:gd name="T3" fmla="*/ 4 h 10"/>
              <a:gd name="T4" fmla="*/ 0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0"/>
                </a:moveTo>
                <a:lnTo>
                  <a:pt x="12" y="4"/>
                </a:lnTo>
                <a:lnTo>
                  <a:pt x="0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7" name="Freeform 225"/>
          <p:cNvSpPr>
            <a:spLocks/>
          </p:cNvSpPr>
          <p:nvPr/>
        </p:nvSpPr>
        <p:spPr bwMode="auto">
          <a:xfrm>
            <a:off x="4486275" y="3152775"/>
            <a:ext cx="34925" cy="6350"/>
          </a:xfrm>
          <a:custGeom>
            <a:avLst/>
            <a:gdLst>
              <a:gd name="T0" fmla="*/ 22 w 22"/>
              <a:gd name="T1" fmla="*/ 0 h 4"/>
              <a:gd name="T2" fmla="*/ 16 w 22"/>
              <a:gd name="T3" fmla="*/ 2 h 4"/>
              <a:gd name="T4" fmla="*/ 0 w 2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4">
                <a:moveTo>
                  <a:pt x="22" y="0"/>
                </a:moveTo>
                <a:lnTo>
                  <a:pt x="16" y="2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8" name="Freeform 226"/>
          <p:cNvSpPr>
            <a:spLocks/>
          </p:cNvSpPr>
          <p:nvPr/>
        </p:nvSpPr>
        <p:spPr bwMode="auto">
          <a:xfrm>
            <a:off x="4422775" y="3162300"/>
            <a:ext cx="38100" cy="0"/>
          </a:xfrm>
          <a:custGeom>
            <a:avLst/>
            <a:gdLst>
              <a:gd name="T0" fmla="*/ 24 w 24"/>
              <a:gd name="T1" fmla="*/ 18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18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19" name="Freeform 227"/>
          <p:cNvSpPr>
            <a:spLocks/>
          </p:cNvSpPr>
          <p:nvPr/>
        </p:nvSpPr>
        <p:spPr bwMode="auto">
          <a:xfrm>
            <a:off x="4359275" y="3146425"/>
            <a:ext cx="38100" cy="9525"/>
          </a:xfrm>
          <a:custGeom>
            <a:avLst/>
            <a:gdLst>
              <a:gd name="T0" fmla="*/ 24 w 24"/>
              <a:gd name="T1" fmla="*/ 6 h 6"/>
              <a:gd name="T2" fmla="*/ 20 w 24"/>
              <a:gd name="T3" fmla="*/ 6 h 6"/>
              <a:gd name="T4" fmla="*/ 2 w 24"/>
              <a:gd name="T5" fmla="*/ 0 h 6"/>
              <a:gd name="T6" fmla="*/ 0 w 24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6">
                <a:moveTo>
                  <a:pt x="24" y="6"/>
                </a:moveTo>
                <a:lnTo>
                  <a:pt x="20" y="6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0" name="Freeform 228"/>
          <p:cNvSpPr>
            <a:spLocks/>
          </p:cNvSpPr>
          <p:nvPr/>
        </p:nvSpPr>
        <p:spPr bwMode="auto">
          <a:xfrm>
            <a:off x="4305300" y="3114675"/>
            <a:ext cx="31750" cy="22225"/>
          </a:xfrm>
          <a:custGeom>
            <a:avLst/>
            <a:gdLst>
              <a:gd name="T0" fmla="*/ 20 w 20"/>
              <a:gd name="T1" fmla="*/ 14 h 14"/>
              <a:gd name="T2" fmla="*/ 20 w 20"/>
              <a:gd name="T3" fmla="*/ 12 h 14"/>
              <a:gd name="T4" fmla="*/ 2 w 20"/>
              <a:gd name="T5" fmla="*/ 4 h 14"/>
              <a:gd name="T6" fmla="*/ 0 w 20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4">
                <a:moveTo>
                  <a:pt x="20" y="14"/>
                </a:moveTo>
                <a:lnTo>
                  <a:pt x="20" y="12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1" name="Freeform 229"/>
          <p:cNvSpPr>
            <a:spLocks/>
          </p:cNvSpPr>
          <p:nvPr/>
        </p:nvSpPr>
        <p:spPr bwMode="auto">
          <a:xfrm>
            <a:off x="4257675" y="3073400"/>
            <a:ext cx="25400" cy="28575"/>
          </a:xfrm>
          <a:custGeom>
            <a:avLst/>
            <a:gdLst>
              <a:gd name="T0" fmla="*/ 16 w 16"/>
              <a:gd name="T1" fmla="*/ 18 h 18"/>
              <a:gd name="T2" fmla="*/ 4 w 16"/>
              <a:gd name="T3" fmla="*/ 4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4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2" name="Freeform 230"/>
          <p:cNvSpPr>
            <a:spLocks/>
          </p:cNvSpPr>
          <p:nvPr/>
        </p:nvSpPr>
        <p:spPr bwMode="auto">
          <a:xfrm>
            <a:off x="4216400" y="3025775"/>
            <a:ext cx="22225" cy="28575"/>
          </a:xfrm>
          <a:custGeom>
            <a:avLst/>
            <a:gdLst>
              <a:gd name="T0" fmla="*/ 14 w 14"/>
              <a:gd name="T1" fmla="*/ 18 h 18"/>
              <a:gd name="T2" fmla="*/ 4 w 14"/>
              <a:gd name="T3" fmla="*/ 4 h 18"/>
              <a:gd name="T4" fmla="*/ 0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14" y="18"/>
                </a:moveTo>
                <a:lnTo>
                  <a:pt x="4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3" name="Freeform 231"/>
          <p:cNvSpPr>
            <a:spLocks/>
          </p:cNvSpPr>
          <p:nvPr/>
        </p:nvSpPr>
        <p:spPr bwMode="auto">
          <a:xfrm>
            <a:off x="4187825" y="2968625"/>
            <a:ext cx="15875" cy="34925"/>
          </a:xfrm>
          <a:custGeom>
            <a:avLst/>
            <a:gdLst>
              <a:gd name="T0" fmla="*/ 10 w 10"/>
              <a:gd name="T1" fmla="*/ 22 h 22"/>
              <a:gd name="T2" fmla="*/ 2 w 10"/>
              <a:gd name="T3" fmla="*/ 4 h 22"/>
              <a:gd name="T4" fmla="*/ 0 w 10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10" y="22"/>
                </a:move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4" name="Freeform 232"/>
          <p:cNvSpPr>
            <a:spLocks/>
          </p:cNvSpPr>
          <p:nvPr/>
        </p:nvSpPr>
        <p:spPr bwMode="auto">
          <a:xfrm>
            <a:off x="4168775" y="2908300"/>
            <a:ext cx="9525" cy="38100"/>
          </a:xfrm>
          <a:custGeom>
            <a:avLst/>
            <a:gdLst>
              <a:gd name="T0" fmla="*/ 6 w 6"/>
              <a:gd name="T1" fmla="*/ 24 h 24"/>
              <a:gd name="T2" fmla="*/ 6 w 6"/>
              <a:gd name="T3" fmla="*/ 22 h 24"/>
              <a:gd name="T4" fmla="*/ 0 w 6"/>
              <a:gd name="T5" fmla="*/ 2 h 24"/>
              <a:gd name="T6" fmla="*/ 0 w 6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4">
                <a:moveTo>
                  <a:pt x="6" y="24"/>
                </a:moveTo>
                <a:lnTo>
                  <a:pt x="6" y="2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5" name="Freeform 233"/>
          <p:cNvSpPr>
            <a:spLocks/>
          </p:cNvSpPr>
          <p:nvPr/>
        </p:nvSpPr>
        <p:spPr bwMode="auto">
          <a:xfrm>
            <a:off x="4156075" y="2844800"/>
            <a:ext cx="6350" cy="38100"/>
          </a:xfrm>
          <a:custGeom>
            <a:avLst/>
            <a:gdLst>
              <a:gd name="T0" fmla="*/ 4 w 4"/>
              <a:gd name="T1" fmla="*/ 24 h 24"/>
              <a:gd name="T2" fmla="*/ 2 w 4"/>
              <a:gd name="T3" fmla="*/ 20 h 24"/>
              <a:gd name="T4" fmla="*/ 0 w 4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4" y="24"/>
                </a:moveTo>
                <a:lnTo>
                  <a:pt x="2" y="2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6" name="Freeform 234"/>
          <p:cNvSpPr>
            <a:spLocks/>
          </p:cNvSpPr>
          <p:nvPr/>
        </p:nvSpPr>
        <p:spPr bwMode="auto">
          <a:xfrm>
            <a:off x="4156075" y="2781300"/>
            <a:ext cx="0" cy="38100"/>
          </a:xfrm>
          <a:custGeom>
            <a:avLst/>
            <a:gdLst>
              <a:gd name="T0" fmla="*/ 24 h 24"/>
              <a:gd name="T1" fmla="*/ 14 h 24"/>
              <a:gd name="T2" fmla="*/ 0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4">
                <a:moveTo>
                  <a:pt x="0" y="24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7" name="Freeform 235"/>
          <p:cNvSpPr>
            <a:spLocks/>
          </p:cNvSpPr>
          <p:nvPr/>
        </p:nvSpPr>
        <p:spPr bwMode="auto">
          <a:xfrm>
            <a:off x="4156075" y="2720975"/>
            <a:ext cx="6350" cy="34925"/>
          </a:xfrm>
          <a:custGeom>
            <a:avLst/>
            <a:gdLst>
              <a:gd name="T0" fmla="*/ 0 w 4"/>
              <a:gd name="T1" fmla="*/ 22 h 22"/>
              <a:gd name="T2" fmla="*/ 2 w 4"/>
              <a:gd name="T3" fmla="*/ 6 h 22"/>
              <a:gd name="T4" fmla="*/ 4 w 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2">
                <a:moveTo>
                  <a:pt x="0" y="22"/>
                </a:moveTo>
                <a:lnTo>
                  <a:pt x="2" y="6"/>
                </a:lnTo>
                <a:lnTo>
                  <a:pt x="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8" name="Freeform 236"/>
          <p:cNvSpPr>
            <a:spLocks/>
          </p:cNvSpPr>
          <p:nvPr/>
        </p:nvSpPr>
        <p:spPr bwMode="auto">
          <a:xfrm>
            <a:off x="4168775" y="2657475"/>
            <a:ext cx="9525" cy="38100"/>
          </a:xfrm>
          <a:custGeom>
            <a:avLst/>
            <a:gdLst>
              <a:gd name="T0" fmla="*/ 0 w 6"/>
              <a:gd name="T1" fmla="*/ 24 h 24"/>
              <a:gd name="T2" fmla="*/ 6 w 6"/>
              <a:gd name="T3" fmla="*/ 4 h 24"/>
              <a:gd name="T4" fmla="*/ 6 w 6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4">
                <a:moveTo>
                  <a:pt x="0" y="24"/>
                </a:moveTo>
                <a:lnTo>
                  <a:pt x="6" y="4"/>
                </a:lnTo>
                <a:lnTo>
                  <a:pt x="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29" name="Freeform 237"/>
          <p:cNvSpPr>
            <a:spLocks/>
          </p:cNvSpPr>
          <p:nvPr/>
        </p:nvSpPr>
        <p:spPr bwMode="auto">
          <a:xfrm>
            <a:off x="4187825" y="2600325"/>
            <a:ext cx="19050" cy="34925"/>
          </a:xfrm>
          <a:custGeom>
            <a:avLst/>
            <a:gdLst>
              <a:gd name="T0" fmla="*/ 0 w 12"/>
              <a:gd name="T1" fmla="*/ 22 h 22"/>
              <a:gd name="T2" fmla="*/ 2 w 12"/>
              <a:gd name="T3" fmla="*/ 20 h 22"/>
              <a:gd name="T4" fmla="*/ 10 w 12"/>
              <a:gd name="T5" fmla="*/ 0 h 22"/>
              <a:gd name="T6" fmla="*/ 12 w 12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2">
                <a:moveTo>
                  <a:pt x="0" y="22"/>
                </a:moveTo>
                <a:lnTo>
                  <a:pt x="2" y="20"/>
                </a:lnTo>
                <a:lnTo>
                  <a:pt x="10" y="0"/>
                </a:lnTo>
                <a:lnTo>
                  <a:pt x="1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0" name="Freeform 238"/>
          <p:cNvSpPr>
            <a:spLocks/>
          </p:cNvSpPr>
          <p:nvPr/>
        </p:nvSpPr>
        <p:spPr bwMode="auto">
          <a:xfrm>
            <a:off x="4219575" y="2549525"/>
            <a:ext cx="22225" cy="28575"/>
          </a:xfrm>
          <a:custGeom>
            <a:avLst/>
            <a:gdLst>
              <a:gd name="T0" fmla="*/ 0 w 14"/>
              <a:gd name="T1" fmla="*/ 18 h 18"/>
              <a:gd name="T2" fmla="*/ 2 w 14"/>
              <a:gd name="T3" fmla="*/ 16 h 18"/>
              <a:gd name="T4" fmla="*/ 14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18"/>
                </a:moveTo>
                <a:lnTo>
                  <a:pt x="2" y="16"/>
                </a:lnTo>
                <a:lnTo>
                  <a:pt x="1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1" name="Freeform 239"/>
          <p:cNvSpPr>
            <a:spLocks/>
          </p:cNvSpPr>
          <p:nvPr/>
        </p:nvSpPr>
        <p:spPr bwMode="auto">
          <a:xfrm>
            <a:off x="4257675" y="2505075"/>
            <a:ext cx="28575" cy="25400"/>
          </a:xfrm>
          <a:custGeom>
            <a:avLst/>
            <a:gdLst>
              <a:gd name="T0" fmla="*/ 0 w 18"/>
              <a:gd name="T1" fmla="*/ 16 h 16"/>
              <a:gd name="T2" fmla="*/ 4 w 18"/>
              <a:gd name="T3" fmla="*/ 12 h 16"/>
              <a:gd name="T4" fmla="*/ 18 w 18"/>
              <a:gd name="T5" fmla="*/ 0 h 16"/>
              <a:gd name="T6" fmla="*/ 18 w 18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4" y="12"/>
                </a:lnTo>
                <a:lnTo>
                  <a:pt x="18" y="0"/>
                </a:lnTo>
                <a:lnTo>
                  <a:pt x="1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2" name="Freeform 240"/>
          <p:cNvSpPr>
            <a:spLocks/>
          </p:cNvSpPr>
          <p:nvPr/>
        </p:nvSpPr>
        <p:spPr bwMode="auto">
          <a:xfrm>
            <a:off x="4305300" y="2470150"/>
            <a:ext cx="34925" cy="19050"/>
          </a:xfrm>
          <a:custGeom>
            <a:avLst/>
            <a:gdLst>
              <a:gd name="T0" fmla="*/ 0 w 22"/>
              <a:gd name="T1" fmla="*/ 12 h 12"/>
              <a:gd name="T2" fmla="*/ 2 w 22"/>
              <a:gd name="T3" fmla="*/ 10 h 12"/>
              <a:gd name="T4" fmla="*/ 20 w 22"/>
              <a:gd name="T5" fmla="*/ 0 h 12"/>
              <a:gd name="T6" fmla="*/ 22 w 22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12">
                <a:moveTo>
                  <a:pt x="0" y="12"/>
                </a:moveTo>
                <a:lnTo>
                  <a:pt x="2" y="10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3" name="Freeform 241"/>
          <p:cNvSpPr>
            <a:spLocks/>
          </p:cNvSpPr>
          <p:nvPr/>
        </p:nvSpPr>
        <p:spPr bwMode="auto">
          <a:xfrm>
            <a:off x="4362450" y="2447925"/>
            <a:ext cx="38100" cy="9525"/>
          </a:xfrm>
          <a:custGeom>
            <a:avLst/>
            <a:gdLst>
              <a:gd name="T0" fmla="*/ 0 w 24"/>
              <a:gd name="T1" fmla="*/ 6 h 6"/>
              <a:gd name="T2" fmla="*/ 0 w 24"/>
              <a:gd name="T3" fmla="*/ 6 h 6"/>
              <a:gd name="T4" fmla="*/ 18 w 24"/>
              <a:gd name="T5" fmla="*/ 2 h 6"/>
              <a:gd name="T6" fmla="*/ 24 w 24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6">
                <a:moveTo>
                  <a:pt x="0" y="6"/>
                </a:moveTo>
                <a:lnTo>
                  <a:pt x="0" y="6"/>
                </a:lnTo>
                <a:lnTo>
                  <a:pt x="18" y="2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4" name="Freeform 242"/>
          <p:cNvSpPr>
            <a:spLocks/>
          </p:cNvSpPr>
          <p:nvPr/>
        </p:nvSpPr>
        <p:spPr bwMode="auto">
          <a:xfrm>
            <a:off x="4422775" y="2441575"/>
            <a:ext cx="38100" cy="3175"/>
          </a:xfrm>
          <a:custGeom>
            <a:avLst/>
            <a:gdLst>
              <a:gd name="T0" fmla="*/ 0 w 24"/>
              <a:gd name="T1" fmla="*/ 2 h 2"/>
              <a:gd name="T2" fmla="*/ 18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18" y="0"/>
                </a:lnTo>
                <a:lnTo>
                  <a:pt x="24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5" name="Freeform 243"/>
          <p:cNvSpPr>
            <a:spLocks/>
          </p:cNvSpPr>
          <p:nvPr/>
        </p:nvSpPr>
        <p:spPr bwMode="auto">
          <a:xfrm>
            <a:off x="4486275" y="2444750"/>
            <a:ext cx="38100" cy="9525"/>
          </a:xfrm>
          <a:custGeom>
            <a:avLst/>
            <a:gdLst>
              <a:gd name="T0" fmla="*/ 0 w 24"/>
              <a:gd name="T1" fmla="*/ 0 h 6"/>
              <a:gd name="T2" fmla="*/ 16 w 24"/>
              <a:gd name="T3" fmla="*/ 4 h 6"/>
              <a:gd name="T4" fmla="*/ 24 w 24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0" y="0"/>
                </a:moveTo>
                <a:lnTo>
                  <a:pt x="16" y="4"/>
                </a:lnTo>
                <a:lnTo>
                  <a:pt x="24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6" name="Freeform 244"/>
          <p:cNvSpPr>
            <a:spLocks/>
          </p:cNvSpPr>
          <p:nvPr/>
        </p:nvSpPr>
        <p:spPr bwMode="auto">
          <a:xfrm>
            <a:off x="4549775" y="2463800"/>
            <a:ext cx="31750" cy="15875"/>
          </a:xfrm>
          <a:custGeom>
            <a:avLst/>
            <a:gdLst>
              <a:gd name="T0" fmla="*/ 0 w 20"/>
              <a:gd name="T1" fmla="*/ 0 h 10"/>
              <a:gd name="T2" fmla="*/ 10 w 20"/>
              <a:gd name="T3" fmla="*/ 4 h 10"/>
              <a:gd name="T4" fmla="*/ 20 w 2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0" y="4"/>
                </a:lnTo>
                <a:lnTo>
                  <a:pt x="20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7" name="Freeform 245"/>
          <p:cNvSpPr>
            <a:spLocks/>
          </p:cNvSpPr>
          <p:nvPr/>
        </p:nvSpPr>
        <p:spPr bwMode="auto">
          <a:xfrm>
            <a:off x="4603750" y="2495550"/>
            <a:ext cx="28575" cy="22225"/>
          </a:xfrm>
          <a:custGeom>
            <a:avLst/>
            <a:gdLst>
              <a:gd name="T0" fmla="*/ 0 w 18"/>
              <a:gd name="T1" fmla="*/ 0 h 14"/>
              <a:gd name="T2" fmla="*/ 8 w 18"/>
              <a:gd name="T3" fmla="*/ 6 h 14"/>
              <a:gd name="T4" fmla="*/ 18 w 18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0" y="0"/>
                </a:moveTo>
                <a:lnTo>
                  <a:pt x="8" y="6"/>
                </a:lnTo>
                <a:lnTo>
                  <a:pt x="18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8" name="Freeform 246"/>
          <p:cNvSpPr>
            <a:spLocks/>
          </p:cNvSpPr>
          <p:nvPr/>
        </p:nvSpPr>
        <p:spPr bwMode="auto">
          <a:xfrm>
            <a:off x="4651375" y="2536825"/>
            <a:ext cx="22225" cy="28575"/>
          </a:xfrm>
          <a:custGeom>
            <a:avLst/>
            <a:gdLst>
              <a:gd name="T0" fmla="*/ 0 w 14"/>
              <a:gd name="T1" fmla="*/ 0 h 18"/>
              <a:gd name="T2" fmla="*/ 6 w 14"/>
              <a:gd name="T3" fmla="*/ 8 h 18"/>
              <a:gd name="T4" fmla="*/ 14 w 14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0"/>
                </a:moveTo>
                <a:lnTo>
                  <a:pt x="6" y="8"/>
                </a:lnTo>
                <a:lnTo>
                  <a:pt x="14" y="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39" name="Freeform 247"/>
          <p:cNvSpPr>
            <a:spLocks/>
          </p:cNvSpPr>
          <p:nvPr/>
        </p:nvSpPr>
        <p:spPr bwMode="auto">
          <a:xfrm>
            <a:off x="4689475" y="2587625"/>
            <a:ext cx="15875" cy="31750"/>
          </a:xfrm>
          <a:custGeom>
            <a:avLst/>
            <a:gdLst>
              <a:gd name="T0" fmla="*/ 0 w 10"/>
              <a:gd name="T1" fmla="*/ 0 h 20"/>
              <a:gd name="T2" fmla="*/ 4 w 10"/>
              <a:gd name="T3" fmla="*/ 8 h 20"/>
              <a:gd name="T4" fmla="*/ 10 w 10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0">
                <a:moveTo>
                  <a:pt x="0" y="0"/>
                </a:moveTo>
                <a:lnTo>
                  <a:pt x="4" y="8"/>
                </a:lnTo>
                <a:lnTo>
                  <a:pt x="10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0" name="Freeform 248"/>
          <p:cNvSpPr>
            <a:spLocks/>
          </p:cNvSpPr>
          <p:nvPr/>
        </p:nvSpPr>
        <p:spPr bwMode="auto">
          <a:xfrm>
            <a:off x="4718050" y="2644775"/>
            <a:ext cx="12700" cy="34925"/>
          </a:xfrm>
          <a:custGeom>
            <a:avLst/>
            <a:gdLst>
              <a:gd name="T0" fmla="*/ 0 w 8"/>
              <a:gd name="T1" fmla="*/ 0 h 22"/>
              <a:gd name="T2" fmla="*/ 4 w 8"/>
              <a:gd name="T3" fmla="*/ 12 h 22"/>
              <a:gd name="T4" fmla="*/ 8 w 8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0" y="0"/>
                </a:moveTo>
                <a:lnTo>
                  <a:pt x="4" y="12"/>
                </a:lnTo>
                <a:lnTo>
                  <a:pt x="8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1" name="Freeform 249"/>
          <p:cNvSpPr>
            <a:spLocks/>
          </p:cNvSpPr>
          <p:nvPr/>
        </p:nvSpPr>
        <p:spPr bwMode="auto">
          <a:xfrm>
            <a:off x="4737100" y="2705100"/>
            <a:ext cx="6350" cy="34925"/>
          </a:xfrm>
          <a:custGeom>
            <a:avLst/>
            <a:gdLst>
              <a:gd name="T0" fmla="*/ 0 w 4"/>
              <a:gd name="T1" fmla="*/ 0 h 22"/>
              <a:gd name="T2" fmla="*/ 4 w 4"/>
              <a:gd name="T3" fmla="*/ 16 h 22"/>
              <a:gd name="T4" fmla="*/ 4 w 4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2">
                <a:moveTo>
                  <a:pt x="0" y="0"/>
                </a:moveTo>
                <a:lnTo>
                  <a:pt x="4" y="16"/>
                </a:lnTo>
                <a:lnTo>
                  <a:pt x="4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2" name="Line 250"/>
          <p:cNvSpPr>
            <a:spLocks noChangeShapeType="1"/>
          </p:cNvSpPr>
          <p:nvPr/>
        </p:nvSpPr>
        <p:spPr bwMode="auto">
          <a:xfrm>
            <a:off x="4746625" y="2765425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3" name="Line 251"/>
          <p:cNvSpPr>
            <a:spLocks noChangeShapeType="1"/>
          </p:cNvSpPr>
          <p:nvPr/>
        </p:nvSpPr>
        <p:spPr bwMode="auto">
          <a:xfrm flipH="1">
            <a:off x="4543425" y="2225675"/>
            <a:ext cx="257175" cy="3238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4" name="Freeform 252"/>
          <p:cNvSpPr>
            <a:spLocks/>
          </p:cNvSpPr>
          <p:nvPr/>
        </p:nvSpPr>
        <p:spPr bwMode="auto">
          <a:xfrm>
            <a:off x="4492625" y="2498725"/>
            <a:ext cx="104775" cy="114300"/>
          </a:xfrm>
          <a:custGeom>
            <a:avLst/>
            <a:gdLst>
              <a:gd name="T0" fmla="*/ 0 w 66"/>
              <a:gd name="T1" fmla="*/ 72 h 72"/>
              <a:gd name="T2" fmla="*/ 22 w 66"/>
              <a:gd name="T3" fmla="*/ 0 h 72"/>
              <a:gd name="T4" fmla="*/ 34 w 66"/>
              <a:gd name="T5" fmla="*/ 30 h 72"/>
              <a:gd name="T6" fmla="*/ 66 w 66"/>
              <a:gd name="T7" fmla="*/ 34 h 72"/>
              <a:gd name="T8" fmla="*/ 0 w 66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72">
                <a:moveTo>
                  <a:pt x="0" y="72"/>
                </a:moveTo>
                <a:lnTo>
                  <a:pt x="22" y="0"/>
                </a:lnTo>
                <a:lnTo>
                  <a:pt x="34" y="30"/>
                </a:lnTo>
                <a:lnTo>
                  <a:pt x="66" y="34"/>
                </a:lnTo>
                <a:lnTo>
                  <a:pt x="0" y="72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5" name="Freeform 253"/>
          <p:cNvSpPr>
            <a:spLocks/>
          </p:cNvSpPr>
          <p:nvPr/>
        </p:nvSpPr>
        <p:spPr bwMode="auto">
          <a:xfrm>
            <a:off x="4492625" y="2498725"/>
            <a:ext cx="104775" cy="114300"/>
          </a:xfrm>
          <a:custGeom>
            <a:avLst/>
            <a:gdLst>
              <a:gd name="T0" fmla="*/ 0 w 66"/>
              <a:gd name="T1" fmla="*/ 72 h 72"/>
              <a:gd name="T2" fmla="*/ 22 w 66"/>
              <a:gd name="T3" fmla="*/ 0 h 72"/>
              <a:gd name="T4" fmla="*/ 34 w 66"/>
              <a:gd name="T5" fmla="*/ 30 h 72"/>
              <a:gd name="T6" fmla="*/ 66 w 66"/>
              <a:gd name="T7" fmla="*/ 34 h 72"/>
              <a:gd name="T8" fmla="*/ 0 w 66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72">
                <a:moveTo>
                  <a:pt x="0" y="72"/>
                </a:moveTo>
                <a:lnTo>
                  <a:pt x="22" y="0"/>
                </a:lnTo>
                <a:lnTo>
                  <a:pt x="34" y="30"/>
                </a:lnTo>
                <a:lnTo>
                  <a:pt x="66" y="34"/>
                </a:lnTo>
                <a:lnTo>
                  <a:pt x="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6" name="Rectangle 254"/>
          <p:cNvSpPr>
            <a:spLocks noChangeArrowheads="1"/>
          </p:cNvSpPr>
          <p:nvPr/>
        </p:nvSpPr>
        <p:spPr bwMode="auto">
          <a:xfrm>
            <a:off x="5889625" y="2079625"/>
            <a:ext cx="4071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 C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49" name="Rectangle 257"/>
          <p:cNvSpPr>
            <a:spLocks noChangeArrowheads="1"/>
          </p:cNvSpPr>
          <p:nvPr/>
        </p:nvSpPr>
        <p:spPr bwMode="auto">
          <a:xfrm>
            <a:off x="5899150" y="3105150"/>
            <a:ext cx="4023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 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52" name="Rectangle 260"/>
          <p:cNvSpPr>
            <a:spLocks noChangeArrowheads="1"/>
          </p:cNvSpPr>
          <p:nvPr/>
        </p:nvSpPr>
        <p:spPr bwMode="auto">
          <a:xfrm>
            <a:off x="5899150" y="5089525"/>
            <a:ext cx="4023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 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55" name="Rectangle 263"/>
          <p:cNvSpPr>
            <a:spLocks noChangeArrowheads="1"/>
          </p:cNvSpPr>
          <p:nvPr/>
        </p:nvSpPr>
        <p:spPr bwMode="auto">
          <a:xfrm>
            <a:off x="5848337" y="4013200"/>
            <a:ext cx="49372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Option C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consolidée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61" name="Rectangle 269"/>
          <p:cNvSpPr>
            <a:spLocks noChangeArrowheads="1"/>
          </p:cNvSpPr>
          <p:nvPr/>
        </p:nvSpPr>
        <p:spPr bwMode="auto">
          <a:xfrm>
            <a:off x="2089150" y="5435600"/>
            <a:ext cx="3943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66" name="Rectangle 274"/>
          <p:cNvSpPr>
            <a:spLocks noChangeArrowheads="1"/>
          </p:cNvSpPr>
          <p:nvPr/>
        </p:nvSpPr>
        <p:spPr bwMode="auto">
          <a:xfrm>
            <a:off x="3171825" y="5435600"/>
            <a:ext cx="3943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71" name="Rectangle 279"/>
          <p:cNvSpPr>
            <a:spLocks noChangeArrowheads="1"/>
          </p:cNvSpPr>
          <p:nvPr/>
        </p:nvSpPr>
        <p:spPr bwMode="auto">
          <a:xfrm>
            <a:off x="4264025" y="5435600"/>
            <a:ext cx="3943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76" name="Rectangle 284"/>
          <p:cNvSpPr>
            <a:spLocks noChangeArrowheads="1"/>
          </p:cNvSpPr>
          <p:nvPr/>
        </p:nvSpPr>
        <p:spPr bwMode="auto">
          <a:xfrm>
            <a:off x="5334000" y="5435600"/>
            <a:ext cx="3943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81" name="Rectangle 289"/>
          <p:cNvSpPr>
            <a:spLocks noChangeArrowheads="1"/>
          </p:cNvSpPr>
          <p:nvPr/>
        </p:nvSpPr>
        <p:spPr bwMode="auto">
          <a:xfrm>
            <a:off x="6416675" y="5435600"/>
            <a:ext cx="39433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Critère 5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486" name="Rectangle 294"/>
          <p:cNvSpPr>
            <a:spLocks noChangeArrowheads="1"/>
          </p:cNvSpPr>
          <p:nvPr/>
        </p:nvSpPr>
        <p:spPr bwMode="auto">
          <a:xfrm>
            <a:off x="4081031" y="1836261"/>
            <a:ext cx="1074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: Le critère 3,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l’option C est dépassée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l’option 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01" name="Rectangle 309"/>
          <p:cNvSpPr>
            <a:spLocks noChangeArrowheads="1"/>
          </p:cNvSpPr>
          <p:nvPr/>
        </p:nvSpPr>
        <p:spPr bwMode="auto">
          <a:xfrm>
            <a:off x="2444750" y="3498850"/>
            <a:ext cx="190917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 : On peut consolider la décision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choix de l’option C en rajoutant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celle-ci les éléments qui font que,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selon le critère 3, l’option E était meilleure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535" name="Rectangle 343"/>
          <p:cNvSpPr>
            <a:spLocks noChangeArrowheads="1"/>
          </p:cNvSpPr>
          <p:nvPr/>
        </p:nvSpPr>
        <p:spPr bwMode="auto">
          <a:xfrm>
            <a:off x="2879725" y="4838700"/>
            <a:ext cx="12599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 : La notation de l’option C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vis-à-vis du critère 3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remonte alors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9543644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DES PLANS D’ACTION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CONSTRUIRE UN PLAN D’ACTION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Line 6"/>
          <p:cNvSpPr>
            <a:spLocks noChangeShapeType="1"/>
          </p:cNvSpPr>
          <p:nvPr/>
        </p:nvSpPr>
        <p:spPr bwMode="auto">
          <a:xfrm flipV="1">
            <a:off x="2982913" y="2781300"/>
            <a:ext cx="2466975" cy="16287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5395913" y="2736850"/>
            <a:ext cx="120650" cy="101600"/>
          </a:xfrm>
          <a:custGeom>
            <a:avLst/>
            <a:gdLst>
              <a:gd name="T0" fmla="*/ 76 w 76"/>
              <a:gd name="T1" fmla="*/ 0 h 64"/>
              <a:gd name="T2" fmla="*/ 34 w 76"/>
              <a:gd name="T3" fmla="*/ 64 h 64"/>
              <a:gd name="T4" fmla="*/ 32 w 76"/>
              <a:gd name="T5" fmla="*/ 30 h 64"/>
              <a:gd name="T6" fmla="*/ 0 w 76"/>
              <a:gd name="T7" fmla="*/ 16 h 64"/>
              <a:gd name="T8" fmla="*/ 76 w 76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64">
                <a:moveTo>
                  <a:pt x="76" y="0"/>
                </a:moveTo>
                <a:lnTo>
                  <a:pt x="34" y="64"/>
                </a:lnTo>
                <a:lnTo>
                  <a:pt x="32" y="30"/>
                </a:lnTo>
                <a:lnTo>
                  <a:pt x="0" y="16"/>
                </a:lnTo>
                <a:lnTo>
                  <a:pt x="7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5395913" y="2736850"/>
            <a:ext cx="120650" cy="101600"/>
          </a:xfrm>
          <a:custGeom>
            <a:avLst/>
            <a:gdLst>
              <a:gd name="T0" fmla="*/ 76 w 76"/>
              <a:gd name="T1" fmla="*/ 0 h 64"/>
              <a:gd name="T2" fmla="*/ 34 w 76"/>
              <a:gd name="T3" fmla="*/ 64 h 64"/>
              <a:gd name="T4" fmla="*/ 32 w 76"/>
              <a:gd name="T5" fmla="*/ 30 h 64"/>
              <a:gd name="T6" fmla="*/ 0 w 76"/>
              <a:gd name="T7" fmla="*/ 16 h 64"/>
              <a:gd name="T8" fmla="*/ 76 w 76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64">
                <a:moveTo>
                  <a:pt x="76" y="0"/>
                </a:moveTo>
                <a:lnTo>
                  <a:pt x="34" y="64"/>
                </a:lnTo>
                <a:lnTo>
                  <a:pt x="32" y="30"/>
                </a:lnTo>
                <a:lnTo>
                  <a:pt x="0" y="16"/>
                </a:lnTo>
                <a:lnTo>
                  <a:pt x="7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2865438" y="4454525"/>
            <a:ext cx="2736850" cy="5207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2865438" y="2794000"/>
            <a:ext cx="3079750" cy="2181225"/>
          </a:xfrm>
          <a:custGeom>
            <a:avLst/>
            <a:gdLst>
              <a:gd name="T0" fmla="*/ 0 w 1940"/>
              <a:gd name="T1" fmla="*/ 0 h 1374"/>
              <a:gd name="T2" fmla="*/ 0 w 1940"/>
              <a:gd name="T3" fmla="*/ 1374 h 1374"/>
              <a:gd name="T4" fmla="*/ 1940 w 1940"/>
              <a:gd name="T5" fmla="*/ 1374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40" h="1374">
                <a:moveTo>
                  <a:pt x="0" y="0"/>
                </a:moveTo>
                <a:lnTo>
                  <a:pt x="0" y="1374"/>
                </a:lnTo>
                <a:lnTo>
                  <a:pt x="1940" y="137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922963" y="4943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5922963" y="4943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833688" y="27400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2833688" y="2740025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>
            <a:off x="2859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>
            <a:off x="2922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7"/>
          <p:cNvSpPr>
            <a:spLocks noChangeShapeType="1"/>
          </p:cNvSpPr>
          <p:nvPr/>
        </p:nvSpPr>
        <p:spPr bwMode="auto">
          <a:xfrm>
            <a:off x="2986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>
            <a:off x="3049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19"/>
          <p:cNvSpPr>
            <a:spLocks noChangeShapeType="1"/>
          </p:cNvSpPr>
          <p:nvPr/>
        </p:nvSpPr>
        <p:spPr bwMode="auto">
          <a:xfrm>
            <a:off x="3113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0"/>
          <p:cNvSpPr>
            <a:spLocks noChangeShapeType="1"/>
          </p:cNvSpPr>
          <p:nvPr/>
        </p:nvSpPr>
        <p:spPr bwMode="auto">
          <a:xfrm>
            <a:off x="3176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>
            <a:off x="3240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>
            <a:off x="3303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>
            <a:off x="3367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>
            <a:off x="3430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2" name="Line 25"/>
          <p:cNvSpPr>
            <a:spLocks noChangeShapeType="1"/>
          </p:cNvSpPr>
          <p:nvPr/>
        </p:nvSpPr>
        <p:spPr bwMode="auto">
          <a:xfrm>
            <a:off x="3494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3" name="Line 26"/>
          <p:cNvSpPr>
            <a:spLocks noChangeShapeType="1"/>
          </p:cNvSpPr>
          <p:nvPr/>
        </p:nvSpPr>
        <p:spPr bwMode="auto">
          <a:xfrm>
            <a:off x="3557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5" name="Line 27"/>
          <p:cNvSpPr>
            <a:spLocks noChangeShapeType="1"/>
          </p:cNvSpPr>
          <p:nvPr/>
        </p:nvSpPr>
        <p:spPr bwMode="auto">
          <a:xfrm>
            <a:off x="3621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6" name="Line 28"/>
          <p:cNvSpPr>
            <a:spLocks noChangeShapeType="1"/>
          </p:cNvSpPr>
          <p:nvPr/>
        </p:nvSpPr>
        <p:spPr bwMode="auto">
          <a:xfrm>
            <a:off x="3684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7" name="Line 29"/>
          <p:cNvSpPr>
            <a:spLocks noChangeShapeType="1"/>
          </p:cNvSpPr>
          <p:nvPr/>
        </p:nvSpPr>
        <p:spPr bwMode="auto">
          <a:xfrm>
            <a:off x="3748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8" name="Line 30"/>
          <p:cNvSpPr>
            <a:spLocks noChangeShapeType="1"/>
          </p:cNvSpPr>
          <p:nvPr/>
        </p:nvSpPr>
        <p:spPr bwMode="auto">
          <a:xfrm>
            <a:off x="3811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9" name="Line 31"/>
          <p:cNvSpPr>
            <a:spLocks noChangeShapeType="1"/>
          </p:cNvSpPr>
          <p:nvPr/>
        </p:nvSpPr>
        <p:spPr bwMode="auto">
          <a:xfrm>
            <a:off x="3875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0" name="Line 32"/>
          <p:cNvSpPr>
            <a:spLocks noChangeShapeType="1"/>
          </p:cNvSpPr>
          <p:nvPr/>
        </p:nvSpPr>
        <p:spPr bwMode="auto">
          <a:xfrm>
            <a:off x="3938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1" name="Line 33"/>
          <p:cNvSpPr>
            <a:spLocks noChangeShapeType="1"/>
          </p:cNvSpPr>
          <p:nvPr/>
        </p:nvSpPr>
        <p:spPr bwMode="auto">
          <a:xfrm>
            <a:off x="4002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2" name="Line 34"/>
          <p:cNvSpPr>
            <a:spLocks noChangeShapeType="1"/>
          </p:cNvSpPr>
          <p:nvPr/>
        </p:nvSpPr>
        <p:spPr bwMode="auto">
          <a:xfrm>
            <a:off x="4065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3" name="Line 35"/>
          <p:cNvSpPr>
            <a:spLocks noChangeShapeType="1"/>
          </p:cNvSpPr>
          <p:nvPr/>
        </p:nvSpPr>
        <p:spPr bwMode="auto">
          <a:xfrm>
            <a:off x="4129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4" name="Line 36"/>
          <p:cNvSpPr>
            <a:spLocks noChangeShapeType="1"/>
          </p:cNvSpPr>
          <p:nvPr/>
        </p:nvSpPr>
        <p:spPr bwMode="auto">
          <a:xfrm>
            <a:off x="4192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5" name="Line 37"/>
          <p:cNvSpPr>
            <a:spLocks noChangeShapeType="1"/>
          </p:cNvSpPr>
          <p:nvPr/>
        </p:nvSpPr>
        <p:spPr bwMode="auto">
          <a:xfrm>
            <a:off x="4256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6" name="Line 38"/>
          <p:cNvSpPr>
            <a:spLocks noChangeShapeType="1"/>
          </p:cNvSpPr>
          <p:nvPr/>
        </p:nvSpPr>
        <p:spPr bwMode="auto">
          <a:xfrm>
            <a:off x="4319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7" name="Line 39"/>
          <p:cNvSpPr>
            <a:spLocks noChangeShapeType="1"/>
          </p:cNvSpPr>
          <p:nvPr/>
        </p:nvSpPr>
        <p:spPr bwMode="auto">
          <a:xfrm>
            <a:off x="4383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8" name="Line 40"/>
          <p:cNvSpPr>
            <a:spLocks noChangeShapeType="1"/>
          </p:cNvSpPr>
          <p:nvPr/>
        </p:nvSpPr>
        <p:spPr bwMode="auto">
          <a:xfrm>
            <a:off x="4446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49" name="Line 41"/>
          <p:cNvSpPr>
            <a:spLocks noChangeShapeType="1"/>
          </p:cNvSpPr>
          <p:nvPr/>
        </p:nvSpPr>
        <p:spPr bwMode="auto">
          <a:xfrm>
            <a:off x="4510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0" name="Line 42"/>
          <p:cNvSpPr>
            <a:spLocks noChangeShapeType="1"/>
          </p:cNvSpPr>
          <p:nvPr/>
        </p:nvSpPr>
        <p:spPr bwMode="auto">
          <a:xfrm>
            <a:off x="4573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1" name="Line 43"/>
          <p:cNvSpPr>
            <a:spLocks noChangeShapeType="1"/>
          </p:cNvSpPr>
          <p:nvPr/>
        </p:nvSpPr>
        <p:spPr bwMode="auto">
          <a:xfrm>
            <a:off x="4637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2" name="Line 44"/>
          <p:cNvSpPr>
            <a:spLocks noChangeShapeType="1"/>
          </p:cNvSpPr>
          <p:nvPr/>
        </p:nvSpPr>
        <p:spPr bwMode="auto">
          <a:xfrm>
            <a:off x="4700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3" name="Line 45"/>
          <p:cNvSpPr>
            <a:spLocks noChangeShapeType="1"/>
          </p:cNvSpPr>
          <p:nvPr/>
        </p:nvSpPr>
        <p:spPr bwMode="auto">
          <a:xfrm>
            <a:off x="4764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4" name="Line 46"/>
          <p:cNvSpPr>
            <a:spLocks noChangeShapeType="1"/>
          </p:cNvSpPr>
          <p:nvPr/>
        </p:nvSpPr>
        <p:spPr bwMode="auto">
          <a:xfrm>
            <a:off x="4827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5" name="Line 47"/>
          <p:cNvSpPr>
            <a:spLocks noChangeShapeType="1"/>
          </p:cNvSpPr>
          <p:nvPr/>
        </p:nvSpPr>
        <p:spPr bwMode="auto">
          <a:xfrm>
            <a:off x="4891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6" name="Line 48"/>
          <p:cNvSpPr>
            <a:spLocks noChangeShapeType="1"/>
          </p:cNvSpPr>
          <p:nvPr/>
        </p:nvSpPr>
        <p:spPr bwMode="auto">
          <a:xfrm>
            <a:off x="4954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7" name="Line 49"/>
          <p:cNvSpPr>
            <a:spLocks noChangeShapeType="1"/>
          </p:cNvSpPr>
          <p:nvPr/>
        </p:nvSpPr>
        <p:spPr bwMode="auto">
          <a:xfrm>
            <a:off x="5018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8" name="Line 50"/>
          <p:cNvSpPr>
            <a:spLocks noChangeShapeType="1"/>
          </p:cNvSpPr>
          <p:nvPr/>
        </p:nvSpPr>
        <p:spPr bwMode="auto">
          <a:xfrm>
            <a:off x="5081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59" name="Line 51"/>
          <p:cNvSpPr>
            <a:spLocks noChangeShapeType="1"/>
          </p:cNvSpPr>
          <p:nvPr/>
        </p:nvSpPr>
        <p:spPr bwMode="auto">
          <a:xfrm>
            <a:off x="5145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0" name="Line 52"/>
          <p:cNvSpPr>
            <a:spLocks noChangeShapeType="1"/>
          </p:cNvSpPr>
          <p:nvPr/>
        </p:nvSpPr>
        <p:spPr bwMode="auto">
          <a:xfrm>
            <a:off x="5208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1" name="Line 53"/>
          <p:cNvSpPr>
            <a:spLocks noChangeShapeType="1"/>
          </p:cNvSpPr>
          <p:nvPr/>
        </p:nvSpPr>
        <p:spPr bwMode="auto">
          <a:xfrm>
            <a:off x="5272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2" name="Line 54"/>
          <p:cNvSpPr>
            <a:spLocks noChangeShapeType="1"/>
          </p:cNvSpPr>
          <p:nvPr/>
        </p:nvSpPr>
        <p:spPr bwMode="auto">
          <a:xfrm>
            <a:off x="5335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3" name="Line 55"/>
          <p:cNvSpPr>
            <a:spLocks noChangeShapeType="1"/>
          </p:cNvSpPr>
          <p:nvPr/>
        </p:nvSpPr>
        <p:spPr bwMode="auto">
          <a:xfrm>
            <a:off x="5399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4" name="Line 56"/>
          <p:cNvSpPr>
            <a:spLocks noChangeShapeType="1"/>
          </p:cNvSpPr>
          <p:nvPr/>
        </p:nvSpPr>
        <p:spPr bwMode="auto">
          <a:xfrm>
            <a:off x="54625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5" name="Line 57"/>
          <p:cNvSpPr>
            <a:spLocks noChangeShapeType="1"/>
          </p:cNvSpPr>
          <p:nvPr/>
        </p:nvSpPr>
        <p:spPr bwMode="auto">
          <a:xfrm>
            <a:off x="5526088" y="443547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6" name="Line 58"/>
          <p:cNvSpPr>
            <a:spLocks noChangeShapeType="1"/>
          </p:cNvSpPr>
          <p:nvPr/>
        </p:nvSpPr>
        <p:spPr bwMode="auto">
          <a:xfrm>
            <a:off x="5589588" y="4435475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7" name="Rectangle 59"/>
          <p:cNvSpPr>
            <a:spLocks noChangeArrowheads="1"/>
          </p:cNvSpPr>
          <p:nvPr/>
        </p:nvSpPr>
        <p:spPr bwMode="auto">
          <a:xfrm>
            <a:off x="4725988" y="2917825"/>
            <a:ext cx="736600" cy="155575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8" name="Rectangle 60"/>
          <p:cNvSpPr>
            <a:spLocks noChangeArrowheads="1"/>
          </p:cNvSpPr>
          <p:nvPr/>
        </p:nvSpPr>
        <p:spPr bwMode="auto">
          <a:xfrm>
            <a:off x="4725988" y="2917825"/>
            <a:ext cx="736600" cy="155575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69" name="Rectangle 61"/>
          <p:cNvSpPr>
            <a:spLocks noChangeArrowheads="1"/>
          </p:cNvSpPr>
          <p:nvPr/>
        </p:nvSpPr>
        <p:spPr bwMode="auto">
          <a:xfrm>
            <a:off x="3741738" y="3546475"/>
            <a:ext cx="736600" cy="1587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0" name="Rectangle 62"/>
          <p:cNvSpPr>
            <a:spLocks noChangeArrowheads="1"/>
          </p:cNvSpPr>
          <p:nvPr/>
        </p:nvSpPr>
        <p:spPr bwMode="auto">
          <a:xfrm>
            <a:off x="3741738" y="3546475"/>
            <a:ext cx="736600" cy="1587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1" name="Rectangle 63"/>
          <p:cNvSpPr>
            <a:spLocks noChangeArrowheads="1"/>
          </p:cNvSpPr>
          <p:nvPr/>
        </p:nvSpPr>
        <p:spPr bwMode="auto">
          <a:xfrm>
            <a:off x="2751138" y="4216400"/>
            <a:ext cx="736600" cy="155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2" name="Rectangle 64"/>
          <p:cNvSpPr>
            <a:spLocks noChangeArrowheads="1"/>
          </p:cNvSpPr>
          <p:nvPr/>
        </p:nvSpPr>
        <p:spPr bwMode="auto">
          <a:xfrm>
            <a:off x="2751138" y="4216400"/>
            <a:ext cx="736600" cy="1555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3" name="Rectangle 65"/>
          <p:cNvSpPr>
            <a:spLocks noChangeArrowheads="1"/>
          </p:cNvSpPr>
          <p:nvPr/>
        </p:nvSpPr>
        <p:spPr bwMode="auto">
          <a:xfrm>
            <a:off x="4113213" y="4311650"/>
            <a:ext cx="7934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Objectif minimum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79" name="Rectangle 71"/>
          <p:cNvSpPr>
            <a:spLocks noChangeArrowheads="1"/>
          </p:cNvSpPr>
          <p:nvPr/>
        </p:nvSpPr>
        <p:spPr bwMode="auto">
          <a:xfrm>
            <a:off x="2782888" y="4229100"/>
            <a:ext cx="6508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 minimum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86" name="Rectangle 78"/>
          <p:cNvSpPr>
            <a:spLocks noChangeArrowheads="1"/>
          </p:cNvSpPr>
          <p:nvPr/>
        </p:nvSpPr>
        <p:spPr bwMode="auto">
          <a:xfrm>
            <a:off x="3817938" y="3568700"/>
            <a:ext cx="57387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 médian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91" name="Rectangle 83"/>
          <p:cNvSpPr>
            <a:spLocks noChangeArrowheads="1"/>
          </p:cNvSpPr>
          <p:nvPr/>
        </p:nvSpPr>
        <p:spPr bwMode="auto">
          <a:xfrm>
            <a:off x="4770438" y="2930525"/>
            <a:ext cx="62677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 innovant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98" name="Rectangle 90"/>
          <p:cNvSpPr>
            <a:spLocks noChangeArrowheads="1"/>
          </p:cNvSpPr>
          <p:nvPr/>
        </p:nvSpPr>
        <p:spPr bwMode="auto">
          <a:xfrm>
            <a:off x="6043613" y="4911725"/>
            <a:ext cx="5915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 d’action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504" name="Rectangle 96"/>
          <p:cNvSpPr>
            <a:spLocks noChangeArrowheads="1"/>
          </p:cNvSpPr>
          <p:nvPr/>
        </p:nvSpPr>
        <p:spPr bwMode="auto">
          <a:xfrm>
            <a:off x="2516188" y="2482850"/>
            <a:ext cx="7277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Objectif associé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la décision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0632031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MODÈLE DU MANAGEMENT SITUATIONNEL</a:t>
            </a:r>
          </a:p>
        </p:txBody>
      </p:sp>
      <p:grpSp>
        <p:nvGrpSpPr>
          <p:cNvPr id="41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42" name="ZoneTexte 41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99</a:t>
              </a:r>
            </a:p>
          </p:txBody>
        </p:sp>
        <p:grpSp>
          <p:nvGrpSpPr>
            <p:cNvPr id="43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44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46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4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45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MANAGER UNE ÉQUIPE PROJET</a:t>
                </a:r>
              </a:p>
            </p:txBody>
          </p:sp>
        </p:grpSp>
      </p:grpSp>
      <p:sp>
        <p:nvSpPr>
          <p:cNvPr id="48" name="ZoneTexte 47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079287" y="2552159"/>
            <a:ext cx="2924666" cy="2088000"/>
            <a:chOff x="3306763" y="2708275"/>
            <a:chExt cx="2530475" cy="1806575"/>
          </a:xfrm>
        </p:grpSpPr>
        <p:sp>
          <p:nvSpPr>
            <p:cNvPr id="49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06763" y="2708275"/>
              <a:ext cx="2530475" cy="1806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0" name="Line 6"/>
            <p:cNvSpPr>
              <a:spLocks noChangeShapeType="1"/>
            </p:cNvSpPr>
            <p:nvPr/>
          </p:nvSpPr>
          <p:spPr bwMode="auto">
            <a:xfrm flipV="1">
              <a:off x="4570413" y="2762250"/>
              <a:ext cx="0" cy="1752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" name="Freeform 7"/>
            <p:cNvSpPr>
              <a:spLocks/>
            </p:cNvSpPr>
            <p:nvPr/>
          </p:nvSpPr>
          <p:spPr bwMode="auto">
            <a:xfrm>
              <a:off x="4538663" y="2708275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2" name="Freeform 8"/>
            <p:cNvSpPr>
              <a:spLocks/>
            </p:cNvSpPr>
            <p:nvPr/>
          </p:nvSpPr>
          <p:spPr bwMode="auto">
            <a:xfrm>
              <a:off x="4538663" y="2708275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3" name="Freeform 9"/>
            <p:cNvSpPr>
              <a:spLocks/>
            </p:cNvSpPr>
            <p:nvPr/>
          </p:nvSpPr>
          <p:spPr bwMode="auto">
            <a:xfrm>
              <a:off x="4116388" y="3273425"/>
              <a:ext cx="844550" cy="692150"/>
            </a:xfrm>
            <a:custGeom>
              <a:avLst/>
              <a:gdLst>
                <a:gd name="T0" fmla="*/ 104 w 532"/>
                <a:gd name="T1" fmla="*/ 344 h 436"/>
                <a:gd name="T2" fmla="*/ 102 w 532"/>
                <a:gd name="T3" fmla="*/ 340 h 436"/>
                <a:gd name="T4" fmla="*/ 88 w 532"/>
                <a:gd name="T5" fmla="*/ 302 h 436"/>
                <a:gd name="T6" fmla="*/ 82 w 532"/>
                <a:gd name="T7" fmla="*/ 264 h 436"/>
                <a:gd name="T8" fmla="*/ 82 w 532"/>
                <a:gd name="T9" fmla="*/ 226 h 436"/>
                <a:gd name="T10" fmla="*/ 92 w 532"/>
                <a:gd name="T11" fmla="*/ 188 h 436"/>
                <a:gd name="T12" fmla="*/ 106 w 532"/>
                <a:gd name="T13" fmla="*/ 154 h 436"/>
                <a:gd name="T14" fmla="*/ 130 w 532"/>
                <a:gd name="T15" fmla="*/ 122 h 436"/>
                <a:gd name="T16" fmla="*/ 158 w 532"/>
                <a:gd name="T17" fmla="*/ 96 h 436"/>
                <a:gd name="T18" fmla="*/ 192 w 532"/>
                <a:gd name="T19" fmla="*/ 74 h 436"/>
                <a:gd name="T20" fmla="*/ 210 w 532"/>
                <a:gd name="T21" fmla="*/ 66 h 436"/>
                <a:gd name="T22" fmla="*/ 248 w 532"/>
                <a:gd name="T23" fmla="*/ 56 h 436"/>
                <a:gd name="T24" fmla="*/ 288 w 532"/>
                <a:gd name="T25" fmla="*/ 54 h 436"/>
                <a:gd name="T26" fmla="*/ 326 w 532"/>
                <a:gd name="T27" fmla="*/ 58 h 436"/>
                <a:gd name="T28" fmla="*/ 362 w 532"/>
                <a:gd name="T29" fmla="*/ 70 h 436"/>
                <a:gd name="T30" fmla="*/ 394 w 532"/>
                <a:gd name="T31" fmla="*/ 88 h 436"/>
                <a:gd name="T32" fmla="*/ 424 w 532"/>
                <a:gd name="T33" fmla="*/ 114 h 436"/>
                <a:gd name="T34" fmla="*/ 448 w 532"/>
                <a:gd name="T35" fmla="*/ 144 h 436"/>
                <a:gd name="T36" fmla="*/ 458 w 532"/>
                <a:gd name="T37" fmla="*/ 162 h 436"/>
                <a:gd name="T38" fmla="*/ 476 w 532"/>
                <a:gd name="T39" fmla="*/ 218 h 436"/>
                <a:gd name="T40" fmla="*/ 478 w 532"/>
                <a:gd name="T41" fmla="*/ 276 h 436"/>
                <a:gd name="T42" fmla="*/ 462 w 532"/>
                <a:gd name="T43" fmla="*/ 330 h 436"/>
                <a:gd name="T44" fmla="*/ 430 w 532"/>
                <a:gd name="T45" fmla="*/ 380 h 436"/>
                <a:gd name="T46" fmla="*/ 472 w 532"/>
                <a:gd name="T47" fmla="*/ 416 h 436"/>
                <a:gd name="T48" fmla="*/ 494 w 532"/>
                <a:gd name="T49" fmla="*/ 384 h 436"/>
                <a:gd name="T50" fmla="*/ 512 w 532"/>
                <a:gd name="T51" fmla="*/ 352 h 436"/>
                <a:gd name="T52" fmla="*/ 524 w 532"/>
                <a:gd name="T53" fmla="*/ 318 h 436"/>
                <a:gd name="T54" fmla="*/ 530 w 532"/>
                <a:gd name="T55" fmla="*/ 282 h 436"/>
                <a:gd name="T56" fmla="*/ 532 w 532"/>
                <a:gd name="T57" fmla="*/ 244 h 436"/>
                <a:gd name="T58" fmla="*/ 530 w 532"/>
                <a:gd name="T59" fmla="*/ 208 h 436"/>
                <a:gd name="T60" fmla="*/ 520 w 532"/>
                <a:gd name="T61" fmla="*/ 172 h 436"/>
                <a:gd name="T62" fmla="*/ 506 w 532"/>
                <a:gd name="T63" fmla="*/ 138 h 436"/>
                <a:gd name="T64" fmla="*/ 494 w 532"/>
                <a:gd name="T65" fmla="*/ 114 h 436"/>
                <a:gd name="T66" fmla="*/ 462 w 532"/>
                <a:gd name="T67" fmla="*/ 76 h 436"/>
                <a:gd name="T68" fmla="*/ 424 w 532"/>
                <a:gd name="T69" fmla="*/ 44 h 436"/>
                <a:gd name="T70" fmla="*/ 382 w 532"/>
                <a:gd name="T71" fmla="*/ 20 h 436"/>
                <a:gd name="T72" fmla="*/ 336 w 532"/>
                <a:gd name="T73" fmla="*/ 6 h 436"/>
                <a:gd name="T74" fmla="*/ 288 w 532"/>
                <a:gd name="T75" fmla="*/ 0 h 436"/>
                <a:gd name="T76" fmla="*/ 240 w 532"/>
                <a:gd name="T77" fmla="*/ 2 h 436"/>
                <a:gd name="T78" fmla="*/ 190 w 532"/>
                <a:gd name="T79" fmla="*/ 16 h 436"/>
                <a:gd name="T80" fmla="*/ 168 w 532"/>
                <a:gd name="T81" fmla="*/ 26 h 436"/>
                <a:gd name="T82" fmla="*/ 124 w 532"/>
                <a:gd name="T83" fmla="*/ 54 h 436"/>
                <a:gd name="T84" fmla="*/ 88 w 532"/>
                <a:gd name="T85" fmla="*/ 88 h 436"/>
                <a:gd name="T86" fmla="*/ 60 w 532"/>
                <a:gd name="T87" fmla="*/ 128 h 436"/>
                <a:gd name="T88" fmla="*/ 40 w 532"/>
                <a:gd name="T89" fmla="*/ 172 h 436"/>
                <a:gd name="T90" fmla="*/ 30 w 532"/>
                <a:gd name="T91" fmla="*/ 220 h 436"/>
                <a:gd name="T92" fmla="*/ 28 w 532"/>
                <a:gd name="T93" fmla="*/ 268 h 436"/>
                <a:gd name="T94" fmla="*/ 36 w 532"/>
                <a:gd name="T95" fmla="*/ 318 h 436"/>
                <a:gd name="T96" fmla="*/ 54 w 532"/>
                <a:gd name="T97" fmla="*/ 366 h 436"/>
                <a:gd name="T98" fmla="*/ 56 w 532"/>
                <a:gd name="T99" fmla="*/ 368 h 436"/>
                <a:gd name="T100" fmla="*/ 122 w 532"/>
                <a:gd name="T101" fmla="*/ 436 h 436"/>
                <a:gd name="T102" fmla="*/ 104 w 532"/>
                <a:gd name="T103" fmla="*/ 34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2" h="436">
                  <a:moveTo>
                    <a:pt x="104" y="344"/>
                  </a:moveTo>
                  <a:lnTo>
                    <a:pt x="104" y="344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94" y="322"/>
                  </a:lnTo>
                  <a:lnTo>
                    <a:pt x="88" y="302"/>
                  </a:lnTo>
                  <a:lnTo>
                    <a:pt x="84" y="284"/>
                  </a:lnTo>
                  <a:lnTo>
                    <a:pt x="82" y="264"/>
                  </a:lnTo>
                  <a:lnTo>
                    <a:pt x="82" y="246"/>
                  </a:lnTo>
                  <a:lnTo>
                    <a:pt x="82" y="226"/>
                  </a:lnTo>
                  <a:lnTo>
                    <a:pt x="86" y="208"/>
                  </a:lnTo>
                  <a:lnTo>
                    <a:pt x="92" y="188"/>
                  </a:lnTo>
                  <a:lnTo>
                    <a:pt x="98" y="172"/>
                  </a:lnTo>
                  <a:lnTo>
                    <a:pt x="106" y="154"/>
                  </a:lnTo>
                  <a:lnTo>
                    <a:pt x="118" y="138"/>
                  </a:lnTo>
                  <a:lnTo>
                    <a:pt x="130" y="122"/>
                  </a:lnTo>
                  <a:lnTo>
                    <a:pt x="142" y="108"/>
                  </a:lnTo>
                  <a:lnTo>
                    <a:pt x="158" y="96"/>
                  </a:lnTo>
                  <a:lnTo>
                    <a:pt x="174" y="84"/>
                  </a:lnTo>
                  <a:lnTo>
                    <a:pt x="192" y="74"/>
                  </a:lnTo>
                  <a:lnTo>
                    <a:pt x="192" y="74"/>
                  </a:lnTo>
                  <a:lnTo>
                    <a:pt x="210" y="66"/>
                  </a:lnTo>
                  <a:lnTo>
                    <a:pt x="230" y="60"/>
                  </a:lnTo>
                  <a:lnTo>
                    <a:pt x="248" y="56"/>
                  </a:lnTo>
                  <a:lnTo>
                    <a:pt x="268" y="54"/>
                  </a:lnTo>
                  <a:lnTo>
                    <a:pt x="288" y="54"/>
                  </a:lnTo>
                  <a:lnTo>
                    <a:pt x="306" y="54"/>
                  </a:lnTo>
                  <a:lnTo>
                    <a:pt x="326" y="58"/>
                  </a:lnTo>
                  <a:lnTo>
                    <a:pt x="344" y="64"/>
                  </a:lnTo>
                  <a:lnTo>
                    <a:pt x="362" y="70"/>
                  </a:lnTo>
                  <a:lnTo>
                    <a:pt x="378" y="78"/>
                  </a:lnTo>
                  <a:lnTo>
                    <a:pt x="394" y="88"/>
                  </a:lnTo>
                  <a:lnTo>
                    <a:pt x="410" y="100"/>
                  </a:lnTo>
                  <a:lnTo>
                    <a:pt x="424" y="114"/>
                  </a:lnTo>
                  <a:lnTo>
                    <a:pt x="436" y="128"/>
                  </a:lnTo>
                  <a:lnTo>
                    <a:pt x="448" y="144"/>
                  </a:lnTo>
                  <a:lnTo>
                    <a:pt x="458" y="162"/>
                  </a:lnTo>
                  <a:lnTo>
                    <a:pt x="458" y="162"/>
                  </a:lnTo>
                  <a:lnTo>
                    <a:pt x="470" y="190"/>
                  </a:lnTo>
                  <a:lnTo>
                    <a:pt x="476" y="218"/>
                  </a:lnTo>
                  <a:lnTo>
                    <a:pt x="480" y="246"/>
                  </a:lnTo>
                  <a:lnTo>
                    <a:pt x="478" y="276"/>
                  </a:lnTo>
                  <a:lnTo>
                    <a:pt x="472" y="304"/>
                  </a:lnTo>
                  <a:lnTo>
                    <a:pt x="462" y="330"/>
                  </a:lnTo>
                  <a:lnTo>
                    <a:pt x="448" y="356"/>
                  </a:lnTo>
                  <a:lnTo>
                    <a:pt x="430" y="380"/>
                  </a:lnTo>
                  <a:lnTo>
                    <a:pt x="472" y="416"/>
                  </a:lnTo>
                  <a:lnTo>
                    <a:pt x="472" y="416"/>
                  </a:lnTo>
                  <a:lnTo>
                    <a:pt x="482" y="400"/>
                  </a:lnTo>
                  <a:lnTo>
                    <a:pt x="494" y="384"/>
                  </a:lnTo>
                  <a:lnTo>
                    <a:pt x="504" y="368"/>
                  </a:lnTo>
                  <a:lnTo>
                    <a:pt x="512" y="352"/>
                  </a:lnTo>
                  <a:lnTo>
                    <a:pt x="518" y="334"/>
                  </a:lnTo>
                  <a:lnTo>
                    <a:pt x="524" y="318"/>
                  </a:lnTo>
                  <a:lnTo>
                    <a:pt x="528" y="300"/>
                  </a:lnTo>
                  <a:lnTo>
                    <a:pt x="530" y="282"/>
                  </a:lnTo>
                  <a:lnTo>
                    <a:pt x="532" y="262"/>
                  </a:lnTo>
                  <a:lnTo>
                    <a:pt x="532" y="244"/>
                  </a:lnTo>
                  <a:lnTo>
                    <a:pt x="532" y="226"/>
                  </a:lnTo>
                  <a:lnTo>
                    <a:pt x="530" y="208"/>
                  </a:lnTo>
                  <a:lnTo>
                    <a:pt x="526" y="190"/>
                  </a:lnTo>
                  <a:lnTo>
                    <a:pt x="520" y="172"/>
                  </a:lnTo>
                  <a:lnTo>
                    <a:pt x="514" y="154"/>
                  </a:lnTo>
                  <a:lnTo>
                    <a:pt x="506" y="138"/>
                  </a:lnTo>
                  <a:lnTo>
                    <a:pt x="506" y="138"/>
                  </a:lnTo>
                  <a:lnTo>
                    <a:pt x="494" y="114"/>
                  </a:lnTo>
                  <a:lnTo>
                    <a:pt x="478" y="94"/>
                  </a:lnTo>
                  <a:lnTo>
                    <a:pt x="462" y="76"/>
                  </a:lnTo>
                  <a:lnTo>
                    <a:pt x="444" y="58"/>
                  </a:lnTo>
                  <a:lnTo>
                    <a:pt x="424" y="44"/>
                  </a:lnTo>
                  <a:lnTo>
                    <a:pt x="404" y="32"/>
                  </a:lnTo>
                  <a:lnTo>
                    <a:pt x="382" y="20"/>
                  </a:lnTo>
                  <a:lnTo>
                    <a:pt x="360" y="12"/>
                  </a:lnTo>
                  <a:lnTo>
                    <a:pt x="336" y="6"/>
                  </a:lnTo>
                  <a:lnTo>
                    <a:pt x="312" y="2"/>
                  </a:lnTo>
                  <a:lnTo>
                    <a:pt x="288" y="0"/>
                  </a:lnTo>
                  <a:lnTo>
                    <a:pt x="264" y="0"/>
                  </a:lnTo>
                  <a:lnTo>
                    <a:pt x="240" y="2"/>
                  </a:lnTo>
                  <a:lnTo>
                    <a:pt x="216" y="8"/>
                  </a:lnTo>
                  <a:lnTo>
                    <a:pt x="190" y="16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44" y="40"/>
                  </a:lnTo>
                  <a:lnTo>
                    <a:pt x="124" y="54"/>
                  </a:lnTo>
                  <a:lnTo>
                    <a:pt x="106" y="70"/>
                  </a:lnTo>
                  <a:lnTo>
                    <a:pt x="88" y="88"/>
                  </a:lnTo>
                  <a:lnTo>
                    <a:pt x="74" y="108"/>
                  </a:lnTo>
                  <a:lnTo>
                    <a:pt x="60" y="128"/>
                  </a:lnTo>
                  <a:lnTo>
                    <a:pt x="50" y="150"/>
                  </a:lnTo>
                  <a:lnTo>
                    <a:pt x="40" y="172"/>
                  </a:lnTo>
                  <a:lnTo>
                    <a:pt x="34" y="196"/>
                  </a:lnTo>
                  <a:lnTo>
                    <a:pt x="30" y="220"/>
                  </a:lnTo>
                  <a:lnTo>
                    <a:pt x="28" y="244"/>
                  </a:lnTo>
                  <a:lnTo>
                    <a:pt x="28" y="268"/>
                  </a:lnTo>
                  <a:lnTo>
                    <a:pt x="30" y="294"/>
                  </a:lnTo>
                  <a:lnTo>
                    <a:pt x="36" y="318"/>
                  </a:lnTo>
                  <a:lnTo>
                    <a:pt x="44" y="342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6" y="368"/>
                  </a:lnTo>
                  <a:lnTo>
                    <a:pt x="0" y="398"/>
                  </a:lnTo>
                  <a:lnTo>
                    <a:pt x="122" y="436"/>
                  </a:lnTo>
                  <a:lnTo>
                    <a:pt x="160" y="314"/>
                  </a:lnTo>
                  <a:lnTo>
                    <a:pt x="104" y="34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" name="Freeform 10"/>
            <p:cNvSpPr>
              <a:spLocks/>
            </p:cNvSpPr>
            <p:nvPr/>
          </p:nvSpPr>
          <p:spPr bwMode="auto">
            <a:xfrm>
              <a:off x="4116388" y="3273425"/>
              <a:ext cx="844550" cy="692150"/>
            </a:xfrm>
            <a:custGeom>
              <a:avLst/>
              <a:gdLst>
                <a:gd name="T0" fmla="*/ 104 w 532"/>
                <a:gd name="T1" fmla="*/ 344 h 436"/>
                <a:gd name="T2" fmla="*/ 102 w 532"/>
                <a:gd name="T3" fmla="*/ 340 h 436"/>
                <a:gd name="T4" fmla="*/ 88 w 532"/>
                <a:gd name="T5" fmla="*/ 302 h 436"/>
                <a:gd name="T6" fmla="*/ 82 w 532"/>
                <a:gd name="T7" fmla="*/ 264 h 436"/>
                <a:gd name="T8" fmla="*/ 82 w 532"/>
                <a:gd name="T9" fmla="*/ 226 h 436"/>
                <a:gd name="T10" fmla="*/ 92 w 532"/>
                <a:gd name="T11" fmla="*/ 188 h 436"/>
                <a:gd name="T12" fmla="*/ 106 w 532"/>
                <a:gd name="T13" fmla="*/ 154 h 436"/>
                <a:gd name="T14" fmla="*/ 130 w 532"/>
                <a:gd name="T15" fmla="*/ 122 h 436"/>
                <a:gd name="T16" fmla="*/ 158 w 532"/>
                <a:gd name="T17" fmla="*/ 96 h 436"/>
                <a:gd name="T18" fmla="*/ 192 w 532"/>
                <a:gd name="T19" fmla="*/ 74 h 436"/>
                <a:gd name="T20" fmla="*/ 210 w 532"/>
                <a:gd name="T21" fmla="*/ 66 h 436"/>
                <a:gd name="T22" fmla="*/ 248 w 532"/>
                <a:gd name="T23" fmla="*/ 56 h 436"/>
                <a:gd name="T24" fmla="*/ 288 w 532"/>
                <a:gd name="T25" fmla="*/ 54 h 436"/>
                <a:gd name="T26" fmla="*/ 326 w 532"/>
                <a:gd name="T27" fmla="*/ 58 h 436"/>
                <a:gd name="T28" fmla="*/ 362 w 532"/>
                <a:gd name="T29" fmla="*/ 70 h 436"/>
                <a:gd name="T30" fmla="*/ 394 w 532"/>
                <a:gd name="T31" fmla="*/ 88 h 436"/>
                <a:gd name="T32" fmla="*/ 424 w 532"/>
                <a:gd name="T33" fmla="*/ 114 h 436"/>
                <a:gd name="T34" fmla="*/ 448 w 532"/>
                <a:gd name="T35" fmla="*/ 144 h 436"/>
                <a:gd name="T36" fmla="*/ 458 w 532"/>
                <a:gd name="T37" fmla="*/ 162 h 436"/>
                <a:gd name="T38" fmla="*/ 476 w 532"/>
                <a:gd name="T39" fmla="*/ 218 h 436"/>
                <a:gd name="T40" fmla="*/ 478 w 532"/>
                <a:gd name="T41" fmla="*/ 276 h 436"/>
                <a:gd name="T42" fmla="*/ 462 w 532"/>
                <a:gd name="T43" fmla="*/ 330 h 436"/>
                <a:gd name="T44" fmla="*/ 430 w 532"/>
                <a:gd name="T45" fmla="*/ 380 h 436"/>
                <a:gd name="T46" fmla="*/ 472 w 532"/>
                <a:gd name="T47" fmla="*/ 416 h 436"/>
                <a:gd name="T48" fmla="*/ 494 w 532"/>
                <a:gd name="T49" fmla="*/ 384 h 436"/>
                <a:gd name="T50" fmla="*/ 512 w 532"/>
                <a:gd name="T51" fmla="*/ 352 h 436"/>
                <a:gd name="T52" fmla="*/ 524 w 532"/>
                <a:gd name="T53" fmla="*/ 318 h 436"/>
                <a:gd name="T54" fmla="*/ 530 w 532"/>
                <a:gd name="T55" fmla="*/ 282 h 436"/>
                <a:gd name="T56" fmla="*/ 532 w 532"/>
                <a:gd name="T57" fmla="*/ 244 h 436"/>
                <a:gd name="T58" fmla="*/ 530 w 532"/>
                <a:gd name="T59" fmla="*/ 208 h 436"/>
                <a:gd name="T60" fmla="*/ 520 w 532"/>
                <a:gd name="T61" fmla="*/ 172 h 436"/>
                <a:gd name="T62" fmla="*/ 506 w 532"/>
                <a:gd name="T63" fmla="*/ 138 h 436"/>
                <a:gd name="T64" fmla="*/ 494 w 532"/>
                <a:gd name="T65" fmla="*/ 114 h 436"/>
                <a:gd name="T66" fmla="*/ 462 w 532"/>
                <a:gd name="T67" fmla="*/ 76 h 436"/>
                <a:gd name="T68" fmla="*/ 424 w 532"/>
                <a:gd name="T69" fmla="*/ 44 h 436"/>
                <a:gd name="T70" fmla="*/ 382 w 532"/>
                <a:gd name="T71" fmla="*/ 20 h 436"/>
                <a:gd name="T72" fmla="*/ 336 w 532"/>
                <a:gd name="T73" fmla="*/ 6 h 436"/>
                <a:gd name="T74" fmla="*/ 288 w 532"/>
                <a:gd name="T75" fmla="*/ 0 h 436"/>
                <a:gd name="T76" fmla="*/ 240 w 532"/>
                <a:gd name="T77" fmla="*/ 2 h 436"/>
                <a:gd name="T78" fmla="*/ 190 w 532"/>
                <a:gd name="T79" fmla="*/ 16 h 436"/>
                <a:gd name="T80" fmla="*/ 168 w 532"/>
                <a:gd name="T81" fmla="*/ 26 h 436"/>
                <a:gd name="T82" fmla="*/ 124 w 532"/>
                <a:gd name="T83" fmla="*/ 54 h 436"/>
                <a:gd name="T84" fmla="*/ 88 w 532"/>
                <a:gd name="T85" fmla="*/ 88 h 436"/>
                <a:gd name="T86" fmla="*/ 60 w 532"/>
                <a:gd name="T87" fmla="*/ 128 h 436"/>
                <a:gd name="T88" fmla="*/ 40 w 532"/>
                <a:gd name="T89" fmla="*/ 172 h 436"/>
                <a:gd name="T90" fmla="*/ 30 w 532"/>
                <a:gd name="T91" fmla="*/ 220 h 436"/>
                <a:gd name="T92" fmla="*/ 28 w 532"/>
                <a:gd name="T93" fmla="*/ 268 h 436"/>
                <a:gd name="T94" fmla="*/ 36 w 532"/>
                <a:gd name="T95" fmla="*/ 318 h 436"/>
                <a:gd name="T96" fmla="*/ 54 w 532"/>
                <a:gd name="T97" fmla="*/ 366 h 436"/>
                <a:gd name="T98" fmla="*/ 56 w 532"/>
                <a:gd name="T99" fmla="*/ 368 h 436"/>
                <a:gd name="T100" fmla="*/ 122 w 532"/>
                <a:gd name="T101" fmla="*/ 436 h 436"/>
                <a:gd name="T102" fmla="*/ 104 w 532"/>
                <a:gd name="T103" fmla="*/ 34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2" h="436">
                  <a:moveTo>
                    <a:pt x="104" y="344"/>
                  </a:moveTo>
                  <a:lnTo>
                    <a:pt x="104" y="344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94" y="322"/>
                  </a:lnTo>
                  <a:lnTo>
                    <a:pt x="88" y="302"/>
                  </a:lnTo>
                  <a:lnTo>
                    <a:pt x="84" y="284"/>
                  </a:lnTo>
                  <a:lnTo>
                    <a:pt x="82" y="264"/>
                  </a:lnTo>
                  <a:lnTo>
                    <a:pt x="82" y="246"/>
                  </a:lnTo>
                  <a:lnTo>
                    <a:pt x="82" y="226"/>
                  </a:lnTo>
                  <a:lnTo>
                    <a:pt x="86" y="208"/>
                  </a:lnTo>
                  <a:lnTo>
                    <a:pt x="92" y="188"/>
                  </a:lnTo>
                  <a:lnTo>
                    <a:pt x="98" y="172"/>
                  </a:lnTo>
                  <a:lnTo>
                    <a:pt x="106" y="154"/>
                  </a:lnTo>
                  <a:lnTo>
                    <a:pt x="118" y="138"/>
                  </a:lnTo>
                  <a:lnTo>
                    <a:pt x="130" y="122"/>
                  </a:lnTo>
                  <a:lnTo>
                    <a:pt x="142" y="108"/>
                  </a:lnTo>
                  <a:lnTo>
                    <a:pt x="158" y="96"/>
                  </a:lnTo>
                  <a:lnTo>
                    <a:pt x="174" y="84"/>
                  </a:lnTo>
                  <a:lnTo>
                    <a:pt x="192" y="74"/>
                  </a:lnTo>
                  <a:lnTo>
                    <a:pt x="192" y="74"/>
                  </a:lnTo>
                  <a:lnTo>
                    <a:pt x="210" y="66"/>
                  </a:lnTo>
                  <a:lnTo>
                    <a:pt x="230" y="60"/>
                  </a:lnTo>
                  <a:lnTo>
                    <a:pt x="248" y="56"/>
                  </a:lnTo>
                  <a:lnTo>
                    <a:pt x="268" y="54"/>
                  </a:lnTo>
                  <a:lnTo>
                    <a:pt x="288" y="54"/>
                  </a:lnTo>
                  <a:lnTo>
                    <a:pt x="306" y="54"/>
                  </a:lnTo>
                  <a:lnTo>
                    <a:pt x="326" y="58"/>
                  </a:lnTo>
                  <a:lnTo>
                    <a:pt x="344" y="64"/>
                  </a:lnTo>
                  <a:lnTo>
                    <a:pt x="362" y="70"/>
                  </a:lnTo>
                  <a:lnTo>
                    <a:pt x="378" y="78"/>
                  </a:lnTo>
                  <a:lnTo>
                    <a:pt x="394" y="88"/>
                  </a:lnTo>
                  <a:lnTo>
                    <a:pt x="410" y="100"/>
                  </a:lnTo>
                  <a:lnTo>
                    <a:pt x="424" y="114"/>
                  </a:lnTo>
                  <a:lnTo>
                    <a:pt x="436" y="128"/>
                  </a:lnTo>
                  <a:lnTo>
                    <a:pt x="448" y="144"/>
                  </a:lnTo>
                  <a:lnTo>
                    <a:pt x="458" y="162"/>
                  </a:lnTo>
                  <a:lnTo>
                    <a:pt x="458" y="162"/>
                  </a:lnTo>
                  <a:lnTo>
                    <a:pt x="470" y="190"/>
                  </a:lnTo>
                  <a:lnTo>
                    <a:pt x="476" y="218"/>
                  </a:lnTo>
                  <a:lnTo>
                    <a:pt x="480" y="246"/>
                  </a:lnTo>
                  <a:lnTo>
                    <a:pt x="478" y="276"/>
                  </a:lnTo>
                  <a:lnTo>
                    <a:pt x="472" y="304"/>
                  </a:lnTo>
                  <a:lnTo>
                    <a:pt x="462" y="330"/>
                  </a:lnTo>
                  <a:lnTo>
                    <a:pt x="448" y="356"/>
                  </a:lnTo>
                  <a:lnTo>
                    <a:pt x="430" y="380"/>
                  </a:lnTo>
                  <a:lnTo>
                    <a:pt x="472" y="416"/>
                  </a:lnTo>
                  <a:lnTo>
                    <a:pt x="472" y="416"/>
                  </a:lnTo>
                  <a:lnTo>
                    <a:pt x="482" y="400"/>
                  </a:lnTo>
                  <a:lnTo>
                    <a:pt x="494" y="384"/>
                  </a:lnTo>
                  <a:lnTo>
                    <a:pt x="504" y="368"/>
                  </a:lnTo>
                  <a:lnTo>
                    <a:pt x="512" y="352"/>
                  </a:lnTo>
                  <a:lnTo>
                    <a:pt x="518" y="334"/>
                  </a:lnTo>
                  <a:lnTo>
                    <a:pt x="524" y="318"/>
                  </a:lnTo>
                  <a:lnTo>
                    <a:pt x="528" y="300"/>
                  </a:lnTo>
                  <a:lnTo>
                    <a:pt x="530" y="282"/>
                  </a:lnTo>
                  <a:lnTo>
                    <a:pt x="532" y="262"/>
                  </a:lnTo>
                  <a:lnTo>
                    <a:pt x="532" y="244"/>
                  </a:lnTo>
                  <a:lnTo>
                    <a:pt x="532" y="226"/>
                  </a:lnTo>
                  <a:lnTo>
                    <a:pt x="530" y="208"/>
                  </a:lnTo>
                  <a:lnTo>
                    <a:pt x="526" y="190"/>
                  </a:lnTo>
                  <a:lnTo>
                    <a:pt x="520" y="172"/>
                  </a:lnTo>
                  <a:lnTo>
                    <a:pt x="514" y="154"/>
                  </a:lnTo>
                  <a:lnTo>
                    <a:pt x="506" y="138"/>
                  </a:lnTo>
                  <a:lnTo>
                    <a:pt x="506" y="138"/>
                  </a:lnTo>
                  <a:lnTo>
                    <a:pt x="494" y="114"/>
                  </a:lnTo>
                  <a:lnTo>
                    <a:pt x="478" y="94"/>
                  </a:lnTo>
                  <a:lnTo>
                    <a:pt x="462" y="76"/>
                  </a:lnTo>
                  <a:lnTo>
                    <a:pt x="444" y="58"/>
                  </a:lnTo>
                  <a:lnTo>
                    <a:pt x="424" y="44"/>
                  </a:lnTo>
                  <a:lnTo>
                    <a:pt x="404" y="32"/>
                  </a:lnTo>
                  <a:lnTo>
                    <a:pt x="382" y="20"/>
                  </a:lnTo>
                  <a:lnTo>
                    <a:pt x="360" y="12"/>
                  </a:lnTo>
                  <a:lnTo>
                    <a:pt x="336" y="6"/>
                  </a:lnTo>
                  <a:lnTo>
                    <a:pt x="312" y="2"/>
                  </a:lnTo>
                  <a:lnTo>
                    <a:pt x="288" y="0"/>
                  </a:lnTo>
                  <a:lnTo>
                    <a:pt x="264" y="0"/>
                  </a:lnTo>
                  <a:lnTo>
                    <a:pt x="240" y="2"/>
                  </a:lnTo>
                  <a:lnTo>
                    <a:pt x="216" y="8"/>
                  </a:lnTo>
                  <a:lnTo>
                    <a:pt x="190" y="16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44" y="40"/>
                  </a:lnTo>
                  <a:lnTo>
                    <a:pt x="124" y="54"/>
                  </a:lnTo>
                  <a:lnTo>
                    <a:pt x="106" y="70"/>
                  </a:lnTo>
                  <a:lnTo>
                    <a:pt x="88" y="88"/>
                  </a:lnTo>
                  <a:lnTo>
                    <a:pt x="74" y="108"/>
                  </a:lnTo>
                  <a:lnTo>
                    <a:pt x="60" y="128"/>
                  </a:lnTo>
                  <a:lnTo>
                    <a:pt x="50" y="150"/>
                  </a:lnTo>
                  <a:lnTo>
                    <a:pt x="40" y="172"/>
                  </a:lnTo>
                  <a:lnTo>
                    <a:pt x="34" y="196"/>
                  </a:lnTo>
                  <a:lnTo>
                    <a:pt x="30" y="220"/>
                  </a:lnTo>
                  <a:lnTo>
                    <a:pt x="28" y="244"/>
                  </a:lnTo>
                  <a:lnTo>
                    <a:pt x="28" y="268"/>
                  </a:lnTo>
                  <a:lnTo>
                    <a:pt x="30" y="294"/>
                  </a:lnTo>
                  <a:lnTo>
                    <a:pt x="36" y="318"/>
                  </a:lnTo>
                  <a:lnTo>
                    <a:pt x="44" y="342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6" y="368"/>
                  </a:lnTo>
                  <a:lnTo>
                    <a:pt x="0" y="398"/>
                  </a:lnTo>
                  <a:lnTo>
                    <a:pt x="122" y="436"/>
                  </a:lnTo>
                  <a:lnTo>
                    <a:pt x="160" y="314"/>
                  </a:lnTo>
                  <a:lnTo>
                    <a:pt x="104" y="3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5" name="Freeform 11"/>
            <p:cNvSpPr>
              <a:spLocks/>
            </p:cNvSpPr>
            <p:nvPr/>
          </p:nvSpPr>
          <p:spPr bwMode="auto">
            <a:xfrm>
              <a:off x="4116388" y="3273425"/>
              <a:ext cx="844550" cy="692150"/>
            </a:xfrm>
            <a:custGeom>
              <a:avLst/>
              <a:gdLst>
                <a:gd name="T0" fmla="*/ 104 w 532"/>
                <a:gd name="T1" fmla="*/ 344 h 436"/>
                <a:gd name="T2" fmla="*/ 102 w 532"/>
                <a:gd name="T3" fmla="*/ 340 h 436"/>
                <a:gd name="T4" fmla="*/ 88 w 532"/>
                <a:gd name="T5" fmla="*/ 302 h 436"/>
                <a:gd name="T6" fmla="*/ 82 w 532"/>
                <a:gd name="T7" fmla="*/ 264 h 436"/>
                <a:gd name="T8" fmla="*/ 82 w 532"/>
                <a:gd name="T9" fmla="*/ 226 h 436"/>
                <a:gd name="T10" fmla="*/ 92 w 532"/>
                <a:gd name="T11" fmla="*/ 188 h 436"/>
                <a:gd name="T12" fmla="*/ 106 w 532"/>
                <a:gd name="T13" fmla="*/ 154 h 436"/>
                <a:gd name="T14" fmla="*/ 130 w 532"/>
                <a:gd name="T15" fmla="*/ 122 h 436"/>
                <a:gd name="T16" fmla="*/ 158 w 532"/>
                <a:gd name="T17" fmla="*/ 96 h 436"/>
                <a:gd name="T18" fmla="*/ 192 w 532"/>
                <a:gd name="T19" fmla="*/ 74 h 436"/>
                <a:gd name="T20" fmla="*/ 210 w 532"/>
                <a:gd name="T21" fmla="*/ 66 h 436"/>
                <a:gd name="T22" fmla="*/ 248 w 532"/>
                <a:gd name="T23" fmla="*/ 56 h 436"/>
                <a:gd name="T24" fmla="*/ 288 w 532"/>
                <a:gd name="T25" fmla="*/ 54 h 436"/>
                <a:gd name="T26" fmla="*/ 326 w 532"/>
                <a:gd name="T27" fmla="*/ 58 h 436"/>
                <a:gd name="T28" fmla="*/ 362 w 532"/>
                <a:gd name="T29" fmla="*/ 70 h 436"/>
                <a:gd name="T30" fmla="*/ 394 w 532"/>
                <a:gd name="T31" fmla="*/ 88 h 436"/>
                <a:gd name="T32" fmla="*/ 424 w 532"/>
                <a:gd name="T33" fmla="*/ 114 h 436"/>
                <a:gd name="T34" fmla="*/ 448 w 532"/>
                <a:gd name="T35" fmla="*/ 144 h 436"/>
                <a:gd name="T36" fmla="*/ 458 w 532"/>
                <a:gd name="T37" fmla="*/ 162 h 436"/>
                <a:gd name="T38" fmla="*/ 476 w 532"/>
                <a:gd name="T39" fmla="*/ 218 h 436"/>
                <a:gd name="T40" fmla="*/ 478 w 532"/>
                <a:gd name="T41" fmla="*/ 276 h 436"/>
                <a:gd name="T42" fmla="*/ 462 w 532"/>
                <a:gd name="T43" fmla="*/ 330 h 436"/>
                <a:gd name="T44" fmla="*/ 430 w 532"/>
                <a:gd name="T45" fmla="*/ 380 h 436"/>
                <a:gd name="T46" fmla="*/ 472 w 532"/>
                <a:gd name="T47" fmla="*/ 416 h 436"/>
                <a:gd name="T48" fmla="*/ 494 w 532"/>
                <a:gd name="T49" fmla="*/ 384 h 436"/>
                <a:gd name="T50" fmla="*/ 512 w 532"/>
                <a:gd name="T51" fmla="*/ 352 h 436"/>
                <a:gd name="T52" fmla="*/ 524 w 532"/>
                <a:gd name="T53" fmla="*/ 318 h 436"/>
                <a:gd name="T54" fmla="*/ 530 w 532"/>
                <a:gd name="T55" fmla="*/ 282 h 436"/>
                <a:gd name="T56" fmla="*/ 532 w 532"/>
                <a:gd name="T57" fmla="*/ 244 h 436"/>
                <a:gd name="T58" fmla="*/ 530 w 532"/>
                <a:gd name="T59" fmla="*/ 208 h 436"/>
                <a:gd name="T60" fmla="*/ 520 w 532"/>
                <a:gd name="T61" fmla="*/ 172 h 436"/>
                <a:gd name="T62" fmla="*/ 506 w 532"/>
                <a:gd name="T63" fmla="*/ 138 h 436"/>
                <a:gd name="T64" fmla="*/ 494 w 532"/>
                <a:gd name="T65" fmla="*/ 114 h 436"/>
                <a:gd name="T66" fmla="*/ 462 w 532"/>
                <a:gd name="T67" fmla="*/ 76 h 436"/>
                <a:gd name="T68" fmla="*/ 424 w 532"/>
                <a:gd name="T69" fmla="*/ 44 h 436"/>
                <a:gd name="T70" fmla="*/ 382 w 532"/>
                <a:gd name="T71" fmla="*/ 20 h 436"/>
                <a:gd name="T72" fmla="*/ 336 w 532"/>
                <a:gd name="T73" fmla="*/ 6 h 436"/>
                <a:gd name="T74" fmla="*/ 288 w 532"/>
                <a:gd name="T75" fmla="*/ 0 h 436"/>
                <a:gd name="T76" fmla="*/ 240 w 532"/>
                <a:gd name="T77" fmla="*/ 2 h 436"/>
                <a:gd name="T78" fmla="*/ 190 w 532"/>
                <a:gd name="T79" fmla="*/ 16 h 436"/>
                <a:gd name="T80" fmla="*/ 168 w 532"/>
                <a:gd name="T81" fmla="*/ 26 h 436"/>
                <a:gd name="T82" fmla="*/ 124 w 532"/>
                <a:gd name="T83" fmla="*/ 54 h 436"/>
                <a:gd name="T84" fmla="*/ 88 w 532"/>
                <a:gd name="T85" fmla="*/ 88 h 436"/>
                <a:gd name="T86" fmla="*/ 60 w 532"/>
                <a:gd name="T87" fmla="*/ 128 h 436"/>
                <a:gd name="T88" fmla="*/ 40 w 532"/>
                <a:gd name="T89" fmla="*/ 172 h 436"/>
                <a:gd name="T90" fmla="*/ 30 w 532"/>
                <a:gd name="T91" fmla="*/ 220 h 436"/>
                <a:gd name="T92" fmla="*/ 28 w 532"/>
                <a:gd name="T93" fmla="*/ 268 h 436"/>
                <a:gd name="T94" fmla="*/ 36 w 532"/>
                <a:gd name="T95" fmla="*/ 318 h 436"/>
                <a:gd name="T96" fmla="*/ 54 w 532"/>
                <a:gd name="T97" fmla="*/ 366 h 436"/>
                <a:gd name="T98" fmla="*/ 56 w 532"/>
                <a:gd name="T99" fmla="*/ 368 h 436"/>
                <a:gd name="T100" fmla="*/ 122 w 532"/>
                <a:gd name="T101" fmla="*/ 436 h 436"/>
                <a:gd name="T102" fmla="*/ 104 w 532"/>
                <a:gd name="T103" fmla="*/ 34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2" h="436">
                  <a:moveTo>
                    <a:pt x="104" y="344"/>
                  </a:moveTo>
                  <a:lnTo>
                    <a:pt x="104" y="344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94" y="322"/>
                  </a:lnTo>
                  <a:lnTo>
                    <a:pt x="88" y="302"/>
                  </a:lnTo>
                  <a:lnTo>
                    <a:pt x="84" y="284"/>
                  </a:lnTo>
                  <a:lnTo>
                    <a:pt x="82" y="264"/>
                  </a:lnTo>
                  <a:lnTo>
                    <a:pt x="82" y="246"/>
                  </a:lnTo>
                  <a:lnTo>
                    <a:pt x="82" y="226"/>
                  </a:lnTo>
                  <a:lnTo>
                    <a:pt x="86" y="208"/>
                  </a:lnTo>
                  <a:lnTo>
                    <a:pt x="92" y="188"/>
                  </a:lnTo>
                  <a:lnTo>
                    <a:pt x="98" y="172"/>
                  </a:lnTo>
                  <a:lnTo>
                    <a:pt x="106" y="154"/>
                  </a:lnTo>
                  <a:lnTo>
                    <a:pt x="118" y="138"/>
                  </a:lnTo>
                  <a:lnTo>
                    <a:pt x="130" y="122"/>
                  </a:lnTo>
                  <a:lnTo>
                    <a:pt x="142" y="108"/>
                  </a:lnTo>
                  <a:lnTo>
                    <a:pt x="158" y="96"/>
                  </a:lnTo>
                  <a:lnTo>
                    <a:pt x="174" y="84"/>
                  </a:lnTo>
                  <a:lnTo>
                    <a:pt x="192" y="74"/>
                  </a:lnTo>
                  <a:lnTo>
                    <a:pt x="192" y="74"/>
                  </a:lnTo>
                  <a:lnTo>
                    <a:pt x="210" y="66"/>
                  </a:lnTo>
                  <a:lnTo>
                    <a:pt x="230" y="60"/>
                  </a:lnTo>
                  <a:lnTo>
                    <a:pt x="248" y="56"/>
                  </a:lnTo>
                  <a:lnTo>
                    <a:pt x="268" y="54"/>
                  </a:lnTo>
                  <a:lnTo>
                    <a:pt x="288" y="54"/>
                  </a:lnTo>
                  <a:lnTo>
                    <a:pt x="306" y="54"/>
                  </a:lnTo>
                  <a:lnTo>
                    <a:pt x="326" y="58"/>
                  </a:lnTo>
                  <a:lnTo>
                    <a:pt x="344" y="64"/>
                  </a:lnTo>
                  <a:lnTo>
                    <a:pt x="362" y="70"/>
                  </a:lnTo>
                  <a:lnTo>
                    <a:pt x="378" y="78"/>
                  </a:lnTo>
                  <a:lnTo>
                    <a:pt x="394" y="88"/>
                  </a:lnTo>
                  <a:lnTo>
                    <a:pt x="410" y="100"/>
                  </a:lnTo>
                  <a:lnTo>
                    <a:pt x="424" y="114"/>
                  </a:lnTo>
                  <a:lnTo>
                    <a:pt x="436" y="128"/>
                  </a:lnTo>
                  <a:lnTo>
                    <a:pt x="448" y="144"/>
                  </a:lnTo>
                  <a:lnTo>
                    <a:pt x="458" y="162"/>
                  </a:lnTo>
                  <a:lnTo>
                    <a:pt x="458" y="162"/>
                  </a:lnTo>
                  <a:lnTo>
                    <a:pt x="470" y="190"/>
                  </a:lnTo>
                  <a:lnTo>
                    <a:pt x="476" y="218"/>
                  </a:lnTo>
                  <a:lnTo>
                    <a:pt x="480" y="246"/>
                  </a:lnTo>
                  <a:lnTo>
                    <a:pt x="478" y="276"/>
                  </a:lnTo>
                  <a:lnTo>
                    <a:pt x="472" y="304"/>
                  </a:lnTo>
                  <a:lnTo>
                    <a:pt x="462" y="330"/>
                  </a:lnTo>
                  <a:lnTo>
                    <a:pt x="448" y="356"/>
                  </a:lnTo>
                  <a:lnTo>
                    <a:pt x="430" y="380"/>
                  </a:lnTo>
                  <a:lnTo>
                    <a:pt x="472" y="416"/>
                  </a:lnTo>
                  <a:lnTo>
                    <a:pt x="472" y="416"/>
                  </a:lnTo>
                  <a:lnTo>
                    <a:pt x="482" y="400"/>
                  </a:lnTo>
                  <a:lnTo>
                    <a:pt x="494" y="384"/>
                  </a:lnTo>
                  <a:lnTo>
                    <a:pt x="504" y="368"/>
                  </a:lnTo>
                  <a:lnTo>
                    <a:pt x="512" y="352"/>
                  </a:lnTo>
                  <a:lnTo>
                    <a:pt x="518" y="334"/>
                  </a:lnTo>
                  <a:lnTo>
                    <a:pt x="524" y="318"/>
                  </a:lnTo>
                  <a:lnTo>
                    <a:pt x="528" y="300"/>
                  </a:lnTo>
                  <a:lnTo>
                    <a:pt x="530" y="282"/>
                  </a:lnTo>
                  <a:lnTo>
                    <a:pt x="532" y="262"/>
                  </a:lnTo>
                  <a:lnTo>
                    <a:pt x="532" y="244"/>
                  </a:lnTo>
                  <a:lnTo>
                    <a:pt x="532" y="226"/>
                  </a:lnTo>
                  <a:lnTo>
                    <a:pt x="530" y="208"/>
                  </a:lnTo>
                  <a:lnTo>
                    <a:pt x="526" y="190"/>
                  </a:lnTo>
                  <a:lnTo>
                    <a:pt x="520" y="172"/>
                  </a:lnTo>
                  <a:lnTo>
                    <a:pt x="514" y="154"/>
                  </a:lnTo>
                  <a:lnTo>
                    <a:pt x="506" y="138"/>
                  </a:lnTo>
                  <a:lnTo>
                    <a:pt x="506" y="138"/>
                  </a:lnTo>
                  <a:lnTo>
                    <a:pt x="494" y="114"/>
                  </a:lnTo>
                  <a:lnTo>
                    <a:pt x="478" y="94"/>
                  </a:lnTo>
                  <a:lnTo>
                    <a:pt x="462" y="76"/>
                  </a:lnTo>
                  <a:lnTo>
                    <a:pt x="444" y="58"/>
                  </a:lnTo>
                  <a:lnTo>
                    <a:pt x="424" y="44"/>
                  </a:lnTo>
                  <a:lnTo>
                    <a:pt x="404" y="32"/>
                  </a:lnTo>
                  <a:lnTo>
                    <a:pt x="382" y="20"/>
                  </a:lnTo>
                  <a:lnTo>
                    <a:pt x="360" y="12"/>
                  </a:lnTo>
                  <a:lnTo>
                    <a:pt x="336" y="6"/>
                  </a:lnTo>
                  <a:lnTo>
                    <a:pt x="312" y="2"/>
                  </a:lnTo>
                  <a:lnTo>
                    <a:pt x="288" y="0"/>
                  </a:lnTo>
                  <a:lnTo>
                    <a:pt x="264" y="0"/>
                  </a:lnTo>
                  <a:lnTo>
                    <a:pt x="240" y="2"/>
                  </a:lnTo>
                  <a:lnTo>
                    <a:pt x="216" y="8"/>
                  </a:lnTo>
                  <a:lnTo>
                    <a:pt x="190" y="16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44" y="40"/>
                  </a:lnTo>
                  <a:lnTo>
                    <a:pt x="124" y="54"/>
                  </a:lnTo>
                  <a:lnTo>
                    <a:pt x="106" y="70"/>
                  </a:lnTo>
                  <a:lnTo>
                    <a:pt x="88" y="88"/>
                  </a:lnTo>
                  <a:lnTo>
                    <a:pt x="74" y="108"/>
                  </a:lnTo>
                  <a:lnTo>
                    <a:pt x="60" y="128"/>
                  </a:lnTo>
                  <a:lnTo>
                    <a:pt x="50" y="150"/>
                  </a:lnTo>
                  <a:lnTo>
                    <a:pt x="40" y="172"/>
                  </a:lnTo>
                  <a:lnTo>
                    <a:pt x="34" y="196"/>
                  </a:lnTo>
                  <a:lnTo>
                    <a:pt x="30" y="220"/>
                  </a:lnTo>
                  <a:lnTo>
                    <a:pt x="28" y="244"/>
                  </a:lnTo>
                  <a:lnTo>
                    <a:pt x="28" y="268"/>
                  </a:lnTo>
                  <a:lnTo>
                    <a:pt x="30" y="294"/>
                  </a:lnTo>
                  <a:lnTo>
                    <a:pt x="36" y="318"/>
                  </a:lnTo>
                  <a:lnTo>
                    <a:pt x="44" y="342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6" y="368"/>
                  </a:lnTo>
                  <a:lnTo>
                    <a:pt x="0" y="398"/>
                  </a:lnTo>
                  <a:lnTo>
                    <a:pt x="122" y="436"/>
                  </a:lnTo>
                  <a:lnTo>
                    <a:pt x="160" y="314"/>
                  </a:lnTo>
                  <a:lnTo>
                    <a:pt x="104" y="34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" name="Rectangle 12"/>
            <p:cNvSpPr>
              <a:spLocks noChangeArrowheads="1"/>
            </p:cNvSpPr>
            <p:nvPr/>
          </p:nvSpPr>
          <p:spPr bwMode="auto">
            <a:xfrm>
              <a:off x="3516313" y="4010025"/>
              <a:ext cx="968375" cy="193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" name="Rectangle 13"/>
            <p:cNvSpPr>
              <a:spLocks noChangeArrowheads="1"/>
            </p:cNvSpPr>
            <p:nvPr/>
          </p:nvSpPr>
          <p:spPr bwMode="auto">
            <a:xfrm>
              <a:off x="3516313" y="4010025"/>
              <a:ext cx="968375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" name="Rectangle 14"/>
            <p:cNvSpPr>
              <a:spLocks noChangeArrowheads="1"/>
            </p:cNvSpPr>
            <p:nvPr/>
          </p:nvSpPr>
          <p:spPr bwMode="auto">
            <a:xfrm>
              <a:off x="4640263" y="4010025"/>
              <a:ext cx="946150" cy="1936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9" name="Rectangle 15"/>
            <p:cNvSpPr>
              <a:spLocks noChangeArrowheads="1"/>
            </p:cNvSpPr>
            <p:nvPr/>
          </p:nvSpPr>
          <p:spPr bwMode="auto">
            <a:xfrm>
              <a:off x="4640263" y="4010025"/>
              <a:ext cx="946150" cy="193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" name="Rectangle 16"/>
            <p:cNvSpPr>
              <a:spLocks noChangeArrowheads="1"/>
            </p:cNvSpPr>
            <p:nvPr/>
          </p:nvSpPr>
          <p:spPr bwMode="auto">
            <a:xfrm>
              <a:off x="3313113" y="2781300"/>
              <a:ext cx="679450" cy="1936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" name="Rectangle 17"/>
            <p:cNvSpPr>
              <a:spLocks noChangeArrowheads="1"/>
            </p:cNvSpPr>
            <p:nvPr/>
          </p:nvSpPr>
          <p:spPr bwMode="auto">
            <a:xfrm>
              <a:off x="3313113" y="2781300"/>
              <a:ext cx="679450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" name="Rectangle 18"/>
            <p:cNvSpPr>
              <a:spLocks noChangeArrowheads="1"/>
            </p:cNvSpPr>
            <p:nvPr/>
          </p:nvSpPr>
          <p:spPr bwMode="auto">
            <a:xfrm>
              <a:off x="5145088" y="2781300"/>
              <a:ext cx="679450" cy="1936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" name="Rectangle 19"/>
            <p:cNvSpPr>
              <a:spLocks noChangeArrowheads="1"/>
            </p:cNvSpPr>
            <p:nvPr/>
          </p:nvSpPr>
          <p:spPr bwMode="auto">
            <a:xfrm>
              <a:off x="5145088" y="2781300"/>
              <a:ext cx="679450" cy="193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4" name="Rectangle 20"/>
            <p:cNvSpPr>
              <a:spLocks noChangeArrowheads="1"/>
            </p:cNvSpPr>
            <p:nvPr/>
          </p:nvSpPr>
          <p:spPr bwMode="auto">
            <a:xfrm>
              <a:off x="3309938" y="4283075"/>
              <a:ext cx="679450" cy="1936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5" name="Rectangle 21"/>
            <p:cNvSpPr>
              <a:spLocks noChangeArrowheads="1"/>
            </p:cNvSpPr>
            <p:nvPr/>
          </p:nvSpPr>
          <p:spPr bwMode="auto">
            <a:xfrm>
              <a:off x="3309938" y="4283075"/>
              <a:ext cx="679450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" name="Rectangle 22"/>
            <p:cNvSpPr>
              <a:spLocks noChangeArrowheads="1"/>
            </p:cNvSpPr>
            <p:nvPr/>
          </p:nvSpPr>
          <p:spPr bwMode="auto">
            <a:xfrm>
              <a:off x="5148263" y="4283075"/>
              <a:ext cx="679450" cy="1936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7" name="Rectangle 23"/>
            <p:cNvSpPr>
              <a:spLocks noChangeArrowheads="1"/>
            </p:cNvSpPr>
            <p:nvPr/>
          </p:nvSpPr>
          <p:spPr bwMode="auto">
            <a:xfrm>
              <a:off x="5148263" y="4283075"/>
              <a:ext cx="679450" cy="193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8" name="Line 24"/>
            <p:cNvSpPr>
              <a:spLocks noChangeShapeType="1"/>
            </p:cNvSpPr>
            <p:nvPr/>
          </p:nvSpPr>
          <p:spPr bwMode="auto">
            <a:xfrm>
              <a:off x="3316288" y="3648075"/>
              <a:ext cx="246697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9" name="Freeform 25"/>
            <p:cNvSpPr>
              <a:spLocks/>
            </p:cNvSpPr>
            <p:nvPr/>
          </p:nvSpPr>
          <p:spPr bwMode="auto">
            <a:xfrm>
              <a:off x="5761038" y="36163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0" name="Freeform 26"/>
            <p:cNvSpPr>
              <a:spLocks/>
            </p:cNvSpPr>
            <p:nvPr/>
          </p:nvSpPr>
          <p:spPr bwMode="auto">
            <a:xfrm>
              <a:off x="5761038" y="36163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" name="Rectangle 27"/>
            <p:cNvSpPr>
              <a:spLocks noChangeArrowheads="1"/>
            </p:cNvSpPr>
            <p:nvPr/>
          </p:nvSpPr>
          <p:spPr bwMode="auto">
            <a:xfrm>
              <a:off x="3998913" y="3054350"/>
              <a:ext cx="1146175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" name="Rectangle 28"/>
            <p:cNvSpPr>
              <a:spLocks noChangeArrowheads="1"/>
            </p:cNvSpPr>
            <p:nvPr/>
          </p:nvSpPr>
          <p:spPr bwMode="auto">
            <a:xfrm>
              <a:off x="3998913" y="3054350"/>
              <a:ext cx="1146175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" name="Rectangle 29"/>
            <p:cNvSpPr>
              <a:spLocks noChangeArrowheads="1"/>
            </p:cNvSpPr>
            <p:nvPr/>
          </p:nvSpPr>
          <p:spPr bwMode="auto">
            <a:xfrm>
              <a:off x="5294313" y="2819400"/>
              <a:ext cx="4296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Persuasif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" name="Rectangle 34"/>
            <p:cNvSpPr>
              <a:spLocks noChangeArrowheads="1"/>
            </p:cNvSpPr>
            <p:nvPr/>
          </p:nvSpPr>
          <p:spPr bwMode="auto">
            <a:xfrm>
              <a:off x="3417888" y="2819400"/>
              <a:ext cx="4809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Participatif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5" name="Rectangle 39"/>
            <p:cNvSpPr>
              <a:spLocks noChangeArrowheads="1"/>
            </p:cNvSpPr>
            <p:nvPr/>
          </p:nvSpPr>
          <p:spPr bwMode="auto">
            <a:xfrm>
              <a:off x="5326063" y="4321175"/>
              <a:ext cx="31899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Directif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6" name="Rectangle 42"/>
            <p:cNvSpPr>
              <a:spLocks noChangeArrowheads="1"/>
            </p:cNvSpPr>
            <p:nvPr/>
          </p:nvSpPr>
          <p:spPr bwMode="auto">
            <a:xfrm>
              <a:off x="3446463" y="4321175"/>
              <a:ext cx="4071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Délégatif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7" name="Rectangle 45"/>
            <p:cNvSpPr>
              <a:spLocks noChangeArrowheads="1"/>
            </p:cNvSpPr>
            <p:nvPr/>
          </p:nvSpPr>
          <p:spPr bwMode="auto">
            <a:xfrm>
              <a:off x="4716463" y="4051300"/>
              <a:ext cx="76944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Autonomie faible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8" name="Rectangle 54"/>
            <p:cNvSpPr>
              <a:spLocks noChangeArrowheads="1"/>
            </p:cNvSpPr>
            <p:nvPr/>
          </p:nvSpPr>
          <p:spPr bwMode="auto">
            <a:xfrm>
              <a:off x="4090988" y="3095625"/>
              <a:ext cx="94737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Autonomie moyenne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9" name="Rectangle 65"/>
            <p:cNvSpPr>
              <a:spLocks noChangeArrowheads="1"/>
            </p:cNvSpPr>
            <p:nvPr/>
          </p:nvSpPr>
          <p:spPr bwMode="auto">
            <a:xfrm>
              <a:off x="3595688" y="4051300"/>
              <a:ext cx="8271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Autonomie élevée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27327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102</a:t>
              </a:r>
              <a:endParaRPr lang="fr-FR" sz="360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endParaRP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4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6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5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UTILISER UN PAPERBOARD</a:t>
                </a:r>
              </a:p>
            </p:txBody>
          </p:sp>
        </p:grpSp>
        <p:sp>
          <p:nvSpPr>
            <p:cNvPr id="23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1594" name="Rectangle 7"/>
          <p:cNvSpPr>
            <a:spLocks noChangeArrowheads="1"/>
          </p:cNvSpPr>
          <p:nvPr/>
        </p:nvSpPr>
        <p:spPr bwMode="auto">
          <a:xfrm>
            <a:off x="2050248" y="2970213"/>
            <a:ext cx="1844675" cy="147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5" name="Rectangle 8"/>
          <p:cNvSpPr>
            <a:spLocks noChangeArrowheads="1"/>
          </p:cNvSpPr>
          <p:nvPr/>
        </p:nvSpPr>
        <p:spPr bwMode="auto">
          <a:xfrm>
            <a:off x="2050248" y="2970213"/>
            <a:ext cx="1844675" cy="147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6" name="Freeform 9"/>
          <p:cNvSpPr>
            <a:spLocks/>
          </p:cNvSpPr>
          <p:nvPr/>
        </p:nvSpPr>
        <p:spPr bwMode="auto">
          <a:xfrm>
            <a:off x="2110573" y="3049588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2 w 134"/>
              <a:gd name="T5" fmla="*/ 82 h 134"/>
              <a:gd name="T6" fmla="*/ 128 w 134"/>
              <a:gd name="T7" fmla="*/ 94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30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30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4 h 134"/>
              <a:gd name="T34" fmla="*/ 2 w 134"/>
              <a:gd name="T35" fmla="*/ 82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28 w 134"/>
              <a:gd name="T69" fmla="*/ 42 h 134"/>
              <a:gd name="T70" fmla="*/ 132 w 134"/>
              <a:gd name="T71" fmla="*/ 54 h 134"/>
              <a:gd name="T72" fmla="*/ 134 w 134"/>
              <a:gd name="T7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2" y="82"/>
                </a:lnTo>
                <a:lnTo>
                  <a:pt x="128" y="94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30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30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28" y="42"/>
                </a:lnTo>
                <a:lnTo>
                  <a:pt x="132" y="54"/>
                </a:lnTo>
                <a:lnTo>
                  <a:pt x="134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7" name="Freeform 10"/>
          <p:cNvSpPr>
            <a:spLocks/>
          </p:cNvSpPr>
          <p:nvPr/>
        </p:nvSpPr>
        <p:spPr bwMode="auto">
          <a:xfrm>
            <a:off x="2110573" y="3049588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2 w 134"/>
              <a:gd name="T5" fmla="*/ 82 h 134"/>
              <a:gd name="T6" fmla="*/ 128 w 134"/>
              <a:gd name="T7" fmla="*/ 94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30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30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4 h 134"/>
              <a:gd name="T34" fmla="*/ 2 w 134"/>
              <a:gd name="T35" fmla="*/ 82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28 w 134"/>
              <a:gd name="T69" fmla="*/ 42 h 134"/>
              <a:gd name="T70" fmla="*/ 132 w 134"/>
              <a:gd name="T71" fmla="*/ 54 h 134"/>
              <a:gd name="T72" fmla="*/ 134 w 134"/>
              <a:gd name="T73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2" y="82"/>
                </a:lnTo>
                <a:lnTo>
                  <a:pt x="128" y="94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30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30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28" y="42"/>
                </a:lnTo>
                <a:lnTo>
                  <a:pt x="132" y="54"/>
                </a:lnTo>
                <a:lnTo>
                  <a:pt x="134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8" name="Freeform 11"/>
          <p:cNvSpPr>
            <a:spLocks/>
          </p:cNvSpPr>
          <p:nvPr/>
        </p:nvSpPr>
        <p:spPr bwMode="auto">
          <a:xfrm>
            <a:off x="2110573" y="3049588"/>
            <a:ext cx="212725" cy="212725"/>
          </a:xfrm>
          <a:custGeom>
            <a:avLst/>
            <a:gdLst>
              <a:gd name="T0" fmla="*/ 134 w 134"/>
              <a:gd name="T1" fmla="*/ 68 h 134"/>
              <a:gd name="T2" fmla="*/ 134 w 134"/>
              <a:gd name="T3" fmla="*/ 68 h 134"/>
              <a:gd name="T4" fmla="*/ 132 w 134"/>
              <a:gd name="T5" fmla="*/ 82 h 134"/>
              <a:gd name="T6" fmla="*/ 128 w 134"/>
              <a:gd name="T7" fmla="*/ 94 h 134"/>
              <a:gd name="T8" fmla="*/ 122 w 134"/>
              <a:gd name="T9" fmla="*/ 104 h 134"/>
              <a:gd name="T10" fmla="*/ 114 w 134"/>
              <a:gd name="T11" fmla="*/ 114 h 134"/>
              <a:gd name="T12" fmla="*/ 104 w 134"/>
              <a:gd name="T13" fmla="*/ 122 h 134"/>
              <a:gd name="T14" fmla="*/ 94 w 134"/>
              <a:gd name="T15" fmla="*/ 130 h 134"/>
              <a:gd name="T16" fmla="*/ 80 w 134"/>
              <a:gd name="T17" fmla="*/ 132 h 134"/>
              <a:gd name="T18" fmla="*/ 68 w 134"/>
              <a:gd name="T19" fmla="*/ 134 h 134"/>
              <a:gd name="T20" fmla="*/ 68 w 134"/>
              <a:gd name="T21" fmla="*/ 134 h 134"/>
              <a:gd name="T22" fmla="*/ 54 w 134"/>
              <a:gd name="T23" fmla="*/ 132 h 134"/>
              <a:gd name="T24" fmla="*/ 42 w 134"/>
              <a:gd name="T25" fmla="*/ 130 h 134"/>
              <a:gd name="T26" fmla="*/ 30 w 134"/>
              <a:gd name="T27" fmla="*/ 122 h 134"/>
              <a:gd name="T28" fmla="*/ 20 w 134"/>
              <a:gd name="T29" fmla="*/ 114 h 134"/>
              <a:gd name="T30" fmla="*/ 12 w 134"/>
              <a:gd name="T31" fmla="*/ 104 h 134"/>
              <a:gd name="T32" fmla="*/ 6 w 134"/>
              <a:gd name="T33" fmla="*/ 94 h 134"/>
              <a:gd name="T34" fmla="*/ 2 w 134"/>
              <a:gd name="T35" fmla="*/ 82 h 134"/>
              <a:gd name="T36" fmla="*/ 0 w 134"/>
              <a:gd name="T37" fmla="*/ 68 h 134"/>
              <a:gd name="T38" fmla="*/ 0 w 134"/>
              <a:gd name="T39" fmla="*/ 68 h 134"/>
              <a:gd name="T40" fmla="*/ 2 w 134"/>
              <a:gd name="T41" fmla="*/ 54 h 134"/>
              <a:gd name="T42" fmla="*/ 6 w 134"/>
              <a:gd name="T43" fmla="*/ 42 h 134"/>
              <a:gd name="T44" fmla="*/ 12 w 134"/>
              <a:gd name="T45" fmla="*/ 30 h 134"/>
              <a:gd name="T46" fmla="*/ 20 w 134"/>
              <a:gd name="T47" fmla="*/ 20 h 134"/>
              <a:gd name="T48" fmla="*/ 30 w 134"/>
              <a:gd name="T49" fmla="*/ 12 h 134"/>
              <a:gd name="T50" fmla="*/ 42 w 134"/>
              <a:gd name="T51" fmla="*/ 6 h 134"/>
              <a:gd name="T52" fmla="*/ 54 w 134"/>
              <a:gd name="T53" fmla="*/ 2 h 134"/>
              <a:gd name="T54" fmla="*/ 68 w 134"/>
              <a:gd name="T55" fmla="*/ 0 h 134"/>
              <a:gd name="T56" fmla="*/ 68 w 134"/>
              <a:gd name="T57" fmla="*/ 0 h 134"/>
              <a:gd name="T58" fmla="*/ 80 w 134"/>
              <a:gd name="T59" fmla="*/ 2 h 134"/>
              <a:gd name="T60" fmla="*/ 94 w 134"/>
              <a:gd name="T61" fmla="*/ 6 h 134"/>
              <a:gd name="T62" fmla="*/ 104 w 134"/>
              <a:gd name="T63" fmla="*/ 12 h 134"/>
              <a:gd name="T64" fmla="*/ 114 w 134"/>
              <a:gd name="T65" fmla="*/ 20 h 134"/>
              <a:gd name="T66" fmla="*/ 122 w 134"/>
              <a:gd name="T67" fmla="*/ 30 h 134"/>
              <a:gd name="T68" fmla="*/ 128 w 134"/>
              <a:gd name="T69" fmla="*/ 42 h 134"/>
              <a:gd name="T70" fmla="*/ 132 w 134"/>
              <a:gd name="T71" fmla="*/ 54 h 134"/>
              <a:gd name="T72" fmla="*/ 134 w 134"/>
              <a:gd name="T73" fmla="*/ 68 h 134"/>
              <a:gd name="T74" fmla="*/ 134 w 134"/>
              <a:gd name="T75" fmla="*/ 6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" h="134">
                <a:moveTo>
                  <a:pt x="134" y="68"/>
                </a:moveTo>
                <a:lnTo>
                  <a:pt x="134" y="68"/>
                </a:lnTo>
                <a:lnTo>
                  <a:pt x="132" y="82"/>
                </a:lnTo>
                <a:lnTo>
                  <a:pt x="128" y="94"/>
                </a:lnTo>
                <a:lnTo>
                  <a:pt x="122" y="104"/>
                </a:lnTo>
                <a:lnTo>
                  <a:pt x="114" y="114"/>
                </a:lnTo>
                <a:lnTo>
                  <a:pt x="104" y="122"/>
                </a:lnTo>
                <a:lnTo>
                  <a:pt x="94" y="130"/>
                </a:lnTo>
                <a:lnTo>
                  <a:pt x="80" y="132"/>
                </a:lnTo>
                <a:lnTo>
                  <a:pt x="68" y="134"/>
                </a:lnTo>
                <a:lnTo>
                  <a:pt x="68" y="134"/>
                </a:lnTo>
                <a:lnTo>
                  <a:pt x="54" y="132"/>
                </a:lnTo>
                <a:lnTo>
                  <a:pt x="42" y="130"/>
                </a:lnTo>
                <a:lnTo>
                  <a:pt x="30" y="122"/>
                </a:lnTo>
                <a:lnTo>
                  <a:pt x="20" y="114"/>
                </a:lnTo>
                <a:lnTo>
                  <a:pt x="12" y="104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4" y="12"/>
                </a:lnTo>
                <a:lnTo>
                  <a:pt x="114" y="20"/>
                </a:lnTo>
                <a:lnTo>
                  <a:pt x="122" y="30"/>
                </a:lnTo>
                <a:lnTo>
                  <a:pt x="128" y="42"/>
                </a:lnTo>
                <a:lnTo>
                  <a:pt x="132" y="54"/>
                </a:lnTo>
                <a:lnTo>
                  <a:pt x="134" y="68"/>
                </a:lnTo>
                <a:lnTo>
                  <a:pt x="134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9" name="Line 12"/>
          <p:cNvSpPr>
            <a:spLocks noChangeShapeType="1"/>
          </p:cNvSpPr>
          <p:nvPr/>
        </p:nvSpPr>
        <p:spPr bwMode="auto">
          <a:xfrm>
            <a:off x="2180423" y="34432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0" name="Line 13"/>
          <p:cNvSpPr>
            <a:spLocks noChangeShapeType="1"/>
          </p:cNvSpPr>
          <p:nvPr/>
        </p:nvSpPr>
        <p:spPr bwMode="auto">
          <a:xfrm>
            <a:off x="2243923" y="34432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1" name="Line 14"/>
          <p:cNvSpPr>
            <a:spLocks noChangeShapeType="1"/>
          </p:cNvSpPr>
          <p:nvPr/>
        </p:nvSpPr>
        <p:spPr bwMode="auto">
          <a:xfrm>
            <a:off x="2307423" y="34432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2" name="Line 15"/>
          <p:cNvSpPr>
            <a:spLocks noChangeShapeType="1"/>
          </p:cNvSpPr>
          <p:nvPr/>
        </p:nvSpPr>
        <p:spPr bwMode="auto">
          <a:xfrm>
            <a:off x="2370923" y="34432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3" name="Line 16"/>
          <p:cNvSpPr>
            <a:spLocks noChangeShapeType="1"/>
          </p:cNvSpPr>
          <p:nvPr/>
        </p:nvSpPr>
        <p:spPr bwMode="auto">
          <a:xfrm>
            <a:off x="2434423" y="34432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4" name="Line 17"/>
          <p:cNvSpPr>
            <a:spLocks noChangeShapeType="1"/>
          </p:cNvSpPr>
          <p:nvPr/>
        </p:nvSpPr>
        <p:spPr bwMode="auto">
          <a:xfrm>
            <a:off x="2497923" y="3443288"/>
            <a:ext cx="190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5" name="Line 18"/>
          <p:cNvSpPr>
            <a:spLocks noChangeShapeType="1"/>
          </p:cNvSpPr>
          <p:nvPr/>
        </p:nvSpPr>
        <p:spPr bwMode="auto">
          <a:xfrm>
            <a:off x="2180423" y="35956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6" name="Line 19"/>
          <p:cNvSpPr>
            <a:spLocks noChangeShapeType="1"/>
          </p:cNvSpPr>
          <p:nvPr/>
        </p:nvSpPr>
        <p:spPr bwMode="auto">
          <a:xfrm>
            <a:off x="2243923" y="35956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7" name="Line 20"/>
          <p:cNvSpPr>
            <a:spLocks noChangeShapeType="1"/>
          </p:cNvSpPr>
          <p:nvPr/>
        </p:nvSpPr>
        <p:spPr bwMode="auto">
          <a:xfrm>
            <a:off x="2307423" y="35956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8" name="Line 21"/>
          <p:cNvSpPr>
            <a:spLocks noChangeShapeType="1"/>
          </p:cNvSpPr>
          <p:nvPr/>
        </p:nvSpPr>
        <p:spPr bwMode="auto">
          <a:xfrm>
            <a:off x="2370923" y="35956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09" name="Line 22"/>
          <p:cNvSpPr>
            <a:spLocks noChangeShapeType="1"/>
          </p:cNvSpPr>
          <p:nvPr/>
        </p:nvSpPr>
        <p:spPr bwMode="auto">
          <a:xfrm>
            <a:off x="2434423" y="35956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0" name="Line 23"/>
          <p:cNvSpPr>
            <a:spLocks noChangeShapeType="1"/>
          </p:cNvSpPr>
          <p:nvPr/>
        </p:nvSpPr>
        <p:spPr bwMode="auto">
          <a:xfrm>
            <a:off x="2497923" y="3595688"/>
            <a:ext cx="190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1" name="Line 24"/>
          <p:cNvSpPr>
            <a:spLocks noChangeShapeType="1"/>
          </p:cNvSpPr>
          <p:nvPr/>
        </p:nvSpPr>
        <p:spPr bwMode="auto">
          <a:xfrm flipV="1">
            <a:off x="2313773" y="3338513"/>
            <a:ext cx="0" cy="8636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2" name="Freeform 25"/>
          <p:cNvSpPr>
            <a:spLocks/>
          </p:cNvSpPr>
          <p:nvPr/>
        </p:nvSpPr>
        <p:spPr bwMode="auto">
          <a:xfrm>
            <a:off x="2282023" y="3598863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3" name="Freeform 26"/>
          <p:cNvSpPr>
            <a:spLocks/>
          </p:cNvSpPr>
          <p:nvPr/>
        </p:nvSpPr>
        <p:spPr bwMode="auto">
          <a:xfrm>
            <a:off x="2282023" y="3598863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4" name="Freeform 27"/>
          <p:cNvSpPr>
            <a:spLocks/>
          </p:cNvSpPr>
          <p:nvPr/>
        </p:nvSpPr>
        <p:spPr bwMode="auto">
          <a:xfrm>
            <a:off x="2282023" y="33734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5" name="Freeform 28"/>
          <p:cNvSpPr>
            <a:spLocks/>
          </p:cNvSpPr>
          <p:nvPr/>
        </p:nvSpPr>
        <p:spPr bwMode="auto">
          <a:xfrm>
            <a:off x="2282023" y="33734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6" name="Rectangle 29"/>
          <p:cNvSpPr>
            <a:spLocks noChangeArrowheads="1"/>
          </p:cNvSpPr>
          <p:nvPr/>
        </p:nvSpPr>
        <p:spPr bwMode="auto">
          <a:xfrm>
            <a:off x="2142323" y="3808413"/>
            <a:ext cx="1651000" cy="552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7" name="Rectangle 30"/>
          <p:cNvSpPr>
            <a:spLocks noChangeArrowheads="1"/>
          </p:cNvSpPr>
          <p:nvPr/>
        </p:nvSpPr>
        <p:spPr bwMode="auto">
          <a:xfrm>
            <a:off x="2142323" y="3808413"/>
            <a:ext cx="1651000" cy="5524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8" name="Line 31"/>
          <p:cNvSpPr>
            <a:spLocks noChangeShapeType="1"/>
          </p:cNvSpPr>
          <p:nvPr/>
        </p:nvSpPr>
        <p:spPr bwMode="auto">
          <a:xfrm>
            <a:off x="4075898" y="2998788"/>
            <a:ext cx="0" cy="4286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19" name="Line 32"/>
          <p:cNvSpPr>
            <a:spLocks noChangeShapeType="1"/>
          </p:cNvSpPr>
          <p:nvPr/>
        </p:nvSpPr>
        <p:spPr bwMode="auto">
          <a:xfrm>
            <a:off x="4075898" y="3694113"/>
            <a:ext cx="0" cy="8096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0" name="Line 33"/>
          <p:cNvSpPr>
            <a:spLocks noChangeShapeType="1"/>
          </p:cNvSpPr>
          <p:nvPr/>
        </p:nvSpPr>
        <p:spPr bwMode="auto">
          <a:xfrm flipH="1">
            <a:off x="3615523" y="3113088"/>
            <a:ext cx="460375" cy="107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1" name="Freeform 34"/>
          <p:cNvSpPr>
            <a:spLocks/>
          </p:cNvSpPr>
          <p:nvPr/>
        </p:nvSpPr>
        <p:spPr bwMode="auto">
          <a:xfrm>
            <a:off x="3564723" y="3182938"/>
            <a:ext cx="79375" cy="63500"/>
          </a:xfrm>
          <a:custGeom>
            <a:avLst/>
            <a:gdLst>
              <a:gd name="T0" fmla="*/ 0 w 50"/>
              <a:gd name="T1" fmla="*/ 30 h 40"/>
              <a:gd name="T2" fmla="*/ 42 w 50"/>
              <a:gd name="T3" fmla="*/ 0 h 40"/>
              <a:gd name="T4" fmla="*/ 34 w 50"/>
              <a:gd name="T5" fmla="*/ 22 h 40"/>
              <a:gd name="T6" fmla="*/ 50 w 50"/>
              <a:gd name="T7" fmla="*/ 40 h 40"/>
              <a:gd name="T8" fmla="*/ 0 w 50"/>
              <a:gd name="T9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0" y="30"/>
                </a:moveTo>
                <a:lnTo>
                  <a:pt x="42" y="0"/>
                </a:lnTo>
                <a:lnTo>
                  <a:pt x="34" y="22"/>
                </a:lnTo>
                <a:lnTo>
                  <a:pt x="50" y="40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2" name="Freeform 35"/>
          <p:cNvSpPr>
            <a:spLocks/>
          </p:cNvSpPr>
          <p:nvPr/>
        </p:nvSpPr>
        <p:spPr bwMode="auto">
          <a:xfrm>
            <a:off x="3564723" y="3182938"/>
            <a:ext cx="79375" cy="63500"/>
          </a:xfrm>
          <a:custGeom>
            <a:avLst/>
            <a:gdLst>
              <a:gd name="T0" fmla="*/ 0 w 50"/>
              <a:gd name="T1" fmla="*/ 30 h 40"/>
              <a:gd name="T2" fmla="*/ 42 w 50"/>
              <a:gd name="T3" fmla="*/ 0 h 40"/>
              <a:gd name="T4" fmla="*/ 34 w 50"/>
              <a:gd name="T5" fmla="*/ 22 h 40"/>
              <a:gd name="T6" fmla="*/ 50 w 50"/>
              <a:gd name="T7" fmla="*/ 40 h 40"/>
              <a:gd name="T8" fmla="*/ 0 w 50"/>
              <a:gd name="T9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0" y="30"/>
                </a:moveTo>
                <a:lnTo>
                  <a:pt x="42" y="0"/>
                </a:lnTo>
                <a:lnTo>
                  <a:pt x="34" y="22"/>
                </a:lnTo>
                <a:lnTo>
                  <a:pt x="50" y="40"/>
                </a:lnTo>
                <a:lnTo>
                  <a:pt x="0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3" name="Line 36"/>
          <p:cNvSpPr>
            <a:spLocks noChangeShapeType="1"/>
          </p:cNvSpPr>
          <p:nvPr/>
        </p:nvSpPr>
        <p:spPr bwMode="auto">
          <a:xfrm flipH="1" flipV="1">
            <a:off x="3605998" y="3582988"/>
            <a:ext cx="463550" cy="323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4" name="Freeform 37"/>
          <p:cNvSpPr>
            <a:spLocks/>
          </p:cNvSpPr>
          <p:nvPr/>
        </p:nvSpPr>
        <p:spPr bwMode="auto">
          <a:xfrm>
            <a:off x="3561548" y="3554413"/>
            <a:ext cx="82550" cy="66675"/>
          </a:xfrm>
          <a:custGeom>
            <a:avLst/>
            <a:gdLst>
              <a:gd name="T0" fmla="*/ 0 w 52"/>
              <a:gd name="T1" fmla="*/ 0 h 42"/>
              <a:gd name="T2" fmla="*/ 52 w 52"/>
              <a:gd name="T3" fmla="*/ 10 h 42"/>
              <a:gd name="T4" fmla="*/ 30 w 52"/>
              <a:gd name="T5" fmla="*/ 20 h 42"/>
              <a:gd name="T6" fmla="*/ 28 w 52"/>
              <a:gd name="T7" fmla="*/ 42 h 42"/>
              <a:gd name="T8" fmla="*/ 0 w 52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2">
                <a:moveTo>
                  <a:pt x="0" y="0"/>
                </a:moveTo>
                <a:lnTo>
                  <a:pt x="52" y="10"/>
                </a:lnTo>
                <a:lnTo>
                  <a:pt x="30" y="20"/>
                </a:lnTo>
                <a:lnTo>
                  <a:pt x="28" y="42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5" name="Freeform 38"/>
          <p:cNvSpPr>
            <a:spLocks/>
          </p:cNvSpPr>
          <p:nvPr/>
        </p:nvSpPr>
        <p:spPr bwMode="auto">
          <a:xfrm>
            <a:off x="3561548" y="3554413"/>
            <a:ext cx="82550" cy="66675"/>
          </a:xfrm>
          <a:custGeom>
            <a:avLst/>
            <a:gdLst>
              <a:gd name="T0" fmla="*/ 0 w 52"/>
              <a:gd name="T1" fmla="*/ 0 h 42"/>
              <a:gd name="T2" fmla="*/ 52 w 52"/>
              <a:gd name="T3" fmla="*/ 10 h 42"/>
              <a:gd name="T4" fmla="*/ 30 w 52"/>
              <a:gd name="T5" fmla="*/ 20 h 42"/>
              <a:gd name="T6" fmla="*/ 28 w 52"/>
              <a:gd name="T7" fmla="*/ 42 h 42"/>
              <a:gd name="T8" fmla="*/ 0 w 52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2">
                <a:moveTo>
                  <a:pt x="0" y="0"/>
                </a:moveTo>
                <a:lnTo>
                  <a:pt x="52" y="10"/>
                </a:lnTo>
                <a:lnTo>
                  <a:pt x="30" y="20"/>
                </a:lnTo>
                <a:lnTo>
                  <a:pt x="28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6" name="Line 39"/>
          <p:cNvSpPr>
            <a:spLocks noChangeShapeType="1"/>
          </p:cNvSpPr>
          <p:nvPr/>
        </p:nvSpPr>
        <p:spPr bwMode="auto">
          <a:xfrm>
            <a:off x="2218523" y="2916238"/>
            <a:ext cx="0" cy="1143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7" name="Freeform 40"/>
          <p:cNvSpPr>
            <a:spLocks/>
          </p:cNvSpPr>
          <p:nvPr/>
        </p:nvSpPr>
        <p:spPr bwMode="auto">
          <a:xfrm>
            <a:off x="2186773" y="3008313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28" name="Freeform 41"/>
          <p:cNvSpPr>
            <a:spLocks/>
          </p:cNvSpPr>
          <p:nvPr/>
        </p:nvSpPr>
        <p:spPr bwMode="auto">
          <a:xfrm>
            <a:off x="2186773" y="3008313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1629" name="Picture 4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485183" y="2884488"/>
            <a:ext cx="1064705" cy="174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30" name="Rectangle 43"/>
          <p:cNvSpPr>
            <a:spLocks noChangeArrowheads="1"/>
          </p:cNvSpPr>
          <p:nvPr/>
        </p:nvSpPr>
        <p:spPr bwMode="auto">
          <a:xfrm>
            <a:off x="2544065" y="3119438"/>
            <a:ext cx="8624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ÉCRIRE GROS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AÉRÉ,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MAJUSCULES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33" name="Rectangle 46"/>
          <p:cNvSpPr>
            <a:spLocks noChangeArrowheads="1"/>
          </p:cNvSpPr>
          <p:nvPr/>
        </p:nvSpPr>
        <p:spPr bwMode="auto">
          <a:xfrm>
            <a:off x="2186773" y="3836988"/>
            <a:ext cx="158537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lettres de 3 à 5 cm de hauteur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permettent une bonne visibilité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une salle standard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(6 à 8 mètres de recul)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70" name="Rectangle 83"/>
          <p:cNvSpPr>
            <a:spLocks noChangeArrowheads="1"/>
          </p:cNvSpPr>
          <p:nvPr/>
        </p:nvSpPr>
        <p:spPr bwMode="auto">
          <a:xfrm>
            <a:off x="4129873" y="2973388"/>
            <a:ext cx="238046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faut penser, périodiquement, à tester la lisibilité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ce que l’on écrit en se plaçant au fond de la salle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réunion. Tout participant doté d’une vue normale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doit pouvoir lire sans effort ce qui est écrit.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726" name="Rectangle 139"/>
          <p:cNvSpPr>
            <a:spLocks noChangeArrowheads="1"/>
          </p:cNvSpPr>
          <p:nvPr/>
        </p:nvSpPr>
        <p:spPr bwMode="auto">
          <a:xfrm>
            <a:off x="4129873" y="3675063"/>
            <a:ext cx="2543966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Rares sont les personnes en général, et les consultants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particulier, qui savent écrire lisiblement et, pour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reprendre la terminologie utilisée par les instituteurs,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« attaché ». Et même ceux qui s’appliquent tout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particulièrement finissent par relâcher leur attention.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Écrire en majuscules est une manifestation de son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empathie. Le consultant est certain d’être lu par tous.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93" name="Rectangle 305"/>
          <p:cNvSpPr>
            <a:spLocks noChangeArrowheads="1"/>
          </p:cNvSpPr>
          <p:nvPr/>
        </p:nvSpPr>
        <p:spPr bwMode="auto">
          <a:xfrm>
            <a:off x="2183598" y="30845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9310457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DISPOSITION AUTOUR DU PAPERBOARD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102</a:t>
              </a:r>
              <a:endParaRPr lang="fr-FR" sz="360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endParaRP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UTILISER UN PAPERBOARD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4" name="Freeform 6"/>
          <p:cNvSpPr>
            <a:spLocks/>
          </p:cNvSpPr>
          <p:nvPr/>
        </p:nvSpPr>
        <p:spPr bwMode="auto">
          <a:xfrm>
            <a:off x="2352675" y="3082925"/>
            <a:ext cx="412750" cy="330200"/>
          </a:xfrm>
          <a:custGeom>
            <a:avLst/>
            <a:gdLst>
              <a:gd name="T0" fmla="*/ 0 w 260"/>
              <a:gd name="T1" fmla="*/ 208 h 208"/>
              <a:gd name="T2" fmla="*/ 156 w 260"/>
              <a:gd name="T3" fmla="*/ 142 h 208"/>
              <a:gd name="T4" fmla="*/ 260 w 260"/>
              <a:gd name="T5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0" h="208">
                <a:moveTo>
                  <a:pt x="0" y="208"/>
                </a:moveTo>
                <a:lnTo>
                  <a:pt x="156" y="142"/>
                </a:lnTo>
                <a:lnTo>
                  <a:pt x="260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1993900" y="3254375"/>
            <a:ext cx="419100" cy="390525"/>
          </a:xfrm>
          <a:custGeom>
            <a:avLst/>
            <a:gdLst>
              <a:gd name="T0" fmla="*/ 132 w 264"/>
              <a:gd name="T1" fmla="*/ 0 h 246"/>
              <a:gd name="T2" fmla="*/ 132 w 264"/>
              <a:gd name="T3" fmla="*/ 0 h 246"/>
              <a:gd name="T4" fmla="*/ 118 w 264"/>
              <a:gd name="T5" fmla="*/ 0 h 246"/>
              <a:gd name="T6" fmla="*/ 106 w 264"/>
              <a:gd name="T7" fmla="*/ 2 h 246"/>
              <a:gd name="T8" fmla="*/ 94 w 264"/>
              <a:gd name="T9" fmla="*/ 6 h 246"/>
              <a:gd name="T10" fmla="*/ 82 w 264"/>
              <a:gd name="T11" fmla="*/ 10 h 246"/>
              <a:gd name="T12" fmla="*/ 58 w 264"/>
              <a:gd name="T13" fmla="*/ 22 h 246"/>
              <a:gd name="T14" fmla="*/ 40 w 264"/>
              <a:gd name="T15" fmla="*/ 36 h 246"/>
              <a:gd name="T16" fmla="*/ 22 w 264"/>
              <a:gd name="T17" fmla="*/ 54 h 246"/>
              <a:gd name="T18" fmla="*/ 16 w 264"/>
              <a:gd name="T19" fmla="*/ 64 h 246"/>
              <a:gd name="T20" fmla="*/ 10 w 264"/>
              <a:gd name="T21" fmla="*/ 76 h 246"/>
              <a:gd name="T22" fmla="*/ 6 w 264"/>
              <a:gd name="T23" fmla="*/ 88 h 246"/>
              <a:gd name="T24" fmla="*/ 2 w 264"/>
              <a:gd name="T25" fmla="*/ 100 h 246"/>
              <a:gd name="T26" fmla="*/ 0 w 264"/>
              <a:gd name="T27" fmla="*/ 112 h 246"/>
              <a:gd name="T28" fmla="*/ 0 w 264"/>
              <a:gd name="T29" fmla="*/ 124 h 246"/>
              <a:gd name="T30" fmla="*/ 0 w 264"/>
              <a:gd name="T31" fmla="*/ 124 h 246"/>
              <a:gd name="T32" fmla="*/ 0 w 264"/>
              <a:gd name="T33" fmla="*/ 136 h 246"/>
              <a:gd name="T34" fmla="*/ 2 w 264"/>
              <a:gd name="T35" fmla="*/ 148 h 246"/>
              <a:gd name="T36" fmla="*/ 6 w 264"/>
              <a:gd name="T37" fmla="*/ 160 h 246"/>
              <a:gd name="T38" fmla="*/ 10 w 264"/>
              <a:gd name="T39" fmla="*/ 172 h 246"/>
              <a:gd name="T40" fmla="*/ 16 w 264"/>
              <a:gd name="T41" fmla="*/ 182 h 246"/>
              <a:gd name="T42" fmla="*/ 22 w 264"/>
              <a:gd name="T43" fmla="*/ 192 h 246"/>
              <a:gd name="T44" fmla="*/ 40 w 264"/>
              <a:gd name="T45" fmla="*/ 210 h 246"/>
              <a:gd name="T46" fmla="*/ 58 w 264"/>
              <a:gd name="T47" fmla="*/ 226 h 246"/>
              <a:gd name="T48" fmla="*/ 82 w 264"/>
              <a:gd name="T49" fmla="*/ 236 h 246"/>
              <a:gd name="T50" fmla="*/ 94 w 264"/>
              <a:gd name="T51" fmla="*/ 240 h 246"/>
              <a:gd name="T52" fmla="*/ 106 w 264"/>
              <a:gd name="T53" fmla="*/ 244 h 246"/>
              <a:gd name="T54" fmla="*/ 118 w 264"/>
              <a:gd name="T55" fmla="*/ 246 h 246"/>
              <a:gd name="T56" fmla="*/ 132 w 264"/>
              <a:gd name="T57" fmla="*/ 246 h 246"/>
              <a:gd name="T58" fmla="*/ 132 w 264"/>
              <a:gd name="T59" fmla="*/ 246 h 246"/>
              <a:gd name="T60" fmla="*/ 146 w 264"/>
              <a:gd name="T61" fmla="*/ 246 h 246"/>
              <a:gd name="T62" fmla="*/ 158 w 264"/>
              <a:gd name="T63" fmla="*/ 244 h 246"/>
              <a:gd name="T64" fmla="*/ 172 w 264"/>
              <a:gd name="T65" fmla="*/ 240 h 246"/>
              <a:gd name="T66" fmla="*/ 184 w 264"/>
              <a:gd name="T67" fmla="*/ 236 h 246"/>
              <a:gd name="T68" fmla="*/ 206 w 264"/>
              <a:gd name="T69" fmla="*/ 226 h 246"/>
              <a:gd name="T70" fmla="*/ 226 w 264"/>
              <a:gd name="T71" fmla="*/ 210 h 246"/>
              <a:gd name="T72" fmla="*/ 242 w 264"/>
              <a:gd name="T73" fmla="*/ 192 h 246"/>
              <a:gd name="T74" fmla="*/ 248 w 264"/>
              <a:gd name="T75" fmla="*/ 182 h 246"/>
              <a:gd name="T76" fmla="*/ 254 w 264"/>
              <a:gd name="T77" fmla="*/ 172 h 246"/>
              <a:gd name="T78" fmla="*/ 258 w 264"/>
              <a:gd name="T79" fmla="*/ 160 h 246"/>
              <a:gd name="T80" fmla="*/ 262 w 264"/>
              <a:gd name="T81" fmla="*/ 148 h 246"/>
              <a:gd name="T82" fmla="*/ 264 w 264"/>
              <a:gd name="T83" fmla="*/ 136 h 246"/>
              <a:gd name="T84" fmla="*/ 264 w 264"/>
              <a:gd name="T85" fmla="*/ 124 h 246"/>
              <a:gd name="T86" fmla="*/ 264 w 264"/>
              <a:gd name="T87" fmla="*/ 124 h 246"/>
              <a:gd name="T88" fmla="*/ 264 w 264"/>
              <a:gd name="T89" fmla="*/ 112 h 246"/>
              <a:gd name="T90" fmla="*/ 262 w 264"/>
              <a:gd name="T91" fmla="*/ 100 h 246"/>
              <a:gd name="T92" fmla="*/ 258 w 264"/>
              <a:gd name="T93" fmla="*/ 88 h 246"/>
              <a:gd name="T94" fmla="*/ 254 w 264"/>
              <a:gd name="T95" fmla="*/ 76 h 246"/>
              <a:gd name="T96" fmla="*/ 248 w 264"/>
              <a:gd name="T97" fmla="*/ 64 h 246"/>
              <a:gd name="T98" fmla="*/ 242 w 264"/>
              <a:gd name="T99" fmla="*/ 54 h 246"/>
              <a:gd name="T100" fmla="*/ 226 w 264"/>
              <a:gd name="T101" fmla="*/ 36 h 246"/>
              <a:gd name="T102" fmla="*/ 206 w 264"/>
              <a:gd name="T103" fmla="*/ 22 h 246"/>
              <a:gd name="T104" fmla="*/ 184 w 264"/>
              <a:gd name="T105" fmla="*/ 10 h 246"/>
              <a:gd name="T106" fmla="*/ 172 w 264"/>
              <a:gd name="T107" fmla="*/ 6 h 246"/>
              <a:gd name="T108" fmla="*/ 158 w 264"/>
              <a:gd name="T109" fmla="*/ 2 h 246"/>
              <a:gd name="T110" fmla="*/ 146 w 264"/>
              <a:gd name="T111" fmla="*/ 0 h 246"/>
              <a:gd name="T112" fmla="*/ 132 w 264"/>
              <a:gd name="T113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4" h="246">
                <a:moveTo>
                  <a:pt x="132" y="0"/>
                </a:moveTo>
                <a:lnTo>
                  <a:pt x="132" y="0"/>
                </a:lnTo>
                <a:lnTo>
                  <a:pt x="118" y="0"/>
                </a:lnTo>
                <a:lnTo>
                  <a:pt x="106" y="2"/>
                </a:lnTo>
                <a:lnTo>
                  <a:pt x="94" y="6"/>
                </a:lnTo>
                <a:lnTo>
                  <a:pt x="82" y="10"/>
                </a:lnTo>
                <a:lnTo>
                  <a:pt x="58" y="22"/>
                </a:lnTo>
                <a:lnTo>
                  <a:pt x="40" y="36"/>
                </a:lnTo>
                <a:lnTo>
                  <a:pt x="22" y="54"/>
                </a:lnTo>
                <a:lnTo>
                  <a:pt x="16" y="64"/>
                </a:lnTo>
                <a:lnTo>
                  <a:pt x="10" y="76"/>
                </a:lnTo>
                <a:lnTo>
                  <a:pt x="6" y="88"/>
                </a:lnTo>
                <a:lnTo>
                  <a:pt x="2" y="100"/>
                </a:lnTo>
                <a:lnTo>
                  <a:pt x="0" y="112"/>
                </a:lnTo>
                <a:lnTo>
                  <a:pt x="0" y="124"/>
                </a:lnTo>
                <a:lnTo>
                  <a:pt x="0" y="124"/>
                </a:lnTo>
                <a:lnTo>
                  <a:pt x="0" y="136"/>
                </a:lnTo>
                <a:lnTo>
                  <a:pt x="2" y="148"/>
                </a:lnTo>
                <a:lnTo>
                  <a:pt x="6" y="160"/>
                </a:lnTo>
                <a:lnTo>
                  <a:pt x="10" y="172"/>
                </a:lnTo>
                <a:lnTo>
                  <a:pt x="16" y="182"/>
                </a:lnTo>
                <a:lnTo>
                  <a:pt x="22" y="192"/>
                </a:lnTo>
                <a:lnTo>
                  <a:pt x="40" y="210"/>
                </a:lnTo>
                <a:lnTo>
                  <a:pt x="58" y="226"/>
                </a:lnTo>
                <a:lnTo>
                  <a:pt x="82" y="236"/>
                </a:lnTo>
                <a:lnTo>
                  <a:pt x="94" y="240"/>
                </a:lnTo>
                <a:lnTo>
                  <a:pt x="106" y="244"/>
                </a:lnTo>
                <a:lnTo>
                  <a:pt x="118" y="246"/>
                </a:lnTo>
                <a:lnTo>
                  <a:pt x="132" y="246"/>
                </a:lnTo>
                <a:lnTo>
                  <a:pt x="132" y="246"/>
                </a:lnTo>
                <a:lnTo>
                  <a:pt x="146" y="246"/>
                </a:lnTo>
                <a:lnTo>
                  <a:pt x="158" y="244"/>
                </a:lnTo>
                <a:lnTo>
                  <a:pt x="172" y="240"/>
                </a:lnTo>
                <a:lnTo>
                  <a:pt x="184" y="236"/>
                </a:lnTo>
                <a:lnTo>
                  <a:pt x="206" y="226"/>
                </a:lnTo>
                <a:lnTo>
                  <a:pt x="226" y="210"/>
                </a:lnTo>
                <a:lnTo>
                  <a:pt x="242" y="192"/>
                </a:lnTo>
                <a:lnTo>
                  <a:pt x="248" y="182"/>
                </a:lnTo>
                <a:lnTo>
                  <a:pt x="254" y="172"/>
                </a:lnTo>
                <a:lnTo>
                  <a:pt x="258" y="160"/>
                </a:lnTo>
                <a:lnTo>
                  <a:pt x="262" y="148"/>
                </a:lnTo>
                <a:lnTo>
                  <a:pt x="264" y="136"/>
                </a:lnTo>
                <a:lnTo>
                  <a:pt x="264" y="124"/>
                </a:lnTo>
                <a:lnTo>
                  <a:pt x="264" y="124"/>
                </a:lnTo>
                <a:lnTo>
                  <a:pt x="264" y="112"/>
                </a:lnTo>
                <a:lnTo>
                  <a:pt x="262" y="100"/>
                </a:lnTo>
                <a:lnTo>
                  <a:pt x="258" y="88"/>
                </a:lnTo>
                <a:lnTo>
                  <a:pt x="254" y="76"/>
                </a:lnTo>
                <a:lnTo>
                  <a:pt x="248" y="64"/>
                </a:lnTo>
                <a:lnTo>
                  <a:pt x="242" y="54"/>
                </a:lnTo>
                <a:lnTo>
                  <a:pt x="226" y="36"/>
                </a:lnTo>
                <a:lnTo>
                  <a:pt x="206" y="22"/>
                </a:lnTo>
                <a:lnTo>
                  <a:pt x="184" y="10"/>
                </a:lnTo>
                <a:lnTo>
                  <a:pt x="172" y="6"/>
                </a:lnTo>
                <a:lnTo>
                  <a:pt x="158" y="2"/>
                </a:lnTo>
                <a:lnTo>
                  <a:pt x="146" y="0"/>
                </a:lnTo>
                <a:lnTo>
                  <a:pt x="132" y="0"/>
                </a:lnTo>
                <a:close/>
              </a:path>
            </a:pathLst>
          </a:custGeom>
          <a:solidFill>
            <a:srgbClr val="FF66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1993900" y="3254375"/>
            <a:ext cx="419100" cy="390525"/>
          </a:xfrm>
          <a:custGeom>
            <a:avLst/>
            <a:gdLst>
              <a:gd name="T0" fmla="*/ 132 w 264"/>
              <a:gd name="T1" fmla="*/ 0 h 246"/>
              <a:gd name="T2" fmla="*/ 132 w 264"/>
              <a:gd name="T3" fmla="*/ 0 h 246"/>
              <a:gd name="T4" fmla="*/ 118 w 264"/>
              <a:gd name="T5" fmla="*/ 0 h 246"/>
              <a:gd name="T6" fmla="*/ 106 w 264"/>
              <a:gd name="T7" fmla="*/ 2 h 246"/>
              <a:gd name="T8" fmla="*/ 94 w 264"/>
              <a:gd name="T9" fmla="*/ 6 h 246"/>
              <a:gd name="T10" fmla="*/ 82 w 264"/>
              <a:gd name="T11" fmla="*/ 10 h 246"/>
              <a:gd name="T12" fmla="*/ 58 w 264"/>
              <a:gd name="T13" fmla="*/ 22 h 246"/>
              <a:gd name="T14" fmla="*/ 40 w 264"/>
              <a:gd name="T15" fmla="*/ 36 h 246"/>
              <a:gd name="T16" fmla="*/ 22 w 264"/>
              <a:gd name="T17" fmla="*/ 54 h 246"/>
              <a:gd name="T18" fmla="*/ 16 w 264"/>
              <a:gd name="T19" fmla="*/ 64 h 246"/>
              <a:gd name="T20" fmla="*/ 10 w 264"/>
              <a:gd name="T21" fmla="*/ 76 h 246"/>
              <a:gd name="T22" fmla="*/ 6 w 264"/>
              <a:gd name="T23" fmla="*/ 88 h 246"/>
              <a:gd name="T24" fmla="*/ 2 w 264"/>
              <a:gd name="T25" fmla="*/ 100 h 246"/>
              <a:gd name="T26" fmla="*/ 0 w 264"/>
              <a:gd name="T27" fmla="*/ 112 h 246"/>
              <a:gd name="T28" fmla="*/ 0 w 264"/>
              <a:gd name="T29" fmla="*/ 124 h 246"/>
              <a:gd name="T30" fmla="*/ 0 w 264"/>
              <a:gd name="T31" fmla="*/ 124 h 246"/>
              <a:gd name="T32" fmla="*/ 0 w 264"/>
              <a:gd name="T33" fmla="*/ 136 h 246"/>
              <a:gd name="T34" fmla="*/ 2 w 264"/>
              <a:gd name="T35" fmla="*/ 148 h 246"/>
              <a:gd name="T36" fmla="*/ 6 w 264"/>
              <a:gd name="T37" fmla="*/ 160 h 246"/>
              <a:gd name="T38" fmla="*/ 10 w 264"/>
              <a:gd name="T39" fmla="*/ 172 h 246"/>
              <a:gd name="T40" fmla="*/ 16 w 264"/>
              <a:gd name="T41" fmla="*/ 182 h 246"/>
              <a:gd name="T42" fmla="*/ 22 w 264"/>
              <a:gd name="T43" fmla="*/ 192 h 246"/>
              <a:gd name="T44" fmla="*/ 40 w 264"/>
              <a:gd name="T45" fmla="*/ 210 h 246"/>
              <a:gd name="T46" fmla="*/ 58 w 264"/>
              <a:gd name="T47" fmla="*/ 226 h 246"/>
              <a:gd name="T48" fmla="*/ 82 w 264"/>
              <a:gd name="T49" fmla="*/ 236 h 246"/>
              <a:gd name="T50" fmla="*/ 94 w 264"/>
              <a:gd name="T51" fmla="*/ 240 h 246"/>
              <a:gd name="T52" fmla="*/ 106 w 264"/>
              <a:gd name="T53" fmla="*/ 244 h 246"/>
              <a:gd name="T54" fmla="*/ 118 w 264"/>
              <a:gd name="T55" fmla="*/ 246 h 246"/>
              <a:gd name="T56" fmla="*/ 132 w 264"/>
              <a:gd name="T57" fmla="*/ 246 h 246"/>
              <a:gd name="T58" fmla="*/ 132 w 264"/>
              <a:gd name="T59" fmla="*/ 246 h 246"/>
              <a:gd name="T60" fmla="*/ 146 w 264"/>
              <a:gd name="T61" fmla="*/ 246 h 246"/>
              <a:gd name="T62" fmla="*/ 158 w 264"/>
              <a:gd name="T63" fmla="*/ 244 h 246"/>
              <a:gd name="T64" fmla="*/ 172 w 264"/>
              <a:gd name="T65" fmla="*/ 240 h 246"/>
              <a:gd name="T66" fmla="*/ 184 w 264"/>
              <a:gd name="T67" fmla="*/ 236 h 246"/>
              <a:gd name="T68" fmla="*/ 206 w 264"/>
              <a:gd name="T69" fmla="*/ 226 h 246"/>
              <a:gd name="T70" fmla="*/ 226 w 264"/>
              <a:gd name="T71" fmla="*/ 210 h 246"/>
              <a:gd name="T72" fmla="*/ 242 w 264"/>
              <a:gd name="T73" fmla="*/ 192 h 246"/>
              <a:gd name="T74" fmla="*/ 248 w 264"/>
              <a:gd name="T75" fmla="*/ 182 h 246"/>
              <a:gd name="T76" fmla="*/ 254 w 264"/>
              <a:gd name="T77" fmla="*/ 172 h 246"/>
              <a:gd name="T78" fmla="*/ 258 w 264"/>
              <a:gd name="T79" fmla="*/ 160 h 246"/>
              <a:gd name="T80" fmla="*/ 262 w 264"/>
              <a:gd name="T81" fmla="*/ 148 h 246"/>
              <a:gd name="T82" fmla="*/ 264 w 264"/>
              <a:gd name="T83" fmla="*/ 136 h 246"/>
              <a:gd name="T84" fmla="*/ 264 w 264"/>
              <a:gd name="T85" fmla="*/ 124 h 246"/>
              <a:gd name="T86" fmla="*/ 264 w 264"/>
              <a:gd name="T87" fmla="*/ 124 h 246"/>
              <a:gd name="T88" fmla="*/ 264 w 264"/>
              <a:gd name="T89" fmla="*/ 112 h 246"/>
              <a:gd name="T90" fmla="*/ 262 w 264"/>
              <a:gd name="T91" fmla="*/ 100 h 246"/>
              <a:gd name="T92" fmla="*/ 258 w 264"/>
              <a:gd name="T93" fmla="*/ 88 h 246"/>
              <a:gd name="T94" fmla="*/ 254 w 264"/>
              <a:gd name="T95" fmla="*/ 76 h 246"/>
              <a:gd name="T96" fmla="*/ 248 w 264"/>
              <a:gd name="T97" fmla="*/ 64 h 246"/>
              <a:gd name="T98" fmla="*/ 242 w 264"/>
              <a:gd name="T99" fmla="*/ 54 h 246"/>
              <a:gd name="T100" fmla="*/ 226 w 264"/>
              <a:gd name="T101" fmla="*/ 36 h 246"/>
              <a:gd name="T102" fmla="*/ 206 w 264"/>
              <a:gd name="T103" fmla="*/ 22 h 246"/>
              <a:gd name="T104" fmla="*/ 184 w 264"/>
              <a:gd name="T105" fmla="*/ 10 h 246"/>
              <a:gd name="T106" fmla="*/ 172 w 264"/>
              <a:gd name="T107" fmla="*/ 6 h 246"/>
              <a:gd name="T108" fmla="*/ 158 w 264"/>
              <a:gd name="T109" fmla="*/ 2 h 246"/>
              <a:gd name="T110" fmla="*/ 146 w 264"/>
              <a:gd name="T111" fmla="*/ 0 h 246"/>
              <a:gd name="T112" fmla="*/ 132 w 264"/>
              <a:gd name="T113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4" h="246">
                <a:moveTo>
                  <a:pt x="132" y="0"/>
                </a:moveTo>
                <a:lnTo>
                  <a:pt x="132" y="0"/>
                </a:lnTo>
                <a:lnTo>
                  <a:pt x="118" y="0"/>
                </a:lnTo>
                <a:lnTo>
                  <a:pt x="106" y="2"/>
                </a:lnTo>
                <a:lnTo>
                  <a:pt x="94" y="6"/>
                </a:lnTo>
                <a:lnTo>
                  <a:pt x="82" y="10"/>
                </a:lnTo>
                <a:lnTo>
                  <a:pt x="58" y="22"/>
                </a:lnTo>
                <a:lnTo>
                  <a:pt x="40" y="36"/>
                </a:lnTo>
                <a:lnTo>
                  <a:pt x="22" y="54"/>
                </a:lnTo>
                <a:lnTo>
                  <a:pt x="16" y="64"/>
                </a:lnTo>
                <a:lnTo>
                  <a:pt x="10" y="76"/>
                </a:lnTo>
                <a:lnTo>
                  <a:pt x="6" y="88"/>
                </a:lnTo>
                <a:lnTo>
                  <a:pt x="2" y="100"/>
                </a:lnTo>
                <a:lnTo>
                  <a:pt x="0" y="112"/>
                </a:lnTo>
                <a:lnTo>
                  <a:pt x="0" y="124"/>
                </a:lnTo>
                <a:lnTo>
                  <a:pt x="0" y="124"/>
                </a:lnTo>
                <a:lnTo>
                  <a:pt x="0" y="136"/>
                </a:lnTo>
                <a:lnTo>
                  <a:pt x="2" y="148"/>
                </a:lnTo>
                <a:lnTo>
                  <a:pt x="6" y="160"/>
                </a:lnTo>
                <a:lnTo>
                  <a:pt x="10" y="172"/>
                </a:lnTo>
                <a:lnTo>
                  <a:pt x="16" y="182"/>
                </a:lnTo>
                <a:lnTo>
                  <a:pt x="22" y="192"/>
                </a:lnTo>
                <a:lnTo>
                  <a:pt x="40" y="210"/>
                </a:lnTo>
                <a:lnTo>
                  <a:pt x="58" y="226"/>
                </a:lnTo>
                <a:lnTo>
                  <a:pt x="82" y="236"/>
                </a:lnTo>
                <a:lnTo>
                  <a:pt x="94" y="240"/>
                </a:lnTo>
                <a:lnTo>
                  <a:pt x="106" y="244"/>
                </a:lnTo>
                <a:lnTo>
                  <a:pt x="118" y="246"/>
                </a:lnTo>
                <a:lnTo>
                  <a:pt x="132" y="246"/>
                </a:lnTo>
                <a:lnTo>
                  <a:pt x="132" y="246"/>
                </a:lnTo>
                <a:lnTo>
                  <a:pt x="146" y="246"/>
                </a:lnTo>
                <a:lnTo>
                  <a:pt x="158" y="244"/>
                </a:lnTo>
                <a:lnTo>
                  <a:pt x="172" y="240"/>
                </a:lnTo>
                <a:lnTo>
                  <a:pt x="184" y="236"/>
                </a:lnTo>
                <a:lnTo>
                  <a:pt x="206" y="226"/>
                </a:lnTo>
                <a:lnTo>
                  <a:pt x="226" y="210"/>
                </a:lnTo>
                <a:lnTo>
                  <a:pt x="242" y="192"/>
                </a:lnTo>
                <a:lnTo>
                  <a:pt x="248" y="182"/>
                </a:lnTo>
                <a:lnTo>
                  <a:pt x="254" y="172"/>
                </a:lnTo>
                <a:lnTo>
                  <a:pt x="258" y="160"/>
                </a:lnTo>
                <a:lnTo>
                  <a:pt x="262" y="148"/>
                </a:lnTo>
                <a:lnTo>
                  <a:pt x="264" y="136"/>
                </a:lnTo>
                <a:lnTo>
                  <a:pt x="264" y="124"/>
                </a:lnTo>
                <a:lnTo>
                  <a:pt x="264" y="124"/>
                </a:lnTo>
                <a:lnTo>
                  <a:pt x="264" y="112"/>
                </a:lnTo>
                <a:lnTo>
                  <a:pt x="262" y="100"/>
                </a:lnTo>
                <a:lnTo>
                  <a:pt x="258" y="88"/>
                </a:lnTo>
                <a:lnTo>
                  <a:pt x="254" y="76"/>
                </a:lnTo>
                <a:lnTo>
                  <a:pt x="248" y="64"/>
                </a:lnTo>
                <a:lnTo>
                  <a:pt x="242" y="54"/>
                </a:lnTo>
                <a:lnTo>
                  <a:pt x="226" y="36"/>
                </a:lnTo>
                <a:lnTo>
                  <a:pt x="206" y="22"/>
                </a:lnTo>
                <a:lnTo>
                  <a:pt x="184" y="10"/>
                </a:lnTo>
                <a:lnTo>
                  <a:pt x="172" y="6"/>
                </a:lnTo>
                <a:lnTo>
                  <a:pt x="158" y="2"/>
                </a:lnTo>
                <a:lnTo>
                  <a:pt x="146" y="0"/>
                </a:lnTo>
                <a:lnTo>
                  <a:pt x="1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1993900" y="3254375"/>
            <a:ext cx="419100" cy="390525"/>
          </a:xfrm>
          <a:custGeom>
            <a:avLst/>
            <a:gdLst>
              <a:gd name="T0" fmla="*/ 132 w 264"/>
              <a:gd name="T1" fmla="*/ 0 h 246"/>
              <a:gd name="T2" fmla="*/ 132 w 264"/>
              <a:gd name="T3" fmla="*/ 0 h 246"/>
              <a:gd name="T4" fmla="*/ 118 w 264"/>
              <a:gd name="T5" fmla="*/ 0 h 246"/>
              <a:gd name="T6" fmla="*/ 106 w 264"/>
              <a:gd name="T7" fmla="*/ 2 h 246"/>
              <a:gd name="T8" fmla="*/ 94 w 264"/>
              <a:gd name="T9" fmla="*/ 6 h 246"/>
              <a:gd name="T10" fmla="*/ 82 w 264"/>
              <a:gd name="T11" fmla="*/ 10 h 246"/>
              <a:gd name="T12" fmla="*/ 58 w 264"/>
              <a:gd name="T13" fmla="*/ 22 h 246"/>
              <a:gd name="T14" fmla="*/ 40 w 264"/>
              <a:gd name="T15" fmla="*/ 36 h 246"/>
              <a:gd name="T16" fmla="*/ 22 w 264"/>
              <a:gd name="T17" fmla="*/ 54 h 246"/>
              <a:gd name="T18" fmla="*/ 16 w 264"/>
              <a:gd name="T19" fmla="*/ 64 h 246"/>
              <a:gd name="T20" fmla="*/ 10 w 264"/>
              <a:gd name="T21" fmla="*/ 76 h 246"/>
              <a:gd name="T22" fmla="*/ 6 w 264"/>
              <a:gd name="T23" fmla="*/ 88 h 246"/>
              <a:gd name="T24" fmla="*/ 2 w 264"/>
              <a:gd name="T25" fmla="*/ 100 h 246"/>
              <a:gd name="T26" fmla="*/ 0 w 264"/>
              <a:gd name="T27" fmla="*/ 112 h 246"/>
              <a:gd name="T28" fmla="*/ 0 w 264"/>
              <a:gd name="T29" fmla="*/ 124 h 246"/>
              <a:gd name="T30" fmla="*/ 0 w 264"/>
              <a:gd name="T31" fmla="*/ 124 h 246"/>
              <a:gd name="T32" fmla="*/ 0 w 264"/>
              <a:gd name="T33" fmla="*/ 136 h 246"/>
              <a:gd name="T34" fmla="*/ 2 w 264"/>
              <a:gd name="T35" fmla="*/ 148 h 246"/>
              <a:gd name="T36" fmla="*/ 6 w 264"/>
              <a:gd name="T37" fmla="*/ 160 h 246"/>
              <a:gd name="T38" fmla="*/ 10 w 264"/>
              <a:gd name="T39" fmla="*/ 172 h 246"/>
              <a:gd name="T40" fmla="*/ 16 w 264"/>
              <a:gd name="T41" fmla="*/ 182 h 246"/>
              <a:gd name="T42" fmla="*/ 22 w 264"/>
              <a:gd name="T43" fmla="*/ 192 h 246"/>
              <a:gd name="T44" fmla="*/ 40 w 264"/>
              <a:gd name="T45" fmla="*/ 210 h 246"/>
              <a:gd name="T46" fmla="*/ 58 w 264"/>
              <a:gd name="T47" fmla="*/ 226 h 246"/>
              <a:gd name="T48" fmla="*/ 82 w 264"/>
              <a:gd name="T49" fmla="*/ 236 h 246"/>
              <a:gd name="T50" fmla="*/ 94 w 264"/>
              <a:gd name="T51" fmla="*/ 240 h 246"/>
              <a:gd name="T52" fmla="*/ 106 w 264"/>
              <a:gd name="T53" fmla="*/ 244 h 246"/>
              <a:gd name="T54" fmla="*/ 118 w 264"/>
              <a:gd name="T55" fmla="*/ 246 h 246"/>
              <a:gd name="T56" fmla="*/ 132 w 264"/>
              <a:gd name="T57" fmla="*/ 246 h 246"/>
              <a:gd name="T58" fmla="*/ 132 w 264"/>
              <a:gd name="T59" fmla="*/ 246 h 246"/>
              <a:gd name="T60" fmla="*/ 146 w 264"/>
              <a:gd name="T61" fmla="*/ 246 h 246"/>
              <a:gd name="T62" fmla="*/ 158 w 264"/>
              <a:gd name="T63" fmla="*/ 244 h 246"/>
              <a:gd name="T64" fmla="*/ 172 w 264"/>
              <a:gd name="T65" fmla="*/ 240 h 246"/>
              <a:gd name="T66" fmla="*/ 184 w 264"/>
              <a:gd name="T67" fmla="*/ 236 h 246"/>
              <a:gd name="T68" fmla="*/ 206 w 264"/>
              <a:gd name="T69" fmla="*/ 226 h 246"/>
              <a:gd name="T70" fmla="*/ 226 w 264"/>
              <a:gd name="T71" fmla="*/ 210 h 246"/>
              <a:gd name="T72" fmla="*/ 242 w 264"/>
              <a:gd name="T73" fmla="*/ 192 h 246"/>
              <a:gd name="T74" fmla="*/ 248 w 264"/>
              <a:gd name="T75" fmla="*/ 182 h 246"/>
              <a:gd name="T76" fmla="*/ 254 w 264"/>
              <a:gd name="T77" fmla="*/ 172 h 246"/>
              <a:gd name="T78" fmla="*/ 258 w 264"/>
              <a:gd name="T79" fmla="*/ 160 h 246"/>
              <a:gd name="T80" fmla="*/ 262 w 264"/>
              <a:gd name="T81" fmla="*/ 148 h 246"/>
              <a:gd name="T82" fmla="*/ 264 w 264"/>
              <a:gd name="T83" fmla="*/ 136 h 246"/>
              <a:gd name="T84" fmla="*/ 264 w 264"/>
              <a:gd name="T85" fmla="*/ 124 h 246"/>
              <a:gd name="T86" fmla="*/ 264 w 264"/>
              <a:gd name="T87" fmla="*/ 124 h 246"/>
              <a:gd name="T88" fmla="*/ 264 w 264"/>
              <a:gd name="T89" fmla="*/ 112 h 246"/>
              <a:gd name="T90" fmla="*/ 262 w 264"/>
              <a:gd name="T91" fmla="*/ 100 h 246"/>
              <a:gd name="T92" fmla="*/ 258 w 264"/>
              <a:gd name="T93" fmla="*/ 88 h 246"/>
              <a:gd name="T94" fmla="*/ 254 w 264"/>
              <a:gd name="T95" fmla="*/ 76 h 246"/>
              <a:gd name="T96" fmla="*/ 248 w 264"/>
              <a:gd name="T97" fmla="*/ 64 h 246"/>
              <a:gd name="T98" fmla="*/ 242 w 264"/>
              <a:gd name="T99" fmla="*/ 54 h 246"/>
              <a:gd name="T100" fmla="*/ 226 w 264"/>
              <a:gd name="T101" fmla="*/ 36 h 246"/>
              <a:gd name="T102" fmla="*/ 206 w 264"/>
              <a:gd name="T103" fmla="*/ 22 h 246"/>
              <a:gd name="T104" fmla="*/ 184 w 264"/>
              <a:gd name="T105" fmla="*/ 10 h 246"/>
              <a:gd name="T106" fmla="*/ 172 w 264"/>
              <a:gd name="T107" fmla="*/ 6 h 246"/>
              <a:gd name="T108" fmla="*/ 158 w 264"/>
              <a:gd name="T109" fmla="*/ 2 h 246"/>
              <a:gd name="T110" fmla="*/ 146 w 264"/>
              <a:gd name="T111" fmla="*/ 0 h 246"/>
              <a:gd name="T112" fmla="*/ 132 w 264"/>
              <a:gd name="T113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4" h="246">
                <a:moveTo>
                  <a:pt x="132" y="0"/>
                </a:moveTo>
                <a:lnTo>
                  <a:pt x="132" y="0"/>
                </a:lnTo>
                <a:lnTo>
                  <a:pt x="118" y="0"/>
                </a:lnTo>
                <a:lnTo>
                  <a:pt x="106" y="2"/>
                </a:lnTo>
                <a:lnTo>
                  <a:pt x="94" y="6"/>
                </a:lnTo>
                <a:lnTo>
                  <a:pt x="82" y="10"/>
                </a:lnTo>
                <a:lnTo>
                  <a:pt x="58" y="22"/>
                </a:lnTo>
                <a:lnTo>
                  <a:pt x="40" y="36"/>
                </a:lnTo>
                <a:lnTo>
                  <a:pt x="22" y="54"/>
                </a:lnTo>
                <a:lnTo>
                  <a:pt x="16" y="64"/>
                </a:lnTo>
                <a:lnTo>
                  <a:pt x="10" y="76"/>
                </a:lnTo>
                <a:lnTo>
                  <a:pt x="6" y="88"/>
                </a:lnTo>
                <a:lnTo>
                  <a:pt x="2" y="100"/>
                </a:lnTo>
                <a:lnTo>
                  <a:pt x="0" y="112"/>
                </a:lnTo>
                <a:lnTo>
                  <a:pt x="0" y="124"/>
                </a:lnTo>
                <a:lnTo>
                  <a:pt x="0" y="124"/>
                </a:lnTo>
                <a:lnTo>
                  <a:pt x="0" y="136"/>
                </a:lnTo>
                <a:lnTo>
                  <a:pt x="2" y="148"/>
                </a:lnTo>
                <a:lnTo>
                  <a:pt x="6" y="160"/>
                </a:lnTo>
                <a:lnTo>
                  <a:pt x="10" y="172"/>
                </a:lnTo>
                <a:lnTo>
                  <a:pt x="16" y="182"/>
                </a:lnTo>
                <a:lnTo>
                  <a:pt x="22" y="192"/>
                </a:lnTo>
                <a:lnTo>
                  <a:pt x="40" y="210"/>
                </a:lnTo>
                <a:lnTo>
                  <a:pt x="58" y="226"/>
                </a:lnTo>
                <a:lnTo>
                  <a:pt x="82" y="236"/>
                </a:lnTo>
                <a:lnTo>
                  <a:pt x="94" y="240"/>
                </a:lnTo>
                <a:lnTo>
                  <a:pt x="106" y="244"/>
                </a:lnTo>
                <a:lnTo>
                  <a:pt x="118" y="246"/>
                </a:lnTo>
                <a:lnTo>
                  <a:pt x="132" y="246"/>
                </a:lnTo>
                <a:lnTo>
                  <a:pt x="132" y="246"/>
                </a:lnTo>
                <a:lnTo>
                  <a:pt x="146" y="246"/>
                </a:lnTo>
                <a:lnTo>
                  <a:pt x="158" y="244"/>
                </a:lnTo>
                <a:lnTo>
                  <a:pt x="172" y="240"/>
                </a:lnTo>
                <a:lnTo>
                  <a:pt x="184" y="236"/>
                </a:lnTo>
                <a:lnTo>
                  <a:pt x="206" y="226"/>
                </a:lnTo>
                <a:lnTo>
                  <a:pt x="226" y="210"/>
                </a:lnTo>
                <a:lnTo>
                  <a:pt x="242" y="192"/>
                </a:lnTo>
                <a:lnTo>
                  <a:pt x="248" y="182"/>
                </a:lnTo>
                <a:lnTo>
                  <a:pt x="254" y="172"/>
                </a:lnTo>
                <a:lnTo>
                  <a:pt x="258" y="160"/>
                </a:lnTo>
                <a:lnTo>
                  <a:pt x="262" y="148"/>
                </a:lnTo>
                <a:lnTo>
                  <a:pt x="264" y="136"/>
                </a:lnTo>
                <a:lnTo>
                  <a:pt x="264" y="124"/>
                </a:lnTo>
                <a:lnTo>
                  <a:pt x="264" y="124"/>
                </a:lnTo>
                <a:lnTo>
                  <a:pt x="264" y="112"/>
                </a:lnTo>
                <a:lnTo>
                  <a:pt x="262" y="100"/>
                </a:lnTo>
                <a:lnTo>
                  <a:pt x="258" y="88"/>
                </a:lnTo>
                <a:lnTo>
                  <a:pt x="254" y="76"/>
                </a:lnTo>
                <a:lnTo>
                  <a:pt x="248" y="64"/>
                </a:lnTo>
                <a:lnTo>
                  <a:pt x="242" y="54"/>
                </a:lnTo>
                <a:lnTo>
                  <a:pt x="226" y="36"/>
                </a:lnTo>
                <a:lnTo>
                  <a:pt x="206" y="22"/>
                </a:lnTo>
                <a:lnTo>
                  <a:pt x="184" y="10"/>
                </a:lnTo>
                <a:lnTo>
                  <a:pt x="172" y="6"/>
                </a:lnTo>
                <a:lnTo>
                  <a:pt x="158" y="2"/>
                </a:lnTo>
                <a:lnTo>
                  <a:pt x="146" y="0"/>
                </a:lnTo>
                <a:lnTo>
                  <a:pt x="13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016500" y="3035300"/>
            <a:ext cx="415925" cy="396875"/>
          </a:xfrm>
          <a:custGeom>
            <a:avLst/>
            <a:gdLst>
              <a:gd name="T0" fmla="*/ 132 w 262"/>
              <a:gd name="T1" fmla="*/ 0 h 250"/>
              <a:gd name="T2" fmla="*/ 132 w 262"/>
              <a:gd name="T3" fmla="*/ 0 h 250"/>
              <a:gd name="T4" fmla="*/ 118 w 262"/>
              <a:gd name="T5" fmla="*/ 2 h 250"/>
              <a:gd name="T6" fmla="*/ 104 w 262"/>
              <a:gd name="T7" fmla="*/ 4 h 250"/>
              <a:gd name="T8" fmla="*/ 92 w 262"/>
              <a:gd name="T9" fmla="*/ 6 h 250"/>
              <a:gd name="T10" fmla="*/ 80 w 262"/>
              <a:gd name="T11" fmla="*/ 10 h 250"/>
              <a:gd name="T12" fmla="*/ 58 w 262"/>
              <a:gd name="T13" fmla="*/ 22 h 250"/>
              <a:gd name="T14" fmla="*/ 38 w 262"/>
              <a:gd name="T15" fmla="*/ 38 h 250"/>
              <a:gd name="T16" fmla="*/ 22 w 262"/>
              <a:gd name="T17" fmla="*/ 56 h 250"/>
              <a:gd name="T18" fmla="*/ 16 w 262"/>
              <a:gd name="T19" fmla="*/ 66 h 250"/>
              <a:gd name="T20" fmla="*/ 10 w 262"/>
              <a:gd name="T21" fmla="*/ 76 h 250"/>
              <a:gd name="T22" fmla="*/ 6 w 262"/>
              <a:gd name="T23" fmla="*/ 88 h 250"/>
              <a:gd name="T24" fmla="*/ 4 w 262"/>
              <a:gd name="T25" fmla="*/ 100 h 250"/>
              <a:gd name="T26" fmla="*/ 2 w 262"/>
              <a:gd name="T27" fmla="*/ 112 h 250"/>
              <a:gd name="T28" fmla="*/ 0 w 262"/>
              <a:gd name="T29" fmla="*/ 126 h 250"/>
              <a:gd name="T30" fmla="*/ 0 w 262"/>
              <a:gd name="T31" fmla="*/ 126 h 250"/>
              <a:gd name="T32" fmla="*/ 2 w 262"/>
              <a:gd name="T33" fmla="*/ 138 h 250"/>
              <a:gd name="T34" fmla="*/ 4 w 262"/>
              <a:gd name="T35" fmla="*/ 150 h 250"/>
              <a:gd name="T36" fmla="*/ 6 w 262"/>
              <a:gd name="T37" fmla="*/ 162 h 250"/>
              <a:gd name="T38" fmla="*/ 10 w 262"/>
              <a:gd name="T39" fmla="*/ 174 h 250"/>
              <a:gd name="T40" fmla="*/ 16 w 262"/>
              <a:gd name="T41" fmla="*/ 184 h 250"/>
              <a:gd name="T42" fmla="*/ 22 w 262"/>
              <a:gd name="T43" fmla="*/ 194 h 250"/>
              <a:gd name="T44" fmla="*/ 38 w 262"/>
              <a:gd name="T45" fmla="*/ 212 h 250"/>
              <a:gd name="T46" fmla="*/ 58 w 262"/>
              <a:gd name="T47" fmla="*/ 228 h 250"/>
              <a:gd name="T48" fmla="*/ 80 w 262"/>
              <a:gd name="T49" fmla="*/ 240 h 250"/>
              <a:gd name="T50" fmla="*/ 92 w 262"/>
              <a:gd name="T51" fmla="*/ 244 h 250"/>
              <a:gd name="T52" fmla="*/ 104 w 262"/>
              <a:gd name="T53" fmla="*/ 246 h 250"/>
              <a:gd name="T54" fmla="*/ 118 w 262"/>
              <a:gd name="T55" fmla="*/ 248 h 250"/>
              <a:gd name="T56" fmla="*/ 132 w 262"/>
              <a:gd name="T57" fmla="*/ 250 h 250"/>
              <a:gd name="T58" fmla="*/ 132 w 262"/>
              <a:gd name="T59" fmla="*/ 250 h 250"/>
              <a:gd name="T60" fmla="*/ 144 w 262"/>
              <a:gd name="T61" fmla="*/ 248 h 250"/>
              <a:gd name="T62" fmla="*/ 158 w 262"/>
              <a:gd name="T63" fmla="*/ 246 h 250"/>
              <a:gd name="T64" fmla="*/ 170 w 262"/>
              <a:gd name="T65" fmla="*/ 244 h 250"/>
              <a:gd name="T66" fmla="*/ 182 w 262"/>
              <a:gd name="T67" fmla="*/ 240 h 250"/>
              <a:gd name="T68" fmla="*/ 204 w 262"/>
              <a:gd name="T69" fmla="*/ 228 h 250"/>
              <a:gd name="T70" fmla="*/ 224 w 262"/>
              <a:gd name="T71" fmla="*/ 212 h 250"/>
              <a:gd name="T72" fmla="*/ 240 w 262"/>
              <a:gd name="T73" fmla="*/ 194 h 250"/>
              <a:gd name="T74" fmla="*/ 246 w 262"/>
              <a:gd name="T75" fmla="*/ 184 h 250"/>
              <a:gd name="T76" fmla="*/ 252 w 262"/>
              <a:gd name="T77" fmla="*/ 174 h 250"/>
              <a:gd name="T78" fmla="*/ 256 w 262"/>
              <a:gd name="T79" fmla="*/ 162 h 250"/>
              <a:gd name="T80" fmla="*/ 258 w 262"/>
              <a:gd name="T81" fmla="*/ 150 h 250"/>
              <a:gd name="T82" fmla="*/ 260 w 262"/>
              <a:gd name="T83" fmla="*/ 138 h 250"/>
              <a:gd name="T84" fmla="*/ 262 w 262"/>
              <a:gd name="T85" fmla="*/ 126 h 250"/>
              <a:gd name="T86" fmla="*/ 262 w 262"/>
              <a:gd name="T87" fmla="*/ 126 h 250"/>
              <a:gd name="T88" fmla="*/ 260 w 262"/>
              <a:gd name="T89" fmla="*/ 112 h 250"/>
              <a:gd name="T90" fmla="*/ 258 w 262"/>
              <a:gd name="T91" fmla="*/ 100 h 250"/>
              <a:gd name="T92" fmla="*/ 256 w 262"/>
              <a:gd name="T93" fmla="*/ 88 h 250"/>
              <a:gd name="T94" fmla="*/ 252 w 262"/>
              <a:gd name="T95" fmla="*/ 76 h 250"/>
              <a:gd name="T96" fmla="*/ 246 w 262"/>
              <a:gd name="T97" fmla="*/ 66 h 250"/>
              <a:gd name="T98" fmla="*/ 240 w 262"/>
              <a:gd name="T99" fmla="*/ 56 h 250"/>
              <a:gd name="T100" fmla="*/ 224 w 262"/>
              <a:gd name="T101" fmla="*/ 38 h 250"/>
              <a:gd name="T102" fmla="*/ 204 w 262"/>
              <a:gd name="T103" fmla="*/ 22 h 250"/>
              <a:gd name="T104" fmla="*/ 182 w 262"/>
              <a:gd name="T105" fmla="*/ 10 h 250"/>
              <a:gd name="T106" fmla="*/ 170 w 262"/>
              <a:gd name="T107" fmla="*/ 6 h 250"/>
              <a:gd name="T108" fmla="*/ 158 w 262"/>
              <a:gd name="T109" fmla="*/ 4 h 250"/>
              <a:gd name="T110" fmla="*/ 144 w 262"/>
              <a:gd name="T111" fmla="*/ 2 h 250"/>
              <a:gd name="T112" fmla="*/ 132 w 262"/>
              <a:gd name="T113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2" h="250">
                <a:moveTo>
                  <a:pt x="132" y="0"/>
                </a:moveTo>
                <a:lnTo>
                  <a:pt x="132" y="0"/>
                </a:lnTo>
                <a:lnTo>
                  <a:pt x="118" y="2"/>
                </a:lnTo>
                <a:lnTo>
                  <a:pt x="104" y="4"/>
                </a:lnTo>
                <a:lnTo>
                  <a:pt x="92" y="6"/>
                </a:lnTo>
                <a:lnTo>
                  <a:pt x="80" y="10"/>
                </a:lnTo>
                <a:lnTo>
                  <a:pt x="58" y="22"/>
                </a:lnTo>
                <a:lnTo>
                  <a:pt x="38" y="38"/>
                </a:lnTo>
                <a:lnTo>
                  <a:pt x="22" y="56"/>
                </a:lnTo>
                <a:lnTo>
                  <a:pt x="16" y="66"/>
                </a:lnTo>
                <a:lnTo>
                  <a:pt x="10" y="76"/>
                </a:lnTo>
                <a:lnTo>
                  <a:pt x="6" y="88"/>
                </a:lnTo>
                <a:lnTo>
                  <a:pt x="4" y="100"/>
                </a:lnTo>
                <a:lnTo>
                  <a:pt x="2" y="112"/>
                </a:lnTo>
                <a:lnTo>
                  <a:pt x="0" y="126"/>
                </a:lnTo>
                <a:lnTo>
                  <a:pt x="0" y="126"/>
                </a:lnTo>
                <a:lnTo>
                  <a:pt x="2" y="138"/>
                </a:lnTo>
                <a:lnTo>
                  <a:pt x="4" y="150"/>
                </a:lnTo>
                <a:lnTo>
                  <a:pt x="6" y="162"/>
                </a:lnTo>
                <a:lnTo>
                  <a:pt x="10" y="174"/>
                </a:lnTo>
                <a:lnTo>
                  <a:pt x="16" y="184"/>
                </a:lnTo>
                <a:lnTo>
                  <a:pt x="22" y="194"/>
                </a:lnTo>
                <a:lnTo>
                  <a:pt x="38" y="212"/>
                </a:lnTo>
                <a:lnTo>
                  <a:pt x="58" y="228"/>
                </a:lnTo>
                <a:lnTo>
                  <a:pt x="80" y="240"/>
                </a:lnTo>
                <a:lnTo>
                  <a:pt x="92" y="244"/>
                </a:lnTo>
                <a:lnTo>
                  <a:pt x="104" y="246"/>
                </a:lnTo>
                <a:lnTo>
                  <a:pt x="118" y="248"/>
                </a:lnTo>
                <a:lnTo>
                  <a:pt x="132" y="250"/>
                </a:lnTo>
                <a:lnTo>
                  <a:pt x="132" y="250"/>
                </a:lnTo>
                <a:lnTo>
                  <a:pt x="144" y="248"/>
                </a:lnTo>
                <a:lnTo>
                  <a:pt x="158" y="246"/>
                </a:lnTo>
                <a:lnTo>
                  <a:pt x="170" y="244"/>
                </a:lnTo>
                <a:lnTo>
                  <a:pt x="182" y="240"/>
                </a:lnTo>
                <a:lnTo>
                  <a:pt x="204" y="228"/>
                </a:lnTo>
                <a:lnTo>
                  <a:pt x="224" y="212"/>
                </a:lnTo>
                <a:lnTo>
                  <a:pt x="240" y="194"/>
                </a:lnTo>
                <a:lnTo>
                  <a:pt x="246" y="184"/>
                </a:lnTo>
                <a:lnTo>
                  <a:pt x="252" y="174"/>
                </a:lnTo>
                <a:lnTo>
                  <a:pt x="256" y="162"/>
                </a:lnTo>
                <a:lnTo>
                  <a:pt x="258" y="150"/>
                </a:lnTo>
                <a:lnTo>
                  <a:pt x="260" y="138"/>
                </a:lnTo>
                <a:lnTo>
                  <a:pt x="262" y="126"/>
                </a:lnTo>
                <a:lnTo>
                  <a:pt x="262" y="126"/>
                </a:lnTo>
                <a:lnTo>
                  <a:pt x="260" y="112"/>
                </a:lnTo>
                <a:lnTo>
                  <a:pt x="258" y="100"/>
                </a:lnTo>
                <a:lnTo>
                  <a:pt x="256" y="88"/>
                </a:lnTo>
                <a:lnTo>
                  <a:pt x="252" y="76"/>
                </a:lnTo>
                <a:lnTo>
                  <a:pt x="246" y="66"/>
                </a:lnTo>
                <a:lnTo>
                  <a:pt x="240" y="56"/>
                </a:lnTo>
                <a:lnTo>
                  <a:pt x="224" y="38"/>
                </a:lnTo>
                <a:lnTo>
                  <a:pt x="204" y="22"/>
                </a:lnTo>
                <a:lnTo>
                  <a:pt x="182" y="10"/>
                </a:lnTo>
                <a:lnTo>
                  <a:pt x="170" y="6"/>
                </a:lnTo>
                <a:lnTo>
                  <a:pt x="158" y="4"/>
                </a:lnTo>
                <a:lnTo>
                  <a:pt x="144" y="2"/>
                </a:lnTo>
                <a:lnTo>
                  <a:pt x="132" y="0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016500" y="3035300"/>
            <a:ext cx="415925" cy="396875"/>
          </a:xfrm>
          <a:custGeom>
            <a:avLst/>
            <a:gdLst>
              <a:gd name="T0" fmla="*/ 132 w 262"/>
              <a:gd name="T1" fmla="*/ 0 h 250"/>
              <a:gd name="T2" fmla="*/ 132 w 262"/>
              <a:gd name="T3" fmla="*/ 0 h 250"/>
              <a:gd name="T4" fmla="*/ 118 w 262"/>
              <a:gd name="T5" fmla="*/ 2 h 250"/>
              <a:gd name="T6" fmla="*/ 104 w 262"/>
              <a:gd name="T7" fmla="*/ 4 h 250"/>
              <a:gd name="T8" fmla="*/ 92 w 262"/>
              <a:gd name="T9" fmla="*/ 6 h 250"/>
              <a:gd name="T10" fmla="*/ 80 w 262"/>
              <a:gd name="T11" fmla="*/ 10 h 250"/>
              <a:gd name="T12" fmla="*/ 58 w 262"/>
              <a:gd name="T13" fmla="*/ 22 h 250"/>
              <a:gd name="T14" fmla="*/ 38 w 262"/>
              <a:gd name="T15" fmla="*/ 38 h 250"/>
              <a:gd name="T16" fmla="*/ 22 w 262"/>
              <a:gd name="T17" fmla="*/ 56 h 250"/>
              <a:gd name="T18" fmla="*/ 16 w 262"/>
              <a:gd name="T19" fmla="*/ 66 h 250"/>
              <a:gd name="T20" fmla="*/ 10 w 262"/>
              <a:gd name="T21" fmla="*/ 76 h 250"/>
              <a:gd name="T22" fmla="*/ 6 w 262"/>
              <a:gd name="T23" fmla="*/ 88 h 250"/>
              <a:gd name="T24" fmla="*/ 4 w 262"/>
              <a:gd name="T25" fmla="*/ 100 h 250"/>
              <a:gd name="T26" fmla="*/ 2 w 262"/>
              <a:gd name="T27" fmla="*/ 112 h 250"/>
              <a:gd name="T28" fmla="*/ 0 w 262"/>
              <a:gd name="T29" fmla="*/ 126 h 250"/>
              <a:gd name="T30" fmla="*/ 0 w 262"/>
              <a:gd name="T31" fmla="*/ 126 h 250"/>
              <a:gd name="T32" fmla="*/ 2 w 262"/>
              <a:gd name="T33" fmla="*/ 138 h 250"/>
              <a:gd name="T34" fmla="*/ 4 w 262"/>
              <a:gd name="T35" fmla="*/ 150 h 250"/>
              <a:gd name="T36" fmla="*/ 6 w 262"/>
              <a:gd name="T37" fmla="*/ 162 h 250"/>
              <a:gd name="T38" fmla="*/ 10 w 262"/>
              <a:gd name="T39" fmla="*/ 174 h 250"/>
              <a:gd name="T40" fmla="*/ 16 w 262"/>
              <a:gd name="T41" fmla="*/ 184 h 250"/>
              <a:gd name="T42" fmla="*/ 22 w 262"/>
              <a:gd name="T43" fmla="*/ 194 h 250"/>
              <a:gd name="T44" fmla="*/ 38 w 262"/>
              <a:gd name="T45" fmla="*/ 212 h 250"/>
              <a:gd name="T46" fmla="*/ 58 w 262"/>
              <a:gd name="T47" fmla="*/ 228 h 250"/>
              <a:gd name="T48" fmla="*/ 80 w 262"/>
              <a:gd name="T49" fmla="*/ 240 h 250"/>
              <a:gd name="T50" fmla="*/ 92 w 262"/>
              <a:gd name="T51" fmla="*/ 244 h 250"/>
              <a:gd name="T52" fmla="*/ 104 w 262"/>
              <a:gd name="T53" fmla="*/ 246 h 250"/>
              <a:gd name="T54" fmla="*/ 118 w 262"/>
              <a:gd name="T55" fmla="*/ 248 h 250"/>
              <a:gd name="T56" fmla="*/ 132 w 262"/>
              <a:gd name="T57" fmla="*/ 250 h 250"/>
              <a:gd name="T58" fmla="*/ 132 w 262"/>
              <a:gd name="T59" fmla="*/ 250 h 250"/>
              <a:gd name="T60" fmla="*/ 144 w 262"/>
              <a:gd name="T61" fmla="*/ 248 h 250"/>
              <a:gd name="T62" fmla="*/ 158 w 262"/>
              <a:gd name="T63" fmla="*/ 246 h 250"/>
              <a:gd name="T64" fmla="*/ 170 w 262"/>
              <a:gd name="T65" fmla="*/ 244 h 250"/>
              <a:gd name="T66" fmla="*/ 182 w 262"/>
              <a:gd name="T67" fmla="*/ 240 h 250"/>
              <a:gd name="T68" fmla="*/ 204 w 262"/>
              <a:gd name="T69" fmla="*/ 228 h 250"/>
              <a:gd name="T70" fmla="*/ 224 w 262"/>
              <a:gd name="T71" fmla="*/ 212 h 250"/>
              <a:gd name="T72" fmla="*/ 240 w 262"/>
              <a:gd name="T73" fmla="*/ 194 h 250"/>
              <a:gd name="T74" fmla="*/ 246 w 262"/>
              <a:gd name="T75" fmla="*/ 184 h 250"/>
              <a:gd name="T76" fmla="*/ 252 w 262"/>
              <a:gd name="T77" fmla="*/ 174 h 250"/>
              <a:gd name="T78" fmla="*/ 256 w 262"/>
              <a:gd name="T79" fmla="*/ 162 h 250"/>
              <a:gd name="T80" fmla="*/ 258 w 262"/>
              <a:gd name="T81" fmla="*/ 150 h 250"/>
              <a:gd name="T82" fmla="*/ 260 w 262"/>
              <a:gd name="T83" fmla="*/ 138 h 250"/>
              <a:gd name="T84" fmla="*/ 262 w 262"/>
              <a:gd name="T85" fmla="*/ 126 h 250"/>
              <a:gd name="T86" fmla="*/ 262 w 262"/>
              <a:gd name="T87" fmla="*/ 126 h 250"/>
              <a:gd name="T88" fmla="*/ 260 w 262"/>
              <a:gd name="T89" fmla="*/ 112 h 250"/>
              <a:gd name="T90" fmla="*/ 258 w 262"/>
              <a:gd name="T91" fmla="*/ 100 h 250"/>
              <a:gd name="T92" fmla="*/ 256 w 262"/>
              <a:gd name="T93" fmla="*/ 88 h 250"/>
              <a:gd name="T94" fmla="*/ 252 w 262"/>
              <a:gd name="T95" fmla="*/ 76 h 250"/>
              <a:gd name="T96" fmla="*/ 246 w 262"/>
              <a:gd name="T97" fmla="*/ 66 h 250"/>
              <a:gd name="T98" fmla="*/ 240 w 262"/>
              <a:gd name="T99" fmla="*/ 56 h 250"/>
              <a:gd name="T100" fmla="*/ 224 w 262"/>
              <a:gd name="T101" fmla="*/ 38 h 250"/>
              <a:gd name="T102" fmla="*/ 204 w 262"/>
              <a:gd name="T103" fmla="*/ 22 h 250"/>
              <a:gd name="T104" fmla="*/ 182 w 262"/>
              <a:gd name="T105" fmla="*/ 10 h 250"/>
              <a:gd name="T106" fmla="*/ 170 w 262"/>
              <a:gd name="T107" fmla="*/ 6 h 250"/>
              <a:gd name="T108" fmla="*/ 158 w 262"/>
              <a:gd name="T109" fmla="*/ 4 h 250"/>
              <a:gd name="T110" fmla="*/ 144 w 262"/>
              <a:gd name="T111" fmla="*/ 2 h 250"/>
              <a:gd name="T112" fmla="*/ 132 w 262"/>
              <a:gd name="T113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2" h="250">
                <a:moveTo>
                  <a:pt x="132" y="0"/>
                </a:moveTo>
                <a:lnTo>
                  <a:pt x="132" y="0"/>
                </a:lnTo>
                <a:lnTo>
                  <a:pt x="118" y="2"/>
                </a:lnTo>
                <a:lnTo>
                  <a:pt x="104" y="4"/>
                </a:lnTo>
                <a:lnTo>
                  <a:pt x="92" y="6"/>
                </a:lnTo>
                <a:lnTo>
                  <a:pt x="80" y="10"/>
                </a:lnTo>
                <a:lnTo>
                  <a:pt x="58" y="22"/>
                </a:lnTo>
                <a:lnTo>
                  <a:pt x="38" y="38"/>
                </a:lnTo>
                <a:lnTo>
                  <a:pt x="22" y="56"/>
                </a:lnTo>
                <a:lnTo>
                  <a:pt x="16" y="66"/>
                </a:lnTo>
                <a:lnTo>
                  <a:pt x="10" y="76"/>
                </a:lnTo>
                <a:lnTo>
                  <a:pt x="6" y="88"/>
                </a:lnTo>
                <a:lnTo>
                  <a:pt x="4" y="100"/>
                </a:lnTo>
                <a:lnTo>
                  <a:pt x="2" y="112"/>
                </a:lnTo>
                <a:lnTo>
                  <a:pt x="0" y="126"/>
                </a:lnTo>
                <a:lnTo>
                  <a:pt x="0" y="126"/>
                </a:lnTo>
                <a:lnTo>
                  <a:pt x="2" y="138"/>
                </a:lnTo>
                <a:lnTo>
                  <a:pt x="4" y="150"/>
                </a:lnTo>
                <a:lnTo>
                  <a:pt x="6" y="162"/>
                </a:lnTo>
                <a:lnTo>
                  <a:pt x="10" y="174"/>
                </a:lnTo>
                <a:lnTo>
                  <a:pt x="16" y="184"/>
                </a:lnTo>
                <a:lnTo>
                  <a:pt x="22" y="194"/>
                </a:lnTo>
                <a:lnTo>
                  <a:pt x="38" y="212"/>
                </a:lnTo>
                <a:lnTo>
                  <a:pt x="58" y="228"/>
                </a:lnTo>
                <a:lnTo>
                  <a:pt x="80" y="240"/>
                </a:lnTo>
                <a:lnTo>
                  <a:pt x="92" y="244"/>
                </a:lnTo>
                <a:lnTo>
                  <a:pt x="104" y="246"/>
                </a:lnTo>
                <a:lnTo>
                  <a:pt x="118" y="248"/>
                </a:lnTo>
                <a:lnTo>
                  <a:pt x="132" y="250"/>
                </a:lnTo>
                <a:lnTo>
                  <a:pt x="132" y="250"/>
                </a:lnTo>
                <a:lnTo>
                  <a:pt x="144" y="248"/>
                </a:lnTo>
                <a:lnTo>
                  <a:pt x="158" y="246"/>
                </a:lnTo>
                <a:lnTo>
                  <a:pt x="170" y="244"/>
                </a:lnTo>
                <a:lnTo>
                  <a:pt x="182" y="240"/>
                </a:lnTo>
                <a:lnTo>
                  <a:pt x="204" y="228"/>
                </a:lnTo>
                <a:lnTo>
                  <a:pt x="224" y="212"/>
                </a:lnTo>
                <a:lnTo>
                  <a:pt x="240" y="194"/>
                </a:lnTo>
                <a:lnTo>
                  <a:pt x="246" y="184"/>
                </a:lnTo>
                <a:lnTo>
                  <a:pt x="252" y="174"/>
                </a:lnTo>
                <a:lnTo>
                  <a:pt x="256" y="162"/>
                </a:lnTo>
                <a:lnTo>
                  <a:pt x="258" y="150"/>
                </a:lnTo>
                <a:lnTo>
                  <a:pt x="260" y="138"/>
                </a:lnTo>
                <a:lnTo>
                  <a:pt x="262" y="126"/>
                </a:lnTo>
                <a:lnTo>
                  <a:pt x="262" y="126"/>
                </a:lnTo>
                <a:lnTo>
                  <a:pt x="260" y="112"/>
                </a:lnTo>
                <a:lnTo>
                  <a:pt x="258" y="100"/>
                </a:lnTo>
                <a:lnTo>
                  <a:pt x="256" y="88"/>
                </a:lnTo>
                <a:lnTo>
                  <a:pt x="252" y="76"/>
                </a:lnTo>
                <a:lnTo>
                  <a:pt x="246" y="66"/>
                </a:lnTo>
                <a:lnTo>
                  <a:pt x="240" y="56"/>
                </a:lnTo>
                <a:lnTo>
                  <a:pt x="224" y="38"/>
                </a:lnTo>
                <a:lnTo>
                  <a:pt x="204" y="22"/>
                </a:lnTo>
                <a:lnTo>
                  <a:pt x="182" y="10"/>
                </a:lnTo>
                <a:lnTo>
                  <a:pt x="170" y="6"/>
                </a:lnTo>
                <a:lnTo>
                  <a:pt x="158" y="4"/>
                </a:lnTo>
                <a:lnTo>
                  <a:pt x="144" y="2"/>
                </a:lnTo>
                <a:lnTo>
                  <a:pt x="1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5016500" y="3035300"/>
            <a:ext cx="415925" cy="396875"/>
          </a:xfrm>
          <a:custGeom>
            <a:avLst/>
            <a:gdLst>
              <a:gd name="T0" fmla="*/ 132 w 262"/>
              <a:gd name="T1" fmla="*/ 0 h 250"/>
              <a:gd name="T2" fmla="*/ 132 w 262"/>
              <a:gd name="T3" fmla="*/ 0 h 250"/>
              <a:gd name="T4" fmla="*/ 118 w 262"/>
              <a:gd name="T5" fmla="*/ 2 h 250"/>
              <a:gd name="T6" fmla="*/ 104 w 262"/>
              <a:gd name="T7" fmla="*/ 4 h 250"/>
              <a:gd name="T8" fmla="*/ 92 w 262"/>
              <a:gd name="T9" fmla="*/ 6 h 250"/>
              <a:gd name="T10" fmla="*/ 80 w 262"/>
              <a:gd name="T11" fmla="*/ 10 h 250"/>
              <a:gd name="T12" fmla="*/ 58 w 262"/>
              <a:gd name="T13" fmla="*/ 22 h 250"/>
              <a:gd name="T14" fmla="*/ 38 w 262"/>
              <a:gd name="T15" fmla="*/ 38 h 250"/>
              <a:gd name="T16" fmla="*/ 22 w 262"/>
              <a:gd name="T17" fmla="*/ 56 h 250"/>
              <a:gd name="T18" fmla="*/ 16 w 262"/>
              <a:gd name="T19" fmla="*/ 66 h 250"/>
              <a:gd name="T20" fmla="*/ 10 w 262"/>
              <a:gd name="T21" fmla="*/ 76 h 250"/>
              <a:gd name="T22" fmla="*/ 6 w 262"/>
              <a:gd name="T23" fmla="*/ 88 h 250"/>
              <a:gd name="T24" fmla="*/ 4 w 262"/>
              <a:gd name="T25" fmla="*/ 100 h 250"/>
              <a:gd name="T26" fmla="*/ 2 w 262"/>
              <a:gd name="T27" fmla="*/ 112 h 250"/>
              <a:gd name="T28" fmla="*/ 0 w 262"/>
              <a:gd name="T29" fmla="*/ 126 h 250"/>
              <a:gd name="T30" fmla="*/ 0 w 262"/>
              <a:gd name="T31" fmla="*/ 126 h 250"/>
              <a:gd name="T32" fmla="*/ 2 w 262"/>
              <a:gd name="T33" fmla="*/ 138 h 250"/>
              <a:gd name="T34" fmla="*/ 4 w 262"/>
              <a:gd name="T35" fmla="*/ 150 h 250"/>
              <a:gd name="T36" fmla="*/ 6 w 262"/>
              <a:gd name="T37" fmla="*/ 162 h 250"/>
              <a:gd name="T38" fmla="*/ 10 w 262"/>
              <a:gd name="T39" fmla="*/ 174 h 250"/>
              <a:gd name="T40" fmla="*/ 16 w 262"/>
              <a:gd name="T41" fmla="*/ 184 h 250"/>
              <a:gd name="T42" fmla="*/ 22 w 262"/>
              <a:gd name="T43" fmla="*/ 194 h 250"/>
              <a:gd name="T44" fmla="*/ 38 w 262"/>
              <a:gd name="T45" fmla="*/ 212 h 250"/>
              <a:gd name="T46" fmla="*/ 58 w 262"/>
              <a:gd name="T47" fmla="*/ 228 h 250"/>
              <a:gd name="T48" fmla="*/ 80 w 262"/>
              <a:gd name="T49" fmla="*/ 240 h 250"/>
              <a:gd name="T50" fmla="*/ 92 w 262"/>
              <a:gd name="T51" fmla="*/ 244 h 250"/>
              <a:gd name="T52" fmla="*/ 104 w 262"/>
              <a:gd name="T53" fmla="*/ 246 h 250"/>
              <a:gd name="T54" fmla="*/ 118 w 262"/>
              <a:gd name="T55" fmla="*/ 248 h 250"/>
              <a:gd name="T56" fmla="*/ 132 w 262"/>
              <a:gd name="T57" fmla="*/ 250 h 250"/>
              <a:gd name="T58" fmla="*/ 132 w 262"/>
              <a:gd name="T59" fmla="*/ 250 h 250"/>
              <a:gd name="T60" fmla="*/ 144 w 262"/>
              <a:gd name="T61" fmla="*/ 248 h 250"/>
              <a:gd name="T62" fmla="*/ 158 w 262"/>
              <a:gd name="T63" fmla="*/ 246 h 250"/>
              <a:gd name="T64" fmla="*/ 170 w 262"/>
              <a:gd name="T65" fmla="*/ 244 h 250"/>
              <a:gd name="T66" fmla="*/ 182 w 262"/>
              <a:gd name="T67" fmla="*/ 240 h 250"/>
              <a:gd name="T68" fmla="*/ 204 w 262"/>
              <a:gd name="T69" fmla="*/ 228 h 250"/>
              <a:gd name="T70" fmla="*/ 224 w 262"/>
              <a:gd name="T71" fmla="*/ 212 h 250"/>
              <a:gd name="T72" fmla="*/ 240 w 262"/>
              <a:gd name="T73" fmla="*/ 194 h 250"/>
              <a:gd name="T74" fmla="*/ 246 w 262"/>
              <a:gd name="T75" fmla="*/ 184 h 250"/>
              <a:gd name="T76" fmla="*/ 252 w 262"/>
              <a:gd name="T77" fmla="*/ 174 h 250"/>
              <a:gd name="T78" fmla="*/ 256 w 262"/>
              <a:gd name="T79" fmla="*/ 162 h 250"/>
              <a:gd name="T80" fmla="*/ 258 w 262"/>
              <a:gd name="T81" fmla="*/ 150 h 250"/>
              <a:gd name="T82" fmla="*/ 260 w 262"/>
              <a:gd name="T83" fmla="*/ 138 h 250"/>
              <a:gd name="T84" fmla="*/ 262 w 262"/>
              <a:gd name="T85" fmla="*/ 126 h 250"/>
              <a:gd name="T86" fmla="*/ 262 w 262"/>
              <a:gd name="T87" fmla="*/ 126 h 250"/>
              <a:gd name="T88" fmla="*/ 260 w 262"/>
              <a:gd name="T89" fmla="*/ 112 h 250"/>
              <a:gd name="T90" fmla="*/ 258 w 262"/>
              <a:gd name="T91" fmla="*/ 100 h 250"/>
              <a:gd name="T92" fmla="*/ 256 w 262"/>
              <a:gd name="T93" fmla="*/ 88 h 250"/>
              <a:gd name="T94" fmla="*/ 252 w 262"/>
              <a:gd name="T95" fmla="*/ 76 h 250"/>
              <a:gd name="T96" fmla="*/ 246 w 262"/>
              <a:gd name="T97" fmla="*/ 66 h 250"/>
              <a:gd name="T98" fmla="*/ 240 w 262"/>
              <a:gd name="T99" fmla="*/ 56 h 250"/>
              <a:gd name="T100" fmla="*/ 224 w 262"/>
              <a:gd name="T101" fmla="*/ 38 h 250"/>
              <a:gd name="T102" fmla="*/ 204 w 262"/>
              <a:gd name="T103" fmla="*/ 22 h 250"/>
              <a:gd name="T104" fmla="*/ 182 w 262"/>
              <a:gd name="T105" fmla="*/ 10 h 250"/>
              <a:gd name="T106" fmla="*/ 170 w 262"/>
              <a:gd name="T107" fmla="*/ 6 h 250"/>
              <a:gd name="T108" fmla="*/ 158 w 262"/>
              <a:gd name="T109" fmla="*/ 4 h 250"/>
              <a:gd name="T110" fmla="*/ 144 w 262"/>
              <a:gd name="T111" fmla="*/ 2 h 250"/>
              <a:gd name="T112" fmla="*/ 132 w 262"/>
              <a:gd name="T113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2" h="250">
                <a:moveTo>
                  <a:pt x="132" y="0"/>
                </a:moveTo>
                <a:lnTo>
                  <a:pt x="132" y="0"/>
                </a:lnTo>
                <a:lnTo>
                  <a:pt x="118" y="2"/>
                </a:lnTo>
                <a:lnTo>
                  <a:pt x="104" y="4"/>
                </a:lnTo>
                <a:lnTo>
                  <a:pt x="92" y="6"/>
                </a:lnTo>
                <a:lnTo>
                  <a:pt x="80" y="10"/>
                </a:lnTo>
                <a:lnTo>
                  <a:pt x="58" y="22"/>
                </a:lnTo>
                <a:lnTo>
                  <a:pt x="38" y="38"/>
                </a:lnTo>
                <a:lnTo>
                  <a:pt x="22" y="56"/>
                </a:lnTo>
                <a:lnTo>
                  <a:pt x="16" y="66"/>
                </a:lnTo>
                <a:lnTo>
                  <a:pt x="10" y="76"/>
                </a:lnTo>
                <a:lnTo>
                  <a:pt x="6" y="88"/>
                </a:lnTo>
                <a:lnTo>
                  <a:pt x="4" y="100"/>
                </a:lnTo>
                <a:lnTo>
                  <a:pt x="2" y="112"/>
                </a:lnTo>
                <a:lnTo>
                  <a:pt x="0" y="126"/>
                </a:lnTo>
                <a:lnTo>
                  <a:pt x="0" y="126"/>
                </a:lnTo>
                <a:lnTo>
                  <a:pt x="2" y="138"/>
                </a:lnTo>
                <a:lnTo>
                  <a:pt x="4" y="150"/>
                </a:lnTo>
                <a:lnTo>
                  <a:pt x="6" y="162"/>
                </a:lnTo>
                <a:lnTo>
                  <a:pt x="10" y="174"/>
                </a:lnTo>
                <a:lnTo>
                  <a:pt x="16" y="184"/>
                </a:lnTo>
                <a:lnTo>
                  <a:pt x="22" y="194"/>
                </a:lnTo>
                <a:lnTo>
                  <a:pt x="38" y="212"/>
                </a:lnTo>
                <a:lnTo>
                  <a:pt x="58" y="228"/>
                </a:lnTo>
                <a:lnTo>
                  <a:pt x="80" y="240"/>
                </a:lnTo>
                <a:lnTo>
                  <a:pt x="92" y="244"/>
                </a:lnTo>
                <a:lnTo>
                  <a:pt x="104" y="246"/>
                </a:lnTo>
                <a:lnTo>
                  <a:pt x="118" y="248"/>
                </a:lnTo>
                <a:lnTo>
                  <a:pt x="132" y="250"/>
                </a:lnTo>
                <a:lnTo>
                  <a:pt x="132" y="250"/>
                </a:lnTo>
                <a:lnTo>
                  <a:pt x="144" y="248"/>
                </a:lnTo>
                <a:lnTo>
                  <a:pt x="158" y="246"/>
                </a:lnTo>
                <a:lnTo>
                  <a:pt x="170" y="244"/>
                </a:lnTo>
                <a:lnTo>
                  <a:pt x="182" y="240"/>
                </a:lnTo>
                <a:lnTo>
                  <a:pt x="204" y="228"/>
                </a:lnTo>
                <a:lnTo>
                  <a:pt x="224" y="212"/>
                </a:lnTo>
                <a:lnTo>
                  <a:pt x="240" y="194"/>
                </a:lnTo>
                <a:lnTo>
                  <a:pt x="246" y="184"/>
                </a:lnTo>
                <a:lnTo>
                  <a:pt x="252" y="174"/>
                </a:lnTo>
                <a:lnTo>
                  <a:pt x="256" y="162"/>
                </a:lnTo>
                <a:lnTo>
                  <a:pt x="258" y="150"/>
                </a:lnTo>
                <a:lnTo>
                  <a:pt x="260" y="138"/>
                </a:lnTo>
                <a:lnTo>
                  <a:pt x="262" y="126"/>
                </a:lnTo>
                <a:lnTo>
                  <a:pt x="262" y="126"/>
                </a:lnTo>
                <a:lnTo>
                  <a:pt x="260" y="112"/>
                </a:lnTo>
                <a:lnTo>
                  <a:pt x="258" y="100"/>
                </a:lnTo>
                <a:lnTo>
                  <a:pt x="256" y="88"/>
                </a:lnTo>
                <a:lnTo>
                  <a:pt x="252" y="76"/>
                </a:lnTo>
                <a:lnTo>
                  <a:pt x="246" y="66"/>
                </a:lnTo>
                <a:lnTo>
                  <a:pt x="240" y="56"/>
                </a:lnTo>
                <a:lnTo>
                  <a:pt x="224" y="38"/>
                </a:lnTo>
                <a:lnTo>
                  <a:pt x="204" y="22"/>
                </a:lnTo>
                <a:lnTo>
                  <a:pt x="182" y="10"/>
                </a:lnTo>
                <a:lnTo>
                  <a:pt x="170" y="6"/>
                </a:lnTo>
                <a:lnTo>
                  <a:pt x="158" y="4"/>
                </a:lnTo>
                <a:lnTo>
                  <a:pt x="144" y="2"/>
                </a:lnTo>
                <a:lnTo>
                  <a:pt x="132" y="0"/>
                </a:lnTo>
              </a:path>
            </a:pathLst>
          </a:custGeom>
          <a:solidFill>
            <a:srgbClr val="FF66CC"/>
          </a:solidFill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130675" y="2784475"/>
            <a:ext cx="336550" cy="333375"/>
          </a:xfrm>
          <a:custGeom>
            <a:avLst/>
            <a:gdLst>
              <a:gd name="T0" fmla="*/ 160 w 212"/>
              <a:gd name="T1" fmla="*/ 0 h 210"/>
              <a:gd name="T2" fmla="*/ 160 w 212"/>
              <a:gd name="T3" fmla="*/ 52 h 210"/>
              <a:gd name="T4" fmla="*/ 0 w 212"/>
              <a:gd name="T5" fmla="*/ 52 h 210"/>
              <a:gd name="T6" fmla="*/ 0 w 212"/>
              <a:gd name="T7" fmla="*/ 158 h 210"/>
              <a:gd name="T8" fmla="*/ 160 w 212"/>
              <a:gd name="T9" fmla="*/ 158 h 210"/>
              <a:gd name="T10" fmla="*/ 160 w 212"/>
              <a:gd name="T11" fmla="*/ 210 h 210"/>
              <a:gd name="T12" fmla="*/ 212 w 212"/>
              <a:gd name="T13" fmla="*/ 106 h 210"/>
              <a:gd name="T14" fmla="*/ 160 w 212"/>
              <a:gd name="T15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2" h="210">
                <a:moveTo>
                  <a:pt x="160" y="0"/>
                </a:moveTo>
                <a:lnTo>
                  <a:pt x="160" y="52"/>
                </a:lnTo>
                <a:lnTo>
                  <a:pt x="0" y="52"/>
                </a:lnTo>
                <a:lnTo>
                  <a:pt x="0" y="158"/>
                </a:lnTo>
                <a:lnTo>
                  <a:pt x="160" y="158"/>
                </a:lnTo>
                <a:lnTo>
                  <a:pt x="160" y="210"/>
                </a:lnTo>
                <a:lnTo>
                  <a:pt x="212" y="106"/>
                </a:lnTo>
                <a:lnTo>
                  <a:pt x="160" y="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130675" y="2784475"/>
            <a:ext cx="336550" cy="333375"/>
          </a:xfrm>
          <a:custGeom>
            <a:avLst/>
            <a:gdLst>
              <a:gd name="T0" fmla="*/ 160 w 212"/>
              <a:gd name="T1" fmla="*/ 0 h 210"/>
              <a:gd name="T2" fmla="*/ 160 w 212"/>
              <a:gd name="T3" fmla="*/ 52 h 210"/>
              <a:gd name="T4" fmla="*/ 0 w 212"/>
              <a:gd name="T5" fmla="*/ 52 h 210"/>
              <a:gd name="T6" fmla="*/ 0 w 212"/>
              <a:gd name="T7" fmla="*/ 158 h 210"/>
              <a:gd name="T8" fmla="*/ 160 w 212"/>
              <a:gd name="T9" fmla="*/ 158 h 210"/>
              <a:gd name="T10" fmla="*/ 160 w 212"/>
              <a:gd name="T11" fmla="*/ 210 h 210"/>
              <a:gd name="T12" fmla="*/ 212 w 212"/>
              <a:gd name="T13" fmla="*/ 106 h 210"/>
              <a:gd name="T14" fmla="*/ 160 w 212"/>
              <a:gd name="T15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2" h="210">
                <a:moveTo>
                  <a:pt x="160" y="0"/>
                </a:moveTo>
                <a:lnTo>
                  <a:pt x="160" y="52"/>
                </a:lnTo>
                <a:lnTo>
                  <a:pt x="0" y="52"/>
                </a:lnTo>
                <a:lnTo>
                  <a:pt x="0" y="158"/>
                </a:lnTo>
                <a:lnTo>
                  <a:pt x="160" y="158"/>
                </a:lnTo>
                <a:lnTo>
                  <a:pt x="160" y="210"/>
                </a:lnTo>
                <a:lnTo>
                  <a:pt x="212" y="106"/>
                </a:lnTo>
                <a:lnTo>
                  <a:pt x="16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5"/>
          <p:cNvSpPr>
            <a:spLocks/>
          </p:cNvSpPr>
          <p:nvPr/>
        </p:nvSpPr>
        <p:spPr bwMode="auto">
          <a:xfrm>
            <a:off x="4130675" y="2784475"/>
            <a:ext cx="336550" cy="333375"/>
          </a:xfrm>
          <a:custGeom>
            <a:avLst/>
            <a:gdLst>
              <a:gd name="T0" fmla="*/ 160 w 212"/>
              <a:gd name="T1" fmla="*/ 0 h 210"/>
              <a:gd name="T2" fmla="*/ 160 w 212"/>
              <a:gd name="T3" fmla="*/ 52 h 210"/>
              <a:gd name="T4" fmla="*/ 0 w 212"/>
              <a:gd name="T5" fmla="*/ 52 h 210"/>
              <a:gd name="T6" fmla="*/ 0 w 212"/>
              <a:gd name="T7" fmla="*/ 158 h 210"/>
              <a:gd name="T8" fmla="*/ 160 w 212"/>
              <a:gd name="T9" fmla="*/ 158 h 210"/>
              <a:gd name="T10" fmla="*/ 160 w 212"/>
              <a:gd name="T11" fmla="*/ 210 h 210"/>
              <a:gd name="T12" fmla="*/ 212 w 212"/>
              <a:gd name="T13" fmla="*/ 106 h 210"/>
              <a:gd name="T14" fmla="*/ 160 w 212"/>
              <a:gd name="T15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2" h="210">
                <a:moveTo>
                  <a:pt x="160" y="0"/>
                </a:moveTo>
                <a:lnTo>
                  <a:pt x="160" y="52"/>
                </a:lnTo>
                <a:lnTo>
                  <a:pt x="0" y="52"/>
                </a:lnTo>
                <a:lnTo>
                  <a:pt x="0" y="158"/>
                </a:lnTo>
                <a:lnTo>
                  <a:pt x="160" y="158"/>
                </a:lnTo>
                <a:lnTo>
                  <a:pt x="160" y="210"/>
                </a:lnTo>
                <a:lnTo>
                  <a:pt x="212" y="106"/>
                </a:lnTo>
                <a:lnTo>
                  <a:pt x="16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2527300" y="2917825"/>
            <a:ext cx="1127125" cy="666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2" name="Rectangle 17"/>
          <p:cNvSpPr>
            <a:spLocks noChangeArrowheads="1"/>
          </p:cNvSpPr>
          <p:nvPr/>
        </p:nvSpPr>
        <p:spPr bwMode="auto">
          <a:xfrm>
            <a:off x="2527300" y="2917825"/>
            <a:ext cx="1127125" cy="66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3" name="Rectangle 18"/>
          <p:cNvSpPr>
            <a:spLocks noChangeArrowheads="1"/>
          </p:cNvSpPr>
          <p:nvPr/>
        </p:nvSpPr>
        <p:spPr bwMode="auto">
          <a:xfrm>
            <a:off x="5343525" y="2917825"/>
            <a:ext cx="1127125" cy="666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5" name="Rectangle 19"/>
          <p:cNvSpPr>
            <a:spLocks noChangeArrowheads="1"/>
          </p:cNvSpPr>
          <p:nvPr/>
        </p:nvSpPr>
        <p:spPr bwMode="auto">
          <a:xfrm>
            <a:off x="5343525" y="2917825"/>
            <a:ext cx="1127125" cy="66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6" name="Freeform 20"/>
          <p:cNvSpPr>
            <a:spLocks/>
          </p:cNvSpPr>
          <p:nvPr/>
        </p:nvSpPr>
        <p:spPr bwMode="auto">
          <a:xfrm>
            <a:off x="2362200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7" name="Freeform 21"/>
          <p:cNvSpPr>
            <a:spLocks/>
          </p:cNvSpPr>
          <p:nvPr/>
        </p:nvSpPr>
        <p:spPr bwMode="auto">
          <a:xfrm>
            <a:off x="2362200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8" name="Freeform 22"/>
          <p:cNvSpPr>
            <a:spLocks/>
          </p:cNvSpPr>
          <p:nvPr/>
        </p:nvSpPr>
        <p:spPr bwMode="auto">
          <a:xfrm>
            <a:off x="2362200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9" name="Freeform 23"/>
          <p:cNvSpPr>
            <a:spLocks/>
          </p:cNvSpPr>
          <p:nvPr/>
        </p:nvSpPr>
        <p:spPr bwMode="auto">
          <a:xfrm>
            <a:off x="264160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0" name="Freeform 24"/>
          <p:cNvSpPr>
            <a:spLocks/>
          </p:cNvSpPr>
          <p:nvPr/>
        </p:nvSpPr>
        <p:spPr bwMode="auto">
          <a:xfrm>
            <a:off x="264160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1" name="Freeform 25"/>
          <p:cNvSpPr>
            <a:spLocks/>
          </p:cNvSpPr>
          <p:nvPr/>
        </p:nvSpPr>
        <p:spPr bwMode="auto">
          <a:xfrm>
            <a:off x="264160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2" name="Freeform 26"/>
          <p:cNvSpPr>
            <a:spLocks/>
          </p:cNvSpPr>
          <p:nvPr/>
        </p:nvSpPr>
        <p:spPr bwMode="auto">
          <a:xfrm>
            <a:off x="297815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3" name="Freeform 27"/>
          <p:cNvSpPr>
            <a:spLocks/>
          </p:cNvSpPr>
          <p:nvPr/>
        </p:nvSpPr>
        <p:spPr bwMode="auto">
          <a:xfrm>
            <a:off x="297815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4" name="Freeform 28"/>
          <p:cNvSpPr>
            <a:spLocks/>
          </p:cNvSpPr>
          <p:nvPr/>
        </p:nvSpPr>
        <p:spPr bwMode="auto">
          <a:xfrm>
            <a:off x="2978150" y="4206875"/>
            <a:ext cx="168275" cy="168275"/>
          </a:xfrm>
          <a:custGeom>
            <a:avLst/>
            <a:gdLst>
              <a:gd name="T0" fmla="*/ 54 w 106"/>
              <a:gd name="T1" fmla="*/ 0 h 106"/>
              <a:gd name="T2" fmla="*/ 54 w 106"/>
              <a:gd name="T3" fmla="*/ 0 h 106"/>
              <a:gd name="T4" fmla="*/ 44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4 w 106"/>
              <a:gd name="T35" fmla="*/ 106 h 106"/>
              <a:gd name="T36" fmla="*/ 54 w 106"/>
              <a:gd name="T37" fmla="*/ 106 h 106"/>
              <a:gd name="T38" fmla="*/ 54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4 w 106"/>
              <a:gd name="T45" fmla="*/ 98 h 106"/>
              <a:gd name="T46" fmla="*/ 92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2 w 106"/>
              <a:gd name="T65" fmla="*/ 16 h 106"/>
              <a:gd name="T66" fmla="*/ 84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4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4" y="106"/>
                </a:lnTo>
                <a:lnTo>
                  <a:pt x="74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4" y="4"/>
                </a:lnTo>
                <a:lnTo>
                  <a:pt x="64" y="2"/>
                </a:lnTo>
                <a:lnTo>
                  <a:pt x="5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5" name="Freeform 29"/>
          <p:cNvSpPr>
            <a:spLocks/>
          </p:cNvSpPr>
          <p:nvPr/>
        </p:nvSpPr>
        <p:spPr bwMode="auto">
          <a:xfrm>
            <a:off x="331470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6" name="Freeform 30"/>
          <p:cNvSpPr>
            <a:spLocks/>
          </p:cNvSpPr>
          <p:nvPr/>
        </p:nvSpPr>
        <p:spPr bwMode="auto">
          <a:xfrm>
            <a:off x="331470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7" name="Freeform 31"/>
          <p:cNvSpPr>
            <a:spLocks/>
          </p:cNvSpPr>
          <p:nvPr/>
        </p:nvSpPr>
        <p:spPr bwMode="auto">
          <a:xfrm>
            <a:off x="331470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8" name="Freeform 32"/>
          <p:cNvSpPr>
            <a:spLocks/>
          </p:cNvSpPr>
          <p:nvPr/>
        </p:nvSpPr>
        <p:spPr bwMode="auto">
          <a:xfrm>
            <a:off x="354012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9" name="Freeform 33"/>
          <p:cNvSpPr>
            <a:spLocks/>
          </p:cNvSpPr>
          <p:nvPr/>
        </p:nvSpPr>
        <p:spPr bwMode="auto">
          <a:xfrm>
            <a:off x="354012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0" name="Freeform 34"/>
          <p:cNvSpPr>
            <a:spLocks/>
          </p:cNvSpPr>
          <p:nvPr/>
        </p:nvSpPr>
        <p:spPr bwMode="auto">
          <a:xfrm>
            <a:off x="354012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2 h 106"/>
              <a:gd name="T16" fmla="*/ 2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2 w 106"/>
              <a:gd name="T23" fmla="*/ 64 h 106"/>
              <a:gd name="T24" fmla="*/ 4 w 106"/>
              <a:gd name="T25" fmla="*/ 74 h 106"/>
              <a:gd name="T26" fmla="*/ 10 w 106"/>
              <a:gd name="T27" fmla="*/ 82 h 106"/>
              <a:gd name="T28" fmla="*/ 16 w 106"/>
              <a:gd name="T29" fmla="*/ 90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8 w 106"/>
              <a:gd name="T49" fmla="*/ 82 h 106"/>
              <a:gd name="T50" fmla="*/ 102 w 106"/>
              <a:gd name="T51" fmla="*/ 74 h 106"/>
              <a:gd name="T52" fmla="*/ 106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6 w 106"/>
              <a:gd name="T59" fmla="*/ 42 h 106"/>
              <a:gd name="T60" fmla="*/ 102 w 106"/>
              <a:gd name="T61" fmla="*/ 32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52"/>
                </a:lnTo>
                <a:lnTo>
                  <a:pt x="2" y="64"/>
                </a:lnTo>
                <a:lnTo>
                  <a:pt x="4" y="74"/>
                </a:lnTo>
                <a:lnTo>
                  <a:pt x="10" y="82"/>
                </a:lnTo>
                <a:lnTo>
                  <a:pt x="16" y="90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0"/>
                </a:lnTo>
                <a:lnTo>
                  <a:pt x="98" y="82"/>
                </a:lnTo>
                <a:lnTo>
                  <a:pt x="102" y="74"/>
                </a:lnTo>
                <a:lnTo>
                  <a:pt x="106" y="64"/>
                </a:lnTo>
                <a:lnTo>
                  <a:pt x="106" y="52"/>
                </a:lnTo>
                <a:lnTo>
                  <a:pt x="106" y="52"/>
                </a:lnTo>
                <a:lnTo>
                  <a:pt x="106" y="42"/>
                </a:lnTo>
                <a:lnTo>
                  <a:pt x="102" y="32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1" name="Freeform 35"/>
          <p:cNvSpPr>
            <a:spLocks/>
          </p:cNvSpPr>
          <p:nvPr/>
        </p:nvSpPr>
        <p:spPr bwMode="auto">
          <a:xfrm>
            <a:off x="5260975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2" name="Freeform 36"/>
          <p:cNvSpPr>
            <a:spLocks/>
          </p:cNvSpPr>
          <p:nvPr/>
        </p:nvSpPr>
        <p:spPr bwMode="auto">
          <a:xfrm>
            <a:off x="5260975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3" name="Freeform 37"/>
          <p:cNvSpPr>
            <a:spLocks/>
          </p:cNvSpPr>
          <p:nvPr/>
        </p:nvSpPr>
        <p:spPr bwMode="auto">
          <a:xfrm>
            <a:off x="5260975" y="40386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4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10 w 106"/>
              <a:gd name="T13" fmla="*/ 24 h 106"/>
              <a:gd name="T14" fmla="*/ 4 w 106"/>
              <a:gd name="T15" fmla="*/ 34 h 106"/>
              <a:gd name="T16" fmla="*/ 2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2 w 106"/>
              <a:gd name="T23" fmla="*/ 66 h 106"/>
              <a:gd name="T24" fmla="*/ 4 w 106"/>
              <a:gd name="T25" fmla="*/ 76 h 106"/>
              <a:gd name="T26" fmla="*/ 10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4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8 w 106"/>
              <a:gd name="T49" fmla="*/ 84 h 106"/>
              <a:gd name="T50" fmla="*/ 102 w 106"/>
              <a:gd name="T51" fmla="*/ 76 h 106"/>
              <a:gd name="T52" fmla="*/ 106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6 w 106"/>
              <a:gd name="T59" fmla="*/ 44 h 106"/>
              <a:gd name="T60" fmla="*/ 102 w 106"/>
              <a:gd name="T61" fmla="*/ 34 h 106"/>
              <a:gd name="T62" fmla="*/ 98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4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4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8" y="84"/>
                </a:lnTo>
                <a:lnTo>
                  <a:pt x="102" y="76"/>
                </a:lnTo>
                <a:lnTo>
                  <a:pt x="106" y="66"/>
                </a:lnTo>
                <a:lnTo>
                  <a:pt x="106" y="54"/>
                </a:lnTo>
                <a:lnTo>
                  <a:pt x="106" y="54"/>
                </a:lnTo>
                <a:lnTo>
                  <a:pt x="106" y="44"/>
                </a:lnTo>
                <a:lnTo>
                  <a:pt x="102" y="34"/>
                </a:lnTo>
                <a:lnTo>
                  <a:pt x="98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4" name="Freeform 38"/>
          <p:cNvSpPr>
            <a:spLocks/>
          </p:cNvSpPr>
          <p:nvPr/>
        </p:nvSpPr>
        <p:spPr bwMode="auto">
          <a:xfrm>
            <a:off x="5540375" y="4206875"/>
            <a:ext cx="171450" cy="168275"/>
          </a:xfrm>
          <a:custGeom>
            <a:avLst/>
            <a:gdLst>
              <a:gd name="T0" fmla="*/ 54 w 108"/>
              <a:gd name="T1" fmla="*/ 0 h 106"/>
              <a:gd name="T2" fmla="*/ 54 w 108"/>
              <a:gd name="T3" fmla="*/ 0 h 106"/>
              <a:gd name="T4" fmla="*/ 44 w 108"/>
              <a:gd name="T5" fmla="*/ 2 h 106"/>
              <a:gd name="T6" fmla="*/ 34 w 108"/>
              <a:gd name="T7" fmla="*/ 4 h 106"/>
              <a:gd name="T8" fmla="*/ 24 w 108"/>
              <a:gd name="T9" fmla="*/ 10 h 106"/>
              <a:gd name="T10" fmla="*/ 16 w 108"/>
              <a:gd name="T11" fmla="*/ 16 h 106"/>
              <a:gd name="T12" fmla="*/ 10 w 108"/>
              <a:gd name="T13" fmla="*/ 24 h 106"/>
              <a:gd name="T14" fmla="*/ 6 w 108"/>
              <a:gd name="T15" fmla="*/ 34 h 106"/>
              <a:gd name="T16" fmla="*/ 2 w 108"/>
              <a:gd name="T17" fmla="*/ 44 h 106"/>
              <a:gd name="T18" fmla="*/ 0 w 108"/>
              <a:gd name="T19" fmla="*/ 54 h 106"/>
              <a:gd name="T20" fmla="*/ 0 w 108"/>
              <a:gd name="T21" fmla="*/ 54 h 106"/>
              <a:gd name="T22" fmla="*/ 2 w 108"/>
              <a:gd name="T23" fmla="*/ 66 h 106"/>
              <a:gd name="T24" fmla="*/ 6 w 108"/>
              <a:gd name="T25" fmla="*/ 76 h 106"/>
              <a:gd name="T26" fmla="*/ 10 w 108"/>
              <a:gd name="T27" fmla="*/ 84 h 106"/>
              <a:gd name="T28" fmla="*/ 16 w 108"/>
              <a:gd name="T29" fmla="*/ 92 h 106"/>
              <a:gd name="T30" fmla="*/ 24 w 108"/>
              <a:gd name="T31" fmla="*/ 98 h 106"/>
              <a:gd name="T32" fmla="*/ 34 w 108"/>
              <a:gd name="T33" fmla="*/ 102 h 106"/>
              <a:gd name="T34" fmla="*/ 44 w 108"/>
              <a:gd name="T35" fmla="*/ 106 h 106"/>
              <a:gd name="T36" fmla="*/ 54 w 108"/>
              <a:gd name="T37" fmla="*/ 106 h 106"/>
              <a:gd name="T38" fmla="*/ 54 w 108"/>
              <a:gd name="T39" fmla="*/ 106 h 106"/>
              <a:gd name="T40" fmla="*/ 66 w 108"/>
              <a:gd name="T41" fmla="*/ 106 h 106"/>
              <a:gd name="T42" fmla="*/ 76 w 108"/>
              <a:gd name="T43" fmla="*/ 102 h 106"/>
              <a:gd name="T44" fmla="*/ 84 w 108"/>
              <a:gd name="T45" fmla="*/ 98 h 106"/>
              <a:gd name="T46" fmla="*/ 92 w 108"/>
              <a:gd name="T47" fmla="*/ 92 h 106"/>
              <a:gd name="T48" fmla="*/ 98 w 108"/>
              <a:gd name="T49" fmla="*/ 84 h 106"/>
              <a:gd name="T50" fmla="*/ 104 w 108"/>
              <a:gd name="T51" fmla="*/ 76 h 106"/>
              <a:gd name="T52" fmla="*/ 106 w 108"/>
              <a:gd name="T53" fmla="*/ 66 h 106"/>
              <a:gd name="T54" fmla="*/ 108 w 108"/>
              <a:gd name="T55" fmla="*/ 54 h 106"/>
              <a:gd name="T56" fmla="*/ 108 w 108"/>
              <a:gd name="T57" fmla="*/ 54 h 106"/>
              <a:gd name="T58" fmla="*/ 106 w 108"/>
              <a:gd name="T59" fmla="*/ 44 h 106"/>
              <a:gd name="T60" fmla="*/ 104 w 108"/>
              <a:gd name="T61" fmla="*/ 34 h 106"/>
              <a:gd name="T62" fmla="*/ 98 w 108"/>
              <a:gd name="T63" fmla="*/ 24 h 106"/>
              <a:gd name="T64" fmla="*/ 92 w 108"/>
              <a:gd name="T65" fmla="*/ 16 h 106"/>
              <a:gd name="T66" fmla="*/ 84 w 108"/>
              <a:gd name="T67" fmla="*/ 10 h 106"/>
              <a:gd name="T68" fmla="*/ 76 w 108"/>
              <a:gd name="T69" fmla="*/ 4 h 106"/>
              <a:gd name="T70" fmla="*/ 66 w 108"/>
              <a:gd name="T71" fmla="*/ 2 h 106"/>
              <a:gd name="T72" fmla="*/ 54 w 108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6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6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6" y="106"/>
                </a:lnTo>
                <a:lnTo>
                  <a:pt x="76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4" y="76"/>
                </a:lnTo>
                <a:lnTo>
                  <a:pt x="106" y="66"/>
                </a:lnTo>
                <a:lnTo>
                  <a:pt x="108" y="54"/>
                </a:lnTo>
                <a:lnTo>
                  <a:pt x="108" y="54"/>
                </a:lnTo>
                <a:lnTo>
                  <a:pt x="106" y="44"/>
                </a:lnTo>
                <a:lnTo>
                  <a:pt x="104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6" y="4"/>
                </a:lnTo>
                <a:lnTo>
                  <a:pt x="6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5" name="Freeform 39"/>
          <p:cNvSpPr>
            <a:spLocks/>
          </p:cNvSpPr>
          <p:nvPr/>
        </p:nvSpPr>
        <p:spPr bwMode="auto">
          <a:xfrm>
            <a:off x="5540375" y="4206875"/>
            <a:ext cx="171450" cy="168275"/>
          </a:xfrm>
          <a:custGeom>
            <a:avLst/>
            <a:gdLst>
              <a:gd name="T0" fmla="*/ 54 w 108"/>
              <a:gd name="T1" fmla="*/ 0 h 106"/>
              <a:gd name="T2" fmla="*/ 54 w 108"/>
              <a:gd name="T3" fmla="*/ 0 h 106"/>
              <a:gd name="T4" fmla="*/ 44 w 108"/>
              <a:gd name="T5" fmla="*/ 2 h 106"/>
              <a:gd name="T6" fmla="*/ 34 w 108"/>
              <a:gd name="T7" fmla="*/ 4 h 106"/>
              <a:gd name="T8" fmla="*/ 24 w 108"/>
              <a:gd name="T9" fmla="*/ 10 h 106"/>
              <a:gd name="T10" fmla="*/ 16 w 108"/>
              <a:gd name="T11" fmla="*/ 16 h 106"/>
              <a:gd name="T12" fmla="*/ 10 w 108"/>
              <a:gd name="T13" fmla="*/ 24 h 106"/>
              <a:gd name="T14" fmla="*/ 6 w 108"/>
              <a:gd name="T15" fmla="*/ 34 h 106"/>
              <a:gd name="T16" fmla="*/ 2 w 108"/>
              <a:gd name="T17" fmla="*/ 44 h 106"/>
              <a:gd name="T18" fmla="*/ 0 w 108"/>
              <a:gd name="T19" fmla="*/ 54 h 106"/>
              <a:gd name="T20" fmla="*/ 0 w 108"/>
              <a:gd name="T21" fmla="*/ 54 h 106"/>
              <a:gd name="T22" fmla="*/ 2 w 108"/>
              <a:gd name="T23" fmla="*/ 66 h 106"/>
              <a:gd name="T24" fmla="*/ 6 w 108"/>
              <a:gd name="T25" fmla="*/ 76 h 106"/>
              <a:gd name="T26" fmla="*/ 10 w 108"/>
              <a:gd name="T27" fmla="*/ 84 h 106"/>
              <a:gd name="T28" fmla="*/ 16 w 108"/>
              <a:gd name="T29" fmla="*/ 92 h 106"/>
              <a:gd name="T30" fmla="*/ 24 w 108"/>
              <a:gd name="T31" fmla="*/ 98 h 106"/>
              <a:gd name="T32" fmla="*/ 34 w 108"/>
              <a:gd name="T33" fmla="*/ 102 h 106"/>
              <a:gd name="T34" fmla="*/ 44 w 108"/>
              <a:gd name="T35" fmla="*/ 106 h 106"/>
              <a:gd name="T36" fmla="*/ 54 w 108"/>
              <a:gd name="T37" fmla="*/ 106 h 106"/>
              <a:gd name="T38" fmla="*/ 54 w 108"/>
              <a:gd name="T39" fmla="*/ 106 h 106"/>
              <a:gd name="T40" fmla="*/ 66 w 108"/>
              <a:gd name="T41" fmla="*/ 106 h 106"/>
              <a:gd name="T42" fmla="*/ 76 w 108"/>
              <a:gd name="T43" fmla="*/ 102 h 106"/>
              <a:gd name="T44" fmla="*/ 84 w 108"/>
              <a:gd name="T45" fmla="*/ 98 h 106"/>
              <a:gd name="T46" fmla="*/ 92 w 108"/>
              <a:gd name="T47" fmla="*/ 92 h 106"/>
              <a:gd name="T48" fmla="*/ 98 w 108"/>
              <a:gd name="T49" fmla="*/ 84 h 106"/>
              <a:gd name="T50" fmla="*/ 104 w 108"/>
              <a:gd name="T51" fmla="*/ 76 h 106"/>
              <a:gd name="T52" fmla="*/ 106 w 108"/>
              <a:gd name="T53" fmla="*/ 66 h 106"/>
              <a:gd name="T54" fmla="*/ 108 w 108"/>
              <a:gd name="T55" fmla="*/ 54 h 106"/>
              <a:gd name="T56" fmla="*/ 108 w 108"/>
              <a:gd name="T57" fmla="*/ 54 h 106"/>
              <a:gd name="T58" fmla="*/ 106 w 108"/>
              <a:gd name="T59" fmla="*/ 44 h 106"/>
              <a:gd name="T60" fmla="*/ 104 w 108"/>
              <a:gd name="T61" fmla="*/ 34 h 106"/>
              <a:gd name="T62" fmla="*/ 98 w 108"/>
              <a:gd name="T63" fmla="*/ 24 h 106"/>
              <a:gd name="T64" fmla="*/ 92 w 108"/>
              <a:gd name="T65" fmla="*/ 16 h 106"/>
              <a:gd name="T66" fmla="*/ 84 w 108"/>
              <a:gd name="T67" fmla="*/ 10 h 106"/>
              <a:gd name="T68" fmla="*/ 76 w 108"/>
              <a:gd name="T69" fmla="*/ 4 h 106"/>
              <a:gd name="T70" fmla="*/ 66 w 108"/>
              <a:gd name="T71" fmla="*/ 2 h 106"/>
              <a:gd name="T72" fmla="*/ 54 w 108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6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6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6" y="106"/>
                </a:lnTo>
                <a:lnTo>
                  <a:pt x="76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4" y="76"/>
                </a:lnTo>
                <a:lnTo>
                  <a:pt x="106" y="66"/>
                </a:lnTo>
                <a:lnTo>
                  <a:pt x="108" y="54"/>
                </a:lnTo>
                <a:lnTo>
                  <a:pt x="108" y="54"/>
                </a:lnTo>
                <a:lnTo>
                  <a:pt x="106" y="44"/>
                </a:lnTo>
                <a:lnTo>
                  <a:pt x="104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6" y="4"/>
                </a:lnTo>
                <a:lnTo>
                  <a:pt x="66" y="2"/>
                </a:lnTo>
                <a:lnTo>
                  <a:pt x="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6" name="Freeform 40"/>
          <p:cNvSpPr>
            <a:spLocks/>
          </p:cNvSpPr>
          <p:nvPr/>
        </p:nvSpPr>
        <p:spPr bwMode="auto">
          <a:xfrm>
            <a:off x="5540375" y="4206875"/>
            <a:ext cx="171450" cy="168275"/>
          </a:xfrm>
          <a:custGeom>
            <a:avLst/>
            <a:gdLst>
              <a:gd name="T0" fmla="*/ 54 w 108"/>
              <a:gd name="T1" fmla="*/ 0 h 106"/>
              <a:gd name="T2" fmla="*/ 54 w 108"/>
              <a:gd name="T3" fmla="*/ 0 h 106"/>
              <a:gd name="T4" fmla="*/ 44 w 108"/>
              <a:gd name="T5" fmla="*/ 2 h 106"/>
              <a:gd name="T6" fmla="*/ 34 w 108"/>
              <a:gd name="T7" fmla="*/ 4 h 106"/>
              <a:gd name="T8" fmla="*/ 24 w 108"/>
              <a:gd name="T9" fmla="*/ 10 h 106"/>
              <a:gd name="T10" fmla="*/ 16 w 108"/>
              <a:gd name="T11" fmla="*/ 16 h 106"/>
              <a:gd name="T12" fmla="*/ 10 w 108"/>
              <a:gd name="T13" fmla="*/ 24 h 106"/>
              <a:gd name="T14" fmla="*/ 6 w 108"/>
              <a:gd name="T15" fmla="*/ 34 h 106"/>
              <a:gd name="T16" fmla="*/ 2 w 108"/>
              <a:gd name="T17" fmla="*/ 44 h 106"/>
              <a:gd name="T18" fmla="*/ 0 w 108"/>
              <a:gd name="T19" fmla="*/ 54 h 106"/>
              <a:gd name="T20" fmla="*/ 0 w 108"/>
              <a:gd name="T21" fmla="*/ 54 h 106"/>
              <a:gd name="T22" fmla="*/ 2 w 108"/>
              <a:gd name="T23" fmla="*/ 66 h 106"/>
              <a:gd name="T24" fmla="*/ 6 w 108"/>
              <a:gd name="T25" fmla="*/ 76 h 106"/>
              <a:gd name="T26" fmla="*/ 10 w 108"/>
              <a:gd name="T27" fmla="*/ 84 h 106"/>
              <a:gd name="T28" fmla="*/ 16 w 108"/>
              <a:gd name="T29" fmla="*/ 92 h 106"/>
              <a:gd name="T30" fmla="*/ 24 w 108"/>
              <a:gd name="T31" fmla="*/ 98 h 106"/>
              <a:gd name="T32" fmla="*/ 34 w 108"/>
              <a:gd name="T33" fmla="*/ 102 h 106"/>
              <a:gd name="T34" fmla="*/ 44 w 108"/>
              <a:gd name="T35" fmla="*/ 106 h 106"/>
              <a:gd name="T36" fmla="*/ 54 w 108"/>
              <a:gd name="T37" fmla="*/ 106 h 106"/>
              <a:gd name="T38" fmla="*/ 54 w 108"/>
              <a:gd name="T39" fmla="*/ 106 h 106"/>
              <a:gd name="T40" fmla="*/ 66 w 108"/>
              <a:gd name="T41" fmla="*/ 106 h 106"/>
              <a:gd name="T42" fmla="*/ 76 w 108"/>
              <a:gd name="T43" fmla="*/ 102 h 106"/>
              <a:gd name="T44" fmla="*/ 84 w 108"/>
              <a:gd name="T45" fmla="*/ 98 h 106"/>
              <a:gd name="T46" fmla="*/ 92 w 108"/>
              <a:gd name="T47" fmla="*/ 92 h 106"/>
              <a:gd name="T48" fmla="*/ 98 w 108"/>
              <a:gd name="T49" fmla="*/ 84 h 106"/>
              <a:gd name="T50" fmla="*/ 104 w 108"/>
              <a:gd name="T51" fmla="*/ 76 h 106"/>
              <a:gd name="T52" fmla="*/ 106 w 108"/>
              <a:gd name="T53" fmla="*/ 66 h 106"/>
              <a:gd name="T54" fmla="*/ 108 w 108"/>
              <a:gd name="T55" fmla="*/ 54 h 106"/>
              <a:gd name="T56" fmla="*/ 108 w 108"/>
              <a:gd name="T57" fmla="*/ 54 h 106"/>
              <a:gd name="T58" fmla="*/ 106 w 108"/>
              <a:gd name="T59" fmla="*/ 44 h 106"/>
              <a:gd name="T60" fmla="*/ 104 w 108"/>
              <a:gd name="T61" fmla="*/ 34 h 106"/>
              <a:gd name="T62" fmla="*/ 98 w 108"/>
              <a:gd name="T63" fmla="*/ 24 h 106"/>
              <a:gd name="T64" fmla="*/ 92 w 108"/>
              <a:gd name="T65" fmla="*/ 16 h 106"/>
              <a:gd name="T66" fmla="*/ 84 w 108"/>
              <a:gd name="T67" fmla="*/ 10 h 106"/>
              <a:gd name="T68" fmla="*/ 76 w 108"/>
              <a:gd name="T69" fmla="*/ 4 h 106"/>
              <a:gd name="T70" fmla="*/ 66 w 108"/>
              <a:gd name="T71" fmla="*/ 2 h 106"/>
              <a:gd name="T72" fmla="*/ 54 w 108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6">
                <a:moveTo>
                  <a:pt x="54" y="0"/>
                </a:moveTo>
                <a:lnTo>
                  <a:pt x="54" y="0"/>
                </a:lnTo>
                <a:lnTo>
                  <a:pt x="44" y="2"/>
                </a:lnTo>
                <a:lnTo>
                  <a:pt x="34" y="4"/>
                </a:lnTo>
                <a:lnTo>
                  <a:pt x="24" y="10"/>
                </a:lnTo>
                <a:lnTo>
                  <a:pt x="16" y="16"/>
                </a:lnTo>
                <a:lnTo>
                  <a:pt x="10" y="24"/>
                </a:lnTo>
                <a:lnTo>
                  <a:pt x="6" y="34"/>
                </a:lnTo>
                <a:lnTo>
                  <a:pt x="2" y="44"/>
                </a:lnTo>
                <a:lnTo>
                  <a:pt x="0" y="54"/>
                </a:lnTo>
                <a:lnTo>
                  <a:pt x="0" y="54"/>
                </a:lnTo>
                <a:lnTo>
                  <a:pt x="2" y="66"/>
                </a:lnTo>
                <a:lnTo>
                  <a:pt x="6" y="76"/>
                </a:lnTo>
                <a:lnTo>
                  <a:pt x="10" y="84"/>
                </a:lnTo>
                <a:lnTo>
                  <a:pt x="16" y="92"/>
                </a:lnTo>
                <a:lnTo>
                  <a:pt x="24" y="98"/>
                </a:lnTo>
                <a:lnTo>
                  <a:pt x="34" y="102"/>
                </a:lnTo>
                <a:lnTo>
                  <a:pt x="44" y="106"/>
                </a:lnTo>
                <a:lnTo>
                  <a:pt x="54" y="106"/>
                </a:lnTo>
                <a:lnTo>
                  <a:pt x="54" y="106"/>
                </a:lnTo>
                <a:lnTo>
                  <a:pt x="66" y="106"/>
                </a:lnTo>
                <a:lnTo>
                  <a:pt x="76" y="102"/>
                </a:lnTo>
                <a:lnTo>
                  <a:pt x="84" y="98"/>
                </a:lnTo>
                <a:lnTo>
                  <a:pt x="92" y="92"/>
                </a:lnTo>
                <a:lnTo>
                  <a:pt x="98" y="84"/>
                </a:lnTo>
                <a:lnTo>
                  <a:pt x="104" y="76"/>
                </a:lnTo>
                <a:lnTo>
                  <a:pt x="106" y="66"/>
                </a:lnTo>
                <a:lnTo>
                  <a:pt x="108" y="54"/>
                </a:lnTo>
                <a:lnTo>
                  <a:pt x="108" y="54"/>
                </a:lnTo>
                <a:lnTo>
                  <a:pt x="106" y="44"/>
                </a:lnTo>
                <a:lnTo>
                  <a:pt x="104" y="34"/>
                </a:lnTo>
                <a:lnTo>
                  <a:pt x="98" y="24"/>
                </a:lnTo>
                <a:lnTo>
                  <a:pt x="92" y="16"/>
                </a:lnTo>
                <a:lnTo>
                  <a:pt x="84" y="10"/>
                </a:lnTo>
                <a:lnTo>
                  <a:pt x="76" y="4"/>
                </a:lnTo>
                <a:lnTo>
                  <a:pt x="66" y="2"/>
                </a:lnTo>
                <a:lnTo>
                  <a:pt x="54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7" name="Freeform 41"/>
          <p:cNvSpPr>
            <a:spLocks/>
          </p:cNvSpPr>
          <p:nvPr/>
        </p:nvSpPr>
        <p:spPr bwMode="auto">
          <a:xfrm>
            <a:off x="5880100" y="420687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8 w 106"/>
              <a:gd name="T13" fmla="*/ 24 h 106"/>
              <a:gd name="T14" fmla="*/ 4 w 106"/>
              <a:gd name="T15" fmla="*/ 34 h 106"/>
              <a:gd name="T16" fmla="*/ 0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0 w 106"/>
              <a:gd name="T23" fmla="*/ 66 h 106"/>
              <a:gd name="T24" fmla="*/ 4 w 106"/>
              <a:gd name="T25" fmla="*/ 76 h 106"/>
              <a:gd name="T26" fmla="*/ 8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8" y="24"/>
                </a:lnTo>
                <a:lnTo>
                  <a:pt x="4" y="34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66"/>
                </a:lnTo>
                <a:lnTo>
                  <a:pt x="4" y="76"/>
                </a:lnTo>
                <a:lnTo>
                  <a:pt x="8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8" name="Freeform 42"/>
          <p:cNvSpPr>
            <a:spLocks/>
          </p:cNvSpPr>
          <p:nvPr/>
        </p:nvSpPr>
        <p:spPr bwMode="auto">
          <a:xfrm>
            <a:off x="5880100" y="420687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8 w 106"/>
              <a:gd name="T13" fmla="*/ 24 h 106"/>
              <a:gd name="T14" fmla="*/ 4 w 106"/>
              <a:gd name="T15" fmla="*/ 34 h 106"/>
              <a:gd name="T16" fmla="*/ 0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0 w 106"/>
              <a:gd name="T23" fmla="*/ 66 h 106"/>
              <a:gd name="T24" fmla="*/ 4 w 106"/>
              <a:gd name="T25" fmla="*/ 76 h 106"/>
              <a:gd name="T26" fmla="*/ 8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8" y="24"/>
                </a:lnTo>
                <a:lnTo>
                  <a:pt x="4" y="34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66"/>
                </a:lnTo>
                <a:lnTo>
                  <a:pt x="4" y="76"/>
                </a:lnTo>
                <a:lnTo>
                  <a:pt x="8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9" name="Freeform 43"/>
          <p:cNvSpPr>
            <a:spLocks/>
          </p:cNvSpPr>
          <p:nvPr/>
        </p:nvSpPr>
        <p:spPr bwMode="auto">
          <a:xfrm>
            <a:off x="5880100" y="420687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2 w 106"/>
              <a:gd name="T5" fmla="*/ 2 h 106"/>
              <a:gd name="T6" fmla="*/ 32 w 106"/>
              <a:gd name="T7" fmla="*/ 4 h 106"/>
              <a:gd name="T8" fmla="*/ 24 w 106"/>
              <a:gd name="T9" fmla="*/ 10 h 106"/>
              <a:gd name="T10" fmla="*/ 16 w 106"/>
              <a:gd name="T11" fmla="*/ 16 h 106"/>
              <a:gd name="T12" fmla="*/ 8 w 106"/>
              <a:gd name="T13" fmla="*/ 24 h 106"/>
              <a:gd name="T14" fmla="*/ 4 w 106"/>
              <a:gd name="T15" fmla="*/ 34 h 106"/>
              <a:gd name="T16" fmla="*/ 0 w 106"/>
              <a:gd name="T17" fmla="*/ 44 h 106"/>
              <a:gd name="T18" fmla="*/ 0 w 106"/>
              <a:gd name="T19" fmla="*/ 54 h 106"/>
              <a:gd name="T20" fmla="*/ 0 w 106"/>
              <a:gd name="T21" fmla="*/ 54 h 106"/>
              <a:gd name="T22" fmla="*/ 0 w 106"/>
              <a:gd name="T23" fmla="*/ 66 h 106"/>
              <a:gd name="T24" fmla="*/ 4 w 106"/>
              <a:gd name="T25" fmla="*/ 76 h 106"/>
              <a:gd name="T26" fmla="*/ 8 w 106"/>
              <a:gd name="T27" fmla="*/ 84 h 106"/>
              <a:gd name="T28" fmla="*/ 16 w 106"/>
              <a:gd name="T29" fmla="*/ 92 h 106"/>
              <a:gd name="T30" fmla="*/ 24 w 106"/>
              <a:gd name="T31" fmla="*/ 98 h 106"/>
              <a:gd name="T32" fmla="*/ 32 w 106"/>
              <a:gd name="T33" fmla="*/ 102 h 106"/>
              <a:gd name="T34" fmla="*/ 42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4 w 106"/>
              <a:gd name="T41" fmla="*/ 106 h 106"/>
              <a:gd name="T42" fmla="*/ 74 w 106"/>
              <a:gd name="T43" fmla="*/ 102 h 106"/>
              <a:gd name="T44" fmla="*/ 82 w 106"/>
              <a:gd name="T45" fmla="*/ 98 h 106"/>
              <a:gd name="T46" fmla="*/ 90 w 106"/>
              <a:gd name="T47" fmla="*/ 92 h 106"/>
              <a:gd name="T48" fmla="*/ 96 w 106"/>
              <a:gd name="T49" fmla="*/ 84 h 106"/>
              <a:gd name="T50" fmla="*/ 102 w 106"/>
              <a:gd name="T51" fmla="*/ 76 h 106"/>
              <a:gd name="T52" fmla="*/ 104 w 106"/>
              <a:gd name="T53" fmla="*/ 66 h 106"/>
              <a:gd name="T54" fmla="*/ 106 w 106"/>
              <a:gd name="T55" fmla="*/ 54 h 106"/>
              <a:gd name="T56" fmla="*/ 106 w 106"/>
              <a:gd name="T57" fmla="*/ 54 h 106"/>
              <a:gd name="T58" fmla="*/ 104 w 106"/>
              <a:gd name="T59" fmla="*/ 44 h 106"/>
              <a:gd name="T60" fmla="*/ 102 w 106"/>
              <a:gd name="T61" fmla="*/ 34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4 w 106"/>
              <a:gd name="T69" fmla="*/ 4 h 106"/>
              <a:gd name="T70" fmla="*/ 64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10"/>
                </a:lnTo>
                <a:lnTo>
                  <a:pt x="16" y="16"/>
                </a:lnTo>
                <a:lnTo>
                  <a:pt x="8" y="24"/>
                </a:lnTo>
                <a:lnTo>
                  <a:pt x="4" y="34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66"/>
                </a:lnTo>
                <a:lnTo>
                  <a:pt x="4" y="76"/>
                </a:lnTo>
                <a:lnTo>
                  <a:pt x="8" y="84"/>
                </a:lnTo>
                <a:lnTo>
                  <a:pt x="16" y="92"/>
                </a:lnTo>
                <a:lnTo>
                  <a:pt x="24" y="98"/>
                </a:lnTo>
                <a:lnTo>
                  <a:pt x="32" y="102"/>
                </a:lnTo>
                <a:lnTo>
                  <a:pt x="42" y="106"/>
                </a:lnTo>
                <a:lnTo>
                  <a:pt x="52" y="106"/>
                </a:lnTo>
                <a:lnTo>
                  <a:pt x="52" y="106"/>
                </a:lnTo>
                <a:lnTo>
                  <a:pt x="64" y="106"/>
                </a:lnTo>
                <a:lnTo>
                  <a:pt x="74" y="102"/>
                </a:lnTo>
                <a:lnTo>
                  <a:pt x="82" y="98"/>
                </a:lnTo>
                <a:lnTo>
                  <a:pt x="90" y="92"/>
                </a:lnTo>
                <a:lnTo>
                  <a:pt x="96" y="84"/>
                </a:lnTo>
                <a:lnTo>
                  <a:pt x="102" y="76"/>
                </a:lnTo>
                <a:lnTo>
                  <a:pt x="104" y="66"/>
                </a:lnTo>
                <a:lnTo>
                  <a:pt x="106" y="54"/>
                </a:lnTo>
                <a:lnTo>
                  <a:pt x="106" y="54"/>
                </a:lnTo>
                <a:lnTo>
                  <a:pt x="104" y="44"/>
                </a:lnTo>
                <a:lnTo>
                  <a:pt x="102" y="34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4" y="4"/>
                </a:lnTo>
                <a:lnTo>
                  <a:pt x="64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0" name="Freeform 44"/>
          <p:cNvSpPr>
            <a:spLocks/>
          </p:cNvSpPr>
          <p:nvPr/>
        </p:nvSpPr>
        <p:spPr bwMode="auto">
          <a:xfrm>
            <a:off x="621665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1" name="Freeform 45"/>
          <p:cNvSpPr>
            <a:spLocks/>
          </p:cNvSpPr>
          <p:nvPr/>
        </p:nvSpPr>
        <p:spPr bwMode="auto">
          <a:xfrm>
            <a:off x="621665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2" name="Freeform 46"/>
          <p:cNvSpPr>
            <a:spLocks/>
          </p:cNvSpPr>
          <p:nvPr/>
        </p:nvSpPr>
        <p:spPr bwMode="auto">
          <a:xfrm>
            <a:off x="6216650" y="4152900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3" name="Freeform 47"/>
          <p:cNvSpPr>
            <a:spLocks/>
          </p:cNvSpPr>
          <p:nvPr/>
        </p:nvSpPr>
        <p:spPr bwMode="auto">
          <a:xfrm>
            <a:off x="644207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4" name="Freeform 48"/>
          <p:cNvSpPr>
            <a:spLocks/>
          </p:cNvSpPr>
          <p:nvPr/>
        </p:nvSpPr>
        <p:spPr bwMode="auto">
          <a:xfrm>
            <a:off x="644207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5" name="Freeform 49"/>
          <p:cNvSpPr>
            <a:spLocks/>
          </p:cNvSpPr>
          <p:nvPr/>
        </p:nvSpPr>
        <p:spPr bwMode="auto">
          <a:xfrm>
            <a:off x="6442075" y="3984625"/>
            <a:ext cx="168275" cy="168275"/>
          </a:xfrm>
          <a:custGeom>
            <a:avLst/>
            <a:gdLst>
              <a:gd name="T0" fmla="*/ 52 w 106"/>
              <a:gd name="T1" fmla="*/ 0 h 106"/>
              <a:gd name="T2" fmla="*/ 52 w 106"/>
              <a:gd name="T3" fmla="*/ 0 h 106"/>
              <a:gd name="T4" fmla="*/ 40 w 106"/>
              <a:gd name="T5" fmla="*/ 2 h 106"/>
              <a:gd name="T6" fmla="*/ 30 w 106"/>
              <a:gd name="T7" fmla="*/ 4 h 106"/>
              <a:gd name="T8" fmla="*/ 22 w 106"/>
              <a:gd name="T9" fmla="*/ 10 h 106"/>
              <a:gd name="T10" fmla="*/ 14 w 106"/>
              <a:gd name="T11" fmla="*/ 16 h 106"/>
              <a:gd name="T12" fmla="*/ 8 w 106"/>
              <a:gd name="T13" fmla="*/ 24 h 106"/>
              <a:gd name="T14" fmla="*/ 4 w 106"/>
              <a:gd name="T15" fmla="*/ 32 h 106"/>
              <a:gd name="T16" fmla="*/ 0 w 106"/>
              <a:gd name="T17" fmla="*/ 42 h 106"/>
              <a:gd name="T18" fmla="*/ 0 w 106"/>
              <a:gd name="T19" fmla="*/ 52 h 106"/>
              <a:gd name="T20" fmla="*/ 0 w 106"/>
              <a:gd name="T21" fmla="*/ 52 h 106"/>
              <a:gd name="T22" fmla="*/ 0 w 106"/>
              <a:gd name="T23" fmla="*/ 64 h 106"/>
              <a:gd name="T24" fmla="*/ 4 w 106"/>
              <a:gd name="T25" fmla="*/ 74 h 106"/>
              <a:gd name="T26" fmla="*/ 8 w 106"/>
              <a:gd name="T27" fmla="*/ 82 h 106"/>
              <a:gd name="T28" fmla="*/ 14 w 106"/>
              <a:gd name="T29" fmla="*/ 90 h 106"/>
              <a:gd name="T30" fmla="*/ 22 w 106"/>
              <a:gd name="T31" fmla="*/ 98 h 106"/>
              <a:gd name="T32" fmla="*/ 30 w 106"/>
              <a:gd name="T33" fmla="*/ 102 h 106"/>
              <a:gd name="T34" fmla="*/ 40 w 106"/>
              <a:gd name="T35" fmla="*/ 106 h 106"/>
              <a:gd name="T36" fmla="*/ 52 w 106"/>
              <a:gd name="T37" fmla="*/ 106 h 106"/>
              <a:gd name="T38" fmla="*/ 52 w 106"/>
              <a:gd name="T39" fmla="*/ 106 h 106"/>
              <a:gd name="T40" fmla="*/ 62 w 106"/>
              <a:gd name="T41" fmla="*/ 106 h 106"/>
              <a:gd name="T42" fmla="*/ 72 w 106"/>
              <a:gd name="T43" fmla="*/ 102 h 106"/>
              <a:gd name="T44" fmla="*/ 82 w 106"/>
              <a:gd name="T45" fmla="*/ 98 h 106"/>
              <a:gd name="T46" fmla="*/ 90 w 106"/>
              <a:gd name="T47" fmla="*/ 90 h 106"/>
              <a:gd name="T48" fmla="*/ 96 w 106"/>
              <a:gd name="T49" fmla="*/ 82 h 106"/>
              <a:gd name="T50" fmla="*/ 102 w 106"/>
              <a:gd name="T51" fmla="*/ 74 h 106"/>
              <a:gd name="T52" fmla="*/ 104 w 106"/>
              <a:gd name="T53" fmla="*/ 64 h 106"/>
              <a:gd name="T54" fmla="*/ 106 w 106"/>
              <a:gd name="T55" fmla="*/ 52 h 106"/>
              <a:gd name="T56" fmla="*/ 106 w 106"/>
              <a:gd name="T57" fmla="*/ 52 h 106"/>
              <a:gd name="T58" fmla="*/ 104 w 106"/>
              <a:gd name="T59" fmla="*/ 42 h 106"/>
              <a:gd name="T60" fmla="*/ 102 w 106"/>
              <a:gd name="T61" fmla="*/ 32 h 106"/>
              <a:gd name="T62" fmla="*/ 96 w 106"/>
              <a:gd name="T63" fmla="*/ 24 h 106"/>
              <a:gd name="T64" fmla="*/ 90 w 106"/>
              <a:gd name="T65" fmla="*/ 16 h 106"/>
              <a:gd name="T66" fmla="*/ 82 w 106"/>
              <a:gd name="T67" fmla="*/ 10 h 106"/>
              <a:gd name="T68" fmla="*/ 72 w 106"/>
              <a:gd name="T69" fmla="*/ 4 h 106"/>
              <a:gd name="T70" fmla="*/ 62 w 106"/>
              <a:gd name="T71" fmla="*/ 2 h 106"/>
              <a:gd name="T72" fmla="*/ 52 w 106"/>
              <a:gd name="T7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106">
                <a:moveTo>
                  <a:pt x="52" y="0"/>
                </a:moveTo>
                <a:lnTo>
                  <a:pt x="52" y="0"/>
                </a:lnTo>
                <a:lnTo>
                  <a:pt x="40" y="2"/>
                </a:lnTo>
                <a:lnTo>
                  <a:pt x="30" y="4"/>
                </a:lnTo>
                <a:lnTo>
                  <a:pt x="22" y="10"/>
                </a:lnTo>
                <a:lnTo>
                  <a:pt x="14" y="16"/>
                </a:lnTo>
                <a:lnTo>
                  <a:pt x="8" y="24"/>
                </a:lnTo>
                <a:lnTo>
                  <a:pt x="4" y="32"/>
                </a:lnTo>
                <a:lnTo>
                  <a:pt x="0" y="42"/>
                </a:lnTo>
                <a:lnTo>
                  <a:pt x="0" y="52"/>
                </a:lnTo>
                <a:lnTo>
                  <a:pt x="0" y="52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4" y="90"/>
                </a:lnTo>
                <a:lnTo>
                  <a:pt x="22" y="98"/>
                </a:lnTo>
                <a:lnTo>
                  <a:pt x="30" y="102"/>
                </a:lnTo>
                <a:lnTo>
                  <a:pt x="40" y="106"/>
                </a:lnTo>
                <a:lnTo>
                  <a:pt x="52" y="106"/>
                </a:lnTo>
                <a:lnTo>
                  <a:pt x="52" y="106"/>
                </a:lnTo>
                <a:lnTo>
                  <a:pt x="62" y="106"/>
                </a:lnTo>
                <a:lnTo>
                  <a:pt x="72" y="102"/>
                </a:lnTo>
                <a:lnTo>
                  <a:pt x="82" y="98"/>
                </a:lnTo>
                <a:lnTo>
                  <a:pt x="90" y="90"/>
                </a:lnTo>
                <a:lnTo>
                  <a:pt x="96" y="82"/>
                </a:lnTo>
                <a:lnTo>
                  <a:pt x="102" y="74"/>
                </a:lnTo>
                <a:lnTo>
                  <a:pt x="104" y="64"/>
                </a:lnTo>
                <a:lnTo>
                  <a:pt x="106" y="52"/>
                </a:lnTo>
                <a:lnTo>
                  <a:pt x="106" y="52"/>
                </a:lnTo>
                <a:lnTo>
                  <a:pt x="104" y="42"/>
                </a:lnTo>
                <a:lnTo>
                  <a:pt x="102" y="32"/>
                </a:lnTo>
                <a:lnTo>
                  <a:pt x="96" y="24"/>
                </a:lnTo>
                <a:lnTo>
                  <a:pt x="90" y="16"/>
                </a:lnTo>
                <a:lnTo>
                  <a:pt x="82" y="10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6" name="Line 50"/>
          <p:cNvSpPr>
            <a:spLocks noChangeShapeType="1"/>
          </p:cNvSpPr>
          <p:nvPr/>
        </p:nvSpPr>
        <p:spPr bwMode="auto">
          <a:xfrm flipH="1">
            <a:off x="5102225" y="3355975"/>
            <a:ext cx="63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7" name="Line 51"/>
          <p:cNvSpPr>
            <a:spLocks noChangeShapeType="1"/>
          </p:cNvSpPr>
          <p:nvPr/>
        </p:nvSpPr>
        <p:spPr bwMode="auto">
          <a:xfrm flipH="1">
            <a:off x="5086350" y="3416300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8" name="Line 52"/>
          <p:cNvSpPr>
            <a:spLocks noChangeShapeType="1"/>
          </p:cNvSpPr>
          <p:nvPr/>
        </p:nvSpPr>
        <p:spPr bwMode="auto">
          <a:xfrm flipH="1">
            <a:off x="5073650" y="3479800"/>
            <a:ext cx="63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9" name="Line 53"/>
          <p:cNvSpPr>
            <a:spLocks noChangeShapeType="1"/>
          </p:cNvSpPr>
          <p:nvPr/>
        </p:nvSpPr>
        <p:spPr bwMode="auto">
          <a:xfrm flipH="1">
            <a:off x="5057775" y="3540125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0" name="Line 54"/>
          <p:cNvSpPr>
            <a:spLocks noChangeShapeType="1"/>
          </p:cNvSpPr>
          <p:nvPr/>
        </p:nvSpPr>
        <p:spPr bwMode="auto">
          <a:xfrm flipH="1">
            <a:off x="5045075" y="3603625"/>
            <a:ext cx="952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1" name="Line 55"/>
          <p:cNvSpPr>
            <a:spLocks noChangeShapeType="1"/>
          </p:cNvSpPr>
          <p:nvPr/>
        </p:nvSpPr>
        <p:spPr bwMode="auto">
          <a:xfrm flipH="1">
            <a:off x="5029200" y="3663950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2" name="Line 56"/>
          <p:cNvSpPr>
            <a:spLocks noChangeShapeType="1"/>
          </p:cNvSpPr>
          <p:nvPr/>
        </p:nvSpPr>
        <p:spPr bwMode="auto">
          <a:xfrm flipH="1">
            <a:off x="5016500" y="3727450"/>
            <a:ext cx="952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3" name="Line 57"/>
          <p:cNvSpPr>
            <a:spLocks noChangeShapeType="1"/>
          </p:cNvSpPr>
          <p:nvPr/>
        </p:nvSpPr>
        <p:spPr bwMode="auto">
          <a:xfrm flipH="1">
            <a:off x="5286375" y="3384550"/>
            <a:ext cx="1270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4" name="Line 58"/>
          <p:cNvSpPr>
            <a:spLocks noChangeShapeType="1"/>
          </p:cNvSpPr>
          <p:nvPr/>
        </p:nvSpPr>
        <p:spPr bwMode="auto">
          <a:xfrm flipH="1">
            <a:off x="5264150" y="3444875"/>
            <a:ext cx="1270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5" name="Line 59"/>
          <p:cNvSpPr>
            <a:spLocks noChangeShapeType="1"/>
          </p:cNvSpPr>
          <p:nvPr/>
        </p:nvSpPr>
        <p:spPr bwMode="auto">
          <a:xfrm flipH="1">
            <a:off x="5241925" y="3505200"/>
            <a:ext cx="1270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6" name="Line 60"/>
          <p:cNvSpPr>
            <a:spLocks noChangeShapeType="1"/>
          </p:cNvSpPr>
          <p:nvPr/>
        </p:nvSpPr>
        <p:spPr bwMode="auto">
          <a:xfrm flipH="1">
            <a:off x="5219700" y="3562350"/>
            <a:ext cx="1270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7" name="Line 61"/>
          <p:cNvSpPr>
            <a:spLocks noChangeShapeType="1"/>
          </p:cNvSpPr>
          <p:nvPr/>
        </p:nvSpPr>
        <p:spPr bwMode="auto">
          <a:xfrm flipH="1">
            <a:off x="5197475" y="3622675"/>
            <a:ext cx="1270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8" name="Line 62"/>
          <p:cNvSpPr>
            <a:spLocks noChangeShapeType="1"/>
          </p:cNvSpPr>
          <p:nvPr/>
        </p:nvSpPr>
        <p:spPr bwMode="auto">
          <a:xfrm>
            <a:off x="5172075" y="3394075"/>
            <a:ext cx="1905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9" name="Line 63"/>
          <p:cNvSpPr>
            <a:spLocks noChangeShapeType="1"/>
          </p:cNvSpPr>
          <p:nvPr/>
        </p:nvSpPr>
        <p:spPr bwMode="auto">
          <a:xfrm>
            <a:off x="5203825" y="3448050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0" name="Line 64"/>
          <p:cNvSpPr>
            <a:spLocks noChangeShapeType="1"/>
          </p:cNvSpPr>
          <p:nvPr/>
        </p:nvSpPr>
        <p:spPr bwMode="auto">
          <a:xfrm>
            <a:off x="5232400" y="3505200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1" name="Line 65"/>
          <p:cNvSpPr>
            <a:spLocks noChangeShapeType="1"/>
          </p:cNvSpPr>
          <p:nvPr/>
        </p:nvSpPr>
        <p:spPr bwMode="auto">
          <a:xfrm>
            <a:off x="5264150" y="3562350"/>
            <a:ext cx="1587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2" name="Line 66"/>
          <p:cNvSpPr>
            <a:spLocks noChangeShapeType="1"/>
          </p:cNvSpPr>
          <p:nvPr/>
        </p:nvSpPr>
        <p:spPr bwMode="auto">
          <a:xfrm>
            <a:off x="5292725" y="3616325"/>
            <a:ext cx="1270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3" name="Line 67"/>
          <p:cNvSpPr>
            <a:spLocks noChangeShapeType="1"/>
          </p:cNvSpPr>
          <p:nvPr/>
        </p:nvSpPr>
        <p:spPr bwMode="auto">
          <a:xfrm>
            <a:off x="5346700" y="3333750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4" name="Line 68"/>
          <p:cNvSpPr>
            <a:spLocks noChangeShapeType="1"/>
          </p:cNvSpPr>
          <p:nvPr/>
        </p:nvSpPr>
        <p:spPr bwMode="auto">
          <a:xfrm>
            <a:off x="5362575" y="3397250"/>
            <a:ext cx="63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5" name="Line 69"/>
          <p:cNvSpPr>
            <a:spLocks noChangeShapeType="1"/>
          </p:cNvSpPr>
          <p:nvPr/>
        </p:nvSpPr>
        <p:spPr bwMode="auto">
          <a:xfrm>
            <a:off x="5375275" y="3457575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6" name="Line 70"/>
          <p:cNvSpPr>
            <a:spLocks noChangeShapeType="1"/>
          </p:cNvSpPr>
          <p:nvPr/>
        </p:nvSpPr>
        <p:spPr bwMode="auto">
          <a:xfrm>
            <a:off x="5391150" y="3521075"/>
            <a:ext cx="9525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7" name="Line 71"/>
          <p:cNvSpPr>
            <a:spLocks noChangeShapeType="1"/>
          </p:cNvSpPr>
          <p:nvPr/>
        </p:nvSpPr>
        <p:spPr bwMode="auto">
          <a:xfrm>
            <a:off x="5403850" y="3581400"/>
            <a:ext cx="63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8" name="Line 72"/>
          <p:cNvSpPr>
            <a:spLocks noChangeShapeType="1"/>
          </p:cNvSpPr>
          <p:nvPr/>
        </p:nvSpPr>
        <p:spPr bwMode="auto">
          <a:xfrm flipV="1">
            <a:off x="2235200" y="3219450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09" name="Line 73"/>
          <p:cNvSpPr>
            <a:spLocks noChangeShapeType="1"/>
          </p:cNvSpPr>
          <p:nvPr/>
        </p:nvSpPr>
        <p:spPr bwMode="auto">
          <a:xfrm flipV="1">
            <a:off x="2263775" y="3162300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0" name="Line 74"/>
          <p:cNvSpPr>
            <a:spLocks noChangeShapeType="1"/>
          </p:cNvSpPr>
          <p:nvPr/>
        </p:nvSpPr>
        <p:spPr bwMode="auto">
          <a:xfrm flipV="1">
            <a:off x="2292350" y="3121025"/>
            <a:ext cx="95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1" name="Line 75"/>
          <p:cNvSpPr>
            <a:spLocks noChangeShapeType="1"/>
          </p:cNvSpPr>
          <p:nvPr/>
        </p:nvSpPr>
        <p:spPr bwMode="auto">
          <a:xfrm flipV="1">
            <a:off x="2403475" y="3489325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2" name="Line 76"/>
          <p:cNvSpPr>
            <a:spLocks noChangeShapeType="1"/>
          </p:cNvSpPr>
          <p:nvPr/>
        </p:nvSpPr>
        <p:spPr bwMode="auto">
          <a:xfrm flipV="1">
            <a:off x="2454275" y="344805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3" name="Line 77"/>
          <p:cNvSpPr>
            <a:spLocks noChangeShapeType="1"/>
          </p:cNvSpPr>
          <p:nvPr/>
        </p:nvSpPr>
        <p:spPr bwMode="auto">
          <a:xfrm flipV="1">
            <a:off x="2505075" y="3406775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4" name="Line 78"/>
          <p:cNvSpPr>
            <a:spLocks noChangeShapeType="1"/>
          </p:cNvSpPr>
          <p:nvPr/>
        </p:nvSpPr>
        <p:spPr bwMode="auto">
          <a:xfrm flipV="1">
            <a:off x="2552700" y="3368675"/>
            <a:ext cx="28575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5" name="Line 79"/>
          <p:cNvSpPr>
            <a:spLocks noChangeShapeType="1"/>
          </p:cNvSpPr>
          <p:nvPr/>
        </p:nvSpPr>
        <p:spPr bwMode="auto">
          <a:xfrm flipV="1">
            <a:off x="2603500" y="332740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6" name="Line 80"/>
          <p:cNvSpPr>
            <a:spLocks noChangeShapeType="1"/>
          </p:cNvSpPr>
          <p:nvPr/>
        </p:nvSpPr>
        <p:spPr bwMode="auto">
          <a:xfrm flipV="1">
            <a:off x="2651125" y="3289300"/>
            <a:ext cx="28575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7" name="Line 81"/>
          <p:cNvSpPr>
            <a:spLocks noChangeShapeType="1"/>
          </p:cNvSpPr>
          <p:nvPr/>
        </p:nvSpPr>
        <p:spPr bwMode="auto">
          <a:xfrm flipV="1">
            <a:off x="2701925" y="3257550"/>
            <a:ext cx="1587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8" name="Line 82"/>
          <p:cNvSpPr>
            <a:spLocks noChangeShapeType="1"/>
          </p:cNvSpPr>
          <p:nvPr/>
        </p:nvSpPr>
        <p:spPr bwMode="auto">
          <a:xfrm flipV="1">
            <a:off x="2390775" y="3400425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9" name="Line 83"/>
          <p:cNvSpPr>
            <a:spLocks noChangeShapeType="1"/>
          </p:cNvSpPr>
          <p:nvPr/>
        </p:nvSpPr>
        <p:spPr bwMode="auto">
          <a:xfrm flipV="1">
            <a:off x="2397125" y="3340100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0" name="Line 84"/>
          <p:cNvSpPr>
            <a:spLocks noChangeShapeType="1"/>
          </p:cNvSpPr>
          <p:nvPr/>
        </p:nvSpPr>
        <p:spPr bwMode="auto">
          <a:xfrm flipV="1">
            <a:off x="2403475" y="32766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1" name="Line 85"/>
          <p:cNvSpPr>
            <a:spLocks noChangeShapeType="1"/>
          </p:cNvSpPr>
          <p:nvPr/>
        </p:nvSpPr>
        <p:spPr bwMode="auto">
          <a:xfrm flipV="1">
            <a:off x="2406650" y="3213100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2" name="Line 86"/>
          <p:cNvSpPr>
            <a:spLocks noChangeShapeType="1"/>
          </p:cNvSpPr>
          <p:nvPr/>
        </p:nvSpPr>
        <p:spPr bwMode="auto">
          <a:xfrm flipV="1">
            <a:off x="2413000" y="3168650"/>
            <a:ext cx="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3" name="Line 87"/>
          <p:cNvSpPr>
            <a:spLocks noChangeShapeType="1"/>
          </p:cNvSpPr>
          <p:nvPr/>
        </p:nvSpPr>
        <p:spPr bwMode="auto">
          <a:xfrm flipV="1">
            <a:off x="2311400" y="3324225"/>
            <a:ext cx="3492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4" name="Line 88"/>
          <p:cNvSpPr>
            <a:spLocks noChangeShapeType="1"/>
          </p:cNvSpPr>
          <p:nvPr/>
        </p:nvSpPr>
        <p:spPr bwMode="auto">
          <a:xfrm flipV="1">
            <a:off x="2368550" y="3295650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5" name="Line 89"/>
          <p:cNvSpPr>
            <a:spLocks noChangeShapeType="1"/>
          </p:cNvSpPr>
          <p:nvPr/>
        </p:nvSpPr>
        <p:spPr bwMode="auto">
          <a:xfrm flipV="1">
            <a:off x="2428875" y="3270250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6" name="Line 90"/>
          <p:cNvSpPr>
            <a:spLocks noChangeShapeType="1"/>
          </p:cNvSpPr>
          <p:nvPr/>
        </p:nvSpPr>
        <p:spPr bwMode="auto">
          <a:xfrm flipV="1">
            <a:off x="2486025" y="3244850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7" name="Rectangle 91"/>
          <p:cNvSpPr>
            <a:spLocks noChangeArrowheads="1"/>
          </p:cNvSpPr>
          <p:nvPr/>
        </p:nvSpPr>
        <p:spPr bwMode="auto">
          <a:xfrm>
            <a:off x="5572125" y="3216275"/>
            <a:ext cx="151804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s’écarte du tableau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afin que les participants puissent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lire. Il peut parler et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regarder le groupe projet.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76" name="Rectangle 140"/>
          <p:cNvSpPr>
            <a:spLocks noChangeArrowheads="1"/>
          </p:cNvSpPr>
          <p:nvPr/>
        </p:nvSpPr>
        <p:spPr bwMode="auto">
          <a:xfrm>
            <a:off x="2514600" y="3470275"/>
            <a:ext cx="138018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écrit au tableau.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se tait.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94" name="Rectangle 158"/>
          <p:cNvSpPr>
            <a:spLocks noChangeArrowheads="1"/>
          </p:cNvSpPr>
          <p:nvPr/>
        </p:nvSpPr>
        <p:spPr bwMode="auto">
          <a:xfrm>
            <a:off x="5175250" y="31591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95" name="Rectangle 159"/>
          <p:cNvSpPr>
            <a:spLocks noChangeArrowheads="1"/>
          </p:cNvSpPr>
          <p:nvPr/>
        </p:nvSpPr>
        <p:spPr bwMode="auto">
          <a:xfrm>
            <a:off x="2149475" y="33782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781129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BIEN UTILISER SON ÉNERGIE</a:t>
            </a:r>
          </a:p>
        </p:txBody>
      </p:sp>
      <p:grpSp>
        <p:nvGrpSpPr>
          <p:cNvPr id="12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3" name="ZoneTexte 12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103</a:t>
              </a:r>
            </a:p>
          </p:txBody>
        </p:sp>
        <p:grpSp>
          <p:nvGrpSpPr>
            <p:cNvPr id="14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FAVORISER LA COHÉSION DU GROUPE PROJET</a:t>
                </a:r>
              </a:p>
            </p:txBody>
          </p:sp>
        </p:grpSp>
        <p:sp>
          <p:nvSpPr>
            <p:cNvPr id="15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348960" y="2992158"/>
            <a:ext cx="4930405" cy="1260000"/>
            <a:chOff x="3068638" y="3117850"/>
            <a:chExt cx="3263900" cy="834112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068638" y="3117850"/>
              <a:ext cx="711200" cy="533400"/>
            </a:xfrm>
            <a:custGeom>
              <a:avLst/>
              <a:gdLst>
                <a:gd name="T0" fmla="*/ 382 w 448"/>
                <a:gd name="T1" fmla="*/ 336 h 336"/>
                <a:gd name="T2" fmla="*/ 380 w 448"/>
                <a:gd name="T3" fmla="*/ 324 h 336"/>
                <a:gd name="T4" fmla="*/ 448 w 448"/>
                <a:gd name="T5" fmla="*/ 122 h 336"/>
                <a:gd name="T6" fmla="*/ 448 w 448"/>
                <a:gd name="T7" fmla="*/ 122 h 336"/>
                <a:gd name="T8" fmla="*/ 448 w 448"/>
                <a:gd name="T9" fmla="*/ 120 h 336"/>
                <a:gd name="T10" fmla="*/ 448 w 448"/>
                <a:gd name="T11" fmla="*/ 118 h 336"/>
                <a:gd name="T12" fmla="*/ 446 w 448"/>
                <a:gd name="T13" fmla="*/ 114 h 336"/>
                <a:gd name="T14" fmla="*/ 444 w 448"/>
                <a:gd name="T15" fmla="*/ 110 h 336"/>
                <a:gd name="T16" fmla="*/ 440 w 448"/>
                <a:gd name="T17" fmla="*/ 106 h 336"/>
                <a:gd name="T18" fmla="*/ 438 w 448"/>
                <a:gd name="T19" fmla="*/ 102 h 336"/>
                <a:gd name="T20" fmla="*/ 434 w 448"/>
                <a:gd name="T21" fmla="*/ 96 h 336"/>
                <a:gd name="T22" fmla="*/ 428 w 448"/>
                <a:gd name="T23" fmla="*/ 88 h 336"/>
                <a:gd name="T24" fmla="*/ 424 w 448"/>
                <a:gd name="T25" fmla="*/ 82 h 336"/>
                <a:gd name="T26" fmla="*/ 418 w 448"/>
                <a:gd name="T27" fmla="*/ 76 h 336"/>
                <a:gd name="T28" fmla="*/ 410 w 448"/>
                <a:gd name="T29" fmla="*/ 70 h 336"/>
                <a:gd name="T30" fmla="*/ 402 w 448"/>
                <a:gd name="T31" fmla="*/ 62 h 336"/>
                <a:gd name="T32" fmla="*/ 394 w 448"/>
                <a:gd name="T33" fmla="*/ 54 h 336"/>
                <a:gd name="T34" fmla="*/ 382 w 448"/>
                <a:gd name="T35" fmla="*/ 48 h 336"/>
                <a:gd name="T36" fmla="*/ 372 w 448"/>
                <a:gd name="T37" fmla="*/ 42 h 336"/>
                <a:gd name="T38" fmla="*/ 360 w 448"/>
                <a:gd name="T39" fmla="*/ 34 h 336"/>
                <a:gd name="T40" fmla="*/ 346 w 448"/>
                <a:gd name="T41" fmla="*/ 28 h 336"/>
                <a:gd name="T42" fmla="*/ 330 w 448"/>
                <a:gd name="T43" fmla="*/ 24 h 336"/>
                <a:gd name="T44" fmla="*/ 314 w 448"/>
                <a:gd name="T45" fmla="*/ 18 h 336"/>
                <a:gd name="T46" fmla="*/ 298 w 448"/>
                <a:gd name="T47" fmla="*/ 12 h 336"/>
                <a:gd name="T48" fmla="*/ 278 w 448"/>
                <a:gd name="T49" fmla="*/ 10 h 336"/>
                <a:gd name="T50" fmla="*/ 258 w 448"/>
                <a:gd name="T51" fmla="*/ 6 h 336"/>
                <a:gd name="T52" fmla="*/ 236 w 448"/>
                <a:gd name="T53" fmla="*/ 4 h 336"/>
                <a:gd name="T54" fmla="*/ 212 w 448"/>
                <a:gd name="T55" fmla="*/ 2 h 336"/>
                <a:gd name="T56" fmla="*/ 186 w 448"/>
                <a:gd name="T57" fmla="*/ 0 h 336"/>
                <a:gd name="T58" fmla="*/ 160 w 448"/>
                <a:gd name="T59" fmla="*/ 2 h 336"/>
                <a:gd name="T60" fmla="*/ 132 w 448"/>
                <a:gd name="T61" fmla="*/ 4 h 336"/>
                <a:gd name="T62" fmla="*/ 102 w 448"/>
                <a:gd name="T63" fmla="*/ 6 h 336"/>
                <a:gd name="T64" fmla="*/ 70 w 448"/>
                <a:gd name="T65" fmla="*/ 10 h 336"/>
                <a:gd name="T66" fmla="*/ 36 w 448"/>
                <a:gd name="T67" fmla="*/ 14 h 336"/>
                <a:gd name="T68" fmla="*/ 0 w 448"/>
                <a:gd name="T69" fmla="*/ 22 h 336"/>
                <a:gd name="T70" fmla="*/ 48 w 448"/>
                <a:gd name="T71" fmla="*/ 70 h 336"/>
                <a:gd name="T72" fmla="*/ 26 w 448"/>
                <a:gd name="T73" fmla="*/ 158 h 336"/>
                <a:gd name="T74" fmla="*/ 38 w 448"/>
                <a:gd name="T75" fmla="*/ 190 h 336"/>
                <a:gd name="T76" fmla="*/ 0 w 448"/>
                <a:gd name="T77" fmla="*/ 266 h 336"/>
                <a:gd name="T78" fmla="*/ 34 w 448"/>
                <a:gd name="T79" fmla="*/ 282 h 336"/>
                <a:gd name="T80" fmla="*/ 34 w 448"/>
                <a:gd name="T81" fmla="*/ 336 h 336"/>
                <a:gd name="T82" fmla="*/ 382 w 448"/>
                <a:gd name="T8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8" h="336">
                  <a:moveTo>
                    <a:pt x="382" y="336"/>
                  </a:moveTo>
                  <a:lnTo>
                    <a:pt x="380" y="324"/>
                  </a:lnTo>
                  <a:lnTo>
                    <a:pt x="448" y="122"/>
                  </a:lnTo>
                  <a:lnTo>
                    <a:pt x="448" y="122"/>
                  </a:lnTo>
                  <a:lnTo>
                    <a:pt x="448" y="120"/>
                  </a:lnTo>
                  <a:lnTo>
                    <a:pt x="448" y="118"/>
                  </a:lnTo>
                  <a:lnTo>
                    <a:pt x="446" y="114"/>
                  </a:lnTo>
                  <a:lnTo>
                    <a:pt x="444" y="110"/>
                  </a:lnTo>
                  <a:lnTo>
                    <a:pt x="440" y="106"/>
                  </a:lnTo>
                  <a:lnTo>
                    <a:pt x="438" y="102"/>
                  </a:lnTo>
                  <a:lnTo>
                    <a:pt x="434" y="96"/>
                  </a:lnTo>
                  <a:lnTo>
                    <a:pt x="428" y="88"/>
                  </a:lnTo>
                  <a:lnTo>
                    <a:pt x="424" y="82"/>
                  </a:lnTo>
                  <a:lnTo>
                    <a:pt x="418" y="76"/>
                  </a:lnTo>
                  <a:lnTo>
                    <a:pt x="410" y="70"/>
                  </a:lnTo>
                  <a:lnTo>
                    <a:pt x="402" y="62"/>
                  </a:lnTo>
                  <a:lnTo>
                    <a:pt x="394" y="54"/>
                  </a:lnTo>
                  <a:lnTo>
                    <a:pt x="382" y="48"/>
                  </a:lnTo>
                  <a:lnTo>
                    <a:pt x="372" y="42"/>
                  </a:lnTo>
                  <a:lnTo>
                    <a:pt x="360" y="34"/>
                  </a:lnTo>
                  <a:lnTo>
                    <a:pt x="346" y="28"/>
                  </a:lnTo>
                  <a:lnTo>
                    <a:pt x="330" y="24"/>
                  </a:lnTo>
                  <a:lnTo>
                    <a:pt x="314" y="18"/>
                  </a:lnTo>
                  <a:lnTo>
                    <a:pt x="298" y="12"/>
                  </a:lnTo>
                  <a:lnTo>
                    <a:pt x="278" y="10"/>
                  </a:lnTo>
                  <a:lnTo>
                    <a:pt x="258" y="6"/>
                  </a:lnTo>
                  <a:lnTo>
                    <a:pt x="236" y="4"/>
                  </a:lnTo>
                  <a:lnTo>
                    <a:pt x="212" y="2"/>
                  </a:lnTo>
                  <a:lnTo>
                    <a:pt x="186" y="0"/>
                  </a:lnTo>
                  <a:lnTo>
                    <a:pt x="160" y="2"/>
                  </a:lnTo>
                  <a:lnTo>
                    <a:pt x="132" y="4"/>
                  </a:lnTo>
                  <a:lnTo>
                    <a:pt x="102" y="6"/>
                  </a:lnTo>
                  <a:lnTo>
                    <a:pt x="70" y="10"/>
                  </a:lnTo>
                  <a:lnTo>
                    <a:pt x="36" y="14"/>
                  </a:lnTo>
                  <a:lnTo>
                    <a:pt x="0" y="22"/>
                  </a:lnTo>
                  <a:lnTo>
                    <a:pt x="48" y="70"/>
                  </a:lnTo>
                  <a:lnTo>
                    <a:pt x="26" y="158"/>
                  </a:lnTo>
                  <a:lnTo>
                    <a:pt x="38" y="190"/>
                  </a:lnTo>
                  <a:lnTo>
                    <a:pt x="0" y="266"/>
                  </a:lnTo>
                  <a:lnTo>
                    <a:pt x="34" y="282"/>
                  </a:lnTo>
                  <a:lnTo>
                    <a:pt x="34" y="336"/>
                  </a:lnTo>
                  <a:lnTo>
                    <a:pt x="382" y="3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068638" y="3117850"/>
              <a:ext cx="711200" cy="533400"/>
            </a:xfrm>
            <a:custGeom>
              <a:avLst/>
              <a:gdLst>
                <a:gd name="T0" fmla="*/ 382 w 448"/>
                <a:gd name="T1" fmla="*/ 336 h 336"/>
                <a:gd name="T2" fmla="*/ 380 w 448"/>
                <a:gd name="T3" fmla="*/ 324 h 336"/>
                <a:gd name="T4" fmla="*/ 448 w 448"/>
                <a:gd name="T5" fmla="*/ 122 h 336"/>
                <a:gd name="T6" fmla="*/ 448 w 448"/>
                <a:gd name="T7" fmla="*/ 122 h 336"/>
                <a:gd name="T8" fmla="*/ 448 w 448"/>
                <a:gd name="T9" fmla="*/ 120 h 336"/>
                <a:gd name="T10" fmla="*/ 448 w 448"/>
                <a:gd name="T11" fmla="*/ 118 h 336"/>
                <a:gd name="T12" fmla="*/ 446 w 448"/>
                <a:gd name="T13" fmla="*/ 114 h 336"/>
                <a:gd name="T14" fmla="*/ 444 w 448"/>
                <a:gd name="T15" fmla="*/ 110 h 336"/>
                <a:gd name="T16" fmla="*/ 440 w 448"/>
                <a:gd name="T17" fmla="*/ 106 h 336"/>
                <a:gd name="T18" fmla="*/ 438 w 448"/>
                <a:gd name="T19" fmla="*/ 102 h 336"/>
                <a:gd name="T20" fmla="*/ 434 w 448"/>
                <a:gd name="T21" fmla="*/ 96 h 336"/>
                <a:gd name="T22" fmla="*/ 428 w 448"/>
                <a:gd name="T23" fmla="*/ 88 h 336"/>
                <a:gd name="T24" fmla="*/ 424 w 448"/>
                <a:gd name="T25" fmla="*/ 82 h 336"/>
                <a:gd name="T26" fmla="*/ 418 w 448"/>
                <a:gd name="T27" fmla="*/ 76 h 336"/>
                <a:gd name="T28" fmla="*/ 410 w 448"/>
                <a:gd name="T29" fmla="*/ 70 h 336"/>
                <a:gd name="T30" fmla="*/ 402 w 448"/>
                <a:gd name="T31" fmla="*/ 62 h 336"/>
                <a:gd name="T32" fmla="*/ 394 w 448"/>
                <a:gd name="T33" fmla="*/ 54 h 336"/>
                <a:gd name="T34" fmla="*/ 382 w 448"/>
                <a:gd name="T35" fmla="*/ 48 h 336"/>
                <a:gd name="T36" fmla="*/ 372 w 448"/>
                <a:gd name="T37" fmla="*/ 42 h 336"/>
                <a:gd name="T38" fmla="*/ 360 w 448"/>
                <a:gd name="T39" fmla="*/ 34 h 336"/>
                <a:gd name="T40" fmla="*/ 346 w 448"/>
                <a:gd name="T41" fmla="*/ 28 h 336"/>
                <a:gd name="T42" fmla="*/ 330 w 448"/>
                <a:gd name="T43" fmla="*/ 24 h 336"/>
                <a:gd name="T44" fmla="*/ 314 w 448"/>
                <a:gd name="T45" fmla="*/ 18 h 336"/>
                <a:gd name="T46" fmla="*/ 298 w 448"/>
                <a:gd name="T47" fmla="*/ 12 h 336"/>
                <a:gd name="T48" fmla="*/ 278 w 448"/>
                <a:gd name="T49" fmla="*/ 10 h 336"/>
                <a:gd name="T50" fmla="*/ 258 w 448"/>
                <a:gd name="T51" fmla="*/ 6 h 336"/>
                <a:gd name="T52" fmla="*/ 236 w 448"/>
                <a:gd name="T53" fmla="*/ 4 h 336"/>
                <a:gd name="T54" fmla="*/ 212 w 448"/>
                <a:gd name="T55" fmla="*/ 2 h 336"/>
                <a:gd name="T56" fmla="*/ 186 w 448"/>
                <a:gd name="T57" fmla="*/ 0 h 336"/>
                <a:gd name="T58" fmla="*/ 160 w 448"/>
                <a:gd name="T59" fmla="*/ 2 h 336"/>
                <a:gd name="T60" fmla="*/ 132 w 448"/>
                <a:gd name="T61" fmla="*/ 4 h 336"/>
                <a:gd name="T62" fmla="*/ 102 w 448"/>
                <a:gd name="T63" fmla="*/ 6 h 336"/>
                <a:gd name="T64" fmla="*/ 70 w 448"/>
                <a:gd name="T65" fmla="*/ 10 h 336"/>
                <a:gd name="T66" fmla="*/ 36 w 448"/>
                <a:gd name="T67" fmla="*/ 14 h 336"/>
                <a:gd name="T68" fmla="*/ 0 w 448"/>
                <a:gd name="T69" fmla="*/ 22 h 336"/>
                <a:gd name="T70" fmla="*/ 48 w 448"/>
                <a:gd name="T71" fmla="*/ 70 h 336"/>
                <a:gd name="T72" fmla="*/ 26 w 448"/>
                <a:gd name="T73" fmla="*/ 158 h 336"/>
                <a:gd name="T74" fmla="*/ 38 w 448"/>
                <a:gd name="T75" fmla="*/ 190 h 336"/>
                <a:gd name="T76" fmla="*/ 0 w 448"/>
                <a:gd name="T77" fmla="*/ 266 h 336"/>
                <a:gd name="T78" fmla="*/ 34 w 448"/>
                <a:gd name="T79" fmla="*/ 282 h 336"/>
                <a:gd name="T80" fmla="*/ 34 w 448"/>
                <a:gd name="T81" fmla="*/ 336 h 336"/>
                <a:gd name="T82" fmla="*/ 382 w 448"/>
                <a:gd name="T8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8" h="336">
                  <a:moveTo>
                    <a:pt x="382" y="336"/>
                  </a:moveTo>
                  <a:lnTo>
                    <a:pt x="380" y="324"/>
                  </a:lnTo>
                  <a:lnTo>
                    <a:pt x="448" y="122"/>
                  </a:lnTo>
                  <a:lnTo>
                    <a:pt x="448" y="122"/>
                  </a:lnTo>
                  <a:lnTo>
                    <a:pt x="448" y="120"/>
                  </a:lnTo>
                  <a:lnTo>
                    <a:pt x="448" y="118"/>
                  </a:lnTo>
                  <a:lnTo>
                    <a:pt x="446" y="114"/>
                  </a:lnTo>
                  <a:lnTo>
                    <a:pt x="444" y="110"/>
                  </a:lnTo>
                  <a:lnTo>
                    <a:pt x="440" y="106"/>
                  </a:lnTo>
                  <a:lnTo>
                    <a:pt x="438" y="102"/>
                  </a:lnTo>
                  <a:lnTo>
                    <a:pt x="434" y="96"/>
                  </a:lnTo>
                  <a:lnTo>
                    <a:pt x="428" y="88"/>
                  </a:lnTo>
                  <a:lnTo>
                    <a:pt x="424" y="82"/>
                  </a:lnTo>
                  <a:lnTo>
                    <a:pt x="418" y="76"/>
                  </a:lnTo>
                  <a:lnTo>
                    <a:pt x="410" y="70"/>
                  </a:lnTo>
                  <a:lnTo>
                    <a:pt x="402" y="62"/>
                  </a:lnTo>
                  <a:lnTo>
                    <a:pt x="394" y="54"/>
                  </a:lnTo>
                  <a:lnTo>
                    <a:pt x="382" y="48"/>
                  </a:lnTo>
                  <a:lnTo>
                    <a:pt x="372" y="42"/>
                  </a:lnTo>
                  <a:lnTo>
                    <a:pt x="360" y="34"/>
                  </a:lnTo>
                  <a:lnTo>
                    <a:pt x="346" y="28"/>
                  </a:lnTo>
                  <a:lnTo>
                    <a:pt x="330" y="24"/>
                  </a:lnTo>
                  <a:lnTo>
                    <a:pt x="314" y="18"/>
                  </a:lnTo>
                  <a:lnTo>
                    <a:pt x="298" y="12"/>
                  </a:lnTo>
                  <a:lnTo>
                    <a:pt x="278" y="10"/>
                  </a:lnTo>
                  <a:lnTo>
                    <a:pt x="258" y="6"/>
                  </a:lnTo>
                  <a:lnTo>
                    <a:pt x="236" y="4"/>
                  </a:lnTo>
                  <a:lnTo>
                    <a:pt x="212" y="2"/>
                  </a:lnTo>
                  <a:lnTo>
                    <a:pt x="186" y="0"/>
                  </a:lnTo>
                  <a:lnTo>
                    <a:pt x="160" y="2"/>
                  </a:lnTo>
                  <a:lnTo>
                    <a:pt x="132" y="4"/>
                  </a:lnTo>
                  <a:lnTo>
                    <a:pt x="102" y="6"/>
                  </a:lnTo>
                  <a:lnTo>
                    <a:pt x="70" y="10"/>
                  </a:lnTo>
                  <a:lnTo>
                    <a:pt x="36" y="14"/>
                  </a:lnTo>
                  <a:lnTo>
                    <a:pt x="0" y="22"/>
                  </a:lnTo>
                  <a:lnTo>
                    <a:pt x="48" y="70"/>
                  </a:lnTo>
                  <a:lnTo>
                    <a:pt x="26" y="158"/>
                  </a:lnTo>
                  <a:lnTo>
                    <a:pt x="38" y="190"/>
                  </a:lnTo>
                  <a:lnTo>
                    <a:pt x="0" y="266"/>
                  </a:lnTo>
                  <a:lnTo>
                    <a:pt x="34" y="282"/>
                  </a:lnTo>
                  <a:lnTo>
                    <a:pt x="34" y="336"/>
                  </a:lnTo>
                  <a:lnTo>
                    <a:pt x="382" y="3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068638" y="3117850"/>
              <a:ext cx="711200" cy="533400"/>
            </a:xfrm>
            <a:custGeom>
              <a:avLst/>
              <a:gdLst>
                <a:gd name="T0" fmla="*/ 382 w 448"/>
                <a:gd name="T1" fmla="*/ 336 h 336"/>
                <a:gd name="T2" fmla="*/ 380 w 448"/>
                <a:gd name="T3" fmla="*/ 324 h 336"/>
                <a:gd name="T4" fmla="*/ 448 w 448"/>
                <a:gd name="T5" fmla="*/ 122 h 336"/>
                <a:gd name="T6" fmla="*/ 448 w 448"/>
                <a:gd name="T7" fmla="*/ 122 h 336"/>
                <a:gd name="T8" fmla="*/ 448 w 448"/>
                <a:gd name="T9" fmla="*/ 120 h 336"/>
                <a:gd name="T10" fmla="*/ 448 w 448"/>
                <a:gd name="T11" fmla="*/ 118 h 336"/>
                <a:gd name="T12" fmla="*/ 446 w 448"/>
                <a:gd name="T13" fmla="*/ 114 h 336"/>
                <a:gd name="T14" fmla="*/ 444 w 448"/>
                <a:gd name="T15" fmla="*/ 110 h 336"/>
                <a:gd name="T16" fmla="*/ 440 w 448"/>
                <a:gd name="T17" fmla="*/ 106 h 336"/>
                <a:gd name="T18" fmla="*/ 438 w 448"/>
                <a:gd name="T19" fmla="*/ 102 h 336"/>
                <a:gd name="T20" fmla="*/ 434 w 448"/>
                <a:gd name="T21" fmla="*/ 96 h 336"/>
                <a:gd name="T22" fmla="*/ 428 w 448"/>
                <a:gd name="T23" fmla="*/ 88 h 336"/>
                <a:gd name="T24" fmla="*/ 424 w 448"/>
                <a:gd name="T25" fmla="*/ 82 h 336"/>
                <a:gd name="T26" fmla="*/ 418 w 448"/>
                <a:gd name="T27" fmla="*/ 76 h 336"/>
                <a:gd name="T28" fmla="*/ 410 w 448"/>
                <a:gd name="T29" fmla="*/ 70 h 336"/>
                <a:gd name="T30" fmla="*/ 402 w 448"/>
                <a:gd name="T31" fmla="*/ 62 h 336"/>
                <a:gd name="T32" fmla="*/ 394 w 448"/>
                <a:gd name="T33" fmla="*/ 54 h 336"/>
                <a:gd name="T34" fmla="*/ 382 w 448"/>
                <a:gd name="T35" fmla="*/ 48 h 336"/>
                <a:gd name="T36" fmla="*/ 372 w 448"/>
                <a:gd name="T37" fmla="*/ 42 h 336"/>
                <a:gd name="T38" fmla="*/ 360 w 448"/>
                <a:gd name="T39" fmla="*/ 34 h 336"/>
                <a:gd name="T40" fmla="*/ 346 w 448"/>
                <a:gd name="T41" fmla="*/ 28 h 336"/>
                <a:gd name="T42" fmla="*/ 330 w 448"/>
                <a:gd name="T43" fmla="*/ 24 h 336"/>
                <a:gd name="T44" fmla="*/ 314 w 448"/>
                <a:gd name="T45" fmla="*/ 18 h 336"/>
                <a:gd name="T46" fmla="*/ 298 w 448"/>
                <a:gd name="T47" fmla="*/ 12 h 336"/>
                <a:gd name="T48" fmla="*/ 278 w 448"/>
                <a:gd name="T49" fmla="*/ 10 h 336"/>
                <a:gd name="T50" fmla="*/ 258 w 448"/>
                <a:gd name="T51" fmla="*/ 6 h 336"/>
                <a:gd name="T52" fmla="*/ 236 w 448"/>
                <a:gd name="T53" fmla="*/ 4 h 336"/>
                <a:gd name="T54" fmla="*/ 212 w 448"/>
                <a:gd name="T55" fmla="*/ 2 h 336"/>
                <a:gd name="T56" fmla="*/ 186 w 448"/>
                <a:gd name="T57" fmla="*/ 0 h 336"/>
                <a:gd name="T58" fmla="*/ 160 w 448"/>
                <a:gd name="T59" fmla="*/ 2 h 336"/>
                <a:gd name="T60" fmla="*/ 132 w 448"/>
                <a:gd name="T61" fmla="*/ 4 h 336"/>
                <a:gd name="T62" fmla="*/ 102 w 448"/>
                <a:gd name="T63" fmla="*/ 6 h 336"/>
                <a:gd name="T64" fmla="*/ 70 w 448"/>
                <a:gd name="T65" fmla="*/ 10 h 336"/>
                <a:gd name="T66" fmla="*/ 36 w 448"/>
                <a:gd name="T67" fmla="*/ 14 h 336"/>
                <a:gd name="T68" fmla="*/ 0 w 448"/>
                <a:gd name="T69" fmla="*/ 22 h 336"/>
                <a:gd name="T70" fmla="*/ 48 w 448"/>
                <a:gd name="T71" fmla="*/ 70 h 336"/>
                <a:gd name="T72" fmla="*/ 26 w 448"/>
                <a:gd name="T73" fmla="*/ 158 h 336"/>
                <a:gd name="T74" fmla="*/ 38 w 448"/>
                <a:gd name="T75" fmla="*/ 190 h 336"/>
                <a:gd name="T76" fmla="*/ 0 w 448"/>
                <a:gd name="T77" fmla="*/ 266 h 336"/>
                <a:gd name="T78" fmla="*/ 34 w 448"/>
                <a:gd name="T79" fmla="*/ 282 h 336"/>
                <a:gd name="T80" fmla="*/ 34 w 448"/>
                <a:gd name="T81" fmla="*/ 336 h 336"/>
                <a:gd name="T82" fmla="*/ 382 w 448"/>
                <a:gd name="T8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8" h="336">
                  <a:moveTo>
                    <a:pt x="382" y="336"/>
                  </a:moveTo>
                  <a:lnTo>
                    <a:pt x="380" y="324"/>
                  </a:lnTo>
                  <a:lnTo>
                    <a:pt x="448" y="122"/>
                  </a:lnTo>
                  <a:lnTo>
                    <a:pt x="448" y="122"/>
                  </a:lnTo>
                  <a:lnTo>
                    <a:pt x="448" y="120"/>
                  </a:lnTo>
                  <a:lnTo>
                    <a:pt x="448" y="118"/>
                  </a:lnTo>
                  <a:lnTo>
                    <a:pt x="446" y="114"/>
                  </a:lnTo>
                  <a:lnTo>
                    <a:pt x="444" y="110"/>
                  </a:lnTo>
                  <a:lnTo>
                    <a:pt x="440" y="106"/>
                  </a:lnTo>
                  <a:lnTo>
                    <a:pt x="438" y="102"/>
                  </a:lnTo>
                  <a:lnTo>
                    <a:pt x="434" y="96"/>
                  </a:lnTo>
                  <a:lnTo>
                    <a:pt x="428" y="88"/>
                  </a:lnTo>
                  <a:lnTo>
                    <a:pt x="424" y="82"/>
                  </a:lnTo>
                  <a:lnTo>
                    <a:pt x="418" y="76"/>
                  </a:lnTo>
                  <a:lnTo>
                    <a:pt x="410" y="70"/>
                  </a:lnTo>
                  <a:lnTo>
                    <a:pt x="402" y="62"/>
                  </a:lnTo>
                  <a:lnTo>
                    <a:pt x="394" y="54"/>
                  </a:lnTo>
                  <a:lnTo>
                    <a:pt x="382" y="48"/>
                  </a:lnTo>
                  <a:lnTo>
                    <a:pt x="372" y="42"/>
                  </a:lnTo>
                  <a:lnTo>
                    <a:pt x="360" y="34"/>
                  </a:lnTo>
                  <a:lnTo>
                    <a:pt x="346" y="28"/>
                  </a:lnTo>
                  <a:lnTo>
                    <a:pt x="330" y="24"/>
                  </a:lnTo>
                  <a:lnTo>
                    <a:pt x="314" y="18"/>
                  </a:lnTo>
                  <a:lnTo>
                    <a:pt x="298" y="12"/>
                  </a:lnTo>
                  <a:lnTo>
                    <a:pt x="278" y="10"/>
                  </a:lnTo>
                  <a:lnTo>
                    <a:pt x="258" y="6"/>
                  </a:lnTo>
                  <a:lnTo>
                    <a:pt x="236" y="4"/>
                  </a:lnTo>
                  <a:lnTo>
                    <a:pt x="212" y="2"/>
                  </a:lnTo>
                  <a:lnTo>
                    <a:pt x="186" y="0"/>
                  </a:lnTo>
                  <a:lnTo>
                    <a:pt x="160" y="2"/>
                  </a:lnTo>
                  <a:lnTo>
                    <a:pt x="132" y="4"/>
                  </a:lnTo>
                  <a:lnTo>
                    <a:pt x="102" y="6"/>
                  </a:lnTo>
                  <a:lnTo>
                    <a:pt x="70" y="10"/>
                  </a:lnTo>
                  <a:lnTo>
                    <a:pt x="36" y="14"/>
                  </a:lnTo>
                  <a:lnTo>
                    <a:pt x="0" y="22"/>
                  </a:lnTo>
                  <a:lnTo>
                    <a:pt x="48" y="70"/>
                  </a:lnTo>
                  <a:lnTo>
                    <a:pt x="26" y="158"/>
                  </a:lnTo>
                  <a:lnTo>
                    <a:pt x="38" y="190"/>
                  </a:lnTo>
                  <a:lnTo>
                    <a:pt x="0" y="266"/>
                  </a:lnTo>
                  <a:lnTo>
                    <a:pt x="34" y="282"/>
                  </a:lnTo>
                  <a:lnTo>
                    <a:pt x="34" y="336"/>
                  </a:lnTo>
                  <a:lnTo>
                    <a:pt x="382" y="336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122613" y="3651250"/>
              <a:ext cx="558800" cy="295275"/>
            </a:xfrm>
            <a:custGeom>
              <a:avLst/>
              <a:gdLst>
                <a:gd name="T0" fmla="*/ 0 w 352"/>
                <a:gd name="T1" fmla="*/ 0 h 186"/>
                <a:gd name="T2" fmla="*/ 2 w 352"/>
                <a:gd name="T3" fmla="*/ 72 h 186"/>
                <a:gd name="T4" fmla="*/ 82 w 352"/>
                <a:gd name="T5" fmla="*/ 76 h 186"/>
                <a:gd name="T6" fmla="*/ 78 w 352"/>
                <a:gd name="T7" fmla="*/ 186 h 186"/>
                <a:gd name="T8" fmla="*/ 352 w 352"/>
                <a:gd name="T9" fmla="*/ 180 h 186"/>
                <a:gd name="T10" fmla="*/ 348 w 352"/>
                <a:gd name="T11" fmla="*/ 0 h 186"/>
                <a:gd name="T12" fmla="*/ 0 w 352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86">
                  <a:moveTo>
                    <a:pt x="0" y="0"/>
                  </a:moveTo>
                  <a:lnTo>
                    <a:pt x="2" y="72"/>
                  </a:lnTo>
                  <a:lnTo>
                    <a:pt x="82" y="76"/>
                  </a:lnTo>
                  <a:lnTo>
                    <a:pt x="78" y="186"/>
                  </a:lnTo>
                  <a:lnTo>
                    <a:pt x="352" y="180"/>
                  </a:lnTo>
                  <a:lnTo>
                    <a:pt x="3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122613" y="3651250"/>
              <a:ext cx="558800" cy="295275"/>
            </a:xfrm>
            <a:custGeom>
              <a:avLst/>
              <a:gdLst>
                <a:gd name="T0" fmla="*/ 0 w 352"/>
                <a:gd name="T1" fmla="*/ 0 h 186"/>
                <a:gd name="T2" fmla="*/ 2 w 352"/>
                <a:gd name="T3" fmla="*/ 72 h 186"/>
                <a:gd name="T4" fmla="*/ 82 w 352"/>
                <a:gd name="T5" fmla="*/ 76 h 186"/>
                <a:gd name="T6" fmla="*/ 78 w 352"/>
                <a:gd name="T7" fmla="*/ 186 h 186"/>
                <a:gd name="T8" fmla="*/ 352 w 352"/>
                <a:gd name="T9" fmla="*/ 180 h 186"/>
                <a:gd name="T10" fmla="*/ 348 w 352"/>
                <a:gd name="T11" fmla="*/ 0 h 186"/>
                <a:gd name="T12" fmla="*/ 0 w 352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86">
                  <a:moveTo>
                    <a:pt x="0" y="0"/>
                  </a:moveTo>
                  <a:lnTo>
                    <a:pt x="2" y="72"/>
                  </a:lnTo>
                  <a:lnTo>
                    <a:pt x="82" y="76"/>
                  </a:lnTo>
                  <a:lnTo>
                    <a:pt x="78" y="186"/>
                  </a:lnTo>
                  <a:lnTo>
                    <a:pt x="352" y="180"/>
                  </a:lnTo>
                  <a:lnTo>
                    <a:pt x="3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122613" y="3651250"/>
              <a:ext cx="558800" cy="295275"/>
            </a:xfrm>
            <a:custGeom>
              <a:avLst/>
              <a:gdLst>
                <a:gd name="T0" fmla="*/ 0 w 352"/>
                <a:gd name="T1" fmla="*/ 0 h 186"/>
                <a:gd name="T2" fmla="*/ 2 w 352"/>
                <a:gd name="T3" fmla="*/ 72 h 186"/>
                <a:gd name="T4" fmla="*/ 82 w 352"/>
                <a:gd name="T5" fmla="*/ 76 h 186"/>
                <a:gd name="T6" fmla="*/ 78 w 352"/>
                <a:gd name="T7" fmla="*/ 186 h 186"/>
                <a:gd name="T8" fmla="*/ 352 w 352"/>
                <a:gd name="T9" fmla="*/ 180 h 186"/>
                <a:gd name="T10" fmla="*/ 348 w 352"/>
                <a:gd name="T11" fmla="*/ 0 h 186"/>
                <a:gd name="T12" fmla="*/ 0 w 352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86">
                  <a:moveTo>
                    <a:pt x="0" y="0"/>
                  </a:moveTo>
                  <a:lnTo>
                    <a:pt x="2" y="72"/>
                  </a:lnTo>
                  <a:lnTo>
                    <a:pt x="82" y="76"/>
                  </a:lnTo>
                  <a:lnTo>
                    <a:pt x="78" y="186"/>
                  </a:lnTo>
                  <a:lnTo>
                    <a:pt x="352" y="180"/>
                  </a:lnTo>
                  <a:lnTo>
                    <a:pt x="34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618163" y="3121025"/>
              <a:ext cx="625475" cy="85725"/>
            </a:xfrm>
            <a:custGeom>
              <a:avLst/>
              <a:gdLst>
                <a:gd name="T0" fmla="*/ 394 w 394"/>
                <a:gd name="T1" fmla="*/ 54 h 54"/>
                <a:gd name="T2" fmla="*/ 384 w 394"/>
                <a:gd name="T3" fmla="*/ 46 h 54"/>
                <a:gd name="T4" fmla="*/ 360 w 394"/>
                <a:gd name="T5" fmla="*/ 34 h 54"/>
                <a:gd name="T6" fmla="*/ 346 w 394"/>
                <a:gd name="T7" fmla="*/ 26 h 54"/>
                <a:gd name="T8" fmla="*/ 332 w 394"/>
                <a:gd name="T9" fmla="*/ 22 h 54"/>
                <a:gd name="T10" fmla="*/ 316 w 394"/>
                <a:gd name="T11" fmla="*/ 16 h 54"/>
                <a:gd name="T12" fmla="*/ 298 w 394"/>
                <a:gd name="T13" fmla="*/ 12 h 54"/>
                <a:gd name="T14" fmla="*/ 278 w 394"/>
                <a:gd name="T15" fmla="*/ 8 h 54"/>
                <a:gd name="T16" fmla="*/ 258 w 394"/>
                <a:gd name="T17" fmla="*/ 4 h 54"/>
                <a:gd name="T18" fmla="*/ 236 w 394"/>
                <a:gd name="T19" fmla="*/ 2 h 54"/>
                <a:gd name="T20" fmla="*/ 212 w 394"/>
                <a:gd name="T21" fmla="*/ 0 h 54"/>
                <a:gd name="T22" fmla="*/ 162 w 394"/>
                <a:gd name="T23" fmla="*/ 0 h 54"/>
                <a:gd name="T24" fmla="*/ 132 w 394"/>
                <a:gd name="T25" fmla="*/ 2 h 54"/>
                <a:gd name="T26" fmla="*/ 102 w 394"/>
                <a:gd name="T27" fmla="*/ 4 h 54"/>
                <a:gd name="T28" fmla="*/ 70 w 394"/>
                <a:gd name="T29" fmla="*/ 8 h 54"/>
                <a:gd name="T30" fmla="*/ 36 w 394"/>
                <a:gd name="T31" fmla="*/ 14 h 54"/>
                <a:gd name="T32" fmla="*/ 0 w 394"/>
                <a:gd name="T33" fmla="*/ 20 h 54"/>
                <a:gd name="T34" fmla="*/ 34 w 394"/>
                <a:gd name="T35" fmla="*/ 54 h 54"/>
                <a:gd name="T36" fmla="*/ 394 w 394"/>
                <a:gd name="T3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54">
                  <a:moveTo>
                    <a:pt x="394" y="54"/>
                  </a:moveTo>
                  <a:lnTo>
                    <a:pt x="384" y="46"/>
                  </a:lnTo>
                  <a:lnTo>
                    <a:pt x="360" y="34"/>
                  </a:lnTo>
                  <a:lnTo>
                    <a:pt x="346" y="26"/>
                  </a:lnTo>
                  <a:lnTo>
                    <a:pt x="332" y="22"/>
                  </a:lnTo>
                  <a:lnTo>
                    <a:pt x="316" y="16"/>
                  </a:lnTo>
                  <a:lnTo>
                    <a:pt x="298" y="12"/>
                  </a:lnTo>
                  <a:lnTo>
                    <a:pt x="278" y="8"/>
                  </a:lnTo>
                  <a:lnTo>
                    <a:pt x="258" y="4"/>
                  </a:lnTo>
                  <a:lnTo>
                    <a:pt x="236" y="2"/>
                  </a:lnTo>
                  <a:lnTo>
                    <a:pt x="212" y="0"/>
                  </a:lnTo>
                  <a:lnTo>
                    <a:pt x="162" y="0"/>
                  </a:lnTo>
                  <a:lnTo>
                    <a:pt x="132" y="2"/>
                  </a:lnTo>
                  <a:lnTo>
                    <a:pt x="102" y="4"/>
                  </a:lnTo>
                  <a:lnTo>
                    <a:pt x="70" y="8"/>
                  </a:lnTo>
                  <a:lnTo>
                    <a:pt x="36" y="14"/>
                  </a:lnTo>
                  <a:lnTo>
                    <a:pt x="0" y="20"/>
                  </a:lnTo>
                  <a:lnTo>
                    <a:pt x="34" y="54"/>
                  </a:lnTo>
                  <a:lnTo>
                    <a:pt x="394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5618163" y="3121025"/>
              <a:ext cx="625475" cy="85725"/>
            </a:xfrm>
            <a:custGeom>
              <a:avLst/>
              <a:gdLst>
                <a:gd name="T0" fmla="*/ 394 w 394"/>
                <a:gd name="T1" fmla="*/ 54 h 54"/>
                <a:gd name="T2" fmla="*/ 384 w 394"/>
                <a:gd name="T3" fmla="*/ 46 h 54"/>
                <a:gd name="T4" fmla="*/ 360 w 394"/>
                <a:gd name="T5" fmla="*/ 34 h 54"/>
                <a:gd name="T6" fmla="*/ 346 w 394"/>
                <a:gd name="T7" fmla="*/ 26 h 54"/>
                <a:gd name="T8" fmla="*/ 332 w 394"/>
                <a:gd name="T9" fmla="*/ 22 h 54"/>
                <a:gd name="T10" fmla="*/ 316 w 394"/>
                <a:gd name="T11" fmla="*/ 16 h 54"/>
                <a:gd name="T12" fmla="*/ 298 w 394"/>
                <a:gd name="T13" fmla="*/ 12 h 54"/>
                <a:gd name="T14" fmla="*/ 278 w 394"/>
                <a:gd name="T15" fmla="*/ 8 h 54"/>
                <a:gd name="T16" fmla="*/ 258 w 394"/>
                <a:gd name="T17" fmla="*/ 4 h 54"/>
                <a:gd name="T18" fmla="*/ 236 w 394"/>
                <a:gd name="T19" fmla="*/ 2 h 54"/>
                <a:gd name="T20" fmla="*/ 212 w 394"/>
                <a:gd name="T21" fmla="*/ 0 h 54"/>
                <a:gd name="T22" fmla="*/ 162 w 394"/>
                <a:gd name="T23" fmla="*/ 0 h 54"/>
                <a:gd name="T24" fmla="*/ 132 w 394"/>
                <a:gd name="T25" fmla="*/ 2 h 54"/>
                <a:gd name="T26" fmla="*/ 102 w 394"/>
                <a:gd name="T27" fmla="*/ 4 h 54"/>
                <a:gd name="T28" fmla="*/ 70 w 394"/>
                <a:gd name="T29" fmla="*/ 8 h 54"/>
                <a:gd name="T30" fmla="*/ 36 w 394"/>
                <a:gd name="T31" fmla="*/ 14 h 54"/>
                <a:gd name="T32" fmla="*/ 0 w 394"/>
                <a:gd name="T33" fmla="*/ 20 h 54"/>
                <a:gd name="T34" fmla="*/ 34 w 394"/>
                <a:gd name="T35" fmla="*/ 54 h 54"/>
                <a:gd name="T36" fmla="*/ 394 w 394"/>
                <a:gd name="T3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54">
                  <a:moveTo>
                    <a:pt x="394" y="54"/>
                  </a:moveTo>
                  <a:lnTo>
                    <a:pt x="384" y="46"/>
                  </a:lnTo>
                  <a:lnTo>
                    <a:pt x="360" y="34"/>
                  </a:lnTo>
                  <a:lnTo>
                    <a:pt x="346" y="26"/>
                  </a:lnTo>
                  <a:lnTo>
                    <a:pt x="332" y="22"/>
                  </a:lnTo>
                  <a:lnTo>
                    <a:pt x="316" y="16"/>
                  </a:lnTo>
                  <a:lnTo>
                    <a:pt x="298" y="12"/>
                  </a:lnTo>
                  <a:lnTo>
                    <a:pt x="278" y="8"/>
                  </a:lnTo>
                  <a:lnTo>
                    <a:pt x="258" y="4"/>
                  </a:lnTo>
                  <a:lnTo>
                    <a:pt x="236" y="2"/>
                  </a:lnTo>
                  <a:lnTo>
                    <a:pt x="212" y="0"/>
                  </a:lnTo>
                  <a:lnTo>
                    <a:pt x="162" y="0"/>
                  </a:lnTo>
                  <a:lnTo>
                    <a:pt x="132" y="2"/>
                  </a:lnTo>
                  <a:lnTo>
                    <a:pt x="102" y="4"/>
                  </a:lnTo>
                  <a:lnTo>
                    <a:pt x="70" y="8"/>
                  </a:lnTo>
                  <a:lnTo>
                    <a:pt x="36" y="14"/>
                  </a:lnTo>
                  <a:lnTo>
                    <a:pt x="0" y="20"/>
                  </a:lnTo>
                  <a:lnTo>
                    <a:pt x="34" y="54"/>
                  </a:lnTo>
                  <a:lnTo>
                    <a:pt x="39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5618163" y="3121025"/>
              <a:ext cx="625475" cy="85725"/>
            </a:xfrm>
            <a:custGeom>
              <a:avLst/>
              <a:gdLst>
                <a:gd name="T0" fmla="*/ 394 w 394"/>
                <a:gd name="T1" fmla="*/ 54 h 54"/>
                <a:gd name="T2" fmla="*/ 384 w 394"/>
                <a:gd name="T3" fmla="*/ 46 h 54"/>
                <a:gd name="T4" fmla="*/ 360 w 394"/>
                <a:gd name="T5" fmla="*/ 34 h 54"/>
                <a:gd name="T6" fmla="*/ 346 w 394"/>
                <a:gd name="T7" fmla="*/ 26 h 54"/>
                <a:gd name="T8" fmla="*/ 332 w 394"/>
                <a:gd name="T9" fmla="*/ 22 h 54"/>
                <a:gd name="T10" fmla="*/ 316 w 394"/>
                <a:gd name="T11" fmla="*/ 16 h 54"/>
                <a:gd name="T12" fmla="*/ 298 w 394"/>
                <a:gd name="T13" fmla="*/ 12 h 54"/>
                <a:gd name="T14" fmla="*/ 278 w 394"/>
                <a:gd name="T15" fmla="*/ 8 h 54"/>
                <a:gd name="T16" fmla="*/ 258 w 394"/>
                <a:gd name="T17" fmla="*/ 4 h 54"/>
                <a:gd name="T18" fmla="*/ 236 w 394"/>
                <a:gd name="T19" fmla="*/ 2 h 54"/>
                <a:gd name="T20" fmla="*/ 212 w 394"/>
                <a:gd name="T21" fmla="*/ 0 h 54"/>
                <a:gd name="T22" fmla="*/ 162 w 394"/>
                <a:gd name="T23" fmla="*/ 0 h 54"/>
                <a:gd name="T24" fmla="*/ 132 w 394"/>
                <a:gd name="T25" fmla="*/ 2 h 54"/>
                <a:gd name="T26" fmla="*/ 102 w 394"/>
                <a:gd name="T27" fmla="*/ 4 h 54"/>
                <a:gd name="T28" fmla="*/ 70 w 394"/>
                <a:gd name="T29" fmla="*/ 8 h 54"/>
                <a:gd name="T30" fmla="*/ 36 w 394"/>
                <a:gd name="T31" fmla="*/ 14 h 54"/>
                <a:gd name="T32" fmla="*/ 0 w 394"/>
                <a:gd name="T33" fmla="*/ 20 h 54"/>
                <a:gd name="T34" fmla="*/ 34 w 394"/>
                <a:gd name="T35" fmla="*/ 54 h 54"/>
                <a:gd name="T36" fmla="*/ 394 w 394"/>
                <a:gd name="T3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54">
                  <a:moveTo>
                    <a:pt x="394" y="54"/>
                  </a:moveTo>
                  <a:lnTo>
                    <a:pt x="384" y="46"/>
                  </a:lnTo>
                  <a:lnTo>
                    <a:pt x="360" y="34"/>
                  </a:lnTo>
                  <a:lnTo>
                    <a:pt x="346" y="26"/>
                  </a:lnTo>
                  <a:lnTo>
                    <a:pt x="332" y="22"/>
                  </a:lnTo>
                  <a:lnTo>
                    <a:pt x="316" y="16"/>
                  </a:lnTo>
                  <a:lnTo>
                    <a:pt x="298" y="12"/>
                  </a:lnTo>
                  <a:lnTo>
                    <a:pt x="278" y="8"/>
                  </a:lnTo>
                  <a:lnTo>
                    <a:pt x="258" y="4"/>
                  </a:lnTo>
                  <a:lnTo>
                    <a:pt x="236" y="2"/>
                  </a:lnTo>
                  <a:lnTo>
                    <a:pt x="212" y="0"/>
                  </a:lnTo>
                  <a:lnTo>
                    <a:pt x="162" y="0"/>
                  </a:lnTo>
                  <a:lnTo>
                    <a:pt x="132" y="2"/>
                  </a:lnTo>
                  <a:lnTo>
                    <a:pt x="102" y="4"/>
                  </a:lnTo>
                  <a:lnTo>
                    <a:pt x="70" y="8"/>
                  </a:lnTo>
                  <a:lnTo>
                    <a:pt x="36" y="14"/>
                  </a:lnTo>
                  <a:lnTo>
                    <a:pt x="0" y="20"/>
                  </a:lnTo>
                  <a:lnTo>
                    <a:pt x="34" y="54"/>
                  </a:lnTo>
                  <a:lnTo>
                    <a:pt x="394" y="5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5618163" y="3206750"/>
              <a:ext cx="714375" cy="739775"/>
            </a:xfrm>
            <a:custGeom>
              <a:avLst/>
              <a:gdLst>
                <a:gd name="T0" fmla="*/ 34 w 450"/>
                <a:gd name="T1" fmla="*/ 0 h 466"/>
                <a:gd name="T2" fmla="*/ 48 w 450"/>
                <a:gd name="T3" fmla="*/ 14 h 466"/>
                <a:gd name="T4" fmla="*/ 26 w 450"/>
                <a:gd name="T5" fmla="*/ 102 h 466"/>
                <a:gd name="T6" fmla="*/ 38 w 450"/>
                <a:gd name="T7" fmla="*/ 134 h 466"/>
                <a:gd name="T8" fmla="*/ 0 w 450"/>
                <a:gd name="T9" fmla="*/ 210 h 466"/>
                <a:gd name="T10" fmla="*/ 34 w 450"/>
                <a:gd name="T11" fmla="*/ 226 h 466"/>
                <a:gd name="T12" fmla="*/ 36 w 450"/>
                <a:gd name="T13" fmla="*/ 354 h 466"/>
                <a:gd name="T14" fmla="*/ 116 w 450"/>
                <a:gd name="T15" fmla="*/ 356 h 466"/>
                <a:gd name="T16" fmla="*/ 112 w 450"/>
                <a:gd name="T17" fmla="*/ 466 h 466"/>
                <a:gd name="T18" fmla="*/ 386 w 450"/>
                <a:gd name="T19" fmla="*/ 462 h 466"/>
                <a:gd name="T20" fmla="*/ 380 w 450"/>
                <a:gd name="T21" fmla="*/ 270 h 466"/>
                <a:gd name="T22" fmla="*/ 450 w 450"/>
                <a:gd name="T23" fmla="*/ 66 h 466"/>
                <a:gd name="T24" fmla="*/ 448 w 450"/>
                <a:gd name="T25" fmla="*/ 64 h 466"/>
                <a:gd name="T26" fmla="*/ 448 w 450"/>
                <a:gd name="T27" fmla="*/ 62 h 466"/>
                <a:gd name="T28" fmla="*/ 446 w 450"/>
                <a:gd name="T29" fmla="*/ 60 h 466"/>
                <a:gd name="T30" fmla="*/ 444 w 450"/>
                <a:gd name="T31" fmla="*/ 54 h 466"/>
                <a:gd name="T32" fmla="*/ 442 w 450"/>
                <a:gd name="T33" fmla="*/ 50 h 466"/>
                <a:gd name="T34" fmla="*/ 438 w 450"/>
                <a:gd name="T35" fmla="*/ 46 h 466"/>
                <a:gd name="T36" fmla="*/ 434 w 450"/>
                <a:gd name="T37" fmla="*/ 40 h 466"/>
                <a:gd name="T38" fmla="*/ 430 w 450"/>
                <a:gd name="T39" fmla="*/ 34 h 466"/>
                <a:gd name="T40" fmla="*/ 424 w 450"/>
                <a:gd name="T41" fmla="*/ 26 h 466"/>
                <a:gd name="T42" fmla="*/ 418 w 450"/>
                <a:gd name="T43" fmla="*/ 20 h 466"/>
                <a:gd name="T44" fmla="*/ 410 w 450"/>
                <a:gd name="T45" fmla="*/ 14 h 466"/>
                <a:gd name="T46" fmla="*/ 402 w 450"/>
                <a:gd name="T47" fmla="*/ 6 h 466"/>
                <a:gd name="T48" fmla="*/ 394 w 450"/>
                <a:gd name="T49" fmla="*/ 0 h 466"/>
                <a:gd name="T50" fmla="*/ 34 w 450"/>
                <a:gd name="T5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466">
                  <a:moveTo>
                    <a:pt x="34" y="0"/>
                  </a:moveTo>
                  <a:lnTo>
                    <a:pt x="48" y="14"/>
                  </a:lnTo>
                  <a:lnTo>
                    <a:pt x="26" y="102"/>
                  </a:lnTo>
                  <a:lnTo>
                    <a:pt x="38" y="134"/>
                  </a:lnTo>
                  <a:lnTo>
                    <a:pt x="0" y="210"/>
                  </a:lnTo>
                  <a:lnTo>
                    <a:pt x="34" y="226"/>
                  </a:lnTo>
                  <a:lnTo>
                    <a:pt x="36" y="354"/>
                  </a:lnTo>
                  <a:lnTo>
                    <a:pt x="116" y="356"/>
                  </a:lnTo>
                  <a:lnTo>
                    <a:pt x="112" y="466"/>
                  </a:lnTo>
                  <a:lnTo>
                    <a:pt x="386" y="462"/>
                  </a:lnTo>
                  <a:lnTo>
                    <a:pt x="380" y="270"/>
                  </a:lnTo>
                  <a:lnTo>
                    <a:pt x="450" y="66"/>
                  </a:lnTo>
                  <a:lnTo>
                    <a:pt x="448" y="64"/>
                  </a:lnTo>
                  <a:lnTo>
                    <a:pt x="448" y="62"/>
                  </a:lnTo>
                  <a:lnTo>
                    <a:pt x="446" y="60"/>
                  </a:lnTo>
                  <a:lnTo>
                    <a:pt x="444" y="54"/>
                  </a:lnTo>
                  <a:lnTo>
                    <a:pt x="442" y="50"/>
                  </a:lnTo>
                  <a:lnTo>
                    <a:pt x="438" y="46"/>
                  </a:lnTo>
                  <a:lnTo>
                    <a:pt x="434" y="40"/>
                  </a:lnTo>
                  <a:lnTo>
                    <a:pt x="430" y="34"/>
                  </a:lnTo>
                  <a:lnTo>
                    <a:pt x="424" y="26"/>
                  </a:lnTo>
                  <a:lnTo>
                    <a:pt x="418" y="20"/>
                  </a:lnTo>
                  <a:lnTo>
                    <a:pt x="410" y="14"/>
                  </a:lnTo>
                  <a:lnTo>
                    <a:pt x="402" y="6"/>
                  </a:lnTo>
                  <a:lnTo>
                    <a:pt x="39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0D6CE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5618163" y="3206750"/>
              <a:ext cx="714375" cy="739775"/>
            </a:xfrm>
            <a:custGeom>
              <a:avLst/>
              <a:gdLst>
                <a:gd name="T0" fmla="*/ 34 w 450"/>
                <a:gd name="T1" fmla="*/ 0 h 466"/>
                <a:gd name="T2" fmla="*/ 48 w 450"/>
                <a:gd name="T3" fmla="*/ 14 h 466"/>
                <a:gd name="T4" fmla="*/ 26 w 450"/>
                <a:gd name="T5" fmla="*/ 102 h 466"/>
                <a:gd name="T6" fmla="*/ 38 w 450"/>
                <a:gd name="T7" fmla="*/ 134 h 466"/>
                <a:gd name="T8" fmla="*/ 0 w 450"/>
                <a:gd name="T9" fmla="*/ 210 h 466"/>
                <a:gd name="T10" fmla="*/ 34 w 450"/>
                <a:gd name="T11" fmla="*/ 226 h 466"/>
                <a:gd name="T12" fmla="*/ 36 w 450"/>
                <a:gd name="T13" fmla="*/ 354 h 466"/>
                <a:gd name="T14" fmla="*/ 116 w 450"/>
                <a:gd name="T15" fmla="*/ 356 h 466"/>
                <a:gd name="T16" fmla="*/ 112 w 450"/>
                <a:gd name="T17" fmla="*/ 466 h 466"/>
                <a:gd name="T18" fmla="*/ 386 w 450"/>
                <a:gd name="T19" fmla="*/ 462 h 466"/>
                <a:gd name="T20" fmla="*/ 380 w 450"/>
                <a:gd name="T21" fmla="*/ 270 h 466"/>
                <a:gd name="T22" fmla="*/ 450 w 450"/>
                <a:gd name="T23" fmla="*/ 66 h 466"/>
                <a:gd name="T24" fmla="*/ 448 w 450"/>
                <a:gd name="T25" fmla="*/ 64 h 466"/>
                <a:gd name="T26" fmla="*/ 448 w 450"/>
                <a:gd name="T27" fmla="*/ 62 h 466"/>
                <a:gd name="T28" fmla="*/ 446 w 450"/>
                <a:gd name="T29" fmla="*/ 60 h 466"/>
                <a:gd name="T30" fmla="*/ 444 w 450"/>
                <a:gd name="T31" fmla="*/ 54 h 466"/>
                <a:gd name="T32" fmla="*/ 442 w 450"/>
                <a:gd name="T33" fmla="*/ 50 h 466"/>
                <a:gd name="T34" fmla="*/ 438 w 450"/>
                <a:gd name="T35" fmla="*/ 46 h 466"/>
                <a:gd name="T36" fmla="*/ 434 w 450"/>
                <a:gd name="T37" fmla="*/ 40 h 466"/>
                <a:gd name="T38" fmla="*/ 430 w 450"/>
                <a:gd name="T39" fmla="*/ 34 h 466"/>
                <a:gd name="T40" fmla="*/ 424 w 450"/>
                <a:gd name="T41" fmla="*/ 26 h 466"/>
                <a:gd name="T42" fmla="*/ 418 w 450"/>
                <a:gd name="T43" fmla="*/ 20 h 466"/>
                <a:gd name="T44" fmla="*/ 410 w 450"/>
                <a:gd name="T45" fmla="*/ 14 h 466"/>
                <a:gd name="T46" fmla="*/ 402 w 450"/>
                <a:gd name="T47" fmla="*/ 6 h 466"/>
                <a:gd name="T48" fmla="*/ 394 w 450"/>
                <a:gd name="T49" fmla="*/ 0 h 466"/>
                <a:gd name="T50" fmla="*/ 34 w 450"/>
                <a:gd name="T5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466">
                  <a:moveTo>
                    <a:pt x="34" y="0"/>
                  </a:moveTo>
                  <a:lnTo>
                    <a:pt x="48" y="14"/>
                  </a:lnTo>
                  <a:lnTo>
                    <a:pt x="26" y="102"/>
                  </a:lnTo>
                  <a:lnTo>
                    <a:pt x="38" y="134"/>
                  </a:lnTo>
                  <a:lnTo>
                    <a:pt x="0" y="210"/>
                  </a:lnTo>
                  <a:lnTo>
                    <a:pt x="34" y="226"/>
                  </a:lnTo>
                  <a:lnTo>
                    <a:pt x="36" y="354"/>
                  </a:lnTo>
                  <a:lnTo>
                    <a:pt x="116" y="356"/>
                  </a:lnTo>
                  <a:lnTo>
                    <a:pt x="112" y="466"/>
                  </a:lnTo>
                  <a:lnTo>
                    <a:pt x="386" y="462"/>
                  </a:lnTo>
                  <a:lnTo>
                    <a:pt x="380" y="270"/>
                  </a:lnTo>
                  <a:lnTo>
                    <a:pt x="450" y="66"/>
                  </a:lnTo>
                  <a:lnTo>
                    <a:pt x="448" y="64"/>
                  </a:lnTo>
                  <a:lnTo>
                    <a:pt x="448" y="62"/>
                  </a:lnTo>
                  <a:lnTo>
                    <a:pt x="446" y="60"/>
                  </a:lnTo>
                  <a:lnTo>
                    <a:pt x="444" y="54"/>
                  </a:lnTo>
                  <a:lnTo>
                    <a:pt x="442" y="50"/>
                  </a:lnTo>
                  <a:lnTo>
                    <a:pt x="438" y="46"/>
                  </a:lnTo>
                  <a:lnTo>
                    <a:pt x="434" y="40"/>
                  </a:lnTo>
                  <a:lnTo>
                    <a:pt x="430" y="34"/>
                  </a:lnTo>
                  <a:lnTo>
                    <a:pt x="424" y="26"/>
                  </a:lnTo>
                  <a:lnTo>
                    <a:pt x="418" y="20"/>
                  </a:lnTo>
                  <a:lnTo>
                    <a:pt x="410" y="14"/>
                  </a:lnTo>
                  <a:lnTo>
                    <a:pt x="402" y="6"/>
                  </a:lnTo>
                  <a:lnTo>
                    <a:pt x="394" y="0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5618163" y="3206750"/>
              <a:ext cx="714375" cy="739775"/>
            </a:xfrm>
            <a:custGeom>
              <a:avLst/>
              <a:gdLst>
                <a:gd name="T0" fmla="*/ 34 w 450"/>
                <a:gd name="T1" fmla="*/ 0 h 466"/>
                <a:gd name="T2" fmla="*/ 48 w 450"/>
                <a:gd name="T3" fmla="*/ 14 h 466"/>
                <a:gd name="T4" fmla="*/ 26 w 450"/>
                <a:gd name="T5" fmla="*/ 102 h 466"/>
                <a:gd name="T6" fmla="*/ 38 w 450"/>
                <a:gd name="T7" fmla="*/ 134 h 466"/>
                <a:gd name="T8" fmla="*/ 0 w 450"/>
                <a:gd name="T9" fmla="*/ 210 h 466"/>
                <a:gd name="T10" fmla="*/ 34 w 450"/>
                <a:gd name="T11" fmla="*/ 226 h 466"/>
                <a:gd name="T12" fmla="*/ 36 w 450"/>
                <a:gd name="T13" fmla="*/ 354 h 466"/>
                <a:gd name="T14" fmla="*/ 116 w 450"/>
                <a:gd name="T15" fmla="*/ 356 h 466"/>
                <a:gd name="T16" fmla="*/ 112 w 450"/>
                <a:gd name="T17" fmla="*/ 466 h 466"/>
                <a:gd name="T18" fmla="*/ 386 w 450"/>
                <a:gd name="T19" fmla="*/ 462 h 466"/>
                <a:gd name="T20" fmla="*/ 380 w 450"/>
                <a:gd name="T21" fmla="*/ 270 h 466"/>
                <a:gd name="T22" fmla="*/ 450 w 450"/>
                <a:gd name="T23" fmla="*/ 66 h 466"/>
                <a:gd name="T24" fmla="*/ 448 w 450"/>
                <a:gd name="T25" fmla="*/ 64 h 466"/>
                <a:gd name="T26" fmla="*/ 448 w 450"/>
                <a:gd name="T27" fmla="*/ 62 h 466"/>
                <a:gd name="T28" fmla="*/ 446 w 450"/>
                <a:gd name="T29" fmla="*/ 60 h 466"/>
                <a:gd name="T30" fmla="*/ 444 w 450"/>
                <a:gd name="T31" fmla="*/ 54 h 466"/>
                <a:gd name="T32" fmla="*/ 442 w 450"/>
                <a:gd name="T33" fmla="*/ 50 h 466"/>
                <a:gd name="T34" fmla="*/ 438 w 450"/>
                <a:gd name="T35" fmla="*/ 46 h 466"/>
                <a:gd name="T36" fmla="*/ 434 w 450"/>
                <a:gd name="T37" fmla="*/ 40 h 466"/>
                <a:gd name="T38" fmla="*/ 430 w 450"/>
                <a:gd name="T39" fmla="*/ 34 h 466"/>
                <a:gd name="T40" fmla="*/ 424 w 450"/>
                <a:gd name="T41" fmla="*/ 26 h 466"/>
                <a:gd name="T42" fmla="*/ 418 w 450"/>
                <a:gd name="T43" fmla="*/ 20 h 466"/>
                <a:gd name="T44" fmla="*/ 410 w 450"/>
                <a:gd name="T45" fmla="*/ 14 h 466"/>
                <a:gd name="T46" fmla="*/ 402 w 450"/>
                <a:gd name="T47" fmla="*/ 6 h 466"/>
                <a:gd name="T48" fmla="*/ 394 w 450"/>
                <a:gd name="T49" fmla="*/ 0 h 466"/>
                <a:gd name="T50" fmla="*/ 34 w 450"/>
                <a:gd name="T5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466">
                  <a:moveTo>
                    <a:pt x="34" y="0"/>
                  </a:moveTo>
                  <a:lnTo>
                    <a:pt x="48" y="14"/>
                  </a:lnTo>
                  <a:lnTo>
                    <a:pt x="26" y="102"/>
                  </a:lnTo>
                  <a:lnTo>
                    <a:pt x="38" y="134"/>
                  </a:lnTo>
                  <a:lnTo>
                    <a:pt x="0" y="210"/>
                  </a:lnTo>
                  <a:lnTo>
                    <a:pt x="34" y="226"/>
                  </a:lnTo>
                  <a:lnTo>
                    <a:pt x="36" y="354"/>
                  </a:lnTo>
                  <a:lnTo>
                    <a:pt x="116" y="356"/>
                  </a:lnTo>
                  <a:lnTo>
                    <a:pt x="112" y="466"/>
                  </a:lnTo>
                  <a:lnTo>
                    <a:pt x="386" y="462"/>
                  </a:lnTo>
                  <a:lnTo>
                    <a:pt x="380" y="270"/>
                  </a:lnTo>
                  <a:lnTo>
                    <a:pt x="450" y="66"/>
                  </a:lnTo>
                  <a:lnTo>
                    <a:pt x="448" y="64"/>
                  </a:lnTo>
                  <a:lnTo>
                    <a:pt x="448" y="62"/>
                  </a:lnTo>
                  <a:lnTo>
                    <a:pt x="446" y="60"/>
                  </a:lnTo>
                  <a:lnTo>
                    <a:pt x="444" y="54"/>
                  </a:lnTo>
                  <a:lnTo>
                    <a:pt x="442" y="50"/>
                  </a:lnTo>
                  <a:lnTo>
                    <a:pt x="438" y="46"/>
                  </a:lnTo>
                  <a:lnTo>
                    <a:pt x="434" y="40"/>
                  </a:lnTo>
                  <a:lnTo>
                    <a:pt x="430" y="34"/>
                  </a:lnTo>
                  <a:lnTo>
                    <a:pt x="424" y="26"/>
                  </a:lnTo>
                  <a:lnTo>
                    <a:pt x="418" y="20"/>
                  </a:lnTo>
                  <a:lnTo>
                    <a:pt x="410" y="14"/>
                  </a:lnTo>
                  <a:lnTo>
                    <a:pt x="402" y="6"/>
                  </a:lnTo>
                  <a:lnTo>
                    <a:pt x="394" y="0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3560763" y="3759200"/>
              <a:ext cx="65087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3506788" y="37274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3506788" y="37274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H="1">
              <a:off x="3551238" y="3270250"/>
              <a:ext cx="660400" cy="952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500438" y="3330575"/>
              <a:ext cx="79375" cy="63500"/>
            </a:xfrm>
            <a:custGeom>
              <a:avLst/>
              <a:gdLst>
                <a:gd name="T0" fmla="*/ 0 w 50"/>
                <a:gd name="T1" fmla="*/ 26 h 40"/>
                <a:gd name="T2" fmla="*/ 44 w 50"/>
                <a:gd name="T3" fmla="*/ 0 h 40"/>
                <a:gd name="T4" fmla="*/ 36 w 50"/>
                <a:gd name="T5" fmla="*/ 22 h 40"/>
                <a:gd name="T6" fmla="*/ 50 w 50"/>
                <a:gd name="T7" fmla="*/ 40 h 40"/>
                <a:gd name="T8" fmla="*/ 0 w 50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26"/>
                  </a:moveTo>
                  <a:lnTo>
                    <a:pt x="44" y="0"/>
                  </a:lnTo>
                  <a:lnTo>
                    <a:pt x="36" y="22"/>
                  </a:lnTo>
                  <a:lnTo>
                    <a:pt x="50" y="4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3500438" y="3330575"/>
              <a:ext cx="79375" cy="63500"/>
            </a:xfrm>
            <a:custGeom>
              <a:avLst/>
              <a:gdLst>
                <a:gd name="T0" fmla="*/ 0 w 50"/>
                <a:gd name="T1" fmla="*/ 26 h 40"/>
                <a:gd name="T2" fmla="*/ 44 w 50"/>
                <a:gd name="T3" fmla="*/ 0 h 40"/>
                <a:gd name="T4" fmla="*/ 36 w 50"/>
                <a:gd name="T5" fmla="*/ 22 h 40"/>
                <a:gd name="T6" fmla="*/ 50 w 50"/>
                <a:gd name="T7" fmla="*/ 40 h 40"/>
                <a:gd name="T8" fmla="*/ 0 w 50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26"/>
                  </a:moveTo>
                  <a:lnTo>
                    <a:pt x="44" y="0"/>
                  </a:lnTo>
                  <a:lnTo>
                    <a:pt x="36" y="22"/>
                  </a:lnTo>
                  <a:lnTo>
                    <a:pt x="50" y="40"/>
                  </a:lnTo>
                  <a:lnTo>
                    <a:pt x="0" y="26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V="1">
              <a:off x="5100638" y="3178175"/>
              <a:ext cx="723900" cy="920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76" name="Freeform 25"/>
            <p:cNvSpPr>
              <a:spLocks/>
            </p:cNvSpPr>
            <p:nvPr/>
          </p:nvSpPr>
          <p:spPr bwMode="auto">
            <a:xfrm>
              <a:off x="5799138" y="3149600"/>
              <a:ext cx="79375" cy="63500"/>
            </a:xfrm>
            <a:custGeom>
              <a:avLst/>
              <a:gdLst>
                <a:gd name="T0" fmla="*/ 50 w 50"/>
                <a:gd name="T1" fmla="*/ 14 h 40"/>
                <a:gd name="T2" fmla="*/ 6 w 50"/>
                <a:gd name="T3" fmla="*/ 40 h 40"/>
                <a:gd name="T4" fmla="*/ 14 w 50"/>
                <a:gd name="T5" fmla="*/ 18 h 40"/>
                <a:gd name="T6" fmla="*/ 0 w 50"/>
                <a:gd name="T7" fmla="*/ 0 h 40"/>
                <a:gd name="T8" fmla="*/ 50 w 50"/>
                <a:gd name="T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14"/>
                  </a:moveTo>
                  <a:lnTo>
                    <a:pt x="6" y="40"/>
                  </a:lnTo>
                  <a:lnTo>
                    <a:pt x="14" y="18"/>
                  </a:lnTo>
                  <a:lnTo>
                    <a:pt x="0" y="0"/>
                  </a:lnTo>
                  <a:lnTo>
                    <a:pt x="50" y="1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77" name="Freeform 26"/>
            <p:cNvSpPr>
              <a:spLocks/>
            </p:cNvSpPr>
            <p:nvPr/>
          </p:nvSpPr>
          <p:spPr bwMode="auto">
            <a:xfrm>
              <a:off x="5799138" y="3149600"/>
              <a:ext cx="79375" cy="63500"/>
            </a:xfrm>
            <a:custGeom>
              <a:avLst/>
              <a:gdLst>
                <a:gd name="T0" fmla="*/ 50 w 50"/>
                <a:gd name="T1" fmla="*/ 14 h 40"/>
                <a:gd name="T2" fmla="*/ 6 w 50"/>
                <a:gd name="T3" fmla="*/ 40 h 40"/>
                <a:gd name="T4" fmla="*/ 14 w 50"/>
                <a:gd name="T5" fmla="*/ 18 h 40"/>
                <a:gd name="T6" fmla="*/ 0 w 50"/>
                <a:gd name="T7" fmla="*/ 0 h 40"/>
                <a:gd name="T8" fmla="*/ 50 w 50"/>
                <a:gd name="T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14"/>
                  </a:moveTo>
                  <a:lnTo>
                    <a:pt x="6" y="40"/>
                  </a:lnTo>
                  <a:lnTo>
                    <a:pt x="14" y="18"/>
                  </a:lnTo>
                  <a:lnTo>
                    <a:pt x="0" y="0"/>
                  </a:lnTo>
                  <a:lnTo>
                    <a:pt x="50" y="14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79" name="Line 27"/>
            <p:cNvSpPr>
              <a:spLocks noChangeShapeType="1"/>
            </p:cNvSpPr>
            <p:nvPr/>
          </p:nvSpPr>
          <p:spPr bwMode="auto">
            <a:xfrm flipV="1">
              <a:off x="5135563" y="3559175"/>
              <a:ext cx="739775" cy="2159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80" name="Freeform 28"/>
            <p:cNvSpPr>
              <a:spLocks/>
            </p:cNvSpPr>
            <p:nvPr/>
          </p:nvSpPr>
          <p:spPr bwMode="auto">
            <a:xfrm>
              <a:off x="5846763" y="3536950"/>
              <a:ext cx="82550" cy="57150"/>
            </a:xfrm>
            <a:custGeom>
              <a:avLst/>
              <a:gdLst>
                <a:gd name="T0" fmla="*/ 52 w 52"/>
                <a:gd name="T1" fmla="*/ 4 h 36"/>
                <a:gd name="T2" fmla="*/ 10 w 52"/>
                <a:gd name="T3" fmla="*/ 36 h 36"/>
                <a:gd name="T4" fmla="*/ 16 w 52"/>
                <a:gd name="T5" fmla="*/ 16 h 36"/>
                <a:gd name="T6" fmla="*/ 0 w 52"/>
                <a:gd name="T7" fmla="*/ 0 h 36"/>
                <a:gd name="T8" fmla="*/ 52 w 52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4"/>
                  </a:moveTo>
                  <a:lnTo>
                    <a:pt x="10" y="36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81" name="Freeform 29"/>
            <p:cNvSpPr>
              <a:spLocks/>
            </p:cNvSpPr>
            <p:nvPr/>
          </p:nvSpPr>
          <p:spPr bwMode="auto">
            <a:xfrm>
              <a:off x="5846763" y="3536950"/>
              <a:ext cx="82550" cy="57150"/>
            </a:xfrm>
            <a:custGeom>
              <a:avLst/>
              <a:gdLst>
                <a:gd name="T0" fmla="*/ 52 w 52"/>
                <a:gd name="T1" fmla="*/ 4 h 36"/>
                <a:gd name="T2" fmla="*/ 10 w 52"/>
                <a:gd name="T3" fmla="*/ 36 h 36"/>
                <a:gd name="T4" fmla="*/ 16 w 52"/>
                <a:gd name="T5" fmla="*/ 16 h 36"/>
                <a:gd name="T6" fmla="*/ 0 w 52"/>
                <a:gd name="T7" fmla="*/ 0 h 36"/>
                <a:gd name="T8" fmla="*/ 52 w 52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4"/>
                  </a:moveTo>
                  <a:lnTo>
                    <a:pt x="10" y="36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2" y="4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582" name="Rectangle 30"/>
            <p:cNvSpPr>
              <a:spLocks noChangeArrowheads="1"/>
            </p:cNvSpPr>
            <p:nvPr/>
          </p:nvSpPr>
          <p:spPr bwMode="auto">
            <a:xfrm>
              <a:off x="4275138" y="3140075"/>
              <a:ext cx="86081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Énergie consacrée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diriger l’équipe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00" name="Rectangle 48"/>
            <p:cNvSpPr>
              <a:spLocks noChangeArrowheads="1"/>
            </p:cNvSpPr>
            <p:nvPr/>
          </p:nvSpPr>
          <p:spPr bwMode="auto">
            <a:xfrm>
              <a:off x="4097236" y="3705741"/>
              <a:ext cx="1210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Énergie consacrée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faire avancer les travaux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6" name="Rectangle 74"/>
            <p:cNvSpPr>
              <a:spLocks noChangeArrowheads="1"/>
            </p:cNvSpPr>
            <p:nvPr/>
          </p:nvSpPr>
          <p:spPr bwMode="auto">
            <a:xfrm>
              <a:off x="3357563" y="3800475"/>
              <a:ext cx="1891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8" name="Rectangle 76"/>
            <p:cNvSpPr>
              <a:spLocks noChangeArrowheads="1"/>
            </p:cNvSpPr>
            <p:nvPr/>
          </p:nvSpPr>
          <p:spPr bwMode="auto">
            <a:xfrm>
              <a:off x="5935663" y="3803650"/>
              <a:ext cx="1603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330456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FAVORISER LES ÉCHANGES</a:t>
            </a:r>
          </a:p>
        </p:txBody>
      </p:sp>
      <p:grpSp>
        <p:nvGrpSpPr>
          <p:cNvPr id="17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8" name="ZoneTexte 17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103</a:t>
              </a:r>
            </a:p>
          </p:txBody>
        </p:sp>
        <p:grpSp>
          <p:nvGrpSpPr>
            <p:cNvPr id="19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1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3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2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FAVORISER LA COHÉSION DU GROUPE PROJET</a:t>
                </a:r>
              </a:p>
            </p:txBody>
          </p:sp>
        </p:grpSp>
        <p:sp>
          <p:nvSpPr>
            <p:cNvPr id="20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247900" y="2333625"/>
            <a:ext cx="4648200" cy="199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4" name="Group 206"/>
          <p:cNvGrpSpPr>
            <a:grpSpLocks/>
          </p:cNvGrpSpPr>
          <p:nvPr/>
        </p:nvGrpSpPr>
        <p:grpSpPr bwMode="auto">
          <a:xfrm>
            <a:off x="2251075" y="2339975"/>
            <a:ext cx="4537075" cy="1978025"/>
            <a:chOff x="1418" y="1474"/>
            <a:chExt cx="2858" cy="1246"/>
          </a:xfrm>
        </p:grpSpPr>
        <p:sp>
          <p:nvSpPr>
            <p:cNvPr id="25660" name="Freeform 6"/>
            <p:cNvSpPr>
              <a:spLocks/>
            </p:cNvSpPr>
            <p:nvPr/>
          </p:nvSpPr>
          <p:spPr bwMode="auto">
            <a:xfrm>
              <a:off x="1418" y="1880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8 w 174"/>
                <a:gd name="T7" fmla="*/ 122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60 h 174"/>
                <a:gd name="T14" fmla="*/ 122 w 174"/>
                <a:gd name="T15" fmla="*/ 168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8 h 174"/>
                <a:gd name="T26" fmla="*/ 40 w 174"/>
                <a:gd name="T27" fmla="*/ 160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2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40 h 174"/>
                <a:gd name="T46" fmla="*/ 26 w 174"/>
                <a:gd name="T47" fmla="*/ 26 h 174"/>
                <a:gd name="T48" fmla="*/ 40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2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40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  <a:gd name="T74" fmla="*/ 174 w 174"/>
                <a:gd name="T75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8" y="122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60"/>
                  </a:lnTo>
                  <a:lnTo>
                    <a:pt x="122" y="168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8"/>
                  </a:lnTo>
                  <a:lnTo>
                    <a:pt x="40" y="160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6" y="26"/>
                  </a:lnTo>
                  <a:lnTo>
                    <a:pt x="40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2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40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8"/>
                  </a:lnTo>
                  <a:lnTo>
                    <a:pt x="174" y="88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1" name="Freeform 7"/>
            <p:cNvSpPr>
              <a:spLocks/>
            </p:cNvSpPr>
            <p:nvPr/>
          </p:nvSpPr>
          <p:spPr bwMode="auto">
            <a:xfrm>
              <a:off x="2214" y="2538"/>
              <a:ext cx="176" cy="174"/>
            </a:xfrm>
            <a:custGeom>
              <a:avLst/>
              <a:gdLst>
                <a:gd name="T0" fmla="*/ 176 w 176"/>
                <a:gd name="T1" fmla="*/ 88 h 174"/>
                <a:gd name="T2" fmla="*/ 176 w 176"/>
                <a:gd name="T3" fmla="*/ 88 h 174"/>
                <a:gd name="T4" fmla="*/ 174 w 176"/>
                <a:gd name="T5" fmla="*/ 104 h 174"/>
                <a:gd name="T6" fmla="*/ 168 w 176"/>
                <a:gd name="T7" fmla="*/ 122 h 174"/>
                <a:gd name="T8" fmla="*/ 160 w 176"/>
                <a:gd name="T9" fmla="*/ 136 h 174"/>
                <a:gd name="T10" fmla="*/ 150 w 176"/>
                <a:gd name="T11" fmla="*/ 148 h 174"/>
                <a:gd name="T12" fmla="*/ 136 w 176"/>
                <a:gd name="T13" fmla="*/ 160 h 174"/>
                <a:gd name="T14" fmla="*/ 122 w 176"/>
                <a:gd name="T15" fmla="*/ 168 h 174"/>
                <a:gd name="T16" fmla="*/ 106 w 176"/>
                <a:gd name="T17" fmla="*/ 172 h 174"/>
                <a:gd name="T18" fmla="*/ 88 w 176"/>
                <a:gd name="T19" fmla="*/ 174 h 174"/>
                <a:gd name="T20" fmla="*/ 88 w 176"/>
                <a:gd name="T21" fmla="*/ 174 h 174"/>
                <a:gd name="T22" fmla="*/ 70 w 176"/>
                <a:gd name="T23" fmla="*/ 172 h 174"/>
                <a:gd name="T24" fmla="*/ 54 w 176"/>
                <a:gd name="T25" fmla="*/ 168 h 174"/>
                <a:gd name="T26" fmla="*/ 40 w 176"/>
                <a:gd name="T27" fmla="*/ 160 h 174"/>
                <a:gd name="T28" fmla="*/ 26 w 176"/>
                <a:gd name="T29" fmla="*/ 148 h 174"/>
                <a:gd name="T30" fmla="*/ 16 w 176"/>
                <a:gd name="T31" fmla="*/ 136 h 174"/>
                <a:gd name="T32" fmla="*/ 8 w 176"/>
                <a:gd name="T33" fmla="*/ 122 h 174"/>
                <a:gd name="T34" fmla="*/ 2 w 176"/>
                <a:gd name="T35" fmla="*/ 104 h 174"/>
                <a:gd name="T36" fmla="*/ 0 w 176"/>
                <a:gd name="T37" fmla="*/ 88 h 174"/>
                <a:gd name="T38" fmla="*/ 0 w 176"/>
                <a:gd name="T39" fmla="*/ 88 h 174"/>
                <a:gd name="T40" fmla="*/ 2 w 176"/>
                <a:gd name="T41" fmla="*/ 70 h 174"/>
                <a:gd name="T42" fmla="*/ 8 w 176"/>
                <a:gd name="T43" fmla="*/ 54 h 174"/>
                <a:gd name="T44" fmla="*/ 16 w 176"/>
                <a:gd name="T45" fmla="*/ 40 h 174"/>
                <a:gd name="T46" fmla="*/ 26 w 176"/>
                <a:gd name="T47" fmla="*/ 26 h 174"/>
                <a:gd name="T48" fmla="*/ 40 w 176"/>
                <a:gd name="T49" fmla="*/ 16 h 174"/>
                <a:gd name="T50" fmla="*/ 54 w 176"/>
                <a:gd name="T51" fmla="*/ 8 h 174"/>
                <a:gd name="T52" fmla="*/ 70 w 176"/>
                <a:gd name="T53" fmla="*/ 2 h 174"/>
                <a:gd name="T54" fmla="*/ 88 w 176"/>
                <a:gd name="T55" fmla="*/ 0 h 174"/>
                <a:gd name="T56" fmla="*/ 88 w 176"/>
                <a:gd name="T57" fmla="*/ 0 h 174"/>
                <a:gd name="T58" fmla="*/ 106 w 176"/>
                <a:gd name="T59" fmla="*/ 2 h 174"/>
                <a:gd name="T60" fmla="*/ 122 w 176"/>
                <a:gd name="T61" fmla="*/ 8 h 174"/>
                <a:gd name="T62" fmla="*/ 136 w 176"/>
                <a:gd name="T63" fmla="*/ 16 h 174"/>
                <a:gd name="T64" fmla="*/ 150 w 176"/>
                <a:gd name="T65" fmla="*/ 26 h 174"/>
                <a:gd name="T66" fmla="*/ 160 w 176"/>
                <a:gd name="T67" fmla="*/ 40 h 174"/>
                <a:gd name="T68" fmla="*/ 168 w 176"/>
                <a:gd name="T69" fmla="*/ 54 h 174"/>
                <a:gd name="T70" fmla="*/ 174 w 176"/>
                <a:gd name="T71" fmla="*/ 70 h 174"/>
                <a:gd name="T72" fmla="*/ 176 w 176"/>
                <a:gd name="T73" fmla="*/ 88 h 174"/>
                <a:gd name="T74" fmla="*/ 176 w 176"/>
                <a:gd name="T75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74">
                  <a:moveTo>
                    <a:pt x="176" y="88"/>
                  </a:moveTo>
                  <a:lnTo>
                    <a:pt x="176" y="88"/>
                  </a:lnTo>
                  <a:lnTo>
                    <a:pt x="174" y="104"/>
                  </a:lnTo>
                  <a:lnTo>
                    <a:pt x="168" y="122"/>
                  </a:lnTo>
                  <a:lnTo>
                    <a:pt x="160" y="136"/>
                  </a:lnTo>
                  <a:lnTo>
                    <a:pt x="150" y="148"/>
                  </a:lnTo>
                  <a:lnTo>
                    <a:pt x="136" y="160"/>
                  </a:lnTo>
                  <a:lnTo>
                    <a:pt x="122" y="168"/>
                  </a:lnTo>
                  <a:lnTo>
                    <a:pt x="106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8"/>
                  </a:lnTo>
                  <a:lnTo>
                    <a:pt x="40" y="160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6" y="26"/>
                  </a:lnTo>
                  <a:lnTo>
                    <a:pt x="40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8"/>
                  </a:lnTo>
                  <a:lnTo>
                    <a:pt x="136" y="16"/>
                  </a:lnTo>
                  <a:lnTo>
                    <a:pt x="150" y="26"/>
                  </a:lnTo>
                  <a:lnTo>
                    <a:pt x="160" y="40"/>
                  </a:lnTo>
                  <a:lnTo>
                    <a:pt x="168" y="54"/>
                  </a:lnTo>
                  <a:lnTo>
                    <a:pt x="174" y="70"/>
                  </a:lnTo>
                  <a:lnTo>
                    <a:pt x="176" y="88"/>
                  </a:lnTo>
                  <a:lnTo>
                    <a:pt x="176" y="88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2" name="Freeform 8"/>
            <p:cNvSpPr>
              <a:spLocks/>
            </p:cNvSpPr>
            <p:nvPr/>
          </p:nvSpPr>
          <p:spPr bwMode="auto">
            <a:xfrm>
              <a:off x="1732" y="1500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6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2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0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0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2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6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  <a:gd name="T74" fmla="*/ 172 w 172"/>
                <a:gd name="T7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2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2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  <a:lnTo>
                    <a:pt x="172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3" name="Freeform 9"/>
            <p:cNvSpPr>
              <a:spLocks/>
            </p:cNvSpPr>
            <p:nvPr/>
          </p:nvSpPr>
          <p:spPr bwMode="auto">
            <a:xfrm>
              <a:off x="2354" y="1604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2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6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6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2 w 172"/>
                <a:gd name="T71" fmla="*/ 68 h 172"/>
                <a:gd name="T72" fmla="*/ 172 w 172"/>
                <a:gd name="T73" fmla="*/ 86 h 172"/>
                <a:gd name="T74" fmla="*/ 172 w 172"/>
                <a:gd name="T7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2" y="86"/>
                  </a:lnTo>
                  <a:lnTo>
                    <a:pt x="172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4" name="Freeform 10"/>
            <p:cNvSpPr>
              <a:spLocks/>
            </p:cNvSpPr>
            <p:nvPr/>
          </p:nvSpPr>
          <p:spPr bwMode="auto">
            <a:xfrm>
              <a:off x="1920" y="1950"/>
              <a:ext cx="278" cy="310"/>
            </a:xfrm>
            <a:custGeom>
              <a:avLst/>
              <a:gdLst>
                <a:gd name="T0" fmla="*/ 0 w 278"/>
                <a:gd name="T1" fmla="*/ 12 h 310"/>
                <a:gd name="T2" fmla="*/ 30 w 278"/>
                <a:gd name="T3" fmla="*/ 40 h 310"/>
                <a:gd name="T4" fmla="*/ 18 w 278"/>
                <a:gd name="T5" fmla="*/ 94 h 310"/>
                <a:gd name="T6" fmla="*/ 24 w 278"/>
                <a:gd name="T7" fmla="*/ 112 h 310"/>
                <a:gd name="T8" fmla="*/ 2 w 278"/>
                <a:gd name="T9" fmla="*/ 158 h 310"/>
                <a:gd name="T10" fmla="*/ 20 w 278"/>
                <a:gd name="T11" fmla="*/ 168 h 310"/>
                <a:gd name="T12" fmla="*/ 22 w 278"/>
                <a:gd name="T13" fmla="*/ 244 h 310"/>
                <a:gd name="T14" fmla="*/ 72 w 278"/>
                <a:gd name="T15" fmla="*/ 246 h 310"/>
                <a:gd name="T16" fmla="*/ 70 w 278"/>
                <a:gd name="T17" fmla="*/ 310 h 310"/>
                <a:gd name="T18" fmla="*/ 240 w 278"/>
                <a:gd name="T19" fmla="*/ 308 h 310"/>
                <a:gd name="T20" fmla="*/ 236 w 278"/>
                <a:gd name="T21" fmla="*/ 194 h 310"/>
                <a:gd name="T22" fmla="*/ 278 w 278"/>
                <a:gd name="T23" fmla="*/ 72 h 310"/>
                <a:gd name="T24" fmla="*/ 278 w 278"/>
                <a:gd name="T25" fmla="*/ 72 h 310"/>
                <a:gd name="T26" fmla="*/ 278 w 278"/>
                <a:gd name="T27" fmla="*/ 70 h 310"/>
                <a:gd name="T28" fmla="*/ 276 w 278"/>
                <a:gd name="T29" fmla="*/ 68 h 310"/>
                <a:gd name="T30" fmla="*/ 274 w 278"/>
                <a:gd name="T31" fmla="*/ 66 h 310"/>
                <a:gd name="T32" fmla="*/ 272 w 278"/>
                <a:gd name="T33" fmla="*/ 60 h 310"/>
                <a:gd name="T34" fmla="*/ 268 w 278"/>
                <a:gd name="T35" fmla="*/ 56 h 310"/>
                <a:gd name="T36" fmla="*/ 266 w 278"/>
                <a:gd name="T37" fmla="*/ 52 h 310"/>
                <a:gd name="T38" fmla="*/ 262 w 278"/>
                <a:gd name="T39" fmla="*/ 48 h 310"/>
                <a:gd name="T40" fmla="*/ 260 w 278"/>
                <a:gd name="T41" fmla="*/ 46 h 310"/>
                <a:gd name="T42" fmla="*/ 254 w 278"/>
                <a:gd name="T43" fmla="*/ 40 h 310"/>
                <a:gd name="T44" fmla="*/ 250 w 278"/>
                <a:gd name="T45" fmla="*/ 36 h 310"/>
                <a:gd name="T46" fmla="*/ 238 w 278"/>
                <a:gd name="T47" fmla="*/ 28 h 310"/>
                <a:gd name="T48" fmla="*/ 230 w 278"/>
                <a:gd name="T49" fmla="*/ 24 h 310"/>
                <a:gd name="T50" fmla="*/ 222 w 278"/>
                <a:gd name="T51" fmla="*/ 20 h 310"/>
                <a:gd name="T52" fmla="*/ 214 w 278"/>
                <a:gd name="T53" fmla="*/ 16 h 310"/>
                <a:gd name="T54" fmla="*/ 206 w 278"/>
                <a:gd name="T55" fmla="*/ 12 h 310"/>
                <a:gd name="T56" fmla="*/ 184 w 278"/>
                <a:gd name="T57" fmla="*/ 8 h 310"/>
                <a:gd name="T58" fmla="*/ 174 w 278"/>
                <a:gd name="T59" fmla="*/ 4 h 310"/>
                <a:gd name="T60" fmla="*/ 146 w 278"/>
                <a:gd name="T61" fmla="*/ 2 h 310"/>
                <a:gd name="T62" fmla="*/ 132 w 278"/>
                <a:gd name="T63" fmla="*/ 0 h 310"/>
                <a:gd name="T64" fmla="*/ 100 w 278"/>
                <a:gd name="T65" fmla="*/ 0 h 310"/>
                <a:gd name="T66" fmla="*/ 82 w 278"/>
                <a:gd name="T67" fmla="*/ 2 h 310"/>
                <a:gd name="T68" fmla="*/ 44 w 278"/>
                <a:gd name="T69" fmla="*/ 4 h 310"/>
                <a:gd name="T70" fmla="*/ 22 w 278"/>
                <a:gd name="T71" fmla="*/ 8 h 310"/>
                <a:gd name="T72" fmla="*/ 0 w 278"/>
                <a:gd name="T73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8" h="310">
                  <a:moveTo>
                    <a:pt x="0" y="12"/>
                  </a:moveTo>
                  <a:lnTo>
                    <a:pt x="30" y="40"/>
                  </a:lnTo>
                  <a:lnTo>
                    <a:pt x="18" y="94"/>
                  </a:lnTo>
                  <a:lnTo>
                    <a:pt x="24" y="112"/>
                  </a:lnTo>
                  <a:lnTo>
                    <a:pt x="2" y="158"/>
                  </a:lnTo>
                  <a:lnTo>
                    <a:pt x="20" y="168"/>
                  </a:lnTo>
                  <a:lnTo>
                    <a:pt x="22" y="244"/>
                  </a:lnTo>
                  <a:lnTo>
                    <a:pt x="72" y="246"/>
                  </a:lnTo>
                  <a:lnTo>
                    <a:pt x="70" y="310"/>
                  </a:lnTo>
                  <a:lnTo>
                    <a:pt x="240" y="308"/>
                  </a:lnTo>
                  <a:lnTo>
                    <a:pt x="236" y="194"/>
                  </a:lnTo>
                  <a:lnTo>
                    <a:pt x="278" y="72"/>
                  </a:lnTo>
                  <a:lnTo>
                    <a:pt x="278" y="72"/>
                  </a:lnTo>
                  <a:lnTo>
                    <a:pt x="278" y="70"/>
                  </a:lnTo>
                  <a:lnTo>
                    <a:pt x="276" y="68"/>
                  </a:lnTo>
                  <a:lnTo>
                    <a:pt x="274" y="66"/>
                  </a:lnTo>
                  <a:lnTo>
                    <a:pt x="272" y="60"/>
                  </a:lnTo>
                  <a:lnTo>
                    <a:pt x="268" y="56"/>
                  </a:lnTo>
                  <a:lnTo>
                    <a:pt x="266" y="52"/>
                  </a:lnTo>
                  <a:lnTo>
                    <a:pt x="262" y="48"/>
                  </a:lnTo>
                  <a:lnTo>
                    <a:pt x="260" y="46"/>
                  </a:lnTo>
                  <a:lnTo>
                    <a:pt x="254" y="40"/>
                  </a:lnTo>
                  <a:lnTo>
                    <a:pt x="250" y="36"/>
                  </a:lnTo>
                  <a:lnTo>
                    <a:pt x="238" y="28"/>
                  </a:lnTo>
                  <a:lnTo>
                    <a:pt x="230" y="24"/>
                  </a:lnTo>
                  <a:lnTo>
                    <a:pt x="222" y="20"/>
                  </a:lnTo>
                  <a:lnTo>
                    <a:pt x="214" y="16"/>
                  </a:lnTo>
                  <a:lnTo>
                    <a:pt x="206" y="12"/>
                  </a:lnTo>
                  <a:lnTo>
                    <a:pt x="184" y="8"/>
                  </a:lnTo>
                  <a:lnTo>
                    <a:pt x="174" y="4"/>
                  </a:lnTo>
                  <a:lnTo>
                    <a:pt x="146" y="2"/>
                  </a:lnTo>
                  <a:lnTo>
                    <a:pt x="132" y="0"/>
                  </a:lnTo>
                  <a:lnTo>
                    <a:pt x="100" y="0"/>
                  </a:lnTo>
                  <a:lnTo>
                    <a:pt x="82" y="2"/>
                  </a:lnTo>
                  <a:lnTo>
                    <a:pt x="44" y="4"/>
                  </a:lnTo>
                  <a:lnTo>
                    <a:pt x="22" y="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5" name="Freeform 11"/>
            <p:cNvSpPr>
              <a:spLocks/>
            </p:cNvSpPr>
            <p:nvPr/>
          </p:nvSpPr>
          <p:spPr bwMode="auto">
            <a:xfrm>
              <a:off x="3116" y="171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2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4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2 w 174"/>
                <a:gd name="T25" fmla="*/ 166 h 172"/>
                <a:gd name="T26" fmla="*/ 38 w 174"/>
                <a:gd name="T27" fmla="*/ 158 h 172"/>
                <a:gd name="T28" fmla="*/ 26 w 174"/>
                <a:gd name="T29" fmla="*/ 146 h 172"/>
                <a:gd name="T30" fmla="*/ 14 w 174"/>
                <a:gd name="T31" fmla="*/ 134 h 172"/>
                <a:gd name="T32" fmla="*/ 6 w 174"/>
                <a:gd name="T33" fmla="*/ 120 h 172"/>
                <a:gd name="T34" fmla="*/ 2 w 174"/>
                <a:gd name="T35" fmla="*/ 102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6 w 174"/>
                <a:gd name="T43" fmla="*/ 52 h 172"/>
                <a:gd name="T44" fmla="*/ 14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2 w 174"/>
                <a:gd name="T51" fmla="*/ 6 h 172"/>
                <a:gd name="T52" fmla="*/ 70 w 174"/>
                <a:gd name="T53" fmla="*/ 0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0 h 172"/>
                <a:gd name="T60" fmla="*/ 120 w 174"/>
                <a:gd name="T61" fmla="*/ 6 h 172"/>
                <a:gd name="T62" fmla="*/ 134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  <a:gd name="T74" fmla="*/ 174 w 174"/>
                <a:gd name="T7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2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6" y="146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70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  <a:lnTo>
                    <a:pt x="174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6" name="Freeform 12"/>
            <p:cNvSpPr>
              <a:spLocks/>
            </p:cNvSpPr>
            <p:nvPr/>
          </p:nvSpPr>
          <p:spPr bwMode="auto">
            <a:xfrm>
              <a:off x="3394" y="2548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6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2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0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0 w 172"/>
                <a:gd name="T41" fmla="*/ 70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2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6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70 h 172"/>
                <a:gd name="T72" fmla="*/ 172 w 172"/>
                <a:gd name="T73" fmla="*/ 86 h 172"/>
                <a:gd name="T74" fmla="*/ 172 w 172"/>
                <a:gd name="T7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2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2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70"/>
                  </a:lnTo>
                  <a:lnTo>
                    <a:pt x="172" y="86"/>
                  </a:lnTo>
                  <a:lnTo>
                    <a:pt x="172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7" name="Freeform 13"/>
            <p:cNvSpPr>
              <a:spLocks/>
            </p:cNvSpPr>
            <p:nvPr/>
          </p:nvSpPr>
          <p:spPr bwMode="auto">
            <a:xfrm>
              <a:off x="3948" y="2478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6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2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0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0 w 172"/>
                <a:gd name="T41" fmla="*/ 70 h 174"/>
                <a:gd name="T42" fmla="*/ 6 w 172"/>
                <a:gd name="T43" fmla="*/ 52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4 h 174"/>
                <a:gd name="T50" fmla="*/ 52 w 172"/>
                <a:gd name="T51" fmla="*/ 6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2 w 172"/>
                <a:gd name="T59" fmla="*/ 2 h 174"/>
                <a:gd name="T60" fmla="*/ 120 w 172"/>
                <a:gd name="T61" fmla="*/ 6 h 174"/>
                <a:gd name="T62" fmla="*/ 134 w 172"/>
                <a:gd name="T63" fmla="*/ 14 h 174"/>
                <a:gd name="T64" fmla="*/ 146 w 172"/>
                <a:gd name="T65" fmla="*/ 26 h 174"/>
                <a:gd name="T66" fmla="*/ 158 w 172"/>
                <a:gd name="T67" fmla="*/ 38 h 174"/>
                <a:gd name="T68" fmla="*/ 166 w 172"/>
                <a:gd name="T69" fmla="*/ 52 h 174"/>
                <a:gd name="T70" fmla="*/ 170 w 172"/>
                <a:gd name="T71" fmla="*/ 70 h 174"/>
                <a:gd name="T72" fmla="*/ 172 w 172"/>
                <a:gd name="T73" fmla="*/ 86 h 174"/>
                <a:gd name="T74" fmla="*/ 172 w 172"/>
                <a:gd name="T75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6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2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2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70"/>
                  </a:lnTo>
                  <a:lnTo>
                    <a:pt x="172" y="86"/>
                  </a:lnTo>
                  <a:lnTo>
                    <a:pt x="172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8" name="Freeform 14"/>
            <p:cNvSpPr>
              <a:spLocks/>
            </p:cNvSpPr>
            <p:nvPr/>
          </p:nvSpPr>
          <p:spPr bwMode="auto">
            <a:xfrm>
              <a:off x="3530" y="1474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8 w 174"/>
                <a:gd name="T7" fmla="*/ 120 h 172"/>
                <a:gd name="T8" fmla="*/ 160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6 h 172"/>
                <a:gd name="T66" fmla="*/ 160 w 174"/>
                <a:gd name="T67" fmla="*/ 38 h 172"/>
                <a:gd name="T68" fmla="*/ 168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  <a:gd name="T74" fmla="*/ 174 w 174"/>
                <a:gd name="T7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2" y="68"/>
                  </a:lnTo>
                  <a:lnTo>
                    <a:pt x="174" y="86"/>
                  </a:lnTo>
                  <a:lnTo>
                    <a:pt x="174" y="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69" name="Freeform 15"/>
            <p:cNvSpPr>
              <a:spLocks/>
            </p:cNvSpPr>
            <p:nvPr/>
          </p:nvSpPr>
          <p:spPr bwMode="auto">
            <a:xfrm>
              <a:off x="3980" y="1578"/>
              <a:ext cx="278" cy="310"/>
            </a:xfrm>
            <a:custGeom>
              <a:avLst/>
              <a:gdLst>
                <a:gd name="T0" fmla="*/ 0 w 278"/>
                <a:gd name="T1" fmla="*/ 12 h 310"/>
                <a:gd name="T2" fmla="*/ 30 w 278"/>
                <a:gd name="T3" fmla="*/ 40 h 310"/>
                <a:gd name="T4" fmla="*/ 16 w 278"/>
                <a:gd name="T5" fmla="*/ 94 h 310"/>
                <a:gd name="T6" fmla="*/ 24 w 278"/>
                <a:gd name="T7" fmla="*/ 112 h 310"/>
                <a:gd name="T8" fmla="*/ 0 w 278"/>
                <a:gd name="T9" fmla="*/ 158 h 310"/>
                <a:gd name="T10" fmla="*/ 22 w 278"/>
                <a:gd name="T11" fmla="*/ 168 h 310"/>
                <a:gd name="T12" fmla="*/ 22 w 278"/>
                <a:gd name="T13" fmla="*/ 244 h 310"/>
                <a:gd name="T14" fmla="*/ 72 w 278"/>
                <a:gd name="T15" fmla="*/ 246 h 310"/>
                <a:gd name="T16" fmla="*/ 70 w 278"/>
                <a:gd name="T17" fmla="*/ 310 h 310"/>
                <a:gd name="T18" fmla="*/ 240 w 278"/>
                <a:gd name="T19" fmla="*/ 308 h 310"/>
                <a:gd name="T20" fmla="*/ 236 w 278"/>
                <a:gd name="T21" fmla="*/ 194 h 310"/>
                <a:gd name="T22" fmla="*/ 278 w 278"/>
                <a:gd name="T23" fmla="*/ 74 h 310"/>
                <a:gd name="T24" fmla="*/ 278 w 278"/>
                <a:gd name="T25" fmla="*/ 70 h 310"/>
                <a:gd name="T26" fmla="*/ 276 w 278"/>
                <a:gd name="T27" fmla="*/ 68 h 310"/>
                <a:gd name="T28" fmla="*/ 274 w 278"/>
                <a:gd name="T29" fmla="*/ 62 h 310"/>
                <a:gd name="T30" fmla="*/ 270 w 278"/>
                <a:gd name="T31" fmla="*/ 60 h 310"/>
                <a:gd name="T32" fmla="*/ 270 w 278"/>
                <a:gd name="T33" fmla="*/ 56 h 310"/>
                <a:gd name="T34" fmla="*/ 266 w 278"/>
                <a:gd name="T35" fmla="*/ 52 h 310"/>
                <a:gd name="T36" fmla="*/ 264 w 278"/>
                <a:gd name="T37" fmla="*/ 48 h 310"/>
                <a:gd name="T38" fmla="*/ 258 w 278"/>
                <a:gd name="T39" fmla="*/ 46 h 310"/>
                <a:gd name="T40" fmla="*/ 250 w 278"/>
                <a:gd name="T41" fmla="*/ 36 h 310"/>
                <a:gd name="T42" fmla="*/ 238 w 278"/>
                <a:gd name="T43" fmla="*/ 28 h 310"/>
                <a:gd name="T44" fmla="*/ 230 w 278"/>
                <a:gd name="T45" fmla="*/ 24 h 310"/>
                <a:gd name="T46" fmla="*/ 224 w 278"/>
                <a:gd name="T47" fmla="*/ 20 h 310"/>
                <a:gd name="T48" fmla="*/ 214 w 278"/>
                <a:gd name="T49" fmla="*/ 16 h 310"/>
                <a:gd name="T50" fmla="*/ 206 w 278"/>
                <a:gd name="T51" fmla="*/ 12 h 310"/>
                <a:gd name="T52" fmla="*/ 186 w 278"/>
                <a:gd name="T53" fmla="*/ 8 h 310"/>
                <a:gd name="T54" fmla="*/ 172 w 278"/>
                <a:gd name="T55" fmla="*/ 4 h 310"/>
                <a:gd name="T56" fmla="*/ 160 w 278"/>
                <a:gd name="T57" fmla="*/ 2 h 310"/>
                <a:gd name="T58" fmla="*/ 148 w 278"/>
                <a:gd name="T59" fmla="*/ 2 h 310"/>
                <a:gd name="T60" fmla="*/ 132 w 278"/>
                <a:gd name="T61" fmla="*/ 0 h 310"/>
                <a:gd name="T62" fmla="*/ 100 w 278"/>
                <a:gd name="T63" fmla="*/ 0 h 310"/>
                <a:gd name="T64" fmla="*/ 82 w 278"/>
                <a:gd name="T65" fmla="*/ 2 h 310"/>
                <a:gd name="T66" fmla="*/ 64 w 278"/>
                <a:gd name="T67" fmla="*/ 2 h 310"/>
                <a:gd name="T68" fmla="*/ 44 w 278"/>
                <a:gd name="T69" fmla="*/ 6 h 310"/>
                <a:gd name="T70" fmla="*/ 22 w 278"/>
                <a:gd name="T71" fmla="*/ 8 h 310"/>
                <a:gd name="T72" fmla="*/ 0 w 278"/>
                <a:gd name="T73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8" h="310">
                  <a:moveTo>
                    <a:pt x="0" y="12"/>
                  </a:moveTo>
                  <a:lnTo>
                    <a:pt x="30" y="40"/>
                  </a:lnTo>
                  <a:lnTo>
                    <a:pt x="16" y="94"/>
                  </a:lnTo>
                  <a:lnTo>
                    <a:pt x="24" y="112"/>
                  </a:lnTo>
                  <a:lnTo>
                    <a:pt x="0" y="158"/>
                  </a:lnTo>
                  <a:lnTo>
                    <a:pt x="22" y="168"/>
                  </a:lnTo>
                  <a:lnTo>
                    <a:pt x="22" y="244"/>
                  </a:lnTo>
                  <a:lnTo>
                    <a:pt x="72" y="246"/>
                  </a:lnTo>
                  <a:lnTo>
                    <a:pt x="70" y="310"/>
                  </a:lnTo>
                  <a:lnTo>
                    <a:pt x="240" y="308"/>
                  </a:lnTo>
                  <a:lnTo>
                    <a:pt x="236" y="194"/>
                  </a:lnTo>
                  <a:lnTo>
                    <a:pt x="278" y="74"/>
                  </a:lnTo>
                  <a:lnTo>
                    <a:pt x="278" y="70"/>
                  </a:lnTo>
                  <a:lnTo>
                    <a:pt x="276" y="68"/>
                  </a:lnTo>
                  <a:lnTo>
                    <a:pt x="274" y="62"/>
                  </a:lnTo>
                  <a:lnTo>
                    <a:pt x="270" y="60"/>
                  </a:lnTo>
                  <a:lnTo>
                    <a:pt x="270" y="56"/>
                  </a:lnTo>
                  <a:lnTo>
                    <a:pt x="266" y="52"/>
                  </a:lnTo>
                  <a:lnTo>
                    <a:pt x="264" y="48"/>
                  </a:lnTo>
                  <a:lnTo>
                    <a:pt x="258" y="46"/>
                  </a:lnTo>
                  <a:lnTo>
                    <a:pt x="250" y="36"/>
                  </a:lnTo>
                  <a:lnTo>
                    <a:pt x="238" y="28"/>
                  </a:lnTo>
                  <a:lnTo>
                    <a:pt x="230" y="24"/>
                  </a:lnTo>
                  <a:lnTo>
                    <a:pt x="224" y="20"/>
                  </a:lnTo>
                  <a:lnTo>
                    <a:pt x="214" y="16"/>
                  </a:lnTo>
                  <a:lnTo>
                    <a:pt x="206" y="12"/>
                  </a:lnTo>
                  <a:lnTo>
                    <a:pt x="186" y="8"/>
                  </a:lnTo>
                  <a:lnTo>
                    <a:pt x="172" y="4"/>
                  </a:lnTo>
                  <a:lnTo>
                    <a:pt x="160" y="2"/>
                  </a:lnTo>
                  <a:lnTo>
                    <a:pt x="148" y="2"/>
                  </a:lnTo>
                  <a:lnTo>
                    <a:pt x="132" y="0"/>
                  </a:lnTo>
                  <a:lnTo>
                    <a:pt x="100" y="0"/>
                  </a:lnTo>
                  <a:lnTo>
                    <a:pt x="82" y="2"/>
                  </a:lnTo>
                  <a:lnTo>
                    <a:pt x="64" y="2"/>
                  </a:lnTo>
                  <a:lnTo>
                    <a:pt x="44" y="6"/>
                  </a:lnTo>
                  <a:lnTo>
                    <a:pt x="22" y="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0" name="Line 16"/>
            <p:cNvSpPr>
              <a:spLocks noChangeShapeType="1"/>
            </p:cNvSpPr>
            <p:nvPr/>
          </p:nvSpPr>
          <p:spPr bwMode="auto">
            <a:xfrm>
              <a:off x="2630" y="2106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1" name="Freeform 17"/>
            <p:cNvSpPr>
              <a:spLocks/>
            </p:cNvSpPr>
            <p:nvPr/>
          </p:nvSpPr>
          <p:spPr bwMode="auto">
            <a:xfrm>
              <a:off x="2628" y="2146"/>
              <a:ext cx="2" cy="24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8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1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2" name="Freeform 18"/>
            <p:cNvSpPr>
              <a:spLocks/>
            </p:cNvSpPr>
            <p:nvPr/>
          </p:nvSpPr>
          <p:spPr bwMode="auto">
            <a:xfrm>
              <a:off x="2622" y="2184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8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3" name="Line 19"/>
            <p:cNvSpPr>
              <a:spLocks noChangeShapeType="1"/>
            </p:cNvSpPr>
            <p:nvPr/>
          </p:nvSpPr>
          <p:spPr bwMode="auto">
            <a:xfrm flipH="1">
              <a:off x="2614" y="2224"/>
              <a:ext cx="4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4" name="Freeform 20"/>
            <p:cNvSpPr>
              <a:spLocks/>
            </p:cNvSpPr>
            <p:nvPr/>
          </p:nvSpPr>
          <p:spPr bwMode="auto">
            <a:xfrm>
              <a:off x="2602" y="2264"/>
              <a:ext cx="6" cy="22"/>
            </a:xfrm>
            <a:custGeom>
              <a:avLst/>
              <a:gdLst>
                <a:gd name="T0" fmla="*/ 6 w 6"/>
                <a:gd name="T1" fmla="*/ 0 h 22"/>
                <a:gd name="T2" fmla="*/ 4 w 6"/>
                <a:gd name="T3" fmla="*/ 12 h 22"/>
                <a:gd name="T4" fmla="*/ 0 w 6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4" y="1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5" name="Freeform 21"/>
            <p:cNvSpPr>
              <a:spLocks/>
            </p:cNvSpPr>
            <p:nvPr/>
          </p:nvSpPr>
          <p:spPr bwMode="auto">
            <a:xfrm>
              <a:off x="2588" y="2302"/>
              <a:ext cx="8" cy="22"/>
            </a:xfrm>
            <a:custGeom>
              <a:avLst/>
              <a:gdLst>
                <a:gd name="T0" fmla="*/ 8 w 8"/>
                <a:gd name="T1" fmla="*/ 0 h 22"/>
                <a:gd name="T2" fmla="*/ 8 w 8"/>
                <a:gd name="T3" fmla="*/ 0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8" y="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6" name="Freeform 22"/>
            <p:cNvSpPr>
              <a:spLocks/>
            </p:cNvSpPr>
            <p:nvPr/>
          </p:nvSpPr>
          <p:spPr bwMode="auto">
            <a:xfrm>
              <a:off x="2572" y="2338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2 w 10"/>
                <a:gd name="T3" fmla="*/ 14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2" y="14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7" name="Freeform 23"/>
            <p:cNvSpPr>
              <a:spLocks/>
            </p:cNvSpPr>
            <p:nvPr/>
          </p:nvSpPr>
          <p:spPr bwMode="auto">
            <a:xfrm>
              <a:off x="2552" y="2374"/>
              <a:ext cx="12" cy="20"/>
            </a:xfrm>
            <a:custGeom>
              <a:avLst/>
              <a:gdLst>
                <a:gd name="T0" fmla="*/ 12 w 12"/>
                <a:gd name="T1" fmla="*/ 0 h 20"/>
                <a:gd name="T2" fmla="*/ 10 w 12"/>
                <a:gd name="T3" fmla="*/ 4 h 20"/>
                <a:gd name="T4" fmla="*/ 0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0" y="4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8" name="Freeform 24"/>
            <p:cNvSpPr>
              <a:spLocks/>
            </p:cNvSpPr>
            <p:nvPr/>
          </p:nvSpPr>
          <p:spPr bwMode="auto">
            <a:xfrm>
              <a:off x="2530" y="2408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4 w 14"/>
                <a:gd name="T3" fmla="*/ 16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4" y="1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79" name="Freeform 25"/>
            <p:cNvSpPr>
              <a:spLocks/>
            </p:cNvSpPr>
            <p:nvPr/>
          </p:nvSpPr>
          <p:spPr bwMode="auto">
            <a:xfrm>
              <a:off x="2506" y="2442"/>
              <a:ext cx="16" cy="18"/>
            </a:xfrm>
            <a:custGeom>
              <a:avLst/>
              <a:gdLst>
                <a:gd name="T0" fmla="*/ 16 w 16"/>
                <a:gd name="T1" fmla="*/ 0 h 18"/>
                <a:gd name="T2" fmla="*/ 12 w 16"/>
                <a:gd name="T3" fmla="*/ 6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12" y="6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0" name="Freeform 26"/>
            <p:cNvSpPr>
              <a:spLocks/>
            </p:cNvSpPr>
            <p:nvPr/>
          </p:nvSpPr>
          <p:spPr bwMode="auto">
            <a:xfrm>
              <a:off x="2480" y="2474"/>
              <a:ext cx="16" cy="18"/>
            </a:xfrm>
            <a:custGeom>
              <a:avLst/>
              <a:gdLst>
                <a:gd name="T0" fmla="*/ 16 w 16"/>
                <a:gd name="T1" fmla="*/ 0 h 18"/>
                <a:gd name="T2" fmla="*/ 2 w 16"/>
                <a:gd name="T3" fmla="*/ 16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2" y="16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1" name="Freeform 27"/>
            <p:cNvSpPr>
              <a:spLocks/>
            </p:cNvSpPr>
            <p:nvPr/>
          </p:nvSpPr>
          <p:spPr bwMode="auto">
            <a:xfrm>
              <a:off x="2452" y="2502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2 w 18"/>
                <a:gd name="T3" fmla="*/ 8 h 18"/>
                <a:gd name="T4" fmla="*/ 0 w 1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12" y="8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2" name="Freeform 28"/>
            <p:cNvSpPr>
              <a:spLocks/>
            </p:cNvSpPr>
            <p:nvPr/>
          </p:nvSpPr>
          <p:spPr bwMode="auto">
            <a:xfrm>
              <a:off x="2422" y="2530"/>
              <a:ext cx="18" cy="16"/>
            </a:xfrm>
            <a:custGeom>
              <a:avLst/>
              <a:gdLst>
                <a:gd name="T0" fmla="*/ 18 w 18"/>
                <a:gd name="T1" fmla="*/ 0 h 16"/>
                <a:gd name="T2" fmla="*/ 0 w 18"/>
                <a:gd name="T3" fmla="*/ 16 h 16"/>
                <a:gd name="T4" fmla="*/ 0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3" name="Freeform 29"/>
            <p:cNvSpPr>
              <a:spLocks/>
            </p:cNvSpPr>
            <p:nvPr/>
          </p:nvSpPr>
          <p:spPr bwMode="auto">
            <a:xfrm>
              <a:off x="2390" y="2556"/>
              <a:ext cx="20" cy="14"/>
            </a:xfrm>
            <a:custGeom>
              <a:avLst/>
              <a:gdLst>
                <a:gd name="T0" fmla="*/ 20 w 20"/>
                <a:gd name="T1" fmla="*/ 0 h 14"/>
                <a:gd name="T2" fmla="*/ 12 w 20"/>
                <a:gd name="T3" fmla="*/ 8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12" y="8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4" name="Line 30"/>
            <p:cNvSpPr>
              <a:spLocks noChangeShapeType="1"/>
            </p:cNvSpPr>
            <p:nvPr/>
          </p:nvSpPr>
          <p:spPr bwMode="auto">
            <a:xfrm flipH="1">
              <a:off x="2358" y="2580"/>
              <a:ext cx="20" cy="1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5" name="Freeform 31"/>
            <p:cNvSpPr>
              <a:spLocks/>
            </p:cNvSpPr>
            <p:nvPr/>
          </p:nvSpPr>
          <p:spPr bwMode="auto">
            <a:xfrm>
              <a:off x="2322" y="260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10 w 22"/>
                <a:gd name="T3" fmla="*/ 8 h 12"/>
                <a:gd name="T4" fmla="*/ 0 w 2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10" y="8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6" name="Freeform 32"/>
            <p:cNvSpPr>
              <a:spLocks/>
            </p:cNvSpPr>
            <p:nvPr/>
          </p:nvSpPr>
          <p:spPr bwMode="auto">
            <a:xfrm>
              <a:off x="2286" y="2620"/>
              <a:ext cx="22" cy="10"/>
            </a:xfrm>
            <a:custGeom>
              <a:avLst/>
              <a:gdLst>
                <a:gd name="T0" fmla="*/ 22 w 22"/>
                <a:gd name="T1" fmla="*/ 0 h 10"/>
                <a:gd name="T2" fmla="*/ 22 w 22"/>
                <a:gd name="T3" fmla="*/ 0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7" name="Freeform 33"/>
            <p:cNvSpPr>
              <a:spLocks/>
            </p:cNvSpPr>
            <p:nvPr/>
          </p:nvSpPr>
          <p:spPr bwMode="auto">
            <a:xfrm>
              <a:off x="2250" y="2636"/>
              <a:ext cx="22" cy="8"/>
            </a:xfrm>
            <a:custGeom>
              <a:avLst/>
              <a:gdLst>
                <a:gd name="T0" fmla="*/ 22 w 22"/>
                <a:gd name="T1" fmla="*/ 0 h 8"/>
                <a:gd name="T2" fmla="*/ 6 w 22"/>
                <a:gd name="T3" fmla="*/ 6 h 8"/>
                <a:gd name="T4" fmla="*/ 0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lnTo>
                    <a:pt x="6" y="6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8" name="Freeform 34"/>
            <p:cNvSpPr>
              <a:spLocks/>
            </p:cNvSpPr>
            <p:nvPr/>
          </p:nvSpPr>
          <p:spPr bwMode="auto">
            <a:xfrm>
              <a:off x="2212" y="2650"/>
              <a:ext cx="22" cy="6"/>
            </a:xfrm>
            <a:custGeom>
              <a:avLst/>
              <a:gdLst>
                <a:gd name="T0" fmla="*/ 22 w 22"/>
                <a:gd name="T1" fmla="*/ 0 h 6"/>
                <a:gd name="T2" fmla="*/ 18 w 22"/>
                <a:gd name="T3" fmla="*/ 2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18" y="2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89" name="Freeform 35"/>
            <p:cNvSpPr>
              <a:spLocks/>
            </p:cNvSpPr>
            <p:nvPr/>
          </p:nvSpPr>
          <p:spPr bwMode="auto">
            <a:xfrm>
              <a:off x="2172" y="2660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 w 24"/>
                <a:gd name="T3" fmla="*/ 6 h 6"/>
                <a:gd name="T4" fmla="*/ 0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lnTo>
                    <a:pt x="2" y="6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0" name="Freeform 36"/>
            <p:cNvSpPr>
              <a:spLocks/>
            </p:cNvSpPr>
            <p:nvPr/>
          </p:nvSpPr>
          <p:spPr bwMode="auto">
            <a:xfrm>
              <a:off x="2134" y="2668"/>
              <a:ext cx="22" cy="4"/>
            </a:xfrm>
            <a:custGeom>
              <a:avLst/>
              <a:gdLst>
                <a:gd name="T0" fmla="*/ 22 w 22"/>
                <a:gd name="T1" fmla="*/ 0 h 4"/>
                <a:gd name="T2" fmla="*/ 12 w 22"/>
                <a:gd name="T3" fmla="*/ 2 h 4"/>
                <a:gd name="T4" fmla="*/ 0 w 2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lnTo>
                    <a:pt x="12" y="2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1" name="Line 37"/>
            <p:cNvSpPr>
              <a:spLocks noChangeShapeType="1"/>
            </p:cNvSpPr>
            <p:nvPr/>
          </p:nvSpPr>
          <p:spPr bwMode="auto">
            <a:xfrm flipH="1">
              <a:off x="2094" y="2674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2" name="Freeform 38"/>
            <p:cNvSpPr>
              <a:spLocks/>
            </p:cNvSpPr>
            <p:nvPr/>
          </p:nvSpPr>
          <p:spPr bwMode="auto">
            <a:xfrm>
              <a:off x="2054" y="2676"/>
              <a:ext cx="24" cy="0"/>
            </a:xfrm>
            <a:custGeom>
              <a:avLst/>
              <a:gdLst>
                <a:gd name="T0" fmla="*/ 24 w 24"/>
                <a:gd name="T1" fmla="*/ 6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3" name="Freeform 39"/>
            <p:cNvSpPr>
              <a:spLocks/>
            </p:cNvSpPr>
            <p:nvPr/>
          </p:nvSpPr>
          <p:spPr bwMode="auto">
            <a:xfrm>
              <a:off x="2014" y="2674"/>
              <a:ext cx="24" cy="2"/>
            </a:xfrm>
            <a:custGeom>
              <a:avLst/>
              <a:gdLst>
                <a:gd name="T0" fmla="*/ 24 w 24"/>
                <a:gd name="T1" fmla="*/ 2 h 2"/>
                <a:gd name="T2" fmla="*/ 16 w 24"/>
                <a:gd name="T3" fmla="*/ 2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6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4" name="Line 40"/>
            <p:cNvSpPr>
              <a:spLocks noChangeShapeType="1"/>
            </p:cNvSpPr>
            <p:nvPr/>
          </p:nvSpPr>
          <p:spPr bwMode="auto">
            <a:xfrm flipH="1" flipV="1">
              <a:off x="1974" y="2670"/>
              <a:ext cx="24" cy="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5" name="Freeform 41"/>
            <p:cNvSpPr>
              <a:spLocks/>
            </p:cNvSpPr>
            <p:nvPr/>
          </p:nvSpPr>
          <p:spPr bwMode="auto">
            <a:xfrm>
              <a:off x="1934" y="2662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10 w 24"/>
                <a:gd name="T3" fmla="*/ 4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6" name="Freeform 42"/>
            <p:cNvSpPr>
              <a:spLocks/>
            </p:cNvSpPr>
            <p:nvPr/>
          </p:nvSpPr>
          <p:spPr bwMode="auto">
            <a:xfrm>
              <a:off x="1896" y="2652"/>
              <a:ext cx="22" cy="8"/>
            </a:xfrm>
            <a:custGeom>
              <a:avLst/>
              <a:gdLst>
                <a:gd name="T0" fmla="*/ 22 w 22"/>
                <a:gd name="T1" fmla="*/ 8 h 8"/>
                <a:gd name="T2" fmla="*/ 20 w 22"/>
                <a:gd name="T3" fmla="*/ 6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7" name="Freeform 43"/>
            <p:cNvSpPr>
              <a:spLocks/>
            </p:cNvSpPr>
            <p:nvPr/>
          </p:nvSpPr>
          <p:spPr bwMode="auto">
            <a:xfrm>
              <a:off x="1858" y="2640"/>
              <a:ext cx="22" cy="8"/>
            </a:xfrm>
            <a:custGeom>
              <a:avLst/>
              <a:gdLst>
                <a:gd name="T0" fmla="*/ 22 w 22"/>
                <a:gd name="T1" fmla="*/ 8 h 8"/>
                <a:gd name="T2" fmla="*/ 4 w 22"/>
                <a:gd name="T3" fmla="*/ 2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8" name="Freeform 44"/>
            <p:cNvSpPr>
              <a:spLocks/>
            </p:cNvSpPr>
            <p:nvPr/>
          </p:nvSpPr>
          <p:spPr bwMode="auto">
            <a:xfrm>
              <a:off x="1820" y="2624"/>
              <a:ext cx="22" cy="10"/>
            </a:xfrm>
            <a:custGeom>
              <a:avLst/>
              <a:gdLst>
                <a:gd name="T0" fmla="*/ 22 w 22"/>
                <a:gd name="T1" fmla="*/ 10 h 10"/>
                <a:gd name="T2" fmla="*/ 16 w 22"/>
                <a:gd name="T3" fmla="*/ 8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99" name="Freeform 45"/>
            <p:cNvSpPr>
              <a:spLocks/>
            </p:cNvSpPr>
            <p:nvPr/>
          </p:nvSpPr>
          <p:spPr bwMode="auto">
            <a:xfrm>
              <a:off x="1786" y="2606"/>
              <a:ext cx="20" cy="12"/>
            </a:xfrm>
            <a:custGeom>
              <a:avLst/>
              <a:gdLst>
                <a:gd name="T0" fmla="*/ 20 w 20"/>
                <a:gd name="T1" fmla="*/ 12 h 12"/>
                <a:gd name="T2" fmla="*/ 0 w 20"/>
                <a:gd name="T3" fmla="*/ 2 h 12"/>
                <a:gd name="T4" fmla="*/ 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0" name="Freeform 46"/>
            <p:cNvSpPr>
              <a:spLocks/>
            </p:cNvSpPr>
            <p:nvPr/>
          </p:nvSpPr>
          <p:spPr bwMode="auto">
            <a:xfrm>
              <a:off x="1750" y="2586"/>
              <a:ext cx="22" cy="12"/>
            </a:xfrm>
            <a:custGeom>
              <a:avLst/>
              <a:gdLst>
                <a:gd name="T0" fmla="*/ 22 w 22"/>
                <a:gd name="T1" fmla="*/ 12 h 12"/>
                <a:gd name="T2" fmla="*/ 12 w 22"/>
                <a:gd name="T3" fmla="*/ 8 h 12"/>
                <a:gd name="T4" fmla="*/ 0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lnTo>
                    <a:pt x="1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1" name="Line 47"/>
            <p:cNvSpPr>
              <a:spLocks noChangeShapeType="1"/>
            </p:cNvSpPr>
            <p:nvPr/>
          </p:nvSpPr>
          <p:spPr bwMode="auto">
            <a:xfrm flipH="1" flipV="1">
              <a:off x="1718" y="2564"/>
              <a:ext cx="20" cy="1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2" name="Freeform 48"/>
            <p:cNvSpPr>
              <a:spLocks/>
            </p:cNvSpPr>
            <p:nvPr/>
          </p:nvSpPr>
          <p:spPr bwMode="auto">
            <a:xfrm>
              <a:off x="1686" y="2538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0 w 20"/>
                <a:gd name="T3" fmla="*/ 8 h 16"/>
                <a:gd name="T4" fmla="*/ 0 w 2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0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3" name="Line 49"/>
            <p:cNvSpPr>
              <a:spLocks noChangeShapeType="1"/>
            </p:cNvSpPr>
            <p:nvPr/>
          </p:nvSpPr>
          <p:spPr bwMode="auto">
            <a:xfrm flipH="1" flipV="1">
              <a:off x="1658" y="2512"/>
              <a:ext cx="16" cy="1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4" name="Freeform 50"/>
            <p:cNvSpPr>
              <a:spLocks/>
            </p:cNvSpPr>
            <p:nvPr/>
          </p:nvSpPr>
          <p:spPr bwMode="auto">
            <a:xfrm>
              <a:off x="1630" y="2482"/>
              <a:ext cx="16" cy="18"/>
            </a:xfrm>
            <a:custGeom>
              <a:avLst/>
              <a:gdLst>
                <a:gd name="T0" fmla="*/ 16 w 16"/>
                <a:gd name="T1" fmla="*/ 18 h 18"/>
                <a:gd name="T2" fmla="*/ 6 w 16"/>
                <a:gd name="T3" fmla="*/ 8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6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5" name="Freeform 51"/>
            <p:cNvSpPr>
              <a:spLocks/>
            </p:cNvSpPr>
            <p:nvPr/>
          </p:nvSpPr>
          <p:spPr bwMode="auto">
            <a:xfrm>
              <a:off x="1604" y="2452"/>
              <a:ext cx="16" cy="18"/>
            </a:xfrm>
            <a:custGeom>
              <a:avLst/>
              <a:gdLst>
                <a:gd name="T0" fmla="*/ 16 w 16"/>
                <a:gd name="T1" fmla="*/ 18 h 18"/>
                <a:gd name="T2" fmla="*/ 14 w 16"/>
                <a:gd name="T3" fmla="*/ 16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4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6" name="Freeform 52"/>
            <p:cNvSpPr>
              <a:spLocks/>
            </p:cNvSpPr>
            <p:nvPr/>
          </p:nvSpPr>
          <p:spPr bwMode="auto">
            <a:xfrm>
              <a:off x="1582" y="2418"/>
              <a:ext cx="14" cy="20"/>
            </a:xfrm>
            <a:custGeom>
              <a:avLst/>
              <a:gdLst>
                <a:gd name="T0" fmla="*/ 14 w 14"/>
                <a:gd name="T1" fmla="*/ 20 h 20"/>
                <a:gd name="T2" fmla="*/ 4 w 14"/>
                <a:gd name="T3" fmla="*/ 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7" name="Freeform 53"/>
            <p:cNvSpPr>
              <a:spLocks/>
            </p:cNvSpPr>
            <p:nvPr/>
          </p:nvSpPr>
          <p:spPr bwMode="auto">
            <a:xfrm>
              <a:off x="1560" y="2384"/>
              <a:ext cx="12" cy="22"/>
            </a:xfrm>
            <a:custGeom>
              <a:avLst/>
              <a:gdLst>
                <a:gd name="T0" fmla="*/ 12 w 12"/>
                <a:gd name="T1" fmla="*/ 22 h 22"/>
                <a:gd name="T2" fmla="*/ 10 w 12"/>
                <a:gd name="T3" fmla="*/ 18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0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8" name="Freeform 54"/>
            <p:cNvSpPr>
              <a:spLocks/>
            </p:cNvSpPr>
            <p:nvPr/>
          </p:nvSpPr>
          <p:spPr bwMode="auto">
            <a:xfrm>
              <a:off x="1542" y="2348"/>
              <a:ext cx="12" cy="22"/>
            </a:xfrm>
            <a:custGeom>
              <a:avLst/>
              <a:gdLst>
                <a:gd name="T0" fmla="*/ 12 w 12"/>
                <a:gd name="T1" fmla="*/ 22 h 22"/>
                <a:gd name="T2" fmla="*/ 2 w 12"/>
                <a:gd name="T3" fmla="*/ 4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09" name="Freeform 55"/>
            <p:cNvSpPr>
              <a:spLocks/>
            </p:cNvSpPr>
            <p:nvPr/>
          </p:nvSpPr>
          <p:spPr bwMode="auto">
            <a:xfrm>
              <a:off x="1526" y="2312"/>
              <a:ext cx="10" cy="22"/>
            </a:xfrm>
            <a:custGeom>
              <a:avLst/>
              <a:gdLst>
                <a:gd name="T0" fmla="*/ 10 w 10"/>
                <a:gd name="T1" fmla="*/ 22 h 22"/>
                <a:gd name="T2" fmla="*/ 6 w 10"/>
                <a:gd name="T3" fmla="*/ 16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6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0" name="Freeform 56"/>
            <p:cNvSpPr>
              <a:spLocks/>
            </p:cNvSpPr>
            <p:nvPr/>
          </p:nvSpPr>
          <p:spPr bwMode="auto">
            <a:xfrm>
              <a:off x="1514" y="2274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0 w 6"/>
                <a:gd name="T3" fmla="*/ 2 h 24"/>
                <a:gd name="T4" fmla="*/ 0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1" name="Freeform 57"/>
            <p:cNvSpPr>
              <a:spLocks/>
            </p:cNvSpPr>
            <p:nvPr/>
          </p:nvSpPr>
          <p:spPr bwMode="auto">
            <a:xfrm>
              <a:off x="1502" y="2236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4 w 6"/>
                <a:gd name="T3" fmla="*/ 12 h 24"/>
                <a:gd name="T4" fmla="*/ 0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2" name="Line 58"/>
            <p:cNvSpPr>
              <a:spLocks noChangeShapeType="1"/>
            </p:cNvSpPr>
            <p:nvPr/>
          </p:nvSpPr>
          <p:spPr bwMode="auto">
            <a:xfrm flipH="1" flipV="1">
              <a:off x="1496" y="2196"/>
              <a:ext cx="4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3" name="Freeform 59"/>
            <p:cNvSpPr>
              <a:spLocks/>
            </p:cNvSpPr>
            <p:nvPr/>
          </p:nvSpPr>
          <p:spPr bwMode="auto">
            <a:xfrm>
              <a:off x="1490" y="2156"/>
              <a:ext cx="2" cy="24"/>
            </a:xfrm>
            <a:custGeom>
              <a:avLst/>
              <a:gdLst>
                <a:gd name="T0" fmla="*/ 2 w 2"/>
                <a:gd name="T1" fmla="*/ 24 h 24"/>
                <a:gd name="T2" fmla="*/ 0 w 2"/>
                <a:gd name="T3" fmla="*/ 8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4" name="Freeform 60"/>
            <p:cNvSpPr>
              <a:spLocks/>
            </p:cNvSpPr>
            <p:nvPr/>
          </p:nvSpPr>
          <p:spPr bwMode="auto">
            <a:xfrm>
              <a:off x="1488" y="2116"/>
              <a:ext cx="0" cy="24"/>
            </a:xfrm>
            <a:custGeom>
              <a:avLst/>
              <a:gdLst>
                <a:gd name="T0" fmla="*/ 24 h 24"/>
                <a:gd name="T1" fmla="*/ 18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5" name="Line 61"/>
            <p:cNvSpPr>
              <a:spLocks noChangeShapeType="1"/>
            </p:cNvSpPr>
            <p:nvPr/>
          </p:nvSpPr>
          <p:spPr bwMode="auto">
            <a:xfrm flipV="1">
              <a:off x="1488" y="2076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6" name="Freeform 62"/>
            <p:cNvSpPr>
              <a:spLocks/>
            </p:cNvSpPr>
            <p:nvPr/>
          </p:nvSpPr>
          <p:spPr bwMode="auto">
            <a:xfrm>
              <a:off x="1490" y="2038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0 w 2"/>
                <a:gd name="T3" fmla="*/ 8 h 24"/>
                <a:gd name="T4" fmla="*/ 2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0" y="8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7" name="Freeform 63"/>
            <p:cNvSpPr>
              <a:spLocks/>
            </p:cNvSpPr>
            <p:nvPr/>
          </p:nvSpPr>
          <p:spPr bwMode="auto">
            <a:xfrm>
              <a:off x="1494" y="1998"/>
              <a:ext cx="4" cy="24"/>
            </a:xfrm>
            <a:custGeom>
              <a:avLst/>
              <a:gdLst>
                <a:gd name="T0" fmla="*/ 0 w 4"/>
                <a:gd name="T1" fmla="*/ 24 h 24"/>
                <a:gd name="T2" fmla="*/ 0 w 4"/>
                <a:gd name="T3" fmla="*/ 20 h 24"/>
                <a:gd name="T4" fmla="*/ 4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0" y="20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8" name="Freeform 64"/>
            <p:cNvSpPr>
              <a:spLocks/>
            </p:cNvSpPr>
            <p:nvPr/>
          </p:nvSpPr>
          <p:spPr bwMode="auto">
            <a:xfrm>
              <a:off x="1502" y="1958"/>
              <a:ext cx="4" cy="24"/>
            </a:xfrm>
            <a:custGeom>
              <a:avLst/>
              <a:gdLst>
                <a:gd name="T0" fmla="*/ 0 w 4"/>
                <a:gd name="T1" fmla="*/ 24 h 24"/>
                <a:gd name="T2" fmla="*/ 4 w 4"/>
                <a:gd name="T3" fmla="*/ 4 h 24"/>
                <a:gd name="T4" fmla="*/ 4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4" y="4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9" name="Freeform 65"/>
            <p:cNvSpPr>
              <a:spLocks/>
            </p:cNvSpPr>
            <p:nvPr/>
          </p:nvSpPr>
          <p:spPr bwMode="auto">
            <a:xfrm>
              <a:off x="1512" y="1920"/>
              <a:ext cx="6" cy="24"/>
            </a:xfrm>
            <a:custGeom>
              <a:avLst/>
              <a:gdLst>
                <a:gd name="T0" fmla="*/ 0 w 6"/>
                <a:gd name="T1" fmla="*/ 24 h 24"/>
                <a:gd name="T2" fmla="*/ 2 w 6"/>
                <a:gd name="T3" fmla="*/ 16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2" y="16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0" name="Line 66"/>
            <p:cNvSpPr>
              <a:spLocks noChangeShapeType="1"/>
            </p:cNvSpPr>
            <p:nvPr/>
          </p:nvSpPr>
          <p:spPr bwMode="auto">
            <a:xfrm flipV="1">
              <a:off x="1524" y="1882"/>
              <a:ext cx="8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1" name="Freeform 67"/>
            <p:cNvSpPr>
              <a:spLocks/>
            </p:cNvSpPr>
            <p:nvPr/>
          </p:nvSpPr>
          <p:spPr bwMode="auto">
            <a:xfrm>
              <a:off x="1540" y="1846"/>
              <a:ext cx="10" cy="22"/>
            </a:xfrm>
            <a:custGeom>
              <a:avLst/>
              <a:gdLst>
                <a:gd name="T0" fmla="*/ 0 w 10"/>
                <a:gd name="T1" fmla="*/ 22 h 22"/>
                <a:gd name="T2" fmla="*/ 4 w 10"/>
                <a:gd name="T3" fmla="*/ 12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4" y="12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2" name="Line 68"/>
            <p:cNvSpPr>
              <a:spLocks noChangeShapeType="1"/>
            </p:cNvSpPr>
            <p:nvPr/>
          </p:nvSpPr>
          <p:spPr bwMode="auto">
            <a:xfrm flipV="1">
              <a:off x="1556" y="1812"/>
              <a:ext cx="12" cy="2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3" name="Freeform 69"/>
            <p:cNvSpPr>
              <a:spLocks/>
            </p:cNvSpPr>
            <p:nvPr/>
          </p:nvSpPr>
          <p:spPr bwMode="auto">
            <a:xfrm>
              <a:off x="1578" y="1778"/>
              <a:ext cx="12" cy="20"/>
            </a:xfrm>
            <a:custGeom>
              <a:avLst/>
              <a:gdLst>
                <a:gd name="T0" fmla="*/ 0 w 12"/>
                <a:gd name="T1" fmla="*/ 20 h 20"/>
                <a:gd name="T2" fmla="*/ 8 w 12"/>
                <a:gd name="T3" fmla="*/ 8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8" y="8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4" name="Freeform 70"/>
            <p:cNvSpPr>
              <a:spLocks/>
            </p:cNvSpPr>
            <p:nvPr/>
          </p:nvSpPr>
          <p:spPr bwMode="auto">
            <a:xfrm>
              <a:off x="1600" y="1746"/>
              <a:ext cx="14" cy="20"/>
            </a:xfrm>
            <a:custGeom>
              <a:avLst/>
              <a:gdLst>
                <a:gd name="T0" fmla="*/ 0 w 14"/>
                <a:gd name="T1" fmla="*/ 20 h 20"/>
                <a:gd name="T2" fmla="*/ 2 w 14"/>
                <a:gd name="T3" fmla="*/ 18 h 20"/>
                <a:gd name="T4" fmla="*/ 14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lnTo>
                    <a:pt x="2" y="18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5" name="Freeform 71"/>
            <p:cNvSpPr>
              <a:spLocks/>
            </p:cNvSpPr>
            <p:nvPr/>
          </p:nvSpPr>
          <p:spPr bwMode="auto">
            <a:xfrm>
              <a:off x="1624" y="1716"/>
              <a:ext cx="16" cy="18"/>
            </a:xfrm>
            <a:custGeom>
              <a:avLst/>
              <a:gdLst>
                <a:gd name="T0" fmla="*/ 0 w 16"/>
                <a:gd name="T1" fmla="*/ 18 h 18"/>
                <a:gd name="T2" fmla="*/ 12 w 16"/>
                <a:gd name="T3" fmla="*/ 4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12" y="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6" name="Freeform 72"/>
            <p:cNvSpPr>
              <a:spLocks/>
            </p:cNvSpPr>
            <p:nvPr/>
          </p:nvSpPr>
          <p:spPr bwMode="auto">
            <a:xfrm>
              <a:off x="1652" y="1688"/>
              <a:ext cx="18" cy="16"/>
            </a:xfrm>
            <a:custGeom>
              <a:avLst/>
              <a:gdLst>
                <a:gd name="T0" fmla="*/ 0 w 18"/>
                <a:gd name="T1" fmla="*/ 16 h 16"/>
                <a:gd name="T2" fmla="*/ 4 w 18"/>
                <a:gd name="T3" fmla="*/ 12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4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7" name="Freeform 73"/>
            <p:cNvSpPr>
              <a:spLocks/>
            </p:cNvSpPr>
            <p:nvPr/>
          </p:nvSpPr>
          <p:spPr bwMode="auto">
            <a:xfrm>
              <a:off x="1680" y="1662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16 w 20"/>
                <a:gd name="T3" fmla="*/ 2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16" y="2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8" name="Freeform 74"/>
            <p:cNvSpPr>
              <a:spLocks/>
            </p:cNvSpPr>
            <p:nvPr/>
          </p:nvSpPr>
          <p:spPr bwMode="auto">
            <a:xfrm>
              <a:off x="1712" y="1638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6 w 20"/>
                <a:gd name="T3" fmla="*/ 10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6" y="1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29" name="Freeform 75"/>
            <p:cNvSpPr>
              <a:spLocks/>
            </p:cNvSpPr>
            <p:nvPr/>
          </p:nvSpPr>
          <p:spPr bwMode="auto">
            <a:xfrm>
              <a:off x="1744" y="1616"/>
              <a:ext cx="20" cy="12"/>
            </a:xfrm>
            <a:custGeom>
              <a:avLst/>
              <a:gdLst>
                <a:gd name="T0" fmla="*/ 0 w 20"/>
                <a:gd name="T1" fmla="*/ 12 h 12"/>
                <a:gd name="T2" fmla="*/ 18 w 20"/>
                <a:gd name="T3" fmla="*/ 0 h 12"/>
                <a:gd name="T4" fmla="*/ 2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0" name="Freeform 76"/>
            <p:cNvSpPr>
              <a:spLocks/>
            </p:cNvSpPr>
            <p:nvPr/>
          </p:nvSpPr>
          <p:spPr bwMode="auto">
            <a:xfrm>
              <a:off x="1778" y="1596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8 w 22"/>
                <a:gd name="T3" fmla="*/ 6 h 12"/>
                <a:gd name="T4" fmla="*/ 22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8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1" name="Line 77"/>
            <p:cNvSpPr>
              <a:spLocks noChangeShapeType="1"/>
            </p:cNvSpPr>
            <p:nvPr/>
          </p:nvSpPr>
          <p:spPr bwMode="auto">
            <a:xfrm flipV="1">
              <a:off x="1814" y="1578"/>
              <a:ext cx="22" cy="1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2" name="Freeform 78"/>
            <p:cNvSpPr>
              <a:spLocks/>
            </p:cNvSpPr>
            <p:nvPr/>
          </p:nvSpPr>
          <p:spPr bwMode="auto">
            <a:xfrm>
              <a:off x="1850" y="1564"/>
              <a:ext cx="24" cy="10"/>
            </a:xfrm>
            <a:custGeom>
              <a:avLst/>
              <a:gdLst>
                <a:gd name="T0" fmla="*/ 0 w 24"/>
                <a:gd name="T1" fmla="*/ 10 h 10"/>
                <a:gd name="T2" fmla="*/ 12 w 24"/>
                <a:gd name="T3" fmla="*/ 4 h 10"/>
                <a:gd name="T4" fmla="*/ 24 w 2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lnTo>
                    <a:pt x="12" y="4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3" name="Freeform 79"/>
            <p:cNvSpPr>
              <a:spLocks/>
            </p:cNvSpPr>
            <p:nvPr/>
          </p:nvSpPr>
          <p:spPr bwMode="auto">
            <a:xfrm>
              <a:off x="1888" y="155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2 w 24"/>
                <a:gd name="T3" fmla="*/ 6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2" y="6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4" name="Freeform 80"/>
            <p:cNvSpPr>
              <a:spLocks/>
            </p:cNvSpPr>
            <p:nvPr/>
          </p:nvSpPr>
          <p:spPr bwMode="auto">
            <a:xfrm>
              <a:off x="1926" y="154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18 w 24"/>
                <a:gd name="T3" fmla="*/ 2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18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5" name="Freeform 81"/>
            <p:cNvSpPr>
              <a:spLocks/>
            </p:cNvSpPr>
            <p:nvPr/>
          </p:nvSpPr>
          <p:spPr bwMode="auto">
            <a:xfrm>
              <a:off x="1966" y="1538"/>
              <a:ext cx="24" cy="4"/>
            </a:xfrm>
            <a:custGeom>
              <a:avLst/>
              <a:gdLst>
                <a:gd name="T0" fmla="*/ 0 w 24"/>
                <a:gd name="T1" fmla="*/ 4 h 4"/>
                <a:gd name="T2" fmla="*/ 6 w 24"/>
                <a:gd name="T3" fmla="*/ 2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6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6" name="Line 82"/>
            <p:cNvSpPr>
              <a:spLocks noChangeShapeType="1"/>
            </p:cNvSpPr>
            <p:nvPr/>
          </p:nvSpPr>
          <p:spPr bwMode="auto">
            <a:xfrm flipV="1">
              <a:off x="2006" y="1534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7" name="Freeform 83"/>
            <p:cNvSpPr>
              <a:spLocks/>
            </p:cNvSpPr>
            <p:nvPr/>
          </p:nvSpPr>
          <p:spPr bwMode="auto">
            <a:xfrm>
              <a:off x="2046" y="1534"/>
              <a:ext cx="24" cy="0"/>
            </a:xfrm>
            <a:custGeom>
              <a:avLst/>
              <a:gdLst>
                <a:gd name="T0" fmla="*/ 0 w 24"/>
                <a:gd name="T1" fmla="*/ 1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1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8" name="Freeform 84"/>
            <p:cNvSpPr>
              <a:spLocks/>
            </p:cNvSpPr>
            <p:nvPr/>
          </p:nvSpPr>
          <p:spPr bwMode="auto">
            <a:xfrm>
              <a:off x="2086" y="1534"/>
              <a:ext cx="24" cy="2"/>
            </a:xfrm>
            <a:custGeom>
              <a:avLst/>
              <a:gdLst>
                <a:gd name="T0" fmla="*/ 0 w 24"/>
                <a:gd name="T1" fmla="*/ 0 h 2"/>
                <a:gd name="T2" fmla="*/ 2 w 24"/>
                <a:gd name="T3" fmla="*/ 0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2" y="0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39" name="Freeform 85"/>
            <p:cNvSpPr>
              <a:spLocks/>
            </p:cNvSpPr>
            <p:nvPr/>
          </p:nvSpPr>
          <p:spPr bwMode="auto">
            <a:xfrm>
              <a:off x="2126" y="1538"/>
              <a:ext cx="24" cy="2"/>
            </a:xfrm>
            <a:custGeom>
              <a:avLst/>
              <a:gdLst>
                <a:gd name="T0" fmla="*/ 0 w 24"/>
                <a:gd name="T1" fmla="*/ 0 h 2"/>
                <a:gd name="T2" fmla="*/ 20 w 24"/>
                <a:gd name="T3" fmla="*/ 2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20" y="2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0" name="Freeform 86"/>
            <p:cNvSpPr>
              <a:spLocks/>
            </p:cNvSpPr>
            <p:nvPr/>
          </p:nvSpPr>
          <p:spPr bwMode="auto">
            <a:xfrm>
              <a:off x="2166" y="1544"/>
              <a:ext cx="22" cy="4"/>
            </a:xfrm>
            <a:custGeom>
              <a:avLst/>
              <a:gdLst>
                <a:gd name="T0" fmla="*/ 0 w 22"/>
                <a:gd name="T1" fmla="*/ 0 h 4"/>
                <a:gd name="T2" fmla="*/ 8 w 22"/>
                <a:gd name="T3" fmla="*/ 2 h 4"/>
                <a:gd name="T4" fmla="*/ 22 w 2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lnTo>
                    <a:pt x="8" y="2"/>
                  </a:lnTo>
                  <a:lnTo>
                    <a:pt x="22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1" name="Line 87"/>
            <p:cNvSpPr>
              <a:spLocks noChangeShapeType="1"/>
            </p:cNvSpPr>
            <p:nvPr/>
          </p:nvSpPr>
          <p:spPr bwMode="auto">
            <a:xfrm>
              <a:off x="2204" y="1552"/>
              <a:ext cx="24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2" name="Freeform 88"/>
            <p:cNvSpPr>
              <a:spLocks/>
            </p:cNvSpPr>
            <p:nvPr/>
          </p:nvSpPr>
          <p:spPr bwMode="auto">
            <a:xfrm>
              <a:off x="2242" y="1564"/>
              <a:ext cx="22" cy="8"/>
            </a:xfrm>
            <a:custGeom>
              <a:avLst/>
              <a:gdLst>
                <a:gd name="T0" fmla="*/ 0 w 22"/>
                <a:gd name="T1" fmla="*/ 0 h 8"/>
                <a:gd name="T2" fmla="*/ 14 w 22"/>
                <a:gd name="T3" fmla="*/ 4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14" y="4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3" name="Freeform 89"/>
            <p:cNvSpPr>
              <a:spLocks/>
            </p:cNvSpPr>
            <p:nvPr/>
          </p:nvSpPr>
          <p:spPr bwMode="auto">
            <a:xfrm>
              <a:off x="2280" y="1578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2 w 22"/>
                <a:gd name="T3" fmla="*/ 0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2" y="0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4" name="Freeform 90"/>
            <p:cNvSpPr>
              <a:spLocks/>
            </p:cNvSpPr>
            <p:nvPr/>
          </p:nvSpPr>
          <p:spPr bwMode="auto">
            <a:xfrm>
              <a:off x="2316" y="1594"/>
              <a:ext cx="22" cy="12"/>
            </a:xfrm>
            <a:custGeom>
              <a:avLst/>
              <a:gdLst>
                <a:gd name="T0" fmla="*/ 0 w 22"/>
                <a:gd name="T1" fmla="*/ 0 h 12"/>
                <a:gd name="T2" fmla="*/ 16 w 22"/>
                <a:gd name="T3" fmla="*/ 8 h 12"/>
                <a:gd name="T4" fmla="*/ 22 w 2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lnTo>
                    <a:pt x="16" y="8"/>
                  </a:lnTo>
                  <a:lnTo>
                    <a:pt x="22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5" name="Freeform 91"/>
            <p:cNvSpPr>
              <a:spLocks/>
            </p:cNvSpPr>
            <p:nvPr/>
          </p:nvSpPr>
          <p:spPr bwMode="auto">
            <a:xfrm>
              <a:off x="2352" y="1614"/>
              <a:ext cx="20" cy="12"/>
            </a:xfrm>
            <a:custGeom>
              <a:avLst/>
              <a:gdLst>
                <a:gd name="T0" fmla="*/ 0 w 20"/>
                <a:gd name="T1" fmla="*/ 0 h 12"/>
                <a:gd name="T2" fmla="*/ 4 w 20"/>
                <a:gd name="T3" fmla="*/ 2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4" y="2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6" name="Freeform 92"/>
            <p:cNvSpPr>
              <a:spLocks/>
            </p:cNvSpPr>
            <p:nvPr/>
          </p:nvSpPr>
          <p:spPr bwMode="auto">
            <a:xfrm>
              <a:off x="2384" y="1636"/>
              <a:ext cx="20" cy="14"/>
            </a:xfrm>
            <a:custGeom>
              <a:avLst/>
              <a:gdLst>
                <a:gd name="T0" fmla="*/ 0 w 20"/>
                <a:gd name="T1" fmla="*/ 0 h 14"/>
                <a:gd name="T2" fmla="*/ 18 w 20"/>
                <a:gd name="T3" fmla="*/ 12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18" y="12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7" name="Freeform 93"/>
            <p:cNvSpPr>
              <a:spLocks/>
            </p:cNvSpPr>
            <p:nvPr/>
          </p:nvSpPr>
          <p:spPr bwMode="auto">
            <a:xfrm>
              <a:off x="2416" y="1660"/>
              <a:ext cx="20" cy="14"/>
            </a:xfrm>
            <a:custGeom>
              <a:avLst/>
              <a:gdLst>
                <a:gd name="T0" fmla="*/ 0 w 20"/>
                <a:gd name="T1" fmla="*/ 0 h 14"/>
                <a:gd name="T2" fmla="*/ 6 w 20"/>
                <a:gd name="T3" fmla="*/ 4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6" y="4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8" name="Freeform 94"/>
            <p:cNvSpPr>
              <a:spLocks/>
            </p:cNvSpPr>
            <p:nvPr/>
          </p:nvSpPr>
          <p:spPr bwMode="auto">
            <a:xfrm>
              <a:off x="2448" y="1686"/>
              <a:ext cx="16" cy="16"/>
            </a:xfrm>
            <a:custGeom>
              <a:avLst/>
              <a:gdLst>
                <a:gd name="T0" fmla="*/ 0 w 16"/>
                <a:gd name="T1" fmla="*/ 0 h 16"/>
                <a:gd name="T2" fmla="*/ 16 w 16"/>
                <a:gd name="T3" fmla="*/ 14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16" y="14"/>
                  </a:lnTo>
                  <a:lnTo>
                    <a:pt x="16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49" name="Freeform 95"/>
            <p:cNvSpPr>
              <a:spLocks/>
            </p:cNvSpPr>
            <p:nvPr/>
          </p:nvSpPr>
          <p:spPr bwMode="auto">
            <a:xfrm>
              <a:off x="2476" y="1714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6 w 16"/>
                <a:gd name="T3" fmla="*/ 6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6" y="6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0" name="Line 96"/>
            <p:cNvSpPr>
              <a:spLocks noChangeShapeType="1"/>
            </p:cNvSpPr>
            <p:nvPr/>
          </p:nvSpPr>
          <p:spPr bwMode="auto">
            <a:xfrm>
              <a:off x="2502" y="1744"/>
              <a:ext cx="14" cy="1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1" name="Freeform 97"/>
            <p:cNvSpPr>
              <a:spLocks/>
            </p:cNvSpPr>
            <p:nvPr/>
          </p:nvSpPr>
          <p:spPr bwMode="auto">
            <a:xfrm>
              <a:off x="2526" y="1776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8 w 14"/>
                <a:gd name="T3" fmla="*/ 10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8" y="10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2" name="Freeform 98"/>
            <p:cNvSpPr>
              <a:spLocks/>
            </p:cNvSpPr>
            <p:nvPr/>
          </p:nvSpPr>
          <p:spPr bwMode="auto">
            <a:xfrm>
              <a:off x="2548" y="1808"/>
              <a:ext cx="12" cy="22"/>
            </a:xfrm>
            <a:custGeom>
              <a:avLst/>
              <a:gdLst>
                <a:gd name="T0" fmla="*/ 0 w 12"/>
                <a:gd name="T1" fmla="*/ 0 h 22"/>
                <a:gd name="T2" fmla="*/ 0 w 12"/>
                <a:gd name="T3" fmla="*/ 0 h 22"/>
                <a:gd name="T4" fmla="*/ 12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0" y="0"/>
                  </a:lnTo>
                  <a:lnTo>
                    <a:pt x="12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3" name="Freeform 99"/>
            <p:cNvSpPr>
              <a:spLocks/>
            </p:cNvSpPr>
            <p:nvPr/>
          </p:nvSpPr>
          <p:spPr bwMode="auto">
            <a:xfrm>
              <a:off x="2568" y="1844"/>
              <a:ext cx="10" cy="22"/>
            </a:xfrm>
            <a:custGeom>
              <a:avLst/>
              <a:gdLst>
                <a:gd name="T0" fmla="*/ 0 w 10"/>
                <a:gd name="T1" fmla="*/ 0 h 22"/>
                <a:gd name="T2" fmla="*/ 6 w 10"/>
                <a:gd name="T3" fmla="*/ 14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6" y="14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4" name="Freeform 100"/>
            <p:cNvSpPr>
              <a:spLocks/>
            </p:cNvSpPr>
            <p:nvPr/>
          </p:nvSpPr>
          <p:spPr bwMode="auto">
            <a:xfrm>
              <a:off x="2584" y="1880"/>
              <a:ext cx="10" cy="22"/>
            </a:xfrm>
            <a:custGeom>
              <a:avLst/>
              <a:gdLst>
                <a:gd name="T0" fmla="*/ 0 w 10"/>
                <a:gd name="T1" fmla="*/ 0 h 22"/>
                <a:gd name="T2" fmla="*/ 2 w 10"/>
                <a:gd name="T3" fmla="*/ 2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2" y="2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5" name="Freeform 101"/>
            <p:cNvSpPr>
              <a:spLocks/>
            </p:cNvSpPr>
            <p:nvPr/>
          </p:nvSpPr>
          <p:spPr bwMode="auto">
            <a:xfrm>
              <a:off x="2600" y="1918"/>
              <a:ext cx="6" cy="22"/>
            </a:xfrm>
            <a:custGeom>
              <a:avLst/>
              <a:gdLst>
                <a:gd name="T0" fmla="*/ 0 w 6"/>
                <a:gd name="T1" fmla="*/ 0 h 22"/>
                <a:gd name="T2" fmla="*/ 6 w 6"/>
                <a:gd name="T3" fmla="*/ 18 h 22"/>
                <a:gd name="T4" fmla="*/ 6 w 6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lnTo>
                    <a:pt x="6" y="18"/>
                  </a:lnTo>
                  <a:lnTo>
                    <a:pt x="6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6" name="Freeform 102"/>
            <p:cNvSpPr>
              <a:spLocks/>
            </p:cNvSpPr>
            <p:nvPr/>
          </p:nvSpPr>
          <p:spPr bwMode="auto">
            <a:xfrm>
              <a:off x="2610" y="1956"/>
              <a:ext cx="6" cy="22"/>
            </a:xfrm>
            <a:custGeom>
              <a:avLst/>
              <a:gdLst>
                <a:gd name="T0" fmla="*/ 0 w 6"/>
                <a:gd name="T1" fmla="*/ 0 h 22"/>
                <a:gd name="T2" fmla="*/ 2 w 6"/>
                <a:gd name="T3" fmla="*/ 6 h 22"/>
                <a:gd name="T4" fmla="*/ 6 w 6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lnTo>
                    <a:pt x="2" y="6"/>
                  </a:lnTo>
                  <a:lnTo>
                    <a:pt x="6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7" name="Line 103"/>
            <p:cNvSpPr>
              <a:spLocks noChangeShapeType="1"/>
            </p:cNvSpPr>
            <p:nvPr/>
          </p:nvSpPr>
          <p:spPr bwMode="auto">
            <a:xfrm>
              <a:off x="2620" y="1994"/>
              <a:ext cx="4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8" name="Freeform 104"/>
            <p:cNvSpPr>
              <a:spLocks/>
            </p:cNvSpPr>
            <p:nvPr/>
          </p:nvSpPr>
          <p:spPr bwMode="auto">
            <a:xfrm>
              <a:off x="2626" y="2034"/>
              <a:ext cx="2" cy="24"/>
            </a:xfrm>
            <a:custGeom>
              <a:avLst/>
              <a:gdLst>
                <a:gd name="T0" fmla="*/ 0 w 2"/>
                <a:gd name="T1" fmla="*/ 0 h 24"/>
                <a:gd name="T2" fmla="*/ 2 w 2"/>
                <a:gd name="T3" fmla="*/ 12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2" y="12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59" name="Freeform 105"/>
            <p:cNvSpPr>
              <a:spLocks/>
            </p:cNvSpPr>
            <p:nvPr/>
          </p:nvSpPr>
          <p:spPr bwMode="auto">
            <a:xfrm>
              <a:off x="2630" y="2074"/>
              <a:ext cx="0" cy="24"/>
            </a:xfrm>
            <a:custGeom>
              <a:avLst/>
              <a:gdLst>
                <a:gd name="T0" fmla="*/ 0 h 24"/>
                <a:gd name="T1" fmla="*/ 2 h 24"/>
                <a:gd name="T2" fmla="*/ 24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0"/>
                  </a:moveTo>
                  <a:lnTo>
                    <a:pt x="0" y="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0" name="Line 106"/>
            <p:cNvSpPr>
              <a:spLocks noChangeShapeType="1"/>
            </p:cNvSpPr>
            <p:nvPr/>
          </p:nvSpPr>
          <p:spPr bwMode="auto">
            <a:xfrm flipH="1">
              <a:off x="4274" y="2114"/>
              <a:ext cx="2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1" name="Freeform 107"/>
            <p:cNvSpPr>
              <a:spLocks/>
            </p:cNvSpPr>
            <p:nvPr/>
          </p:nvSpPr>
          <p:spPr bwMode="auto">
            <a:xfrm>
              <a:off x="4272" y="2154"/>
              <a:ext cx="2" cy="24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8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1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2" name="Freeform 108"/>
            <p:cNvSpPr>
              <a:spLocks/>
            </p:cNvSpPr>
            <p:nvPr/>
          </p:nvSpPr>
          <p:spPr bwMode="auto">
            <a:xfrm>
              <a:off x="4266" y="2194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8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3" name="Line 109"/>
            <p:cNvSpPr>
              <a:spLocks noChangeShapeType="1"/>
            </p:cNvSpPr>
            <p:nvPr/>
          </p:nvSpPr>
          <p:spPr bwMode="auto">
            <a:xfrm flipH="1">
              <a:off x="4258" y="2234"/>
              <a:ext cx="4" cy="2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4" name="Freeform 110"/>
            <p:cNvSpPr>
              <a:spLocks/>
            </p:cNvSpPr>
            <p:nvPr/>
          </p:nvSpPr>
          <p:spPr bwMode="auto">
            <a:xfrm>
              <a:off x="4246" y="2272"/>
              <a:ext cx="8" cy="24"/>
            </a:xfrm>
            <a:custGeom>
              <a:avLst/>
              <a:gdLst>
                <a:gd name="T0" fmla="*/ 8 w 8"/>
                <a:gd name="T1" fmla="*/ 0 h 24"/>
                <a:gd name="T2" fmla="*/ 4 w 8"/>
                <a:gd name="T3" fmla="*/ 12 h 24"/>
                <a:gd name="T4" fmla="*/ 0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lnTo>
                    <a:pt x="4" y="1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5" name="Freeform 111"/>
            <p:cNvSpPr>
              <a:spLocks/>
            </p:cNvSpPr>
            <p:nvPr/>
          </p:nvSpPr>
          <p:spPr bwMode="auto">
            <a:xfrm>
              <a:off x="4232" y="2310"/>
              <a:ext cx="8" cy="22"/>
            </a:xfrm>
            <a:custGeom>
              <a:avLst/>
              <a:gdLst>
                <a:gd name="T0" fmla="*/ 8 w 8"/>
                <a:gd name="T1" fmla="*/ 0 h 22"/>
                <a:gd name="T2" fmla="*/ 8 w 8"/>
                <a:gd name="T3" fmla="*/ 0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8" y="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6" name="Freeform 112"/>
            <p:cNvSpPr>
              <a:spLocks/>
            </p:cNvSpPr>
            <p:nvPr/>
          </p:nvSpPr>
          <p:spPr bwMode="auto">
            <a:xfrm>
              <a:off x="4216" y="2348"/>
              <a:ext cx="10" cy="20"/>
            </a:xfrm>
            <a:custGeom>
              <a:avLst/>
              <a:gdLst>
                <a:gd name="T0" fmla="*/ 10 w 10"/>
                <a:gd name="T1" fmla="*/ 0 h 20"/>
                <a:gd name="T2" fmla="*/ 4 w 10"/>
                <a:gd name="T3" fmla="*/ 14 h 20"/>
                <a:gd name="T4" fmla="*/ 0 w 1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4" y="14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7" name="Freeform 113"/>
            <p:cNvSpPr>
              <a:spLocks/>
            </p:cNvSpPr>
            <p:nvPr/>
          </p:nvSpPr>
          <p:spPr bwMode="auto">
            <a:xfrm>
              <a:off x="4196" y="2384"/>
              <a:ext cx="12" cy="20"/>
            </a:xfrm>
            <a:custGeom>
              <a:avLst/>
              <a:gdLst>
                <a:gd name="T0" fmla="*/ 12 w 12"/>
                <a:gd name="T1" fmla="*/ 0 h 20"/>
                <a:gd name="T2" fmla="*/ 10 w 12"/>
                <a:gd name="T3" fmla="*/ 2 h 20"/>
                <a:gd name="T4" fmla="*/ 0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0" y="2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8" name="Freeform 114"/>
            <p:cNvSpPr>
              <a:spLocks/>
            </p:cNvSpPr>
            <p:nvPr/>
          </p:nvSpPr>
          <p:spPr bwMode="auto">
            <a:xfrm>
              <a:off x="4174" y="2418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4 w 14"/>
                <a:gd name="T3" fmla="*/ 16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4" y="1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9" name="Freeform 115"/>
            <p:cNvSpPr>
              <a:spLocks/>
            </p:cNvSpPr>
            <p:nvPr/>
          </p:nvSpPr>
          <p:spPr bwMode="auto">
            <a:xfrm>
              <a:off x="4152" y="2450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10 w 14"/>
                <a:gd name="T3" fmla="*/ 6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10" y="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0" name="Freeform 116"/>
            <p:cNvSpPr>
              <a:spLocks/>
            </p:cNvSpPr>
            <p:nvPr/>
          </p:nvSpPr>
          <p:spPr bwMode="auto">
            <a:xfrm>
              <a:off x="4126" y="2482"/>
              <a:ext cx="14" cy="18"/>
            </a:xfrm>
            <a:custGeom>
              <a:avLst/>
              <a:gdLst>
                <a:gd name="T0" fmla="*/ 14 w 14"/>
                <a:gd name="T1" fmla="*/ 0 h 18"/>
                <a:gd name="T2" fmla="*/ 0 w 14"/>
                <a:gd name="T3" fmla="*/ 16 h 18"/>
                <a:gd name="T4" fmla="*/ 0 w 14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lnTo>
                    <a:pt x="0" y="16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1" name="Freeform 117"/>
            <p:cNvSpPr>
              <a:spLocks/>
            </p:cNvSpPr>
            <p:nvPr/>
          </p:nvSpPr>
          <p:spPr bwMode="auto">
            <a:xfrm>
              <a:off x="4098" y="2512"/>
              <a:ext cx="16" cy="16"/>
            </a:xfrm>
            <a:custGeom>
              <a:avLst/>
              <a:gdLst>
                <a:gd name="T0" fmla="*/ 16 w 16"/>
                <a:gd name="T1" fmla="*/ 0 h 16"/>
                <a:gd name="T2" fmla="*/ 10 w 16"/>
                <a:gd name="T3" fmla="*/ 6 h 16"/>
                <a:gd name="T4" fmla="*/ 0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10" y="6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2" name="Freeform 118"/>
            <p:cNvSpPr>
              <a:spLocks/>
            </p:cNvSpPr>
            <p:nvPr/>
          </p:nvSpPr>
          <p:spPr bwMode="auto">
            <a:xfrm>
              <a:off x="4068" y="2540"/>
              <a:ext cx="18" cy="16"/>
            </a:xfrm>
            <a:custGeom>
              <a:avLst/>
              <a:gdLst>
                <a:gd name="T0" fmla="*/ 18 w 18"/>
                <a:gd name="T1" fmla="*/ 0 h 16"/>
                <a:gd name="T2" fmla="*/ 0 w 18"/>
                <a:gd name="T3" fmla="*/ 16 h 16"/>
                <a:gd name="T4" fmla="*/ 0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3" name="Freeform 119"/>
            <p:cNvSpPr>
              <a:spLocks/>
            </p:cNvSpPr>
            <p:nvPr/>
          </p:nvSpPr>
          <p:spPr bwMode="auto">
            <a:xfrm>
              <a:off x="4036" y="2566"/>
              <a:ext cx="18" cy="14"/>
            </a:xfrm>
            <a:custGeom>
              <a:avLst/>
              <a:gdLst>
                <a:gd name="T0" fmla="*/ 18 w 18"/>
                <a:gd name="T1" fmla="*/ 0 h 14"/>
                <a:gd name="T2" fmla="*/ 10 w 18"/>
                <a:gd name="T3" fmla="*/ 6 h 14"/>
                <a:gd name="T4" fmla="*/ 0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lnTo>
                    <a:pt x="10" y="6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4" name="Line 120"/>
            <p:cNvSpPr>
              <a:spLocks noChangeShapeType="1"/>
            </p:cNvSpPr>
            <p:nvPr/>
          </p:nvSpPr>
          <p:spPr bwMode="auto">
            <a:xfrm flipH="1">
              <a:off x="4002" y="2588"/>
              <a:ext cx="20" cy="1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5" name="Freeform 121"/>
            <p:cNvSpPr>
              <a:spLocks/>
            </p:cNvSpPr>
            <p:nvPr/>
          </p:nvSpPr>
          <p:spPr bwMode="auto">
            <a:xfrm>
              <a:off x="3968" y="2610"/>
              <a:ext cx="20" cy="12"/>
            </a:xfrm>
            <a:custGeom>
              <a:avLst/>
              <a:gdLst>
                <a:gd name="T0" fmla="*/ 20 w 20"/>
                <a:gd name="T1" fmla="*/ 0 h 12"/>
                <a:gd name="T2" fmla="*/ 8 w 20"/>
                <a:gd name="T3" fmla="*/ 6 h 12"/>
                <a:gd name="T4" fmla="*/ 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8" y="6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6" name="Freeform 122"/>
            <p:cNvSpPr>
              <a:spLocks/>
            </p:cNvSpPr>
            <p:nvPr/>
          </p:nvSpPr>
          <p:spPr bwMode="auto">
            <a:xfrm>
              <a:off x="3932" y="2628"/>
              <a:ext cx="22" cy="10"/>
            </a:xfrm>
            <a:custGeom>
              <a:avLst/>
              <a:gdLst>
                <a:gd name="T0" fmla="*/ 22 w 22"/>
                <a:gd name="T1" fmla="*/ 0 h 10"/>
                <a:gd name="T2" fmla="*/ 20 w 22"/>
                <a:gd name="T3" fmla="*/ 2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20" y="2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7" name="Freeform 123"/>
            <p:cNvSpPr>
              <a:spLocks/>
            </p:cNvSpPr>
            <p:nvPr/>
          </p:nvSpPr>
          <p:spPr bwMode="auto">
            <a:xfrm>
              <a:off x="3894" y="2644"/>
              <a:ext cx="22" cy="10"/>
            </a:xfrm>
            <a:custGeom>
              <a:avLst/>
              <a:gdLst>
                <a:gd name="T0" fmla="*/ 22 w 22"/>
                <a:gd name="T1" fmla="*/ 0 h 10"/>
                <a:gd name="T2" fmla="*/ 6 w 22"/>
                <a:gd name="T3" fmla="*/ 8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6" y="8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8" name="Freeform 124"/>
            <p:cNvSpPr>
              <a:spLocks/>
            </p:cNvSpPr>
            <p:nvPr/>
          </p:nvSpPr>
          <p:spPr bwMode="auto">
            <a:xfrm>
              <a:off x="3856" y="2658"/>
              <a:ext cx="22" cy="8"/>
            </a:xfrm>
            <a:custGeom>
              <a:avLst/>
              <a:gdLst>
                <a:gd name="T0" fmla="*/ 22 w 22"/>
                <a:gd name="T1" fmla="*/ 0 h 8"/>
                <a:gd name="T2" fmla="*/ 18 w 22"/>
                <a:gd name="T3" fmla="*/ 2 h 8"/>
                <a:gd name="T4" fmla="*/ 0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lnTo>
                    <a:pt x="18" y="2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79" name="Freeform 125"/>
            <p:cNvSpPr>
              <a:spLocks/>
            </p:cNvSpPr>
            <p:nvPr/>
          </p:nvSpPr>
          <p:spPr bwMode="auto">
            <a:xfrm>
              <a:off x="3816" y="2670"/>
              <a:ext cx="24" cy="4"/>
            </a:xfrm>
            <a:custGeom>
              <a:avLst/>
              <a:gdLst>
                <a:gd name="T0" fmla="*/ 24 w 24"/>
                <a:gd name="T1" fmla="*/ 0 h 4"/>
                <a:gd name="T2" fmla="*/ 2 w 24"/>
                <a:gd name="T3" fmla="*/ 4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0" name="Freeform 126"/>
            <p:cNvSpPr>
              <a:spLocks/>
            </p:cNvSpPr>
            <p:nvPr/>
          </p:nvSpPr>
          <p:spPr bwMode="auto">
            <a:xfrm>
              <a:off x="3778" y="2678"/>
              <a:ext cx="24" cy="2"/>
            </a:xfrm>
            <a:custGeom>
              <a:avLst/>
              <a:gdLst>
                <a:gd name="T0" fmla="*/ 24 w 24"/>
                <a:gd name="T1" fmla="*/ 0 h 2"/>
                <a:gd name="T2" fmla="*/ 12 w 24"/>
                <a:gd name="T3" fmla="*/ 2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1" name="Line 127"/>
            <p:cNvSpPr>
              <a:spLocks noChangeShapeType="1"/>
            </p:cNvSpPr>
            <p:nvPr/>
          </p:nvSpPr>
          <p:spPr bwMode="auto">
            <a:xfrm flipH="1">
              <a:off x="3738" y="2682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2" name="Freeform 128"/>
            <p:cNvSpPr>
              <a:spLocks/>
            </p:cNvSpPr>
            <p:nvPr/>
          </p:nvSpPr>
          <p:spPr bwMode="auto">
            <a:xfrm>
              <a:off x="3698" y="2686"/>
              <a:ext cx="24" cy="0"/>
            </a:xfrm>
            <a:custGeom>
              <a:avLst/>
              <a:gdLst>
                <a:gd name="T0" fmla="*/ 24 w 24"/>
                <a:gd name="T1" fmla="*/ 6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3" name="Freeform 129"/>
            <p:cNvSpPr>
              <a:spLocks/>
            </p:cNvSpPr>
            <p:nvPr/>
          </p:nvSpPr>
          <p:spPr bwMode="auto">
            <a:xfrm>
              <a:off x="3658" y="2684"/>
              <a:ext cx="24" cy="2"/>
            </a:xfrm>
            <a:custGeom>
              <a:avLst/>
              <a:gdLst>
                <a:gd name="T0" fmla="*/ 24 w 24"/>
                <a:gd name="T1" fmla="*/ 2 h 2"/>
                <a:gd name="T2" fmla="*/ 16 w 24"/>
                <a:gd name="T3" fmla="*/ 2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6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4" name="Line 130"/>
            <p:cNvSpPr>
              <a:spLocks noChangeShapeType="1"/>
            </p:cNvSpPr>
            <p:nvPr/>
          </p:nvSpPr>
          <p:spPr bwMode="auto">
            <a:xfrm flipH="1" flipV="1">
              <a:off x="3618" y="2680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5" name="Freeform 131"/>
            <p:cNvSpPr>
              <a:spLocks/>
            </p:cNvSpPr>
            <p:nvPr/>
          </p:nvSpPr>
          <p:spPr bwMode="auto">
            <a:xfrm>
              <a:off x="3578" y="2672"/>
              <a:ext cx="24" cy="4"/>
            </a:xfrm>
            <a:custGeom>
              <a:avLst/>
              <a:gdLst>
                <a:gd name="T0" fmla="*/ 24 w 24"/>
                <a:gd name="T1" fmla="*/ 4 h 4"/>
                <a:gd name="T2" fmla="*/ 10 w 24"/>
                <a:gd name="T3" fmla="*/ 2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6" name="Freeform 132"/>
            <p:cNvSpPr>
              <a:spLocks/>
            </p:cNvSpPr>
            <p:nvPr/>
          </p:nvSpPr>
          <p:spPr bwMode="auto">
            <a:xfrm>
              <a:off x="3540" y="2662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0 w 24"/>
                <a:gd name="T3" fmla="*/ 6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7" name="Freeform 133"/>
            <p:cNvSpPr>
              <a:spLocks/>
            </p:cNvSpPr>
            <p:nvPr/>
          </p:nvSpPr>
          <p:spPr bwMode="auto">
            <a:xfrm>
              <a:off x="3502" y="2650"/>
              <a:ext cx="22" cy="8"/>
            </a:xfrm>
            <a:custGeom>
              <a:avLst/>
              <a:gdLst>
                <a:gd name="T0" fmla="*/ 22 w 22"/>
                <a:gd name="T1" fmla="*/ 8 h 8"/>
                <a:gd name="T2" fmla="*/ 6 w 22"/>
                <a:gd name="T3" fmla="*/ 2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8" name="Freeform 134"/>
            <p:cNvSpPr>
              <a:spLocks/>
            </p:cNvSpPr>
            <p:nvPr/>
          </p:nvSpPr>
          <p:spPr bwMode="auto">
            <a:xfrm>
              <a:off x="3466" y="2634"/>
              <a:ext cx="22" cy="10"/>
            </a:xfrm>
            <a:custGeom>
              <a:avLst/>
              <a:gdLst>
                <a:gd name="T0" fmla="*/ 22 w 22"/>
                <a:gd name="T1" fmla="*/ 10 h 10"/>
                <a:gd name="T2" fmla="*/ 16 w 22"/>
                <a:gd name="T3" fmla="*/ 6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6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89" name="Freeform 135"/>
            <p:cNvSpPr>
              <a:spLocks/>
            </p:cNvSpPr>
            <p:nvPr/>
          </p:nvSpPr>
          <p:spPr bwMode="auto">
            <a:xfrm>
              <a:off x="3430" y="2616"/>
              <a:ext cx="20" cy="10"/>
            </a:xfrm>
            <a:custGeom>
              <a:avLst/>
              <a:gdLst>
                <a:gd name="T0" fmla="*/ 20 w 20"/>
                <a:gd name="T1" fmla="*/ 10 h 10"/>
                <a:gd name="T2" fmla="*/ 2 w 20"/>
                <a:gd name="T3" fmla="*/ 0 h 10"/>
                <a:gd name="T4" fmla="*/ 0 w 2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0" name="Freeform 136"/>
            <p:cNvSpPr>
              <a:spLocks/>
            </p:cNvSpPr>
            <p:nvPr/>
          </p:nvSpPr>
          <p:spPr bwMode="auto">
            <a:xfrm>
              <a:off x="3396" y="2596"/>
              <a:ext cx="20" cy="12"/>
            </a:xfrm>
            <a:custGeom>
              <a:avLst/>
              <a:gdLst>
                <a:gd name="T0" fmla="*/ 20 w 20"/>
                <a:gd name="T1" fmla="*/ 12 h 12"/>
                <a:gd name="T2" fmla="*/ 12 w 20"/>
                <a:gd name="T3" fmla="*/ 8 h 12"/>
                <a:gd name="T4" fmla="*/ 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1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1" name="Line 137"/>
            <p:cNvSpPr>
              <a:spLocks noChangeShapeType="1"/>
            </p:cNvSpPr>
            <p:nvPr/>
          </p:nvSpPr>
          <p:spPr bwMode="auto">
            <a:xfrm flipH="1" flipV="1">
              <a:off x="3362" y="2572"/>
              <a:ext cx="20" cy="1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2" name="Freeform 138"/>
            <p:cNvSpPr>
              <a:spLocks/>
            </p:cNvSpPr>
            <p:nvPr/>
          </p:nvSpPr>
          <p:spPr bwMode="auto">
            <a:xfrm>
              <a:off x="3332" y="2548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8 w 18"/>
                <a:gd name="T3" fmla="*/ 8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8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3" name="Line 139"/>
            <p:cNvSpPr>
              <a:spLocks noChangeShapeType="1"/>
            </p:cNvSpPr>
            <p:nvPr/>
          </p:nvSpPr>
          <p:spPr bwMode="auto">
            <a:xfrm flipH="1" flipV="1">
              <a:off x="3302" y="2520"/>
              <a:ext cx="18" cy="1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4" name="Freeform 140"/>
            <p:cNvSpPr>
              <a:spLocks/>
            </p:cNvSpPr>
            <p:nvPr/>
          </p:nvSpPr>
          <p:spPr bwMode="auto">
            <a:xfrm>
              <a:off x="3274" y="2492"/>
              <a:ext cx="16" cy="16"/>
            </a:xfrm>
            <a:custGeom>
              <a:avLst/>
              <a:gdLst>
                <a:gd name="T0" fmla="*/ 16 w 16"/>
                <a:gd name="T1" fmla="*/ 16 h 16"/>
                <a:gd name="T2" fmla="*/ 6 w 16"/>
                <a:gd name="T3" fmla="*/ 6 h 16"/>
                <a:gd name="T4" fmla="*/ 0 w 1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5" name="Freeform 141"/>
            <p:cNvSpPr>
              <a:spLocks/>
            </p:cNvSpPr>
            <p:nvPr/>
          </p:nvSpPr>
          <p:spPr bwMode="auto">
            <a:xfrm>
              <a:off x="3248" y="2460"/>
              <a:ext cx="16" cy="20"/>
            </a:xfrm>
            <a:custGeom>
              <a:avLst/>
              <a:gdLst>
                <a:gd name="T0" fmla="*/ 16 w 16"/>
                <a:gd name="T1" fmla="*/ 20 h 20"/>
                <a:gd name="T2" fmla="*/ 14 w 16"/>
                <a:gd name="T3" fmla="*/ 18 h 20"/>
                <a:gd name="T4" fmla="*/ 0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16" y="20"/>
                  </a:moveTo>
                  <a:lnTo>
                    <a:pt x="14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6" name="Freeform 142"/>
            <p:cNvSpPr>
              <a:spLocks/>
            </p:cNvSpPr>
            <p:nvPr/>
          </p:nvSpPr>
          <p:spPr bwMode="auto">
            <a:xfrm>
              <a:off x="3226" y="2428"/>
              <a:ext cx="14" cy="20"/>
            </a:xfrm>
            <a:custGeom>
              <a:avLst/>
              <a:gdLst>
                <a:gd name="T0" fmla="*/ 14 w 14"/>
                <a:gd name="T1" fmla="*/ 20 h 20"/>
                <a:gd name="T2" fmla="*/ 4 w 14"/>
                <a:gd name="T3" fmla="*/ 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7" name="Freeform 143"/>
            <p:cNvSpPr>
              <a:spLocks/>
            </p:cNvSpPr>
            <p:nvPr/>
          </p:nvSpPr>
          <p:spPr bwMode="auto">
            <a:xfrm>
              <a:off x="3206" y="2394"/>
              <a:ext cx="12" cy="20"/>
            </a:xfrm>
            <a:custGeom>
              <a:avLst/>
              <a:gdLst>
                <a:gd name="T0" fmla="*/ 12 w 12"/>
                <a:gd name="T1" fmla="*/ 20 h 20"/>
                <a:gd name="T2" fmla="*/ 8 w 12"/>
                <a:gd name="T3" fmla="*/ 16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8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8" name="Freeform 144"/>
            <p:cNvSpPr>
              <a:spLocks/>
            </p:cNvSpPr>
            <p:nvPr/>
          </p:nvSpPr>
          <p:spPr bwMode="auto">
            <a:xfrm>
              <a:off x="3186" y="2358"/>
              <a:ext cx="12" cy="22"/>
            </a:xfrm>
            <a:custGeom>
              <a:avLst/>
              <a:gdLst>
                <a:gd name="T0" fmla="*/ 12 w 12"/>
                <a:gd name="T1" fmla="*/ 22 h 22"/>
                <a:gd name="T2" fmla="*/ 2 w 12"/>
                <a:gd name="T3" fmla="*/ 4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99" name="Freeform 145"/>
            <p:cNvSpPr>
              <a:spLocks/>
            </p:cNvSpPr>
            <p:nvPr/>
          </p:nvSpPr>
          <p:spPr bwMode="auto">
            <a:xfrm>
              <a:off x="3170" y="2322"/>
              <a:ext cx="10" cy="22"/>
            </a:xfrm>
            <a:custGeom>
              <a:avLst/>
              <a:gdLst>
                <a:gd name="T0" fmla="*/ 10 w 10"/>
                <a:gd name="T1" fmla="*/ 22 h 22"/>
                <a:gd name="T2" fmla="*/ 8 w 10"/>
                <a:gd name="T3" fmla="*/ 14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0" name="Freeform 146"/>
            <p:cNvSpPr>
              <a:spLocks/>
            </p:cNvSpPr>
            <p:nvPr/>
          </p:nvSpPr>
          <p:spPr bwMode="auto">
            <a:xfrm>
              <a:off x="3158" y="2284"/>
              <a:ext cx="8" cy="22"/>
            </a:xfrm>
            <a:custGeom>
              <a:avLst/>
              <a:gdLst>
                <a:gd name="T0" fmla="*/ 8 w 8"/>
                <a:gd name="T1" fmla="*/ 22 h 22"/>
                <a:gd name="T2" fmla="*/ 0 w 8"/>
                <a:gd name="T3" fmla="*/ 0 h 22"/>
                <a:gd name="T4" fmla="*/ 0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1" name="Freeform 147"/>
            <p:cNvSpPr>
              <a:spLocks/>
            </p:cNvSpPr>
            <p:nvPr/>
          </p:nvSpPr>
          <p:spPr bwMode="auto">
            <a:xfrm>
              <a:off x="3148" y="2244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2 w 6"/>
                <a:gd name="T3" fmla="*/ 14 h 24"/>
                <a:gd name="T4" fmla="*/ 0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2" name="Line 148"/>
            <p:cNvSpPr>
              <a:spLocks noChangeShapeType="1"/>
            </p:cNvSpPr>
            <p:nvPr/>
          </p:nvSpPr>
          <p:spPr bwMode="auto">
            <a:xfrm flipH="1" flipV="1">
              <a:off x="3140" y="2206"/>
              <a:ext cx="4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3" name="Freeform 149"/>
            <p:cNvSpPr>
              <a:spLocks/>
            </p:cNvSpPr>
            <p:nvPr/>
          </p:nvSpPr>
          <p:spPr bwMode="auto">
            <a:xfrm>
              <a:off x="3134" y="2166"/>
              <a:ext cx="4" cy="24"/>
            </a:xfrm>
            <a:custGeom>
              <a:avLst/>
              <a:gdLst>
                <a:gd name="T0" fmla="*/ 4 w 4"/>
                <a:gd name="T1" fmla="*/ 24 h 24"/>
                <a:gd name="T2" fmla="*/ 2 w 4"/>
                <a:gd name="T3" fmla="*/ 6 h 24"/>
                <a:gd name="T4" fmla="*/ 0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24"/>
                  </a:move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4" name="Freeform 150"/>
            <p:cNvSpPr>
              <a:spLocks/>
            </p:cNvSpPr>
            <p:nvPr/>
          </p:nvSpPr>
          <p:spPr bwMode="auto">
            <a:xfrm>
              <a:off x="3132" y="2126"/>
              <a:ext cx="2" cy="24"/>
            </a:xfrm>
            <a:custGeom>
              <a:avLst/>
              <a:gdLst>
                <a:gd name="T0" fmla="*/ 2 w 2"/>
                <a:gd name="T1" fmla="*/ 24 h 24"/>
                <a:gd name="T2" fmla="*/ 0 w 2"/>
                <a:gd name="T3" fmla="*/ 18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5" name="Line 151"/>
            <p:cNvSpPr>
              <a:spLocks noChangeShapeType="1"/>
            </p:cNvSpPr>
            <p:nvPr/>
          </p:nvSpPr>
          <p:spPr bwMode="auto">
            <a:xfrm flipV="1">
              <a:off x="3132" y="2086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6" name="Freeform 152"/>
            <p:cNvSpPr>
              <a:spLocks/>
            </p:cNvSpPr>
            <p:nvPr/>
          </p:nvSpPr>
          <p:spPr bwMode="auto">
            <a:xfrm>
              <a:off x="3134" y="2046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2 w 2"/>
                <a:gd name="T3" fmla="*/ 10 h 24"/>
                <a:gd name="T4" fmla="*/ 2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2" y="10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7" name="Freeform 153"/>
            <p:cNvSpPr>
              <a:spLocks/>
            </p:cNvSpPr>
            <p:nvPr/>
          </p:nvSpPr>
          <p:spPr bwMode="auto">
            <a:xfrm>
              <a:off x="3138" y="2006"/>
              <a:ext cx="4" cy="24"/>
            </a:xfrm>
            <a:custGeom>
              <a:avLst/>
              <a:gdLst>
                <a:gd name="T0" fmla="*/ 0 w 4"/>
                <a:gd name="T1" fmla="*/ 24 h 24"/>
                <a:gd name="T2" fmla="*/ 0 w 4"/>
                <a:gd name="T3" fmla="*/ 22 h 24"/>
                <a:gd name="T4" fmla="*/ 4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0" y="22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8" name="Freeform 154"/>
            <p:cNvSpPr>
              <a:spLocks/>
            </p:cNvSpPr>
            <p:nvPr/>
          </p:nvSpPr>
          <p:spPr bwMode="auto">
            <a:xfrm>
              <a:off x="3146" y="1968"/>
              <a:ext cx="6" cy="24"/>
            </a:xfrm>
            <a:custGeom>
              <a:avLst/>
              <a:gdLst>
                <a:gd name="T0" fmla="*/ 0 w 6"/>
                <a:gd name="T1" fmla="*/ 24 h 24"/>
                <a:gd name="T2" fmla="*/ 4 w 6"/>
                <a:gd name="T3" fmla="*/ 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4" y="4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09" name="Freeform 155"/>
            <p:cNvSpPr>
              <a:spLocks/>
            </p:cNvSpPr>
            <p:nvPr/>
          </p:nvSpPr>
          <p:spPr bwMode="auto">
            <a:xfrm>
              <a:off x="3156" y="1930"/>
              <a:ext cx="6" cy="22"/>
            </a:xfrm>
            <a:custGeom>
              <a:avLst/>
              <a:gdLst>
                <a:gd name="T0" fmla="*/ 0 w 6"/>
                <a:gd name="T1" fmla="*/ 22 h 22"/>
                <a:gd name="T2" fmla="*/ 2 w 6"/>
                <a:gd name="T3" fmla="*/ 14 h 22"/>
                <a:gd name="T4" fmla="*/ 6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lnTo>
                    <a:pt x="2" y="14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0" name="Line 156"/>
            <p:cNvSpPr>
              <a:spLocks noChangeShapeType="1"/>
            </p:cNvSpPr>
            <p:nvPr/>
          </p:nvSpPr>
          <p:spPr bwMode="auto">
            <a:xfrm flipV="1">
              <a:off x="3168" y="1892"/>
              <a:ext cx="10" cy="2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1" name="Freeform 157"/>
            <p:cNvSpPr>
              <a:spLocks/>
            </p:cNvSpPr>
            <p:nvPr/>
          </p:nvSpPr>
          <p:spPr bwMode="auto">
            <a:xfrm>
              <a:off x="3184" y="1856"/>
              <a:ext cx="10" cy="22"/>
            </a:xfrm>
            <a:custGeom>
              <a:avLst/>
              <a:gdLst>
                <a:gd name="T0" fmla="*/ 0 w 10"/>
                <a:gd name="T1" fmla="*/ 22 h 22"/>
                <a:gd name="T2" fmla="*/ 4 w 10"/>
                <a:gd name="T3" fmla="*/ 10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4" y="10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2" name="Line 158"/>
            <p:cNvSpPr>
              <a:spLocks noChangeShapeType="1"/>
            </p:cNvSpPr>
            <p:nvPr/>
          </p:nvSpPr>
          <p:spPr bwMode="auto">
            <a:xfrm flipV="1">
              <a:off x="3202" y="1820"/>
              <a:ext cx="12" cy="2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3" name="Freeform 159"/>
            <p:cNvSpPr>
              <a:spLocks/>
            </p:cNvSpPr>
            <p:nvPr/>
          </p:nvSpPr>
          <p:spPr bwMode="auto">
            <a:xfrm>
              <a:off x="3222" y="1788"/>
              <a:ext cx="14" cy="20"/>
            </a:xfrm>
            <a:custGeom>
              <a:avLst/>
              <a:gdLst>
                <a:gd name="T0" fmla="*/ 0 w 14"/>
                <a:gd name="T1" fmla="*/ 20 h 20"/>
                <a:gd name="T2" fmla="*/ 8 w 14"/>
                <a:gd name="T3" fmla="*/ 6 h 20"/>
                <a:gd name="T4" fmla="*/ 14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lnTo>
                    <a:pt x="8" y="6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4" name="Freeform 160"/>
            <p:cNvSpPr>
              <a:spLocks/>
            </p:cNvSpPr>
            <p:nvPr/>
          </p:nvSpPr>
          <p:spPr bwMode="auto">
            <a:xfrm>
              <a:off x="3244" y="1756"/>
              <a:ext cx="16" cy="18"/>
            </a:xfrm>
            <a:custGeom>
              <a:avLst/>
              <a:gdLst>
                <a:gd name="T0" fmla="*/ 0 w 16"/>
                <a:gd name="T1" fmla="*/ 18 h 18"/>
                <a:gd name="T2" fmla="*/ 2 w 16"/>
                <a:gd name="T3" fmla="*/ 16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2" y="1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5" name="Freeform 161"/>
            <p:cNvSpPr>
              <a:spLocks/>
            </p:cNvSpPr>
            <p:nvPr/>
          </p:nvSpPr>
          <p:spPr bwMode="auto">
            <a:xfrm>
              <a:off x="3270" y="1726"/>
              <a:ext cx="16" cy="16"/>
            </a:xfrm>
            <a:custGeom>
              <a:avLst/>
              <a:gdLst>
                <a:gd name="T0" fmla="*/ 0 w 16"/>
                <a:gd name="T1" fmla="*/ 16 h 16"/>
                <a:gd name="T2" fmla="*/ 10 w 16"/>
                <a:gd name="T3" fmla="*/ 4 h 16"/>
                <a:gd name="T4" fmla="*/ 16 w 1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0" y="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6" name="Freeform 162"/>
            <p:cNvSpPr>
              <a:spLocks/>
            </p:cNvSpPr>
            <p:nvPr/>
          </p:nvSpPr>
          <p:spPr bwMode="auto">
            <a:xfrm>
              <a:off x="3296" y="1696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4 w 18"/>
                <a:gd name="T3" fmla="*/ 14 h 18"/>
                <a:gd name="T4" fmla="*/ 18 w 1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0" y="18"/>
                  </a:moveTo>
                  <a:lnTo>
                    <a:pt x="4" y="1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7" name="Freeform 163"/>
            <p:cNvSpPr>
              <a:spLocks/>
            </p:cNvSpPr>
            <p:nvPr/>
          </p:nvSpPr>
          <p:spPr bwMode="auto">
            <a:xfrm>
              <a:off x="3326" y="1670"/>
              <a:ext cx="18" cy="16"/>
            </a:xfrm>
            <a:custGeom>
              <a:avLst/>
              <a:gdLst>
                <a:gd name="T0" fmla="*/ 0 w 18"/>
                <a:gd name="T1" fmla="*/ 16 h 16"/>
                <a:gd name="T2" fmla="*/ 14 w 18"/>
                <a:gd name="T3" fmla="*/ 4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4" y="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8" name="Freeform 164"/>
            <p:cNvSpPr>
              <a:spLocks/>
            </p:cNvSpPr>
            <p:nvPr/>
          </p:nvSpPr>
          <p:spPr bwMode="auto">
            <a:xfrm>
              <a:off x="3356" y="1646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6 w 20"/>
                <a:gd name="T3" fmla="*/ 10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6" y="1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19" name="Freeform 165"/>
            <p:cNvSpPr>
              <a:spLocks/>
            </p:cNvSpPr>
            <p:nvPr/>
          </p:nvSpPr>
          <p:spPr bwMode="auto">
            <a:xfrm>
              <a:off x="3388" y="1624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20 w 22"/>
                <a:gd name="T3" fmla="*/ 2 h 14"/>
                <a:gd name="T4" fmla="*/ 22 w 22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20" y="2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0" name="Freeform 166"/>
            <p:cNvSpPr>
              <a:spLocks/>
            </p:cNvSpPr>
            <p:nvPr/>
          </p:nvSpPr>
          <p:spPr bwMode="auto">
            <a:xfrm>
              <a:off x="3422" y="1606"/>
              <a:ext cx="22" cy="10"/>
            </a:xfrm>
            <a:custGeom>
              <a:avLst/>
              <a:gdLst>
                <a:gd name="T0" fmla="*/ 0 w 22"/>
                <a:gd name="T1" fmla="*/ 10 h 10"/>
                <a:gd name="T2" fmla="*/ 10 w 22"/>
                <a:gd name="T3" fmla="*/ 6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10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1" name="Line 167"/>
            <p:cNvSpPr>
              <a:spLocks noChangeShapeType="1"/>
            </p:cNvSpPr>
            <p:nvPr/>
          </p:nvSpPr>
          <p:spPr bwMode="auto">
            <a:xfrm flipV="1">
              <a:off x="3458" y="1588"/>
              <a:ext cx="22" cy="1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2" name="Freeform 168"/>
            <p:cNvSpPr>
              <a:spLocks/>
            </p:cNvSpPr>
            <p:nvPr/>
          </p:nvSpPr>
          <p:spPr bwMode="auto">
            <a:xfrm>
              <a:off x="3496" y="1574"/>
              <a:ext cx="22" cy="8"/>
            </a:xfrm>
            <a:custGeom>
              <a:avLst/>
              <a:gdLst>
                <a:gd name="T0" fmla="*/ 0 w 22"/>
                <a:gd name="T1" fmla="*/ 8 h 8"/>
                <a:gd name="T2" fmla="*/ 12 w 22"/>
                <a:gd name="T3" fmla="*/ 4 h 8"/>
                <a:gd name="T4" fmla="*/ 22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8"/>
                  </a:moveTo>
                  <a:lnTo>
                    <a:pt x="12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3" name="Freeform 169"/>
            <p:cNvSpPr>
              <a:spLocks/>
            </p:cNvSpPr>
            <p:nvPr/>
          </p:nvSpPr>
          <p:spPr bwMode="auto">
            <a:xfrm>
              <a:off x="3532" y="1562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2 w 24"/>
                <a:gd name="T3" fmla="*/ 6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2" y="6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4" name="Freeform 170"/>
            <p:cNvSpPr>
              <a:spLocks/>
            </p:cNvSpPr>
            <p:nvPr/>
          </p:nvSpPr>
          <p:spPr bwMode="auto">
            <a:xfrm>
              <a:off x="3572" y="1554"/>
              <a:ext cx="22" cy="4"/>
            </a:xfrm>
            <a:custGeom>
              <a:avLst/>
              <a:gdLst>
                <a:gd name="T0" fmla="*/ 0 w 22"/>
                <a:gd name="T1" fmla="*/ 4 h 4"/>
                <a:gd name="T2" fmla="*/ 16 w 22"/>
                <a:gd name="T3" fmla="*/ 0 h 4"/>
                <a:gd name="T4" fmla="*/ 22 w 2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lnTo>
                    <a:pt x="16" y="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5" name="Freeform 171"/>
            <p:cNvSpPr>
              <a:spLocks/>
            </p:cNvSpPr>
            <p:nvPr/>
          </p:nvSpPr>
          <p:spPr bwMode="auto">
            <a:xfrm>
              <a:off x="3610" y="1546"/>
              <a:ext cx="24" cy="4"/>
            </a:xfrm>
            <a:custGeom>
              <a:avLst/>
              <a:gdLst>
                <a:gd name="T0" fmla="*/ 0 w 24"/>
                <a:gd name="T1" fmla="*/ 4 h 4"/>
                <a:gd name="T2" fmla="*/ 6 w 24"/>
                <a:gd name="T3" fmla="*/ 4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6" y="4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6" name="Line 172"/>
            <p:cNvSpPr>
              <a:spLocks noChangeShapeType="1"/>
            </p:cNvSpPr>
            <p:nvPr/>
          </p:nvSpPr>
          <p:spPr bwMode="auto">
            <a:xfrm flipV="1">
              <a:off x="3650" y="1544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7" name="Freeform 173"/>
            <p:cNvSpPr>
              <a:spLocks/>
            </p:cNvSpPr>
            <p:nvPr/>
          </p:nvSpPr>
          <p:spPr bwMode="auto">
            <a:xfrm>
              <a:off x="3690" y="1542"/>
              <a:ext cx="24" cy="0"/>
            </a:xfrm>
            <a:custGeom>
              <a:avLst/>
              <a:gdLst>
                <a:gd name="T0" fmla="*/ 0 w 24"/>
                <a:gd name="T1" fmla="*/ 1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1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8" name="Freeform 174"/>
            <p:cNvSpPr>
              <a:spLocks/>
            </p:cNvSpPr>
            <p:nvPr/>
          </p:nvSpPr>
          <p:spPr bwMode="auto">
            <a:xfrm>
              <a:off x="3730" y="1544"/>
              <a:ext cx="24" cy="0"/>
            </a:xfrm>
            <a:custGeom>
              <a:avLst/>
              <a:gdLst>
                <a:gd name="T0" fmla="*/ 0 w 24"/>
                <a:gd name="T1" fmla="*/ 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29" name="Freeform 175"/>
            <p:cNvSpPr>
              <a:spLocks/>
            </p:cNvSpPr>
            <p:nvPr/>
          </p:nvSpPr>
          <p:spPr bwMode="auto">
            <a:xfrm>
              <a:off x="3770" y="1546"/>
              <a:ext cx="24" cy="4"/>
            </a:xfrm>
            <a:custGeom>
              <a:avLst/>
              <a:gdLst>
                <a:gd name="T0" fmla="*/ 0 w 24"/>
                <a:gd name="T1" fmla="*/ 0 h 4"/>
                <a:gd name="T2" fmla="*/ 20 w 24"/>
                <a:gd name="T3" fmla="*/ 4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20" y="4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0" name="Freeform 176"/>
            <p:cNvSpPr>
              <a:spLocks/>
            </p:cNvSpPr>
            <p:nvPr/>
          </p:nvSpPr>
          <p:spPr bwMode="auto">
            <a:xfrm>
              <a:off x="3810" y="1552"/>
              <a:ext cx="22" cy="6"/>
            </a:xfrm>
            <a:custGeom>
              <a:avLst/>
              <a:gdLst>
                <a:gd name="T0" fmla="*/ 0 w 22"/>
                <a:gd name="T1" fmla="*/ 0 h 6"/>
                <a:gd name="T2" fmla="*/ 8 w 22"/>
                <a:gd name="T3" fmla="*/ 2 h 6"/>
                <a:gd name="T4" fmla="*/ 22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lnTo>
                    <a:pt x="8" y="2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1" name="Line 177"/>
            <p:cNvSpPr>
              <a:spLocks noChangeShapeType="1"/>
            </p:cNvSpPr>
            <p:nvPr/>
          </p:nvSpPr>
          <p:spPr bwMode="auto">
            <a:xfrm>
              <a:off x="3848" y="1562"/>
              <a:ext cx="24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2" name="Freeform 178"/>
            <p:cNvSpPr>
              <a:spLocks/>
            </p:cNvSpPr>
            <p:nvPr/>
          </p:nvSpPr>
          <p:spPr bwMode="auto">
            <a:xfrm>
              <a:off x="3886" y="1572"/>
              <a:ext cx="24" cy="8"/>
            </a:xfrm>
            <a:custGeom>
              <a:avLst/>
              <a:gdLst>
                <a:gd name="T0" fmla="*/ 0 w 24"/>
                <a:gd name="T1" fmla="*/ 0 h 8"/>
                <a:gd name="T2" fmla="*/ 14 w 24"/>
                <a:gd name="T3" fmla="*/ 6 h 8"/>
                <a:gd name="T4" fmla="*/ 24 w 2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0" y="0"/>
                  </a:moveTo>
                  <a:lnTo>
                    <a:pt x="14" y="6"/>
                  </a:lnTo>
                  <a:lnTo>
                    <a:pt x="24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3" name="Freeform 179"/>
            <p:cNvSpPr>
              <a:spLocks/>
            </p:cNvSpPr>
            <p:nvPr/>
          </p:nvSpPr>
          <p:spPr bwMode="auto">
            <a:xfrm>
              <a:off x="3924" y="1586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2 w 22"/>
                <a:gd name="T3" fmla="*/ 2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2" y="2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4" name="Freeform 180"/>
            <p:cNvSpPr>
              <a:spLocks/>
            </p:cNvSpPr>
            <p:nvPr/>
          </p:nvSpPr>
          <p:spPr bwMode="auto">
            <a:xfrm>
              <a:off x="3960" y="1604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16 w 22"/>
                <a:gd name="T3" fmla="*/ 8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16" y="8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5" name="Freeform 181"/>
            <p:cNvSpPr>
              <a:spLocks/>
            </p:cNvSpPr>
            <p:nvPr/>
          </p:nvSpPr>
          <p:spPr bwMode="auto">
            <a:xfrm>
              <a:off x="3996" y="1622"/>
              <a:ext cx="20" cy="14"/>
            </a:xfrm>
            <a:custGeom>
              <a:avLst/>
              <a:gdLst>
                <a:gd name="T0" fmla="*/ 0 w 20"/>
                <a:gd name="T1" fmla="*/ 0 h 14"/>
                <a:gd name="T2" fmla="*/ 4 w 20"/>
                <a:gd name="T3" fmla="*/ 4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4" y="4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6" name="Freeform 182"/>
            <p:cNvSpPr>
              <a:spLocks/>
            </p:cNvSpPr>
            <p:nvPr/>
          </p:nvSpPr>
          <p:spPr bwMode="auto">
            <a:xfrm>
              <a:off x="4030" y="1644"/>
              <a:ext cx="18" cy="14"/>
            </a:xfrm>
            <a:custGeom>
              <a:avLst/>
              <a:gdLst>
                <a:gd name="T0" fmla="*/ 0 w 18"/>
                <a:gd name="T1" fmla="*/ 0 h 14"/>
                <a:gd name="T2" fmla="*/ 16 w 18"/>
                <a:gd name="T3" fmla="*/ 12 h 14"/>
                <a:gd name="T4" fmla="*/ 18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lnTo>
                    <a:pt x="16" y="12"/>
                  </a:lnTo>
                  <a:lnTo>
                    <a:pt x="18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7" name="Freeform 183"/>
            <p:cNvSpPr>
              <a:spLocks/>
            </p:cNvSpPr>
            <p:nvPr/>
          </p:nvSpPr>
          <p:spPr bwMode="auto">
            <a:xfrm>
              <a:off x="4062" y="1668"/>
              <a:ext cx="18" cy="16"/>
            </a:xfrm>
            <a:custGeom>
              <a:avLst/>
              <a:gdLst>
                <a:gd name="T0" fmla="*/ 0 w 18"/>
                <a:gd name="T1" fmla="*/ 0 h 16"/>
                <a:gd name="T2" fmla="*/ 6 w 18"/>
                <a:gd name="T3" fmla="*/ 6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lnTo>
                    <a:pt x="6" y="6"/>
                  </a:lnTo>
                  <a:lnTo>
                    <a:pt x="18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8" name="Freeform 184"/>
            <p:cNvSpPr>
              <a:spLocks/>
            </p:cNvSpPr>
            <p:nvPr/>
          </p:nvSpPr>
          <p:spPr bwMode="auto">
            <a:xfrm>
              <a:off x="4092" y="1694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16 w 16"/>
                <a:gd name="T3" fmla="*/ 16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16" y="16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39" name="Freeform 185"/>
            <p:cNvSpPr>
              <a:spLocks/>
            </p:cNvSpPr>
            <p:nvPr/>
          </p:nvSpPr>
          <p:spPr bwMode="auto">
            <a:xfrm>
              <a:off x="4120" y="1722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6 w 16"/>
                <a:gd name="T3" fmla="*/ 8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6" y="8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0" name="Line 186"/>
            <p:cNvSpPr>
              <a:spLocks noChangeShapeType="1"/>
            </p:cNvSpPr>
            <p:nvPr/>
          </p:nvSpPr>
          <p:spPr bwMode="auto">
            <a:xfrm>
              <a:off x="4146" y="1752"/>
              <a:ext cx="16" cy="2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1" name="Freeform 187"/>
            <p:cNvSpPr>
              <a:spLocks/>
            </p:cNvSpPr>
            <p:nvPr/>
          </p:nvSpPr>
          <p:spPr bwMode="auto">
            <a:xfrm>
              <a:off x="4170" y="1784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8 w 14"/>
                <a:gd name="T3" fmla="*/ 10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8" y="10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2" name="Freeform 188"/>
            <p:cNvSpPr>
              <a:spLocks/>
            </p:cNvSpPr>
            <p:nvPr/>
          </p:nvSpPr>
          <p:spPr bwMode="auto">
            <a:xfrm>
              <a:off x="4192" y="1818"/>
              <a:ext cx="12" cy="20"/>
            </a:xfrm>
            <a:custGeom>
              <a:avLst/>
              <a:gdLst>
                <a:gd name="T0" fmla="*/ 0 w 12"/>
                <a:gd name="T1" fmla="*/ 0 h 20"/>
                <a:gd name="T2" fmla="*/ 0 w 12"/>
                <a:gd name="T3" fmla="*/ 0 h 20"/>
                <a:gd name="T4" fmla="*/ 12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lnTo>
                    <a:pt x="0" y="0"/>
                  </a:lnTo>
                  <a:lnTo>
                    <a:pt x="12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3" name="Freeform 189"/>
            <p:cNvSpPr>
              <a:spLocks/>
            </p:cNvSpPr>
            <p:nvPr/>
          </p:nvSpPr>
          <p:spPr bwMode="auto">
            <a:xfrm>
              <a:off x="4212" y="1852"/>
              <a:ext cx="10" cy="22"/>
            </a:xfrm>
            <a:custGeom>
              <a:avLst/>
              <a:gdLst>
                <a:gd name="T0" fmla="*/ 0 w 10"/>
                <a:gd name="T1" fmla="*/ 0 h 22"/>
                <a:gd name="T2" fmla="*/ 8 w 10"/>
                <a:gd name="T3" fmla="*/ 14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8" y="14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4" name="Freeform 190"/>
            <p:cNvSpPr>
              <a:spLocks/>
            </p:cNvSpPr>
            <p:nvPr/>
          </p:nvSpPr>
          <p:spPr bwMode="auto">
            <a:xfrm>
              <a:off x="4230" y="1888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0 w 8"/>
                <a:gd name="T3" fmla="*/ 4 h 24"/>
                <a:gd name="T4" fmla="*/ 8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0" y="4"/>
                  </a:lnTo>
                  <a:lnTo>
                    <a:pt x="8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5" name="Freeform 191"/>
            <p:cNvSpPr>
              <a:spLocks/>
            </p:cNvSpPr>
            <p:nvPr/>
          </p:nvSpPr>
          <p:spPr bwMode="auto">
            <a:xfrm>
              <a:off x="4244" y="1926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6 w 8"/>
                <a:gd name="T3" fmla="*/ 18 h 24"/>
                <a:gd name="T4" fmla="*/ 8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6" y="18"/>
                  </a:lnTo>
                  <a:lnTo>
                    <a:pt x="8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6" name="Freeform 192"/>
            <p:cNvSpPr>
              <a:spLocks/>
            </p:cNvSpPr>
            <p:nvPr/>
          </p:nvSpPr>
          <p:spPr bwMode="auto">
            <a:xfrm>
              <a:off x="4256" y="1964"/>
              <a:ext cx="6" cy="24"/>
            </a:xfrm>
            <a:custGeom>
              <a:avLst/>
              <a:gdLst>
                <a:gd name="T0" fmla="*/ 0 w 6"/>
                <a:gd name="T1" fmla="*/ 0 h 24"/>
                <a:gd name="T2" fmla="*/ 2 w 6"/>
                <a:gd name="T3" fmla="*/ 8 h 24"/>
                <a:gd name="T4" fmla="*/ 6 w 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lnTo>
                    <a:pt x="2" y="8"/>
                  </a:lnTo>
                  <a:lnTo>
                    <a:pt x="6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7" name="Line 193"/>
            <p:cNvSpPr>
              <a:spLocks noChangeShapeType="1"/>
            </p:cNvSpPr>
            <p:nvPr/>
          </p:nvSpPr>
          <p:spPr bwMode="auto">
            <a:xfrm>
              <a:off x="4264" y="2004"/>
              <a:ext cx="4" cy="2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8" name="Freeform 194"/>
            <p:cNvSpPr>
              <a:spLocks/>
            </p:cNvSpPr>
            <p:nvPr/>
          </p:nvSpPr>
          <p:spPr bwMode="auto">
            <a:xfrm>
              <a:off x="4270" y="2042"/>
              <a:ext cx="4" cy="24"/>
            </a:xfrm>
            <a:custGeom>
              <a:avLst/>
              <a:gdLst>
                <a:gd name="T0" fmla="*/ 0 w 4"/>
                <a:gd name="T1" fmla="*/ 0 h 24"/>
                <a:gd name="T2" fmla="*/ 2 w 4"/>
                <a:gd name="T3" fmla="*/ 14 h 24"/>
                <a:gd name="T4" fmla="*/ 4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lnTo>
                    <a:pt x="2" y="14"/>
                  </a:lnTo>
                  <a:lnTo>
                    <a:pt x="4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49" name="Freeform 195"/>
            <p:cNvSpPr>
              <a:spLocks/>
            </p:cNvSpPr>
            <p:nvPr/>
          </p:nvSpPr>
          <p:spPr bwMode="auto">
            <a:xfrm>
              <a:off x="4274" y="2082"/>
              <a:ext cx="2" cy="24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2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0" y="2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0" name="Freeform 196"/>
            <p:cNvSpPr>
              <a:spLocks/>
            </p:cNvSpPr>
            <p:nvPr/>
          </p:nvSpPr>
          <p:spPr bwMode="auto">
            <a:xfrm>
              <a:off x="3192" y="1950"/>
              <a:ext cx="26" cy="128"/>
            </a:xfrm>
            <a:custGeom>
              <a:avLst/>
              <a:gdLst>
                <a:gd name="T0" fmla="*/ 0 w 26"/>
                <a:gd name="T1" fmla="*/ 128 h 128"/>
                <a:gd name="T2" fmla="*/ 0 w 26"/>
                <a:gd name="T3" fmla="*/ 128 h 128"/>
                <a:gd name="T4" fmla="*/ 4 w 26"/>
                <a:gd name="T5" fmla="*/ 94 h 128"/>
                <a:gd name="T6" fmla="*/ 10 w 26"/>
                <a:gd name="T7" fmla="*/ 62 h 128"/>
                <a:gd name="T8" fmla="*/ 16 w 26"/>
                <a:gd name="T9" fmla="*/ 30 h 128"/>
                <a:gd name="T10" fmla="*/ 26 w 26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28">
                  <a:moveTo>
                    <a:pt x="0" y="128"/>
                  </a:moveTo>
                  <a:lnTo>
                    <a:pt x="0" y="128"/>
                  </a:lnTo>
                  <a:lnTo>
                    <a:pt x="4" y="94"/>
                  </a:lnTo>
                  <a:lnTo>
                    <a:pt x="10" y="62"/>
                  </a:lnTo>
                  <a:lnTo>
                    <a:pt x="16" y="30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1" name="Freeform 197"/>
            <p:cNvSpPr>
              <a:spLocks/>
            </p:cNvSpPr>
            <p:nvPr/>
          </p:nvSpPr>
          <p:spPr bwMode="auto">
            <a:xfrm>
              <a:off x="3194" y="1918"/>
              <a:ext cx="38" cy="50"/>
            </a:xfrm>
            <a:custGeom>
              <a:avLst/>
              <a:gdLst>
                <a:gd name="T0" fmla="*/ 34 w 38"/>
                <a:gd name="T1" fmla="*/ 0 h 50"/>
                <a:gd name="T2" fmla="*/ 38 w 38"/>
                <a:gd name="T3" fmla="*/ 50 h 50"/>
                <a:gd name="T4" fmla="*/ 24 w 38"/>
                <a:gd name="T5" fmla="*/ 34 h 50"/>
                <a:gd name="T6" fmla="*/ 0 w 38"/>
                <a:gd name="T7" fmla="*/ 38 h 50"/>
                <a:gd name="T8" fmla="*/ 3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0"/>
                  </a:moveTo>
                  <a:lnTo>
                    <a:pt x="38" y="50"/>
                  </a:lnTo>
                  <a:lnTo>
                    <a:pt x="24" y="34"/>
                  </a:lnTo>
                  <a:lnTo>
                    <a:pt x="0" y="3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2" name="Freeform 198"/>
            <p:cNvSpPr>
              <a:spLocks/>
            </p:cNvSpPr>
            <p:nvPr/>
          </p:nvSpPr>
          <p:spPr bwMode="auto">
            <a:xfrm>
              <a:off x="3194" y="1918"/>
              <a:ext cx="38" cy="50"/>
            </a:xfrm>
            <a:custGeom>
              <a:avLst/>
              <a:gdLst>
                <a:gd name="T0" fmla="*/ 34 w 38"/>
                <a:gd name="T1" fmla="*/ 0 h 50"/>
                <a:gd name="T2" fmla="*/ 38 w 38"/>
                <a:gd name="T3" fmla="*/ 50 h 50"/>
                <a:gd name="T4" fmla="*/ 24 w 38"/>
                <a:gd name="T5" fmla="*/ 34 h 50"/>
                <a:gd name="T6" fmla="*/ 0 w 38"/>
                <a:gd name="T7" fmla="*/ 38 h 50"/>
                <a:gd name="T8" fmla="*/ 3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0"/>
                  </a:moveTo>
                  <a:lnTo>
                    <a:pt x="38" y="50"/>
                  </a:lnTo>
                  <a:lnTo>
                    <a:pt x="24" y="34"/>
                  </a:lnTo>
                  <a:lnTo>
                    <a:pt x="0" y="3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3" name="Freeform 199"/>
            <p:cNvSpPr>
              <a:spLocks/>
            </p:cNvSpPr>
            <p:nvPr/>
          </p:nvSpPr>
          <p:spPr bwMode="auto">
            <a:xfrm>
              <a:off x="3174" y="2062"/>
              <a:ext cx="38" cy="50"/>
            </a:xfrm>
            <a:custGeom>
              <a:avLst/>
              <a:gdLst>
                <a:gd name="T0" fmla="*/ 16 w 38"/>
                <a:gd name="T1" fmla="*/ 50 h 50"/>
                <a:gd name="T2" fmla="*/ 0 w 38"/>
                <a:gd name="T3" fmla="*/ 0 h 50"/>
                <a:gd name="T4" fmla="*/ 18 w 38"/>
                <a:gd name="T5" fmla="*/ 12 h 50"/>
                <a:gd name="T6" fmla="*/ 38 w 38"/>
                <a:gd name="T7" fmla="*/ 4 h 50"/>
                <a:gd name="T8" fmla="*/ 16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6" y="50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4"/>
                  </a:lnTo>
                  <a:lnTo>
                    <a:pt x="16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4" name="Freeform 200"/>
            <p:cNvSpPr>
              <a:spLocks/>
            </p:cNvSpPr>
            <p:nvPr/>
          </p:nvSpPr>
          <p:spPr bwMode="auto">
            <a:xfrm>
              <a:off x="3174" y="2062"/>
              <a:ext cx="38" cy="50"/>
            </a:xfrm>
            <a:custGeom>
              <a:avLst/>
              <a:gdLst>
                <a:gd name="T0" fmla="*/ 16 w 38"/>
                <a:gd name="T1" fmla="*/ 50 h 50"/>
                <a:gd name="T2" fmla="*/ 0 w 38"/>
                <a:gd name="T3" fmla="*/ 0 h 50"/>
                <a:gd name="T4" fmla="*/ 18 w 38"/>
                <a:gd name="T5" fmla="*/ 12 h 50"/>
                <a:gd name="T6" fmla="*/ 38 w 38"/>
                <a:gd name="T7" fmla="*/ 4 h 50"/>
                <a:gd name="T8" fmla="*/ 16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6" y="50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4"/>
                  </a:lnTo>
                  <a:lnTo>
                    <a:pt x="16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5" name="Freeform 201"/>
            <p:cNvSpPr>
              <a:spLocks/>
            </p:cNvSpPr>
            <p:nvPr/>
          </p:nvSpPr>
          <p:spPr bwMode="auto">
            <a:xfrm>
              <a:off x="3246" y="2344"/>
              <a:ext cx="140" cy="174"/>
            </a:xfrm>
            <a:custGeom>
              <a:avLst/>
              <a:gdLst>
                <a:gd name="T0" fmla="*/ 140 w 140"/>
                <a:gd name="T1" fmla="*/ 174 h 174"/>
                <a:gd name="T2" fmla="*/ 140 w 140"/>
                <a:gd name="T3" fmla="*/ 174 h 174"/>
                <a:gd name="T4" fmla="*/ 118 w 140"/>
                <a:gd name="T5" fmla="*/ 156 h 174"/>
                <a:gd name="T6" fmla="*/ 98 w 140"/>
                <a:gd name="T7" fmla="*/ 136 h 174"/>
                <a:gd name="T8" fmla="*/ 78 w 140"/>
                <a:gd name="T9" fmla="*/ 116 h 174"/>
                <a:gd name="T10" fmla="*/ 60 w 140"/>
                <a:gd name="T11" fmla="*/ 94 h 174"/>
                <a:gd name="T12" fmla="*/ 44 w 140"/>
                <a:gd name="T13" fmla="*/ 72 h 174"/>
                <a:gd name="T14" fmla="*/ 28 w 140"/>
                <a:gd name="T15" fmla="*/ 48 h 174"/>
                <a:gd name="T16" fmla="*/ 12 w 140"/>
                <a:gd name="T17" fmla="*/ 24 h 174"/>
                <a:gd name="T18" fmla="*/ 0 w 140"/>
                <a:gd name="T1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74">
                  <a:moveTo>
                    <a:pt x="140" y="174"/>
                  </a:moveTo>
                  <a:lnTo>
                    <a:pt x="140" y="174"/>
                  </a:lnTo>
                  <a:lnTo>
                    <a:pt x="118" y="156"/>
                  </a:lnTo>
                  <a:lnTo>
                    <a:pt x="98" y="136"/>
                  </a:lnTo>
                  <a:lnTo>
                    <a:pt x="78" y="116"/>
                  </a:lnTo>
                  <a:lnTo>
                    <a:pt x="60" y="94"/>
                  </a:lnTo>
                  <a:lnTo>
                    <a:pt x="44" y="72"/>
                  </a:lnTo>
                  <a:lnTo>
                    <a:pt x="28" y="48"/>
                  </a:lnTo>
                  <a:lnTo>
                    <a:pt x="12" y="2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6" name="Freeform 202"/>
            <p:cNvSpPr>
              <a:spLocks/>
            </p:cNvSpPr>
            <p:nvPr/>
          </p:nvSpPr>
          <p:spPr bwMode="auto">
            <a:xfrm>
              <a:off x="3230" y="2314"/>
              <a:ext cx="38" cy="52"/>
            </a:xfrm>
            <a:custGeom>
              <a:avLst/>
              <a:gdLst>
                <a:gd name="T0" fmla="*/ 0 w 38"/>
                <a:gd name="T1" fmla="*/ 0 h 52"/>
                <a:gd name="T2" fmla="*/ 38 w 38"/>
                <a:gd name="T3" fmla="*/ 34 h 52"/>
                <a:gd name="T4" fmla="*/ 16 w 38"/>
                <a:gd name="T5" fmla="*/ 32 h 52"/>
                <a:gd name="T6" fmla="*/ 4 w 38"/>
                <a:gd name="T7" fmla="*/ 52 h 52"/>
                <a:gd name="T8" fmla="*/ 0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38" y="34"/>
                  </a:lnTo>
                  <a:lnTo>
                    <a:pt x="16" y="32"/>
                  </a:lnTo>
                  <a:lnTo>
                    <a:pt x="4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7" name="Freeform 203"/>
            <p:cNvSpPr>
              <a:spLocks/>
            </p:cNvSpPr>
            <p:nvPr/>
          </p:nvSpPr>
          <p:spPr bwMode="auto">
            <a:xfrm>
              <a:off x="3230" y="2314"/>
              <a:ext cx="38" cy="52"/>
            </a:xfrm>
            <a:custGeom>
              <a:avLst/>
              <a:gdLst>
                <a:gd name="T0" fmla="*/ 0 w 38"/>
                <a:gd name="T1" fmla="*/ 0 h 52"/>
                <a:gd name="T2" fmla="*/ 38 w 38"/>
                <a:gd name="T3" fmla="*/ 34 h 52"/>
                <a:gd name="T4" fmla="*/ 16 w 38"/>
                <a:gd name="T5" fmla="*/ 32 h 52"/>
                <a:gd name="T6" fmla="*/ 4 w 38"/>
                <a:gd name="T7" fmla="*/ 52 h 52"/>
                <a:gd name="T8" fmla="*/ 0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38" y="34"/>
                  </a:lnTo>
                  <a:lnTo>
                    <a:pt x="16" y="32"/>
                  </a:lnTo>
                  <a:lnTo>
                    <a:pt x="4" y="5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8" name="Freeform 204"/>
            <p:cNvSpPr>
              <a:spLocks/>
            </p:cNvSpPr>
            <p:nvPr/>
          </p:nvSpPr>
          <p:spPr bwMode="auto">
            <a:xfrm>
              <a:off x="3364" y="2494"/>
              <a:ext cx="48" cy="44"/>
            </a:xfrm>
            <a:custGeom>
              <a:avLst/>
              <a:gdLst>
                <a:gd name="T0" fmla="*/ 48 w 48"/>
                <a:gd name="T1" fmla="*/ 44 h 44"/>
                <a:gd name="T2" fmla="*/ 0 w 48"/>
                <a:gd name="T3" fmla="*/ 30 h 44"/>
                <a:gd name="T4" fmla="*/ 20 w 48"/>
                <a:gd name="T5" fmla="*/ 22 h 44"/>
                <a:gd name="T6" fmla="*/ 24 w 48"/>
                <a:gd name="T7" fmla="*/ 0 h 44"/>
                <a:gd name="T8" fmla="*/ 48 w 48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4">
                  <a:moveTo>
                    <a:pt x="48" y="44"/>
                  </a:moveTo>
                  <a:lnTo>
                    <a:pt x="0" y="30"/>
                  </a:lnTo>
                  <a:lnTo>
                    <a:pt x="20" y="22"/>
                  </a:lnTo>
                  <a:lnTo>
                    <a:pt x="24" y="0"/>
                  </a:lnTo>
                  <a:lnTo>
                    <a:pt x="48" y="4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859" name="Freeform 205"/>
            <p:cNvSpPr>
              <a:spLocks/>
            </p:cNvSpPr>
            <p:nvPr/>
          </p:nvSpPr>
          <p:spPr bwMode="auto">
            <a:xfrm>
              <a:off x="3364" y="2494"/>
              <a:ext cx="48" cy="44"/>
            </a:xfrm>
            <a:custGeom>
              <a:avLst/>
              <a:gdLst>
                <a:gd name="T0" fmla="*/ 48 w 48"/>
                <a:gd name="T1" fmla="*/ 44 h 44"/>
                <a:gd name="T2" fmla="*/ 0 w 48"/>
                <a:gd name="T3" fmla="*/ 30 h 44"/>
                <a:gd name="T4" fmla="*/ 20 w 48"/>
                <a:gd name="T5" fmla="*/ 22 h 44"/>
                <a:gd name="T6" fmla="*/ 24 w 48"/>
                <a:gd name="T7" fmla="*/ 0 h 44"/>
                <a:gd name="T8" fmla="*/ 48 w 48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4">
                  <a:moveTo>
                    <a:pt x="48" y="44"/>
                  </a:moveTo>
                  <a:lnTo>
                    <a:pt x="0" y="30"/>
                  </a:lnTo>
                  <a:lnTo>
                    <a:pt x="20" y="22"/>
                  </a:lnTo>
                  <a:lnTo>
                    <a:pt x="24" y="0"/>
                  </a:lnTo>
                  <a:lnTo>
                    <a:pt x="48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5" name="Freeform 207"/>
          <p:cNvSpPr>
            <a:spLocks/>
          </p:cNvSpPr>
          <p:nvPr/>
        </p:nvSpPr>
        <p:spPr bwMode="auto">
          <a:xfrm>
            <a:off x="2251075" y="2984500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8 w 174"/>
              <a:gd name="T7" fmla="*/ 122 h 174"/>
              <a:gd name="T8" fmla="*/ 160 w 174"/>
              <a:gd name="T9" fmla="*/ 136 h 174"/>
              <a:gd name="T10" fmla="*/ 148 w 174"/>
              <a:gd name="T11" fmla="*/ 148 h 174"/>
              <a:gd name="T12" fmla="*/ 136 w 174"/>
              <a:gd name="T13" fmla="*/ 160 h 174"/>
              <a:gd name="T14" fmla="*/ 122 w 174"/>
              <a:gd name="T15" fmla="*/ 168 h 174"/>
              <a:gd name="T16" fmla="*/ 104 w 174"/>
              <a:gd name="T17" fmla="*/ 172 h 174"/>
              <a:gd name="T18" fmla="*/ 88 w 174"/>
              <a:gd name="T19" fmla="*/ 174 h 174"/>
              <a:gd name="T20" fmla="*/ 88 w 174"/>
              <a:gd name="T21" fmla="*/ 174 h 174"/>
              <a:gd name="T22" fmla="*/ 70 w 174"/>
              <a:gd name="T23" fmla="*/ 172 h 174"/>
              <a:gd name="T24" fmla="*/ 54 w 174"/>
              <a:gd name="T25" fmla="*/ 168 h 174"/>
              <a:gd name="T26" fmla="*/ 40 w 174"/>
              <a:gd name="T27" fmla="*/ 160 h 174"/>
              <a:gd name="T28" fmla="*/ 26 w 174"/>
              <a:gd name="T29" fmla="*/ 148 h 174"/>
              <a:gd name="T30" fmla="*/ 16 w 174"/>
              <a:gd name="T31" fmla="*/ 136 h 174"/>
              <a:gd name="T32" fmla="*/ 8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8 w 174"/>
              <a:gd name="T43" fmla="*/ 54 h 174"/>
              <a:gd name="T44" fmla="*/ 16 w 174"/>
              <a:gd name="T45" fmla="*/ 40 h 174"/>
              <a:gd name="T46" fmla="*/ 26 w 174"/>
              <a:gd name="T47" fmla="*/ 26 h 174"/>
              <a:gd name="T48" fmla="*/ 40 w 174"/>
              <a:gd name="T49" fmla="*/ 16 h 174"/>
              <a:gd name="T50" fmla="*/ 54 w 174"/>
              <a:gd name="T51" fmla="*/ 8 h 174"/>
              <a:gd name="T52" fmla="*/ 70 w 174"/>
              <a:gd name="T53" fmla="*/ 2 h 174"/>
              <a:gd name="T54" fmla="*/ 88 w 174"/>
              <a:gd name="T55" fmla="*/ 0 h 174"/>
              <a:gd name="T56" fmla="*/ 88 w 174"/>
              <a:gd name="T57" fmla="*/ 0 h 174"/>
              <a:gd name="T58" fmla="*/ 104 w 174"/>
              <a:gd name="T59" fmla="*/ 2 h 174"/>
              <a:gd name="T60" fmla="*/ 122 w 174"/>
              <a:gd name="T61" fmla="*/ 8 h 174"/>
              <a:gd name="T62" fmla="*/ 136 w 174"/>
              <a:gd name="T63" fmla="*/ 16 h 174"/>
              <a:gd name="T64" fmla="*/ 148 w 174"/>
              <a:gd name="T65" fmla="*/ 26 h 174"/>
              <a:gd name="T66" fmla="*/ 160 w 174"/>
              <a:gd name="T67" fmla="*/ 40 h 174"/>
              <a:gd name="T68" fmla="*/ 168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8" y="122"/>
                </a:lnTo>
                <a:lnTo>
                  <a:pt x="160" y="136"/>
                </a:lnTo>
                <a:lnTo>
                  <a:pt x="148" y="148"/>
                </a:lnTo>
                <a:lnTo>
                  <a:pt x="136" y="160"/>
                </a:lnTo>
                <a:lnTo>
                  <a:pt x="122" y="168"/>
                </a:lnTo>
                <a:lnTo>
                  <a:pt x="104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2" y="8"/>
                </a:lnTo>
                <a:lnTo>
                  <a:pt x="136" y="16"/>
                </a:lnTo>
                <a:lnTo>
                  <a:pt x="148" y="26"/>
                </a:lnTo>
                <a:lnTo>
                  <a:pt x="160" y="40"/>
                </a:lnTo>
                <a:lnTo>
                  <a:pt x="168" y="54"/>
                </a:lnTo>
                <a:lnTo>
                  <a:pt x="172" y="70"/>
                </a:lnTo>
                <a:lnTo>
                  <a:pt x="174" y="88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208"/>
          <p:cNvSpPr>
            <a:spLocks/>
          </p:cNvSpPr>
          <p:nvPr/>
        </p:nvSpPr>
        <p:spPr bwMode="auto">
          <a:xfrm>
            <a:off x="2251075" y="2984500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8 w 174"/>
              <a:gd name="T7" fmla="*/ 122 h 174"/>
              <a:gd name="T8" fmla="*/ 160 w 174"/>
              <a:gd name="T9" fmla="*/ 136 h 174"/>
              <a:gd name="T10" fmla="*/ 148 w 174"/>
              <a:gd name="T11" fmla="*/ 148 h 174"/>
              <a:gd name="T12" fmla="*/ 136 w 174"/>
              <a:gd name="T13" fmla="*/ 160 h 174"/>
              <a:gd name="T14" fmla="*/ 122 w 174"/>
              <a:gd name="T15" fmla="*/ 168 h 174"/>
              <a:gd name="T16" fmla="*/ 104 w 174"/>
              <a:gd name="T17" fmla="*/ 172 h 174"/>
              <a:gd name="T18" fmla="*/ 88 w 174"/>
              <a:gd name="T19" fmla="*/ 174 h 174"/>
              <a:gd name="T20" fmla="*/ 88 w 174"/>
              <a:gd name="T21" fmla="*/ 174 h 174"/>
              <a:gd name="T22" fmla="*/ 70 w 174"/>
              <a:gd name="T23" fmla="*/ 172 h 174"/>
              <a:gd name="T24" fmla="*/ 54 w 174"/>
              <a:gd name="T25" fmla="*/ 168 h 174"/>
              <a:gd name="T26" fmla="*/ 40 w 174"/>
              <a:gd name="T27" fmla="*/ 160 h 174"/>
              <a:gd name="T28" fmla="*/ 26 w 174"/>
              <a:gd name="T29" fmla="*/ 148 h 174"/>
              <a:gd name="T30" fmla="*/ 16 w 174"/>
              <a:gd name="T31" fmla="*/ 136 h 174"/>
              <a:gd name="T32" fmla="*/ 8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8 w 174"/>
              <a:gd name="T43" fmla="*/ 54 h 174"/>
              <a:gd name="T44" fmla="*/ 16 w 174"/>
              <a:gd name="T45" fmla="*/ 40 h 174"/>
              <a:gd name="T46" fmla="*/ 26 w 174"/>
              <a:gd name="T47" fmla="*/ 26 h 174"/>
              <a:gd name="T48" fmla="*/ 40 w 174"/>
              <a:gd name="T49" fmla="*/ 16 h 174"/>
              <a:gd name="T50" fmla="*/ 54 w 174"/>
              <a:gd name="T51" fmla="*/ 8 h 174"/>
              <a:gd name="T52" fmla="*/ 70 w 174"/>
              <a:gd name="T53" fmla="*/ 2 h 174"/>
              <a:gd name="T54" fmla="*/ 88 w 174"/>
              <a:gd name="T55" fmla="*/ 0 h 174"/>
              <a:gd name="T56" fmla="*/ 88 w 174"/>
              <a:gd name="T57" fmla="*/ 0 h 174"/>
              <a:gd name="T58" fmla="*/ 104 w 174"/>
              <a:gd name="T59" fmla="*/ 2 h 174"/>
              <a:gd name="T60" fmla="*/ 122 w 174"/>
              <a:gd name="T61" fmla="*/ 8 h 174"/>
              <a:gd name="T62" fmla="*/ 136 w 174"/>
              <a:gd name="T63" fmla="*/ 16 h 174"/>
              <a:gd name="T64" fmla="*/ 148 w 174"/>
              <a:gd name="T65" fmla="*/ 26 h 174"/>
              <a:gd name="T66" fmla="*/ 160 w 174"/>
              <a:gd name="T67" fmla="*/ 40 h 174"/>
              <a:gd name="T68" fmla="*/ 168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8" y="122"/>
                </a:lnTo>
                <a:lnTo>
                  <a:pt x="160" y="136"/>
                </a:lnTo>
                <a:lnTo>
                  <a:pt x="148" y="148"/>
                </a:lnTo>
                <a:lnTo>
                  <a:pt x="136" y="160"/>
                </a:lnTo>
                <a:lnTo>
                  <a:pt x="122" y="168"/>
                </a:lnTo>
                <a:lnTo>
                  <a:pt x="104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2" y="8"/>
                </a:lnTo>
                <a:lnTo>
                  <a:pt x="136" y="16"/>
                </a:lnTo>
                <a:lnTo>
                  <a:pt x="148" y="26"/>
                </a:lnTo>
                <a:lnTo>
                  <a:pt x="160" y="40"/>
                </a:lnTo>
                <a:lnTo>
                  <a:pt x="168" y="54"/>
                </a:lnTo>
                <a:lnTo>
                  <a:pt x="172" y="70"/>
                </a:lnTo>
                <a:lnTo>
                  <a:pt x="174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209"/>
          <p:cNvSpPr>
            <a:spLocks/>
          </p:cNvSpPr>
          <p:nvPr/>
        </p:nvSpPr>
        <p:spPr bwMode="auto">
          <a:xfrm>
            <a:off x="2251075" y="2984500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8 w 174"/>
              <a:gd name="T7" fmla="*/ 122 h 174"/>
              <a:gd name="T8" fmla="*/ 160 w 174"/>
              <a:gd name="T9" fmla="*/ 136 h 174"/>
              <a:gd name="T10" fmla="*/ 148 w 174"/>
              <a:gd name="T11" fmla="*/ 148 h 174"/>
              <a:gd name="T12" fmla="*/ 136 w 174"/>
              <a:gd name="T13" fmla="*/ 160 h 174"/>
              <a:gd name="T14" fmla="*/ 122 w 174"/>
              <a:gd name="T15" fmla="*/ 168 h 174"/>
              <a:gd name="T16" fmla="*/ 104 w 174"/>
              <a:gd name="T17" fmla="*/ 172 h 174"/>
              <a:gd name="T18" fmla="*/ 88 w 174"/>
              <a:gd name="T19" fmla="*/ 174 h 174"/>
              <a:gd name="T20" fmla="*/ 88 w 174"/>
              <a:gd name="T21" fmla="*/ 174 h 174"/>
              <a:gd name="T22" fmla="*/ 70 w 174"/>
              <a:gd name="T23" fmla="*/ 172 h 174"/>
              <a:gd name="T24" fmla="*/ 54 w 174"/>
              <a:gd name="T25" fmla="*/ 168 h 174"/>
              <a:gd name="T26" fmla="*/ 40 w 174"/>
              <a:gd name="T27" fmla="*/ 160 h 174"/>
              <a:gd name="T28" fmla="*/ 26 w 174"/>
              <a:gd name="T29" fmla="*/ 148 h 174"/>
              <a:gd name="T30" fmla="*/ 16 w 174"/>
              <a:gd name="T31" fmla="*/ 136 h 174"/>
              <a:gd name="T32" fmla="*/ 8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8 w 174"/>
              <a:gd name="T43" fmla="*/ 54 h 174"/>
              <a:gd name="T44" fmla="*/ 16 w 174"/>
              <a:gd name="T45" fmla="*/ 40 h 174"/>
              <a:gd name="T46" fmla="*/ 26 w 174"/>
              <a:gd name="T47" fmla="*/ 26 h 174"/>
              <a:gd name="T48" fmla="*/ 40 w 174"/>
              <a:gd name="T49" fmla="*/ 16 h 174"/>
              <a:gd name="T50" fmla="*/ 54 w 174"/>
              <a:gd name="T51" fmla="*/ 8 h 174"/>
              <a:gd name="T52" fmla="*/ 70 w 174"/>
              <a:gd name="T53" fmla="*/ 2 h 174"/>
              <a:gd name="T54" fmla="*/ 88 w 174"/>
              <a:gd name="T55" fmla="*/ 0 h 174"/>
              <a:gd name="T56" fmla="*/ 88 w 174"/>
              <a:gd name="T57" fmla="*/ 0 h 174"/>
              <a:gd name="T58" fmla="*/ 104 w 174"/>
              <a:gd name="T59" fmla="*/ 2 h 174"/>
              <a:gd name="T60" fmla="*/ 122 w 174"/>
              <a:gd name="T61" fmla="*/ 8 h 174"/>
              <a:gd name="T62" fmla="*/ 136 w 174"/>
              <a:gd name="T63" fmla="*/ 16 h 174"/>
              <a:gd name="T64" fmla="*/ 148 w 174"/>
              <a:gd name="T65" fmla="*/ 26 h 174"/>
              <a:gd name="T66" fmla="*/ 160 w 174"/>
              <a:gd name="T67" fmla="*/ 40 h 174"/>
              <a:gd name="T68" fmla="*/ 168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8" y="122"/>
                </a:lnTo>
                <a:lnTo>
                  <a:pt x="160" y="136"/>
                </a:lnTo>
                <a:lnTo>
                  <a:pt x="148" y="148"/>
                </a:lnTo>
                <a:lnTo>
                  <a:pt x="136" y="160"/>
                </a:lnTo>
                <a:lnTo>
                  <a:pt x="122" y="168"/>
                </a:lnTo>
                <a:lnTo>
                  <a:pt x="104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2" y="8"/>
                </a:lnTo>
                <a:lnTo>
                  <a:pt x="136" y="16"/>
                </a:lnTo>
                <a:lnTo>
                  <a:pt x="148" y="26"/>
                </a:lnTo>
                <a:lnTo>
                  <a:pt x="160" y="40"/>
                </a:lnTo>
                <a:lnTo>
                  <a:pt x="168" y="54"/>
                </a:lnTo>
                <a:lnTo>
                  <a:pt x="172" y="70"/>
                </a:lnTo>
                <a:lnTo>
                  <a:pt x="174" y="8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210"/>
          <p:cNvSpPr>
            <a:spLocks/>
          </p:cNvSpPr>
          <p:nvPr/>
        </p:nvSpPr>
        <p:spPr bwMode="auto">
          <a:xfrm>
            <a:off x="3997325" y="34480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6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0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0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6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4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0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0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4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6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4"/>
                </a:lnTo>
                <a:lnTo>
                  <a:pt x="38" y="14"/>
                </a:lnTo>
                <a:lnTo>
                  <a:pt x="52" y="6"/>
                </a:lnTo>
                <a:lnTo>
                  <a:pt x="68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6" y="24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211"/>
          <p:cNvSpPr>
            <a:spLocks/>
          </p:cNvSpPr>
          <p:nvPr/>
        </p:nvSpPr>
        <p:spPr bwMode="auto">
          <a:xfrm>
            <a:off x="3997325" y="34480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6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0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0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6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4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0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0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4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6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4"/>
                </a:lnTo>
                <a:lnTo>
                  <a:pt x="38" y="14"/>
                </a:lnTo>
                <a:lnTo>
                  <a:pt x="52" y="6"/>
                </a:lnTo>
                <a:lnTo>
                  <a:pt x="68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6" y="24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212"/>
          <p:cNvSpPr>
            <a:spLocks/>
          </p:cNvSpPr>
          <p:nvPr/>
        </p:nvSpPr>
        <p:spPr bwMode="auto">
          <a:xfrm>
            <a:off x="3997325" y="34480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6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0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0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6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4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0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0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4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6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4"/>
                </a:lnTo>
                <a:lnTo>
                  <a:pt x="38" y="14"/>
                </a:lnTo>
                <a:lnTo>
                  <a:pt x="52" y="6"/>
                </a:lnTo>
                <a:lnTo>
                  <a:pt x="68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6" y="24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3"/>
          <p:cNvSpPr>
            <a:spLocks/>
          </p:cNvSpPr>
          <p:nvPr/>
        </p:nvSpPr>
        <p:spPr bwMode="auto">
          <a:xfrm>
            <a:off x="2447925" y="3775075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6 w 174"/>
              <a:gd name="T7" fmla="*/ 122 h 174"/>
              <a:gd name="T8" fmla="*/ 158 w 174"/>
              <a:gd name="T9" fmla="*/ 136 h 174"/>
              <a:gd name="T10" fmla="*/ 148 w 174"/>
              <a:gd name="T11" fmla="*/ 148 h 174"/>
              <a:gd name="T12" fmla="*/ 134 w 174"/>
              <a:gd name="T13" fmla="*/ 160 h 174"/>
              <a:gd name="T14" fmla="*/ 120 w 174"/>
              <a:gd name="T15" fmla="*/ 168 h 174"/>
              <a:gd name="T16" fmla="*/ 104 w 174"/>
              <a:gd name="T17" fmla="*/ 172 h 174"/>
              <a:gd name="T18" fmla="*/ 86 w 174"/>
              <a:gd name="T19" fmla="*/ 174 h 174"/>
              <a:gd name="T20" fmla="*/ 86 w 174"/>
              <a:gd name="T21" fmla="*/ 174 h 174"/>
              <a:gd name="T22" fmla="*/ 70 w 174"/>
              <a:gd name="T23" fmla="*/ 172 h 174"/>
              <a:gd name="T24" fmla="*/ 52 w 174"/>
              <a:gd name="T25" fmla="*/ 168 h 174"/>
              <a:gd name="T26" fmla="*/ 38 w 174"/>
              <a:gd name="T27" fmla="*/ 160 h 174"/>
              <a:gd name="T28" fmla="*/ 26 w 174"/>
              <a:gd name="T29" fmla="*/ 148 h 174"/>
              <a:gd name="T30" fmla="*/ 14 w 174"/>
              <a:gd name="T31" fmla="*/ 136 h 174"/>
              <a:gd name="T32" fmla="*/ 6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6 w 174"/>
              <a:gd name="T43" fmla="*/ 54 h 174"/>
              <a:gd name="T44" fmla="*/ 14 w 174"/>
              <a:gd name="T45" fmla="*/ 38 h 174"/>
              <a:gd name="T46" fmla="*/ 26 w 174"/>
              <a:gd name="T47" fmla="*/ 26 h 174"/>
              <a:gd name="T48" fmla="*/ 38 w 174"/>
              <a:gd name="T49" fmla="*/ 14 h 174"/>
              <a:gd name="T50" fmla="*/ 52 w 174"/>
              <a:gd name="T51" fmla="*/ 6 h 174"/>
              <a:gd name="T52" fmla="*/ 70 w 174"/>
              <a:gd name="T53" fmla="*/ 2 h 174"/>
              <a:gd name="T54" fmla="*/ 86 w 174"/>
              <a:gd name="T55" fmla="*/ 0 h 174"/>
              <a:gd name="T56" fmla="*/ 86 w 174"/>
              <a:gd name="T57" fmla="*/ 0 h 174"/>
              <a:gd name="T58" fmla="*/ 104 w 174"/>
              <a:gd name="T59" fmla="*/ 2 h 174"/>
              <a:gd name="T60" fmla="*/ 120 w 174"/>
              <a:gd name="T61" fmla="*/ 6 h 174"/>
              <a:gd name="T62" fmla="*/ 134 w 174"/>
              <a:gd name="T63" fmla="*/ 14 h 174"/>
              <a:gd name="T64" fmla="*/ 148 w 174"/>
              <a:gd name="T65" fmla="*/ 26 h 174"/>
              <a:gd name="T66" fmla="*/ 158 w 174"/>
              <a:gd name="T67" fmla="*/ 38 h 174"/>
              <a:gd name="T68" fmla="*/ 166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6" y="122"/>
                </a:lnTo>
                <a:lnTo>
                  <a:pt x="158" y="136"/>
                </a:lnTo>
                <a:lnTo>
                  <a:pt x="148" y="148"/>
                </a:lnTo>
                <a:lnTo>
                  <a:pt x="134" y="160"/>
                </a:lnTo>
                <a:lnTo>
                  <a:pt x="120" y="168"/>
                </a:lnTo>
                <a:lnTo>
                  <a:pt x="104" y="172"/>
                </a:lnTo>
                <a:lnTo>
                  <a:pt x="86" y="174"/>
                </a:lnTo>
                <a:lnTo>
                  <a:pt x="86" y="174"/>
                </a:lnTo>
                <a:lnTo>
                  <a:pt x="70" y="172"/>
                </a:lnTo>
                <a:lnTo>
                  <a:pt x="52" y="168"/>
                </a:lnTo>
                <a:lnTo>
                  <a:pt x="38" y="160"/>
                </a:lnTo>
                <a:lnTo>
                  <a:pt x="26" y="148"/>
                </a:lnTo>
                <a:lnTo>
                  <a:pt x="14" y="136"/>
                </a:lnTo>
                <a:lnTo>
                  <a:pt x="6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6" y="54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70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4"/>
                </a:lnTo>
                <a:lnTo>
                  <a:pt x="172" y="70"/>
                </a:lnTo>
                <a:lnTo>
                  <a:pt x="174" y="88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14"/>
          <p:cNvSpPr>
            <a:spLocks/>
          </p:cNvSpPr>
          <p:nvPr/>
        </p:nvSpPr>
        <p:spPr bwMode="auto">
          <a:xfrm>
            <a:off x="2447925" y="3775075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6 w 174"/>
              <a:gd name="T7" fmla="*/ 122 h 174"/>
              <a:gd name="T8" fmla="*/ 158 w 174"/>
              <a:gd name="T9" fmla="*/ 136 h 174"/>
              <a:gd name="T10" fmla="*/ 148 w 174"/>
              <a:gd name="T11" fmla="*/ 148 h 174"/>
              <a:gd name="T12" fmla="*/ 134 w 174"/>
              <a:gd name="T13" fmla="*/ 160 h 174"/>
              <a:gd name="T14" fmla="*/ 120 w 174"/>
              <a:gd name="T15" fmla="*/ 168 h 174"/>
              <a:gd name="T16" fmla="*/ 104 w 174"/>
              <a:gd name="T17" fmla="*/ 172 h 174"/>
              <a:gd name="T18" fmla="*/ 86 w 174"/>
              <a:gd name="T19" fmla="*/ 174 h 174"/>
              <a:gd name="T20" fmla="*/ 86 w 174"/>
              <a:gd name="T21" fmla="*/ 174 h 174"/>
              <a:gd name="T22" fmla="*/ 70 w 174"/>
              <a:gd name="T23" fmla="*/ 172 h 174"/>
              <a:gd name="T24" fmla="*/ 52 w 174"/>
              <a:gd name="T25" fmla="*/ 168 h 174"/>
              <a:gd name="T26" fmla="*/ 38 w 174"/>
              <a:gd name="T27" fmla="*/ 160 h 174"/>
              <a:gd name="T28" fmla="*/ 26 w 174"/>
              <a:gd name="T29" fmla="*/ 148 h 174"/>
              <a:gd name="T30" fmla="*/ 14 w 174"/>
              <a:gd name="T31" fmla="*/ 136 h 174"/>
              <a:gd name="T32" fmla="*/ 6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6 w 174"/>
              <a:gd name="T43" fmla="*/ 54 h 174"/>
              <a:gd name="T44" fmla="*/ 14 w 174"/>
              <a:gd name="T45" fmla="*/ 38 h 174"/>
              <a:gd name="T46" fmla="*/ 26 w 174"/>
              <a:gd name="T47" fmla="*/ 26 h 174"/>
              <a:gd name="T48" fmla="*/ 38 w 174"/>
              <a:gd name="T49" fmla="*/ 14 h 174"/>
              <a:gd name="T50" fmla="*/ 52 w 174"/>
              <a:gd name="T51" fmla="*/ 6 h 174"/>
              <a:gd name="T52" fmla="*/ 70 w 174"/>
              <a:gd name="T53" fmla="*/ 2 h 174"/>
              <a:gd name="T54" fmla="*/ 86 w 174"/>
              <a:gd name="T55" fmla="*/ 0 h 174"/>
              <a:gd name="T56" fmla="*/ 86 w 174"/>
              <a:gd name="T57" fmla="*/ 0 h 174"/>
              <a:gd name="T58" fmla="*/ 104 w 174"/>
              <a:gd name="T59" fmla="*/ 2 h 174"/>
              <a:gd name="T60" fmla="*/ 120 w 174"/>
              <a:gd name="T61" fmla="*/ 6 h 174"/>
              <a:gd name="T62" fmla="*/ 134 w 174"/>
              <a:gd name="T63" fmla="*/ 14 h 174"/>
              <a:gd name="T64" fmla="*/ 148 w 174"/>
              <a:gd name="T65" fmla="*/ 26 h 174"/>
              <a:gd name="T66" fmla="*/ 158 w 174"/>
              <a:gd name="T67" fmla="*/ 38 h 174"/>
              <a:gd name="T68" fmla="*/ 166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6" y="122"/>
                </a:lnTo>
                <a:lnTo>
                  <a:pt x="158" y="136"/>
                </a:lnTo>
                <a:lnTo>
                  <a:pt x="148" y="148"/>
                </a:lnTo>
                <a:lnTo>
                  <a:pt x="134" y="160"/>
                </a:lnTo>
                <a:lnTo>
                  <a:pt x="120" y="168"/>
                </a:lnTo>
                <a:lnTo>
                  <a:pt x="104" y="172"/>
                </a:lnTo>
                <a:lnTo>
                  <a:pt x="86" y="174"/>
                </a:lnTo>
                <a:lnTo>
                  <a:pt x="86" y="174"/>
                </a:lnTo>
                <a:lnTo>
                  <a:pt x="70" y="172"/>
                </a:lnTo>
                <a:lnTo>
                  <a:pt x="52" y="168"/>
                </a:lnTo>
                <a:lnTo>
                  <a:pt x="38" y="160"/>
                </a:lnTo>
                <a:lnTo>
                  <a:pt x="26" y="148"/>
                </a:lnTo>
                <a:lnTo>
                  <a:pt x="14" y="136"/>
                </a:lnTo>
                <a:lnTo>
                  <a:pt x="6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6" y="54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70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4"/>
                </a:lnTo>
                <a:lnTo>
                  <a:pt x="172" y="70"/>
                </a:lnTo>
                <a:lnTo>
                  <a:pt x="174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15"/>
          <p:cNvSpPr>
            <a:spLocks/>
          </p:cNvSpPr>
          <p:nvPr/>
        </p:nvSpPr>
        <p:spPr bwMode="auto">
          <a:xfrm>
            <a:off x="2447925" y="3775075"/>
            <a:ext cx="276225" cy="276225"/>
          </a:xfrm>
          <a:custGeom>
            <a:avLst/>
            <a:gdLst>
              <a:gd name="T0" fmla="*/ 174 w 174"/>
              <a:gd name="T1" fmla="*/ 88 h 174"/>
              <a:gd name="T2" fmla="*/ 174 w 174"/>
              <a:gd name="T3" fmla="*/ 88 h 174"/>
              <a:gd name="T4" fmla="*/ 172 w 174"/>
              <a:gd name="T5" fmla="*/ 104 h 174"/>
              <a:gd name="T6" fmla="*/ 166 w 174"/>
              <a:gd name="T7" fmla="*/ 122 h 174"/>
              <a:gd name="T8" fmla="*/ 158 w 174"/>
              <a:gd name="T9" fmla="*/ 136 h 174"/>
              <a:gd name="T10" fmla="*/ 148 w 174"/>
              <a:gd name="T11" fmla="*/ 148 h 174"/>
              <a:gd name="T12" fmla="*/ 134 w 174"/>
              <a:gd name="T13" fmla="*/ 160 h 174"/>
              <a:gd name="T14" fmla="*/ 120 w 174"/>
              <a:gd name="T15" fmla="*/ 168 h 174"/>
              <a:gd name="T16" fmla="*/ 104 w 174"/>
              <a:gd name="T17" fmla="*/ 172 h 174"/>
              <a:gd name="T18" fmla="*/ 86 w 174"/>
              <a:gd name="T19" fmla="*/ 174 h 174"/>
              <a:gd name="T20" fmla="*/ 86 w 174"/>
              <a:gd name="T21" fmla="*/ 174 h 174"/>
              <a:gd name="T22" fmla="*/ 70 w 174"/>
              <a:gd name="T23" fmla="*/ 172 h 174"/>
              <a:gd name="T24" fmla="*/ 52 w 174"/>
              <a:gd name="T25" fmla="*/ 168 h 174"/>
              <a:gd name="T26" fmla="*/ 38 w 174"/>
              <a:gd name="T27" fmla="*/ 160 h 174"/>
              <a:gd name="T28" fmla="*/ 26 w 174"/>
              <a:gd name="T29" fmla="*/ 148 h 174"/>
              <a:gd name="T30" fmla="*/ 14 w 174"/>
              <a:gd name="T31" fmla="*/ 136 h 174"/>
              <a:gd name="T32" fmla="*/ 6 w 174"/>
              <a:gd name="T33" fmla="*/ 122 h 174"/>
              <a:gd name="T34" fmla="*/ 2 w 174"/>
              <a:gd name="T35" fmla="*/ 104 h 174"/>
              <a:gd name="T36" fmla="*/ 0 w 174"/>
              <a:gd name="T37" fmla="*/ 88 h 174"/>
              <a:gd name="T38" fmla="*/ 0 w 174"/>
              <a:gd name="T39" fmla="*/ 88 h 174"/>
              <a:gd name="T40" fmla="*/ 2 w 174"/>
              <a:gd name="T41" fmla="*/ 70 h 174"/>
              <a:gd name="T42" fmla="*/ 6 w 174"/>
              <a:gd name="T43" fmla="*/ 54 h 174"/>
              <a:gd name="T44" fmla="*/ 14 w 174"/>
              <a:gd name="T45" fmla="*/ 38 h 174"/>
              <a:gd name="T46" fmla="*/ 26 w 174"/>
              <a:gd name="T47" fmla="*/ 26 h 174"/>
              <a:gd name="T48" fmla="*/ 38 w 174"/>
              <a:gd name="T49" fmla="*/ 14 h 174"/>
              <a:gd name="T50" fmla="*/ 52 w 174"/>
              <a:gd name="T51" fmla="*/ 6 h 174"/>
              <a:gd name="T52" fmla="*/ 70 w 174"/>
              <a:gd name="T53" fmla="*/ 2 h 174"/>
              <a:gd name="T54" fmla="*/ 86 w 174"/>
              <a:gd name="T55" fmla="*/ 0 h 174"/>
              <a:gd name="T56" fmla="*/ 86 w 174"/>
              <a:gd name="T57" fmla="*/ 0 h 174"/>
              <a:gd name="T58" fmla="*/ 104 w 174"/>
              <a:gd name="T59" fmla="*/ 2 h 174"/>
              <a:gd name="T60" fmla="*/ 120 w 174"/>
              <a:gd name="T61" fmla="*/ 6 h 174"/>
              <a:gd name="T62" fmla="*/ 134 w 174"/>
              <a:gd name="T63" fmla="*/ 14 h 174"/>
              <a:gd name="T64" fmla="*/ 148 w 174"/>
              <a:gd name="T65" fmla="*/ 26 h 174"/>
              <a:gd name="T66" fmla="*/ 158 w 174"/>
              <a:gd name="T67" fmla="*/ 38 h 174"/>
              <a:gd name="T68" fmla="*/ 166 w 174"/>
              <a:gd name="T69" fmla="*/ 54 h 174"/>
              <a:gd name="T70" fmla="*/ 172 w 174"/>
              <a:gd name="T71" fmla="*/ 70 h 174"/>
              <a:gd name="T72" fmla="*/ 174 w 174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4">
                <a:moveTo>
                  <a:pt x="174" y="88"/>
                </a:moveTo>
                <a:lnTo>
                  <a:pt x="174" y="88"/>
                </a:lnTo>
                <a:lnTo>
                  <a:pt x="172" y="104"/>
                </a:lnTo>
                <a:lnTo>
                  <a:pt x="166" y="122"/>
                </a:lnTo>
                <a:lnTo>
                  <a:pt x="158" y="136"/>
                </a:lnTo>
                <a:lnTo>
                  <a:pt x="148" y="148"/>
                </a:lnTo>
                <a:lnTo>
                  <a:pt x="134" y="160"/>
                </a:lnTo>
                <a:lnTo>
                  <a:pt x="120" y="168"/>
                </a:lnTo>
                <a:lnTo>
                  <a:pt x="104" y="172"/>
                </a:lnTo>
                <a:lnTo>
                  <a:pt x="86" y="174"/>
                </a:lnTo>
                <a:lnTo>
                  <a:pt x="86" y="174"/>
                </a:lnTo>
                <a:lnTo>
                  <a:pt x="70" y="172"/>
                </a:lnTo>
                <a:lnTo>
                  <a:pt x="52" y="168"/>
                </a:lnTo>
                <a:lnTo>
                  <a:pt x="38" y="160"/>
                </a:lnTo>
                <a:lnTo>
                  <a:pt x="26" y="148"/>
                </a:lnTo>
                <a:lnTo>
                  <a:pt x="14" y="136"/>
                </a:lnTo>
                <a:lnTo>
                  <a:pt x="6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6" y="54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70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4"/>
                </a:lnTo>
                <a:lnTo>
                  <a:pt x="172" y="70"/>
                </a:lnTo>
                <a:lnTo>
                  <a:pt x="174" y="8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16"/>
          <p:cNvSpPr>
            <a:spLocks/>
          </p:cNvSpPr>
          <p:nvPr/>
        </p:nvSpPr>
        <p:spPr bwMode="auto">
          <a:xfrm>
            <a:off x="3514725" y="4029075"/>
            <a:ext cx="279400" cy="276225"/>
          </a:xfrm>
          <a:custGeom>
            <a:avLst/>
            <a:gdLst>
              <a:gd name="T0" fmla="*/ 176 w 176"/>
              <a:gd name="T1" fmla="*/ 88 h 174"/>
              <a:gd name="T2" fmla="*/ 176 w 176"/>
              <a:gd name="T3" fmla="*/ 88 h 174"/>
              <a:gd name="T4" fmla="*/ 174 w 176"/>
              <a:gd name="T5" fmla="*/ 104 h 174"/>
              <a:gd name="T6" fmla="*/ 168 w 176"/>
              <a:gd name="T7" fmla="*/ 122 h 174"/>
              <a:gd name="T8" fmla="*/ 160 w 176"/>
              <a:gd name="T9" fmla="*/ 136 h 174"/>
              <a:gd name="T10" fmla="*/ 150 w 176"/>
              <a:gd name="T11" fmla="*/ 148 h 174"/>
              <a:gd name="T12" fmla="*/ 136 w 176"/>
              <a:gd name="T13" fmla="*/ 160 h 174"/>
              <a:gd name="T14" fmla="*/ 122 w 176"/>
              <a:gd name="T15" fmla="*/ 168 h 174"/>
              <a:gd name="T16" fmla="*/ 106 w 176"/>
              <a:gd name="T17" fmla="*/ 172 h 174"/>
              <a:gd name="T18" fmla="*/ 88 w 176"/>
              <a:gd name="T19" fmla="*/ 174 h 174"/>
              <a:gd name="T20" fmla="*/ 88 w 176"/>
              <a:gd name="T21" fmla="*/ 174 h 174"/>
              <a:gd name="T22" fmla="*/ 70 w 176"/>
              <a:gd name="T23" fmla="*/ 172 h 174"/>
              <a:gd name="T24" fmla="*/ 54 w 176"/>
              <a:gd name="T25" fmla="*/ 168 h 174"/>
              <a:gd name="T26" fmla="*/ 40 w 176"/>
              <a:gd name="T27" fmla="*/ 160 h 174"/>
              <a:gd name="T28" fmla="*/ 26 w 176"/>
              <a:gd name="T29" fmla="*/ 148 h 174"/>
              <a:gd name="T30" fmla="*/ 16 w 176"/>
              <a:gd name="T31" fmla="*/ 136 h 174"/>
              <a:gd name="T32" fmla="*/ 8 w 176"/>
              <a:gd name="T33" fmla="*/ 122 h 174"/>
              <a:gd name="T34" fmla="*/ 2 w 176"/>
              <a:gd name="T35" fmla="*/ 104 h 174"/>
              <a:gd name="T36" fmla="*/ 0 w 176"/>
              <a:gd name="T37" fmla="*/ 88 h 174"/>
              <a:gd name="T38" fmla="*/ 0 w 176"/>
              <a:gd name="T39" fmla="*/ 88 h 174"/>
              <a:gd name="T40" fmla="*/ 2 w 176"/>
              <a:gd name="T41" fmla="*/ 70 h 174"/>
              <a:gd name="T42" fmla="*/ 8 w 176"/>
              <a:gd name="T43" fmla="*/ 54 h 174"/>
              <a:gd name="T44" fmla="*/ 16 w 176"/>
              <a:gd name="T45" fmla="*/ 40 h 174"/>
              <a:gd name="T46" fmla="*/ 26 w 176"/>
              <a:gd name="T47" fmla="*/ 26 h 174"/>
              <a:gd name="T48" fmla="*/ 40 w 176"/>
              <a:gd name="T49" fmla="*/ 16 h 174"/>
              <a:gd name="T50" fmla="*/ 54 w 176"/>
              <a:gd name="T51" fmla="*/ 8 h 174"/>
              <a:gd name="T52" fmla="*/ 70 w 176"/>
              <a:gd name="T53" fmla="*/ 2 h 174"/>
              <a:gd name="T54" fmla="*/ 88 w 176"/>
              <a:gd name="T55" fmla="*/ 0 h 174"/>
              <a:gd name="T56" fmla="*/ 88 w 176"/>
              <a:gd name="T57" fmla="*/ 0 h 174"/>
              <a:gd name="T58" fmla="*/ 106 w 176"/>
              <a:gd name="T59" fmla="*/ 2 h 174"/>
              <a:gd name="T60" fmla="*/ 122 w 176"/>
              <a:gd name="T61" fmla="*/ 8 h 174"/>
              <a:gd name="T62" fmla="*/ 136 w 176"/>
              <a:gd name="T63" fmla="*/ 16 h 174"/>
              <a:gd name="T64" fmla="*/ 150 w 176"/>
              <a:gd name="T65" fmla="*/ 26 h 174"/>
              <a:gd name="T66" fmla="*/ 160 w 176"/>
              <a:gd name="T67" fmla="*/ 40 h 174"/>
              <a:gd name="T68" fmla="*/ 168 w 176"/>
              <a:gd name="T69" fmla="*/ 54 h 174"/>
              <a:gd name="T70" fmla="*/ 174 w 176"/>
              <a:gd name="T71" fmla="*/ 70 h 174"/>
              <a:gd name="T72" fmla="*/ 176 w 176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4">
                <a:moveTo>
                  <a:pt x="176" y="88"/>
                </a:moveTo>
                <a:lnTo>
                  <a:pt x="176" y="88"/>
                </a:lnTo>
                <a:lnTo>
                  <a:pt x="174" y="104"/>
                </a:lnTo>
                <a:lnTo>
                  <a:pt x="168" y="122"/>
                </a:lnTo>
                <a:lnTo>
                  <a:pt x="160" y="136"/>
                </a:lnTo>
                <a:lnTo>
                  <a:pt x="150" y="148"/>
                </a:lnTo>
                <a:lnTo>
                  <a:pt x="136" y="160"/>
                </a:lnTo>
                <a:lnTo>
                  <a:pt x="122" y="168"/>
                </a:lnTo>
                <a:lnTo>
                  <a:pt x="106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6" y="2"/>
                </a:lnTo>
                <a:lnTo>
                  <a:pt x="122" y="8"/>
                </a:lnTo>
                <a:lnTo>
                  <a:pt x="136" y="16"/>
                </a:lnTo>
                <a:lnTo>
                  <a:pt x="150" y="26"/>
                </a:lnTo>
                <a:lnTo>
                  <a:pt x="160" y="40"/>
                </a:lnTo>
                <a:lnTo>
                  <a:pt x="168" y="54"/>
                </a:lnTo>
                <a:lnTo>
                  <a:pt x="174" y="70"/>
                </a:lnTo>
                <a:lnTo>
                  <a:pt x="176" y="88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0" name="Freeform 217"/>
          <p:cNvSpPr>
            <a:spLocks/>
          </p:cNvSpPr>
          <p:nvPr/>
        </p:nvSpPr>
        <p:spPr bwMode="auto">
          <a:xfrm>
            <a:off x="3514725" y="4029075"/>
            <a:ext cx="279400" cy="276225"/>
          </a:xfrm>
          <a:custGeom>
            <a:avLst/>
            <a:gdLst>
              <a:gd name="T0" fmla="*/ 176 w 176"/>
              <a:gd name="T1" fmla="*/ 88 h 174"/>
              <a:gd name="T2" fmla="*/ 176 w 176"/>
              <a:gd name="T3" fmla="*/ 88 h 174"/>
              <a:gd name="T4" fmla="*/ 174 w 176"/>
              <a:gd name="T5" fmla="*/ 104 h 174"/>
              <a:gd name="T6" fmla="*/ 168 w 176"/>
              <a:gd name="T7" fmla="*/ 122 h 174"/>
              <a:gd name="T8" fmla="*/ 160 w 176"/>
              <a:gd name="T9" fmla="*/ 136 h 174"/>
              <a:gd name="T10" fmla="*/ 150 w 176"/>
              <a:gd name="T11" fmla="*/ 148 h 174"/>
              <a:gd name="T12" fmla="*/ 136 w 176"/>
              <a:gd name="T13" fmla="*/ 160 h 174"/>
              <a:gd name="T14" fmla="*/ 122 w 176"/>
              <a:gd name="T15" fmla="*/ 168 h 174"/>
              <a:gd name="T16" fmla="*/ 106 w 176"/>
              <a:gd name="T17" fmla="*/ 172 h 174"/>
              <a:gd name="T18" fmla="*/ 88 w 176"/>
              <a:gd name="T19" fmla="*/ 174 h 174"/>
              <a:gd name="T20" fmla="*/ 88 w 176"/>
              <a:gd name="T21" fmla="*/ 174 h 174"/>
              <a:gd name="T22" fmla="*/ 70 w 176"/>
              <a:gd name="T23" fmla="*/ 172 h 174"/>
              <a:gd name="T24" fmla="*/ 54 w 176"/>
              <a:gd name="T25" fmla="*/ 168 h 174"/>
              <a:gd name="T26" fmla="*/ 40 w 176"/>
              <a:gd name="T27" fmla="*/ 160 h 174"/>
              <a:gd name="T28" fmla="*/ 26 w 176"/>
              <a:gd name="T29" fmla="*/ 148 h 174"/>
              <a:gd name="T30" fmla="*/ 16 w 176"/>
              <a:gd name="T31" fmla="*/ 136 h 174"/>
              <a:gd name="T32" fmla="*/ 8 w 176"/>
              <a:gd name="T33" fmla="*/ 122 h 174"/>
              <a:gd name="T34" fmla="*/ 2 w 176"/>
              <a:gd name="T35" fmla="*/ 104 h 174"/>
              <a:gd name="T36" fmla="*/ 0 w 176"/>
              <a:gd name="T37" fmla="*/ 88 h 174"/>
              <a:gd name="T38" fmla="*/ 0 w 176"/>
              <a:gd name="T39" fmla="*/ 88 h 174"/>
              <a:gd name="T40" fmla="*/ 2 w 176"/>
              <a:gd name="T41" fmla="*/ 70 h 174"/>
              <a:gd name="T42" fmla="*/ 8 w 176"/>
              <a:gd name="T43" fmla="*/ 54 h 174"/>
              <a:gd name="T44" fmla="*/ 16 w 176"/>
              <a:gd name="T45" fmla="*/ 40 h 174"/>
              <a:gd name="T46" fmla="*/ 26 w 176"/>
              <a:gd name="T47" fmla="*/ 26 h 174"/>
              <a:gd name="T48" fmla="*/ 40 w 176"/>
              <a:gd name="T49" fmla="*/ 16 h 174"/>
              <a:gd name="T50" fmla="*/ 54 w 176"/>
              <a:gd name="T51" fmla="*/ 8 h 174"/>
              <a:gd name="T52" fmla="*/ 70 w 176"/>
              <a:gd name="T53" fmla="*/ 2 h 174"/>
              <a:gd name="T54" fmla="*/ 88 w 176"/>
              <a:gd name="T55" fmla="*/ 0 h 174"/>
              <a:gd name="T56" fmla="*/ 88 w 176"/>
              <a:gd name="T57" fmla="*/ 0 h 174"/>
              <a:gd name="T58" fmla="*/ 106 w 176"/>
              <a:gd name="T59" fmla="*/ 2 h 174"/>
              <a:gd name="T60" fmla="*/ 122 w 176"/>
              <a:gd name="T61" fmla="*/ 8 h 174"/>
              <a:gd name="T62" fmla="*/ 136 w 176"/>
              <a:gd name="T63" fmla="*/ 16 h 174"/>
              <a:gd name="T64" fmla="*/ 150 w 176"/>
              <a:gd name="T65" fmla="*/ 26 h 174"/>
              <a:gd name="T66" fmla="*/ 160 w 176"/>
              <a:gd name="T67" fmla="*/ 40 h 174"/>
              <a:gd name="T68" fmla="*/ 168 w 176"/>
              <a:gd name="T69" fmla="*/ 54 h 174"/>
              <a:gd name="T70" fmla="*/ 174 w 176"/>
              <a:gd name="T71" fmla="*/ 70 h 174"/>
              <a:gd name="T72" fmla="*/ 176 w 176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4">
                <a:moveTo>
                  <a:pt x="176" y="88"/>
                </a:moveTo>
                <a:lnTo>
                  <a:pt x="176" y="88"/>
                </a:lnTo>
                <a:lnTo>
                  <a:pt x="174" y="104"/>
                </a:lnTo>
                <a:lnTo>
                  <a:pt x="168" y="122"/>
                </a:lnTo>
                <a:lnTo>
                  <a:pt x="160" y="136"/>
                </a:lnTo>
                <a:lnTo>
                  <a:pt x="150" y="148"/>
                </a:lnTo>
                <a:lnTo>
                  <a:pt x="136" y="160"/>
                </a:lnTo>
                <a:lnTo>
                  <a:pt x="122" y="168"/>
                </a:lnTo>
                <a:lnTo>
                  <a:pt x="106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6" y="2"/>
                </a:lnTo>
                <a:lnTo>
                  <a:pt x="122" y="8"/>
                </a:lnTo>
                <a:lnTo>
                  <a:pt x="136" y="16"/>
                </a:lnTo>
                <a:lnTo>
                  <a:pt x="150" y="26"/>
                </a:lnTo>
                <a:lnTo>
                  <a:pt x="160" y="40"/>
                </a:lnTo>
                <a:lnTo>
                  <a:pt x="168" y="54"/>
                </a:lnTo>
                <a:lnTo>
                  <a:pt x="174" y="70"/>
                </a:lnTo>
                <a:lnTo>
                  <a:pt x="176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1" name="Freeform 218"/>
          <p:cNvSpPr>
            <a:spLocks/>
          </p:cNvSpPr>
          <p:nvPr/>
        </p:nvSpPr>
        <p:spPr bwMode="auto">
          <a:xfrm>
            <a:off x="3514725" y="4029075"/>
            <a:ext cx="279400" cy="276225"/>
          </a:xfrm>
          <a:custGeom>
            <a:avLst/>
            <a:gdLst>
              <a:gd name="T0" fmla="*/ 176 w 176"/>
              <a:gd name="T1" fmla="*/ 88 h 174"/>
              <a:gd name="T2" fmla="*/ 176 w 176"/>
              <a:gd name="T3" fmla="*/ 88 h 174"/>
              <a:gd name="T4" fmla="*/ 174 w 176"/>
              <a:gd name="T5" fmla="*/ 104 h 174"/>
              <a:gd name="T6" fmla="*/ 168 w 176"/>
              <a:gd name="T7" fmla="*/ 122 h 174"/>
              <a:gd name="T8" fmla="*/ 160 w 176"/>
              <a:gd name="T9" fmla="*/ 136 h 174"/>
              <a:gd name="T10" fmla="*/ 150 w 176"/>
              <a:gd name="T11" fmla="*/ 148 h 174"/>
              <a:gd name="T12" fmla="*/ 136 w 176"/>
              <a:gd name="T13" fmla="*/ 160 h 174"/>
              <a:gd name="T14" fmla="*/ 122 w 176"/>
              <a:gd name="T15" fmla="*/ 168 h 174"/>
              <a:gd name="T16" fmla="*/ 106 w 176"/>
              <a:gd name="T17" fmla="*/ 172 h 174"/>
              <a:gd name="T18" fmla="*/ 88 w 176"/>
              <a:gd name="T19" fmla="*/ 174 h 174"/>
              <a:gd name="T20" fmla="*/ 88 w 176"/>
              <a:gd name="T21" fmla="*/ 174 h 174"/>
              <a:gd name="T22" fmla="*/ 70 w 176"/>
              <a:gd name="T23" fmla="*/ 172 h 174"/>
              <a:gd name="T24" fmla="*/ 54 w 176"/>
              <a:gd name="T25" fmla="*/ 168 h 174"/>
              <a:gd name="T26" fmla="*/ 40 w 176"/>
              <a:gd name="T27" fmla="*/ 160 h 174"/>
              <a:gd name="T28" fmla="*/ 26 w 176"/>
              <a:gd name="T29" fmla="*/ 148 h 174"/>
              <a:gd name="T30" fmla="*/ 16 w 176"/>
              <a:gd name="T31" fmla="*/ 136 h 174"/>
              <a:gd name="T32" fmla="*/ 8 w 176"/>
              <a:gd name="T33" fmla="*/ 122 h 174"/>
              <a:gd name="T34" fmla="*/ 2 w 176"/>
              <a:gd name="T35" fmla="*/ 104 h 174"/>
              <a:gd name="T36" fmla="*/ 0 w 176"/>
              <a:gd name="T37" fmla="*/ 88 h 174"/>
              <a:gd name="T38" fmla="*/ 0 w 176"/>
              <a:gd name="T39" fmla="*/ 88 h 174"/>
              <a:gd name="T40" fmla="*/ 2 w 176"/>
              <a:gd name="T41" fmla="*/ 70 h 174"/>
              <a:gd name="T42" fmla="*/ 8 w 176"/>
              <a:gd name="T43" fmla="*/ 54 h 174"/>
              <a:gd name="T44" fmla="*/ 16 w 176"/>
              <a:gd name="T45" fmla="*/ 40 h 174"/>
              <a:gd name="T46" fmla="*/ 26 w 176"/>
              <a:gd name="T47" fmla="*/ 26 h 174"/>
              <a:gd name="T48" fmla="*/ 40 w 176"/>
              <a:gd name="T49" fmla="*/ 16 h 174"/>
              <a:gd name="T50" fmla="*/ 54 w 176"/>
              <a:gd name="T51" fmla="*/ 8 h 174"/>
              <a:gd name="T52" fmla="*/ 70 w 176"/>
              <a:gd name="T53" fmla="*/ 2 h 174"/>
              <a:gd name="T54" fmla="*/ 88 w 176"/>
              <a:gd name="T55" fmla="*/ 0 h 174"/>
              <a:gd name="T56" fmla="*/ 88 w 176"/>
              <a:gd name="T57" fmla="*/ 0 h 174"/>
              <a:gd name="T58" fmla="*/ 106 w 176"/>
              <a:gd name="T59" fmla="*/ 2 h 174"/>
              <a:gd name="T60" fmla="*/ 122 w 176"/>
              <a:gd name="T61" fmla="*/ 8 h 174"/>
              <a:gd name="T62" fmla="*/ 136 w 176"/>
              <a:gd name="T63" fmla="*/ 16 h 174"/>
              <a:gd name="T64" fmla="*/ 150 w 176"/>
              <a:gd name="T65" fmla="*/ 26 h 174"/>
              <a:gd name="T66" fmla="*/ 160 w 176"/>
              <a:gd name="T67" fmla="*/ 40 h 174"/>
              <a:gd name="T68" fmla="*/ 168 w 176"/>
              <a:gd name="T69" fmla="*/ 54 h 174"/>
              <a:gd name="T70" fmla="*/ 174 w 176"/>
              <a:gd name="T71" fmla="*/ 70 h 174"/>
              <a:gd name="T72" fmla="*/ 176 w 176"/>
              <a:gd name="T73" fmla="*/ 8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174">
                <a:moveTo>
                  <a:pt x="176" y="88"/>
                </a:moveTo>
                <a:lnTo>
                  <a:pt x="176" y="88"/>
                </a:lnTo>
                <a:lnTo>
                  <a:pt x="174" y="104"/>
                </a:lnTo>
                <a:lnTo>
                  <a:pt x="168" y="122"/>
                </a:lnTo>
                <a:lnTo>
                  <a:pt x="160" y="136"/>
                </a:lnTo>
                <a:lnTo>
                  <a:pt x="150" y="148"/>
                </a:lnTo>
                <a:lnTo>
                  <a:pt x="136" y="160"/>
                </a:lnTo>
                <a:lnTo>
                  <a:pt x="122" y="168"/>
                </a:lnTo>
                <a:lnTo>
                  <a:pt x="106" y="172"/>
                </a:lnTo>
                <a:lnTo>
                  <a:pt x="88" y="174"/>
                </a:lnTo>
                <a:lnTo>
                  <a:pt x="88" y="174"/>
                </a:lnTo>
                <a:lnTo>
                  <a:pt x="70" y="172"/>
                </a:lnTo>
                <a:lnTo>
                  <a:pt x="54" y="168"/>
                </a:lnTo>
                <a:lnTo>
                  <a:pt x="40" y="160"/>
                </a:lnTo>
                <a:lnTo>
                  <a:pt x="26" y="148"/>
                </a:lnTo>
                <a:lnTo>
                  <a:pt x="16" y="136"/>
                </a:lnTo>
                <a:lnTo>
                  <a:pt x="8" y="122"/>
                </a:lnTo>
                <a:lnTo>
                  <a:pt x="2" y="104"/>
                </a:lnTo>
                <a:lnTo>
                  <a:pt x="0" y="88"/>
                </a:lnTo>
                <a:lnTo>
                  <a:pt x="0" y="88"/>
                </a:lnTo>
                <a:lnTo>
                  <a:pt x="2" y="70"/>
                </a:lnTo>
                <a:lnTo>
                  <a:pt x="8" y="54"/>
                </a:lnTo>
                <a:lnTo>
                  <a:pt x="16" y="40"/>
                </a:lnTo>
                <a:lnTo>
                  <a:pt x="26" y="26"/>
                </a:lnTo>
                <a:lnTo>
                  <a:pt x="40" y="16"/>
                </a:lnTo>
                <a:lnTo>
                  <a:pt x="54" y="8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6" y="2"/>
                </a:lnTo>
                <a:lnTo>
                  <a:pt x="122" y="8"/>
                </a:lnTo>
                <a:lnTo>
                  <a:pt x="136" y="16"/>
                </a:lnTo>
                <a:lnTo>
                  <a:pt x="150" y="26"/>
                </a:lnTo>
                <a:lnTo>
                  <a:pt x="160" y="40"/>
                </a:lnTo>
                <a:lnTo>
                  <a:pt x="168" y="54"/>
                </a:lnTo>
                <a:lnTo>
                  <a:pt x="174" y="70"/>
                </a:lnTo>
                <a:lnTo>
                  <a:pt x="176" y="8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3" name="Freeform 219"/>
          <p:cNvSpPr>
            <a:spLocks/>
          </p:cNvSpPr>
          <p:nvPr/>
        </p:nvSpPr>
        <p:spPr bwMode="auto">
          <a:xfrm>
            <a:off x="2749550" y="23812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4" name="Freeform 220"/>
          <p:cNvSpPr>
            <a:spLocks/>
          </p:cNvSpPr>
          <p:nvPr/>
        </p:nvSpPr>
        <p:spPr bwMode="auto">
          <a:xfrm>
            <a:off x="2749550" y="23812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5" name="Freeform 221"/>
          <p:cNvSpPr>
            <a:spLocks/>
          </p:cNvSpPr>
          <p:nvPr/>
        </p:nvSpPr>
        <p:spPr bwMode="auto">
          <a:xfrm>
            <a:off x="2749550" y="23812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68"/>
                </a:lnTo>
                <a:lnTo>
                  <a:pt x="172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6" name="Freeform 222"/>
          <p:cNvSpPr>
            <a:spLocks/>
          </p:cNvSpPr>
          <p:nvPr/>
        </p:nvSpPr>
        <p:spPr bwMode="auto">
          <a:xfrm>
            <a:off x="3736975" y="25463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2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8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6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2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2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6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8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2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8"/>
                </a:lnTo>
                <a:lnTo>
                  <a:pt x="134" y="158"/>
                </a:lnTo>
                <a:lnTo>
                  <a:pt x="120" y="166"/>
                </a:lnTo>
                <a:lnTo>
                  <a:pt x="104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6" y="148"/>
                </a:lnTo>
                <a:lnTo>
                  <a:pt x="14" y="134"/>
                </a:lnTo>
                <a:lnTo>
                  <a:pt x="6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2" y="8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7" name="Freeform 223"/>
          <p:cNvSpPr>
            <a:spLocks/>
          </p:cNvSpPr>
          <p:nvPr/>
        </p:nvSpPr>
        <p:spPr bwMode="auto">
          <a:xfrm>
            <a:off x="3736975" y="25463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2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8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6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2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2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6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8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2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8"/>
                </a:lnTo>
                <a:lnTo>
                  <a:pt x="134" y="158"/>
                </a:lnTo>
                <a:lnTo>
                  <a:pt x="120" y="166"/>
                </a:lnTo>
                <a:lnTo>
                  <a:pt x="104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6" y="148"/>
                </a:lnTo>
                <a:lnTo>
                  <a:pt x="14" y="134"/>
                </a:lnTo>
                <a:lnTo>
                  <a:pt x="6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2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8" name="Freeform 224"/>
          <p:cNvSpPr>
            <a:spLocks/>
          </p:cNvSpPr>
          <p:nvPr/>
        </p:nvSpPr>
        <p:spPr bwMode="auto">
          <a:xfrm>
            <a:off x="3736975" y="25463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2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8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4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6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2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2 w 172"/>
              <a:gd name="T41" fmla="*/ 68 h 172"/>
              <a:gd name="T42" fmla="*/ 6 w 172"/>
              <a:gd name="T43" fmla="*/ 52 h 172"/>
              <a:gd name="T44" fmla="*/ 14 w 172"/>
              <a:gd name="T45" fmla="*/ 38 h 172"/>
              <a:gd name="T46" fmla="*/ 26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4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8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2 w 172"/>
              <a:gd name="T71" fmla="*/ 68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8"/>
                </a:lnTo>
                <a:lnTo>
                  <a:pt x="134" y="158"/>
                </a:lnTo>
                <a:lnTo>
                  <a:pt x="120" y="166"/>
                </a:lnTo>
                <a:lnTo>
                  <a:pt x="104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6" y="148"/>
                </a:lnTo>
                <a:lnTo>
                  <a:pt x="14" y="134"/>
                </a:lnTo>
                <a:lnTo>
                  <a:pt x="6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4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2" y="8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9" name="Freeform 225"/>
          <p:cNvSpPr>
            <a:spLocks/>
          </p:cNvSpPr>
          <p:nvPr/>
        </p:nvSpPr>
        <p:spPr bwMode="auto">
          <a:xfrm>
            <a:off x="4946650" y="272732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2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4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2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2 w 174"/>
              <a:gd name="T35" fmla="*/ 102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2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4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2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2" y="166"/>
                </a:lnTo>
                <a:lnTo>
                  <a:pt x="38" y="158"/>
                </a:lnTo>
                <a:lnTo>
                  <a:pt x="26" y="146"/>
                </a:lnTo>
                <a:lnTo>
                  <a:pt x="14" y="134"/>
                </a:lnTo>
                <a:lnTo>
                  <a:pt x="6" y="120"/>
                </a:lnTo>
                <a:lnTo>
                  <a:pt x="2" y="102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4"/>
                </a:lnTo>
                <a:lnTo>
                  <a:pt x="38" y="14"/>
                </a:lnTo>
                <a:lnTo>
                  <a:pt x="52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0" name="Freeform 226"/>
          <p:cNvSpPr>
            <a:spLocks/>
          </p:cNvSpPr>
          <p:nvPr/>
        </p:nvSpPr>
        <p:spPr bwMode="auto">
          <a:xfrm>
            <a:off x="4946650" y="272732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2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4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2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2 w 174"/>
              <a:gd name="T35" fmla="*/ 102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2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4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2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2" y="166"/>
                </a:lnTo>
                <a:lnTo>
                  <a:pt x="38" y="158"/>
                </a:lnTo>
                <a:lnTo>
                  <a:pt x="26" y="146"/>
                </a:lnTo>
                <a:lnTo>
                  <a:pt x="14" y="134"/>
                </a:lnTo>
                <a:lnTo>
                  <a:pt x="6" y="120"/>
                </a:lnTo>
                <a:lnTo>
                  <a:pt x="2" y="102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4"/>
                </a:lnTo>
                <a:lnTo>
                  <a:pt x="38" y="14"/>
                </a:lnTo>
                <a:lnTo>
                  <a:pt x="52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1" name="Freeform 227"/>
          <p:cNvSpPr>
            <a:spLocks/>
          </p:cNvSpPr>
          <p:nvPr/>
        </p:nvSpPr>
        <p:spPr bwMode="auto">
          <a:xfrm>
            <a:off x="4946650" y="272732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2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4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2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2 w 174"/>
              <a:gd name="T35" fmla="*/ 102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2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4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2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4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2" y="166"/>
                </a:lnTo>
                <a:lnTo>
                  <a:pt x="38" y="158"/>
                </a:lnTo>
                <a:lnTo>
                  <a:pt x="26" y="146"/>
                </a:lnTo>
                <a:lnTo>
                  <a:pt x="14" y="134"/>
                </a:lnTo>
                <a:lnTo>
                  <a:pt x="6" y="120"/>
                </a:lnTo>
                <a:lnTo>
                  <a:pt x="2" y="102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6" y="52"/>
                </a:lnTo>
                <a:lnTo>
                  <a:pt x="14" y="38"/>
                </a:lnTo>
                <a:lnTo>
                  <a:pt x="26" y="24"/>
                </a:lnTo>
                <a:lnTo>
                  <a:pt x="38" y="14"/>
                </a:lnTo>
                <a:lnTo>
                  <a:pt x="52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4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2" name="Freeform 228"/>
          <p:cNvSpPr>
            <a:spLocks/>
          </p:cNvSpPr>
          <p:nvPr/>
        </p:nvSpPr>
        <p:spPr bwMode="auto">
          <a:xfrm>
            <a:off x="6616700" y="3295650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4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68 w 174"/>
              <a:gd name="T23" fmla="*/ 170 h 172"/>
              <a:gd name="T24" fmla="*/ 52 w 174"/>
              <a:gd name="T25" fmla="*/ 164 h 172"/>
              <a:gd name="T26" fmla="*/ 38 w 174"/>
              <a:gd name="T27" fmla="*/ 158 h 172"/>
              <a:gd name="T28" fmla="*/ 24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0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0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4 w 174"/>
              <a:gd name="T47" fmla="*/ 26 h 172"/>
              <a:gd name="T48" fmla="*/ 38 w 174"/>
              <a:gd name="T49" fmla="*/ 14 h 172"/>
              <a:gd name="T50" fmla="*/ 52 w 174"/>
              <a:gd name="T51" fmla="*/ 6 h 172"/>
              <a:gd name="T52" fmla="*/ 68 w 174"/>
              <a:gd name="T53" fmla="*/ 2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4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4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3" name="Freeform 229"/>
          <p:cNvSpPr>
            <a:spLocks/>
          </p:cNvSpPr>
          <p:nvPr/>
        </p:nvSpPr>
        <p:spPr bwMode="auto">
          <a:xfrm>
            <a:off x="6616700" y="3295650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4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68 w 174"/>
              <a:gd name="T23" fmla="*/ 170 h 172"/>
              <a:gd name="T24" fmla="*/ 52 w 174"/>
              <a:gd name="T25" fmla="*/ 164 h 172"/>
              <a:gd name="T26" fmla="*/ 38 w 174"/>
              <a:gd name="T27" fmla="*/ 158 h 172"/>
              <a:gd name="T28" fmla="*/ 24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0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0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4 w 174"/>
              <a:gd name="T47" fmla="*/ 26 h 172"/>
              <a:gd name="T48" fmla="*/ 38 w 174"/>
              <a:gd name="T49" fmla="*/ 14 h 172"/>
              <a:gd name="T50" fmla="*/ 52 w 174"/>
              <a:gd name="T51" fmla="*/ 6 h 172"/>
              <a:gd name="T52" fmla="*/ 68 w 174"/>
              <a:gd name="T53" fmla="*/ 2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4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4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4" name="Freeform 230"/>
          <p:cNvSpPr>
            <a:spLocks/>
          </p:cNvSpPr>
          <p:nvPr/>
        </p:nvSpPr>
        <p:spPr bwMode="auto">
          <a:xfrm>
            <a:off x="6616700" y="3295650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4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68 w 174"/>
              <a:gd name="T23" fmla="*/ 170 h 172"/>
              <a:gd name="T24" fmla="*/ 52 w 174"/>
              <a:gd name="T25" fmla="*/ 164 h 172"/>
              <a:gd name="T26" fmla="*/ 38 w 174"/>
              <a:gd name="T27" fmla="*/ 158 h 172"/>
              <a:gd name="T28" fmla="*/ 24 w 174"/>
              <a:gd name="T29" fmla="*/ 146 h 172"/>
              <a:gd name="T30" fmla="*/ 14 w 174"/>
              <a:gd name="T31" fmla="*/ 134 h 172"/>
              <a:gd name="T32" fmla="*/ 6 w 174"/>
              <a:gd name="T33" fmla="*/ 120 h 172"/>
              <a:gd name="T34" fmla="*/ 0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0 w 174"/>
              <a:gd name="T41" fmla="*/ 68 h 172"/>
              <a:gd name="T42" fmla="*/ 6 w 174"/>
              <a:gd name="T43" fmla="*/ 52 h 172"/>
              <a:gd name="T44" fmla="*/ 14 w 174"/>
              <a:gd name="T45" fmla="*/ 38 h 172"/>
              <a:gd name="T46" fmla="*/ 24 w 174"/>
              <a:gd name="T47" fmla="*/ 26 h 172"/>
              <a:gd name="T48" fmla="*/ 38 w 174"/>
              <a:gd name="T49" fmla="*/ 14 h 172"/>
              <a:gd name="T50" fmla="*/ 52 w 174"/>
              <a:gd name="T51" fmla="*/ 6 h 172"/>
              <a:gd name="T52" fmla="*/ 68 w 174"/>
              <a:gd name="T53" fmla="*/ 2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4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68" y="170"/>
                </a:lnTo>
                <a:lnTo>
                  <a:pt x="52" y="164"/>
                </a:lnTo>
                <a:lnTo>
                  <a:pt x="38" y="158"/>
                </a:lnTo>
                <a:lnTo>
                  <a:pt x="24" y="146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68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5" name="Freeform 231"/>
          <p:cNvSpPr>
            <a:spLocks/>
          </p:cNvSpPr>
          <p:nvPr/>
        </p:nvSpPr>
        <p:spPr bwMode="auto">
          <a:xfrm>
            <a:off x="5387975" y="40449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70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70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6" name="Freeform 232"/>
          <p:cNvSpPr>
            <a:spLocks/>
          </p:cNvSpPr>
          <p:nvPr/>
        </p:nvSpPr>
        <p:spPr bwMode="auto">
          <a:xfrm>
            <a:off x="5387975" y="40449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70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70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7" name="Freeform 233"/>
          <p:cNvSpPr>
            <a:spLocks/>
          </p:cNvSpPr>
          <p:nvPr/>
        </p:nvSpPr>
        <p:spPr bwMode="auto">
          <a:xfrm>
            <a:off x="5387975" y="4044950"/>
            <a:ext cx="273050" cy="273050"/>
          </a:xfrm>
          <a:custGeom>
            <a:avLst/>
            <a:gdLst>
              <a:gd name="T0" fmla="*/ 172 w 172"/>
              <a:gd name="T1" fmla="*/ 86 h 172"/>
              <a:gd name="T2" fmla="*/ 172 w 172"/>
              <a:gd name="T3" fmla="*/ 86 h 172"/>
              <a:gd name="T4" fmla="*/ 170 w 172"/>
              <a:gd name="T5" fmla="*/ 104 h 172"/>
              <a:gd name="T6" fmla="*/ 166 w 172"/>
              <a:gd name="T7" fmla="*/ 120 h 172"/>
              <a:gd name="T8" fmla="*/ 158 w 172"/>
              <a:gd name="T9" fmla="*/ 134 h 172"/>
              <a:gd name="T10" fmla="*/ 146 w 172"/>
              <a:gd name="T11" fmla="*/ 148 h 172"/>
              <a:gd name="T12" fmla="*/ 134 w 172"/>
              <a:gd name="T13" fmla="*/ 158 h 172"/>
              <a:gd name="T14" fmla="*/ 120 w 172"/>
              <a:gd name="T15" fmla="*/ 166 h 172"/>
              <a:gd name="T16" fmla="*/ 102 w 172"/>
              <a:gd name="T17" fmla="*/ 172 h 172"/>
              <a:gd name="T18" fmla="*/ 86 w 172"/>
              <a:gd name="T19" fmla="*/ 172 h 172"/>
              <a:gd name="T20" fmla="*/ 86 w 172"/>
              <a:gd name="T21" fmla="*/ 172 h 172"/>
              <a:gd name="T22" fmla="*/ 68 w 172"/>
              <a:gd name="T23" fmla="*/ 172 h 172"/>
              <a:gd name="T24" fmla="*/ 52 w 172"/>
              <a:gd name="T25" fmla="*/ 166 h 172"/>
              <a:gd name="T26" fmla="*/ 38 w 172"/>
              <a:gd name="T27" fmla="*/ 158 h 172"/>
              <a:gd name="T28" fmla="*/ 24 w 172"/>
              <a:gd name="T29" fmla="*/ 148 h 172"/>
              <a:gd name="T30" fmla="*/ 14 w 172"/>
              <a:gd name="T31" fmla="*/ 134 h 172"/>
              <a:gd name="T32" fmla="*/ 6 w 172"/>
              <a:gd name="T33" fmla="*/ 120 h 172"/>
              <a:gd name="T34" fmla="*/ 0 w 172"/>
              <a:gd name="T35" fmla="*/ 104 h 172"/>
              <a:gd name="T36" fmla="*/ 0 w 172"/>
              <a:gd name="T37" fmla="*/ 86 h 172"/>
              <a:gd name="T38" fmla="*/ 0 w 172"/>
              <a:gd name="T39" fmla="*/ 86 h 172"/>
              <a:gd name="T40" fmla="*/ 0 w 172"/>
              <a:gd name="T41" fmla="*/ 70 h 172"/>
              <a:gd name="T42" fmla="*/ 6 w 172"/>
              <a:gd name="T43" fmla="*/ 52 h 172"/>
              <a:gd name="T44" fmla="*/ 14 w 172"/>
              <a:gd name="T45" fmla="*/ 38 h 172"/>
              <a:gd name="T46" fmla="*/ 24 w 172"/>
              <a:gd name="T47" fmla="*/ 26 h 172"/>
              <a:gd name="T48" fmla="*/ 38 w 172"/>
              <a:gd name="T49" fmla="*/ 14 h 172"/>
              <a:gd name="T50" fmla="*/ 52 w 172"/>
              <a:gd name="T51" fmla="*/ 6 h 172"/>
              <a:gd name="T52" fmla="*/ 68 w 172"/>
              <a:gd name="T53" fmla="*/ 2 h 172"/>
              <a:gd name="T54" fmla="*/ 86 w 172"/>
              <a:gd name="T55" fmla="*/ 0 h 172"/>
              <a:gd name="T56" fmla="*/ 86 w 172"/>
              <a:gd name="T57" fmla="*/ 0 h 172"/>
              <a:gd name="T58" fmla="*/ 102 w 172"/>
              <a:gd name="T59" fmla="*/ 2 h 172"/>
              <a:gd name="T60" fmla="*/ 120 w 172"/>
              <a:gd name="T61" fmla="*/ 6 h 172"/>
              <a:gd name="T62" fmla="*/ 134 w 172"/>
              <a:gd name="T63" fmla="*/ 14 h 172"/>
              <a:gd name="T64" fmla="*/ 146 w 172"/>
              <a:gd name="T65" fmla="*/ 26 h 172"/>
              <a:gd name="T66" fmla="*/ 158 w 172"/>
              <a:gd name="T67" fmla="*/ 38 h 172"/>
              <a:gd name="T68" fmla="*/ 166 w 172"/>
              <a:gd name="T69" fmla="*/ 52 h 172"/>
              <a:gd name="T70" fmla="*/ 170 w 172"/>
              <a:gd name="T71" fmla="*/ 70 h 172"/>
              <a:gd name="T72" fmla="*/ 172 w 172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2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4"/>
                </a:lnTo>
                <a:lnTo>
                  <a:pt x="146" y="148"/>
                </a:lnTo>
                <a:lnTo>
                  <a:pt x="134" y="158"/>
                </a:lnTo>
                <a:lnTo>
                  <a:pt x="120" y="166"/>
                </a:lnTo>
                <a:lnTo>
                  <a:pt x="102" y="172"/>
                </a:lnTo>
                <a:lnTo>
                  <a:pt x="86" y="172"/>
                </a:lnTo>
                <a:lnTo>
                  <a:pt x="86" y="172"/>
                </a:lnTo>
                <a:lnTo>
                  <a:pt x="68" y="172"/>
                </a:lnTo>
                <a:lnTo>
                  <a:pt x="52" y="166"/>
                </a:lnTo>
                <a:lnTo>
                  <a:pt x="38" y="158"/>
                </a:lnTo>
                <a:lnTo>
                  <a:pt x="24" y="148"/>
                </a:lnTo>
                <a:lnTo>
                  <a:pt x="14" y="134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8" name="Freeform 234"/>
          <p:cNvSpPr>
            <a:spLocks/>
          </p:cNvSpPr>
          <p:nvPr/>
        </p:nvSpPr>
        <p:spPr bwMode="auto">
          <a:xfrm>
            <a:off x="6267450" y="3933825"/>
            <a:ext cx="273050" cy="276225"/>
          </a:xfrm>
          <a:custGeom>
            <a:avLst/>
            <a:gdLst>
              <a:gd name="T0" fmla="*/ 172 w 172"/>
              <a:gd name="T1" fmla="*/ 86 h 174"/>
              <a:gd name="T2" fmla="*/ 172 w 172"/>
              <a:gd name="T3" fmla="*/ 86 h 174"/>
              <a:gd name="T4" fmla="*/ 170 w 172"/>
              <a:gd name="T5" fmla="*/ 104 h 174"/>
              <a:gd name="T6" fmla="*/ 166 w 172"/>
              <a:gd name="T7" fmla="*/ 120 h 174"/>
              <a:gd name="T8" fmla="*/ 158 w 172"/>
              <a:gd name="T9" fmla="*/ 136 h 174"/>
              <a:gd name="T10" fmla="*/ 146 w 172"/>
              <a:gd name="T11" fmla="*/ 148 h 174"/>
              <a:gd name="T12" fmla="*/ 134 w 172"/>
              <a:gd name="T13" fmla="*/ 160 h 174"/>
              <a:gd name="T14" fmla="*/ 120 w 172"/>
              <a:gd name="T15" fmla="*/ 168 h 174"/>
              <a:gd name="T16" fmla="*/ 102 w 172"/>
              <a:gd name="T17" fmla="*/ 172 h 174"/>
              <a:gd name="T18" fmla="*/ 86 w 172"/>
              <a:gd name="T19" fmla="*/ 174 h 174"/>
              <a:gd name="T20" fmla="*/ 86 w 172"/>
              <a:gd name="T21" fmla="*/ 174 h 174"/>
              <a:gd name="T22" fmla="*/ 68 w 172"/>
              <a:gd name="T23" fmla="*/ 172 h 174"/>
              <a:gd name="T24" fmla="*/ 52 w 172"/>
              <a:gd name="T25" fmla="*/ 168 h 174"/>
              <a:gd name="T26" fmla="*/ 38 w 172"/>
              <a:gd name="T27" fmla="*/ 160 h 174"/>
              <a:gd name="T28" fmla="*/ 24 w 172"/>
              <a:gd name="T29" fmla="*/ 148 h 174"/>
              <a:gd name="T30" fmla="*/ 14 w 172"/>
              <a:gd name="T31" fmla="*/ 136 h 174"/>
              <a:gd name="T32" fmla="*/ 6 w 172"/>
              <a:gd name="T33" fmla="*/ 120 h 174"/>
              <a:gd name="T34" fmla="*/ 0 w 172"/>
              <a:gd name="T35" fmla="*/ 104 h 174"/>
              <a:gd name="T36" fmla="*/ 0 w 172"/>
              <a:gd name="T37" fmla="*/ 86 h 174"/>
              <a:gd name="T38" fmla="*/ 0 w 172"/>
              <a:gd name="T39" fmla="*/ 86 h 174"/>
              <a:gd name="T40" fmla="*/ 0 w 172"/>
              <a:gd name="T41" fmla="*/ 70 h 174"/>
              <a:gd name="T42" fmla="*/ 6 w 172"/>
              <a:gd name="T43" fmla="*/ 52 h 174"/>
              <a:gd name="T44" fmla="*/ 14 w 172"/>
              <a:gd name="T45" fmla="*/ 38 h 174"/>
              <a:gd name="T46" fmla="*/ 24 w 172"/>
              <a:gd name="T47" fmla="*/ 26 h 174"/>
              <a:gd name="T48" fmla="*/ 38 w 172"/>
              <a:gd name="T49" fmla="*/ 14 h 174"/>
              <a:gd name="T50" fmla="*/ 52 w 172"/>
              <a:gd name="T51" fmla="*/ 6 h 174"/>
              <a:gd name="T52" fmla="*/ 68 w 172"/>
              <a:gd name="T53" fmla="*/ 2 h 174"/>
              <a:gd name="T54" fmla="*/ 86 w 172"/>
              <a:gd name="T55" fmla="*/ 0 h 174"/>
              <a:gd name="T56" fmla="*/ 86 w 172"/>
              <a:gd name="T57" fmla="*/ 0 h 174"/>
              <a:gd name="T58" fmla="*/ 102 w 172"/>
              <a:gd name="T59" fmla="*/ 2 h 174"/>
              <a:gd name="T60" fmla="*/ 120 w 172"/>
              <a:gd name="T61" fmla="*/ 6 h 174"/>
              <a:gd name="T62" fmla="*/ 134 w 172"/>
              <a:gd name="T63" fmla="*/ 14 h 174"/>
              <a:gd name="T64" fmla="*/ 146 w 172"/>
              <a:gd name="T65" fmla="*/ 26 h 174"/>
              <a:gd name="T66" fmla="*/ 158 w 172"/>
              <a:gd name="T67" fmla="*/ 38 h 174"/>
              <a:gd name="T68" fmla="*/ 166 w 172"/>
              <a:gd name="T69" fmla="*/ 52 h 174"/>
              <a:gd name="T70" fmla="*/ 170 w 172"/>
              <a:gd name="T71" fmla="*/ 70 h 174"/>
              <a:gd name="T72" fmla="*/ 172 w 172"/>
              <a:gd name="T73" fmla="*/ 8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4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6"/>
                </a:lnTo>
                <a:lnTo>
                  <a:pt x="146" y="148"/>
                </a:lnTo>
                <a:lnTo>
                  <a:pt x="134" y="160"/>
                </a:lnTo>
                <a:lnTo>
                  <a:pt x="120" y="168"/>
                </a:lnTo>
                <a:lnTo>
                  <a:pt x="102" y="172"/>
                </a:lnTo>
                <a:lnTo>
                  <a:pt x="86" y="174"/>
                </a:lnTo>
                <a:lnTo>
                  <a:pt x="86" y="174"/>
                </a:lnTo>
                <a:lnTo>
                  <a:pt x="68" y="172"/>
                </a:lnTo>
                <a:lnTo>
                  <a:pt x="52" y="168"/>
                </a:lnTo>
                <a:lnTo>
                  <a:pt x="38" y="160"/>
                </a:lnTo>
                <a:lnTo>
                  <a:pt x="24" y="148"/>
                </a:lnTo>
                <a:lnTo>
                  <a:pt x="14" y="136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9" name="Freeform 235"/>
          <p:cNvSpPr>
            <a:spLocks/>
          </p:cNvSpPr>
          <p:nvPr/>
        </p:nvSpPr>
        <p:spPr bwMode="auto">
          <a:xfrm>
            <a:off x="6267450" y="3933825"/>
            <a:ext cx="273050" cy="276225"/>
          </a:xfrm>
          <a:custGeom>
            <a:avLst/>
            <a:gdLst>
              <a:gd name="T0" fmla="*/ 172 w 172"/>
              <a:gd name="T1" fmla="*/ 86 h 174"/>
              <a:gd name="T2" fmla="*/ 172 w 172"/>
              <a:gd name="T3" fmla="*/ 86 h 174"/>
              <a:gd name="T4" fmla="*/ 170 w 172"/>
              <a:gd name="T5" fmla="*/ 104 h 174"/>
              <a:gd name="T6" fmla="*/ 166 w 172"/>
              <a:gd name="T7" fmla="*/ 120 h 174"/>
              <a:gd name="T8" fmla="*/ 158 w 172"/>
              <a:gd name="T9" fmla="*/ 136 h 174"/>
              <a:gd name="T10" fmla="*/ 146 w 172"/>
              <a:gd name="T11" fmla="*/ 148 h 174"/>
              <a:gd name="T12" fmla="*/ 134 w 172"/>
              <a:gd name="T13" fmla="*/ 160 h 174"/>
              <a:gd name="T14" fmla="*/ 120 w 172"/>
              <a:gd name="T15" fmla="*/ 168 h 174"/>
              <a:gd name="T16" fmla="*/ 102 w 172"/>
              <a:gd name="T17" fmla="*/ 172 h 174"/>
              <a:gd name="T18" fmla="*/ 86 w 172"/>
              <a:gd name="T19" fmla="*/ 174 h 174"/>
              <a:gd name="T20" fmla="*/ 86 w 172"/>
              <a:gd name="T21" fmla="*/ 174 h 174"/>
              <a:gd name="T22" fmla="*/ 68 w 172"/>
              <a:gd name="T23" fmla="*/ 172 h 174"/>
              <a:gd name="T24" fmla="*/ 52 w 172"/>
              <a:gd name="T25" fmla="*/ 168 h 174"/>
              <a:gd name="T26" fmla="*/ 38 w 172"/>
              <a:gd name="T27" fmla="*/ 160 h 174"/>
              <a:gd name="T28" fmla="*/ 24 w 172"/>
              <a:gd name="T29" fmla="*/ 148 h 174"/>
              <a:gd name="T30" fmla="*/ 14 w 172"/>
              <a:gd name="T31" fmla="*/ 136 h 174"/>
              <a:gd name="T32" fmla="*/ 6 w 172"/>
              <a:gd name="T33" fmla="*/ 120 h 174"/>
              <a:gd name="T34" fmla="*/ 0 w 172"/>
              <a:gd name="T35" fmla="*/ 104 h 174"/>
              <a:gd name="T36" fmla="*/ 0 w 172"/>
              <a:gd name="T37" fmla="*/ 86 h 174"/>
              <a:gd name="T38" fmla="*/ 0 w 172"/>
              <a:gd name="T39" fmla="*/ 86 h 174"/>
              <a:gd name="T40" fmla="*/ 0 w 172"/>
              <a:gd name="T41" fmla="*/ 70 h 174"/>
              <a:gd name="T42" fmla="*/ 6 w 172"/>
              <a:gd name="T43" fmla="*/ 52 h 174"/>
              <a:gd name="T44" fmla="*/ 14 w 172"/>
              <a:gd name="T45" fmla="*/ 38 h 174"/>
              <a:gd name="T46" fmla="*/ 24 w 172"/>
              <a:gd name="T47" fmla="*/ 26 h 174"/>
              <a:gd name="T48" fmla="*/ 38 w 172"/>
              <a:gd name="T49" fmla="*/ 14 h 174"/>
              <a:gd name="T50" fmla="*/ 52 w 172"/>
              <a:gd name="T51" fmla="*/ 6 h 174"/>
              <a:gd name="T52" fmla="*/ 68 w 172"/>
              <a:gd name="T53" fmla="*/ 2 h 174"/>
              <a:gd name="T54" fmla="*/ 86 w 172"/>
              <a:gd name="T55" fmla="*/ 0 h 174"/>
              <a:gd name="T56" fmla="*/ 86 w 172"/>
              <a:gd name="T57" fmla="*/ 0 h 174"/>
              <a:gd name="T58" fmla="*/ 102 w 172"/>
              <a:gd name="T59" fmla="*/ 2 h 174"/>
              <a:gd name="T60" fmla="*/ 120 w 172"/>
              <a:gd name="T61" fmla="*/ 6 h 174"/>
              <a:gd name="T62" fmla="*/ 134 w 172"/>
              <a:gd name="T63" fmla="*/ 14 h 174"/>
              <a:gd name="T64" fmla="*/ 146 w 172"/>
              <a:gd name="T65" fmla="*/ 26 h 174"/>
              <a:gd name="T66" fmla="*/ 158 w 172"/>
              <a:gd name="T67" fmla="*/ 38 h 174"/>
              <a:gd name="T68" fmla="*/ 166 w 172"/>
              <a:gd name="T69" fmla="*/ 52 h 174"/>
              <a:gd name="T70" fmla="*/ 170 w 172"/>
              <a:gd name="T71" fmla="*/ 70 h 174"/>
              <a:gd name="T72" fmla="*/ 172 w 172"/>
              <a:gd name="T73" fmla="*/ 8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4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6"/>
                </a:lnTo>
                <a:lnTo>
                  <a:pt x="146" y="148"/>
                </a:lnTo>
                <a:lnTo>
                  <a:pt x="134" y="160"/>
                </a:lnTo>
                <a:lnTo>
                  <a:pt x="120" y="168"/>
                </a:lnTo>
                <a:lnTo>
                  <a:pt x="102" y="172"/>
                </a:lnTo>
                <a:lnTo>
                  <a:pt x="86" y="174"/>
                </a:lnTo>
                <a:lnTo>
                  <a:pt x="86" y="174"/>
                </a:lnTo>
                <a:lnTo>
                  <a:pt x="68" y="172"/>
                </a:lnTo>
                <a:lnTo>
                  <a:pt x="52" y="168"/>
                </a:lnTo>
                <a:lnTo>
                  <a:pt x="38" y="160"/>
                </a:lnTo>
                <a:lnTo>
                  <a:pt x="24" y="148"/>
                </a:lnTo>
                <a:lnTo>
                  <a:pt x="14" y="136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0" name="Freeform 236"/>
          <p:cNvSpPr>
            <a:spLocks/>
          </p:cNvSpPr>
          <p:nvPr/>
        </p:nvSpPr>
        <p:spPr bwMode="auto">
          <a:xfrm>
            <a:off x="6267450" y="3933825"/>
            <a:ext cx="273050" cy="276225"/>
          </a:xfrm>
          <a:custGeom>
            <a:avLst/>
            <a:gdLst>
              <a:gd name="T0" fmla="*/ 172 w 172"/>
              <a:gd name="T1" fmla="*/ 86 h 174"/>
              <a:gd name="T2" fmla="*/ 172 w 172"/>
              <a:gd name="T3" fmla="*/ 86 h 174"/>
              <a:gd name="T4" fmla="*/ 170 w 172"/>
              <a:gd name="T5" fmla="*/ 104 h 174"/>
              <a:gd name="T6" fmla="*/ 166 w 172"/>
              <a:gd name="T7" fmla="*/ 120 h 174"/>
              <a:gd name="T8" fmla="*/ 158 w 172"/>
              <a:gd name="T9" fmla="*/ 136 h 174"/>
              <a:gd name="T10" fmla="*/ 146 w 172"/>
              <a:gd name="T11" fmla="*/ 148 h 174"/>
              <a:gd name="T12" fmla="*/ 134 w 172"/>
              <a:gd name="T13" fmla="*/ 160 h 174"/>
              <a:gd name="T14" fmla="*/ 120 w 172"/>
              <a:gd name="T15" fmla="*/ 168 h 174"/>
              <a:gd name="T16" fmla="*/ 102 w 172"/>
              <a:gd name="T17" fmla="*/ 172 h 174"/>
              <a:gd name="T18" fmla="*/ 86 w 172"/>
              <a:gd name="T19" fmla="*/ 174 h 174"/>
              <a:gd name="T20" fmla="*/ 86 w 172"/>
              <a:gd name="T21" fmla="*/ 174 h 174"/>
              <a:gd name="T22" fmla="*/ 68 w 172"/>
              <a:gd name="T23" fmla="*/ 172 h 174"/>
              <a:gd name="T24" fmla="*/ 52 w 172"/>
              <a:gd name="T25" fmla="*/ 168 h 174"/>
              <a:gd name="T26" fmla="*/ 38 w 172"/>
              <a:gd name="T27" fmla="*/ 160 h 174"/>
              <a:gd name="T28" fmla="*/ 24 w 172"/>
              <a:gd name="T29" fmla="*/ 148 h 174"/>
              <a:gd name="T30" fmla="*/ 14 w 172"/>
              <a:gd name="T31" fmla="*/ 136 h 174"/>
              <a:gd name="T32" fmla="*/ 6 w 172"/>
              <a:gd name="T33" fmla="*/ 120 h 174"/>
              <a:gd name="T34" fmla="*/ 0 w 172"/>
              <a:gd name="T35" fmla="*/ 104 h 174"/>
              <a:gd name="T36" fmla="*/ 0 w 172"/>
              <a:gd name="T37" fmla="*/ 86 h 174"/>
              <a:gd name="T38" fmla="*/ 0 w 172"/>
              <a:gd name="T39" fmla="*/ 86 h 174"/>
              <a:gd name="T40" fmla="*/ 0 w 172"/>
              <a:gd name="T41" fmla="*/ 70 h 174"/>
              <a:gd name="T42" fmla="*/ 6 w 172"/>
              <a:gd name="T43" fmla="*/ 52 h 174"/>
              <a:gd name="T44" fmla="*/ 14 w 172"/>
              <a:gd name="T45" fmla="*/ 38 h 174"/>
              <a:gd name="T46" fmla="*/ 24 w 172"/>
              <a:gd name="T47" fmla="*/ 26 h 174"/>
              <a:gd name="T48" fmla="*/ 38 w 172"/>
              <a:gd name="T49" fmla="*/ 14 h 174"/>
              <a:gd name="T50" fmla="*/ 52 w 172"/>
              <a:gd name="T51" fmla="*/ 6 h 174"/>
              <a:gd name="T52" fmla="*/ 68 w 172"/>
              <a:gd name="T53" fmla="*/ 2 h 174"/>
              <a:gd name="T54" fmla="*/ 86 w 172"/>
              <a:gd name="T55" fmla="*/ 0 h 174"/>
              <a:gd name="T56" fmla="*/ 86 w 172"/>
              <a:gd name="T57" fmla="*/ 0 h 174"/>
              <a:gd name="T58" fmla="*/ 102 w 172"/>
              <a:gd name="T59" fmla="*/ 2 h 174"/>
              <a:gd name="T60" fmla="*/ 120 w 172"/>
              <a:gd name="T61" fmla="*/ 6 h 174"/>
              <a:gd name="T62" fmla="*/ 134 w 172"/>
              <a:gd name="T63" fmla="*/ 14 h 174"/>
              <a:gd name="T64" fmla="*/ 146 w 172"/>
              <a:gd name="T65" fmla="*/ 26 h 174"/>
              <a:gd name="T66" fmla="*/ 158 w 172"/>
              <a:gd name="T67" fmla="*/ 38 h 174"/>
              <a:gd name="T68" fmla="*/ 166 w 172"/>
              <a:gd name="T69" fmla="*/ 52 h 174"/>
              <a:gd name="T70" fmla="*/ 170 w 172"/>
              <a:gd name="T71" fmla="*/ 70 h 174"/>
              <a:gd name="T72" fmla="*/ 172 w 172"/>
              <a:gd name="T73" fmla="*/ 8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2" h="174">
                <a:moveTo>
                  <a:pt x="172" y="86"/>
                </a:moveTo>
                <a:lnTo>
                  <a:pt x="172" y="86"/>
                </a:lnTo>
                <a:lnTo>
                  <a:pt x="170" y="104"/>
                </a:lnTo>
                <a:lnTo>
                  <a:pt x="166" y="120"/>
                </a:lnTo>
                <a:lnTo>
                  <a:pt x="158" y="136"/>
                </a:lnTo>
                <a:lnTo>
                  <a:pt x="146" y="148"/>
                </a:lnTo>
                <a:lnTo>
                  <a:pt x="134" y="160"/>
                </a:lnTo>
                <a:lnTo>
                  <a:pt x="120" y="168"/>
                </a:lnTo>
                <a:lnTo>
                  <a:pt x="102" y="172"/>
                </a:lnTo>
                <a:lnTo>
                  <a:pt x="86" y="174"/>
                </a:lnTo>
                <a:lnTo>
                  <a:pt x="86" y="174"/>
                </a:lnTo>
                <a:lnTo>
                  <a:pt x="68" y="172"/>
                </a:lnTo>
                <a:lnTo>
                  <a:pt x="52" y="168"/>
                </a:lnTo>
                <a:lnTo>
                  <a:pt x="38" y="160"/>
                </a:lnTo>
                <a:lnTo>
                  <a:pt x="24" y="148"/>
                </a:lnTo>
                <a:lnTo>
                  <a:pt x="14" y="136"/>
                </a:lnTo>
                <a:lnTo>
                  <a:pt x="6" y="120"/>
                </a:lnTo>
                <a:lnTo>
                  <a:pt x="0" y="104"/>
                </a:lnTo>
                <a:lnTo>
                  <a:pt x="0" y="86"/>
                </a:lnTo>
                <a:lnTo>
                  <a:pt x="0" y="86"/>
                </a:lnTo>
                <a:lnTo>
                  <a:pt x="0" y="70"/>
                </a:lnTo>
                <a:lnTo>
                  <a:pt x="6" y="52"/>
                </a:lnTo>
                <a:lnTo>
                  <a:pt x="14" y="38"/>
                </a:lnTo>
                <a:lnTo>
                  <a:pt x="24" y="26"/>
                </a:lnTo>
                <a:lnTo>
                  <a:pt x="38" y="14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20" y="6"/>
                </a:lnTo>
                <a:lnTo>
                  <a:pt x="134" y="14"/>
                </a:lnTo>
                <a:lnTo>
                  <a:pt x="146" y="26"/>
                </a:lnTo>
                <a:lnTo>
                  <a:pt x="158" y="38"/>
                </a:lnTo>
                <a:lnTo>
                  <a:pt x="166" y="52"/>
                </a:lnTo>
                <a:lnTo>
                  <a:pt x="170" y="70"/>
                </a:lnTo>
                <a:lnTo>
                  <a:pt x="172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1" name="Freeform 237"/>
          <p:cNvSpPr>
            <a:spLocks/>
          </p:cNvSpPr>
          <p:nvPr/>
        </p:nvSpPr>
        <p:spPr bwMode="auto">
          <a:xfrm>
            <a:off x="5603875" y="23399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8 w 174"/>
              <a:gd name="T7" fmla="*/ 120 h 172"/>
              <a:gd name="T8" fmla="*/ 160 w 174"/>
              <a:gd name="T9" fmla="*/ 134 h 172"/>
              <a:gd name="T10" fmla="*/ 148 w 174"/>
              <a:gd name="T11" fmla="*/ 148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8 w 174"/>
              <a:gd name="T19" fmla="*/ 172 h 172"/>
              <a:gd name="T20" fmla="*/ 88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8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6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2 h 172"/>
              <a:gd name="T54" fmla="*/ 88 w 174"/>
              <a:gd name="T55" fmla="*/ 0 h 172"/>
              <a:gd name="T56" fmla="*/ 88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60 w 174"/>
              <a:gd name="T67" fmla="*/ 38 h 172"/>
              <a:gd name="T68" fmla="*/ 168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8" y="120"/>
                </a:lnTo>
                <a:lnTo>
                  <a:pt x="160" y="134"/>
                </a:lnTo>
                <a:lnTo>
                  <a:pt x="148" y="148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8" y="172"/>
                </a:lnTo>
                <a:lnTo>
                  <a:pt x="88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8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6"/>
                </a:lnTo>
                <a:lnTo>
                  <a:pt x="38" y="14"/>
                </a:lnTo>
                <a:lnTo>
                  <a:pt x="54" y="6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60" y="38"/>
                </a:lnTo>
                <a:lnTo>
                  <a:pt x="168" y="52"/>
                </a:lnTo>
                <a:lnTo>
                  <a:pt x="172" y="68"/>
                </a:lnTo>
                <a:lnTo>
                  <a:pt x="174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2" name="Freeform 238"/>
          <p:cNvSpPr>
            <a:spLocks/>
          </p:cNvSpPr>
          <p:nvPr/>
        </p:nvSpPr>
        <p:spPr bwMode="auto">
          <a:xfrm>
            <a:off x="5603875" y="23399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8 w 174"/>
              <a:gd name="T7" fmla="*/ 120 h 172"/>
              <a:gd name="T8" fmla="*/ 160 w 174"/>
              <a:gd name="T9" fmla="*/ 134 h 172"/>
              <a:gd name="T10" fmla="*/ 148 w 174"/>
              <a:gd name="T11" fmla="*/ 148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8 w 174"/>
              <a:gd name="T19" fmla="*/ 172 h 172"/>
              <a:gd name="T20" fmla="*/ 88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8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6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2 h 172"/>
              <a:gd name="T54" fmla="*/ 88 w 174"/>
              <a:gd name="T55" fmla="*/ 0 h 172"/>
              <a:gd name="T56" fmla="*/ 88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60 w 174"/>
              <a:gd name="T67" fmla="*/ 38 h 172"/>
              <a:gd name="T68" fmla="*/ 168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8" y="120"/>
                </a:lnTo>
                <a:lnTo>
                  <a:pt x="160" y="134"/>
                </a:lnTo>
                <a:lnTo>
                  <a:pt x="148" y="148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8" y="172"/>
                </a:lnTo>
                <a:lnTo>
                  <a:pt x="88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8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6"/>
                </a:lnTo>
                <a:lnTo>
                  <a:pt x="38" y="14"/>
                </a:lnTo>
                <a:lnTo>
                  <a:pt x="54" y="6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60" y="38"/>
                </a:lnTo>
                <a:lnTo>
                  <a:pt x="168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3" name="Freeform 239"/>
          <p:cNvSpPr>
            <a:spLocks/>
          </p:cNvSpPr>
          <p:nvPr/>
        </p:nvSpPr>
        <p:spPr bwMode="auto">
          <a:xfrm>
            <a:off x="5603875" y="23399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8 w 174"/>
              <a:gd name="T7" fmla="*/ 120 h 172"/>
              <a:gd name="T8" fmla="*/ 160 w 174"/>
              <a:gd name="T9" fmla="*/ 134 h 172"/>
              <a:gd name="T10" fmla="*/ 148 w 174"/>
              <a:gd name="T11" fmla="*/ 148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8 w 174"/>
              <a:gd name="T19" fmla="*/ 172 h 172"/>
              <a:gd name="T20" fmla="*/ 88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8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6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2 h 172"/>
              <a:gd name="T54" fmla="*/ 88 w 174"/>
              <a:gd name="T55" fmla="*/ 0 h 172"/>
              <a:gd name="T56" fmla="*/ 88 w 174"/>
              <a:gd name="T57" fmla="*/ 0 h 172"/>
              <a:gd name="T58" fmla="*/ 104 w 174"/>
              <a:gd name="T59" fmla="*/ 2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6 h 172"/>
              <a:gd name="T66" fmla="*/ 160 w 174"/>
              <a:gd name="T67" fmla="*/ 38 h 172"/>
              <a:gd name="T68" fmla="*/ 168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8" y="120"/>
                </a:lnTo>
                <a:lnTo>
                  <a:pt x="160" y="134"/>
                </a:lnTo>
                <a:lnTo>
                  <a:pt x="148" y="148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8" y="172"/>
                </a:lnTo>
                <a:lnTo>
                  <a:pt x="88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8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6"/>
                </a:lnTo>
                <a:lnTo>
                  <a:pt x="38" y="14"/>
                </a:lnTo>
                <a:lnTo>
                  <a:pt x="54" y="6"/>
                </a:lnTo>
                <a:lnTo>
                  <a:pt x="70" y="2"/>
                </a:lnTo>
                <a:lnTo>
                  <a:pt x="88" y="0"/>
                </a:lnTo>
                <a:lnTo>
                  <a:pt x="88" y="0"/>
                </a:lnTo>
                <a:lnTo>
                  <a:pt x="104" y="2"/>
                </a:lnTo>
                <a:lnTo>
                  <a:pt x="120" y="6"/>
                </a:lnTo>
                <a:lnTo>
                  <a:pt x="136" y="14"/>
                </a:lnTo>
                <a:lnTo>
                  <a:pt x="148" y="26"/>
                </a:lnTo>
                <a:lnTo>
                  <a:pt x="160" y="38"/>
                </a:lnTo>
                <a:lnTo>
                  <a:pt x="168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4" name="Freeform 240"/>
          <p:cNvSpPr>
            <a:spLocks/>
          </p:cNvSpPr>
          <p:nvPr/>
        </p:nvSpPr>
        <p:spPr bwMode="auto">
          <a:xfrm>
            <a:off x="4860925" y="34067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6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4"/>
                </a:lnTo>
                <a:lnTo>
                  <a:pt x="38" y="14"/>
                </a:lnTo>
                <a:lnTo>
                  <a:pt x="54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6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5" name="Freeform 241"/>
          <p:cNvSpPr>
            <a:spLocks/>
          </p:cNvSpPr>
          <p:nvPr/>
        </p:nvSpPr>
        <p:spPr bwMode="auto">
          <a:xfrm>
            <a:off x="4860925" y="34067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6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4"/>
                </a:lnTo>
                <a:lnTo>
                  <a:pt x="38" y="14"/>
                </a:lnTo>
                <a:lnTo>
                  <a:pt x="54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6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6" name="Freeform 242"/>
          <p:cNvSpPr>
            <a:spLocks/>
          </p:cNvSpPr>
          <p:nvPr/>
        </p:nvSpPr>
        <p:spPr bwMode="auto">
          <a:xfrm>
            <a:off x="4860925" y="3406775"/>
            <a:ext cx="276225" cy="273050"/>
          </a:xfrm>
          <a:custGeom>
            <a:avLst/>
            <a:gdLst>
              <a:gd name="T0" fmla="*/ 174 w 174"/>
              <a:gd name="T1" fmla="*/ 86 h 172"/>
              <a:gd name="T2" fmla="*/ 174 w 174"/>
              <a:gd name="T3" fmla="*/ 86 h 172"/>
              <a:gd name="T4" fmla="*/ 172 w 174"/>
              <a:gd name="T5" fmla="*/ 104 h 172"/>
              <a:gd name="T6" fmla="*/ 166 w 174"/>
              <a:gd name="T7" fmla="*/ 120 h 172"/>
              <a:gd name="T8" fmla="*/ 158 w 174"/>
              <a:gd name="T9" fmla="*/ 134 h 172"/>
              <a:gd name="T10" fmla="*/ 148 w 174"/>
              <a:gd name="T11" fmla="*/ 146 h 172"/>
              <a:gd name="T12" fmla="*/ 136 w 174"/>
              <a:gd name="T13" fmla="*/ 158 h 172"/>
              <a:gd name="T14" fmla="*/ 120 w 174"/>
              <a:gd name="T15" fmla="*/ 166 h 172"/>
              <a:gd name="T16" fmla="*/ 104 w 174"/>
              <a:gd name="T17" fmla="*/ 170 h 172"/>
              <a:gd name="T18" fmla="*/ 86 w 174"/>
              <a:gd name="T19" fmla="*/ 172 h 172"/>
              <a:gd name="T20" fmla="*/ 86 w 174"/>
              <a:gd name="T21" fmla="*/ 172 h 172"/>
              <a:gd name="T22" fmla="*/ 70 w 174"/>
              <a:gd name="T23" fmla="*/ 170 h 172"/>
              <a:gd name="T24" fmla="*/ 54 w 174"/>
              <a:gd name="T25" fmla="*/ 166 h 172"/>
              <a:gd name="T26" fmla="*/ 38 w 174"/>
              <a:gd name="T27" fmla="*/ 158 h 172"/>
              <a:gd name="T28" fmla="*/ 26 w 174"/>
              <a:gd name="T29" fmla="*/ 146 h 172"/>
              <a:gd name="T30" fmla="*/ 16 w 174"/>
              <a:gd name="T31" fmla="*/ 134 h 172"/>
              <a:gd name="T32" fmla="*/ 8 w 174"/>
              <a:gd name="T33" fmla="*/ 120 h 172"/>
              <a:gd name="T34" fmla="*/ 2 w 174"/>
              <a:gd name="T35" fmla="*/ 104 h 172"/>
              <a:gd name="T36" fmla="*/ 0 w 174"/>
              <a:gd name="T37" fmla="*/ 86 h 172"/>
              <a:gd name="T38" fmla="*/ 0 w 174"/>
              <a:gd name="T39" fmla="*/ 86 h 172"/>
              <a:gd name="T40" fmla="*/ 2 w 174"/>
              <a:gd name="T41" fmla="*/ 68 h 172"/>
              <a:gd name="T42" fmla="*/ 8 w 174"/>
              <a:gd name="T43" fmla="*/ 52 h 172"/>
              <a:gd name="T44" fmla="*/ 16 w 174"/>
              <a:gd name="T45" fmla="*/ 38 h 172"/>
              <a:gd name="T46" fmla="*/ 26 w 174"/>
              <a:gd name="T47" fmla="*/ 24 h 172"/>
              <a:gd name="T48" fmla="*/ 38 w 174"/>
              <a:gd name="T49" fmla="*/ 14 h 172"/>
              <a:gd name="T50" fmla="*/ 54 w 174"/>
              <a:gd name="T51" fmla="*/ 6 h 172"/>
              <a:gd name="T52" fmla="*/ 70 w 174"/>
              <a:gd name="T53" fmla="*/ 0 h 172"/>
              <a:gd name="T54" fmla="*/ 86 w 174"/>
              <a:gd name="T55" fmla="*/ 0 h 172"/>
              <a:gd name="T56" fmla="*/ 86 w 174"/>
              <a:gd name="T57" fmla="*/ 0 h 172"/>
              <a:gd name="T58" fmla="*/ 104 w 174"/>
              <a:gd name="T59" fmla="*/ 0 h 172"/>
              <a:gd name="T60" fmla="*/ 120 w 174"/>
              <a:gd name="T61" fmla="*/ 6 h 172"/>
              <a:gd name="T62" fmla="*/ 136 w 174"/>
              <a:gd name="T63" fmla="*/ 14 h 172"/>
              <a:gd name="T64" fmla="*/ 148 w 174"/>
              <a:gd name="T65" fmla="*/ 24 h 172"/>
              <a:gd name="T66" fmla="*/ 158 w 174"/>
              <a:gd name="T67" fmla="*/ 38 h 172"/>
              <a:gd name="T68" fmla="*/ 166 w 174"/>
              <a:gd name="T69" fmla="*/ 52 h 172"/>
              <a:gd name="T70" fmla="*/ 172 w 174"/>
              <a:gd name="T71" fmla="*/ 68 h 172"/>
              <a:gd name="T72" fmla="*/ 174 w 174"/>
              <a:gd name="T73" fmla="*/ 8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4" h="172">
                <a:moveTo>
                  <a:pt x="174" y="86"/>
                </a:moveTo>
                <a:lnTo>
                  <a:pt x="174" y="86"/>
                </a:lnTo>
                <a:lnTo>
                  <a:pt x="172" y="104"/>
                </a:lnTo>
                <a:lnTo>
                  <a:pt x="166" y="120"/>
                </a:lnTo>
                <a:lnTo>
                  <a:pt x="158" y="134"/>
                </a:lnTo>
                <a:lnTo>
                  <a:pt x="148" y="146"/>
                </a:lnTo>
                <a:lnTo>
                  <a:pt x="136" y="158"/>
                </a:lnTo>
                <a:lnTo>
                  <a:pt x="120" y="166"/>
                </a:lnTo>
                <a:lnTo>
                  <a:pt x="104" y="170"/>
                </a:lnTo>
                <a:lnTo>
                  <a:pt x="86" y="172"/>
                </a:lnTo>
                <a:lnTo>
                  <a:pt x="86" y="172"/>
                </a:lnTo>
                <a:lnTo>
                  <a:pt x="70" y="170"/>
                </a:lnTo>
                <a:lnTo>
                  <a:pt x="54" y="166"/>
                </a:lnTo>
                <a:lnTo>
                  <a:pt x="38" y="158"/>
                </a:lnTo>
                <a:lnTo>
                  <a:pt x="26" y="146"/>
                </a:lnTo>
                <a:lnTo>
                  <a:pt x="16" y="134"/>
                </a:lnTo>
                <a:lnTo>
                  <a:pt x="8" y="120"/>
                </a:lnTo>
                <a:lnTo>
                  <a:pt x="2" y="104"/>
                </a:lnTo>
                <a:lnTo>
                  <a:pt x="0" y="86"/>
                </a:lnTo>
                <a:lnTo>
                  <a:pt x="0" y="86"/>
                </a:lnTo>
                <a:lnTo>
                  <a:pt x="2" y="68"/>
                </a:lnTo>
                <a:lnTo>
                  <a:pt x="8" y="52"/>
                </a:lnTo>
                <a:lnTo>
                  <a:pt x="16" y="38"/>
                </a:lnTo>
                <a:lnTo>
                  <a:pt x="26" y="24"/>
                </a:lnTo>
                <a:lnTo>
                  <a:pt x="38" y="14"/>
                </a:lnTo>
                <a:lnTo>
                  <a:pt x="54" y="6"/>
                </a:lnTo>
                <a:lnTo>
                  <a:pt x="70" y="0"/>
                </a:lnTo>
                <a:lnTo>
                  <a:pt x="86" y="0"/>
                </a:lnTo>
                <a:lnTo>
                  <a:pt x="86" y="0"/>
                </a:lnTo>
                <a:lnTo>
                  <a:pt x="104" y="0"/>
                </a:lnTo>
                <a:lnTo>
                  <a:pt x="120" y="6"/>
                </a:lnTo>
                <a:lnTo>
                  <a:pt x="136" y="14"/>
                </a:lnTo>
                <a:lnTo>
                  <a:pt x="148" y="24"/>
                </a:lnTo>
                <a:lnTo>
                  <a:pt x="158" y="38"/>
                </a:lnTo>
                <a:lnTo>
                  <a:pt x="166" y="52"/>
                </a:lnTo>
                <a:lnTo>
                  <a:pt x="172" y="68"/>
                </a:lnTo>
                <a:lnTo>
                  <a:pt x="174" y="8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7" name="Freeform 243"/>
          <p:cNvSpPr>
            <a:spLocks/>
          </p:cNvSpPr>
          <p:nvPr/>
        </p:nvSpPr>
        <p:spPr bwMode="auto">
          <a:xfrm>
            <a:off x="3048000" y="309562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8 w 278"/>
              <a:gd name="T5" fmla="*/ 94 h 310"/>
              <a:gd name="T6" fmla="*/ 24 w 278"/>
              <a:gd name="T7" fmla="*/ 112 h 310"/>
              <a:gd name="T8" fmla="*/ 2 w 278"/>
              <a:gd name="T9" fmla="*/ 158 h 310"/>
              <a:gd name="T10" fmla="*/ 20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2 h 310"/>
              <a:gd name="T24" fmla="*/ 278 w 278"/>
              <a:gd name="T25" fmla="*/ 72 h 310"/>
              <a:gd name="T26" fmla="*/ 278 w 278"/>
              <a:gd name="T27" fmla="*/ 70 h 310"/>
              <a:gd name="T28" fmla="*/ 276 w 278"/>
              <a:gd name="T29" fmla="*/ 68 h 310"/>
              <a:gd name="T30" fmla="*/ 274 w 278"/>
              <a:gd name="T31" fmla="*/ 66 h 310"/>
              <a:gd name="T32" fmla="*/ 272 w 278"/>
              <a:gd name="T33" fmla="*/ 60 h 310"/>
              <a:gd name="T34" fmla="*/ 268 w 278"/>
              <a:gd name="T35" fmla="*/ 56 h 310"/>
              <a:gd name="T36" fmla="*/ 266 w 278"/>
              <a:gd name="T37" fmla="*/ 52 h 310"/>
              <a:gd name="T38" fmla="*/ 262 w 278"/>
              <a:gd name="T39" fmla="*/ 48 h 310"/>
              <a:gd name="T40" fmla="*/ 260 w 278"/>
              <a:gd name="T41" fmla="*/ 46 h 310"/>
              <a:gd name="T42" fmla="*/ 254 w 278"/>
              <a:gd name="T43" fmla="*/ 40 h 310"/>
              <a:gd name="T44" fmla="*/ 250 w 278"/>
              <a:gd name="T45" fmla="*/ 36 h 310"/>
              <a:gd name="T46" fmla="*/ 238 w 278"/>
              <a:gd name="T47" fmla="*/ 28 h 310"/>
              <a:gd name="T48" fmla="*/ 230 w 278"/>
              <a:gd name="T49" fmla="*/ 24 h 310"/>
              <a:gd name="T50" fmla="*/ 222 w 278"/>
              <a:gd name="T51" fmla="*/ 20 h 310"/>
              <a:gd name="T52" fmla="*/ 214 w 278"/>
              <a:gd name="T53" fmla="*/ 16 h 310"/>
              <a:gd name="T54" fmla="*/ 206 w 278"/>
              <a:gd name="T55" fmla="*/ 12 h 310"/>
              <a:gd name="T56" fmla="*/ 184 w 278"/>
              <a:gd name="T57" fmla="*/ 8 h 310"/>
              <a:gd name="T58" fmla="*/ 174 w 278"/>
              <a:gd name="T59" fmla="*/ 4 h 310"/>
              <a:gd name="T60" fmla="*/ 146 w 278"/>
              <a:gd name="T61" fmla="*/ 2 h 310"/>
              <a:gd name="T62" fmla="*/ 132 w 278"/>
              <a:gd name="T63" fmla="*/ 0 h 310"/>
              <a:gd name="T64" fmla="*/ 100 w 278"/>
              <a:gd name="T65" fmla="*/ 0 h 310"/>
              <a:gd name="T66" fmla="*/ 82 w 278"/>
              <a:gd name="T67" fmla="*/ 2 h 310"/>
              <a:gd name="T68" fmla="*/ 44 w 278"/>
              <a:gd name="T69" fmla="*/ 4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8" y="94"/>
                </a:lnTo>
                <a:lnTo>
                  <a:pt x="24" y="112"/>
                </a:lnTo>
                <a:lnTo>
                  <a:pt x="2" y="158"/>
                </a:lnTo>
                <a:lnTo>
                  <a:pt x="20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2"/>
                </a:lnTo>
                <a:lnTo>
                  <a:pt x="278" y="72"/>
                </a:lnTo>
                <a:lnTo>
                  <a:pt x="278" y="70"/>
                </a:lnTo>
                <a:lnTo>
                  <a:pt x="276" y="68"/>
                </a:lnTo>
                <a:lnTo>
                  <a:pt x="274" y="66"/>
                </a:lnTo>
                <a:lnTo>
                  <a:pt x="272" y="60"/>
                </a:lnTo>
                <a:lnTo>
                  <a:pt x="268" y="56"/>
                </a:lnTo>
                <a:lnTo>
                  <a:pt x="266" y="52"/>
                </a:lnTo>
                <a:lnTo>
                  <a:pt x="262" y="48"/>
                </a:lnTo>
                <a:lnTo>
                  <a:pt x="260" y="46"/>
                </a:lnTo>
                <a:lnTo>
                  <a:pt x="254" y="40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2" y="20"/>
                </a:lnTo>
                <a:lnTo>
                  <a:pt x="214" y="16"/>
                </a:lnTo>
                <a:lnTo>
                  <a:pt x="206" y="12"/>
                </a:lnTo>
                <a:lnTo>
                  <a:pt x="184" y="8"/>
                </a:lnTo>
                <a:lnTo>
                  <a:pt x="174" y="4"/>
                </a:lnTo>
                <a:lnTo>
                  <a:pt x="146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44" y="4"/>
                </a:lnTo>
                <a:lnTo>
                  <a:pt x="22" y="8"/>
                </a:lnTo>
                <a:lnTo>
                  <a:pt x="0" y="12"/>
                </a:lnTo>
                <a:close/>
              </a:path>
            </a:pathLst>
          </a:custGeom>
          <a:solidFill>
            <a:srgbClr val="EBCBC1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8" name="Freeform 244"/>
          <p:cNvSpPr>
            <a:spLocks/>
          </p:cNvSpPr>
          <p:nvPr/>
        </p:nvSpPr>
        <p:spPr bwMode="auto">
          <a:xfrm>
            <a:off x="3048000" y="309562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8 w 278"/>
              <a:gd name="T5" fmla="*/ 94 h 310"/>
              <a:gd name="T6" fmla="*/ 24 w 278"/>
              <a:gd name="T7" fmla="*/ 112 h 310"/>
              <a:gd name="T8" fmla="*/ 2 w 278"/>
              <a:gd name="T9" fmla="*/ 158 h 310"/>
              <a:gd name="T10" fmla="*/ 20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2 h 310"/>
              <a:gd name="T24" fmla="*/ 278 w 278"/>
              <a:gd name="T25" fmla="*/ 72 h 310"/>
              <a:gd name="T26" fmla="*/ 278 w 278"/>
              <a:gd name="T27" fmla="*/ 70 h 310"/>
              <a:gd name="T28" fmla="*/ 276 w 278"/>
              <a:gd name="T29" fmla="*/ 68 h 310"/>
              <a:gd name="T30" fmla="*/ 274 w 278"/>
              <a:gd name="T31" fmla="*/ 66 h 310"/>
              <a:gd name="T32" fmla="*/ 272 w 278"/>
              <a:gd name="T33" fmla="*/ 60 h 310"/>
              <a:gd name="T34" fmla="*/ 268 w 278"/>
              <a:gd name="T35" fmla="*/ 56 h 310"/>
              <a:gd name="T36" fmla="*/ 266 w 278"/>
              <a:gd name="T37" fmla="*/ 52 h 310"/>
              <a:gd name="T38" fmla="*/ 262 w 278"/>
              <a:gd name="T39" fmla="*/ 48 h 310"/>
              <a:gd name="T40" fmla="*/ 260 w 278"/>
              <a:gd name="T41" fmla="*/ 46 h 310"/>
              <a:gd name="T42" fmla="*/ 254 w 278"/>
              <a:gd name="T43" fmla="*/ 40 h 310"/>
              <a:gd name="T44" fmla="*/ 250 w 278"/>
              <a:gd name="T45" fmla="*/ 36 h 310"/>
              <a:gd name="T46" fmla="*/ 238 w 278"/>
              <a:gd name="T47" fmla="*/ 28 h 310"/>
              <a:gd name="T48" fmla="*/ 230 w 278"/>
              <a:gd name="T49" fmla="*/ 24 h 310"/>
              <a:gd name="T50" fmla="*/ 222 w 278"/>
              <a:gd name="T51" fmla="*/ 20 h 310"/>
              <a:gd name="T52" fmla="*/ 214 w 278"/>
              <a:gd name="T53" fmla="*/ 16 h 310"/>
              <a:gd name="T54" fmla="*/ 206 w 278"/>
              <a:gd name="T55" fmla="*/ 12 h 310"/>
              <a:gd name="T56" fmla="*/ 184 w 278"/>
              <a:gd name="T57" fmla="*/ 8 h 310"/>
              <a:gd name="T58" fmla="*/ 174 w 278"/>
              <a:gd name="T59" fmla="*/ 4 h 310"/>
              <a:gd name="T60" fmla="*/ 146 w 278"/>
              <a:gd name="T61" fmla="*/ 2 h 310"/>
              <a:gd name="T62" fmla="*/ 132 w 278"/>
              <a:gd name="T63" fmla="*/ 0 h 310"/>
              <a:gd name="T64" fmla="*/ 100 w 278"/>
              <a:gd name="T65" fmla="*/ 0 h 310"/>
              <a:gd name="T66" fmla="*/ 82 w 278"/>
              <a:gd name="T67" fmla="*/ 2 h 310"/>
              <a:gd name="T68" fmla="*/ 44 w 278"/>
              <a:gd name="T69" fmla="*/ 4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8" y="94"/>
                </a:lnTo>
                <a:lnTo>
                  <a:pt x="24" y="112"/>
                </a:lnTo>
                <a:lnTo>
                  <a:pt x="2" y="158"/>
                </a:lnTo>
                <a:lnTo>
                  <a:pt x="20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2"/>
                </a:lnTo>
                <a:lnTo>
                  <a:pt x="278" y="72"/>
                </a:lnTo>
                <a:lnTo>
                  <a:pt x="278" y="70"/>
                </a:lnTo>
                <a:lnTo>
                  <a:pt x="276" y="68"/>
                </a:lnTo>
                <a:lnTo>
                  <a:pt x="274" y="66"/>
                </a:lnTo>
                <a:lnTo>
                  <a:pt x="272" y="60"/>
                </a:lnTo>
                <a:lnTo>
                  <a:pt x="268" y="56"/>
                </a:lnTo>
                <a:lnTo>
                  <a:pt x="266" y="52"/>
                </a:lnTo>
                <a:lnTo>
                  <a:pt x="262" y="48"/>
                </a:lnTo>
                <a:lnTo>
                  <a:pt x="260" y="46"/>
                </a:lnTo>
                <a:lnTo>
                  <a:pt x="254" y="40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2" y="20"/>
                </a:lnTo>
                <a:lnTo>
                  <a:pt x="214" y="16"/>
                </a:lnTo>
                <a:lnTo>
                  <a:pt x="206" y="12"/>
                </a:lnTo>
                <a:lnTo>
                  <a:pt x="184" y="8"/>
                </a:lnTo>
                <a:lnTo>
                  <a:pt x="174" y="4"/>
                </a:lnTo>
                <a:lnTo>
                  <a:pt x="146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44" y="4"/>
                </a:lnTo>
                <a:lnTo>
                  <a:pt x="22" y="8"/>
                </a:lnTo>
                <a:lnTo>
                  <a:pt x="0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9" name="Freeform 245"/>
          <p:cNvSpPr>
            <a:spLocks/>
          </p:cNvSpPr>
          <p:nvPr/>
        </p:nvSpPr>
        <p:spPr bwMode="auto">
          <a:xfrm>
            <a:off x="3048000" y="309562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8 w 278"/>
              <a:gd name="T5" fmla="*/ 94 h 310"/>
              <a:gd name="T6" fmla="*/ 24 w 278"/>
              <a:gd name="T7" fmla="*/ 112 h 310"/>
              <a:gd name="T8" fmla="*/ 2 w 278"/>
              <a:gd name="T9" fmla="*/ 158 h 310"/>
              <a:gd name="T10" fmla="*/ 20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2 h 310"/>
              <a:gd name="T24" fmla="*/ 278 w 278"/>
              <a:gd name="T25" fmla="*/ 72 h 310"/>
              <a:gd name="T26" fmla="*/ 278 w 278"/>
              <a:gd name="T27" fmla="*/ 70 h 310"/>
              <a:gd name="T28" fmla="*/ 276 w 278"/>
              <a:gd name="T29" fmla="*/ 68 h 310"/>
              <a:gd name="T30" fmla="*/ 274 w 278"/>
              <a:gd name="T31" fmla="*/ 66 h 310"/>
              <a:gd name="T32" fmla="*/ 272 w 278"/>
              <a:gd name="T33" fmla="*/ 60 h 310"/>
              <a:gd name="T34" fmla="*/ 268 w 278"/>
              <a:gd name="T35" fmla="*/ 56 h 310"/>
              <a:gd name="T36" fmla="*/ 266 w 278"/>
              <a:gd name="T37" fmla="*/ 52 h 310"/>
              <a:gd name="T38" fmla="*/ 262 w 278"/>
              <a:gd name="T39" fmla="*/ 48 h 310"/>
              <a:gd name="T40" fmla="*/ 260 w 278"/>
              <a:gd name="T41" fmla="*/ 46 h 310"/>
              <a:gd name="T42" fmla="*/ 254 w 278"/>
              <a:gd name="T43" fmla="*/ 40 h 310"/>
              <a:gd name="T44" fmla="*/ 250 w 278"/>
              <a:gd name="T45" fmla="*/ 36 h 310"/>
              <a:gd name="T46" fmla="*/ 238 w 278"/>
              <a:gd name="T47" fmla="*/ 28 h 310"/>
              <a:gd name="T48" fmla="*/ 230 w 278"/>
              <a:gd name="T49" fmla="*/ 24 h 310"/>
              <a:gd name="T50" fmla="*/ 222 w 278"/>
              <a:gd name="T51" fmla="*/ 20 h 310"/>
              <a:gd name="T52" fmla="*/ 214 w 278"/>
              <a:gd name="T53" fmla="*/ 16 h 310"/>
              <a:gd name="T54" fmla="*/ 206 w 278"/>
              <a:gd name="T55" fmla="*/ 12 h 310"/>
              <a:gd name="T56" fmla="*/ 184 w 278"/>
              <a:gd name="T57" fmla="*/ 8 h 310"/>
              <a:gd name="T58" fmla="*/ 174 w 278"/>
              <a:gd name="T59" fmla="*/ 4 h 310"/>
              <a:gd name="T60" fmla="*/ 146 w 278"/>
              <a:gd name="T61" fmla="*/ 2 h 310"/>
              <a:gd name="T62" fmla="*/ 132 w 278"/>
              <a:gd name="T63" fmla="*/ 0 h 310"/>
              <a:gd name="T64" fmla="*/ 100 w 278"/>
              <a:gd name="T65" fmla="*/ 0 h 310"/>
              <a:gd name="T66" fmla="*/ 82 w 278"/>
              <a:gd name="T67" fmla="*/ 2 h 310"/>
              <a:gd name="T68" fmla="*/ 44 w 278"/>
              <a:gd name="T69" fmla="*/ 4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8" y="94"/>
                </a:lnTo>
                <a:lnTo>
                  <a:pt x="24" y="112"/>
                </a:lnTo>
                <a:lnTo>
                  <a:pt x="2" y="158"/>
                </a:lnTo>
                <a:lnTo>
                  <a:pt x="20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2"/>
                </a:lnTo>
                <a:lnTo>
                  <a:pt x="278" y="72"/>
                </a:lnTo>
                <a:lnTo>
                  <a:pt x="278" y="70"/>
                </a:lnTo>
                <a:lnTo>
                  <a:pt x="276" y="68"/>
                </a:lnTo>
                <a:lnTo>
                  <a:pt x="274" y="66"/>
                </a:lnTo>
                <a:lnTo>
                  <a:pt x="272" y="60"/>
                </a:lnTo>
                <a:lnTo>
                  <a:pt x="268" y="56"/>
                </a:lnTo>
                <a:lnTo>
                  <a:pt x="266" y="52"/>
                </a:lnTo>
                <a:lnTo>
                  <a:pt x="262" y="48"/>
                </a:lnTo>
                <a:lnTo>
                  <a:pt x="260" y="46"/>
                </a:lnTo>
                <a:lnTo>
                  <a:pt x="254" y="40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2" y="20"/>
                </a:lnTo>
                <a:lnTo>
                  <a:pt x="214" y="16"/>
                </a:lnTo>
                <a:lnTo>
                  <a:pt x="206" y="12"/>
                </a:lnTo>
                <a:lnTo>
                  <a:pt x="184" y="8"/>
                </a:lnTo>
                <a:lnTo>
                  <a:pt x="174" y="4"/>
                </a:lnTo>
                <a:lnTo>
                  <a:pt x="146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44" y="4"/>
                </a:lnTo>
                <a:lnTo>
                  <a:pt x="22" y="8"/>
                </a:lnTo>
                <a:lnTo>
                  <a:pt x="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0" name="Freeform 246"/>
          <p:cNvSpPr>
            <a:spLocks/>
          </p:cNvSpPr>
          <p:nvPr/>
        </p:nvSpPr>
        <p:spPr bwMode="auto">
          <a:xfrm>
            <a:off x="6318250" y="250507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6 w 278"/>
              <a:gd name="T5" fmla="*/ 94 h 310"/>
              <a:gd name="T6" fmla="*/ 24 w 278"/>
              <a:gd name="T7" fmla="*/ 112 h 310"/>
              <a:gd name="T8" fmla="*/ 0 w 278"/>
              <a:gd name="T9" fmla="*/ 158 h 310"/>
              <a:gd name="T10" fmla="*/ 22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4 h 310"/>
              <a:gd name="T24" fmla="*/ 278 w 278"/>
              <a:gd name="T25" fmla="*/ 70 h 310"/>
              <a:gd name="T26" fmla="*/ 276 w 278"/>
              <a:gd name="T27" fmla="*/ 68 h 310"/>
              <a:gd name="T28" fmla="*/ 274 w 278"/>
              <a:gd name="T29" fmla="*/ 62 h 310"/>
              <a:gd name="T30" fmla="*/ 270 w 278"/>
              <a:gd name="T31" fmla="*/ 60 h 310"/>
              <a:gd name="T32" fmla="*/ 270 w 278"/>
              <a:gd name="T33" fmla="*/ 56 h 310"/>
              <a:gd name="T34" fmla="*/ 266 w 278"/>
              <a:gd name="T35" fmla="*/ 52 h 310"/>
              <a:gd name="T36" fmla="*/ 264 w 278"/>
              <a:gd name="T37" fmla="*/ 48 h 310"/>
              <a:gd name="T38" fmla="*/ 258 w 278"/>
              <a:gd name="T39" fmla="*/ 46 h 310"/>
              <a:gd name="T40" fmla="*/ 250 w 278"/>
              <a:gd name="T41" fmla="*/ 36 h 310"/>
              <a:gd name="T42" fmla="*/ 238 w 278"/>
              <a:gd name="T43" fmla="*/ 28 h 310"/>
              <a:gd name="T44" fmla="*/ 230 w 278"/>
              <a:gd name="T45" fmla="*/ 24 h 310"/>
              <a:gd name="T46" fmla="*/ 224 w 278"/>
              <a:gd name="T47" fmla="*/ 20 h 310"/>
              <a:gd name="T48" fmla="*/ 214 w 278"/>
              <a:gd name="T49" fmla="*/ 16 h 310"/>
              <a:gd name="T50" fmla="*/ 206 w 278"/>
              <a:gd name="T51" fmla="*/ 12 h 310"/>
              <a:gd name="T52" fmla="*/ 186 w 278"/>
              <a:gd name="T53" fmla="*/ 8 h 310"/>
              <a:gd name="T54" fmla="*/ 172 w 278"/>
              <a:gd name="T55" fmla="*/ 4 h 310"/>
              <a:gd name="T56" fmla="*/ 160 w 278"/>
              <a:gd name="T57" fmla="*/ 2 h 310"/>
              <a:gd name="T58" fmla="*/ 148 w 278"/>
              <a:gd name="T59" fmla="*/ 2 h 310"/>
              <a:gd name="T60" fmla="*/ 132 w 278"/>
              <a:gd name="T61" fmla="*/ 0 h 310"/>
              <a:gd name="T62" fmla="*/ 100 w 278"/>
              <a:gd name="T63" fmla="*/ 0 h 310"/>
              <a:gd name="T64" fmla="*/ 82 w 278"/>
              <a:gd name="T65" fmla="*/ 2 h 310"/>
              <a:gd name="T66" fmla="*/ 64 w 278"/>
              <a:gd name="T67" fmla="*/ 2 h 310"/>
              <a:gd name="T68" fmla="*/ 44 w 278"/>
              <a:gd name="T69" fmla="*/ 6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6" y="94"/>
                </a:lnTo>
                <a:lnTo>
                  <a:pt x="24" y="112"/>
                </a:lnTo>
                <a:lnTo>
                  <a:pt x="0" y="158"/>
                </a:lnTo>
                <a:lnTo>
                  <a:pt x="22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4"/>
                </a:lnTo>
                <a:lnTo>
                  <a:pt x="278" y="70"/>
                </a:lnTo>
                <a:lnTo>
                  <a:pt x="276" y="68"/>
                </a:lnTo>
                <a:lnTo>
                  <a:pt x="274" y="62"/>
                </a:lnTo>
                <a:lnTo>
                  <a:pt x="270" y="60"/>
                </a:lnTo>
                <a:lnTo>
                  <a:pt x="270" y="56"/>
                </a:lnTo>
                <a:lnTo>
                  <a:pt x="266" y="52"/>
                </a:lnTo>
                <a:lnTo>
                  <a:pt x="264" y="48"/>
                </a:lnTo>
                <a:lnTo>
                  <a:pt x="258" y="46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4" y="20"/>
                </a:lnTo>
                <a:lnTo>
                  <a:pt x="214" y="16"/>
                </a:lnTo>
                <a:lnTo>
                  <a:pt x="206" y="12"/>
                </a:lnTo>
                <a:lnTo>
                  <a:pt x="186" y="8"/>
                </a:lnTo>
                <a:lnTo>
                  <a:pt x="172" y="4"/>
                </a:lnTo>
                <a:lnTo>
                  <a:pt x="160" y="2"/>
                </a:lnTo>
                <a:lnTo>
                  <a:pt x="148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64" y="2"/>
                </a:lnTo>
                <a:lnTo>
                  <a:pt x="44" y="6"/>
                </a:lnTo>
                <a:lnTo>
                  <a:pt x="22" y="8"/>
                </a:lnTo>
                <a:lnTo>
                  <a:pt x="0" y="12"/>
                </a:lnTo>
                <a:close/>
              </a:path>
            </a:pathLst>
          </a:custGeom>
          <a:solidFill>
            <a:srgbClr val="EBCBC1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1" name="Freeform 247"/>
          <p:cNvSpPr>
            <a:spLocks/>
          </p:cNvSpPr>
          <p:nvPr/>
        </p:nvSpPr>
        <p:spPr bwMode="auto">
          <a:xfrm>
            <a:off x="6318250" y="250507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6 w 278"/>
              <a:gd name="T5" fmla="*/ 94 h 310"/>
              <a:gd name="T6" fmla="*/ 24 w 278"/>
              <a:gd name="T7" fmla="*/ 112 h 310"/>
              <a:gd name="T8" fmla="*/ 0 w 278"/>
              <a:gd name="T9" fmla="*/ 158 h 310"/>
              <a:gd name="T10" fmla="*/ 22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4 h 310"/>
              <a:gd name="T24" fmla="*/ 278 w 278"/>
              <a:gd name="T25" fmla="*/ 70 h 310"/>
              <a:gd name="T26" fmla="*/ 276 w 278"/>
              <a:gd name="T27" fmla="*/ 68 h 310"/>
              <a:gd name="T28" fmla="*/ 274 w 278"/>
              <a:gd name="T29" fmla="*/ 62 h 310"/>
              <a:gd name="T30" fmla="*/ 270 w 278"/>
              <a:gd name="T31" fmla="*/ 60 h 310"/>
              <a:gd name="T32" fmla="*/ 270 w 278"/>
              <a:gd name="T33" fmla="*/ 56 h 310"/>
              <a:gd name="T34" fmla="*/ 266 w 278"/>
              <a:gd name="T35" fmla="*/ 52 h 310"/>
              <a:gd name="T36" fmla="*/ 264 w 278"/>
              <a:gd name="T37" fmla="*/ 48 h 310"/>
              <a:gd name="T38" fmla="*/ 258 w 278"/>
              <a:gd name="T39" fmla="*/ 46 h 310"/>
              <a:gd name="T40" fmla="*/ 250 w 278"/>
              <a:gd name="T41" fmla="*/ 36 h 310"/>
              <a:gd name="T42" fmla="*/ 238 w 278"/>
              <a:gd name="T43" fmla="*/ 28 h 310"/>
              <a:gd name="T44" fmla="*/ 230 w 278"/>
              <a:gd name="T45" fmla="*/ 24 h 310"/>
              <a:gd name="T46" fmla="*/ 224 w 278"/>
              <a:gd name="T47" fmla="*/ 20 h 310"/>
              <a:gd name="T48" fmla="*/ 214 w 278"/>
              <a:gd name="T49" fmla="*/ 16 h 310"/>
              <a:gd name="T50" fmla="*/ 206 w 278"/>
              <a:gd name="T51" fmla="*/ 12 h 310"/>
              <a:gd name="T52" fmla="*/ 186 w 278"/>
              <a:gd name="T53" fmla="*/ 8 h 310"/>
              <a:gd name="T54" fmla="*/ 172 w 278"/>
              <a:gd name="T55" fmla="*/ 4 h 310"/>
              <a:gd name="T56" fmla="*/ 160 w 278"/>
              <a:gd name="T57" fmla="*/ 2 h 310"/>
              <a:gd name="T58" fmla="*/ 148 w 278"/>
              <a:gd name="T59" fmla="*/ 2 h 310"/>
              <a:gd name="T60" fmla="*/ 132 w 278"/>
              <a:gd name="T61" fmla="*/ 0 h 310"/>
              <a:gd name="T62" fmla="*/ 100 w 278"/>
              <a:gd name="T63" fmla="*/ 0 h 310"/>
              <a:gd name="T64" fmla="*/ 82 w 278"/>
              <a:gd name="T65" fmla="*/ 2 h 310"/>
              <a:gd name="T66" fmla="*/ 64 w 278"/>
              <a:gd name="T67" fmla="*/ 2 h 310"/>
              <a:gd name="T68" fmla="*/ 44 w 278"/>
              <a:gd name="T69" fmla="*/ 6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6" y="94"/>
                </a:lnTo>
                <a:lnTo>
                  <a:pt x="24" y="112"/>
                </a:lnTo>
                <a:lnTo>
                  <a:pt x="0" y="158"/>
                </a:lnTo>
                <a:lnTo>
                  <a:pt x="22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4"/>
                </a:lnTo>
                <a:lnTo>
                  <a:pt x="278" y="70"/>
                </a:lnTo>
                <a:lnTo>
                  <a:pt x="276" y="68"/>
                </a:lnTo>
                <a:lnTo>
                  <a:pt x="274" y="62"/>
                </a:lnTo>
                <a:lnTo>
                  <a:pt x="270" y="60"/>
                </a:lnTo>
                <a:lnTo>
                  <a:pt x="270" y="56"/>
                </a:lnTo>
                <a:lnTo>
                  <a:pt x="266" y="52"/>
                </a:lnTo>
                <a:lnTo>
                  <a:pt x="264" y="48"/>
                </a:lnTo>
                <a:lnTo>
                  <a:pt x="258" y="46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4" y="20"/>
                </a:lnTo>
                <a:lnTo>
                  <a:pt x="214" y="16"/>
                </a:lnTo>
                <a:lnTo>
                  <a:pt x="206" y="12"/>
                </a:lnTo>
                <a:lnTo>
                  <a:pt x="186" y="8"/>
                </a:lnTo>
                <a:lnTo>
                  <a:pt x="172" y="4"/>
                </a:lnTo>
                <a:lnTo>
                  <a:pt x="160" y="2"/>
                </a:lnTo>
                <a:lnTo>
                  <a:pt x="148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64" y="2"/>
                </a:lnTo>
                <a:lnTo>
                  <a:pt x="44" y="6"/>
                </a:lnTo>
                <a:lnTo>
                  <a:pt x="22" y="8"/>
                </a:lnTo>
                <a:lnTo>
                  <a:pt x="0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2" name="Freeform 248"/>
          <p:cNvSpPr>
            <a:spLocks/>
          </p:cNvSpPr>
          <p:nvPr/>
        </p:nvSpPr>
        <p:spPr bwMode="auto">
          <a:xfrm>
            <a:off x="6318250" y="2505075"/>
            <a:ext cx="441325" cy="492125"/>
          </a:xfrm>
          <a:custGeom>
            <a:avLst/>
            <a:gdLst>
              <a:gd name="T0" fmla="*/ 0 w 278"/>
              <a:gd name="T1" fmla="*/ 12 h 310"/>
              <a:gd name="T2" fmla="*/ 30 w 278"/>
              <a:gd name="T3" fmla="*/ 40 h 310"/>
              <a:gd name="T4" fmla="*/ 16 w 278"/>
              <a:gd name="T5" fmla="*/ 94 h 310"/>
              <a:gd name="T6" fmla="*/ 24 w 278"/>
              <a:gd name="T7" fmla="*/ 112 h 310"/>
              <a:gd name="T8" fmla="*/ 0 w 278"/>
              <a:gd name="T9" fmla="*/ 158 h 310"/>
              <a:gd name="T10" fmla="*/ 22 w 278"/>
              <a:gd name="T11" fmla="*/ 168 h 310"/>
              <a:gd name="T12" fmla="*/ 22 w 278"/>
              <a:gd name="T13" fmla="*/ 244 h 310"/>
              <a:gd name="T14" fmla="*/ 72 w 278"/>
              <a:gd name="T15" fmla="*/ 246 h 310"/>
              <a:gd name="T16" fmla="*/ 70 w 278"/>
              <a:gd name="T17" fmla="*/ 310 h 310"/>
              <a:gd name="T18" fmla="*/ 240 w 278"/>
              <a:gd name="T19" fmla="*/ 308 h 310"/>
              <a:gd name="T20" fmla="*/ 236 w 278"/>
              <a:gd name="T21" fmla="*/ 194 h 310"/>
              <a:gd name="T22" fmla="*/ 278 w 278"/>
              <a:gd name="T23" fmla="*/ 74 h 310"/>
              <a:gd name="T24" fmla="*/ 278 w 278"/>
              <a:gd name="T25" fmla="*/ 70 h 310"/>
              <a:gd name="T26" fmla="*/ 276 w 278"/>
              <a:gd name="T27" fmla="*/ 68 h 310"/>
              <a:gd name="T28" fmla="*/ 274 w 278"/>
              <a:gd name="T29" fmla="*/ 62 h 310"/>
              <a:gd name="T30" fmla="*/ 270 w 278"/>
              <a:gd name="T31" fmla="*/ 60 h 310"/>
              <a:gd name="T32" fmla="*/ 270 w 278"/>
              <a:gd name="T33" fmla="*/ 56 h 310"/>
              <a:gd name="T34" fmla="*/ 266 w 278"/>
              <a:gd name="T35" fmla="*/ 52 h 310"/>
              <a:gd name="T36" fmla="*/ 264 w 278"/>
              <a:gd name="T37" fmla="*/ 48 h 310"/>
              <a:gd name="T38" fmla="*/ 258 w 278"/>
              <a:gd name="T39" fmla="*/ 46 h 310"/>
              <a:gd name="T40" fmla="*/ 250 w 278"/>
              <a:gd name="T41" fmla="*/ 36 h 310"/>
              <a:gd name="T42" fmla="*/ 238 w 278"/>
              <a:gd name="T43" fmla="*/ 28 h 310"/>
              <a:gd name="T44" fmla="*/ 230 w 278"/>
              <a:gd name="T45" fmla="*/ 24 h 310"/>
              <a:gd name="T46" fmla="*/ 224 w 278"/>
              <a:gd name="T47" fmla="*/ 20 h 310"/>
              <a:gd name="T48" fmla="*/ 214 w 278"/>
              <a:gd name="T49" fmla="*/ 16 h 310"/>
              <a:gd name="T50" fmla="*/ 206 w 278"/>
              <a:gd name="T51" fmla="*/ 12 h 310"/>
              <a:gd name="T52" fmla="*/ 186 w 278"/>
              <a:gd name="T53" fmla="*/ 8 h 310"/>
              <a:gd name="T54" fmla="*/ 172 w 278"/>
              <a:gd name="T55" fmla="*/ 4 h 310"/>
              <a:gd name="T56" fmla="*/ 160 w 278"/>
              <a:gd name="T57" fmla="*/ 2 h 310"/>
              <a:gd name="T58" fmla="*/ 148 w 278"/>
              <a:gd name="T59" fmla="*/ 2 h 310"/>
              <a:gd name="T60" fmla="*/ 132 w 278"/>
              <a:gd name="T61" fmla="*/ 0 h 310"/>
              <a:gd name="T62" fmla="*/ 100 w 278"/>
              <a:gd name="T63" fmla="*/ 0 h 310"/>
              <a:gd name="T64" fmla="*/ 82 w 278"/>
              <a:gd name="T65" fmla="*/ 2 h 310"/>
              <a:gd name="T66" fmla="*/ 64 w 278"/>
              <a:gd name="T67" fmla="*/ 2 h 310"/>
              <a:gd name="T68" fmla="*/ 44 w 278"/>
              <a:gd name="T69" fmla="*/ 6 h 310"/>
              <a:gd name="T70" fmla="*/ 22 w 278"/>
              <a:gd name="T71" fmla="*/ 8 h 310"/>
              <a:gd name="T72" fmla="*/ 0 w 278"/>
              <a:gd name="T73" fmla="*/ 1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310">
                <a:moveTo>
                  <a:pt x="0" y="12"/>
                </a:moveTo>
                <a:lnTo>
                  <a:pt x="30" y="40"/>
                </a:lnTo>
                <a:lnTo>
                  <a:pt x="16" y="94"/>
                </a:lnTo>
                <a:lnTo>
                  <a:pt x="24" y="112"/>
                </a:lnTo>
                <a:lnTo>
                  <a:pt x="0" y="158"/>
                </a:lnTo>
                <a:lnTo>
                  <a:pt x="22" y="168"/>
                </a:lnTo>
                <a:lnTo>
                  <a:pt x="22" y="244"/>
                </a:lnTo>
                <a:lnTo>
                  <a:pt x="72" y="246"/>
                </a:lnTo>
                <a:lnTo>
                  <a:pt x="70" y="310"/>
                </a:lnTo>
                <a:lnTo>
                  <a:pt x="240" y="308"/>
                </a:lnTo>
                <a:lnTo>
                  <a:pt x="236" y="194"/>
                </a:lnTo>
                <a:lnTo>
                  <a:pt x="278" y="74"/>
                </a:lnTo>
                <a:lnTo>
                  <a:pt x="278" y="70"/>
                </a:lnTo>
                <a:lnTo>
                  <a:pt x="276" y="68"/>
                </a:lnTo>
                <a:lnTo>
                  <a:pt x="274" y="62"/>
                </a:lnTo>
                <a:lnTo>
                  <a:pt x="270" y="60"/>
                </a:lnTo>
                <a:lnTo>
                  <a:pt x="270" y="56"/>
                </a:lnTo>
                <a:lnTo>
                  <a:pt x="266" y="52"/>
                </a:lnTo>
                <a:lnTo>
                  <a:pt x="264" y="48"/>
                </a:lnTo>
                <a:lnTo>
                  <a:pt x="258" y="46"/>
                </a:lnTo>
                <a:lnTo>
                  <a:pt x="250" y="36"/>
                </a:lnTo>
                <a:lnTo>
                  <a:pt x="238" y="28"/>
                </a:lnTo>
                <a:lnTo>
                  <a:pt x="230" y="24"/>
                </a:lnTo>
                <a:lnTo>
                  <a:pt x="224" y="20"/>
                </a:lnTo>
                <a:lnTo>
                  <a:pt x="214" y="16"/>
                </a:lnTo>
                <a:lnTo>
                  <a:pt x="206" y="12"/>
                </a:lnTo>
                <a:lnTo>
                  <a:pt x="186" y="8"/>
                </a:lnTo>
                <a:lnTo>
                  <a:pt x="172" y="4"/>
                </a:lnTo>
                <a:lnTo>
                  <a:pt x="160" y="2"/>
                </a:lnTo>
                <a:lnTo>
                  <a:pt x="148" y="2"/>
                </a:lnTo>
                <a:lnTo>
                  <a:pt x="132" y="0"/>
                </a:lnTo>
                <a:lnTo>
                  <a:pt x="100" y="0"/>
                </a:lnTo>
                <a:lnTo>
                  <a:pt x="82" y="2"/>
                </a:lnTo>
                <a:lnTo>
                  <a:pt x="64" y="2"/>
                </a:lnTo>
                <a:lnTo>
                  <a:pt x="44" y="6"/>
                </a:lnTo>
                <a:lnTo>
                  <a:pt x="22" y="8"/>
                </a:lnTo>
                <a:lnTo>
                  <a:pt x="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3" name="Line 249"/>
          <p:cNvSpPr>
            <a:spLocks noChangeShapeType="1"/>
          </p:cNvSpPr>
          <p:nvPr/>
        </p:nvSpPr>
        <p:spPr bwMode="auto">
          <a:xfrm>
            <a:off x="2428875" y="2501900"/>
            <a:ext cx="1828800" cy="165735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4" name="Line 250"/>
          <p:cNvSpPr>
            <a:spLocks noChangeShapeType="1"/>
          </p:cNvSpPr>
          <p:nvPr/>
        </p:nvSpPr>
        <p:spPr bwMode="auto">
          <a:xfrm flipV="1">
            <a:off x="2339975" y="2851150"/>
            <a:ext cx="2181225" cy="95885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5" name="Line 251"/>
          <p:cNvSpPr>
            <a:spLocks noChangeShapeType="1"/>
          </p:cNvSpPr>
          <p:nvPr/>
        </p:nvSpPr>
        <p:spPr bwMode="auto">
          <a:xfrm flipH="1">
            <a:off x="3511550" y="2822575"/>
            <a:ext cx="225425" cy="2222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6" name="Freeform 252"/>
          <p:cNvSpPr>
            <a:spLocks/>
          </p:cNvSpPr>
          <p:nvPr/>
        </p:nvSpPr>
        <p:spPr bwMode="auto">
          <a:xfrm>
            <a:off x="3473450" y="300672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7" name="Freeform 253"/>
          <p:cNvSpPr>
            <a:spLocks/>
          </p:cNvSpPr>
          <p:nvPr/>
        </p:nvSpPr>
        <p:spPr bwMode="auto">
          <a:xfrm>
            <a:off x="3473450" y="300672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8" name="Line 254"/>
          <p:cNvSpPr>
            <a:spLocks noChangeShapeType="1"/>
          </p:cNvSpPr>
          <p:nvPr/>
        </p:nvSpPr>
        <p:spPr bwMode="auto">
          <a:xfrm flipH="1">
            <a:off x="2797175" y="3546475"/>
            <a:ext cx="301625" cy="196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9" name="Freeform 255"/>
          <p:cNvSpPr>
            <a:spLocks/>
          </p:cNvSpPr>
          <p:nvPr/>
        </p:nvSpPr>
        <p:spPr bwMode="auto">
          <a:xfrm>
            <a:off x="2752725" y="3705225"/>
            <a:ext cx="79375" cy="66675"/>
          </a:xfrm>
          <a:custGeom>
            <a:avLst/>
            <a:gdLst>
              <a:gd name="T0" fmla="*/ 0 w 50"/>
              <a:gd name="T1" fmla="*/ 42 h 42"/>
              <a:gd name="T2" fmla="*/ 28 w 50"/>
              <a:gd name="T3" fmla="*/ 0 h 42"/>
              <a:gd name="T4" fmla="*/ 30 w 50"/>
              <a:gd name="T5" fmla="*/ 22 h 42"/>
              <a:gd name="T6" fmla="*/ 50 w 50"/>
              <a:gd name="T7" fmla="*/ 32 h 42"/>
              <a:gd name="T8" fmla="*/ 0 w 50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0" y="42"/>
                </a:moveTo>
                <a:lnTo>
                  <a:pt x="28" y="0"/>
                </a:lnTo>
                <a:lnTo>
                  <a:pt x="30" y="22"/>
                </a:lnTo>
                <a:lnTo>
                  <a:pt x="50" y="32"/>
                </a:lnTo>
                <a:lnTo>
                  <a:pt x="0" y="4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0" name="Freeform 256"/>
          <p:cNvSpPr>
            <a:spLocks/>
          </p:cNvSpPr>
          <p:nvPr/>
        </p:nvSpPr>
        <p:spPr bwMode="auto">
          <a:xfrm>
            <a:off x="2752725" y="3705225"/>
            <a:ext cx="79375" cy="66675"/>
          </a:xfrm>
          <a:custGeom>
            <a:avLst/>
            <a:gdLst>
              <a:gd name="T0" fmla="*/ 0 w 50"/>
              <a:gd name="T1" fmla="*/ 42 h 42"/>
              <a:gd name="T2" fmla="*/ 28 w 50"/>
              <a:gd name="T3" fmla="*/ 0 h 42"/>
              <a:gd name="T4" fmla="*/ 30 w 50"/>
              <a:gd name="T5" fmla="*/ 22 h 42"/>
              <a:gd name="T6" fmla="*/ 50 w 50"/>
              <a:gd name="T7" fmla="*/ 32 h 42"/>
              <a:gd name="T8" fmla="*/ 0 w 50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0" y="42"/>
                </a:moveTo>
                <a:lnTo>
                  <a:pt x="28" y="0"/>
                </a:lnTo>
                <a:lnTo>
                  <a:pt x="30" y="22"/>
                </a:lnTo>
                <a:lnTo>
                  <a:pt x="50" y="32"/>
                </a:lnTo>
                <a:lnTo>
                  <a:pt x="0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1" name="Line 257"/>
          <p:cNvSpPr>
            <a:spLocks noChangeShapeType="1"/>
          </p:cNvSpPr>
          <p:nvPr/>
        </p:nvSpPr>
        <p:spPr bwMode="auto">
          <a:xfrm>
            <a:off x="3352800" y="3644900"/>
            <a:ext cx="146050" cy="260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2" name="Freeform 258"/>
          <p:cNvSpPr>
            <a:spLocks/>
          </p:cNvSpPr>
          <p:nvPr/>
        </p:nvSpPr>
        <p:spPr bwMode="auto">
          <a:xfrm>
            <a:off x="3460750" y="3870325"/>
            <a:ext cx="66675" cy="82550"/>
          </a:xfrm>
          <a:custGeom>
            <a:avLst/>
            <a:gdLst>
              <a:gd name="T0" fmla="*/ 42 w 42"/>
              <a:gd name="T1" fmla="*/ 52 h 52"/>
              <a:gd name="T2" fmla="*/ 0 w 42"/>
              <a:gd name="T3" fmla="*/ 20 h 52"/>
              <a:gd name="T4" fmla="*/ 24 w 42"/>
              <a:gd name="T5" fmla="*/ 20 h 52"/>
              <a:gd name="T6" fmla="*/ 34 w 42"/>
              <a:gd name="T7" fmla="*/ 0 h 52"/>
              <a:gd name="T8" fmla="*/ 42 w 42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2">
                <a:moveTo>
                  <a:pt x="42" y="52"/>
                </a:moveTo>
                <a:lnTo>
                  <a:pt x="0" y="20"/>
                </a:lnTo>
                <a:lnTo>
                  <a:pt x="24" y="20"/>
                </a:lnTo>
                <a:lnTo>
                  <a:pt x="34" y="0"/>
                </a:lnTo>
                <a:lnTo>
                  <a:pt x="42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3" name="Freeform 259"/>
          <p:cNvSpPr>
            <a:spLocks/>
          </p:cNvSpPr>
          <p:nvPr/>
        </p:nvSpPr>
        <p:spPr bwMode="auto">
          <a:xfrm>
            <a:off x="3460750" y="3870325"/>
            <a:ext cx="66675" cy="82550"/>
          </a:xfrm>
          <a:custGeom>
            <a:avLst/>
            <a:gdLst>
              <a:gd name="T0" fmla="*/ 42 w 42"/>
              <a:gd name="T1" fmla="*/ 52 h 52"/>
              <a:gd name="T2" fmla="*/ 0 w 42"/>
              <a:gd name="T3" fmla="*/ 20 h 52"/>
              <a:gd name="T4" fmla="*/ 24 w 42"/>
              <a:gd name="T5" fmla="*/ 20 h 52"/>
              <a:gd name="T6" fmla="*/ 34 w 42"/>
              <a:gd name="T7" fmla="*/ 0 h 52"/>
              <a:gd name="T8" fmla="*/ 42 w 42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2">
                <a:moveTo>
                  <a:pt x="42" y="52"/>
                </a:moveTo>
                <a:lnTo>
                  <a:pt x="0" y="20"/>
                </a:lnTo>
                <a:lnTo>
                  <a:pt x="24" y="20"/>
                </a:lnTo>
                <a:lnTo>
                  <a:pt x="34" y="0"/>
                </a:lnTo>
                <a:lnTo>
                  <a:pt x="42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4" name="Line 260"/>
          <p:cNvSpPr>
            <a:spLocks noChangeShapeType="1"/>
          </p:cNvSpPr>
          <p:nvPr/>
        </p:nvSpPr>
        <p:spPr bwMode="auto">
          <a:xfrm>
            <a:off x="5311775" y="2943225"/>
            <a:ext cx="1184275" cy="419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5" name="Freeform 261"/>
          <p:cNvSpPr>
            <a:spLocks/>
          </p:cNvSpPr>
          <p:nvPr/>
        </p:nvSpPr>
        <p:spPr bwMode="auto">
          <a:xfrm>
            <a:off x="6467475" y="3324225"/>
            <a:ext cx="79375" cy="60325"/>
          </a:xfrm>
          <a:custGeom>
            <a:avLst/>
            <a:gdLst>
              <a:gd name="T0" fmla="*/ 50 w 50"/>
              <a:gd name="T1" fmla="*/ 36 h 38"/>
              <a:gd name="T2" fmla="*/ 0 w 50"/>
              <a:gd name="T3" fmla="*/ 38 h 38"/>
              <a:gd name="T4" fmla="*/ 16 w 50"/>
              <a:gd name="T5" fmla="*/ 24 h 38"/>
              <a:gd name="T6" fmla="*/ 12 w 50"/>
              <a:gd name="T7" fmla="*/ 0 h 38"/>
              <a:gd name="T8" fmla="*/ 50 w 50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6"/>
                </a:moveTo>
                <a:lnTo>
                  <a:pt x="0" y="38"/>
                </a:lnTo>
                <a:lnTo>
                  <a:pt x="16" y="24"/>
                </a:lnTo>
                <a:lnTo>
                  <a:pt x="12" y="0"/>
                </a:lnTo>
                <a:lnTo>
                  <a:pt x="50" y="3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6" name="Freeform 262"/>
          <p:cNvSpPr>
            <a:spLocks/>
          </p:cNvSpPr>
          <p:nvPr/>
        </p:nvSpPr>
        <p:spPr bwMode="auto">
          <a:xfrm>
            <a:off x="6467475" y="3324225"/>
            <a:ext cx="79375" cy="60325"/>
          </a:xfrm>
          <a:custGeom>
            <a:avLst/>
            <a:gdLst>
              <a:gd name="T0" fmla="*/ 50 w 50"/>
              <a:gd name="T1" fmla="*/ 36 h 38"/>
              <a:gd name="T2" fmla="*/ 0 w 50"/>
              <a:gd name="T3" fmla="*/ 38 h 38"/>
              <a:gd name="T4" fmla="*/ 16 w 50"/>
              <a:gd name="T5" fmla="*/ 24 h 38"/>
              <a:gd name="T6" fmla="*/ 12 w 50"/>
              <a:gd name="T7" fmla="*/ 0 h 38"/>
              <a:gd name="T8" fmla="*/ 50 w 50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6"/>
                </a:moveTo>
                <a:lnTo>
                  <a:pt x="0" y="38"/>
                </a:lnTo>
                <a:lnTo>
                  <a:pt x="16" y="24"/>
                </a:lnTo>
                <a:lnTo>
                  <a:pt x="12" y="0"/>
                </a:lnTo>
                <a:lnTo>
                  <a:pt x="50" y="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7" name="Freeform 263"/>
          <p:cNvSpPr>
            <a:spLocks/>
          </p:cNvSpPr>
          <p:nvPr/>
        </p:nvSpPr>
        <p:spPr bwMode="auto">
          <a:xfrm>
            <a:off x="5260975" y="2921000"/>
            <a:ext cx="82550" cy="57150"/>
          </a:xfrm>
          <a:custGeom>
            <a:avLst/>
            <a:gdLst>
              <a:gd name="T0" fmla="*/ 0 w 52"/>
              <a:gd name="T1" fmla="*/ 2 h 36"/>
              <a:gd name="T2" fmla="*/ 52 w 52"/>
              <a:gd name="T3" fmla="*/ 0 h 36"/>
              <a:gd name="T4" fmla="*/ 34 w 52"/>
              <a:gd name="T5" fmla="*/ 14 h 36"/>
              <a:gd name="T6" fmla="*/ 38 w 52"/>
              <a:gd name="T7" fmla="*/ 36 h 36"/>
              <a:gd name="T8" fmla="*/ 0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2"/>
                </a:moveTo>
                <a:lnTo>
                  <a:pt x="52" y="0"/>
                </a:lnTo>
                <a:lnTo>
                  <a:pt x="34" y="14"/>
                </a:lnTo>
                <a:lnTo>
                  <a:pt x="38" y="36"/>
                </a:lnTo>
                <a:lnTo>
                  <a:pt x="0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8" name="Freeform 264"/>
          <p:cNvSpPr>
            <a:spLocks/>
          </p:cNvSpPr>
          <p:nvPr/>
        </p:nvSpPr>
        <p:spPr bwMode="auto">
          <a:xfrm>
            <a:off x="5260975" y="2921000"/>
            <a:ext cx="82550" cy="57150"/>
          </a:xfrm>
          <a:custGeom>
            <a:avLst/>
            <a:gdLst>
              <a:gd name="T0" fmla="*/ 0 w 52"/>
              <a:gd name="T1" fmla="*/ 2 h 36"/>
              <a:gd name="T2" fmla="*/ 52 w 52"/>
              <a:gd name="T3" fmla="*/ 0 h 36"/>
              <a:gd name="T4" fmla="*/ 34 w 52"/>
              <a:gd name="T5" fmla="*/ 14 h 36"/>
              <a:gd name="T6" fmla="*/ 38 w 52"/>
              <a:gd name="T7" fmla="*/ 36 h 36"/>
              <a:gd name="T8" fmla="*/ 0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2"/>
                </a:moveTo>
                <a:lnTo>
                  <a:pt x="52" y="0"/>
                </a:lnTo>
                <a:lnTo>
                  <a:pt x="34" y="14"/>
                </a:lnTo>
                <a:lnTo>
                  <a:pt x="38" y="36"/>
                </a:lnTo>
                <a:lnTo>
                  <a:pt x="0" y="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9" name="Rectangle 265"/>
          <p:cNvSpPr>
            <a:spLocks noChangeArrowheads="1"/>
          </p:cNvSpPr>
          <p:nvPr/>
        </p:nvSpPr>
        <p:spPr bwMode="auto">
          <a:xfrm>
            <a:off x="3876675" y="3854450"/>
            <a:ext cx="37782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0" name="Rectangle 266"/>
          <p:cNvSpPr>
            <a:spLocks noChangeArrowheads="1"/>
          </p:cNvSpPr>
          <p:nvPr/>
        </p:nvSpPr>
        <p:spPr bwMode="auto">
          <a:xfrm>
            <a:off x="3876675" y="3854450"/>
            <a:ext cx="377825" cy="161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1" name="Rectangle 267"/>
          <p:cNvSpPr>
            <a:spLocks noChangeArrowheads="1"/>
          </p:cNvSpPr>
          <p:nvPr/>
        </p:nvSpPr>
        <p:spPr bwMode="auto">
          <a:xfrm>
            <a:off x="6416675" y="3673475"/>
            <a:ext cx="37782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2" name="Rectangle 268"/>
          <p:cNvSpPr>
            <a:spLocks noChangeArrowheads="1"/>
          </p:cNvSpPr>
          <p:nvPr/>
        </p:nvSpPr>
        <p:spPr bwMode="auto">
          <a:xfrm>
            <a:off x="6416675" y="3673475"/>
            <a:ext cx="377825" cy="161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3" name="Rectangle 269"/>
          <p:cNvSpPr>
            <a:spLocks noChangeArrowheads="1"/>
          </p:cNvSpPr>
          <p:nvPr/>
        </p:nvSpPr>
        <p:spPr bwMode="auto">
          <a:xfrm>
            <a:off x="3152775" y="3238500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4" name="Rectangle 270"/>
          <p:cNvSpPr>
            <a:spLocks noChangeArrowheads="1"/>
          </p:cNvSpPr>
          <p:nvPr/>
        </p:nvSpPr>
        <p:spPr bwMode="auto">
          <a:xfrm>
            <a:off x="6492875" y="2625725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5" name="Rectangle 271"/>
          <p:cNvSpPr>
            <a:spLocks noChangeArrowheads="1"/>
          </p:cNvSpPr>
          <p:nvPr/>
        </p:nvSpPr>
        <p:spPr bwMode="auto">
          <a:xfrm>
            <a:off x="3962400" y="3876675"/>
            <a:ext cx="1891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7" name="Rectangle 273"/>
          <p:cNvSpPr>
            <a:spLocks noChangeArrowheads="1"/>
          </p:cNvSpPr>
          <p:nvPr/>
        </p:nvSpPr>
        <p:spPr bwMode="auto">
          <a:xfrm>
            <a:off x="6515100" y="3702050"/>
            <a:ext cx="1603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1542015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 PERCEPTIONS DIFFÉRENTES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ANIMER DES ÉQUIPES DE SPÉCIALISTES OU LA CULTURE DU COMPROMIS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6754" name="Rectangle 6"/>
          <p:cNvSpPr>
            <a:spLocks noChangeArrowheads="1"/>
          </p:cNvSpPr>
          <p:nvPr/>
        </p:nvSpPr>
        <p:spPr bwMode="auto">
          <a:xfrm>
            <a:off x="3265488" y="2279650"/>
            <a:ext cx="1454150" cy="31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5" name="Rectangle 7"/>
          <p:cNvSpPr>
            <a:spLocks noChangeArrowheads="1"/>
          </p:cNvSpPr>
          <p:nvPr/>
        </p:nvSpPr>
        <p:spPr bwMode="auto">
          <a:xfrm>
            <a:off x="3265488" y="2279650"/>
            <a:ext cx="1454150" cy="311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6" name="Rectangle 8"/>
          <p:cNvSpPr>
            <a:spLocks noChangeArrowheads="1"/>
          </p:cNvSpPr>
          <p:nvPr/>
        </p:nvSpPr>
        <p:spPr bwMode="auto">
          <a:xfrm>
            <a:off x="4859338" y="2565400"/>
            <a:ext cx="1454150" cy="422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7" name="Rectangle 9"/>
          <p:cNvSpPr>
            <a:spLocks noChangeArrowheads="1"/>
          </p:cNvSpPr>
          <p:nvPr/>
        </p:nvSpPr>
        <p:spPr bwMode="auto">
          <a:xfrm>
            <a:off x="4859338" y="2565400"/>
            <a:ext cx="1454150" cy="422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8" name="Rectangle 10"/>
          <p:cNvSpPr>
            <a:spLocks noChangeArrowheads="1"/>
          </p:cNvSpPr>
          <p:nvPr/>
        </p:nvSpPr>
        <p:spPr bwMode="auto">
          <a:xfrm>
            <a:off x="3843338" y="3746500"/>
            <a:ext cx="1704975" cy="469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9" name="Rectangle 11"/>
          <p:cNvSpPr>
            <a:spLocks noChangeArrowheads="1"/>
          </p:cNvSpPr>
          <p:nvPr/>
        </p:nvSpPr>
        <p:spPr bwMode="auto">
          <a:xfrm>
            <a:off x="3843338" y="3746500"/>
            <a:ext cx="1704975" cy="469900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0" name="Rectangle 12"/>
          <p:cNvSpPr>
            <a:spLocks noChangeArrowheads="1"/>
          </p:cNvSpPr>
          <p:nvPr/>
        </p:nvSpPr>
        <p:spPr bwMode="auto">
          <a:xfrm>
            <a:off x="2376488" y="2733675"/>
            <a:ext cx="14541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1" name="Rectangle 13"/>
          <p:cNvSpPr>
            <a:spLocks noChangeArrowheads="1"/>
          </p:cNvSpPr>
          <p:nvPr/>
        </p:nvSpPr>
        <p:spPr bwMode="auto">
          <a:xfrm>
            <a:off x="2376488" y="2733675"/>
            <a:ext cx="1454150" cy="304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2" name="Rectangle 14"/>
          <p:cNvSpPr>
            <a:spLocks noChangeArrowheads="1"/>
          </p:cNvSpPr>
          <p:nvPr/>
        </p:nvSpPr>
        <p:spPr bwMode="auto">
          <a:xfrm>
            <a:off x="1871663" y="3838575"/>
            <a:ext cx="1524000" cy="558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3" name="Rectangle 15"/>
          <p:cNvSpPr>
            <a:spLocks noChangeArrowheads="1"/>
          </p:cNvSpPr>
          <p:nvPr/>
        </p:nvSpPr>
        <p:spPr bwMode="auto">
          <a:xfrm>
            <a:off x="1871663" y="3838575"/>
            <a:ext cx="1524000" cy="558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4" name="Rectangle 16"/>
          <p:cNvSpPr>
            <a:spLocks noChangeArrowheads="1"/>
          </p:cNvSpPr>
          <p:nvPr/>
        </p:nvSpPr>
        <p:spPr bwMode="auto">
          <a:xfrm>
            <a:off x="5900738" y="3638550"/>
            <a:ext cx="1371600" cy="4540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5" name="Rectangle 17"/>
          <p:cNvSpPr>
            <a:spLocks noChangeArrowheads="1"/>
          </p:cNvSpPr>
          <p:nvPr/>
        </p:nvSpPr>
        <p:spPr bwMode="auto">
          <a:xfrm>
            <a:off x="5900738" y="3638550"/>
            <a:ext cx="1371600" cy="454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6" name="Rectangle 18"/>
          <p:cNvSpPr>
            <a:spLocks noChangeArrowheads="1"/>
          </p:cNvSpPr>
          <p:nvPr/>
        </p:nvSpPr>
        <p:spPr bwMode="auto">
          <a:xfrm>
            <a:off x="5148263" y="4362450"/>
            <a:ext cx="1454150" cy="561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7" name="Rectangle 19"/>
          <p:cNvSpPr>
            <a:spLocks noChangeArrowheads="1"/>
          </p:cNvSpPr>
          <p:nvPr/>
        </p:nvSpPr>
        <p:spPr bwMode="auto">
          <a:xfrm>
            <a:off x="5148263" y="4362450"/>
            <a:ext cx="1454150" cy="561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8" name="Rectangle 20"/>
          <p:cNvSpPr>
            <a:spLocks noChangeArrowheads="1"/>
          </p:cNvSpPr>
          <p:nvPr/>
        </p:nvSpPr>
        <p:spPr bwMode="auto">
          <a:xfrm>
            <a:off x="3262313" y="4556125"/>
            <a:ext cx="1663700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9" name="Rectangle 21"/>
          <p:cNvSpPr>
            <a:spLocks noChangeArrowheads="1"/>
          </p:cNvSpPr>
          <p:nvPr/>
        </p:nvSpPr>
        <p:spPr bwMode="auto">
          <a:xfrm>
            <a:off x="3262313" y="4556125"/>
            <a:ext cx="1663700" cy="457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0" name="Line 22"/>
          <p:cNvSpPr>
            <a:spLocks noChangeShapeType="1"/>
          </p:cNvSpPr>
          <p:nvPr/>
        </p:nvSpPr>
        <p:spPr bwMode="auto">
          <a:xfrm flipH="1" flipV="1">
            <a:off x="4135438" y="2632075"/>
            <a:ext cx="374650" cy="520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1" name="Freeform 23"/>
          <p:cNvSpPr>
            <a:spLocks/>
          </p:cNvSpPr>
          <p:nvPr/>
        </p:nvSpPr>
        <p:spPr bwMode="auto">
          <a:xfrm>
            <a:off x="4106863" y="2587625"/>
            <a:ext cx="66675" cy="79375"/>
          </a:xfrm>
          <a:custGeom>
            <a:avLst/>
            <a:gdLst>
              <a:gd name="T0" fmla="*/ 0 w 42"/>
              <a:gd name="T1" fmla="*/ 0 h 50"/>
              <a:gd name="T2" fmla="*/ 42 w 42"/>
              <a:gd name="T3" fmla="*/ 28 h 50"/>
              <a:gd name="T4" fmla="*/ 20 w 42"/>
              <a:gd name="T5" fmla="*/ 30 h 50"/>
              <a:gd name="T6" fmla="*/ 10 w 42"/>
              <a:gd name="T7" fmla="*/ 50 h 50"/>
              <a:gd name="T8" fmla="*/ 0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0"/>
                </a:moveTo>
                <a:lnTo>
                  <a:pt x="42" y="28"/>
                </a:lnTo>
                <a:lnTo>
                  <a:pt x="20" y="30"/>
                </a:lnTo>
                <a:lnTo>
                  <a:pt x="10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2" name="Freeform 24"/>
          <p:cNvSpPr>
            <a:spLocks/>
          </p:cNvSpPr>
          <p:nvPr/>
        </p:nvSpPr>
        <p:spPr bwMode="auto">
          <a:xfrm>
            <a:off x="4106863" y="2587625"/>
            <a:ext cx="66675" cy="79375"/>
          </a:xfrm>
          <a:custGeom>
            <a:avLst/>
            <a:gdLst>
              <a:gd name="T0" fmla="*/ 0 w 42"/>
              <a:gd name="T1" fmla="*/ 0 h 50"/>
              <a:gd name="T2" fmla="*/ 42 w 42"/>
              <a:gd name="T3" fmla="*/ 28 h 50"/>
              <a:gd name="T4" fmla="*/ 20 w 42"/>
              <a:gd name="T5" fmla="*/ 30 h 50"/>
              <a:gd name="T6" fmla="*/ 10 w 42"/>
              <a:gd name="T7" fmla="*/ 50 h 50"/>
              <a:gd name="T8" fmla="*/ 0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0"/>
                </a:moveTo>
                <a:lnTo>
                  <a:pt x="42" y="28"/>
                </a:lnTo>
                <a:lnTo>
                  <a:pt x="20" y="30"/>
                </a:lnTo>
                <a:lnTo>
                  <a:pt x="10" y="5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3" name="Line 25"/>
          <p:cNvSpPr>
            <a:spLocks noChangeShapeType="1"/>
          </p:cNvSpPr>
          <p:nvPr/>
        </p:nvSpPr>
        <p:spPr bwMode="auto">
          <a:xfrm flipH="1" flipV="1">
            <a:off x="3890963" y="2901950"/>
            <a:ext cx="619125" cy="2508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4" name="Freeform 26"/>
          <p:cNvSpPr>
            <a:spLocks/>
          </p:cNvSpPr>
          <p:nvPr/>
        </p:nvSpPr>
        <p:spPr bwMode="auto">
          <a:xfrm>
            <a:off x="3840163" y="2882900"/>
            <a:ext cx="82550" cy="57150"/>
          </a:xfrm>
          <a:custGeom>
            <a:avLst/>
            <a:gdLst>
              <a:gd name="T0" fmla="*/ 0 w 52"/>
              <a:gd name="T1" fmla="*/ 0 h 36"/>
              <a:gd name="T2" fmla="*/ 52 w 52"/>
              <a:gd name="T3" fmla="*/ 0 h 36"/>
              <a:gd name="T4" fmla="*/ 34 w 52"/>
              <a:gd name="T5" fmla="*/ 14 h 36"/>
              <a:gd name="T6" fmla="*/ 38 w 52"/>
              <a:gd name="T7" fmla="*/ 36 h 36"/>
              <a:gd name="T8" fmla="*/ 0 w 5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0"/>
                </a:moveTo>
                <a:lnTo>
                  <a:pt x="52" y="0"/>
                </a:lnTo>
                <a:lnTo>
                  <a:pt x="34" y="14"/>
                </a:lnTo>
                <a:lnTo>
                  <a:pt x="38" y="36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5" name="Freeform 27"/>
          <p:cNvSpPr>
            <a:spLocks/>
          </p:cNvSpPr>
          <p:nvPr/>
        </p:nvSpPr>
        <p:spPr bwMode="auto">
          <a:xfrm>
            <a:off x="3840163" y="2882900"/>
            <a:ext cx="82550" cy="57150"/>
          </a:xfrm>
          <a:custGeom>
            <a:avLst/>
            <a:gdLst>
              <a:gd name="T0" fmla="*/ 0 w 52"/>
              <a:gd name="T1" fmla="*/ 0 h 36"/>
              <a:gd name="T2" fmla="*/ 52 w 52"/>
              <a:gd name="T3" fmla="*/ 0 h 36"/>
              <a:gd name="T4" fmla="*/ 34 w 52"/>
              <a:gd name="T5" fmla="*/ 14 h 36"/>
              <a:gd name="T6" fmla="*/ 38 w 52"/>
              <a:gd name="T7" fmla="*/ 36 h 36"/>
              <a:gd name="T8" fmla="*/ 0 w 5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0"/>
                </a:moveTo>
                <a:lnTo>
                  <a:pt x="52" y="0"/>
                </a:lnTo>
                <a:lnTo>
                  <a:pt x="34" y="14"/>
                </a:lnTo>
                <a:lnTo>
                  <a:pt x="38" y="3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6" name="Line 28"/>
          <p:cNvSpPr>
            <a:spLocks noChangeShapeType="1"/>
          </p:cNvSpPr>
          <p:nvPr/>
        </p:nvSpPr>
        <p:spPr bwMode="auto">
          <a:xfrm flipV="1">
            <a:off x="4510088" y="3013075"/>
            <a:ext cx="295275" cy="142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7" name="Freeform 29"/>
          <p:cNvSpPr>
            <a:spLocks/>
          </p:cNvSpPr>
          <p:nvPr/>
        </p:nvSpPr>
        <p:spPr bwMode="auto">
          <a:xfrm>
            <a:off x="4773613" y="2990850"/>
            <a:ext cx="79375" cy="60325"/>
          </a:xfrm>
          <a:custGeom>
            <a:avLst/>
            <a:gdLst>
              <a:gd name="T0" fmla="*/ 50 w 50"/>
              <a:gd name="T1" fmla="*/ 0 h 38"/>
              <a:gd name="T2" fmla="*/ 16 w 50"/>
              <a:gd name="T3" fmla="*/ 38 h 38"/>
              <a:gd name="T4" fmla="*/ 18 w 50"/>
              <a:gd name="T5" fmla="*/ 16 h 38"/>
              <a:gd name="T6" fmla="*/ 0 w 50"/>
              <a:gd name="T7" fmla="*/ 2 h 38"/>
              <a:gd name="T8" fmla="*/ 50 w 50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0"/>
                </a:moveTo>
                <a:lnTo>
                  <a:pt x="16" y="38"/>
                </a:lnTo>
                <a:lnTo>
                  <a:pt x="18" y="16"/>
                </a:lnTo>
                <a:lnTo>
                  <a:pt x="0" y="2"/>
                </a:lnTo>
                <a:lnTo>
                  <a:pt x="5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8" name="Freeform 30"/>
          <p:cNvSpPr>
            <a:spLocks/>
          </p:cNvSpPr>
          <p:nvPr/>
        </p:nvSpPr>
        <p:spPr bwMode="auto">
          <a:xfrm>
            <a:off x="4773613" y="2990850"/>
            <a:ext cx="79375" cy="60325"/>
          </a:xfrm>
          <a:custGeom>
            <a:avLst/>
            <a:gdLst>
              <a:gd name="T0" fmla="*/ 50 w 50"/>
              <a:gd name="T1" fmla="*/ 0 h 38"/>
              <a:gd name="T2" fmla="*/ 16 w 50"/>
              <a:gd name="T3" fmla="*/ 38 h 38"/>
              <a:gd name="T4" fmla="*/ 18 w 50"/>
              <a:gd name="T5" fmla="*/ 16 h 38"/>
              <a:gd name="T6" fmla="*/ 0 w 50"/>
              <a:gd name="T7" fmla="*/ 2 h 38"/>
              <a:gd name="T8" fmla="*/ 50 w 50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0"/>
                </a:moveTo>
                <a:lnTo>
                  <a:pt x="16" y="38"/>
                </a:lnTo>
                <a:lnTo>
                  <a:pt x="18" y="16"/>
                </a:lnTo>
                <a:lnTo>
                  <a:pt x="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9" name="Rectangle 31"/>
          <p:cNvSpPr>
            <a:spLocks noChangeArrowheads="1"/>
          </p:cNvSpPr>
          <p:nvPr/>
        </p:nvSpPr>
        <p:spPr bwMode="auto">
          <a:xfrm>
            <a:off x="3665538" y="3152775"/>
            <a:ext cx="1724025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0" name="Rectangle 32"/>
          <p:cNvSpPr>
            <a:spLocks noChangeArrowheads="1"/>
          </p:cNvSpPr>
          <p:nvPr/>
        </p:nvSpPr>
        <p:spPr bwMode="auto">
          <a:xfrm>
            <a:off x="3665538" y="3152775"/>
            <a:ext cx="1724025" cy="342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1" name="Line 33"/>
          <p:cNvSpPr>
            <a:spLocks noChangeShapeType="1"/>
          </p:cNvSpPr>
          <p:nvPr/>
        </p:nvSpPr>
        <p:spPr bwMode="auto">
          <a:xfrm flipH="1">
            <a:off x="3446463" y="3975100"/>
            <a:ext cx="393700" cy="165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2" name="Freeform 34"/>
          <p:cNvSpPr>
            <a:spLocks/>
          </p:cNvSpPr>
          <p:nvPr/>
        </p:nvSpPr>
        <p:spPr bwMode="auto">
          <a:xfrm>
            <a:off x="3395663" y="4102100"/>
            <a:ext cx="82550" cy="57150"/>
          </a:xfrm>
          <a:custGeom>
            <a:avLst/>
            <a:gdLst>
              <a:gd name="T0" fmla="*/ 0 w 52"/>
              <a:gd name="T1" fmla="*/ 36 h 36"/>
              <a:gd name="T2" fmla="*/ 38 w 52"/>
              <a:gd name="T3" fmla="*/ 0 h 36"/>
              <a:gd name="T4" fmla="*/ 34 w 52"/>
              <a:gd name="T5" fmla="*/ 22 h 36"/>
              <a:gd name="T6" fmla="*/ 52 w 52"/>
              <a:gd name="T7" fmla="*/ 36 h 36"/>
              <a:gd name="T8" fmla="*/ 0 w 52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36"/>
                </a:moveTo>
                <a:lnTo>
                  <a:pt x="38" y="0"/>
                </a:lnTo>
                <a:lnTo>
                  <a:pt x="34" y="22"/>
                </a:lnTo>
                <a:lnTo>
                  <a:pt x="52" y="36"/>
                </a:lnTo>
                <a:lnTo>
                  <a:pt x="0" y="3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3" name="Freeform 35"/>
          <p:cNvSpPr>
            <a:spLocks/>
          </p:cNvSpPr>
          <p:nvPr/>
        </p:nvSpPr>
        <p:spPr bwMode="auto">
          <a:xfrm>
            <a:off x="3395663" y="4102100"/>
            <a:ext cx="82550" cy="57150"/>
          </a:xfrm>
          <a:custGeom>
            <a:avLst/>
            <a:gdLst>
              <a:gd name="T0" fmla="*/ 0 w 52"/>
              <a:gd name="T1" fmla="*/ 36 h 36"/>
              <a:gd name="T2" fmla="*/ 38 w 52"/>
              <a:gd name="T3" fmla="*/ 0 h 36"/>
              <a:gd name="T4" fmla="*/ 34 w 52"/>
              <a:gd name="T5" fmla="*/ 22 h 36"/>
              <a:gd name="T6" fmla="*/ 52 w 52"/>
              <a:gd name="T7" fmla="*/ 36 h 36"/>
              <a:gd name="T8" fmla="*/ 0 w 52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0" y="36"/>
                </a:moveTo>
                <a:lnTo>
                  <a:pt x="38" y="0"/>
                </a:lnTo>
                <a:lnTo>
                  <a:pt x="34" y="22"/>
                </a:lnTo>
                <a:lnTo>
                  <a:pt x="52" y="36"/>
                </a:lnTo>
                <a:lnTo>
                  <a:pt x="0" y="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4" name="Line 36"/>
          <p:cNvSpPr>
            <a:spLocks noChangeShapeType="1"/>
          </p:cNvSpPr>
          <p:nvPr/>
        </p:nvSpPr>
        <p:spPr bwMode="auto">
          <a:xfrm flipV="1">
            <a:off x="5551488" y="3867150"/>
            <a:ext cx="295275" cy="1016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5" name="Freeform 37"/>
          <p:cNvSpPr>
            <a:spLocks/>
          </p:cNvSpPr>
          <p:nvPr/>
        </p:nvSpPr>
        <p:spPr bwMode="auto">
          <a:xfrm>
            <a:off x="5815013" y="3844925"/>
            <a:ext cx="82550" cy="60325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8" y="16"/>
                </a:lnTo>
                <a:lnTo>
                  <a:pt x="0" y="0"/>
                </a:lnTo>
                <a:lnTo>
                  <a:pt x="5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6" name="Freeform 38"/>
          <p:cNvSpPr>
            <a:spLocks/>
          </p:cNvSpPr>
          <p:nvPr/>
        </p:nvSpPr>
        <p:spPr bwMode="auto">
          <a:xfrm>
            <a:off x="5815013" y="3844925"/>
            <a:ext cx="82550" cy="60325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8" y="16"/>
                </a:lnTo>
                <a:lnTo>
                  <a:pt x="0" y="0"/>
                </a:lnTo>
                <a:lnTo>
                  <a:pt x="5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7" name="Freeform 39"/>
          <p:cNvSpPr>
            <a:spLocks/>
          </p:cNvSpPr>
          <p:nvPr/>
        </p:nvSpPr>
        <p:spPr bwMode="auto">
          <a:xfrm>
            <a:off x="4208463" y="4219575"/>
            <a:ext cx="895350" cy="355600"/>
          </a:xfrm>
          <a:custGeom>
            <a:avLst/>
            <a:gdLst>
              <a:gd name="T0" fmla="*/ 0 w 564"/>
              <a:gd name="T1" fmla="*/ 198 h 224"/>
              <a:gd name="T2" fmla="*/ 356 w 564"/>
              <a:gd name="T3" fmla="*/ 0 h 224"/>
              <a:gd name="T4" fmla="*/ 564 w 564"/>
              <a:gd name="T5" fmla="*/ 224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64" h="224">
                <a:moveTo>
                  <a:pt x="0" y="198"/>
                </a:moveTo>
                <a:lnTo>
                  <a:pt x="356" y="0"/>
                </a:lnTo>
                <a:lnTo>
                  <a:pt x="564" y="2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8" name="Freeform 40"/>
          <p:cNvSpPr>
            <a:spLocks/>
          </p:cNvSpPr>
          <p:nvPr/>
        </p:nvSpPr>
        <p:spPr bwMode="auto">
          <a:xfrm>
            <a:off x="5065713" y="4537075"/>
            <a:ext cx="73025" cy="76200"/>
          </a:xfrm>
          <a:custGeom>
            <a:avLst/>
            <a:gdLst>
              <a:gd name="T0" fmla="*/ 46 w 46"/>
              <a:gd name="T1" fmla="*/ 48 h 48"/>
              <a:gd name="T2" fmla="*/ 0 w 46"/>
              <a:gd name="T3" fmla="*/ 26 h 48"/>
              <a:gd name="T4" fmla="*/ 22 w 46"/>
              <a:gd name="T5" fmla="*/ 22 h 48"/>
              <a:gd name="T6" fmla="*/ 30 w 46"/>
              <a:gd name="T7" fmla="*/ 0 h 48"/>
              <a:gd name="T8" fmla="*/ 46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48"/>
                </a:moveTo>
                <a:lnTo>
                  <a:pt x="0" y="26"/>
                </a:lnTo>
                <a:lnTo>
                  <a:pt x="22" y="22"/>
                </a:lnTo>
                <a:lnTo>
                  <a:pt x="30" y="0"/>
                </a:lnTo>
                <a:lnTo>
                  <a:pt x="46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9" name="Freeform 41"/>
          <p:cNvSpPr>
            <a:spLocks/>
          </p:cNvSpPr>
          <p:nvPr/>
        </p:nvSpPr>
        <p:spPr bwMode="auto">
          <a:xfrm>
            <a:off x="5065713" y="4537075"/>
            <a:ext cx="73025" cy="76200"/>
          </a:xfrm>
          <a:custGeom>
            <a:avLst/>
            <a:gdLst>
              <a:gd name="T0" fmla="*/ 46 w 46"/>
              <a:gd name="T1" fmla="*/ 48 h 48"/>
              <a:gd name="T2" fmla="*/ 0 w 46"/>
              <a:gd name="T3" fmla="*/ 26 h 48"/>
              <a:gd name="T4" fmla="*/ 22 w 46"/>
              <a:gd name="T5" fmla="*/ 22 h 48"/>
              <a:gd name="T6" fmla="*/ 30 w 46"/>
              <a:gd name="T7" fmla="*/ 0 h 48"/>
              <a:gd name="T8" fmla="*/ 46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48"/>
                </a:moveTo>
                <a:lnTo>
                  <a:pt x="0" y="26"/>
                </a:lnTo>
                <a:lnTo>
                  <a:pt x="22" y="22"/>
                </a:lnTo>
                <a:lnTo>
                  <a:pt x="30" y="0"/>
                </a:lnTo>
                <a:lnTo>
                  <a:pt x="46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0" name="Freeform 42"/>
          <p:cNvSpPr>
            <a:spLocks/>
          </p:cNvSpPr>
          <p:nvPr/>
        </p:nvSpPr>
        <p:spPr bwMode="auto">
          <a:xfrm>
            <a:off x="4160838" y="4495800"/>
            <a:ext cx="79375" cy="60325"/>
          </a:xfrm>
          <a:custGeom>
            <a:avLst/>
            <a:gdLst>
              <a:gd name="T0" fmla="*/ 0 w 50"/>
              <a:gd name="T1" fmla="*/ 38 h 38"/>
              <a:gd name="T2" fmla="*/ 32 w 50"/>
              <a:gd name="T3" fmla="*/ 0 h 38"/>
              <a:gd name="T4" fmla="*/ 32 w 50"/>
              <a:gd name="T5" fmla="*/ 22 h 38"/>
              <a:gd name="T6" fmla="*/ 50 w 50"/>
              <a:gd name="T7" fmla="*/ 34 h 38"/>
              <a:gd name="T8" fmla="*/ 0 w 50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8"/>
                </a:moveTo>
                <a:lnTo>
                  <a:pt x="32" y="0"/>
                </a:lnTo>
                <a:lnTo>
                  <a:pt x="32" y="22"/>
                </a:lnTo>
                <a:lnTo>
                  <a:pt x="50" y="34"/>
                </a:lnTo>
                <a:lnTo>
                  <a:pt x="0" y="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1" name="Freeform 43"/>
          <p:cNvSpPr>
            <a:spLocks/>
          </p:cNvSpPr>
          <p:nvPr/>
        </p:nvSpPr>
        <p:spPr bwMode="auto">
          <a:xfrm>
            <a:off x="4160838" y="4495800"/>
            <a:ext cx="79375" cy="60325"/>
          </a:xfrm>
          <a:custGeom>
            <a:avLst/>
            <a:gdLst>
              <a:gd name="T0" fmla="*/ 0 w 50"/>
              <a:gd name="T1" fmla="*/ 38 h 38"/>
              <a:gd name="T2" fmla="*/ 32 w 50"/>
              <a:gd name="T3" fmla="*/ 0 h 38"/>
              <a:gd name="T4" fmla="*/ 32 w 50"/>
              <a:gd name="T5" fmla="*/ 22 h 38"/>
              <a:gd name="T6" fmla="*/ 50 w 50"/>
              <a:gd name="T7" fmla="*/ 34 h 38"/>
              <a:gd name="T8" fmla="*/ 0 w 50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8"/>
                </a:moveTo>
                <a:lnTo>
                  <a:pt x="32" y="0"/>
                </a:lnTo>
                <a:lnTo>
                  <a:pt x="32" y="22"/>
                </a:lnTo>
                <a:lnTo>
                  <a:pt x="50" y="34"/>
                </a:lnTo>
                <a:lnTo>
                  <a:pt x="0" y="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2" name="Line 44"/>
          <p:cNvSpPr>
            <a:spLocks noChangeShapeType="1"/>
          </p:cNvSpPr>
          <p:nvPr/>
        </p:nvSpPr>
        <p:spPr bwMode="auto">
          <a:xfrm flipH="1">
            <a:off x="2611438" y="44005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3" name="Line 45"/>
          <p:cNvSpPr>
            <a:spLocks noChangeShapeType="1"/>
          </p:cNvSpPr>
          <p:nvPr/>
        </p:nvSpPr>
        <p:spPr bwMode="auto">
          <a:xfrm flipH="1">
            <a:off x="2576513" y="445452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4" name="Line 46"/>
          <p:cNvSpPr>
            <a:spLocks noChangeShapeType="1"/>
          </p:cNvSpPr>
          <p:nvPr/>
        </p:nvSpPr>
        <p:spPr bwMode="auto">
          <a:xfrm flipH="1">
            <a:off x="2538413" y="450532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5" name="Line 47"/>
          <p:cNvSpPr>
            <a:spLocks noChangeShapeType="1"/>
          </p:cNvSpPr>
          <p:nvPr/>
        </p:nvSpPr>
        <p:spPr bwMode="auto">
          <a:xfrm flipH="1">
            <a:off x="2503488" y="455930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6" name="Line 48"/>
          <p:cNvSpPr>
            <a:spLocks noChangeShapeType="1"/>
          </p:cNvSpPr>
          <p:nvPr/>
        </p:nvSpPr>
        <p:spPr bwMode="auto">
          <a:xfrm flipH="1">
            <a:off x="2465388" y="46101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7" name="Line 49"/>
          <p:cNvSpPr>
            <a:spLocks noChangeShapeType="1"/>
          </p:cNvSpPr>
          <p:nvPr/>
        </p:nvSpPr>
        <p:spPr bwMode="auto">
          <a:xfrm flipH="1">
            <a:off x="2430463" y="46609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8" name="Line 50"/>
          <p:cNvSpPr>
            <a:spLocks noChangeShapeType="1"/>
          </p:cNvSpPr>
          <p:nvPr/>
        </p:nvSpPr>
        <p:spPr bwMode="auto">
          <a:xfrm flipH="1">
            <a:off x="2392363" y="47148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99" name="Freeform 51"/>
          <p:cNvSpPr>
            <a:spLocks/>
          </p:cNvSpPr>
          <p:nvPr/>
        </p:nvSpPr>
        <p:spPr bwMode="auto">
          <a:xfrm>
            <a:off x="2354263" y="4721225"/>
            <a:ext cx="66675" cy="79375"/>
          </a:xfrm>
          <a:custGeom>
            <a:avLst/>
            <a:gdLst>
              <a:gd name="T0" fmla="*/ 0 w 42"/>
              <a:gd name="T1" fmla="*/ 50 h 50"/>
              <a:gd name="T2" fmla="*/ 10 w 42"/>
              <a:gd name="T3" fmla="*/ 0 h 50"/>
              <a:gd name="T4" fmla="*/ 20 w 42"/>
              <a:gd name="T5" fmla="*/ 20 h 50"/>
              <a:gd name="T6" fmla="*/ 42 w 42"/>
              <a:gd name="T7" fmla="*/ 22 h 50"/>
              <a:gd name="T8" fmla="*/ 0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50"/>
                </a:moveTo>
                <a:lnTo>
                  <a:pt x="10" y="0"/>
                </a:lnTo>
                <a:lnTo>
                  <a:pt x="20" y="20"/>
                </a:lnTo>
                <a:lnTo>
                  <a:pt x="42" y="22"/>
                </a:lnTo>
                <a:lnTo>
                  <a:pt x="0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0" name="Freeform 52"/>
          <p:cNvSpPr>
            <a:spLocks/>
          </p:cNvSpPr>
          <p:nvPr/>
        </p:nvSpPr>
        <p:spPr bwMode="auto">
          <a:xfrm>
            <a:off x="2354263" y="4721225"/>
            <a:ext cx="66675" cy="79375"/>
          </a:xfrm>
          <a:custGeom>
            <a:avLst/>
            <a:gdLst>
              <a:gd name="T0" fmla="*/ 0 w 42"/>
              <a:gd name="T1" fmla="*/ 50 h 50"/>
              <a:gd name="T2" fmla="*/ 10 w 42"/>
              <a:gd name="T3" fmla="*/ 0 h 50"/>
              <a:gd name="T4" fmla="*/ 20 w 42"/>
              <a:gd name="T5" fmla="*/ 20 h 50"/>
              <a:gd name="T6" fmla="*/ 42 w 42"/>
              <a:gd name="T7" fmla="*/ 22 h 50"/>
              <a:gd name="T8" fmla="*/ 0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50"/>
                </a:moveTo>
                <a:lnTo>
                  <a:pt x="10" y="0"/>
                </a:lnTo>
                <a:lnTo>
                  <a:pt x="20" y="20"/>
                </a:lnTo>
                <a:lnTo>
                  <a:pt x="42" y="22"/>
                </a:lnTo>
                <a:lnTo>
                  <a:pt x="0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1" name="Line 53"/>
          <p:cNvSpPr>
            <a:spLocks noChangeShapeType="1"/>
          </p:cNvSpPr>
          <p:nvPr/>
        </p:nvSpPr>
        <p:spPr bwMode="auto">
          <a:xfrm flipH="1">
            <a:off x="3227388" y="4781550"/>
            <a:ext cx="317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2" name="Line 54"/>
          <p:cNvSpPr>
            <a:spLocks noChangeShapeType="1"/>
          </p:cNvSpPr>
          <p:nvPr/>
        </p:nvSpPr>
        <p:spPr bwMode="auto">
          <a:xfrm flipH="1">
            <a:off x="3170238" y="4813300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3" name="Line 55"/>
          <p:cNvSpPr>
            <a:spLocks noChangeShapeType="1"/>
          </p:cNvSpPr>
          <p:nvPr/>
        </p:nvSpPr>
        <p:spPr bwMode="auto">
          <a:xfrm flipH="1">
            <a:off x="3113088" y="4841875"/>
            <a:ext cx="349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4" name="Line 56"/>
          <p:cNvSpPr>
            <a:spLocks noChangeShapeType="1"/>
          </p:cNvSpPr>
          <p:nvPr/>
        </p:nvSpPr>
        <p:spPr bwMode="auto">
          <a:xfrm flipH="1">
            <a:off x="3059113" y="4873625"/>
            <a:ext cx="317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5" name="Line 57"/>
          <p:cNvSpPr>
            <a:spLocks noChangeShapeType="1"/>
          </p:cNvSpPr>
          <p:nvPr/>
        </p:nvSpPr>
        <p:spPr bwMode="auto">
          <a:xfrm flipH="1">
            <a:off x="3001963" y="4902200"/>
            <a:ext cx="349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6" name="Line 58"/>
          <p:cNvSpPr>
            <a:spLocks noChangeShapeType="1"/>
          </p:cNvSpPr>
          <p:nvPr/>
        </p:nvSpPr>
        <p:spPr bwMode="auto">
          <a:xfrm flipH="1">
            <a:off x="2947988" y="4930775"/>
            <a:ext cx="317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7" name="Line 59"/>
          <p:cNvSpPr>
            <a:spLocks noChangeShapeType="1"/>
          </p:cNvSpPr>
          <p:nvPr/>
        </p:nvSpPr>
        <p:spPr bwMode="auto">
          <a:xfrm flipH="1">
            <a:off x="2890838" y="4962525"/>
            <a:ext cx="317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8" name="Freeform 60"/>
          <p:cNvSpPr>
            <a:spLocks/>
          </p:cNvSpPr>
          <p:nvPr/>
        </p:nvSpPr>
        <p:spPr bwMode="auto">
          <a:xfrm>
            <a:off x="2830513" y="4949825"/>
            <a:ext cx="82550" cy="60325"/>
          </a:xfrm>
          <a:custGeom>
            <a:avLst/>
            <a:gdLst>
              <a:gd name="T0" fmla="*/ 0 w 52"/>
              <a:gd name="T1" fmla="*/ 38 h 38"/>
              <a:gd name="T2" fmla="*/ 34 w 52"/>
              <a:gd name="T3" fmla="*/ 0 h 38"/>
              <a:gd name="T4" fmla="*/ 32 w 52"/>
              <a:gd name="T5" fmla="*/ 22 h 38"/>
              <a:gd name="T6" fmla="*/ 52 w 52"/>
              <a:gd name="T7" fmla="*/ 34 h 38"/>
              <a:gd name="T8" fmla="*/ 0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8"/>
                </a:moveTo>
                <a:lnTo>
                  <a:pt x="34" y="0"/>
                </a:lnTo>
                <a:lnTo>
                  <a:pt x="32" y="22"/>
                </a:lnTo>
                <a:lnTo>
                  <a:pt x="52" y="34"/>
                </a:lnTo>
                <a:lnTo>
                  <a:pt x="0" y="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09" name="Freeform 61"/>
          <p:cNvSpPr>
            <a:spLocks/>
          </p:cNvSpPr>
          <p:nvPr/>
        </p:nvSpPr>
        <p:spPr bwMode="auto">
          <a:xfrm>
            <a:off x="2830513" y="4949825"/>
            <a:ext cx="82550" cy="60325"/>
          </a:xfrm>
          <a:custGeom>
            <a:avLst/>
            <a:gdLst>
              <a:gd name="T0" fmla="*/ 0 w 52"/>
              <a:gd name="T1" fmla="*/ 38 h 38"/>
              <a:gd name="T2" fmla="*/ 34 w 52"/>
              <a:gd name="T3" fmla="*/ 0 h 38"/>
              <a:gd name="T4" fmla="*/ 32 w 52"/>
              <a:gd name="T5" fmla="*/ 22 h 38"/>
              <a:gd name="T6" fmla="*/ 52 w 52"/>
              <a:gd name="T7" fmla="*/ 34 h 38"/>
              <a:gd name="T8" fmla="*/ 0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8"/>
                </a:moveTo>
                <a:lnTo>
                  <a:pt x="34" y="0"/>
                </a:lnTo>
                <a:lnTo>
                  <a:pt x="32" y="22"/>
                </a:lnTo>
                <a:lnTo>
                  <a:pt x="52" y="34"/>
                </a:lnTo>
                <a:lnTo>
                  <a:pt x="0" y="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1" name="Line 63"/>
          <p:cNvSpPr>
            <a:spLocks noChangeShapeType="1"/>
          </p:cNvSpPr>
          <p:nvPr/>
        </p:nvSpPr>
        <p:spPr bwMode="auto">
          <a:xfrm>
            <a:off x="6650038" y="414337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2" name="Line 64"/>
          <p:cNvSpPr>
            <a:spLocks noChangeShapeType="1"/>
          </p:cNvSpPr>
          <p:nvPr/>
        </p:nvSpPr>
        <p:spPr bwMode="auto">
          <a:xfrm>
            <a:off x="6691313" y="419417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3" name="Line 65"/>
          <p:cNvSpPr>
            <a:spLocks noChangeShapeType="1"/>
          </p:cNvSpPr>
          <p:nvPr/>
        </p:nvSpPr>
        <p:spPr bwMode="auto">
          <a:xfrm>
            <a:off x="6732588" y="42418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4" name="Line 66"/>
          <p:cNvSpPr>
            <a:spLocks noChangeShapeType="1"/>
          </p:cNvSpPr>
          <p:nvPr/>
        </p:nvSpPr>
        <p:spPr bwMode="auto">
          <a:xfrm>
            <a:off x="6777038" y="42894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5" name="Line 67"/>
          <p:cNvSpPr>
            <a:spLocks noChangeShapeType="1"/>
          </p:cNvSpPr>
          <p:nvPr/>
        </p:nvSpPr>
        <p:spPr bwMode="auto">
          <a:xfrm>
            <a:off x="6818313" y="43370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6" name="Line 68"/>
          <p:cNvSpPr>
            <a:spLocks noChangeShapeType="1"/>
          </p:cNvSpPr>
          <p:nvPr/>
        </p:nvSpPr>
        <p:spPr bwMode="auto">
          <a:xfrm>
            <a:off x="6859588" y="438467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7" name="Line 69"/>
          <p:cNvSpPr>
            <a:spLocks noChangeShapeType="1"/>
          </p:cNvSpPr>
          <p:nvPr/>
        </p:nvSpPr>
        <p:spPr bwMode="auto">
          <a:xfrm>
            <a:off x="6900863" y="44323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8" name="Freeform 70"/>
          <p:cNvSpPr>
            <a:spLocks/>
          </p:cNvSpPr>
          <p:nvPr/>
        </p:nvSpPr>
        <p:spPr bwMode="auto">
          <a:xfrm>
            <a:off x="6888163" y="4422775"/>
            <a:ext cx="73025" cy="79375"/>
          </a:xfrm>
          <a:custGeom>
            <a:avLst/>
            <a:gdLst>
              <a:gd name="T0" fmla="*/ 46 w 46"/>
              <a:gd name="T1" fmla="*/ 50 h 50"/>
              <a:gd name="T2" fmla="*/ 0 w 46"/>
              <a:gd name="T3" fmla="*/ 26 h 50"/>
              <a:gd name="T4" fmla="*/ 22 w 46"/>
              <a:gd name="T5" fmla="*/ 22 h 50"/>
              <a:gd name="T6" fmla="*/ 30 w 46"/>
              <a:gd name="T7" fmla="*/ 0 h 50"/>
              <a:gd name="T8" fmla="*/ 46 w 4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0" y="26"/>
                </a:lnTo>
                <a:lnTo>
                  <a:pt x="22" y="22"/>
                </a:lnTo>
                <a:lnTo>
                  <a:pt x="30" y="0"/>
                </a:lnTo>
                <a:lnTo>
                  <a:pt x="46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19" name="Freeform 71"/>
          <p:cNvSpPr>
            <a:spLocks/>
          </p:cNvSpPr>
          <p:nvPr/>
        </p:nvSpPr>
        <p:spPr bwMode="auto">
          <a:xfrm>
            <a:off x="6888163" y="4422775"/>
            <a:ext cx="73025" cy="79375"/>
          </a:xfrm>
          <a:custGeom>
            <a:avLst/>
            <a:gdLst>
              <a:gd name="T0" fmla="*/ 46 w 46"/>
              <a:gd name="T1" fmla="*/ 50 h 50"/>
              <a:gd name="T2" fmla="*/ 0 w 46"/>
              <a:gd name="T3" fmla="*/ 26 h 50"/>
              <a:gd name="T4" fmla="*/ 22 w 46"/>
              <a:gd name="T5" fmla="*/ 22 h 50"/>
              <a:gd name="T6" fmla="*/ 30 w 46"/>
              <a:gd name="T7" fmla="*/ 0 h 50"/>
              <a:gd name="T8" fmla="*/ 46 w 4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0" y="26"/>
                </a:lnTo>
                <a:lnTo>
                  <a:pt x="22" y="22"/>
                </a:lnTo>
                <a:lnTo>
                  <a:pt x="30" y="0"/>
                </a:lnTo>
                <a:lnTo>
                  <a:pt x="46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0" name="Line 72"/>
          <p:cNvSpPr>
            <a:spLocks noChangeShapeType="1"/>
          </p:cNvSpPr>
          <p:nvPr/>
        </p:nvSpPr>
        <p:spPr bwMode="auto">
          <a:xfrm>
            <a:off x="6605588" y="465455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1" name="Line 73"/>
          <p:cNvSpPr>
            <a:spLocks noChangeShapeType="1"/>
          </p:cNvSpPr>
          <p:nvPr/>
        </p:nvSpPr>
        <p:spPr bwMode="auto">
          <a:xfrm>
            <a:off x="6656388" y="4692650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2" name="Line 74"/>
          <p:cNvSpPr>
            <a:spLocks noChangeShapeType="1"/>
          </p:cNvSpPr>
          <p:nvPr/>
        </p:nvSpPr>
        <p:spPr bwMode="auto">
          <a:xfrm>
            <a:off x="6707188" y="4730750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3" name="Line 75"/>
          <p:cNvSpPr>
            <a:spLocks noChangeShapeType="1"/>
          </p:cNvSpPr>
          <p:nvPr/>
        </p:nvSpPr>
        <p:spPr bwMode="auto">
          <a:xfrm>
            <a:off x="6757988" y="4768850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4" name="Line 76"/>
          <p:cNvSpPr>
            <a:spLocks noChangeShapeType="1"/>
          </p:cNvSpPr>
          <p:nvPr/>
        </p:nvSpPr>
        <p:spPr bwMode="auto">
          <a:xfrm>
            <a:off x="6808788" y="4806950"/>
            <a:ext cx="31750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5" name="Line 77"/>
          <p:cNvSpPr>
            <a:spLocks noChangeShapeType="1"/>
          </p:cNvSpPr>
          <p:nvPr/>
        </p:nvSpPr>
        <p:spPr bwMode="auto">
          <a:xfrm>
            <a:off x="6859588" y="4841875"/>
            <a:ext cx="3175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6" name="Line 78"/>
          <p:cNvSpPr>
            <a:spLocks noChangeShapeType="1"/>
          </p:cNvSpPr>
          <p:nvPr/>
        </p:nvSpPr>
        <p:spPr bwMode="auto">
          <a:xfrm>
            <a:off x="6913563" y="4879975"/>
            <a:ext cx="222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7" name="Freeform 79"/>
          <p:cNvSpPr>
            <a:spLocks/>
          </p:cNvSpPr>
          <p:nvPr/>
        </p:nvSpPr>
        <p:spPr bwMode="auto">
          <a:xfrm>
            <a:off x="6897688" y="4857750"/>
            <a:ext cx="79375" cy="69850"/>
          </a:xfrm>
          <a:custGeom>
            <a:avLst/>
            <a:gdLst>
              <a:gd name="T0" fmla="*/ 50 w 50"/>
              <a:gd name="T1" fmla="*/ 44 h 44"/>
              <a:gd name="T2" fmla="*/ 0 w 50"/>
              <a:gd name="T3" fmla="*/ 32 h 44"/>
              <a:gd name="T4" fmla="*/ 22 w 50"/>
              <a:gd name="T5" fmla="*/ 24 h 44"/>
              <a:gd name="T6" fmla="*/ 24 w 50"/>
              <a:gd name="T7" fmla="*/ 0 h 44"/>
              <a:gd name="T8" fmla="*/ 5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44"/>
                </a:moveTo>
                <a:lnTo>
                  <a:pt x="0" y="32"/>
                </a:lnTo>
                <a:lnTo>
                  <a:pt x="22" y="24"/>
                </a:lnTo>
                <a:lnTo>
                  <a:pt x="24" y="0"/>
                </a:lnTo>
                <a:lnTo>
                  <a:pt x="50" y="4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8" name="Freeform 80"/>
          <p:cNvSpPr>
            <a:spLocks/>
          </p:cNvSpPr>
          <p:nvPr/>
        </p:nvSpPr>
        <p:spPr bwMode="auto">
          <a:xfrm>
            <a:off x="6897688" y="4857750"/>
            <a:ext cx="79375" cy="69850"/>
          </a:xfrm>
          <a:custGeom>
            <a:avLst/>
            <a:gdLst>
              <a:gd name="T0" fmla="*/ 50 w 50"/>
              <a:gd name="T1" fmla="*/ 44 h 44"/>
              <a:gd name="T2" fmla="*/ 0 w 50"/>
              <a:gd name="T3" fmla="*/ 32 h 44"/>
              <a:gd name="T4" fmla="*/ 22 w 50"/>
              <a:gd name="T5" fmla="*/ 24 h 44"/>
              <a:gd name="T6" fmla="*/ 24 w 50"/>
              <a:gd name="T7" fmla="*/ 0 h 44"/>
              <a:gd name="T8" fmla="*/ 5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44"/>
                </a:moveTo>
                <a:lnTo>
                  <a:pt x="0" y="32"/>
                </a:lnTo>
                <a:lnTo>
                  <a:pt x="22" y="24"/>
                </a:lnTo>
                <a:lnTo>
                  <a:pt x="24" y="0"/>
                </a:lnTo>
                <a:lnTo>
                  <a:pt x="50" y="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29" name="Line 81"/>
          <p:cNvSpPr>
            <a:spLocks noChangeShapeType="1"/>
          </p:cNvSpPr>
          <p:nvPr/>
        </p:nvSpPr>
        <p:spPr bwMode="auto">
          <a:xfrm flipH="1" flipV="1">
            <a:off x="4510088" y="3543300"/>
            <a:ext cx="168275" cy="2063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0" name="Freeform 82"/>
          <p:cNvSpPr>
            <a:spLocks/>
          </p:cNvSpPr>
          <p:nvPr/>
        </p:nvSpPr>
        <p:spPr bwMode="auto">
          <a:xfrm>
            <a:off x="4475163" y="3502025"/>
            <a:ext cx="73025" cy="79375"/>
          </a:xfrm>
          <a:custGeom>
            <a:avLst/>
            <a:gdLst>
              <a:gd name="T0" fmla="*/ 0 w 46"/>
              <a:gd name="T1" fmla="*/ 0 h 50"/>
              <a:gd name="T2" fmla="*/ 46 w 46"/>
              <a:gd name="T3" fmla="*/ 24 h 50"/>
              <a:gd name="T4" fmla="*/ 22 w 46"/>
              <a:gd name="T5" fmla="*/ 28 h 50"/>
              <a:gd name="T6" fmla="*/ 14 w 46"/>
              <a:gd name="T7" fmla="*/ 50 h 50"/>
              <a:gd name="T8" fmla="*/ 0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0" y="0"/>
                </a:moveTo>
                <a:lnTo>
                  <a:pt x="46" y="24"/>
                </a:lnTo>
                <a:lnTo>
                  <a:pt x="22" y="28"/>
                </a:lnTo>
                <a:lnTo>
                  <a:pt x="14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1" name="Freeform 83"/>
          <p:cNvSpPr>
            <a:spLocks/>
          </p:cNvSpPr>
          <p:nvPr/>
        </p:nvSpPr>
        <p:spPr bwMode="auto">
          <a:xfrm>
            <a:off x="4475163" y="3502025"/>
            <a:ext cx="73025" cy="79375"/>
          </a:xfrm>
          <a:custGeom>
            <a:avLst/>
            <a:gdLst>
              <a:gd name="T0" fmla="*/ 0 w 46"/>
              <a:gd name="T1" fmla="*/ 0 h 50"/>
              <a:gd name="T2" fmla="*/ 46 w 46"/>
              <a:gd name="T3" fmla="*/ 24 h 50"/>
              <a:gd name="T4" fmla="*/ 22 w 46"/>
              <a:gd name="T5" fmla="*/ 28 h 50"/>
              <a:gd name="T6" fmla="*/ 14 w 46"/>
              <a:gd name="T7" fmla="*/ 50 h 50"/>
              <a:gd name="T8" fmla="*/ 0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0" y="0"/>
                </a:moveTo>
                <a:lnTo>
                  <a:pt x="46" y="24"/>
                </a:lnTo>
                <a:lnTo>
                  <a:pt x="22" y="28"/>
                </a:lnTo>
                <a:lnTo>
                  <a:pt x="14" y="5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2" name="Line 84"/>
          <p:cNvSpPr>
            <a:spLocks noChangeShapeType="1"/>
          </p:cNvSpPr>
          <p:nvPr/>
        </p:nvSpPr>
        <p:spPr bwMode="auto">
          <a:xfrm flipV="1">
            <a:off x="4665663" y="3736975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3" name="Line 85"/>
          <p:cNvSpPr>
            <a:spLocks noChangeShapeType="1"/>
          </p:cNvSpPr>
          <p:nvPr/>
        </p:nvSpPr>
        <p:spPr bwMode="auto">
          <a:xfrm flipV="1">
            <a:off x="4725988" y="3724275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4" name="Line 86"/>
          <p:cNvSpPr>
            <a:spLocks noChangeShapeType="1"/>
          </p:cNvSpPr>
          <p:nvPr/>
        </p:nvSpPr>
        <p:spPr bwMode="auto">
          <a:xfrm flipV="1">
            <a:off x="4789488" y="3708400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5" name="Line 87"/>
          <p:cNvSpPr>
            <a:spLocks noChangeShapeType="1"/>
          </p:cNvSpPr>
          <p:nvPr/>
        </p:nvSpPr>
        <p:spPr bwMode="auto">
          <a:xfrm flipV="1">
            <a:off x="4849813" y="3695700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6" name="Line 88"/>
          <p:cNvSpPr>
            <a:spLocks noChangeShapeType="1"/>
          </p:cNvSpPr>
          <p:nvPr/>
        </p:nvSpPr>
        <p:spPr bwMode="auto">
          <a:xfrm flipV="1">
            <a:off x="4913313" y="3683000"/>
            <a:ext cx="349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7" name="Line 89"/>
          <p:cNvSpPr>
            <a:spLocks noChangeShapeType="1"/>
          </p:cNvSpPr>
          <p:nvPr/>
        </p:nvSpPr>
        <p:spPr bwMode="auto">
          <a:xfrm flipV="1">
            <a:off x="4973638" y="366712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8" name="Line 90"/>
          <p:cNvSpPr>
            <a:spLocks noChangeShapeType="1"/>
          </p:cNvSpPr>
          <p:nvPr/>
        </p:nvSpPr>
        <p:spPr bwMode="auto">
          <a:xfrm flipV="1">
            <a:off x="5037138" y="3654425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39" name="Line 91"/>
          <p:cNvSpPr>
            <a:spLocks noChangeShapeType="1"/>
          </p:cNvSpPr>
          <p:nvPr/>
        </p:nvSpPr>
        <p:spPr bwMode="auto">
          <a:xfrm flipV="1">
            <a:off x="5097463" y="3641725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0" name="Line 92"/>
          <p:cNvSpPr>
            <a:spLocks noChangeShapeType="1"/>
          </p:cNvSpPr>
          <p:nvPr/>
        </p:nvSpPr>
        <p:spPr bwMode="auto">
          <a:xfrm flipV="1">
            <a:off x="5160963" y="3625850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1" name="Line 93"/>
          <p:cNvSpPr>
            <a:spLocks noChangeShapeType="1"/>
          </p:cNvSpPr>
          <p:nvPr/>
        </p:nvSpPr>
        <p:spPr bwMode="auto">
          <a:xfrm flipV="1">
            <a:off x="5221288" y="3613150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2" name="Line 94"/>
          <p:cNvSpPr>
            <a:spLocks noChangeShapeType="1"/>
          </p:cNvSpPr>
          <p:nvPr/>
        </p:nvSpPr>
        <p:spPr bwMode="auto">
          <a:xfrm flipV="1">
            <a:off x="5284788" y="3600450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3" name="Line 95"/>
          <p:cNvSpPr>
            <a:spLocks noChangeShapeType="1"/>
          </p:cNvSpPr>
          <p:nvPr/>
        </p:nvSpPr>
        <p:spPr bwMode="auto">
          <a:xfrm flipV="1">
            <a:off x="5345113" y="358457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4" name="Line 96"/>
          <p:cNvSpPr>
            <a:spLocks noChangeShapeType="1"/>
          </p:cNvSpPr>
          <p:nvPr/>
        </p:nvSpPr>
        <p:spPr bwMode="auto">
          <a:xfrm flipV="1">
            <a:off x="5408613" y="357187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5" name="Line 97"/>
          <p:cNvSpPr>
            <a:spLocks noChangeShapeType="1"/>
          </p:cNvSpPr>
          <p:nvPr/>
        </p:nvSpPr>
        <p:spPr bwMode="auto">
          <a:xfrm flipV="1">
            <a:off x="5468938" y="3559175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6" name="Line 98"/>
          <p:cNvSpPr>
            <a:spLocks noChangeShapeType="1"/>
          </p:cNvSpPr>
          <p:nvPr/>
        </p:nvSpPr>
        <p:spPr bwMode="auto">
          <a:xfrm flipV="1">
            <a:off x="5532438" y="3543300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7" name="Line 99"/>
          <p:cNvSpPr>
            <a:spLocks noChangeShapeType="1"/>
          </p:cNvSpPr>
          <p:nvPr/>
        </p:nvSpPr>
        <p:spPr bwMode="auto">
          <a:xfrm flipV="1">
            <a:off x="5592763" y="3530600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8" name="Line 100"/>
          <p:cNvSpPr>
            <a:spLocks noChangeShapeType="1"/>
          </p:cNvSpPr>
          <p:nvPr/>
        </p:nvSpPr>
        <p:spPr bwMode="auto">
          <a:xfrm flipV="1">
            <a:off x="5656263" y="3517900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49" name="Line 101"/>
          <p:cNvSpPr>
            <a:spLocks noChangeShapeType="1"/>
          </p:cNvSpPr>
          <p:nvPr/>
        </p:nvSpPr>
        <p:spPr bwMode="auto">
          <a:xfrm flipV="1">
            <a:off x="5719763" y="3505200"/>
            <a:ext cx="349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0" name="Line 102"/>
          <p:cNvSpPr>
            <a:spLocks noChangeShapeType="1"/>
          </p:cNvSpPr>
          <p:nvPr/>
        </p:nvSpPr>
        <p:spPr bwMode="auto">
          <a:xfrm flipV="1">
            <a:off x="5780088" y="348932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1" name="Line 103"/>
          <p:cNvSpPr>
            <a:spLocks noChangeShapeType="1"/>
          </p:cNvSpPr>
          <p:nvPr/>
        </p:nvSpPr>
        <p:spPr bwMode="auto">
          <a:xfrm flipV="1">
            <a:off x="5843588" y="3476625"/>
            <a:ext cx="349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2" name="Line 104"/>
          <p:cNvSpPr>
            <a:spLocks noChangeShapeType="1"/>
          </p:cNvSpPr>
          <p:nvPr/>
        </p:nvSpPr>
        <p:spPr bwMode="auto">
          <a:xfrm flipV="1">
            <a:off x="5903913" y="3463925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3" name="Line 105"/>
          <p:cNvSpPr>
            <a:spLocks noChangeShapeType="1"/>
          </p:cNvSpPr>
          <p:nvPr/>
        </p:nvSpPr>
        <p:spPr bwMode="auto">
          <a:xfrm flipV="1">
            <a:off x="5967413" y="3448050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4" name="Line 106"/>
          <p:cNvSpPr>
            <a:spLocks noChangeShapeType="1"/>
          </p:cNvSpPr>
          <p:nvPr/>
        </p:nvSpPr>
        <p:spPr bwMode="auto">
          <a:xfrm flipV="1">
            <a:off x="6027738" y="3435350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5" name="Line 107"/>
          <p:cNvSpPr>
            <a:spLocks noChangeShapeType="1"/>
          </p:cNvSpPr>
          <p:nvPr/>
        </p:nvSpPr>
        <p:spPr bwMode="auto">
          <a:xfrm>
            <a:off x="6091238" y="3429000"/>
            <a:ext cx="31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6" name="Freeform 108"/>
          <p:cNvSpPr>
            <a:spLocks/>
          </p:cNvSpPr>
          <p:nvPr/>
        </p:nvSpPr>
        <p:spPr bwMode="auto">
          <a:xfrm>
            <a:off x="6065838" y="3403600"/>
            <a:ext cx="82550" cy="60325"/>
          </a:xfrm>
          <a:custGeom>
            <a:avLst/>
            <a:gdLst>
              <a:gd name="T0" fmla="*/ 52 w 52"/>
              <a:gd name="T1" fmla="*/ 8 h 38"/>
              <a:gd name="T2" fmla="*/ 10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8"/>
                </a:moveTo>
                <a:lnTo>
                  <a:pt x="10" y="38"/>
                </a:lnTo>
                <a:lnTo>
                  <a:pt x="16" y="16"/>
                </a:lnTo>
                <a:lnTo>
                  <a:pt x="0" y="0"/>
                </a:lnTo>
                <a:lnTo>
                  <a:pt x="52" y="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7" name="Freeform 109"/>
          <p:cNvSpPr>
            <a:spLocks/>
          </p:cNvSpPr>
          <p:nvPr/>
        </p:nvSpPr>
        <p:spPr bwMode="auto">
          <a:xfrm>
            <a:off x="6065838" y="3403600"/>
            <a:ext cx="82550" cy="60325"/>
          </a:xfrm>
          <a:custGeom>
            <a:avLst/>
            <a:gdLst>
              <a:gd name="T0" fmla="*/ 52 w 52"/>
              <a:gd name="T1" fmla="*/ 8 h 38"/>
              <a:gd name="T2" fmla="*/ 10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8"/>
                </a:moveTo>
                <a:lnTo>
                  <a:pt x="10" y="38"/>
                </a:lnTo>
                <a:lnTo>
                  <a:pt x="16" y="16"/>
                </a:lnTo>
                <a:lnTo>
                  <a:pt x="0" y="0"/>
                </a:lnTo>
                <a:lnTo>
                  <a:pt x="52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58" name="Rectangle 110"/>
          <p:cNvSpPr>
            <a:spLocks noChangeArrowheads="1"/>
          </p:cNvSpPr>
          <p:nvPr/>
        </p:nvSpPr>
        <p:spPr bwMode="auto">
          <a:xfrm>
            <a:off x="3333567" y="2317750"/>
            <a:ext cx="13320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L’électronicien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pensera d’abord composants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877" name="Rectangle 129"/>
          <p:cNvSpPr>
            <a:spLocks noChangeArrowheads="1"/>
          </p:cNvSpPr>
          <p:nvPr/>
        </p:nvSpPr>
        <p:spPr bwMode="auto">
          <a:xfrm>
            <a:off x="4896445" y="2587625"/>
            <a:ext cx="138820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mécanicien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mettra en avant les problèmes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mécaniques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902" name="Rectangle 154"/>
          <p:cNvSpPr>
            <a:spLocks noChangeArrowheads="1"/>
          </p:cNvSpPr>
          <p:nvPr/>
        </p:nvSpPr>
        <p:spPr bwMode="auto">
          <a:xfrm>
            <a:off x="2587625" y="2759075"/>
            <a:ext cx="106920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L’informaticien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travaillera sur le logiciel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917" name="Rectangle 169"/>
          <p:cNvSpPr>
            <a:spLocks noChangeArrowheads="1"/>
          </p:cNvSpPr>
          <p:nvPr/>
        </p:nvSpPr>
        <p:spPr bwMode="auto">
          <a:xfrm>
            <a:off x="3740321" y="3203575"/>
            <a:ext cx="16238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le technicien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parle et ne pense que technique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935" name="Rectangle 187"/>
          <p:cNvSpPr>
            <a:spLocks noChangeArrowheads="1"/>
          </p:cNvSpPr>
          <p:nvPr/>
        </p:nvSpPr>
        <p:spPr bwMode="auto">
          <a:xfrm>
            <a:off x="3887788" y="3797300"/>
            <a:ext cx="16046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nouveau projet pluridisciplinaire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managé par un consultant et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équipe projet dans laquelle…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7" name="Rectangle 227"/>
          <p:cNvSpPr>
            <a:spLocks noChangeArrowheads="1"/>
          </p:cNvSpPr>
          <p:nvPr/>
        </p:nvSpPr>
        <p:spPr bwMode="auto">
          <a:xfrm>
            <a:off x="5970662" y="3686175"/>
            <a:ext cx="120385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le responsable qualité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estime qu’il faut en priorité</a:t>
            </a:r>
          </a:p>
          <a:p>
            <a:pPr lvl="0" algn="ctr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rédiger les procédures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7" name="Rectangle 257"/>
          <p:cNvSpPr>
            <a:spLocks noChangeArrowheads="1"/>
          </p:cNvSpPr>
          <p:nvPr/>
        </p:nvSpPr>
        <p:spPr bwMode="auto">
          <a:xfrm>
            <a:off x="2041926" y="3876675"/>
            <a:ext cx="118782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le financier estime</a:t>
            </a:r>
          </a:p>
          <a:p>
            <a:pPr lvl="0" algn="ctr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les aspects financiers</a:t>
            </a:r>
          </a:p>
          <a:p>
            <a:pPr algn="ctr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projet sont les seuls</a:t>
            </a:r>
          </a:p>
          <a:p>
            <a:pPr algn="ctr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Aspects importants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0" name="Rectangle 290"/>
          <p:cNvSpPr>
            <a:spLocks noChangeArrowheads="1"/>
          </p:cNvSpPr>
          <p:nvPr/>
        </p:nvSpPr>
        <p:spPr bwMode="auto">
          <a:xfrm>
            <a:off x="3385635" y="4603750"/>
            <a:ext cx="14170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le responsable production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 toutes les propositions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termes de facilité à produire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3" name="Rectangle 323"/>
          <p:cNvSpPr>
            <a:spLocks noChangeArrowheads="1"/>
          </p:cNvSpPr>
          <p:nvPr/>
        </p:nvSpPr>
        <p:spPr bwMode="auto">
          <a:xfrm>
            <a:off x="5303838" y="4406900"/>
            <a:ext cx="1157368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le commercial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commence par envisager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impacts possibles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les chiffres de vente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031652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COMPROMIS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104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ANIMER DES ÉQUIPES DE SPÉCIALISTES OU LA CULTURE DU COMPROMIS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7679" name="Freeform 6"/>
          <p:cNvSpPr>
            <a:spLocks/>
          </p:cNvSpPr>
          <p:nvPr/>
        </p:nvSpPr>
        <p:spPr bwMode="auto">
          <a:xfrm>
            <a:off x="5310188" y="1706563"/>
            <a:ext cx="1927225" cy="1549400"/>
          </a:xfrm>
          <a:custGeom>
            <a:avLst/>
            <a:gdLst>
              <a:gd name="T0" fmla="*/ 1214 w 1214"/>
              <a:gd name="T1" fmla="*/ 488 h 976"/>
              <a:gd name="T2" fmla="*/ 1210 w 1214"/>
              <a:gd name="T3" fmla="*/ 538 h 976"/>
              <a:gd name="T4" fmla="*/ 1200 w 1214"/>
              <a:gd name="T5" fmla="*/ 586 h 976"/>
              <a:gd name="T6" fmla="*/ 1186 w 1214"/>
              <a:gd name="T7" fmla="*/ 632 h 976"/>
              <a:gd name="T8" fmla="*/ 1166 w 1214"/>
              <a:gd name="T9" fmla="*/ 678 h 976"/>
              <a:gd name="T10" fmla="*/ 1140 w 1214"/>
              <a:gd name="T11" fmla="*/ 720 h 976"/>
              <a:gd name="T12" fmla="*/ 1110 w 1214"/>
              <a:gd name="T13" fmla="*/ 760 h 976"/>
              <a:gd name="T14" fmla="*/ 1074 w 1214"/>
              <a:gd name="T15" fmla="*/ 798 h 976"/>
              <a:gd name="T16" fmla="*/ 1036 w 1214"/>
              <a:gd name="T17" fmla="*/ 832 h 976"/>
              <a:gd name="T18" fmla="*/ 992 w 1214"/>
              <a:gd name="T19" fmla="*/ 864 h 976"/>
              <a:gd name="T20" fmla="*/ 946 w 1214"/>
              <a:gd name="T21" fmla="*/ 892 h 976"/>
              <a:gd name="T22" fmla="*/ 842 w 1214"/>
              <a:gd name="T23" fmla="*/ 938 h 976"/>
              <a:gd name="T24" fmla="*/ 786 w 1214"/>
              <a:gd name="T25" fmla="*/ 954 h 976"/>
              <a:gd name="T26" fmla="*/ 728 w 1214"/>
              <a:gd name="T27" fmla="*/ 966 h 976"/>
              <a:gd name="T28" fmla="*/ 668 w 1214"/>
              <a:gd name="T29" fmla="*/ 974 h 976"/>
              <a:gd name="T30" fmla="*/ 606 w 1214"/>
              <a:gd name="T31" fmla="*/ 976 h 976"/>
              <a:gd name="T32" fmla="*/ 576 w 1214"/>
              <a:gd name="T33" fmla="*/ 976 h 976"/>
              <a:gd name="T34" fmla="*/ 514 w 1214"/>
              <a:gd name="T35" fmla="*/ 970 h 976"/>
              <a:gd name="T36" fmla="*/ 454 w 1214"/>
              <a:gd name="T37" fmla="*/ 960 h 976"/>
              <a:gd name="T38" fmla="*/ 398 w 1214"/>
              <a:gd name="T39" fmla="*/ 946 h 976"/>
              <a:gd name="T40" fmla="*/ 318 w 1214"/>
              <a:gd name="T41" fmla="*/ 916 h 976"/>
              <a:gd name="T42" fmla="*/ 244 w 1214"/>
              <a:gd name="T43" fmla="*/ 878 h 976"/>
              <a:gd name="T44" fmla="*/ 198 w 1214"/>
              <a:gd name="T45" fmla="*/ 850 h 976"/>
              <a:gd name="T46" fmla="*/ 158 w 1214"/>
              <a:gd name="T47" fmla="*/ 816 h 976"/>
              <a:gd name="T48" fmla="*/ 120 w 1214"/>
              <a:gd name="T49" fmla="*/ 780 h 976"/>
              <a:gd name="T50" fmla="*/ 88 w 1214"/>
              <a:gd name="T51" fmla="*/ 740 h 976"/>
              <a:gd name="T52" fmla="*/ 60 w 1214"/>
              <a:gd name="T53" fmla="*/ 700 h 976"/>
              <a:gd name="T54" fmla="*/ 36 w 1214"/>
              <a:gd name="T55" fmla="*/ 656 h 976"/>
              <a:gd name="T56" fmla="*/ 18 w 1214"/>
              <a:gd name="T57" fmla="*/ 610 h 976"/>
              <a:gd name="T58" fmla="*/ 6 w 1214"/>
              <a:gd name="T59" fmla="*/ 562 h 976"/>
              <a:gd name="T60" fmla="*/ 0 w 1214"/>
              <a:gd name="T61" fmla="*/ 512 h 976"/>
              <a:gd name="T62" fmla="*/ 0 w 1214"/>
              <a:gd name="T63" fmla="*/ 488 h 976"/>
              <a:gd name="T64" fmla="*/ 2 w 1214"/>
              <a:gd name="T65" fmla="*/ 438 h 976"/>
              <a:gd name="T66" fmla="*/ 12 w 1214"/>
              <a:gd name="T67" fmla="*/ 390 h 976"/>
              <a:gd name="T68" fmla="*/ 26 w 1214"/>
              <a:gd name="T69" fmla="*/ 342 h 976"/>
              <a:gd name="T70" fmla="*/ 48 w 1214"/>
              <a:gd name="T71" fmla="*/ 298 h 976"/>
              <a:gd name="T72" fmla="*/ 72 w 1214"/>
              <a:gd name="T73" fmla="*/ 256 h 976"/>
              <a:gd name="T74" fmla="*/ 104 w 1214"/>
              <a:gd name="T75" fmla="*/ 214 h 976"/>
              <a:gd name="T76" fmla="*/ 138 w 1214"/>
              <a:gd name="T77" fmla="*/ 178 h 976"/>
              <a:gd name="T78" fmla="*/ 178 w 1214"/>
              <a:gd name="T79" fmla="*/ 142 h 976"/>
              <a:gd name="T80" fmla="*/ 220 w 1214"/>
              <a:gd name="T81" fmla="*/ 112 h 976"/>
              <a:gd name="T82" fmla="*/ 268 w 1214"/>
              <a:gd name="T83" fmla="*/ 84 h 976"/>
              <a:gd name="T84" fmla="*/ 370 w 1214"/>
              <a:gd name="T85" fmla="*/ 38 h 976"/>
              <a:gd name="T86" fmla="*/ 426 w 1214"/>
              <a:gd name="T87" fmla="*/ 22 h 976"/>
              <a:gd name="T88" fmla="*/ 484 w 1214"/>
              <a:gd name="T89" fmla="*/ 10 h 976"/>
              <a:gd name="T90" fmla="*/ 544 w 1214"/>
              <a:gd name="T91" fmla="*/ 2 h 976"/>
              <a:gd name="T92" fmla="*/ 606 w 1214"/>
              <a:gd name="T93" fmla="*/ 0 h 976"/>
              <a:gd name="T94" fmla="*/ 638 w 1214"/>
              <a:gd name="T95" fmla="*/ 0 h 976"/>
              <a:gd name="T96" fmla="*/ 698 w 1214"/>
              <a:gd name="T97" fmla="*/ 6 h 976"/>
              <a:gd name="T98" fmla="*/ 758 w 1214"/>
              <a:gd name="T99" fmla="*/ 16 h 976"/>
              <a:gd name="T100" fmla="*/ 816 w 1214"/>
              <a:gd name="T101" fmla="*/ 30 h 976"/>
              <a:gd name="T102" fmla="*/ 896 w 1214"/>
              <a:gd name="T103" fmla="*/ 58 h 976"/>
              <a:gd name="T104" fmla="*/ 970 w 1214"/>
              <a:gd name="T105" fmla="*/ 96 h 976"/>
              <a:gd name="T106" fmla="*/ 1014 w 1214"/>
              <a:gd name="T107" fmla="*/ 126 h 976"/>
              <a:gd name="T108" fmla="*/ 1056 w 1214"/>
              <a:gd name="T109" fmla="*/ 160 h 976"/>
              <a:gd name="T110" fmla="*/ 1092 w 1214"/>
              <a:gd name="T111" fmla="*/ 196 h 976"/>
              <a:gd name="T112" fmla="*/ 1126 w 1214"/>
              <a:gd name="T113" fmla="*/ 234 h 976"/>
              <a:gd name="T114" fmla="*/ 1154 w 1214"/>
              <a:gd name="T115" fmla="*/ 276 h 976"/>
              <a:gd name="T116" fmla="*/ 1176 w 1214"/>
              <a:gd name="T117" fmla="*/ 320 h 976"/>
              <a:gd name="T118" fmla="*/ 1194 w 1214"/>
              <a:gd name="T119" fmla="*/ 366 h 976"/>
              <a:gd name="T120" fmla="*/ 1206 w 1214"/>
              <a:gd name="T121" fmla="*/ 414 h 976"/>
              <a:gd name="T122" fmla="*/ 1212 w 1214"/>
              <a:gd name="T123" fmla="*/ 462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4" h="976">
                <a:moveTo>
                  <a:pt x="1214" y="488"/>
                </a:moveTo>
                <a:lnTo>
                  <a:pt x="1214" y="488"/>
                </a:lnTo>
                <a:lnTo>
                  <a:pt x="1212" y="512"/>
                </a:lnTo>
                <a:lnTo>
                  <a:pt x="1210" y="538"/>
                </a:lnTo>
                <a:lnTo>
                  <a:pt x="1206" y="562"/>
                </a:lnTo>
                <a:lnTo>
                  <a:pt x="1200" y="586"/>
                </a:lnTo>
                <a:lnTo>
                  <a:pt x="1194" y="610"/>
                </a:lnTo>
                <a:lnTo>
                  <a:pt x="1186" y="632"/>
                </a:lnTo>
                <a:lnTo>
                  <a:pt x="1176" y="656"/>
                </a:lnTo>
                <a:lnTo>
                  <a:pt x="1166" y="678"/>
                </a:lnTo>
                <a:lnTo>
                  <a:pt x="1154" y="700"/>
                </a:lnTo>
                <a:lnTo>
                  <a:pt x="1140" y="720"/>
                </a:lnTo>
                <a:lnTo>
                  <a:pt x="1126" y="740"/>
                </a:lnTo>
                <a:lnTo>
                  <a:pt x="1110" y="760"/>
                </a:lnTo>
                <a:lnTo>
                  <a:pt x="1092" y="780"/>
                </a:lnTo>
                <a:lnTo>
                  <a:pt x="1074" y="798"/>
                </a:lnTo>
                <a:lnTo>
                  <a:pt x="1056" y="816"/>
                </a:lnTo>
                <a:lnTo>
                  <a:pt x="1036" y="832"/>
                </a:lnTo>
                <a:lnTo>
                  <a:pt x="1014" y="850"/>
                </a:lnTo>
                <a:lnTo>
                  <a:pt x="992" y="864"/>
                </a:lnTo>
                <a:lnTo>
                  <a:pt x="970" y="878"/>
                </a:lnTo>
                <a:lnTo>
                  <a:pt x="946" y="892"/>
                </a:lnTo>
                <a:lnTo>
                  <a:pt x="896" y="916"/>
                </a:lnTo>
                <a:lnTo>
                  <a:pt x="842" y="938"/>
                </a:lnTo>
                <a:lnTo>
                  <a:pt x="816" y="946"/>
                </a:lnTo>
                <a:lnTo>
                  <a:pt x="786" y="954"/>
                </a:lnTo>
                <a:lnTo>
                  <a:pt x="758" y="960"/>
                </a:lnTo>
                <a:lnTo>
                  <a:pt x="728" y="966"/>
                </a:lnTo>
                <a:lnTo>
                  <a:pt x="698" y="970"/>
                </a:lnTo>
                <a:lnTo>
                  <a:pt x="668" y="974"/>
                </a:lnTo>
                <a:lnTo>
                  <a:pt x="638" y="976"/>
                </a:lnTo>
                <a:lnTo>
                  <a:pt x="606" y="976"/>
                </a:lnTo>
                <a:lnTo>
                  <a:pt x="606" y="976"/>
                </a:lnTo>
                <a:lnTo>
                  <a:pt x="576" y="976"/>
                </a:lnTo>
                <a:lnTo>
                  <a:pt x="544" y="974"/>
                </a:lnTo>
                <a:lnTo>
                  <a:pt x="514" y="970"/>
                </a:lnTo>
                <a:lnTo>
                  <a:pt x="484" y="966"/>
                </a:lnTo>
                <a:lnTo>
                  <a:pt x="454" y="960"/>
                </a:lnTo>
                <a:lnTo>
                  <a:pt x="426" y="954"/>
                </a:lnTo>
                <a:lnTo>
                  <a:pt x="398" y="946"/>
                </a:lnTo>
                <a:lnTo>
                  <a:pt x="370" y="938"/>
                </a:lnTo>
                <a:lnTo>
                  <a:pt x="318" y="916"/>
                </a:lnTo>
                <a:lnTo>
                  <a:pt x="268" y="892"/>
                </a:lnTo>
                <a:lnTo>
                  <a:pt x="244" y="878"/>
                </a:lnTo>
                <a:lnTo>
                  <a:pt x="220" y="864"/>
                </a:lnTo>
                <a:lnTo>
                  <a:pt x="198" y="850"/>
                </a:lnTo>
                <a:lnTo>
                  <a:pt x="178" y="832"/>
                </a:lnTo>
                <a:lnTo>
                  <a:pt x="158" y="816"/>
                </a:lnTo>
                <a:lnTo>
                  <a:pt x="138" y="798"/>
                </a:lnTo>
                <a:lnTo>
                  <a:pt x="120" y="780"/>
                </a:lnTo>
                <a:lnTo>
                  <a:pt x="104" y="760"/>
                </a:lnTo>
                <a:lnTo>
                  <a:pt x="88" y="740"/>
                </a:lnTo>
                <a:lnTo>
                  <a:pt x="72" y="720"/>
                </a:lnTo>
                <a:lnTo>
                  <a:pt x="60" y="700"/>
                </a:lnTo>
                <a:lnTo>
                  <a:pt x="48" y="678"/>
                </a:lnTo>
                <a:lnTo>
                  <a:pt x="36" y="656"/>
                </a:lnTo>
                <a:lnTo>
                  <a:pt x="26" y="632"/>
                </a:lnTo>
                <a:lnTo>
                  <a:pt x="18" y="610"/>
                </a:lnTo>
                <a:lnTo>
                  <a:pt x="12" y="586"/>
                </a:lnTo>
                <a:lnTo>
                  <a:pt x="6" y="562"/>
                </a:lnTo>
                <a:lnTo>
                  <a:pt x="2" y="538"/>
                </a:lnTo>
                <a:lnTo>
                  <a:pt x="0" y="512"/>
                </a:lnTo>
                <a:lnTo>
                  <a:pt x="0" y="488"/>
                </a:lnTo>
                <a:lnTo>
                  <a:pt x="0" y="488"/>
                </a:lnTo>
                <a:lnTo>
                  <a:pt x="0" y="462"/>
                </a:lnTo>
                <a:lnTo>
                  <a:pt x="2" y="438"/>
                </a:lnTo>
                <a:lnTo>
                  <a:pt x="6" y="414"/>
                </a:lnTo>
                <a:lnTo>
                  <a:pt x="12" y="390"/>
                </a:lnTo>
                <a:lnTo>
                  <a:pt x="18" y="366"/>
                </a:lnTo>
                <a:lnTo>
                  <a:pt x="26" y="342"/>
                </a:lnTo>
                <a:lnTo>
                  <a:pt x="36" y="320"/>
                </a:lnTo>
                <a:lnTo>
                  <a:pt x="48" y="298"/>
                </a:lnTo>
                <a:lnTo>
                  <a:pt x="60" y="276"/>
                </a:lnTo>
                <a:lnTo>
                  <a:pt x="72" y="256"/>
                </a:lnTo>
                <a:lnTo>
                  <a:pt x="88" y="234"/>
                </a:lnTo>
                <a:lnTo>
                  <a:pt x="104" y="214"/>
                </a:lnTo>
                <a:lnTo>
                  <a:pt x="120" y="196"/>
                </a:lnTo>
                <a:lnTo>
                  <a:pt x="138" y="178"/>
                </a:lnTo>
                <a:lnTo>
                  <a:pt x="158" y="160"/>
                </a:lnTo>
                <a:lnTo>
                  <a:pt x="178" y="142"/>
                </a:lnTo>
                <a:lnTo>
                  <a:pt x="198" y="126"/>
                </a:lnTo>
                <a:lnTo>
                  <a:pt x="220" y="112"/>
                </a:lnTo>
                <a:lnTo>
                  <a:pt x="244" y="96"/>
                </a:lnTo>
                <a:lnTo>
                  <a:pt x="268" y="84"/>
                </a:lnTo>
                <a:lnTo>
                  <a:pt x="318" y="58"/>
                </a:lnTo>
                <a:lnTo>
                  <a:pt x="370" y="38"/>
                </a:lnTo>
                <a:lnTo>
                  <a:pt x="398" y="30"/>
                </a:lnTo>
                <a:lnTo>
                  <a:pt x="426" y="22"/>
                </a:lnTo>
                <a:lnTo>
                  <a:pt x="454" y="16"/>
                </a:lnTo>
                <a:lnTo>
                  <a:pt x="484" y="10"/>
                </a:lnTo>
                <a:lnTo>
                  <a:pt x="514" y="6"/>
                </a:lnTo>
                <a:lnTo>
                  <a:pt x="544" y="2"/>
                </a:lnTo>
                <a:lnTo>
                  <a:pt x="576" y="0"/>
                </a:lnTo>
                <a:lnTo>
                  <a:pt x="606" y="0"/>
                </a:lnTo>
                <a:lnTo>
                  <a:pt x="606" y="0"/>
                </a:lnTo>
                <a:lnTo>
                  <a:pt x="638" y="0"/>
                </a:lnTo>
                <a:lnTo>
                  <a:pt x="668" y="2"/>
                </a:lnTo>
                <a:lnTo>
                  <a:pt x="698" y="6"/>
                </a:lnTo>
                <a:lnTo>
                  <a:pt x="728" y="10"/>
                </a:lnTo>
                <a:lnTo>
                  <a:pt x="758" y="16"/>
                </a:lnTo>
                <a:lnTo>
                  <a:pt x="786" y="22"/>
                </a:lnTo>
                <a:lnTo>
                  <a:pt x="816" y="30"/>
                </a:lnTo>
                <a:lnTo>
                  <a:pt x="842" y="38"/>
                </a:lnTo>
                <a:lnTo>
                  <a:pt x="896" y="58"/>
                </a:lnTo>
                <a:lnTo>
                  <a:pt x="946" y="84"/>
                </a:lnTo>
                <a:lnTo>
                  <a:pt x="970" y="96"/>
                </a:lnTo>
                <a:lnTo>
                  <a:pt x="992" y="112"/>
                </a:lnTo>
                <a:lnTo>
                  <a:pt x="1014" y="126"/>
                </a:lnTo>
                <a:lnTo>
                  <a:pt x="1036" y="142"/>
                </a:lnTo>
                <a:lnTo>
                  <a:pt x="1056" y="160"/>
                </a:lnTo>
                <a:lnTo>
                  <a:pt x="1074" y="178"/>
                </a:lnTo>
                <a:lnTo>
                  <a:pt x="1092" y="196"/>
                </a:lnTo>
                <a:lnTo>
                  <a:pt x="1110" y="214"/>
                </a:lnTo>
                <a:lnTo>
                  <a:pt x="1126" y="234"/>
                </a:lnTo>
                <a:lnTo>
                  <a:pt x="1140" y="256"/>
                </a:lnTo>
                <a:lnTo>
                  <a:pt x="1154" y="276"/>
                </a:lnTo>
                <a:lnTo>
                  <a:pt x="1166" y="298"/>
                </a:lnTo>
                <a:lnTo>
                  <a:pt x="1176" y="320"/>
                </a:lnTo>
                <a:lnTo>
                  <a:pt x="1186" y="342"/>
                </a:lnTo>
                <a:lnTo>
                  <a:pt x="1194" y="366"/>
                </a:lnTo>
                <a:lnTo>
                  <a:pt x="1200" y="390"/>
                </a:lnTo>
                <a:lnTo>
                  <a:pt x="1206" y="414"/>
                </a:lnTo>
                <a:lnTo>
                  <a:pt x="1210" y="438"/>
                </a:lnTo>
                <a:lnTo>
                  <a:pt x="1212" y="462"/>
                </a:lnTo>
                <a:lnTo>
                  <a:pt x="1214" y="4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0" name="Freeform 7"/>
          <p:cNvSpPr>
            <a:spLocks/>
          </p:cNvSpPr>
          <p:nvPr/>
        </p:nvSpPr>
        <p:spPr bwMode="auto">
          <a:xfrm>
            <a:off x="5310188" y="1706563"/>
            <a:ext cx="1927225" cy="1549400"/>
          </a:xfrm>
          <a:custGeom>
            <a:avLst/>
            <a:gdLst>
              <a:gd name="T0" fmla="*/ 1214 w 1214"/>
              <a:gd name="T1" fmla="*/ 488 h 976"/>
              <a:gd name="T2" fmla="*/ 1210 w 1214"/>
              <a:gd name="T3" fmla="*/ 538 h 976"/>
              <a:gd name="T4" fmla="*/ 1200 w 1214"/>
              <a:gd name="T5" fmla="*/ 586 h 976"/>
              <a:gd name="T6" fmla="*/ 1186 w 1214"/>
              <a:gd name="T7" fmla="*/ 632 h 976"/>
              <a:gd name="T8" fmla="*/ 1166 w 1214"/>
              <a:gd name="T9" fmla="*/ 678 h 976"/>
              <a:gd name="T10" fmla="*/ 1140 w 1214"/>
              <a:gd name="T11" fmla="*/ 720 h 976"/>
              <a:gd name="T12" fmla="*/ 1110 w 1214"/>
              <a:gd name="T13" fmla="*/ 760 h 976"/>
              <a:gd name="T14" fmla="*/ 1074 w 1214"/>
              <a:gd name="T15" fmla="*/ 798 h 976"/>
              <a:gd name="T16" fmla="*/ 1036 w 1214"/>
              <a:gd name="T17" fmla="*/ 832 h 976"/>
              <a:gd name="T18" fmla="*/ 992 w 1214"/>
              <a:gd name="T19" fmla="*/ 864 h 976"/>
              <a:gd name="T20" fmla="*/ 946 w 1214"/>
              <a:gd name="T21" fmla="*/ 892 h 976"/>
              <a:gd name="T22" fmla="*/ 842 w 1214"/>
              <a:gd name="T23" fmla="*/ 938 h 976"/>
              <a:gd name="T24" fmla="*/ 786 w 1214"/>
              <a:gd name="T25" fmla="*/ 954 h 976"/>
              <a:gd name="T26" fmla="*/ 728 w 1214"/>
              <a:gd name="T27" fmla="*/ 966 h 976"/>
              <a:gd name="T28" fmla="*/ 668 w 1214"/>
              <a:gd name="T29" fmla="*/ 974 h 976"/>
              <a:gd name="T30" fmla="*/ 606 w 1214"/>
              <a:gd name="T31" fmla="*/ 976 h 976"/>
              <a:gd name="T32" fmla="*/ 576 w 1214"/>
              <a:gd name="T33" fmla="*/ 976 h 976"/>
              <a:gd name="T34" fmla="*/ 514 w 1214"/>
              <a:gd name="T35" fmla="*/ 970 h 976"/>
              <a:gd name="T36" fmla="*/ 454 w 1214"/>
              <a:gd name="T37" fmla="*/ 960 h 976"/>
              <a:gd name="T38" fmla="*/ 398 w 1214"/>
              <a:gd name="T39" fmla="*/ 946 h 976"/>
              <a:gd name="T40" fmla="*/ 318 w 1214"/>
              <a:gd name="T41" fmla="*/ 916 h 976"/>
              <a:gd name="T42" fmla="*/ 244 w 1214"/>
              <a:gd name="T43" fmla="*/ 878 h 976"/>
              <a:gd name="T44" fmla="*/ 198 w 1214"/>
              <a:gd name="T45" fmla="*/ 850 h 976"/>
              <a:gd name="T46" fmla="*/ 158 w 1214"/>
              <a:gd name="T47" fmla="*/ 816 h 976"/>
              <a:gd name="T48" fmla="*/ 120 w 1214"/>
              <a:gd name="T49" fmla="*/ 780 h 976"/>
              <a:gd name="T50" fmla="*/ 88 w 1214"/>
              <a:gd name="T51" fmla="*/ 740 h 976"/>
              <a:gd name="T52" fmla="*/ 60 w 1214"/>
              <a:gd name="T53" fmla="*/ 700 h 976"/>
              <a:gd name="T54" fmla="*/ 36 w 1214"/>
              <a:gd name="T55" fmla="*/ 656 h 976"/>
              <a:gd name="T56" fmla="*/ 18 w 1214"/>
              <a:gd name="T57" fmla="*/ 610 h 976"/>
              <a:gd name="T58" fmla="*/ 6 w 1214"/>
              <a:gd name="T59" fmla="*/ 562 h 976"/>
              <a:gd name="T60" fmla="*/ 0 w 1214"/>
              <a:gd name="T61" fmla="*/ 512 h 976"/>
              <a:gd name="T62" fmla="*/ 0 w 1214"/>
              <a:gd name="T63" fmla="*/ 488 h 976"/>
              <a:gd name="T64" fmla="*/ 2 w 1214"/>
              <a:gd name="T65" fmla="*/ 438 h 976"/>
              <a:gd name="T66" fmla="*/ 12 w 1214"/>
              <a:gd name="T67" fmla="*/ 390 h 976"/>
              <a:gd name="T68" fmla="*/ 26 w 1214"/>
              <a:gd name="T69" fmla="*/ 342 h 976"/>
              <a:gd name="T70" fmla="*/ 48 w 1214"/>
              <a:gd name="T71" fmla="*/ 298 h 976"/>
              <a:gd name="T72" fmla="*/ 72 w 1214"/>
              <a:gd name="T73" fmla="*/ 256 h 976"/>
              <a:gd name="T74" fmla="*/ 104 w 1214"/>
              <a:gd name="T75" fmla="*/ 214 h 976"/>
              <a:gd name="T76" fmla="*/ 138 w 1214"/>
              <a:gd name="T77" fmla="*/ 178 h 976"/>
              <a:gd name="T78" fmla="*/ 178 w 1214"/>
              <a:gd name="T79" fmla="*/ 142 h 976"/>
              <a:gd name="T80" fmla="*/ 220 w 1214"/>
              <a:gd name="T81" fmla="*/ 112 h 976"/>
              <a:gd name="T82" fmla="*/ 268 w 1214"/>
              <a:gd name="T83" fmla="*/ 84 h 976"/>
              <a:gd name="T84" fmla="*/ 370 w 1214"/>
              <a:gd name="T85" fmla="*/ 38 h 976"/>
              <a:gd name="T86" fmla="*/ 426 w 1214"/>
              <a:gd name="T87" fmla="*/ 22 h 976"/>
              <a:gd name="T88" fmla="*/ 484 w 1214"/>
              <a:gd name="T89" fmla="*/ 10 h 976"/>
              <a:gd name="T90" fmla="*/ 544 w 1214"/>
              <a:gd name="T91" fmla="*/ 2 h 976"/>
              <a:gd name="T92" fmla="*/ 606 w 1214"/>
              <a:gd name="T93" fmla="*/ 0 h 976"/>
              <a:gd name="T94" fmla="*/ 638 w 1214"/>
              <a:gd name="T95" fmla="*/ 0 h 976"/>
              <a:gd name="T96" fmla="*/ 698 w 1214"/>
              <a:gd name="T97" fmla="*/ 6 h 976"/>
              <a:gd name="T98" fmla="*/ 758 w 1214"/>
              <a:gd name="T99" fmla="*/ 16 h 976"/>
              <a:gd name="T100" fmla="*/ 816 w 1214"/>
              <a:gd name="T101" fmla="*/ 30 h 976"/>
              <a:gd name="T102" fmla="*/ 896 w 1214"/>
              <a:gd name="T103" fmla="*/ 58 h 976"/>
              <a:gd name="T104" fmla="*/ 970 w 1214"/>
              <a:gd name="T105" fmla="*/ 96 h 976"/>
              <a:gd name="T106" fmla="*/ 1014 w 1214"/>
              <a:gd name="T107" fmla="*/ 126 h 976"/>
              <a:gd name="T108" fmla="*/ 1056 w 1214"/>
              <a:gd name="T109" fmla="*/ 160 h 976"/>
              <a:gd name="T110" fmla="*/ 1092 w 1214"/>
              <a:gd name="T111" fmla="*/ 196 h 976"/>
              <a:gd name="T112" fmla="*/ 1126 w 1214"/>
              <a:gd name="T113" fmla="*/ 234 h 976"/>
              <a:gd name="T114" fmla="*/ 1154 w 1214"/>
              <a:gd name="T115" fmla="*/ 276 h 976"/>
              <a:gd name="T116" fmla="*/ 1176 w 1214"/>
              <a:gd name="T117" fmla="*/ 320 h 976"/>
              <a:gd name="T118" fmla="*/ 1194 w 1214"/>
              <a:gd name="T119" fmla="*/ 366 h 976"/>
              <a:gd name="T120" fmla="*/ 1206 w 1214"/>
              <a:gd name="T121" fmla="*/ 414 h 976"/>
              <a:gd name="T122" fmla="*/ 1212 w 1214"/>
              <a:gd name="T123" fmla="*/ 462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4" h="976">
                <a:moveTo>
                  <a:pt x="1214" y="488"/>
                </a:moveTo>
                <a:lnTo>
                  <a:pt x="1214" y="488"/>
                </a:lnTo>
                <a:lnTo>
                  <a:pt x="1212" y="512"/>
                </a:lnTo>
                <a:lnTo>
                  <a:pt x="1210" y="538"/>
                </a:lnTo>
                <a:lnTo>
                  <a:pt x="1206" y="562"/>
                </a:lnTo>
                <a:lnTo>
                  <a:pt x="1200" y="586"/>
                </a:lnTo>
                <a:lnTo>
                  <a:pt x="1194" y="610"/>
                </a:lnTo>
                <a:lnTo>
                  <a:pt x="1186" y="632"/>
                </a:lnTo>
                <a:lnTo>
                  <a:pt x="1176" y="656"/>
                </a:lnTo>
                <a:lnTo>
                  <a:pt x="1166" y="678"/>
                </a:lnTo>
                <a:lnTo>
                  <a:pt x="1154" y="700"/>
                </a:lnTo>
                <a:lnTo>
                  <a:pt x="1140" y="720"/>
                </a:lnTo>
                <a:lnTo>
                  <a:pt x="1126" y="740"/>
                </a:lnTo>
                <a:lnTo>
                  <a:pt x="1110" y="760"/>
                </a:lnTo>
                <a:lnTo>
                  <a:pt x="1092" y="780"/>
                </a:lnTo>
                <a:lnTo>
                  <a:pt x="1074" y="798"/>
                </a:lnTo>
                <a:lnTo>
                  <a:pt x="1056" y="816"/>
                </a:lnTo>
                <a:lnTo>
                  <a:pt x="1036" y="832"/>
                </a:lnTo>
                <a:lnTo>
                  <a:pt x="1014" y="850"/>
                </a:lnTo>
                <a:lnTo>
                  <a:pt x="992" y="864"/>
                </a:lnTo>
                <a:lnTo>
                  <a:pt x="970" y="878"/>
                </a:lnTo>
                <a:lnTo>
                  <a:pt x="946" y="892"/>
                </a:lnTo>
                <a:lnTo>
                  <a:pt x="896" y="916"/>
                </a:lnTo>
                <a:lnTo>
                  <a:pt x="842" y="938"/>
                </a:lnTo>
                <a:lnTo>
                  <a:pt x="816" y="946"/>
                </a:lnTo>
                <a:lnTo>
                  <a:pt x="786" y="954"/>
                </a:lnTo>
                <a:lnTo>
                  <a:pt x="758" y="960"/>
                </a:lnTo>
                <a:lnTo>
                  <a:pt x="728" y="966"/>
                </a:lnTo>
                <a:lnTo>
                  <a:pt x="698" y="970"/>
                </a:lnTo>
                <a:lnTo>
                  <a:pt x="668" y="974"/>
                </a:lnTo>
                <a:lnTo>
                  <a:pt x="638" y="976"/>
                </a:lnTo>
                <a:lnTo>
                  <a:pt x="606" y="976"/>
                </a:lnTo>
                <a:lnTo>
                  <a:pt x="606" y="976"/>
                </a:lnTo>
                <a:lnTo>
                  <a:pt x="576" y="976"/>
                </a:lnTo>
                <a:lnTo>
                  <a:pt x="544" y="974"/>
                </a:lnTo>
                <a:lnTo>
                  <a:pt x="514" y="970"/>
                </a:lnTo>
                <a:lnTo>
                  <a:pt x="484" y="966"/>
                </a:lnTo>
                <a:lnTo>
                  <a:pt x="454" y="960"/>
                </a:lnTo>
                <a:lnTo>
                  <a:pt x="426" y="954"/>
                </a:lnTo>
                <a:lnTo>
                  <a:pt x="398" y="946"/>
                </a:lnTo>
                <a:lnTo>
                  <a:pt x="370" y="938"/>
                </a:lnTo>
                <a:lnTo>
                  <a:pt x="318" y="916"/>
                </a:lnTo>
                <a:lnTo>
                  <a:pt x="268" y="892"/>
                </a:lnTo>
                <a:lnTo>
                  <a:pt x="244" y="878"/>
                </a:lnTo>
                <a:lnTo>
                  <a:pt x="220" y="864"/>
                </a:lnTo>
                <a:lnTo>
                  <a:pt x="198" y="850"/>
                </a:lnTo>
                <a:lnTo>
                  <a:pt x="178" y="832"/>
                </a:lnTo>
                <a:lnTo>
                  <a:pt x="158" y="816"/>
                </a:lnTo>
                <a:lnTo>
                  <a:pt x="138" y="798"/>
                </a:lnTo>
                <a:lnTo>
                  <a:pt x="120" y="780"/>
                </a:lnTo>
                <a:lnTo>
                  <a:pt x="104" y="760"/>
                </a:lnTo>
                <a:lnTo>
                  <a:pt x="88" y="740"/>
                </a:lnTo>
                <a:lnTo>
                  <a:pt x="72" y="720"/>
                </a:lnTo>
                <a:lnTo>
                  <a:pt x="60" y="700"/>
                </a:lnTo>
                <a:lnTo>
                  <a:pt x="48" y="678"/>
                </a:lnTo>
                <a:lnTo>
                  <a:pt x="36" y="656"/>
                </a:lnTo>
                <a:lnTo>
                  <a:pt x="26" y="632"/>
                </a:lnTo>
                <a:lnTo>
                  <a:pt x="18" y="610"/>
                </a:lnTo>
                <a:lnTo>
                  <a:pt x="12" y="586"/>
                </a:lnTo>
                <a:lnTo>
                  <a:pt x="6" y="562"/>
                </a:lnTo>
                <a:lnTo>
                  <a:pt x="2" y="538"/>
                </a:lnTo>
                <a:lnTo>
                  <a:pt x="0" y="512"/>
                </a:lnTo>
                <a:lnTo>
                  <a:pt x="0" y="488"/>
                </a:lnTo>
                <a:lnTo>
                  <a:pt x="0" y="488"/>
                </a:lnTo>
                <a:lnTo>
                  <a:pt x="0" y="462"/>
                </a:lnTo>
                <a:lnTo>
                  <a:pt x="2" y="438"/>
                </a:lnTo>
                <a:lnTo>
                  <a:pt x="6" y="414"/>
                </a:lnTo>
                <a:lnTo>
                  <a:pt x="12" y="390"/>
                </a:lnTo>
                <a:lnTo>
                  <a:pt x="18" y="366"/>
                </a:lnTo>
                <a:lnTo>
                  <a:pt x="26" y="342"/>
                </a:lnTo>
                <a:lnTo>
                  <a:pt x="36" y="320"/>
                </a:lnTo>
                <a:lnTo>
                  <a:pt x="48" y="298"/>
                </a:lnTo>
                <a:lnTo>
                  <a:pt x="60" y="276"/>
                </a:lnTo>
                <a:lnTo>
                  <a:pt x="72" y="256"/>
                </a:lnTo>
                <a:lnTo>
                  <a:pt x="88" y="234"/>
                </a:lnTo>
                <a:lnTo>
                  <a:pt x="104" y="214"/>
                </a:lnTo>
                <a:lnTo>
                  <a:pt x="120" y="196"/>
                </a:lnTo>
                <a:lnTo>
                  <a:pt x="138" y="178"/>
                </a:lnTo>
                <a:lnTo>
                  <a:pt x="158" y="160"/>
                </a:lnTo>
                <a:lnTo>
                  <a:pt x="178" y="142"/>
                </a:lnTo>
                <a:lnTo>
                  <a:pt x="198" y="126"/>
                </a:lnTo>
                <a:lnTo>
                  <a:pt x="220" y="112"/>
                </a:lnTo>
                <a:lnTo>
                  <a:pt x="244" y="96"/>
                </a:lnTo>
                <a:lnTo>
                  <a:pt x="268" y="84"/>
                </a:lnTo>
                <a:lnTo>
                  <a:pt x="318" y="58"/>
                </a:lnTo>
                <a:lnTo>
                  <a:pt x="370" y="38"/>
                </a:lnTo>
                <a:lnTo>
                  <a:pt x="398" y="30"/>
                </a:lnTo>
                <a:lnTo>
                  <a:pt x="426" y="22"/>
                </a:lnTo>
                <a:lnTo>
                  <a:pt x="454" y="16"/>
                </a:lnTo>
                <a:lnTo>
                  <a:pt x="484" y="10"/>
                </a:lnTo>
                <a:lnTo>
                  <a:pt x="514" y="6"/>
                </a:lnTo>
                <a:lnTo>
                  <a:pt x="544" y="2"/>
                </a:lnTo>
                <a:lnTo>
                  <a:pt x="576" y="0"/>
                </a:lnTo>
                <a:lnTo>
                  <a:pt x="606" y="0"/>
                </a:lnTo>
                <a:lnTo>
                  <a:pt x="606" y="0"/>
                </a:lnTo>
                <a:lnTo>
                  <a:pt x="638" y="0"/>
                </a:lnTo>
                <a:lnTo>
                  <a:pt x="668" y="2"/>
                </a:lnTo>
                <a:lnTo>
                  <a:pt x="698" y="6"/>
                </a:lnTo>
                <a:lnTo>
                  <a:pt x="728" y="10"/>
                </a:lnTo>
                <a:lnTo>
                  <a:pt x="758" y="16"/>
                </a:lnTo>
                <a:lnTo>
                  <a:pt x="786" y="22"/>
                </a:lnTo>
                <a:lnTo>
                  <a:pt x="816" y="30"/>
                </a:lnTo>
                <a:lnTo>
                  <a:pt x="842" y="38"/>
                </a:lnTo>
                <a:lnTo>
                  <a:pt x="896" y="58"/>
                </a:lnTo>
                <a:lnTo>
                  <a:pt x="946" y="84"/>
                </a:lnTo>
                <a:lnTo>
                  <a:pt x="970" y="96"/>
                </a:lnTo>
                <a:lnTo>
                  <a:pt x="992" y="112"/>
                </a:lnTo>
                <a:lnTo>
                  <a:pt x="1014" y="126"/>
                </a:lnTo>
                <a:lnTo>
                  <a:pt x="1036" y="142"/>
                </a:lnTo>
                <a:lnTo>
                  <a:pt x="1056" y="160"/>
                </a:lnTo>
                <a:lnTo>
                  <a:pt x="1074" y="178"/>
                </a:lnTo>
                <a:lnTo>
                  <a:pt x="1092" y="196"/>
                </a:lnTo>
                <a:lnTo>
                  <a:pt x="1110" y="214"/>
                </a:lnTo>
                <a:lnTo>
                  <a:pt x="1126" y="234"/>
                </a:lnTo>
                <a:lnTo>
                  <a:pt x="1140" y="256"/>
                </a:lnTo>
                <a:lnTo>
                  <a:pt x="1154" y="276"/>
                </a:lnTo>
                <a:lnTo>
                  <a:pt x="1166" y="298"/>
                </a:lnTo>
                <a:lnTo>
                  <a:pt x="1176" y="320"/>
                </a:lnTo>
                <a:lnTo>
                  <a:pt x="1186" y="342"/>
                </a:lnTo>
                <a:lnTo>
                  <a:pt x="1194" y="366"/>
                </a:lnTo>
                <a:lnTo>
                  <a:pt x="1200" y="390"/>
                </a:lnTo>
                <a:lnTo>
                  <a:pt x="1206" y="414"/>
                </a:lnTo>
                <a:lnTo>
                  <a:pt x="1210" y="438"/>
                </a:lnTo>
                <a:lnTo>
                  <a:pt x="1212" y="462"/>
                </a:lnTo>
                <a:lnTo>
                  <a:pt x="1214" y="4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1" name="Freeform 8"/>
          <p:cNvSpPr>
            <a:spLocks/>
          </p:cNvSpPr>
          <p:nvPr/>
        </p:nvSpPr>
        <p:spPr bwMode="auto">
          <a:xfrm>
            <a:off x="5310188" y="1706563"/>
            <a:ext cx="1927225" cy="1549400"/>
          </a:xfrm>
          <a:custGeom>
            <a:avLst/>
            <a:gdLst>
              <a:gd name="T0" fmla="*/ 1214 w 1214"/>
              <a:gd name="T1" fmla="*/ 488 h 976"/>
              <a:gd name="T2" fmla="*/ 1210 w 1214"/>
              <a:gd name="T3" fmla="*/ 538 h 976"/>
              <a:gd name="T4" fmla="*/ 1200 w 1214"/>
              <a:gd name="T5" fmla="*/ 586 h 976"/>
              <a:gd name="T6" fmla="*/ 1186 w 1214"/>
              <a:gd name="T7" fmla="*/ 632 h 976"/>
              <a:gd name="T8" fmla="*/ 1166 w 1214"/>
              <a:gd name="T9" fmla="*/ 678 h 976"/>
              <a:gd name="T10" fmla="*/ 1140 w 1214"/>
              <a:gd name="T11" fmla="*/ 720 h 976"/>
              <a:gd name="T12" fmla="*/ 1110 w 1214"/>
              <a:gd name="T13" fmla="*/ 760 h 976"/>
              <a:gd name="T14" fmla="*/ 1074 w 1214"/>
              <a:gd name="T15" fmla="*/ 798 h 976"/>
              <a:gd name="T16" fmla="*/ 1036 w 1214"/>
              <a:gd name="T17" fmla="*/ 832 h 976"/>
              <a:gd name="T18" fmla="*/ 992 w 1214"/>
              <a:gd name="T19" fmla="*/ 864 h 976"/>
              <a:gd name="T20" fmla="*/ 946 w 1214"/>
              <a:gd name="T21" fmla="*/ 892 h 976"/>
              <a:gd name="T22" fmla="*/ 842 w 1214"/>
              <a:gd name="T23" fmla="*/ 938 h 976"/>
              <a:gd name="T24" fmla="*/ 786 w 1214"/>
              <a:gd name="T25" fmla="*/ 954 h 976"/>
              <a:gd name="T26" fmla="*/ 728 w 1214"/>
              <a:gd name="T27" fmla="*/ 966 h 976"/>
              <a:gd name="T28" fmla="*/ 668 w 1214"/>
              <a:gd name="T29" fmla="*/ 974 h 976"/>
              <a:gd name="T30" fmla="*/ 606 w 1214"/>
              <a:gd name="T31" fmla="*/ 976 h 976"/>
              <a:gd name="T32" fmla="*/ 576 w 1214"/>
              <a:gd name="T33" fmla="*/ 976 h 976"/>
              <a:gd name="T34" fmla="*/ 514 w 1214"/>
              <a:gd name="T35" fmla="*/ 970 h 976"/>
              <a:gd name="T36" fmla="*/ 454 w 1214"/>
              <a:gd name="T37" fmla="*/ 960 h 976"/>
              <a:gd name="T38" fmla="*/ 398 w 1214"/>
              <a:gd name="T39" fmla="*/ 946 h 976"/>
              <a:gd name="T40" fmla="*/ 318 w 1214"/>
              <a:gd name="T41" fmla="*/ 916 h 976"/>
              <a:gd name="T42" fmla="*/ 244 w 1214"/>
              <a:gd name="T43" fmla="*/ 878 h 976"/>
              <a:gd name="T44" fmla="*/ 198 w 1214"/>
              <a:gd name="T45" fmla="*/ 850 h 976"/>
              <a:gd name="T46" fmla="*/ 158 w 1214"/>
              <a:gd name="T47" fmla="*/ 816 h 976"/>
              <a:gd name="T48" fmla="*/ 120 w 1214"/>
              <a:gd name="T49" fmla="*/ 780 h 976"/>
              <a:gd name="T50" fmla="*/ 88 w 1214"/>
              <a:gd name="T51" fmla="*/ 740 h 976"/>
              <a:gd name="T52" fmla="*/ 60 w 1214"/>
              <a:gd name="T53" fmla="*/ 700 h 976"/>
              <a:gd name="T54" fmla="*/ 36 w 1214"/>
              <a:gd name="T55" fmla="*/ 656 h 976"/>
              <a:gd name="T56" fmla="*/ 18 w 1214"/>
              <a:gd name="T57" fmla="*/ 610 h 976"/>
              <a:gd name="T58" fmla="*/ 6 w 1214"/>
              <a:gd name="T59" fmla="*/ 562 h 976"/>
              <a:gd name="T60" fmla="*/ 0 w 1214"/>
              <a:gd name="T61" fmla="*/ 512 h 976"/>
              <a:gd name="T62" fmla="*/ 0 w 1214"/>
              <a:gd name="T63" fmla="*/ 488 h 976"/>
              <a:gd name="T64" fmla="*/ 2 w 1214"/>
              <a:gd name="T65" fmla="*/ 438 h 976"/>
              <a:gd name="T66" fmla="*/ 12 w 1214"/>
              <a:gd name="T67" fmla="*/ 390 h 976"/>
              <a:gd name="T68" fmla="*/ 26 w 1214"/>
              <a:gd name="T69" fmla="*/ 342 h 976"/>
              <a:gd name="T70" fmla="*/ 48 w 1214"/>
              <a:gd name="T71" fmla="*/ 298 h 976"/>
              <a:gd name="T72" fmla="*/ 72 w 1214"/>
              <a:gd name="T73" fmla="*/ 256 h 976"/>
              <a:gd name="T74" fmla="*/ 104 w 1214"/>
              <a:gd name="T75" fmla="*/ 214 h 976"/>
              <a:gd name="T76" fmla="*/ 138 w 1214"/>
              <a:gd name="T77" fmla="*/ 178 h 976"/>
              <a:gd name="T78" fmla="*/ 178 w 1214"/>
              <a:gd name="T79" fmla="*/ 142 h 976"/>
              <a:gd name="T80" fmla="*/ 220 w 1214"/>
              <a:gd name="T81" fmla="*/ 112 h 976"/>
              <a:gd name="T82" fmla="*/ 268 w 1214"/>
              <a:gd name="T83" fmla="*/ 84 h 976"/>
              <a:gd name="T84" fmla="*/ 370 w 1214"/>
              <a:gd name="T85" fmla="*/ 38 h 976"/>
              <a:gd name="T86" fmla="*/ 426 w 1214"/>
              <a:gd name="T87" fmla="*/ 22 h 976"/>
              <a:gd name="T88" fmla="*/ 484 w 1214"/>
              <a:gd name="T89" fmla="*/ 10 h 976"/>
              <a:gd name="T90" fmla="*/ 544 w 1214"/>
              <a:gd name="T91" fmla="*/ 2 h 976"/>
              <a:gd name="T92" fmla="*/ 606 w 1214"/>
              <a:gd name="T93" fmla="*/ 0 h 976"/>
              <a:gd name="T94" fmla="*/ 638 w 1214"/>
              <a:gd name="T95" fmla="*/ 0 h 976"/>
              <a:gd name="T96" fmla="*/ 698 w 1214"/>
              <a:gd name="T97" fmla="*/ 6 h 976"/>
              <a:gd name="T98" fmla="*/ 758 w 1214"/>
              <a:gd name="T99" fmla="*/ 16 h 976"/>
              <a:gd name="T100" fmla="*/ 816 w 1214"/>
              <a:gd name="T101" fmla="*/ 30 h 976"/>
              <a:gd name="T102" fmla="*/ 896 w 1214"/>
              <a:gd name="T103" fmla="*/ 58 h 976"/>
              <a:gd name="T104" fmla="*/ 970 w 1214"/>
              <a:gd name="T105" fmla="*/ 96 h 976"/>
              <a:gd name="T106" fmla="*/ 1014 w 1214"/>
              <a:gd name="T107" fmla="*/ 126 h 976"/>
              <a:gd name="T108" fmla="*/ 1056 w 1214"/>
              <a:gd name="T109" fmla="*/ 160 h 976"/>
              <a:gd name="T110" fmla="*/ 1092 w 1214"/>
              <a:gd name="T111" fmla="*/ 196 h 976"/>
              <a:gd name="T112" fmla="*/ 1126 w 1214"/>
              <a:gd name="T113" fmla="*/ 234 h 976"/>
              <a:gd name="T114" fmla="*/ 1154 w 1214"/>
              <a:gd name="T115" fmla="*/ 276 h 976"/>
              <a:gd name="T116" fmla="*/ 1176 w 1214"/>
              <a:gd name="T117" fmla="*/ 320 h 976"/>
              <a:gd name="T118" fmla="*/ 1194 w 1214"/>
              <a:gd name="T119" fmla="*/ 366 h 976"/>
              <a:gd name="T120" fmla="*/ 1206 w 1214"/>
              <a:gd name="T121" fmla="*/ 414 h 976"/>
              <a:gd name="T122" fmla="*/ 1212 w 1214"/>
              <a:gd name="T123" fmla="*/ 462 h 976"/>
              <a:gd name="T124" fmla="*/ 1214 w 1214"/>
              <a:gd name="T125" fmla="*/ 488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4" h="976">
                <a:moveTo>
                  <a:pt x="1214" y="488"/>
                </a:moveTo>
                <a:lnTo>
                  <a:pt x="1214" y="488"/>
                </a:lnTo>
                <a:lnTo>
                  <a:pt x="1212" y="512"/>
                </a:lnTo>
                <a:lnTo>
                  <a:pt x="1210" y="538"/>
                </a:lnTo>
                <a:lnTo>
                  <a:pt x="1206" y="562"/>
                </a:lnTo>
                <a:lnTo>
                  <a:pt x="1200" y="586"/>
                </a:lnTo>
                <a:lnTo>
                  <a:pt x="1194" y="610"/>
                </a:lnTo>
                <a:lnTo>
                  <a:pt x="1186" y="632"/>
                </a:lnTo>
                <a:lnTo>
                  <a:pt x="1176" y="656"/>
                </a:lnTo>
                <a:lnTo>
                  <a:pt x="1166" y="678"/>
                </a:lnTo>
                <a:lnTo>
                  <a:pt x="1154" y="700"/>
                </a:lnTo>
                <a:lnTo>
                  <a:pt x="1140" y="720"/>
                </a:lnTo>
                <a:lnTo>
                  <a:pt x="1126" y="740"/>
                </a:lnTo>
                <a:lnTo>
                  <a:pt x="1110" y="760"/>
                </a:lnTo>
                <a:lnTo>
                  <a:pt x="1092" y="780"/>
                </a:lnTo>
                <a:lnTo>
                  <a:pt x="1074" y="798"/>
                </a:lnTo>
                <a:lnTo>
                  <a:pt x="1056" y="816"/>
                </a:lnTo>
                <a:lnTo>
                  <a:pt x="1036" y="832"/>
                </a:lnTo>
                <a:lnTo>
                  <a:pt x="1014" y="850"/>
                </a:lnTo>
                <a:lnTo>
                  <a:pt x="992" y="864"/>
                </a:lnTo>
                <a:lnTo>
                  <a:pt x="970" y="878"/>
                </a:lnTo>
                <a:lnTo>
                  <a:pt x="946" y="892"/>
                </a:lnTo>
                <a:lnTo>
                  <a:pt x="896" y="916"/>
                </a:lnTo>
                <a:lnTo>
                  <a:pt x="842" y="938"/>
                </a:lnTo>
                <a:lnTo>
                  <a:pt x="816" y="946"/>
                </a:lnTo>
                <a:lnTo>
                  <a:pt x="786" y="954"/>
                </a:lnTo>
                <a:lnTo>
                  <a:pt x="758" y="960"/>
                </a:lnTo>
                <a:lnTo>
                  <a:pt x="728" y="966"/>
                </a:lnTo>
                <a:lnTo>
                  <a:pt x="698" y="970"/>
                </a:lnTo>
                <a:lnTo>
                  <a:pt x="668" y="974"/>
                </a:lnTo>
                <a:lnTo>
                  <a:pt x="638" y="976"/>
                </a:lnTo>
                <a:lnTo>
                  <a:pt x="606" y="976"/>
                </a:lnTo>
                <a:lnTo>
                  <a:pt x="606" y="976"/>
                </a:lnTo>
                <a:lnTo>
                  <a:pt x="576" y="976"/>
                </a:lnTo>
                <a:lnTo>
                  <a:pt x="544" y="974"/>
                </a:lnTo>
                <a:lnTo>
                  <a:pt x="514" y="970"/>
                </a:lnTo>
                <a:lnTo>
                  <a:pt x="484" y="966"/>
                </a:lnTo>
                <a:lnTo>
                  <a:pt x="454" y="960"/>
                </a:lnTo>
                <a:lnTo>
                  <a:pt x="426" y="954"/>
                </a:lnTo>
                <a:lnTo>
                  <a:pt x="398" y="946"/>
                </a:lnTo>
                <a:lnTo>
                  <a:pt x="370" y="938"/>
                </a:lnTo>
                <a:lnTo>
                  <a:pt x="318" y="916"/>
                </a:lnTo>
                <a:lnTo>
                  <a:pt x="268" y="892"/>
                </a:lnTo>
                <a:lnTo>
                  <a:pt x="244" y="878"/>
                </a:lnTo>
                <a:lnTo>
                  <a:pt x="220" y="864"/>
                </a:lnTo>
                <a:lnTo>
                  <a:pt x="198" y="850"/>
                </a:lnTo>
                <a:lnTo>
                  <a:pt x="178" y="832"/>
                </a:lnTo>
                <a:lnTo>
                  <a:pt x="158" y="816"/>
                </a:lnTo>
                <a:lnTo>
                  <a:pt x="138" y="798"/>
                </a:lnTo>
                <a:lnTo>
                  <a:pt x="120" y="780"/>
                </a:lnTo>
                <a:lnTo>
                  <a:pt x="104" y="760"/>
                </a:lnTo>
                <a:lnTo>
                  <a:pt x="88" y="740"/>
                </a:lnTo>
                <a:lnTo>
                  <a:pt x="72" y="720"/>
                </a:lnTo>
                <a:lnTo>
                  <a:pt x="60" y="700"/>
                </a:lnTo>
                <a:lnTo>
                  <a:pt x="48" y="678"/>
                </a:lnTo>
                <a:lnTo>
                  <a:pt x="36" y="656"/>
                </a:lnTo>
                <a:lnTo>
                  <a:pt x="26" y="632"/>
                </a:lnTo>
                <a:lnTo>
                  <a:pt x="18" y="610"/>
                </a:lnTo>
                <a:lnTo>
                  <a:pt x="12" y="586"/>
                </a:lnTo>
                <a:lnTo>
                  <a:pt x="6" y="562"/>
                </a:lnTo>
                <a:lnTo>
                  <a:pt x="2" y="538"/>
                </a:lnTo>
                <a:lnTo>
                  <a:pt x="0" y="512"/>
                </a:lnTo>
                <a:lnTo>
                  <a:pt x="0" y="488"/>
                </a:lnTo>
                <a:lnTo>
                  <a:pt x="0" y="488"/>
                </a:lnTo>
                <a:lnTo>
                  <a:pt x="0" y="462"/>
                </a:lnTo>
                <a:lnTo>
                  <a:pt x="2" y="438"/>
                </a:lnTo>
                <a:lnTo>
                  <a:pt x="6" y="414"/>
                </a:lnTo>
                <a:lnTo>
                  <a:pt x="12" y="390"/>
                </a:lnTo>
                <a:lnTo>
                  <a:pt x="18" y="366"/>
                </a:lnTo>
                <a:lnTo>
                  <a:pt x="26" y="342"/>
                </a:lnTo>
                <a:lnTo>
                  <a:pt x="36" y="320"/>
                </a:lnTo>
                <a:lnTo>
                  <a:pt x="48" y="298"/>
                </a:lnTo>
                <a:lnTo>
                  <a:pt x="60" y="276"/>
                </a:lnTo>
                <a:lnTo>
                  <a:pt x="72" y="256"/>
                </a:lnTo>
                <a:lnTo>
                  <a:pt x="88" y="234"/>
                </a:lnTo>
                <a:lnTo>
                  <a:pt x="104" y="214"/>
                </a:lnTo>
                <a:lnTo>
                  <a:pt x="120" y="196"/>
                </a:lnTo>
                <a:lnTo>
                  <a:pt x="138" y="178"/>
                </a:lnTo>
                <a:lnTo>
                  <a:pt x="158" y="160"/>
                </a:lnTo>
                <a:lnTo>
                  <a:pt x="178" y="142"/>
                </a:lnTo>
                <a:lnTo>
                  <a:pt x="198" y="126"/>
                </a:lnTo>
                <a:lnTo>
                  <a:pt x="220" y="112"/>
                </a:lnTo>
                <a:lnTo>
                  <a:pt x="244" y="96"/>
                </a:lnTo>
                <a:lnTo>
                  <a:pt x="268" y="84"/>
                </a:lnTo>
                <a:lnTo>
                  <a:pt x="318" y="58"/>
                </a:lnTo>
                <a:lnTo>
                  <a:pt x="370" y="38"/>
                </a:lnTo>
                <a:lnTo>
                  <a:pt x="398" y="30"/>
                </a:lnTo>
                <a:lnTo>
                  <a:pt x="426" y="22"/>
                </a:lnTo>
                <a:lnTo>
                  <a:pt x="454" y="16"/>
                </a:lnTo>
                <a:lnTo>
                  <a:pt x="484" y="10"/>
                </a:lnTo>
                <a:lnTo>
                  <a:pt x="514" y="6"/>
                </a:lnTo>
                <a:lnTo>
                  <a:pt x="544" y="2"/>
                </a:lnTo>
                <a:lnTo>
                  <a:pt x="576" y="0"/>
                </a:lnTo>
                <a:lnTo>
                  <a:pt x="606" y="0"/>
                </a:lnTo>
                <a:lnTo>
                  <a:pt x="606" y="0"/>
                </a:lnTo>
                <a:lnTo>
                  <a:pt x="638" y="0"/>
                </a:lnTo>
                <a:lnTo>
                  <a:pt x="668" y="2"/>
                </a:lnTo>
                <a:lnTo>
                  <a:pt x="698" y="6"/>
                </a:lnTo>
                <a:lnTo>
                  <a:pt x="728" y="10"/>
                </a:lnTo>
                <a:lnTo>
                  <a:pt x="758" y="16"/>
                </a:lnTo>
                <a:lnTo>
                  <a:pt x="786" y="22"/>
                </a:lnTo>
                <a:lnTo>
                  <a:pt x="816" y="30"/>
                </a:lnTo>
                <a:lnTo>
                  <a:pt x="842" y="38"/>
                </a:lnTo>
                <a:lnTo>
                  <a:pt x="896" y="58"/>
                </a:lnTo>
                <a:lnTo>
                  <a:pt x="946" y="84"/>
                </a:lnTo>
                <a:lnTo>
                  <a:pt x="970" y="96"/>
                </a:lnTo>
                <a:lnTo>
                  <a:pt x="992" y="112"/>
                </a:lnTo>
                <a:lnTo>
                  <a:pt x="1014" y="126"/>
                </a:lnTo>
                <a:lnTo>
                  <a:pt x="1036" y="142"/>
                </a:lnTo>
                <a:lnTo>
                  <a:pt x="1056" y="160"/>
                </a:lnTo>
                <a:lnTo>
                  <a:pt x="1074" y="178"/>
                </a:lnTo>
                <a:lnTo>
                  <a:pt x="1092" y="196"/>
                </a:lnTo>
                <a:lnTo>
                  <a:pt x="1110" y="214"/>
                </a:lnTo>
                <a:lnTo>
                  <a:pt x="1126" y="234"/>
                </a:lnTo>
                <a:lnTo>
                  <a:pt x="1140" y="256"/>
                </a:lnTo>
                <a:lnTo>
                  <a:pt x="1154" y="276"/>
                </a:lnTo>
                <a:lnTo>
                  <a:pt x="1166" y="298"/>
                </a:lnTo>
                <a:lnTo>
                  <a:pt x="1176" y="320"/>
                </a:lnTo>
                <a:lnTo>
                  <a:pt x="1186" y="342"/>
                </a:lnTo>
                <a:lnTo>
                  <a:pt x="1194" y="366"/>
                </a:lnTo>
                <a:lnTo>
                  <a:pt x="1200" y="390"/>
                </a:lnTo>
                <a:lnTo>
                  <a:pt x="1206" y="414"/>
                </a:lnTo>
                <a:lnTo>
                  <a:pt x="1210" y="438"/>
                </a:lnTo>
                <a:lnTo>
                  <a:pt x="1212" y="462"/>
                </a:lnTo>
                <a:lnTo>
                  <a:pt x="1214" y="488"/>
                </a:lnTo>
                <a:lnTo>
                  <a:pt x="1214" y="48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2" name="Freeform 9"/>
          <p:cNvSpPr>
            <a:spLocks/>
          </p:cNvSpPr>
          <p:nvPr/>
        </p:nvSpPr>
        <p:spPr bwMode="auto">
          <a:xfrm>
            <a:off x="4122738" y="3265488"/>
            <a:ext cx="685800" cy="685800"/>
          </a:xfrm>
          <a:custGeom>
            <a:avLst/>
            <a:gdLst>
              <a:gd name="T0" fmla="*/ 432 w 432"/>
              <a:gd name="T1" fmla="*/ 216 h 432"/>
              <a:gd name="T2" fmla="*/ 428 w 432"/>
              <a:gd name="T3" fmla="*/ 258 h 432"/>
              <a:gd name="T4" fmla="*/ 414 w 432"/>
              <a:gd name="T5" fmla="*/ 300 h 432"/>
              <a:gd name="T6" fmla="*/ 394 w 432"/>
              <a:gd name="T7" fmla="*/ 336 h 432"/>
              <a:gd name="T8" fmla="*/ 368 w 432"/>
              <a:gd name="T9" fmla="*/ 368 h 432"/>
              <a:gd name="T10" fmla="*/ 336 w 432"/>
              <a:gd name="T11" fmla="*/ 394 h 432"/>
              <a:gd name="T12" fmla="*/ 300 w 432"/>
              <a:gd name="T13" fmla="*/ 414 h 432"/>
              <a:gd name="T14" fmla="*/ 260 w 432"/>
              <a:gd name="T15" fmla="*/ 426 h 432"/>
              <a:gd name="T16" fmla="*/ 216 w 432"/>
              <a:gd name="T17" fmla="*/ 432 h 432"/>
              <a:gd name="T18" fmla="*/ 194 w 432"/>
              <a:gd name="T19" fmla="*/ 430 h 432"/>
              <a:gd name="T20" fmla="*/ 152 w 432"/>
              <a:gd name="T21" fmla="*/ 422 h 432"/>
              <a:gd name="T22" fmla="*/ 112 w 432"/>
              <a:gd name="T23" fmla="*/ 406 h 432"/>
              <a:gd name="T24" fmla="*/ 78 w 432"/>
              <a:gd name="T25" fmla="*/ 382 h 432"/>
              <a:gd name="T26" fmla="*/ 48 w 432"/>
              <a:gd name="T27" fmla="*/ 352 h 432"/>
              <a:gd name="T28" fmla="*/ 26 w 432"/>
              <a:gd name="T29" fmla="*/ 318 h 432"/>
              <a:gd name="T30" fmla="*/ 10 w 432"/>
              <a:gd name="T31" fmla="*/ 280 h 432"/>
              <a:gd name="T32" fmla="*/ 0 w 432"/>
              <a:gd name="T33" fmla="*/ 238 h 432"/>
              <a:gd name="T34" fmla="*/ 0 w 432"/>
              <a:gd name="T35" fmla="*/ 216 h 432"/>
              <a:gd name="T36" fmla="*/ 4 w 432"/>
              <a:gd name="T37" fmla="*/ 172 h 432"/>
              <a:gd name="T38" fmla="*/ 16 w 432"/>
              <a:gd name="T39" fmla="*/ 132 h 432"/>
              <a:gd name="T40" fmla="*/ 36 w 432"/>
              <a:gd name="T41" fmla="*/ 94 h 432"/>
              <a:gd name="T42" fmla="*/ 62 w 432"/>
              <a:gd name="T43" fmla="*/ 62 h 432"/>
              <a:gd name="T44" fmla="*/ 94 w 432"/>
              <a:gd name="T45" fmla="*/ 36 h 432"/>
              <a:gd name="T46" fmla="*/ 132 w 432"/>
              <a:gd name="T47" fmla="*/ 16 h 432"/>
              <a:gd name="T48" fmla="*/ 172 w 432"/>
              <a:gd name="T49" fmla="*/ 4 h 432"/>
              <a:gd name="T50" fmla="*/ 216 w 432"/>
              <a:gd name="T51" fmla="*/ 0 h 432"/>
              <a:gd name="T52" fmla="*/ 238 w 432"/>
              <a:gd name="T53" fmla="*/ 0 h 432"/>
              <a:gd name="T54" fmla="*/ 280 w 432"/>
              <a:gd name="T55" fmla="*/ 8 h 432"/>
              <a:gd name="T56" fmla="*/ 318 w 432"/>
              <a:gd name="T57" fmla="*/ 26 h 432"/>
              <a:gd name="T58" fmla="*/ 352 w 432"/>
              <a:gd name="T59" fmla="*/ 48 h 432"/>
              <a:gd name="T60" fmla="*/ 382 w 432"/>
              <a:gd name="T61" fmla="*/ 78 h 432"/>
              <a:gd name="T62" fmla="*/ 406 w 432"/>
              <a:gd name="T63" fmla="*/ 112 h 432"/>
              <a:gd name="T64" fmla="*/ 422 w 432"/>
              <a:gd name="T65" fmla="*/ 150 h 432"/>
              <a:gd name="T66" fmla="*/ 430 w 432"/>
              <a:gd name="T67" fmla="*/ 19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2" h="432">
                <a:moveTo>
                  <a:pt x="432" y="216"/>
                </a:moveTo>
                <a:lnTo>
                  <a:pt x="432" y="216"/>
                </a:lnTo>
                <a:lnTo>
                  <a:pt x="430" y="238"/>
                </a:lnTo>
                <a:lnTo>
                  <a:pt x="428" y="258"/>
                </a:lnTo>
                <a:lnTo>
                  <a:pt x="422" y="280"/>
                </a:lnTo>
                <a:lnTo>
                  <a:pt x="414" y="300"/>
                </a:lnTo>
                <a:lnTo>
                  <a:pt x="406" y="318"/>
                </a:lnTo>
                <a:lnTo>
                  <a:pt x="394" y="336"/>
                </a:lnTo>
                <a:lnTo>
                  <a:pt x="382" y="352"/>
                </a:lnTo>
                <a:lnTo>
                  <a:pt x="368" y="368"/>
                </a:lnTo>
                <a:lnTo>
                  <a:pt x="352" y="382"/>
                </a:lnTo>
                <a:lnTo>
                  <a:pt x="336" y="394"/>
                </a:lnTo>
                <a:lnTo>
                  <a:pt x="318" y="406"/>
                </a:lnTo>
                <a:lnTo>
                  <a:pt x="300" y="414"/>
                </a:lnTo>
                <a:lnTo>
                  <a:pt x="280" y="422"/>
                </a:lnTo>
                <a:lnTo>
                  <a:pt x="260" y="426"/>
                </a:lnTo>
                <a:lnTo>
                  <a:pt x="238" y="430"/>
                </a:lnTo>
                <a:lnTo>
                  <a:pt x="216" y="432"/>
                </a:lnTo>
                <a:lnTo>
                  <a:pt x="216" y="432"/>
                </a:lnTo>
                <a:lnTo>
                  <a:pt x="194" y="430"/>
                </a:lnTo>
                <a:lnTo>
                  <a:pt x="172" y="426"/>
                </a:lnTo>
                <a:lnTo>
                  <a:pt x="152" y="422"/>
                </a:lnTo>
                <a:lnTo>
                  <a:pt x="132" y="414"/>
                </a:lnTo>
                <a:lnTo>
                  <a:pt x="112" y="406"/>
                </a:lnTo>
                <a:lnTo>
                  <a:pt x="94" y="394"/>
                </a:lnTo>
                <a:lnTo>
                  <a:pt x="78" y="382"/>
                </a:lnTo>
                <a:lnTo>
                  <a:pt x="62" y="368"/>
                </a:lnTo>
                <a:lnTo>
                  <a:pt x="48" y="352"/>
                </a:lnTo>
                <a:lnTo>
                  <a:pt x="36" y="336"/>
                </a:lnTo>
                <a:lnTo>
                  <a:pt x="26" y="318"/>
                </a:lnTo>
                <a:lnTo>
                  <a:pt x="16" y="300"/>
                </a:lnTo>
                <a:lnTo>
                  <a:pt x="10" y="280"/>
                </a:lnTo>
                <a:lnTo>
                  <a:pt x="4" y="258"/>
                </a:lnTo>
                <a:lnTo>
                  <a:pt x="0" y="238"/>
                </a:lnTo>
                <a:lnTo>
                  <a:pt x="0" y="216"/>
                </a:lnTo>
                <a:lnTo>
                  <a:pt x="0" y="216"/>
                </a:lnTo>
                <a:lnTo>
                  <a:pt x="0" y="194"/>
                </a:lnTo>
                <a:lnTo>
                  <a:pt x="4" y="172"/>
                </a:lnTo>
                <a:lnTo>
                  <a:pt x="10" y="150"/>
                </a:lnTo>
                <a:lnTo>
                  <a:pt x="16" y="132"/>
                </a:lnTo>
                <a:lnTo>
                  <a:pt x="26" y="112"/>
                </a:lnTo>
                <a:lnTo>
                  <a:pt x="36" y="94"/>
                </a:lnTo>
                <a:lnTo>
                  <a:pt x="48" y="78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2" y="16"/>
                </a:lnTo>
                <a:lnTo>
                  <a:pt x="152" y="8"/>
                </a:lnTo>
                <a:lnTo>
                  <a:pt x="172" y="4"/>
                </a:lnTo>
                <a:lnTo>
                  <a:pt x="194" y="0"/>
                </a:lnTo>
                <a:lnTo>
                  <a:pt x="216" y="0"/>
                </a:lnTo>
                <a:lnTo>
                  <a:pt x="216" y="0"/>
                </a:lnTo>
                <a:lnTo>
                  <a:pt x="238" y="0"/>
                </a:lnTo>
                <a:lnTo>
                  <a:pt x="260" y="4"/>
                </a:lnTo>
                <a:lnTo>
                  <a:pt x="280" y="8"/>
                </a:lnTo>
                <a:lnTo>
                  <a:pt x="300" y="16"/>
                </a:lnTo>
                <a:lnTo>
                  <a:pt x="318" y="26"/>
                </a:lnTo>
                <a:lnTo>
                  <a:pt x="336" y="36"/>
                </a:lnTo>
                <a:lnTo>
                  <a:pt x="352" y="48"/>
                </a:lnTo>
                <a:lnTo>
                  <a:pt x="368" y="62"/>
                </a:lnTo>
                <a:lnTo>
                  <a:pt x="382" y="78"/>
                </a:lnTo>
                <a:lnTo>
                  <a:pt x="394" y="94"/>
                </a:lnTo>
                <a:lnTo>
                  <a:pt x="406" y="112"/>
                </a:lnTo>
                <a:lnTo>
                  <a:pt x="414" y="132"/>
                </a:lnTo>
                <a:lnTo>
                  <a:pt x="422" y="150"/>
                </a:lnTo>
                <a:lnTo>
                  <a:pt x="428" y="172"/>
                </a:lnTo>
                <a:lnTo>
                  <a:pt x="430" y="194"/>
                </a:lnTo>
                <a:lnTo>
                  <a:pt x="432" y="2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3" name="Freeform 10"/>
          <p:cNvSpPr>
            <a:spLocks/>
          </p:cNvSpPr>
          <p:nvPr/>
        </p:nvSpPr>
        <p:spPr bwMode="auto">
          <a:xfrm>
            <a:off x="4122738" y="3265488"/>
            <a:ext cx="685800" cy="685800"/>
          </a:xfrm>
          <a:custGeom>
            <a:avLst/>
            <a:gdLst>
              <a:gd name="T0" fmla="*/ 432 w 432"/>
              <a:gd name="T1" fmla="*/ 216 h 432"/>
              <a:gd name="T2" fmla="*/ 428 w 432"/>
              <a:gd name="T3" fmla="*/ 258 h 432"/>
              <a:gd name="T4" fmla="*/ 414 w 432"/>
              <a:gd name="T5" fmla="*/ 300 h 432"/>
              <a:gd name="T6" fmla="*/ 394 w 432"/>
              <a:gd name="T7" fmla="*/ 336 h 432"/>
              <a:gd name="T8" fmla="*/ 368 w 432"/>
              <a:gd name="T9" fmla="*/ 368 h 432"/>
              <a:gd name="T10" fmla="*/ 336 w 432"/>
              <a:gd name="T11" fmla="*/ 394 h 432"/>
              <a:gd name="T12" fmla="*/ 300 w 432"/>
              <a:gd name="T13" fmla="*/ 414 h 432"/>
              <a:gd name="T14" fmla="*/ 260 w 432"/>
              <a:gd name="T15" fmla="*/ 426 h 432"/>
              <a:gd name="T16" fmla="*/ 216 w 432"/>
              <a:gd name="T17" fmla="*/ 432 h 432"/>
              <a:gd name="T18" fmla="*/ 194 w 432"/>
              <a:gd name="T19" fmla="*/ 430 h 432"/>
              <a:gd name="T20" fmla="*/ 152 w 432"/>
              <a:gd name="T21" fmla="*/ 422 h 432"/>
              <a:gd name="T22" fmla="*/ 112 w 432"/>
              <a:gd name="T23" fmla="*/ 406 h 432"/>
              <a:gd name="T24" fmla="*/ 78 w 432"/>
              <a:gd name="T25" fmla="*/ 382 h 432"/>
              <a:gd name="T26" fmla="*/ 48 w 432"/>
              <a:gd name="T27" fmla="*/ 352 h 432"/>
              <a:gd name="T28" fmla="*/ 26 w 432"/>
              <a:gd name="T29" fmla="*/ 318 h 432"/>
              <a:gd name="T30" fmla="*/ 10 w 432"/>
              <a:gd name="T31" fmla="*/ 280 h 432"/>
              <a:gd name="T32" fmla="*/ 0 w 432"/>
              <a:gd name="T33" fmla="*/ 238 h 432"/>
              <a:gd name="T34" fmla="*/ 0 w 432"/>
              <a:gd name="T35" fmla="*/ 216 h 432"/>
              <a:gd name="T36" fmla="*/ 4 w 432"/>
              <a:gd name="T37" fmla="*/ 172 h 432"/>
              <a:gd name="T38" fmla="*/ 16 w 432"/>
              <a:gd name="T39" fmla="*/ 132 h 432"/>
              <a:gd name="T40" fmla="*/ 36 w 432"/>
              <a:gd name="T41" fmla="*/ 94 h 432"/>
              <a:gd name="T42" fmla="*/ 62 w 432"/>
              <a:gd name="T43" fmla="*/ 62 h 432"/>
              <a:gd name="T44" fmla="*/ 94 w 432"/>
              <a:gd name="T45" fmla="*/ 36 h 432"/>
              <a:gd name="T46" fmla="*/ 132 w 432"/>
              <a:gd name="T47" fmla="*/ 16 h 432"/>
              <a:gd name="T48" fmla="*/ 172 w 432"/>
              <a:gd name="T49" fmla="*/ 4 h 432"/>
              <a:gd name="T50" fmla="*/ 216 w 432"/>
              <a:gd name="T51" fmla="*/ 0 h 432"/>
              <a:gd name="T52" fmla="*/ 238 w 432"/>
              <a:gd name="T53" fmla="*/ 0 h 432"/>
              <a:gd name="T54" fmla="*/ 280 w 432"/>
              <a:gd name="T55" fmla="*/ 8 h 432"/>
              <a:gd name="T56" fmla="*/ 318 w 432"/>
              <a:gd name="T57" fmla="*/ 26 h 432"/>
              <a:gd name="T58" fmla="*/ 352 w 432"/>
              <a:gd name="T59" fmla="*/ 48 h 432"/>
              <a:gd name="T60" fmla="*/ 382 w 432"/>
              <a:gd name="T61" fmla="*/ 78 h 432"/>
              <a:gd name="T62" fmla="*/ 406 w 432"/>
              <a:gd name="T63" fmla="*/ 112 h 432"/>
              <a:gd name="T64" fmla="*/ 422 w 432"/>
              <a:gd name="T65" fmla="*/ 150 h 432"/>
              <a:gd name="T66" fmla="*/ 430 w 432"/>
              <a:gd name="T67" fmla="*/ 19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2" h="432">
                <a:moveTo>
                  <a:pt x="432" y="216"/>
                </a:moveTo>
                <a:lnTo>
                  <a:pt x="432" y="216"/>
                </a:lnTo>
                <a:lnTo>
                  <a:pt x="430" y="238"/>
                </a:lnTo>
                <a:lnTo>
                  <a:pt x="428" y="258"/>
                </a:lnTo>
                <a:lnTo>
                  <a:pt x="422" y="280"/>
                </a:lnTo>
                <a:lnTo>
                  <a:pt x="414" y="300"/>
                </a:lnTo>
                <a:lnTo>
                  <a:pt x="406" y="318"/>
                </a:lnTo>
                <a:lnTo>
                  <a:pt x="394" y="336"/>
                </a:lnTo>
                <a:lnTo>
                  <a:pt x="382" y="352"/>
                </a:lnTo>
                <a:lnTo>
                  <a:pt x="368" y="368"/>
                </a:lnTo>
                <a:lnTo>
                  <a:pt x="352" y="382"/>
                </a:lnTo>
                <a:lnTo>
                  <a:pt x="336" y="394"/>
                </a:lnTo>
                <a:lnTo>
                  <a:pt x="318" y="406"/>
                </a:lnTo>
                <a:lnTo>
                  <a:pt x="300" y="414"/>
                </a:lnTo>
                <a:lnTo>
                  <a:pt x="280" y="422"/>
                </a:lnTo>
                <a:lnTo>
                  <a:pt x="260" y="426"/>
                </a:lnTo>
                <a:lnTo>
                  <a:pt x="238" y="430"/>
                </a:lnTo>
                <a:lnTo>
                  <a:pt x="216" y="432"/>
                </a:lnTo>
                <a:lnTo>
                  <a:pt x="216" y="432"/>
                </a:lnTo>
                <a:lnTo>
                  <a:pt x="194" y="430"/>
                </a:lnTo>
                <a:lnTo>
                  <a:pt x="172" y="426"/>
                </a:lnTo>
                <a:lnTo>
                  <a:pt x="152" y="422"/>
                </a:lnTo>
                <a:lnTo>
                  <a:pt x="132" y="414"/>
                </a:lnTo>
                <a:lnTo>
                  <a:pt x="112" y="406"/>
                </a:lnTo>
                <a:lnTo>
                  <a:pt x="94" y="394"/>
                </a:lnTo>
                <a:lnTo>
                  <a:pt x="78" y="382"/>
                </a:lnTo>
                <a:lnTo>
                  <a:pt x="62" y="368"/>
                </a:lnTo>
                <a:lnTo>
                  <a:pt x="48" y="352"/>
                </a:lnTo>
                <a:lnTo>
                  <a:pt x="36" y="336"/>
                </a:lnTo>
                <a:lnTo>
                  <a:pt x="26" y="318"/>
                </a:lnTo>
                <a:lnTo>
                  <a:pt x="16" y="300"/>
                </a:lnTo>
                <a:lnTo>
                  <a:pt x="10" y="280"/>
                </a:lnTo>
                <a:lnTo>
                  <a:pt x="4" y="258"/>
                </a:lnTo>
                <a:lnTo>
                  <a:pt x="0" y="238"/>
                </a:lnTo>
                <a:lnTo>
                  <a:pt x="0" y="216"/>
                </a:lnTo>
                <a:lnTo>
                  <a:pt x="0" y="216"/>
                </a:lnTo>
                <a:lnTo>
                  <a:pt x="0" y="194"/>
                </a:lnTo>
                <a:lnTo>
                  <a:pt x="4" y="172"/>
                </a:lnTo>
                <a:lnTo>
                  <a:pt x="10" y="150"/>
                </a:lnTo>
                <a:lnTo>
                  <a:pt x="16" y="132"/>
                </a:lnTo>
                <a:lnTo>
                  <a:pt x="26" y="112"/>
                </a:lnTo>
                <a:lnTo>
                  <a:pt x="36" y="94"/>
                </a:lnTo>
                <a:lnTo>
                  <a:pt x="48" y="78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2" y="16"/>
                </a:lnTo>
                <a:lnTo>
                  <a:pt x="152" y="8"/>
                </a:lnTo>
                <a:lnTo>
                  <a:pt x="172" y="4"/>
                </a:lnTo>
                <a:lnTo>
                  <a:pt x="194" y="0"/>
                </a:lnTo>
                <a:lnTo>
                  <a:pt x="216" y="0"/>
                </a:lnTo>
                <a:lnTo>
                  <a:pt x="216" y="0"/>
                </a:lnTo>
                <a:lnTo>
                  <a:pt x="238" y="0"/>
                </a:lnTo>
                <a:lnTo>
                  <a:pt x="260" y="4"/>
                </a:lnTo>
                <a:lnTo>
                  <a:pt x="280" y="8"/>
                </a:lnTo>
                <a:lnTo>
                  <a:pt x="300" y="16"/>
                </a:lnTo>
                <a:lnTo>
                  <a:pt x="318" y="26"/>
                </a:lnTo>
                <a:lnTo>
                  <a:pt x="336" y="36"/>
                </a:lnTo>
                <a:lnTo>
                  <a:pt x="352" y="48"/>
                </a:lnTo>
                <a:lnTo>
                  <a:pt x="368" y="62"/>
                </a:lnTo>
                <a:lnTo>
                  <a:pt x="382" y="78"/>
                </a:lnTo>
                <a:lnTo>
                  <a:pt x="394" y="94"/>
                </a:lnTo>
                <a:lnTo>
                  <a:pt x="406" y="112"/>
                </a:lnTo>
                <a:lnTo>
                  <a:pt x="414" y="132"/>
                </a:lnTo>
                <a:lnTo>
                  <a:pt x="422" y="150"/>
                </a:lnTo>
                <a:lnTo>
                  <a:pt x="428" y="172"/>
                </a:lnTo>
                <a:lnTo>
                  <a:pt x="430" y="194"/>
                </a:lnTo>
                <a:lnTo>
                  <a:pt x="432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4" name="Freeform 11"/>
          <p:cNvSpPr>
            <a:spLocks/>
          </p:cNvSpPr>
          <p:nvPr/>
        </p:nvSpPr>
        <p:spPr bwMode="auto">
          <a:xfrm>
            <a:off x="4122738" y="3265488"/>
            <a:ext cx="685800" cy="685800"/>
          </a:xfrm>
          <a:custGeom>
            <a:avLst/>
            <a:gdLst>
              <a:gd name="T0" fmla="*/ 432 w 432"/>
              <a:gd name="T1" fmla="*/ 216 h 432"/>
              <a:gd name="T2" fmla="*/ 428 w 432"/>
              <a:gd name="T3" fmla="*/ 258 h 432"/>
              <a:gd name="T4" fmla="*/ 414 w 432"/>
              <a:gd name="T5" fmla="*/ 300 h 432"/>
              <a:gd name="T6" fmla="*/ 394 w 432"/>
              <a:gd name="T7" fmla="*/ 336 h 432"/>
              <a:gd name="T8" fmla="*/ 368 w 432"/>
              <a:gd name="T9" fmla="*/ 368 h 432"/>
              <a:gd name="T10" fmla="*/ 336 w 432"/>
              <a:gd name="T11" fmla="*/ 394 h 432"/>
              <a:gd name="T12" fmla="*/ 300 w 432"/>
              <a:gd name="T13" fmla="*/ 414 h 432"/>
              <a:gd name="T14" fmla="*/ 260 w 432"/>
              <a:gd name="T15" fmla="*/ 426 h 432"/>
              <a:gd name="T16" fmla="*/ 216 w 432"/>
              <a:gd name="T17" fmla="*/ 432 h 432"/>
              <a:gd name="T18" fmla="*/ 194 w 432"/>
              <a:gd name="T19" fmla="*/ 430 h 432"/>
              <a:gd name="T20" fmla="*/ 152 w 432"/>
              <a:gd name="T21" fmla="*/ 422 h 432"/>
              <a:gd name="T22" fmla="*/ 112 w 432"/>
              <a:gd name="T23" fmla="*/ 406 h 432"/>
              <a:gd name="T24" fmla="*/ 78 w 432"/>
              <a:gd name="T25" fmla="*/ 382 h 432"/>
              <a:gd name="T26" fmla="*/ 48 w 432"/>
              <a:gd name="T27" fmla="*/ 352 h 432"/>
              <a:gd name="T28" fmla="*/ 26 w 432"/>
              <a:gd name="T29" fmla="*/ 318 h 432"/>
              <a:gd name="T30" fmla="*/ 10 w 432"/>
              <a:gd name="T31" fmla="*/ 280 h 432"/>
              <a:gd name="T32" fmla="*/ 0 w 432"/>
              <a:gd name="T33" fmla="*/ 238 h 432"/>
              <a:gd name="T34" fmla="*/ 0 w 432"/>
              <a:gd name="T35" fmla="*/ 216 h 432"/>
              <a:gd name="T36" fmla="*/ 4 w 432"/>
              <a:gd name="T37" fmla="*/ 172 h 432"/>
              <a:gd name="T38" fmla="*/ 16 w 432"/>
              <a:gd name="T39" fmla="*/ 132 h 432"/>
              <a:gd name="T40" fmla="*/ 36 w 432"/>
              <a:gd name="T41" fmla="*/ 94 h 432"/>
              <a:gd name="T42" fmla="*/ 62 w 432"/>
              <a:gd name="T43" fmla="*/ 62 h 432"/>
              <a:gd name="T44" fmla="*/ 94 w 432"/>
              <a:gd name="T45" fmla="*/ 36 h 432"/>
              <a:gd name="T46" fmla="*/ 132 w 432"/>
              <a:gd name="T47" fmla="*/ 16 h 432"/>
              <a:gd name="T48" fmla="*/ 172 w 432"/>
              <a:gd name="T49" fmla="*/ 4 h 432"/>
              <a:gd name="T50" fmla="*/ 216 w 432"/>
              <a:gd name="T51" fmla="*/ 0 h 432"/>
              <a:gd name="T52" fmla="*/ 238 w 432"/>
              <a:gd name="T53" fmla="*/ 0 h 432"/>
              <a:gd name="T54" fmla="*/ 280 w 432"/>
              <a:gd name="T55" fmla="*/ 8 h 432"/>
              <a:gd name="T56" fmla="*/ 318 w 432"/>
              <a:gd name="T57" fmla="*/ 26 h 432"/>
              <a:gd name="T58" fmla="*/ 352 w 432"/>
              <a:gd name="T59" fmla="*/ 48 h 432"/>
              <a:gd name="T60" fmla="*/ 382 w 432"/>
              <a:gd name="T61" fmla="*/ 78 h 432"/>
              <a:gd name="T62" fmla="*/ 406 w 432"/>
              <a:gd name="T63" fmla="*/ 112 h 432"/>
              <a:gd name="T64" fmla="*/ 422 w 432"/>
              <a:gd name="T65" fmla="*/ 150 h 432"/>
              <a:gd name="T66" fmla="*/ 430 w 432"/>
              <a:gd name="T67" fmla="*/ 194 h 432"/>
              <a:gd name="T68" fmla="*/ 432 w 432"/>
              <a:gd name="T69" fmla="*/ 216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2" h="432">
                <a:moveTo>
                  <a:pt x="432" y="216"/>
                </a:moveTo>
                <a:lnTo>
                  <a:pt x="432" y="216"/>
                </a:lnTo>
                <a:lnTo>
                  <a:pt x="430" y="238"/>
                </a:lnTo>
                <a:lnTo>
                  <a:pt x="428" y="258"/>
                </a:lnTo>
                <a:lnTo>
                  <a:pt x="422" y="280"/>
                </a:lnTo>
                <a:lnTo>
                  <a:pt x="414" y="300"/>
                </a:lnTo>
                <a:lnTo>
                  <a:pt x="406" y="318"/>
                </a:lnTo>
                <a:lnTo>
                  <a:pt x="394" y="336"/>
                </a:lnTo>
                <a:lnTo>
                  <a:pt x="382" y="352"/>
                </a:lnTo>
                <a:lnTo>
                  <a:pt x="368" y="368"/>
                </a:lnTo>
                <a:lnTo>
                  <a:pt x="352" y="382"/>
                </a:lnTo>
                <a:lnTo>
                  <a:pt x="336" y="394"/>
                </a:lnTo>
                <a:lnTo>
                  <a:pt x="318" y="406"/>
                </a:lnTo>
                <a:lnTo>
                  <a:pt x="300" y="414"/>
                </a:lnTo>
                <a:lnTo>
                  <a:pt x="280" y="422"/>
                </a:lnTo>
                <a:lnTo>
                  <a:pt x="260" y="426"/>
                </a:lnTo>
                <a:lnTo>
                  <a:pt x="238" y="430"/>
                </a:lnTo>
                <a:lnTo>
                  <a:pt x="216" y="432"/>
                </a:lnTo>
                <a:lnTo>
                  <a:pt x="216" y="432"/>
                </a:lnTo>
                <a:lnTo>
                  <a:pt x="194" y="430"/>
                </a:lnTo>
                <a:lnTo>
                  <a:pt x="172" y="426"/>
                </a:lnTo>
                <a:lnTo>
                  <a:pt x="152" y="422"/>
                </a:lnTo>
                <a:lnTo>
                  <a:pt x="132" y="414"/>
                </a:lnTo>
                <a:lnTo>
                  <a:pt x="112" y="406"/>
                </a:lnTo>
                <a:lnTo>
                  <a:pt x="94" y="394"/>
                </a:lnTo>
                <a:lnTo>
                  <a:pt x="78" y="382"/>
                </a:lnTo>
                <a:lnTo>
                  <a:pt x="62" y="368"/>
                </a:lnTo>
                <a:lnTo>
                  <a:pt x="48" y="352"/>
                </a:lnTo>
                <a:lnTo>
                  <a:pt x="36" y="336"/>
                </a:lnTo>
                <a:lnTo>
                  <a:pt x="26" y="318"/>
                </a:lnTo>
                <a:lnTo>
                  <a:pt x="16" y="300"/>
                </a:lnTo>
                <a:lnTo>
                  <a:pt x="10" y="280"/>
                </a:lnTo>
                <a:lnTo>
                  <a:pt x="4" y="258"/>
                </a:lnTo>
                <a:lnTo>
                  <a:pt x="0" y="238"/>
                </a:lnTo>
                <a:lnTo>
                  <a:pt x="0" y="216"/>
                </a:lnTo>
                <a:lnTo>
                  <a:pt x="0" y="216"/>
                </a:lnTo>
                <a:lnTo>
                  <a:pt x="0" y="194"/>
                </a:lnTo>
                <a:lnTo>
                  <a:pt x="4" y="172"/>
                </a:lnTo>
                <a:lnTo>
                  <a:pt x="10" y="150"/>
                </a:lnTo>
                <a:lnTo>
                  <a:pt x="16" y="132"/>
                </a:lnTo>
                <a:lnTo>
                  <a:pt x="26" y="112"/>
                </a:lnTo>
                <a:lnTo>
                  <a:pt x="36" y="94"/>
                </a:lnTo>
                <a:lnTo>
                  <a:pt x="48" y="78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2" y="16"/>
                </a:lnTo>
                <a:lnTo>
                  <a:pt x="152" y="8"/>
                </a:lnTo>
                <a:lnTo>
                  <a:pt x="172" y="4"/>
                </a:lnTo>
                <a:lnTo>
                  <a:pt x="194" y="0"/>
                </a:lnTo>
                <a:lnTo>
                  <a:pt x="216" y="0"/>
                </a:lnTo>
                <a:lnTo>
                  <a:pt x="216" y="0"/>
                </a:lnTo>
                <a:lnTo>
                  <a:pt x="238" y="0"/>
                </a:lnTo>
                <a:lnTo>
                  <a:pt x="260" y="4"/>
                </a:lnTo>
                <a:lnTo>
                  <a:pt x="280" y="8"/>
                </a:lnTo>
                <a:lnTo>
                  <a:pt x="300" y="16"/>
                </a:lnTo>
                <a:lnTo>
                  <a:pt x="318" y="26"/>
                </a:lnTo>
                <a:lnTo>
                  <a:pt x="336" y="36"/>
                </a:lnTo>
                <a:lnTo>
                  <a:pt x="352" y="48"/>
                </a:lnTo>
                <a:lnTo>
                  <a:pt x="368" y="62"/>
                </a:lnTo>
                <a:lnTo>
                  <a:pt x="382" y="78"/>
                </a:lnTo>
                <a:lnTo>
                  <a:pt x="394" y="94"/>
                </a:lnTo>
                <a:lnTo>
                  <a:pt x="406" y="112"/>
                </a:lnTo>
                <a:lnTo>
                  <a:pt x="414" y="132"/>
                </a:lnTo>
                <a:lnTo>
                  <a:pt x="422" y="150"/>
                </a:lnTo>
                <a:lnTo>
                  <a:pt x="428" y="172"/>
                </a:lnTo>
                <a:lnTo>
                  <a:pt x="430" y="194"/>
                </a:lnTo>
                <a:lnTo>
                  <a:pt x="432" y="216"/>
                </a:lnTo>
                <a:lnTo>
                  <a:pt x="432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5" name="Rectangle 12"/>
          <p:cNvSpPr>
            <a:spLocks noChangeArrowheads="1"/>
          </p:cNvSpPr>
          <p:nvPr/>
        </p:nvSpPr>
        <p:spPr bwMode="auto">
          <a:xfrm>
            <a:off x="3408363" y="2112963"/>
            <a:ext cx="422275" cy="26511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6" name="Rectangle 13"/>
          <p:cNvSpPr>
            <a:spLocks noChangeArrowheads="1"/>
          </p:cNvSpPr>
          <p:nvPr/>
        </p:nvSpPr>
        <p:spPr bwMode="auto">
          <a:xfrm>
            <a:off x="3132138" y="4046538"/>
            <a:ext cx="2549525" cy="4413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7" name="Freeform 14"/>
          <p:cNvSpPr>
            <a:spLocks/>
          </p:cNvSpPr>
          <p:nvPr/>
        </p:nvSpPr>
        <p:spPr bwMode="auto">
          <a:xfrm>
            <a:off x="3128963" y="1754188"/>
            <a:ext cx="3790950" cy="3009900"/>
          </a:xfrm>
          <a:custGeom>
            <a:avLst/>
            <a:gdLst>
              <a:gd name="T0" fmla="*/ 2388 w 2388"/>
              <a:gd name="T1" fmla="*/ 1896 h 1896"/>
              <a:gd name="T2" fmla="*/ 0 w 2388"/>
              <a:gd name="T3" fmla="*/ 1896 h 1896"/>
              <a:gd name="T4" fmla="*/ 0 w 2388"/>
              <a:gd name="T5" fmla="*/ 0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88" h="1896">
                <a:moveTo>
                  <a:pt x="2388" y="1896"/>
                </a:moveTo>
                <a:lnTo>
                  <a:pt x="0" y="189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8" name="Freeform 15"/>
          <p:cNvSpPr>
            <a:spLocks/>
          </p:cNvSpPr>
          <p:nvPr/>
        </p:nvSpPr>
        <p:spPr bwMode="auto">
          <a:xfrm>
            <a:off x="3097213" y="1700213"/>
            <a:ext cx="60325" cy="73025"/>
          </a:xfrm>
          <a:custGeom>
            <a:avLst/>
            <a:gdLst>
              <a:gd name="T0" fmla="*/ 20 w 38"/>
              <a:gd name="T1" fmla="*/ 0 h 46"/>
              <a:gd name="T2" fmla="*/ 38 w 38"/>
              <a:gd name="T3" fmla="*/ 46 h 46"/>
              <a:gd name="T4" fmla="*/ 20 w 38"/>
              <a:gd name="T5" fmla="*/ 36 h 46"/>
              <a:gd name="T6" fmla="*/ 0 w 38"/>
              <a:gd name="T7" fmla="*/ 46 h 46"/>
              <a:gd name="T8" fmla="*/ 20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0"/>
                </a:moveTo>
                <a:lnTo>
                  <a:pt x="38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89" name="Freeform 16"/>
          <p:cNvSpPr>
            <a:spLocks/>
          </p:cNvSpPr>
          <p:nvPr/>
        </p:nvSpPr>
        <p:spPr bwMode="auto">
          <a:xfrm>
            <a:off x="3097213" y="1700213"/>
            <a:ext cx="60325" cy="73025"/>
          </a:xfrm>
          <a:custGeom>
            <a:avLst/>
            <a:gdLst>
              <a:gd name="T0" fmla="*/ 20 w 38"/>
              <a:gd name="T1" fmla="*/ 0 h 46"/>
              <a:gd name="T2" fmla="*/ 38 w 38"/>
              <a:gd name="T3" fmla="*/ 46 h 46"/>
              <a:gd name="T4" fmla="*/ 20 w 38"/>
              <a:gd name="T5" fmla="*/ 36 h 46"/>
              <a:gd name="T6" fmla="*/ 0 w 38"/>
              <a:gd name="T7" fmla="*/ 46 h 46"/>
              <a:gd name="T8" fmla="*/ 20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0"/>
                </a:moveTo>
                <a:lnTo>
                  <a:pt x="38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0" name="Freeform 17"/>
          <p:cNvSpPr>
            <a:spLocks/>
          </p:cNvSpPr>
          <p:nvPr/>
        </p:nvSpPr>
        <p:spPr bwMode="auto">
          <a:xfrm>
            <a:off x="6897688" y="473233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1" name="Freeform 18"/>
          <p:cNvSpPr>
            <a:spLocks/>
          </p:cNvSpPr>
          <p:nvPr/>
        </p:nvSpPr>
        <p:spPr bwMode="auto">
          <a:xfrm>
            <a:off x="6897688" y="473233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2" name="Line 19"/>
          <p:cNvSpPr>
            <a:spLocks noChangeShapeType="1"/>
          </p:cNvSpPr>
          <p:nvPr/>
        </p:nvSpPr>
        <p:spPr bwMode="auto">
          <a:xfrm flipH="1">
            <a:off x="3135313" y="4046538"/>
            <a:ext cx="29559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3" name="Line 20"/>
          <p:cNvSpPr>
            <a:spLocks noChangeShapeType="1"/>
          </p:cNvSpPr>
          <p:nvPr/>
        </p:nvSpPr>
        <p:spPr bwMode="auto">
          <a:xfrm>
            <a:off x="3830638" y="1963738"/>
            <a:ext cx="0" cy="27940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4" name="Line 21"/>
          <p:cNvSpPr>
            <a:spLocks noChangeShapeType="1"/>
          </p:cNvSpPr>
          <p:nvPr/>
        </p:nvSpPr>
        <p:spPr bwMode="auto">
          <a:xfrm flipV="1">
            <a:off x="3830638" y="4624388"/>
            <a:ext cx="0" cy="1936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5" name="Freeform 22"/>
          <p:cNvSpPr>
            <a:spLocks/>
          </p:cNvSpPr>
          <p:nvPr/>
        </p:nvSpPr>
        <p:spPr bwMode="auto">
          <a:xfrm>
            <a:off x="3783013" y="45418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6" name="Freeform 23"/>
          <p:cNvSpPr>
            <a:spLocks/>
          </p:cNvSpPr>
          <p:nvPr/>
        </p:nvSpPr>
        <p:spPr bwMode="auto">
          <a:xfrm>
            <a:off x="3783013" y="45418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7" name="Line 24"/>
          <p:cNvSpPr>
            <a:spLocks noChangeShapeType="1"/>
          </p:cNvSpPr>
          <p:nvPr/>
        </p:nvSpPr>
        <p:spPr bwMode="auto">
          <a:xfrm>
            <a:off x="3052763" y="4046538"/>
            <a:ext cx="228600" cy="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8" name="Freeform 25"/>
          <p:cNvSpPr>
            <a:spLocks/>
          </p:cNvSpPr>
          <p:nvPr/>
        </p:nvSpPr>
        <p:spPr bwMode="auto">
          <a:xfrm>
            <a:off x="3246438" y="4002088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99" name="Freeform 26"/>
          <p:cNvSpPr>
            <a:spLocks/>
          </p:cNvSpPr>
          <p:nvPr/>
        </p:nvSpPr>
        <p:spPr bwMode="auto">
          <a:xfrm>
            <a:off x="3246438" y="4002088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0" name="Freeform 27"/>
          <p:cNvSpPr>
            <a:spLocks/>
          </p:cNvSpPr>
          <p:nvPr/>
        </p:nvSpPr>
        <p:spPr bwMode="auto">
          <a:xfrm>
            <a:off x="3141663" y="4052888"/>
            <a:ext cx="685800" cy="685800"/>
          </a:xfrm>
          <a:custGeom>
            <a:avLst/>
            <a:gdLst>
              <a:gd name="T0" fmla="*/ 432 w 432"/>
              <a:gd name="T1" fmla="*/ 216 h 432"/>
              <a:gd name="T2" fmla="*/ 426 w 432"/>
              <a:gd name="T3" fmla="*/ 258 h 432"/>
              <a:gd name="T4" fmla="*/ 414 w 432"/>
              <a:gd name="T5" fmla="*/ 300 h 432"/>
              <a:gd name="T6" fmla="*/ 394 w 432"/>
              <a:gd name="T7" fmla="*/ 336 h 432"/>
              <a:gd name="T8" fmla="*/ 368 w 432"/>
              <a:gd name="T9" fmla="*/ 368 h 432"/>
              <a:gd name="T10" fmla="*/ 336 w 432"/>
              <a:gd name="T11" fmla="*/ 394 h 432"/>
              <a:gd name="T12" fmla="*/ 300 w 432"/>
              <a:gd name="T13" fmla="*/ 414 h 432"/>
              <a:gd name="T14" fmla="*/ 258 w 432"/>
              <a:gd name="T15" fmla="*/ 426 h 432"/>
              <a:gd name="T16" fmla="*/ 216 w 432"/>
              <a:gd name="T17" fmla="*/ 432 h 432"/>
              <a:gd name="T18" fmla="*/ 194 w 432"/>
              <a:gd name="T19" fmla="*/ 430 h 432"/>
              <a:gd name="T20" fmla="*/ 152 w 432"/>
              <a:gd name="T21" fmla="*/ 422 h 432"/>
              <a:gd name="T22" fmla="*/ 112 w 432"/>
              <a:gd name="T23" fmla="*/ 406 h 432"/>
              <a:gd name="T24" fmla="*/ 78 w 432"/>
              <a:gd name="T25" fmla="*/ 382 h 432"/>
              <a:gd name="T26" fmla="*/ 48 w 432"/>
              <a:gd name="T27" fmla="*/ 352 h 432"/>
              <a:gd name="T28" fmla="*/ 26 w 432"/>
              <a:gd name="T29" fmla="*/ 318 h 432"/>
              <a:gd name="T30" fmla="*/ 10 w 432"/>
              <a:gd name="T31" fmla="*/ 280 h 432"/>
              <a:gd name="T32" fmla="*/ 0 w 432"/>
              <a:gd name="T33" fmla="*/ 238 h 432"/>
              <a:gd name="T34" fmla="*/ 0 w 432"/>
              <a:gd name="T35" fmla="*/ 216 h 432"/>
              <a:gd name="T36" fmla="*/ 4 w 432"/>
              <a:gd name="T37" fmla="*/ 172 h 432"/>
              <a:gd name="T38" fmla="*/ 16 w 432"/>
              <a:gd name="T39" fmla="*/ 132 h 432"/>
              <a:gd name="T40" fmla="*/ 36 w 432"/>
              <a:gd name="T41" fmla="*/ 94 h 432"/>
              <a:gd name="T42" fmla="*/ 62 w 432"/>
              <a:gd name="T43" fmla="*/ 62 h 432"/>
              <a:gd name="T44" fmla="*/ 94 w 432"/>
              <a:gd name="T45" fmla="*/ 36 h 432"/>
              <a:gd name="T46" fmla="*/ 132 w 432"/>
              <a:gd name="T47" fmla="*/ 16 h 432"/>
              <a:gd name="T48" fmla="*/ 172 w 432"/>
              <a:gd name="T49" fmla="*/ 4 h 432"/>
              <a:gd name="T50" fmla="*/ 216 w 432"/>
              <a:gd name="T51" fmla="*/ 0 h 432"/>
              <a:gd name="T52" fmla="*/ 238 w 432"/>
              <a:gd name="T53" fmla="*/ 0 h 432"/>
              <a:gd name="T54" fmla="*/ 280 w 432"/>
              <a:gd name="T55" fmla="*/ 8 h 432"/>
              <a:gd name="T56" fmla="*/ 318 w 432"/>
              <a:gd name="T57" fmla="*/ 26 h 432"/>
              <a:gd name="T58" fmla="*/ 352 w 432"/>
              <a:gd name="T59" fmla="*/ 48 h 432"/>
              <a:gd name="T60" fmla="*/ 382 w 432"/>
              <a:gd name="T61" fmla="*/ 78 h 432"/>
              <a:gd name="T62" fmla="*/ 406 w 432"/>
              <a:gd name="T63" fmla="*/ 112 h 432"/>
              <a:gd name="T64" fmla="*/ 422 w 432"/>
              <a:gd name="T65" fmla="*/ 150 h 432"/>
              <a:gd name="T66" fmla="*/ 430 w 432"/>
              <a:gd name="T67" fmla="*/ 194 h 432"/>
              <a:gd name="T68" fmla="*/ 432 w 432"/>
              <a:gd name="T69" fmla="*/ 216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2" h="432">
                <a:moveTo>
                  <a:pt x="432" y="216"/>
                </a:moveTo>
                <a:lnTo>
                  <a:pt x="432" y="216"/>
                </a:lnTo>
                <a:lnTo>
                  <a:pt x="430" y="238"/>
                </a:lnTo>
                <a:lnTo>
                  <a:pt x="426" y="258"/>
                </a:lnTo>
                <a:lnTo>
                  <a:pt x="422" y="280"/>
                </a:lnTo>
                <a:lnTo>
                  <a:pt x="414" y="300"/>
                </a:lnTo>
                <a:lnTo>
                  <a:pt x="406" y="318"/>
                </a:lnTo>
                <a:lnTo>
                  <a:pt x="394" y="336"/>
                </a:lnTo>
                <a:lnTo>
                  <a:pt x="382" y="352"/>
                </a:lnTo>
                <a:lnTo>
                  <a:pt x="368" y="368"/>
                </a:lnTo>
                <a:lnTo>
                  <a:pt x="352" y="382"/>
                </a:lnTo>
                <a:lnTo>
                  <a:pt x="336" y="394"/>
                </a:lnTo>
                <a:lnTo>
                  <a:pt x="318" y="406"/>
                </a:lnTo>
                <a:lnTo>
                  <a:pt x="300" y="414"/>
                </a:lnTo>
                <a:lnTo>
                  <a:pt x="280" y="422"/>
                </a:lnTo>
                <a:lnTo>
                  <a:pt x="258" y="426"/>
                </a:lnTo>
                <a:lnTo>
                  <a:pt x="238" y="430"/>
                </a:lnTo>
                <a:lnTo>
                  <a:pt x="216" y="432"/>
                </a:lnTo>
                <a:lnTo>
                  <a:pt x="216" y="432"/>
                </a:lnTo>
                <a:lnTo>
                  <a:pt x="194" y="430"/>
                </a:lnTo>
                <a:lnTo>
                  <a:pt x="172" y="426"/>
                </a:lnTo>
                <a:lnTo>
                  <a:pt x="152" y="422"/>
                </a:lnTo>
                <a:lnTo>
                  <a:pt x="132" y="414"/>
                </a:lnTo>
                <a:lnTo>
                  <a:pt x="112" y="406"/>
                </a:lnTo>
                <a:lnTo>
                  <a:pt x="94" y="394"/>
                </a:lnTo>
                <a:lnTo>
                  <a:pt x="78" y="382"/>
                </a:lnTo>
                <a:lnTo>
                  <a:pt x="62" y="368"/>
                </a:lnTo>
                <a:lnTo>
                  <a:pt x="48" y="352"/>
                </a:lnTo>
                <a:lnTo>
                  <a:pt x="36" y="336"/>
                </a:lnTo>
                <a:lnTo>
                  <a:pt x="26" y="318"/>
                </a:lnTo>
                <a:lnTo>
                  <a:pt x="16" y="300"/>
                </a:lnTo>
                <a:lnTo>
                  <a:pt x="10" y="280"/>
                </a:lnTo>
                <a:lnTo>
                  <a:pt x="4" y="258"/>
                </a:lnTo>
                <a:lnTo>
                  <a:pt x="0" y="238"/>
                </a:lnTo>
                <a:lnTo>
                  <a:pt x="0" y="216"/>
                </a:lnTo>
                <a:lnTo>
                  <a:pt x="0" y="216"/>
                </a:lnTo>
                <a:lnTo>
                  <a:pt x="0" y="194"/>
                </a:lnTo>
                <a:lnTo>
                  <a:pt x="4" y="172"/>
                </a:lnTo>
                <a:lnTo>
                  <a:pt x="10" y="150"/>
                </a:lnTo>
                <a:lnTo>
                  <a:pt x="16" y="132"/>
                </a:lnTo>
                <a:lnTo>
                  <a:pt x="26" y="112"/>
                </a:lnTo>
                <a:lnTo>
                  <a:pt x="36" y="94"/>
                </a:lnTo>
                <a:lnTo>
                  <a:pt x="48" y="78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2" y="16"/>
                </a:lnTo>
                <a:lnTo>
                  <a:pt x="152" y="8"/>
                </a:lnTo>
                <a:lnTo>
                  <a:pt x="172" y="4"/>
                </a:lnTo>
                <a:lnTo>
                  <a:pt x="194" y="0"/>
                </a:lnTo>
                <a:lnTo>
                  <a:pt x="216" y="0"/>
                </a:lnTo>
                <a:lnTo>
                  <a:pt x="216" y="0"/>
                </a:lnTo>
                <a:lnTo>
                  <a:pt x="238" y="0"/>
                </a:lnTo>
                <a:lnTo>
                  <a:pt x="258" y="4"/>
                </a:lnTo>
                <a:lnTo>
                  <a:pt x="280" y="8"/>
                </a:lnTo>
                <a:lnTo>
                  <a:pt x="300" y="16"/>
                </a:lnTo>
                <a:lnTo>
                  <a:pt x="318" y="26"/>
                </a:lnTo>
                <a:lnTo>
                  <a:pt x="336" y="36"/>
                </a:lnTo>
                <a:lnTo>
                  <a:pt x="352" y="48"/>
                </a:lnTo>
                <a:lnTo>
                  <a:pt x="368" y="62"/>
                </a:lnTo>
                <a:lnTo>
                  <a:pt x="382" y="78"/>
                </a:lnTo>
                <a:lnTo>
                  <a:pt x="394" y="94"/>
                </a:lnTo>
                <a:lnTo>
                  <a:pt x="406" y="112"/>
                </a:lnTo>
                <a:lnTo>
                  <a:pt x="414" y="132"/>
                </a:lnTo>
                <a:lnTo>
                  <a:pt x="422" y="150"/>
                </a:lnTo>
                <a:lnTo>
                  <a:pt x="426" y="172"/>
                </a:lnTo>
                <a:lnTo>
                  <a:pt x="430" y="194"/>
                </a:lnTo>
                <a:lnTo>
                  <a:pt x="432" y="216"/>
                </a:lnTo>
                <a:lnTo>
                  <a:pt x="432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1" name="Freeform 28"/>
          <p:cNvSpPr>
            <a:spLocks/>
          </p:cNvSpPr>
          <p:nvPr/>
        </p:nvSpPr>
        <p:spPr bwMode="auto">
          <a:xfrm>
            <a:off x="3224213" y="3205163"/>
            <a:ext cx="1930400" cy="1412875"/>
          </a:xfrm>
          <a:custGeom>
            <a:avLst/>
            <a:gdLst>
              <a:gd name="T0" fmla="*/ 0 w 1216"/>
              <a:gd name="T1" fmla="*/ 890 h 890"/>
              <a:gd name="T2" fmla="*/ 294 w 1216"/>
              <a:gd name="T3" fmla="*/ 802 h 890"/>
              <a:gd name="T4" fmla="*/ 326 w 1216"/>
              <a:gd name="T5" fmla="*/ 594 h 890"/>
              <a:gd name="T6" fmla="*/ 564 w 1216"/>
              <a:gd name="T7" fmla="*/ 476 h 890"/>
              <a:gd name="T8" fmla="*/ 652 w 1216"/>
              <a:gd name="T9" fmla="*/ 268 h 890"/>
              <a:gd name="T10" fmla="*/ 890 w 1216"/>
              <a:gd name="T11" fmla="*/ 208 h 890"/>
              <a:gd name="T12" fmla="*/ 1038 w 1216"/>
              <a:gd name="T13" fmla="*/ 0 h 890"/>
              <a:gd name="T14" fmla="*/ 1216 w 1216"/>
              <a:gd name="T15" fmla="*/ 0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16" h="890">
                <a:moveTo>
                  <a:pt x="0" y="890"/>
                </a:moveTo>
                <a:lnTo>
                  <a:pt x="294" y="802"/>
                </a:lnTo>
                <a:lnTo>
                  <a:pt x="326" y="594"/>
                </a:lnTo>
                <a:lnTo>
                  <a:pt x="564" y="476"/>
                </a:lnTo>
                <a:lnTo>
                  <a:pt x="652" y="268"/>
                </a:lnTo>
                <a:lnTo>
                  <a:pt x="890" y="208"/>
                </a:lnTo>
                <a:lnTo>
                  <a:pt x="1038" y="0"/>
                </a:lnTo>
                <a:lnTo>
                  <a:pt x="1216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2" name="Freeform 29"/>
          <p:cNvSpPr>
            <a:spLocks/>
          </p:cNvSpPr>
          <p:nvPr/>
        </p:nvSpPr>
        <p:spPr bwMode="auto">
          <a:xfrm>
            <a:off x="4465638" y="2471738"/>
            <a:ext cx="787400" cy="793750"/>
          </a:xfrm>
          <a:custGeom>
            <a:avLst/>
            <a:gdLst>
              <a:gd name="T0" fmla="*/ 0 w 496"/>
              <a:gd name="T1" fmla="*/ 500 h 500"/>
              <a:gd name="T2" fmla="*/ 0 w 496"/>
              <a:gd name="T3" fmla="*/ 0 h 500"/>
              <a:gd name="T4" fmla="*/ 496 w 496"/>
              <a:gd name="T5" fmla="*/ 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6" h="500">
                <a:moveTo>
                  <a:pt x="0" y="500"/>
                </a:moveTo>
                <a:lnTo>
                  <a:pt x="0" y="0"/>
                </a:lnTo>
                <a:lnTo>
                  <a:pt x="496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3" name="Freeform 30"/>
          <p:cNvSpPr>
            <a:spLocks/>
          </p:cNvSpPr>
          <p:nvPr/>
        </p:nvSpPr>
        <p:spPr bwMode="auto">
          <a:xfrm>
            <a:off x="5230813" y="24399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4" name="Freeform 31"/>
          <p:cNvSpPr>
            <a:spLocks/>
          </p:cNvSpPr>
          <p:nvPr/>
        </p:nvSpPr>
        <p:spPr bwMode="auto">
          <a:xfrm>
            <a:off x="5230813" y="24399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5" name="Freeform 32"/>
          <p:cNvSpPr>
            <a:spLocks/>
          </p:cNvSpPr>
          <p:nvPr/>
        </p:nvSpPr>
        <p:spPr bwMode="auto">
          <a:xfrm>
            <a:off x="2024063" y="1998663"/>
            <a:ext cx="384175" cy="1698625"/>
          </a:xfrm>
          <a:custGeom>
            <a:avLst/>
            <a:gdLst>
              <a:gd name="T0" fmla="*/ 242 w 242"/>
              <a:gd name="T1" fmla="*/ 0 h 1070"/>
              <a:gd name="T2" fmla="*/ 242 w 242"/>
              <a:gd name="T3" fmla="*/ 0 h 1070"/>
              <a:gd name="T4" fmla="*/ 232 w 242"/>
              <a:gd name="T5" fmla="*/ 0 h 1070"/>
              <a:gd name="T6" fmla="*/ 220 w 242"/>
              <a:gd name="T7" fmla="*/ 4 h 1070"/>
              <a:gd name="T8" fmla="*/ 208 w 242"/>
              <a:gd name="T9" fmla="*/ 8 h 1070"/>
              <a:gd name="T10" fmla="*/ 198 w 242"/>
              <a:gd name="T11" fmla="*/ 12 h 1070"/>
              <a:gd name="T12" fmla="*/ 176 w 242"/>
              <a:gd name="T13" fmla="*/ 28 h 1070"/>
              <a:gd name="T14" fmla="*/ 154 w 242"/>
              <a:gd name="T15" fmla="*/ 48 h 1070"/>
              <a:gd name="T16" fmla="*/ 134 w 242"/>
              <a:gd name="T17" fmla="*/ 72 h 1070"/>
              <a:gd name="T18" fmla="*/ 112 w 242"/>
              <a:gd name="T19" fmla="*/ 102 h 1070"/>
              <a:gd name="T20" fmla="*/ 94 w 242"/>
              <a:gd name="T21" fmla="*/ 136 h 1070"/>
              <a:gd name="T22" fmla="*/ 76 w 242"/>
              <a:gd name="T23" fmla="*/ 172 h 1070"/>
              <a:gd name="T24" fmla="*/ 60 w 242"/>
              <a:gd name="T25" fmla="*/ 212 h 1070"/>
              <a:gd name="T26" fmla="*/ 46 w 242"/>
              <a:gd name="T27" fmla="*/ 256 h 1070"/>
              <a:gd name="T28" fmla="*/ 32 w 242"/>
              <a:gd name="T29" fmla="*/ 302 h 1070"/>
              <a:gd name="T30" fmla="*/ 22 w 242"/>
              <a:gd name="T31" fmla="*/ 348 h 1070"/>
              <a:gd name="T32" fmla="*/ 12 w 242"/>
              <a:gd name="T33" fmla="*/ 398 h 1070"/>
              <a:gd name="T34" fmla="*/ 6 w 242"/>
              <a:gd name="T35" fmla="*/ 448 h 1070"/>
              <a:gd name="T36" fmla="*/ 2 w 242"/>
              <a:gd name="T37" fmla="*/ 500 h 1070"/>
              <a:gd name="T38" fmla="*/ 0 w 242"/>
              <a:gd name="T39" fmla="*/ 552 h 1070"/>
              <a:gd name="T40" fmla="*/ 0 w 242"/>
              <a:gd name="T41" fmla="*/ 552 h 1070"/>
              <a:gd name="T42" fmla="*/ 2 w 242"/>
              <a:gd name="T43" fmla="*/ 634 h 1070"/>
              <a:gd name="T44" fmla="*/ 6 w 242"/>
              <a:gd name="T45" fmla="*/ 714 h 1070"/>
              <a:gd name="T46" fmla="*/ 14 w 242"/>
              <a:gd name="T47" fmla="*/ 790 h 1070"/>
              <a:gd name="T48" fmla="*/ 24 w 242"/>
              <a:gd name="T49" fmla="*/ 862 h 1070"/>
              <a:gd name="T50" fmla="*/ 36 w 242"/>
              <a:gd name="T51" fmla="*/ 928 h 1070"/>
              <a:gd name="T52" fmla="*/ 50 w 242"/>
              <a:gd name="T53" fmla="*/ 986 h 1070"/>
              <a:gd name="T54" fmla="*/ 66 w 242"/>
              <a:gd name="T55" fmla="*/ 1034 h 1070"/>
              <a:gd name="T56" fmla="*/ 74 w 242"/>
              <a:gd name="T57" fmla="*/ 1054 h 1070"/>
              <a:gd name="T58" fmla="*/ 82 w 242"/>
              <a:gd name="T59" fmla="*/ 1070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2" h="1070">
                <a:moveTo>
                  <a:pt x="242" y="0"/>
                </a:moveTo>
                <a:lnTo>
                  <a:pt x="242" y="0"/>
                </a:lnTo>
                <a:lnTo>
                  <a:pt x="232" y="0"/>
                </a:lnTo>
                <a:lnTo>
                  <a:pt x="220" y="4"/>
                </a:lnTo>
                <a:lnTo>
                  <a:pt x="208" y="8"/>
                </a:lnTo>
                <a:lnTo>
                  <a:pt x="198" y="12"/>
                </a:lnTo>
                <a:lnTo>
                  <a:pt x="176" y="28"/>
                </a:lnTo>
                <a:lnTo>
                  <a:pt x="154" y="48"/>
                </a:lnTo>
                <a:lnTo>
                  <a:pt x="134" y="72"/>
                </a:lnTo>
                <a:lnTo>
                  <a:pt x="112" y="102"/>
                </a:lnTo>
                <a:lnTo>
                  <a:pt x="94" y="136"/>
                </a:lnTo>
                <a:lnTo>
                  <a:pt x="76" y="172"/>
                </a:lnTo>
                <a:lnTo>
                  <a:pt x="60" y="212"/>
                </a:lnTo>
                <a:lnTo>
                  <a:pt x="46" y="256"/>
                </a:lnTo>
                <a:lnTo>
                  <a:pt x="32" y="302"/>
                </a:lnTo>
                <a:lnTo>
                  <a:pt x="22" y="348"/>
                </a:lnTo>
                <a:lnTo>
                  <a:pt x="12" y="398"/>
                </a:lnTo>
                <a:lnTo>
                  <a:pt x="6" y="448"/>
                </a:lnTo>
                <a:lnTo>
                  <a:pt x="2" y="500"/>
                </a:lnTo>
                <a:lnTo>
                  <a:pt x="0" y="552"/>
                </a:lnTo>
                <a:lnTo>
                  <a:pt x="0" y="552"/>
                </a:lnTo>
                <a:lnTo>
                  <a:pt x="2" y="634"/>
                </a:lnTo>
                <a:lnTo>
                  <a:pt x="6" y="714"/>
                </a:lnTo>
                <a:lnTo>
                  <a:pt x="14" y="790"/>
                </a:lnTo>
                <a:lnTo>
                  <a:pt x="24" y="862"/>
                </a:lnTo>
                <a:lnTo>
                  <a:pt x="36" y="928"/>
                </a:lnTo>
                <a:lnTo>
                  <a:pt x="50" y="986"/>
                </a:lnTo>
                <a:lnTo>
                  <a:pt x="66" y="1034"/>
                </a:lnTo>
                <a:lnTo>
                  <a:pt x="74" y="1054"/>
                </a:lnTo>
                <a:lnTo>
                  <a:pt x="82" y="107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6" name="Freeform 33"/>
          <p:cNvSpPr>
            <a:spLocks/>
          </p:cNvSpPr>
          <p:nvPr/>
        </p:nvSpPr>
        <p:spPr bwMode="auto">
          <a:xfrm>
            <a:off x="2116138" y="3662363"/>
            <a:ext cx="63500" cy="82550"/>
          </a:xfrm>
          <a:custGeom>
            <a:avLst/>
            <a:gdLst>
              <a:gd name="T0" fmla="*/ 40 w 40"/>
              <a:gd name="T1" fmla="*/ 52 h 52"/>
              <a:gd name="T2" fmla="*/ 0 w 40"/>
              <a:gd name="T3" fmla="*/ 20 h 52"/>
              <a:gd name="T4" fmla="*/ 22 w 40"/>
              <a:gd name="T5" fmla="*/ 20 h 52"/>
              <a:gd name="T6" fmla="*/ 34 w 40"/>
              <a:gd name="T7" fmla="*/ 0 h 52"/>
              <a:gd name="T8" fmla="*/ 40 w 40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40" y="52"/>
                </a:moveTo>
                <a:lnTo>
                  <a:pt x="0" y="20"/>
                </a:lnTo>
                <a:lnTo>
                  <a:pt x="22" y="20"/>
                </a:lnTo>
                <a:lnTo>
                  <a:pt x="34" y="0"/>
                </a:lnTo>
                <a:lnTo>
                  <a:pt x="40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7" name="Freeform 34"/>
          <p:cNvSpPr>
            <a:spLocks/>
          </p:cNvSpPr>
          <p:nvPr/>
        </p:nvSpPr>
        <p:spPr bwMode="auto">
          <a:xfrm>
            <a:off x="2116138" y="3662363"/>
            <a:ext cx="63500" cy="82550"/>
          </a:xfrm>
          <a:custGeom>
            <a:avLst/>
            <a:gdLst>
              <a:gd name="T0" fmla="*/ 40 w 40"/>
              <a:gd name="T1" fmla="*/ 52 h 52"/>
              <a:gd name="T2" fmla="*/ 0 w 40"/>
              <a:gd name="T3" fmla="*/ 20 h 52"/>
              <a:gd name="T4" fmla="*/ 22 w 40"/>
              <a:gd name="T5" fmla="*/ 20 h 52"/>
              <a:gd name="T6" fmla="*/ 34 w 40"/>
              <a:gd name="T7" fmla="*/ 0 h 52"/>
              <a:gd name="T8" fmla="*/ 40 w 40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40" y="52"/>
                </a:moveTo>
                <a:lnTo>
                  <a:pt x="0" y="20"/>
                </a:lnTo>
                <a:lnTo>
                  <a:pt x="22" y="20"/>
                </a:lnTo>
                <a:lnTo>
                  <a:pt x="34" y="0"/>
                </a:lnTo>
                <a:lnTo>
                  <a:pt x="40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8" name="Freeform 35"/>
          <p:cNvSpPr>
            <a:spLocks/>
          </p:cNvSpPr>
          <p:nvPr/>
        </p:nvSpPr>
        <p:spPr bwMode="auto">
          <a:xfrm>
            <a:off x="4602163" y="4938713"/>
            <a:ext cx="1755775" cy="152400"/>
          </a:xfrm>
          <a:custGeom>
            <a:avLst/>
            <a:gdLst>
              <a:gd name="T0" fmla="*/ 1106 w 1106"/>
              <a:gd name="T1" fmla="*/ 0 h 96"/>
              <a:gd name="T2" fmla="*/ 1106 w 1106"/>
              <a:gd name="T3" fmla="*/ 0 h 96"/>
              <a:gd name="T4" fmla="*/ 1104 w 1106"/>
              <a:gd name="T5" fmla="*/ 4 h 96"/>
              <a:gd name="T6" fmla="*/ 1100 w 1106"/>
              <a:gd name="T7" fmla="*/ 8 h 96"/>
              <a:gd name="T8" fmla="*/ 1092 w 1106"/>
              <a:gd name="T9" fmla="*/ 12 h 96"/>
              <a:gd name="T10" fmla="*/ 1082 w 1106"/>
              <a:gd name="T11" fmla="*/ 18 h 96"/>
              <a:gd name="T12" fmla="*/ 1052 w 1106"/>
              <a:gd name="T13" fmla="*/ 26 h 96"/>
              <a:gd name="T14" fmla="*/ 1012 w 1106"/>
              <a:gd name="T15" fmla="*/ 34 h 96"/>
              <a:gd name="T16" fmla="*/ 962 w 1106"/>
              <a:gd name="T17" fmla="*/ 42 h 96"/>
              <a:gd name="T18" fmla="*/ 904 w 1106"/>
              <a:gd name="T19" fmla="*/ 50 h 96"/>
              <a:gd name="T20" fmla="*/ 836 w 1106"/>
              <a:gd name="T21" fmla="*/ 58 h 96"/>
              <a:gd name="T22" fmla="*/ 762 w 1106"/>
              <a:gd name="T23" fmla="*/ 64 h 96"/>
              <a:gd name="T24" fmla="*/ 596 w 1106"/>
              <a:gd name="T25" fmla="*/ 76 h 96"/>
              <a:gd name="T26" fmla="*/ 408 w 1106"/>
              <a:gd name="T27" fmla="*/ 86 h 96"/>
              <a:gd name="T28" fmla="*/ 208 w 1106"/>
              <a:gd name="T29" fmla="*/ 92 h 96"/>
              <a:gd name="T30" fmla="*/ 0 w 1106"/>
              <a:gd name="T31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6" h="96">
                <a:moveTo>
                  <a:pt x="1106" y="0"/>
                </a:moveTo>
                <a:lnTo>
                  <a:pt x="1106" y="0"/>
                </a:lnTo>
                <a:lnTo>
                  <a:pt x="1104" y="4"/>
                </a:lnTo>
                <a:lnTo>
                  <a:pt x="1100" y="8"/>
                </a:lnTo>
                <a:lnTo>
                  <a:pt x="1092" y="12"/>
                </a:lnTo>
                <a:lnTo>
                  <a:pt x="1082" y="18"/>
                </a:lnTo>
                <a:lnTo>
                  <a:pt x="1052" y="26"/>
                </a:lnTo>
                <a:lnTo>
                  <a:pt x="1012" y="34"/>
                </a:lnTo>
                <a:lnTo>
                  <a:pt x="962" y="42"/>
                </a:lnTo>
                <a:lnTo>
                  <a:pt x="904" y="50"/>
                </a:lnTo>
                <a:lnTo>
                  <a:pt x="836" y="58"/>
                </a:lnTo>
                <a:lnTo>
                  <a:pt x="762" y="64"/>
                </a:lnTo>
                <a:lnTo>
                  <a:pt x="596" y="76"/>
                </a:lnTo>
                <a:lnTo>
                  <a:pt x="408" y="86"/>
                </a:lnTo>
                <a:lnTo>
                  <a:pt x="208" y="92"/>
                </a:lnTo>
                <a:lnTo>
                  <a:pt x="0" y="9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09" name="Freeform 36"/>
          <p:cNvSpPr>
            <a:spLocks/>
          </p:cNvSpPr>
          <p:nvPr/>
        </p:nvSpPr>
        <p:spPr bwMode="auto">
          <a:xfrm>
            <a:off x="4548188" y="505936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0" name="Freeform 37"/>
          <p:cNvSpPr>
            <a:spLocks/>
          </p:cNvSpPr>
          <p:nvPr/>
        </p:nvSpPr>
        <p:spPr bwMode="auto">
          <a:xfrm>
            <a:off x="4548188" y="505936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1" name="Rectangle 38"/>
          <p:cNvSpPr>
            <a:spLocks noChangeArrowheads="1"/>
          </p:cNvSpPr>
          <p:nvPr/>
        </p:nvSpPr>
        <p:spPr bwMode="auto">
          <a:xfrm>
            <a:off x="2411413" y="1833563"/>
            <a:ext cx="958850" cy="327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2" name="Rectangle 39"/>
          <p:cNvSpPr>
            <a:spLocks noChangeArrowheads="1"/>
          </p:cNvSpPr>
          <p:nvPr/>
        </p:nvSpPr>
        <p:spPr bwMode="auto">
          <a:xfrm>
            <a:off x="2411413" y="1833563"/>
            <a:ext cx="958850" cy="327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3" name="Rectangle 40"/>
          <p:cNvSpPr>
            <a:spLocks noChangeArrowheads="1"/>
          </p:cNvSpPr>
          <p:nvPr/>
        </p:nvSpPr>
        <p:spPr bwMode="auto">
          <a:xfrm>
            <a:off x="5853113" y="4586288"/>
            <a:ext cx="946150" cy="355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4" name="Rectangle 41"/>
          <p:cNvSpPr>
            <a:spLocks noChangeArrowheads="1"/>
          </p:cNvSpPr>
          <p:nvPr/>
        </p:nvSpPr>
        <p:spPr bwMode="auto">
          <a:xfrm>
            <a:off x="5853113" y="4586288"/>
            <a:ext cx="946150" cy="355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15" name="Rectangle 42"/>
          <p:cNvSpPr>
            <a:spLocks noChangeArrowheads="1"/>
          </p:cNvSpPr>
          <p:nvPr/>
        </p:nvSpPr>
        <p:spPr bwMode="auto">
          <a:xfrm>
            <a:off x="5942013" y="4633913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souhaite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protagoniste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29" name="Rectangle 56"/>
          <p:cNvSpPr>
            <a:spLocks noChangeArrowheads="1"/>
          </p:cNvSpPr>
          <p:nvPr/>
        </p:nvSpPr>
        <p:spPr bwMode="auto">
          <a:xfrm>
            <a:off x="2513013" y="1871663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souhaite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protagoniste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43" name="Rectangle 70"/>
          <p:cNvSpPr>
            <a:spLocks noChangeArrowheads="1"/>
          </p:cNvSpPr>
          <p:nvPr/>
        </p:nvSpPr>
        <p:spPr bwMode="auto">
          <a:xfrm>
            <a:off x="1903413" y="3827463"/>
            <a:ext cx="115095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Plancher en deçà duquel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n’acceptera aucun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compromis et s’opposera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projet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775" name="Rectangle 102"/>
          <p:cNvSpPr>
            <a:spLocks noChangeArrowheads="1"/>
          </p:cNvSpPr>
          <p:nvPr/>
        </p:nvSpPr>
        <p:spPr bwMode="auto">
          <a:xfrm>
            <a:off x="3265488" y="4891088"/>
            <a:ext cx="115095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Plancher en deçà duquel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n’acceptera aucun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compromis et s’opposera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projet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09" name="Rectangle 136"/>
          <p:cNvSpPr>
            <a:spLocks noChangeArrowheads="1"/>
          </p:cNvSpPr>
          <p:nvPr/>
        </p:nvSpPr>
        <p:spPr bwMode="auto">
          <a:xfrm>
            <a:off x="5637213" y="1928813"/>
            <a:ext cx="106920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doit aider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19" name="Rectangle 146"/>
          <p:cNvSpPr>
            <a:spLocks noChangeArrowheads="1"/>
          </p:cNvSpPr>
          <p:nvPr/>
        </p:nvSpPr>
        <p:spPr bwMode="auto">
          <a:xfrm>
            <a:off x="5522913" y="2052638"/>
            <a:ext cx="140262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l’émergence d’un compromis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34" name="Rectangle 161"/>
          <p:cNvSpPr>
            <a:spLocks noChangeArrowheads="1"/>
          </p:cNvSpPr>
          <p:nvPr/>
        </p:nvSpPr>
        <p:spPr bwMode="auto">
          <a:xfrm>
            <a:off x="5446713" y="2173288"/>
            <a:ext cx="118942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 les deux personnes.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45" name="Rectangle 172"/>
          <p:cNvSpPr>
            <a:spLocks noChangeArrowheads="1"/>
          </p:cNvSpPr>
          <p:nvPr/>
        </p:nvSpPr>
        <p:spPr bwMode="auto">
          <a:xfrm>
            <a:off x="5399088" y="2297113"/>
            <a:ext cx="175689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Chacune d’elles accepte à un moment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59" name="Rectangle 186"/>
          <p:cNvSpPr>
            <a:spLocks noChangeArrowheads="1"/>
          </p:cNvSpPr>
          <p:nvPr/>
        </p:nvSpPr>
        <p:spPr bwMode="auto">
          <a:xfrm>
            <a:off x="5380038" y="2417763"/>
            <a:ext cx="142987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céder sur un point important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873" name="Rectangle 200"/>
          <p:cNvSpPr>
            <a:spLocks noChangeArrowheads="1"/>
          </p:cNvSpPr>
          <p:nvPr/>
        </p:nvSpPr>
        <p:spPr bwMode="auto">
          <a:xfrm>
            <a:off x="5399088" y="2538413"/>
            <a:ext cx="12279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l’autre. La succession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3"/>
          <p:cNvSpPr>
            <a:spLocks noChangeArrowheads="1"/>
          </p:cNvSpPr>
          <p:nvPr/>
        </p:nvSpPr>
        <p:spPr bwMode="auto">
          <a:xfrm>
            <a:off x="5443538" y="2662238"/>
            <a:ext cx="13882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concessions/contreparties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56" name="Rectangle 224"/>
          <p:cNvSpPr>
            <a:spLocks noChangeArrowheads="1"/>
          </p:cNvSpPr>
          <p:nvPr/>
        </p:nvSpPr>
        <p:spPr bwMode="auto">
          <a:xfrm>
            <a:off x="5516563" y="2782888"/>
            <a:ext cx="83195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permet d’atteindre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665" name="Rectangle 233"/>
          <p:cNvSpPr>
            <a:spLocks noChangeArrowheads="1"/>
          </p:cNvSpPr>
          <p:nvPr/>
        </p:nvSpPr>
        <p:spPr bwMode="auto">
          <a:xfrm>
            <a:off x="5627688" y="2906713"/>
            <a:ext cx="119103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compromis satisfaisant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942579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9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LES QUESTIONS À POSER LORS DU PREMIER RENDEZ-VOUS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3428992" y="6503989"/>
            <a:ext cx="2304000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DIAGRAMME DES 5M</a:t>
            </a: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595308" y="2941795"/>
            <a:ext cx="5971368" cy="1036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" name="Freeform 6"/>
          <p:cNvSpPr>
            <a:spLocks/>
          </p:cNvSpPr>
          <p:nvPr/>
        </p:nvSpPr>
        <p:spPr bwMode="auto">
          <a:xfrm>
            <a:off x="1690217" y="3005068"/>
            <a:ext cx="5200231" cy="968864"/>
          </a:xfrm>
          <a:custGeom>
            <a:avLst/>
            <a:gdLst>
              <a:gd name="T0" fmla="*/ 0 w 2630"/>
              <a:gd name="T1" fmla="*/ 46 h 490"/>
              <a:gd name="T2" fmla="*/ 0 w 2630"/>
              <a:gd name="T3" fmla="*/ 490 h 490"/>
              <a:gd name="T4" fmla="*/ 2630 w 2630"/>
              <a:gd name="T5" fmla="*/ 490 h 490"/>
              <a:gd name="T6" fmla="*/ 2630 w 2630"/>
              <a:gd name="T7" fmla="*/ 0 h 490"/>
              <a:gd name="T8" fmla="*/ 78 w 2630"/>
              <a:gd name="T9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30" h="490">
                <a:moveTo>
                  <a:pt x="0" y="46"/>
                </a:moveTo>
                <a:lnTo>
                  <a:pt x="0" y="490"/>
                </a:lnTo>
                <a:lnTo>
                  <a:pt x="2630" y="490"/>
                </a:lnTo>
                <a:lnTo>
                  <a:pt x="2630" y="0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6206311" y="3364931"/>
            <a:ext cx="1356410" cy="24122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6206311" y="3364931"/>
            <a:ext cx="1356410" cy="241227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2002626" y="3495431"/>
            <a:ext cx="3922912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Freeform 10"/>
          <p:cNvSpPr>
            <a:spLocks/>
          </p:cNvSpPr>
          <p:nvPr/>
        </p:nvSpPr>
        <p:spPr bwMode="auto">
          <a:xfrm>
            <a:off x="5885993" y="3436113"/>
            <a:ext cx="138409" cy="118636"/>
          </a:xfrm>
          <a:custGeom>
            <a:avLst/>
            <a:gdLst>
              <a:gd name="T0" fmla="*/ 70 w 70"/>
              <a:gd name="T1" fmla="*/ 30 h 60"/>
              <a:gd name="T2" fmla="*/ 0 w 70"/>
              <a:gd name="T3" fmla="*/ 60 h 60"/>
              <a:gd name="T4" fmla="*/ 16 w 70"/>
              <a:gd name="T5" fmla="*/ 30 h 60"/>
              <a:gd name="T6" fmla="*/ 0 w 70"/>
              <a:gd name="T7" fmla="*/ 0 h 60"/>
              <a:gd name="T8" fmla="*/ 70 w 70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0">
                <a:moveTo>
                  <a:pt x="70" y="30"/>
                </a:moveTo>
                <a:lnTo>
                  <a:pt x="0" y="60"/>
                </a:lnTo>
                <a:lnTo>
                  <a:pt x="16" y="30"/>
                </a:lnTo>
                <a:lnTo>
                  <a:pt x="0" y="0"/>
                </a:lnTo>
                <a:lnTo>
                  <a:pt x="7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Freeform 11"/>
          <p:cNvSpPr>
            <a:spLocks/>
          </p:cNvSpPr>
          <p:nvPr/>
        </p:nvSpPr>
        <p:spPr bwMode="auto">
          <a:xfrm>
            <a:off x="5885993" y="3436113"/>
            <a:ext cx="138409" cy="118636"/>
          </a:xfrm>
          <a:custGeom>
            <a:avLst/>
            <a:gdLst>
              <a:gd name="T0" fmla="*/ 70 w 70"/>
              <a:gd name="T1" fmla="*/ 30 h 60"/>
              <a:gd name="T2" fmla="*/ 0 w 70"/>
              <a:gd name="T3" fmla="*/ 60 h 60"/>
              <a:gd name="T4" fmla="*/ 16 w 70"/>
              <a:gd name="T5" fmla="*/ 30 h 60"/>
              <a:gd name="T6" fmla="*/ 0 w 70"/>
              <a:gd name="T7" fmla="*/ 0 h 60"/>
              <a:gd name="T8" fmla="*/ 70 w 70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0">
                <a:moveTo>
                  <a:pt x="70" y="30"/>
                </a:moveTo>
                <a:lnTo>
                  <a:pt x="0" y="60"/>
                </a:lnTo>
                <a:lnTo>
                  <a:pt x="16" y="30"/>
                </a:lnTo>
                <a:lnTo>
                  <a:pt x="0" y="0"/>
                </a:lnTo>
                <a:lnTo>
                  <a:pt x="7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Line 12"/>
          <p:cNvSpPr>
            <a:spLocks noChangeShapeType="1"/>
          </p:cNvSpPr>
          <p:nvPr/>
        </p:nvSpPr>
        <p:spPr bwMode="auto">
          <a:xfrm>
            <a:off x="4834083" y="3183022"/>
            <a:ext cx="300546" cy="26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3"/>
          <p:cNvSpPr>
            <a:spLocks/>
          </p:cNvSpPr>
          <p:nvPr/>
        </p:nvSpPr>
        <p:spPr bwMode="auto">
          <a:xfrm>
            <a:off x="5087174" y="3396568"/>
            <a:ext cx="98864" cy="90955"/>
          </a:xfrm>
          <a:custGeom>
            <a:avLst/>
            <a:gdLst>
              <a:gd name="T0" fmla="*/ 50 w 50"/>
              <a:gd name="T1" fmla="*/ 46 h 46"/>
              <a:gd name="T2" fmla="*/ 0 w 50"/>
              <a:gd name="T3" fmla="*/ 28 h 46"/>
              <a:gd name="T4" fmla="*/ 22 w 50"/>
              <a:gd name="T5" fmla="*/ 22 h 46"/>
              <a:gd name="T6" fmla="*/ 26 w 50"/>
              <a:gd name="T7" fmla="*/ 0 h 46"/>
              <a:gd name="T8" fmla="*/ 5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50" y="46"/>
                </a:moveTo>
                <a:lnTo>
                  <a:pt x="0" y="28"/>
                </a:lnTo>
                <a:lnTo>
                  <a:pt x="22" y="22"/>
                </a:lnTo>
                <a:lnTo>
                  <a:pt x="26" y="0"/>
                </a:lnTo>
                <a:lnTo>
                  <a:pt x="5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4"/>
          <p:cNvSpPr>
            <a:spLocks/>
          </p:cNvSpPr>
          <p:nvPr/>
        </p:nvSpPr>
        <p:spPr bwMode="auto">
          <a:xfrm>
            <a:off x="5087174" y="3396568"/>
            <a:ext cx="98864" cy="90955"/>
          </a:xfrm>
          <a:custGeom>
            <a:avLst/>
            <a:gdLst>
              <a:gd name="T0" fmla="*/ 50 w 50"/>
              <a:gd name="T1" fmla="*/ 46 h 46"/>
              <a:gd name="T2" fmla="*/ 0 w 50"/>
              <a:gd name="T3" fmla="*/ 28 h 46"/>
              <a:gd name="T4" fmla="*/ 22 w 50"/>
              <a:gd name="T5" fmla="*/ 22 h 46"/>
              <a:gd name="T6" fmla="*/ 26 w 50"/>
              <a:gd name="T7" fmla="*/ 0 h 46"/>
              <a:gd name="T8" fmla="*/ 5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50" y="46"/>
                </a:moveTo>
                <a:lnTo>
                  <a:pt x="0" y="28"/>
                </a:lnTo>
                <a:lnTo>
                  <a:pt x="22" y="22"/>
                </a:lnTo>
                <a:lnTo>
                  <a:pt x="26" y="0"/>
                </a:lnTo>
                <a:lnTo>
                  <a:pt x="5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5"/>
          <p:cNvSpPr>
            <a:spLocks noChangeShapeType="1"/>
          </p:cNvSpPr>
          <p:nvPr/>
        </p:nvSpPr>
        <p:spPr bwMode="auto">
          <a:xfrm>
            <a:off x="3825673" y="3183022"/>
            <a:ext cx="300546" cy="26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6"/>
          <p:cNvSpPr>
            <a:spLocks/>
          </p:cNvSpPr>
          <p:nvPr/>
        </p:nvSpPr>
        <p:spPr bwMode="auto">
          <a:xfrm>
            <a:off x="4082719" y="3396568"/>
            <a:ext cx="94909" cy="90955"/>
          </a:xfrm>
          <a:custGeom>
            <a:avLst/>
            <a:gdLst>
              <a:gd name="T0" fmla="*/ 48 w 48"/>
              <a:gd name="T1" fmla="*/ 46 h 46"/>
              <a:gd name="T2" fmla="*/ 0 w 48"/>
              <a:gd name="T3" fmla="*/ 28 h 46"/>
              <a:gd name="T4" fmla="*/ 20 w 48"/>
              <a:gd name="T5" fmla="*/ 22 h 46"/>
              <a:gd name="T6" fmla="*/ 24 w 48"/>
              <a:gd name="T7" fmla="*/ 0 h 46"/>
              <a:gd name="T8" fmla="*/ 48 w 4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46"/>
                </a:moveTo>
                <a:lnTo>
                  <a:pt x="0" y="28"/>
                </a:lnTo>
                <a:lnTo>
                  <a:pt x="20" y="22"/>
                </a:lnTo>
                <a:lnTo>
                  <a:pt x="24" y="0"/>
                </a:lnTo>
                <a:lnTo>
                  <a:pt x="4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7"/>
          <p:cNvSpPr>
            <a:spLocks/>
          </p:cNvSpPr>
          <p:nvPr/>
        </p:nvSpPr>
        <p:spPr bwMode="auto">
          <a:xfrm>
            <a:off x="4082719" y="3396568"/>
            <a:ext cx="94909" cy="90955"/>
          </a:xfrm>
          <a:custGeom>
            <a:avLst/>
            <a:gdLst>
              <a:gd name="T0" fmla="*/ 48 w 48"/>
              <a:gd name="T1" fmla="*/ 46 h 46"/>
              <a:gd name="T2" fmla="*/ 0 w 48"/>
              <a:gd name="T3" fmla="*/ 28 h 46"/>
              <a:gd name="T4" fmla="*/ 20 w 48"/>
              <a:gd name="T5" fmla="*/ 22 h 46"/>
              <a:gd name="T6" fmla="*/ 24 w 48"/>
              <a:gd name="T7" fmla="*/ 0 h 46"/>
              <a:gd name="T8" fmla="*/ 48 w 4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46"/>
                </a:moveTo>
                <a:lnTo>
                  <a:pt x="0" y="28"/>
                </a:lnTo>
                <a:lnTo>
                  <a:pt x="20" y="22"/>
                </a:lnTo>
                <a:lnTo>
                  <a:pt x="24" y="0"/>
                </a:lnTo>
                <a:lnTo>
                  <a:pt x="4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18"/>
          <p:cNvSpPr>
            <a:spLocks noChangeShapeType="1"/>
          </p:cNvSpPr>
          <p:nvPr/>
        </p:nvSpPr>
        <p:spPr bwMode="auto">
          <a:xfrm>
            <a:off x="2821218" y="3183022"/>
            <a:ext cx="300546" cy="26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9"/>
          <p:cNvSpPr>
            <a:spLocks/>
          </p:cNvSpPr>
          <p:nvPr/>
        </p:nvSpPr>
        <p:spPr bwMode="auto">
          <a:xfrm>
            <a:off x="3074309" y="3396568"/>
            <a:ext cx="94909" cy="90955"/>
          </a:xfrm>
          <a:custGeom>
            <a:avLst/>
            <a:gdLst>
              <a:gd name="T0" fmla="*/ 48 w 48"/>
              <a:gd name="T1" fmla="*/ 46 h 46"/>
              <a:gd name="T2" fmla="*/ 0 w 48"/>
              <a:gd name="T3" fmla="*/ 28 h 46"/>
              <a:gd name="T4" fmla="*/ 22 w 48"/>
              <a:gd name="T5" fmla="*/ 22 h 46"/>
              <a:gd name="T6" fmla="*/ 26 w 48"/>
              <a:gd name="T7" fmla="*/ 0 h 46"/>
              <a:gd name="T8" fmla="*/ 48 w 4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46"/>
                </a:moveTo>
                <a:lnTo>
                  <a:pt x="0" y="28"/>
                </a:lnTo>
                <a:lnTo>
                  <a:pt x="22" y="22"/>
                </a:lnTo>
                <a:lnTo>
                  <a:pt x="26" y="0"/>
                </a:lnTo>
                <a:lnTo>
                  <a:pt x="4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0"/>
          <p:cNvSpPr>
            <a:spLocks/>
          </p:cNvSpPr>
          <p:nvPr/>
        </p:nvSpPr>
        <p:spPr bwMode="auto">
          <a:xfrm>
            <a:off x="3074309" y="3396568"/>
            <a:ext cx="94909" cy="90955"/>
          </a:xfrm>
          <a:custGeom>
            <a:avLst/>
            <a:gdLst>
              <a:gd name="T0" fmla="*/ 48 w 48"/>
              <a:gd name="T1" fmla="*/ 46 h 46"/>
              <a:gd name="T2" fmla="*/ 0 w 48"/>
              <a:gd name="T3" fmla="*/ 28 h 46"/>
              <a:gd name="T4" fmla="*/ 22 w 48"/>
              <a:gd name="T5" fmla="*/ 22 h 46"/>
              <a:gd name="T6" fmla="*/ 26 w 48"/>
              <a:gd name="T7" fmla="*/ 0 h 46"/>
              <a:gd name="T8" fmla="*/ 48 w 4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46"/>
                </a:moveTo>
                <a:lnTo>
                  <a:pt x="0" y="28"/>
                </a:lnTo>
                <a:lnTo>
                  <a:pt x="22" y="22"/>
                </a:lnTo>
                <a:lnTo>
                  <a:pt x="26" y="0"/>
                </a:lnTo>
                <a:lnTo>
                  <a:pt x="4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1"/>
          <p:cNvSpPr>
            <a:spLocks noChangeShapeType="1"/>
          </p:cNvSpPr>
          <p:nvPr/>
        </p:nvSpPr>
        <p:spPr bwMode="auto">
          <a:xfrm flipV="1">
            <a:off x="4355583" y="3550795"/>
            <a:ext cx="300546" cy="25704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2"/>
          <p:cNvSpPr>
            <a:spLocks/>
          </p:cNvSpPr>
          <p:nvPr/>
        </p:nvSpPr>
        <p:spPr bwMode="auto">
          <a:xfrm>
            <a:off x="4612628" y="3507295"/>
            <a:ext cx="94909" cy="90955"/>
          </a:xfrm>
          <a:custGeom>
            <a:avLst/>
            <a:gdLst>
              <a:gd name="T0" fmla="*/ 48 w 48"/>
              <a:gd name="T1" fmla="*/ 0 h 46"/>
              <a:gd name="T2" fmla="*/ 0 w 48"/>
              <a:gd name="T3" fmla="*/ 16 h 46"/>
              <a:gd name="T4" fmla="*/ 20 w 48"/>
              <a:gd name="T5" fmla="*/ 22 h 46"/>
              <a:gd name="T6" fmla="*/ 24 w 48"/>
              <a:gd name="T7" fmla="*/ 46 h 46"/>
              <a:gd name="T8" fmla="*/ 48 w 4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0" y="16"/>
                </a:lnTo>
                <a:lnTo>
                  <a:pt x="20" y="22"/>
                </a:lnTo>
                <a:lnTo>
                  <a:pt x="24" y="46"/>
                </a:lnTo>
                <a:lnTo>
                  <a:pt x="4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3"/>
          <p:cNvSpPr>
            <a:spLocks/>
          </p:cNvSpPr>
          <p:nvPr/>
        </p:nvSpPr>
        <p:spPr bwMode="auto">
          <a:xfrm>
            <a:off x="4612628" y="3507295"/>
            <a:ext cx="94909" cy="90955"/>
          </a:xfrm>
          <a:custGeom>
            <a:avLst/>
            <a:gdLst>
              <a:gd name="T0" fmla="*/ 48 w 48"/>
              <a:gd name="T1" fmla="*/ 0 h 46"/>
              <a:gd name="T2" fmla="*/ 0 w 48"/>
              <a:gd name="T3" fmla="*/ 16 h 46"/>
              <a:gd name="T4" fmla="*/ 20 w 48"/>
              <a:gd name="T5" fmla="*/ 22 h 46"/>
              <a:gd name="T6" fmla="*/ 24 w 48"/>
              <a:gd name="T7" fmla="*/ 46 h 46"/>
              <a:gd name="T8" fmla="*/ 48 w 4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0" y="16"/>
                </a:lnTo>
                <a:lnTo>
                  <a:pt x="20" y="22"/>
                </a:lnTo>
                <a:lnTo>
                  <a:pt x="24" y="46"/>
                </a:lnTo>
                <a:lnTo>
                  <a:pt x="4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0" name="Line 24"/>
          <p:cNvSpPr>
            <a:spLocks noChangeShapeType="1"/>
          </p:cNvSpPr>
          <p:nvPr/>
        </p:nvSpPr>
        <p:spPr bwMode="auto">
          <a:xfrm flipV="1">
            <a:off x="3351127" y="3550795"/>
            <a:ext cx="300546" cy="25704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1" name="Freeform 25"/>
          <p:cNvSpPr>
            <a:spLocks/>
          </p:cNvSpPr>
          <p:nvPr/>
        </p:nvSpPr>
        <p:spPr bwMode="auto">
          <a:xfrm>
            <a:off x="3604219" y="3507295"/>
            <a:ext cx="94909" cy="90955"/>
          </a:xfrm>
          <a:custGeom>
            <a:avLst/>
            <a:gdLst>
              <a:gd name="T0" fmla="*/ 48 w 48"/>
              <a:gd name="T1" fmla="*/ 0 h 46"/>
              <a:gd name="T2" fmla="*/ 0 w 48"/>
              <a:gd name="T3" fmla="*/ 16 h 46"/>
              <a:gd name="T4" fmla="*/ 22 w 48"/>
              <a:gd name="T5" fmla="*/ 22 h 46"/>
              <a:gd name="T6" fmla="*/ 26 w 48"/>
              <a:gd name="T7" fmla="*/ 46 h 46"/>
              <a:gd name="T8" fmla="*/ 48 w 4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0" y="16"/>
                </a:lnTo>
                <a:lnTo>
                  <a:pt x="22" y="22"/>
                </a:lnTo>
                <a:lnTo>
                  <a:pt x="26" y="46"/>
                </a:lnTo>
                <a:lnTo>
                  <a:pt x="4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3" name="Freeform 26"/>
          <p:cNvSpPr>
            <a:spLocks/>
          </p:cNvSpPr>
          <p:nvPr/>
        </p:nvSpPr>
        <p:spPr bwMode="auto">
          <a:xfrm>
            <a:off x="3604219" y="3507295"/>
            <a:ext cx="94909" cy="90955"/>
          </a:xfrm>
          <a:custGeom>
            <a:avLst/>
            <a:gdLst>
              <a:gd name="T0" fmla="*/ 48 w 48"/>
              <a:gd name="T1" fmla="*/ 0 h 46"/>
              <a:gd name="T2" fmla="*/ 0 w 48"/>
              <a:gd name="T3" fmla="*/ 16 h 46"/>
              <a:gd name="T4" fmla="*/ 22 w 48"/>
              <a:gd name="T5" fmla="*/ 22 h 46"/>
              <a:gd name="T6" fmla="*/ 26 w 48"/>
              <a:gd name="T7" fmla="*/ 46 h 46"/>
              <a:gd name="T8" fmla="*/ 48 w 4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0" y="16"/>
                </a:lnTo>
                <a:lnTo>
                  <a:pt x="22" y="22"/>
                </a:lnTo>
                <a:lnTo>
                  <a:pt x="26" y="46"/>
                </a:lnTo>
                <a:lnTo>
                  <a:pt x="4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4" name="Rectangle 27"/>
          <p:cNvSpPr>
            <a:spLocks noChangeArrowheads="1"/>
          </p:cNvSpPr>
          <p:nvPr/>
        </p:nvSpPr>
        <p:spPr bwMode="auto">
          <a:xfrm>
            <a:off x="2293555" y="3068341"/>
            <a:ext cx="565033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Méthodes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6" name="Rectangle 29"/>
          <p:cNvSpPr>
            <a:spLocks noChangeArrowheads="1"/>
          </p:cNvSpPr>
          <p:nvPr/>
        </p:nvSpPr>
        <p:spPr bwMode="auto">
          <a:xfrm>
            <a:off x="2496945" y="3776204"/>
            <a:ext cx="812610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Main-d'œuvre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5" name="Rectangle 38"/>
          <p:cNvSpPr>
            <a:spLocks noChangeArrowheads="1"/>
          </p:cNvSpPr>
          <p:nvPr/>
        </p:nvSpPr>
        <p:spPr bwMode="auto">
          <a:xfrm>
            <a:off x="3331355" y="3068341"/>
            <a:ext cx="449232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Moyens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9" name="Rectangle 42"/>
          <p:cNvSpPr>
            <a:spLocks noChangeArrowheads="1"/>
          </p:cNvSpPr>
          <p:nvPr/>
        </p:nvSpPr>
        <p:spPr bwMode="auto">
          <a:xfrm>
            <a:off x="4351628" y="3068341"/>
            <a:ext cx="427269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Matière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4" name="Rectangle 47"/>
          <p:cNvSpPr>
            <a:spLocks noChangeArrowheads="1"/>
          </p:cNvSpPr>
          <p:nvPr/>
        </p:nvSpPr>
        <p:spPr bwMode="auto">
          <a:xfrm>
            <a:off x="3992778" y="3776204"/>
            <a:ext cx="333430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Milieu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7" name="Rectangle 50"/>
          <p:cNvSpPr>
            <a:spLocks noChangeArrowheads="1"/>
          </p:cNvSpPr>
          <p:nvPr/>
        </p:nvSpPr>
        <p:spPr bwMode="auto">
          <a:xfrm>
            <a:off x="6302511" y="3419269"/>
            <a:ext cx="1164009" cy="15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Objectifs et résultats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4" name="Rectangle 57"/>
          <p:cNvSpPr>
            <a:spLocks noChangeArrowheads="1"/>
          </p:cNvSpPr>
          <p:nvPr/>
        </p:nvSpPr>
        <p:spPr bwMode="auto">
          <a:xfrm>
            <a:off x="1595308" y="2933886"/>
            <a:ext cx="177955" cy="154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232818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DYNAMIQUE D’UNE MISSION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RELANCER PÉRIODIQUEMENT L’ÉQUIPE PROJET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4229100" y="2654300"/>
            <a:ext cx="2730500" cy="2133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3041650" y="3009900"/>
            <a:ext cx="1914525" cy="434975"/>
          </a:xfrm>
          <a:custGeom>
            <a:avLst/>
            <a:gdLst>
              <a:gd name="T0" fmla="*/ 1206 w 1206"/>
              <a:gd name="T1" fmla="*/ 136 h 274"/>
              <a:gd name="T2" fmla="*/ 892 w 1206"/>
              <a:gd name="T3" fmla="*/ 274 h 274"/>
              <a:gd name="T4" fmla="*/ 0 w 1206"/>
              <a:gd name="T5" fmla="*/ 274 h 274"/>
              <a:gd name="T6" fmla="*/ 0 w 1206"/>
              <a:gd name="T7" fmla="*/ 0 h 274"/>
              <a:gd name="T8" fmla="*/ 892 w 1206"/>
              <a:gd name="T9" fmla="*/ 0 h 274"/>
              <a:gd name="T10" fmla="*/ 1206 w 1206"/>
              <a:gd name="T11" fmla="*/ 13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6" h="274">
                <a:moveTo>
                  <a:pt x="1206" y="136"/>
                </a:moveTo>
                <a:lnTo>
                  <a:pt x="892" y="274"/>
                </a:lnTo>
                <a:lnTo>
                  <a:pt x="0" y="274"/>
                </a:lnTo>
                <a:lnTo>
                  <a:pt x="0" y="0"/>
                </a:lnTo>
                <a:lnTo>
                  <a:pt x="892" y="0"/>
                </a:lnTo>
                <a:lnTo>
                  <a:pt x="1206" y="136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3041650" y="3009900"/>
            <a:ext cx="1914525" cy="434975"/>
          </a:xfrm>
          <a:custGeom>
            <a:avLst/>
            <a:gdLst>
              <a:gd name="T0" fmla="*/ 1206 w 1206"/>
              <a:gd name="T1" fmla="*/ 136 h 274"/>
              <a:gd name="T2" fmla="*/ 892 w 1206"/>
              <a:gd name="T3" fmla="*/ 274 h 274"/>
              <a:gd name="T4" fmla="*/ 0 w 1206"/>
              <a:gd name="T5" fmla="*/ 274 h 274"/>
              <a:gd name="T6" fmla="*/ 0 w 1206"/>
              <a:gd name="T7" fmla="*/ 0 h 274"/>
              <a:gd name="T8" fmla="*/ 892 w 1206"/>
              <a:gd name="T9" fmla="*/ 0 h 274"/>
              <a:gd name="T10" fmla="*/ 1206 w 1206"/>
              <a:gd name="T11" fmla="*/ 13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6" h="274">
                <a:moveTo>
                  <a:pt x="1206" y="136"/>
                </a:moveTo>
                <a:lnTo>
                  <a:pt x="892" y="274"/>
                </a:lnTo>
                <a:lnTo>
                  <a:pt x="0" y="274"/>
                </a:lnTo>
                <a:lnTo>
                  <a:pt x="0" y="0"/>
                </a:lnTo>
                <a:lnTo>
                  <a:pt x="892" y="0"/>
                </a:lnTo>
                <a:lnTo>
                  <a:pt x="1206" y="1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041650" y="3009900"/>
            <a:ext cx="1914525" cy="434975"/>
          </a:xfrm>
          <a:custGeom>
            <a:avLst/>
            <a:gdLst>
              <a:gd name="T0" fmla="*/ 1206 w 1206"/>
              <a:gd name="T1" fmla="*/ 136 h 274"/>
              <a:gd name="T2" fmla="*/ 892 w 1206"/>
              <a:gd name="T3" fmla="*/ 274 h 274"/>
              <a:gd name="T4" fmla="*/ 0 w 1206"/>
              <a:gd name="T5" fmla="*/ 274 h 274"/>
              <a:gd name="T6" fmla="*/ 0 w 1206"/>
              <a:gd name="T7" fmla="*/ 0 h 274"/>
              <a:gd name="T8" fmla="*/ 892 w 1206"/>
              <a:gd name="T9" fmla="*/ 0 h 274"/>
              <a:gd name="T10" fmla="*/ 1206 w 1206"/>
              <a:gd name="T11" fmla="*/ 13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6" h="274">
                <a:moveTo>
                  <a:pt x="1206" y="136"/>
                </a:moveTo>
                <a:lnTo>
                  <a:pt x="892" y="274"/>
                </a:lnTo>
                <a:lnTo>
                  <a:pt x="0" y="274"/>
                </a:lnTo>
                <a:lnTo>
                  <a:pt x="0" y="0"/>
                </a:lnTo>
                <a:lnTo>
                  <a:pt x="892" y="0"/>
                </a:lnTo>
                <a:lnTo>
                  <a:pt x="1206" y="13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2251075" y="2625725"/>
            <a:ext cx="4854575" cy="2162175"/>
          </a:xfrm>
          <a:custGeom>
            <a:avLst/>
            <a:gdLst>
              <a:gd name="T0" fmla="*/ 0 w 3058"/>
              <a:gd name="T1" fmla="*/ 0 h 1362"/>
              <a:gd name="T2" fmla="*/ 0 w 3058"/>
              <a:gd name="T3" fmla="*/ 1362 h 1362"/>
              <a:gd name="T4" fmla="*/ 3058 w 3058"/>
              <a:gd name="T5" fmla="*/ 136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58" h="1362">
                <a:moveTo>
                  <a:pt x="0" y="0"/>
                </a:moveTo>
                <a:lnTo>
                  <a:pt x="0" y="1362"/>
                </a:lnTo>
                <a:lnTo>
                  <a:pt x="3058" y="136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7083425" y="47561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7083425" y="47561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219325" y="25717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2219325" y="25717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301875" y="2711450"/>
            <a:ext cx="4486275" cy="2009775"/>
          </a:xfrm>
          <a:custGeom>
            <a:avLst/>
            <a:gdLst>
              <a:gd name="T0" fmla="*/ 0 w 2826"/>
              <a:gd name="T1" fmla="*/ 0 h 1266"/>
              <a:gd name="T2" fmla="*/ 0 w 2826"/>
              <a:gd name="T3" fmla="*/ 0 h 1266"/>
              <a:gd name="T4" fmla="*/ 236 w 2826"/>
              <a:gd name="T5" fmla="*/ 10 h 1266"/>
              <a:gd name="T6" fmla="*/ 352 w 2826"/>
              <a:gd name="T7" fmla="*/ 16 h 1266"/>
              <a:gd name="T8" fmla="*/ 468 w 2826"/>
              <a:gd name="T9" fmla="*/ 24 h 1266"/>
              <a:gd name="T10" fmla="*/ 584 w 2826"/>
              <a:gd name="T11" fmla="*/ 32 h 1266"/>
              <a:gd name="T12" fmla="*/ 696 w 2826"/>
              <a:gd name="T13" fmla="*/ 42 h 1266"/>
              <a:gd name="T14" fmla="*/ 806 w 2826"/>
              <a:gd name="T15" fmla="*/ 56 h 1266"/>
              <a:gd name="T16" fmla="*/ 914 w 2826"/>
              <a:gd name="T17" fmla="*/ 72 h 1266"/>
              <a:gd name="T18" fmla="*/ 914 w 2826"/>
              <a:gd name="T19" fmla="*/ 72 h 1266"/>
              <a:gd name="T20" fmla="*/ 1018 w 2826"/>
              <a:gd name="T21" fmla="*/ 90 h 1266"/>
              <a:gd name="T22" fmla="*/ 1122 w 2826"/>
              <a:gd name="T23" fmla="*/ 110 h 1266"/>
              <a:gd name="T24" fmla="*/ 1224 w 2826"/>
              <a:gd name="T25" fmla="*/ 132 h 1266"/>
              <a:gd name="T26" fmla="*/ 1324 w 2826"/>
              <a:gd name="T27" fmla="*/ 156 h 1266"/>
              <a:gd name="T28" fmla="*/ 1422 w 2826"/>
              <a:gd name="T29" fmla="*/ 184 h 1266"/>
              <a:gd name="T30" fmla="*/ 1516 w 2826"/>
              <a:gd name="T31" fmla="*/ 214 h 1266"/>
              <a:gd name="T32" fmla="*/ 1562 w 2826"/>
              <a:gd name="T33" fmla="*/ 230 h 1266"/>
              <a:gd name="T34" fmla="*/ 1608 w 2826"/>
              <a:gd name="T35" fmla="*/ 248 h 1266"/>
              <a:gd name="T36" fmla="*/ 1652 w 2826"/>
              <a:gd name="T37" fmla="*/ 268 h 1266"/>
              <a:gd name="T38" fmla="*/ 1696 w 2826"/>
              <a:gd name="T39" fmla="*/ 286 h 1266"/>
              <a:gd name="T40" fmla="*/ 1696 w 2826"/>
              <a:gd name="T41" fmla="*/ 286 h 1266"/>
              <a:gd name="T42" fmla="*/ 1740 w 2826"/>
              <a:gd name="T43" fmla="*/ 308 h 1266"/>
              <a:gd name="T44" fmla="*/ 1782 w 2826"/>
              <a:gd name="T45" fmla="*/ 330 h 1266"/>
              <a:gd name="T46" fmla="*/ 1822 w 2826"/>
              <a:gd name="T47" fmla="*/ 352 h 1266"/>
              <a:gd name="T48" fmla="*/ 1864 w 2826"/>
              <a:gd name="T49" fmla="*/ 376 h 1266"/>
              <a:gd name="T50" fmla="*/ 1942 w 2826"/>
              <a:gd name="T51" fmla="*/ 424 h 1266"/>
              <a:gd name="T52" fmla="*/ 2018 w 2826"/>
              <a:gd name="T53" fmla="*/ 478 h 1266"/>
              <a:gd name="T54" fmla="*/ 2090 w 2826"/>
              <a:gd name="T55" fmla="*/ 532 h 1266"/>
              <a:gd name="T56" fmla="*/ 2164 w 2826"/>
              <a:gd name="T57" fmla="*/ 592 h 1266"/>
              <a:gd name="T58" fmla="*/ 2234 w 2826"/>
              <a:gd name="T59" fmla="*/ 652 h 1266"/>
              <a:gd name="T60" fmla="*/ 2304 w 2826"/>
              <a:gd name="T61" fmla="*/ 716 h 1266"/>
              <a:gd name="T62" fmla="*/ 2304 w 2826"/>
              <a:gd name="T63" fmla="*/ 716 h 1266"/>
              <a:gd name="T64" fmla="*/ 2442 w 2826"/>
              <a:gd name="T65" fmla="*/ 844 h 1266"/>
              <a:gd name="T66" fmla="*/ 2508 w 2826"/>
              <a:gd name="T67" fmla="*/ 908 h 1266"/>
              <a:gd name="T68" fmla="*/ 2574 w 2826"/>
              <a:gd name="T69" fmla="*/ 974 h 1266"/>
              <a:gd name="T70" fmla="*/ 2638 w 2826"/>
              <a:gd name="T71" fmla="*/ 1042 h 1266"/>
              <a:gd name="T72" fmla="*/ 2700 w 2826"/>
              <a:gd name="T73" fmla="*/ 1112 h 1266"/>
              <a:gd name="T74" fmla="*/ 2764 w 2826"/>
              <a:gd name="T75" fmla="*/ 1186 h 1266"/>
              <a:gd name="T76" fmla="*/ 2826 w 2826"/>
              <a:gd name="T77" fmla="*/ 1266 h 1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26" h="1266">
                <a:moveTo>
                  <a:pt x="0" y="0"/>
                </a:moveTo>
                <a:lnTo>
                  <a:pt x="0" y="0"/>
                </a:lnTo>
                <a:lnTo>
                  <a:pt x="236" y="10"/>
                </a:lnTo>
                <a:lnTo>
                  <a:pt x="352" y="16"/>
                </a:lnTo>
                <a:lnTo>
                  <a:pt x="468" y="24"/>
                </a:lnTo>
                <a:lnTo>
                  <a:pt x="584" y="32"/>
                </a:lnTo>
                <a:lnTo>
                  <a:pt x="696" y="42"/>
                </a:lnTo>
                <a:lnTo>
                  <a:pt x="806" y="56"/>
                </a:lnTo>
                <a:lnTo>
                  <a:pt x="914" y="72"/>
                </a:lnTo>
                <a:lnTo>
                  <a:pt x="914" y="72"/>
                </a:lnTo>
                <a:lnTo>
                  <a:pt x="1018" y="90"/>
                </a:lnTo>
                <a:lnTo>
                  <a:pt x="1122" y="110"/>
                </a:lnTo>
                <a:lnTo>
                  <a:pt x="1224" y="132"/>
                </a:lnTo>
                <a:lnTo>
                  <a:pt x="1324" y="156"/>
                </a:lnTo>
                <a:lnTo>
                  <a:pt x="1422" y="184"/>
                </a:lnTo>
                <a:lnTo>
                  <a:pt x="1516" y="214"/>
                </a:lnTo>
                <a:lnTo>
                  <a:pt x="1562" y="230"/>
                </a:lnTo>
                <a:lnTo>
                  <a:pt x="1608" y="248"/>
                </a:lnTo>
                <a:lnTo>
                  <a:pt x="1652" y="268"/>
                </a:lnTo>
                <a:lnTo>
                  <a:pt x="1696" y="286"/>
                </a:lnTo>
                <a:lnTo>
                  <a:pt x="1696" y="286"/>
                </a:lnTo>
                <a:lnTo>
                  <a:pt x="1740" y="308"/>
                </a:lnTo>
                <a:lnTo>
                  <a:pt x="1782" y="330"/>
                </a:lnTo>
                <a:lnTo>
                  <a:pt x="1822" y="352"/>
                </a:lnTo>
                <a:lnTo>
                  <a:pt x="1864" y="376"/>
                </a:lnTo>
                <a:lnTo>
                  <a:pt x="1942" y="424"/>
                </a:lnTo>
                <a:lnTo>
                  <a:pt x="2018" y="478"/>
                </a:lnTo>
                <a:lnTo>
                  <a:pt x="2090" y="532"/>
                </a:lnTo>
                <a:lnTo>
                  <a:pt x="2164" y="592"/>
                </a:lnTo>
                <a:lnTo>
                  <a:pt x="2234" y="652"/>
                </a:lnTo>
                <a:lnTo>
                  <a:pt x="2304" y="716"/>
                </a:lnTo>
                <a:lnTo>
                  <a:pt x="2304" y="716"/>
                </a:lnTo>
                <a:lnTo>
                  <a:pt x="2442" y="844"/>
                </a:lnTo>
                <a:lnTo>
                  <a:pt x="2508" y="908"/>
                </a:lnTo>
                <a:lnTo>
                  <a:pt x="2574" y="974"/>
                </a:lnTo>
                <a:lnTo>
                  <a:pt x="2638" y="1042"/>
                </a:lnTo>
                <a:lnTo>
                  <a:pt x="2700" y="1112"/>
                </a:lnTo>
                <a:lnTo>
                  <a:pt x="2764" y="1186"/>
                </a:lnTo>
                <a:lnTo>
                  <a:pt x="2826" y="1266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 flipV="1">
            <a:off x="5019675" y="3152775"/>
            <a:ext cx="22225" cy="317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5057775" y="3105150"/>
            <a:ext cx="22225" cy="28575"/>
          </a:xfrm>
          <a:custGeom>
            <a:avLst/>
            <a:gdLst>
              <a:gd name="T0" fmla="*/ 0 w 14"/>
              <a:gd name="T1" fmla="*/ 18 h 18"/>
              <a:gd name="T2" fmla="*/ 0 w 14"/>
              <a:gd name="T3" fmla="*/ 18 h 18"/>
              <a:gd name="T4" fmla="*/ 14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18"/>
                </a:moveTo>
                <a:lnTo>
                  <a:pt x="0" y="18"/>
                </a:lnTo>
                <a:lnTo>
                  <a:pt x="14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5095875" y="3057525"/>
            <a:ext cx="25400" cy="25400"/>
          </a:xfrm>
          <a:custGeom>
            <a:avLst/>
            <a:gdLst>
              <a:gd name="T0" fmla="*/ 0 w 16"/>
              <a:gd name="T1" fmla="*/ 16 h 16"/>
              <a:gd name="T2" fmla="*/ 0 w 16"/>
              <a:gd name="T3" fmla="*/ 16 h 16"/>
              <a:gd name="T4" fmla="*/ 16 w 16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0" y="16"/>
                </a:lnTo>
                <a:lnTo>
                  <a:pt x="16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5140325" y="3013075"/>
            <a:ext cx="25400" cy="25400"/>
          </a:xfrm>
          <a:custGeom>
            <a:avLst/>
            <a:gdLst>
              <a:gd name="T0" fmla="*/ 0 w 16"/>
              <a:gd name="T1" fmla="*/ 16 h 16"/>
              <a:gd name="T2" fmla="*/ 0 w 16"/>
              <a:gd name="T3" fmla="*/ 14 h 16"/>
              <a:gd name="T4" fmla="*/ 14 w 16"/>
              <a:gd name="T5" fmla="*/ 2 h 16"/>
              <a:gd name="T6" fmla="*/ 16 w 16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0" y="14"/>
                </a:lnTo>
                <a:lnTo>
                  <a:pt x="14" y="2"/>
                </a:lnTo>
                <a:lnTo>
                  <a:pt x="16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5187950" y="2971800"/>
            <a:ext cx="28575" cy="22225"/>
          </a:xfrm>
          <a:custGeom>
            <a:avLst/>
            <a:gdLst>
              <a:gd name="T0" fmla="*/ 0 w 18"/>
              <a:gd name="T1" fmla="*/ 14 h 14"/>
              <a:gd name="T2" fmla="*/ 0 w 18"/>
              <a:gd name="T3" fmla="*/ 14 h 14"/>
              <a:gd name="T4" fmla="*/ 16 w 18"/>
              <a:gd name="T5" fmla="*/ 2 h 14"/>
              <a:gd name="T6" fmla="*/ 18 w 18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0" y="14"/>
                </a:lnTo>
                <a:lnTo>
                  <a:pt x="16" y="2"/>
                </a:lnTo>
                <a:lnTo>
                  <a:pt x="18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5238750" y="2940050"/>
            <a:ext cx="34925" cy="19050"/>
          </a:xfrm>
          <a:custGeom>
            <a:avLst/>
            <a:gdLst>
              <a:gd name="T0" fmla="*/ 0 w 22"/>
              <a:gd name="T1" fmla="*/ 12 h 12"/>
              <a:gd name="T2" fmla="*/ 2 w 22"/>
              <a:gd name="T3" fmla="*/ 12 h 12"/>
              <a:gd name="T4" fmla="*/ 20 w 22"/>
              <a:gd name="T5" fmla="*/ 2 h 12"/>
              <a:gd name="T6" fmla="*/ 22 w 22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12">
                <a:moveTo>
                  <a:pt x="0" y="12"/>
                </a:moveTo>
                <a:lnTo>
                  <a:pt x="2" y="12"/>
                </a:lnTo>
                <a:lnTo>
                  <a:pt x="20" y="2"/>
                </a:lnTo>
                <a:lnTo>
                  <a:pt x="22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95900" y="2917825"/>
            <a:ext cx="34925" cy="12700"/>
          </a:xfrm>
          <a:custGeom>
            <a:avLst/>
            <a:gdLst>
              <a:gd name="T0" fmla="*/ 0 w 22"/>
              <a:gd name="T1" fmla="*/ 8 h 8"/>
              <a:gd name="T2" fmla="*/ 4 w 22"/>
              <a:gd name="T3" fmla="*/ 8 h 8"/>
              <a:gd name="T4" fmla="*/ 22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8"/>
                </a:moveTo>
                <a:lnTo>
                  <a:pt x="4" y="8"/>
                </a:lnTo>
                <a:lnTo>
                  <a:pt x="22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56225" y="2905125"/>
            <a:ext cx="38100" cy="6350"/>
          </a:xfrm>
          <a:custGeom>
            <a:avLst/>
            <a:gdLst>
              <a:gd name="T0" fmla="*/ 0 w 24"/>
              <a:gd name="T1" fmla="*/ 4 h 4"/>
              <a:gd name="T2" fmla="*/ 10 w 24"/>
              <a:gd name="T3" fmla="*/ 2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10" y="2"/>
                </a:lnTo>
                <a:lnTo>
                  <a:pt x="24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419725" y="2898775"/>
            <a:ext cx="38100" cy="3175"/>
          </a:xfrm>
          <a:custGeom>
            <a:avLst/>
            <a:gdLst>
              <a:gd name="T0" fmla="*/ 0 w 24"/>
              <a:gd name="T1" fmla="*/ 2 h 2"/>
              <a:gd name="T2" fmla="*/ 20 w 24"/>
              <a:gd name="T3" fmla="*/ 0 h 2"/>
              <a:gd name="T4" fmla="*/ 24 w 2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2" name="Freeform 25"/>
          <p:cNvSpPr>
            <a:spLocks/>
          </p:cNvSpPr>
          <p:nvPr/>
        </p:nvSpPr>
        <p:spPr bwMode="auto">
          <a:xfrm>
            <a:off x="5483225" y="2898775"/>
            <a:ext cx="38100" cy="0"/>
          </a:xfrm>
          <a:custGeom>
            <a:avLst/>
            <a:gdLst>
              <a:gd name="T0" fmla="*/ 0 w 24"/>
              <a:gd name="T1" fmla="*/ 8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8" y="0"/>
                </a:lnTo>
                <a:lnTo>
                  <a:pt x="24" y="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3" name="Freeform 26"/>
          <p:cNvSpPr>
            <a:spLocks/>
          </p:cNvSpPr>
          <p:nvPr/>
        </p:nvSpPr>
        <p:spPr bwMode="auto">
          <a:xfrm>
            <a:off x="5546725" y="2901950"/>
            <a:ext cx="38100" cy="3175"/>
          </a:xfrm>
          <a:custGeom>
            <a:avLst/>
            <a:gdLst>
              <a:gd name="T0" fmla="*/ 0 w 24"/>
              <a:gd name="T1" fmla="*/ 0 h 2"/>
              <a:gd name="T2" fmla="*/ 0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0"/>
                </a:moveTo>
                <a:lnTo>
                  <a:pt x="0" y="0"/>
                </a:lnTo>
                <a:lnTo>
                  <a:pt x="24" y="2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5" name="Line 27"/>
          <p:cNvSpPr>
            <a:spLocks noChangeShapeType="1"/>
          </p:cNvSpPr>
          <p:nvPr/>
        </p:nvSpPr>
        <p:spPr bwMode="auto">
          <a:xfrm>
            <a:off x="5610225" y="2908300"/>
            <a:ext cx="34925" cy="63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6" name="Line 28"/>
          <p:cNvSpPr>
            <a:spLocks noChangeShapeType="1"/>
          </p:cNvSpPr>
          <p:nvPr/>
        </p:nvSpPr>
        <p:spPr bwMode="auto">
          <a:xfrm>
            <a:off x="5670550" y="2917825"/>
            <a:ext cx="38100" cy="63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7" name="Line 29"/>
          <p:cNvSpPr>
            <a:spLocks noChangeShapeType="1"/>
          </p:cNvSpPr>
          <p:nvPr/>
        </p:nvSpPr>
        <p:spPr bwMode="auto">
          <a:xfrm>
            <a:off x="5734050" y="2930525"/>
            <a:ext cx="38100" cy="63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8" name="Line 30"/>
          <p:cNvSpPr>
            <a:spLocks noChangeShapeType="1"/>
          </p:cNvSpPr>
          <p:nvPr/>
        </p:nvSpPr>
        <p:spPr bwMode="auto">
          <a:xfrm>
            <a:off x="5797550" y="2943225"/>
            <a:ext cx="34925" cy="95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9" name="Line 31"/>
          <p:cNvSpPr>
            <a:spLocks noChangeShapeType="1"/>
          </p:cNvSpPr>
          <p:nvPr/>
        </p:nvSpPr>
        <p:spPr bwMode="auto">
          <a:xfrm>
            <a:off x="5857875" y="2955925"/>
            <a:ext cx="38100" cy="95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0" name="Line 32"/>
          <p:cNvSpPr>
            <a:spLocks noChangeShapeType="1"/>
          </p:cNvSpPr>
          <p:nvPr/>
        </p:nvSpPr>
        <p:spPr bwMode="auto">
          <a:xfrm>
            <a:off x="5918200" y="2971800"/>
            <a:ext cx="38100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1" name="Line 33"/>
          <p:cNvSpPr>
            <a:spLocks noChangeShapeType="1"/>
          </p:cNvSpPr>
          <p:nvPr/>
        </p:nvSpPr>
        <p:spPr bwMode="auto">
          <a:xfrm>
            <a:off x="5981700" y="2990850"/>
            <a:ext cx="34925" cy="95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2" name="Line 34"/>
          <p:cNvSpPr>
            <a:spLocks noChangeShapeType="1"/>
          </p:cNvSpPr>
          <p:nvPr/>
        </p:nvSpPr>
        <p:spPr bwMode="auto">
          <a:xfrm>
            <a:off x="6042025" y="3006725"/>
            <a:ext cx="34925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3" name="Line 35"/>
          <p:cNvSpPr>
            <a:spLocks noChangeShapeType="1"/>
          </p:cNvSpPr>
          <p:nvPr/>
        </p:nvSpPr>
        <p:spPr bwMode="auto">
          <a:xfrm>
            <a:off x="6102350" y="3025775"/>
            <a:ext cx="34925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4" name="Line 36"/>
          <p:cNvSpPr>
            <a:spLocks noChangeShapeType="1"/>
          </p:cNvSpPr>
          <p:nvPr/>
        </p:nvSpPr>
        <p:spPr bwMode="auto">
          <a:xfrm>
            <a:off x="6162675" y="3044825"/>
            <a:ext cx="34925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5" name="Line 37"/>
          <p:cNvSpPr>
            <a:spLocks noChangeShapeType="1"/>
          </p:cNvSpPr>
          <p:nvPr/>
        </p:nvSpPr>
        <p:spPr bwMode="auto">
          <a:xfrm>
            <a:off x="6223000" y="3067050"/>
            <a:ext cx="34925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6" name="Line 38"/>
          <p:cNvSpPr>
            <a:spLocks noChangeShapeType="1"/>
          </p:cNvSpPr>
          <p:nvPr/>
        </p:nvSpPr>
        <p:spPr bwMode="auto">
          <a:xfrm>
            <a:off x="6283325" y="3089275"/>
            <a:ext cx="34925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7" name="Line 39"/>
          <p:cNvSpPr>
            <a:spLocks noChangeShapeType="1"/>
          </p:cNvSpPr>
          <p:nvPr/>
        </p:nvSpPr>
        <p:spPr bwMode="auto">
          <a:xfrm>
            <a:off x="6340475" y="3111500"/>
            <a:ext cx="38100" cy="127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8" name="Line 40"/>
          <p:cNvSpPr>
            <a:spLocks noChangeShapeType="1"/>
          </p:cNvSpPr>
          <p:nvPr/>
        </p:nvSpPr>
        <p:spPr bwMode="auto">
          <a:xfrm>
            <a:off x="6400800" y="3133725"/>
            <a:ext cx="34925" cy="158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9" name="Freeform 41"/>
          <p:cNvSpPr>
            <a:spLocks/>
          </p:cNvSpPr>
          <p:nvPr/>
        </p:nvSpPr>
        <p:spPr bwMode="auto">
          <a:xfrm>
            <a:off x="6457950" y="3159125"/>
            <a:ext cx="34925" cy="15875"/>
          </a:xfrm>
          <a:custGeom>
            <a:avLst/>
            <a:gdLst>
              <a:gd name="T0" fmla="*/ 0 w 22"/>
              <a:gd name="T1" fmla="*/ 0 h 10"/>
              <a:gd name="T2" fmla="*/ 22 w 22"/>
              <a:gd name="T3" fmla="*/ 8 h 10"/>
              <a:gd name="T4" fmla="*/ 22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lnTo>
                  <a:pt x="22" y="8"/>
                </a:lnTo>
                <a:lnTo>
                  <a:pt x="22" y="1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0" name="Line 42"/>
          <p:cNvSpPr>
            <a:spLocks noChangeShapeType="1"/>
          </p:cNvSpPr>
          <p:nvPr/>
        </p:nvSpPr>
        <p:spPr bwMode="auto">
          <a:xfrm>
            <a:off x="6518275" y="3184525"/>
            <a:ext cx="31750" cy="158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1" name="Freeform 43"/>
          <p:cNvSpPr>
            <a:spLocks/>
          </p:cNvSpPr>
          <p:nvPr/>
        </p:nvSpPr>
        <p:spPr bwMode="auto">
          <a:xfrm>
            <a:off x="6575425" y="3213100"/>
            <a:ext cx="31750" cy="15875"/>
          </a:xfrm>
          <a:custGeom>
            <a:avLst/>
            <a:gdLst>
              <a:gd name="T0" fmla="*/ 0 w 20"/>
              <a:gd name="T1" fmla="*/ 0 h 10"/>
              <a:gd name="T2" fmla="*/ 12 w 20"/>
              <a:gd name="T3" fmla="*/ 6 h 10"/>
              <a:gd name="T4" fmla="*/ 20 w 2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2" y="6"/>
                </a:lnTo>
                <a:lnTo>
                  <a:pt x="20" y="10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2" name="Line 44"/>
          <p:cNvSpPr>
            <a:spLocks noChangeShapeType="1"/>
          </p:cNvSpPr>
          <p:nvPr/>
        </p:nvSpPr>
        <p:spPr bwMode="auto">
          <a:xfrm>
            <a:off x="6629400" y="3241675"/>
            <a:ext cx="34925" cy="190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3" name="Freeform 45"/>
          <p:cNvSpPr>
            <a:spLocks/>
          </p:cNvSpPr>
          <p:nvPr/>
        </p:nvSpPr>
        <p:spPr bwMode="auto">
          <a:xfrm>
            <a:off x="6686550" y="3270250"/>
            <a:ext cx="34925" cy="19050"/>
          </a:xfrm>
          <a:custGeom>
            <a:avLst/>
            <a:gdLst>
              <a:gd name="T0" fmla="*/ 0 w 22"/>
              <a:gd name="T1" fmla="*/ 0 h 12"/>
              <a:gd name="T2" fmla="*/ 6 w 22"/>
              <a:gd name="T3" fmla="*/ 4 h 12"/>
              <a:gd name="T4" fmla="*/ 22 w 22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2">
                <a:moveTo>
                  <a:pt x="0" y="0"/>
                </a:moveTo>
                <a:lnTo>
                  <a:pt x="6" y="4"/>
                </a:lnTo>
                <a:lnTo>
                  <a:pt x="22" y="12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4" name="Line 46"/>
          <p:cNvSpPr>
            <a:spLocks noChangeShapeType="1"/>
          </p:cNvSpPr>
          <p:nvPr/>
        </p:nvSpPr>
        <p:spPr bwMode="auto">
          <a:xfrm>
            <a:off x="6740525" y="3302000"/>
            <a:ext cx="34925" cy="190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5" name="Line 47"/>
          <p:cNvSpPr>
            <a:spLocks noChangeShapeType="1"/>
          </p:cNvSpPr>
          <p:nvPr/>
        </p:nvSpPr>
        <p:spPr bwMode="auto">
          <a:xfrm>
            <a:off x="6797675" y="3333750"/>
            <a:ext cx="31750" cy="222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6" name="Line 48"/>
          <p:cNvSpPr>
            <a:spLocks noChangeShapeType="1"/>
          </p:cNvSpPr>
          <p:nvPr/>
        </p:nvSpPr>
        <p:spPr bwMode="auto">
          <a:xfrm>
            <a:off x="6851650" y="3368675"/>
            <a:ext cx="31750" cy="190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7" name="Line 49"/>
          <p:cNvSpPr>
            <a:spLocks noChangeShapeType="1"/>
          </p:cNvSpPr>
          <p:nvPr/>
        </p:nvSpPr>
        <p:spPr bwMode="auto">
          <a:xfrm>
            <a:off x="6905625" y="3400425"/>
            <a:ext cx="31750" cy="222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8" name="Freeform 50"/>
          <p:cNvSpPr>
            <a:spLocks/>
          </p:cNvSpPr>
          <p:nvPr/>
        </p:nvSpPr>
        <p:spPr bwMode="auto">
          <a:xfrm>
            <a:off x="6959600" y="3435350"/>
            <a:ext cx="31750" cy="22225"/>
          </a:xfrm>
          <a:custGeom>
            <a:avLst/>
            <a:gdLst>
              <a:gd name="T0" fmla="*/ 0 w 20"/>
              <a:gd name="T1" fmla="*/ 0 h 14"/>
              <a:gd name="T2" fmla="*/ 18 w 20"/>
              <a:gd name="T3" fmla="*/ 12 h 14"/>
              <a:gd name="T4" fmla="*/ 20 w 20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0" y="0"/>
                </a:moveTo>
                <a:lnTo>
                  <a:pt x="18" y="12"/>
                </a:lnTo>
                <a:lnTo>
                  <a:pt x="20" y="14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9" name="Line 51"/>
          <p:cNvSpPr>
            <a:spLocks noChangeShapeType="1"/>
          </p:cNvSpPr>
          <p:nvPr/>
        </p:nvSpPr>
        <p:spPr bwMode="auto">
          <a:xfrm>
            <a:off x="7010400" y="3470275"/>
            <a:ext cx="31750" cy="222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0" name="Line 52"/>
          <p:cNvSpPr>
            <a:spLocks noChangeShapeType="1"/>
          </p:cNvSpPr>
          <p:nvPr/>
        </p:nvSpPr>
        <p:spPr bwMode="auto">
          <a:xfrm>
            <a:off x="7064375" y="3505200"/>
            <a:ext cx="31750" cy="222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1" name="Line 53"/>
          <p:cNvSpPr>
            <a:spLocks noChangeShapeType="1"/>
          </p:cNvSpPr>
          <p:nvPr/>
        </p:nvSpPr>
        <p:spPr bwMode="auto">
          <a:xfrm>
            <a:off x="7118350" y="3540125"/>
            <a:ext cx="31750" cy="2222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2" name="Line 54"/>
          <p:cNvSpPr>
            <a:spLocks noChangeShapeType="1"/>
          </p:cNvSpPr>
          <p:nvPr/>
        </p:nvSpPr>
        <p:spPr bwMode="auto">
          <a:xfrm>
            <a:off x="7169150" y="3575050"/>
            <a:ext cx="9525" cy="63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3" name="Rectangle 55"/>
          <p:cNvSpPr>
            <a:spLocks noChangeArrowheads="1"/>
          </p:cNvSpPr>
          <p:nvPr/>
        </p:nvSpPr>
        <p:spPr bwMode="auto">
          <a:xfrm>
            <a:off x="3114675" y="3038475"/>
            <a:ext cx="13962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intervention du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nécessaire pour relancer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dynamique 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46" name="Rectangle 98"/>
          <p:cNvSpPr>
            <a:spLocks noChangeArrowheads="1"/>
          </p:cNvSpPr>
          <p:nvPr/>
        </p:nvSpPr>
        <p:spPr bwMode="auto">
          <a:xfrm>
            <a:off x="1962150" y="2301875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47" name="Rectangle 99"/>
          <p:cNvSpPr>
            <a:spLocks noChangeArrowheads="1"/>
          </p:cNvSpPr>
          <p:nvPr/>
        </p:nvSpPr>
        <p:spPr bwMode="auto">
          <a:xfrm>
            <a:off x="1987550" y="2301875"/>
            <a:ext cx="11445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Implication des membres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l’équipe projet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64" name="Rectangle 116"/>
          <p:cNvSpPr>
            <a:spLocks noChangeArrowheads="1"/>
          </p:cNvSpPr>
          <p:nvPr/>
        </p:nvSpPr>
        <p:spPr bwMode="auto">
          <a:xfrm>
            <a:off x="6175375" y="4816475"/>
            <a:ext cx="91050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Durée 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6425165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PYRAMIDE DE MASLOW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105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RELANCER PÉRIODIQUEMENT L’ÉQUIPE PROJET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60429" y="2457426"/>
            <a:ext cx="6155291" cy="2619375"/>
            <a:chOff x="2182813" y="2273300"/>
            <a:chExt cx="4924241" cy="2095500"/>
          </a:xfrm>
        </p:grpSpPr>
        <p:sp>
          <p:nvSpPr>
            <p:cNvPr id="1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182813" y="2276475"/>
              <a:ext cx="4778375" cy="2089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3598863" y="2282825"/>
              <a:ext cx="523875" cy="412750"/>
            </a:xfrm>
            <a:custGeom>
              <a:avLst/>
              <a:gdLst>
                <a:gd name="T0" fmla="*/ 0 w 330"/>
                <a:gd name="T1" fmla="*/ 260 h 260"/>
                <a:gd name="T2" fmla="*/ 164 w 330"/>
                <a:gd name="T3" fmla="*/ 0 h 260"/>
                <a:gd name="T4" fmla="*/ 330 w 330"/>
                <a:gd name="T5" fmla="*/ 260 h 260"/>
                <a:gd name="T6" fmla="*/ 0 w 330"/>
                <a:gd name="T7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260">
                  <a:moveTo>
                    <a:pt x="0" y="260"/>
                  </a:moveTo>
                  <a:lnTo>
                    <a:pt x="164" y="0"/>
                  </a:lnTo>
                  <a:lnTo>
                    <a:pt x="330" y="260"/>
                  </a:lnTo>
                  <a:lnTo>
                    <a:pt x="0" y="260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3598863" y="2282825"/>
              <a:ext cx="523875" cy="412750"/>
            </a:xfrm>
            <a:custGeom>
              <a:avLst/>
              <a:gdLst>
                <a:gd name="T0" fmla="*/ 0 w 330"/>
                <a:gd name="T1" fmla="*/ 260 h 260"/>
                <a:gd name="T2" fmla="*/ 164 w 330"/>
                <a:gd name="T3" fmla="*/ 0 h 260"/>
                <a:gd name="T4" fmla="*/ 330 w 330"/>
                <a:gd name="T5" fmla="*/ 260 h 260"/>
                <a:gd name="T6" fmla="*/ 0 w 330"/>
                <a:gd name="T7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260">
                  <a:moveTo>
                    <a:pt x="0" y="260"/>
                  </a:moveTo>
                  <a:lnTo>
                    <a:pt x="164" y="0"/>
                  </a:lnTo>
                  <a:lnTo>
                    <a:pt x="330" y="260"/>
                  </a:lnTo>
                  <a:lnTo>
                    <a:pt x="0" y="2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32" name="Picture 8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3335338" y="2695575"/>
              <a:ext cx="1050925" cy="419100"/>
            </a:xfrm>
            <a:custGeom>
              <a:avLst/>
              <a:gdLst>
                <a:gd name="T0" fmla="*/ 0 w 662"/>
                <a:gd name="T1" fmla="*/ 264 h 264"/>
                <a:gd name="T2" fmla="*/ 166 w 662"/>
                <a:gd name="T3" fmla="*/ 0 h 264"/>
                <a:gd name="T4" fmla="*/ 496 w 662"/>
                <a:gd name="T5" fmla="*/ 0 h 264"/>
                <a:gd name="T6" fmla="*/ 662 w 662"/>
                <a:gd name="T7" fmla="*/ 264 h 264"/>
                <a:gd name="T8" fmla="*/ 0 w 662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264">
                  <a:moveTo>
                    <a:pt x="0" y="264"/>
                  </a:moveTo>
                  <a:lnTo>
                    <a:pt x="166" y="0"/>
                  </a:lnTo>
                  <a:lnTo>
                    <a:pt x="496" y="0"/>
                  </a:lnTo>
                  <a:lnTo>
                    <a:pt x="662" y="264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3335338" y="2695575"/>
              <a:ext cx="1050925" cy="419100"/>
            </a:xfrm>
            <a:custGeom>
              <a:avLst/>
              <a:gdLst>
                <a:gd name="T0" fmla="*/ 0 w 662"/>
                <a:gd name="T1" fmla="*/ 264 h 264"/>
                <a:gd name="T2" fmla="*/ 166 w 662"/>
                <a:gd name="T3" fmla="*/ 0 h 264"/>
                <a:gd name="T4" fmla="*/ 496 w 662"/>
                <a:gd name="T5" fmla="*/ 0 h 264"/>
                <a:gd name="T6" fmla="*/ 662 w 662"/>
                <a:gd name="T7" fmla="*/ 264 h 264"/>
                <a:gd name="T8" fmla="*/ 0 w 662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264">
                  <a:moveTo>
                    <a:pt x="0" y="264"/>
                  </a:moveTo>
                  <a:lnTo>
                    <a:pt x="166" y="0"/>
                  </a:lnTo>
                  <a:lnTo>
                    <a:pt x="496" y="0"/>
                  </a:lnTo>
                  <a:lnTo>
                    <a:pt x="662" y="264"/>
                  </a:lnTo>
                  <a:lnTo>
                    <a:pt x="0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3335338" y="2695575"/>
              <a:ext cx="1050925" cy="419100"/>
            </a:xfrm>
            <a:custGeom>
              <a:avLst/>
              <a:gdLst>
                <a:gd name="T0" fmla="*/ 0 w 662"/>
                <a:gd name="T1" fmla="*/ 264 h 264"/>
                <a:gd name="T2" fmla="*/ 166 w 662"/>
                <a:gd name="T3" fmla="*/ 0 h 264"/>
                <a:gd name="T4" fmla="*/ 496 w 662"/>
                <a:gd name="T5" fmla="*/ 0 h 264"/>
                <a:gd name="T6" fmla="*/ 662 w 662"/>
                <a:gd name="T7" fmla="*/ 264 h 264"/>
                <a:gd name="T8" fmla="*/ 0 w 662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264">
                  <a:moveTo>
                    <a:pt x="0" y="264"/>
                  </a:moveTo>
                  <a:lnTo>
                    <a:pt x="166" y="0"/>
                  </a:lnTo>
                  <a:lnTo>
                    <a:pt x="496" y="0"/>
                  </a:lnTo>
                  <a:lnTo>
                    <a:pt x="662" y="264"/>
                  </a:lnTo>
                  <a:lnTo>
                    <a:pt x="0" y="264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3074988" y="3114675"/>
              <a:ext cx="1571625" cy="415925"/>
            </a:xfrm>
            <a:custGeom>
              <a:avLst/>
              <a:gdLst>
                <a:gd name="T0" fmla="*/ 0 w 990"/>
                <a:gd name="T1" fmla="*/ 262 h 262"/>
                <a:gd name="T2" fmla="*/ 164 w 990"/>
                <a:gd name="T3" fmla="*/ 0 h 262"/>
                <a:gd name="T4" fmla="*/ 826 w 990"/>
                <a:gd name="T5" fmla="*/ 0 h 262"/>
                <a:gd name="T6" fmla="*/ 990 w 990"/>
                <a:gd name="T7" fmla="*/ 262 h 262"/>
                <a:gd name="T8" fmla="*/ 0 w 99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0" h="262">
                  <a:moveTo>
                    <a:pt x="0" y="262"/>
                  </a:moveTo>
                  <a:lnTo>
                    <a:pt x="164" y="0"/>
                  </a:lnTo>
                  <a:lnTo>
                    <a:pt x="826" y="0"/>
                  </a:lnTo>
                  <a:lnTo>
                    <a:pt x="990" y="262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3074988" y="3114675"/>
              <a:ext cx="1571625" cy="415925"/>
            </a:xfrm>
            <a:custGeom>
              <a:avLst/>
              <a:gdLst>
                <a:gd name="T0" fmla="*/ 0 w 990"/>
                <a:gd name="T1" fmla="*/ 262 h 262"/>
                <a:gd name="T2" fmla="*/ 164 w 990"/>
                <a:gd name="T3" fmla="*/ 0 h 262"/>
                <a:gd name="T4" fmla="*/ 826 w 990"/>
                <a:gd name="T5" fmla="*/ 0 h 262"/>
                <a:gd name="T6" fmla="*/ 990 w 990"/>
                <a:gd name="T7" fmla="*/ 262 h 262"/>
                <a:gd name="T8" fmla="*/ 0 w 99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0" h="262">
                  <a:moveTo>
                    <a:pt x="0" y="262"/>
                  </a:moveTo>
                  <a:lnTo>
                    <a:pt x="164" y="0"/>
                  </a:lnTo>
                  <a:lnTo>
                    <a:pt x="826" y="0"/>
                  </a:lnTo>
                  <a:lnTo>
                    <a:pt x="990" y="262"/>
                  </a:lnTo>
                  <a:lnTo>
                    <a:pt x="0" y="2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8" name="Freeform 14"/>
            <p:cNvSpPr>
              <a:spLocks/>
            </p:cNvSpPr>
            <p:nvPr/>
          </p:nvSpPr>
          <p:spPr bwMode="auto">
            <a:xfrm>
              <a:off x="3074988" y="3114675"/>
              <a:ext cx="1571625" cy="415925"/>
            </a:xfrm>
            <a:custGeom>
              <a:avLst/>
              <a:gdLst>
                <a:gd name="T0" fmla="*/ 0 w 990"/>
                <a:gd name="T1" fmla="*/ 262 h 262"/>
                <a:gd name="T2" fmla="*/ 164 w 990"/>
                <a:gd name="T3" fmla="*/ 0 h 262"/>
                <a:gd name="T4" fmla="*/ 826 w 990"/>
                <a:gd name="T5" fmla="*/ 0 h 262"/>
                <a:gd name="T6" fmla="*/ 990 w 990"/>
                <a:gd name="T7" fmla="*/ 262 h 262"/>
                <a:gd name="T8" fmla="*/ 0 w 99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0" h="262">
                  <a:moveTo>
                    <a:pt x="0" y="262"/>
                  </a:moveTo>
                  <a:lnTo>
                    <a:pt x="164" y="0"/>
                  </a:lnTo>
                  <a:lnTo>
                    <a:pt x="826" y="0"/>
                  </a:lnTo>
                  <a:lnTo>
                    <a:pt x="990" y="262"/>
                  </a:lnTo>
                  <a:lnTo>
                    <a:pt x="0" y="26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7" name="Freeform 15"/>
            <p:cNvSpPr>
              <a:spLocks/>
            </p:cNvSpPr>
            <p:nvPr/>
          </p:nvSpPr>
          <p:spPr bwMode="auto">
            <a:xfrm>
              <a:off x="2814638" y="3530600"/>
              <a:ext cx="2095500" cy="415925"/>
            </a:xfrm>
            <a:custGeom>
              <a:avLst/>
              <a:gdLst>
                <a:gd name="T0" fmla="*/ 0 w 1320"/>
                <a:gd name="T1" fmla="*/ 262 h 262"/>
                <a:gd name="T2" fmla="*/ 164 w 1320"/>
                <a:gd name="T3" fmla="*/ 0 h 262"/>
                <a:gd name="T4" fmla="*/ 1154 w 1320"/>
                <a:gd name="T5" fmla="*/ 0 h 262"/>
                <a:gd name="T6" fmla="*/ 1320 w 1320"/>
                <a:gd name="T7" fmla="*/ 262 h 262"/>
                <a:gd name="T8" fmla="*/ 0 w 132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0" h="262">
                  <a:moveTo>
                    <a:pt x="0" y="262"/>
                  </a:moveTo>
                  <a:lnTo>
                    <a:pt x="164" y="0"/>
                  </a:lnTo>
                  <a:lnTo>
                    <a:pt x="1154" y="0"/>
                  </a:lnTo>
                  <a:lnTo>
                    <a:pt x="1320" y="262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" name="Freeform 16"/>
            <p:cNvSpPr>
              <a:spLocks/>
            </p:cNvSpPr>
            <p:nvPr/>
          </p:nvSpPr>
          <p:spPr bwMode="auto">
            <a:xfrm>
              <a:off x="2814638" y="3530600"/>
              <a:ext cx="2095500" cy="415925"/>
            </a:xfrm>
            <a:custGeom>
              <a:avLst/>
              <a:gdLst>
                <a:gd name="T0" fmla="*/ 0 w 1320"/>
                <a:gd name="T1" fmla="*/ 262 h 262"/>
                <a:gd name="T2" fmla="*/ 164 w 1320"/>
                <a:gd name="T3" fmla="*/ 0 h 262"/>
                <a:gd name="T4" fmla="*/ 1154 w 1320"/>
                <a:gd name="T5" fmla="*/ 0 h 262"/>
                <a:gd name="T6" fmla="*/ 1320 w 1320"/>
                <a:gd name="T7" fmla="*/ 262 h 262"/>
                <a:gd name="T8" fmla="*/ 0 w 132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0" h="262">
                  <a:moveTo>
                    <a:pt x="0" y="262"/>
                  </a:moveTo>
                  <a:lnTo>
                    <a:pt x="164" y="0"/>
                  </a:lnTo>
                  <a:lnTo>
                    <a:pt x="1154" y="0"/>
                  </a:lnTo>
                  <a:lnTo>
                    <a:pt x="1320" y="262"/>
                  </a:lnTo>
                  <a:lnTo>
                    <a:pt x="0" y="2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" name="Freeform 17"/>
            <p:cNvSpPr>
              <a:spLocks/>
            </p:cNvSpPr>
            <p:nvPr/>
          </p:nvSpPr>
          <p:spPr bwMode="auto">
            <a:xfrm>
              <a:off x="2814638" y="3530600"/>
              <a:ext cx="2095500" cy="415925"/>
            </a:xfrm>
            <a:custGeom>
              <a:avLst/>
              <a:gdLst>
                <a:gd name="T0" fmla="*/ 0 w 1320"/>
                <a:gd name="T1" fmla="*/ 262 h 262"/>
                <a:gd name="T2" fmla="*/ 164 w 1320"/>
                <a:gd name="T3" fmla="*/ 0 h 262"/>
                <a:gd name="T4" fmla="*/ 1154 w 1320"/>
                <a:gd name="T5" fmla="*/ 0 h 262"/>
                <a:gd name="T6" fmla="*/ 1320 w 1320"/>
                <a:gd name="T7" fmla="*/ 262 h 262"/>
                <a:gd name="T8" fmla="*/ 0 w 1320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0" h="262">
                  <a:moveTo>
                    <a:pt x="0" y="262"/>
                  </a:moveTo>
                  <a:lnTo>
                    <a:pt x="164" y="0"/>
                  </a:lnTo>
                  <a:lnTo>
                    <a:pt x="1154" y="0"/>
                  </a:lnTo>
                  <a:lnTo>
                    <a:pt x="1320" y="262"/>
                  </a:lnTo>
                  <a:lnTo>
                    <a:pt x="0" y="26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7" name="Freeform 18"/>
            <p:cNvSpPr>
              <a:spLocks/>
            </p:cNvSpPr>
            <p:nvPr/>
          </p:nvSpPr>
          <p:spPr bwMode="auto">
            <a:xfrm>
              <a:off x="2551113" y="3946525"/>
              <a:ext cx="2622550" cy="415925"/>
            </a:xfrm>
            <a:custGeom>
              <a:avLst/>
              <a:gdLst>
                <a:gd name="T0" fmla="*/ 0 w 1652"/>
                <a:gd name="T1" fmla="*/ 262 h 262"/>
                <a:gd name="T2" fmla="*/ 164 w 1652"/>
                <a:gd name="T3" fmla="*/ 0 h 262"/>
                <a:gd name="T4" fmla="*/ 1486 w 1652"/>
                <a:gd name="T5" fmla="*/ 0 h 262"/>
                <a:gd name="T6" fmla="*/ 1652 w 1652"/>
                <a:gd name="T7" fmla="*/ 262 h 262"/>
                <a:gd name="T8" fmla="*/ 0 w 1652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2" h="262">
                  <a:moveTo>
                    <a:pt x="0" y="262"/>
                  </a:moveTo>
                  <a:lnTo>
                    <a:pt x="164" y="0"/>
                  </a:lnTo>
                  <a:lnTo>
                    <a:pt x="1486" y="0"/>
                  </a:lnTo>
                  <a:lnTo>
                    <a:pt x="1652" y="262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8" name="Freeform 19"/>
            <p:cNvSpPr>
              <a:spLocks/>
            </p:cNvSpPr>
            <p:nvPr/>
          </p:nvSpPr>
          <p:spPr bwMode="auto">
            <a:xfrm>
              <a:off x="2551113" y="3946525"/>
              <a:ext cx="2622550" cy="415925"/>
            </a:xfrm>
            <a:custGeom>
              <a:avLst/>
              <a:gdLst>
                <a:gd name="T0" fmla="*/ 0 w 1652"/>
                <a:gd name="T1" fmla="*/ 262 h 262"/>
                <a:gd name="T2" fmla="*/ 164 w 1652"/>
                <a:gd name="T3" fmla="*/ 0 h 262"/>
                <a:gd name="T4" fmla="*/ 1486 w 1652"/>
                <a:gd name="T5" fmla="*/ 0 h 262"/>
                <a:gd name="T6" fmla="*/ 1652 w 1652"/>
                <a:gd name="T7" fmla="*/ 262 h 262"/>
                <a:gd name="T8" fmla="*/ 0 w 1652"/>
                <a:gd name="T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2" h="262">
                  <a:moveTo>
                    <a:pt x="0" y="262"/>
                  </a:moveTo>
                  <a:lnTo>
                    <a:pt x="164" y="0"/>
                  </a:lnTo>
                  <a:lnTo>
                    <a:pt x="1486" y="0"/>
                  </a:lnTo>
                  <a:lnTo>
                    <a:pt x="1652" y="262"/>
                  </a:lnTo>
                  <a:lnTo>
                    <a:pt x="0" y="2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44" name="Picture 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9" name="Rectangle 21"/>
            <p:cNvSpPr>
              <a:spLocks noChangeArrowheads="1"/>
            </p:cNvSpPr>
            <p:nvPr/>
          </p:nvSpPr>
          <p:spPr bwMode="auto">
            <a:xfrm>
              <a:off x="5421313" y="4054475"/>
              <a:ext cx="196850" cy="1968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0" name="Rectangle 22"/>
            <p:cNvSpPr>
              <a:spLocks noChangeArrowheads="1"/>
            </p:cNvSpPr>
            <p:nvPr/>
          </p:nvSpPr>
          <p:spPr bwMode="auto">
            <a:xfrm>
              <a:off x="5421313" y="4054475"/>
              <a:ext cx="196850" cy="196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" name="Rectangle 23"/>
            <p:cNvSpPr>
              <a:spLocks noChangeArrowheads="1"/>
            </p:cNvSpPr>
            <p:nvPr/>
          </p:nvSpPr>
          <p:spPr bwMode="auto">
            <a:xfrm>
              <a:off x="2185988" y="2508250"/>
              <a:ext cx="200025" cy="1743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48" name="Picture 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3" name="Rectangle 25"/>
            <p:cNvSpPr>
              <a:spLocks noChangeArrowheads="1"/>
            </p:cNvSpPr>
            <p:nvPr/>
          </p:nvSpPr>
          <p:spPr bwMode="auto">
            <a:xfrm>
              <a:off x="5421313" y="3644900"/>
              <a:ext cx="196850" cy="19685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4" name="Rectangle 26"/>
            <p:cNvSpPr>
              <a:spLocks noChangeArrowheads="1"/>
            </p:cNvSpPr>
            <p:nvPr/>
          </p:nvSpPr>
          <p:spPr bwMode="auto">
            <a:xfrm>
              <a:off x="5421313" y="3644900"/>
              <a:ext cx="196850" cy="196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5" name="Rectangle 27"/>
            <p:cNvSpPr>
              <a:spLocks noChangeArrowheads="1"/>
            </p:cNvSpPr>
            <p:nvPr/>
          </p:nvSpPr>
          <p:spPr bwMode="auto">
            <a:xfrm>
              <a:off x="5421313" y="3235325"/>
              <a:ext cx="196850" cy="1968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6" name="Rectangle 28"/>
            <p:cNvSpPr>
              <a:spLocks noChangeArrowheads="1"/>
            </p:cNvSpPr>
            <p:nvPr/>
          </p:nvSpPr>
          <p:spPr bwMode="auto">
            <a:xfrm>
              <a:off x="5421313" y="3235325"/>
              <a:ext cx="196850" cy="196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7" name="Rectangle 29"/>
            <p:cNvSpPr>
              <a:spLocks noChangeArrowheads="1"/>
            </p:cNvSpPr>
            <p:nvPr/>
          </p:nvSpPr>
          <p:spPr bwMode="auto">
            <a:xfrm>
              <a:off x="5421313" y="2825750"/>
              <a:ext cx="196850" cy="19685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8" name="Rectangle 30"/>
            <p:cNvSpPr>
              <a:spLocks noChangeArrowheads="1"/>
            </p:cNvSpPr>
            <p:nvPr/>
          </p:nvSpPr>
          <p:spPr bwMode="auto">
            <a:xfrm>
              <a:off x="5421313" y="2825750"/>
              <a:ext cx="196850" cy="196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9" name="Rectangle 31"/>
            <p:cNvSpPr>
              <a:spLocks noChangeArrowheads="1"/>
            </p:cNvSpPr>
            <p:nvPr/>
          </p:nvSpPr>
          <p:spPr bwMode="auto">
            <a:xfrm>
              <a:off x="5421313" y="2416175"/>
              <a:ext cx="196850" cy="1968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0" name="Rectangle 32"/>
            <p:cNvSpPr>
              <a:spLocks noChangeArrowheads="1"/>
            </p:cNvSpPr>
            <p:nvPr/>
          </p:nvSpPr>
          <p:spPr bwMode="auto">
            <a:xfrm>
              <a:off x="5421313" y="2416175"/>
              <a:ext cx="196850" cy="1968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1" name="Rectangle 33"/>
            <p:cNvSpPr>
              <a:spLocks noChangeArrowheads="1"/>
            </p:cNvSpPr>
            <p:nvPr/>
          </p:nvSpPr>
          <p:spPr bwMode="auto">
            <a:xfrm>
              <a:off x="5802313" y="4054475"/>
              <a:ext cx="1155700" cy="1968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58" name="Picture 3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2" name="Rectangle 35"/>
            <p:cNvSpPr>
              <a:spLocks noChangeArrowheads="1"/>
            </p:cNvSpPr>
            <p:nvPr/>
          </p:nvSpPr>
          <p:spPr bwMode="auto">
            <a:xfrm>
              <a:off x="5802313" y="3644900"/>
              <a:ext cx="1155700" cy="19685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60" name="Picture 3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3" name="Rectangle 37"/>
            <p:cNvSpPr>
              <a:spLocks noChangeArrowheads="1"/>
            </p:cNvSpPr>
            <p:nvPr/>
          </p:nvSpPr>
          <p:spPr bwMode="auto">
            <a:xfrm>
              <a:off x="5802313" y="3235325"/>
              <a:ext cx="1155700" cy="1968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62" name="Picture 38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" name="Rectangle 39"/>
            <p:cNvSpPr>
              <a:spLocks noChangeArrowheads="1"/>
            </p:cNvSpPr>
            <p:nvPr/>
          </p:nvSpPr>
          <p:spPr bwMode="auto">
            <a:xfrm>
              <a:off x="5802313" y="2825750"/>
              <a:ext cx="1155700" cy="19685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64" name="Picture 40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6" name="Rectangle 41"/>
            <p:cNvSpPr>
              <a:spLocks noChangeArrowheads="1"/>
            </p:cNvSpPr>
            <p:nvPr/>
          </p:nvSpPr>
          <p:spPr bwMode="auto">
            <a:xfrm>
              <a:off x="5802313" y="2416175"/>
              <a:ext cx="1155700" cy="1968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066" name="Picture 4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2813" y="2273300"/>
              <a:ext cx="4781550" cy="209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7" name="Line 43"/>
            <p:cNvSpPr>
              <a:spLocks noChangeShapeType="1"/>
            </p:cNvSpPr>
            <p:nvPr/>
          </p:nvSpPr>
          <p:spPr bwMode="auto">
            <a:xfrm flipV="1">
              <a:off x="4725988" y="2390775"/>
              <a:ext cx="0" cy="18891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9" name="Freeform 44"/>
            <p:cNvSpPr>
              <a:spLocks/>
            </p:cNvSpPr>
            <p:nvPr/>
          </p:nvSpPr>
          <p:spPr bwMode="auto">
            <a:xfrm>
              <a:off x="4678363" y="2308225"/>
              <a:ext cx="92075" cy="114300"/>
            </a:xfrm>
            <a:custGeom>
              <a:avLst/>
              <a:gdLst>
                <a:gd name="T0" fmla="*/ 30 w 58"/>
                <a:gd name="T1" fmla="*/ 0 h 72"/>
                <a:gd name="T2" fmla="*/ 58 w 58"/>
                <a:gd name="T3" fmla="*/ 72 h 72"/>
                <a:gd name="T4" fmla="*/ 30 w 58"/>
                <a:gd name="T5" fmla="*/ 56 h 72"/>
                <a:gd name="T6" fmla="*/ 0 w 58"/>
                <a:gd name="T7" fmla="*/ 72 h 72"/>
                <a:gd name="T8" fmla="*/ 30 w 5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30" y="0"/>
                  </a:moveTo>
                  <a:lnTo>
                    <a:pt x="58" y="72"/>
                  </a:lnTo>
                  <a:lnTo>
                    <a:pt x="30" y="56"/>
                  </a:lnTo>
                  <a:lnTo>
                    <a:pt x="0" y="7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0" name="Freeform 45"/>
            <p:cNvSpPr>
              <a:spLocks/>
            </p:cNvSpPr>
            <p:nvPr/>
          </p:nvSpPr>
          <p:spPr bwMode="auto">
            <a:xfrm>
              <a:off x="4678363" y="2308225"/>
              <a:ext cx="92075" cy="114300"/>
            </a:xfrm>
            <a:custGeom>
              <a:avLst/>
              <a:gdLst>
                <a:gd name="T0" fmla="*/ 30 w 58"/>
                <a:gd name="T1" fmla="*/ 0 h 72"/>
                <a:gd name="T2" fmla="*/ 58 w 58"/>
                <a:gd name="T3" fmla="*/ 72 h 72"/>
                <a:gd name="T4" fmla="*/ 30 w 58"/>
                <a:gd name="T5" fmla="*/ 56 h 72"/>
                <a:gd name="T6" fmla="*/ 0 w 58"/>
                <a:gd name="T7" fmla="*/ 72 h 72"/>
                <a:gd name="T8" fmla="*/ 30 w 5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30" y="0"/>
                  </a:moveTo>
                  <a:lnTo>
                    <a:pt x="58" y="72"/>
                  </a:lnTo>
                  <a:lnTo>
                    <a:pt x="30" y="56"/>
                  </a:lnTo>
                  <a:lnTo>
                    <a:pt x="0" y="72"/>
                  </a:lnTo>
                  <a:lnTo>
                    <a:pt x="3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1" name="Rectangle 46"/>
            <p:cNvSpPr>
              <a:spLocks noChangeArrowheads="1"/>
            </p:cNvSpPr>
            <p:nvPr/>
          </p:nvSpPr>
          <p:spPr bwMode="auto">
            <a:xfrm>
              <a:off x="5484813" y="409892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2" name="Rectangle 47"/>
            <p:cNvSpPr>
              <a:spLocks noChangeArrowheads="1"/>
            </p:cNvSpPr>
            <p:nvPr/>
          </p:nvSpPr>
          <p:spPr bwMode="auto">
            <a:xfrm>
              <a:off x="5484813" y="369252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3" name="Rectangle 48"/>
            <p:cNvSpPr>
              <a:spLocks noChangeArrowheads="1"/>
            </p:cNvSpPr>
            <p:nvPr/>
          </p:nvSpPr>
          <p:spPr bwMode="auto">
            <a:xfrm>
              <a:off x="5484813" y="32829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4" name="Rectangle 49"/>
            <p:cNvSpPr>
              <a:spLocks noChangeArrowheads="1"/>
            </p:cNvSpPr>
            <p:nvPr/>
          </p:nvSpPr>
          <p:spPr bwMode="auto">
            <a:xfrm>
              <a:off x="5484813" y="28733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5" name="Rectangle 50"/>
            <p:cNvSpPr>
              <a:spLocks noChangeArrowheads="1"/>
            </p:cNvSpPr>
            <p:nvPr/>
          </p:nvSpPr>
          <p:spPr bwMode="auto">
            <a:xfrm>
              <a:off x="5484813" y="24669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8" name="Rectangle 51"/>
            <p:cNvSpPr>
              <a:spLocks noChangeArrowheads="1"/>
            </p:cNvSpPr>
            <p:nvPr/>
          </p:nvSpPr>
          <p:spPr bwMode="auto">
            <a:xfrm>
              <a:off x="5861054" y="4098925"/>
              <a:ext cx="10788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Besoins physiologiques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8" name="Rectangle 56"/>
            <p:cNvSpPr>
              <a:spLocks noChangeArrowheads="1"/>
            </p:cNvSpPr>
            <p:nvPr/>
          </p:nvSpPr>
          <p:spPr bwMode="auto">
            <a:xfrm>
              <a:off x="5853911" y="3692525"/>
              <a:ext cx="9008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Besoins de sécurité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4" name="Rectangle 61"/>
            <p:cNvSpPr>
              <a:spLocks noChangeArrowheads="1"/>
            </p:cNvSpPr>
            <p:nvPr/>
          </p:nvSpPr>
          <p:spPr bwMode="auto">
            <a:xfrm>
              <a:off x="5846768" y="3282950"/>
              <a:ext cx="110927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Besoins d’appartenance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54" name="Rectangle 70"/>
            <p:cNvSpPr>
              <a:spLocks noChangeArrowheads="1"/>
            </p:cNvSpPr>
            <p:nvPr/>
          </p:nvSpPr>
          <p:spPr bwMode="auto">
            <a:xfrm>
              <a:off x="5843888" y="2873375"/>
              <a:ext cx="126316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Besoins de reconnaissance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3" name="Rectangle 79"/>
            <p:cNvSpPr>
              <a:spLocks noChangeArrowheads="1"/>
            </p:cNvSpPr>
            <p:nvPr/>
          </p:nvSpPr>
          <p:spPr bwMode="auto">
            <a:xfrm>
              <a:off x="5833190" y="2466975"/>
              <a:ext cx="10098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Besoins de réalisation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5" name="Rectangle 89"/>
            <p:cNvSpPr>
              <a:spLocks noChangeArrowheads="1"/>
            </p:cNvSpPr>
            <p:nvPr/>
          </p:nvSpPr>
          <p:spPr bwMode="auto">
            <a:xfrm>
              <a:off x="2243138" y="271780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6" name="Rectangle 90"/>
            <p:cNvSpPr>
              <a:spLocks noChangeArrowheads="1"/>
            </p:cNvSpPr>
            <p:nvPr/>
          </p:nvSpPr>
          <p:spPr bwMode="auto">
            <a:xfrm>
              <a:off x="2246313" y="2905125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7" name="Rectangle 91"/>
            <p:cNvSpPr>
              <a:spLocks noChangeArrowheads="1"/>
            </p:cNvSpPr>
            <p:nvPr/>
          </p:nvSpPr>
          <p:spPr bwMode="auto">
            <a:xfrm>
              <a:off x="2246313" y="3095625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8" name="Rectangle 92"/>
            <p:cNvSpPr>
              <a:spLocks noChangeArrowheads="1"/>
            </p:cNvSpPr>
            <p:nvPr/>
          </p:nvSpPr>
          <p:spPr bwMode="auto">
            <a:xfrm>
              <a:off x="2233613" y="3286125"/>
              <a:ext cx="801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9" name="Rectangle 93"/>
            <p:cNvSpPr>
              <a:spLocks noChangeArrowheads="1"/>
            </p:cNvSpPr>
            <p:nvPr/>
          </p:nvSpPr>
          <p:spPr bwMode="auto">
            <a:xfrm>
              <a:off x="2259013" y="3476625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0" name="Rectangle 94"/>
            <p:cNvSpPr>
              <a:spLocks noChangeArrowheads="1"/>
            </p:cNvSpPr>
            <p:nvPr/>
          </p:nvSpPr>
          <p:spPr bwMode="auto">
            <a:xfrm>
              <a:off x="2236788" y="3667125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1" name="Rectangle 95"/>
            <p:cNvSpPr>
              <a:spLocks noChangeArrowheads="1"/>
            </p:cNvSpPr>
            <p:nvPr/>
          </p:nvSpPr>
          <p:spPr bwMode="auto">
            <a:xfrm>
              <a:off x="2246313" y="3857625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070124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6503990"/>
            <a:ext cx="5184576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CONSÉQUENCES D’UNE BAISSE DES RESSOURCES INTERNES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SI LES RESSOURCES INTERNES NE SUIVENT PLUS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224088" y="2708275"/>
            <a:ext cx="4984750" cy="221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55838" y="2762250"/>
            <a:ext cx="4546600" cy="2127250"/>
          </a:xfrm>
          <a:custGeom>
            <a:avLst/>
            <a:gdLst>
              <a:gd name="T0" fmla="*/ 0 w 2864"/>
              <a:gd name="T1" fmla="*/ 0 h 1340"/>
              <a:gd name="T2" fmla="*/ 0 w 2864"/>
              <a:gd name="T3" fmla="*/ 1340 h 1340"/>
              <a:gd name="T4" fmla="*/ 2864 w 2864"/>
              <a:gd name="T5" fmla="*/ 134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64" h="1340">
                <a:moveTo>
                  <a:pt x="0" y="0"/>
                </a:moveTo>
                <a:lnTo>
                  <a:pt x="0" y="1340"/>
                </a:lnTo>
                <a:lnTo>
                  <a:pt x="2864" y="13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6780213" y="48577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6780213" y="48577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2224088" y="270827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2224088" y="270827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2255838" y="3952875"/>
            <a:ext cx="4210050" cy="933450"/>
          </a:xfrm>
          <a:custGeom>
            <a:avLst/>
            <a:gdLst>
              <a:gd name="T0" fmla="*/ 0 w 2652"/>
              <a:gd name="T1" fmla="*/ 588 h 588"/>
              <a:gd name="T2" fmla="*/ 0 w 2652"/>
              <a:gd name="T3" fmla="*/ 588 h 588"/>
              <a:gd name="T4" fmla="*/ 108 w 2652"/>
              <a:gd name="T5" fmla="*/ 512 h 588"/>
              <a:gd name="T6" fmla="*/ 216 w 2652"/>
              <a:gd name="T7" fmla="*/ 440 h 588"/>
              <a:gd name="T8" fmla="*/ 272 w 2652"/>
              <a:gd name="T9" fmla="*/ 406 h 588"/>
              <a:gd name="T10" fmla="*/ 328 w 2652"/>
              <a:gd name="T11" fmla="*/ 372 h 588"/>
              <a:gd name="T12" fmla="*/ 384 w 2652"/>
              <a:gd name="T13" fmla="*/ 340 h 588"/>
              <a:gd name="T14" fmla="*/ 440 w 2652"/>
              <a:gd name="T15" fmla="*/ 312 h 588"/>
              <a:gd name="T16" fmla="*/ 440 w 2652"/>
              <a:gd name="T17" fmla="*/ 312 h 588"/>
              <a:gd name="T18" fmla="*/ 498 w 2652"/>
              <a:gd name="T19" fmla="*/ 284 h 588"/>
              <a:gd name="T20" fmla="*/ 554 w 2652"/>
              <a:gd name="T21" fmla="*/ 260 h 588"/>
              <a:gd name="T22" fmla="*/ 610 w 2652"/>
              <a:gd name="T23" fmla="*/ 236 h 588"/>
              <a:gd name="T24" fmla="*/ 666 w 2652"/>
              <a:gd name="T25" fmla="*/ 214 h 588"/>
              <a:gd name="T26" fmla="*/ 724 w 2652"/>
              <a:gd name="T27" fmla="*/ 194 h 588"/>
              <a:gd name="T28" fmla="*/ 786 w 2652"/>
              <a:gd name="T29" fmla="*/ 174 h 588"/>
              <a:gd name="T30" fmla="*/ 850 w 2652"/>
              <a:gd name="T31" fmla="*/ 156 h 588"/>
              <a:gd name="T32" fmla="*/ 920 w 2652"/>
              <a:gd name="T33" fmla="*/ 138 h 588"/>
              <a:gd name="T34" fmla="*/ 920 w 2652"/>
              <a:gd name="T35" fmla="*/ 138 h 588"/>
              <a:gd name="T36" fmla="*/ 990 w 2652"/>
              <a:gd name="T37" fmla="*/ 122 h 588"/>
              <a:gd name="T38" fmla="*/ 1062 w 2652"/>
              <a:gd name="T39" fmla="*/ 106 h 588"/>
              <a:gd name="T40" fmla="*/ 1136 w 2652"/>
              <a:gd name="T41" fmla="*/ 92 h 588"/>
              <a:gd name="T42" fmla="*/ 1214 w 2652"/>
              <a:gd name="T43" fmla="*/ 78 h 588"/>
              <a:gd name="T44" fmla="*/ 1296 w 2652"/>
              <a:gd name="T45" fmla="*/ 66 h 588"/>
              <a:gd name="T46" fmla="*/ 1384 w 2652"/>
              <a:gd name="T47" fmla="*/ 54 h 588"/>
              <a:gd name="T48" fmla="*/ 1478 w 2652"/>
              <a:gd name="T49" fmla="*/ 44 h 588"/>
              <a:gd name="T50" fmla="*/ 1582 w 2652"/>
              <a:gd name="T51" fmla="*/ 34 h 588"/>
              <a:gd name="T52" fmla="*/ 1582 w 2652"/>
              <a:gd name="T53" fmla="*/ 34 h 588"/>
              <a:gd name="T54" fmla="*/ 1694 w 2652"/>
              <a:gd name="T55" fmla="*/ 26 h 588"/>
              <a:gd name="T56" fmla="*/ 1816 w 2652"/>
              <a:gd name="T57" fmla="*/ 20 h 588"/>
              <a:gd name="T58" fmla="*/ 1944 w 2652"/>
              <a:gd name="T59" fmla="*/ 14 h 588"/>
              <a:gd name="T60" fmla="*/ 2078 w 2652"/>
              <a:gd name="T61" fmla="*/ 10 h 588"/>
              <a:gd name="T62" fmla="*/ 2360 w 2652"/>
              <a:gd name="T63" fmla="*/ 4 h 588"/>
              <a:gd name="T64" fmla="*/ 2652 w 2652"/>
              <a:gd name="T65" fmla="*/ 0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52" h="588">
                <a:moveTo>
                  <a:pt x="0" y="588"/>
                </a:moveTo>
                <a:lnTo>
                  <a:pt x="0" y="588"/>
                </a:lnTo>
                <a:lnTo>
                  <a:pt x="108" y="512"/>
                </a:lnTo>
                <a:lnTo>
                  <a:pt x="216" y="440"/>
                </a:lnTo>
                <a:lnTo>
                  <a:pt x="272" y="406"/>
                </a:lnTo>
                <a:lnTo>
                  <a:pt x="328" y="372"/>
                </a:lnTo>
                <a:lnTo>
                  <a:pt x="384" y="340"/>
                </a:lnTo>
                <a:lnTo>
                  <a:pt x="440" y="312"/>
                </a:lnTo>
                <a:lnTo>
                  <a:pt x="440" y="312"/>
                </a:lnTo>
                <a:lnTo>
                  <a:pt x="498" y="284"/>
                </a:lnTo>
                <a:lnTo>
                  <a:pt x="554" y="260"/>
                </a:lnTo>
                <a:lnTo>
                  <a:pt x="610" y="236"/>
                </a:lnTo>
                <a:lnTo>
                  <a:pt x="666" y="214"/>
                </a:lnTo>
                <a:lnTo>
                  <a:pt x="724" y="194"/>
                </a:lnTo>
                <a:lnTo>
                  <a:pt x="786" y="174"/>
                </a:lnTo>
                <a:lnTo>
                  <a:pt x="850" y="156"/>
                </a:lnTo>
                <a:lnTo>
                  <a:pt x="920" y="138"/>
                </a:lnTo>
                <a:lnTo>
                  <a:pt x="920" y="138"/>
                </a:lnTo>
                <a:lnTo>
                  <a:pt x="990" y="122"/>
                </a:lnTo>
                <a:lnTo>
                  <a:pt x="1062" y="106"/>
                </a:lnTo>
                <a:lnTo>
                  <a:pt x="1136" y="92"/>
                </a:lnTo>
                <a:lnTo>
                  <a:pt x="1214" y="78"/>
                </a:lnTo>
                <a:lnTo>
                  <a:pt x="1296" y="66"/>
                </a:lnTo>
                <a:lnTo>
                  <a:pt x="1384" y="54"/>
                </a:lnTo>
                <a:lnTo>
                  <a:pt x="1478" y="44"/>
                </a:lnTo>
                <a:lnTo>
                  <a:pt x="1582" y="34"/>
                </a:lnTo>
                <a:lnTo>
                  <a:pt x="1582" y="34"/>
                </a:lnTo>
                <a:lnTo>
                  <a:pt x="1694" y="26"/>
                </a:lnTo>
                <a:lnTo>
                  <a:pt x="1816" y="20"/>
                </a:lnTo>
                <a:lnTo>
                  <a:pt x="1944" y="14"/>
                </a:lnTo>
                <a:lnTo>
                  <a:pt x="2078" y="10"/>
                </a:lnTo>
                <a:lnTo>
                  <a:pt x="2360" y="4"/>
                </a:lnTo>
                <a:lnTo>
                  <a:pt x="2652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auto">
          <a:xfrm flipV="1">
            <a:off x="2255838" y="4854575"/>
            <a:ext cx="22225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 flipV="1">
            <a:off x="2297113" y="4791075"/>
            <a:ext cx="22225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4"/>
          <p:cNvSpPr>
            <a:spLocks noChangeShapeType="1"/>
          </p:cNvSpPr>
          <p:nvPr/>
        </p:nvSpPr>
        <p:spPr bwMode="auto">
          <a:xfrm flipV="1">
            <a:off x="2341563" y="4730750"/>
            <a:ext cx="22225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386013" y="4667250"/>
            <a:ext cx="22225" cy="31750"/>
          </a:xfrm>
          <a:custGeom>
            <a:avLst/>
            <a:gdLst>
              <a:gd name="T0" fmla="*/ 0 w 14"/>
              <a:gd name="T1" fmla="*/ 20 h 20"/>
              <a:gd name="T2" fmla="*/ 6 w 14"/>
              <a:gd name="T3" fmla="*/ 10 h 20"/>
              <a:gd name="T4" fmla="*/ 14 w 14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20"/>
                </a:moveTo>
                <a:lnTo>
                  <a:pt x="6" y="10"/>
                </a:lnTo>
                <a:lnTo>
                  <a:pt x="1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 flipV="1">
            <a:off x="2430463" y="4606925"/>
            <a:ext cx="22225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7"/>
          <p:cNvSpPr>
            <a:spLocks noChangeShapeType="1"/>
          </p:cNvSpPr>
          <p:nvPr/>
        </p:nvSpPr>
        <p:spPr bwMode="auto">
          <a:xfrm flipV="1">
            <a:off x="2474913" y="4543425"/>
            <a:ext cx="22225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2519363" y="4483100"/>
            <a:ext cx="22225" cy="31750"/>
          </a:xfrm>
          <a:custGeom>
            <a:avLst/>
            <a:gdLst>
              <a:gd name="T0" fmla="*/ 0 w 14"/>
              <a:gd name="T1" fmla="*/ 20 h 20"/>
              <a:gd name="T2" fmla="*/ 14 w 14"/>
              <a:gd name="T3" fmla="*/ 2 h 20"/>
              <a:gd name="T4" fmla="*/ 14 w 14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20"/>
                </a:moveTo>
                <a:lnTo>
                  <a:pt x="14" y="2"/>
                </a:lnTo>
                <a:lnTo>
                  <a:pt x="1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19"/>
          <p:cNvSpPr>
            <a:spLocks noChangeShapeType="1"/>
          </p:cNvSpPr>
          <p:nvPr/>
        </p:nvSpPr>
        <p:spPr bwMode="auto">
          <a:xfrm flipV="1">
            <a:off x="2563813" y="4422775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2611438" y="4362450"/>
            <a:ext cx="22225" cy="28575"/>
          </a:xfrm>
          <a:custGeom>
            <a:avLst/>
            <a:gdLst>
              <a:gd name="T0" fmla="*/ 0 w 14"/>
              <a:gd name="T1" fmla="*/ 18 h 18"/>
              <a:gd name="T2" fmla="*/ 2 w 14"/>
              <a:gd name="T3" fmla="*/ 16 h 18"/>
              <a:gd name="T4" fmla="*/ 14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18"/>
                </a:moveTo>
                <a:lnTo>
                  <a:pt x="2" y="16"/>
                </a:lnTo>
                <a:lnTo>
                  <a:pt x="1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 flipV="1">
            <a:off x="2659063" y="4302125"/>
            <a:ext cx="22225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 flipV="1">
            <a:off x="2706688" y="4244975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2757488" y="4184650"/>
            <a:ext cx="22225" cy="28575"/>
          </a:xfrm>
          <a:custGeom>
            <a:avLst/>
            <a:gdLst>
              <a:gd name="T0" fmla="*/ 0 w 14"/>
              <a:gd name="T1" fmla="*/ 18 h 18"/>
              <a:gd name="T2" fmla="*/ 4 w 14"/>
              <a:gd name="T3" fmla="*/ 14 h 18"/>
              <a:gd name="T4" fmla="*/ 14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18"/>
                </a:moveTo>
                <a:lnTo>
                  <a:pt x="4" y="14"/>
                </a:lnTo>
                <a:lnTo>
                  <a:pt x="1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 flipV="1">
            <a:off x="2805113" y="4130675"/>
            <a:ext cx="25400" cy="254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0" name="Line 25"/>
          <p:cNvSpPr>
            <a:spLocks noChangeShapeType="1"/>
          </p:cNvSpPr>
          <p:nvPr/>
        </p:nvSpPr>
        <p:spPr bwMode="auto">
          <a:xfrm flipV="1">
            <a:off x="2859088" y="4073525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1" name="Freeform 26"/>
          <p:cNvSpPr>
            <a:spLocks/>
          </p:cNvSpPr>
          <p:nvPr/>
        </p:nvSpPr>
        <p:spPr bwMode="auto">
          <a:xfrm>
            <a:off x="2909888" y="4016375"/>
            <a:ext cx="25400" cy="28575"/>
          </a:xfrm>
          <a:custGeom>
            <a:avLst/>
            <a:gdLst>
              <a:gd name="T0" fmla="*/ 0 w 16"/>
              <a:gd name="T1" fmla="*/ 18 h 18"/>
              <a:gd name="T2" fmla="*/ 4 w 16"/>
              <a:gd name="T3" fmla="*/ 14 h 18"/>
              <a:gd name="T4" fmla="*/ 16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18"/>
                </a:moveTo>
                <a:lnTo>
                  <a:pt x="4" y="14"/>
                </a:lnTo>
                <a:lnTo>
                  <a:pt x="16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3" name="Line 27"/>
          <p:cNvSpPr>
            <a:spLocks noChangeShapeType="1"/>
          </p:cNvSpPr>
          <p:nvPr/>
        </p:nvSpPr>
        <p:spPr bwMode="auto">
          <a:xfrm flipV="1">
            <a:off x="2963863" y="3962400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4" name="Line 28"/>
          <p:cNvSpPr>
            <a:spLocks noChangeShapeType="1"/>
          </p:cNvSpPr>
          <p:nvPr/>
        </p:nvSpPr>
        <p:spPr bwMode="auto">
          <a:xfrm flipV="1">
            <a:off x="3014663" y="3908425"/>
            <a:ext cx="28575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5" name="Freeform 29"/>
          <p:cNvSpPr>
            <a:spLocks/>
          </p:cNvSpPr>
          <p:nvPr/>
        </p:nvSpPr>
        <p:spPr bwMode="auto">
          <a:xfrm>
            <a:off x="3071813" y="3857625"/>
            <a:ext cx="25400" cy="25400"/>
          </a:xfrm>
          <a:custGeom>
            <a:avLst/>
            <a:gdLst>
              <a:gd name="T0" fmla="*/ 0 w 16"/>
              <a:gd name="T1" fmla="*/ 16 h 16"/>
              <a:gd name="T2" fmla="*/ 6 w 16"/>
              <a:gd name="T3" fmla="*/ 8 h 16"/>
              <a:gd name="T4" fmla="*/ 16 w 16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6" y="8"/>
                </a:lnTo>
                <a:lnTo>
                  <a:pt x="16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6" name="Line 30"/>
          <p:cNvSpPr>
            <a:spLocks noChangeShapeType="1"/>
          </p:cNvSpPr>
          <p:nvPr/>
        </p:nvSpPr>
        <p:spPr bwMode="auto">
          <a:xfrm flipV="1">
            <a:off x="3125788" y="3803650"/>
            <a:ext cx="28575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7" name="Line 31"/>
          <p:cNvSpPr>
            <a:spLocks noChangeShapeType="1"/>
          </p:cNvSpPr>
          <p:nvPr/>
        </p:nvSpPr>
        <p:spPr bwMode="auto">
          <a:xfrm flipV="1">
            <a:off x="3182938" y="3752850"/>
            <a:ext cx="28575" cy="254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8" name="Freeform 32"/>
          <p:cNvSpPr>
            <a:spLocks/>
          </p:cNvSpPr>
          <p:nvPr/>
        </p:nvSpPr>
        <p:spPr bwMode="auto">
          <a:xfrm>
            <a:off x="3240088" y="3705225"/>
            <a:ext cx="28575" cy="22225"/>
          </a:xfrm>
          <a:custGeom>
            <a:avLst/>
            <a:gdLst>
              <a:gd name="T0" fmla="*/ 0 w 18"/>
              <a:gd name="T1" fmla="*/ 14 h 14"/>
              <a:gd name="T2" fmla="*/ 6 w 18"/>
              <a:gd name="T3" fmla="*/ 10 h 14"/>
              <a:gd name="T4" fmla="*/ 18 w 18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0" y="14"/>
                </a:moveTo>
                <a:lnTo>
                  <a:pt x="6" y="10"/>
                </a:lnTo>
                <a:lnTo>
                  <a:pt x="18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9" name="Line 33"/>
          <p:cNvSpPr>
            <a:spLocks noChangeShapeType="1"/>
          </p:cNvSpPr>
          <p:nvPr/>
        </p:nvSpPr>
        <p:spPr bwMode="auto">
          <a:xfrm flipV="1">
            <a:off x="3297238" y="3654425"/>
            <a:ext cx="28575" cy="254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0" name="Line 34"/>
          <p:cNvSpPr>
            <a:spLocks noChangeShapeType="1"/>
          </p:cNvSpPr>
          <p:nvPr/>
        </p:nvSpPr>
        <p:spPr bwMode="auto">
          <a:xfrm flipV="1">
            <a:off x="3357563" y="3609975"/>
            <a:ext cx="31750" cy="222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1" name="Line 35"/>
          <p:cNvSpPr>
            <a:spLocks noChangeShapeType="1"/>
          </p:cNvSpPr>
          <p:nvPr/>
        </p:nvSpPr>
        <p:spPr bwMode="auto">
          <a:xfrm flipV="1">
            <a:off x="3417888" y="3565525"/>
            <a:ext cx="31750" cy="222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2" name="Line 36"/>
          <p:cNvSpPr>
            <a:spLocks noChangeShapeType="1"/>
          </p:cNvSpPr>
          <p:nvPr/>
        </p:nvSpPr>
        <p:spPr bwMode="auto">
          <a:xfrm flipV="1">
            <a:off x="3481388" y="3527425"/>
            <a:ext cx="34925" cy="190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3" name="Line 37"/>
          <p:cNvSpPr>
            <a:spLocks noChangeShapeType="1"/>
          </p:cNvSpPr>
          <p:nvPr/>
        </p:nvSpPr>
        <p:spPr bwMode="auto">
          <a:xfrm flipV="1">
            <a:off x="3548063" y="3492500"/>
            <a:ext cx="34925" cy="158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4" name="Line 38"/>
          <p:cNvSpPr>
            <a:spLocks noChangeShapeType="1"/>
          </p:cNvSpPr>
          <p:nvPr/>
        </p:nvSpPr>
        <p:spPr bwMode="auto">
          <a:xfrm flipV="1">
            <a:off x="3617913" y="3463925"/>
            <a:ext cx="34925" cy="127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5" name="Line 39"/>
          <p:cNvSpPr>
            <a:spLocks noChangeShapeType="1"/>
          </p:cNvSpPr>
          <p:nvPr/>
        </p:nvSpPr>
        <p:spPr bwMode="auto">
          <a:xfrm flipV="1">
            <a:off x="3690938" y="3444875"/>
            <a:ext cx="34925" cy="95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6" name="Freeform 40"/>
          <p:cNvSpPr>
            <a:spLocks/>
          </p:cNvSpPr>
          <p:nvPr/>
        </p:nvSpPr>
        <p:spPr bwMode="auto">
          <a:xfrm>
            <a:off x="3763963" y="3432175"/>
            <a:ext cx="38100" cy="6350"/>
          </a:xfrm>
          <a:custGeom>
            <a:avLst/>
            <a:gdLst>
              <a:gd name="T0" fmla="*/ 0 w 24"/>
              <a:gd name="T1" fmla="*/ 4 h 4"/>
              <a:gd name="T2" fmla="*/ 14 w 24"/>
              <a:gd name="T3" fmla="*/ 2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14" y="2"/>
                </a:lnTo>
                <a:lnTo>
                  <a:pt x="2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7" name="Freeform 41"/>
          <p:cNvSpPr>
            <a:spLocks/>
          </p:cNvSpPr>
          <p:nvPr/>
        </p:nvSpPr>
        <p:spPr bwMode="auto">
          <a:xfrm>
            <a:off x="3840163" y="3429000"/>
            <a:ext cx="38100" cy="0"/>
          </a:xfrm>
          <a:custGeom>
            <a:avLst/>
            <a:gdLst>
              <a:gd name="T0" fmla="*/ 0 w 24"/>
              <a:gd name="T1" fmla="*/ 0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0" y="0"/>
                </a:lnTo>
                <a:lnTo>
                  <a:pt x="24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8" name="Freeform 42"/>
          <p:cNvSpPr>
            <a:spLocks/>
          </p:cNvSpPr>
          <p:nvPr/>
        </p:nvSpPr>
        <p:spPr bwMode="auto">
          <a:xfrm>
            <a:off x="3916363" y="3429000"/>
            <a:ext cx="38100" cy="3175"/>
          </a:xfrm>
          <a:custGeom>
            <a:avLst/>
            <a:gdLst>
              <a:gd name="T0" fmla="*/ 0 w 24"/>
              <a:gd name="T1" fmla="*/ 0 h 2"/>
              <a:gd name="T2" fmla="*/ 22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0"/>
                </a:moveTo>
                <a:lnTo>
                  <a:pt x="22" y="0"/>
                </a:lnTo>
                <a:lnTo>
                  <a:pt x="24" y="2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39" name="Freeform 43"/>
          <p:cNvSpPr>
            <a:spLocks/>
          </p:cNvSpPr>
          <p:nvPr/>
        </p:nvSpPr>
        <p:spPr bwMode="auto">
          <a:xfrm>
            <a:off x="3992563" y="3435350"/>
            <a:ext cx="38100" cy="6350"/>
          </a:xfrm>
          <a:custGeom>
            <a:avLst/>
            <a:gdLst>
              <a:gd name="T0" fmla="*/ 0 w 24"/>
              <a:gd name="T1" fmla="*/ 0 h 4"/>
              <a:gd name="T2" fmla="*/ 8 w 24"/>
              <a:gd name="T3" fmla="*/ 0 h 4"/>
              <a:gd name="T4" fmla="*/ 24 w 2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0"/>
                </a:moveTo>
                <a:lnTo>
                  <a:pt x="8" y="0"/>
                </a:lnTo>
                <a:lnTo>
                  <a:pt x="24" y="4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0" name="Line 44"/>
          <p:cNvSpPr>
            <a:spLocks noChangeShapeType="1"/>
          </p:cNvSpPr>
          <p:nvPr/>
        </p:nvSpPr>
        <p:spPr bwMode="auto">
          <a:xfrm>
            <a:off x="4068763" y="3448050"/>
            <a:ext cx="34925" cy="95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1" name="Freeform 45"/>
          <p:cNvSpPr>
            <a:spLocks/>
          </p:cNvSpPr>
          <p:nvPr/>
        </p:nvSpPr>
        <p:spPr bwMode="auto">
          <a:xfrm>
            <a:off x="4141788" y="3470275"/>
            <a:ext cx="34925" cy="15875"/>
          </a:xfrm>
          <a:custGeom>
            <a:avLst/>
            <a:gdLst>
              <a:gd name="T0" fmla="*/ 0 w 22"/>
              <a:gd name="T1" fmla="*/ 0 h 10"/>
              <a:gd name="T2" fmla="*/ 12 w 22"/>
              <a:gd name="T3" fmla="*/ 6 h 10"/>
              <a:gd name="T4" fmla="*/ 22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lnTo>
                  <a:pt x="12" y="6"/>
                </a:lnTo>
                <a:lnTo>
                  <a:pt x="22" y="1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2" name="Freeform 46"/>
          <p:cNvSpPr>
            <a:spLocks/>
          </p:cNvSpPr>
          <p:nvPr/>
        </p:nvSpPr>
        <p:spPr bwMode="auto">
          <a:xfrm>
            <a:off x="4211638" y="3502025"/>
            <a:ext cx="31750" cy="15875"/>
          </a:xfrm>
          <a:custGeom>
            <a:avLst/>
            <a:gdLst>
              <a:gd name="T0" fmla="*/ 0 w 20"/>
              <a:gd name="T1" fmla="*/ 0 h 10"/>
              <a:gd name="T2" fmla="*/ 0 w 20"/>
              <a:gd name="T3" fmla="*/ 0 h 10"/>
              <a:gd name="T4" fmla="*/ 20 w 2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0" y="0"/>
                </a:lnTo>
                <a:lnTo>
                  <a:pt x="20" y="1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3" name="Freeform 47"/>
          <p:cNvSpPr>
            <a:spLocks/>
          </p:cNvSpPr>
          <p:nvPr/>
        </p:nvSpPr>
        <p:spPr bwMode="auto">
          <a:xfrm>
            <a:off x="4278313" y="3536950"/>
            <a:ext cx="31750" cy="15875"/>
          </a:xfrm>
          <a:custGeom>
            <a:avLst/>
            <a:gdLst>
              <a:gd name="T0" fmla="*/ 0 w 20"/>
              <a:gd name="T1" fmla="*/ 0 h 10"/>
              <a:gd name="T2" fmla="*/ 20 w 20"/>
              <a:gd name="T3" fmla="*/ 10 h 10"/>
              <a:gd name="T4" fmla="*/ 20 w 2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20" y="10"/>
                </a:lnTo>
                <a:lnTo>
                  <a:pt x="20" y="1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4" name="Freeform 48"/>
          <p:cNvSpPr>
            <a:spLocks/>
          </p:cNvSpPr>
          <p:nvPr/>
        </p:nvSpPr>
        <p:spPr bwMode="auto">
          <a:xfrm>
            <a:off x="4344988" y="3575050"/>
            <a:ext cx="31750" cy="19050"/>
          </a:xfrm>
          <a:custGeom>
            <a:avLst/>
            <a:gdLst>
              <a:gd name="T0" fmla="*/ 0 w 20"/>
              <a:gd name="T1" fmla="*/ 0 h 12"/>
              <a:gd name="T2" fmla="*/ 8 w 20"/>
              <a:gd name="T3" fmla="*/ 6 h 12"/>
              <a:gd name="T4" fmla="*/ 2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0"/>
                </a:moveTo>
                <a:lnTo>
                  <a:pt x="8" y="6"/>
                </a:lnTo>
                <a:lnTo>
                  <a:pt x="20" y="12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5" name="Line 49"/>
          <p:cNvSpPr>
            <a:spLocks noChangeShapeType="1"/>
          </p:cNvSpPr>
          <p:nvPr/>
        </p:nvSpPr>
        <p:spPr bwMode="auto">
          <a:xfrm>
            <a:off x="4405313" y="3619500"/>
            <a:ext cx="31750" cy="222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6" name="Freeform 50"/>
          <p:cNvSpPr>
            <a:spLocks/>
          </p:cNvSpPr>
          <p:nvPr/>
        </p:nvSpPr>
        <p:spPr bwMode="auto">
          <a:xfrm>
            <a:off x="4465638" y="3667125"/>
            <a:ext cx="25400" cy="25400"/>
          </a:xfrm>
          <a:custGeom>
            <a:avLst/>
            <a:gdLst>
              <a:gd name="T0" fmla="*/ 0 w 16"/>
              <a:gd name="T1" fmla="*/ 0 h 16"/>
              <a:gd name="T2" fmla="*/ 16 w 16"/>
              <a:gd name="T3" fmla="*/ 16 h 16"/>
              <a:gd name="T4" fmla="*/ 16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16" y="16"/>
                </a:lnTo>
                <a:lnTo>
                  <a:pt x="16" y="16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7" name="Freeform 51"/>
          <p:cNvSpPr>
            <a:spLocks/>
          </p:cNvSpPr>
          <p:nvPr/>
        </p:nvSpPr>
        <p:spPr bwMode="auto">
          <a:xfrm>
            <a:off x="4519613" y="3721100"/>
            <a:ext cx="25400" cy="25400"/>
          </a:xfrm>
          <a:custGeom>
            <a:avLst/>
            <a:gdLst>
              <a:gd name="T0" fmla="*/ 0 w 16"/>
              <a:gd name="T1" fmla="*/ 0 h 16"/>
              <a:gd name="T2" fmla="*/ 10 w 16"/>
              <a:gd name="T3" fmla="*/ 10 h 16"/>
              <a:gd name="T4" fmla="*/ 16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10" y="10"/>
                </a:lnTo>
                <a:lnTo>
                  <a:pt x="16" y="16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8" name="Line 52"/>
          <p:cNvSpPr>
            <a:spLocks noChangeShapeType="1"/>
          </p:cNvSpPr>
          <p:nvPr/>
        </p:nvSpPr>
        <p:spPr bwMode="auto">
          <a:xfrm>
            <a:off x="4570413" y="3775075"/>
            <a:ext cx="28575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49" name="Line 53"/>
          <p:cNvSpPr>
            <a:spLocks noChangeShapeType="1"/>
          </p:cNvSpPr>
          <p:nvPr/>
        </p:nvSpPr>
        <p:spPr bwMode="auto">
          <a:xfrm>
            <a:off x="4624388" y="3832225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0" name="Line 54"/>
          <p:cNvSpPr>
            <a:spLocks noChangeShapeType="1"/>
          </p:cNvSpPr>
          <p:nvPr/>
        </p:nvSpPr>
        <p:spPr bwMode="auto">
          <a:xfrm>
            <a:off x="4675188" y="3889375"/>
            <a:ext cx="25400" cy="254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1" name="Line 55"/>
          <p:cNvSpPr>
            <a:spLocks noChangeShapeType="1"/>
          </p:cNvSpPr>
          <p:nvPr/>
        </p:nvSpPr>
        <p:spPr bwMode="auto">
          <a:xfrm>
            <a:off x="4725988" y="3943350"/>
            <a:ext cx="25400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2" name="Line 56"/>
          <p:cNvSpPr>
            <a:spLocks noChangeShapeType="1"/>
          </p:cNvSpPr>
          <p:nvPr/>
        </p:nvSpPr>
        <p:spPr bwMode="auto">
          <a:xfrm>
            <a:off x="4773613" y="4003675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3" name="Line 57"/>
          <p:cNvSpPr>
            <a:spLocks noChangeShapeType="1"/>
          </p:cNvSpPr>
          <p:nvPr/>
        </p:nvSpPr>
        <p:spPr bwMode="auto">
          <a:xfrm>
            <a:off x="4821238" y="4060825"/>
            <a:ext cx="25400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4" name="Line 58"/>
          <p:cNvSpPr>
            <a:spLocks noChangeShapeType="1"/>
          </p:cNvSpPr>
          <p:nvPr/>
        </p:nvSpPr>
        <p:spPr bwMode="auto">
          <a:xfrm>
            <a:off x="4868863" y="4121150"/>
            <a:ext cx="25400" cy="317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5" name="Freeform 59"/>
          <p:cNvSpPr>
            <a:spLocks/>
          </p:cNvSpPr>
          <p:nvPr/>
        </p:nvSpPr>
        <p:spPr bwMode="auto">
          <a:xfrm>
            <a:off x="4916488" y="4181475"/>
            <a:ext cx="25400" cy="28575"/>
          </a:xfrm>
          <a:custGeom>
            <a:avLst/>
            <a:gdLst>
              <a:gd name="T0" fmla="*/ 0 w 16"/>
              <a:gd name="T1" fmla="*/ 0 h 18"/>
              <a:gd name="T2" fmla="*/ 0 w 16"/>
              <a:gd name="T3" fmla="*/ 0 h 18"/>
              <a:gd name="T4" fmla="*/ 16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0" y="0"/>
                </a:lnTo>
                <a:lnTo>
                  <a:pt x="16" y="18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6" name="Line 60"/>
          <p:cNvSpPr>
            <a:spLocks noChangeShapeType="1"/>
          </p:cNvSpPr>
          <p:nvPr/>
        </p:nvSpPr>
        <p:spPr bwMode="auto">
          <a:xfrm>
            <a:off x="4964113" y="4241800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7" name="Freeform 61"/>
          <p:cNvSpPr>
            <a:spLocks/>
          </p:cNvSpPr>
          <p:nvPr/>
        </p:nvSpPr>
        <p:spPr bwMode="auto">
          <a:xfrm>
            <a:off x="5011738" y="4302125"/>
            <a:ext cx="25400" cy="28575"/>
          </a:xfrm>
          <a:custGeom>
            <a:avLst/>
            <a:gdLst>
              <a:gd name="T0" fmla="*/ 0 w 16"/>
              <a:gd name="T1" fmla="*/ 0 h 18"/>
              <a:gd name="T2" fmla="*/ 8 w 16"/>
              <a:gd name="T3" fmla="*/ 8 h 18"/>
              <a:gd name="T4" fmla="*/ 16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8" y="8"/>
                </a:lnTo>
                <a:lnTo>
                  <a:pt x="16" y="18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8" name="Freeform 62"/>
          <p:cNvSpPr>
            <a:spLocks/>
          </p:cNvSpPr>
          <p:nvPr/>
        </p:nvSpPr>
        <p:spPr bwMode="auto">
          <a:xfrm>
            <a:off x="5059363" y="4359275"/>
            <a:ext cx="25400" cy="28575"/>
          </a:xfrm>
          <a:custGeom>
            <a:avLst/>
            <a:gdLst>
              <a:gd name="T0" fmla="*/ 0 w 16"/>
              <a:gd name="T1" fmla="*/ 0 h 18"/>
              <a:gd name="T2" fmla="*/ 8 w 16"/>
              <a:gd name="T3" fmla="*/ 10 h 18"/>
              <a:gd name="T4" fmla="*/ 16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8" y="10"/>
                </a:lnTo>
                <a:lnTo>
                  <a:pt x="16" y="18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59" name="Freeform 63"/>
          <p:cNvSpPr>
            <a:spLocks/>
          </p:cNvSpPr>
          <p:nvPr/>
        </p:nvSpPr>
        <p:spPr bwMode="auto">
          <a:xfrm>
            <a:off x="5110163" y="4416425"/>
            <a:ext cx="25400" cy="28575"/>
          </a:xfrm>
          <a:custGeom>
            <a:avLst/>
            <a:gdLst>
              <a:gd name="T0" fmla="*/ 0 w 16"/>
              <a:gd name="T1" fmla="*/ 0 h 18"/>
              <a:gd name="T2" fmla="*/ 6 w 16"/>
              <a:gd name="T3" fmla="*/ 8 h 18"/>
              <a:gd name="T4" fmla="*/ 16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6" y="8"/>
                </a:lnTo>
                <a:lnTo>
                  <a:pt x="16" y="18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1" name="Line 65"/>
          <p:cNvSpPr>
            <a:spLocks noChangeShapeType="1"/>
          </p:cNvSpPr>
          <p:nvPr/>
        </p:nvSpPr>
        <p:spPr bwMode="auto">
          <a:xfrm>
            <a:off x="5214938" y="4527550"/>
            <a:ext cx="25400" cy="285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2" name="Freeform 66"/>
          <p:cNvSpPr>
            <a:spLocks/>
          </p:cNvSpPr>
          <p:nvPr/>
        </p:nvSpPr>
        <p:spPr bwMode="auto">
          <a:xfrm>
            <a:off x="5268913" y="4581525"/>
            <a:ext cx="28575" cy="25400"/>
          </a:xfrm>
          <a:custGeom>
            <a:avLst/>
            <a:gdLst>
              <a:gd name="T0" fmla="*/ 0 w 18"/>
              <a:gd name="T1" fmla="*/ 0 h 16"/>
              <a:gd name="T2" fmla="*/ 2 w 18"/>
              <a:gd name="T3" fmla="*/ 2 h 16"/>
              <a:gd name="T4" fmla="*/ 18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0"/>
                </a:moveTo>
                <a:lnTo>
                  <a:pt x="2" y="2"/>
                </a:lnTo>
                <a:lnTo>
                  <a:pt x="18" y="16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3" name="Freeform 67"/>
          <p:cNvSpPr>
            <a:spLocks/>
          </p:cNvSpPr>
          <p:nvPr/>
        </p:nvSpPr>
        <p:spPr bwMode="auto">
          <a:xfrm>
            <a:off x="5326063" y="4632325"/>
            <a:ext cx="28575" cy="22225"/>
          </a:xfrm>
          <a:custGeom>
            <a:avLst/>
            <a:gdLst>
              <a:gd name="T0" fmla="*/ 0 w 18"/>
              <a:gd name="T1" fmla="*/ 0 h 14"/>
              <a:gd name="T2" fmla="*/ 8 w 18"/>
              <a:gd name="T3" fmla="*/ 8 h 14"/>
              <a:gd name="T4" fmla="*/ 18 w 18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0" y="0"/>
                </a:moveTo>
                <a:lnTo>
                  <a:pt x="8" y="8"/>
                </a:lnTo>
                <a:lnTo>
                  <a:pt x="18" y="14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4" name="Freeform 68"/>
          <p:cNvSpPr>
            <a:spLocks/>
          </p:cNvSpPr>
          <p:nvPr/>
        </p:nvSpPr>
        <p:spPr bwMode="auto">
          <a:xfrm>
            <a:off x="5386388" y="4679950"/>
            <a:ext cx="31750" cy="19050"/>
          </a:xfrm>
          <a:custGeom>
            <a:avLst/>
            <a:gdLst>
              <a:gd name="T0" fmla="*/ 0 w 20"/>
              <a:gd name="T1" fmla="*/ 0 h 12"/>
              <a:gd name="T2" fmla="*/ 16 w 20"/>
              <a:gd name="T3" fmla="*/ 10 h 12"/>
              <a:gd name="T4" fmla="*/ 2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0"/>
                </a:moveTo>
                <a:lnTo>
                  <a:pt x="16" y="10"/>
                </a:lnTo>
                <a:lnTo>
                  <a:pt x="20" y="12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5" name="Line 69"/>
          <p:cNvSpPr>
            <a:spLocks noChangeShapeType="1"/>
          </p:cNvSpPr>
          <p:nvPr/>
        </p:nvSpPr>
        <p:spPr bwMode="auto">
          <a:xfrm>
            <a:off x="5449888" y="4718050"/>
            <a:ext cx="34925" cy="1905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6" name="Freeform 70"/>
          <p:cNvSpPr>
            <a:spLocks/>
          </p:cNvSpPr>
          <p:nvPr/>
        </p:nvSpPr>
        <p:spPr bwMode="auto">
          <a:xfrm>
            <a:off x="5519738" y="4752975"/>
            <a:ext cx="34925" cy="12700"/>
          </a:xfrm>
          <a:custGeom>
            <a:avLst/>
            <a:gdLst>
              <a:gd name="T0" fmla="*/ 0 w 22"/>
              <a:gd name="T1" fmla="*/ 0 h 8"/>
              <a:gd name="T2" fmla="*/ 2 w 22"/>
              <a:gd name="T3" fmla="*/ 0 h 8"/>
              <a:gd name="T4" fmla="*/ 22 w 22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0"/>
                </a:moveTo>
                <a:lnTo>
                  <a:pt x="2" y="0"/>
                </a:lnTo>
                <a:lnTo>
                  <a:pt x="22" y="8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7" name="Line 71"/>
          <p:cNvSpPr>
            <a:spLocks noChangeShapeType="1"/>
          </p:cNvSpPr>
          <p:nvPr/>
        </p:nvSpPr>
        <p:spPr bwMode="auto">
          <a:xfrm>
            <a:off x="5589588" y="4778375"/>
            <a:ext cx="38100" cy="12700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8" name="Line 72"/>
          <p:cNvSpPr>
            <a:spLocks noChangeShapeType="1"/>
          </p:cNvSpPr>
          <p:nvPr/>
        </p:nvSpPr>
        <p:spPr bwMode="auto">
          <a:xfrm>
            <a:off x="5662613" y="4800600"/>
            <a:ext cx="38100" cy="95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9" name="Line 73"/>
          <p:cNvSpPr>
            <a:spLocks noChangeShapeType="1"/>
          </p:cNvSpPr>
          <p:nvPr/>
        </p:nvSpPr>
        <p:spPr bwMode="auto">
          <a:xfrm flipV="1">
            <a:off x="2255838" y="4800600"/>
            <a:ext cx="127000" cy="8572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0" name="Freeform 74"/>
          <p:cNvSpPr>
            <a:spLocks/>
          </p:cNvSpPr>
          <p:nvPr/>
        </p:nvSpPr>
        <p:spPr bwMode="auto">
          <a:xfrm>
            <a:off x="2474913" y="4654550"/>
            <a:ext cx="127000" cy="82550"/>
          </a:xfrm>
          <a:custGeom>
            <a:avLst/>
            <a:gdLst>
              <a:gd name="T0" fmla="*/ 0 w 80"/>
              <a:gd name="T1" fmla="*/ 52 h 52"/>
              <a:gd name="T2" fmla="*/ 30 w 80"/>
              <a:gd name="T3" fmla="*/ 32 h 52"/>
              <a:gd name="T4" fmla="*/ 80 w 80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" h="52">
                <a:moveTo>
                  <a:pt x="0" y="52"/>
                </a:moveTo>
                <a:lnTo>
                  <a:pt x="30" y="32"/>
                </a:lnTo>
                <a:lnTo>
                  <a:pt x="80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1" name="Freeform 75"/>
          <p:cNvSpPr>
            <a:spLocks/>
          </p:cNvSpPr>
          <p:nvPr/>
        </p:nvSpPr>
        <p:spPr bwMode="auto">
          <a:xfrm>
            <a:off x="2697163" y="4505325"/>
            <a:ext cx="130175" cy="85725"/>
          </a:xfrm>
          <a:custGeom>
            <a:avLst/>
            <a:gdLst>
              <a:gd name="T0" fmla="*/ 0 w 82"/>
              <a:gd name="T1" fmla="*/ 54 h 54"/>
              <a:gd name="T2" fmla="*/ 52 w 82"/>
              <a:gd name="T3" fmla="*/ 20 h 54"/>
              <a:gd name="T4" fmla="*/ 82 w 82"/>
              <a:gd name="T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" h="54">
                <a:moveTo>
                  <a:pt x="0" y="54"/>
                </a:moveTo>
                <a:lnTo>
                  <a:pt x="52" y="20"/>
                </a:lnTo>
                <a:lnTo>
                  <a:pt x="8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2" name="Freeform 76"/>
          <p:cNvSpPr>
            <a:spLocks/>
          </p:cNvSpPr>
          <p:nvPr/>
        </p:nvSpPr>
        <p:spPr bwMode="auto">
          <a:xfrm>
            <a:off x="2922588" y="4365625"/>
            <a:ext cx="130175" cy="79375"/>
          </a:xfrm>
          <a:custGeom>
            <a:avLst/>
            <a:gdLst>
              <a:gd name="T0" fmla="*/ 0 w 82"/>
              <a:gd name="T1" fmla="*/ 50 h 50"/>
              <a:gd name="T2" fmla="*/ 48 w 82"/>
              <a:gd name="T3" fmla="*/ 20 h 50"/>
              <a:gd name="T4" fmla="*/ 82 w 82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" h="50">
                <a:moveTo>
                  <a:pt x="0" y="50"/>
                </a:moveTo>
                <a:lnTo>
                  <a:pt x="48" y="20"/>
                </a:lnTo>
                <a:lnTo>
                  <a:pt x="8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3" name="Freeform 77"/>
          <p:cNvSpPr>
            <a:spLocks/>
          </p:cNvSpPr>
          <p:nvPr/>
        </p:nvSpPr>
        <p:spPr bwMode="auto">
          <a:xfrm>
            <a:off x="3148013" y="4222750"/>
            <a:ext cx="130175" cy="82550"/>
          </a:xfrm>
          <a:custGeom>
            <a:avLst/>
            <a:gdLst>
              <a:gd name="T0" fmla="*/ 0 w 82"/>
              <a:gd name="T1" fmla="*/ 52 h 52"/>
              <a:gd name="T2" fmla="*/ 62 w 82"/>
              <a:gd name="T3" fmla="*/ 12 h 52"/>
              <a:gd name="T4" fmla="*/ 82 w 82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" h="52">
                <a:moveTo>
                  <a:pt x="0" y="52"/>
                </a:moveTo>
                <a:lnTo>
                  <a:pt x="62" y="12"/>
                </a:lnTo>
                <a:lnTo>
                  <a:pt x="8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4" name="Line 78"/>
          <p:cNvSpPr>
            <a:spLocks noChangeShapeType="1"/>
          </p:cNvSpPr>
          <p:nvPr/>
        </p:nvSpPr>
        <p:spPr bwMode="auto">
          <a:xfrm flipV="1">
            <a:off x="3376613" y="4086225"/>
            <a:ext cx="130175" cy="793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5" name="Freeform 79"/>
          <p:cNvSpPr>
            <a:spLocks/>
          </p:cNvSpPr>
          <p:nvPr/>
        </p:nvSpPr>
        <p:spPr bwMode="auto">
          <a:xfrm>
            <a:off x="3605213" y="3946525"/>
            <a:ext cx="127000" cy="79375"/>
          </a:xfrm>
          <a:custGeom>
            <a:avLst/>
            <a:gdLst>
              <a:gd name="T0" fmla="*/ 0 w 80"/>
              <a:gd name="T1" fmla="*/ 50 h 50"/>
              <a:gd name="T2" fmla="*/ 8 w 80"/>
              <a:gd name="T3" fmla="*/ 44 h 50"/>
              <a:gd name="T4" fmla="*/ 80 w 80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" h="50">
                <a:moveTo>
                  <a:pt x="0" y="50"/>
                </a:moveTo>
                <a:lnTo>
                  <a:pt x="8" y="44"/>
                </a:lnTo>
                <a:lnTo>
                  <a:pt x="80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6" name="Line 80"/>
          <p:cNvSpPr>
            <a:spLocks noChangeShapeType="1"/>
          </p:cNvSpPr>
          <p:nvPr/>
        </p:nvSpPr>
        <p:spPr bwMode="auto">
          <a:xfrm flipV="1">
            <a:off x="3830638" y="3806825"/>
            <a:ext cx="130175" cy="793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7" name="Freeform 81"/>
          <p:cNvSpPr>
            <a:spLocks/>
          </p:cNvSpPr>
          <p:nvPr/>
        </p:nvSpPr>
        <p:spPr bwMode="auto">
          <a:xfrm>
            <a:off x="4059238" y="3663950"/>
            <a:ext cx="127000" cy="82550"/>
          </a:xfrm>
          <a:custGeom>
            <a:avLst/>
            <a:gdLst>
              <a:gd name="T0" fmla="*/ 0 w 80"/>
              <a:gd name="T1" fmla="*/ 52 h 52"/>
              <a:gd name="T2" fmla="*/ 72 w 80"/>
              <a:gd name="T3" fmla="*/ 6 h 52"/>
              <a:gd name="T4" fmla="*/ 80 w 80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" h="52">
                <a:moveTo>
                  <a:pt x="0" y="52"/>
                </a:moveTo>
                <a:lnTo>
                  <a:pt x="72" y="6"/>
                </a:lnTo>
                <a:lnTo>
                  <a:pt x="80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8" name="Freeform 82"/>
          <p:cNvSpPr>
            <a:spLocks/>
          </p:cNvSpPr>
          <p:nvPr/>
        </p:nvSpPr>
        <p:spPr bwMode="auto">
          <a:xfrm>
            <a:off x="4281488" y="3517900"/>
            <a:ext cx="127000" cy="82550"/>
          </a:xfrm>
          <a:custGeom>
            <a:avLst/>
            <a:gdLst>
              <a:gd name="T0" fmla="*/ 0 w 80"/>
              <a:gd name="T1" fmla="*/ 52 h 52"/>
              <a:gd name="T2" fmla="*/ 26 w 80"/>
              <a:gd name="T3" fmla="*/ 34 h 52"/>
              <a:gd name="T4" fmla="*/ 80 w 80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" h="52">
                <a:moveTo>
                  <a:pt x="0" y="52"/>
                </a:moveTo>
                <a:lnTo>
                  <a:pt x="26" y="34"/>
                </a:lnTo>
                <a:lnTo>
                  <a:pt x="80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79" name="Line 83"/>
          <p:cNvSpPr>
            <a:spLocks noChangeShapeType="1"/>
          </p:cNvSpPr>
          <p:nvPr/>
        </p:nvSpPr>
        <p:spPr bwMode="auto">
          <a:xfrm flipV="1">
            <a:off x="4503738" y="3375025"/>
            <a:ext cx="130175" cy="79375"/>
          </a:xfrm>
          <a:prstGeom prst="line">
            <a:avLst/>
          </a:pr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0" name="Freeform 84"/>
          <p:cNvSpPr>
            <a:spLocks/>
          </p:cNvSpPr>
          <p:nvPr/>
        </p:nvSpPr>
        <p:spPr bwMode="auto">
          <a:xfrm>
            <a:off x="4735513" y="3241675"/>
            <a:ext cx="130175" cy="76200"/>
          </a:xfrm>
          <a:custGeom>
            <a:avLst/>
            <a:gdLst>
              <a:gd name="T0" fmla="*/ 0 w 82"/>
              <a:gd name="T1" fmla="*/ 48 h 48"/>
              <a:gd name="T2" fmla="*/ 80 w 82"/>
              <a:gd name="T3" fmla="*/ 2 h 48"/>
              <a:gd name="T4" fmla="*/ 82 w 82"/>
              <a:gd name="T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" h="48">
                <a:moveTo>
                  <a:pt x="0" y="48"/>
                </a:moveTo>
                <a:lnTo>
                  <a:pt x="80" y="2"/>
                </a:lnTo>
                <a:lnTo>
                  <a:pt x="8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1" name="Freeform 85"/>
          <p:cNvSpPr>
            <a:spLocks/>
          </p:cNvSpPr>
          <p:nvPr/>
        </p:nvSpPr>
        <p:spPr bwMode="auto">
          <a:xfrm>
            <a:off x="4967288" y="3111500"/>
            <a:ext cx="130175" cy="76200"/>
          </a:xfrm>
          <a:custGeom>
            <a:avLst/>
            <a:gdLst>
              <a:gd name="T0" fmla="*/ 0 w 82"/>
              <a:gd name="T1" fmla="*/ 48 h 48"/>
              <a:gd name="T2" fmla="*/ 80 w 82"/>
              <a:gd name="T3" fmla="*/ 2 h 48"/>
              <a:gd name="T4" fmla="*/ 82 w 82"/>
              <a:gd name="T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" h="48">
                <a:moveTo>
                  <a:pt x="0" y="48"/>
                </a:moveTo>
                <a:lnTo>
                  <a:pt x="80" y="2"/>
                </a:lnTo>
                <a:lnTo>
                  <a:pt x="8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2" name="Freeform 86"/>
          <p:cNvSpPr>
            <a:spLocks/>
          </p:cNvSpPr>
          <p:nvPr/>
        </p:nvSpPr>
        <p:spPr bwMode="auto">
          <a:xfrm>
            <a:off x="5199063" y="2987675"/>
            <a:ext cx="136525" cy="69850"/>
          </a:xfrm>
          <a:custGeom>
            <a:avLst/>
            <a:gdLst>
              <a:gd name="T0" fmla="*/ 0 w 86"/>
              <a:gd name="T1" fmla="*/ 44 h 44"/>
              <a:gd name="T2" fmla="*/ 8 w 86"/>
              <a:gd name="T3" fmla="*/ 40 h 44"/>
              <a:gd name="T4" fmla="*/ 80 w 86"/>
              <a:gd name="T5" fmla="*/ 2 h 44"/>
              <a:gd name="T6" fmla="*/ 86 w 86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44">
                <a:moveTo>
                  <a:pt x="0" y="44"/>
                </a:moveTo>
                <a:lnTo>
                  <a:pt x="8" y="40"/>
                </a:lnTo>
                <a:lnTo>
                  <a:pt x="80" y="2"/>
                </a:lnTo>
                <a:lnTo>
                  <a:pt x="86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3" name="Freeform 87"/>
          <p:cNvSpPr>
            <a:spLocks/>
          </p:cNvSpPr>
          <p:nvPr/>
        </p:nvSpPr>
        <p:spPr bwMode="auto">
          <a:xfrm>
            <a:off x="5437188" y="2879725"/>
            <a:ext cx="142875" cy="57150"/>
          </a:xfrm>
          <a:custGeom>
            <a:avLst/>
            <a:gdLst>
              <a:gd name="T0" fmla="*/ 0 w 90"/>
              <a:gd name="T1" fmla="*/ 36 h 36"/>
              <a:gd name="T2" fmla="*/ 58 w 90"/>
              <a:gd name="T3" fmla="*/ 12 h 36"/>
              <a:gd name="T4" fmla="*/ 90 w 90"/>
              <a:gd name="T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0" h="36">
                <a:moveTo>
                  <a:pt x="0" y="36"/>
                </a:moveTo>
                <a:lnTo>
                  <a:pt x="58" y="12"/>
                </a:lnTo>
                <a:lnTo>
                  <a:pt x="90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4" name="Freeform 88"/>
          <p:cNvSpPr>
            <a:spLocks/>
          </p:cNvSpPr>
          <p:nvPr/>
        </p:nvSpPr>
        <p:spPr bwMode="auto">
          <a:xfrm>
            <a:off x="5688013" y="2809875"/>
            <a:ext cx="146050" cy="34925"/>
          </a:xfrm>
          <a:custGeom>
            <a:avLst/>
            <a:gdLst>
              <a:gd name="T0" fmla="*/ 0 w 92"/>
              <a:gd name="T1" fmla="*/ 22 h 22"/>
              <a:gd name="T2" fmla="*/ 8 w 92"/>
              <a:gd name="T3" fmla="*/ 20 h 22"/>
              <a:gd name="T4" fmla="*/ 56 w 92"/>
              <a:gd name="T5" fmla="*/ 8 h 22"/>
              <a:gd name="T6" fmla="*/ 92 w 92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2" h="22">
                <a:moveTo>
                  <a:pt x="0" y="22"/>
                </a:moveTo>
                <a:lnTo>
                  <a:pt x="8" y="20"/>
                </a:lnTo>
                <a:lnTo>
                  <a:pt x="56" y="8"/>
                </a:lnTo>
                <a:lnTo>
                  <a:pt x="92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5" name="Freeform 89"/>
          <p:cNvSpPr>
            <a:spLocks/>
          </p:cNvSpPr>
          <p:nvPr/>
        </p:nvSpPr>
        <p:spPr bwMode="auto">
          <a:xfrm>
            <a:off x="5948363" y="2781300"/>
            <a:ext cx="152400" cy="12700"/>
          </a:xfrm>
          <a:custGeom>
            <a:avLst/>
            <a:gdLst>
              <a:gd name="T0" fmla="*/ 0 w 96"/>
              <a:gd name="T1" fmla="*/ 8 h 8"/>
              <a:gd name="T2" fmla="*/ 24 w 96"/>
              <a:gd name="T3" fmla="*/ 6 h 8"/>
              <a:gd name="T4" fmla="*/ 96 w 96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6" h="8">
                <a:moveTo>
                  <a:pt x="0" y="8"/>
                </a:moveTo>
                <a:lnTo>
                  <a:pt x="24" y="6"/>
                </a:lnTo>
                <a:lnTo>
                  <a:pt x="96" y="0"/>
                </a:lnTo>
              </a:path>
            </a:pathLst>
          </a:custGeom>
          <a:noFill/>
          <a:ln w="12700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6" name="Line 90"/>
          <p:cNvSpPr>
            <a:spLocks noChangeShapeType="1"/>
          </p:cNvSpPr>
          <p:nvPr/>
        </p:nvSpPr>
        <p:spPr bwMode="auto">
          <a:xfrm flipH="1">
            <a:off x="3595688" y="3133725"/>
            <a:ext cx="177800" cy="1809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7" name="Freeform 91"/>
          <p:cNvSpPr>
            <a:spLocks/>
          </p:cNvSpPr>
          <p:nvPr/>
        </p:nvSpPr>
        <p:spPr bwMode="auto">
          <a:xfrm>
            <a:off x="3557588" y="3276600"/>
            <a:ext cx="73025" cy="76200"/>
          </a:xfrm>
          <a:custGeom>
            <a:avLst/>
            <a:gdLst>
              <a:gd name="T0" fmla="*/ 0 w 46"/>
              <a:gd name="T1" fmla="*/ 48 h 48"/>
              <a:gd name="T2" fmla="*/ 20 w 46"/>
              <a:gd name="T3" fmla="*/ 0 h 48"/>
              <a:gd name="T4" fmla="*/ 24 w 46"/>
              <a:gd name="T5" fmla="*/ 22 h 48"/>
              <a:gd name="T6" fmla="*/ 46 w 46"/>
              <a:gd name="T7" fmla="*/ 28 h 48"/>
              <a:gd name="T8" fmla="*/ 0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0" y="48"/>
                </a:moveTo>
                <a:lnTo>
                  <a:pt x="20" y="0"/>
                </a:lnTo>
                <a:lnTo>
                  <a:pt x="24" y="22"/>
                </a:lnTo>
                <a:lnTo>
                  <a:pt x="46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8" name="Freeform 92"/>
          <p:cNvSpPr>
            <a:spLocks/>
          </p:cNvSpPr>
          <p:nvPr/>
        </p:nvSpPr>
        <p:spPr bwMode="auto">
          <a:xfrm>
            <a:off x="3557588" y="3276600"/>
            <a:ext cx="73025" cy="76200"/>
          </a:xfrm>
          <a:custGeom>
            <a:avLst/>
            <a:gdLst>
              <a:gd name="T0" fmla="*/ 0 w 46"/>
              <a:gd name="T1" fmla="*/ 48 h 48"/>
              <a:gd name="T2" fmla="*/ 20 w 46"/>
              <a:gd name="T3" fmla="*/ 0 h 48"/>
              <a:gd name="T4" fmla="*/ 24 w 46"/>
              <a:gd name="T5" fmla="*/ 22 h 48"/>
              <a:gd name="T6" fmla="*/ 46 w 46"/>
              <a:gd name="T7" fmla="*/ 28 h 48"/>
              <a:gd name="T8" fmla="*/ 0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0" y="48"/>
                </a:moveTo>
                <a:lnTo>
                  <a:pt x="20" y="0"/>
                </a:lnTo>
                <a:lnTo>
                  <a:pt x="24" y="22"/>
                </a:lnTo>
                <a:lnTo>
                  <a:pt x="46" y="28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89" name="Line 93"/>
          <p:cNvSpPr>
            <a:spLocks noChangeShapeType="1"/>
          </p:cNvSpPr>
          <p:nvPr/>
        </p:nvSpPr>
        <p:spPr bwMode="auto">
          <a:xfrm flipH="1" flipV="1">
            <a:off x="4164013" y="4257675"/>
            <a:ext cx="79375" cy="1619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0" name="Freeform 94"/>
          <p:cNvSpPr>
            <a:spLocks/>
          </p:cNvSpPr>
          <p:nvPr/>
        </p:nvSpPr>
        <p:spPr bwMode="auto">
          <a:xfrm>
            <a:off x="4138613" y="4210050"/>
            <a:ext cx="63500" cy="79375"/>
          </a:xfrm>
          <a:custGeom>
            <a:avLst/>
            <a:gdLst>
              <a:gd name="T0" fmla="*/ 0 w 40"/>
              <a:gd name="T1" fmla="*/ 0 h 50"/>
              <a:gd name="T2" fmla="*/ 40 w 40"/>
              <a:gd name="T3" fmla="*/ 34 h 50"/>
              <a:gd name="T4" fmla="*/ 16 w 40"/>
              <a:gd name="T5" fmla="*/ 32 h 50"/>
              <a:gd name="T6" fmla="*/ 4 w 40"/>
              <a:gd name="T7" fmla="*/ 50 h 50"/>
              <a:gd name="T8" fmla="*/ 0 w 40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0" y="0"/>
                </a:moveTo>
                <a:lnTo>
                  <a:pt x="40" y="34"/>
                </a:lnTo>
                <a:lnTo>
                  <a:pt x="16" y="32"/>
                </a:lnTo>
                <a:lnTo>
                  <a:pt x="4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1" name="Freeform 95"/>
          <p:cNvSpPr>
            <a:spLocks/>
          </p:cNvSpPr>
          <p:nvPr/>
        </p:nvSpPr>
        <p:spPr bwMode="auto">
          <a:xfrm>
            <a:off x="4138613" y="4210050"/>
            <a:ext cx="63500" cy="79375"/>
          </a:xfrm>
          <a:custGeom>
            <a:avLst/>
            <a:gdLst>
              <a:gd name="T0" fmla="*/ 0 w 40"/>
              <a:gd name="T1" fmla="*/ 0 h 50"/>
              <a:gd name="T2" fmla="*/ 40 w 40"/>
              <a:gd name="T3" fmla="*/ 34 h 50"/>
              <a:gd name="T4" fmla="*/ 16 w 40"/>
              <a:gd name="T5" fmla="*/ 32 h 50"/>
              <a:gd name="T6" fmla="*/ 4 w 40"/>
              <a:gd name="T7" fmla="*/ 50 h 50"/>
              <a:gd name="T8" fmla="*/ 0 w 40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0">
                <a:moveTo>
                  <a:pt x="0" y="0"/>
                </a:moveTo>
                <a:lnTo>
                  <a:pt x="40" y="34"/>
                </a:lnTo>
                <a:lnTo>
                  <a:pt x="16" y="32"/>
                </a:lnTo>
                <a:lnTo>
                  <a:pt x="4" y="5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2" name="Line 96"/>
          <p:cNvSpPr>
            <a:spLocks noChangeShapeType="1"/>
          </p:cNvSpPr>
          <p:nvPr/>
        </p:nvSpPr>
        <p:spPr bwMode="auto">
          <a:xfrm flipV="1">
            <a:off x="5999163" y="2936875"/>
            <a:ext cx="0" cy="8763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3" name="Freeform 97"/>
          <p:cNvSpPr>
            <a:spLocks/>
          </p:cNvSpPr>
          <p:nvPr/>
        </p:nvSpPr>
        <p:spPr bwMode="auto">
          <a:xfrm>
            <a:off x="5951538" y="2854325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6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6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4" name="Freeform 98"/>
          <p:cNvSpPr>
            <a:spLocks/>
          </p:cNvSpPr>
          <p:nvPr/>
        </p:nvSpPr>
        <p:spPr bwMode="auto">
          <a:xfrm>
            <a:off x="5951538" y="2854325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6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6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5" name="Freeform 99"/>
          <p:cNvSpPr>
            <a:spLocks/>
          </p:cNvSpPr>
          <p:nvPr/>
        </p:nvSpPr>
        <p:spPr bwMode="auto">
          <a:xfrm>
            <a:off x="5951538" y="378142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6" name="Freeform 100"/>
          <p:cNvSpPr>
            <a:spLocks/>
          </p:cNvSpPr>
          <p:nvPr/>
        </p:nvSpPr>
        <p:spPr bwMode="auto">
          <a:xfrm>
            <a:off x="5951538" y="3781425"/>
            <a:ext cx="92075" cy="111125"/>
          </a:xfrm>
          <a:custGeom>
            <a:avLst/>
            <a:gdLst>
              <a:gd name="T0" fmla="*/ 30 w 58"/>
              <a:gd name="T1" fmla="*/ 70 h 70"/>
              <a:gd name="T2" fmla="*/ 0 w 58"/>
              <a:gd name="T3" fmla="*/ 0 h 70"/>
              <a:gd name="T4" fmla="*/ 30 w 58"/>
              <a:gd name="T5" fmla="*/ 16 h 70"/>
              <a:gd name="T6" fmla="*/ 58 w 58"/>
              <a:gd name="T7" fmla="*/ 0 h 70"/>
              <a:gd name="T8" fmla="*/ 30 w 58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7" name="Rectangle 101"/>
          <p:cNvSpPr>
            <a:spLocks noChangeArrowheads="1"/>
          </p:cNvSpPr>
          <p:nvPr/>
        </p:nvSpPr>
        <p:spPr bwMode="auto">
          <a:xfrm>
            <a:off x="5824538" y="3133725"/>
            <a:ext cx="1174750" cy="438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8" name="Rectangle 102"/>
          <p:cNvSpPr>
            <a:spLocks noChangeArrowheads="1"/>
          </p:cNvSpPr>
          <p:nvPr/>
        </p:nvSpPr>
        <p:spPr bwMode="auto">
          <a:xfrm>
            <a:off x="5824538" y="3133725"/>
            <a:ext cx="1174750" cy="438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99" name="Rectangle 103"/>
          <p:cNvSpPr>
            <a:spLocks noChangeArrowheads="1"/>
          </p:cNvSpPr>
          <p:nvPr/>
        </p:nvSpPr>
        <p:spPr bwMode="auto">
          <a:xfrm>
            <a:off x="6910388" y="4810125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02" name="Rectangle 106"/>
          <p:cNvSpPr>
            <a:spLocks noChangeArrowheads="1"/>
          </p:cNvSpPr>
          <p:nvPr/>
        </p:nvSpPr>
        <p:spPr bwMode="auto">
          <a:xfrm>
            <a:off x="3335338" y="2857500"/>
            <a:ext cx="10948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ressources internes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suivent plus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19" name="Rectangle 123"/>
          <p:cNvSpPr>
            <a:spLocks noChangeArrowheads="1"/>
          </p:cNvSpPr>
          <p:nvPr/>
        </p:nvSpPr>
        <p:spPr bwMode="auto">
          <a:xfrm>
            <a:off x="3646488" y="4451350"/>
            <a:ext cx="12791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dynamique de la mission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ralentie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35" name="Rectangle 139"/>
          <p:cNvSpPr>
            <a:spLocks noChangeArrowheads="1"/>
          </p:cNvSpPr>
          <p:nvPr/>
        </p:nvSpPr>
        <p:spPr bwMode="auto">
          <a:xfrm>
            <a:off x="5897563" y="3175000"/>
            <a:ext cx="10387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L’objectif final semble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plus en plus difficile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atteindre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2042464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DEUX FACETTES DU CHANGEMENT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QU’EST-CE QUE LE CHANGEMENT ?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5" name="Group 206"/>
          <p:cNvGrpSpPr>
            <a:grpSpLocks/>
          </p:cNvGrpSpPr>
          <p:nvPr/>
        </p:nvGrpSpPr>
        <p:grpSpPr bwMode="auto">
          <a:xfrm>
            <a:off x="2435225" y="3173159"/>
            <a:ext cx="4298950" cy="1114425"/>
            <a:chOff x="1456" y="2178"/>
            <a:chExt cx="2708" cy="702"/>
          </a:xfrm>
        </p:grpSpPr>
        <p:sp>
          <p:nvSpPr>
            <p:cNvPr id="1156" name="Rectangle 6"/>
            <p:cNvSpPr>
              <a:spLocks noChangeArrowheads="1"/>
            </p:cNvSpPr>
            <p:nvPr/>
          </p:nvSpPr>
          <p:spPr bwMode="auto">
            <a:xfrm>
              <a:off x="1748" y="2476"/>
              <a:ext cx="924" cy="1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57" name="Rectangle 7"/>
            <p:cNvSpPr>
              <a:spLocks noChangeArrowheads="1"/>
            </p:cNvSpPr>
            <p:nvPr/>
          </p:nvSpPr>
          <p:spPr bwMode="auto">
            <a:xfrm>
              <a:off x="1748" y="2476"/>
              <a:ext cx="924" cy="164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58" name="Rectangle 8"/>
            <p:cNvSpPr>
              <a:spLocks noChangeArrowheads="1"/>
            </p:cNvSpPr>
            <p:nvPr/>
          </p:nvSpPr>
          <p:spPr bwMode="auto">
            <a:xfrm>
              <a:off x="3008" y="2476"/>
              <a:ext cx="856" cy="1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59" name="Rectangle 9"/>
            <p:cNvSpPr>
              <a:spLocks noChangeArrowheads="1"/>
            </p:cNvSpPr>
            <p:nvPr/>
          </p:nvSpPr>
          <p:spPr bwMode="auto">
            <a:xfrm>
              <a:off x="3008" y="2476"/>
              <a:ext cx="856" cy="164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0" name="Freeform 10"/>
            <p:cNvSpPr>
              <a:spLocks/>
            </p:cNvSpPr>
            <p:nvPr/>
          </p:nvSpPr>
          <p:spPr bwMode="auto">
            <a:xfrm>
              <a:off x="2212" y="2392"/>
              <a:ext cx="1220" cy="46"/>
            </a:xfrm>
            <a:custGeom>
              <a:avLst/>
              <a:gdLst>
                <a:gd name="T0" fmla="*/ 0 w 1220"/>
                <a:gd name="T1" fmla="*/ 46 h 46"/>
                <a:gd name="T2" fmla="*/ 0 w 1220"/>
                <a:gd name="T3" fmla="*/ 0 h 46"/>
                <a:gd name="T4" fmla="*/ 1220 w 1220"/>
                <a:gd name="T5" fmla="*/ 0 h 46"/>
                <a:gd name="T6" fmla="*/ 1220 w 1220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0" h="46">
                  <a:moveTo>
                    <a:pt x="0" y="46"/>
                  </a:moveTo>
                  <a:lnTo>
                    <a:pt x="0" y="0"/>
                  </a:lnTo>
                  <a:lnTo>
                    <a:pt x="1220" y="0"/>
                  </a:lnTo>
                  <a:lnTo>
                    <a:pt x="1220" y="4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1" name="Freeform 11"/>
            <p:cNvSpPr>
              <a:spLocks/>
            </p:cNvSpPr>
            <p:nvPr/>
          </p:nvSpPr>
          <p:spPr bwMode="auto">
            <a:xfrm>
              <a:off x="3412" y="2424"/>
              <a:ext cx="38" cy="48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2" name="Freeform 12"/>
            <p:cNvSpPr>
              <a:spLocks/>
            </p:cNvSpPr>
            <p:nvPr/>
          </p:nvSpPr>
          <p:spPr bwMode="auto">
            <a:xfrm>
              <a:off x="3412" y="2424"/>
              <a:ext cx="38" cy="48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3" name="Freeform 13"/>
            <p:cNvSpPr>
              <a:spLocks/>
            </p:cNvSpPr>
            <p:nvPr/>
          </p:nvSpPr>
          <p:spPr bwMode="auto">
            <a:xfrm>
              <a:off x="2192" y="2424"/>
              <a:ext cx="40" cy="48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4" name="Freeform 14"/>
            <p:cNvSpPr>
              <a:spLocks/>
            </p:cNvSpPr>
            <p:nvPr/>
          </p:nvSpPr>
          <p:spPr bwMode="auto">
            <a:xfrm>
              <a:off x="2192" y="2424"/>
              <a:ext cx="40" cy="48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5" name="Line 15"/>
            <p:cNvSpPr>
              <a:spLocks noChangeShapeType="1"/>
            </p:cNvSpPr>
            <p:nvPr/>
          </p:nvSpPr>
          <p:spPr bwMode="auto">
            <a:xfrm flipV="1">
              <a:off x="2818" y="2332"/>
              <a:ext cx="0" cy="6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6" name="Rectangle 16"/>
            <p:cNvSpPr>
              <a:spLocks noChangeArrowheads="1"/>
            </p:cNvSpPr>
            <p:nvPr/>
          </p:nvSpPr>
          <p:spPr bwMode="auto">
            <a:xfrm>
              <a:off x="1456" y="2178"/>
              <a:ext cx="2708" cy="702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7" name="Line 17"/>
            <p:cNvSpPr>
              <a:spLocks noChangeShapeType="1"/>
            </p:cNvSpPr>
            <p:nvPr/>
          </p:nvSpPr>
          <p:spPr bwMode="auto">
            <a:xfrm flipH="1">
              <a:off x="1670" y="2178"/>
              <a:ext cx="24" cy="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8" name="Freeform 18"/>
            <p:cNvSpPr>
              <a:spLocks/>
            </p:cNvSpPr>
            <p:nvPr/>
          </p:nvSpPr>
          <p:spPr bwMode="auto">
            <a:xfrm>
              <a:off x="1630" y="2182"/>
              <a:ext cx="24" cy="4"/>
            </a:xfrm>
            <a:custGeom>
              <a:avLst/>
              <a:gdLst>
                <a:gd name="T0" fmla="*/ 24 w 24"/>
                <a:gd name="T1" fmla="*/ 0 h 4"/>
                <a:gd name="T2" fmla="*/ 16 w 24"/>
                <a:gd name="T3" fmla="*/ 0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16" y="0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9" name="Freeform 19"/>
            <p:cNvSpPr>
              <a:spLocks/>
            </p:cNvSpPr>
            <p:nvPr/>
          </p:nvSpPr>
          <p:spPr bwMode="auto">
            <a:xfrm>
              <a:off x="1592" y="2188"/>
              <a:ext cx="24" cy="8"/>
            </a:xfrm>
            <a:custGeom>
              <a:avLst/>
              <a:gdLst>
                <a:gd name="T0" fmla="*/ 24 w 24"/>
                <a:gd name="T1" fmla="*/ 0 h 8"/>
                <a:gd name="T2" fmla="*/ 10 w 24"/>
                <a:gd name="T3" fmla="*/ 4 h 8"/>
                <a:gd name="T4" fmla="*/ 0 w 2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lnTo>
                    <a:pt x="10" y="4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0" name="Freeform 20"/>
            <p:cNvSpPr>
              <a:spLocks/>
            </p:cNvSpPr>
            <p:nvPr/>
          </p:nvSpPr>
          <p:spPr bwMode="auto">
            <a:xfrm>
              <a:off x="1556" y="2202"/>
              <a:ext cx="22" cy="10"/>
            </a:xfrm>
            <a:custGeom>
              <a:avLst/>
              <a:gdLst>
                <a:gd name="T0" fmla="*/ 22 w 22"/>
                <a:gd name="T1" fmla="*/ 0 h 10"/>
                <a:gd name="T2" fmla="*/ 6 w 22"/>
                <a:gd name="T3" fmla="*/ 6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6" y="6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1" name="Freeform 21"/>
            <p:cNvSpPr>
              <a:spLocks/>
            </p:cNvSpPr>
            <p:nvPr/>
          </p:nvSpPr>
          <p:spPr bwMode="auto">
            <a:xfrm>
              <a:off x="1522" y="2220"/>
              <a:ext cx="20" cy="14"/>
            </a:xfrm>
            <a:custGeom>
              <a:avLst/>
              <a:gdLst>
                <a:gd name="T0" fmla="*/ 20 w 20"/>
                <a:gd name="T1" fmla="*/ 0 h 14"/>
                <a:gd name="T2" fmla="*/ 4 w 20"/>
                <a:gd name="T3" fmla="*/ 10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4" y="10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2" name="Freeform 22"/>
            <p:cNvSpPr>
              <a:spLocks/>
            </p:cNvSpPr>
            <p:nvPr/>
          </p:nvSpPr>
          <p:spPr bwMode="auto">
            <a:xfrm>
              <a:off x="1494" y="2244"/>
              <a:ext cx="16" cy="18"/>
            </a:xfrm>
            <a:custGeom>
              <a:avLst/>
              <a:gdLst>
                <a:gd name="T0" fmla="*/ 16 w 16"/>
                <a:gd name="T1" fmla="*/ 0 h 18"/>
                <a:gd name="T2" fmla="*/ 4 w 16"/>
                <a:gd name="T3" fmla="*/ 12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4" y="12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3" name="Freeform 23"/>
            <p:cNvSpPr>
              <a:spLocks/>
            </p:cNvSpPr>
            <p:nvPr/>
          </p:nvSpPr>
          <p:spPr bwMode="auto">
            <a:xfrm>
              <a:off x="1472" y="2274"/>
              <a:ext cx="12" cy="20"/>
            </a:xfrm>
            <a:custGeom>
              <a:avLst/>
              <a:gdLst>
                <a:gd name="T0" fmla="*/ 12 w 12"/>
                <a:gd name="T1" fmla="*/ 0 h 20"/>
                <a:gd name="T2" fmla="*/ 4 w 12"/>
                <a:gd name="T3" fmla="*/ 12 h 20"/>
                <a:gd name="T4" fmla="*/ 0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4" y="12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4" name="Freeform 24"/>
            <p:cNvSpPr>
              <a:spLocks/>
            </p:cNvSpPr>
            <p:nvPr/>
          </p:nvSpPr>
          <p:spPr bwMode="auto">
            <a:xfrm>
              <a:off x="1458" y="2308"/>
              <a:ext cx="8" cy="24"/>
            </a:xfrm>
            <a:custGeom>
              <a:avLst/>
              <a:gdLst>
                <a:gd name="T0" fmla="*/ 8 w 8"/>
                <a:gd name="T1" fmla="*/ 0 h 24"/>
                <a:gd name="T2" fmla="*/ 4 w 8"/>
                <a:gd name="T3" fmla="*/ 12 h 24"/>
                <a:gd name="T4" fmla="*/ 0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lnTo>
                    <a:pt x="4" y="1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5" name="Freeform 25"/>
            <p:cNvSpPr>
              <a:spLocks/>
            </p:cNvSpPr>
            <p:nvPr/>
          </p:nvSpPr>
          <p:spPr bwMode="auto">
            <a:xfrm>
              <a:off x="1456" y="2348"/>
              <a:ext cx="2" cy="24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6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6" name="Line 26"/>
            <p:cNvSpPr>
              <a:spLocks noChangeShapeType="1"/>
            </p:cNvSpPr>
            <p:nvPr/>
          </p:nvSpPr>
          <p:spPr bwMode="auto">
            <a:xfrm>
              <a:off x="1456" y="238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7" name="Line 27"/>
            <p:cNvSpPr>
              <a:spLocks noChangeShapeType="1"/>
            </p:cNvSpPr>
            <p:nvPr/>
          </p:nvSpPr>
          <p:spPr bwMode="auto">
            <a:xfrm>
              <a:off x="1456" y="242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8" name="Line 28"/>
            <p:cNvSpPr>
              <a:spLocks noChangeShapeType="1"/>
            </p:cNvSpPr>
            <p:nvPr/>
          </p:nvSpPr>
          <p:spPr bwMode="auto">
            <a:xfrm>
              <a:off x="1456" y="246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9" name="Line 29"/>
            <p:cNvSpPr>
              <a:spLocks noChangeShapeType="1"/>
            </p:cNvSpPr>
            <p:nvPr/>
          </p:nvSpPr>
          <p:spPr bwMode="auto">
            <a:xfrm>
              <a:off x="1456" y="250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0" name="Line 30"/>
            <p:cNvSpPr>
              <a:spLocks noChangeShapeType="1"/>
            </p:cNvSpPr>
            <p:nvPr/>
          </p:nvSpPr>
          <p:spPr bwMode="auto">
            <a:xfrm>
              <a:off x="1456" y="254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1" name="Line 31"/>
            <p:cNvSpPr>
              <a:spLocks noChangeShapeType="1"/>
            </p:cNvSpPr>
            <p:nvPr/>
          </p:nvSpPr>
          <p:spPr bwMode="auto">
            <a:xfrm>
              <a:off x="1456" y="258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2" name="Line 32"/>
            <p:cNvSpPr>
              <a:spLocks noChangeShapeType="1"/>
            </p:cNvSpPr>
            <p:nvPr/>
          </p:nvSpPr>
          <p:spPr bwMode="auto">
            <a:xfrm>
              <a:off x="1456" y="262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3" name="Line 33"/>
            <p:cNvSpPr>
              <a:spLocks noChangeShapeType="1"/>
            </p:cNvSpPr>
            <p:nvPr/>
          </p:nvSpPr>
          <p:spPr bwMode="auto">
            <a:xfrm>
              <a:off x="1456" y="2668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4" name="Freeform 34"/>
            <p:cNvSpPr>
              <a:spLocks/>
            </p:cNvSpPr>
            <p:nvPr/>
          </p:nvSpPr>
          <p:spPr bwMode="auto">
            <a:xfrm>
              <a:off x="1458" y="2708"/>
              <a:ext cx="2" cy="24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14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0" y="14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5" name="Freeform 35"/>
            <p:cNvSpPr>
              <a:spLocks/>
            </p:cNvSpPr>
            <p:nvPr/>
          </p:nvSpPr>
          <p:spPr bwMode="auto">
            <a:xfrm>
              <a:off x="1464" y="2748"/>
              <a:ext cx="10" cy="22"/>
            </a:xfrm>
            <a:custGeom>
              <a:avLst/>
              <a:gdLst>
                <a:gd name="T0" fmla="*/ 0 w 10"/>
                <a:gd name="T1" fmla="*/ 0 h 22"/>
                <a:gd name="T2" fmla="*/ 4 w 10"/>
                <a:gd name="T3" fmla="*/ 8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4" y="8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6" name="Freeform 36"/>
            <p:cNvSpPr>
              <a:spLocks/>
            </p:cNvSpPr>
            <p:nvPr/>
          </p:nvSpPr>
          <p:spPr bwMode="auto">
            <a:xfrm>
              <a:off x="1482" y="2782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4 w 14"/>
                <a:gd name="T3" fmla="*/ 6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4" y="6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7" name="Freeform 37"/>
            <p:cNvSpPr>
              <a:spLocks/>
            </p:cNvSpPr>
            <p:nvPr/>
          </p:nvSpPr>
          <p:spPr bwMode="auto">
            <a:xfrm>
              <a:off x="1508" y="2814"/>
              <a:ext cx="18" cy="14"/>
            </a:xfrm>
            <a:custGeom>
              <a:avLst/>
              <a:gdLst>
                <a:gd name="T0" fmla="*/ 0 w 18"/>
                <a:gd name="T1" fmla="*/ 0 h 14"/>
                <a:gd name="T2" fmla="*/ 4 w 18"/>
                <a:gd name="T3" fmla="*/ 2 h 14"/>
                <a:gd name="T4" fmla="*/ 18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lnTo>
                    <a:pt x="4" y="2"/>
                  </a:lnTo>
                  <a:lnTo>
                    <a:pt x="18" y="1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8" name="Freeform 38"/>
            <p:cNvSpPr>
              <a:spLocks/>
            </p:cNvSpPr>
            <p:nvPr/>
          </p:nvSpPr>
          <p:spPr bwMode="auto">
            <a:xfrm>
              <a:off x="1540" y="2838"/>
              <a:ext cx="20" cy="12"/>
            </a:xfrm>
            <a:custGeom>
              <a:avLst/>
              <a:gdLst>
                <a:gd name="T0" fmla="*/ 0 w 20"/>
                <a:gd name="T1" fmla="*/ 0 h 12"/>
                <a:gd name="T2" fmla="*/ 4 w 20"/>
                <a:gd name="T3" fmla="*/ 2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4" y="2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9" name="Freeform 39"/>
            <p:cNvSpPr>
              <a:spLocks/>
            </p:cNvSpPr>
            <p:nvPr/>
          </p:nvSpPr>
          <p:spPr bwMode="auto">
            <a:xfrm>
              <a:off x="1574" y="2856"/>
              <a:ext cx="24" cy="8"/>
            </a:xfrm>
            <a:custGeom>
              <a:avLst/>
              <a:gdLst>
                <a:gd name="T0" fmla="*/ 0 w 24"/>
                <a:gd name="T1" fmla="*/ 0 h 8"/>
                <a:gd name="T2" fmla="*/ 8 w 24"/>
                <a:gd name="T3" fmla="*/ 4 h 8"/>
                <a:gd name="T4" fmla="*/ 24 w 2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0" y="0"/>
                  </a:moveTo>
                  <a:lnTo>
                    <a:pt x="8" y="4"/>
                  </a:lnTo>
                  <a:lnTo>
                    <a:pt x="24" y="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0" name="Freeform 40"/>
            <p:cNvSpPr>
              <a:spLocks/>
            </p:cNvSpPr>
            <p:nvPr/>
          </p:nvSpPr>
          <p:spPr bwMode="auto">
            <a:xfrm>
              <a:off x="1612" y="2870"/>
              <a:ext cx="24" cy="4"/>
            </a:xfrm>
            <a:custGeom>
              <a:avLst/>
              <a:gdLst>
                <a:gd name="T0" fmla="*/ 0 w 24"/>
                <a:gd name="T1" fmla="*/ 0 h 4"/>
                <a:gd name="T2" fmla="*/ 12 w 24"/>
                <a:gd name="T3" fmla="*/ 2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12" y="2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1" name="Freeform 41"/>
            <p:cNvSpPr>
              <a:spLocks/>
            </p:cNvSpPr>
            <p:nvPr/>
          </p:nvSpPr>
          <p:spPr bwMode="auto">
            <a:xfrm>
              <a:off x="1652" y="2878"/>
              <a:ext cx="24" cy="2"/>
            </a:xfrm>
            <a:custGeom>
              <a:avLst/>
              <a:gdLst>
                <a:gd name="T0" fmla="*/ 0 w 24"/>
                <a:gd name="T1" fmla="*/ 0 h 2"/>
                <a:gd name="T2" fmla="*/ 18 w 24"/>
                <a:gd name="T3" fmla="*/ 2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18" y="2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2" name="Freeform 42"/>
            <p:cNvSpPr>
              <a:spLocks/>
            </p:cNvSpPr>
            <p:nvPr/>
          </p:nvSpPr>
          <p:spPr bwMode="auto">
            <a:xfrm>
              <a:off x="1692" y="2880"/>
              <a:ext cx="24" cy="0"/>
            </a:xfrm>
            <a:custGeom>
              <a:avLst/>
              <a:gdLst>
                <a:gd name="T0" fmla="*/ 0 w 24"/>
                <a:gd name="T1" fmla="*/ 2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3" name="Line 43"/>
            <p:cNvSpPr>
              <a:spLocks noChangeShapeType="1"/>
            </p:cNvSpPr>
            <p:nvPr/>
          </p:nvSpPr>
          <p:spPr bwMode="auto">
            <a:xfrm>
              <a:off x="17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4" name="Line 44"/>
            <p:cNvSpPr>
              <a:spLocks noChangeShapeType="1"/>
            </p:cNvSpPr>
            <p:nvPr/>
          </p:nvSpPr>
          <p:spPr bwMode="auto">
            <a:xfrm>
              <a:off x="17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5" name="Line 45"/>
            <p:cNvSpPr>
              <a:spLocks noChangeShapeType="1"/>
            </p:cNvSpPr>
            <p:nvPr/>
          </p:nvSpPr>
          <p:spPr bwMode="auto">
            <a:xfrm>
              <a:off x="18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6" name="Line 46"/>
            <p:cNvSpPr>
              <a:spLocks noChangeShapeType="1"/>
            </p:cNvSpPr>
            <p:nvPr/>
          </p:nvSpPr>
          <p:spPr bwMode="auto">
            <a:xfrm>
              <a:off x="18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7" name="Line 47"/>
            <p:cNvSpPr>
              <a:spLocks noChangeShapeType="1"/>
            </p:cNvSpPr>
            <p:nvPr/>
          </p:nvSpPr>
          <p:spPr bwMode="auto">
            <a:xfrm>
              <a:off x="18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8" name="Line 48"/>
            <p:cNvSpPr>
              <a:spLocks noChangeShapeType="1"/>
            </p:cNvSpPr>
            <p:nvPr/>
          </p:nvSpPr>
          <p:spPr bwMode="auto">
            <a:xfrm>
              <a:off x="19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9" name="Line 49"/>
            <p:cNvSpPr>
              <a:spLocks noChangeShapeType="1"/>
            </p:cNvSpPr>
            <p:nvPr/>
          </p:nvSpPr>
          <p:spPr bwMode="auto">
            <a:xfrm>
              <a:off x="19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0" name="Line 50"/>
            <p:cNvSpPr>
              <a:spLocks noChangeShapeType="1"/>
            </p:cNvSpPr>
            <p:nvPr/>
          </p:nvSpPr>
          <p:spPr bwMode="auto">
            <a:xfrm>
              <a:off x="20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1" name="Line 51"/>
            <p:cNvSpPr>
              <a:spLocks noChangeShapeType="1"/>
            </p:cNvSpPr>
            <p:nvPr/>
          </p:nvSpPr>
          <p:spPr bwMode="auto">
            <a:xfrm>
              <a:off x="20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2" name="Line 52"/>
            <p:cNvSpPr>
              <a:spLocks noChangeShapeType="1"/>
            </p:cNvSpPr>
            <p:nvPr/>
          </p:nvSpPr>
          <p:spPr bwMode="auto">
            <a:xfrm>
              <a:off x="20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3" name="Line 53"/>
            <p:cNvSpPr>
              <a:spLocks noChangeShapeType="1"/>
            </p:cNvSpPr>
            <p:nvPr/>
          </p:nvSpPr>
          <p:spPr bwMode="auto">
            <a:xfrm>
              <a:off x="21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4" name="Line 54"/>
            <p:cNvSpPr>
              <a:spLocks noChangeShapeType="1"/>
            </p:cNvSpPr>
            <p:nvPr/>
          </p:nvSpPr>
          <p:spPr bwMode="auto">
            <a:xfrm>
              <a:off x="21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5" name="Line 55"/>
            <p:cNvSpPr>
              <a:spLocks noChangeShapeType="1"/>
            </p:cNvSpPr>
            <p:nvPr/>
          </p:nvSpPr>
          <p:spPr bwMode="auto">
            <a:xfrm>
              <a:off x="22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6" name="Line 56"/>
            <p:cNvSpPr>
              <a:spLocks noChangeShapeType="1"/>
            </p:cNvSpPr>
            <p:nvPr/>
          </p:nvSpPr>
          <p:spPr bwMode="auto">
            <a:xfrm>
              <a:off x="22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7" name="Line 57"/>
            <p:cNvSpPr>
              <a:spLocks noChangeShapeType="1"/>
            </p:cNvSpPr>
            <p:nvPr/>
          </p:nvSpPr>
          <p:spPr bwMode="auto">
            <a:xfrm>
              <a:off x="22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8" name="Line 58"/>
            <p:cNvSpPr>
              <a:spLocks noChangeShapeType="1"/>
            </p:cNvSpPr>
            <p:nvPr/>
          </p:nvSpPr>
          <p:spPr bwMode="auto">
            <a:xfrm>
              <a:off x="23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9" name="Line 59"/>
            <p:cNvSpPr>
              <a:spLocks noChangeShapeType="1"/>
            </p:cNvSpPr>
            <p:nvPr/>
          </p:nvSpPr>
          <p:spPr bwMode="auto">
            <a:xfrm>
              <a:off x="23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0" name="Line 60"/>
            <p:cNvSpPr>
              <a:spLocks noChangeShapeType="1"/>
            </p:cNvSpPr>
            <p:nvPr/>
          </p:nvSpPr>
          <p:spPr bwMode="auto">
            <a:xfrm>
              <a:off x="24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1" name="Line 61"/>
            <p:cNvSpPr>
              <a:spLocks noChangeShapeType="1"/>
            </p:cNvSpPr>
            <p:nvPr/>
          </p:nvSpPr>
          <p:spPr bwMode="auto">
            <a:xfrm>
              <a:off x="24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2" name="Line 62"/>
            <p:cNvSpPr>
              <a:spLocks noChangeShapeType="1"/>
            </p:cNvSpPr>
            <p:nvPr/>
          </p:nvSpPr>
          <p:spPr bwMode="auto">
            <a:xfrm>
              <a:off x="24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3" name="Line 63"/>
            <p:cNvSpPr>
              <a:spLocks noChangeShapeType="1"/>
            </p:cNvSpPr>
            <p:nvPr/>
          </p:nvSpPr>
          <p:spPr bwMode="auto">
            <a:xfrm>
              <a:off x="25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4" name="Line 64"/>
            <p:cNvSpPr>
              <a:spLocks noChangeShapeType="1"/>
            </p:cNvSpPr>
            <p:nvPr/>
          </p:nvSpPr>
          <p:spPr bwMode="auto">
            <a:xfrm>
              <a:off x="25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5" name="Line 65"/>
            <p:cNvSpPr>
              <a:spLocks noChangeShapeType="1"/>
            </p:cNvSpPr>
            <p:nvPr/>
          </p:nvSpPr>
          <p:spPr bwMode="auto">
            <a:xfrm>
              <a:off x="26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6" name="Line 66"/>
            <p:cNvSpPr>
              <a:spLocks noChangeShapeType="1"/>
            </p:cNvSpPr>
            <p:nvPr/>
          </p:nvSpPr>
          <p:spPr bwMode="auto">
            <a:xfrm>
              <a:off x="26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7" name="Line 67"/>
            <p:cNvSpPr>
              <a:spLocks noChangeShapeType="1"/>
            </p:cNvSpPr>
            <p:nvPr/>
          </p:nvSpPr>
          <p:spPr bwMode="auto">
            <a:xfrm>
              <a:off x="26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8" name="Line 68"/>
            <p:cNvSpPr>
              <a:spLocks noChangeShapeType="1"/>
            </p:cNvSpPr>
            <p:nvPr/>
          </p:nvSpPr>
          <p:spPr bwMode="auto">
            <a:xfrm>
              <a:off x="27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9" name="Line 69"/>
            <p:cNvSpPr>
              <a:spLocks noChangeShapeType="1"/>
            </p:cNvSpPr>
            <p:nvPr/>
          </p:nvSpPr>
          <p:spPr bwMode="auto">
            <a:xfrm>
              <a:off x="27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0" name="Line 70"/>
            <p:cNvSpPr>
              <a:spLocks noChangeShapeType="1"/>
            </p:cNvSpPr>
            <p:nvPr/>
          </p:nvSpPr>
          <p:spPr bwMode="auto">
            <a:xfrm>
              <a:off x="28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1" name="Line 71"/>
            <p:cNvSpPr>
              <a:spLocks noChangeShapeType="1"/>
            </p:cNvSpPr>
            <p:nvPr/>
          </p:nvSpPr>
          <p:spPr bwMode="auto">
            <a:xfrm>
              <a:off x="28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2" name="Line 72"/>
            <p:cNvSpPr>
              <a:spLocks noChangeShapeType="1"/>
            </p:cNvSpPr>
            <p:nvPr/>
          </p:nvSpPr>
          <p:spPr bwMode="auto">
            <a:xfrm>
              <a:off x="28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3" name="Line 73"/>
            <p:cNvSpPr>
              <a:spLocks noChangeShapeType="1"/>
            </p:cNvSpPr>
            <p:nvPr/>
          </p:nvSpPr>
          <p:spPr bwMode="auto">
            <a:xfrm>
              <a:off x="29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4" name="Line 74"/>
            <p:cNvSpPr>
              <a:spLocks noChangeShapeType="1"/>
            </p:cNvSpPr>
            <p:nvPr/>
          </p:nvSpPr>
          <p:spPr bwMode="auto">
            <a:xfrm>
              <a:off x="29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5" name="Line 75"/>
            <p:cNvSpPr>
              <a:spLocks noChangeShapeType="1"/>
            </p:cNvSpPr>
            <p:nvPr/>
          </p:nvSpPr>
          <p:spPr bwMode="auto">
            <a:xfrm>
              <a:off x="30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6" name="Line 76"/>
            <p:cNvSpPr>
              <a:spLocks noChangeShapeType="1"/>
            </p:cNvSpPr>
            <p:nvPr/>
          </p:nvSpPr>
          <p:spPr bwMode="auto">
            <a:xfrm>
              <a:off x="30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7" name="Line 77"/>
            <p:cNvSpPr>
              <a:spLocks noChangeShapeType="1"/>
            </p:cNvSpPr>
            <p:nvPr/>
          </p:nvSpPr>
          <p:spPr bwMode="auto">
            <a:xfrm>
              <a:off x="30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8" name="Line 78"/>
            <p:cNvSpPr>
              <a:spLocks noChangeShapeType="1"/>
            </p:cNvSpPr>
            <p:nvPr/>
          </p:nvSpPr>
          <p:spPr bwMode="auto">
            <a:xfrm>
              <a:off x="31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" name="Line 79"/>
            <p:cNvSpPr>
              <a:spLocks noChangeShapeType="1"/>
            </p:cNvSpPr>
            <p:nvPr/>
          </p:nvSpPr>
          <p:spPr bwMode="auto">
            <a:xfrm>
              <a:off x="31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" name="Line 80"/>
            <p:cNvSpPr>
              <a:spLocks noChangeShapeType="1"/>
            </p:cNvSpPr>
            <p:nvPr/>
          </p:nvSpPr>
          <p:spPr bwMode="auto">
            <a:xfrm>
              <a:off x="32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" name="Line 81"/>
            <p:cNvSpPr>
              <a:spLocks noChangeShapeType="1"/>
            </p:cNvSpPr>
            <p:nvPr/>
          </p:nvSpPr>
          <p:spPr bwMode="auto">
            <a:xfrm>
              <a:off x="32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" name="Line 82"/>
            <p:cNvSpPr>
              <a:spLocks noChangeShapeType="1"/>
            </p:cNvSpPr>
            <p:nvPr/>
          </p:nvSpPr>
          <p:spPr bwMode="auto">
            <a:xfrm>
              <a:off x="32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3" name="Line 83"/>
            <p:cNvSpPr>
              <a:spLocks noChangeShapeType="1"/>
            </p:cNvSpPr>
            <p:nvPr/>
          </p:nvSpPr>
          <p:spPr bwMode="auto">
            <a:xfrm>
              <a:off x="33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4" name="Line 84"/>
            <p:cNvSpPr>
              <a:spLocks noChangeShapeType="1"/>
            </p:cNvSpPr>
            <p:nvPr/>
          </p:nvSpPr>
          <p:spPr bwMode="auto">
            <a:xfrm>
              <a:off x="33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5" name="Line 85"/>
            <p:cNvSpPr>
              <a:spLocks noChangeShapeType="1"/>
            </p:cNvSpPr>
            <p:nvPr/>
          </p:nvSpPr>
          <p:spPr bwMode="auto">
            <a:xfrm>
              <a:off x="34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6" name="Line 86"/>
            <p:cNvSpPr>
              <a:spLocks noChangeShapeType="1"/>
            </p:cNvSpPr>
            <p:nvPr/>
          </p:nvSpPr>
          <p:spPr bwMode="auto">
            <a:xfrm>
              <a:off x="34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7" name="Line 87"/>
            <p:cNvSpPr>
              <a:spLocks noChangeShapeType="1"/>
            </p:cNvSpPr>
            <p:nvPr/>
          </p:nvSpPr>
          <p:spPr bwMode="auto">
            <a:xfrm>
              <a:off x="34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8" name="Line 88"/>
            <p:cNvSpPr>
              <a:spLocks noChangeShapeType="1"/>
            </p:cNvSpPr>
            <p:nvPr/>
          </p:nvSpPr>
          <p:spPr bwMode="auto">
            <a:xfrm>
              <a:off x="35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9" name="Line 89"/>
            <p:cNvSpPr>
              <a:spLocks noChangeShapeType="1"/>
            </p:cNvSpPr>
            <p:nvPr/>
          </p:nvSpPr>
          <p:spPr bwMode="auto">
            <a:xfrm>
              <a:off x="35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0" name="Line 90"/>
            <p:cNvSpPr>
              <a:spLocks noChangeShapeType="1"/>
            </p:cNvSpPr>
            <p:nvPr/>
          </p:nvSpPr>
          <p:spPr bwMode="auto">
            <a:xfrm>
              <a:off x="36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1" name="Line 91"/>
            <p:cNvSpPr>
              <a:spLocks noChangeShapeType="1"/>
            </p:cNvSpPr>
            <p:nvPr/>
          </p:nvSpPr>
          <p:spPr bwMode="auto">
            <a:xfrm>
              <a:off x="36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2" name="Line 92"/>
            <p:cNvSpPr>
              <a:spLocks noChangeShapeType="1"/>
            </p:cNvSpPr>
            <p:nvPr/>
          </p:nvSpPr>
          <p:spPr bwMode="auto">
            <a:xfrm>
              <a:off x="36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3" name="Line 93"/>
            <p:cNvSpPr>
              <a:spLocks noChangeShapeType="1"/>
            </p:cNvSpPr>
            <p:nvPr/>
          </p:nvSpPr>
          <p:spPr bwMode="auto">
            <a:xfrm>
              <a:off x="373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4" name="Line 94"/>
            <p:cNvSpPr>
              <a:spLocks noChangeShapeType="1"/>
            </p:cNvSpPr>
            <p:nvPr/>
          </p:nvSpPr>
          <p:spPr bwMode="auto">
            <a:xfrm>
              <a:off x="377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5" name="Line 95"/>
            <p:cNvSpPr>
              <a:spLocks noChangeShapeType="1"/>
            </p:cNvSpPr>
            <p:nvPr/>
          </p:nvSpPr>
          <p:spPr bwMode="auto">
            <a:xfrm>
              <a:off x="381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6" name="Line 96"/>
            <p:cNvSpPr>
              <a:spLocks noChangeShapeType="1"/>
            </p:cNvSpPr>
            <p:nvPr/>
          </p:nvSpPr>
          <p:spPr bwMode="auto">
            <a:xfrm>
              <a:off x="385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7" name="Line 97"/>
            <p:cNvSpPr>
              <a:spLocks noChangeShapeType="1"/>
            </p:cNvSpPr>
            <p:nvPr/>
          </p:nvSpPr>
          <p:spPr bwMode="auto">
            <a:xfrm>
              <a:off x="3892" y="2880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8" name="Freeform 98"/>
            <p:cNvSpPr>
              <a:spLocks/>
            </p:cNvSpPr>
            <p:nvPr/>
          </p:nvSpPr>
          <p:spPr bwMode="auto">
            <a:xfrm>
              <a:off x="3932" y="2878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18 w 24"/>
                <a:gd name="T3" fmla="*/ 2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18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9" name="Freeform 99"/>
            <p:cNvSpPr>
              <a:spLocks/>
            </p:cNvSpPr>
            <p:nvPr/>
          </p:nvSpPr>
          <p:spPr bwMode="auto">
            <a:xfrm>
              <a:off x="3972" y="2872"/>
              <a:ext cx="22" cy="6"/>
            </a:xfrm>
            <a:custGeom>
              <a:avLst/>
              <a:gdLst>
                <a:gd name="T0" fmla="*/ 0 w 22"/>
                <a:gd name="T1" fmla="*/ 6 h 6"/>
                <a:gd name="T2" fmla="*/ 2 w 22"/>
                <a:gd name="T3" fmla="*/ 4 h 6"/>
                <a:gd name="T4" fmla="*/ 22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2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0" name="Freeform 100"/>
            <p:cNvSpPr>
              <a:spLocks/>
            </p:cNvSpPr>
            <p:nvPr/>
          </p:nvSpPr>
          <p:spPr bwMode="auto">
            <a:xfrm>
              <a:off x="4010" y="2862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8 w 24"/>
                <a:gd name="T3" fmla="*/ 4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8" y="4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1" name="Freeform 101"/>
            <p:cNvSpPr>
              <a:spLocks/>
            </p:cNvSpPr>
            <p:nvPr/>
          </p:nvSpPr>
          <p:spPr bwMode="auto">
            <a:xfrm>
              <a:off x="4048" y="2844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12 w 22"/>
                <a:gd name="T3" fmla="*/ 6 h 12"/>
                <a:gd name="T4" fmla="*/ 22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12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2" name="Freeform 102"/>
            <p:cNvSpPr>
              <a:spLocks/>
            </p:cNvSpPr>
            <p:nvPr/>
          </p:nvSpPr>
          <p:spPr bwMode="auto">
            <a:xfrm>
              <a:off x="4084" y="2822"/>
              <a:ext cx="18" cy="14"/>
            </a:xfrm>
            <a:custGeom>
              <a:avLst/>
              <a:gdLst>
                <a:gd name="T0" fmla="*/ 0 w 18"/>
                <a:gd name="T1" fmla="*/ 14 h 14"/>
                <a:gd name="T2" fmla="*/ 10 w 18"/>
                <a:gd name="T3" fmla="*/ 6 h 14"/>
                <a:gd name="T4" fmla="*/ 18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10" y="6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3" name="Freeform 103"/>
            <p:cNvSpPr>
              <a:spLocks/>
            </p:cNvSpPr>
            <p:nvPr/>
          </p:nvSpPr>
          <p:spPr bwMode="auto">
            <a:xfrm>
              <a:off x="4114" y="2794"/>
              <a:ext cx="16" cy="18"/>
            </a:xfrm>
            <a:custGeom>
              <a:avLst/>
              <a:gdLst>
                <a:gd name="T0" fmla="*/ 0 w 16"/>
                <a:gd name="T1" fmla="*/ 18 h 18"/>
                <a:gd name="T2" fmla="*/ 10 w 16"/>
                <a:gd name="T3" fmla="*/ 8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10" y="8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4" name="Freeform 104"/>
            <p:cNvSpPr>
              <a:spLocks/>
            </p:cNvSpPr>
            <p:nvPr/>
          </p:nvSpPr>
          <p:spPr bwMode="auto">
            <a:xfrm>
              <a:off x="4140" y="2760"/>
              <a:ext cx="12" cy="20"/>
            </a:xfrm>
            <a:custGeom>
              <a:avLst/>
              <a:gdLst>
                <a:gd name="T0" fmla="*/ 0 w 12"/>
                <a:gd name="T1" fmla="*/ 20 h 20"/>
                <a:gd name="T2" fmla="*/ 6 w 12"/>
                <a:gd name="T3" fmla="*/ 12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6" y="12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5" name="Freeform 105"/>
            <p:cNvSpPr>
              <a:spLocks/>
            </p:cNvSpPr>
            <p:nvPr/>
          </p:nvSpPr>
          <p:spPr bwMode="auto">
            <a:xfrm>
              <a:off x="4158" y="2722"/>
              <a:ext cx="4" cy="22"/>
            </a:xfrm>
            <a:custGeom>
              <a:avLst/>
              <a:gdLst>
                <a:gd name="T0" fmla="*/ 0 w 4"/>
                <a:gd name="T1" fmla="*/ 22 h 22"/>
                <a:gd name="T2" fmla="*/ 2 w 4"/>
                <a:gd name="T3" fmla="*/ 18 h 22"/>
                <a:gd name="T4" fmla="*/ 4 w 4"/>
                <a:gd name="T5" fmla="*/ 0 h 22"/>
                <a:gd name="T6" fmla="*/ 4 w 4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2">
                  <a:moveTo>
                    <a:pt x="0" y="22"/>
                  </a:moveTo>
                  <a:lnTo>
                    <a:pt x="2" y="18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6" name="Freeform 106"/>
            <p:cNvSpPr>
              <a:spLocks/>
            </p:cNvSpPr>
            <p:nvPr/>
          </p:nvSpPr>
          <p:spPr bwMode="auto">
            <a:xfrm>
              <a:off x="4164" y="2682"/>
              <a:ext cx="0" cy="24"/>
            </a:xfrm>
            <a:custGeom>
              <a:avLst/>
              <a:gdLst>
                <a:gd name="T0" fmla="*/ 24 h 24"/>
                <a:gd name="T1" fmla="*/ 22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7" name="Line 107"/>
            <p:cNvSpPr>
              <a:spLocks noChangeShapeType="1"/>
            </p:cNvSpPr>
            <p:nvPr/>
          </p:nvSpPr>
          <p:spPr bwMode="auto">
            <a:xfrm flipV="1">
              <a:off x="4164" y="264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8" name="Line 108"/>
            <p:cNvSpPr>
              <a:spLocks noChangeShapeType="1"/>
            </p:cNvSpPr>
            <p:nvPr/>
          </p:nvSpPr>
          <p:spPr bwMode="auto">
            <a:xfrm flipV="1">
              <a:off x="4164" y="260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9" name="Line 109"/>
            <p:cNvSpPr>
              <a:spLocks noChangeShapeType="1"/>
            </p:cNvSpPr>
            <p:nvPr/>
          </p:nvSpPr>
          <p:spPr bwMode="auto">
            <a:xfrm flipV="1">
              <a:off x="4164" y="256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0" name="Line 110"/>
            <p:cNvSpPr>
              <a:spLocks noChangeShapeType="1"/>
            </p:cNvSpPr>
            <p:nvPr/>
          </p:nvSpPr>
          <p:spPr bwMode="auto">
            <a:xfrm flipV="1">
              <a:off x="4164" y="252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1" name="Line 111"/>
            <p:cNvSpPr>
              <a:spLocks noChangeShapeType="1"/>
            </p:cNvSpPr>
            <p:nvPr/>
          </p:nvSpPr>
          <p:spPr bwMode="auto">
            <a:xfrm flipV="1">
              <a:off x="4164" y="248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2" name="Line 112"/>
            <p:cNvSpPr>
              <a:spLocks noChangeShapeType="1"/>
            </p:cNvSpPr>
            <p:nvPr/>
          </p:nvSpPr>
          <p:spPr bwMode="auto">
            <a:xfrm flipV="1">
              <a:off x="4164" y="244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3" name="Line 113"/>
            <p:cNvSpPr>
              <a:spLocks noChangeShapeType="1"/>
            </p:cNvSpPr>
            <p:nvPr/>
          </p:nvSpPr>
          <p:spPr bwMode="auto">
            <a:xfrm flipV="1">
              <a:off x="4164" y="240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4" name="Line 114"/>
            <p:cNvSpPr>
              <a:spLocks noChangeShapeType="1"/>
            </p:cNvSpPr>
            <p:nvPr/>
          </p:nvSpPr>
          <p:spPr bwMode="auto">
            <a:xfrm flipV="1">
              <a:off x="4164" y="2362"/>
              <a:ext cx="0" cy="2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5" name="Freeform 115"/>
            <p:cNvSpPr>
              <a:spLocks/>
            </p:cNvSpPr>
            <p:nvPr/>
          </p:nvSpPr>
          <p:spPr bwMode="auto">
            <a:xfrm>
              <a:off x="4160" y="2322"/>
              <a:ext cx="4" cy="24"/>
            </a:xfrm>
            <a:custGeom>
              <a:avLst/>
              <a:gdLst>
                <a:gd name="T0" fmla="*/ 4 w 4"/>
                <a:gd name="T1" fmla="*/ 24 h 24"/>
                <a:gd name="T2" fmla="*/ 2 w 4"/>
                <a:gd name="T3" fmla="*/ 14 h 24"/>
                <a:gd name="T4" fmla="*/ 0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24"/>
                  </a:move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6" name="Freeform 116"/>
            <p:cNvSpPr>
              <a:spLocks/>
            </p:cNvSpPr>
            <p:nvPr/>
          </p:nvSpPr>
          <p:spPr bwMode="auto">
            <a:xfrm>
              <a:off x="4144" y="2286"/>
              <a:ext cx="10" cy="20"/>
            </a:xfrm>
            <a:custGeom>
              <a:avLst/>
              <a:gdLst>
                <a:gd name="T0" fmla="*/ 10 w 10"/>
                <a:gd name="T1" fmla="*/ 20 h 20"/>
                <a:gd name="T2" fmla="*/ 10 w 10"/>
                <a:gd name="T3" fmla="*/ 16 h 20"/>
                <a:gd name="T4" fmla="*/ 2 w 10"/>
                <a:gd name="T5" fmla="*/ 0 h 20"/>
                <a:gd name="T6" fmla="*/ 0 w 10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20"/>
                  </a:moveTo>
                  <a:lnTo>
                    <a:pt x="10" y="16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7" name="Freeform 117"/>
            <p:cNvSpPr>
              <a:spLocks/>
            </p:cNvSpPr>
            <p:nvPr/>
          </p:nvSpPr>
          <p:spPr bwMode="auto">
            <a:xfrm>
              <a:off x="4120" y="2254"/>
              <a:ext cx="16" cy="1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6 h 18"/>
                <a:gd name="T4" fmla="*/ 4 w 16"/>
                <a:gd name="T5" fmla="*/ 2 h 18"/>
                <a:gd name="T6" fmla="*/ 0 w 16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6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8" name="Freeform 118"/>
            <p:cNvSpPr>
              <a:spLocks/>
            </p:cNvSpPr>
            <p:nvPr/>
          </p:nvSpPr>
          <p:spPr bwMode="auto">
            <a:xfrm>
              <a:off x="4090" y="2228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4 w 18"/>
                <a:gd name="T3" fmla="*/ 2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9" name="Freeform 119"/>
            <p:cNvSpPr>
              <a:spLocks/>
            </p:cNvSpPr>
            <p:nvPr/>
          </p:nvSpPr>
          <p:spPr bwMode="auto">
            <a:xfrm>
              <a:off x="4056" y="2208"/>
              <a:ext cx="20" cy="10"/>
            </a:xfrm>
            <a:custGeom>
              <a:avLst/>
              <a:gdLst>
                <a:gd name="T0" fmla="*/ 20 w 20"/>
                <a:gd name="T1" fmla="*/ 10 h 10"/>
                <a:gd name="T2" fmla="*/ 4 w 20"/>
                <a:gd name="T3" fmla="*/ 0 h 10"/>
                <a:gd name="T4" fmla="*/ 0 w 2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0" name="Freeform 120"/>
            <p:cNvSpPr>
              <a:spLocks/>
            </p:cNvSpPr>
            <p:nvPr/>
          </p:nvSpPr>
          <p:spPr bwMode="auto">
            <a:xfrm>
              <a:off x="4018" y="2192"/>
              <a:ext cx="24" cy="8"/>
            </a:xfrm>
            <a:custGeom>
              <a:avLst/>
              <a:gdLst>
                <a:gd name="T0" fmla="*/ 24 w 24"/>
                <a:gd name="T1" fmla="*/ 8 h 8"/>
                <a:gd name="T2" fmla="*/ 22 w 24"/>
                <a:gd name="T3" fmla="*/ 8 h 8"/>
                <a:gd name="T4" fmla="*/ 0 w 24"/>
                <a:gd name="T5" fmla="*/ 0 h 8"/>
                <a:gd name="T6" fmla="*/ 0 w 2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lnTo>
                    <a:pt x="22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1" name="Freeform 121"/>
            <p:cNvSpPr>
              <a:spLocks/>
            </p:cNvSpPr>
            <p:nvPr/>
          </p:nvSpPr>
          <p:spPr bwMode="auto">
            <a:xfrm>
              <a:off x="3980" y="2184"/>
              <a:ext cx="24" cy="4"/>
            </a:xfrm>
            <a:custGeom>
              <a:avLst/>
              <a:gdLst>
                <a:gd name="T0" fmla="*/ 24 w 24"/>
                <a:gd name="T1" fmla="*/ 4 h 4"/>
                <a:gd name="T2" fmla="*/ 16 w 24"/>
                <a:gd name="T3" fmla="*/ 2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6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2" name="Freeform 122"/>
            <p:cNvSpPr>
              <a:spLocks/>
            </p:cNvSpPr>
            <p:nvPr/>
          </p:nvSpPr>
          <p:spPr bwMode="auto">
            <a:xfrm>
              <a:off x="3940" y="2180"/>
              <a:ext cx="24" cy="0"/>
            </a:xfrm>
            <a:custGeom>
              <a:avLst/>
              <a:gdLst>
                <a:gd name="T0" fmla="*/ 24 w 24"/>
                <a:gd name="T1" fmla="*/ 10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3" name="Line 123"/>
            <p:cNvSpPr>
              <a:spLocks noChangeShapeType="1"/>
            </p:cNvSpPr>
            <p:nvPr/>
          </p:nvSpPr>
          <p:spPr bwMode="auto">
            <a:xfrm flipH="1">
              <a:off x="39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4" name="Line 124"/>
            <p:cNvSpPr>
              <a:spLocks noChangeShapeType="1"/>
            </p:cNvSpPr>
            <p:nvPr/>
          </p:nvSpPr>
          <p:spPr bwMode="auto">
            <a:xfrm flipH="1">
              <a:off x="38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5" name="Line 125"/>
            <p:cNvSpPr>
              <a:spLocks noChangeShapeType="1"/>
            </p:cNvSpPr>
            <p:nvPr/>
          </p:nvSpPr>
          <p:spPr bwMode="auto">
            <a:xfrm flipH="1">
              <a:off x="38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6" name="Line 126"/>
            <p:cNvSpPr>
              <a:spLocks noChangeShapeType="1"/>
            </p:cNvSpPr>
            <p:nvPr/>
          </p:nvSpPr>
          <p:spPr bwMode="auto">
            <a:xfrm flipH="1">
              <a:off x="37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7" name="Line 127"/>
            <p:cNvSpPr>
              <a:spLocks noChangeShapeType="1"/>
            </p:cNvSpPr>
            <p:nvPr/>
          </p:nvSpPr>
          <p:spPr bwMode="auto">
            <a:xfrm flipH="1">
              <a:off x="37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8" name="Line 128"/>
            <p:cNvSpPr>
              <a:spLocks noChangeShapeType="1"/>
            </p:cNvSpPr>
            <p:nvPr/>
          </p:nvSpPr>
          <p:spPr bwMode="auto">
            <a:xfrm flipH="1">
              <a:off x="37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9" name="Line 129"/>
            <p:cNvSpPr>
              <a:spLocks noChangeShapeType="1"/>
            </p:cNvSpPr>
            <p:nvPr/>
          </p:nvSpPr>
          <p:spPr bwMode="auto">
            <a:xfrm flipH="1">
              <a:off x="36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0" name="Line 130"/>
            <p:cNvSpPr>
              <a:spLocks noChangeShapeType="1"/>
            </p:cNvSpPr>
            <p:nvPr/>
          </p:nvSpPr>
          <p:spPr bwMode="auto">
            <a:xfrm flipH="1">
              <a:off x="36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1" name="Line 131"/>
            <p:cNvSpPr>
              <a:spLocks noChangeShapeType="1"/>
            </p:cNvSpPr>
            <p:nvPr/>
          </p:nvSpPr>
          <p:spPr bwMode="auto">
            <a:xfrm flipH="1">
              <a:off x="35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2" name="Line 132"/>
            <p:cNvSpPr>
              <a:spLocks noChangeShapeType="1"/>
            </p:cNvSpPr>
            <p:nvPr/>
          </p:nvSpPr>
          <p:spPr bwMode="auto">
            <a:xfrm flipH="1">
              <a:off x="35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3" name="Line 133"/>
            <p:cNvSpPr>
              <a:spLocks noChangeShapeType="1"/>
            </p:cNvSpPr>
            <p:nvPr/>
          </p:nvSpPr>
          <p:spPr bwMode="auto">
            <a:xfrm flipH="1">
              <a:off x="35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4" name="Line 134"/>
            <p:cNvSpPr>
              <a:spLocks noChangeShapeType="1"/>
            </p:cNvSpPr>
            <p:nvPr/>
          </p:nvSpPr>
          <p:spPr bwMode="auto">
            <a:xfrm flipH="1">
              <a:off x="34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5" name="Line 135"/>
            <p:cNvSpPr>
              <a:spLocks noChangeShapeType="1"/>
            </p:cNvSpPr>
            <p:nvPr/>
          </p:nvSpPr>
          <p:spPr bwMode="auto">
            <a:xfrm flipH="1">
              <a:off x="34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6" name="Line 136"/>
            <p:cNvSpPr>
              <a:spLocks noChangeShapeType="1"/>
            </p:cNvSpPr>
            <p:nvPr/>
          </p:nvSpPr>
          <p:spPr bwMode="auto">
            <a:xfrm flipH="1">
              <a:off x="33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7" name="Line 137"/>
            <p:cNvSpPr>
              <a:spLocks noChangeShapeType="1"/>
            </p:cNvSpPr>
            <p:nvPr/>
          </p:nvSpPr>
          <p:spPr bwMode="auto">
            <a:xfrm flipH="1">
              <a:off x="33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8" name="Line 138"/>
            <p:cNvSpPr>
              <a:spLocks noChangeShapeType="1"/>
            </p:cNvSpPr>
            <p:nvPr/>
          </p:nvSpPr>
          <p:spPr bwMode="auto">
            <a:xfrm flipH="1">
              <a:off x="33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9" name="Line 139"/>
            <p:cNvSpPr>
              <a:spLocks noChangeShapeType="1"/>
            </p:cNvSpPr>
            <p:nvPr/>
          </p:nvSpPr>
          <p:spPr bwMode="auto">
            <a:xfrm flipH="1">
              <a:off x="32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0" name="Line 140"/>
            <p:cNvSpPr>
              <a:spLocks noChangeShapeType="1"/>
            </p:cNvSpPr>
            <p:nvPr/>
          </p:nvSpPr>
          <p:spPr bwMode="auto">
            <a:xfrm flipH="1">
              <a:off x="32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1" name="Line 141"/>
            <p:cNvSpPr>
              <a:spLocks noChangeShapeType="1"/>
            </p:cNvSpPr>
            <p:nvPr/>
          </p:nvSpPr>
          <p:spPr bwMode="auto">
            <a:xfrm flipH="1">
              <a:off x="31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2" name="Line 142"/>
            <p:cNvSpPr>
              <a:spLocks noChangeShapeType="1"/>
            </p:cNvSpPr>
            <p:nvPr/>
          </p:nvSpPr>
          <p:spPr bwMode="auto">
            <a:xfrm flipH="1">
              <a:off x="31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3" name="Line 143"/>
            <p:cNvSpPr>
              <a:spLocks noChangeShapeType="1"/>
            </p:cNvSpPr>
            <p:nvPr/>
          </p:nvSpPr>
          <p:spPr bwMode="auto">
            <a:xfrm flipH="1">
              <a:off x="31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4" name="Line 144"/>
            <p:cNvSpPr>
              <a:spLocks noChangeShapeType="1"/>
            </p:cNvSpPr>
            <p:nvPr/>
          </p:nvSpPr>
          <p:spPr bwMode="auto">
            <a:xfrm flipH="1">
              <a:off x="30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5" name="Line 145"/>
            <p:cNvSpPr>
              <a:spLocks noChangeShapeType="1"/>
            </p:cNvSpPr>
            <p:nvPr/>
          </p:nvSpPr>
          <p:spPr bwMode="auto">
            <a:xfrm flipH="1">
              <a:off x="30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6" name="Line 146"/>
            <p:cNvSpPr>
              <a:spLocks noChangeShapeType="1"/>
            </p:cNvSpPr>
            <p:nvPr/>
          </p:nvSpPr>
          <p:spPr bwMode="auto">
            <a:xfrm flipH="1">
              <a:off x="29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7" name="Line 147"/>
            <p:cNvSpPr>
              <a:spLocks noChangeShapeType="1"/>
            </p:cNvSpPr>
            <p:nvPr/>
          </p:nvSpPr>
          <p:spPr bwMode="auto">
            <a:xfrm flipH="1">
              <a:off x="29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8" name="Line 148"/>
            <p:cNvSpPr>
              <a:spLocks noChangeShapeType="1"/>
            </p:cNvSpPr>
            <p:nvPr/>
          </p:nvSpPr>
          <p:spPr bwMode="auto">
            <a:xfrm flipH="1">
              <a:off x="29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9" name="Line 149"/>
            <p:cNvSpPr>
              <a:spLocks noChangeShapeType="1"/>
            </p:cNvSpPr>
            <p:nvPr/>
          </p:nvSpPr>
          <p:spPr bwMode="auto">
            <a:xfrm flipH="1">
              <a:off x="28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0" name="Line 150"/>
            <p:cNvSpPr>
              <a:spLocks noChangeShapeType="1"/>
            </p:cNvSpPr>
            <p:nvPr/>
          </p:nvSpPr>
          <p:spPr bwMode="auto">
            <a:xfrm flipH="1">
              <a:off x="28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1" name="Line 151"/>
            <p:cNvSpPr>
              <a:spLocks noChangeShapeType="1"/>
            </p:cNvSpPr>
            <p:nvPr/>
          </p:nvSpPr>
          <p:spPr bwMode="auto">
            <a:xfrm flipH="1">
              <a:off x="27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2" name="Line 152"/>
            <p:cNvSpPr>
              <a:spLocks noChangeShapeType="1"/>
            </p:cNvSpPr>
            <p:nvPr/>
          </p:nvSpPr>
          <p:spPr bwMode="auto">
            <a:xfrm flipH="1">
              <a:off x="27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3" name="Line 153"/>
            <p:cNvSpPr>
              <a:spLocks noChangeShapeType="1"/>
            </p:cNvSpPr>
            <p:nvPr/>
          </p:nvSpPr>
          <p:spPr bwMode="auto">
            <a:xfrm flipH="1">
              <a:off x="27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4" name="Line 154"/>
            <p:cNvSpPr>
              <a:spLocks noChangeShapeType="1"/>
            </p:cNvSpPr>
            <p:nvPr/>
          </p:nvSpPr>
          <p:spPr bwMode="auto">
            <a:xfrm flipH="1">
              <a:off x="26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5" name="Line 155"/>
            <p:cNvSpPr>
              <a:spLocks noChangeShapeType="1"/>
            </p:cNvSpPr>
            <p:nvPr/>
          </p:nvSpPr>
          <p:spPr bwMode="auto">
            <a:xfrm flipH="1">
              <a:off x="26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6" name="Line 156"/>
            <p:cNvSpPr>
              <a:spLocks noChangeShapeType="1"/>
            </p:cNvSpPr>
            <p:nvPr/>
          </p:nvSpPr>
          <p:spPr bwMode="auto">
            <a:xfrm flipH="1">
              <a:off x="25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7" name="Line 157"/>
            <p:cNvSpPr>
              <a:spLocks noChangeShapeType="1"/>
            </p:cNvSpPr>
            <p:nvPr/>
          </p:nvSpPr>
          <p:spPr bwMode="auto">
            <a:xfrm flipH="1">
              <a:off x="25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8" name="Line 158"/>
            <p:cNvSpPr>
              <a:spLocks noChangeShapeType="1"/>
            </p:cNvSpPr>
            <p:nvPr/>
          </p:nvSpPr>
          <p:spPr bwMode="auto">
            <a:xfrm flipH="1">
              <a:off x="25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9" name="Line 159"/>
            <p:cNvSpPr>
              <a:spLocks noChangeShapeType="1"/>
            </p:cNvSpPr>
            <p:nvPr/>
          </p:nvSpPr>
          <p:spPr bwMode="auto">
            <a:xfrm flipH="1">
              <a:off x="24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0" name="Line 160"/>
            <p:cNvSpPr>
              <a:spLocks noChangeShapeType="1"/>
            </p:cNvSpPr>
            <p:nvPr/>
          </p:nvSpPr>
          <p:spPr bwMode="auto">
            <a:xfrm flipH="1">
              <a:off x="24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1" name="Line 161"/>
            <p:cNvSpPr>
              <a:spLocks noChangeShapeType="1"/>
            </p:cNvSpPr>
            <p:nvPr/>
          </p:nvSpPr>
          <p:spPr bwMode="auto">
            <a:xfrm flipH="1">
              <a:off x="23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2" name="Line 162"/>
            <p:cNvSpPr>
              <a:spLocks noChangeShapeType="1"/>
            </p:cNvSpPr>
            <p:nvPr/>
          </p:nvSpPr>
          <p:spPr bwMode="auto">
            <a:xfrm flipH="1">
              <a:off x="23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3" name="Line 163"/>
            <p:cNvSpPr>
              <a:spLocks noChangeShapeType="1"/>
            </p:cNvSpPr>
            <p:nvPr/>
          </p:nvSpPr>
          <p:spPr bwMode="auto">
            <a:xfrm flipH="1">
              <a:off x="23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4" name="Line 164"/>
            <p:cNvSpPr>
              <a:spLocks noChangeShapeType="1"/>
            </p:cNvSpPr>
            <p:nvPr/>
          </p:nvSpPr>
          <p:spPr bwMode="auto">
            <a:xfrm flipH="1">
              <a:off x="22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5" name="Line 165"/>
            <p:cNvSpPr>
              <a:spLocks noChangeShapeType="1"/>
            </p:cNvSpPr>
            <p:nvPr/>
          </p:nvSpPr>
          <p:spPr bwMode="auto">
            <a:xfrm flipH="1">
              <a:off x="22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6" name="Line 166"/>
            <p:cNvSpPr>
              <a:spLocks noChangeShapeType="1"/>
            </p:cNvSpPr>
            <p:nvPr/>
          </p:nvSpPr>
          <p:spPr bwMode="auto">
            <a:xfrm flipH="1">
              <a:off x="21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7" name="Line 167"/>
            <p:cNvSpPr>
              <a:spLocks noChangeShapeType="1"/>
            </p:cNvSpPr>
            <p:nvPr/>
          </p:nvSpPr>
          <p:spPr bwMode="auto">
            <a:xfrm flipH="1">
              <a:off x="21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8" name="Line 168"/>
            <p:cNvSpPr>
              <a:spLocks noChangeShapeType="1"/>
            </p:cNvSpPr>
            <p:nvPr/>
          </p:nvSpPr>
          <p:spPr bwMode="auto">
            <a:xfrm flipH="1">
              <a:off x="21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9" name="Line 169"/>
            <p:cNvSpPr>
              <a:spLocks noChangeShapeType="1"/>
            </p:cNvSpPr>
            <p:nvPr/>
          </p:nvSpPr>
          <p:spPr bwMode="auto">
            <a:xfrm flipH="1">
              <a:off x="20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0" name="Line 170"/>
            <p:cNvSpPr>
              <a:spLocks noChangeShapeType="1"/>
            </p:cNvSpPr>
            <p:nvPr/>
          </p:nvSpPr>
          <p:spPr bwMode="auto">
            <a:xfrm flipH="1">
              <a:off x="20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1" name="Line 171"/>
            <p:cNvSpPr>
              <a:spLocks noChangeShapeType="1"/>
            </p:cNvSpPr>
            <p:nvPr/>
          </p:nvSpPr>
          <p:spPr bwMode="auto">
            <a:xfrm flipH="1">
              <a:off x="19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2" name="Line 172"/>
            <p:cNvSpPr>
              <a:spLocks noChangeShapeType="1"/>
            </p:cNvSpPr>
            <p:nvPr/>
          </p:nvSpPr>
          <p:spPr bwMode="auto">
            <a:xfrm flipH="1">
              <a:off x="19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3" name="Line 173"/>
            <p:cNvSpPr>
              <a:spLocks noChangeShapeType="1"/>
            </p:cNvSpPr>
            <p:nvPr/>
          </p:nvSpPr>
          <p:spPr bwMode="auto">
            <a:xfrm flipH="1">
              <a:off x="19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4" name="Line 174"/>
            <p:cNvSpPr>
              <a:spLocks noChangeShapeType="1"/>
            </p:cNvSpPr>
            <p:nvPr/>
          </p:nvSpPr>
          <p:spPr bwMode="auto">
            <a:xfrm flipH="1">
              <a:off x="186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5" name="Line 175"/>
            <p:cNvSpPr>
              <a:spLocks noChangeShapeType="1"/>
            </p:cNvSpPr>
            <p:nvPr/>
          </p:nvSpPr>
          <p:spPr bwMode="auto">
            <a:xfrm flipH="1">
              <a:off x="182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6" name="Line 176"/>
            <p:cNvSpPr>
              <a:spLocks noChangeShapeType="1"/>
            </p:cNvSpPr>
            <p:nvPr/>
          </p:nvSpPr>
          <p:spPr bwMode="auto">
            <a:xfrm flipH="1">
              <a:off x="178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7" name="Line 177"/>
            <p:cNvSpPr>
              <a:spLocks noChangeShapeType="1"/>
            </p:cNvSpPr>
            <p:nvPr/>
          </p:nvSpPr>
          <p:spPr bwMode="auto">
            <a:xfrm flipH="1">
              <a:off x="174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8" name="Line 178"/>
            <p:cNvSpPr>
              <a:spLocks noChangeShapeType="1"/>
            </p:cNvSpPr>
            <p:nvPr/>
          </p:nvSpPr>
          <p:spPr bwMode="auto">
            <a:xfrm flipH="1">
              <a:off x="1700" y="2178"/>
              <a:ext cx="24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9" name="Line 179"/>
            <p:cNvSpPr>
              <a:spLocks noChangeShapeType="1"/>
            </p:cNvSpPr>
            <p:nvPr/>
          </p:nvSpPr>
          <p:spPr bwMode="auto">
            <a:xfrm flipH="1">
              <a:off x="1906" y="2178"/>
              <a:ext cx="24" cy="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0" name="Freeform 180"/>
            <p:cNvSpPr>
              <a:spLocks/>
            </p:cNvSpPr>
            <p:nvPr/>
          </p:nvSpPr>
          <p:spPr bwMode="auto">
            <a:xfrm>
              <a:off x="1866" y="2180"/>
              <a:ext cx="24" cy="2"/>
            </a:xfrm>
            <a:custGeom>
              <a:avLst/>
              <a:gdLst>
                <a:gd name="T0" fmla="*/ 24 w 24"/>
                <a:gd name="T1" fmla="*/ 0 h 2"/>
                <a:gd name="T2" fmla="*/ 16 w 24"/>
                <a:gd name="T3" fmla="*/ 0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6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1" name="Freeform 181"/>
            <p:cNvSpPr>
              <a:spLocks/>
            </p:cNvSpPr>
            <p:nvPr/>
          </p:nvSpPr>
          <p:spPr bwMode="auto">
            <a:xfrm>
              <a:off x="1828" y="2184"/>
              <a:ext cx="22" cy="4"/>
            </a:xfrm>
            <a:custGeom>
              <a:avLst/>
              <a:gdLst>
                <a:gd name="T0" fmla="*/ 22 w 22"/>
                <a:gd name="T1" fmla="*/ 0 h 4"/>
                <a:gd name="T2" fmla="*/ 8 w 22"/>
                <a:gd name="T3" fmla="*/ 2 h 4"/>
                <a:gd name="T4" fmla="*/ 0 w 2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lnTo>
                    <a:pt x="8" y="2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" name="Freeform 182"/>
            <p:cNvSpPr>
              <a:spLocks/>
            </p:cNvSpPr>
            <p:nvPr/>
          </p:nvSpPr>
          <p:spPr bwMode="auto">
            <a:xfrm>
              <a:off x="1788" y="2190"/>
              <a:ext cx="24" cy="4"/>
            </a:xfrm>
            <a:custGeom>
              <a:avLst/>
              <a:gdLst>
                <a:gd name="T0" fmla="*/ 24 w 24"/>
                <a:gd name="T1" fmla="*/ 0 h 4"/>
                <a:gd name="T2" fmla="*/ 2 w 24"/>
                <a:gd name="T3" fmla="*/ 4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" name="Line 183"/>
            <p:cNvSpPr>
              <a:spLocks noChangeShapeType="1"/>
            </p:cNvSpPr>
            <p:nvPr/>
          </p:nvSpPr>
          <p:spPr bwMode="auto">
            <a:xfrm flipH="1">
              <a:off x="1750" y="2200"/>
              <a:ext cx="22" cy="6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" name="Line 184"/>
            <p:cNvSpPr>
              <a:spLocks noChangeShapeType="1"/>
            </p:cNvSpPr>
            <p:nvPr/>
          </p:nvSpPr>
          <p:spPr bwMode="auto">
            <a:xfrm flipH="1">
              <a:off x="1712" y="2210"/>
              <a:ext cx="22" cy="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" name="Line 185"/>
            <p:cNvSpPr>
              <a:spLocks noChangeShapeType="1"/>
            </p:cNvSpPr>
            <p:nvPr/>
          </p:nvSpPr>
          <p:spPr bwMode="auto">
            <a:xfrm flipH="1">
              <a:off x="1674" y="2224"/>
              <a:ext cx="22" cy="1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6" name="Line 186"/>
            <p:cNvSpPr>
              <a:spLocks noChangeShapeType="1"/>
            </p:cNvSpPr>
            <p:nvPr/>
          </p:nvSpPr>
          <p:spPr bwMode="auto">
            <a:xfrm flipH="1">
              <a:off x="1640" y="2242"/>
              <a:ext cx="20" cy="1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7" name="Line 187"/>
            <p:cNvSpPr>
              <a:spLocks noChangeShapeType="1"/>
            </p:cNvSpPr>
            <p:nvPr/>
          </p:nvSpPr>
          <p:spPr bwMode="auto">
            <a:xfrm flipH="1">
              <a:off x="1606" y="2262"/>
              <a:ext cx="20" cy="1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8" name="Line 188"/>
            <p:cNvSpPr>
              <a:spLocks noChangeShapeType="1"/>
            </p:cNvSpPr>
            <p:nvPr/>
          </p:nvSpPr>
          <p:spPr bwMode="auto">
            <a:xfrm flipH="1">
              <a:off x="1574" y="2284"/>
              <a:ext cx="18" cy="1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9" name="Line 189"/>
            <p:cNvSpPr>
              <a:spLocks noChangeShapeType="1"/>
            </p:cNvSpPr>
            <p:nvPr/>
          </p:nvSpPr>
          <p:spPr bwMode="auto">
            <a:xfrm flipH="1">
              <a:off x="1544" y="2310"/>
              <a:ext cx="18" cy="16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0" name="Line 190"/>
            <p:cNvSpPr>
              <a:spLocks noChangeShapeType="1"/>
            </p:cNvSpPr>
            <p:nvPr/>
          </p:nvSpPr>
          <p:spPr bwMode="auto">
            <a:xfrm flipH="1">
              <a:off x="1518" y="2338"/>
              <a:ext cx="16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1" name="Line 191"/>
            <p:cNvSpPr>
              <a:spLocks noChangeShapeType="1"/>
            </p:cNvSpPr>
            <p:nvPr/>
          </p:nvSpPr>
          <p:spPr bwMode="auto">
            <a:xfrm flipH="1">
              <a:off x="1496" y="2370"/>
              <a:ext cx="14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2" name="Freeform 192"/>
            <p:cNvSpPr>
              <a:spLocks/>
            </p:cNvSpPr>
            <p:nvPr/>
          </p:nvSpPr>
          <p:spPr bwMode="auto">
            <a:xfrm>
              <a:off x="1478" y="2404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0 w 10"/>
                <a:gd name="T3" fmla="*/ 20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0" y="2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3" name="Freeform 193"/>
            <p:cNvSpPr>
              <a:spLocks/>
            </p:cNvSpPr>
            <p:nvPr/>
          </p:nvSpPr>
          <p:spPr bwMode="auto">
            <a:xfrm>
              <a:off x="1466" y="2440"/>
              <a:ext cx="6" cy="24"/>
            </a:xfrm>
            <a:custGeom>
              <a:avLst/>
              <a:gdLst>
                <a:gd name="T0" fmla="*/ 6 w 6"/>
                <a:gd name="T1" fmla="*/ 0 h 24"/>
                <a:gd name="T2" fmla="*/ 0 w 6"/>
                <a:gd name="T3" fmla="*/ 18 h 24"/>
                <a:gd name="T4" fmla="*/ 0 w 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lnTo>
                    <a:pt x="0" y="1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4" name="Freeform 194"/>
            <p:cNvSpPr>
              <a:spLocks/>
            </p:cNvSpPr>
            <p:nvPr/>
          </p:nvSpPr>
          <p:spPr bwMode="auto">
            <a:xfrm>
              <a:off x="1458" y="2478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16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1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5" name="Freeform 195"/>
            <p:cNvSpPr>
              <a:spLocks/>
            </p:cNvSpPr>
            <p:nvPr/>
          </p:nvSpPr>
          <p:spPr bwMode="auto">
            <a:xfrm>
              <a:off x="1456" y="2518"/>
              <a:ext cx="2" cy="24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2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0" y="12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6" name="Freeform 196"/>
            <p:cNvSpPr>
              <a:spLocks/>
            </p:cNvSpPr>
            <p:nvPr/>
          </p:nvSpPr>
          <p:spPr bwMode="auto">
            <a:xfrm>
              <a:off x="1458" y="2558"/>
              <a:ext cx="4" cy="24"/>
            </a:xfrm>
            <a:custGeom>
              <a:avLst/>
              <a:gdLst>
                <a:gd name="T0" fmla="*/ 0 w 4"/>
                <a:gd name="T1" fmla="*/ 0 h 24"/>
                <a:gd name="T2" fmla="*/ 2 w 4"/>
                <a:gd name="T3" fmla="*/ 8 h 24"/>
                <a:gd name="T4" fmla="*/ 4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lnTo>
                    <a:pt x="2" y="8"/>
                  </a:lnTo>
                  <a:lnTo>
                    <a:pt x="4" y="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7" name="Freeform 197"/>
            <p:cNvSpPr>
              <a:spLocks/>
            </p:cNvSpPr>
            <p:nvPr/>
          </p:nvSpPr>
          <p:spPr bwMode="auto">
            <a:xfrm>
              <a:off x="1466" y="2598"/>
              <a:ext cx="8" cy="22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2 h 22"/>
                <a:gd name="T4" fmla="*/ 8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lnTo>
                    <a:pt x="0" y="2"/>
                  </a:lnTo>
                  <a:lnTo>
                    <a:pt x="8" y="2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8" name="Line 198"/>
            <p:cNvSpPr>
              <a:spLocks noChangeShapeType="1"/>
            </p:cNvSpPr>
            <p:nvPr/>
          </p:nvSpPr>
          <p:spPr bwMode="auto">
            <a:xfrm>
              <a:off x="1478" y="2636"/>
              <a:ext cx="12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9" name="Line 199"/>
            <p:cNvSpPr>
              <a:spLocks noChangeShapeType="1"/>
            </p:cNvSpPr>
            <p:nvPr/>
          </p:nvSpPr>
          <p:spPr bwMode="auto">
            <a:xfrm>
              <a:off x="1498" y="2670"/>
              <a:ext cx="12" cy="2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0" name="Line 200"/>
            <p:cNvSpPr>
              <a:spLocks noChangeShapeType="1"/>
            </p:cNvSpPr>
            <p:nvPr/>
          </p:nvSpPr>
          <p:spPr bwMode="auto">
            <a:xfrm>
              <a:off x="1520" y="2704"/>
              <a:ext cx="16" cy="1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1" name="Line 201"/>
            <p:cNvSpPr>
              <a:spLocks noChangeShapeType="1"/>
            </p:cNvSpPr>
            <p:nvPr/>
          </p:nvSpPr>
          <p:spPr bwMode="auto">
            <a:xfrm>
              <a:off x="1546" y="2734"/>
              <a:ext cx="18" cy="16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2" name="Line 202"/>
            <p:cNvSpPr>
              <a:spLocks noChangeShapeType="1"/>
            </p:cNvSpPr>
            <p:nvPr/>
          </p:nvSpPr>
          <p:spPr bwMode="auto">
            <a:xfrm>
              <a:off x="1576" y="2762"/>
              <a:ext cx="18" cy="14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3" name="Line 203"/>
            <p:cNvSpPr>
              <a:spLocks noChangeShapeType="1"/>
            </p:cNvSpPr>
            <p:nvPr/>
          </p:nvSpPr>
          <p:spPr bwMode="auto">
            <a:xfrm>
              <a:off x="1608" y="2786"/>
              <a:ext cx="20" cy="1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4" name="Line 204"/>
            <p:cNvSpPr>
              <a:spLocks noChangeShapeType="1"/>
            </p:cNvSpPr>
            <p:nvPr/>
          </p:nvSpPr>
          <p:spPr bwMode="auto">
            <a:xfrm>
              <a:off x="1640" y="2806"/>
              <a:ext cx="22" cy="12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5" name="Line 205"/>
            <p:cNvSpPr>
              <a:spLocks noChangeShapeType="1"/>
            </p:cNvSpPr>
            <p:nvPr/>
          </p:nvSpPr>
          <p:spPr bwMode="auto">
            <a:xfrm>
              <a:off x="1676" y="2826"/>
              <a:ext cx="22" cy="1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6" name="Line 207"/>
          <p:cNvSpPr>
            <a:spLocks noChangeShapeType="1"/>
          </p:cNvSpPr>
          <p:nvPr/>
        </p:nvSpPr>
        <p:spPr bwMode="auto">
          <a:xfrm>
            <a:off x="2844800" y="4224084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208"/>
          <p:cNvSpPr>
            <a:spLocks noChangeShapeType="1"/>
          </p:cNvSpPr>
          <p:nvPr/>
        </p:nvSpPr>
        <p:spPr bwMode="auto">
          <a:xfrm>
            <a:off x="2901950" y="4246309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209"/>
          <p:cNvSpPr>
            <a:spLocks/>
          </p:cNvSpPr>
          <p:nvPr/>
        </p:nvSpPr>
        <p:spPr bwMode="auto">
          <a:xfrm>
            <a:off x="2965450" y="4262184"/>
            <a:ext cx="38100" cy="9525"/>
          </a:xfrm>
          <a:custGeom>
            <a:avLst/>
            <a:gdLst>
              <a:gd name="T0" fmla="*/ 0 w 24"/>
              <a:gd name="T1" fmla="*/ 0 h 6"/>
              <a:gd name="T2" fmla="*/ 0 w 24"/>
              <a:gd name="T3" fmla="*/ 0 h 6"/>
              <a:gd name="T4" fmla="*/ 24 w 24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0" y="0"/>
                </a:moveTo>
                <a:lnTo>
                  <a:pt x="0" y="0"/>
                </a:lnTo>
                <a:lnTo>
                  <a:pt x="24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210"/>
          <p:cNvSpPr>
            <a:spLocks/>
          </p:cNvSpPr>
          <p:nvPr/>
        </p:nvSpPr>
        <p:spPr bwMode="auto">
          <a:xfrm>
            <a:off x="3025775" y="4274884"/>
            <a:ext cx="38100" cy="6350"/>
          </a:xfrm>
          <a:custGeom>
            <a:avLst/>
            <a:gdLst>
              <a:gd name="T0" fmla="*/ 0 w 24"/>
              <a:gd name="T1" fmla="*/ 0 h 4"/>
              <a:gd name="T2" fmla="*/ 8 w 24"/>
              <a:gd name="T3" fmla="*/ 2 h 4"/>
              <a:gd name="T4" fmla="*/ 24 w 2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0"/>
                </a:moveTo>
                <a:lnTo>
                  <a:pt x="8" y="2"/>
                </a:lnTo>
                <a:lnTo>
                  <a:pt x="24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211"/>
          <p:cNvSpPr>
            <a:spLocks/>
          </p:cNvSpPr>
          <p:nvPr/>
        </p:nvSpPr>
        <p:spPr bwMode="auto">
          <a:xfrm>
            <a:off x="3089275" y="4284409"/>
            <a:ext cx="38100" cy="0"/>
          </a:xfrm>
          <a:custGeom>
            <a:avLst/>
            <a:gdLst>
              <a:gd name="T0" fmla="*/ 0 w 24"/>
              <a:gd name="T1" fmla="*/ 14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14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212"/>
          <p:cNvSpPr>
            <a:spLocks/>
          </p:cNvSpPr>
          <p:nvPr/>
        </p:nvSpPr>
        <p:spPr bwMode="auto">
          <a:xfrm>
            <a:off x="3152775" y="4287584"/>
            <a:ext cx="38100" cy="0"/>
          </a:xfrm>
          <a:custGeom>
            <a:avLst/>
            <a:gdLst>
              <a:gd name="T0" fmla="*/ 0 w 24"/>
              <a:gd name="T1" fmla="*/ 22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22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Line 213"/>
          <p:cNvSpPr>
            <a:spLocks noChangeShapeType="1"/>
          </p:cNvSpPr>
          <p:nvPr/>
        </p:nvSpPr>
        <p:spPr bwMode="auto">
          <a:xfrm>
            <a:off x="3216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214"/>
          <p:cNvSpPr>
            <a:spLocks noChangeShapeType="1"/>
          </p:cNvSpPr>
          <p:nvPr/>
        </p:nvSpPr>
        <p:spPr bwMode="auto">
          <a:xfrm>
            <a:off x="3279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215"/>
          <p:cNvSpPr>
            <a:spLocks noChangeShapeType="1"/>
          </p:cNvSpPr>
          <p:nvPr/>
        </p:nvSpPr>
        <p:spPr bwMode="auto">
          <a:xfrm>
            <a:off x="3343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216"/>
          <p:cNvSpPr>
            <a:spLocks noChangeShapeType="1"/>
          </p:cNvSpPr>
          <p:nvPr/>
        </p:nvSpPr>
        <p:spPr bwMode="auto">
          <a:xfrm>
            <a:off x="3406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217"/>
          <p:cNvSpPr>
            <a:spLocks noChangeShapeType="1"/>
          </p:cNvSpPr>
          <p:nvPr/>
        </p:nvSpPr>
        <p:spPr bwMode="auto">
          <a:xfrm>
            <a:off x="3470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218"/>
          <p:cNvSpPr>
            <a:spLocks noChangeShapeType="1"/>
          </p:cNvSpPr>
          <p:nvPr/>
        </p:nvSpPr>
        <p:spPr bwMode="auto">
          <a:xfrm>
            <a:off x="3533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219"/>
          <p:cNvSpPr>
            <a:spLocks noChangeShapeType="1"/>
          </p:cNvSpPr>
          <p:nvPr/>
        </p:nvSpPr>
        <p:spPr bwMode="auto">
          <a:xfrm>
            <a:off x="3597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20"/>
          <p:cNvSpPr>
            <a:spLocks noChangeShapeType="1"/>
          </p:cNvSpPr>
          <p:nvPr/>
        </p:nvSpPr>
        <p:spPr bwMode="auto">
          <a:xfrm>
            <a:off x="3660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21"/>
          <p:cNvSpPr>
            <a:spLocks noChangeShapeType="1"/>
          </p:cNvSpPr>
          <p:nvPr/>
        </p:nvSpPr>
        <p:spPr bwMode="auto">
          <a:xfrm>
            <a:off x="3724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2"/>
          <p:cNvSpPr>
            <a:spLocks noChangeShapeType="1"/>
          </p:cNvSpPr>
          <p:nvPr/>
        </p:nvSpPr>
        <p:spPr bwMode="auto">
          <a:xfrm>
            <a:off x="3787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23"/>
          <p:cNvSpPr>
            <a:spLocks noChangeShapeType="1"/>
          </p:cNvSpPr>
          <p:nvPr/>
        </p:nvSpPr>
        <p:spPr bwMode="auto">
          <a:xfrm>
            <a:off x="3851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24"/>
          <p:cNvSpPr>
            <a:spLocks noChangeShapeType="1"/>
          </p:cNvSpPr>
          <p:nvPr/>
        </p:nvSpPr>
        <p:spPr bwMode="auto">
          <a:xfrm>
            <a:off x="3914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4" name="Line 225"/>
          <p:cNvSpPr>
            <a:spLocks noChangeShapeType="1"/>
          </p:cNvSpPr>
          <p:nvPr/>
        </p:nvSpPr>
        <p:spPr bwMode="auto">
          <a:xfrm>
            <a:off x="3978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5" name="Line 226"/>
          <p:cNvSpPr>
            <a:spLocks noChangeShapeType="1"/>
          </p:cNvSpPr>
          <p:nvPr/>
        </p:nvSpPr>
        <p:spPr bwMode="auto">
          <a:xfrm>
            <a:off x="4041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7" name="Line 227"/>
          <p:cNvSpPr>
            <a:spLocks noChangeShapeType="1"/>
          </p:cNvSpPr>
          <p:nvPr/>
        </p:nvSpPr>
        <p:spPr bwMode="auto">
          <a:xfrm>
            <a:off x="4105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8" name="Line 228"/>
          <p:cNvSpPr>
            <a:spLocks noChangeShapeType="1"/>
          </p:cNvSpPr>
          <p:nvPr/>
        </p:nvSpPr>
        <p:spPr bwMode="auto">
          <a:xfrm>
            <a:off x="4168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29" name="Line 229"/>
          <p:cNvSpPr>
            <a:spLocks noChangeShapeType="1"/>
          </p:cNvSpPr>
          <p:nvPr/>
        </p:nvSpPr>
        <p:spPr bwMode="auto">
          <a:xfrm>
            <a:off x="4232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0" name="Line 230"/>
          <p:cNvSpPr>
            <a:spLocks noChangeShapeType="1"/>
          </p:cNvSpPr>
          <p:nvPr/>
        </p:nvSpPr>
        <p:spPr bwMode="auto">
          <a:xfrm>
            <a:off x="4295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1" name="Line 231"/>
          <p:cNvSpPr>
            <a:spLocks noChangeShapeType="1"/>
          </p:cNvSpPr>
          <p:nvPr/>
        </p:nvSpPr>
        <p:spPr bwMode="auto">
          <a:xfrm>
            <a:off x="4359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2" name="Line 232"/>
          <p:cNvSpPr>
            <a:spLocks noChangeShapeType="1"/>
          </p:cNvSpPr>
          <p:nvPr/>
        </p:nvSpPr>
        <p:spPr bwMode="auto">
          <a:xfrm>
            <a:off x="4422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3" name="Line 233"/>
          <p:cNvSpPr>
            <a:spLocks noChangeShapeType="1"/>
          </p:cNvSpPr>
          <p:nvPr/>
        </p:nvSpPr>
        <p:spPr bwMode="auto">
          <a:xfrm>
            <a:off x="4486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4" name="Line 234"/>
          <p:cNvSpPr>
            <a:spLocks noChangeShapeType="1"/>
          </p:cNvSpPr>
          <p:nvPr/>
        </p:nvSpPr>
        <p:spPr bwMode="auto">
          <a:xfrm>
            <a:off x="4549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5" name="Line 235"/>
          <p:cNvSpPr>
            <a:spLocks noChangeShapeType="1"/>
          </p:cNvSpPr>
          <p:nvPr/>
        </p:nvSpPr>
        <p:spPr bwMode="auto">
          <a:xfrm>
            <a:off x="4613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6" name="Line 236"/>
          <p:cNvSpPr>
            <a:spLocks noChangeShapeType="1"/>
          </p:cNvSpPr>
          <p:nvPr/>
        </p:nvSpPr>
        <p:spPr bwMode="auto">
          <a:xfrm>
            <a:off x="4676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7" name="Line 237"/>
          <p:cNvSpPr>
            <a:spLocks noChangeShapeType="1"/>
          </p:cNvSpPr>
          <p:nvPr/>
        </p:nvSpPr>
        <p:spPr bwMode="auto">
          <a:xfrm>
            <a:off x="4740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8" name="Line 238"/>
          <p:cNvSpPr>
            <a:spLocks noChangeShapeType="1"/>
          </p:cNvSpPr>
          <p:nvPr/>
        </p:nvSpPr>
        <p:spPr bwMode="auto">
          <a:xfrm>
            <a:off x="4803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9" name="Line 239"/>
          <p:cNvSpPr>
            <a:spLocks noChangeShapeType="1"/>
          </p:cNvSpPr>
          <p:nvPr/>
        </p:nvSpPr>
        <p:spPr bwMode="auto">
          <a:xfrm>
            <a:off x="4867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0" name="Line 240"/>
          <p:cNvSpPr>
            <a:spLocks noChangeShapeType="1"/>
          </p:cNvSpPr>
          <p:nvPr/>
        </p:nvSpPr>
        <p:spPr bwMode="auto">
          <a:xfrm>
            <a:off x="4930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1" name="Line 241"/>
          <p:cNvSpPr>
            <a:spLocks noChangeShapeType="1"/>
          </p:cNvSpPr>
          <p:nvPr/>
        </p:nvSpPr>
        <p:spPr bwMode="auto">
          <a:xfrm>
            <a:off x="4994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2" name="Line 242"/>
          <p:cNvSpPr>
            <a:spLocks noChangeShapeType="1"/>
          </p:cNvSpPr>
          <p:nvPr/>
        </p:nvSpPr>
        <p:spPr bwMode="auto">
          <a:xfrm>
            <a:off x="5057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3" name="Line 243"/>
          <p:cNvSpPr>
            <a:spLocks noChangeShapeType="1"/>
          </p:cNvSpPr>
          <p:nvPr/>
        </p:nvSpPr>
        <p:spPr bwMode="auto">
          <a:xfrm>
            <a:off x="5121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4" name="Line 244"/>
          <p:cNvSpPr>
            <a:spLocks noChangeShapeType="1"/>
          </p:cNvSpPr>
          <p:nvPr/>
        </p:nvSpPr>
        <p:spPr bwMode="auto">
          <a:xfrm>
            <a:off x="5184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5" name="Line 245"/>
          <p:cNvSpPr>
            <a:spLocks noChangeShapeType="1"/>
          </p:cNvSpPr>
          <p:nvPr/>
        </p:nvSpPr>
        <p:spPr bwMode="auto">
          <a:xfrm>
            <a:off x="5248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6" name="Line 246"/>
          <p:cNvSpPr>
            <a:spLocks noChangeShapeType="1"/>
          </p:cNvSpPr>
          <p:nvPr/>
        </p:nvSpPr>
        <p:spPr bwMode="auto">
          <a:xfrm>
            <a:off x="5311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7" name="Line 247"/>
          <p:cNvSpPr>
            <a:spLocks noChangeShapeType="1"/>
          </p:cNvSpPr>
          <p:nvPr/>
        </p:nvSpPr>
        <p:spPr bwMode="auto">
          <a:xfrm>
            <a:off x="5375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8" name="Line 248"/>
          <p:cNvSpPr>
            <a:spLocks noChangeShapeType="1"/>
          </p:cNvSpPr>
          <p:nvPr/>
        </p:nvSpPr>
        <p:spPr bwMode="auto">
          <a:xfrm>
            <a:off x="5438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9" name="Line 249"/>
          <p:cNvSpPr>
            <a:spLocks noChangeShapeType="1"/>
          </p:cNvSpPr>
          <p:nvPr/>
        </p:nvSpPr>
        <p:spPr bwMode="auto">
          <a:xfrm>
            <a:off x="5502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0" name="Line 250"/>
          <p:cNvSpPr>
            <a:spLocks noChangeShapeType="1"/>
          </p:cNvSpPr>
          <p:nvPr/>
        </p:nvSpPr>
        <p:spPr bwMode="auto">
          <a:xfrm>
            <a:off x="5565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1" name="Line 251"/>
          <p:cNvSpPr>
            <a:spLocks noChangeShapeType="1"/>
          </p:cNvSpPr>
          <p:nvPr/>
        </p:nvSpPr>
        <p:spPr bwMode="auto">
          <a:xfrm>
            <a:off x="5629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2" name="Line 252"/>
          <p:cNvSpPr>
            <a:spLocks noChangeShapeType="1"/>
          </p:cNvSpPr>
          <p:nvPr/>
        </p:nvSpPr>
        <p:spPr bwMode="auto">
          <a:xfrm>
            <a:off x="5692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3" name="Line 253"/>
          <p:cNvSpPr>
            <a:spLocks noChangeShapeType="1"/>
          </p:cNvSpPr>
          <p:nvPr/>
        </p:nvSpPr>
        <p:spPr bwMode="auto">
          <a:xfrm>
            <a:off x="5756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4" name="Line 254"/>
          <p:cNvSpPr>
            <a:spLocks noChangeShapeType="1"/>
          </p:cNvSpPr>
          <p:nvPr/>
        </p:nvSpPr>
        <p:spPr bwMode="auto">
          <a:xfrm>
            <a:off x="58197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5" name="Line 255"/>
          <p:cNvSpPr>
            <a:spLocks noChangeShapeType="1"/>
          </p:cNvSpPr>
          <p:nvPr/>
        </p:nvSpPr>
        <p:spPr bwMode="auto">
          <a:xfrm>
            <a:off x="5883275" y="428758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6" name="Freeform 256"/>
          <p:cNvSpPr>
            <a:spLocks/>
          </p:cNvSpPr>
          <p:nvPr/>
        </p:nvSpPr>
        <p:spPr bwMode="auto">
          <a:xfrm>
            <a:off x="5946775" y="4287584"/>
            <a:ext cx="38100" cy="0"/>
          </a:xfrm>
          <a:custGeom>
            <a:avLst/>
            <a:gdLst>
              <a:gd name="T0" fmla="*/ 0 w 24"/>
              <a:gd name="T1" fmla="*/ 22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22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7" name="Line 257"/>
          <p:cNvSpPr>
            <a:spLocks noChangeShapeType="1"/>
          </p:cNvSpPr>
          <p:nvPr/>
        </p:nvSpPr>
        <p:spPr bwMode="auto">
          <a:xfrm flipV="1">
            <a:off x="6010275" y="4284409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8" name="Line 258"/>
          <p:cNvSpPr>
            <a:spLocks noChangeShapeType="1"/>
          </p:cNvSpPr>
          <p:nvPr/>
        </p:nvSpPr>
        <p:spPr bwMode="auto">
          <a:xfrm flipV="1">
            <a:off x="6073775" y="4278059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59" name="Line 259"/>
          <p:cNvSpPr>
            <a:spLocks noChangeShapeType="1"/>
          </p:cNvSpPr>
          <p:nvPr/>
        </p:nvSpPr>
        <p:spPr bwMode="auto">
          <a:xfrm flipV="1">
            <a:off x="6137275" y="4268534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0" name="Freeform 260"/>
          <p:cNvSpPr>
            <a:spLocks/>
          </p:cNvSpPr>
          <p:nvPr/>
        </p:nvSpPr>
        <p:spPr bwMode="auto">
          <a:xfrm>
            <a:off x="6200775" y="4255834"/>
            <a:ext cx="34925" cy="9525"/>
          </a:xfrm>
          <a:custGeom>
            <a:avLst/>
            <a:gdLst>
              <a:gd name="T0" fmla="*/ 0 w 22"/>
              <a:gd name="T1" fmla="*/ 6 h 6"/>
              <a:gd name="T2" fmla="*/ 4 w 22"/>
              <a:gd name="T3" fmla="*/ 4 h 6"/>
              <a:gd name="T4" fmla="*/ 22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0" y="6"/>
                </a:moveTo>
                <a:lnTo>
                  <a:pt x="4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1" name="Freeform 261"/>
          <p:cNvSpPr>
            <a:spLocks/>
          </p:cNvSpPr>
          <p:nvPr/>
        </p:nvSpPr>
        <p:spPr bwMode="auto">
          <a:xfrm>
            <a:off x="6261100" y="4236784"/>
            <a:ext cx="34925" cy="12700"/>
          </a:xfrm>
          <a:custGeom>
            <a:avLst/>
            <a:gdLst>
              <a:gd name="T0" fmla="*/ 0 w 22"/>
              <a:gd name="T1" fmla="*/ 8 h 8"/>
              <a:gd name="T2" fmla="*/ 8 w 22"/>
              <a:gd name="T3" fmla="*/ 4 h 8"/>
              <a:gd name="T4" fmla="*/ 22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8"/>
                </a:moveTo>
                <a:lnTo>
                  <a:pt x="8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2" name="Freeform 262"/>
          <p:cNvSpPr>
            <a:spLocks/>
          </p:cNvSpPr>
          <p:nvPr/>
        </p:nvSpPr>
        <p:spPr bwMode="auto">
          <a:xfrm>
            <a:off x="6321425" y="4214559"/>
            <a:ext cx="34925" cy="12700"/>
          </a:xfrm>
          <a:custGeom>
            <a:avLst/>
            <a:gdLst>
              <a:gd name="T0" fmla="*/ 0 w 22"/>
              <a:gd name="T1" fmla="*/ 8 h 8"/>
              <a:gd name="T2" fmla="*/ 12 w 22"/>
              <a:gd name="T3" fmla="*/ 4 h 8"/>
              <a:gd name="T4" fmla="*/ 22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8"/>
                </a:moveTo>
                <a:lnTo>
                  <a:pt x="12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3" name="Freeform 263"/>
          <p:cNvSpPr>
            <a:spLocks/>
          </p:cNvSpPr>
          <p:nvPr/>
        </p:nvSpPr>
        <p:spPr bwMode="auto">
          <a:xfrm>
            <a:off x="6378575" y="4185984"/>
            <a:ext cx="34925" cy="19050"/>
          </a:xfrm>
          <a:custGeom>
            <a:avLst/>
            <a:gdLst>
              <a:gd name="T0" fmla="*/ 0 w 22"/>
              <a:gd name="T1" fmla="*/ 12 h 12"/>
              <a:gd name="T2" fmla="*/ 16 w 22"/>
              <a:gd name="T3" fmla="*/ 4 h 12"/>
              <a:gd name="T4" fmla="*/ 22 w 22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2">
                <a:moveTo>
                  <a:pt x="0" y="12"/>
                </a:moveTo>
                <a:lnTo>
                  <a:pt x="16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4" name="Freeform 264"/>
          <p:cNvSpPr>
            <a:spLocks/>
          </p:cNvSpPr>
          <p:nvPr/>
        </p:nvSpPr>
        <p:spPr bwMode="auto">
          <a:xfrm>
            <a:off x="6435725" y="4154234"/>
            <a:ext cx="31750" cy="19050"/>
          </a:xfrm>
          <a:custGeom>
            <a:avLst/>
            <a:gdLst>
              <a:gd name="T0" fmla="*/ 0 w 20"/>
              <a:gd name="T1" fmla="*/ 12 h 12"/>
              <a:gd name="T2" fmla="*/ 16 w 20"/>
              <a:gd name="T3" fmla="*/ 4 h 12"/>
              <a:gd name="T4" fmla="*/ 2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12"/>
                </a:moveTo>
                <a:lnTo>
                  <a:pt x="16" y="4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5" name="Freeform 265"/>
          <p:cNvSpPr>
            <a:spLocks/>
          </p:cNvSpPr>
          <p:nvPr/>
        </p:nvSpPr>
        <p:spPr bwMode="auto">
          <a:xfrm>
            <a:off x="6489700" y="4119309"/>
            <a:ext cx="31750" cy="22225"/>
          </a:xfrm>
          <a:custGeom>
            <a:avLst/>
            <a:gdLst>
              <a:gd name="T0" fmla="*/ 0 w 20"/>
              <a:gd name="T1" fmla="*/ 14 h 14"/>
              <a:gd name="T2" fmla="*/ 16 w 20"/>
              <a:gd name="T3" fmla="*/ 4 h 14"/>
              <a:gd name="T4" fmla="*/ 20 w 20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0" y="14"/>
                </a:moveTo>
                <a:lnTo>
                  <a:pt x="16" y="4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6" name="Freeform 266"/>
          <p:cNvSpPr>
            <a:spLocks/>
          </p:cNvSpPr>
          <p:nvPr/>
        </p:nvSpPr>
        <p:spPr bwMode="auto">
          <a:xfrm>
            <a:off x="6540500" y="4078034"/>
            <a:ext cx="28575" cy="25400"/>
          </a:xfrm>
          <a:custGeom>
            <a:avLst/>
            <a:gdLst>
              <a:gd name="T0" fmla="*/ 0 w 18"/>
              <a:gd name="T1" fmla="*/ 16 h 16"/>
              <a:gd name="T2" fmla="*/ 14 w 18"/>
              <a:gd name="T3" fmla="*/ 4 h 16"/>
              <a:gd name="T4" fmla="*/ 18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14" y="4"/>
                </a:lnTo>
                <a:lnTo>
                  <a:pt x="1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7" name="Freeform 267"/>
          <p:cNvSpPr>
            <a:spLocks/>
          </p:cNvSpPr>
          <p:nvPr/>
        </p:nvSpPr>
        <p:spPr bwMode="auto">
          <a:xfrm>
            <a:off x="6588125" y="4033584"/>
            <a:ext cx="25400" cy="28575"/>
          </a:xfrm>
          <a:custGeom>
            <a:avLst/>
            <a:gdLst>
              <a:gd name="T0" fmla="*/ 0 w 16"/>
              <a:gd name="T1" fmla="*/ 18 h 18"/>
              <a:gd name="T2" fmla="*/ 12 w 16"/>
              <a:gd name="T3" fmla="*/ 6 h 18"/>
              <a:gd name="T4" fmla="*/ 16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18"/>
                </a:moveTo>
                <a:lnTo>
                  <a:pt x="12" y="6"/>
                </a:lnTo>
                <a:lnTo>
                  <a:pt x="1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8" name="Freeform 268"/>
          <p:cNvSpPr>
            <a:spLocks/>
          </p:cNvSpPr>
          <p:nvPr/>
        </p:nvSpPr>
        <p:spPr bwMode="auto">
          <a:xfrm>
            <a:off x="6629400" y="3982784"/>
            <a:ext cx="22225" cy="31750"/>
          </a:xfrm>
          <a:custGeom>
            <a:avLst/>
            <a:gdLst>
              <a:gd name="T0" fmla="*/ 0 w 14"/>
              <a:gd name="T1" fmla="*/ 20 h 20"/>
              <a:gd name="T2" fmla="*/ 8 w 14"/>
              <a:gd name="T3" fmla="*/ 8 h 20"/>
              <a:gd name="T4" fmla="*/ 14 w 14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20"/>
                </a:moveTo>
                <a:lnTo>
                  <a:pt x="8" y="8"/>
                </a:lnTo>
                <a:lnTo>
                  <a:pt x="1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9" name="Freeform 269"/>
          <p:cNvSpPr>
            <a:spLocks/>
          </p:cNvSpPr>
          <p:nvPr/>
        </p:nvSpPr>
        <p:spPr bwMode="auto">
          <a:xfrm>
            <a:off x="6667500" y="3928809"/>
            <a:ext cx="15875" cy="31750"/>
          </a:xfrm>
          <a:custGeom>
            <a:avLst/>
            <a:gdLst>
              <a:gd name="T0" fmla="*/ 0 w 10"/>
              <a:gd name="T1" fmla="*/ 20 h 20"/>
              <a:gd name="T2" fmla="*/ 4 w 10"/>
              <a:gd name="T3" fmla="*/ 12 h 20"/>
              <a:gd name="T4" fmla="*/ 10 w 10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0">
                <a:moveTo>
                  <a:pt x="0" y="20"/>
                </a:moveTo>
                <a:lnTo>
                  <a:pt x="4" y="12"/>
                </a:lnTo>
                <a:lnTo>
                  <a:pt x="1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0" name="Freeform 270"/>
          <p:cNvSpPr>
            <a:spLocks/>
          </p:cNvSpPr>
          <p:nvPr/>
        </p:nvSpPr>
        <p:spPr bwMode="auto">
          <a:xfrm>
            <a:off x="6696075" y="3868484"/>
            <a:ext cx="12700" cy="38100"/>
          </a:xfrm>
          <a:custGeom>
            <a:avLst/>
            <a:gdLst>
              <a:gd name="T0" fmla="*/ 0 w 8"/>
              <a:gd name="T1" fmla="*/ 24 h 24"/>
              <a:gd name="T2" fmla="*/ 2 w 8"/>
              <a:gd name="T3" fmla="*/ 18 h 24"/>
              <a:gd name="T4" fmla="*/ 8 w 8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">
                <a:moveTo>
                  <a:pt x="0" y="24"/>
                </a:moveTo>
                <a:lnTo>
                  <a:pt x="2" y="18"/>
                </a:lnTo>
                <a:lnTo>
                  <a:pt x="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1" name="Freeform 271"/>
          <p:cNvSpPr>
            <a:spLocks/>
          </p:cNvSpPr>
          <p:nvPr/>
        </p:nvSpPr>
        <p:spPr bwMode="auto">
          <a:xfrm>
            <a:off x="6718300" y="3808159"/>
            <a:ext cx="6350" cy="38100"/>
          </a:xfrm>
          <a:custGeom>
            <a:avLst/>
            <a:gdLst>
              <a:gd name="T0" fmla="*/ 0 w 4"/>
              <a:gd name="T1" fmla="*/ 24 h 24"/>
              <a:gd name="T2" fmla="*/ 0 w 4"/>
              <a:gd name="T3" fmla="*/ 22 h 24"/>
              <a:gd name="T4" fmla="*/ 4 w 4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0" y="24"/>
                </a:moveTo>
                <a:lnTo>
                  <a:pt x="0" y="22"/>
                </a:lnTo>
                <a:lnTo>
                  <a:pt x="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2" name="Freeform 272"/>
          <p:cNvSpPr>
            <a:spLocks/>
          </p:cNvSpPr>
          <p:nvPr/>
        </p:nvSpPr>
        <p:spPr bwMode="auto">
          <a:xfrm>
            <a:off x="6731000" y="3744659"/>
            <a:ext cx="3175" cy="38100"/>
          </a:xfrm>
          <a:custGeom>
            <a:avLst/>
            <a:gdLst>
              <a:gd name="T0" fmla="*/ 0 w 2"/>
              <a:gd name="T1" fmla="*/ 24 h 24"/>
              <a:gd name="T2" fmla="*/ 2 w 2"/>
              <a:gd name="T3" fmla="*/ 10 h 24"/>
              <a:gd name="T4" fmla="*/ 2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0" y="24"/>
                </a:moveTo>
                <a:lnTo>
                  <a:pt x="2" y="1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3" name="Freeform 273"/>
          <p:cNvSpPr>
            <a:spLocks/>
          </p:cNvSpPr>
          <p:nvPr/>
        </p:nvSpPr>
        <p:spPr bwMode="auto">
          <a:xfrm>
            <a:off x="6731000" y="3681159"/>
            <a:ext cx="3175" cy="38100"/>
          </a:xfrm>
          <a:custGeom>
            <a:avLst/>
            <a:gdLst>
              <a:gd name="T0" fmla="*/ 2 w 2"/>
              <a:gd name="T1" fmla="*/ 24 h 24"/>
              <a:gd name="T2" fmla="*/ 2 w 2"/>
              <a:gd name="T3" fmla="*/ 14 h 24"/>
              <a:gd name="T4" fmla="*/ 0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2" y="24"/>
                </a:moveTo>
                <a:lnTo>
                  <a:pt x="2" y="1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4" name="Line 274"/>
          <p:cNvSpPr>
            <a:spLocks noChangeShapeType="1"/>
          </p:cNvSpPr>
          <p:nvPr/>
        </p:nvSpPr>
        <p:spPr bwMode="auto">
          <a:xfrm flipH="1" flipV="1">
            <a:off x="6718300" y="3620834"/>
            <a:ext cx="952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5" name="Freeform 275"/>
          <p:cNvSpPr>
            <a:spLocks/>
          </p:cNvSpPr>
          <p:nvPr/>
        </p:nvSpPr>
        <p:spPr bwMode="auto">
          <a:xfrm>
            <a:off x="6699250" y="3560509"/>
            <a:ext cx="12700" cy="34925"/>
          </a:xfrm>
          <a:custGeom>
            <a:avLst/>
            <a:gdLst>
              <a:gd name="T0" fmla="*/ 8 w 8"/>
              <a:gd name="T1" fmla="*/ 22 h 22"/>
              <a:gd name="T2" fmla="*/ 0 w 8"/>
              <a:gd name="T3" fmla="*/ 2 h 22"/>
              <a:gd name="T4" fmla="*/ 0 w 8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8" y="2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6" name="Freeform 276"/>
          <p:cNvSpPr>
            <a:spLocks/>
          </p:cNvSpPr>
          <p:nvPr/>
        </p:nvSpPr>
        <p:spPr bwMode="auto">
          <a:xfrm>
            <a:off x="6667500" y="3503359"/>
            <a:ext cx="19050" cy="34925"/>
          </a:xfrm>
          <a:custGeom>
            <a:avLst/>
            <a:gdLst>
              <a:gd name="T0" fmla="*/ 12 w 12"/>
              <a:gd name="T1" fmla="*/ 22 h 22"/>
              <a:gd name="T2" fmla="*/ 4 w 12"/>
              <a:gd name="T3" fmla="*/ 6 h 22"/>
              <a:gd name="T4" fmla="*/ 0 w 12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2">
                <a:moveTo>
                  <a:pt x="12" y="22"/>
                </a:moveTo>
                <a:lnTo>
                  <a:pt x="4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7" name="Freeform 277"/>
          <p:cNvSpPr>
            <a:spLocks/>
          </p:cNvSpPr>
          <p:nvPr/>
        </p:nvSpPr>
        <p:spPr bwMode="auto">
          <a:xfrm>
            <a:off x="6632575" y="3452559"/>
            <a:ext cx="22225" cy="28575"/>
          </a:xfrm>
          <a:custGeom>
            <a:avLst/>
            <a:gdLst>
              <a:gd name="T0" fmla="*/ 14 w 14"/>
              <a:gd name="T1" fmla="*/ 18 h 18"/>
              <a:gd name="T2" fmla="*/ 6 w 14"/>
              <a:gd name="T3" fmla="*/ 8 h 18"/>
              <a:gd name="T4" fmla="*/ 0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14" y="18"/>
                </a:moveTo>
                <a:lnTo>
                  <a:pt x="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8" name="Freeform 278"/>
          <p:cNvSpPr>
            <a:spLocks/>
          </p:cNvSpPr>
          <p:nvPr/>
        </p:nvSpPr>
        <p:spPr bwMode="auto">
          <a:xfrm>
            <a:off x="6591300" y="3404934"/>
            <a:ext cx="25400" cy="28575"/>
          </a:xfrm>
          <a:custGeom>
            <a:avLst/>
            <a:gdLst>
              <a:gd name="T0" fmla="*/ 16 w 16"/>
              <a:gd name="T1" fmla="*/ 18 h 18"/>
              <a:gd name="T2" fmla="*/ 10 w 16"/>
              <a:gd name="T3" fmla="*/ 10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10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9" name="Freeform 279"/>
          <p:cNvSpPr>
            <a:spLocks/>
          </p:cNvSpPr>
          <p:nvPr/>
        </p:nvSpPr>
        <p:spPr bwMode="auto">
          <a:xfrm>
            <a:off x="6543675" y="3360484"/>
            <a:ext cx="28575" cy="25400"/>
          </a:xfrm>
          <a:custGeom>
            <a:avLst/>
            <a:gdLst>
              <a:gd name="T0" fmla="*/ 18 w 18"/>
              <a:gd name="T1" fmla="*/ 16 h 16"/>
              <a:gd name="T2" fmla="*/ 12 w 18"/>
              <a:gd name="T3" fmla="*/ 10 h 16"/>
              <a:gd name="T4" fmla="*/ 0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16"/>
                </a:moveTo>
                <a:lnTo>
                  <a:pt x="12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0" name="Freeform 280"/>
          <p:cNvSpPr>
            <a:spLocks/>
          </p:cNvSpPr>
          <p:nvPr/>
        </p:nvSpPr>
        <p:spPr bwMode="auto">
          <a:xfrm>
            <a:off x="6492875" y="3322384"/>
            <a:ext cx="31750" cy="22225"/>
          </a:xfrm>
          <a:custGeom>
            <a:avLst/>
            <a:gdLst>
              <a:gd name="T0" fmla="*/ 20 w 20"/>
              <a:gd name="T1" fmla="*/ 14 h 14"/>
              <a:gd name="T2" fmla="*/ 14 w 20"/>
              <a:gd name="T3" fmla="*/ 10 h 14"/>
              <a:gd name="T4" fmla="*/ 0 w 20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14"/>
                </a:moveTo>
                <a:lnTo>
                  <a:pt x="14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1" name="Freeform 281"/>
          <p:cNvSpPr>
            <a:spLocks/>
          </p:cNvSpPr>
          <p:nvPr/>
        </p:nvSpPr>
        <p:spPr bwMode="auto">
          <a:xfrm>
            <a:off x="6438900" y="3290634"/>
            <a:ext cx="31750" cy="19050"/>
          </a:xfrm>
          <a:custGeom>
            <a:avLst/>
            <a:gdLst>
              <a:gd name="T0" fmla="*/ 20 w 20"/>
              <a:gd name="T1" fmla="*/ 12 h 12"/>
              <a:gd name="T2" fmla="*/ 14 w 20"/>
              <a:gd name="T3" fmla="*/ 6 h 12"/>
              <a:gd name="T4" fmla="*/ 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12"/>
                </a:moveTo>
                <a:lnTo>
                  <a:pt x="14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2" name="Freeform 282"/>
          <p:cNvSpPr>
            <a:spLocks/>
          </p:cNvSpPr>
          <p:nvPr/>
        </p:nvSpPr>
        <p:spPr bwMode="auto">
          <a:xfrm>
            <a:off x="6381750" y="3258884"/>
            <a:ext cx="34925" cy="19050"/>
          </a:xfrm>
          <a:custGeom>
            <a:avLst/>
            <a:gdLst>
              <a:gd name="T0" fmla="*/ 22 w 22"/>
              <a:gd name="T1" fmla="*/ 12 h 12"/>
              <a:gd name="T2" fmla="*/ 14 w 22"/>
              <a:gd name="T3" fmla="*/ 6 h 12"/>
              <a:gd name="T4" fmla="*/ 0 w 22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2">
                <a:moveTo>
                  <a:pt x="22" y="12"/>
                </a:moveTo>
                <a:lnTo>
                  <a:pt x="14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3" name="Freeform 283"/>
          <p:cNvSpPr>
            <a:spLocks/>
          </p:cNvSpPr>
          <p:nvPr/>
        </p:nvSpPr>
        <p:spPr bwMode="auto">
          <a:xfrm>
            <a:off x="6324600" y="3236659"/>
            <a:ext cx="34925" cy="12700"/>
          </a:xfrm>
          <a:custGeom>
            <a:avLst/>
            <a:gdLst>
              <a:gd name="T0" fmla="*/ 22 w 22"/>
              <a:gd name="T1" fmla="*/ 8 h 8"/>
              <a:gd name="T2" fmla="*/ 10 w 22"/>
              <a:gd name="T3" fmla="*/ 2 h 8"/>
              <a:gd name="T4" fmla="*/ 0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22" y="8"/>
                </a:move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4" name="Freeform 284"/>
          <p:cNvSpPr>
            <a:spLocks/>
          </p:cNvSpPr>
          <p:nvPr/>
        </p:nvSpPr>
        <p:spPr bwMode="auto">
          <a:xfrm>
            <a:off x="6264275" y="3214434"/>
            <a:ext cx="34925" cy="12700"/>
          </a:xfrm>
          <a:custGeom>
            <a:avLst/>
            <a:gdLst>
              <a:gd name="T0" fmla="*/ 22 w 22"/>
              <a:gd name="T1" fmla="*/ 8 h 8"/>
              <a:gd name="T2" fmla="*/ 6 w 22"/>
              <a:gd name="T3" fmla="*/ 2 h 8"/>
              <a:gd name="T4" fmla="*/ 0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22" y="8"/>
                </a:moveTo>
                <a:lnTo>
                  <a:pt x="6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5" name="Freeform 285"/>
          <p:cNvSpPr>
            <a:spLocks/>
          </p:cNvSpPr>
          <p:nvPr/>
        </p:nvSpPr>
        <p:spPr bwMode="auto">
          <a:xfrm>
            <a:off x="6203950" y="3198559"/>
            <a:ext cx="34925" cy="9525"/>
          </a:xfrm>
          <a:custGeom>
            <a:avLst/>
            <a:gdLst>
              <a:gd name="T0" fmla="*/ 22 w 22"/>
              <a:gd name="T1" fmla="*/ 6 h 6"/>
              <a:gd name="T2" fmla="*/ 2 w 22"/>
              <a:gd name="T3" fmla="*/ 0 h 6"/>
              <a:gd name="T4" fmla="*/ 0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22" y="6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6" name="Line 286"/>
          <p:cNvSpPr>
            <a:spLocks noChangeShapeType="1"/>
          </p:cNvSpPr>
          <p:nvPr/>
        </p:nvSpPr>
        <p:spPr bwMode="auto">
          <a:xfrm flipH="1" flipV="1">
            <a:off x="6140450" y="3185859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7" name="Line 287"/>
          <p:cNvSpPr>
            <a:spLocks noChangeShapeType="1"/>
          </p:cNvSpPr>
          <p:nvPr/>
        </p:nvSpPr>
        <p:spPr bwMode="auto">
          <a:xfrm flipH="1" flipV="1">
            <a:off x="6076950" y="3179509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8" name="Line 288"/>
          <p:cNvSpPr>
            <a:spLocks noChangeShapeType="1"/>
          </p:cNvSpPr>
          <p:nvPr/>
        </p:nvSpPr>
        <p:spPr bwMode="auto">
          <a:xfrm flipH="1">
            <a:off x="6013450" y="3176334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89" name="Line 289"/>
          <p:cNvSpPr>
            <a:spLocks noChangeShapeType="1"/>
          </p:cNvSpPr>
          <p:nvPr/>
        </p:nvSpPr>
        <p:spPr bwMode="auto">
          <a:xfrm flipH="1">
            <a:off x="5981700" y="3173159"/>
            <a:ext cx="63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0" name="Line 290"/>
          <p:cNvSpPr>
            <a:spLocks noChangeShapeType="1"/>
          </p:cNvSpPr>
          <p:nvPr/>
        </p:nvSpPr>
        <p:spPr bwMode="auto">
          <a:xfrm>
            <a:off x="2435225" y="3173159"/>
            <a:ext cx="247650" cy="2603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1" name="Freeform 291"/>
          <p:cNvSpPr>
            <a:spLocks/>
          </p:cNvSpPr>
          <p:nvPr/>
        </p:nvSpPr>
        <p:spPr bwMode="auto">
          <a:xfrm>
            <a:off x="2625725" y="3376359"/>
            <a:ext cx="114300" cy="114300"/>
          </a:xfrm>
          <a:custGeom>
            <a:avLst/>
            <a:gdLst>
              <a:gd name="T0" fmla="*/ 72 w 72"/>
              <a:gd name="T1" fmla="*/ 72 h 72"/>
              <a:gd name="T2" fmla="*/ 0 w 72"/>
              <a:gd name="T3" fmla="*/ 40 h 72"/>
              <a:gd name="T4" fmla="*/ 34 w 72"/>
              <a:gd name="T5" fmla="*/ 32 h 72"/>
              <a:gd name="T6" fmla="*/ 44 w 72"/>
              <a:gd name="T7" fmla="*/ 0 h 72"/>
              <a:gd name="T8" fmla="*/ 72 w 72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2">
                <a:moveTo>
                  <a:pt x="72" y="72"/>
                </a:moveTo>
                <a:lnTo>
                  <a:pt x="0" y="40"/>
                </a:lnTo>
                <a:lnTo>
                  <a:pt x="34" y="32"/>
                </a:lnTo>
                <a:lnTo>
                  <a:pt x="44" y="0"/>
                </a:lnTo>
                <a:lnTo>
                  <a:pt x="72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2" name="Freeform 292"/>
          <p:cNvSpPr>
            <a:spLocks/>
          </p:cNvSpPr>
          <p:nvPr/>
        </p:nvSpPr>
        <p:spPr bwMode="auto">
          <a:xfrm>
            <a:off x="2625725" y="3376359"/>
            <a:ext cx="114300" cy="114300"/>
          </a:xfrm>
          <a:custGeom>
            <a:avLst/>
            <a:gdLst>
              <a:gd name="T0" fmla="*/ 72 w 72"/>
              <a:gd name="T1" fmla="*/ 72 h 72"/>
              <a:gd name="T2" fmla="*/ 0 w 72"/>
              <a:gd name="T3" fmla="*/ 40 h 72"/>
              <a:gd name="T4" fmla="*/ 34 w 72"/>
              <a:gd name="T5" fmla="*/ 32 h 72"/>
              <a:gd name="T6" fmla="*/ 44 w 72"/>
              <a:gd name="T7" fmla="*/ 0 h 72"/>
              <a:gd name="T8" fmla="*/ 72 w 72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2">
                <a:moveTo>
                  <a:pt x="72" y="72"/>
                </a:moveTo>
                <a:lnTo>
                  <a:pt x="0" y="40"/>
                </a:lnTo>
                <a:lnTo>
                  <a:pt x="34" y="32"/>
                </a:lnTo>
                <a:lnTo>
                  <a:pt x="44" y="0"/>
                </a:lnTo>
                <a:lnTo>
                  <a:pt x="72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3" name="Line 293"/>
          <p:cNvSpPr>
            <a:spLocks noChangeShapeType="1"/>
          </p:cNvSpPr>
          <p:nvPr/>
        </p:nvSpPr>
        <p:spPr bwMode="auto">
          <a:xfrm flipH="1">
            <a:off x="6486525" y="3173159"/>
            <a:ext cx="247650" cy="2603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4" name="Freeform 294"/>
          <p:cNvSpPr>
            <a:spLocks/>
          </p:cNvSpPr>
          <p:nvPr/>
        </p:nvSpPr>
        <p:spPr bwMode="auto">
          <a:xfrm>
            <a:off x="6432550" y="3376359"/>
            <a:ext cx="111125" cy="114300"/>
          </a:xfrm>
          <a:custGeom>
            <a:avLst/>
            <a:gdLst>
              <a:gd name="T0" fmla="*/ 0 w 70"/>
              <a:gd name="T1" fmla="*/ 72 h 72"/>
              <a:gd name="T2" fmla="*/ 70 w 70"/>
              <a:gd name="T3" fmla="*/ 40 h 72"/>
              <a:gd name="T4" fmla="*/ 36 w 70"/>
              <a:gd name="T5" fmla="*/ 32 h 72"/>
              <a:gd name="T6" fmla="*/ 28 w 70"/>
              <a:gd name="T7" fmla="*/ 0 h 72"/>
              <a:gd name="T8" fmla="*/ 0 w 7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0" y="72"/>
                </a:moveTo>
                <a:lnTo>
                  <a:pt x="70" y="40"/>
                </a:lnTo>
                <a:lnTo>
                  <a:pt x="36" y="32"/>
                </a:lnTo>
                <a:lnTo>
                  <a:pt x="28" y="0"/>
                </a:lnTo>
                <a:lnTo>
                  <a:pt x="0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5" name="Freeform 295"/>
          <p:cNvSpPr>
            <a:spLocks/>
          </p:cNvSpPr>
          <p:nvPr/>
        </p:nvSpPr>
        <p:spPr bwMode="auto">
          <a:xfrm>
            <a:off x="6432550" y="3376359"/>
            <a:ext cx="111125" cy="114300"/>
          </a:xfrm>
          <a:custGeom>
            <a:avLst/>
            <a:gdLst>
              <a:gd name="T0" fmla="*/ 0 w 70"/>
              <a:gd name="T1" fmla="*/ 72 h 72"/>
              <a:gd name="T2" fmla="*/ 70 w 70"/>
              <a:gd name="T3" fmla="*/ 40 h 72"/>
              <a:gd name="T4" fmla="*/ 36 w 70"/>
              <a:gd name="T5" fmla="*/ 32 h 72"/>
              <a:gd name="T6" fmla="*/ 28 w 70"/>
              <a:gd name="T7" fmla="*/ 0 h 72"/>
              <a:gd name="T8" fmla="*/ 0 w 7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0" y="72"/>
                </a:moveTo>
                <a:lnTo>
                  <a:pt x="70" y="40"/>
                </a:lnTo>
                <a:lnTo>
                  <a:pt x="36" y="32"/>
                </a:lnTo>
                <a:lnTo>
                  <a:pt x="28" y="0"/>
                </a:lnTo>
                <a:lnTo>
                  <a:pt x="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6" name="Line 296"/>
          <p:cNvSpPr>
            <a:spLocks noChangeShapeType="1"/>
          </p:cNvSpPr>
          <p:nvPr/>
        </p:nvSpPr>
        <p:spPr bwMode="auto">
          <a:xfrm flipV="1">
            <a:off x="2435225" y="4030409"/>
            <a:ext cx="247650" cy="2571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7" name="Freeform 297"/>
          <p:cNvSpPr>
            <a:spLocks/>
          </p:cNvSpPr>
          <p:nvPr/>
        </p:nvSpPr>
        <p:spPr bwMode="auto">
          <a:xfrm>
            <a:off x="2625725" y="3970084"/>
            <a:ext cx="114300" cy="114300"/>
          </a:xfrm>
          <a:custGeom>
            <a:avLst/>
            <a:gdLst>
              <a:gd name="T0" fmla="*/ 72 w 72"/>
              <a:gd name="T1" fmla="*/ 0 h 72"/>
              <a:gd name="T2" fmla="*/ 0 w 72"/>
              <a:gd name="T3" fmla="*/ 32 h 72"/>
              <a:gd name="T4" fmla="*/ 34 w 72"/>
              <a:gd name="T5" fmla="*/ 40 h 72"/>
              <a:gd name="T6" fmla="*/ 44 w 72"/>
              <a:gd name="T7" fmla="*/ 72 h 72"/>
              <a:gd name="T8" fmla="*/ 72 w 72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2">
                <a:moveTo>
                  <a:pt x="72" y="0"/>
                </a:moveTo>
                <a:lnTo>
                  <a:pt x="0" y="32"/>
                </a:lnTo>
                <a:lnTo>
                  <a:pt x="34" y="40"/>
                </a:lnTo>
                <a:lnTo>
                  <a:pt x="44" y="72"/>
                </a:lnTo>
                <a:lnTo>
                  <a:pt x="7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8" name="Freeform 298"/>
          <p:cNvSpPr>
            <a:spLocks/>
          </p:cNvSpPr>
          <p:nvPr/>
        </p:nvSpPr>
        <p:spPr bwMode="auto">
          <a:xfrm>
            <a:off x="2625725" y="3970084"/>
            <a:ext cx="114300" cy="114300"/>
          </a:xfrm>
          <a:custGeom>
            <a:avLst/>
            <a:gdLst>
              <a:gd name="T0" fmla="*/ 72 w 72"/>
              <a:gd name="T1" fmla="*/ 0 h 72"/>
              <a:gd name="T2" fmla="*/ 0 w 72"/>
              <a:gd name="T3" fmla="*/ 32 h 72"/>
              <a:gd name="T4" fmla="*/ 34 w 72"/>
              <a:gd name="T5" fmla="*/ 40 h 72"/>
              <a:gd name="T6" fmla="*/ 44 w 72"/>
              <a:gd name="T7" fmla="*/ 72 h 72"/>
              <a:gd name="T8" fmla="*/ 72 w 72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2">
                <a:moveTo>
                  <a:pt x="72" y="0"/>
                </a:moveTo>
                <a:lnTo>
                  <a:pt x="0" y="32"/>
                </a:lnTo>
                <a:lnTo>
                  <a:pt x="34" y="40"/>
                </a:lnTo>
                <a:lnTo>
                  <a:pt x="44" y="72"/>
                </a:lnTo>
                <a:lnTo>
                  <a:pt x="7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99" name="Line 299"/>
          <p:cNvSpPr>
            <a:spLocks noChangeShapeType="1"/>
          </p:cNvSpPr>
          <p:nvPr/>
        </p:nvSpPr>
        <p:spPr bwMode="auto">
          <a:xfrm flipH="1" flipV="1">
            <a:off x="6486525" y="4030409"/>
            <a:ext cx="247650" cy="2571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0" name="Freeform 300"/>
          <p:cNvSpPr>
            <a:spLocks/>
          </p:cNvSpPr>
          <p:nvPr/>
        </p:nvSpPr>
        <p:spPr bwMode="auto">
          <a:xfrm>
            <a:off x="6432550" y="3970084"/>
            <a:ext cx="111125" cy="114300"/>
          </a:xfrm>
          <a:custGeom>
            <a:avLst/>
            <a:gdLst>
              <a:gd name="T0" fmla="*/ 0 w 70"/>
              <a:gd name="T1" fmla="*/ 0 h 72"/>
              <a:gd name="T2" fmla="*/ 70 w 70"/>
              <a:gd name="T3" fmla="*/ 32 h 72"/>
              <a:gd name="T4" fmla="*/ 36 w 70"/>
              <a:gd name="T5" fmla="*/ 40 h 72"/>
              <a:gd name="T6" fmla="*/ 28 w 70"/>
              <a:gd name="T7" fmla="*/ 72 h 72"/>
              <a:gd name="T8" fmla="*/ 0 w 7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0" y="0"/>
                </a:moveTo>
                <a:lnTo>
                  <a:pt x="70" y="32"/>
                </a:lnTo>
                <a:lnTo>
                  <a:pt x="36" y="40"/>
                </a:lnTo>
                <a:lnTo>
                  <a:pt x="28" y="72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1" name="Freeform 301"/>
          <p:cNvSpPr>
            <a:spLocks/>
          </p:cNvSpPr>
          <p:nvPr/>
        </p:nvSpPr>
        <p:spPr bwMode="auto">
          <a:xfrm>
            <a:off x="6432550" y="3970084"/>
            <a:ext cx="111125" cy="114300"/>
          </a:xfrm>
          <a:custGeom>
            <a:avLst/>
            <a:gdLst>
              <a:gd name="T0" fmla="*/ 0 w 70"/>
              <a:gd name="T1" fmla="*/ 0 h 72"/>
              <a:gd name="T2" fmla="*/ 70 w 70"/>
              <a:gd name="T3" fmla="*/ 32 h 72"/>
              <a:gd name="T4" fmla="*/ 36 w 70"/>
              <a:gd name="T5" fmla="*/ 40 h 72"/>
              <a:gd name="T6" fmla="*/ 28 w 70"/>
              <a:gd name="T7" fmla="*/ 72 h 72"/>
              <a:gd name="T8" fmla="*/ 0 w 7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0" y="0"/>
                </a:moveTo>
                <a:lnTo>
                  <a:pt x="70" y="32"/>
                </a:lnTo>
                <a:lnTo>
                  <a:pt x="36" y="40"/>
                </a:lnTo>
                <a:lnTo>
                  <a:pt x="28" y="72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2" name="Line 302"/>
          <p:cNvSpPr>
            <a:spLocks noChangeShapeType="1"/>
          </p:cNvSpPr>
          <p:nvPr/>
        </p:nvSpPr>
        <p:spPr bwMode="auto">
          <a:xfrm>
            <a:off x="4473575" y="3697034"/>
            <a:ext cx="276225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3" name="Freeform 303"/>
          <p:cNvSpPr>
            <a:spLocks/>
          </p:cNvSpPr>
          <p:nvPr/>
        </p:nvSpPr>
        <p:spPr bwMode="auto">
          <a:xfrm>
            <a:off x="4714875" y="364940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4" name="Freeform 304"/>
          <p:cNvSpPr>
            <a:spLocks/>
          </p:cNvSpPr>
          <p:nvPr/>
        </p:nvSpPr>
        <p:spPr bwMode="auto">
          <a:xfrm>
            <a:off x="4714875" y="3649409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5" name="Line 305"/>
          <p:cNvSpPr>
            <a:spLocks noChangeShapeType="1"/>
          </p:cNvSpPr>
          <p:nvPr/>
        </p:nvSpPr>
        <p:spPr bwMode="auto">
          <a:xfrm flipH="1">
            <a:off x="4556125" y="3849434"/>
            <a:ext cx="27305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6" name="Freeform 306"/>
          <p:cNvSpPr>
            <a:spLocks/>
          </p:cNvSpPr>
          <p:nvPr/>
        </p:nvSpPr>
        <p:spPr bwMode="auto">
          <a:xfrm>
            <a:off x="4473575" y="3801809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60 h 60"/>
              <a:gd name="T4" fmla="*/ 54 w 72"/>
              <a:gd name="T5" fmla="*/ 30 h 60"/>
              <a:gd name="T6" fmla="*/ 72 w 72"/>
              <a:gd name="T7" fmla="*/ 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60"/>
                </a:lnTo>
                <a:lnTo>
                  <a:pt x="54" y="30"/>
                </a:lnTo>
                <a:lnTo>
                  <a:pt x="72" y="0"/>
                </a:lnTo>
                <a:lnTo>
                  <a:pt x="0" y="30"/>
                </a:lnTo>
                <a:close/>
              </a:path>
            </a:pathLst>
          </a:custGeom>
          <a:solidFill>
            <a:srgbClr val="D69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7" name="Freeform 307"/>
          <p:cNvSpPr>
            <a:spLocks/>
          </p:cNvSpPr>
          <p:nvPr/>
        </p:nvSpPr>
        <p:spPr bwMode="auto">
          <a:xfrm>
            <a:off x="4473575" y="3801809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60 h 60"/>
              <a:gd name="T4" fmla="*/ 54 w 72"/>
              <a:gd name="T5" fmla="*/ 30 h 60"/>
              <a:gd name="T6" fmla="*/ 72 w 72"/>
              <a:gd name="T7" fmla="*/ 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60"/>
                </a:lnTo>
                <a:lnTo>
                  <a:pt x="54" y="30"/>
                </a:lnTo>
                <a:lnTo>
                  <a:pt x="72" y="0"/>
                </a:lnTo>
                <a:lnTo>
                  <a:pt x="0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8" name="Line 308"/>
          <p:cNvSpPr>
            <a:spLocks noChangeShapeType="1"/>
          </p:cNvSpPr>
          <p:nvPr/>
        </p:nvSpPr>
        <p:spPr bwMode="auto">
          <a:xfrm>
            <a:off x="4518025" y="3757359"/>
            <a:ext cx="104775" cy="1682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09" name="Line 309"/>
          <p:cNvSpPr>
            <a:spLocks noChangeShapeType="1"/>
          </p:cNvSpPr>
          <p:nvPr/>
        </p:nvSpPr>
        <p:spPr bwMode="auto">
          <a:xfrm flipH="1">
            <a:off x="4505325" y="3779584"/>
            <a:ext cx="123825" cy="1619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10" name="Rectangle 310"/>
          <p:cNvSpPr>
            <a:spLocks noChangeArrowheads="1"/>
          </p:cNvSpPr>
          <p:nvPr/>
        </p:nvSpPr>
        <p:spPr bwMode="auto">
          <a:xfrm>
            <a:off x="2974975" y="3709734"/>
            <a:ext cx="132087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Changement organisationnel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5" name="Rectangle 325"/>
          <p:cNvSpPr>
            <a:spLocks noChangeArrowheads="1"/>
          </p:cNvSpPr>
          <p:nvPr/>
        </p:nvSpPr>
        <p:spPr bwMode="auto">
          <a:xfrm rot="16200000">
            <a:off x="1826523" y="3723688"/>
            <a:ext cx="9634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Dimension technique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" name="Rectangle 336"/>
          <p:cNvSpPr>
            <a:spLocks noChangeArrowheads="1"/>
          </p:cNvSpPr>
          <p:nvPr/>
        </p:nvSpPr>
        <p:spPr bwMode="auto">
          <a:xfrm rot="16200000">
            <a:off x="6248275" y="3617889"/>
            <a:ext cx="117500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Dimension psychologique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5" name="Rectangle 345"/>
          <p:cNvSpPr>
            <a:spLocks noChangeArrowheads="1"/>
          </p:cNvSpPr>
          <p:nvPr/>
        </p:nvSpPr>
        <p:spPr bwMode="auto">
          <a:xfrm>
            <a:off x="5041900" y="3709734"/>
            <a:ext cx="10499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Changement individuel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818535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RÔLE ET TYPE DE CHANGEMENT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108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QU’EST-CE QUE LE CHANGEMENT ?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62250" y="3402012"/>
            <a:ext cx="4742400" cy="936000"/>
            <a:chOff x="2762250" y="3402013"/>
            <a:chExt cx="3619500" cy="7143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762250" y="3402013"/>
              <a:ext cx="3619500" cy="71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2762250" y="3402013"/>
              <a:ext cx="3619500" cy="711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2765425" y="3925888"/>
              <a:ext cx="1470025" cy="1841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056" name="Picture 8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2250" y="3402013"/>
              <a:ext cx="3619500" cy="714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4629150" y="3925888"/>
              <a:ext cx="1739900" cy="1841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058" name="Picture 1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2250" y="3402013"/>
              <a:ext cx="3619500" cy="714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3502025" y="3500438"/>
              <a:ext cx="2006600" cy="415925"/>
            </a:xfrm>
            <a:custGeom>
              <a:avLst/>
              <a:gdLst>
                <a:gd name="T0" fmla="*/ 0 w 1264"/>
                <a:gd name="T1" fmla="*/ 262 h 262"/>
                <a:gd name="T2" fmla="*/ 0 w 1264"/>
                <a:gd name="T3" fmla="*/ 0 h 262"/>
                <a:gd name="T4" fmla="*/ 1264 w 1264"/>
                <a:gd name="T5" fmla="*/ 0 h 262"/>
                <a:gd name="T6" fmla="*/ 1264 w 1264"/>
                <a:gd name="T7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4" h="262">
                  <a:moveTo>
                    <a:pt x="0" y="262"/>
                  </a:moveTo>
                  <a:lnTo>
                    <a:pt x="0" y="0"/>
                  </a:lnTo>
                  <a:lnTo>
                    <a:pt x="1264" y="0"/>
                  </a:lnTo>
                  <a:lnTo>
                    <a:pt x="1264" y="26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5480050" y="35512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5480050" y="35512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4"/>
            <p:cNvSpPr>
              <a:spLocks/>
            </p:cNvSpPr>
            <p:nvPr/>
          </p:nvSpPr>
          <p:spPr bwMode="auto">
            <a:xfrm>
              <a:off x="3473450" y="35512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3473450" y="35512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5480050" y="38433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17"/>
            <p:cNvSpPr>
              <a:spLocks/>
            </p:cNvSpPr>
            <p:nvPr/>
          </p:nvSpPr>
          <p:spPr bwMode="auto">
            <a:xfrm>
              <a:off x="5480050" y="38433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18"/>
            <p:cNvSpPr>
              <a:spLocks/>
            </p:cNvSpPr>
            <p:nvPr/>
          </p:nvSpPr>
          <p:spPr bwMode="auto">
            <a:xfrm>
              <a:off x="3473450" y="38433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" name="Freeform 19"/>
            <p:cNvSpPr>
              <a:spLocks/>
            </p:cNvSpPr>
            <p:nvPr/>
          </p:nvSpPr>
          <p:spPr bwMode="auto">
            <a:xfrm>
              <a:off x="3473450" y="38433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9" name="Line 20"/>
            <p:cNvSpPr>
              <a:spLocks noChangeShapeType="1"/>
            </p:cNvSpPr>
            <p:nvPr/>
          </p:nvSpPr>
          <p:spPr bwMode="auto">
            <a:xfrm flipV="1">
              <a:off x="4435475" y="3405188"/>
              <a:ext cx="0" cy="952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1" name="Rectangle 21"/>
            <p:cNvSpPr>
              <a:spLocks noChangeArrowheads="1"/>
            </p:cNvSpPr>
            <p:nvPr/>
          </p:nvSpPr>
          <p:spPr bwMode="auto">
            <a:xfrm>
              <a:off x="2765425" y="3633788"/>
              <a:ext cx="1470025" cy="184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070" name="Picture 2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2250" y="3402013"/>
              <a:ext cx="3619500" cy="714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2" name="Rectangle 23"/>
            <p:cNvSpPr>
              <a:spLocks noChangeArrowheads="1"/>
            </p:cNvSpPr>
            <p:nvPr/>
          </p:nvSpPr>
          <p:spPr bwMode="auto">
            <a:xfrm>
              <a:off x="4629150" y="3633788"/>
              <a:ext cx="1739900" cy="184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072" name="Picture 2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2250" y="3402013"/>
              <a:ext cx="3619500" cy="714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" name="Rectangle 25"/>
            <p:cNvSpPr>
              <a:spLocks noChangeArrowheads="1"/>
            </p:cNvSpPr>
            <p:nvPr/>
          </p:nvSpPr>
          <p:spPr bwMode="auto">
            <a:xfrm>
              <a:off x="2841625" y="3662363"/>
              <a:ext cx="132087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Changement organisationnel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3" name="Rectangle 41"/>
            <p:cNvSpPr>
              <a:spLocks noChangeArrowheads="1"/>
            </p:cNvSpPr>
            <p:nvPr/>
          </p:nvSpPr>
          <p:spPr bwMode="auto">
            <a:xfrm>
              <a:off x="4981575" y="3662363"/>
              <a:ext cx="104996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Changement individuel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84" name="Rectangle 52"/>
            <p:cNvSpPr>
              <a:spLocks noChangeArrowheads="1"/>
            </p:cNvSpPr>
            <p:nvPr/>
          </p:nvSpPr>
          <p:spPr bwMode="auto">
            <a:xfrm>
              <a:off x="2917825" y="3954463"/>
              <a:ext cx="115576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Conduite du changement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97" name="Rectangle 65"/>
            <p:cNvSpPr>
              <a:spLocks noChangeArrowheads="1"/>
            </p:cNvSpPr>
            <p:nvPr/>
          </p:nvSpPr>
          <p:spPr bwMode="auto">
            <a:xfrm>
              <a:off x="4721225" y="3954463"/>
              <a:ext cx="157414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Accompagnement du changement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856519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6503990"/>
            <a:ext cx="496855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DES COMPORTEMENTS FACE AU CHANGEMENT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ACTEURS DU CHANGEMENT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4312" name="Freeform 6"/>
          <p:cNvSpPr>
            <a:spLocks/>
          </p:cNvSpPr>
          <p:nvPr/>
        </p:nvSpPr>
        <p:spPr bwMode="auto">
          <a:xfrm>
            <a:off x="3171825" y="2427288"/>
            <a:ext cx="2889250" cy="2327275"/>
          </a:xfrm>
          <a:custGeom>
            <a:avLst/>
            <a:gdLst>
              <a:gd name="T0" fmla="*/ 912 w 1820"/>
              <a:gd name="T1" fmla="*/ 0 h 1466"/>
              <a:gd name="T2" fmla="*/ 0 w 1820"/>
              <a:gd name="T3" fmla="*/ 1466 h 1466"/>
              <a:gd name="T4" fmla="*/ 1820 w 1820"/>
              <a:gd name="T5" fmla="*/ 1466 h 1466"/>
              <a:gd name="T6" fmla="*/ 912 w 1820"/>
              <a:gd name="T7" fmla="*/ 0 h 1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20" h="1466">
                <a:moveTo>
                  <a:pt x="912" y="0"/>
                </a:moveTo>
                <a:lnTo>
                  <a:pt x="0" y="1466"/>
                </a:lnTo>
                <a:lnTo>
                  <a:pt x="1820" y="1466"/>
                </a:lnTo>
                <a:lnTo>
                  <a:pt x="91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3" name="Freeform 7"/>
          <p:cNvSpPr>
            <a:spLocks/>
          </p:cNvSpPr>
          <p:nvPr/>
        </p:nvSpPr>
        <p:spPr bwMode="auto">
          <a:xfrm>
            <a:off x="3171825" y="2427288"/>
            <a:ext cx="2889250" cy="2327275"/>
          </a:xfrm>
          <a:custGeom>
            <a:avLst/>
            <a:gdLst>
              <a:gd name="T0" fmla="*/ 912 w 1820"/>
              <a:gd name="T1" fmla="*/ 0 h 1466"/>
              <a:gd name="T2" fmla="*/ 0 w 1820"/>
              <a:gd name="T3" fmla="*/ 1466 h 1466"/>
              <a:gd name="T4" fmla="*/ 1820 w 1820"/>
              <a:gd name="T5" fmla="*/ 1466 h 1466"/>
              <a:gd name="T6" fmla="*/ 912 w 1820"/>
              <a:gd name="T7" fmla="*/ 0 h 1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20" h="1466">
                <a:moveTo>
                  <a:pt x="912" y="0"/>
                </a:moveTo>
                <a:lnTo>
                  <a:pt x="0" y="1466"/>
                </a:lnTo>
                <a:lnTo>
                  <a:pt x="1820" y="1466"/>
                </a:lnTo>
                <a:lnTo>
                  <a:pt x="91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4" name="Freeform 8"/>
          <p:cNvSpPr>
            <a:spLocks/>
          </p:cNvSpPr>
          <p:nvPr/>
        </p:nvSpPr>
        <p:spPr bwMode="auto">
          <a:xfrm>
            <a:off x="3171825" y="2427288"/>
            <a:ext cx="2889250" cy="2327275"/>
          </a:xfrm>
          <a:custGeom>
            <a:avLst/>
            <a:gdLst>
              <a:gd name="T0" fmla="*/ 912 w 1820"/>
              <a:gd name="T1" fmla="*/ 0 h 1466"/>
              <a:gd name="T2" fmla="*/ 0 w 1820"/>
              <a:gd name="T3" fmla="*/ 1466 h 1466"/>
              <a:gd name="T4" fmla="*/ 1820 w 1820"/>
              <a:gd name="T5" fmla="*/ 1466 h 1466"/>
              <a:gd name="T6" fmla="*/ 912 w 1820"/>
              <a:gd name="T7" fmla="*/ 0 h 1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20" h="1466">
                <a:moveTo>
                  <a:pt x="912" y="0"/>
                </a:moveTo>
                <a:lnTo>
                  <a:pt x="0" y="1466"/>
                </a:lnTo>
                <a:lnTo>
                  <a:pt x="1820" y="1466"/>
                </a:lnTo>
                <a:lnTo>
                  <a:pt x="912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5" name="Line 9"/>
          <p:cNvSpPr>
            <a:spLocks noChangeShapeType="1"/>
          </p:cNvSpPr>
          <p:nvPr/>
        </p:nvSpPr>
        <p:spPr bwMode="auto">
          <a:xfrm flipH="1">
            <a:off x="4737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6" name="Line 10"/>
          <p:cNvSpPr>
            <a:spLocks noChangeShapeType="1"/>
          </p:cNvSpPr>
          <p:nvPr/>
        </p:nvSpPr>
        <p:spPr bwMode="auto">
          <a:xfrm flipH="1">
            <a:off x="4673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7" name="Line 11"/>
          <p:cNvSpPr>
            <a:spLocks noChangeShapeType="1"/>
          </p:cNvSpPr>
          <p:nvPr/>
        </p:nvSpPr>
        <p:spPr bwMode="auto">
          <a:xfrm flipH="1">
            <a:off x="4610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8" name="Line 12"/>
          <p:cNvSpPr>
            <a:spLocks noChangeShapeType="1"/>
          </p:cNvSpPr>
          <p:nvPr/>
        </p:nvSpPr>
        <p:spPr bwMode="auto">
          <a:xfrm flipH="1">
            <a:off x="4546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19" name="Line 13"/>
          <p:cNvSpPr>
            <a:spLocks noChangeShapeType="1"/>
          </p:cNvSpPr>
          <p:nvPr/>
        </p:nvSpPr>
        <p:spPr bwMode="auto">
          <a:xfrm flipH="1">
            <a:off x="4483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0" name="Line 14"/>
          <p:cNvSpPr>
            <a:spLocks noChangeShapeType="1"/>
          </p:cNvSpPr>
          <p:nvPr/>
        </p:nvSpPr>
        <p:spPr bwMode="auto">
          <a:xfrm flipH="1">
            <a:off x="4419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1" name="Line 15"/>
          <p:cNvSpPr>
            <a:spLocks noChangeShapeType="1"/>
          </p:cNvSpPr>
          <p:nvPr/>
        </p:nvSpPr>
        <p:spPr bwMode="auto">
          <a:xfrm flipH="1">
            <a:off x="4356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2" name="Line 16"/>
          <p:cNvSpPr>
            <a:spLocks noChangeShapeType="1"/>
          </p:cNvSpPr>
          <p:nvPr/>
        </p:nvSpPr>
        <p:spPr bwMode="auto">
          <a:xfrm flipH="1">
            <a:off x="4292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3" name="Line 17"/>
          <p:cNvSpPr>
            <a:spLocks noChangeShapeType="1"/>
          </p:cNvSpPr>
          <p:nvPr/>
        </p:nvSpPr>
        <p:spPr bwMode="auto">
          <a:xfrm flipH="1">
            <a:off x="4229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4" name="Line 18"/>
          <p:cNvSpPr>
            <a:spLocks noChangeShapeType="1"/>
          </p:cNvSpPr>
          <p:nvPr/>
        </p:nvSpPr>
        <p:spPr bwMode="auto">
          <a:xfrm flipH="1">
            <a:off x="4165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5" name="Line 19"/>
          <p:cNvSpPr>
            <a:spLocks noChangeShapeType="1"/>
          </p:cNvSpPr>
          <p:nvPr/>
        </p:nvSpPr>
        <p:spPr bwMode="auto">
          <a:xfrm flipH="1">
            <a:off x="4102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6" name="Line 20"/>
          <p:cNvSpPr>
            <a:spLocks noChangeShapeType="1"/>
          </p:cNvSpPr>
          <p:nvPr/>
        </p:nvSpPr>
        <p:spPr bwMode="auto">
          <a:xfrm flipH="1">
            <a:off x="4038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7" name="Line 21"/>
          <p:cNvSpPr>
            <a:spLocks noChangeShapeType="1"/>
          </p:cNvSpPr>
          <p:nvPr/>
        </p:nvSpPr>
        <p:spPr bwMode="auto">
          <a:xfrm flipH="1">
            <a:off x="3975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8" name="Line 22"/>
          <p:cNvSpPr>
            <a:spLocks noChangeShapeType="1"/>
          </p:cNvSpPr>
          <p:nvPr/>
        </p:nvSpPr>
        <p:spPr bwMode="auto">
          <a:xfrm flipH="1">
            <a:off x="3911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29" name="Line 23"/>
          <p:cNvSpPr>
            <a:spLocks noChangeShapeType="1"/>
          </p:cNvSpPr>
          <p:nvPr/>
        </p:nvSpPr>
        <p:spPr bwMode="auto">
          <a:xfrm flipH="1">
            <a:off x="3848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0" name="Line 24"/>
          <p:cNvSpPr>
            <a:spLocks noChangeShapeType="1"/>
          </p:cNvSpPr>
          <p:nvPr/>
        </p:nvSpPr>
        <p:spPr bwMode="auto">
          <a:xfrm flipH="1">
            <a:off x="3784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1" name="Line 25"/>
          <p:cNvSpPr>
            <a:spLocks noChangeShapeType="1"/>
          </p:cNvSpPr>
          <p:nvPr/>
        </p:nvSpPr>
        <p:spPr bwMode="auto">
          <a:xfrm flipH="1">
            <a:off x="3721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2" name="Line 26"/>
          <p:cNvSpPr>
            <a:spLocks noChangeShapeType="1"/>
          </p:cNvSpPr>
          <p:nvPr/>
        </p:nvSpPr>
        <p:spPr bwMode="auto">
          <a:xfrm flipH="1">
            <a:off x="3657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3" name="Line 27"/>
          <p:cNvSpPr>
            <a:spLocks noChangeShapeType="1"/>
          </p:cNvSpPr>
          <p:nvPr/>
        </p:nvSpPr>
        <p:spPr bwMode="auto">
          <a:xfrm flipH="1">
            <a:off x="3594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4" name="Line 28"/>
          <p:cNvSpPr>
            <a:spLocks noChangeShapeType="1"/>
          </p:cNvSpPr>
          <p:nvPr/>
        </p:nvSpPr>
        <p:spPr bwMode="auto">
          <a:xfrm flipH="1">
            <a:off x="3530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5" name="Line 29"/>
          <p:cNvSpPr>
            <a:spLocks noChangeShapeType="1"/>
          </p:cNvSpPr>
          <p:nvPr/>
        </p:nvSpPr>
        <p:spPr bwMode="auto">
          <a:xfrm flipH="1">
            <a:off x="3467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6" name="Line 30"/>
          <p:cNvSpPr>
            <a:spLocks noChangeShapeType="1"/>
          </p:cNvSpPr>
          <p:nvPr/>
        </p:nvSpPr>
        <p:spPr bwMode="auto">
          <a:xfrm flipH="1">
            <a:off x="3403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7" name="Line 31"/>
          <p:cNvSpPr>
            <a:spLocks noChangeShapeType="1"/>
          </p:cNvSpPr>
          <p:nvPr/>
        </p:nvSpPr>
        <p:spPr bwMode="auto">
          <a:xfrm flipH="1">
            <a:off x="3340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8" name="Line 32"/>
          <p:cNvSpPr>
            <a:spLocks noChangeShapeType="1"/>
          </p:cNvSpPr>
          <p:nvPr/>
        </p:nvSpPr>
        <p:spPr bwMode="auto">
          <a:xfrm flipH="1">
            <a:off x="3276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39" name="Line 33"/>
          <p:cNvSpPr>
            <a:spLocks noChangeShapeType="1"/>
          </p:cNvSpPr>
          <p:nvPr/>
        </p:nvSpPr>
        <p:spPr bwMode="auto">
          <a:xfrm flipH="1">
            <a:off x="3213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0" name="Line 34"/>
          <p:cNvSpPr>
            <a:spLocks noChangeShapeType="1"/>
          </p:cNvSpPr>
          <p:nvPr/>
        </p:nvSpPr>
        <p:spPr bwMode="auto">
          <a:xfrm flipH="1">
            <a:off x="3149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1" name="Line 35"/>
          <p:cNvSpPr>
            <a:spLocks noChangeShapeType="1"/>
          </p:cNvSpPr>
          <p:nvPr/>
        </p:nvSpPr>
        <p:spPr bwMode="auto">
          <a:xfrm flipH="1">
            <a:off x="3086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2" name="Line 36"/>
          <p:cNvSpPr>
            <a:spLocks noChangeShapeType="1"/>
          </p:cNvSpPr>
          <p:nvPr/>
        </p:nvSpPr>
        <p:spPr bwMode="auto">
          <a:xfrm flipH="1">
            <a:off x="3022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3" name="Line 37"/>
          <p:cNvSpPr>
            <a:spLocks noChangeShapeType="1"/>
          </p:cNvSpPr>
          <p:nvPr/>
        </p:nvSpPr>
        <p:spPr bwMode="auto">
          <a:xfrm flipH="1">
            <a:off x="2959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4" name="Line 38"/>
          <p:cNvSpPr>
            <a:spLocks noChangeShapeType="1"/>
          </p:cNvSpPr>
          <p:nvPr/>
        </p:nvSpPr>
        <p:spPr bwMode="auto">
          <a:xfrm flipH="1">
            <a:off x="2895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5" name="Line 39"/>
          <p:cNvSpPr>
            <a:spLocks noChangeShapeType="1"/>
          </p:cNvSpPr>
          <p:nvPr/>
        </p:nvSpPr>
        <p:spPr bwMode="auto">
          <a:xfrm flipH="1">
            <a:off x="2832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6" name="Line 40"/>
          <p:cNvSpPr>
            <a:spLocks noChangeShapeType="1"/>
          </p:cNvSpPr>
          <p:nvPr/>
        </p:nvSpPr>
        <p:spPr bwMode="auto">
          <a:xfrm flipH="1">
            <a:off x="2768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7" name="Line 41"/>
          <p:cNvSpPr>
            <a:spLocks noChangeShapeType="1"/>
          </p:cNvSpPr>
          <p:nvPr/>
        </p:nvSpPr>
        <p:spPr bwMode="auto">
          <a:xfrm flipH="1">
            <a:off x="2705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8" name="Line 42"/>
          <p:cNvSpPr>
            <a:spLocks noChangeShapeType="1"/>
          </p:cNvSpPr>
          <p:nvPr/>
        </p:nvSpPr>
        <p:spPr bwMode="auto">
          <a:xfrm flipH="1">
            <a:off x="2641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49" name="Line 43"/>
          <p:cNvSpPr>
            <a:spLocks noChangeShapeType="1"/>
          </p:cNvSpPr>
          <p:nvPr/>
        </p:nvSpPr>
        <p:spPr bwMode="auto">
          <a:xfrm flipH="1">
            <a:off x="25781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0" name="Line 44"/>
          <p:cNvSpPr>
            <a:spLocks noChangeShapeType="1"/>
          </p:cNvSpPr>
          <p:nvPr/>
        </p:nvSpPr>
        <p:spPr bwMode="auto">
          <a:xfrm flipH="1">
            <a:off x="2514600" y="50117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1" name="Freeform 45"/>
          <p:cNvSpPr>
            <a:spLocks/>
          </p:cNvSpPr>
          <p:nvPr/>
        </p:nvSpPr>
        <p:spPr bwMode="auto">
          <a:xfrm>
            <a:off x="2489200" y="4976813"/>
            <a:ext cx="0" cy="34925"/>
          </a:xfrm>
          <a:custGeom>
            <a:avLst/>
            <a:gdLst>
              <a:gd name="T0" fmla="*/ 22 h 22"/>
              <a:gd name="T1" fmla="*/ 22 h 22"/>
              <a:gd name="T2" fmla="*/ 0 h 2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2">
                <a:moveTo>
                  <a:pt x="0" y="22"/>
                </a:moveTo>
                <a:lnTo>
                  <a:pt x="0" y="2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2" name="Line 46"/>
          <p:cNvSpPr>
            <a:spLocks noChangeShapeType="1"/>
          </p:cNvSpPr>
          <p:nvPr/>
        </p:nvSpPr>
        <p:spPr bwMode="auto">
          <a:xfrm flipV="1">
            <a:off x="2489200" y="49133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3" name="Line 47"/>
          <p:cNvSpPr>
            <a:spLocks noChangeShapeType="1"/>
          </p:cNvSpPr>
          <p:nvPr/>
        </p:nvSpPr>
        <p:spPr bwMode="auto">
          <a:xfrm flipV="1">
            <a:off x="2489200" y="48498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4" name="Line 48"/>
          <p:cNvSpPr>
            <a:spLocks noChangeShapeType="1"/>
          </p:cNvSpPr>
          <p:nvPr/>
        </p:nvSpPr>
        <p:spPr bwMode="auto">
          <a:xfrm flipV="1">
            <a:off x="2489200" y="4805363"/>
            <a:ext cx="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5" name="Freeform 49"/>
          <p:cNvSpPr>
            <a:spLocks/>
          </p:cNvSpPr>
          <p:nvPr/>
        </p:nvSpPr>
        <p:spPr bwMode="auto">
          <a:xfrm>
            <a:off x="2457450" y="4751388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6" name="Freeform 50"/>
          <p:cNvSpPr>
            <a:spLocks/>
          </p:cNvSpPr>
          <p:nvPr/>
        </p:nvSpPr>
        <p:spPr bwMode="auto">
          <a:xfrm>
            <a:off x="2457450" y="4751388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7" name="Line 51"/>
          <p:cNvSpPr>
            <a:spLocks noChangeShapeType="1"/>
          </p:cNvSpPr>
          <p:nvPr/>
        </p:nvSpPr>
        <p:spPr bwMode="auto">
          <a:xfrm flipV="1">
            <a:off x="3994150" y="3735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8" name="Line 52"/>
          <p:cNvSpPr>
            <a:spLocks noChangeShapeType="1"/>
          </p:cNvSpPr>
          <p:nvPr/>
        </p:nvSpPr>
        <p:spPr bwMode="auto">
          <a:xfrm flipV="1">
            <a:off x="3994150" y="3671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59" name="Line 53"/>
          <p:cNvSpPr>
            <a:spLocks noChangeShapeType="1"/>
          </p:cNvSpPr>
          <p:nvPr/>
        </p:nvSpPr>
        <p:spPr bwMode="auto">
          <a:xfrm flipV="1">
            <a:off x="3994150" y="3608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0" name="Line 54"/>
          <p:cNvSpPr>
            <a:spLocks noChangeShapeType="1"/>
          </p:cNvSpPr>
          <p:nvPr/>
        </p:nvSpPr>
        <p:spPr bwMode="auto">
          <a:xfrm flipV="1">
            <a:off x="3994150" y="3544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1" name="Freeform 55"/>
          <p:cNvSpPr>
            <a:spLocks/>
          </p:cNvSpPr>
          <p:nvPr/>
        </p:nvSpPr>
        <p:spPr bwMode="auto">
          <a:xfrm>
            <a:off x="3994150" y="3503613"/>
            <a:ext cx="25400" cy="15875"/>
          </a:xfrm>
          <a:custGeom>
            <a:avLst/>
            <a:gdLst>
              <a:gd name="T0" fmla="*/ 0 w 16"/>
              <a:gd name="T1" fmla="*/ 10 h 10"/>
              <a:gd name="T2" fmla="*/ 0 w 16"/>
              <a:gd name="T3" fmla="*/ 0 h 10"/>
              <a:gd name="T4" fmla="*/ 16 w 16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0">
                <a:moveTo>
                  <a:pt x="0" y="1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2" name="Line 56"/>
          <p:cNvSpPr>
            <a:spLocks noChangeShapeType="1"/>
          </p:cNvSpPr>
          <p:nvPr/>
        </p:nvSpPr>
        <p:spPr bwMode="auto">
          <a:xfrm>
            <a:off x="4044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3" name="Line 57"/>
          <p:cNvSpPr>
            <a:spLocks noChangeShapeType="1"/>
          </p:cNvSpPr>
          <p:nvPr/>
        </p:nvSpPr>
        <p:spPr bwMode="auto">
          <a:xfrm>
            <a:off x="4108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4" name="Line 58"/>
          <p:cNvSpPr>
            <a:spLocks noChangeShapeType="1"/>
          </p:cNvSpPr>
          <p:nvPr/>
        </p:nvSpPr>
        <p:spPr bwMode="auto">
          <a:xfrm>
            <a:off x="4171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5" name="Line 59"/>
          <p:cNvSpPr>
            <a:spLocks noChangeShapeType="1"/>
          </p:cNvSpPr>
          <p:nvPr/>
        </p:nvSpPr>
        <p:spPr bwMode="auto">
          <a:xfrm>
            <a:off x="4235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6" name="Line 60"/>
          <p:cNvSpPr>
            <a:spLocks noChangeShapeType="1"/>
          </p:cNvSpPr>
          <p:nvPr/>
        </p:nvSpPr>
        <p:spPr bwMode="auto">
          <a:xfrm>
            <a:off x="4298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7" name="Line 61"/>
          <p:cNvSpPr>
            <a:spLocks noChangeShapeType="1"/>
          </p:cNvSpPr>
          <p:nvPr/>
        </p:nvSpPr>
        <p:spPr bwMode="auto">
          <a:xfrm>
            <a:off x="4362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8" name="Line 62"/>
          <p:cNvSpPr>
            <a:spLocks noChangeShapeType="1"/>
          </p:cNvSpPr>
          <p:nvPr/>
        </p:nvSpPr>
        <p:spPr bwMode="auto">
          <a:xfrm>
            <a:off x="4425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9" name="Line 63"/>
          <p:cNvSpPr>
            <a:spLocks noChangeShapeType="1"/>
          </p:cNvSpPr>
          <p:nvPr/>
        </p:nvSpPr>
        <p:spPr bwMode="auto">
          <a:xfrm>
            <a:off x="4489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0" name="Line 64"/>
          <p:cNvSpPr>
            <a:spLocks noChangeShapeType="1"/>
          </p:cNvSpPr>
          <p:nvPr/>
        </p:nvSpPr>
        <p:spPr bwMode="auto">
          <a:xfrm>
            <a:off x="4552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1" name="Line 65"/>
          <p:cNvSpPr>
            <a:spLocks noChangeShapeType="1"/>
          </p:cNvSpPr>
          <p:nvPr/>
        </p:nvSpPr>
        <p:spPr bwMode="auto">
          <a:xfrm>
            <a:off x="4616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2" name="Line 66"/>
          <p:cNvSpPr>
            <a:spLocks noChangeShapeType="1"/>
          </p:cNvSpPr>
          <p:nvPr/>
        </p:nvSpPr>
        <p:spPr bwMode="auto">
          <a:xfrm>
            <a:off x="4679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3" name="Line 67"/>
          <p:cNvSpPr>
            <a:spLocks noChangeShapeType="1"/>
          </p:cNvSpPr>
          <p:nvPr/>
        </p:nvSpPr>
        <p:spPr bwMode="auto">
          <a:xfrm>
            <a:off x="4743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4" name="Line 68"/>
          <p:cNvSpPr>
            <a:spLocks noChangeShapeType="1"/>
          </p:cNvSpPr>
          <p:nvPr/>
        </p:nvSpPr>
        <p:spPr bwMode="auto">
          <a:xfrm>
            <a:off x="4806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5" name="Line 69"/>
          <p:cNvSpPr>
            <a:spLocks noChangeShapeType="1"/>
          </p:cNvSpPr>
          <p:nvPr/>
        </p:nvSpPr>
        <p:spPr bwMode="auto">
          <a:xfrm>
            <a:off x="4870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6" name="Line 70"/>
          <p:cNvSpPr>
            <a:spLocks noChangeShapeType="1"/>
          </p:cNvSpPr>
          <p:nvPr/>
        </p:nvSpPr>
        <p:spPr bwMode="auto">
          <a:xfrm>
            <a:off x="4933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7" name="Line 71"/>
          <p:cNvSpPr>
            <a:spLocks noChangeShapeType="1"/>
          </p:cNvSpPr>
          <p:nvPr/>
        </p:nvSpPr>
        <p:spPr bwMode="auto">
          <a:xfrm>
            <a:off x="4997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8" name="Line 72"/>
          <p:cNvSpPr>
            <a:spLocks noChangeShapeType="1"/>
          </p:cNvSpPr>
          <p:nvPr/>
        </p:nvSpPr>
        <p:spPr bwMode="auto">
          <a:xfrm>
            <a:off x="5060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79" name="Line 73"/>
          <p:cNvSpPr>
            <a:spLocks noChangeShapeType="1"/>
          </p:cNvSpPr>
          <p:nvPr/>
        </p:nvSpPr>
        <p:spPr bwMode="auto">
          <a:xfrm>
            <a:off x="5124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0" name="Line 74"/>
          <p:cNvSpPr>
            <a:spLocks noChangeShapeType="1"/>
          </p:cNvSpPr>
          <p:nvPr/>
        </p:nvSpPr>
        <p:spPr bwMode="auto">
          <a:xfrm>
            <a:off x="5187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1" name="Line 75"/>
          <p:cNvSpPr>
            <a:spLocks noChangeShapeType="1"/>
          </p:cNvSpPr>
          <p:nvPr/>
        </p:nvSpPr>
        <p:spPr bwMode="auto">
          <a:xfrm>
            <a:off x="5251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2" name="Line 76"/>
          <p:cNvSpPr>
            <a:spLocks noChangeShapeType="1"/>
          </p:cNvSpPr>
          <p:nvPr/>
        </p:nvSpPr>
        <p:spPr bwMode="auto">
          <a:xfrm>
            <a:off x="5314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3" name="Line 77"/>
          <p:cNvSpPr>
            <a:spLocks noChangeShapeType="1"/>
          </p:cNvSpPr>
          <p:nvPr/>
        </p:nvSpPr>
        <p:spPr bwMode="auto">
          <a:xfrm>
            <a:off x="5378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4" name="Line 78"/>
          <p:cNvSpPr>
            <a:spLocks noChangeShapeType="1"/>
          </p:cNvSpPr>
          <p:nvPr/>
        </p:nvSpPr>
        <p:spPr bwMode="auto">
          <a:xfrm>
            <a:off x="5441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5" name="Line 79"/>
          <p:cNvSpPr>
            <a:spLocks noChangeShapeType="1"/>
          </p:cNvSpPr>
          <p:nvPr/>
        </p:nvSpPr>
        <p:spPr bwMode="auto">
          <a:xfrm>
            <a:off x="5505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6" name="Line 80"/>
          <p:cNvSpPr>
            <a:spLocks noChangeShapeType="1"/>
          </p:cNvSpPr>
          <p:nvPr/>
        </p:nvSpPr>
        <p:spPr bwMode="auto">
          <a:xfrm>
            <a:off x="5568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7" name="Line 81"/>
          <p:cNvSpPr>
            <a:spLocks noChangeShapeType="1"/>
          </p:cNvSpPr>
          <p:nvPr/>
        </p:nvSpPr>
        <p:spPr bwMode="auto">
          <a:xfrm>
            <a:off x="5632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8" name="Line 82"/>
          <p:cNvSpPr>
            <a:spLocks noChangeShapeType="1"/>
          </p:cNvSpPr>
          <p:nvPr/>
        </p:nvSpPr>
        <p:spPr bwMode="auto">
          <a:xfrm>
            <a:off x="5695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89" name="Line 83"/>
          <p:cNvSpPr>
            <a:spLocks noChangeShapeType="1"/>
          </p:cNvSpPr>
          <p:nvPr/>
        </p:nvSpPr>
        <p:spPr bwMode="auto">
          <a:xfrm>
            <a:off x="5759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0" name="Line 84"/>
          <p:cNvSpPr>
            <a:spLocks noChangeShapeType="1"/>
          </p:cNvSpPr>
          <p:nvPr/>
        </p:nvSpPr>
        <p:spPr bwMode="auto">
          <a:xfrm>
            <a:off x="5822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1" name="Line 85"/>
          <p:cNvSpPr>
            <a:spLocks noChangeShapeType="1"/>
          </p:cNvSpPr>
          <p:nvPr/>
        </p:nvSpPr>
        <p:spPr bwMode="auto">
          <a:xfrm>
            <a:off x="5886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2" name="Line 86"/>
          <p:cNvSpPr>
            <a:spLocks noChangeShapeType="1"/>
          </p:cNvSpPr>
          <p:nvPr/>
        </p:nvSpPr>
        <p:spPr bwMode="auto">
          <a:xfrm>
            <a:off x="5949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3" name="Line 87"/>
          <p:cNvSpPr>
            <a:spLocks noChangeShapeType="1"/>
          </p:cNvSpPr>
          <p:nvPr/>
        </p:nvSpPr>
        <p:spPr bwMode="auto">
          <a:xfrm>
            <a:off x="6013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4" name="Freeform 88"/>
          <p:cNvSpPr>
            <a:spLocks/>
          </p:cNvSpPr>
          <p:nvPr/>
        </p:nvSpPr>
        <p:spPr bwMode="auto">
          <a:xfrm>
            <a:off x="6029325" y="347503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5" name="Freeform 89"/>
          <p:cNvSpPr>
            <a:spLocks/>
          </p:cNvSpPr>
          <p:nvPr/>
        </p:nvSpPr>
        <p:spPr bwMode="auto">
          <a:xfrm>
            <a:off x="6029325" y="347503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6" name="Line 90"/>
          <p:cNvSpPr>
            <a:spLocks noChangeShapeType="1"/>
          </p:cNvSpPr>
          <p:nvPr/>
        </p:nvSpPr>
        <p:spPr bwMode="auto">
          <a:xfrm flipV="1">
            <a:off x="3994150" y="27543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7" name="Line 91"/>
          <p:cNvSpPr>
            <a:spLocks noChangeShapeType="1"/>
          </p:cNvSpPr>
          <p:nvPr/>
        </p:nvSpPr>
        <p:spPr bwMode="auto">
          <a:xfrm flipV="1">
            <a:off x="3994150" y="26908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8" name="Line 92"/>
          <p:cNvSpPr>
            <a:spLocks noChangeShapeType="1"/>
          </p:cNvSpPr>
          <p:nvPr/>
        </p:nvSpPr>
        <p:spPr bwMode="auto">
          <a:xfrm flipV="1">
            <a:off x="3994150" y="26273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9" name="Freeform 93"/>
          <p:cNvSpPr>
            <a:spLocks/>
          </p:cNvSpPr>
          <p:nvPr/>
        </p:nvSpPr>
        <p:spPr bwMode="auto">
          <a:xfrm>
            <a:off x="3994150" y="2601913"/>
            <a:ext cx="38100" cy="0"/>
          </a:xfrm>
          <a:custGeom>
            <a:avLst/>
            <a:gdLst>
              <a:gd name="T0" fmla="*/ 0 w 24"/>
              <a:gd name="T1" fmla="*/ 0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0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0" name="Line 94"/>
          <p:cNvSpPr>
            <a:spLocks noChangeShapeType="1"/>
          </p:cNvSpPr>
          <p:nvPr/>
        </p:nvSpPr>
        <p:spPr bwMode="auto">
          <a:xfrm>
            <a:off x="4057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1" name="Line 95"/>
          <p:cNvSpPr>
            <a:spLocks noChangeShapeType="1"/>
          </p:cNvSpPr>
          <p:nvPr/>
        </p:nvSpPr>
        <p:spPr bwMode="auto">
          <a:xfrm>
            <a:off x="4121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2" name="Line 96"/>
          <p:cNvSpPr>
            <a:spLocks noChangeShapeType="1"/>
          </p:cNvSpPr>
          <p:nvPr/>
        </p:nvSpPr>
        <p:spPr bwMode="auto">
          <a:xfrm>
            <a:off x="4184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3" name="Line 97"/>
          <p:cNvSpPr>
            <a:spLocks noChangeShapeType="1"/>
          </p:cNvSpPr>
          <p:nvPr/>
        </p:nvSpPr>
        <p:spPr bwMode="auto">
          <a:xfrm>
            <a:off x="4248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4" name="Line 98"/>
          <p:cNvSpPr>
            <a:spLocks noChangeShapeType="1"/>
          </p:cNvSpPr>
          <p:nvPr/>
        </p:nvSpPr>
        <p:spPr bwMode="auto">
          <a:xfrm>
            <a:off x="4311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5" name="Line 99"/>
          <p:cNvSpPr>
            <a:spLocks noChangeShapeType="1"/>
          </p:cNvSpPr>
          <p:nvPr/>
        </p:nvSpPr>
        <p:spPr bwMode="auto">
          <a:xfrm>
            <a:off x="4375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6" name="Line 100"/>
          <p:cNvSpPr>
            <a:spLocks noChangeShapeType="1"/>
          </p:cNvSpPr>
          <p:nvPr/>
        </p:nvSpPr>
        <p:spPr bwMode="auto">
          <a:xfrm>
            <a:off x="4438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7" name="Line 101"/>
          <p:cNvSpPr>
            <a:spLocks noChangeShapeType="1"/>
          </p:cNvSpPr>
          <p:nvPr/>
        </p:nvSpPr>
        <p:spPr bwMode="auto">
          <a:xfrm>
            <a:off x="4502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8" name="Line 102"/>
          <p:cNvSpPr>
            <a:spLocks noChangeShapeType="1"/>
          </p:cNvSpPr>
          <p:nvPr/>
        </p:nvSpPr>
        <p:spPr bwMode="auto">
          <a:xfrm>
            <a:off x="4565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9" name="Line 103"/>
          <p:cNvSpPr>
            <a:spLocks noChangeShapeType="1"/>
          </p:cNvSpPr>
          <p:nvPr/>
        </p:nvSpPr>
        <p:spPr bwMode="auto">
          <a:xfrm>
            <a:off x="4629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0" name="Line 104"/>
          <p:cNvSpPr>
            <a:spLocks noChangeShapeType="1"/>
          </p:cNvSpPr>
          <p:nvPr/>
        </p:nvSpPr>
        <p:spPr bwMode="auto">
          <a:xfrm>
            <a:off x="4692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1" name="Line 105"/>
          <p:cNvSpPr>
            <a:spLocks noChangeShapeType="1"/>
          </p:cNvSpPr>
          <p:nvPr/>
        </p:nvSpPr>
        <p:spPr bwMode="auto">
          <a:xfrm>
            <a:off x="4756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2" name="Line 106"/>
          <p:cNvSpPr>
            <a:spLocks noChangeShapeType="1"/>
          </p:cNvSpPr>
          <p:nvPr/>
        </p:nvSpPr>
        <p:spPr bwMode="auto">
          <a:xfrm>
            <a:off x="4819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3" name="Line 107"/>
          <p:cNvSpPr>
            <a:spLocks noChangeShapeType="1"/>
          </p:cNvSpPr>
          <p:nvPr/>
        </p:nvSpPr>
        <p:spPr bwMode="auto">
          <a:xfrm>
            <a:off x="4883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4" name="Line 108"/>
          <p:cNvSpPr>
            <a:spLocks noChangeShapeType="1"/>
          </p:cNvSpPr>
          <p:nvPr/>
        </p:nvSpPr>
        <p:spPr bwMode="auto">
          <a:xfrm>
            <a:off x="4946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5" name="Line 109"/>
          <p:cNvSpPr>
            <a:spLocks noChangeShapeType="1"/>
          </p:cNvSpPr>
          <p:nvPr/>
        </p:nvSpPr>
        <p:spPr bwMode="auto">
          <a:xfrm>
            <a:off x="5010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6" name="Line 110"/>
          <p:cNvSpPr>
            <a:spLocks noChangeShapeType="1"/>
          </p:cNvSpPr>
          <p:nvPr/>
        </p:nvSpPr>
        <p:spPr bwMode="auto">
          <a:xfrm>
            <a:off x="5073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7" name="Line 111"/>
          <p:cNvSpPr>
            <a:spLocks noChangeShapeType="1"/>
          </p:cNvSpPr>
          <p:nvPr/>
        </p:nvSpPr>
        <p:spPr bwMode="auto">
          <a:xfrm>
            <a:off x="5137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8" name="Line 112"/>
          <p:cNvSpPr>
            <a:spLocks noChangeShapeType="1"/>
          </p:cNvSpPr>
          <p:nvPr/>
        </p:nvSpPr>
        <p:spPr bwMode="auto">
          <a:xfrm>
            <a:off x="5200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9" name="Line 113"/>
          <p:cNvSpPr>
            <a:spLocks noChangeShapeType="1"/>
          </p:cNvSpPr>
          <p:nvPr/>
        </p:nvSpPr>
        <p:spPr bwMode="auto">
          <a:xfrm>
            <a:off x="5264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0" name="Line 114"/>
          <p:cNvSpPr>
            <a:spLocks noChangeShapeType="1"/>
          </p:cNvSpPr>
          <p:nvPr/>
        </p:nvSpPr>
        <p:spPr bwMode="auto">
          <a:xfrm>
            <a:off x="5327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1" name="Line 115"/>
          <p:cNvSpPr>
            <a:spLocks noChangeShapeType="1"/>
          </p:cNvSpPr>
          <p:nvPr/>
        </p:nvSpPr>
        <p:spPr bwMode="auto">
          <a:xfrm>
            <a:off x="5391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2" name="Line 116"/>
          <p:cNvSpPr>
            <a:spLocks noChangeShapeType="1"/>
          </p:cNvSpPr>
          <p:nvPr/>
        </p:nvSpPr>
        <p:spPr bwMode="auto">
          <a:xfrm>
            <a:off x="5454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3" name="Line 117"/>
          <p:cNvSpPr>
            <a:spLocks noChangeShapeType="1"/>
          </p:cNvSpPr>
          <p:nvPr/>
        </p:nvSpPr>
        <p:spPr bwMode="auto">
          <a:xfrm>
            <a:off x="5518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4" name="Line 118"/>
          <p:cNvSpPr>
            <a:spLocks noChangeShapeType="1"/>
          </p:cNvSpPr>
          <p:nvPr/>
        </p:nvSpPr>
        <p:spPr bwMode="auto">
          <a:xfrm>
            <a:off x="5581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5" name="Line 119"/>
          <p:cNvSpPr>
            <a:spLocks noChangeShapeType="1"/>
          </p:cNvSpPr>
          <p:nvPr/>
        </p:nvSpPr>
        <p:spPr bwMode="auto">
          <a:xfrm>
            <a:off x="5645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6" name="Line 120"/>
          <p:cNvSpPr>
            <a:spLocks noChangeShapeType="1"/>
          </p:cNvSpPr>
          <p:nvPr/>
        </p:nvSpPr>
        <p:spPr bwMode="auto">
          <a:xfrm>
            <a:off x="5708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7" name="Line 121"/>
          <p:cNvSpPr>
            <a:spLocks noChangeShapeType="1"/>
          </p:cNvSpPr>
          <p:nvPr/>
        </p:nvSpPr>
        <p:spPr bwMode="auto">
          <a:xfrm>
            <a:off x="5772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8" name="Line 122"/>
          <p:cNvSpPr>
            <a:spLocks noChangeShapeType="1"/>
          </p:cNvSpPr>
          <p:nvPr/>
        </p:nvSpPr>
        <p:spPr bwMode="auto">
          <a:xfrm>
            <a:off x="5835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9" name="Line 123"/>
          <p:cNvSpPr>
            <a:spLocks noChangeShapeType="1"/>
          </p:cNvSpPr>
          <p:nvPr/>
        </p:nvSpPr>
        <p:spPr bwMode="auto">
          <a:xfrm>
            <a:off x="5899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0" name="Line 124"/>
          <p:cNvSpPr>
            <a:spLocks noChangeShapeType="1"/>
          </p:cNvSpPr>
          <p:nvPr/>
        </p:nvSpPr>
        <p:spPr bwMode="auto">
          <a:xfrm>
            <a:off x="5962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1" name="Line 125"/>
          <p:cNvSpPr>
            <a:spLocks noChangeShapeType="1"/>
          </p:cNvSpPr>
          <p:nvPr/>
        </p:nvSpPr>
        <p:spPr bwMode="auto">
          <a:xfrm>
            <a:off x="6026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2" name="Line 126"/>
          <p:cNvSpPr>
            <a:spLocks noChangeShapeType="1"/>
          </p:cNvSpPr>
          <p:nvPr/>
        </p:nvSpPr>
        <p:spPr bwMode="auto">
          <a:xfrm>
            <a:off x="6089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3" name="Line 127"/>
          <p:cNvSpPr>
            <a:spLocks noChangeShapeType="1"/>
          </p:cNvSpPr>
          <p:nvPr/>
        </p:nvSpPr>
        <p:spPr bwMode="auto">
          <a:xfrm>
            <a:off x="6153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4" name="Line 128"/>
          <p:cNvSpPr>
            <a:spLocks noChangeShapeType="1"/>
          </p:cNvSpPr>
          <p:nvPr/>
        </p:nvSpPr>
        <p:spPr bwMode="auto">
          <a:xfrm>
            <a:off x="6216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5" name="Line 129"/>
          <p:cNvSpPr>
            <a:spLocks noChangeShapeType="1"/>
          </p:cNvSpPr>
          <p:nvPr/>
        </p:nvSpPr>
        <p:spPr bwMode="auto">
          <a:xfrm>
            <a:off x="6280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6" name="Line 130"/>
          <p:cNvSpPr>
            <a:spLocks noChangeShapeType="1"/>
          </p:cNvSpPr>
          <p:nvPr/>
        </p:nvSpPr>
        <p:spPr bwMode="auto">
          <a:xfrm>
            <a:off x="6343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7" name="Line 131"/>
          <p:cNvSpPr>
            <a:spLocks noChangeShapeType="1"/>
          </p:cNvSpPr>
          <p:nvPr/>
        </p:nvSpPr>
        <p:spPr bwMode="auto">
          <a:xfrm>
            <a:off x="6407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8" name="Line 132"/>
          <p:cNvSpPr>
            <a:spLocks noChangeShapeType="1"/>
          </p:cNvSpPr>
          <p:nvPr/>
        </p:nvSpPr>
        <p:spPr bwMode="auto">
          <a:xfrm>
            <a:off x="6470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39" name="Line 133"/>
          <p:cNvSpPr>
            <a:spLocks noChangeShapeType="1"/>
          </p:cNvSpPr>
          <p:nvPr/>
        </p:nvSpPr>
        <p:spPr bwMode="auto">
          <a:xfrm>
            <a:off x="6534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0" name="Line 134"/>
          <p:cNvSpPr>
            <a:spLocks noChangeShapeType="1"/>
          </p:cNvSpPr>
          <p:nvPr/>
        </p:nvSpPr>
        <p:spPr bwMode="auto">
          <a:xfrm>
            <a:off x="6597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1" name="Line 135"/>
          <p:cNvSpPr>
            <a:spLocks noChangeShapeType="1"/>
          </p:cNvSpPr>
          <p:nvPr/>
        </p:nvSpPr>
        <p:spPr bwMode="auto">
          <a:xfrm>
            <a:off x="6661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2" name="Line 136"/>
          <p:cNvSpPr>
            <a:spLocks noChangeShapeType="1"/>
          </p:cNvSpPr>
          <p:nvPr/>
        </p:nvSpPr>
        <p:spPr bwMode="auto">
          <a:xfrm>
            <a:off x="6724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3" name="Line 137"/>
          <p:cNvSpPr>
            <a:spLocks noChangeShapeType="1"/>
          </p:cNvSpPr>
          <p:nvPr/>
        </p:nvSpPr>
        <p:spPr bwMode="auto">
          <a:xfrm>
            <a:off x="6788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4" name="Line 138"/>
          <p:cNvSpPr>
            <a:spLocks noChangeShapeType="1"/>
          </p:cNvSpPr>
          <p:nvPr/>
        </p:nvSpPr>
        <p:spPr bwMode="auto">
          <a:xfrm>
            <a:off x="6851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5" name="Line 139"/>
          <p:cNvSpPr>
            <a:spLocks noChangeShapeType="1"/>
          </p:cNvSpPr>
          <p:nvPr/>
        </p:nvSpPr>
        <p:spPr bwMode="auto">
          <a:xfrm>
            <a:off x="6915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6" name="Line 140"/>
          <p:cNvSpPr>
            <a:spLocks noChangeShapeType="1"/>
          </p:cNvSpPr>
          <p:nvPr/>
        </p:nvSpPr>
        <p:spPr bwMode="auto">
          <a:xfrm>
            <a:off x="6978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7" name="Line 141"/>
          <p:cNvSpPr>
            <a:spLocks noChangeShapeType="1"/>
          </p:cNvSpPr>
          <p:nvPr/>
        </p:nvSpPr>
        <p:spPr bwMode="auto">
          <a:xfrm>
            <a:off x="7042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8" name="Line 142"/>
          <p:cNvSpPr>
            <a:spLocks noChangeShapeType="1"/>
          </p:cNvSpPr>
          <p:nvPr/>
        </p:nvSpPr>
        <p:spPr bwMode="auto">
          <a:xfrm>
            <a:off x="7105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9" name="Line 143"/>
          <p:cNvSpPr>
            <a:spLocks noChangeShapeType="1"/>
          </p:cNvSpPr>
          <p:nvPr/>
        </p:nvSpPr>
        <p:spPr bwMode="auto">
          <a:xfrm>
            <a:off x="71691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0" name="Line 144"/>
          <p:cNvSpPr>
            <a:spLocks noChangeShapeType="1"/>
          </p:cNvSpPr>
          <p:nvPr/>
        </p:nvSpPr>
        <p:spPr bwMode="auto">
          <a:xfrm>
            <a:off x="7232650" y="26019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1" name="Freeform 145"/>
          <p:cNvSpPr>
            <a:spLocks/>
          </p:cNvSpPr>
          <p:nvPr/>
        </p:nvSpPr>
        <p:spPr bwMode="auto">
          <a:xfrm>
            <a:off x="7296150" y="2601913"/>
            <a:ext cx="6350" cy="31750"/>
          </a:xfrm>
          <a:custGeom>
            <a:avLst/>
            <a:gdLst>
              <a:gd name="T0" fmla="*/ 0 w 4"/>
              <a:gd name="T1" fmla="*/ 0 h 20"/>
              <a:gd name="T2" fmla="*/ 4 w 4"/>
              <a:gd name="T3" fmla="*/ 0 h 20"/>
              <a:gd name="T4" fmla="*/ 4 w 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4" y="0"/>
                </a:lnTo>
                <a:lnTo>
                  <a:pt x="4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2" name="Line 146"/>
          <p:cNvSpPr>
            <a:spLocks noChangeShapeType="1"/>
          </p:cNvSpPr>
          <p:nvPr/>
        </p:nvSpPr>
        <p:spPr bwMode="auto">
          <a:xfrm>
            <a:off x="7302500" y="2659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3" name="Line 147"/>
          <p:cNvSpPr>
            <a:spLocks noChangeShapeType="1"/>
          </p:cNvSpPr>
          <p:nvPr/>
        </p:nvSpPr>
        <p:spPr bwMode="auto">
          <a:xfrm>
            <a:off x="7302500" y="2722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4" name="Line 148"/>
          <p:cNvSpPr>
            <a:spLocks noChangeShapeType="1"/>
          </p:cNvSpPr>
          <p:nvPr/>
        </p:nvSpPr>
        <p:spPr bwMode="auto">
          <a:xfrm>
            <a:off x="7302500" y="2786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5" name="Line 149"/>
          <p:cNvSpPr>
            <a:spLocks noChangeShapeType="1"/>
          </p:cNvSpPr>
          <p:nvPr/>
        </p:nvSpPr>
        <p:spPr bwMode="auto">
          <a:xfrm>
            <a:off x="7302500" y="2849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6" name="Line 150"/>
          <p:cNvSpPr>
            <a:spLocks noChangeShapeType="1"/>
          </p:cNvSpPr>
          <p:nvPr/>
        </p:nvSpPr>
        <p:spPr bwMode="auto">
          <a:xfrm>
            <a:off x="7302500" y="2913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7" name="Line 151"/>
          <p:cNvSpPr>
            <a:spLocks noChangeShapeType="1"/>
          </p:cNvSpPr>
          <p:nvPr/>
        </p:nvSpPr>
        <p:spPr bwMode="auto">
          <a:xfrm>
            <a:off x="7302500" y="2976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8" name="Line 152"/>
          <p:cNvSpPr>
            <a:spLocks noChangeShapeType="1"/>
          </p:cNvSpPr>
          <p:nvPr/>
        </p:nvSpPr>
        <p:spPr bwMode="auto">
          <a:xfrm>
            <a:off x="7302500" y="3040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9" name="Line 153"/>
          <p:cNvSpPr>
            <a:spLocks noChangeShapeType="1"/>
          </p:cNvSpPr>
          <p:nvPr/>
        </p:nvSpPr>
        <p:spPr bwMode="auto">
          <a:xfrm>
            <a:off x="7302500" y="3103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0" name="Line 154"/>
          <p:cNvSpPr>
            <a:spLocks noChangeShapeType="1"/>
          </p:cNvSpPr>
          <p:nvPr/>
        </p:nvSpPr>
        <p:spPr bwMode="auto">
          <a:xfrm>
            <a:off x="7302500" y="3167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1" name="Line 155"/>
          <p:cNvSpPr>
            <a:spLocks noChangeShapeType="1"/>
          </p:cNvSpPr>
          <p:nvPr/>
        </p:nvSpPr>
        <p:spPr bwMode="auto">
          <a:xfrm>
            <a:off x="7302500" y="3230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2" name="Line 156"/>
          <p:cNvSpPr>
            <a:spLocks noChangeShapeType="1"/>
          </p:cNvSpPr>
          <p:nvPr/>
        </p:nvSpPr>
        <p:spPr bwMode="auto">
          <a:xfrm>
            <a:off x="7302500" y="3294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3" name="Line 157"/>
          <p:cNvSpPr>
            <a:spLocks noChangeShapeType="1"/>
          </p:cNvSpPr>
          <p:nvPr/>
        </p:nvSpPr>
        <p:spPr bwMode="auto">
          <a:xfrm>
            <a:off x="7302500" y="33575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4" name="Line 158"/>
          <p:cNvSpPr>
            <a:spLocks noChangeShapeType="1"/>
          </p:cNvSpPr>
          <p:nvPr/>
        </p:nvSpPr>
        <p:spPr bwMode="auto">
          <a:xfrm>
            <a:off x="7302500" y="34210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5" name="Freeform 159"/>
          <p:cNvSpPr>
            <a:spLocks/>
          </p:cNvSpPr>
          <p:nvPr/>
        </p:nvSpPr>
        <p:spPr bwMode="auto">
          <a:xfrm>
            <a:off x="7283450" y="3484563"/>
            <a:ext cx="19050" cy="19050"/>
          </a:xfrm>
          <a:custGeom>
            <a:avLst/>
            <a:gdLst>
              <a:gd name="T0" fmla="*/ 12 w 12"/>
              <a:gd name="T1" fmla="*/ 0 h 12"/>
              <a:gd name="T2" fmla="*/ 12 w 12"/>
              <a:gd name="T3" fmla="*/ 12 h 12"/>
              <a:gd name="T4" fmla="*/ 0 w 12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2">
                <a:moveTo>
                  <a:pt x="12" y="0"/>
                </a:moveTo>
                <a:lnTo>
                  <a:pt x="12" y="12"/>
                </a:lnTo>
                <a:lnTo>
                  <a:pt x="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6" name="Line 160"/>
          <p:cNvSpPr>
            <a:spLocks noChangeShapeType="1"/>
          </p:cNvSpPr>
          <p:nvPr/>
        </p:nvSpPr>
        <p:spPr bwMode="auto">
          <a:xfrm flipH="1">
            <a:off x="72199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7" name="Line 161"/>
          <p:cNvSpPr>
            <a:spLocks noChangeShapeType="1"/>
          </p:cNvSpPr>
          <p:nvPr/>
        </p:nvSpPr>
        <p:spPr bwMode="auto">
          <a:xfrm flipH="1">
            <a:off x="7156450" y="35036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8" name="Freeform 162"/>
          <p:cNvSpPr>
            <a:spLocks/>
          </p:cNvSpPr>
          <p:nvPr/>
        </p:nvSpPr>
        <p:spPr bwMode="auto">
          <a:xfrm>
            <a:off x="7102475" y="34750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69" name="Freeform 163"/>
          <p:cNvSpPr>
            <a:spLocks/>
          </p:cNvSpPr>
          <p:nvPr/>
        </p:nvSpPr>
        <p:spPr bwMode="auto">
          <a:xfrm>
            <a:off x="7102475" y="34750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0" name="Line 164"/>
          <p:cNvSpPr>
            <a:spLocks noChangeShapeType="1"/>
          </p:cNvSpPr>
          <p:nvPr/>
        </p:nvSpPr>
        <p:spPr bwMode="auto">
          <a:xfrm>
            <a:off x="5657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1" name="Line 165"/>
          <p:cNvSpPr>
            <a:spLocks noChangeShapeType="1"/>
          </p:cNvSpPr>
          <p:nvPr/>
        </p:nvSpPr>
        <p:spPr bwMode="auto">
          <a:xfrm>
            <a:off x="5721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2" name="Line 166"/>
          <p:cNvSpPr>
            <a:spLocks noChangeShapeType="1"/>
          </p:cNvSpPr>
          <p:nvPr/>
        </p:nvSpPr>
        <p:spPr bwMode="auto">
          <a:xfrm>
            <a:off x="5784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3" name="Line 167"/>
          <p:cNvSpPr>
            <a:spLocks noChangeShapeType="1"/>
          </p:cNvSpPr>
          <p:nvPr/>
        </p:nvSpPr>
        <p:spPr bwMode="auto">
          <a:xfrm>
            <a:off x="5848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4" name="Line 168"/>
          <p:cNvSpPr>
            <a:spLocks noChangeShapeType="1"/>
          </p:cNvSpPr>
          <p:nvPr/>
        </p:nvSpPr>
        <p:spPr bwMode="auto">
          <a:xfrm>
            <a:off x="5911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5" name="Line 169"/>
          <p:cNvSpPr>
            <a:spLocks noChangeShapeType="1"/>
          </p:cNvSpPr>
          <p:nvPr/>
        </p:nvSpPr>
        <p:spPr bwMode="auto">
          <a:xfrm>
            <a:off x="5975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6" name="Line 170"/>
          <p:cNvSpPr>
            <a:spLocks noChangeShapeType="1"/>
          </p:cNvSpPr>
          <p:nvPr/>
        </p:nvSpPr>
        <p:spPr bwMode="auto">
          <a:xfrm>
            <a:off x="6038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7" name="Line 171"/>
          <p:cNvSpPr>
            <a:spLocks noChangeShapeType="1"/>
          </p:cNvSpPr>
          <p:nvPr/>
        </p:nvSpPr>
        <p:spPr bwMode="auto">
          <a:xfrm>
            <a:off x="6102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8" name="Line 172"/>
          <p:cNvSpPr>
            <a:spLocks noChangeShapeType="1"/>
          </p:cNvSpPr>
          <p:nvPr/>
        </p:nvSpPr>
        <p:spPr bwMode="auto">
          <a:xfrm>
            <a:off x="6165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9" name="Line 173"/>
          <p:cNvSpPr>
            <a:spLocks noChangeShapeType="1"/>
          </p:cNvSpPr>
          <p:nvPr/>
        </p:nvSpPr>
        <p:spPr bwMode="auto">
          <a:xfrm>
            <a:off x="6229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0" name="Line 174"/>
          <p:cNvSpPr>
            <a:spLocks noChangeShapeType="1"/>
          </p:cNvSpPr>
          <p:nvPr/>
        </p:nvSpPr>
        <p:spPr bwMode="auto">
          <a:xfrm>
            <a:off x="6292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1" name="Line 175"/>
          <p:cNvSpPr>
            <a:spLocks noChangeShapeType="1"/>
          </p:cNvSpPr>
          <p:nvPr/>
        </p:nvSpPr>
        <p:spPr bwMode="auto">
          <a:xfrm>
            <a:off x="6356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2" name="Line 176"/>
          <p:cNvSpPr>
            <a:spLocks noChangeShapeType="1"/>
          </p:cNvSpPr>
          <p:nvPr/>
        </p:nvSpPr>
        <p:spPr bwMode="auto">
          <a:xfrm>
            <a:off x="6419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3" name="Line 177"/>
          <p:cNvSpPr>
            <a:spLocks noChangeShapeType="1"/>
          </p:cNvSpPr>
          <p:nvPr/>
        </p:nvSpPr>
        <p:spPr bwMode="auto">
          <a:xfrm>
            <a:off x="64833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4" name="Line 178"/>
          <p:cNvSpPr>
            <a:spLocks noChangeShapeType="1"/>
          </p:cNvSpPr>
          <p:nvPr/>
        </p:nvSpPr>
        <p:spPr bwMode="auto">
          <a:xfrm>
            <a:off x="6546850" y="411003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5" name="Freeform 179"/>
          <p:cNvSpPr>
            <a:spLocks/>
          </p:cNvSpPr>
          <p:nvPr/>
        </p:nvSpPr>
        <p:spPr bwMode="auto">
          <a:xfrm>
            <a:off x="6610350" y="4075113"/>
            <a:ext cx="0" cy="34925"/>
          </a:xfrm>
          <a:custGeom>
            <a:avLst/>
            <a:gdLst>
              <a:gd name="T0" fmla="*/ 22 h 22"/>
              <a:gd name="T1" fmla="*/ 22 h 22"/>
              <a:gd name="T2" fmla="*/ 0 h 2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2">
                <a:moveTo>
                  <a:pt x="0" y="22"/>
                </a:moveTo>
                <a:lnTo>
                  <a:pt x="0" y="2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6" name="Line 180"/>
          <p:cNvSpPr>
            <a:spLocks noChangeShapeType="1"/>
          </p:cNvSpPr>
          <p:nvPr/>
        </p:nvSpPr>
        <p:spPr bwMode="auto">
          <a:xfrm flipV="1">
            <a:off x="6610350" y="40116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7" name="Line 181"/>
          <p:cNvSpPr>
            <a:spLocks noChangeShapeType="1"/>
          </p:cNvSpPr>
          <p:nvPr/>
        </p:nvSpPr>
        <p:spPr bwMode="auto">
          <a:xfrm flipV="1">
            <a:off x="6610350" y="39481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8" name="Line 182"/>
          <p:cNvSpPr>
            <a:spLocks noChangeShapeType="1"/>
          </p:cNvSpPr>
          <p:nvPr/>
        </p:nvSpPr>
        <p:spPr bwMode="auto">
          <a:xfrm flipV="1">
            <a:off x="6610350" y="38846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9" name="Line 183"/>
          <p:cNvSpPr>
            <a:spLocks noChangeShapeType="1"/>
          </p:cNvSpPr>
          <p:nvPr/>
        </p:nvSpPr>
        <p:spPr bwMode="auto">
          <a:xfrm flipV="1">
            <a:off x="6610350" y="38211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0" name="Line 184"/>
          <p:cNvSpPr>
            <a:spLocks noChangeShapeType="1"/>
          </p:cNvSpPr>
          <p:nvPr/>
        </p:nvSpPr>
        <p:spPr bwMode="auto">
          <a:xfrm flipV="1">
            <a:off x="6610350" y="375761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1" name="Freeform 185"/>
          <p:cNvSpPr>
            <a:spLocks/>
          </p:cNvSpPr>
          <p:nvPr/>
        </p:nvSpPr>
        <p:spPr bwMode="auto">
          <a:xfrm>
            <a:off x="6581775" y="3690938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2" name="Freeform 186"/>
          <p:cNvSpPr>
            <a:spLocks/>
          </p:cNvSpPr>
          <p:nvPr/>
        </p:nvSpPr>
        <p:spPr bwMode="auto">
          <a:xfrm>
            <a:off x="6581775" y="3690938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3" name="Line 187"/>
          <p:cNvSpPr>
            <a:spLocks noChangeShapeType="1"/>
          </p:cNvSpPr>
          <p:nvPr/>
        </p:nvSpPr>
        <p:spPr bwMode="auto">
          <a:xfrm>
            <a:off x="5740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4" name="Line 188"/>
          <p:cNvSpPr>
            <a:spLocks noChangeShapeType="1"/>
          </p:cNvSpPr>
          <p:nvPr/>
        </p:nvSpPr>
        <p:spPr bwMode="auto">
          <a:xfrm>
            <a:off x="5803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5" name="Line 189"/>
          <p:cNvSpPr>
            <a:spLocks noChangeShapeType="1"/>
          </p:cNvSpPr>
          <p:nvPr/>
        </p:nvSpPr>
        <p:spPr bwMode="auto">
          <a:xfrm>
            <a:off x="5867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6" name="Line 190"/>
          <p:cNvSpPr>
            <a:spLocks noChangeShapeType="1"/>
          </p:cNvSpPr>
          <p:nvPr/>
        </p:nvSpPr>
        <p:spPr bwMode="auto">
          <a:xfrm>
            <a:off x="5930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7" name="Line 191"/>
          <p:cNvSpPr>
            <a:spLocks noChangeShapeType="1"/>
          </p:cNvSpPr>
          <p:nvPr/>
        </p:nvSpPr>
        <p:spPr bwMode="auto">
          <a:xfrm>
            <a:off x="5994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8" name="Line 192"/>
          <p:cNvSpPr>
            <a:spLocks noChangeShapeType="1"/>
          </p:cNvSpPr>
          <p:nvPr/>
        </p:nvSpPr>
        <p:spPr bwMode="auto">
          <a:xfrm>
            <a:off x="6057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9" name="Line 193"/>
          <p:cNvSpPr>
            <a:spLocks noChangeShapeType="1"/>
          </p:cNvSpPr>
          <p:nvPr/>
        </p:nvSpPr>
        <p:spPr bwMode="auto">
          <a:xfrm>
            <a:off x="6121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0" name="Line 194"/>
          <p:cNvSpPr>
            <a:spLocks noChangeShapeType="1"/>
          </p:cNvSpPr>
          <p:nvPr/>
        </p:nvSpPr>
        <p:spPr bwMode="auto">
          <a:xfrm>
            <a:off x="6184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1" name="Line 195"/>
          <p:cNvSpPr>
            <a:spLocks noChangeShapeType="1"/>
          </p:cNvSpPr>
          <p:nvPr/>
        </p:nvSpPr>
        <p:spPr bwMode="auto">
          <a:xfrm>
            <a:off x="6248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2" name="Line 196"/>
          <p:cNvSpPr>
            <a:spLocks noChangeShapeType="1"/>
          </p:cNvSpPr>
          <p:nvPr/>
        </p:nvSpPr>
        <p:spPr bwMode="auto">
          <a:xfrm>
            <a:off x="6311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3" name="Line 197"/>
          <p:cNvSpPr>
            <a:spLocks noChangeShapeType="1"/>
          </p:cNvSpPr>
          <p:nvPr/>
        </p:nvSpPr>
        <p:spPr bwMode="auto">
          <a:xfrm>
            <a:off x="6375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4" name="Line 198"/>
          <p:cNvSpPr>
            <a:spLocks noChangeShapeType="1"/>
          </p:cNvSpPr>
          <p:nvPr/>
        </p:nvSpPr>
        <p:spPr bwMode="auto">
          <a:xfrm>
            <a:off x="6438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5" name="Line 199"/>
          <p:cNvSpPr>
            <a:spLocks noChangeShapeType="1"/>
          </p:cNvSpPr>
          <p:nvPr/>
        </p:nvSpPr>
        <p:spPr bwMode="auto">
          <a:xfrm>
            <a:off x="65024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6" name="Line 200"/>
          <p:cNvSpPr>
            <a:spLocks noChangeShapeType="1"/>
          </p:cNvSpPr>
          <p:nvPr/>
        </p:nvSpPr>
        <p:spPr bwMode="auto">
          <a:xfrm>
            <a:off x="6565900" y="3011488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7" name="Line 201"/>
          <p:cNvSpPr>
            <a:spLocks noChangeShapeType="1"/>
          </p:cNvSpPr>
          <p:nvPr/>
        </p:nvSpPr>
        <p:spPr bwMode="auto">
          <a:xfrm>
            <a:off x="6610350" y="30305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8" name="Line 202"/>
          <p:cNvSpPr>
            <a:spLocks noChangeShapeType="1"/>
          </p:cNvSpPr>
          <p:nvPr/>
        </p:nvSpPr>
        <p:spPr bwMode="auto">
          <a:xfrm>
            <a:off x="6610350" y="30940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9" name="Line 203"/>
          <p:cNvSpPr>
            <a:spLocks noChangeShapeType="1"/>
          </p:cNvSpPr>
          <p:nvPr/>
        </p:nvSpPr>
        <p:spPr bwMode="auto">
          <a:xfrm>
            <a:off x="6610350" y="31575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10" name="Line 204"/>
          <p:cNvSpPr>
            <a:spLocks noChangeShapeType="1"/>
          </p:cNvSpPr>
          <p:nvPr/>
        </p:nvSpPr>
        <p:spPr bwMode="auto">
          <a:xfrm>
            <a:off x="6610350" y="32210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11" name="Freeform 205"/>
          <p:cNvSpPr>
            <a:spLocks/>
          </p:cNvSpPr>
          <p:nvPr/>
        </p:nvSpPr>
        <p:spPr bwMode="auto">
          <a:xfrm>
            <a:off x="6581775" y="32559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" name="Freeform 207"/>
          <p:cNvSpPr>
            <a:spLocks/>
          </p:cNvSpPr>
          <p:nvPr/>
        </p:nvSpPr>
        <p:spPr bwMode="auto">
          <a:xfrm>
            <a:off x="6581775" y="325596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" name="Rectangle 208"/>
          <p:cNvSpPr>
            <a:spLocks noChangeArrowheads="1"/>
          </p:cNvSpPr>
          <p:nvPr/>
        </p:nvSpPr>
        <p:spPr bwMode="auto">
          <a:xfrm>
            <a:off x="4718050" y="2789238"/>
            <a:ext cx="1019175" cy="450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" name="Rectangle 209"/>
          <p:cNvSpPr>
            <a:spLocks noChangeArrowheads="1"/>
          </p:cNvSpPr>
          <p:nvPr/>
        </p:nvSpPr>
        <p:spPr bwMode="auto">
          <a:xfrm>
            <a:off x="4718050" y="2789238"/>
            <a:ext cx="1019175" cy="450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" name="Rectangle 210"/>
          <p:cNvSpPr>
            <a:spLocks noChangeArrowheads="1"/>
          </p:cNvSpPr>
          <p:nvPr/>
        </p:nvSpPr>
        <p:spPr bwMode="auto">
          <a:xfrm>
            <a:off x="3486150" y="3773488"/>
            <a:ext cx="1019175" cy="590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" name="Rectangle 211"/>
          <p:cNvSpPr>
            <a:spLocks noChangeArrowheads="1"/>
          </p:cNvSpPr>
          <p:nvPr/>
        </p:nvSpPr>
        <p:spPr bwMode="auto">
          <a:xfrm>
            <a:off x="3486150" y="3773488"/>
            <a:ext cx="1019175" cy="590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" name="Rectangle 212"/>
          <p:cNvSpPr>
            <a:spLocks noChangeArrowheads="1"/>
          </p:cNvSpPr>
          <p:nvPr/>
        </p:nvSpPr>
        <p:spPr bwMode="auto">
          <a:xfrm>
            <a:off x="1914525" y="3414713"/>
            <a:ext cx="1143000" cy="593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" name="Rectangle 213"/>
          <p:cNvSpPr>
            <a:spLocks noChangeArrowheads="1"/>
          </p:cNvSpPr>
          <p:nvPr/>
        </p:nvSpPr>
        <p:spPr bwMode="auto">
          <a:xfrm>
            <a:off x="1914525" y="3414713"/>
            <a:ext cx="1143000" cy="593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9" name="Rectangle 214"/>
          <p:cNvSpPr>
            <a:spLocks noChangeArrowheads="1"/>
          </p:cNvSpPr>
          <p:nvPr/>
        </p:nvSpPr>
        <p:spPr bwMode="auto">
          <a:xfrm>
            <a:off x="1914525" y="4157663"/>
            <a:ext cx="1143000" cy="590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" name="Rectangle 215"/>
          <p:cNvSpPr>
            <a:spLocks noChangeArrowheads="1"/>
          </p:cNvSpPr>
          <p:nvPr/>
        </p:nvSpPr>
        <p:spPr bwMode="auto">
          <a:xfrm>
            <a:off x="1914525" y="4157663"/>
            <a:ext cx="1143000" cy="590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1" name="Rectangle 216"/>
          <p:cNvSpPr>
            <a:spLocks noChangeArrowheads="1"/>
          </p:cNvSpPr>
          <p:nvPr/>
        </p:nvSpPr>
        <p:spPr bwMode="auto">
          <a:xfrm>
            <a:off x="6108700" y="3332163"/>
            <a:ext cx="987425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2" name="Rectangle 217"/>
          <p:cNvSpPr>
            <a:spLocks noChangeArrowheads="1"/>
          </p:cNvSpPr>
          <p:nvPr/>
        </p:nvSpPr>
        <p:spPr bwMode="auto">
          <a:xfrm>
            <a:off x="6108700" y="3332163"/>
            <a:ext cx="987425" cy="352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3" name="Rectangle 218"/>
          <p:cNvSpPr>
            <a:spLocks noChangeArrowheads="1"/>
          </p:cNvSpPr>
          <p:nvPr/>
        </p:nvSpPr>
        <p:spPr bwMode="auto">
          <a:xfrm>
            <a:off x="4733925" y="4910138"/>
            <a:ext cx="1025525" cy="184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4" name="Rectangle 219"/>
          <p:cNvSpPr>
            <a:spLocks noChangeArrowheads="1"/>
          </p:cNvSpPr>
          <p:nvPr/>
        </p:nvSpPr>
        <p:spPr bwMode="auto">
          <a:xfrm>
            <a:off x="4733925" y="4910138"/>
            <a:ext cx="10255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5" name="Rectangle 220"/>
          <p:cNvSpPr>
            <a:spLocks noChangeArrowheads="1"/>
          </p:cNvSpPr>
          <p:nvPr/>
        </p:nvSpPr>
        <p:spPr bwMode="auto">
          <a:xfrm>
            <a:off x="4718050" y="3773488"/>
            <a:ext cx="1019175" cy="5905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6" name="Rectangle 221"/>
          <p:cNvSpPr>
            <a:spLocks noChangeArrowheads="1"/>
          </p:cNvSpPr>
          <p:nvPr/>
        </p:nvSpPr>
        <p:spPr bwMode="auto">
          <a:xfrm>
            <a:off x="4718050" y="3773488"/>
            <a:ext cx="1019175" cy="5905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7" name="Line 222"/>
          <p:cNvSpPr>
            <a:spLocks noChangeShapeType="1"/>
          </p:cNvSpPr>
          <p:nvPr/>
        </p:nvSpPr>
        <p:spPr bwMode="auto">
          <a:xfrm flipH="1">
            <a:off x="3508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8" name="Line 223"/>
          <p:cNvSpPr>
            <a:spLocks noChangeShapeType="1"/>
          </p:cNvSpPr>
          <p:nvPr/>
        </p:nvSpPr>
        <p:spPr bwMode="auto">
          <a:xfrm flipH="1">
            <a:off x="3444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" name="Line 224"/>
          <p:cNvSpPr>
            <a:spLocks noChangeShapeType="1"/>
          </p:cNvSpPr>
          <p:nvPr/>
        </p:nvSpPr>
        <p:spPr bwMode="auto">
          <a:xfrm flipH="1">
            <a:off x="3381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" name="Line 225"/>
          <p:cNvSpPr>
            <a:spLocks noChangeShapeType="1"/>
          </p:cNvSpPr>
          <p:nvPr/>
        </p:nvSpPr>
        <p:spPr bwMode="auto">
          <a:xfrm flipH="1">
            <a:off x="3317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" name="Line 226"/>
          <p:cNvSpPr>
            <a:spLocks noChangeShapeType="1"/>
          </p:cNvSpPr>
          <p:nvPr/>
        </p:nvSpPr>
        <p:spPr bwMode="auto">
          <a:xfrm flipH="1">
            <a:off x="3254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" name="Line 227"/>
          <p:cNvSpPr>
            <a:spLocks noChangeShapeType="1"/>
          </p:cNvSpPr>
          <p:nvPr/>
        </p:nvSpPr>
        <p:spPr bwMode="auto">
          <a:xfrm flipH="1">
            <a:off x="3190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" name="Line 228"/>
          <p:cNvSpPr>
            <a:spLocks noChangeShapeType="1"/>
          </p:cNvSpPr>
          <p:nvPr/>
        </p:nvSpPr>
        <p:spPr bwMode="auto">
          <a:xfrm flipH="1">
            <a:off x="3127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" name="Line 229"/>
          <p:cNvSpPr>
            <a:spLocks noChangeShapeType="1"/>
          </p:cNvSpPr>
          <p:nvPr/>
        </p:nvSpPr>
        <p:spPr bwMode="auto">
          <a:xfrm flipH="1">
            <a:off x="3063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" name="Line 230"/>
          <p:cNvSpPr>
            <a:spLocks noChangeShapeType="1"/>
          </p:cNvSpPr>
          <p:nvPr/>
        </p:nvSpPr>
        <p:spPr bwMode="auto">
          <a:xfrm flipH="1">
            <a:off x="3000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" name="Line 231"/>
          <p:cNvSpPr>
            <a:spLocks noChangeShapeType="1"/>
          </p:cNvSpPr>
          <p:nvPr/>
        </p:nvSpPr>
        <p:spPr bwMode="auto">
          <a:xfrm flipH="1">
            <a:off x="2936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" name="Line 232"/>
          <p:cNvSpPr>
            <a:spLocks noChangeShapeType="1"/>
          </p:cNvSpPr>
          <p:nvPr/>
        </p:nvSpPr>
        <p:spPr bwMode="auto">
          <a:xfrm flipH="1">
            <a:off x="2873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" name="Line 233"/>
          <p:cNvSpPr>
            <a:spLocks noChangeShapeType="1"/>
          </p:cNvSpPr>
          <p:nvPr/>
        </p:nvSpPr>
        <p:spPr bwMode="auto">
          <a:xfrm flipH="1">
            <a:off x="2809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" name="Line 234"/>
          <p:cNvSpPr>
            <a:spLocks noChangeShapeType="1"/>
          </p:cNvSpPr>
          <p:nvPr/>
        </p:nvSpPr>
        <p:spPr bwMode="auto">
          <a:xfrm flipH="1">
            <a:off x="2746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" name="Line 235"/>
          <p:cNvSpPr>
            <a:spLocks noChangeShapeType="1"/>
          </p:cNvSpPr>
          <p:nvPr/>
        </p:nvSpPr>
        <p:spPr bwMode="auto">
          <a:xfrm flipH="1">
            <a:off x="2682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" name="Line 236"/>
          <p:cNvSpPr>
            <a:spLocks noChangeShapeType="1"/>
          </p:cNvSpPr>
          <p:nvPr/>
        </p:nvSpPr>
        <p:spPr bwMode="auto">
          <a:xfrm flipH="1">
            <a:off x="2619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" name="Line 237"/>
          <p:cNvSpPr>
            <a:spLocks noChangeShapeType="1"/>
          </p:cNvSpPr>
          <p:nvPr/>
        </p:nvSpPr>
        <p:spPr bwMode="auto">
          <a:xfrm flipH="1">
            <a:off x="25558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" name="Line 238"/>
          <p:cNvSpPr>
            <a:spLocks noChangeShapeType="1"/>
          </p:cNvSpPr>
          <p:nvPr/>
        </p:nvSpPr>
        <p:spPr bwMode="auto">
          <a:xfrm flipH="1">
            <a:off x="2492375" y="3008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" name="Line 239"/>
          <p:cNvSpPr>
            <a:spLocks noChangeShapeType="1"/>
          </p:cNvSpPr>
          <p:nvPr/>
        </p:nvSpPr>
        <p:spPr bwMode="auto">
          <a:xfrm>
            <a:off x="2489200" y="30305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" name="Line 240"/>
          <p:cNvSpPr>
            <a:spLocks noChangeShapeType="1"/>
          </p:cNvSpPr>
          <p:nvPr/>
        </p:nvSpPr>
        <p:spPr bwMode="auto">
          <a:xfrm>
            <a:off x="2489200" y="30940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" name="Line 241"/>
          <p:cNvSpPr>
            <a:spLocks noChangeShapeType="1"/>
          </p:cNvSpPr>
          <p:nvPr/>
        </p:nvSpPr>
        <p:spPr bwMode="auto">
          <a:xfrm>
            <a:off x="2489200" y="31575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" name="Line 242"/>
          <p:cNvSpPr>
            <a:spLocks noChangeShapeType="1"/>
          </p:cNvSpPr>
          <p:nvPr/>
        </p:nvSpPr>
        <p:spPr bwMode="auto">
          <a:xfrm>
            <a:off x="2489200" y="32210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" name="Line 243"/>
          <p:cNvSpPr>
            <a:spLocks noChangeShapeType="1"/>
          </p:cNvSpPr>
          <p:nvPr/>
        </p:nvSpPr>
        <p:spPr bwMode="auto">
          <a:xfrm>
            <a:off x="2489200" y="32845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9" name="Line 244"/>
          <p:cNvSpPr>
            <a:spLocks noChangeShapeType="1"/>
          </p:cNvSpPr>
          <p:nvPr/>
        </p:nvSpPr>
        <p:spPr bwMode="auto">
          <a:xfrm>
            <a:off x="2489200" y="334803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0" name="Freeform 245"/>
          <p:cNvSpPr>
            <a:spLocks/>
          </p:cNvSpPr>
          <p:nvPr/>
        </p:nvSpPr>
        <p:spPr bwMode="auto">
          <a:xfrm>
            <a:off x="2457450" y="3341688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1" name="Freeform 246"/>
          <p:cNvSpPr>
            <a:spLocks/>
          </p:cNvSpPr>
          <p:nvPr/>
        </p:nvSpPr>
        <p:spPr bwMode="auto">
          <a:xfrm>
            <a:off x="2457450" y="3341688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2" name="Rectangle 247"/>
          <p:cNvSpPr>
            <a:spLocks noChangeArrowheads="1"/>
          </p:cNvSpPr>
          <p:nvPr/>
        </p:nvSpPr>
        <p:spPr bwMode="auto">
          <a:xfrm>
            <a:off x="3486150" y="2789238"/>
            <a:ext cx="1019175" cy="4508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3" name="Rectangle 248"/>
          <p:cNvSpPr>
            <a:spLocks noChangeArrowheads="1"/>
          </p:cNvSpPr>
          <p:nvPr/>
        </p:nvSpPr>
        <p:spPr bwMode="auto">
          <a:xfrm>
            <a:off x="3486150" y="2789238"/>
            <a:ext cx="1019175" cy="4508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4" name="Line 249"/>
          <p:cNvSpPr>
            <a:spLocks noChangeShapeType="1"/>
          </p:cNvSpPr>
          <p:nvPr/>
        </p:nvSpPr>
        <p:spPr bwMode="auto">
          <a:xfrm>
            <a:off x="5245100" y="43608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5" name="Line 250"/>
          <p:cNvSpPr>
            <a:spLocks noChangeShapeType="1"/>
          </p:cNvSpPr>
          <p:nvPr/>
        </p:nvSpPr>
        <p:spPr bwMode="auto">
          <a:xfrm>
            <a:off x="5245100" y="44243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6" name="Line 251"/>
          <p:cNvSpPr>
            <a:spLocks noChangeShapeType="1"/>
          </p:cNvSpPr>
          <p:nvPr/>
        </p:nvSpPr>
        <p:spPr bwMode="auto">
          <a:xfrm>
            <a:off x="5245100" y="44878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7" name="Line 252"/>
          <p:cNvSpPr>
            <a:spLocks noChangeShapeType="1"/>
          </p:cNvSpPr>
          <p:nvPr/>
        </p:nvSpPr>
        <p:spPr bwMode="auto">
          <a:xfrm>
            <a:off x="5245100" y="45513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8" name="Line 253"/>
          <p:cNvSpPr>
            <a:spLocks noChangeShapeType="1"/>
          </p:cNvSpPr>
          <p:nvPr/>
        </p:nvSpPr>
        <p:spPr bwMode="auto">
          <a:xfrm>
            <a:off x="5245100" y="46148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9" name="Line 254"/>
          <p:cNvSpPr>
            <a:spLocks noChangeShapeType="1"/>
          </p:cNvSpPr>
          <p:nvPr/>
        </p:nvSpPr>
        <p:spPr bwMode="auto">
          <a:xfrm>
            <a:off x="5245100" y="46783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0" name="Line 255"/>
          <p:cNvSpPr>
            <a:spLocks noChangeShapeType="1"/>
          </p:cNvSpPr>
          <p:nvPr/>
        </p:nvSpPr>
        <p:spPr bwMode="auto">
          <a:xfrm>
            <a:off x="5245100" y="47418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1" name="Line 256"/>
          <p:cNvSpPr>
            <a:spLocks noChangeShapeType="1"/>
          </p:cNvSpPr>
          <p:nvPr/>
        </p:nvSpPr>
        <p:spPr bwMode="auto">
          <a:xfrm>
            <a:off x="5245100" y="48053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2" name="Freeform 257"/>
          <p:cNvSpPr>
            <a:spLocks/>
          </p:cNvSpPr>
          <p:nvPr/>
        </p:nvSpPr>
        <p:spPr bwMode="auto">
          <a:xfrm>
            <a:off x="5216525" y="4824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3" name="Freeform 258"/>
          <p:cNvSpPr>
            <a:spLocks/>
          </p:cNvSpPr>
          <p:nvPr/>
        </p:nvSpPr>
        <p:spPr bwMode="auto">
          <a:xfrm>
            <a:off x="5216525" y="4824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4" name="Freeform 259"/>
          <p:cNvSpPr>
            <a:spLocks/>
          </p:cNvSpPr>
          <p:nvPr/>
        </p:nvSpPr>
        <p:spPr bwMode="auto">
          <a:xfrm>
            <a:off x="3108325" y="3700463"/>
            <a:ext cx="136525" cy="730250"/>
          </a:xfrm>
          <a:custGeom>
            <a:avLst/>
            <a:gdLst>
              <a:gd name="T0" fmla="*/ 0 w 86"/>
              <a:gd name="T1" fmla="*/ 0 h 460"/>
              <a:gd name="T2" fmla="*/ 86 w 86"/>
              <a:gd name="T3" fmla="*/ 0 h 460"/>
              <a:gd name="T4" fmla="*/ 86 w 86"/>
              <a:gd name="T5" fmla="*/ 460 h 460"/>
              <a:gd name="T6" fmla="*/ 0 w 86"/>
              <a:gd name="T7" fmla="*/ 460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460">
                <a:moveTo>
                  <a:pt x="0" y="0"/>
                </a:moveTo>
                <a:lnTo>
                  <a:pt x="86" y="0"/>
                </a:lnTo>
                <a:lnTo>
                  <a:pt x="86" y="460"/>
                </a:lnTo>
                <a:lnTo>
                  <a:pt x="0" y="46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5" name="Freeform 260"/>
          <p:cNvSpPr>
            <a:spLocks/>
          </p:cNvSpPr>
          <p:nvPr/>
        </p:nvSpPr>
        <p:spPr bwMode="auto">
          <a:xfrm>
            <a:off x="3054350" y="439896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6" name="Freeform 261"/>
          <p:cNvSpPr>
            <a:spLocks/>
          </p:cNvSpPr>
          <p:nvPr/>
        </p:nvSpPr>
        <p:spPr bwMode="auto">
          <a:xfrm>
            <a:off x="3054350" y="439896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7" name="Freeform 262"/>
          <p:cNvSpPr>
            <a:spLocks/>
          </p:cNvSpPr>
          <p:nvPr/>
        </p:nvSpPr>
        <p:spPr bwMode="auto">
          <a:xfrm>
            <a:off x="3054350" y="36718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8" name="Freeform 263"/>
          <p:cNvSpPr>
            <a:spLocks/>
          </p:cNvSpPr>
          <p:nvPr/>
        </p:nvSpPr>
        <p:spPr bwMode="auto">
          <a:xfrm>
            <a:off x="3054350" y="36718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9" name="Line 264"/>
          <p:cNvSpPr>
            <a:spLocks noChangeShapeType="1"/>
          </p:cNvSpPr>
          <p:nvPr/>
        </p:nvSpPr>
        <p:spPr bwMode="auto">
          <a:xfrm>
            <a:off x="3244850" y="4078288"/>
            <a:ext cx="2349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0" name="Rectangle 265"/>
          <p:cNvSpPr>
            <a:spLocks noChangeArrowheads="1"/>
          </p:cNvSpPr>
          <p:nvPr/>
        </p:nvSpPr>
        <p:spPr bwMode="auto">
          <a:xfrm>
            <a:off x="3540751" y="2817813"/>
            <a:ext cx="9201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responsables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n’ont pas décidé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3" name="Rectangle 288"/>
          <p:cNvSpPr>
            <a:spLocks noChangeArrowheads="1"/>
          </p:cNvSpPr>
          <p:nvPr/>
        </p:nvSpPr>
        <p:spPr bwMode="auto">
          <a:xfrm>
            <a:off x="4826000" y="2817813"/>
            <a:ext cx="8095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responsables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ont décidé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12" name="Rectangle 307"/>
          <p:cNvSpPr>
            <a:spLocks noChangeArrowheads="1"/>
          </p:cNvSpPr>
          <p:nvPr/>
        </p:nvSpPr>
        <p:spPr bwMode="auto">
          <a:xfrm>
            <a:off x="3676650" y="3836988"/>
            <a:ext cx="67807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personnes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directement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touchées par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35" name="Rectangle 330"/>
          <p:cNvSpPr>
            <a:spLocks noChangeArrowheads="1"/>
          </p:cNvSpPr>
          <p:nvPr/>
        </p:nvSpPr>
        <p:spPr bwMode="auto">
          <a:xfrm>
            <a:off x="2078800" y="3465513"/>
            <a:ext cx="82715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ont pouvoir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blocage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changement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vont agir contre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66" name="Rectangle 361"/>
          <p:cNvSpPr>
            <a:spLocks noChangeArrowheads="1"/>
          </p:cNvSpPr>
          <p:nvPr/>
        </p:nvSpPr>
        <p:spPr bwMode="auto">
          <a:xfrm>
            <a:off x="1987550" y="4202113"/>
            <a:ext cx="97622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n’ont pas pouvoir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blocage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changement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vont subir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96" name="Rectangle 391"/>
          <p:cNvSpPr>
            <a:spLocks noChangeArrowheads="1"/>
          </p:cNvSpPr>
          <p:nvPr/>
        </p:nvSpPr>
        <p:spPr bwMode="auto">
          <a:xfrm>
            <a:off x="4799635" y="3836988"/>
            <a:ext cx="8560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personnes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touchées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le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424"/>
          <p:cNvSpPr>
            <a:spLocks noChangeArrowheads="1"/>
          </p:cNvSpPr>
          <p:nvPr/>
        </p:nvSpPr>
        <p:spPr bwMode="auto">
          <a:xfrm>
            <a:off x="4797425" y="4943476"/>
            <a:ext cx="90569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seront passives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" name="Rectangle 433"/>
          <p:cNvSpPr>
            <a:spLocks noChangeArrowheads="1"/>
          </p:cNvSpPr>
          <p:nvPr/>
        </p:nvSpPr>
        <p:spPr bwMode="auto">
          <a:xfrm>
            <a:off x="4562475" y="4525963"/>
            <a:ext cx="103073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Pyramide hiérarchique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" name="Rectangle 330"/>
          <p:cNvSpPr>
            <a:spLocks noChangeArrowheads="1"/>
          </p:cNvSpPr>
          <p:nvPr/>
        </p:nvSpPr>
        <p:spPr bwMode="auto">
          <a:xfrm>
            <a:off x="6172200" y="3370977"/>
            <a:ext cx="9048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seront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constructifs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862379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907704" y="6503990"/>
            <a:ext cx="5616624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L’IMPLICATION DES PERSONNELS SELON LEUR FONCTION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109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ACTEURS DU CHANGEMENT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014538" y="1798638"/>
            <a:ext cx="5403850" cy="356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" name="Freeform 6"/>
          <p:cNvSpPr>
            <a:spLocks/>
          </p:cNvSpPr>
          <p:nvPr/>
        </p:nvSpPr>
        <p:spPr bwMode="auto">
          <a:xfrm>
            <a:off x="3941763" y="2027238"/>
            <a:ext cx="1190625" cy="3006725"/>
          </a:xfrm>
          <a:custGeom>
            <a:avLst/>
            <a:gdLst>
              <a:gd name="T0" fmla="*/ 0 w 750"/>
              <a:gd name="T1" fmla="*/ 1420 h 1894"/>
              <a:gd name="T2" fmla="*/ 188 w 750"/>
              <a:gd name="T3" fmla="*/ 1420 h 1894"/>
              <a:gd name="T4" fmla="*/ 188 w 750"/>
              <a:gd name="T5" fmla="*/ 0 h 1894"/>
              <a:gd name="T6" fmla="*/ 564 w 750"/>
              <a:gd name="T7" fmla="*/ 0 h 1894"/>
              <a:gd name="T8" fmla="*/ 564 w 750"/>
              <a:gd name="T9" fmla="*/ 1420 h 1894"/>
              <a:gd name="T10" fmla="*/ 750 w 750"/>
              <a:gd name="T11" fmla="*/ 1420 h 1894"/>
              <a:gd name="T12" fmla="*/ 376 w 750"/>
              <a:gd name="T13" fmla="*/ 1894 h 1894"/>
              <a:gd name="T14" fmla="*/ 0 w 750"/>
              <a:gd name="T15" fmla="*/ 142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0" h="1894">
                <a:moveTo>
                  <a:pt x="0" y="1420"/>
                </a:moveTo>
                <a:lnTo>
                  <a:pt x="188" y="1420"/>
                </a:lnTo>
                <a:lnTo>
                  <a:pt x="188" y="0"/>
                </a:lnTo>
                <a:lnTo>
                  <a:pt x="564" y="0"/>
                </a:lnTo>
                <a:lnTo>
                  <a:pt x="564" y="1420"/>
                </a:lnTo>
                <a:lnTo>
                  <a:pt x="750" y="1420"/>
                </a:lnTo>
                <a:lnTo>
                  <a:pt x="376" y="1894"/>
                </a:lnTo>
                <a:lnTo>
                  <a:pt x="0" y="1420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" name="Freeform 7"/>
          <p:cNvSpPr>
            <a:spLocks/>
          </p:cNvSpPr>
          <p:nvPr/>
        </p:nvSpPr>
        <p:spPr bwMode="auto">
          <a:xfrm>
            <a:off x="3941763" y="2027238"/>
            <a:ext cx="1190625" cy="3006725"/>
          </a:xfrm>
          <a:custGeom>
            <a:avLst/>
            <a:gdLst>
              <a:gd name="T0" fmla="*/ 0 w 750"/>
              <a:gd name="T1" fmla="*/ 1420 h 1894"/>
              <a:gd name="T2" fmla="*/ 188 w 750"/>
              <a:gd name="T3" fmla="*/ 1420 h 1894"/>
              <a:gd name="T4" fmla="*/ 188 w 750"/>
              <a:gd name="T5" fmla="*/ 0 h 1894"/>
              <a:gd name="T6" fmla="*/ 564 w 750"/>
              <a:gd name="T7" fmla="*/ 0 h 1894"/>
              <a:gd name="T8" fmla="*/ 564 w 750"/>
              <a:gd name="T9" fmla="*/ 1420 h 1894"/>
              <a:gd name="T10" fmla="*/ 750 w 750"/>
              <a:gd name="T11" fmla="*/ 1420 h 1894"/>
              <a:gd name="T12" fmla="*/ 376 w 750"/>
              <a:gd name="T13" fmla="*/ 1894 h 1894"/>
              <a:gd name="T14" fmla="*/ 0 w 750"/>
              <a:gd name="T15" fmla="*/ 142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0" h="1894">
                <a:moveTo>
                  <a:pt x="0" y="1420"/>
                </a:moveTo>
                <a:lnTo>
                  <a:pt x="188" y="1420"/>
                </a:lnTo>
                <a:lnTo>
                  <a:pt x="188" y="0"/>
                </a:lnTo>
                <a:lnTo>
                  <a:pt x="564" y="0"/>
                </a:lnTo>
                <a:lnTo>
                  <a:pt x="564" y="1420"/>
                </a:lnTo>
                <a:lnTo>
                  <a:pt x="750" y="1420"/>
                </a:lnTo>
                <a:lnTo>
                  <a:pt x="376" y="1894"/>
                </a:lnTo>
                <a:lnTo>
                  <a:pt x="0" y="14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" name="Freeform 8"/>
          <p:cNvSpPr>
            <a:spLocks/>
          </p:cNvSpPr>
          <p:nvPr/>
        </p:nvSpPr>
        <p:spPr bwMode="auto">
          <a:xfrm>
            <a:off x="3941763" y="2027238"/>
            <a:ext cx="1190625" cy="3006725"/>
          </a:xfrm>
          <a:custGeom>
            <a:avLst/>
            <a:gdLst>
              <a:gd name="T0" fmla="*/ 0 w 750"/>
              <a:gd name="T1" fmla="*/ 1420 h 1894"/>
              <a:gd name="T2" fmla="*/ 188 w 750"/>
              <a:gd name="T3" fmla="*/ 1420 h 1894"/>
              <a:gd name="T4" fmla="*/ 188 w 750"/>
              <a:gd name="T5" fmla="*/ 0 h 1894"/>
              <a:gd name="T6" fmla="*/ 564 w 750"/>
              <a:gd name="T7" fmla="*/ 0 h 1894"/>
              <a:gd name="T8" fmla="*/ 564 w 750"/>
              <a:gd name="T9" fmla="*/ 1420 h 1894"/>
              <a:gd name="T10" fmla="*/ 750 w 750"/>
              <a:gd name="T11" fmla="*/ 1420 h 1894"/>
              <a:gd name="T12" fmla="*/ 376 w 750"/>
              <a:gd name="T13" fmla="*/ 1894 h 1894"/>
              <a:gd name="T14" fmla="*/ 0 w 750"/>
              <a:gd name="T15" fmla="*/ 142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0" h="1894">
                <a:moveTo>
                  <a:pt x="0" y="1420"/>
                </a:moveTo>
                <a:lnTo>
                  <a:pt x="188" y="1420"/>
                </a:lnTo>
                <a:lnTo>
                  <a:pt x="188" y="0"/>
                </a:lnTo>
                <a:lnTo>
                  <a:pt x="564" y="0"/>
                </a:lnTo>
                <a:lnTo>
                  <a:pt x="564" y="1420"/>
                </a:lnTo>
                <a:lnTo>
                  <a:pt x="750" y="1420"/>
                </a:lnTo>
                <a:lnTo>
                  <a:pt x="376" y="1894"/>
                </a:lnTo>
                <a:lnTo>
                  <a:pt x="0" y="142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" name="Freeform 9"/>
          <p:cNvSpPr>
            <a:spLocks/>
          </p:cNvSpPr>
          <p:nvPr/>
        </p:nvSpPr>
        <p:spPr bwMode="auto">
          <a:xfrm>
            <a:off x="4456113" y="1801813"/>
            <a:ext cx="2095500" cy="2266950"/>
          </a:xfrm>
          <a:custGeom>
            <a:avLst/>
            <a:gdLst>
              <a:gd name="T0" fmla="*/ 1320 w 1320"/>
              <a:gd name="T1" fmla="*/ 1428 h 1428"/>
              <a:gd name="T2" fmla="*/ 1320 w 1320"/>
              <a:gd name="T3" fmla="*/ 0 h 1428"/>
              <a:gd name="T4" fmla="*/ 0 w 1320"/>
              <a:gd name="T5" fmla="*/ 0 h 1428"/>
              <a:gd name="T6" fmla="*/ 1320 w 1320"/>
              <a:gd name="T7" fmla="*/ 1428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428">
                <a:moveTo>
                  <a:pt x="1320" y="1428"/>
                </a:moveTo>
                <a:lnTo>
                  <a:pt x="1320" y="0"/>
                </a:lnTo>
                <a:lnTo>
                  <a:pt x="0" y="0"/>
                </a:lnTo>
                <a:lnTo>
                  <a:pt x="1320" y="142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" name="Freeform 10"/>
          <p:cNvSpPr>
            <a:spLocks/>
          </p:cNvSpPr>
          <p:nvPr/>
        </p:nvSpPr>
        <p:spPr bwMode="auto">
          <a:xfrm>
            <a:off x="4456113" y="1801813"/>
            <a:ext cx="2095500" cy="2266950"/>
          </a:xfrm>
          <a:custGeom>
            <a:avLst/>
            <a:gdLst>
              <a:gd name="T0" fmla="*/ 1320 w 1320"/>
              <a:gd name="T1" fmla="*/ 1428 h 1428"/>
              <a:gd name="T2" fmla="*/ 1320 w 1320"/>
              <a:gd name="T3" fmla="*/ 0 h 1428"/>
              <a:gd name="T4" fmla="*/ 0 w 1320"/>
              <a:gd name="T5" fmla="*/ 0 h 1428"/>
              <a:gd name="T6" fmla="*/ 1320 w 1320"/>
              <a:gd name="T7" fmla="*/ 1428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428">
                <a:moveTo>
                  <a:pt x="1320" y="1428"/>
                </a:moveTo>
                <a:lnTo>
                  <a:pt x="1320" y="0"/>
                </a:lnTo>
                <a:lnTo>
                  <a:pt x="0" y="0"/>
                </a:lnTo>
                <a:lnTo>
                  <a:pt x="1320" y="14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" name="Freeform 11"/>
          <p:cNvSpPr>
            <a:spLocks/>
          </p:cNvSpPr>
          <p:nvPr/>
        </p:nvSpPr>
        <p:spPr bwMode="auto">
          <a:xfrm>
            <a:off x="4456113" y="1801813"/>
            <a:ext cx="2095500" cy="2266950"/>
          </a:xfrm>
          <a:custGeom>
            <a:avLst/>
            <a:gdLst>
              <a:gd name="T0" fmla="*/ 1320 w 1320"/>
              <a:gd name="T1" fmla="*/ 1428 h 1428"/>
              <a:gd name="T2" fmla="*/ 1320 w 1320"/>
              <a:gd name="T3" fmla="*/ 0 h 1428"/>
              <a:gd name="T4" fmla="*/ 0 w 1320"/>
              <a:gd name="T5" fmla="*/ 0 h 1428"/>
              <a:gd name="T6" fmla="*/ 1320 w 1320"/>
              <a:gd name="T7" fmla="*/ 1428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428">
                <a:moveTo>
                  <a:pt x="1320" y="1428"/>
                </a:moveTo>
                <a:lnTo>
                  <a:pt x="1320" y="0"/>
                </a:lnTo>
                <a:lnTo>
                  <a:pt x="0" y="0"/>
                </a:lnTo>
                <a:lnTo>
                  <a:pt x="1320" y="142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" name="Freeform 12"/>
          <p:cNvSpPr>
            <a:spLocks/>
          </p:cNvSpPr>
          <p:nvPr/>
        </p:nvSpPr>
        <p:spPr bwMode="auto">
          <a:xfrm>
            <a:off x="3116263" y="2481263"/>
            <a:ext cx="2616200" cy="1587500"/>
          </a:xfrm>
          <a:custGeom>
            <a:avLst/>
            <a:gdLst>
              <a:gd name="T0" fmla="*/ 686 w 1648"/>
              <a:gd name="T1" fmla="*/ 0 h 1000"/>
              <a:gd name="T2" fmla="*/ 1648 w 1648"/>
              <a:gd name="T3" fmla="*/ 1000 h 1000"/>
              <a:gd name="T4" fmla="*/ 964 w 1648"/>
              <a:gd name="T5" fmla="*/ 1000 h 1000"/>
              <a:gd name="T6" fmla="*/ 0 w 1648"/>
              <a:gd name="T7" fmla="*/ 0 h 1000"/>
              <a:gd name="T8" fmla="*/ 686 w 1648"/>
              <a:gd name="T9" fmla="*/ 0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8" h="1000">
                <a:moveTo>
                  <a:pt x="686" y="0"/>
                </a:moveTo>
                <a:lnTo>
                  <a:pt x="1648" y="1000"/>
                </a:lnTo>
                <a:lnTo>
                  <a:pt x="964" y="1000"/>
                </a:lnTo>
                <a:lnTo>
                  <a:pt x="0" y="0"/>
                </a:lnTo>
                <a:lnTo>
                  <a:pt x="686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" name="Freeform 13"/>
          <p:cNvSpPr>
            <a:spLocks/>
          </p:cNvSpPr>
          <p:nvPr/>
        </p:nvSpPr>
        <p:spPr bwMode="auto">
          <a:xfrm>
            <a:off x="3116263" y="2481263"/>
            <a:ext cx="2616200" cy="1587500"/>
          </a:xfrm>
          <a:custGeom>
            <a:avLst/>
            <a:gdLst>
              <a:gd name="T0" fmla="*/ 686 w 1648"/>
              <a:gd name="T1" fmla="*/ 0 h 1000"/>
              <a:gd name="T2" fmla="*/ 1648 w 1648"/>
              <a:gd name="T3" fmla="*/ 1000 h 1000"/>
              <a:gd name="T4" fmla="*/ 964 w 1648"/>
              <a:gd name="T5" fmla="*/ 1000 h 1000"/>
              <a:gd name="T6" fmla="*/ 0 w 1648"/>
              <a:gd name="T7" fmla="*/ 0 h 1000"/>
              <a:gd name="T8" fmla="*/ 686 w 1648"/>
              <a:gd name="T9" fmla="*/ 0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8" h="1000">
                <a:moveTo>
                  <a:pt x="686" y="0"/>
                </a:moveTo>
                <a:lnTo>
                  <a:pt x="1648" y="1000"/>
                </a:lnTo>
                <a:lnTo>
                  <a:pt x="964" y="1000"/>
                </a:lnTo>
                <a:lnTo>
                  <a:pt x="0" y="0"/>
                </a:lnTo>
                <a:lnTo>
                  <a:pt x="68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" name="Freeform 14"/>
          <p:cNvSpPr>
            <a:spLocks/>
          </p:cNvSpPr>
          <p:nvPr/>
        </p:nvSpPr>
        <p:spPr bwMode="auto">
          <a:xfrm>
            <a:off x="3116263" y="2481263"/>
            <a:ext cx="2616200" cy="1587500"/>
          </a:xfrm>
          <a:custGeom>
            <a:avLst/>
            <a:gdLst>
              <a:gd name="T0" fmla="*/ 686 w 1648"/>
              <a:gd name="T1" fmla="*/ 0 h 1000"/>
              <a:gd name="T2" fmla="*/ 1648 w 1648"/>
              <a:gd name="T3" fmla="*/ 1000 h 1000"/>
              <a:gd name="T4" fmla="*/ 964 w 1648"/>
              <a:gd name="T5" fmla="*/ 1000 h 1000"/>
              <a:gd name="T6" fmla="*/ 0 w 1648"/>
              <a:gd name="T7" fmla="*/ 0 h 1000"/>
              <a:gd name="T8" fmla="*/ 686 w 1648"/>
              <a:gd name="T9" fmla="*/ 0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8" h="1000">
                <a:moveTo>
                  <a:pt x="686" y="0"/>
                </a:moveTo>
                <a:lnTo>
                  <a:pt x="1648" y="1000"/>
                </a:lnTo>
                <a:lnTo>
                  <a:pt x="964" y="1000"/>
                </a:lnTo>
                <a:lnTo>
                  <a:pt x="0" y="0"/>
                </a:lnTo>
                <a:lnTo>
                  <a:pt x="686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" name="Freeform 15"/>
          <p:cNvSpPr>
            <a:spLocks/>
          </p:cNvSpPr>
          <p:nvPr/>
        </p:nvSpPr>
        <p:spPr bwMode="auto">
          <a:xfrm>
            <a:off x="2300288" y="2481263"/>
            <a:ext cx="2095500" cy="2212975"/>
          </a:xfrm>
          <a:custGeom>
            <a:avLst/>
            <a:gdLst>
              <a:gd name="T0" fmla="*/ 0 w 1320"/>
              <a:gd name="T1" fmla="*/ 0 h 1394"/>
              <a:gd name="T2" fmla="*/ 0 w 1320"/>
              <a:gd name="T3" fmla="*/ 1394 h 1394"/>
              <a:gd name="T4" fmla="*/ 1320 w 1320"/>
              <a:gd name="T5" fmla="*/ 1394 h 1394"/>
              <a:gd name="T6" fmla="*/ 0 w 1320"/>
              <a:gd name="T7" fmla="*/ 0 h 1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394">
                <a:moveTo>
                  <a:pt x="0" y="0"/>
                </a:moveTo>
                <a:lnTo>
                  <a:pt x="0" y="1394"/>
                </a:lnTo>
                <a:lnTo>
                  <a:pt x="1320" y="1394"/>
                </a:lnTo>
                <a:lnTo>
                  <a:pt x="0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2" name="Freeform 16"/>
          <p:cNvSpPr>
            <a:spLocks/>
          </p:cNvSpPr>
          <p:nvPr/>
        </p:nvSpPr>
        <p:spPr bwMode="auto">
          <a:xfrm>
            <a:off x="2300288" y="2481263"/>
            <a:ext cx="2095500" cy="2212975"/>
          </a:xfrm>
          <a:custGeom>
            <a:avLst/>
            <a:gdLst>
              <a:gd name="T0" fmla="*/ 0 w 1320"/>
              <a:gd name="T1" fmla="*/ 0 h 1394"/>
              <a:gd name="T2" fmla="*/ 0 w 1320"/>
              <a:gd name="T3" fmla="*/ 1394 h 1394"/>
              <a:gd name="T4" fmla="*/ 1320 w 1320"/>
              <a:gd name="T5" fmla="*/ 1394 h 1394"/>
              <a:gd name="T6" fmla="*/ 0 w 1320"/>
              <a:gd name="T7" fmla="*/ 0 h 1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394">
                <a:moveTo>
                  <a:pt x="0" y="0"/>
                </a:moveTo>
                <a:lnTo>
                  <a:pt x="0" y="1394"/>
                </a:lnTo>
                <a:lnTo>
                  <a:pt x="1320" y="139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3" name="Freeform 17"/>
          <p:cNvSpPr>
            <a:spLocks/>
          </p:cNvSpPr>
          <p:nvPr/>
        </p:nvSpPr>
        <p:spPr bwMode="auto">
          <a:xfrm>
            <a:off x="2300288" y="2481263"/>
            <a:ext cx="2095500" cy="2212975"/>
          </a:xfrm>
          <a:custGeom>
            <a:avLst/>
            <a:gdLst>
              <a:gd name="T0" fmla="*/ 0 w 1320"/>
              <a:gd name="T1" fmla="*/ 0 h 1394"/>
              <a:gd name="T2" fmla="*/ 0 w 1320"/>
              <a:gd name="T3" fmla="*/ 1394 h 1394"/>
              <a:gd name="T4" fmla="*/ 1320 w 1320"/>
              <a:gd name="T5" fmla="*/ 1394 h 1394"/>
              <a:gd name="T6" fmla="*/ 0 w 1320"/>
              <a:gd name="T7" fmla="*/ 0 h 1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0" h="1394">
                <a:moveTo>
                  <a:pt x="0" y="0"/>
                </a:moveTo>
                <a:lnTo>
                  <a:pt x="0" y="1394"/>
                </a:lnTo>
                <a:lnTo>
                  <a:pt x="1320" y="1394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2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4538" y="1798638"/>
            <a:ext cx="5400675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55" name="Line 19"/>
          <p:cNvSpPr>
            <a:spLocks noChangeShapeType="1"/>
          </p:cNvSpPr>
          <p:nvPr/>
        </p:nvSpPr>
        <p:spPr bwMode="auto">
          <a:xfrm>
            <a:off x="2017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6" name="Line 20"/>
          <p:cNvSpPr>
            <a:spLocks noChangeShapeType="1"/>
          </p:cNvSpPr>
          <p:nvPr/>
        </p:nvSpPr>
        <p:spPr bwMode="auto">
          <a:xfrm>
            <a:off x="2081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7" name="Line 21"/>
          <p:cNvSpPr>
            <a:spLocks noChangeShapeType="1"/>
          </p:cNvSpPr>
          <p:nvPr/>
        </p:nvSpPr>
        <p:spPr bwMode="auto">
          <a:xfrm>
            <a:off x="2144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8" name="Line 22"/>
          <p:cNvSpPr>
            <a:spLocks noChangeShapeType="1"/>
          </p:cNvSpPr>
          <p:nvPr/>
        </p:nvSpPr>
        <p:spPr bwMode="auto">
          <a:xfrm>
            <a:off x="2208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9" name="Line 23"/>
          <p:cNvSpPr>
            <a:spLocks noChangeShapeType="1"/>
          </p:cNvSpPr>
          <p:nvPr/>
        </p:nvSpPr>
        <p:spPr bwMode="auto">
          <a:xfrm>
            <a:off x="2271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0" name="Line 24"/>
          <p:cNvSpPr>
            <a:spLocks noChangeShapeType="1"/>
          </p:cNvSpPr>
          <p:nvPr/>
        </p:nvSpPr>
        <p:spPr bwMode="auto">
          <a:xfrm>
            <a:off x="2335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1" name="Line 25"/>
          <p:cNvSpPr>
            <a:spLocks noChangeShapeType="1"/>
          </p:cNvSpPr>
          <p:nvPr/>
        </p:nvSpPr>
        <p:spPr bwMode="auto">
          <a:xfrm>
            <a:off x="2398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2" name="Line 26"/>
          <p:cNvSpPr>
            <a:spLocks noChangeShapeType="1"/>
          </p:cNvSpPr>
          <p:nvPr/>
        </p:nvSpPr>
        <p:spPr bwMode="auto">
          <a:xfrm>
            <a:off x="2462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3" name="Line 27"/>
          <p:cNvSpPr>
            <a:spLocks noChangeShapeType="1"/>
          </p:cNvSpPr>
          <p:nvPr/>
        </p:nvSpPr>
        <p:spPr bwMode="auto">
          <a:xfrm>
            <a:off x="2525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4" name="Line 28"/>
          <p:cNvSpPr>
            <a:spLocks noChangeShapeType="1"/>
          </p:cNvSpPr>
          <p:nvPr/>
        </p:nvSpPr>
        <p:spPr bwMode="auto">
          <a:xfrm>
            <a:off x="2589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5" name="Line 29"/>
          <p:cNvSpPr>
            <a:spLocks noChangeShapeType="1"/>
          </p:cNvSpPr>
          <p:nvPr/>
        </p:nvSpPr>
        <p:spPr bwMode="auto">
          <a:xfrm>
            <a:off x="2652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6" name="Line 30"/>
          <p:cNvSpPr>
            <a:spLocks noChangeShapeType="1"/>
          </p:cNvSpPr>
          <p:nvPr/>
        </p:nvSpPr>
        <p:spPr bwMode="auto">
          <a:xfrm>
            <a:off x="2716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7" name="Line 31"/>
          <p:cNvSpPr>
            <a:spLocks noChangeShapeType="1"/>
          </p:cNvSpPr>
          <p:nvPr/>
        </p:nvSpPr>
        <p:spPr bwMode="auto">
          <a:xfrm>
            <a:off x="2779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8" name="Line 32"/>
          <p:cNvSpPr>
            <a:spLocks noChangeShapeType="1"/>
          </p:cNvSpPr>
          <p:nvPr/>
        </p:nvSpPr>
        <p:spPr bwMode="auto">
          <a:xfrm>
            <a:off x="2843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69" name="Line 33"/>
          <p:cNvSpPr>
            <a:spLocks noChangeShapeType="1"/>
          </p:cNvSpPr>
          <p:nvPr/>
        </p:nvSpPr>
        <p:spPr bwMode="auto">
          <a:xfrm>
            <a:off x="2906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0" name="Line 34"/>
          <p:cNvSpPr>
            <a:spLocks noChangeShapeType="1"/>
          </p:cNvSpPr>
          <p:nvPr/>
        </p:nvSpPr>
        <p:spPr bwMode="auto">
          <a:xfrm>
            <a:off x="2970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1" name="Line 35"/>
          <p:cNvSpPr>
            <a:spLocks noChangeShapeType="1"/>
          </p:cNvSpPr>
          <p:nvPr/>
        </p:nvSpPr>
        <p:spPr bwMode="auto">
          <a:xfrm>
            <a:off x="3033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2" name="Line 36"/>
          <p:cNvSpPr>
            <a:spLocks noChangeShapeType="1"/>
          </p:cNvSpPr>
          <p:nvPr/>
        </p:nvSpPr>
        <p:spPr bwMode="auto">
          <a:xfrm>
            <a:off x="3097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3" name="Line 37"/>
          <p:cNvSpPr>
            <a:spLocks noChangeShapeType="1"/>
          </p:cNvSpPr>
          <p:nvPr/>
        </p:nvSpPr>
        <p:spPr bwMode="auto">
          <a:xfrm>
            <a:off x="3160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4" name="Line 38"/>
          <p:cNvSpPr>
            <a:spLocks noChangeShapeType="1"/>
          </p:cNvSpPr>
          <p:nvPr/>
        </p:nvSpPr>
        <p:spPr bwMode="auto">
          <a:xfrm>
            <a:off x="3224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5" name="Line 39"/>
          <p:cNvSpPr>
            <a:spLocks noChangeShapeType="1"/>
          </p:cNvSpPr>
          <p:nvPr/>
        </p:nvSpPr>
        <p:spPr bwMode="auto">
          <a:xfrm>
            <a:off x="3287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6" name="Line 40"/>
          <p:cNvSpPr>
            <a:spLocks noChangeShapeType="1"/>
          </p:cNvSpPr>
          <p:nvPr/>
        </p:nvSpPr>
        <p:spPr bwMode="auto">
          <a:xfrm>
            <a:off x="3351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7" name="Line 41"/>
          <p:cNvSpPr>
            <a:spLocks noChangeShapeType="1"/>
          </p:cNvSpPr>
          <p:nvPr/>
        </p:nvSpPr>
        <p:spPr bwMode="auto">
          <a:xfrm>
            <a:off x="3414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8" name="Line 42"/>
          <p:cNvSpPr>
            <a:spLocks noChangeShapeType="1"/>
          </p:cNvSpPr>
          <p:nvPr/>
        </p:nvSpPr>
        <p:spPr bwMode="auto">
          <a:xfrm>
            <a:off x="3478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79" name="Line 43"/>
          <p:cNvSpPr>
            <a:spLocks noChangeShapeType="1"/>
          </p:cNvSpPr>
          <p:nvPr/>
        </p:nvSpPr>
        <p:spPr bwMode="auto">
          <a:xfrm>
            <a:off x="3541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0" name="Line 44"/>
          <p:cNvSpPr>
            <a:spLocks noChangeShapeType="1"/>
          </p:cNvSpPr>
          <p:nvPr/>
        </p:nvSpPr>
        <p:spPr bwMode="auto">
          <a:xfrm>
            <a:off x="3605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1" name="Line 45"/>
          <p:cNvSpPr>
            <a:spLocks noChangeShapeType="1"/>
          </p:cNvSpPr>
          <p:nvPr/>
        </p:nvSpPr>
        <p:spPr bwMode="auto">
          <a:xfrm>
            <a:off x="3668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2" name="Line 46"/>
          <p:cNvSpPr>
            <a:spLocks noChangeShapeType="1"/>
          </p:cNvSpPr>
          <p:nvPr/>
        </p:nvSpPr>
        <p:spPr bwMode="auto">
          <a:xfrm>
            <a:off x="3732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3" name="Line 47"/>
          <p:cNvSpPr>
            <a:spLocks noChangeShapeType="1"/>
          </p:cNvSpPr>
          <p:nvPr/>
        </p:nvSpPr>
        <p:spPr bwMode="auto">
          <a:xfrm>
            <a:off x="3795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4" name="Line 48"/>
          <p:cNvSpPr>
            <a:spLocks noChangeShapeType="1"/>
          </p:cNvSpPr>
          <p:nvPr/>
        </p:nvSpPr>
        <p:spPr bwMode="auto">
          <a:xfrm>
            <a:off x="3859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5" name="Line 49"/>
          <p:cNvSpPr>
            <a:spLocks noChangeShapeType="1"/>
          </p:cNvSpPr>
          <p:nvPr/>
        </p:nvSpPr>
        <p:spPr bwMode="auto">
          <a:xfrm>
            <a:off x="3922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6" name="Line 50"/>
          <p:cNvSpPr>
            <a:spLocks noChangeShapeType="1"/>
          </p:cNvSpPr>
          <p:nvPr/>
        </p:nvSpPr>
        <p:spPr bwMode="auto">
          <a:xfrm>
            <a:off x="3986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7" name="Line 51"/>
          <p:cNvSpPr>
            <a:spLocks noChangeShapeType="1"/>
          </p:cNvSpPr>
          <p:nvPr/>
        </p:nvSpPr>
        <p:spPr bwMode="auto">
          <a:xfrm>
            <a:off x="4049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8" name="Line 52"/>
          <p:cNvSpPr>
            <a:spLocks noChangeShapeType="1"/>
          </p:cNvSpPr>
          <p:nvPr/>
        </p:nvSpPr>
        <p:spPr bwMode="auto">
          <a:xfrm>
            <a:off x="4113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89" name="Line 53"/>
          <p:cNvSpPr>
            <a:spLocks noChangeShapeType="1"/>
          </p:cNvSpPr>
          <p:nvPr/>
        </p:nvSpPr>
        <p:spPr bwMode="auto">
          <a:xfrm>
            <a:off x="4176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0" name="Line 54"/>
          <p:cNvSpPr>
            <a:spLocks noChangeShapeType="1"/>
          </p:cNvSpPr>
          <p:nvPr/>
        </p:nvSpPr>
        <p:spPr bwMode="auto">
          <a:xfrm>
            <a:off x="4240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1" name="Line 55"/>
          <p:cNvSpPr>
            <a:spLocks noChangeShapeType="1"/>
          </p:cNvSpPr>
          <p:nvPr/>
        </p:nvSpPr>
        <p:spPr bwMode="auto">
          <a:xfrm>
            <a:off x="4303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2" name="Line 56"/>
          <p:cNvSpPr>
            <a:spLocks noChangeShapeType="1"/>
          </p:cNvSpPr>
          <p:nvPr/>
        </p:nvSpPr>
        <p:spPr bwMode="auto">
          <a:xfrm>
            <a:off x="4367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3" name="Line 57"/>
          <p:cNvSpPr>
            <a:spLocks noChangeShapeType="1"/>
          </p:cNvSpPr>
          <p:nvPr/>
        </p:nvSpPr>
        <p:spPr bwMode="auto">
          <a:xfrm>
            <a:off x="4430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4" name="Line 58"/>
          <p:cNvSpPr>
            <a:spLocks noChangeShapeType="1"/>
          </p:cNvSpPr>
          <p:nvPr/>
        </p:nvSpPr>
        <p:spPr bwMode="auto">
          <a:xfrm>
            <a:off x="4494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5" name="Line 59"/>
          <p:cNvSpPr>
            <a:spLocks noChangeShapeType="1"/>
          </p:cNvSpPr>
          <p:nvPr/>
        </p:nvSpPr>
        <p:spPr bwMode="auto">
          <a:xfrm>
            <a:off x="4557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6" name="Line 60"/>
          <p:cNvSpPr>
            <a:spLocks noChangeShapeType="1"/>
          </p:cNvSpPr>
          <p:nvPr/>
        </p:nvSpPr>
        <p:spPr bwMode="auto">
          <a:xfrm>
            <a:off x="4621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7" name="Line 61"/>
          <p:cNvSpPr>
            <a:spLocks noChangeShapeType="1"/>
          </p:cNvSpPr>
          <p:nvPr/>
        </p:nvSpPr>
        <p:spPr bwMode="auto">
          <a:xfrm>
            <a:off x="4684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8" name="Line 62"/>
          <p:cNvSpPr>
            <a:spLocks noChangeShapeType="1"/>
          </p:cNvSpPr>
          <p:nvPr/>
        </p:nvSpPr>
        <p:spPr bwMode="auto">
          <a:xfrm>
            <a:off x="4748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99" name="Line 63"/>
          <p:cNvSpPr>
            <a:spLocks noChangeShapeType="1"/>
          </p:cNvSpPr>
          <p:nvPr/>
        </p:nvSpPr>
        <p:spPr bwMode="auto">
          <a:xfrm>
            <a:off x="4811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0" name="Line 64"/>
          <p:cNvSpPr>
            <a:spLocks noChangeShapeType="1"/>
          </p:cNvSpPr>
          <p:nvPr/>
        </p:nvSpPr>
        <p:spPr bwMode="auto">
          <a:xfrm>
            <a:off x="4875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1" name="Line 65"/>
          <p:cNvSpPr>
            <a:spLocks noChangeShapeType="1"/>
          </p:cNvSpPr>
          <p:nvPr/>
        </p:nvSpPr>
        <p:spPr bwMode="auto">
          <a:xfrm>
            <a:off x="4938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2" name="Line 66"/>
          <p:cNvSpPr>
            <a:spLocks noChangeShapeType="1"/>
          </p:cNvSpPr>
          <p:nvPr/>
        </p:nvSpPr>
        <p:spPr bwMode="auto">
          <a:xfrm>
            <a:off x="5002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3" name="Line 67"/>
          <p:cNvSpPr>
            <a:spLocks noChangeShapeType="1"/>
          </p:cNvSpPr>
          <p:nvPr/>
        </p:nvSpPr>
        <p:spPr bwMode="auto">
          <a:xfrm>
            <a:off x="5065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4" name="Line 68"/>
          <p:cNvSpPr>
            <a:spLocks noChangeShapeType="1"/>
          </p:cNvSpPr>
          <p:nvPr/>
        </p:nvSpPr>
        <p:spPr bwMode="auto">
          <a:xfrm>
            <a:off x="5129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5" name="Line 69"/>
          <p:cNvSpPr>
            <a:spLocks noChangeShapeType="1"/>
          </p:cNvSpPr>
          <p:nvPr/>
        </p:nvSpPr>
        <p:spPr bwMode="auto">
          <a:xfrm>
            <a:off x="5192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6" name="Line 70"/>
          <p:cNvSpPr>
            <a:spLocks noChangeShapeType="1"/>
          </p:cNvSpPr>
          <p:nvPr/>
        </p:nvSpPr>
        <p:spPr bwMode="auto">
          <a:xfrm>
            <a:off x="5256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7" name="Line 71"/>
          <p:cNvSpPr>
            <a:spLocks noChangeShapeType="1"/>
          </p:cNvSpPr>
          <p:nvPr/>
        </p:nvSpPr>
        <p:spPr bwMode="auto">
          <a:xfrm>
            <a:off x="5319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8" name="Line 72"/>
          <p:cNvSpPr>
            <a:spLocks noChangeShapeType="1"/>
          </p:cNvSpPr>
          <p:nvPr/>
        </p:nvSpPr>
        <p:spPr bwMode="auto">
          <a:xfrm>
            <a:off x="5383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09" name="Line 73"/>
          <p:cNvSpPr>
            <a:spLocks noChangeShapeType="1"/>
          </p:cNvSpPr>
          <p:nvPr/>
        </p:nvSpPr>
        <p:spPr bwMode="auto">
          <a:xfrm>
            <a:off x="5446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0" name="Line 74"/>
          <p:cNvSpPr>
            <a:spLocks noChangeShapeType="1"/>
          </p:cNvSpPr>
          <p:nvPr/>
        </p:nvSpPr>
        <p:spPr bwMode="auto">
          <a:xfrm>
            <a:off x="5510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1" name="Line 75"/>
          <p:cNvSpPr>
            <a:spLocks noChangeShapeType="1"/>
          </p:cNvSpPr>
          <p:nvPr/>
        </p:nvSpPr>
        <p:spPr bwMode="auto">
          <a:xfrm>
            <a:off x="5573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2" name="Line 76"/>
          <p:cNvSpPr>
            <a:spLocks noChangeShapeType="1"/>
          </p:cNvSpPr>
          <p:nvPr/>
        </p:nvSpPr>
        <p:spPr bwMode="auto">
          <a:xfrm>
            <a:off x="5637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3" name="Line 77"/>
          <p:cNvSpPr>
            <a:spLocks noChangeShapeType="1"/>
          </p:cNvSpPr>
          <p:nvPr/>
        </p:nvSpPr>
        <p:spPr bwMode="auto">
          <a:xfrm>
            <a:off x="5700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4" name="Line 78"/>
          <p:cNvSpPr>
            <a:spLocks noChangeShapeType="1"/>
          </p:cNvSpPr>
          <p:nvPr/>
        </p:nvSpPr>
        <p:spPr bwMode="auto">
          <a:xfrm>
            <a:off x="5764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5" name="Line 79"/>
          <p:cNvSpPr>
            <a:spLocks noChangeShapeType="1"/>
          </p:cNvSpPr>
          <p:nvPr/>
        </p:nvSpPr>
        <p:spPr bwMode="auto">
          <a:xfrm>
            <a:off x="5827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6" name="Line 80"/>
          <p:cNvSpPr>
            <a:spLocks noChangeShapeType="1"/>
          </p:cNvSpPr>
          <p:nvPr/>
        </p:nvSpPr>
        <p:spPr bwMode="auto">
          <a:xfrm>
            <a:off x="5891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7" name="Line 81"/>
          <p:cNvSpPr>
            <a:spLocks noChangeShapeType="1"/>
          </p:cNvSpPr>
          <p:nvPr/>
        </p:nvSpPr>
        <p:spPr bwMode="auto">
          <a:xfrm>
            <a:off x="5954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8" name="Line 82"/>
          <p:cNvSpPr>
            <a:spLocks noChangeShapeType="1"/>
          </p:cNvSpPr>
          <p:nvPr/>
        </p:nvSpPr>
        <p:spPr bwMode="auto">
          <a:xfrm>
            <a:off x="6018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19" name="Line 83"/>
          <p:cNvSpPr>
            <a:spLocks noChangeShapeType="1"/>
          </p:cNvSpPr>
          <p:nvPr/>
        </p:nvSpPr>
        <p:spPr bwMode="auto">
          <a:xfrm>
            <a:off x="6081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0" name="Line 84"/>
          <p:cNvSpPr>
            <a:spLocks noChangeShapeType="1"/>
          </p:cNvSpPr>
          <p:nvPr/>
        </p:nvSpPr>
        <p:spPr bwMode="auto">
          <a:xfrm>
            <a:off x="6145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1" name="Line 85"/>
          <p:cNvSpPr>
            <a:spLocks noChangeShapeType="1"/>
          </p:cNvSpPr>
          <p:nvPr/>
        </p:nvSpPr>
        <p:spPr bwMode="auto">
          <a:xfrm>
            <a:off x="6208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2" name="Line 86"/>
          <p:cNvSpPr>
            <a:spLocks noChangeShapeType="1"/>
          </p:cNvSpPr>
          <p:nvPr/>
        </p:nvSpPr>
        <p:spPr bwMode="auto">
          <a:xfrm>
            <a:off x="6272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3" name="Line 87"/>
          <p:cNvSpPr>
            <a:spLocks noChangeShapeType="1"/>
          </p:cNvSpPr>
          <p:nvPr/>
        </p:nvSpPr>
        <p:spPr bwMode="auto">
          <a:xfrm>
            <a:off x="6335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4" name="Line 88"/>
          <p:cNvSpPr>
            <a:spLocks noChangeShapeType="1"/>
          </p:cNvSpPr>
          <p:nvPr/>
        </p:nvSpPr>
        <p:spPr bwMode="auto">
          <a:xfrm>
            <a:off x="6399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" name="Line 89"/>
          <p:cNvSpPr>
            <a:spLocks noChangeShapeType="1"/>
          </p:cNvSpPr>
          <p:nvPr/>
        </p:nvSpPr>
        <p:spPr bwMode="auto">
          <a:xfrm>
            <a:off x="6462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" name="Line 90"/>
          <p:cNvSpPr>
            <a:spLocks noChangeShapeType="1"/>
          </p:cNvSpPr>
          <p:nvPr/>
        </p:nvSpPr>
        <p:spPr bwMode="auto">
          <a:xfrm>
            <a:off x="6526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" name="Line 91"/>
          <p:cNvSpPr>
            <a:spLocks noChangeShapeType="1"/>
          </p:cNvSpPr>
          <p:nvPr/>
        </p:nvSpPr>
        <p:spPr bwMode="auto">
          <a:xfrm>
            <a:off x="6589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" name="Line 92"/>
          <p:cNvSpPr>
            <a:spLocks noChangeShapeType="1"/>
          </p:cNvSpPr>
          <p:nvPr/>
        </p:nvSpPr>
        <p:spPr bwMode="auto">
          <a:xfrm>
            <a:off x="6653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" name="Line 93"/>
          <p:cNvSpPr>
            <a:spLocks noChangeShapeType="1"/>
          </p:cNvSpPr>
          <p:nvPr/>
        </p:nvSpPr>
        <p:spPr bwMode="auto">
          <a:xfrm>
            <a:off x="6716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" name="Line 94"/>
          <p:cNvSpPr>
            <a:spLocks noChangeShapeType="1"/>
          </p:cNvSpPr>
          <p:nvPr/>
        </p:nvSpPr>
        <p:spPr bwMode="auto">
          <a:xfrm>
            <a:off x="67802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" name="Line 95"/>
          <p:cNvSpPr>
            <a:spLocks noChangeShapeType="1"/>
          </p:cNvSpPr>
          <p:nvPr/>
        </p:nvSpPr>
        <p:spPr bwMode="auto">
          <a:xfrm>
            <a:off x="6843713" y="4068763"/>
            <a:ext cx="38100" cy="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" name="Line 96"/>
          <p:cNvSpPr>
            <a:spLocks noChangeShapeType="1"/>
          </p:cNvSpPr>
          <p:nvPr/>
        </p:nvSpPr>
        <p:spPr bwMode="auto">
          <a:xfrm flipH="1" flipV="1">
            <a:off x="3160713" y="4598988"/>
            <a:ext cx="330200" cy="66040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3" name="Freeform 97"/>
          <p:cNvSpPr>
            <a:spLocks/>
          </p:cNvSpPr>
          <p:nvPr/>
        </p:nvSpPr>
        <p:spPr bwMode="auto">
          <a:xfrm>
            <a:off x="3122613" y="4525963"/>
            <a:ext cx="95250" cy="120650"/>
          </a:xfrm>
          <a:custGeom>
            <a:avLst/>
            <a:gdLst>
              <a:gd name="T0" fmla="*/ 0 w 60"/>
              <a:gd name="T1" fmla="*/ 0 h 76"/>
              <a:gd name="T2" fmla="*/ 60 w 60"/>
              <a:gd name="T3" fmla="*/ 50 h 76"/>
              <a:gd name="T4" fmla="*/ 26 w 60"/>
              <a:gd name="T5" fmla="*/ 48 h 76"/>
              <a:gd name="T6" fmla="*/ 6 w 60"/>
              <a:gd name="T7" fmla="*/ 76 h 76"/>
              <a:gd name="T8" fmla="*/ 0 w 60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0" y="0"/>
                </a:moveTo>
                <a:lnTo>
                  <a:pt x="60" y="50"/>
                </a:lnTo>
                <a:lnTo>
                  <a:pt x="26" y="48"/>
                </a:lnTo>
                <a:lnTo>
                  <a:pt x="6" y="76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" name="Freeform 98"/>
          <p:cNvSpPr>
            <a:spLocks/>
          </p:cNvSpPr>
          <p:nvPr/>
        </p:nvSpPr>
        <p:spPr bwMode="auto">
          <a:xfrm>
            <a:off x="3122613" y="4525963"/>
            <a:ext cx="95250" cy="120650"/>
          </a:xfrm>
          <a:custGeom>
            <a:avLst/>
            <a:gdLst>
              <a:gd name="T0" fmla="*/ 0 w 60"/>
              <a:gd name="T1" fmla="*/ 0 h 76"/>
              <a:gd name="T2" fmla="*/ 60 w 60"/>
              <a:gd name="T3" fmla="*/ 50 h 76"/>
              <a:gd name="T4" fmla="*/ 26 w 60"/>
              <a:gd name="T5" fmla="*/ 48 h 76"/>
              <a:gd name="T6" fmla="*/ 6 w 60"/>
              <a:gd name="T7" fmla="*/ 76 h 76"/>
              <a:gd name="T8" fmla="*/ 0 w 60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6">
                <a:moveTo>
                  <a:pt x="0" y="0"/>
                </a:moveTo>
                <a:lnTo>
                  <a:pt x="60" y="50"/>
                </a:lnTo>
                <a:lnTo>
                  <a:pt x="26" y="48"/>
                </a:lnTo>
                <a:lnTo>
                  <a:pt x="6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5" name="Line 99"/>
          <p:cNvSpPr>
            <a:spLocks noChangeShapeType="1"/>
          </p:cNvSpPr>
          <p:nvPr/>
        </p:nvSpPr>
        <p:spPr bwMode="auto">
          <a:xfrm flipH="1">
            <a:off x="5237163" y="3446463"/>
            <a:ext cx="466725" cy="463550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6" name="Freeform 100"/>
          <p:cNvSpPr>
            <a:spLocks/>
          </p:cNvSpPr>
          <p:nvPr/>
        </p:nvSpPr>
        <p:spPr bwMode="auto">
          <a:xfrm>
            <a:off x="5180013" y="3852863"/>
            <a:ext cx="114300" cy="111125"/>
          </a:xfrm>
          <a:custGeom>
            <a:avLst/>
            <a:gdLst>
              <a:gd name="T0" fmla="*/ 0 w 72"/>
              <a:gd name="T1" fmla="*/ 70 h 70"/>
              <a:gd name="T2" fmla="*/ 30 w 72"/>
              <a:gd name="T3" fmla="*/ 0 h 70"/>
              <a:gd name="T4" fmla="*/ 40 w 72"/>
              <a:gd name="T5" fmla="*/ 32 h 70"/>
              <a:gd name="T6" fmla="*/ 72 w 72"/>
              <a:gd name="T7" fmla="*/ 42 h 70"/>
              <a:gd name="T8" fmla="*/ 0 w 72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70"/>
                </a:moveTo>
                <a:lnTo>
                  <a:pt x="30" y="0"/>
                </a:lnTo>
                <a:lnTo>
                  <a:pt x="40" y="32"/>
                </a:lnTo>
                <a:lnTo>
                  <a:pt x="72" y="42"/>
                </a:lnTo>
                <a:lnTo>
                  <a:pt x="0" y="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7" name="Freeform 101"/>
          <p:cNvSpPr>
            <a:spLocks/>
          </p:cNvSpPr>
          <p:nvPr/>
        </p:nvSpPr>
        <p:spPr bwMode="auto">
          <a:xfrm>
            <a:off x="5180013" y="3852863"/>
            <a:ext cx="114300" cy="111125"/>
          </a:xfrm>
          <a:custGeom>
            <a:avLst/>
            <a:gdLst>
              <a:gd name="T0" fmla="*/ 0 w 72"/>
              <a:gd name="T1" fmla="*/ 70 h 70"/>
              <a:gd name="T2" fmla="*/ 30 w 72"/>
              <a:gd name="T3" fmla="*/ 0 h 70"/>
              <a:gd name="T4" fmla="*/ 40 w 72"/>
              <a:gd name="T5" fmla="*/ 32 h 70"/>
              <a:gd name="T6" fmla="*/ 72 w 72"/>
              <a:gd name="T7" fmla="*/ 42 h 70"/>
              <a:gd name="T8" fmla="*/ 0 w 72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70"/>
                </a:moveTo>
                <a:lnTo>
                  <a:pt x="30" y="0"/>
                </a:lnTo>
                <a:lnTo>
                  <a:pt x="40" y="32"/>
                </a:lnTo>
                <a:lnTo>
                  <a:pt x="72" y="42"/>
                </a:lnTo>
                <a:lnTo>
                  <a:pt x="0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" name="Line 102"/>
          <p:cNvSpPr>
            <a:spLocks noChangeShapeType="1"/>
          </p:cNvSpPr>
          <p:nvPr/>
        </p:nvSpPr>
        <p:spPr bwMode="auto">
          <a:xfrm flipH="1" flipV="1">
            <a:off x="4078288" y="2592388"/>
            <a:ext cx="1454150" cy="56832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" name="Freeform 103"/>
          <p:cNvSpPr>
            <a:spLocks/>
          </p:cNvSpPr>
          <p:nvPr/>
        </p:nvSpPr>
        <p:spPr bwMode="auto">
          <a:xfrm>
            <a:off x="4005263" y="2560638"/>
            <a:ext cx="120650" cy="85725"/>
          </a:xfrm>
          <a:custGeom>
            <a:avLst/>
            <a:gdLst>
              <a:gd name="T0" fmla="*/ 0 w 76"/>
              <a:gd name="T1" fmla="*/ 2 h 54"/>
              <a:gd name="T2" fmla="*/ 76 w 76"/>
              <a:gd name="T3" fmla="*/ 0 h 54"/>
              <a:gd name="T4" fmla="*/ 50 w 76"/>
              <a:gd name="T5" fmla="*/ 22 h 54"/>
              <a:gd name="T6" fmla="*/ 56 w 76"/>
              <a:gd name="T7" fmla="*/ 54 h 54"/>
              <a:gd name="T8" fmla="*/ 0 w 76"/>
              <a:gd name="T9" fmla="*/ 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4">
                <a:moveTo>
                  <a:pt x="0" y="2"/>
                </a:moveTo>
                <a:lnTo>
                  <a:pt x="76" y="0"/>
                </a:lnTo>
                <a:lnTo>
                  <a:pt x="50" y="22"/>
                </a:lnTo>
                <a:lnTo>
                  <a:pt x="56" y="54"/>
                </a:lnTo>
                <a:lnTo>
                  <a:pt x="0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" name="Freeform 104"/>
          <p:cNvSpPr>
            <a:spLocks/>
          </p:cNvSpPr>
          <p:nvPr/>
        </p:nvSpPr>
        <p:spPr bwMode="auto">
          <a:xfrm>
            <a:off x="4005263" y="2560638"/>
            <a:ext cx="120650" cy="85725"/>
          </a:xfrm>
          <a:custGeom>
            <a:avLst/>
            <a:gdLst>
              <a:gd name="T0" fmla="*/ 0 w 76"/>
              <a:gd name="T1" fmla="*/ 2 h 54"/>
              <a:gd name="T2" fmla="*/ 76 w 76"/>
              <a:gd name="T3" fmla="*/ 0 h 54"/>
              <a:gd name="T4" fmla="*/ 50 w 76"/>
              <a:gd name="T5" fmla="*/ 22 h 54"/>
              <a:gd name="T6" fmla="*/ 56 w 76"/>
              <a:gd name="T7" fmla="*/ 54 h 54"/>
              <a:gd name="T8" fmla="*/ 0 w 76"/>
              <a:gd name="T9" fmla="*/ 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4">
                <a:moveTo>
                  <a:pt x="0" y="2"/>
                </a:moveTo>
                <a:lnTo>
                  <a:pt x="76" y="0"/>
                </a:lnTo>
                <a:lnTo>
                  <a:pt x="50" y="22"/>
                </a:lnTo>
                <a:lnTo>
                  <a:pt x="56" y="54"/>
                </a:lnTo>
                <a:lnTo>
                  <a:pt x="0" y="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" name="Rectangle 105"/>
          <p:cNvSpPr>
            <a:spLocks noChangeArrowheads="1"/>
          </p:cNvSpPr>
          <p:nvPr/>
        </p:nvSpPr>
        <p:spPr bwMode="auto">
          <a:xfrm>
            <a:off x="5316538" y="2744788"/>
            <a:ext cx="2098675" cy="8350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342" name="Picture 10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4538" y="1798638"/>
            <a:ext cx="5400675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43" name="Rectangle 107"/>
          <p:cNvSpPr>
            <a:spLocks noChangeArrowheads="1"/>
          </p:cNvSpPr>
          <p:nvPr/>
        </p:nvSpPr>
        <p:spPr bwMode="auto">
          <a:xfrm>
            <a:off x="2297113" y="1954213"/>
            <a:ext cx="2101850" cy="4603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" name="Rectangle 108"/>
          <p:cNvSpPr>
            <a:spLocks noChangeArrowheads="1"/>
          </p:cNvSpPr>
          <p:nvPr/>
        </p:nvSpPr>
        <p:spPr bwMode="auto">
          <a:xfrm>
            <a:off x="2297113" y="1954213"/>
            <a:ext cx="2101850" cy="460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" name="Rectangle 109"/>
          <p:cNvSpPr>
            <a:spLocks noChangeArrowheads="1"/>
          </p:cNvSpPr>
          <p:nvPr/>
        </p:nvSpPr>
        <p:spPr bwMode="auto">
          <a:xfrm>
            <a:off x="2297113" y="4894263"/>
            <a:ext cx="2673350" cy="469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" name="Rectangle 110"/>
          <p:cNvSpPr>
            <a:spLocks noChangeArrowheads="1"/>
          </p:cNvSpPr>
          <p:nvPr/>
        </p:nvSpPr>
        <p:spPr bwMode="auto">
          <a:xfrm>
            <a:off x="2297113" y="4894263"/>
            <a:ext cx="2673350" cy="469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" name="Line 111"/>
          <p:cNvSpPr>
            <a:spLocks noChangeShapeType="1"/>
          </p:cNvSpPr>
          <p:nvPr/>
        </p:nvSpPr>
        <p:spPr bwMode="auto">
          <a:xfrm flipV="1">
            <a:off x="4392613" y="2055813"/>
            <a:ext cx="1035050" cy="130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" name="Freeform 112"/>
          <p:cNvSpPr>
            <a:spLocks/>
          </p:cNvSpPr>
          <p:nvPr/>
        </p:nvSpPr>
        <p:spPr bwMode="auto">
          <a:xfrm>
            <a:off x="5389563" y="2011363"/>
            <a:ext cx="117475" cy="92075"/>
          </a:xfrm>
          <a:custGeom>
            <a:avLst/>
            <a:gdLst>
              <a:gd name="T0" fmla="*/ 74 w 74"/>
              <a:gd name="T1" fmla="*/ 20 h 58"/>
              <a:gd name="T2" fmla="*/ 6 w 74"/>
              <a:gd name="T3" fmla="*/ 58 h 58"/>
              <a:gd name="T4" fmla="*/ 20 w 74"/>
              <a:gd name="T5" fmla="*/ 28 h 58"/>
              <a:gd name="T6" fmla="*/ 0 w 74"/>
              <a:gd name="T7" fmla="*/ 0 h 58"/>
              <a:gd name="T8" fmla="*/ 74 w 74"/>
              <a:gd name="T9" fmla="*/ 2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58">
                <a:moveTo>
                  <a:pt x="74" y="20"/>
                </a:moveTo>
                <a:lnTo>
                  <a:pt x="6" y="58"/>
                </a:lnTo>
                <a:lnTo>
                  <a:pt x="20" y="28"/>
                </a:lnTo>
                <a:lnTo>
                  <a:pt x="0" y="0"/>
                </a:lnTo>
                <a:lnTo>
                  <a:pt x="74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" name="Freeform 113"/>
          <p:cNvSpPr>
            <a:spLocks/>
          </p:cNvSpPr>
          <p:nvPr/>
        </p:nvSpPr>
        <p:spPr bwMode="auto">
          <a:xfrm>
            <a:off x="5389563" y="2011363"/>
            <a:ext cx="117475" cy="92075"/>
          </a:xfrm>
          <a:custGeom>
            <a:avLst/>
            <a:gdLst>
              <a:gd name="T0" fmla="*/ 74 w 74"/>
              <a:gd name="T1" fmla="*/ 20 h 58"/>
              <a:gd name="T2" fmla="*/ 6 w 74"/>
              <a:gd name="T3" fmla="*/ 58 h 58"/>
              <a:gd name="T4" fmla="*/ 20 w 74"/>
              <a:gd name="T5" fmla="*/ 28 h 58"/>
              <a:gd name="T6" fmla="*/ 0 w 74"/>
              <a:gd name="T7" fmla="*/ 0 h 58"/>
              <a:gd name="T8" fmla="*/ 74 w 74"/>
              <a:gd name="T9" fmla="*/ 2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58">
                <a:moveTo>
                  <a:pt x="74" y="20"/>
                </a:moveTo>
                <a:lnTo>
                  <a:pt x="6" y="58"/>
                </a:lnTo>
                <a:lnTo>
                  <a:pt x="20" y="28"/>
                </a:lnTo>
                <a:lnTo>
                  <a:pt x="0" y="0"/>
                </a:lnTo>
                <a:lnTo>
                  <a:pt x="74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" name="Rectangle 114"/>
          <p:cNvSpPr>
            <a:spLocks noChangeArrowheads="1"/>
          </p:cNvSpPr>
          <p:nvPr/>
        </p:nvSpPr>
        <p:spPr bwMode="auto">
          <a:xfrm>
            <a:off x="2325688" y="4551363"/>
            <a:ext cx="6428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Opérationnels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" name="Rectangle 119"/>
          <p:cNvSpPr>
            <a:spLocks noChangeArrowheads="1"/>
          </p:cNvSpPr>
          <p:nvPr/>
        </p:nvSpPr>
        <p:spPr bwMode="auto">
          <a:xfrm>
            <a:off x="5608638" y="1846263"/>
            <a:ext cx="88485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Équipe de direction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" name="Rectangle 125"/>
          <p:cNvSpPr>
            <a:spLocks noChangeArrowheads="1"/>
          </p:cNvSpPr>
          <p:nvPr/>
        </p:nvSpPr>
        <p:spPr bwMode="auto">
          <a:xfrm>
            <a:off x="4125913" y="3227388"/>
            <a:ext cx="49372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8" name="Rectangle 132"/>
          <p:cNvSpPr>
            <a:spLocks noChangeArrowheads="1"/>
          </p:cNvSpPr>
          <p:nvPr/>
        </p:nvSpPr>
        <p:spPr bwMode="auto">
          <a:xfrm>
            <a:off x="2360613" y="1998663"/>
            <a:ext cx="187230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L’implication de la direction est maximale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début de processus de changement.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Elle diminue une fois les travaux lancés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413" name="Rectangle 177"/>
          <p:cNvSpPr>
            <a:spLocks noChangeArrowheads="1"/>
          </p:cNvSpPr>
          <p:nvPr/>
        </p:nvSpPr>
        <p:spPr bwMode="auto">
          <a:xfrm>
            <a:off x="2360613" y="4954588"/>
            <a:ext cx="257602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faible au début, l’implication des opérationnels croît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devient maximale lors de la phase de mise en œuvre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3" name="Rectangle 229"/>
          <p:cNvSpPr>
            <a:spLocks noChangeArrowheads="1"/>
          </p:cNvSpPr>
          <p:nvPr/>
        </p:nvSpPr>
        <p:spPr bwMode="auto">
          <a:xfrm>
            <a:off x="4191001" y="4186238"/>
            <a:ext cx="71333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Processus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changement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5" name="Rectangle 241"/>
          <p:cNvSpPr>
            <a:spLocks noChangeArrowheads="1"/>
          </p:cNvSpPr>
          <p:nvPr/>
        </p:nvSpPr>
        <p:spPr bwMode="auto">
          <a:xfrm>
            <a:off x="5408613" y="2792413"/>
            <a:ext cx="1958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à qui l’on demande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conduire un changement arrive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alors que la décision est prise, et termine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 mission alors que la mise en œuvre est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encore en cours. Pendant toute la mission,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son implication est égale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6137927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INSUFFLER LE CHANGEMENT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110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REGARD EXTERNE DU CONSULTANT ET LA CONDUITE DU CHANGEMENT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63737" y="2089571"/>
            <a:ext cx="5465064" cy="2995613"/>
            <a:chOff x="1963738" y="1946275"/>
            <a:chExt cx="5357906" cy="2936875"/>
          </a:xfrm>
        </p:grpSpPr>
        <p:sp>
          <p:nvSpPr>
            <p:cNvPr id="6204" name="Line 6"/>
            <p:cNvSpPr>
              <a:spLocks noChangeShapeType="1"/>
            </p:cNvSpPr>
            <p:nvPr/>
          </p:nvSpPr>
          <p:spPr bwMode="auto">
            <a:xfrm>
              <a:off x="2281238" y="27559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05" name="Line 7"/>
            <p:cNvSpPr>
              <a:spLocks noChangeShapeType="1"/>
            </p:cNvSpPr>
            <p:nvPr/>
          </p:nvSpPr>
          <p:spPr bwMode="auto">
            <a:xfrm>
              <a:off x="2281238" y="28194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06" name="Line 8"/>
            <p:cNvSpPr>
              <a:spLocks noChangeShapeType="1"/>
            </p:cNvSpPr>
            <p:nvPr/>
          </p:nvSpPr>
          <p:spPr bwMode="auto">
            <a:xfrm>
              <a:off x="2281238" y="28829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07" name="Line 9"/>
            <p:cNvSpPr>
              <a:spLocks noChangeShapeType="1"/>
            </p:cNvSpPr>
            <p:nvPr/>
          </p:nvSpPr>
          <p:spPr bwMode="auto">
            <a:xfrm>
              <a:off x="2281238" y="29464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08" name="Line 10"/>
            <p:cNvSpPr>
              <a:spLocks noChangeShapeType="1"/>
            </p:cNvSpPr>
            <p:nvPr/>
          </p:nvSpPr>
          <p:spPr bwMode="auto">
            <a:xfrm>
              <a:off x="2281238" y="30099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09" name="Line 11"/>
            <p:cNvSpPr>
              <a:spLocks noChangeShapeType="1"/>
            </p:cNvSpPr>
            <p:nvPr/>
          </p:nvSpPr>
          <p:spPr bwMode="auto">
            <a:xfrm>
              <a:off x="2281238" y="30734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0" name="Freeform 12"/>
            <p:cNvSpPr>
              <a:spLocks/>
            </p:cNvSpPr>
            <p:nvPr/>
          </p:nvSpPr>
          <p:spPr bwMode="auto">
            <a:xfrm>
              <a:off x="2281238" y="3136900"/>
              <a:ext cx="19050" cy="22225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14 h 14"/>
                <a:gd name="T4" fmla="*/ 12 w 1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lnTo>
                    <a:pt x="0" y="14"/>
                  </a:lnTo>
                  <a:lnTo>
                    <a:pt x="12" y="14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1" name="Line 13"/>
            <p:cNvSpPr>
              <a:spLocks noChangeShapeType="1"/>
            </p:cNvSpPr>
            <p:nvPr/>
          </p:nvSpPr>
          <p:spPr bwMode="auto">
            <a:xfrm>
              <a:off x="2325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2" name="Line 14"/>
            <p:cNvSpPr>
              <a:spLocks noChangeShapeType="1"/>
            </p:cNvSpPr>
            <p:nvPr/>
          </p:nvSpPr>
          <p:spPr bwMode="auto">
            <a:xfrm>
              <a:off x="2389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3" name="Line 15"/>
            <p:cNvSpPr>
              <a:spLocks noChangeShapeType="1"/>
            </p:cNvSpPr>
            <p:nvPr/>
          </p:nvSpPr>
          <p:spPr bwMode="auto">
            <a:xfrm>
              <a:off x="2452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4" name="Line 16"/>
            <p:cNvSpPr>
              <a:spLocks noChangeShapeType="1"/>
            </p:cNvSpPr>
            <p:nvPr/>
          </p:nvSpPr>
          <p:spPr bwMode="auto">
            <a:xfrm>
              <a:off x="2516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5" name="Line 17"/>
            <p:cNvSpPr>
              <a:spLocks noChangeShapeType="1"/>
            </p:cNvSpPr>
            <p:nvPr/>
          </p:nvSpPr>
          <p:spPr bwMode="auto">
            <a:xfrm>
              <a:off x="2579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6" name="Line 18"/>
            <p:cNvSpPr>
              <a:spLocks noChangeShapeType="1"/>
            </p:cNvSpPr>
            <p:nvPr/>
          </p:nvSpPr>
          <p:spPr bwMode="auto">
            <a:xfrm>
              <a:off x="2643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7" name="Line 19"/>
            <p:cNvSpPr>
              <a:spLocks noChangeShapeType="1"/>
            </p:cNvSpPr>
            <p:nvPr/>
          </p:nvSpPr>
          <p:spPr bwMode="auto">
            <a:xfrm>
              <a:off x="2706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8" name="Line 20"/>
            <p:cNvSpPr>
              <a:spLocks noChangeShapeType="1"/>
            </p:cNvSpPr>
            <p:nvPr/>
          </p:nvSpPr>
          <p:spPr bwMode="auto">
            <a:xfrm>
              <a:off x="2770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19" name="Line 21"/>
            <p:cNvSpPr>
              <a:spLocks noChangeShapeType="1"/>
            </p:cNvSpPr>
            <p:nvPr/>
          </p:nvSpPr>
          <p:spPr bwMode="auto">
            <a:xfrm>
              <a:off x="2833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0" name="Line 22"/>
            <p:cNvSpPr>
              <a:spLocks noChangeShapeType="1"/>
            </p:cNvSpPr>
            <p:nvPr/>
          </p:nvSpPr>
          <p:spPr bwMode="auto">
            <a:xfrm>
              <a:off x="2897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1" name="Line 23"/>
            <p:cNvSpPr>
              <a:spLocks noChangeShapeType="1"/>
            </p:cNvSpPr>
            <p:nvPr/>
          </p:nvSpPr>
          <p:spPr bwMode="auto">
            <a:xfrm>
              <a:off x="2960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2" name="Line 24"/>
            <p:cNvSpPr>
              <a:spLocks noChangeShapeType="1"/>
            </p:cNvSpPr>
            <p:nvPr/>
          </p:nvSpPr>
          <p:spPr bwMode="auto">
            <a:xfrm>
              <a:off x="3024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3" name="Line 25"/>
            <p:cNvSpPr>
              <a:spLocks noChangeShapeType="1"/>
            </p:cNvSpPr>
            <p:nvPr/>
          </p:nvSpPr>
          <p:spPr bwMode="auto">
            <a:xfrm>
              <a:off x="3087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4" name="Line 26"/>
            <p:cNvSpPr>
              <a:spLocks noChangeShapeType="1"/>
            </p:cNvSpPr>
            <p:nvPr/>
          </p:nvSpPr>
          <p:spPr bwMode="auto">
            <a:xfrm>
              <a:off x="3151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5" name="Line 27"/>
            <p:cNvSpPr>
              <a:spLocks noChangeShapeType="1"/>
            </p:cNvSpPr>
            <p:nvPr/>
          </p:nvSpPr>
          <p:spPr bwMode="auto">
            <a:xfrm>
              <a:off x="3214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6" name="Line 28"/>
            <p:cNvSpPr>
              <a:spLocks noChangeShapeType="1"/>
            </p:cNvSpPr>
            <p:nvPr/>
          </p:nvSpPr>
          <p:spPr bwMode="auto">
            <a:xfrm>
              <a:off x="3278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7" name="Line 29"/>
            <p:cNvSpPr>
              <a:spLocks noChangeShapeType="1"/>
            </p:cNvSpPr>
            <p:nvPr/>
          </p:nvSpPr>
          <p:spPr bwMode="auto">
            <a:xfrm>
              <a:off x="3341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8" name="Line 30"/>
            <p:cNvSpPr>
              <a:spLocks noChangeShapeType="1"/>
            </p:cNvSpPr>
            <p:nvPr/>
          </p:nvSpPr>
          <p:spPr bwMode="auto">
            <a:xfrm>
              <a:off x="3405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29" name="Line 31"/>
            <p:cNvSpPr>
              <a:spLocks noChangeShapeType="1"/>
            </p:cNvSpPr>
            <p:nvPr/>
          </p:nvSpPr>
          <p:spPr bwMode="auto">
            <a:xfrm>
              <a:off x="3468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30" name="Line 32"/>
            <p:cNvSpPr>
              <a:spLocks noChangeShapeType="1"/>
            </p:cNvSpPr>
            <p:nvPr/>
          </p:nvSpPr>
          <p:spPr bwMode="auto">
            <a:xfrm>
              <a:off x="3532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31" name="Line 33"/>
            <p:cNvSpPr>
              <a:spLocks noChangeShapeType="1"/>
            </p:cNvSpPr>
            <p:nvPr/>
          </p:nvSpPr>
          <p:spPr bwMode="auto">
            <a:xfrm>
              <a:off x="3595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4" name="Line 56"/>
            <p:cNvSpPr>
              <a:spLocks noChangeShapeType="1"/>
            </p:cNvSpPr>
            <p:nvPr/>
          </p:nvSpPr>
          <p:spPr bwMode="auto">
            <a:xfrm>
              <a:off x="5056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5" name="Line 57"/>
            <p:cNvSpPr>
              <a:spLocks noChangeShapeType="1"/>
            </p:cNvSpPr>
            <p:nvPr/>
          </p:nvSpPr>
          <p:spPr bwMode="auto">
            <a:xfrm>
              <a:off x="5119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6" name="Line 58"/>
            <p:cNvSpPr>
              <a:spLocks noChangeShapeType="1"/>
            </p:cNvSpPr>
            <p:nvPr/>
          </p:nvSpPr>
          <p:spPr bwMode="auto">
            <a:xfrm>
              <a:off x="5183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7" name="Line 59"/>
            <p:cNvSpPr>
              <a:spLocks noChangeShapeType="1"/>
            </p:cNvSpPr>
            <p:nvPr/>
          </p:nvSpPr>
          <p:spPr bwMode="auto">
            <a:xfrm>
              <a:off x="5246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8" name="Line 60"/>
            <p:cNvSpPr>
              <a:spLocks noChangeShapeType="1"/>
            </p:cNvSpPr>
            <p:nvPr/>
          </p:nvSpPr>
          <p:spPr bwMode="auto">
            <a:xfrm>
              <a:off x="5310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9" name="Line 61"/>
            <p:cNvSpPr>
              <a:spLocks noChangeShapeType="1"/>
            </p:cNvSpPr>
            <p:nvPr/>
          </p:nvSpPr>
          <p:spPr bwMode="auto">
            <a:xfrm>
              <a:off x="5373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0" name="Line 62"/>
            <p:cNvSpPr>
              <a:spLocks noChangeShapeType="1"/>
            </p:cNvSpPr>
            <p:nvPr/>
          </p:nvSpPr>
          <p:spPr bwMode="auto">
            <a:xfrm>
              <a:off x="5437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1" name="Line 63"/>
            <p:cNvSpPr>
              <a:spLocks noChangeShapeType="1"/>
            </p:cNvSpPr>
            <p:nvPr/>
          </p:nvSpPr>
          <p:spPr bwMode="auto">
            <a:xfrm>
              <a:off x="5500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2" name="Line 64"/>
            <p:cNvSpPr>
              <a:spLocks noChangeShapeType="1"/>
            </p:cNvSpPr>
            <p:nvPr/>
          </p:nvSpPr>
          <p:spPr bwMode="auto">
            <a:xfrm>
              <a:off x="5564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3" name="Line 65"/>
            <p:cNvSpPr>
              <a:spLocks noChangeShapeType="1"/>
            </p:cNvSpPr>
            <p:nvPr/>
          </p:nvSpPr>
          <p:spPr bwMode="auto">
            <a:xfrm>
              <a:off x="5627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4" name="Line 66"/>
            <p:cNvSpPr>
              <a:spLocks noChangeShapeType="1"/>
            </p:cNvSpPr>
            <p:nvPr/>
          </p:nvSpPr>
          <p:spPr bwMode="auto">
            <a:xfrm>
              <a:off x="5691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5" name="Line 67"/>
            <p:cNvSpPr>
              <a:spLocks noChangeShapeType="1"/>
            </p:cNvSpPr>
            <p:nvPr/>
          </p:nvSpPr>
          <p:spPr bwMode="auto">
            <a:xfrm>
              <a:off x="5754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6" name="Line 68"/>
            <p:cNvSpPr>
              <a:spLocks noChangeShapeType="1"/>
            </p:cNvSpPr>
            <p:nvPr/>
          </p:nvSpPr>
          <p:spPr bwMode="auto">
            <a:xfrm>
              <a:off x="5818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7" name="Line 69"/>
            <p:cNvSpPr>
              <a:spLocks noChangeShapeType="1"/>
            </p:cNvSpPr>
            <p:nvPr/>
          </p:nvSpPr>
          <p:spPr bwMode="auto">
            <a:xfrm>
              <a:off x="5881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8" name="Line 70"/>
            <p:cNvSpPr>
              <a:spLocks noChangeShapeType="1"/>
            </p:cNvSpPr>
            <p:nvPr/>
          </p:nvSpPr>
          <p:spPr bwMode="auto">
            <a:xfrm>
              <a:off x="5945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69" name="Line 71"/>
            <p:cNvSpPr>
              <a:spLocks noChangeShapeType="1"/>
            </p:cNvSpPr>
            <p:nvPr/>
          </p:nvSpPr>
          <p:spPr bwMode="auto">
            <a:xfrm>
              <a:off x="60086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0" name="Line 72"/>
            <p:cNvSpPr>
              <a:spLocks noChangeShapeType="1"/>
            </p:cNvSpPr>
            <p:nvPr/>
          </p:nvSpPr>
          <p:spPr bwMode="auto">
            <a:xfrm>
              <a:off x="6072188" y="315912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1" name="Line 73"/>
            <p:cNvSpPr>
              <a:spLocks noChangeShapeType="1"/>
            </p:cNvSpPr>
            <p:nvPr/>
          </p:nvSpPr>
          <p:spPr bwMode="auto">
            <a:xfrm flipV="1">
              <a:off x="6132513" y="311785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2" name="Line 74"/>
            <p:cNvSpPr>
              <a:spLocks noChangeShapeType="1"/>
            </p:cNvSpPr>
            <p:nvPr/>
          </p:nvSpPr>
          <p:spPr bwMode="auto">
            <a:xfrm flipV="1">
              <a:off x="6132513" y="305435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3" name="Freeform 75"/>
            <p:cNvSpPr>
              <a:spLocks/>
            </p:cNvSpPr>
            <p:nvPr/>
          </p:nvSpPr>
          <p:spPr bwMode="auto">
            <a:xfrm>
              <a:off x="6088063" y="2959100"/>
              <a:ext cx="92075" cy="114300"/>
            </a:xfrm>
            <a:custGeom>
              <a:avLst/>
              <a:gdLst>
                <a:gd name="T0" fmla="*/ 28 w 58"/>
                <a:gd name="T1" fmla="*/ 0 h 72"/>
                <a:gd name="T2" fmla="*/ 58 w 58"/>
                <a:gd name="T3" fmla="*/ 72 h 72"/>
                <a:gd name="T4" fmla="*/ 28 w 58"/>
                <a:gd name="T5" fmla="*/ 54 h 72"/>
                <a:gd name="T6" fmla="*/ 0 w 58"/>
                <a:gd name="T7" fmla="*/ 72 h 72"/>
                <a:gd name="T8" fmla="*/ 28 w 5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28" y="0"/>
                  </a:moveTo>
                  <a:lnTo>
                    <a:pt x="58" y="72"/>
                  </a:lnTo>
                  <a:lnTo>
                    <a:pt x="28" y="54"/>
                  </a:lnTo>
                  <a:lnTo>
                    <a:pt x="0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4" name="Freeform 76"/>
            <p:cNvSpPr>
              <a:spLocks/>
            </p:cNvSpPr>
            <p:nvPr/>
          </p:nvSpPr>
          <p:spPr bwMode="auto">
            <a:xfrm>
              <a:off x="6088063" y="2959100"/>
              <a:ext cx="92075" cy="114300"/>
            </a:xfrm>
            <a:custGeom>
              <a:avLst/>
              <a:gdLst>
                <a:gd name="T0" fmla="*/ 28 w 58"/>
                <a:gd name="T1" fmla="*/ 0 h 72"/>
                <a:gd name="T2" fmla="*/ 58 w 58"/>
                <a:gd name="T3" fmla="*/ 72 h 72"/>
                <a:gd name="T4" fmla="*/ 28 w 58"/>
                <a:gd name="T5" fmla="*/ 54 h 72"/>
                <a:gd name="T6" fmla="*/ 0 w 58"/>
                <a:gd name="T7" fmla="*/ 72 h 72"/>
                <a:gd name="T8" fmla="*/ 28 w 5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28" y="0"/>
                  </a:moveTo>
                  <a:lnTo>
                    <a:pt x="58" y="72"/>
                  </a:lnTo>
                  <a:lnTo>
                    <a:pt x="28" y="54"/>
                  </a:lnTo>
                  <a:lnTo>
                    <a:pt x="0" y="72"/>
                  </a:lnTo>
                  <a:lnTo>
                    <a:pt x="2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5" name="Freeform 77"/>
            <p:cNvSpPr>
              <a:spLocks/>
            </p:cNvSpPr>
            <p:nvPr/>
          </p:nvSpPr>
          <p:spPr bwMode="auto">
            <a:xfrm>
              <a:off x="2281238" y="2051050"/>
              <a:ext cx="3851275" cy="457200"/>
            </a:xfrm>
            <a:custGeom>
              <a:avLst/>
              <a:gdLst>
                <a:gd name="T0" fmla="*/ 0 w 2426"/>
                <a:gd name="T1" fmla="*/ 288 h 288"/>
                <a:gd name="T2" fmla="*/ 0 w 2426"/>
                <a:gd name="T3" fmla="*/ 0 h 288"/>
                <a:gd name="T4" fmla="*/ 2426 w 2426"/>
                <a:gd name="T5" fmla="*/ 0 h 288"/>
                <a:gd name="T6" fmla="*/ 2426 w 2426"/>
                <a:gd name="T7" fmla="*/ 6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6" h="288">
                  <a:moveTo>
                    <a:pt x="0" y="288"/>
                  </a:moveTo>
                  <a:lnTo>
                    <a:pt x="0" y="0"/>
                  </a:lnTo>
                  <a:lnTo>
                    <a:pt x="2426" y="0"/>
                  </a:lnTo>
                  <a:lnTo>
                    <a:pt x="2426" y="6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6" name="Freeform 78"/>
            <p:cNvSpPr>
              <a:spLocks/>
            </p:cNvSpPr>
            <p:nvPr/>
          </p:nvSpPr>
          <p:spPr bwMode="auto">
            <a:xfrm>
              <a:off x="6088063" y="2117725"/>
              <a:ext cx="92075" cy="114300"/>
            </a:xfrm>
            <a:custGeom>
              <a:avLst/>
              <a:gdLst>
                <a:gd name="T0" fmla="*/ 28 w 58"/>
                <a:gd name="T1" fmla="*/ 72 h 72"/>
                <a:gd name="T2" fmla="*/ 0 w 58"/>
                <a:gd name="T3" fmla="*/ 0 h 72"/>
                <a:gd name="T4" fmla="*/ 28 w 58"/>
                <a:gd name="T5" fmla="*/ 16 h 72"/>
                <a:gd name="T6" fmla="*/ 58 w 58"/>
                <a:gd name="T7" fmla="*/ 0 h 72"/>
                <a:gd name="T8" fmla="*/ 28 w 5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28" y="72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8" y="0"/>
                  </a:lnTo>
                  <a:lnTo>
                    <a:pt x="28" y="7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7" name="Freeform 79"/>
            <p:cNvSpPr>
              <a:spLocks/>
            </p:cNvSpPr>
            <p:nvPr/>
          </p:nvSpPr>
          <p:spPr bwMode="auto">
            <a:xfrm>
              <a:off x="6088063" y="2117725"/>
              <a:ext cx="92075" cy="114300"/>
            </a:xfrm>
            <a:custGeom>
              <a:avLst/>
              <a:gdLst>
                <a:gd name="T0" fmla="*/ 28 w 58"/>
                <a:gd name="T1" fmla="*/ 72 h 72"/>
                <a:gd name="T2" fmla="*/ 0 w 58"/>
                <a:gd name="T3" fmla="*/ 0 h 72"/>
                <a:gd name="T4" fmla="*/ 28 w 58"/>
                <a:gd name="T5" fmla="*/ 16 h 72"/>
                <a:gd name="T6" fmla="*/ 58 w 58"/>
                <a:gd name="T7" fmla="*/ 0 h 72"/>
                <a:gd name="T8" fmla="*/ 28 w 5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28" y="72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8" y="0"/>
                  </a:lnTo>
                  <a:lnTo>
                    <a:pt x="28" y="7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8" name="Freeform 80"/>
            <p:cNvSpPr>
              <a:spLocks/>
            </p:cNvSpPr>
            <p:nvPr/>
          </p:nvSpPr>
          <p:spPr bwMode="auto">
            <a:xfrm>
              <a:off x="2938463" y="3121025"/>
              <a:ext cx="1543050" cy="1762125"/>
            </a:xfrm>
            <a:custGeom>
              <a:avLst/>
              <a:gdLst>
                <a:gd name="T0" fmla="*/ 972 w 972"/>
                <a:gd name="T1" fmla="*/ 46 h 1110"/>
                <a:gd name="T2" fmla="*/ 868 w 972"/>
                <a:gd name="T3" fmla="*/ 146 h 1110"/>
                <a:gd name="T4" fmla="*/ 916 w 972"/>
                <a:gd name="T5" fmla="*/ 334 h 1110"/>
                <a:gd name="T6" fmla="*/ 892 w 972"/>
                <a:gd name="T7" fmla="*/ 404 h 1110"/>
                <a:gd name="T8" fmla="*/ 970 w 972"/>
                <a:gd name="T9" fmla="*/ 564 h 1110"/>
                <a:gd name="T10" fmla="*/ 900 w 972"/>
                <a:gd name="T11" fmla="*/ 602 h 1110"/>
                <a:gd name="T12" fmla="*/ 894 w 972"/>
                <a:gd name="T13" fmla="*/ 868 h 1110"/>
                <a:gd name="T14" fmla="*/ 720 w 972"/>
                <a:gd name="T15" fmla="*/ 876 h 1110"/>
                <a:gd name="T16" fmla="*/ 730 w 972"/>
                <a:gd name="T17" fmla="*/ 1110 h 1110"/>
                <a:gd name="T18" fmla="*/ 134 w 972"/>
                <a:gd name="T19" fmla="*/ 1098 h 1110"/>
                <a:gd name="T20" fmla="*/ 148 w 972"/>
                <a:gd name="T21" fmla="*/ 690 h 1110"/>
                <a:gd name="T22" fmla="*/ 0 w 972"/>
                <a:gd name="T23" fmla="*/ 260 h 1110"/>
                <a:gd name="T24" fmla="*/ 0 w 972"/>
                <a:gd name="T25" fmla="*/ 258 h 1110"/>
                <a:gd name="T26" fmla="*/ 4 w 972"/>
                <a:gd name="T27" fmla="*/ 250 h 1110"/>
                <a:gd name="T28" fmla="*/ 6 w 972"/>
                <a:gd name="T29" fmla="*/ 244 h 1110"/>
                <a:gd name="T30" fmla="*/ 16 w 972"/>
                <a:gd name="T31" fmla="*/ 226 h 1110"/>
                <a:gd name="T32" fmla="*/ 24 w 972"/>
                <a:gd name="T33" fmla="*/ 214 h 1110"/>
                <a:gd name="T34" fmla="*/ 32 w 972"/>
                <a:gd name="T35" fmla="*/ 202 h 1110"/>
                <a:gd name="T36" fmla="*/ 52 w 972"/>
                <a:gd name="T37" fmla="*/ 176 h 1110"/>
                <a:gd name="T38" fmla="*/ 66 w 972"/>
                <a:gd name="T39" fmla="*/ 160 h 1110"/>
                <a:gd name="T40" fmla="*/ 82 w 972"/>
                <a:gd name="T41" fmla="*/ 146 h 1110"/>
                <a:gd name="T42" fmla="*/ 100 w 972"/>
                <a:gd name="T43" fmla="*/ 130 h 1110"/>
                <a:gd name="T44" fmla="*/ 120 w 972"/>
                <a:gd name="T45" fmla="*/ 116 h 1110"/>
                <a:gd name="T46" fmla="*/ 142 w 972"/>
                <a:gd name="T47" fmla="*/ 102 h 1110"/>
                <a:gd name="T48" fmla="*/ 166 w 972"/>
                <a:gd name="T49" fmla="*/ 88 h 1110"/>
                <a:gd name="T50" fmla="*/ 194 w 972"/>
                <a:gd name="T51" fmla="*/ 74 h 1110"/>
                <a:gd name="T52" fmla="*/ 222 w 972"/>
                <a:gd name="T53" fmla="*/ 60 h 1110"/>
                <a:gd name="T54" fmla="*/ 256 w 972"/>
                <a:gd name="T55" fmla="*/ 50 h 1110"/>
                <a:gd name="T56" fmla="*/ 290 w 972"/>
                <a:gd name="T57" fmla="*/ 38 h 1110"/>
                <a:gd name="T58" fmla="*/ 328 w 972"/>
                <a:gd name="T59" fmla="*/ 26 h 1110"/>
                <a:gd name="T60" fmla="*/ 412 w 972"/>
                <a:gd name="T61" fmla="*/ 10 h 1110"/>
                <a:gd name="T62" fmla="*/ 460 w 972"/>
                <a:gd name="T63" fmla="*/ 6 h 1110"/>
                <a:gd name="T64" fmla="*/ 512 w 972"/>
                <a:gd name="T65" fmla="*/ 2 h 1110"/>
                <a:gd name="T66" fmla="*/ 566 w 972"/>
                <a:gd name="T67" fmla="*/ 0 h 1110"/>
                <a:gd name="T68" fmla="*/ 622 w 972"/>
                <a:gd name="T69" fmla="*/ 2 h 1110"/>
                <a:gd name="T70" fmla="*/ 686 w 972"/>
                <a:gd name="T71" fmla="*/ 6 h 1110"/>
                <a:gd name="T72" fmla="*/ 752 w 972"/>
                <a:gd name="T73" fmla="*/ 10 h 1110"/>
                <a:gd name="T74" fmla="*/ 820 w 972"/>
                <a:gd name="T75" fmla="*/ 20 h 1110"/>
                <a:gd name="T76" fmla="*/ 894 w 972"/>
                <a:gd name="T77" fmla="*/ 30 h 1110"/>
                <a:gd name="T78" fmla="*/ 972 w 972"/>
                <a:gd name="T79" fmla="*/ 46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2" h="1110">
                  <a:moveTo>
                    <a:pt x="972" y="46"/>
                  </a:moveTo>
                  <a:lnTo>
                    <a:pt x="868" y="146"/>
                  </a:lnTo>
                  <a:lnTo>
                    <a:pt x="916" y="334"/>
                  </a:lnTo>
                  <a:lnTo>
                    <a:pt x="892" y="404"/>
                  </a:lnTo>
                  <a:lnTo>
                    <a:pt x="970" y="564"/>
                  </a:lnTo>
                  <a:lnTo>
                    <a:pt x="900" y="602"/>
                  </a:lnTo>
                  <a:lnTo>
                    <a:pt x="894" y="868"/>
                  </a:lnTo>
                  <a:lnTo>
                    <a:pt x="720" y="876"/>
                  </a:lnTo>
                  <a:lnTo>
                    <a:pt x="730" y="1110"/>
                  </a:lnTo>
                  <a:lnTo>
                    <a:pt x="134" y="1098"/>
                  </a:lnTo>
                  <a:lnTo>
                    <a:pt x="148" y="690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4" y="250"/>
                  </a:lnTo>
                  <a:lnTo>
                    <a:pt x="6" y="244"/>
                  </a:lnTo>
                  <a:lnTo>
                    <a:pt x="16" y="226"/>
                  </a:lnTo>
                  <a:lnTo>
                    <a:pt x="24" y="214"/>
                  </a:lnTo>
                  <a:lnTo>
                    <a:pt x="32" y="202"/>
                  </a:lnTo>
                  <a:lnTo>
                    <a:pt x="52" y="176"/>
                  </a:lnTo>
                  <a:lnTo>
                    <a:pt x="66" y="160"/>
                  </a:lnTo>
                  <a:lnTo>
                    <a:pt x="82" y="146"/>
                  </a:lnTo>
                  <a:lnTo>
                    <a:pt x="100" y="130"/>
                  </a:lnTo>
                  <a:lnTo>
                    <a:pt x="120" y="116"/>
                  </a:lnTo>
                  <a:lnTo>
                    <a:pt x="142" y="102"/>
                  </a:lnTo>
                  <a:lnTo>
                    <a:pt x="166" y="88"/>
                  </a:lnTo>
                  <a:lnTo>
                    <a:pt x="194" y="74"/>
                  </a:lnTo>
                  <a:lnTo>
                    <a:pt x="222" y="60"/>
                  </a:lnTo>
                  <a:lnTo>
                    <a:pt x="256" y="50"/>
                  </a:lnTo>
                  <a:lnTo>
                    <a:pt x="290" y="38"/>
                  </a:lnTo>
                  <a:lnTo>
                    <a:pt x="328" y="26"/>
                  </a:lnTo>
                  <a:lnTo>
                    <a:pt x="412" y="10"/>
                  </a:lnTo>
                  <a:lnTo>
                    <a:pt x="460" y="6"/>
                  </a:lnTo>
                  <a:lnTo>
                    <a:pt x="512" y="2"/>
                  </a:lnTo>
                  <a:lnTo>
                    <a:pt x="566" y="0"/>
                  </a:lnTo>
                  <a:lnTo>
                    <a:pt x="622" y="2"/>
                  </a:lnTo>
                  <a:lnTo>
                    <a:pt x="686" y="6"/>
                  </a:lnTo>
                  <a:lnTo>
                    <a:pt x="752" y="10"/>
                  </a:lnTo>
                  <a:lnTo>
                    <a:pt x="820" y="20"/>
                  </a:lnTo>
                  <a:lnTo>
                    <a:pt x="894" y="30"/>
                  </a:lnTo>
                  <a:lnTo>
                    <a:pt x="972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79" name="Freeform 81"/>
            <p:cNvSpPr>
              <a:spLocks/>
            </p:cNvSpPr>
            <p:nvPr/>
          </p:nvSpPr>
          <p:spPr bwMode="auto">
            <a:xfrm>
              <a:off x="2938463" y="3121025"/>
              <a:ext cx="1543050" cy="1762125"/>
            </a:xfrm>
            <a:custGeom>
              <a:avLst/>
              <a:gdLst>
                <a:gd name="T0" fmla="*/ 972 w 972"/>
                <a:gd name="T1" fmla="*/ 46 h 1110"/>
                <a:gd name="T2" fmla="*/ 868 w 972"/>
                <a:gd name="T3" fmla="*/ 146 h 1110"/>
                <a:gd name="T4" fmla="*/ 916 w 972"/>
                <a:gd name="T5" fmla="*/ 334 h 1110"/>
                <a:gd name="T6" fmla="*/ 892 w 972"/>
                <a:gd name="T7" fmla="*/ 404 h 1110"/>
                <a:gd name="T8" fmla="*/ 970 w 972"/>
                <a:gd name="T9" fmla="*/ 564 h 1110"/>
                <a:gd name="T10" fmla="*/ 900 w 972"/>
                <a:gd name="T11" fmla="*/ 602 h 1110"/>
                <a:gd name="T12" fmla="*/ 894 w 972"/>
                <a:gd name="T13" fmla="*/ 868 h 1110"/>
                <a:gd name="T14" fmla="*/ 720 w 972"/>
                <a:gd name="T15" fmla="*/ 876 h 1110"/>
                <a:gd name="T16" fmla="*/ 730 w 972"/>
                <a:gd name="T17" fmla="*/ 1110 h 1110"/>
                <a:gd name="T18" fmla="*/ 134 w 972"/>
                <a:gd name="T19" fmla="*/ 1098 h 1110"/>
                <a:gd name="T20" fmla="*/ 148 w 972"/>
                <a:gd name="T21" fmla="*/ 690 h 1110"/>
                <a:gd name="T22" fmla="*/ 0 w 972"/>
                <a:gd name="T23" fmla="*/ 260 h 1110"/>
                <a:gd name="T24" fmla="*/ 0 w 972"/>
                <a:gd name="T25" fmla="*/ 258 h 1110"/>
                <a:gd name="T26" fmla="*/ 4 w 972"/>
                <a:gd name="T27" fmla="*/ 250 h 1110"/>
                <a:gd name="T28" fmla="*/ 6 w 972"/>
                <a:gd name="T29" fmla="*/ 244 h 1110"/>
                <a:gd name="T30" fmla="*/ 16 w 972"/>
                <a:gd name="T31" fmla="*/ 226 h 1110"/>
                <a:gd name="T32" fmla="*/ 24 w 972"/>
                <a:gd name="T33" fmla="*/ 214 h 1110"/>
                <a:gd name="T34" fmla="*/ 32 w 972"/>
                <a:gd name="T35" fmla="*/ 202 h 1110"/>
                <a:gd name="T36" fmla="*/ 52 w 972"/>
                <a:gd name="T37" fmla="*/ 176 h 1110"/>
                <a:gd name="T38" fmla="*/ 66 w 972"/>
                <a:gd name="T39" fmla="*/ 160 h 1110"/>
                <a:gd name="T40" fmla="*/ 82 w 972"/>
                <a:gd name="T41" fmla="*/ 146 h 1110"/>
                <a:gd name="T42" fmla="*/ 100 w 972"/>
                <a:gd name="T43" fmla="*/ 130 h 1110"/>
                <a:gd name="T44" fmla="*/ 120 w 972"/>
                <a:gd name="T45" fmla="*/ 116 h 1110"/>
                <a:gd name="T46" fmla="*/ 142 w 972"/>
                <a:gd name="T47" fmla="*/ 102 h 1110"/>
                <a:gd name="T48" fmla="*/ 166 w 972"/>
                <a:gd name="T49" fmla="*/ 88 h 1110"/>
                <a:gd name="T50" fmla="*/ 194 w 972"/>
                <a:gd name="T51" fmla="*/ 74 h 1110"/>
                <a:gd name="T52" fmla="*/ 222 w 972"/>
                <a:gd name="T53" fmla="*/ 60 h 1110"/>
                <a:gd name="T54" fmla="*/ 256 w 972"/>
                <a:gd name="T55" fmla="*/ 50 h 1110"/>
                <a:gd name="T56" fmla="*/ 290 w 972"/>
                <a:gd name="T57" fmla="*/ 38 h 1110"/>
                <a:gd name="T58" fmla="*/ 328 w 972"/>
                <a:gd name="T59" fmla="*/ 26 h 1110"/>
                <a:gd name="T60" fmla="*/ 412 w 972"/>
                <a:gd name="T61" fmla="*/ 10 h 1110"/>
                <a:gd name="T62" fmla="*/ 460 w 972"/>
                <a:gd name="T63" fmla="*/ 6 h 1110"/>
                <a:gd name="T64" fmla="*/ 512 w 972"/>
                <a:gd name="T65" fmla="*/ 2 h 1110"/>
                <a:gd name="T66" fmla="*/ 566 w 972"/>
                <a:gd name="T67" fmla="*/ 0 h 1110"/>
                <a:gd name="T68" fmla="*/ 622 w 972"/>
                <a:gd name="T69" fmla="*/ 2 h 1110"/>
                <a:gd name="T70" fmla="*/ 686 w 972"/>
                <a:gd name="T71" fmla="*/ 6 h 1110"/>
                <a:gd name="T72" fmla="*/ 752 w 972"/>
                <a:gd name="T73" fmla="*/ 10 h 1110"/>
                <a:gd name="T74" fmla="*/ 820 w 972"/>
                <a:gd name="T75" fmla="*/ 20 h 1110"/>
                <a:gd name="T76" fmla="*/ 894 w 972"/>
                <a:gd name="T77" fmla="*/ 30 h 1110"/>
                <a:gd name="T78" fmla="*/ 972 w 972"/>
                <a:gd name="T79" fmla="*/ 46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2" h="1110">
                  <a:moveTo>
                    <a:pt x="972" y="46"/>
                  </a:moveTo>
                  <a:lnTo>
                    <a:pt x="868" y="146"/>
                  </a:lnTo>
                  <a:lnTo>
                    <a:pt x="916" y="334"/>
                  </a:lnTo>
                  <a:lnTo>
                    <a:pt x="892" y="404"/>
                  </a:lnTo>
                  <a:lnTo>
                    <a:pt x="970" y="564"/>
                  </a:lnTo>
                  <a:lnTo>
                    <a:pt x="900" y="602"/>
                  </a:lnTo>
                  <a:lnTo>
                    <a:pt x="894" y="868"/>
                  </a:lnTo>
                  <a:lnTo>
                    <a:pt x="720" y="876"/>
                  </a:lnTo>
                  <a:lnTo>
                    <a:pt x="730" y="1110"/>
                  </a:lnTo>
                  <a:lnTo>
                    <a:pt x="134" y="1098"/>
                  </a:lnTo>
                  <a:lnTo>
                    <a:pt x="148" y="690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4" y="250"/>
                  </a:lnTo>
                  <a:lnTo>
                    <a:pt x="6" y="244"/>
                  </a:lnTo>
                  <a:lnTo>
                    <a:pt x="16" y="226"/>
                  </a:lnTo>
                  <a:lnTo>
                    <a:pt x="24" y="214"/>
                  </a:lnTo>
                  <a:lnTo>
                    <a:pt x="32" y="202"/>
                  </a:lnTo>
                  <a:lnTo>
                    <a:pt x="52" y="176"/>
                  </a:lnTo>
                  <a:lnTo>
                    <a:pt x="66" y="160"/>
                  </a:lnTo>
                  <a:lnTo>
                    <a:pt x="82" y="146"/>
                  </a:lnTo>
                  <a:lnTo>
                    <a:pt x="100" y="130"/>
                  </a:lnTo>
                  <a:lnTo>
                    <a:pt x="120" y="116"/>
                  </a:lnTo>
                  <a:lnTo>
                    <a:pt x="142" y="102"/>
                  </a:lnTo>
                  <a:lnTo>
                    <a:pt x="166" y="88"/>
                  </a:lnTo>
                  <a:lnTo>
                    <a:pt x="194" y="74"/>
                  </a:lnTo>
                  <a:lnTo>
                    <a:pt x="222" y="60"/>
                  </a:lnTo>
                  <a:lnTo>
                    <a:pt x="256" y="50"/>
                  </a:lnTo>
                  <a:lnTo>
                    <a:pt x="290" y="38"/>
                  </a:lnTo>
                  <a:lnTo>
                    <a:pt x="328" y="26"/>
                  </a:lnTo>
                  <a:lnTo>
                    <a:pt x="412" y="10"/>
                  </a:lnTo>
                  <a:lnTo>
                    <a:pt x="460" y="6"/>
                  </a:lnTo>
                  <a:lnTo>
                    <a:pt x="512" y="2"/>
                  </a:lnTo>
                  <a:lnTo>
                    <a:pt x="566" y="0"/>
                  </a:lnTo>
                  <a:lnTo>
                    <a:pt x="622" y="2"/>
                  </a:lnTo>
                  <a:lnTo>
                    <a:pt x="686" y="6"/>
                  </a:lnTo>
                  <a:lnTo>
                    <a:pt x="752" y="10"/>
                  </a:lnTo>
                  <a:lnTo>
                    <a:pt x="820" y="20"/>
                  </a:lnTo>
                  <a:lnTo>
                    <a:pt x="894" y="30"/>
                  </a:lnTo>
                  <a:lnTo>
                    <a:pt x="972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0" name="Freeform 82"/>
            <p:cNvSpPr>
              <a:spLocks/>
            </p:cNvSpPr>
            <p:nvPr/>
          </p:nvSpPr>
          <p:spPr bwMode="auto">
            <a:xfrm>
              <a:off x="2938463" y="3121025"/>
              <a:ext cx="1543050" cy="1762125"/>
            </a:xfrm>
            <a:custGeom>
              <a:avLst/>
              <a:gdLst>
                <a:gd name="T0" fmla="*/ 972 w 972"/>
                <a:gd name="T1" fmla="*/ 46 h 1110"/>
                <a:gd name="T2" fmla="*/ 868 w 972"/>
                <a:gd name="T3" fmla="*/ 146 h 1110"/>
                <a:gd name="T4" fmla="*/ 916 w 972"/>
                <a:gd name="T5" fmla="*/ 334 h 1110"/>
                <a:gd name="T6" fmla="*/ 892 w 972"/>
                <a:gd name="T7" fmla="*/ 404 h 1110"/>
                <a:gd name="T8" fmla="*/ 970 w 972"/>
                <a:gd name="T9" fmla="*/ 564 h 1110"/>
                <a:gd name="T10" fmla="*/ 900 w 972"/>
                <a:gd name="T11" fmla="*/ 602 h 1110"/>
                <a:gd name="T12" fmla="*/ 894 w 972"/>
                <a:gd name="T13" fmla="*/ 868 h 1110"/>
                <a:gd name="T14" fmla="*/ 720 w 972"/>
                <a:gd name="T15" fmla="*/ 876 h 1110"/>
                <a:gd name="T16" fmla="*/ 730 w 972"/>
                <a:gd name="T17" fmla="*/ 1110 h 1110"/>
                <a:gd name="T18" fmla="*/ 134 w 972"/>
                <a:gd name="T19" fmla="*/ 1098 h 1110"/>
                <a:gd name="T20" fmla="*/ 148 w 972"/>
                <a:gd name="T21" fmla="*/ 690 h 1110"/>
                <a:gd name="T22" fmla="*/ 0 w 972"/>
                <a:gd name="T23" fmla="*/ 260 h 1110"/>
                <a:gd name="T24" fmla="*/ 0 w 972"/>
                <a:gd name="T25" fmla="*/ 258 h 1110"/>
                <a:gd name="T26" fmla="*/ 4 w 972"/>
                <a:gd name="T27" fmla="*/ 250 h 1110"/>
                <a:gd name="T28" fmla="*/ 6 w 972"/>
                <a:gd name="T29" fmla="*/ 244 h 1110"/>
                <a:gd name="T30" fmla="*/ 16 w 972"/>
                <a:gd name="T31" fmla="*/ 226 h 1110"/>
                <a:gd name="T32" fmla="*/ 24 w 972"/>
                <a:gd name="T33" fmla="*/ 214 h 1110"/>
                <a:gd name="T34" fmla="*/ 32 w 972"/>
                <a:gd name="T35" fmla="*/ 202 h 1110"/>
                <a:gd name="T36" fmla="*/ 52 w 972"/>
                <a:gd name="T37" fmla="*/ 176 h 1110"/>
                <a:gd name="T38" fmla="*/ 66 w 972"/>
                <a:gd name="T39" fmla="*/ 160 h 1110"/>
                <a:gd name="T40" fmla="*/ 82 w 972"/>
                <a:gd name="T41" fmla="*/ 146 h 1110"/>
                <a:gd name="T42" fmla="*/ 100 w 972"/>
                <a:gd name="T43" fmla="*/ 130 h 1110"/>
                <a:gd name="T44" fmla="*/ 120 w 972"/>
                <a:gd name="T45" fmla="*/ 116 h 1110"/>
                <a:gd name="T46" fmla="*/ 142 w 972"/>
                <a:gd name="T47" fmla="*/ 102 h 1110"/>
                <a:gd name="T48" fmla="*/ 166 w 972"/>
                <a:gd name="T49" fmla="*/ 88 h 1110"/>
                <a:gd name="T50" fmla="*/ 194 w 972"/>
                <a:gd name="T51" fmla="*/ 74 h 1110"/>
                <a:gd name="T52" fmla="*/ 222 w 972"/>
                <a:gd name="T53" fmla="*/ 60 h 1110"/>
                <a:gd name="T54" fmla="*/ 256 w 972"/>
                <a:gd name="T55" fmla="*/ 50 h 1110"/>
                <a:gd name="T56" fmla="*/ 290 w 972"/>
                <a:gd name="T57" fmla="*/ 38 h 1110"/>
                <a:gd name="T58" fmla="*/ 328 w 972"/>
                <a:gd name="T59" fmla="*/ 26 h 1110"/>
                <a:gd name="T60" fmla="*/ 412 w 972"/>
                <a:gd name="T61" fmla="*/ 10 h 1110"/>
                <a:gd name="T62" fmla="*/ 460 w 972"/>
                <a:gd name="T63" fmla="*/ 6 h 1110"/>
                <a:gd name="T64" fmla="*/ 512 w 972"/>
                <a:gd name="T65" fmla="*/ 2 h 1110"/>
                <a:gd name="T66" fmla="*/ 566 w 972"/>
                <a:gd name="T67" fmla="*/ 0 h 1110"/>
                <a:gd name="T68" fmla="*/ 622 w 972"/>
                <a:gd name="T69" fmla="*/ 2 h 1110"/>
                <a:gd name="T70" fmla="*/ 686 w 972"/>
                <a:gd name="T71" fmla="*/ 6 h 1110"/>
                <a:gd name="T72" fmla="*/ 752 w 972"/>
                <a:gd name="T73" fmla="*/ 10 h 1110"/>
                <a:gd name="T74" fmla="*/ 820 w 972"/>
                <a:gd name="T75" fmla="*/ 20 h 1110"/>
                <a:gd name="T76" fmla="*/ 894 w 972"/>
                <a:gd name="T77" fmla="*/ 30 h 1110"/>
                <a:gd name="T78" fmla="*/ 972 w 972"/>
                <a:gd name="T79" fmla="*/ 46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2" h="1110">
                  <a:moveTo>
                    <a:pt x="972" y="46"/>
                  </a:moveTo>
                  <a:lnTo>
                    <a:pt x="868" y="146"/>
                  </a:lnTo>
                  <a:lnTo>
                    <a:pt x="916" y="334"/>
                  </a:lnTo>
                  <a:lnTo>
                    <a:pt x="892" y="404"/>
                  </a:lnTo>
                  <a:lnTo>
                    <a:pt x="970" y="564"/>
                  </a:lnTo>
                  <a:lnTo>
                    <a:pt x="900" y="602"/>
                  </a:lnTo>
                  <a:lnTo>
                    <a:pt x="894" y="868"/>
                  </a:lnTo>
                  <a:lnTo>
                    <a:pt x="720" y="876"/>
                  </a:lnTo>
                  <a:lnTo>
                    <a:pt x="730" y="1110"/>
                  </a:lnTo>
                  <a:lnTo>
                    <a:pt x="134" y="1098"/>
                  </a:lnTo>
                  <a:lnTo>
                    <a:pt x="148" y="690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4" y="250"/>
                  </a:lnTo>
                  <a:lnTo>
                    <a:pt x="6" y="244"/>
                  </a:lnTo>
                  <a:lnTo>
                    <a:pt x="16" y="226"/>
                  </a:lnTo>
                  <a:lnTo>
                    <a:pt x="24" y="214"/>
                  </a:lnTo>
                  <a:lnTo>
                    <a:pt x="32" y="202"/>
                  </a:lnTo>
                  <a:lnTo>
                    <a:pt x="52" y="176"/>
                  </a:lnTo>
                  <a:lnTo>
                    <a:pt x="66" y="160"/>
                  </a:lnTo>
                  <a:lnTo>
                    <a:pt x="82" y="146"/>
                  </a:lnTo>
                  <a:lnTo>
                    <a:pt x="100" y="130"/>
                  </a:lnTo>
                  <a:lnTo>
                    <a:pt x="120" y="116"/>
                  </a:lnTo>
                  <a:lnTo>
                    <a:pt x="142" y="102"/>
                  </a:lnTo>
                  <a:lnTo>
                    <a:pt x="166" y="88"/>
                  </a:lnTo>
                  <a:lnTo>
                    <a:pt x="194" y="74"/>
                  </a:lnTo>
                  <a:lnTo>
                    <a:pt x="222" y="60"/>
                  </a:lnTo>
                  <a:lnTo>
                    <a:pt x="256" y="50"/>
                  </a:lnTo>
                  <a:lnTo>
                    <a:pt x="290" y="38"/>
                  </a:lnTo>
                  <a:lnTo>
                    <a:pt x="328" y="26"/>
                  </a:lnTo>
                  <a:lnTo>
                    <a:pt x="412" y="10"/>
                  </a:lnTo>
                  <a:lnTo>
                    <a:pt x="460" y="6"/>
                  </a:lnTo>
                  <a:lnTo>
                    <a:pt x="512" y="2"/>
                  </a:lnTo>
                  <a:lnTo>
                    <a:pt x="566" y="0"/>
                  </a:lnTo>
                  <a:lnTo>
                    <a:pt x="622" y="2"/>
                  </a:lnTo>
                  <a:lnTo>
                    <a:pt x="686" y="6"/>
                  </a:lnTo>
                  <a:lnTo>
                    <a:pt x="752" y="10"/>
                  </a:lnTo>
                  <a:lnTo>
                    <a:pt x="820" y="20"/>
                  </a:lnTo>
                  <a:lnTo>
                    <a:pt x="894" y="30"/>
                  </a:lnTo>
                  <a:lnTo>
                    <a:pt x="972" y="4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1" name="Rectangle 83"/>
            <p:cNvSpPr>
              <a:spLocks noChangeArrowheads="1"/>
            </p:cNvSpPr>
            <p:nvPr/>
          </p:nvSpPr>
          <p:spPr bwMode="auto">
            <a:xfrm>
              <a:off x="3268663" y="1946275"/>
              <a:ext cx="2212975" cy="463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2" name="Rectangle 84"/>
            <p:cNvSpPr>
              <a:spLocks noChangeArrowheads="1"/>
            </p:cNvSpPr>
            <p:nvPr/>
          </p:nvSpPr>
          <p:spPr bwMode="auto">
            <a:xfrm>
              <a:off x="3268663" y="1946275"/>
              <a:ext cx="2212975" cy="463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3" name="Rectangle 85"/>
            <p:cNvSpPr>
              <a:spLocks noChangeArrowheads="1"/>
            </p:cNvSpPr>
            <p:nvPr/>
          </p:nvSpPr>
          <p:spPr bwMode="auto">
            <a:xfrm>
              <a:off x="1963738" y="2384425"/>
              <a:ext cx="663575" cy="3714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4" name="Rectangle 86"/>
            <p:cNvSpPr>
              <a:spLocks noChangeArrowheads="1"/>
            </p:cNvSpPr>
            <p:nvPr/>
          </p:nvSpPr>
          <p:spPr bwMode="auto">
            <a:xfrm>
              <a:off x="1963738" y="2384425"/>
              <a:ext cx="663575" cy="371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5" name="Freeform 87"/>
            <p:cNvSpPr>
              <a:spLocks/>
            </p:cNvSpPr>
            <p:nvPr/>
          </p:nvSpPr>
          <p:spPr bwMode="auto">
            <a:xfrm>
              <a:off x="3798888" y="3590925"/>
              <a:ext cx="447675" cy="441325"/>
            </a:xfrm>
            <a:custGeom>
              <a:avLst/>
              <a:gdLst>
                <a:gd name="T0" fmla="*/ 282 w 282"/>
                <a:gd name="T1" fmla="*/ 140 h 278"/>
                <a:gd name="T2" fmla="*/ 278 w 282"/>
                <a:gd name="T3" fmla="*/ 168 h 278"/>
                <a:gd name="T4" fmla="*/ 270 w 282"/>
                <a:gd name="T5" fmla="*/ 194 h 278"/>
                <a:gd name="T6" fmla="*/ 258 w 282"/>
                <a:gd name="T7" fmla="*/ 218 h 278"/>
                <a:gd name="T8" fmla="*/ 240 w 282"/>
                <a:gd name="T9" fmla="*/ 238 h 278"/>
                <a:gd name="T10" fmla="*/ 220 w 282"/>
                <a:gd name="T11" fmla="*/ 254 h 278"/>
                <a:gd name="T12" fmla="*/ 196 w 282"/>
                <a:gd name="T13" fmla="*/ 268 h 278"/>
                <a:gd name="T14" fmla="*/ 170 w 282"/>
                <a:gd name="T15" fmla="*/ 276 h 278"/>
                <a:gd name="T16" fmla="*/ 142 w 282"/>
                <a:gd name="T17" fmla="*/ 278 h 278"/>
                <a:gd name="T18" fmla="*/ 126 w 282"/>
                <a:gd name="T19" fmla="*/ 278 h 278"/>
                <a:gd name="T20" fmla="*/ 100 w 282"/>
                <a:gd name="T21" fmla="*/ 272 h 278"/>
                <a:gd name="T22" fmla="*/ 74 w 282"/>
                <a:gd name="T23" fmla="*/ 262 h 278"/>
                <a:gd name="T24" fmla="*/ 52 w 282"/>
                <a:gd name="T25" fmla="*/ 246 h 278"/>
                <a:gd name="T26" fmla="*/ 32 w 282"/>
                <a:gd name="T27" fmla="*/ 228 h 278"/>
                <a:gd name="T28" fmla="*/ 18 w 282"/>
                <a:gd name="T29" fmla="*/ 206 h 278"/>
                <a:gd name="T30" fmla="*/ 6 w 282"/>
                <a:gd name="T31" fmla="*/ 180 h 278"/>
                <a:gd name="T32" fmla="*/ 2 w 282"/>
                <a:gd name="T33" fmla="*/ 154 h 278"/>
                <a:gd name="T34" fmla="*/ 0 w 282"/>
                <a:gd name="T35" fmla="*/ 140 h 278"/>
                <a:gd name="T36" fmla="*/ 4 w 282"/>
                <a:gd name="T37" fmla="*/ 110 h 278"/>
                <a:gd name="T38" fmla="*/ 12 w 282"/>
                <a:gd name="T39" fmla="*/ 84 h 278"/>
                <a:gd name="T40" fmla="*/ 24 w 282"/>
                <a:gd name="T41" fmla="*/ 62 h 278"/>
                <a:gd name="T42" fmla="*/ 42 w 282"/>
                <a:gd name="T43" fmla="*/ 40 h 278"/>
                <a:gd name="T44" fmla="*/ 62 w 282"/>
                <a:gd name="T45" fmla="*/ 24 h 278"/>
                <a:gd name="T46" fmla="*/ 86 w 282"/>
                <a:gd name="T47" fmla="*/ 10 h 278"/>
                <a:gd name="T48" fmla="*/ 112 w 282"/>
                <a:gd name="T49" fmla="*/ 2 h 278"/>
                <a:gd name="T50" fmla="*/ 142 w 282"/>
                <a:gd name="T51" fmla="*/ 0 h 278"/>
                <a:gd name="T52" fmla="*/ 156 w 282"/>
                <a:gd name="T53" fmla="*/ 0 h 278"/>
                <a:gd name="T54" fmla="*/ 182 w 282"/>
                <a:gd name="T55" fmla="*/ 6 h 278"/>
                <a:gd name="T56" fmla="*/ 208 w 282"/>
                <a:gd name="T57" fmla="*/ 16 h 278"/>
                <a:gd name="T58" fmla="*/ 230 w 282"/>
                <a:gd name="T59" fmla="*/ 32 h 278"/>
                <a:gd name="T60" fmla="*/ 250 w 282"/>
                <a:gd name="T61" fmla="*/ 50 h 278"/>
                <a:gd name="T62" fmla="*/ 264 w 282"/>
                <a:gd name="T63" fmla="*/ 72 h 278"/>
                <a:gd name="T64" fmla="*/ 276 w 282"/>
                <a:gd name="T65" fmla="*/ 98 h 278"/>
                <a:gd name="T66" fmla="*/ 282 w 282"/>
                <a:gd name="T67" fmla="*/ 12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2" h="278">
                  <a:moveTo>
                    <a:pt x="282" y="140"/>
                  </a:moveTo>
                  <a:lnTo>
                    <a:pt x="282" y="140"/>
                  </a:lnTo>
                  <a:lnTo>
                    <a:pt x="282" y="154"/>
                  </a:lnTo>
                  <a:lnTo>
                    <a:pt x="278" y="168"/>
                  </a:lnTo>
                  <a:lnTo>
                    <a:pt x="276" y="180"/>
                  </a:lnTo>
                  <a:lnTo>
                    <a:pt x="270" y="194"/>
                  </a:lnTo>
                  <a:lnTo>
                    <a:pt x="264" y="206"/>
                  </a:lnTo>
                  <a:lnTo>
                    <a:pt x="258" y="218"/>
                  </a:lnTo>
                  <a:lnTo>
                    <a:pt x="250" y="228"/>
                  </a:lnTo>
                  <a:lnTo>
                    <a:pt x="240" y="238"/>
                  </a:lnTo>
                  <a:lnTo>
                    <a:pt x="230" y="246"/>
                  </a:lnTo>
                  <a:lnTo>
                    <a:pt x="220" y="254"/>
                  </a:lnTo>
                  <a:lnTo>
                    <a:pt x="208" y="262"/>
                  </a:lnTo>
                  <a:lnTo>
                    <a:pt x="196" y="268"/>
                  </a:lnTo>
                  <a:lnTo>
                    <a:pt x="182" y="272"/>
                  </a:lnTo>
                  <a:lnTo>
                    <a:pt x="170" y="276"/>
                  </a:lnTo>
                  <a:lnTo>
                    <a:pt x="156" y="278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26" y="278"/>
                  </a:lnTo>
                  <a:lnTo>
                    <a:pt x="112" y="276"/>
                  </a:lnTo>
                  <a:lnTo>
                    <a:pt x="100" y="272"/>
                  </a:lnTo>
                  <a:lnTo>
                    <a:pt x="86" y="268"/>
                  </a:lnTo>
                  <a:lnTo>
                    <a:pt x="74" y="262"/>
                  </a:lnTo>
                  <a:lnTo>
                    <a:pt x="62" y="254"/>
                  </a:lnTo>
                  <a:lnTo>
                    <a:pt x="52" y="246"/>
                  </a:lnTo>
                  <a:lnTo>
                    <a:pt x="42" y="238"/>
                  </a:lnTo>
                  <a:lnTo>
                    <a:pt x="32" y="228"/>
                  </a:lnTo>
                  <a:lnTo>
                    <a:pt x="24" y="218"/>
                  </a:lnTo>
                  <a:lnTo>
                    <a:pt x="18" y="206"/>
                  </a:lnTo>
                  <a:lnTo>
                    <a:pt x="12" y="194"/>
                  </a:lnTo>
                  <a:lnTo>
                    <a:pt x="6" y="180"/>
                  </a:lnTo>
                  <a:lnTo>
                    <a:pt x="4" y="168"/>
                  </a:lnTo>
                  <a:lnTo>
                    <a:pt x="2" y="154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24"/>
                  </a:lnTo>
                  <a:lnTo>
                    <a:pt x="4" y="110"/>
                  </a:lnTo>
                  <a:lnTo>
                    <a:pt x="6" y="98"/>
                  </a:lnTo>
                  <a:lnTo>
                    <a:pt x="12" y="84"/>
                  </a:lnTo>
                  <a:lnTo>
                    <a:pt x="18" y="72"/>
                  </a:lnTo>
                  <a:lnTo>
                    <a:pt x="24" y="62"/>
                  </a:lnTo>
                  <a:lnTo>
                    <a:pt x="32" y="50"/>
                  </a:lnTo>
                  <a:lnTo>
                    <a:pt x="42" y="40"/>
                  </a:lnTo>
                  <a:lnTo>
                    <a:pt x="52" y="32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100" y="6"/>
                  </a:lnTo>
                  <a:lnTo>
                    <a:pt x="112" y="2"/>
                  </a:lnTo>
                  <a:lnTo>
                    <a:pt x="12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6" y="0"/>
                  </a:lnTo>
                  <a:lnTo>
                    <a:pt x="170" y="2"/>
                  </a:lnTo>
                  <a:lnTo>
                    <a:pt x="182" y="6"/>
                  </a:lnTo>
                  <a:lnTo>
                    <a:pt x="196" y="10"/>
                  </a:lnTo>
                  <a:lnTo>
                    <a:pt x="208" y="16"/>
                  </a:lnTo>
                  <a:lnTo>
                    <a:pt x="220" y="24"/>
                  </a:lnTo>
                  <a:lnTo>
                    <a:pt x="230" y="32"/>
                  </a:lnTo>
                  <a:lnTo>
                    <a:pt x="240" y="40"/>
                  </a:lnTo>
                  <a:lnTo>
                    <a:pt x="250" y="50"/>
                  </a:lnTo>
                  <a:lnTo>
                    <a:pt x="258" y="62"/>
                  </a:lnTo>
                  <a:lnTo>
                    <a:pt x="264" y="72"/>
                  </a:lnTo>
                  <a:lnTo>
                    <a:pt x="270" y="84"/>
                  </a:lnTo>
                  <a:lnTo>
                    <a:pt x="276" y="98"/>
                  </a:lnTo>
                  <a:lnTo>
                    <a:pt x="278" y="110"/>
                  </a:lnTo>
                  <a:lnTo>
                    <a:pt x="282" y="124"/>
                  </a:lnTo>
                  <a:lnTo>
                    <a:pt x="282" y="140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6" name="Freeform 88"/>
            <p:cNvSpPr>
              <a:spLocks/>
            </p:cNvSpPr>
            <p:nvPr/>
          </p:nvSpPr>
          <p:spPr bwMode="auto">
            <a:xfrm>
              <a:off x="3798888" y="3590925"/>
              <a:ext cx="447675" cy="441325"/>
            </a:xfrm>
            <a:custGeom>
              <a:avLst/>
              <a:gdLst>
                <a:gd name="T0" fmla="*/ 282 w 282"/>
                <a:gd name="T1" fmla="*/ 140 h 278"/>
                <a:gd name="T2" fmla="*/ 278 w 282"/>
                <a:gd name="T3" fmla="*/ 168 h 278"/>
                <a:gd name="T4" fmla="*/ 270 w 282"/>
                <a:gd name="T5" fmla="*/ 194 h 278"/>
                <a:gd name="T6" fmla="*/ 258 w 282"/>
                <a:gd name="T7" fmla="*/ 218 h 278"/>
                <a:gd name="T8" fmla="*/ 240 w 282"/>
                <a:gd name="T9" fmla="*/ 238 h 278"/>
                <a:gd name="T10" fmla="*/ 220 w 282"/>
                <a:gd name="T11" fmla="*/ 254 h 278"/>
                <a:gd name="T12" fmla="*/ 196 w 282"/>
                <a:gd name="T13" fmla="*/ 268 h 278"/>
                <a:gd name="T14" fmla="*/ 170 w 282"/>
                <a:gd name="T15" fmla="*/ 276 h 278"/>
                <a:gd name="T16" fmla="*/ 142 w 282"/>
                <a:gd name="T17" fmla="*/ 278 h 278"/>
                <a:gd name="T18" fmla="*/ 126 w 282"/>
                <a:gd name="T19" fmla="*/ 278 h 278"/>
                <a:gd name="T20" fmla="*/ 100 w 282"/>
                <a:gd name="T21" fmla="*/ 272 h 278"/>
                <a:gd name="T22" fmla="*/ 74 w 282"/>
                <a:gd name="T23" fmla="*/ 262 h 278"/>
                <a:gd name="T24" fmla="*/ 52 w 282"/>
                <a:gd name="T25" fmla="*/ 246 h 278"/>
                <a:gd name="T26" fmla="*/ 32 w 282"/>
                <a:gd name="T27" fmla="*/ 228 h 278"/>
                <a:gd name="T28" fmla="*/ 18 w 282"/>
                <a:gd name="T29" fmla="*/ 206 h 278"/>
                <a:gd name="T30" fmla="*/ 6 w 282"/>
                <a:gd name="T31" fmla="*/ 180 h 278"/>
                <a:gd name="T32" fmla="*/ 2 w 282"/>
                <a:gd name="T33" fmla="*/ 154 h 278"/>
                <a:gd name="T34" fmla="*/ 0 w 282"/>
                <a:gd name="T35" fmla="*/ 140 h 278"/>
                <a:gd name="T36" fmla="*/ 4 w 282"/>
                <a:gd name="T37" fmla="*/ 110 h 278"/>
                <a:gd name="T38" fmla="*/ 12 w 282"/>
                <a:gd name="T39" fmla="*/ 84 h 278"/>
                <a:gd name="T40" fmla="*/ 24 w 282"/>
                <a:gd name="T41" fmla="*/ 62 h 278"/>
                <a:gd name="T42" fmla="*/ 42 w 282"/>
                <a:gd name="T43" fmla="*/ 40 h 278"/>
                <a:gd name="T44" fmla="*/ 62 w 282"/>
                <a:gd name="T45" fmla="*/ 24 h 278"/>
                <a:gd name="T46" fmla="*/ 86 w 282"/>
                <a:gd name="T47" fmla="*/ 10 h 278"/>
                <a:gd name="T48" fmla="*/ 112 w 282"/>
                <a:gd name="T49" fmla="*/ 2 h 278"/>
                <a:gd name="T50" fmla="*/ 142 w 282"/>
                <a:gd name="T51" fmla="*/ 0 h 278"/>
                <a:gd name="T52" fmla="*/ 156 w 282"/>
                <a:gd name="T53" fmla="*/ 0 h 278"/>
                <a:gd name="T54" fmla="*/ 182 w 282"/>
                <a:gd name="T55" fmla="*/ 6 h 278"/>
                <a:gd name="T56" fmla="*/ 208 w 282"/>
                <a:gd name="T57" fmla="*/ 16 h 278"/>
                <a:gd name="T58" fmla="*/ 230 w 282"/>
                <a:gd name="T59" fmla="*/ 32 h 278"/>
                <a:gd name="T60" fmla="*/ 250 w 282"/>
                <a:gd name="T61" fmla="*/ 50 h 278"/>
                <a:gd name="T62" fmla="*/ 264 w 282"/>
                <a:gd name="T63" fmla="*/ 72 h 278"/>
                <a:gd name="T64" fmla="*/ 276 w 282"/>
                <a:gd name="T65" fmla="*/ 98 h 278"/>
                <a:gd name="T66" fmla="*/ 282 w 282"/>
                <a:gd name="T67" fmla="*/ 12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2" h="278">
                  <a:moveTo>
                    <a:pt x="282" y="140"/>
                  </a:moveTo>
                  <a:lnTo>
                    <a:pt x="282" y="140"/>
                  </a:lnTo>
                  <a:lnTo>
                    <a:pt x="282" y="154"/>
                  </a:lnTo>
                  <a:lnTo>
                    <a:pt x="278" y="168"/>
                  </a:lnTo>
                  <a:lnTo>
                    <a:pt x="276" y="180"/>
                  </a:lnTo>
                  <a:lnTo>
                    <a:pt x="270" y="194"/>
                  </a:lnTo>
                  <a:lnTo>
                    <a:pt x="264" y="206"/>
                  </a:lnTo>
                  <a:lnTo>
                    <a:pt x="258" y="218"/>
                  </a:lnTo>
                  <a:lnTo>
                    <a:pt x="250" y="228"/>
                  </a:lnTo>
                  <a:lnTo>
                    <a:pt x="240" y="238"/>
                  </a:lnTo>
                  <a:lnTo>
                    <a:pt x="230" y="246"/>
                  </a:lnTo>
                  <a:lnTo>
                    <a:pt x="220" y="254"/>
                  </a:lnTo>
                  <a:lnTo>
                    <a:pt x="208" y="262"/>
                  </a:lnTo>
                  <a:lnTo>
                    <a:pt x="196" y="268"/>
                  </a:lnTo>
                  <a:lnTo>
                    <a:pt x="182" y="272"/>
                  </a:lnTo>
                  <a:lnTo>
                    <a:pt x="170" y="276"/>
                  </a:lnTo>
                  <a:lnTo>
                    <a:pt x="156" y="278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26" y="278"/>
                  </a:lnTo>
                  <a:lnTo>
                    <a:pt x="112" y="276"/>
                  </a:lnTo>
                  <a:lnTo>
                    <a:pt x="100" y="272"/>
                  </a:lnTo>
                  <a:lnTo>
                    <a:pt x="86" y="268"/>
                  </a:lnTo>
                  <a:lnTo>
                    <a:pt x="74" y="262"/>
                  </a:lnTo>
                  <a:lnTo>
                    <a:pt x="62" y="254"/>
                  </a:lnTo>
                  <a:lnTo>
                    <a:pt x="52" y="246"/>
                  </a:lnTo>
                  <a:lnTo>
                    <a:pt x="42" y="238"/>
                  </a:lnTo>
                  <a:lnTo>
                    <a:pt x="32" y="228"/>
                  </a:lnTo>
                  <a:lnTo>
                    <a:pt x="24" y="218"/>
                  </a:lnTo>
                  <a:lnTo>
                    <a:pt x="18" y="206"/>
                  </a:lnTo>
                  <a:lnTo>
                    <a:pt x="12" y="194"/>
                  </a:lnTo>
                  <a:lnTo>
                    <a:pt x="6" y="180"/>
                  </a:lnTo>
                  <a:lnTo>
                    <a:pt x="4" y="168"/>
                  </a:lnTo>
                  <a:lnTo>
                    <a:pt x="2" y="154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24"/>
                  </a:lnTo>
                  <a:lnTo>
                    <a:pt x="4" y="110"/>
                  </a:lnTo>
                  <a:lnTo>
                    <a:pt x="6" y="98"/>
                  </a:lnTo>
                  <a:lnTo>
                    <a:pt x="12" y="84"/>
                  </a:lnTo>
                  <a:lnTo>
                    <a:pt x="18" y="72"/>
                  </a:lnTo>
                  <a:lnTo>
                    <a:pt x="24" y="62"/>
                  </a:lnTo>
                  <a:lnTo>
                    <a:pt x="32" y="50"/>
                  </a:lnTo>
                  <a:lnTo>
                    <a:pt x="42" y="40"/>
                  </a:lnTo>
                  <a:lnTo>
                    <a:pt x="52" y="32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100" y="6"/>
                  </a:lnTo>
                  <a:lnTo>
                    <a:pt x="112" y="2"/>
                  </a:lnTo>
                  <a:lnTo>
                    <a:pt x="12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6" y="0"/>
                  </a:lnTo>
                  <a:lnTo>
                    <a:pt x="170" y="2"/>
                  </a:lnTo>
                  <a:lnTo>
                    <a:pt x="182" y="6"/>
                  </a:lnTo>
                  <a:lnTo>
                    <a:pt x="196" y="10"/>
                  </a:lnTo>
                  <a:lnTo>
                    <a:pt x="208" y="16"/>
                  </a:lnTo>
                  <a:lnTo>
                    <a:pt x="220" y="24"/>
                  </a:lnTo>
                  <a:lnTo>
                    <a:pt x="230" y="32"/>
                  </a:lnTo>
                  <a:lnTo>
                    <a:pt x="240" y="40"/>
                  </a:lnTo>
                  <a:lnTo>
                    <a:pt x="250" y="50"/>
                  </a:lnTo>
                  <a:lnTo>
                    <a:pt x="258" y="62"/>
                  </a:lnTo>
                  <a:lnTo>
                    <a:pt x="264" y="72"/>
                  </a:lnTo>
                  <a:lnTo>
                    <a:pt x="270" y="84"/>
                  </a:lnTo>
                  <a:lnTo>
                    <a:pt x="276" y="98"/>
                  </a:lnTo>
                  <a:lnTo>
                    <a:pt x="278" y="110"/>
                  </a:lnTo>
                  <a:lnTo>
                    <a:pt x="282" y="124"/>
                  </a:lnTo>
                  <a:lnTo>
                    <a:pt x="282" y="1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7" name="Freeform 89"/>
            <p:cNvSpPr>
              <a:spLocks/>
            </p:cNvSpPr>
            <p:nvPr/>
          </p:nvSpPr>
          <p:spPr bwMode="auto">
            <a:xfrm>
              <a:off x="3798888" y="3590925"/>
              <a:ext cx="447675" cy="441325"/>
            </a:xfrm>
            <a:custGeom>
              <a:avLst/>
              <a:gdLst>
                <a:gd name="T0" fmla="*/ 282 w 282"/>
                <a:gd name="T1" fmla="*/ 140 h 278"/>
                <a:gd name="T2" fmla="*/ 278 w 282"/>
                <a:gd name="T3" fmla="*/ 168 h 278"/>
                <a:gd name="T4" fmla="*/ 270 w 282"/>
                <a:gd name="T5" fmla="*/ 194 h 278"/>
                <a:gd name="T6" fmla="*/ 258 w 282"/>
                <a:gd name="T7" fmla="*/ 218 h 278"/>
                <a:gd name="T8" fmla="*/ 240 w 282"/>
                <a:gd name="T9" fmla="*/ 238 h 278"/>
                <a:gd name="T10" fmla="*/ 220 w 282"/>
                <a:gd name="T11" fmla="*/ 254 h 278"/>
                <a:gd name="T12" fmla="*/ 196 w 282"/>
                <a:gd name="T13" fmla="*/ 268 h 278"/>
                <a:gd name="T14" fmla="*/ 170 w 282"/>
                <a:gd name="T15" fmla="*/ 276 h 278"/>
                <a:gd name="T16" fmla="*/ 142 w 282"/>
                <a:gd name="T17" fmla="*/ 278 h 278"/>
                <a:gd name="T18" fmla="*/ 126 w 282"/>
                <a:gd name="T19" fmla="*/ 278 h 278"/>
                <a:gd name="T20" fmla="*/ 100 w 282"/>
                <a:gd name="T21" fmla="*/ 272 h 278"/>
                <a:gd name="T22" fmla="*/ 74 w 282"/>
                <a:gd name="T23" fmla="*/ 262 h 278"/>
                <a:gd name="T24" fmla="*/ 52 w 282"/>
                <a:gd name="T25" fmla="*/ 246 h 278"/>
                <a:gd name="T26" fmla="*/ 32 w 282"/>
                <a:gd name="T27" fmla="*/ 228 h 278"/>
                <a:gd name="T28" fmla="*/ 18 w 282"/>
                <a:gd name="T29" fmla="*/ 206 h 278"/>
                <a:gd name="T30" fmla="*/ 6 w 282"/>
                <a:gd name="T31" fmla="*/ 180 h 278"/>
                <a:gd name="T32" fmla="*/ 2 w 282"/>
                <a:gd name="T33" fmla="*/ 154 h 278"/>
                <a:gd name="T34" fmla="*/ 0 w 282"/>
                <a:gd name="T35" fmla="*/ 140 h 278"/>
                <a:gd name="T36" fmla="*/ 4 w 282"/>
                <a:gd name="T37" fmla="*/ 110 h 278"/>
                <a:gd name="T38" fmla="*/ 12 w 282"/>
                <a:gd name="T39" fmla="*/ 84 h 278"/>
                <a:gd name="T40" fmla="*/ 24 w 282"/>
                <a:gd name="T41" fmla="*/ 62 h 278"/>
                <a:gd name="T42" fmla="*/ 42 w 282"/>
                <a:gd name="T43" fmla="*/ 40 h 278"/>
                <a:gd name="T44" fmla="*/ 62 w 282"/>
                <a:gd name="T45" fmla="*/ 24 h 278"/>
                <a:gd name="T46" fmla="*/ 86 w 282"/>
                <a:gd name="T47" fmla="*/ 10 h 278"/>
                <a:gd name="T48" fmla="*/ 112 w 282"/>
                <a:gd name="T49" fmla="*/ 2 h 278"/>
                <a:gd name="T50" fmla="*/ 142 w 282"/>
                <a:gd name="T51" fmla="*/ 0 h 278"/>
                <a:gd name="T52" fmla="*/ 156 w 282"/>
                <a:gd name="T53" fmla="*/ 0 h 278"/>
                <a:gd name="T54" fmla="*/ 182 w 282"/>
                <a:gd name="T55" fmla="*/ 6 h 278"/>
                <a:gd name="T56" fmla="*/ 208 w 282"/>
                <a:gd name="T57" fmla="*/ 16 h 278"/>
                <a:gd name="T58" fmla="*/ 230 w 282"/>
                <a:gd name="T59" fmla="*/ 32 h 278"/>
                <a:gd name="T60" fmla="*/ 250 w 282"/>
                <a:gd name="T61" fmla="*/ 50 h 278"/>
                <a:gd name="T62" fmla="*/ 264 w 282"/>
                <a:gd name="T63" fmla="*/ 72 h 278"/>
                <a:gd name="T64" fmla="*/ 276 w 282"/>
                <a:gd name="T65" fmla="*/ 98 h 278"/>
                <a:gd name="T66" fmla="*/ 282 w 282"/>
                <a:gd name="T67" fmla="*/ 124 h 278"/>
                <a:gd name="T68" fmla="*/ 282 w 282"/>
                <a:gd name="T69" fmla="*/ 14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2" h="278">
                  <a:moveTo>
                    <a:pt x="282" y="140"/>
                  </a:moveTo>
                  <a:lnTo>
                    <a:pt x="282" y="140"/>
                  </a:lnTo>
                  <a:lnTo>
                    <a:pt x="282" y="154"/>
                  </a:lnTo>
                  <a:lnTo>
                    <a:pt x="278" y="168"/>
                  </a:lnTo>
                  <a:lnTo>
                    <a:pt x="276" y="180"/>
                  </a:lnTo>
                  <a:lnTo>
                    <a:pt x="270" y="194"/>
                  </a:lnTo>
                  <a:lnTo>
                    <a:pt x="264" y="206"/>
                  </a:lnTo>
                  <a:lnTo>
                    <a:pt x="258" y="218"/>
                  </a:lnTo>
                  <a:lnTo>
                    <a:pt x="250" y="228"/>
                  </a:lnTo>
                  <a:lnTo>
                    <a:pt x="240" y="238"/>
                  </a:lnTo>
                  <a:lnTo>
                    <a:pt x="230" y="246"/>
                  </a:lnTo>
                  <a:lnTo>
                    <a:pt x="220" y="254"/>
                  </a:lnTo>
                  <a:lnTo>
                    <a:pt x="208" y="262"/>
                  </a:lnTo>
                  <a:lnTo>
                    <a:pt x="196" y="268"/>
                  </a:lnTo>
                  <a:lnTo>
                    <a:pt x="182" y="272"/>
                  </a:lnTo>
                  <a:lnTo>
                    <a:pt x="170" y="276"/>
                  </a:lnTo>
                  <a:lnTo>
                    <a:pt x="156" y="278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26" y="278"/>
                  </a:lnTo>
                  <a:lnTo>
                    <a:pt x="112" y="276"/>
                  </a:lnTo>
                  <a:lnTo>
                    <a:pt x="100" y="272"/>
                  </a:lnTo>
                  <a:lnTo>
                    <a:pt x="86" y="268"/>
                  </a:lnTo>
                  <a:lnTo>
                    <a:pt x="74" y="262"/>
                  </a:lnTo>
                  <a:lnTo>
                    <a:pt x="62" y="254"/>
                  </a:lnTo>
                  <a:lnTo>
                    <a:pt x="52" y="246"/>
                  </a:lnTo>
                  <a:lnTo>
                    <a:pt x="42" y="238"/>
                  </a:lnTo>
                  <a:lnTo>
                    <a:pt x="32" y="228"/>
                  </a:lnTo>
                  <a:lnTo>
                    <a:pt x="24" y="218"/>
                  </a:lnTo>
                  <a:lnTo>
                    <a:pt x="18" y="206"/>
                  </a:lnTo>
                  <a:lnTo>
                    <a:pt x="12" y="194"/>
                  </a:lnTo>
                  <a:lnTo>
                    <a:pt x="6" y="180"/>
                  </a:lnTo>
                  <a:lnTo>
                    <a:pt x="4" y="168"/>
                  </a:lnTo>
                  <a:lnTo>
                    <a:pt x="2" y="154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24"/>
                  </a:lnTo>
                  <a:lnTo>
                    <a:pt x="4" y="110"/>
                  </a:lnTo>
                  <a:lnTo>
                    <a:pt x="6" y="98"/>
                  </a:lnTo>
                  <a:lnTo>
                    <a:pt x="12" y="84"/>
                  </a:lnTo>
                  <a:lnTo>
                    <a:pt x="18" y="72"/>
                  </a:lnTo>
                  <a:lnTo>
                    <a:pt x="24" y="62"/>
                  </a:lnTo>
                  <a:lnTo>
                    <a:pt x="32" y="50"/>
                  </a:lnTo>
                  <a:lnTo>
                    <a:pt x="42" y="40"/>
                  </a:lnTo>
                  <a:lnTo>
                    <a:pt x="52" y="32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100" y="6"/>
                  </a:lnTo>
                  <a:lnTo>
                    <a:pt x="112" y="2"/>
                  </a:lnTo>
                  <a:lnTo>
                    <a:pt x="12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6" y="0"/>
                  </a:lnTo>
                  <a:lnTo>
                    <a:pt x="170" y="2"/>
                  </a:lnTo>
                  <a:lnTo>
                    <a:pt x="182" y="6"/>
                  </a:lnTo>
                  <a:lnTo>
                    <a:pt x="196" y="10"/>
                  </a:lnTo>
                  <a:lnTo>
                    <a:pt x="208" y="16"/>
                  </a:lnTo>
                  <a:lnTo>
                    <a:pt x="220" y="24"/>
                  </a:lnTo>
                  <a:lnTo>
                    <a:pt x="230" y="32"/>
                  </a:lnTo>
                  <a:lnTo>
                    <a:pt x="240" y="40"/>
                  </a:lnTo>
                  <a:lnTo>
                    <a:pt x="250" y="50"/>
                  </a:lnTo>
                  <a:lnTo>
                    <a:pt x="258" y="62"/>
                  </a:lnTo>
                  <a:lnTo>
                    <a:pt x="264" y="72"/>
                  </a:lnTo>
                  <a:lnTo>
                    <a:pt x="270" y="84"/>
                  </a:lnTo>
                  <a:lnTo>
                    <a:pt x="276" y="98"/>
                  </a:lnTo>
                  <a:lnTo>
                    <a:pt x="278" y="110"/>
                  </a:lnTo>
                  <a:lnTo>
                    <a:pt x="282" y="124"/>
                  </a:lnTo>
                  <a:lnTo>
                    <a:pt x="282" y="140"/>
                  </a:lnTo>
                  <a:lnTo>
                    <a:pt x="282" y="14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8" name="Freeform 90"/>
            <p:cNvSpPr>
              <a:spLocks/>
            </p:cNvSpPr>
            <p:nvPr/>
          </p:nvSpPr>
          <p:spPr bwMode="auto">
            <a:xfrm>
              <a:off x="3252788" y="3590925"/>
              <a:ext cx="466725" cy="396875"/>
            </a:xfrm>
            <a:custGeom>
              <a:avLst/>
              <a:gdLst>
                <a:gd name="T0" fmla="*/ 72 w 294"/>
                <a:gd name="T1" fmla="*/ 0 h 250"/>
                <a:gd name="T2" fmla="*/ 0 w 294"/>
                <a:gd name="T3" fmla="*/ 126 h 250"/>
                <a:gd name="T4" fmla="*/ 72 w 294"/>
                <a:gd name="T5" fmla="*/ 250 h 250"/>
                <a:gd name="T6" fmla="*/ 220 w 294"/>
                <a:gd name="T7" fmla="*/ 250 h 250"/>
                <a:gd name="T8" fmla="*/ 294 w 294"/>
                <a:gd name="T9" fmla="*/ 126 h 250"/>
                <a:gd name="T10" fmla="*/ 220 w 294"/>
                <a:gd name="T11" fmla="*/ 0 h 250"/>
                <a:gd name="T12" fmla="*/ 72 w 29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250">
                  <a:moveTo>
                    <a:pt x="72" y="0"/>
                  </a:moveTo>
                  <a:lnTo>
                    <a:pt x="0" y="126"/>
                  </a:lnTo>
                  <a:lnTo>
                    <a:pt x="72" y="250"/>
                  </a:lnTo>
                  <a:lnTo>
                    <a:pt x="220" y="250"/>
                  </a:lnTo>
                  <a:lnTo>
                    <a:pt x="294" y="126"/>
                  </a:lnTo>
                  <a:lnTo>
                    <a:pt x="22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89" name="Freeform 91"/>
            <p:cNvSpPr>
              <a:spLocks/>
            </p:cNvSpPr>
            <p:nvPr/>
          </p:nvSpPr>
          <p:spPr bwMode="auto">
            <a:xfrm>
              <a:off x="3252788" y="3590925"/>
              <a:ext cx="466725" cy="396875"/>
            </a:xfrm>
            <a:custGeom>
              <a:avLst/>
              <a:gdLst>
                <a:gd name="T0" fmla="*/ 72 w 294"/>
                <a:gd name="T1" fmla="*/ 0 h 250"/>
                <a:gd name="T2" fmla="*/ 0 w 294"/>
                <a:gd name="T3" fmla="*/ 126 h 250"/>
                <a:gd name="T4" fmla="*/ 72 w 294"/>
                <a:gd name="T5" fmla="*/ 250 h 250"/>
                <a:gd name="T6" fmla="*/ 220 w 294"/>
                <a:gd name="T7" fmla="*/ 250 h 250"/>
                <a:gd name="T8" fmla="*/ 294 w 294"/>
                <a:gd name="T9" fmla="*/ 126 h 250"/>
                <a:gd name="T10" fmla="*/ 220 w 294"/>
                <a:gd name="T11" fmla="*/ 0 h 250"/>
                <a:gd name="T12" fmla="*/ 72 w 29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250">
                  <a:moveTo>
                    <a:pt x="72" y="0"/>
                  </a:moveTo>
                  <a:lnTo>
                    <a:pt x="0" y="126"/>
                  </a:lnTo>
                  <a:lnTo>
                    <a:pt x="72" y="250"/>
                  </a:lnTo>
                  <a:lnTo>
                    <a:pt x="220" y="250"/>
                  </a:lnTo>
                  <a:lnTo>
                    <a:pt x="294" y="126"/>
                  </a:lnTo>
                  <a:lnTo>
                    <a:pt x="220" y="0"/>
                  </a:lnTo>
                  <a:lnTo>
                    <a:pt x="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0" name="Freeform 92"/>
            <p:cNvSpPr>
              <a:spLocks/>
            </p:cNvSpPr>
            <p:nvPr/>
          </p:nvSpPr>
          <p:spPr bwMode="auto">
            <a:xfrm>
              <a:off x="3252788" y="3590925"/>
              <a:ext cx="466725" cy="396875"/>
            </a:xfrm>
            <a:custGeom>
              <a:avLst/>
              <a:gdLst>
                <a:gd name="T0" fmla="*/ 72 w 294"/>
                <a:gd name="T1" fmla="*/ 0 h 250"/>
                <a:gd name="T2" fmla="*/ 0 w 294"/>
                <a:gd name="T3" fmla="*/ 126 h 250"/>
                <a:gd name="T4" fmla="*/ 72 w 294"/>
                <a:gd name="T5" fmla="*/ 250 h 250"/>
                <a:gd name="T6" fmla="*/ 220 w 294"/>
                <a:gd name="T7" fmla="*/ 250 h 250"/>
                <a:gd name="T8" fmla="*/ 294 w 294"/>
                <a:gd name="T9" fmla="*/ 126 h 250"/>
                <a:gd name="T10" fmla="*/ 220 w 294"/>
                <a:gd name="T11" fmla="*/ 0 h 250"/>
                <a:gd name="T12" fmla="*/ 72 w 29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250">
                  <a:moveTo>
                    <a:pt x="72" y="0"/>
                  </a:moveTo>
                  <a:lnTo>
                    <a:pt x="0" y="126"/>
                  </a:lnTo>
                  <a:lnTo>
                    <a:pt x="72" y="250"/>
                  </a:lnTo>
                  <a:lnTo>
                    <a:pt x="220" y="250"/>
                  </a:lnTo>
                  <a:lnTo>
                    <a:pt x="294" y="126"/>
                  </a:lnTo>
                  <a:lnTo>
                    <a:pt x="220" y="0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1" name="Freeform 93"/>
            <p:cNvSpPr>
              <a:spLocks/>
            </p:cNvSpPr>
            <p:nvPr/>
          </p:nvSpPr>
          <p:spPr bwMode="auto">
            <a:xfrm>
              <a:off x="3525838" y="3527425"/>
              <a:ext cx="403225" cy="377825"/>
            </a:xfrm>
            <a:custGeom>
              <a:avLst/>
              <a:gdLst>
                <a:gd name="T0" fmla="*/ 84 w 254"/>
                <a:gd name="T1" fmla="*/ 0 h 238"/>
                <a:gd name="T2" fmla="*/ 84 w 254"/>
                <a:gd name="T3" fmla="*/ 0 h 238"/>
                <a:gd name="T4" fmla="*/ 68 w 254"/>
                <a:gd name="T5" fmla="*/ 2 h 238"/>
                <a:gd name="T6" fmla="*/ 52 w 254"/>
                <a:gd name="T7" fmla="*/ 8 h 238"/>
                <a:gd name="T8" fmla="*/ 38 w 254"/>
                <a:gd name="T9" fmla="*/ 14 h 238"/>
                <a:gd name="T10" fmla="*/ 26 w 254"/>
                <a:gd name="T11" fmla="*/ 26 h 238"/>
                <a:gd name="T12" fmla="*/ 16 w 254"/>
                <a:gd name="T13" fmla="*/ 38 h 238"/>
                <a:gd name="T14" fmla="*/ 8 w 254"/>
                <a:gd name="T15" fmla="*/ 52 h 238"/>
                <a:gd name="T16" fmla="*/ 2 w 254"/>
                <a:gd name="T17" fmla="*/ 66 h 238"/>
                <a:gd name="T18" fmla="*/ 0 w 254"/>
                <a:gd name="T19" fmla="*/ 84 h 238"/>
                <a:gd name="T20" fmla="*/ 0 w 254"/>
                <a:gd name="T21" fmla="*/ 154 h 238"/>
                <a:gd name="T22" fmla="*/ 0 w 254"/>
                <a:gd name="T23" fmla="*/ 154 h 238"/>
                <a:gd name="T24" fmla="*/ 2 w 254"/>
                <a:gd name="T25" fmla="*/ 170 h 238"/>
                <a:gd name="T26" fmla="*/ 8 w 254"/>
                <a:gd name="T27" fmla="*/ 186 h 238"/>
                <a:gd name="T28" fmla="*/ 16 w 254"/>
                <a:gd name="T29" fmla="*/ 200 h 238"/>
                <a:gd name="T30" fmla="*/ 26 w 254"/>
                <a:gd name="T31" fmla="*/ 212 h 238"/>
                <a:gd name="T32" fmla="*/ 38 w 254"/>
                <a:gd name="T33" fmla="*/ 224 h 238"/>
                <a:gd name="T34" fmla="*/ 52 w 254"/>
                <a:gd name="T35" fmla="*/ 230 h 238"/>
                <a:gd name="T36" fmla="*/ 68 w 254"/>
                <a:gd name="T37" fmla="*/ 236 h 238"/>
                <a:gd name="T38" fmla="*/ 84 w 254"/>
                <a:gd name="T39" fmla="*/ 238 h 238"/>
                <a:gd name="T40" fmla="*/ 170 w 254"/>
                <a:gd name="T41" fmla="*/ 238 h 238"/>
                <a:gd name="T42" fmla="*/ 170 w 254"/>
                <a:gd name="T43" fmla="*/ 238 h 238"/>
                <a:gd name="T44" fmla="*/ 188 w 254"/>
                <a:gd name="T45" fmla="*/ 236 h 238"/>
                <a:gd name="T46" fmla="*/ 204 w 254"/>
                <a:gd name="T47" fmla="*/ 230 h 238"/>
                <a:gd name="T48" fmla="*/ 218 w 254"/>
                <a:gd name="T49" fmla="*/ 224 h 238"/>
                <a:gd name="T50" fmla="*/ 230 w 254"/>
                <a:gd name="T51" fmla="*/ 212 h 238"/>
                <a:gd name="T52" fmla="*/ 240 w 254"/>
                <a:gd name="T53" fmla="*/ 200 h 238"/>
                <a:gd name="T54" fmla="*/ 248 w 254"/>
                <a:gd name="T55" fmla="*/ 186 h 238"/>
                <a:gd name="T56" fmla="*/ 252 w 254"/>
                <a:gd name="T57" fmla="*/ 170 h 238"/>
                <a:gd name="T58" fmla="*/ 254 w 254"/>
                <a:gd name="T59" fmla="*/ 154 h 238"/>
                <a:gd name="T60" fmla="*/ 254 w 254"/>
                <a:gd name="T61" fmla="*/ 84 h 238"/>
                <a:gd name="T62" fmla="*/ 254 w 254"/>
                <a:gd name="T63" fmla="*/ 84 h 238"/>
                <a:gd name="T64" fmla="*/ 252 w 254"/>
                <a:gd name="T65" fmla="*/ 66 h 238"/>
                <a:gd name="T66" fmla="*/ 248 w 254"/>
                <a:gd name="T67" fmla="*/ 52 h 238"/>
                <a:gd name="T68" fmla="*/ 240 w 254"/>
                <a:gd name="T69" fmla="*/ 38 h 238"/>
                <a:gd name="T70" fmla="*/ 230 w 254"/>
                <a:gd name="T71" fmla="*/ 26 h 238"/>
                <a:gd name="T72" fmla="*/ 218 w 254"/>
                <a:gd name="T73" fmla="*/ 14 h 238"/>
                <a:gd name="T74" fmla="*/ 204 w 254"/>
                <a:gd name="T75" fmla="*/ 8 h 238"/>
                <a:gd name="T76" fmla="*/ 188 w 254"/>
                <a:gd name="T77" fmla="*/ 2 h 238"/>
                <a:gd name="T78" fmla="*/ 170 w 254"/>
                <a:gd name="T79" fmla="*/ 0 h 238"/>
                <a:gd name="T80" fmla="*/ 84 w 254"/>
                <a:gd name="T8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4" h="238">
                  <a:moveTo>
                    <a:pt x="84" y="0"/>
                  </a:moveTo>
                  <a:lnTo>
                    <a:pt x="84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8" y="14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8" y="52"/>
                  </a:lnTo>
                  <a:lnTo>
                    <a:pt x="2" y="66"/>
                  </a:lnTo>
                  <a:lnTo>
                    <a:pt x="0" y="8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2" y="170"/>
                  </a:lnTo>
                  <a:lnTo>
                    <a:pt x="8" y="186"/>
                  </a:lnTo>
                  <a:lnTo>
                    <a:pt x="16" y="200"/>
                  </a:lnTo>
                  <a:lnTo>
                    <a:pt x="26" y="212"/>
                  </a:lnTo>
                  <a:lnTo>
                    <a:pt x="38" y="224"/>
                  </a:lnTo>
                  <a:lnTo>
                    <a:pt x="52" y="230"/>
                  </a:lnTo>
                  <a:lnTo>
                    <a:pt x="68" y="236"/>
                  </a:lnTo>
                  <a:lnTo>
                    <a:pt x="84" y="238"/>
                  </a:lnTo>
                  <a:lnTo>
                    <a:pt x="170" y="238"/>
                  </a:lnTo>
                  <a:lnTo>
                    <a:pt x="170" y="238"/>
                  </a:lnTo>
                  <a:lnTo>
                    <a:pt x="188" y="236"/>
                  </a:lnTo>
                  <a:lnTo>
                    <a:pt x="204" y="230"/>
                  </a:lnTo>
                  <a:lnTo>
                    <a:pt x="218" y="224"/>
                  </a:lnTo>
                  <a:lnTo>
                    <a:pt x="230" y="212"/>
                  </a:lnTo>
                  <a:lnTo>
                    <a:pt x="240" y="200"/>
                  </a:lnTo>
                  <a:lnTo>
                    <a:pt x="248" y="186"/>
                  </a:lnTo>
                  <a:lnTo>
                    <a:pt x="252" y="170"/>
                  </a:lnTo>
                  <a:lnTo>
                    <a:pt x="254" y="154"/>
                  </a:lnTo>
                  <a:lnTo>
                    <a:pt x="254" y="84"/>
                  </a:lnTo>
                  <a:lnTo>
                    <a:pt x="254" y="84"/>
                  </a:lnTo>
                  <a:lnTo>
                    <a:pt x="252" y="66"/>
                  </a:lnTo>
                  <a:lnTo>
                    <a:pt x="248" y="52"/>
                  </a:lnTo>
                  <a:lnTo>
                    <a:pt x="240" y="38"/>
                  </a:lnTo>
                  <a:lnTo>
                    <a:pt x="230" y="26"/>
                  </a:lnTo>
                  <a:lnTo>
                    <a:pt x="218" y="14"/>
                  </a:lnTo>
                  <a:lnTo>
                    <a:pt x="204" y="8"/>
                  </a:lnTo>
                  <a:lnTo>
                    <a:pt x="188" y="2"/>
                  </a:lnTo>
                  <a:lnTo>
                    <a:pt x="170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2" name="Freeform 94"/>
            <p:cNvSpPr>
              <a:spLocks/>
            </p:cNvSpPr>
            <p:nvPr/>
          </p:nvSpPr>
          <p:spPr bwMode="auto">
            <a:xfrm>
              <a:off x="3525838" y="3527425"/>
              <a:ext cx="403225" cy="377825"/>
            </a:xfrm>
            <a:custGeom>
              <a:avLst/>
              <a:gdLst>
                <a:gd name="T0" fmla="*/ 84 w 254"/>
                <a:gd name="T1" fmla="*/ 0 h 238"/>
                <a:gd name="T2" fmla="*/ 84 w 254"/>
                <a:gd name="T3" fmla="*/ 0 h 238"/>
                <a:gd name="T4" fmla="*/ 68 w 254"/>
                <a:gd name="T5" fmla="*/ 2 h 238"/>
                <a:gd name="T6" fmla="*/ 52 w 254"/>
                <a:gd name="T7" fmla="*/ 8 h 238"/>
                <a:gd name="T8" fmla="*/ 38 w 254"/>
                <a:gd name="T9" fmla="*/ 14 h 238"/>
                <a:gd name="T10" fmla="*/ 26 w 254"/>
                <a:gd name="T11" fmla="*/ 26 h 238"/>
                <a:gd name="T12" fmla="*/ 16 w 254"/>
                <a:gd name="T13" fmla="*/ 38 h 238"/>
                <a:gd name="T14" fmla="*/ 8 w 254"/>
                <a:gd name="T15" fmla="*/ 52 h 238"/>
                <a:gd name="T16" fmla="*/ 2 w 254"/>
                <a:gd name="T17" fmla="*/ 66 h 238"/>
                <a:gd name="T18" fmla="*/ 0 w 254"/>
                <a:gd name="T19" fmla="*/ 84 h 238"/>
                <a:gd name="T20" fmla="*/ 0 w 254"/>
                <a:gd name="T21" fmla="*/ 154 h 238"/>
                <a:gd name="T22" fmla="*/ 0 w 254"/>
                <a:gd name="T23" fmla="*/ 154 h 238"/>
                <a:gd name="T24" fmla="*/ 2 w 254"/>
                <a:gd name="T25" fmla="*/ 170 h 238"/>
                <a:gd name="T26" fmla="*/ 8 w 254"/>
                <a:gd name="T27" fmla="*/ 186 h 238"/>
                <a:gd name="T28" fmla="*/ 16 w 254"/>
                <a:gd name="T29" fmla="*/ 200 h 238"/>
                <a:gd name="T30" fmla="*/ 26 w 254"/>
                <a:gd name="T31" fmla="*/ 212 h 238"/>
                <a:gd name="T32" fmla="*/ 38 w 254"/>
                <a:gd name="T33" fmla="*/ 224 h 238"/>
                <a:gd name="T34" fmla="*/ 52 w 254"/>
                <a:gd name="T35" fmla="*/ 230 h 238"/>
                <a:gd name="T36" fmla="*/ 68 w 254"/>
                <a:gd name="T37" fmla="*/ 236 h 238"/>
                <a:gd name="T38" fmla="*/ 84 w 254"/>
                <a:gd name="T39" fmla="*/ 238 h 238"/>
                <a:gd name="T40" fmla="*/ 170 w 254"/>
                <a:gd name="T41" fmla="*/ 238 h 238"/>
                <a:gd name="T42" fmla="*/ 170 w 254"/>
                <a:gd name="T43" fmla="*/ 238 h 238"/>
                <a:gd name="T44" fmla="*/ 188 w 254"/>
                <a:gd name="T45" fmla="*/ 236 h 238"/>
                <a:gd name="T46" fmla="*/ 204 w 254"/>
                <a:gd name="T47" fmla="*/ 230 h 238"/>
                <a:gd name="T48" fmla="*/ 218 w 254"/>
                <a:gd name="T49" fmla="*/ 224 h 238"/>
                <a:gd name="T50" fmla="*/ 230 w 254"/>
                <a:gd name="T51" fmla="*/ 212 h 238"/>
                <a:gd name="T52" fmla="*/ 240 w 254"/>
                <a:gd name="T53" fmla="*/ 200 h 238"/>
                <a:gd name="T54" fmla="*/ 248 w 254"/>
                <a:gd name="T55" fmla="*/ 186 h 238"/>
                <a:gd name="T56" fmla="*/ 252 w 254"/>
                <a:gd name="T57" fmla="*/ 170 h 238"/>
                <a:gd name="T58" fmla="*/ 254 w 254"/>
                <a:gd name="T59" fmla="*/ 154 h 238"/>
                <a:gd name="T60" fmla="*/ 254 w 254"/>
                <a:gd name="T61" fmla="*/ 84 h 238"/>
                <a:gd name="T62" fmla="*/ 254 w 254"/>
                <a:gd name="T63" fmla="*/ 84 h 238"/>
                <a:gd name="T64" fmla="*/ 252 w 254"/>
                <a:gd name="T65" fmla="*/ 66 h 238"/>
                <a:gd name="T66" fmla="*/ 248 w 254"/>
                <a:gd name="T67" fmla="*/ 52 h 238"/>
                <a:gd name="T68" fmla="*/ 240 w 254"/>
                <a:gd name="T69" fmla="*/ 38 h 238"/>
                <a:gd name="T70" fmla="*/ 230 w 254"/>
                <a:gd name="T71" fmla="*/ 26 h 238"/>
                <a:gd name="T72" fmla="*/ 218 w 254"/>
                <a:gd name="T73" fmla="*/ 14 h 238"/>
                <a:gd name="T74" fmla="*/ 204 w 254"/>
                <a:gd name="T75" fmla="*/ 8 h 238"/>
                <a:gd name="T76" fmla="*/ 188 w 254"/>
                <a:gd name="T77" fmla="*/ 2 h 238"/>
                <a:gd name="T78" fmla="*/ 170 w 254"/>
                <a:gd name="T79" fmla="*/ 0 h 238"/>
                <a:gd name="T80" fmla="*/ 84 w 254"/>
                <a:gd name="T8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4" h="238">
                  <a:moveTo>
                    <a:pt x="84" y="0"/>
                  </a:moveTo>
                  <a:lnTo>
                    <a:pt x="84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8" y="14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8" y="52"/>
                  </a:lnTo>
                  <a:lnTo>
                    <a:pt x="2" y="66"/>
                  </a:lnTo>
                  <a:lnTo>
                    <a:pt x="0" y="8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2" y="170"/>
                  </a:lnTo>
                  <a:lnTo>
                    <a:pt x="8" y="186"/>
                  </a:lnTo>
                  <a:lnTo>
                    <a:pt x="16" y="200"/>
                  </a:lnTo>
                  <a:lnTo>
                    <a:pt x="26" y="212"/>
                  </a:lnTo>
                  <a:lnTo>
                    <a:pt x="38" y="224"/>
                  </a:lnTo>
                  <a:lnTo>
                    <a:pt x="52" y="230"/>
                  </a:lnTo>
                  <a:lnTo>
                    <a:pt x="68" y="236"/>
                  </a:lnTo>
                  <a:lnTo>
                    <a:pt x="84" y="238"/>
                  </a:lnTo>
                  <a:lnTo>
                    <a:pt x="170" y="238"/>
                  </a:lnTo>
                  <a:lnTo>
                    <a:pt x="170" y="238"/>
                  </a:lnTo>
                  <a:lnTo>
                    <a:pt x="188" y="236"/>
                  </a:lnTo>
                  <a:lnTo>
                    <a:pt x="204" y="230"/>
                  </a:lnTo>
                  <a:lnTo>
                    <a:pt x="218" y="224"/>
                  </a:lnTo>
                  <a:lnTo>
                    <a:pt x="230" y="212"/>
                  </a:lnTo>
                  <a:lnTo>
                    <a:pt x="240" y="200"/>
                  </a:lnTo>
                  <a:lnTo>
                    <a:pt x="248" y="186"/>
                  </a:lnTo>
                  <a:lnTo>
                    <a:pt x="252" y="170"/>
                  </a:lnTo>
                  <a:lnTo>
                    <a:pt x="254" y="154"/>
                  </a:lnTo>
                  <a:lnTo>
                    <a:pt x="254" y="84"/>
                  </a:lnTo>
                  <a:lnTo>
                    <a:pt x="254" y="84"/>
                  </a:lnTo>
                  <a:lnTo>
                    <a:pt x="252" y="66"/>
                  </a:lnTo>
                  <a:lnTo>
                    <a:pt x="248" y="52"/>
                  </a:lnTo>
                  <a:lnTo>
                    <a:pt x="240" y="38"/>
                  </a:lnTo>
                  <a:lnTo>
                    <a:pt x="230" y="26"/>
                  </a:lnTo>
                  <a:lnTo>
                    <a:pt x="218" y="14"/>
                  </a:lnTo>
                  <a:lnTo>
                    <a:pt x="204" y="8"/>
                  </a:lnTo>
                  <a:lnTo>
                    <a:pt x="188" y="2"/>
                  </a:lnTo>
                  <a:lnTo>
                    <a:pt x="170" y="0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3" name="Freeform 95"/>
            <p:cNvSpPr>
              <a:spLocks/>
            </p:cNvSpPr>
            <p:nvPr/>
          </p:nvSpPr>
          <p:spPr bwMode="auto">
            <a:xfrm>
              <a:off x="3525838" y="3527425"/>
              <a:ext cx="403225" cy="377825"/>
            </a:xfrm>
            <a:custGeom>
              <a:avLst/>
              <a:gdLst>
                <a:gd name="T0" fmla="*/ 84 w 254"/>
                <a:gd name="T1" fmla="*/ 0 h 238"/>
                <a:gd name="T2" fmla="*/ 84 w 254"/>
                <a:gd name="T3" fmla="*/ 0 h 238"/>
                <a:gd name="T4" fmla="*/ 68 w 254"/>
                <a:gd name="T5" fmla="*/ 2 h 238"/>
                <a:gd name="T6" fmla="*/ 52 w 254"/>
                <a:gd name="T7" fmla="*/ 8 h 238"/>
                <a:gd name="T8" fmla="*/ 38 w 254"/>
                <a:gd name="T9" fmla="*/ 14 h 238"/>
                <a:gd name="T10" fmla="*/ 26 w 254"/>
                <a:gd name="T11" fmla="*/ 26 h 238"/>
                <a:gd name="T12" fmla="*/ 16 w 254"/>
                <a:gd name="T13" fmla="*/ 38 h 238"/>
                <a:gd name="T14" fmla="*/ 8 w 254"/>
                <a:gd name="T15" fmla="*/ 52 h 238"/>
                <a:gd name="T16" fmla="*/ 2 w 254"/>
                <a:gd name="T17" fmla="*/ 66 h 238"/>
                <a:gd name="T18" fmla="*/ 0 w 254"/>
                <a:gd name="T19" fmla="*/ 84 h 238"/>
                <a:gd name="T20" fmla="*/ 0 w 254"/>
                <a:gd name="T21" fmla="*/ 154 h 238"/>
                <a:gd name="T22" fmla="*/ 0 w 254"/>
                <a:gd name="T23" fmla="*/ 154 h 238"/>
                <a:gd name="T24" fmla="*/ 2 w 254"/>
                <a:gd name="T25" fmla="*/ 170 h 238"/>
                <a:gd name="T26" fmla="*/ 8 w 254"/>
                <a:gd name="T27" fmla="*/ 186 h 238"/>
                <a:gd name="T28" fmla="*/ 16 w 254"/>
                <a:gd name="T29" fmla="*/ 200 h 238"/>
                <a:gd name="T30" fmla="*/ 26 w 254"/>
                <a:gd name="T31" fmla="*/ 212 h 238"/>
                <a:gd name="T32" fmla="*/ 38 w 254"/>
                <a:gd name="T33" fmla="*/ 224 h 238"/>
                <a:gd name="T34" fmla="*/ 52 w 254"/>
                <a:gd name="T35" fmla="*/ 230 h 238"/>
                <a:gd name="T36" fmla="*/ 68 w 254"/>
                <a:gd name="T37" fmla="*/ 236 h 238"/>
                <a:gd name="T38" fmla="*/ 84 w 254"/>
                <a:gd name="T39" fmla="*/ 238 h 238"/>
                <a:gd name="T40" fmla="*/ 170 w 254"/>
                <a:gd name="T41" fmla="*/ 238 h 238"/>
                <a:gd name="T42" fmla="*/ 170 w 254"/>
                <a:gd name="T43" fmla="*/ 238 h 238"/>
                <a:gd name="T44" fmla="*/ 188 w 254"/>
                <a:gd name="T45" fmla="*/ 236 h 238"/>
                <a:gd name="T46" fmla="*/ 204 w 254"/>
                <a:gd name="T47" fmla="*/ 230 h 238"/>
                <a:gd name="T48" fmla="*/ 218 w 254"/>
                <a:gd name="T49" fmla="*/ 224 h 238"/>
                <a:gd name="T50" fmla="*/ 230 w 254"/>
                <a:gd name="T51" fmla="*/ 212 h 238"/>
                <a:gd name="T52" fmla="*/ 240 w 254"/>
                <a:gd name="T53" fmla="*/ 200 h 238"/>
                <a:gd name="T54" fmla="*/ 248 w 254"/>
                <a:gd name="T55" fmla="*/ 186 h 238"/>
                <a:gd name="T56" fmla="*/ 252 w 254"/>
                <a:gd name="T57" fmla="*/ 170 h 238"/>
                <a:gd name="T58" fmla="*/ 254 w 254"/>
                <a:gd name="T59" fmla="*/ 154 h 238"/>
                <a:gd name="T60" fmla="*/ 254 w 254"/>
                <a:gd name="T61" fmla="*/ 84 h 238"/>
                <a:gd name="T62" fmla="*/ 254 w 254"/>
                <a:gd name="T63" fmla="*/ 84 h 238"/>
                <a:gd name="T64" fmla="*/ 252 w 254"/>
                <a:gd name="T65" fmla="*/ 66 h 238"/>
                <a:gd name="T66" fmla="*/ 248 w 254"/>
                <a:gd name="T67" fmla="*/ 52 h 238"/>
                <a:gd name="T68" fmla="*/ 240 w 254"/>
                <a:gd name="T69" fmla="*/ 38 h 238"/>
                <a:gd name="T70" fmla="*/ 230 w 254"/>
                <a:gd name="T71" fmla="*/ 26 h 238"/>
                <a:gd name="T72" fmla="*/ 218 w 254"/>
                <a:gd name="T73" fmla="*/ 14 h 238"/>
                <a:gd name="T74" fmla="*/ 204 w 254"/>
                <a:gd name="T75" fmla="*/ 8 h 238"/>
                <a:gd name="T76" fmla="*/ 188 w 254"/>
                <a:gd name="T77" fmla="*/ 2 h 238"/>
                <a:gd name="T78" fmla="*/ 170 w 254"/>
                <a:gd name="T79" fmla="*/ 0 h 238"/>
                <a:gd name="T80" fmla="*/ 84 w 254"/>
                <a:gd name="T8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4" h="238">
                  <a:moveTo>
                    <a:pt x="84" y="0"/>
                  </a:moveTo>
                  <a:lnTo>
                    <a:pt x="84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8" y="14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8" y="52"/>
                  </a:lnTo>
                  <a:lnTo>
                    <a:pt x="2" y="66"/>
                  </a:lnTo>
                  <a:lnTo>
                    <a:pt x="0" y="8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2" y="170"/>
                  </a:lnTo>
                  <a:lnTo>
                    <a:pt x="8" y="186"/>
                  </a:lnTo>
                  <a:lnTo>
                    <a:pt x="16" y="200"/>
                  </a:lnTo>
                  <a:lnTo>
                    <a:pt x="26" y="212"/>
                  </a:lnTo>
                  <a:lnTo>
                    <a:pt x="38" y="224"/>
                  </a:lnTo>
                  <a:lnTo>
                    <a:pt x="52" y="230"/>
                  </a:lnTo>
                  <a:lnTo>
                    <a:pt x="68" y="236"/>
                  </a:lnTo>
                  <a:lnTo>
                    <a:pt x="84" y="238"/>
                  </a:lnTo>
                  <a:lnTo>
                    <a:pt x="170" y="238"/>
                  </a:lnTo>
                  <a:lnTo>
                    <a:pt x="170" y="238"/>
                  </a:lnTo>
                  <a:lnTo>
                    <a:pt x="188" y="236"/>
                  </a:lnTo>
                  <a:lnTo>
                    <a:pt x="204" y="230"/>
                  </a:lnTo>
                  <a:lnTo>
                    <a:pt x="218" y="224"/>
                  </a:lnTo>
                  <a:lnTo>
                    <a:pt x="230" y="212"/>
                  </a:lnTo>
                  <a:lnTo>
                    <a:pt x="240" y="200"/>
                  </a:lnTo>
                  <a:lnTo>
                    <a:pt x="248" y="186"/>
                  </a:lnTo>
                  <a:lnTo>
                    <a:pt x="252" y="170"/>
                  </a:lnTo>
                  <a:lnTo>
                    <a:pt x="254" y="154"/>
                  </a:lnTo>
                  <a:lnTo>
                    <a:pt x="254" y="84"/>
                  </a:lnTo>
                  <a:lnTo>
                    <a:pt x="254" y="84"/>
                  </a:lnTo>
                  <a:lnTo>
                    <a:pt x="252" y="66"/>
                  </a:lnTo>
                  <a:lnTo>
                    <a:pt x="248" y="52"/>
                  </a:lnTo>
                  <a:lnTo>
                    <a:pt x="240" y="38"/>
                  </a:lnTo>
                  <a:lnTo>
                    <a:pt x="230" y="26"/>
                  </a:lnTo>
                  <a:lnTo>
                    <a:pt x="218" y="14"/>
                  </a:lnTo>
                  <a:lnTo>
                    <a:pt x="204" y="8"/>
                  </a:lnTo>
                  <a:lnTo>
                    <a:pt x="188" y="2"/>
                  </a:lnTo>
                  <a:lnTo>
                    <a:pt x="170" y="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4" name="Freeform 96"/>
            <p:cNvSpPr>
              <a:spLocks/>
            </p:cNvSpPr>
            <p:nvPr/>
          </p:nvSpPr>
          <p:spPr bwMode="auto">
            <a:xfrm>
              <a:off x="3106738" y="3355975"/>
              <a:ext cx="444500" cy="377825"/>
            </a:xfrm>
            <a:custGeom>
              <a:avLst/>
              <a:gdLst>
                <a:gd name="T0" fmla="*/ 142 w 280"/>
                <a:gd name="T1" fmla="*/ 0 h 238"/>
                <a:gd name="T2" fmla="*/ 0 w 280"/>
                <a:gd name="T3" fmla="*/ 238 h 238"/>
                <a:gd name="T4" fmla="*/ 280 w 280"/>
                <a:gd name="T5" fmla="*/ 238 h 238"/>
                <a:gd name="T6" fmla="*/ 142 w 280"/>
                <a:gd name="T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0" h="238">
                  <a:moveTo>
                    <a:pt x="142" y="0"/>
                  </a:moveTo>
                  <a:lnTo>
                    <a:pt x="0" y="238"/>
                  </a:lnTo>
                  <a:lnTo>
                    <a:pt x="280" y="23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5" name="Freeform 97"/>
            <p:cNvSpPr>
              <a:spLocks/>
            </p:cNvSpPr>
            <p:nvPr/>
          </p:nvSpPr>
          <p:spPr bwMode="auto">
            <a:xfrm>
              <a:off x="3106738" y="3355975"/>
              <a:ext cx="444500" cy="377825"/>
            </a:xfrm>
            <a:custGeom>
              <a:avLst/>
              <a:gdLst>
                <a:gd name="T0" fmla="*/ 142 w 280"/>
                <a:gd name="T1" fmla="*/ 0 h 238"/>
                <a:gd name="T2" fmla="*/ 0 w 280"/>
                <a:gd name="T3" fmla="*/ 238 h 238"/>
                <a:gd name="T4" fmla="*/ 280 w 280"/>
                <a:gd name="T5" fmla="*/ 238 h 238"/>
                <a:gd name="T6" fmla="*/ 142 w 280"/>
                <a:gd name="T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0" h="238">
                  <a:moveTo>
                    <a:pt x="142" y="0"/>
                  </a:moveTo>
                  <a:lnTo>
                    <a:pt x="0" y="238"/>
                  </a:lnTo>
                  <a:lnTo>
                    <a:pt x="280" y="238"/>
                  </a:lnTo>
                  <a:lnTo>
                    <a:pt x="1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6" name="Freeform 98"/>
            <p:cNvSpPr>
              <a:spLocks/>
            </p:cNvSpPr>
            <p:nvPr/>
          </p:nvSpPr>
          <p:spPr bwMode="auto">
            <a:xfrm>
              <a:off x="3106738" y="3355975"/>
              <a:ext cx="444500" cy="377825"/>
            </a:xfrm>
            <a:custGeom>
              <a:avLst/>
              <a:gdLst>
                <a:gd name="T0" fmla="*/ 142 w 280"/>
                <a:gd name="T1" fmla="*/ 0 h 238"/>
                <a:gd name="T2" fmla="*/ 0 w 280"/>
                <a:gd name="T3" fmla="*/ 238 h 238"/>
                <a:gd name="T4" fmla="*/ 280 w 280"/>
                <a:gd name="T5" fmla="*/ 238 h 238"/>
                <a:gd name="T6" fmla="*/ 142 w 280"/>
                <a:gd name="T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0" h="238">
                  <a:moveTo>
                    <a:pt x="142" y="0"/>
                  </a:moveTo>
                  <a:lnTo>
                    <a:pt x="0" y="238"/>
                  </a:lnTo>
                  <a:lnTo>
                    <a:pt x="280" y="238"/>
                  </a:lnTo>
                  <a:lnTo>
                    <a:pt x="14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7" name="Freeform 99"/>
            <p:cNvSpPr>
              <a:spLocks/>
            </p:cNvSpPr>
            <p:nvPr/>
          </p:nvSpPr>
          <p:spPr bwMode="auto">
            <a:xfrm>
              <a:off x="3760788" y="3355975"/>
              <a:ext cx="466725" cy="422275"/>
            </a:xfrm>
            <a:custGeom>
              <a:avLst/>
              <a:gdLst>
                <a:gd name="T0" fmla="*/ 148 w 294"/>
                <a:gd name="T1" fmla="*/ 0 h 266"/>
                <a:gd name="T2" fmla="*/ 0 w 294"/>
                <a:gd name="T3" fmla="*/ 132 h 266"/>
                <a:gd name="T4" fmla="*/ 148 w 294"/>
                <a:gd name="T5" fmla="*/ 266 h 266"/>
                <a:gd name="T6" fmla="*/ 294 w 294"/>
                <a:gd name="T7" fmla="*/ 132 h 266"/>
                <a:gd name="T8" fmla="*/ 148 w 294"/>
                <a:gd name="T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6">
                  <a:moveTo>
                    <a:pt x="148" y="0"/>
                  </a:moveTo>
                  <a:lnTo>
                    <a:pt x="0" y="132"/>
                  </a:lnTo>
                  <a:lnTo>
                    <a:pt x="148" y="266"/>
                  </a:lnTo>
                  <a:lnTo>
                    <a:pt x="294" y="13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8" name="Freeform 100"/>
            <p:cNvSpPr>
              <a:spLocks/>
            </p:cNvSpPr>
            <p:nvPr/>
          </p:nvSpPr>
          <p:spPr bwMode="auto">
            <a:xfrm>
              <a:off x="3760788" y="3355975"/>
              <a:ext cx="466725" cy="422275"/>
            </a:xfrm>
            <a:custGeom>
              <a:avLst/>
              <a:gdLst>
                <a:gd name="T0" fmla="*/ 148 w 294"/>
                <a:gd name="T1" fmla="*/ 0 h 266"/>
                <a:gd name="T2" fmla="*/ 0 w 294"/>
                <a:gd name="T3" fmla="*/ 132 h 266"/>
                <a:gd name="T4" fmla="*/ 148 w 294"/>
                <a:gd name="T5" fmla="*/ 266 h 266"/>
                <a:gd name="T6" fmla="*/ 294 w 294"/>
                <a:gd name="T7" fmla="*/ 132 h 266"/>
                <a:gd name="T8" fmla="*/ 148 w 294"/>
                <a:gd name="T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6">
                  <a:moveTo>
                    <a:pt x="148" y="0"/>
                  </a:moveTo>
                  <a:lnTo>
                    <a:pt x="0" y="132"/>
                  </a:lnTo>
                  <a:lnTo>
                    <a:pt x="148" y="266"/>
                  </a:lnTo>
                  <a:lnTo>
                    <a:pt x="294" y="132"/>
                  </a:lnTo>
                  <a:lnTo>
                    <a:pt x="1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99" name="Freeform 101"/>
            <p:cNvSpPr>
              <a:spLocks/>
            </p:cNvSpPr>
            <p:nvPr/>
          </p:nvSpPr>
          <p:spPr bwMode="auto">
            <a:xfrm>
              <a:off x="3760788" y="3355975"/>
              <a:ext cx="466725" cy="422275"/>
            </a:xfrm>
            <a:custGeom>
              <a:avLst/>
              <a:gdLst>
                <a:gd name="T0" fmla="*/ 148 w 294"/>
                <a:gd name="T1" fmla="*/ 0 h 266"/>
                <a:gd name="T2" fmla="*/ 0 w 294"/>
                <a:gd name="T3" fmla="*/ 132 h 266"/>
                <a:gd name="T4" fmla="*/ 148 w 294"/>
                <a:gd name="T5" fmla="*/ 266 h 266"/>
                <a:gd name="T6" fmla="*/ 294 w 294"/>
                <a:gd name="T7" fmla="*/ 132 h 266"/>
                <a:gd name="T8" fmla="*/ 148 w 294"/>
                <a:gd name="T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6">
                  <a:moveTo>
                    <a:pt x="148" y="0"/>
                  </a:moveTo>
                  <a:lnTo>
                    <a:pt x="0" y="132"/>
                  </a:lnTo>
                  <a:lnTo>
                    <a:pt x="148" y="266"/>
                  </a:lnTo>
                  <a:lnTo>
                    <a:pt x="294" y="132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0" name="Rectangle 102"/>
            <p:cNvSpPr>
              <a:spLocks noChangeArrowheads="1"/>
            </p:cNvSpPr>
            <p:nvPr/>
          </p:nvSpPr>
          <p:spPr bwMode="auto">
            <a:xfrm>
              <a:off x="3408363" y="3905250"/>
              <a:ext cx="327025" cy="33020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1" name="Rectangle 103"/>
            <p:cNvSpPr>
              <a:spLocks noChangeArrowheads="1"/>
            </p:cNvSpPr>
            <p:nvPr/>
          </p:nvSpPr>
          <p:spPr bwMode="auto">
            <a:xfrm>
              <a:off x="3408363" y="3905250"/>
              <a:ext cx="327025" cy="3302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2" name="Freeform 104"/>
            <p:cNvSpPr>
              <a:spLocks/>
            </p:cNvSpPr>
            <p:nvPr/>
          </p:nvSpPr>
          <p:spPr bwMode="auto">
            <a:xfrm>
              <a:off x="5811838" y="2235200"/>
              <a:ext cx="647700" cy="647700"/>
            </a:xfrm>
            <a:custGeom>
              <a:avLst/>
              <a:gdLst>
                <a:gd name="T0" fmla="*/ 408 w 408"/>
                <a:gd name="T1" fmla="*/ 204 h 408"/>
                <a:gd name="T2" fmla="*/ 404 w 408"/>
                <a:gd name="T3" fmla="*/ 246 h 408"/>
                <a:gd name="T4" fmla="*/ 392 w 408"/>
                <a:gd name="T5" fmla="*/ 284 h 408"/>
                <a:gd name="T6" fmla="*/ 372 w 408"/>
                <a:gd name="T7" fmla="*/ 318 h 408"/>
                <a:gd name="T8" fmla="*/ 348 w 408"/>
                <a:gd name="T9" fmla="*/ 348 h 408"/>
                <a:gd name="T10" fmla="*/ 318 w 408"/>
                <a:gd name="T11" fmla="*/ 374 h 408"/>
                <a:gd name="T12" fmla="*/ 284 w 408"/>
                <a:gd name="T13" fmla="*/ 392 h 408"/>
                <a:gd name="T14" fmla="*/ 244 w 408"/>
                <a:gd name="T15" fmla="*/ 404 h 408"/>
                <a:gd name="T16" fmla="*/ 204 w 408"/>
                <a:gd name="T17" fmla="*/ 408 h 408"/>
                <a:gd name="T18" fmla="*/ 182 w 408"/>
                <a:gd name="T19" fmla="*/ 408 h 408"/>
                <a:gd name="T20" fmla="*/ 142 w 408"/>
                <a:gd name="T21" fmla="*/ 400 h 408"/>
                <a:gd name="T22" fmla="*/ 106 w 408"/>
                <a:gd name="T23" fmla="*/ 384 h 408"/>
                <a:gd name="T24" fmla="*/ 74 w 408"/>
                <a:gd name="T25" fmla="*/ 362 h 408"/>
                <a:gd name="T26" fmla="*/ 46 w 408"/>
                <a:gd name="T27" fmla="*/ 334 h 408"/>
                <a:gd name="T28" fmla="*/ 24 w 408"/>
                <a:gd name="T29" fmla="*/ 302 h 408"/>
                <a:gd name="T30" fmla="*/ 8 w 408"/>
                <a:gd name="T31" fmla="*/ 266 h 408"/>
                <a:gd name="T32" fmla="*/ 0 w 408"/>
                <a:gd name="T33" fmla="*/ 226 h 408"/>
                <a:gd name="T34" fmla="*/ 0 w 408"/>
                <a:gd name="T35" fmla="*/ 204 h 408"/>
                <a:gd name="T36" fmla="*/ 4 w 408"/>
                <a:gd name="T37" fmla="*/ 164 h 408"/>
                <a:gd name="T38" fmla="*/ 16 w 408"/>
                <a:gd name="T39" fmla="*/ 126 h 408"/>
                <a:gd name="T40" fmla="*/ 34 w 408"/>
                <a:gd name="T41" fmla="*/ 90 h 408"/>
                <a:gd name="T42" fmla="*/ 60 w 408"/>
                <a:gd name="T43" fmla="*/ 60 h 408"/>
                <a:gd name="T44" fmla="*/ 90 w 408"/>
                <a:gd name="T45" fmla="*/ 36 h 408"/>
                <a:gd name="T46" fmla="*/ 124 w 408"/>
                <a:gd name="T47" fmla="*/ 16 h 408"/>
                <a:gd name="T48" fmla="*/ 162 w 408"/>
                <a:gd name="T49" fmla="*/ 4 h 408"/>
                <a:gd name="T50" fmla="*/ 204 w 408"/>
                <a:gd name="T51" fmla="*/ 0 h 408"/>
                <a:gd name="T52" fmla="*/ 224 w 408"/>
                <a:gd name="T53" fmla="*/ 2 h 408"/>
                <a:gd name="T54" fmla="*/ 264 w 408"/>
                <a:gd name="T55" fmla="*/ 10 h 408"/>
                <a:gd name="T56" fmla="*/ 300 w 408"/>
                <a:gd name="T57" fmla="*/ 26 h 408"/>
                <a:gd name="T58" fmla="*/ 334 w 408"/>
                <a:gd name="T59" fmla="*/ 48 h 408"/>
                <a:gd name="T60" fmla="*/ 362 w 408"/>
                <a:gd name="T61" fmla="*/ 74 h 408"/>
                <a:gd name="T62" fmla="*/ 384 w 408"/>
                <a:gd name="T63" fmla="*/ 108 h 408"/>
                <a:gd name="T64" fmla="*/ 398 w 408"/>
                <a:gd name="T65" fmla="*/ 144 h 408"/>
                <a:gd name="T66" fmla="*/ 406 w 408"/>
                <a:gd name="T67" fmla="*/ 18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408">
                  <a:moveTo>
                    <a:pt x="408" y="204"/>
                  </a:moveTo>
                  <a:lnTo>
                    <a:pt x="408" y="204"/>
                  </a:lnTo>
                  <a:lnTo>
                    <a:pt x="406" y="226"/>
                  </a:lnTo>
                  <a:lnTo>
                    <a:pt x="404" y="246"/>
                  </a:lnTo>
                  <a:lnTo>
                    <a:pt x="398" y="266"/>
                  </a:lnTo>
                  <a:lnTo>
                    <a:pt x="392" y="284"/>
                  </a:lnTo>
                  <a:lnTo>
                    <a:pt x="384" y="302"/>
                  </a:lnTo>
                  <a:lnTo>
                    <a:pt x="372" y="318"/>
                  </a:lnTo>
                  <a:lnTo>
                    <a:pt x="362" y="334"/>
                  </a:lnTo>
                  <a:lnTo>
                    <a:pt x="348" y="348"/>
                  </a:lnTo>
                  <a:lnTo>
                    <a:pt x="334" y="362"/>
                  </a:lnTo>
                  <a:lnTo>
                    <a:pt x="318" y="374"/>
                  </a:lnTo>
                  <a:lnTo>
                    <a:pt x="300" y="384"/>
                  </a:lnTo>
                  <a:lnTo>
                    <a:pt x="284" y="392"/>
                  </a:lnTo>
                  <a:lnTo>
                    <a:pt x="264" y="400"/>
                  </a:lnTo>
                  <a:lnTo>
                    <a:pt x="244" y="404"/>
                  </a:lnTo>
                  <a:lnTo>
                    <a:pt x="224" y="408"/>
                  </a:lnTo>
                  <a:lnTo>
                    <a:pt x="204" y="408"/>
                  </a:lnTo>
                  <a:lnTo>
                    <a:pt x="204" y="408"/>
                  </a:lnTo>
                  <a:lnTo>
                    <a:pt x="182" y="408"/>
                  </a:lnTo>
                  <a:lnTo>
                    <a:pt x="162" y="404"/>
                  </a:lnTo>
                  <a:lnTo>
                    <a:pt x="142" y="400"/>
                  </a:lnTo>
                  <a:lnTo>
                    <a:pt x="124" y="392"/>
                  </a:lnTo>
                  <a:lnTo>
                    <a:pt x="106" y="384"/>
                  </a:lnTo>
                  <a:lnTo>
                    <a:pt x="90" y="374"/>
                  </a:lnTo>
                  <a:lnTo>
                    <a:pt x="74" y="362"/>
                  </a:lnTo>
                  <a:lnTo>
                    <a:pt x="60" y="348"/>
                  </a:lnTo>
                  <a:lnTo>
                    <a:pt x="46" y="334"/>
                  </a:lnTo>
                  <a:lnTo>
                    <a:pt x="34" y="318"/>
                  </a:lnTo>
                  <a:lnTo>
                    <a:pt x="24" y="302"/>
                  </a:lnTo>
                  <a:lnTo>
                    <a:pt x="16" y="284"/>
                  </a:lnTo>
                  <a:lnTo>
                    <a:pt x="8" y="266"/>
                  </a:lnTo>
                  <a:lnTo>
                    <a:pt x="4" y="246"/>
                  </a:lnTo>
                  <a:lnTo>
                    <a:pt x="0" y="226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4" y="164"/>
                  </a:lnTo>
                  <a:lnTo>
                    <a:pt x="8" y="144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0"/>
                  </a:lnTo>
                  <a:lnTo>
                    <a:pt x="46" y="74"/>
                  </a:lnTo>
                  <a:lnTo>
                    <a:pt x="60" y="60"/>
                  </a:lnTo>
                  <a:lnTo>
                    <a:pt x="74" y="48"/>
                  </a:lnTo>
                  <a:lnTo>
                    <a:pt x="90" y="36"/>
                  </a:lnTo>
                  <a:lnTo>
                    <a:pt x="106" y="26"/>
                  </a:lnTo>
                  <a:lnTo>
                    <a:pt x="124" y="16"/>
                  </a:lnTo>
                  <a:lnTo>
                    <a:pt x="142" y="10"/>
                  </a:lnTo>
                  <a:lnTo>
                    <a:pt x="162" y="4"/>
                  </a:lnTo>
                  <a:lnTo>
                    <a:pt x="182" y="2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24" y="2"/>
                  </a:lnTo>
                  <a:lnTo>
                    <a:pt x="244" y="4"/>
                  </a:lnTo>
                  <a:lnTo>
                    <a:pt x="264" y="10"/>
                  </a:lnTo>
                  <a:lnTo>
                    <a:pt x="284" y="16"/>
                  </a:lnTo>
                  <a:lnTo>
                    <a:pt x="300" y="26"/>
                  </a:lnTo>
                  <a:lnTo>
                    <a:pt x="318" y="36"/>
                  </a:lnTo>
                  <a:lnTo>
                    <a:pt x="334" y="48"/>
                  </a:lnTo>
                  <a:lnTo>
                    <a:pt x="348" y="60"/>
                  </a:lnTo>
                  <a:lnTo>
                    <a:pt x="362" y="74"/>
                  </a:lnTo>
                  <a:lnTo>
                    <a:pt x="372" y="90"/>
                  </a:lnTo>
                  <a:lnTo>
                    <a:pt x="384" y="108"/>
                  </a:lnTo>
                  <a:lnTo>
                    <a:pt x="392" y="126"/>
                  </a:lnTo>
                  <a:lnTo>
                    <a:pt x="398" y="144"/>
                  </a:lnTo>
                  <a:lnTo>
                    <a:pt x="404" y="164"/>
                  </a:lnTo>
                  <a:lnTo>
                    <a:pt x="406" y="184"/>
                  </a:lnTo>
                  <a:lnTo>
                    <a:pt x="408" y="20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3" name="Freeform 105"/>
            <p:cNvSpPr>
              <a:spLocks/>
            </p:cNvSpPr>
            <p:nvPr/>
          </p:nvSpPr>
          <p:spPr bwMode="auto">
            <a:xfrm>
              <a:off x="5811838" y="2235200"/>
              <a:ext cx="647700" cy="647700"/>
            </a:xfrm>
            <a:custGeom>
              <a:avLst/>
              <a:gdLst>
                <a:gd name="T0" fmla="*/ 408 w 408"/>
                <a:gd name="T1" fmla="*/ 204 h 408"/>
                <a:gd name="T2" fmla="*/ 404 w 408"/>
                <a:gd name="T3" fmla="*/ 246 h 408"/>
                <a:gd name="T4" fmla="*/ 392 w 408"/>
                <a:gd name="T5" fmla="*/ 284 h 408"/>
                <a:gd name="T6" fmla="*/ 372 w 408"/>
                <a:gd name="T7" fmla="*/ 318 h 408"/>
                <a:gd name="T8" fmla="*/ 348 w 408"/>
                <a:gd name="T9" fmla="*/ 348 h 408"/>
                <a:gd name="T10" fmla="*/ 318 w 408"/>
                <a:gd name="T11" fmla="*/ 374 h 408"/>
                <a:gd name="T12" fmla="*/ 284 w 408"/>
                <a:gd name="T13" fmla="*/ 392 h 408"/>
                <a:gd name="T14" fmla="*/ 244 w 408"/>
                <a:gd name="T15" fmla="*/ 404 h 408"/>
                <a:gd name="T16" fmla="*/ 204 w 408"/>
                <a:gd name="T17" fmla="*/ 408 h 408"/>
                <a:gd name="T18" fmla="*/ 182 w 408"/>
                <a:gd name="T19" fmla="*/ 408 h 408"/>
                <a:gd name="T20" fmla="*/ 142 w 408"/>
                <a:gd name="T21" fmla="*/ 400 h 408"/>
                <a:gd name="T22" fmla="*/ 106 w 408"/>
                <a:gd name="T23" fmla="*/ 384 h 408"/>
                <a:gd name="T24" fmla="*/ 74 w 408"/>
                <a:gd name="T25" fmla="*/ 362 h 408"/>
                <a:gd name="T26" fmla="*/ 46 w 408"/>
                <a:gd name="T27" fmla="*/ 334 h 408"/>
                <a:gd name="T28" fmla="*/ 24 w 408"/>
                <a:gd name="T29" fmla="*/ 302 h 408"/>
                <a:gd name="T30" fmla="*/ 8 w 408"/>
                <a:gd name="T31" fmla="*/ 266 h 408"/>
                <a:gd name="T32" fmla="*/ 0 w 408"/>
                <a:gd name="T33" fmla="*/ 226 h 408"/>
                <a:gd name="T34" fmla="*/ 0 w 408"/>
                <a:gd name="T35" fmla="*/ 204 h 408"/>
                <a:gd name="T36" fmla="*/ 4 w 408"/>
                <a:gd name="T37" fmla="*/ 164 h 408"/>
                <a:gd name="T38" fmla="*/ 16 w 408"/>
                <a:gd name="T39" fmla="*/ 126 h 408"/>
                <a:gd name="T40" fmla="*/ 34 w 408"/>
                <a:gd name="T41" fmla="*/ 90 h 408"/>
                <a:gd name="T42" fmla="*/ 60 w 408"/>
                <a:gd name="T43" fmla="*/ 60 h 408"/>
                <a:gd name="T44" fmla="*/ 90 w 408"/>
                <a:gd name="T45" fmla="*/ 36 h 408"/>
                <a:gd name="T46" fmla="*/ 124 w 408"/>
                <a:gd name="T47" fmla="*/ 16 h 408"/>
                <a:gd name="T48" fmla="*/ 162 w 408"/>
                <a:gd name="T49" fmla="*/ 4 h 408"/>
                <a:gd name="T50" fmla="*/ 204 w 408"/>
                <a:gd name="T51" fmla="*/ 0 h 408"/>
                <a:gd name="T52" fmla="*/ 224 w 408"/>
                <a:gd name="T53" fmla="*/ 2 h 408"/>
                <a:gd name="T54" fmla="*/ 264 w 408"/>
                <a:gd name="T55" fmla="*/ 10 h 408"/>
                <a:gd name="T56" fmla="*/ 300 w 408"/>
                <a:gd name="T57" fmla="*/ 26 h 408"/>
                <a:gd name="T58" fmla="*/ 334 w 408"/>
                <a:gd name="T59" fmla="*/ 48 h 408"/>
                <a:gd name="T60" fmla="*/ 362 w 408"/>
                <a:gd name="T61" fmla="*/ 74 h 408"/>
                <a:gd name="T62" fmla="*/ 384 w 408"/>
                <a:gd name="T63" fmla="*/ 108 h 408"/>
                <a:gd name="T64" fmla="*/ 398 w 408"/>
                <a:gd name="T65" fmla="*/ 144 h 408"/>
                <a:gd name="T66" fmla="*/ 406 w 408"/>
                <a:gd name="T67" fmla="*/ 18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8" h="408">
                  <a:moveTo>
                    <a:pt x="408" y="204"/>
                  </a:moveTo>
                  <a:lnTo>
                    <a:pt x="408" y="204"/>
                  </a:lnTo>
                  <a:lnTo>
                    <a:pt x="406" y="226"/>
                  </a:lnTo>
                  <a:lnTo>
                    <a:pt x="404" y="246"/>
                  </a:lnTo>
                  <a:lnTo>
                    <a:pt x="398" y="266"/>
                  </a:lnTo>
                  <a:lnTo>
                    <a:pt x="392" y="284"/>
                  </a:lnTo>
                  <a:lnTo>
                    <a:pt x="384" y="302"/>
                  </a:lnTo>
                  <a:lnTo>
                    <a:pt x="372" y="318"/>
                  </a:lnTo>
                  <a:lnTo>
                    <a:pt x="362" y="334"/>
                  </a:lnTo>
                  <a:lnTo>
                    <a:pt x="348" y="348"/>
                  </a:lnTo>
                  <a:lnTo>
                    <a:pt x="334" y="362"/>
                  </a:lnTo>
                  <a:lnTo>
                    <a:pt x="318" y="374"/>
                  </a:lnTo>
                  <a:lnTo>
                    <a:pt x="300" y="384"/>
                  </a:lnTo>
                  <a:lnTo>
                    <a:pt x="284" y="392"/>
                  </a:lnTo>
                  <a:lnTo>
                    <a:pt x="264" y="400"/>
                  </a:lnTo>
                  <a:lnTo>
                    <a:pt x="244" y="404"/>
                  </a:lnTo>
                  <a:lnTo>
                    <a:pt x="224" y="408"/>
                  </a:lnTo>
                  <a:lnTo>
                    <a:pt x="204" y="408"/>
                  </a:lnTo>
                  <a:lnTo>
                    <a:pt x="204" y="408"/>
                  </a:lnTo>
                  <a:lnTo>
                    <a:pt x="182" y="408"/>
                  </a:lnTo>
                  <a:lnTo>
                    <a:pt x="162" y="404"/>
                  </a:lnTo>
                  <a:lnTo>
                    <a:pt x="142" y="400"/>
                  </a:lnTo>
                  <a:lnTo>
                    <a:pt x="124" y="392"/>
                  </a:lnTo>
                  <a:lnTo>
                    <a:pt x="106" y="384"/>
                  </a:lnTo>
                  <a:lnTo>
                    <a:pt x="90" y="374"/>
                  </a:lnTo>
                  <a:lnTo>
                    <a:pt x="74" y="362"/>
                  </a:lnTo>
                  <a:lnTo>
                    <a:pt x="60" y="348"/>
                  </a:lnTo>
                  <a:lnTo>
                    <a:pt x="46" y="334"/>
                  </a:lnTo>
                  <a:lnTo>
                    <a:pt x="34" y="318"/>
                  </a:lnTo>
                  <a:lnTo>
                    <a:pt x="24" y="302"/>
                  </a:lnTo>
                  <a:lnTo>
                    <a:pt x="16" y="284"/>
                  </a:lnTo>
                  <a:lnTo>
                    <a:pt x="8" y="266"/>
                  </a:lnTo>
                  <a:lnTo>
                    <a:pt x="4" y="246"/>
                  </a:lnTo>
                  <a:lnTo>
                    <a:pt x="0" y="226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4" y="164"/>
                  </a:lnTo>
                  <a:lnTo>
                    <a:pt x="8" y="144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0"/>
                  </a:lnTo>
                  <a:lnTo>
                    <a:pt x="46" y="74"/>
                  </a:lnTo>
                  <a:lnTo>
                    <a:pt x="60" y="60"/>
                  </a:lnTo>
                  <a:lnTo>
                    <a:pt x="74" y="48"/>
                  </a:lnTo>
                  <a:lnTo>
                    <a:pt x="90" y="36"/>
                  </a:lnTo>
                  <a:lnTo>
                    <a:pt x="106" y="26"/>
                  </a:lnTo>
                  <a:lnTo>
                    <a:pt x="124" y="16"/>
                  </a:lnTo>
                  <a:lnTo>
                    <a:pt x="142" y="10"/>
                  </a:lnTo>
                  <a:lnTo>
                    <a:pt x="162" y="4"/>
                  </a:lnTo>
                  <a:lnTo>
                    <a:pt x="182" y="2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24" y="2"/>
                  </a:lnTo>
                  <a:lnTo>
                    <a:pt x="244" y="4"/>
                  </a:lnTo>
                  <a:lnTo>
                    <a:pt x="264" y="10"/>
                  </a:lnTo>
                  <a:lnTo>
                    <a:pt x="284" y="16"/>
                  </a:lnTo>
                  <a:lnTo>
                    <a:pt x="300" y="26"/>
                  </a:lnTo>
                  <a:lnTo>
                    <a:pt x="318" y="36"/>
                  </a:lnTo>
                  <a:lnTo>
                    <a:pt x="334" y="48"/>
                  </a:lnTo>
                  <a:lnTo>
                    <a:pt x="348" y="60"/>
                  </a:lnTo>
                  <a:lnTo>
                    <a:pt x="362" y="74"/>
                  </a:lnTo>
                  <a:lnTo>
                    <a:pt x="372" y="90"/>
                  </a:lnTo>
                  <a:lnTo>
                    <a:pt x="384" y="108"/>
                  </a:lnTo>
                  <a:lnTo>
                    <a:pt x="392" y="126"/>
                  </a:lnTo>
                  <a:lnTo>
                    <a:pt x="398" y="144"/>
                  </a:lnTo>
                  <a:lnTo>
                    <a:pt x="404" y="164"/>
                  </a:lnTo>
                  <a:lnTo>
                    <a:pt x="406" y="184"/>
                  </a:lnTo>
                  <a:lnTo>
                    <a:pt x="408" y="2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4" name="Freeform 106"/>
            <p:cNvSpPr>
              <a:spLocks/>
            </p:cNvSpPr>
            <p:nvPr/>
          </p:nvSpPr>
          <p:spPr bwMode="auto">
            <a:xfrm>
              <a:off x="5811838" y="2235200"/>
              <a:ext cx="647700" cy="647700"/>
            </a:xfrm>
            <a:custGeom>
              <a:avLst/>
              <a:gdLst>
                <a:gd name="T0" fmla="*/ 408 w 408"/>
                <a:gd name="T1" fmla="*/ 204 h 408"/>
                <a:gd name="T2" fmla="*/ 404 w 408"/>
                <a:gd name="T3" fmla="*/ 246 h 408"/>
                <a:gd name="T4" fmla="*/ 392 w 408"/>
                <a:gd name="T5" fmla="*/ 284 h 408"/>
                <a:gd name="T6" fmla="*/ 372 w 408"/>
                <a:gd name="T7" fmla="*/ 318 h 408"/>
                <a:gd name="T8" fmla="*/ 348 w 408"/>
                <a:gd name="T9" fmla="*/ 348 h 408"/>
                <a:gd name="T10" fmla="*/ 318 w 408"/>
                <a:gd name="T11" fmla="*/ 374 h 408"/>
                <a:gd name="T12" fmla="*/ 284 w 408"/>
                <a:gd name="T13" fmla="*/ 392 h 408"/>
                <a:gd name="T14" fmla="*/ 244 w 408"/>
                <a:gd name="T15" fmla="*/ 404 h 408"/>
                <a:gd name="T16" fmla="*/ 204 w 408"/>
                <a:gd name="T17" fmla="*/ 408 h 408"/>
                <a:gd name="T18" fmla="*/ 182 w 408"/>
                <a:gd name="T19" fmla="*/ 408 h 408"/>
                <a:gd name="T20" fmla="*/ 142 w 408"/>
                <a:gd name="T21" fmla="*/ 400 h 408"/>
                <a:gd name="T22" fmla="*/ 106 w 408"/>
                <a:gd name="T23" fmla="*/ 384 h 408"/>
                <a:gd name="T24" fmla="*/ 74 w 408"/>
                <a:gd name="T25" fmla="*/ 362 h 408"/>
                <a:gd name="T26" fmla="*/ 46 w 408"/>
                <a:gd name="T27" fmla="*/ 334 h 408"/>
                <a:gd name="T28" fmla="*/ 24 w 408"/>
                <a:gd name="T29" fmla="*/ 302 h 408"/>
                <a:gd name="T30" fmla="*/ 8 w 408"/>
                <a:gd name="T31" fmla="*/ 266 h 408"/>
                <a:gd name="T32" fmla="*/ 0 w 408"/>
                <a:gd name="T33" fmla="*/ 226 h 408"/>
                <a:gd name="T34" fmla="*/ 0 w 408"/>
                <a:gd name="T35" fmla="*/ 204 h 408"/>
                <a:gd name="T36" fmla="*/ 4 w 408"/>
                <a:gd name="T37" fmla="*/ 164 h 408"/>
                <a:gd name="T38" fmla="*/ 16 w 408"/>
                <a:gd name="T39" fmla="*/ 126 h 408"/>
                <a:gd name="T40" fmla="*/ 34 w 408"/>
                <a:gd name="T41" fmla="*/ 90 h 408"/>
                <a:gd name="T42" fmla="*/ 60 w 408"/>
                <a:gd name="T43" fmla="*/ 60 h 408"/>
                <a:gd name="T44" fmla="*/ 90 w 408"/>
                <a:gd name="T45" fmla="*/ 36 h 408"/>
                <a:gd name="T46" fmla="*/ 124 w 408"/>
                <a:gd name="T47" fmla="*/ 16 h 408"/>
                <a:gd name="T48" fmla="*/ 162 w 408"/>
                <a:gd name="T49" fmla="*/ 4 h 408"/>
                <a:gd name="T50" fmla="*/ 204 w 408"/>
                <a:gd name="T51" fmla="*/ 0 h 408"/>
                <a:gd name="T52" fmla="*/ 224 w 408"/>
                <a:gd name="T53" fmla="*/ 2 h 408"/>
                <a:gd name="T54" fmla="*/ 264 w 408"/>
                <a:gd name="T55" fmla="*/ 10 h 408"/>
                <a:gd name="T56" fmla="*/ 300 w 408"/>
                <a:gd name="T57" fmla="*/ 26 h 408"/>
                <a:gd name="T58" fmla="*/ 334 w 408"/>
                <a:gd name="T59" fmla="*/ 48 h 408"/>
                <a:gd name="T60" fmla="*/ 362 w 408"/>
                <a:gd name="T61" fmla="*/ 74 h 408"/>
                <a:gd name="T62" fmla="*/ 384 w 408"/>
                <a:gd name="T63" fmla="*/ 108 h 408"/>
                <a:gd name="T64" fmla="*/ 398 w 408"/>
                <a:gd name="T65" fmla="*/ 144 h 408"/>
                <a:gd name="T66" fmla="*/ 406 w 408"/>
                <a:gd name="T67" fmla="*/ 184 h 408"/>
                <a:gd name="T68" fmla="*/ 408 w 408"/>
                <a:gd name="T69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8" h="408">
                  <a:moveTo>
                    <a:pt x="408" y="204"/>
                  </a:moveTo>
                  <a:lnTo>
                    <a:pt x="408" y="204"/>
                  </a:lnTo>
                  <a:lnTo>
                    <a:pt x="406" y="226"/>
                  </a:lnTo>
                  <a:lnTo>
                    <a:pt x="404" y="246"/>
                  </a:lnTo>
                  <a:lnTo>
                    <a:pt x="398" y="266"/>
                  </a:lnTo>
                  <a:lnTo>
                    <a:pt x="392" y="284"/>
                  </a:lnTo>
                  <a:lnTo>
                    <a:pt x="384" y="302"/>
                  </a:lnTo>
                  <a:lnTo>
                    <a:pt x="372" y="318"/>
                  </a:lnTo>
                  <a:lnTo>
                    <a:pt x="362" y="334"/>
                  </a:lnTo>
                  <a:lnTo>
                    <a:pt x="348" y="348"/>
                  </a:lnTo>
                  <a:lnTo>
                    <a:pt x="334" y="362"/>
                  </a:lnTo>
                  <a:lnTo>
                    <a:pt x="318" y="374"/>
                  </a:lnTo>
                  <a:lnTo>
                    <a:pt x="300" y="384"/>
                  </a:lnTo>
                  <a:lnTo>
                    <a:pt x="284" y="392"/>
                  </a:lnTo>
                  <a:lnTo>
                    <a:pt x="264" y="400"/>
                  </a:lnTo>
                  <a:lnTo>
                    <a:pt x="244" y="404"/>
                  </a:lnTo>
                  <a:lnTo>
                    <a:pt x="224" y="408"/>
                  </a:lnTo>
                  <a:lnTo>
                    <a:pt x="204" y="408"/>
                  </a:lnTo>
                  <a:lnTo>
                    <a:pt x="204" y="408"/>
                  </a:lnTo>
                  <a:lnTo>
                    <a:pt x="182" y="408"/>
                  </a:lnTo>
                  <a:lnTo>
                    <a:pt x="162" y="404"/>
                  </a:lnTo>
                  <a:lnTo>
                    <a:pt x="142" y="400"/>
                  </a:lnTo>
                  <a:lnTo>
                    <a:pt x="124" y="392"/>
                  </a:lnTo>
                  <a:lnTo>
                    <a:pt x="106" y="384"/>
                  </a:lnTo>
                  <a:lnTo>
                    <a:pt x="90" y="374"/>
                  </a:lnTo>
                  <a:lnTo>
                    <a:pt x="74" y="362"/>
                  </a:lnTo>
                  <a:lnTo>
                    <a:pt x="60" y="348"/>
                  </a:lnTo>
                  <a:lnTo>
                    <a:pt x="46" y="334"/>
                  </a:lnTo>
                  <a:lnTo>
                    <a:pt x="34" y="318"/>
                  </a:lnTo>
                  <a:lnTo>
                    <a:pt x="24" y="302"/>
                  </a:lnTo>
                  <a:lnTo>
                    <a:pt x="16" y="284"/>
                  </a:lnTo>
                  <a:lnTo>
                    <a:pt x="8" y="266"/>
                  </a:lnTo>
                  <a:lnTo>
                    <a:pt x="4" y="246"/>
                  </a:lnTo>
                  <a:lnTo>
                    <a:pt x="0" y="226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4" y="164"/>
                  </a:lnTo>
                  <a:lnTo>
                    <a:pt x="8" y="144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0"/>
                  </a:lnTo>
                  <a:lnTo>
                    <a:pt x="46" y="74"/>
                  </a:lnTo>
                  <a:lnTo>
                    <a:pt x="60" y="60"/>
                  </a:lnTo>
                  <a:lnTo>
                    <a:pt x="74" y="48"/>
                  </a:lnTo>
                  <a:lnTo>
                    <a:pt x="90" y="36"/>
                  </a:lnTo>
                  <a:lnTo>
                    <a:pt x="106" y="26"/>
                  </a:lnTo>
                  <a:lnTo>
                    <a:pt x="124" y="16"/>
                  </a:lnTo>
                  <a:lnTo>
                    <a:pt x="142" y="10"/>
                  </a:lnTo>
                  <a:lnTo>
                    <a:pt x="162" y="4"/>
                  </a:lnTo>
                  <a:lnTo>
                    <a:pt x="182" y="2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24" y="2"/>
                  </a:lnTo>
                  <a:lnTo>
                    <a:pt x="244" y="4"/>
                  </a:lnTo>
                  <a:lnTo>
                    <a:pt x="264" y="10"/>
                  </a:lnTo>
                  <a:lnTo>
                    <a:pt x="284" y="16"/>
                  </a:lnTo>
                  <a:lnTo>
                    <a:pt x="300" y="26"/>
                  </a:lnTo>
                  <a:lnTo>
                    <a:pt x="318" y="36"/>
                  </a:lnTo>
                  <a:lnTo>
                    <a:pt x="334" y="48"/>
                  </a:lnTo>
                  <a:lnTo>
                    <a:pt x="348" y="60"/>
                  </a:lnTo>
                  <a:lnTo>
                    <a:pt x="362" y="74"/>
                  </a:lnTo>
                  <a:lnTo>
                    <a:pt x="372" y="90"/>
                  </a:lnTo>
                  <a:lnTo>
                    <a:pt x="384" y="108"/>
                  </a:lnTo>
                  <a:lnTo>
                    <a:pt x="392" y="126"/>
                  </a:lnTo>
                  <a:lnTo>
                    <a:pt x="398" y="144"/>
                  </a:lnTo>
                  <a:lnTo>
                    <a:pt x="404" y="164"/>
                  </a:lnTo>
                  <a:lnTo>
                    <a:pt x="406" y="184"/>
                  </a:lnTo>
                  <a:lnTo>
                    <a:pt x="408" y="204"/>
                  </a:lnTo>
                  <a:lnTo>
                    <a:pt x="408" y="20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5" name="Freeform 107"/>
            <p:cNvSpPr>
              <a:spLocks/>
            </p:cNvSpPr>
            <p:nvPr/>
          </p:nvSpPr>
          <p:spPr bwMode="auto">
            <a:xfrm>
              <a:off x="2439988" y="2743200"/>
              <a:ext cx="996950" cy="1425575"/>
            </a:xfrm>
            <a:custGeom>
              <a:avLst/>
              <a:gdLst>
                <a:gd name="T0" fmla="*/ 0 w 628"/>
                <a:gd name="T1" fmla="*/ 0 h 898"/>
                <a:gd name="T2" fmla="*/ 0 w 628"/>
                <a:gd name="T3" fmla="*/ 0 h 898"/>
                <a:gd name="T4" fmla="*/ 0 w 628"/>
                <a:gd name="T5" fmla="*/ 40 h 898"/>
                <a:gd name="T6" fmla="*/ 2 w 628"/>
                <a:gd name="T7" fmla="*/ 80 h 898"/>
                <a:gd name="T8" fmla="*/ 8 w 628"/>
                <a:gd name="T9" fmla="*/ 120 h 898"/>
                <a:gd name="T10" fmla="*/ 14 w 628"/>
                <a:gd name="T11" fmla="*/ 160 h 898"/>
                <a:gd name="T12" fmla="*/ 20 w 628"/>
                <a:gd name="T13" fmla="*/ 200 h 898"/>
                <a:gd name="T14" fmla="*/ 30 w 628"/>
                <a:gd name="T15" fmla="*/ 238 h 898"/>
                <a:gd name="T16" fmla="*/ 40 w 628"/>
                <a:gd name="T17" fmla="*/ 276 h 898"/>
                <a:gd name="T18" fmla="*/ 52 w 628"/>
                <a:gd name="T19" fmla="*/ 314 h 898"/>
                <a:gd name="T20" fmla="*/ 66 w 628"/>
                <a:gd name="T21" fmla="*/ 352 h 898"/>
                <a:gd name="T22" fmla="*/ 80 w 628"/>
                <a:gd name="T23" fmla="*/ 390 h 898"/>
                <a:gd name="T24" fmla="*/ 96 w 628"/>
                <a:gd name="T25" fmla="*/ 426 h 898"/>
                <a:gd name="T26" fmla="*/ 114 w 628"/>
                <a:gd name="T27" fmla="*/ 460 h 898"/>
                <a:gd name="T28" fmla="*/ 132 w 628"/>
                <a:gd name="T29" fmla="*/ 496 h 898"/>
                <a:gd name="T30" fmla="*/ 150 w 628"/>
                <a:gd name="T31" fmla="*/ 528 h 898"/>
                <a:gd name="T32" fmla="*/ 172 w 628"/>
                <a:gd name="T33" fmla="*/ 562 h 898"/>
                <a:gd name="T34" fmla="*/ 192 w 628"/>
                <a:gd name="T35" fmla="*/ 594 h 898"/>
                <a:gd name="T36" fmla="*/ 216 w 628"/>
                <a:gd name="T37" fmla="*/ 624 h 898"/>
                <a:gd name="T38" fmla="*/ 238 w 628"/>
                <a:gd name="T39" fmla="*/ 652 h 898"/>
                <a:gd name="T40" fmla="*/ 262 w 628"/>
                <a:gd name="T41" fmla="*/ 680 h 898"/>
                <a:gd name="T42" fmla="*/ 288 w 628"/>
                <a:gd name="T43" fmla="*/ 708 h 898"/>
                <a:gd name="T44" fmla="*/ 314 w 628"/>
                <a:gd name="T45" fmla="*/ 732 h 898"/>
                <a:gd name="T46" fmla="*/ 340 w 628"/>
                <a:gd name="T47" fmla="*/ 756 h 898"/>
                <a:gd name="T48" fmla="*/ 366 w 628"/>
                <a:gd name="T49" fmla="*/ 778 h 898"/>
                <a:gd name="T50" fmla="*/ 394 w 628"/>
                <a:gd name="T51" fmla="*/ 800 h 898"/>
                <a:gd name="T52" fmla="*/ 422 w 628"/>
                <a:gd name="T53" fmla="*/ 818 h 898"/>
                <a:gd name="T54" fmla="*/ 450 w 628"/>
                <a:gd name="T55" fmla="*/ 836 h 898"/>
                <a:gd name="T56" fmla="*/ 480 w 628"/>
                <a:gd name="T57" fmla="*/ 850 h 898"/>
                <a:gd name="T58" fmla="*/ 508 w 628"/>
                <a:gd name="T59" fmla="*/ 864 h 898"/>
                <a:gd name="T60" fmla="*/ 538 w 628"/>
                <a:gd name="T61" fmla="*/ 876 h 898"/>
                <a:gd name="T62" fmla="*/ 568 w 628"/>
                <a:gd name="T63" fmla="*/ 884 h 898"/>
                <a:gd name="T64" fmla="*/ 598 w 628"/>
                <a:gd name="T65" fmla="*/ 892 h 898"/>
                <a:gd name="T66" fmla="*/ 628 w 628"/>
                <a:gd name="T67" fmla="*/ 898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8" h="898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2" y="80"/>
                  </a:lnTo>
                  <a:lnTo>
                    <a:pt x="8" y="120"/>
                  </a:lnTo>
                  <a:lnTo>
                    <a:pt x="14" y="160"/>
                  </a:lnTo>
                  <a:lnTo>
                    <a:pt x="20" y="200"/>
                  </a:lnTo>
                  <a:lnTo>
                    <a:pt x="30" y="238"/>
                  </a:lnTo>
                  <a:lnTo>
                    <a:pt x="40" y="276"/>
                  </a:lnTo>
                  <a:lnTo>
                    <a:pt x="52" y="314"/>
                  </a:lnTo>
                  <a:lnTo>
                    <a:pt x="66" y="352"/>
                  </a:lnTo>
                  <a:lnTo>
                    <a:pt x="80" y="390"/>
                  </a:lnTo>
                  <a:lnTo>
                    <a:pt x="96" y="426"/>
                  </a:lnTo>
                  <a:lnTo>
                    <a:pt x="114" y="460"/>
                  </a:lnTo>
                  <a:lnTo>
                    <a:pt x="132" y="496"/>
                  </a:lnTo>
                  <a:lnTo>
                    <a:pt x="150" y="528"/>
                  </a:lnTo>
                  <a:lnTo>
                    <a:pt x="172" y="562"/>
                  </a:lnTo>
                  <a:lnTo>
                    <a:pt x="192" y="594"/>
                  </a:lnTo>
                  <a:lnTo>
                    <a:pt x="216" y="624"/>
                  </a:lnTo>
                  <a:lnTo>
                    <a:pt x="238" y="652"/>
                  </a:lnTo>
                  <a:lnTo>
                    <a:pt x="262" y="680"/>
                  </a:lnTo>
                  <a:lnTo>
                    <a:pt x="288" y="708"/>
                  </a:lnTo>
                  <a:lnTo>
                    <a:pt x="314" y="732"/>
                  </a:lnTo>
                  <a:lnTo>
                    <a:pt x="340" y="756"/>
                  </a:lnTo>
                  <a:lnTo>
                    <a:pt x="366" y="778"/>
                  </a:lnTo>
                  <a:lnTo>
                    <a:pt x="394" y="800"/>
                  </a:lnTo>
                  <a:lnTo>
                    <a:pt x="422" y="818"/>
                  </a:lnTo>
                  <a:lnTo>
                    <a:pt x="450" y="836"/>
                  </a:lnTo>
                  <a:lnTo>
                    <a:pt x="480" y="850"/>
                  </a:lnTo>
                  <a:lnTo>
                    <a:pt x="508" y="864"/>
                  </a:lnTo>
                  <a:lnTo>
                    <a:pt x="538" y="876"/>
                  </a:lnTo>
                  <a:lnTo>
                    <a:pt x="568" y="884"/>
                  </a:lnTo>
                  <a:lnTo>
                    <a:pt x="598" y="892"/>
                  </a:lnTo>
                  <a:lnTo>
                    <a:pt x="628" y="89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6" name="Freeform 108"/>
            <p:cNvSpPr>
              <a:spLocks/>
            </p:cNvSpPr>
            <p:nvPr/>
          </p:nvSpPr>
          <p:spPr bwMode="auto">
            <a:xfrm>
              <a:off x="3411538" y="4133850"/>
              <a:ext cx="79375" cy="60325"/>
            </a:xfrm>
            <a:custGeom>
              <a:avLst/>
              <a:gdLst>
                <a:gd name="T0" fmla="*/ 50 w 50"/>
                <a:gd name="T1" fmla="*/ 26 h 38"/>
                <a:gd name="T2" fmla="*/ 0 w 50"/>
                <a:gd name="T3" fmla="*/ 38 h 38"/>
                <a:gd name="T4" fmla="*/ 14 w 50"/>
                <a:gd name="T5" fmla="*/ 20 h 38"/>
                <a:gd name="T6" fmla="*/ 6 w 50"/>
                <a:gd name="T7" fmla="*/ 0 h 38"/>
                <a:gd name="T8" fmla="*/ 50 w 50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6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6" y="0"/>
                  </a:lnTo>
                  <a:lnTo>
                    <a:pt x="50" y="2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07" name="Freeform 109"/>
            <p:cNvSpPr>
              <a:spLocks/>
            </p:cNvSpPr>
            <p:nvPr/>
          </p:nvSpPr>
          <p:spPr bwMode="auto">
            <a:xfrm>
              <a:off x="3411538" y="4133850"/>
              <a:ext cx="79375" cy="60325"/>
            </a:xfrm>
            <a:custGeom>
              <a:avLst/>
              <a:gdLst>
                <a:gd name="T0" fmla="*/ 50 w 50"/>
                <a:gd name="T1" fmla="*/ 26 h 38"/>
                <a:gd name="T2" fmla="*/ 0 w 50"/>
                <a:gd name="T3" fmla="*/ 38 h 38"/>
                <a:gd name="T4" fmla="*/ 14 w 50"/>
                <a:gd name="T5" fmla="*/ 20 h 38"/>
                <a:gd name="T6" fmla="*/ 6 w 50"/>
                <a:gd name="T7" fmla="*/ 0 h 38"/>
                <a:gd name="T8" fmla="*/ 50 w 50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6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6" y="0"/>
                  </a:lnTo>
                  <a:lnTo>
                    <a:pt x="5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0" name="Freeform 112"/>
            <p:cNvSpPr>
              <a:spLocks/>
            </p:cNvSpPr>
            <p:nvPr/>
          </p:nvSpPr>
          <p:spPr bwMode="auto">
            <a:xfrm>
              <a:off x="4262438" y="2882900"/>
              <a:ext cx="1806575" cy="1012825"/>
            </a:xfrm>
            <a:custGeom>
              <a:avLst/>
              <a:gdLst>
                <a:gd name="T0" fmla="*/ 0 w 1138"/>
                <a:gd name="T1" fmla="*/ 638 h 638"/>
                <a:gd name="T2" fmla="*/ 0 w 1138"/>
                <a:gd name="T3" fmla="*/ 638 h 638"/>
                <a:gd name="T4" fmla="*/ 50 w 1138"/>
                <a:gd name="T5" fmla="*/ 636 h 638"/>
                <a:gd name="T6" fmla="*/ 100 w 1138"/>
                <a:gd name="T7" fmla="*/ 634 h 638"/>
                <a:gd name="T8" fmla="*/ 152 w 1138"/>
                <a:gd name="T9" fmla="*/ 630 h 638"/>
                <a:gd name="T10" fmla="*/ 202 w 1138"/>
                <a:gd name="T11" fmla="*/ 624 h 638"/>
                <a:gd name="T12" fmla="*/ 252 w 1138"/>
                <a:gd name="T13" fmla="*/ 616 h 638"/>
                <a:gd name="T14" fmla="*/ 302 w 1138"/>
                <a:gd name="T15" fmla="*/ 606 h 638"/>
                <a:gd name="T16" fmla="*/ 350 w 1138"/>
                <a:gd name="T17" fmla="*/ 596 h 638"/>
                <a:gd name="T18" fmla="*/ 398 w 1138"/>
                <a:gd name="T19" fmla="*/ 584 h 638"/>
                <a:gd name="T20" fmla="*/ 446 w 1138"/>
                <a:gd name="T21" fmla="*/ 570 h 638"/>
                <a:gd name="T22" fmla="*/ 492 w 1138"/>
                <a:gd name="T23" fmla="*/ 556 h 638"/>
                <a:gd name="T24" fmla="*/ 538 w 1138"/>
                <a:gd name="T25" fmla="*/ 540 h 638"/>
                <a:gd name="T26" fmla="*/ 584 w 1138"/>
                <a:gd name="T27" fmla="*/ 522 h 638"/>
                <a:gd name="T28" fmla="*/ 628 w 1138"/>
                <a:gd name="T29" fmla="*/ 504 h 638"/>
                <a:gd name="T30" fmla="*/ 670 w 1138"/>
                <a:gd name="T31" fmla="*/ 484 h 638"/>
                <a:gd name="T32" fmla="*/ 712 w 1138"/>
                <a:gd name="T33" fmla="*/ 462 h 638"/>
                <a:gd name="T34" fmla="*/ 752 w 1138"/>
                <a:gd name="T35" fmla="*/ 442 h 638"/>
                <a:gd name="T36" fmla="*/ 790 w 1138"/>
                <a:gd name="T37" fmla="*/ 418 h 638"/>
                <a:gd name="T38" fmla="*/ 828 w 1138"/>
                <a:gd name="T39" fmla="*/ 394 h 638"/>
                <a:gd name="T40" fmla="*/ 864 w 1138"/>
                <a:gd name="T41" fmla="*/ 370 h 638"/>
                <a:gd name="T42" fmla="*/ 898 w 1138"/>
                <a:gd name="T43" fmla="*/ 346 h 638"/>
                <a:gd name="T44" fmla="*/ 930 w 1138"/>
                <a:gd name="T45" fmla="*/ 320 h 638"/>
                <a:gd name="T46" fmla="*/ 960 w 1138"/>
                <a:gd name="T47" fmla="*/ 292 h 638"/>
                <a:gd name="T48" fmla="*/ 988 w 1138"/>
                <a:gd name="T49" fmla="*/ 266 h 638"/>
                <a:gd name="T50" fmla="*/ 1014 w 1138"/>
                <a:gd name="T51" fmla="*/ 238 h 638"/>
                <a:gd name="T52" fmla="*/ 1038 w 1138"/>
                <a:gd name="T53" fmla="*/ 210 h 638"/>
                <a:gd name="T54" fmla="*/ 1060 w 1138"/>
                <a:gd name="T55" fmla="*/ 180 h 638"/>
                <a:gd name="T56" fmla="*/ 1080 w 1138"/>
                <a:gd name="T57" fmla="*/ 150 h 638"/>
                <a:gd name="T58" fmla="*/ 1096 w 1138"/>
                <a:gd name="T59" fmla="*/ 122 h 638"/>
                <a:gd name="T60" fmla="*/ 1110 w 1138"/>
                <a:gd name="T61" fmla="*/ 92 h 638"/>
                <a:gd name="T62" fmla="*/ 1122 w 1138"/>
                <a:gd name="T63" fmla="*/ 62 h 638"/>
                <a:gd name="T64" fmla="*/ 1132 w 1138"/>
                <a:gd name="T65" fmla="*/ 30 h 638"/>
                <a:gd name="T66" fmla="*/ 1138 w 1138"/>
                <a:gd name="T6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8" h="638">
                  <a:moveTo>
                    <a:pt x="0" y="638"/>
                  </a:moveTo>
                  <a:lnTo>
                    <a:pt x="0" y="638"/>
                  </a:lnTo>
                  <a:lnTo>
                    <a:pt x="50" y="636"/>
                  </a:lnTo>
                  <a:lnTo>
                    <a:pt x="100" y="634"/>
                  </a:lnTo>
                  <a:lnTo>
                    <a:pt x="152" y="630"/>
                  </a:lnTo>
                  <a:lnTo>
                    <a:pt x="202" y="624"/>
                  </a:lnTo>
                  <a:lnTo>
                    <a:pt x="252" y="616"/>
                  </a:lnTo>
                  <a:lnTo>
                    <a:pt x="302" y="606"/>
                  </a:lnTo>
                  <a:lnTo>
                    <a:pt x="350" y="596"/>
                  </a:lnTo>
                  <a:lnTo>
                    <a:pt x="398" y="584"/>
                  </a:lnTo>
                  <a:lnTo>
                    <a:pt x="446" y="570"/>
                  </a:lnTo>
                  <a:lnTo>
                    <a:pt x="492" y="556"/>
                  </a:lnTo>
                  <a:lnTo>
                    <a:pt x="538" y="540"/>
                  </a:lnTo>
                  <a:lnTo>
                    <a:pt x="584" y="522"/>
                  </a:lnTo>
                  <a:lnTo>
                    <a:pt x="628" y="504"/>
                  </a:lnTo>
                  <a:lnTo>
                    <a:pt x="670" y="484"/>
                  </a:lnTo>
                  <a:lnTo>
                    <a:pt x="712" y="462"/>
                  </a:lnTo>
                  <a:lnTo>
                    <a:pt x="752" y="442"/>
                  </a:lnTo>
                  <a:lnTo>
                    <a:pt x="790" y="418"/>
                  </a:lnTo>
                  <a:lnTo>
                    <a:pt x="828" y="394"/>
                  </a:lnTo>
                  <a:lnTo>
                    <a:pt x="864" y="370"/>
                  </a:lnTo>
                  <a:lnTo>
                    <a:pt x="898" y="346"/>
                  </a:lnTo>
                  <a:lnTo>
                    <a:pt x="930" y="320"/>
                  </a:lnTo>
                  <a:lnTo>
                    <a:pt x="960" y="292"/>
                  </a:lnTo>
                  <a:lnTo>
                    <a:pt x="988" y="266"/>
                  </a:lnTo>
                  <a:lnTo>
                    <a:pt x="1014" y="238"/>
                  </a:lnTo>
                  <a:lnTo>
                    <a:pt x="1038" y="210"/>
                  </a:lnTo>
                  <a:lnTo>
                    <a:pt x="1060" y="180"/>
                  </a:lnTo>
                  <a:lnTo>
                    <a:pt x="1080" y="150"/>
                  </a:lnTo>
                  <a:lnTo>
                    <a:pt x="1096" y="122"/>
                  </a:lnTo>
                  <a:lnTo>
                    <a:pt x="1110" y="92"/>
                  </a:lnTo>
                  <a:lnTo>
                    <a:pt x="1122" y="62"/>
                  </a:lnTo>
                  <a:lnTo>
                    <a:pt x="1132" y="30"/>
                  </a:lnTo>
                  <a:lnTo>
                    <a:pt x="113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1" name="Freeform 113"/>
            <p:cNvSpPr>
              <a:spLocks/>
            </p:cNvSpPr>
            <p:nvPr/>
          </p:nvSpPr>
          <p:spPr bwMode="auto">
            <a:xfrm>
              <a:off x="6034088" y="2828925"/>
              <a:ext cx="63500" cy="79375"/>
            </a:xfrm>
            <a:custGeom>
              <a:avLst/>
              <a:gdLst>
                <a:gd name="T0" fmla="*/ 28 w 40"/>
                <a:gd name="T1" fmla="*/ 0 h 50"/>
                <a:gd name="T2" fmla="*/ 40 w 40"/>
                <a:gd name="T3" fmla="*/ 50 h 50"/>
                <a:gd name="T4" fmla="*/ 22 w 40"/>
                <a:gd name="T5" fmla="*/ 36 h 50"/>
                <a:gd name="T6" fmla="*/ 0 w 40"/>
                <a:gd name="T7" fmla="*/ 44 h 50"/>
                <a:gd name="T8" fmla="*/ 28 w 4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28" y="0"/>
                  </a:moveTo>
                  <a:lnTo>
                    <a:pt x="40" y="50"/>
                  </a:lnTo>
                  <a:lnTo>
                    <a:pt x="22" y="36"/>
                  </a:lnTo>
                  <a:lnTo>
                    <a:pt x="0" y="4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2" name="Freeform 114"/>
            <p:cNvSpPr>
              <a:spLocks/>
            </p:cNvSpPr>
            <p:nvPr/>
          </p:nvSpPr>
          <p:spPr bwMode="auto">
            <a:xfrm>
              <a:off x="6034088" y="2828925"/>
              <a:ext cx="63500" cy="79375"/>
            </a:xfrm>
            <a:custGeom>
              <a:avLst/>
              <a:gdLst>
                <a:gd name="T0" fmla="*/ 28 w 40"/>
                <a:gd name="T1" fmla="*/ 0 h 50"/>
                <a:gd name="T2" fmla="*/ 40 w 40"/>
                <a:gd name="T3" fmla="*/ 50 h 50"/>
                <a:gd name="T4" fmla="*/ 22 w 40"/>
                <a:gd name="T5" fmla="*/ 36 h 50"/>
                <a:gd name="T6" fmla="*/ 0 w 40"/>
                <a:gd name="T7" fmla="*/ 44 h 50"/>
                <a:gd name="T8" fmla="*/ 28 w 4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28" y="0"/>
                  </a:moveTo>
                  <a:lnTo>
                    <a:pt x="40" y="50"/>
                  </a:lnTo>
                  <a:lnTo>
                    <a:pt x="22" y="36"/>
                  </a:lnTo>
                  <a:lnTo>
                    <a:pt x="0" y="44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3" name="Rectangle 115"/>
            <p:cNvSpPr>
              <a:spLocks noChangeArrowheads="1"/>
            </p:cNvSpPr>
            <p:nvPr/>
          </p:nvSpPr>
          <p:spPr bwMode="auto">
            <a:xfrm>
              <a:off x="3436938" y="2879725"/>
              <a:ext cx="1711325" cy="533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4" name="Rectangle 116"/>
            <p:cNvSpPr>
              <a:spLocks noChangeArrowheads="1"/>
            </p:cNvSpPr>
            <p:nvPr/>
          </p:nvSpPr>
          <p:spPr bwMode="auto">
            <a:xfrm>
              <a:off x="3436938" y="2879725"/>
              <a:ext cx="1711325" cy="533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15" name="Rectangle 117"/>
            <p:cNvSpPr>
              <a:spLocks noChangeArrowheads="1"/>
            </p:cNvSpPr>
            <p:nvPr/>
          </p:nvSpPr>
          <p:spPr bwMode="auto">
            <a:xfrm>
              <a:off x="4849813" y="4006850"/>
              <a:ext cx="2471831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doit lutter contre la pensée unique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chez son client : répéter sans cesse les mêmes idées,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avoir des difficultés à prendre en compte les idées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 ne viennent pas de soi…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80" name="Rectangle 182"/>
            <p:cNvSpPr>
              <a:spLocks noChangeArrowheads="1"/>
            </p:cNvSpPr>
            <p:nvPr/>
          </p:nvSpPr>
          <p:spPr bwMode="auto">
            <a:xfrm>
              <a:off x="5892848" y="2438400"/>
              <a:ext cx="4825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Nouvelle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situation B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88" name="Rectangle 190"/>
            <p:cNvSpPr>
              <a:spLocks noChangeArrowheads="1"/>
            </p:cNvSpPr>
            <p:nvPr/>
          </p:nvSpPr>
          <p:spPr bwMode="auto">
            <a:xfrm>
              <a:off x="2039986" y="2454275"/>
              <a:ext cx="4825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Ancienne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situation A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398" name="Rectangle 200"/>
            <p:cNvSpPr>
              <a:spLocks noChangeArrowheads="1"/>
            </p:cNvSpPr>
            <p:nvPr/>
          </p:nvSpPr>
          <p:spPr bwMode="auto">
            <a:xfrm>
              <a:off x="3344863" y="1987550"/>
              <a:ext cx="21464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l’entreprise et ses personnels, le passage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d’une situation A à une situation B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véritable changement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" name="Rectangle 243"/>
            <p:cNvSpPr>
              <a:spLocks noChangeArrowheads="1"/>
            </p:cNvSpPr>
            <p:nvPr/>
          </p:nvSpPr>
          <p:spPr bwMode="auto">
            <a:xfrm>
              <a:off x="3516313" y="2940050"/>
              <a:ext cx="156292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Alors que pour le consultant,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nouvelle situation B n’est en fait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absolument pas nouvelle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242350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MÉTHODE DES 3C</a:t>
            </a:r>
          </a:p>
        </p:txBody>
      </p:sp>
      <p:grpSp>
        <p:nvGrpSpPr>
          <p:cNvPr id="12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110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4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6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5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REGARD EXTERNE DU CONSULTANT ET LA CONDUITE DU CHANGEMENT</a:t>
                </a:r>
              </a:p>
            </p:txBody>
          </p:sp>
        </p:grpSp>
        <p:sp>
          <p:nvSpPr>
            <p:cNvPr id="23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768600" y="4729163"/>
            <a:ext cx="1565275" cy="196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768600" y="4729163"/>
            <a:ext cx="1565275" cy="196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228850" y="3265488"/>
            <a:ext cx="1543050" cy="1146175"/>
          </a:xfrm>
          <a:custGeom>
            <a:avLst/>
            <a:gdLst>
              <a:gd name="T0" fmla="*/ 972 w 972"/>
              <a:gd name="T1" fmla="*/ 360 h 722"/>
              <a:gd name="T2" fmla="*/ 970 w 972"/>
              <a:gd name="T3" fmla="*/ 398 h 722"/>
              <a:gd name="T4" fmla="*/ 962 w 972"/>
              <a:gd name="T5" fmla="*/ 434 h 722"/>
              <a:gd name="T6" fmla="*/ 934 w 972"/>
              <a:gd name="T7" fmla="*/ 500 h 722"/>
              <a:gd name="T8" fmla="*/ 888 w 972"/>
              <a:gd name="T9" fmla="*/ 562 h 722"/>
              <a:gd name="T10" fmla="*/ 830 w 972"/>
              <a:gd name="T11" fmla="*/ 616 h 722"/>
              <a:gd name="T12" fmla="*/ 758 w 972"/>
              <a:gd name="T13" fmla="*/ 660 h 722"/>
              <a:gd name="T14" fmla="*/ 674 w 972"/>
              <a:gd name="T15" fmla="*/ 692 h 722"/>
              <a:gd name="T16" fmla="*/ 584 w 972"/>
              <a:gd name="T17" fmla="*/ 714 h 722"/>
              <a:gd name="T18" fmla="*/ 486 w 972"/>
              <a:gd name="T19" fmla="*/ 722 h 722"/>
              <a:gd name="T20" fmla="*/ 436 w 972"/>
              <a:gd name="T21" fmla="*/ 720 h 722"/>
              <a:gd name="T22" fmla="*/ 342 w 972"/>
              <a:gd name="T23" fmla="*/ 704 h 722"/>
              <a:gd name="T24" fmla="*/ 254 w 972"/>
              <a:gd name="T25" fmla="*/ 678 h 722"/>
              <a:gd name="T26" fmla="*/ 176 w 972"/>
              <a:gd name="T27" fmla="*/ 638 h 722"/>
              <a:gd name="T28" fmla="*/ 110 w 972"/>
              <a:gd name="T29" fmla="*/ 590 h 722"/>
              <a:gd name="T30" fmla="*/ 58 w 972"/>
              <a:gd name="T31" fmla="*/ 532 h 722"/>
              <a:gd name="T32" fmla="*/ 22 w 972"/>
              <a:gd name="T33" fmla="*/ 468 h 722"/>
              <a:gd name="T34" fmla="*/ 6 w 972"/>
              <a:gd name="T35" fmla="*/ 416 h 722"/>
              <a:gd name="T36" fmla="*/ 0 w 972"/>
              <a:gd name="T37" fmla="*/ 380 h 722"/>
              <a:gd name="T38" fmla="*/ 0 w 972"/>
              <a:gd name="T39" fmla="*/ 360 h 722"/>
              <a:gd name="T40" fmla="*/ 2 w 972"/>
              <a:gd name="T41" fmla="*/ 324 h 722"/>
              <a:gd name="T42" fmla="*/ 10 w 972"/>
              <a:gd name="T43" fmla="*/ 288 h 722"/>
              <a:gd name="T44" fmla="*/ 38 w 972"/>
              <a:gd name="T45" fmla="*/ 220 h 722"/>
              <a:gd name="T46" fmla="*/ 82 w 972"/>
              <a:gd name="T47" fmla="*/ 160 h 722"/>
              <a:gd name="T48" fmla="*/ 142 w 972"/>
              <a:gd name="T49" fmla="*/ 106 h 722"/>
              <a:gd name="T50" fmla="*/ 214 w 972"/>
              <a:gd name="T51" fmla="*/ 62 h 722"/>
              <a:gd name="T52" fmla="*/ 296 w 972"/>
              <a:gd name="T53" fmla="*/ 28 h 722"/>
              <a:gd name="T54" fmla="*/ 388 w 972"/>
              <a:gd name="T55" fmla="*/ 8 h 722"/>
              <a:gd name="T56" fmla="*/ 486 w 972"/>
              <a:gd name="T57" fmla="*/ 0 h 722"/>
              <a:gd name="T58" fmla="*/ 536 w 972"/>
              <a:gd name="T59" fmla="*/ 2 h 722"/>
              <a:gd name="T60" fmla="*/ 630 w 972"/>
              <a:gd name="T61" fmla="*/ 16 h 722"/>
              <a:gd name="T62" fmla="*/ 718 w 972"/>
              <a:gd name="T63" fmla="*/ 44 h 722"/>
              <a:gd name="T64" fmla="*/ 794 w 972"/>
              <a:gd name="T65" fmla="*/ 82 h 722"/>
              <a:gd name="T66" fmla="*/ 860 w 972"/>
              <a:gd name="T67" fmla="*/ 132 h 722"/>
              <a:gd name="T68" fmla="*/ 914 w 972"/>
              <a:gd name="T69" fmla="*/ 188 h 722"/>
              <a:gd name="T70" fmla="*/ 950 w 972"/>
              <a:gd name="T71" fmla="*/ 254 h 722"/>
              <a:gd name="T72" fmla="*/ 966 w 972"/>
              <a:gd name="T73" fmla="*/ 306 h 722"/>
              <a:gd name="T74" fmla="*/ 972 w 972"/>
              <a:gd name="T75" fmla="*/ 34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72" h="722">
                <a:moveTo>
                  <a:pt x="972" y="360"/>
                </a:moveTo>
                <a:lnTo>
                  <a:pt x="972" y="360"/>
                </a:lnTo>
                <a:lnTo>
                  <a:pt x="972" y="380"/>
                </a:lnTo>
                <a:lnTo>
                  <a:pt x="970" y="398"/>
                </a:lnTo>
                <a:lnTo>
                  <a:pt x="966" y="416"/>
                </a:lnTo>
                <a:lnTo>
                  <a:pt x="962" y="434"/>
                </a:lnTo>
                <a:lnTo>
                  <a:pt x="950" y="468"/>
                </a:lnTo>
                <a:lnTo>
                  <a:pt x="934" y="500"/>
                </a:lnTo>
                <a:lnTo>
                  <a:pt x="914" y="532"/>
                </a:lnTo>
                <a:lnTo>
                  <a:pt x="888" y="562"/>
                </a:lnTo>
                <a:lnTo>
                  <a:pt x="860" y="590"/>
                </a:lnTo>
                <a:lnTo>
                  <a:pt x="830" y="616"/>
                </a:lnTo>
                <a:lnTo>
                  <a:pt x="794" y="638"/>
                </a:lnTo>
                <a:lnTo>
                  <a:pt x="758" y="660"/>
                </a:lnTo>
                <a:lnTo>
                  <a:pt x="718" y="678"/>
                </a:lnTo>
                <a:lnTo>
                  <a:pt x="674" y="692"/>
                </a:lnTo>
                <a:lnTo>
                  <a:pt x="630" y="704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4"/>
                </a:lnTo>
                <a:lnTo>
                  <a:pt x="296" y="692"/>
                </a:lnTo>
                <a:lnTo>
                  <a:pt x="254" y="678"/>
                </a:lnTo>
                <a:lnTo>
                  <a:pt x="214" y="660"/>
                </a:lnTo>
                <a:lnTo>
                  <a:pt x="176" y="638"/>
                </a:lnTo>
                <a:lnTo>
                  <a:pt x="142" y="616"/>
                </a:lnTo>
                <a:lnTo>
                  <a:pt x="110" y="590"/>
                </a:lnTo>
                <a:lnTo>
                  <a:pt x="82" y="562"/>
                </a:lnTo>
                <a:lnTo>
                  <a:pt x="58" y="532"/>
                </a:lnTo>
                <a:lnTo>
                  <a:pt x="38" y="500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2" y="160"/>
                </a:lnTo>
                <a:lnTo>
                  <a:pt x="110" y="132"/>
                </a:lnTo>
                <a:lnTo>
                  <a:pt x="142" y="106"/>
                </a:lnTo>
                <a:lnTo>
                  <a:pt x="176" y="82"/>
                </a:lnTo>
                <a:lnTo>
                  <a:pt x="214" y="62"/>
                </a:lnTo>
                <a:lnTo>
                  <a:pt x="254" y="44"/>
                </a:lnTo>
                <a:lnTo>
                  <a:pt x="296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0" y="16"/>
                </a:lnTo>
                <a:lnTo>
                  <a:pt x="674" y="28"/>
                </a:lnTo>
                <a:lnTo>
                  <a:pt x="718" y="44"/>
                </a:lnTo>
                <a:lnTo>
                  <a:pt x="758" y="62"/>
                </a:lnTo>
                <a:lnTo>
                  <a:pt x="794" y="82"/>
                </a:lnTo>
                <a:lnTo>
                  <a:pt x="830" y="106"/>
                </a:lnTo>
                <a:lnTo>
                  <a:pt x="860" y="132"/>
                </a:lnTo>
                <a:lnTo>
                  <a:pt x="888" y="160"/>
                </a:lnTo>
                <a:lnTo>
                  <a:pt x="914" y="188"/>
                </a:lnTo>
                <a:lnTo>
                  <a:pt x="934" y="220"/>
                </a:lnTo>
                <a:lnTo>
                  <a:pt x="950" y="254"/>
                </a:lnTo>
                <a:lnTo>
                  <a:pt x="962" y="288"/>
                </a:lnTo>
                <a:lnTo>
                  <a:pt x="966" y="306"/>
                </a:lnTo>
                <a:lnTo>
                  <a:pt x="970" y="324"/>
                </a:lnTo>
                <a:lnTo>
                  <a:pt x="972" y="342"/>
                </a:lnTo>
                <a:lnTo>
                  <a:pt x="972" y="36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2228850" y="3265488"/>
            <a:ext cx="1543050" cy="1146175"/>
          </a:xfrm>
          <a:custGeom>
            <a:avLst/>
            <a:gdLst>
              <a:gd name="T0" fmla="*/ 972 w 972"/>
              <a:gd name="T1" fmla="*/ 360 h 722"/>
              <a:gd name="T2" fmla="*/ 970 w 972"/>
              <a:gd name="T3" fmla="*/ 398 h 722"/>
              <a:gd name="T4" fmla="*/ 962 w 972"/>
              <a:gd name="T5" fmla="*/ 434 h 722"/>
              <a:gd name="T6" fmla="*/ 934 w 972"/>
              <a:gd name="T7" fmla="*/ 500 h 722"/>
              <a:gd name="T8" fmla="*/ 888 w 972"/>
              <a:gd name="T9" fmla="*/ 562 h 722"/>
              <a:gd name="T10" fmla="*/ 830 w 972"/>
              <a:gd name="T11" fmla="*/ 616 h 722"/>
              <a:gd name="T12" fmla="*/ 758 w 972"/>
              <a:gd name="T13" fmla="*/ 660 h 722"/>
              <a:gd name="T14" fmla="*/ 674 w 972"/>
              <a:gd name="T15" fmla="*/ 692 h 722"/>
              <a:gd name="T16" fmla="*/ 584 w 972"/>
              <a:gd name="T17" fmla="*/ 714 h 722"/>
              <a:gd name="T18" fmla="*/ 486 w 972"/>
              <a:gd name="T19" fmla="*/ 722 h 722"/>
              <a:gd name="T20" fmla="*/ 436 w 972"/>
              <a:gd name="T21" fmla="*/ 720 h 722"/>
              <a:gd name="T22" fmla="*/ 342 w 972"/>
              <a:gd name="T23" fmla="*/ 704 h 722"/>
              <a:gd name="T24" fmla="*/ 254 w 972"/>
              <a:gd name="T25" fmla="*/ 678 h 722"/>
              <a:gd name="T26" fmla="*/ 176 w 972"/>
              <a:gd name="T27" fmla="*/ 638 h 722"/>
              <a:gd name="T28" fmla="*/ 110 w 972"/>
              <a:gd name="T29" fmla="*/ 590 h 722"/>
              <a:gd name="T30" fmla="*/ 58 w 972"/>
              <a:gd name="T31" fmla="*/ 532 h 722"/>
              <a:gd name="T32" fmla="*/ 22 w 972"/>
              <a:gd name="T33" fmla="*/ 468 h 722"/>
              <a:gd name="T34" fmla="*/ 6 w 972"/>
              <a:gd name="T35" fmla="*/ 416 h 722"/>
              <a:gd name="T36" fmla="*/ 0 w 972"/>
              <a:gd name="T37" fmla="*/ 380 h 722"/>
              <a:gd name="T38" fmla="*/ 0 w 972"/>
              <a:gd name="T39" fmla="*/ 360 h 722"/>
              <a:gd name="T40" fmla="*/ 2 w 972"/>
              <a:gd name="T41" fmla="*/ 324 h 722"/>
              <a:gd name="T42" fmla="*/ 10 w 972"/>
              <a:gd name="T43" fmla="*/ 288 h 722"/>
              <a:gd name="T44" fmla="*/ 38 w 972"/>
              <a:gd name="T45" fmla="*/ 220 h 722"/>
              <a:gd name="T46" fmla="*/ 82 w 972"/>
              <a:gd name="T47" fmla="*/ 160 h 722"/>
              <a:gd name="T48" fmla="*/ 142 w 972"/>
              <a:gd name="T49" fmla="*/ 106 h 722"/>
              <a:gd name="T50" fmla="*/ 214 w 972"/>
              <a:gd name="T51" fmla="*/ 62 h 722"/>
              <a:gd name="T52" fmla="*/ 296 w 972"/>
              <a:gd name="T53" fmla="*/ 28 h 722"/>
              <a:gd name="T54" fmla="*/ 388 w 972"/>
              <a:gd name="T55" fmla="*/ 8 h 722"/>
              <a:gd name="T56" fmla="*/ 486 w 972"/>
              <a:gd name="T57" fmla="*/ 0 h 722"/>
              <a:gd name="T58" fmla="*/ 536 w 972"/>
              <a:gd name="T59" fmla="*/ 2 h 722"/>
              <a:gd name="T60" fmla="*/ 630 w 972"/>
              <a:gd name="T61" fmla="*/ 16 h 722"/>
              <a:gd name="T62" fmla="*/ 718 w 972"/>
              <a:gd name="T63" fmla="*/ 44 h 722"/>
              <a:gd name="T64" fmla="*/ 794 w 972"/>
              <a:gd name="T65" fmla="*/ 82 h 722"/>
              <a:gd name="T66" fmla="*/ 860 w 972"/>
              <a:gd name="T67" fmla="*/ 132 h 722"/>
              <a:gd name="T68" fmla="*/ 914 w 972"/>
              <a:gd name="T69" fmla="*/ 188 h 722"/>
              <a:gd name="T70" fmla="*/ 950 w 972"/>
              <a:gd name="T71" fmla="*/ 254 h 722"/>
              <a:gd name="T72" fmla="*/ 966 w 972"/>
              <a:gd name="T73" fmla="*/ 306 h 722"/>
              <a:gd name="T74" fmla="*/ 972 w 972"/>
              <a:gd name="T75" fmla="*/ 34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72" h="722">
                <a:moveTo>
                  <a:pt x="972" y="360"/>
                </a:moveTo>
                <a:lnTo>
                  <a:pt x="972" y="360"/>
                </a:lnTo>
                <a:lnTo>
                  <a:pt x="972" y="380"/>
                </a:lnTo>
                <a:lnTo>
                  <a:pt x="970" y="398"/>
                </a:lnTo>
                <a:lnTo>
                  <a:pt x="966" y="416"/>
                </a:lnTo>
                <a:lnTo>
                  <a:pt x="962" y="434"/>
                </a:lnTo>
                <a:lnTo>
                  <a:pt x="950" y="468"/>
                </a:lnTo>
                <a:lnTo>
                  <a:pt x="934" y="500"/>
                </a:lnTo>
                <a:lnTo>
                  <a:pt x="914" y="532"/>
                </a:lnTo>
                <a:lnTo>
                  <a:pt x="888" y="562"/>
                </a:lnTo>
                <a:lnTo>
                  <a:pt x="860" y="590"/>
                </a:lnTo>
                <a:lnTo>
                  <a:pt x="830" y="616"/>
                </a:lnTo>
                <a:lnTo>
                  <a:pt x="794" y="638"/>
                </a:lnTo>
                <a:lnTo>
                  <a:pt x="758" y="660"/>
                </a:lnTo>
                <a:lnTo>
                  <a:pt x="718" y="678"/>
                </a:lnTo>
                <a:lnTo>
                  <a:pt x="674" y="692"/>
                </a:lnTo>
                <a:lnTo>
                  <a:pt x="630" y="704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4"/>
                </a:lnTo>
                <a:lnTo>
                  <a:pt x="296" y="692"/>
                </a:lnTo>
                <a:lnTo>
                  <a:pt x="254" y="678"/>
                </a:lnTo>
                <a:lnTo>
                  <a:pt x="214" y="660"/>
                </a:lnTo>
                <a:lnTo>
                  <a:pt x="176" y="638"/>
                </a:lnTo>
                <a:lnTo>
                  <a:pt x="142" y="616"/>
                </a:lnTo>
                <a:lnTo>
                  <a:pt x="110" y="590"/>
                </a:lnTo>
                <a:lnTo>
                  <a:pt x="82" y="562"/>
                </a:lnTo>
                <a:lnTo>
                  <a:pt x="58" y="532"/>
                </a:lnTo>
                <a:lnTo>
                  <a:pt x="38" y="500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2" y="160"/>
                </a:lnTo>
                <a:lnTo>
                  <a:pt x="110" y="132"/>
                </a:lnTo>
                <a:lnTo>
                  <a:pt x="142" y="106"/>
                </a:lnTo>
                <a:lnTo>
                  <a:pt x="176" y="82"/>
                </a:lnTo>
                <a:lnTo>
                  <a:pt x="214" y="62"/>
                </a:lnTo>
                <a:lnTo>
                  <a:pt x="254" y="44"/>
                </a:lnTo>
                <a:lnTo>
                  <a:pt x="296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0" y="16"/>
                </a:lnTo>
                <a:lnTo>
                  <a:pt x="674" y="28"/>
                </a:lnTo>
                <a:lnTo>
                  <a:pt x="718" y="44"/>
                </a:lnTo>
                <a:lnTo>
                  <a:pt x="758" y="62"/>
                </a:lnTo>
                <a:lnTo>
                  <a:pt x="794" y="82"/>
                </a:lnTo>
                <a:lnTo>
                  <a:pt x="830" y="106"/>
                </a:lnTo>
                <a:lnTo>
                  <a:pt x="860" y="132"/>
                </a:lnTo>
                <a:lnTo>
                  <a:pt x="888" y="160"/>
                </a:lnTo>
                <a:lnTo>
                  <a:pt x="914" y="188"/>
                </a:lnTo>
                <a:lnTo>
                  <a:pt x="934" y="220"/>
                </a:lnTo>
                <a:lnTo>
                  <a:pt x="950" y="254"/>
                </a:lnTo>
                <a:lnTo>
                  <a:pt x="962" y="288"/>
                </a:lnTo>
                <a:lnTo>
                  <a:pt x="966" y="306"/>
                </a:lnTo>
                <a:lnTo>
                  <a:pt x="970" y="324"/>
                </a:lnTo>
                <a:lnTo>
                  <a:pt x="972" y="342"/>
                </a:lnTo>
                <a:lnTo>
                  <a:pt x="972" y="3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2228850" y="3265488"/>
            <a:ext cx="1543050" cy="1146175"/>
          </a:xfrm>
          <a:custGeom>
            <a:avLst/>
            <a:gdLst>
              <a:gd name="T0" fmla="*/ 972 w 972"/>
              <a:gd name="T1" fmla="*/ 360 h 722"/>
              <a:gd name="T2" fmla="*/ 970 w 972"/>
              <a:gd name="T3" fmla="*/ 398 h 722"/>
              <a:gd name="T4" fmla="*/ 962 w 972"/>
              <a:gd name="T5" fmla="*/ 434 h 722"/>
              <a:gd name="T6" fmla="*/ 934 w 972"/>
              <a:gd name="T7" fmla="*/ 500 h 722"/>
              <a:gd name="T8" fmla="*/ 888 w 972"/>
              <a:gd name="T9" fmla="*/ 562 h 722"/>
              <a:gd name="T10" fmla="*/ 830 w 972"/>
              <a:gd name="T11" fmla="*/ 616 h 722"/>
              <a:gd name="T12" fmla="*/ 758 w 972"/>
              <a:gd name="T13" fmla="*/ 660 h 722"/>
              <a:gd name="T14" fmla="*/ 674 w 972"/>
              <a:gd name="T15" fmla="*/ 692 h 722"/>
              <a:gd name="T16" fmla="*/ 584 w 972"/>
              <a:gd name="T17" fmla="*/ 714 h 722"/>
              <a:gd name="T18" fmla="*/ 486 w 972"/>
              <a:gd name="T19" fmla="*/ 722 h 722"/>
              <a:gd name="T20" fmla="*/ 436 w 972"/>
              <a:gd name="T21" fmla="*/ 720 h 722"/>
              <a:gd name="T22" fmla="*/ 342 w 972"/>
              <a:gd name="T23" fmla="*/ 704 h 722"/>
              <a:gd name="T24" fmla="*/ 254 w 972"/>
              <a:gd name="T25" fmla="*/ 678 h 722"/>
              <a:gd name="T26" fmla="*/ 176 w 972"/>
              <a:gd name="T27" fmla="*/ 638 h 722"/>
              <a:gd name="T28" fmla="*/ 110 w 972"/>
              <a:gd name="T29" fmla="*/ 590 h 722"/>
              <a:gd name="T30" fmla="*/ 58 w 972"/>
              <a:gd name="T31" fmla="*/ 532 h 722"/>
              <a:gd name="T32" fmla="*/ 22 w 972"/>
              <a:gd name="T33" fmla="*/ 468 h 722"/>
              <a:gd name="T34" fmla="*/ 6 w 972"/>
              <a:gd name="T35" fmla="*/ 416 h 722"/>
              <a:gd name="T36" fmla="*/ 0 w 972"/>
              <a:gd name="T37" fmla="*/ 380 h 722"/>
              <a:gd name="T38" fmla="*/ 0 w 972"/>
              <a:gd name="T39" fmla="*/ 360 h 722"/>
              <a:gd name="T40" fmla="*/ 2 w 972"/>
              <a:gd name="T41" fmla="*/ 324 h 722"/>
              <a:gd name="T42" fmla="*/ 10 w 972"/>
              <a:gd name="T43" fmla="*/ 288 h 722"/>
              <a:gd name="T44" fmla="*/ 38 w 972"/>
              <a:gd name="T45" fmla="*/ 220 h 722"/>
              <a:gd name="T46" fmla="*/ 82 w 972"/>
              <a:gd name="T47" fmla="*/ 160 h 722"/>
              <a:gd name="T48" fmla="*/ 142 w 972"/>
              <a:gd name="T49" fmla="*/ 106 h 722"/>
              <a:gd name="T50" fmla="*/ 214 w 972"/>
              <a:gd name="T51" fmla="*/ 62 h 722"/>
              <a:gd name="T52" fmla="*/ 296 w 972"/>
              <a:gd name="T53" fmla="*/ 28 h 722"/>
              <a:gd name="T54" fmla="*/ 388 w 972"/>
              <a:gd name="T55" fmla="*/ 8 h 722"/>
              <a:gd name="T56" fmla="*/ 486 w 972"/>
              <a:gd name="T57" fmla="*/ 0 h 722"/>
              <a:gd name="T58" fmla="*/ 536 w 972"/>
              <a:gd name="T59" fmla="*/ 2 h 722"/>
              <a:gd name="T60" fmla="*/ 630 w 972"/>
              <a:gd name="T61" fmla="*/ 16 h 722"/>
              <a:gd name="T62" fmla="*/ 718 w 972"/>
              <a:gd name="T63" fmla="*/ 44 h 722"/>
              <a:gd name="T64" fmla="*/ 794 w 972"/>
              <a:gd name="T65" fmla="*/ 82 h 722"/>
              <a:gd name="T66" fmla="*/ 860 w 972"/>
              <a:gd name="T67" fmla="*/ 132 h 722"/>
              <a:gd name="T68" fmla="*/ 914 w 972"/>
              <a:gd name="T69" fmla="*/ 188 h 722"/>
              <a:gd name="T70" fmla="*/ 950 w 972"/>
              <a:gd name="T71" fmla="*/ 254 h 722"/>
              <a:gd name="T72" fmla="*/ 966 w 972"/>
              <a:gd name="T73" fmla="*/ 306 h 722"/>
              <a:gd name="T74" fmla="*/ 972 w 972"/>
              <a:gd name="T75" fmla="*/ 342 h 722"/>
              <a:gd name="T76" fmla="*/ 972 w 972"/>
              <a:gd name="T77" fmla="*/ 36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72" h="722">
                <a:moveTo>
                  <a:pt x="972" y="360"/>
                </a:moveTo>
                <a:lnTo>
                  <a:pt x="972" y="360"/>
                </a:lnTo>
                <a:lnTo>
                  <a:pt x="972" y="380"/>
                </a:lnTo>
                <a:lnTo>
                  <a:pt x="970" y="398"/>
                </a:lnTo>
                <a:lnTo>
                  <a:pt x="966" y="416"/>
                </a:lnTo>
                <a:lnTo>
                  <a:pt x="962" y="434"/>
                </a:lnTo>
                <a:lnTo>
                  <a:pt x="950" y="468"/>
                </a:lnTo>
                <a:lnTo>
                  <a:pt x="934" y="500"/>
                </a:lnTo>
                <a:lnTo>
                  <a:pt x="914" y="532"/>
                </a:lnTo>
                <a:lnTo>
                  <a:pt x="888" y="562"/>
                </a:lnTo>
                <a:lnTo>
                  <a:pt x="860" y="590"/>
                </a:lnTo>
                <a:lnTo>
                  <a:pt x="830" y="616"/>
                </a:lnTo>
                <a:lnTo>
                  <a:pt x="794" y="638"/>
                </a:lnTo>
                <a:lnTo>
                  <a:pt x="758" y="660"/>
                </a:lnTo>
                <a:lnTo>
                  <a:pt x="718" y="678"/>
                </a:lnTo>
                <a:lnTo>
                  <a:pt x="674" y="692"/>
                </a:lnTo>
                <a:lnTo>
                  <a:pt x="630" y="704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4"/>
                </a:lnTo>
                <a:lnTo>
                  <a:pt x="296" y="692"/>
                </a:lnTo>
                <a:lnTo>
                  <a:pt x="254" y="678"/>
                </a:lnTo>
                <a:lnTo>
                  <a:pt x="214" y="660"/>
                </a:lnTo>
                <a:lnTo>
                  <a:pt x="176" y="638"/>
                </a:lnTo>
                <a:lnTo>
                  <a:pt x="142" y="616"/>
                </a:lnTo>
                <a:lnTo>
                  <a:pt x="110" y="590"/>
                </a:lnTo>
                <a:lnTo>
                  <a:pt x="82" y="562"/>
                </a:lnTo>
                <a:lnTo>
                  <a:pt x="58" y="532"/>
                </a:lnTo>
                <a:lnTo>
                  <a:pt x="38" y="500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2" y="160"/>
                </a:lnTo>
                <a:lnTo>
                  <a:pt x="110" y="132"/>
                </a:lnTo>
                <a:lnTo>
                  <a:pt x="142" y="106"/>
                </a:lnTo>
                <a:lnTo>
                  <a:pt x="176" y="82"/>
                </a:lnTo>
                <a:lnTo>
                  <a:pt x="214" y="62"/>
                </a:lnTo>
                <a:lnTo>
                  <a:pt x="254" y="44"/>
                </a:lnTo>
                <a:lnTo>
                  <a:pt x="296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0" y="16"/>
                </a:lnTo>
                <a:lnTo>
                  <a:pt x="674" y="28"/>
                </a:lnTo>
                <a:lnTo>
                  <a:pt x="718" y="44"/>
                </a:lnTo>
                <a:lnTo>
                  <a:pt x="758" y="62"/>
                </a:lnTo>
                <a:lnTo>
                  <a:pt x="794" y="82"/>
                </a:lnTo>
                <a:lnTo>
                  <a:pt x="830" y="106"/>
                </a:lnTo>
                <a:lnTo>
                  <a:pt x="860" y="132"/>
                </a:lnTo>
                <a:lnTo>
                  <a:pt x="888" y="160"/>
                </a:lnTo>
                <a:lnTo>
                  <a:pt x="914" y="188"/>
                </a:lnTo>
                <a:lnTo>
                  <a:pt x="934" y="220"/>
                </a:lnTo>
                <a:lnTo>
                  <a:pt x="950" y="254"/>
                </a:lnTo>
                <a:lnTo>
                  <a:pt x="962" y="288"/>
                </a:lnTo>
                <a:lnTo>
                  <a:pt x="966" y="306"/>
                </a:lnTo>
                <a:lnTo>
                  <a:pt x="970" y="324"/>
                </a:lnTo>
                <a:lnTo>
                  <a:pt x="972" y="342"/>
                </a:lnTo>
                <a:lnTo>
                  <a:pt x="972" y="360"/>
                </a:lnTo>
                <a:lnTo>
                  <a:pt x="972" y="36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968750" y="241776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6 w 722"/>
              <a:gd name="T3" fmla="*/ 266 h 444"/>
              <a:gd name="T4" fmla="*/ 694 w 722"/>
              <a:gd name="T5" fmla="*/ 308 h 444"/>
              <a:gd name="T6" fmla="*/ 660 w 722"/>
              <a:gd name="T7" fmla="*/ 346 h 444"/>
              <a:gd name="T8" fmla="*/ 616 w 722"/>
              <a:gd name="T9" fmla="*/ 378 h 444"/>
              <a:gd name="T10" fmla="*/ 564 w 722"/>
              <a:gd name="T11" fmla="*/ 406 h 444"/>
              <a:gd name="T12" fmla="*/ 502 w 722"/>
              <a:gd name="T13" fmla="*/ 426 h 444"/>
              <a:gd name="T14" fmla="*/ 434 w 722"/>
              <a:gd name="T15" fmla="*/ 440 h 444"/>
              <a:gd name="T16" fmla="*/ 362 w 722"/>
              <a:gd name="T17" fmla="*/ 444 h 444"/>
              <a:gd name="T18" fmla="*/ 324 w 722"/>
              <a:gd name="T19" fmla="*/ 442 h 444"/>
              <a:gd name="T20" fmla="*/ 254 w 722"/>
              <a:gd name="T21" fmla="*/ 434 h 444"/>
              <a:gd name="T22" fmla="*/ 190 w 722"/>
              <a:gd name="T23" fmla="*/ 418 h 444"/>
              <a:gd name="T24" fmla="*/ 132 w 722"/>
              <a:gd name="T25" fmla="*/ 394 h 444"/>
              <a:gd name="T26" fmla="*/ 84 w 722"/>
              <a:gd name="T27" fmla="*/ 364 h 444"/>
              <a:gd name="T28" fmla="*/ 44 w 722"/>
              <a:gd name="T29" fmla="*/ 328 h 444"/>
              <a:gd name="T30" fmla="*/ 16 w 722"/>
              <a:gd name="T31" fmla="*/ 288 h 444"/>
              <a:gd name="T32" fmla="*/ 2 w 722"/>
              <a:gd name="T33" fmla="*/ 244 h 444"/>
              <a:gd name="T34" fmla="*/ 0 w 722"/>
              <a:gd name="T35" fmla="*/ 222 h 444"/>
              <a:gd name="T36" fmla="*/ 8 w 722"/>
              <a:gd name="T37" fmla="*/ 178 h 444"/>
              <a:gd name="T38" fmla="*/ 28 w 722"/>
              <a:gd name="T39" fmla="*/ 136 h 444"/>
              <a:gd name="T40" fmla="*/ 62 w 722"/>
              <a:gd name="T41" fmla="*/ 98 h 444"/>
              <a:gd name="T42" fmla="*/ 106 w 722"/>
              <a:gd name="T43" fmla="*/ 66 h 444"/>
              <a:gd name="T44" fmla="*/ 160 w 722"/>
              <a:gd name="T45" fmla="*/ 38 h 444"/>
              <a:gd name="T46" fmla="*/ 222 w 722"/>
              <a:gd name="T47" fmla="*/ 18 h 444"/>
              <a:gd name="T48" fmla="*/ 288 w 722"/>
              <a:gd name="T49" fmla="*/ 4 h 444"/>
              <a:gd name="T50" fmla="*/ 362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4 w 722"/>
              <a:gd name="T57" fmla="*/ 28 h 444"/>
              <a:gd name="T58" fmla="*/ 592 w 722"/>
              <a:gd name="T59" fmla="*/ 52 h 444"/>
              <a:gd name="T60" fmla="*/ 640 w 722"/>
              <a:gd name="T61" fmla="*/ 82 h 444"/>
              <a:gd name="T62" fmla="*/ 680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4"/>
                </a:lnTo>
                <a:lnTo>
                  <a:pt x="716" y="266"/>
                </a:lnTo>
                <a:lnTo>
                  <a:pt x="706" y="288"/>
                </a:lnTo>
                <a:lnTo>
                  <a:pt x="694" y="308"/>
                </a:lnTo>
                <a:lnTo>
                  <a:pt x="680" y="328"/>
                </a:lnTo>
                <a:lnTo>
                  <a:pt x="660" y="346"/>
                </a:lnTo>
                <a:lnTo>
                  <a:pt x="640" y="364"/>
                </a:lnTo>
                <a:lnTo>
                  <a:pt x="616" y="378"/>
                </a:lnTo>
                <a:lnTo>
                  <a:pt x="592" y="394"/>
                </a:lnTo>
                <a:lnTo>
                  <a:pt x="564" y="406"/>
                </a:lnTo>
                <a:lnTo>
                  <a:pt x="534" y="418"/>
                </a:lnTo>
                <a:lnTo>
                  <a:pt x="502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2"/>
                </a:lnTo>
                <a:lnTo>
                  <a:pt x="362" y="444"/>
                </a:lnTo>
                <a:lnTo>
                  <a:pt x="362" y="444"/>
                </a:lnTo>
                <a:lnTo>
                  <a:pt x="324" y="442"/>
                </a:lnTo>
                <a:lnTo>
                  <a:pt x="288" y="440"/>
                </a:lnTo>
                <a:lnTo>
                  <a:pt x="254" y="434"/>
                </a:lnTo>
                <a:lnTo>
                  <a:pt x="222" y="426"/>
                </a:lnTo>
                <a:lnTo>
                  <a:pt x="190" y="418"/>
                </a:lnTo>
                <a:lnTo>
                  <a:pt x="160" y="406"/>
                </a:lnTo>
                <a:lnTo>
                  <a:pt x="132" y="394"/>
                </a:lnTo>
                <a:lnTo>
                  <a:pt x="106" y="378"/>
                </a:lnTo>
                <a:lnTo>
                  <a:pt x="84" y="364"/>
                </a:lnTo>
                <a:lnTo>
                  <a:pt x="62" y="346"/>
                </a:lnTo>
                <a:lnTo>
                  <a:pt x="44" y="328"/>
                </a:lnTo>
                <a:lnTo>
                  <a:pt x="28" y="308"/>
                </a:lnTo>
                <a:lnTo>
                  <a:pt x="16" y="288"/>
                </a:lnTo>
                <a:lnTo>
                  <a:pt x="8" y="266"/>
                </a:lnTo>
                <a:lnTo>
                  <a:pt x="2" y="244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8" y="178"/>
                </a:lnTo>
                <a:lnTo>
                  <a:pt x="16" y="156"/>
                </a:lnTo>
                <a:lnTo>
                  <a:pt x="28" y="136"/>
                </a:lnTo>
                <a:lnTo>
                  <a:pt x="44" y="116"/>
                </a:lnTo>
                <a:lnTo>
                  <a:pt x="62" y="98"/>
                </a:lnTo>
                <a:lnTo>
                  <a:pt x="84" y="82"/>
                </a:lnTo>
                <a:lnTo>
                  <a:pt x="106" y="66"/>
                </a:lnTo>
                <a:lnTo>
                  <a:pt x="132" y="52"/>
                </a:lnTo>
                <a:lnTo>
                  <a:pt x="160" y="38"/>
                </a:lnTo>
                <a:lnTo>
                  <a:pt x="190" y="28"/>
                </a:lnTo>
                <a:lnTo>
                  <a:pt x="222" y="18"/>
                </a:lnTo>
                <a:lnTo>
                  <a:pt x="254" y="10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68" y="10"/>
                </a:lnTo>
                <a:lnTo>
                  <a:pt x="502" y="18"/>
                </a:lnTo>
                <a:lnTo>
                  <a:pt x="534" y="28"/>
                </a:lnTo>
                <a:lnTo>
                  <a:pt x="564" y="38"/>
                </a:lnTo>
                <a:lnTo>
                  <a:pt x="592" y="52"/>
                </a:lnTo>
                <a:lnTo>
                  <a:pt x="616" y="66"/>
                </a:lnTo>
                <a:lnTo>
                  <a:pt x="640" y="82"/>
                </a:lnTo>
                <a:lnTo>
                  <a:pt x="660" y="98"/>
                </a:lnTo>
                <a:lnTo>
                  <a:pt x="680" y="116"/>
                </a:lnTo>
                <a:lnTo>
                  <a:pt x="694" y="136"/>
                </a:lnTo>
                <a:lnTo>
                  <a:pt x="706" y="156"/>
                </a:lnTo>
                <a:lnTo>
                  <a:pt x="716" y="178"/>
                </a:lnTo>
                <a:lnTo>
                  <a:pt x="720" y="200"/>
                </a:lnTo>
                <a:lnTo>
                  <a:pt x="722" y="22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3968750" y="241776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6 w 722"/>
              <a:gd name="T3" fmla="*/ 266 h 444"/>
              <a:gd name="T4" fmla="*/ 694 w 722"/>
              <a:gd name="T5" fmla="*/ 308 h 444"/>
              <a:gd name="T6" fmla="*/ 660 w 722"/>
              <a:gd name="T7" fmla="*/ 346 h 444"/>
              <a:gd name="T8" fmla="*/ 616 w 722"/>
              <a:gd name="T9" fmla="*/ 378 h 444"/>
              <a:gd name="T10" fmla="*/ 564 w 722"/>
              <a:gd name="T11" fmla="*/ 406 h 444"/>
              <a:gd name="T12" fmla="*/ 502 w 722"/>
              <a:gd name="T13" fmla="*/ 426 h 444"/>
              <a:gd name="T14" fmla="*/ 434 w 722"/>
              <a:gd name="T15" fmla="*/ 440 h 444"/>
              <a:gd name="T16" fmla="*/ 362 w 722"/>
              <a:gd name="T17" fmla="*/ 444 h 444"/>
              <a:gd name="T18" fmla="*/ 324 w 722"/>
              <a:gd name="T19" fmla="*/ 442 h 444"/>
              <a:gd name="T20" fmla="*/ 254 w 722"/>
              <a:gd name="T21" fmla="*/ 434 h 444"/>
              <a:gd name="T22" fmla="*/ 190 w 722"/>
              <a:gd name="T23" fmla="*/ 418 h 444"/>
              <a:gd name="T24" fmla="*/ 132 w 722"/>
              <a:gd name="T25" fmla="*/ 394 h 444"/>
              <a:gd name="T26" fmla="*/ 84 w 722"/>
              <a:gd name="T27" fmla="*/ 364 h 444"/>
              <a:gd name="T28" fmla="*/ 44 w 722"/>
              <a:gd name="T29" fmla="*/ 328 h 444"/>
              <a:gd name="T30" fmla="*/ 16 w 722"/>
              <a:gd name="T31" fmla="*/ 288 h 444"/>
              <a:gd name="T32" fmla="*/ 2 w 722"/>
              <a:gd name="T33" fmla="*/ 244 h 444"/>
              <a:gd name="T34" fmla="*/ 0 w 722"/>
              <a:gd name="T35" fmla="*/ 222 h 444"/>
              <a:gd name="T36" fmla="*/ 8 w 722"/>
              <a:gd name="T37" fmla="*/ 178 h 444"/>
              <a:gd name="T38" fmla="*/ 28 w 722"/>
              <a:gd name="T39" fmla="*/ 136 h 444"/>
              <a:gd name="T40" fmla="*/ 62 w 722"/>
              <a:gd name="T41" fmla="*/ 98 h 444"/>
              <a:gd name="T42" fmla="*/ 106 w 722"/>
              <a:gd name="T43" fmla="*/ 66 h 444"/>
              <a:gd name="T44" fmla="*/ 160 w 722"/>
              <a:gd name="T45" fmla="*/ 38 h 444"/>
              <a:gd name="T46" fmla="*/ 222 w 722"/>
              <a:gd name="T47" fmla="*/ 18 h 444"/>
              <a:gd name="T48" fmla="*/ 288 w 722"/>
              <a:gd name="T49" fmla="*/ 4 h 444"/>
              <a:gd name="T50" fmla="*/ 362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4 w 722"/>
              <a:gd name="T57" fmla="*/ 28 h 444"/>
              <a:gd name="T58" fmla="*/ 592 w 722"/>
              <a:gd name="T59" fmla="*/ 52 h 444"/>
              <a:gd name="T60" fmla="*/ 640 w 722"/>
              <a:gd name="T61" fmla="*/ 82 h 444"/>
              <a:gd name="T62" fmla="*/ 680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4"/>
                </a:lnTo>
                <a:lnTo>
                  <a:pt x="716" y="266"/>
                </a:lnTo>
                <a:lnTo>
                  <a:pt x="706" y="288"/>
                </a:lnTo>
                <a:lnTo>
                  <a:pt x="694" y="308"/>
                </a:lnTo>
                <a:lnTo>
                  <a:pt x="680" y="328"/>
                </a:lnTo>
                <a:lnTo>
                  <a:pt x="660" y="346"/>
                </a:lnTo>
                <a:lnTo>
                  <a:pt x="640" y="364"/>
                </a:lnTo>
                <a:lnTo>
                  <a:pt x="616" y="378"/>
                </a:lnTo>
                <a:lnTo>
                  <a:pt x="592" y="394"/>
                </a:lnTo>
                <a:lnTo>
                  <a:pt x="564" y="406"/>
                </a:lnTo>
                <a:lnTo>
                  <a:pt x="534" y="418"/>
                </a:lnTo>
                <a:lnTo>
                  <a:pt x="502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2"/>
                </a:lnTo>
                <a:lnTo>
                  <a:pt x="362" y="444"/>
                </a:lnTo>
                <a:lnTo>
                  <a:pt x="362" y="444"/>
                </a:lnTo>
                <a:lnTo>
                  <a:pt x="324" y="442"/>
                </a:lnTo>
                <a:lnTo>
                  <a:pt x="288" y="440"/>
                </a:lnTo>
                <a:lnTo>
                  <a:pt x="254" y="434"/>
                </a:lnTo>
                <a:lnTo>
                  <a:pt x="222" y="426"/>
                </a:lnTo>
                <a:lnTo>
                  <a:pt x="190" y="418"/>
                </a:lnTo>
                <a:lnTo>
                  <a:pt x="160" y="406"/>
                </a:lnTo>
                <a:lnTo>
                  <a:pt x="132" y="394"/>
                </a:lnTo>
                <a:lnTo>
                  <a:pt x="106" y="378"/>
                </a:lnTo>
                <a:lnTo>
                  <a:pt x="84" y="364"/>
                </a:lnTo>
                <a:lnTo>
                  <a:pt x="62" y="346"/>
                </a:lnTo>
                <a:lnTo>
                  <a:pt x="44" y="328"/>
                </a:lnTo>
                <a:lnTo>
                  <a:pt x="28" y="308"/>
                </a:lnTo>
                <a:lnTo>
                  <a:pt x="16" y="288"/>
                </a:lnTo>
                <a:lnTo>
                  <a:pt x="8" y="266"/>
                </a:lnTo>
                <a:lnTo>
                  <a:pt x="2" y="244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8" y="178"/>
                </a:lnTo>
                <a:lnTo>
                  <a:pt x="16" y="156"/>
                </a:lnTo>
                <a:lnTo>
                  <a:pt x="28" y="136"/>
                </a:lnTo>
                <a:lnTo>
                  <a:pt x="44" y="116"/>
                </a:lnTo>
                <a:lnTo>
                  <a:pt x="62" y="98"/>
                </a:lnTo>
                <a:lnTo>
                  <a:pt x="84" y="82"/>
                </a:lnTo>
                <a:lnTo>
                  <a:pt x="106" y="66"/>
                </a:lnTo>
                <a:lnTo>
                  <a:pt x="132" y="52"/>
                </a:lnTo>
                <a:lnTo>
                  <a:pt x="160" y="38"/>
                </a:lnTo>
                <a:lnTo>
                  <a:pt x="190" y="28"/>
                </a:lnTo>
                <a:lnTo>
                  <a:pt x="222" y="18"/>
                </a:lnTo>
                <a:lnTo>
                  <a:pt x="254" y="10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68" y="10"/>
                </a:lnTo>
                <a:lnTo>
                  <a:pt x="502" y="18"/>
                </a:lnTo>
                <a:lnTo>
                  <a:pt x="534" y="28"/>
                </a:lnTo>
                <a:lnTo>
                  <a:pt x="564" y="38"/>
                </a:lnTo>
                <a:lnTo>
                  <a:pt x="592" y="52"/>
                </a:lnTo>
                <a:lnTo>
                  <a:pt x="616" y="66"/>
                </a:lnTo>
                <a:lnTo>
                  <a:pt x="640" y="82"/>
                </a:lnTo>
                <a:lnTo>
                  <a:pt x="660" y="98"/>
                </a:lnTo>
                <a:lnTo>
                  <a:pt x="680" y="116"/>
                </a:lnTo>
                <a:lnTo>
                  <a:pt x="694" y="136"/>
                </a:lnTo>
                <a:lnTo>
                  <a:pt x="706" y="156"/>
                </a:lnTo>
                <a:lnTo>
                  <a:pt x="716" y="178"/>
                </a:lnTo>
                <a:lnTo>
                  <a:pt x="720" y="200"/>
                </a:lnTo>
                <a:lnTo>
                  <a:pt x="722" y="2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3968750" y="241776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6 w 722"/>
              <a:gd name="T3" fmla="*/ 266 h 444"/>
              <a:gd name="T4" fmla="*/ 694 w 722"/>
              <a:gd name="T5" fmla="*/ 308 h 444"/>
              <a:gd name="T6" fmla="*/ 660 w 722"/>
              <a:gd name="T7" fmla="*/ 346 h 444"/>
              <a:gd name="T8" fmla="*/ 616 w 722"/>
              <a:gd name="T9" fmla="*/ 378 h 444"/>
              <a:gd name="T10" fmla="*/ 564 w 722"/>
              <a:gd name="T11" fmla="*/ 406 h 444"/>
              <a:gd name="T12" fmla="*/ 502 w 722"/>
              <a:gd name="T13" fmla="*/ 426 h 444"/>
              <a:gd name="T14" fmla="*/ 434 w 722"/>
              <a:gd name="T15" fmla="*/ 440 h 444"/>
              <a:gd name="T16" fmla="*/ 362 w 722"/>
              <a:gd name="T17" fmla="*/ 444 h 444"/>
              <a:gd name="T18" fmla="*/ 324 w 722"/>
              <a:gd name="T19" fmla="*/ 442 h 444"/>
              <a:gd name="T20" fmla="*/ 254 w 722"/>
              <a:gd name="T21" fmla="*/ 434 h 444"/>
              <a:gd name="T22" fmla="*/ 190 w 722"/>
              <a:gd name="T23" fmla="*/ 418 h 444"/>
              <a:gd name="T24" fmla="*/ 132 w 722"/>
              <a:gd name="T25" fmla="*/ 394 h 444"/>
              <a:gd name="T26" fmla="*/ 84 w 722"/>
              <a:gd name="T27" fmla="*/ 364 h 444"/>
              <a:gd name="T28" fmla="*/ 44 w 722"/>
              <a:gd name="T29" fmla="*/ 328 h 444"/>
              <a:gd name="T30" fmla="*/ 16 w 722"/>
              <a:gd name="T31" fmla="*/ 288 h 444"/>
              <a:gd name="T32" fmla="*/ 2 w 722"/>
              <a:gd name="T33" fmla="*/ 244 h 444"/>
              <a:gd name="T34" fmla="*/ 0 w 722"/>
              <a:gd name="T35" fmla="*/ 222 h 444"/>
              <a:gd name="T36" fmla="*/ 8 w 722"/>
              <a:gd name="T37" fmla="*/ 178 h 444"/>
              <a:gd name="T38" fmla="*/ 28 w 722"/>
              <a:gd name="T39" fmla="*/ 136 h 444"/>
              <a:gd name="T40" fmla="*/ 62 w 722"/>
              <a:gd name="T41" fmla="*/ 98 h 444"/>
              <a:gd name="T42" fmla="*/ 106 w 722"/>
              <a:gd name="T43" fmla="*/ 66 h 444"/>
              <a:gd name="T44" fmla="*/ 160 w 722"/>
              <a:gd name="T45" fmla="*/ 38 h 444"/>
              <a:gd name="T46" fmla="*/ 222 w 722"/>
              <a:gd name="T47" fmla="*/ 18 h 444"/>
              <a:gd name="T48" fmla="*/ 288 w 722"/>
              <a:gd name="T49" fmla="*/ 4 h 444"/>
              <a:gd name="T50" fmla="*/ 362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4 w 722"/>
              <a:gd name="T57" fmla="*/ 28 h 444"/>
              <a:gd name="T58" fmla="*/ 592 w 722"/>
              <a:gd name="T59" fmla="*/ 52 h 444"/>
              <a:gd name="T60" fmla="*/ 640 w 722"/>
              <a:gd name="T61" fmla="*/ 82 h 444"/>
              <a:gd name="T62" fmla="*/ 680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  <a:gd name="T68" fmla="*/ 722 w 722"/>
              <a:gd name="T69" fmla="*/ 222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4"/>
                </a:lnTo>
                <a:lnTo>
                  <a:pt x="716" y="266"/>
                </a:lnTo>
                <a:lnTo>
                  <a:pt x="706" y="288"/>
                </a:lnTo>
                <a:lnTo>
                  <a:pt x="694" y="308"/>
                </a:lnTo>
                <a:lnTo>
                  <a:pt x="680" y="328"/>
                </a:lnTo>
                <a:lnTo>
                  <a:pt x="660" y="346"/>
                </a:lnTo>
                <a:lnTo>
                  <a:pt x="640" y="364"/>
                </a:lnTo>
                <a:lnTo>
                  <a:pt x="616" y="378"/>
                </a:lnTo>
                <a:lnTo>
                  <a:pt x="592" y="394"/>
                </a:lnTo>
                <a:lnTo>
                  <a:pt x="564" y="406"/>
                </a:lnTo>
                <a:lnTo>
                  <a:pt x="534" y="418"/>
                </a:lnTo>
                <a:lnTo>
                  <a:pt x="502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2"/>
                </a:lnTo>
                <a:lnTo>
                  <a:pt x="362" y="444"/>
                </a:lnTo>
                <a:lnTo>
                  <a:pt x="362" y="444"/>
                </a:lnTo>
                <a:lnTo>
                  <a:pt x="324" y="442"/>
                </a:lnTo>
                <a:lnTo>
                  <a:pt x="288" y="440"/>
                </a:lnTo>
                <a:lnTo>
                  <a:pt x="254" y="434"/>
                </a:lnTo>
                <a:lnTo>
                  <a:pt x="222" y="426"/>
                </a:lnTo>
                <a:lnTo>
                  <a:pt x="190" y="418"/>
                </a:lnTo>
                <a:lnTo>
                  <a:pt x="160" y="406"/>
                </a:lnTo>
                <a:lnTo>
                  <a:pt x="132" y="394"/>
                </a:lnTo>
                <a:lnTo>
                  <a:pt x="106" y="378"/>
                </a:lnTo>
                <a:lnTo>
                  <a:pt x="84" y="364"/>
                </a:lnTo>
                <a:lnTo>
                  <a:pt x="62" y="346"/>
                </a:lnTo>
                <a:lnTo>
                  <a:pt x="44" y="328"/>
                </a:lnTo>
                <a:lnTo>
                  <a:pt x="28" y="308"/>
                </a:lnTo>
                <a:lnTo>
                  <a:pt x="16" y="288"/>
                </a:lnTo>
                <a:lnTo>
                  <a:pt x="8" y="266"/>
                </a:lnTo>
                <a:lnTo>
                  <a:pt x="2" y="244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8" y="178"/>
                </a:lnTo>
                <a:lnTo>
                  <a:pt x="16" y="156"/>
                </a:lnTo>
                <a:lnTo>
                  <a:pt x="28" y="136"/>
                </a:lnTo>
                <a:lnTo>
                  <a:pt x="44" y="116"/>
                </a:lnTo>
                <a:lnTo>
                  <a:pt x="62" y="98"/>
                </a:lnTo>
                <a:lnTo>
                  <a:pt x="84" y="82"/>
                </a:lnTo>
                <a:lnTo>
                  <a:pt x="106" y="66"/>
                </a:lnTo>
                <a:lnTo>
                  <a:pt x="132" y="52"/>
                </a:lnTo>
                <a:lnTo>
                  <a:pt x="160" y="38"/>
                </a:lnTo>
                <a:lnTo>
                  <a:pt x="190" y="28"/>
                </a:lnTo>
                <a:lnTo>
                  <a:pt x="222" y="18"/>
                </a:lnTo>
                <a:lnTo>
                  <a:pt x="254" y="10"/>
                </a:lnTo>
                <a:lnTo>
                  <a:pt x="288" y="4"/>
                </a:lnTo>
                <a:lnTo>
                  <a:pt x="324" y="2"/>
                </a:lnTo>
                <a:lnTo>
                  <a:pt x="362" y="0"/>
                </a:lnTo>
                <a:lnTo>
                  <a:pt x="362" y="0"/>
                </a:lnTo>
                <a:lnTo>
                  <a:pt x="398" y="2"/>
                </a:lnTo>
                <a:lnTo>
                  <a:pt x="434" y="4"/>
                </a:lnTo>
                <a:lnTo>
                  <a:pt x="468" y="10"/>
                </a:lnTo>
                <a:lnTo>
                  <a:pt x="502" y="18"/>
                </a:lnTo>
                <a:lnTo>
                  <a:pt x="534" y="28"/>
                </a:lnTo>
                <a:lnTo>
                  <a:pt x="564" y="38"/>
                </a:lnTo>
                <a:lnTo>
                  <a:pt x="592" y="52"/>
                </a:lnTo>
                <a:lnTo>
                  <a:pt x="616" y="66"/>
                </a:lnTo>
                <a:lnTo>
                  <a:pt x="640" y="82"/>
                </a:lnTo>
                <a:lnTo>
                  <a:pt x="660" y="98"/>
                </a:lnTo>
                <a:lnTo>
                  <a:pt x="680" y="116"/>
                </a:lnTo>
                <a:lnTo>
                  <a:pt x="694" y="136"/>
                </a:lnTo>
                <a:lnTo>
                  <a:pt x="706" y="156"/>
                </a:lnTo>
                <a:lnTo>
                  <a:pt x="716" y="178"/>
                </a:lnTo>
                <a:lnTo>
                  <a:pt x="720" y="200"/>
                </a:lnTo>
                <a:lnTo>
                  <a:pt x="722" y="222"/>
                </a:lnTo>
                <a:lnTo>
                  <a:pt x="722" y="22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822825" y="4211638"/>
            <a:ext cx="1498600" cy="838200"/>
          </a:xfrm>
          <a:custGeom>
            <a:avLst/>
            <a:gdLst>
              <a:gd name="T0" fmla="*/ 944 w 944"/>
              <a:gd name="T1" fmla="*/ 264 h 528"/>
              <a:gd name="T2" fmla="*/ 942 w 944"/>
              <a:gd name="T3" fmla="*/ 292 h 528"/>
              <a:gd name="T4" fmla="*/ 922 w 944"/>
              <a:gd name="T5" fmla="*/ 342 h 528"/>
              <a:gd name="T6" fmla="*/ 888 w 944"/>
              <a:gd name="T7" fmla="*/ 390 h 528"/>
              <a:gd name="T8" fmla="*/ 836 w 944"/>
              <a:gd name="T9" fmla="*/ 432 h 528"/>
              <a:gd name="T10" fmla="*/ 772 w 944"/>
              <a:gd name="T11" fmla="*/ 468 h 528"/>
              <a:gd name="T12" fmla="*/ 698 w 944"/>
              <a:gd name="T13" fmla="*/ 496 h 528"/>
              <a:gd name="T14" fmla="*/ 612 w 944"/>
              <a:gd name="T15" fmla="*/ 516 h 528"/>
              <a:gd name="T16" fmla="*/ 520 w 944"/>
              <a:gd name="T17" fmla="*/ 528 h 528"/>
              <a:gd name="T18" fmla="*/ 472 w 944"/>
              <a:gd name="T19" fmla="*/ 528 h 528"/>
              <a:gd name="T20" fmla="*/ 378 w 944"/>
              <a:gd name="T21" fmla="*/ 524 h 528"/>
              <a:gd name="T22" fmla="*/ 288 w 944"/>
              <a:gd name="T23" fmla="*/ 508 h 528"/>
              <a:gd name="T24" fmla="*/ 208 w 944"/>
              <a:gd name="T25" fmla="*/ 484 h 528"/>
              <a:gd name="T26" fmla="*/ 140 w 944"/>
              <a:gd name="T27" fmla="*/ 452 h 528"/>
              <a:gd name="T28" fmla="*/ 82 w 944"/>
              <a:gd name="T29" fmla="*/ 412 h 528"/>
              <a:gd name="T30" fmla="*/ 38 w 944"/>
              <a:gd name="T31" fmla="*/ 368 h 528"/>
              <a:gd name="T32" fmla="*/ 10 w 944"/>
              <a:gd name="T33" fmla="*/ 318 h 528"/>
              <a:gd name="T34" fmla="*/ 2 w 944"/>
              <a:gd name="T35" fmla="*/ 278 h 528"/>
              <a:gd name="T36" fmla="*/ 0 w 944"/>
              <a:gd name="T37" fmla="*/ 264 h 528"/>
              <a:gd name="T38" fmla="*/ 4 w 944"/>
              <a:gd name="T39" fmla="*/ 238 h 528"/>
              <a:gd name="T40" fmla="*/ 22 w 944"/>
              <a:gd name="T41" fmla="*/ 186 h 528"/>
              <a:gd name="T42" fmla="*/ 58 w 944"/>
              <a:gd name="T43" fmla="*/ 138 h 528"/>
              <a:gd name="T44" fmla="*/ 108 w 944"/>
              <a:gd name="T45" fmla="*/ 96 h 528"/>
              <a:gd name="T46" fmla="*/ 172 w 944"/>
              <a:gd name="T47" fmla="*/ 60 h 528"/>
              <a:gd name="T48" fmla="*/ 248 w 944"/>
              <a:gd name="T49" fmla="*/ 32 h 528"/>
              <a:gd name="T50" fmla="*/ 332 w 944"/>
              <a:gd name="T51" fmla="*/ 12 h 528"/>
              <a:gd name="T52" fmla="*/ 424 w 944"/>
              <a:gd name="T53" fmla="*/ 2 h 528"/>
              <a:gd name="T54" fmla="*/ 472 w 944"/>
              <a:gd name="T55" fmla="*/ 0 h 528"/>
              <a:gd name="T56" fmla="*/ 568 w 944"/>
              <a:gd name="T57" fmla="*/ 6 h 528"/>
              <a:gd name="T58" fmla="*/ 656 w 944"/>
              <a:gd name="T59" fmla="*/ 20 h 528"/>
              <a:gd name="T60" fmla="*/ 736 w 944"/>
              <a:gd name="T61" fmla="*/ 46 h 528"/>
              <a:gd name="T62" fmla="*/ 806 w 944"/>
              <a:gd name="T63" fmla="*/ 78 h 528"/>
              <a:gd name="T64" fmla="*/ 864 w 944"/>
              <a:gd name="T65" fmla="*/ 116 h 528"/>
              <a:gd name="T66" fmla="*/ 908 w 944"/>
              <a:gd name="T67" fmla="*/ 162 h 528"/>
              <a:gd name="T68" fmla="*/ 934 w 944"/>
              <a:gd name="T69" fmla="*/ 212 h 528"/>
              <a:gd name="T70" fmla="*/ 944 w 944"/>
              <a:gd name="T71" fmla="*/ 25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528">
                <a:moveTo>
                  <a:pt x="944" y="264"/>
                </a:moveTo>
                <a:lnTo>
                  <a:pt x="944" y="264"/>
                </a:lnTo>
                <a:lnTo>
                  <a:pt x="944" y="278"/>
                </a:lnTo>
                <a:lnTo>
                  <a:pt x="942" y="292"/>
                </a:lnTo>
                <a:lnTo>
                  <a:pt x="934" y="318"/>
                </a:lnTo>
                <a:lnTo>
                  <a:pt x="922" y="342"/>
                </a:lnTo>
                <a:lnTo>
                  <a:pt x="908" y="368"/>
                </a:lnTo>
                <a:lnTo>
                  <a:pt x="888" y="390"/>
                </a:lnTo>
                <a:lnTo>
                  <a:pt x="864" y="412"/>
                </a:lnTo>
                <a:lnTo>
                  <a:pt x="836" y="432"/>
                </a:lnTo>
                <a:lnTo>
                  <a:pt x="806" y="452"/>
                </a:lnTo>
                <a:lnTo>
                  <a:pt x="772" y="468"/>
                </a:lnTo>
                <a:lnTo>
                  <a:pt x="736" y="484"/>
                </a:lnTo>
                <a:lnTo>
                  <a:pt x="698" y="496"/>
                </a:lnTo>
                <a:lnTo>
                  <a:pt x="656" y="508"/>
                </a:lnTo>
                <a:lnTo>
                  <a:pt x="612" y="516"/>
                </a:lnTo>
                <a:lnTo>
                  <a:pt x="568" y="524"/>
                </a:lnTo>
                <a:lnTo>
                  <a:pt x="520" y="528"/>
                </a:lnTo>
                <a:lnTo>
                  <a:pt x="472" y="528"/>
                </a:lnTo>
                <a:lnTo>
                  <a:pt x="472" y="528"/>
                </a:lnTo>
                <a:lnTo>
                  <a:pt x="424" y="528"/>
                </a:lnTo>
                <a:lnTo>
                  <a:pt x="378" y="524"/>
                </a:lnTo>
                <a:lnTo>
                  <a:pt x="332" y="516"/>
                </a:lnTo>
                <a:lnTo>
                  <a:pt x="288" y="508"/>
                </a:lnTo>
                <a:lnTo>
                  <a:pt x="248" y="496"/>
                </a:lnTo>
                <a:lnTo>
                  <a:pt x="208" y="484"/>
                </a:lnTo>
                <a:lnTo>
                  <a:pt x="172" y="468"/>
                </a:lnTo>
                <a:lnTo>
                  <a:pt x="140" y="452"/>
                </a:lnTo>
                <a:lnTo>
                  <a:pt x="108" y="432"/>
                </a:lnTo>
                <a:lnTo>
                  <a:pt x="82" y="412"/>
                </a:lnTo>
                <a:lnTo>
                  <a:pt x="58" y="390"/>
                </a:lnTo>
                <a:lnTo>
                  <a:pt x="38" y="368"/>
                </a:lnTo>
                <a:lnTo>
                  <a:pt x="22" y="342"/>
                </a:lnTo>
                <a:lnTo>
                  <a:pt x="10" y="318"/>
                </a:lnTo>
                <a:lnTo>
                  <a:pt x="4" y="292"/>
                </a:lnTo>
                <a:lnTo>
                  <a:pt x="2" y="278"/>
                </a:lnTo>
                <a:lnTo>
                  <a:pt x="0" y="264"/>
                </a:lnTo>
                <a:lnTo>
                  <a:pt x="0" y="264"/>
                </a:lnTo>
                <a:lnTo>
                  <a:pt x="2" y="250"/>
                </a:lnTo>
                <a:lnTo>
                  <a:pt x="4" y="238"/>
                </a:lnTo>
                <a:lnTo>
                  <a:pt x="10" y="212"/>
                </a:lnTo>
                <a:lnTo>
                  <a:pt x="22" y="186"/>
                </a:lnTo>
                <a:lnTo>
                  <a:pt x="38" y="162"/>
                </a:lnTo>
                <a:lnTo>
                  <a:pt x="58" y="138"/>
                </a:lnTo>
                <a:lnTo>
                  <a:pt x="82" y="116"/>
                </a:lnTo>
                <a:lnTo>
                  <a:pt x="108" y="96"/>
                </a:lnTo>
                <a:lnTo>
                  <a:pt x="140" y="78"/>
                </a:lnTo>
                <a:lnTo>
                  <a:pt x="172" y="60"/>
                </a:lnTo>
                <a:lnTo>
                  <a:pt x="208" y="46"/>
                </a:lnTo>
                <a:lnTo>
                  <a:pt x="248" y="32"/>
                </a:lnTo>
                <a:lnTo>
                  <a:pt x="288" y="20"/>
                </a:lnTo>
                <a:lnTo>
                  <a:pt x="332" y="12"/>
                </a:lnTo>
                <a:lnTo>
                  <a:pt x="378" y="6"/>
                </a:lnTo>
                <a:lnTo>
                  <a:pt x="424" y="2"/>
                </a:lnTo>
                <a:lnTo>
                  <a:pt x="472" y="0"/>
                </a:lnTo>
                <a:lnTo>
                  <a:pt x="472" y="0"/>
                </a:lnTo>
                <a:lnTo>
                  <a:pt x="520" y="2"/>
                </a:lnTo>
                <a:lnTo>
                  <a:pt x="568" y="6"/>
                </a:lnTo>
                <a:lnTo>
                  <a:pt x="612" y="12"/>
                </a:lnTo>
                <a:lnTo>
                  <a:pt x="656" y="20"/>
                </a:lnTo>
                <a:lnTo>
                  <a:pt x="698" y="32"/>
                </a:lnTo>
                <a:lnTo>
                  <a:pt x="736" y="46"/>
                </a:lnTo>
                <a:lnTo>
                  <a:pt x="772" y="60"/>
                </a:lnTo>
                <a:lnTo>
                  <a:pt x="806" y="78"/>
                </a:lnTo>
                <a:lnTo>
                  <a:pt x="836" y="96"/>
                </a:lnTo>
                <a:lnTo>
                  <a:pt x="864" y="116"/>
                </a:lnTo>
                <a:lnTo>
                  <a:pt x="888" y="138"/>
                </a:lnTo>
                <a:lnTo>
                  <a:pt x="908" y="162"/>
                </a:lnTo>
                <a:lnTo>
                  <a:pt x="922" y="186"/>
                </a:lnTo>
                <a:lnTo>
                  <a:pt x="934" y="212"/>
                </a:lnTo>
                <a:lnTo>
                  <a:pt x="942" y="238"/>
                </a:lnTo>
                <a:lnTo>
                  <a:pt x="944" y="250"/>
                </a:lnTo>
                <a:lnTo>
                  <a:pt x="944" y="264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5"/>
          <p:cNvSpPr>
            <a:spLocks/>
          </p:cNvSpPr>
          <p:nvPr/>
        </p:nvSpPr>
        <p:spPr bwMode="auto">
          <a:xfrm>
            <a:off x="4822825" y="4211638"/>
            <a:ext cx="1498600" cy="838200"/>
          </a:xfrm>
          <a:custGeom>
            <a:avLst/>
            <a:gdLst>
              <a:gd name="T0" fmla="*/ 944 w 944"/>
              <a:gd name="T1" fmla="*/ 264 h 528"/>
              <a:gd name="T2" fmla="*/ 942 w 944"/>
              <a:gd name="T3" fmla="*/ 292 h 528"/>
              <a:gd name="T4" fmla="*/ 922 w 944"/>
              <a:gd name="T5" fmla="*/ 342 h 528"/>
              <a:gd name="T6" fmla="*/ 888 w 944"/>
              <a:gd name="T7" fmla="*/ 390 h 528"/>
              <a:gd name="T8" fmla="*/ 836 w 944"/>
              <a:gd name="T9" fmla="*/ 432 h 528"/>
              <a:gd name="T10" fmla="*/ 772 w 944"/>
              <a:gd name="T11" fmla="*/ 468 h 528"/>
              <a:gd name="T12" fmla="*/ 698 w 944"/>
              <a:gd name="T13" fmla="*/ 496 h 528"/>
              <a:gd name="T14" fmla="*/ 612 w 944"/>
              <a:gd name="T15" fmla="*/ 516 h 528"/>
              <a:gd name="T16" fmla="*/ 520 w 944"/>
              <a:gd name="T17" fmla="*/ 528 h 528"/>
              <a:gd name="T18" fmla="*/ 472 w 944"/>
              <a:gd name="T19" fmla="*/ 528 h 528"/>
              <a:gd name="T20" fmla="*/ 378 w 944"/>
              <a:gd name="T21" fmla="*/ 524 h 528"/>
              <a:gd name="T22" fmla="*/ 288 w 944"/>
              <a:gd name="T23" fmla="*/ 508 h 528"/>
              <a:gd name="T24" fmla="*/ 208 w 944"/>
              <a:gd name="T25" fmla="*/ 484 h 528"/>
              <a:gd name="T26" fmla="*/ 140 w 944"/>
              <a:gd name="T27" fmla="*/ 452 h 528"/>
              <a:gd name="T28" fmla="*/ 82 w 944"/>
              <a:gd name="T29" fmla="*/ 412 h 528"/>
              <a:gd name="T30" fmla="*/ 38 w 944"/>
              <a:gd name="T31" fmla="*/ 368 h 528"/>
              <a:gd name="T32" fmla="*/ 10 w 944"/>
              <a:gd name="T33" fmla="*/ 318 h 528"/>
              <a:gd name="T34" fmla="*/ 2 w 944"/>
              <a:gd name="T35" fmla="*/ 278 h 528"/>
              <a:gd name="T36" fmla="*/ 0 w 944"/>
              <a:gd name="T37" fmla="*/ 264 h 528"/>
              <a:gd name="T38" fmla="*/ 4 w 944"/>
              <a:gd name="T39" fmla="*/ 238 h 528"/>
              <a:gd name="T40" fmla="*/ 22 w 944"/>
              <a:gd name="T41" fmla="*/ 186 h 528"/>
              <a:gd name="T42" fmla="*/ 58 w 944"/>
              <a:gd name="T43" fmla="*/ 138 h 528"/>
              <a:gd name="T44" fmla="*/ 108 w 944"/>
              <a:gd name="T45" fmla="*/ 96 h 528"/>
              <a:gd name="T46" fmla="*/ 172 w 944"/>
              <a:gd name="T47" fmla="*/ 60 h 528"/>
              <a:gd name="T48" fmla="*/ 248 w 944"/>
              <a:gd name="T49" fmla="*/ 32 h 528"/>
              <a:gd name="T50" fmla="*/ 332 w 944"/>
              <a:gd name="T51" fmla="*/ 12 h 528"/>
              <a:gd name="T52" fmla="*/ 424 w 944"/>
              <a:gd name="T53" fmla="*/ 2 h 528"/>
              <a:gd name="T54" fmla="*/ 472 w 944"/>
              <a:gd name="T55" fmla="*/ 0 h 528"/>
              <a:gd name="T56" fmla="*/ 568 w 944"/>
              <a:gd name="T57" fmla="*/ 6 h 528"/>
              <a:gd name="T58" fmla="*/ 656 w 944"/>
              <a:gd name="T59" fmla="*/ 20 h 528"/>
              <a:gd name="T60" fmla="*/ 736 w 944"/>
              <a:gd name="T61" fmla="*/ 46 h 528"/>
              <a:gd name="T62" fmla="*/ 806 w 944"/>
              <a:gd name="T63" fmla="*/ 78 h 528"/>
              <a:gd name="T64" fmla="*/ 864 w 944"/>
              <a:gd name="T65" fmla="*/ 116 h 528"/>
              <a:gd name="T66" fmla="*/ 908 w 944"/>
              <a:gd name="T67" fmla="*/ 162 h 528"/>
              <a:gd name="T68" fmla="*/ 934 w 944"/>
              <a:gd name="T69" fmla="*/ 212 h 528"/>
              <a:gd name="T70" fmla="*/ 944 w 944"/>
              <a:gd name="T71" fmla="*/ 25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528">
                <a:moveTo>
                  <a:pt x="944" y="264"/>
                </a:moveTo>
                <a:lnTo>
                  <a:pt x="944" y="264"/>
                </a:lnTo>
                <a:lnTo>
                  <a:pt x="944" y="278"/>
                </a:lnTo>
                <a:lnTo>
                  <a:pt x="942" y="292"/>
                </a:lnTo>
                <a:lnTo>
                  <a:pt x="934" y="318"/>
                </a:lnTo>
                <a:lnTo>
                  <a:pt x="922" y="342"/>
                </a:lnTo>
                <a:lnTo>
                  <a:pt x="908" y="368"/>
                </a:lnTo>
                <a:lnTo>
                  <a:pt x="888" y="390"/>
                </a:lnTo>
                <a:lnTo>
                  <a:pt x="864" y="412"/>
                </a:lnTo>
                <a:lnTo>
                  <a:pt x="836" y="432"/>
                </a:lnTo>
                <a:lnTo>
                  <a:pt x="806" y="452"/>
                </a:lnTo>
                <a:lnTo>
                  <a:pt x="772" y="468"/>
                </a:lnTo>
                <a:lnTo>
                  <a:pt x="736" y="484"/>
                </a:lnTo>
                <a:lnTo>
                  <a:pt x="698" y="496"/>
                </a:lnTo>
                <a:lnTo>
                  <a:pt x="656" y="508"/>
                </a:lnTo>
                <a:lnTo>
                  <a:pt x="612" y="516"/>
                </a:lnTo>
                <a:lnTo>
                  <a:pt x="568" y="524"/>
                </a:lnTo>
                <a:lnTo>
                  <a:pt x="520" y="528"/>
                </a:lnTo>
                <a:lnTo>
                  <a:pt x="472" y="528"/>
                </a:lnTo>
                <a:lnTo>
                  <a:pt x="472" y="528"/>
                </a:lnTo>
                <a:lnTo>
                  <a:pt x="424" y="528"/>
                </a:lnTo>
                <a:lnTo>
                  <a:pt x="378" y="524"/>
                </a:lnTo>
                <a:lnTo>
                  <a:pt x="332" y="516"/>
                </a:lnTo>
                <a:lnTo>
                  <a:pt x="288" y="508"/>
                </a:lnTo>
                <a:lnTo>
                  <a:pt x="248" y="496"/>
                </a:lnTo>
                <a:lnTo>
                  <a:pt x="208" y="484"/>
                </a:lnTo>
                <a:lnTo>
                  <a:pt x="172" y="468"/>
                </a:lnTo>
                <a:lnTo>
                  <a:pt x="140" y="452"/>
                </a:lnTo>
                <a:lnTo>
                  <a:pt x="108" y="432"/>
                </a:lnTo>
                <a:lnTo>
                  <a:pt x="82" y="412"/>
                </a:lnTo>
                <a:lnTo>
                  <a:pt x="58" y="390"/>
                </a:lnTo>
                <a:lnTo>
                  <a:pt x="38" y="368"/>
                </a:lnTo>
                <a:lnTo>
                  <a:pt x="22" y="342"/>
                </a:lnTo>
                <a:lnTo>
                  <a:pt x="10" y="318"/>
                </a:lnTo>
                <a:lnTo>
                  <a:pt x="4" y="292"/>
                </a:lnTo>
                <a:lnTo>
                  <a:pt x="2" y="278"/>
                </a:lnTo>
                <a:lnTo>
                  <a:pt x="0" y="264"/>
                </a:lnTo>
                <a:lnTo>
                  <a:pt x="0" y="264"/>
                </a:lnTo>
                <a:lnTo>
                  <a:pt x="2" y="250"/>
                </a:lnTo>
                <a:lnTo>
                  <a:pt x="4" y="238"/>
                </a:lnTo>
                <a:lnTo>
                  <a:pt x="10" y="212"/>
                </a:lnTo>
                <a:lnTo>
                  <a:pt x="22" y="186"/>
                </a:lnTo>
                <a:lnTo>
                  <a:pt x="38" y="162"/>
                </a:lnTo>
                <a:lnTo>
                  <a:pt x="58" y="138"/>
                </a:lnTo>
                <a:lnTo>
                  <a:pt x="82" y="116"/>
                </a:lnTo>
                <a:lnTo>
                  <a:pt x="108" y="96"/>
                </a:lnTo>
                <a:lnTo>
                  <a:pt x="140" y="78"/>
                </a:lnTo>
                <a:lnTo>
                  <a:pt x="172" y="60"/>
                </a:lnTo>
                <a:lnTo>
                  <a:pt x="208" y="46"/>
                </a:lnTo>
                <a:lnTo>
                  <a:pt x="248" y="32"/>
                </a:lnTo>
                <a:lnTo>
                  <a:pt x="288" y="20"/>
                </a:lnTo>
                <a:lnTo>
                  <a:pt x="332" y="12"/>
                </a:lnTo>
                <a:lnTo>
                  <a:pt x="378" y="6"/>
                </a:lnTo>
                <a:lnTo>
                  <a:pt x="424" y="2"/>
                </a:lnTo>
                <a:lnTo>
                  <a:pt x="472" y="0"/>
                </a:lnTo>
                <a:lnTo>
                  <a:pt x="472" y="0"/>
                </a:lnTo>
                <a:lnTo>
                  <a:pt x="520" y="2"/>
                </a:lnTo>
                <a:lnTo>
                  <a:pt x="568" y="6"/>
                </a:lnTo>
                <a:lnTo>
                  <a:pt x="612" y="12"/>
                </a:lnTo>
                <a:lnTo>
                  <a:pt x="656" y="20"/>
                </a:lnTo>
                <a:lnTo>
                  <a:pt x="698" y="32"/>
                </a:lnTo>
                <a:lnTo>
                  <a:pt x="736" y="46"/>
                </a:lnTo>
                <a:lnTo>
                  <a:pt x="772" y="60"/>
                </a:lnTo>
                <a:lnTo>
                  <a:pt x="806" y="78"/>
                </a:lnTo>
                <a:lnTo>
                  <a:pt x="836" y="96"/>
                </a:lnTo>
                <a:lnTo>
                  <a:pt x="864" y="116"/>
                </a:lnTo>
                <a:lnTo>
                  <a:pt x="888" y="138"/>
                </a:lnTo>
                <a:lnTo>
                  <a:pt x="908" y="162"/>
                </a:lnTo>
                <a:lnTo>
                  <a:pt x="922" y="186"/>
                </a:lnTo>
                <a:lnTo>
                  <a:pt x="934" y="212"/>
                </a:lnTo>
                <a:lnTo>
                  <a:pt x="942" y="238"/>
                </a:lnTo>
                <a:lnTo>
                  <a:pt x="944" y="250"/>
                </a:lnTo>
                <a:lnTo>
                  <a:pt x="944" y="26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16"/>
          <p:cNvSpPr>
            <a:spLocks/>
          </p:cNvSpPr>
          <p:nvPr/>
        </p:nvSpPr>
        <p:spPr bwMode="auto">
          <a:xfrm>
            <a:off x="4822825" y="4211638"/>
            <a:ext cx="1498600" cy="838200"/>
          </a:xfrm>
          <a:custGeom>
            <a:avLst/>
            <a:gdLst>
              <a:gd name="T0" fmla="*/ 944 w 944"/>
              <a:gd name="T1" fmla="*/ 264 h 528"/>
              <a:gd name="T2" fmla="*/ 942 w 944"/>
              <a:gd name="T3" fmla="*/ 292 h 528"/>
              <a:gd name="T4" fmla="*/ 922 w 944"/>
              <a:gd name="T5" fmla="*/ 342 h 528"/>
              <a:gd name="T6" fmla="*/ 888 w 944"/>
              <a:gd name="T7" fmla="*/ 390 h 528"/>
              <a:gd name="T8" fmla="*/ 836 w 944"/>
              <a:gd name="T9" fmla="*/ 432 h 528"/>
              <a:gd name="T10" fmla="*/ 772 w 944"/>
              <a:gd name="T11" fmla="*/ 468 h 528"/>
              <a:gd name="T12" fmla="*/ 698 w 944"/>
              <a:gd name="T13" fmla="*/ 496 h 528"/>
              <a:gd name="T14" fmla="*/ 612 w 944"/>
              <a:gd name="T15" fmla="*/ 516 h 528"/>
              <a:gd name="T16" fmla="*/ 520 w 944"/>
              <a:gd name="T17" fmla="*/ 528 h 528"/>
              <a:gd name="T18" fmla="*/ 472 w 944"/>
              <a:gd name="T19" fmla="*/ 528 h 528"/>
              <a:gd name="T20" fmla="*/ 378 w 944"/>
              <a:gd name="T21" fmla="*/ 524 h 528"/>
              <a:gd name="T22" fmla="*/ 288 w 944"/>
              <a:gd name="T23" fmla="*/ 508 h 528"/>
              <a:gd name="T24" fmla="*/ 208 w 944"/>
              <a:gd name="T25" fmla="*/ 484 h 528"/>
              <a:gd name="T26" fmla="*/ 140 w 944"/>
              <a:gd name="T27" fmla="*/ 452 h 528"/>
              <a:gd name="T28" fmla="*/ 82 w 944"/>
              <a:gd name="T29" fmla="*/ 412 h 528"/>
              <a:gd name="T30" fmla="*/ 38 w 944"/>
              <a:gd name="T31" fmla="*/ 368 h 528"/>
              <a:gd name="T32" fmla="*/ 10 w 944"/>
              <a:gd name="T33" fmla="*/ 318 h 528"/>
              <a:gd name="T34" fmla="*/ 2 w 944"/>
              <a:gd name="T35" fmla="*/ 278 h 528"/>
              <a:gd name="T36" fmla="*/ 0 w 944"/>
              <a:gd name="T37" fmla="*/ 264 h 528"/>
              <a:gd name="T38" fmla="*/ 4 w 944"/>
              <a:gd name="T39" fmla="*/ 238 h 528"/>
              <a:gd name="T40" fmla="*/ 22 w 944"/>
              <a:gd name="T41" fmla="*/ 186 h 528"/>
              <a:gd name="T42" fmla="*/ 58 w 944"/>
              <a:gd name="T43" fmla="*/ 138 h 528"/>
              <a:gd name="T44" fmla="*/ 108 w 944"/>
              <a:gd name="T45" fmla="*/ 96 h 528"/>
              <a:gd name="T46" fmla="*/ 172 w 944"/>
              <a:gd name="T47" fmla="*/ 60 h 528"/>
              <a:gd name="T48" fmla="*/ 248 w 944"/>
              <a:gd name="T49" fmla="*/ 32 h 528"/>
              <a:gd name="T50" fmla="*/ 332 w 944"/>
              <a:gd name="T51" fmla="*/ 12 h 528"/>
              <a:gd name="T52" fmla="*/ 424 w 944"/>
              <a:gd name="T53" fmla="*/ 2 h 528"/>
              <a:gd name="T54" fmla="*/ 472 w 944"/>
              <a:gd name="T55" fmla="*/ 0 h 528"/>
              <a:gd name="T56" fmla="*/ 568 w 944"/>
              <a:gd name="T57" fmla="*/ 6 h 528"/>
              <a:gd name="T58" fmla="*/ 656 w 944"/>
              <a:gd name="T59" fmla="*/ 20 h 528"/>
              <a:gd name="T60" fmla="*/ 736 w 944"/>
              <a:gd name="T61" fmla="*/ 46 h 528"/>
              <a:gd name="T62" fmla="*/ 806 w 944"/>
              <a:gd name="T63" fmla="*/ 78 h 528"/>
              <a:gd name="T64" fmla="*/ 864 w 944"/>
              <a:gd name="T65" fmla="*/ 116 h 528"/>
              <a:gd name="T66" fmla="*/ 908 w 944"/>
              <a:gd name="T67" fmla="*/ 162 h 528"/>
              <a:gd name="T68" fmla="*/ 934 w 944"/>
              <a:gd name="T69" fmla="*/ 212 h 528"/>
              <a:gd name="T70" fmla="*/ 944 w 944"/>
              <a:gd name="T71" fmla="*/ 250 h 528"/>
              <a:gd name="T72" fmla="*/ 944 w 944"/>
              <a:gd name="T73" fmla="*/ 264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4" h="528">
                <a:moveTo>
                  <a:pt x="944" y="264"/>
                </a:moveTo>
                <a:lnTo>
                  <a:pt x="944" y="264"/>
                </a:lnTo>
                <a:lnTo>
                  <a:pt x="944" y="278"/>
                </a:lnTo>
                <a:lnTo>
                  <a:pt x="942" y="292"/>
                </a:lnTo>
                <a:lnTo>
                  <a:pt x="934" y="318"/>
                </a:lnTo>
                <a:lnTo>
                  <a:pt x="922" y="342"/>
                </a:lnTo>
                <a:lnTo>
                  <a:pt x="908" y="368"/>
                </a:lnTo>
                <a:lnTo>
                  <a:pt x="888" y="390"/>
                </a:lnTo>
                <a:lnTo>
                  <a:pt x="864" y="412"/>
                </a:lnTo>
                <a:lnTo>
                  <a:pt x="836" y="432"/>
                </a:lnTo>
                <a:lnTo>
                  <a:pt x="806" y="452"/>
                </a:lnTo>
                <a:lnTo>
                  <a:pt x="772" y="468"/>
                </a:lnTo>
                <a:lnTo>
                  <a:pt x="736" y="484"/>
                </a:lnTo>
                <a:lnTo>
                  <a:pt x="698" y="496"/>
                </a:lnTo>
                <a:lnTo>
                  <a:pt x="656" y="508"/>
                </a:lnTo>
                <a:lnTo>
                  <a:pt x="612" y="516"/>
                </a:lnTo>
                <a:lnTo>
                  <a:pt x="568" y="524"/>
                </a:lnTo>
                <a:lnTo>
                  <a:pt x="520" y="528"/>
                </a:lnTo>
                <a:lnTo>
                  <a:pt x="472" y="528"/>
                </a:lnTo>
                <a:lnTo>
                  <a:pt x="472" y="528"/>
                </a:lnTo>
                <a:lnTo>
                  <a:pt x="424" y="528"/>
                </a:lnTo>
                <a:lnTo>
                  <a:pt x="378" y="524"/>
                </a:lnTo>
                <a:lnTo>
                  <a:pt x="332" y="516"/>
                </a:lnTo>
                <a:lnTo>
                  <a:pt x="288" y="508"/>
                </a:lnTo>
                <a:lnTo>
                  <a:pt x="248" y="496"/>
                </a:lnTo>
                <a:lnTo>
                  <a:pt x="208" y="484"/>
                </a:lnTo>
                <a:lnTo>
                  <a:pt x="172" y="468"/>
                </a:lnTo>
                <a:lnTo>
                  <a:pt x="140" y="452"/>
                </a:lnTo>
                <a:lnTo>
                  <a:pt x="108" y="432"/>
                </a:lnTo>
                <a:lnTo>
                  <a:pt x="82" y="412"/>
                </a:lnTo>
                <a:lnTo>
                  <a:pt x="58" y="390"/>
                </a:lnTo>
                <a:lnTo>
                  <a:pt x="38" y="368"/>
                </a:lnTo>
                <a:lnTo>
                  <a:pt x="22" y="342"/>
                </a:lnTo>
                <a:lnTo>
                  <a:pt x="10" y="318"/>
                </a:lnTo>
                <a:lnTo>
                  <a:pt x="4" y="292"/>
                </a:lnTo>
                <a:lnTo>
                  <a:pt x="2" y="278"/>
                </a:lnTo>
                <a:lnTo>
                  <a:pt x="0" y="264"/>
                </a:lnTo>
                <a:lnTo>
                  <a:pt x="0" y="264"/>
                </a:lnTo>
                <a:lnTo>
                  <a:pt x="2" y="250"/>
                </a:lnTo>
                <a:lnTo>
                  <a:pt x="4" y="238"/>
                </a:lnTo>
                <a:lnTo>
                  <a:pt x="10" y="212"/>
                </a:lnTo>
                <a:lnTo>
                  <a:pt x="22" y="186"/>
                </a:lnTo>
                <a:lnTo>
                  <a:pt x="38" y="162"/>
                </a:lnTo>
                <a:lnTo>
                  <a:pt x="58" y="138"/>
                </a:lnTo>
                <a:lnTo>
                  <a:pt x="82" y="116"/>
                </a:lnTo>
                <a:lnTo>
                  <a:pt x="108" y="96"/>
                </a:lnTo>
                <a:lnTo>
                  <a:pt x="140" y="78"/>
                </a:lnTo>
                <a:lnTo>
                  <a:pt x="172" y="60"/>
                </a:lnTo>
                <a:lnTo>
                  <a:pt x="208" y="46"/>
                </a:lnTo>
                <a:lnTo>
                  <a:pt x="248" y="32"/>
                </a:lnTo>
                <a:lnTo>
                  <a:pt x="288" y="20"/>
                </a:lnTo>
                <a:lnTo>
                  <a:pt x="332" y="12"/>
                </a:lnTo>
                <a:lnTo>
                  <a:pt x="378" y="6"/>
                </a:lnTo>
                <a:lnTo>
                  <a:pt x="424" y="2"/>
                </a:lnTo>
                <a:lnTo>
                  <a:pt x="472" y="0"/>
                </a:lnTo>
                <a:lnTo>
                  <a:pt x="472" y="0"/>
                </a:lnTo>
                <a:lnTo>
                  <a:pt x="520" y="2"/>
                </a:lnTo>
                <a:lnTo>
                  <a:pt x="568" y="6"/>
                </a:lnTo>
                <a:lnTo>
                  <a:pt x="612" y="12"/>
                </a:lnTo>
                <a:lnTo>
                  <a:pt x="656" y="20"/>
                </a:lnTo>
                <a:lnTo>
                  <a:pt x="698" y="32"/>
                </a:lnTo>
                <a:lnTo>
                  <a:pt x="736" y="46"/>
                </a:lnTo>
                <a:lnTo>
                  <a:pt x="772" y="60"/>
                </a:lnTo>
                <a:lnTo>
                  <a:pt x="806" y="78"/>
                </a:lnTo>
                <a:lnTo>
                  <a:pt x="836" y="96"/>
                </a:lnTo>
                <a:lnTo>
                  <a:pt x="864" y="116"/>
                </a:lnTo>
                <a:lnTo>
                  <a:pt x="888" y="138"/>
                </a:lnTo>
                <a:lnTo>
                  <a:pt x="908" y="162"/>
                </a:lnTo>
                <a:lnTo>
                  <a:pt x="922" y="186"/>
                </a:lnTo>
                <a:lnTo>
                  <a:pt x="934" y="212"/>
                </a:lnTo>
                <a:lnTo>
                  <a:pt x="942" y="238"/>
                </a:lnTo>
                <a:lnTo>
                  <a:pt x="944" y="250"/>
                </a:lnTo>
                <a:lnTo>
                  <a:pt x="944" y="264"/>
                </a:lnTo>
                <a:lnTo>
                  <a:pt x="944" y="26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8" name="Freeform 17"/>
          <p:cNvSpPr>
            <a:spLocks/>
          </p:cNvSpPr>
          <p:nvPr/>
        </p:nvSpPr>
        <p:spPr bwMode="auto">
          <a:xfrm>
            <a:off x="1831975" y="3001963"/>
            <a:ext cx="1546225" cy="1146175"/>
          </a:xfrm>
          <a:custGeom>
            <a:avLst/>
            <a:gdLst>
              <a:gd name="T0" fmla="*/ 974 w 974"/>
              <a:gd name="T1" fmla="*/ 360 h 722"/>
              <a:gd name="T2" fmla="*/ 970 w 974"/>
              <a:gd name="T3" fmla="*/ 398 h 722"/>
              <a:gd name="T4" fmla="*/ 964 w 974"/>
              <a:gd name="T5" fmla="*/ 434 h 722"/>
              <a:gd name="T6" fmla="*/ 936 w 974"/>
              <a:gd name="T7" fmla="*/ 502 h 722"/>
              <a:gd name="T8" fmla="*/ 890 w 974"/>
              <a:gd name="T9" fmla="*/ 562 h 722"/>
              <a:gd name="T10" fmla="*/ 830 w 974"/>
              <a:gd name="T11" fmla="*/ 616 h 722"/>
              <a:gd name="T12" fmla="*/ 758 w 974"/>
              <a:gd name="T13" fmla="*/ 660 h 722"/>
              <a:gd name="T14" fmla="*/ 676 w 974"/>
              <a:gd name="T15" fmla="*/ 694 h 722"/>
              <a:gd name="T16" fmla="*/ 584 w 974"/>
              <a:gd name="T17" fmla="*/ 714 h 722"/>
              <a:gd name="T18" fmla="*/ 486 w 974"/>
              <a:gd name="T19" fmla="*/ 722 h 722"/>
              <a:gd name="T20" fmla="*/ 436 w 974"/>
              <a:gd name="T21" fmla="*/ 720 h 722"/>
              <a:gd name="T22" fmla="*/ 342 w 974"/>
              <a:gd name="T23" fmla="*/ 706 h 722"/>
              <a:gd name="T24" fmla="*/ 254 w 974"/>
              <a:gd name="T25" fmla="*/ 678 h 722"/>
              <a:gd name="T26" fmla="*/ 178 w 974"/>
              <a:gd name="T27" fmla="*/ 640 h 722"/>
              <a:gd name="T28" fmla="*/ 112 w 974"/>
              <a:gd name="T29" fmla="*/ 590 h 722"/>
              <a:gd name="T30" fmla="*/ 58 w 974"/>
              <a:gd name="T31" fmla="*/ 534 h 722"/>
              <a:gd name="T32" fmla="*/ 22 w 974"/>
              <a:gd name="T33" fmla="*/ 468 h 722"/>
              <a:gd name="T34" fmla="*/ 6 w 974"/>
              <a:gd name="T35" fmla="*/ 416 h 722"/>
              <a:gd name="T36" fmla="*/ 0 w 974"/>
              <a:gd name="T37" fmla="*/ 380 h 722"/>
              <a:gd name="T38" fmla="*/ 0 w 974"/>
              <a:gd name="T39" fmla="*/ 360 h 722"/>
              <a:gd name="T40" fmla="*/ 2 w 974"/>
              <a:gd name="T41" fmla="*/ 324 h 722"/>
              <a:gd name="T42" fmla="*/ 10 w 974"/>
              <a:gd name="T43" fmla="*/ 288 h 722"/>
              <a:gd name="T44" fmla="*/ 38 w 974"/>
              <a:gd name="T45" fmla="*/ 220 h 722"/>
              <a:gd name="T46" fmla="*/ 84 w 974"/>
              <a:gd name="T47" fmla="*/ 160 h 722"/>
              <a:gd name="T48" fmla="*/ 142 w 974"/>
              <a:gd name="T49" fmla="*/ 106 h 722"/>
              <a:gd name="T50" fmla="*/ 214 w 974"/>
              <a:gd name="T51" fmla="*/ 62 h 722"/>
              <a:gd name="T52" fmla="*/ 298 w 974"/>
              <a:gd name="T53" fmla="*/ 28 h 722"/>
              <a:gd name="T54" fmla="*/ 388 w 974"/>
              <a:gd name="T55" fmla="*/ 8 h 722"/>
              <a:gd name="T56" fmla="*/ 486 w 974"/>
              <a:gd name="T57" fmla="*/ 0 h 722"/>
              <a:gd name="T58" fmla="*/ 536 w 974"/>
              <a:gd name="T59" fmla="*/ 2 h 722"/>
              <a:gd name="T60" fmla="*/ 632 w 974"/>
              <a:gd name="T61" fmla="*/ 16 h 722"/>
              <a:gd name="T62" fmla="*/ 718 w 974"/>
              <a:gd name="T63" fmla="*/ 44 h 722"/>
              <a:gd name="T64" fmla="*/ 796 w 974"/>
              <a:gd name="T65" fmla="*/ 82 h 722"/>
              <a:gd name="T66" fmla="*/ 862 w 974"/>
              <a:gd name="T67" fmla="*/ 132 h 722"/>
              <a:gd name="T68" fmla="*/ 914 w 974"/>
              <a:gd name="T69" fmla="*/ 188 h 722"/>
              <a:gd name="T70" fmla="*/ 952 w 974"/>
              <a:gd name="T71" fmla="*/ 254 h 722"/>
              <a:gd name="T72" fmla="*/ 968 w 974"/>
              <a:gd name="T73" fmla="*/ 306 h 722"/>
              <a:gd name="T74" fmla="*/ 972 w 974"/>
              <a:gd name="T75" fmla="*/ 34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74" h="722">
                <a:moveTo>
                  <a:pt x="974" y="360"/>
                </a:moveTo>
                <a:lnTo>
                  <a:pt x="974" y="360"/>
                </a:lnTo>
                <a:lnTo>
                  <a:pt x="972" y="380"/>
                </a:lnTo>
                <a:lnTo>
                  <a:pt x="970" y="398"/>
                </a:lnTo>
                <a:lnTo>
                  <a:pt x="968" y="416"/>
                </a:lnTo>
                <a:lnTo>
                  <a:pt x="964" y="434"/>
                </a:lnTo>
                <a:lnTo>
                  <a:pt x="952" y="468"/>
                </a:lnTo>
                <a:lnTo>
                  <a:pt x="936" y="502"/>
                </a:lnTo>
                <a:lnTo>
                  <a:pt x="914" y="534"/>
                </a:lnTo>
                <a:lnTo>
                  <a:pt x="890" y="562"/>
                </a:lnTo>
                <a:lnTo>
                  <a:pt x="862" y="590"/>
                </a:lnTo>
                <a:lnTo>
                  <a:pt x="830" y="616"/>
                </a:lnTo>
                <a:lnTo>
                  <a:pt x="796" y="640"/>
                </a:lnTo>
                <a:lnTo>
                  <a:pt x="758" y="660"/>
                </a:lnTo>
                <a:lnTo>
                  <a:pt x="718" y="678"/>
                </a:lnTo>
                <a:lnTo>
                  <a:pt x="676" y="694"/>
                </a:lnTo>
                <a:lnTo>
                  <a:pt x="632" y="706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6"/>
                </a:lnTo>
                <a:lnTo>
                  <a:pt x="298" y="694"/>
                </a:lnTo>
                <a:lnTo>
                  <a:pt x="254" y="678"/>
                </a:lnTo>
                <a:lnTo>
                  <a:pt x="214" y="660"/>
                </a:lnTo>
                <a:lnTo>
                  <a:pt x="178" y="640"/>
                </a:lnTo>
                <a:lnTo>
                  <a:pt x="142" y="616"/>
                </a:lnTo>
                <a:lnTo>
                  <a:pt x="112" y="590"/>
                </a:lnTo>
                <a:lnTo>
                  <a:pt x="84" y="562"/>
                </a:lnTo>
                <a:lnTo>
                  <a:pt x="58" y="534"/>
                </a:lnTo>
                <a:lnTo>
                  <a:pt x="38" y="502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4" y="160"/>
                </a:lnTo>
                <a:lnTo>
                  <a:pt x="112" y="132"/>
                </a:lnTo>
                <a:lnTo>
                  <a:pt x="142" y="106"/>
                </a:lnTo>
                <a:lnTo>
                  <a:pt x="178" y="82"/>
                </a:lnTo>
                <a:lnTo>
                  <a:pt x="214" y="62"/>
                </a:lnTo>
                <a:lnTo>
                  <a:pt x="254" y="44"/>
                </a:lnTo>
                <a:lnTo>
                  <a:pt x="298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2" y="16"/>
                </a:lnTo>
                <a:lnTo>
                  <a:pt x="676" y="28"/>
                </a:lnTo>
                <a:lnTo>
                  <a:pt x="718" y="44"/>
                </a:lnTo>
                <a:lnTo>
                  <a:pt x="758" y="62"/>
                </a:lnTo>
                <a:lnTo>
                  <a:pt x="796" y="82"/>
                </a:lnTo>
                <a:lnTo>
                  <a:pt x="830" y="106"/>
                </a:lnTo>
                <a:lnTo>
                  <a:pt x="862" y="132"/>
                </a:lnTo>
                <a:lnTo>
                  <a:pt x="890" y="160"/>
                </a:lnTo>
                <a:lnTo>
                  <a:pt x="914" y="188"/>
                </a:lnTo>
                <a:lnTo>
                  <a:pt x="936" y="220"/>
                </a:lnTo>
                <a:lnTo>
                  <a:pt x="952" y="254"/>
                </a:lnTo>
                <a:lnTo>
                  <a:pt x="964" y="288"/>
                </a:lnTo>
                <a:lnTo>
                  <a:pt x="968" y="306"/>
                </a:lnTo>
                <a:lnTo>
                  <a:pt x="970" y="324"/>
                </a:lnTo>
                <a:lnTo>
                  <a:pt x="972" y="342"/>
                </a:lnTo>
                <a:lnTo>
                  <a:pt x="974" y="36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" name="Freeform 18"/>
          <p:cNvSpPr>
            <a:spLocks/>
          </p:cNvSpPr>
          <p:nvPr/>
        </p:nvSpPr>
        <p:spPr bwMode="auto">
          <a:xfrm>
            <a:off x="1831975" y="3001963"/>
            <a:ext cx="1546225" cy="1146175"/>
          </a:xfrm>
          <a:custGeom>
            <a:avLst/>
            <a:gdLst>
              <a:gd name="T0" fmla="*/ 974 w 974"/>
              <a:gd name="T1" fmla="*/ 360 h 722"/>
              <a:gd name="T2" fmla="*/ 970 w 974"/>
              <a:gd name="T3" fmla="*/ 398 h 722"/>
              <a:gd name="T4" fmla="*/ 964 w 974"/>
              <a:gd name="T5" fmla="*/ 434 h 722"/>
              <a:gd name="T6" fmla="*/ 936 w 974"/>
              <a:gd name="T7" fmla="*/ 502 h 722"/>
              <a:gd name="T8" fmla="*/ 890 w 974"/>
              <a:gd name="T9" fmla="*/ 562 h 722"/>
              <a:gd name="T10" fmla="*/ 830 w 974"/>
              <a:gd name="T11" fmla="*/ 616 h 722"/>
              <a:gd name="T12" fmla="*/ 758 w 974"/>
              <a:gd name="T13" fmla="*/ 660 h 722"/>
              <a:gd name="T14" fmla="*/ 676 w 974"/>
              <a:gd name="T15" fmla="*/ 694 h 722"/>
              <a:gd name="T16" fmla="*/ 584 w 974"/>
              <a:gd name="T17" fmla="*/ 714 h 722"/>
              <a:gd name="T18" fmla="*/ 486 w 974"/>
              <a:gd name="T19" fmla="*/ 722 h 722"/>
              <a:gd name="T20" fmla="*/ 436 w 974"/>
              <a:gd name="T21" fmla="*/ 720 h 722"/>
              <a:gd name="T22" fmla="*/ 342 w 974"/>
              <a:gd name="T23" fmla="*/ 706 h 722"/>
              <a:gd name="T24" fmla="*/ 254 w 974"/>
              <a:gd name="T25" fmla="*/ 678 h 722"/>
              <a:gd name="T26" fmla="*/ 178 w 974"/>
              <a:gd name="T27" fmla="*/ 640 h 722"/>
              <a:gd name="T28" fmla="*/ 112 w 974"/>
              <a:gd name="T29" fmla="*/ 590 h 722"/>
              <a:gd name="T30" fmla="*/ 58 w 974"/>
              <a:gd name="T31" fmla="*/ 534 h 722"/>
              <a:gd name="T32" fmla="*/ 22 w 974"/>
              <a:gd name="T33" fmla="*/ 468 h 722"/>
              <a:gd name="T34" fmla="*/ 6 w 974"/>
              <a:gd name="T35" fmla="*/ 416 h 722"/>
              <a:gd name="T36" fmla="*/ 0 w 974"/>
              <a:gd name="T37" fmla="*/ 380 h 722"/>
              <a:gd name="T38" fmla="*/ 0 w 974"/>
              <a:gd name="T39" fmla="*/ 360 h 722"/>
              <a:gd name="T40" fmla="*/ 2 w 974"/>
              <a:gd name="T41" fmla="*/ 324 h 722"/>
              <a:gd name="T42" fmla="*/ 10 w 974"/>
              <a:gd name="T43" fmla="*/ 288 h 722"/>
              <a:gd name="T44" fmla="*/ 38 w 974"/>
              <a:gd name="T45" fmla="*/ 220 h 722"/>
              <a:gd name="T46" fmla="*/ 84 w 974"/>
              <a:gd name="T47" fmla="*/ 160 h 722"/>
              <a:gd name="T48" fmla="*/ 142 w 974"/>
              <a:gd name="T49" fmla="*/ 106 h 722"/>
              <a:gd name="T50" fmla="*/ 214 w 974"/>
              <a:gd name="T51" fmla="*/ 62 h 722"/>
              <a:gd name="T52" fmla="*/ 298 w 974"/>
              <a:gd name="T53" fmla="*/ 28 h 722"/>
              <a:gd name="T54" fmla="*/ 388 w 974"/>
              <a:gd name="T55" fmla="*/ 8 h 722"/>
              <a:gd name="T56" fmla="*/ 486 w 974"/>
              <a:gd name="T57" fmla="*/ 0 h 722"/>
              <a:gd name="T58" fmla="*/ 536 w 974"/>
              <a:gd name="T59" fmla="*/ 2 h 722"/>
              <a:gd name="T60" fmla="*/ 632 w 974"/>
              <a:gd name="T61" fmla="*/ 16 h 722"/>
              <a:gd name="T62" fmla="*/ 718 w 974"/>
              <a:gd name="T63" fmla="*/ 44 h 722"/>
              <a:gd name="T64" fmla="*/ 796 w 974"/>
              <a:gd name="T65" fmla="*/ 82 h 722"/>
              <a:gd name="T66" fmla="*/ 862 w 974"/>
              <a:gd name="T67" fmla="*/ 132 h 722"/>
              <a:gd name="T68" fmla="*/ 914 w 974"/>
              <a:gd name="T69" fmla="*/ 188 h 722"/>
              <a:gd name="T70" fmla="*/ 952 w 974"/>
              <a:gd name="T71" fmla="*/ 254 h 722"/>
              <a:gd name="T72" fmla="*/ 968 w 974"/>
              <a:gd name="T73" fmla="*/ 306 h 722"/>
              <a:gd name="T74" fmla="*/ 972 w 974"/>
              <a:gd name="T75" fmla="*/ 34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74" h="722">
                <a:moveTo>
                  <a:pt x="974" y="360"/>
                </a:moveTo>
                <a:lnTo>
                  <a:pt x="974" y="360"/>
                </a:lnTo>
                <a:lnTo>
                  <a:pt x="972" y="380"/>
                </a:lnTo>
                <a:lnTo>
                  <a:pt x="970" y="398"/>
                </a:lnTo>
                <a:lnTo>
                  <a:pt x="968" y="416"/>
                </a:lnTo>
                <a:lnTo>
                  <a:pt x="964" y="434"/>
                </a:lnTo>
                <a:lnTo>
                  <a:pt x="952" y="468"/>
                </a:lnTo>
                <a:lnTo>
                  <a:pt x="936" y="502"/>
                </a:lnTo>
                <a:lnTo>
                  <a:pt x="914" y="534"/>
                </a:lnTo>
                <a:lnTo>
                  <a:pt x="890" y="562"/>
                </a:lnTo>
                <a:lnTo>
                  <a:pt x="862" y="590"/>
                </a:lnTo>
                <a:lnTo>
                  <a:pt x="830" y="616"/>
                </a:lnTo>
                <a:lnTo>
                  <a:pt x="796" y="640"/>
                </a:lnTo>
                <a:lnTo>
                  <a:pt x="758" y="660"/>
                </a:lnTo>
                <a:lnTo>
                  <a:pt x="718" y="678"/>
                </a:lnTo>
                <a:lnTo>
                  <a:pt x="676" y="694"/>
                </a:lnTo>
                <a:lnTo>
                  <a:pt x="632" y="706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6"/>
                </a:lnTo>
                <a:lnTo>
                  <a:pt x="298" y="694"/>
                </a:lnTo>
                <a:lnTo>
                  <a:pt x="254" y="678"/>
                </a:lnTo>
                <a:lnTo>
                  <a:pt x="214" y="660"/>
                </a:lnTo>
                <a:lnTo>
                  <a:pt x="178" y="640"/>
                </a:lnTo>
                <a:lnTo>
                  <a:pt x="142" y="616"/>
                </a:lnTo>
                <a:lnTo>
                  <a:pt x="112" y="590"/>
                </a:lnTo>
                <a:lnTo>
                  <a:pt x="84" y="562"/>
                </a:lnTo>
                <a:lnTo>
                  <a:pt x="58" y="534"/>
                </a:lnTo>
                <a:lnTo>
                  <a:pt x="38" y="502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4" y="160"/>
                </a:lnTo>
                <a:lnTo>
                  <a:pt x="112" y="132"/>
                </a:lnTo>
                <a:lnTo>
                  <a:pt x="142" y="106"/>
                </a:lnTo>
                <a:lnTo>
                  <a:pt x="178" y="82"/>
                </a:lnTo>
                <a:lnTo>
                  <a:pt x="214" y="62"/>
                </a:lnTo>
                <a:lnTo>
                  <a:pt x="254" y="44"/>
                </a:lnTo>
                <a:lnTo>
                  <a:pt x="298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2" y="16"/>
                </a:lnTo>
                <a:lnTo>
                  <a:pt x="676" y="28"/>
                </a:lnTo>
                <a:lnTo>
                  <a:pt x="718" y="44"/>
                </a:lnTo>
                <a:lnTo>
                  <a:pt x="758" y="62"/>
                </a:lnTo>
                <a:lnTo>
                  <a:pt x="796" y="82"/>
                </a:lnTo>
                <a:lnTo>
                  <a:pt x="830" y="106"/>
                </a:lnTo>
                <a:lnTo>
                  <a:pt x="862" y="132"/>
                </a:lnTo>
                <a:lnTo>
                  <a:pt x="890" y="160"/>
                </a:lnTo>
                <a:lnTo>
                  <a:pt x="914" y="188"/>
                </a:lnTo>
                <a:lnTo>
                  <a:pt x="936" y="220"/>
                </a:lnTo>
                <a:lnTo>
                  <a:pt x="952" y="254"/>
                </a:lnTo>
                <a:lnTo>
                  <a:pt x="964" y="288"/>
                </a:lnTo>
                <a:lnTo>
                  <a:pt x="968" y="306"/>
                </a:lnTo>
                <a:lnTo>
                  <a:pt x="970" y="324"/>
                </a:lnTo>
                <a:lnTo>
                  <a:pt x="972" y="342"/>
                </a:lnTo>
                <a:lnTo>
                  <a:pt x="974" y="3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1" name="Freeform 19"/>
          <p:cNvSpPr>
            <a:spLocks/>
          </p:cNvSpPr>
          <p:nvPr/>
        </p:nvSpPr>
        <p:spPr bwMode="auto">
          <a:xfrm>
            <a:off x="1831975" y="3001963"/>
            <a:ext cx="1546225" cy="1146175"/>
          </a:xfrm>
          <a:custGeom>
            <a:avLst/>
            <a:gdLst>
              <a:gd name="T0" fmla="*/ 974 w 974"/>
              <a:gd name="T1" fmla="*/ 360 h 722"/>
              <a:gd name="T2" fmla="*/ 970 w 974"/>
              <a:gd name="T3" fmla="*/ 398 h 722"/>
              <a:gd name="T4" fmla="*/ 964 w 974"/>
              <a:gd name="T5" fmla="*/ 434 h 722"/>
              <a:gd name="T6" fmla="*/ 936 w 974"/>
              <a:gd name="T7" fmla="*/ 502 h 722"/>
              <a:gd name="T8" fmla="*/ 890 w 974"/>
              <a:gd name="T9" fmla="*/ 562 h 722"/>
              <a:gd name="T10" fmla="*/ 830 w 974"/>
              <a:gd name="T11" fmla="*/ 616 h 722"/>
              <a:gd name="T12" fmla="*/ 758 w 974"/>
              <a:gd name="T13" fmla="*/ 660 h 722"/>
              <a:gd name="T14" fmla="*/ 676 w 974"/>
              <a:gd name="T15" fmla="*/ 694 h 722"/>
              <a:gd name="T16" fmla="*/ 584 w 974"/>
              <a:gd name="T17" fmla="*/ 714 h 722"/>
              <a:gd name="T18" fmla="*/ 486 w 974"/>
              <a:gd name="T19" fmla="*/ 722 h 722"/>
              <a:gd name="T20" fmla="*/ 436 w 974"/>
              <a:gd name="T21" fmla="*/ 720 h 722"/>
              <a:gd name="T22" fmla="*/ 342 w 974"/>
              <a:gd name="T23" fmla="*/ 706 h 722"/>
              <a:gd name="T24" fmla="*/ 254 w 974"/>
              <a:gd name="T25" fmla="*/ 678 h 722"/>
              <a:gd name="T26" fmla="*/ 178 w 974"/>
              <a:gd name="T27" fmla="*/ 640 h 722"/>
              <a:gd name="T28" fmla="*/ 112 w 974"/>
              <a:gd name="T29" fmla="*/ 590 h 722"/>
              <a:gd name="T30" fmla="*/ 58 w 974"/>
              <a:gd name="T31" fmla="*/ 534 h 722"/>
              <a:gd name="T32" fmla="*/ 22 w 974"/>
              <a:gd name="T33" fmla="*/ 468 h 722"/>
              <a:gd name="T34" fmla="*/ 6 w 974"/>
              <a:gd name="T35" fmla="*/ 416 h 722"/>
              <a:gd name="T36" fmla="*/ 0 w 974"/>
              <a:gd name="T37" fmla="*/ 380 h 722"/>
              <a:gd name="T38" fmla="*/ 0 w 974"/>
              <a:gd name="T39" fmla="*/ 360 h 722"/>
              <a:gd name="T40" fmla="*/ 2 w 974"/>
              <a:gd name="T41" fmla="*/ 324 h 722"/>
              <a:gd name="T42" fmla="*/ 10 w 974"/>
              <a:gd name="T43" fmla="*/ 288 h 722"/>
              <a:gd name="T44" fmla="*/ 38 w 974"/>
              <a:gd name="T45" fmla="*/ 220 h 722"/>
              <a:gd name="T46" fmla="*/ 84 w 974"/>
              <a:gd name="T47" fmla="*/ 160 h 722"/>
              <a:gd name="T48" fmla="*/ 142 w 974"/>
              <a:gd name="T49" fmla="*/ 106 h 722"/>
              <a:gd name="T50" fmla="*/ 214 w 974"/>
              <a:gd name="T51" fmla="*/ 62 h 722"/>
              <a:gd name="T52" fmla="*/ 298 w 974"/>
              <a:gd name="T53" fmla="*/ 28 h 722"/>
              <a:gd name="T54" fmla="*/ 388 w 974"/>
              <a:gd name="T55" fmla="*/ 8 h 722"/>
              <a:gd name="T56" fmla="*/ 486 w 974"/>
              <a:gd name="T57" fmla="*/ 0 h 722"/>
              <a:gd name="T58" fmla="*/ 536 w 974"/>
              <a:gd name="T59" fmla="*/ 2 h 722"/>
              <a:gd name="T60" fmla="*/ 632 w 974"/>
              <a:gd name="T61" fmla="*/ 16 h 722"/>
              <a:gd name="T62" fmla="*/ 718 w 974"/>
              <a:gd name="T63" fmla="*/ 44 h 722"/>
              <a:gd name="T64" fmla="*/ 796 w 974"/>
              <a:gd name="T65" fmla="*/ 82 h 722"/>
              <a:gd name="T66" fmla="*/ 862 w 974"/>
              <a:gd name="T67" fmla="*/ 132 h 722"/>
              <a:gd name="T68" fmla="*/ 914 w 974"/>
              <a:gd name="T69" fmla="*/ 188 h 722"/>
              <a:gd name="T70" fmla="*/ 952 w 974"/>
              <a:gd name="T71" fmla="*/ 254 h 722"/>
              <a:gd name="T72" fmla="*/ 968 w 974"/>
              <a:gd name="T73" fmla="*/ 306 h 722"/>
              <a:gd name="T74" fmla="*/ 972 w 974"/>
              <a:gd name="T75" fmla="*/ 342 h 722"/>
              <a:gd name="T76" fmla="*/ 974 w 974"/>
              <a:gd name="T77" fmla="*/ 36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74" h="722">
                <a:moveTo>
                  <a:pt x="974" y="360"/>
                </a:moveTo>
                <a:lnTo>
                  <a:pt x="974" y="360"/>
                </a:lnTo>
                <a:lnTo>
                  <a:pt x="972" y="380"/>
                </a:lnTo>
                <a:lnTo>
                  <a:pt x="970" y="398"/>
                </a:lnTo>
                <a:lnTo>
                  <a:pt x="968" y="416"/>
                </a:lnTo>
                <a:lnTo>
                  <a:pt x="964" y="434"/>
                </a:lnTo>
                <a:lnTo>
                  <a:pt x="952" y="468"/>
                </a:lnTo>
                <a:lnTo>
                  <a:pt x="936" y="502"/>
                </a:lnTo>
                <a:lnTo>
                  <a:pt x="914" y="534"/>
                </a:lnTo>
                <a:lnTo>
                  <a:pt x="890" y="562"/>
                </a:lnTo>
                <a:lnTo>
                  <a:pt x="862" y="590"/>
                </a:lnTo>
                <a:lnTo>
                  <a:pt x="830" y="616"/>
                </a:lnTo>
                <a:lnTo>
                  <a:pt x="796" y="640"/>
                </a:lnTo>
                <a:lnTo>
                  <a:pt x="758" y="660"/>
                </a:lnTo>
                <a:lnTo>
                  <a:pt x="718" y="678"/>
                </a:lnTo>
                <a:lnTo>
                  <a:pt x="676" y="694"/>
                </a:lnTo>
                <a:lnTo>
                  <a:pt x="632" y="706"/>
                </a:lnTo>
                <a:lnTo>
                  <a:pt x="584" y="714"/>
                </a:lnTo>
                <a:lnTo>
                  <a:pt x="536" y="720"/>
                </a:lnTo>
                <a:lnTo>
                  <a:pt x="486" y="722"/>
                </a:lnTo>
                <a:lnTo>
                  <a:pt x="486" y="722"/>
                </a:lnTo>
                <a:lnTo>
                  <a:pt x="436" y="720"/>
                </a:lnTo>
                <a:lnTo>
                  <a:pt x="388" y="714"/>
                </a:lnTo>
                <a:lnTo>
                  <a:pt x="342" y="706"/>
                </a:lnTo>
                <a:lnTo>
                  <a:pt x="298" y="694"/>
                </a:lnTo>
                <a:lnTo>
                  <a:pt x="254" y="678"/>
                </a:lnTo>
                <a:lnTo>
                  <a:pt x="214" y="660"/>
                </a:lnTo>
                <a:lnTo>
                  <a:pt x="178" y="640"/>
                </a:lnTo>
                <a:lnTo>
                  <a:pt x="142" y="616"/>
                </a:lnTo>
                <a:lnTo>
                  <a:pt x="112" y="590"/>
                </a:lnTo>
                <a:lnTo>
                  <a:pt x="84" y="562"/>
                </a:lnTo>
                <a:lnTo>
                  <a:pt x="58" y="534"/>
                </a:lnTo>
                <a:lnTo>
                  <a:pt x="38" y="502"/>
                </a:lnTo>
                <a:lnTo>
                  <a:pt x="22" y="468"/>
                </a:lnTo>
                <a:lnTo>
                  <a:pt x="10" y="434"/>
                </a:lnTo>
                <a:lnTo>
                  <a:pt x="6" y="416"/>
                </a:lnTo>
                <a:lnTo>
                  <a:pt x="2" y="398"/>
                </a:lnTo>
                <a:lnTo>
                  <a:pt x="0" y="380"/>
                </a:lnTo>
                <a:lnTo>
                  <a:pt x="0" y="360"/>
                </a:lnTo>
                <a:lnTo>
                  <a:pt x="0" y="360"/>
                </a:lnTo>
                <a:lnTo>
                  <a:pt x="0" y="342"/>
                </a:lnTo>
                <a:lnTo>
                  <a:pt x="2" y="324"/>
                </a:lnTo>
                <a:lnTo>
                  <a:pt x="6" y="306"/>
                </a:lnTo>
                <a:lnTo>
                  <a:pt x="10" y="288"/>
                </a:lnTo>
                <a:lnTo>
                  <a:pt x="22" y="254"/>
                </a:lnTo>
                <a:lnTo>
                  <a:pt x="38" y="220"/>
                </a:lnTo>
                <a:lnTo>
                  <a:pt x="58" y="188"/>
                </a:lnTo>
                <a:lnTo>
                  <a:pt x="84" y="160"/>
                </a:lnTo>
                <a:lnTo>
                  <a:pt x="112" y="132"/>
                </a:lnTo>
                <a:lnTo>
                  <a:pt x="142" y="106"/>
                </a:lnTo>
                <a:lnTo>
                  <a:pt x="178" y="82"/>
                </a:lnTo>
                <a:lnTo>
                  <a:pt x="214" y="62"/>
                </a:lnTo>
                <a:lnTo>
                  <a:pt x="254" y="44"/>
                </a:lnTo>
                <a:lnTo>
                  <a:pt x="298" y="28"/>
                </a:lnTo>
                <a:lnTo>
                  <a:pt x="342" y="16"/>
                </a:lnTo>
                <a:lnTo>
                  <a:pt x="388" y="8"/>
                </a:lnTo>
                <a:lnTo>
                  <a:pt x="436" y="2"/>
                </a:lnTo>
                <a:lnTo>
                  <a:pt x="486" y="0"/>
                </a:lnTo>
                <a:lnTo>
                  <a:pt x="486" y="0"/>
                </a:lnTo>
                <a:lnTo>
                  <a:pt x="536" y="2"/>
                </a:lnTo>
                <a:lnTo>
                  <a:pt x="584" y="8"/>
                </a:lnTo>
                <a:lnTo>
                  <a:pt x="632" y="16"/>
                </a:lnTo>
                <a:lnTo>
                  <a:pt x="676" y="28"/>
                </a:lnTo>
                <a:lnTo>
                  <a:pt x="718" y="44"/>
                </a:lnTo>
                <a:lnTo>
                  <a:pt x="758" y="62"/>
                </a:lnTo>
                <a:lnTo>
                  <a:pt x="796" y="82"/>
                </a:lnTo>
                <a:lnTo>
                  <a:pt x="830" y="106"/>
                </a:lnTo>
                <a:lnTo>
                  <a:pt x="862" y="132"/>
                </a:lnTo>
                <a:lnTo>
                  <a:pt x="890" y="160"/>
                </a:lnTo>
                <a:lnTo>
                  <a:pt x="914" y="188"/>
                </a:lnTo>
                <a:lnTo>
                  <a:pt x="936" y="220"/>
                </a:lnTo>
                <a:lnTo>
                  <a:pt x="952" y="254"/>
                </a:lnTo>
                <a:lnTo>
                  <a:pt x="964" y="288"/>
                </a:lnTo>
                <a:lnTo>
                  <a:pt x="968" y="306"/>
                </a:lnTo>
                <a:lnTo>
                  <a:pt x="970" y="324"/>
                </a:lnTo>
                <a:lnTo>
                  <a:pt x="972" y="342"/>
                </a:lnTo>
                <a:lnTo>
                  <a:pt x="974" y="360"/>
                </a:lnTo>
                <a:lnTo>
                  <a:pt x="974" y="36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2" name="Freeform 20"/>
          <p:cNvSpPr>
            <a:spLocks/>
          </p:cNvSpPr>
          <p:nvPr/>
        </p:nvSpPr>
        <p:spPr bwMode="auto">
          <a:xfrm>
            <a:off x="3629025" y="224631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4 w 722"/>
              <a:gd name="T3" fmla="*/ 268 h 444"/>
              <a:gd name="T4" fmla="*/ 692 w 722"/>
              <a:gd name="T5" fmla="*/ 308 h 444"/>
              <a:gd name="T6" fmla="*/ 660 w 722"/>
              <a:gd name="T7" fmla="*/ 346 h 444"/>
              <a:gd name="T8" fmla="*/ 616 w 722"/>
              <a:gd name="T9" fmla="*/ 380 h 444"/>
              <a:gd name="T10" fmla="*/ 562 w 722"/>
              <a:gd name="T11" fmla="*/ 406 h 444"/>
              <a:gd name="T12" fmla="*/ 500 w 722"/>
              <a:gd name="T13" fmla="*/ 426 h 444"/>
              <a:gd name="T14" fmla="*/ 434 w 722"/>
              <a:gd name="T15" fmla="*/ 440 h 444"/>
              <a:gd name="T16" fmla="*/ 360 w 722"/>
              <a:gd name="T17" fmla="*/ 444 h 444"/>
              <a:gd name="T18" fmla="*/ 324 w 722"/>
              <a:gd name="T19" fmla="*/ 444 h 444"/>
              <a:gd name="T20" fmla="*/ 252 w 722"/>
              <a:gd name="T21" fmla="*/ 434 h 444"/>
              <a:gd name="T22" fmla="*/ 188 w 722"/>
              <a:gd name="T23" fmla="*/ 418 h 444"/>
              <a:gd name="T24" fmla="*/ 130 w 722"/>
              <a:gd name="T25" fmla="*/ 394 h 444"/>
              <a:gd name="T26" fmla="*/ 82 w 722"/>
              <a:gd name="T27" fmla="*/ 364 h 444"/>
              <a:gd name="T28" fmla="*/ 42 w 722"/>
              <a:gd name="T29" fmla="*/ 328 h 444"/>
              <a:gd name="T30" fmla="*/ 16 w 722"/>
              <a:gd name="T31" fmla="*/ 288 h 444"/>
              <a:gd name="T32" fmla="*/ 2 w 722"/>
              <a:gd name="T33" fmla="*/ 246 h 444"/>
              <a:gd name="T34" fmla="*/ 0 w 722"/>
              <a:gd name="T35" fmla="*/ 222 h 444"/>
              <a:gd name="T36" fmla="*/ 6 w 722"/>
              <a:gd name="T37" fmla="*/ 178 h 444"/>
              <a:gd name="T38" fmla="*/ 28 w 722"/>
              <a:gd name="T39" fmla="*/ 136 h 444"/>
              <a:gd name="T40" fmla="*/ 60 w 722"/>
              <a:gd name="T41" fmla="*/ 98 h 444"/>
              <a:gd name="T42" fmla="*/ 104 w 722"/>
              <a:gd name="T43" fmla="*/ 66 h 444"/>
              <a:gd name="T44" fmla="*/ 158 w 722"/>
              <a:gd name="T45" fmla="*/ 38 h 444"/>
              <a:gd name="T46" fmla="*/ 220 w 722"/>
              <a:gd name="T47" fmla="*/ 18 h 444"/>
              <a:gd name="T48" fmla="*/ 288 w 722"/>
              <a:gd name="T49" fmla="*/ 6 h 444"/>
              <a:gd name="T50" fmla="*/ 360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2 w 722"/>
              <a:gd name="T57" fmla="*/ 28 h 444"/>
              <a:gd name="T58" fmla="*/ 590 w 722"/>
              <a:gd name="T59" fmla="*/ 52 h 444"/>
              <a:gd name="T60" fmla="*/ 638 w 722"/>
              <a:gd name="T61" fmla="*/ 82 h 444"/>
              <a:gd name="T62" fmla="*/ 678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6"/>
                </a:lnTo>
                <a:lnTo>
                  <a:pt x="714" y="268"/>
                </a:lnTo>
                <a:lnTo>
                  <a:pt x="706" y="288"/>
                </a:lnTo>
                <a:lnTo>
                  <a:pt x="692" y="308"/>
                </a:lnTo>
                <a:lnTo>
                  <a:pt x="678" y="328"/>
                </a:lnTo>
                <a:lnTo>
                  <a:pt x="660" y="346"/>
                </a:lnTo>
                <a:lnTo>
                  <a:pt x="638" y="364"/>
                </a:lnTo>
                <a:lnTo>
                  <a:pt x="616" y="380"/>
                </a:lnTo>
                <a:lnTo>
                  <a:pt x="590" y="394"/>
                </a:lnTo>
                <a:lnTo>
                  <a:pt x="562" y="406"/>
                </a:lnTo>
                <a:lnTo>
                  <a:pt x="532" y="418"/>
                </a:lnTo>
                <a:lnTo>
                  <a:pt x="500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4"/>
                </a:lnTo>
                <a:lnTo>
                  <a:pt x="360" y="444"/>
                </a:lnTo>
                <a:lnTo>
                  <a:pt x="360" y="444"/>
                </a:lnTo>
                <a:lnTo>
                  <a:pt x="324" y="444"/>
                </a:lnTo>
                <a:lnTo>
                  <a:pt x="288" y="440"/>
                </a:lnTo>
                <a:lnTo>
                  <a:pt x="252" y="434"/>
                </a:lnTo>
                <a:lnTo>
                  <a:pt x="220" y="426"/>
                </a:lnTo>
                <a:lnTo>
                  <a:pt x="188" y="418"/>
                </a:lnTo>
                <a:lnTo>
                  <a:pt x="158" y="406"/>
                </a:lnTo>
                <a:lnTo>
                  <a:pt x="130" y="394"/>
                </a:lnTo>
                <a:lnTo>
                  <a:pt x="104" y="380"/>
                </a:lnTo>
                <a:lnTo>
                  <a:pt x="82" y="364"/>
                </a:lnTo>
                <a:lnTo>
                  <a:pt x="60" y="346"/>
                </a:lnTo>
                <a:lnTo>
                  <a:pt x="42" y="328"/>
                </a:lnTo>
                <a:lnTo>
                  <a:pt x="28" y="308"/>
                </a:lnTo>
                <a:lnTo>
                  <a:pt x="16" y="288"/>
                </a:lnTo>
                <a:lnTo>
                  <a:pt x="6" y="268"/>
                </a:lnTo>
                <a:lnTo>
                  <a:pt x="2" y="246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6" y="178"/>
                </a:lnTo>
                <a:lnTo>
                  <a:pt x="16" y="156"/>
                </a:lnTo>
                <a:lnTo>
                  <a:pt x="28" y="136"/>
                </a:lnTo>
                <a:lnTo>
                  <a:pt x="42" y="116"/>
                </a:lnTo>
                <a:lnTo>
                  <a:pt x="60" y="98"/>
                </a:lnTo>
                <a:lnTo>
                  <a:pt x="82" y="82"/>
                </a:lnTo>
                <a:lnTo>
                  <a:pt x="104" y="66"/>
                </a:lnTo>
                <a:lnTo>
                  <a:pt x="130" y="52"/>
                </a:lnTo>
                <a:lnTo>
                  <a:pt x="158" y="38"/>
                </a:lnTo>
                <a:lnTo>
                  <a:pt x="188" y="28"/>
                </a:lnTo>
                <a:lnTo>
                  <a:pt x="220" y="18"/>
                </a:lnTo>
                <a:lnTo>
                  <a:pt x="252" y="10"/>
                </a:lnTo>
                <a:lnTo>
                  <a:pt x="288" y="6"/>
                </a:lnTo>
                <a:lnTo>
                  <a:pt x="324" y="2"/>
                </a:lnTo>
                <a:lnTo>
                  <a:pt x="360" y="0"/>
                </a:lnTo>
                <a:lnTo>
                  <a:pt x="360" y="0"/>
                </a:lnTo>
                <a:lnTo>
                  <a:pt x="398" y="2"/>
                </a:lnTo>
                <a:lnTo>
                  <a:pt x="434" y="6"/>
                </a:lnTo>
                <a:lnTo>
                  <a:pt x="468" y="10"/>
                </a:lnTo>
                <a:lnTo>
                  <a:pt x="500" y="18"/>
                </a:lnTo>
                <a:lnTo>
                  <a:pt x="532" y="28"/>
                </a:lnTo>
                <a:lnTo>
                  <a:pt x="562" y="38"/>
                </a:lnTo>
                <a:lnTo>
                  <a:pt x="590" y="52"/>
                </a:lnTo>
                <a:lnTo>
                  <a:pt x="616" y="66"/>
                </a:lnTo>
                <a:lnTo>
                  <a:pt x="638" y="82"/>
                </a:lnTo>
                <a:lnTo>
                  <a:pt x="660" y="98"/>
                </a:lnTo>
                <a:lnTo>
                  <a:pt x="678" y="116"/>
                </a:lnTo>
                <a:lnTo>
                  <a:pt x="692" y="136"/>
                </a:lnTo>
                <a:lnTo>
                  <a:pt x="706" y="156"/>
                </a:lnTo>
                <a:lnTo>
                  <a:pt x="714" y="178"/>
                </a:lnTo>
                <a:lnTo>
                  <a:pt x="720" y="200"/>
                </a:lnTo>
                <a:lnTo>
                  <a:pt x="722" y="22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3" name="Freeform 21"/>
          <p:cNvSpPr>
            <a:spLocks/>
          </p:cNvSpPr>
          <p:nvPr/>
        </p:nvSpPr>
        <p:spPr bwMode="auto">
          <a:xfrm>
            <a:off x="3629025" y="224631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4 w 722"/>
              <a:gd name="T3" fmla="*/ 268 h 444"/>
              <a:gd name="T4" fmla="*/ 692 w 722"/>
              <a:gd name="T5" fmla="*/ 308 h 444"/>
              <a:gd name="T6" fmla="*/ 660 w 722"/>
              <a:gd name="T7" fmla="*/ 346 h 444"/>
              <a:gd name="T8" fmla="*/ 616 w 722"/>
              <a:gd name="T9" fmla="*/ 380 h 444"/>
              <a:gd name="T10" fmla="*/ 562 w 722"/>
              <a:gd name="T11" fmla="*/ 406 h 444"/>
              <a:gd name="T12" fmla="*/ 500 w 722"/>
              <a:gd name="T13" fmla="*/ 426 h 444"/>
              <a:gd name="T14" fmla="*/ 434 w 722"/>
              <a:gd name="T15" fmla="*/ 440 h 444"/>
              <a:gd name="T16" fmla="*/ 360 w 722"/>
              <a:gd name="T17" fmla="*/ 444 h 444"/>
              <a:gd name="T18" fmla="*/ 324 w 722"/>
              <a:gd name="T19" fmla="*/ 444 h 444"/>
              <a:gd name="T20" fmla="*/ 252 w 722"/>
              <a:gd name="T21" fmla="*/ 434 h 444"/>
              <a:gd name="T22" fmla="*/ 188 w 722"/>
              <a:gd name="T23" fmla="*/ 418 h 444"/>
              <a:gd name="T24" fmla="*/ 130 w 722"/>
              <a:gd name="T25" fmla="*/ 394 h 444"/>
              <a:gd name="T26" fmla="*/ 82 w 722"/>
              <a:gd name="T27" fmla="*/ 364 h 444"/>
              <a:gd name="T28" fmla="*/ 42 w 722"/>
              <a:gd name="T29" fmla="*/ 328 h 444"/>
              <a:gd name="T30" fmla="*/ 16 w 722"/>
              <a:gd name="T31" fmla="*/ 288 h 444"/>
              <a:gd name="T32" fmla="*/ 2 w 722"/>
              <a:gd name="T33" fmla="*/ 246 h 444"/>
              <a:gd name="T34" fmla="*/ 0 w 722"/>
              <a:gd name="T35" fmla="*/ 222 h 444"/>
              <a:gd name="T36" fmla="*/ 6 w 722"/>
              <a:gd name="T37" fmla="*/ 178 h 444"/>
              <a:gd name="T38" fmla="*/ 28 w 722"/>
              <a:gd name="T39" fmla="*/ 136 h 444"/>
              <a:gd name="T40" fmla="*/ 60 w 722"/>
              <a:gd name="T41" fmla="*/ 98 h 444"/>
              <a:gd name="T42" fmla="*/ 104 w 722"/>
              <a:gd name="T43" fmla="*/ 66 h 444"/>
              <a:gd name="T44" fmla="*/ 158 w 722"/>
              <a:gd name="T45" fmla="*/ 38 h 444"/>
              <a:gd name="T46" fmla="*/ 220 w 722"/>
              <a:gd name="T47" fmla="*/ 18 h 444"/>
              <a:gd name="T48" fmla="*/ 288 w 722"/>
              <a:gd name="T49" fmla="*/ 6 h 444"/>
              <a:gd name="T50" fmla="*/ 360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2 w 722"/>
              <a:gd name="T57" fmla="*/ 28 h 444"/>
              <a:gd name="T58" fmla="*/ 590 w 722"/>
              <a:gd name="T59" fmla="*/ 52 h 444"/>
              <a:gd name="T60" fmla="*/ 638 w 722"/>
              <a:gd name="T61" fmla="*/ 82 h 444"/>
              <a:gd name="T62" fmla="*/ 678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6"/>
                </a:lnTo>
                <a:lnTo>
                  <a:pt x="714" y="268"/>
                </a:lnTo>
                <a:lnTo>
                  <a:pt x="706" y="288"/>
                </a:lnTo>
                <a:lnTo>
                  <a:pt x="692" y="308"/>
                </a:lnTo>
                <a:lnTo>
                  <a:pt x="678" y="328"/>
                </a:lnTo>
                <a:lnTo>
                  <a:pt x="660" y="346"/>
                </a:lnTo>
                <a:lnTo>
                  <a:pt x="638" y="364"/>
                </a:lnTo>
                <a:lnTo>
                  <a:pt x="616" y="380"/>
                </a:lnTo>
                <a:lnTo>
                  <a:pt x="590" y="394"/>
                </a:lnTo>
                <a:lnTo>
                  <a:pt x="562" y="406"/>
                </a:lnTo>
                <a:lnTo>
                  <a:pt x="532" y="418"/>
                </a:lnTo>
                <a:lnTo>
                  <a:pt x="500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4"/>
                </a:lnTo>
                <a:lnTo>
                  <a:pt x="360" y="444"/>
                </a:lnTo>
                <a:lnTo>
                  <a:pt x="360" y="444"/>
                </a:lnTo>
                <a:lnTo>
                  <a:pt x="324" y="444"/>
                </a:lnTo>
                <a:lnTo>
                  <a:pt x="288" y="440"/>
                </a:lnTo>
                <a:lnTo>
                  <a:pt x="252" y="434"/>
                </a:lnTo>
                <a:lnTo>
                  <a:pt x="220" y="426"/>
                </a:lnTo>
                <a:lnTo>
                  <a:pt x="188" y="418"/>
                </a:lnTo>
                <a:lnTo>
                  <a:pt x="158" y="406"/>
                </a:lnTo>
                <a:lnTo>
                  <a:pt x="130" y="394"/>
                </a:lnTo>
                <a:lnTo>
                  <a:pt x="104" y="380"/>
                </a:lnTo>
                <a:lnTo>
                  <a:pt x="82" y="364"/>
                </a:lnTo>
                <a:lnTo>
                  <a:pt x="60" y="346"/>
                </a:lnTo>
                <a:lnTo>
                  <a:pt x="42" y="328"/>
                </a:lnTo>
                <a:lnTo>
                  <a:pt x="28" y="308"/>
                </a:lnTo>
                <a:lnTo>
                  <a:pt x="16" y="288"/>
                </a:lnTo>
                <a:lnTo>
                  <a:pt x="6" y="268"/>
                </a:lnTo>
                <a:lnTo>
                  <a:pt x="2" y="246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6" y="178"/>
                </a:lnTo>
                <a:lnTo>
                  <a:pt x="16" y="156"/>
                </a:lnTo>
                <a:lnTo>
                  <a:pt x="28" y="136"/>
                </a:lnTo>
                <a:lnTo>
                  <a:pt x="42" y="116"/>
                </a:lnTo>
                <a:lnTo>
                  <a:pt x="60" y="98"/>
                </a:lnTo>
                <a:lnTo>
                  <a:pt x="82" y="82"/>
                </a:lnTo>
                <a:lnTo>
                  <a:pt x="104" y="66"/>
                </a:lnTo>
                <a:lnTo>
                  <a:pt x="130" y="52"/>
                </a:lnTo>
                <a:lnTo>
                  <a:pt x="158" y="38"/>
                </a:lnTo>
                <a:lnTo>
                  <a:pt x="188" y="28"/>
                </a:lnTo>
                <a:lnTo>
                  <a:pt x="220" y="18"/>
                </a:lnTo>
                <a:lnTo>
                  <a:pt x="252" y="10"/>
                </a:lnTo>
                <a:lnTo>
                  <a:pt x="288" y="6"/>
                </a:lnTo>
                <a:lnTo>
                  <a:pt x="324" y="2"/>
                </a:lnTo>
                <a:lnTo>
                  <a:pt x="360" y="0"/>
                </a:lnTo>
                <a:lnTo>
                  <a:pt x="360" y="0"/>
                </a:lnTo>
                <a:lnTo>
                  <a:pt x="398" y="2"/>
                </a:lnTo>
                <a:lnTo>
                  <a:pt x="434" y="6"/>
                </a:lnTo>
                <a:lnTo>
                  <a:pt x="468" y="10"/>
                </a:lnTo>
                <a:lnTo>
                  <a:pt x="500" y="18"/>
                </a:lnTo>
                <a:lnTo>
                  <a:pt x="532" y="28"/>
                </a:lnTo>
                <a:lnTo>
                  <a:pt x="562" y="38"/>
                </a:lnTo>
                <a:lnTo>
                  <a:pt x="590" y="52"/>
                </a:lnTo>
                <a:lnTo>
                  <a:pt x="616" y="66"/>
                </a:lnTo>
                <a:lnTo>
                  <a:pt x="638" y="82"/>
                </a:lnTo>
                <a:lnTo>
                  <a:pt x="660" y="98"/>
                </a:lnTo>
                <a:lnTo>
                  <a:pt x="678" y="116"/>
                </a:lnTo>
                <a:lnTo>
                  <a:pt x="692" y="136"/>
                </a:lnTo>
                <a:lnTo>
                  <a:pt x="706" y="156"/>
                </a:lnTo>
                <a:lnTo>
                  <a:pt x="714" y="178"/>
                </a:lnTo>
                <a:lnTo>
                  <a:pt x="720" y="200"/>
                </a:lnTo>
                <a:lnTo>
                  <a:pt x="722" y="2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4" name="Freeform 22"/>
          <p:cNvSpPr>
            <a:spLocks/>
          </p:cNvSpPr>
          <p:nvPr/>
        </p:nvSpPr>
        <p:spPr bwMode="auto">
          <a:xfrm>
            <a:off x="3629025" y="2246313"/>
            <a:ext cx="1146175" cy="704850"/>
          </a:xfrm>
          <a:custGeom>
            <a:avLst/>
            <a:gdLst>
              <a:gd name="T0" fmla="*/ 722 w 722"/>
              <a:gd name="T1" fmla="*/ 222 h 444"/>
              <a:gd name="T2" fmla="*/ 714 w 722"/>
              <a:gd name="T3" fmla="*/ 268 h 444"/>
              <a:gd name="T4" fmla="*/ 692 w 722"/>
              <a:gd name="T5" fmla="*/ 308 h 444"/>
              <a:gd name="T6" fmla="*/ 660 w 722"/>
              <a:gd name="T7" fmla="*/ 346 h 444"/>
              <a:gd name="T8" fmla="*/ 616 w 722"/>
              <a:gd name="T9" fmla="*/ 380 h 444"/>
              <a:gd name="T10" fmla="*/ 562 w 722"/>
              <a:gd name="T11" fmla="*/ 406 h 444"/>
              <a:gd name="T12" fmla="*/ 500 w 722"/>
              <a:gd name="T13" fmla="*/ 426 h 444"/>
              <a:gd name="T14" fmla="*/ 434 w 722"/>
              <a:gd name="T15" fmla="*/ 440 h 444"/>
              <a:gd name="T16" fmla="*/ 360 w 722"/>
              <a:gd name="T17" fmla="*/ 444 h 444"/>
              <a:gd name="T18" fmla="*/ 324 w 722"/>
              <a:gd name="T19" fmla="*/ 444 h 444"/>
              <a:gd name="T20" fmla="*/ 252 w 722"/>
              <a:gd name="T21" fmla="*/ 434 h 444"/>
              <a:gd name="T22" fmla="*/ 188 w 722"/>
              <a:gd name="T23" fmla="*/ 418 h 444"/>
              <a:gd name="T24" fmla="*/ 130 w 722"/>
              <a:gd name="T25" fmla="*/ 394 h 444"/>
              <a:gd name="T26" fmla="*/ 82 w 722"/>
              <a:gd name="T27" fmla="*/ 364 h 444"/>
              <a:gd name="T28" fmla="*/ 42 w 722"/>
              <a:gd name="T29" fmla="*/ 328 h 444"/>
              <a:gd name="T30" fmla="*/ 16 w 722"/>
              <a:gd name="T31" fmla="*/ 288 h 444"/>
              <a:gd name="T32" fmla="*/ 2 w 722"/>
              <a:gd name="T33" fmla="*/ 246 h 444"/>
              <a:gd name="T34" fmla="*/ 0 w 722"/>
              <a:gd name="T35" fmla="*/ 222 h 444"/>
              <a:gd name="T36" fmla="*/ 6 w 722"/>
              <a:gd name="T37" fmla="*/ 178 h 444"/>
              <a:gd name="T38" fmla="*/ 28 w 722"/>
              <a:gd name="T39" fmla="*/ 136 h 444"/>
              <a:gd name="T40" fmla="*/ 60 w 722"/>
              <a:gd name="T41" fmla="*/ 98 h 444"/>
              <a:gd name="T42" fmla="*/ 104 w 722"/>
              <a:gd name="T43" fmla="*/ 66 h 444"/>
              <a:gd name="T44" fmla="*/ 158 w 722"/>
              <a:gd name="T45" fmla="*/ 38 h 444"/>
              <a:gd name="T46" fmla="*/ 220 w 722"/>
              <a:gd name="T47" fmla="*/ 18 h 444"/>
              <a:gd name="T48" fmla="*/ 288 w 722"/>
              <a:gd name="T49" fmla="*/ 6 h 444"/>
              <a:gd name="T50" fmla="*/ 360 w 722"/>
              <a:gd name="T51" fmla="*/ 0 h 444"/>
              <a:gd name="T52" fmla="*/ 398 w 722"/>
              <a:gd name="T53" fmla="*/ 2 h 444"/>
              <a:gd name="T54" fmla="*/ 468 w 722"/>
              <a:gd name="T55" fmla="*/ 10 h 444"/>
              <a:gd name="T56" fmla="*/ 532 w 722"/>
              <a:gd name="T57" fmla="*/ 28 h 444"/>
              <a:gd name="T58" fmla="*/ 590 w 722"/>
              <a:gd name="T59" fmla="*/ 52 h 444"/>
              <a:gd name="T60" fmla="*/ 638 w 722"/>
              <a:gd name="T61" fmla="*/ 82 h 444"/>
              <a:gd name="T62" fmla="*/ 678 w 722"/>
              <a:gd name="T63" fmla="*/ 116 h 444"/>
              <a:gd name="T64" fmla="*/ 706 w 722"/>
              <a:gd name="T65" fmla="*/ 156 h 444"/>
              <a:gd name="T66" fmla="*/ 720 w 722"/>
              <a:gd name="T67" fmla="*/ 200 h 444"/>
              <a:gd name="T68" fmla="*/ 722 w 722"/>
              <a:gd name="T69" fmla="*/ 222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2" h="444">
                <a:moveTo>
                  <a:pt x="722" y="222"/>
                </a:moveTo>
                <a:lnTo>
                  <a:pt x="722" y="222"/>
                </a:lnTo>
                <a:lnTo>
                  <a:pt x="720" y="246"/>
                </a:lnTo>
                <a:lnTo>
                  <a:pt x="714" y="268"/>
                </a:lnTo>
                <a:lnTo>
                  <a:pt x="706" y="288"/>
                </a:lnTo>
                <a:lnTo>
                  <a:pt x="692" y="308"/>
                </a:lnTo>
                <a:lnTo>
                  <a:pt x="678" y="328"/>
                </a:lnTo>
                <a:lnTo>
                  <a:pt x="660" y="346"/>
                </a:lnTo>
                <a:lnTo>
                  <a:pt x="638" y="364"/>
                </a:lnTo>
                <a:lnTo>
                  <a:pt x="616" y="380"/>
                </a:lnTo>
                <a:lnTo>
                  <a:pt x="590" y="394"/>
                </a:lnTo>
                <a:lnTo>
                  <a:pt x="562" y="406"/>
                </a:lnTo>
                <a:lnTo>
                  <a:pt x="532" y="418"/>
                </a:lnTo>
                <a:lnTo>
                  <a:pt x="500" y="426"/>
                </a:lnTo>
                <a:lnTo>
                  <a:pt x="468" y="434"/>
                </a:lnTo>
                <a:lnTo>
                  <a:pt x="434" y="440"/>
                </a:lnTo>
                <a:lnTo>
                  <a:pt x="398" y="444"/>
                </a:lnTo>
                <a:lnTo>
                  <a:pt x="360" y="444"/>
                </a:lnTo>
                <a:lnTo>
                  <a:pt x="360" y="444"/>
                </a:lnTo>
                <a:lnTo>
                  <a:pt x="324" y="444"/>
                </a:lnTo>
                <a:lnTo>
                  <a:pt x="288" y="440"/>
                </a:lnTo>
                <a:lnTo>
                  <a:pt x="252" y="434"/>
                </a:lnTo>
                <a:lnTo>
                  <a:pt x="220" y="426"/>
                </a:lnTo>
                <a:lnTo>
                  <a:pt x="188" y="418"/>
                </a:lnTo>
                <a:lnTo>
                  <a:pt x="158" y="406"/>
                </a:lnTo>
                <a:lnTo>
                  <a:pt x="130" y="394"/>
                </a:lnTo>
                <a:lnTo>
                  <a:pt x="104" y="380"/>
                </a:lnTo>
                <a:lnTo>
                  <a:pt x="82" y="364"/>
                </a:lnTo>
                <a:lnTo>
                  <a:pt x="60" y="346"/>
                </a:lnTo>
                <a:lnTo>
                  <a:pt x="42" y="328"/>
                </a:lnTo>
                <a:lnTo>
                  <a:pt x="28" y="308"/>
                </a:lnTo>
                <a:lnTo>
                  <a:pt x="16" y="288"/>
                </a:lnTo>
                <a:lnTo>
                  <a:pt x="6" y="268"/>
                </a:lnTo>
                <a:lnTo>
                  <a:pt x="2" y="246"/>
                </a:lnTo>
                <a:lnTo>
                  <a:pt x="0" y="222"/>
                </a:lnTo>
                <a:lnTo>
                  <a:pt x="0" y="222"/>
                </a:lnTo>
                <a:lnTo>
                  <a:pt x="2" y="200"/>
                </a:lnTo>
                <a:lnTo>
                  <a:pt x="6" y="178"/>
                </a:lnTo>
                <a:lnTo>
                  <a:pt x="16" y="156"/>
                </a:lnTo>
                <a:lnTo>
                  <a:pt x="28" y="136"/>
                </a:lnTo>
                <a:lnTo>
                  <a:pt x="42" y="116"/>
                </a:lnTo>
                <a:lnTo>
                  <a:pt x="60" y="98"/>
                </a:lnTo>
                <a:lnTo>
                  <a:pt x="82" y="82"/>
                </a:lnTo>
                <a:lnTo>
                  <a:pt x="104" y="66"/>
                </a:lnTo>
                <a:lnTo>
                  <a:pt x="130" y="52"/>
                </a:lnTo>
                <a:lnTo>
                  <a:pt x="158" y="38"/>
                </a:lnTo>
                <a:lnTo>
                  <a:pt x="188" y="28"/>
                </a:lnTo>
                <a:lnTo>
                  <a:pt x="220" y="18"/>
                </a:lnTo>
                <a:lnTo>
                  <a:pt x="252" y="10"/>
                </a:lnTo>
                <a:lnTo>
                  <a:pt x="288" y="6"/>
                </a:lnTo>
                <a:lnTo>
                  <a:pt x="324" y="2"/>
                </a:lnTo>
                <a:lnTo>
                  <a:pt x="360" y="0"/>
                </a:lnTo>
                <a:lnTo>
                  <a:pt x="360" y="0"/>
                </a:lnTo>
                <a:lnTo>
                  <a:pt x="398" y="2"/>
                </a:lnTo>
                <a:lnTo>
                  <a:pt x="434" y="6"/>
                </a:lnTo>
                <a:lnTo>
                  <a:pt x="468" y="10"/>
                </a:lnTo>
                <a:lnTo>
                  <a:pt x="500" y="18"/>
                </a:lnTo>
                <a:lnTo>
                  <a:pt x="532" y="28"/>
                </a:lnTo>
                <a:lnTo>
                  <a:pt x="562" y="38"/>
                </a:lnTo>
                <a:lnTo>
                  <a:pt x="590" y="52"/>
                </a:lnTo>
                <a:lnTo>
                  <a:pt x="616" y="66"/>
                </a:lnTo>
                <a:lnTo>
                  <a:pt x="638" y="82"/>
                </a:lnTo>
                <a:lnTo>
                  <a:pt x="660" y="98"/>
                </a:lnTo>
                <a:lnTo>
                  <a:pt x="678" y="116"/>
                </a:lnTo>
                <a:lnTo>
                  <a:pt x="692" y="136"/>
                </a:lnTo>
                <a:lnTo>
                  <a:pt x="706" y="156"/>
                </a:lnTo>
                <a:lnTo>
                  <a:pt x="714" y="178"/>
                </a:lnTo>
                <a:lnTo>
                  <a:pt x="720" y="200"/>
                </a:lnTo>
                <a:lnTo>
                  <a:pt x="722" y="222"/>
                </a:lnTo>
                <a:lnTo>
                  <a:pt x="722" y="22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5" name="Freeform 23"/>
          <p:cNvSpPr>
            <a:spLocks/>
          </p:cNvSpPr>
          <p:nvPr/>
        </p:nvSpPr>
        <p:spPr bwMode="auto">
          <a:xfrm>
            <a:off x="4483100" y="3957638"/>
            <a:ext cx="1495425" cy="835025"/>
          </a:xfrm>
          <a:custGeom>
            <a:avLst/>
            <a:gdLst>
              <a:gd name="T0" fmla="*/ 942 w 942"/>
              <a:gd name="T1" fmla="*/ 262 h 526"/>
              <a:gd name="T2" fmla="*/ 940 w 942"/>
              <a:gd name="T3" fmla="*/ 290 h 526"/>
              <a:gd name="T4" fmla="*/ 922 w 942"/>
              <a:gd name="T5" fmla="*/ 342 h 526"/>
              <a:gd name="T6" fmla="*/ 886 w 942"/>
              <a:gd name="T7" fmla="*/ 388 h 526"/>
              <a:gd name="T8" fmla="*/ 836 w 942"/>
              <a:gd name="T9" fmla="*/ 430 h 526"/>
              <a:gd name="T10" fmla="*/ 772 w 942"/>
              <a:gd name="T11" fmla="*/ 466 h 526"/>
              <a:gd name="T12" fmla="*/ 696 w 942"/>
              <a:gd name="T13" fmla="*/ 494 h 526"/>
              <a:gd name="T14" fmla="*/ 612 w 942"/>
              <a:gd name="T15" fmla="*/ 514 h 526"/>
              <a:gd name="T16" fmla="*/ 520 w 942"/>
              <a:gd name="T17" fmla="*/ 524 h 526"/>
              <a:gd name="T18" fmla="*/ 472 w 942"/>
              <a:gd name="T19" fmla="*/ 526 h 526"/>
              <a:gd name="T20" fmla="*/ 376 w 942"/>
              <a:gd name="T21" fmla="*/ 520 h 526"/>
              <a:gd name="T22" fmla="*/ 288 w 942"/>
              <a:gd name="T23" fmla="*/ 506 h 526"/>
              <a:gd name="T24" fmla="*/ 208 w 942"/>
              <a:gd name="T25" fmla="*/ 482 h 526"/>
              <a:gd name="T26" fmla="*/ 138 w 942"/>
              <a:gd name="T27" fmla="*/ 450 h 526"/>
              <a:gd name="T28" fmla="*/ 80 w 942"/>
              <a:gd name="T29" fmla="*/ 410 h 526"/>
              <a:gd name="T30" fmla="*/ 36 w 942"/>
              <a:gd name="T31" fmla="*/ 366 h 526"/>
              <a:gd name="T32" fmla="*/ 10 w 942"/>
              <a:gd name="T33" fmla="*/ 316 h 526"/>
              <a:gd name="T34" fmla="*/ 0 w 942"/>
              <a:gd name="T35" fmla="*/ 276 h 526"/>
              <a:gd name="T36" fmla="*/ 0 w 942"/>
              <a:gd name="T37" fmla="*/ 262 h 526"/>
              <a:gd name="T38" fmla="*/ 2 w 942"/>
              <a:gd name="T39" fmla="*/ 236 h 526"/>
              <a:gd name="T40" fmla="*/ 20 w 942"/>
              <a:gd name="T41" fmla="*/ 184 h 526"/>
              <a:gd name="T42" fmla="*/ 56 w 942"/>
              <a:gd name="T43" fmla="*/ 138 h 526"/>
              <a:gd name="T44" fmla="*/ 108 w 942"/>
              <a:gd name="T45" fmla="*/ 96 h 526"/>
              <a:gd name="T46" fmla="*/ 172 w 942"/>
              <a:gd name="T47" fmla="*/ 60 h 526"/>
              <a:gd name="T48" fmla="*/ 246 w 942"/>
              <a:gd name="T49" fmla="*/ 32 h 526"/>
              <a:gd name="T50" fmla="*/ 330 w 942"/>
              <a:gd name="T51" fmla="*/ 12 h 526"/>
              <a:gd name="T52" fmla="*/ 422 w 942"/>
              <a:gd name="T53" fmla="*/ 0 h 526"/>
              <a:gd name="T54" fmla="*/ 472 w 942"/>
              <a:gd name="T55" fmla="*/ 0 h 526"/>
              <a:gd name="T56" fmla="*/ 566 w 942"/>
              <a:gd name="T57" fmla="*/ 4 h 526"/>
              <a:gd name="T58" fmla="*/ 654 w 942"/>
              <a:gd name="T59" fmla="*/ 20 h 526"/>
              <a:gd name="T60" fmla="*/ 734 w 942"/>
              <a:gd name="T61" fmla="*/ 44 h 526"/>
              <a:gd name="T62" fmla="*/ 804 w 942"/>
              <a:gd name="T63" fmla="*/ 76 h 526"/>
              <a:gd name="T64" fmla="*/ 862 w 942"/>
              <a:gd name="T65" fmla="*/ 116 h 526"/>
              <a:gd name="T66" fmla="*/ 906 w 942"/>
              <a:gd name="T67" fmla="*/ 160 h 526"/>
              <a:gd name="T68" fmla="*/ 934 w 942"/>
              <a:gd name="T69" fmla="*/ 210 h 526"/>
              <a:gd name="T70" fmla="*/ 942 w 942"/>
              <a:gd name="T71" fmla="*/ 25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2" h="526">
                <a:moveTo>
                  <a:pt x="942" y="262"/>
                </a:moveTo>
                <a:lnTo>
                  <a:pt x="942" y="262"/>
                </a:lnTo>
                <a:lnTo>
                  <a:pt x="942" y="276"/>
                </a:lnTo>
                <a:lnTo>
                  <a:pt x="940" y="290"/>
                </a:lnTo>
                <a:lnTo>
                  <a:pt x="934" y="316"/>
                </a:lnTo>
                <a:lnTo>
                  <a:pt x="922" y="342"/>
                </a:lnTo>
                <a:lnTo>
                  <a:pt x="906" y="366"/>
                </a:lnTo>
                <a:lnTo>
                  <a:pt x="886" y="388"/>
                </a:lnTo>
                <a:lnTo>
                  <a:pt x="862" y="410"/>
                </a:lnTo>
                <a:lnTo>
                  <a:pt x="836" y="430"/>
                </a:lnTo>
                <a:lnTo>
                  <a:pt x="804" y="450"/>
                </a:lnTo>
                <a:lnTo>
                  <a:pt x="772" y="466"/>
                </a:lnTo>
                <a:lnTo>
                  <a:pt x="734" y="482"/>
                </a:lnTo>
                <a:lnTo>
                  <a:pt x="696" y="494"/>
                </a:lnTo>
                <a:lnTo>
                  <a:pt x="654" y="506"/>
                </a:lnTo>
                <a:lnTo>
                  <a:pt x="612" y="514"/>
                </a:lnTo>
                <a:lnTo>
                  <a:pt x="566" y="520"/>
                </a:lnTo>
                <a:lnTo>
                  <a:pt x="520" y="524"/>
                </a:lnTo>
                <a:lnTo>
                  <a:pt x="472" y="526"/>
                </a:lnTo>
                <a:lnTo>
                  <a:pt x="472" y="526"/>
                </a:lnTo>
                <a:lnTo>
                  <a:pt x="422" y="524"/>
                </a:lnTo>
                <a:lnTo>
                  <a:pt x="376" y="520"/>
                </a:lnTo>
                <a:lnTo>
                  <a:pt x="330" y="514"/>
                </a:lnTo>
                <a:lnTo>
                  <a:pt x="288" y="506"/>
                </a:lnTo>
                <a:lnTo>
                  <a:pt x="246" y="494"/>
                </a:lnTo>
                <a:lnTo>
                  <a:pt x="208" y="482"/>
                </a:lnTo>
                <a:lnTo>
                  <a:pt x="172" y="466"/>
                </a:lnTo>
                <a:lnTo>
                  <a:pt x="138" y="450"/>
                </a:lnTo>
                <a:lnTo>
                  <a:pt x="108" y="430"/>
                </a:lnTo>
                <a:lnTo>
                  <a:pt x="80" y="410"/>
                </a:lnTo>
                <a:lnTo>
                  <a:pt x="56" y="388"/>
                </a:lnTo>
                <a:lnTo>
                  <a:pt x="36" y="366"/>
                </a:lnTo>
                <a:lnTo>
                  <a:pt x="20" y="342"/>
                </a:lnTo>
                <a:lnTo>
                  <a:pt x="10" y="316"/>
                </a:lnTo>
                <a:lnTo>
                  <a:pt x="2" y="290"/>
                </a:lnTo>
                <a:lnTo>
                  <a:pt x="0" y="276"/>
                </a:lnTo>
                <a:lnTo>
                  <a:pt x="0" y="262"/>
                </a:lnTo>
                <a:lnTo>
                  <a:pt x="0" y="262"/>
                </a:lnTo>
                <a:lnTo>
                  <a:pt x="0" y="250"/>
                </a:lnTo>
                <a:lnTo>
                  <a:pt x="2" y="236"/>
                </a:lnTo>
                <a:lnTo>
                  <a:pt x="10" y="210"/>
                </a:lnTo>
                <a:lnTo>
                  <a:pt x="20" y="184"/>
                </a:lnTo>
                <a:lnTo>
                  <a:pt x="36" y="160"/>
                </a:lnTo>
                <a:lnTo>
                  <a:pt x="56" y="138"/>
                </a:lnTo>
                <a:lnTo>
                  <a:pt x="80" y="116"/>
                </a:lnTo>
                <a:lnTo>
                  <a:pt x="108" y="96"/>
                </a:lnTo>
                <a:lnTo>
                  <a:pt x="138" y="76"/>
                </a:lnTo>
                <a:lnTo>
                  <a:pt x="172" y="60"/>
                </a:lnTo>
                <a:lnTo>
                  <a:pt x="208" y="44"/>
                </a:lnTo>
                <a:lnTo>
                  <a:pt x="246" y="32"/>
                </a:lnTo>
                <a:lnTo>
                  <a:pt x="288" y="20"/>
                </a:lnTo>
                <a:lnTo>
                  <a:pt x="330" y="12"/>
                </a:lnTo>
                <a:lnTo>
                  <a:pt x="376" y="4"/>
                </a:lnTo>
                <a:lnTo>
                  <a:pt x="422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6" y="4"/>
                </a:lnTo>
                <a:lnTo>
                  <a:pt x="612" y="12"/>
                </a:lnTo>
                <a:lnTo>
                  <a:pt x="654" y="20"/>
                </a:lnTo>
                <a:lnTo>
                  <a:pt x="696" y="32"/>
                </a:lnTo>
                <a:lnTo>
                  <a:pt x="734" y="44"/>
                </a:lnTo>
                <a:lnTo>
                  <a:pt x="772" y="60"/>
                </a:lnTo>
                <a:lnTo>
                  <a:pt x="804" y="76"/>
                </a:lnTo>
                <a:lnTo>
                  <a:pt x="836" y="96"/>
                </a:lnTo>
                <a:lnTo>
                  <a:pt x="862" y="116"/>
                </a:lnTo>
                <a:lnTo>
                  <a:pt x="886" y="138"/>
                </a:lnTo>
                <a:lnTo>
                  <a:pt x="906" y="160"/>
                </a:lnTo>
                <a:lnTo>
                  <a:pt x="922" y="184"/>
                </a:lnTo>
                <a:lnTo>
                  <a:pt x="934" y="210"/>
                </a:lnTo>
                <a:lnTo>
                  <a:pt x="940" y="236"/>
                </a:lnTo>
                <a:lnTo>
                  <a:pt x="942" y="250"/>
                </a:lnTo>
                <a:lnTo>
                  <a:pt x="942" y="26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" name="Freeform 24"/>
          <p:cNvSpPr>
            <a:spLocks/>
          </p:cNvSpPr>
          <p:nvPr/>
        </p:nvSpPr>
        <p:spPr bwMode="auto">
          <a:xfrm>
            <a:off x="4483100" y="3957638"/>
            <a:ext cx="1495425" cy="835025"/>
          </a:xfrm>
          <a:custGeom>
            <a:avLst/>
            <a:gdLst>
              <a:gd name="T0" fmla="*/ 942 w 942"/>
              <a:gd name="T1" fmla="*/ 262 h 526"/>
              <a:gd name="T2" fmla="*/ 940 w 942"/>
              <a:gd name="T3" fmla="*/ 290 h 526"/>
              <a:gd name="T4" fmla="*/ 922 w 942"/>
              <a:gd name="T5" fmla="*/ 342 h 526"/>
              <a:gd name="T6" fmla="*/ 886 w 942"/>
              <a:gd name="T7" fmla="*/ 388 h 526"/>
              <a:gd name="T8" fmla="*/ 836 w 942"/>
              <a:gd name="T9" fmla="*/ 430 h 526"/>
              <a:gd name="T10" fmla="*/ 772 w 942"/>
              <a:gd name="T11" fmla="*/ 466 h 526"/>
              <a:gd name="T12" fmla="*/ 696 w 942"/>
              <a:gd name="T13" fmla="*/ 494 h 526"/>
              <a:gd name="T14" fmla="*/ 612 w 942"/>
              <a:gd name="T15" fmla="*/ 514 h 526"/>
              <a:gd name="T16" fmla="*/ 520 w 942"/>
              <a:gd name="T17" fmla="*/ 524 h 526"/>
              <a:gd name="T18" fmla="*/ 472 w 942"/>
              <a:gd name="T19" fmla="*/ 526 h 526"/>
              <a:gd name="T20" fmla="*/ 376 w 942"/>
              <a:gd name="T21" fmla="*/ 520 h 526"/>
              <a:gd name="T22" fmla="*/ 288 w 942"/>
              <a:gd name="T23" fmla="*/ 506 h 526"/>
              <a:gd name="T24" fmla="*/ 208 w 942"/>
              <a:gd name="T25" fmla="*/ 482 h 526"/>
              <a:gd name="T26" fmla="*/ 138 w 942"/>
              <a:gd name="T27" fmla="*/ 450 h 526"/>
              <a:gd name="T28" fmla="*/ 80 w 942"/>
              <a:gd name="T29" fmla="*/ 410 h 526"/>
              <a:gd name="T30" fmla="*/ 36 w 942"/>
              <a:gd name="T31" fmla="*/ 366 h 526"/>
              <a:gd name="T32" fmla="*/ 10 w 942"/>
              <a:gd name="T33" fmla="*/ 316 h 526"/>
              <a:gd name="T34" fmla="*/ 0 w 942"/>
              <a:gd name="T35" fmla="*/ 276 h 526"/>
              <a:gd name="T36" fmla="*/ 0 w 942"/>
              <a:gd name="T37" fmla="*/ 262 h 526"/>
              <a:gd name="T38" fmla="*/ 2 w 942"/>
              <a:gd name="T39" fmla="*/ 236 h 526"/>
              <a:gd name="T40" fmla="*/ 20 w 942"/>
              <a:gd name="T41" fmla="*/ 184 h 526"/>
              <a:gd name="T42" fmla="*/ 56 w 942"/>
              <a:gd name="T43" fmla="*/ 138 h 526"/>
              <a:gd name="T44" fmla="*/ 108 w 942"/>
              <a:gd name="T45" fmla="*/ 96 h 526"/>
              <a:gd name="T46" fmla="*/ 172 w 942"/>
              <a:gd name="T47" fmla="*/ 60 h 526"/>
              <a:gd name="T48" fmla="*/ 246 w 942"/>
              <a:gd name="T49" fmla="*/ 32 h 526"/>
              <a:gd name="T50" fmla="*/ 330 w 942"/>
              <a:gd name="T51" fmla="*/ 12 h 526"/>
              <a:gd name="T52" fmla="*/ 422 w 942"/>
              <a:gd name="T53" fmla="*/ 0 h 526"/>
              <a:gd name="T54" fmla="*/ 472 w 942"/>
              <a:gd name="T55" fmla="*/ 0 h 526"/>
              <a:gd name="T56" fmla="*/ 566 w 942"/>
              <a:gd name="T57" fmla="*/ 4 h 526"/>
              <a:gd name="T58" fmla="*/ 654 w 942"/>
              <a:gd name="T59" fmla="*/ 20 h 526"/>
              <a:gd name="T60" fmla="*/ 734 w 942"/>
              <a:gd name="T61" fmla="*/ 44 h 526"/>
              <a:gd name="T62" fmla="*/ 804 w 942"/>
              <a:gd name="T63" fmla="*/ 76 h 526"/>
              <a:gd name="T64" fmla="*/ 862 w 942"/>
              <a:gd name="T65" fmla="*/ 116 h 526"/>
              <a:gd name="T66" fmla="*/ 906 w 942"/>
              <a:gd name="T67" fmla="*/ 160 h 526"/>
              <a:gd name="T68" fmla="*/ 934 w 942"/>
              <a:gd name="T69" fmla="*/ 210 h 526"/>
              <a:gd name="T70" fmla="*/ 942 w 942"/>
              <a:gd name="T71" fmla="*/ 25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2" h="526">
                <a:moveTo>
                  <a:pt x="942" y="262"/>
                </a:moveTo>
                <a:lnTo>
                  <a:pt x="942" y="262"/>
                </a:lnTo>
                <a:lnTo>
                  <a:pt x="942" y="276"/>
                </a:lnTo>
                <a:lnTo>
                  <a:pt x="940" y="290"/>
                </a:lnTo>
                <a:lnTo>
                  <a:pt x="934" y="316"/>
                </a:lnTo>
                <a:lnTo>
                  <a:pt x="922" y="342"/>
                </a:lnTo>
                <a:lnTo>
                  <a:pt x="906" y="366"/>
                </a:lnTo>
                <a:lnTo>
                  <a:pt x="886" y="388"/>
                </a:lnTo>
                <a:lnTo>
                  <a:pt x="862" y="410"/>
                </a:lnTo>
                <a:lnTo>
                  <a:pt x="836" y="430"/>
                </a:lnTo>
                <a:lnTo>
                  <a:pt x="804" y="450"/>
                </a:lnTo>
                <a:lnTo>
                  <a:pt x="772" y="466"/>
                </a:lnTo>
                <a:lnTo>
                  <a:pt x="734" y="482"/>
                </a:lnTo>
                <a:lnTo>
                  <a:pt x="696" y="494"/>
                </a:lnTo>
                <a:lnTo>
                  <a:pt x="654" y="506"/>
                </a:lnTo>
                <a:lnTo>
                  <a:pt x="612" y="514"/>
                </a:lnTo>
                <a:lnTo>
                  <a:pt x="566" y="520"/>
                </a:lnTo>
                <a:lnTo>
                  <a:pt x="520" y="524"/>
                </a:lnTo>
                <a:lnTo>
                  <a:pt x="472" y="526"/>
                </a:lnTo>
                <a:lnTo>
                  <a:pt x="472" y="526"/>
                </a:lnTo>
                <a:lnTo>
                  <a:pt x="422" y="524"/>
                </a:lnTo>
                <a:lnTo>
                  <a:pt x="376" y="520"/>
                </a:lnTo>
                <a:lnTo>
                  <a:pt x="330" y="514"/>
                </a:lnTo>
                <a:lnTo>
                  <a:pt x="288" y="506"/>
                </a:lnTo>
                <a:lnTo>
                  <a:pt x="246" y="494"/>
                </a:lnTo>
                <a:lnTo>
                  <a:pt x="208" y="482"/>
                </a:lnTo>
                <a:lnTo>
                  <a:pt x="172" y="466"/>
                </a:lnTo>
                <a:lnTo>
                  <a:pt x="138" y="450"/>
                </a:lnTo>
                <a:lnTo>
                  <a:pt x="108" y="430"/>
                </a:lnTo>
                <a:lnTo>
                  <a:pt x="80" y="410"/>
                </a:lnTo>
                <a:lnTo>
                  <a:pt x="56" y="388"/>
                </a:lnTo>
                <a:lnTo>
                  <a:pt x="36" y="366"/>
                </a:lnTo>
                <a:lnTo>
                  <a:pt x="20" y="342"/>
                </a:lnTo>
                <a:lnTo>
                  <a:pt x="10" y="316"/>
                </a:lnTo>
                <a:lnTo>
                  <a:pt x="2" y="290"/>
                </a:lnTo>
                <a:lnTo>
                  <a:pt x="0" y="276"/>
                </a:lnTo>
                <a:lnTo>
                  <a:pt x="0" y="262"/>
                </a:lnTo>
                <a:lnTo>
                  <a:pt x="0" y="262"/>
                </a:lnTo>
                <a:lnTo>
                  <a:pt x="0" y="250"/>
                </a:lnTo>
                <a:lnTo>
                  <a:pt x="2" y="236"/>
                </a:lnTo>
                <a:lnTo>
                  <a:pt x="10" y="210"/>
                </a:lnTo>
                <a:lnTo>
                  <a:pt x="20" y="184"/>
                </a:lnTo>
                <a:lnTo>
                  <a:pt x="36" y="160"/>
                </a:lnTo>
                <a:lnTo>
                  <a:pt x="56" y="138"/>
                </a:lnTo>
                <a:lnTo>
                  <a:pt x="80" y="116"/>
                </a:lnTo>
                <a:lnTo>
                  <a:pt x="108" y="96"/>
                </a:lnTo>
                <a:lnTo>
                  <a:pt x="138" y="76"/>
                </a:lnTo>
                <a:lnTo>
                  <a:pt x="172" y="60"/>
                </a:lnTo>
                <a:lnTo>
                  <a:pt x="208" y="44"/>
                </a:lnTo>
                <a:lnTo>
                  <a:pt x="246" y="32"/>
                </a:lnTo>
                <a:lnTo>
                  <a:pt x="288" y="20"/>
                </a:lnTo>
                <a:lnTo>
                  <a:pt x="330" y="12"/>
                </a:lnTo>
                <a:lnTo>
                  <a:pt x="376" y="4"/>
                </a:lnTo>
                <a:lnTo>
                  <a:pt x="422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6" y="4"/>
                </a:lnTo>
                <a:lnTo>
                  <a:pt x="612" y="12"/>
                </a:lnTo>
                <a:lnTo>
                  <a:pt x="654" y="20"/>
                </a:lnTo>
                <a:lnTo>
                  <a:pt x="696" y="32"/>
                </a:lnTo>
                <a:lnTo>
                  <a:pt x="734" y="44"/>
                </a:lnTo>
                <a:lnTo>
                  <a:pt x="772" y="60"/>
                </a:lnTo>
                <a:lnTo>
                  <a:pt x="804" y="76"/>
                </a:lnTo>
                <a:lnTo>
                  <a:pt x="836" y="96"/>
                </a:lnTo>
                <a:lnTo>
                  <a:pt x="862" y="116"/>
                </a:lnTo>
                <a:lnTo>
                  <a:pt x="886" y="138"/>
                </a:lnTo>
                <a:lnTo>
                  <a:pt x="906" y="160"/>
                </a:lnTo>
                <a:lnTo>
                  <a:pt x="922" y="184"/>
                </a:lnTo>
                <a:lnTo>
                  <a:pt x="934" y="210"/>
                </a:lnTo>
                <a:lnTo>
                  <a:pt x="940" y="236"/>
                </a:lnTo>
                <a:lnTo>
                  <a:pt x="942" y="250"/>
                </a:lnTo>
                <a:lnTo>
                  <a:pt x="942" y="2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" name="Freeform 25"/>
          <p:cNvSpPr>
            <a:spLocks/>
          </p:cNvSpPr>
          <p:nvPr/>
        </p:nvSpPr>
        <p:spPr bwMode="auto">
          <a:xfrm>
            <a:off x="4483100" y="3957638"/>
            <a:ext cx="1495425" cy="835025"/>
          </a:xfrm>
          <a:custGeom>
            <a:avLst/>
            <a:gdLst>
              <a:gd name="T0" fmla="*/ 942 w 942"/>
              <a:gd name="T1" fmla="*/ 262 h 526"/>
              <a:gd name="T2" fmla="*/ 940 w 942"/>
              <a:gd name="T3" fmla="*/ 290 h 526"/>
              <a:gd name="T4" fmla="*/ 922 w 942"/>
              <a:gd name="T5" fmla="*/ 342 h 526"/>
              <a:gd name="T6" fmla="*/ 886 w 942"/>
              <a:gd name="T7" fmla="*/ 388 h 526"/>
              <a:gd name="T8" fmla="*/ 836 w 942"/>
              <a:gd name="T9" fmla="*/ 430 h 526"/>
              <a:gd name="T10" fmla="*/ 772 w 942"/>
              <a:gd name="T11" fmla="*/ 466 h 526"/>
              <a:gd name="T12" fmla="*/ 696 w 942"/>
              <a:gd name="T13" fmla="*/ 494 h 526"/>
              <a:gd name="T14" fmla="*/ 612 w 942"/>
              <a:gd name="T15" fmla="*/ 514 h 526"/>
              <a:gd name="T16" fmla="*/ 520 w 942"/>
              <a:gd name="T17" fmla="*/ 524 h 526"/>
              <a:gd name="T18" fmla="*/ 472 w 942"/>
              <a:gd name="T19" fmla="*/ 526 h 526"/>
              <a:gd name="T20" fmla="*/ 376 w 942"/>
              <a:gd name="T21" fmla="*/ 520 h 526"/>
              <a:gd name="T22" fmla="*/ 288 w 942"/>
              <a:gd name="T23" fmla="*/ 506 h 526"/>
              <a:gd name="T24" fmla="*/ 208 w 942"/>
              <a:gd name="T25" fmla="*/ 482 h 526"/>
              <a:gd name="T26" fmla="*/ 138 w 942"/>
              <a:gd name="T27" fmla="*/ 450 h 526"/>
              <a:gd name="T28" fmla="*/ 80 w 942"/>
              <a:gd name="T29" fmla="*/ 410 h 526"/>
              <a:gd name="T30" fmla="*/ 36 w 942"/>
              <a:gd name="T31" fmla="*/ 366 h 526"/>
              <a:gd name="T32" fmla="*/ 10 w 942"/>
              <a:gd name="T33" fmla="*/ 316 h 526"/>
              <a:gd name="T34" fmla="*/ 0 w 942"/>
              <a:gd name="T35" fmla="*/ 276 h 526"/>
              <a:gd name="T36" fmla="*/ 0 w 942"/>
              <a:gd name="T37" fmla="*/ 262 h 526"/>
              <a:gd name="T38" fmla="*/ 2 w 942"/>
              <a:gd name="T39" fmla="*/ 236 h 526"/>
              <a:gd name="T40" fmla="*/ 20 w 942"/>
              <a:gd name="T41" fmla="*/ 184 h 526"/>
              <a:gd name="T42" fmla="*/ 56 w 942"/>
              <a:gd name="T43" fmla="*/ 138 h 526"/>
              <a:gd name="T44" fmla="*/ 108 w 942"/>
              <a:gd name="T45" fmla="*/ 96 h 526"/>
              <a:gd name="T46" fmla="*/ 172 w 942"/>
              <a:gd name="T47" fmla="*/ 60 h 526"/>
              <a:gd name="T48" fmla="*/ 246 w 942"/>
              <a:gd name="T49" fmla="*/ 32 h 526"/>
              <a:gd name="T50" fmla="*/ 330 w 942"/>
              <a:gd name="T51" fmla="*/ 12 h 526"/>
              <a:gd name="T52" fmla="*/ 422 w 942"/>
              <a:gd name="T53" fmla="*/ 0 h 526"/>
              <a:gd name="T54" fmla="*/ 472 w 942"/>
              <a:gd name="T55" fmla="*/ 0 h 526"/>
              <a:gd name="T56" fmla="*/ 566 w 942"/>
              <a:gd name="T57" fmla="*/ 4 h 526"/>
              <a:gd name="T58" fmla="*/ 654 w 942"/>
              <a:gd name="T59" fmla="*/ 20 h 526"/>
              <a:gd name="T60" fmla="*/ 734 w 942"/>
              <a:gd name="T61" fmla="*/ 44 h 526"/>
              <a:gd name="T62" fmla="*/ 804 w 942"/>
              <a:gd name="T63" fmla="*/ 76 h 526"/>
              <a:gd name="T64" fmla="*/ 862 w 942"/>
              <a:gd name="T65" fmla="*/ 116 h 526"/>
              <a:gd name="T66" fmla="*/ 906 w 942"/>
              <a:gd name="T67" fmla="*/ 160 h 526"/>
              <a:gd name="T68" fmla="*/ 934 w 942"/>
              <a:gd name="T69" fmla="*/ 210 h 526"/>
              <a:gd name="T70" fmla="*/ 942 w 942"/>
              <a:gd name="T71" fmla="*/ 250 h 526"/>
              <a:gd name="T72" fmla="*/ 942 w 942"/>
              <a:gd name="T73" fmla="*/ 262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2" h="526">
                <a:moveTo>
                  <a:pt x="942" y="262"/>
                </a:moveTo>
                <a:lnTo>
                  <a:pt x="942" y="262"/>
                </a:lnTo>
                <a:lnTo>
                  <a:pt x="942" y="276"/>
                </a:lnTo>
                <a:lnTo>
                  <a:pt x="940" y="290"/>
                </a:lnTo>
                <a:lnTo>
                  <a:pt x="934" y="316"/>
                </a:lnTo>
                <a:lnTo>
                  <a:pt x="922" y="342"/>
                </a:lnTo>
                <a:lnTo>
                  <a:pt x="906" y="366"/>
                </a:lnTo>
                <a:lnTo>
                  <a:pt x="886" y="388"/>
                </a:lnTo>
                <a:lnTo>
                  <a:pt x="862" y="410"/>
                </a:lnTo>
                <a:lnTo>
                  <a:pt x="836" y="430"/>
                </a:lnTo>
                <a:lnTo>
                  <a:pt x="804" y="450"/>
                </a:lnTo>
                <a:lnTo>
                  <a:pt x="772" y="466"/>
                </a:lnTo>
                <a:lnTo>
                  <a:pt x="734" y="482"/>
                </a:lnTo>
                <a:lnTo>
                  <a:pt x="696" y="494"/>
                </a:lnTo>
                <a:lnTo>
                  <a:pt x="654" y="506"/>
                </a:lnTo>
                <a:lnTo>
                  <a:pt x="612" y="514"/>
                </a:lnTo>
                <a:lnTo>
                  <a:pt x="566" y="520"/>
                </a:lnTo>
                <a:lnTo>
                  <a:pt x="520" y="524"/>
                </a:lnTo>
                <a:lnTo>
                  <a:pt x="472" y="526"/>
                </a:lnTo>
                <a:lnTo>
                  <a:pt x="472" y="526"/>
                </a:lnTo>
                <a:lnTo>
                  <a:pt x="422" y="524"/>
                </a:lnTo>
                <a:lnTo>
                  <a:pt x="376" y="520"/>
                </a:lnTo>
                <a:lnTo>
                  <a:pt x="330" y="514"/>
                </a:lnTo>
                <a:lnTo>
                  <a:pt x="288" y="506"/>
                </a:lnTo>
                <a:lnTo>
                  <a:pt x="246" y="494"/>
                </a:lnTo>
                <a:lnTo>
                  <a:pt x="208" y="482"/>
                </a:lnTo>
                <a:lnTo>
                  <a:pt x="172" y="466"/>
                </a:lnTo>
                <a:lnTo>
                  <a:pt x="138" y="450"/>
                </a:lnTo>
                <a:lnTo>
                  <a:pt x="108" y="430"/>
                </a:lnTo>
                <a:lnTo>
                  <a:pt x="80" y="410"/>
                </a:lnTo>
                <a:lnTo>
                  <a:pt x="56" y="388"/>
                </a:lnTo>
                <a:lnTo>
                  <a:pt x="36" y="366"/>
                </a:lnTo>
                <a:lnTo>
                  <a:pt x="20" y="342"/>
                </a:lnTo>
                <a:lnTo>
                  <a:pt x="10" y="316"/>
                </a:lnTo>
                <a:lnTo>
                  <a:pt x="2" y="290"/>
                </a:lnTo>
                <a:lnTo>
                  <a:pt x="0" y="276"/>
                </a:lnTo>
                <a:lnTo>
                  <a:pt x="0" y="262"/>
                </a:lnTo>
                <a:lnTo>
                  <a:pt x="0" y="262"/>
                </a:lnTo>
                <a:lnTo>
                  <a:pt x="0" y="250"/>
                </a:lnTo>
                <a:lnTo>
                  <a:pt x="2" y="236"/>
                </a:lnTo>
                <a:lnTo>
                  <a:pt x="10" y="210"/>
                </a:lnTo>
                <a:lnTo>
                  <a:pt x="20" y="184"/>
                </a:lnTo>
                <a:lnTo>
                  <a:pt x="36" y="160"/>
                </a:lnTo>
                <a:lnTo>
                  <a:pt x="56" y="138"/>
                </a:lnTo>
                <a:lnTo>
                  <a:pt x="80" y="116"/>
                </a:lnTo>
                <a:lnTo>
                  <a:pt x="108" y="96"/>
                </a:lnTo>
                <a:lnTo>
                  <a:pt x="138" y="76"/>
                </a:lnTo>
                <a:lnTo>
                  <a:pt x="172" y="60"/>
                </a:lnTo>
                <a:lnTo>
                  <a:pt x="208" y="44"/>
                </a:lnTo>
                <a:lnTo>
                  <a:pt x="246" y="32"/>
                </a:lnTo>
                <a:lnTo>
                  <a:pt x="288" y="20"/>
                </a:lnTo>
                <a:lnTo>
                  <a:pt x="330" y="12"/>
                </a:lnTo>
                <a:lnTo>
                  <a:pt x="376" y="4"/>
                </a:lnTo>
                <a:lnTo>
                  <a:pt x="422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6" y="4"/>
                </a:lnTo>
                <a:lnTo>
                  <a:pt x="612" y="12"/>
                </a:lnTo>
                <a:lnTo>
                  <a:pt x="654" y="20"/>
                </a:lnTo>
                <a:lnTo>
                  <a:pt x="696" y="32"/>
                </a:lnTo>
                <a:lnTo>
                  <a:pt x="734" y="44"/>
                </a:lnTo>
                <a:lnTo>
                  <a:pt x="772" y="60"/>
                </a:lnTo>
                <a:lnTo>
                  <a:pt x="804" y="76"/>
                </a:lnTo>
                <a:lnTo>
                  <a:pt x="836" y="96"/>
                </a:lnTo>
                <a:lnTo>
                  <a:pt x="862" y="116"/>
                </a:lnTo>
                <a:lnTo>
                  <a:pt x="886" y="138"/>
                </a:lnTo>
                <a:lnTo>
                  <a:pt x="906" y="160"/>
                </a:lnTo>
                <a:lnTo>
                  <a:pt x="922" y="184"/>
                </a:lnTo>
                <a:lnTo>
                  <a:pt x="934" y="210"/>
                </a:lnTo>
                <a:lnTo>
                  <a:pt x="940" y="236"/>
                </a:lnTo>
                <a:lnTo>
                  <a:pt x="942" y="250"/>
                </a:lnTo>
                <a:lnTo>
                  <a:pt x="942" y="262"/>
                </a:lnTo>
                <a:lnTo>
                  <a:pt x="942" y="26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8" name="Line 26"/>
          <p:cNvSpPr>
            <a:spLocks noChangeShapeType="1"/>
          </p:cNvSpPr>
          <p:nvPr/>
        </p:nvSpPr>
        <p:spPr bwMode="auto">
          <a:xfrm flipH="1">
            <a:off x="4660900" y="2297113"/>
            <a:ext cx="361950" cy="3048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" name="Freeform 27"/>
          <p:cNvSpPr>
            <a:spLocks/>
          </p:cNvSpPr>
          <p:nvPr/>
        </p:nvSpPr>
        <p:spPr bwMode="auto">
          <a:xfrm>
            <a:off x="4619625" y="2566988"/>
            <a:ext cx="76200" cy="69850"/>
          </a:xfrm>
          <a:custGeom>
            <a:avLst/>
            <a:gdLst>
              <a:gd name="T0" fmla="*/ 0 w 48"/>
              <a:gd name="T1" fmla="*/ 44 h 44"/>
              <a:gd name="T2" fmla="*/ 24 w 48"/>
              <a:gd name="T3" fmla="*/ 0 h 44"/>
              <a:gd name="T4" fmla="*/ 28 w 48"/>
              <a:gd name="T5" fmla="*/ 22 h 44"/>
              <a:gd name="T6" fmla="*/ 48 w 48"/>
              <a:gd name="T7" fmla="*/ 28 h 44"/>
              <a:gd name="T8" fmla="*/ 0 w 48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44"/>
                </a:moveTo>
                <a:lnTo>
                  <a:pt x="24" y="0"/>
                </a:lnTo>
                <a:lnTo>
                  <a:pt x="28" y="22"/>
                </a:lnTo>
                <a:lnTo>
                  <a:pt x="48" y="28"/>
                </a:lnTo>
                <a:lnTo>
                  <a:pt x="0" y="4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" name="Freeform 28"/>
          <p:cNvSpPr>
            <a:spLocks/>
          </p:cNvSpPr>
          <p:nvPr/>
        </p:nvSpPr>
        <p:spPr bwMode="auto">
          <a:xfrm>
            <a:off x="4619625" y="2566988"/>
            <a:ext cx="76200" cy="69850"/>
          </a:xfrm>
          <a:custGeom>
            <a:avLst/>
            <a:gdLst>
              <a:gd name="T0" fmla="*/ 0 w 48"/>
              <a:gd name="T1" fmla="*/ 44 h 44"/>
              <a:gd name="T2" fmla="*/ 24 w 48"/>
              <a:gd name="T3" fmla="*/ 0 h 44"/>
              <a:gd name="T4" fmla="*/ 28 w 48"/>
              <a:gd name="T5" fmla="*/ 22 h 44"/>
              <a:gd name="T6" fmla="*/ 48 w 48"/>
              <a:gd name="T7" fmla="*/ 28 h 44"/>
              <a:gd name="T8" fmla="*/ 0 w 48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44"/>
                </a:moveTo>
                <a:lnTo>
                  <a:pt x="24" y="0"/>
                </a:lnTo>
                <a:lnTo>
                  <a:pt x="28" y="22"/>
                </a:lnTo>
                <a:lnTo>
                  <a:pt x="48" y="28"/>
                </a:lnTo>
                <a:lnTo>
                  <a:pt x="0" y="4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" name="Line 29"/>
          <p:cNvSpPr>
            <a:spLocks noChangeShapeType="1"/>
          </p:cNvSpPr>
          <p:nvPr/>
        </p:nvSpPr>
        <p:spPr bwMode="auto">
          <a:xfrm flipH="1">
            <a:off x="5349875" y="3741738"/>
            <a:ext cx="365125" cy="3048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" name="Freeform 30"/>
          <p:cNvSpPr>
            <a:spLocks/>
          </p:cNvSpPr>
          <p:nvPr/>
        </p:nvSpPr>
        <p:spPr bwMode="auto">
          <a:xfrm>
            <a:off x="5308600" y="4008438"/>
            <a:ext cx="79375" cy="73025"/>
          </a:xfrm>
          <a:custGeom>
            <a:avLst/>
            <a:gdLst>
              <a:gd name="T0" fmla="*/ 0 w 50"/>
              <a:gd name="T1" fmla="*/ 46 h 46"/>
              <a:gd name="T2" fmla="*/ 24 w 50"/>
              <a:gd name="T3" fmla="*/ 0 h 46"/>
              <a:gd name="T4" fmla="*/ 28 w 50"/>
              <a:gd name="T5" fmla="*/ 22 h 46"/>
              <a:gd name="T6" fmla="*/ 50 w 50"/>
              <a:gd name="T7" fmla="*/ 30 h 46"/>
              <a:gd name="T8" fmla="*/ 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46"/>
                </a:moveTo>
                <a:lnTo>
                  <a:pt x="24" y="0"/>
                </a:lnTo>
                <a:lnTo>
                  <a:pt x="28" y="22"/>
                </a:lnTo>
                <a:lnTo>
                  <a:pt x="50" y="30"/>
                </a:lnTo>
                <a:lnTo>
                  <a:pt x="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" name="Freeform 31"/>
          <p:cNvSpPr>
            <a:spLocks/>
          </p:cNvSpPr>
          <p:nvPr/>
        </p:nvSpPr>
        <p:spPr bwMode="auto">
          <a:xfrm>
            <a:off x="5308600" y="4008438"/>
            <a:ext cx="79375" cy="73025"/>
          </a:xfrm>
          <a:custGeom>
            <a:avLst/>
            <a:gdLst>
              <a:gd name="T0" fmla="*/ 0 w 50"/>
              <a:gd name="T1" fmla="*/ 46 h 46"/>
              <a:gd name="T2" fmla="*/ 24 w 50"/>
              <a:gd name="T3" fmla="*/ 0 h 46"/>
              <a:gd name="T4" fmla="*/ 28 w 50"/>
              <a:gd name="T5" fmla="*/ 22 h 46"/>
              <a:gd name="T6" fmla="*/ 50 w 50"/>
              <a:gd name="T7" fmla="*/ 30 h 46"/>
              <a:gd name="T8" fmla="*/ 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46"/>
                </a:moveTo>
                <a:lnTo>
                  <a:pt x="24" y="0"/>
                </a:lnTo>
                <a:lnTo>
                  <a:pt x="28" y="22"/>
                </a:lnTo>
                <a:lnTo>
                  <a:pt x="50" y="30"/>
                </a:lnTo>
                <a:lnTo>
                  <a:pt x="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" name="Freeform 32"/>
          <p:cNvSpPr>
            <a:spLocks/>
          </p:cNvSpPr>
          <p:nvPr/>
        </p:nvSpPr>
        <p:spPr bwMode="auto">
          <a:xfrm>
            <a:off x="3441700" y="2598738"/>
            <a:ext cx="139700" cy="971550"/>
          </a:xfrm>
          <a:custGeom>
            <a:avLst/>
            <a:gdLst>
              <a:gd name="T0" fmla="*/ 0 w 88"/>
              <a:gd name="T1" fmla="*/ 612 h 612"/>
              <a:gd name="T2" fmla="*/ 0 w 88"/>
              <a:gd name="T3" fmla="*/ 0 h 612"/>
              <a:gd name="T4" fmla="*/ 88 w 88"/>
              <a:gd name="T5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8" h="612">
                <a:moveTo>
                  <a:pt x="0" y="612"/>
                </a:moveTo>
                <a:lnTo>
                  <a:pt x="0" y="0"/>
                </a:lnTo>
                <a:lnTo>
                  <a:pt x="88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" name="Freeform 33"/>
          <p:cNvSpPr>
            <a:spLocks/>
          </p:cNvSpPr>
          <p:nvPr/>
        </p:nvSpPr>
        <p:spPr bwMode="auto">
          <a:xfrm>
            <a:off x="3559175" y="25669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" name="Freeform 34"/>
          <p:cNvSpPr>
            <a:spLocks/>
          </p:cNvSpPr>
          <p:nvPr/>
        </p:nvSpPr>
        <p:spPr bwMode="auto">
          <a:xfrm>
            <a:off x="3559175" y="25669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" name="Freeform 35"/>
          <p:cNvSpPr>
            <a:spLocks/>
          </p:cNvSpPr>
          <p:nvPr/>
        </p:nvSpPr>
        <p:spPr bwMode="auto">
          <a:xfrm>
            <a:off x="3260725" y="3570288"/>
            <a:ext cx="1114425" cy="803275"/>
          </a:xfrm>
          <a:custGeom>
            <a:avLst/>
            <a:gdLst>
              <a:gd name="T0" fmla="*/ 0 w 702"/>
              <a:gd name="T1" fmla="*/ 0 h 506"/>
              <a:gd name="T2" fmla="*/ 386 w 702"/>
              <a:gd name="T3" fmla="*/ 0 h 506"/>
              <a:gd name="T4" fmla="*/ 386 w 702"/>
              <a:gd name="T5" fmla="*/ 506 h 506"/>
              <a:gd name="T6" fmla="*/ 702 w 702"/>
              <a:gd name="T7" fmla="*/ 50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2" h="506">
                <a:moveTo>
                  <a:pt x="0" y="0"/>
                </a:moveTo>
                <a:lnTo>
                  <a:pt x="386" y="0"/>
                </a:lnTo>
                <a:lnTo>
                  <a:pt x="386" y="506"/>
                </a:lnTo>
                <a:lnTo>
                  <a:pt x="702" y="506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8" name="Freeform 36"/>
          <p:cNvSpPr>
            <a:spLocks/>
          </p:cNvSpPr>
          <p:nvPr/>
        </p:nvSpPr>
        <p:spPr bwMode="auto">
          <a:xfrm>
            <a:off x="4352925" y="43449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9" name="Freeform 37"/>
          <p:cNvSpPr>
            <a:spLocks/>
          </p:cNvSpPr>
          <p:nvPr/>
        </p:nvSpPr>
        <p:spPr bwMode="auto">
          <a:xfrm>
            <a:off x="4352925" y="43449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90" name="Rectangle 38"/>
          <p:cNvSpPr>
            <a:spLocks noChangeArrowheads="1"/>
          </p:cNvSpPr>
          <p:nvPr/>
        </p:nvSpPr>
        <p:spPr bwMode="auto">
          <a:xfrm>
            <a:off x="4619625" y="4189413"/>
            <a:ext cx="12391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informations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l’on pourra transmettre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214" name="Rectangle 62"/>
          <p:cNvSpPr>
            <a:spLocks noChangeArrowheads="1"/>
          </p:cNvSpPr>
          <p:nvPr/>
        </p:nvSpPr>
        <p:spPr bwMode="auto">
          <a:xfrm>
            <a:off x="2088920" y="3411538"/>
            <a:ext cx="103233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L’expérience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dont on aimerait parler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232" name="Rectangle 80"/>
          <p:cNvSpPr>
            <a:spLocks noChangeArrowheads="1"/>
          </p:cNvSpPr>
          <p:nvPr/>
        </p:nvSpPr>
        <p:spPr bwMode="auto">
          <a:xfrm>
            <a:off x="3813175" y="2452688"/>
            <a:ext cx="75661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informations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l’on taira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247" name="Rectangle 95"/>
          <p:cNvSpPr>
            <a:spLocks noChangeArrowheads="1"/>
          </p:cNvSpPr>
          <p:nvPr/>
        </p:nvSpPr>
        <p:spPr bwMode="auto">
          <a:xfrm>
            <a:off x="5153025" y="3589338"/>
            <a:ext cx="20213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qui est conceptualisable et généralisable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262" name="Rectangle 110"/>
          <p:cNvSpPr>
            <a:spLocks noChangeArrowheads="1"/>
          </p:cNvSpPr>
          <p:nvPr/>
        </p:nvSpPr>
        <p:spPr bwMode="auto">
          <a:xfrm>
            <a:off x="5048250" y="2195513"/>
            <a:ext cx="17456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qui est conjoncturel ou confidentiel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277" name="Rectangle 125"/>
          <p:cNvSpPr>
            <a:spLocks noChangeArrowheads="1"/>
          </p:cNvSpPr>
          <p:nvPr/>
        </p:nvSpPr>
        <p:spPr bwMode="auto">
          <a:xfrm>
            <a:off x="2832100" y="4767263"/>
            <a:ext cx="14218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filtre l’information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7763697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843808" y="6503990"/>
            <a:ext cx="352839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PHASES DE LA RECHERCHE D’IDÉES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DÉVELOPPER LA CRÉATIVITÉ DU GROUPE PROJET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Line 6"/>
          <p:cNvSpPr>
            <a:spLocks noChangeShapeType="1"/>
          </p:cNvSpPr>
          <p:nvPr/>
        </p:nvSpPr>
        <p:spPr bwMode="auto">
          <a:xfrm flipV="1">
            <a:off x="2397125" y="2401888"/>
            <a:ext cx="1847850" cy="11525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7"/>
          <p:cNvSpPr>
            <a:spLocks noChangeShapeType="1"/>
          </p:cNvSpPr>
          <p:nvPr/>
        </p:nvSpPr>
        <p:spPr bwMode="auto">
          <a:xfrm flipH="1" flipV="1">
            <a:off x="2397125" y="3554413"/>
            <a:ext cx="1847850" cy="12287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 flipH="1" flipV="1">
            <a:off x="4648200" y="2401888"/>
            <a:ext cx="1844675" cy="11525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flipV="1">
            <a:off x="4648200" y="3554413"/>
            <a:ext cx="1844675" cy="12287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838325" y="3268663"/>
            <a:ext cx="841375" cy="565150"/>
          </a:xfrm>
          <a:custGeom>
            <a:avLst/>
            <a:gdLst>
              <a:gd name="T0" fmla="*/ 530 w 530"/>
              <a:gd name="T1" fmla="*/ 178 h 356"/>
              <a:gd name="T2" fmla="*/ 524 w 530"/>
              <a:gd name="T3" fmla="*/ 214 h 356"/>
              <a:gd name="T4" fmla="*/ 508 w 530"/>
              <a:gd name="T5" fmla="*/ 248 h 356"/>
              <a:gd name="T6" fmla="*/ 484 w 530"/>
              <a:gd name="T7" fmla="*/ 278 h 356"/>
              <a:gd name="T8" fmla="*/ 452 w 530"/>
              <a:gd name="T9" fmla="*/ 304 h 356"/>
              <a:gd name="T10" fmla="*/ 412 w 530"/>
              <a:gd name="T11" fmla="*/ 326 h 356"/>
              <a:gd name="T12" fmla="*/ 368 w 530"/>
              <a:gd name="T13" fmla="*/ 342 h 356"/>
              <a:gd name="T14" fmla="*/ 318 w 530"/>
              <a:gd name="T15" fmla="*/ 354 h 356"/>
              <a:gd name="T16" fmla="*/ 264 w 530"/>
              <a:gd name="T17" fmla="*/ 356 h 356"/>
              <a:gd name="T18" fmla="*/ 238 w 530"/>
              <a:gd name="T19" fmla="*/ 356 h 356"/>
              <a:gd name="T20" fmla="*/ 186 w 530"/>
              <a:gd name="T21" fmla="*/ 348 h 356"/>
              <a:gd name="T22" fmla="*/ 138 w 530"/>
              <a:gd name="T23" fmla="*/ 336 h 356"/>
              <a:gd name="T24" fmla="*/ 96 w 530"/>
              <a:gd name="T25" fmla="*/ 316 h 356"/>
              <a:gd name="T26" fmla="*/ 60 w 530"/>
              <a:gd name="T27" fmla="*/ 292 h 356"/>
              <a:gd name="T28" fmla="*/ 32 w 530"/>
              <a:gd name="T29" fmla="*/ 264 h 356"/>
              <a:gd name="T30" fmla="*/ 12 w 530"/>
              <a:gd name="T31" fmla="*/ 232 h 356"/>
              <a:gd name="T32" fmla="*/ 2 w 530"/>
              <a:gd name="T33" fmla="*/ 196 h 356"/>
              <a:gd name="T34" fmla="*/ 0 w 530"/>
              <a:gd name="T35" fmla="*/ 178 h 356"/>
              <a:gd name="T36" fmla="*/ 6 w 530"/>
              <a:gd name="T37" fmla="*/ 142 h 356"/>
              <a:gd name="T38" fmla="*/ 20 w 530"/>
              <a:gd name="T39" fmla="*/ 108 h 356"/>
              <a:gd name="T40" fmla="*/ 46 w 530"/>
              <a:gd name="T41" fmla="*/ 78 h 356"/>
              <a:gd name="T42" fmla="*/ 78 w 530"/>
              <a:gd name="T43" fmla="*/ 52 h 356"/>
              <a:gd name="T44" fmla="*/ 116 w 530"/>
              <a:gd name="T45" fmla="*/ 30 h 356"/>
              <a:gd name="T46" fmla="*/ 162 w 530"/>
              <a:gd name="T47" fmla="*/ 14 h 356"/>
              <a:gd name="T48" fmla="*/ 212 w 530"/>
              <a:gd name="T49" fmla="*/ 4 h 356"/>
              <a:gd name="T50" fmla="*/ 264 w 530"/>
              <a:gd name="T51" fmla="*/ 0 h 356"/>
              <a:gd name="T52" fmla="*/ 292 w 530"/>
              <a:gd name="T53" fmla="*/ 0 h 356"/>
              <a:gd name="T54" fmla="*/ 344 w 530"/>
              <a:gd name="T55" fmla="*/ 8 h 356"/>
              <a:gd name="T56" fmla="*/ 390 w 530"/>
              <a:gd name="T57" fmla="*/ 22 h 356"/>
              <a:gd name="T58" fmla="*/ 434 w 530"/>
              <a:gd name="T59" fmla="*/ 40 h 356"/>
              <a:gd name="T60" fmla="*/ 470 w 530"/>
              <a:gd name="T61" fmla="*/ 64 h 356"/>
              <a:gd name="T62" fmla="*/ 498 w 530"/>
              <a:gd name="T63" fmla="*/ 92 h 356"/>
              <a:gd name="T64" fmla="*/ 518 w 530"/>
              <a:gd name="T65" fmla="*/ 126 h 356"/>
              <a:gd name="T66" fmla="*/ 528 w 530"/>
              <a:gd name="T6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0" h="356">
                <a:moveTo>
                  <a:pt x="530" y="178"/>
                </a:moveTo>
                <a:lnTo>
                  <a:pt x="530" y="178"/>
                </a:lnTo>
                <a:lnTo>
                  <a:pt x="528" y="196"/>
                </a:lnTo>
                <a:lnTo>
                  <a:pt x="524" y="214"/>
                </a:lnTo>
                <a:lnTo>
                  <a:pt x="518" y="232"/>
                </a:lnTo>
                <a:lnTo>
                  <a:pt x="508" y="248"/>
                </a:lnTo>
                <a:lnTo>
                  <a:pt x="498" y="264"/>
                </a:lnTo>
                <a:lnTo>
                  <a:pt x="484" y="278"/>
                </a:lnTo>
                <a:lnTo>
                  <a:pt x="470" y="292"/>
                </a:lnTo>
                <a:lnTo>
                  <a:pt x="452" y="304"/>
                </a:lnTo>
                <a:lnTo>
                  <a:pt x="434" y="316"/>
                </a:lnTo>
                <a:lnTo>
                  <a:pt x="412" y="326"/>
                </a:lnTo>
                <a:lnTo>
                  <a:pt x="390" y="336"/>
                </a:lnTo>
                <a:lnTo>
                  <a:pt x="368" y="342"/>
                </a:lnTo>
                <a:lnTo>
                  <a:pt x="344" y="348"/>
                </a:lnTo>
                <a:lnTo>
                  <a:pt x="318" y="354"/>
                </a:lnTo>
                <a:lnTo>
                  <a:pt x="292" y="356"/>
                </a:lnTo>
                <a:lnTo>
                  <a:pt x="264" y="356"/>
                </a:lnTo>
                <a:lnTo>
                  <a:pt x="264" y="356"/>
                </a:lnTo>
                <a:lnTo>
                  <a:pt x="238" y="356"/>
                </a:lnTo>
                <a:lnTo>
                  <a:pt x="212" y="354"/>
                </a:lnTo>
                <a:lnTo>
                  <a:pt x="186" y="348"/>
                </a:lnTo>
                <a:lnTo>
                  <a:pt x="162" y="342"/>
                </a:lnTo>
                <a:lnTo>
                  <a:pt x="138" y="336"/>
                </a:lnTo>
                <a:lnTo>
                  <a:pt x="116" y="326"/>
                </a:lnTo>
                <a:lnTo>
                  <a:pt x="96" y="316"/>
                </a:lnTo>
                <a:lnTo>
                  <a:pt x="78" y="304"/>
                </a:lnTo>
                <a:lnTo>
                  <a:pt x="60" y="292"/>
                </a:lnTo>
                <a:lnTo>
                  <a:pt x="46" y="278"/>
                </a:lnTo>
                <a:lnTo>
                  <a:pt x="32" y="264"/>
                </a:lnTo>
                <a:lnTo>
                  <a:pt x="20" y="248"/>
                </a:lnTo>
                <a:lnTo>
                  <a:pt x="12" y="232"/>
                </a:lnTo>
                <a:lnTo>
                  <a:pt x="6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6" y="142"/>
                </a:lnTo>
                <a:lnTo>
                  <a:pt x="12" y="126"/>
                </a:lnTo>
                <a:lnTo>
                  <a:pt x="20" y="108"/>
                </a:lnTo>
                <a:lnTo>
                  <a:pt x="32" y="92"/>
                </a:lnTo>
                <a:lnTo>
                  <a:pt x="46" y="78"/>
                </a:lnTo>
                <a:lnTo>
                  <a:pt x="60" y="64"/>
                </a:lnTo>
                <a:lnTo>
                  <a:pt x="78" y="52"/>
                </a:lnTo>
                <a:lnTo>
                  <a:pt x="96" y="40"/>
                </a:lnTo>
                <a:lnTo>
                  <a:pt x="116" y="30"/>
                </a:lnTo>
                <a:lnTo>
                  <a:pt x="138" y="22"/>
                </a:lnTo>
                <a:lnTo>
                  <a:pt x="162" y="14"/>
                </a:lnTo>
                <a:lnTo>
                  <a:pt x="186" y="8"/>
                </a:lnTo>
                <a:lnTo>
                  <a:pt x="212" y="4"/>
                </a:lnTo>
                <a:lnTo>
                  <a:pt x="238" y="0"/>
                </a:lnTo>
                <a:lnTo>
                  <a:pt x="264" y="0"/>
                </a:lnTo>
                <a:lnTo>
                  <a:pt x="264" y="0"/>
                </a:lnTo>
                <a:lnTo>
                  <a:pt x="292" y="0"/>
                </a:lnTo>
                <a:lnTo>
                  <a:pt x="318" y="4"/>
                </a:lnTo>
                <a:lnTo>
                  <a:pt x="344" y="8"/>
                </a:lnTo>
                <a:lnTo>
                  <a:pt x="368" y="14"/>
                </a:lnTo>
                <a:lnTo>
                  <a:pt x="390" y="22"/>
                </a:lnTo>
                <a:lnTo>
                  <a:pt x="412" y="30"/>
                </a:lnTo>
                <a:lnTo>
                  <a:pt x="434" y="40"/>
                </a:lnTo>
                <a:lnTo>
                  <a:pt x="452" y="52"/>
                </a:lnTo>
                <a:lnTo>
                  <a:pt x="470" y="64"/>
                </a:lnTo>
                <a:lnTo>
                  <a:pt x="484" y="78"/>
                </a:lnTo>
                <a:lnTo>
                  <a:pt x="498" y="92"/>
                </a:lnTo>
                <a:lnTo>
                  <a:pt x="508" y="108"/>
                </a:lnTo>
                <a:lnTo>
                  <a:pt x="518" y="126"/>
                </a:lnTo>
                <a:lnTo>
                  <a:pt x="524" y="142"/>
                </a:lnTo>
                <a:lnTo>
                  <a:pt x="528" y="160"/>
                </a:lnTo>
                <a:lnTo>
                  <a:pt x="530" y="17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1838325" y="3268663"/>
            <a:ext cx="841375" cy="565150"/>
          </a:xfrm>
          <a:custGeom>
            <a:avLst/>
            <a:gdLst>
              <a:gd name="T0" fmla="*/ 530 w 530"/>
              <a:gd name="T1" fmla="*/ 178 h 356"/>
              <a:gd name="T2" fmla="*/ 524 w 530"/>
              <a:gd name="T3" fmla="*/ 214 h 356"/>
              <a:gd name="T4" fmla="*/ 508 w 530"/>
              <a:gd name="T5" fmla="*/ 248 h 356"/>
              <a:gd name="T6" fmla="*/ 484 w 530"/>
              <a:gd name="T7" fmla="*/ 278 h 356"/>
              <a:gd name="T8" fmla="*/ 452 w 530"/>
              <a:gd name="T9" fmla="*/ 304 h 356"/>
              <a:gd name="T10" fmla="*/ 412 w 530"/>
              <a:gd name="T11" fmla="*/ 326 h 356"/>
              <a:gd name="T12" fmla="*/ 368 w 530"/>
              <a:gd name="T13" fmla="*/ 342 h 356"/>
              <a:gd name="T14" fmla="*/ 318 w 530"/>
              <a:gd name="T15" fmla="*/ 354 h 356"/>
              <a:gd name="T16" fmla="*/ 264 w 530"/>
              <a:gd name="T17" fmla="*/ 356 h 356"/>
              <a:gd name="T18" fmla="*/ 238 w 530"/>
              <a:gd name="T19" fmla="*/ 356 h 356"/>
              <a:gd name="T20" fmla="*/ 186 w 530"/>
              <a:gd name="T21" fmla="*/ 348 h 356"/>
              <a:gd name="T22" fmla="*/ 138 w 530"/>
              <a:gd name="T23" fmla="*/ 336 h 356"/>
              <a:gd name="T24" fmla="*/ 96 w 530"/>
              <a:gd name="T25" fmla="*/ 316 h 356"/>
              <a:gd name="T26" fmla="*/ 60 w 530"/>
              <a:gd name="T27" fmla="*/ 292 h 356"/>
              <a:gd name="T28" fmla="*/ 32 w 530"/>
              <a:gd name="T29" fmla="*/ 264 h 356"/>
              <a:gd name="T30" fmla="*/ 12 w 530"/>
              <a:gd name="T31" fmla="*/ 232 h 356"/>
              <a:gd name="T32" fmla="*/ 2 w 530"/>
              <a:gd name="T33" fmla="*/ 196 h 356"/>
              <a:gd name="T34" fmla="*/ 0 w 530"/>
              <a:gd name="T35" fmla="*/ 178 h 356"/>
              <a:gd name="T36" fmla="*/ 6 w 530"/>
              <a:gd name="T37" fmla="*/ 142 h 356"/>
              <a:gd name="T38" fmla="*/ 20 w 530"/>
              <a:gd name="T39" fmla="*/ 108 h 356"/>
              <a:gd name="T40" fmla="*/ 46 w 530"/>
              <a:gd name="T41" fmla="*/ 78 h 356"/>
              <a:gd name="T42" fmla="*/ 78 w 530"/>
              <a:gd name="T43" fmla="*/ 52 h 356"/>
              <a:gd name="T44" fmla="*/ 116 w 530"/>
              <a:gd name="T45" fmla="*/ 30 h 356"/>
              <a:gd name="T46" fmla="*/ 162 w 530"/>
              <a:gd name="T47" fmla="*/ 14 h 356"/>
              <a:gd name="T48" fmla="*/ 212 w 530"/>
              <a:gd name="T49" fmla="*/ 4 h 356"/>
              <a:gd name="T50" fmla="*/ 264 w 530"/>
              <a:gd name="T51" fmla="*/ 0 h 356"/>
              <a:gd name="T52" fmla="*/ 292 w 530"/>
              <a:gd name="T53" fmla="*/ 0 h 356"/>
              <a:gd name="T54" fmla="*/ 344 w 530"/>
              <a:gd name="T55" fmla="*/ 8 h 356"/>
              <a:gd name="T56" fmla="*/ 390 w 530"/>
              <a:gd name="T57" fmla="*/ 22 h 356"/>
              <a:gd name="T58" fmla="*/ 434 w 530"/>
              <a:gd name="T59" fmla="*/ 40 h 356"/>
              <a:gd name="T60" fmla="*/ 470 w 530"/>
              <a:gd name="T61" fmla="*/ 64 h 356"/>
              <a:gd name="T62" fmla="*/ 498 w 530"/>
              <a:gd name="T63" fmla="*/ 92 h 356"/>
              <a:gd name="T64" fmla="*/ 518 w 530"/>
              <a:gd name="T65" fmla="*/ 126 h 356"/>
              <a:gd name="T66" fmla="*/ 528 w 530"/>
              <a:gd name="T6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0" h="356">
                <a:moveTo>
                  <a:pt x="530" y="178"/>
                </a:moveTo>
                <a:lnTo>
                  <a:pt x="530" y="178"/>
                </a:lnTo>
                <a:lnTo>
                  <a:pt x="528" y="196"/>
                </a:lnTo>
                <a:lnTo>
                  <a:pt x="524" y="214"/>
                </a:lnTo>
                <a:lnTo>
                  <a:pt x="518" y="232"/>
                </a:lnTo>
                <a:lnTo>
                  <a:pt x="508" y="248"/>
                </a:lnTo>
                <a:lnTo>
                  <a:pt x="498" y="264"/>
                </a:lnTo>
                <a:lnTo>
                  <a:pt x="484" y="278"/>
                </a:lnTo>
                <a:lnTo>
                  <a:pt x="470" y="292"/>
                </a:lnTo>
                <a:lnTo>
                  <a:pt x="452" y="304"/>
                </a:lnTo>
                <a:lnTo>
                  <a:pt x="434" y="316"/>
                </a:lnTo>
                <a:lnTo>
                  <a:pt x="412" y="326"/>
                </a:lnTo>
                <a:lnTo>
                  <a:pt x="390" y="336"/>
                </a:lnTo>
                <a:lnTo>
                  <a:pt x="368" y="342"/>
                </a:lnTo>
                <a:lnTo>
                  <a:pt x="344" y="348"/>
                </a:lnTo>
                <a:lnTo>
                  <a:pt x="318" y="354"/>
                </a:lnTo>
                <a:lnTo>
                  <a:pt x="292" y="356"/>
                </a:lnTo>
                <a:lnTo>
                  <a:pt x="264" y="356"/>
                </a:lnTo>
                <a:lnTo>
                  <a:pt x="264" y="356"/>
                </a:lnTo>
                <a:lnTo>
                  <a:pt x="238" y="356"/>
                </a:lnTo>
                <a:lnTo>
                  <a:pt x="212" y="354"/>
                </a:lnTo>
                <a:lnTo>
                  <a:pt x="186" y="348"/>
                </a:lnTo>
                <a:lnTo>
                  <a:pt x="162" y="342"/>
                </a:lnTo>
                <a:lnTo>
                  <a:pt x="138" y="336"/>
                </a:lnTo>
                <a:lnTo>
                  <a:pt x="116" y="326"/>
                </a:lnTo>
                <a:lnTo>
                  <a:pt x="96" y="316"/>
                </a:lnTo>
                <a:lnTo>
                  <a:pt x="78" y="304"/>
                </a:lnTo>
                <a:lnTo>
                  <a:pt x="60" y="292"/>
                </a:lnTo>
                <a:lnTo>
                  <a:pt x="46" y="278"/>
                </a:lnTo>
                <a:lnTo>
                  <a:pt x="32" y="264"/>
                </a:lnTo>
                <a:lnTo>
                  <a:pt x="20" y="248"/>
                </a:lnTo>
                <a:lnTo>
                  <a:pt x="12" y="232"/>
                </a:lnTo>
                <a:lnTo>
                  <a:pt x="6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6" y="142"/>
                </a:lnTo>
                <a:lnTo>
                  <a:pt x="12" y="126"/>
                </a:lnTo>
                <a:lnTo>
                  <a:pt x="20" y="108"/>
                </a:lnTo>
                <a:lnTo>
                  <a:pt x="32" y="92"/>
                </a:lnTo>
                <a:lnTo>
                  <a:pt x="46" y="78"/>
                </a:lnTo>
                <a:lnTo>
                  <a:pt x="60" y="64"/>
                </a:lnTo>
                <a:lnTo>
                  <a:pt x="78" y="52"/>
                </a:lnTo>
                <a:lnTo>
                  <a:pt x="96" y="40"/>
                </a:lnTo>
                <a:lnTo>
                  <a:pt x="116" y="30"/>
                </a:lnTo>
                <a:lnTo>
                  <a:pt x="138" y="22"/>
                </a:lnTo>
                <a:lnTo>
                  <a:pt x="162" y="14"/>
                </a:lnTo>
                <a:lnTo>
                  <a:pt x="186" y="8"/>
                </a:lnTo>
                <a:lnTo>
                  <a:pt x="212" y="4"/>
                </a:lnTo>
                <a:lnTo>
                  <a:pt x="238" y="0"/>
                </a:lnTo>
                <a:lnTo>
                  <a:pt x="264" y="0"/>
                </a:lnTo>
                <a:lnTo>
                  <a:pt x="264" y="0"/>
                </a:lnTo>
                <a:lnTo>
                  <a:pt x="292" y="0"/>
                </a:lnTo>
                <a:lnTo>
                  <a:pt x="318" y="4"/>
                </a:lnTo>
                <a:lnTo>
                  <a:pt x="344" y="8"/>
                </a:lnTo>
                <a:lnTo>
                  <a:pt x="368" y="14"/>
                </a:lnTo>
                <a:lnTo>
                  <a:pt x="390" y="22"/>
                </a:lnTo>
                <a:lnTo>
                  <a:pt x="412" y="30"/>
                </a:lnTo>
                <a:lnTo>
                  <a:pt x="434" y="40"/>
                </a:lnTo>
                <a:lnTo>
                  <a:pt x="452" y="52"/>
                </a:lnTo>
                <a:lnTo>
                  <a:pt x="470" y="64"/>
                </a:lnTo>
                <a:lnTo>
                  <a:pt x="484" y="78"/>
                </a:lnTo>
                <a:lnTo>
                  <a:pt x="498" y="92"/>
                </a:lnTo>
                <a:lnTo>
                  <a:pt x="508" y="108"/>
                </a:lnTo>
                <a:lnTo>
                  <a:pt x="518" y="126"/>
                </a:lnTo>
                <a:lnTo>
                  <a:pt x="524" y="142"/>
                </a:lnTo>
                <a:lnTo>
                  <a:pt x="528" y="160"/>
                </a:lnTo>
                <a:lnTo>
                  <a:pt x="530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1838325" y="3268663"/>
            <a:ext cx="841375" cy="565150"/>
          </a:xfrm>
          <a:custGeom>
            <a:avLst/>
            <a:gdLst>
              <a:gd name="T0" fmla="*/ 530 w 530"/>
              <a:gd name="T1" fmla="*/ 178 h 356"/>
              <a:gd name="T2" fmla="*/ 524 w 530"/>
              <a:gd name="T3" fmla="*/ 214 h 356"/>
              <a:gd name="T4" fmla="*/ 508 w 530"/>
              <a:gd name="T5" fmla="*/ 248 h 356"/>
              <a:gd name="T6" fmla="*/ 484 w 530"/>
              <a:gd name="T7" fmla="*/ 278 h 356"/>
              <a:gd name="T8" fmla="*/ 452 w 530"/>
              <a:gd name="T9" fmla="*/ 304 h 356"/>
              <a:gd name="T10" fmla="*/ 412 w 530"/>
              <a:gd name="T11" fmla="*/ 326 h 356"/>
              <a:gd name="T12" fmla="*/ 368 w 530"/>
              <a:gd name="T13" fmla="*/ 342 h 356"/>
              <a:gd name="T14" fmla="*/ 318 w 530"/>
              <a:gd name="T15" fmla="*/ 354 h 356"/>
              <a:gd name="T16" fmla="*/ 264 w 530"/>
              <a:gd name="T17" fmla="*/ 356 h 356"/>
              <a:gd name="T18" fmla="*/ 238 w 530"/>
              <a:gd name="T19" fmla="*/ 356 h 356"/>
              <a:gd name="T20" fmla="*/ 186 w 530"/>
              <a:gd name="T21" fmla="*/ 348 h 356"/>
              <a:gd name="T22" fmla="*/ 138 w 530"/>
              <a:gd name="T23" fmla="*/ 336 h 356"/>
              <a:gd name="T24" fmla="*/ 96 w 530"/>
              <a:gd name="T25" fmla="*/ 316 h 356"/>
              <a:gd name="T26" fmla="*/ 60 w 530"/>
              <a:gd name="T27" fmla="*/ 292 h 356"/>
              <a:gd name="T28" fmla="*/ 32 w 530"/>
              <a:gd name="T29" fmla="*/ 264 h 356"/>
              <a:gd name="T30" fmla="*/ 12 w 530"/>
              <a:gd name="T31" fmla="*/ 232 h 356"/>
              <a:gd name="T32" fmla="*/ 2 w 530"/>
              <a:gd name="T33" fmla="*/ 196 h 356"/>
              <a:gd name="T34" fmla="*/ 0 w 530"/>
              <a:gd name="T35" fmla="*/ 178 h 356"/>
              <a:gd name="T36" fmla="*/ 6 w 530"/>
              <a:gd name="T37" fmla="*/ 142 h 356"/>
              <a:gd name="T38" fmla="*/ 20 w 530"/>
              <a:gd name="T39" fmla="*/ 108 h 356"/>
              <a:gd name="T40" fmla="*/ 46 w 530"/>
              <a:gd name="T41" fmla="*/ 78 h 356"/>
              <a:gd name="T42" fmla="*/ 78 w 530"/>
              <a:gd name="T43" fmla="*/ 52 h 356"/>
              <a:gd name="T44" fmla="*/ 116 w 530"/>
              <a:gd name="T45" fmla="*/ 30 h 356"/>
              <a:gd name="T46" fmla="*/ 162 w 530"/>
              <a:gd name="T47" fmla="*/ 14 h 356"/>
              <a:gd name="T48" fmla="*/ 212 w 530"/>
              <a:gd name="T49" fmla="*/ 4 h 356"/>
              <a:gd name="T50" fmla="*/ 264 w 530"/>
              <a:gd name="T51" fmla="*/ 0 h 356"/>
              <a:gd name="T52" fmla="*/ 292 w 530"/>
              <a:gd name="T53" fmla="*/ 0 h 356"/>
              <a:gd name="T54" fmla="*/ 344 w 530"/>
              <a:gd name="T55" fmla="*/ 8 h 356"/>
              <a:gd name="T56" fmla="*/ 390 w 530"/>
              <a:gd name="T57" fmla="*/ 22 h 356"/>
              <a:gd name="T58" fmla="*/ 434 w 530"/>
              <a:gd name="T59" fmla="*/ 40 h 356"/>
              <a:gd name="T60" fmla="*/ 470 w 530"/>
              <a:gd name="T61" fmla="*/ 64 h 356"/>
              <a:gd name="T62" fmla="*/ 498 w 530"/>
              <a:gd name="T63" fmla="*/ 92 h 356"/>
              <a:gd name="T64" fmla="*/ 518 w 530"/>
              <a:gd name="T65" fmla="*/ 126 h 356"/>
              <a:gd name="T66" fmla="*/ 528 w 530"/>
              <a:gd name="T67" fmla="*/ 160 h 356"/>
              <a:gd name="T68" fmla="*/ 530 w 530"/>
              <a:gd name="T69" fmla="*/ 178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0" h="356">
                <a:moveTo>
                  <a:pt x="530" y="178"/>
                </a:moveTo>
                <a:lnTo>
                  <a:pt x="530" y="178"/>
                </a:lnTo>
                <a:lnTo>
                  <a:pt x="528" y="196"/>
                </a:lnTo>
                <a:lnTo>
                  <a:pt x="524" y="214"/>
                </a:lnTo>
                <a:lnTo>
                  <a:pt x="518" y="232"/>
                </a:lnTo>
                <a:lnTo>
                  <a:pt x="508" y="248"/>
                </a:lnTo>
                <a:lnTo>
                  <a:pt x="498" y="264"/>
                </a:lnTo>
                <a:lnTo>
                  <a:pt x="484" y="278"/>
                </a:lnTo>
                <a:lnTo>
                  <a:pt x="470" y="292"/>
                </a:lnTo>
                <a:lnTo>
                  <a:pt x="452" y="304"/>
                </a:lnTo>
                <a:lnTo>
                  <a:pt x="434" y="316"/>
                </a:lnTo>
                <a:lnTo>
                  <a:pt x="412" y="326"/>
                </a:lnTo>
                <a:lnTo>
                  <a:pt x="390" y="336"/>
                </a:lnTo>
                <a:lnTo>
                  <a:pt x="368" y="342"/>
                </a:lnTo>
                <a:lnTo>
                  <a:pt x="344" y="348"/>
                </a:lnTo>
                <a:lnTo>
                  <a:pt x="318" y="354"/>
                </a:lnTo>
                <a:lnTo>
                  <a:pt x="292" y="356"/>
                </a:lnTo>
                <a:lnTo>
                  <a:pt x="264" y="356"/>
                </a:lnTo>
                <a:lnTo>
                  <a:pt x="264" y="356"/>
                </a:lnTo>
                <a:lnTo>
                  <a:pt x="238" y="356"/>
                </a:lnTo>
                <a:lnTo>
                  <a:pt x="212" y="354"/>
                </a:lnTo>
                <a:lnTo>
                  <a:pt x="186" y="348"/>
                </a:lnTo>
                <a:lnTo>
                  <a:pt x="162" y="342"/>
                </a:lnTo>
                <a:lnTo>
                  <a:pt x="138" y="336"/>
                </a:lnTo>
                <a:lnTo>
                  <a:pt x="116" y="326"/>
                </a:lnTo>
                <a:lnTo>
                  <a:pt x="96" y="316"/>
                </a:lnTo>
                <a:lnTo>
                  <a:pt x="78" y="304"/>
                </a:lnTo>
                <a:lnTo>
                  <a:pt x="60" y="292"/>
                </a:lnTo>
                <a:lnTo>
                  <a:pt x="46" y="278"/>
                </a:lnTo>
                <a:lnTo>
                  <a:pt x="32" y="264"/>
                </a:lnTo>
                <a:lnTo>
                  <a:pt x="20" y="248"/>
                </a:lnTo>
                <a:lnTo>
                  <a:pt x="12" y="232"/>
                </a:lnTo>
                <a:lnTo>
                  <a:pt x="6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6" y="142"/>
                </a:lnTo>
                <a:lnTo>
                  <a:pt x="12" y="126"/>
                </a:lnTo>
                <a:lnTo>
                  <a:pt x="20" y="108"/>
                </a:lnTo>
                <a:lnTo>
                  <a:pt x="32" y="92"/>
                </a:lnTo>
                <a:lnTo>
                  <a:pt x="46" y="78"/>
                </a:lnTo>
                <a:lnTo>
                  <a:pt x="60" y="64"/>
                </a:lnTo>
                <a:lnTo>
                  <a:pt x="78" y="52"/>
                </a:lnTo>
                <a:lnTo>
                  <a:pt x="96" y="40"/>
                </a:lnTo>
                <a:lnTo>
                  <a:pt x="116" y="30"/>
                </a:lnTo>
                <a:lnTo>
                  <a:pt x="138" y="22"/>
                </a:lnTo>
                <a:lnTo>
                  <a:pt x="162" y="14"/>
                </a:lnTo>
                <a:lnTo>
                  <a:pt x="186" y="8"/>
                </a:lnTo>
                <a:lnTo>
                  <a:pt x="212" y="4"/>
                </a:lnTo>
                <a:lnTo>
                  <a:pt x="238" y="0"/>
                </a:lnTo>
                <a:lnTo>
                  <a:pt x="264" y="0"/>
                </a:lnTo>
                <a:lnTo>
                  <a:pt x="264" y="0"/>
                </a:lnTo>
                <a:lnTo>
                  <a:pt x="292" y="0"/>
                </a:lnTo>
                <a:lnTo>
                  <a:pt x="318" y="4"/>
                </a:lnTo>
                <a:lnTo>
                  <a:pt x="344" y="8"/>
                </a:lnTo>
                <a:lnTo>
                  <a:pt x="368" y="14"/>
                </a:lnTo>
                <a:lnTo>
                  <a:pt x="390" y="22"/>
                </a:lnTo>
                <a:lnTo>
                  <a:pt x="412" y="30"/>
                </a:lnTo>
                <a:lnTo>
                  <a:pt x="434" y="40"/>
                </a:lnTo>
                <a:lnTo>
                  <a:pt x="452" y="52"/>
                </a:lnTo>
                <a:lnTo>
                  <a:pt x="470" y="64"/>
                </a:lnTo>
                <a:lnTo>
                  <a:pt x="484" y="78"/>
                </a:lnTo>
                <a:lnTo>
                  <a:pt x="498" y="92"/>
                </a:lnTo>
                <a:lnTo>
                  <a:pt x="508" y="108"/>
                </a:lnTo>
                <a:lnTo>
                  <a:pt x="518" y="126"/>
                </a:lnTo>
                <a:lnTo>
                  <a:pt x="524" y="142"/>
                </a:lnTo>
                <a:lnTo>
                  <a:pt x="528" y="160"/>
                </a:lnTo>
                <a:lnTo>
                  <a:pt x="530" y="178"/>
                </a:lnTo>
                <a:lnTo>
                  <a:pt x="530" y="17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1984375" y="3421063"/>
            <a:ext cx="549275" cy="282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1984375" y="3421063"/>
            <a:ext cx="549275" cy="282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6213475" y="3268663"/>
            <a:ext cx="568325" cy="565150"/>
          </a:xfrm>
          <a:custGeom>
            <a:avLst/>
            <a:gdLst>
              <a:gd name="T0" fmla="*/ 358 w 358"/>
              <a:gd name="T1" fmla="*/ 178 h 356"/>
              <a:gd name="T2" fmla="*/ 354 w 358"/>
              <a:gd name="T3" fmla="*/ 214 h 356"/>
              <a:gd name="T4" fmla="*/ 344 w 358"/>
              <a:gd name="T5" fmla="*/ 248 h 356"/>
              <a:gd name="T6" fmla="*/ 328 w 358"/>
              <a:gd name="T7" fmla="*/ 278 h 356"/>
              <a:gd name="T8" fmla="*/ 306 w 358"/>
              <a:gd name="T9" fmla="*/ 304 h 356"/>
              <a:gd name="T10" fmla="*/ 280 w 358"/>
              <a:gd name="T11" fmla="*/ 326 h 356"/>
              <a:gd name="T12" fmla="*/ 248 w 358"/>
              <a:gd name="T13" fmla="*/ 342 h 356"/>
              <a:gd name="T14" fmla="*/ 216 w 358"/>
              <a:gd name="T15" fmla="*/ 354 h 356"/>
              <a:gd name="T16" fmla="*/ 180 w 358"/>
              <a:gd name="T17" fmla="*/ 356 h 356"/>
              <a:gd name="T18" fmla="*/ 162 w 358"/>
              <a:gd name="T19" fmla="*/ 356 h 356"/>
              <a:gd name="T20" fmla="*/ 126 w 358"/>
              <a:gd name="T21" fmla="*/ 348 h 356"/>
              <a:gd name="T22" fmla="*/ 94 w 358"/>
              <a:gd name="T23" fmla="*/ 336 h 356"/>
              <a:gd name="T24" fmla="*/ 66 w 358"/>
              <a:gd name="T25" fmla="*/ 316 h 356"/>
              <a:gd name="T26" fmla="*/ 42 w 358"/>
              <a:gd name="T27" fmla="*/ 292 h 356"/>
              <a:gd name="T28" fmla="*/ 22 w 358"/>
              <a:gd name="T29" fmla="*/ 264 h 356"/>
              <a:gd name="T30" fmla="*/ 8 w 358"/>
              <a:gd name="T31" fmla="*/ 232 h 356"/>
              <a:gd name="T32" fmla="*/ 2 w 358"/>
              <a:gd name="T33" fmla="*/ 196 h 356"/>
              <a:gd name="T34" fmla="*/ 0 w 358"/>
              <a:gd name="T35" fmla="*/ 178 h 356"/>
              <a:gd name="T36" fmla="*/ 4 w 358"/>
              <a:gd name="T37" fmla="*/ 142 h 356"/>
              <a:gd name="T38" fmla="*/ 14 w 358"/>
              <a:gd name="T39" fmla="*/ 108 h 356"/>
              <a:gd name="T40" fmla="*/ 32 w 358"/>
              <a:gd name="T41" fmla="*/ 78 h 356"/>
              <a:gd name="T42" fmla="*/ 52 w 358"/>
              <a:gd name="T43" fmla="*/ 52 h 356"/>
              <a:gd name="T44" fmla="*/ 80 w 358"/>
              <a:gd name="T45" fmla="*/ 30 h 356"/>
              <a:gd name="T46" fmla="*/ 110 w 358"/>
              <a:gd name="T47" fmla="*/ 14 h 356"/>
              <a:gd name="T48" fmla="*/ 144 w 358"/>
              <a:gd name="T49" fmla="*/ 4 h 356"/>
              <a:gd name="T50" fmla="*/ 180 w 358"/>
              <a:gd name="T51" fmla="*/ 0 h 356"/>
              <a:gd name="T52" fmla="*/ 198 w 358"/>
              <a:gd name="T53" fmla="*/ 0 h 356"/>
              <a:gd name="T54" fmla="*/ 232 w 358"/>
              <a:gd name="T55" fmla="*/ 8 h 356"/>
              <a:gd name="T56" fmla="*/ 264 w 358"/>
              <a:gd name="T57" fmla="*/ 22 h 356"/>
              <a:gd name="T58" fmla="*/ 292 w 358"/>
              <a:gd name="T59" fmla="*/ 40 h 356"/>
              <a:gd name="T60" fmla="*/ 318 w 358"/>
              <a:gd name="T61" fmla="*/ 64 h 356"/>
              <a:gd name="T62" fmla="*/ 336 w 358"/>
              <a:gd name="T63" fmla="*/ 92 h 356"/>
              <a:gd name="T64" fmla="*/ 350 w 358"/>
              <a:gd name="T65" fmla="*/ 126 h 356"/>
              <a:gd name="T66" fmla="*/ 358 w 358"/>
              <a:gd name="T6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8" h="356">
                <a:moveTo>
                  <a:pt x="358" y="178"/>
                </a:moveTo>
                <a:lnTo>
                  <a:pt x="358" y="178"/>
                </a:lnTo>
                <a:lnTo>
                  <a:pt x="358" y="196"/>
                </a:lnTo>
                <a:lnTo>
                  <a:pt x="354" y="214"/>
                </a:lnTo>
                <a:lnTo>
                  <a:pt x="350" y="232"/>
                </a:lnTo>
                <a:lnTo>
                  <a:pt x="344" y="248"/>
                </a:lnTo>
                <a:lnTo>
                  <a:pt x="336" y="264"/>
                </a:lnTo>
                <a:lnTo>
                  <a:pt x="328" y="278"/>
                </a:lnTo>
                <a:lnTo>
                  <a:pt x="318" y="292"/>
                </a:lnTo>
                <a:lnTo>
                  <a:pt x="306" y="304"/>
                </a:lnTo>
                <a:lnTo>
                  <a:pt x="292" y="316"/>
                </a:lnTo>
                <a:lnTo>
                  <a:pt x="280" y="326"/>
                </a:lnTo>
                <a:lnTo>
                  <a:pt x="264" y="336"/>
                </a:lnTo>
                <a:lnTo>
                  <a:pt x="248" y="342"/>
                </a:lnTo>
                <a:lnTo>
                  <a:pt x="232" y="348"/>
                </a:lnTo>
                <a:lnTo>
                  <a:pt x="216" y="354"/>
                </a:lnTo>
                <a:lnTo>
                  <a:pt x="198" y="356"/>
                </a:lnTo>
                <a:lnTo>
                  <a:pt x="180" y="356"/>
                </a:lnTo>
                <a:lnTo>
                  <a:pt x="180" y="356"/>
                </a:lnTo>
                <a:lnTo>
                  <a:pt x="162" y="356"/>
                </a:lnTo>
                <a:lnTo>
                  <a:pt x="144" y="354"/>
                </a:lnTo>
                <a:lnTo>
                  <a:pt x="126" y="348"/>
                </a:lnTo>
                <a:lnTo>
                  <a:pt x="110" y="342"/>
                </a:lnTo>
                <a:lnTo>
                  <a:pt x="94" y="336"/>
                </a:lnTo>
                <a:lnTo>
                  <a:pt x="80" y="326"/>
                </a:lnTo>
                <a:lnTo>
                  <a:pt x="66" y="316"/>
                </a:lnTo>
                <a:lnTo>
                  <a:pt x="52" y="304"/>
                </a:lnTo>
                <a:lnTo>
                  <a:pt x="42" y="292"/>
                </a:lnTo>
                <a:lnTo>
                  <a:pt x="32" y="278"/>
                </a:lnTo>
                <a:lnTo>
                  <a:pt x="22" y="264"/>
                </a:lnTo>
                <a:lnTo>
                  <a:pt x="14" y="248"/>
                </a:lnTo>
                <a:lnTo>
                  <a:pt x="8" y="232"/>
                </a:lnTo>
                <a:lnTo>
                  <a:pt x="4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4" y="142"/>
                </a:lnTo>
                <a:lnTo>
                  <a:pt x="8" y="126"/>
                </a:lnTo>
                <a:lnTo>
                  <a:pt x="14" y="108"/>
                </a:lnTo>
                <a:lnTo>
                  <a:pt x="22" y="92"/>
                </a:lnTo>
                <a:lnTo>
                  <a:pt x="32" y="78"/>
                </a:lnTo>
                <a:lnTo>
                  <a:pt x="42" y="64"/>
                </a:lnTo>
                <a:lnTo>
                  <a:pt x="52" y="52"/>
                </a:lnTo>
                <a:lnTo>
                  <a:pt x="66" y="40"/>
                </a:lnTo>
                <a:lnTo>
                  <a:pt x="80" y="30"/>
                </a:lnTo>
                <a:lnTo>
                  <a:pt x="94" y="22"/>
                </a:lnTo>
                <a:lnTo>
                  <a:pt x="110" y="14"/>
                </a:lnTo>
                <a:lnTo>
                  <a:pt x="126" y="8"/>
                </a:lnTo>
                <a:lnTo>
                  <a:pt x="144" y="4"/>
                </a:lnTo>
                <a:lnTo>
                  <a:pt x="162" y="0"/>
                </a:lnTo>
                <a:lnTo>
                  <a:pt x="180" y="0"/>
                </a:lnTo>
                <a:lnTo>
                  <a:pt x="180" y="0"/>
                </a:lnTo>
                <a:lnTo>
                  <a:pt x="198" y="0"/>
                </a:lnTo>
                <a:lnTo>
                  <a:pt x="216" y="4"/>
                </a:lnTo>
                <a:lnTo>
                  <a:pt x="232" y="8"/>
                </a:lnTo>
                <a:lnTo>
                  <a:pt x="248" y="14"/>
                </a:lnTo>
                <a:lnTo>
                  <a:pt x="264" y="22"/>
                </a:lnTo>
                <a:lnTo>
                  <a:pt x="280" y="30"/>
                </a:lnTo>
                <a:lnTo>
                  <a:pt x="292" y="40"/>
                </a:lnTo>
                <a:lnTo>
                  <a:pt x="306" y="52"/>
                </a:lnTo>
                <a:lnTo>
                  <a:pt x="318" y="64"/>
                </a:lnTo>
                <a:lnTo>
                  <a:pt x="328" y="78"/>
                </a:lnTo>
                <a:lnTo>
                  <a:pt x="336" y="92"/>
                </a:lnTo>
                <a:lnTo>
                  <a:pt x="344" y="108"/>
                </a:lnTo>
                <a:lnTo>
                  <a:pt x="350" y="126"/>
                </a:lnTo>
                <a:lnTo>
                  <a:pt x="354" y="142"/>
                </a:lnTo>
                <a:lnTo>
                  <a:pt x="358" y="160"/>
                </a:lnTo>
                <a:lnTo>
                  <a:pt x="358" y="17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6213475" y="3268663"/>
            <a:ext cx="568325" cy="565150"/>
          </a:xfrm>
          <a:custGeom>
            <a:avLst/>
            <a:gdLst>
              <a:gd name="T0" fmla="*/ 358 w 358"/>
              <a:gd name="T1" fmla="*/ 178 h 356"/>
              <a:gd name="T2" fmla="*/ 354 w 358"/>
              <a:gd name="T3" fmla="*/ 214 h 356"/>
              <a:gd name="T4" fmla="*/ 344 w 358"/>
              <a:gd name="T5" fmla="*/ 248 h 356"/>
              <a:gd name="T6" fmla="*/ 328 w 358"/>
              <a:gd name="T7" fmla="*/ 278 h 356"/>
              <a:gd name="T8" fmla="*/ 306 w 358"/>
              <a:gd name="T9" fmla="*/ 304 h 356"/>
              <a:gd name="T10" fmla="*/ 280 w 358"/>
              <a:gd name="T11" fmla="*/ 326 h 356"/>
              <a:gd name="T12" fmla="*/ 248 w 358"/>
              <a:gd name="T13" fmla="*/ 342 h 356"/>
              <a:gd name="T14" fmla="*/ 216 w 358"/>
              <a:gd name="T15" fmla="*/ 354 h 356"/>
              <a:gd name="T16" fmla="*/ 180 w 358"/>
              <a:gd name="T17" fmla="*/ 356 h 356"/>
              <a:gd name="T18" fmla="*/ 162 w 358"/>
              <a:gd name="T19" fmla="*/ 356 h 356"/>
              <a:gd name="T20" fmla="*/ 126 w 358"/>
              <a:gd name="T21" fmla="*/ 348 h 356"/>
              <a:gd name="T22" fmla="*/ 94 w 358"/>
              <a:gd name="T23" fmla="*/ 336 h 356"/>
              <a:gd name="T24" fmla="*/ 66 w 358"/>
              <a:gd name="T25" fmla="*/ 316 h 356"/>
              <a:gd name="T26" fmla="*/ 42 w 358"/>
              <a:gd name="T27" fmla="*/ 292 h 356"/>
              <a:gd name="T28" fmla="*/ 22 w 358"/>
              <a:gd name="T29" fmla="*/ 264 h 356"/>
              <a:gd name="T30" fmla="*/ 8 w 358"/>
              <a:gd name="T31" fmla="*/ 232 h 356"/>
              <a:gd name="T32" fmla="*/ 2 w 358"/>
              <a:gd name="T33" fmla="*/ 196 h 356"/>
              <a:gd name="T34" fmla="*/ 0 w 358"/>
              <a:gd name="T35" fmla="*/ 178 h 356"/>
              <a:gd name="T36" fmla="*/ 4 w 358"/>
              <a:gd name="T37" fmla="*/ 142 h 356"/>
              <a:gd name="T38" fmla="*/ 14 w 358"/>
              <a:gd name="T39" fmla="*/ 108 h 356"/>
              <a:gd name="T40" fmla="*/ 32 w 358"/>
              <a:gd name="T41" fmla="*/ 78 h 356"/>
              <a:gd name="T42" fmla="*/ 52 w 358"/>
              <a:gd name="T43" fmla="*/ 52 h 356"/>
              <a:gd name="T44" fmla="*/ 80 w 358"/>
              <a:gd name="T45" fmla="*/ 30 h 356"/>
              <a:gd name="T46" fmla="*/ 110 w 358"/>
              <a:gd name="T47" fmla="*/ 14 h 356"/>
              <a:gd name="T48" fmla="*/ 144 w 358"/>
              <a:gd name="T49" fmla="*/ 4 h 356"/>
              <a:gd name="T50" fmla="*/ 180 w 358"/>
              <a:gd name="T51" fmla="*/ 0 h 356"/>
              <a:gd name="T52" fmla="*/ 198 w 358"/>
              <a:gd name="T53" fmla="*/ 0 h 356"/>
              <a:gd name="T54" fmla="*/ 232 w 358"/>
              <a:gd name="T55" fmla="*/ 8 h 356"/>
              <a:gd name="T56" fmla="*/ 264 w 358"/>
              <a:gd name="T57" fmla="*/ 22 h 356"/>
              <a:gd name="T58" fmla="*/ 292 w 358"/>
              <a:gd name="T59" fmla="*/ 40 h 356"/>
              <a:gd name="T60" fmla="*/ 318 w 358"/>
              <a:gd name="T61" fmla="*/ 64 h 356"/>
              <a:gd name="T62" fmla="*/ 336 w 358"/>
              <a:gd name="T63" fmla="*/ 92 h 356"/>
              <a:gd name="T64" fmla="*/ 350 w 358"/>
              <a:gd name="T65" fmla="*/ 126 h 356"/>
              <a:gd name="T66" fmla="*/ 358 w 358"/>
              <a:gd name="T6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8" h="356">
                <a:moveTo>
                  <a:pt x="358" y="178"/>
                </a:moveTo>
                <a:lnTo>
                  <a:pt x="358" y="178"/>
                </a:lnTo>
                <a:lnTo>
                  <a:pt x="358" y="196"/>
                </a:lnTo>
                <a:lnTo>
                  <a:pt x="354" y="214"/>
                </a:lnTo>
                <a:lnTo>
                  <a:pt x="350" y="232"/>
                </a:lnTo>
                <a:lnTo>
                  <a:pt x="344" y="248"/>
                </a:lnTo>
                <a:lnTo>
                  <a:pt x="336" y="264"/>
                </a:lnTo>
                <a:lnTo>
                  <a:pt x="328" y="278"/>
                </a:lnTo>
                <a:lnTo>
                  <a:pt x="318" y="292"/>
                </a:lnTo>
                <a:lnTo>
                  <a:pt x="306" y="304"/>
                </a:lnTo>
                <a:lnTo>
                  <a:pt x="292" y="316"/>
                </a:lnTo>
                <a:lnTo>
                  <a:pt x="280" y="326"/>
                </a:lnTo>
                <a:lnTo>
                  <a:pt x="264" y="336"/>
                </a:lnTo>
                <a:lnTo>
                  <a:pt x="248" y="342"/>
                </a:lnTo>
                <a:lnTo>
                  <a:pt x="232" y="348"/>
                </a:lnTo>
                <a:lnTo>
                  <a:pt x="216" y="354"/>
                </a:lnTo>
                <a:lnTo>
                  <a:pt x="198" y="356"/>
                </a:lnTo>
                <a:lnTo>
                  <a:pt x="180" y="356"/>
                </a:lnTo>
                <a:lnTo>
                  <a:pt x="180" y="356"/>
                </a:lnTo>
                <a:lnTo>
                  <a:pt x="162" y="356"/>
                </a:lnTo>
                <a:lnTo>
                  <a:pt x="144" y="354"/>
                </a:lnTo>
                <a:lnTo>
                  <a:pt x="126" y="348"/>
                </a:lnTo>
                <a:lnTo>
                  <a:pt x="110" y="342"/>
                </a:lnTo>
                <a:lnTo>
                  <a:pt x="94" y="336"/>
                </a:lnTo>
                <a:lnTo>
                  <a:pt x="80" y="326"/>
                </a:lnTo>
                <a:lnTo>
                  <a:pt x="66" y="316"/>
                </a:lnTo>
                <a:lnTo>
                  <a:pt x="52" y="304"/>
                </a:lnTo>
                <a:lnTo>
                  <a:pt x="42" y="292"/>
                </a:lnTo>
                <a:lnTo>
                  <a:pt x="32" y="278"/>
                </a:lnTo>
                <a:lnTo>
                  <a:pt x="22" y="264"/>
                </a:lnTo>
                <a:lnTo>
                  <a:pt x="14" y="248"/>
                </a:lnTo>
                <a:lnTo>
                  <a:pt x="8" y="232"/>
                </a:lnTo>
                <a:lnTo>
                  <a:pt x="4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4" y="142"/>
                </a:lnTo>
                <a:lnTo>
                  <a:pt x="8" y="126"/>
                </a:lnTo>
                <a:lnTo>
                  <a:pt x="14" y="108"/>
                </a:lnTo>
                <a:lnTo>
                  <a:pt x="22" y="92"/>
                </a:lnTo>
                <a:lnTo>
                  <a:pt x="32" y="78"/>
                </a:lnTo>
                <a:lnTo>
                  <a:pt x="42" y="64"/>
                </a:lnTo>
                <a:lnTo>
                  <a:pt x="52" y="52"/>
                </a:lnTo>
                <a:lnTo>
                  <a:pt x="66" y="40"/>
                </a:lnTo>
                <a:lnTo>
                  <a:pt x="80" y="30"/>
                </a:lnTo>
                <a:lnTo>
                  <a:pt x="94" y="22"/>
                </a:lnTo>
                <a:lnTo>
                  <a:pt x="110" y="14"/>
                </a:lnTo>
                <a:lnTo>
                  <a:pt x="126" y="8"/>
                </a:lnTo>
                <a:lnTo>
                  <a:pt x="144" y="4"/>
                </a:lnTo>
                <a:lnTo>
                  <a:pt x="162" y="0"/>
                </a:lnTo>
                <a:lnTo>
                  <a:pt x="180" y="0"/>
                </a:lnTo>
                <a:lnTo>
                  <a:pt x="180" y="0"/>
                </a:lnTo>
                <a:lnTo>
                  <a:pt x="198" y="0"/>
                </a:lnTo>
                <a:lnTo>
                  <a:pt x="216" y="4"/>
                </a:lnTo>
                <a:lnTo>
                  <a:pt x="232" y="8"/>
                </a:lnTo>
                <a:lnTo>
                  <a:pt x="248" y="14"/>
                </a:lnTo>
                <a:lnTo>
                  <a:pt x="264" y="22"/>
                </a:lnTo>
                <a:lnTo>
                  <a:pt x="280" y="30"/>
                </a:lnTo>
                <a:lnTo>
                  <a:pt x="292" y="40"/>
                </a:lnTo>
                <a:lnTo>
                  <a:pt x="306" y="52"/>
                </a:lnTo>
                <a:lnTo>
                  <a:pt x="318" y="64"/>
                </a:lnTo>
                <a:lnTo>
                  <a:pt x="328" y="78"/>
                </a:lnTo>
                <a:lnTo>
                  <a:pt x="336" y="92"/>
                </a:lnTo>
                <a:lnTo>
                  <a:pt x="344" y="108"/>
                </a:lnTo>
                <a:lnTo>
                  <a:pt x="350" y="126"/>
                </a:lnTo>
                <a:lnTo>
                  <a:pt x="354" y="142"/>
                </a:lnTo>
                <a:lnTo>
                  <a:pt x="358" y="160"/>
                </a:lnTo>
                <a:lnTo>
                  <a:pt x="358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6213475" y="3268663"/>
            <a:ext cx="568325" cy="565150"/>
          </a:xfrm>
          <a:custGeom>
            <a:avLst/>
            <a:gdLst>
              <a:gd name="T0" fmla="*/ 358 w 358"/>
              <a:gd name="T1" fmla="*/ 178 h 356"/>
              <a:gd name="T2" fmla="*/ 354 w 358"/>
              <a:gd name="T3" fmla="*/ 214 h 356"/>
              <a:gd name="T4" fmla="*/ 344 w 358"/>
              <a:gd name="T5" fmla="*/ 248 h 356"/>
              <a:gd name="T6" fmla="*/ 328 w 358"/>
              <a:gd name="T7" fmla="*/ 278 h 356"/>
              <a:gd name="T8" fmla="*/ 306 w 358"/>
              <a:gd name="T9" fmla="*/ 304 h 356"/>
              <a:gd name="T10" fmla="*/ 280 w 358"/>
              <a:gd name="T11" fmla="*/ 326 h 356"/>
              <a:gd name="T12" fmla="*/ 248 w 358"/>
              <a:gd name="T13" fmla="*/ 342 h 356"/>
              <a:gd name="T14" fmla="*/ 216 w 358"/>
              <a:gd name="T15" fmla="*/ 354 h 356"/>
              <a:gd name="T16" fmla="*/ 180 w 358"/>
              <a:gd name="T17" fmla="*/ 356 h 356"/>
              <a:gd name="T18" fmla="*/ 162 w 358"/>
              <a:gd name="T19" fmla="*/ 356 h 356"/>
              <a:gd name="T20" fmla="*/ 126 w 358"/>
              <a:gd name="T21" fmla="*/ 348 h 356"/>
              <a:gd name="T22" fmla="*/ 94 w 358"/>
              <a:gd name="T23" fmla="*/ 336 h 356"/>
              <a:gd name="T24" fmla="*/ 66 w 358"/>
              <a:gd name="T25" fmla="*/ 316 h 356"/>
              <a:gd name="T26" fmla="*/ 42 w 358"/>
              <a:gd name="T27" fmla="*/ 292 h 356"/>
              <a:gd name="T28" fmla="*/ 22 w 358"/>
              <a:gd name="T29" fmla="*/ 264 h 356"/>
              <a:gd name="T30" fmla="*/ 8 w 358"/>
              <a:gd name="T31" fmla="*/ 232 h 356"/>
              <a:gd name="T32" fmla="*/ 2 w 358"/>
              <a:gd name="T33" fmla="*/ 196 h 356"/>
              <a:gd name="T34" fmla="*/ 0 w 358"/>
              <a:gd name="T35" fmla="*/ 178 h 356"/>
              <a:gd name="T36" fmla="*/ 4 w 358"/>
              <a:gd name="T37" fmla="*/ 142 h 356"/>
              <a:gd name="T38" fmla="*/ 14 w 358"/>
              <a:gd name="T39" fmla="*/ 108 h 356"/>
              <a:gd name="T40" fmla="*/ 32 w 358"/>
              <a:gd name="T41" fmla="*/ 78 h 356"/>
              <a:gd name="T42" fmla="*/ 52 w 358"/>
              <a:gd name="T43" fmla="*/ 52 h 356"/>
              <a:gd name="T44" fmla="*/ 80 w 358"/>
              <a:gd name="T45" fmla="*/ 30 h 356"/>
              <a:gd name="T46" fmla="*/ 110 w 358"/>
              <a:gd name="T47" fmla="*/ 14 h 356"/>
              <a:gd name="T48" fmla="*/ 144 w 358"/>
              <a:gd name="T49" fmla="*/ 4 h 356"/>
              <a:gd name="T50" fmla="*/ 180 w 358"/>
              <a:gd name="T51" fmla="*/ 0 h 356"/>
              <a:gd name="T52" fmla="*/ 198 w 358"/>
              <a:gd name="T53" fmla="*/ 0 h 356"/>
              <a:gd name="T54" fmla="*/ 232 w 358"/>
              <a:gd name="T55" fmla="*/ 8 h 356"/>
              <a:gd name="T56" fmla="*/ 264 w 358"/>
              <a:gd name="T57" fmla="*/ 22 h 356"/>
              <a:gd name="T58" fmla="*/ 292 w 358"/>
              <a:gd name="T59" fmla="*/ 40 h 356"/>
              <a:gd name="T60" fmla="*/ 318 w 358"/>
              <a:gd name="T61" fmla="*/ 64 h 356"/>
              <a:gd name="T62" fmla="*/ 336 w 358"/>
              <a:gd name="T63" fmla="*/ 92 h 356"/>
              <a:gd name="T64" fmla="*/ 350 w 358"/>
              <a:gd name="T65" fmla="*/ 126 h 356"/>
              <a:gd name="T66" fmla="*/ 358 w 358"/>
              <a:gd name="T67" fmla="*/ 160 h 356"/>
              <a:gd name="T68" fmla="*/ 358 w 358"/>
              <a:gd name="T69" fmla="*/ 178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8" h="356">
                <a:moveTo>
                  <a:pt x="358" y="178"/>
                </a:moveTo>
                <a:lnTo>
                  <a:pt x="358" y="178"/>
                </a:lnTo>
                <a:lnTo>
                  <a:pt x="358" y="196"/>
                </a:lnTo>
                <a:lnTo>
                  <a:pt x="354" y="214"/>
                </a:lnTo>
                <a:lnTo>
                  <a:pt x="350" y="232"/>
                </a:lnTo>
                <a:lnTo>
                  <a:pt x="344" y="248"/>
                </a:lnTo>
                <a:lnTo>
                  <a:pt x="336" y="264"/>
                </a:lnTo>
                <a:lnTo>
                  <a:pt x="328" y="278"/>
                </a:lnTo>
                <a:lnTo>
                  <a:pt x="318" y="292"/>
                </a:lnTo>
                <a:lnTo>
                  <a:pt x="306" y="304"/>
                </a:lnTo>
                <a:lnTo>
                  <a:pt x="292" y="316"/>
                </a:lnTo>
                <a:lnTo>
                  <a:pt x="280" y="326"/>
                </a:lnTo>
                <a:lnTo>
                  <a:pt x="264" y="336"/>
                </a:lnTo>
                <a:lnTo>
                  <a:pt x="248" y="342"/>
                </a:lnTo>
                <a:lnTo>
                  <a:pt x="232" y="348"/>
                </a:lnTo>
                <a:lnTo>
                  <a:pt x="216" y="354"/>
                </a:lnTo>
                <a:lnTo>
                  <a:pt x="198" y="356"/>
                </a:lnTo>
                <a:lnTo>
                  <a:pt x="180" y="356"/>
                </a:lnTo>
                <a:lnTo>
                  <a:pt x="180" y="356"/>
                </a:lnTo>
                <a:lnTo>
                  <a:pt x="162" y="356"/>
                </a:lnTo>
                <a:lnTo>
                  <a:pt x="144" y="354"/>
                </a:lnTo>
                <a:lnTo>
                  <a:pt x="126" y="348"/>
                </a:lnTo>
                <a:lnTo>
                  <a:pt x="110" y="342"/>
                </a:lnTo>
                <a:lnTo>
                  <a:pt x="94" y="336"/>
                </a:lnTo>
                <a:lnTo>
                  <a:pt x="80" y="326"/>
                </a:lnTo>
                <a:lnTo>
                  <a:pt x="66" y="316"/>
                </a:lnTo>
                <a:lnTo>
                  <a:pt x="52" y="304"/>
                </a:lnTo>
                <a:lnTo>
                  <a:pt x="42" y="292"/>
                </a:lnTo>
                <a:lnTo>
                  <a:pt x="32" y="278"/>
                </a:lnTo>
                <a:lnTo>
                  <a:pt x="22" y="264"/>
                </a:lnTo>
                <a:lnTo>
                  <a:pt x="14" y="248"/>
                </a:lnTo>
                <a:lnTo>
                  <a:pt x="8" y="232"/>
                </a:lnTo>
                <a:lnTo>
                  <a:pt x="4" y="214"/>
                </a:lnTo>
                <a:lnTo>
                  <a:pt x="2" y="196"/>
                </a:lnTo>
                <a:lnTo>
                  <a:pt x="0" y="178"/>
                </a:lnTo>
                <a:lnTo>
                  <a:pt x="0" y="178"/>
                </a:lnTo>
                <a:lnTo>
                  <a:pt x="2" y="160"/>
                </a:lnTo>
                <a:lnTo>
                  <a:pt x="4" y="142"/>
                </a:lnTo>
                <a:lnTo>
                  <a:pt x="8" y="126"/>
                </a:lnTo>
                <a:lnTo>
                  <a:pt x="14" y="108"/>
                </a:lnTo>
                <a:lnTo>
                  <a:pt x="22" y="92"/>
                </a:lnTo>
                <a:lnTo>
                  <a:pt x="32" y="78"/>
                </a:lnTo>
                <a:lnTo>
                  <a:pt x="42" y="64"/>
                </a:lnTo>
                <a:lnTo>
                  <a:pt x="52" y="52"/>
                </a:lnTo>
                <a:lnTo>
                  <a:pt x="66" y="40"/>
                </a:lnTo>
                <a:lnTo>
                  <a:pt x="80" y="30"/>
                </a:lnTo>
                <a:lnTo>
                  <a:pt x="94" y="22"/>
                </a:lnTo>
                <a:lnTo>
                  <a:pt x="110" y="14"/>
                </a:lnTo>
                <a:lnTo>
                  <a:pt x="126" y="8"/>
                </a:lnTo>
                <a:lnTo>
                  <a:pt x="144" y="4"/>
                </a:lnTo>
                <a:lnTo>
                  <a:pt x="162" y="0"/>
                </a:lnTo>
                <a:lnTo>
                  <a:pt x="180" y="0"/>
                </a:lnTo>
                <a:lnTo>
                  <a:pt x="180" y="0"/>
                </a:lnTo>
                <a:lnTo>
                  <a:pt x="198" y="0"/>
                </a:lnTo>
                <a:lnTo>
                  <a:pt x="216" y="4"/>
                </a:lnTo>
                <a:lnTo>
                  <a:pt x="232" y="8"/>
                </a:lnTo>
                <a:lnTo>
                  <a:pt x="248" y="14"/>
                </a:lnTo>
                <a:lnTo>
                  <a:pt x="264" y="22"/>
                </a:lnTo>
                <a:lnTo>
                  <a:pt x="280" y="30"/>
                </a:lnTo>
                <a:lnTo>
                  <a:pt x="292" y="40"/>
                </a:lnTo>
                <a:lnTo>
                  <a:pt x="306" y="52"/>
                </a:lnTo>
                <a:lnTo>
                  <a:pt x="318" y="64"/>
                </a:lnTo>
                <a:lnTo>
                  <a:pt x="328" y="78"/>
                </a:lnTo>
                <a:lnTo>
                  <a:pt x="336" y="92"/>
                </a:lnTo>
                <a:lnTo>
                  <a:pt x="344" y="108"/>
                </a:lnTo>
                <a:lnTo>
                  <a:pt x="350" y="126"/>
                </a:lnTo>
                <a:lnTo>
                  <a:pt x="354" y="142"/>
                </a:lnTo>
                <a:lnTo>
                  <a:pt x="358" y="160"/>
                </a:lnTo>
                <a:lnTo>
                  <a:pt x="358" y="178"/>
                </a:lnTo>
                <a:lnTo>
                  <a:pt x="358" y="17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2843809" y="4265613"/>
            <a:ext cx="1258292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2843809" y="4265613"/>
            <a:ext cx="1258292" cy="457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4810124" y="4265613"/>
            <a:ext cx="134605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4810125" y="4265613"/>
            <a:ext cx="1346052" cy="457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>
            <a:off x="3184525" y="3544888"/>
            <a:ext cx="7239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3886200" y="35131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3886200" y="35131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2" name="Line 25"/>
          <p:cNvSpPr>
            <a:spLocks noChangeShapeType="1"/>
          </p:cNvSpPr>
          <p:nvPr/>
        </p:nvSpPr>
        <p:spPr bwMode="auto">
          <a:xfrm flipV="1">
            <a:off x="3184525" y="3354388"/>
            <a:ext cx="723900" cy="857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3" name="Freeform 26"/>
          <p:cNvSpPr>
            <a:spLocks/>
          </p:cNvSpPr>
          <p:nvPr/>
        </p:nvSpPr>
        <p:spPr bwMode="auto">
          <a:xfrm>
            <a:off x="3883025" y="3325813"/>
            <a:ext cx="76200" cy="60325"/>
          </a:xfrm>
          <a:custGeom>
            <a:avLst/>
            <a:gdLst>
              <a:gd name="T0" fmla="*/ 48 w 48"/>
              <a:gd name="T1" fmla="*/ 14 h 38"/>
              <a:gd name="T2" fmla="*/ 4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4"/>
                </a:moveTo>
                <a:lnTo>
                  <a:pt x="4" y="38"/>
                </a:lnTo>
                <a:lnTo>
                  <a:pt x="12" y="18"/>
                </a:lnTo>
                <a:lnTo>
                  <a:pt x="0" y="0"/>
                </a:lnTo>
                <a:lnTo>
                  <a:pt x="48" y="1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5" name="Freeform 27"/>
          <p:cNvSpPr>
            <a:spLocks/>
          </p:cNvSpPr>
          <p:nvPr/>
        </p:nvSpPr>
        <p:spPr bwMode="auto">
          <a:xfrm>
            <a:off x="3883025" y="3325813"/>
            <a:ext cx="76200" cy="60325"/>
          </a:xfrm>
          <a:custGeom>
            <a:avLst/>
            <a:gdLst>
              <a:gd name="T0" fmla="*/ 48 w 48"/>
              <a:gd name="T1" fmla="*/ 14 h 38"/>
              <a:gd name="T2" fmla="*/ 4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4"/>
                </a:moveTo>
                <a:lnTo>
                  <a:pt x="4" y="38"/>
                </a:lnTo>
                <a:lnTo>
                  <a:pt x="12" y="18"/>
                </a:lnTo>
                <a:lnTo>
                  <a:pt x="0" y="0"/>
                </a:lnTo>
                <a:lnTo>
                  <a:pt x="48" y="1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6" name="Line 28"/>
          <p:cNvSpPr>
            <a:spLocks noChangeShapeType="1"/>
          </p:cNvSpPr>
          <p:nvPr/>
        </p:nvSpPr>
        <p:spPr bwMode="auto">
          <a:xfrm flipV="1">
            <a:off x="3184525" y="3160713"/>
            <a:ext cx="723900" cy="1714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7" name="Freeform 29"/>
          <p:cNvSpPr>
            <a:spLocks/>
          </p:cNvSpPr>
          <p:nvPr/>
        </p:nvSpPr>
        <p:spPr bwMode="auto">
          <a:xfrm>
            <a:off x="3879850" y="3135313"/>
            <a:ext cx="79375" cy="60325"/>
          </a:xfrm>
          <a:custGeom>
            <a:avLst/>
            <a:gdLst>
              <a:gd name="T0" fmla="*/ 50 w 50"/>
              <a:gd name="T1" fmla="*/ 8 h 38"/>
              <a:gd name="T2" fmla="*/ 8 w 50"/>
              <a:gd name="T3" fmla="*/ 38 h 38"/>
              <a:gd name="T4" fmla="*/ 14 w 50"/>
              <a:gd name="T5" fmla="*/ 16 h 38"/>
              <a:gd name="T6" fmla="*/ 0 w 50"/>
              <a:gd name="T7" fmla="*/ 0 h 38"/>
              <a:gd name="T8" fmla="*/ 50 w 50"/>
              <a:gd name="T9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8"/>
                </a:moveTo>
                <a:lnTo>
                  <a:pt x="8" y="38"/>
                </a:lnTo>
                <a:lnTo>
                  <a:pt x="14" y="16"/>
                </a:lnTo>
                <a:lnTo>
                  <a:pt x="0" y="0"/>
                </a:lnTo>
                <a:lnTo>
                  <a:pt x="50" y="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8" name="Freeform 30"/>
          <p:cNvSpPr>
            <a:spLocks/>
          </p:cNvSpPr>
          <p:nvPr/>
        </p:nvSpPr>
        <p:spPr bwMode="auto">
          <a:xfrm>
            <a:off x="3879850" y="3135313"/>
            <a:ext cx="79375" cy="60325"/>
          </a:xfrm>
          <a:custGeom>
            <a:avLst/>
            <a:gdLst>
              <a:gd name="T0" fmla="*/ 50 w 50"/>
              <a:gd name="T1" fmla="*/ 8 h 38"/>
              <a:gd name="T2" fmla="*/ 8 w 50"/>
              <a:gd name="T3" fmla="*/ 38 h 38"/>
              <a:gd name="T4" fmla="*/ 14 w 50"/>
              <a:gd name="T5" fmla="*/ 16 h 38"/>
              <a:gd name="T6" fmla="*/ 0 w 50"/>
              <a:gd name="T7" fmla="*/ 0 h 38"/>
              <a:gd name="T8" fmla="*/ 50 w 50"/>
              <a:gd name="T9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8"/>
                </a:moveTo>
                <a:lnTo>
                  <a:pt x="8" y="38"/>
                </a:lnTo>
                <a:lnTo>
                  <a:pt x="14" y="16"/>
                </a:lnTo>
                <a:lnTo>
                  <a:pt x="0" y="0"/>
                </a:lnTo>
                <a:lnTo>
                  <a:pt x="50" y="8"/>
                </a:lnTo>
              </a:path>
            </a:pathLst>
          </a:custGeom>
          <a:solidFill>
            <a:srgbClr val="FF66CC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199" name="Line 31"/>
          <p:cNvSpPr>
            <a:spLocks noChangeShapeType="1"/>
          </p:cNvSpPr>
          <p:nvPr/>
        </p:nvSpPr>
        <p:spPr bwMode="auto">
          <a:xfrm flipV="1">
            <a:off x="3184525" y="2967038"/>
            <a:ext cx="72390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0" name="Freeform 32"/>
          <p:cNvSpPr>
            <a:spLocks/>
          </p:cNvSpPr>
          <p:nvPr/>
        </p:nvSpPr>
        <p:spPr bwMode="auto">
          <a:xfrm>
            <a:off x="3876675" y="2947988"/>
            <a:ext cx="82550" cy="57150"/>
          </a:xfrm>
          <a:custGeom>
            <a:avLst/>
            <a:gdLst>
              <a:gd name="T0" fmla="*/ 52 w 52"/>
              <a:gd name="T1" fmla="*/ 2 h 36"/>
              <a:gd name="T2" fmla="*/ 12 w 52"/>
              <a:gd name="T3" fmla="*/ 36 h 36"/>
              <a:gd name="T4" fmla="*/ 16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2" y="36"/>
                </a:lnTo>
                <a:lnTo>
                  <a:pt x="16" y="14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1" name="Freeform 33"/>
          <p:cNvSpPr>
            <a:spLocks/>
          </p:cNvSpPr>
          <p:nvPr/>
        </p:nvSpPr>
        <p:spPr bwMode="auto">
          <a:xfrm>
            <a:off x="3876675" y="2947988"/>
            <a:ext cx="82550" cy="57150"/>
          </a:xfrm>
          <a:custGeom>
            <a:avLst/>
            <a:gdLst>
              <a:gd name="T0" fmla="*/ 52 w 52"/>
              <a:gd name="T1" fmla="*/ 2 h 36"/>
              <a:gd name="T2" fmla="*/ 12 w 52"/>
              <a:gd name="T3" fmla="*/ 36 h 36"/>
              <a:gd name="T4" fmla="*/ 16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2" y="36"/>
                </a:lnTo>
                <a:lnTo>
                  <a:pt x="16" y="14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2" name="Line 34"/>
          <p:cNvSpPr>
            <a:spLocks noChangeShapeType="1"/>
          </p:cNvSpPr>
          <p:nvPr/>
        </p:nvSpPr>
        <p:spPr bwMode="auto">
          <a:xfrm flipV="1">
            <a:off x="4981575" y="3903663"/>
            <a:ext cx="72390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3" name="Freeform 35"/>
          <p:cNvSpPr>
            <a:spLocks/>
          </p:cNvSpPr>
          <p:nvPr/>
        </p:nvSpPr>
        <p:spPr bwMode="auto">
          <a:xfrm>
            <a:off x="5673725" y="3881438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6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4" name="Freeform 36"/>
          <p:cNvSpPr>
            <a:spLocks/>
          </p:cNvSpPr>
          <p:nvPr/>
        </p:nvSpPr>
        <p:spPr bwMode="auto">
          <a:xfrm>
            <a:off x="5673725" y="3881438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6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5" name="Line 37"/>
          <p:cNvSpPr>
            <a:spLocks noChangeShapeType="1"/>
          </p:cNvSpPr>
          <p:nvPr/>
        </p:nvSpPr>
        <p:spPr bwMode="auto">
          <a:xfrm flipV="1">
            <a:off x="4981575" y="3767138"/>
            <a:ext cx="72390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6" name="Freeform 38"/>
          <p:cNvSpPr>
            <a:spLocks/>
          </p:cNvSpPr>
          <p:nvPr/>
        </p:nvSpPr>
        <p:spPr bwMode="auto">
          <a:xfrm>
            <a:off x="5673725" y="3748088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7" name="Freeform 39"/>
          <p:cNvSpPr>
            <a:spLocks/>
          </p:cNvSpPr>
          <p:nvPr/>
        </p:nvSpPr>
        <p:spPr bwMode="auto">
          <a:xfrm>
            <a:off x="5673725" y="3748088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8" name="Line 40"/>
          <p:cNvSpPr>
            <a:spLocks noChangeShapeType="1"/>
          </p:cNvSpPr>
          <p:nvPr/>
        </p:nvSpPr>
        <p:spPr bwMode="auto">
          <a:xfrm flipV="1">
            <a:off x="4981575" y="3633788"/>
            <a:ext cx="723900" cy="2571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09" name="Freeform 41"/>
          <p:cNvSpPr>
            <a:spLocks/>
          </p:cNvSpPr>
          <p:nvPr/>
        </p:nvSpPr>
        <p:spPr bwMode="auto">
          <a:xfrm>
            <a:off x="5673725" y="3611563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0" name="Freeform 42"/>
          <p:cNvSpPr>
            <a:spLocks/>
          </p:cNvSpPr>
          <p:nvPr/>
        </p:nvSpPr>
        <p:spPr bwMode="auto">
          <a:xfrm>
            <a:off x="5673725" y="3611563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1" name="Line 43"/>
          <p:cNvSpPr>
            <a:spLocks noChangeShapeType="1"/>
          </p:cNvSpPr>
          <p:nvPr/>
        </p:nvSpPr>
        <p:spPr bwMode="auto">
          <a:xfrm>
            <a:off x="4981575" y="2935288"/>
            <a:ext cx="72390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2" name="Freeform 44"/>
          <p:cNvSpPr>
            <a:spLocks/>
          </p:cNvSpPr>
          <p:nvPr/>
        </p:nvSpPr>
        <p:spPr bwMode="auto">
          <a:xfrm>
            <a:off x="5673725" y="3160713"/>
            <a:ext cx="82550" cy="57150"/>
          </a:xfrm>
          <a:custGeom>
            <a:avLst/>
            <a:gdLst>
              <a:gd name="T0" fmla="*/ 52 w 52"/>
              <a:gd name="T1" fmla="*/ 34 h 36"/>
              <a:gd name="T2" fmla="*/ 0 w 52"/>
              <a:gd name="T3" fmla="*/ 36 h 36"/>
              <a:gd name="T4" fmla="*/ 18 w 52"/>
              <a:gd name="T5" fmla="*/ 22 h 36"/>
              <a:gd name="T6" fmla="*/ 14 w 52"/>
              <a:gd name="T7" fmla="*/ 0 h 36"/>
              <a:gd name="T8" fmla="*/ 52 w 52"/>
              <a:gd name="T9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34"/>
                </a:moveTo>
                <a:lnTo>
                  <a:pt x="0" y="36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3" name="Freeform 45"/>
          <p:cNvSpPr>
            <a:spLocks/>
          </p:cNvSpPr>
          <p:nvPr/>
        </p:nvSpPr>
        <p:spPr bwMode="auto">
          <a:xfrm>
            <a:off x="5673725" y="3160713"/>
            <a:ext cx="82550" cy="57150"/>
          </a:xfrm>
          <a:custGeom>
            <a:avLst/>
            <a:gdLst>
              <a:gd name="T0" fmla="*/ 52 w 52"/>
              <a:gd name="T1" fmla="*/ 34 h 36"/>
              <a:gd name="T2" fmla="*/ 0 w 52"/>
              <a:gd name="T3" fmla="*/ 36 h 36"/>
              <a:gd name="T4" fmla="*/ 18 w 52"/>
              <a:gd name="T5" fmla="*/ 22 h 36"/>
              <a:gd name="T6" fmla="*/ 14 w 52"/>
              <a:gd name="T7" fmla="*/ 0 h 36"/>
              <a:gd name="T8" fmla="*/ 52 w 52"/>
              <a:gd name="T9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34"/>
                </a:moveTo>
                <a:lnTo>
                  <a:pt x="0" y="36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4" name="Line 46"/>
          <p:cNvSpPr>
            <a:spLocks noChangeShapeType="1"/>
          </p:cNvSpPr>
          <p:nvPr/>
        </p:nvSpPr>
        <p:spPr bwMode="auto">
          <a:xfrm>
            <a:off x="4981575" y="3071813"/>
            <a:ext cx="72390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5" name="Freeform 47"/>
          <p:cNvSpPr>
            <a:spLocks/>
          </p:cNvSpPr>
          <p:nvPr/>
        </p:nvSpPr>
        <p:spPr bwMode="auto">
          <a:xfrm>
            <a:off x="5673725" y="3294063"/>
            <a:ext cx="82550" cy="60325"/>
          </a:xfrm>
          <a:custGeom>
            <a:avLst/>
            <a:gdLst>
              <a:gd name="T0" fmla="*/ 52 w 52"/>
              <a:gd name="T1" fmla="*/ 34 h 38"/>
              <a:gd name="T2" fmla="*/ 0 w 52"/>
              <a:gd name="T3" fmla="*/ 38 h 38"/>
              <a:gd name="T4" fmla="*/ 18 w 52"/>
              <a:gd name="T5" fmla="*/ 22 h 38"/>
              <a:gd name="T6" fmla="*/ 14 w 52"/>
              <a:gd name="T7" fmla="*/ 0 h 38"/>
              <a:gd name="T8" fmla="*/ 52 w 52"/>
              <a:gd name="T9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4"/>
                </a:moveTo>
                <a:lnTo>
                  <a:pt x="0" y="38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6" name="Freeform 48"/>
          <p:cNvSpPr>
            <a:spLocks/>
          </p:cNvSpPr>
          <p:nvPr/>
        </p:nvSpPr>
        <p:spPr bwMode="auto">
          <a:xfrm>
            <a:off x="5673725" y="3294063"/>
            <a:ext cx="82550" cy="60325"/>
          </a:xfrm>
          <a:custGeom>
            <a:avLst/>
            <a:gdLst>
              <a:gd name="T0" fmla="*/ 52 w 52"/>
              <a:gd name="T1" fmla="*/ 34 h 38"/>
              <a:gd name="T2" fmla="*/ 0 w 52"/>
              <a:gd name="T3" fmla="*/ 38 h 38"/>
              <a:gd name="T4" fmla="*/ 18 w 52"/>
              <a:gd name="T5" fmla="*/ 22 h 38"/>
              <a:gd name="T6" fmla="*/ 14 w 52"/>
              <a:gd name="T7" fmla="*/ 0 h 38"/>
              <a:gd name="T8" fmla="*/ 52 w 52"/>
              <a:gd name="T9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4"/>
                </a:moveTo>
                <a:lnTo>
                  <a:pt x="0" y="38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7" name="Line 49"/>
          <p:cNvSpPr>
            <a:spLocks noChangeShapeType="1"/>
          </p:cNvSpPr>
          <p:nvPr/>
        </p:nvSpPr>
        <p:spPr bwMode="auto">
          <a:xfrm>
            <a:off x="4981575" y="3208338"/>
            <a:ext cx="723900" cy="2571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8" name="Freeform 50"/>
          <p:cNvSpPr>
            <a:spLocks/>
          </p:cNvSpPr>
          <p:nvPr/>
        </p:nvSpPr>
        <p:spPr bwMode="auto">
          <a:xfrm>
            <a:off x="5673725" y="3430588"/>
            <a:ext cx="82550" cy="57150"/>
          </a:xfrm>
          <a:custGeom>
            <a:avLst/>
            <a:gdLst>
              <a:gd name="T0" fmla="*/ 52 w 52"/>
              <a:gd name="T1" fmla="*/ 34 h 36"/>
              <a:gd name="T2" fmla="*/ 0 w 52"/>
              <a:gd name="T3" fmla="*/ 36 h 36"/>
              <a:gd name="T4" fmla="*/ 18 w 52"/>
              <a:gd name="T5" fmla="*/ 22 h 36"/>
              <a:gd name="T6" fmla="*/ 14 w 52"/>
              <a:gd name="T7" fmla="*/ 0 h 36"/>
              <a:gd name="T8" fmla="*/ 52 w 52"/>
              <a:gd name="T9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34"/>
                </a:moveTo>
                <a:lnTo>
                  <a:pt x="0" y="36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19" name="Freeform 51"/>
          <p:cNvSpPr>
            <a:spLocks/>
          </p:cNvSpPr>
          <p:nvPr/>
        </p:nvSpPr>
        <p:spPr bwMode="auto">
          <a:xfrm>
            <a:off x="5673725" y="3430588"/>
            <a:ext cx="82550" cy="57150"/>
          </a:xfrm>
          <a:custGeom>
            <a:avLst/>
            <a:gdLst>
              <a:gd name="T0" fmla="*/ 52 w 52"/>
              <a:gd name="T1" fmla="*/ 34 h 36"/>
              <a:gd name="T2" fmla="*/ 0 w 52"/>
              <a:gd name="T3" fmla="*/ 36 h 36"/>
              <a:gd name="T4" fmla="*/ 18 w 52"/>
              <a:gd name="T5" fmla="*/ 22 h 36"/>
              <a:gd name="T6" fmla="*/ 14 w 52"/>
              <a:gd name="T7" fmla="*/ 0 h 36"/>
              <a:gd name="T8" fmla="*/ 52 w 52"/>
              <a:gd name="T9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34"/>
                </a:moveTo>
                <a:lnTo>
                  <a:pt x="0" y="36"/>
                </a:lnTo>
                <a:lnTo>
                  <a:pt x="18" y="22"/>
                </a:lnTo>
                <a:lnTo>
                  <a:pt x="14" y="0"/>
                </a:lnTo>
                <a:lnTo>
                  <a:pt x="52" y="3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0" name="Line 52"/>
          <p:cNvSpPr>
            <a:spLocks noChangeShapeType="1"/>
          </p:cNvSpPr>
          <p:nvPr/>
        </p:nvSpPr>
        <p:spPr bwMode="auto">
          <a:xfrm>
            <a:off x="3184525" y="3646488"/>
            <a:ext cx="723900" cy="857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1" name="Freeform 53"/>
          <p:cNvSpPr>
            <a:spLocks/>
          </p:cNvSpPr>
          <p:nvPr/>
        </p:nvSpPr>
        <p:spPr bwMode="auto">
          <a:xfrm>
            <a:off x="3883025" y="3700463"/>
            <a:ext cx="76200" cy="60325"/>
          </a:xfrm>
          <a:custGeom>
            <a:avLst/>
            <a:gdLst>
              <a:gd name="T0" fmla="*/ 48 w 48"/>
              <a:gd name="T1" fmla="*/ 24 h 38"/>
              <a:gd name="T2" fmla="*/ 0 w 48"/>
              <a:gd name="T3" fmla="*/ 38 h 38"/>
              <a:gd name="T4" fmla="*/ 12 w 48"/>
              <a:gd name="T5" fmla="*/ 20 h 38"/>
              <a:gd name="T6" fmla="*/ 4 w 48"/>
              <a:gd name="T7" fmla="*/ 0 h 38"/>
              <a:gd name="T8" fmla="*/ 48 w 48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4"/>
                </a:moveTo>
                <a:lnTo>
                  <a:pt x="0" y="38"/>
                </a:lnTo>
                <a:lnTo>
                  <a:pt x="12" y="20"/>
                </a:lnTo>
                <a:lnTo>
                  <a:pt x="4" y="0"/>
                </a:lnTo>
                <a:lnTo>
                  <a:pt x="48" y="2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2" name="Freeform 54"/>
          <p:cNvSpPr>
            <a:spLocks/>
          </p:cNvSpPr>
          <p:nvPr/>
        </p:nvSpPr>
        <p:spPr bwMode="auto">
          <a:xfrm>
            <a:off x="3883025" y="3700463"/>
            <a:ext cx="76200" cy="60325"/>
          </a:xfrm>
          <a:custGeom>
            <a:avLst/>
            <a:gdLst>
              <a:gd name="T0" fmla="*/ 48 w 48"/>
              <a:gd name="T1" fmla="*/ 24 h 38"/>
              <a:gd name="T2" fmla="*/ 0 w 48"/>
              <a:gd name="T3" fmla="*/ 38 h 38"/>
              <a:gd name="T4" fmla="*/ 12 w 48"/>
              <a:gd name="T5" fmla="*/ 20 h 38"/>
              <a:gd name="T6" fmla="*/ 4 w 48"/>
              <a:gd name="T7" fmla="*/ 0 h 38"/>
              <a:gd name="T8" fmla="*/ 48 w 48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4"/>
                </a:moveTo>
                <a:lnTo>
                  <a:pt x="0" y="38"/>
                </a:lnTo>
                <a:lnTo>
                  <a:pt x="12" y="20"/>
                </a:lnTo>
                <a:lnTo>
                  <a:pt x="4" y="0"/>
                </a:lnTo>
                <a:lnTo>
                  <a:pt x="48" y="2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3" name="Line 55"/>
          <p:cNvSpPr>
            <a:spLocks noChangeShapeType="1"/>
          </p:cNvSpPr>
          <p:nvPr/>
        </p:nvSpPr>
        <p:spPr bwMode="auto">
          <a:xfrm>
            <a:off x="3184525" y="3748088"/>
            <a:ext cx="723900" cy="1714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4" name="Freeform 56"/>
          <p:cNvSpPr>
            <a:spLocks/>
          </p:cNvSpPr>
          <p:nvPr/>
        </p:nvSpPr>
        <p:spPr bwMode="auto">
          <a:xfrm>
            <a:off x="3879850" y="3884613"/>
            <a:ext cx="79375" cy="60325"/>
          </a:xfrm>
          <a:custGeom>
            <a:avLst/>
            <a:gdLst>
              <a:gd name="T0" fmla="*/ 50 w 50"/>
              <a:gd name="T1" fmla="*/ 30 h 38"/>
              <a:gd name="T2" fmla="*/ 0 w 50"/>
              <a:gd name="T3" fmla="*/ 38 h 38"/>
              <a:gd name="T4" fmla="*/ 14 w 50"/>
              <a:gd name="T5" fmla="*/ 22 h 38"/>
              <a:gd name="T6" fmla="*/ 8 w 50"/>
              <a:gd name="T7" fmla="*/ 0 h 38"/>
              <a:gd name="T8" fmla="*/ 5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0"/>
                </a:moveTo>
                <a:lnTo>
                  <a:pt x="0" y="38"/>
                </a:lnTo>
                <a:lnTo>
                  <a:pt x="14" y="22"/>
                </a:lnTo>
                <a:lnTo>
                  <a:pt x="8" y="0"/>
                </a:lnTo>
                <a:lnTo>
                  <a:pt x="5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5" name="Freeform 57"/>
          <p:cNvSpPr>
            <a:spLocks/>
          </p:cNvSpPr>
          <p:nvPr/>
        </p:nvSpPr>
        <p:spPr bwMode="auto">
          <a:xfrm>
            <a:off x="3879850" y="3884613"/>
            <a:ext cx="79375" cy="60325"/>
          </a:xfrm>
          <a:custGeom>
            <a:avLst/>
            <a:gdLst>
              <a:gd name="T0" fmla="*/ 50 w 50"/>
              <a:gd name="T1" fmla="*/ 30 h 38"/>
              <a:gd name="T2" fmla="*/ 0 w 50"/>
              <a:gd name="T3" fmla="*/ 38 h 38"/>
              <a:gd name="T4" fmla="*/ 14 w 50"/>
              <a:gd name="T5" fmla="*/ 22 h 38"/>
              <a:gd name="T6" fmla="*/ 8 w 50"/>
              <a:gd name="T7" fmla="*/ 0 h 38"/>
              <a:gd name="T8" fmla="*/ 5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0"/>
                </a:moveTo>
                <a:lnTo>
                  <a:pt x="0" y="38"/>
                </a:lnTo>
                <a:lnTo>
                  <a:pt x="14" y="22"/>
                </a:lnTo>
                <a:lnTo>
                  <a:pt x="8" y="0"/>
                </a:lnTo>
                <a:lnTo>
                  <a:pt x="5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6" name="Line 58"/>
          <p:cNvSpPr>
            <a:spLocks noChangeShapeType="1"/>
          </p:cNvSpPr>
          <p:nvPr/>
        </p:nvSpPr>
        <p:spPr bwMode="auto">
          <a:xfrm>
            <a:off x="3184525" y="3849688"/>
            <a:ext cx="723900" cy="2667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7" name="Freeform 59"/>
          <p:cNvSpPr>
            <a:spLocks/>
          </p:cNvSpPr>
          <p:nvPr/>
        </p:nvSpPr>
        <p:spPr bwMode="auto">
          <a:xfrm>
            <a:off x="3876675" y="4078288"/>
            <a:ext cx="82550" cy="60325"/>
          </a:xfrm>
          <a:custGeom>
            <a:avLst/>
            <a:gdLst>
              <a:gd name="T0" fmla="*/ 52 w 52"/>
              <a:gd name="T1" fmla="*/ 36 h 38"/>
              <a:gd name="T2" fmla="*/ 0 w 52"/>
              <a:gd name="T3" fmla="*/ 38 h 38"/>
              <a:gd name="T4" fmla="*/ 16 w 52"/>
              <a:gd name="T5" fmla="*/ 24 h 38"/>
              <a:gd name="T6" fmla="*/ 14 w 52"/>
              <a:gd name="T7" fmla="*/ 0 h 38"/>
              <a:gd name="T8" fmla="*/ 52 w 52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6"/>
                </a:moveTo>
                <a:lnTo>
                  <a:pt x="0" y="38"/>
                </a:lnTo>
                <a:lnTo>
                  <a:pt x="16" y="24"/>
                </a:lnTo>
                <a:lnTo>
                  <a:pt x="14" y="0"/>
                </a:lnTo>
                <a:lnTo>
                  <a:pt x="52" y="3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8" name="Freeform 60"/>
          <p:cNvSpPr>
            <a:spLocks/>
          </p:cNvSpPr>
          <p:nvPr/>
        </p:nvSpPr>
        <p:spPr bwMode="auto">
          <a:xfrm>
            <a:off x="3876675" y="4078288"/>
            <a:ext cx="82550" cy="60325"/>
          </a:xfrm>
          <a:custGeom>
            <a:avLst/>
            <a:gdLst>
              <a:gd name="T0" fmla="*/ 52 w 52"/>
              <a:gd name="T1" fmla="*/ 36 h 38"/>
              <a:gd name="T2" fmla="*/ 0 w 52"/>
              <a:gd name="T3" fmla="*/ 38 h 38"/>
              <a:gd name="T4" fmla="*/ 16 w 52"/>
              <a:gd name="T5" fmla="*/ 24 h 38"/>
              <a:gd name="T6" fmla="*/ 14 w 52"/>
              <a:gd name="T7" fmla="*/ 0 h 38"/>
              <a:gd name="T8" fmla="*/ 52 w 52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6"/>
                </a:moveTo>
                <a:lnTo>
                  <a:pt x="0" y="38"/>
                </a:lnTo>
                <a:lnTo>
                  <a:pt x="16" y="24"/>
                </a:lnTo>
                <a:lnTo>
                  <a:pt x="14" y="0"/>
                </a:lnTo>
                <a:lnTo>
                  <a:pt x="52" y="3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29" name="Rectangle 61"/>
          <p:cNvSpPr>
            <a:spLocks noChangeArrowheads="1"/>
          </p:cNvSpPr>
          <p:nvPr/>
        </p:nvSpPr>
        <p:spPr bwMode="auto">
          <a:xfrm>
            <a:off x="2915816" y="4306888"/>
            <a:ext cx="11317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idées sont émises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sans aucun tri, toutes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idées sont acceptées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50" name="Rectangle 82"/>
          <p:cNvSpPr>
            <a:spLocks noChangeArrowheads="1"/>
          </p:cNvSpPr>
          <p:nvPr/>
        </p:nvSpPr>
        <p:spPr bwMode="auto">
          <a:xfrm>
            <a:off x="4876800" y="4367213"/>
            <a:ext cx="122950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idées sont organisées,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triées, priorisées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64" name="Rectangle 96"/>
          <p:cNvSpPr>
            <a:spLocks noChangeArrowheads="1"/>
          </p:cNvSpPr>
          <p:nvPr/>
        </p:nvSpPr>
        <p:spPr bwMode="auto">
          <a:xfrm>
            <a:off x="2040202" y="3436938"/>
            <a:ext cx="4376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Question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départ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71" name="Rectangle 103"/>
          <p:cNvSpPr>
            <a:spLocks noChangeArrowheads="1"/>
          </p:cNvSpPr>
          <p:nvPr/>
        </p:nvSpPr>
        <p:spPr bwMode="auto">
          <a:xfrm>
            <a:off x="3000375" y="2424113"/>
            <a:ext cx="80470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Phase divergente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278" name="Rectangle 110"/>
          <p:cNvSpPr>
            <a:spLocks noChangeArrowheads="1"/>
          </p:cNvSpPr>
          <p:nvPr/>
        </p:nvSpPr>
        <p:spPr bwMode="auto">
          <a:xfrm>
            <a:off x="5184775" y="2424113"/>
            <a:ext cx="891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Phase convergente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144258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SITUATIONS DIFFICILES LORS D’UN PREMIER RENDEZ-VOUS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051721" y="6503989"/>
            <a:ext cx="4447332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QUE FAIRE QUAND LA SITUATION EST CONFUSE ?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14" name="Groupe 13"/>
          <p:cNvGrpSpPr/>
          <p:nvPr/>
        </p:nvGrpSpPr>
        <p:grpSpPr>
          <a:xfrm>
            <a:off x="1418864" y="2417152"/>
            <a:ext cx="6214418" cy="2738438"/>
            <a:chOff x="1418864" y="2417152"/>
            <a:chExt cx="6214418" cy="2738438"/>
          </a:xfrm>
        </p:grpSpPr>
        <p:sp>
          <p:nvSpPr>
            <p:cNvPr id="13" name="Rectangle 8"/>
            <p:cNvSpPr>
              <a:spLocks noChangeArrowheads="1"/>
            </p:cNvSpPr>
            <p:nvPr/>
          </p:nvSpPr>
          <p:spPr bwMode="auto">
            <a:xfrm>
              <a:off x="3766809" y="2500137"/>
              <a:ext cx="136575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just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Après avoir écouté son</a:t>
              </a:r>
            </a:p>
            <a:p>
              <a:pPr lvl="0" algn="just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interlocuteur, le consultant</a:t>
              </a:r>
            </a:p>
            <a:p>
              <a:pPr lvl="0" algn="just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encore des difficultés</a:t>
              </a:r>
            </a:p>
            <a:p>
              <a:pPr lvl="0" algn="just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appréhender la situation.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4"/>
            <p:cNvSpPr>
              <a:spLocks noChangeArrowheads="1"/>
            </p:cNvSpPr>
            <p:nvPr/>
          </p:nvSpPr>
          <p:spPr bwMode="auto">
            <a:xfrm>
              <a:off x="3235788" y="3421737"/>
              <a:ext cx="2635337" cy="415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ne doit pas faire d’impasse</a:t>
              </a:r>
            </a:p>
            <a:p>
              <a:pPr lvl="0" algn="ctr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chercher coûte que coûte à faire une proposition,</a:t>
              </a:r>
            </a:p>
            <a:p>
              <a:pPr lvl="0" algn="ctr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mais…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0" name="Rectangle 40"/>
            <p:cNvSpPr>
              <a:spLocks noChangeArrowheads="1"/>
            </p:cNvSpPr>
            <p:nvPr/>
          </p:nvSpPr>
          <p:spPr bwMode="auto">
            <a:xfrm>
              <a:off x="1560507" y="4357087"/>
              <a:ext cx="1442703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demander à rencontrer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d’autres personnes qui lui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expliqueront différemment,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avec d’autres mots, d’autres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expériences…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4" name="Rectangle 54"/>
            <p:cNvSpPr>
              <a:spLocks noChangeArrowheads="1"/>
            </p:cNvSpPr>
            <p:nvPr/>
          </p:nvSpPr>
          <p:spPr bwMode="auto">
            <a:xfrm>
              <a:off x="3723669" y="4357087"/>
              <a:ext cx="1320874" cy="415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Demander à consulter la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relative au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sujet…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22" name="Rectangle 62"/>
            <p:cNvSpPr>
              <a:spLocks noChangeArrowheads="1"/>
            </p:cNvSpPr>
            <p:nvPr/>
          </p:nvSpPr>
          <p:spPr bwMode="auto">
            <a:xfrm>
              <a:off x="5838416" y="4357087"/>
              <a:ext cx="1378583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demander à visiter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installations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concernées, à rencontrer</a:t>
              </a:r>
            </a:p>
            <a:p>
              <a:pPr lvl="0"/>
              <a:r>
                <a:rPr lang="fr-FR" altLang="fr-FR" sz="9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personnels de terrain…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36" name="Line 76"/>
            <p:cNvSpPr>
              <a:spLocks noChangeShapeType="1"/>
            </p:cNvSpPr>
            <p:nvPr/>
          </p:nvSpPr>
          <p:spPr bwMode="auto">
            <a:xfrm>
              <a:off x="1422515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37" name="Line 77"/>
            <p:cNvSpPr>
              <a:spLocks noChangeShapeType="1"/>
            </p:cNvSpPr>
            <p:nvPr/>
          </p:nvSpPr>
          <p:spPr bwMode="auto">
            <a:xfrm>
              <a:off x="3284650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38" name="Line 78"/>
            <p:cNvSpPr>
              <a:spLocks noChangeShapeType="1"/>
            </p:cNvSpPr>
            <p:nvPr/>
          </p:nvSpPr>
          <p:spPr bwMode="auto">
            <a:xfrm>
              <a:off x="3595006" y="2420803"/>
              <a:ext cx="0" cy="71564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39" name="Line 79"/>
            <p:cNvSpPr>
              <a:spLocks noChangeShapeType="1"/>
            </p:cNvSpPr>
            <p:nvPr/>
          </p:nvSpPr>
          <p:spPr bwMode="auto">
            <a:xfrm>
              <a:off x="3595006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0" name="Line 80"/>
            <p:cNvSpPr>
              <a:spLocks noChangeShapeType="1"/>
            </p:cNvSpPr>
            <p:nvPr/>
          </p:nvSpPr>
          <p:spPr bwMode="auto">
            <a:xfrm>
              <a:off x="5457140" y="2420803"/>
              <a:ext cx="0" cy="71564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1" name="Line 81"/>
            <p:cNvSpPr>
              <a:spLocks noChangeShapeType="1"/>
            </p:cNvSpPr>
            <p:nvPr/>
          </p:nvSpPr>
          <p:spPr bwMode="auto">
            <a:xfrm>
              <a:off x="5457140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2" name="Line 82"/>
            <p:cNvSpPr>
              <a:spLocks noChangeShapeType="1"/>
            </p:cNvSpPr>
            <p:nvPr/>
          </p:nvSpPr>
          <p:spPr bwMode="auto">
            <a:xfrm>
              <a:off x="5767496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3" name="Line 83"/>
            <p:cNvSpPr>
              <a:spLocks noChangeShapeType="1"/>
            </p:cNvSpPr>
            <p:nvPr/>
          </p:nvSpPr>
          <p:spPr bwMode="auto">
            <a:xfrm>
              <a:off x="7629631" y="4275639"/>
              <a:ext cx="0" cy="87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4" name="Line 84"/>
            <p:cNvSpPr>
              <a:spLocks noChangeShapeType="1"/>
            </p:cNvSpPr>
            <p:nvPr/>
          </p:nvSpPr>
          <p:spPr bwMode="auto">
            <a:xfrm>
              <a:off x="3591354" y="2417152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5" name="Line 85"/>
            <p:cNvSpPr>
              <a:spLocks noChangeShapeType="1"/>
            </p:cNvSpPr>
            <p:nvPr/>
          </p:nvSpPr>
          <p:spPr bwMode="auto">
            <a:xfrm>
              <a:off x="3591354" y="3140100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6" name="Line 86"/>
            <p:cNvSpPr>
              <a:spLocks noChangeShapeType="1"/>
            </p:cNvSpPr>
            <p:nvPr/>
          </p:nvSpPr>
          <p:spPr bwMode="auto">
            <a:xfrm>
              <a:off x="1418864" y="4271987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7" name="Line 87"/>
            <p:cNvSpPr>
              <a:spLocks noChangeShapeType="1"/>
            </p:cNvSpPr>
            <p:nvPr/>
          </p:nvSpPr>
          <p:spPr bwMode="auto">
            <a:xfrm>
              <a:off x="3591354" y="4271987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8" name="Line 88"/>
            <p:cNvSpPr>
              <a:spLocks noChangeShapeType="1"/>
            </p:cNvSpPr>
            <p:nvPr/>
          </p:nvSpPr>
          <p:spPr bwMode="auto">
            <a:xfrm>
              <a:off x="5763845" y="4271987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49" name="Line 89"/>
            <p:cNvSpPr>
              <a:spLocks noChangeShapeType="1"/>
            </p:cNvSpPr>
            <p:nvPr/>
          </p:nvSpPr>
          <p:spPr bwMode="auto">
            <a:xfrm>
              <a:off x="1418864" y="5155590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0" name="Line 90"/>
            <p:cNvSpPr>
              <a:spLocks noChangeShapeType="1"/>
            </p:cNvSpPr>
            <p:nvPr/>
          </p:nvSpPr>
          <p:spPr bwMode="auto">
            <a:xfrm>
              <a:off x="3591354" y="5155590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1" name="Line 91"/>
            <p:cNvSpPr>
              <a:spLocks noChangeShapeType="1"/>
            </p:cNvSpPr>
            <p:nvPr/>
          </p:nvSpPr>
          <p:spPr bwMode="auto">
            <a:xfrm>
              <a:off x="5763845" y="5155590"/>
              <a:ext cx="1869437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2" name="Line 92"/>
            <p:cNvSpPr>
              <a:spLocks noChangeShapeType="1"/>
            </p:cNvSpPr>
            <p:nvPr/>
          </p:nvSpPr>
          <p:spPr bwMode="auto">
            <a:xfrm>
              <a:off x="4537027" y="3198520"/>
              <a:ext cx="0" cy="2190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3" name="Freeform 93"/>
            <p:cNvSpPr>
              <a:spLocks/>
            </p:cNvSpPr>
            <p:nvPr/>
          </p:nvSpPr>
          <p:spPr bwMode="auto">
            <a:xfrm>
              <a:off x="4496863" y="3205822"/>
              <a:ext cx="76676" cy="135096"/>
            </a:xfrm>
            <a:custGeom>
              <a:avLst/>
              <a:gdLst>
                <a:gd name="T0" fmla="*/ 22 w 42"/>
                <a:gd name="T1" fmla="*/ 8 h 74"/>
                <a:gd name="T2" fmla="*/ 42 w 42"/>
                <a:gd name="T3" fmla="*/ 0 h 74"/>
                <a:gd name="T4" fmla="*/ 22 w 42"/>
                <a:gd name="T5" fmla="*/ 74 h 74"/>
                <a:gd name="T6" fmla="*/ 0 w 42"/>
                <a:gd name="T7" fmla="*/ 0 h 74"/>
                <a:gd name="T8" fmla="*/ 22 w 4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4">
                  <a:moveTo>
                    <a:pt x="22" y="8"/>
                  </a:moveTo>
                  <a:lnTo>
                    <a:pt x="42" y="0"/>
                  </a:lnTo>
                  <a:lnTo>
                    <a:pt x="22" y="74"/>
                  </a:lnTo>
                  <a:lnTo>
                    <a:pt x="0" y="0"/>
                  </a:lnTo>
                  <a:lnTo>
                    <a:pt x="22" y="8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4" name="Freeform 94"/>
            <p:cNvSpPr>
              <a:spLocks/>
            </p:cNvSpPr>
            <p:nvPr/>
          </p:nvSpPr>
          <p:spPr bwMode="auto">
            <a:xfrm>
              <a:off x="4496863" y="3205822"/>
              <a:ext cx="76676" cy="135096"/>
            </a:xfrm>
            <a:custGeom>
              <a:avLst/>
              <a:gdLst>
                <a:gd name="T0" fmla="*/ 22 w 42"/>
                <a:gd name="T1" fmla="*/ 8 h 74"/>
                <a:gd name="T2" fmla="*/ 42 w 42"/>
                <a:gd name="T3" fmla="*/ 0 h 74"/>
                <a:gd name="T4" fmla="*/ 22 w 42"/>
                <a:gd name="T5" fmla="*/ 74 h 74"/>
                <a:gd name="T6" fmla="*/ 0 w 42"/>
                <a:gd name="T7" fmla="*/ 0 h 74"/>
                <a:gd name="T8" fmla="*/ 22 w 42"/>
                <a:gd name="T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4">
                  <a:moveTo>
                    <a:pt x="22" y="8"/>
                  </a:moveTo>
                  <a:lnTo>
                    <a:pt x="42" y="0"/>
                  </a:lnTo>
                  <a:lnTo>
                    <a:pt x="22" y="74"/>
                  </a:lnTo>
                  <a:lnTo>
                    <a:pt x="0" y="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5" name="Freeform 95"/>
            <p:cNvSpPr>
              <a:spLocks/>
            </p:cNvSpPr>
            <p:nvPr/>
          </p:nvSpPr>
          <p:spPr bwMode="auto">
            <a:xfrm>
              <a:off x="4496863" y="3205822"/>
              <a:ext cx="76676" cy="135096"/>
            </a:xfrm>
            <a:custGeom>
              <a:avLst/>
              <a:gdLst>
                <a:gd name="T0" fmla="*/ 22 w 42"/>
                <a:gd name="T1" fmla="*/ 8 h 74"/>
                <a:gd name="T2" fmla="*/ 42 w 42"/>
                <a:gd name="T3" fmla="*/ 0 h 74"/>
                <a:gd name="T4" fmla="*/ 22 w 42"/>
                <a:gd name="T5" fmla="*/ 74 h 74"/>
                <a:gd name="T6" fmla="*/ 0 w 42"/>
                <a:gd name="T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4">
                  <a:moveTo>
                    <a:pt x="22" y="8"/>
                  </a:moveTo>
                  <a:lnTo>
                    <a:pt x="42" y="0"/>
                  </a:lnTo>
                  <a:lnTo>
                    <a:pt x="22" y="74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6" name="Line 96"/>
            <p:cNvSpPr>
              <a:spLocks noChangeShapeType="1"/>
            </p:cNvSpPr>
            <p:nvPr/>
          </p:nvSpPr>
          <p:spPr bwMode="auto">
            <a:xfrm>
              <a:off x="4537027" y="3136448"/>
              <a:ext cx="0" cy="62071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7" name="Line 97"/>
            <p:cNvSpPr>
              <a:spLocks noChangeShapeType="1"/>
            </p:cNvSpPr>
            <p:nvPr/>
          </p:nvSpPr>
          <p:spPr bwMode="auto">
            <a:xfrm>
              <a:off x="2368188" y="4096727"/>
              <a:ext cx="0" cy="1825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8" name="Freeform 98"/>
            <p:cNvSpPr>
              <a:spLocks/>
            </p:cNvSpPr>
            <p:nvPr/>
          </p:nvSpPr>
          <p:spPr bwMode="auto">
            <a:xfrm>
              <a:off x="2328024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59" name="Freeform 99"/>
            <p:cNvSpPr>
              <a:spLocks/>
            </p:cNvSpPr>
            <p:nvPr/>
          </p:nvSpPr>
          <p:spPr bwMode="auto">
            <a:xfrm>
              <a:off x="2328024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0" name="Freeform 100"/>
            <p:cNvSpPr>
              <a:spLocks/>
            </p:cNvSpPr>
            <p:nvPr/>
          </p:nvSpPr>
          <p:spPr bwMode="auto">
            <a:xfrm>
              <a:off x="2328024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1" name="Line 101"/>
            <p:cNvSpPr>
              <a:spLocks noChangeShapeType="1"/>
            </p:cNvSpPr>
            <p:nvPr/>
          </p:nvSpPr>
          <p:spPr bwMode="auto">
            <a:xfrm>
              <a:off x="6738727" y="4096727"/>
              <a:ext cx="0" cy="1825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2" name="Freeform 102"/>
            <p:cNvSpPr>
              <a:spLocks/>
            </p:cNvSpPr>
            <p:nvPr/>
          </p:nvSpPr>
          <p:spPr bwMode="auto">
            <a:xfrm>
              <a:off x="66985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66CC"/>
            </a:solidFill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3" name="Freeform 103"/>
            <p:cNvSpPr>
              <a:spLocks/>
            </p:cNvSpPr>
            <p:nvPr/>
          </p:nvSpPr>
          <p:spPr bwMode="auto">
            <a:xfrm>
              <a:off x="66985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4" name="Freeform 104"/>
            <p:cNvSpPr>
              <a:spLocks/>
            </p:cNvSpPr>
            <p:nvPr/>
          </p:nvSpPr>
          <p:spPr bwMode="auto">
            <a:xfrm>
              <a:off x="66985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5" name="Freeform 105"/>
            <p:cNvSpPr>
              <a:spLocks/>
            </p:cNvSpPr>
            <p:nvPr/>
          </p:nvSpPr>
          <p:spPr bwMode="auto">
            <a:xfrm>
              <a:off x="2368188" y="4001795"/>
              <a:ext cx="4370540" cy="94933"/>
            </a:xfrm>
            <a:custGeom>
              <a:avLst/>
              <a:gdLst>
                <a:gd name="T0" fmla="*/ 0 w 2394"/>
                <a:gd name="T1" fmla="*/ 52 h 52"/>
                <a:gd name="T2" fmla="*/ 0 w 2394"/>
                <a:gd name="T3" fmla="*/ 0 h 52"/>
                <a:gd name="T4" fmla="*/ 2394 w 2394"/>
                <a:gd name="T5" fmla="*/ 0 h 52"/>
                <a:gd name="T6" fmla="*/ 2394 w 2394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4" h="52">
                  <a:moveTo>
                    <a:pt x="0" y="52"/>
                  </a:moveTo>
                  <a:lnTo>
                    <a:pt x="0" y="0"/>
                  </a:lnTo>
                  <a:lnTo>
                    <a:pt x="2394" y="0"/>
                  </a:lnTo>
                  <a:lnTo>
                    <a:pt x="239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6" name="Line 106"/>
            <p:cNvSpPr>
              <a:spLocks noChangeShapeType="1"/>
            </p:cNvSpPr>
            <p:nvPr/>
          </p:nvSpPr>
          <p:spPr bwMode="auto">
            <a:xfrm>
              <a:off x="4537027" y="4096727"/>
              <a:ext cx="0" cy="1825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7" name="Freeform 107"/>
            <p:cNvSpPr>
              <a:spLocks/>
            </p:cNvSpPr>
            <p:nvPr/>
          </p:nvSpPr>
          <p:spPr bwMode="auto">
            <a:xfrm>
              <a:off x="44968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8" name="Freeform 108"/>
            <p:cNvSpPr>
              <a:spLocks/>
            </p:cNvSpPr>
            <p:nvPr/>
          </p:nvSpPr>
          <p:spPr bwMode="auto">
            <a:xfrm>
              <a:off x="44968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  <a:gd name="T8" fmla="*/ 22 w 42"/>
                <a:gd name="T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69" name="Freeform 109"/>
            <p:cNvSpPr>
              <a:spLocks/>
            </p:cNvSpPr>
            <p:nvPr/>
          </p:nvSpPr>
          <p:spPr bwMode="auto">
            <a:xfrm>
              <a:off x="4496863" y="4104030"/>
              <a:ext cx="76676" cy="131445"/>
            </a:xfrm>
            <a:custGeom>
              <a:avLst/>
              <a:gdLst>
                <a:gd name="T0" fmla="*/ 22 w 42"/>
                <a:gd name="T1" fmla="*/ 6 h 72"/>
                <a:gd name="T2" fmla="*/ 42 w 42"/>
                <a:gd name="T3" fmla="*/ 0 h 72"/>
                <a:gd name="T4" fmla="*/ 22 w 42"/>
                <a:gd name="T5" fmla="*/ 72 h 72"/>
                <a:gd name="T6" fmla="*/ 0 w 42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2">
                  <a:moveTo>
                    <a:pt x="22" y="6"/>
                  </a:moveTo>
                  <a:lnTo>
                    <a:pt x="42" y="0"/>
                  </a:lnTo>
                  <a:lnTo>
                    <a:pt x="22" y="72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70" name="Line 110"/>
            <p:cNvSpPr>
              <a:spLocks noChangeShapeType="1"/>
            </p:cNvSpPr>
            <p:nvPr/>
          </p:nvSpPr>
          <p:spPr bwMode="auto">
            <a:xfrm>
              <a:off x="4537027" y="3899560"/>
              <a:ext cx="0" cy="19716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551662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TECHNIQUE DES SIX CHAPEAUX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111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DÉVELOPPER LA CRÉATIVITÉ DU GROUPE PROJET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Freeform 6"/>
          <p:cNvSpPr>
            <a:spLocks/>
          </p:cNvSpPr>
          <p:nvPr/>
        </p:nvSpPr>
        <p:spPr bwMode="auto">
          <a:xfrm>
            <a:off x="2832100" y="2936875"/>
            <a:ext cx="1863725" cy="1863725"/>
          </a:xfrm>
          <a:custGeom>
            <a:avLst/>
            <a:gdLst>
              <a:gd name="T0" fmla="*/ 586 w 1174"/>
              <a:gd name="T1" fmla="*/ 0 h 1174"/>
              <a:gd name="T2" fmla="*/ 0 w 1174"/>
              <a:gd name="T3" fmla="*/ 450 h 1174"/>
              <a:gd name="T4" fmla="*/ 228 w 1174"/>
              <a:gd name="T5" fmla="*/ 1174 h 1174"/>
              <a:gd name="T6" fmla="*/ 944 w 1174"/>
              <a:gd name="T7" fmla="*/ 1174 h 1174"/>
              <a:gd name="T8" fmla="*/ 1174 w 1174"/>
              <a:gd name="T9" fmla="*/ 450 h 1174"/>
              <a:gd name="T10" fmla="*/ 586 w 1174"/>
              <a:gd name="T11" fmla="*/ 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74" h="1174">
                <a:moveTo>
                  <a:pt x="586" y="0"/>
                </a:moveTo>
                <a:lnTo>
                  <a:pt x="0" y="450"/>
                </a:lnTo>
                <a:lnTo>
                  <a:pt x="228" y="1174"/>
                </a:lnTo>
                <a:lnTo>
                  <a:pt x="944" y="1174"/>
                </a:lnTo>
                <a:lnTo>
                  <a:pt x="1174" y="450"/>
                </a:lnTo>
                <a:lnTo>
                  <a:pt x="586" y="0"/>
                </a:lnTo>
                <a:close/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873250" y="2492375"/>
            <a:ext cx="4638675" cy="2635250"/>
          </a:xfrm>
          <a:custGeom>
            <a:avLst/>
            <a:gdLst>
              <a:gd name="T0" fmla="*/ 2360 w 2922"/>
              <a:gd name="T1" fmla="*/ 0 h 1660"/>
              <a:gd name="T2" fmla="*/ 0 w 2922"/>
              <a:gd name="T3" fmla="*/ 0 h 1660"/>
              <a:gd name="T4" fmla="*/ 0 w 2922"/>
              <a:gd name="T5" fmla="*/ 1660 h 1660"/>
              <a:gd name="T6" fmla="*/ 2360 w 2922"/>
              <a:gd name="T7" fmla="*/ 1660 h 1660"/>
              <a:gd name="T8" fmla="*/ 2922 w 2922"/>
              <a:gd name="T9" fmla="*/ 830 h 1660"/>
              <a:gd name="T10" fmla="*/ 2360 w 2922"/>
              <a:gd name="T11" fmla="*/ 0 h 1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2" h="1660">
                <a:moveTo>
                  <a:pt x="2360" y="0"/>
                </a:moveTo>
                <a:lnTo>
                  <a:pt x="0" y="0"/>
                </a:lnTo>
                <a:lnTo>
                  <a:pt x="0" y="1660"/>
                </a:lnTo>
                <a:lnTo>
                  <a:pt x="2360" y="1660"/>
                </a:lnTo>
                <a:lnTo>
                  <a:pt x="2922" y="830"/>
                </a:lnTo>
                <a:lnTo>
                  <a:pt x="236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5019675" y="3295650"/>
            <a:ext cx="904875" cy="301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5019675" y="3295650"/>
            <a:ext cx="904875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1927225" y="3295650"/>
            <a:ext cx="593725" cy="301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1927225" y="3295650"/>
            <a:ext cx="593725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2289175" y="2613025"/>
            <a:ext cx="1177925" cy="301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3"/>
          <p:cNvSpPr>
            <a:spLocks noChangeArrowheads="1"/>
          </p:cNvSpPr>
          <p:nvPr/>
        </p:nvSpPr>
        <p:spPr bwMode="auto">
          <a:xfrm>
            <a:off x="2289175" y="2613025"/>
            <a:ext cx="1177925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4651375" y="4467225"/>
            <a:ext cx="688975" cy="301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4651375" y="4467225"/>
            <a:ext cx="688975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2244725" y="4467225"/>
            <a:ext cx="688975" cy="3016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6" name="Rectangle 17"/>
          <p:cNvSpPr>
            <a:spLocks noChangeArrowheads="1"/>
          </p:cNvSpPr>
          <p:nvPr/>
        </p:nvSpPr>
        <p:spPr bwMode="auto">
          <a:xfrm>
            <a:off x="2244725" y="4467225"/>
            <a:ext cx="688975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7" name="Rectangle 18"/>
          <p:cNvSpPr>
            <a:spLocks noChangeArrowheads="1"/>
          </p:cNvSpPr>
          <p:nvPr/>
        </p:nvSpPr>
        <p:spPr bwMode="auto">
          <a:xfrm>
            <a:off x="6600825" y="3324225"/>
            <a:ext cx="574675" cy="1651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9" name="Rectangle 19"/>
          <p:cNvSpPr>
            <a:spLocks noChangeArrowheads="1"/>
          </p:cNvSpPr>
          <p:nvPr/>
        </p:nvSpPr>
        <p:spPr bwMode="auto">
          <a:xfrm>
            <a:off x="6600825" y="3324225"/>
            <a:ext cx="574675" cy="165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0" name="Freeform 20"/>
          <p:cNvSpPr>
            <a:spLocks/>
          </p:cNvSpPr>
          <p:nvPr/>
        </p:nvSpPr>
        <p:spPr bwMode="auto">
          <a:xfrm>
            <a:off x="3375025" y="2619375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6 w 496"/>
              <a:gd name="T9" fmla="*/ 84 h 308"/>
              <a:gd name="T10" fmla="*/ 404 w 496"/>
              <a:gd name="T11" fmla="*/ 76 h 308"/>
              <a:gd name="T12" fmla="*/ 400 w 496"/>
              <a:gd name="T13" fmla="*/ 66 h 308"/>
              <a:gd name="T14" fmla="*/ 394 w 496"/>
              <a:gd name="T15" fmla="*/ 58 h 308"/>
              <a:gd name="T16" fmla="*/ 388 w 496"/>
              <a:gd name="T17" fmla="*/ 50 h 308"/>
              <a:gd name="T18" fmla="*/ 380 w 496"/>
              <a:gd name="T19" fmla="*/ 42 h 308"/>
              <a:gd name="T20" fmla="*/ 360 w 496"/>
              <a:gd name="T21" fmla="*/ 28 h 308"/>
              <a:gd name="T22" fmla="*/ 336 w 496"/>
              <a:gd name="T23" fmla="*/ 16 h 308"/>
              <a:gd name="T24" fmla="*/ 310 w 496"/>
              <a:gd name="T25" fmla="*/ 8 h 308"/>
              <a:gd name="T26" fmla="*/ 280 w 496"/>
              <a:gd name="T27" fmla="*/ 2 h 308"/>
              <a:gd name="T28" fmla="*/ 250 w 496"/>
              <a:gd name="T29" fmla="*/ 0 h 308"/>
              <a:gd name="T30" fmla="*/ 250 w 496"/>
              <a:gd name="T31" fmla="*/ 0 h 308"/>
              <a:gd name="T32" fmla="*/ 218 w 496"/>
              <a:gd name="T33" fmla="*/ 2 h 308"/>
              <a:gd name="T34" fmla="*/ 188 w 496"/>
              <a:gd name="T35" fmla="*/ 8 h 308"/>
              <a:gd name="T36" fmla="*/ 162 w 496"/>
              <a:gd name="T37" fmla="*/ 16 h 308"/>
              <a:gd name="T38" fmla="*/ 138 w 496"/>
              <a:gd name="T39" fmla="*/ 28 h 308"/>
              <a:gd name="T40" fmla="*/ 120 w 496"/>
              <a:gd name="T41" fmla="*/ 42 h 308"/>
              <a:gd name="T42" fmla="*/ 112 w 496"/>
              <a:gd name="T43" fmla="*/ 50 h 308"/>
              <a:gd name="T44" fmla="*/ 104 w 496"/>
              <a:gd name="T45" fmla="*/ 58 h 308"/>
              <a:gd name="T46" fmla="*/ 100 w 496"/>
              <a:gd name="T47" fmla="*/ 66 h 308"/>
              <a:gd name="T48" fmla="*/ 96 w 496"/>
              <a:gd name="T49" fmla="*/ 76 h 308"/>
              <a:gd name="T50" fmla="*/ 94 w 496"/>
              <a:gd name="T51" fmla="*/ 84 h 308"/>
              <a:gd name="T52" fmla="*/ 92 w 496"/>
              <a:gd name="T53" fmla="*/ 94 h 308"/>
              <a:gd name="T54" fmla="*/ 92 w 496"/>
              <a:gd name="T55" fmla="*/ 94 h 308"/>
              <a:gd name="T56" fmla="*/ 92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6" y="84"/>
                </a:lnTo>
                <a:lnTo>
                  <a:pt x="404" y="76"/>
                </a:lnTo>
                <a:lnTo>
                  <a:pt x="400" y="66"/>
                </a:lnTo>
                <a:lnTo>
                  <a:pt x="394" y="58"/>
                </a:lnTo>
                <a:lnTo>
                  <a:pt x="388" y="50"/>
                </a:lnTo>
                <a:lnTo>
                  <a:pt x="380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8"/>
                </a:lnTo>
                <a:lnTo>
                  <a:pt x="280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8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50"/>
                </a:lnTo>
                <a:lnTo>
                  <a:pt x="104" y="58"/>
                </a:lnTo>
                <a:lnTo>
                  <a:pt x="100" y="66"/>
                </a:lnTo>
                <a:lnTo>
                  <a:pt x="96" y="76"/>
                </a:lnTo>
                <a:lnTo>
                  <a:pt x="94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1" name="Freeform 21"/>
          <p:cNvSpPr>
            <a:spLocks/>
          </p:cNvSpPr>
          <p:nvPr/>
        </p:nvSpPr>
        <p:spPr bwMode="auto">
          <a:xfrm>
            <a:off x="3375025" y="2619375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6 w 496"/>
              <a:gd name="T9" fmla="*/ 84 h 308"/>
              <a:gd name="T10" fmla="*/ 404 w 496"/>
              <a:gd name="T11" fmla="*/ 76 h 308"/>
              <a:gd name="T12" fmla="*/ 400 w 496"/>
              <a:gd name="T13" fmla="*/ 66 h 308"/>
              <a:gd name="T14" fmla="*/ 394 w 496"/>
              <a:gd name="T15" fmla="*/ 58 h 308"/>
              <a:gd name="T16" fmla="*/ 388 w 496"/>
              <a:gd name="T17" fmla="*/ 50 h 308"/>
              <a:gd name="T18" fmla="*/ 380 w 496"/>
              <a:gd name="T19" fmla="*/ 42 h 308"/>
              <a:gd name="T20" fmla="*/ 360 w 496"/>
              <a:gd name="T21" fmla="*/ 28 h 308"/>
              <a:gd name="T22" fmla="*/ 336 w 496"/>
              <a:gd name="T23" fmla="*/ 16 h 308"/>
              <a:gd name="T24" fmla="*/ 310 w 496"/>
              <a:gd name="T25" fmla="*/ 8 h 308"/>
              <a:gd name="T26" fmla="*/ 280 w 496"/>
              <a:gd name="T27" fmla="*/ 2 h 308"/>
              <a:gd name="T28" fmla="*/ 250 w 496"/>
              <a:gd name="T29" fmla="*/ 0 h 308"/>
              <a:gd name="T30" fmla="*/ 250 w 496"/>
              <a:gd name="T31" fmla="*/ 0 h 308"/>
              <a:gd name="T32" fmla="*/ 218 w 496"/>
              <a:gd name="T33" fmla="*/ 2 h 308"/>
              <a:gd name="T34" fmla="*/ 188 w 496"/>
              <a:gd name="T35" fmla="*/ 8 h 308"/>
              <a:gd name="T36" fmla="*/ 162 w 496"/>
              <a:gd name="T37" fmla="*/ 16 h 308"/>
              <a:gd name="T38" fmla="*/ 138 w 496"/>
              <a:gd name="T39" fmla="*/ 28 h 308"/>
              <a:gd name="T40" fmla="*/ 120 w 496"/>
              <a:gd name="T41" fmla="*/ 42 h 308"/>
              <a:gd name="T42" fmla="*/ 112 w 496"/>
              <a:gd name="T43" fmla="*/ 50 h 308"/>
              <a:gd name="T44" fmla="*/ 104 w 496"/>
              <a:gd name="T45" fmla="*/ 58 h 308"/>
              <a:gd name="T46" fmla="*/ 100 w 496"/>
              <a:gd name="T47" fmla="*/ 66 h 308"/>
              <a:gd name="T48" fmla="*/ 96 w 496"/>
              <a:gd name="T49" fmla="*/ 76 h 308"/>
              <a:gd name="T50" fmla="*/ 94 w 496"/>
              <a:gd name="T51" fmla="*/ 84 h 308"/>
              <a:gd name="T52" fmla="*/ 92 w 496"/>
              <a:gd name="T53" fmla="*/ 94 h 308"/>
              <a:gd name="T54" fmla="*/ 92 w 496"/>
              <a:gd name="T55" fmla="*/ 94 h 308"/>
              <a:gd name="T56" fmla="*/ 92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6" y="84"/>
                </a:lnTo>
                <a:lnTo>
                  <a:pt x="404" y="76"/>
                </a:lnTo>
                <a:lnTo>
                  <a:pt x="400" y="66"/>
                </a:lnTo>
                <a:lnTo>
                  <a:pt x="394" y="58"/>
                </a:lnTo>
                <a:lnTo>
                  <a:pt x="388" y="50"/>
                </a:lnTo>
                <a:lnTo>
                  <a:pt x="380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8"/>
                </a:lnTo>
                <a:lnTo>
                  <a:pt x="280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8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50"/>
                </a:lnTo>
                <a:lnTo>
                  <a:pt x="104" y="58"/>
                </a:lnTo>
                <a:lnTo>
                  <a:pt x="100" y="66"/>
                </a:lnTo>
                <a:lnTo>
                  <a:pt x="96" y="76"/>
                </a:lnTo>
                <a:lnTo>
                  <a:pt x="94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</a:path>
            </a:pathLst>
          </a:cu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2" name="Freeform 22"/>
          <p:cNvSpPr>
            <a:spLocks/>
          </p:cNvSpPr>
          <p:nvPr/>
        </p:nvSpPr>
        <p:spPr bwMode="auto">
          <a:xfrm>
            <a:off x="2419350" y="3302000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6 w 496"/>
              <a:gd name="T9" fmla="*/ 84 h 308"/>
              <a:gd name="T10" fmla="*/ 402 w 496"/>
              <a:gd name="T11" fmla="*/ 74 h 308"/>
              <a:gd name="T12" fmla="*/ 398 w 496"/>
              <a:gd name="T13" fmla="*/ 66 h 308"/>
              <a:gd name="T14" fmla="*/ 394 w 496"/>
              <a:gd name="T15" fmla="*/ 58 h 308"/>
              <a:gd name="T16" fmla="*/ 386 w 496"/>
              <a:gd name="T17" fmla="*/ 48 h 308"/>
              <a:gd name="T18" fmla="*/ 378 w 496"/>
              <a:gd name="T19" fmla="*/ 42 h 308"/>
              <a:gd name="T20" fmla="*/ 360 w 496"/>
              <a:gd name="T21" fmla="*/ 28 h 308"/>
              <a:gd name="T22" fmla="*/ 336 w 496"/>
              <a:gd name="T23" fmla="*/ 16 h 308"/>
              <a:gd name="T24" fmla="*/ 310 w 496"/>
              <a:gd name="T25" fmla="*/ 6 h 308"/>
              <a:gd name="T26" fmla="*/ 280 w 496"/>
              <a:gd name="T27" fmla="*/ 2 h 308"/>
              <a:gd name="T28" fmla="*/ 248 w 496"/>
              <a:gd name="T29" fmla="*/ 0 h 308"/>
              <a:gd name="T30" fmla="*/ 248 w 496"/>
              <a:gd name="T31" fmla="*/ 0 h 308"/>
              <a:gd name="T32" fmla="*/ 218 w 496"/>
              <a:gd name="T33" fmla="*/ 2 h 308"/>
              <a:gd name="T34" fmla="*/ 188 w 496"/>
              <a:gd name="T35" fmla="*/ 6 h 308"/>
              <a:gd name="T36" fmla="*/ 162 w 496"/>
              <a:gd name="T37" fmla="*/ 16 h 308"/>
              <a:gd name="T38" fmla="*/ 138 w 496"/>
              <a:gd name="T39" fmla="*/ 28 h 308"/>
              <a:gd name="T40" fmla="*/ 118 w 496"/>
              <a:gd name="T41" fmla="*/ 42 h 308"/>
              <a:gd name="T42" fmla="*/ 110 w 496"/>
              <a:gd name="T43" fmla="*/ 48 h 308"/>
              <a:gd name="T44" fmla="*/ 104 w 496"/>
              <a:gd name="T45" fmla="*/ 58 h 308"/>
              <a:gd name="T46" fmla="*/ 98 w 496"/>
              <a:gd name="T47" fmla="*/ 66 h 308"/>
              <a:gd name="T48" fmla="*/ 94 w 496"/>
              <a:gd name="T49" fmla="*/ 74 h 308"/>
              <a:gd name="T50" fmla="*/ 92 w 496"/>
              <a:gd name="T51" fmla="*/ 84 h 308"/>
              <a:gd name="T52" fmla="*/ 92 w 496"/>
              <a:gd name="T53" fmla="*/ 94 h 308"/>
              <a:gd name="T54" fmla="*/ 92 w 496"/>
              <a:gd name="T55" fmla="*/ 94 h 308"/>
              <a:gd name="T56" fmla="*/ 92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6" y="84"/>
                </a:lnTo>
                <a:lnTo>
                  <a:pt x="402" y="74"/>
                </a:lnTo>
                <a:lnTo>
                  <a:pt x="398" y="66"/>
                </a:lnTo>
                <a:lnTo>
                  <a:pt x="394" y="58"/>
                </a:lnTo>
                <a:lnTo>
                  <a:pt x="386" y="48"/>
                </a:lnTo>
                <a:lnTo>
                  <a:pt x="378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6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8" y="2"/>
                </a:lnTo>
                <a:lnTo>
                  <a:pt x="188" y="6"/>
                </a:lnTo>
                <a:lnTo>
                  <a:pt x="162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48"/>
                </a:lnTo>
                <a:lnTo>
                  <a:pt x="104" y="58"/>
                </a:lnTo>
                <a:lnTo>
                  <a:pt x="98" y="66"/>
                </a:lnTo>
                <a:lnTo>
                  <a:pt x="94" y="74"/>
                </a:lnTo>
                <a:lnTo>
                  <a:pt x="92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3" name="Freeform 23"/>
          <p:cNvSpPr>
            <a:spLocks/>
          </p:cNvSpPr>
          <p:nvPr/>
        </p:nvSpPr>
        <p:spPr bwMode="auto">
          <a:xfrm>
            <a:off x="2419350" y="3302000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6 w 496"/>
              <a:gd name="T9" fmla="*/ 84 h 308"/>
              <a:gd name="T10" fmla="*/ 402 w 496"/>
              <a:gd name="T11" fmla="*/ 74 h 308"/>
              <a:gd name="T12" fmla="*/ 398 w 496"/>
              <a:gd name="T13" fmla="*/ 66 h 308"/>
              <a:gd name="T14" fmla="*/ 394 w 496"/>
              <a:gd name="T15" fmla="*/ 58 h 308"/>
              <a:gd name="T16" fmla="*/ 386 w 496"/>
              <a:gd name="T17" fmla="*/ 48 h 308"/>
              <a:gd name="T18" fmla="*/ 378 w 496"/>
              <a:gd name="T19" fmla="*/ 42 h 308"/>
              <a:gd name="T20" fmla="*/ 360 w 496"/>
              <a:gd name="T21" fmla="*/ 28 h 308"/>
              <a:gd name="T22" fmla="*/ 336 w 496"/>
              <a:gd name="T23" fmla="*/ 16 h 308"/>
              <a:gd name="T24" fmla="*/ 310 w 496"/>
              <a:gd name="T25" fmla="*/ 6 h 308"/>
              <a:gd name="T26" fmla="*/ 280 w 496"/>
              <a:gd name="T27" fmla="*/ 2 h 308"/>
              <a:gd name="T28" fmla="*/ 248 w 496"/>
              <a:gd name="T29" fmla="*/ 0 h 308"/>
              <a:gd name="T30" fmla="*/ 248 w 496"/>
              <a:gd name="T31" fmla="*/ 0 h 308"/>
              <a:gd name="T32" fmla="*/ 218 w 496"/>
              <a:gd name="T33" fmla="*/ 2 h 308"/>
              <a:gd name="T34" fmla="*/ 188 w 496"/>
              <a:gd name="T35" fmla="*/ 6 h 308"/>
              <a:gd name="T36" fmla="*/ 162 w 496"/>
              <a:gd name="T37" fmla="*/ 16 h 308"/>
              <a:gd name="T38" fmla="*/ 138 w 496"/>
              <a:gd name="T39" fmla="*/ 28 h 308"/>
              <a:gd name="T40" fmla="*/ 118 w 496"/>
              <a:gd name="T41" fmla="*/ 42 h 308"/>
              <a:gd name="T42" fmla="*/ 110 w 496"/>
              <a:gd name="T43" fmla="*/ 48 h 308"/>
              <a:gd name="T44" fmla="*/ 104 w 496"/>
              <a:gd name="T45" fmla="*/ 58 h 308"/>
              <a:gd name="T46" fmla="*/ 98 w 496"/>
              <a:gd name="T47" fmla="*/ 66 h 308"/>
              <a:gd name="T48" fmla="*/ 94 w 496"/>
              <a:gd name="T49" fmla="*/ 74 h 308"/>
              <a:gd name="T50" fmla="*/ 92 w 496"/>
              <a:gd name="T51" fmla="*/ 84 h 308"/>
              <a:gd name="T52" fmla="*/ 92 w 496"/>
              <a:gd name="T53" fmla="*/ 94 h 308"/>
              <a:gd name="T54" fmla="*/ 92 w 496"/>
              <a:gd name="T55" fmla="*/ 94 h 308"/>
              <a:gd name="T56" fmla="*/ 92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6" y="84"/>
                </a:lnTo>
                <a:lnTo>
                  <a:pt x="402" y="74"/>
                </a:lnTo>
                <a:lnTo>
                  <a:pt x="398" y="66"/>
                </a:lnTo>
                <a:lnTo>
                  <a:pt x="394" y="58"/>
                </a:lnTo>
                <a:lnTo>
                  <a:pt x="386" y="48"/>
                </a:lnTo>
                <a:lnTo>
                  <a:pt x="378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6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8" y="2"/>
                </a:lnTo>
                <a:lnTo>
                  <a:pt x="188" y="6"/>
                </a:lnTo>
                <a:lnTo>
                  <a:pt x="162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48"/>
                </a:lnTo>
                <a:lnTo>
                  <a:pt x="104" y="58"/>
                </a:lnTo>
                <a:lnTo>
                  <a:pt x="98" y="66"/>
                </a:lnTo>
                <a:lnTo>
                  <a:pt x="94" y="74"/>
                </a:lnTo>
                <a:lnTo>
                  <a:pt x="92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4" name="Freeform 24"/>
          <p:cNvSpPr>
            <a:spLocks/>
          </p:cNvSpPr>
          <p:nvPr/>
        </p:nvSpPr>
        <p:spPr bwMode="auto">
          <a:xfrm>
            <a:off x="4333875" y="3302000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4 w 496"/>
              <a:gd name="T9" fmla="*/ 84 h 308"/>
              <a:gd name="T10" fmla="*/ 402 w 496"/>
              <a:gd name="T11" fmla="*/ 74 h 308"/>
              <a:gd name="T12" fmla="*/ 398 w 496"/>
              <a:gd name="T13" fmla="*/ 66 h 308"/>
              <a:gd name="T14" fmla="*/ 392 w 496"/>
              <a:gd name="T15" fmla="*/ 58 h 308"/>
              <a:gd name="T16" fmla="*/ 386 w 496"/>
              <a:gd name="T17" fmla="*/ 48 h 308"/>
              <a:gd name="T18" fmla="*/ 378 w 496"/>
              <a:gd name="T19" fmla="*/ 42 h 308"/>
              <a:gd name="T20" fmla="*/ 358 w 496"/>
              <a:gd name="T21" fmla="*/ 28 h 308"/>
              <a:gd name="T22" fmla="*/ 336 w 496"/>
              <a:gd name="T23" fmla="*/ 16 h 308"/>
              <a:gd name="T24" fmla="*/ 308 w 496"/>
              <a:gd name="T25" fmla="*/ 6 h 308"/>
              <a:gd name="T26" fmla="*/ 280 w 496"/>
              <a:gd name="T27" fmla="*/ 2 h 308"/>
              <a:gd name="T28" fmla="*/ 248 w 496"/>
              <a:gd name="T29" fmla="*/ 0 h 308"/>
              <a:gd name="T30" fmla="*/ 248 w 496"/>
              <a:gd name="T31" fmla="*/ 0 h 308"/>
              <a:gd name="T32" fmla="*/ 216 w 496"/>
              <a:gd name="T33" fmla="*/ 2 h 308"/>
              <a:gd name="T34" fmla="*/ 186 w 496"/>
              <a:gd name="T35" fmla="*/ 6 h 308"/>
              <a:gd name="T36" fmla="*/ 160 w 496"/>
              <a:gd name="T37" fmla="*/ 16 h 308"/>
              <a:gd name="T38" fmla="*/ 138 w 496"/>
              <a:gd name="T39" fmla="*/ 28 h 308"/>
              <a:gd name="T40" fmla="*/ 118 w 496"/>
              <a:gd name="T41" fmla="*/ 42 h 308"/>
              <a:gd name="T42" fmla="*/ 110 w 496"/>
              <a:gd name="T43" fmla="*/ 48 h 308"/>
              <a:gd name="T44" fmla="*/ 104 w 496"/>
              <a:gd name="T45" fmla="*/ 58 h 308"/>
              <a:gd name="T46" fmla="*/ 98 w 496"/>
              <a:gd name="T47" fmla="*/ 66 h 308"/>
              <a:gd name="T48" fmla="*/ 94 w 496"/>
              <a:gd name="T49" fmla="*/ 74 h 308"/>
              <a:gd name="T50" fmla="*/ 92 w 496"/>
              <a:gd name="T51" fmla="*/ 84 h 308"/>
              <a:gd name="T52" fmla="*/ 90 w 496"/>
              <a:gd name="T53" fmla="*/ 94 h 308"/>
              <a:gd name="T54" fmla="*/ 90 w 496"/>
              <a:gd name="T55" fmla="*/ 94 h 308"/>
              <a:gd name="T56" fmla="*/ 90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4" y="84"/>
                </a:lnTo>
                <a:lnTo>
                  <a:pt x="402" y="74"/>
                </a:lnTo>
                <a:lnTo>
                  <a:pt x="398" y="66"/>
                </a:lnTo>
                <a:lnTo>
                  <a:pt x="392" y="58"/>
                </a:lnTo>
                <a:lnTo>
                  <a:pt x="386" y="48"/>
                </a:lnTo>
                <a:lnTo>
                  <a:pt x="378" y="42"/>
                </a:lnTo>
                <a:lnTo>
                  <a:pt x="358" y="28"/>
                </a:lnTo>
                <a:lnTo>
                  <a:pt x="336" y="16"/>
                </a:lnTo>
                <a:lnTo>
                  <a:pt x="308" y="6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6" y="2"/>
                </a:lnTo>
                <a:lnTo>
                  <a:pt x="186" y="6"/>
                </a:lnTo>
                <a:lnTo>
                  <a:pt x="160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48"/>
                </a:lnTo>
                <a:lnTo>
                  <a:pt x="104" y="58"/>
                </a:lnTo>
                <a:lnTo>
                  <a:pt x="98" y="66"/>
                </a:lnTo>
                <a:lnTo>
                  <a:pt x="94" y="74"/>
                </a:lnTo>
                <a:lnTo>
                  <a:pt x="92" y="84"/>
                </a:lnTo>
                <a:lnTo>
                  <a:pt x="90" y="94"/>
                </a:lnTo>
                <a:lnTo>
                  <a:pt x="90" y="94"/>
                </a:lnTo>
                <a:lnTo>
                  <a:pt x="90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5" name="Freeform 25"/>
          <p:cNvSpPr>
            <a:spLocks/>
          </p:cNvSpPr>
          <p:nvPr/>
        </p:nvSpPr>
        <p:spPr bwMode="auto">
          <a:xfrm>
            <a:off x="4333875" y="3302000"/>
            <a:ext cx="787400" cy="488950"/>
          </a:xfrm>
          <a:custGeom>
            <a:avLst/>
            <a:gdLst>
              <a:gd name="T0" fmla="*/ 406 w 496"/>
              <a:gd name="T1" fmla="*/ 212 h 308"/>
              <a:gd name="T2" fmla="*/ 406 w 496"/>
              <a:gd name="T3" fmla="*/ 94 h 308"/>
              <a:gd name="T4" fmla="*/ 406 w 496"/>
              <a:gd name="T5" fmla="*/ 94 h 308"/>
              <a:gd name="T6" fmla="*/ 406 w 496"/>
              <a:gd name="T7" fmla="*/ 94 h 308"/>
              <a:gd name="T8" fmla="*/ 404 w 496"/>
              <a:gd name="T9" fmla="*/ 84 h 308"/>
              <a:gd name="T10" fmla="*/ 402 w 496"/>
              <a:gd name="T11" fmla="*/ 74 h 308"/>
              <a:gd name="T12" fmla="*/ 398 w 496"/>
              <a:gd name="T13" fmla="*/ 66 h 308"/>
              <a:gd name="T14" fmla="*/ 392 w 496"/>
              <a:gd name="T15" fmla="*/ 58 h 308"/>
              <a:gd name="T16" fmla="*/ 386 w 496"/>
              <a:gd name="T17" fmla="*/ 48 h 308"/>
              <a:gd name="T18" fmla="*/ 378 w 496"/>
              <a:gd name="T19" fmla="*/ 42 h 308"/>
              <a:gd name="T20" fmla="*/ 358 w 496"/>
              <a:gd name="T21" fmla="*/ 28 h 308"/>
              <a:gd name="T22" fmla="*/ 336 w 496"/>
              <a:gd name="T23" fmla="*/ 16 h 308"/>
              <a:gd name="T24" fmla="*/ 308 w 496"/>
              <a:gd name="T25" fmla="*/ 6 h 308"/>
              <a:gd name="T26" fmla="*/ 280 w 496"/>
              <a:gd name="T27" fmla="*/ 2 h 308"/>
              <a:gd name="T28" fmla="*/ 248 w 496"/>
              <a:gd name="T29" fmla="*/ 0 h 308"/>
              <a:gd name="T30" fmla="*/ 248 w 496"/>
              <a:gd name="T31" fmla="*/ 0 h 308"/>
              <a:gd name="T32" fmla="*/ 216 w 496"/>
              <a:gd name="T33" fmla="*/ 2 h 308"/>
              <a:gd name="T34" fmla="*/ 186 w 496"/>
              <a:gd name="T35" fmla="*/ 6 h 308"/>
              <a:gd name="T36" fmla="*/ 160 w 496"/>
              <a:gd name="T37" fmla="*/ 16 h 308"/>
              <a:gd name="T38" fmla="*/ 138 w 496"/>
              <a:gd name="T39" fmla="*/ 28 h 308"/>
              <a:gd name="T40" fmla="*/ 118 w 496"/>
              <a:gd name="T41" fmla="*/ 42 h 308"/>
              <a:gd name="T42" fmla="*/ 110 w 496"/>
              <a:gd name="T43" fmla="*/ 48 h 308"/>
              <a:gd name="T44" fmla="*/ 104 w 496"/>
              <a:gd name="T45" fmla="*/ 58 h 308"/>
              <a:gd name="T46" fmla="*/ 98 w 496"/>
              <a:gd name="T47" fmla="*/ 66 h 308"/>
              <a:gd name="T48" fmla="*/ 94 w 496"/>
              <a:gd name="T49" fmla="*/ 74 h 308"/>
              <a:gd name="T50" fmla="*/ 92 w 496"/>
              <a:gd name="T51" fmla="*/ 84 h 308"/>
              <a:gd name="T52" fmla="*/ 90 w 496"/>
              <a:gd name="T53" fmla="*/ 94 h 308"/>
              <a:gd name="T54" fmla="*/ 90 w 496"/>
              <a:gd name="T55" fmla="*/ 94 h 308"/>
              <a:gd name="T56" fmla="*/ 90 w 496"/>
              <a:gd name="T57" fmla="*/ 212 h 308"/>
              <a:gd name="T58" fmla="*/ 0 w 496"/>
              <a:gd name="T59" fmla="*/ 212 h 308"/>
              <a:gd name="T60" fmla="*/ 0 w 496"/>
              <a:gd name="T61" fmla="*/ 308 h 308"/>
              <a:gd name="T62" fmla="*/ 496 w 496"/>
              <a:gd name="T63" fmla="*/ 308 h 308"/>
              <a:gd name="T64" fmla="*/ 496 w 496"/>
              <a:gd name="T65" fmla="*/ 212 h 308"/>
              <a:gd name="T66" fmla="*/ 406 w 496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08">
                <a:moveTo>
                  <a:pt x="406" y="212"/>
                </a:moveTo>
                <a:lnTo>
                  <a:pt x="406" y="94"/>
                </a:lnTo>
                <a:lnTo>
                  <a:pt x="406" y="94"/>
                </a:lnTo>
                <a:lnTo>
                  <a:pt x="406" y="94"/>
                </a:lnTo>
                <a:lnTo>
                  <a:pt x="404" y="84"/>
                </a:lnTo>
                <a:lnTo>
                  <a:pt x="402" y="74"/>
                </a:lnTo>
                <a:lnTo>
                  <a:pt x="398" y="66"/>
                </a:lnTo>
                <a:lnTo>
                  <a:pt x="392" y="58"/>
                </a:lnTo>
                <a:lnTo>
                  <a:pt x="386" y="48"/>
                </a:lnTo>
                <a:lnTo>
                  <a:pt x="378" y="42"/>
                </a:lnTo>
                <a:lnTo>
                  <a:pt x="358" y="28"/>
                </a:lnTo>
                <a:lnTo>
                  <a:pt x="336" y="16"/>
                </a:lnTo>
                <a:lnTo>
                  <a:pt x="308" y="6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6" y="2"/>
                </a:lnTo>
                <a:lnTo>
                  <a:pt x="186" y="6"/>
                </a:lnTo>
                <a:lnTo>
                  <a:pt x="160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48"/>
                </a:lnTo>
                <a:lnTo>
                  <a:pt x="104" y="58"/>
                </a:lnTo>
                <a:lnTo>
                  <a:pt x="98" y="66"/>
                </a:lnTo>
                <a:lnTo>
                  <a:pt x="94" y="74"/>
                </a:lnTo>
                <a:lnTo>
                  <a:pt x="92" y="84"/>
                </a:lnTo>
                <a:lnTo>
                  <a:pt x="90" y="94"/>
                </a:lnTo>
                <a:lnTo>
                  <a:pt x="90" y="94"/>
                </a:lnTo>
                <a:lnTo>
                  <a:pt x="90" y="212"/>
                </a:lnTo>
                <a:lnTo>
                  <a:pt x="0" y="212"/>
                </a:lnTo>
                <a:lnTo>
                  <a:pt x="0" y="308"/>
                </a:lnTo>
                <a:lnTo>
                  <a:pt x="496" y="308"/>
                </a:lnTo>
                <a:lnTo>
                  <a:pt x="496" y="212"/>
                </a:lnTo>
                <a:lnTo>
                  <a:pt x="406" y="2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6" name="Freeform 26"/>
          <p:cNvSpPr>
            <a:spLocks/>
          </p:cNvSpPr>
          <p:nvPr/>
        </p:nvSpPr>
        <p:spPr bwMode="auto">
          <a:xfrm>
            <a:off x="6483350" y="3587750"/>
            <a:ext cx="790575" cy="488950"/>
          </a:xfrm>
          <a:custGeom>
            <a:avLst/>
            <a:gdLst>
              <a:gd name="T0" fmla="*/ 408 w 498"/>
              <a:gd name="T1" fmla="*/ 212 h 308"/>
              <a:gd name="T2" fmla="*/ 408 w 498"/>
              <a:gd name="T3" fmla="*/ 94 h 308"/>
              <a:gd name="T4" fmla="*/ 408 w 498"/>
              <a:gd name="T5" fmla="*/ 94 h 308"/>
              <a:gd name="T6" fmla="*/ 408 w 498"/>
              <a:gd name="T7" fmla="*/ 94 h 308"/>
              <a:gd name="T8" fmla="*/ 406 w 498"/>
              <a:gd name="T9" fmla="*/ 84 h 308"/>
              <a:gd name="T10" fmla="*/ 404 w 498"/>
              <a:gd name="T11" fmla="*/ 74 h 308"/>
              <a:gd name="T12" fmla="*/ 400 w 498"/>
              <a:gd name="T13" fmla="*/ 66 h 308"/>
              <a:gd name="T14" fmla="*/ 394 w 498"/>
              <a:gd name="T15" fmla="*/ 58 h 308"/>
              <a:gd name="T16" fmla="*/ 388 w 498"/>
              <a:gd name="T17" fmla="*/ 48 h 308"/>
              <a:gd name="T18" fmla="*/ 380 w 498"/>
              <a:gd name="T19" fmla="*/ 42 h 308"/>
              <a:gd name="T20" fmla="*/ 360 w 498"/>
              <a:gd name="T21" fmla="*/ 28 h 308"/>
              <a:gd name="T22" fmla="*/ 338 w 498"/>
              <a:gd name="T23" fmla="*/ 16 h 308"/>
              <a:gd name="T24" fmla="*/ 310 w 498"/>
              <a:gd name="T25" fmla="*/ 6 h 308"/>
              <a:gd name="T26" fmla="*/ 282 w 498"/>
              <a:gd name="T27" fmla="*/ 2 h 308"/>
              <a:gd name="T28" fmla="*/ 250 w 498"/>
              <a:gd name="T29" fmla="*/ 0 h 308"/>
              <a:gd name="T30" fmla="*/ 250 w 498"/>
              <a:gd name="T31" fmla="*/ 0 h 308"/>
              <a:gd name="T32" fmla="*/ 218 w 498"/>
              <a:gd name="T33" fmla="*/ 2 h 308"/>
              <a:gd name="T34" fmla="*/ 188 w 498"/>
              <a:gd name="T35" fmla="*/ 6 h 308"/>
              <a:gd name="T36" fmla="*/ 162 w 498"/>
              <a:gd name="T37" fmla="*/ 16 h 308"/>
              <a:gd name="T38" fmla="*/ 138 w 498"/>
              <a:gd name="T39" fmla="*/ 28 h 308"/>
              <a:gd name="T40" fmla="*/ 120 w 498"/>
              <a:gd name="T41" fmla="*/ 42 h 308"/>
              <a:gd name="T42" fmla="*/ 112 w 498"/>
              <a:gd name="T43" fmla="*/ 48 h 308"/>
              <a:gd name="T44" fmla="*/ 106 w 498"/>
              <a:gd name="T45" fmla="*/ 58 h 308"/>
              <a:gd name="T46" fmla="*/ 100 w 498"/>
              <a:gd name="T47" fmla="*/ 66 h 308"/>
              <a:gd name="T48" fmla="*/ 96 w 498"/>
              <a:gd name="T49" fmla="*/ 74 h 308"/>
              <a:gd name="T50" fmla="*/ 94 w 498"/>
              <a:gd name="T51" fmla="*/ 84 h 308"/>
              <a:gd name="T52" fmla="*/ 92 w 498"/>
              <a:gd name="T53" fmla="*/ 94 h 308"/>
              <a:gd name="T54" fmla="*/ 92 w 498"/>
              <a:gd name="T55" fmla="*/ 94 h 308"/>
              <a:gd name="T56" fmla="*/ 92 w 498"/>
              <a:gd name="T57" fmla="*/ 212 h 308"/>
              <a:gd name="T58" fmla="*/ 0 w 498"/>
              <a:gd name="T59" fmla="*/ 212 h 308"/>
              <a:gd name="T60" fmla="*/ 0 w 498"/>
              <a:gd name="T61" fmla="*/ 308 h 308"/>
              <a:gd name="T62" fmla="*/ 498 w 498"/>
              <a:gd name="T63" fmla="*/ 308 h 308"/>
              <a:gd name="T64" fmla="*/ 498 w 498"/>
              <a:gd name="T65" fmla="*/ 212 h 308"/>
              <a:gd name="T66" fmla="*/ 408 w 498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8" h="308">
                <a:moveTo>
                  <a:pt x="408" y="212"/>
                </a:moveTo>
                <a:lnTo>
                  <a:pt x="408" y="94"/>
                </a:lnTo>
                <a:lnTo>
                  <a:pt x="408" y="94"/>
                </a:lnTo>
                <a:lnTo>
                  <a:pt x="408" y="94"/>
                </a:lnTo>
                <a:lnTo>
                  <a:pt x="406" y="84"/>
                </a:lnTo>
                <a:lnTo>
                  <a:pt x="404" y="74"/>
                </a:lnTo>
                <a:lnTo>
                  <a:pt x="400" y="66"/>
                </a:lnTo>
                <a:lnTo>
                  <a:pt x="394" y="58"/>
                </a:lnTo>
                <a:lnTo>
                  <a:pt x="388" y="48"/>
                </a:lnTo>
                <a:lnTo>
                  <a:pt x="380" y="42"/>
                </a:lnTo>
                <a:lnTo>
                  <a:pt x="360" y="28"/>
                </a:lnTo>
                <a:lnTo>
                  <a:pt x="338" y="16"/>
                </a:lnTo>
                <a:lnTo>
                  <a:pt x="310" y="6"/>
                </a:lnTo>
                <a:lnTo>
                  <a:pt x="282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6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48"/>
                </a:lnTo>
                <a:lnTo>
                  <a:pt x="106" y="58"/>
                </a:lnTo>
                <a:lnTo>
                  <a:pt x="100" y="66"/>
                </a:lnTo>
                <a:lnTo>
                  <a:pt x="96" y="74"/>
                </a:lnTo>
                <a:lnTo>
                  <a:pt x="94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8" y="308"/>
                </a:lnTo>
                <a:lnTo>
                  <a:pt x="498" y="212"/>
                </a:lnTo>
                <a:lnTo>
                  <a:pt x="408" y="21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7" name="Freeform 27"/>
          <p:cNvSpPr>
            <a:spLocks/>
          </p:cNvSpPr>
          <p:nvPr/>
        </p:nvSpPr>
        <p:spPr bwMode="auto">
          <a:xfrm>
            <a:off x="6483350" y="3587750"/>
            <a:ext cx="790575" cy="488950"/>
          </a:xfrm>
          <a:custGeom>
            <a:avLst/>
            <a:gdLst>
              <a:gd name="T0" fmla="*/ 408 w 498"/>
              <a:gd name="T1" fmla="*/ 212 h 308"/>
              <a:gd name="T2" fmla="*/ 408 w 498"/>
              <a:gd name="T3" fmla="*/ 94 h 308"/>
              <a:gd name="T4" fmla="*/ 408 w 498"/>
              <a:gd name="T5" fmla="*/ 94 h 308"/>
              <a:gd name="T6" fmla="*/ 408 w 498"/>
              <a:gd name="T7" fmla="*/ 94 h 308"/>
              <a:gd name="T8" fmla="*/ 406 w 498"/>
              <a:gd name="T9" fmla="*/ 84 h 308"/>
              <a:gd name="T10" fmla="*/ 404 w 498"/>
              <a:gd name="T11" fmla="*/ 74 h 308"/>
              <a:gd name="T12" fmla="*/ 400 w 498"/>
              <a:gd name="T13" fmla="*/ 66 h 308"/>
              <a:gd name="T14" fmla="*/ 394 w 498"/>
              <a:gd name="T15" fmla="*/ 58 h 308"/>
              <a:gd name="T16" fmla="*/ 388 w 498"/>
              <a:gd name="T17" fmla="*/ 48 h 308"/>
              <a:gd name="T18" fmla="*/ 380 w 498"/>
              <a:gd name="T19" fmla="*/ 42 h 308"/>
              <a:gd name="T20" fmla="*/ 360 w 498"/>
              <a:gd name="T21" fmla="*/ 28 h 308"/>
              <a:gd name="T22" fmla="*/ 338 w 498"/>
              <a:gd name="T23" fmla="*/ 16 h 308"/>
              <a:gd name="T24" fmla="*/ 310 w 498"/>
              <a:gd name="T25" fmla="*/ 6 h 308"/>
              <a:gd name="T26" fmla="*/ 282 w 498"/>
              <a:gd name="T27" fmla="*/ 2 h 308"/>
              <a:gd name="T28" fmla="*/ 250 w 498"/>
              <a:gd name="T29" fmla="*/ 0 h 308"/>
              <a:gd name="T30" fmla="*/ 250 w 498"/>
              <a:gd name="T31" fmla="*/ 0 h 308"/>
              <a:gd name="T32" fmla="*/ 218 w 498"/>
              <a:gd name="T33" fmla="*/ 2 h 308"/>
              <a:gd name="T34" fmla="*/ 188 w 498"/>
              <a:gd name="T35" fmla="*/ 6 h 308"/>
              <a:gd name="T36" fmla="*/ 162 w 498"/>
              <a:gd name="T37" fmla="*/ 16 h 308"/>
              <a:gd name="T38" fmla="*/ 138 w 498"/>
              <a:gd name="T39" fmla="*/ 28 h 308"/>
              <a:gd name="T40" fmla="*/ 120 w 498"/>
              <a:gd name="T41" fmla="*/ 42 h 308"/>
              <a:gd name="T42" fmla="*/ 112 w 498"/>
              <a:gd name="T43" fmla="*/ 48 h 308"/>
              <a:gd name="T44" fmla="*/ 106 w 498"/>
              <a:gd name="T45" fmla="*/ 58 h 308"/>
              <a:gd name="T46" fmla="*/ 100 w 498"/>
              <a:gd name="T47" fmla="*/ 66 h 308"/>
              <a:gd name="T48" fmla="*/ 96 w 498"/>
              <a:gd name="T49" fmla="*/ 74 h 308"/>
              <a:gd name="T50" fmla="*/ 94 w 498"/>
              <a:gd name="T51" fmla="*/ 84 h 308"/>
              <a:gd name="T52" fmla="*/ 92 w 498"/>
              <a:gd name="T53" fmla="*/ 94 h 308"/>
              <a:gd name="T54" fmla="*/ 92 w 498"/>
              <a:gd name="T55" fmla="*/ 94 h 308"/>
              <a:gd name="T56" fmla="*/ 92 w 498"/>
              <a:gd name="T57" fmla="*/ 212 h 308"/>
              <a:gd name="T58" fmla="*/ 0 w 498"/>
              <a:gd name="T59" fmla="*/ 212 h 308"/>
              <a:gd name="T60" fmla="*/ 0 w 498"/>
              <a:gd name="T61" fmla="*/ 308 h 308"/>
              <a:gd name="T62" fmla="*/ 498 w 498"/>
              <a:gd name="T63" fmla="*/ 308 h 308"/>
              <a:gd name="T64" fmla="*/ 498 w 498"/>
              <a:gd name="T65" fmla="*/ 212 h 308"/>
              <a:gd name="T66" fmla="*/ 408 w 498"/>
              <a:gd name="T67" fmla="*/ 21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8" h="308">
                <a:moveTo>
                  <a:pt x="408" y="212"/>
                </a:moveTo>
                <a:lnTo>
                  <a:pt x="408" y="94"/>
                </a:lnTo>
                <a:lnTo>
                  <a:pt x="408" y="94"/>
                </a:lnTo>
                <a:lnTo>
                  <a:pt x="408" y="94"/>
                </a:lnTo>
                <a:lnTo>
                  <a:pt x="406" y="84"/>
                </a:lnTo>
                <a:lnTo>
                  <a:pt x="404" y="74"/>
                </a:lnTo>
                <a:lnTo>
                  <a:pt x="400" y="66"/>
                </a:lnTo>
                <a:lnTo>
                  <a:pt x="394" y="58"/>
                </a:lnTo>
                <a:lnTo>
                  <a:pt x="388" y="48"/>
                </a:lnTo>
                <a:lnTo>
                  <a:pt x="380" y="42"/>
                </a:lnTo>
                <a:lnTo>
                  <a:pt x="360" y="28"/>
                </a:lnTo>
                <a:lnTo>
                  <a:pt x="338" y="16"/>
                </a:lnTo>
                <a:lnTo>
                  <a:pt x="310" y="6"/>
                </a:lnTo>
                <a:lnTo>
                  <a:pt x="282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6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48"/>
                </a:lnTo>
                <a:lnTo>
                  <a:pt x="106" y="58"/>
                </a:lnTo>
                <a:lnTo>
                  <a:pt x="100" y="66"/>
                </a:lnTo>
                <a:lnTo>
                  <a:pt x="96" y="74"/>
                </a:lnTo>
                <a:lnTo>
                  <a:pt x="94" y="84"/>
                </a:lnTo>
                <a:lnTo>
                  <a:pt x="92" y="94"/>
                </a:lnTo>
                <a:lnTo>
                  <a:pt x="92" y="94"/>
                </a:lnTo>
                <a:lnTo>
                  <a:pt x="92" y="212"/>
                </a:lnTo>
                <a:lnTo>
                  <a:pt x="0" y="212"/>
                </a:lnTo>
                <a:lnTo>
                  <a:pt x="0" y="308"/>
                </a:lnTo>
                <a:lnTo>
                  <a:pt x="498" y="308"/>
                </a:lnTo>
                <a:lnTo>
                  <a:pt x="498" y="212"/>
                </a:lnTo>
                <a:lnTo>
                  <a:pt x="408" y="2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8" name="Freeform 28"/>
          <p:cNvSpPr>
            <a:spLocks/>
          </p:cNvSpPr>
          <p:nvPr/>
        </p:nvSpPr>
        <p:spPr bwMode="auto">
          <a:xfrm>
            <a:off x="2828925" y="4476750"/>
            <a:ext cx="787400" cy="492125"/>
          </a:xfrm>
          <a:custGeom>
            <a:avLst/>
            <a:gdLst>
              <a:gd name="T0" fmla="*/ 406 w 496"/>
              <a:gd name="T1" fmla="*/ 214 h 310"/>
              <a:gd name="T2" fmla="*/ 406 w 496"/>
              <a:gd name="T3" fmla="*/ 96 h 310"/>
              <a:gd name="T4" fmla="*/ 406 w 496"/>
              <a:gd name="T5" fmla="*/ 96 h 310"/>
              <a:gd name="T6" fmla="*/ 406 w 496"/>
              <a:gd name="T7" fmla="*/ 96 h 310"/>
              <a:gd name="T8" fmla="*/ 406 w 496"/>
              <a:gd name="T9" fmla="*/ 86 h 310"/>
              <a:gd name="T10" fmla="*/ 404 w 496"/>
              <a:gd name="T11" fmla="*/ 76 h 310"/>
              <a:gd name="T12" fmla="*/ 400 w 496"/>
              <a:gd name="T13" fmla="*/ 68 h 310"/>
              <a:gd name="T14" fmla="*/ 394 w 496"/>
              <a:gd name="T15" fmla="*/ 58 h 310"/>
              <a:gd name="T16" fmla="*/ 388 w 496"/>
              <a:gd name="T17" fmla="*/ 50 h 310"/>
              <a:gd name="T18" fmla="*/ 380 w 496"/>
              <a:gd name="T19" fmla="*/ 42 h 310"/>
              <a:gd name="T20" fmla="*/ 360 w 496"/>
              <a:gd name="T21" fmla="*/ 28 h 310"/>
              <a:gd name="T22" fmla="*/ 336 w 496"/>
              <a:gd name="T23" fmla="*/ 16 h 310"/>
              <a:gd name="T24" fmla="*/ 310 w 496"/>
              <a:gd name="T25" fmla="*/ 8 h 310"/>
              <a:gd name="T26" fmla="*/ 280 w 496"/>
              <a:gd name="T27" fmla="*/ 2 h 310"/>
              <a:gd name="T28" fmla="*/ 250 w 496"/>
              <a:gd name="T29" fmla="*/ 0 h 310"/>
              <a:gd name="T30" fmla="*/ 250 w 496"/>
              <a:gd name="T31" fmla="*/ 0 h 310"/>
              <a:gd name="T32" fmla="*/ 218 w 496"/>
              <a:gd name="T33" fmla="*/ 2 h 310"/>
              <a:gd name="T34" fmla="*/ 188 w 496"/>
              <a:gd name="T35" fmla="*/ 8 h 310"/>
              <a:gd name="T36" fmla="*/ 162 w 496"/>
              <a:gd name="T37" fmla="*/ 16 h 310"/>
              <a:gd name="T38" fmla="*/ 138 w 496"/>
              <a:gd name="T39" fmla="*/ 28 h 310"/>
              <a:gd name="T40" fmla="*/ 120 w 496"/>
              <a:gd name="T41" fmla="*/ 42 h 310"/>
              <a:gd name="T42" fmla="*/ 112 w 496"/>
              <a:gd name="T43" fmla="*/ 50 h 310"/>
              <a:gd name="T44" fmla="*/ 104 w 496"/>
              <a:gd name="T45" fmla="*/ 58 h 310"/>
              <a:gd name="T46" fmla="*/ 100 w 496"/>
              <a:gd name="T47" fmla="*/ 68 h 310"/>
              <a:gd name="T48" fmla="*/ 96 w 496"/>
              <a:gd name="T49" fmla="*/ 76 h 310"/>
              <a:gd name="T50" fmla="*/ 94 w 496"/>
              <a:gd name="T51" fmla="*/ 86 h 310"/>
              <a:gd name="T52" fmla="*/ 92 w 496"/>
              <a:gd name="T53" fmla="*/ 96 h 310"/>
              <a:gd name="T54" fmla="*/ 92 w 496"/>
              <a:gd name="T55" fmla="*/ 96 h 310"/>
              <a:gd name="T56" fmla="*/ 92 w 496"/>
              <a:gd name="T57" fmla="*/ 214 h 310"/>
              <a:gd name="T58" fmla="*/ 0 w 496"/>
              <a:gd name="T59" fmla="*/ 214 h 310"/>
              <a:gd name="T60" fmla="*/ 0 w 496"/>
              <a:gd name="T61" fmla="*/ 310 h 310"/>
              <a:gd name="T62" fmla="*/ 496 w 496"/>
              <a:gd name="T63" fmla="*/ 310 h 310"/>
              <a:gd name="T64" fmla="*/ 496 w 496"/>
              <a:gd name="T65" fmla="*/ 214 h 310"/>
              <a:gd name="T66" fmla="*/ 406 w 496"/>
              <a:gd name="T67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10">
                <a:moveTo>
                  <a:pt x="406" y="214"/>
                </a:moveTo>
                <a:lnTo>
                  <a:pt x="406" y="96"/>
                </a:lnTo>
                <a:lnTo>
                  <a:pt x="406" y="96"/>
                </a:lnTo>
                <a:lnTo>
                  <a:pt x="406" y="96"/>
                </a:lnTo>
                <a:lnTo>
                  <a:pt x="406" y="86"/>
                </a:lnTo>
                <a:lnTo>
                  <a:pt x="404" y="76"/>
                </a:lnTo>
                <a:lnTo>
                  <a:pt x="400" y="68"/>
                </a:lnTo>
                <a:lnTo>
                  <a:pt x="394" y="58"/>
                </a:lnTo>
                <a:lnTo>
                  <a:pt x="388" y="50"/>
                </a:lnTo>
                <a:lnTo>
                  <a:pt x="380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8"/>
                </a:lnTo>
                <a:lnTo>
                  <a:pt x="280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8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50"/>
                </a:lnTo>
                <a:lnTo>
                  <a:pt x="104" y="58"/>
                </a:lnTo>
                <a:lnTo>
                  <a:pt x="100" y="68"/>
                </a:lnTo>
                <a:lnTo>
                  <a:pt x="96" y="76"/>
                </a:lnTo>
                <a:lnTo>
                  <a:pt x="94" y="86"/>
                </a:lnTo>
                <a:lnTo>
                  <a:pt x="92" y="96"/>
                </a:lnTo>
                <a:lnTo>
                  <a:pt x="92" y="96"/>
                </a:lnTo>
                <a:lnTo>
                  <a:pt x="92" y="214"/>
                </a:lnTo>
                <a:lnTo>
                  <a:pt x="0" y="214"/>
                </a:lnTo>
                <a:lnTo>
                  <a:pt x="0" y="310"/>
                </a:lnTo>
                <a:lnTo>
                  <a:pt x="496" y="310"/>
                </a:lnTo>
                <a:lnTo>
                  <a:pt x="496" y="214"/>
                </a:lnTo>
                <a:lnTo>
                  <a:pt x="406" y="214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29" name="Freeform 29"/>
          <p:cNvSpPr>
            <a:spLocks/>
          </p:cNvSpPr>
          <p:nvPr/>
        </p:nvSpPr>
        <p:spPr bwMode="auto">
          <a:xfrm>
            <a:off x="2828925" y="4476750"/>
            <a:ext cx="787400" cy="492125"/>
          </a:xfrm>
          <a:custGeom>
            <a:avLst/>
            <a:gdLst>
              <a:gd name="T0" fmla="*/ 406 w 496"/>
              <a:gd name="T1" fmla="*/ 214 h 310"/>
              <a:gd name="T2" fmla="*/ 406 w 496"/>
              <a:gd name="T3" fmla="*/ 96 h 310"/>
              <a:gd name="T4" fmla="*/ 406 w 496"/>
              <a:gd name="T5" fmla="*/ 96 h 310"/>
              <a:gd name="T6" fmla="*/ 406 w 496"/>
              <a:gd name="T7" fmla="*/ 96 h 310"/>
              <a:gd name="T8" fmla="*/ 406 w 496"/>
              <a:gd name="T9" fmla="*/ 86 h 310"/>
              <a:gd name="T10" fmla="*/ 404 w 496"/>
              <a:gd name="T11" fmla="*/ 76 h 310"/>
              <a:gd name="T12" fmla="*/ 400 w 496"/>
              <a:gd name="T13" fmla="*/ 68 h 310"/>
              <a:gd name="T14" fmla="*/ 394 w 496"/>
              <a:gd name="T15" fmla="*/ 58 h 310"/>
              <a:gd name="T16" fmla="*/ 388 w 496"/>
              <a:gd name="T17" fmla="*/ 50 h 310"/>
              <a:gd name="T18" fmla="*/ 380 w 496"/>
              <a:gd name="T19" fmla="*/ 42 h 310"/>
              <a:gd name="T20" fmla="*/ 360 w 496"/>
              <a:gd name="T21" fmla="*/ 28 h 310"/>
              <a:gd name="T22" fmla="*/ 336 w 496"/>
              <a:gd name="T23" fmla="*/ 16 h 310"/>
              <a:gd name="T24" fmla="*/ 310 w 496"/>
              <a:gd name="T25" fmla="*/ 8 h 310"/>
              <a:gd name="T26" fmla="*/ 280 w 496"/>
              <a:gd name="T27" fmla="*/ 2 h 310"/>
              <a:gd name="T28" fmla="*/ 250 w 496"/>
              <a:gd name="T29" fmla="*/ 0 h 310"/>
              <a:gd name="T30" fmla="*/ 250 w 496"/>
              <a:gd name="T31" fmla="*/ 0 h 310"/>
              <a:gd name="T32" fmla="*/ 218 w 496"/>
              <a:gd name="T33" fmla="*/ 2 h 310"/>
              <a:gd name="T34" fmla="*/ 188 w 496"/>
              <a:gd name="T35" fmla="*/ 8 h 310"/>
              <a:gd name="T36" fmla="*/ 162 w 496"/>
              <a:gd name="T37" fmla="*/ 16 h 310"/>
              <a:gd name="T38" fmla="*/ 138 w 496"/>
              <a:gd name="T39" fmla="*/ 28 h 310"/>
              <a:gd name="T40" fmla="*/ 120 w 496"/>
              <a:gd name="T41" fmla="*/ 42 h 310"/>
              <a:gd name="T42" fmla="*/ 112 w 496"/>
              <a:gd name="T43" fmla="*/ 50 h 310"/>
              <a:gd name="T44" fmla="*/ 104 w 496"/>
              <a:gd name="T45" fmla="*/ 58 h 310"/>
              <a:gd name="T46" fmla="*/ 100 w 496"/>
              <a:gd name="T47" fmla="*/ 68 h 310"/>
              <a:gd name="T48" fmla="*/ 96 w 496"/>
              <a:gd name="T49" fmla="*/ 76 h 310"/>
              <a:gd name="T50" fmla="*/ 94 w 496"/>
              <a:gd name="T51" fmla="*/ 86 h 310"/>
              <a:gd name="T52" fmla="*/ 92 w 496"/>
              <a:gd name="T53" fmla="*/ 96 h 310"/>
              <a:gd name="T54" fmla="*/ 92 w 496"/>
              <a:gd name="T55" fmla="*/ 96 h 310"/>
              <a:gd name="T56" fmla="*/ 92 w 496"/>
              <a:gd name="T57" fmla="*/ 214 h 310"/>
              <a:gd name="T58" fmla="*/ 0 w 496"/>
              <a:gd name="T59" fmla="*/ 214 h 310"/>
              <a:gd name="T60" fmla="*/ 0 w 496"/>
              <a:gd name="T61" fmla="*/ 310 h 310"/>
              <a:gd name="T62" fmla="*/ 496 w 496"/>
              <a:gd name="T63" fmla="*/ 310 h 310"/>
              <a:gd name="T64" fmla="*/ 496 w 496"/>
              <a:gd name="T65" fmla="*/ 214 h 310"/>
              <a:gd name="T66" fmla="*/ 406 w 496"/>
              <a:gd name="T67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10">
                <a:moveTo>
                  <a:pt x="406" y="214"/>
                </a:moveTo>
                <a:lnTo>
                  <a:pt x="406" y="96"/>
                </a:lnTo>
                <a:lnTo>
                  <a:pt x="406" y="96"/>
                </a:lnTo>
                <a:lnTo>
                  <a:pt x="406" y="96"/>
                </a:lnTo>
                <a:lnTo>
                  <a:pt x="406" y="86"/>
                </a:lnTo>
                <a:lnTo>
                  <a:pt x="404" y="76"/>
                </a:lnTo>
                <a:lnTo>
                  <a:pt x="400" y="68"/>
                </a:lnTo>
                <a:lnTo>
                  <a:pt x="394" y="58"/>
                </a:lnTo>
                <a:lnTo>
                  <a:pt x="388" y="50"/>
                </a:lnTo>
                <a:lnTo>
                  <a:pt x="380" y="42"/>
                </a:lnTo>
                <a:lnTo>
                  <a:pt x="360" y="28"/>
                </a:lnTo>
                <a:lnTo>
                  <a:pt x="336" y="16"/>
                </a:lnTo>
                <a:lnTo>
                  <a:pt x="310" y="8"/>
                </a:lnTo>
                <a:lnTo>
                  <a:pt x="280" y="2"/>
                </a:lnTo>
                <a:lnTo>
                  <a:pt x="250" y="0"/>
                </a:lnTo>
                <a:lnTo>
                  <a:pt x="250" y="0"/>
                </a:lnTo>
                <a:lnTo>
                  <a:pt x="218" y="2"/>
                </a:lnTo>
                <a:lnTo>
                  <a:pt x="188" y="8"/>
                </a:lnTo>
                <a:lnTo>
                  <a:pt x="162" y="16"/>
                </a:lnTo>
                <a:lnTo>
                  <a:pt x="138" y="28"/>
                </a:lnTo>
                <a:lnTo>
                  <a:pt x="120" y="42"/>
                </a:lnTo>
                <a:lnTo>
                  <a:pt x="112" y="50"/>
                </a:lnTo>
                <a:lnTo>
                  <a:pt x="104" y="58"/>
                </a:lnTo>
                <a:lnTo>
                  <a:pt x="100" y="68"/>
                </a:lnTo>
                <a:lnTo>
                  <a:pt x="96" y="76"/>
                </a:lnTo>
                <a:lnTo>
                  <a:pt x="94" y="86"/>
                </a:lnTo>
                <a:lnTo>
                  <a:pt x="92" y="96"/>
                </a:lnTo>
                <a:lnTo>
                  <a:pt x="92" y="96"/>
                </a:lnTo>
                <a:lnTo>
                  <a:pt x="92" y="214"/>
                </a:lnTo>
                <a:lnTo>
                  <a:pt x="0" y="214"/>
                </a:lnTo>
                <a:lnTo>
                  <a:pt x="0" y="310"/>
                </a:lnTo>
                <a:lnTo>
                  <a:pt x="496" y="310"/>
                </a:lnTo>
                <a:lnTo>
                  <a:pt x="496" y="214"/>
                </a:lnTo>
                <a:lnTo>
                  <a:pt x="406" y="2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30" name="Freeform 30"/>
          <p:cNvSpPr>
            <a:spLocks/>
          </p:cNvSpPr>
          <p:nvPr/>
        </p:nvSpPr>
        <p:spPr bwMode="auto">
          <a:xfrm>
            <a:off x="3965575" y="4476750"/>
            <a:ext cx="787400" cy="492125"/>
          </a:xfrm>
          <a:custGeom>
            <a:avLst/>
            <a:gdLst>
              <a:gd name="T0" fmla="*/ 406 w 496"/>
              <a:gd name="T1" fmla="*/ 214 h 310"/>
              <a:gd name="T2" fmla="*/ 406 w 496"/>
              <a:gd name="T3" fmla="*/ 96 h 310"/>
              <a:gd name="T4" fmla="*/ 406 w 496"/>
              <a:gd name="T5" fmla="*/ 96 h 310"/>
              <a:gd name="T6" fmla="*/ 406 w 496"/>
              <a:gd name="T7" fmla="*/ 96 h 310"/>
              <a:gd name="T8" fmla="*/ 404 w 496"/>
              <a:gd name="T9" fmla="*/ 86 h 310"/>
              <a:gd name="T10" fmla="*/ 402 w 496"/>
              <a:gd name="T11" fmla="*/ 76 h 310"/>
              <a:gd name="T12" fmla="*/ 398 w 496"/>
              <a:gd name="T13" fmla="*/ 68 h 310"/>
              <a:gd name="T14" fmla="*/ 392 w 496"/>
              <a:gd name="T15" fmla="*/ 58 h 310"/>
              <a:gd name="T16" fmla="*/ 386 w 496"/>
              <a:gd name="T17" fmla="*/ 50 h 310"/>
              <a:gd name="T18" fmla="*/ 378 w 496"/>
              <a:gd name="T19" fmla="*/ 42 h 310"/>
              <a:gd name="T20" fmla="*/ 358 w 496"/>
              <a:gd name="T21" fmla="*/ 28 h 310"/>
              <a:gd name="T22" fmla="*/ 336 w 496"/>
              <a:gd name="T23" fmla="*/ 16 h 310"/>
              <a:gd name="T24" fmla="*/ 308 w 496"/>
              <a:gd name="T25" fmla="*/ 8 h 310"/>
              <a:gd name="T26" fmla="*/ 280 w 496"/>
              <a:gd name="T27" fmla="*/ 2 h 310"/>
              <a:gd name="T28" fmla="*/ 248 w 496"/>
              <a:gd name="T29" fmla="*/ 0 h 310"/>
              <a:gd name="T30" fmla="*/ 248 w 496"/>
              <a:gd name="T31" fmla="*/ 0 h 310"/>
              <a:gd name="T32" fmla="*/ 216 w 496"/>
              <a:gd name="T33" fmla="*/ 2 h 310"/>
              <a:gd name="T34" fmla="*/ 188 w 496"/>
              <a:gd name="T35" fmla="*/ 8 h 310"/>
              <a:gd name="T36" fmla="*/ 160 w 496"/>
              <a:gd name="T37" fmla="*/ 16 h 310"/>
              <a:gd name="T38" fmla="*/ 138 w 496"/>
              <a:gd name="T39" fmla="*/ 28 h 310"/>
              <a:gd name="T40" fmla="*/ 118 w 496"/>
              <a:gd name="T41" fmla="*/ 42 h 310"/>
              <a:gd name="T42" fmla="*/ 110 w 496"/>
              <a:gd name="T43" fmla="*/ 50 h 310"/>
              <a:gd name="T44" fmla="*/ 104 w 496"/>
              <a:gd name="T45" fmla="*/ 58 h 310"/>
              <a:gd name="T46" fmla="*/ 98 w 496"/>
              <a:gd name="T47" fmla="*/ 68 h 310"/>
              <a:gd name="T48" fmla="*/ 94 w 496"/>
              <a:gd name="T49" fmla="*/ 76 h 310"/>
              <a:gd name="T50" fmla="*/ 92 w 496"/>
              <a:gd name="T51" fmla="*/ 86 h 310"/>
              <a:gd name="T52" fmla="*/ 90 w 496"/>
              <a:gd name="T53" fmla="*/ 96 h 310"/>
              <a:gd name="T54" fmla="*/ 90 w 496"/>
              <a:gd name="T55" fmla="*/ 96 h 310"/>
              <a:gd name="T56" fmla="*/ 90 w 496"/>
              <a:gd name="T57" fmla="*/ 214 h 310"/>
              <a:gd name="T58" fmla="*/ 0 w 496"/>
              <a:gd name="T59" fmla="*/ 214 h 310"/>
              <a:gd name="T60" fmla="*/ 0 w 496"/>
              <a:gd name="T61" fmla="*/ 310 h 310"/>
              <a:gd name="T62" fmla="*/ 496 w 496"/>
              <a:gd name="T63" fmla="*/ 310 h 310"/>
              <a:gd name="T64" fmla="*/ 496 w 496"/>
              <a:gd name="T65" fmla="*/ 214 h 310"/>
              <a:gd name="T66" fmla="*/ 406 w 496"/>
              <a:gd name="T67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10">
                <a:moveTo>
                  <a:pt x="406" y="214"/>
                </a:moveTo>
                <a:lnTo>
                  <a:pt x="406" y="96"/>
                </a:lnTo>
                <a:lnTo>
                  <a:pt x="406" y="96"/>
                </a:lnTo>
                <a:lnTo>
                  <a:pt x="406" y="96"/>
                </a:lnTo>
                <a:lnTo>
                  <a:pt x="404" y="86"/>
                </a:lnTo>
                <a:lnTo>
                  <a:pt x="402" y="76"/>
                </a:lnTo>
                <a:lnTo>
                  <a:pt x="398" y="68"/>
                </a:lnTo>
                <a:lnTo>
                  <a:pt x="392" y="58"/>
                </a:lnTo>
                <a:lnTo>
                  <a:pt x="386" y="50"/>
                </a:lnTo>
                <a:lnTo>
                  <a:pt x="378" y="42"/>
                </a:lnTo>
                <a:lnTo>
                  <a:pt x="358" y="28"/>
                </a:lnTo>
                <a:lnTo>
                  <a:pt x="336" y="16"/>
                </a:lnTo>
                <a:lnTo>
                  <a:pt x="308" y="8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6" y="2"/>
                </a:lnTo>
                <a:lnTo>
                  <a:pt x="188" y="8"/>
                </a:lnTo>
                <a:lnTo>
                  <a:pt x="160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50"/>
                </a:lnTo>
                <a:lnTo>
                  <a:pt x="104" y="58"/>
                </a:lnTo>
                <a:lnTo>
                  <a:pt x="98" y="68"/>
                </a:lnTo>
                <a:lnTo>
                  <a:pt x="94" y="76"/>
                </a:lnTo>
                <a:lnTo>
                  <a:pt x="92" y="86"/>
                </a:lnTo>
                <a:lnTo>
                  <a:pt x="90" y="96"/>
                </a:lnTo>
                <a:lnTo>
                  <a:pt x="90" y="96"/>
                </a:lnTo>
                <a:lnTo>
                  <a:pt x="90" y="214"/>
                </a:lnTo>
                <a:lnTo>
                  <a:pt x="0" y="214"/>
                </a:lnTo>
                <a:lnTo>
                  <a:pt x="0" y="310"/>
                </a:lnTo>
                <a:lnTo>
                  <a:pt x="496" y="310"/>
                </a:lnTo>
                <a:lnTo>
                  <a:pt x="496" y="214"/>
                </a:lnTo>
                <a:lnTo>
                  <a:pt x="406" y="214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31" name="Freeform 31"/>
          <p:cNvSpPr>
            <a:spLocks/>
          </p:cNvSpPr>
          <p:nvPr/>
        </p:nvSpPr>
        <p:spPr bwMode="auto">
          <a:xfrm>
            <a:off x="3965575" y="4476750"/>
            <a:ext cx="787400" cy="492125"/>
          </a:xfrm>
          <a:custGeom>
            <a:avLst/>
            <a:gdLst>
              <a:gd name="T0" fmla="*/ 406 w 496"/>
              <a:gd name="T1" fmla="*/ 214 h 310"/>
              <a:gd name="T2" fmla="*/ 406 w 496"/>
              <a:gd name="T3" fmla="*/ 96 h 310"/>
              <a:gd name="T4" fmla="*/ 406 w 496"/>
              <a:gd name="T5" fmla="*/ 96 h 310"/>
              <a:gd name="T6" fmla="*/ 406 w 496"/>
              <a:gd name="T7" fmla="*/ 96 h 310"/>
              <a:gd name="T8" fmla="*/ 404 w 496"/>
              <a:gd name="T9" fmla="*/ 86 h 310"/>
              <a:gd name="T10" fmla="*/ 402 w 496"/>
              <a:gd name="T11" fmla="*/ 76 h 310"/>
              <a:gd name="T12" fmla="*/ 398 w 496"/>
              <a:gd name="T13" fmla="*/ 68 h 310"/>
              <a:gd name="T14" fmla="*/ 392 w 496"/>
              <a:gd name="T15" fmla="*/ 58 h 310"/>
              <a:gd name="T16" fmla="*/ 386 w 496"/>
              <a:gd name="T17" fmla="*/ 50 h 310"/>
              <a:gd name="T18" fmla="*/ 378 w 496"/>
              <a:gd name="T19" fmla="*/ 42 h 310"/>
              <a:gd name="T20" fmla="*/ 358 w 496"/>
              <a:gd name="T21" fmla="*/ 28 h 310"/>
              <a:gd name="T22" fmla="*/ 336 w 496"/>
              <a:gd name="T23" fmla="*/ 16 h 310"/>
              <a:gd name="T24" fmla="*/ 308 w 496"/>
              <a:gd name="T25" fmla="*/ 8 h 310"/>
              <a:gd name="T26" fmla="*/ 280 w 496"/>
              <a:gd name="T27" fmla="*/ 2 h 310"/>
              <a:gd name="T28" fmla="*/ 248 w 496"/>
              <a:gd name="T29" fmla="*/ 0 h 310"/>
              <a:gd name="T30" fmla="*/ 248 w 496"/>
              <a:gd name="T31" fmla="*/ 0 h 310"/>
              <a:gd name="T32" fmla="*/ 216 w 496"/>
              <a:gd name="T33" fmla="*/ 2 h 310"/>
              <a:gd name="T34" fmla="*/ 188 w 496"/>
              <a:gd name="T35" fmla="*/ 8 h 310"/>
              <a:gd name="T36" fmla="*/ 160 w 496"/>
              <a:gd name="T37" fmla="*/ 16 h 310"/>
              <a:gd name="T38" fmla="*/ 138 w 496"/>
              <a:gd name="T39" fmla="*/ 28 h 310"/>
              <a:gd name="T40" fmla="*/ 118 w 496"/>
              <a:gd name="T41" fmla="*/ 42 h 310"/>
              <a:gd name="T42" fmla="*/ 110 w 496"/>
              <a:gd name="T43" fmla="*/ 50 h 310"/>
              <a:gd name="T44" fmla="*/ 104 w 496"/>
              <a:gd name="T45" fmla="*/ 58 h 310"/>
              <a:gd name="T46" fmla="*/ 98 w 496"/>
              <a:gd name="T47" fmla="*/ 68 h 310"/>
              <a:gd name="T48" fmla="*/ 94 w 496"/>
              <a:gd name="T49" fmla="*/ 76 h 310"/>
              <a:gd name="T50" fmla="*/ 92 w 496"/>
              <a:gd name="T51" fmla="*/ 86 h 310"/>
              <a:gd name="T52" fmla="*/ 90 w 496"/>
              <a:gd name="T53" fmla="*/ 96 h 310"/>
              <a:gd name="T54" fmla="*/ 90 w 496"/>
              <a:gd name="T55" fmla="*/ 96 h 310"/>
              <a:gd name="T56" fmla="*/ 90 w 496"/>
              <a:gd name="T57" fmla="*/ 214 h 310"/>
              <a:gd name="T58" fmla="*/ 0 w 496"/>
              <a:gd name="T59" fmla="*/ 214 h 310"/>
              <a:gd name="T60" fmla="*/ 0 w 496"/>
              <a:gd name="T61" fmla="*/ 310 h 310"/>
              <a:gd name="T62" fmla="*/ 496 w 496"/>
              <a:gd name="T63" fmla="*/ 310 h 310"/>
              <a:gd name="T64" fmla="*/ 496 w 496"/>
              <a:gd name="T65" fmla="*/ 214 h 310"/>
              <a:gd name="T66" fmla="*/ 406 w 496"/>
              <a:gd name="T67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6" h="310">
                <a:moveTo>
                  <a:pt x="406" y="214"/>
                </a:moveTo>
                <a:lnTo>
                  <a:pt x="406" y="96"/>
                </a:lnTo>
                <a:lnTo>
                  <a:pt x="406" y="96"/>
                </a:lnTo>
                <a:lnTo>
                  <a:pt x="406" y="96"/>
                </a:lnTo>
                <a:lnTo>
                  <a:pt x="404" y="86"/>
                </a:lnTo>
                <a:lnTo>
                  <a:pt x="402" y="76"/>
                </a:lnTo>
                <a:lnTo>
                  <a:pt x="398" y="68"/>
                </a:lnTo>
                <a:lnTo>
                  <a:pt x="392" y="58"/>
                </a:lnTo>
                <a:lnTo>
                  <a:pt x="386" y="50"/>
                </a:lnTo>
                <a:lnTo>
                  <a:pt x="378" y="42"/>
                </a:lnTo>
                <a:lnTo>
                  <a:pt x="358" y="28"/>
                </a:lnTo>
                <a:lnTo>
                  <a:pt x="336" y="16"/>
                </a:lnTo>
                <a:lnTo>
                  <a:pt x="308" y="8"/>
                </a:lnTo>
                <a:lnTo>
                  <a:pt x="280" y="2"/>
                </a:lnTo>
                <a:lnTo>
                  <a:pt x="248" y="0"/>
                </a:lnTo>
                <a:lnTo>
                  <a:pt x="248" y="0"/>
                </a:lnTo>
                <a:lnTo>
                  <a:pt x="216" y="2"/>
                </a:lnTo>
                <a:lnTo>
                  <a:pt x="188" y="8"/>
                </a:lnTo>
                <a:lnTo>
                  <a:pt x="160" y="16"/>
                </a:lnTo>
                <a:lnTo>
                  <a:pt x="138" y="28"/>
                </a:lnTo>
                <a:lnTo>
                  <a:pt x="118" y="42"/>
                </a:lnTo>
                <a:lnTo>
                  <a:pt x="110" y="50"/>
                </a:lnTo>
                <a:lnTo>
                  <a:pt x="104" y="58"/>
                </a:lnTo>
                <a:lnTo>
                  <a:pt x="98" y="68"/>
                </a:lnTo>
                <a:lnTo>
                  <a:pt x="94" y="76"/>
                </a:lnTo>
                <a:lnTo>
                  <a:pt x="92" y="86"/>
                </a:lnTo>
                <a:lnTo>
                  <a:pt x="90" y="96"/>
                </a:lnTo>
                <a:lnTo>
                  <a:pt x="90" y="96"/>
                </a:lnTo>
                <a:lnTo>
                  <a:pt x="90" y="214"/>
                </a:lnTo>
                <a:lnTo>
                  <a:pt x="0" y="214"/>
                </a:lnTo>
                <a:lnTo>
                  <a:pt x="0" y="310"/>
                </a:lnTo>
                <a:lnTo>
                  <a:pt x="496" y="310"/>
                </a:lnTo>
                <a:lnTo>
                  <a:pt x="496" y="214"/>
                </a:lnTo>
                <a:lnTo>
                  <a:pt x="406" y="2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32" name="Rectangle 32"/>
          <p:cNvSpPr>
            <a:spLocks noChangeArrowheads="1"/>
          </p:cNvSpPr>
          <p:nvPr/>
        </p:nvSpPr>
        <p:spPr bwMode="auto">
          <a:xfrm>
            <a:off x="2311400" y="4505325"/>
            <a:ext cx="5562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registre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l’émotion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41" name="Rectangle 41"/>
          <p:cNvSpPr>
            <a:spLocks noChangeArrowheads="1"/>
          </p:cNvSpPr>
          <p:nvPr/>
        </p:nvSpPr>
        <p:spPr bwMode="auto">
          <a:xfrm>
            <a:off x="2682875" y="3467100"/>
            <a:ext cx="25808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Blanc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44" name="Rectangle 44"/>
          <p:cNvSpPr>
            <a:spLocks noChangeArrowheads="1"/>
          </p:cNvSpPr>
          <p:nvPr/>
        </p:nvSpPr>
        <p:spPr bwMode="auto">
          <a:xfrm>
            <a:off x="3079750" y="4645025"/>
            <a:ext cx="3045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Rouge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48" name="Rectangle 48"/>
          <p:cNvSpPr>
            <a:spLocks noChangeArrowheads="1"/>
          </p:cNvSpPr>
          <p:nvPr/>
        </p:nvSpPr>
        <p:spPr bwMode="auto">
          <a:xfrm>
            <a:off x="4283075" y="4645025"/>
            <a:ext cx="1875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Noir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50" name="Rectangle 50"/>
          <p:cNvSpPr>
            <a:spLocks noChangeArrowheads="1"/>
          </p:cNvSpPr>
          <p:nvPr/>
        </p:nvSpPr>
        <p:spPr bwMode="auto">
          <a:xfrm>
            <a:off x="4600575" y="3454400"/>
            <a:ext cx="2821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Jaune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53" name="Rectangle 53"/>
          <p:cNvSpPr>
            <a:spLocks noChangeArrowheads="1"/>
          </p:cNvSpPr>
          <p:nvPr/>
        </p:nvSpPr>
        <p:spPr bwMode="auto">
          <a:xfrm>
            <a:off x="3660775" y="2787650"/>
            <a:ext cx="1891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Vert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56" name="Rectangle 56"/>
          <p:cNvSpPr>
            <a:spLocks noChangeArrowheads="1"/>
          </p:cNvSpPr>
          <p:nvPr/>
        </p:nvSpPr>
        <p:spPr bwMode="auto">
          <a:xfrm>
            <a:off x="6778625" y="3746500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Bleu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58" name="Rectangle 58"/>
          <p:cNvSpPr>
            <a:spLocks noChangeArrowheads="1"/>
          </p:cNvSpPr>
          <p:nvPr/>
        </p:nvSpPr>
        <p:spPr bwMode="auto">
          <a:xfrm>
            <a:off x="6670675" y="3340100"/>
            <a:ext cx="4312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Synthèse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61" name="Rectangle 61"/>
          <p:cNvSpPr>
            <a:spLocks noChangeArrowheads="1"/>
          </p:cNvSpPr>
          <p:nvPr/>
        </p:nvSpPr>
        <p:spPr bwMode="auto">
          <a:xfrm>
            <a:off x="2336800" y="2647951"/>
            <a:ext cx="113030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Comment faire accepter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cette idée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74" name="Rectangle 74"/>
          <p:cNvSpPr>
            <a:spLocks noChangeArrowheads="1"/>
          </p:cNvSpPr>
          <p:nvPr/>
        </p:nvSpPr>
        <p:spPr bwMode="auto">
          <a:xfrm>
            <a:off x="1984375" y="3327400"/>
            <a:ext cx="48731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registre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faits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82" name="Rectangle 82"/>
          <p:cNvSpPr>
            <a:spLocks noChangeArrowheads="1"/>
          </p:cNvSpPr>
          <p:nvPr/>
        </p:nvSpPr>
        <p:spPr bwMode="auto">
          <a:xfrm>
            <a:off x="5057775" y="3327400"/>
            <a:ext cx="849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points positifs,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améliorations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92" name="Rectangle 92"/>
          <p:cNvSpPr>
            <a:spLocks noChangeArrowheads="1"/>
          </p:cNvSpPr>
          <p:nvPr/>
        </p:nvSpPr>
        <p:spPr bwMode="auto">
          <a:xfrm>
            <a:off x="4689475" y="4505325"/>
            <a:ext cx="625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difficultés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problèmes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300" name="Rectangle 100"/>
          <p:cNvSpPr>
            <a:spLocks noChangeArrowheads="1"/>
          </p:cNvSpPr>
          <p:nvPr/>
        </p:nvSpPr>
        <p:spPr bwMode="auto">
          <a:xfrm>
            <a:off x="3368675" y="3927475"/>
            <a:ext cx="85600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nouvelle idée,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concept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2645764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PRINCIPE DE LA CARTE MENTALE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0" y="384818"/>
                <a:ext cx="6382352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FAVORISER LA PRODUCTION D’IDÉES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AVEC UNE CARTE MENTALE (MIND MAPPING)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019423" y="2208213"/>
            <a:ext cx="3360111" cy="2952000"/>
            <a:chOff x="3019425" y="2208213"/>
            <a:chExt cx="3136900" cy="2755900"/>
          </a:xfrm>
        </p:grpSpPr>
        <p:sp>
          <p:nvSpPr>
            <p:cNvPr id="5" name="Line 6"/>
            <p:cNvSpPr>
              <a:spLocks noChangeShapeType="1"/>
            </p:cNvSpPr>
            <p:nvPr/>
          </p:nvSpPr>
          <p:spPr bwMode="auto">
            <a:xfrm flipV="1">
              <a:off x="4702175" y="3205163"/>
              <a:ext cx="301625" cy="4032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953000" y="3148013"/>
              <a:ext cx="95250" cy="104775"/>
            </a:xfrm>
            <a:custGeom>
              <a:avLst/>
              <a:gdLst>
                <a:gd name="T0" fmla="*/ 60 w 60"/>
                <a:gd name="T1" fmla="*/ 0 h 66"/>
                <a:gd name="T2" fmla="*/ 42 w 60"/>
                <a:gd name="T3" fmla="*/ 66 h 66"/>
                <a:gd name="T4" fmla="*/ 30 w 60"/>
                <a:gd name="T5" fmla="*/ 38 h 66"/>
                <a:gd name="T6" fmla="*/ 0 w 60"/>
                <a:gd name="T7" fmla="*/ 36 h 66"/>
                <a:gd name="T8" fmla="*/ 60 w 60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6">
                  <a:moveTo>
                    <a:pt x="60" y="0"/>
                  </a:moveTo>
                  <a:lnTo>
                    <a:pt x="42" y="66"/>
                  </a:lnTo>
                  <a:lnTo>
                    <a:pt x="30" y="38"/>
                  </a:lnTo>
                  <a:lnTo>
                    <a:pt x="0" y="3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953000" y="3148013"/>
              <a:ext cx="95250" cy="104775"/>
            </a:xfrm>
            <a:custGeom>
              <a:avLst/>
              <a:gdLst>
                <a:gd name="T0" fmla="*/ 60 w 60"/>
                <a:gd name="T1" fmla="*/ 0 h 66"/>
                <a:gd name="T2" fmla="*/ 42 w 60"/>
                <a:gd name="T3" fmla="*/ 66 h 66"/>
                <a:gd name="T4" fmla="*/ 30 w 60"/>
                <a:gd name="T5" fmla="*/ 38 h 66"/>
                <a:gd name="T6" fmla="*/ 0 w 60"/>
                <a:gd name="T7" fmla="*/ 36 h 66"/>
                <a:gd name="T8" fmla="*/ 60 w 60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6">
                  <a:moveTo>
                    <a:pt x="60" y="0"/>
                  </a:moveTo>
                  <a:lnTo>
                    <a:pt x="42" y="66"/>
                  </a:lnTo>
                  <a:lnTo>
                    <a:pt x="30" y="38"/>
                  </a:lnTo>
                  <a:lnTo>
                    <a:pt x="0" y="36"/>
                  </a:lnTo>
                  <a:lnTo>
                    <a:pt x="6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>
              <a:off x="4660900" y="3646488"/>
              <a:ext cx="447675" cy="3778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060950" y="3973513"/>
              <a:ext cx="101600" cy="95250"/>
            </a:xfrm>
            <a:custGeom>
              <a:avLst/>
              <a:gdLst>
                <a:gd name="T0" fmla="*/ 64 w 64"/>
                <a:gd name="T1" fmla="*/ 60 h 60"/>
                <a:gd name="T2" fmla="*/ 0 w 64"/>
                <a:gd name="T3" fmla="*/ 40 h 60"/>
                <a:gd name="T4" fmla="*/ 28 w 64"/>
                <a:gd name="T5" fmla="*/ 30 h 60"/>
                <a:gd name="T6" fmla="*/ 32 w 64"/>
                <a:gd name="T7" fmla="*/ 0 h 60"/>
                <a:gd name="T8" fmla="*/ 64 w 64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0">
                  <a:moveTo>
                    <a:pt x="64" y="60"/>
                  </a:moveTo>
                  <a:lnTo>
                    <a:pt x="0" y="40"/>
                  </a:lnTo>
                  <a:lnTo>
                    <a:pt x="28" y="30"/>
                  </a:lnTo>
                  <a:lnTo>
                    <a:pt x="32" y="0"/>
                  </a:lnTo>
                  <a:lnTo>
                    <a:pt x="64" y="6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060950" y="3973513"/>
              <a:ext cx="101600" cy="95250"/>
            </a:xfrm>
            <a:custGeom>
              <a:avLst/>
              <a:gdLst>
                <a:gd name="T0" fmla="*/ 64 w 64"/>
                <a:gd name="T1" fmla="*/ 60 h 60"/>
                <a:gd name="T2" fmla="*/ 0 w 64"/>
                <a:gd name="T3" fmla="*/ 40 h 60"/>
                <a:gd name="T4" fmla="*/ 28 w 64"/>
                <a:gd name="T5" fmla="*/ 30 h 60"/>
                <a:gd name="T6" fmla="*/ 32 w 64"/>
                <a:gd name="T7" fmla="*/ 0 h 60"/>
                <a:gd name="T8" fmla="*/ 64 w 64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0">
                  <a:moveTo>
                    <a:pt x="64" y="60"/>
                  </a:moveTo>
                  <a:lnTo>
                    <a:pt x="0" y="40"/>
                  </a:lnTo>
                  <a:lnTo>
                    <a:pt x="28" y="30"/>
                  </a:lnTo>
                  <a:lnTo>
                    <a:pt x="32" y="0"/>
                  </a:lnTo>
                  <a:lnTo>
                    <a:pt x="64" y="6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 flipH="1">
              <a:off x="4321175" y="3729038"/>
              <a:ext cx="260350" cy="355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276725" y="4037013"/>
              <a:ext cx="92075" cy="104775"/>
            </a:xfrm>
            <a:custGeom>
              <a:avLst/>
              <a:gdLst>
                <a:gd name="T0" fmla="*/ 0 w 58"/>
                <a:gd name="T1" fmla="*/ 66 h 66"/>
                <a:gd name="T2" fmla="*/ 18 w 58"/>
                <a:gd name="T3" fmla="*/ 0 h 66"/>
                <a:gd name="T4" fmla="*/ 30 w 58"/>
                <a:gd name="T5" fmla="*/ 28 h 66"/>
                <a:gd name="T6" fmla="*/ 58 w 58"/>
                <a:gd name="T7" fmla="*/ 30 h 66"/>
                <a:gd name="T8" fmla="*/ 0 w 5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6">
                  <a:moveTo>
                    <a:pt x="0" y="66"/>
                  </a:moveTo>
                  <a:lnTo>
                    <a:pt x="18" y="0"/>
                  </a:lnTo>
                  <a:lnTo>
                    <a:pt x="30" y="28"/>
                  </a:lnTo>
                  <a:lnTo>
                    <a:pt x="58" y="3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4276725" y="4037013"/>
              <a:ext cx="92075" cy="104775"/>
            </a:xfrm>
            <a:custGeom>
              <a:avLst/>
              <a:gdLst>
                <a:gd name="T0" fmla="*/ 0 w 58"/>
                <a:gd name="T1" fmla="*/ 66 h 66"/>
                <a:gd name="T2" fmla="*/ 18 w 58"/>
                <a:gd name="T3" fmla="*/ 0 h 66"/>
                <a:gd name="T4" fmla="*/ 30 w 58"/>
                <a:gd name="T5" fmla="*/ 28 h 66"/>
                <a:gd name="T6" fmla="*/ 58 w 58"/>
                <a:gd name="T7" fmla="*/ 30 h 66"/>
                <a:gd name="T8" fmla="*/ 0 w 5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6">
                  <a:moveTo>
                    <a:pt x="0" y="66"/>
                  </a:moveTo>
                  <a:lnTo>
                    <a:pt x="18" y="0"/>
                  </a:lnTo>
                  <a:lnTo>
                    <a:pt x="30" y="28"/>
                  </a:lnTo>
                  <a:lnTo>
                    <a:pt x="58" y="30"/>
                  </a:lnTo>
                  <a:lnTo>
                    <a:pt x="0" y="6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H="1" flipV="1">
              <a:off x="3765550" y="3614738"/>
              <a:ext cx="698500" cy="31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3695700" y="3576638"/>
              <a:ext cx="101600" cy="79375"/>
            </a:xfrm>
            <a:custGeom>
              <a:avLst/>
              <a:gdLst>
                <a:gd name="T0" fmla="*/ 0 w 64"/>
                <a:gd name="T1" fmla="*/ 22 h 50"/>
                <a:gd name="T2" fmla="*/ 64 w 64"/>
                <a:gd name="T3" fmla="*/ 0 h 50"/>
                <a:gd name="T4" fmla="*/ 48 w 64"/>
                <a:gd name="T5" fmla="*/ 24 h 50"/>
                <a:gd name="T6" fmla="*/ 62 w 64"/>
                <a:gd name="T7" fmla="*/ 50 h 50"/>
                <a:gd name="T8" fmla="*/ 0 w 64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0" y="22"/>
                  </a:moveTo>
                  <a:lnTo>
                    <a:pt x="64" y="0"/>
                  </a:lnTo>
                  <a:lnTo>
                    <a:pt x="48" y="24"/>
                  </a:lnTo>
                  <a:lnTo>
                    <a:pt x="62" y="5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3695700" y="3576638"/>
              <a:ext cx="101600" cy="79375"/>
            </a:xfrm>
            <a:custGeom>
              <a:avLst/>
              <a:gdLst>
                <a:gd name="T0" fmla="*/ 0 w 64"/>
                <a:gd name="T1" fmla="*/ 22 h 50"/>
                <a:gd name="T2" fmla="*/ 64 w 64"/>
                <a:gd name="T3" fmla="*/ 0 h 50"/>
                <a:gd name="T4" fmla="*/ 48 w 64"/>
                <a:gd name="T5" fmla="*/ 24 h 50"/>
                <a:gd name="T6" fmla="*/ 62 w 64"/>
                <a:gd name="T7" fmla="*/ 50 h 50"/>
                <a:gd name="T8" fmla="*/ 0 w 64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0" y="22"/>
                  </a:moveTo>
                  <a:lnTo>
                    <a:pt x="64" y="0"/>
                  </a:lnTo>
                  <a:lnTo>
                    <a:pt x="48" y="24"/>
                  </a:lnTo>
                  <a:lnTo>
                    <a:pt x="62" y="50"/>
                  </a:lnTo>
                  <a:lnTo>
                    <a:pt x="0" y="2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 flipV="1">
              <a:off x="4330700" y="3201988"/>
              <a:ext cx="250825" cy="285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4283075" y="3148013"/>
              <a:ext cx="95250" cy="101600"/>
            </a:xfrm>
            <a:custGeom>
              <a:avLst/>
              <a:gdLst>
                <a:gd name="T0" fmla="*/ 0 w 60"/>
                <a:gd name="T1" fmla="*/ 0 h 64"/>
                <a:gd name="T2" fmla="*/ 60 w 60"/>
                <a:gd name="T3" fmla="*/ 30 h 64"/>
                <a:gd name="T4" fmla="*/ 32 w 60"/>
                <a:gd name="T5" fmla="*/ 36 h 64"/>
                <a:gd name="T6" fmla="*/ 22 w 60"/>
                <a:gd name="T7" fmla="*/ 64 h 64"/>
                <a:gd name="T8" fmla="*/ 0 w 60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0" y="0"/>
                  </a:moveTo>
                  <a:lnTo>
                    <a:pt x="60" y="30"/>
                  </a:lnTo>
                  <a:lnTo>
                    <a:pt x="32" y="36"/>
                  </a:lnTo>
                  <a:lnTo>
                    <a:pt x="22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4283075" y="3148013"/>
              <a:ext cx="95250" cy="101600"/>
            </a:xfrm>
            <a:custGeom>
              <a:avLst/>
              <a:gdLst>
                <a:gd name="T0" fmla="*/ 0 w 60"/>
                <a:gd name="T1" fmla="*/ 0 h 64"/>
                <a:gd name="T2" fmla="*/ 60 w 60"/>
                <a:gd name="T3" fmla="*/ 30 h 64"/>
                <a:gd name="T4" fmla="*/ 32 w 60"/>
                <a:gd name="T5" fmla="*/ 36 h 64"/>
                <a:gd name="T6" fmla="*/ 22 w 60"/>
                <a:gd name="T7" fmla="*/ 64 h 64"/>
                <a:gd name="T8" fmla="*/ 0 w 60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0" y="0"/>
                  </a:moveTo>
                  <a:lnTo>
                    <a:pt x="60" y="30"/>
                  </a:lnTo>
                  <a:lnTo>
                    <a:pt x="32" y="36"/>
                  </a:lnTo>
                  <a:lnTo>
                    <a:pt x="22" y="64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V="1">
              <a:off x="4822825" y="3614738"/>
              <a:ext cx="495300" cy="31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5289550" y="3576638"/>
              <a:ext cx="101600" cy="79375"/>
            </a:xfrm>
            <a:custGeom>
              <a:avLst/>
              <a:gdLst>
                <a:gd name="T0" fmla="*/ 64 w 64"/>
                <a:gd name="T1" fmla="*/ 22 h 50"/>
                <a:gd name="T2" fmla="*/ 2 w 64"/>
                <a:gd name="T3" fmla="*/ 50 h 50"/>
                <a:gd name="T4" fmla="*/ 16 w 64"/>
                <a:gd name="T5" fmla="*/ 24 h 50"/>
                <a:gd name="T6" fmla="*/ 0 w 64"/>
                <a:gd name="T7" fmla="*/ 0 h 50"/>
                <a:gd name="T8" fmla="*/ 64 w 64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64" y="22"/>
                  </a:moveTo>
                  <a:lnTo>
                    <a:pt x="2" y="50"/>
                  </a:lnTo>
                  <a:lnTo>
                    <a:pt x="16" y="24"/>
                  </a:lnTo>
                  <a:lnTo>
                    <a:pt x="0" y="0"/>
                  </a:lnTo>
                  <a:lnTo>
                    <a:pt x="64" y="2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289550" y="3576638"/>
              <a:ext cx="101600" cy="79375"/>
            </a:xfrm>
            <a:custGeom>
              <a:avLst/>
              <a:gdLst>
                <a:gd name="T0" fmla="*/ 64 w 64"/>
                <a:gd name="T1" fmla="*/ 22 h 50"/>
                <a:gd name="T2" fmla="*/ 2 w 64"/>
                <a:gd name="T3" fmla="*/ 50 h 50"/>
                <a:gd name="T4" fmla="*/ 16 w 64"/>
                <a:gd name="T5" fmla="*/ 24 h 50"/>
                <a:gd name="T6" fmla="*/ 0 w 64"/>
                <a:gd name="T7" fmla="*/ 0 h 50"/>
                <a:gd name="T8" fmla="*/ 64 w 64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64" y="22"/>
                  </a:moveTo>
                  <a:lnTo>
                    <a:pt x="2" y="50"/>
                  </a:lnTo>
                  <a:lnTo>
                    <a:pt x="16" y="24"/>
                  </a:lnTo>
                  <a:lnTo>
                    <a:pt x="0" y="0"/>
                  </a:lnTo>
                  <a:lnTo>
                    <a:pt x="64" y="2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V="1">
              <a:off x="4660900" y="2671763"/>
              <a:ext cx="73025" cy="9366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0" name="Freeform 25"/>
            <p:cNvSpPr>
              <a:spLocks/>
            </p:cNvSpPr>
            <p:nvPr/>
          </p:nvSpPr>
          <p:spPr bwMode="auto">
            <a:xfrm>
              <a:off x="4689475" y="2598738"/>
              <a:ext cx="82550" cy="104775"/>
            </a:xfrm>
            <a:custGeom>
              <a:avLst/>
              <a:gdLst>
                <a:gd name="T0" fmla="*/ 30 w 52"/>
                <a:gd name="T1" fmla="*/ 0 h 66"/>
                <a:gd name="T2" fmla="*/ 52 w 52"/>
                <a:gd name="T3" fmla="*/ 66 h 66"/>
                <a:gd name="T4" fmla="*/ 28 w 52"/>
                <a:gd name="T5" fmla="*/ 48 h 66"/>
                <a:gd name="T6" fmla="*/ 0 w 52"/>
                <a:gd name="T7" fmla="*/ 62 h 66"/>
                <a:gd name="T8" fmla="*/ 30 w 52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6">
                  <a:moveTo>
                    <a:pt x="30" y="0"/>
                  </a:moveTo>
                  <a:lnTo>
                    <a:pt x="52" y="66"/>
                  </a:lnTo>
                  <a:lnTo>
                    <a:pt x="28" y="48"/>
                  </a:lnTo>
                  <a:lnTo>
                    <a:pt x="0" y="6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1" name="Freeform 26"/>
            <p:cNvSpPr>
              <a:spLocks/>
            </p:cNvSpPr>
            <p:nvPr/>
          </p:nvSpPr>
          <p:spPr bwMode="auto">
            <a:xfrm>
              <a:off x="4689475" y="2598738"/>
              <a:ext cx="82550" cy="104775"/>
            </a:xfrm>
            <a:custGeom>
              <a:avLst/>
              <a:gdLst>
                <a:gd name="T0" fmla="*/ 30 w 52"/>
                <a:gd name="T1" fmla="*/ 0 h 66"/>
                <a:gd name="T2" fmla="*/ 52 w 52"/>
                <a:gd name="T3" fmla="*/ 66 h 66"/>
                <a:gd name="T4" fmla="*/ 28 w 52"/>
                <a:gd name="T5" fmla="*/ 48 h 66"/>
                <a:gd name="T6" fmla="*/ 0 w 52"/>
                <a:gd name="T7" fmla="*/ 62 h 66"/>
                <a:gd name="T8" fmla="*/ 30 w 52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6">
                  <a:moveTo>
                    <a:pt x="30" y="0"/>
                  </a:moveTo>
                  <a:lnTo>
                    <a:pt x="52" y="66"/>
                  </a:lnTo>
                  <a:lnTo>
                    <a:pt x="28" y="48"/>
                  </a:lnTo>
                  <a:lnTo>
                    <a:pt x="0" y="62"/>
                  </a:lnTo>
                  <a:lnTo>
                    <a:pt x="3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3" name="Line 27"/>
            <p:cNvSpPr>
              <a:spLocks noChangeShapeType="1"/>
            </p:cNvSpPr>
            <p:nvPr/>
          </p:nvSpPr>
          <p:spPr bwMode="auto">
            <a:xfrm flipH="1" flipV="1">
              <a:off x="4333875" y="4389438"/>
              <a:ext cx="530225" cy="4921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4" name="Freeform 28"/>
            <p:cNvSpPr>
              <a:spLocks/>
            </p:cNvSpPr>
            <p:nvPr/>
          </p:nvSpPr>
          <p:spPr bwMode="auto">
            <a:xfrm>
              <a:off x="4283075" y="4341813"/>
              <a:ext cx="101600" cy="98425"/>
            </a:xfrm>
            <a:custGeom>
              <a:avLst/>
              <a:gdLst>
                <a:gd name="T0" fmla="*/ 0 w 64"/>
                <a:gd name="T1" fmla="*/ 0 h 62"/>
                <a:gd name="T2" fmla="*/ 64 w 64"/>
                <a:gd name="T3" fmla="*/ 24 h 62"/>
                <a:gd name="T4" fmla="*/ 36 w 64"/>
                <a:gd name="T5" fmla="*/ 34 h 62"/>
                <a:gd name="T6" fmla="*/ 28 w 64"/>
                <a:gd name="T7" fmla="*/ 62 h 62"/>
                <a:gd name="T8" fmla="*/ 0 w 6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2">
                  <a:moveTo>
                    <a:pt x="0" y="0"/>
                  </a:moveTo>
                  <a:lnTo>
                    <a:pt x="64" y="24"/>
                  </a:lnTo>
                  <a:lnTo>
                    <a:pt x="36" y="34"/>
                  </a:lnTo>
                  <a:lnTo>
                    <a:pt x="2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5" name="Freeform 29"/>
            <p:cNvSpPr>
              <a:spLocks/>
            </p:cNvSpPr>
            <p:nvPr/>
          </p:nvSpPr>
          <p:spPr bwMode="auto">
            <a:xfrm>
              <a:off x="4283075" y="4341813"/>
              <a:ext cx="101600" cy="98425"/>
            </a:xfrm>
            <a:custGeom>
              <a:avLst/>
              <a:gdLst>
                <a:gd name="T0" fmla="*/ 0 w 64"/>
                <a:gd name="T1" fmla="*/ 0 h 62"/>
                <a:gd name="T2" fmla="*/ 64 w 64"/>
                <a:gd name="T3" fmla="*/ 24 h 62"/>
                <a:gd name="T4" fmla="*/ 36 w 64"/>
                <a:gd name="T5" fmla="*/ 34 h 62"/>
                <a:gd name="T6" fmla="*/ 28 w 64"/>
                <a:gd name="T7" fmla="*/ 62 h 62"/>
                <a:gd name="T8" fmla="*/ 0 w 6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2">
                  <a:moveTo>
                    <a:pt x="0" y="0"/>
                  </a:moveTo>
                  <a:lnTo>
                    <a:pt x="64" y="24"/>
                  </a:lnTo>
                  <a:lnTo>
                    <a:pt x="36" y="34"/>
                  </a:lnTo>
                  <a:lnTo>
                    <a:pt x="28" y="62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6" name="Line 30"/>
            <p:cNvSpPr>
              <a:spLocks noChangeShapeType="1"/>
            </p:cNvSpPr>
            <p:nvPr/>
          </p:nvSpPr>
          <p:spPr bwMode="auto">
            <a:xfrm flipV="1">
              <a:off x="4940300" y="4329113"/>
              <a:ext cx="273050" cy="4730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7" name="Freeform 31"/>
            <p:cNvSpPr>
              <a:spLocks/>
            </p:cNvSpPr>
            <p:nvPr/>
          </p:nvSpPr>
          <p:spPr bwMode="auto">
            <a:xfrm>
              <a:off x="5162550" y="4268788"/>
              <a:ext cx="85725" cy="107950"/>
            </a:xfrm>
            <a:custGeom>
              <a:avLst/>
              <a:gdLst>
                <a:gd name="T0" fmla="*/ 54 w 54"/>
                <a:gd name="T1" fmla="*/ 0 h 68"/>
                <a:gd name="T2" fmla="*/ 44 w 54"/>
                <a:gd name="T3" fmla="*/ 68 h 68"/>
                <a:gd name="T4" fmla="*/ 30 w 54"/>
                <a:gd name="T5" fmla="*/ 42 h 68"/>
                <a:gd name="T6" fmla="*/ 0 w 54"/>
                <a:gd name="T7" fmla="*/ 42 h 68"/>
                <a:gd name="T8" fmla="*/ 54 w 5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54" y="0"/>
                  </a:moveTo>
                  <a:lnTo>
                    <a:pt x="44" y="68"/>
                  </a:lnTo>
                  <a:lnTo>
                    <a:pt x="30" y="42"/>
                  </a:lnTo>
                  <a:lnTo>
                    <a:pt x="0" y="4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8" name="Freeform 32"/>
            <p:cNvSpPr>
              <a:spLocks/>
            </p:cNvSpPr>
            <p:nvPr/>
          </p:nvSpPr>
          <p:spPr bwMode="auto">
            <a:xfrm>
              <a:off x="5162550" y="4268788"/>
              <a:ext cx="85725" cy="107950"/>
            </a:xfrm>
            <a:custGeom>
              <a:avLst/>
              <a:gdLst>
                <a:gd name="T0" fmla="*/ 54 w 54"/>
                <a:gd name="T1" fmla="*/ 0 h 68"/>
                <a:gd name="T2" fmla="*/ 44 w 54"/>
                <a:gd name="T3" fmla="*/ 68 h 68"/>
                <a:gd name="T4" fmla="*/ 30 w 54"/>
                <a:gd name="T5" fmla="*/ 42 h 68"/>
                <a:gd name="T6" fmla="*/ 0 w 54"/>
                <a:gd name="T7" fmla="*/ 42 h 68"/>
                <a:gd name="T8" fmla="*/ 54 w 5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54" y="0"/>
                  </a:moveTo>
                  <a:lnTo>
                    <a:pt x="44" y="68"/>
                  </a:lnTo>
                  <a:lnTo>
                    <a:pt x="30" y="42"/>
                  </a:lnTo>
                  <a:lnTo>
                    <a:pt x="0" y="42"/>
                  </a:lnTo>
                  <a:lnTo>
                    <a:pt x="5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9" name="Line 33"/>
            <p:cNvSpPr>
              <a:spLocks noChangeShapeType="1"/>
            </p:cNvSpPr>
            <p:nvPr/>
          </p:nvSpPr>
          <p:spPr bwMode="auto">
            <a:xfrm>
              <a:off x="3978275" y="2687638"/>
              <a:ext cx="107950" cy="158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0" name="Freeform 34"/>
            <p:cNvSpPr>
              <a:spLocks/>
            </p:cNvSpPr>
            <p:nvPr/>
          </p:nvSpPr>
          <p:spPr bwMode="auto">
            <a:xfrm>
              <a:off x="4035425" y="2801938"/>
              <a:ext cx="88900" cy="104775"/>
            </a:xfrm>
            <a:custGeom>
              <a:avLst/>
              <a:gdLst>
                <a:gd name="T0" fmla="*/ 56 w 56"/>
                <a:gd name="T1" fmla="*/ 66 h 66"/>
                <a:gd name="T2" fmla="*/ 0 w 56"/>
                <a:gd name="T3" fmla="*/ 28 h 66"/>
                <a:gd name="T4" fmla="*/ 30 w 56"/>
                <a:gd name="T5" fmla="*/ 26 h 66"/>
                <a:gd name="T6" fmla="*/ 42 w 56"/>
                <a:gd name="T7" fmla="*/ 0 h 66"/>
                <a:gd name="T8" fmla="*/ 56 w 5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6">
                  <a:moveTo>
                    <a:pt x="56" y="66"/>
                  </a:moveTo>
                  <a:lnTo>
                    <a:pt x="0" y="28"/>
                  </a:lnTo>
                  <a:lnTo>
                    <a:pt x="30" y="26"/>
                  </a:lnTo>
                  <a:lnTo>
                    <a:pt x="42" y="0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1" name="Freeform 35"/>
            <p:cNvSpPr>
              <a:spLocks/>
            </p:cNvSpPr>
            <p:nvPr/>
          </p:nvSpPr>
          <p:spPr bwMode="auto">
            <a:xfrm>
              <a:off x="4035425" y="2801938"/>
              <a:ext cx="88900" cy="104775"/>
            </a:xfrm>
            <a:custGeom>
              <a:avLst/>
              <a:gdLst>
                <a:gd name="T0" fmla="*/ 56 w 56"/>
                <a:gd name="T1" fmla="*/ 66 h 66"/>
                <a:gd name="T2" fmla="*/ 0 w 56"/>
                <a:gd name="T3" fmla="*/ 28 h 66"/>
                <a:gd name="T4" fmla="*/ 30 w 56"/>
                <a:gd name="T5" fmla="*/ 26 h 66"/>
                <a:gd name="T6" fmla="*/ 42 w 56"/>
                <a:gd name="T7" fmla="*/ 0 h 66"/>
                <a:gd name="T8" fmla="*/ 56 w 5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6">
                  <a:moveTo>
                    <a:pt x="56" y="66"/>
                  </a:moveTo>
                  <a:lnTo>
                    <a:pt x="0" y="28"/>
                  </a:lnTo>
                  <a:lnTo>
                    <a:pt x="30" y="26"/>
                  </a:lnTo>
                  <a:lnTo>
                    <a:pt x="42" y="0"/>
                  </a:lnTo>
                  <a:lnTo>
                    <a:pt x="56" y="6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2" name="Line 36"/>
            <p:cNvSpPr>
              <a:spLocks noChangeShapeType="1"/>
            </p:cNvSpPr>
            <p:nvPr/>
          </p:nvSpPr>
          <p:spPr bwMode="auto">
            <a:xfrm flipH="1">
              <a:off x="5432425" y="2687638"/>
              <a:ext cx="539750" cy="206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3" name="Freeform 37"/>
            <p:cNvSpPr>
              <a:spLocks/>
            </p:cNvSpPr>
            <p:nvPr/>
          </p:nvSpPr>
          <p:spPr bwMode="auto">
            <a:xfrm>
              <a:off x="5365750" y="2846388"/>
              <a:ext cx="107950" cy="76200"/>
            </a:xfrm>
            <a:custGeom>
              <a:avLst/>
              <a:gdLst>
                <a:gd name="T0" fmla="*/ 0 w 68"/>
                <a:gd name="T1" fmla="*/ 46 h 48"/>
                <a:gd name="T2" fmla="*/ 50 w 68"/>
                <a:gd name="T3" fmla="*/ 0 h 48"/>
                <a:gd name="T4" fmla="*/ 46 w 68"/>
                <a:gd name="T5" fmla="*/ 28 h 48"/>
                <a:gd name="T6" fmla="*/ 68 w 68"/>
                <a:gd name="T7" fmla="*/ 48 h 48"/>
                <a:gd name="T8" fmla="*/ 0 w 68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8">
                  <a:moveTo>
                    <a:pt x="0" y="46"/>
                  </a:moveTo>
                  <a:lnTo>
                    <a:pt x="50" y="0"/>
                  </a:lnTo>
                  <a:lnTo>
                    <a:pt x="46" y="28"/>
                  </a:lnTo>
                  <a:lnTo>
                    <a:pt x="68" y="4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4" name="Freeform 38"/>
            <p:cNvSpPr>
              <a:spLocks/>
            </p:cNvSpPr>
            <p:nvPr/>
          </p:nvSpPr>
          <p:spPr bwMode="auto">
            <a:xfrm>
              <a:off x="5365750" y="2846388"/>
              <a:ext cx="107950" cy="76200"/>
            </a:xfrm>
            <a:custGeom>
              <a:avLst/>
              <a:gdLst>
                <a:gd name="T0" fmla="*/ 0 w 68"/>
                <a:gd name="T1" fmla="*/ 46 h 48"/>
                <a:gd name="T2" fmla="*/ 50 w 68"/>
                <a:gd name="T3" fmla="*/ 0 h 48"/>
                <a:gd name="T4" fmla="*/ 46 w 68"/>
                <a:gd name="T5" fmla="*/ 28 h 48"/>
                <a:gd name="T6" fmla="*/ 68 w 68"/>
                <a:gd name="T7" fmla="*/ 48 h 48"/>
                <a:gd name="T8" fmla="*/ 0 w 68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8">
                  <a:moveTo>
                    <a:pt x="0" y="46"/>
                  </a:moveTo>
                  <a:lnTo>
                    <a:pt x="50" y="0"/>
                  </a:lnTo>
                  <a:lnTo>
                    <a:pt x="46" y="28"/>
                  </a:lnTo>
                  <a:lnTo>
                    <a:pt x="68" y="48"/>
                  </a:lnTo>
                  <a:lnTo>
                    <a:pt x="0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5" name="Freeform 39"/>
            <p:cNvSpPr>
              <a:spLocks/>
            </p:cNvSpPr>
            <p:nvPr/>
          </p:nvSpPr>
          <p:spPr bwMode="auto">
            <a:xfrm>
              <a:off x="4108450" y="3408363"/>
              <a:ext cx="1044575" cy="603250"/>
            </a:xfrm>
            <a:custGeom>
              <a:avLst/>
              <a:gdLst>
                <a:gd name="T0" fmla="*/ 658 w 658"/>
                <a:gd name="T1" fmla="*/ 190 h 380"/>
                <a:gd name="T2" fmla="*/ 650 w 658"/>
                <a:gd name="T3" fmla="*/ 228 h 380"/>
                <a:gd name="T4" fmla="*/ 632 w 658"/>
                <a:gd name="T5" fmla="*/ 264 h 380"/>
                <a:gd name="T6" fmla="*/ 602 w 658"/>
                <a:gd name="T7" fmla="*/ 296 h 380"/>
                <a:gd name="T8" fmla="*/ 562 w 658"/>
                <a:gd name="T9" fmla="*/ 324 h 380"/>
                <a:gd name="T10" fmla="*/ 512 w 658"/>
                <a:gd name="T11" fmla="*/ 348 h 380"/>
                <a:gd name="T12" fmla="*/ 456 w 658"/>
                <a:gd name="T13" fmla="*/ 364 h 380"/>
                <a:gd name="T14" fmla="*/ 394 w 658"/>
                <a:gd name="T15" fmla="*/ 376 h 380"/>
                <a:gd name="T16" fmla="*/ 328 w 658"/>
                <a:gd name="T17" fmla="*/ 380 h 380"/>
                <a:gd name="T18" fmla="*/ 294 w 658"/>
                <a:gd name="T19" fmla="*/ 378 h 380"/>
                <a:gd name="T20" fmla="*/ 230 w 658"/>
                <a:gd name="T21" fmla="*/ 370 h 380"/>
                <a:gd name="T22" fmla="*/ 172 w 658"/>
                <a:gd name="T23" fmla="*/ 356 h 380"/>
                <a:gd name="T24" fmla="*/ 120 w 658"/>
                <a:gd name="T25" fmla="*/ 336 h 380"/>
                <a:gd name="T26" fmla="*/ 74 w 658"/>
                <a:gd name="T27" fmla="*/ 310 h 380"/>
                <a:gd name="T28" fmla="*/ 38 w 658"/>
                <a:gd name="T29" fmla="*/ 280 h 380"/>
                <a:gd name="T30" fmla="*/ 14 w 658"/>
                <a:gd name="T31" fmla="*/ 246 h 380"/>
                <a:gd name="T32" fmla="*/ 0 w 658"/>
                <a:gd name="T33" fmla="*/ 210 h 380"/>
                <a:gd name="T34" fmla="*/ 0 w 658"/>
                <a:gd name="T35" fmla="*/ 190 h 380"/>
                <a:gd name="T36" fmla="*/ 6 w 658"/>
                <a:gd name="T37" fmla="*/ 152 h 380"/>
                <a:gd name="T38" fmla="*/ 26 w 658"/>
                <a:gd name="T39" fmla="*/ 116 h 380"/>
                <a:gd name="T40" fmla="*/ 56 w 658"/>
                <a:gd name="T41" fmla="*/ 84 h 380"/>
                <a:gd name="T42" fmla="*/ 96 w 658"/>
                <a:gd name="T43" fmla="*/ 56 h 380"/>
                <a:gd name="T44" fmla="*/ 144 w 658"/>
                <a:gd name="T45" fmla="*/ 34 h 380"/>
                <a:gd name="T46" fmla="*/ 200 w 658"/>
                <a:gd name="T47" fmla="*/ 16 h 380"/>
                <a:gd name="T48" fmla="*/ 262 w 658"/>
                <a:gd name="T49" fmla="*/ 4 h 380"/>
                <a:gd name="T50" fmla="*/ 328 w 658"/>
                <a:gd name="T51" fmla="*/ 0 h 380"/>
                <a:gd name="T52" fmla="*/ 362 w 658"/>
                <a:gd name="T53" fmla="*/ 2 h 380"/>
                <a:gd name="T54" fmla="*/ 426 w 658"/>
                <a:gd name="T55" fmla="*/ 10 h 380"/>
                <a:gd name="T56" fmla="*/ 486 w 658"/>
                <a:gd name="T57" fmla="*/ 24 h 380"/>
                <a:gd name="T58" fmla="*/ 538 w 658"/>
                <a:gd name="T59" fmla="*/ 44 h 380"/>
                <a:gd name="T60" fmla="*/ 582 w 658"/>
                <a:gd name="T61" fmla="*/ 70 h 380"/>
                <a:gd name="T62" fmla="*/ 618 w 658"/>
                <a:gd name="T63" fmla="*/ 100 h 380"/>
                <a:gd name="T64" fmla="*/ 642 w 658"/>
                <a:gd name="T65" fmla="*/ 134 h 380"/>
                <a:gd name="T66" fmla="*/ 656 w 658"/>
                <a:gd name="T67" fmla="*/ 17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8" h="380">
                  <a:moveTo>
                    <a:pt x="658" y="190"/>
                  </a:moveTo>
                  <a:lnTo>
                    <a:pt x="658" y="190"/>
                  </a:lnTo>
                  <a:lnTo>
                    <a:pt x="656" y="210"/>
                  </a:lnTo>
                  <a:lnTo>
                    <a:pt x="650" y="228"/>
                  </a:lnTo>
                  <a:lnTo>
                    <a:pt x="642" y="246"/>
                  </a:lnTo>
                  <a:lnTo>
                    <a:pt x="632" y="264"/>
                  </a:lnTo>
                  <a:lnTo>
                    <a:pt x="618" y="280"/>
                  </a:lnTo>
                  <a:lnTo>
                    <a:pt x="602" y="296"/>
                  </a:lnTo>
                  <a:lnTo>
                    <a:pt x="582" y="310"/>
                  </a:lnTo>
                  <a:lnTo>
                    <a:pt x="562" y="324"/>
                  </a:lnTo>
                  <a:lnTo>
                    <a:pt x="538" y="336"/>
                  </a:lnTo>
                  <a:lnTo>
                    <a:pt x="512" y="348"/>
                  </a:lnTo>
                  <a:lnTo>
                    <a:pt x="486" y="356"/>
                  </a:lnTo>
                  <a:lnTo>
                    <a:pt x="456" y="364"/>
                  </a:lnTo>
                  <a:lnTo>
                    <a:pt x="426" y="370"/>
                  </a:lnTo>
                  <a:lnTo>
                    <a:pt x="394" y="376"/>
                  </a:lnTo>
                  <a:lnTo>
                    <a:pt x="362" y="378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294" y="378"/>
                  </a:lnTo>
                  <a:lnTo>
                    <a:pt x="262" y="376"/>
                  </a:lnTo>
                  <a:lnTo>
                    <a:pt x="230" y="370"/>
                  </a:lnTo>
                  <a:lnTo>
                    <a:pt x="200" y="364"/>
                  </a:lnTo>
                  <a:lnTo>
                    <a:pt x="172" y="356"/>
                  </a:lnTo>
                  <a:lnTo>
                    <a:pt x="144" y="348"/>
                  </a:lnTo>
                  <a:lnTo>
                    <a:pt x="120" y="336"/>
                  </a:lnTo>
                  <a:lnTo>
                    <a:pt x="96" y="324"/>
                  </a:lnTo>
                  <a:lnTo>
                    <a:pt x="74" y="310"/>
                  </a:lnTo>
                  <a:lnTo>
                    <a:pt x="56" y="296"/>
                  </a:lnTo>
                  <a:lnTo>
                    <a:pt x="38" y="280"/>
                  </a:lnTo>
                  <a:lnTo>
                    <a:pt x="26" y="264"/>
                  </a:lnTo>
                  <a:lnTo>
                    <a:pt x="14" y="246"/>
                  </a:lnTo>
                  <a:lnTo>
                    <a:pt x="6" y="228"/>
                  </a:lnTo>
                  <a:lnTo>
                    <a:pt x="0" y="21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70"/>
                  </a:lnTo>
                  <a:lnTo>
                    <a:pt x="6" y="152"/>
                  </a:lnTo>
                  <a:lnTo>
                    <a:pt x="14" y="134"/>
                  </a:lnTo>
                  <a:lnTo>
                    <a:pt x="26" y="116"/>
                  </a:lnTo>
                  <a:lnTo>
                    <a:pt x="38" y="100"/>
                  </a:lnTo>
                  <a:lnTo>
                    <a:pt x="56" y="84"/>
                  </a:lnTo>
                  <a:lnTo>
                    <a:pt x="74" y="70"/>
                  </a:lnTo>
                  <a:lnTo>
                    <a:pt x="96" y="56"/>
                  </a:lnTo>
                  <a:lnTo>
                    <a:pt x="120" y="44"/>
                  </a:lnTo>
                  <a:lnTo>
                    <a:pt x="144" y="34"/>
                  </a:lnTo>
                  <a:lnTo>
                    <a:pt x="172" y="24"/>
                  </a:lnTo>
                  <a:lnTo>
                    <a:pt x="200" y="16"/>
                  </a:lnTo>
                  <a:lnTo>
                    <a:pt x="230" y="10"/>
                  </a:lnTo>
                  <a:lnTo>
                    <a:pt x="262" y="4"/>
                  </a:lnTo>
                  <a:lnTo>
                    <a:pt x="294" y="2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62" y="2"/>
                  </a:lnTo>
                  <a:lnTo>
                    <a:pt x="394" y="4"/>
                  </a:lnTo>
                  <a:lnTo>
                    <a:pt x="426" y="10"/>
                  </a:lnTo>
                  <a:lnTo>
                    <a:pt x="456" y="16"/>
                  </a:lnTo>
                  <a:lnTo>
                    <a:pt x="486" y="24"/>
                  </a:lnTo>
                  <a:lnTo>
                    <a:pt x="512" y="34"/>
                  </a:lnTo>
                  <a:lnTo>
                    <a:pt x="538" y="44"/>
                  </a:lnTo>
                  <a:lnTo>
                    <a:pt x="562" y="56"/>
                  </a:lnTo>
                  <a:lnTo>
                    <a:pt x="582" y="70"/>
                  </a:lnTo>
                  <a:lnTo>
                    <a:pt x="602" y="84"/>
                  </a:lnTo>
                  <a:lnTo>
                    <a:pt x="618" y="100"/>
                  </a:lnTo>
                  <a:lnTo>
                    <a:pt x="632" y="116"/>
                  </a:lnTo>
                  <a:lnTo>
                    <a:pt x="642" y="134"/>
                  </a:lnTo>
                  <a:lnTo>
                    <a:pt x="650" y="152"/>
                  </a:lnTo>
                  <a:lnTo>
                    <a:pt x="656" y="170"/>
                  </a:lnTo>
                  <a:lnTo>
                    <a:pt x="658" y="19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6" name="Freeform 40"/>
            <p:cNvSpPr>
              <a:spLocks/>
            </p:cNvSpPr>
            <p:nvPr/>
          </p:nvSpPr>
          <p:spPr bwMode="auto">
            <a:xfrm>
              <a:off x="4108450" y="3408363"/>
              <a:ext cx="1044575" cy="603250"/>
            </a:xfrm>
            <a:custGeom>
              <a:avLst/>
              <a:gdLst>
                <a:gd name="T0" fmla="*/ 658 w 658"/>
                <a:gd name="T1" fmla="*/ 190 h 380"/>
                <a:gd name="T2" fmla="*/ 650 w 658"/>
                <a:gd name="T3" fmla="*/ 228 h 380"/>
                <a:gd name="T4" fmla="*/ 632 w 658"/>
                <a:gd name="T5" fmla="*/ 264 h 380"/>
                <a:gd name="T6" fmla="*/ 602 w 658"/>
                <a:gd name="T7" fmla="*/ 296 h 380"/>
                <a:gd name="T8" fmla="*/ 562 w 658"/>
                <a:gd name="T9" fmla="*/ 324 h 380"/>
                <a:gd name="T10" fmla="*/ 512 w 658"/>
                <a:gd name="T11" fmla="*/ 348 h 380"/>
                <a:gd name="T12" fmla="*/ 456 w 658"/>
                <a:gd name="T13" fmla="*/ 364 h 380"/>
                <a:gd name="T14" fmla="*/ 394 w 658"/>
                <a:gd name="T15" fmla="*/ 376 h 380"/>
                <a:gd name="T16" fmla="*/ 328 w 658"/>
                <a:gd name="T17" fmla="*/ 380 h 380"/>
                <a:gd name="T18" fmla="*/ 294 w 658"/>
                <a:gd name="T19" fmla="*/ 378 h 380"/>
                <a:gd name="T20" fmla="*/ 230 w 658"/>
                <a:gd name="T21" fmla="*/ 370 h 380"/>
                <a:gd name="T22" fmla="*/ 172 w 658"/>
                <a:gd name="T23" fmla="*/ 356 h 380"/>
                <a:gd name="T24" fmla="*/ 120 w 658"/>
                <a:gd name="T25" fmla="*/ 336 h 380"/>
                <a:gd name="T26" fmla="*/ 74 w 658"/>
                <a:gd name="T27" fmla="*/ 310 h 380"/>
                <a:gd name="T28" fmla="*/ 38 w 658"/>
                <a:gd name="T29" fmla="*/ 280 h 380"/>
                <a:gd name="T30" fmla="*/ 14 w 658"/>
                <a:gd name="T31" fmla="*/ 246 h 380"/>
                <a:gd name="T32" fmla="*/ 0 w 658"/>
                <a:gd name="T33" fmla="*/ 210 h 380"/>
                <a:gd name="T34" fmla="*/ 0 w 658"/>
                <a:gd name="T35" fmla="*/ 190 h 380"/>
                <a:gd name="T36" fmla="*/ 6 w 658"/>
                <a:gd name="T37" fmla="*/ 152 h 380"/>
                <a:gd name="T38" fmla="*/ 26 w 658"/>
                <a:gd name="T39" fmla="*/ 116 h 380"/>
                <a:gd name="T40" fmla="*/ 56 w 658"/>
                <a:gd name="T41" fmla="*/ 84 h 380"/>
                <a:gd name="T42" fmla="*/ 96 w 658"/>
                <a:gd name="T43" fmla="*/ 56 h 380"/>
                <a:gd name="T44" fmla="*/ 144 w 658"/>
                <a:gd name="T45" fmla="*/ 34 h 380"/>
                <a:gd name="T46" fmla="*/ 200 w 658"/>
                <a:gd name="T47" fmla="*/ 16 h 380"/>
                <a:gd name="T48" fmla="*/ 262 w 658"/>
                <a:gd name="T49" fmla="*/ 4 h 380"/>
                <a:gd name="T50" fmla="*/ 328 w 658"/>
                <a:gd name="T51" fmla="*/ 0 h 380"/>
                <a:gd name="T52" fmla="*/ 362 w 658"/>
                <a:gd name="T53" fmla="*/ 2 h 380"/>
                <a:gd name="T54" fmla="*/ 426 w 658"/>
                <a:gd name="T55" fmla="*/ 10 h 380"/>
                <a:gd name="T56" fmla="*/ 486 w 658"/>
                <a:gd name="T57" fmla="*/ 24 h 380"/>
                <a:gd name="T58" fmla="*/ 538 w 658"/>
                <a:gd name="T59" fmla="*/ 44 h 380"/>
                <a:gd name="T60" fmla="*/ 582 w 658"/>
                <a:gd name="T61" fmla="*/ 70 h 380"/>
                <a:gd name="T62" fmla="*/ 618 w 658"/>
                <a:gd name="T63" fmla="*/ 100 h 380"/>
                <a:gd name="T64" fmla="*/ 642 w 658"/>
                <a:gd name="T65" fmla="*/ 134 h 380"/>
                <a:gd name="T66" fmla="*/ 656 w 658"/>
                <a:gd name="T67" fmla="*/ 17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8" h="380">
                  <a:moveTo>
                    <a:pt x="658" y="190"/>
                  </a:moveTo>
                  <a:lnTo>
                    <a:pt x="658" y="190"/>
                  </a:lnTo>
                  <a:lnTo>
                    <a:pt x="656" y="210"/>
                  </a:lnTo>
                  <a:lnTo>
                    <a:pt x="650" y="228"/>
                  </a:lnTo>
                  <a:lnTo>
                    <a:pt x="642" y="246"/>
                  </a:lnTo>
                  <a:lnTo>
                    <a:pt x="632" y="264"/>
                  </a:lnTo>
                  <a:lnTo>
                    <a:pt x="618" y="280"/>
                  </a:lnTo>
                  <a:lnTo>
                    <a:pt x="602" y="296"/>
                  </a:lnTo>
                  <a:lnTo>
                    <a:pt x="582" y="310"/>
                  </a:lnTo>
                  <a:lnTo>
                    <a:pt x="562" y="324"/>
                  </a:lnTo>
                  <a:lnTo>
                    <a:pt x="538" y="336"/>
                  </a:lnTo>
                  <a:lnTo>
                    <a:pt x="512" y="348"/>
                  </a:lnTo>
                  <a:lnTo>
                    <a:pt x="486" y="356"/>
                  </a:lnTo>
                  <a:lnTo>
                    <a:pt x="456" y="364"/>
                  </a:lnTo>
                  <a:lnTo>
                    <a:pt x="426" y="370"/>
                  </a:lnTo>
                  <a:lnTo>
                    <a:pt x="394" y="376"/>
                  </a:lnTo>
                  <a:lnTo>
                    <a:pt x="362" y="378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294" y="378"/>
                  </a:lnTo>
                  <a:lnTo>
                    <a:pt x="262" y="376"/>
                  </a:lnTo>
                  <a:lnTo>
                    <a:pt x="230" y="370"/>
                  </a:lnTo>
                  <a:lnTo>
                    <a:pt x="200" y="364"/>
                  </a:lnTo>
                  <a:lnTo>
                    <a:pt x="172" y="356"/>
                  </a:lnTo>
                  <a:lnTo>
                    <a:pt x="144" y="348"/>
                  </a:lnTo>
                  <a:lnTo>
                    <a:pt x="120" y="336"/>
                  </a:lnTo>
                  <a:lnTo>
                    <a:pt x="96" y="324"/>
                  </a:lnTo>
                  <a:lnTo>
                    <a:pt x="74" y="310"/>
                  </a:lnTo>
                  <a:lnTo>
                    <a:pt x="56" y="296"/>
                  </a:lnTo>
                  <a:lnTo>
                    <a:pt x="38" y="280"/>
                  </a:lnTo>
                  <a:lnTo>
                    <a:pt x="26" y="264"/>
                  </a:lnTo>
                  <a:lnTo>
                    <a:pt x="14" y="246"/>
                  </a:lnTo>
                  <a:lnTo>
                    <a:pt x="6" y="228"/>
                  </a:lnTo>
                  <a:lnTo>
                    <a:pt x="0" y="21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70"/>
                  </a:lnTo>
                  <a:lnTo>
                    <a:pt x="6" y="152"/>
                  </a:lnTo>
                  <a:lnTo>
                    <a:pt x="14" y="134"/>
                  </a:lnTo>
                  <a:lnTo>
                    <a:pt x="26" y="116"/>
                  </a:lnTo>
                  <a:lnTo>
                    <a:pt x="38" y="100"/>
                  </a:lnTo>
                  <a:lnTo>
                    <a:pt x="56" y="84"/>
                  </a:lnTo>
                  <a:lnTo>
                    <a:pt x="74" y="70"/>
                  </a:lnTo>
                  <a:lnTo>
                    <a:pt x="96" y="56"/>
                  </a:lnTo>
                  <a:lnTo>
                    <a:pt x="120" y="44"/>
                  </a:lnTo>
                  <a:lnTo>
                    <a:pt x="144" y="34"/>
                  </a:lnTo>
                  <a:lnTo>
                    <a:pt x="172" y="24"/>
                  </a:lnTo>
                  <a:lnTo>
                    <a:pt x="200" y="16"/>
                  </a:lnTo>
                  <a:lnTo>
                    <a:pt x="230" y="10"/>
                  </a:lnTo>
                  <a:lnTo>
                    <a:pt x="262" y="4"/>
                  </a:lnTo>
                  <a:lnTo>
                    <a:pt x="294" y="2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62" y="2"/>
                  </a:lnTo>
                  <a:lnTo>
                    <a:pt x="394" y="4"/>
                  </a:lnTo>
                  <a:lnTo>
                    <a:pt x="426" y="10"/>
                  </a:lnTo>
                  <a:lnTo>
                    <a:pt x="456" y="16"/>
                  </a:lnTo>
                  <a:lnTo>
                    <a:pt x="486" y="24"/>
                  </a:lnTo>
                  <a:lnTo>
                    <a:pt x="512" y="34"/>
                  </a:lnTo>
                  <a:lnTo>
                    <a:pt x="538" y="44"/>
                  </a:lnTo>
                  <a:lnTo>
                    <a:pt x="562" y="56"/>
                  </a:lnTo>
                  <a:lnTo>
                    <a:pt x="582" y="70"/>
                  </a:lnTo>
                  <a:lnTo>
                    <a:pt x="602" y="84"/>
                  </a:lnTo>
                  <a:lnTo>
                    <a:pt x="618" y="100"/>
                  </a:lnTo>
                  <a:lnTo>
                    <a:pt x="632" y="116"/>
                  </a:lnTo>
                  <a:lnTo>
                    <a:pt x="642" y="134"/>
                  </a:lnTo>
                  <a:lnTo>
                    <a:pt x="650" y="152"/>
                  </a:lnTo>
                  <a:lnTo>
                    <a:pt x="656" y="170"/>
                  </a:lnTo>
                  <a:lnTo>
                    <a:pt x="658" y="1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7" name="Freeform 41"/>
            <p:cNvSpPr>
              <a:spLocks/>
            </p:cNvSpPr>
            <p:nvPr/>
          </p:nvSpPr>
          <p:spPr bwMode="auto">
            <a:xfrm>
              <a:off x="4108450" y="3408363"/>
              <a:ext cx="1044575" cy="603250"/>
            </a:xfrm>
            <a:custGeom>
              <a:avLst/>
              <a:gdLst>
                <a:gd name="T0" fmla="*/ 658 w 658"/>
                <a:gd name="T1" fmla="*/ 190 h 380"/>
                <a:gd name="T2" fmla="*/ 650 w 658"/>
                <a:gd name="T3" fmla="*/ 228 h 380"/>
                <a:gd name="T4" fmla="*/ 632 w 658"/>
                <a:gd name="T5" fmla="*/ 264 h 380"/>
                <a:gd name="T6" fmla="*/ 602 w 658"/>
                <a:gd name="T7" fmla="*/ 296 h 380"/>
                <a:gd name="T8" fmla="*/ 562 w 658"/>
                <a:gd name="T9" fmla="*/ 324 h 380"/>
                <a:gd name="T10" fmla="*/ 512 w 658"/>
                <a:gd name="T11" fmla="*/ 348 h 380"/>
                <a:gd name="T12" fmla="*/ 456 w 658"/>
                <a:gd name="T13" fmla="*/ 364 h 380"/>
                <a:gd name="T14" fmla="*/ 394 w 658"/>
                <a:gd name="T15" fmla="*/ 376 h 380"/>
                <a:gd name="T16" fmla="*/ 328 w 658"/>
                <a:gd name="T17" fmla="*/ 380 h 380"/>
                <a:gd name="T18" fmla="*/ 294 w 658"/>
                <a:gd name="T19" fmla="*/ 378 h 380"/>
                <a:gd name="T20" fmla="*/ 230 w 658"/>
                <a:gd name="T21" fmla="*/ 370 h 380"/>
                <a:gd name="T22" fmla="*/ 172 w 658"/>
                <a:gd name="T23" fmla="*/ 356 h 380"/>
                <a:gd name="T24" fmla="*/ 120 w 658"/>
                <a:gd name="T25" fmla="*/ 336 h 380"/>
                <a:gd name="T26" fmla="*/ 74 w 658"/>
                <a:gd name="T27" fmla="*/ 310 h 380"/>
                <a:gd name="T28" fmla="*/ 38 w 658"/>
                <a:gd name="T29" fmla="*/ 280 h 380"/>
                <a:gd name="T30" fmla="*/ 14 w 658"/>
                <a:gd name="T31" fmla="*/ 246 h 380"/>
                <a:gd name="T32" fmla="*/ 0 w 658"/>
                <a:gd name="T33" fmla="*/ 210 h 380"/>
                <a:gd name="T34" fmla="*/ 0 w 658"/>
                <a:gd name="T35" fmla="*/ 190 h 380"/>
                <a:gd name="T36" fmla="*/ 6 w 658"/>
                <a:gd name="T37" fmla="*/ 152 h 380"/>
                <a:gd name="T38" fmla="*/ 26 w 658"/>
                <a:gd name="T39" fmla="*/ 116 h 380"/>
                <a:gd name="T40" fmla="*/ 56 w 658"/>
                <a:gd name="T41" fmla="*/ 84 h 380"/>
                <a:gd name="T42" fmla="*/ 96 w 658"/>
                <a:gd name="T43" fmla="*/ 56 h 380"/>
                <a:gd name="T44" fmla="*/ 144 w 658"/>
                <a:gd name="T45" fmla="*/ 34 h 380"/>
                <a:gd name="T46" fmla="*/ 200 w 658"/>
                <a:gd name="T47" fmla="*/ 16 h 380"/>
                <a:gd name="T48" fmla="*/ 262 w 658"/>
                <a:gd name="T49" fmla="*/ 4 h 380"/>
                <a:gd name="T50" fmla="*/ 328 w 658"/>
                <a:gd name="T51" fmla="*/ 0 h 380"/>
                <a:gd name="T52" fmla="*/ 362 w 658"/>
                <a:gd name="T53" fmla="*/ 2 h 380"/>
                <a:gd name="T54" fmla="*/ 426 w 658"/>
                <a:gd name="T55" fmla="*/ 10 h 380"/>
                <a:gd name="T56" fmla="*/ 486 w 658"/>
                <a:gd name="T57" fmla="*/ 24 h 380"/>
                <a:gd name="T58" fmla="*/ 538 w 658"/>
                <a:gd name="T59" fmla="*/ 44 h 380"/>
                <a:gd name="T60" fmla="*/ 582 w 658"/>
                <a:gd name="T61" fmla="*/ 70 h 380"/>
                <a:gd name="T62" fmla="*/ 618 w 658"/>
                <a:gd name="T63" fmla="*/ 100 h 380"/>
                <a:gd name="T64" fmla="*/ 642 w 658"/>
                <a:gd name="T65" fmla="*/ 134 h 380"/>
                <a:gd name="T66" fmla="*/ 656 w 658"/>
                <a:gd name="T67" fmla="*/ 170 h 380"/>
                <a:gd name="T68" fmla="*/ 658 w 658"/>
                <a:gd name="T69" fmla="*/ 19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8" h="380">
                  <a:moveTo>
                    <a:pt x="658" y="190"/>
                  </a:moveTo>
                  <a:lnTo>
                    <a:pt x="658" y="190"/>
                  </a:lnTo>
                  <a:lnTo>
                    <a:pt x="656" y="210"/>
                  </a:lnTo>
                  <a:lnTo>
                    <a:pt x="650" y="228"/>
                  </a:lnTo>
                  <a:lnTo>
                    <a:pt x="642" y="246"/>
                  </a:lnTo>
                  <a:lnTo>
                    <a:pt x="632" y="264"/>
                  </a:lnTo>
                  <a:lnTo>
                    <a:pt x="618" y="280"/>
                  </a:lnTo>
                  <a:lnTo>
                    <a:pt x="602" y="296"/>
                  </a:lnTo>
                  <a:lnTo>
                    <a:pt x="582" y="310"/>
                  </a:lnTo>
                  <a:lnTo>
                    <a:pt x="562" y="324"/>
                  </a:lnTo>
                  <a:lnTo>
                    <a:pt x="538" y="336"/>
                  </a:lnTo>
                  <a:lnTo>
                    <a:pt x="512" y="348"/>
                  </a:lnTo>
                  <a:lnTo>
                    <a:pt x="486" y="356"/>
                  </a:lnTo>
                  <a:lnTo>
                    <a:pt x="456" y="364"/>
                  </a:lnTo>
                  <a:lnTo>
                    <a:pt x="426" y="370"/>
                  </a:lnTo>
                  <a:lnTo>
                    <a:pt x="394" y="376"/>
                  </a:lnTo>
                  <a:lnTo>
                    <a:pt x="362" y="378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294" y="378"/>
                  </a:lnTo>
                  <a:lnTo>
                    <a:pt x="262" y="376"/>
                  </a:lnTo>
                  <a:lnTo>
                    <a:pt x="230" y="370"/>
                  </a:lnTo>
                  <a:lnTo>
                    <a:pt x="200" y="364"/>
                  </a:lnTo>
                  <a:lnTo>
                    <a:pt x="172" y="356"/>
                  </a:lnTo>
                  <a:lnTo>
                    <a:pt x="144" y="348"/>
                  </a:lnTo>
                  <a:lnTo>
                    <a:pt x="120" y="336"/>
                  </a:lnTo>
                  <a:lnTo>
                    <a:pt x="96" y="324"/>
                  </a:lnTo>
                  <a:lnTo>
                    <a:pt x="74" y="310"/>
                  </a:lnTo>
                  <a:lnTo>
                    <a:pt x="56" y="296"/>
                  </a:lnTo>
                  <a:lnTo>
                    <a:pt x="38" y="280"/>
                  </a:lnTo>
                  <a:lnTo>
                    <a:pt x="26" y="264"/>
                  </a:lnTo>
                  <a:lnTo>
                    <a:pt x="14" y="246"/>
                  </a:lnTo>
                  <a:lnTo>
                    <a:pt x="6" y="228"/>
                  </a:lnTo>
                  <a:lnTo>
                    <a:pt x="0" y="21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70"/>
                  </a:lnTo>
                  <a:lnTo>
                    <a:pt x="6" y="152"/>
                  </a:lnTo>
                  <a:lnTo>
                    <a:pt x="14" y="134"/>
                  </a:lnTo>
                  <a:lnTo>
                    <a:pt x="26" y="116"/>
                  </a:lnTo>
                  <a:lnTo>
                    <a:pt x="38" y="100"/>
                  </a:lnTo>
                  <a:lnTo>
                    <a:pt x="56" y="84"/>
                  </a:lnTo>
                  <a:lnTo>
                    <a:pt x="74" y="70"/>
                  </a:lnTo>
                  <a:lnTo>
                    <a:pt x="96" y="56"/>
                  </a:lnTo>
                  <a:lnTo>
                    <a:pt x="120" y="44"/>
                  </a:lnTo>
                  <a:lnTo>
                    <a:pt x="144" y="34"/>
                  </a:lnTo>
                  <a:lnTo>
                    <a:pt x="172" y="24"/>
                  </a:lnTo>
                  <a:lnTo>
                    <a:pt x="200" y="16"/>
                  </a:lnTo>
                  <a:lnTo>
                    <a:pt x="230" y="10"/>
                  </a:lnTo>
                  <a:lnTo>
                    <a:pt x="262" y="4"/>
                  </a:lnTo>
                  <a:lnTo>
                    <a:pt x="294" y="2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62" y="2"/>
                  </a:lnTo>
                  <a:lnTo>
                    <a:pt x="394" y="4"/>
                  </a:lnTo>
                  <a:lnTo>
                    <a:pt x="426" y="10"/>
                  </a:lnTo>
                  <a:lnTo>
                    <a:pt x="456" y="16"/>
                  </a:lnTo>
                  <a:lnTo>
                    <a:pt x="486" y="24"/>
                  </a:lnTo>
                  <a:lnTo>
                    <a:pt x="512" y="34"/>
                  </a:lnTo>
                  <a:lnTo>
                    <a:pt x="538" y="44"/>
                  </a:lnTo>
                  <a:lnTo>
                    <a:pt x="562" y="56"/>
                  </a:lnTo>
                  <a:lnTo>
                    <a:pt x="582" y="70"/>
                  </a:lnTo>
                  <a:lnTo>
                    <a:pt x="602" y="84"/>
                  </a:lnTo>
                  <a:lnTo>
                    <a:pt x="618" y="100"/>
                  </a:lnTo>
                  <a:lnTo>
                    <a:pt x="632" y="116"/>
                  </a:lnTo>
                  <a:lnTo>
                    <a:pt x="642" y="134"/>
                  </a:lnTo>
                  <a:lnTo>
                    <a:pt x="650" y="152"/>
                  </a:lnTo>
                  <a:lnTo>
                    <a:pt x="656" y="170"/>
                  </a:lnTo>
                  <a:lnTo>
                    <a:pt x="658" y="190"/>
                  </a:lnTo>
                  <a:lnTo>
                    <a:pt x="658" y="19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8" name="Rectangle 42"/>
            <p:cNvSpPr>
              <a:spLocks noChangeArrowheads="1"/>
            </p:cNvSpPr>
            <p:nvPr/>
          </p:nvSpPr>
          <p:spPr bwMode="auto">
            <a:xfrm>
              <a:off x="3019425" y="2208213"/>
              <a:ext cx="1397000" cy="533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9" name="Rectangle 43"/>
            <p:cNvSpPr>
              <a:spLocks noChangeArrowheads="1"/>
            </p:cNvSpPr>
            <p:nvPr/>
          </p:nvSpPr>
          <p:spPr bwMode="auto">
            <a:xfrm>
              <a:off x="3019425" y="2208213"/>
              <a:ext cx="1397000" cy="533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60" name="Rectangle 44"/>
            <p:cNvSpPr>
              <a:spLocks noChangeArrowheads="1"/>
            </p:cNvSpPr>
            <p:nvPr/>
          </p:nvSpPr>
          <p:spPr bwMode="auto">
            <a:xfrm>
              <a:off x="3276600" y="4513263"/>
              <a:ext cx="253365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61" name="Rectangle 45"/>
            <p:cNvSpPr>
              <a:spLocks noChangeArrowheads="1"/>
            </p:cNvSpPr>
            <p:nvPr/>
          </p:nvSpPr>
          <p:spPr bwMode="auto">
            <a:xfrm>
              <a:off x="3276600" y="4513263"/>
              <a:ext cx="2533650" cy="450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62" name="Rectangle 46"/>
            <p:cNvSpPr>
              <a:spLocks noChangeArrowheads="1"/>
            </p:cNvSpPr>
            <p:nvPr/>
          </p:nvSpPr>
          <p:spPr bwMode="auto">
            <a:xfrm>
              <a:off x="5626100" y="2354263"/>
              <a:ext cx="530225" cy="422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63" name="Rectangle 47"/>
            <p:cNvSpPr>
              <a:spLocks noChangeArrowheads="1"/>
            </p:cNvSpPr>
            <p:nvPr/>
          </p:nvSpPr>
          <p:spPr bwMode="auto">
            <a:xfrm>
              <a:off x="5626100" y="2354263"/>
              <a:ext cx="530225" cy="4222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64" name="Rectangle 48"/>
            <p:cNvSpPr>
              <a:spLocks noChangeArrowheads="1"/>
            </p:cNvSpPr>
            <p:nvPr/>
          </p:nvSpPr>
          <p:spPr bwMode="auto">
            <a:xfrm>
              <a:off x="3076575" y="2233613"/>
              <a:ext cx="1292020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Lorsque le consultant a écrit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l’idée de départ, un membre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groupe a immédiatement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pensé à « J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09" name="Rectangle 93"/>
            <p:cNvSpPr>
              <a:spLocks noChangeArrowheads="1"/>
            </p:cNvSpPr>
            <p:nvPr/>
          </p:nvSpPr>
          <p:spPr bwMode="auto">
            <a:xfrm>
              <a:off x="4293394" y="3576638"/>
              <a:ext cx="63799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Idée,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mot de départ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4" name="Rectangle 98"/>
            <p:cNvSpPr>
              <a:spLocks noChangeArrowheads="1"/>
            </p:cNvSpPr>
            <p:nvPr/>
          </p:nvSpPr>
          <p:spPr bwMode="auto">
            <a:xfrm>
              <a:off x="5181600" y="2957513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5" name="Rectangle 99"/>
            <p:cNvSpPr>
              <a:spLocks noChangeArrowheads="1"/>
            </p:cNvSpPr>
            <p:nvPr/>
          </p:nvSpPr>
          <p:spPr bwMode="auto">
            <a:xfrm>
              <a:off x="4191000" y="2960688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6" name="Rectangle 100"/>
            <p:cNvSpPr>
              <a:spLocks noChangeArrowheads="1"/>
            </p:cNvSpPr>
            <p:nvPr/>
          </p:nvSpPr>
          <p:spPr bwMode="auto">
            <a:xfrm>
              <a:off x="5524500" y="3525838"/>
              <a:ext cx="62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Z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7" name="Rectangle 101"/>
            <p:cNvSpPr>
              <a:spLocks noChangeArrowheads="1"/>
            </p:cNvSpPr>
            <p:nvPr/>
          </p:nvSpPr>
          <p:spPr bwMode="auto">
            <a:xfrm>
              <a:off x="3517900" y="3538538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8" name="Rectangle 102"/>
            <p:cNvSpPr>
              <a:spLocks noChangeArrowheads="1"/>
            </p:cNvSpPr>
            <p:nvPr/>
          </p:nvSpPr>
          <p:spPr bwMode="auto">
            <a:xfrm>
              <a:off x="4168775" y="4205288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9" name="Rectangle 103"/>
            <p:cNvSpPr>
              <a:spLocks noChangeArrowheads="1"/>
            </p:cNvSpPr>
            <p:nvPr/>
          </p:nvSpPr>
          <p:spPr bwMode="auto">
            <a:xfrm>
              <a:off x="5273675" y="4068763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20" name="Rectangle 104"/>
            <p:cNvSpPr>
              <a:spLocks noChangeArrowheads="1"/>
            </p:cNvSpPr>
            <p:nvPr/>
          </p:nvSpPr>
          <p:spPr bwMode="auto">
            <a:xfrm>
              <a:off x="4724400" y="2430463"/>
              <a:ext cx="62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21" name="Rectangle 105"/>
            <p:cNvSpPr>
              <a:spLocks noChangeArrowheads="1"/>
            </p:cNvSpPr>
            <p:nvPr/>
          </p:nvSpPr>
          <p:spPr bwMode="auto">
            <a:xfrm>
              <a:off x="3309914" y="4545013"/>
              <a:ext cx="24670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ne doit y avoir aucune tentative de classement.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mots sont écrits au fur et à mesure qu’ils viennent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l’esprit, dans le désordre le plus total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75" name="Rectangle 159"/>
            <p:cNvSpPr>
              <a:spLocks noChangeArrowheads="1"/>
            </p:cNvSpPr>
            <p:nvPr/>
          </p:nvSpPr>
          <p:spPr bwMode="auto">
            <a:xfrm>
              <a:off x="5695950" y="2373313"/>
              <a:ext cx="3959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autre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pensé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« A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590192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83768" y="6503990"/>
            <a:ext cx="4536504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CARTE MENTALE ET LES ASSOCIATIONS D’IDÉES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113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384818"/>
                <a:ext cx="6548613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FAVORISER LA PRODUCTION D’IDÉES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AVEC UNE CARTE MENTALE (MIND MAPPING)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001739" y="2132265"/>
            <a:ext cx="5683952" cy="3074162"/>
            <a:chOff x="2154238" y="2084388"/>
            <a:chExt cx="5465340" cy="29559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154238" y="2084388"/>
              <a:ext cx="5384800" cy="2955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4" name="Line 6"/>
            <p:cNvSpPr>
              <a:spLocks noChangeShapeType="1"/>
            </p:cNvSpPr>
            <p:nvPr/>
          </p:nvSpPr>
          <p:spPr bwMode="auto">
            <a:xfrm flipV="1">
              <a:off x="3846513" y="3363913"/>
              <a:ext cx="361950" cy="4826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5" name="Freeform 7"/>
            <p:cNvSpPr>
              <a:spLocks/>
            </p:cNvSpPr>
            <p:nvPr/>
          </p:nvSpPr>
          <p:spPr bwMode="auto">
            <a:xfrm>
              <a:off x="4170363" y="3322638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0 w 44"/>
                <a:gd name="T3" fmla="*/ 50 h 50"/>
                <a:gd name="T4" fmla="*/ 22 w 44"/>
                <a:gd name="T5" fmla="*/ 28 h 50"/>
                <a:gd name="T6" fmla="*/ 0 w 44"/>
                <a:gd name="T7" fmla="*/ 26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0" y="50"/>
                  </a:lnTo>
                  <a:lnTo>
                    <a:pt x="22" y="28"/>
                  </a:lnTo>
                  <a:lnTo>
                    <a:pt x="0" y="2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6" name="Freeform 8"/>
            <p:cNvSpPr>
              <a:spLocks/>
            </p:cNvSpPr>
            <p:nvPr/>
          </p:nvSpPr>
          <p:spPr bwMode="auto">
            <a:xfrm>
              <a:off x="4170363" y="3322638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0 w 44"/>
                <a:gd name="T3" fmla="*/ 50 h 50"/>
                <a:gd name="T4" fmla="*/ 22 w 44"/>
                <a:gd name="T5" fmla="*/ 28 h 50"/>
                <a:gd name="T6" fmla="*/ 0 w 44"/>
                <a:gd name="T7" fmla="*/ 26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0" y="50"/>
                  </a:lnTo>
                  <a:lnTo>
                    <a:pt x="22" y="28"/>
                  </a:lnTo>
                  <a:lnTo>
                    <a:pt x="0" y="26"/>
                  </a:lnTo>
                  <a:lnTo>
                    <a:pt x="4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7" name="Line 9"/>
            <p:cNvSpPr>
              <a:spLocks noChangeShapeType="1"/>
            </p:cNvSpPr>
            <p:nvPr/>
          </p:nvSpPr>
          <p:spPr bwMode="auto">
            <a:xfrm>
              <a:off x="3802063" y="3890963"/>
              <a:ext cx="530225" cy="4445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8" name="Freeform 10"/>
            <p:cNvSpPr>
              <a:spLocks/>
            </p:cNvSpPr>
            <p:nvPr/>
          </p:nvSpPr>
          <p:spPr bwMode="auto">
            <a:xfrm>
              <a:off x="4294188" y="4297363"/>
              <a:ext cx="79375" cy="73025"/>
            </a:xfrm>
            <a:custGeom>
              <a:avLst/>
              <a:gdLst>
                <a:gd name="T0" fmla="*/ 50 w 50"/>
                <a:gd name="T1" fmla="*/ 46 h 46"/>
                <a:gd name="T2" fmla="*/ 0 w 50"/>
                <a:gd name="T3" fmla="*/ 30 h 46"/>
                <a:gd name="T4" fmla="*/ 22 w 50"/>
                <a:gd name="T5" fmla="*/ 22 h 46"/>
                <a:gd name="T6" fmla="*/ 26 w 50"/>
                <a:gd name="T7" fmla="*/ 0 h 46"/>
                <a:gd name="T8" fmla="*/ 50 w 5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50" y="46"/>
                  </a:moveTo>
                  <a:lnTo>
                    <a:pt x="0" y="30"/>
                  </a:lnTo>
                  <a:lnTo>
                    <a:pt x="22" y="22"/>
                  </a:lnTo>
                  <a:lnTo>
                    <a:pt x="26" y="0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9" name="Freeform 11"/>
            <p:cNvSpPr>
              <a:spLocks/>
            </p:cNvSpPr>
            <p:nvPr/>
          </p:nvSpPr>
          <p:spPr bwMode="auto">
            <a:xfrm>
              <a:off x="4294188" y="4297363"/>
              <a:ext cx="79375" cy="73025"/>
            </a:xfrm>
            <a:custGeom>
              <a:avLst/>
              <a:gdLst>
                <a:gd name="T0" fmla="*/ 50 w 50"/>
                <a:gd name="T1" fmla="*/ 46 h 46"/>
                <a:gd name="T2" fmla="*/ 0 w 50"/>
                <a:gd name="T3" fmla="*/ 30 h 46"/>
                <a:gd name="T4" fmla="*/ 22 w 50"/>
                <a:gd name="T5" fmla="*/ 22 h 46"/>
                <a:gd name="T6" fmla="*/ 26 w 50"/>
                <a:gd name="T7" fmla="*/ 0 h 46"/>
                <a:gd name="T8" fmla="*/ 50 w 5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50" y="46"/>
                  </a:moveTo>
                  <a:lnTo>
                    <a:pt x="0" y="30"/>
                  </a:lnTo>
                  <a:lnTo>
                    <a:pt x="22" y="22"/>
                  </a:lnTo>
                  <a:lnTo>
                    <a:pt x="26" y="0"/>
                  </a:lnTo>
                  <a:lnTo>
                    <a:pt x="50" y="4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0" name="Line 12"/>
            <p:cNvSpPr>
              <a:spLocks noChangeShapeType="1"/>
            </p:cNvSpPr>
            <p:nvPr/>
          </p:nvSpPr>
          <p:spPr bwMode="auto">
            <a:xfrm flipH="1">
              <a:off x="3395663" y="3979863"/>
              <a:ext cx="317500" cy="431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1" name="Freeform 13"/>
            <p:cNvSpPr>
              <a:spLocks/>
            </p:cNvSpPr>
            <p:nvPr/>
          </p:nvSpPr>
          <p:spPr bwMode="auto">
            <a:xfrm>
              <a:off x="3363913" y="4376738"/>
              <a:ext cx="69850" cy="79375"/>
            </a:xfrm>
            <a:custGeom>
              <a:avLst/>
              <a:gdLst>
                <a:gd name="T0" fmla="*/ 0 w 44"/>
                <a:gd name="T1" fmla="*/ 50 h 50"/>
                <a:gd name="T2" fmla="*/ 12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2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2" name="Freeform 14"/>
            <p:cNvSpPr>
              <a:spLocks/>
            </p:cNvSpPr>
            <p:nvPr/>
          </p:nvSpPr>
          <p:spPr bwMode="auto">
            <a:xfrm>
              <a:off x="3363913" y="4376738"/>
              <a:ext cx="69850" cy="79375"/>
            </a:xfrm>
            <a:custGeom>
              <a:avLst/>
              <a:gdLst>
                <a:gd name="T0" fmla="*/ 0 w 44"/>
                <a:gd name="T1" fmla="*/ 50 h 50"/>
                <a:gd name="T2" fmla="*/ 12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2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3" name="Line 15"/>
            <p:cNvSpPr>
              <a:spLocks noChangeShapeType="1"/>
            </p:cNvSpPr>
            <p:nvPr/>
          </p:nvSpPr>
          <p:spPr bwMode="auto">
            <a:xfrm flipH="1" flipV="1">
              <a:off x="2754313" y="3849688"/>
              <a:ext cx="822325" cy="41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4" name="Freeform 16"/>
            <p:cNvSpPr>
              <a:spLocks/>
            </p:cNvSpPr>
            <p:nvPr/>
          </p:nvSpPr>
          <p:spPr bwMode="auto">
            <a:xfrm>
              <a:off x="2703513" y="3821113"/>
              <a:ext cx="76200" cy="60325"/>
            </a:xfrm>
            <a:custGeom>
              <a:avLst/>
              <a:gdLst>
                <a:gd name="T0" fmla="*/ 0 w 48"/>
                <a:gd name="T1" fmla="*/ 16 h 38"/>
                <a:gd name="T2" fmla="*/ 48 w 48"/>
                <a:gd name="T3" fmla="*/ 0 h 38"/>
                <a:gd name="T4" fmla="*/ 36 w 48"/>
                <a:gd name="T5" fmla="*/ 18 h 38"/>
                <a:gd name="T6" fmla="*/ 46 w 48"/>
                <a:gd name="T7" fmla="*/ 38 h 38"/>
                <a:gd name="T8" fmla="*/ 0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6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5" name="Freeform 17"/>
            <p:cNvSpPr>
              <a:spLocks/>
            </p:cNvSpPr>
            <p:nvPr/>
          </p:nvSpPr>
          <p:spPr bwMode="auto">
            <a:xfrm>
              <a:off x="2703513" y="3821113"/>
              <a:ext cx="76200" cy="60325"/>
            </a:xfrm>
            <a:custGeom>
              <a:avLst/>
              <a:gdLst>
                <a:gd name="T0" fmla="*/ 0 w 48"/>
                <a:gd name="T1" fmla="*/ 16 h 38"/>
                <a:gd name="T2" fmla="*/ 48 w 48"/>
                <a:gd name="T3" fmla="*/ 0 h 38"/>
                <a:gd name="T4" fmla="*/ 36 w 48"/>
                <a:gd name="T5" fmla="*/ 18 h 38"/>
                <a:gd name="T6" fmla="*/ 46 w 48"/>
                <a:gd name="T7" fmla="*/ 38 h 38"/>
                <a:gd name="T8" fmla="*/ 0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6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6" name="Line 18"/>
            <p:cNvSpPr>
              <a:spLocks noChangeShapeType="1"/>
            </p:cNvSpPr>
            <p:nvPr/>
          </p:nvSpPr>
          <p:spPr bwMode="auto">
            <a:xfrm flipH="1" flipV="1">
              <a:off x="3402013" y="3363913"/>
              <a:ext cx="311150" cy="3460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7" name="Freeform 19"/>
            <p:cNvSpPr>
              <a:spLocks/>
            </p:cNvSpPr>
            <p:nvPr/>
          </p:nvSpPr>
          <p:spPr bwMode="auto">
            <a:xfrm>
              <a:off x="3367088" y="3322638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2 h 48"/>
                <a:gd name="T4" fmla="*/ 24 w 46"/>
                <a:gd name="T5" fmla="*/ 28 h 48"/>
                <a:gd name="T6" fmla="*/ 16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2"/>
                  </a:lnTo>
                  <a:lnTo>
                    <a:pt x="24" y="28"/>
                  </a:lnTo>
                  <a:lnTo>
                    <a:pt x="1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8" name="Freeform 20"/>
            <p:cNvSpPr>
              <a:spLocks/>
            </p:cNvSpPr>
            <p:nvPr/>
          </p:nvSpPr>
          <p:spPr bwMode="auto">
            <a:xfrm>
              <a:off x="3367088" y="3322638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2 h 48"/>
                <a:gd name="T4" fmla="*/ 24 w 46"/>
                <a:gd name="T5" fmla="*/ 28 h 48"/>
                <a:gd name="T6" fmla="*/ 16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2"/>
                  </a:lnTo>
                  <a:lnTo>
                    <a:pt x="24" y="28"/>
                  </a:lnTo>
                  <a:lnTo>
                    <a:pt x="16" y="48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9" name="Line 21"/>
            <p:cNvSpPr>
              <a:spLocks noChangeShapeType="1"/>
            </p:cNvSpPr>
            <p:nvPr/>
          </p:nvSpPr>
          <p:spPr bwMode="auto">
            <a:xfrm flipV="1">
              <a:off x="3802063" y="2754313"/>
              <a:ext cx="82550" cy="10922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0" name="Freeform 22"/>
            <p:cNvSpPr>
              <a:spLocks/>
            </p:cNvSpPr>
            <p:nvPr/>
          </p:nvSpPr>
          <p:spPr bwMode="auto">
            <a:xfrm>
              <a:off x="3852863" y="2700338"/>
              <a:ext cx="60325" cy="79375"/>
            </a:xfrm>
            <a:custGeom>
              <a:avLst/>
              <a:gdLst>
                <a:gd name="T0" fmla="*/ 24 w 38"/>
                <a:gd name="T1" fmla="*/ 0 h 50"/>
                <a:gd name="T2" fmla="*/ 38 w 38"/>
                <a:gd name="T3" fmla="*/ 50 h 50"/>
                <a:gd name="T4" fmla="*/ 20 w 38"/>
                <a:gd name="T5" fmla="*/ 36 h 50"/>
                <a:gd name="T6" fmla="*/ 0 w 38"/>
                <a:gd name="T7" fmla="*/ 46 h 50"/>
                <a:gd name="T8" fmla="*/ 2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24" y="0"/>
                  </a:moveTo>
                  <a:lnTo>
                    <a:pt x="38" y="50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1" name="Freeform 23"/>
            <p:cNvSpPr>
              <a:spLocks/>
            </p:cNvSpPr>
            <p:nvPr/>
          </p:nvSpPr>
          <p:spPr bwMode="auto">
            <a:xfrm>
              <a:off x="3852863" y="2700338"/>
              <a:ext cx="60325" cy="79375"/>
            </a:xfrm>
            <a:custGeom>
              <a:avLst/>
              <a:gdLst>
                <a:gd name="T0" fmla="*/ 24 w 38"/>
                <a:gd name="T1" fmla="*/ 0 h 50"/>
                <a:gd name="T2" fmla="*/ 38 w 38"/>
                <a:gd name="T3" fmla="*/ 50 h 50"/>
                <a:gd name="T4" fmla="*/ 20 w 38"/>
                <a:gd name="T5" fmla="*/ 36 h 50"/>
                <a:gd name="T6" fmla="*/ 0 w 38"/>
                <a:gd name="T7" fmla="*/ 46 h 50"/>
                <a:gd name="T8" fmla="*/ 2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24" y="0"/>
                  </a:moveTo>
                  <a:lnTo>
                    <a:pt x="38" y="50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2" name="Line 24"/>
            <p:cNvSpPr>
              <a:spLocks noChangeShapeType="1"/>
            </p:cNvSpPr>
            <p:nvPr/>
          </p:nvSpPr>
          <p:spPr bwMode="auto">
            <a:xfrm flipH="1">
              <a:off x="4859338" y="2182813"/>
              <a:ext cx="504825" cy="1968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3" name="Freeform 25"/>
            <p:cNvSpPr>
              <a:spLocks/>
            </p:cNvSpPr>
            <p:nvPr/>
          </p:nvSpPr>
          <p:spPr bwMode="auto">
            <a:xfrm>
              <a:off x="4811713" y="2344738"/>
              <a:ext cx="79375" cy="57150"/>
            </a:xfrm>
            <a:custGeom>
              <a:avLst/>
              <a:gdLst>
                <a:gd name="T0" fmla="*/ 0 w 50"/>
                <a:gd name="T1" fmla="*/ 34 h 36"/>
                <a:gd name="T2" fmla="*/ 36 w 50"/>
                <a:gd name="T3" fmla="*/ 0 h 36"/>
                <a:gd name="T4" fmla="*/ 34 w 50"/>
                <a:gd name="T5" fmla="*/ 22 h 36"/>
                <a:gd name="T6" fmla="*/ 50 w 50"/>
                <a:gd name="T7" fmla="*/ 36 h 36"/>
                <a:gd name="T8" fmla="*/ 0 w 50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0" y="34"/>
                  </a:moveTo>
                  <a:lnTo>
                    <a:pt x="36" y="0"/>
                  </a:lnTo>
                  <a:lnTo>
                    <a:pt x="34" y="22"/>
                  </a:lnTo>
                  <a:lnTo>
                    <a:pt x="5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4" name="Freeform 26"/>
            <p:cNvSpPr>
              <a:spLocks/>
            </p:cNvSpPr>
            <p:nvPr/>
          </p:nvSpPr>
          <p:spPr bwMode="auto">
            <a:xfrm>
              <a:off x="4811713" y="2344738"/>
              <a:ext cx="79375" cy="57150"/>
            </a:xfrm>
            <a:custGeom>
              <a:avLst/>
              <a:gdLst>
                <a:gd name="T0" fmla="*/ 0 w 50"/>
                <a:gd name="T1" fmla="*/ 34 h 36"/>
                <a:gd name="T2" fmla="*/ 36 w 50"/>
                <a:gd name="T3" fmla="*/ 0 h 36"/>
                <a:gd name="T4" fmla="*/ 34 w 50"/>
                <a:gd name="T5" fmla="*/ 22 h 36"/>
                <a:gd name="T6" fmla="*/ 50 w 50"/>
                <a:gd name="T7" fmla="*/ 36 h 36"/>
                <a:gd name="T8" fmla="*/ 0 w 50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0" y="34"/>
                  </a:moveTo>
                  <a:lnTo>
                    <a:pt x="36" y="0"/>
                  </a:lnTo>
                  <a:lnTo>
                    <a:pt x="34" y="22"/>
                  </a:lnTo>
                  <a:lnTo>
                    <a:pt x="50" y="36"/>
                  </a:lnTo>
                  <a:lnTo>
                    <a:pt x="0" y="3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5" name="Line 27"/>
            <p:cNvSpPr>
              <a:spLocks noChangeShapeType="1"/>
            </p:cNvSpPr>
            <p:nvPr/>
          </p:nvSpPr>
          <p:spPr bwMode="auto">
            <a:xfrm flipV="1">
              <a:off x="4979988" y="3570288"/>
              <a:ext cx="285750" cy="1905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6" name="Freeform 28"/>
            <p:cNvSpPr>
              <a:spLocks/>
            </p:cNvSpPr>
            <p:nvPr/>
          </p:nvSpPr>
          <p:spPr bwMode="auto">
            <a:xfrm>
              <a:off x="5230813" y="3541713"/>
              <a:ext cx="79375" cy="66675"/>
            </a:xfrm>
            <a:custGeom>
              <a:avLst/>
              <a:gdLst>
                <a:gd name="T0" fmla="*/ 50 w 50"/>
                <a:gd name="T1" fmla="*/ 0 h 42"/>
                <a:gd name="T2" fmla="*/ 22 w 50"/>
                <a:gd name="T3" fmla="*/ 42 h 42"/>
                <a:gd name="T4" fmla="*/ 20 w 50"/>
                <a:gd name="T5" fmla="*/ 20 h 42"/>
                <a:gd name="T6" fmla="*/ 0 w 50"/>
                <a:gd name="T7" fmla="*/ 10 h 42"/>
                <a:gd name="T8" fmla="*/ 5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0"/>
                  </a:moveTo>
                  <a:lnTo>
                    <a:pt x="22" y="42"/>
                  </a:lnTo>
                  <a:lnTo>
                    <a:pt x="20" y="20"/>
                  </a:lnTo>
                  <a:lnTo>
                    <a:pt x="0" y="1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7" name="Freeform 29"/>
            <p:cNvSpPr>
              <a:spLocks/>
            </p:cNvSpPr>
            <p:nvPr/>
          </p:nvSpPr>
          <p:spPr bwMode="auto">
            <a:xfrm>
              <a:off x="5230813" y="3541713"/>
              <a:ext cx="79375" cy="66675"/>
            </a:xfrm>
            <a:custGeom>
              <a:avLst/>
              <a:gdLst>
                <a:gd name="T0" fmla="*/ 50 w 50"/>
                <a:gd name="T1" fmla="*/ 0 h 42"/>
                <a:gd name="T2" fmla="*/ 22 w 50"/>
                <a:gd name="T3" fmla="*/ 42 h 42"/>
                <a:gd name="T4" fmla="*/ 20 w 50"/>
                <a:gd name="T5" fmla="*/ 20 h 42"/>
                <a:gd name="T6" fmla="*/ 0 w 50"/>
                <a:gd name="T7" fmla="*/ 10 h 42"/>
                <a:gd name="T8" fmla="*/ 5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0"/>
                  </a:moveTo>
                  <a:lnTo>
                    <a:pt x="22" y="42"/>
                  </a:lnTo>
                  <a:lnTo>
                    <a:pt x="20" y="20"/>
                  </a:lnTo>
                  <a:lnTo>
                    <a:pt x="0" y="10"/>
                  </a:lnTo>
                  <a:lnTo>
                    <a:pt x="5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8" name="Line 30"/>
            <p:cNvSpPr>
              <a:spLocks noChangeShapeType="1"/>
            </p:cNvSpPr>
            <p:nvPr/>
          </p:nvSpPr>
          <p:spPr bwMode="auto">
            <a:xfrm>
              <a:off x="4922838" y="3935413"/>
              <a:ext cx="273050" cy="3460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9" name="Freeform 31"/>
            <p:cNvSpPr>
              <a:spLocks/>
            </p:cNvSpPr>
            <p:nvPr/>
          </p:nvSpPr>
          <p:spPr bwMode="auto">
            <a:xfrm>
              <a:off x="5157788" y="4243388"/>
              <a:ext cx="69850" cy="79375"/>
            </a:xfrm>
            <a:custGeom>
              <a:avLst/>
              <a:gdLst>
                <a:gd name="T0" fmla="*/ 44 w 44"/>
                <a:gd name="T1" fmla="*/ 50 h 50"/>
                <a:gd name="T2" fmla="*/ 0 w 44"/>
                <a:gd name="T3" fmla="*/ 24 h 50"/>
                <a:gd name="T4" fmla="*/ 22 w 44"/>
                <a:gd name="T5" fmla="*/ 22 h 50"/>
                <a:gd name="T6" fmla="*/ 30 w 44"/>
                <a:gd name="T7" fmla="*/ 0 h 50"/>
                <a:gd name="T8" fmla="*/ 44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50"/>
                  </a:moveTo>
                  <a:lnTo>
                    <a:pt x="0" y="24"/>
                  </a:lnTo>
                  <a:lnTo>
                    <a:pt x="22" y="22"/>
                  </a:lnTo>
                  <a:lnTo>
                    <a:pt x="30" y="0"/>
                  </a:lnTo>
                  <a:lnTo>
                    <a:pt x="44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0" name="Freeform 32"/>
            <p:cNvSpPr>
              <a:spLocks/>
            </p:cNvSpPr>
            <p:nvPr/>
          </p:nvSpPr>
          <p:spPr bwMode="auto">
            <a:xfrm>
              <a:off x="5157788" y="4243388"/>
              <a:ext cx="69850" cy="79375"/>
            </a:xfrm>
            <a:custGeom>
              <a:avLst/>
              <a:gdLst>
                <a:gd name="T0" fmla="*/ 44 w 44"/>
                <a:gd name="T1" fmla="*/ 50 h 50"/>
                <a:gd name="T2" fmla="*/ 0 w 44"/>
                <a:gd name="T3" fmla="*/ 24 h 50"/>
                <a:gd name="T4" fmla="*/ 22 w 44"/>
                <a:gd name="T5" fmla="*/ 22 h 50"/>
                <a:gd name="T6" fmla="*/ 30 w 44"/>
                <a:gd name="T7" fmla="*/ 0 h 50"/>
                <a:gd name="T8" fmla="*/ 44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50"/>
                  </a:moveTo>
                  <a:lnTo>
                    <a:pt x="0" y="24"/>
                  </a:lnTo>
                  <a:lnTo>
                    <a:pt x="22" y="22"/>
                  </a:lnTo>
                  <a:lnTo>
                    <a:pt x="30" y="0"/>
                  </a:lnTo>
                  <a:lnTo>
                    <a:pt x="44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1" name="Line 33"/>
            <p:cNvSpPr>
              <a:spLocks noChangeShapeType="1"/>
            </p:cNvSpPr>
            <p:nvPr/>
          </p:nvSpPr>
          <p:spPr bwMode="auto">
            <a:xfrm>
              <a:off x="5014913" y="3846513"/>
              <a:ext cx="555625" cy="1555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2" name="Freeform 34"/>
            <p:cNvSpPr>
              <a:spLocks/>
            </p:cNvSpPr>
            <p:nvPr/>
          </p:nvSpPr>
          <p:spPr bwMode="auto">
            <a:xfrm>
              <a:off x="5541963" y="3967163"/>
              <a:ext cx="79375" cy="60325"/>
            </a:xfrm>
            <a:custGeom>
              <a:avLst/>
              <a:gdLst>
                <a:gd name="T0" fmla="*/ 50 w 50"/>
                <a:gd name="T1" fmla="*/ 32 h 38"/>
                <a:gd name="T2" fmla="*/ 0 w 50"/>
                <a:gd name="T3" fmla="*/ 38 h 38"/>
                <a:gd name="T4" fmla="*/ 16 w 50"/>
                <a:gd name="T5" fmla="*/ 22 h 38"/>
                <a:gd name="T6" fmla="*/ 10 w 50"/>
                <a:gd name="T7" fmla="*/ 0 h 38"/>
                <a:gd name="T8" fmla="*/ 50 w 50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32"/>
                  </a:moveTo>
                  <a:lnTo>
                    <a:pt x="0" y="38"/>
                  </a:lnTo>
                  <a:lnTo>
                    <a:pt x="16" y="22"/>
                  </a:lnTo>
                  <a:lnTo>
                    <a:pt x="10" y="0"/>
                  </a:lnTo>
                  <a:lnTo>
                    <a:pt x="50" y="3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3" name="Freeform 35"/>
            <p:cNvSpPr>
              <a:spLocks/>
            </p:cNvSpPr>
            <p:nvPr/>
          </p:nvSpPr>
          <p:spPr bwMode="auto">
            <a:xfrm>
              <a:off x="5541963" y="3967163"/>
              <a:ext cx="79375" cy="60325"/>
            </a:xfrm>
            <a:custGeom>
              <a:avLst/>
              <a:gdLst>
                <a:gd name="T0" fmla="*/ 50 w 50"/>
                <a:gd name="T1" fmla="*/ 32 h 38"/>
                <a:gd name="T2" fmla="*/ 0 w 50"/>
                <a:gd name="T3" fmla="*/ 38 h 38"/>
                <a:gd name="T4" fmla="*/ 16 w 50"/>
                <a:gd name="T5" fmla="*/ 22 h 38"/>
                <a:gd name="T6" fmla="*/ 10 w 50"/>
                <a:gd name="T7" fmla="*/ 0 h 38"/>
                <a:gd name="T8" fmla="*/ 50 w 50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32"/>
                  </a:moveTo>
                  <a:lnTo>
                    <a:pt x="0" y="38"/>
                  </a:lnTo>
                  <a:lnTo>
                    <a:pt x="16" y="22"/>
                  </a:lnTo>
                  <a:lnTo>
                    <a:pt x="10" y="0"/>
                  </a:lnTo>
                  <a:lnTo>
                    <a:pt x="50" y="3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4" name="Line 36"/>
            <p:cNvSpPr>
              <a:spLocks noChangeShapeType="1"/>
            </p:cNvSpPr>
            <p:nvPr/>
          </p:nvSpPr>
          <p:spPr bwMode="auto">
            <a:xfrm flipV="1">
              <a:off x="4564063" y="3090863"/>
              <a:ext cx="641350" cy="79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5" name="Freeform 37"/>
            <p:cNvSpPr>
              <a:spLocks/>
            </p:cNvSpPr>
            <p:nvPr/>
          </p:nvSpPr>
          <p:spPr bwMode="auto">
            <a:xfrm>
              <a:off x="5180013" y="3065463"/>
              <a:ext cx="79375" cy="60325"/>
            </a:xfrm>
            <a:custGeom>
              <a:avLst/>
              <a:gdLst>
                <a:gd name="T0" fmla="*/ 50 w 50"/>
                <a:gd name="T1" fmla="*/ 12 h 38"/>
                <a:gd name="T2" fmla="*/ 6 w 50"/>
                <a:gd name="T3" fmla="*/ 38 h 38"/>
                <a:gd name="T4" fmla="*/ 14 w 50"/>
                <a:gd name="T5" fmla="*/ 18 h 38"/>
                <a:gd name="T6" fmla="*/ 0 w 50"/>
                <a:gd name="T7" fmla="*/ 0 h 38"/>
                <a:gd name="T8" fmla="*/ 5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2"/>
                  </a:moveTo>
                  <a:lnTo>
                    <a:pt x="6" y="38"/>
                  </a:lnTo>
                  <a:lnTo>
                    <a:pt x="14" y="18"/>
                  </a:lnTo>
                  <a:lnTo>
                    <a:pt x="0" y="0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6" name="Freeform 38"/>
            <p:cNvSpPr>
              <a:spLocks/>
            </p:cNvSpPr>
            <p:nvPr/>
          </p:nvSpPr>
          <p:spPr bwMode="auto">
            <a:xfrm>
              <a:off x="5180013" y="3065463"/>
              <a:ext cx="79375" cy="60325"/>
            </a:xfrm>
            <a:custGeom>
              <a:avLst/>
              <a:gdLst>
                <a:gd name="T0" fmla="*/ 50 w 50"/>
                <a:gd name="T1" fmla="*/ 12 h 38"/>
                <a:gd name="T2" fmla="*/ 6 w 50"/>
                <a:gd name="T3" fmla="*/ 38 h 38"/>
                <a:gd name="T4" fmla="*/ 14 w 50"/>
                <a:gd name="T5" fmla="*/ 18 h 38"/>
                <a:gd name="T6" fmla="*/ 0 w 50"/>
                <a:gd name="T7" fmla="*/ 0 h 38"/>
                <a:gd name="T8" fmla="*/ 5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2"/>
                  </a:moveTo>
                  <a:lnTo>
                    <a:pt x="6" y="38"/>
                  </a:lnTo>
                  <a:lnTo>
                    <a:pt x="14" y="18"/>
                  </a:lnTo>
                  <a:lnTo>
                    <a:pt x="0" y="0"/>
                  </a:lnTo>
                  <a:lnTo>
                    <a:pt x="50" y="1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7" name="Line 39"/>
            <p:cNvSpPr>
              <a:spLocks noChangeShapeType="1"/>
            </p:cNvSpPr>
            <p:nvPr/>
          </p:nvSpPr>
          <p:spPr bwMode="auto">
            <a:xfrm flipV="1">
              <a:off x="4430713" y="2614613"/>
              <a:ext cx="111125" cy="422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8" name="Freeform 40"/>
            <p:cNvSpPr>
              <a:spLocks/>
            </p:cNvSpPr>
            <p:nvPr/>
          </p:nvSpPr>
          <p:spPr bwMode="auto">
            <a:xfrm>
              <a:off x="4506913" y="2563813"/>
              <a:ext cx="60325" cy="82550"/>
            </a:xfrm>
            <a:custGeom>
              <a:avLst/>
              <a:gdLst>
                <a:gd name="T0" fmla="*/ 32 w 38"/>
                <a:gd name="T1" fmla="*/ 0 h 52"/>
                <a:gd name="T2" fmla="*/ 38 w 38"/>
                <a:gd name="T3" fmla="*/ 52 h 52"/>
                <a:gd name="T4" fmla="*/ 22 w 38"/>
                <a:gd name="T5" fmla="*/ 36 h 52"/>
                <a:gd name="T6" fmla="*/ 0 w 38"/>
                <a:gd name="T7" fmla="*/ 42 h 52"/>
                <a:gd name="T8" fmla="*/ 32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32" y="0"/>
                  </a:moveTo>
                  <a:lnTo>
                    <a:pt x="38" y="52"/>
                  </a:lnTo>
                  <a:lnTo>
                    <a:pt x="22" y="36"/>
                  </a:lnTo>
                  <a:lnTo>
                    <a:pt x="0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9" name="Freeform 41"/>
            <p:cNvSpPr>
              <a:spLocks/>
            </p:cNvSpPr>
            <p:nvPr/>
          </p:nvSpPr>
          <p:spPr bwMode="auto">
            <a:xfrm>
              <a:off x="4506913" y="2563813"/>
              <a:ext cx="60325" cy="82550"/>
            </a:xfrm>
            <a:custGeom>
              <a:avLst/>
              <a:gdLst>
                <a:gd name="T0" fmla="*/ 32 w 38"/>
                <a:gd name="T1" fmla="*/ 0 h 52"/>
                <a:gd name="T2" fmla="*/ 38 w 38"/>
                <a:gd name="T3" fmla="*/ 52 h 52"/>
                <a:gd name="T4" fmla="*/ 22 w 38"/>
                <a:gd name="T5" fmla="*/ 36 h 52"/>
                <a:gd name="T6" fmla="*/ 0 w 38"/>
                <a:gd name="T7" fmla="*/ 42 h 52"/>
                <a:gd name="T8" fmla="*/ 32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32" y="0"/>
                  </a:moveTo>
                  <a:lnTo>
                    <a:pt x="38" y="52"/>
                  </a:lnTo>
                  <a:lnTo>
                    <a:pt x="22" y="36"/>
                  </a:lnTo>
                  <a:lnTo>
                    <a:pt x="0" y="42"/>
                  </a:lnTo>
                  <a:lnTo>
                    <a:pt x="32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0" name="Line 42"/>
            <p:cNvSpPr>
              <a:spLocks noChangeShapeType="1"/>
            </p:cNvSpPr>
            <p:nvPr/>
          </p:nvSpPr>
          <p:spPr bwMode="auto">
            <a:xfrm flipV="1">
              <a:off x="4519613" y="2719388"/>
              <a:ext cx="523875" cy="3619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1" name="Freeform 43"/>
            <p:cNvSpPr>
              <a:spLocks/>
            </p:cNvSpPr>
            <p:nvPr/>
          </p:nvSpPr>
          <p:spPr bwMode="auto">
            <a:xfrm>
              <a:off x="5008563" y="2687638"/>
              <a:ext cx="79375" cy="69850"/>
            </a:xfrm>
            <a:custGeom>
              <a:avLst/>
              <a:gdLst>
                <a:gd name="T0" fmla="*/ 50 w 50"/>
                <a:gd name="T1" fmla="*/ 0 h 44"/>
                <a:gd name="T2" fmla="*/ 22 w 50"/>
                <a:gd name="T3" fmla="*/ 44 h 44"/>
                <a:gd name="T4" fmla="*/ 20 w 50"/>
                <a:gd name="T5" fmla="*/ 22 h 44"/>
                <a:gd name="T6" fmla="*/ 0 w 50"/>
                <a:gd name="T7" fmla="*/ 12 h 44"/>
                <a:gd name="T8" fmla="*/ 5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50" y="0"/>
                  </a:moveTo>
                  <a:lnTo>
                    <a:pt x="22" y="44"/>
                  </a:lnTo>
                  <a:lnTo>
                    <a:pt x="20" y="22"/>
                  </a:lnTo>
                  <a:lnTo>
                    <a:pt x="0" y="1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2" name="Freeform 44"/>
            <p:cNvSpPr>
              <a:spLocks/>
            </p:cNvSpPr>
            <p:nvPr/>
          </p:nvSpPr>
          <p:spPr bwMode="auto">
            <a:xfrm>
              <a:off x="5008563" y="2687638"/>
              <a:ext cx="79375" cy="69850"/>
            </a:xfrm>
            <a:custGeom>
              <a:avLst/>
              <a:gdLst>
                <a:gd name="T0" fmla="*/ 50 w 50"/>
                <a:gd name="T1" fmla="*/ 0 h 44"/>
                <a:gd name="T2" fmla="*/ 22 w 50"/>
                <a:gd name="T3" fmla="*/ 44 h 44"/>
                <a:gd name="T4" fmla="*/ 20 w 50"/>
                <a:gd name="T5" fmla="*/ 22 h 44"/>
                <a:gd name="T6" fmla="*/ 0 w 50"/>
                <a:gd name="T7" fmla="*/ 12 h 44"/>
                <a:gd name="T8" fmla="*/ 5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50" y="0"/>
                  </a:moveTo>
                  <a:lnTo>
                    <a:pt x="22" y="44"/>
                  </a:lnTo>
                  <a:lnTo>
                    <a:pt x="20" y="22"/>
                  </a:lnTo>
                  <a:lnTo>
                    <a:pt x="0" y="12"/>
                  </a:lnTo>
                  <a:lnTo>
                    <a:pt x="5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3" name="Line 45"/>
            <p:cNvSpPr>
              <a:spLocks noChangeShapeType="1"/>
            </p:cNvSpPr>
            <p:nvPr/>
          </p:nvSpPr>
          <p:spPr bwMode="auto">
            <a:xfrm flipH="1" flipV="1">
              <a:off x="3668713" y="2243138"/>
              <a:ext cx="133350" cy="165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4" name="Freeform 46"/>
            <p:cNvSpPr>
              <a:spLocks/>
            </p:cNvSpPr>
            <p:nvPr/>
          </p:nvSpPr>
          <p:spPr bwMode="auto">
            <a:xfrm>
              <a:off x="3633788" y="2201863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4 h 48"/>
                <a:gd name="T4" fmla="*/ 24 w 46"/>
                <a:gd name="T5" fmla="*/ 28 h 48"/>
                <a:gd name="T6" fmla="*/ 16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4"/>
                  </a:lnTo>
                  <a:lnTo>
                    <a:pt x="24" y="28"/>
                  </a:lnTo>
                  <a:lnTo>
                    <a:pt x="1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5" name="Freeform 47"/>
            <p:cNvSpPr>
              <a:spLocks/>
            </p:cNvSpPr>
            <p:nvPr/>
          </p:nvSpPr>
          <p:spPr bwMode="auto">
            <a:xfrm>
              <a:off x="3633788" y="2201863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4 h 48"/>
                <a:gd name="T4" fmla="*/ 24 w 46"/>
                <a:gd name="T5" fmla="*/ 28 h 48"/>
                <a:gd name="T6" fmla="*/ 16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4"/>
                  </a:lnTo>
                  <a:lnTo>
                    <a:pt x="24" y="28"/>
                  </a:lnTo>
                  <a:lnTo>
                    <a:pt x="16" y="48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6" name="Line 48"/>
            <p:cNvSpPr>
              <a:spLocks noChangeShapeType="1"/>
            </p:cNvSpPr>
            <p:nvPr/>
          </p:nvSpPr>
          <p:spPr bwMode="auto">
            <a:xfrm flipV="1">
              <a:off x="3979863" y="2154238"/>
              <a:ext cx="139700" cy="2095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7" name="Freeform 49"/>
            <p:cNvSpPr>
              <a:spLocks/>
            </p:cNvSpPr>
            <p:nvPr/>
          </p:nvSpPr>
          <p:spPr bwMode="auto">
            <a:xfrm>
              <a:off x="4081463" y="2109788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4 w 44"/>
                <a:gd name="T3" fmla="*/ 50 h 50"/>
                <a:gd name="T4" fmla="*/ 24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2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8" name="Freeform 50"/>
            <p:cNvSpPr>
              <a:spLocks/>
            </p:cNvSpPr>
            <p:nvPr/>
          </p:nvSpPr>
          <p:spPr bwMode="auto">
            <a:xfrm>
              <a:off x="4081463" y="2109788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4 w 44"/>
                <a:gd name="T3" fmla="*/ 50 h 50"/>
                <a:gd name="T4" fmla="*/ 24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28"/>
                  </a:lnTo>
                  <a:lnTo>
                    <a:pt x="4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9" name="Line 51"/>
            <p:cNvSpPr>
              <a:spLocks noChangeShapeType="1"/>
            </p:cNvSpPr>
            <p:nvPr/>
          </p:nvSpPr>
          <p:spPr bwMode="auto">
            <a:xfrm flipH="1" flipV="1">
              <a:off x="3100388" y="2392363"/>
              <a:ext cx="146050" cy="6286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0" name="Freeform 52"/>
            <p:cNvSpPr>
              <a:spLocks/>
            </p:cNvSpPr>
            <p:nvPr/>
          </p:nvSpPr>
          <p:spPr bwMode="auto">
            <a:xfrm>
              <a:off x="3074988" y="2338388"/>
              <a:ext cx="60325" cy="82550"/>
            </a:xfrm>
            <a:custGeom>
              <a:avLst/>
              <a:gdLst>
                <a:gd name="T0" fmla="*/ 8 w 38"/>
                <a:gd name="T1" fmla="*/ 0 h 52"/>
                <a:gd name="T2" fmla="*/ 38 w 38"/>
                <a:gd name="T3" fmla="*/ 42 h 52"/>
                <a:gd name="T4" fmla="*/ 18 w 38"/>
                <a:gd name="T5" fmla="*/ 36 h 52"/>
                <a:gd name="T6" fmla="*/ 0 w 38"/>
                <a:gd name="T7" fmla="*/ 52 h 52"/>
                <a:gd name="T8" fmla="*/ 8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8" y="0"/>
                  </a:moveTo>
                  <a:lnTo>
                    <a:pt x="38" y="42"/>
                  </a:lnTo>
                  <a:lnTo>
                    <a:pt x="18" y="36"/>
                  </a:lnTo>
                  <a:lnTo>
                    <a:pt x="0" y="5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1" name="Freeform 53"/>
            <p:cNvSpPr>
              <a:spLocks/>
            </p:cNvSpPr>
            <p:nvPr/>
          </p:nvSpPr>
          <p:spPr bwMode="auto">
            <a:xfrm>
              <a:off x="3074988" y="2338388"/>
              <a:ext cx="60325" cy="82550"/>
            </a:xfrm>
            <a:custGeom>
              <a:avLst/>
              <a:gdLst>
                <a:gd name="T0" fmla="*/ 8 w 38"/>
                <a:gd name="T1" fmla="*/ 0 h 52"/>
                <a:gd name="T2" fmla="*/ 38 w 38"/>
                <a:gd name="T3" fmla="*/ 42 h 52"/>
                <a:gd name="T4" fmla="*/ 18 w 38"/>
                <a:gd name="T5" fmla="*/ 36 h 52"/>
                <a:gd name="T6" fmla="*/ 0 w 38"/>
                <a:gd name="T7" fmla="*/ 52 h 52"/>
                <a:gd name="T8" fmla="*/ 8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8" y="0"/>
                  </a:moveTo>
                  <a:lnTo>
                    <a:pt x="38" y="42"/>
                  </a:lnTo>
                  <a:lnTo>
                    <a:pt x="18" y="36"/>
                  </a:lnTo>
                  <a:lnTo>
                    <a:pt x="0" y="52"/>
                  </a:lnTo>
                  <a:lnTo>
                    <a:pt x="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2" name="Line 54"/>
            <p:cNvSpPr>
              <a:spLocks noChangeShapeType="1"/>
            </p:cNvSpPr>
            <p:nvPr/>
          </p:nvSpPr>
          <p:spPr bwMode="auto">
            <a:xfrm flipH="1" flipV="1">
              <a:off x="2770188" y="2598738"/>
              <a:ext cx="403225" cy="4826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3" name="Freeform 55"/>
            <p:cNvSpPr>
              <a:spLocks/>
            </p:cNvSpPr>
            <p:nvPr/>
          </p:nvSpPr>
          <p:spPr bwMode="auto">
            <a:xfrm>
              <a:off x="2735263" y="2557463"/>
              <a:ext cx="73025" cy="79375"/>
            </a:xfrm>
            <a:custGeom>
              <a:avLst/>
              <a:gdLst>
                <a:gd name="T0" fmla="*/ 0 w 46"/>
                <a:gd name="T1" fmla="*/ 0 h 50"/>
                <a:gd name="T2" fmla="*/ 46 w 46"/>
                <a:gd name="T3" fmla="*/ 24 h 50"/>
                <a:gd name="T4" fmla="*/ 24 w 46"/>
                <a:gd name="T5" fmla="*/ 28 h 50"/>
                <a:gd name="T6" fmla="*/ 16 w 46"/>
                <a:gd name="T7" fmla="*/ 50 h 50"/>
                <a:gd name="T8" fmla="*/ 0 w 4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0" y="0"/>
                  </a:moveTo>
                  <a:lnTo>
                    <a:pt x="46" y="24"/>
                  </a:lnTo>
                  <a:lnTo>
                    <a:pt x="24" y="28"/>
                  </a:lnTo>
                  <a:lnTo>
                    <a:pt x="16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4" name="Freeform 56"/>
            <p:cNvSpPr>
              <a:spLocks/>
            </p:cNvSpPr>
            <p:nvPr/>
          </p:nvSpPr>
          <p:spPr bwMode="auto">
            <a:xfrm>
              <a:off x="2735263" y="2557463"/>
              <a:ext cx="73025" cy="79375"/>
            </a:xfrm>
            <a:custGeom>
              <a:avLst/>
              <a:gdLst>
                <a:gd name="T0" fmla="*/ 0 w 46"/>
                <a:gd name="T1" fmla="*/ 0 h 50"/>
                <a:gd name="T2" fmla="*/ 46 w 46"/>
                <a:gd name="T3" fmla="*/ 24 h 50"/>
                <a:gd name="T4" fmla="*/ 24 w 46"/>
                <a:gd name="T5" fmla="*/ 28 h 50"/>
                <a:gd name="T6" fmla="*/ 16 w 46"/>
                <a:gd name="T7" fmla="*/ 50 h 50"/>
                <a:gd name="T8" fmla="*/ 0 w 4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0" y="0"/>
                  </a:moveTo>
                  <a:lnTo>
                    <a:pt x="46" y="24"/>
                  </a:lnTo>
                  <a:lnTo>
                    <a:pt x="24" y="28"/>
                  </a:lnTo>
                  <a:lnTo>
                    <a:pt x="16" y="50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5" name="Line 57"/>
            <p:cNvSpPr>
              <a:spLocks noChangeShapeType="1"/>
            </p:cNvSpPr>
            <p:nvPr/>
          </p:nvSpPr>
          <p:spPr bwMode="auto">
            <a:xfrm flipH="1">
              <a:off x="2532063" y="3170238"/>
              <a:ext cx="596900" cy="41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6" name="Freeform 58"/>
            <p:cNvSpPr>
              <a:spLocks/>
            </p:cNvSpPr>
            <p:nvPr/>
          </p:nvSpPr>
          <p:spPr bwMode="auto">
            <a:xfrm>
              <a:off x="2478088" y="3179763"/>
              <a:ext cx="76200" cy="60325"/>
            </a:xfrm>
            <a:custGeom>
              <a:avLst/>
              <a:gdLst>
                <a:gd name="T0" fmla="*/ 0 w 48"/>
                <a:gd name="T1" fmla="*/ 22 h 38"/>
                <a:gd name="T2" fmla="*/ 46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2"/>
                  </a:moveTo>
                  <a:lnTo>
                    <a:pt x="46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7" name="Freeform 59"/>
            <p:cNvSpPr>
              <a:spLocks/>
            </p:cNvSpPr>
            <p:nvPr/>
          </p:nvSpPr>
          <p:spPr bwMode="auto">
            <a:xfrm>
              <a:off x="2478088" y="3179763"/>
              <a:ext cx="76200" cy="60325"/>
            </a:xfrm>
            <a:custGeom>
              <a:avLst/>
              <a:gdLst>
                <a:gd name="T0" fmla="*/ 0 w 48"/>
                <a:gd name="T1" fmla="*/ 22 h 38"/>
                <a:gd name="T2" fmla="*/ 46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2"/>
                  </a:moveTo>
                  <a:lnTo>
                    <a:pt x="46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8" name="Line 60"/>
            <p:cNvSpPr>
              <a:spLocks noChangeShapeType="1"/>
            </p:cNvSpPr>
            <p:nvPr/>
          </p:nvSpPr>
          <p:spPr bwMode="auto">
            <a:xfrm flipH="1">
              <a:off x="3071813" y="3259138"/>
              <a:ext cx="146050" cy="292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9" name="Freeform 61"/>
            <p:cNvSpPr>
              <a:spLocks/>
            </p:cNvSpPr>
            <p:nvPr/>
          </p:nvSpPr>
          <p:spPr bwMode="auto">
            <a:xfrm>
              <a:off x="3049588" y="3519488"/>
              <a:ext cx="60325" cy="79375"/>
            </a:xfrm>
            <a:custGeom>
              <a:avLst/>
              <a:gdLst>
                <a:gd name="T0" fmla="*/ 0 w 38"/>
                <a:gd name="T1" fmla="*/ 50 h 50"/>
                <a:gd name="T2" fmla="*/ 4 w 38"/>
                <a:gd name="T3" fmla="*/ 0 h 50"/>
                <a:gd name="T4" fmla="*/ 16 w 38"/>
                <a:gd name="T5" fmla="*/ 18 h 50"/>
                <a:gd name="T6" fmla="*/ 38 w 38"/>
                <a:gd name="T7" fmla="*/ 16 h 50"/>
                <a:gd name="T8" fmla="*/ 0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38" y="1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0" name="Freeform 62"/>
            <p:cNvSpPr>
              <a:spLocks/>
            </p:cNvSpPr>
            <p:nvPr/>
          </p:nvSpPr>
          <p:spPr bwMode="auto">
            <a:xfrm>
              <a:off x="3049588" y="3519488"/>
              <a:ext cx="60325" cy="79375"/>
            </a:xfrm>
            <a:custGeom>
              <a:avLst/>
              <a:gdLst>
                <a:gd name="T0" fmla="*/ 0 w 38"/>
                <a:gd name="T1" fmla="*/ 50 h 50"/>
                <a:gd name="T2" fmla="*/ 4 w 38"/>
                <a:gd name="T3" fmla="*/ 0 h 50"/>
                <a:gd name="T4" fmla="*/ 16 w 38"/>
                <a:gd name="T5" fmla="*/ 18 h 50"/>
                <a:gd name="T6" fmla="*/ 38 w 38"/>
                <a:gd name="T7" fmla="*/ 16 h 50"/>
                <a:gd name="T8" fmla="*/ 0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38" y="16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1" name="Line 63"/>
            <p:cNvSpPr>
              <a:spLocks noChangeShapeType="1"/>
            </p:cNvSpPr>
            <p:nvPr/>
          </p:nvSpPr>
          <p:spPr bwMode="auto">
            <a:xfrm flipH="1" flipV="1">
              <a:off x="2185988" y="3408363"/>
              <a:ext cx="225425" cy="3016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2" name="Freeform 64"/>
            <p:cNvSpPr>
              <a:spLocks/>
            </p:cNvSpPr>
            <p:nvPr/>
          </p:nvSpPr>
          <p:spPr bwMode="auto">
            <a:xfrm>
              <a:off x="2154238" y="336708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28 h 50"/>
                <a:gd name="T6" fmla="*/ 12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28"/>
                  </a:lnTo>
                  <a:lnTo>
                    <a:pt x="12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3" name="Freeform 65"/>
            <p:cNvSpPr>
              <a:spLocks/>
            </p:cNvSpPr>
            <p:nvPr/>
          </p:nvSpPr>
          <p:spPr bwMode="auto">
            <a:xfrm>
              <a:off x="2154238" y="336708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28 h 50"/>
                <a:gd name="T6" fmla="*/ 12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28"/>
                  </a:lnTo>
                  <a:lnTo>
                    <a:pt x="12" y="50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4" name="Line 66"/>
            <p:cNvSpPr>
              <a:spLocks noChangeShapeType="1"/>
            </p:cNvSpPr>
            <p:nvPr/>
          </p:nvSpPr>
          <p:spPr bwMode="auto">
            <a:xfrm flipH="1">
              <a:off x="2278063" y="3846513"/>
              <a:ext cx="133350" cy="165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5" name="Freeform 67"/>
            <p:cNvSpPr>
              <a:spLocks/>
            </p:cNvSpPr>
            <p:nvPr/>
          </p:nvSpPr>
          <p:spPr bwMode="auto">
            <a:xfrm>
              <a:off x="2243138" y="3976688"/>
              <a:ext cx="73025" cy="76200"/>
            </a:xfrm>
            <a:custGeom>
              <a:avLst/>
              <a:gdLst>
                <a:gd name="T0" fmla="*/ 0 w 46"/>
                <a:gd name="T1" fmla="*/ 48 h 48"/>
                <a:gd name="T2" fmla="*/ 16 w 46"/>
                <a:gd name="T3" fmla="*/ 0 h 48"/>
                <a:gd name="T4" fmla="*/ 24 w 46"/>
                <a:gd name="T5" fmla="*/ 20 h 48"/>
                <a:gd name="T6" fmla="*/ 46 w 46"/>
                <a:gd name="T7" fmla="*/ 24 h 48"/>
                <a:gd name="T8" fmla="*/ 0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48"/>
                  </a:moveTo>
                  <a:lnTo>
                    <a:pt x="16" y="0"/>
                  </a:lnTo>
                  <a:lnTo>
                    <a:pt x="24" y="20"/>
                  </a:lnTo>
                  <a:lnTo>
                    <a:pt x="46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6" name="Freeform 68"/>
            <p:cNvSpPr>
              <a:spLocks/>
            </p:cNvSpPr>
            <p:nvPr/>
          </p:nvSpPr>
          <p:spPr bwMode="auto">
            <a:xfrm>
              <a:off x="2243138" y="3976688"/>
              <a:ext cx="73025" cy="76200"/>
            </a:xfrm>
            <a:custGeom>
              <a:avLst/>
              <a:gdLst>
                <a:gd name="T0" fmla="*/ 0 w 46"/>
                <a:gd name="T1" fmla="*/ 48 h 48"/>
                <a:gd name="T2" fmla="*/ 16 w 46"/>
                <a:gd name="T3" fmla="*/ 0 h 48"/>
                <a:gd name="T4" fmla="*/ 24 w 46"/>
                <a:gd name="T5" fmla="*/ 20 h 48"/>
                <a:gd name="T6" fmla="*/ 46 w 46"/>
                <a:gd name="T7" fmla="*/ 24 h 48"/>
                <a:gd name="T8" fmla="*/ 0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48"/>
                  </a:moveTo>
                  <a:lnTo>
                    <a:pt x="16" y="0"/>
                  </a:lnTo>
                  <a:lnTo>
                    <a:pt x="24" y="20"/>
                  </a:lnTo>
                  <a:lnTo>
                    <a:pt x="46" y="24"/>
                  </a:lnTo>
                  <a:lnTo>
                    <a:pt x="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7" name="Line 69"/>
            <p:cNvSpPr>
              <a:spLocks noChangeShapeType="1"/>
            </p:cNvSpPr>
            <p:nvPr/>
          </p:nvSpPr>
          <p:spPr bwMode="auto">
            <a:xfrm flipH="1">
              <a:off x="2293938" y="3913188"/>
              <a:ext cx="196850" cy="7556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8" name="Freeform 70"/>
            <p:cNvSpPr>
              <a:spLocks/>
            </p:cNvSpPr>
            <p:nvPr/>
          </p:nvSpPr>
          <p:spPr bwMode="auto">
            <a:xfrm>
              <a:off x="2268538" y="4640263"/>
              <a:ext cx="60325" cy="82550"/>
            </a:xfrm>
            <a:custGeom>
              <a:avLst/>
              <a:gdLst>
                <a:gd name="T0" fmla="*/ 8 w 38"/>
                <a:gd name="T1" fmla="*/ 52 h 52"/>
                <a:gd name="T2" fmla="*/ 0 w 38"/>
                <a:gd name="T3" fmla="*/ 0 h 52"/>
                <a:gd name="T4" fmla="*/ 16 w 38"/>
                <a:gd name="T5" fmla="*/ 16 h 52"/>
                <a:gd name="T6" fmla="*/ 38 w 38"/>
                <a:gd name="T7" fmla="*/ 10 h 52"/>
                <a:gd name="T8" fmla="*/ 8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8" y="52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9" name="Freeform 71"/>
            <p:cNvSpPr>
              <a:spLocks/>
            </p:cNvSpPr>
            <p:nvPr/>
          </p:nvSpPr>
          <p:spPr bwMode="auto">
            <a:xfrm>
              <a:off x="2268538" y="4640263"/>
              <a:ext cx="60325" cy="82550"/>
            </a:xfrm>
            <a:custGeom>
              <a:avLst/>
              <a:gdLst>
                <a:gd name="T0" fmla="*/ 8 w 38"/>
                <a:gd name="T1" fmla="*/ 52 h 52"/>
                <a:gd name="T2" fmla="*/ 0 w 38"/>
                <a:gd name="T3" fmla="*/ 0 h 52"/>
                <a:gd name="T4" fmla="*/ 16 w 38"/>
                <a:gd name="T5" fmla="*/ 16 h 52"/>
                <a:gd name="T6" fmla="*/ 38 w 38"/>
                <a:gd name="T7" fmla="*/ 10 h 52"/>
                <a:gd name="T8" fmla="*/ 8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8" y="52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8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0" name="Line 72"/>
            <p:cNvSpPr>
              <a:spLocks noChangeShapeType="1"/>
            </p:cNvSpPr>
            <p:nvPr/>
          </p:nvSpPr>
          <p:spPr bwMode="auto">
            <a:xfrm flipH="1" flipV="1">
              <a:off x="2709863" y="4525963"/>
              <a:ext cx="425450" cy="635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1" name="Freeform 73"/>
            <p:cNvSpPr>
              <a:spLocks/>
            </p:cNvSpPr>
            <p:nvPr/>
          </p:nvSpPr>
          <p:spPr bwMode="auto">
            <a:xfrm>
              <a:off x="2659063" y="4497388"/>
              <a:ext cx="79375" cy="60325"/>
            </a:xfrm>
            <a:custGeom>
              <a:avLst/>
              <a:gdLst>
                <a:gd name="T0" fmla="*/ 0 w 50"/>
                <a:gd name="T1" fmla="*/ 12 h 38"/>
                <a:gd name="T2" fmla="*/ 50 w 50"/>
                <a:gd name="T3" fmla="*/ 0 h 38"/>
                <a:gd name="T4" fmla="*/ 36 w 50"/>
                <a:gd name="T5" fmla="*/ 18 h 38"/>
                <a:gd name="T6" fmla="*/ 44 w 50"/>
                <a:gd name="T7" fmla="*/ 38 h 38"/>
                <a:gd name="T8" fmla="*/ 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2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4" y="3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2" name="Freeform 74"/>
            <p:cNvSpPr>
              <a:spLocks/>
            </p:cNvSpPr>
            <p:nvPr/>
          </p:nvSpPr>
          <p:spPr bwMode="auto">
            <a:xfrm>
              <a:off x="2659063" y="4497388"/>
              <a:ext cx="79375" cy="60325"/>
            </a:xfrm>
            <a:custGeom>
              <a:avLst/>
              <a:gdLst>
                <a:gd name="T0" fmla="*/ 0 w 50"/>
                <a:gd name="T1" fmla="*/ 12 h 38"/>
                <a:gd name="T2" fmla="*/ 50 w 50"/>
                <a:gd name="T3" fmla="*/ 0 h 38"/>
                <a:gd name="T4" fmla="*/ 36 w 50"/>
                <a:gd name="T5" fmla="*/ 18 h 38"/>
                <a:gd name="T6" fmla="*/ 44 w 50"/>
                <a:gd name="T7" fmla="*/ 38 h 38"/>
                <a:gd name="T8" fmla="*/ 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2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4" y="38"/>
                  </a:lnTo>
                  <a:lnTo>
                    <a:pt x="0" y="1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3" name="Line 75"/>
            <p:cNvSpPr>
              <a:spLocks noChangeShapeType="1"/>
            </p:cNvSpPr>
            <p:nvPr/>
          </p:nvSpPr>
          <p:spPr bwMode="auto">
            <a:xfrm flipH="1">
              <a:off x="2868613" y="4697413"/>
              <a:ext cx="282575" cy="2667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4" name="Freeform 76"/>
            <p:cNvSpPr>
              <a:spLocks/>
            </p:cNvSpPr>
            <p:nvPr/>
          </p:nvSpPr>
          <p:spPr bwMode="auto">
            <a:xfrm>
              <a:off x="2830513" y="4926013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2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2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5" name="Freeform 77"/>
            <p:cNvSpPr>
              <a:spLocks/>
            </p:cNvSpPr>
            <p:nvPr/>
          </p:nvSpPr>
          <p:spPr bwMode="auto">
            <a:xfrm>
              <a:off x="2830513" y="4926013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2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2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6" name="Line 78"/>
            <p:cNvSpPr>
              <a:spLocks noChangeShapeType="1"/>
            </p:cNvSpPr>
            <p:nvPr/>
          </p:nvSpPr>
          <p:spPr bwMode="auto">
            <a:xfrm>
              <a:off x="3236913" y="4722813"/>
              <a:ext cx="82550" cy="2667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7" name="Freeform 79"/>
            <p:cNvSpPr>
              <a:spLocks/>
            </p:cNvSpPr>
            <p:nvPr/>
          </p:nvSpPr>
          <p:spPr bwMode="auto">
            <a:xfrm>
              <a:off x="3281363" y="4960938"/>
              <a:ext cx="60325" cy="79375"/>
            </a:xfrm>
            <a:custGeom>
              <a:avLst/>
              <a:gdLst>
                <a:gd name="T0" fmla="*/ 34 w 38"/>
                <a:gd name="T1" fmla="*/ 50 h 50"/>
                <a:gd name="T2" fmla="*/ 0 w 38"/>
                <a:gd name="T3" fmla="*/ 10 h 50"/>
                <a:gd name="T4" fmla="*/ 22 w 38"/>
                <a:gd name="T5" fmla="*/ 16 h 50"/>
                <a:gd name="T6" fmla="*/ 38 w 38"/>
                <a:gd name="T7" fmla="*/ 0 h 50"/>
                <a:gd name="T8" fmla="*/ 34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50"/>
                  </a:moveTo>
                  <a:lnTo>
                    <a:pt x="0" y="10"/>
                  </a:lnTo>
                  <a:lnTo>
                    <a:pt x="22" y="16"/>
                  </a:lnTo>
                  <a:lnTo>
                    <a:pt x="38" y="0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8" name="Freeform 80"/>
            <p:cNvSpPr>
              <a:spLocks/>
            </p:cNvSpPr>
            <p:nvPr/>
          </p:nvSpPr>
          <p:spPr bwMode="auto">
            <a:xfrm>
              <a:off x="3281363" y="4960938"/>
              <a:ext cx="60325" cy="79375"/>
            </a:xfrm>
            <a:custGeom>
              <a:avLst/>
              <a:gdLst>
                <a:gd name="T0" fmla="*/ 34 w 38"/>
                <a:gd name="T1" fmla="*/ 50 h 50"/>
                <a:gd name="T2" fmla="*/ 0 w 38"/>
                <a:gd name="T3" fmla="*/ 10 h 50"/>
                <a:gd name="T4" fmla="*/ 22 w 38"/>
                <a:gd name="T5" fmla="*/ 16 h 50"/>
                <a:gd name="T6" fmla="*/ 38 w 38"/>
                <a:gd name="T7" fmla="*/ 0 h 50"/>
                <a:gd name="T8" fmla="*/ 34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50"/>
                  </a:moveTo>
                  <a:lnTo>
                    <a:pt x="0" y="10"/>
                  </a:lnTo>
                  <a:lnTo>
                    <a:pt x="22" y="16"/>
                  </a:lnTo>
                  <a:lnTo>
                    <a:pt x="38" y="0"/>
                  </a:lnTo>
                  <a:lnTo>
                    <a:pt x="34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9" name="Line 81"/>
            <p:cNvSpPr>
              <a:spLocks noChangeShapeType="1"/>
            </p:cNvSpPr>
            <p:nvPr/>
          </p:nvSpPr>
          <p:spPr bwMode="auto">
            <a:xfrm flipH="1" flipV="1">
              <a:off x="5494338" y="2687638"/>
              <a:ext cx="635000" cy="79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0" name="Freeform 82"/>
            <p:cNvSpPr>
              <a:spLocks/>
            </p:cNvSpPr>
            <p:nvPr/>
          </p:nvSpPr>
          <p:spPr bwMode="auto">
            <a:xfrm>
              <a:off x="5443538" y="2659063"/>
              <a:ext cx="79375" cy="60325"/>
            </a:xfrm>
            <a:custGeom>
              <a:avLst/>
              <a:gdLst>
                <a:gd name="T0" fmla="*/ 0 w 50"/>
                <a:gd name="T1" fmla="*/ 12 h 38"/>
                <a:gd name="T2" fmla="*/ 50 w 50"/>
                <a:gd name="T3" fmla="*/ 0 h 38"/>
                <a:gd name="T4" fmla="*/ 36 w 50"/>
                <a:gd name="T5" fmla="*/ 18 h 38"/>
                <a:gd name="T6" fmla="*/ 44 w 50"/>
                <a:gd name="T7" fmla="*/ 38 h 38"/>
                <a:gd name="T8" fmla="*/ 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2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4" y="3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1" name="Freeform 83"/>
            <p:cNvSpPr>
              <a:spLocks/>
            </p:cNvSpPr>
            <p:nvPr/>
          </p:nvSpPr>
          <p:spPr bwMode="auto">
            <a:xfrm>
              <a:off x="5443538" y="2659063"/>
              <a:ext cx="79375" cy="60325"/>
            </a:xfrm>
            <a:custGeom>
              <a:avLst/>
              <a:gdLst>
                <a:gd name="T0" fmla="*/ 0 w 50"/>
                <a:gd name="T1" fmla="*/ 12 h 38"/>
                <a:gd name="T2" fmla="*/ 50 w 50"/>
                <a:gd name="T3" fmla="*/ 0 h 38"/>
                <a:gd name="T4" fmla="*/ 36 w 50"/>
                <a:gd name="T5" fmla="*/ 18 h 38"/>
                <a:gd name="T6" fmla="*/ 44 w 50"/>
                <a:gd name="T7" fmla="*/ 38 h 38"/>
                <a:gd name="T8" fmla="*/ 0 w 50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2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4" y="38"/>
                  </a:lnTo>
                  <a:lnTo>
                    <a:pt x="0" y="1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2" name="Line 84"/>
            <p:cNvSpPr>
              <a:spLocks noChangeShapeType="1"/>
            </p:cNvSpPr>
            <p:nvPr/>
          </p:nvSpPr>
          <p:spPr bwMode="auto">
            <a:xfrm flipH="1">
              <a:off x="5614988" y="2811463"/>
              <a:ext cx="206375" cy="1397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3" name="Freeform 85"/>
            <p:cNvSpPr>
              <a:spLocks/>
            </p:cNvSpPr>
            <p:nvPr/>
          </p:nvSpPr>
          <p:spPr bwMode="auto">
            <a:xfrm>
              <a:off x="5570538" y="2913063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4 h 44"/>
                <a:gd name="T6" fmla="*/ 50 w 50"/>
                <a:gd name="T7" fmla="*/ 34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4"/>
                  </a:lnTo>
                  <a:lnTo>
                    <a:pt x="50" y="3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4" name="Freeform 86"/>
            <p:cNvSpPr>
              <a:spLocks/>
            </p:cNvSpPr>
            <p:nvPr/>
          </p:nvSpPr>
          <p:spPr bwMode="auto">
            <a:xfrm>
              <a:off x="5570538" y="2913063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4 h 44"/>
                <a:gd name="T6" fmla="*/ 50 w 50"/>
                <a:gd name="T7" fmla="*/ 34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4"/>
                  </a:lnTo>
                  <a:lnTo>
                    <a:pt x="50" y="34"/>
                  </a:lnTo>
                  <a:lnTo>
                    <a:pt x="0" y="4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5" name="Line 87"/>
            <p:cNvSpPr>
              <a:spLocks noChangeShapeType="1"/>
            </p:cNvSpPr>
            <p:nvPr/>
          </p:nvSpPr>
          <p:spPr bwMode="auto">
            <a:xfrm>
              <a:off x="4541838" y="3262313"/>
              <a:ext cx="396875" cy="762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6" name="Freeform 88"/>
            <p:cNvSpPr>
              <a:spLocks/>
            </p:cNvSpPr>
            <p:nvPr/>
          </p:nvSpPr>
          <p:spPr bwMode="auto">
            <a:xfrm>
              <a:off x="4910138" y="3303588"/>
              <a:ext cx="79375" cy="63500"/>
            </a:xfrm>
            <a:custGeom>
              <a:avLst/>
              <a:gdLst>
                <a:gd name="T0" fmla="*/ 50 w 50"/>
                <a:gd name="T1" fmla="*/ 30 h 40"/>
                <a:gd name="T2" fmla="*/ 0 w 50"/>
                <a:gd name="T3" fmla="*/ 40 h 40"/>
                <a:gd name="T4" fmla="*/ 14 w 50"/>
                <a:gd name="T5" fmla="*/ 22 h 40"/>
                <a:gd name="T6" fmla="*/ 8 w 50"/>
                <a:gd name="T7" fmla="*/ 0 h 40"/>
                <a:gd name="T8" fmla="*/ 50 w 50"/>
                <a:gd name="T9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30"/>
                  </a:moveTo>
                  <a:lnTo>
                    <a:pt x="0" y="40"/>
                  </a:lnTo>
                  <a:lnTo>
                    <a:pt x="14" y="22"/>
                  </a:lnTo>
                  <a:lnTo>
                    <a:pt x="8" y="0"/>
                  </a:lnTo>
                  <a:lnTo>
                    <a:pt x="50" y="3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7" name="Freeform 89"/>
            <p:cNvSpPr>
              <a:spLocks/>
            </p:cNvSpPr>
            <p:nvPr/>
          </p:nvSpPr>
          <p:spPr bwMode="auto">
            <a:xfrm>
              <a:off x="4910138" y="3303588"/>
              <a:ext cx="79375" cy="63500"/>
            </a:xfrm>
            <a:custGeom>
              <a:avLst/>
              <a:gdLst>
                <a:gd name="T0" fmla="*/ 50 w 50"/>
                <a:gd name="T1" fmla="*/ 30 h 40"/>
                <a:gd name="T2" fmla="*/ 0 w 50"/>
                <a:gd name="T3" fmla="*/ 40 h 40"/>
                <a:gd name="T4" fmla="*/ 14 w 50"/>
                <a:gd name="T5" fmla="*/ 22 h 40"/>
                <a:gd name="T6" fmla="*/ 8 w 50"/>
                <a:gd name="T7" fmla="*/ 0 h 40"/>
                <a:gd name="T8" fmla="*/ 50 w 50"/>
                <a:gd name="T9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30"/>
                  </a:moveTo>
                  <a:lnTo>
                    <a:pt x="0" y="40"/>
                  </a:lnTo>
                  <a:lnTo>
                    <a:pt x="14" y="22"/>
                  </a:lnTo>
                  <a:lnTo>
                    <a:pt x="8" y="0"/>
                  </a:lnTo>
                  <a:lnTo>
                    <a:pt x="50" y="3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8" name="Line 90"/>
            <p:cNvSpPr>
              <a:spLocks noChangeShapeType="1"/>
            </p:cNvSpPr>
            <p:nvPr/>
          </p:nvSpPr>
          <p:spPr bwMode="auto">
            <a:xfrm flipH="1" flipV="1">
              <a:off x="5360988" y="3357563"/>
              <a:ext cx="460375" cy="38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9" name="Freeform 91"/>
            <p:cNvSpPr>
              <a:spLocks/>
            </p:cNvSpPr>
            <p:nvPr/>
          </p:nvSpPr>
          <p:spPr bwMode="auto">
            <a:xfrm>
              <a:off x="5307013" y="3328988"/>
              <a:ext cx="76200" cy="60325"/>
            </a:xfrm>
            <a:custGeom>
              <a:avLst/>
              <a:gdLst>
                <a:gd name="T0" fmla="*/ 0 w 48"/>
                <a:gd name="T1" fmla="*/ 16 h 38"/>
                <a:gd name="T2" fmla="*/ 48 w 48"/>
                <a:gd name="T3" fmla="*/ 0 h 38"/>
                <a:gd name="T4" fmla="*/ 36 w 48"/>
                <a:gd name="T5" fmla="*/ 18 h 38"/>
                <a:gd name="T6" fmla="*/ 46 w 48"/>
                <a:gd name="T7" fmla="*/ 38 h 38"/>
                <a:gd name="T8" fmla="*/ 0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6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0" name="Freeform 92"/>
            <p:cNvSpPr>
              <a:spLocks/>
            </p:cNvSpPr>
            <p:nvPr/>
          </p:nvSpPr>
          <p:spPr bwMode="auto">
            <a:xfrm>
              <a:off x="5307013" y="3328988"/>
              <a:ext cx="76200" cy="60325"/>
            </a:xfrm>
            <a:custGeom>
              <a:avLst/>
              <a:gdLst>
                <a:gd name="T0" fmla="*/ 0 w 48"/>
                <a:gd name="T1" fmla="*/ 16 h 38"/>
                <a:gd name="T2" fmla="*/ 48 w 48"/>
                <a:gd name="T3" fmla="*/ 0 h 38"/>
                <a:gd name="T4" fmla="*/ 36 w 48"/>
                <a:gd name="T5" fmla="*/ 18 h 38"/>
                <a:gd name="T6" fmla="*/ 46 w 48"/>
                <a:gd name="T7" fmla="*/ 38 h 38"/>
                <a:gd name="T8" fmla="*/ 0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6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1" name="Line 93"/>
            <p:cNvSpPr>
              <a:spLocks noChangeShapeType="1"/>
            </p:cNvSpPr>
            <p:nvPr/>
          </p:nvSpPr>
          <p:spPr bwMode="auto">
            <a:xfrm flipH="1" flipV="1">
              <a:off x="4545013" y="4557713"/>
              <a:ext cx="63500" cy="2984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2" name="Freeform 94"/>
            <p:cNvSpPr>
              <a:spLocks/>
            </p:cNvSpPr>
            <p:nvPr/>
          </p:nvSpPr>
          <p:spPr bwMode="auto">
            <a:xfrm>
              <a:off x="4519613" y="4503738"/>
              <a:ext cx="60325" cy="79375"/>
            </a:xfrm>
            <a:custGeom>
              <a:avLst/>
              <a:gdLst>
                <a:gd name="T0" fmla="*/ 8 w 38"/>
                <a:gd name="T1" fmla="*/ 0 h 50"/>
                <a:gd name="T2" fmla="*/ 38 w 38"/>
                <a:gd name="T3" fmla="*/ 42 h 50"/>
                <a:gd name="T4" fmla="*/ 16 w 38"/>
                <a:gd name="T5" fmla="*/ 36 h 50"/>
                <a:gd name="T6" fmla="*/ 0 w 38"/>
                <a:gd name="T7" fmla="*/ 50 h 50"/>
                <a:gd name="T8" fmla="*/ 8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8" y="0"/>
                  </a:moveTo>
                  <a:lnTo>
                    <a:pt x="38" y="42"/>
                  </a:lnTo>
                  <a:lnTo>
                    <a:pt x="16" y="36"/>
                  </a:lnTo>
                  <a:lnTo>
                    <a:pt x="0" y="5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3" name="Freeform 95"/>
            <p:cNvSpPr>
              <a:spLocks/>
            </p:cNvSpPr>
            <p:nvPr/>
          </p:nvSpPr>
          <p:spPr bwMode="auto">
            <a:xfrm>
              <a:off x="4519613" y="4503738"/>
              <a:ext cx="60325" cy="79375"/>
            </a:xfrm>
            <a:custGeom>
              <a:avLst/>
              <a:gdLst>
                <a:gd name="T0" fmla="*/ 8 w 38"/>
                <a:gd name="T1" fmla="*/ 0 h 50"/>
                <a:gd name="T2" fmla="*/ 38 w 38"/>
                <a:gd name="T3" fmla="*/ 42 h 50"/>
                <a:gd name="T4" fmla="*/ 16 w 38"/>
                <a:gd name="T5" fmla="*/ 36 h 50"/>
                <a:gd name="T6" fmla="*/ 0 w 38"/>
                <a:gd name="T7" fmla="*/ 50 h 50"/>
                <a:gd name="T8" fmla="*/ 8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8" y="0"/>
                  </a:moveTo>
                  <a:lnTo>
                    <a:pt x="38" y="42"/>
                  </a:lnTo>
                  <a:lnTo>
                    <a:pt x="16" y="36"/>
                  </a:lnTo>
                  <a:lnTo>
                    <a:pt x="0" y="50"/>
                  </a:lnTo>
                  <a:lnTo>
                    <a:pt x="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4" name="Line 96"/>
            <p:cNvSpPr>
              <a:spLocks noChangeShapeType="1"/>
            </p:cNvSpPr>
            <p:nvPr/>
          </p:nvSpPr>
          <p:spPr bwMode="auto">
            <a:xfrm flipV="1">
              <a:off x="3979863" y="3849688"/>
              <a:ext cx="600075" cy="41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5" name="Freeform 97"/>
            <p:cNvSpPr>
              <a:spLocks/>
            </p:cNvSpPr>
            <p:nvPr/>
          </p:nvSpPr>
          <p:spPr bwMode="auto">
            <a:xfrm>
              <a:off x="4554538" y="3821113"/>
              <a:ext cx="76200" cy="60325"/>
            </a:xfrm>
            <a:custGeom>
              <a:avLst/>
              <a:gdLst>
                <a:gd name="T0" fmla="*/ 48 w 48"/>
                <a:gd name="T1" fmla="*/ 16 h 38"/>
                <a:gd name="T2" fmla="*/ 2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6"/>
                  </a:moveTo>
                  <a:lnTo>
                    <a:pt x="2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6" name="Freeform 98"/>
            <p:cNvSpPr>
              <a:spLocks/>
            </p:cNvSpPr>
            <p:nvPr/>
          </p:nvSpPr>
          <p:spPr bwMode="auto">
            <a:xfrm>
              <a:off x="4554538" y="3821113"/>
              <a:ext cx="76200" cy="60325"/>
            </a:xfrm>
            <a:custGeom>
              <a:avLst/>
              <a:gdLst>
                <a:gd name="T0" fmla="*/ 48 w 48"/>
                <a:gd name="T1" fmla="*/ 16 h 38"/>
                <a:gd name="T2" fmla="*/ 2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6"/>
                  </a:moveTo>
                  <a:lnTo>
                    <a:pt x="2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7" name="Freeform 99"/>
            <p:cNvSpPr>
              <a:spLocks/>
            </p:cNvSpPr>
            <p:nvPr/>
          </p:nvSpPr>
          <p:spPr bwMode="auto">
            <a:xfrm>
              <a:off x="3440113" y="3617913"/>
              <a:ext cx="720725" cy="539750"/>
            </a:xfrm>
            <a:custGeom>
              <a:avLst/>
              <a:gdLst>
                <a:gd name="T0" fmla="*/ 454 w 454"/>
                <a:gd name="T1" fmla="*/ 170 h 340"/>
                <a:gd name="T2" fmla="*/ 448 w 454"/>
                <a:gd name="T3" fmla="*/ 204 h 340"/>
                <a:gd name="T4" fmla="*/ 436 w 454"/>
                <a:gd name="T5" fmla="*/ 236 h 340"/>
                <a:gd name="T6" fmla="*/ 414 w 454"/>
                <a:gd name="T7" fmla="*/ 266 h 340"/>
                <a:gd name="T8" fmla="*/ 386 w 454"/>
                <a:gd name="T9" fmla="*/ 290 h 340"/>
                <a:gd name="T10" fmla="*/ 354 w 454"/>
                <a:gd name="T11" fmla="*/ 310 h 340"/>
                <a:gd name="T12" fmla="*/ 314 w 454"/>
                <a:gd name="T13" fmla="*/ 326 h 340"/>
                <a:gd name="T14" fmla="*/ 272 w 454"/>
                <a:gd name="T15" fmla="*/ 336 h 340"/>
                <a:gd name="T16" fmla="*/ 226 w 454"/>
                <a:gd name="T17" fmla="*/ 340 h 340"/>
                <a:gd name="T18" fmla="*/ 204 w 454"/>
                <a:gd name="T19" fmla="*/ 340 h 340"/>
                <a:gd name="T20" fmla="*/ 160 w 454"/>
                <a:gd name="T21" fmla="*/ 332 h 340"/>
                <a:gd name="T22" fmla="*/ 118 w 454"/>
                <a:gd name="T23" fmla="*/ 320 h 340"/>
                <a:gd name="T24" fmla="*/ 82 w 454"/>
                <a:gd name="T25" fmla="*/ 302 h 340"/>
                <a:gd name="T26" fmla="*/ 52 w 454"/>
                <a:gd name="T27" fmla="*/ 278 h 340"/>
                <a:gd name="T28" fmla="*/ 28 w 454"/>
                <a:gd name="T29" fmla="*/ 252 h 340"/>
                <a:gd name="T30" fmla="*/ 10 w 454"/>
                <a:gd name="T31" fmla="*/ 220 h 340"/>
                <a:gd name="T32" fmla="*/ 0 w 454"/>
                <a:gd name="T33" fmla="*/ 188 h 340"/>
                <a:gd name="T34" fmla="*/ 0 w 454"/>
                <a:gd name="T35" fmla="*/ 170 h 340"/>
                <a:gd name="T36" fmla="*/ 4 w 454"/>
                <a:gd name="T37" fmla="*/ 136 h 340"/>
                <a:gd name="T38" fmla="*/ 18 w 454"/>
                <a:gd name="T39" fmla="*/ 104 h 340"/>
                <a:gd name="T40" fmla="*/ 38 w 454"/>
                <a:gd name="T41" fmla="*/ 76 h 340"/>
                <a:gd name="T42" fmla="*/ 66 w 454"/>
                <a:gd name="T43" fmla="*/ 50 h 340"/>
                <a:gd name="T44" fmla="*/ 100 w 454"/>
                <a:gd name="T45" fmla="*/ 30 h 340"/>
                <a:gd name="T46" fmla="*/ 138 w 454"/>
                <a:gd name="T47" fmla="*/ 14 h 340"/>
                <a:gd name="T48" fmla="*/ 180 w 454"/>
                <a:gd name="T49" fmla="*/ 4 h 340"/>
                <a:gd name="T50" fmla="*/ 226 w 454"/>
                <a:gd name="T51" fmla="*/ 0 h 340"/>
                <a:gd name="T52" fmla="*/ 250 w 454"/>
                <a:gd name="T53" fmla="*/ 2 h 340"/>
                <a:gd name="T54" fmla="*/ 294 w 454"/>
                <a:gd name="T55" fmla="*/ 8 h 340"/>
                <a:gd name="T56" fmla="*/ 334 w 454"/>
                <a:gd name="T57" fmla="*/ 20 h 340"/>
                <a:gd name="T58" fmla="*/ 370 w 454"/>
                <a:gd name="T59" fmla="*/ 40 h 340"/>
                <a:gd name="T60" fmla="*/ 402 w 454"/>
                <a:gd name="T61" fmla="*/ 62 h 340"/>
                <a:gd name="T62" fmla="*/ 426 w 454"/>
                <a:gd name="T63" fmla="*/ 90 h 340"/>
                <a:gd name="T64" fmla="*/ 442 w 454"/>
                <a:gd name="T65" fmla="*/ 120 h 340"/>
                <a:gd name="T66" fmla="*/ 452 w 454"/>
                <a:gd name="T67" fmla="*/ 1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4" h="340">
                  <a:moveTo>
                    <a:pt x="454" y="170"/>
                  </a:moveTo>
                  <a:lnTo>
                    <a:pt x="454" y="170"/>
                  </a:lnTo>
                  <a:lnTo>
                    <a:pt x="452" y="188"/>
                  </a:lnTo>
                  <a:lnTo>
                    <a:pt x="448" y="204"/>
                  </a:lnTo>
                  <a:lnTo>
                    <a:pt x="442" y="220"/>
                  </a:lnTo>
                  <a:lnTo>
                    <a:pt x="436" y="236"/>
                  </a:lnTo>
                  <a:lnTo>
                    <a:pt x="426" y="252"/>
                  </a:lnTo>
                  <a:lnTo>
                    <a:pt x="414" y="266"/>
                  </a:lnTo>
                  <a:lnTo>
                    <a:pt x="402" y="278"/>
                  </a:lnTo>
                  <a:lnTo>
                    <a:pt x="386" y="290"/>
                  </a:lnTo>
                  <a:lnTo>
                    <a:pt x="370" y="302"/>
                  </a:lnTo>
                  <a:lnTo>
                    <a:pt x="354" y="310"/>
                  </a:lnTo>
                  <a:lnTo>
                    <a:pt x="334" y="320"/>
                  </a:lnTo>
                  <a:lnTo>
                    <a:pt x="314" y="326"/>
                  </a:lnTo>
                  <a:lnTo>
                    <a:pt x="294" y="332"/>
                  </a:lnTo>
                  <a:lnTo>
                    <a:pt x="272" y="336"/>
                  </a:lnTo>
                  <a:lnTo>
                    <a:pt x="250" y="340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04" y="340"/>
                  </a:lnTo>
                  <a:lnTo>
                    <a:pt x="180" y="336"/>
                  </a:lnTo>
                  <a:lnTo>
                    <a:pt x="160" y="332"/>
                  </a:lnTo>
                  <a:lnTo>
                    <a:pt x="138" y="326"/>
                  </a:lnTo>
                  <a:lnTo>
                    <a:pt x="118" y="320"/>
                  </a:lnTo>
                  <a:lnTo>
                    <a:pt x="100" y="310"/>
                  </a:lnTo>
                  <a:lnTo>
                    <a:pt x="82" y="302"/>
                  </a:lnTo>
                  <a:lnTo>
                    <a:pt x="66" y="290"/>
                  </a:lnTo>
                  <a:lnTo>
                    <a:pt x="52" y="278"/>
                  </a:lnTo>
                  <a:lnTo>
                    <a:pt x="38" y="266"/>
                  </a:lnTo>
                  <a:lnTo>
                    <a:pt x="28" y="252"/>
                  </a:lnTo>
                  <a:lnTo>
                    <a:pt x="18" y="236"/>
                  </a:lnTo>
                  <a:lnTo>
                    <a:pt x="10" y="220"/>
                  </a:lnTo>
                  <a:lnTo>
                    <a:pt x="4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4" y="136"/>
                  </a:lnTo>
                  <a:lnTo>
                    <a:pt x="10" y="120"/>
                  </a:lnTo>
                  <a:lnTo>
                    <a:pt x="18" y="104"/>
                  </a:lnTo>
                  <a:lnTo>
                    <a:pt x="28" y="90"/>
                  </a:lnTo>
                  <a:lnTo>
                    <a:pt x="38" y="76"/>
                  </a:lnTo>
                  <a:lnTo>
                    <a:pt x="52" y="62"/>
                  </a:lnTo>
                  <a:lnTo>
                    <a:pt x="66" y="50"/>
                  </a:lnTo>
                  <a:lnTo>
                    <a:pt x="82" y="40"/>
                  </a:lnTo>
                  <a:lnTo>
                    <a:pt x="100" y="30"/>
                  </a:lnTo>
                  <a:lnTo>
                    <a:pt x="118" y="20"/>
                  </a:lnTo>
                  <a:lnTo>
                    <a:pt x="138" y="14"/>
                  </a:lnTo>
                  <a:lnTo>
                    <a:pt x="160" y="8"/>
                  </a:lnTo>
                  <a:lnTo>
                    <a:pt x="180" y="4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4"/>
                  </a:lnTo>
                  <a:lnTo>
                    <a:pt x="294" y="8"/>
                  </a:lnTo>
                  <a:lnTo>
                    <a:pt x="314" y="14"/>
                  </a:lnTo>
                  <a:lnTo>
                    <a:pt x="334" y="20"/>
                  </a:lnTo>
                  <a:lnTo>
                    <a:pt x="354" y="30"/>
                  </a:lnTo>
                  <a:lnTo>
                    <a:pt x="370" y="40"/>
                  </a:lnTo>
                  <a:lnTo>
                    <a:pt x="386" y="50"/>
                  </a:lnTo>
                  <a:lnTo>
                    <a:pt x="402" y="62"/>
                  </a:lnTo>
                  <a:lnTo>
                    <a:pt x="414" y="76"/>
                  </a:lnTo>
                  <a:lnTo>
                    <a:pt x="426" y="90"/>
                  </a:lnTo>
                  <a:lnTo>
                    <a:pt x="436" y="104"/>
                  </a:lnTo>
                  <a:lnTo>
                    <a:pt x="442" y="120"/>
                  </a:lnTo>
                  <a:lnTo>
                    <a:pt x="448" y="136"/>
                  </a:lnTo>
                  <a:lnTo>
                    <a:pt x="452" y="152"/>
                  </a:lnTo>
                  <a:lnTo>
                    <a:pt x="454" y="17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8" name="Freeform 100"/>
            <p:cNvSpPr>
              <a:spLocks/>
            </p:cNvSpPr>
            <p:nvPr/>
          </p:nvSpPr>
          <p:spPr bwMode="auto">
            <a:xfrm>
              <a:off x="3440113" y="3617913"/>
              <a:ext cx="720725" cy="539750"/>
            </a:xfrm>
            <a:custGeom>
              <a:avLst/>
              <a:gdLst>
                <a:gd name="T0" fmla="*/ 454 w 454"/>
                <a:gd name="T1" fmla="*/ 170 h 340"/>
                <a:gd name="T2" fmla="*/ 448 w 454"/>
                <a:gd name="T3" fmla="*/ 204 h 340"/>
                <a:gd name="T4" fmla="*/ 436 w 454"/>
                <a:gd name="T5" fmla="*/ 236 h 340"/>
                <a:gd name="T6" fmla="*/ 414 w 454"/>
                <a:gd name="T7" fmla="*/ 266 h 340"/>
                <a:gd name="T8" fmla="*/ 386 w 454"/>
                <a:gd name="T9" fmla="*/ 290 h 340"/>
                <a:gd name="T10" fmla="*/ 354 w 454"/>
                <a:gd name="T11" fmla="*/ 310 h 340"/>
                <a:gd name="T12" fmla="*/ 314 w 454"/>
                <a:gd name="T13" fmla="*/ 326 h 340"/>
                <a:gd name="T14" fmla="*/ 272 w 454"/>
                <a:gd name="T15" fmla="*/ 336 h 340"/>
                <a:gd name="T16" fmla="*/ 226 w 454"/>
                <a:gd name="T17" fmla="*/ 340 h 340"/>
                <a:gd name="T18" fmla="*/ 204 w 454"/>
                <a:gd name="T19" fmla="*/ 340 h 340"/>
                <a:gd name="T20" fmla="*/ 160 w 454"/>
                <a:gd name="T21" fmla="*/ 332 h 340"/>
                <a:gd name="T22" fmla="*/ 118 w 454"/>
                <a:gd name="T23" fmla="*/ 320 h 340"/>
                <a:gd name="T24" fmla="*/ 82 w 454"/>
                <a:gd name="T25" fmla="*/ 302 h 340"/>
                <a:gd name="T26" fmla="*/ 52 w 454"/>
                <a:gd name="T27" fmla="*/ 278 h 340"/>
                <a:gd name="T28" fmla="*/ 28 w 454"/>
                <a:gd name="T29" fmla="*/ 252 h 340"/>
                <a:gd name="T30" fmla="*/ 10 w 454"/>
                <a:gd name="T31" fmla="*/ 220 h 340"/>
                <a:gd name="T32" fmla="*/ 0 w 454"/>
                <a:gd name="T33" fmla="*/ 188 h 340"/>
                <a:gd name="T34" fmla="*/ 0 w 454"/>
                <a:gd name="T35" fmla="*/ 170 h 340"/>
                <a:gd name="T36" fmla="*/ 4 w 454"/>
                <a:gd name="T37" fmla="*/ 136 h 340"/>
                <a:gd name="T38" fmla="*/ 18 w 454"/>
                <a:gd name="T39" fmla="*/ 104 h 340"/>
                <a:gd name="T40" fmla="*/ 38 w 454"/>
                <a:gd name="T41" fmla="*/ 76 h 340"/>
                <a:gd name="T42" fmla="*/ 66 w 454"/>
                <a:gd name="T43" fmla="*/ 50 h 340"/>
                <a:gd name="T44" fmla="*/ 100 w 454"/>
                <a:gd name="T45" fmla="*/ 30 h 340"/>
                <a:gd name="T46" fmla="*/ 138 w 454"/>
                <a:gd name="T47" fmla="*/ 14 h 340"/>
                <a:gd name="T48" fmla="*/ 180 w 454"/>
                <a:gd name="T49" fmla="*/ 4 h 340"/>
                <a:gd name="T50" fmla="*/ 226 w 454"/>
                <a:gd name="T51" fmla="*/ 0 h 340"/>
                <a:gd name="T52" fmla="*/ 250 w 454"/>
                <a:gd name="T53" fmla="*/ 2 h 340"/>
                <a:gd name="T54" fmla="*/ 294 w 454"/>
                <a:gd name="T55" fmla="*/ 8 h 340"/>
                <a:gd name="T56" fmla="*/ 334 w 454"/>
                <a:gd name="T57" fmla="*/ 20 h 340"/>
                <a:gd name="T58" fmla="*/ 370 w 454"/>
                <a:gd name="T59" fmla="*/ 40 h 340"/>
                <a:gd name="T60" fmla="*/ 402 w 454"/>
                <a:gd name="T61" fmla="*/ 62 h 340"/>
                <a:gd name="T62" fmla="*/ 426 w 454"/>
                <a:gd name="T63" fmla="*/ 90 h 340"/>
                <a:gd name="T64" fmla="*/ 442 w 454"/>
                <a:gd name="T65" fmla="*/ 120 h 340"/>
                <a:gd name="T66" fmla="*/ 452 w 454"/>
                <a:gd name="T67" fmla="*/ 1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4" h="340">
                  <a:moveTo>
                    <a:pt x="454" y="170"/>
                  </a:moveTo>
                  <a:lnTo>
                    <a:pt x="454" y="170"/>
                  </a:lnTo>
                  <a:lnTo>
                    <a:pt x="452" y="188"/>
                  </a:lnTo>
                  <a:lnTo>
                    <a:pt x="448" y="204"/>
                  </a:lnTo>
                  <a:lnTo>
                    <a:pt x="442" y="220"/>
                  </a:lnTo>
                  <a:lnTo>
                    <a:pt x="436" y="236"/>
                  </a:lnTo>
                  <a:lnTo>
                    <a:pt x="426" y="252"/>
                  </a:lnTo>
                  <a:lnTo>
                    <a:pt x="414" y="266"/>
                  </a:lnTo>
                  <a:lnTo>
                    <a:pt x="402" y="278"/>
                  </a:lnTo>
                  <a:lnTo>
                    <a:pt x="386" y="290"/>
                  </a:lnTo>
                  <a:lnTo>
                    <a:pt x="370" y="302"/>
                  </a:lnTo>
                  <a:lnTo>
                    <a:pt x="354" y="310"/>
                  </a:lnTo>
                  <a:lnTo>
                    <a:pt x="334" y="320"/>
                  </a:lnTo>
                  <a:lnTo>
                    <a:pt x="314" y="326"/>
                  </a:lnTo>
                  <a:lnTo>
                    <a:pt x="294" y="332"/>
                  </a:lnTo>
                  <a:lnTo>
                    <a:pt x="272" y="336"/>
                  </a:lnTo>
                  <a:lnTo>
                    <a:pt x="250" y="340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04" y="340"/>
                  </a:lnTo>
                  <a:lnTo>
                    <a:pt x="180" y="336"/>
                  </a:lnTo>
                  <a:lnTo>
                    <a:pt x="160" y="332"/>
                  </a:lnTo>
                  <a:lnTo>
                    <a:pt x="138" y="326"/>
                  </a:lnTo>
                  <a:lnTo>
                    <a:pt x="118" y="320"/>
                  </a:lnTo>
                  <a:lnTo>
                    <a:pt x="100" y="310"/>
                  </a:lnTo>
                  <a:lnTo>
                    <a:pt x="82" y="302"/>
                  </a:lnTo>
                  <a:lnTo>
                    <a:pt x="66" y="290"/>
                  </a:lnTo>
                  <a:lnTo>
                    <a:pt x="52" y="278"/>
                  </a:lnTo>
                  <a:lnTo>
                    <a:pt x="38" y="266"/>
                  </a:lnTo>
                  <a:lnTo>
                    <a:pt x="28" y="252"/>
                  </a:lnTo>
                  <a:lnTo>
                    <a:pt x="18" y="236"/>
                  </a:lnTo>
                  <a:lnTo>
                    <a:pt x="10" y="220"/>
                  </a:lnTo>
                  <a:lnTo>
                    <a:pt x="4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4" y="136"/>
                  </a:lnTo>
                  <a:lnTo>
                    <a:pt x="10" y="120"/>
                  </a:lnTo>
                  <a:lnTo>
                    <a:pt x="18" y="104"/>
                  </a:lnTo>
                  <a:lnTo>
                    <a:pt x="28" y="90"/>
                  </a:lnTo>
                  <a:lnTo>
                    <a:pt x="38" y="76"/>
                  </a:lnTo>
                  <a:lnTo>
                    <a:pt x="52" y="62"/>
                  </a:lnTo>
                  <a:lnTo>
                    <a:pt x="66" y="50"/>
                  </a:lnTo>
                  <a:lnTo>
                    <a:pt x="82" y="40"/>
                  </a:lnTo>
                  <a:lnTo>
                    <a:pt x="100" y="30"/>
                  </a:lnTo>
                  <a:lnTo>
                    <a:pt x="118" y="20"/>
                  </a:lnTo>
                  <a:lnTo>
                    <a:pt x="138" y="14"/>
                  </a:lnTo>
                  <a:lnTo>
                    <a:pt x="160" y="8"/>
                  </a:lnTo>
                  <a:lnTo>
                    <a:pt x="180" y="4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4"/>
                  </a:lnTo>
                  <a:lnTo>
                    <a:pt x="294" y="8"/>
                  </a:lnTo>
                  <a:lnTo>
                    <a:pt x="314" y="14"/>
                  </a:lnTo>
                  <a:lnTo>
                    <a:pt x="334" y="20"/>
                  </a:lnTo>
                  <a:lnTo>
                    <a:pt x="354" y="30"/>
                  </a:lnTo>
                  <a:lnTo>
                    <a:pt x="370" y="40"/>
                  </a:lnTo>
                  <a:lnTo>
                    <a:pt x="386" y="50"/>
                  </a:lnTo>
                  <a:lnTo>
                    <a:pt x="402" y="62"/>
                  </a:lnTo>
                  <a:lnTo>
                    <a:pt x="414" y="76"/>
                  </a:lnTo>
                  <a:lnTo>
                    <a:pt x="426" y="90"/>
                  </a:lnTo>
                  <a:lnTo>
                    <a:pt x="436" y="104"/>
                  </a:lnTo>
                  <a:lnTo>
                    <a:pt x="442" y="120"/>
                  </a:lnTo>
                  <a:lnTo>
                    <a:pt x="448" y="136"/>
                  </a:lnTo>
                  <a:lnTo>
                    <a:pt x="452" y="152"/>
                  </a:lnTo>
                  <a:lnTo>
                    <a:pt x="454" y="1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9" name="Freeform 101"/>
            <p:cNvSpPr>
              <a:spLocks/>
            </p:cNvSpPr>
            <p:nvPr/>
          </p:nvSpPr>
          <p:spPr bwMode="auto">
            <a:xfrm>
              <a:off x="3440113" y="3617913"/>
              <a:ext cx="720725" cy="539750"/>
            </a:xfrm>
            <a:custGeom>
              <a:avLst/>
              <a:gdLst>
                <a:gd name="T0" fmla="*/ 454 w 454"/>
                <a:gd name="T1" fmla="*/ 170 h 340"/>
                <a:gd name="T2" fmla="*/ 448 w 454"/>
                <a:gd name="T3" fmla="*/ 204 h 340"/>
                <a:gd name="T4" fmla="*/ 436 w 454"/>
                <a:gd name="T5" fmla="*/ 236 h 340"/>
                <a:gd name="T6" fmla="*/ 414 w 454"/>
                <a:gd name="T7" fmla="*/ 266 h 340"/>
                <a:gd name="T8" fmla="*/ 386 w 454"/>
                <a:gd name="T9" fmla="*/ 290 h 340"/>
                <a:gd name="T10" fmla="*/ 354 w 454"/>
                <a:gd name="T11" fmla="*/ 310 h 340"/>
                <a:gd name="T12" fmla="*/ 314 w 454"/>
                <a:gd name="T13" fmla="*/ 326 h 340"/>
                <a:gd name="T14" fmla="*/ 272 w 454"/>
                <a:gd name="T15" fmla="*/ 336 h 340"/>
                <a:gd name="T16" fmla="*/ 226 w 454"/>
                <a:gd name="T17" fmla="*/ 340 h 340"/>
                <a:gd name="T18" fmla="*/ 204 w 454"/>
                <a:gd name="T19" fmla="*/ 340 h 340"/>
                <a:gd name="T20" fmla="*/ 160 w 454"/>
                <a:gd name="T21" fmla="*/ 332 h 340"/>
                <a:gd name="T22" fmla="*/ 118 w 454"/>
                <a:gd name="T23" fmla="*/ 320 h 340"/>
                <a:gd name="T24" fmla="*/ 82 w 454"/>
                <a:gd name="T25" fmla="*/ 302 h 340"/>
                <a:gd name="T26" fmla="*/ 52 w 454"/>
                <a:gd name="T27" fmla="*/ 278 h 340"/>
                <a:gd name="T28" fmla="*/ 28 w 454"/>
                <a:gd name="T29" fmla="*/ 252 h 340"/>
                <a:gd name="T30" fmla="*/ 10 w 454"/>
                <a:gd name="T31" fmla="*/ 220 h 340"/>
                <a:gd name="T32" fmla="*/ 0 w 454"/>
                <a:gd name="T33" fmla="*/ 188 h 340"/>
                <a:gd name="T34" fmla="*/ 0 w 454"/>
                <a:gd name="T35" fmla="*/ 170 h 340"/>
                <a:gd name="T36" fmla="*/ 4 w 454"/>
                <a:gd name="T37" fmla="*/ 136 h 340"/>
                <a:gd name="T38" fmla="*/ 18 w 454"/>
                <a:gd name="T39" fmla="*/ 104 h 340"/>
                <a:gd name="T40" fmla="*/ 38 w 454"/>
                <a:gd name="T41" fmla="*/ 76 h 340"/>
                <a:gd name="T42" fmla="*/ 66 w 454"/>
                <a:gd name="T43" fmla="*/ 50 h 340"/>
                <a:gd name="T44" fmla="*/ 100 w 454"/>
                <a:gd name="T45" fmla="*/ 30 h 340"/>
                <a:gd name="T46" fmla="*/ 138 w 454"/>
                <a:gd name="T47" fmla="*/ 14 h 340"/>
                <a:gd name="T48" fmla="*/ 180 w 454"/>
                <a:gd name="T49" fmla="*/ 4 h 340"/>
                <a:gd name="T50" fmla="*/ 226 w 454"/>
                <a:gd name="T51" fmla="*/ 0 h 340"/>
                <a:gd name="T52" fmla="*/ 250 w 454"/>
                <a:gd name="T53" fmla="*/ 2 h 340"/>
                <a:gd name="T54" fmla="*/ 294 w 454"/>
                <a:gd name="T55" fmla="*/ 8 h 340"/>
                <a:gd name="T56" fmla="*/ 334 w 454"/>
                <a:gd name="T57" fmla="*/ 20 h 340"/>
                <a:gd name="T58" fmla="*/ 370 w 454"/>
                <a:gd name="T59" fmla="*/ 40 h 340"/>
                <a:gd name="T60" fmla="*/ 402 w 454"/>
                <a:gd name="T61" fmla="*/ 62 h 340"/>
                <a:gd name="T62" fmla="*/ 426 w 454"/>
                <a:gd name="T63" fmla="*/ 90 h 340"/>
                <a:gd name="T64" fmla="*/ 442 w 454"/>
                <a:gd name="T65" fmla="*/ 120 h 340"/>
                <a:gd name="T66" fmla="*/ 452 w 454"/>
                <a:gd name="T67" fmla="*/ 152 h 340"/>
                <a:gd name="T68" fmla="*/ 454 w 454"/>
                <a:gd name="T6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4" h="340">
                  <a:moveTo>
                    <a:pt x="454" y="170"/>
                  </a:moveTo>
                  <a:lnTo>
                    <a:pt x="454" y="170"/>
                  </a:lnTo>
                  <a:lnTo>
                    <a:pt x="452" y="188"/>
                  </a:lnTo>
                  <a:lnTo>
                    <a:pt x="448" y="204"/>
                  </a:lnTo>
                  <a:lnTo>
                    <a:pt x="442" y="220"/>
                  </a:lnTo>
                  <a:lnTo>
                    <a:pt x="436" y="236"/>
                  </a:lnTo>
                  <a:lnTo>
                    <a:pt x="426" y="252"/>
                  </a:lnTo>
                  <a:lnTo>
                    <a:pt x="414" y="266"/>
                  </a:lnTo>
                  <a:lnTo>
                    <a:pt x="402" y="278"/>
                  </a:lnTo>
                  <a:lnTo>
                    <a:pt x="386" y="290"/>
                  </a:lnTo>
                  <a:lnTo>
                    <a:pt x="370" y="302"/>
                  </a:lnTo>
                  <a:lnTo>
                    <a:pt x="354" y="310"/>
                  </a:lnTo>
                  <a:lnTo>
                    <a:pt x="334" y="320"/>
                  </a:lnTo>
                  <a:lnTo>
                    <a:pt x="314" y="326"/>
                  </a:lnTo>
                  <a:lnTo>
                    <a:pt x="294" y="332"/>
                  </a:lnTo>
                  <a:lnTo>
                    <a:pt x="272" y="336"/>
                  </a:lnTo>
                  <a:lnTo>
                    <a:pt x="250" y="340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04" y="340"/>
                  </a:lnTo>
                  <a:lnTo>
                    <a:pt x="180" y="336"/>
                  </a:lnTo>
                  <a:lnTo>
                    <a:pt x="160" y="332"/>
                  </a:lnTo>
                  <a:lnTo>
                    <a:pt x="138" y="326"/>
                  </a:lnTo>
                  <a:lnTo>
                    <a:pt x="118" y="320"/>
                  </a:lnTo>
                  <a:lnTo>
                    <a:pt x="100" y="310"/>
                  </a:lnTo>
                  <a:lnTo>
                    <a:pt x="82" y="302"/>
                  </a:lnTo>
                  <a:lnTo>
                    <a:pt x="66" y="290"/>
                  </a:lnTo>
                  <a:lnTo>
                    <a:pt x="52" y="278"/>
                  </a:lnTo>
                  <a:lnTo>
                    <a:pt x="38" y="266"/>
                  </a:lnTo>
                  <a:lnTo>
                    <a:pt x="28" y="252"/>
                  </a:lnTo>
                  <a:lnTo>
                    <a:pt x="18" y="236"/>
                  </a:lnTo>
                  <a:lnTo>
                    <a:pt x="10" y="220"/>
                  </a:lnTo>
                  <a:lnTo>
                    <a:pt x="4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4" y="136"/>
                  </a:lnTo>
                  <a:lnTo>
                    <a:pt x="10" y="120"/>
                  </a:lnTo>
                  <a:lnTo>
                    <a:pt x="18" y="104"/>
                  </a:lnTo>
                  <a:lnTo>
                    <a:pt x="28" y="90"/>
                  </a:lnTo>
                  <a:lnTo>
                    <a:pt x="38" y="76"/>
                  </a:lnTo>
                  <a:lnTo>
                    <a:pt x="52" y="62"/>
                  </a:lnTo>
                  <a:lnTo>
                    <a:pt x="66" y="50"/>
                  </a:lnTo>
                  <a:lnTo>
                    <a:pt x="82" y="40"/>
                  </a:lnTo>
                  <a:lnTo>
                    <a:pt x="100" y="30"/>
                  </a:lnTo>
                  <a:lnTo>
                    <a:pt x="118" y="20"/>
                  </a:lnTo>
                  <a:lnTo>
                    <a:pt x="138" y="14"/>
                  </a:lnTo>
                  <a:lnTo>
                    <a:pt x="160" y="8"/>
                  </a:lnTo>
                  <a:lnTo>
                    <a:pt x="180" y="4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4"/>
                  </a:lnTo>
                  <a:lnTo>
                    <a:pt x="294" y="8"/>
                  </a:lnTo>
                  <a:lnTo>
                    <a:pt x="314" y="14"/>
                  </a:lnTo>
                  <a:lnTo>
                    <a:pt x="334" y="20"/>
                  </a:lnTo>
                  <a:lnTo>
                    <a:pt x="354" y="30"/>
                  </a:lnTo>
                  <a:lnTo>
                    <a:pt x="370" y="40"/>
                  </a:lnTo>
                  <a:lnTo>
                    <a:pt x="386" y="50"/>
                  </a:lnTo>
                  <a:lnTo>
                    <a:pt x="402" y="62"/>
                  </a:lnTo>
                  <a:lnTo>
                    <a:pt x="414" y="76"/>
                  </a:lnTo>
                  <a:lnTo>
                    <a:pt x="426" y="90"/>
                  </a:lnTo>
                  <a:lnTo>
                    <a:pt x="436" y="104"/>
                  </a:lnTo>
                  <a:lnTo>
                    <a:pt x="442" y="120"/>
                  </a:lnTo>
                  <a:lnTo>
                    <a:pt x="448" y="136"/>
                  </a:lnTo>
                  <a:lnTo>
                    <a:pt x="452" y="152"/>
                  </a:lnTo>
                  <a:lnTo>
                    <a:pt x="454" y="170"/>
                  </a:lnTo>
                  <a:lnTo>
                    <a:pt x="454" y="17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0" name="Rectangle 102"/>
            <p:cNvSpPr>
              <a:spLocks noChangeArrowheads="1"/>
            </p:cNvSpPr>
            <p:nvPr/>
          </p:nvSpPr>
          <p:spPr bwMode="auto">
            <a:xfrm>
              <a:off x="5694363" y="2633663"/>
              <a:ext cx="1463674" cy="3111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1" name="Rectangle 103"/>
            <p:cNvSpPr>
              <a:spLocks noChangeArrowheads="1"/>
            </p:cNvSpPr>
            <p:nvPr/>
          </p:nvSpPr>
          <p:spPr bwMode="auto">
            <a:xfrm>
              <a:off x="5694362" y="2633663"/>
              <a:ext cx="1463675" cy="3111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2" name="Rectangle 104"/>
            <p:cNvSpPr>
              <a:spLocks noChangeArrowheads="1"/>
            </p:cNvSpPr>
            <p:nvPr/>
          </p:nvSpPr>
          <p:spPr bwMode="auto">
            <a:xfrm>
              <a:off x="5005388" y="2087563"/>
              <a:ext cx="2152650" cy="317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3" name="Rectangle 105"/>
            <p:cNvSpPr>
              <a:spLocks noChangeArrowheads="1"/>
            </p:cNvSpPr>
            <p:nvPr/>
          </p:nvSpPr>
          <p:spPr bwMode="auto">
            <a:xfrm>
              <a:off x="5005388" y="2087563"/>
              <a:ext cx="2152650" cy="317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4" name="Rectangle 106"/>
            <p:cNvSpPr>
              <a:spLocks noChangeArrowheads="1"/>
            </p:cNvSpPr>
            <p:nvPr/>
          </p:nvSpPr>
          <p:spPr bwMode="auto">
            <a:xfrm>
              <a:off x="5815012" y="3176588"/>
              <a:ext cx="1804565" cy="441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5" name="Rectangle 107"/>
            <p:cNvSpPr>
              <a:spLocks noChangeArrowheads="1"/>
            </p:cNvSpPr>
            <p:nvPr/>
          </p:nvSpPr>
          <p:spPr bwMode="auto">
            <a:xfrm>
              <a:off x="5815012" y="3176588"/>
              <a:ext cx="1804566" cy="441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6" name="Rectangle 108"/>
            <p:cNvSpPr>
              <a:spLocks noChangeArrowheads="1"/>
            </p:cNvSpPr>
            <p:nvPr/>
          </p:nvSpPr>
          <p:spPr bwMode="auto">
            <a:xfrm>
              <a:off x="3900488" y="4684713"/>
              <a:ext cx="1193800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7" name="Rectangle 109"/>
            <p:cNvSpPr>
              <a:spLocks noChangeArrowheads="1"/>
            </p:cNvSpPr>
            <p:nvPr/>
          </p:nvSpPr>
          <p:spPr bwMode="auto">
            <a:xfrm>
              <a:off x="3900488" y="4684713"/>
              <a:ext cx="1193800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8" name="Rectangle 110"/>
            <p:cNvSpPr>
              <a:spLocks noChangeArrowheads="1"/>
            </p:cNvSpPr>
            <p:nvPr/>
          </p:nvSpPr>
          <p:spPr bwMode="auto">
            <a:xfrm>
              <a:off x="5081588" y="2122488"/>
              <a:ext cx="20919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Lorsque le consultant a écrit « A »,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des membres de groupe a pensé à « AH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9" name="Rectangle 141"/>
            <p:cNvSpPr>
              <a:spLocks noChangeArrowheads="1"/>
            </p:cNvSpPr>
            <p:nvPr/>
          </p:nvSpPr>
          <p:spPr bwMode="auto">
            <a:xfrm>
              <a:off x="5761038" y="2666842"/>
              <a:ext cx="135453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AQ et AJ sont venus à l’esprit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 autre participant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6" name="Rectangle 158"/>
            <p:cNvSpPr>
              <a:spLocks noChangeArrowheads="1"/>
            </p:cNvSpPr>
            <p:nvPr/>
          </p:nvSpPr>
          <p:spPr bwMode="auto">
            <a:xfrm>
              <a:off x="5894388" y="3219808"/>
              <a:ext cx="164307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troisième participant a pensé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une nouvelle idée, sans lien direct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avec A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56" name="Rectangle 188"/>
            <p:cNvSpPr>
              <a:spLocks noChangeArrowheads="1"/>
            </p:cNvSpPr>
            <p:nvPr/>
          </p:nvSpPr>
          <p:spPr bwMode="auto">
            <a:xfrm>
              <a:off x="3957638" y="4729163"/>
              <a:ext cx="113011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L’idée C laisse le groupe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totalement indifférent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209"/>
            <p:cNvSpPr>
              <a:spLocks noChangeArrowheads="1"/>
            </p:cNvSpPr>
            <p:nvPr/>
          </p:nvSpPr>
          <p:spPr bwMode="auto">
            <a:xfrm>
              <a:off x="3581665" y="3763963"/>
              <a:ext cx="43762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Idée, mot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départ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15"/>
            <p:cNvSpPr>
              <a:spLocks noChangeArrowheads="1"/>
            </p:cNvSpPr>
            <p:nvPr/>
          </p:nvSpPr>
          <p:spPr bwMode="auto">
            <a:xfrm>
              <a:off x="4376738" y="3116263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16"/>
            <p:cNvSpPr>
              <a:spLocks noChangeArrowheads="1"/>
            </p:cNvSpPr>
            <p:nvPr/>
          </p:nvSpPr>
          <p:spPr bwMode="auto">
            <a:xfrm>
              <a:off x="3240088" y="309086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4" name="Rectangle 217"/>
            <p:cNvSpPr>
              <a:spLocks noChangeArrowheads="1"/>
            </p:cNvSpPr>
            <p:nvPr/>
          </p:nvSpPr>
          <p:spPr bwMode="auto">
            <a:xfrm>
              <a:off x="4745038" y="3795713"/>
              <a:ext cx="62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Z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5" name="Rectangle 218"/>
            <p:cNvSpPr>
              <a:spLocks noChangeArrowheads="1"/>
            </p:cNvSpPr>
            <p:nvPr/>
          </p:nvSpPr>
          <p:spPr bwMode="auto">
            <a:xfrm>
              <a:off x="2481263" y="3757613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7" name="Rectangle 219"/>
            <p:cNvSpPr>
              <a:spLocks noChangeArrowheads="1"/>
            </p:cNvSpPr>
            <p:nvPr/>
          </p:nvSpPr>
          <p:spPr bwMode="auto">
            <a:xfrm>
              <a:off x="3211513" y="4529138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8" name="Rectangle 220"/>
            <p:cNvSpPr>
              <a:spLocks noChangeArrowheads="1"/>
            </p:cNvSpPr>
            <p:nvPr/>
          </p:nvSpPr>
          <p:spPr bwMode="auto">
            <a:xfrm>
              <a:off x="4459288" y="4351338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9" name="Rectangle 221"/>
            <p:cNvSpPr>
              <a:spLocks noChangeArrowheads="1"/>
            </p:cNvSpPr>
            <p:nvPr/>
          </p:nvSpPr>
          <p:spPr bwMode="auto">
            <a:xfrm>
              <a:off x="3878263" y="2452688"/>
              <a:ext cx="62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0" name="Rectangle 222"/>
            <p:cNvSpPr>
              <a:spLocks noChangeArrowheads="1"/>
            </p:cNvSpPr>
            <p:nvPr/>
          </p:nvSpPr>
          <p:spPr bwMode="auto">
            <a:xfrm>
              <a:off x="4548188" y="2363788"/>
              <a:ext cx="14266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AH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1" name="Rectangle 223"/>
            <p:cNvSpPr>
              <a:spLocks noChangeArrowheads="1"/>
            </p:cNvSpPr>
            <p:nvPr/>
          </p:nvSpPr>
          <p:spPr bwMode="auto">
            <a:xfrm>
              <a:off x="5186363" y="2579688"/>
              <a:ext cx="14266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AH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2" name="Rectangle 224"/>
            <p:cNvSpPr>
              <a:spLocks noChangeArrowheads="1"/>
            </p:cNvSpPr>
            <p:nvPr/>
          </p:nvSpPr>
          <p:spPr bwMode="auto">
            <a:xfrm>
              <a:off x="5351463" y="2982913"/>
              <a:ext cx="1202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AJ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3" name="Rectangle 225"/>
            <p:cNvSpPr>
              <a:spLocks noChangeArrowheads="1"/>
            </p:cNvSpPr>
            <p:nvPr/>
          </p:nvSpPr>
          <p:spPr bwMode="auto">
            <a:xfrm>
              <a:off x="5091113" y="3281363"/>
              <a:ext cx="961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W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51742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SÉLECTION DES IDÉES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113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0" y="384818"/>
                <a:ext cx="6932516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FAVORISER LA PRODUCTION D’IDÉES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AVEC UNE CARTE MENTALE (MIND MAPPING)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958975" y="2718445"/>
            <a:ext cx="5226050" cy="211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Line 6"/>
          <p:cNvSpPr>
            <a:spLocks noChangeShapeType="1"/>
          </p:cNvSpPr>
          <p:nvPr/>
        </p:nvSpPr>
        <p:spPr bwMode="auto">
          <a:xfrm>
            <a:off x="4146550" y="3890020"/>
            <a:ext cx="0" cy="2000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520950" y="3270895"/>
            <a:ext cx="3209925" cy="663575"/>
          </a:xfrm>
          <a:custGeom>
            <a:avLst/>
            <a:gdLst>
              <a:gd name="T0" fmla="*/ 2022 w 2022"/>
              <a:gd name="T1" fmla="*/ 0 h 418"/>
              <a:gd name="T2" fmla="*/ 0 w 2022"/>
              <a:gd name="T3" fmla="*/ 0 h 418"/>
              <a:gd name="T4" fmla="*/ 496 w 2022"/>
              <a:gd name="T5" fmla="*/ 230 h 418"/>
              <a:gd name="T6" fmla="*/ 496 w 2022"/>
              <a:gd name="T7" fmla="*/ 418 h 418"/>
              <a:gd name="T8" fmla="*/ 1526 w 2022"/>
              <a:gd name="T9" fmla="*/ 418 h 418"/>
              <a:gd name="T10" fmla="*/ 1526 w 2022"/>
              <a:gd name="T11" fmla="*/ 232 h 418"/>
              <a:gd name="T12" fmla="*/ 2022 w 2022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22" h="418">
                <a:moveTo>
                  <a:pt x="2022" y="0"/>
                </a:moveTo>
                <a:lnTo>
                  <a:pt x="0" y="0"/>
                </a:lnTo>
                <a:lnTo>
                  <a:pt x="496" y="230"/>
                </a:lnTo>
                <a:lnTo>
                  <a:pt x="496" y="418"/>
                </a:lnTo>
                <a:lnTo>
                  <a:pt x="1526" y="418"/>
                </a:lnTo>
                <a:lnTo>
                  <a:pt x="1526" y="232"/>
                </a:lnTo>
                <a:lnTo>
                  <a:pt x="2022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520950" y="3270895"/>
            <a:ext cx="3209925" cy="663575"/>
          </a:xfrm>
          <a:custGeom>
            <a:avLst/>
            <a:gdLst>
              <a:gd name="T0" fmla="*/ 2022 w 2022"/>
              <a:gd name="T1" fmla="*/ 0 h 418"/>
              <a:gd name="T2" fmla="*/ 0 w 2022"/>
              <a:gd name="T3" fmla="*/ 0 h 418"/>
              <a:gd name="T4" fmla="*/ 496 w 2022"/>
              <a:gd name="T5" fmla="*/ 230 h 418"/>
              <a:gd name="T6" fmla="*/ 496 w 2022"/>
              <a:gd name="T7" fmla="*/ 418 h 418"/>
              <a:gd name="T8" fmla="*/ 1526 w 2022"/>
              <a:gd name="T9" fmla="*/ 418 h 418"/>
              <a:gd name="T10" fmla="*/ 1526 w 2022"/>
              <a:gd name="T11" fmla="*/ 232 h 418"/>
              <a:gd name="T12" fmla="*/ 2022 w 2022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22" h="418">
                <a:moveTo>
                  <a:pt x="2022" y="0"/>
                </a:moveTo>
                <a:lnTo>
                  <a:pt x="0" y="0"/>
                </a:lnTo>
                <a:lnTo>
                  <a:pt x="496" y="230"/>
                </a:lnTo>
                <a:lnTo>
                  <a:pt x="496" y="418"/>
                </a:lnTo>
                <a:lnTo>
                  <a:pt x="1526" y="418"/>
                </a:lnTo>
                <a:lnTo>
                  <a:pt x="1526" y="232"/>
                </a:lnTo>
                <a:lnTo>
                  <a:pt x="2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6518275" y="4251970"/>
            <a:ext cx="663575" cy="574675"/>
          </a:xfrm>
          <a:custGeom>
            <a:avLst/>
            <a:gdLst>
              <a:gd name="T0" fmla="*/ 208 w 418"/>
              <a:gd name="T1" fmla="*/ 0 h 362"/>
              <a:gd name="T2" fmla="*/ 208 w 418"/>
              <a:gd name="T3" fmla="*/ 0 h 362"/>
              <a:gd name="T4" fmla="*/ 166 w 418"/>
              <a:gd name="T5" fmla="*/ 0 h 362"/>
              <a:gd name="T6" fmla="*/ 128 w 418"/>
              <a:gd name="T7" fmla="*/ 4 h 362"/>
              <a:gd name="T8" fmla="*/ 92 w 418"/>
              <a:gd name="T9" fmla="*/ 8 h 362"/>
              <a:gd name="T10" fmla="*/ 60 w 418"/>
              <a:gd name="T11" fmla="*/ 14 h 362"/>
              <a:gd name="T12" fmla="*/ 36 w 418"/>
              <a:gd name="T13" fmla="*/ 22 h 362"/>
              <a:gd name="T14" fmla="*/ 16 w 418"/>
              <a:gd name="T15" fmla="*/ 30 h 362"/>
              <a:gd name="T16" fmla="*/ 8 w 418"/>
              <a:gd name="T17" fmla="*/ 34 h 362"/>
              <a:gd name="T18" fmla="*/ 4 w 418"/>
              <a:gd name="T19" fmla="*/ 40 h 362"/>
              <a:gd name="T20" fmla="*/ 0 w 418"/>
              <a:gd name="T21" fmla="*/ 44 h 362"/>
              <a:gd name="T22" fmla="*/ 0 w 418"/>
              <a:gd name="T23" fmla="*/ 50 h 362"/>
              <a:gd name="T24" fmla="*/ 0 w 418"/>
              <a:gd name="T25" fmla="*/ 312 h 362"/>
              <a:gd name="T26" fmla="*/ 0 w 418"/>
              <a:gd name="T27" fmla="*/ 312 h 362"/>
              <a:gd name="T28" fmla="*/ 0 w 418"/>
              <a:gd name="T29" fmla="*/ 318 h 362"/>
              <a:gd name="T30" fmla="*/ 4 w 418"/>
              <a:gd name="T31" fmla="*/ 322 h 362"/>
              <a:gd name="T32" fmla="*/ 8 w 418"/>
              <a:gd name="T33" fmla="*/ 328 h 362"/>
              <a:gd name="T34" fmla="*/ 16 w 418"/>
              <a:gd name="T35" fmla="*/ 332 h 362"/>
              <a:gd name="T36" fmla="*/ 36 w 418"/>
              <a:gd name="T37" fmla="*/ 340 h 362"/>
              <a:gd name="T38" fmla="*/ 60 w 418"/>
              <a:gd name="T39" fmla="*/ 346 h 362"/>
              <a:gd name="T40" fmla="*/ 92 w 418"/>
              <a:gd name="T41" fmla="*/ 352 h 362"/>
              <a:gd name="T42" fmla="*/ 128 w 418"/>
              <a:gd name="T43" fmla="*/ 358 h 362"/>
              <a:gd name="T44" fmla="*/ 166 w 418"/>
              <a:gd name="T45" fmla="*/ 360 h 362"/>
              <a:gd name="T46" fmla="*/ 208 w 418"/>
              <a:gd name="T47" fmla="*/ 362 h 362"/>
              <a:gd name="T48" fmla="*/ 208 w 418"/>
              <a:gd name="T49" fmla="*/ 362 h 362"/>
              <a:gd name="T50" fmla="*/ 250 w 418"/>
              <a:gd name="T51" fmla="*/ 360 h 362"/>
              <a:gd name="T52" fmla="*/ 290 w 418"/>
              <a:gd name="T53" fmla="*/ 358 h 362"/>
              <a:gd name="T54" fmla="*/ 326 w 418"/>
              <a:gd name="T55" fmla="*/ 352 h 362"/>
              <a:gd name="T56" fmla="*/ 358 w 418"/>
              <a:gd name="T57" fmla="*/ 346 h 362"/>
              <a:gd name="T58" fmla="*/ 384 w 418"/>
              <a:gd name="T59" fmla="*/ 340 h 362"/>
              <a:gd name="T60" fmla="*/ 402 w 418"/>
              <a:gd name="T61" fmla="*/ 332 h 362"/>
              <a:gd name="T62" fmla="*/ 410 w 418"/>
              <a:gd name="T63" fmla="*/ 328 h 362"/>
              <a:gd name="T64" fmla="*/ 414 w 418"/>
              <a:gd name="T65" fmla="*/ 322 h 362"/>
              <a:gd name="T66" fmla="*/ 418 w 418"/>
              <a:gd name="T67" fmla="*/ 318 h 362"/>
              <a:gd name="T68" fmla="*/ 418 w 418"/>
              <a:gd name="T69" fmla="*/ 312 h 362"/>
              <a:gd name="T70" fmla="*/ 418 w 418"/>
              <a:gd name="T71" fmla="*/ 50 h 362"/>
              <a:gd name="T72" fmla="*/ 418 w 418"/>
              <a:gd name="T73" fmla="*/ 50 h 362"/>
              <a:gd name="T74" fmla="*/ 418 w 418"/>
              <a:gd name="T75" fmla="*/ 44 h 362"/>
              <a:gd name="T76" fmla="*/ 414 w 418"/>
              <a:gd name="T77" fmla="*/ 40 h 362"/>
              <a:gd name="T78" fmla="*/ 410 w 418"/>
              <a:gd name="T79" fmla="*/ 34 h 362"/>
              <a:gd name="T80" fmla="*/ 402 w 418"/>
              <a:gd name="T81" fmla="*/ 30 h 362"/>
              <a:gd name="T82" fmla="*/ 384 w 418"/>
              <a:gd name="T83" fmla="*/ 22 h 362"/>
              <a:gd name="T84" fmla="*/ 358 w 418"/>
              <a:gd name="T85" fmla="*/ 14 h 362"/>
              <a:gd name="T86" fmla="*/ 326 w 418"/>
              <a:gd name="T87" fmla="*/ 8 h 362"/>
              <a:gd name="T88" fmla="*/ 290 w 418"/>
              <a:gd name="T89" fmla="*/ 4 h 362"/>
              <a:gd name="T90" fmla="*/ 250 w 418"/>
              <a:gd name="T91" fmla="*/ 0 h 362"/>
              <a:gd name="T92" fmla="*/ 208 w 418"/>
              <a:gd name="T93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8" h="362">
                <a:moveTo>
                  <a:pt x="208" y="0"/>
                </a:move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  <a:lnTo>
                  <a:pt x="0" y="312"/>
                </a:lnTo>
                <a:lnTo>
                  <a:pt x="0" y="312"/>
                </a:lnTo>
                <a:lnTo>
                  <a:pt x="0" y="318"/>
                </a:lnTo>
                <a:lnTo>
                  <a:pt x="4" y="322"/>
                </a:lnTo>
                <a:lnTo>
                  <a:pt x="8" y="328"/>
                </a:lnTo>
                <a:lnTo>
                  <a:pt x="16" y="332"/>
                </a:lnTo>
                <a:lnTo>
                  <a:pt x="36" y="340"/>
                </a:lnTo>
                <a:lnTo>
                  <a:pt x="60" y="346"/>
                </a:lnTo>
                <a:lnTo>
                  <a:pt x="92" y="352"/>
                </a:lnTo>
                <a:lnTo>
                  <a:pt x="128" y="358"/>
                </a:lnTo>
                <a:lnTo>
                  <a:pt x="166" y="360"/>
                </a:lnTo>
                <a:lnTo>
                  <a:pt x="208" y="362"/>
                </a:lnTo>
                <a:lnTo>
                  <a:pt x="208" y="362"/>
                </a:lnTo>
                <a:lnTo>
                  <a:pt x="250" y="360"/>
                </a:lnTo>
                <a:lnTo>
                  <a:pt x="290" y="358"/>
                </a:lnTo>
                <a:lnTo>
                  <a:pt x="326" y="352"/>
                </a:lnTo>
                <a:lnTo>
                  <a:pt x="358" y="346"/>
                </a:lnTo>
                <a:lnTo>
                  <a:pt x="384" y="340"/>
                </a:lnTo>
                <a:lnTo>
                  <a:pt x="402" y="332"/>
                </a:lnTo>
                <a:lnTo>
                  <a:pt x="410" y="328"/>
                </a:lnTo>
                <a:lnTo>
                  <a:pt x="414" y="322"/>
                </a:lnTo>
                <a:lnTo>
                  <a:pt x="418" y="318"/>
                </a:lnTo>
                <a:lnTo>
                  <a:pt x="418" y="312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  <a:close/>
              </a:path>
            </a:pathLst>
          </a:custGeom>
          <a:solidFill>
            <a:srgbClr val="EBCBC1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6518275" y="4251970"/>
            <a:ext cx="663575" cy="574675"/>
          </a:xfrm>
          <a:custGeom>
            <a:avLst/>
            <a:gdLst>
              <a:gd name="T0" fmla="*/ 208 w 418"/>
              <a:gd name="T1" fmla="*/ 0 h 362"/>
              <a:gd name="T2" fmla="*/ 208 w 418"/>
              <a:gd name="T3" fmla="*/ 0 h 362"/>
              <a:gd name="T4" fmla="*/ 166 w 418"/>
              <a:gd name="T5" fmla="*/ 0 h 362"/>
              <a:gd name="T6" fmla="*/ 128 w 418"/>
              <a:gd name="T7" fmla="*/ 4 h 362"/>
              <a:gd name="T8" fmla="*/ 92 w 418"/>
              <a:gd name="T9" fmla="*/ 8 h 362"/>
              <a:gd name="T10" fmla="*/ 60 w 418"/>
              <a:gd name="T11" fmla="*/ 14 h 362"/>
              <a:gd name="T12" fmla="*/ 36 w 418"/>
              <a:gd name="T13" fmla="*/ 22 h 362"/>
              <a:gd name="T14" fmla="*/ 16 w 418"/>
              <a:gd name="T15" fmla="*/ 30 h 362"/>
              <a:gd name="T16" fmla="*/ 8 w 418"/>
              <a:gd name="T17" fmla="*/ 34 h 362"/>
              <a:gd name="T18" fmla="*/ 4 w 418"/>
              <a:gd name="T19" fmla="*/ 40 h 362"/>
              <a:gd name="T20" fmla="*/ 0 w 418"/>
              <a:gd name="T21" fmla="*/ 44 h 362"/>
              <a:gd name="T22" fmla="*/ 0 w 418"/>
              <a:gd name="T23" fmla="*/ 50 h 362"/>
              <a:gd name="T24" fmla="*/ 0 w 418"/>
              <a:gd name="T25" fmla="*/ 312 h 362"/>
              <a:gd name="T26" fmla="*/ 0 w 418"/>
              <a:gd name="T27" fmla="*/ 312 h 362"/>
              <a:gd name="T28" fmla="*/ 0 w 418"/>
              <a:gd name="T29" fmla="*/ 318 h 362"/>
              <a:gd name="T30" fmla="*/ 4 w 418"/>
              <a:gd name="T31" fmla="*/ 322 h 362"/>
              <a:gd name="T32" fmla="*/ 8 w 418"/>
              <a:gd name="T33" fmla="*/ 328 h 362"/>
              <a:gd name="T34" fmla="*/ 16 w 418"/>
              <a:gd name="T35" fmla="*/ 332 h 362"/>
              <a:gd name="T36" fmla="*/ 36 w 418"/>
              <a:gd name="T37" fmla="*/ 340 h 362"/>
              <a:gd name="T38" fmla="*/ 60 w 418"/>
              <a:gd name="T39" fmla="*/ 346 h 362"/>
              <a:gd name="T40" fmla="*/ 92 w 418"/>
              <a:gd name="T41" fmla="*/ 352 h 362"/>
              <a:gd name="T42" fmla="*/ 128 w 418"/>
              <a:gd name="T43" fmla="*/ 358 h 362"/>
              <a:gd name="T44" fmla="*/ 166 w 418"/>
              <a:gd name="T45" fmla="*/ 360 h 362"/>
              <a:gd name="T46" fmla="*/ 208 w 418"/>
              <a:gd name="T47" fmla="*/ 362 h 362"/>
              <a:gd name="T48" fmla="*/ 208 w 418"/>
              <a:gd name="T49" fmla="*/ 362 h 362"/>
              <a:gd name="T50" fmla="*/ 250 w 418"/>
              <a:gd name="T51" fmla="*/ 360 h 362"/>
              <a:gd name="T52" fmla="*/ 290 w 418"/>
              <a:gd name="T53" fmla="*/ 358 h 362"/>
              <a:gd name="T54" fmla="*/ 326 w 418"/>
              <a:gd name="T55" fmla="*/ 352 h 362"/>
              <a:gd name="T56" fmla="*/ 358 w 418"/>
              <a:gd name="T57" fmla="*/ 346 h 362"/>
              <a:gd name="T58" fmla="*/ 384 w 418"/>
              <a:gd name="T59" fmla="*/ 340 h 362"/>
              <a:gd name="T60" fmla="*/ 402 w 418"/>
              <a:gd name="T61" fmla="*/ 332 h 362"/>
              <a:gd name="T62" fmla="*/ 410 w 418"/>
              <a:gd name="T63" fmla="*/ 328 h 362"/>
              <a:gd name="T64" fmla="*/ 414 w 418"/>
              <a:gd name="T65" fmla="*/ 322 h 362"/>
              <a:gd name="T66" fmla="*/ 418 w 418"/>
              <a:gd name="T67" fmla="*/ 318 h 362"/>
              <a:gd name="T68" fmla="*/ 418 w 418"/>
              <a:gd name="T69" fmla="*/ 312 h 362"/>
              <a:gd name="T70" fmla="*/ 418 w 418"/>
              <a:gd name="T71" fmla="*/ 50 h 362"/>
              <a:gd name="T72" fmla="*/ 418 w 418"/>
              <a:gd name="T73" fmla="*/ 50 h 362"/>
              <a:gd name="T74" fmla="*/ 418 w 418"/>
              <a:gd name="T75" fmla="*/ 44 h 362"/>
              <a:gd name="T76" fmla="*/ 414 w 418"/>
              <a:gd name="T77" fmla="*/ 40 h 362"/>
              <a:gd name="T78" fmla="*/ 410 w 418"/>
              <a:gd name="T79" fmla="*/ 34 h 362"/>
              <a:gd name="T80" fmla="*/ 402 w 418"/>
              <a:gd name="T81" fmla="*/ 30 h 362"/>
              <a:gd name="T82" fmla="*/ 384 w 418"/>
              <a:gd name="T83" fmla="*/ 22 h 362"/>
              <a:gd name="T84" fmla="*/ 358 w 418"/>
              <a:gd name="T85" fmla="*/ 14 h 362"/>
              <a:gd name="T86" fmla="*/ 326 w 418"/>
              <a:gd name="T87" fmla="*/ 8 h 362"/>
              <a:gd name="T88" fmla="*/ 290 w 418"/>
              <a:gd name="T89" fmla="*/ 4 h 362"/>
              <a:gd name="T90" fmla="*/ 250 w 418"/>
              <a:gd name="T91" fmla="*/ 0 h 362"/>
              <a:gd name="T92" fmla="*/ 208 w 418"/>
              <a:gd name="T93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8" h="362">
                <a:moveTo>
                  <a:pt x="208" y="0"/>
                </a:move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  <a:lnTo>
                  <a:pt x="0" y="312"/>
                </a:lnTo>
                <a:lnTo>
                  <a:pt x="0" y="312"/>
                </a:lnTo>
                <a:lnTo>
                  <a:pt x="0" y="318"/>
                </a:lnTo>
                <a:lnTo>
                  <a:pt x="4" y="322"/>
                </a:lnTo>
                <a:lnTo>
                  <a:pt x="8" y="328"/>
                </a:lnTo>
                <a:lnTo>
                  <a:pt x="16" y="332"/>
                </a:lnTo>
                <a:lnTo>
                  <a:pt x="36" y="340"/>
                </a:lnTo>
                <a:lnTo>
                  <a:pt x="60" y="346"/>
                </a:lnTo>
                <a:lnTo>
                  <a:pt x="92" y="352"/>
                </a:lnTo>
                <a:lnTo>
                  <a:pt x="128" y="358"/>
                </a:lnTo>
                <a:lnTo>
                  <a:pt x="166" y="360"/>
                </a:lnTo>
                <a:lnTo>
                  <a:pt x="208" y="362"/>
                </a:lnTo>
                <a:lnTo>
                  <a:pt x="208" y="362"/>
                </a:lnTo>
                <a:lnTo>
                  <a:pt x="250" y="360"/>
                </a:lnTo>
                <a:lnTo>
                  <a:pt x="290" y="358"/>
                </a:lnTo>
                <a:lnTo>
                  <a:pt x="326" y="352"/>
                </a:lnTo>
                <a:lnTo>
                  <a:pt x="358" y="346"/>
                </a:lnTo>
                <a:lnTo>
                  <a:pt x="384" y="340"/>
                </a:lnTo>
                <a:lnTo>
                  <a:pt x="402" y="332"/>
                </a:lnTo>
                <a:lnTo>
                  <a:pt x="410" y="328"/>
                </a:lnTo>
                <a:lnTo>
                  <a:pt x="414" y="322"/>
                </a:lnTo>
                <a:lnTo>
                  <a:pt x="418" y="318"/>
                </a:lnTo>
                <a:lnTo>
                  <a:pt x="418" y="312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6518275" y="4251970"/>
            <a:ext cx="663575" cy="574675"/>
          </a:xfrm>
          <a:custGeom>
            <a:avLst/>
            <a:gdLst>
              <a:gd name="T0" fmla="*/ 208 w 418"/>
              <a:gd name="T1" fmla="*/ 0 h 362"/>
              <a:gd name="T2" fmla="*/ 208 w 418"/>
              <a:gd name="T3" fmla="*/ 0 h 362"/>
              <a:gd name="T4" fmla="*/ 166 w 418"/>
              <a:gd name="T5" fmla="*/ 0 h 362"/>
              <a:gd name="T6" fmla="*/ 128 w 418"/>
              <a:gd name="T7" fmla="*/ 4 h 362"/>
              <a:gd name="T8" fmla="*/ 92 w 418"/>
              <a:gd name="T9" fmla="*/ 8 h 362"/>
              <a:gd name="T10" fmla="*/ 60 w 418"/>
              <a:gd name="T11" fmla="*/ 14 h 362"/>
              <a:gd name="T12" fmla="*/ 36 w 418"/>
              <a:gd name="T13" fmla="*/ 22 h 362"/>
              <a:gd name="T14" fmla="*/ 16 w 418"/>
              <a:gd name="T15" fmla="*/ 30 h 362"/>
              <a:gd name="T16" fmla="*/ 8 w 418"/>
              <a:gd name="T17" fmla="*/ 34 h 362"/>
              <a:gd name="T18" fmla="*/ 4 w 418"/>
              <a:gd name="T19" fmla="*/ 40 h 362"/>
              <a:gd name="T20" fmla="*/ 0 w 418"/>
              <a:gd name="T21" fmla="*/ 44 h 362"/>
              <a:gd name="T22" fmla="*/ 0 w 418"/>
              <a:gd name="T23" fmla="*/ 50 h 362"/>
              <a:gd name="T24" fmla="*/ 0 w 418"/>
              <a:gd name="T25" fmla="*/ 312 h 362"/>
              <a:gd name="T26" fmla="*/ 0 w 418"/>
              <a:gd name="T27" fmla="*/ 312 h 362"/>
              <a:gd name="T28" fmla="*/ 0 w 418"/>
              <a:gd name="T29" fmla="*/ 318 h 362"/>
              <a:gd name="T30" fmla="*/ 4 w 418"/>
              <a:gd name="T31" fmla="*/ 322 h 362"/>
              <a:gd name="T32" fmla="*/ 8 w 418"/>
              <a:gd name="T33" fmla="*/ 328 h 362"/>
              <a:gd name="T34" fmla="*/ 16 w 418"/>
              <a:gd name="T35" fmla="*/ 332 h 362"/>
              <a:gd name="T36" fmla="*/ 36 w 418"/>
              <a:gd name="T37" fmla="*/ 340 h 362"/>
              <a:gd name="T38" fmla="*/ 60 w 418"/>
              <a:gd name="T39" fmla="*/ 346 h 362"/>
              <a:gd name="T40" fmla="*/ 92 w 418"/>
              <a:gd name="T41" fmla="*/ 352 h 362"/>
              <a:gd name="T42" fmla="*/ 128 w 418"/>
              <a:gd name="T43" fmla="*/ 358 h 362"/>
              <a:gd name="T44" fmla="*/ 166 w 418"/>
              <a:gd name="T45" fmla="*/ 360 h 362"/>
              <a:gd name="T46" fmla="*/ 208 w 418"/>
              <a:gd name="T47" fmla="*/ 362 h 362"/>
              <a:gd name="T48" fmla="*/ 208 w 418"/>
              <a:gd name="T49" fmla="*/ 362 h 362"/>
              <a:gd name="T50" fmla="*/ 250 w 418"/>
              <a:gd name="T51" fmla="*/ 360 h 362"/>
              <a:gd name="T52" fmla="*/ 290 w 418"/>
              <a:gd name="T53" fmla="*/ 358 h 362"/>
              <a:gd name="T54" fmla="*/ 326 w 418"/>
              <a:gd name="T55" fmla="*/ 352 h 362"/>
              <a:gd name="T56" fmla="*/ 358 w 418"/>
              <a:gd name="T57" fmla="*/ 346 h 362"/>
              <a:gd name="T58" fmla="*/ 384 w 418"/>
              <a:gd name="T59" fmla="*/ 340 h 362"/>
              <a:gd name="T60" fmla="*/ 402 w 418"/>
              <a:gd name="T61" fmla="*/ 332 h 362"/>
              <a:gd name="T62" fmla="*/ 410 w 418"/>
              <a:gd name="T63" fmla="*/ 328 h 362"/>
              <a:gd name="T64" fmla="*/ 414 w 418"/>
              <a:gd name="T65" fmla="*/ 322 h 362"/>
              <a:gd name="T66" fmla="*/ 418 w 418"/>
              <a:gd name="T67" fmla="*/ 318 h 362"/>
              <a:gd name="T68" fmla="*/ 418 w 418"/>
              <a:gd name="T69" fmla="*/ 312 h 362"/>
              <a:gd name="T70" fmla="*/ 418 w 418"/>
              <a:gd name="T71" fmla="*/ 50 h 362"/>
              <a:gd name="T72" fmla="*/ 418 w 418"/>
              <a:gd name="T73" fmla="*/ 50 h 362"/>
              <a:gd name="T74" fmla="*/ 418 w 418"/>
              <a:gd name="T75" fmla="*/ 44 h 362"/>
              <a:gd name="T76" fmla="*/ 414 w 418"/>
              <a:gd name="T77" fmla="*/ 40 h 362"/>
              <a:gd name="T78" fmla="*/ 410 w 418"/>
              <a:gd name="T79" fmla="*/ 34 h 362"/>
              <a:gd name="T80" fmla="*/ 402 w 418"/>
              <a:gd name="T81" fmla="*/ 30 h 362"/>
              <a:gd name="T82" fmla="*/ 384 w 418"/>
              <a:gd name="T83" fmla="*/ 22 h 362"/>
              <a:gd name="T84" fmla="*/ 358 w 418"/>
              <a:gd name="T85" fmla="*/ 14 h 362"/>
              <a:gd name="T86" fmla="*/ 326 w 418"/>
              <a:gd name="T87" fmla="*/ 8 h 362"/>
              <a:gd name="T88" fmla="*/ 290 w 418"/>
              <a:gd name="T89" fmla="*/ 4 h 362"/>
              <a:gd name="T90" fmla="*/ 250 w 418"/>
              <a:gd name="T91" fmla="*/ 0 h 362"/>
              <a:gd name="T92" fmla="*/ 208 w 418"/>
              <a:gd name="T93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8" h="362">
                <a:moveTo>
                  <a:pt x="208" y="0"/>
                </a:move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  <a:lnTo>
                  <a:pt x="0" y="312"/>
                </a:lnTo>
                <a:lnTo>
                  <a:pt x="0" y="312"/>
                </a:lnTo>
                <a:lnTo>
                  <a:pt x="0" y="318"/>
                </a:lnTo>
                <a:lnTo>
                  <a:pt x="4" y="322"/>
                </a:lnTo>
                <a:lnTo>
                  <a:pt x="8" y="328"/>
                </a:lnTo>
                <a:lnTo>
                  <a:pt x="16" y="332"/>
                </a:lnTo>
                <a:lnTo>
                  <a:pt x="36" y="340"/>
                </a:lnTo>
                <a:lnTo>
                  <a:pt x="60" y="346"/>
                </a:lnTo>
                <a:lnTo>
                  <a:pt x="92" y="352"/>
                </a:lnTo>
                <a:lnTo>
                  <a:pt x="128" y="358"/>
                </a:lnTo>
                <a:lnTo>
                  <a:pt x="166" y="360"/>
                </a:lnTo>
                <a:lnTo>
                  <a:pt x="208" y="362"/>
                </a:lnTo>
                <a:lnTo>
                  <a:pt x="208" y="362"/>
                </a:lnTo>
                <a:lnTo>
                  <a:pt x="250" y="360"/>
                </a:lnTo>
                <a:lnTo>
                  <a:pt x="290" y="358"/>
                </a:lnTo>
                <a:lnTo>
                  <a:pt x="326" y="352"/>
                </a:lnTo>
                <a:lnTo>
                  <a:pt x="358" y="346"/>
                </a:lnTo>
                <a:lnTo>
                  <a:pt x="384" y="340"/>
                </a:lnTo>
                <a:lnTo>
                  <a:pt x="402" y="332"/>
                </a:lnTo>
                <a:lnTo>
                  <a:pt x="410" y="328"/>
                </a:lnTo>
                <a:lnTo>
                  <a:pt x="414" y="322"/>
                </a:lnTo>
                <a:lnTo>
                  <a:pt x="418" y="318"/>
                </a:lnTo>
                <a:lnTo>
                  <a:pt x="418" y="312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6518275" y="4251970"/>
            <a:ext cx="663575" cy="155575"/>
          </a:xfrm>
          <a:custGeom>
            <a:avLst/>
            <a:gdLst>
              <a:gd name="T0" fmla="*/ 0 w 418"/>
              <a:gd name="T1" fmla="*/ 50 h 98"/>
              <a:gd name="T2" fmla="*/ 0 w 418"/>
              <a:gd name="T3" fmla="*/ 50 h 98"/>
              <a:gd name="T4" fmla="*/ 0 w 418"/>
              <a:gd name="T5" fmla="*/ 54 h 98"/>
              <a:gd name="T6" fmla="*/ 4 w 418"/>
              <a:gd name="T7" fmla="*/ 58 h 98"/>
              <a:gd name="T8" fmla="*/ 8 w 418"/>
              <a:gd name="T9" fmla="*/ 64 h 98"/>
              <a:gd name="T10" fmla="*/ 16 w 418"/>
              <a:gd name="T11" fmla="*/ 68 h 98"/>
              <a:gd name="T12" fmla="*/ 36 w 418"/>
              <a:gd name="T13" fmla="*/ 76 h 98"/>
              <a:gd name="T14" fmla="*/ 60 w 418"/>
              <a:gd name="T15" fmla="*/ 84 h 98"/>
              <a:gd name="T16" fmla="*/ 92 w 418"/>
              <a:gd name="T17" fmla="*/ 90 h 98"/>
              <a:gd name="T18" fmla="*/ 128 w 418"/>
              <a:gd name="T19" fmla="*/ 94 h 98"/>
              <a:gd name="T20" fmla="*/ 166 w 418"/>
              <a:gd name="T21" fmla="*/ 98 h 98"/>
              <a:gd name="T22" fmla="*/ 208 w 418"/>
              <a:gd name="T23" fmla="*/ 98 h 98"/>
              <a:gd name="T24" fmla="*/ 208 w 418"/>
              <a:gd name="T25" fmla="*/ 98 h 98"/>
              <a:gd name="T26" fmla="*/ 250 w 418"/>
              <a:gd name="T27" fmla="*/ 98 h 98"/>
              <a:gd name="T28" fmla="*/ 290 w 418"/>
              <a:gd name="T29" fmla="*/ 94 h 98"/>
              <a:gd name="T30" fmla="*/ 326 w 418"/>
              <a:gd name="T31" fmla="*/ 90 h 98"/>
              <a:gd name="T32" fmla="*/ 358 w 418"/>
              <a:gd name="T33" fmla="*/ 84 h 98"/>
              <a:gd name="T34" fmla="*/ 384 w 418"/>
              <a:gd name="T35" fmla="*/ 76 h 98"/>
              <a:gd name="T36" fmla="*/ 402 w 418"/>
              <a:gd name="T37" fmla="*/ 68 h 98"/>
              <a:gd name="T38" fmla="*/ 410 w 418"/>
              <a:gd name="T39" fmla="*/ 64 h 98"/>
              <a:gd name="T40" fmla="*/ 414 w 418"/>
              <a:gd name="T41" fmla="*/ 58 h 98"/>
              <a:gd name="T42" fmla="*/ 418 w 418"/>
              <a:gd name="T43" fmla="*/ 54 h 98"/>
              <a:gd name="T44" fmla="*/ 418 w 418"/>
              <a:gd name="T45" fmla="*/ 50 h 98"/>
              <a:gd name="T46" fmla="*/ 418 w 418"/>
              <a:gd name="T47" fmla="*/ 50 h 98"/>
              <a:gd name="T48" fmla="*/ 418 w 418"/>
              <a:gd name="T49" fmla="*/ 44 h 98"/>
              <a:gd name="T50" fmla="*/ 414 w 418"/>
              <a:gd name="T51" fmla="*/ 40 h 98"/>
              <a:gd name="T52" fmla="*/ 410 w 418"/>
              <a:gd name="T53" fmla="*/ 34 h 98"/>
              <a:gd name="T54" fmla="*/ 402 w 418"/>
              <a:gd name="T55" fmla="*/ 30 h 98"/>
              <a:gd name="T56" fmla="*/ 384 w 418"/>
              <a:gd name="T57" fmla="*/ 22 h 98"/>
              <a:gd name="T58" fmla="*/ 358 w 418"/>
              <a:gd name="T59" fmla="*/ 14 h 98"/>
              <a:gd name="T60" fmla="*/ 326 w 418"/>
              <a:gd name="T61" fmla="*/ 8 h 98"/>
              <a:gd name="T62" fmla="*/ 290 w 418"/>
              <a:gd name="T63" fmla="*/ 4 h 98"/>
              <a:gd name="T64" fmla="*/ 250 w 418"/>
              <a:gd name="T65" fmla="*/ 0 h 98"/>
              <a:gd name="T66" fmla="*/ 208 w 418"/>
              <a:gd name="T67" fmla="*/ 0 h 98"/>
              <a:gd name="T68" fmla="*/ 208 w 418"/>
              <a:gd name="T69" fmla="*/ 0 h 98"/>
              <a:gd name="T70" fmla="*/ 166 w 418"/>
              <a:gd name="T71" fmla="*/ 0 h 98"/>
              <a:gd name="T72" fmla="*/ 128 w 418"/>
              <a:gd name="T73" fmla="*/ 4 h 98"/>
              <a:gd name="T74" fmla="*/ 92 w 418"/>
              <a:gd name="T75" fmla="*/ 8 h 98"/>
              <a:gd name="T76" fmla="*/ 60 w 418"/>
              <a:gd name="T77" fmla="*/ 14 h 98"/>
              <a:gd name="T78" fmla="*/ 36 w 418"/>
              <a:gd name="T79" fmla="*/ 22 h 98"/>
              <a:gd name="T80" fmla="*/ 16 w 418"/>
              <a:gd name="T81" fmla="*/ 30 h 98"/>
              <a:gd name="T82" fmla="*/ 8 w 418"/>
              <a:gd name="T83" fmla="*/ 34 h 98"/>
              <a:gd name="T84" fmla="*/ 4 w 418"/>
              <a:gd name="T85" fmla="*/ 40 h 98"/>
              <a:gd name="T86" fmla="*/ 0 w 418"/>
              <a:gd name="T87" fmla="*/ 44 h 98"/>
              <a:gd name="T88" fmla="*/ 0 w 418"/>
              <a:gd name="T89" fmla="*/ 5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18" h="98">
                <a:moveTo>
                  <a:pt x="0" y="50"/>
                </a:moveTo>
                <a:lnTo>
                  <a:pt x="0" y="50"/>
                </a:lnTo>
                <a:lnTo>
                  <a:pt x="0" y="54"/>
                </a:lnTo>
                <a:lnTo>
                  <a:pt x="4" y="58"/>
                </a:lnTo>
                <a:lnTo>
                  <a:pt x="8" y="64"/>
                </a:lnTo>
                <a:lnTo>
                  <a:pt x="16" y="68"/>
                </a:lnTo>
                <a:lnTo>
                  <a:pt x="36" y="76"/>
                </a:lnTo>
                <a:lnTo>
                  <a:pt x="60" y="84"/>
                </a:lnTo>
                <a:lnTo>
                  <a:pt x="92" y="90"/>
                </a:lnTo>
                <a:lnTo>
                  <a:pt x="128" y="94"/>
                </a:lnTo>
                <a:lnTo>
                  <a:pt x="166" y="98"/>
                </a:lnTo>
                <a:lnTo>
                  <a:pt x="208" y="98"/>
                </a:lnTo>
                <a:lnTo>
                  <a:pt x="208" y="98"/>
                </a:lnTo>
                <a:lnTo>
                  <a:pt x="250" y="98"/>
                </a:lnTo>
                <a:lnTo>
                  <a:pt x="290" y="94"/>
                </a:lnTo>
                <a:lnTo>
                  <a:pt x="326" y="90"/>
                </a:lnTo>
                <a:lnTo>
                  <a:pt x="358" y="84"/>
                </a:lnTo>
                <a:lnTo>
                  <a:pt x="384" y="76"/>
                </a:lnTo>
                <a:lnTo>
                  <a:pt x="402" y="68"/>
                </a:lnTo>
                <a:lnTo>
                  <a:pt x="410" y="64"/>
                </a:lnTo>
                <a:lnTo>
                  <a:pt x="414" y="58"/>
                </a:lnTo>
                <a:lnTo>
                  <a:pt x="418" y="54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6518275" y="4251970"/>
            <a:ext cx="663575" cy="155575"/>
          </a:xfrm>
          <a:custGeom>
            <a:avLst/>
            <a:gdLst>
              <a:gd name="T0" fmla="*/ 0 w 418"/>
              <a:gd name="T1" fmla="*/ 50 h 98"/>
              <a:gd name="T2" fmla="*/ 0 w 418"/>
              <a:gd name="T3" fmla="*/ 50 h 98"/>
              <a:gd name="T4" fmla="*/ 0 w 418"/>
              <a:gd name="T5" fmla="*/ 54 h 98"/>
              <a:gd name="T6" fmla="*/ 4 w 418"/>
              <a:gd name="T7" fmla="*/ 58 h 98"/>
              <a:gd name="T8" fmla="*/ 8 w 418"/>
              <a:gd name="T9" fmla="*/ 64 h 98"/>
              <a:gd name="T10" fmla="*/ 16 w 418"/>
              <a:gd name="T11" fmla="*/ 68 h 98"/>
              <a:gd name="T12" fmla="*/ 36 w 418"/>
              <a:gd name="T13" fmla="*/ 76 h 98"/>
              <a:gd name="T14" fmla="*/ 60 w 418"/>
              <a:gd name="T15" fmla="*/ 84 h 98"/>
              <a:gd name="T16" fmla="*/ 92 w 418"/>
              <a:gd name="T17" fmla="*/ 90 h 98"/>
              <a:gd name="T18" fmla="*/ 128 w 418"/>
              <a:gd name="T19" fmla="*/ 94 h 98"/>
              <a:gd name="T20" fmla="*/ 166 w 418"/>
              <a:gd name="T21" fmla="*/ 98 h 98"/>
              <a:gd name="T22" fmla="*/ 208 w 418"/>
              <a:gd name="T23" fmla="*/ 98 h 98"/>
              <a:gd name="T24" fmla="*/ 208 w 418"/>
              <a:gd name="T25" fmla="*/ 98 h 98"/>
              <a:gd name="T26" fmla="*/ 250 w 418"/>
              <a:gd name="T27" fmla="*/ 98 h 98"/>
              <a:gd name="T28" fmla="*/ 290 w 418"/>
              <a:gd name="T29" fmla="*/ 94 h 98"/>
              <a:gd name="T30" fmla="*/ 326 w 418"/>
              <a:gd name="T31" fmla="*/ 90 h 98"/>
              <a:gd name="T32" fmla="*/ 358 w 418"/>
              <a:gd name="T33" fmla="*/ 84 h 98"/>
              <a:gd name="T34" fmla="*/ 384 w 418"/>
              <a:gd name="T35" fmla="*/ 76 h 98"/>
              <a:gd name="T36" fmla="*/ 402 w 418"/>
              <a:gd name="T37" fmla="*/ 68 h 98"/>
              <a:gd name="T38" fmla="*/ 410 w 418"/>
              <a:gd name="T39" fmla="*/ 64 h 98"/>
              <a:gd name="T40" fmla="*/ 414 w 418"/>
              <a:gd name="T41" fmla="*/ 58 h 98"/>
              <a:gd name="T42" fmla="*/ 418 w 418"/>
              <a:gd name="T43" fmla="*/ 54 h 98"/>
              <a:gd name="T44" fmla="*/ 418 w 418"/>
              <a:gd name="T45" fmla="*/ 50 h 98"/>
              <a:gd name="T46" fmla="*/ 418 w 418"/>
              <a:gd name="T47" fmla="*/ 50 h 98"/>
              <a:gd name="T48" fmla="*/ 418 w 418"/>
              <a:gd name="T49" fmla="*/ 44 h 98"/>
              <a:gd name="T50" fmla="*/ 414 w 418"/>
              <a:gd name="T51" fmla="*/ 40 h 98"/>
              <a:gd name="T52" fmla="*/ 410 w 418"/>
              <a:gd name="T53" fmla="*/ 34 h 98"/>
              <a:gd name="T54" fmla="*/ 402 w 418"/>
              <a:gd name="T55" fmla="*/ 30 h 98"/>
              <a:gd name="T56" fmla="*/ 384 w 418"/>
              <a:gd name="T57" fmla="*/ 22 h 98"/>
              <a:gd name="T58" fmla="*/ 358 w 418"/>
              <a:gd name="T59" fmla="*/ 14 h 98"/>
              <a:gd name="T60" fmla="*/ 326 w 418"/>
              <a:gd name="T61" fmla="*/ 8 h 98"/>
              <a:gd name="T62" fmla="*/ 290 w 418"/>
              <a:gd name="T63" fmla="*/ 4 h 98"/>
              <a:gd name="T64" fmla="*/ 250 w 418"/>
              <a:gd name="T65" fmla="*/ 0 h 98"/>
              <a:gd name="T66" fmla="*/ 208 w 418"/>
              <a:gd name="T67" fmla="*/ 0 h 98"/>
              <a:gd name="T68" fmla="*/ 208 w 418"/>
              <a:gd name="T69" fmla="*/ 0 h 98"/>
              <a:gd name="T70" fmla="*/ 166 w 418"/>
              <a:gd name="T71" fmla="*/ 0 h 98"/>
              <a:gd name="T72" fmla="*/ 128 w 418"/>
              <a:gd name="T73" fmla="*/ 4 h 98"/>
              <a:gd name="T74" fmla="*/ 92 w 418"/>
              <a:gd name="T75" fmla="*/ 8 h 98"/>
              <a:gd name="T76" fmla="*/ 60 w 418"/>
              <a:gd name="T77" fmla="*/ 14 h 98"/>
              <a:gd name="T78" fmla="*/ 36 w 418"/>
              <a:gd name="T79" fmla="*/ 22 h 98"/>
              <a:gd name="T80" fmla="*/ 16 w 418"/>
              <a:gd name="T81" fmla="*/ 30 h 98"/>
              <a:gd name="T82" fmla="*/ 8 w 418"/>
              <a:gd name="T83" fmla="*/ 34 h 98"/>
              <a:gd name="T84" fmla="*/ 4 w 418"/>
              <a:gd name="T85" fmla="*/ 40 h 98"/>
              <a:gd name="T86" fmla="*/ 0 w 418"/>
              <a:gd name="T87" fmla="*/ 44 h 98"/>
              <a:gd name="T88" fmla="*/ 0 w 418"/>
              <a:gd name="T89" fmla="*/ 5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18" h="98">
                <a:moveTo>
                  <a:pt x="0" y="50"/>
                </a:moveTo>
                <a:lnTo>
                  <a:pt x="0" y="50"/>
                </a:lnTo>
                <a:lnTo>
                  <a:pt x="0" y="54"/>
                </a:lnTo>
                <a:lnTo>
                  <a:pt x="4" y="58"/>
                </a:lnTo>
                <a:lnTo>
                  <a:pt x="8" y="64"/>
                </a:lnTo>
                <a:lnTo>
                  <a:pt x="16" y="68"/>
                </a:lnTo>
                <a:lnTo>
                  <a:pt x="36" y="76"/>
                </a:lnTo>
                <a:lnTo>
                  <a:pt x="60" y="84"/>
                </a:lnTo>
                <a:lnTo>
                  <a:pt x="92" y="90"/>
                </a:lnTo>
                <a:lnTo>
                  <a:pt x="128" y="94"/>
                </a:lnTo>
                <a:lnTo>
                  <a:pt x="166" y="98"/>
                </a:lnTo>
                <a:lnTo>
                  <a:pt x="208" y="98"/>
                </a:lnTo>
                <a:lnTo>
                  <a:pt x="208" y="98"/>
                </a:lnTo>
                <a:lnTo>
                  <a:pt x="250" y="98"/>
                </a:lnTo>
                <a:lnTo>
                  <a:pt x="290" y="94"/>
                </a:lnTo>
                <a:lnTo>
                  <a:pt x="326" y="90"/>
                </a:lnTo>
                <a:lnTo>
                  <a:pt x="358" y="84"/>
                </a:lnTo>
                <a:lnTo>
                  <a:pt x="384" y="76"/>
                </a:lnTo>
                <a:lnTo>
                  <a:pt x="402" y="68"/>
                </a:lnTo>
                <a:lnTo>
                  <a:pt x="410" y="64"/>
                </a:lnTo>
                <a:lnTo>
                  <a:pt x="414" y="58"/>
                </a:lnTo>
                <a:lnTo>
                  <a:pt x="418" y="54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6518275" y="4251970"/>
            <a:ext cx="663575" cy="155575"/>
          </a:xfrm>
          <a:custGeom>
            <a:avLst/>
            <a:gdLst>
              <a:gd name="T0" fmla="*/ 0 w 418"/>
              <a:gd name="T1" fmla="*/ 50 h 98"/>
              <a:gd name="T2" fmla="*/ 0 w 418"/>
              <a:gd name="T3" fmla="*/ 50 h 98"/>
              <a:gd name="T4" fmla="*/ 0 w 418"/>
              <a:gd name="T5" fmla="*/ 54 h 98"/>
              <a:gd name="T6" fmla="*/ 4 w 418"/>
              <a:gd name="T7" fmla="*/ 58 h 98"/>
              <a:gd name="T8" fmla="*/ 8 w 418"/>
              <a:gd name="T9" fmla="*/ 64 h 98"/>
              <a:gd name="T10" fmla="*/ 16 w 418"/>
              <a:gd name="T11" fmla="*/ 68 h 98"/>
              <a:gd name="T12" fmla="*/ 36 w 418"/>
              <a:gd name="T13" fmla="*/ 76 h 98"/>
              <a:gd name="T14" fmla="*/ 60 w 418"/>
              <a:gd name="T15" fmla="*/ 84 h 98"/>
              <a:gd name="T16" fmla="*/ 92 w 418"/>
              <a:gd name="T17" fmla="*/ 90 h 98"/>
              <a:gd name="T18" fmla="*/ 128 w 418"/>
              <a:gd name="T19" fmla="*/ 94 h 98"/>
              <a:gd name="T20" fmla="*/ 166 w 418"/>
              <a:gd name="T21" fmla="*/ 98 h 98"/>
              <a:gd name="T22" fmla="*/ 208 w 418"/>
              <a:gd name="T23" fmla="*/ 98 h 98"/>
              <a:gd name="T24" fmla="*/ 208 w 418"/>
              <a:gd name="T25" fmla="*/ 98 h 98"/>
              <a:gd name="T26" fmla="*/ 250 w 418"/>
              <a:gd name="T27" fmla="*/ 98 h 98"/>
              <a:gd name="T28" fmla="*/ 290 w 418"/>
              <a:gd name="T29" fmla="*/ 94 h 98"/>
              <a:gd name="T30" fmla="*/ 326 w 418"/>
              <a:gd name="T31" fmla="*/ 90 h 98"/>
              <a:gd name="T32" fmla="*/ 358 w 418"/>
              <a:gd name="T33" fmla="*/ 84 h 98"/>
              <a:gd name="T34" fmla="*/ 384 w 418"/>
              <a:gd name="T35" fmla="*/ 76 h 98"/>
              <a:gd name="T36" fmla="*/ 402 w 418"/>
              <a:gd name="T37" fmla="*/ 68 h 98"/>
              <a:gd name="T38" fmla="*/ 410 w 418"/>
              <a:gd name="T39" fmla="*/ 64 h 98"/>
              <a:gd name="T40" fmla="*/ 414 w 418"/>
              <a:gd name="T41" fmla="*/ 58 h 98"/>
              <a:gd name="T42" fmla="*/ 418 w 418"/>
              <a:gd name="T43" fmla="*/ 54 h 98"/>
              <a:gd name="T44" fmla="*/ 418 w 418"/>
              <a:gd name="T45" fmla="*/ 50 h 98"/>
              <a:gd name="T46" fmla="*/ 418 w 418"/>
              <a:gd name="T47" fmla="*/ 50 h 98"/>
              <a:gd name="T48" fmla="*/ 418 w 418"/>
              <a:gd name="T49" fmla="*/ 44 h 98"/>
              <a:gd name="T50" fmla="*/ 414 w 418"/>
              <a:gd name="T51" fmla="*/ 40 h 98"/>
              <a:gd name="T52" fmla="*/ 410 w 418"/>
              <a:gd name="T53" fmla="*/ 34 h 98"/>
              <a:gd name="T54" fmla="*/ 402 w 418"/>
              <a:gd name="T55" fmla="*/ 30 h 98"/>
              <a:gd name="T56" fmla="*/ 384 w 418"/>
              <a:gd name="T57" fmla="*/ 22 h 98"/>
              <a:gd name="T58" fmla="*/ 358 w 418"/>
              <a:gd name="T59" fmla="*/ 14 h 98"/>
              <a:gd name="T60" fmla="*/ 326 w 418"/>
              <a:gd name="T61" fmla="*/ 8 h 98"/>
              <a:gd name="T62" fmla="*/ 290 w 418"/>
              <a:gd name="T63" fmla="*/ 4 h 98"/>
              <a:gd name="T64" fmla="*/ 250 w 418"/>
              <a:gd name="T65" fmla="*/ 0 h 98"/>
              <a:gd name="T66" fmla="*/ 208 w 418"/>
              <a:gd name="T67" fmla="*/ 0 h 98"/>
              <a:gd name="T68" fmla="*/ 208 w 418"/>
              <a:gd name="T69" fmla="*/ 0 h 98"/>
              <a:gd name="T70" fmla="*/ 166 w 418"/>
              <a:gd name="T71" fmla="*/ 0 h 98"/>
              <a:gd name="T72" fmla="*/ 128 w 418"/>
              <a:gd name="T73" fmla="*/ 4 h 98"/>
              <a:gd name="T74" fmla="*/ 92 w 418"/>
              <a:gd name="T75" fmla="*/ 8 h 98"/>
              <a:gd name="T76" fmla="*/ 60 w 418"/>
              <a:gd name="T77" fmla="*/ 14 h 98"/>
              <a:gd name="T78" fmla="*/ 36 w 418"/>
              <a:gd name="T79" fmla="*/ 22 h 98"/>
              <a:gd name="T80" fmla="*/ 16 w 418"/>
              <a:gd name="T81" fmla="*/ 30 h 98"/>
              <a:gd name="T82" fmla="*/ 8 w 418"/>
              <a:gd name="T83" fmla="*/ 34 h 98"/>
              <a:gd name="T84" fmla="*/ 4 w 418"/>
              <a:gd name="T85" fmla="*/ 40 h 98"/>
              <a:gd name="T86" fmla="*/ 0 w 418"/>
              <a:gd name="T87" fmla="*/ 44 h 98"/>
              <a:gd name="T88" fmla="*/ 0 w 418"/>
              <a:gd name="T89" fmla="*/ 5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18" h="98">
                <a:moveTo>
                  <a:pt x="0" y="50"/>
                </a:moveTo>
                <a:lnTo>
                  <a:pt x="0" y="50"/>
                </a:lnTo>
                <a:lnTo>
                  <a:pt x="0" y="54"/>
                </a:lnTo>
                <a:lnTo>
                  <a:pt x="4" y="58"/>
                </a:lnTo>
                <a:lnTo>
                  <a:pt x="8" y="64"/>
                </a:lnTo>
                <a:lnTo>
                  <a:pt x="16" y="68"/>
                </a:lnTo>
                <a:lnTo>
                  <a:pt x="36" y="76"/>
                </a:lnTo>
                <a:lnTo>
                  <a:pt x="60" y="84"/>
                </a:lnTo>
                <a:lnTo>
                  <a:pt x="92" y="90"/>
                </a:lnTo>
                <a:lnTo>
                  <a:pt x="128" y="94"/>
                </a:lnTo>
                <a:lnTo>
                  <a:pt x="166" y="98"/>
                </a:lnTo>
                <a:lnTo>
                  <a:pt x="208" y="98"/>
                </a:lnTo>
                <a:lnTo>
                  <a:pt x="208" y="98"/>
                </a:lnTo>
                <a:lnTo>
                  <a:pt x="250" y="98"/>
                </a:lnTo>
                <a:lnTo>
                  <a:pt x="290" y="94"/>
                </a:lnTo>
                <a:lnTo>
                  <a:pt x="326" y="90"/>
                </a:lnTo>
                <a:lnTo>
                  <a:pt x="358" y="84"/>
                </a:lnTo>
                <a:lnTo>
                  <a:pt x="384" y="76"/>
                </a:lnTo>
                <a:lnTo>
                  <a:pt x="402" y="68"/>
                </a:lnTo>
                <a:lnTo>
                  <a:pt x="410" y="64"/>
                </a:lnTo>
                <a:lnTo>
                  <a:pt x="414" y="58"/>
                </a:lnTo>
                <a:lnTo>
                  <a:pt x="418" y="54"/>
                </a:lnTo>
                <a:lnTo>
                  <a:pt x="418" y="50"/>
                </a:lnTo>
                <a:lnTo>
                  <a:pt x="418" y="50"/>
                </a:lnTo>
                <a:lnTo>
                  <a:pt x="418" y="44"/>
                </a:lnTo>
                <a:lnTo>
                  <a:pt x="414" y="40"/>
                </a:lnTo>
                <a:lnTo>
                  <a:pt x="410" y="34"/>
                </a:lnTo>
                <a:lnTo>
                  <a:pt x="402" y="30"/>
                </a:lnTo>
                <a:lnTo>
                  <a:pt x="384" y="22"/>
                </a:lnTo>
                <a:lnTo>
                  <a:pt x="358" y="14"/>
                </a:lnTo>
                <a:lnTo>
                  <a:pt x="326" y="8"/>
                </a:lnTo>
                <a:lnTo>
                  <a:pt x="290" y="4"/>
                </a:lnTo>
                <a:lnTo>
                  <a:pt x="250" y="0"/>
                </a:lnTo>
                <a:lnTo>
                  <a:pt x="208" y="0"/>
                </a:lnTo>
                <a:lnTo>
                  <a:pt x="208" y="0"/>
                </a:lnTo>
                <a:lnTo>
                  <a:pt x="166" y="0"/>
                </a:lnTo>
                <a:lnTo>
                  <a:pt x="128" y="4"/>
                </a:lnTo>
                <a:lnTo>
                  <a:pt x="92" y="8"/>
                </a:lnTo>
                <a:lnTo>
                  <a:pt x="60" y="14"/>
                </a:lnTo>
                <a:lnTo>
                  <a:pt x="36" y="22"/>
                </a:lnTo>
                <a:lnTo>
                  <a:pt x="16" y="30"/>
                </a:lnTo>
                <a:lnTo>
                  <a:pt x="8" y="34"/>
                </a:lnTo>
                <a:lnTo>
                  <a:pt x="4" y="40"/>
                </a:lnTo>
                <a:lnTo>
                  <a:pt x="0" y="44"/>
                </a:lnTo>
                <a:lnTo>
                  <a:pt x="0" y="5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5391149" y="4483745"/>
            <a:ext cx="1520825" cy="20125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5391149" y="4483746"/>
            <a:ext cx="1520825" cy="180976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88" name="Line 17"/>
          <p:cNvSpPr>
            <a:spLocks noChangeShapeType="1"/>
          </p:cNvSpPr>
          <p:nvPr/>
        </p:nvSpPr>
        <p:spPr bwMode="auto">
          <a:xfrm>
            <a:off x="2460625" y="4147195"/>
            <a:ext cx="0" cy="615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89" name="Line 18"/>
          <p:cNvSpPr>
            <a:spLocks noChangeShapeType="1"/>
          </p:cNvSpPr>
          <p:nvPr/>
        </p:nvSpPr>
        <p:spPr bwMode="auto">
          <a:xfrm>
            <a:off x="3127375" y="4147195"/>
            <a:ext cx="0" cy="615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1" name="Line 19"/>
          <p:cNvSpPr>
            <a:spLocks noChangeShapeType="1"/>
          </p:cNvSpPr>
          <p:nvPr/>
        </p:nvSpPr>
        <p:spPr bwMode="auto">
          <a:xfrm>
            <a:off x="3794125" y="4147195"/>
            <a:ext cx="0" cy="615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2" name="Line 20"/>
          <p:cNvSpPr>
            <a:spLocks noChangeShapeType="1"/>
          </p:cNvSpPr>
          <p:nvPr/>
        </p:nvSpPr>
        <p:spPr bwMode="auto">
          <a:xfrm>
            <a:off x="4460875" y="4147195"/>
            <a:ext cx="0" cy="615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3" name="Line 21"/>
          <p:cNvSpPr>
            <a:spLocks noChangeShapeType="1"/>
          </p:cNvSpPr>
          <p:nvPr/>
        </p:nvSpPr>
        <p:spPr bwMode="auto">
          <a:xfrm>
            <a:off x="5127625" y="4147195"/>
            <a:ext cx="0" cy="615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4" name="Freeform 22"/>
          <p:cNvSpPr>
            <a:spLocks/>
          </p:cNvSpPr>
          <p:nvPr/>
        </p:nvSpPr>
        <p:spPr bwMode="auto">
          <a:xfrm>
            <a:off x="3251200" y="2877195"/>
            <a:ext cx="660400" cy="796925"/>
          </a:xfrm>
          <a:custGeom>
            <a:avLst/>
            <a:gdLst>
              <a:gd name="T0" fmla="*/ 0 w 416"/>
              <a:gd name="T1" fmla="*/ 0 h 502"/>
              <a:gd name="T2" fmla="*/ 0 w 416"/>
              <a:gd name="T3" fmla="*/ 0 h 502"/>
              <a:gd name="T4" fmla="*/ 18 w 416"/>
              <a:gd name="T5" fmla="*/ 0 h 502"/>
              <a:gd name="T6" fmla="*/ 36 w 416"/>
              <a:gd name="T7" fmla="*/ 2 h 502"/>
              <a:gd name="T8" fmla="*/ 56 w 416"/>
              <a:gd name="T9" fmla="*/ 6 h 502"/>
              <a:gd name="T10" fmla="*/ 74 w 416"/>
              <a:gd name="T11" fmla="*/ 10 h 502"/>
              <a:gd name="T12" fmla="*/ 92 w 416"/>
              <a:gd name="T13" fmla="*/ 16 h 502"/>
              <a:gd name="T14" fmla="*/ 110 w 416"/>
              <a:gd name="T15" fmla="*/ 24 h 502"/>
              <a:gd name="T16" fmla="*/ 146 w 416"/>
              <a:gd name="T17" fmla="*/ 42 h 502"/>
              <a:gd name="T18" fmla="*/ 180 w 416"/>
              <a:gd name="T19" fmla="*/ 64 h 502"/>
              <a:gd name="T20" fmla="*/ 214 w 416"/>
              <a:gd name="T21" fmla="*/ 90 h 502"/>
              <a:gd name="T22" fmla="*/ 246 w 416"/>
              <a:gd name="T23" fmla="*/ 122 h 502"/>
              <a:gd name="T24" fmla="*/ 274 w 416"/>
              <a:gd name="T25" fmla="*/ 154 h 502"/>
              <a:gd name="T26" fmla="*/ 302 w 416"/>
              <a:gd name="T27" fmla="*/ 192 h 502"/>
              <a:gd name="T28" fmla="*/ 328 w 416"/>
              <a:gd name="T29" fmla="*/ 230 h 502"/>
              <a:gd name="T30" fmla="*/ 350 w 416"/>
              <a:gd name="T31" fmla="*/ 272 h 502"/>
              <a:gd name="T32" fmla="*/ 370 w 416"/>
              <a:gd name="T33" fmla="*/ 316 h 502"/>
              <a:gd name="T34" fmla="*/ 388 w 416"/>
              <a:gd name="T35" fmla="*/ 360 h 502"/>
              <a:gd name="T36" fmla="*/ 400 w 416"/>
              <a:gd name="T37" fmla="*/ 406 h 502"/>
              <a:gd name="T38" fmla="*/ 410 w 416"/>
              <a:gd name="T39" fmla="*/ 454 h 502"/>
              <a:gd name="T40" fmla="*/ 416 w 416"/>
              <a:gd name="T41" fmla="*/ 502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502">
                <a:moveTo>
                  <a:pt x="0" y="0"/>
                </a:moveTo>
                <a:lnTo>
                  <a:pt x="0" y="0"/>
                </a:lnTo>
                <a:lnTo>
                  <a:pt x="18" y="0"/>
                </a:lnTo>
                <a:lnTo>
                  <a:pt x="36" y="2"/>
                </a:lnTo>
                <a:lnTo>
                  <a:pt x="56" y="6"/>
                </a:lnTo>
                <a:lnTo>
                  <a:pt x="74" y="10"/>
                </a:lnTo>
                <a:lnTo>
                  <a:pt x="92" y="16"/>
                </a:lnTo>
                <a:lnTo>
                  <a:pt x="110" y="24"/>
                </a:lnTo>
                <a:lnTo>
                  <a:pt x="146" y="42"/>
                </a:lnTo>
                <a:lnTo>
                  <a:pt x="180" y="64"/>
                </a:lnTo>
                <a:lnTo>
                  <a:pt x="214" y="90"/>
                </a:lnTo>
                <a:lnTo>
                  <a:pt x="246" y="122"/>
                </a:lnTo>
                <a:lnTo>
                  <a:pt x="274" y="154"/>
                </a:lnTo>
                <a:lnTo>
                  <a:pt x="302" y="192"/>
                </a:lnTo>
                <a:lnTo>
                  <a:pt x="328" y="230"/>
                </a:lnTo>
                <a:lnTo>
                  <a:pt x="350" y="272"/>
                </a:lnTo>
                <a:lnTo>
                  <a:pt x="370" y="316"/>
                </a:lnTo>
                <a:lnTo>
                  <a:pt x="388" y="360"/>
                </a:lnTo>
                <a:lnTo>
                  <a:pt x="400" y="406"/>
                </a:lnTo>
                <a:lnTo>
                  <a:pt x="410" y="454"/>
                </a:lnTo>
                <a:lnTo>
                  <a:pt x="416" y="50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5" name="Freeform 23"/>
          <p:cNvSpPr>
            <a:spLocks/>
          </p:cNvSpPr>
          <p:nvPr/>
        </p:nvSpPr>
        <p:spPr bwMode="auto">
          <a:xfrm>
            <a:off x="3879850" y="3648720"/>
            <a:ext cx="60325" cy="79375"/>
          </a:xfrm>
          <a:custGeom>
            <a:avLst/>
            <a:gdLst>
              <a:gd name="T0" fmla="*/ 22 w 38"/>
              <a:gd name="T1" fmla="*/ 50 h 50"/>
              <a:gd name="T2" fmla="*/ 0 w 38"/>
              <a:gd name="T3" fmla="*/ 4 h 50"/>
              <a:gd name="T4" fmla="*/ 20 w 38"/>
              <a:gd name="T5" fmla="*/ 14 h 50"/>
              <a:gd name="T6" fmla="*/ 38 w 38"/>
              <a:gd name="T7" fmla="*/ 0 h 50"/>
              <a:gd name="T8" fmla="*/ 2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2" y="50"/>
                </a:moveTo>
                <a:lnTo>
                  <a:pt x="0" y="4"/>
                </a:lnTo>
                <a:lnTo>
                  <a:pt x="20" y="14"/>
                </a:lnTo>
                <a:lnTo>
                  <a:pt x="38" y="0"/>
                </a:lnTo>
                <a:lnTo>
                  <a:pt x="2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6" name="Freeform 24"/>
          <p:cNvSpPr>
            <a:spLocks/>
          </p:cNvSpPr>
          <p:nvPr/>
        </p:nvSpPr>
        <p:spPr bwMode="auto">
          <a:xfrm>
            <a:off x="3879850" y="3648720"/>
            <a:ext cx="60325" cy="79375"/>
          </a:xfrm>
          <a:custGeom>
            <a:avLst/>
            <a:gdLst>
              <a:gd name="T0" fmla="*/ 22 w 38"/>
              <a:gd name="T1" fmla="*/ 50 h 50"/>
              <a:gd name="T2" fmla="*/ 0 w 38"/>
              <a:gd name="T3" fmla="*/ 4 h 50"/>
              <a:gd name="T4" fmla="*/ 20 w 38"/>
              <a:gd name="T5" fmla="*/ 14 h 50"/>
              <a:gd name="T6" fmla="*/ 38 w 38"/>
              <a:gd name="T7" fmla="*/ 0 h 50"/>
              <a:gd name="T8" fmla="*/ 2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2" y="50"/>
                </a:moveTo>
                <a:lnTo>
                  <a:pt x="0" y="4"/>
                </a:lnTo>
                <a:lnTo>
                  <a:pt x="20" y="14"/>
                </a:lnTo>
                <a:lnTo>
                  <a:pt x="38" y="0"/>
                </a:lnTo>
                <a:lnTo>
                  <a:pt x="22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7" name="Freeform 25"/>
          <p:cNvSpPr>
            <a:spLocks/>
          </p:cNvSpPr>
          <p:nvPr/>
        </p:nvSpPr>
        <p:spPr bwMode="auto">
          <a:xfrm>
            <a:off x="2279650" y="3226445"/>
            <a:ext cx="1377950" cy="447675"/>
          </a:xfrm>
          <a:custGeom>
            <a:avLst/>
            <a:gdLst>
              <a:gd name="T0" fmla="*/ 0 w 868"/>
              <a:gd name="T1" fmla="*/ 0 h 282"/>
              <a:gd name="T2" fmla="*/ 0 w 868"/>
              <a:gd name="T3" fmla="*/ 0 h 282"/>
              <a:gd name="T4" fmla="*/ 76 w 868"/>
              <a:gd name="T5" fmla="*/ 2 h 282"/>
              <a:gd name="T6" fmla="*/ 150 w 868"/>
              <a:gd name="T7" fmla="*/ 6 h 282"/>
              <a:gd name="T8" fmla="*/ 224 w 868"/>
              <a:gd name="T9" fmla="*/ 14 h 282"/>
              <a:gd name="T10" fmla="*/ 296 w 868"/>
              <a:gd name="T11" fmla="*/ 24 h 282"/>
              <a:gd name="T12" fmla="*/ 366 w 868"/>
              <a:gd name="T13" fmla="*/ 36 h 282"/>
              <a:gd name="T14" fmla="*/ 434 w 868"/>
              <a:gd name="T15" fmla="*/ 50 h 282"/>
              <a:gd name="T16" fmla="*/ 498 w 868"/>
              <a:gd name="T17" fmla="*/ 68 h 282"/>
              <a:gd name="T18" fmla="*/ 560 w 868"/>
              <a:gd name="T19" fmla="*/ 86 h 282"/>
              <a:gd name="T20" fmla="*/ 618 w 868"/>
              <a:gd name="T21" fmla="*/ 106 h 282"/>
              <a:gd name="T22" fmla="*/ 670 w 868"/>
              <a:gd name="T23" fmla="*/ 128 h 282"/>
              <a:gd name="T24" fmla="*/ 718 w 868"/>
              <a:gd name="T25" fmla="*/ 152 h 282"/>
              <a:gd name="T26" fmla="*/ 762 w 868"/>
              <a:gd name="T27" fmla="*/ 176 h 282"/>
              <a:gd name="T28" fmla="*/ 798 w 868"/>
              <a:gd name="T29" fmla="*/ 202 h 282"/>
              <a:gd name="T30" fmla="*/ 814 w 868"/>
              <a:gd name="T31" fmla="*/ 214 h 282"/>
              <a:gd name="T32" fmla="*/ 828 w 868"/>
              <a:gd name="T33" fmla="*/ 228 h 282"/>
              <a:gd name="T34" fmla="*/ 842 w 868"/>
              <a:gd name="T35" fmla="*/ 240 h 282"/>
              <a:gd name="T36" fmla="*/ 852 w 868"/>
              <a:gd name="T37" fmla="*/ 254 h 282"/>
              <a:gd name="T38" fmla="*/ 862 w 868"/>
              <a:gd name="T39" fmla="*/ 268 h 282"/>
              <a:gd name="T40" fmla="*/ 868 w 868"/>
              <a:gd name="T41" fmla="*/ 28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68" h="282">
                <a:moveTo>
                  <a:pt x="0" y="0"/>
                </a:moveTo>
                <a:lnTo>
                  <a:pt x="0" y="0"/>
                </a:lnTo>
                <a:lnTo>
                  <a:pt x="76" y="2"/>
                </a:lnTo>
                <a:lnTo>
                  <a:pt x="150" y="6"/>
                </a:lnTo>
                <a:lnTo>
                  <a:pt x="224" y="14"/>
                </a:lnTo>
                <a:lnTo>
                  <a:pt x="296" y="24"/>
                </a:lnTo>
                <a:lnTo>
                  <a:pt x="366" y="36"/>
                </a:lnTo>
                <a:lnTo>
                  <a:pt x="434" y="50"/>
                </a:lnTo>
                <a:lnTo>
                  <a:pt x="498" y="68"/>
                </a:lnTo>
                <a:lnTo>
                  <a:pt x="560" y="86"/>
                </a:lnTo>
                <a:lnTo>
                  <a:pt x="618" y="106"/>
                </a:lnTo>
                <a:lnTo>
                  <a:pt x="670" y="128"/>
                </a:lnTo>
                <a:lnTo>
                  <a:pt x="718" y="152"/>
                </a:lnTo>
                <a:lnTo>
                  <a:pt x="762" y="176"/>
                </a:lnTo>
                <a:lnTo>
                  <a:pt x="798" y="202"/>
                </a:lnTo>
                <a:lnTo>
                  <a:pt x="814" y="214"/>
                </a:lnTo>
                <a:lnTo>
                  <a:pt x="828" y="228"/>
                </a:lnTo>
                <a:lnTo>
                  <a:pt x="842" y="240"/>
                </a:lnTo>
                <a:lnTo>
                  <a:pt x="852" y="254"/>
                </a:lnTo>
                <a:lnTo>
                  <a:pt x="862" y="268"/>
                </a:lnTo>
                <a:lnTo>
                  <a:pt x="868" y="28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8" name="Freeform 26"/>
          <p:cNvSpPr>
            <a:spLocks/>
          </p:cNvSpPr>
          <p:nvPr/>
        </p:nvSpPr>
        <p:spPr bwMode="auto">
          <a:xfrm>
            <a:off x="3619500" y="3642370"/>
            <a:ext cx="60325" cy="79375"/>
          </a:xfrm>
          <a:custGeom>
            <a:avLst/>
            <a:gdLst>
              <a:gd name="T0" fmla="*/ 38 w 38"/>
              <a:gd name="T1" fmla="*/ 50 h 50"/>
              <a:gd name="T2" fmla="*/ 0 w 38"/>
              <a:gd name="T3" fmla="*/ 16 h 50"/>
              <a:gd name="T4" fmla="*/ 24 w 38"/>
              <a:gd name="T5" fmla="*/ 18 h 50"/>
              <a:gd name="T6" fmla="*/ 36 w 38"/>
              <a:gd name="T7" fmla="*/ 0 h 50"/>
              <a:gd name="T8" fmla="*/ 38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8" y="50"/>
                </a:moveTo>
                <a:lnTo>
                  <a:pt x="0" y="16"/>
                </a:lnTo>
                <a:lnTo>
                  <a:pt x="24" y="18"/>
                </a:lnTo>
                <a:lnTo>
                  <a:pt x="36" y="0"/>
                </a:lnTo>
                <a:lnTo>
                  <a:pt x="38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9" name="Freeform 27"/>
          <p:cNvSpPr>
            <a:spLocks/>
          </p:cNvSpPr>
          <p:nvPr/>
        </p:nvSpPr>
        <p:spPr bwMode="auto">
          <a:xfrm>
            <a:off x="3619500" y="3642370"/>
            <a:ext cx="60325" cy="79375"/>
          </a:xfrm>
          <a:custGeom>
            <a:avLst/>
            <a:gdLst>
              <a:gd name="T0" fmla="*/ 38 w 38"/>
              <a:gd name="T1" fmla="*/ 50 h 50"/>
              <a:gd name="T2" fmla="*/ 0 w 38"/>
              <a:gd name="T3" fmla="*/ 16 h 50"/>
              <a:gd name="T4" fmla="*/ 24 w 38"/>
              <a:gd name="T5" fmla="*/ 18 h 50"/>
              <a:gd name="T6" fmla="*/ 36 w 38"/>
              <a:gd name="T7" fmla="*/ 0 h 50"/>
              <a:gd name="T8" fmla="*/ 38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8" y="50"/>
                </a:moveTo>
                <a:lnTo>
                  <a:pt x="0" y="16"/>
                </a:lnTo>
                <a:lnTo>
                  <a:pt x="24" y="18"/>
                </a:lnTo>
                <a:lnTo>
                  <a:pt x="36" y="0"/>
                </a:lnTo>
                <a:lnTo>
                  <a:pt x="38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0" name="Rectangle 28"/>
          <p:cNvSpPr>
            <a:spLocks noChangeArrowheads="1"/>
          </p:cNvSpPr>
          <p:nvPr/>
        </p:nvSpPr>
        <p:spPr bwMode="auto">
          <a:xfrm>
            <a:off x="3184525" y="4566296"/>
            <a:ext cx="1747514" cy="196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1" name="Rectangle 29"/>
          <p:cNvSpPr>
            <a:spLocks noChangeArrowheads="1"/>
          </p:cNvSpPr>
          <p:nvPr/>
        </p:nvSpPr>
        <p:spPr bwMode="auto">
          <a:xfrm>
            <a:off x="3184524" y="4566296"/>
            <a:ext cx="1747515" cy="196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2" name="Freeform 30"/>
          <p:cNvSpPr>
            <a:spLocks/>
          </p:cNvSpPr>
          <p:nvPr/>
        </p:nvSpPr>
        <p:spPr bwMode="auto">
          <a:xfrm>
            <a:off x="2778125" y="4086870"/>
            <a:ext cx="4102100" cy="114300"/>
          </a:xfrm>
          <a:custGeom>
            <a:avLst/>
            <a:gdLst>
              <a:gd name="T0" fmla="*/ 0 w 2584"/>
              <a:gd name="T1" fmla="*/ 72 h 72"/>
              <a:gd name="T2" fmla="*/ 0 w 2584"/>
              <a:gd name="T3" fmla="*/ 0 h 72"/>
              <a:gd name="T4" fmla="*/ 2584 w 2584"/>
              <a:gd name="T5" fmla="*/ 0 h 72"/>
              <a:gd name="T6" fmla="*/ 2584 w 2584"/>
              <a:gd name="T7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84" h="72">
                <a:moveTo>
                  <a:pt x="0" y="72"/>
                </a:moveTo>
                <a:lnTo>
                  <a:pt x="0" y="0"/>
                </a:lnTo>
                <a:lnTo>
                  <a:pt x="2584" y="0"/>
                </a:lnTo>
                <a:lnTo>
                  <a:pt x="2584" y="7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3" name="Freeform 31"/>
          <p:cNvSpPr>
            <a:spLocks/>
          </p:cNvSpPr>
          <p:nvPr/>
        </p:nvSpPr>
        <p:spPr bwMode="auto">
          <a:xfrm>
            <a:off x="6851650" y="4178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4" name="Freeform 32"/>
          <p:cNvSpPr>
            <a:spLocks/>
          </p:cNvSpPr>
          <p:nvPr/>
        </p:nvSpPr>
        <p:spPr bwMode="auto">
          <a:xfrm>
            <a:off x="6851650" y="4178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5" name="Freeform 33"/>
          <p:cNvSpPr>
            <a:spLocks/>
          </p:cNvSpPr>
          <p:nvPr/>
        </p:nvSpPr>
        <p:spPr bwMode="auto">
          <a:xfrm>
            <a:off x="2746375" y="417894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6" name="Freeform 34"/>
          <p:cNvSpPr>
            <a:spLocks/>
          </p:cNvSpPr>
          <p:nvPr/>
        </p:nvSpPr>
        <p:spPr bwMode="auto">
          <a:xfrm>
            <a:off x="2746375" y="417894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7" name="Line 35"/>
          <p:cNvSpPr>
            <a:spLocks noChangeShapeType="1"/>
          </p:cNvSpPr>
          <p:nvPr/>
        </p:nvSpPr>
        <p:spPr bwMode="auto">
          <a:xfrm>
            <a:off x="4768850" y="4090045"/>
            <a:ext cx="0" cy="1111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8" name="Freeform 36"/>
          <p:cNvSpPr>
            <a:spLocks/>
          </p:cNvSpPr>
          <p:nvPr/>
        </p:nvSpPr>
        <p:spPr bwMode="auto">
          <a:xfrm>
            <a:off x="4737100" y="417894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9" name="Freeform 37"/>
          <p:cNvSpPr>
            <a:spLocks/>
          </p:cNvSpPr>
          <p:nvPr/>
        </p:nvSpPr>
        <p:spPr bwMode="auto">
          <a:xfrm>
            <a:off x="4737100" y="417894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10" name="Rectangle 38"/>
          <p:cNvSpPr>
            <a:spLocks noChangeArrowheads="1"/>
          </p:cNvSpPr>
          <p:nvPr/>
        </p:nvSpPr>
        <p:spPr bwMode="auto">
          <a:xfrm>
            <a:off x="5464175" y="4522816"/>
            <a:ext cx="140423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Certaines idées sont éliminées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23" name="Rectangle 51"/>
          <p:cNvSpPr>
            <a:spLocks noChangeArrowheads="1"/>
          </p:cNvSpPr>
          <p:nvPr/>
        </p:nvSpPr>
        <p:spPr bwMode="auto">
          <a:xfrm>
            <a:off x="3281905" y="4608185"/>
            <a:ext cx="15853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plupart des idées sont classées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4" name="Rectangle 62"/>
          <p:cNvSpPr>
            <a:spLocks noChangeArrowheads="1"/>
          </p:cNvSpPr>
          <p:nvPr/>
        </p:nvSpPr>
        <p:spPr bwMode="auto">
          <a:xfrm>
            <a:off x="2517775" y="292799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5" name="Rectangle 63"/>
          <p:cNvSpPr>
            <a:spLocks noChangeArrowheads="1"/>
          </p:cNvSpPr>
          <p:nvPr/>
        </p:nvSpPr>
        <p:spPr bwMode="auto">
          <a:xfrm>
            <a:off x="5026025" y="3035945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6" name="Rectangle 64"/>
          <p:cNvSpPr>
            <a:spLocks noChangeArrowheads="1"/>
          </p:cNvSpPr>
          <p:nvPr/>
        </p:nvSpPr>
        <p:spPr bwMode="auto">
          <a:xfrm>
            <a:off x="2717800" y="4623445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Z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7" name="Rectangle 65"/>
          <p:cNvSpPr>
            <a:spLocks noChangeArrowheads="1"/>
          </p:cNvSpPr>
          <p:nvPr/>
        </p:nvSpPr>
        <p:spPr bwMode="auto">
          <a:xfrm>
            <a:off x="4162425" y="3020070"/>
            <a:ext cx="1538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8" name="Rectangle 66"/>
          <p:cNvSpPr>
            <a:spLocks noChangeArrowheads="1"/>
          </p:cNvSpPr>
          <p:nvPr/>
        </p:nvSpPr>
        <p:spPr bwMode="auto">
          <a:xfrm>
            <a:off x="3933825" y="303594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9" name="Rectangle 67"/>
          <p:cNvSpPr>
            <a:spLocks noChangeArrowheads="1"/>
          </p:cNvSpPr>
          <p:nvPr/>
        </p:nvSpPr>
        <p:spPr bwMode="auto">
          <a:xfrm>
            <a:off x="4419600" y="2708920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0" name="Rectangle 68"/>
          <p:cNvSpPr>
            <a:spLocks noChangeArrowheads="1"/>
          </p:cNvSpPr>
          <p:nvPr/>
        </p:nvSpPr>
        <p:spPr bwMode="auto">
          <a:xfrm>
            <a:off x="5305425" y="3010545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1" name="Rectangle 69"/>
          <p:cNvSpPr>
            <a:spLocks noChangeArrowheads="1"/>
          </p:cNvSpPr>
          <p:nvPr/>
        </p:nvSpPr>
        <p:spPr bwMode="auto">
          <a:xfrm>
            <a:off x="2682875" y="4302770"/>
            <a:ext cx="1426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2" name="Rectangle 70"/>
          <p:cNvSpPr>
            <a:spLocks noChangeArrowheads="1"/>
          </p:cNvSpPr>
          <p:nvPr/>
        </p:nvSpPr>
        <p:spPr bwMode="auto">
          <a:xfrm>
            <a:off x="2232025" y="2734320"/>
            <a:ext cx="1426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3" name="Rectangle 71"/>
          <p:cNvSpPr>
            <a:spLocks noChangeArrowheads="1"/>
          </p:cNvSpPr>
          <p:nvPr/>
        </p:nvSpPr>
        <p:spPr bwMode="auto">
          <a:xfrm>
            <a:off x="1958975" y="3115320"/>
            <a:ext cx="1202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4" name="Rectangle 72"/>
          <p:cNvSpPr>
            <a:spLocks noChangeArrowheads="1"/>
          </p:cNvSpPr>
          <p:nvPr/>
        </p:nvSpPr>
        <p:spPr bwMode="auto">
          <a:xfrm>
            <a:off x="5099050" y="2734320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w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5" name="Rectangle 73"/>
          <p:cNvSpPr>
            <a:spLocks noChangeArrowheads="1"/>
          </p:cNvSpPr>
          <p:nvPr/>
        </p:nvSpPr>
        <p:spPr bwMode="auto">
          <a:xfrm>
            <a:off x="4673600" y="4302770"/>
            <a:ext cx="15869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6" name="Rectangle 74"/>
          <p:cNvSpPr>
            <a:spLocks noChangeArrowheads="1"/>
          </p:cNvSpPr>
          <p:nvPr/>
        </p:nvSpPr>
        <p:spPr bwMode="auto">
          <a:xfrm>
            <a:off x="2835275" y="2788295"/>
            <a:ext cx="1538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MY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7" name="Rectangle 75"/>
          <p:cNvSpPr>
            <a:spLocks noChangeArrowheads="1"/>
          </p:cNvSpPr>
          <p:nvPr/>
        </p:nvSpPr>
        <p:spPr bwMode="auto">
          <a:xfrm>
            <a:off x="3121025" y="3010545"/>
            <a:ext cx="13785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PV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8" name="Rectangle 76"/>
          <p:cNvSpPr>
            <a:spLocks noChangeArrowheads="1"/>
          </p:cNvSpPr>
          <p:nvPr/>
        </p:nvSpPr>
        <p:spPr bwMode="auto">
          <a:xfrm>
            <a:off x="3717925" y="2785120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49" name="Rectangle 77"/>
          <p:cNvSpPr>
            <a:spLocks noChangeArrowheads="1"/>
          </p:cNvSpPr>
          <p:nvPr/>
        </p:nvSpPr>
        <p:spPr bwMode="auto">
          <a:xfrm>
            <a:off x="4686300" y="2861320"/>
            <a:ext cx="13144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PZ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50" name="Rectangle 78"/>
          <p:cNvSpPr>
            <a:spLocks noChangeArrowheads="1"/>
          </p:cNvSpPr>
          <p:nvPr/>
        </p:nvSpPr>
        <p:spPr bwMode="auto">
          <a:xfrm>
            <a:off x="5807075" y="2788295"/>
            <a:ext cx="14747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17395357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L’INTÉRIORISATION DU CHANGEMENT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RÉSISTANCE AU CHANGEMENT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361" name="Line 6"/>
          <p:cNvSpPr>
            <a:spLocks noChangeShapeType="1"/>
          </p:cNvSpPr>
          <p:nvPr/>
        </p:nvSpPr>
        <p:spPr bwMode="auto">
          <a:xfrm>
            <a:off x="3451225" y="37846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2" name="Line 7"/>
          <p:cNvSpPr>
            <a:spLocks noChangeShapeType="1"/>
          </p:cNvSpPr>
          <p:nvPr/>
        </p:nvSpPr>
        <p:spPr bwMode="auto">
          <a:xfrm>
            <a:off x="3486150" y="38385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3" name="Line 8"/>
          <p:cNvSpPr>
            <a:spLocks noChangeShapeType="1"/>
          </p:cNvSpPr>
          <p:nvPr/>
        </p:nvSpPr>
        <p:spPr bwMode="auto">
          <a:xfrm>
            <a:off x="3524250" y="38893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4" name="Line 9"/>
          <p:cNvSpPr>
            <a:spLocks noChangeShapeType="1"/>
          </p:cNvSpPr>
          <p:nvPr/>
        </p:nvSpPr>
        <p:spPr bwMode="auto">
          <a:xfrm>
            <a:off x="3559175" y="39401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5" name="Line 10"/>
          <p:cNvSpPr>
            <a:spLocks noChangeShapeType="1"/>
          </p:cNvSpPr>
          <p:nvPr/>
        </p:nvSpPr>
        <p:spPr bwMode="auto">
          <a:xfrm>
            <a:off x="3597275" y="39909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6" name="Line 11"/>
          <p:cNvSpPr>
            <a:spLocks noChangeShapeType="1"/>
          </p:cNvSpPr>
          <p:nvPr/>
        </p:nvSpPr>
        <p:spPr bwMode="auto">
          <a:xfrm>
            <a:off x="3635375" y="404495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7" name="Line 12"/>
          <p:cNvSpPr>
            <a:spLocks noChangeShapeType="1"/>
          </p:cNvSpPr>
          <p:nvPr/>
        </p:nvSpPr>
        <p:spPr bwMode="auto">
          <a:xfrm>
            <a:off x="3670300" y="40957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8" name="Line 13"/>
          <p:cNvSpPr>
            <a:spLocks noChangeShapeType="1"/>
          </p:cNvSpPr>
          <p:nvPr/>
        </p:nvSpPr>
        <p:spPr bwMode="auto">
          <a:xfrm>
            <a:off x="3708400" y="41465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0" name="Freeform 15"/>
          <p:cNvSpPr>
            <a:spLocks/>
          </p:cNvSpPr>
          <p:nvPr/>
        </p:nvSpPr>
        <p:spPr bwMode="auto">
          <a:xfrm>
            <a:off x="5054600" y="2279650"/>
            <a:ext cx="1603375" cy="631825"/>
          </a:xfrm>
          <a:custGeom>
            <a:avLst/>
            <a:gdLst>
              <a:gd name="T0" fmla="*/ 1010 w 1010"/>
              <a:gd name="T1" fmla="*/ 240 h 398"/>
              <a:gd name="T2" fmla="*/ 1008 w 1010"/>
              <a:gd name="T3" fmla="*/ 272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2 h 398"/>
              <a:gd name="T10" fmla="*/ 940 w 1010"/>
              <a:gd name="T11" fmla="*/ 370 h 398"/>
              <a:gd name="T12" fmla="*/ 914 w 1010"/>
              <a:gd name="T13" fmla="*/ 386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6 h 398"/>
              <a:gd name="T24" fmla="*/ 70 w 1010"/>
              <a:gd name="T25" fmla="*/ 370 h 398"/>
              <a:gd name="T26" fmla="*/ 46 w 1010"/>
              <a:gd name="T27" fmla="*/ 352 h 398"/>
              <a:gd name="T28" fmla="*/ 28 w 1010"/>
              <a:gd name="T29" fmla="*/ 328 h 398"/>
              <a:gd name="T30" fmla="*/ 12 w 1010"/>
              <a:gd name="T31" fmla="*/ 300 h 398"/>
              <a:gd name="T32" fmla="*/ 4 w 1010"/>
              <a:gd name="T33" fmla="*/ 272 h 398"/>
              <a:gd name="T34" fmla="*/ 0 w 1010"/>
              <a:gd name="T35" fmla="*/ 240 h 398"/>
              <a:gd name="T36" fmla="*/ 0 w 1010"/>
              <a:gd name="T37" fmla="*/ 160 h 398"/>
              <a:gd name="T38" fmla="*/ 4 w 1010"/>
              <a:gd name="T39" fmla="*/ 128 h 398"/>
              <a:gd name="T40" fmla="*/ 12 w 1010"/>
              <a:gd name="T41" fmla="*/ 98 h 398"/>
              <a:gd name="T42" fmla="*/ 28 w 1010"/>
              <a:gd name="T43" fmla="*/ 70 h 398"/>
              <a:gd name="T44" fmla="*/ 46 w 1010"/>
              <a:gd name="T45" fmla="*/ 48 h 398"/>
              <a:gd name="T46" fmla="*/ 70 w 1010"/>
              <a:gd name="T47" fmla="*/ 28 h 398"/>
              <a:gd name="T48" fmla="*/ 96 w 1010"/>
              <a:gd name="T49" fmla="*/ 14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4 h 398"/>
              <a:gd name="T60" fmla="*/ 940 w 1010"/>
              <a:gd name="T61" fmla="*/ 28 h 398"/>
              <a:gd name="T62" fmla="*/ 964 w 1010"/>
              <a:gd name="T63" fmla="*/ 48 h 398"/>
              <a:gd name="T64" fmla="*/ 984 w 1010"/>
              <a:gd name="T65" fmla="*/ 70 h 398"/>
              <a:gd name="T66" fmla="*/ 998 w 1010"/>
              <a:gd name="T67" fmla="*/ 98 h 398"/>
              <a:gd name="T68" fmla="*/ 1008 w 1010"/>
              <a:gd name="T69" fmla="*/ 128 h 398"/>
              <a:gd name="T70" fmla="*/ 1010 w 1010"/>
              <a:gd name="T71" fmla="*/ 16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40"/>
                </a:moveTo>
                <a:lnTo>
                  <a:pt x="1010" y="240"/>
                </a:lnTo>
                <a:lnTo>
                  <a:pt x="1010" y="256"/>
                </a:lnTo>
                <a:lnTo>
                  <a:pt x="1008" y="272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2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6"/>
                </a:lnTo>
                <a:lnTo>
                  <a:pt x="900" y="390"/>
                </a:lnTo>
                <a:lnTo>
                  <a:pt x="884" y="394"/>
                </a:lnTo>
                <a:lnTo>
                  <a:pt x="868" y="398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8"/>
                </a:lnTo>
                <a:lnTo>
                  <a:pt x="126" y="394"/>
                </a:lnTo>
                <a:lnTo>
                  <a:pt x="112" y="390"/>
                </a:lnTo>
                <a:lnTo>
                  <a:pt x="96" y="386"/>
                </a:lnTo>
                <a:lnTo>
                  <a:pt x="84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2"/>
                </a:lnTo>
                <a:lnTo>
                  <a:pt x="36" y="340"/>
                </a:lnTo>
                <a:lnTo>
                  <a:pt x="28" y="328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2"/>
                </a:lnTo>
                <a:lnTo>
                  <a:pt x="0" y="256"/>
                </a:lnTo>
                <a:lnTo>
                  <a:pt x="0" y="240"/>
                </a:lnTo>
                <a:lnTo>
                  <a:pt x="0" y="160"/>
                </a:lnTo>
                <a:lnTo>
                  <a:pt x="0" y="160"/>
                </a:lnTo>
                <a:lnTo>
                  <a:pt x="0" y="144"/>
                </a:lnTo>
                <a:lnTo>
                  <a:pt x="4" y="128"/>
                </a:lnTo>
                <a:lnTo>
                  <a:pt x="8" y="112"/>
                </a:lnTo>
                <a:lnTo>
                  <a:pt x="12" y="98"/>
                </a:lnTo>
                <a:lnTo>
                  <a:pt x="20" y="84"/>
                </a:lnTo>
                <a:lnTo>
                  <a:pt x="28" y="70"/>
                </a:lnTo>
                <a:lnTo>
                  <a:pt x="36" y="58"/>
                </a:lnTo>
                <a:lnTo>
                  <a:pt x="46" y="48"/>
                </a:lnTo>
                <a:lnTo>
                  <a:pt x="58" y="36"/>
                </a:lnTo>
                <a:lnTo>
                  <a:pt x="70" y="28"/>
                </a:lnTo>
                <a:lnTo>
                  <a:pt x="84" y="20"/>
                </a:lnTo>
                <a:lnTo>
                  <a:pt x="96" y="14"/>
                </a:lnTo>
                <a:lnTo>
                  <a:pt x="112" y="8"/>
                </a:lnTo>
                <a:lnTo>
                  <a:pt x="126" y="4"/>
                </a:lnTo>
                <a:lnTo>
                  <a:pt x="142" y="2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2"/>
                </a:lnTo>
                <a:lnTo>
                  <a:pt x="884" y="4"/>
                </a:lnTo>
                <a:lnTo>
                  <a:pt x="900" y="8"/>
                </a:lnTo>
                <a:lnTo>
                  <a:pt x="914" y="14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8"/>
                </a:lnTo>
                <a:lnTo>
                  <a:pt x="974" y="58"/>
                </a:lnTo>
                <a:lnTo>
                  <a:pt x="984" y="70"/>
                </a:lnTo>
                <a:lnTo>
                  <a:pt x="992" y="84"/>
                </a:lnTo>
                <a:lnTo>
                  <a:pt x="998" y="98"/>
                </a:lnTo>
                <a:lnTo>
                  <a:pt x="1004" y="112"/>
                </a:lnTo>
                <a:lnTo>
                  <a:pt x="1008" y="128"/>
                </a:lnTo>
                <a:lnTo>
                  <a:pt x="1010" y="144"/>
                </a:lnTo>
                <a:lnTo>
                  <a:pt x="1010" y="160"/>
                </a:lnTo>
                <a:lnTo>
                  <a:pt x="1010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1" name="Freeform 16"/>
          <p:cNvSpPr>
            <a:spLocks/>
          </p:cNvSpPr>
          <p:nvPr/>
        </p:nvSpPr>
        <p:spPr bwMode="auto">
          <a:xfrm>
            <a:off x="5054600" y="2279650"/>
            <a:ext cx="1603375" cy="631825"/>
          </a:xfrm>
          <a:custGeom>
            <a:avLst/>
            <a:gdLst>
              <a:gd name="T0" fmla="*/ 1010 w 1010"/>
              <a:gd name="T1" fmla="*/ 240 h 398"/>
              <a:gd name="T2" fmla="*/ 1008 w 1010"/>
              <a:gd name="T3" fmla="*/ 272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2 h 398"/>
              <a:gd name="T10" fmla="*/ 940 w 1010"/>
              <a:gd name="T11" fmla="*/ 370 h 398"/>
              <a:gd name="T12" fmla="*/ 914 w 1010"/>
              <a:gd name="T13" fmla="*/ 386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6 h 398"/>
              <a:gd name="T24" fmla="*/ 70 w 1010"/>
              <a:gd name="T25" fmla="*/ 370 h 398"/>
              <a:gd name="T26" fmla="*/ 46 w 1010"/>
              <a:gd name="T27" fmla="*/ 352 h 398"/>
              <a:gd name="T28" fmla="*/ 28 w 1010"/>
              <a:gd name="T29" fmla="*/ 328 h 398"/>
              <a:gd name="T30" fmla="*/ 12 w 1010"/>
              <a:gd name="T31" fmla="*/ 300 h 398"/>
              <a:gd name="T32" fmla="*/ 4 w 1010"/>
              <a:gd name="T33" fmla="*/ 272 h 398"/>
              <a:gd name="T34" fmla="*/ 0 w 1010"/>
              <a:gd name="T35" fmla="*/ 240 h 398"/>
              <a:gd name="T36" fmla="*/ 0 w 1010"/>
              <a:gd name="T37" fmla="*/ 160 h 398"/>
              <a:gd name="T38" fmla="*/ 4 w 1010"/>
              <a:gd name="T39" fmla="*/ 128 h 398"/>
              <a:gd name="T40" fmla="*/ 12 w 1010"/>
              <a:gd name="T41" fmla="*/ 98 h 398"/>
              <a:gd name="T42" fmla="*/ 28 w 1010"/>
              <a:gd name="T43" fmla="*/ 70 h 398"/>
              <a:gd name="T44" fmla="*/ 46 w 1010"/>
              <a:gd name="T45" fmla="*/ 48 h 398"/>
              <a:gd name="T46" fmla="*/ 70 w 1010"/>
              <a:gd name="T47" fmla="*/ 28 h 398"/>
              <a:gd name="T48" fmla="*/ 96 w 1010"/>
              <a:gd name="T49" fmla="*/ 14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4 h 398"/>
              <a:gd name="T60" fmla="*/ 940 w 1010"/>
              <a:gd name="T61" fmla="*/ 28 h 398"/>
              <a:gd name="T62" fmla="*/ 964 w 1010"/>
              <a:gd name="T63" fmla="*/ 48 h 398"/>
              <a:gd name="T64" fmla="*/ 984 w 1010"/>
              <a:gd name="T65" fmla="*/ 70 h 398"/>
              <a:gd name="T66" fmla="*/ 998 w 1010"/>
              <a:gd name="T67" fmla="*/ 98 h 398"/>
              <a:gd name="T68" fmla="*/ 1008 w 1010"/>
              <a:gd name="T69" fmla="*/ 128 h 398"/>
              <a:gd name="T70" fmla="*/ 1010 w 1010"/>
              <a:gd name="T71" fmla="*/ 16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40"/>
                </a:moveTo>
                <a:lnTo>
                  <a:pt x="1010" y="240"/>
                </a:lnTo>
                <a:lnTo>
                  <a:pt x="1010" y="256"/>
                </a:lnTo>
                <a:lnTo>
                  <a:pt x="1008" y="272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2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6"/>
                </a:lnTo>
                <a:lnTo>
                  <a:pt x="900" y="390"/>
                </a:lnTo>
                <a:lnTo>
                  <a:pt x="884" y="394"/>
                </a:lnTo>
                <a:lnTo>
                  <a:pt x="868" y="398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8"/>
                </a:lnTo>
                <a:lnTo>
                  <a:pt x="126" y="394"/>
                </a:lnTo>
                <a:lnTo>
                  <a:pt x="112" y="390"/>
                </a:lnTo>
                <a:lnTo>
                  <a:pt x="96" y="386"/>
                </a:lnTo>
                <a:lnTo>
                  <a:pt x="84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2"/>
                </a:lnTo>
                <a:lnTo>
                  <a:pt x="36" y="340"/>
                </a:lnTo>
                <a:lnTo>
                  <a:pt x="28" y="328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2"/>
                </a:lnTo>
                <a:lnTo>
                  <a:pt x="0" y="256"/>
                </a:lnTo>
                <a:lnTo>
                  <a:pt x="0" y="240"/>
                </a:lnTo>
                <a:lnTo>
                  <a:pt x="0" y="160"/>
                </a:lnTo>
                <a:lnTo>
                  <a:pt x="0" y="160"/>
                </a:lnTo>
                <a:lnTo>
                  <a:pt x="0" y="144"/>
                </a:lnTo>
                <a:lnTo>
                  <a:pt x="4" y="128"/>
                </a:lnTo>
                <a:lnTo>
                  <a:pt x="8" y="112"/>
                </a:lnTo>
                <a:lnTo>
                  <a:pt x="12" y="98"/>
                </a:lnTo>
                <a:lnTo>
                  <a:pt x="20" y="84"/>
                </a:lnTo>
                <a:lnTo>
                  <a:pt x="28" y="70"/>
                </a:lnTo>
                <a:lnTo>
                  <a:pt x="36" y="58"/>
                </a:lnTo>
                <a:lnTo>
                  <a:pt x="46" y="48"/>
                </a:lnTo>
                <a:lnTo>
                  <a:pt x="58" y="36"/>
                </a:lnTo>
                <a:lnTo>
                  <a:pt x="70" y="28"/>
                </a:lnTo>
                <a:lnTo>
                  <a:pt x="84" y="20"/>
                </a:lnTo>
                <a:lnTo>
                  <a:pt x="96" y="14"/>
                </a:lnTo>
                <a:lnTo>
                  <a:pt x="112" y="8"/>
                </a:lnTo>
                <a:lnTo>
                  <a:pt x="126" y="4"/>
                </a:lnTo>
                <a:lnTo>
                  <a:pt x="142" y="2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2"/>
                </a:lnTo>
                <a:lnTo>
                  <a:pt x="884" y="4"/>
                </a:lnTo>
                <a:lnTo>
                  <a:pt x="900" y="8"/>
                </a:lnTo>
                <a:lnTo>
                  <a:pt x="914" y="14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8"/>
                </a:lnTo>
                <a:lnTo>
                  <a:pt x="974" y="58"/>
                </a:lnTo>
                <a:lnTo>
                  <a:pt x="984" y="70"/>
                </a:lnTo>
                <a:lnTo>
                  <a:pt x="992" y="84"/>
                </a:lnTo>
                <a:lnTo>
                  <a:pt x="998" y="98"/>
                </a:lnTo>
                <a:lnTo>
                  <a:pt x="1004" y="112"/>
                </a:lnTo>
                <a:lnTo>
                  <a:pt x="1008" y="128"/>
                </a:lnTo>
                <a:lnTo>
                  <a:pt x="1010" y="144"/>
                </a:lnTo>
                <a:lnTo>
                  <a:pt x="1010" y="160"/>
                </a:lnTo>
                <a:lnTo>
                  <a:pt x="1010" y="2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2" name="Freeform 17"/>
          <p:cNvSpPr>
            <a:spLocks/>
          </p:cNvSpPr>
          <p:nvPr/>
        </p:nvSpPr>
        <p:spPr bwMode="auto">
          <a:xfrm>
            <a:off x="5054600" y="2279650"/>
            <a:ext cx="1603375" cy="631825"/>
          </a:xfrm>
          <a:custGeom>
            <a:avLst/>
            <a:gdLst>
              <a:gd name="T0" fmla="*/ 1010 w 1010"/>
              <a:gd name="T1" fmla="*/ 240 h 398"/>
              <a:gd name="T2" fmla="*/ 1008 w 1010"/>
              <a:gd name="T3" fmla="*/ 272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2 h 398"/>
              <a:gd name="T10" fmla="*/ 940 w 1010"/>
              <a:gd name="T11" fmla="*/ 370 h 398"/>
              <a:gd name="T12" fmla="*/ 914 w 1010"/>
              <a:gd name="T13" fmla="*/ 386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6 h 398"/>
              <a:gd name="T24" fmla="*/ 70 w 1010"/>
              <a:gd name="T25" fmla="*/ 370 h 398"/>
              <a:gd name="T26" fmla="*/ 46 w 1010"/>
              <a:gd name="T27" fmla="*/ 352 h 398"/>
              <a:gd name="T28" fmla="*/ 28 w 1010"/>
              <a:gd name="T29" fmla="*/ 328 h 398"/>
              <a:gd name="T30" fmla="*/ 12 w 1010"/>
              <a:gd name="T31" fmla="*/ 300 h 398"/>
              <a:gd name="T32" fmla="*/ 4 w 1010"/>
              <a:gd name="T33" fmla="*/ 272 h 398"/>
              <a:gd name="T34" fmla="*/ 0 w 1010"/>
              <a:gd name="T35" fmla="*/ 240 h 398"/>
              <a:gd name="T36" fmla="*/ 0 w 1010"/>
              <a:gd name="T37" fmla="*/ 160 h 398"/>
              <a:gd name="T38" fmla="*/ 4 w 1010"/>
              <a:gd name="T39" fmla="*/ 128 h 398"/>
              <a:gd name="T40" fmla="*/ 12 w 1010"/>
              <a:gd name="T41" fmla="*/ 98 h 398"/>
              <a:gd name="T42" fmla="*/ 28 w 1010"/>
              <a:gd name="T43" fmla="*/ 70 h 398"/>
              <a:gd name="T44" fmla="*/ 46 w 1010"/>
              <a:gd name="T45" fmla="*/ 48 h 398"/>
              <a:gd name="T46" fmla="*/ 70 w 1010"/>
              <a:gd name="T47" fmla="*/ 28 h 398"/>
              <a:gd name="T48" fmla="*/ 96 w 1010"/>
              <a:gd name="T49" fmla="*/ 14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4 h 398"/>
              <a:gd name="T60" fmla="*/ 940 w 1010"/>
              <a:gd name="T61" fmla="*/ 28 h 398"/>
              <a:gd name="T62" fmla="*/ 964 w 1010"/>
              <a:gd name="T63" fmla="*/ 48 h 398"/>
              <a:gd name="T64" fmla="*/ 984 w 1010"/>
              <a:gd name="T65" fmla="*/ 70 h 398"/>
              <a:gd name="T66" fmla="*/ 998 w 1010"/>
              <a:gd name="T67" fmla="*/ 98 h 398"/>
              <a:gd name="T68" fmla="*/ 1008 w 1010"/>
              <a:gd name="T69" fmla="*/ 128 h 398"/>
              <a:gd name="T70" fmla="*/ 1010 w 1010"/>
              <a:gd name="T71" fmla="*/ 16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40"/>
                </a:moveTo>
                <a:lnTo>
                  <a:pt x="1010" y="240"/>
                </a:lnTo>
                <a:lnTo>
                  <a:pt x="1010" y="256"/>
                </a:lnTo>
                <a:lnTo>
                  <a:pt x="1008" y="272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2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6"/>
                </a:lnTo>
                <a:lnTo>
                  <a:pt x="900" y="390"/>
                </a:lnTo>
                <a:lnTo>
                  <a:pt x="884" y="394"/>
                </a:lnTo>
                <a:lnTo>
                  <a:pt x="868" y="398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8"/>
                </a:lnTo>
                <a:lnTo>
                  <a:pt x="126" y="394"/>
                </a:lnTo>
                <a:lnTo>
                  <a:pt x="112" y="390"/>
                </a:lnTo>
                <a:lnTo>
                  <a:pt x="96" y="386"/>
                </a:lnTo>
                <a:lnTo>
                  <a:pt x="84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2"/>
                </a:lnTo>
                <a:lnTo>
                  <a:pt x="36" y="340"/>
                </a:lnTo>
                <a:lnTo>
                  <a:pt x="28" y="328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2"/>
                </a:lnTo>
                <a:lnTo>
                  <a:pt x="0" y="256"/>
                </a:lnTo>
                <a:lnTo>
                  <a:pt x="0" y="240"/>
                </a:lnTo>
                <a:lnTo>
                  <a:pt x="0" y="160"/>
                </a:lnTo>
                <a:lnTo>
                  <a:pt x="0" y="160"/>
                </a:lnTo>
                <a:lnTo>
                  <a:pt x="0" y="144"/>
                </a:lnTo>
                <a:lnTo>
                  <a:pt x="4" y="128"/>
                </a:lnTo>
                <a:lnTo>
                  <a:pt x="8" y="112"/>
                </a:lnTo>
                <a:lnTo>
                  <a:pt x="12" y="98"/>
                </a:lnTo>
                <a:lnTo>
                  <a:pt x="20" y="84"/>
                </a:lnTo>
                <a:lnTo>
                  <a:pt x="28" y="70"/>
                </a:lnTo>
                <a:lnTo>
                  <a:pt x="36" y="58"/>
                </a:lnTo>
                <a:lnTo>
                  <a:pt x="46" y="48"/>
                </a:lnTo>
                <a:lnTo>
                  <a:pt x="58" y="36"/>
                </a:lnTo>
                <a:lnTo>
                  <a:pt x="70" y="28"/>
                </a:lnTo>
                <a:lnTo>
                  <a:pt x="84" y="20"/>
                </a:lnTo>
                <a:lnTo>
                  <a:pt x="96" y="14"/>
                </a:lnTo>
                <a:lnTo>
                  <a:pt x="112" y="8"/>
                </a:lnTo>
                <a:lnTo>
                  <a:pt x="126" y="4"/>
                </a:lnTo>
                <a:lnTo>
                  <a:pt x="142" y="2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2"/>
                </a:lnTo>
                <a:lnTo>
                  <a:pt x="884" y="4"/>
                </a:lnTo>
                <a:lnTo>
                  <a:pt x="900" y="8"/>
                </a:lnTo>
                <a:lnTo>
                  <a:pt x="914" y="14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8"/>
                </a:lnTo>
                <a:lnTo>
                  <a:pt x="974" y="58"/>
                </a:lnTo>
                <a:lnTo>
                  <a:pt x="984" y="70"/>
                </a:lnTo>
                <a:lnTo>
                  <a:pt x="992" y="84"/>
                </a:lnTo>
                <a:lnTo>
                  <a:pt x="998" y="98"/>
                </a:lnTo>
                <a:lnTo>
                  <a:pt x="1004" y="112"/>
                </a:lnTo>
                <a:lnTo>
                  <a:pt x="1008" y="128"/>
                </a:lnTo>
                <a:lnTo>
                  <a:pt x="1010" y="144"/>
                </a:lnTo>
                <a:lnTo>
                  <a:pt x="1010" y="160"/>
                </a:lnTo>
                <a:lnTo>
                  <a:pt x="1010" y="24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3" name="Freeform 18"/>
          <p:cNvSpPr>
            <a:spLocks/>
          </p:cNvSpPr>
          <p:nvPr/>
        </p:nvSpPr>
        <p:spPr bwMode="auto">
          <a:xfrm>
            <a:off x="18923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4" name="Freeform 19"/>
          <p:cNvSpPr>
            <a:spLocks/>
          </p:cNvSpPr>
          <p:nvPr/>
        </p:nvSpPr>
        <p:spPr bwMode="auto">
          <a:xfrm>
            <a:off x="18923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5" name="Freeform 20"/>
          <p:cNvSpPr>
            <a:spLocks/>
          </p:cNvSpPr>
          <p:nvPr/>
        </p:nvSpPr>
        <p:spPr bwMode="auto">
          <a:xfrm>
            <a:off x="18923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6" name="Freeform 21"/>
          <p:cNvSpPr>
            <a:spLocks/>
          </p:cNvSpPr>
          <p:nvPr/>
        </p:nvSpPr>
        <p:spPr bwMode="auto">
          <a:xfrm>
            <a:off x="50546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7" name="Freeform 22"/>
          <p:cNvSpPr>
            <a:spLocks/>
          </p:cNvSpPr>
          <p:nvPr/>
        </p:nvSpPr>
        <p:spPr bwMode="auto">
          <a:xfrm>
            <a:off x="50546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8" name="Freeform 23"/>
          <p:cNvSpPr>
            <a:spLocks/>
          </p:cNvSpPr>
          <p:nvPr/>
        </p:nvSpPr>
        <p:spPr bwMode="auto">
          <a:xfrm>
            <a:off x="5054600" y="3679825"/>
            <a:ext cx="1603375" cy="628650"/>
          </a:xfrm>
          <a:custGeom>
            <a:avLst/>
            <a:gdLst>
              <a:gd name="T0" fmla="*/ 1010 w 1010"/>
              <a:gd name="T1" fmla="*/ 238 h 396"/>
              <a:gd name="T2" fmla="*/ 1008 w 1010"/>
              <a:gd name="T3" fmla="*/ 270 h 396"/>
              <a:gd name="T4" fmla="*/ 998 w 1010"/>
              <a:gd name="T5" fmla="*/ 300 h 396"/>
              <a:gd name="T6" fmla="*/ 984 w 1010"/>
              <a:gd name="T7" fmla="*/ 326 h 396"/>
              <a:gd name="T8" fmla="*/ 964 w 1010"/>
              <a:gd name="T9" fmla="*/ 350 h 396"/>
              <a:gd name="T10" fmla="*/ 940 w 1010"/>
              <a:gd name="T11" fmla="*/ 370 h 396"/>
              <a:gd name="T12" fmla="*/ 914 w 1010"/>
              <a:gd name="T13" fmla="*/ 384 h 396"/>
              <a:gd name="T14" fmla="*/ 884 w 1010"/>
              <a:gd name="T15" fmla="*/ 394 h 396"/>
              <a:gd name="T16" fmla="*/ 852 w 1010"/>
              <a:gd name="T17" fmla="*/ 396 h 396"/>
              <a:gd name="T18" fmla="*/ 158 w 1010"/>
              <a:gd name="T19" fmla="*/ 396 h 396"/>
              <a:gd name="T20" fmla="*/ 126 w 1010"/>
              <a:gd name="T21" fmla="*/ 394 h 396"/>
              <a:gd name="T22" fmla="*/ 96 w 1010"/>
              <a:gd name="T23" fmla="*/ 384 h 396"/>
              <a:gd name="T24" fmla="*/ 70 w 1010"/>
              <a:gd name="T25" fmla="*/ 370 h 396"/>
              <a:gd name="T26" fmla="*/ 46 w 1010"/>
              <a:gd name="T27" fmla="*/ 350 h 396"/>
              <a:gd name="T28" fmla="*/ 28 w 1010"/>
              <a:gd name="T29" fmla="*/ 326 h 396"/>
              <a:gd name="T30" fmla="*/ 12 w 1010"/>
              <a:gd name="T31" fmla="*/ 300 h 396"/>
              <a:gd name="T32" fmla="*/ 4 w 1010"/>
              <a:gd name="T33" fmla="*/ 270 h 396"/>
              <a:gd name="T34" fmla="*/ 0 w 1010"/>
              <a:gd name="T35" fmla="*/ 238 h 396"/>
              <a:gd name="T36" fmla="*/ 0 w 1010"/>
              <a:gd name="T37" fmla="*/ 158 h 396"/>
              <a:gd name="T38" fmla="*/ 4 w 1010"/>
              <a:gd name="T39" fmla="*/ 126 h 396"/>
              <a:gd name="T40" fmla="*/ 12 w 1010"/>
              <a:gd name="T41" fmla="*/ 96 h 396"/>
              <a:gd name="T42" fmla="*/ 28 w 1010"/>
              <a:gd name="T43" fmla="*/ 70 h 396"/>
              <a:gd name="T44" fmla="*/ 46 w 1010"/>
              <a:gd name="T45" fmla="*/ 46 h 396"/>
              <a:gd name="T46" fmla="*/ 70 w 1010"/>
              <a:gd name="T47" fmla="*/ 26 h 396"/>
              <a:gd name="T48" fmla="*/ 96 w 1010"/>
              <a:gd name="T49" fmla="*/ 12 h 396"/>
              <a:gd name="T50" fmla="*/ 126 w 1010"/>
              <a:gd name="T51" fmla="*/ 2 h 396"/>
              <a:gd name="T52" fmla="*/ 158 w 1010"/>
              <a:gd name="T53" fmla="*/ 0 h 396"/>
              <a:gd name="T54" fmla="*/ 852 w 1010"/>
              <a:gd name="T55" fmla="*/ 0 h 396"/>
              <a:gd name="T56" fmla="*/ 884 w 1010"/>
              <a:gd name="T57" fmla="*/ 2 h 396"/>
              <a:gd name="T58" fmla="*/ 914 w 1010"/>
              <a:gd name="T59" fmla="*/ 12 h 396"/>
              <a:gd name="T60" fmla="*/ 940 w 1010"/>
              <a:gd name="T61" fmla="*/ 26 h 396"/>
              <a:gd name="T62" fmla="*/ 964 w 1010"/>
              <a:gd name="T63" fmla="*/ 46 h 396"/>
              <a:gd name="T64" fmla="*/ 984 w 1010"/>
              <a:gd name="T65" fmla="*/ 70 h 396"/>
              <a:gd name="T66" fmla="*/ 998 w 1010"/>
              <a:gd name="T67" fmla="*/ 96 h 396"/>
              <a:gd name="T68" fmla="*/ 1008 w 1010"/>
              <a:gd name="T69" fmla="*/ 126 h 396"/>
              <a:gd name="T70" fmla="*/ 1010 w 1010"/>
              <a:gd name="T71" fmla="*/ 15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6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8" y="270"/>
                </a:lnTo>
                <a:lnTo>
                  <a:pt x="1004" y="286"/>
                </a:lnTo>
                <a:lnTo>
                  <a:pt x="998" y="300"/>
                </a:lnTo>
                <a:lnTo>
                  <a:pt x="992" y="314"/>
                </a:lnTo>
                <a:lnTo>
                  <a:pt x="984" y="326"/>
                </a:lnTo>
                <a:lnTo>
                  <a:pt x="974" y="338"/>
                </a:lnTo>
                <a:lnTo>
                  <a:pt x="964" y="350"/>
                </a:lnTo>
                <a:lnTo>
                  <a:pt x="952" y="360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900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6"/>
                </a:lnTo>
                <a:lnTo>
                  <a:pt x="158" y="396"/>
                </a:lnTo>
                <a:lnTo>
                  <a:pt x="158" y="396"/>
                </a:lnTo>
                <a:lnTo>
                  <a:pt x="142" y="396"/>
                </a:lnTo>
                <a:lnTo>
                  <a:pt x="126" y="394"/>
                </a:lnTo>
                <a:lnTo>
                  <a:pt x="112" y="390"/>
                </a:lnTo>
                <a:lnTo>
                  <a:pt x="96" y="384"/>
                </a:lnTo>
                <a:lnTo>
                  <a:pt x="84" y="378"/>
                </a:lnTo>
                <a:lnTo>
                  <a:pt x="70" y="370"/>
                </a:lnTo>
                <a:lnTo>
                  <a:pt x="58" y="360"/>
                </a:lnTo>
                <a:lnTo>
                  <a:pt x="46" y="350"/>
                </a:lnTo>
                <a:lnTo>
                  <a:pt x="36" y="338"/>
                </a:lnTo>
                <a:lnTo>
                  <a:pt x="28" y="326"/>
                </a:lnTo>
                <a:lnTo>
                  <a:pt x="20" y="314"/>
                </a:lnTo>
                <a:lnTo>
                  <a:pt x="12" y="300"/>
                </a:lnTo>
                <a:lnTo>
                  <a:pt x="8" y="286"/>
                </a:lnTo>
                <a:lnTo>
                  <a:pt x="4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4" y="126"/>
                </a:lnTo>
                <a:lnTo>
                  <a:pt x="8" y="110"/>
                </a:lnTo>
                <a:lnTo>
                  <a:pt x="12" y="96"/>
                </a:lnTo>
                <a:lnTo>
                  <a:pt x="20" y="82"/>
                </a:lnTo>
                <a:lnTo>
                  <a:pt x="28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6"/>
                </a:lnTo>
                <a:lnTo>
                  <a:pt x="84" y="18"/>
                </a:lnTo>
                <a:lnTo>
                  <a:pt x="96" y="12"/>
                </a:lnTo>
                <a:lnTo>
                  <a:pt x="112" y="6"/>
                </a:lnTo>
                <a:lnTo>
                  <a:pt x="126" y="2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2"/>
                </a:lnTo>
                <a:lnTo>
                  <a:pt x="900" y="6"/>
                </a:lnTo>
                <a:lnTo>
                  <a:pt x="914" y="12"/>
                </a:lnTo>
                <a:lnTo>
                  <a:pt x="928" y="18"/>
                </a:lnTo>
                <a:lnTo>
                  <a:pt x="940" y="26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2" y="82"/>
                </a:lnTo>
                <a:lnTo>
                  <a:pt x="998" y="96"/>
                </a:lnTo>
                <a:lnTo>
                  <a:pt x="1004" y="110"/>
                </a:lnTo>
                <a:lnTo>
                  <a:pt x="1008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79" name="Rectangle 24"/>
          <p:cNvSpPr>
            <a:spLocks noChangeArrowheads="1"/>
          </p:cNvSpPr>
          <p:nvPr/>
        </p:nvSpPr>
        <p:spPr bwMode="auto">
          <a:xfrm>
            <a:off x="5565775" y="2733675"/>
            <a:ext cx="1685925" cy="558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0" name="Rectangle 25"/>
          <p:cNvSpPr>
            <a:spLocks noChangeArrowheads="1"/>
          </p:cNvSpPr>
          <p:nvPr/>
        </p:nvSpPr>
        <p:spPr bwMode="auto">
          <a:xfrm>
            <a:off x="5565775" y="2733675"/>
            <a:ext cx="1685925" cy="558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1" name="Line 26"/>
          <p:cNvSpPr>
            <a:spLocks noChangeShapeType="1"/>
          </p:cNvSpPr>
          <p:nvPr/>
        </p:nvSpPr>
        <p:spPr bwMode="auto">
          <a:xfrm>
            <a:off x="1892300" y="22860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2" name="Line 27"/>
          <p:cNvSpPr>
            <a:spLocks noChangeShapeType="1"/>
          </p:cNvSpPr>
          <p:nvPr/>
        </p:nvSpPr>
        <p:spPr bwMode="auto">
          <a:xfrm>
            <a:off x="1933575" y="233362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3" name="Line 28"/>
          <p:cNvSpPr>
            <a:spLocks noChangeShapeType="1"/>
          </p:cNvSpPr>
          <p:nvPr/>
        </p:nvSpPr>
        <p:spPr bwMode="auto">
          <a:xfrm>
            <a:off x="1971675" y="238442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4" name="Line 29"/>
          <p:cNvSpPr>
            <a:spLocks noChangeShapeType="1"/>
          </p:cNvSpPr>
          <p:nvPr/>
        </p:nvSpPr>
        <p:spPr bwMode="auto">
          <a:xfrm>
            <a:off x="2012950" y="24320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5" name="Line 30"/>
          <p:cNvSpPr>
            <a:spLocks noChangeShapeType="1"/>
          </p:cNvSpPr>
          <p:nvPr/>
        </p:nvSpPr>
        <p:spPr bwMode="auto">
          <a:xfrm>
            <a:off x="2051050" y="24828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6" name="Line 31"/>
          <p:cNvSpPr>
            <a:spLocks noChangeShapeType="1"/>
          </p:cNvSpPr>
          <p:nvPr/>
        </p:nvSpPr>
        <p:spPr bwMode="auto">
          <a:xfrm>
            <a:off x="2092325" y="253047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7" name="Line 32"/>
          <p:cNvSpPr>
            <a:spLocks noChangeShapeType="1"/>
          </p:cNvSpPr>
          <p:nvPr/>
        </p:nvSpPr>
        <p:spPr bwMode="auto">
          <a:xfrm>
            <a:off x="2133600" y="25812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8" name="Line 33"/>
          <p:cNvSpPr>
            <a:spLocks noChangeShapeType="1"/>
          </p:cNvSpPr>
          <p:nvPr/>
        </p:nvSpPr>
        <p:spPr bwMode="auto">
          <a:xfrm>
            <a:off x="2171700" y="2628900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89" name="Line 34"/>
          <p:cNvSpPr>
            <a:spLocks noChangeShapeType="1"/>
          </p:cNvSpPr>
          <p:nvPr/>
        </p:nvSpPr>
        <p:spPr bwMode="auto">
          <a:xfrm>
            <a:off x="2212975" y="267970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0" name="Line 35"/>
          <p:cNvSpPr>
            <a:spLocks noChangeShapeType="1"/>
          </p:cNvSpPr>
          <p:nvPr/>
        </p:nvSpPr>
        <p:spPr bwMode="auto">
          <a:xfrm>
            <a:off x="2251075" y="2727325"/>
            <a:ext cx="635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1" name="Line 36"/>
          <p:cNvSpPr>
            <a:spLocks noChangeShapeType="1"/>
          </p:cNvSpPr>
          <p:nvPr/>
        </p:nvSpPr>
        <p:spPr bwMode="auto">
          <a:xfrm>
            <a:off x="3648075" y="22860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2" name="Line 37"/>
          <p:cNvSpPr>
            <a:spLocks noChangeShapeType="1"/>
          </p:cNvSpPr>
          <p:nvPr/>
        </p:nvSpPr>
        <p:spPr bwMode="auto">
          <a:xfrm>
            <a:off x="3689350" y="233362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3" name="Line 38"/>
          <p:cNvSpPr>
            <a:spLocks noChangeShapeType="1"/>
          </p:cNvSpPr>
          <p:nvPr/>
        </p:nvSpPr>
        <p:spPr bwMode="auto">
          <a:xfrm>
            <a:off x="3730625" y="23844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4" name="Line 39"/>
          <p:cNvSpPr>
            <a:spLocks noChangeShapeType="1"/>
          </p:cNvSpPr>
          <p:nvPr/>
        </p:nvSpPr>
        <p:spPr bwMode="auto">
          <a:xfrm>
            <a:off x="3768725" y="2432050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5" name="Line 40"/>
          <p:cNvSpPr>
            <a:spLocks noChangeShapeType="1"/>
          </p:cNvSpPr>
          <p:nvPr/>
        </p:nvSpPr>
        <p:spPr bwMode="auto">
          <a:xfrm>
            <a:off x="3810000" y="248285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6" name="Line 41"/>
          <p:cNvSpPr>
            <a:spLocks noChangeShapeType="1"/>
          </p:cNvSpPr>
          <p:nvPr/>
        </p:nvSpPr>
        <p:spPr bwMode="auto">
          <a:xfrm>
            <a:off x="3848100" y="253047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7" name="Line 42"/>
          <p:cNvSpPr>
            <a:spLocks noChangeShapeType="1"/>
          </p:cNvSpPr>
          <p:nvPr/>
        </p:nvSpPr>
        <p:spPr bwMode="auto">
          <a:xfrm>
            <a:off x="3889375" y="258127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8" name="Line 43"/>
          <p:cNvSpPr>
            <a:spLocks noChangeShapeType="1"/>
          </p:cNvSpPr>
          <p:nvPr/>
        </p:nvSpPr>
        <p:spPr bwMode="auto">
          <a:xfrm>
            <a:off x="3930650" y="26289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99" name="Line 44"/>
          <p:cNvSpPr>
            <a:spLocks noChangeShapeType="1"/>
          </p:cNvSpPr>
          <p:nvPr/>
        </p:nvSpPr>
        <p:spPr bwMode="auto">
          <a:xfrm>
            <a:off x="3968750" y="26797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0" name="Line 45"/>
          <p:cNvSpPr>
            <a:spLocks noChangeShapeType="1"/>
          </p:cNvSpPr>
          <p:nvPr/>
        </p:nvSpPr>
        <p:spPr bwMode="auto">
          <a:xfrm>
            <a:off x="4010025" y="2727325"/>
            <a:ext cx="317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1" name="Line 46"/>
          <p:cNvSpPr>
            <a:spLocks noChangeShapeType="1"/>
          </p:cNvSpPr>
          <p:nvPr/>
        </p:nvSpPr>
        <p:spPr bwMode="auto">
          <a:xfrm>
            <a:off x="1968500" y="37592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2" name="Line 47"/>
          <p:cNvSpPr>
            <a:spLocks noChangeShapeType="1"/>
          </p:cNvSpPr>
          <p:nvPr/>
        </p:nvSpPr>
        <p:spPr bwMode="auto">
          <a:xfrm>
            <a:off x="2009775" y="381000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3" name="Line 48"/>
          <p:cNvSpPr>
            <a:spLocks noChangeShapeType="1"/>
          </p:cNvSpPr>
          <p:nvPr/>
        </p:nvSpPr>
        <p:spPr bwMode="auto">
          <a:xfrm>
            <a:off x="2047875" y="385762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4" name="Line 49"/>
          <p:cNvSpPr>
            <a:spLocks noChangeShapeType="1"/>
          </p:cNvSpPr>
          <p:nvPr/>
        </p:nvSpPr>
        <p:spPr bwMode="auto">
          <a:xfrm>
            <a:off x="2089150" y="39084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5" name="Line 50"/>
          <p:cNvSpPr>
            <a:spLocks noChangeShapeType="1"/>
          </p:cNvSpPr>
          <p:nvPr/>
        </p:nvSpPr>
        <p:spPr bwMode="auto">
          <a:xfrm>
            <a:off x="2127250" y="39560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6" name="Line 51"/>
          <p:cNvSpPr>
            <a:spLocks noChangeShapeType="1"/>
          </p:cNvSpPr>
          <p:nvPr/>
        </p:nvSpPr>
        <p:spPr bwMode="auto">
          <a:xfrm>
            <a:off x="2168525" y="40068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7" name="Line 52"/>
          <p:cNvSpPr>
            <a:spLocks noChangeShapeType="1"/>
          </p:cNvSpPr>
          <p:nvPr/>
        </p:nvSpPr>
        <p:spPr bwMode="auto">
          <a:xfrm>
            <a:off x="2209800" y="40544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8" name="Line 53"/>
          <p:cNvSpPr>
            <a:spLocks noChangeShapeType="1"/>
          </p:cNvSpPr>
          <p:nvPr/>
        </p:nvSpPr>
        <p:spPr bwMode="auto">
          <a:xfrm>
            <a:off x="2247900" y="410527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09" name="Line 54"/>
          <p:cNvSpPr>
            <a:spLocks noChangeShapeType="1"/>
          </p:cNvSpPr>
          <p:nvPr/>
        </p:nvSpPr>
        <p:spPr bwMode="auto">
          <a:xfrm>
            <a:off x="2289175" y="41529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0" name="Line 55"/>
          <p:cNvSpPr>
            <a:spLocks noChangeShapeType="1"/>
          </p:cNvSpPr>
          <p:nvPr/>
        </p:nvSpPr>
        <p:spPr bwMode="auto">
          <a:xfrm>
            <a:off x="2327275" y="4203700"/>
            <a:ext cx="95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1" name="Line 56"/>
          <p:cNvSpPr>
            <a:spLocks noChangeShapeType="1"/>
          </p:cNvSpPr>
          <p:nvPr/>
        </p:nvSpPr>
        <p:spPr bwMode="auto">
          <a:xfrm>
            <a:off x="1952625" y="42164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2" name="Line 57"/>
          <p:cNvSpPr>
            <a:spLocks noChangeShapeType="1"/>
          </p:cNvSpPr>
          <p:nvPr/>
        </p:nvSpPr>
        <p:spPr bwMode="auto">
          <a:xfrm>
            <a:off x="1987550" y="426720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3" name="Line 58"/>
          <p:cNvSpPr>
            <a:spLocks noChangeShapeType="1"/>
          </p:cNvSpPr>
          <p:nvPr/>
        </p:nvSpPr>
        <p:spPr bwMode="auto">
          <a:xfrm>
            <a:off x="2025650" y="43211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4" name="Line 59"/>
          <p:cNvSpPr>
            <a:spLocks noChangeShapeType="1"/>
          </p:cNvSpPr>
          <p:nvPr/>
        </p:nvSpPr>
        <p:spPr bwMode="auto">
          <a:xfrm>
            <a:off x="2060575" y="43719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5" name="Line 60"/>
          <p:cNvSpPr>
            <a:spLocks noChangeShapeType="1"/>
          </p:cNvSpPr>
          <p:nvPr/>
        </p:nvSpPr>
        <p:spPr bwMode="auto">
          <a:xfrm>
            <a:off x="2098675" y="442277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6" name="Line 61"/>
          <p:cNvSpPr>
            <a:spLocks noChangeShapeType="1"/>
          </p:cNvSpPr>
          <p:nvPr/>
        </p:nvSpPr>
        <p:spPr bwMode="auto">
          <a:xfrm>
            <a:off x="2136775" y="447675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7" name="Line 62"/>
          <p:cNvSpPr>
            <a:spLocks noChangeShapeType="1"/>
          </p:cNvSpPr>
          <p:nvPr/>
        </p:nvSpPr>
        <p:spPr bwMode="auto">
          <a:xfrm>
            <a:off x="2171700" y="45275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8" name="Line 63"/>
          <p:cNvSpPr>
            <a:spLocks noChangeShapeType="1"/>
          </p:cNvSpPr>
          <p:nvPr/>
        </p:nvSpPr>
        <p:spPr bwMode="auto">
          <a:xfrm>
            <a:off x="2209800" y="45783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19" name="Line 64"/>
          <p:cNvSpPr>
            <a:spLocks noChangeShapeType="1"/>
          </p:cNvSpPr>
          <p:nvPr/>
        </p:nvSpPr>
        <p:spPr bwMode="auto">
          <a:xfrm>
            <a:off x="2244725" y="46291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0" name="Line 65"/>
          <p:cNvSpPr>
            <a:spLocks noChangeShapeType="1"/>
          </p:cNvSpPr>
          <p:nvPr/>
        </p:nvSpPr>
        <p:spPr bwMode="auto">
          <a:xfrm>
            <a:off x="2282825" y="4683125"/>
            <a:ext cx="15875" cy="222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1" name="Line 66"/>
          <p:cNvSpPr>
            <a:spLocks noChangeShapeType="1"/>
          </p:cNvSpPr>
          <p:nvPr/>
        </p:nvSpPr>
        <p:spPr bwMode="auto">
          <a:xfrm>
            <a:off x="1892300" y="28448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2" name="Line 67"/>
          <p:cNvSpPr>
            <a:spLocks noChangeShapeType="1"/>
          </p:cNvSpPr>
          <p:nvPr/>
        </p:nvSpPr>
        <p:spPr bwMode="auto">
          <a:xfrm>
            <a:off x="1933575" y="289242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3" name="Line 68"/>
          <p:cNvSpPr>
            <a:spLocks noChangeShapeType="1"/>
          </p:cNvSpPr>
          <p:nvPr/>
        </p:nvSpPr>
        <p:spPr bwMode="auto">
          <a:xfrm>
            <a:off x="1971675" y="294322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4" name="Line 69"/>
          <p:cNvSpPr>
            <a:spLocks noChangeShapeType="1"/>
          </p:cNvSpPr>
          <p:nvPr/>
        </p:nvSpPr>
        <p:spPr bwMode="auto">
          <a:xfrm>
            <a:off x="2012950" y="29908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5" name="Line 70"/>
          <p:cNvSpPr>
            <a:spLocks noChangeShapeType="1"/>
          </p:cNvSpPr>
          <p:nvPr/>
        </p:nvSpPr>
        <p:spPr bwMode="auto">
          <a:xfrm>
            <a:off x="2051050" y="30416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6" name="Line 71"/>
          <p:cNvSpPr>
            <a:spLocks noChangeShapeType="1"/>
          </p:cNvSpPr>
          <p:nvPr/>
        </p:nvSpPr>
        <p:spPr bwMode="auto">
          <a:xfrm>
            <a:off x="2092325" y="308927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7" name="Line 72"/>
          <p:cNvSpPr>
            <a:spLocks noChangeShapeType="1"/>
          </p:cNvSpPr>
          <p:nvPr/>
        </p:nvSpPr>
        <p:spPr bwMode="auto">
          <a:xfrm>
            <a:off x="2133600" y="31400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8" name="Line 73"/>
          <p:cNvSpPr>
            <a:spLocks noChangeShapeType="1"/>
          </p:cNvSpPr>
          <p:nvPr/>
        </p:nvSpPr>
        <p:spPr bwMode="auto">
          <a:xfrm>
            <a:off x="2171700" y="3187700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29" name="Line 74"/>
          <p:cNvSpPr>
            <a:spLocks noChangeShapeType="1"/>
          </p:cNvSpPr>
          <p:nvPr/>
        </p:nvSpPr>
        <p:spPr bwMode="auto">
          <a:xfrm>
            <a:off x="2212975" y="323850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0" name="Line 75"/>
          <p:cNvSpPr>
            <a:spLocks noChangeShapeType="1"/>
          </p:cNvSpPr>
          <p:nvPr/>
        </p:nvSpPr>
        <p:spPr bwMode="auto">
          <a:xfrm>
            <a:off x="2251075" y="3286125"/>
            <a:ext cx="635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1" name="Freeform 76"/>
          <p:cNvSpPr>
            <a:spLocks/>
          </p:cNvSpPr>
          <p:nvPr/>
        </p:nvSpPr>
        <p:spPr bwMode="auto">
          <a:xfrm>
            <a:off x="2235200" y="4165600"/>
            <a:ext cx="1603375" cy="631825"/>
          </a:xfrm>
          <a:custGeom>
            <a:avLst/>
            <a:gdLst>
              <a:gd name="T0" fmla="*/ 1010 w 1010"/>
              <a:gd name="T1" fmla="*/ 238 h 398"/>
              <a:gd name="T2" fmla="*/ 1006 w 1010"/>
              <a:gd name="T3" fmla="*/ 270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0 h 398"/>
              <a:gd name="T10" fmla="*/ 940 w 1010"/>
              <a:gd name="T11" fmla="*/ 370 h 398"/>
              <a:gd name="T12" fmla="*/ 914 w 1010"/>
              <a:gd name="T13" fmla="*/ 384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4 h 398"/>
              <a:gd name="T24" fmla="*/ 70 w 1010"/>
              <a:gd name="T25" fmla="*/ 370 h 398"/>
              <a:gd name="T26" fmla="*/ 46 w 1010"/>
              <a:gd name="T27" fmla="*/ 350 h 398"/>
              <a:gd name="T28" fmla="*/ 26 w 1010"/>
              <a:gd name="T29" fmla="*/ 328 h 398"/>
              <a:gd name="T30" fmla="*/ 12 w 1010"/>
              <a:gd name="T31" fmla="*/ 300 h 398"/>
              <a:gd name="T32" fmla="*/ 2 w 1010"/>
              <a:gd name="T33" fmla="*/ 270 h 398"/>
              <a:gd name="T34" fmla="*/ 0 w 1010"/>
              <a:gd name="T35" fmla="*/ 238 h 398"/>
              <a:gd name="T36" fmla="*/ 0 w 1010"/>
              <a:gd name="T37" fmla="*/ 158 h 398"/>
              <a:gd name="T38" fmla="*/ 2 w 1010"/>
              <a:gd name="T39" fmla="*/ 126 h 398"/>
              <a:gd name="T40" fmla="*/ 12 w 1010"/>
              <a:gd name="T41" fmla="*/ 96 h 398"/>
              <a:gd name="T42" fmla="*/ 26 w 1010"/>
              <a:gd name="T43" fmla="*/ 70 h 398"/>
              <a:gd name="T44" fmla="*/ 46 w 1010"/>
              <a:gd name="T45" fmla="*/ 46 h 398"/>
              <a:gd name="T46" fmla="*/ 70 w 1010"/>
              <a:gd name="T47" fmla="*/ 28 h 398"/>
              <a:gd name="T48" fmla="*/ 96 w 1010"/>
              <a:gd name="T49" fmla="*/ 12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2 h 398"/>
              <a:gd name="T60" fmla="*/ 940 w 1010"/>
              <a:gd name="T61" fmla="*/ 28 h 398"/>
              <a:gd name="T62" fmla="*/ 964 w 1010"/>
              <a:gd name="T63" fmla="*/ 46 h 398"/>
              <a:gd name="T64" fmla="*/ 984 w 1010"/>
              <a:gd name="T65" fmla="*/ 70 h 398"/>
              <a:gd name="T66" fmla="*/ 998 w 1010"/>
              <a:gd name="T67" fmla="*/ 96 h 398"/>
              <a:gd name="T68" fmla="*/ 1006 w 1010"/>
              <a:gd name="T69" fmla="*/ 126 h 398"/>
              <a:gd name="T70" fmla="*/ 1010 w 1010"/>
              <a:gd name="T71" fmla="*/ 15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6" y="270"/>
                </a:lnTo>
                <a:lnTo>
                  <a:pt x="1002" y="286"/>
                </a:lnTo>
                <a:lnTo>
                  <a:pt x="998" y="300"/>
                </a:lnTo>
                <a:lnTo>
                  <a:pt x="990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0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898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6"/>
                </a:lnTo>
                <a:lnTo>
                  <a:pt x="126" y="394"/>
                </a:lnTo>
                <a:lnTo>
                  <a:pt x="110" y="390"/>
                </a:lnTo>
                <a:lnTo>
                  <a:pt x="96" y="384"/>
                </a:lnTo>
                <a:lnTo>
                  <a:pt x="82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0"/>
                </a:lnTo>
                <a:lnTo>
                  <a:pt x="36" y="340"/>
                </a:lnTo>
                <a:lnTo>
                  <a:pt x="26" y="328"/>
                </a:lnTo>
                <a:lnTo>
                  <a:pt x="18" y="314"/>
                </a:lnTo>
                <a:lnTo>
                  <a:pt x="12" y="300"/>
                </a:lnTo>
                <a:lnTo>
                  <a:pt x="6" y="286"/>
                </a:lnTo>
                <a:lnTo>
                  <a:pt x="2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2" y="126"/>
                </a:lnTo>
                <a:lnTo>
                  <a:pt x="6" y="112"/>
                </a:lnTo>
                <a:lnTo>
                  <a:pt x="12" y="96"/>
                </a:lnTo>
                <a:lnTo>
                  <a:pt x="18" y="84"/>
                </a:lnTo>
                <a:lnTo>
                  <a:pt x="26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8"/>
                </a:lnTo>
                <a:lnTo>
                  <a:pt x="82" y="20"/>
                </a:lnTo>
                <a:lnTo>
                  <a:pt x="96" y="12"/>
                </a:lnTo>
                <a:lnTo>
                  <a:pt x="110" y="8"/>
                </a:lnTo>
                <a:lnTo>
                  <a:pt x="126" y="4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4"/>
                </a:lnTo>
                <a:lnTo>
                  <a:pt x="898" y="8"/>
                </a:lnTo>
                <a:lnTo>
                  <a:pt x="914" y="12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0" y="84"/>
                </a:lnTo>
                <a:lnTo>
                  <a:pt x="998" y="96"/>
                </a:lnTo>
                <a:lnTo>
                  <a:pt x="1002" y="112"/>
                </a:lnTo>
                <a:lnTo>
                  <a:pt x="1006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2" name="Freeform 77"/>
          <p:cNvSpPr>
            <a:spLocks/>
          </p:cNvSpPr>
          <p:nvPr/>
        </p:nvSpPr>
        <p:spPr bwMode="auto">
          <a:xfrm>
            <a:off x="2235200" y="4165600"/>
            <a:ext cx="1603375" cy="631825"/>
          </a:xfrm>
          <a:custGeom>
            <a:avLst/>
            <a:gdLst>
              <a:gd name="T0" fmla="*/ 1010 w 1010"/>
              <a:gd name="T1" fmla="*/ 238 h 398"/>
              <a:gd name="T2" fmla="*/ 1006 w 1010"/>
              <a:gd name="T3" fmla="*/ 270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0 h 398"/>
              <a:gd name="T10" fmla="*/ 940 w 1010"/>
              <a:gd name="T11" fmla="*/ 370 h 398"/>
              <a:gd name="T12" fmla="*/ 914 w 1010"/>
              <a:gd name="T13" fmla="*/ 384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4 h 398"/>
              <a:gd name="T24" fmla="*/ 70 w 1010"/>
              <a:gd name="T25" fmla="*/ 370 h 398"/>
              <a:gd name="T26" fmla="*/ 46 w 1010"/>
              <a:gd name="T27" fmla="*/ 350 h 398"/>
              <a:gd name="T28" fmla="*/ 26 w 1010"/>
              <a:gd name="T29" fmla="*/ 328 h 398"/>
              <a:gd name="T30" fmla="*/ 12 w 1010"/>
              <a:gd name="T31" fmla="*/ 300 h 398"/>
              <a:gd name="T32" fmla="*/ 2 w 1010"/>
              <a:gd name="T33" fmla="*/ 270 h 398"/>
              <a:gd name="T34" fmla="*/ 0 w 1010"/>
              <a:gd name="T35" fmla="*/ 238 h 398"/>
              <a:gd name="T36" fmla="*/ 0 w 1010"/>
              <a:gd name="T37" fmla="*/ 158 h 398"/>
              <a:gd name="T38" fmla="*/ 2 w 1010"/>
              <a:gd name="T39" fmla="*/ 126 h 398"/>
              <a:gd name="T40" fmla="*/ 12 w 1010"/>
              <a:gd name="T41" fmla="*/ 96 h 398"/>
              <a:gd name="T42" fmla="*/ 26 w 1010"/>
              <a:gd name="T43" fmla="*/ 70 h 398"/>
              <a:gd name="T44" fmla="*/ 46 w 1010"/>
              <a:gd name="T45" fmla="*/ 46 h 398"/>
              <a:gd name="T46" fmla="*/ 70 w 1010"/>
              <a:gd name="T47" fmla="*/ 28 h 398"/>
              <a:gd name="T48" fmla="*/ 96 w 1010"/>
              <a:gd name="T49" fmla="*/ 12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2 h 398"/>
              <a:gd name="T60" fmla="*/ 940 w 1010"/>
              <a:gd name="T61" fmla="*/ 28 h 398"/>
              <a:gd name="T62" fmla="*/ 964 w 1010"/>
              <a:gd name="T63" fmla="*/ 46 h 398"/>
              <a:gd name="T64" fmla="*/ 984 w 1010"/>
              <a:gd name="T65" fmla="*/ 70 h 398"/>
              <a:gd name="T66" fmla="*/ 998 w 1010"/>
              <a:gd name="T67" fmla="*/ 96 h 398"/>
              <a:gd name="T68" fmla="*/ 1006 w 1010"/>
              <a:gd name="T69" fmla="*/ 126 h 398"/>
              <a:gd name="T70" fmla="*/ 1010 w 1010"/>
              <a:gd name="T71" fmla="*/ 15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6" y="270"/>
                </a:lnTo>
                <a:lnTo>
                  <a:pt x="1002" y="286"/>
                </a:lnTo>
                <a:lnTo>
                  <a:pt x="998" y="300"/>
                </a:lnTo>
                <a:lnTo>
                  <a:pt x="990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0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898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6"/>
                </a:lnTo>
                <a:lnTo>
                  <a:pt x="126" y="394"/>
                </a:lnTo>
                <a:lnTo>
                  <a:pt x="110" y="390"/>
                </a:lnTo>
                <a:lnTo>
                  <a:pt x="96" y="384"/>
                </a:lnTo>
                <a:lnTo>
                  <a:pt x="82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0"/>
                </a:lnTo>
                <a:lnTo>
                  <a:pt x="36" y="340"/>
                </a:lnTo>
                <a:lnTo>
                  <a:pt x="26" y="328"/>
                </a:lnTo>
                <a:lnTo>
                  <a:pt x="18" y="314"/>
                </a:lnTo>
                <a:lnTo>
                  <a:pt x="12" y="300"/>
                </a:lnTo>
                <a:lnTo>
                  <a:pt x="6" y="286"/>
                </a:lnTo>
                <a:lnTo>
                  <a:pt x="2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2" y="126"/>
                </a:lnTo>
                <a:lnTo>
                  <a:pt x="6" y="112"/>
                </a:lnTo>
                <a:lnTo>
                  <a:pt x="12" y="96"/>
                </a:lnTo>
                <a:lnTo>
                  <a:pt x="18" y="84"/>
                </a:lnTo>
                <a:lnTo>
                  <a:pt x="26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8"/>
                </a:lnTo>
                <a:lnTo>
                  <a:pt x="82" y="20"/>
                </a:lnTo>
                <a:lnTo>
                  <a:pt x="96" y="12"/>
                </a:lnTo>
                <a:lnTo>
                  <a:pt x="110" y="8"/>
                </a:lnTo>
                <a:lnTo>
                  <a:pt x="126" y="4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4"/>
                </a:lnTo>
                <a:lnTo>
                  <a:pt x="898" y="8"/>
                </a:lnTo>
                <a:lnTo>
                  <a:pt x="914" y="12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0" y="84"/>
                </a:lnTo>
                <a:lnTo>
                  <a:pt x="998" y="96"/>
                </a:lnTo>
                <a:lnTo>
                  <a:pt x="1002" y="112"/>
                </a:lnTo>
                <a:lnTo>
                  <a:pt x="1006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3" name="Freeform 78"/>
          <p:cNvSpPr>
            <a:spLocks/>
          </p:cNvSpPr>
          <p:nvPr/>
        </p:nvSpPr>
        <p:spPr bwMode="auto">
          <a:xfrm>
            <a:off x="2235200" y="4165600"/>
            <a:ext cx="1603375" cy="631825"/>
          </a:xfrm>
          <a:custGeom>
            <a:avLst/>
            <a:gdLst>
              <a:gd name="T0" fmla="*/ 1010 w 1010"/>
              <a:gd name="T1" fmla="*/ 238 h 398"/>
              <a:gd name="T2" fmla="*/ 1006 w 1010"/>
              <a:gd name="T3" fmla="*/ 270 h 398"/>
              <a:gd name="T4" fmla="*/ 998 w 1010"/>
              <a:gd name="T5" fmla="*/ 300 h 398"/>
              <a:gd name="T6" fmla="*/ 984 w 1010"/>
              <a:gd name="T7" fmla="*/ 328 h 398"/>
              <a:gd name="T8" fmla="*/ 964 w 1010"/>
              <a:gd name="T9" fmla="*/ 350 h 398"/>
              <a:gd name="T10" fmla="*/ 940 w 1010"/>
              <a:gd name="T11" fmla="*/ 370 h 398"/>
              <a:gd name="T12" fmla="*/ 914 w 1010"/>
              <a:gd name="T13" fmla="*/ 384 h 398"/>
              <a:gd name="T14" fmla="*/ 884 w 1010"/>
              <a:gd name="T15" fmla="*/ 394 h 398"/>
              <a:gd name="T16" fmla="*/ 852 w 1010"/>
              <a:gd name="T17" fmla="*/ 398 h 398"/>
              <a:gd name="T18" fmla="*/ 158 w 1010"/>
              <a:gd name="T19" fmla="*/ 398 h 398"/>
              <a:gd name="T20" fmla="*/ 126 w 1010"/>
              <a:gd name="T21" fmla="*/ 394 h 398"/>
              <a:gd name="T22" fmla="*/ 96 w 1010"/>
              <a:gd name="T23" fmla="*/ 384 h 398"/>
              <a:gd name="T24" fmla="*/ 70 w 1010"/>
              <a:gd name="T25" fmla="*/ 370 h 398"/>
              <a:gd name="T26" fmla="*/ 46 w 1010"/>
              <a:gd name="T27" fmla="*/ 350 h 398"/>
              <a:gd name="T28" fmla="*/ 26 w 1010"/>
              <a:gd name="T29" fmla="*/ 328 h 398"/>
              <a:gd name="T30" fmla="*/ 12 w 1010"/>
              <a:gd name="T31" fmla="*/ 300 h 398"/>
              <a:gd name="T32" fmla="*/ 2 w 1010"/>
              <a:gd name="T33" fmla="*/ 270 h 398"/>
              <a:gd name="T34" fmla="*/ 0 w 1010"/>
              <a:gd name="T35" fmla="*/ 238 h 398"/>
              <a:gd name="T36" fmla="*/ 0 w 1010"/>
              <a:gd name="T37" fmla="*/ 158 h 398"/>
              <a:gd name="T38" fmla="*/ 2 w 1010"/>
              <a:gd name="T39" fmla="*/ 126 h 398"/>
              <a:gd name="T40" fmla="*/ 12 w 1010"/>
              <a:gd name="T41" fmla="*/ 96 h 398"/>
              <a:gd name="T42" fmla="*/ 26 w 1010"/>
              <a:gd name="T43" fmla="*/ 70 h 398"/>
              <a:gd name="T44" fmla="*/ 46 w 1010"/>
              <a:gd name="T45" fmla="*/ 46 h 398"/>
              <a:gd name="T46" fmla="*/ 70 w 1010"/>
              <a:gd name="T47" fmla="*/ 28 h 398"/>
              <a:gd name="T48" fmla="*/ 96 w 1010"/>
              <a:gd name="T49" fmla="*/ 12 h 398"/>
              <a:gd name="T50" fmla="*/ 126 w 1010"/>
              <a:gd name="T51" fmla="*/ 4 h 398"/>
              <a:gd name="T52" fmla="*/ 158 w 1010"/>
              <a:gd name="T53" fmla="*/ 0 h 398"/>
              <a:gd name="T54" fmla="*/ 852 w 1010"/>
              <a:gd name="T55" fmla="*/ 0 h 398"/>
              <a:gd name="T56" fmla="*/ 884 w 1010"/>
              <a:gd name="T57" fmla="*/ 4 h 398"/>
              <a:gd name="T58" fmla="*/ 914 w 1010"/>
              <a:gd name="T59" fmla="*/ 12 h 398"/>
              <a:gd name="T60" fmla="*/ 940 w 1010"/>
              <a:gd name="T61" fmla="*/ 28 h 398"/>
              <a:gd name="T62" fmla="*/ 964 w 1010"/>
              <a:gd name="T63" fmla="*/ 46 h 398"/>
              <a:gd name="T64" fmla="*/ 984 w 1010"/>
              <a:gd name="T65" fmla="*/ 70 h 398"/>
              <a:gd name="T66" fmla="*/ 998 w 1010"/>
              <a:gd name="T67" fmla="*/ 96 h 398"/>
              <a:gd name="T68" fmla="*/ 1006 w 1010"/>
              <a:gd name="T69" fmla="*/ 126 h 398"/>
              <a:gd name="T70" fmla="*/ 1010 w 1010"/>
              <a:gd name="T71" fmla="*/ 15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0" h="398">
                <a:moveTo>
                  <a:pt x="1010" y="238"/>
                </a:moveTo>
                <a:lnTo>
                  <a:pt x="1010" y="238"/>
                </a:lnTo>
                <a:lnTo>
                  <a:pt x="1010" y="254"/>
                </a:lnTo>
                <a:lnTo>
                  <a:pt x="1006" y="270"/>
                </a:lnTo>
                <a:lnTo>
                  <a:pt x="1002" y="286"/>
                </a:lnTo>
                <a:lnTo>
                  <a:pt x="998" y="300"/>
                </a:lnTo>
                <a:lnTo>
                  <a:pt x="990" y="314"/>
                </a:lnTo>
                <a:lnTo>
                  <a:pt x="984" y="328"/>
                </a:lnTo>
                <a:lnTo>
                  <a:pt x="974" y="340"/>
                </a:lnTo>
                <a:lnTo>
                  <a:pt x="964" y="350"/>
                </a:lnTo>
                <a:lnTo>
                  <a:pt x="952" y="362"/>
                </a:lnTo>
                <a:lnTo>
                  <a:pt x="940" y="370"/>
                </a:lnTo>
                <a:lnTo>
                  <a:pt x="928" y="378"/>
                </a:lnTo>
                <a:lnTo>
                  <a:pt x="914" y="384"/>
                </a:lnTo>
                <a:lnTo>
                  <a:pt x="898" y="390"/>
                </a:lnTo>
                <a:lnTo>
                  <a:pt x="884" y="394"/>
                </a:lnTo>
                <a:lnTo>
                  <a:pt x="868" y="396"/>
                </a:lnTo>
                <a:lnTo>
                  <a:pt x="852" y="398"/>
                </a:lnTo>
                <a:lnTo>
                  <a:pt x="158" y="398"/>
                </a:lnTo>
                <a:lnTo>
                  <a:pt x="158" y="398"/>
                </a:lnTo>
                <a:lnTo>
                  <a:pt x="142" y="396"/>
                </a:lnTo>
                <a:lnTo>
                  <a:pt x="126" y="394"/>
                </a:lnTo>
                <a:lnTo>
                  <a:pt x="110" y="390"/>
                </a:lnTo>
                <a:lnTo>
                  <a:pt x="96" y="384"/>
                </a:lnTo>
                <a:lnTo>
                  <a:pt x="82" y="378"/>
                </a:lnTo>
                <a:lnTo>
                  <a:pt x="70" y="370"/>
                </a:lnTo>
                <a:lnTo>
                  <a:pt x="58" y="362"/>
                </a:lnTo>
                <a:lnTo>
                  <a:pt x="46" y="350"/>
                </a:lnTo>
                <a:lnTo>
                  <a:pt x="36" y="340"/>
                </a:lnTo>
                <a:lnTo>
                  <a:pt x="26" y="328"/>
                </a:lnTo>
                <a:lnTo>
                  <a:pt x="18" y="314"/>
                </a:lnTo>
                <a:lnTo>
                  <a:pt x="12" y="300"/>
                </a:lnTo>
                <a:lnTo>
                  <a:pt x="6" y="286"/>
                </a:lnTo>
                <a:lnTo>
                  <a:pt x="2" y="270"/>
                </a:lnTo>
                <a:lnTo>
                  <a:pt x="0" y="254"/>
                </a:lnTo>
                <a:lnTo>
                  <a:pt x="0" y="238"/>
                </a:lnTo>
                <a:lnTo>
                  <a:pt x="0" y="158"/>
                </a:lnTo>
                <a:lnTo>
                  <a:pt x="0" y="158"/>
                </a:lnTo>
                <a:lnTo>
                  <a:pt x="0" y="142"/>
                </a:lnTo>
                <a:lnTo>
                  <a:pt x="2" y="126"/>
                </a:lnTo>
                <a:lnTo>
                  <a:pt x="6" y="112"/>
                </a:lnTo>
                <a:lnTo>
                  <a:pt x="12" y="96"/>
                </a:lnTo>
                <a:lnTo>
                  <a:pt x="18" y="84"/>
                </a:lnTo>
                <a:lnTo>
                  <a:pt x="26" y="70"/>
                </a:lnTo>
                <a:lnTo>
                  <a:pt x="36" y="58"/>
                </a:lnTo>
                <a:lnTo>
                  <a:pt x="46" y="46"/>
                </a:lnTo>
                <a:lnTo>
                  <a:pt x="58" y="36"/>
                </a:lnTo>
                <a:lnTo>
                  <a:pt x="70" y="28"/>
                </a:lnTo>
                <a:lnTo>
                  <a:pt x="82" y="20"/>
                </a:lnTo>
                <a:lnTo>
                  <a:pt x="96" y="12"/>
                </a:lnTo>
                <a:lnTo>
                  <a:pt x="110" y="8"/>
                </a:lnTo>
                <a:lnTo>
                  <a:pt x="126" y="4"/>
                </a:lnTo>
                <a:lnTo>
                  <a:pt x="142" y="0"/>
                </a:lnTo>
                <a:lnTo>
                  <a:pt x="158" y="0"/>
                </a:lnTo>
                <a:lnTo>
                  <a:pt x="852" y="0"/>
                </a:lnTo>
                <a:lnTo>
                  <a:pt x="852" y="0"/>
                </a:lnTo>
                <a:lnTo>
                  <a:pt x="868" y="0"/>
                </a:lnTo>
                <a:lnTo>
                  <a:pt x="884" y="4"/>
                </a:lnTo>
                <a:lnTo>
                  <a:pt x="898" y="8"/>
                </a:lnTo>
                <a:lnTo>
                  <a:pt x="914" y="12"/>
                </a:lnTo>
                <a:lnTo>
                  <a:pt x="928" y="20"/>
                </a:lnTo>
                <a:lnTo>
                  <a:pt x="940" y="28"/>
                </a:lnTo>
                <a:lnTo>
                  <a:pt x="952" y="36"/>
                </a:lnTo>
                <a:lnTo>
                  <a:pt x="964" y="46"/>
                </a:lnTo>
                <a:lnTo>
                  <a:pt x="974" y="58"/>
                </a:lnTo>
                <a:lnTo>
                  <a:pt x="984" y="70"/>
                </a:lnTo>
                <a:lnTo>
                  <a:pt x="990" y="84"/>
                </a:lnTo>
                <a:lnTo>
                  <a:pt x="998" y="96"/>
                </a:lnTo>
                <a:lnTo>
                  <a:pt x="1002" y="112"/>
                </a:lnTo>
                <a:lnTo>
                  <a:pt x="1006" y="126"/>
                </a:lnTo>
                <a:lnTo>
                  <a:pt x="1010" y="142"/>
                </a:lnTo>
                <a:lnTo>
                  <a:pt x="1010" y="158"/>
                </a:lnTo>
                <a:lnTo>
                  <a:pt x="1010" y="23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4" name="Line 79"/>
          <p:cNvSpPr>
            <a:spLocks noChangeShapeType="1"/>
          </p:cNvSpPr>
          <p:nvPr/>
        </p:nvSpPr>
        <p:spPr bwMode="auto">
          <a:xfrm flipV="1">
            <a:off x="3886200" y="3114675"/>
            <a:ext cx="1600200" cy="3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5" name="Freeform 80"/>
          <p:cNvSpPr>
            <a:spLocks/>
          </p:cNvSpPr>
          <p:nvPr/>
        </p:nvSpPr>
        <p:spPr bwMode="auto">
          <a:xfrm>
            <a:off x="5451475" y="30702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6" name="Freeform 81"/>
          <p:cNvSpPr>
            <a:spLocks/>
          </p:cNvSpPr>
          <p:nvPr/>
        </p:nvSpPr>
        <p:spPr bwMode="auto">
          <a:xfrm>
            <a:off x="5451475" y="30702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7" name="Line 82"/>
          <p:cNvSpPr>
            <a:spLocks noChangeShapeType="1"/>
          </p:cNvSpPr>
          <p:nvPr/>
        </p:nvSpPr>
        <p:spPr bwMode="auto">
          <a:xfrm flipH="1">
            <a:off x="3917950" y="4502150"/>
            <a:ext cx="17113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8" name="Freeform 83"/>
          <p:cNvSpPr>
            <a:spLocks/>
          </p:cNvSpPr>
          <p:nvPr/>
        </p:nvSpPr>
        <p:spPr bwMode="auto">
          <a:xfrm>
            <a:off x="3835400" y="4457700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39" name="Freeform 84"/>
          <p:cNvSpPr>
            <a:spLocks/>
          </p:cNvSpPr>
          <p:nvPr/>
        </p:nvSpPr>
        <p:spPr bwMode="auto">
          <a:xfrm>
            <a:off x="3835400" y="4457700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0" name="Line 85"/>
          <p:cNvSpPr>
            <a:spLocks noChangeShapeType="1"/>
          </p:cNvSpPr>
          <p:nvPr/>
        </p:nvSpPr>
        <p:spPr bwMode="auto">
          <a:xfrm flipH="1">
            <a:off x="3581400" y="3956050"/>
            <a:ext cx="147320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1" name="Freeform 86"/>
          <p:cNvSpPr>
            <a:spLocks/>
          </p:cNvSpPr>
          <p:nvPr/>
        </p:nvSpPr>
        <p:spPr bwMode="auto">
          <a:xfrm>
            <a:off x="3502025" y="3911600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2" name="Freeform 87"/>
          <p:cNvSpPr>
            <a:spLocks/>
          </p:cNvSpPr>
          <p:nvPr/>
        </p:nvSpPr>
        <p:spPr bwMode="auto">
          <a:xfrm>
            <a:off x="3502025" y="3911600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3" name="Line 88"/>
          <p:cNvSpPr>
            <a:spLocks noChangeShapeType="1"/>
          </p:cNvSpPr>
          <p:nvPr/>
        </p:nvSpPr>
        <p:spPr bwMode="auto">
          <a:xfrm>
            <a:off x="6384925" y="3295650"/>
            <a:ext cx="0" cy="7969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4" name="Freeform 89"/>
          <p:cNvSpPr>
            <a:spLocks/>
          </p:cNvSpPr>
          <p:nvPr/>
        </p:nvSpPr>
        <p:spPr bwMode="auto">
          <a:xfrm>
            <a:off x="6340475" y="4057650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5" name="Freeform 90"/>
          <p:cNvSpPr>
            <a:spLocks/>
          </p:cNvSpPr>
          <p:nvPr/>
        </p:nvSpPr>
        <p:spPr bwMode="auto">
          <a:xfrm>
            <a:off x="6340475" y="4057650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6" name="Line 91"/>
          <p:cNvSpPr>
            <a:spLocks noChangeShapeType="1"/>
          </p:cNvSpPr>
          <p:nvPr/>
        </p:nvSpPr>
        <p:spPr bwMode="auto">
          <a:xfrm>
            <a:off x="5861050" y="3289300"/>
            <a:ext cx="0" cy="307975"/>
          </a:xfrm>
          <a:prstGeom prst="line">
            <a:avLst/>
          </a:pr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7" name="Freeform 92"/>
          <p:cNvSpPr>
            <a:spLocks/>
          </p:cNvSpPr>
          <p:nvPr/>
        </p:nvSpPr>
        <p:spPr bwMode="auto">
          <a:xfrm>
            <a:off x="5813425" y="3562350"/>
            <a:ext cx="92075" cy="114300"/>
          </a:xfrm>
          <a:custGeom>
            <a:avLst/>
            <a:gdLst>
              <a:gd name="T0" fmla="*/ 30 w 58"/>
              <a:gd name="T1" fmla="*/ 72 h 72"/>
              <a:gd name="T2" fmla="*/ 0 w 58"/>
              <a:gd name="T3" fmla="*/ 0 h 72"/>
              <a:gd name="T4" fmla="*/ 30 w 58"/>
              <a:gd name="T5" fmla="*/ 18 h 72"/>
              <a:gd name="T6" fmla="*/ 58 w 58"/>
              <a:gd name="T7" fmla="*/ 0 h 72"/>
              <a:gd name="T8" fmla="*/ 30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58" y="0"/>
                </a:lnTo>
                <a:lnTo>
                  <a:pt x="30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8" name="Freeform 93"/>
          <p:cNvSpPr>
            <a:spLocks/>
          </p:cNvSpPr>
          <p:nvPr/>
        </p:nvSpPr>
        <p:spPr bwMode="auto">
          <a:xfrm>
            <a:off x="5813425" y="3562350"/>
            <a:ext cx="92075" cy="114300"/>
          </a:xfrm>
          <a:custGeom>
            <a:avLst/>
            <a:gdLst>
              <a:gd name="T0" fmla="*/ 30 w 58"/>
              <a:gd name="T1" fmla="*/ 72 h 72"/>
              <a:gd name="T2" fmla="*/ 0 w 58"/>
              <a:gd name="T3" fmla="*/ 0 h 72"/>
              <a:gd name="T4" fmla="*/ 30 w 58"/>
              <a:gd name="T5" fmla="*/ 18 h 72"/>
              <a:gd name="T6" fmla="*/ 58 w 58"/>
              <a:gd name="T7" fmla="*/ 0 h 72"/>
              <a:gd name="T8" fmla="*/ 30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58" y="0"/>
                </a:lnTo>
                <a:lnTo>
                  <a:pt x="3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49" name="Line 94"/>
          <p:cNvSpPr>
            <a:spLocks noChangeShapeType="1"/>
          </p:cNvSpPr>
          <p:nvPr/>
        </p:nvSpPr>
        <p:spPr bwMode="auto">
          <a:xfrm>
            <a:off x="3521075" y="2625725"/>
            <a:ext cx="14446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0" name="Freeform 95"/>
          <p:cNvSpPr>
            <a:spLocks/>
          </p:cNvSpPr>
          <p:nvPr/>
        </p:nvSpPr>
        <p:spPr bwMode="auto">
          <a:xfrm>
            <a:off x="4933950" y="258127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6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6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1" name="Freeform 96"/>
          <p:cNvSpPr>
            <a:spLocks/>
          </p:cNvSpPr>
          <p:nvPr/>
        </p:nvSpPr>
        <p:spPr bwMode="auto">
          <a:xfrm>
            <a:off x="4933950" y="258127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6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6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2" name="Rectangle 97"/>
          <p:cNvSpPr>
            <a:spLocks noChangeArrowheads="1"/>
          </p:cNvSpPr>
          <p:nvPr/>
        </p:nvSpPr>
        <p:spPr bwMode="auto">
          <a:xfrm>
            <a:off x="6289675" y="3387725"/>
            <a:ext cx="187325" cy="1873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3" name="Rectangle 98"/>
          <p:cNvSpPr>
            <a:spLocks noChangeArrowheads="1"/>
          </p:cNvSpPr>
          <p:nvPr/>
        </p:nvSpPr>
        <p:spPr bwMode="auto">
          <a:xfrm>
            <a:off x="6289675" y="3387725"/>
            <a:ext cx="187325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4" name="Rectangle 99"/>
          <p:cNvSpPr>
            <a:spLocks noChangeArrowheads="1"/>
          </p:cNvSpPr>
          <p:nvPr/>
        </p:nvSpPr>
        <p:spPr bwMode="auto">
          <a:xfrm>
            <a:off x="4711700" y="3025775"/>
            <a:ext cx="187325" cy="1873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5" name="Rectangle 100"/>
          <p:cNvSpPr>
            <a:spLocks noChangeArrowheads="1"/>
          </p:cNvSpPr>
          <p:nvPr/>
        </p:nvSpPr>
        <p:spPr bwMode="auto">
          <a:xfrm>
            <a:off x="4711700" y="3025775"/>
            <a:ext cx="187325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6" name="Rectangle 101"/>
          <p:cNvSpPr>
            <a:spLocks noChangeArrowheads="1"/>
          </p:cNvSpPr>
          <p:nvPr/>
        </p:nvSpPr>
        <p:spPr bwMode="auto">
          <a:xfrm>
            <a:off x="4279900" y="2536825"/>
            <a:ext cx="187325" cy="1841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7" name="Rectangle 102"/>
          <p:cNvSpPr>
            <a:spLocks noChangeArrowheads="1"/>
          </p:cNvSpPr>
          <p:nvPr/>
        </p:nvSpPr>
        <p:spPr bwMode="auto">
          <a:xfrm>
            <a:off x="4279900" y="2536825"/>
            <a:ext cx="1873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8" name="Rectangle 103"/>
          <p:cNvSpPr>
            <a:spLocks noChangeArrowheads="1"/>
          </p:cNvSpPr>
          <p:nvPr/>
        </p:nvSpPr>
        <p:spPr bwMode="auto">
          <a:xfrm>
            <a:off x="4613275" y="4391025"/>
            <a:ext cx="187325" cy="1841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59" name="Rectangle 104"/>
          <p:cNvSpPr>
            <a:spLocks noChangeArrowheads="1"/>
          </p:cNvSpPr>
          <p:nvPr/>
        </p:nvSpPr>
        <p:spPr bwMode="auto">
          <a:xfrm>
            <a:off x="4613275" y="4391025"/>
            <a:ext cx="1873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0" name="Rectangle 105"/>
          <p:cNvSpPr>
            <a:spLocks noChangeArrowheads="1"/>
          </p:cNvSpPr>
          <p:nvPr/>
        </p:nvSpPr>
        <p:spPr bwMode="auto">
          <a:xfrm>
            <a:off x="1892300" y="2286000"/>
            <a:ext cx="1755775" cy="558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1" name="Rectangle 106"/>
          <p:cNvSpPr>
            <a:spLocks noChangeArrowheads="1"/>
          </p:cNvSpPr>
          <p:nvPr/>
        </p:nvSpPr>
        <p:spPr bwMode="auto">
          <a:xfrm>
            <a:off x="1892300" y="2286000"/>
            <a:ext cx="1755775" cy="558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2" name="Rectangle 107"/>
          <p:cNvSpPr>
            <a:spLocks noChangeArrowheads="1"/>
          </p:cNvSpPr>
          <p:nvPr/>
        </p:nvSpPr>
        <p:spPr bwMode="auto">
          <a:xfrm>
            <a:off x="2257425" y="2733675"/>
            <a:ext cx="1755775" cy="558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3" name="Rectangle 108"/>
          <p:cNvSpPr>
            <a:spLocks noChangeArrowheads="1"/>
          </p:cNvSpPr>
          <p:nvPr/>
        </p:nvSpPr>
        <p:spPr bwMode="auto">
          <a:xfrm>
            <a:off x="2257425" y="2733675"/>
            <a:ext cx="1755775" cy="558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4" name="Freeform 109"/>
          <p:cNvSpPr>
            <a:spLocks/>
          </p:cNvSpPr>
          <p:nvPr/>
        </p:nvSpPr>
        <p:spPr bwMode="auto">
          <a:xfrm>
            <a:off x="5588000" y="4165600"/>
            <a:ext cx="1546225" cy="631825"/>
          </a:xfrm>
          <a:custGeom>
            <a:avLst/>
            <a:gdLst>
              <a:gd name="T0" fmla="*/ 974 w 974"/>
              <a:gd name="T1" fmla="*/ 340 h 398"/>
              <a:gd name="T2" fmla="*/ 974 w 974"/>
              <a:gd name="T3" fmla="*/ 340 h 398"/>
              <a:gd name="T4" fmla="*/ 972 w 974"/>
              <a:gd name="T5" fmla="*/ 352 h 398"/>
              <a:gd name="T6" fmla="*/ 968 w 974"/>
              <a:gd name="T7" fmla="*/ 362 h 398"/>
              <a:gd name="T8" fmla="*/ 964 w 974"/>
              <a:gd name="T9" fmla="*/ 372 h 398"/>
              <a:gd name="T10" fmla="*/ 956 w 974"/>
              <a:gd name="T11" fmla="*/ 380 h 398"/>
              <a:gd name="T12" fmla="*/ 948 w 974"/>
              <a:gd name="T13" fmla="*/ 388 h 398"/>
              <a:gd name="T14" fmla="*/ 938 w 974"/>
              <a:gd name="T15" fmla="*/ 392 h 398"/>
              <a:gd name="T16" fmla="*/ 928 w 974"/>
              <a:gd name="T17" fmla="*/ 396 h 398"/>
              <a:gd name="T18" fmla="*/ 916 w 974"/>
              <a:gd name="T19" fmla="*/ 398 h 398"/>
              <a:gd name="T20" fmla="*/ 56 w 974"/>
              <a:gd name="T21" fmla="*/ 398 h 398"/>
              <a:gd name="T22" fmla="*/ 56 w 974"/>
              <a:gd name="T23" fmla="*/ 398 h 398"/>
              <a:gd name="T24" fmla="*/ 46 w 974"/>
              <a:gd name="T25" fmla="*/ 396 h 398"/>
              <a:gd name="T26" fmla="*/ 34 w 974"/>
              <a:gd name="T27" fmla="*/ 392 h 398"/>
              <a:gd name="T28" fmla="*/ 24 w 974"/>
              <a:gd name="T29" fmla="*/ 388 h 398"/>
              <a:gd name="T30" fmla="*/ 16 w 974"/>
              <a:gd name="T31" fmla="*/ 380 h 398"/>
              <a:gd name="T32" fmla="*/ 10 w 974"/>
              <a:gd name="T33" fmla="*/ 372 h 398"/>
              <a:gd name="T34" fmla="*/ 4 w 974"/>
              <a:gd name="T35" fmla="*/ 362 h 398"/>
              <a:gd name="T36" fmla="*/ 2 w 974"/>
              <a:gd name="T37" fmla="*/ 352 h 398"/>
              <a:gd name="T38" fmla="*/ 0 w 974"/>
              <a:gd name="T39" fmla="*/ 340 h 398"/>
              <a:gd name="T40" fmla="*/ 0 w 974"/>
              <a:gd name="T41" fmla="*/ 56 h 398"/>
              <a:gd name="T42" fmla="*/ 0 w 974"/>
              <a:gd name="T43" fmla="*/ 56 h 398"/>
              <a:gd name="T44" fmla="*/ 2 w 974"/>
              <a:gd name="T45" fmla="*/ 46 h 398"/>
              <a:gd name="T46" fmla="*/ 4 w 974"/>
              <a:gd name="T47" fmla="*/ 34 h 398"/>
              <a:gd name="T48" fmla="*/ 10 w 974"/>
              <a:gd name="T49" fmla="*/ 24 h 398"/>
              <a:gd name="T50" fmla="*/ 16 w 974"/>
              <a:gd name="T51" fmla="*/ 16 h 398"/>
              <a:gd name="T52" fmla="*/ 24 w 974"/>
              <a:gd name="T53" fmla="*/ 10 h 398"/>
              <a:gd name="T54" fmla="*/ 34 w 974"/>
              <a:gd name="T55" fmla="*/ 4 h 398"/>
              <a:gd name="T56" fmla="*/ 46 w 974"/>
              <a:gd name="T57" fmla="*/ 2 h 398"/>
              <a:gd name="T58" fmla="*/ 56 w 974"/>
              <a:gd name="T59" fmla="*/ 0 h 398"/>
              <a:gd name="T60" fmla="*/ 916 w 974"/>
              <a:gd name="T61" fmla="*/ 0 h 398"/>
              <a:gd name="T62" fmla="*/ 916 w 974"/>
              <a:gd name="T63" fmla="*/ 0 h 398"/>
              <a:gd name="T64" fmla="*/ 928 w 974"/>
              <a:gd name="T65" fmla="*/ 2 h 398"/>
              <a:gd name="T66" fmla="*/ 938 w 974"/>
              <a:gd name="T67" fmla="*/ 4 h 398"/>
              <a:gd name="T68" fmla="*/ 948 w 974"/>
              <a:gd name="T69" fmla="*/ 10 h 398"/>
              <a:gd name="T70" fmla="*/ 956 w 974"/>
              <a:gd name="T71" fmla="*/ 16 h 398"/>
              <a:gd name="T72" fmla="*/ 964 w 974"/>
              <a:gd name="T73" fmla="*/ 24 h 398"/>
              <a:gd name="T74" fmla="*/ 968 w 974"/>
              <a:gd name="T75" fmla="*/ 34 h 398"/>
              <a:gd name="T76" fmla="*/ 972 w 974"/>
              <a:gd name="T77" fmla="*/ 46 h 398"/>
              <a:gd name="T78" fmla="*/ 974 w 974"/>
              <a:gd name="T79" fmla="*/ 56 h 398"/>
              <a:gd name="T80" fmla="*/ 974 w 974"/>
              <a:gd name="T81" fmla="*/ 34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74" h="398">
                <a:moveTo>
                  <a:pt x="974" y="340"/>
                </a:moveTo>
                <a:lnTo>
                  <a:pt x="974" y="340"/>
                </a:lnTo>
                <a:lnTo>
                  <a:pt x="972" y="352"/>
                </a:lnTo>
                <a:lnTo>
                  <a:pt x="968" y="362"/>
                </a:lnTo>
                <a:lnTo>
                  <a:pt x="964" y="372"/>
                </a:lnTo>
                <a:lnTo>
                  <a:pt x="956" y="380"/>
                </a:lnTo>
                <a:lnTo>
                  <a:pt x="948" y="388"/>
                </a:lnTo>
                <a:lnTo>
                  <a:pt x="938" y="392"/>
                </a:lnTo>
                <a:lnTo>
                  <a:pt x="928" y="396"/>
                </a:lnTo>
                <a:lnTo>
                  <a:pt x="916" y="398"/>
                </a:lnTo>
                <a:lnTo>
                  <a:pt x="56" y="398"/>
                </a:lnTo>
                <a:lnTo>
                  <a:pt x="56" y="398"/>
                </a:lnTo>
                <a:lnTo>
                  <a:pt x="46" y="396"/>
                </a:lnTo>
                <a:lnTo>
                  <a:pt x="34" y="392"/>
                </a:lnTo>
                <a:lnTo>
                  <a:pt x="24" y="388"/>
                </a:lnTo>
                <a:lnTo>
                  <a:pt x="16" y="380"/>
                </a:lnTo>
                <a:lnTo>
                  <a:pt x="10" y="372"/>
                </a:lnTo>
                <a:lnTo>
                  <a:pt x="4" y="362"/>
                </a:lnTo>
                <a:lnTo>
                  <a:pt x="2" y="352"/>
                </a:lnTo>
                <a:lnTo>
                  <a:pt x="0" y="340"/>
                </a:lnTo>
                <a:lnTo>
                  <a:pt x="0" y="56"/>
                </a:lnTo>
                <a:lnTo>
                  <a:pt x="0" y="56"/>
                </a:lnTo>
                <a:lnTo>
                  <a:pt x="2" y="46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6" y="2"/>
                </a:lnTo>
                <a:lnTo>
                  <a:pt x="56" y="0"/>
                </a:lnTo>
                <a:lnTo>
                  <a:pt x="916" y="0"/>
                </a:lnTo>
                <a:lnTo>
                  <a:pt x="916" y="0"/>
                </a:lnTo>
                <a:lnTo>
                  <a:pt x="928" y="2"/>
                </a:lnTo>
                <a:lnTo>
                  <a:pt x="938" y="4"/>
                </a:lnTo>
                <a:lnTo>
                  <a:pt x="948" y="10"/>
                </a:lnTo>
                <a:lnTo>
                  <a:pt x="956" y="16"/>
                </a:lnTo>
                <a:lnTo>
                  <a:pt x="964" y="24"/>
                </a:lnTo>
                <a:lnTo>
                  <a:pt x="968" y="34"/>
                </a:lnTo>
                <a:lnTo>
                  <a:pt x="972" y="46"/>
                </a:lnTo>
                <a:lnTo>
                  <a:pt x="974" y="56"/>
                </a:lnTo>
                <a:lnTo>
                  <a:pt x="974" y="3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5" name="Freeform 110"/>
          <p:cNvSpPr>
            <a:spLocks/>
          </p:cNvSpPr>
          <p:nvPr/>
        </p:nvSpPr>
        <p:spPr bwMode="auto">
          <a:xfrm>
            <a:off x="5588000" y="4165600"/>
            <a:ext cx="1546225" cy="631825"/>
          </a:xfrm>
          <a:custGeom>
            <a:avLst/>
            <a:gdLst>
              <a:gd name="T0" fmla="*/ 974 w 974"/>
              <a:gd name="T1" fmla="*/ 340 h 398"/>
              <a:gd name="T2" fmla="*/ 974 w 974"/>
              <a:gd name="T3" fmla="*/ 340 h 398"/>
              <a:gd name="T4" fmla="*/ 972 w 974"/>
              <a:gd name="T5" fmla="*/ 352 h 398"/>
              <a:gd name="T6" fmla="*/ 968 w 974"/>
              <a:gd name="T7" fmla="*/ 362 h 398"/>
              <a:gd name="T8" fmla="*/ 964 w 974"/>
              <a:gd name="T9" fmla="*/ 372 h 398"/>
              <a:gd name="T10" fmla="*/ 956 w 974"/>
              <a:gd name="T11" fmla="*/ 380 h 398"/>
              <a:gd name="T12" fmla="*/ 948 w 974"/>
              <a:gd name="T13" fmla="*/ 388 h 398"/>
              <a:gd name="T14" fmla="*/ 938 w 974"/>
              <a:gd name="T15" fmla="*/ 392 h 398"/>
              <a:gd name="T16" fmla="*/ 928 w 974"/>
              <a:gd name="T17" fmla="*/ 396 h 398"/>
              <a:gd name="T18" fmla="*/ 916 w 974"/>
              <a:gd name="T19" fmla="*/ 398 h 398"/>
              <a:gd name="T20" fmla="*/ 56 w 974"/>
              <a:gd name="T21" fmla="*/ 398 h 398"/>
              <a:gd name="T22" fmla="*/ 56 w 974"/>
              <a:gd name="T23" fmla="*/ 398 h 398"/>
              <a:gd name="T24" fmla="*/ 46 w 974"/>
              <a:gd name="T25" fmla="*/ 396 h 398"/>
              <a:gd name="T26" fmla="*/ 34 w 974"/>
              <a:gd name="T27" fmla="*/ 392 h 398"/>
              <a:gd name="T28" fmla="*/ 24 w 974"/>
              <a:gd name="T29" fmla="*/ 388 h 398"/>
              <a:gd name="T30" fmla="*/ 16 w 974"/>
              <a:gd name="T31" fmla="*/ 380 h 398"/>
              <a:gd name="T32" fmla="*/ 10 w 974"/>
              <a:gd name="T33" fmla="*/ 372 h 398"/>
              <a:gd name="T34" fmla="*/ 4 w 974"/>
              <a:gd name="T35" fmla="*/ 362 h 398"/>
              <a:gd name="T36" fmla="*/ 2 w 974"/>
              <a:gd name="T37" fmla="*/ 352 h 398"/>
              <a:gd name="T38" fmla="*/ 0 w 974"/>
              <a:gd name="T39" fmla="*/ 340 h 398"/>
              <a:gd name="T40" fmla="*/ 0 w 974"/>
              <a:gd name="T41" fmla="*/ 56 h 398"/>
              <a:gd name="T42" fmla="*/ 0 w 974"/>
              <a:gd name="T43" fmla="*/ 56 h 398"/>
              <a:gd name="T44" fmla="*/ 2 w 974"/>
              <a:gd name="T45" fmla="*/ 46 h 398"/>
              <a:gd name="T46" fmla="*/ 4 w 974"/>
              <a:gd name="T47" fmla="*/ 34 h 398"/>
              <a:gd name="T48" fmla="*/ 10 w 974"/>
              <a:gd name="T49" fmla="*/ 24 h 398"/>
              <a:gd name="T50" fmla="*/ 16 w 974"/>
              <a:gd name="T51" fmla="*/ 16 h 398"/>
              <a:gd name="T52" fmla="*/ 24 w 974"/>
              <a:gd name="T53" fmla="*/ 10 h 398"/>
              <a:gd name="T54" fmla="*/ 34 w 974"/>
              <a:gd name="T55" fmla="*/ 4 h 398"/>
              <a:gd name="T56" fmla="*/ 46 w 974"/>
              <a:gd name="T57" fmla="*/ 2 h 398"/>
              <a:gd name="T58" fmla="*/ 56 w 974"/>
              <a:gd name="T59" fmla="*/ 0 h 398"/>
              <a:gd name="T60" fmla="*/ 916 w 974"/>
              <a:gd name="T61" fmla="*/ 0 h 398"/>
              <a:gd name="T62" fmla="*/ 916 w 974"/>
              <a:gd name="T63" fmla="*/ 0 h 398"/>
              <a:gd name="T64" fmla="*/ 928 w 974"/>
              <a:gd name="T65" fmla="*/ 2 h 398"/>
              <a:gd name="T66" fmla="*/ 938 w 974"/>
              <a:gd name="T67" fmla="*/ 4 h 398"/>
              <a:gd name="T68" fmla="*/ 948 w 974"/>
              <a:gd name="T69" fmla="*/ 10 h 398"/>
              <a:gd name="T70" fmla="*/ 956 w 974"/>
              <a:gd name="T71" fmla="*/ 16 h 398"/>
              <a:gd name="T72" fmla="*/ 964 w 974"/>
              <a:gd name="T73" fmla="*/ 24 h 398"/>
              <a:gd name="T74" fmla="*/ 968 w 974"/>
              <a:gd name="T75" fmla="*/ 34 h 398"/>
              <a:gd name="T76" fmla="*/ 972 w 974"/>
              <a:gd name="T77" fmla="*/ 46 h 398"/>
              <a:gd name="T78" fmla="*/ 974 w 974"/>
              <a:gd name="T79" fmla="*/ 56 h 398"/>
              <a:gd name="T80" fmla="*/ 974 w 974"/>
              <a:gd name="T81" fmla="*/ 34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74" h="398">
                <a:moveTo>
                  <a:pt x="974" y="340"/>
                </a:moveTo>
                <a:lnTo>
                  <a:pt x="974" y="340"/>
                </a:lnTo>
                <a:lnTo>
                  <a:pt x="972" y="352"/>
                </a:lnTo>
                <a:lnTo>
                  <a:pt x="968" y="362"/>
                </a:lnTo>
                <a:lnTo>
                  <a:pt x="964" y="372"/>
                </a:lnTo>
                <a:lnTo>
                  <a:pt x="956" y="380"/>
                </a:lnTo>
                <a:lnTo>
                  <a:pt x="948" y="388"/>
                </a:lnTo>
                <a:lnTo>
                  <a:pt x="938" y="392"/>
                </a:lnTo>
                <a:lnTo>
                  <a:pt x="928" y="396"/>
                </a:lnTo>
                <a:lnTo>
                  <a:pt x="916" y="398"/>
                </a:lnTo>
                <a:lnTo>
                  <a:pt x="56" y="398"/>
                </a:lnTo>
                <a:lnTo>
                  <a:pt x="56" y="398"/>
                </a:lnTo>
                <a:lnTo>
                  <a:pt x="46" y="396"/>
                </a:lnTo>
                <a:lnTo>
                  <a:pt x="34" y="392"/>
                </a:lnTo>
                <a:lnTo>
                  <a:pt x="24" y="388"/>
                </a:lnTo>
                <a:lnTo>
                  <a:pt x="16" y="380"/>
                </a:lnTo>
                <a:lnTo>
                  <a:pt x="10" y="372"/>
                </a:lnTo>
                <a:lnTo>
                  <a:pt x="4" y="362"/>
                </a:lnTo>
                <a:lnTo>
                  <a:pt x="2" y="352"/>
                </a:lnTo>
                <a:lnTo>
                  <a:pt x="0" y="340"/>
                </a:lnTo>
                <a:lnTo>
                  <a:pt x="0" y="56"/>
                </a:lnTo>
                <a:lnTo>
                  <a:pt x="0" y="56"/>
                </a:lnTo>
                <a:lnTo>
                  <a:pt x="2" y="46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6" y="2"/>
                </a:lnTo>
                <a:lnTo>
                  <a:pt x="56" y="0"/>
                </a:lnTo>
                <a:lnTo>
                  <a:pt x="916" y="0"/>
                </a:lnTo>
                <a:lnTo>
                  <a:pt x="916" y="0"/>
                </a:lnTo>
                <a:lnTo>
                  <a:pt x="928" y="2"/>
                </a:lnTo>
                <a:lnTo>
                  <a:pt x="938" y="4"/>
                </a:lnTo>
                <a:lnTo>
                  <a:pt x="948" y="10"/>
                </a:lnTo>
                <a:lnTo>
                  <a:pt x="956" y="16"/>
                </a:lnTo>
                <a:lnTo>
                  <a:pt x="964" y="24"/>
                </a:lnTo>
                <a:lnTo>
                  <a:pt x="968" y="34"/>
                </a:lnTo>
                <a:lnTo>
                  <a:pt x="972" y="46"/>
                </a:lnTo>
                <a:lnTo>
                  <a:pt x="974" y="56"/>
                </a:lnTo>
                <a:lnTo>
                  <a:pt x="974" y="3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6" name="Freeform 111"/>
          <p:cNvSpPr>
            <a:spLocks/>
          </p:cNvSpPr>
          <p:nvPr/>
        </p:nvSpPr>
        <p:spPr bwMode="auto">
          <a:xfrm>
            <a:off x="5588000" y="4165600"/>
            <a:ext cx="1546225" cy="631825"/>
          </a:xfrm>
          <a:custGeom>
            <a:avLst/>
            <a:gdLst>
              <a:gd name="T0" fmla="*/ 974 w 974"/>
              <a:gd name="T1" fmla="*/ 340 h 398"/>
              <a:gd name="T2" fmla="*/ 974 w 974"/>
              <a:gd name="T3" fmla="*/ 340 h 398"/>
              <a:gd name="T4" fmla="*/ 972 w 974"/>
              <a:gd name="T5" fmla="*/ 352 h 398"/>
              <a:gd name="T6" fmla="*/ 968 w 974"/>
              <a:gd name="T7" fmla="*/ 362 h 398"/>
              <a:gd name="T8" fmla="*/ 964 w 974"/>
              <a:gd name="T9" fmla="*/ 372 h 398"/>
              <a:gd name="T10" fmla="*/ 956 w 974"/>
              <a:gd name="T11" fmla="*/ 380 h 398"/>
              <a:gd name="T12" fmla="*/ 948 w 974"/>
              <a:gd name="T13" fmla="*/ 388 h 398"/>
              <a:gd name="T14" fmla="*/ 938 w 974"/>
              <a:gd name="T15" fmla="*/ 392 h 398"/>
              <a:gd name="T16" fmla="*/ 928 w 974"/>
              <a:gd name="T17" fmla="*/ 396 h 398"/>
              <a:gd name="T18" fmla="*/ 916 w 974"/>
              <a:gd name="T19" fmla="*/ 398 h 398"/>
              <a:gd name="T20" fmla="*/ 56 w 974"/>
              <a:gd name="T21" fmla="*/ 398 h 398"/>
              <a:gd name="T22" fmla="*/ 56 w 974"/>
              <a:gd name="T23" fmla="*/ 398 h 398"/>
              <a:gd name="T24" fmla="*/ 46 w 974"/>
              <a:gd name="T25" fmla="*/ 396 h 398"/>
              <a:gd name="T26" fmla="*/ 34 w 974"/>
              <a:gd name="T27" fmla="*/ 392 h 398"/>
              <a:gd name="T28" fmla="*/ 24 w 974"/>
              <a:gd name="T29" fmla="*/ 388 h 398"/>
              <a:gd name="T30" fmla="*/ 16 w 974"/>
              <a:gd name="T31" fmla="*/ 380 h 398"/>
              <a:gd name="T32" fmla="*/ 10 w 974"/>
              <a:gd name="T33" fmla="*/ 372 h 398"/>
              <a:gd name="T34" fmla="*/ 4 w 974"/>
              <a:gd name="T35" fmla="*/ 362 h 398"/>
              <a:gd name="T36" fmla="*/ 2 w 974"/>
              <a:gd name="T37" fmla="*/ 352 h 398"/>
              <a:gd name="T38" fmla="*/ 0 w 974"/>
              <a:gd name="T39" fmla="*/ 340 h 398"/>
              <a:gd name="T40" fmla="*/ 0 w 974"/>
              <a:gd name="T41" fmla="*/ 56 h 398"/>
              <a:gd name="T42" fmla="*/ 0 w 974"/>
              <a:gd name="T43" fmla="*/ 56 h 398"/>
              <a:gd name="T44" fmla="*/ 2 w 974"/>
              <a:gd name="T45" fmla="*/ 46 h 398"/>
              <a:gd name="T46" fmla="*/ 4 w 974"/>
              <a:gd name="T47" fmla="*/ 34 h 398"/>
              <a:gd name="T48" fmla="*/ 10 w 974"/>
              <a:gd name="T49" fmla="*/ 24 h 398"/>
              <a:gd name="T50" fmla="*/ 16 w 974"/>
              <a:gd name="T51" fmla="*/ 16 h 398"/>
              <a:gd name="T52" fmla="*/ 24 w 974"/>
              <a:gd name="T53" fmla="*/ 10 h 398"/>
              <a:gd name="T54" fmla="*/ 34 w 974"/>
              <a:gd name="T55" fmla="*/ 4 h 398"/>
              <a:gd name="T56" fmla="*/ 46 w 974"/>
              <a:gd name="T57" fmla="*/ 2 h 398"/>
              <a:gd name="T58" fmla="*/ 56 w 974"/>
              <a:gd name="T59" fmla="*/ 0 h 398"/>
              <a:gd name="T60" fmla="*/ 916 w 974"/>
              <a:gd name="T61" fmla="*/ 0 h 398"/>
              <a:gd name="T62" fmla="*/ 916 w 974"/>
              <a:gd name="T63" fmla="*/ 0 h 398"/>
              <a:gd name="T64" fmla="*/ 928 w 974"/>
              <a:gd name="T65" fmla="*/ 2 h 398"/>
              <a:gd name="T66" fmla="*/ 938 w 974"/>
              <a:gd name="T67" fmla="*/ 4 h 398"/>
              <a:gd name="T68" fmla="*/ 948 w 974"/>
              <a:gd name="T69" fmla="*/ 10 h 398"/>
              <a:gd name="T70" fmla="*/ 956 w 974"/>
              <a:gd name="T71" fmla="*/ 16 h 398"/>
              <a:gd name="T72" fmla="*/ 964 w 974"/>
              <a:gd name="T73" fmla="*/ 24 h 398"/>
              <a:gd name="T74" fmla="*/ 968 w 974"/>
              <a:gd name="T75" fmla="*/ 34 h 398"/>
              <a:gd name="T76" fmla="*/ 972 w 974"/>
              <a:gd name="T77" fmla="*/ 46 h 398"/>
              <a:gd name="T78" fmla="*/ 974 w 974"/>
              <a:gd name="T79" fmla="*/ 56 h 398"/>
              <a:gd name="T80" fmla="*/ 974 w 974"/>
              <a:gd name="T81" fmla="*/ 34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74" h="398">
                <a:moveTo>
                  <a:pt x="974" y="340"/>
                </a:moveTo>
                <a:lnTo>
                  <a:pt x="974" y="340"/>
                </a:lnTo>
                <a:lnTo>
                  <a:pt x="972" y="352"/>
                </a:lnTo>
                <a:lnTo>
                  <a:pt x="968" y="362"/>
                </a:lnTo>
                <a:lnTo>
                  <a:pt x="964" y="372"/>
                </a:lnTo>
                <a:lnTo>
                  <a:pt x="956" y="380"/>
                </a:lnTo>
                <a:lnTo>
                  <a:pt x="948" y="388"/>
                </a:lnTo>
                <a:lnTo>
                  <a:pt x="938" y="392"/>
                </a:lnTo>
                <a:lnTo>
                  <a:pt x="928" y="396"/>
                </a:lnTo>
                <a:lnTo>
                  <a:pt x="916" y="398"/>
                </a:lnTo>
                <a:lnTo>
                  <a:pt x="56" y="398"/>
                </a:lnTo>
                <a:lnTo>
                  <a:pt x="56" y="398"/>
                </a:lnTo>
                <a:lnTo>
                  <a:pt x="46" y="396"/>
                </a:lnTo>
                <a:lnTo>
                  <a:pt x="34" y="392"/>
                </a:lnTo>
                <a:lnTo>
                  <a:pt x="24" y="388"/>
                </a:lnTo>
                <a:lnTo>
                  <a:pt x="16" y="380"/>
                </a:lnTo>
                <a:lnTo>
                  <a:pt x="10" y="372"/>
                </a:lnTo>
                <a:lnTo>
                  <a:pt x="4" y="362"/>
                </a:lnTo>
                <a:lnTo>
                  <a:pt x="2" y="352"/>
                </a:lnTo>
                <a:lnTo>
                  <a:pt x="0" y="340"/>
                </a:lnTo>
                <a:lnTo>
                  <a:pt x="0" y="56"/>
                </a:lnTo>
                <a:lnTo>
                  <a:pt x="0" y="56"/>
                </a:lnTo>
                <a:lnTo>
                  <a:pt x="2" y="46"/>
                </a:lnTo>
                <a:lnTo>
                  <a:pt x="4" y="34"/>
                </a:lnTo>
                <a:lnTo>
                  <a:pt x="10" y="24"/>
                </a:lnTo>
                <a:lnTo>
                  <a:pt x="16" y="16"/>
                </a:lnTo>
                <a:lnTo>
                  <a:pt x="24" y="10"/>
                </a:lnTo>
                <a:lnTo>
                  <a:pt x="34" y="4"/>
                </a:lnTo>
                <a:lnTo>
                  <a:pt x="46" y="2"/>
                </a:lnTo>
                <a:lnTo>
                  <a:pt x="56" y="0"/>
                </a:lnTo>
                <a:lnTo>
                  <a:pt x="916" y="0"/>
                </a:lnTo>
                <a:lnTo>
                  <a:pt x="916" y="0"/>
                </a:lnTo>
                <a:lnTo>
                  <a:pt x="928" y="2"/>
                </a:lnTo>
                <a:lnTo>
                  <a:pt x="938" y="4"/>
                </a:lnTo>
                <a:lnTo>
                  <a:pt x="948" y="10"/>
                </a:lnTo>
                <a:lnTo>
                  <a:pt x="956" y="16"/>
                </a:lnTo>
                <a:lnTo>
                  <a:pt x="964" y="24"/>
                </a:lnTo>
                <a:lnTo>
                  <a:pt x="968" y="34"/>
                </a:lnTo>
                <a:lnTo>
                  <a:pt x="972" y="46"/>
                </a:lnTo>
                <a:lnTo>
                  <a:pt x="974" y="56"/>
                </a:lnTo>
                <a:lnTo>
                  <a:pt x="974" y="34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7" name="Line 112"/>
          <p:cNvSpPr>
            <a:spLocks noChangeShapeType="1"/>
          </p:cNvSpPr>
          <p:nvPr/>
        </p:nvSpPr>
        <p:spPr bwMode="auto">
          <a:xfrm>
            <a:off x="1892300" y="22860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8" name="Line 113"/>
          <p:cNvSpPr>
            <a:spLocks noChangeShapeType="1"/>
          </p:cNvSpPr>
          <p:nvPr/>
        </p:nvSpPr>
        <p:spPr bwMode="auto">
          <a:xfrm>
            <a:off x="1933575" y="2333625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69" name="Line 114"/>
          <p:cNvSpPr>
            <a:spLocks noChangeShapeType="1"/>
          </p:cNvSpPr>
          <p:nvPr/>
        </p:nvSpPr>
        <p:spPr bwMode="auto">
          <a:xfrm>
            <a:off x="1971675" y="2384425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0" name="Line 115"/>
          <p:cNvSpPr>
            <a:spLocks noChangeShapeType="1"/>
          </p:cNvSpPr>
          <p:nvPr/>
        </p:nvSpPr>
        <p:spPr bwMode="auto">
          <a:xfrm>
            <a:off x="2012950" y="2432050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1" name="Line 116"/>
          <p:cNvSpPr>
            <a:spLocks noChangeShapeType="1"/>
          </p:cNvSpPr>
          <p:nvPr/>
        </p:nvSpPr>
        <p:spPr bwMode="auto">
          <a:xfrm>
            <a:off x="2051050" y="248285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2" name="Line 117"/>
          <p:cNvSpPr>
            <a:spLocks noChangeShapeType="1"/>
          </p:cNvSpPr>
          <p:nvPr/>
        </p:nvSpPr>
        <p:spPr bwMode="auto">
          <a:xfrm>
            <a:off x="2092325" y="2530475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3" name="Line 118"/>
          <p:cNvSpPr>
            <a:spLocks noChangeShapeType="1"/>
          </p:cNvSpPr>
          <p:nvPr/>
        </p:nvSpPr>
        <p:spPr bwMode="auto">
          <a:xfrm>
            <a:off x="2133600" y="2581275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4" name="Line 119"/>
          <p:cNvSpPr>
            <a:spLocks noChangeShapeType="1"/>
          </p:cNvSpPr>
          <p:nvPr/>
        </p:nvSpPr>
        <p:spPr bwMode="auto">
          <a:xfrm>
            <a:off x="2171700" y="2628900"/>
            <a:ext cx="2540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5" name="Line 120"/>
          <p:cNvSpPr>
            <a:spLocks noChangeShapeType="1"/>
          </p:cNvSpPr>
          <p:nvPr/>
        </p:nvSpPr>
        <p:spPr bwMode="auto">
          <a:xfrm>
            <a:off x="2212975" y="2679700"/>
            <a:ext cx="22225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6" name="Line 121"/>
          <p:cNvSpPr>
            <a:spLocks noChangeShapeType="1"/>
          </p:cNvSpPr>
          <p:nvPr/>
        </p:nvSpPr>
        <p:spPr bwMode="auto">
          <a:xfrm>
            <a:off x="2251075" y="2727325"/>
            <a:ext cx="635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77" name="Rectangle 122"/>
          <p:cNvSpPr>
            <a:spLocks noChangeArrowheads="1"/>
          </p:cNvSpPr>
          <p:nvPr/>
        </p:nvSpPr>
        <p:spPr bwMode="auto">
          <a:xfrm>
            <a:off x="5324475" y="2368550"/>
            <a:ext cx="10836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Nouvelle réalité externe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486" name="Rectangle 131"/>
          <p:cNvSpPr>
            <a:spLocks noChangeArrowheads="1"/>
          </p:cNvSpPr>
          <p:nvPr/>
        </p:nvSpPr>
        <p:spPr bwMode="auto">
          <a:xfrm>
            <a:off x="5933214" y="2841625"/>
            <a:ext cx="9986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Réalité interne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(toujours perçue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manière identique)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511" name="Rectangle 156"/>
          <p:cNvSpPr>
            <a:spLocks noChangeArrowheads="1"/>
          </p:cNvSpPr>
          <p:nvPr/>
        </p:nvSpPr>
        <p:spPr bwMode="auto">
          <a:xfrm>
            <a:off x="5823072" y="4235450"/>
            <a:ext cx="112370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Réalité interne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commence à évoluer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(plus ou moins vite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suivant les personnes)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545" name="Rectangle 190"/>
          <p:cNvSpPr>
            <a:spLocks noChangeArrowheads="1"/>
          </p:cNvSpPr>
          <p:nvPr/>
        </p:nvSpPr>
        <p:spPr bwMode="auto">
          <a:xfrm>
            <a:off x="2168525" y="3794125"/>
            <a:ext cx="10836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Nouvelle réalité externe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554" name="Rectangle 199"/>
          <p:cNvSpPr>
            <a:spLocks noChangeArrowheads="1"/>
          </p:cNvSpPr>
          <p:nvPr/>
        </p:nvSpPr>
        <p:spPr bwMode="auto">
          <a:xfrm>
            <a:off x="5194300" y="3879850"/>
            <a:ext cx="10836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Nouvelle réalité externe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209"/>
          <p:cNvSpPr>
            <a:spLocks noChangeArrowheads="1"/>
          </p:cNvSpPr>
          <p:nvPr/>
        </p:nvSpPr>
        <p:spPr bwMode="auto">
          <a:xfrm>
            <a:off x="2505075" y="4295775"/>
            <a:ext cx="10547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Nouvelle réalité interne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partagée par tous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subordonnés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24" name="Rectangle 236"/>
          <p:cNvSpPr>
            <a:spLocks noChangeArrowheads="1"/>
          </p:cNvSpPr>
          <p:nvPr/>
        </p:nvSpPr>
        <p:spPr bwMode="auto">
          <a:xfrm>
            <a:off x="2514600" y="2355850"/>
            <a:ext cx="8415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Réalité externe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(la situation réelle)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37" name="Rectangle 249"/>
          <p:cNvSpPr>
            <a:spLocks noChangeArrowheads="1"/>
          </p:cNvSpPr>
          <p:nvPr/>
        </p:nvSpPr>
        <p:spPr bwMode="auto">
          <a:xfrm>
            <a:off x="2308224" y="2844800"/>
            <a:ext cx="167032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Réalité interne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(ce que perçoivent les subordonnés)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7" name="Rectangle 269"/>
          <p:cNvSpPr>
            <a:spLocks noChangeArrowheads="1"/>
          </p:cNvSpPr>
          <p:nvPr/>
        </p:nvSpPr>
        <p:spPr bwMode="auto">
          <a:xfrm>
            <a:off x="4343400" y="25685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8" name="Rectangle 270"/>
          <p:cNvSpPr>
            <a:spLocks noChangeArrowheads="1"/>
          </p:cNvSpPr>
          <p:nvPr/>
        </p:nvSpPr>
        <p:spPr bwMode="auto">
          <a:xfrm>
            <a:off x="4765675" y="30607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59" name="Rectangle 271"/>
          <p:cNvSpPr>
            <a:spLocks noChangeArrowheads="1"/>
          </p:cNvSpPr>
          <p:nvPr/>
        </p:nvSpPr>
        <p:spPr bwMode="auto">
          <a:xfrm>
            <a:off x="6346825" y="34226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360" name="Rectangle 272"/>
          <p:cNvSpPr>
            <a:spLocks noChangeArrowheads="1"/>
          </p:cNvSpPr>
          <p:nvPr/>
        </p:nvSpPr>
        <p:spPr bwMode="auto">
          <a:xfrm>
            <a:off x="4676775" y="44164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4837784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555776" y="6503990"/>
            <a:ext cx="4032448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PHASES DE RÉACTION À UN CHANGEMENT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114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RÉSISTANCE AU CHANGEMENT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78025" y="2206624"/>
            <a:ext cx="5455039" cy="3106002"/>
            <a:chOff x="1978025" y="2206625"/>
            <a:chExt cx="5296154" cy="3015536"/>
          </a:xfrm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2616200" y="2403475"/>
              <a:ext cx="3619500" cy="2108200"/>
            </a:xfrm>
            <a:custGeom>
              <a:avLst/>
              <a:gdLst>
                <a:gd name="T0" fmla="*/ 0 w 2280"/>
                <a:gd name="T1" fmla="*/ 944 h 1328"/>
                <a:gd name="T2" fmla="*/ 0 w 2280"/>
                <a:gd name="T3" fmla="*/ 944 h 1328"/>
                <a:gd name="T4" fmla="*/ 24 w 2280"/>
                <a:gd name="T5" fmla="*/ 862 h 1328"/>
                <a:gd name="T6" fmla="*/ 60 w 2280"/>
                <a:gd name="T7" fmla="*/ 736 h 1328"/>
                <a:gd name="T8" fmla="*/ 108 w 2280"/>
                <a:gd name="T9" fmla="*/ 582 h 1328"/>
                <a:gd name="T10" fmla="*/ 136 w 2280"/>
                <a:gd name="T11" fmla="*/ 500 h 1328"/>
                <a:gd name="T12" fmla="*/ 164 w 2280"/>
                <a:gd name="T13" fmla="*/ 418 h 1328"/>
                <a:gd name="T14" fmla="*/ 194 w 2280"/>
                <a:gd name="T15" fmla="*/ 336 h 1328"/>
                <a:gd name="T16" fmla="*/ 226 w 2280"/>
                <a:gd name="T17" fmla="*/ 260 h 1328"/>
                <a:gd name="T18" fmla="*/ 260 w 2280"/>
                <a:gd name="T19" fmla="*/ 190 h 1328"/>
                <a:gd name="T20" fmla="*/ 278 w 2280"/>
                <a:gd name="T21" fmla="*/ 158 h 1328"/>
                <a:gd name="T22" fmla="*/ 294 w 2280"/>
                <a:gd name="T23" fmla="*/ 126 h 1328"/>
                <a:gd name="T24" fmla="*/ 312 w 2280"/>
                <a:gd name="T25" fmla="*/ 100 h 1328"/>
                <a:gd name="T26" fmla="*/ 330 w 2280"/>
                <a:gd name="T27" fmla="*/ 74 h 1328"/>
                <a:gd name="T28" fmla="*/ 346 w 2280"/>
                <a:gd name="T29" fmla="*/ 52 h 1328"/>
                <a:gd name="T30" fmla="*/ 364 w 2280"/>
                <a:gd name="T31" fmla="*/ 34 h 1328"/>
                <a:gd name="T32" fmla="*/ 382 w 2280"/>
                <a:gd name="T33" fmla="*/ 20 h 1328"/>
                <a:gd name="T34" fmla="*/ 400 w 2280"/>
                <a:gd name="T35" fmla="*/ 8 h 1328"/>
                <a:gd name="T36" fmla="*/ 418 w 2280"/>
                <a:gd name="T37" fmla="*/ 2 h 1328"/>
                <a:gd name="T38" fmla="*/ 436 w 2280"/>
                <a:gd name="T39" fmla="*/ 0 h 1328"/>
                <a:gd name="T40" fmla="*/ 436 w 2280"/>
                <a:gd name="T41" fmla="*/ 0 h 1328"/>
                <a:gd name="T42" fmla="*/ 448 w 2280"/>
                <a:gd name="T43" fmla="*/ 0 h 1328"/>
                <a:gd name="T44" fmla="*/ 460 w 2280"/>
                <a:gd name="T45" fmla="*/ 4 h 1328"/>
                <a:gd name="T46" fmla="*/ 472 w 2280"/>
                <a:gd name="T47" fmla="*/ 8 h 1328"/>
                <a:gd name="T48" fmla="*/ 484 w 2280"/>
                <a:gd name="T49" fmla="*/ 14 h 1328"/>
                <a:gd name="T50" fmla="*/ 510 w 2280"/>
                <a:gd name="T51" fmla="*/ 32 h 1328"/>
                <a:gd name="T52" fmla="*/ 538 w 2280"/>
                <a:gd name="T53" fmla="*/ 56 h 1328"/>
                <a:gd name="T54" fmla="*/ 568 w 2280"/>
                <a:gd name="T55" fmla="*/ 86 h 1328"/>
                <a:gd name="T56" fmla="*/ 598 w 2280"/>
                <a:gd name="T57" fmla="*/ 122 h 1328"/>
                <a:gd name="T58" fmla="*/ 632 w 2280"/>
                <a:gd name="T59" fmla="*/ 162 h 1328"/>
                <a:gd name="T60" fmla="*/ 666 w 2280"/>
                <a:gd name="T61" fmla="*/ 208 h 1328"/>
                <a:gd name="T62" fmla="*/ 826 w 2280"/>
                <a:gd name="T63" fmla="*/ 420 h 1328"/>
                <a:gd name="T64" fmla="*/ 920 w 2280"/>
                <a:gd name="T65" fmla="*/ 540 h 1328"/>
                <a:gd name="T66" fmla="*/ 970 w 2280"/>
                <a:gd name="T67" fmla="*/ 602 h 1328"/>
                <a:gd name="T68" fmla="*/ 1024 w 2280"/>
                <a:gd name="T69" fmla="*/ 664 h 1328"/>
                <a:gd name="T70" fmla="*/ 1080 w 2280"/>
                <a:gd name="T71" fmla="*/ 726 h 1328"/>
                <a:gd name="T72" fmla="*/ 1138 w 2280"/>
                <a:gd name="T73" fmla="*/ 788 h 1328"/>
                <a:gd name="T74" fmla="*/ 1198 w 2280"/>
                <a:gd name="T75" fmla="*/ 848 h 1328"/>
                <a:gd name="T76" fmla="*/ 1262 w 2280"/>
                <a:gd name="T77" fmla="*/ 908 h 1328"/>
                <a:gd name="T78" fmla="*/ 1330 w 2280"/>
                <a:gd name="T79" fmla="*/ 964 h 1328"/>
                <a:gd name="T80" fmla="*/ 1400 w 2280"/>
                <a:gd name="T81" fmla="*/ 1020 h 1328"/>
                <a:gd name="T82" fmla="*/ 1472 w 2280"/>
                <a:gd name="T83" fmla="*/ 1072 h 1328"/>
                <a:gd name="T84" fmla="*/ 1510 w 2280"/>
                <a:gd name="T85" fmla="*/ 1096 h 1328"/>
                <a:gd name="T86" fmla="*/ 1548 w 2280"/>
                <a:gd name="T87" fmla="*/ 1120 h 1328"/>
                <a:gd name="T88" fmla="*/ 1588 w 2280"/>
                <a:gd name="T89" fmla="*/ 1142 h 1328"/>
                <a:gd name="T90" fmla="*/ 1628 w 2280"/>
                <a:gd name="T91" fmla="*/ 1164 h 1328"/>
                <a:gd name="T92" fmla="*/ 1668 w 2280"/>
                <a:gd name="T93" fmla="*/ 1186 h 1328"/>
                <a:gd name="T94" fmla="*/ 1710 w 2280"/>
                <a:gd name="T95" fmla="*/ 1204 h 1328"/>
                <a:gd name="T96" fmla="*/ 1752 w 2280"/>
                <a:gd name="T97" fmla="*/ 1224 h 1328"/>
                <a:gd name="T98" fmla="*/ 1796 w 2280"/>
                <a:gd name="T99" fmla="*/ 1240 h 1328"/>
                <a:gd name="T100" fmla="*/ 1840 w 2280"/>
                <a:gd name="T101" fmla="*/ 1256 h 1328"/>
                <a:gd name="T102" fmla="*/ 1886 w 2280"/>
                <a:gd name="T103" fmla="*/ 1270 h 1328"/>
                <a:gd name="T104" fmla="*/ 1932 w 2280"/>
                <a:gd name="T105" fmla="*/ 1284 h 1328"/>
                <a:gd name="T106" fmla="*/ 1978 w 2280"/>
                <a:gd name="T107" fmla="*/ 1294 h 1328"/>
                <a:gd name="T108" fmla="*/ 2026 w 2280"/>
                <a:gd name="T109" fmla="*/ 1304 h 1328"/>
                <a:gd name="T110" fmla="*/ 2076 w 2280"/>
                <a:gd name="T111" fmla="*/ 1312 h 1328"/>
                <a:gd name="T112" fmla="*/ 2124 w 2280"/>
                <a:gd name="T113" fmla="*/ 1320 h 1328"/>
                <a:gd name="T114" fmla="*/ 2176 w 2280"/>
                <a:gd name="T115" fmla="*/ 1324 h 1328"/>
                <a:gd name="T116" fmla="*/ 2226 w 2280"/>
                <a:gd name="T117" fmla="*/ 1326 h 1328"/>
                <a:gd name="T118" fmla="*/ 2280 w 2280"/>
                <a:gd name="T119" fmla="*/ 1328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80" h="1328">
                  <a:moveTo>
                    <a:pt x="0" y="944"/>
                  </a:moveTo>
                  <a:lnTo>
                    <a:pt x="0" y="944"/>
                  </a:lnTo>
                  <a:lnTo>
                    <a:pt x="24" y="862"/>
                  </a:lnTo>
                  <a:lnTo>
                    <a:pt x="60" y="736"/>
                  </a:lnTo>
                  <a:lnTo>
                    <a:pt x="108" y="582"/>
                  </a:lnTo>
                  <a:lnTo>
                    <a:pt x="136" y="500"/>
                  </a:lnTo>
                  <a:lnTo>
                    <a:pt x="164" y="418"/>
                  </a:lnTo>
                  <a:lnTo>
                    <a:pt x="194" y="336"/>
                  </a:lnTo>
                  <a:lnTo>
                    <a:pt x="226" y="260"/>
                  </a:lnTo>
                  <a:lnTo>
                    <a:pt x="260" y="190"/>
                  </a:lnTo>
                  <a:lnTo>
                    <a:pt x="278" y="158"/>
                  </a:lnTo>
                  <a:lnTo>
                    <a:pt x="294" y="126"/>
                  </a:lnTo>
                  <a:lnTo>
                    <a:pt x="312" y="100"/>
                  </a:lnTo>
                  <a:lnTo>
                    <a:pt x="330" y="74"/>
                  </a:lnTo>
                  <a:lnTo>
                    <a:pt x="346" y="52"/>
                  </a:lnTo>
                  <a:lnTo>
                    <a:pt x="364" y="34"/>
                  </a:lnTo>
                  <a:lnTo>
                    <a:pt x="382" y="20"/>
                  </a:lnTo>
                  <a:lnTo>
                    <a:pt x="400" y="8"/>
                  </a:lnTo>
                  <a:lnTo>
                    <a:pt x="418" y="2"/>
                  </a:lnTo>
                  <a:lnTo>
                    <a:pt x="436" y="0"/>
                  </a:lnTo>
                  <a:lnTo>
                    <a:pt x="436" y="0"/>
                  </a:lnTo>
                  <a:lnTo>
                    <a:pt x="448" y="0"/>
                  </a:lnTo>
                  <a:lnTo>
                    <a:pt x="460" y="4"/>
                  </a:lnTo>
                  <a:lnTo>
                    <a:pt x="472" y="8"/>
                  </a:lnTo>
                  <a:lnTo>
                    <a:pt x="484" y="14"/>
                  </a:lnTo>
                  <a:lnTo>
                    <a:pt x="510" y="32"/>
                  </a:lnTo>
                  <a:lnTo>
                    <a:pt x="538" y="56"/>
                  </a:lnTo>
                  <a:lnTo>
                    <a:pt x="568" y="86"/>
                  </a:lnTo>
                  <a:lnTo>
                    <a:pt x="598" y="122"/>
                  </a:lnTo>
                  <a:lnTo>
                    <a:pt x="632" y="162"/>
                  </a:lnTo>
                  <a:lnTo>
                    <a:pt x="666" y="208"/>
                  </a:lnTo>
                  <a:lnTo>
                    <a:pt x="826" y="420"/>
                  </a:lnTo>
                  <a:lnTo>
                    <a:pt x="920" y="540"/>
                  </a:lnTo>
                  <a:lnTo>
                    <a:pt x="970" y="602"/>
                  </a:lnTo>
                  <a:lnTo>
                    <a:pt x="1024" y="664"/>
                  </a:lnTo>
                  <a:lnTo>
                    <a:pt x="1080" y="726"/>
                  </a:lnTo>
                  <a:lnTo>
                    <a:pt x="1138" y="788"/>
                  </a:lnTo>
                  <a:lnTo>
                    <a:pt x="1198" y="848"/>
                  </a:lnTo>
                  <a:lnTo>
                    <a:pt x="1262" y="908"/>
                  </a:lnTo>
                  <a:lnTo>
                    <a:pt x="1330" y="964"/>
                  </a:lnTo>
                  <a:lnTo>
                    <a:pt x="1400" y="1020"/>
                  </a:lnTo>
                  <a:lnTo>
                    <a:pt x="1472" y="1072"/>
                  </a:lnTo>
                  <a:lnTo>
                    <a:pt x="1510" y="1096"/>
                  </a:lnTo>
                  <a:lnTo>
                    <a:pt x="1548" y="1120"/>
                  </a:lnTo>
                  <a:lnTo>
                    <a:pt x="1588" y="1142"/>
                  </a:lnTo>
                  <a:lnTo>
                    <a:pt x="1628" y="1164"/>
                  </a:lnTo>
                  <a:lnTo>
                    <a:pt x="1668" y="1186"/>
                  </a:lnTo>
                  <a:lnTo>
                    <a:pt x="1710" y="1204"/>
                  </a:lnTo>
                  <a:lnTo>
                    <a:pt x="1752" y="1224"/>
                  </a:lnTo>
                  <a:lnTo>
                    <a:pt x="1796" y="1240"/>
                  </a:lnTo>
                  <a:lnTo>
                    <a:pt x="1840" y="1256"/>
                  </a:lnTo>
                  <a:lnTo>
                    <a:pt x="1886" y="1270"/>
                  </a:lnTo>
                  <a:lnTo>
                    <a:pt x="1932" y="1284"/>
                  </a:lnTo>
                  <a:lnTo>
                    <a:pt x="1978" y="1294"/>
                  </a:lnTo>
                  <a:lnTo>
                    <a:pt x="2026" y="1304"/>
                  </a:lnTo>
                  <a:lnTo>
                    <a:pt x="2076" y="1312"/>
                  </a:lnTo>
                  <a:lnTo>
                    <a:pt x="2124" y="1320"/>
                  </a:lnTo>
                  <a:lnTo>
                    <a:pt x="2176" y="1324"/>
                  </a:lnTo>
                  <a:lnTo>
                    <a:pt x="2226" y="1326"/>
                  </a:lnTo>
                  <a:lnTo>
                    <a:pt x="2280" y="1328"/>
                  </a:lnTo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3206750" y="2470150"/>
              <a:ext cx="850900" cy="161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3206750" y="2470150"/>
              <a:ext cx="850900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3711575" y="3263900"/>
              <a:ext cx="1139825" cy="158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3711575" y="3263900"/>
              <a:ext cx="1139825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5988050" y="4422775"/>
              <a:ext cx="673100" cy="161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12"/>
            <p:cNvSpPr>
              <a:spLocks noChangeArrowheads="1"/>
            </p:cNvSpPr>
            <p:nvPr/>
          </p:nvSpPr>
          <p:spPr bwMode="auto">
            <a:xfrm>
              <a:off x="5988050" y="4422775"/>
              <a:ext cx="673100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13"/>
            <p:cNvSpPr>
              <a:spLocks noChangeShapeType="1"/>
            </p:cNvSpPr>
            <p:nvPr/>
          </p:nvSpPr>
          <p:spPr bwMode="auto">
            <a:xfrm>
              <a:off x="2225675" y="2403475"/>
              <a:ext cx="0" cy="26066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2193925" y="498792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2193925" y="498792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2193925" y="2349500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6" name="Freeform 17"/>
            <p:cNvSpPr>
              <a:spLocks/>
            </p:cNvSpPr>
            <p:nvPr/>
          </p:nvSpPr>
          <p:spPr bwMode="auto">
            <a:xfrm>
              <a:off x="2193925" y="2349500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7" name="Line 18"/>
            <p:cNvSpPr>
              <a:spLocks noChangeShapeType="1"/>
            </p:cNvSpPr>
            <p:nvPr/>
          </p:nvSpPr>
          <p:spPr bwMode="auto">
            <a:xfrm>
              <a:off x="2238375" y="4171950"/>
              <a:ext cx="456247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9" name="Freeform 19"/>
            <p:cNvSpPr>
              <a:spLocks/>
            </p:cNvSpPr>
            <p:nvPr/>
          </p:nvSpPr>
          <p:spPr bwMode="auto">
            <a:xfrm>
              <a:off x="6778625" y="414020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0" name="Freeform 20"/>
            <p:cNvSpPr>
              <a:spLocks/>
            </p:cNvSpPr>
            <p:nvPr/>
          </p:nvSpPr>
          <p:spPr bwMode="auto">
            <a:xfrm>
              <a:off x="6778625" y="414020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1" name="Rectangle 21"/>
            <p:cNvSpPr>
              <a:spLocks noChangeArrowheads="1"/>
            </p:cNvSpPr>
            <p:nvPr/>
          </p:nvSpPr>
          <p:spPr bwMode="auto">
            <a:xfrm>
              <a:off x="4737100" y="4089400"/>
              <a:ext cx="650875" cy="158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2" name="Rectangle 22"/>
            <p:cNvSpPr>
              <a:spLocks noChangeArrowheads="1"/>
            </p:cNvSpPr>
            <p:nvPr/>
          </p:nvSpPr>
          <p:spPr bwMode="auto">
            <a:xfrm>
              <a:off x="4737100" y="4089400"/>
              <a:ext cx="650875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3" name="Rectangle 23"/>
            <p:cNvSpPr>
              <a:spLocks noChangeArrowheads="1"/>
            </p:cNvSpPr>
            <p:nvPr/>
          </p:nvSpPr>
          <p:spPr bwMode="auto">
            <a:xfrm>
              <a:off x="2387600" y="3600450"/>
              <a:ext cx="549275" cy="161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4" name="Rectangle 24"/>
            <p:cNvSpPr>
              <a:spLocks noChangeArrowheads="1"/>
            </p:cNvSpPr>
            <p:nvPr/>
          </p:nvSpPr>
          <p:spPr bwMode="auto">
            <a:xfrm>
              <a:off x="2387600" y="3600450"/>
              <a:ext cx="549275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5" name="Freeform 25"/>
            <p:cNvSpPr>
              <a:spLocks/>
            </p:cNvSpPr>
            <p:nvPr/>
          </p:nvSpPr>
          <p:spPr bwMode="auto">
            <a:xfrm>
              <a:off x="3035300" y="4248150"/>
              <a:ext cx="561975" cy="962025"/>
            </a:xfrm>
            <a:custGeom>
              <a:avLst/>
              <a:gdLst>
                <a:gd name="T0" fmla="*/ 0 w 354"/>
                <a:gd name="T1" fmla="*/ 454 h 606"/>
                <a:gd name="T2" fmla="*/ 86 w 354"/>
                <a:gd name="T3" fmla="*/ 454 h 606"/>
                <a:gd name="T4" fmla="*/ 86 w 354"/>
                <a:gd name="T5" fmla="*/ 0 h 606"/>
                <a:gd name="T6" fmla="*/ 264 w 354"/>
                <a:gd name="T7" fmla="*/ 0 h 606"/>
                <a:gd name="T8" fmla="*/ 264 w 354"/>
                <a:gd name="T9" fmla="*/ 454 h 606"/>
                <a:gd name="T10" fmla="*/ 354 w 354"/>
                <a:gd name="T11" fmla="*/ 454 h 606"/>
                <a:gd name="T12" fmla="*/ 176 w 354"/>
                <a:gd name="T13" fmla="*/ 606 h 606"/>
                <a:gd name="T14" fmla="*/ 0 w 354"/>
                <a:gd name="T15" fmla="*/ 45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454"/>
                  </a:moveTo>
                  <a:lnTo>
                    <a:pt x="86" y="454"/>
                  </a:lnTo>
                  <a:lnTo>
                    <a:pt x="86" y="0"/>
                  </a:lnTo>
                  <a:lnTo>
                    <a:pt x="264" y="0"/>
                  </a:lnTo>
                  <a:lnTo>
                    <a:pt x="264" y="454"/>
                  </a:lnTo>
                  <a:lnTo>
                    <a:pt x="354" y="454"/>
                  </a:lnTo>
                  <a:lnTo>
                    <a:pt x="176" y="606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6" name="Freeform 26"/>
            <p:cNvSpPr>
              <a:spLocks/>
            </p:cNvSpPr>
            <p:nvPr/>
          </p:nvSpPr>
          <p:spPr bwMode="auto">
            <a:xfrm>
              <a:off x="3035300" y="4248150"/>
              <a:ext cx="561975" cy="962025"/>
            </a:xfrm>
            <a:custGeom>
              <a:avLst/>
              <a:gdLst>
                <a:gd name="T0" fmla="*/ 0 w 354"/>
                <a:gd name="T1" fmla="*/ 454 h 606"/>
                <a:gd name="T2" fmla="*/ 86 w 354"/>
                <a:gd name="T3" fmla="*/ 454 h 606"/>
                <a:gd name="T4" fmla="*/ 86 w 354"/>
                <a:gd name="T5" fmla="*/ 0 h 606"/>
                <a:gd name="T6" fmla="*/ 264 w 354"/>
                <a:gd name="T7" fmla="*/ 0 h 606"/>
                <a:gd name="T8" fmla="*/ 264 w 354"/>
                <a:gd name="T9" fmla="*/ 454 h 606"/>
                <a:gd name="T10" fmla="*/ 354 w 354"/>
                <a:gd name="T11" fmla="*/ 454 h 606"/>
                <a:gd name="T12" fmla="*/ 176 w 354"/>
                <a:gd name="T13" fmla="*/ 606 h 606"/>
                <a:gd name="T14" fmla="*/ 0 w 354"/>
                <a:gd name="T15" fmla="*/ 45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454"/>
                  </a:moveTo>
                  <a:lnTo>
                    <a:pt x="86" y="454"/>
                  </a:lnTo>
                  <a:lnTo>
                    <a:pt x="86" y="0"/>
                  </a:lnTo>
                  <a:lnTo>
                    <a:pt x="264" y="0"/>
                  </a:lnTo>
                  <a:lnTo>
                    <a:pt x="264" y="454"/>
                  </a:lnTo>
                  <a:lnTo>
                    <a:pt x="354" y="454"/>
                  </a:lnTo>
                  <a:lnTo>
                    <a:pt x="176" y="606"/>
                  </a:lnTo>
                  <a:lnTo>
                    <a:pt x="0" y="4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7" name="Freeform 27"/>
            <p:cNvSpPr>
              <a:spLocks/>
            </p:cNvSpPr>
            <p:nvPr/>
          </p:nvSpPr>
          <p:spPr bwMode="auto">
            <a:xfrm>
              <a:off x="3035300" y="4248150"/>
              <a:ext cx="561975" cy="962025"/>
            </a:xfrm>
            <a:custGeom>
              <a:avLst/>
              <a:gdLst>
                <a:gd name="T0" fmla="*/ 0 w 354"/>
                <a:gd name="T1" fmla="*/ 454 h 606"/>
                <a:gd name="T2" fmla="*/ 86 w 354"/>
                <a:gd name="T3" fmla="*/ 454 h 606"/>
                <a:gd name="T4" fmla="*/ 86 w 354"/>
                <a:gd name="T5" fmla="*/ 0 h 606"/>
                <a:gd name="T6" fmla="*/ 264 w 354"/>
                <a:gd name="T7" fmla="*/ 0 h 606"/>
                <a:gd name="T8" fmla="*/ 264 w 354"/>
                <a:gd name="T9" fmla="*/ 454 h 606"/>
                <a:gd name="T10" fmla="*/ 354 w 354"/>
                <a:gd name="T11" fmla="*/ 454 h 606"/>
                <a:gd name="T12" fmla="*/ 176 w 354"/>
                <a:gd name="T13" fmla="*/ 606 h 606"/>
                <a:gd name="T14" fmla="*/ 0 w 354"/>
                <a:gd name="T15" fmla="*/ 45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454"/>
                  </a:moveTo>
                  <a:lnTo>
                    <a:pt x="86" y="454"/>
                  </a:lnTo>
                  <a:lnTo>
                    <a:pt x="86" y="0"/>
                  </a:lnTo>
                  <a:lnTo>
                    <a:pt x="264" y="0"/>
                  </a:lnTo>
                  <a:lnTo>
                    <a:pt x="264" y="454"/>
                  </a:lnTo>
                  <a:lnTo>
                    <a:pt x="354" y="454"/>
                  </a:lnTo>
                  <a:lnTo>
                    <a:pt x="176" y="606"/>
                  </a:lnTo>
                  <a:lnTo>
                    <a:pt x="0" y="45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8" name="Freeform 28"/>
            <p:cNvSpPr>
              <a:spLocks/>
            </p:cNvSpPr>
            <p:nvPr/>
          </p:nvSpPr>
          <p:spPr bwMode="auto">
            <a:xfrm>
              <a:off x="3035300" y="3114675"/>
              <a:ext cx="561975" cy="962025"/>
            </a:xfrm>
            <a:custGeom>
              <a:avLst/>
              <a:gdLst>
                <a:gd name="T0" fmla="*/ 0 w 354"/>
                <a:gd name="T1" fmla="*/ 152 h 606"/>
                <a:gd name="T2" fmla="*/ 86 w 354"/>
                <a:gd name="T3" fmla="*/ 152 h 606"/>
                <a:gd name="T4" fmla="*/ 86 w 354"/>
                <a:gd name="T5" fmla="*/ 606 h 606"/>
                <a:gd name="T6" fmla="*/ 264 w 354"/>
                <a:gd name="T7" fmla="*/ 606 h 606"/>
                <a:gd name="T8" fmla="*/ 264 w 354"/>
                <a:gd name="T9" fmla="*/ 152 h 606"/>
                <a:gd name="T10" fmla="*/ 354 w 354"/>
                <a:gd name="T11" fmla="*/ 152 h 606"/>
                <a:gd name="T12" fmla="*/ 176 w 354"/>
                <a:gd name="T13" fmla="*/ 0 h 606"/>
                <a:gd name="T14" fmla="*/ 0 w 354"/>
                <a:gd name="T15" fmla="*/ 1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152"/>
                  </a:moveTo>
                  <a:lnTo>
                    <a:pt x="86" y="152"/>
                  </a:lnTo>
                  <a:lnTo>
                    <a:pt x="86" y="606"/>
                  </a:lnTo>
                  <a:lnTo>
                    <a:pt x="264" y="606"/>
                  </a:lnTo>
                  <a:lnTo>
                    <a:pt x="264" y="152"/>
                  </a:lnTo>
                  <a:lnTo>
                    <a:pt x="354" y="152"/>
                  </a:lnTo>
                  <a:lnTo>
                    <a:pt x="176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9" name="Freeform 29"/>
            <p:cNvSpPr>
              <a:spLocks/>
            </p:cNvSpPr>
            <p:nvPr/>
          </p:nvSpPr>
          <p:spPr bwMode="auto">
            <a:xfrm>
              <a:off x="3035300" y="3114675"/>
              <a:ext cx="561975" cy="962025"/>
            </a:xfrm>
            <a:custGeom>
              <a:avLst/>
              <a:gdLst>
                <a:gd name="T0" fmla="*/ 0 w 354"/>
                <a:gd name="T1" fmla="*/ 152 h 606"/>
                <a:gd name="T2" fmla="*/ 86 w 354"/>
                <a:gd name="T3" fmla="*/ 152 h 606"/>
                <a:gd name="T4" fmla="*/ 86 w 354"/>
                <a:gd name="T5" fmla="*/ 606 h 606"/>
                <a:gd name="T6" fmla="*/ 264 w 354"/>
                <a:gd name="T7" fmla="*/ 606 h 606"/>
                <a:gd name="T8" fmla="*/ 264 w 354"/>
                <a:gd name="T9" fmla="*/ 152 h 606"/>
                <a:gd name="T10" fmla="*/ 354 w 354"/>
                <a:gd name="T11" fmla="*/ 152 h 606"/>
                <a:gd name="T12" fmla="*/ 176 w 354"/>
                <a:gd name="T13" fmla="*/ 0 h 606"/>
                <a:gd name="T14" fmla="*/ 0 w 354"/>
                <a:gd name="T15" fmla="*/ 1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152"/>
                  </a:moveTo>
                  <a:lnTo>
                    <a:pt x="86" y="152"/>
                  </a:lnTo>
                  <a:lnTo>
                    <a:pt x="86" y="606"/>
                  </a:lnTo>
                  <a:lnTo>
                    <a:pt x="264" y="606"/>
                  </a:lnTo>
                  <a:lnTo>
                    <a:pt x="264" y="152"/>
                  </a:lnTo>
                  <a:lnTo>
                    <a:pt x="354" y="152"/>
                  </a:lnTo>
                  <a:lnTo>
                    <a:pt x="176" y="0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0" name="Freeform 30"/>
            <p:cNvSpPr>
              <a:spLocks/>
            </p:cNvSpPr>
            <p:nvPr/>
          </p:nvSpPr>
          <p:spPr bwMode="auto">
            <a:xfrm>
              <a:off x="3035300" y="3114675"/>
              <a:ext cx="561975" cy="962025"/>
            </a:xfrm>
            <a:custGeom>
              <a:avLst/>
              <a:gdLst>
                <a:gd name="T0" fmla="*/ 0 w 354"/>
                <a:gd name="T1" fmla="*/ 152 h 606"/>
                <a:gd name="T2" fmla="*/ 86 w 354"/>
                <a:gd name="T3" fmla="*/ 152 h 606"/>
                <a:gd name="T4" fmla="*/ 86 w 354"/>
                <a:gd name="T5" fmla="*/ 606 h 606"/>
                <a:gd name="T6" fmla="*/ 264 w 354"/>
                <a:gd name="T7" fmla="*/ 606 h 606"/>
                <a:gd name="T8" fmla="*/ 264 w 354"/>
                <a:gd name="T9" fmla="*/ 152 h 606"/>
                <a:gd name="T10" fmla="*/ 354 w 354"/>
                <a:gd name="T11" fmla="*/ 152 h 606"/>
                <a:gd name="T12" fmla="*/ 176 w 354"/>
                <a:gd name="T13" fmla="*/ 0 h 606"/>
                <a:gd name="T14" fmla="*/ 0 w 354"/>
                <a:gd name="T15" fmla="*/ 1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606">
                  <a:moveTo>
                    <a:pt x="0" y="152"/>
                  </a:moveTo>
                  <a:lnTo>
                    <a:pt x="86" y="152"/>
                  </a:lnTo>
                  <a:lnTo>
                    <a:pt x="86" y="606"/>
                  </a:lnTo>
                  <a:lnTo>
                    <a:pt x="264" y="606"/>
                  </a:lnTo>
                  <a:lnTo>
                    <a:pt x="264" y="152"/>
                  </a:lnTo>
                  <a:lnTo>
                    <a:pt x="354" y="152"/>
                  </a:lnTo>
                  <a:lnTo>
                    <a:pt x="176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1" name="Rectangle 31"/>
            <p:cNvSpPr>
              <a:spLocks noChangeArrowheads="1"/>
            </p:cNvSpPr>
            <p:nvPr/>
          </p:nvSpPr>
          <p:spPr bwMode="auto">
            <a:xfrm>
              <a:off x="3289300" y="33655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2" name="Rectangle 32"/>
            <p:cNvSpPr>
              <a:spLocks noChangeArrowheads="1"/>
            </p:cNvSpPr>
            <p:nvPr/>
          </p:nvSpPr>
          <p:spPr bwMode="auto">
            <a:xfrm>
              <a:off x="3286125" y="4794250"/>
              <a:ext cx="593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+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3" name="Rectangle 33"/>
            <p:cNvSpPr>
              <a:spLocks noChangeArrowheads="1"/>
            </p:cNvSpPr>
            <p:nvPr/>
          </p:nvSpPr>
          <p:spPr bwMode="auto">
            <a:xfrm>
              <a:off x="1978025" y="2206625"/>
              <a:ext cx="49372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Opposition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5" name="Rectangle 35"/>
            <p:cNvSpPr>
              <a:spLocks noChangeArrowheads="1"/>
            </p:cNvSpPr>
            <p:nvPr/>
          </p:nvSpPr>
          <p:spPr bwMode="auto">
            <a:xfrm>
              <a:off x="4949825" y="2454275"/>
              <a:ext cx="2324354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s’agit d’un modèle ou d’une grille de lecture.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Certaines personnes ne vivent pas obligatoirement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toutes les étapes. Celles-ci peuvent d’ailleurs être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durée plus ou moins longue.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23" name="Rectangle 103"/>
            <p:cNvSpPr>
              <a:spLocks noChangeArrowheads="1"/>
            </p:cNvSpPr>
            <p:nvPr/>
          </p:nvSpPr>
          <p:spPr bwMode="auto">
            <a:xfrm>
              <a:off x="2012950" y="5099050"/>
              <a:ext cx="4312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Adhésion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25" name="Rectangle 105"/>
            <p:cNvSpPr>
              <a:spLocks noChangeArrowheads="1"/>
            </p:cNvSpPr>
            <p:nvPr/>
          </p:nvSpPr>
          <p:spPr bwMode="auto">
            <a:xfrm>
              <a:off x="6889750" y="4108450"/>
              <a:ext cx="31418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Temps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28" name="Rectangle 108"/>
            <p:cNvSpPr>
              <a:spLocks noChangeArrowheads="1"/>
            </p:cNvSpPr>
            <p:nvPr/>
          </p:nvSpPr>
          <p:spPr bwMode="auto">
            <a:xfrm>
              <a:off x="2438400" y="3613150"/>
              <a:ext cx="4600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Ignorance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33" name="Rectangle 113"/>
            <p:cNvSpPr>
              <a:spLocks noChangeArrowheads="1"/>
            </p:cNvSpPr>
            <p:nvPr/>
          </p:nvSpPr>
          <p:spPr bwMode="auto">
            <a:xfrm>
              <a:off x="3257550" y="2495550"/>
              <a:ext cx="7502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Colère, rébellion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39" name="Rectangle 119"/>
            <p:cNvSpPr>
              <a:spLocks noChangeArrowheads="1"/>
            </p:cNvSpPr>
            <p:nvPr/>
          </p:nvSpPr>
          <p:spPr bwMode="auto">
            <a:xfrm>
              <a:off x="3749675" y="3282950"/>
              <a:ext cx="10836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Discussion, négociation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49" name="Rectangle 129"/>
            <p:cNvSpPr>
              <a:spLocks noChangeArrowheads="1"/>
            </p:cNvSpPr>
            <p:nvPr/>
          </p:nvSpPr>
          <p:spPr bwMode="auto">
            <a:xfrm>
              <a:off x="4800600" y="4105275"/>
              <a:ext cx="5450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Résignation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53" name="Rectangle 133"/>
            <p:cNvSpPr>
              <a:spLocks noChangeArrowheads="1"/>
            </p:cNvSpPr>
            <p:nvPr/>
          </p:nvSpPr>
          <p:spPr bwMode="auto">
            <a:xfrm>
              <a:off x="6067425" y="4441825"/>
              <a:ext cx="5402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5396495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L’EFFET DE SEUIL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IMPULSER, CONDUIRE ET ACCOMPAGNER LE CHANGEMENT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634410" y="2501521"/>
            <a:ext cx="3708701" cy="2088000"/>
            <a:chOff x="3082925" y="2867025"/>
            <a:chExt cx="3089139" cy="1739186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082925" y="2876550"/>
              <a:ext cx="3073400" cy="1724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3517900" y="3781425"/>
              <a:ext cx="654050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3517900" y="3781425"/>
              <a:ext cx="654050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454400" y="3352800"/>
              <a:ext cx="2298700" cy="1196975"/>
            </a:xfrm>
            <a:custGeom>
              <a:avLst/>
              <a:gdLst>
                <a:gd name="T0" fmla="*/ 0 w 1448"/>
                <a:gd name="T1" fmla="*/ 0 h 754"/>
                <a:gd name="T2" fmla="*/ 0 w 1448"/>
                <a:gd name="T3" fmla="*/ 754 h 754"/>
                <a:gd name="T4" fmla="*/ 1448 w 1448"/>
                <a:gd name="T5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8" h="754">
                  <a:moveTo>
                    <a:pt x="0" y="0"/>
                  </a:moveTo>
                  <a:lnTo>
                    <a:pt x="0" y="754"/>
                  </a:lnTo>
                  <a:lnTo>
                    <a:pt x="1448" y="75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730875" y="4521200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730875" y="4521200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422650" y="329882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422650" y="329882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auto">
            <a:xfrm flipH="1">
              <a:off x="5568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 flipH="1">
              <a:off x="5505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H="1">
              <a:off x="5441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 flipH="1">
              <a:off x="5378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H="1">
              <a:off x="5314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5251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 flipH="1">
              <a:off x="5187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 flipH="1">
              <a:off x="5124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H="1">
              <a:off x="5060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 flipH="1">
              <a:off x="4997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 flipH="1">
              <a:off x="4933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H="1">
              <a:off x="4870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4" name="Line 25"/>
            <p:cNvSpPr>
              <a:spLocks noChangeShapeType="1"/>
            </p:cNvSpPr>
            <p:nvPr/>
          </p:nvSpPr>
          <p:spPr bwMode="auto">
            <a:xfrm flipH="1">
              <a:off x="4806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5" name="Line 26"/>
            <p:cNvSpPr>
              <a:spLocks noChangeShapeType="1"/>
            </p:cNvSpPr>
            <p:nvPr/>
          </p:nvSpPr>
          <p:spPr bwMode="auto">
            <a:xfrm flipH="1">
              <a:off x="4743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7" name="Line 27"/>
            <p:cNvSpPr>
              <a:spLocks noChangeShapeType="1"/>
            </p:cNvSpPr>
            <p:nvPr/>
          </p:nvSpPr>
          <p:spPr bwMode="auto">
            <a:xfrm flipH="1">
              <a:off x="4679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8" name="Line 28"/>
            <p:cNvSpPr>
              <a:spLocks noChangeShapeType="1"/>
            </p:cNvSpPr>
            <p:nvPr/>
          </p:nvSpPr>
          <p:spPr bwMode="auto">
            <a:xfrm flipH="1">
              <a:off x="4616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89" name="Line 29"/>
            <p:cNvSpPr>
              <a:spLocks noChangeShapeType="1"/>
            </p:cNvSpPr>
            <p:nvPr/>
          </p:nvSpPr>
          <p:spPr bwMode="auto">
            <a:xfrm flipH="1">
              <a:off x="4552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0" name="Line 30"/>
            <p:cNvSpPr>
              <a:spLocks noChangeShapeType="1"/>
            </p:cNvSpPr>
            <p:nvPr/>
          </p:nvSpPr>
          <p:spPr bwMode="auto">
            <a:xfrm flipH="1">
              <a:off x="4489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1" name="Line 31"/>
            <p:cNvSpPr>
              <a:spLocks noChangeShapeType="1"/>
            </p:cNvSpPr>
            <p:nvPr/>
          </p:nvSpPr>
          <p:spPr bwMode="auto">
            <a:xfrm flipH="1">
              <a:off x="4425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2" name="Line 32"/>
            <p:cNvSpPr>
              <a:spLocks noChangeShapeType="1"/>
            </p:cNvSpPr>
            <p:nvPr/>
          </p:nvSpPr>
          <p:spPr bwMode="auto">
            <a:xfrm flipH="1">
              <a:off x="4362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3" name="Line 33"/>
            <p:cNvSpPr>
              <a:spLocks noChangeShapeType="1"/>
            </p:cNvSpPr>
            <p:nvPr/>
          </p:nvSpPr>
          <p:spPr bwMode="auto">
            <a:xfrm flipH="1">
              <a:off x="4298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4" name="Line 34"/>
            <p:cNvSpPr>
              <a:spLocks noChangeShapeType="1"/>
            </p:cNvSpPr>
            <p:nvPr/>
          </p:nvSpPr>
          <p:spPr bwMode="auto">
            <a:xfrm flipH="1">
              <a:off x="4235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5" name="Line 35"/>
            <p:cNvSpPr>
              <a:spLocks noChangeShapeType="1"/>
            </p:cNvSpPr>
            <p:nvPr/>
          </p:nvSpPr>
          <p:spPr bwMode="auto">
            <a:xfrm flipH="1">
              <a:off x="4171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6" name="Line 36"/>
            <p:cNvSpPr>
              <a:spLocks noChangeShapeType="1"/>
            </p:cNvSpPr>
            <p:nvPr/>
          </p:nvSpPr>
          <p:spPr bwMode="auto">
            <a:xfrm flipH="1">
              <a:off x="4108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7" name="Line 37"/>
            <p:cNvSpPr>
              <a:spLocks noChangeShapeType="1"/>
            </p:cNvSpPr>
            <p:nvPr/>
          </p:nvSpPr>
          <p:spPr bwMode="auto">
            <a:xfrm flipH="1">
              <a:off x="4044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8" name="Line 38"/>
            <p:cNvSpPr>
              <a:spLocks noChangeShapeType="1"/>
            </p:cNvSpPr>
            <p:nvPr/>
          </p:nvSpPr>
          <p:spPr bwMode="auto">
            <a:xfrm flipH="1">
              <a:off x="3981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99" name="Line 39"/>
            <p:cNvSpPr>
              <a:spLocks noChangeShapeType="1"/>
            </p:cNvSpPr>
            <p:nvPr/>
          </p:nvSpPr>
          <p:spPr bwMode="auto">
            <a:xfrm flipH="1">
              <a:off x="3917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0" name="Line 40"/>
            <p:cNvSpPr>
              <a:spLocks noChangeShapeType="1"/>
            </p:cNvSpPr>
            <p:nvPr/>
          </p:nvSpPr>
          <p:spPr bwMode="auto">
            <a:xfrm flipH="1">
              <a:off x="3854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1" name="Line 41"/>
            <p:cNvSpPr>
              <a:spLocks noChangeShapeType="1"/>
            </p:cNvSpPr>
            <p:nvPr/>
          </p:nvSpPr>
          <p:spPr bwMode="auto">
            <a:xfrm flipH="1">
              <a:off x="3790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2" name="Line 42"/>
            <p:cNvSpPr>
              <a:spLocks noChangeShapeType="1"/>
            </p:cNvSpPr>
            <p:nvPr/>
          </p:nvSpPr>
          <p:spPr bwMode="auto">
            <a:xfrm flipH="1">
              <a:off x="3727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3" name="Line 43"/>
            <p:cNvSpPr>
              <a:spLocks noChangeShapeType="1"/>
            </p:cNvSpPr>
            <p:nvPr/>
          </p:nvSpPr>
          <p:spPr bwMode="auto">
            <a:xfrm flipH="1">
              <a:off x="3663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4" name="Line 44"/>
            <p:cNvSpPr>
              <a:spLocks noChangeShapeType="1"/>
            </p:cNvSpPr>
            <p:nvPr/>
          </p:nvSpPr>
          <p:spPr bwMode="auto">
            <a:xfrm flipH="1">
              <a:off x="3600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5" name="Line 45"/>
            <p:cNvSpPr>
              <a:spLocks noChangeShapeType="1"/>
            </p:cNvSpPr>
            <p:nvPr/>
          </p:nvSpPr>
          <p:spPr bwMode="auto">
            <a:xfrm flipH="1">
              <a:off x="3536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6" name="Line 46"/>
            <p:cNvSpPr>
              <a:spLocks noChangeShapeType="1"/>
            </p:cNvSpPr>
            <p:nvPr/>
          </p:nvSpPr>
          <p:spPr bwMode="auto">
            <a:xfrm flipH="1">
              <a:off x="3473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7" name="Line 47"/>
            <p:cNvSpPr>
              <a:spLocks noChangeShapeType="1"/>
            </p:cNvSpPr>
            <p:nvPr/>
          </p:nvSpPr>
          <p:spPr bwMode="auto">
            <a:xfrm flipH="1">
              <a:off x="34099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8" name="Line 48"/>
            <p:cNvSpPr>
              <a:spLocks noChangeShapeType="1"/>
            </p:cNvSpPr>
            <p:nvPr/>
          </p:nvSpPr>
          <p:spPr bwMode="auto">
            <a:xfrm flipH="1">
              <a:off x="3346450" y="429895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09" name="Freeform 49"/>
            <p:cNvSpPr>
              <a:spLocks/>
            </p:cNvSpPr>
            <p:nvPr/>
          </p:nvSpPr>
          <p:spPr bwMode="auto">
            <a:xfrm>
              <a:off x="3562350" y="3432175"/>
              <a:ext cx="2076450" cy="984250"/>
            </a:xfrm>
            <a:custGeom>
              <a:avLst/>
              <a:gdLst>
                <a:gd name="T0" fmla="*/ 0 w 1308"/>
                <a:gd name="T1" fmla="*/ 620 h 620"/>
                <a:gd name="T2" fmla="*/ 0 w 1308"/>
                <a:gd name="T3" fmla="*/ 620 h 620"/>
                <a:gd name="T4" fmla="*/ 228 w 1308"/>
                <a:gd name="T5" fmla="*/ 600 h 620"/>
                <a:gd name="T6" fmla="*/ 316 w 1308"/>
                <a:gd name="T7" fmla="*/ 592 h 620"/>
                <a:gd name="T8" fmla="*/ 388 w 1308"/>
                <a:gd name="T9" fmla="*/ 584 h 620"/>
                <a:gd name="T10" fmla="*/ 448 w 1308"/>
                <a:gd name="T11" fmla="*/ 576 h 620"/>
                <a:gd name="T12" fmla="*/ 494 w 1308"/>
                <a:gd name="T13" fmla="*/ 566 h 620"/>
                <a:gd name="T14" fmla="*/ 530 w 1308"/>
                <a:gd name="T15" fmla="*/ 556 h 620"/>
                <a:gd name="T16" fmla="*/ 546 w 1308"/>
                <a:gd name="T17" fmla="*/ 550 h 620"/>
                <a:gd name="T18" fmla="*/ 558 w 1308"/>
                <a:gd name="T19" fmla="*/ 542 h 620"/>
                <a:gd name="T20" fmla="*/ 568 w 1308"/>
                <a:gd name="T21" fmla="*/ 534 h 620"/>
                <a:gd name="T22" fmla="*/ 578 w 1308"/>
                <a:gd name="T23" fmla="*/ 526 h 620"/>
                <a:gd name="T24" fmla="*/ 586 w 1308"/>
                <a:gd name="T25" fmla="*/ 516 h 620"/>
                <a:gd name="T26" fmla="*/ 592 w 1308"/>
                <a:gd name="T27" fmla="*/ 506 h 620"/>
                <a:gd name="T28" fmla="*/ 598 w 1308"/>
                <a:gd name="T29" fmla="*/ 496 h 620"/>
                <a:gd name="T30" fmla="*/ 604 w 1308"/>
                <a:gd name="T31" fmla="*/ 484 h 620"/>
                <a:gd name="T32" fmla="*/ 612 w 1308"/>
                <a:gd name="T33" fmla="*/ 454 h 620"/>
                <a:gd name="T34" fmla="*/ 626 w 1308"/>
                <a:gd name="T35" fmla="*/ 380 h 620"/>
                <a:gd name="T36" fmla="*/ 636 w 1308"/>
                <a:gd name="T37" fmla="*/ 334 h 620"/>
                <a:gd name="T38" fmla="*/ 648 w 1308"/>
                <a:gd name="T39" fmla="*/ 280 h 620"/>
                <a:gd name="T40" fmla="*/ 648 w 1308"/>
                <a:gd name="T41" fmla="*/ 280 h 620"/>
                <a:gd name="T42" fmla="*/ 668 w 1308"/>
                <a:gd name="T43" fmla="*/ 204 h 620"/>
                <a:gd name="T44" fmla="*/ 676 w 1308"/>
                <a:gd name="T45" fmla="*/ 172 h 620"/>
                <a:gd name="T46" fmla="*/ 686 w 1308"/>
                <a:gd name="T47" fmla="*/ 144 h 620"/>
                <a:gd name="T48" fmla="*/ 698 w 1308"/>
                <a:gd name="T49" fmla="*/ 118 h 620"/>
                <a:gd name="T50" fmla="*/ 704 w 1308"/>
                <a:gd name="T51" fmla="*/ 108 h 620"/>
                <a:gd name="T52" fmla="*/ 712 w 1308"/>
                <a:gd name="T53" fmla="*/ 98 h 620"/>
                <a:gd name="T54" fmla="*/ 720 w 1308"/>
                <a:gd name="T55" fmla="*/ 88 h 620"/>
                <a:gd name="T56" fmla="*/ 730 w 1308"/>
                <a:gd name="T57" fmla="*/ 80 h 620"/>
                <a:gd name="T58" fmla="*/ 742 w 1308"/>
                <a:gd name="T59" fmla="*/ 72 h 620"/>
                <a:gd name="T60" fmla="*/ 756 w 1308"/>
                <a:gd name="T61" fmla="*/ 64 h 620"/>
                <a:gd name="T62" fmla="*/ 770 w 1308"/>
                <a:gd name="T63" fmla="*/ 58 h 620"/>
                <a:gd name="T64" fmla="*/ 786 w 1308"/>
                <a:gd name="T65" fmla="*/ 52 h 620"/>
                <a:gd name="T66" fmla="*/ 826 w 1308"/>
                <a:gd name="T67" fmla="*/ 40 h 620"/>
                <a:gd name="T68" fmla="*/ 876 w 1308"/>
                <a:gd name="T69" fmla="*/ 32 h 620"/>
                <a:gd name="T70" fmla="*/ 936 w 1308"/>
                <a:gd name="T71" fmla="*/ 24 h 620"/>
                <a:gd name="T72" fmla="*/ 1008 w 1308"/>
                <a:gd name="T73" fmla="*/ 18 h 620"/>
                <a:gd name="T74" fmla="*/ 1092 w 1308"/>
                <a:gd name="T75" fmla="*/ 12 h 620"/>
                <a:gd name="T76" fmla="*/ 1308 w 1308"/>
                <a:gd name="T77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8" h="620">
                  <a:moveTo>
                    <a:pt x="0" y="620"/>
                  </a:moveTo>
                  <a:lnTo>
                    <a:pt x="0" y="620"/>
                  </a:lnTo>
                  <a:lnTo>
                    <a:pt x="228" y="600"/>
                  </a:lnTo>
                  <a:lnTo>
                    <a:pt x="316" y="592"/>
                  </a:lnTo>
                  <a:lnTo>
                    <a:pt x="388" y="584"/>
                  </a:lnTo>
                  <a:lnTo>
                    <a:pt x="448" y="576"/>
                  </a:lnTo>
                  <a:lnTo>
                    <a:pt x="494" y="566"/>
                  </a:lnTo>
                  <a:lnTo>
                    <a:pt x="530" y="556"/>
                  </a:lnTo>
                  <a:lnTo>
                    <a:pt x="546" y="550"/>
                  </a:lnTo>
                  <a:lnTo>
                    <a:pt x="558" y="542"/>
                  </a:lnTo>
                  <a:lnTo>
                    <a:pt x="568" y="534"/>
                  </a:lnTo>
                  <a:lnTo>
                    <a:pt x="578" y="526"/>
                  </a:lnTo>
                  <a:lnTo>
                    <a:pt x="586" y="516"/>
                  </a:lnTo>
                  <a:lnTo>
                    <a:pt x="592" y="506"/>
                  </a:lnTo>
                  <a:lnTo>
                    <a:pt x="598" y="496"/>
                  </a:lnTo>
                  <a:lnTo>
                    <a:pt x="604" y="484"/>
                  </a:lnTo>
                  <a:lnTo>
                    <a:pt x="612" y="454"/>
                  </a:lnTo>
                  <a:lnTo>
                    <a:pt x="626" y="380"/>
                  </a:lnTo>
                  <a:lnTo>
                    <a:pt x="636" y="334"/>
                  </a:lnTo>
                  <a:lnTo>
                    <a:pt x="648" y="280"/>
                  </a:lnTo>
                  <a:lnTo>
                    <a:pt x="648" y="280"/>
                  </a:lnTo>
                  <a:lnTo>
                    <a:pt x="668" y="204"/>
                  </a:lnTo>
                  <a:lnTo>
                    <a:pt x="676" y="172"/>
                  </a:lnTo>
                  <a:lnTo>
                    <a:pt x="686" y="144"/>
                  </a:lnTo>
                  <a:lnTo>
                    <a:pt x="698" y="118"/>
                  </a:lnTo>
                  <a:lnTo>
                    <a:pt x="704" y="108"/>
                  </a:lnTo>
                  <a:lnTo>
                    <a:pt x="712" y="98"/>
                  </a:lnTo>
                  <a:lnTo>
                    <a:pt x="720" y="88"/>
                  </a:lnTo>
                  <a:lnTo>
                    <a:pt x="730" y="80"/>
                  </a:lnTo>
                  <a:lnTo>
                    <a:pt x="742" y="72"/>
                  </a:lnTo>
                  <a:lnTo>
                    <a:pt x="756" y="64"/>
                  </a:lnTo>
                  <a:lnTo>
                    <a:pt x="770" y="58"/>
                  </a:lnTo>
                  <a:lnTo>
                    <a:pt x="786" y="52"/>
                  </a:lnTo>
                  <a:lnTo>
                    <a:pt x="826" y="40"/>
                  </a:lnTo>
                  <a:lnTo>
                    <a:pt x="876" y="32"/>
                  </a:lnTo>
                  <a:lnTo>
                    <a:pt x="936" y="24"/>
                  </a:lnTo>
                  <a:lnTo>
                    <a:pt x="1008" y="18"/>
                  </a:lnTo>
                  <a:lnTo>
                    <a:pt x="1092" y="12"/>
                  </a:lnTo>
                  <a:lnTo>
                    <a:pt x="1308" y="0"/>
                  </a:lnTo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0" name="Line 50"/>
            <p:cNvSpPr>
              <a:spLocks noChangeShapeType="1"/>
            </p:cNvSpPr>
            <p:nvPr/>
          </p:nvSpPr>
          <p:spPr bwMode="auto">
            <a:xfrm>
              <a:off x="4171950" y="3971925"/>
              <a:ext cx="222250" cy="2413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1" name="Freeform 51"/>
            <p:cNvSpPr>
              <a:spLocks/>
            </p:cNvSpPr>
            <p:nvPr/>
          </p:nvSpPr>
          <p:spPr bwMode="auto">
            <a:xfrm>
              <a:off x="4356100" y="4175125"/>
              <a:ext cx="73025" cy="76200"/>
            </a:xfrm>
            <a:custGeom>
              <a:avLst/>
              <a:gdLst>
                <a:gd name="T0" fmla="*/ 46 w 46"/>
                <a:gd name="T1" fmla="*/ 48 h 48"/>
                <a:gd name="T2" fmla="*/ 0 w 46"/>
                <a:gd name="T3" fmla="*/ 26 h 48"/>
                <a:gd name="T4" fmla="*/ 22 w 46"/>
                <a:gd name="T5" fmla="*/ 22 h 48"/>
                <a:gd name="T6" fmla="*/ 28 w 46"/>
                <a:gd name="T7" fmla="*/ 0 h 48"/>
                <a:gd name="T8" fmla="*/ 46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48"/>
                  </a:moveTo>
                  <a:lnTo>
                    <a:pt x="0" y="26"/>
                  </a:lnTo>
                  <a:lnTo>
                    <a:pt x="22" y="22"/>
                  </a:lnTo>
                  <a:lnTo>
                    <a:pt x="28" y="0"/>
                  </a:lnTo>
                  <a:lnTo>
                    <a:pt x="46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2" name="Freeform 52"/>
            <p:cNvSpPr>
              <a:spLocks/>
            </p:cNvSpPr>
            <p:nvPr/>
          </p:nvSpPr>
          <p:spPr bwMode="auto">
            <a:xfrm>
              <a:off x="4356100" y="4175125"/>
              <a:ext cx="73025" cy="76200"/>
            </a:xfrm>
            <a:custGeom>
              <a:avLst/>
              <a:gdLst>
                <a:gd name="T0" fmla="*/ 46 w 46"/>
                <a:gd name="T1" fmla="*/ 48 h 48"/>
                <a:gd name="T2" fmla="*/ 0 w 46"/>
                <a:gd name="T3" fmla="*/ 26 h 48"/>
                <a:gd name="T4" fmla="*/ 22 w 46"/>
                <a:gd name="T5" fmla="*/ 22 h 48"/>
                <a:gd name="T6" fmla="*/ 28 w 46"/>
                <a:gd name="T7" fmla="*/ 0 h 48"/>
                <a:gd name="T8" fmla="*/ 46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48"/>
                  </a:moveTo>
                  <a:lnTo>
                    <a:pt x="0" y="26"/>
                  </a:lnTo>
                  <a:lnTo>
                    <a:pt x="22" y="22"/>
                  </a:lnTo>
                  <a:lnTo>
                    <a:pt x="28" y="0"/>
                  </a:lnTo>
                  <a:lnTo>
                    <a:pt x="46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3" name="Rectangle 53"/>
            <p:cNvSpPr>
              <a:spLocks noChangeArrowheads="1"/>
            </p:cNvSpPr>
            <p:nvPr/>
          </p:nvSpPr>
          <p:spPr bwMode="auto">
            <a:xfrm>
              <a:off x="5857875" y="4483100"/>
              <a:ext cx="31418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Temps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17" name="Rectangle 57"/>
            <p:cNvSpPr>
              <a:spLocks noChangeArrowheads="1"/>
            </p:cNvSpPr>
            <p:nvPr/>
          </p:nvSpPr>
          <p:spPr bwMode="auto">
            <a:xfrm>
              <a:off x="3082925" y="2867025"/>
              <a:ext cx="79829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% des personnes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 acceptent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changement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36" name="Rectangle 76"/>
            <p:cNvSpPr>
              <a:spLocks noChangeArrowheads="1"/>
            </p:cNvSpPr>
            <p:nvPr/>
          </p:nvSpPr>
          <p:spPr bwMode="auto">
            <a:xfrm>
              <a:off x="3565525" y="3828175"/>
              <a:ext cx="5979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Effet de seuil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778904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PHASES DE PERTURBATIONS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115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IMPULSER, CONDUIRE ET ACCOMPAGNER LE CHANGEMENT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47524" y="2784474"/>
            <a:ext cx="5614033" cy="1980248"/>
            <a:chOff x="1835150" y="2784475"/>
            <a:chExt cx="5346700" cy="1885950"/>
          </a:xfrm>
        </p:grpSpPr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2949575" y="3340100"/>
              <a:ext cx="1482725" cy="298450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2949575" y="3749675"/>
              <a:ext cx="4108450" cy="30162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949575" y="3175000"/>
              <a:ext cx="4178300" cy="1466850"/>
            </a:xfrm>
            <a:custGeom>
              <a:avLst/>
              <a:gdLst>
                <a:gd name="T0" fmla="*/ 0 w 2632"/>
                <a:gd name="T1" fmla="*/ 0 h 924"/>
                <a:gd name="T2" fmla="*/ 0 w 2632"/>
                <a:gd name="T3" fmla="*/ 924 h 924"/>
                <a:gd name="T4" fmla="*/ 2632 w 2632"/>
                <a:gd name="T5" fmla="*/ 924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32" h="924">
                  <a:moveTo>
                    <a:pt x="0" y="0"/>
                  </a:moveTo>
                  <a:lnTo>
                    <a:pt x="0" y="924"/>
                  </a:lnTo>
                  <a:lnTo>
                    <a:pt x="2632" y="9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7105650" y="4610100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0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7105650" y="4610100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0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2917825" y="312102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917825" y="312102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13"/>
            <p:cNvSpPr>
              <a:spLocks noChangeShapeType="1"/>
            </p:cNvSpPr>
            <p:nvPr/>
          </p:nvSpPr>
          <p:spPr bwMode="auto">
            <a:xfrm flipH="1">
              <a:off x="2949575" y="3079750"/>
              <a:ext cx="1485900" cy="156210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14"/>
            <p:cNvSpPr>
              <a:spLocks noChangeShapeType="1"/>
            </p:cNvSpPr>
            <p:nvPr/>
          </p:nvSpPr>
          <p:spPr bwMode="auto">
            <a:xfrm flipH="1">
              <a:off x="2949575" y="3073400"/>
              <a:ext cx="4108450" cy="156845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5"/>
            <p:cNvSpPr>
              <a:spLocks noChangeShapeType="1"/>
            </p:cNvSpPr>
            <p:nvPr/>
          </p:nvSpPr>
          <p:spPr bwMode="auto">
            <a:xfrm>
              <a:off x="4435475" y="30797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16"/>
            <p:cNvSpPr>
              <a:spLocks noChangeShapeType="1"/>
            </p:cNvSpPr>
            <p:nvPr/>
          </p:nvSpPr>
          <p:spPr bwMode="auto">
            <a:xfrm>
              <a:off x="4435475" y="31432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8" name="Line 17"/>
            <p:cNvSpPr>
              <a:spLocks noChangeShapeType="1"/>
            </p:cNvSpPr>
            <p:nvPr/>
          </p:nvSpPr>
          <p:spPr bwMode="auto">
            <a:xfrm>
              <a:off x="4435475" y="32067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9" name="Line 18"/>
            <p:cNvSpPr>
              <a:spLocks noChangeShapeType="1"/>
            </p:cNvSpPr>
            <p:nvPr/>
          </p:nvSpPr>
          <p:spPr bwMode="auto">
            <a:xfrm>
              <a:off x="4435475" y="32702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1" name="Line 19"/>
            <p:cNvSpPr>
              <a:spLocks noChangeShapeType="1"/>
            </p:cNvSpPr>
            <p:nvPr/>
          </p:nvSpPr>
          <p:spPr bwMode="auto">
            <a:xfrm>
              <a:off x="4435475" y="33337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2" name="Line 20"/>
            <p:cNvSpPr>
              <a:spLocks noChangeShapeType="1"/>
            </p:cNvSpPr>
            <p:nvPr/>
          </p:nvSpPr>
          <p:spPr bwMode="auto">
            <a:xfrm>
              <a:off x="4435475" y="33972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3" name="Line 21"/>
            <p:cNvSpPr>
              <a:spLocks noChangeShapeType="1"/>
            </p:cNvSpPr>
            <p:nvPr/>
          </p:nvSpPr>
          <p:spPr bwMode="auto">
            <a:xfrm>
              <a:off x="4435475" y="34607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4" name="Line 22"/>
            <p:cNvSpPr>
              <a:spLocks noChangeShapeType="1"/>
            </p:cNvSpPr>
            <p:nvPr/>
          </p:nvSpPr>
          <p:spPr bwMode="auto">
            <a:xfrm>
              <a:off x="4435475" y="35242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5" name="Line 23"/>
            <p:cNvSpPr>
              <a:spLocks noChangeShapeType="1"/>
            </p:cNvSpPr>
            <p:nvPr/>
          </p:nvSpPr>
          <p:spPr bwMode="auto">
            <a:xfrm>
              <a:off x="4435475" y="358775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6" name="Line 24"/>
            <p:cNvSpPr>
              <a:spLocks noChangeShapeType="1"/>
            </p:cNvSpPr>
            <p:nvPr/>
          </p:nvSpPr>
          <p:spPr bwMode="auto">
            <a:xfrm>
              <a:off x="4435475" y="3651250"/>
              <a:ext cx="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7" name="Line 25"/>
            <p:cNvSpPr>
              <a:spLocks noChangeShapeType="1"/>
            </p:cNvSpPr>
            <p:nvPr/>
          </p:nvSpPr>
          <p:spPr bwMode="auto">
            <a:xfrm>
              <a:off x="7058025" y="3073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8" name="Line 26"/>
            <p:cNvSpPr>
              <a:spLocks noChangeShapeType="1"/>
            </p:cNvSpPr>
            <p:nvPr/>
          </p:nvSpPr>
          <p:spPr bwMode="auto">
            <a:xfrm>
              <a:off x="7058025" y="3136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9" name="Line 27"/>
            <p:cNvSpPr>
              <a:spLocks noChangeShapeType="1"/>
            </p:cNvSpPr>
            <p:nvPr/>
          </p:nvSpPr>
          <p:spPr bwMode="auto">
            <a:xfrm>
              <a:off x="7058025" y="3200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0" name="Line 28"/>
            <p:cNvSpPr>
              <a:spLocks noChangeShapeType="1"/>
            </p:cNvSpPr>
            <p:nvPr/>
          </p:nvSpPr>
          <p:spPr bwMode="auto">
            <a:xfrm>
              <a:off x="7058025" y="3263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1" name="Line 29"/>
            <p:cNvSpPr>
              <a:spLocks noChangeShapeType="1"/>
            </p:cNvSpPr>
            <p:nvPr/>
          </p:nvSpPr>
          <p:spPr bwMode="auto">
            <a:xfrm>
              <a:off x="7058025" y="3327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2" name="Line 30"/>
            <p:cNvSpPr>
              <a:spLocks noChangeShapeType="1"/>
            </p:cNvSpPr>
            <p:nvPr/>
          </p:nvSpPr>
          <p:spPr bwMode="auto">
            <a:xfrm>
              <a:off x="7058025" y="3390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3" name="Line 31"/>
            <p:cNvSpPr>
              <a:spLocks noChangeShapeType="1"/>
            </p:cNvSpPr>
            <p:nvPr/>
          </p:nvSpPr>
          <p:spPr bwMode="auto">
            <a:xfrm>
              <a:off x="7058025" y="3454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4" name="Line 32"/>
            <p:cNvSpPr>
              <a:spLocks noChangeShapeType="1"/>
            </p:cNvSpPr>
            <p:nvPr/>
          </p:nvSpPr>
          <p:spPr bwMode="auto">
            <a:xfrm>
              <a:off x="7058025" y="3517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5" name="Line 33"/>
            <p:cNvSpPr>
              <a:spLocks noChangeShapeType="1"/>
            </p:cNvSpPr>
            <p:nvPr/>
          </p:nvSpPr>
          <p:spPr bwMode="auto">
            <a:xfrm>
              <a:off x="7058025" y="3581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6" name="Line 34"/>
            <p:cNvSpPr>
              <a:spLocks noChangeShapeType="1"/>
            </p:cNvSpPr>
            <p:nvPr/>
          </p:nvSpPr>
          <p:spPr bwMode="auto">
            <a:xfrm>
              <a:off x="7058025" y="3644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7" name="Line 35"/>
            <p:cNvSpPr>
              <a:spLocks noChangeShapeType="1"/>
            </p:cNvSpPr>
            <p:nvPr/>
          </p:nvSpPr>
          <p:spPr bwMode="auto">
            <a:xfrm>
              <a:off x="7058025" y="3708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8" name="Line 36"/>
            <p:cNvSpPr>
              <a:spLocks noChangeShapeType="1"/>
            </p:cNvSpPr>
            <p:nvPr/>
          </p:nvSpPr>
          <p:spPr bwMode="auto">
            <a:xfrm>
              <a:off x="7058025" y="3771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9" name="Line 37"/>
            <p:cNvSpPr>
              <a:spLocks noChangeShapeType="1"/>
            </p:cNvSpPr>
            <p:nvPr/>
          </p:nvSpPr>
          <p:spPr bwMode="auto">
            <a:xfrm>
              <a:off x="7058025" y="3835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0" name="Line 38"/>
            <p:cNvSpPr>
              <a:spLocks noChangeShapeType="1"/>
            </p:cNvSpPr>
            <p:nvPr/>
          </p:nvSpPr>
          <p:spPr bwMode="auto">
            <a:xfrm>
              <a:off x="7058025" y="3898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1" name="Line 39"/>
            <p:cNvSpPr>
              <a:spLocks noChangeShapeType="1"/>
            </p:cNvSpPr>
            <p:nvPr/>
          </p:nvSpPr>
          <p:spPr bwMode="auto">
            <a:xfrm>
              <a:off x="7058025" y="39624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2" name="Line 40"/>
            <p:cNvSpPr>
              <a:spLocks noChangeShapeType="1"/>
            </p:cNvSpPr>
            <p:nvPr/>
          </p:nvSpPr>
          <p:spPr bwMode="auto">
            <a:xfrm>
              <a:off x="7058025" y="4025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3" name="Line 41"/>
            <p:cNvSpPr>
              <a:spLocks noChangeShapeType="1"/>
            </p:cNvSpPr>
            <p:nvPr/>
          </p:nvSpPr>
          <p:spPr bwMode="auto">
            <a:xfrm>
              <a:off x="7058025" y="4089400"/>
              <a:ext cx="0" cy="19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4" name="Rectangle 42"/>
            <p:cNvSpPr>
              <a:spLocks noChangeArrowheads="1"/>
            </p:cNvSpPr>
            <p:nvPr/>
          </p:nvSpPr>
          <p:spPr bwMode="auto">
            <a:xfrm>
              <a:off x="5556250" y="3965575"/>
              <a:ext cx="1368425" cy="5810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5" name="Rectangle 43"/>
            <p:cNvSpPr>
              <a:spLocks noChangeArrowheads="1"/>
            </p:cNvSpPr>
            <p:nvPr/>
          </p:nvSpPr>
          <p:spPr bwMode="auto">
            <a:xfrm>
              <a:off x="5556250" y="3965575"/>
              <a:ext cx="1368425" cy="581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6" name="Rectangle 44"/>
            <p:cNvSpPr>
              <a:spLocks noChangeArrowheads="1"/>
            </p:cNvSpPr>
            <p:nvPr/>
          </p:nvSpPr>
          <p:spPr bwMode="auto">
            <a:xfrm>
              <a:off x="4784725" y="2784475"/>
              <a:ext cx="1104900" cy="5810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7" name="Rectangle 45"/>
            <p:cNvSpPr>
              <a:spLocks noChangeArrowheads="1"/>
            </p:cNvSpPr>
            <p:nvPr/>
          </p:nvSpPr>
          <p:spPr bwMode="auto">
            <a:xfrm>
              <a:off x="4784725" y="2784475"/>
              <a:ext cx="1104900" cy="581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8" name="Line 46"/>
            <p:cNvSpPr>
              <a:spLocks noChangeShapeType="1"/>
            </p:cNvSpPr>
            <p:nvPr/>
          </p:nvSpPr>
          <p:spPr bwMode="auto">
            <a:xfrm flipH="1">
              <a:off x="4543425" y="3076575"/>
              <a:ext cx="238125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9" name="Freeform 47"/>
            <p:cNvSpPr>
              <a:spLocks/>
            </p:cNvSpPr>
            <p:nvPr/>
          </p:nvSpPr>
          <p:spPr bwMode="auto">
            <a:xfrm>
              <a:off x="4489450" y="30448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0" name="Freeform 48"/>
            <p:cNvSpPr>
              <a:spLocks/>
            </p:cNvSpPr>
            <p:nvPr/>
          </p:nvSpPr>
          <p:spPr bwMode="auto">
            <a:xfrm>
              <a:off x="4489450" y="30448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1" name="Line 49"/>
            <p:cNvSpPr>
              <a:spLocks noChangeShapeType="1"/>
            </p:cNvSpPr>
            <p:nvPr/>
          </p:nvSpPr>
          <p:spPr bwMode="auto">
            <a:xfrm flipH="1" flipV="1">
              <a:off x="5813425" y="3648075"/>
              <a:ext cx="403225" cy="32067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2" name="Freeform 50"/>
            <p:cNvSpPr>
              <a:spLocks/>
            </p:cNvSpPr>
            <p:nvPr/>
          </p:nvSpPr>
          <p:spPr bwMode="auto">
            <a:xfrm>
              <a:off x="5772150" y="3613150"/>
              <a:ext cx="79375" cy="73025"/>
            </a:xfrm>
            <a:custGeom>
              <a:avLst/>
              <a:gdLst>
                <a:gd name="T0" fmla="*/ 0 w 50"/>
                <a:gd name="T1" fmla="*/ 0 h 46"/>
                <a:gd name="T2" fmla="*/ 50 w 50"/>
                <a:gd name="T3" fmla="*/ 16 h 46"/>
                <a:gd name="T4" fmla="*/ 28 w 50"/>
                <a:gd name="T5" fmla="*/ 24 h 46"/>
                <a:gd name="T6" fmla="*/ 26 w 50"/>
                <a:gd name="T7" fmla="*/ 46 h 46"/>
                <a:gd name="T8" fmla="*/ 0 w 5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0" y="0"/>
                  </a:moveTo>
                  <a:lnTo>
                    <a:pt x="50" y="16"/>
                  </a:lnTo>
                  <a:lnTo>
                    <a:pt x="28" y="24"/>
                  </a:lnTo>
                  <a:lnTo>
                    <a:pt x="26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3" name="Freeform 51"/>
            <p:cNvSpPr>
              <a:spLocks/>
            </p:cNvSpPr>
            <p:nvPr/>
          </p:nvSpPr>
          <p:spPr bwMode="auto">
            <a:xfrm>
              <a:off x="5772150" y="3613150"/>
              <a:ext cx="79375" cy="73025"/>
            </a:xfrm>
            <a:custGeom>
              <a:avLst/>
              <a:gdLst>
                <a:gd name="T0" fmla="*/ 0 w 50"/>
                <a:gd name="T1" fmla="*/ 0 h 46"/>
                <a:gd name="T2" fmla="*/ 50 w 50"/>
                <a:gd name="T3" fmla="*/ 16 h 46"/>
                <a:gd name="T4" fmla="*/ 28 w 50"/>
                <a:gd name="T5" fmla="*/ 24 h 46"/>
                <a:gd name="T6" fmla="*/ 26 w 50"/>
                <a:gd name="T7" fmla="*/ 46 h 46"/>
                <a:gd name="T8" fmla="*/ 0 w 5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0" y="0"/>
                  </a:moveTo>
                  <a:lnTo>
                    <a:pt x="50" y="16"/>
                  </a:lnTo>
                  <a:lnTo>
                    <a:pt x="28" y="24"/>
                  </a:lnTo>
                  <a:lnTo>
                    <a:pt x="26" y="46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4" name="Freeform 52"/>
            <p:cNvSpPr>
              <a:spLocks/>
            </p:cNvSpPr>
            <p:nvPr/>
          </p:nvSpPr>
          <p:spPr bwMode="auto">
            <a:xfrm>
              <a:off x="2543175" y="3521075"/>
              <a:ext cx="533400" cy="403225"/>
            </a:xfrm>
            <a:custGeom>
              <a:avLst/>
              <a:gdLst>
                <a:gd name="T0" fmla="*/ 336 w 336"/>
                <a:gd name="T1" fmla="*/ 0 h 254"/>
                <a:gd name="T2" fmla="*/ 0 w 336"/>
                <a:gd name="T3" fmla="*/ 206 h 254"/>
                <a:gd name="T4" fmla="*/ 328 w 336"/>
                <a:gd name="T5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6" h="254">
                  <a:moveTo>
                    <a:pt x="336" y="0"/>
                  </a:moveTo>
                  <a:lnTo>
                    <a:pt x="0" y="206"/>
                  </a:lnTo>
                  <a:lnTo>
                    <a:pt x="328" y="25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5" name="Freeform 53"/>
            <p:cNvSpPr>
              <a:spLocks/>
            </p:cNvSpPr>
            <p:nvPr/>
          </p:nvSpPr>
          <p:spPr bwMode="auto">
            <a:xfrm>
              <a:off x="3035300" y="3889375"/>
              <a:ext cx="79375" cy="60325"/>
            </a:xfrm>
            <a:custGeom>
              <a:avLst/>
              <a:gdLst>
                <a:gd name="T0" fmla="*/ 50 w 50"/>
                <a:gd name="T1" fmla="*/ 26 h 38"/>
                <a:gd name="T2" fmla="*/ 0 w 50"/>
                <a:gd name="T3" fmla="*/ 38 h 38"/>
                <a:gd name="T4" fmla="*/ 14 w 50"/>
                <a:gd name="T5" fmla="*/ 20 h 38"/>
                <a:gd name="T6" fmla="*/ 6 w 50"/>
                <a:gd name="T7" fmla="*/ 0 h 38"/>
                <a:gd name="T8" fmla="*/ 50 w 50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6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6" y="0"/>
                  </a:lnTo>
                  <a:lnTo>
                    <a:pt x="50" y="2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6" name="Freeform 54"/>
            <p:cNvSpPr>
              <a:spLocks/>
            </p:cNvSpPr>
            <p:nvPr/>
          </p:nvSpPr>
          <p:spPr bwMode="auto">
            <a:xfrm>
              <a:off x="3035300" y="3889375"/>
              <a:ext cx="79375" cy="60325"/>
            </a:xfrm>
            <a:custGeom>
              <a:avLst/>
              <a:gdLst>
                <a:gd name="T0" fmla="*/ 50 w 50"/>
                <a:gd name="T1" fmla="*/ 26 h 38"/>
                <a:gd name="T2" fmla="*/ 0 w 50"/>
                <a:gd name="T3" fmla="*/ 38 h 38"/>
                <a:gd name="T4" fmla="*/ 14 w 50"/>
                <a:gd name="T5" fmla="*/ 20 h 38"/>
                <a:gd name="T6" fmla="*/ 6 w 50"/>
                <a:gd name="T7" fmla="*/ 0 h 38"/>
                <a:gd name="T8" fmla="*/ 50 w 50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6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6" y="0"/>
                  </a:lnTo>
                  <a:lnTo>
                    <a:pt x="50" y="2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7" name="Freeform 55"/>
            <p:cNvSpPr>
              <a:spLocks/>
            </p:cNvSpPr>
            <p:nvPr/>
          </p:nvSpPr>
          <p:spPr bwMode="auto">
            <a:xfrm>
              <a:off x="3041650" y="3492500"/>
              <a:ext cx="79375" cy="66675"/>
            </a:xfrm>
            <a:custGeom>
              <a:avLst/>
              <a:gdLst>
                <a:gd name="T0" fmla="*/ 50 w 50"/>
                <a:gd name="T1" fmla="*/ 0 h 42"/>
                <a:gd name="T2" fmla="*/ 20 w 50"/>
                <a:gd name="T3" fmla="*/ 42 h 42"/>
                <a:gd name="T4" fmla="*/ 20 w 50"/>
                <a:gd name="T5" fmla="*/ 20 h 42"/>
                <a:gd name="T6" fmla="*/ 0 w 50"/>
                <a:gd name="T7" fmla="*/ 8 h 42"/>
                <a:gd name="T8" fmla="*/ 5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0"/>
                  </a:moveTo>
                  <a:lnTo>
                    <a:pt x="20" y="42"/>
                  </a:lnTo>
                  <a:lnTo>
                    <a:pt x="20" y="20"/>
                  </a:lnTo>
                  <a:lnTo>
                    <a:pt x="0" y="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8" name="Freeform 56"/>
            <p:cNvSpPr>
              <a:spLocks/>
            </p:cNvSpPr>
            <p:nvPr/>
          </p:nvSpPr>
          <p:spPr bwMode="auto">
            <a:xfrm>
              <a:off x="3041650" y="3492500"/>
              <a:ext cx="79375" cy="66675"/>
            </a:xfrm>
            <a:custGeom>
              <a:avLst/>
              <a:gdLst>
                <a:gd name="T0" fmla="*/ 50 w 50"/>
                <a:gd name="T1" fmla="*/ 0 h 42"/>
                <a:gd name="T2" fmla="*/ 20 w 50"/>
                <a:gd name="T3" fmla="*/ 42 h 42"/>
                <a:gd name="T4" fmla="*/ 20 w 50"/>
                <a:gd name="T5" fmla="*/ 20 h 42"/>
                <a:gd name="T6" fmla="*/ 0 w 50"/>
                <a:gd name="T7" fmla="*/ 8 h 42"/>
                <a:gd name="T8" fmla="*/ 5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0"/>
                  </a:moveTo>
                  <a:lnTo>
                    <a:pt x="20" y="42"/>
                  </a:lnTo>
                  <a:lnTo>
                    <a:pt x="20" y="20"/>
                  </a:lnTo>
                  <a:lnTo>
                    <a:pt x="0" y="8"/>
                  </a:lnTo>
                  <a:lnTo>
                    <a:pt x="5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9" name="Rectangle 57"/>
            <p:cNvSpPr>
              <a:spLocks noChangeArrowheads="1"/>
            </p:cNvSpPr>
            <p:nvPr/>
          </p:nvSpPr>
          <p:spPr bwMode="auto">
            <a:xfrm>
              <a:off x="4864100" y="2828925"/>
              <a:ext cx="95378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Changement conduit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grande échelle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profiter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l’effet de seuil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72" name="Rectangle 80"/>
            <p:cNvSpPr>
              <a:spLocks noChangeArrowheads="1"/>
            </p:cNvSpPr>
            <p:nvPr/>
          </p:nvSpPr>
          <p:spPr bwMode="auto">
            <a:xfrm>
              <a:off x="5613400" y="3997325"/>
              <a:ext cx="1293624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Changement conduit par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petites étapes successives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impliquant à chaque fois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peu de personnes nouvelles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509" name="Rectangle 117"/>
            <p:cNvSpPr>
              <a:spLocks noChangeArrowheads="1"/>
            </p:cNvSpPr>
            <p:nvPr/>
          </p:nvSpPr>
          <p:spPr bwMode="auto">
            <a:xfrm>
              <a:off x="1835150" y="3603625"/>
              <a:ext cx="74058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Fonctionnement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perturbé de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l’organisation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 entière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411653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843808" y="6503990"/>
            <a:ext cx="36004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OBJECTIFS DU RAPPORT DE MISSION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RAPPORT DE MISSION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977636" y="2420888"/>
            <a:ext cx="2878389" cy="2088000"/>
            <a:chOff x="3562350" y="2749550"/>
            <a:chExt cx="2162175" cy="1568450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562350" y="2749550"/>
              <a:ext cx="2162175" cy="1568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889375" y="2838450"/>
              <a:ext cx="1676400" cy="1473200"/>
            </a:xfrm>
            <a:custGeom>
              <a:avLst/>
              <a:gdLst>
                <a:gd name="T0" fmla="*/ 444 w 1056"/>
                <a:gd name="T1" fmla="*/ 722 h 928"/>
                <a:gd name="T2" fmla="*/ 530 w 1056"/>
                <a:gd name="T3" fmla="*/ 730 h 928"/>
                <a:gd name="T4" fmla="*/ 606 w 1056"/>
                <a:gd name="T5" fmla="*/ 722 h 928"/>
                <a:gd name="T6" fmla="*/ 710 w 1056"/>
                <a:gd name="T7" fmla="*/ 692 h 928"/>
                <a:gd name="T8" fmla="*/ 798 w 1056"/>
                <a:gd name="T9" fmla="*/ 640 h 928"/>
                <a:gd name="T10" fmla="*/ 864 w 1056"/>
                <a:gd name="T11" fmla="*/ 570 h 928"/>
                <a:gd name="T12" fmla="*/ 902 w 1056"/>
                <a:gd name="T13" fmla="*/ 486 h 928"/>
                <a:gd name="T14" fmla="*/ 910 w 1056"/>
                <a:gd name="T15" fmla="*/ 424 h 928"/>
                <a:gd name="T16" fmla="*/ 894 w 1056"/>
                <a:gd name="T17" fmla="*/ 334 h 928"/>
                <a:gd name="T18" fmla="*/ 846 w 1056"/>
                <a:gd name="T19" fmla="*/ 254 h 928"/>
                <a:gd name="T20" fmla="*/ 772 w 1056"/>
                <a:gd name="T21" fmla="*/ 188 h 928"/>
                <a:gd name="T22" fmla="*/ 678 w 1056"/>
                <a:gd name="T23" fmla="*/ 142 h 928"/>
                <a:gd name="T24" fmla="*/ 568 w 1056"/>
                <a:gd name="T25" fmla="*/ 120 h 928"/>
                <a:gd name="T26" fmla="*/ 490 w 1056"/>
                <a:gd name="T27" fmla="*/ 120 h 928"/>
                <a:gd name="T28" fmla="*/ 380 w 1056"/>
                <a:gd name="T29" fmla="*/ 142 h 928"/>
                <a:gd name="T30" fmla="*/ 286 w 1056"/>
                <a:gd name="T31" fmla="*/ 188 h 928"/>
                <a:gd name="T32" fmla="*/ 212 w 1056"/>
                <a:gd name="T33" fmla="*/ 254 h 928"/>
                <a:gd name="T34" fmla="*/ 164 w 1056"/>
                <a:gd name="T35" fmla="*/ 334 h 928"/>
                <a:gd name="T36" fmla="*/ 146 w 1056"/>
                <a:gd name="T37" fmla="*/ 424 h 928"/>
                <a:gd name="T38" fmla="*/ 152 w 1056"/>
                <a:gd name="T39" fmla="*/ 476 h 928"/>
                <a:gd name="T40" fmla="*/ 30 w 1056"/>
                <a:gd name="T41" fmla="*/ 566 h 928"/>
                <a:gd name="T42" fmla="*/ 8 w 1056"/>
                <a:gd name="T43" fmla="*/ 496 h 928"/>
                <a:gd name="T44" fmla="*/ 0 w 1056"/>
                <a:gd name="T45" fmla="*/ 424 h 928"/>
                <a:gd name="T46" fmla="*/ 6 w 1056"/>
                <a:gd name="T47" fmla="*/ 360 h 928"/>
                <a:gd name="T48" fmla="*/ 24 w 1056"/>
                <a:gd name="T49" fmla="*/ 298 h 928"/>
                <a:gd name="T50" fmla="*/ 64 w 1056"/>
                <a:gd name="T51" fmla="*/ 222 h 928"/>
                <a:gd name="T52" fmla="*/ 156 w 1056"/>
                <a:gd name="T53" fmla="*/ 124 h 928"/>
                <a:gd name="T54" fmla="*/ 276 w 1056"/>
                <a:gd name="T55" fmla="*/ 52 h 928"/>
                <a:gd name="T56" fmla="*/ 422 w 1056"/>
                <a:gd name="T57" fmla="*/ 10 h 928"/>
                <a:gd name="T58" fmla="*/ 530 w 1056"/>
                <a:gd name="T59" fmla="*/ 0 h 928"/>
                <a:gd name="T60" fmla="*/ 686 w 1056"/>
                <a:gd name="T61" fmla="*/ 20 h 928"/>
                <a:gd name="T62" fmla="*/ 824 w 1056"/>
                <a:gd name="T63" fmla="*/ 72 h 928"/>
                <a:gd name="T64" fmla="*/ 936 w 1056"/>
                <a:gd name="T65" fmla="*/ 154 h 928"/>
                <a:gd name="T66" fmla="*/ 1016 w 1056"/>
                <a:gd name="T67" fmla="*/ 260 h 928"/>
                <a:gd name="T68" fmla="*/ 1040 w 1056"/>
                <a:gd name="T69" fmla="*/ 318 h 928"/>
                <a:gd name="T70" fmla="*/ 1054 w 1056"/>
                <a:gd name="T71" fmla="*/ 380 h 928"/>
                <a:gd name="T72" fmla="*/ 1056 w 1056"/>
                <a:gd name="T73" fmla="*/ 424 h 928"/>
                <a:gd name="T74" fmla="*/ 1050 w 1056"/>
                <a:gd name="T75" fmla="*/ 488 h 928"/>
                <a:gd name="T76" fmla="*/ 1034 w 1056"/>
                <a:gd name="T77" fmla="*/ 550 h 928"/>
                <a:gd name="T78" fmla="*/ 994 w 1056"/>
                <a:gd name="T79" fmla="*/ 626 h 928"/>
                <a:gd name="T80" fmla="*/ 902 w 1056"/>
                <a:gd name="T81" fmla="*/ 722 h 928"/>
                <a:gd name="T82" fmla="*/ 780 w 1056"/>
                <a:gd name="T83" fmla="*/ 796 h 928"/>
                <a:gd name="T84" fmla="*/ 636 w 1056"/>
                <a:gd name="T85" fmla="*/ 838 h 928"/>
                <a:gd name="T86" fmla="*/ 530 w 1056"/>
                <a:gd name="T87" fmla="*/ 846 h 928"/>
                <a:gd name="T88" fmla="*/ 410 w 1056"/>
                <a:gd name="T89" fmla="*/ 836 h 928"/>
                <a:gd name="T90" fmla="*/ 198 w 1056"/>
                <a:gd name="T91" fmla="*/ 722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6" h="928">
                  <a:moveTo>
                    <a:pt x="416" y="716"/>
                  </a:moveTo>
                  <a:lnTo>
                    <a:pt x="416" y="716"/>
                  </a:lnTo>
                  <a:lnTo>
                    <a:pt x="444" y="722"/>
                  </a:lnTo>
                  <a:lnTo>
                    <a:pt x="472" y="726"/>
                  </a:lnTo>
                  <a:lnTo>
                    <a:pt x="500" y="728"/>
                  </a:lnTo>
                  <a:lnTo>
                    <a:pt x="530" y="730"/>
                  </a:lnTo>
                  <a:lnTo>
                    <a:pt x="530" y="730"/>
                  </a:lnTo>
                  <a:lnTo>
                    <a:pt x="568" y="728"/>
                  </a:lnTo>
                  <a:lnTo>
                    <a:pt x="606" y="722"/>
                  </a:lnTo>
                  <a:lnTo>
                    <a:pt x="642" y="716"/>
                  </a:lnTo>
                  <a:lnTo>
                    <a:pt x="678" y="706"/>
                  </a:lnTo>
                  <a:lnTo>
                    <a:pt x="710" y="692"/>
                  </a:lnTo>
                  <a:lnTo>
                    <a:pt x="742" y="676"/>
                  </a:lnTo>
                  <a:lnTo>
                    <a:pt x="772" y="660"/>
                  </a:lnTo>
                  <a:lnTo>
                    <a:pt x="798" y="640"/>
                  </a:lnTo>
                  <a:lnTo>
                    <a:pt x="824" y="618"/>
                  </a:lnTo>
                  <a:lnTo>
                    <a:pt x="846" y="594"/>
                  </a:lnTo>
                  <a:lnTo>
                    <a:pt x="864" y="570"/>
                  </a:lnTo>
                  <a:lnTo>
                    <a:pt x="880" y="542"/>
                  </a:lnTo>
                  <a:lnTo>
                    <a:pt x="894" y="514"/>
                  </a:lnTo>
                  <a:lnTo>
                    <a:pt x="902" y="486"/>
                  </a:lnTo>
                  <a:lnTo>
                    <a:pt x="908" y="456"/>
                  </a:lnTo>
                  <a:lnTo>
                    <a:pt x="910" y="424"/>
                  </a:lnTo>
                  <a:lnTo>
                    <a:pt x="910" y="424"/>
                  </a:lnTo>
                  <a:lnTo>
                    <a:pt x="908" y="392"/>
                  </a:lnTo>
                  <a:lnTo>
                    <a:pt x="902" y="362"/>
                  </a:lnTo>
                  <a:lnTo>
                    <a:pt x="894" y="334"/>
                  </a:lnTo>
                  <a:lnTo>
                    <a:pt x="880" y="306"/>
                  </a:lnTo>
                  <a:lnTo>
                    <a:pt x="864" y="278"/>
                  </a:lnTo>
                  <a:lnTo>
                    <a:pt x="846" y="254"/>
                  </a:lnTo>
                  <a:lnTo>
                    <a:pt x="824" y="230"/>
                  </a:lnTo>
                  <a:lnTo>
                    <a:pt x="798" y="208"/>
                  </a:lnTo>
                  <a:lnTo>
                    <a:pt x="772" y="188"/>
                  </a:lnTo>
                  <a:lnTo>
                    <a:pt x="742" y="170"/>
                  </a:lnTo>
                  <a:lnTo>
                    <a:pt x="710" y="156"/>
                  </a:lnTo>
                  <a:lnTo>
                    <a:pt x="678" y="142"/>
                  </a:lnTo>
                  <a:lnTo>
                    <a:pt x="642" y="132"/>
                  </a:lnTo>
                  <a:lnTo>
                    <a:pt x="606" y="124"/>
                  </a:lnTo>
                  <a:lnTo>
                    <a:pt x="568" y="120"/>
                  </a:lnTo>
                  <a:lnTo>
                    <a:pt x="530" y="118"/>
                  </a:lnTo>
                  <a:lnTo>
                    <a:pt x="530" y="118"/>
                  </a:lnTo>
                  <a:lnTo>
                    <a:pt x="490" y="120"/>
                  </a:lnTo>
                  <a:lnTo>
                    <a:pt x="452" y="124"/>
                  </a:lnTo>
                  <a:lnTo>
                    <a:pt x="416" y="132"/>
                  </a:lnTo>
                  <a:lnTo>
                    <a:pt x="380" y="142"/>
                  </a:lnTo>
                  <a:lnTo>
                    <a:pt x="346" y="156"/>
                  </a:lnTo>
                  <a:lnTo>
                    <a:pt x="316" y="170"/>
                  </a:lnTo>
                  <a:lnTo>
                    <a:pt x="286" y="188"/>
                  </a:lnTo>
                  <a:lnTo>
                    <a:pt x="258" y="208"/>
                  </a:lnTo>
                  <a:lnTo>
                    <a:pt x="234" y="230"/>
                  </a:lnTo>
                  <a:lnTo>
                    <a:pt x="212" y="254"/>
                  </a:lnTo>
                  <a:lnTo>
                    <a:pt x="192" y="278"/>
                  </a:lnTo>
                  <a:lnTo>
                    <a:pt x="176" y="306"/>
                  </a:lnTo>
                  <a:lnTo>
                    <a:pt x="164" y="334"/>
                  </a:lnTo>
                  <a:lnTo>
                    <a:pt x="154" y="362"/>
                  </a:lnTo>
                  <a:lnTo>
                    <a:pt x="148" y="392"/>
                  </a:lnTo>
                  <a:lnTo>
                    <a:pt x="146" y="424"/>
                  </a:lnTo>
                  <a:lnTo>
                    <a:pt x="146" y="424"/>
                  </a:lnTo>
                  <a:lnTo>
                    <a:pt x="148" y="450"/>
                  </a:lnTo>
                  <a:lnTo>
                    <a:pt x="152" y="476"/>
                  </a:lnTo>
                  <a:lnTo>
                    <a:pt x="160" y="502"/>
                  </a:lnTo>
                  <a:lnTo>
                    <a:pt x="170" y="526"/>
                  </a:lnTo>
                  <a:lnTo>
                    <a:pt x="30" y="566"/>
                  </a:lnTo>
                  <a:lnTo>
                    <a:pt x="30" y="566"/>
                  </a:lnTo>
                  <a:lnTo>
                    <a:pt x="18" y="532"/>
                  </a:lnTo>
                  <a:lnTo>
                    <a:pt x="8" y="496"/>
                  </a:lnTo>
                  <a:lnTo>
                    <a:pt x="2" y="460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2" y="402"/>
                  </a:lnTo>
                  <a:lnTo>
                    <a:pt x="4" y="380"/>
                  </a:lnTo>
                  <a:lnTo>
                    <a:pt x="6" y="360"/>
                  </a:lnTo>
                  <a:lnTo>
                    <a:pt x="12" y="338"/>
                  </a:lnTo>
                  <a:lnTo>
                    <a:pt x="18" y="318"/>
                  </a:lnTo>
                  <a:lnTo>
                    <a:pt x="24" y="298"/>
                  </a:lnTo>
                  <a:lnTo>
                    <a:pt x="32" y="278"/>
                  </a:lnTo>
                  <a:lnTo>
                    <a:pt x="42" y="260"/>
                  </a:lnTo>
                  <a:lnTo>
                    <a:pt x="64" y="222"/>
                  </a:lnTo>
                  <a:lnTo>
                    <a:pt x="90" y="188"/>
                  </a:lnTo>
                  <a:lnTo>
                    <a:pt x="120" y="154"/>
                  </a:lnTo>
                  <a:lnTo>
                    <a:pt x="156" y="124"/>
                  </a:lnTo>
                  <a:lnTo>
                    <a:pt x="192" y="98"/>
                  </a:lnTo>
                  <a:lnTo>
                    <a:pt x="234" y="72"/>
                  </a:lnTo>
                  <a:lnTo>
                    <a:pt x="276" y="52"/>
                  </a:lnTo>
                  <a:lnTo>
                    <a:pt x="324" y="34"/>
                  </a:lnTo>
                  <a:lnTo>
                    <a:pt x="372" y="20"/>
                  </a:lnTo>
                  <a:lnTo>
                    <a:pt x="422" y="10"/>
                  </a:lnTo>
                  <a:lnTo>
                    <a:pt x="474" y="2"/>
                  </a:lnTo>
                  <a:lnTo>
                    <a:pt x="530" y="0"/>
                  </a:lnTo>
                  <a:lnTo>
                    <a:pt x="530" y="0"/>
                  </a:lnTo>
                  <a:lnTo>
                    <a:pt x="584" y="2"/>
                  </a:lnTo>
                  <a:lnTo>
                    <a:pt x="636" y="10"/>
                  </a:lnTo>
                  <a:lnTo>
                    <a:pt x="686" y="20"/>
                  </a:lnTo>
                  <a:lnTo>
                    <a:pt x="734" y="34"/>
                  </a:lnTo>
                  <a:lnTo>
                    <a:pt x="780" y="52"/>
                  </a:lnTo>
                  <a:lnTo>
                    <a:pt x="824" y="72"/>
                  </a:lnTo>
                  <a:lnTo>
                    <a:pt x="864" y="98"/>
                  </a:lnTo>
                  <a:lnTo>
                    <a:pt x="902" y="124"/>
                  </a:lnTo>
                  <a:lnTo>
                    <a:pt x="936" y="154"/>
                  </a:lnTo>
                  <a:lnTo>
                    <a:pt x="966" y="188"/>
                  </a:lnTo>
                  <a:lnTo>
                    <a:pt x="994" y="222"/>
                  </a:lnTo>
                  <a:lnTo>
                    <a:pt x="1016" y="260"/>
                  </a:lnTo>
                  <a:lnTo>
                    <a:pt x="1024" y="278"/>
                  </a:lnTo>
                  <a:lnTo>
                    <a:pt x="1034" y="298"/>
                  </a:lnTo>
                  <a:lnTo>
                    <a:pt x="1040" y="318"/>
                  </a:lnTo>
                  <a:lnTo>
                    <a:pt x="1046" y="338"/>
                  </a:lnTo>
                  <a:lnTo>
                    <a:pt x="1050" y="360"/>
                  </a:lnTo>
                  <a:lnTo>
                    <a:pt x="1054" y="380"/>
                  </a:lnTo>
                  <a:lnTo>
                    <a:pt x="1056" y="402"/>
                  </a:lnTo>
                  <a:lnTo>
                    <a:pt x="1056" y="424"/>
                  </a:lnTo>
                  <a:lnTo>
                    <a:pt x="1056" y="424"/>
                  </a:lnTo>
                  <a:lnTo>
                    <a:pt x="1056" y="446"/>
                  </a:lnTo>
                  <a:lnTo>
                    <a:pt x="1054" y="468"/>
                  </a:lnTo>
                  <a:lnTo>
                    <a:pt x="1050" y="488"/>
                  </a:lnTo>
                  <a:lnTo>
                    <a:pt x="1046" y="510"/>
                  </a:lnTo>
                  <a:lnTo>
                    <a:pt x="1040" y="530"/>
                  </a:lnTo>
                  <a:lnTo>
                    <a:pt x="1034" y="550"/>
                  </a:lnTo>
                  <a:lnTo>
                    <a:pt x="1024" y="570"/>
                  </a:lnTo>
                  <a:lnTo>
                    <a:pt x="1016" y="588"/>
                  </a:lnTo>
                  <a:lnTo>
                    <a:pt x="994" y="626"/>
                  </a:lnTo>
                  <a:lnTo>
                    <a:pt x="966" y="660"/>
                  </a:lnTo>
                  <a:lnTo>
                    <a:pt x="936" y="692"/>
                  </a:lnTo>
                  <a:lnTo>
                    <a:pt x="902" y="722"/>
                  </a:lnTo>
                  <a:lnTo>
                    <a:pt x="864" y="750"/>
                  </a:lnTo>
                  <a:lnTo>
                    <a:pt x="824" y="774"/>
                  </a:lnTo>
                  <a:lnTo>
                    <a:pt x="780" y="796"/>
                  </a:lnTo>
                  <a:lnTo>
                    <a:pt x="734" y="814"/>
                  </a:lnTo>
                  <a:lnTo>
                    <a:pt x="686" y="828"/>
                  </a:lnTo>
                  <a:lnTo>
                    <a:pt x="636" y="838"/>
                  </a:lnTo>
                  <a:lnTo>
                    <a:pt x="584" y="844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490" y="846"/>
                  </a:lnTo>
                  <a:lnTo>
                    <a:pt x="450" y="842"/>
                  </a:lnTo>
                  <a:lnTo>
                    <a:pt x="410" y="836"/>
                  </a:lnTo>
                  <a:lnTo>
                    <a:pt x="372" y="828"/>
                  </a:lnTo>
                  <a:lnTo>
                    <a:pt x="332" y="928"/>
                  </a:lnTo>
                  <a:lnTo>
                    <a:pt x="198" y="722"/>
                  </a:lnTo>
                  <a:lnTo>
                    <a:pt x="454" y="614"/>
                  </a:lnTo>
                  <a:lnTo>
                    <a:pt x="416" y="71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3889375" y="2838450"/>
              <a:ext cx="1676400" cy="1473200"/>
            </a:xfrm>
            <a:custGeom>
              <a:avLst/>
              <a:gdLst>
                <a:gd name="T0" fmla="*/ 444 w 1056"/>
                <a:gd name="T1" fmla="*/ 722 h 928"/>
                <a:gd name="T2" fmla="*/ 530 w 1056"/>
                <a:gd name="T3" fmla="*/ 730 h 928"/>
                <a:gd name="T4" fmla="*/ 606 w 1056"/>
                <a:gd name="T5" fmla="*/ 722 h 928"/>
                <a:gd name="T6" fmla="*/ 710 w 1056"/>
                <a:gd name="T7" fmla="*/ 692 h 928"/>
                <a:gd name="T8" fmla="*/ 798 w 1056"/>
                <a:gd name="T9" fmla="*/ 640 h 928"/>
                <a:gd name="T10" fmla="*/ 864 w 1056"/>
                <a:gd name="T11" fmla="*/ 570 h 928"/>
                <a:gd name="T12" fmla="*/ 902 w 1056"/>
                <a:gd name="T13" fmla="*/ 486 h 928"/>
                <a:gd name="T14" fmla="*/ 910 w 1056"/>
                <a:gd name="T15" fmla="*/ 424 h 928"/>
                <a:gd name="T16" fmla="*/ 894 w 1056"/>
                <a:gd name="T17" fmla="*/ 334 h 928"/>
                <a:gd name="T18" fmla="*/ 846 w 1056"/>
                <a:gd name="T19" fmla="*/ 254 h 928"/>
                <a:gd name="T20" fmla="*/ 772 w 1056"/>
                <a:gd name="T21" fmla="*/ 188 h 928"/>
                <a:gd name="T22" fmla="*/ 678 w 1056"/>
                <a:gd name="T23" fmla="*/ 142 h 928"/>
                <a:gd name="T24" fmla="*/ 568 w 1056"/>
                <a:gd name="T25" fmla="*/ 120 h 928"/>
                <a:gd name="T26" fmla="*/ 490 w 1056"/>
                <a:gd name="T27" fmla="*/ 120 h 928"/>
                <a:gd name="T28" fmla="*/ 380 w 1056"/>
                <a:gd name="T29" fmla="*/ 142 h 928"/>
                <a:gd name="T30" fmla="*/ 286 w 1056"/>
                <a:gd name="T31" fmla="*/ 188 h 928"/>
                <a:gd name="T32" fmla="*/ 212 w 1056"/>
                <a:gd name="T33" fmla="*/ 254 h 928"/>
                <a:gd name="T34" fmla="*/ 164 w 1056"/>
                <a:gd name="T35" fmla="*/ 334 h 928"/>
                <a:gd name="T36" fmla="*/ 146 w 1056"/>
                <a:gd name="T37" fmla="*/ 424 h 928"/>
                <a:gd name="T38" fmla="*/ 152 w 1056"/>
                <a:gd name="T39" fmla="*/ 476 h 928"/>
                <a:gd name="T40" fmla="*/ 30 w 1056"/>
                <a:gd name="T41" fmla="*/ 566 h 928"/>
                <a:gd name="T42" fmla="*/ 8 w 1056"/>
                <a:gd name="T43" fmla="*/ 496 h 928"/>
                <a:gd name="T44" fmla="*/ 0 w 1056"/>
                <a:gd name="T45" fmla="*/ 424 h 928"/>
                <a:gd name="T46" fmla="*/ 6 w 1056"/>
                <a:gd name="T47" fmla="*/ 360 h 928"/>
                <a:gd name="T48" fmla="*/ 24 w 1056"/>
                <a:gd name="T49" fmla="*/ 298 h 928"/>
                <a:gd name="T50" fmla="*/ 64 w 1056"/>
                <a:gd name="T51" fmla="*/ 222 h 928"/>
                <a:gd name="T52" fmla="*/ 156 w 1056"/>
                <a:gd name="T53" fmla="*/ 124 h 928"/>
                <a:gd name="T54" fmla="*/ 276 w 1056"/>
                <a:gd name="T55" fmla="*/ 52 h 928"/>
                <a:gd name="T56" fmla="*/ 422 w 1056"/>
                <a:gd name="T57" fmla="*/ 10 h 928"/>
                <a:gd name="T58" fmla="*/ 530 w 1056"/>
                <a:gd name="T59" fmla="*/ 0 h 928"/>
                <a:gd name="T60" fmla="*/ 686 w 1056"/>
                <a:gd name="T61" fmla="*/ 20 h 928"/>
                <a:gd name="T62" fmla="*/ 824 w 1056"/>
                <a:gd name="T63" fmla="*/ 72 h 928"/>
                <a:gd name="T64" fmla="*/ 936 w 1056"/>
                <a:gd name="T65" fmla="*/ 154 h 928"/>
                <a:gd name="T66" fmla="*/ 1016 w 1056"/>
                <a:gd name="T67" fmla="*/ 260 h 928"/>
                <a:gd name="T68" fmla="*/ 1040 w 1056"/>
                <a:gd name="T69" fmla="*/ 318 h 928"/>
                <a:gd name="T70" fmla="*/ 1054 w 1056"/>
                <a:gd name="T71" fmla="*/ 380 h 928"/>
                <a:gd name="T72" fmla="*/ 1056 w 1056"/>
                <a:gd name="T73" fmla="*/ 424 h 928"/>
                <a:gd name="T74" fmla="*/ 1050 w 1056"/>
                <a:gd name="T75" fmla="*/ 488 h 928"/>
                <a:gd name="T76" fmla="*/ 1034 w 1056"/>
                <a:gd name="T77" fmla="*/ 550 h 928"/>
                <a:gd name="T78" fmla="*/ 994 w 1056"/>
                <a:gd name="T79" fmla="*/ 626 h 928"/>
                <a:gd name="T80" fmla="*/ 902 w 1056"/>
                <a:gd name="T81" fmla="*/ 722 h 928"/>
                <a:gd name="T82" fmla="*/ 780 w 1056"/>
                <a:gd name="T83" fmla="*/ 796 h 928"/>
                <a:gd name="T84" fmla="*/ 636 w 1056"/>
                <a:gd name="T85" fmla="*/ 838 h 928"/>
                <a:gd name="T86" fmla="*/ 530 w 1056"/>
                <a:gd name="T87" fmla="*/ 846 h 928"/>
                <a:gd name="T88" fmla="*/ 410 w 1056"/>
                <a:gd name="T89" fmla="*/ 836 h 928"/>
                <a:gd name="T90" fmla="*/ 198 w 1056"/>
                <a:gd name="T91" fmla="*/ 722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6" h="928">
                  <a:moveTo>
                    <a:pt x="416" y="716"/>
                  </a:moveTo>
                  <a:lnTo>
                    <a:pt x="416" y="716"/>
                  </a:lnTo>
                  <a:lnTo>
                    <a:pt x="444" y="722"/>
                  </a:lnTo>
                  <a:lnTo>
                    <a:pt x="472" y="726"/>
                  </a:lnTo>
                  <a:lnTo>
                    <a:pt x="500" y="728"/>
                  </a:lnTo>
                  <a:lnTo>
                    <a:pt x="530" y="730"/>
                  </a:lnTo>
                  <a:lnTo>
                    <a:pt x="530" y="730"/>
                  </a:lnTo>
                  <a:lnTo>
                    <a:pt x="568" y="728"/>
                  </a:lnTo>
                  <a:lnTo>
                    <a:pt x="606" y="722"/>
                  </a:lnTo>
                  <a:lnTo>
                    <a:pt x="642" y="716"/>
                  </a:lnTo>
                  <a:lnTo>
                    <a:pt x="678" y="706"/>
                  </a:lnTo>
                  <a:lnTo>
                    <a:pt x="710" y="692"/>
                  </a:lnTo>
                  <a:lnTo>
                    <a:pt x="742" y="676"/>
                  </a:lnTo>
                  <a:lnTo>
                    <a:pt x="772" y="660"/>
                  </a:lnTo>
                  <a:lnTo>
                    <a:pt x="798" y="640"/>
                  </a:lnTo>
                  <a:lnTo>
                    <a:pt x="824" y="618"/>
                  </a:lnTo>
                  <a:lnTo>
                    <a:pt x="846" y="594"/>
                  </a:lnTo>
                  <a:lnTo>
                    <a:pt x="864" y="570"/>
                  </a:lnTo>
                  <a:lnTo>
                    <a:pt x="880" y="542"/>
                  </a:lnTo>
                  <a:lnTo>
                    <a:pt x="894" y="514"/>
                  </a:lnTo>
                  <a:lnTo>
                    <a:pt x="902" y="486"/>
                  </a:lnTo>
                  <a:lnTo>
                    <a:pt x="908" y="456"/>
                  </a:lnTo>
                  <a:lnTo>
                    <a:pt x="910" y="424"/>
                  </a:lnTo>
                  <a:lnTo>
                    <a:pt x="910" y="424"/>
                  </a:lnTo>
                  <a:lnTo>
                    <a:pt x="908" y="392"/>
                  </a:lnTo>
                  <a:lnTo>
                    <a:pt x="902" y="362"/>
                  </a:lnTo>
                  <a:lnTo>
                    <a:pt x="894" y="334"/>
                  </a:lnTo>
                  <a:lnTo>
                    <a:pt x="880" y="306"/>
                  </a:lnTo>
                  <a:lnTo>
                    <a:pt x="864" y="278"/>
                  </a:lnTo>
                  <a:lnTo>
                    <a:pt x="846" y="254"/>
                  </a:lnTo>
                  <a:lnTo>
                    <a:pt x="824" y="230"/>
                  </a:lnTo>
                  <a:lnTo>
                    <a:pt x="798" y="208"/>
                  </a:lnTo>
                  <a:lnTo>
                    <a:pt x="772" y="188"/>
                  </a:lnTo>
                  <a:lnTo>
                    <a:pt x="742" y="170"/>
                  </a:lnTo>
                  <a:lnTo>
                    <a:pt x="710" y="156"/>
                  </a:lnTo>
                  <a:lnTo>
                    <a:pt x="678" y="142"/>
                  </a:lnTo>
                  <a:lnTo>
                    <a:pt x="642" y="132"/>
                  </a:lnTo>
                  <a:lnTo>
                    <a:pt x="606" y="124"/>
                  </a:lnTo>
                  <a:lnTo>
                    <a:pt x="568" y="120"/>
                  </a:lnTo>
                  <a:lnTo>
                    <a:pt x="530" y="118"/>
                  </a:lnTo>
                  <a:lnTo>
                    <a:pt x="530" y="118"/>
                  </a:lnTo>
                  <a:lnTo>
                    <a:pt x="490" y="120"/>
                  </a:lnTo>
                  <a:lnTo>
                    <a:pt x="452" y="124"/>
                  </a:lnTo>
                  <a:lnTo>
                    <a:pt x="416" y="132"/>
                  </a:lnTo>
                  <a:lnTo>
                    <a:pt x="380" y="142"/>
                  </a:lnTo>
                  <a:lnTo>
                    <a:pt x="346" y="156"/>
                  </a:lnTo>
                  <a:lnTo>
                    <a:pt x="316" y="170"/>
                  </a:lnTo>
                  <a:lnTo>
                    <a:pt x="286" y="188"/>
                  </a:lnTo>
                  <a:lnTo>
                    <a:pt x="258" y="208"/>
                  </a:lnTo>
                  <a:lnTo>
                    <a:pt x="234" y="230"/>
                  </a:lnTo>
                  <a:lnTo>
                    <a:pt x="212" y="254"/>
                  </a:lnTo>
                  <a:lnTo>
                    <a:pt x="192" y="278"/>
                  </a:lnTo>
                  <a:lnTo>
                    <a:pt x="176" y="306"/>
                  </a:lnTo>
                  <a:lnTo>
                    <a:pt x="164" y="334"/>
                  </a:lnTo>
                  <a:lnTo>
                    <a:pt x="154" y="362"/>
                  </a:lnTo>
                  <a:lnTo>
                    <a:pt x="148" y="392"/>
                  </a:lnTo>
                  <a:lnTo>
                    <a:pt x="146" y="424"/>
                  </a:lnTo>
                  <a:lnTo>
                    <a:pt x="146" y="424"/>
                  </a:lnTo>
                  <a:lnTo>
                    <a:pt x="148" y="450"/>
                  </a:lnTo>
                  <a:lnTo>
                    <a:pt x="152" y="476"/>
                  </a:lnTo>
                  <a:lnTo>
                    <a:pt x="160" y="502"/>
                  </a:lnTo>
                  <a:lnTo>
                    <a:pt x="170" y="526"/>
                  </a:lnTo>
                  <a:lnTo>
                    <a:pt x="30" y="566"/>
                  </a:lnTo>
                  <a:lnTo>
                    <a:pt x="30" y="566"/>
                  </a:lnTo>
                  <a:lnTo>
                    <a:pt x="18" y="532"/>
                  </a:lnTo>
                  <a:lnTo>
                    <a:pt x="8" y="496"/>
                  </a:lnTo>
                  <a:lnTo>
                    <a:pt x="2" y="460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2" y="402"/>
                  </a:lnTo>
                  <a:lnTo>
                    <a:pt x="4" y="380"/>
                  </a:lnTo>
                  <a:lnTo>
                    <a:pt x="6" y="360"/>
                  </a:lnTo>
                  <a:lnTo>
                    <a:pt x="12" y="338"/>
                  </a:lnTo>
                  <a:lnTo>
                    <a:pt x="18" y="318"/>
                  </a:lnTo>
                  <a:lnTo>
                    <a:pt x="24" y="298"/>
                  </a:lnTo>
                  <a:lnTo>
                    <a:pt x="32" y="278"/>
                  </a:lnTo>
                  <a:lnTo>
                    <a:pt x="42" y="260"/>
                  </a:lnTo>
                  <a:lnTo>
                    <a:pt x="64" y="222"/>
                  </a:lnTo>
                  <a:lnTo>
                    <a:pt x="90" y="188"/>
                  </a:lnTo>
                  <a:lnTo>
                    <a:pt x="120" y="154"/>
                  </a:lnTo>
                  <a:lnTo>
                    <a:pt x="156" y="124"/>
                  </a:lnTo>
                  <a:lnTo>
                    <a:pt x="192" y="98"/>
                  </a:lnTo>
                  <a:lnTo>
                    <a:pt x="234" y="72"/>
                  </a:lnTo>
                  <a:lnTo>
                    <a:pt x="276" y="52"/>
                  </a:lnTo>
                  <a:lnTo>
                    <a:pt x="324" y="34"/>
                  </a:lnTo>
                  <a:lnTo>
                    <a:pt x="372" y="20"/>
                  </a:lnTo>
                  <a:lnTo>
                    <a:pt x="422" y="10"/>
                  </a:lnTo>
                  <a:lnTo>
                    <a:pt x="474" y="2"/>
                  </a:lnTo>
                  <a:lnTo>
                    <a:pt x="530" y="0"/>
                  </a:lnTo>
                  <a:lnTo>
                    <a:pt x="530" y="0"/>
                  </a:lnTo>
                  <a:lnTo>
                    <a:pt x="584" y="2"/>
                  </a:lnTo>
                  <a:lnTo>
                    <a:pt x="636" y="10"/>
                  </a:lnTo>
                  <a:lnTo>
                    <a:pt x="686" y="20"/>
                  </a:lnTo>
                  <a:lnTo>
                    <a:pt x="734" y="34"/>
                  </a:lnTo>
                  <a:lnTo>
                    <a:pt x="780" y="52"/>
                  </a:lnTo>
                  <a:lnTo>
                    <a:pt x="824" y="72"/>
                  </a:lnTo>
                  <a:lnTo>
                    <a:pt x="864" y="98"/>
                  </a:lnTo>
                  <a:lnTo>
                    <a:pt x="902" y="124"/>
                  </a:lnTo>
                  <a:lnTo>
                    <a:pt x="936" y="154"/>
                  </a:lnTo>
                  <a:lnTo>
                    <a:pt x="966" y="188"/>
                  </a:lnTo>
                  <a:lnTo>
                    <a:pt x="994" y="222"/>
                  </a:lnTo>
                  <a:lnTo>
                    <a:pt x="1016" y="260"/>
                  </a:lnTo>
                  <a:lnTo>
                    <a:pt x="1024" y="278"/>
                  </a:lnTo>
                  <a:lnTo>
                    <a:pt x="1034" y="298"/>
                  </a:lnTo>
                  <a:lnTo>
                    <a:pt x="1040" y="318"/>
                  </a:lnTo>
                  <a:lnTo>
                    <a:pt x="1046" y="338"/>
                  </a:lnTo>
                  <a:lnTo>
                    <a:pt x="1050" y="360"/>
                  </a:lnTo>
                  <a:lnTo>
                    <a:pt x="1054" y="380"/>
                  </a:lnTo>
                  <a:lnTo>
                    <a:pt x="1056" y="402"/>
                  </a:lnTo>
                  <a:lnTo>
                    <a:pt x="1056" y="424"/>
                  </a:lnTo>
                  <a:lnTo>
                    <a:pt x="1056" y="424"/>
                  </a:lnTo>
                  <a:lnTo>
                    <a:pt x="1056" y="446"/>
                  </a:lnTo>
                  <a:lnTo>
                    <a:pt x="1054" y="468"/>
                  </a:lnTo>
                  <a:lnTo>
                    <a:pt x="1050" y="488"/>
                  </a:lnTo>
                  <a:lnTo>
                    <a:pt x="1046" y="510"/>
                  </a:lnTo>
                  <a:lnTo>
                    <a:pt x="1040" y="530"/>
                  </a:lnTo>
                  <a:lnTo>
                    <a:pt x="1034" y="550"/>
                  </a:lnTo>
                  <a:lnTo>
                    <a:pt x="1024" y="570"/>
                  </a:lnTo>
                  <a:lnTo>
                    <a:pt x="1016" y="588"/>
                  </a:lnTo>
                  <a:lnTo>
                    <a:pt x="994" y="626"/>
                  </a:lnTo>
                  <a:lnTo>
                    <a:pt x="966" y="660"/>
                  </a:lnTo>
                  <a:lnTo>
                    <a:pt x="936" y="692"/>
                  </a:lnTo>
                  <a:lnTo>
                    <a:pt x="902" y="722"/>
                  </a:lnTo>
                  <a:lnTo>
                    <a:pt x="864" y="750"/>
                  </a:lnTo>
                  <a:lnTo>
                    <a:pt x="824" y="774"/>
                  </a:lnTo>
                  <a:lnTo>
                    <a:pt x="780" y="796"/>
                  </a:lnTo>
                  <a:lnTo>
                    <a:pt x="734" y="814"/>
                  </a:lnTo>
                  <a:lnTo>
                    <a:pt x="686" y="828"/>
                  </a:lnTo>
                  <a:lnTo>
                    <a:pt x="636" y="838"/>
                  </a:lnTo>
                  <a:lnTo>
                    <a:pt x="584" y="844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490" y="846"/>
                  </a:lnTo>
                  <a:lnTo>
                    <a:pt x="450" y="842"/>
                  </a:lnTo>
                  <a:lnTo>
                    <a:pt x="410" y="836"/>
                  </a:lnTo>
                  <a:lnTo>
                    <a:pt x="372" y="828"/>
                  </a:lnTo>
                  <a:lnTo>
                    <a:pt x="332" y="928"/>
                  </a:lnTo>
                  <a:lnTo>
                    <a:pt x="198" y="722"/>
                  </a:lnTo>
                  <a:lnTo>
                    <a:pt x="454" y="614"/>
                  </a:lnTo>
                  <a:lnTo>
                    <a:pt x="416" y="7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889375" y="2838450"/>
              <a:ext cx="1676400" cy="1473200"/>
            </a:xfrm>
            <a:custGeom>
              <a:avLst/>
              <a:gdLst>
                <a:gd name="T0" fmla="*/ 444 w 1056"/>
                <a:gd name="T1" fmla="*/ 722 h 928"/>
                <a:gd name="T2" fmla="*/ 530 w 1056"/>
                <a:gd name="T3" fmla="*/ 730 h 928"/>
                <a:gd name="T4" fmla="*/ 606 w 1056"/>
                <a:gd name="T5" fmla="*/ 722 h 928"/>
                <a:gd name="T6" fmla="*/ 710 w 1056"/>
                <a:gd name="T7" fmla="*/ 692 h 928"/>
                <a:gd name="T8" fmla="*/ 798 w 1056"/>
                <a:gd name="T9" fmla="*/ 640 h 928"/>
                <a:gd name="T10" fmla="*/ 864 w 1056"/>
                <a:gd name="T11" fmla="*/ 570 h 928"/>
                <a:gd name="T12" fmla="*/ 902 w 1056"/>
                <a:gd name="T13" fmla="*/ 486 h 928"/>
                <a:gd name="T14" fmla="*/ 910 w 1056"/>
                <a:gd name="T15" fmla="*/ 424 h 928"/>
                <a:gd name="T16" fmla="*/ 894 w 1056"/>
                <a:gd name="T17" fmla="*/ 334 h 928"/>
                <a:gd name="T18" fmla="*/ 846 w 1056"/>
                <a:gd name="T19" fmla="*/ 254 h 928"/>
                <a:gd name="T20" fmla="*/ 772 w 1056"/>
                <a:gd name="T21" fmla="*/ 188 h 928"/>
                <a:gd name="T22" fmla="*/ 678 w 1056"/>
                <a:gd name="T23" fmla="*/ 142 h 928"/>
                <a:gd name="T24" fmla="*/ 568 w 1056"/>
                <a:gd name="T25" fmla="*/ 120 h 928"/>
                <a:gd name="T26" fmla="*/ 490 w 1056"/>
                <a:gd name="T27" fmla="*/ 120 h 928"/>
                <a:gd name="T28" fmla="*/ 380 w 1056"/>
                <a:gd name="T29" fmla="*/ 142 h 928"/>
                <a:gd name="T30" fmla="*/ 286 w 1056"/>
                <a:gd name="T31" fmla="*/ 188 h 928"/>
                <a:gd name="T32" fmla="*/ 212 w 1056"/>
                <a:gd name="T33" fmla="*/ 254 h 928"/>
                <a:gd name="T34" fmla="*/ 164 w 1056"/>
                <a:gd name="T35" fmla="*/ 334 h 928"/>
                <a:gd name="T36" fmla="*/ 146 w 1056"/>
                <a:gd name="T37" fmla="*/ 424 h 928"/>
                <a:gd name="T38" fmla="*/ 152 w 1056"/>
                <a:gd name="T39" fmla="*/ 476 h 928"/>
                <a:gd name="T40" fmla="*/ 30 w 1056"/>
                <a:gd name="T41" fmla="*/ 566 h 928"/>
                <a:gd name="T42" fmla="*/ 8 w 1056"/>
                <a:gd name="T43" fmla="*/ 496 h 928"/>
                <a:gd name="T44" fmla="*/ 0 w 1056"/>
                <a:gd name="T45" fmla="*/ 424 h 928"/>
                <a:gd name="T46" fmla="*/ 6 w 1056"/>
                <a:gd name="T47" fmla="*/ 360 h 928"/>
                <a:gd name="T48" fmla="*/ 24 w 1056"/>
                <a:gd name="T49" fmla="*/ 298 h 928"/>
                <a:gd name="T50" fmla="*/ 64 w 1056"/>
                <a:gd name="T51" fmla="*/ 222 h 928"/>
                <a:gd name="T52" fmla="*/ 156 w 1056"/>
                <a:gd name="T53" fmla="*/ 124 h 928"/>
                <a:gd name="T54" fmla="*/ 276 w 1056"/>
                <a:gd name="T55" fmla="*/ 52 h 928"/>
                <a:gd name="T56" fmla="*/ 422 w 1056"/>
                <a:gd name="T57" fmla="*/ 10 h 928"/>
                <a:gd name="T58" fmla="*/ 530 w 1056"/>
                <a:gd name="T59" fmla="*/ 0 h 928"/>
                <a:gd name="T60" fmla="*/ 686 w 1056"/>
                <a:gd name="T61" fmla="*/ 20 h 928"/>
                <a:gd name="T62" fmla="*/ 824 w 1056"/>
                <a:gd name="T63" fmla="*/ 72 h 928"/>
                <a:gd name="T64" fmla="*/ 936 w 1056"/>
                <a:gd name="T65" fmla="*/ 154 h 928"/>
                <a:gd name="T66" fmla="*/ 1016 w 1056"/>
                <a:gd name="T67" fmla="*/ 260 h 928"/>
                <a:gd name="T68" fmla="*/ 1040 w 1056"/>
                <a:gd name="T69" fmla="*/ 318 h 928"/>
                <a:gd name="T70" fmla="*/ 1054 w 1056"/>
                <a:gd name="T71" fmla="*/ 380 h 928"/>
                <a:gd name="T72" fmla="*/ 1056 w 1056"/>
                <a:gd name="T73" fmla="*/ 424 h 928"/>
                <a:gd name="T74" fmla="*/ 1050 w 1056"/>
                <a:gd name="T75" fmla="*/ 488 h 928"/>
                <a:gd name="T76" fmla="*/ 1034 w 1056"/>
                <a:gd name="T77" fmla="*/ 550 h 928"/>
                <a:gd name="T78" fmla="*/ 994 w 1056"/>
                <a:gd name="T79" fmla="*/ 626 h 928"/>
                <a:gd name="T80" fmla="*/ 902 w 1056"/>
                <a:gd name="T81" fmla="*/ 722 h 928"/>
                <a:gd name="T82" fmla="*/ 780 w 1056"/>
                <a:gd name="T83" fmla="*/ 796 h 928"/>
                <a:gd name="T84" fmla="*/ 636 w 1056"/>
                <a:gd name="T85" fmla="*/ 838 h 928"/>
                <a:gd name="T86" fmla="*/ 530 w 1056"/>
                <a:gd name="T87" fmla="*/ 846 h 928"/>
                <a:gd name="T88" fmla="*/ 410 w 1056"/>
                <a:gd name="T89" fmla="*/ 836 h 928"/>
                <a:gd name="T90" fmla="*/ 198 w 1056"/>
                <a:gd name="T91" fmla="*/ 722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6" h="928">
                  <a:moveTo>
                    <a:pt x="416" y="716"/>
                  </a:moveTo>
                  <a:lnTo>
                    <a:pt x="416" y="716"/>
                  </a:lnTo>
                  <a:lnTo>
                    <a:pt x="444" y="722"/>
                  </a:lnTo>
                  <a:lnTo>
                    <a:pt x="472" y="726"/>
                  </a:lnTo>
                  <a:lnTo>
                    <a:pt x="500" y="728"/>
                  </a:lnTo>
                  <a:lnTo>
                    <a:pt x="530" y="730"/>
                  </a:lnTo>
                  <a:lnTo>
                    <a:pt x="530" y="730"/>
                  </a:lnTo>
                  <a:lnTo>
                    <a:pt x="568" y="728"/>
                  </a:lnTo>
                  <a:lnTo>
                    <a:pt x="606" y="722"/>
                  </a:lnTo>
                  <a:lnTo>
                    <a:pt x="642" y="716"/>
                  </a:lnTo>
                  <a:lnTo>
                    <a:pt x="678" y="706"/>
                  </a:lnTo>
                  <a:lnTo>
                    <a:pt x="710" y="692"/>
                  </a:lnTo>
                  <a:lnTo>
                    <a:pt x="742" y="676"/>
                  </a:lnTo>
                  <a:lnTo>
                    <a:pt x="772" y="660"/>
                  </a:lnTo>
                  <a:lnTo>
                    <a:pt x="798" y="640"/>
                  </a:lnTo>
                  <a:lnTo>
                    <a:pt x="824" y="618"/>
                  </a:lnTo>
                  <a:lnTo>
                    <a:pt x="846" y="594"/>
                  </a:lnTo>
                  <a:lnTo>
                    <a:pt x="864" y="570"/>
                  </a:lnTo>
                  <a:lnTo>
                    <a:pt x="880" y="542"/>
                  </a:lnTo>
                  <a:lnTo>
                    <a:pt x="894" y="514"/>
                  </a:lnTo>
                  <a:lnTo>
                    <a:pt x="902" y="486"/>
                  </a:lnTo>
                  <a:lnTo>
                    <a:pt x="908" y="456"/>
                  </a:lnTo>
                  <a:lnTo>
                    <a:pt x="910" y="424"/>
                  </a:lnTo>
                  <a:lnTo>
                    <a:pt x="910" y="424"/>
                  </a:lnTo>
                  <a:lnTo>
                    <a:pt x="908" y="392"/>
                  </a:lnTo>
                  <a:lnTo>
                    <a:pt x="902" y="362"/>
                  </a:lnTo>
                  <a:lnTo>
                    <a:pt x="894" y="334"/>
                  </a:lnTo>
                  <a:lnTo>
                    <a:pt x="880" y="306"/>
                  </a:lnTo>
                  <a:lnTo>
                    <a:pt x="864" y="278"/>
                  </a:lnTo>
                  <a:lnTo>
                    <a:pt x="846" y="254"/>
                  </a:lnTo>
                  <a:lnTo>
                    <a:pt x="824" y="230"/>
                  </a:lnTo>
                  <a:lnTo>
                    <a:pt x="798" y="208"/>
                  </a:lnTo>
                  <a:lnTo>
                    <a:pt x="772" y="188"/>
                  </a:lnTo>
                  <a:lnTo>
                    <a:pt x="742" y="170"/>
                  </a:lnTo>
                  <a:lnTo>
                    <a:pt x="710" y="156"/>
                  </a:lnTo>
                  <a:lnTo>
                    <a:pt x="678" y="142"/>
                  </a:lnTo>
                  <a:lnTo>
                    <a:pt x="642" y="132"/>
                  </a:lnTo>
                  <a:lnTo>
                    <a:pt x="606" y="124"/>
                  </a:lnTo>
                  <a:lnTo>
                    <a:pt x="568" y="120"/>
                  </a:lnTo>
                  <a:lnTo>
                    <a:pt x="530" y="118"/>
                  </a:lnTo>
                  <a:lnTo>
                    <a:pt x="530" y="118"/>
                  </a:lnTo>
                  <a:lnTo>
                    <a:pt x="490" y="120"/>
                  </a:lnTo>
                  <a:lnTo>
                    <a:pt x="452" y="124"/>
                  </a:lnTo>
                  <a:lnTo>
                    <a:pt x="416" y="132"/>
                  </a:lnTo>
                  <a:lnTo>
                    <a:pt x="380" y="142"/>
                  </a:lnTo>
                  <a:lnTo>
                    <a:pt x="346" y="156"/>
                  </a:lnTo>
                  <a:lnTo>
                    <a:pt x="316" y="170"/>
                  </a:lnTo>
                  <a:lnTo>
                    <a:pt x="286" y="188"/>
                  </a:lnTo>
                  <a:lnTo>
                    <a:pt x="258" y="208"/>
                  </a:lnTo>
                  <a:lnTo>
                    <a:pt x="234" y="230"/>
                  </a:lnTo>
                  <a:lnTo>
                    <a:pt x="212" y="254"/>
                  </a:lnTo>
                  <a:lnTo>
                    <a:pt x="192" y="278"/>
                  </a:lnTo>
                  <a:lnTo>
                    <a:pt x="176" y="306"/>
                  </a:lnTo>
                  <a:lnTo>
                    <a:pt x="164" y="334"/>
                  </a:lnTo>
                  <a:lnTo>
                    <a:pt x="154" y="362"/>
                  </a:lnTo>
                  <a:lnTo>
                    <a:pt x="148" y="392"/>
                  </a:lnTo>
                  <a:lnTo>
                    <a:pt x="146" y="424"/>
                  </a:lnTo>
                  <a:lnTo>
                    <a:pt x="146" y="424"/>
                  </a:lnTo>
                  <a:lnTo>
                    <a:pt x="148" y="450"/>
                  </a:lnTo>
                  <a:lnTo>
                    <a:pt x="152" y="476"/>
                  </a:lnTo>
                  <a:lnTo>
                    <a:pt x="160" y="502"/>
                  </a:lnTo>
                  <a:lnTo>
                    <a:pt x="170" y="526"/>
                  </a:lnTo>
                  <a:lnTo>
                    <a:pt x="30" y="566"/>
                  </a:lnTo>
                  <a:lnTo>
                    <a:pt x="30" y="566"/>
                  </a:lnTo>
                  <a:lnTo>
                    <a:pt x="18" y="532"/>
                  </a:lnTo>
                  <a:lnTo>
                    <a:pt x="8" y="496"/>
                  </a:lnTo>
                  <a:lnTo>
                    <a:pt x="2" y="460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2" y="402"/>
                  </a:lnTo>
                  <a:lnTo>
                    <a:pt x="4" y="380"/>
                  </a:lnTo>
                  <a:lnTo>
                    <a:pt x="6" y="360"/>
                  </a:lnTo>
                  <a:lnTo>
                    <a:pt x="12" y="338"/>
                  </a:lnTo>
                  <a:lnTo>
                    <a:pt x="18" y="318"/>
                  </a:lnTo>
                  <a:lnTo>
                    <a:pt x="24" y="298"/>
                  </a:lnTo>
                  <a:lnTo>
                    <a:pt x="32" y="278"/>
                  </a:lnTo>
                  <a:lnTo>
                    <a:pt x="42" y="260"/>
                  </a:lnTo>
                  <a:lnTo>
                    <a:pt x="64" y="222"/>
                  </a:lnTo>
                  <a:lnTo>
                    <a:pt x="90" y="188"/>
                  </a:lnTo>
                  <a:lnTo>
                    <a:pt x="120" y="154"/>
                  </a:lnTo>
                  <a:lnTo>
                    <a:pt x="156" y="124"/>
                  </a:lnTo>
                  <a:lnTo>
                    <a:pt x="192" y="98"/>
                  </a:lnTo>
                  <a:lnTo>
                    <a:pt x="234" y="72"/>
                  </a:lnTo>
                  <a:lnTo>
                    <a:pt x="276" y="52"/>
                  </a:lnTo>
                  <a:lnTo>
                    <a:pt x="324" y="34"/>
                  </a:lnTo>
                  <a:lnTo>
                    <a:pt x="372" y="20"/>
                  </a:lnTo>
                  <a:lnTo>
                    <a:pt x="422" y="10"/>
                  </a:lnTo>
                  <a:lnTo>
                    <a:pt x="474" y="2"/>
                  </a:lnTo>
                  <a:lnTo>
                    <a:pt x="530" y="0"/>
                  </a:lnTo>
                  <a:lnTo>
                    <a:pt x="530" y="0"/>
                  </a:lnTo>
                  <a:lnTo>
                    <a:pt x="584" y="2"/>
                  </a:lnTo>
                  <a:lnTo>
                    <a:pt x="636" y="10"/>
                  </a:lnTo>
                  <a:lnTo>
                    <a:pt x="686" y="20"/>
                  </a:lnTo>
                  <a:lnTo>
                    <a:pt x="734" y="34"/>
                  </a:lnTo>
                  <a:lnTo>
                    <a:pt x="780" y="52"/>
                  </a:lnTo>
                  <a:lnTo>
                    <a:pt x="824" y="72"/>
                  </a:lnTo>
                  <a:lnTo>
                    <a:pt x="864" y="98"/>
                  </a:lnTo>
                  <a:lnTo>
                    <a:pt x="902" y="124"/>
                  </a:lnTo>
                  <a:lnTo>
                    <a:pt x="936" y="154"/>
                  </a:lnTo>
                  <a:lnTo>
                    <a:pt x="966" y="188"/>
                  </a:lnTo>
                  <a:lnTo>
                    <a:pt x="994" y="222"/>
                  </a:lnTo>
                  <a:lnTo>
                    <a:pt x="1016" y="260"/>
                  </a:lnTo>
                  <a:lnTo>
                    <a:pt x="1024" y="278"/>
                  </a:lnTo>
                  <a:lnTo>
                    <a:pt x="1034" y="298"/>
                  </a:lnTo>
                  <a:lnTo>
                    <a:pt x="1040" y="318"/>
                  </a:lnTo>
                  <a:lnTo>
                    <a:pt x="1046" y="338"/>
                  </a:lnTo>
                  <a:lnTo>
                    <a:pt x="1050" y="360"/>
                  </a:lnTo>
                  <a:lnTo>
                    <a:pt x="1054" y="380"/>
                  </a:lnTo>
                  <a:lnTo>
                    <a:pt x="1056" y="402"/>
                  </a:lnTo>
                  <a:lnTo>
                    <a:pt x="1056" y="424"/>
                  </a:lnTo>
                  <a:lnTo>
                    <a:pt x="1056" y="424"/>
                  </a:lnTo>
                  <a:lnTo>
                    <a:pt x="1056" y="446"/>
                  </a:lnTo>
                  <a:lnTo>
                    <a:pt x="1054" y="468"/>
                  </a:lnTo>
                  <a:lnTo>
                    <a:pt x="1050" y="488"/>
                  </a:lnTo>
                  <a:lnTo>
                    <a:pt x="1046" y="510"/>
                  </a:lnTo>
                  <a:lnTo>
                    <a:pt x="1040" y="530"/>
                  </a:lnTo>
                  <a:lnTo>
                    <a:pt x="1034" y="550"/>
                  </a:lnTo>
                  <a:lnTo>
                    <a:pt x="1024" y="570"/>
                  </a:lnTo>
                  <a:lnTo>
                    <a:pt x="1016" y="588"/>
                  </a:lnTo>
                  <a:lnTo>
                    <a:pt x="994" y="626"/>
                  </a:lnTo>
                  <a:lnTo>
                    <a:pt x="966" y="660"/>
                  </a:lnTo>
                  <a:lnTo>
                    <a:pt x="936" y="692"/>
                  </a:lnTo>
                  <a:lnTo>
                    <a:pt x="902" y="722"/>
                  </a:lnTo>
                  <a:lnTo>
                    <a:pt x="864" y="750"/>
                  </a:lnTo>
                  <a:lnTo>
                    <a:pt x="824" y="774"/>
                  </a:lnTo>
                  <a:lnTo>
                    <a:pt x="780" y="796"/>
                  </a:lnTo>
                  <a:lnTo>
                    <a:pt x="734" y="814"/>
                  </a:lnTo>
                  <a:lnTo>
                    <a:pt x="686" y="828"/>
                  </a:lnTo>
                  <a:lnTo>
                    <a:pt x="636" y="838"/>
                  </a:lnTo>
                  <a:lnTo>
                    <a:pt x="584" y="844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490" y="846"/>
                  </a:lnTo>
                  <a:lnTo>
                    <a:pt x="450" y="842"/>
                  </a:lnTo>
                  <a:lnTo>
                    <a:pt x="410" y="836"/>
                  </a:lnTo>
                  <a:lnTo>
                    <a:pt x="372" y="828"/>
                  </a:lnTo>
                  <a:lnTo>
                    <a:pt x="332" y="928"/>
                  </a:lnTo>
                  <a:lnTo>
                    <a:pt x="198" y="722"/>
                  </a:lnTo>
                  <a:lnTo>
                    <a:pt x="454" y="614"/>
                  </a:lnTo>
                  <a:lnTo>
                    <a:pt x="416" y="71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4324350" y="2752725"/>
              <a:ext cx="612775" cy="174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4324350" y="2752725"/>
              <a:ext cx="612775" cy="1746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3565525" y="3638550"/>
              <a:ext cx="612775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3565525" y="3638550"/>
              <a:ext cx="612775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5108575" y="3810000"/>
              <a:ext cx="612775" cy="171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5108575" y="3810000"/>
              <a:ext cx="612775" cy="1714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3625850" y="3667125"/>
              <a:ext cx="48571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Capitaliser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5226050" y="3841750"/>
              <a:ext cx="4055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Valoriser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5" name="Rectangle 27"/>
            <p:cNvSpPr>
              <a:spLocks noChangeArrowheads="1"/>
            </p:cNvSpPr>
            <p:nvPr/>
          </p:nvSpPr>
          <p:spPr bwMode="auto">
            <a:xfrm>
              <a:off x="4410075" y="2774950"/>
              <a:ext cx="4296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Expliquer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9" name="Rectangle 31"/>
            <p:cNvSpPr>
              <a:spLocks noChangeArrowheads="1"/>
            </p:cNvSpPr>
            <p:nvPr/>
          </p:nvSpPr>
          <p:spPr bwMode="auto">
            <a:xfrm>
              <a:off x="4292600" y="3206498"/>
              <a:ext cx="870431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Fournir rapidement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aux décideurs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vision globale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résultats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768579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6503990"/>
            <a:ext cx="439231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RAPPORT DOIT ÊTRE STRUCTURÉ SIMPLEMENT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116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RAPPORT DE MISSION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816302" y="3054642"/>
            <a:ext cx="3439212" cy="1296000"/>
            <a:chOff x="3282950" y="3340100"/>
            <a:chExt cx="2384425" cy="898525"/>
          </a:xfrm>
        </p:grpSpPr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3282950" y="3340100"/>
              <a:ext cx="2384425" cy="89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565525" y="3343275"/>
              <a:ext cx="181927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3708400" y="3695700"/>
              <a:ext cx="1533525" cy="187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3286125" y="4051300"/>
              <a:ext cx="237807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473575" y="3530600"/>
              <a:ext cx="3175" cy="127000"/>
            </a:xfrm>
            <a:custGeom>
              <a:avLst/>
              <a:gdLst>
                <a:gd name="T0" fmla="*/ 0 w 2"/>
                <a:gd name="T1" fmla="*/ 0 h 80"/>
                <a:gd name="T2" fmla="*/ 2 w 2"/>
                <a:gd name="T3" fmla="*/ 0 h 80"/>
                <a:gd name="T4" fmla="*/ 2 w 2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0">
                  <a:moveTo>
                    <a:pt x="0" y="0"/>
                  </a:moveTo>
                  <a:lnTo>
                    <a:pt x="2" y="0"/>
                  </a:lnTo>
                  <a:lnTo>
                    <a:pt x="2" y="8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451350" y="3641725"/>
              <a:ext cx="47625" cy="53975"/>
            </a:xfrm>
            <a:custGeom>
              <a:avLst/>
              <a:gdLst>
                <a:gd name="T0" fmla="*/ 0 w 30"/>
                <a:gd name="T1" fmla="*/ 0 h 34"/>
                <a:gd name="T2" fmla="*/ 16 w 30"/>
                <a:gd name="T3" fmla="*/ 6 h 34"/>
                <a:gd name="T4" fmla="*/ 30 w 30"/>
                <a:gd name="T5" fmla="*/ 0 h 34"/>
                <a:gd name="T6" fmla="*/ 16 w 30"/>
                <a:gd name="T7" fmla="*/ 34 h 34"/>
                <a:gd name="T8" fmla="*/ 0 w 3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lnTo>
                    <a:pt x="16" y="6"/>
                  </a:lnTo>
                  <a:lnTo>
                    <a:pt x="30" y="0"/>
                  </a:lnTo>
                  <a:lnTo>
                    <a:pt x="1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473575" y="3883025"/>
              <a:ext cx="3175" cy="130175"/>
            </a:xfrm>
            <a:custGeom>
              <a:avLst/>
              <a:gdLst>
                <a:gd name="T0" fmla="*/ 0 w 2"/>
                <a:gd name="T1" fmla="*/ 0 h 82"/>
                <a:gd name="T2" fmla="*/ 2 w 2"/>
                <a:gd name="T3" fmla="*/ 0 h 82"/>
                <a:gd name="T4" fmla="*/ 2 w 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2">
                  <a:moveTo>
                    <a:pt x="0" y="0"/>
                  </a:moveTo>
                  <a:lnTo>
                    <a:pt x="2" y="0"/>
                  </a:lnTo>
                  <a:lnTo>
                    <a:pt x="2" y="8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4451350" y="3994150"/>
              <a:ext cx="47625" cy="57150"/>
            </a:xfrm>
            <a:custGeom>
              <a:avLst/>
              <a:gdLst>
                <a:gd name="T0" fmla="*/ 0 w 30"/>
                <a:gd name="T1" fmla="*/ 0 h 36"/>
                <a:gd name="T2" fmla="*/ 16 w 30"/>
                <a:gd name="T3" fmla="*/ 8 h 36"/>
                <a:gd name="T4" fmla="*/ 30 w 30"/>
                <a:gd name="T5" fmla="*/ 0 h 36"/>
                <a:gd name="T6" fmla="*/ 16 w 30"/>
                <a:gd name="T7" fmla="*/ 36 h 36"/>
                <a:gd name="T8" fmla="*/ 0 w 3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lnTo>
                    <a:pt x="16" y="8"/>
                  </a:lnTo>
                  <a:lnTo>
                    <a:pt x="30" y="0"/>
                  </a:lnTo>
                  <a:lnTo>
                    <a:pt x="1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4"/>
            <p:cNvSpPr>
              <a:spLocks noChangeArrowheads="1"/>
            </p:cNvSpPr>
            <p:nvPr/>
          </p:nvSpPr>
          <p:spPr bwMode="auto">
            <a:xfrm>
              <a:off x="3706522" y="3373794"/>
              <a:ext cx="15372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que j’ai constaté (observation)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17"/>
            <p:cNvSpPr>
              <a:spLocks noChangeArrowheads="1"/>
            </p:cNvSpPr>
            <p:nvPr/>
          </p:nvSpPr>
          <p:spPr bwMode="auto">
            <a:xfrm>
              <a:off x="3832358" y="3736975"/>
              <a:ext cx="12856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que j’en pense (analyse)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6" name="Rectangle 18"/>
            <p:cNvSpPr>
              <a:spLocks noChangeArrowheads="1"/>
            </p:cNvSpPr>
            <p:nvPr/>
          </p:nvSpPr>
          <p:spPr bwMode="auto">
            <a:xfrm>
              <a:off x="3458057" y="4092575"/>
              <a:ext cx="203421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que je vous conseille (recommandations)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4475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10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SITUATIONS DIFFICILES LORS D’UN PREMIER RENDEZ-VOUS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3131840" y="6503989"/>
            <a:ext cx="295232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FORMES DE REFUS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514251" y="2350131"/>
            <a:ext cx="4187506" cy="2553018"/>
            <a:chOff x="2705100" y="2343150"/>
            <a:chExt cx="3806825" cy="2320925"/>
          </a:xfrm>
        </p:grpSpPr>
        <p:sp>
          <p:nvSpPr>
            <p:cNvPr id="3" name="AutoShape 6"/>
            <p:cNvSpPr>
              <a:spLocks noChangeAspect="1" noChangeArrowheads="1" noTextEdit="1"/>
            </p:cNvSpPr>
            <p:nvPr/>
          </p:nvSpPr>
          <p:spPr bwMode="auto">
            <a:xfrm>
              <a:off x="2705100" y="2349500"/>
              <a:ext cx="3806825" cy="2314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921000" y="3492500"/>
              <a:ext cx="923925" cy="869950"/>
            </a:xfrm>
            <a:custGeom>
              <a:avLst/>
              <a:gdLst>
                <a:gd name="T0" fmla="*/ 0 w 582"/>
                <a:gd name="T1" fmla="*/ 548 h 548"/>
                <a:gd name="T2" fmla="*/ 6 w 582"/>
                <a:gd name="T3" fmla="*/ 502 h 548"/>
                <a:gd name="T4" fmla="*/ 6 w 582"/>
                <a:gd name="T5" fmla="*/ 480 h 548"/>
                <a:gd name="T6" fmla="*/ 2 w 582"/>
                <a:gd name="T7" fmla="*/ 460 h 548"/>
                <a:gd name="T8" fmla="*/ 0 w 582"/>
                <a:gd name="T9" fmla="*/ 436 h 548"/>
                <a:gd name="T10" fmla="*/ 8 w 582"/>
                <a:gd name="T11" fmla="*/ 412 h 548"/>
                <a:gd name="T12" fmla="*/ 12 w 582"/>
                <a:gd name="T13" fmla="*/ 406 h 548"/>
                <a:gd name="T14" fmla="*/ 16 w 582"/>
                <a:gd name="T15" fmla="*/ 384 h 548"/>
                <a:gd name="T16" fmla="*/ 16 w 582"/>
                <a:gd name="T17" fmla="*/ 376 h 548"/>
                <a:gd name="T18" fmla="*/ 26 w 582"/>
                <a:gd name="T19" fmla="*/ 348 h 548"/>
                <a:gd name="T20" fmla="*/ 46 w 582"/>
                <a:gd name="T21" fmla="*/ 324 h 548"/>
                <a:gd name="T22" fmla="*/ 52 w 582"/>
                <a:gd name="T23" fmla="*/ 320 h 548"/>
                <a:gd name="T24" fmla="*/ 110 w 582"/>
                <a:gd name="T25" fmla="*/ 282 h 548"/>
                <a:gd name="T26" fmla="*/ 150 w 582"/>
                <a:gd name="T27" fmla="*/ 264 h 548"/>
                <a:gd name="T28" fmla="*/ 190 w 582"/>
                <a:gd name="T29" fmla="*/ 244 h 548"/>
                <a:gd name="T30" fmla="*/ 200 w 582"/>
                <a:gd name="T31" fmla="*/ 238 h 548"/>
                <a:gd name="T32" fmla="*/ 226 w 582"/>
                <a:gd name="T33" fmla="*/ 210 h 548"/>
                <a:gd name="T34" fmla="*/ 228 w 582"/>
                <a:gd name="T35" fmla="*/ 206 h 548"/>
                <a:gd name="T36" fmla="*/ 226 w 582"/>
                <a:gd name="T37" fmla="*/ 190 h 548"/>
                <a:gd name="T38" fmla="*/ 216 w 582"/>
                <a:gd name="T39" fmla="*/ 174 h 548"/>
                <a:gd name="T40" fmla="*/ 214 w 582"/>
                <a:gd name="T41" fmla="*/ 136 h 548"/>
                <a:gd name="T42" fmla="*/ 212 w 582"/>
                <a:gd name="T43" fmla="*/ 130 h 548"/>
                <a:gd name="T44" fmla="*/ 212 w 582"/>
                <a:gd name="T45" fmla="*/ 124 h 548"/>
                <a:gd name="T46" fmla="*/ 222 w 582"/>
                <a:gd name="T47" fmla="*/ 74 h 548"/>
                <a:gd name="T48" fmla="*/ 230 w 582"/>
                <a:gd name="T49" fmla="*/ 52 h 548"/>
                <a:gd name="T50" fmla="*/ 242 w 582"/>
                <a:gd name="T51" fmla="*/ 32 h 548"/>
                <a:gd name="T52" fmla="*/ 260 w 582"/>
                <a:gd name="T53" fmla="*/ 16 h 548"/>
                <a:gd name="T54" fmla="*/ 286 w 582"/>
                <a:gd name="T55" fmla="*/ 6 h 548"/>
                <a:gd name="T56" fmla="*/ 300 w 582"/>
                <a:gd name="T57" fmla="*/ 2 h 548"/>
                <a:gd name="T58" fmla="*/ 326 w 582"/>
                <a:gd name="T59" fmla="*/ 0 h 548"/>
                <a:gd name="T60" fmla="*/ 350 w 582"/>
                <a:gd name="T61" fmla="*/ 4 h 548"/>
                <a:gd name="T62" fmla="*/ 372 w 582"/>
                <a:gd name="T63" fmla="*/ 14 h 548"/>
                <a:gd name="T64" fmla="*/ 382 w 582"/>
                <a:gd name="T65" fmla="*/ 22 h 548"/>
                <a:gd name="T66" fmla="*/ 404 w 582"/>
                <a:gd name="T67" fmla="*/ 46 h 548"/>
                <a:gd name="T68" fmla="*/ 414 w 582"/>
                <a:gd name="T69" fmla="*/ 64 h 548"/>
                <a:gd name="T70" fmla="*/ 418 w 582"/>
                <a:gd name="T71" fmla="*/ 84 h 548"/>
                <a:gd name="T72" fmla="*/ 416 w 582"/>
                <a:gd name="T73" fmla="*/ 96 h 548"/>
                <a:gd name="T74" fmla="*/ 406 w 582"/>
                <a:gd name="T75" fmla="*/ 174 h 548"/>
                <a:gd name="T76" fmla="*/ 406 w 582"/>
                <a:gd name="T77" fmla="*/ 190 h 548"/>
                <a:gd name="T78" fmla="*/ 398 w 582"/>
                <a:gd name="T79" fmla="*/ 196 h 548"/>
                <a:gd name="T80" fmla="*/ 388 w 582"/>
                <a:gd name="T81" fmla="*/ 206 h 548"/>
                <a:gd name="T82" fmla="*/ 378 w 582"/>
                <a:gd name="T83" fmla="*/ 228 h 548"/>
                <a:gd name="T84" fmla="*/ 370 w 582"/>
                <a:gd name="T85" fmla="*/ 242 h 548"/>
                <a:gd name="T86" fmla="*/ 380 w 582"/>
                <a:gd name="T87" fmla="*/ 254 h 548"/>
                <a:gd name="T88" fmla="*/ 402 w 582"/>
                <a:gd name="T89" fmla="*/ 262 h 548"/>
                <a:gd name="T90" fmla="*/ 424 w 582"/>
                <a:gd name="T91" fmla="*/ 272 h 548"/>
                <a:gd name="T92" fmla="*/ 488 w 582"/>
                <a:gd name="T93" fmla="*/ 308 h 548"/>
                <a:gd name="T94" fmla="*/ 508 w 582"/>
                <a:gd name="T95" fmla="*/ 322 h 548"/>
                <a:gd name="T96" fmla="*/ 518 w 582"/>
                <a:gd name="T97" fmla="*/ 340 h 548"/>
                <a:gd name="T98" fmla="*/ 524 w 582"/>
                <a:gd name="T99" fmla="*/ 362 h 548"/>
                <a:gd name="T100" fmla="*/ 534 w 582"/>
                <a:gd name="T101" fmla="*/ 410 h 548"/>
                <a:gd name="T102" fmla="*/ 532 w 582"/>
                <a:gd name="T103" fmla="*/ 426 h 548"/>
                <a:gd name="T104" fmla="*/ 536 w 582"/>
                <a:gd name="T105" fmla="*/ 448 h 548"/>
                <a:gd name="T106" fmla="*/ 542 w 582"/>
                <a:gd name="T107" fmla="*/ 470 h 548"/>
                <a:gd name="T108" fmla="*/ 544 w 582"/>
                <a:gd name="T109" fmla="*/ 472 h 548"/>
                <a:gd name="T110" fmla="*/ 552 w 582"/>
                <a:gd name="T111" fmla="*/ 478 h 548"/>
                <a:gd name="T112" fmla="*/ 564 w 582"/>
                <a:gd name="T113" fmla="*/ 486 h 548"/>
                <a:gd name="T114" fmla="*/ 578 w 582"/>
                <a:gd name="T115" fmla="*/ 510 h 548"/>
                <a:gd name="T116" fmla="*/ 578 w 582"/>
                <a:gd name="T117" fmla="*/ 524 h 548"/>
                <a:gd name="T118" fmla="*/ 582 w 582"/>
                <a:gd name="T119" fmla="*/ 548 h 548"/>
                <a:gd name="T120" fmla="*/ 0 w 582"/>
                <a:gd name="T121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2" h="548">
                  <a:moveTo>
                    <a:pt x="0" y="548"/>
                  </a:moveTo>
                  <a:lnTo>
                    <a:pt x="0" y="548"/>
                  </a:lnTo>
                  <a:lnTo>
                    <a:pt x="4" y="524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480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0" y="448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2" y="406"/>
                  </a:lnTo>
                  <a:lnTo>
                    <a:pt x="14" y="400"/>
                  </a:lnTo>
                  <a:lnTo>
                    <a:pt x="16" y="384"/>
                  </a:lnTo>
                  <a:lnTo>
                    <a:pt x="16" y="384"/>
                  </a:lnTo>
                  <a:lnTo>
                    <a:pt x="16" y="376"/>
                  </a:lnTo>
                  <a:lnTo>
                    <a:pt x="18" y="368"/>
                  </a:lnTo>
                  <a:lnTo>
                    <a:pt x="26" y="348"/>
                  </a:lnTo>
                  <a:lnTo>
                    <a:pt x="38" y="330"/>
                  </a:lnTo>
                  <a:lnTo>
                    <a:pt x="46" y="324"/>
                  </a:lnTo>
                  <a:lnTo>
                    <a:pt x="52" y="320"/>
                  </a:lnTo>
                  <a:lnTo>
                    <a:pt x="52" y="320"/>
                  </a:lnTo>
                  <a:lnTo>
                    <a:pt x="82" y="300"/>
                  </a:lnTo>
                  <a:lnTo>
                    <a:pt x="110" y="282"/>
                  </a:lnTo>
                  <a:lnTo>
                    <a:pt x="110" y="282"/>
                  </a:lnTo>
                  <a:lnTo>
                    <a:pt x="150" y="264"/>
                  </a:lnTo>
                  <a:lnTo>
                    <a:pt x="170" y="254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200" y="238"/>
                  </a:lnTo>
                  <a:lnTo>
                    <a:pt x="208" y="230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28" y="206"/>
                  </a:lnTo>
                  <a:lnTo>
                    <a:pt x="228" y="202"/>
                  </a:lnTo>
                  <a:lnTo>
                    <a:pt x="226" y="190"/>
                  </a:lnTo>
                  <a:lnTo>
                    <a:pt x="222" y="180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4" y="136"/>
                  </a:lnTo>
                  <a:lnTo>
                    <a:pt x="214" y="136"/>
                  </a:lnTo>
                  <a:lnTo>
                    <a:pt x="212" y="130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24" y="62"/>
                  </a:lnTo>
                  <a:lnTo>
                    <a:pt x="230" y="52"/>
                  </a:lnTo>
                  <a:lnTo>
                    <a:pt x="236" y="40"/>
                  </a:lnTo>
                  <a:lnTo>
                    <a:pt x="242" y="32"/>
                  </a:lnTo>
                  <a:lnTo>
                    <a:pt x="250" y="24"/>
                  </a:lnTo>
                  <a:lnTo>
                    <a:pt x="260" y="16"/>
                  </a:lnTo>
                  <a:lnTo>
                    <a:pt x="272" y="10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300" y="2"/>
                  </a:lnTo>
                  <a:lnTo>
                    <a:pt x="314" y="0"/>
                  </a:lnTo>
                  <a:lnTo>
                    <a:pt x="326" y="0"/>
                  </a:lnTo>
                  <a:lnTo>
                    <a:pt x="338" y="0"/>
                  </a:lnTo>
                  <a:lnTo>
                    <a:pt x="350" y="4"/>
                  </a:lnTo>
                  <a:lnTo>
                    <a:pt x="362" y="8"/>
                  </a:lnTo>
                  <a:lnTo>
                    <a:pt x="372" y="14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98" y="38"/>
                  </a:lnTo>
                  <a:lnTo>
                    <a:pt x="404" y="46"/>
                  </a:lnTo>
                  <a:lnTo>
                    <a:pt x="410" y="54"/>
                  </a:lnTo>
                  <a:lnTo>
                    <a:pt x="414" y="64"/>
                  </a:lnTo>
                  <a:lnTo>
                    <a:pt x="416" y="74"/>
                  </a:lnTo>
                  <a:lnTo>
                    <a:pt x="418" y="84"/>
                  </a:lnTo>
                  <a:lnTo>
                    <a:pt x="416" y="96"/>
                  </a:lnTo>
                  <a:lnTo>
                    <a:pt x="416" y="96"/>
                  </a:lnTo>
                  <a:lnTo>
                    <a:pt x="410" y="134"/>
                  </a:lnTo>
                  <a:lnTo>
                    <a:pt x="406" y="174"/>
                  </a:lnTo>
                  <a:lnTo>
                    <a:pt x="406" y="174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398" y="196"/>
                  </a:lnTo>
                  <a:lnTo>
                    <a:pt x="392" y="200"/>
                  </a:lnTo>
                  <a:lnTo>
                    <a:pt x="388" y="206"/>
                  </a:lnTo>
                  <a:lnTo>
                    <a:pt x="384" y="214"/>
                  </a:lnTo>
                  <a:lnTo>
                    <a:pt x="378" y="228"/>
                  </a:lnTo>
                  <a:lnTo>
                    <a:pt x="370" y="242"/>
                  </a:lnTo>
                  <a:lnTo>
                    <a:pt x="370" y="242"/>
                  </a:lnTo>
                  <a:lnTo>
                    <a:pt x="372" y="248"/>
                  </a:lnTo>
                  <a:lnTo>
                    <a:pt x="380" y="254"/>
                  </a:lnTo>
                  <a:lnTo>
                    <a:pt x="380" y="254"/>
                  </a:lnTo>
                  <a:lnTo>
                    <a:pt x="402" y="262"/>
                  </a:lnTo>
                  <a:lnTo>
                    <a:pt x="424" y="272"/>
                  </a:lnTo>
                  <a:lnTo>
                    <a:pt x="424" y="272"/>
                  </a:lnTo>
                  <a:lnTo>
                    <a:pt x="468" y="296"/>
                  </a:lnTo>
                  <a:lnTo>
                    <a:pt x="488" y="308"/>
                  </a:lnTo>
                  <a:lnTo>
                    <a:pt x="508" y="322"/>
                  </a:lnTo>
                  <a:lnTo>
                    <a:pt x="508" y="322"/>
                  </a:lnTo>
                  <a:lnTo>
                    <a:pt x="514" y="330"/>
                  </a:lnTo>
                  <a:lnTo>
                    <a:pt x="518" y="340"/>
                  </a:lnTo>
                  <a:lnTo>
                    <a:pt x="524" y="362"/>
                  </a:lnTo>
                  <a:lnTo>
                    <a:pt x="524" y="362"/>
                  </a:lnTo>
                  <a:lnTo>
                    <a:pt x="532" y="394"/>
                  </a:lnTo>
                  <a:lnTo>
                    <a:pt x="534" y="410"/>
                  </a:lnTo>
                  <a:lnTo>
                    <a:pt x="532" y="426"/>
                  </a:lnTo>
                  <a:lnTo>
                    <a:pt x="532" y="426"/>
                  </a:lnTo>
                  <a:lnTo>
                    <a:pt x="534" y="438"/>
                  </a:lnTo>
                  <a:lnTo>
                    <a:pt x="536" y="448"/>
                  </a:lnTo>
                  <a:lnTo>
                    <a:pt x="540" y="458"/>
                  </a:lnTo>
                  <a:lnTo>
                    <a:pt x="542" y="470"/>
                  </a:lnTo>
                  <a:lnTo>
                    <a:pt x="542" y="470"/>
                  </a:lnTo>
                  <a:lnTo>
                    <a:pt x="544" y="472"/>
                  </a:lnTo>
                  <a:lnTo>
                    <a:pt x="546" y="474"/>
                  </a:lnTo>
                  <a:lnTo>
                    <a:pt x="552" y="478"/>
                  </a:lnTo>
                  <a:lnTo>
                    <a:pt x="552" y="478"/>
                  </a:lnTo>
                  <a:lnTo>
                    <a:pt x="564" y="486"/>
                  </a:lnTo>
                  <a:lnTo>
                    <a:pt x="572" y="496"/>
                  </a:lnTo>
                  <a:lnTo>
                    <a:pt x="578" y="510"/>
                  </a:lnTo>
                  <a:lnTo>
                    <a:pt x="578" y="524"/>
                  </a:lnTo>
                  <a:lnTo>
                    <a:pt x="578" y="524"/>
                  </a:lnTo>
                  <a:lnTo>
                    <a:pt x="578" y="536"/>
                  </a:lnTo>
                  <a:lnTo>
                    <a:pt x="582" y="548"/>
                  </a:lnTo>
                  <a:lnTo>
                    <a:pt x="582" y="548"/>
                  </a:lnTo>
                  <a:lnTo>
                    <a:pt x="0" y="548"/>
                  </a:lnTo>
                  <a:lnTo>
                    <a:pt x="0" y="54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270375" y="3486150"/>
              <a:ext cx="863600" cy="869950"/>
            </a:xfrm>
            <a:custGeom>
              <a:avLst/>
              <a:gdLst>
                <a:gd name="T0" fmla="*/ 0 w 544"/>
                <a:gd name="T1" fmla="*/ 548 h 548"/>
                <a:gd name="T2" fmla="*/ 8 w 544"/>
                <a:gd name="T3" fmla="*/ 502 h 548"/>
                <a:gd name="T4" fmla="*/ 8 w 544"/>
                <a:gd name="T5" fmla="*/ 480 h 548"/>
                <a:gd name="T6" fmla="*/ 4 w 544"/>
                <a:gd name="T7" fmla="*/ 460 h 548"/>
                <a:gd name="T8" fmla="*/ 2 w 544"/>
                <a:gd name="T9" fmla="*/ 436 h 548"/>
                <a:gd name="T10" fmla="*/ 10 w 544"/>
                <a:gd name="T11" fmla="*/ 412 h 548"/>
                <a:gd name="T12" fmla="*/ 14 w 544"/>
                <a:gd name="T13" fmla="*/ 406 h 548"/>
                <a:gd name="T14" fmla="*/ 18 w 544"/>
                <a:gd name="T15" fmla="*/ 384 h 548"/>
                <a:gd name="T16" fmla="*/ 18 w 544"/>
                <a:gd name="T17" fmla="*/ 376 h 548"/>
                <a:gd name="T18" fmla="*/ 28 w 544"/>
                <a:gd name="T19" fmla="*/ 348 h 548"/>
                <a:gd name="T20" fmla="*/ 46 w 544"/>
                <a:gd name="T21" fmla="*/ 324 h 548"/>
                <a:gd name="T22" fmla="*/ 54 w 544"/>
                <a:gd name="T23" fmla="*/ 320 h 548"/>
                <a:gd name="T24" fmla="*/ 112 w 544"/>
                <a:gd name="T25" fmla="*/ 282 h 548"/>
                <a:gd name="T26" fmla="*/ 152 w 544"/>
                <a:gd name="T27" fmla="*/ 264 h 548"/>
                <a:gd name="T28" fmla="*/ 190 w 544"/>
                <a:gd name="T29" fmla="*/ 244 h 548"/>
                <a:gd name="T30" fmla="*/ 200 w 544"/>
                <a:gd name="T31" fmla="*/ 238 h 548"/>
                <a:gd name="T32" fmla="*/ 228 w 544"/>
                <a:gd name="T33" fmla="*/ 210 h 548"/>
                <a:gd name="T34" fmla="*/ 230 w 544"/>
                <a:gd name="T35" fmla="*/ 206 h 548"/>
                <a:gd name="T36" fmla="*/ 228 w 544"/>
                <a:gd name="T37" fmla="*/ 190 h 548"/>
                <a:gd name="T38" fmla="*/ 216 w 544"/>
                <a:gd name="T39" fmla="*/ 174 h 548"/>
                <a:gd name="T40" fmla="*/ 214 w 544"/>
                <a:gd name="T41" fmla="*/ 136 h 548"/>
                <a:gd name="T42" fmla="*/ 214 w 544"/>
                <a:gd name="T43" fmla="*/ 130 h 548"/>
                <a:gd name="T44" fmla="*/ 214 w 544"/>
                <a:gd name="T45" fmla="*/ 124 h 548"/>
                <a:gd name="T46" fmla="*/ 224 w 544"/>
                <a:gd name="T47" fmla="*/ 74 h 548"/>
                <a:gd name="T48" fmla="*/ 230 w 544"/>
                <a:gd name="T49" fmla="*/ 52 h 548"/>
                <a:gd name="T50" fmla="*/ 244 w 544"/>
                <a:gd name="T51" fmla="*/ 32 h 548"/>
                <a:gd name="T52" fmla="*/ 262 w 544"/>
                <a:gd name="T53" fmla="*/ 16 h 548"/>
                <a:gd name="T54" fmla="*/ 288 w 544"/>
                <a:gd name="T55" fmla="*/ 6 h 548"/>
                <a:gd name="T56" fmla="*/ 302 w 544"/>
                <a:gd name="T57" fmla="*/ 2 h 548"/>
                <a:gd name="T58" fmla="*/ 328 w 544"/>
                <a:gd name="T59" fmla="*/ 0 h 548"/>
                <a:gd name="T60" fmla="*/ 352 w 544"/>
                <a:gd name="T61" fmla="*/ 4 h 548"/>
                <a:gd name="T62" fmla="*/ 374 w 544"/>
                <a:gd name="T63" fmla="*/ 14 h 548"/>
                <a:gd name="T64" fmla="*/ 384 w 544"/>
                <a:gd name="T65" fmla="*/ 22 h 548"/>
                <a:gd name="T66" fmla="*/ 406 w 544"/>
                <a:gd name="T67" fmla="*/ 46 h 548"/>
                <a:gd name="T68" fmla="*/ 416 w 544"/>
                <a:gd name="T69" fmla="*/ 64 h 548"/>
                <a:gd name="T70" fmla="*/ 420 w 544"/>
                <a:gd name="T71" fmla="*/ 84 h 548"/>
                <a:gd name="T72" fmla="*/ 418 w 544"/>
                <a:gd name="T73" fmla="*/ 96 h 548"/>
                <a:gd name="T74" fmla="*/ 408 w 544"/>
                <a:gd name="T75" fmla="*/ 174 h 548"/>
                <a:gd name="T76" fmla="*/ 408 w 544"/>
                <a:gd name="T77" fmla="*/ 190 h 548"/>
                <a:gd name="T78" fmla="*/ 400 w 544"/>
                <a:gd name="T79" fmla="*/ 196 h 548"/>
                <a:gd name="T80" fmla="*/ 390 w 544"/>
                <a:gd name="T81" fmla="*/ 206 h 548"/>
                <a:gd name="T82" fmla="*/ 378 w 544"/>
                <a:gd name="T83" fmla="*/ 228 h 548"/>
                <a:gd name="T84" fmla="*/ 372 w 544"/>
                <a:gd name="T85" fmla="*/ 242 h 548"/>
                <a:gd name="T86" fmla="*/ 382 w 544"/>
                <a:gd name="T87" fmla="*/ 254 h 548"/>
                <a:gd name="T88" fmla="*/ 404 w 544"/>
                <a:gd name="T89" fmla="*/ 262 h 548"/>
                <a:gd name="T90" fmla="*/ 426 w 544"/>
                <a:gd name="T91" fmla="*/ 272 h 548"/>
                <a:gd name="T92" fmla="*/ 490 w 544"/>
                <a:gd name="T93" fmla="*/ 308 h 548"/>
                <a:gd name="T94" fmla="*/ 510 w 544"/>
                <a:gd name="T95" fmla="*/ 322 h 548"/>
                <a:gd name="T96" fmla="*/ 520 w 544"/>
                <a:gd name="T97" fmla="*/ 340 h 548"/>
                <a:gd name="T98" fmla="*/ 526 w 544"/>
                <a:gd name="T99" fmla="*/ 362 h 548"/>
                <a:gd name="T100" fmla="*/ 534 w 544"/>
                <a:gd name="T101" fmla="*/ 410 h 548"/>
                <a:gd name="T102" fmla="*/ 534 w 544"/>
                <a:gd name="T103" fmla="*/ 426 h 548"/>
                <a:gd name="T104" fmla="*/ 538 w 544"/>
                <a:gd name="T105" fmla="*/ 448 h 548"/>
                <a:gd name="T106" fmla="*/ 544 w 544"/>
                <a:gd name="T107" fmla="*/ 470 h 548"/>
                <a:gd name="T108" fmla="*/ 528 w 544"/>
                <a:gd name="T109" fmla="*/ 474 h 548"/>
                <a:gd name="T110" fmla="*/ 424 w 544"/>
                <a:gd name="T111" fmla="*/ 496 h 548"/>
                <a:gd name="T112" fmla="*/ 258 w 544"/>
                <a:gd name="T113" fmla="*/ 524 h 548"/>
                <a:gd name="T114" fmla="*/ 80 w 544"/>
                <a:gd name="T115" fmla="*/ 544 h 548"/>
                <a:gd name="T116" fmla="*/ 0 w 544"/>
                <a:gd name="T117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548">
                  <a:moveTo>
                    <a:pt x="0" y="548"/>
                  </a:moveTo>
                  <a:lnTo>
                    <a:pt x="0" y="548"/>
                  </a:lnTo>
                  <a:lnTo>
                    <a:pt x="6" y="524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8" y="480"/>
                  </a:lnTo>
                  <a:lnTo>
                    <a:pt x="4" y="460"/>
                  </a:lnTo>
                  <a:lnTo>
                    <a:pt x="4" y="460"/>
                  </a:lnTo>
                  <a:lnTo>
                    <a:pt x="2" y="448"/>
                  </a:lnTo>
                  <a:lnTo>
                    <a:pt x="2" y="436"/>
                  </a:lnTo>
                  <a:lnTo>
                    <a:pt x="4" y="424"/>
                  </a:lnTo>
                  <a:lnTo>
                    <a:pt x="10" y="412"/>
                  </a:lnTo>
                  <a:lnTo>
                    <a:pt x="10" y="412"/>
                  </a:lnTo>
                  <a:lnTo>
                    <a:pt x="14" y="406"/>
                  </a:lnTo>
                  <a:lnTo>
                    <a:pt x="16" y="400"/>
                  </a:lnTo>
                  <a:lnTo>
                    <a:pt x="18" y="384"/>
                  </a:lnTo>
                  <a:lnTo>
                    <a:pt x="18" y="384"/>
                  </a:lnTo>
                  <a:lnTo>
                    <a:pt x="18" y="376"/>
                  </a:lnTo>
                  <a:lnTo>
                    <a:pt x="20" y="368"/>
                  </a:lnTo>
                  <a:lnTo>
                    <a:pt x="28" y="348"/>
                  </a:lnTo>
                  <a:lnTo>
                    <a:pt x="40" y="330"/>
                  </a:lnTo>
                  <a:lnTo>
                    <a:pt x="46" y="324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82" y="300"/>
                  </a:lnTo>
                  <a:lnTo>
                    <a:pt x="112" y="282"/>
                  </a:lnTo>
                  <a:lnTo>
                    <a:pt x="112" y="282"/>
                  </a:lnTo>
                  <a:lnTo>
                    <a:pt x="152" y="264"/>
                  </a:lnTo>
                  <a:lnTo>
                    <a:pt x="172" y="254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200" y="238"/>
                  </a:lnTo>
                  <a:lnTo>
                    <a:pt x="210" y="23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28" y="190"/>
                  </a:lnTo>
                  <a:lnTo>
                    <a:pt x="224" y="180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4" y="136"/>
                  </a:lnTo>
                  <a:lnTo>
                    <a:pt x="214" y="136"/>
                  </a:lnTo>
                  <a:lnTo>
                    <a:pt x="214" y="130"/>
                  </a:lnTo>
                  <a:lnTo>
                    <a:pt x="214" y="124"/>
                  </a:lnTo>
                  <a:lnTo>
                    <a:pt x="214" y="124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6" y="62"/>
                  </a:lnTo>
                  <a:lnTo>
                    <a:pt x="230" y="52"/>
                  </a:lnTo>
                  <a:lnTo>
                    <a:pt x="236" y="40"/>
                  </a:lnTo>
                  <a:lnTo>
                    <a:pt x="244" y="32"/>
                  </a:lnTo>
                  <a:lnTo>
                    <a:pt x="252" y="24"/>
                  </a:lnTo>
                  <a:lnTo>
                    <a:pt x="262" y="16"/>
                  </a:lnTo>
                  <a:lnTo>
                    <a:pt x="274" y="10"/>
                  </a:lnTo>
                  <a:lnTo>
                    <a:pt x="288" y="6"/>
                  </a:lnTo>
                  <a:lnTo>
                    <a:pt x="288" y="6"/>
                  </a:lnTo>
                  <a:lnTo>
                    <a:pt x="302" y="2"/>
                  </a:lnTo>
                  <a:lnTo>
                    <a:pt x="314" y="0"/>
                  </a:lnTo>
                  <a:lnTo>
                    <a:pt x="328" y="0"/>
                  </a:lnTo>
                  <a:lnTo>
                    <a:pt x="340" y="0"/>
                  </a:lnTo>
                  <a:lnTo>
                    <a:pt x="352" y="4"/>
                  </a:lnTo>
                  <a:lnTo>
                    <a:pt x="362" y="8"/>
                  </a:lnTo>
                  <a:lnTo>
                    <a:pt x="374" y="14"/>
                  </a:lnTo>
                  <a:lnTo>
                    <a:pt x="384" y="22"/>
                  </a:lnTo>
                  <a:lnTo>
                    <a:pt x="384" y="22"/>
                  </a:lnTo>
                  <a:lnTo>
                    <a:pt x="400" y="38"/>
                  </a:lnTo>
                  <a:lnTo>
                    <a:pt x="406" y="46"/>
                  </a:lnTo>
                  <a:lnTo>
                    <a:pt x="412" y="54"/>
                  </a:lnTo>
                  <a:lnTo>
                    <a:pt x="416" y="64"/>
                  </a:lnTo>
                  <a:lnTo>
                    <a:pt x="418" y="74"/>
                  </a:lnTo>
                  <a:lnTo>
                    <a:pt x="420" y="84"/>
                  </a:lnTo>
                  <a:lnTo>
                    <a:pt x="418" y="96"/>
                  </a:lnTo>
                  <a:lnTo>
                    <a:pt x="418" y="96"/>
                  </a:lnTo>
                  <a:lnTo>
                    <a:pt x="412" y="134"/>
                  </a:lnTo>
                  <a:lnTo>
                    <a:pt x="408" y="174"/>
                  </a:lnTo>
                  <a:lnTo>
                    <a:pt x="408" y="174"/>
                  </a:lnTo>
                  <a:lnTo>
                    <a:pt x="408" y="190"/>
                  </a:lnTo>
                  <a:lnTo>
                    <a:pt x="408" y="190"/>
                  </a:lnTo>
                  <a:lnTo>
                    <a:pt x="400" y="196"/>
                  </a:lnTo>
                  <a:lnTo>
                    <a:pt x="394" y="200"/>
                  </a:lnTo>
                  <a:lnTo>
                    <a:pt x="390" y="206"/>
                  </a:lnTo>
                  <a:lnTo>
                    <a:pt x="386" y="214"/>
                  </a:lnTo>
                  <a:lnTo>
                    <a:pt x="378" y="228"/>
                  </a:lnTo>
                  <a:lnTo>
                    <a:pt x="372" y="242"/>
                  </a:lnTo>
                  <a:lnTo>
                    <a:pt x="372" y="242"/>
                  </a:lnTo>
                  <a:lnTo>
                    <a:pt x="374" y="248"/>
                  </a:lnTo>
                  <a:lnTo>
                    <a:pt x="382" y="254"/>
                  </a:lnTo>
                  <a:lnTo>
                    <a:pt x="382" y="254"/>
                  </a:lnTo>
                  <a:lnTo>
                    <a:pt x="404" y="262"/>
                  </a:lnTo>
                  <a:lnTo>
                    <a:pt x="426" y="272"/>
                  </a:lnTo>
                  <a:lnTo>
                    <a:pt x="426" y="272"/>
                  </a:lnTo>
                  <a:lnTo>
                    <a:pt x="470" y="296"/>
                  </a:lnTo>
                  <a:lnTo>
                    <a:pt x="490" y="308"/>
                  </a:lnTo>
                  <a:lnTo>
                    <a:pt x="510" y="322"/>
                  </a:lnTo>
                  <a:lnTo>
                    <a:pt x="510" y="322"/>
                  </a:lnTo>
                  <a:lnTo>
                    <a:pt x="516" y="330"/>
                  </a:lnTo>
                  <a:lnTo>
                    <a:pt x="520" y="340"/>
                  </a:lnTo>
                  <a:lnTo>
                    <a:pt x="526" y="362"/>
                  </a:lnTo>
                  <a:lnTo>
                    <a:pt x="526" y="362"/>
                  </a:lnTo>
                  <a:lnTo>
                    <a:pt x="532" y="394"/>
                  </a:lnTo>
                  <a:lnTo>
                    <a:pt x="534" y="410"/>
                  </a:lnTo>
                  <a:lnTo>
                    <a:pt x="534" y="426"/>
                  </a:lnTo>
                  <a:lnTo>
                    <a:pt x="534" y="426"/>
                  </a:lnTo>
                  <a:lnTo>
                    <a:pt x="534" y="438"/>
                  </a:lnTo>
                  <a:lnTo>
                    <a:pt x="538" y="448"/>
                  </a:lnTo>
                  <a:lnTo>
                    <a:pt x="542" y="458"/>
                  </a:lnTo>
                  <a:lnTo>
                    <a:pt x="544" y="470"/>
                  </a:lnTo>
                  <a:lnTo>
                    <a:pt x="544" y="470"/>
                  </a:lnTo>
                  <a:lnTo>
                    <a:pt x="528" y="474"/>
                  </a:lnTo>
                  <a:lnTo>
                    <a:pt x="486" y="482"/>
                  </a:lnTo>
                  <a:lnTo>
                    <a:pt x="424" y="496"/>
                  </a:lnTo>
                  <a:lnTo>
                    <a:pt x="344" y="510"/>
                  </a:lnTo>
                  <a:lnTo>
                    <a:pt x="258" y="524"/>
                  </a:lnTo>
                  <a:lnTo>
                    <a:pt x="168" y="536"/>
                  </a:lnTo>
                  <a:lnTo>
                    <a:pt x="80" y="544"/>
                  </a:lnTo>
                  <a:lnTo>
                    <a:pt x="38" y="546"/>
                  </a:lnTo>
                  <a:lnTo>
                    <a:pt x="0" y="548"/>
                  </a:lnTo>
                  <a:lnTo>
                    <a:pt x="0" y="54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181475" y="3689350"/>
              <a:ext cx="238125" cy="241300"/>
            </a:xfrm>
            <a:custGeom>
              <a:avLst/>
              <a:gdLst>
                <a:gd name="T0" fmla="*/ 0 w 150"/>
                <a:gd name="T1" fmla="*/ 76 h 152"/>
                <a:gd name="T2" fmla="*/ 0 w 150"/>
                <a:gd name="T3" fmla="*/ 76 h 152"/>
                <a:gd name="T4" fmla="*/ 2 w 150"/>
                <a:gd name="T5" fmla="*/ 60 h 152"/>
                <a:gd name="T6" fmla="*/ 6 w 150"/>
                <a:gd name="T7" fmla="*/ 46 h 152"/>
                <a:gd name="T8" fmla="*/ 14 w 150"/>
                <a:gd name="T9" fmla="*/ 34 h 152"/>
                <a:gd name="T10" fmla="*/ 22 w 150"/>
                <a:gd name="T11" fmla="*/ 22 h 152"/>
                <a:gd name="T12" fmla="*/ 34 w 150"/>
                <a:gd name="T13" fmla="*/ 14 h 152"/>
                <a:gd name="T14" fmla="*/ 46 w 150"/>
                <a:gd name="T15" fmla="*/ 6 h 152"/>
                <a:gd name="T16" fmla="*/ 60 w 150"/>
                <a:gd name="T17" fmla="*/ 2 h 152"/>
                <a:gd name="T18" fmla="*/ 76 w 150"/>
                <a:gd name="T19" fmla="*/ 0 h 152"/>
                <a:gd name="T20" fmla="*/ 76 w 150"/>
                <a:gd name="T21" fmla="*/ 0 h 152"/>
                <a:gd name="T22" fmla="*/ 90 w 150"/>
                <a:gd name="T23" fmla="*/ 2 h 152"/>
                <a:gd name="T24" fmla="*/ 104 w 150"/>
                <a:gd name="T25" fmla="*/ 6 h 152"/>
                <a:gd name="T26" fmla="*/ 118 w 150"/>
                <a:gd name="T27" fmla="*/ 14 h 152"/>
                <a:gd name="T28" fmla="*/ 128 w 150"/>
                <a:gd name="T29" fmla="*/ 22 h 152"/>
                <a:gd name="T30" fmla="*/ 138 w 150"/>
                <a:gd name="T31" fmla="*/ 34 h 152"/>
                <a:gd name="T32" fmla="*/ 146 w 150"/>
                <a:gd name="T33" fmla="*/ 46 h 152"/>
                <a:gd name="T34" fmla="*/ 150 w 150"/>
                <a:gd name="T35" fmla="*/ 60 h 152"/>
                <a:gd name="T36" fmla="*/ 150 w 150"/>
                <a:gd name="T37" fmla="*/ 76 h 152"/>
                <a:gd name="T38" fmla="*/ 150 w 150"/>
                <a:gd name="T39" fmla="*/ 76 h 152"/>
                <a:gd name="T40" fmla="*/ 150 w 150"/>
                <a:gd name="T41" fmla="*/ 92 h 152"/>
                <a:gd name="T42" fmla="*/ 146 w 150"/>
                <a:gd name="T43" fmla="*/ 106 h 152"/>
                <a:gd name="T44" fmla="*/ 138 w 150"/>
                <a:gd name="T45" fmla="*/ 118 h 152"/>
                <a:gd name="T46" fmla="*/ 128 w 150"/>
                <a:gd name="T47" fmla="*/ 130 h 152"/>
                <a:gd name="T48" fmla="*/ 118 w 150"/>
                <a:gd name="T49" fmla="*/ 138 h 152"/>
                <a:gd name="T50" fmla="*/ 104 w 150"/>
                <a:gd name="T51" fmla="*/ 146 h 152"/>
                <a:gd name="T52" fmla="*/ 90 w 150"/>
                <a:gd name="T53" fmla="*/ 150 h 152"/>
                <a:gd name="T54" fmla="*/ 76 w 150"/>
                <a:gd name="T55" fmla="*/ 152 h 152"/>
                <a:gd name="T56" fmla="*/ 76 w 150"/>
                <a:gd name="T57" fmla="*/ 152 h 152"/>
                <a:gd name="T58" fmla="*/ 60 w 150"/>
                <a:gd name="T59" fmla="*/ 150 h 152"/>
                <a:gd name="T60" fmla="*/ 46 w 150"/>
                <a:gd name="T61" fmla="*/ 146 h 152"/>
                <a:gd name="T62" fmla="*/ 34 w 150"/>
                <a:gd name="T63" fmla="*/ 138 h 152"/>
                <a:gd name="T64" fmla="*/ 22 w 150"/>
                <a:gd name="T65" fmla="*/ 130 h 152"/>
                <a:gd name="T66" fmla="*/ 14 w 150"/>
                <a:gd name="T67" fmla="*/ 118 h 152"/>
                <a:gd name="T68" fmla="*/ 6 w 150"/>
                <a:gd name="T69" fmla="*/ 106 h 152"/>
                <a:gd name="T70" fmla="*/ 2 w 150"/>
                <a:gd name="T71" fmla="*/ 92 h 152"/>
                <a:gd name="T72" fmla="*/ 0 w 150"/>
                <a:gd name="T73" fmla="*/ 76 h 152"/>
                <a:gd name="T74" fmla="*/ 0 w 150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0" y="2"/>
                  </a:lnTo>
                  <a:lnTo>
                    <a:pt x="104" y="6"/>
                  </a:lnTo>
                  <a:lnTo>
                    <a:pt x="118" y="14"/>
                  </a:lnTo>
                  <a:lnTo>
                    <a:pt x="128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28" y="130"/>
                  </a:lnTo>
                  <a:lnTo>
                    <a:pt x="118" y="138"/>
                  </a:lnTo>
                  <a:lnTo>
                    <a:pt x="104" y="146"/>
                  </a:lnTo>
                  <a:lnTo>
                    <a:pt x="90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38"/>
                  </a:lnTo>
                  <a:lnTo>
                    <a:pt x="22" y="130"/>
                  </a:lnTo>
                  <a:lnTo>
                    <a:pt x="14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181475" y="3689350"/>
              <a:ext cx="238125" cy="241300"/>
            </a:xfrm>
            <a:custGeom>
              <a:avLst/>
              <a:gdLst>
                <a:gd name="T0" fmla="*/ 0 w 150"/>
                <a:gd name="T1" fmla="*/ 76 h 152"/>
                <a:gd name="T2" fmla="*/ 0 w 150"/>
                <a:gd name="T3" fmla="*/ 76 h 152"/>
                <a:gd name="T4" fmla="*/ 2 w 150"/>
                <a:gd name="T5" fmla="*/ 60 h 152"/>
                <a:gd name="T6" fmla="*/ 6 w 150"/>
                <a:gd name="T7" fmla="*/ 46 h 152"/>
                <a:gd name="T8" fmla="*/ 14 w 150"/>
                <a:gd name="T9" fmla="*/ 34 h 152"/>
                <a:gd name="T10" fmla="*/ 22 w 150"/>
                <a:gd name="T11" fmla="*/ 22 h 152"/>
                <a:gd name="T12" fmla="*/ 34 w 150"/>
                <a:gd name="T13" fmla="*/ 14 h 152"/>
                <a:gd name="T14" fmla="*/ 46 w 150"/>
                <a:gd name="T15" fmla="*/ 6 h 152"/>
                <a:gd name="T16" fmla="*/ 60 w 150"/>
                <a:gd name="T17" fmla="*/ 2 h 152"/>
                <a:gd name="T18" fmla="*/ 76 w 150"/>
                <a:gd name="T19" fmla="*/ 0 h 152"/>
                <a:gd name="T20" fmla="*/ 76 w 150"/>
                <a:gd name="T21" fmla="*/ 0 h 152"/>
                <a:gd name="T22" fmla="*/ 90 w 150"/>
                <a:gd name="T23" fmla="*/ 2 h 152"/>
                <a:gd name="T24" fmla="*/ 104 w 150"/>
                <a:gd name="T25" fmla="*/ 6 h 152"/>
                <a:gd name="T26" fmla="*/ 118 w 150"/>
                <a:gd name="T27" fmla="*/ 14 h 152"/>
                <a:gd name="T28" fmla="*/ 128 w 150"/>
                <a:gd name="T29" fmla="*/ 22 h 152"/>
                <a:gd name="T30" fmla="*/ 138 w 150"/>
                <a:gd name="T31" fmla="*/ 34 h 152"/>
                <a:gd name="T32" fmla="*/ 146 w 150"/>
                <a:gd name="T33" fmla="*/ 46 h 152"/>
                <a:gd name="T34" fmla="*/ 150 w 150"/>
                <a:gd name="T35" fmla="*/ 60 h 152"/>
                <a:gd name="T36" fmla="*/ 150 w 150"/>
                <a:gd name="T37" fmla="*/ 76 h 152"/>
                <a:gd name="T38" fmla="*/ 150 w 150"/>
                <a:gd name="T39" fmla="*/ 76 h 152"/>
                <a:gd name="T40" fmla="*/ 150 w 150"/>
                <a:gd name="T41" fmla="*/ 92 h 152"/>
                <a:gd name="T42" fmla="*/ 146 w 150"/>
                <a:gd name="T43" fmla="*/ 106 h 152"/>
                <a:gd name="T44" fmla="*/ 138 w 150"/>
                <a:gd name="T45" fmla="*/ 118 h 152"/>
                <a:gd name="T46" fmla="*/ 128 w 150"/>
                <a:gd name="T47" fmla="*/ 130 h 152"/>
                <a:gd name="T48" fmla="*/ 118 w 150"/>
                <a:gd name="T49" fmla="*/ 138 h 152"/>
                <a:gd name="T50" fmla="*/ 104 w 150"/>
                <a:gd name="T51" fmla="*/ 146 h 152"/>
                <a:gd name="T52" fmla="*/ 90 w 150"/>
                <a:gd name="T53" fmla="*/ 150 h 152"/>
                <a:gd name="T54" fmla="*/ 76 w 150"/>
                <a:gd name="T55" fmla="*/ 152 h 152"/>
                <a:gd name="T56" fmla="*/ 76 w 150"/>
                <a:gd name="T57" fmla="*/ 152 h 152"/>
                <a:gd name="T58" fmla="*/ 60 w 150"/>
                <a:gd name="T59" fmla="*/ 150 h 152"/>
                <a:gd name="T60" fmla="*/ 46 w 150"/>
                <a:gd name="T61" fmla="*/ 146 h 152"/>
                <a:gd name="T62" fmla="*/ 34 w 150"/>
                <a:gd name="T63" fmla="*/ 138 h 152"/>
                <a:gd name="T64" fmla="*/ 22 w 150"/>
                <a:gd name="T65" fmla="*/ 130 h 152"/>
                <a:gd name="T66" fmla="*/ 14 w 150"/>
                <a:gd name="T67" fmla="*/ 118 h 152"/>
                <a:gd name="T68" fmla="*/ 6 w 150"/>
                <a:gd name="T69" fmla="*/ 106 h 152"/>
                <a:gd name="T70" fmla="*/ 2 w 150"/>
                <a:gd name="T71" fmla="*/ 92 h 152"/>
                <a:gd name="T72" fmla="*/ 0 w 150"/>
                <a:gd name="T73" fmla="*/ 76 h 152"/>
                <a:gd name="T74" fmla="*/ 0 w 150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0" y="2"/>
                  </a:lnTo>
                  <a:lnTo>
                    <a:pt x="104" y="6"/>
                  </a:lnTo>
                  <a:lnTo>
                    <a:pt x="118" y="14"/>
                  </a:lnTo>
                  <a:lnTo>
                    <a:pt x="128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28" y="130"/>
                  </a:lnTo>
                  <a:lnTo>
                    <a:pt x="118" y="138"/>
                  </a:lnTo>
                  <a:lnTo>
                    <a:pt x="104" y="146"/>
                  </a:lnTo>
                  <a:lnTo>
                    <a:pt x="90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38"/>
                  </a:lnTo>
                  <a:lnTo>
                    <a:pt x="22" y="130"/>
                  </a:lnTo>
                  <a:lnTo>
                    <a:pt x="14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49750" y="2501900"/>
              <a:ext cx="0" cy="196850"/>
            </a:xfrm>
            <a:custGeom>
              <a:avLst/>
              <a:gdLst>
                <a:gd name="T0" fmla="*/ 0 h 124"/>
                <a:gd name="T1" fmla="*/ 0 h 124"/>
                <a:gd name="T2" fmla="*/ 124 h 1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4">
                  <a:moveTo>
                    <a:pt x="0" y="0"/>
                  </a:moveTo>
                  <a:lnTo>
                    <a:pt x="0" y="0"/>
                  </a:lnTo>
                  <a:lnTo>
                    <a:pt x="0" y="12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327525" y="2679700"/>
              <a:ext cx="47625" cy="57150"/>
            </a:xfrm>
            <a:custGeom>
              <a:avLst/>
              <a:gdLst>
                <a:gd name="T0" fmla="*/ 0 w 30"/>
                <a:gd name="T1" fmla="*/ 0 h 36"/>
                <a:gd name="T2" fmla="*/ 14 w 30"/>
                <a:gd name="T3" fmla="*/ 6 h 36"/>
                <a:gd name="T4" fmla="*/ 30 w 30"/>
                <a:gd name="T5" fmla="*/ 0 h 36"/>
                <a:gd name="T6" fmla="*/ 14 w 30"/>
                <a:gd name="T7" fmla="*/ 36 h 36"/>
                <a:gd name="T8" fmla="*/ 0 w 3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lnTo>
                    <a:pt x="14" y="6"/>
                  </a:lnTo>
                  <a:lnTo>
                    <a:pt x="30" y="0"/>
                  </a:lnTo>
                  <a:lnTo>
                    <a:pt x="1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3209925" y="3006725"/>
              <a:ext cx="1139825" cy="406400"/>
            </a:xfrm>
            <a:custGeom>
              <a:avLst/>
              <a:gdLst>
                <a:gd name="T0" fmla="*/ 718 w 718"/>
                <a:gd name="T1" fmla="*/ 0 h 256"/>
                <a:gd name="T2" fmla="*/ 340 w 718"/>
                <a:gd name="T3" fmla="*/ 0 h 256"/>
                <a:gd name="T4" fmla="*/ 340 w 718"/>
                <a:gd name="T5" fmla="*/ 256 h 256"/>
                <a:gd name="T6" fmla="*/ 0 w 718"/>
                <a:gd name="T7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8" h="256">
                  <a:moveTo>
                    <a:pt x="718" y="0"/>
                  </a:moveTo>
                  <a:lnTo>
                    <a:pt x="340" y="0"/>
                  </a:lnTo>
                  <a:lnTo>
                    <a:pt x="340" y="256"/>
                  </a:lnTo>
                  <a:lnTo>
                    <a:pt x="0" y="25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3171825" y="3390900"/>
              <a:ext cx="57150" cy="44450"/>
            </a:xfrm>
            <a:custGeom>
              <a:avLst/>
              <a:gdLst>
                <a:gd name="T0" fmla="*/ 36 w 36"/>
                <a:gd name="T1" fmla="*/ 0 h 28"/>
                <a:gd name="T2" fmla="*/ 30 w 36"/>
                <a:gd name="T3" fmla="*/ 14 h 28"/>
                <a:gd name="T4" fmla="*/ 36 w 36"/>
                <a:gd name="T5" fmla="*/ 28 h 28"/>
                <a:gd name="T6" fmla="*/ 0 w 36"/>
                <a:gd name="T7" fmla="*/ 14 h 28"/>
                <a:gd name="T8" fmla="*/ 36 w 3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36" y="0"/>
                  </a:moveTo>
                  <a:lnTo>
                    <a:pt x="30" y="14"/>
                  </a:lnTo>
                  <a:lnTo>
                    <a:pt x="36" y="28"/>
                  </a:lnTo>
                  <a:lnTo>
                    <a:pt x="0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349750" y="3006725"/>
              <a:ext cx="0" cy="342900"/>
            </a:xfrm>
            <a:custGeom>
              <a:avLst/>
              <a:gdLst>
                <a:gd name="T0" fmla="*/ 0 h 216"/>
                <a:gd name="T1" fmla="*/ 0 h 216"/>
                <a:gd name="T2" fmla="*/ 216 h 2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16">
                  <a:moveTo>
                    <a:pt x="0" y="0"/>
                  </a:moveTo>
                  <a:lnTo>
                    <a:pt x="0" y="0"/>
                  </a:lnTo>
                  <a:lnTo>
                    <a:pt x="0" y="21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327525" y="3330575"/>
              <a:ext cx="47625" cy="57150"/>
            </a:xfrm>
            <a:custGeom>
              <a:avLst/>
              <a:gdLst>
                <a:gd name="T0" fmla="*/ 0 w 30"/>
                <a:gd name="T1" fmla="*/ 0 h 36"/>
                <a:gd name="T2" fmla="*/ 14 w 30"/>
                <a:gd name="T3" fmla="*/ 8 h 36"/>
                <a:gd name="T4" fmla="*/ 30 w 30"/>
                <a:gd name="T5" fmla="*/ 0 h 36"/>
                <a:gd name="T6" fmla="*/ 14 w 30"/>
                <a:gd name="T7" fmla="*/ 36 h 36"/>
                <a:gd name="T8" fmla="*/ 0 w 3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lnTo>
                    <a:pt x="14" y="8"/>
                  </a:lnTo>
                  <a:lnTo>
                    <a:pt x="30" y="0"/>
                  </a:lnTo>
                  <a:lnTo>
                    <a:pt x="1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349750" y="3006725"/>
              <a:ext cx="1381125" cy="406400"/>
            </a:xfrm>
            <a:custGeom>
              <a:avLst/>
              <a:gdLst>
                <a:gd name="T0" fmla="*/ 0 w 870"/>
                <a:gd name="T1" fmla="*/ 0 h 256"/>
                <a:gd name="T2" fmla="*/ 454 w 870"/>
                <a:gd name="T3" fmla="*/ 0 h 256"/>
                <a:gd name="T4" fmla="*/ 454 w 870"/>
                <a:gd name="T5" fmla="*/ 256 h 256"/>
                <a:gd name="T6" fmla="*/ 870 w 870"/>
                <a:gd name="T7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0" h="256">
                  <a:moveTo>
                    <a:pt x="0" y="0"/>
                  </a:moveTo>
                  <a:lnTo>
                    <a:pt x="454" y="0"/>
                  </a:lnTo>
                  <a:lnTo>
                    <a:pt x="454" y="256"/>
                  </a:lnTo>
                  <a:lnTo>
                    <a:pt x="870" y="256"/>
                  </a:lnTo>
                </a:path>
              </a:pathLst>
            </a:cu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5715000" y="3390900"/>
              <a:ext cx="53975" cy="44450"/>
            </a:xfrm>
            <a:custGeom>
              <a:avLst/>
              <a:gdLst>
                <a:gd name="T0" fmla="*/ 0 w 34"/>
                <a:gd name="T1" fmla="*/ 28 h 28"/>
                <a:gd name="T2" fmla="*/ 6 w 34"/>
                <a:gd name="T3" fmla="*/ 14 h 28"/>
                <a:gd name="T4" fmla="*/ 0 w 34"/>
                <a:gd name="T5" fmla="*/ 0 h 28"/>
                <a:gd name="T6" fmla="*/ 34 w 34"/>
                <a:gd name="T7" fmla="*/ 14 h 28"/>
                <a:gd name="T8" fmla="*/ 0 w 34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0" y="28"/>
                  </a:moveTo>
                  <a:lnTo>
                    <a:pt x="6" y="14"/>
                  </a:lnTo>
                  <a:lnTo>
                    <a:pt x="0" y="0"/>
                  </a:lnTo>
                  <a:lnTo>
                    <a:pt x="34" y="1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5222875" y="3327400"/>
              <a:ext cx="463550" cy="511175"/>
            </a:xfrm>
            <a:custGeom>
              <a:avLst/>
              <a:gdLst>
                <a:gd name="T0" fmla="*/ 0 w 292"/>
                <a:gd name="T1" fmla="*/ 160 h 322"/>
                <a:gd name="T2" fmla="*/ 4 w 292"/>
                <a:gd name="T3" fmla="*/ 128 h 322"/>
                <a:gd name="T4" fmla="*/ 12 w 292"/>
                <a:gd name="T5" fmla="*/ 98 h 322"/>
                <a:gd name="T6" fmla="*/ 26 w 292"/>
                <a:gd name="T7" fmla="*/ 70 h 322"/>
                <a:gd name="T8" fmla="*/ 44 w 292"/>
                <a:gd name="T9" fmla="*/ 46 h 322"/>
                <a:gd name="T10" fmla="*/ 64 w 292"/>
                <a:gd name="T11" fmla="*/ 28 h 322"/>
                <a:gd name="T12" fmla="*/ 90 w 292"/>
                <a:gd name="T13" fmla="*/ 12 h 322"/>
                <a:gd name="T14" fmla="*/ 118 w 292"/>
                <a:gd name="T15" fmla="*/ 2 h 322"/>
                <a:gd name="T16" fmla="*/ 146 w 292"/>
                <a:gd name="T17" fmla="*/ 0 h 322"/>
                <a:gd name="T18" fmla="*/ 162 w 292"/>
                <a:gd name="T19" fmla="*/ 0 h 322"/>
                <a:gd name="T20" fmla="*/ 190 w 292"/>
                <a:gd name="T21" fmla="*/ 6 h 322"/>
                <a:gd name="T22" fmla="*/ 216 w 292"/>
                <a:gd name="T23" fmla="*/ 18 h 322"/>
                <a:gd name="T24" fmla="*/ 240 w 292"/>
                <a:gd name="T25" fmla="*/ 36 h 322"/>
                <a:gd name="T26" fmla="*/ 258 w 292"/>
                <a:gd name="T27" fmla="*/ 58 h 322"/>
                <a:gd name="T28" fmla="*/ 274 w 292"/>
                <a:gd name="T29" fmla="*/ 84 h 322"/>
                <a:gd name="T30" fmla="*/ 286 w 292"/>
                <a:gd name="T31" fmla="*/ 112 h 322"/>
                <a:gd name="T32" fmla="*/ 292 w 292"/>
                <a:gd name="T33" fmla="*/ 144 h 322"/>
                <a:gd name="T34" fmla="*/ 292 w 292"/>
                <a:gd name="T35" fmla="*/ 160 h 322"/>
                <a:gd name="T36" fmla="*/ 290 w 292"/>
                <a:gd name="T37" fmla="*/ 192 h 322"/>
                <a:gd name="T38" fmla="*/ 280 w 292"/>
                <a:gd name="T39" fmla="*/ 222 h 322"/>
                <a:gd name="T40" fmla="*/ 268 w 292"/>
                <a:gd name="T41" fmla="*/ 250 h 322"/>
                <a:gd name="T42" fmla="*/ 250 w 292"/>
                <a:gd name="T43" fmla="*/ 274 h 322"/>
                <a:gd name="T44" fmla="*/ 228 w 292"/>
                <a:gd name="T45" fmla="*/ 294 h 322"/>
                <a:gd name="T46" fmla="*/ 204 w 292"/>
                <a:gd name="T47" fmla="*/ 308 h 322"/>
                <a:gd name="T48" fmla="*/ 176 w 292"/>
                <a:gd name="T49" fmla="*/ 318 h 322"/>
                <a:gd name="T50" fmla="*/ 146 w 292"/>
                <a:gd name="T51" fmla="*/ 322 h 322"/>
                <a:gd name="T52" fmla="*/ 132 w 292"/>
                <a:gd name="T53" fmla="*/ 320 h 322"/>
                <a:gd name="T54" fmla="*/ 104 w 292"/>
                <a:gd name="T55" fmla="*/ 314 h 322"/>
                <a:gd name="T56" fmla="*/ 76 w 292"/>
                <a:gd name="T57" fmla="*/ 302 h 322"/>
                <a:gd name="T58" fmla="*/ 54 w 292"/>
                <a:gd name="T59" fmla="*/ 284 h 322"/>
                <a:gd name="T60" fmla="*/ 34 w 292"/>
                <a:gd name="T61" fmla="*/ 262 h 322"/>
                <a:gd name="T62" fmla="*/ 18 w 292"/>
                <a:gd name="T63" fmla="*/ 236 h 322"/>
                <a:gd name="T64" fmla="*/ 8 w 292"/>
                <a:gd name="T65" fmla="*/ 208 h 322"/>
                <a:gd name="T66" fmla="*/ 2 w 292"/>
                <a:gd name="T67" fmla="*/ 176 h 322"/>
                <a:gd name="T68" fmla="*/ 0 w 292"/>
                <a:gd name="T69" fmla="*/ 16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322">
                  <a:moveTo>
                    <a:pt x="0" y="160"/>
                  </a:moveTo>
                  <a:lnTo>
                    <a:pt x="0" y="160"/>
                  </a:lnTo>
                  <a:lnTo>
                    <a:pt x="2" y="144"/>
                  </a:lnTo>
                  <a:lnTo>
                    <a:pt x="4" y="128"/>
                  </a:lnTo>
                  <a:lnTo>
                    <a:pt x="8" y="112"/>
                  </a:lnTo>
                  <a:lnTo>
                    <a:pt x="12" y="98"/>
                  </a:lnTo>
                  <a:lnTo>
                    <a:pt x="18" y="84"/>
                  </a:lnTo>
                  <a:lnTo>
                    <a:pt x="26" y="70"/>
                  </a:lnTo>
                  <a:lnTo>
                    <a:pt x="34" y="58"/>
                  </a:lnTo>
                  <a:lnTo>
                    <a:pt x="44" y="46"/>
                  </a:lnTo>
                  <a:lnTo>
                    <a:pt x="54" y="36"/>
                  </a:lnTo>
                  <a:lnTo>
                    <a:pt x="64" y="28"/>
                  </a:lnTo>
                  <a:lnTo>
                    <a:pt x="76" y="18"/>
                  </a:lnTo>
                  <a:lnTo>
                    <a:pt x="90" y="12"/>
                  </a:lnTo>
                  <a:lnTo>
                    <a:pt x="104" y="6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2" y="0"/>
                  </a:lnTo>
                  <a:lnTo>
                    <a:pt x="176" y="2"/>
                  </a:lnTo>
                  <a:lnTo>
                    <a:pt x="190" y="6"/>
                  </a:lnTo>
                  <a:lnTo>
                    <a:pt x="204" y="12"/>
                  </a:lnTo>
                  <a:lnTo>
                    <a:pt x="216" y="18"/>
                  </a:lnTo>
                  <a:lnTo>
                    <a:pt x="228" y="28"/>
                  </a:lnTo>
                  <a:lnTo>
                    <a:pt x="240" y="36"/>
                  </a:lnTo>
                  <a:lnTo>
                    <a:pt x="250" y="46"/>
                  </a:lnTo>
                  <a:lnTo>
                    <a:pt x="258" y="58"/>
                  </a:lnTo>
                  <a:lnTo>
                    <a:pt x="268" y="70"/>
                  </a:lnTo>
                  <a:lnTo>
                    <a:pt x="274" y="84"/>
                  </a:lnTo>
                  <a:lnTo>
                    <a:pt x="280" y="98"/>
                  </a:lnTo>
                  <a:lnTo>
                    <a:pt x="286" y="112"/>
                  </a:lnTo>
                  <a:lnTo>
                    <a:pt x="290" y="128"/>
                  </a:lnTo>
                  <a:lnTo>
                    <a:pt x="292" y="144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76"/>
                  </a:lnTo>
                  <a:lnTo>
                    <a:pt x="290" y="192"/>
                  </a:lnTo>
                  <a:lnTo>
                    <a:pt x="286" y="208"/>
                  </a:lnTo>
                  <a:lnTo>
                    <a:pt x="280" y="222"/>
                  </a:lnTo>
                  <a:lnTo>
                    <a:pt x="274" y="236"/>
                  </a:lnTo>
                  <a:lnTo>
                    <a:pt x="268" y="250"/>
                  </a:lnTo>
                  <a:lnTo>
                    <a:pt x="258" y="262"/>
                  </a:lnTo>
                  <a:lnTo>
                    <a:pt x="250" y="274"/>
                  </a:lnTo>
                  <a:lnTo>
                    <a:pt x="240" y="284"/>
                  </a:lnTo>
                  <a:lnTo>
                    <a:pt x="228" y="294"/>
                  </a:lnTo>
                  <a:lnTo>
                    <a:pt x="216" y="302"/>
                  </a:lnTo>
                  <a:lnTo>
                    <a:pt x="204" y="308"/>
                  </a:lnTo>
                  <a:lnTo>
                    <a:pt x="190" y="314"/>
                  </a:lnTo>
                  <a:lnTo>
                    <a:pt x="176" y="318"/>
                  </a:lnTo>
                  <a:lnTo>
                    <a:pt x="162" y="320"/>
                  </a:lnTo>
                  <a:lnTo>
                    <a:pt x="146" y="322"/>
                  </a:lnTo>
                  <a:lnTo>
                    <a:pt x="146" y="322"/>
                  </a:lnTo>
                  <a:lnTo>
                    <a:pt x="132" y="320"/>
                  </a:lnTo>
                  <a:lnTo>
                    <a:pt x="118" y="318"/>
                  </a:lnTo>
                  <a:lnTo>
                    <a:pt x="104" y="314"/>
                  </a:lnTo>
                  <a:lnTo>
                    <a:pt x="90" y="308"/>
                  </a:lnTo>
                  <a:lnTo>
                    <a:pt x="76" y="302"/>
                  </a:lnTo>
                  <a:lnTo>
                    <a:pt x="64" y="294"/>
                  </a:lnTo>
                  <a:lnTo>
                    <a:pt x="54" y="284"/>
                  </a:lnTo>
                  <a:lnTo>
                    <a:pt x="44" y="274"/>
                  </a:lnTo>
                  <a:lnTo>
                    <a:pt x="34" y="262"/>
                  </a:lnTo>
                  <a:lnTo>
                    <a:pt x="26" y="250"/>
                  </a:lnTo>
                  <a:lnTo>
                    <a:pt x="18" y="236"/>
                  </a:lnTo>
                  <a:lnTo>
                    <a:pt x="12" y="222"/>
                  </a:lnTo>
                  <a:lnTo>
                    <a:pt x="8" y="208"/>
                  </a:lnTo>
                  <a:lnTo>
                    <a:pt x="4" y="192"/>
                  </a:lnTo>
                  <a:lnTo>
                    <a:pt x="2" y="176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222875" y="3327400"/>
              <a:ext cx="463550" cy="511175"/>
            </a:xfrm>
            <a:custGeom>
              <a:avLst/>
              <a:gdLst>
                <a:gd name="T0" fmla="*/ 0 w 292"/>
                <a:gd name="T1" fmla="*/ 160 h 322"/>
                <a:gd name="T2" fmla="*/ 4 w 292"/>
                <a:gd name="T3" fmla="*/ 128 h 322"/>
                <a:gd name="T4" fmla="*/ 12 w 292"/>
                <a:gd name="T5" fmla="*/ 98 h 322"/>
                <a:gd name="T6" fmla="*/ 26 w 292"/>
                <a:gd name="T7" fmla="*/ 70 h 322"/>
                <a:gd name="T8" fmla="*/ 44 w 292"/>
                <a:gd name="T9" fmla="*/ 46 h 322"/>
                <a:gd name="T10" fmla="*/ 64 w 292"/>
                <a:gd name="T11" fmla="*/ 28 h 322"/>
                <a:gd name="T12" fmla="*/ 90 w 292"/>
                <a:gd name="T13" fmla="*/ 12 h 322"/>
                <a:gd name="T14" fmla="*/ 118 w 292"/>
                <a:gd name="T15" fmla="*/ 2 h 322"/>
                <a:gd name="T16" fmla="*/ 146 w 292"/>
                <a:gd name="T17" fmla="*/ 0 h 322"/>
                <a:gd name="T18" fmla="*/ 162 w 292"/>
                <a:gd name="T19" fmla="*/ 0 h 322"/>
                <a:gd name="T20" fmla="*/ 190 w 292"/>
                <a:gd name="T21" fmla="*/ 6 h 322"/>
                <a:gd name="T22" fmla="*/ 216 w 292"/>
                <a:gd name="T23" fmla="*/ 18 h 322"/>
                <a:gd name="T24" fmla="*/ 240 w 292"/>
                <a:gd name="T25" fmla="*/ 36 h 322"/>
                <a:gd name="T26" fmla="*/ 258 w 292"/>
                <a:gd name="T27" fmla="*/ 58 h 322"/>
                <a:gd name="T28" fmla="*/ 274 w 292"/>
                <a:gd name="T29" fmla="*/ 84 h 322"/>
                <a:gd name="T30" fmla="*/ 286 w 292"/>
                <a:gd name="T31" fmla="*/ 112 h 322"/>
                <a:gd name="T32" fmla="*/ 292 w 292"/>
                <a:gd name="T33" fmla="*/ 144 h 322"/>
                <a:gd name="T34" fmla="*/ 292 w 292"/>
                <a:gd name="T35" fmla="*/ 160 h 322"/>
                <a:gd name="T36" fmla="*/ 290 w 292"/>
                <a:gd name="T37" fmla="*/ 192 h 322"/>
                <a:gd name="T38" fmla="*/ 280 w 292"/>
                <a:gd name="T39" fmla="*/ 222 h 322"/>
                <a:gd name="T40" fmla="*/ 268 w 292"/>
                <a:gd name="T41" fmla="*/ 250 h 322"/>
                <a:gd name="T42" fmla="*/ 250 w 292"/>
                <a:gd name="T43" fmla="*/ 274 h 322"/>
                <a:gd name="T44" fmla="*/ 228 w 292"/>
                <a:gd name="T45" fmla="*/ 294 h 322"/>
                <a:gd name="T46" fmla="*/ 204 w 292"/>
                <a:gd name="T47" fmla="*/ 308 h 322"/>
                <a:gd name="T48" fmla="*/ 176 w 292"/>
                <a:gd name="T49" fmla="*/ 318 h 322"/>
                <a:gd name="T50" fmla="*/ 146 w 292"/>
                <a:gd name="T51" fmla="*/ 322 h 322"/>
                <a:gd name="T52" fmla="*/ 132 w 292"/>
                <a:gd name="T53" fmla="*/ 320 h 322"/>
                <a:gd name="T54" fmla="*/ 104 w 292"/>
                <a:gd name="T55" fmla="*/ 314 h 322"/>
                <a:gd name="T56" fmla="*/ 76 w 292"/>
                <a:gd name="T57" fmla="*/ 302 h 322"/>
                <a:gd name="T58" fmla="*/ 54 w 292"/>
                <a:gd name="T59" fmla="*/ 284 h 322"/>
                <a:gd name="T60" fmla="*/ 34 w 292"/>
                <a:gd name="T61" fmla="*/ 262 h 322"/>
                <a:gd name="T62" fmla="*/ 18 w 292"/>
                <a:gd name="T63" fmla="*/ 236 h 322"/>
                <a:gd name="T64" fmla="*/ 8 w 292"/>
                <a:gd name="T65" fmla="*/ 208 h 322"/>
                <a:gd name="T66" fmla="*/ 2 w 292"/>
                <a:gd name="T67" fmla="*/ 176 h 322"/>
                <a:gd name="T68" fmla="*/ 0 w 292"/>
                <a:gd name="T69" fmla="*/ 16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322">
                  <a:moveTo>
                    <a:pt x="0" y="160"/>
                  </a:moveTo>
                  <a:lnTo>
                    <a:pt x="0" y="160"/>
                  </a:lnTo>
                  <a:lnTo>
                    <a:pt x="2" y="144"/>
                  </a:lnTo>
                  <a:lnTo>
                    <a:pt x="4" y="128"/>
                  </a:lnTo>
                  <a:lnTo>
                    <a:pt x="8" y="112"/>
                  </a:lnTo>
                  <a:lnTo>
                    <a:pt x="12" y="98"/>
                  </a:lnTo>
                  <a:lnTo>
                    <a:pt x="18" y="84"/>
                  </a:lnTo>
                  <a:lnTo>
                    <a:pt x="26" y="70"/>
                  </a:lnTo>
                  <a:lnTo>
                    <a:pt x="34" y="58"/>
                  </a:lnTo>
                  <a:lnTo>
                    <a:pt x="44" y="46"/>
                  </a:lnTo>
                  <a:lnTo>
                    <a:pt x="54" y="36"/>
                  </a:lnTo>
                  <a:lnTo>
                    <a:pt x="64" y="28"/>
                  </a:lnTo>
                  <a:lnTo>
                    <a:pt x="76" y="18"/>
                  </a:lnTo>
                  <a:lnTo>
                    <a:pt x="90" y="12"/>
                  </a:lnTo>
                  <a:lnTo>
                    <a:pt x="104" y="6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2" y="0"/>
                  </a:lnTo>
                  <a:lnTo>
                    <a:pt x="176" y="2"/>
                  </a:lnTo>
                  <a:lnTo>
                    <a:pt x="190" y="6"/>
                  </a:lnTo>
                  <a:lnTo>
                    <a:pt x="204" y="12"/>
                  </a:lnTo>
                  <a:lnTo>
                    <a:pt x="216" y="18"/>
                  </a:lnTo>
                  <a:lnTo>
                    <a:pt x="228" y="28"/>
                  </a:lnTo>
                  <a:lnTo>
                    <a:pt x="240" y="36"/>
                  </a:lnTo>
                  <a:lnTo>
                    <a:pt x="250" y="46"/>
                  </a:lnTo>
                  <a:lnTo>
                    <a:pt x="258" y="58"/>
                  </a:lnTo>
                  <a:lnTo>
                    <a:pt x="268" y="70"/>
                  </a:lnTo>
                  <a:lnTo>
                    <a:pt x="274" y="84"/>
                  </a:lnTo>
                  <a:lnTo>
                    <a:pt x="280" y="98"/>
                  </a:lnTo>
                  <a:lnTo>
                    <a:pt x="286" y="112"/>
                  </a:lnTo>
                  <a:lnTo>
                    <a:pt x="290" y="128"/>
                  </a:lnTo>
                  <a:lnTo>
                    <a:pt x="292" y="144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76"/>
                  </a:lnTo>
                  <a:lnTo>
                    <a:pt x="290" y="192"/>
                  </a:lnTo>
                  <a:lnTo>
                    <a:pt x="286" y="208"/>
                  </a:lnTo>
                  <a:lnTo>
                    <a:pt x="280" y="222"/>
                  </a:lnTo>
                  <a:lnTo>
                    <a:pt x="274" y="236"/>
                  </a:lnTo>
                  <a:lnTo>
                    <a:pt x="268" y="250"/>
                  </a:lnTo>
                  <a:lnTo>
                    <a:pt x="258" y="262"/>
                  </a:lnTo>
                  <a:lnTo>
                    <a:pt x="250" y="274"/>
                  </a:lnTo>
                  <a:lnTo>
                    <a:pt x="240" y="284"/>
                  </a:lnTo>
                  <a:lnTo>
                    <a:pt x="228" y="294"/>
                  </a:lnTo>
                  <a:lnTo>
                    <a:pt x="216" y="302"/>
                  </a:lnTo>
                  <a:lnTo>
                    <a:pt x="204" y="308"/>
                  </a:lnTo>
                  <a:lnTo>
                    <a:pt x="190" y="314"/>
                  </a:lnTo>
                  <a:lnTo>
                    <a:pt x="176" y="318"/>
                  </a:lnTo>
                  <a:lnTo>
                    <a:pt x="162" y="320"/>
                  </a:lnTo>
                  <a:lnTo>
                    <a:pt x="146" y="322"/>
                  </a:lnTo>
                  <a:lnTo>
                    <a:pt x="146" y="322"/>
                  </a:lnTo>
                  <a:lnTo>
                    <a:pt x="132" y="320"/>
                  </a:lnTo>
                  <a:lnTo>
                    <a:pt x="118" y="318"/>
                  </a:lnTo>
                  <a:lnTo>
                    <a:pt x="104" y="314"/>
                  </a:lnTo>
                  <a:lnTo>
                    <a:pt x="90" y="308"/>
                  </a:lnTo>
                  <a:lnTo>
                    <a:pt x="76" y="302"/>
                  </a:lnTo>
                  <a:lnTo>
                    <a:pt x="64" y="294"/>
                  </a:lnTo>
                  <a:lnTo>
                    <a:pt x="54" y="284"/>
                  </a:lnTo>
                  <a:lnTo>
                    <a:pt x="44" y="274"/>
                  </a:lnTo>
                  <a:lnTo>
                    <a:pt x="34" y="262"/>
                  </a:lnTo>
                  <a:lnTo>
                    <a:pt x="26" y="250"/>
                  </a:lnTo>
                  <a:lnTo>
                    <a:pt x="18" y="236"/>
                  </a:lnTo>
                  <a:lnTo>
                    <a:pt x="12" y="222"/>
                  </a:lnTo>
                  <a:lnTo>
                    <a:pt x="8" y="208"/>
                  </a:lnTo>
                  <a:lnTo>
                    <a:pt x="4" y="192"/>
                  </a:lnTo>
                  <a:lnTo>
                    <a:pt x="2" y="176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2"/>
            <p:cNvSpPr>
              <a:spLocks noChangeShapeType="1"/>
            </p:cNvSpPr>
            <p:nvPr/>
          </p:nvSpPr>
          <p:spPr bwMode="auto">
            <a:xfrm flipV="1">
              <a:off x="5457825" y="3495675"/>
              <a:ext cx="146050" cy="1079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578475" y="3470275"/>
              <a:ext cx="57150" cy="53975"/>
            </a:xfrm>
            <a:custGeom>
              <a:avLst/>
              <a:gdLst>
                <a:gd name="T0" fmla="*/ 16 w 36"/>
                <a:gd name="T1" fmla="*/ 34 h 34"/>
                <a:gd name="T2" fmla="*/ 12 w 36"/>
                <a:gd name="T3" fmla="*/ 18 h 34"/>
                <a:gd name="T4" fmla="*/ 0 w 36"/>
                <a:gd name="T5" fmla="*/ 10 h 34"/>
                <a:gd name="T6" fmla="*/ 36 w 36"/>
                <a:gd name="T7" fmla="*/ 0 h 34"/>
                <a:gd name="T8" fmla="*/ 16 w 36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6" y="34"/>
                  </a:moveTo>
                  <a:lnTo>
                    <a:pt x="12" y="18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4"/>
            <p:cNvSpPr>
              <a:spLocks noChangeShapeType="1"/>
            </p:cNvSpPr>
            <p:nvPr/>
          </p:nvSpPr>
          <p:spPr bwMode="auto">
            <a:xfrm>
              <a:off x="5457825" y="3603625"/>
              <a:ext cx="0" cy="1778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5435600" y="3765550"/>
              <a:ext cx="47625" cy="53975"/>
            </a:xfrm>
            <a:custGeom>
              <a:avLst/>
              <a:gdLst>
                <a:gd name="T0" fmla="*/ 0 w 30"/>
                <a:gd name="T1" fmla="*/ 0 h 34"/>
                <a:gd name="T2" fmla="*/ 14 w 30"/>
                <a:gd name="T3" fmla="*/ 6 h 34"/>
                <a:gd name="T4" fmla="*/ 30 w 30"/>
                <a:gd name="T5" fmla="*/ 0 h 34"/>
                <a:gd name="T6" fmla="*/ 14 w 30"/>
                <a:gd name="T7" fmla="*/ 34 h 34"/>
                <a:gd name="T8" fmla="*/ 0 w 3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lnTo>
                    <a:pt x="14" y="6"/>
                  </a:lnTo>
                  <a:lnTo>
                    <a:pt x="30" y="0"/>
                  </a:lnTo>
                  <a:lnTo>
                    <a:pt x="14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6"/>
            <p:cNvSpPr>
              <a:spLocks noChangeArrowheads="1"/>
            </p:cNvSpPr>
            <p:nvPr/>
          </p:nvSpPr>
          <p:spPr bwMode="auto">
            <a:xfrm>
              <a:off x="2708275" y="4048125"/>
              <a:ext cx="1000125" cy="241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8" name="Rectangle 27"/>
            <p:cNvSpPr>
              <a:spLocks noChangeArrowheads="1"/>
            </p:cNvSpPr>
            <p:nvPr/>
          </p:nvSpPr>
          <p:spPr bwMode="auto">
            <a:xfrm>
              <a:off x="2708275" y="4048125"/>
              <a:ext cx="1000125" cy="2413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9" name="Rectangle 28"/>
            <p:cNvSpPr>
              <a:spLocks noChangeArrowheads="1"/>
            </p:cNvSpPr>
            <p:nvPr/>
          </p:nvSpPr>
          <p:spPr bwMode="auto">
            <a:xfrm>
              <a:off x="3978275" y="4048125"/>
              <a:ext cx="1155700" cy="612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3" name="Rectangle 29"/>
            <p:cNvSpPr>
              <a:spLocks noChangeArrowheads="1"/>
            </p:cNvSpPr>
            <p:nvPr/>
          </p:nvSpPr>
          <p:spPr bwMode="auto">
            <a:xfrm>
              <a:off x="3978275" y="4048125"/>
              <a:ext cx="1155700" cy="6127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4" name="Rectangle 30"/>
            <p:cNvSpPr>
              <a:spLocks noChangeArrowheads="1"/>
            </p:cNvSpPr>
            <p:nvPr/>
          </p:nvSpPr>
          <p:spPr bwMode="auto">
            <a:xfrm>
              <a:off x="5353050" y="4006850"/>
              <a:ext cx="1155700" cy="654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5" name="Freeform 31"/>
            <p:cNvSpPr>
              <a:spLocks/>
            </p:cNvSpPr>
            <p:nvPr/>
          </p:nvSpPr>
          <p:spPr bwMode="auto">
            <a:xfrm>
              <a:off x="5705475" y="3486150"/>
              <a:ext cx="749300" cy="520700"/>
            </a:xfrm>
            <a:custGeom>
              <a:avLst/>
              <a:gdLst>
                <a:gd name="T0" fmla="*/ 472 w 472"/>
                <a:gd name="T1" fmla="*/ 328 h 328"/>
                <a:gd name="T2" fmla="*/ 466 w 472"/>
                <a:gd name="T3" fmla="*/ 322 h 328"/>
                <a:gd name="T4" fmla="*/ 426 w 472"/>
                <a:gd name="T5" fmla="*/ 296 h 328"/>
                <a:gd name="T6" fmla="*/ 384 w 472"/>
                <a:gd name="T7" fmla="*/ 272 h 328"/>
                <a:gd name="T8" fmla="*/ 338 w 472"/>
                <a:gd name="T9" fmla="*/ 254 h 328"/>
                <a:gd name="T10" fmla="*/ 332 w 472"/>
                <a:gd name="T11" fmla="*/ 248 h 328"/>
                <a:gd name="T12" fmla="*/ 328 w 472"/>
                <a:gd name="T13" fmla="*/ 242 h 328"/>
                <a:gd name="T14" fmla="*/ 332 w 472"/>
                <a:gd name="T15" fmla="*/ 236 h 328"/>
                <a:gd name="T16" fmla="*/ 336 w 472"/>
                <a:gd name="T17" fmla="*/ 230 h 328"/>
                <a:gd name="T18" fmla="*/ 350 w 472"/>
                <a:gd name="T19" fmla="*/ 202 h 328"/>
                <a:gd name="T20" fmla="*/ 358 w 472"/>
                <a:gd name="T21" fmla="*/ 194 h 328"/>
                <a:gd name="T22" fmla="*/ 366 w 472"/>
                <a:gd name="T23" fmla="*/ 190 h 328"/>
                <a:gd name="T24" fmla="*/ 366 w 472"/>
                <a:gd name="T25" fmla="*/ 190 h 328"/>
                <a:gd name="T26" fmla="*/ 364 w 472"/>
                <a:gd name="T27" fmla="*/ 178 h 328"/>
                <a:gd name="T28" fmla="*/ 366 w 472"/>
                <a:gd name="T29" fmla="*/ 174 h 328"/>
                <a:gd name="T30" fmla="*/ 370 w 472"/>
                <a:gd name="T31" fmla="*/ 134 h 328"/>
                <a:gd name="T32" fmla="*/ 376 w 472"/>
                <a:gd name="T33" fmla="*/ 96 h 328"/>
                <a:gd name="T34" fmla="*/ 376 w 472"/>
                <a:gd name="T35" fmla="*/ 74 h 328"/>
                <a:gd name="T36" fmla="*/ 368 w 472"/>
                <a:gd name="T37" fmla="*/ 54 h 328"/>
                <a:gd name="T38" fmla="*/ 356 w 472"/>
                <a:gd name="T39" fmla="*/ 38 h 328"/>
                <a:gd name="T40" fmla="*/ 342 w 472"/>
                <a:gd name="T41" fmla="*/ 22 h 328"/>
                <a:gd name="T42" fmla="*/ 320 w 472"/>
                <a:gd name="T43" fmla="*/ 8 h 328"/>
                <a:gd name="T44" fmla="*/ 296 w 472"/>
                <a:gd name="T45" fmla="*/ 0 h 328"/>
                <a:gd name="T46" fmla="*/ 272 w 472"/>
                <a:gd name="T47" fmla="*/ 0 h 328"/>
                <a:gd name="T48" fmla="*/ 244 w 472"/>
                <a:gd name="T49" fmla="*/ 6 h 328"/>
                <a:gd name="T50" fmla="*/ 232 w 472"/>
                <a:gd name="T51" fmla="*/ 10 h 328"/>
                <a:gd name="T52" fmla="*/ 210 w 472"/>
                <a:gd name="T53" fmla="*/ 24 h 328"/>
                <a:gd name="T54" fmla="*/ 194 w 472"/>
                <a:gd name="T55" fmla="*/ 40 h 328"/>
                <a:gd name="T56" fmla="*/ 184 w 472"/>
                <a:gd name="T57" fmla="*/ 62 h 328"/>
                <a:gd name="T58" fmla="*/ 180 w 472"/>
                <a:gd name="T59" fmla="*/ 74 h 328"/>
                <a:gd name="T60" fmla="*/ 172 w 472"/>
                <a:gd name="T61" fmla="*/ 124 h 328"/>
                <a:gd name="T62" fmla="*/ 172 w 472"/>
                <a:gd name="T63" fmla="*/ 136 h 328"/>
                <a:gd name="T64" fmla="*/ 174 w 472"/>
                <a:gd name="T65" fmla="*/ 174 h 328"/>
                <a:gd name="T66" fmla="*/ 180 w 472"/>
                <a:gd name="T67" fmla="*/ 180 h 328"/>
                <a:gd name="T68" fmla="*/ 188 w 472"/>
                <a:gd name="T69" fmla="*/ 202 h 328"/>
                <a:gd name="T70" fmla="*/ 184 w 472"/>
                <a:gd name="T71" fmla="*/ 210 h 328"/>
                <a:gd name="T72" fmla="*/ 168 w 472"/>
                <a:gd name="T73" fmla="*/ 230 h 328"/>
                <a:gd name="T74" fmla="*/ 148 w 472"/>
                <a:gd name="T75" fmla="*/ 244 h 328"/>
                <a:gd name="T76" fmla="*/ 128 w 472"/>
                <a:gd name="T77" fmla="*/ 254 h 328"/>
                <a:gd name="T78" fmla="*/ 70 w 472"/>
                <a:gd name="T79" fmla="*/ 282 h 328"/>
                <a:gd name="T80" fmla="*/ 40 w 472"/>
                <a:gd name="T81" fmla="*/ 300 h 328"/>
                <a:gd name="T82" fmla="*/ 10 w 472"/>
                <a:gd name="T83" fmla="*/ 320 h 328"/>
                <a:gd name="T84" fmla="*/ 472 w 472"/>
                <a:gd name="T85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2" h="328">
                  <a:moveTo>
                    <a:pt x="472" y="328"/>
                  </a:moveTo>
                  <a:lnTo>
                    <a:pt x="472" y="328"/>
                  </a:lnTo>
                  <a:lnTo>
                    <a:pt x="466" y="322"/>
                  </a:lnTo>
                  <a:lnTo>
                    <a:pt x="466" y="322"/>
                  </a:lnTo>
                  <a:lnTo>
                    <a:pt x="448" y="308"/>
                  </a:lnTo>
                  <a:lnTo>
                    <a:pt x="426" y="296"/>
                  </a:lnTo>
                  <a:lnTo>
                    <a:pt x="384" y="272"/>
                  </a:lnTo>
                  <a:lnTo>
                    <a:pt x="384" y="272"/>
                  </a:lnTo>
                  <a:lnTo>
                    <a:pt x="362" y="262"/>
                  </a:lnTo>
                  <a:lnTo>
                    <a:pt x="338" y="254"/>
                  </a:lnTo>
                  <a:lnTo>
                    <a:pt x="338" y="254"/>
                  </a:lnTo>
                  <a:lnTo>
                    <a:pt x="332" y="248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32" y="236"/>
                  </a:lnTo>
                  <a:lnTo>
                    <a:pt x="332" y="236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44" y="212"/>
                  </a:lnTo>
                  <a:lnTo>
                    <a:pt x="350" y="202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4" y="178"/>
                  </a:lnTo>
                  <a:lnTo>
                    <a:pt x="364" y="178"/>
                  </a:lnTo>
                  <a:lnTo>
                    <a:pt x="366" y="174"/>
                  </a:lnTo>
                  <a:lnTo>
                    <a:pt x="366" y="174"/>
                  </a:lnTo>
                  <a:lnTo>
                    <a:pt x="370" y="134"/>
                  </a:lnTo>
                  <a:lnTo>
                    <a:pt x="376" y="96"/>
                  </a:lnTo>
                  <a:lnTo>
                    <a:pt x="376" y="96"/>
                  </a:lnTo>
                  <a:lnTo>
                    <a:pt x="376" y="84"/>
                  </a:lnTo>
                  <a:lnTo>
                    <a:pt x="376" y="74"/>
                  </a:lnTo>
                  <a:lnTo>
                    <a:pt x="374" y="64"/>
                  </a:lnTo>
                  <a:lnTo>
                    <a:pt x="368" y="54"/>
                  </a:lnTo>
                  <a:lnTo>
                    <a:pt x="364" y="46"/>
                  </a:lnTo>
                  <a:lnTo>
                    <a:pt x="356" y="38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30" y="14"/>
                  </a:lnTo>
                  <a:lnTo>
                    <a:pt x="320" y="8"/>
                  </a:lnTo>
                  <a:lnTo>
                    <a:pt x="308" y="4"/>
                  </a:lnTo>
                  <a:lnTo>
                    <a:pt x="296" y="0"/>
                  </a:lnTo>
                  <a:lnTo>
                    <a:pt x="284" y="0"/>
                  </a:lnTo>
                  <a:lnTo>
                    <a:pt x="272" y="0"/>
                  </a:lnTo>
                  <a:lnTo>
                    <a:pt x="258" y="2"/>
                  </a:lnTo>
                  <a:lnTo>
                    <a:pt x="244" y="6"/>
                  </a:lnTo>
                  <a:lnTo>
                    <a:pt x="244" y="6"/>
                  </a:lnTo>
                  <a:lnTo>
                    <a:pt x="232" y="10"/>
                  </a:lnTo>
                  <a:lnTo>
                    <a:pt x="220" y="16"/>
                  </a:lnTo>
                  <a:lnTo>
                    <a:pt x="210" y="24"/>
                  </a:lnTo>
                  <a:lnTo>
                    <a:pt x="200" y="32"/>
                  </a:lnTo>
                  <a:lnTo>
                    <a:pt x="194" y="40"/>
                  </a:lnTo>
                  <a:lnTo>
                    <a:pt x="188" y="52"/>
                  </a:lnTo>
                  <a:lnTo>
                    <a:pt x="184" y="62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2" y="130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80" y="180"/>
                  </a:lnTo>
                  <a:lnTo>
                    <a:pt x="186" y="190"/>
                  </a:lnTo>
                  <a:lnTo>
                    <a:pt x="188" y="202"/>
                  </a:lnTo>
                  <a:lnTo>
                    <a:pt x="186" y="206"/>
                  </a:lnTo>
                  <a:lnTo>
                    <a:pt x="184" y="210"/>
                  </a:lnTo>
                  <a:lnTo>
                    <a:pt x="184" y="210"/>
                  </a:lnTo>
                  <a:lnTo>
                    <a:pt x="168" y="230"/>
                  </a:lnTo>
                  <a:lnTo>
                    <a:pt x="158" y="238"/>
                  </a:lnTo>
                  <a:lnTo>
                    <a:pt x="148" y="244"/>
                  </a:lnTo>
                  <a:lnTo>
                    <a:pt x="148" y="244"/>
                  </a:lnTo>
                  <a:lnTo>
                    <a:pt x="128" y="254"/>
                  </a:lnTo>
                  <a:lnTo>
                    <a:pt x="110" y="264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40" y="300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0" y="328"/>
                  </a:lnTo>
                  <a:lnTo>
                    <a:pt x="472" y="32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6" name="Rectangle 32"/>
            <p:cNvSpPr>
              <a:spLocks noChangeArrowheads="1"/>
            </p:cNvSpPr>
            <p:nvPr/>
          </p:nvSpPr>
          <p:spPr bwMode="auto">
            <a:xfrm>
              <a:off x="2927350" y="4108450"/>
              <a:ext cx="54983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Refus direct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7" name="Rectangle 33"/>
            <p:cNvSpPr>
              <a:spLocks noChangeArrowheads="1"/>
            </p:cNvSpPr>
            <p:nvPr/>
          </p:nvSpPr>
          <p:spPr bwMode="auto">
            <a:xfrm>
              <a:off x="4191441" y="4177784"/>
              <a:ext cx="7293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prospect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pense non mais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n’ose le dire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0" name="Rectangle 36"/>
            <p:cNvSpPr>
              <a:spLocks noChangeArrowheads="1"/>
            </p:cNvSpPr>
            <p:nvPr/>
          </p:nvSpPr>
          <p:spPr bwMode="auto">
            <a:xfrm>
              <a:off x="3806825" y="2825750"/>
              <a:ext cx="12038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1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Refus lors du rendez-vous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1" name="Rectangle 37"/>
            <p:cNvSpPr>
              <a:spLocks noChangeArrowheads="1"/>
            </p:cNvSpPr>
            <p:nvPr/>
          </p:nvSpPr>
          <p:spPr bwMode="auto">
            <a:xfrm>
              <a:off x="3787775" y="2343150"/>
              <a:ext cx="12022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1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Acceptation par téléphone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2" name="Rectangle 38"/>
            <p:cNvSpPr>
              <a:spLocks noChangeArrowheads="1"/>
            </p:cNvSpPr>
            <p:nvPr/>
          </p:nvSpPr>
          <p:spPr bwMode="auto">
            <a:xfrm>
              <a:off x="5486066" y="4087653"/>
              <a:ext cx="88966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prospect joue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montre et espère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décourager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04517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83768" y="6503990"/>
            <a:ext cx="396044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MISE EN PAGE DU RAPPORT DE MISSION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116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RAPPORT DE MISSION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0506" name="Rectangle 6"/>
          <p:cNvSpPr>
            <a:spLocks noChangeArrowheads="1"/>
          </p:cNvSpPr>
          <p:nvPr/>
        </p:nvSpPr>
        <p:spPr bwMode="auto">
          <a:xfrm>
            <a:off x="3601339" y="3096270"/>
            <a:ext cx="628650" cy="10763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7" name="Line 7"/>
          <p:cNvSpPr>
            <a:spLocks noChangeShapeType="1"/>
          </p:cNvSpPr>
          <p:nvPr/>
        </p:nvSpPr>
        <p:spPr bwMode="auto">
          <a:xfrm>
            <a:off x="3071114" y="3785245"/>
            <a:ext cx="4572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8" name="Freeform 8"/>
          <p:cNvSpPr>
            <a:spLocks/>
          </p:cNvSpPr>
          <p:nvPr/>
        </p:nvSpPr>
        <p:spPr bwMode="auto">
          <a:xfrm>
            <a:off x="3506089" y="375667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9" name="Freeform 9"/>
          <p:cNvSpPr>
            <a:spLocks/>
          </p:cNvSpPr>
          <p:nvPr/>
        </p:nvSpPr>
        <p:spPr bwMode="auto">
          <a:xfrm>
            <a:off x="3506089" y="375667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0" name="Line 10"/>
          <p:cNvSpPr>
            <a:spLocks noChangeShapeType="1"/>
          </p:cNvSpPr>
          <p:nvPr/>
        </p:nvSpPr>
        <p:spPr bwMode="auto">
          <a:xfrm>
            <a:off x="4712589" y="4001145"/>
            <a:ext cx="8382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1" name="Freeform 11"/>
          <p:cNvSpPr>
            <a:spLocks/>
          </p:cNvSpPr>
          <p:nvPr/>
        </p:nvSpPr>
        <p:spPr bwMode="auto">
          <a:xfrm>
            <a:off x="4658614" y="396939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8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2" name="Freeform 12"/>
          <p:cNvSpPr>
            <a:spLocks/>
          </p:cNvSpPr>
          <p:nvPr/>
        </p:nvSpPr>
        <p:spPr bwMode="auto">
          <a:xfrm>
            <a:off x="4658614" y="396939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8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3" name="Line 13"/>
          <p:cNvSpPr>
            <a:spLocks noChangeShapeType="1"/>
          </p:cNvSpPr>
          <p:nvPr/>
        </p:nvSpPr>
        <p:spPr bwMode="auto">
          <a:xfrm flipV="1">
            <a:off x="3071114" y="3026420"/>
            <a:ext cx="511175" cy="219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4" name="Freeform 14"/>
          <p:cNvSpPr>
            <a:spLocks/>
          </p:cNvSpPr>
          <p:nvPr/>
        </p:nvSpPr>
        <p:spPr bwMode="auto">
          <a:xfrm>
            <a:off x="3550539" y="3007370"/>
            <a:ext cx="82550" cy="57150"/>
          </a:xfrm>
          <a:custGeom>
            <a:avLst/>
            <a:gdLst>
              <a:gd name="T0" fmla="*/ 52 w 52"/>
              <a:gd name="T1" fmla="*/ 0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0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5" name="Freeform 15"/>
          <p:cNvSpPr>
            <a:spLocks/>
          </p:cNvSpPr>
          <p:nvPr/>
        </p:nvSpPr>
        <p:spPr bwMode="auto">
          <a:xfrm>
            <a:off x="3550539" y="3007370"/>
            <a:ext cx="82550" cy="57150"/>
          </a:xfrm>
          <a:custGeom>
            <a:avLst/>
            <a:gdLst>
              <a:gd name="T0" fmla="*/ 52 w 52"/>
              <a:gd name="T1" fmla="*/ 0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0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6" name="Line 16"/>
          <p:cNvSpPr>
            <a:spLocks noChangeShapeType="1"/>
          </p:cNvSpPr>
          <p:nvPr/>
        </p:nvSpPr>
        <p:spPr bwMode="auto">
          <a:xfrm flipV="1">
            <a:off x="3071114" y="3169295"/>
            <a:ext cx="625475" cy="762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7" name="Freeform 17"/>
          <p:cNvSpPr>
            <a:spLocks/>
          </p:cNvSpPr>
          <p:nvPr/>
        </p:nvSpPr>
        <p:spPr bwMode="auto">
          <a:xfrm>
            <a:off x="3671189" y="3140720"/>
            <a:ext cx="79375" cy="63500"/>
          </a:xfrm>
          <a:custGeom>
            <a:avLst/>
            <a:gdLst>
              <a:gd name="T0" fmla="*/ 50 w 50"/>
              <a:gd name="T1" fmla="*/ 14 h 40"/>
              <a:gd name="T2" fmla="*/ 4 w 50"/>
              <a:gd name="T3" fmla="*/ 40 h 40"/>
              <a:gd name="T4" fmla="*/ 14 w 50"/>
              <a:gd name="T5" fmla="*/ 18 h 40"/>
              <a:gd name="T6" fmla="*/ 0 w 50"/>
              <a:gd name="T7" fmla="*/ 0 h 40"/>
              <a:gd name="T8" fmla="*/ 50 w 50"/>
              <a:gd name="T9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14"/>
                </a:moveTo>
                <a:lnTo>
                  <a:pt x="4" y="40"/>
                </a:lnTo>
                <a:lnTo>
                  <a:pt x="14" y="18"/>
                </a:lnTo>
                <a:lnTo>
                  <a:pt x="0" y="0"/>
                </a:lnTo>
                <a:lnTo>
                  <a:pt x="50" y="1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8" name="Freeform 18"/>
          <p:cNvSpPr>
            <a:spLocks/>
          </p:cNvSpPr>
          <p:nvPr/>
        </p:nvSpPr>
        <p:spPr bwMode="auto">
          <a:xfrm>
            <a:off x="3671189" y="3140720"/>
            <a:ext cx="79375" cy="63500"/>
          </a:xfrm>
          <a:custGeom>
            <a:avLst/>
            <a:gdLst>
              <a:gd name="T0" fmla="*/ 50 w 50"/>
              <a:gd name="T1" fmla="*/ 14 h 40"/>
              <a:gd name="T2" fmla="*/ 4 w 50"/>
              <a:gd name="T3" fmla="*/ 40 h 40"/>
              <a:gd name="T4" fmla="*/ 14 w 50"/>
              <a:gd name="T5" fmla="*/ 18 h 40"/>
              <a:gd name="T6" fmla="*/ 0 w 50"/>
              <a:gd name="T7" fmla="*/ 0 h 40"/>
              <a:gd name="T8" fmla="*/ 50 w 50"/>
              <a:gd name="T9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14"/>
                </a:moveTo>
                <a:lnTo>
                  <a:pt x="4" y="40"/>
                </a:lnTo>
                <a:lnTo>
                  <a:pt x="14" y="18"/>
                </a:lnTo>
                <a:lnTo>
                  <a:pt x="0" y="0"/>
                </a:lnTo>
                <a:lnTo>
                  <a:pt x="50" y="1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9" name="Line 19"/>
          <p:cNvSpPr>
            <a:spLocks noChangeShapeType="1"/>
          </p:cNvSpPr>
          <p:nvPr/>
        </p:nvSpPr>
        <p:spPr bwMode="auto">
          <a:xfrm>
            <a:off x="6217539" y="3594745"/>
            <a:ext cx="234950" cy="127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0" name="Freeform 20"/>
          <p:cNvSpPr>
            <a:spLocks/>
          </p:cNvSpPr>
          <p:nvPr/>
        </p:nvSpPr>
        <p:spPr bwMode="auto">
          <a:xfrm>
            <a:off x="6420739" y="3683645"/>
            <a:ext cx="79375" cy="63500"/>
          </a:xfrm>
          <a:custGeom>
            <a:avLst/>
            <a:gdLst>
              <a:gd name="T0" fmla="*/ 50 w 50"/>
              <a:gd name="T1" fmla="*/ 40 h 40"/>
              <a:gd name="T2" fmla="*/ 0 w 50"/>
              <a:gd name="T3" fmla="*/ 34 h 40"/>
              <a:gd name="T4" fmla="*/ 18 w 50"/>
              <a:gd name="T5" fmla="*/ 22 h 40"/>
              <a:gd name="T6" fmla="*/ 18 w 50"/>
              <a:gd name="T7" fmla="*/ 0 h 40"/>
              <a:gd name="T8" fmla="*/ 50 w 50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40"/>
                </a:moveTo>
                <a:lnTo>
                  <a:pt x="0" y="34"/>
                </a:lnTo>
                <a:lnTo>
                  <a:pt x="18" y="22"/>
                </a:lnTo>
                <a:lnTo>
                  <a:pt x="18" y="0"/>
                </a:lnTo>
                <a:lnTo>
                  <a:pt x="50" y="4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1" name="Freeform 21"/>
          <p:cNvSpPr>
            <a:spLocks/>
          </p:cNvSpPr>
          <p:nvPr/>
        </p:nvSpPr>
        <p:spPr bwMode="auto">
          <a:xfrm>
            <a:off x="6420739" y="3683645"/>
            <a:ext cx="79375" cy="63500"/>
          </a:xfrm>
          <a:custGeom>
            <a:avLst/>
            <a:gdLst>
              <a:gd name="T0" fmla="*/ 50 w 50"/>
              <a:gd name="T1" fmla="*/ 40 h 40"/>
              <a:gd name="T2" fmla="*/ 0 w 50"/>
              <a:gd name="T3" fmla="*/ 34 h 40"/>
              <a:gd name="T4" fmla="*/ 18 w 50"/>
              <a:gd name="T5" fmla="*/ 22 h 40"/>
              <a:gd name="T6" fmla="*/ 18 w 50"/>
              <a:gd name="T7" fmla="*/ 0 h 40"/>
              <a:gd name="T8" fmla="*/ 50 w 50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40"/>
                </a:moveTo>
                <a:lnTo>
                  <a:pt x="0" y="34"/>
                </a:lnTo>
                <a:lnTo>
                  <a:pt x="18" y="22"/>
                </a:lnTo>
                <a:lnTo>
                  <a:pt x="18" y="0"/>
                </a:lnTo>
                <a:lnTo>
                  <a:pt x="50" y="4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2" name="Rectangle 22"/>
          <p:cNvSpPr>
            <a:spLocks noChangeArrowheads="1"/>
          </p:cNvSpPr>
          <p:nvPr/>
        </p:nvSpPr>
        <p:spPr bwMode="auto">
          <a:xfrm>
            <a:off x="3541014" y="2829570"/>
            <a:ext cx="1317625" cy="1174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3" name="Rectangle 23"/>
          <p:cNvSpPr>
            <a:spLocks noChangeArrowheads="1"/>
          </p:cNvSpPr>
          <p:nvPr/>
        </p:nvSpPr>
        <p:spPr bwMode="auto">
          <a:xfrm>
            <a:off x="3601339" y="4382145"/>
            <a:ext cx="1257300" cy="2381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4" name="Rectangle 24"/>
          <p:cNvSpPr>
            <a:spLocks noChangeArrowheads="1"/>
          </p:cNvSpPr>
          <p:nvPr/>
        </p:nvSpPr>
        <p:spPr bwMode="auto">
          <a:xfrm>
            <a:off x="3483864" y="2708920"/>
            <a:ext cx="1524000" cy="2060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5" name="Rectangle 25"/>
          <p:cNvSpPr>
            <a:spLocks noChangeArrowheads="1"/>
          </p:cNvSpPr>
          <p:nvPr/>
        </p:nvSpPr>
        <p:spPr bwMode="auto">
          <a:xfrm>
            <a:off x="4258564" y="3096270"/>
            <a:ext cx="628650" cy="1076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6" name="Line 26"/>
          <p:cNvSpPr>
            <a:spLocks noChangeShapeType="1"/>
          </p:cNvSpPr>
          <p:nvPr/>
        </p:nvSpPr>
        <p:spPr bwMode="auto">
          <a:xfrm flipV="1">
            <a:off x="4020439" y="3258195"/>
            <a:ext cx="1193800" cy="3048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7" name="Freeform 27"/>
          <p:cNvSpPr>
            <a:spLocks/>
          </p:cNvSpPr>
          <p:nvPr/>
        </p:nvSpPr>
        <p:spPr bwMode="auto">
          <a:xfrm>
            <a:off x="3966464" y="3528070"/>
            <a:ext cx="82550" cy="60325"/>
          </a:xfrm>
          <a:custGeom>
            <a:avLst/>
            <a:gdLst>
              <a:gd name="T0" fmla="*/ 0 w 52"/>
              <a:gd name="T1" fmla="*/ 32 h 38"/>
              <a:gd name="T2" fmla="*/ 42 w 52"/>
              <a:gd name="T3" fmla="*/ 0 h 38"/>
              <a:gd name="T4" fmla="*/ 36 w 52"/>
              <a:gd name="T5" fmla="*/ 22 h 38"/>
              <a:gd name="T6" fmla="*/ 52 w 52"/>
              <a:gd name="T7" fmla="*/ 38 h 38"/>
              <a:gd name="T8" fmla="*/ 0 w 52"/>
              <a:gd name="T9" fmla="*/ 3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2"/>
                </a:moveTo>
                <a:lnTo>
                  <a:pt x="42" y="0"/>
                </a:lnTo>
                <a:lnTo>
                  <a:pt x="36" y="22"/>
                </a:lnTo>
                <a:lnTo>
                  <a:pt x="52" y="38"/>
                </a:lnTo>
                <a:lnTo>
                  <a:pt x="0" y="3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8" name="Freeform 28"/>
          <p:cNvSpPr>
            <a:spLocks/>
          </p:cNvSpPr>
          <p:nvPr/>
        </p:nvSpPr>
        <p:spPr bwMode="auto">
          <a:xfrm>
            <a:off x="3966464" y="3528070"/>
            <a:ext cx="82550" cy="60325"/>
          </a:xfrm>
          <a:custGeom>
            <a:avLst/>
            <a:gdLst>
              <a:gd name="T0" fmla="*/ 0 w 52"/>
              <a:gd name="T1" fmla="*/ 32 h 38"/>
              <a:gd name="T2" fmla="*/ 42 w 52"/>
              <a:gd name="T3" fmla="*/ 0 h 38"/>
              <a:gd name="T4" fmla="*/ 36 w 52"/>
              <a:gd name="T5" fmla="*/ 22 h 38"/>
              <a:gd name="T6" fmla="*/ 52 w 52"/>
              <a:gd name="T7" fmla="*/ 38 h 38"/>
              <a:gd name="T8" fmla="*/ 0 w 52"/>
              <a:gd name="T9" fmla="*/ 3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32"/>
                </a:moveTo>
                <a:lnTo>
                  <a:pt x="42" y="0"/>
                </a:lnTo>
                <a:lnTo>
                  <a:pt x="36" y="22"/>
                </a:lnTo>
                <a:lnTo>
                  <a:pt x="52" y="38"/>
                </a:lnTo>
                <a:lnTo>
                  <a:pt x="0" y="3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9" name="Freeform 29"/>
          <p:cNvSpPr>
            <a:spLocks/>
          </p:cNvSpPr>
          <p:nvPr/>
        </p:nvSpPr>
        <p:spPr bwMode="auto">
          <a:xfrm>
            <a:off x="4725289" y="4499620"/>
            <a:ext cx="323850" cy="320675"/>
          </a:xfrm>
          <a:custGeom>
            <a:avLst/>
            <a:gdLst>
              <a:gd name="T0" fmla="*/ 204 w 204"/>
              <a:gd name="T1" fmla="*/ 102 h 202"/>
              <a:gd name="T2" fmla="*/ 204 w 204"/>
              <a:gd name="T3" fmla="*/ 102 h 202"/>
              <a:gd name="T4" fmla="*/ 202 w 204"/>
              <a:gd name="T5" fmla="*/ 122 h 202"/>
              <a:gd name="T6" fmla="*/ 196 w 204"/>
              <a:gd name="T7" fmla="*/ 140 h 202"/>
              <a:gd name="T8" fmla="*/ 186 w 204"/>
              <a:gd name="T9" fmla="*/ 158 h 202"/>
              <a:gd name="T10" fmla="*/ 174 w 204"/>
              <a:gd name="T11" fmla="*/ 174 h 202"/>
              <a:gd name="T12" fmla="*/ 158 w 204"/>
              <a:gd name="T13" fmla="*/ 186 h 202"/>
              <a:gd name="T14" fmla="*/ 142 w 204"/>
              <a:gd name="T15" fmla="*/ 194 h 202"/>
              <a:gd name="T16" fmla="*/ 122 w 204"/>
              <a:gd name="T17" fmla="*/ 200 h 202"/>
              <a:gd name="T18" fmla="*/ 102 w 204"/>
              <a:gd name="T19" fmla="*/ 202 h 202"/>
              <a:gd name="T20" fmla="*/ 102 w 204"/>
              <a:gd name="T21" fmla="*/ 202 h 202"/>
              <a:gd name="T22" fmla="*/ 82 w 204"/>
              <a:gd name="T23" fmla="*/ 200 h 202"/>
              <a:gd name="T24" fmla="*/ 62 w 204"/>
              <a:gd name="T25" fmla="*/ 194 h 202"/>
              <a:gd name="T26" fmla="*/ 46 w 204"/>
              <a:gd name="T27" fmla="*/ 186 h 202"/>
              <a:gd name="T28" fmla="*/ 30 w 204"/>
              <a:gd name="T29" fmla="*/ 174 h 202"/>
              <a:gd name="T30" fmla="*/ 18 w 204"/>
              <a:gd name="T31" fmla="*/ 158 h 202"/>
              <a:gd name="T32" fmla="*/ 8 w 204"/>
              <a:gd name="T33" fmla="*/ 140 h 202"/>
              <a:gd name="T34" fmla="*/ 2 w 204"/>
              <a:gd name="T35" fmla="*/ 122 h 202"/>
              <a:gd name="T36" fmla="*/ 0 w 204"/>
              <a:gd name="T37" fmla="*/ 102 h 202"/>
              <a:gd name="T38" fmla="*/ 0 w 204"/>
              <a:gd name="T39" fmla="*/ 102 h 202"/>
              <a:gd name="T40" fmla="*/ 2 w 204"/>
              <a:gd name="T41" fmla="*/ 82 h 202"/>
              <a:gd name="T42" fmla="*/ 8 w 204"/>
              <a:gd name="T43" fmla="*/ 62 h 202"/>
              <a:gd name="T44" fmla="*/ 18 w 204"/>
              <a:gd name="T45" fmla="*/ 44 h 202"/>
              <a:gd name="T46" fmla="*/ 30 w 204"/>
              <a:gd name="T47" fmla="*/ 30 h 202"/>
              <a:gd name="T48" fmla="*/ 46 w 204"/>
              <a:gd name="T49" fmla="*/ 18 h 202"/>
              <a:gd name="T50" fmla="*/ 62 w 204"/>
              <a:gd name="T51" fmla="*/ 8 h 202"/>
              <a:gd name="T52" fmla="*/ 82 w 204"/>
              <a:gd name="T53" fmla="*/ 2 h 202"/>
              <a:gd name="T54" fmla="*/ 102 w 204"/>
              <a:gd name="T55" fmla="*/ 0 h 202"/>
              <a:gd name="T56" fmla="*/ 102 w 204"/>
              <a:gd name="T57" fmla="*/ 0 h 202"/>
              <a:gd name="T58" fmla="*/ 122 w 204"/>
              <a:gd name="T59" fmla="*/ 2 h 202"/>
              <a:gd name="T60" fmla="*/ 142 w 204"/>
              <a:gd name="T61" fmla="*/ 8 h 202"/>
              <a:gd name="T62" fmla="*/ 158 w 204"/>
              <a:gd name="T63" fmla="*/ 18 h 202"/>
              <a:gd name="T64" fmla="*/ 174 w 204"/>
              <a:gd name="T65" fmla="*/ 30 h 202"/>
              <a:gd name="T66" fmla="*/ 186 w 204"/>
              <a:gd name="T67" fmla="*/ 44 h 202"/>
              <a:gd name="T68" fmla="*/ 196 w 204"/>
              <a:gd name="T69" fmla="*/ 62 h 202"/>
              <a:gd name="T70" fmla="*/ 202 w 204"/>
              <a:gd name="T71" fmla="*/ 82 h 202"/>
              <a:gd name="T72" fmla="*/ 204 w 204"/>
              <a:gd name="T73" fmla="*/ 1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02">
                <a:moveTo>
                  <a:pt x="204" y="102"/>
                </a:moveTo>
                <a:lnTo>
                  <a:pt x="204" y="102"/>
                </a:lnTo>
                <a:lnTo>
                  <a:pt x="202" y="122"/>
                </a:lnTo>
                <a:lnTo>
                  <a:pt x="196" y="140"/>
                </a:lnTo>
                <a:lnTo>
                  <a:pt x="186" y="158"/>
                </a:lnTo>
                <a:lnTo>
                  <a:pt x="174" y="174"/>
                </a:lnTo>
                <a:lnTo>
                  <a:pt x="158" y="186"/>
                </a:lnTo>
                <a:lnTo>
                  <a:pt x="142" y="194"/>
                </a:lnTo>
                <a:lnTo>
                  <a:pt x="122" y="200"/>
                </a:lnTo>
                <a:lnTo>
                  <a:pt x="102" y="202"/>
                </a:lnTo>
                <a:lnTo>
                  <a:pt x="102" y="202"/>
                </a:lnTo>
                <a:lnTo>
                  <a:pt x="82" y="200"/>
                </a:lnTo>
                <a:lnTo>
                  <a:pt x="62" y="194"/>
                </a:lnTo>
                <a:lnTo>
                  <a:pt x="46" y="186"/>
                </a:lnTo>
                <a:lnTo>
                  <a:pt x="30" y="174"/>
                </a:lnTo>
                <a:lnTo>
                  <a:pt x="18" y="158"/>
                </a:lnTo>
                <a:lnTo>
                  <a:pt x="8" y="140"/>
                </a:lnTo>
                <a:lnTo>
                  <a:pt x="2" y="122"/>
                </a:lnTo>
                <a:lnTo>
                  <a:pt x="0" y="102"/>
                </a:lnTo>
                <a:lnTo>
                  <a:pt x="0" y="102"/>
                </a:lnTo>
                <a:lnTo>
                  <a:pt x="2" y="82"/>
                </a:lnTo>
                <a:lnTo>
                  <a:pt x="8" y="62"/>
                </a:lnTo>
                <a:lnTo>
                  <a:pt x="18" y="44"/>
                </a:lnTo>
                <a:lnTo>
                  <a:pt x="30" y="30"/>
                </a:lnTo>
                <a:lnTo>
                  <a:pt x="46" y="18"/>
                </a:lnTo>
                <a:lnTo>
                  <a:pt x="62" y="8"/>
                </a:lnTo>
                <a:lnTo>
                  <a:pt x="82" y="2"/>
                </a:lnTo>
                <a:lnTo>
                  <a:pt x="102" y="0"/>
                </a:lnTo>
                <a:lnTo>
                  <a:pt x="102" y="0"/>
                </a:lnTo>
                <a:lnTo>
                  <a:pt x="122" y="2"/>
                </a:lnTo>
                <a:lnTo>
                  <a:pt x="142" y="8"/>
                </a:lnTo>
                <a:lnTo>
                  <a:pt x="158" y="18"/>
                </a:lnTo>
                <a:lnTo>
                  <a:pt x="174" y="30"/>
                </a:lnTo>
                <a:lnTo>
                  <a:pt x="186" y="44"/>
                </a:lnTo>
                <a:lnTo>
                  <a:pt x="196" y="62"/>
                </a:lnTo>
                <a:lnTo>
                  <a:pt x="202" y="82"/>
                </a:lnTo>
                <a:lnTo>
                  <a:pt x="20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0" name="Freeform 30"/>
          <p:cNvSpPr>
            <a:spLocks/>
          </p:cNvSpPr>
          <p:nvPr/>
        </p:nvSpPr>
        <p:spPr bwMode="auto">
          <a:xfrm>
            <a:off x="4725289" y="4499620"/>
            <a:ext cx="323850" cy="320675"/>
          </a:xfrm>
          <a:custGeom>
            <a:avLst/>
            <a:gdLst>
              <a:gd name="T0" fmla="*/ 204 w 204"/>
              <a:gd name="T1" fmla="*/ 102 h 202"/>
              <a:gd name="T2" fmla="*/ 204 w 204"/>
              <a:gd name="T3" fmla="*/ 102 h 202"/>
              <a:gd name="T4" fmla="*/ 202 w 204"/>
              <a:gd name="T5" fmla="*/ 122 h 202"/>
              <a:gd name="T6" fmla="*/ 196 w 204"/>
              <a:gd name="T7" fmla="*/ 140 h 202"/>
              <a:gd name="T8" fmla="*/ 186 w 204"/>
              <a:gd name="T9" fmla="*/ 158 h 202"/>
              <a:gd name="T10" fmla="*/ 174 w 204"/>
              <a:gd name="T11" fmla="*/ 174 h 202"/>
              <a:gd name="T12" fmla="*/ 158 w 204"/>
              <a:gd name="T13" fmla="*/ 186 h 202"/>
              <a:gd name="T14" fmla="*/ 142 w 204"/>
              <a:gd name="T15" fmla="*/ 194 h 202"/>
              <a:gd name="T16" fmla="*/ 122 w 204"/>
              <a:gd name="T17" fmla="*/ 200 h 202"/>
              <a:gd name="T18" fmla="*/ 102 w 204"/>
              <a:gd name="T19" fmla="*/ 202 h 202"/>
              <a:gd name="T20" fmla="*/ 102 w 204"/>
              <a:gd name="T21" fmla="*/ 202 h 202"/>
              <a:gd name="T22" fmla="*/ 82 w 204"/>
              <a:gd name="T23" fmla="*/ 200 h 202"/>
              <a:gd name="T24" fmla="*/ 62 w 204"/>
              <a:gd name="T25" fmla="*/ 194 h 202"/>
              <a:gd name="T26" fmla="*/ 46 w 204"/>
              <a:gd name="T27" fmla="*/ 186 h 202"/>
              <a:gd name="T28" fmla="*/ 30 w 204"/>
              <a:gd name="T29" fmla="*/ 174 h 202"/>
              <a:gd name="T30" fmla="*/ 18 w 204"/>
              <a:gd name="T31" fmla="*/ 158 h 202"/>
              <a:gd name="T32" fmla="*/ 8 w 204"/>
              <a:gd name="T33" fmla="*/ 140 h 202"/>
              <a:gd name="T34" fmla="*/ 2 w 204"/>
              <a:gd name="T35" fmla="*/ 122 h 202"/>
              <a:gd name="T36" fmla="*/ 0 w 204"/>
              <a:gd name="T37" fmla="*/ 102 h 202"/>
              <a:gd name="T38" fmla="*/ 0 w 204"/>
              <a:gd name="T39" fmla="*/ 102 h 202"/>
              <a:gd name="T40" fmla="*/ 2 w 204"/>
              <a:gd name="T41" fmla="*/ 82 h 202"/>
              <a:gd name="T42" fmla="*/ 8 w 204"/>
              <a:gd name="T43" fmla="*/ 62 h 202"/>
              <a:gd name="T44" fmla="*/ 18 w 204"/>
              <a:gd name="T45" fmla="*/ 44 h 202"/>
              <a:gd name="T46" fmla="*/ 30 w 204"/>
              <a:gd name="T47" fmla="*/ 30 h 202"/>
              <a:gd name="T48" fmla="*/ 46 w 204"/>
              <a:gd name="T49" fmla="*/ 18 h 202"/>
              <a:gd name="T50" fmla="*/ 62 w 204"/>
              <a:gd name="T51" fmla="*/ 8 h 202"/>
              <a:gd name="T52" fmla="*/ 82 w 204"/>
              <a:gd name="T53" fmla="*/ 2 h 202"/>
              <a:gd name="T54" fmla="*/ 102 w 204"/>
              <a:gd name="T55" fmla="*/ 0 h 202"/>
              <a:gd name="T56" fmla="*/ 102 w 204"/>
              <a:gd name="T57" fmla="*/ 0 h 202"/>
              <a:gd name="T58" fmla="*/ 122 w 204"/>
              <a:gd name="T59" fmla="*/ 2 h 202"/>
              <a:gd name="T60" fmla="*/ 142 w 204"/>
              <a:gd name="T61" fmla="*/ 8 h 202"/>
              <a:gd name="T62" fmla="*/ 158 w 204"/>
              <a:gd name="T63" fmla="*/ 18 h 202"/>
              <a:gd name="T64" fmla="*/ 174 w 204"/>
              <a:gd name="T65" fmla="*/ 30 h 202"/>
              <a:gd name="T66" fmla="*/ 186 w 204"/>
              <a:gd name="T67" fmla="*/ 44 h 202"/>
              <a:gd name="T68" fmla="*/ 196 w 204"/>
              <a:gd name="T69" fmla="*/ 62 h 202"/>
              <a:gd name="T70" fmla="*/ 202 w 204"/>
              <a:gd name="T71" fmla="*/ 82 h 202"/>
              <a:gd name="T72" fmla="*/ 204 w 204"/>
              <a:gd name="T73" fmla="*/ 1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02">
                <a:moveTo>
                  <a:pt x="204" y="102"/>
                </a:moveTo>
                <a:lnTo>
                  <a:pt x="204" y="102"/>
                </a:lnTo>
                <a:lnTo>
                  <a:pt x="202" y="122"/>
                </a:lnTo>
                <a:lnTo>
                  <a:pt x="196" y="140"/>
                </a:lnTo>
                <a:lnTo>
                  <a:pt x="186" y="158"/>
                </a:lnTo>
                <a:lnTo>
                  <a:pt x="174" y="174"/>
                </a:lnTo>
                <a:lnTo>
                  <a:pt x="158" y="186"/>
                </a:lnTo>
                <a:lnTo>
                  <a:pt x="142" y="194"/>
                </a:lnTo>
                <a:lnTo>
                  <a:pt x="122" y="200"/>
                </a:lnTo>
                <a:lnTo>
                  <a:pt x="102" y="202"/>
                </a:lnTo>
                <a:lnTo>
                  <a:pt x="102" y="202"/>
                </a:lnTo>
                <a:lnTo>
                  <a:pt x="82" y="200"/>
                </a:lnTo>
                <a:lnTo>
                  <a:pt x="62" y="194"/>
                </a:lnTo>
                <a:lnTo>
                  <a:pt x="46" y="186"/>
                </a:lnTo>
                <a:lnTo>
                  <a:pt x="30" y="174"/>
                </a:lnTo>
                <a:lnTo>
                  <a:pt x="18" y="158"/>
                </a:lnTo>
                <a:lnTo>
                  <a:pt x="8" y="140"/>
                </a:lnTo>
                <a:lnTo>
                  <a:pt x="2" y="122"/>
                </a:lnTo>
                <a:lnTo>
                  <a:pt x="0" y="102"/>
                </a:lnTo>
                <a:lnTo>
                  <a:pt x="0" y="102"/>
                </a:lnTo>
                <a:lnTo>
                  <a:pt x="2" y="82"/>
                </a:lnTo>
                <a:lnTo>
                  <a:pt x="8" y="62"/>
                </a:lnTo>
                <a:lnTo>
                  <a:pt x="18" y="44"/>
                </a:lnTo>
                <a:lnTo>
                  <a:pt x="30" y="30"/>
                </a:lnTo>
                <a:lnTo>
                  <a:pt x="46" y="18"/>
                </a:lnTo>
                <a:lnTo>
                  <a:pt x="62" y="8"/>
                </a:lnTo>
                <a:lnTo>
                  <a:pt x="82" y="2"/>
                </a:lnTo>
                <a:lnTo>
                  <a:pt x="102" y="0"/>
                </a:lnTo>
                <a:lnTo>
                  <a:pt x="102" y="0"/>
                </a:lnTo>
                <a:lnTo>
                  <a:pt x="122" y="2"/>
                </a:lnTo>
                <a:lnTo>
                  <a:pt x="142" y="8"/>
                </a:lnTo>
                <a:lnTo>
                  <a:pt x="158" y="18"/>
                </a:lnTo>
                <a:lnTo>
                  <a:pt x="174" y="30"/>
                </a:lnTo>
                <a:lnTo>
                  <a:pt x="186" y="44"/>
                </a:lnTo>
                <a:lnTo>
                  <a:pt x="196" y="62"/>
                </a:lnTo>
                <a:lnTo>
                  <a:pt x="202" y="82"/>
                </a:lnTo>
                <a:lnTo>
                  <a:pt x="204" y="10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1" name="Freeform 31"/>
          <p:cNvSpPr>
            <a:spLocks/>
          </p:cNvSpPr>
          <p:nvPr/>
        </p:nvSpPr>
        <p:spPr bwMode="auto">
          <a:xfrm>
            <a:off x="4725289" y="4499620"/>
            <a:ext cx="323850" cy="320675"/>
          </a:xfrm>
          <a:custGeom>
            <a:avLst/>
            <a:gdLst>
              <a:gd name="T0" fmla="*/ 204 w 204"/>
              <a:gd name="T1" fmla="*/ 102 h 202"/>
              <a:gd name="T2" fmla="*/ 204 w 204"/>
              <a:gd name="T3" fmla="*/ 102 h 202"/>
              <a:gd name="T4" fmla="*/ 202 w 204"/>
              <a:gd name="T5" fmla="*/ 122 h 202"/>
              <a:gd name="T6" fmla="*/ 196 w 204"/>
              <a:gd name="T7" fmla="*/ 140 h 202"/>
              <a:gd name="T8" fmla="*/ 186 w 204"/>
              <a:gd name="T9" fmla="*/ 158 h 202"/>
              <a:gd name="T10" fmla="*/ 174 w 204"/>
              <a:gd name="T11" fmla="*/ 174 h 202"/>
              <a:gd name="T12" fmla="*/ 158 w 204"/>
              <a:gd name="T13" fmla="*/ 186 h 202"/>
              <a:gd name="T14" fmla="*/ 142 w 204"/>
              <a:gd name="T15" fmla="*/ 194 h 202"/>
              <a:gd name="T16" fmla="*/ 122 w 204"/>
              <a:gd name="T17" fmla="*/ 200 h 202"/>
              <a:gd name="T18" fmla="*/ 102 w 204"/>
              <a:gd name="T19" fmla="*/ 202 h 202"/>
              <a:gd name="T20" fmla="*/ 102 w 204"/>
              <a:gd name="T21" fmla="*/ 202 h 202"/>
              <a:gd name="T22" fmla="*/ 82 w 204"/>
              <a:gd name="T23" fmla="*/ 200 h 202"/>
              <a:gd name="T24" fmla="*/ 62 w 204"/>
              <a:gd name="T25" fmla="*/ 194 h 202"/>
              <a:gd name="T26" fmla="*/ 46 w 204"/>
              <a:gd name="T27" fmla="*/ 186 h 202"/>
              <a:gd name="T28" fmla="*/ 30 w 204"/>
              <a:gd name="T29" fmla="*/ 174 h 202"/>
              <a:gd name="T30" fmla="*/ 18 w 204"/>
              <a:gd name="T31" fmla="*/ 158 h 202"/>
              <a:gd name="T32" fmla="*/ 8 w 204"/>
              <a:gd name="T33" fmla="*/ 140 h 202"/>
              <a:gd name="T34" fmla="*/ 2 w 204"/>
              <a:gd name="T35" fmla="*/ 122 h 202"/>
              <a:gd name="T36" fmla="*/ 0 w 204"/>
              <a:gd name="T37" fmla="*/ 102 h 202"/>
              <a:gd name="T38" fmla="*/ 0 w 204"/>
              <a:gd name="T39" fmla="*/ 102 h 202"/>
              <a:gd name="T40" fmla="*/ 2 w 204"/>
              <a:gd name="T41" fmla="*/ 82 h 202"/>
              <a:gd name="T42" fmla="*/ 8 w 204"/>
              <a:gd name="T43" fmla="*/ 62 h 202"/>
              <a:gd name="T44" fmla="*/ 18 w 204"/>
              <a:gd name="T45" fmla="*/ 44 h 202"/>
              <a:gd name="T46" fmla="*/ 30 w 204"/>
              <a:gd name="T47" fmla="*/ 30 h 202"/>
              <a:gd name="T48" fmla="*/ 46 w 204"/>
              <a:gd name="T49" fmla="*/ 18 h 202"/>
              <a:gd name="T50" fmla="*/ 62 w 204"/>
              <a:gd name="T51" fmla="*/ 8 h 202"/>
              <a:gd name="T52" fmla="*/ 82 w 204"/>
              <a:gd name="T53" fmla="*/ 2 h 202"/>
              <a:gd name="T54" fmla="*/ 102 w 204"/>
              <a:gd name="T55" fmla="*/ 0 h 202"/>
              <a:gd name="T56" fmla="*/ 102 w 204"/>
              <a:gd name="T57" fmla="*/ 0 h 202"/>
              <a:gd name="T58" fmla="*/ 122 w 204"/>
              <a:gd name="T59" fmla="*/ 2 h 202"/>
              <a:gd name="T60" fmla="*/ 142 w 204"/>
              <a:gd name="T61" fmla="*/ 8 h 202"/>
              <a:gd name="T62" fmla="*/ 158 w 204"/>
              <a:gd name="T63" fmla="*/ 18 h 202"/>
              <a:gd name="T64" fmla="*/ 174 w 204"/>
              <a:gd name="T65" fmla="*/ 30 h 202"/>
              <a:gd name="T66" fmla="*/ 186 w 204"/>
              <a:gd name="T67" fmla="*/ 44 h 202"/>
              <a:gd name="T68" fmla="*/ 196 w 204"/>
              <a:gd name="T69" fmla="*/ 62 h 202"/>
              <a:gd name="T70" fmla="*/ 202 w 204"/>
              <a:gd name="T71" fmla="*/ 82 h 202"/>
              <a:gd name="T72" fmla="*/ 204 w 204"/>
              <a:gd name="T73" fmla="*/ 102 h 202"/>
              <a:gd name="T74" fmla="*/ 204 w 204"/>
              <a:gd name="T75" fmla="*/ 1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4" h="202">
                <a:moveTo>
                  <a:pt x="204" y="102"/>
                </a:moveTo>
                <a:lnTo>
                  <a:pt x="204" y="102"/>
                </a:lnTo>
                <a:lnTo>
                  <a:pt x="202" y="122"/>
                </a:lnTo>
                <a:lnTo>
                  <a:pt x="196" y="140"/>
                </a:lnTo>
                <a:lnTo>
                  <a:pt x="186" y="158"/>
                </a:lnTo>
                <a:lnTo>
                  <a:pt x="174" y="174"/>
                </a:lnTo>
                <a:lnTo>
                  <a:pt x="158" y="186"/>
                </a:lnTo>
                <a:lnTo>
                  <a:pt x="142" y="194"/>
                </a:lnTo>
                <a:lnTo>
                  <a:pt x="122" y="200"/>
                </a:lnTo>
                <a:lnTo>
                  <a:pt x="102" y="202"/>
                </a:lnTo>
                <a:lnTo>
                  <a:pt x="102" y="202"/>
                </a:lnTo>
                <a:lnTo>
                  <a:pt x="82" y="200"/>
                </a:lnTo>
                <a:lnTo>
                  <a:pt x="62" y="194"/>
                </a:lnTo>
                <a:lnTo>
                  <a:pt x="46" y="186"/>
                </a:lnTo>
                <a:lnTo>
                  <a:pt x="30" y="174"/>
                </a:lnTo>
                <a:lnTo>
                  <a:pt x="18" y="158"/>
                </a:lnTo>
                <a:lnTo>
                  <a:pt x="8" y="140"/>
                </a:lnTo>
                <a:lnTo>
                  <a:pt x="2" y="122"/>
                </a:lnTo>
                <a:lnTo>
                  <a:pt x="0" y="102"/>
                </a:lnTo>
                <a:lnTo>
                  <a:pt x="0" y="102"/>
                </a:lnTo>
                <a:lnTo>
                  <a:pt x="2" y="82"/>
                </a:lnTo>
                <a:lnTo>
                  <a:pt x="8" y="62"/>
                </a:lnTo>
                <a:lnTo>
                  <a:pt x="18" y="44"/>
                </a:lnTo>
                <a:lnTo>
                  <a:pt x="30" y="30"/>
                </a:lnTo>
                <a:lnTo>
                  <a:pt x="46" y="18"/>
                </a:lnTo>
                <a:lnTo>
                  <a:pt x="62" y="8"/>
                </a:lnTo>
                <a:lnTo>
                  <a:pt x="82" y="2"/>
                </a:lnTo>
                <a:lnTo>
                  <a:pt x="102" y="0"/>
                </a:lnTo>
                <a:lnTo>
                  <a:pt x="102" y="0"/>
                </a:lnTo>
                <a:lnTo>
                  <a:pt x="122" y="2"/>
                </a:lnTo>
                <a:lnTo>
                  <a:pt x="142" y="8"/>
                </a:lnTo>
                <a:lnTo>
                  <a:pt x="158" y="18"/>
                </a:lnTo>
                <a:lnTo>
                  <a:pt x="174" y="30"/>
                </a:lnTo>
                <a:lnTo>
                  <a:pt x="186" y="44"/>
                </a:lnTo>
                <a:lnTo>
                  <a:pt x="196" y="62"/>
                </a:lnTo>
                <a:lnTo>
                  <a:pt x="202" y="82"/>
                </a:lnTo>
                <a:lnTo>
                  <a:pt x="204" y="102"/>
                </a:lnTo>
                <a:lnTo>
                  <a:pt x="204" y="10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2" name="Line 32"/>
          <p:cNvSpPr>
            <a:spLocks noChangeShapeType="1"/>
          </p:cNvSpPr>
          <p:nvPr/>
        </p:nvSpPr>
        <p:spPr bwMode="auto">
          <a:xfrm>
            <a:off x="5118989" y="4680595"/>
            <a:ext cx="3365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3" name="Freeform 33"/>
          <p:cNvSpPr>
            <a:spLocks/>
          </p:cNvSpPr>
          <p:nvPr/>
        </p:nvSpPr>
        <p:spPr bwMode="auto">
          <a:xfrm>
            <a:off x="5065014" y="4648845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8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4" name="Freeform 34"/>
          <p:cNvSpPr>
            <a:spLocks/>
          </p:cNvSpPr>
          <p:nvPr/>
        </p:nvSpPr>
        <p:spPr bwMode="auto">
          <a:xfrm>
            <a:off x="5065014" y="4648845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8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5" name="Line 35"/>
          <p:cNvSpPr>
            <a:spLocks noChangeShapeType="1"/>
          </p:cNvSpPr>
          <p:nvPr/>
        </p:nvSpPr>
        <p:spPr bwMode="auto">
          <a:xfrm>
            <a:off x="2966339" y="4712345"/>
            <a:ext cx="7683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6" name="Freeform 36"/>
          <p:cNvSpPr>
            <a:spLocks/>
          </p:cNvSpPr>
          <p:nvPr/>
        </p:nvSpPr>
        <p:spPr bwMode="auto">
          <a:xfrm>
            <a:off x="3712464" y="468377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7" name="Freeform 37"/>
          <p:cNvSpPr>
            <a:spLocks/>
          </p:cNvSpPr>
          <p:nvPr/>
        </p:nvSpPr>
        <p:spPr bwMode="auto">
          <a:xfrm>
            <a:off x="3712464" y="468377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7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8" name="Rectangle 38"/>
          <p:cNvSpPr>
            <a:spLocks noChangeArrowheads="1"/>
          </p:cNvSpPr>
          <p:nvPr/>
        </p:nvSpPr>
        <p:spPr bwMode="auto">
          <a:xfrm>
            <a:off x="2118614" y="3061345"/>
            <a:ext cx="8832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Titres et sous-titres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gros caractères,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un titre plein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61" name="Rectangle 61"/>
          <p:cNvSpPr>
            <a:spLocks noChangeArrowheads="1"/>
          </p:cNvSpPr>
          <p:nvPr/>
        </p:nvSpPr>
        <p:spPr bwMode="auto">
          <a:xfrm>
            <a:off x="2118614" y="3588395"/>
            <a:ext cx="89607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marge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autorise ensuite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tout type de reliure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84" name="Rectangle 84"/>
          <p:cNvSpPr>
            <a:spLocks noChangeArrowheads="1"/>
          </p:cNvSpPr>
          <p:nvPr/>
        </p:nvSpPr>
        <p:spPr bwMode="auto">
          <a:xfrm>
            <a:off x="2118614" y="4280545"/>
            <a:ext cx="118301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noms du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 son cabinet (logo…)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doivent être mentionnés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chaque page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24" name="Rectangle 124"/>
          <p:cNvSpPr>
            <a:spLocks noChangeArrowheads="1"/>
          </p:cNvSpPr>
          <p:nvPr/>
        </p:nvSpPr>
        <p:spPr bwMode="auto">
          <a:xfrm>
            <a:off x="5296789" y="2937520"/>
            <a:ext cx="186749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Corps du texte : Police 10 ou 12,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 Arial ou </a:t>
            </a:r>
            <a:r>
              <a:rPr lang="fr-FR" altLang="fr-FR" sz="8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Verdana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pas choisir un interligne trop faible.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L’utilisation de lettrines renforce l’impact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donne un caractère plus professionnel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98" name="Rectangle 198"/>
          <p:cNvSpPr>
            <a:spLocks noChangeArrowheads="1"/>
          </p:cNvSpPr>
          <p:nvPr/>
        </p:nvSpPr>
        <p:spPr bwMode="auto">
          <a:xfrm>
            <a:off x="5538089" y="4553595"/>
            <a:ext cx="147316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Numérotation des pages.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convient d’éviter le recto verso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85" name="Rectangle 221"/>
          <p:cNvSpPr>
            <a:spLocks noChangeArrowheads="1"/>
          </p:cNvSpPr>
          <p:nvPr/>
        </p:nvSpPr>
        <p:spPr bwMode="auto">
          <a:xfrm>
            <a:off x="5655564" y="3823345"/>
            <a:ext cx="61715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Schémas,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logigrammes,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92" name="Rectangle 228"/>
          <p:cNvSpPr>
            <a:spLocks noChangeArrowheads="1"/>
          </p:cNvSpPr>
          <p:nvPr/>
        </p:nvSpPr>
        <p:spPr bwMode="auto">
          <a:xfrm>
            <a:off x="3591814" y="2842270"/>
            <a:ext cx="17953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Titre</a:t>
            </a:r>
            <a:endParaRPr kumimoji="0" lang="fr-FR" altLang="fr-FR" sz="7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95" name="Rectangle 231"/>
          <p:cNvSpPr>
            <a:spLocks noChangeArrowheads="1"/>
          </p:cNvSpPr>
          <p:nvPr/>
        </p:nvSpPr>
        <p:spPr bwMode="auto">
          <a:xfrm>
            <a:off x="3642614" y="2997845"/>
            <a:ext cx="384721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Sous-titre</a:t>
            </a:r>
            <a:endParaRPr kumimoji="0" lang="fr-FR" altLang="fr-FR" sz="7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0" name="Rectangle 236"/>
          <p:cNvSpPr>
            <a:spLocks noChangeArrowheads="1"/>
          </p:cNvSpPr>
          <p:nvPr/>
        </p:nvSpPr>
        <p:spPr bwMode="auto">
          <a:xfrm>
            <a:off x="3642614" y="4277370"/>
            <a:ext cx="384721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Sous-titre</a:t>
            </a:r>
            <a:endParaRPr kumimoji="0" lang="fr-FR" altLang="fr-FR" sz="7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5" name="Rectangle 241"/>
          <p:cNvSpPr>
            <a:spLocks noChangeArrowheads="1"/>
          </p:cNvSpPr>
          <p:nvPr/>
        </p:nvSpPr>
        <p:spPr bwMode="auto">
          <a:xfrm>
            <a:off x="4798314" y="4639320"/>
            <a:ext cx="150682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4/25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6966390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6503990"/>
            <a:ext cx="4464496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RÉUTILISATION DES PLANCHES DE PRÉSENTATION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384818"/>
                <a:ext cx="6897363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COMPLÉMENTARITÉ ENTRE RAPPORT DE MISSION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ET SUPPORT DE PRÉSENTATION ORALE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674938" y="1581150"/>
            <a:ext cx="1647825" cy="2292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674938" y="1581150"/>
            <a:ext cx="1647825" cy="2292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1512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00363" y="1681545"/>
            <a:ext cx="1228725" cy="919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reeform 9"/>
          <p:cNvSpPr>
            <a:spLocks/>
          </p:cNvSpPr>
          <p:nvPr/>
        </p:nvSpPr>
        <p:spPr bwMode="auto">
          <a:xfrm>
            <a:off x="5767388" y="3629025"/>
            <a:ext cx="82550" cy="95250"/>
          </a:xfrm>
          <a:custGeom>
            <a:avLst/>
            <a:gdLst>
              <a:gd name="T0" fmla="*/ 8 w 52"/>
              <a:gd name="T1" fmla="*/ 0 h 60"/>
              <a:gd name="T2" fmla="*/ 0 w 52"/>
              <a:gd name="T3" fmla="*/ 60 h 60"/>
              <a:gd name="T4" fmla="*/ 52 w 52"/>
              <a:gd name="T5" fmla="*/ 30 h 60"/>
              <a:gd name="T6" fmla="*/ 8 w 52"/>
              <a:gd name="T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60">
                <a:moveTo>
                  <a:pt x="8" y="0"/>
                </a:moveTo>
                <a:lnTo>
                  <a:pt x="0" y="60"/>
                </a:lnTo>
                <a:lnTo>
                  <a:pt x="52" y="30"/>
                </a:lnTo>
                <a:lnTo>
                  <a:pt x="8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767388" y="3629025"/>
            <a:ext cx="82550" cy="95250"/>
          </a:xfrm>
          <a:custGeom>
            <a:avLst/>
            <a:gdLst>
              <a:gd name="T0" fmla="*/ 8 w 52"/>
              <a:gd name="T1" fmla="*/ 0 h 60"/>
              <a:gd name="T2" fmla="*/ 0 w 52"/>
              <a:gd name="T3" fmla="*/ 60 h 60"/>
              <a:gd name="T4" fmla="*/ 52 w 52"/>
              <a:gd name="T5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" h="60">
                <a:moveTo>
                  <a:pt x="8" y="0"/>
                </a:moveTo>
                <a:lnTo>
                  <a:pt x="0" y="60"/>
                </a:lnTo>
                <a:lnTo>
                  <a:pt x="52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167313" y="3175000"/>
            <a:ext cx="92075" cy="88900"/>
          </a:xfrm>
          <a:custGeom>
            <a:avLst/>
            <a:gdLst>
              <a:gd name="T0" fmla="*/ 54 w 58"/>
              <a:gd name="T1" fmla="*/ 0 h 56"/>
              <a:gd name="T2" fmla="*/ 0 w 58"/>
              <a:gd name="T3" fmla="*/ 32 h 56"/>
              <a:gd name="T4" fmla="*/ 58 w 58"/>
              <a:gd name="T5" fmla="*/ 56 h 56"/>
              <a:gd name="T6" fmla="*/ 54 w 58"/>
              <a:gd name="T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" h="56">
                <a:moveTo>
                  <a:pt x="54" y="0"/>
                </a:moveTo>
                <a:lnTo>
                  <a:pt x="0" y="32"/>
                </a:lnTo>
                <a:lnTo>
                  <a:pt x="58" y="56"/>
                </a:lnTo>
                <a:lnTo>
                  <a:pt x="5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5167313" y="3175000"/>
            <a:ext cx="92075" cy="88900"/>
          </a:xfrm>
          <a:custGeom>
            <a:avLst/>
            <a:gdLst>
              <a:gd name="T0" fmla="*/ 54 w 58"/>
              <a:gd name="T1" fmla="*/ 0 h 56"/>
              <a:gd name="T2" fmla="*/ 0 w 58"/>
              <a:gd name="T3" fmla="*/ 32 h 56"/>
              <a:gd name="T4" fmla="*/ 58 w 58"/>
              <a:gd name="T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" h="56">
                <a:moveTo>
                  <a:pt x="54" y="0"/>
                </a:moveTo>
                <a:lnTo>
                  <a:pt x="0" y="32"/>
                </a:lnTo>
                <a:lnTo>
                  <a:pt x="58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5227638" y="4584700"/>
            <a:ext cx="95250" cy="88900"/>
          </a:xfrm>
          <a:custGeom>
            <a:avLst/>
            <a:gdLst>
              <a:gd name="T0" fmla="*/ 6 w 60"/>
              <a:gd name="T1" fmla="*/ 56 h 56"/>
              <a:gd name="T2" fmla="*/ 60 w 60"/>
              <a:gd name="T3" fmla="*/ 24 h 56"/>
              <a:gd name="T4" fmla="*/ 0 w 60"/>
              <a:gd name="T5" fmla="*/ 0 h 56"/>
              <a:gd name="T6" fmla="*/ 6 w 60"/>
              <a:gd name="T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" h="56">
                <a:moveTo>
                  <a:pt x="6" y="56"/>
                </a:moveTo>
                <a:lnTo>
                  <a:pt x="60" y="24"/>
                </a:lnTo>
                <a:lnTo>
                  <a:pt x="0" y="0"/>
                </a:lnTo>
                <a:lnTo>
                  <a:pt x="6" y="56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5227638" y="4584700"/>
            <a:ext cx="95250" cy="88900"/>
          </a:xfrm>
          <a:custGeom>
            <a:avLst/>
            <a:gdLst>
              <a:gd name="T0" fmla="*/ 6 w 60"/>
              <a:gd name="T1" fmla="*/ 56 h 56"/>
              <a:gd name="T2" fmla="*/ 60 w 60"/>
              <a:gd name="T3" fmla="*/ 24 h 56"/>
              <a:gd name="T4" fmla="*/ 0 w 60"/>
              <a:gd name="T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" h="56">
                <a:moveTo>
                  <a:pt x="6" y="56"/>
                </a:moveTo>
                <a:lnTo>
                  <a:pt x="60" y="2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5"/>
          <p:cNvSpPr>
            <a:spLocks noChangeArrowheads="1"/>
          </p:cNvSpPr>
          <p:nvPr/>
        </p:nvSpPr>
        <p:spPr bwMode="auto">
          <a:xfrm>
            <a:off x="2916238" y="1692275"/>
            <a:ext cx="1200150" cy="8794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3525838" y="2181225"/>
            <a:ext cx="1644650" cy="22891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7"/>
          <p:cNvSpPr>
            <a:spLocks noChangeArrowheads="1"/>
          </p:cNvSpPr>
          <p:nvPr/>
        </p:nvSpPr>
        <p:spPr bwMode="auto">
          <a:xfrm>
            <a:off x="3525838" y="2181225"/>
            <a:ext cx="1644650" cy="2289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8"/>
          <p:cNvSpPr>
            <a:spLocks noChangeArrowheads="1"/>
          </p:cNvSpPr>
          <p:nvPr/>
        </p:nvSpPr>
        <p:spPr bwMode="auto">
          <a:xfrm>
            <a:off x="3675063" y="2327275"/>
            <a:ext cx="1644650" cy="2292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9"/>
          <p:cNvSpPr>
            <a:spLocks noChangeArrowheads="1"/>
          </p:cNvSpPr>
          <p:nvPr/>
        </p:nvSpPr>
        <p:spPr bwMode="auto">
          <a:xfrm>
            <a:off x="3675063" y="2327275"/>
            <a:ext cx="1644650" cy="2292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20"/>
          <p:cNvSpPr>
            <a:spLocks noChangeArrowheads="1"/>
          </p:cNvSpPr>
          <p:nvPr/>
        </p:nvSpPr>
        <p:spPr bwMode="auto">
          <a:xfrm>
            <a:off x="2843213" y="2527300"/>
            <a:ext cx="1641475" cy="2292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1"/>
          <p:cNvSpPr>
            <a:spLocks noChangeArrowheads="1"/>
          </p:cNvSpPr>
          <p:nvPr/>
        </p:nvSpPr>
        <p:spPr bwMode="auto">
          <a:xfrm>
            <a:off x="2843213" y="2527300"/>
            <a:ext cx="1641475" cy="2292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1526" name="Picture 2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116263" y="3235333"/>
            <a:ext cx="1171575" cy="879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Rectangle 23"/>
          <p:cNvSpPr>
            <a:spLocks noChangeArrowheads="1"/>
          </p:cNvSpPr>
          <p:nvPr/>
        </p:nvSpPr>
        <p:spPr bwMode="auto">
          <a:xfrm>
            <a:off x="3132138" y="3241675"/>
            <a:ext cx="1136650" cy="9175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1528" name="Picture 2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6988" y="3956050"/>
            <a:ext cx="1228725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5"/>
          <p:cNvSpPr>
            <a:spLocks noChangeArrowheads="1"/>
          </p:cNvSpPr>
          <p:nvPr/>
        </p:nvSpPr>
        <p:spPr bwMode="auto">
          <a:xfrm>
            <a:off x="3973513" y="2625725"/>
            <a:ext cx="1644650" cy="22923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26"/>
          <p:cNvSpPr>
            <a:spLocks noChangeArrowheads="1"/>
          </p:cNvSpPr>
          <p:nvPr/>
        </p:nvSpPr>
        <p:spPr bwMode="auto">
          <a:xfrm>
            <a:off x="3973513" y="2625725"/>
            <a:ext cx="1644650" cy="2292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7"/>
          <p:cNvSpPr>
            <a:spLocks noChangeArrowheads="1"/>
          </p:cNvSpPr>
          <p:nvPr/>
        </p:nvSpPr>
        <p:spPr bwMode="auto">
          <a:xfrm>
            <a:off x="4122738" y="2778125"/>
            <a:ext cx="1644650" cy="229235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4" name="Rectangle 28"/>
          <p:cNvSpPr>
            <a:spLocks noChangeArrowheads="1"/>
          </p:cNvSpPr>
          <p:nvPr/>
        </p:nvSpPr>
        <p:spPr bwMode="auto">
          <a:xfrm>
            <a:off x="4122738" y="2778125"/>
            <a:ext cx="1644650" cy="2292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5" name="Rectangle 29"/>
          <p:cNvSpPr>
            <a:spLocks noChangeArrowheads="1"/>
          </p:cNvSpPr>
          <p:nvPr/>
        </p:nvSpPr>
        <p:spPr bwMode="auto">
          <a:xfrm>
            <a:off x="4319588" y="2873375"/>
            <a:ext cx="1298575" cy="20447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7" name="Freeform 30"/>
          <p:cNvSpPr>
            <a:spLocks/>
          </p:cNvSpPr>
          <p:nvPr/>
        </p:nvSpPr>
        <p:spPr bwMode="auto">
          <a:xfrm>
            <a:off x="4868863" y="3422650"/>
            <a:ext cx="1647825" cy="2292350"/>
          </a:xfrm>
          <a:custGeom>
            <a:avLst/>
            <a:gdLst>
              <a:gd name="T0" fmla="*/ 0 w 1038"/>
              <a:gd name="T1" fmla="*/ 1444 h 1444"/>
              <a:gd name="T2" fmla="*/ 1034 w 1038"/>
              <a:gd name="T3" fmla="*/ 1444 h 1444"/>
              <a:gd name="T4" fmla="*/ 1038 w 1038"/>
              <a:gd name="T5" fmla="*/ 0 h 1444"/>
              <a:gd name="T6" fmla="*/ 0 w 1038"/>
              <a:gd name="T7" fmla="*/ 0 h 1444"/>
              <a:gd name="T8" fmla="*/ 0 w 1038"/>
              <a:gd name="T9" fmla="*/ 1444 h 1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8" h="1444">
                <a:moveTo>
                  <a:pt x="0" y="1444"/>
                </a:moveTo>
                <a:lnTo>
                  <a:pt x="1034" y="1444"/>
                </a:lnTo>
                <a:lnTo>
                  <a:pt x="1038" y="0"/>
                </a:lnTo>
                <a:lnTo>
                  <a:pt x="0" y="0"/>
                </a:lnTo>
                <a:lnTo>
                  <a:pt x="0" y="14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8" name="Freeform 31"/>
          <p:cNvSpPr>
            <a:spLocks/>
          </p:cNvSpPr>
          <p:nvPr/>
        </p:nvSpPr>
        <p:spPr bwMode="auto">
          <a:xfrm>
            <a:off x="4868863" y="3422650"/>
            <a:ext cx="1647825" cy="2292350"/>
          </a:xfrm>
          <a:custGeom>
            <a:avLst/>
            <a:gdLst>
              <a:gd name="T0" fmla="*/ 0 w 1038"/>
              <a:gd name="T1" fmla="*/ 0 h 1444"/>
              <a:gd name="T2" fmla="*/ 1038 w 1038"/>
              <a:gd name="T3" fmla="*/ 0 h 1444"/>
              <a:gd name="T4" fmla="*/ 1034 w 1038"/>
              <a:gd name="T5" fmla="*/ 1444 h 1444"/>
              <a:gd name="T6" fmla="*/ 0 w 1038"/>
              <a:gd name="T7" fmla="*/ 1444 h 1444"/>
              <a:gd name="T8" fmla="*/ 0 w 1038"/>
              <a:gd name="T9" fmla="*/ 0 h 1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8" h="1444">
                <a:moveTo>
                  <a:pt x="0" y="0"/>
                </a:moveTo>
                <a:lnTo>
                  <a:pt x="1038" y="0"/>
                </a:lnTo>
                <a:lnTo>
                  <a:pt x="1034" y="1444"/>
                </a:lnTo>
                <a:lnTo>
                  <a:pt x="0" y="1444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1536" name="Picture 3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10163" y="3965151"/>
            <a:ext cx="1219200" cy="912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9" name="Rectangle 33"/>
          <p:cNvSpPr>
            <a:spLocks noChangeArrowheads="1"/>
          </p:cNvSpPr>
          <p:nvPr/>
        </p:nvSpPr>
        <p:spPr bwMode="auto">
          <a:xfrm>
            <a:off x="5068888" y="4968875"/>
            <a:ext cx="1295400" cy="6477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0" name="Rectangle 34"/>
          <p:cNvSpPr>
            <a:spLocks noChangeArrowheads="1"/>
          </p:cNvSpPr>
          <p:nvPr/>
        </p:nvSpPr>
        <p:spPr bwMode="auto">
          <a:xfrm>
            <a:off x="5068888" y="3524250"/>
            <a:ext cx="1295400" cy="3492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1" name="Rectangle 35"/>
          <p:cNvSpPr>
            <a:spLocks noChangeArrowheads="1"/>
          </p:cNvSpPr>
          <p:nvPr/>
        </p:nvSpPr>
        <p:spPr bwMode="auto">
          <a:xfrm>
            <a:off x="5122863" y="3971925"/>
            <a:ext cx="1196975" cy="9239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3" name="Line 36"/>
          <p:cNvSpPr>
            <a:spLocks noChangeShapeType="1"/>
          </p:cNvSpPr>
          <p:nvPr/>
        </p:nvSpPr>
        <p:spPr bwMode="auto">
          <a:xfrm flipH="1">
            <a:off x="5811838" y="3124200"/>
            <a:ext cx="355600" cy="530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4" name="Freeform 37"/>
          <p:cNvSpPr>
            <a:spLocks/>
          </p:cNvSpPr>
          <p:nvPr/>
        </p:nvSpPr>
        <p:spPr bwMode="auto">
          <a:xfrm>
            <a:off x="5780088" y="3619500"/>
            <a:ext cx="69850" cy="79375"/>
          </a:xfrm>
          <a:custGeom>
            <a:avLst/>
            <a:gdLst>
              <a:gd name="T0" fmla="*/ 0 w 44"/>
              <a:gd name="T1" fmla="*/ 50 h 50"/>
              <a:gd name="T2" fmla="*/ 12 w 44"/>
              <a:gd name="T3" fmla="*/ 0 h 50"/>
              <a:gd name="T4" fmla="*/ 22 w 44"/>
              <a:gd name="T5" fmla="*/ 20 h 50"/>
              <a:gd name="T6" fmla="*/ 44 w 44"/>
              <a:gd name="T7" fmla="*/ 22 h 50"/>
              <a:gd name="T8" fmla="*/ 0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50"/>
                </a:moveTo>
                <a:lnTo>
                  <a:pt x="12" y="0"/>
                </a:lnTo>
                <a:lnTo>
                  <a:pt x="22" y="20"/>
                </a:lnTo>
                <a:lnTo>
                  <a:pt x="44" y="22"/>
                </a:lnTo>
                <a:lnTo>
                  <a:pt x="0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5" name="Freeform 38"/>
          <p:cNvSpPr>
            <a:spLocks/>
          </p:cNvSpPr>
          <p:nvPr/>
        </p:nvSpPr>
        <p:spPr bwMode="auto">
          <a:xfrm>
            <a:off x="5780088" y="3619500"/>
            <a:ext cx="69850" cy="79375"/>
          </a:xfrm>
          <a:custGeom>
            <a:avLst/>
            <a:gdLst>
              <a:gd name="T0" fmla="*/ 0 w 44"/>
              <a:gd name="T1" fmla="*/ 50 h 50"/>
              <a:gd name="T2" fmla="*/ 12 w 44"/>
              <a:gd name="T3" fmla="*/ 0 h 50"/>
              <a:gd name="T4" fmla="*/ 22 w 44"/>
              <a:gd name="T5" fmla="*/ 20 h 50"/>
              <a:gd name="T6" fmla="*/ 44 w 44"/>
              <a:gd name="T7" fmla="*/ 22 h 50"/>
              <a:gd name="T8" fmla="*/ 0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50"/>
                </a:moveTo>
                <a:lnTo>
                  <a:pt x="12" y="0"/>
                </a:lnTo>
                <a:lnTo>
                  <a:pt x="22" y="20"/>
                </a:lnTo>
                <a:lnTo>
                  <a:pt x="44" y="22"/>
                </a:lnTo>
                <a:lnTo>
                  <a:pt x="0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6" name="Line 39"/>
          <p:cNvSpPr>
            <a:spLocks noChangeShapeType="1"/>
          </p:cNvSpPr>
          <p:nvPr/>
        </p:nvSpPr>
        <p:spPr bwMode="auto">
          <a:xfrm flipH="1">
            <a:off x="5256213" y="3124200"/>
            <a:ext cx="911225" cy="92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7" name="Freeform 40"/>
          <p:cNvSpPr>
            <a:spLocks/>
          </p:cNvSpPr>
          <p:nvPr/>
        </p:nvSpPr>
        <p:spPr bwMode="auto">
          <a:xfrm>
            <a:off x="5202238" y="3184525"/>
            <a:ext cx="79375" cy="60325"/>
          </a:xfrm>
          <a:custGeom>
            <a:avLst/>
            <a:gdLst>
              <a:gd name="T0" fmla="*/ 0 w 50"/>
              <a:gd name="T1" fmla="*/ 24 h 38"/>
              <a:gd name="T2" fmla="*/ 46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4"/>
                </a:moveTo>
                <a:lnTo>
                  <a:pt x="46" y="0"/>
                </a:lnTo>
                <a:lnTo>
                  <a:pt x="36" y="20"/>
                </a:lnTo>
                <a:lnTo>
                  <a:pt x="50" y="38"/>
                </a:lnTo>
                <a:lnTo>
                  <a:pt x="0" y="2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8" name="Freeform 41"/>
          <p:cNvSpPr>
            <a:spLocks/>
          </p:cNvSpPr>
          <p:nvPr/>
        </p:nvSpPr>
        <p:spPr bwMode="auto">
          <a:xfrm>
            <a:off x="5202238" y="3184525"/>
            <a:ext cx="79375" cy="60325"/>
          </a:xfrm>
          <a:custGeom>
            <a:avLst/>
            <a:gdLst>
              <a:gd name="T0" fmla="*/ 0 w 50"/>
              <a:gd name="T1" fmla="*/ 24 h 38"/>
              <a:gd name="T2" fmla="*/ 46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4"/>
                </a:moveTo>
                <a:lnTo>
                  <a:pt x="46" y="0"/>
                </a:lnTo>
                <a:lnTo>
                  <a:pt x="36" y="20"/>
                </a:lnTo>
                <a:lnTo>
                  <a:pt x="50" y="38"/>
                </a:lnTo>
                <a:lnTo>
                  <a:pt x="0" y="2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9" name="Rectangle 42"/>
          <p:cNvSpPr>
            <a:spLocks noChangeArrowheads="1"/>
          </p:cNvSpPr>
          <p:nvPr/>
        </p:nvSpPr>
        <p:spPr bwMode="auto">
          <a:xfrm>
            <a:off x="5989638" y="2962275"/>
            <a:ext cx="11493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0" name="Rectangle 43"/>
          <p:cNvSpPr>
            <a:spLocks noChangeArrowheads="1"/>
          </p:cNvSpPr>
          <p:nvPr/>
        </p:nvSpPr>
        <p:spPr bwMode="auto">
          <a:xfrm>
            <a:off x="5989638" y="2962275"/>
            <a:ext cx="1149350" cy="304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1" name="Rectangle 44"/>
          <p:cNvSpPr>
            <a:spLocks noChangeArrowheads="1"/>
          </p:cNvSpPr>
          <p:nvPr/>
        </p:nvSpPr>
        <p:spPr bwMode="auto">
          <a:xfrm>
            <a:off x="1738313" y="4489450"/>
            <a:ext cx="1533525" cy="441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2" name="Rectangle 45"/>
          <p:cNvSpPr>
            <a:spLocks noChangeArrowheads="1"/>
          </p:cNvSpPr>
          <p:nvPr/>
        </p:nvSpPr>
        <p:spPr bwMode="auto">
          <a:xfrm>
            <a:off x="1738313" y="4489450"/>
            <a:ext cx="1533525" cy="441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3" name="Line 46"/>
          <p:cNvSpPr>
            <a:spLocks noChangeShapeType="1"/>
          </p:cNvSpPr>
          <p:nvPr/>
        </p:nvSpPr>
        <p:spPr bwMode="auto">
          <a:xfrm flipV="1">
            <a:off x="2554288" y="2403475"/>
            <a:ext cx="641350" cy="20859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4" name="Freeform 47"/>
          <p:cNvSpPr>
            <a:spLocks/>
          </p:cNvSpPr>
          <p:nvPr/>
        </p:nvSpPr>
        <p:spPr bwMode="auto">
          <a:xfrm>
            <a:off x="3157538" y="2352675"/>
            <a:ext cx="60325" cy="79375"/>
          </a:xfrm>
          <a:custGeom>
            <a:avLst/>
            <a:gdLst>
              <a:gd name="T0" fmla="*/ 34 w 38"/>
              <a:gd name="T1" fmla="*/ 0 h 50"/>
              <a:gd name="T2" fmla="*/ 38 w 38"/>
              <a:gd name="T3" fmla="*/ 50 h 50"/>
              <a:gd name="T4" fmla="*/ 22 w 38"/>
              <a:gd name="T5" fmla="*/ 34 h 50"/>
              <a:gd name="T6" fmla="*/ 0 w 38"/>
              <a:gd name="T7" fmla="*/ 40 h 50"/>
              <a:gd name="T8" fmla="*/ 34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4" y="0"/>
                </a:moveTo>
                <a:lnTo>
                  <a:pt x="38" y="50"/>
                </a:lnTo>
                <a:lnTo>
                  <a:pt x="22" y="34"/>
                </a:lnTo>
                <a:lnTo>
                  <a:pt x="0" y="40"/>
                </a:lnTo>
                <a:lnTo>
                  <a:pt x="34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5" name="Freeform 48"/>
          <p:cNvSpPr>
            <a:spLocks/>
          </p:cNvSpPr>
          <p:nvPr/>
        </p:nvSpPr>
        <p:spPr bwMode="auto">
          <a:xfrm>
            <a:off x="3157538" y="2352675"/>
            <a:ext cx="60325" cy="79375"/>
          </a:xfrm>
          <a:custGeom>
            <a:avLst/>
            <a:gdLst>
              <a:gd name="T0" fmla="*/ 34 w 38"/>
              <a:gd name="T1" fmla="*/ 0 h 50"/>
              <a:gd name="T2" fmla="*/ 38 w 38"/>
              <a:gd name="T3" fmla="*/ 50 h 50"/>
              <a:gd name="T4" fmla="*/ 22 w 38"/>
              <a:gd name="T5" fmla="*/ 34 h 50"/>
              <a:gd name="T6" fmla="*/ 0 w 38"/>
              <a:gd name="T7" fmla="*/ 40 h 50"/>
              <a:gd name="T8" fmla="*/ 34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4" y="0"/>
                </a:moveTo>
                <a:lnTo>
                  <a:pt x="38" y="50"/>
                </a:lnTo>
                <a:lnTo>
                  <a:pt x="22" y="34"/>
                </a:lnTo>
                <a:lnTo>
                  <a:pt x="0" y="4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7" name="Line 49"/>
          <p:cNvSpPr>
            <a:spLocks noChangeShapeType="1"/>
          </p:cNvSpPr>
          <p:nvPr/>
        </p:nvSpPr>
        <p:spPr bwMode="auto">
          <a:xfrm flipV="1">
            <a:off x="2554288" y="4006850"/>
            <a:ext cx="698500" cy="4826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9" name="Freeform 50"/>
          <p:cNvSpPr>
            <a:spLocks/>
          </p:cNvSpPr>
          <p:nvPr/>
        </p:nvSpPr>
        <p:spPr bwMode="auto">
          <a:xfrm>
            <a:off x="3217863" y="3978275"/>
            <a:ext cx="79375" cy="66675"/>
          </a:xfrm>
          <a:custGeom>
            <a:avLst/>
            <a:gdLst>
              <a:gd name="T0" fmla="*/ 50 w 50"/>
              <a:gd name="T1" fmla="*/ 0 h 42"/>
              <a:gd name="T2" fmla="*/ 22 w 50"/>
              <a:gd name="T3" fmla="*/ 42 h 42"/>
              <a:gd name="T4" fmla="*/ 20 w 50"/>
              <a:gd name="T5" fmla="*/ 20 h 42"/>
              <a:gd name="T6" fmla="*/ 0 w 50"/>
              <a:gd name="T7" fmla="*/ 10 h 42"/>
              <a:gd name="T8" fmla="*/ 5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50" y="0"/>
                </a:moveTo>
                <a:lnTo>
                  <a:pt x="22" y="42"/>
                </a:lnTo>
                <a:lnTo>
                  <a:pt x="20" y="20"/>
                </a:lnTo>
                <a:lnTo>
                  <a:pt x="0" y="10"/>
                </a:lnTo>
                <a:lnTo>
                  <a:pt x="5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0" name="Freeform 51"/>
          <p:cNvSpPr>
            <a:spLocks/>
          </p:cNvSpPr>
          <p:nvPr/>
        </p:nvSpPr>
        <p:spPr bwMode="auto">
          <a:xfrm>
            <a:off x="3217863" y="3978275"/>
            <a:ext cx="79375" cy="66675"/>
          </a:xfrm>
          <a:custGeom>
            <a:avLst/>
            <a:gdLst>
              <a:gd name="T0" fmla="*/ 50 w 50"/>
              <a:gd name="T1" fmla="*/ 0 h 42"/>
              <a:gd name="T2" fmla="*/ 22 w 50"/>
              <a:gd name="T3" fmla="*/ 42 h 42"/>
              <a:gd name="T4" fmla="*/ 20 w 50"/>
              <a:gd name="T5" fmla="*/ 20 h 42"/>
              <a:gd name="T6" fmla="*/ 0 w 50"/>
              <a:gd name="T7" fmla="*/ 10 h 42"/>
              <a:gd name="T8" fmla="*/ 5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50" y="0"/>
                </a:moveTo>
                <a:lnTo>
                  <a:pt x="22" y="42"/>
                </a:lnTo>
                <a:lnTo>
                  <a:pt x="20" y="20"/>
                </a:lnTo>
                <a:lnTo>
                  <a:pt x="0" y="10"/>
                </a:lnTo>
                <a:lnTo>
                  <a:pt x="5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1" name="Line 52"/>
          <p:cNvSpPr>
            <a:spLocks noChangeShapeType="1"/>
          </p:cNvSpPr>
          <p:nvPr/>
        </p:nvSpPr>
        <p:spPr bwMode="auto">
          <a:xfrm>
            <a:off x="3271838" y="4667250"/>
            <a:ext cx="20828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2" name="Freeform 53"/>
          <p:cNvSpPr>
            <a:spLocks/>
          </p:cNvSpPr>
          <p:nvPr/>
        </p:nvSpPr>
        <p:spPr bwMode="auto">
          <a:xfrm>
            <a:off x="5332413" y="46386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3" name="Freeform 54"/>
          <p:cNvSpPr>
            <a:spLocks/>
          </p:cNvSpPr>
          <p:nvPr/>
        </p:nvSpPr>
        <p:spPr bwMode="auto">
          <a:xfrm>
            <a:off x="5332413" y="46386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4" name="Rectangle 55"/>
          <p:cNvSpPr>
            <a:spLocks noChangeArrowheads="1"/>
          </p:cNvSpPr>
          <p:nvPr/>
        </p:nvSpPr>
        <p:spPr bwMode="auto">
          <a:xfrm>
            <a:off x="6030913" y="2990850"/>
            <a:ext cx="1057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corps de texte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rapport de synthèse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46" name="Rectangle 66"/>
          <p:cNvSpPr>
            <a:spLocks noChangeArrowheads="1"/>
          </p:cNvSpPr>
          <p:nvPr/>
        </p:nvSpPr>
        <p:spPr bwMode="auto">
          <a:xfrm>
            <a:off x="1785938" y="4530725"/>
            <a:ext cx="14603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planches de la présentation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orale réparties dans tout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rapport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3066627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DEUX DOCUMENTS EN UN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117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384818"/>
                <a:ext cx="6897363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COMPLÉMENTARITÉ ENTRE RAPPORT DE MISSION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ET SUPPORT DE PRÉSENTATION ORALE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1717675" y="2349500"/>
            <a:ext cx="5400675" cy="294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2535" name="Picture 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000250" y="2383757"/>
            <a:ext cx="4476750" cy="2684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003425" y="2390775"/>
            <a:ext cx="4451350" cy="2670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20850" y="2546350"/>
            <a:ext cx="1355725" cy="577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20850" y="2546350"/>
            <a:ext cx="1355725" cy="577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2473325" y="5118100"/>
            <a:ext cx="850900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473325" y="5118100"/>
            <a:ext cx="850900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4067175" y="2352675"/>
            <a:ext cx="847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14"/>
          <p:cNvSpPr>
            <a:spLocks noChangeArrowheads="1"/>
          </p:cNvSpPr>
          <p:nvPr/>
        </p:nvSpPr>
        <p:spPr bwMode="auto">
          <a:xfrm>
            <a:off x="4067175" y="2352675"/>
            <a:ext cx="847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4086225" y="4559300"/>
            <a:ext cx="3028950" cy="561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6"/>
          <p:cNvSpPr>
            <a:spLocks noChangeArrowheads="1"/>
          </p:cNvSpPr>
          <p:nvPr/>
        </p:nvSpPr>
        <p:spPr bwMode="auto">
          <a:xfrm>
            <a:off x="4086225" y="4559300"/>
            <a:ext cx="3028950" cy="561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18"/>
          <p:cNvSpPr>
            <a:spLocks/>
          </p:cNvSpPr>
          <p:nvPr/>
        </p:nvSpPr>
        <p:spPr bwMode="auto">
          <a:xfrm>
            <a:off x="3476625" y="27781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2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2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28" name="Freeform 19"/>
          <p:cNvSpPr>
            <a:spLocks/>
          </p:cNvSpPr>
          <p:nvPr/>
        </p:nvSpPr>
        <p:spPr bwMode="auto">
          <a:xfrm>
            <a:off x="3476625" y="27781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2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2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4" name="Line 23"/>
          <p:cNvSpPr>
            <a:spLocks noChangeShapeType="1"/>
          </p:cNvSpPr>
          <p:nvPr/>
        </p:nvSpPr>
        <p:spPr bwMode="auto">
          <a:xfrm>
            <a:off x="2511425" y="3127375"/>
            <a:ext cx="0" cy="393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6" name="Freeform 24"/>
          <p:cNvSpPr>
            <a:spLocks/>
          </p:cNvSpPr>
          <p:nvPr/>
        </p:nvSpPr>
        <p:spPr bwMode="auto">
          <a:xfrm>
            <a:off x="2479675" y="34988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7" name="Freeform 25"/>
          <p:cNvSpPr>
            <a:spLocks/>
          </p:cNvSpPr>
          <p:nvPr/>
        </p:nvSpPr>
        <p:spPr bwMode="auto">
          <a:xfrm>
            <a:off x="2479675" y="34988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8" name="Line 26"/>
          <p:cNvSpPr>
            <a:spLocks noChangeShapeType="1"/>
          </p:cNvSpPr>
          <p:nvPr/>
        </p:nvSpPr>
        <p:spPr bwMode="auto">
          <a:xfrm flipH="1" flipV="1">
            <a:off x="2641600" y="4508500"/>
            <a:ext cx="174625" cy="6127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9" name="Freeform 27"/>
          <p:cNvSpPr>
            <a:spLocks/>
          </p:cNvSpPr>
          <p:nvPr/>
        </p:nvSpPr>
        <p:spPr bwMode="auto">
          <a:xfrm>
            <a:off x="2616200" y="4454525"/>
            <a:ext cx="60325" cy="82550"/>
          </a:xfrm>
          <a:custGeom>
            <a:avLst/>
            <a:gdLst>
              <a:gd name="T0" fmla="*/ 6 w 38"/>
              <a:gd name="T1" fmla="*/ 0 h 52"/>
              <a:gd name="T2" fmla="*/ 38 w 38"/>
              <a:gd name="T3" fmla="*/ 42 h 52"/>
              <a:gd name="T4" fmla="*/ 16 w 38"/>
              <a:gd name="T5" fmla="*/ 36 h 52"/>
              <a:gd name="T6" fmla="*/ 0 w 38"/>
              <a:gd name="T7" fmla="*/ 52 h 52"/>
              <a:gd name="T8" fmla="*/ 6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6" y="0"/>
                </a:moveTo>
                <a:lnTo>
                  <a:pt x="38" y="42"/>
                </a:lnTo>
                <a:lnTo>
                  <a:pt x="16" y="36"/>
                </a:lnTo>
                <a:lnTo>
                  <a:pt x="0" y="52"/>
                </a:lnTo>
                <a:lnTo>
                  <a:pt x="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0" name="Freeform 28"/>
          <p:cNvSpPr>
            <a:spLocks/>
          </p:cNvSpPr>
          <p:nvPr/>
        </p:nvSpPr>
        <p:spPr bwMode="auto">
          <a:xfrm>
            <a:off x="2616200" y="4454525"/>
            <a:ext cx="60325" cy="82550"/>
          </a:xfrm>
          <a:custGeom>
            <a:avLst/>
            <a:gdLst>
              <a:gd name="T0" fmla="*/ 6 w 38"/>
              <a:gd name="T1" fmla="*/ 0 h 52"/>
              <a:gd name="T2" fmla="*/ 38 w 38"/>
              <a:gd name="T3" fmla="*/ 42 h 52"/>
              <a:gd name="T4" fmla="*/ 16 w 38"/>
              <a:gd name="T5" fmla="*/ 36 h 52"/>
              <a:gd name="T6" fmla="*/ 0 w 38"/>
              <a:gd name="T7" fmla="*/ 52 h 52"/>
              <a:gd name="T8" fmla="*/ 6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6" y="0"/>
                </a:moveTo>
                <a:lnTo>
                  <a:pt x="38" y="42"/>
                </a:lnTo>
                <a:lnTo>
                  <a:pt x="16" y="36"/>
                </a:lnTo>
                <a:lnTo>
                  <a:pt x="0" y="52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1" name="Line 29"/>
          <p:cNvSpPr>
            <a:spLocks noChangeShapeType="1"/>
          </p:cNvSpPr>
          <p:nvPr/>
        </p:nvSpPr>
        <p:spPr bwMode="auto">
          <a:xfrm flipV="1">
            <a:off x="2873375" y="4457700"/>
            <a:ext cx="215900" cy="660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2" name="Freeform 30"/>
          <p:cNvSpPr>
            <a:spLocks/>
          </p:cNvSpPr>
          <p:nvPr/>
        </p:nvSpPr>
        <p:spPr bwMode="auto">
          <a:xfrm>
            <a:off x="3054350" y="4403725"/>
            <a:ext cx="57150" cy="82550"/>
          </a:xfrm>
          <a:custGeom>
            <a:avLst/>
            <a:gdLst>
              <a:gd name="T0" fmla="*/ 32 w 36"/>
              <a:gd name="T1" fmla="*/ 0 h 52"/>
              <a:gd name="T2" fmla="*/ 36 w 36"/>
              <a:gd name="T3" fmla="*/ 52 h 52"/>
              <a:gd name="T4" fmla="*/ 22 w 36"/>
              <a:gd name="T5" fmla="*/ 36 h 52"/>
              <a:gd name="T6" fmla="*/ 0 w 36"/>
              <a:gd name="T7" fmla="*/ 40 h 52"/>
              <a:gd name="T8" fmla="*/ 32 w 36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2" y="0"/>
                </a:moveTo>
                <a:lnTo>
                  <a:pt x="36" y="52"/>
                </a:lnTo>
                <a:lnTo>
                  <a:pt x="22" y="36"/>
                </a:lnTo>
                <a:lnTo>
                  <a:pt x="0" y="40"/>
                </a:lnTo>
                <a:lnTo>
                  <a:pt x="3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3" name="Freeform 31"/>
          <p:cNvSpPr>
            <a:spLocks/>
          </p:cNvSpPr>
          <p:nvPr/>
        </p:nvSpPr>
        <p:spPr bwMode="auto">
          <a:xfrm>
            <a:off x="3054350" y="4403725"/>
            <a:ext cx="57150" cy="82550"/>
          </a:xfrm>
          <a:custGeom>
            <a:avLst/>
            <a:gdLst>
              <a:gd name="T0" fmla="*/ 32 w 36"/>
              <a:gd name="T1" fmla="*/ 0 h 52"/>
              <a:gd name="T2" fmla="*/ 36 w 36"/>
              <a:gd name="T3" fmla="*/ 52 h 52"/>
              <a:gd name="T4" fmla="*/ 22 w 36"/>
              <a:gd name="T5" fmla="*/ 36 h 52"/>
              <a:gd name="T6" fmla="*/ 0 w 36"/>
              <a:gd name="T7" fmla="*/ 40 h 52"/>
              <a:gd name="T8" fmla="*/ 32 w 36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2" y="0"/>
                </a:moveTo>
                <a:lnTo>
                  <a:pt x="36" y="52"/>
                </a:lnTo>
                <a:lnTo>
                  <a:pt x="22" y="36"/>
                </a:lnTo>
                <a:lnTo>
                  <a:pt x="0" y="40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4" name="Line 32"/>
          <p:cNvSpPr>
            <a:spLocks noChangeShapeType="1"/>
          </p:cNvSpPr>
          <p:nvPr/>
        </p:nvSpPr>
        <p:spPr bwMode="auto">
          <a:xfrm flipV="1">
            <a:off x="2971800" y="4457700"/>
            <a:ext cx="904875" cy="654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5" name="Freeform 33"/>
          <p:cNvSpPr>
            <a:spLocks/>
          </p:cNvSpPr>
          <p:nvPr/>
        </p:nvSpPr>
        <p:spPr bwMode="auto">
          <a:xfrm>
            <a:off x="3841750" y="4425950"/>
            <a:ext cx="79375" cy="66675"/>
          </a:xfrm>
          <a:custGeom>
            <a:avLst/>
            <a:gdLst>
              <a:gd name="T0" fmla="*/ 50 w 50"/>
              <a:gd name="T1" fmla="*/ 0 h 42"/>
              <a:gd name="T2" fmla="*/ 22 w 50"/>
              <a:gd name="T3" fmla="*/ 42 h 42"/>
              <a:gd name="T4" fmla="*/ 20 w 50"/>
              <a:gd name="T5" fmla="*/ 20 h 42"/>
              <a:gd name="T6" fmla="*/ 0 w 50"/>
              <a:gd name="T7" fmla="*/ 12 h 42"/>
              <a:gd name="T8" fmla="*/ 5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50" y="0"/>
                </a:moveTo>
                <a:lnTo>
                  <a:pt x="22" y="42"/>
                </a:lnTo>
                <a:lnTo>
                  <a:pt x="20" y="20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6" name="Freeform 34"/>
          <p:cNvSpPr>
            <a:spLocks/>
          </p:cNvSpPr>
          <p:nvPr/>
        </p:nvSpPr>
        <p:spPr bwMode="auto">
          <a:xfrm>
            <a:off x="3841750" y="4425950"/>
            <a:ext cx="79375" cy="66675"/>
          </a:xfrm>
          <a:custGeom>
            <a:avLst/>
            <a:gdLst>
              <a:gd name="T0" fmla="*/ 50 w 50"/>
              <a:gd name="T1" fmla="*/ 0 h 42"/>
              <a:gd name="T2" fmla="*/ 22 w 50"/>
              <a:gd name="T3" fmla="*/ 42 h 42"/>
              <a:gd name="T4" fmla="*/ 20 w 50"/>
              <a:gd name="T5" fmla="*/ 20 h 42"/>
              <a:gd name="T6" fmla="*/ 0 w 50"/>
              <a:gd name="T7" fmla="*/ 12 h 42"/>
              <a:gd name="T8" fmla="*/ 5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50" y="0"/>
                </a:moveTo>
                <a:lnTo>
                  <a:pt x="22" y="42"/>
                </a:lnTo>
                <a:lnTo>
                  <a:pt x="20" y="20"/>
                </a:lnTo>
                <a:lnTo>
                  <a:pt x="0" y="1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7" name="Line 35"/>
          <p:cNvSpPr>
            <a:spLocks noChangeShapeType="1"/>
          </p:cNvSpPr>
          <p:nvPr/>
        </p:nvSpPr>
        <p:spPr bwMode="auto">
          <a:xfrm flipH="1">
            <a:off x="4289425" y="2527300"/>
            <a:ext cx="260350" cy="9906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8" name="Freeform 36"/>
          <p:cNvSpPr>
            <a:spLocks/>
          </p:cNvSpPr>
          <p:nvPr/>
        </p:nvSpPr>
        <p:spPr bwMode="auto">
          <a:xfrm>
            <a:off x="4264025" y="3486150"/>
            <a:ext cx="60325" cy="82550"/>
          </a:xfrm>
          <a:custGeom>
            <a:avLst/>
            <a:gdLst>
              <a:gd name="T0" fmla="*/ 6 w 38"/>
              <a:gd name="T1" fmla="*/ 52 h 52"/>
              <a:gd name="T2" fmla="*/ 0 w 38"/>
              <a:gd name="T3" fmla="*/ 0 h 52"/>
              <a:gd name="T4" fmla="*/ 16 w 38"/>
              <a:gd name="T5" fmla="*/ 16 h 52"/>
              <a:gd name="T6" fmla="*/ 38 w 38"/>
              <a:gd name="T7" fmla="*/ 10 h 52"/>
              <a:gd name="T8" fmla="*/ 6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6" y="52"/>
                </a:moveTo>
                <a:lnTo>
                  <a:pt x="0" y="0"/>
                </a:lnTo>
                <a:lnTo>
                  <a:pt x="16" y="16"/>
                </a:lnTo>
                <a:lnTo>
                  <a:pt x="38" y="10"/>
                </a:lnTo>
                <a:lnTo>
                  <a:pt x="6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9" name="Freeform 37"/>
          <p:cNvSpPr>
            <a:spLocks/>
          </p:cNvSpPr>
          <p:nvPr/>
        </p:nvSpPr>
        <p:spPr bwMode="auto">
          <a:xfrm>
            <a:off x="4264025" y="3486150"/>
            <a:ext cx="60325" cy="82550"/>
          </a:xfrm>
          <a:custGeom>
            <a:avLst/>
            <a:gdLst>
              <a:gd name="T0" fmla="*/ 6 w 38"/>
              <a:gd name="T1" fmla="*/ 52 h 52"/>
              <a:gd name="T2" fmla="*/ 0 w 38"/>
              <a:gd name="T3" fmla="*/ 0 h 52"/>
              <a:gd name="T4" fmla="*/ 16 w 38"/>
              <a:gd name="T5" fmla="*/ 16 h 52"/>
              <a:gd name="T6" fmla="*/ 38 w 38"/>
              <a:gd name="T7" fmla="*/ 10 h 52"/>
              <a:gd name="T8" fmla="*/ 6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6" y="52"/>
                </a:moveTo>
                <a:lnTo>
                  <a:pt x="0" y="0"/>
                </a:lnTo>
                <a:lnTo>
                  <a:pt x="16" y="16"/>
                </a:lnTo>
                <a:lnTo>
                  <a:pt x="38" y="10"/>
                </a:lnTo>
                <a:lnTo>
                  <a:pt x="6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0" name="Rectangle 38"/>
          <p:cNvSpPr>
            <a:spLocks noChangeArrowheads="1"/>
          </p:cNvSpPr>
          <p:nvPr/>
        </p:nvSpPr>
        <p:spPr bwMode="auto">
          <a:xfrm>
            <a:off x="1800225" y="2593975"/>
            <a:ext cx="117660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exemple de document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mixte présentation orale/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document de synthèse,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une mission courte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8" name="Rectangle 76"/>
          <p:cNvSpPr>
            <a:spLocks noChangeArrowheads="1"/>
          </p:cNvSpPr>
          <p:nvPr/>
        </p:nvSpPr>
        <p:spPr bwMode="auto">
          <a:xfrm>
            <a:off x="2559050" y="5149850"/>
            <a:ext cx="7053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Planches à voir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2" name="Rectangle 80"/>
          <p:cNvSpPr>
            <a:spLocks noChangeArrowheads="1"/>
          </p:cNvSpPr>
          <p:nvPr/>
        </p:nvSpPr>
        <p:spPr bwMode="auto">
          <a:xfrm>
            <a:off x="4149725" y="2384425"/>
            <a:ext cx="6251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Planche à lire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7" name="Rectangle 85"/>
          <p:cNvSpPr>
            <a:spLocks noChangeArrowheads="1"/>
          </p:cNvSpPr>
          <p:nvPr/>
        </p:nvSpPr>
        <p:spPr bwMode="auto">
          <a:xfrm>
            <a:off x="4132349" y="4594065"/>
            <a:ext cx="293670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Certaines des planches sont beaucoup plus chargées qu’elles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devraient l’être. Lors de la </a:t>
            </a:r>
            <a:r>
              <a:rPr lang="fr-FR" altLang="fr-FR" sz="8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vidéoprojection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, le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passera très vite, pour se concentrer sur les seules planches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construites pour être vues et non pas lues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477100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MASQUAGE DE CERTAINES PLANCHES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117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384818"/>
                <a:ext cx="6897363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COMPLÉMENTARITÉ ENTRE RAPPORT DE MISSION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ET SUPPORT DE PRÉSENTATION ORALE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908175" y="2060575"/>
            <a:ext cx="5111750" cy="344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3558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760918" y="2063750"/>
            <a:ext cx="4219064" cy="3133725"/>
          </a:xfrm>
          <a:prstGeom prst="rect">
            <a:avLst/>
          </a:prstGeom>
          <a:noFill/>
          <a:ln w="9525">
            <a:solidFill>
              <a:srgbClr val="FF66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9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905000" y="3037527"/>
            <a:ext cx="1743075" cy="2189471"/>
          </a:xfrm>
          <a:prstGeom prst="rect">
            <a:avLst/>
          </a:prstGeom>
          <a:noFill/>
          <a:ln w="9525">
            <a:solidFill>
              <a:srgbClr val="FF66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914525" y="3041650"/>
            <a:ext cx="1730375" cy="21812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6089650" y="4524375"/>
            <a:ext cx="920750" cy="968375"/>
          </a:xfrm>
          <a:prstGeom prst="rect">
            <a:avLst/>
          </a:prstGeom>
          <a:noFill/>
          <a:ln w="190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2149475" y="4543425"/>
            <a:ext cx="1320800" cy="361950"/>
          </a:xfrm>
          <a:prstGeom prst="rect">
            <a:avLst/>
          </a:prstGeom>
          <a:noFill/>
          <a:ln w="2540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4098925" y="2117725"/>
            <a:ext cx="346075" cy="206375"/>
          </a:xfrm>
          <a:prstGeom prst="rect">
            <a:avLst/>
          </a:prstGeom>
          <a:noFill/>
          <a:ln w="1270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2781300" y="2219325"/>
            <a:ext cx="1317625" cy="742950"/>
          </a:xfrm>
          <a:custGeom>
            <a:avLst/>
            <a:gdLst>
              <a:gd name="T0" fmla="*/ 830 w 830"/>
              <a:gd name="T1" fmla="*/ 0 h 468"/>
              <a:gd name="T2" fmla="*/ 830 w 830"/>
              <a:gd name="T3" fmla="*/ 0 h 468"/>
              <a:gd name="T4" fmla="*/ 796 w 830"/>
              <a:gd name="T5" fmla="*/ 0 h 468"/>
              <a:gd name="T6" fmla="*/ 762 w 830"/>
              <a:gd name="T7" fmla="*/ 2 h 468"/>
              <a:gd name="T8" fmla="*/ 728 w 830"/>
              <a:gd name="T9" fmla="*/ 6 h 468"/>
              <a:gd name="T10" fmla="*/ 694 w 830"/>
              <a:gd name="T11" fmla="*/ 10 h 468"/>
              <a:gd name="T12" fmla="*/ 660 w 830"/>
              <a:gd name="T13" fmla="*/ 16 h 468"/>
              <a:gd name="T14" fmla="*/ 626 w 830"/>
              <a:gd name="T15" fmla="*/ 24 h 468"/>
              <a:gd name="T16" fmla="*/ 558 w 830"/>
              <a:gd name="T17" fmla="*/ 42 h 468"/>
              <a:gd name="T18" fmla="*/ 494 w 830"/>
              <a:gd name="T19" fmla="*/ 64 h 468"/>
              <a:gd name="T20" fmla="*/ 430 w 830"/>
              <a:gd name="T21" fmla="*/ 88 h 468"/>
              <a:gd name="T22" fmla="*/ 368 w 830"/>
              <a:gd name="T23" fmla="*/ 118 h 468"/>
              <a:gd name="T24" fmla="*/ 310 w 830"/>
              <a:gd name="T25" fmla="*/ 150 h 468"/>
              <a:gd name="T26" fmla="*/ 254 w 830"/>
              <a:gd name="T27" fmla="*/ 184 h 468"/>
              <a:gd name="T28" fmla="*/ 204 w 830"/>
              <a:gd name="T29" fmla="*/ 222 h 468"/>
              <a:gd name="T30" fmla="*/ 156 w 830"/>
              <a:gd name="T31" fmla="*/ 260 h 468"/>
              <a:gd name="T32" fmla="*/ 114 w 830"/>
              <a:gd name="T33" fmla="*/ 300 h 468"/>
              <a:gd name="T34" fmla="*/ 76 w 830"/>
              <a:gd name="T35" fmla="*/ 342 h 468"/>
              <a:gd name="T36" fmla="*/ 60 w 830"/>
              <a:gd name="T37" fmla="*/ 362 h 468"/>
              <a:gd name="T38" fmla="*/ 44 w 830"/>
              <a:gd name="T39" fmla="*/ 384 h 468"/>
              <a:gd name="T40" fmla="*/ 30 w 830"/>
              <a:gd name="T41" fmla="*/ 404 h 468"/>
              <a:gd name="T42" fmla="*/ 18 w 830"/>
              <a:gd name="T43" fmla="*/ 426 h 468"/>
              <a:gd name="T44" fmla="*/ 8 w 830"/>
              <a:gd name="T45" fmla="*/ 446 h 468"/>
              <a:gd name="T46" fmla="*/ 0 w 830"/>
              <a:gd name="T47" fmla="*/ 468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0" h="468">
                <a:moveTo>
                  <a:pt x="830" y="0"/>
                </a:moveTo>
                <a:lnTo>
                  <a:pt x="830" y="0"/>
                </a:lnTo>
                <a:lnTo>
                  <a:pt x="796" y="0"/>
                </a:lnTo>
                <a:lnTo>
                  <a:pt x="762" y="2"/>
                </a:lnTo>
                <a:lnTo>
                  <a:pt x="728" y="6"/>
                </a:lnTo>
                <a:lnTo>
                  <a:pt x="694" y="10"/>
                </a:lnTo>
                <a:lnTo>
                  <a:pt x="660" y="16"/>
                </a:lnTo>
                <a:lnTo>
                  <a:pt x="626" y="24"/>
                </a:lnTo>
                <a:lnTo>
                  <a:pt x="558" y="42"/>
                </a:lnTo>
                <a:lnTo>
                  <a:pt x="494" y="64"/>
                </a:lnTo>
                <a:lnTo>
                  <a:pt x="430" y="88"/>
                </a:lnTo>
                <a:lnTo>
                  <a:pt x="368" y="118"/>
                </a:lnTo>
                <a:lnTo>
                  <a:pt x="310" y="150"/>
                </a:lnTo>
                <a:lnTo>
                  <a:pt x="254" y="184"/>
                </a:lnTo>
                <a:lnTo>
                  <a:pt x="204" y="222"/>
                </a:lnTo>
                <a:lnTo>
                  <a:pt x="156" y="260"/>
                </a:lnTo>
                <a:lnTo>
                  <a:pt x="114" y="300"/>
                </a:lnTo>
                <a:lnTo>
                  <a:pt x="76" y="342"/>
                </a:lnTo>
                <a:lnTo>
                  <a:pt x="60" y="362"/>
                </a:lnTo>
                <a:lnTo>
                  <a:pt x="44" y="384"/>
                </a:lnTo>
                <a:lnTo>
                  <a:pt x="30" y="404"/>
                </a:lnTo>
                <a:lnTo>
                  <a:pt x="18" y="426"/>
                </a:lnTo>
                <a:lnTo>
                  <a:pt x="8" y="446"/>
                </a:lnTo>
                <a:lnTo>
                  <a:pt x="0" y="468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2749550" y="2921000"/>
            <a:ext cx="79375" cy="114300"/>
          </a:xfrm>
          <a:custGeom>
            <a:avLst/>
            <a:gdLst>
              <a:gd name="T0" fmla="*/ 2 w 50"/>
              <a:gd name="T1" fmla="*/ 72 h 72"/>
              <a:gd name="T2" fmla="*/ 0 w 50"/>
              <a:gd name="T3" fmla="*/ 0 h 72"/>
              <a:gd name="T4" fmla="*/ 20 w 50"/>
              <a:gd name="T5" fmla="*/ 26 h 72"/>
              <a:gd name="T6" fmla="*/ 50 w 50"/>
              <a:gd name="T7" fmla="*/ 20 h 72"/>
              <a:gd name="T8" fmla="*/ 2 w 5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72">
                <a:moveTo>
                  <a:pt x="2" y="72"/>
                </a:moveTo>
                <a:lnTo>
                  <a:pt x="0" y="0"/>
                </a:lnTo>
                <a:lnTo>
                  <a:pt x="20" y="26"/>
                </a:lnTo>
                <a:lnTo>
                  <a:pt x="50" y="20"/>
                </a:lnTo>
                <a:lnTo>
                  <a:pt x="2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4"/>
          <p:cNvSpPr>
            <a:spLocks/>
          </p:cNvSpPr>
          <p:nvPr/>
        </p:nvSpPr>
        <p:spPr bwMode="auto">
          <a:xfrm>
            <a:off x="2749550" y="2921000"/>
            <a:ext cx="79375" cy="114300"/>
          </a:xfrm>
          <a:custGeom>
            <a:avLst/>
            <a:gdLst>
              <a:gd name="T0" fmla="*/ 2 w 50"/>
              <a:gd name="T1" fmla="*/ 72 h 72"/>
              <a:gd name="T2" fmla="*/ 0 w 50"/>
              <a:gd name="T3" fmla="*/ 0 h 72"/>
              <a:gd name="T4" fmla="*/ 20 w 50"/>
              <a:gd name="T5" fmla="*/ 26 h 72"/>
              <a:gd name="T6" fmla="*/ 50 w 50"/>
              <a:gd name="T7" fmla="*/ 20 h 72"/>
              <a:gd name="T8" fmla="*/ 2 w 5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72">
                <a:moveTo>
                  <a:pt x="2" y="72"/>
                </a:moveTo>
                <a:lnTo>
                  <a:pt x="0" y="0"/>
                </a:lnTo>
                <a:lnTo>
                  <a:pt x="20" y="26"/>
                </a:lnTo>
                <a:lnTo>
                  <a:pt x="50" y="20"/>
                </a:lnTo>
                <a:lnTo>
                  <a:pt x="2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5"/>
          <p:cNvSpPr>
            <a:spLocks/>
          </p:cNvSpPr>
          <p:nvPr/>
        </p:nvSpPr>
        <p:spPr bwMode="auto">
          <a:xfrm>
            <a:off x="5607050" y="3359150"/>
            <a:ext cx="936625" cy="1079500"/>
          </a:xfrm>
          <a:custGeom>
            <a:avLst/>
            <a:gdLst>
              <a:gd name="T0" fmla="*/ 0 w 590"/>
              <a:gd name="T1" fmla="*/ 0 h 680"/>
              <a:gd name="T2" fmla="*/ 0 w 590"/>
              <a:gd name="T3" fmla="*/ 0 h 680"/>
              <a:gd name="T4" fmla="*/ 26 w 590"/>
              <a:gd name="T5" fmla="*/ 0 h 680"/>
              <a:gd name="T6" fmla="*/ 52 w 590"/>
              <a:gd name="T7" fmla="*/ 4 h 680"/>
              <a:gd name="T8" fmla="*/ 76 w 590"/>
              <a:gd name="T9" fmla="*/ 8 h 680"/>
              <a:gd name="T10" fmla="*/ 102 w 590"/>
              <a:gd name="T11" fmla="*/ 14 h 680"/>
              <a:gd name="T12" fmla="*/ 126 w 590"/>
              <a:gd name="T13" fmla="*/ 24 h 680"/>
              <a:gd name="T14" fmla="*/ 152 w 590"/>
              <a:gd name="T15" fmla="*/ 34 h 680"/>
              <a:gd name="T16" fmla="*/ 176 w 590"/>
              <a:gd name="T17" fmla="*/ 46 h 680"/>
              <a:gd name="T18" fmla="*/ 200 w 590"/>
              <a:gd name="T19" fmla="*/ 58 h 680"/>
              <a:gd name="T20" fmla="*/ 224 w 590"/>
              <a:gd name="T21" fmla="*/ 74 h 680"/>
              <a:gd name="T22" fmla="*/ 248 w 590"/>
              <a:gd name="T23" fmla="*/ 90 h 680"/>
              <a:gd name="T24" fmla="*/ 270 w 590"/>
              <a:gd name="T25" fmla="*/ 108 h 680"/>
              <a:gd name="T26" fmla="*/ 294 w 590"/>
              <a:gd name="T27" fmla="*/ 126 h 680"/>
              <a:gd name="T28" fmla="*/ 316 w 590"/>
              <a:gd name="T29" fmla="*/ 148 h 680"/>
              <a:gd name="T30" fmla="*/ 338 w 590"/>
              <a:gd name="T31" fmla="*/ 168 h 680"/>
              <a:gd name="T32" fmla="*/ 380 w 590"/>
              <a:gd name="T33" fmla="*/ 216 h 680"/>
              <a:gd name="T34" fmla="*/ 418 w 590"/>
              <a:gd name="T35" fmla="*/ 266 h 680"/>
              <a:gd name="T36" fmla="*/ 454 w 590"/>
              <a:gd name="T37" fmla="*/ 318 h 680"/>
              <a:gd name="T38" fmla="*/ 486 w 590"/>
              <a:gd name="T39" fmla="*/ 376 h 680"/>
              <a:gd name="T40" fmla="*/ 516 w 590"/>
              <a:gd name="T41" fmla="*/ 434 h 680"/>
              <a:gd name="T42" fmla="*/ 542 w 590"/>
              <a:gd name="T43" fmla="*/ 494 h 680"/>
              <a:gd name="T44" fmla="*/ 562 w 590"/>
              <a:gd name="T45" fmla="*/ 556 h 680"/>
              <a:gd name="T46" fmla="*/ 578 w 590"/>
              <a:gd name="T47" fmla="*/ 618 h 680"/>
              <a:gd name="T48" fmla="*/ 584 w 590"/>
              <a:gd name="T49" fmla="*/ 650 h 680"/>
              <a:gd name="T50" fmla="*/ 590 w 590"/>
              <a:gd name="T51" fmla="*/ 680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90" h="680">
                <a:moveTo>
                  <a:pt x="0" y="0"/>
                </a:moveTo>
                <a:lnTo>
                  <a:pt x="0" y="0"/>
                </a:lnTo>
                <a:lnTo>
                  <a:pt x="26" y="0"/>
                </a:lnTo>
                <a:lnTo>
                  <a:pt x="52" y="4"/>
                </a:lnTo>
                <a:lnTo>
                  <a:pt x="76" y="8"/>
                </a:lnTo>
                <a:lnTo>
                  <a:pt x="102" y="14"/>
                </a:lnTo>
                <a:lnTo>
                  <a:pt x="126" y="24"/>
                </a:lnTo>
                <a:lnTo>
                  <a:pt x="152" y="34"/>
                </a:lnTo>
                <a:lnTo>
                  <a:pt x="176" y="46"/>
                </a:lnTo>
                <a:lnTo>
                  <a:pt x="200" y="58"/>
                </a:lnTo>
                <a:lnTo>
                  <a:pt x="224" y="74"/>
                </a:lnTo>
                <a:lnTo>
                  <a:pt x="248" y="90"/>
                </a:lnTo>
                <a:lnTo>
                  <a:pt x="270" y="108"/>
                </a:lnTo>
                <a:lnTo>
                  <a:pt x="294" y="126"/>
                </a:lnTo>
                <a:lnTo>
                  <a:pt x="316" y="148"/>
                </a:lnTo>
                <a:lnTo>
                  <a:pt x="338" y="168"/>
                </a:lnTo>
                <a:lnTo>
                  <a:pt x="380" y="216"/>
                </a:lnTo>
                <a:lnTo>
                  <a:pt x="418" y="266"/>
                </a:lnTo>
                <a:lnTo>
                  <a:pt x="454" y="318"/>
                </a:lnTo>
                <a:lnTo>
                  <a:pt x="486" y="376"/>
                </a:lnTo>
                <a:lnTo>
                  <a:pt x="516" y="434"/>
                </a:lnTo>
                <a:lnTo>
                  <a:pt x="542" y="494"/>
                </a:lnTo>
                <a:lnTo>
                  <a:pt x="562" y="556"/>
                </a:lnTo>
                <a:lnTo>
                  <a:pt x="578" y="618"/>
                </a:lnTo>
                <a:lnTo>
                  <a:pt x="584" y="650"/>
                </a:lnTo>
                <a:lnTo>
                  <a:pt x="590" y="68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6"/>
          <p:cNvSpPr>
            <a:spLocks/>
          </p:cNvSpPr>
          <p:nvPr/>
        </p:nvSpPr>
        <p:spPr bwMode="auto">
          <a:xfrm>
            <a:off x="6496050" y="4397375"/>
            <a:ext cx="82550" cy="107950"/>
          </a:xfrm>
          <a:custGeom>
            <a:avLst/>
            <a:gdLst>
              <a:gd name="T0" fmla="*/ 36 w 52"/>
              <a:gd name="T1" fmla="*/ 68 h 68"/>
              <a:gd name="T2" fmla="*/ 0 w 52"/>
              <a:gd name="T3" fmla="*/ 6 h 68"/>
              <a:gd name="T4" fmla="*/ 28 w 52"/>
              <a:gd name="T5" fmla="*/ 18 h 68"/>
              <a:gd name="T6" fmla="*/ 52 w 52"/>
              <a:gd name="T7" fmla="*/ 0 h 68"/>
              <a:gd name="T8" fmla="*/ 36 w 5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68">
                <a:moveTo>
                  <a:pt x="36" y="68"/>
                </a:moveTo>
                <a:lnTo>
                  <a:pt x="0" y="6"/>
                </a:lnTo>
                <a:lnTo>
                  <a:pt x="28" y="18"/>
                </a:lnTo>
                <a:lnTo>
                  <a:pt x="52" y="0"/>
                </a:lnTo>
                <a:lnTo>
                  <a:pt x="36" y="6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7"/>
          <p:cNvSpPr>
            <a:spLocks/>
          </p:cNvSpPr>
          <p:nvPr/>
        </p:nvSpPr>
        <p:spPr bwMode="auto">
          <a:xfrm>
            <a:off x="6496050" y="4397375"/>
            <a:ext cx="82550" cy="107950"/>
          </a:xfrm>
          <a:custGeom>
            <a:avLst/>
            <a:gdLst>
              <a:gd name="T0" fmla="*/ 36 w 52"/>
              <a:gd name="T1" fmla="*/ 68 h 68"/>
              <a:gd name="T2" fmla="*/ 0 w 52"/>
              <a:gd name="T3" fmla="*/ 6 h 68"/>
              <a:gd name="T4" fmla="*/ 28 w 52"/>
              <a:gd name="T5" fmla="*/ 18 h 68"/>
              <a:gd name="T6" fmla="*/ 52 w 52"/>
              <a:gd name="T7" fmla="*/ 0 h 68"/>
              <a:gd name="T8" fmla="*/ 36 w 5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68">
                <a:moveTo>
                  <a:pt x="36" y="68"/>
                </a:moveTo>
                <a:lnTo>
                  <a:pt x="0" y="6"/>
                </a:lnTo>
                <a:lnTo>
                  <a:pt x="28" y="18"/>
                </a:lnTo>
                <a:lnTo>
                  <a:pt x="52" y="0"/>
                </a:lnTo>
                <a:lnTo>
                  <a:pt x="36" y="6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3570" name="Picture 1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74962" y="4511675"/>
            <a:ext cx="940601" cy="990600"/>
          </a:xfrm>
          <a:prstGeom prst="rect">
            <a:avLst/>
          </a:prstGeom>
          <a:noFill/>
          <a:ln w="9525">
            <a:solidFill>
              <a:srgbClr val="FF66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19"/>
          <p:cNvSpPr>
            <a:spLocks noChangeArrowheads="1"/>
          </p:cNvSpPr>
          <p:nvPr/>
        </p:nvSpPr>
        <p:spPr bwMode="auto">
          <a:xfrm>
            <a:off x="5302250" y="3203575"/>
            <a:ext cx="288925" cy="311150"/>
          </a:xfrm>
          <a:prstGeom prst="rect">
            <a:avLst/>
          </a:prstGeom>
          <a:noFill/>
          <a:ln w="1270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2" name="Line 20"/>
          <p:cNvSpPr>
            <a:spLocks noChangeShapeType="1"/>
          </p:cNvSpPr>
          <p:nvPr/>
        </p:nvSpPr>
        <p:spPr bwMode="auto">
          <a:xfrm flipH="1" flipV="1">
            <a:off x="3508375" y="4956175"/>
            <a:ext cx="171450" cy="1746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3" name="Freeform 21"/>
          <p:cNvSpPr>
            <a:spLocks/>
          </p:cNvSpPr>
          <p:nvPr/>
        </p:nvSpPr>
        <p:spPr bwMode="auto">
          <a:xfrm>
            <a:off x="3454400" y="4902200"/>
            <a:ext cx="107950" cy="107950"/>
          </a:xfrm>
          <a:custGeom>
            <a:avLst/>
            <a:gdLst>
              <a:gd name="T0" fmla="*/ 0 w 68"/>
              <a:gd name="T1" fmla="*/ 0 h 68"/>
              <a:gd name="T2" fmla="*/ 68 w 68"/>
              <a:gd name="T3" fmla="*/ 28 h 68"/>
              <a:gd name="T4" fmla="*/ 36 w 68"/>
              <a:gd name="T5" fmla="*/ 36 h 68"/>
              <a:gd name="T6" fmla="*/ 28 w 68"/>
              <a:gd name="T7" fmla="*/ 68 h 68"/>
              <a:gd name="T8" fmla="*/ 0 w 68"/>
              <a:gd name="T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68">
                <a:moveTo>
                  <a:pt x="0" y="0"/>
                </a:moveTo>
                <a:lnTo>
                  <a:pt x="68" y="28"/>
                </a:lnTo>
                <a:lnTo>
                  <a:pt x="36" y="36"/>
                </a:lnTo>
                <a:lnTo>
                  <a:pt x="28" y="68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5" name="Freeform 22"/>
          <p:cNvSpPr>
            <a:spLocks/>
          </p:cNvSpPr>
          <p:nvPr/>
        </p:nvSpPr>
        <p:spPr bwMode="auto">
          <a:xfrm>
            <a:off x="3454400" y="4902200"/>
            <a:ext cx="107950" cy="107950"/>
          </a:xfrm>
          <a:custGeom>
            <a:avLst/>
            <a:gdLst>
              <a:gd name="T0" fmla="*/ 0 w 68"/>
              <a:gd name="T1" fmla="*/ 0 h 68"/>
              <a:gd name="T2" fmla="*/ 68 w 68"/>
              <a:gd name="T3" fmla="*/ 28 h 68"/>
              <a:gd name="T4" fmla="*/ 36 w 68"/>
              <a:gd name="T5" fmla="*/ 36 h 68"/>
              <a:gd name="T6" fmla="*/ 28 w 68"/>
              <a:gd name="T7" fmla="*/ 68 h 68"/>
              <a:gd name="T8" fmla="*/ 0 w 68"/>
              <a:gd name="T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68">
                <a:moveTo>
                  <a:pt x="0" y="0"/>
                </a:moveTo>
                <a:lnTo>
                  <a:pt x="68" y="28"/>
                </a:lnTo>
                <a:lnTo>
                  <a:pt x="36" y="36"/>
                </a:lnTo>
                <a:lnTo>
                  <a:pt x="28" y="6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6" name="Rectangle 23"/>
          <p:cNvSpPr>
            <a:spLocks noChangeArrowheads="1"/>
          </p:cNvSpPr>
          <p:nvPr/>
        </p:nvSpPr>
        <p:spPr bwMode="auto">
          <a:xfrm>
            <a:off x="2701925" y="5073650"/>
            <a:ext cx="3057525" cy="3492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7" name="Rectangle 24"/>
          <p:cNvSpPr>
            <a:spLocks noChangeArrowheads="1"/>
          </p:cNvSpPr>
          <p:nvPr/>
        </p:nvSpPr>
        <p:spPr bwMode="auto">
          <a:xfrm>
            <a:off x="2701925" y="5073650"/>
            <a:ext cx="3057525" cy="3492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0" name="Rectangle 25"/>
          <p:cNvSpPr>
            <a:spLocks noChangeArrowheads="1"/>
          </p:cNvSpPr>
          <p:nvPr/>
        </p:nvSpPr>
        <p:spPr bwMode="auto">
          <a:xfrm>
            <a:off x="2752725" y="5127625"/>
            <a:ext cx="30040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mode diaporama, une diapositive masquée n’est pas projetée.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Mais elle apparaît dans le document lorsqu’on l’imprime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747636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RÉDACTION EN TEMPS RÉEL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RÉDIGER EN TEMPS RÉEL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70062" y="2400298"/>
            <a:ext cx="5604033" cy="3083719"/>
            <a:chOff x="1903413" y="2400300"/>
            <a:chExt cx="5337175" cy="2936875"/>
          </a:xfrm>
        </p:grpSpPr>
        <p:sp>
          <p:nvSpPr>
            <p:cNvPr id="24813" name="Line 6"/>
            <p:cNvSpPr>
              <a:spLocks noChangeShapeType="1"/>
            </p:cNvSpPr>
            <p:nvPr/>
          </p:nvSpPr>
          <p:spPr bwMode="auto">
            <a:xfrm>
              <a:off x="6069013" y="3565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4" name="Line 7"/>
            <p:cNvSpPr>
              <a:spLocks noChangeShapeType="1"/>
            </p:cNvSpPr>
            <p:nvPr/>
          </p:nvSpPr>
          <p:spPr bwMode="auto">
            <a:xfrm>
              <a:off x="6069013" y="3629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5" name="Line 8"/>
            <p:cNvSpPr>
              <a:spLocks noChangeShapeType="1"/>
            </p:cNvSpPr>
            <p:nvPr/>
          </p:nvSpPr>
          <p:spPr bwMode="auto">
            <a:xfrm>
              <a:off x="6069013" y="3692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6" name="Line 9"/>
            <p:cNvSpPr>
              <a:spLocks noChangeShapeType="1"/>
            </p:cNvSpPr>
            <p:nvPr/>
          </p:nvSpPr>
          <p:spPr bwMode="auto">
            <a:xfrm>
              <a:off x="6069013" y="3756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7" name="Line 10"/>
            <p:cNvSpPr>
              <a:spLocks noChangeShapeType="1"/>
            </p:cNvSpPr>
            <p:nvPr/>
          </p:nvSpPr>
          <p:spPr bwMode="auto">
            <a:xfrm>
              <a:off x="6069013" y="3819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8" name="Line 11"/>
            <p:cNvSpPr>
              <a:spLocks noChangeShapeType="1"/>
            </p:cNvSpPr>
            <p:nvPr/>
          </p:nvSpPr>
          <p:spPr bwMode="auto">
            <a:xfrm>
              <a:off x="6069013" y="3883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19" name="Line 12"/>
            <p:cNvSpPr>
              <a:spLocks noChangeShapeType="1"/>
            </p:cNvSpPr>
            <p:nvPr/>
          </p:nvSpPr>
          <p:spPr bwMode="auto">
            <a:xfrm>
              <a:off x="6069013" y="3946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0" name="Line 13"/>
            <p:cNvSpPr>
              <a:spLocks noChangeShapeType="1"/>
            </p:cNvSpPr>
            <p:nvPr/>
          </p:nvSpPr>
          <p:spPr bwMode="auto">
            <a:xfrm>
              <a:off x="6215063" y="2606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1" name="Line 14"/>
            <p:cNvSpPr>
              <a:spLocks noChangeShapeType="1"/>
            </p:cNvSpPr>
            <p:nvPr/>
          </p:nvSpPr>
          <p:spPr bwMode="auto">
            <a:xfrm>
              <a:off x="6215063" y="2670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2" name="Line 15"/>
            <p:cNvSpPr>
              <a:spLocks noChangeShapeType="1"/>
            </p:cNvSpPr>
            <p:nvPr/>
          </p:nvSpPr>
          <p:spPr bwMode="auto">
            <a:xfrm>
              <a:off x="6215063" y="2733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3" name="Line 16"/>
            <p:cNvSpPr>
              <a:spLocks noChangeShapeType="1"/>
            </p:cNvSpPr>
            <p:nvPr/>
          </p:nvSpPr>
          <p:spPr bwMode="auto">
            <a:xfrm>
              <a:off x="6215063" y="2797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4" name="Line 17"/>
            <p:cNvSpPr>
              <a:spLocks noChangeShapeType="1"/>
            </p:cNvSpPr>
            <p:nvPr/>
          </p:nvSpPr>
          <p:spPr bwMode="auto">
            <a:xfrm>
              <a:off x="6215063" y="2860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5" name="Line 18"/>
            <p:cNvSpPr>
              <a:spLocks noChangeShapeType="1"/>
            </p:cNvSpPr>
            <p:nvPr/>
          </p:nvSpPr>
          <p:spPr bwMode="auto">
            <a:xfrm>
              <a:off x="6215063" y="2924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6" name="Line 19"/>
            <p:cNvSpPr>
              <a:spLocks noChangeShapeType="1"/>
            </p:cNvSpPr>
            <p:nvPr/>
          </p:nvSpPr>
          <p:spPr bwMode="auto">
            <a:xfrm>
              <a:off x="6215063" y="2987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7" name="Line 20"/>
            <p:cNvSpPr>
              <a:spLocks noChangeShapeType="1"/>
            </p:cNvSpPr>
            <p:nvPr/>
          </p:nvSpPr>
          <p:spPr bwMode="auto">
            <a:xfrm>
              <a:off x="6215063" y="3051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8" name="Line 21"/>
            <p:cNvSpPr>
              <a:spLocks noChangeShapeType="1"/>
            </p:cNvSpPr>
            <p:nvPr/>
          </p:nvSpPr>
          <p:spPr bwMode="auto">
            <a:xfrm>
              <a:off x="6215063" y="3114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29" name="Line 22"/>
            <p:cNvSpPr>
              <a:spLocks noChangeShapeType="1"/>
            </p:cNvSpPr>
            <p:nvPr/>
          </p:nvSpPr>
          <p:spPr bwMode="auto">
            <a:xfrm>
              <a:off x="6215063" y="3178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30" name="Line 23"/>
            <p:cNvSpPr>
              <a:spLocks noChangeShapeType="1"/>
            </p:cNvSpPr>
            <p:nvPr/>
          </p:nvSpPr>
          <p:spPr bwMode="auto">
            <a:xfrm>
              <a:off x="6215063" y="3241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39" name="Line 32"/>
            <p:cNvSpPr>
              <a:spLocks noChangeShapeType="1"/>
            </p:cNvSpPr>
            <p:nvPr/>
          </p:nvSpPr>
          <p:spPr bwMode="auto">
            <a:xfrm>
              <a:off x="6215063" y="3813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0" name="Line 33"/>
            <p:cNvSpPr>
              <a:spLocks noChangeShapeType="1"/>
            </p:cNvSpPr>
            <p:nvPr/>
          </p:nvSpPr>
          <p:spPr bwMode="auto">
            <a:xfrm>
              <a:off x="6215063" y="3876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1" name="Line 34"/>
            <p:cNvSpPr>
              <a:spLocks noChangeShapeType="1"/>
            </p:cNvSpPr>
            <p:nvPr/>
          </p:nvSpPr>
          <p:spPr bwMode="auto">
            <a:xfrm>
              <a:off x="6215063" y="3940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2" name="Line 35"/>
            <p:cNvSpPr>
              <a:spLocks noChangeShapeType="1"/>
            </p:cNvSpPr>
            <p:nvPr/>
          </p:nvSpPr>
          <p:spPr bwMode="auto">
            <a:xfrm>
              <a:off x="6215063" y="4003675"/>
              <a:ext cx="0" cy="31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3" name="Line 36"/>
            <p:cNvSpPr>
              <a:spLocks noChangeShapeType="1"/>
            </p:cNvSpPr>
            <p:nvPr/>
          </p:nvSpPr>
          <p:spPr bwMode="auto">
            <a:xfrm>
              <a:off x="5910263" y="3565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4" name="Line 37"/>
            <p:cNvSpPr>
              <a:spLocks noChangeShapeType="1"/>
            </p:cNvSpPr>
            <p:nvPr/>
          </p:nvSpPr>
          <p:spPr bwMode="auto">
            <a:xfrm>
              <a:off x="5910263" y="3629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5" name="Line 38"/>
            <p:cNvSpPr>
              <a:spLocks noChangeShapeType="1"/>
            </p:cNvSpPr>
            <p:nvPr/>
          </p:nvSpPr>
          <p:spPr bwMode="auto">
            <a:xfrm>
              <a:off x="5910263" y="3692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6" name="Line 39"/>
            <p:cNvSpPr>
              <a:spLocks noChangeShapeType="1"/>
            </p:cNvSpPr>
            <p:nvPr/>
          </p:nvSpPr>
          <p:spPr bwMode="auto">
            <a:xfrm>
              <a:off x="5910263" y="3756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7" name="Line 40"/>
            <p:cNvSpPr>
              <a:spLocks noChangeShapeType="1"/>
            </p:cNvSpPr>
            <p:nvPr/>
          </p:nvSpPr>
          <p:spPr bwMode="auto">
            <a:xfrm>
              <a:off x="5910263" y="3819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8" name="Line 41"/>
            <p:cNvSpPr>
              <a:spLocks noChangeShapeType="1"/>
            </p:cNvSpPr>
            <p:nvPr/>
          </p:nvSpPr>
          <p:spPr bwMode="auto">
            <a:xfrm>
              <a:off x="5910263" y="38830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49" name="Line 42"/>
            <p:cNvSpPr>
              <a:spLocks noChangeShapeType="1"/>
            </p:cNvSpPr>
            <p:nvPr/>
          </p:nvSpPr>
          <p:spPr bwMode="auto">
            <a:xfrm>
              <a:off x="5910263" y="39465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0" name="Rectangle 43"/>
            <p:cNvSpPr>
              <a:spLocks noChangeArrowheads="1"/>
            </p:cNvSpPr>
            <p:nvPr/>
          </p:nvSpPr>
          <p:spPr bwMode="auto">
            <a:xfrm>
              <a:off x="2681288" y="2930525"/>
              <a:ext cx="3536950" cy="40640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1" name="Rectangle 44"/>
            <p:cNvSpPr>
              <a:spLocks noChangeArrowheads="1"/>
            </p:cNvSpPr>
            <p:nvPr/>
          </p:nvSpPr>
          <p:spPr bwMode="auto">
            <a:xfrm>
              <a:off x="2681288" y="2930525"/>
              <a:ext cx="3536950" cy="406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2" name="Rectangle 45"/>
            <p:cNvSpPr>
              <a:spLocks noChangeArrowheads="1"/>
            </p:cNvSpPr>
            <p:nvPr/>
          </p:nvSpPr>
          <p:spPr bwMode="auto">
            <a:xfrm>
              <a:off x="2681288" y="3457575"/>
              <a:ext cx="3390900" cy="40640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3" name="Rectangle 46"/>
            <p:cNvSpPr>
              <a:spLocks noChangeArrowheads="1"/>
            </p:cNvSpPr>
            <p:nvPr/>
          </p:nvSpPr>
          <p:spPr bwMode="auto">
            <a:xfrm>
              <a:off x="2681288" y="3457575"/>
              <a:ext cx="3390900" cy="406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4" name="Rectangle 47"/>
            <p:cNvSpPr>
              <a:spLocks noChangeArrowheads="1"/>
            </p:cNvSpPr>
            <p:nvPr/>
          </p:nvSpPr>
          <p:spPr bwMode="auto">
            <a:xfrm>
              <a:off x="2681288" y="4010025"/>
              <a:ext cx="4279900" cy="4064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5" name="Rectangle 48"/>
            <p:cNvSpPr>
              <a:spLocks noChangeArrowheads="1"/>
            </p:cNvSpPr>
            <p:nvPr/>
          </p:nvSpPr>
          <p:spPr bwMode="auto">
            <a:xfrm>
              <a:off x="2681288" y="4010025"/>
              <a:ext cx="4279900" cy="406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6" name="Rectangle 49"/>
            <p:cNvSpPr>
              <a:spLocks noChangeArrowheads="1"/>
            </p:cNvSpPr>
            <p:nvPr/>
          </p:nvSpPr>
          <p:spPr bwMode="auto">
            <a:xfrm>
              <a:off x="4449763" y="2400300"/>
              <a:ext cx="1736725" cy="431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7" name="Rectangle 50"/>
            <p:cNvSpPr>
              <a:spLocks noChangeArrowheads="1"/>
            </p:cNvSpPr>
            <p:nvPr/>
          </p:nvSpPr>
          <p:spPr bwMode="auto">
            <a:xfrm>
              <a:off x="4449763" y="2400300"/>
              <a:ext cx="1736725" cy="431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8" name="Rectangle 51"/>
            <p:cNvSpPr>
              <a:spLocks noChangeArrowheads="1"/>
            </p:cNvSpPr>
            <p:nvPr/>
          </p:nvSpPr>
          <p:spPr bwMode="auto">
            <a:xfrm>
              <a:off x="3763963" y="4752975"/>
              <a:ext cx="3232150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59" name="Rectangle 52"/>
            <p:cNvSpPr>
              <a:spLocks noChangeArrowheads="1"/>
            </p:cNvSpPr>
            <p:nvPr/>
          </p:nvSpPr>
          <p:spPr bwMode="auto">
            <a:xfrm>
              <a:off x="3763963" y="4752975"/>
              <a:ext cx="3232150" cy="4572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0" name="Freeform 53"/>
            <p:cNvSpPr>
              <a:spLocks/>
            </p:cNvSpPr>
            <p:nvPr/>
          </p:nvSpPr>
          <p:spPr bwMode="auto">
            <a:xfrm>
              <a:off x="2678113" y="2670175"/>
              <a:ext cx="4346575" cy="2635250"/>
            </a:xfrm>
            <a:custGeom>
              <a:avLst/>
              <a:gdLst>
                <a:gd name="T0" fmla="*/ 0 w 2738"/>
                <a:gd name="T1" fmla="*/ 0 h 1660"/>
                <a:gd name="T2" fmla="*/ 0 w 2738"/>
                <a:gd name="T3" fmla="*/ 1660 h 1660"/>
                <a:gd name="T4" fmla="*/ 2738 w 2738"/>
                <a:gd name="T5" fmla="*/ 166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38" h="1660">
                  <a:moveTo>
                    <a:pt x="0" y="0"/>
                  </a:moveTo>
                  <a:lnTo>
                    <a:pt x="0" y="1660"/>
                  </a:lnTo>
                  <a:lnTo>
                    <a:pt x="2738" y="166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1" name="Freeform 54"/>
            <p:cNvSpPr>
              <a:spLocks/>
            </p:cNvSpPr>
            <p:nvPr/>
          </p:nvSpPr>
          <p:spPr bwMode="auto">
            <a:xfrm>
              <a:off x="7002463" y="52736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2" name="Freeform 55"/>
            <p:cNvSpPr>
              <a:spLocks/>
            </p:cNvSpPr>
            <p:nvPr/>
          </p:nvSpPr>
          <p:spPr bwMode="auto">
            <a:xfrm>
              <a:off x="7002463" y="52736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3" name="Rectangle 56"/>
            <p:cNvSpPr>
              <a:spLocks noChangeArrowheads="1"/>
            </p:cNvSpPr>
            <p:nvPr/>
          </p:nvSpPr>
          <p:spPr bwMode="auto">
            <a:xfrm>
              <a:off x="1903413" y="3232150"/>
              <a:ext cx="84772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4" name="Rectangle 57"/>
            <p:cNvSpPr>
              <a:spLocks noChangeArrowheads="1"/>
            </p:cNvSpPr>
            <p:nvPr/>
          </p:nvSpPr>
          <p:spPr bwMode="auto">
            <a:xfrm>
              <a:off x="1903413" y="3232150"/>
              <a:ext cx="847725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5" name="Rectangle 58"/>
            <p:cNvSpPr>
              <a:spLocks noChangeArrowheads="1"/>
            </p:cNvSpPr>
            <p:nvPr/>
          </p:nvSpPr>
          <p:spPr bwMode="auto">
            <a:xfrm>
              <a:off x="1903413" y="4060825"/>
              <a:ext cx="84772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6" name="Rectangle 59"/>
            <p:cNvSpPr>
              <a:spLocks noChangeArrowheads="1"/>
            </p:cNvSpPr>
            <p:nvPr/>
          </p:nvSpPr>
          <p:spPr bwMode="auto">
            <a:xfrm>
              <a:off x="1903413" y="4060825"/>
              <a:ext cx="847725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7" name="Rectangle 60"/>
            <p:cNvSpPr>
              <a:spLocks noChangeArrowheads="1"/>
            </p:cNvSpPr>
            <p:nvPr/>
          </p:nvSpPr>
          <p:spPr bwMode="auto">
            <a:xfrm>
              <a:off x="6053138" y="3013075"/>
              <a:ext cx="317500" cy="171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8" name="Rectangle 61"/>
            <p:cNvSpPr>
              <a:spLocks noChangeArrowheads="1"/>
            </p:cNvSpPr>
            <p:nvPr/>
          </p:nvSpPr>
          <p:spPr bwMode="auto">
            <a:xfrm>
              <a:off x="6053138" y="3013075"/>
              <a:ext cx="317500" cy="1714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9" name="Rectangle 62"/>
            <p:cNvSpPr>
              <a:spLocks noChangeArrowheads="1"/>
            </p:cNvSpPr>
            <p:nvPr/>
          </p:nvSpPr>
          <p:spPr bwMode="auto">
            <a:xfrm>
              <a:off x="6796088" y="4124325"/>
              <a:ext cx="317500" cy="174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0" name="Rectangle 63"/>
            <p:cNvSpPr>
              <a:spLocks noChangeArrowheads="1"/>
            </p:cNvSpPr>
            <p:nvPr/>
          </p:nvSpPr>
          <p:spPr bwMode="auto">
            <a:xfrm>
              <a:off x="6796088" y="4124325"/>
              <a:ext cx="317500" cy="1746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1" name="Line 64"/>
            <p:cNvSpPr>
              <a:spLocks noChangeShapeType="1"/>
            </p:cNvSpPr>
            <p:nvPr/>
          </p:nvSpPr>
          <p:spPr bwMode="auto">
            <a:xfrm flipV="1">
              <a:off x="3021013" y="3590925"/>
              <a:ext cx="25400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2" name="Line 65"/>
            <p:cNvSpPr>
              <a:spLocks noChangeShapeType="1"/>
            </p:cNvSpPr>
            <p:nvPr/>
          </p:nvSpPr>
          <p:spPr bwMode="auto">
            <a:xfrm flipV="1">
              <a:off x="3062288" y="35433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3" name="Line 66"/>
            <p:cNvSpPr>
              <a:spLocks noChangeShapeType="1"/>
            </p:cNvSpPr>
            <p:nvPr/>
          </p:nvSpPr>
          <p:spPr bwMode="auto">
            <a:xfrm flipV="1">
              <a:off x="3103563" y="34956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4" name="Line 67"/>
            <p:cNvSpPr>
              <a:spLocks noChangeShapeType="1"/>
            </p:cNvSpPr>
            <p:nvPr/>
          </p:nvSpPr>
          <p:spPr bwMode="auto">
            <a:xfrm flipV="1">
              <a:off x="3144838" y="34480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5" name="Line 68"/>
            <p:cNvSpPr>
              <a:spLocks noChangeShapeType="1"/>
            </p:cNvSpPr>
            <p:nvPr/>
          </p:nvSpPr>
          <p:spPr bwMode="auto">
            <a:xfrm flipV="1">
              <a:off x="3186113" y="340042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6" name="Line 69"/>
            <p:cNvSpPr>
              <a:spLocks noChangeShapeType="1"/>
            </p:cNvSpPr>
            <p:nvPr/>
          </p:nvSpPr>
          <p:spPr bwMode="auto">
            <a:xfrm flipV="1">
              <a:off x="3227388" y="33528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7" name="Line 70"/>
            <p:cNvSpPr>
              <a:spLocks noChangeShapeType="1"/>
            </p:cNvSpPr>
            <p:nvPr/>
          </p:nvSpPr>
          <p:spPr bwMode="auto">
            <a:xfrm flipV="1">
              <a:off x="3268663" y="33051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8" name="Line 71"/>
            <p:cNvSpPr>
              <a:spLocks noChangeShapeType="1"/>
            </p:cNvSpPr>
            <p:nvPr/>
          </p:nvSpPr>
          <p:spPr bwMode="auto">
            <a:xfrm flipV="1">
              <a:off x="3313113" y="3257550"/>
              <a:ext cx="22225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9" name="Line 72"/>
            <p:cNvSpPr>
              <a:spLocks noChangeShapeType="1"/>
            </p:cNvSpPr>
            <p:nvPr/>
          </p:nvSpPr>
          <p:spPr bwMode="auto">
            <a:xfrm flipV="1">
              <a:off x="3354388" y="3216275"/>
              <a:ext cx="190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0" name="Freeform 73"/>
            <p:cNvSpPr>
              <a:spLocks/>
            </p:cNvSpPr>
            <p:nvPr/>
          </p:nvSpPr>
          <p:spPr bwMode="auto">
            <a:xfrm>
              <a:off x="3316288" y="3152775"/>
              <a:ext cx="107950" cy="117475"/>
            </a:xfrm>
            <a:custGeom>
              <a:avLst/>
              <a:gdLst>
                <a:gd name="T0" fmla="*/ 68 w 68"/>
                <a:gd name="T1" fmla="*/ 0 h 74"/>
                <a:gd name="T2" fmla="*/ 44 w 68"/>
                <a:gd name="T3" fmla="*/ 74 h 74"/>
                <a:gd name="T4" fmla="*/ 32 w 68"/>
                <a:gd name="T5" fmla="*/ 42 h 74"/>
                <a:gd name="T6" fmla="*/ 0 w 68"/>
                <a:gd name="T7" fmla="*/ 36 h 74"/>
                <a:gd name="T8" fmla="*/ 68 w 68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4">
                  <a:moveTo>
                    <a:pt x="68" y="0"/>
                  </a:moveTo>
                  <a:lnTo>
                    <a:pt x="44" y="74"/>
                  </a:lnTo>
                  <a:lnTo>
                    <a:pt x="32" y="42"/>
                  </a:lnTo>
                  <a:lnTo>
                    <a:pt x="0" y="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1" name="Freeform 74"/>
            <p:cNvSpPr>
              <a:spLocks/>
            </p:cNvSpPr>
            <p:nvPr/>
          </p:nvSpPr>
          <p:spPr bwMode="auto">
            <a:xfrm>
              <a:off x="3316288" y="3152775"/>
              <a:ext cx="107950" cy="117475"/>
            </a:xfrm>
            <a:custGeom>
              <a:avLst/>
              <a:gdLst>
                <a:gd name="T0" fmla="*/ 68 w 68"/>
                <a:gd name="T1" fmla="*/ 0 h 74"/>
                <a:gd name="T2" fmla="*/ 44 w 68"/>
                <a:gd name="T3" fmla="*/ 74 h 74"/>
                <a:gd name="T4" fmla="*/ 32 w 68"/>
                <a:gd name="T5" fmla="*/ 42 h 74"/>
                <a:gd name="T6" fmla="*/ 0 w 68"/>
                <a:gd name="T7" fmla="*/ 36 h 74"/>
                <a:gd name="T8" fmla="*/ 68 w 68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4">
                  <a:moveTo>
                    <a:pt x="68" y="0"/>
                  </a:moveTo>
                  <a:lnTo>
                    <a:pt x="44" y="74"/>
                  </a:lnTo>
                  <a:lnTo>
                    <a:pt x="32" y="42"/>
                  </a:lnTo>
                  <a:lnTo>
                    <a:pt x="0" y="36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2" name="Freeform 75"/>
            <p:cNvSpPr>
              <a:spLocks/>
            </p:cNvSpPr>
            <p:nvPr/>
          </p:nvSpPr>
          <p:spPr bwMode="auto">
            <a:xfrm>
              <a:off x="2976563" y="3578225"/>
              <a:ext cx="85725" cy="85725"/>
            </a:xfrm>
            <a:custGeom>
              <a:avLst/>
              <a:gdLst>
                <a:gd name="T0" fmla="*/ 8 w 54"/>
                <a:gd name="T1" fmla="*/ 10 h 54"/>
                <a:gd name="T2" fmla="*/ 8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4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20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6 w 54"/>
                <a:gd name="T31" fmla="*/ 6 h 54"/>
                <a:gd name="T32" fmla="*/ 46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8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8" y="10"/>
                  </a:moveTo>
                  <a:lnTo>
                    <a:pt x="8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4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3" name="Freeform 76"/>
            <p:cNvSpPr>
              <a:spLocks/>
            </p:cNvSpPr>
            <p:nvPr/>
          </p:nvSpPr>
          <p:spPr bwMode="auto">
            <a:xfrm>
              <a:off x="2976563" y="3578225"/>
              <a:ext cx="85725" cy="85725"/>
            </a:xfrm>
            <a:custGeom>
              <a:avLst/>
              <a:gdLst>
                <a:gd name="T0" fmla="*/ 8 w 54"/>
                <a:gd name="T1" fmla="*/ 10 h 54"/>
                <a:gd name="T2" fmla="*/ 8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4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20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6 w 54"/>
                <a:gd name="T31" fmla="*/ 6 h 54"/>
                <a:gd name="T32" fmla="*/ 46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8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8" y="10"/>
                  </a:moveTo>
                  <a:lnTo>
                    <a:pt x="8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4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4" name="Line 77"/>
            <p:cNvSpPr>
              <a:spLocks noChangeShapeType="1"/>
            </p:cNvSpPr>
            <p:nvPr/>
          </p:nvSpPr>
          <p:spPr bwMode="auto">
            <a:xfrm flipV="1">
              <a:off x="3627438" y="3590925"/>
              <a:ext cx="22225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5" name="Line 78"/>
            <p:cNvSpPr>
              <a:spLocks noChangeShapeType="1"/>
            </p:cNvSpPr>
            <p:nvPr/>
          </p:nvSpPr>
          <p:spPr bwMode="auto">
            <a:xfrm flipV="1">
              <a:off x="3668713" y="35433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6" name="Line 79"/>
            <p:cNvSpPr>
              <a:spLocks noChangeShapeType="1"/>
            </p:cNvSpPr>
            <p:nvPr/>
          </p:nvSpPr>
          <p:spPr bwMode="auto">
            <a:xfrm flipV="1">
              <a:off x="3709988" y="34956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7" name="Line 80"/>
            <p:cNvSpPr>
              <a:spLocks noChangeShapeType="1"/>
            </p:cNvSpPr>
            <p:nvPr/>
          </p:nvSpPr>
          <p:spPr bwMode="auto">
            <a:xfrm flipV="1">
              <a:off x="3751263" y="34480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8" name="Line 81"/>
            <p:cNvSpPr>
              <a:spLocks noChangeShapeType="1"/>
            </p:cNvSpPr>
            <p:nvPr/>
          </p:nvSpPr>
          <p:spPr bwMode="auto">
            <a:xfrm flipV="1">
              <a:off x="3792538" y="340042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9" name="Line 82"/>
            <p:cNvSpPr>
              <a:spLocks noChangeShapeType="1"/>
            </p:cNvSpPr>
            <p:nvPr/>
          </p:nvSpPr>
          <p:spPr bwMode="auto">
            <a:xfrm flipV="1">
              <a:off x="3833813" y="33528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0" name="Line 83"/>
            <p:cNvSpPr>
              <a:spLocks noChangeShapeType="1"/>
            </p:cNvSpPr>
            <p:nvPr/>
          </p:nvSpPr>
          <p:spPr bwMode="auto">
            <a:xfrm flipV="1">
              <a:off x="3875088" y="33051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1" name="Line 84"/>
            <p:cNvSpPr>
              <a:spLocks noChangeShapeType="1"/>
            </p:cNvSpPr>
            <p:nvPr/>
          </p:nvSpPr>
          <p:spPr bwMode="auto">
            <a:xfrm flipV="1">
              <a:off x="3916363" y="32575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2" name="Line 85"/>
            <p:cNvSpPr>
              <a:spLocks noChangeShapeType="1"/>
            </p:cNvSpPr>
            <p:nvPr/>
          </p:nvSpPr>
          <p:spPr bwMode="auto">
            <a:xfrm flipV="1">
              <a:off x="3957638" y="3216275"/>
              <a:ext cx="190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3" name="Freeform 86"/>
            <p:cNvSpPr>
              <a:spLocks/>
            </p:cNvSpPr>
            <p:nvPr/>
          </p:nvSpPr>
          <p:spPr bwMode="auto">
            <a:xfrm>
              <a:off x="3919538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6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6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4" name="Freeform 87"/>
            <p:cNvSpPr>
              <a:spLocks/>
            </p:cNvSpPr>
            <p:nvPr/>
          </p:nvSpPr>
          <p:spPr bwMode="auto">
            <a:xfrm>
              <a:off x="3919538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6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6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5" name="Freeform 88"/>
            <p:cNvSpPr>
              <a:spLocks/>
            </p:cNvSpPr>
            <p:nvPr/>
          </p:nvSpPr>
          <p:spPr bwMode="auto">
            <a:xfrm>
              <a:off x="3582988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18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6" name="Freeform 89"/>
            <p:cNvSpPr>
              <a:spLocks/>
            </p:cNvSpPr>
            <p:nvPr/>
          </p:nvSpPr>
          <p:spPr bwMode="auto">
            <a:xfrm>
              <a:off x="3582988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18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7" name="Line 90"/>
            <p:cNvSpPr>
              <a:spLocks noChangeShapeType="1"/>
            </p:cNvSpPr>
            <p:nvPr/>
          </p:nvSpPr>
          <p:spPr bwMode="auto">
            <a:xfrm flipV="1">
              <a:off x="4230688" y="3590925"/>
              <a:ext cx="25400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8" name="Line 91"/>
            <p:cNvSpPr>
              <a:spLocks noChangeShapeType="1"/>
            </p:cNvSpPr>
            <p:nvPr/>
          </p:nvSpPr>
          <p:spPr bwMode="auto">
            <a:xfrm flipV="1">
              <a:off x="4271963" y="35433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9" name="Line 92"/>
            <p:cNvSpPr>
              <a:spLocks noChangeShapeType="1"/>
            </p:cNvSpPr>
            <p:nvPr/>
          </p:nvSpPr>
          <p:spPr bwMode="auto">
            <a:xfrm flipV="1">
              <a:off x="4313238" y="34956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0" name="Line 93"/>
            <p:cNvSpPr>
              <a:spLocks noChangeShapeType="1"/>
            </p:cNvSpPr>
            <p:nvPr/>
          </p:nvSpPr>
          <p:spPr bwMode="auto">
            <a:xfrm flipV="1">
              <a:off x="4357688" y="3448050"/>
              <a:ext cx="22225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1" name="Line 94"/>
            <p:cNvSpPr>
              <a:spLocks noChangeShapeType="1"/>
            </p:cNvSpPr>
            <p:nvPr/>
          </p:nvSpPr>
          <p:spPr bwMode="auto">
            <a:xfrm flipV="1">
              <a:off x="4398963" y="3400425"/>
              <a:ext cx="22225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2" name="Line 95"/>
            <p:cNvSpPr>
              <a:spLocks noChangeShapeType="1"/>
            </p:cNvSpPr>
            <p:nvPr/>
          </p:nvSpPr>
          <p:spPr bwMode="auto">
            <a:xfrm flipV="1">
              <a:off x="4440238" y="33528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3" name="Line 96"/>
            <p:cNvSpPr>
              <a:spLocks noChangeShapeType="1"/>
            </p:cNvSpPr>
            <p:nvPr/>
          </p:nvSpPr>
          <p:spPr bwMode="auto">
            <a:xfrm flipV="1">
              <a:off x="4481513" y="33051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4" name="Line 97"/>
            <p:cNvSpPr>
              <a:spLocks noChangeShapeType="1"/>
            </p:cNvSpPr>
            <p:nvPr/>
          </p:nvSpPr>
          <p:spPr bwMode="auto">
            <a:xfrm flipV="1">
              <a:off x="4522788" y="32575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5" name="Line 98"/>
            <p:cNvSpPr>
              <a:spLocks noChangeShapeType="1"/>
            </p:cNvSpPr>
            <p:nvPr/>
          </p:nvSpPr>
          <p:spPr bwMode="auto">
            <a:xfrm flipV="1">
              <a:off x="4564063" y="3216275"/>
              <a:ext cx="190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6" name="Freeform 99"/>
            <p:cNvSpPr>
              <a:spLocks/>
            </p:cNvSpPr>
            <p:nvPr/>
          </p:nvSpPr>
          <p:spPr bwMode="auto">
            <a:xfrm>
              <a:off x="4525963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4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4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7" name="Freeform 100"/>
            <p:cNvSpPr>
              <a:spLocks/>
            </p:cNvSpPr>
            <p:nvPr/>
          </p:nvSpPr>
          <p:spPr bwMode="auto">
            <a:xfrm>
              <a:off x="4525963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4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4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8" name="Freeform 101"/>
            <p:cNvSpPr>
              <a:spLocks/>
            </p:cNvSpPr>
            <p:nvPr/>
          </p:nvSpPr>
          <p:spPr bwMode="auto">
            <a:xfrm>
              <a:off x="4189413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0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8 w 54"/>
                <a:gd name="T11" fmla="*/ 48 h 54"/>
                <a:gd name="T12" fmla="*/ 8 w 54"/>
                <a:gd name="T13" fmla="*/ 48 h 54"/>
                <a:gd name="T14" fmla="*/ 18 w 54"/>
                <a:gd name="T15" fmla="*/ 52 h 54"/>
                <a:gd name="T16" fmla="*/ 28 w 54"/>
                <a:gd name="T17" fmla="*/ 54 h 54"/>
                <a:gd name="T18" fmla="*/ 38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2 w 54"/>
                <a:gd name="T25" fmla="*/ 36 h 54"/>
                <a:gd name="T26" fmla="*/ 54 w 54"/>
                <a:gd name="T27" fmla="*/ 26 h 54"/>
                <a:gd name="T28" fmla="*/ 50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4 w 54"/>
                <a:gd name="T35" fmla="*/ 2 h 54"/>
                <a:gd name="T36" fmla="*/ 24 w 54"/>
                <a:gd name="T37" fmla="*/ 0 h 54"/>
                <a:gd name="T38" fmla="*/ 14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36"/>
                  </a:lnTo>
                  <a:lnTo>
                    <a:pt x="54" y="26"/>
                  </a:lnTo>
                  <a:lnTo>
                    <a:pt x="50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9" name="Freeform 102"/>
            <p:cNvSpPr>
              <a:spLocks/>
            </p:cNvSpPr>
            <p:nvPr/>
          </p:nvSpPr>
          <p:spPr bwMode="auto">
            <a:xfrm>
              <a:off x="4189413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0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8 w 54"/>
                <a:gd name="T11" fmla="*/ 48 h 54"/>
                <a:gd name="T12" fmla="*/ 8 w 54"/>
                <a:gd name="T13" fmla="*/ 48 h 54"/>
                <a:gd name="T14" fmla="*/ 18 w 54"/>
                <a:gd name="T15" fmla="*/ 52 h 54"/>
                <a:gd name="T16" fmla="*/ 28 w 54"/>
                <a:gd name="T17" fmla="*/ 54 h 54"/>
                <a:gd name="T18" fmla="*/ 38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2 w 54"/>
                <a:gd name="T25" fmla="*/ 36 h 54"/>
                <a:gd name="T26" fmla="*/ 54 w 54"/>
                <a:gd name="T27" fmla="*/ 26 h 54"/>
                <a:gd name="T28" fmla="*/ 50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4 w 54"/>
                <a:gd name="T35" fmla="*/ 2 h 54"/>
                <a:gd name="T36" fmla="*/ 24 w 54"/>
                <a:gd name="T37" fmla="*/ 0 h 54"/>
                <a:gd name="T38" fmla="*/ 14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36"/>
                  </a:lnTo>
                  <a:lnTo>
                    <a:pt x="54" y="26"/>
                  </a:lnTo>
                  <a:lnTo>
                    <a:pt x="50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0" name="Line 103"/>
            <p:cNvSpPr>
              <a:spLocks noChangeShapeType="1"/>
            </p:cNvSpPr>
            <p:nvPr/>
          </p:nvSpPr>
          <p:spPr bwMode="auto">
            <a:xfrm flipV="1">
              <a:off x="4837113" y="3590925"/>
              <a:ext cx="25400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1" name="Line 104"/>
            <p:cNvSpPr>
              <a:spLocks noChangeShapeType="1"/>
            </p:cNvSpPr>
            <p:nvPr/>
          </p:nvSpPr>
          <p:spPr bwMode="auto">
            <a:xfrm flipV="1">
              <a:off x="4878388" y="35433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2" name="Line 105"/>
            <p:cNvSpPr>
              <a:spLocks noChangeShapeType="1"/>
            </p:cNvSpPr>
            <p:nvPr/>
          </p:nvSpPr>
          <p:spPr bwMode="auto">
            <a:xfrm flipV="1">
              <a:off x="4919663" y="34956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3" name="Line 106"/>
            <p:cNvSpPr>
              <a:spLocks noChangeShapeType="1"/>
            </p:cNvSpPr>
            <p:nvPr/>
          </p:nvSpPr>
          <p:spPr bwMode="auto">
            <a:xfrm flipV="1">
              <a:off x="4960938" y="34480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4" name="Line 107"/>
            <p:cNvSpPr>
              <a:spLocks noChangeShapeType="1"/>
            </p:cNvSpPr>
            <p:nvPr/>
          </p:nvSpPr>
          <p:spPr bwMode="auto">
            <a:xfrm flipV="1">
              <a:off x="5002213" y="340042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5" name="Line 108"/>
            <p:cNvSpPr>
              <a:spLocks noChangeShapeType="1"/>
            </p:cNvSpPr>
            <p:nvPr/>
          </p:nvSpPr>
          <p:spPr bwMode="auto">
            <a:xfrm flipV="1">
              <a:off x="5043488" y="33528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6" name="Line 109"/>
            <p:cNvSpPr>
              <a:spLocks noChangeShapeType="1"/>
            </p:cNvSpPr>
            <p:nvPr/>
          </p:nvSpPr>
          <p:spPr bwMode="auto">
            <a:xfrm flipV="1">
              <a:off x="5084763" y="33051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7" name="Line 110"/>
            <p:cNvSpPr>
              <a:spLocks noChangeShapeType="1"/>
            </p:cNvSpPr>
            <p:nvPr/>
          </p:nvSpPr>
          <p:spPr bwMode="auto">
            <a:xfrm flipV="1">
              <a:off x="5129213" y="3257550"/>
              <a:ext cx="22225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8" name="Line 111"/>
            <p:cNvSpPr>
              <a:spLocks noChangeShapeType="1"/>
            </p:cNvSpPr>
            <p:nvPr/>
          </p:nvSpPr>
          <p:spPr bwMode="auto">
            <a:xfrm flipV="1">
              <a:off x="5170488" y="3216275"/>
              <a:ext cx="190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9" name="Freeform 112"/>
            <p:cNvSpPr>
              <a:spLocks/>
            </p:cNvSpPr>
            <p:nvPr/>
          </p:nvSpPr>
          <p:spPr bwMode="auto">
            <a:xfrm>
              <a:off x="5132388" y="3152775"/>
              <a:ext cx="107950" cy="117475"/>
            </a:xfrm>
            <a:custGeom>
              <a:avLst/>
              <a:gdLst>
                <a:gd name="T0" fmla="*/ 68 w 68"/>
                <a:gd name="T1" fmla="*/ 0 h 74"/>
                <a:gd name="T2" fmla="*/ 44 w 68"/>
                <a:gd name="T3" fmla="*/ 74 h 74"/>
                <a:gd name="T4" fmla="*/ 32 w 68"/>
                <a:gd name="T5" fmla="*/ 42 h 74"/>
                <a:gd name="T6" fmla="*/ 0 w 68"/>
                <a:gd name="T7" fmla="*/ 36 h 74"/>
                <a:gd name="T8" fmla="*/ 68 w 68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4">
                  <a:moveTo>
                    <a:pt x="68" y="0"/>
                  </a:moveTo>
                  <a:lnTo>
                    <a:pt x="44" y="74"/>
                  </a:lnTo>
                  <a:lnTo>
                    <a:pt x="32" y="42"/>
                  </a:lnTo>
                  <a:lnTo>
                    <a:pt x="0" y="3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0" name="Freeform 113"/>
            <p:cNvSpPr>
              <a:spLocks/>
            </p:cNvSpPr>
            <p:nvPr/>
          </p:nvSpPr>
          <p:spPr bwMode="auto">
            <a:xfrm>
              <a:off x="5132388" y="3152775"/>
              <a:ext cx="107950" cy="117475"/>
            </a:xfrm>
            <a:custGeom>
              <a:avLst/>
              <a:gdLst>
                <a:gd name="T0" fmla="*/ 68 w 68"/>
                <a:gd name="T1" fmla="*/ 0 h 74"/>
                <a:gd name="T2" fmla="*/ 44 w 68"/>
                <a:gd name="T3" fmla="*/ 74 h 74"/>
                <a:gd name="T4" fmla="*/ 32 w 68"/>
                <a:gd name="T5" fmla="*/ 42 h 74"/>
                <a:gd name="T6" fmla="*/ 0 w 68"/>
                <a:gd name="T7" fmla="*/ 36 h 74"/>
                <a:gd name="T8" fmla="*/ 68 w 68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4">
                  <a:moveTo>
                    <a:pt x="68" y="0"/>
                  </a:moveTo>
                  <a:lnTo>
                    <a:pt x="44" y="74"/>
                  </a:lnTo>
                  <a:lnTo>
                    <a:pt x="32" y="42"/>
                  </a:lnTo>
                  <a:lnTo>
                    <a:pt x="0" y="36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1" name="Freeform 114"/>
            <p:cNvSpPr>
              <a:spLocks/>
            </p:cNvSpPr>
            <p:nvPr/>
          </p:nvSpPr>
          <p:spPr bwMode="auto">
            <a:xfrm>
              <a:off x="4792663" y="3578225"/>
              <a:ext cx="85725" cy="85725"/>
            </a:xfrm>
            <a:custGeom>
              <a:avLst/>
              <a:gdLst>
                <a:gd name="T0" fmla="*/ 8 w 54"/>
                <a:gd name="T1" fmla="*/ 10 h 54"/>
                <a:gd name="T2" fmla="*/ 8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4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20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6 w 54"/>
                <a:gd name="T31" fmla="*/ 6 h 54"/>
                <a:gd name="T32" fmla="*/ 46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8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8" y="10"/>
                  </a:moveTo>
                  <a:lnTo>
                    <a:pt x="8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4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2" name="Freeform 115"/>
            <p:cNvSpPr>
              <a:spLocks/>
            </p:cNvSpPr>
            <p:nvPr/>
          </p:nvSpPr>
          <p:spPr bwMode="auto">
            <a:xfrm>
              <a:off x="4792663" y="3578225"/>
              <a:ext cx="85725" cy="85725"/>
            </a:xfrm>
            <a:custGeom>
              <a:avLst/>
              <a:gdLst>
                <a:gd name="T0" fmla="*/ 8 w 54"/>
                <a:gd name="T1" fmla="*/ 10 h 54"/>
                <a:gd name="T2" fmla="*/ 8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4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20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6 w 54"/>
                <a:gd name="T31" fmla="*/ 6 h 54"/>
                <a:gd name="T32" fmla="*/ 46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8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8" y="10"/>
                  </a:moveTo>
                  <a:lnTo>
                    <a:pt x="8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4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3" name="Line 116"/>
            <p:cNvSpPr>
              <a:spLocks noChangeShapeType="1"/>
            </p:cNvSpPr>
            <p:nvPr/>
          </p:nvSpPr>
          <p:spPr bwMode="auto">
            <a:xfrm flipV="1">
              <a:off x="5443538" y="3590925"/>
              <a:ext cx="22225" cy="317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4" name="Line 117"/>
            <p:cNvSpPr>
              <a:spLocks noChangeShapeType="1"/>
            </p:cNvSpPr>
            <p:nvPr/>
          </p:nvSpPr>
          <p:spPr bwMode="auto">
            <a:xfrm flipV="1">
              <a:off x="5484813" y="35433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5" name="Line 118"/>
            <p:cNvSpPr>
              <a:spLocks noChangeShapeType="1"/>
            </p:cNvSpPr>
            <p:nvPr/>
          </p:nvSpPr>
          <p:spPr bwMode="auto">
            <a:xfrm flipV="1">
              <a:off x="5526088" y="34956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6" name="Line 119"/>
            <p:cNvSpPr>
              <a:spLocks noChangeShapeType="1"/>
            </p:cNvSpPr>
            <p:nvPr/>
          </p:nvSpPr>
          <p:spPr bwMode="auto">
            <a:xfrm flipV="1">
              <a:off x="5567363" y="34480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7" name="Line 120"/>
            <p:cNvSpPr>
              <a:spLocks noChangeShapeType="1"/>
            </p:cNvSpPr>
            <p:nvPr/>
          </p:nvSpPr>
          <p:spPr bwMode="auto">
            <a:xfrm flipV="1">
              <a:off x="5608638" y="340042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8" name="Line 121"/>
            <p:cNvSpPr>
              <a:spLocks noChangeShapeType="1"/>
            </p:cNvSpPr>
            <p:nvPr/>
          </p:nvSpPr>
          <p:spPr bwMode="auto">
            <a:xfrm flipV="1">
              <a:off x="5649913" y="335280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9" name="Line 122"/>
            <p:cNvSpPr>
              <a:spLocks noChangeShapeType="1"/>
            </p:cNvSpPr>
            <p:nvPr/>
          </p:nvSpPr>
          <p:spPr bwMode="auto">
            <a:xfrm flipV="1">
              <a:off x="5691188" y="3305175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0" name="Line 123"/>
            <p:cNvSpPr>
              <a:spLocks noChangeShapeType="1"/>
            </p:cNvSpPr>
            <p:nvPr/>
          </p:nvSpPr>
          <p:spPr bwMode="auto">
            <a:xfrm flipV="1">
              <a:off x="5732463" y="3257550"/>
              <a:ext cx="25400" cy="285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1" name="Line 124"/>
            <p:cNvSpPr>
              <a:spLocks noChangeShapeType="1"/>
            </p:cNvSpPr>
            <p:nvPr/>
          </p:nvSpPr>
          <p:spPr bwMode="auto">
            <a:xfrm flipV="1">
              <a:off x="5773738" y="3216275"/>
              <a:ext cx="19050" cy="190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2" name="Freeform 125"/>
            <p:cNvSpPr>
              <a:spLocks/>
            </p:cNvSpPr>
            <p:nvPr/>
          </p:nvSpPr>
          <p:spPr bwMode="auto">
            <a:xfrm>
              <a:off x="5735638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6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6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3" name="Freeform 126"/>
            <p:cNvSpPr>
              <a:spLocks/>
            </p:cNvSpPr>
            <p:nvPr/>
          </p:nvSpPr>
          <p:spPr bwMode="auto">
            <a:xfrm>
              <a:off x="5735638" y="3152775"/>
              <a:ext cx="111125" cy="117475"/>
            </a:xfrm>
            <a:custGeom>
              <a:avLst/>
              <a:gdLst>
                <a:gd name="T0" fmla="*/ 70 w 70"/>
                <a:gd name="T1" fmla="*/ 0 h 74"/>
                <a:gd name="T2" fmla="*/ 46 w 70"/>
                <a:gd name="T3" fmla="*/ 74 h 74"/>
                <a:gd name="T4" fmla="*/ 34 w 70"/>
                <a:gd name="T5" fmla="*/ 42 h 74"/>
                <a:gd name="T6" fmla="*/ 0 w 70"/>
                <a:gd name="T7" fmla="*/ 36 h 74"/>
                <a:gd name="T8" fmla="*/ 7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70" y="0"/>
                  </a:moveTo>
                  <a:lnTo>
                    <a:pt x="46" y="74"/>
                  </a:lnTo>
                  <a:lnTo>
                    <a:pt x="34" y="42"/>
                  </a:lnTo>
                  <a:lnTo>
                    <a:pt x="0" y="36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4" name="Freeform 127"/>
            <p:cNvSpPr>
              <a:spLocks/>
            </p:cNvSpPr>
            <p:nvPr/>
          </p:nvSpPr>
          <p:spPr bwMode="auto">
            <a:xfrm>
              <a:off x="5399088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18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5" name="Freeform 128"/>
            <p:cNvSpPr>
              <a:spLocks/>
            </p:cNvSpPr>
            <p:nvPr/>
          </p:nvSpPr>
          <p:spPr bwMode="auto">
            <a:xfrm>
              <a:off x="5399088" y="3578225"/>
              <a:ext cx="85725" cy="85725"/>
            </a:xfrm>
            <a:custGeom>
              <a:avLst/>
              <a:gdLst>
                <a:gd name="T0" fmla="*/ 6 w 54"/>
                <a:gd name="T1" fmla="*/ 10 h 54"/>
                <a:gd name="T2" fmla="*/ 6 w 54"/>
                <a:gd name="T3" fmla="*/ 10 h 54"/>
                <a:gd name="T4" fmla="*/ 2 w 54"/>
                <a:gd name="T5" fmla="*/ 18 h 54"/>
                <a:gd name="T6" fmla="*/ 0 w 54"/>
                <a:gd name="T7" fmla="*/ 28 h 54"/>
                <a:gd name="T8" fmla="*/ 2 w 54"/>
                <a:gd name="T9" fmla="*/ 40 h 54"/>
                <a:gd name="T10" fmla="*/ 10 w 54"/>
                <a:gd name="T11" fmla="*/ 48 h 54"/>
                <a:gd name="T12" fmla="*/ 10 w 54"/>
                <a:gd name="T13" fmla="*/ 48 h 54"/>
                <a:gd name="T14" fmla="*/ 18 w 54"/>
                <a:gd name="T15" fmla="*/ 52 h 54"/>
                <a:gd name="T16" fmla="*/ 30 w 54"/>
                <a:gd name="T17" fmla="*/ 54 h 54"/>
                <a:gd name="T18" fmla="*/ 40 w 54"/>
                <a:gd name="T19" fmla="*/ 52 h 54"/>
                <a:gd name="T20" fmla="*/ 48 w 54"/>
                <a:gd name="T21" fmla="*/ 44 h 54"/>
                <a:gd name="T22" fmla="*/ 48 w 54"/>
                <a:gd name="T23" fmla="*/ 44 h 54"/>
                <a:gd name="T24" fmla="*/ 54 w 54"/>
                <a:gd name="T25" fmla="*/ 36 h 54"/>
                <a:gd name="T26" fmla="*/ 54 w 54"/>
                <a:gd name="T27" fmla="*/ 26 h 54"/>
                <a:gd name="T28" fmla="*/ 52 w 54"/>
                <a:gd name="T29" fmla="*/ 16 h 54"/>
                <a:gd name="T30" fmla="*/ 44 w 54"/>
                <a:gd name="T31" fmla="*/ 6 h 54"/>
                <a:gd name="T32" fmla="*/ 44 w 54"/>
                <a:gd name="T33" fmla="*/ 6 h 54"/>
                <a:gd name="T34" fmla="*/ 36 w 54"/>
                <a:gd name="T35" fmla="*/ 2 h 54"/>
                <a:gd name="T36" fmla="*/ 26 w 54"/>
                <a:gd name="T37" fmla="*/ 0 h 54"/>
                <a:gd name="T38" fmla="*/ 16 w 54"/>
                <a:gd name="T39" fmla="*/ 2 h 54"/>
                <a:gd name="T40" fmla="*/ 6 w 54"/>
                <a:gd name="T41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6" y="10"/>
                  </a:moveTo>
                  <a:lnTo>
                    <a:pt x="6" y="10"/>
                  </a:lnTo>
                  <a:lnTo>
                    <a:pt x="2" y="18"/>
                  </a:lnTo>
                  <a:lnTo>
                    <a:pt x="0" y="28"/>
                  </a:lnTo>
                  <a:lnTo>
                    <a:pt x="2" y="4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30" y="54"/>
                  </a:lnTo>
                  <a:lnTo>
                    <a:pt x="40" y="52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4" y="36"/>
                  </a:lnTo>
                  <a:lnTo>
                    <a:pt x="54" y="26"/>
                  </a:lnTo>
                  <a:lnTo>
                    <a:pt x="52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6" name="Line 129"/>
            <p:cNvSpPr>
              <a:spLocks noChangeShapeType="1"/>
            </p:cNvSpPr>
            <p:nvPr/>
          </p:nvSpPr>
          <p:spPr bwMode="auto">
            <a:xfrm>
              <a:off x="3021013" y="4162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7" name="Line 130"/>
            <p:cNvSpPr>
              <a:spLocks noChangeShapeType="1"/>
            </p:cNvSpPr>
            <p:nvPr/>
          </p:nvSpPr>
          <p:spPr bwMode="auto">
            <a:xfrm>
              <a:off x="3021013" y="4225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8" name="Line 131"/>
            <p:cNvSpPr>
              <a:spLocks noChangeShapeType="1"/>
            </p:cNvSpPr>
            <p:nvPr/>
          </p:nvSpPr>
          <p:spPr bwMode="auto">
            <a:xfrm>
              <a:off x="3021013" y="4289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9" name="Line 132"/>
            <p:cNvSpPr>
              <a:spLocks noChangeShapeType="1"/>
            </p:cNvSpPr>
            <p:nvPr/>
          </p:nvSpPr>
          <p:spPr bwMode="auto">
            <a:xfrm>
              <a:off x="3021013" y="4352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0" name="Line 133"/>
            <p:cNvSpPr>
              <a:spLocks noChangeShapeType="1"/>
            </p:cNvSpPr>
            <p:nvPr/>
          </p:nvSpPr>
          <p:spPr bwMode="auto">
            <a:xfrm>
              <a:off x="3021013" y="4416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1" name="Line 134"/>
            <p:cNvSpPr>
              <a:spLocks noChangeShapeType="1"/>
            </p:cNvSpPr>
            <p:nvPr/>
          </p:nvSpPr>
          <p:spPr bwMode="auto">
            <a:xfrm>
              <a:off x="3021013" y="4479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2" name="Line 135"/>
            <p:cNvSpPr>
              <a:spLocks noChangeShapeType="1"/>
            </p:cNvSpPr>
            <p:nvPr/>
          </p:nvSpPr>
          <p:spPr bwMode="auto">
            <a:xfrm>
              <a:off x="3021013" y="4543425"/>
              <a:ext cx="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3" name="Freeform 136"/>
            <p:cNvSpPr>
              <a:spLocks/>
            </p:cNvSpPr>
            <p:nvPr/>
          </p:nvSpPr>
          <p:spPr bwMode="auto">
            <a:xfrm>
              <a:off x="29765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2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2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4" name="Freeform 137"/>
            <p:cNvSpPr>
              <a:spLocks/>
            </p:cNvSpPr>
            <p:nvPr/>
          </p:nvSpPr>
          <p:spPr bwMode="auto">
            <a:xfrm>
              <a:off x="29765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2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2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5" name="Line 138"/>
            <p:cNvSpPr>
              <a:spLocks noChangeShapeType="1"/>
            </p:cNvSpPr>
            <p:nvPr/>
          </p:nvSpPr>
          <p:spPr bwMode="auto">
            <a:xfrm>
              <a:off x="3630613" y="4162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6" name="Line 139"/>
            <p:cNvSpPr>
              <a:spLocks noChangeShapeType="1"/>
            </p:cNvSpPr>
            <p:nvPr/>
          </p:nvSpPr>
          <p:spPr bwMode="auto">
            <a:xfrm>
              <a:off x="3630613" y="4225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7" name="Line 140"/>
            <p:cNvSpPr>
              <a:spLocks noChangeShapeType="1"/>
            </p:cNvSpPr>
            <p:nvPr/>
          </p:nvSpPr>
          <p:spPr bwMode="auto">
            <a:xfrm>
              <a:off x="3630613" y="4289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8" name="Line 141"/>
            <p:cNvSpPr>
              <a:spLocks noChangeShapeType="1"/>
            </p:cNvSpPr>
            <p:nvPr/>
          </p:nvSpPr>
          <p:spPr bwMode="auto">
            <a:xfrm>
              <a:off x="3630613" y="4352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49" name="Line 142"/>
            <p:cNvSpPr>
              <a:spLocks noChangeShapeType="1"/>
            </p:cNvSpPr>
            <p:nvPr/>
          </p:nvSpPr>
          <p:spPr bwMode="auto">
            <a:xfrm>
              <a:off x="3630613" y="4416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0" name="Line 143"/>
            <p:cNvSpPr>
              <a:spLocks noChangeShapeType="1"/>
            </p:cNvSpPr>
            <p:nvPr/>
          </p:nvSpPr>
          <p:spPr bwMode="auto">
            <a:xfrm>
              <a:off x="3630613" y="4479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1" name="Line 144"/>
            <p:cNvSpPr>
              <a:spLocks noChangeShapeType="1"/>
            </p:cNvSpPr>
            <p:nvPr/>
          </p:nvSpPr>
          <p:spPr bwMode="auto">
            <a:xfrm>
              <a:off x="3630613" y="4543425"/>
              <a:ext cx="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2" name="Freeform 145"/>
            <p:cNvSpPr>
              <a:spLocks/>
            </p:cNvSpPr>
            <p:nvPr/>
          </p:nvSpPr>
          <p:spPr bwMode="auto">
            <a:xfrm>
              <a:off x="35861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4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4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3" name="Freeform 146"/>
            <p:cNvSpPr>
              <a:spLocks/>
            </p:cNvSpPr>
            <p:nvPr/>
          </p:nvSpPr>
          <p:spPr bwMode="auto">
            <a:xfrm>
              <a:off x="35861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4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4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4" name="Freeform 147"/>
            <p:cNvSpPr>
              <a:spLocks/>
            </p:cNvSpPr>
            <p:nvPr/>
          </p:nvSpPr>
          <p:spPr bwMode="auto">
            <a:xfrm>
              <a:off x="41957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4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4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5" name="Freeform 148"/>
            <p:cNvSpPr>
              <a:spLocks/>
            </p:cNvSpPr>
            <p:nvPr/>
          </p:nvSpPr>
          <p:spPr bwMode="auto">
            <a:xfrm>
              <a:off x="4195763" y="4117975"/>
              <a:ext cx="88900" cy="85725"/>
            </a:xfrm>
            <a:custGeom>
              <a:avLst/>
              <a:gdLst>
                <a:gd name="T0" fmla="*/ 56 w 56"/>
                <a:gd name="T1" fmla="*/ 28 h 54"/>
                <a:gd name="T2" fmla="*/ 56 w 56"/>
                <a:gd name="T3" fmla="*/ 28 h 54"/>
                <a:gd name="T4" fmla="*/ 52 w 56"/>
                <a:gd name="T5" fmla="*/ 16 h 54"/>
                <a:gd name="T6" fmla="*/ 48 w 56"/>
                <a:gd name="T7" fmla="*/ 8 h 54"/>
                <a:gd name="T8" fmla="*/ 38 w 56"/>
                <a:gd name="T9" fmla="*/ 2 h 54"/>
                <a:gd name="T10" fmla="*/ 28 w 56"/>
                <a:gd name="T11" fmla="*/ 0 h 54"/>
                <a:gd name="T12" fmla="*/ 28 w 56"/>
                <a:gd name="T13" fmla="*/ 0 h 54"/>
                <a:gd name="T14" fmla="*/ 18 w 56"/>
                <a:gd name="T15" fmla="*/ 2 h 54"/>
                <a:gd name="T16" fmla="*/ 8 w 56"/>
                <a:gd name="T17" fmla="*/ 8 h 54"/>
                <a:gd name="T18" fmla="*/ 4 w 56"/>
                <a:gd name="T19" fmla="*/ 16 h 54"/>
                <a:gd name="T20" fmla="*/ 0 w 56"/>
                <a:gd name="T21" fmla="*/ 28 h 54"/>
                <a:gd name="T22" fmla="*/ 0 w 56"/>
                <a:gd name="T23" fmla="*/ 28 h 54"/>
                <a:gd name="T24" fmla="*/ 4 w 56"/>
                <a:gd name="T25" fmla="*/ 38 h 54"/>
                <a:gd name="T26" fmla="*/ 8 w 56"/>
                <a:gd name="T27" fmla="*/ 46 h 54"/>
                <a:gd name="T28" fmla="*/ 18 w 56"/>
                <a:gd name="T29" fmla="*/ 52 h 54"/>
                <a:gd name="T30" fmla="*/ 28 w 56"/>
                <a:gd name="T31" fmla="*/ 54 h 54"/>
                <a:gd name="T32" fmla="*/ 28 w 56"/>
                <a:gd name="T33" fmla="*/ 54 h 54"/>
                <a:gd name="T34" fmla="*/ 38 w 56"/>
                <a:gd name="T35" fmla="*/ 52 h 54"/>
                <a:gd name="T36" fmla="*/ 48 w 56"/>
                <a:gd name="T37" fmla="*/ 46 h 54"/>
                <a:gd name="T38" fmla="*/ 52 w 56"/>
                <a:gd name="T39" fmla="*/ 38 h 54"/>
                <a:gd name="T40" fmla="*/ 56 w 56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4">
                  <a:moveTo>
                    <a:pt x="56" y="28"/>
                  </a:moveTo>
                  <a:lnTo>
                    <a:pt x="56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4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6" name="Freeform 149"/>
            <p:cNvSpPr>
              <a:spLocks/>
            </p:cNvSpPr>
            <p:nvPr/>
          </p:nvSpPr>
          <p:spPr bwMode="auto">
            <a:xfrm>
              <a:off x="4805363" y="4117975"/>
              <a:ext cx="85725" cy="85725"/>
            </a:xfrm>
            <a:custGeom>
              <a:avLst/>
              <a:gdLst>
                <a:gd name="T0" fmla="*/ 54 w 54"/>
                <a:gd name="T1" fmla="*/ 28 h 54"/>
                <a:gd name="T2" fmla="*/ 54 w 54"/>
                <a:gd name="T3" fmla="*/ 28 h 54"/>
                <a:gd name="T4" fmla="*/ 52 w 54"/>
                <a:gd name="T5" fmla="*/ 16 h 54"/>
                <a:gd name="T6" fmla="*/ 48 w 54"/>
                <a:gd name="T7" fmla="*/ 8 h 54"/>
                <a:gd name="T8" fmla="*/ 38 w 54"/>
                <a:gd name="T9" fmla="*/ 2 h 54"/>
                <a:gd name="T10" fmla="*/ 28 w 54"/>
                <a:gd name="T11" fmla="*/ 0 h 54"/>
                <a:gd name="T12" fmla="*/ 28 w 54"/>
                <a:gd name="T13" fmla="*/ 0 h 54"/>
                <a:gd name="T14" fmla="*/ 18 w 54"/>
                <a:gd name="T15" fmla="*/ 2 h 54"/>
                <a:gd name="T16" fmla="*/ 8 w 54"/>
                <a:gd name="T17" fmla="*/ 8 h 54"/>
                <a:gd name="T18" fmla="*/ 2 w 54"/>
                <a:gd name="T19" fmla="*/ 16 h 54"/>
                <a:gd name="T20" fmla="*/ 0 w 54"/>
                <a:gd name="T21" fmla="*/ 28 h 54"/>
                <a:gd name="T22" fmla="*/ 0 w 54"/>
                <a:gd name="T23" fmla="*/ 28 h 54"/>
                <a:gd name="T24" fmla="*/ 2 w 54"/>
                <a:gd name="T25" fmla="*/ 38 h 54"/>
                <a:gd name="T26" fmla="*/ 8 w 54"/>
                <a:gd name="T27" fmla="*/ 46 h 54"/>
                <a:gd name="T28" fmla="*/ 18 w 54"/>
                <a:gd name="T29" fmla="*/ 52 h 54"/>
                <a:gd name="T30" fmla="*/ 28 w 54"/>
                <a:gd name="T31" fmla="*/ 54 h 54"/>
                <a:gd name="T32" fmla="*/ 28 w 54"/>
                <a:gd name="T33" fmla="*/ 54 h 54"/>
                <a:gd name="T34" fmla="*/ 38 w 54"/>
                <a:gd name="T35" fmla="*/ 52 h 54"/>
                <a:gd name="T36" fmla="*/ 48 w 54"/>
                <a:gd name="T37" fmla="*/ 46 h 54"/>
                <a:gd name="T38" fmla="*/ 52 w 54"/>
                <a:gd name="T39" fmla="*/ 38 h 54"/>
                <a:gd name="T40" fmla="*/ 54 w 54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54" y="28"/>
                  </a:moveTo>
                  <a:lnTo>
                    <a:pt x="54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7" name="Freeform 150"/>
            <p:cNvSpPr>
              <a:spLocks/>
            </p:cNvSpPr>
            <p:nvPr/>
          </p:nvSpPr>
          <p:spPr bwMode="auto">
            <a:xfrm>
              <a:off x="4805363" y="4117975"/>
              <a:ext cx="85725" cy="85725"/>
            </a:xfrm>
            <a:custGeom>
              <a:avLst/>
              <a:gdLst>
                <a:gd name="T0" fmla="*/ 54 w 54"/>
                <a:gd name="T1" fmla="*/ 28 h 54"/>
                <a:gd name="T2" fmla="*/ 54 w 54"/>
                <a:gd name="T3" fmla="*/ 28 h 54"/>
                <a:gd name="T4" fmla="*/ 52 w 54"/>
                <a:gd name="T5" fmla="*/ 16 h 54"/>
                <a:gd name="T6" fmla="*/ 48 w 54"/>
                <a:gd name="T7" fmla="*/ 8 h 54"/>
                <a:gd name="T8" fmla="*/ 38 w 54"/>
                <a:gd name="T9" fmla="*/ 2 h 54"/>
                <a:gd name="T10" fmla="*/ 28 w 54"/>
                <a:gd name="T11" fmla="*/ 0 h 54"/>
                <a:gd name="T12" fmla="*/ 28 w 54"/>
                <a:gd name="T13" fmla="*/ 0 h 54"/>
                <a:gd name="T14" fmla="*/ 18 w 54"/>
                <a:gd name="T15" fmla="*/ 2 h 54"/>
                <a:gd name="T16" fmla="*/ 8 w 54"/>
                <a:gd name="T17" fmla="*/ 8 h 54"/>
                <a:gd name="T18" fmla="*/ 2 w 54"/>
                <a:gd name="T19" fmla="*/ 16 h 54"/>
                <a:gd name="T20" fmla="*/ 0 w 54"/>
                <a:gd name="T21" fmla="*/ 28 h 54"/>
                <a:gd name="T22" fmla="*/ 0 w 54"/>
                <a:gd name="T23" fmla="*/ 28 h 54"/>
                <a:gd name="T24" fmla="*/ 2 w 54"/>
                <a:gd name="T25" fmla="*/ 38 h 54"/>
                <a:gd name="T26" fmla="*/ 8 w 54"/>
                <a:gd name="T27" fmla="*/ 46 h 54"/>
                <a:gd name="T28" fmla="*/ 18 w 54"/>
                <a:gd name="T29" fmla="*/ 52 h 54"/>
                <a:gd name="T30" fmla="*/ 28 w 54"/>
                <a:gd name="T31" fmla="*/ 54 h 54"/>
                <a:gd name="T32" fmla="*/ 28 w 54"/>
                <a:gd name="T33" fmla="*/ 54 h 54"/>
                <a:gd name="T34" fmla="*/ 38 w 54"/>
                <a:gd name="T35" fmla="*/ 52 h 54"/>
                <a:gd name="T36" fmla="*/ 48 w 54"/>
                <a:gd name="T37" fmla="*/ 46 h 54"/>
                <a:gd name="T38" fmla="*/ 52 w 54"/>
                <a:gd name="T39" fmla="*/ 38 h 54"/>
                <a:gd name="T40" fmla="*/ 54 w 54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54" y="28"/>
                  </a:moveTo>
                  <a:lnTo>
                    <a:pt x="54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4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8" name="Line 151"/>
            <p:cNvSpPr>
              <a:spLocks noChangeShapeType="1"/>
            </p:cNvSpPr>
            <p:nvPr/>
          </p:nvSpPr>
          <p:spPr bwMode="auto">
            <a:xfrm>
              <a:off x="5459413" y="4162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9" name="Line 152"/>
            <p:cNvSpPr>
              <a:spLocks noChangeShapeType="1"/>
            </p:cNvSpPr>
            <p:nvPr/>
          </p:nvSpPr>
          <p:spPr bwMode="auto">
            <a:xfrm>
              <a:off x="5459413" y="4225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0" name="Line 153"/>
            <p:cNvSpPr>
              <a:spLocks noChangeShapeType="1"/>
            </p:cNvSpPr>
            <p:nvPr/>
          </p:nvSpPr>
          <p:spPr bwMode="auto">
            <a:xfrm>
              <a:off x="5459413" y="4289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1" name="Line 154"/>
            <p:cNvSpPr>
              <a:spLocks noChangeShapeType="1"/>
            </p:cNvSpPr>
            <p:nvPr/>
          </p:nvSpPr>
          <p:spPr bwMode="auto">
            <a:xfrm>
              <a:off x="5459413" y="4352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2" name="Line 155"/>
            <p:cNvSpPr>
              <a:spLocks noChangeShapeType="1"/>
            </p:cNvSpPr>
            <p:nvPr/>
          </p:nvSpPr>
          <p:spPr bwMode="auto">
            <a:xfrm>
              <a:off x="5459413" y="44164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3" name="Line 156"/>
            <p:cNvSpPr>
              <a:spLocks noChangeShapeType="1"/>
            </p:cNvSpPr>
            <p:nvPr/>
          </p:nvSpPr>
          <p:spPr bwMode="auto">
            <a:xfrm>
              <a:off x="5459413" y="447992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4" name="Line 157"/>
            <p:cNvSpPr>
              <a:spLocks noChangeShapeType="1"/>
            </p:cNvSpPr>
            <p:nvPr/>
          </p:nvSpPr>
          <p:spPr bwMode="auto">
            <a:xfrm>
              <a:off x="5459413" y="4543425"/>
              <a:ext cx="0" cy="63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5" name="Freeform 158"/>
            <p:cNvSpPr>
              <a:spLocks/>
            </p:cNvSpPr>
            <p:nvPr/>
          </p:nvSpPr>
          <p:spPr bwMode="auto">
            <a:xfrm>
              <a:off x="5414963" y="4117975"/>
              <a:ext cx="85725" cy="85725"/>
            </a:xfrm>
            <a:custGeom>
              <a:avLst/>
              <a:gdLst>
                <a:gd name="T0" fmla="*/ 54 w 54"/>
                <a:gd name="T1" fmla="*/ 28 h 54"/>
                <a:gd name="T2" fmla="*/ 54 w 54"/>
                <a:gd name="T3" fmla="*/ 28 h 54"/>
                <a:gd name="T4" fmla="*/ 52 w 54"/>
                <a:gd name="T5" fmla="*/ 16 h 54"/>
                <a:gd name="T6" fmla="*/ 48 w 54"/>
                <a:gd name="T7" fmla="*/ 8 h 54"/>
                <a:gd name="T8" fmla="*/ 38 w 54"/>
                <a:gd name="T9" fmla="*/ 2 h 54"/>
                <a:gd name="T10" fmla="*/ 28 w 54"/>
                <a:gd name="T11" fmla="*/ 0 h 54"/>
                <a:gd name="T12" fmla="*/ 28 w 54"/>
                <a:gd name="T13" fmla="*/ 0 h 54"/>
                <a:gd name="T14" fmla="*/ 18 w 54"/>
                <a:gd name="T15" fmla="*/ 2 h 54"/>
                <a:gd name="T16" fmla="*/ 8 w 54"/>
                <a:gd name="T17" fmla="*/ 8 h 54"/>
                <a:gd name="T18" fmla="*/ 2 w 54"/>
                <a:gd name="T19" fmla="*/ 16 h 54"/>
                <a:gd name="T20" fmla="*/ 0 w 54"/>
                <a:gd name="T21" fmla="*/ 28 h 54"/>
                <a:gd name="T22" fmla="*/ 0 w 54"/>
                <a:gd name="T23" fmla="*/ 28 h 54"/>
                <a:gd name="T24" fmla="*/ 2 w 54"/>
                <a:gd name="T25" fmla="*/ 38 h 54"/>
                <a:gd name="T26" fmla="*/ 8 w 54"/>
                <a:gd name="T27" fmla="*/ 46 h 54"/>
                <a:gd name="T28" fmla="*/ 18 w 54"/>
                <a:gd name="T29" fmla="*/ 52 h 54"/>
                <a:gd name="T30" fmla="*/ 28 w 54"/>
                <a:gd name="T31" fmla="*/ 54 h 54"/>
                <a:gd name="T32" fmla="*/ 28 w 54"/>
                <a:gd name="T33" fmla="*/ 54 h 54"/>
                <a:gd name="T34" fmla="*/ 38 w 54"/>
                <a:gd name="T35" fmla="*/ 52 h 54"/>
                <a:gd name="T36" fmla="*/ 48 w 54"/>
                <a:gd name="T37" fmla="*/ 46 h 54"/>
                <a:gd name="T38" fmla="*/ 52 w 54"/>
                <a:gd name="T39" fmla="*/ 38 h 54"/>
                <a:gd name="T40" fmla="*/ 54 w 54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54" y="28"/>
                  </a:moveTo>
                  <a:lnTo>
                    <a:pt x="54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6" name="Freeform 159"/>
            <p:cNvSpPr>
              <a:spLocks/>
            </p:cNvSpPr>
            <p:nvPr/>
          </p:nvSpPr>
          <p:spPr bwMode="auto">
            <a:xfrm>
              <a:off x="5414963" y="4117975"/>
              <a:ext cx="85725" cy="85725"/>
            </a:xfrm>
            <a:custGeom>
              <a:avLst/>
              <a:gdLst>
                <a:gd name="T0" fmla="*/ 54 w 54"/>
                <a:gd name="T1" fmla="*/ 28 h 54"/>
                <a:gd name="T2" fmla="*/ 54 w 54"/>
                <a:gd name="T3" fmla="*/ 28 h 54"/>
                <a:gd name="T4" fmla="*/ 52 w 54"/>
                <a:gd name="T5" fmla="*/ 16 h 54"/>
                <a:gd name="T6" fmla="*/ 48 w 54"/>
                <a:gd name="T7" fmla="*/ 8 h 54"/>
                <a:gd name="T8" fmla="*/ 38 w 54"/>
                <a:gd name="T9" fmla="*/ 2 h 54"/>
                <a:gd name="T10" fmla="*/ 28 w 54"/>
                <a:gd name="T11" fmla="*/ 0 h 54"/>
                <a:gd name="T12" fmla="*/ 28 w 54"/>
                <a:gd name="T13" fmla="*/ 0 h 54"/>
                <a:gd name="T14" fmla="*/ 18 w 54"/>
                <a:gd name="T15" fmla="*/ 2 h 54"/>
                <a:gd name="T16" fmla="*/ 8 w 54"/>
                <a:gd name="T17" fmla="*/ 8 h 54"/>
                <a:gd name="T18" fmla="*/ 2 w 54"/>
                <a:gd name="T19" fmla="*/ 16 h 54"/>
                <a:gd name="T20" fmla="*/ 0 w 54"/>
                <a:gd name="T21" fmla="*/ 28 h 54"/>
                <a:gd name="T22" fmla="*/ 0 w 54"/>
                <a:gd name="T23" fmla="*/ 28 h 54"/>
                <a:gd name="T24" fmla="*/ 2 w 54"/>
                <a:gd name="T25" fmla="*/ 38 h 54"/>
                <a:gd name="T26" fmla="*/ 8 w 54"/>
                <a:gd name="T27" fmla="*/ 46 h 54"/>
                <a:gd name="T28" fmla="*/ 18 w 54"/>
                <a:gd name="T29" fmla="*/ 52 h 54"/>
                <a:gd name="T30" fmla="*/ 28 w 54"/>
                <a:gd name="T31" fmla="*/ 54 h 54"/>
                <a:gd name="T32" fmla="*/ 28 w 54"/>
                <a:gd name="T33" fmla="*/ 54 h 54"/>
                <a:gd name="T34" fmla="*/ 38 w 54"/>
                <a:gd name="T35" fmla="*/ 52 h 54"/>
                <a:gd name="T36" fmla="*/ 48 w 54"/>
                <a:gd name="T37" fmla="*/ 46 h 54"/>
                <a:gd name="T38" fmla="*/ 52 w 54"/>
                <a:gd name="T39" fmla="*/ 38 h 54"/>
                <a:gd name="T40" fmla="*/ 54 w 54"/>
                <a:gd name="T41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54">
                  <a:moveTo>
                    <a:pt x="54" y="28"/>
                  </a:moveTo>
                  <a:lnTo>
                    <a:pt x="54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8" y="46"/>
                  </a:lnTo>
                  <a:lnTo>
                    <a:pt x="52" y="38"/>
                  </a:lnTo>
                  <a:lnTo>
                    <a:pt x="54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7" name="Line 160"/>
            <p:cNvSpPr>
              <a:spLocks noChangeShapeType="1"/>
            </p:cNvSpPr>
            <p:nvPr/>
          </p:nvSpPr>
          <p:spPr bwMode="auto">
            <a:xfrm>
              <a:off x="3021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8" name="Line 161"/>
            <p:cNvSpPr>
              <a:spLocks noChangeShapeType="1"/>
            </p:cNvSpPr>
            <p:nvPr/>
          </p:nvSpPr>
          <p:spPr bwMode="auto">
            <a:xfrm>
              <a:off x="3084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9" name="Line 162"/>
            <p:cNvSpPr>
              <a:spLocks noChangeShapeType="1"/>
            </p:cNvSpPr>
            <p:nvPr/>
          </p:nvSpPr>
          <p:spPr bwMode="auto">
            <a:xfrm>
              <a:off x="3148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0" name="Line 163"/>
            <p:cNvSpPr>
              <a:spLocks noChangeShapeType="1"/>
            </p:cNvSpPr>
            <p:nvPr/>
          </p:nvSpPr>
          <p:spPr bwMode="auto">
            <a:xfrm>
              <a:off x="3211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1" name="Line 164"/>
            <p:cNvSpPr>
              <a:spLocks noChangeShapeType="1"/>
            </p:cNvSpPr>
            <p:nvPr/>
          </p:nvSpPr>
          <p:spPr bwMode="auto">
            <a:xfrm>
              <a:off x="3275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2" name="Line 165"/>
            <p:cNvSpPr>
              <a:spLocks noChangeShapeType="1"/>
            </p:cNvSpPr>
            <p:nvPr/>
          </p:nvSpPr>
          <p:spPr bwMode="auto">
            <a:xfrm>
              <a:off x="3338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3" name="Line 166"/>
            <p:cNvSpPr>
              <a:spLocks noChangeShapeType="1"/>
            </p:cNvSpPr>
            <p:nvPr/>
          </p:nvSpPr>
          <p:spPr bwMode="auto">
            <a:xfrm>
              <a:off x="3402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4" name="Line 167"/>
            <p:cNvSpPr>
              <a:spLocks noChangeShapeType="1"/>
            </p:cNvSpPr>
            <p:nvPr/>
          </p:nvSpPr>
          <p:spPr bwMode="auto">
            <a:xfrm>
              <a:off x="3465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5" name="Line 168"/>
            <p:cNvSpPr>
              <a:spLocks noChangeShapeType="1"/>
            </p:cNvSpPr>
            <p:nvPr/>
          </p:nvSpPr>
          <p:spPr bwMode="auto">
            <a:xfrm>
              <a:off x="3529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6" name="Line 169"/>
            <p:cNvSpPr>
              <a:spLocks noChangeShapeType="1"/>
            </p:cNvSpPr>
            <p:nvPr/>
          </p:nvSpPr>
          <p:spPr bwMode="auto">
            <a:xfrm>
              <a:off x="3592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7" name="Line 170"/>
            <p:cNvSpPr>
              <a:spLocks noChangeShapeType="1"/>
            </p:cNvSpPr>
            <p:nvPr/>
          </p:nvSpPr>
          <p:spPr bwMode="auto">
            <a:xfrm>
              <a:off x="3656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8" name="Line 171"/>
            <p:cNvSpPr>
              <a:spLocks noChangeShapeType="1"/>
            </p:cNvSpPr>
            <p:nvPr/>
          </p:nvSpPr>
          <p:spPr bwMode="auto">
            <a:xfrm>
              <a:off x="3719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9" name="Line 172"/>
            <p:cNvSpPr>
              <a:spLocks noChangeShapeType="1"/>
            </p:cNvSpPr>
            <p:nvPr/>
          </p:nvSpPr>
          <p:spPr bwMode="auto">
            <a:xfrm>
              <a:off x="3783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0" name="Line 173"/>
            <p:cNvSpPr>
              <a:spLocks noChangeShapeType="1"/>
            </p:cNvSpPr>
            <p:nvPr/>
          </p:nvSpPr>
          <p:spPr bwMode="auto">
            <a:xfrm>
              <a:off x="3846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1" name="Line 174"/>
            <p:cNvSpPr>
              <a:spLocks noChangeShapeType="1"/>
            </p:cNvSpPr>
            <p:nvPr/>
          </p:nvSpPr>
          <p:spPr bwMode="auto">
            <a:xfrm>
              <a:off x="3910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2" name="Line 175"/>
            <p:cNvSpPr>
              <a:spLocks noChangeShapeType="1"/>
            </p:cNvSpPr>
            <p:nvPr/>
          </p:nvSpPr>
          <p:spPr bwMode="auto">
            <a:xfrm>
              <a:off x="3973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3" name="Line 176"/>
            <p:cNvSpPr>
              <a:spLocks noChangeShapeType="1"/>
            </p:cNvSpPr>
            <p:nvPr/>
          </p:nvSpPr>
          <p:spPr bwMode="auto">
            <a:xfrm>
              <a:off x="4037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4" name="Line 177"/>
            <p:cNvSpPr>
              <a:spLocks noChangeShapeType="1"/>
            </p:cNvSpPr>
            <p:nvPr/>
          </p:nvSpPr>
          <p:spPr bwMode="auto">
            <a:xfrm>
              <a:off x="4100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5" name="Line 178"/>
            <p:cNvSpPr>
              <a:spLocks noChangeShapeType="1"/>
            </p:cNvSpPr>
            <p:nvPr/>
          </p:nvSpPr>
          <p:spPr bwMode="auto">
            <a:xfrm>
              <a:off x="4164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6" name="Line 179"/>
            <p:cNvSpPr>
              <a:spLocks noChangeShapeType="1"/>
            </p:cNvSpPr>
            <p:nvPr/>
          </p:nvSpPr>
          <p:spPr bwMode="auto">
            <a:xfrm>
              <a:off x="4227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7" name="Line 180"/>
            <p:cNvSpPr>
              <a:spLocks noChangeShapeType="1"/>
            </p:cNvSpPr>
            <p:nvPr/>
          </p:nvSpPr>
          <p:spPr bwMode="auto">
            <a:xfrm>
              <a:off x="4291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8" name="Line 181"/>
            <p:cNvSpPr>
              <a:spLocks noChangeShapeType="1"/>
            </p:cNvSpPr>
            <p:nvPr/>
          </p:nvSpPr>
          <p:spPr bwMode="auto">
            <a:xfrm>
              <a:off x="4354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89" name="Line 182"/>
            <p:cNvSpPr>
              <a:spLocks noChangeShapeType="1"/>
            </p:cNvSpPr>
            <p:nvPr/>
          </p:nvSpPr>
          <p:spPr bwMode="auto">
            <a:xfrm>
              <a:off x="4418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0" name="Line 183"/>
            <p:cNvSpPr>
              <a:spLocks noChangeShapeType="1"/>
            </p:cNvSpPr>
            <p:nvPr/>
          </p:nvSpPr>
          <p:spPr bwMode="auto">
            <a:xfrm>
              <a:off x="4481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1" name="Line 184"/>
            <p:cNvSpPr>
              <a:spLocks noChangeShapeType="1"/>
            </p:cNvSpPr>
            <p:nvPr/>
          </p:nvSpPr>
          <p:spPr bwMode="auto">
            <a:xfrm>
              <a:off x="4545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2" name="Line 185"/>
            <p:cNvSpPr>
              <a:spLocks noChangeShapeType="1"/>
            </p:cNvSpPr>
            <p:nvPr/>
          </p:nvSpPr>
          <p:spPr bwMode="auto">
            <a:xfrm>
              <a:off x="4608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3" name="Line 186"/>
            <p:cNvSpPr>
              <a:spLocks noChangeShapeType="1"/>
            </p:cNvSpPr>
            <p:nvPr/>
          </p:nvSpPr>
          <p:spPr bwMode="auto">
            <a:xfrm>
              <a:off x="4672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4" name="Line 187"/>
            <p:cNvSpPr>
              <a:spLocks noChangeShapeType="1"/>
            </p:cNvSpPr>
            <p:nvPr/>
          </p:nvSpPr>
          <p:spPr bwMode="auto">
            <a:xfrm>
              <a:off x="4735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5" name="Line 188"/>
            <p:cNvSpPr>
              <a:spLocks noChangeShapeType="1"/>
            </p:cNvSpPr>
            <p:nvPr/>
          </p:nvSpPr>
          <p:spPr bwMode="auto">
            <a:xfrm>
              <a:off x="4799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6" name="Line 189"/>
            <p:cNvSpPr>
              <a:spLocks noChangeShapeType="1"/>
            </p:cNvSpPr>
            <p:nvPr/>
          </p:nvSpPr>
          <p:spPr bwMode="auto">
            <a:xfrm>
              <a:off x="4862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7" name="Line 190"/>
            <p:cNvSpPr>
              <a:spLocks noChangeShapeType="1"/>
            </p:cNvSpPr>
            <p:nvPr/>
          </p:nvSpPr>
          <p:spPr bwMode="auto">
            <a:xfrm>
              <a:off x="4926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8" name="Line 191"/>
            <p:cNvSpPr>
              <a:spLocks noChangeShapeType="1"/>
            </p:cNvSpPr>
            <p:nvPr/>
          </p:nvSpPr>
          <p:spPr bwMode="auto">
            <a:xfrm>
              <a:off x="4989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9" name="Line 192"/>
            <p:cNvSpPr>
              <a:spLocks noChangeShapeType="1"/>
            </p:cNvSpPr>
            <p:nvPr/>
          </p:nvSpPr>
          <p:spPr bwMode="auto">
            <a:xfrm>
              <a:off x="5053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0" name="Line 193"/>
            <p:cNvSpPr>
              <a:spLocks noChangeShapeType="1"/>
            </p:cNvSpPr>
            <p:nvPr/>
          </p:nvSpPr>
          <p:spPr bwMode="auto">
            <a:xfrm>
              <a:off x="5116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1" name="Line 194"/>
            <p:cNvSpPr>
              <a:spLocks noChangeShapeType="1"/>
            </p:cNvSpPr>
            <p:nvPr/>
          </p:nvSpPr>
          <p:spPr bwMode="auto">
            <a:xfrm>
              <a:off x="5180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2" name="Line 195"/>
            <p:cNvSpPr>
              <a:spLocks noChangeShapeType="1"/>
            </p:cNvSpPr>
            <p:nvPr/>
          </p:nvSpPr>
          <p:spPr bwMode="auto">
            <a:xfrm>
              <a:off x="5243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3" name="Line 196"/>
            <p:cNvSpPr>
              <a:spLocks noChangeShapeType="1"/>
            </p:cNvSpPr>
            <p:nvPr/>
          </p:nvSpPr>
          <p:spPr bwMode="auto">
            <a:xfrm>
              <a:off x="5307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4" name="Line 197"/>
            <p:cNvSpPr>
              <a:spLocks noChangeShapeType="1"/>
            </p:cNvSpPr>
            <p:nvPr/>
          </p:nvSpPr>
          <p:spPr bwMode="auto">
            <a:xfrm>
              <a:off x="5370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5" name="Line 198"/>
            <p:cNvSpPr>
              <a:spLocks noChangeShapeType="1"/>
            </p:cNvSpPr>
            <p:nvPr/>
          </p:nvSpPr>
          <p:spPr bwMode="auto">
            <a:xfrm>
              <a:off x="5434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6" name="Line 199"/>
            <p:cNvSpPr>
              <a:spLocks noChangeShapeType="1"/>
            </p:cNvSpPr>
            <p:nvPr/>
          </p:nvSpPr>
          <p:spPr bwMode="auto">
            <a:xfrm>
              <a:off x="5497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7" name="Line 200"/>
            <p:cNvSpPr>
              <a:spLocks noChangeShapeType="1"/>
            </p:cNvSpPr>
            <p:nvPr/>
          </p:nvSpPr>
          <p:spPr bwMode="auto">
            <a:xfrm>
              <a:off x="5561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8" name="Line 201"/>
            <p:cNvSpPr>
              <a:spLocks noChangeShapeType="1"/>
            </p:cNvSpPr>
            <p:nvPr/>
          </p:nvSpPr>
          <p:spPr bwMode="auto">
            <a:xfrm>
              <a:off x="5624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09" name="Line 202"/>
            <p:cNvSpPr>
              <a:spLocks noChangeShapeType="1"/>
            </p:cNvSpPr>
            <p:nvPr/>
          </p:nvSpPr>
          <p:spPr bwMode="auto">
            <a:xfrm>
              <a:off x="5688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10" name="Line 203"/>
            <p:cNvSpPr>
              <a:spLocks noChangeShapeType="1"/>
            </p:cNvSpPr>
            <p:nvPr/>
          </p:nvSpPr>
          <p:spPr bwMode="auto">
            <a:xfrm>
              <a:off x="5751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11" name="Line 204"/>
            <p:cNvSpPr>
              <a:spLocks noChangeShapeType="1"/>
            </p:cNvSpPr>
            <p:nvPr/>
          </p:nvSpPr>
          <p:spPr bwMode="auto">
            <a:xfrm>
              <a:off x="5815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012" name="Line 205"/>
            <p:cNvSpPr>
              <a:spLocks noChangeShapeType="1"/>
            </p:cNvSpPr>
            <p:nvPr/>
          </p:nvSpPr>
          <p:spPr bwMode="auto">
            <a:xfrm>
              <a:off x="5878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3" name="Line 207"/>
            <p:cNvSpPr>
              <a:spLocks noChangeShapeType="1"/>
            </p:cNvSpPr>
            <p:nvPr/>
          </p:nvSpPr>
          <p:spPr bwMode="auto">
            <a:xfrm>
              <a:off x="5942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4" name="Line 208"/>
            <p:cNvSpPr>
              <a:spLocks noChangeShapeType="1"/>
            </p:cNvSpPr>
            <p:nvPr/>
          </p:nvSpPr>
          <p:spPr bwMode="auto">
            <a:xfrm>
              <a:off x="6005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5" name="Line 209"/>
            <p:cNvSpPr>
              <a:spLocks noChangeShapeType="1"/>
            </p:cNvSpPr>
            <p:nvPr/>
          </p:nvSpPr>
          <p:spPr bwMode="auto">
            <a:xfrm>
              <a:off x="6069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6" name="Line 210"/>
            <p:cNvSpPr>
              <a:spLocks noChangeShapeType="1"/>
            </p:cNvSpPr>
            <p:nvPr/>
          </p:nvSpPr>
          <p:spPr bwMode="auto">
            <a:xfrm>
              <a:off x="6132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7" name="Line 211"/>
            <p:cNvSpPr>
              <a:spLocks noChangeShapeType="1"/>
            </p:cNvSpPr>
            <p:nvPr/>
          </p:nvSpPr>
          <p:spPr bwMode="auto">
            <a:xfrm>
              <a:off x="6196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8" name="Line 212"/>
            <p:cNvSpPr>
              <a:spLocks noChangeShapeType="1"/>
            </p:cNvSpPr>
            <p:nvPr/>
          </p:nvSpPr>
          <p:spPr bwMode="auto">
            <a:xfrm>
              <a:off x="62595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9" name="Line 213"/>
            <p:cNvSpPr>
              <a:spLocks noChangeShapeType="1"/>
            </p:cNvSpPr>
            <p:nvPr/>
          </p:nvSpPr>
          <p:spPr bwMode="auto">
            <a:xfrm>
              <a:off x="6323013" y="4549775"/>
              <a:ext cx="38100" cy="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0" name="Freeform 214"/>
            <p:cNvSpPr>
              <a:spLocks/>
            </p:cNvSpPr>
            <p:nvPr/>
          </p:nvSpPr>
          <p:spPr bwMode="auto">
            <a:xfrm>
              <a:off x="6386513" y="4546600"/>
              <a:ext cx="34925" cy="3175"/>
            </a:xfrm>
            <a:custGeom>
              <a:avLst/>
              <a:gdLst>
                <a:gd name="T0" fmla="*/ 0 w 22"/>
                <a:gd name="T1" fmla="*/ 2 h 2"/>
                <a:gd name="T2" fmla="*/ 22 w 22"/>
                <a:gd name="T3" fmla="*/ 2 h 2"/>
                <a:gd name="T4" fmla="*/ 22 w 2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">
                  <a:moveTo>
                    <a:pt x="0" y="2"/>
                  </a:move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1" name="Line 215"/>
            <p:cNvSpPr>
              <a:spLocks noChangeShapeType="1"/>
            </p:cNvSpPr>
            <p:nvPr/>
          </p:nvSpPr>
          <p:spPr bwMode="auto">
            <a:xfrm flipV="1">
              <a:off x="6421438" y="4483100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2" name="Freeform 216"/>
            <p:cNvSpPr>
              <a:spLocks/>
            </p:cNvSpPr>
            <p:nvPr/>
          </p:nvSpPr>
          <p:spPr bwMode="auto">
            <a:xfrm>
              <a:off x="6373813" y="4387850"/>
              <a:ext cx="95250" cy="114300"/>
            </a:xfrm>
            <a:custGeom>
              <a:avLst/>
              <a:gdLst>
                <a:gd name="T0" fmla="*/ 30 w 60"/>
                <a:gd name="T1" fmla="*/ 0 h 72"/>
                <a:gd name="T2" fmla="*/ 60 w 60"/>
                <a:gd name="T3" fmla="*/ 72 h 72"/>
                <a:gd name="T4" fmla="*/ 30 w 60"/>
                <a:gd name="T5" fmla="*/ 54 h 72"/>
                <a:gd name="T6" fmla="*/ 0 w 60"/>
                <a:gd name="T7" fmla="*/ 72 h 72"/>
                <a:gd name="T8" fmla="*/ 30 w 60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0"/>
                  </a:moveTo>
                  <a:lnTo>
                    <a:pt x="60" y="72"/>
                  </a:lnTo>
                  <a:lnTo>
                    <a:pt x="30" y="54"/>
                  </a:lnTo>
                  <a:lnTo>
                    <a:pt x="0" y="7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3" name="Freeform 217"/>
            <p:cNvSpPr>
              <a:spLocks/>
            </p:cNvSpPr>
            <p:nvPr/>
          </p:nvSpPr>
          <p:spPr bwMode="auto">
            <a:xfrm>
              <a:off x="6373813" y="4387850"/>
              <a:ext cx="95250" cy="114300"/>
            </a:xfrm>
            <a:custGeom>
              <a:avLst/>
              <a:gdLst>
                <a:gd name="T0" fmla="*/ 30 w 60"/>
                <a:gd name="T1" fmla="*/ 0 h 72"/>
                <a:gd name="T2" fmla="*/ 60 w 60"/>
                <a:gd name="T3" fmla="*/ 72 h 72"/>
                <a:gd name="T4" fmla="*/ 30 w 60"/>
                <a:gd name="T5" fmla="*/ 54 h 72"/>
                <a:gd name="T6" fmla="*/ 0 w 60"/>
                <a:gd name="T7" fmla="*/ 72 h 72"/>
                <a:gd name="T8" fmla="*/ 30 w 60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0"/>
                  </a:moveTo>
                  <a:lnTo>
                    <a:pt x="60" y="72"/>
                  </a:lnTo>
                  <a:lnTo>
                    <a:pt x="30" y="54"/>
                  </a:lnTo>
                  <a:lnTo>
                    <a:pt x="0" y="72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4" name="Line 218"/>
            <p:cNvSpPr>
              <a:spLocks noChangeShapeType="1"/>
            </p:cNvSpPr>
            <p:nvPr/>
          </p:nvSpPr>
          <p:spPr bwMode="auto">
            <a:xfrm>
              <a:off x="5910263" y="4010025"/>
              <a:ext cx="0" cy="409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5" name="Line 219"/>
            <p:cNvSpPr>
              <a:spLocks noChangeShapeType="1"/>
            </p:cNvSpPr>
            <p:nvPr/>
          </p:nvSpPr>
          <p:spPr bwMode="auto">
            <a:xfrm>
              <a:off x="6954838" y="2606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6" name="Line 220"/>
            <p:cNvSpPr>
              <a:spLocks noChangeShapeType="1"/>
            </p:cNvSpPr>
            <p:nvPr/>
          </p:nvSpPr>
          <p:spPr bwMode="auto">
            <a:xfrm>
              <a:off x="6954838" y="2670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7" name="Line 221"/>
            <p:cNvSpPr>
              <a:spLocks noChangeShapeType="1"/>
            </p:cNvSpPr>
            <p:nvPr/>
          </p:nvSpPr>
          <p:spPr bwMode="auto">
            <a:xfrm>
              <a:off x="6954838" y="2733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8" name="Line 222"/>
            <p:cNvSpPr>
              <a:spLocks noChangeShapeType="1"/>
            </p:cNvSpPr>
            <p:nvPr/>
          </p:nvSpPr>
          <p:spPr bwMode="auto">
            <a:xfrm>
              <a:off x="6954838" y="2797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29" name="Line 223"/>
            <p:cNvSpPr>
              <a:spLocks noChangeShapeType="1"/>
            </p:cNvSpPr>
            <p:nvPr/>
          </p:nvSpPr>
          <p:spPr bwMode="auto">
            <a:xfrm>
              <a:off x="6954838" y="2860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0" name="Line 224"/>
            <p:cNvSpPr>
              <a:spLocks noChangeShapeType="1"/>
            </p:cNvSpPr>
            <p:nvPr/>
          </p:nvSpPr>
          <p:spPr bwMode="auto">
            <a:xfrm>
              <a:off x="6954838" y="2924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1" name="Line 225"/>
            <p:cNvSpPr>
              <a:spLocks noChangeShapeType="1"/>
            </p:cNvSpPr>
            <p:nvPr/>
          </p:nvSpPr>
          <p:spPr bwMode="auto">
            <a:xfrm>
              <a:off x="6954838" y="2987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2" name="Line 226"/>
            <p:cNvSpPr>
              <a:spLocks noChangeShapeType="1"/>
            </p:cNvSpPr>
            <p:nvPr/>
          </p:nvSpPr>
          <p:spPr bwMode="auto">
            <a:xfrm>
              <a:off x="6954838" y="3051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3" name="Line 227"/>
            <p:cNvSpPr>
              <a:spLocks noChangeShapeType="1"/>
            </p:cNvSpPr>
            <p:nvPr/>
          </p:nvSpPr>
          <p:spPr bwMode="auto">
            <a:xfrm>
              <a:off x="6954838" y="3114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4" name="Line 228"/>
            <p:cNvSpPr>
              <a:spLocks noChangeShapeType="1"/>
            </p:cNvSpPr>
            <p:nvPr/>
          </p:nvSpPr>
          <p:spPr bwMode="auto">
            <a:xfrm>
              <a:off x="6954838" y="3178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35" name="Line 229"/>
            <p:cNvSpPr>
              <a:spLocks noChangeShapeType="1"/>
            </p:cNvSpPr>
            <p:nvPr/>
          </p:nvSpPr>
          <p:spPr bwMode="auto">
            <a:xfrm>
              <a:off x="6954838" y="3241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4" name="Line 238"/>
            <p:cNvSpPr>
              <a:spLocks noChangeShapeType="1"/>
            </p:cNvSpPr>
            <p:nvPr/>
          </p:nvSpPr>
          <p:spPr bwMode="auto">
            <a:xfrm>
              <a:off x="6954838" y="3813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5" name="Line 239"/>
            <p:cNvSpPr>
              <a:spLocks noChangeShapeType="1"/>
            </p:cNvSpPr>
            <p:nvPr/>
          </p:nvSpPr>
          <p:spPr bwMode="auto">
            <a:xfrm>
              <a:off x="6954838" y="38766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6" name="Line 240"/>
            <p:cNvSpPr>
              <a:spLocks noChangeShapeType="1"/>
            </p:cNvSpPr>
            <p:nvPr/>
          </p:nvSpPr>
          <p:spPr bwMode="auto">
            <a:xfrm>
              <a:off x="6954838" y="3940175"/>
              <a:ext cx="0" cy="3810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7" name="Line 241"/>
            <p:cNvSpPr>
              <a:spLocks noChangeShapeType="1"/>
            </p:cNvSpPr>
            <p:nvPr/>
          </p:nvSpPr>
          <p:spPr bwMode="auto">
            <a:xfrm>
              <a:off x="6954838" y="4003675"/>
              <a:ext cx="0" cy="3175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8" name="Line 242"/>
            <p:cNvSpPr>
              <a:spLocks noChangeShapeType="1"/>
            </p:cNvSpPr>
            <p:nvPr/>
          </p:nvSpPr>
          <p:spPr bwMode="auto">
            <a:xfrm flipV="1">
              <a:off x="5519738" y="4638675"/>
              <a:ext cx="0" cy="1143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9" name="Freeform 243"/>
            <p:cNvSpPr>
              <a:spLocks/>
            </p:cNvSpPr>
            <p:nvPr/>
          </p:nvSpPr>
          <p:spPr bwMode="auto">
            <a:xfrm>
              <a:off x="5487988" y="4584700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0" name="Freeform 244"/>
            <p:cNvSpPr>
              <a:spLocks/>
            </p:cNvSpPr>
            <p:nvPr/>
          </p:nvSpPr>
          <p:spPr bwMode="auto">
            <a:xfrm>
              <a:off x="5487988" y="4584700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1" name="Line 245"/>
            <p:cNvSpPr>
              <a:spLocks noChangeShapeType="1"/>
            </p:cNvSpPr>
            <p:nvPr/>
          </p:nvSpPr>
          <p:spPr bwMode="auto">
            <a:xfrm>
              <a:off x="3411538" y="2774950"/>
              <a:ext cx="0" cy="2762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2" name="Freeform 246"/>
            <p:cNvSpPr>
              <a:spLocks/>
            </p:cNvSpPr>
            <p:nvPr/>
          </p:nvSpPr>
          <p:spPr bwMode="auto">
            <a:xfrm>
              <a:off x="3379788" y="3028950"/>
              <a:ext cx="60325" cy="73025"/>
            </a:xfrm>
            <a:custGeom>
              <a:avLst/>
              <a:gdLst>
                <a:gd name="T0" fmla="*/ 20 w 38"/>
                <a:gd name="T1" fmla="*/ 46 h 46"/>
                <a:gd name="T2" fmla="*/ 0 w 38"/>
                <a:gd name="T3" fmla="*/ 0 h 46"/>
                <a:gd name="T4" fmla="*/ 20 w 38"/>
                <a:gd name="T5" fmla="*/ 10 h 46"/>
                <a:gd name="T6" fmla="*/ 38 w 38"/>
                <a:gd name="T7" fmla="*/ 0 h 46"/>
                <a:gd name="T8" fmla="*/ 20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3" name="Freeform 247"/>
            <p:cNvSpPr>
              <a:spLocks/>
            </p:cNvSpPr>
            <p:nvPr/>
          </p:nvSpPr>
          <p:spPr bwMode="auto">
            <a:xfrm>
              <a:off x="3379788" y="3028950"/>
              <a:ext cx="60325" cy="73025"/>
            </a:xfrm>
            <a:custGeom>
              <a:avLst/>
              <a:gdLst>
                <a:gd name="T0" fmla="*/ 20 w 38"/>
                <a:gd name="T1" fmla="*/ 46 h 46"/>
                <a:gd name="T2" fmla="*/ 0 w 38"/>
                <a:gd name="T3" fmla="*/ 0 h 46"/>
                <a:gd name="T4" fmla="*/ 20 w 38"/>
                <a:gd name="T5" fmla="*/ 10 h 46"/>
                <a:gd name="T6" fmla="*/ 38 w 38"/>
                <a:gd name="T7" fmla="*/ 0 h 46"/>
                <a:gd name="T8" fmla="*/ 20 w 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0" y="46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4" name="Line 248"/>
            <p:cNvSpPr>
              <a:spLocks noChangeShapeType="1"/>
            </p:cNvSpPr>
            <p:nvPr/>
          </p:nvSpPr>
          <p:spPr bwMode="auto">
            <a:xfrm>
              <a:off x="6272213" y="2847975"/>
              <a:ext cx="6191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5" name="Freeform 249"/>
            <p:cNvSpPr>
              <a:spLocks/>
            </p:cNvSpPr>
            <p:nvPr/>
          </p:nvSpPr>
          <p:spPr bwMode="auto">
            <a:xfrm>
              <a:off x="6869113" y="2816225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6" name="Freeform 250"/>
            <p:cNvSpPr>
              <a:spLocks/>
            </p:cNvSpPr>
            <p:nvPr/>
          </p:nvSpPr>
          <p:spPr bwMode="auto">
            <a:xfrm>
              <a:off x="6869113" y="2816225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7" name="Freeform 251"/>
            <p:cNvSpPr>
              <a:spLocks/>
            </p:cNvSpPr>
            <p:nvPr/>
          </p:nvSpPr>
          <p:spPr bwMode="auto">
            <a:xfrm>
              <a:off x="6218238" y="2816225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8" name="Freeform 252"/>
            <p:cNvSpPr>
              <a:spLocks/>
            </p:cNvSpPr>
            <p:nvPr/>
          </p:nvSpPr>
          <p:spPr bwMode="auto">
            <a:xfrm>
              <a:off x="6218238" y="2816225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59" name="Rectangle 253"/>
            <p:cNvSpPr>
              <a:spLocks noChangeArrowheads="1"/>
            </p:cNvSpPr>
            <p:nvPr/>
          </p:nvSpPr>
          <p:spPr bwMode="auto">
            <a:xfrm>
              <a:off x="6142038" y="3260725"/>
              <a:ext cx="1098550" cy="533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0" name="Rectangle 254"/>
            <p:cNvSpPr>
              <a:spLocks noChangeArrowheads="1"/>
            </p:cNvSpPr>
            <p:nvPr/>
          </p:nvSpPr>
          <p:spPr bwMode="auto">
            <a:xfrm>
              <a:off x="6142038" y="3260725"/>
              <a:ext cx="1098550" cy="533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1" name="Line 255"/>
            <p:cNvSpPr>
              <a:spLocks noChangeShapeType="1"/>
            </p:cNvSpPr>
            <p:nvPr/>
          </p:nvSpPr>
          <p:spPr bwMode="auto">
            <a:xfrm flipH="1">
              <a:off x="5999163" y="3790950"/>
              <a:ext cx="146050" cy="142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2" name="Freeform 256"/>
            <p:cNvSpPr>
              <a:spLocks/>
            </p:cNvSpPr>
            <p:nvPr/>
          </p:nvSpPr>
          <p:spPr bwMode="auto">
            <a:xfrm>
              <a:off x="5961063" y="3895725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0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0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3" name="Freeform 257"/>
            <p:cNvSpPr>
              <a:spLocks/>
            </p:cNvSpPr>
            <p:nvPr/>
          </p:nvSpPr>
          <p:spPr bwMode="auto">
            <a:xfrm>
              <a:off x="5961063" y="3895725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0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0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4" name="Rectangle 258"/>
            <p:cNvSpPr>
              <a:spLocks noChangeArrowheads="1"/>
            </p:cNvSpPr>
            <p:nvPr/>
          </p:nvSpPr>
          <p:spPr bwMode="auto">
            <a:xfrm>
              <a:off x="2811463" y="2536825"/>
              <a:ext cx="13874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5" name="Rectangle 259"/>
            <p:cNvSpPr>
              <a:spLocks noChangeArrowheads="1"/>
            </p:cNvSpPr>
            <p:nvPr/>
          </p:nvSpPr>
          <p:spPr bwMode="auto">
            <a:xfrm>
              <a:off x="2811463" y="2536825"/>
              <a:ext cx="1387475" cy="2952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6" name="Rectangle 260"/>
            <p:cNvSpPr>
              <a:spLocks noChangeArrowheads="1"/>
            </p:cNvSpPr>
            <p:nvPr/>
          </p:nvSpPr>
          <p:spPr bwMode="auto">
            <a:xfrm>
              <a:off x="6173788" y="3286125"/>
              <a:ext cx="1014701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Rédiger en temps réel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allonge un peu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mission proprement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97" name="Rectangle 291"/>
            <p:cNvSpPr>
              <a:spLocks noChangeArrowheads="1"/>
            </p:cNvSpPr>
            <p:nvPr/>
          </p:nvSpPr>
          <p:spPr bwMode="auto">
            <a:xfrm>
              <a:off x="5954713" y="4114800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01" name="Rectangle 295"/>
            <p:cNvSpPr>
              <a:spLocks noChangeArrowheads="1"/>
            </p:cNvSpPr>
            <p:nvPr/>
          </p:nvSpPr>
          <p:spPr bwMode="auto">
            <a:xfrm>
              <a:off x="2789238" y="4251325"/>
              <a:ext cx="3478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03" name="Rectangle 297"/>
            <p:cNvSpPr>
              <a:spLocks noChangeArrowheads="1"/>
            </p:cNvSpPr>
            <p:nvPr/>
          </p:nvSpPr>
          <p:spPr bwMode="auto">
            <a:xfrm>
              <a:off x="2789238" y="2990850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07" name="Rectangle 301"/>
            <p:cNvSpPr>
              <a:spLocks noChangeArrowheads="1"/>
            </p:cNvSpPr>
            <p:nvPr/>
          </p:nvSpPr>
          <p:spPr bwMode="auto">
            <a:xfrm>
              <a:off x="2789238" y="3698875"/>
              <a:ext cx="3478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09" name="Rectangle 303"/>
            <p:cNvSpPr>
              <a:spLocks noChangeArrowheads="1"/>
            </p:cNvSpPr>
            <p:nvPr/>
          </p:nvSpPr>
          <p:spPr bwMode="auto">
            <a:xfrm>
              <a:off x="4484688" y="2432050"/>
              <a:ext cx="158056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Rédiger un rapport en temps réel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peut représenter un gain de temps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important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47" name="Rectangle 341"/>
            <p:cNvSpPr>
              <a:spLocks noChangeArrowheads="1"/>
            </p:cNvSpPr>
            <p:nvPr/>
          </p:nvSpPr>
          <p:spPr bwMode="auto">
            <a:xfrm>
              <a:off x="2014689" y="3267075"/>
              <a:ext cx="6251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temps réel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58" name="Rectangle 352"/>
            <p:cNvSpPr>
              <a:spLocks noChangeArrowheads="1"/>
            </p:cNvSpPr>
            <p:nvPr/>
          </p:nvSpPr>
          <p:spPr bwMode="auto">
            <a:xfrm>
              <a:off x="1940149" y="4083050"/>
              <a:ext cx="77425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fin de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70" name="Rectangle 364"/>
            <p:cNvSpPr>
              <a:spLocks noChangeArrowheads="1"/>
            </p:cNvSpPr>
            <p:nvPr/>
          </p:nvSpPr>
          <p:spPr bwMode="auto">
            <a:xfrm>
              <a:off x="2871788" y="2552700"/>
              <a:ext cx="12808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mission alimente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permanence la rédaction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94" name="Rectangle 388"/>
            <p:cNvSpPr>
              <a:spLocks noChangeArrowheads="1"/>
            </p:cNvSpPr>
            <p:nvPr/>
          </p:nvSpPr>
          <p:spPr bwMode="auto">
            <a:xfrm>
              <a:off x="3808413" y="4800600"/>
              <a:ext cx="31979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Rédiger le rapport en fin de mission est parfois à l’origine d’omissions.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doit se replonger dans certains aspects parfois traités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plusieurs semaines ou mois auparavant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1" name="Rectangle 459"/>
            <p:cNvSpPr>
              <a:spLocks noChangeArrowheads="1"/>
            </p:cNvSpPr>
            <p:nvPr/>
          </p:nvSpPr>
          <p:spPr bwMode="auto">
            <a:xfrm>
              <a:off x="6132513" y="3041650"/>
              <a:ext cx="16511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FIN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12" name="Rectangle 460"/>
            <p:cNvSpPr>
              <a:spLocks noChangeArrowheads="1"/>
            </p:cNvSpPr>
            <p:nvPr/>
          </p:nvSpPr>
          <p:spPr bwMode="auto">
            <a:xfrm>
              <a:off x="6875463" y="4152900"/>
              <a:ext cx="16511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3611952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118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RÉDIGER EN TEMPS RÉEL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7" name="Text Box 2"/>
          <p:cNvSpPr txBox="1">
            <a:spLocks noChangeArrowheads="1"/>
          </p:cNvSpPr>
          <p:nvPr/>
        </p:nvSpPr>
        <p:spPr bwMode="auto">
          <a:xfrm>
            <a:off x="2195736" y="6503990"/>
            <a:ext cx="4464496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MISE EN PLACE DE LA RÉDACTION EN TEMPS RÉEL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4060825" y="2136775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4060825" y="2136775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2444750" y="2527300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2444750" y="2527300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2981325" y="3032125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981325" y="3032125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12"/>
          <p:cNvSpPr>
            <a:spLocks noChangeArrowheads="1"/>
          </p:cNvSpPr>
          <p:nvPr/>
        </p:nvSpPr>
        <p:spPr bwMode="auto">
          <a:xfrm>
            <a:off x="2981325" y="3324225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3"/>
          <p:cNvSpPr>
            <a:spLocks noChangeArrowheads="1"/>
          </p:cNvSpPr>
          <p:nvPr/>
        </p:nvSpPr>
        <p:spPr bwMode="auto">
          <a:xfrm>
            <a:off x="2981325" y="3324225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4"/>
          <p:cNvSpPr>
            <a:spLocks noChangeArrowheads="1"/>
          </p:cNvSpPr>
          <p:nvPr/>
        </p:nvSpPr>
        <p:spPr bwMode="auto">
          <a:xfrm>
            <a:off x="2981325" y="3616325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5"/>
          <p:cNvSpPr>
            <a:spLocks noChangeArrowheads="1"/>
          </p:cNvSpPr>
          <p:nvPr/>
        </p:nvSpPr>
        <p:spPr bwMode="auto">
          <a:xfrm>
            <a:off x="2981325" y="3616325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4" name="Rectangle 16"/>
          <p:cNvSpPr>
            <a:spLocks noChangeArrowheads="1"/>
          </p:cNvSpPr>
          <p:nvPr/>
        </p:nvSpPr>
        <p:spPr bwMode="auto">
          <a:xfrm>
            <a:off x="2981325" y="3908425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5" name="Rectangle 17"/>
          <p:cNvSpPr>
            <a:spLocks noChangeArrowheads="1"/>
          </p:cNvSpPr>
          <p:nvPr/>
        </p:nvSpPr>
        <p:spPr bwMode="auto">
          <a:xfrm>
            <a:off x="2981325" y="3908425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7" name="Rectangle 18"/>
          <p:cNvSpPr>
            <a:spLocks noChangeArrowheads="1"/>
          </p:cNvSpPr>
          <p:nvPr/>
        </p:nvSpPr>
        <p:spPr bwMode="auto">
          <a:xfrm>
            <a:off x="3527425" y="2527300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8" name="Rectangle 19"/>
          <p:cNvSpPr>
            <a:spLocks noChangeArrowheads="1"/>
          </p:cNvSpPr>
          <p:nvPr/>
        </p:nvSpPr>
        <p:spPr bwMode="auto">
          <a:xfrm>
            <a:off x="3527425" y="2527300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9" name="Rectangle 20"/>
          <p:cNvSpPr>
            <a:spLocks noChangeArrowheads="1"/>
          </p:cNvSpPr>
          <p:nvPr/>
        </p:nvSpPr>
        <p:spPr bwMode="auto">
          <a:xfrm>
            <a:off x="4606925" y="2527300"/>
            <a:ext cx="720725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0" name="Rectangle 21"/>
          <p:cNvSpPr>
            <a:spLocks noChangeArrowheads="1"/>
          </p:cNvSpPr>
          <p:nvPr/>
        </p:nvSpPr>
        <p:spPr bwMode="auto">
          <a:xfrm>
            <a:off x="4606925" y="2527300"/>
            <a:ext cx="720725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1" name="Rectangle 22"/>
          <p:cNvSpPr>
            <a:spLocks noChangeArrowheads="1"/>
          </p:cNvSpPr>
          <p:nvPr/>
        </p:nvSpPr>
        <p:spPr bwMode="auto">
          <a:xfrm>
            <a:off x="5692775" y="2527300"/>
            <a:ext cx="717550" cy="174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2" name="Rectangle 23"/>
          <p:cNvSpPr>
            <a:spLocks noChangeArrowheads="1"/>
          </p:cNvSpPr>
          <p:nvPr/>
        </p:nvSpPr>
        <p:spPr bwMode="auto">
          <a:xfrm>
            <a:off x="5692775" y="2527300"/>
            <a:ext cx="717550" cy="174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3" name="Freeform 24"/>
          <p:cNvSpPr>
            <a:spLocks/>
          </p:cNvSpPr>
          <p:nvPr/>
        </p:nvSpPr>
        <p:spPr bwMode="auto">
          <a:xfrm>
            <a:off x="2803525" y="2384425"/>
            <a:ext cx="3238500" cy="88900"/>
          </a:xfrm>
          <a:custGeom>
            <a:avLst/>
            <a:gdLst>
              <a:gd name="T0" fmla="*/ 0 w 2040"/>
              <a:gd name="T1" fmla="*/ 56 h 56"/>
              <a:gd name="T2" fmla="*/ 0 w 2040"/>
              <a:gd name="T3" fmla="*/ 0 h 56"/>
              <a:gd name="T4" fmla="*/ 2040 w 2040"/>
              <a:gd name="T5" fmla="*/ 0 h 56"/>
              <a:gd name="T6" fmla="*/ 2040 w 2040"/>
              <a:gd name="T7" fmla="*/ 5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0" h="56">
                <a:moveTo>
                  <a:pt x="0" y="56"/>
                </a:moveTo>
                <a:lnTo>
                  <a:pt x="0" y="0"/>
                </a:lnTo>
                <a:lnTo>
                  <a:pt x="2040" y="0"/>
                </a:lnTo>
                <a:lnTo>
                  <a:pt x="2040" y="5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4" name="Freeform 25"/>
          <p:cNvSpPr>
            <a:spLocks/>
          </p:cNvSpPr>
          <p:nvPr/>
        </p:nvSpPr>
        <p:spPr bwMode="auto">
          <a:xfrm>
            <a:off x="6013450" y="2447925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5" name="Freeform 26"/>
          <p:cNvSpPr>
            <a:spLocks/>
          </p:cNvSpPr>
          <p:nvPr/>
        </p:nvSpPr>
        <p:spPr bwMode="auto">
          <a:xfrm>
            <a:off x="6013450" y="2447925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6" name="Freeform 27"/>
          <p:cNvSpPr>
            <a:spLocks/>
          </p:cNvSpPr>
          <p:nvPr/>
        </p:nvSpPr>
        <p:spPr bwMode="auto">
          <a:xfrm>
            <a:off x="2774950" y="24511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7" name="Freeform 28"/>
          <p:cNvSpPr>
            <a:spLocks/>
          </p:cNvSpPr>
          <p:nvPr/>
        </p:nvSpPr>
        <p:spPr bwMode="auto">
          <a:xfrm>
            <a:off x="2774950" y="24511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8" name="Line 29"/>
          <p:cNvSpPr>
            <a:spLocks noChangeShapeType="1"/>
          </p:cNvSpPr>
          <p:nvPr/>
        </p:nvSpPr>
        <p:spPr bwMode="auto">
          <a:xfrm>
            <a:off x="4422775" y="2311400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9" name="Line 30"/>
          <p:cNvSpPr>
            <a:spLocks noChangeShapeType="1"/>
          </p:cNvSpPr>
          <p:nvPr/>
        </p:nvSpPr>
        <p:spPr bwMode="auto">
          <a:xfrm>
            <a:off x="3889375" y="2381250"/>
            <a:ext cx="0" cy="857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0" name="Freeform 31"/>
          <p:cNvSpPr>
            <a:spLocks/>
          </p:cNvSpPr>
          <p:nvPr/>
        </p:nvSpPr>
        <p:spPr bwMode="auto">
          <a:xfrm>
            <a:off x="3857625" y="244792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1" name="Freeform 32"/>
          <p:cNvSpPr>
            <a:spLocks/>
          </p:cNvSpPr>
          <p:nvPr/>
        </p:nvSpPr>
        <p:spPr bwMode="auto">
          <a:xfrm>
            <a:off x="3857625" y="244792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2" name="Line 33"/>
          <p:cNvSpPr>
            <a:spLocks noChangeShapeType="1"/>
          </p:cNvSpPr>
          <p:nvPr/>
        </p:nvSpPr>
        <p:spPr bwMode="auto">
          <a:xfrm>
            <a:off x="4962525" y="2381250"/>
            <a:ext cx="0" cy="857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3" name="Freeform 34"/>
          <p:cNvSpPr>
            <a:spLocks/>
          </p:cNvSpPr>
          <p:nvPr/>
        </p:nvSpPr>
        <p:spPr bwMode="auto">
          <a:xfrm>
            <a:off x="4933950" y="2447925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4" name="Freeform 35"/>
          <p:cNvSpPr>
            <a:spLocks/>
          </p:cNvSpPr>
          <p:nvPr/>
        </p:nvSpPr>
        <p:spPr bwMode="auto">
          <a:xfrm>
            <a:off x="4933950" y="2447925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5" name="Line 36"/>
          <p:cNvSpPr>
            <a:spLocks noChangeShapeType="1"/>
          </p:cNvSpPr>
          <p:nvPr/>
        </p:nvSpPr>
        <p:spPr bwMode="auto">
          <a:xfrm>
            <a:off x="3889375" y="2698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6" name="Line 37"/>
          <p:cNvSpPr>
            <a:spLocks noChangeShapeType="1"/>
          </p:cNvSpPr>
          <p:nvPr/>
        </p:nvSpPr>
        <p:spPr bwMode="auto">
          <a:xfrm>
            <a:off x="3889375" y="27622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7" name="Line 38"/>
          <p:cNvSpPr>
            <a:spLocks noChangeShapeType="1"/>
          </p:cNvSpPr>
          <p:nvPr/>
        </p:nvSpPr>
        <p:spPr bwMode="auto">
          <a:xfrm>
            <a:off x="3889375" y="2825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8" name="Freeform 39"/>
          <p:cNvSpPr>
            <a:spLocks/>
          </p:cNvSpPr>
          <p:nvPr/>
        </p:nvSpPr>
        <p:spPr bwMode="auto">
          <a:xfrm>
            <a:off x="3857625" y="28606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9" name="Freeform 40"/>
          <p:cNvSpPr>
            <a:spLocks/>
          </p:cNvSpPr>
          <p:nvPr/>
        </p:nvSpPr>
        <p:spPr bwMode="auto">
          <a:xfrm>
            <a:off x="3857625" y="28606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0" name="Line 41"/>
          <p:cNvSpPr>
            <a:spLocks noChangeShapeType="1"/>
          </p:cNvSpPr>
          <p:nvPr/>
        </p:nvSpPr>
        <p:spPr bwMode="auto">
          <a:xfrm>
            <a:off x="4962525" y="2698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1" name="Line 42"/>
          <p:cNvSpPr>
            <a:spLocks noChangeShapeType="1"/>
          </p:cNvSpPr>
          <p:nvPr/>
        </p:nvSpPr>
        <p:spPr bwMode="auto">
          <a:xfrm>
            <a:off x="4962525" y="27622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2" name="Line 43"/>
          <p:cNvSpPr>
            <a:spLocks noChangeShapeType="1"/>
          </p:cNvSpPr>
          <p:nvPr/>
        </p:nvSpPr>
        <p:spPr bwMode="auto">
          <a:xfrm>
            <a:off x="4962525" y="2825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3" name="Freeform 44"/>
          <p:cNvSpPr>
            <a:spLocks/>
          </p:cNvSpPr>
          <p:nvPr/>
        </p:nvSpPr>
        <p:spPr bwMode="auto">
          <a:xfrm>
            <a:off x="4933950" y="286067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4" name="Freeform 45"/>
          <p:cNvSpPr>
            <a:spLocks/>
          </p:cNvSpPr>
          <p:nvPr/>
        </p:nvSpPr>
        <p:spPr bwMode="auto">
          <a:xfrm>
            <a:off x="4933950" y="286067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5" name="Line 46"/>
          <p:cNvSpPr>
            <a:spLocks noChangeShapeType="1"/>
          </p:cNvSpPr>
          <p:nvPr/>
        </p:nvSpPr>
        <p:spPr bwMode="auto">
          <a:xfrm>
            <a:off x="6048375" y="2698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6" name="Line 47"/>
          <p:cNvSpPr>
            <a:spLocks noChangeShapeType="1"/>
          </p:cNvSpPr>
          <p:nvPr/>
        </p:nvSpPr>
        <p:spPr bwMode="auto">
          <a:xfrm>
            <a:off x="6048375" y="27622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7" name="Line 48"/>
          <p:cNvSpPr>
            <a:spLocks noChangeShapeType="1"/>
          </p:cNvSpPr>
          <p:nvPr/>
        </p:nvSpPr>
        <p:spPr bwMode="auto">
          <a:xfrm>
            <a:off x="6048375" y="282575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8" name="Freeform 49"/>
          <p:cNvSpPr>
            <a:spLocks/>
          </p:cNvSpPr>
          <p:nvPr/>
        </p:nvSpPr>
        <p:spPr bwMode="auto">
          <a:xfrm>
            <a:off x="6016625" y="28606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9" name="Freeform 50"/>
          <p:cNvSpPr>
            <a:spLocks/>
          </p:cNvSpPr>
          <p:nvPr/>
        </p:nvSpPr>
        <p:spPr bwMode="auto">
          <a:xfrm>
            <a:off x="6016625" y="28606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0" name="Freeform 51"/>
          <p:cNvSpPr>
            <a:spLocks/>
          </p:cNvSpPr>
          <p:nvPr/>
        </p:nvSpPr>
        <p:spPr bwMode="auto">
          <a:xfrm>
            <a:off x="2803525" y="2705100"/>
            <a:ext cx="123825" cy="1289050"/>
          </a:xfrm>
          <a:custGeom>
            <a:avLst/>
            <a:gdLst>
              <a:gd name="T0" fmla="*/ 0 w 78"/>
              <a:gd name="T1" fmla="*/ 0 h 812"/>
              <a:gd name="T2" fmla="*/ 0 w 78"/>
              <a:gd name="T3" fmla="*/ 812 h 812"/>
              <a:gd name="T4" fmla="*/ 78 w 78"/>
              <a:gd name="T5" fmla="*/ 812 h 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8" h="812">
                <a:moveTo>
                  <a:pt x="0" y="0"/>
                </a:moveTo>
                <a:lnTo>
                  <a:pt x="0" y="812"/>
                </a:lnTo>
                <a:lnTo>
                  <a:pt x="78" y="81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1" name="Freeform 52"/>
          <p:cNvSpPr>
            <a:spLocks/>
          </p:cNvSpPr>
          <p:nvPr/>
        </p:nvSpPr>
        <p:spPr bwMode="auto">
          <a:xfrm>
            <a:off x="2905125" y="39655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2" name="Freeform 53"/>
          <p:cNvSpPr>
            <a:spLocks/>
          </p:cNvSpPr>
          <p:nvPr/>
        </p:nvSpPr>
        <p:spPr bwMode="auto">
          <a:xfrm>
            <a:off x="2905125" y="39655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3" name="Line 54"/>
          <p:cNvSpPr>
            <a:spLocks noChangeShapeType="1"/>
          </p:cNvSpPr>
          <p:nvPr/>
        </p:nvSpPr>
        <p:spPr bwMode="auto">
          <a:xfrm>
            <a:off x="2803525" y="3705225"/>
            <a:ext cx="123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4" name="Freeform 55"/>
          <p:cNvSpPr>
            <a:spLocks/>
          </p:cNvSpPr>
          <p:nvPr/>
        </p:nvSpPr>
        <p:spPr bwMode="auto">
          <a:xfrm>
            <a:off x="2905125" y="3673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5" name="Freeform 56"/>
          <p:cNvSpPr>
            <a:spLocks/>
          </p:cNvSpPr>
          <p:nvPr/>
        </p:nvSpPr>
        <p:spPr bwMode="auto">
          <a:xfrm>
            <a:off x="2905125" y="3673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6" name="Line 57"/>
          <p:cNvSpPr>
            <a:spLocks noChangeShapeType="1"/>
          </p:cNvSpPr>
          <p:nvPr/>
        </p:nvSpPr>
        <p:spPr bwMode="auto">
          <a:xfrm>
            <a:off x="2803525" y="3416300"/>
            <a:ext cx="123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7" name="Freeform 58"/>
          <p:cNvSpPr>
            <a:spLocks/>
          </p:cNvSpPr>
          <p:nvPr/>
        </p:nvSpPr>
        <p:spPr bwMode="auto">
          <a:xfrm>
            <a:off x="2905125" y="33877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8" name="Freeform 59"/>
          <p:cNvSpPr>
            <a:spLocks/>
          </p:cNvSpPr>
          <p:nvPr/>
        </p:nvSpPr>
        <p:spPr bwMode="auto">
          <a:xfrm>
            <a:off x="2905125" y="33877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9" name="Line 60"/>
          <p:cNvSpPr>
            <a:spLocks noChangeShapeType="1"/>
          </p:cNvSpPr>
          <p:nvPr/>
        </p:nvSpPr>
        <p:spPr bwMode="auto">
          <a:xfrm>
            <a:off x="2803525" y="3130550"/>
            <a:ext cx="123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0" name="Freeform 61"/>
          <p:cNvSpPr>
            <a:spLocks/>
          </p:cNvSpPr>
          <p:nvPr/>
        </p:nvSpPr>
        <p:spPr bwMode="auto">
          <a:xfrm>
            <a:off x="2905125" y="309880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1" name="Freeform 62"/>
          <p:cNvSpPr>
            <a:spLocks/>
          </p:cNvSpPr>
          <p:nvPr/>
        </p:nvSpPr>
        <p:spPr bwMode="auto">
          <a:xfrm>
            <a:off x="2905125" y="309880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2" name="Rectangle 63"/>
          <p:cNvSpPr>
            <a:spLocks noChangeArrowheads="1"/>
          </p:cNvSpPr>
          <p:nvPr/>
        </p:nvSpPr>
        <p:spPr bwMode="auto">
          <a:xfrm>
            <a:off x="2797175" y="5314950"/>
            <a:ext cx="730250" cy="317500"/>
          </a:xfrm>
          <a:prstGeom prst="rect">
            <a:avLst/>
          </a:prstGeom>
          <a:solidFill>
            <a:srgbClr val="F0D6CE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3" name="Rectangle 64"/>
          <p:cNvSpPr>
            <a:spLocks noChangeArrowheads="1"/>
          </p:cNvSpPr>
          <p:nvPr/>
        </p:nvSpPr>
        <p:spPr bwMode="auto">
          <a:xfrm>
            <a:off x="2797175" y="5314950"/>
            <a:ext cx="730250" cy="3175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4" name="Rectangle 65"/>
          <p:cNvSpPr>
            <a:spLocks noChangeArrowheads="1"/>
          </p:cNvSpPr>
          <p:nvPr/>
        </p:nvSpPr>
        <p:spPr bwMode="auto">
          <a:xfrm>
            <a:off x="3527425" y="5314950"/>
            <a:ext cx="730250" cy="317500"/>
          </a:xfrm>
          <a:prstGeom prst="rect">
            <a:avLst/>
          </a:prstGeom>
          <a:solidFill>
            <a:srgbClr val="F0D6CE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5" name="Rectangle 66"/>
          <p:cNvSpPr>
            <a:spLocks noChangeArrowheads="1"/>
          </p:cNvSpPr>
          <p:nvPr/>
        </p:nvSpPr>
        <p:spPr bwMode="auto">
          <a:xfrm>
            <a:off x="3527425" y="5314950"/>
            <a:ext cx="730250" cy="3175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6" name="Rectangle 67"/>
          <p:cNvSpPr>
            <a:spLocks noChangeArrowheads="1"/>
          </p:cNvSpPr>
          <p:nvPr/>
        </p:nvSpPr>
        <p:spPr bwMode="auto">
          <a:xfrm>
            <a:off x="4254500" y="5314950"/>
            <a:ext cx="730250" cy="317500"/>
          </a:xfrm>
          <a:prstGeom prst="rect">
            <a:avLst/>
          </a:prstGeom>
          <a:solidFill>
            <a:srgbClr val="F0D6CE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7" name="Rectangle 68"/>
          <p:cNvSpPr>
            <a:spLocks noChangeArrowheads="1"/>
          </p:cNvSpPr>
          <p:nvPr/>
        </p:nvSpPr>
        <p:spPr bwMode="auto">
          <a:xfrm>
            <a:off x="4254500" y="5314950"/>
            <a:ext cx="730250" cy="3175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8" name="Freeform 69"/>
          <p:cNvSpPr>
            <a:spLocks/>
          </p:cNvSpPr>
          <p:nvPr/>
        </p:nvSpPr>
        <p:spPr bwMode="auto">
          <a:xfrm>
            <a:off x="3813175" y="3956050"/>
            <a:ext cx="1066800" cy="342900"/>
          </a:xfrm>
          <a:custGeom>
            <a:avLst/>
            <a:gdLst>
              <a:gd name="T0" fmla="*/ 0 w 672"/>
              <a:gd name="T1" fmla="*/ 212 h 216"/>
              <a:gd name="T2" fmla="*/ 458 w 672"/>
              <a:gd name="T3" fmla="*/ 216 h 216"/>
              <a:gd name="T4" fmla="*/ 672 w 672"/>
              <a:gd name="T5" fmla="*/ 0 h 216"/>
              <a:gd name="T6" fmla="*/ 210 w 672"/>
              <a:gd name="T7" fmla="*/ 0 h 216"/>
              <a:gd name="T8" fmla="*/ 0 w 672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216">
                <a:moveTo>
                  <a:pt x="0" y="212"/>
                </a:moveTo>
                <a:lnTo>
                  <a:pt x="458" y="216"/>
                </a:lnTo>
                <a:lnTo>
                  <a:pt x="672" y="0"/>
                </a:lnTo>
                <a:lnTo>
                  <a:pt x="210" y="0"/>
                </a:lnTo>
                <a:lnTo>
                  <a:pt x="0" y="21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9" name="Freeform 70"/>
          <p:cNvSpPr>
            <a:spLocks/>
          </p:cNvSpPr>
          <p:nvPr/>
        </p:nvSpPr>
        <p:spPr bwMode="auto">
          <a:xfrm>
            <a:off x="3813175" y="3956050"/>
            <a:ext cx="1066800" cy="342900"/>
          </a:xfrm>
          <a:custGeom>
            <a:avLst/>
            <a:gdLst>
              <a:gd name="T0" fmla="*/ 0 w 672"/>
              <a:gd name="T1" fmla="*/ 212 h 216"/>
              <a:gd name="T2" fmla="*/ 458 w 672"/>
              <a:gd name="T3" fmla="*/ 216 h 216"/>
              <a:gd name="T4" fmla="*/ 672 w 672"/>
              <a:gd name="T5" fmla="*/ 0 h 216"/>
              <a:gd name="T6" fmla="*/ 210 w 672"/>
              <a:gd name="T7" fmla="*/ 0 h 216"/>
              <a:gd name="T8" fmla="*/ 0 w 672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216">
                <a:moveTo>
                  <a:pt x="0" y="212"/>
                </a:moveTo>
                <a:lnTo>
                  <a:pt x="458" y="216"/>
                </a:lnTo>
                <a:lnTo>
                  <a:pt x="672" y="0"/>
                </a:lnTo>
                <a:lnTo>
                  <a:pt x="210" y="0"/>
                </a:lnTo>
                <a:lnTo>
                  <a:pt x="0" y="2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0" name="Freeform 71"/>
          <p:cNvSpPr>
            <a:spLocks/>
          </p:cNvSpPr>
          <p:nvPr/>
        </p:nvSpPr>
        <p:spPr bwMode="auto">
          <a:xfrm>
            <a:off x="3813175" y="3956050"/>
            <a:ext cx="1066800" cy="342900"/>
          </a:xfrm>
          <a:custGeom>
            <a:avLst/>
            <a:gdLst>
              <a:gd name="T0" fmla="*/ 0 w 672"/>
              <a:gd name="T1" fmla="*/ 212 h 216"/>
              <a:gd name="T2" fmla="*/ 458 w 672"/>
              <a:gd name="T3" fmla="*/ 216 h 216"/>
              <a:gd name="T4" fmla="*/ 672 w 672"/>
              <a:gd name="T5" fmla="*/ 0 h 216"/>
              <a:gd name="T6" fmla="*/ 210 w 672"/>
              <a:gd name="T7" fmla="*/ 0 h 216"/>
              <a:gd name="T8" fmla="*/ 0 w 672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216">
                <a:moveTo>
                  <a:pt x="0" y="212"/>
                </a:moveTo>
                <a:lnTo>
                  <a:pt x="458" y="216"/>
                </a:lnTo>
                <a:lnTo>
                  <a:pt x="672" y="0"/>
                </a:lnTo>
                <a:lnTo>
                  <a:pt x="210" y="0"/>
                </a:lnTo>
                <a:lnTo>
                  <a:pt x="0" y="21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1" name="Freeform 72"/>
          <p:cNvSpPr>
            <a:spLocks/>
          </p:cNvSpPr>
          <p:nvPr/>
        </p:nvSpPr>
        <p:spPr bwMode="auto">
          <a:xfrm>
            <a:off x="453072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2" name="Freeform 73"/>
          <p:cNvSpPr>
            <a:spLocks/>
          </p:cNvSpPr>
          <p:nvPr/>
        </p:nvSpPr>
        <p:spPr bwMode="auto">
          <a:xfrm>
            <a:off x="453072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3" name="Freeform 74"/>
          <p:cNvSpPr>
            <a:spLocks/>
          </p:cNvSpPr>
          <p:nvPr/>
        </p:nvSpPr>
        <p:spPr bwMode="auto">
          <a:xfrm>
            <a:off x="453072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4" name="Freeform 75"/>
          <p:cNvSpPr>
            <a:spLocks/>
          </p:cNvSpPr>
          <p:nvPr/>
        </p:nvSpPr>
        <p:spPr bwMode="auto">
          <a:xfrm>
            <a:off x="526097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5" name="Freeform 76"/>
          <p:cNvSpPr>
            <a:spLocks/>
          </p:cNvSpPr>
          <p:nvPr/>
        </p:nvSpPr>
        <p:spPr bwMode="auto">
          <a:xfrm>
            <a:off x="526097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6" name="Freeform 77"/>
          <p:cNvSpPr>
            <a:spLocks/>
          </p:cNvSpPr>
          <p:nvPr/>
        </p:nvSpPr>
        <p:spPr bwMode="auto">
          <a:xfrm>
            <a:off x="5260975" y="3956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7" name="Freeform 78"/>
          <p:cNvSpPr>
            <a:spLocks/>
          </p:cNvSpPr>
          <p:nvPr/>
        </p:nvSpPr>
        <p:spPr bwMode="auto">
          <a:xfrm>
            <a:off x="347027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8" name="Freeform 79"/>
          <p:cNvSpPr>
            <a:spLocks/>
          </p:cNvSpPr>
          <p:nvPr/>
        </p:nvSpPr>
        <p:spPr bwMode="auto">
          <a:xfrm>
            <a:off x="347027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9" name="Freeform 80"/>
          <p:cNvSpPr>
            <a:spLocks/>
          </p:cNvSpPr>
          <p:nvPr/>
        </p:nvSpPr>
        <p:spPr bwMode="auto">
          <a:xfrm>
            <a:off x="347027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0" name="Freeform 81"/>
          <p:cNvSpPr>
            <a:spLocks/>
          </p:cNvSpPr>
          <p:nvPr/>
        </p:nvSpPr>
        <p:spPr bwMode="auto">
          <a:xfrm>
            <a:off x="420052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2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2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1" name="Freeform 82"/>
          <p:cNvSpPr>
            <a:spLocks/>
          </p:cNvSpPr>
          <p:nvPr/>
        </p:nvSpPr>
        <p:spPr bwMode="auto">
          <a:xfrm>
            <a:off x="420052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2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2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2" name="Freeform 83"/>
          <p:cNvSpPr>
            <a:spLocks/>
          </p:cNvSpPr>
          <p:nvPr/>
        </p:nvSpPr>
        <p:spPr bwMode="auto">
          <a:xfrm>
            <a:off x="4200525" y="429260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2 w 680"/>
              <a:gd name="T3" fmla="*/ 216 h 216"/>
              <a:gd name="T4" fmla="*/ 680 w 680"/>
              <a:gd name="T5" fmla="*/ 0 h 216"/>
              <a:gd name="T6" fmla="*/ 216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2" y="216"/>
                </a:lnTo>
                <a:lnTo>
                  <a:pt x="680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3" name="Freeform 84"/>
          <p:cNvSpPr>
            <a:spLocks/>
          </p:cNvSpPr>
          <p:nvPr/>
        </p:nvSpPr>
        <p:spPr bwMode="auto">
          <a:xfrm>
            <a:off x="4930775" y="42926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4" name="Freeform 85"/>
          <p:cNvSpPr>
            <a:spLocks/>
          </p:cNvSpPr>
          <p:nvPr/>
        </p:nvSpPr>
        <p:spPr bwMode="auto">
          <a:xfrm>
            <a:off x="4930775" y="42926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5" name="Freeform 86"/>
          <p:cNvSpPr>
            <a:spLocks/>
          </p:cNvSpPr>
          <p:nvPr/>
        </p:nvSpPr>
        <p:spPr bwMode="auto">
          <a:xfrm>
            <a:off x="4930775" y="42926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6" name="Freeform 87"/>
          <p:cNvSpPr>
            <a:spLocks/>
          </p:cNvSpPr>
          <p:nvPr/>
        </p:nvSpPr>
        <p:spPr bwMode="auto">
          <a:xfrm>
            <a:off x="3143250" y="4635500"/>
            <a:ext cx="1063625" cy="342900"/>
          </a:xfrm>
          <a:custGeom>
            <a:avLst/>
            <a:gdLst>
              <a:gd name="T0" fmla="*/ 0 w 670"/>
              <a:gd name="T1" fmla="*/ 212 h 216"/>
              <a:gd name="T2" fmla="*/ 454 w 670"/>
              <a:gd name="T3" fmla="*/ 216 h 216"/>
              <a:gd name="T4" fmla="*/ 670 w 670"/>
              <a:gd name="T5" fmla="*/ 0 h 216"/>
              <a:gd name="T6" fmla="*/ 206 w 670"/>
              <a:gd name="T7" fmla="*/ 0 h 216"/>
              <a:gd name="T8" fmla="*/ 0 w 670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0" h="216">
                <a:moveTo>
                  <a:pt x="0" y="212"/>
                </a:moveTo>
                <a:lnTo>
                  <a:pt x="454" y="216"/>
                </a:lnTo>
                <a:lnTo>
                  <a:pt x="670" y="0"/>
                </a:lnTo>
                <a:lnTo>
                  <a:pt x="206" y="0"/>
                </a:lnTo>
                <a:lnTo>
                  <a:pt x="0" y="21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7" name="Freeform 88"/>
          <p:cNvSpPr>
            <a:spLocks/>
          </p:cNvSpPr>
          <p:nvPr/>
        </p:nvSpPr>
        <p:spPr bwMode="auto">
          <a:xfrm>
            <a:off x="3143250" y="4635500"/>
            <a:ext cx="1063625" cy="342900"/>
          </a:xfrm>
          <a:custGeom>
            <a:avLst/>
            <a:gdLst>
              <a:gd name="T0" fmla="*/ 0 w 670"/>
              <a:gd name="T1" fmla="*/ 212 h 216"/>
              <a:gd name="T2" fmla="*/ 454 w 670"/>
              <a:gd name="T3" fmla="*/ 216 h 216"/>
              <a:gd name="T4" fmla="*/ 670 w 670"/>
              <a:gd name="T5" fmla="*/ 0 h 216"/>
              <a:gd name="T6" fmla="*/ 206 w 670"/>
              <a:gd name="T7" fmla="*/ 0 h 216"/>
              <a:gd name="T8" fmla="*/ 0 w 670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0" h="216">
                <a:moveTo>
                  <a:pt x="0" y="212"/>
                </a:moveTo>
                <a:lnTo>
                  <a:pt x="454" y="216"/>
                </a:lnTo>
                <a:lnTo>
                  <a:pt x="670" y="0"/>
                </a:lnTo>
                <a:lnTo>
                  <a:pt x="206" y="0"/>
                </a:lnTo>
                <a:lnTo>
                  <a:pt x="0" y="2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8" name="Freeform 89"/>
          <p:cNvSpPr>
            <a:spLocks/>
          </p:cNvSpPr>
          <p:nvPr/>
        </p:nvSpPr>
        <p:spPr bwMode="auto">
          <a:xfrm>
            <a:off x="3143250" y="4635500"/>
            <a:ext cx="1063625" cy="342900"/>
          </a:xfrm>
          <a:custGeom>
            <a:avLst/>
            <a:gdLst>
              <a:gd name="T0" fmla="*/ 0 w 670"/>
              <a:gd name="T1" fmla="*/ 212 h 216"/>
              <a:gd name="T2" fmla="*/ 454 w 670"/>
              <a:gd name="T3" fmla="*/ 216 h 216"/>
              <a:gd name="T4" fmla="*/ 670 w 670"/>
              <a:gd name="T5" fmla="*/ 0 h 216"/>
              <a:gd name="T6" fmla="*/ 206 w 670"/>
              <a:gd name="T7" fmla="*/ 0 h 216"/>
              <a:gd name="T8" fmla="*/ 0 w 670"/>
              <a:gd name="T9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0" h="216">
                <a:moveTo>
                  <a:pt x="0" y="212"/>
                </a:moveTo>
                <a:lnTo>
                  <a:pt x="454" y="216"/>
                </a:lnTo>
                <a:lnTo>
                  <a:pt x="670" y="0"/>
                </a:lnTo>
                <a:lnTo>
                  <a:pt x="206" y="0"/>
                </a:lnTo>
                <a:lnTo>
                  <a:pt x="0" y="21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9" name="Freeform 90"/>
          <p:cNvSpPr>
            <a:spLocks/>
          </p:cNvSpPr>
          <p:nvPr/>
        </p:nvSpPr>
        <p:spPr bwMode="auto">
          <a:xfrm>
            <a:off x="3860800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0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0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0" name="Freeform 91"/>
          <p:cNvSpPr>
            <a:spLocks/>
          </p:cNvSpPr>
          <p:nvPr/>
        </p:nvSpPr>
        <p:spPr bwMode="auto">
          <a:xfrm>
            <a:off x="3860800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0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0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1" name="Freeform 92"/>
          <p:cNvSpPr>
            <a:spLocks/>
          </p:cNvSpPr>
          <p:nvPr/>
        </p:nvSpPr>
        <p:spPr bwMode="auto">
          <a:xfrm>
            <a:off x="3860800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0 w 678"/>
              <a:gd name="T3" fmla="*/ 216 h 216"/>
              <a:gd name="T4" fmla="*/ 678 w 678"/>
              <a:gd name="T5" fmla="*/ 0 h 216"/>
              <a:gd name="T6" fmla="*/ 214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0" y="216"/>
                </a:lnTo>
                <a:lnTo>
                  <a:pt x="678" y="0"/>
                </a:lnTo>
                <a:lnTo>
                  <a:pt x="214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2" name="Freeform 93"/>
          <p:cNvSpPr>
            <a:spLocks/>
          </p:cNvSpPr>
          <p:nvPr/>
        </p:nvSpPr>
        <p:spPr bwMode="auto">
          <a:xfrm>
            <a:off x="4587875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3" name="Freeform 94"/>
          <p:cNvSpPr>
            <a:spLocks/>
          </p:cNvSpPr>
          <p:nvPr/>
        </p:nvSpPr>
        <p:spPr bwMode="auto">
          <a:xfrm>
            <a:off x="4587875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4" name="Freeform 95"/>
          <p:cNvSpPr>
            <a:spLocks/>
          </p:cNvSpPr>
          <p:nvPr/>
        </p:nvSpPr>
        <p:spPr bwMode="auto">
          <a:xfrm>
            <a:off x="4587875" y="463550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2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2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5" name="Freeform 96"/>
          <p:cNvSpPr>
            <a:spLocks/>
          </p:cNvSpPr>
          <p:nvPr/>
        </p:nvSpPr>
        <p:spPr bwMode="auto">
          <a:xfrm>
            <a:off x="279717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8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8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6" name="Freeform 97"/>
          <p:cNvSpPr>
            <a:spLocks/>
          </p:cNvSpPr>
          <p:nvPr/>
        </p:nvSpPr>
        <p:spPr bwMode="auto">
          <a:xfrm>
            <a:off x="279717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8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8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7" name="Freeform 98"/>
          <p:cNvSpPr>
            <a:spLocks/>
          </p:cNvSpPr>
          <p:nvPr/>
        </p:nvSpPr>
        <p:spPr bwMode="auto">
          <a:xfrm>
            <a:off x="279717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8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8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8" name="Freeform 99"/>
          <p:cNvSpPr>
            <a:spLocks/>
          </p:cNvSpPr>
          <p:nvPr/>
        </p:nvSpPr>
        <p:spPr bwMode="auto">
          <a:xfrm>
            <a:off x="352742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9" name="Freeform 100"/>
          <p:cNvSpPr>
            <a:spLocks/>
          </p:cNvSpPr>
          <p:nvPr/>
        </p:nvSpPr>
        <p:spPr bwMode="auto">
          <a:xfrm>
            <a:off x="352742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0" name="Freeform 101"/>
          <p:cNvSpPr>
            <a:spLocks/>
          </p:cNvSpPr>
          <p:nvPr/>
        </p:nvSpPr>
        <p:spPr bwMode="auto">
          <a:xfrm>
            <a:off x="3527425" y="4972050"/>
            <a:ext cx="1076325" cy="342900"/>
          </a:xfrm>
          <a:custGeom>
            <a:avLst/>
            <a:gdLst>
              <a:gd name="T0" fmla="*/ 0 w 678"/>
              <a:gd name="T1" fmla="*/ 216 h 216"/>
              <a:gd name="T2" fmla="*/ 464 w 678"/>
              <a:gd name="T3" fmla="*/ 216 h 216"/>
              <a:gd name="T4" fmla="*/ 678 w 678"/>
              <a:gd name="T5" fmla="*/ 0 h 216"/>
              <a:gd name="T6" fmla="*/ 216 w 678"/>
              <a:gd name="T7" fmla="*/ 0 h 216"/>
              <a:gd name="T8" fmla="*/ 0 w 678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16">
                <a:moveTo>
                  <a:pt x="0" y="216"/>
                </a:moveTo>
                <a:lnTo>
                  <a:pt x="464" y="216"/>
                </a:lnTo>
                <a:lnTo>
                  <a:pt x="678" y="0"/>
                </a:lnTo>
                <a:lnTo>
                  <a:pt x="216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1" name="Freeform 102"/>
          <p:cNvSpPr>
            <a:spLocks/>
          </p:cNvSpPr>
          <p:nvPr/>
        </p:nvSpPr>
        <p:spPr bwMode="auto">
          <a:xfrm>
            <a:off x="4254500" y="4972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8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8" y="0"/>
                </a:lnTo>
                <a:lnTo>
                  <a:pt x="0" y="21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2" name="Freeform 103"/>
          <p:cNvSpPr>
            <a:spLocks/>
          </p:cNvSpPr>
          <p:nvPr/>
        </p:nvSpPr>
        <p:spPr bwMode="auto">
          <a:xfrm>
            <a:off x="4254500" y="4972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8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8" y="0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3" name="Freeform 104"/>
          <p:cNvSpPr>
            <a:spLocks/>
          </p:cNvSpPr>
          <p:nvPr/>
        </p:nvSpPr>
        <p:spPr bwMode="auto">
          <a:xfrm>
            <a:off x="4254500" y="4972050"/>
            <a:ext cx="1079500" cy="342900"/>
          </a:xfrm>
          <a:custGeom>
            <a:avLst/>
            <a:gdLst>
              <a:gd name="T0" fmla="*/ 0 w 680"/>
              <a:gd name="T1" fmla="*/ 216 h 216"/>
              <a:gd name="T2" fmla="*/ 464 w 680"/>
              <a:gd name="T3" fmla="*/ 216 h 216"/>
              <a:gd name="T4" fmla="*/ 680 w 680"/>
              <a:gd name="T5" fmla="*/ 0 h 216"/>
              <a:gd name="T6" fmla="*/ 218 w 680"/>
              <a:gd name="T7" fmla="*/ 0 h 216"/>
              <a:gd name="T8" fmla="*/ 0 w 680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216">
                <a:moveTo>
                  <a:pt x="0" y="216"/>
                </a:moveTo>
                <a:lnTo>
                  <a:pt x="464" y="216"/>
                </a:lnTo>
                <a:lnTo>
                  <a:pt x="680" y="0"/>
                </a:lnTo>
                <a:lnTo>
                  <a:pt x="218" y="0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4" name="Freeform 105"/>
          <p:cNvSpPr>
            <a:spLocks/>
          </p:cNvSpPr>
          <p:nvPr/>
        </p:nvSpPr>
        <p:spPr bwMode="auto">
          <a:xfrm>
            <a:off x="5997575" y="3956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5" name="Freeform 106"/>
          <p:cNvSpPr>
            <a:spLocks/>
          </p:cNvSpPr>
          <p:nvPr/>
        </p:nvSpPr>
        <p:spPr bwMode="auto">
          <a:xfrm>
            <a:off x="5997575" y="3956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6" name="Freeform 107"/>
          <p:cNvSpPr>
            <a:spLocks/>
          </p:cNvSpPr>
          <p:nvPr/>
        </p:nvSpPr>
        <p:spPr bwMode="auto">
          <a:xfrm>
            <a:off x="5997575" y="3956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7" name="Freeform 108"/>
          <p:cNvSpPr>
            <a:spLocks/>
          </p:cNvSpPr>
          <p:nvPr/>
        </p:nvSpPr>
        <p:spPr bwMode="auto">
          <a:xfrm>
            <a:off x="5664200" y="42926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8" name="Freeform 109"/>
          <p:cNvSpPr>
            <a:spLocks/>
          </p:cNvSpPr>
          <p:nvPr/>
        </p:nvSpPr>
        <p:spPr bwMode="auto">
          <a:xfrm>
            <a:off x="5664200" y="42926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9" name="Freeform 110"/>
          <p:cNvSpPr>
            <a:spLocks/>
          </p:cNvSpPr>
          <p:nvPr/>
        </p:nvSpPr>
        <p:spPr bwMode="auto">
          <a:xfrm>
            <a:off x="5664200" y="42926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0" name="Freeform 111"/>
          <p:cNvSpPr>
            <a:spLocks/>
          </p:cNvSpPr>
          <p:nvPr/>
        </p:nvSpPr>
        <p:spPr bwMode="auto">
          <a:xfrm>
            <a:off x="5321300" y="46355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1" name="Freeform 112"/>
          <p:cNvSpPr>
            <a:spLocks/>
          </p:cNvSpPr>
          <p:nvPr/>
        </p:nvSpPr>
        <p:spPr bwMode="auto">
          <a:xfrm>
            <a:off x="5321300" y="46355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2" name="Freeform 113"/>
          <p:cNvSpPr>
            <a:spLocks/>
          </p:cNvSpPr>
          <p:nvPr/>
        </p:nvSpPr>
        <p:spPr bwMode="auto">
          <a:xfrm>
            <a:off x="5321300" y="463550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3" name="Freeform 114"/>
          <p:cNvSpPr>
            <a:spLocks/>
          </p:cNvSpPr>
          <p:nvPr/>
        </p:nvSpPr>
        <p:spPr bwMode="auto">
          <a:xfrm>
            <a:off x="4991100" y="4972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4" name="Freeform 115"/>
          <p:cNvSpPr>
            <a:spLocks/>
          </p:cNvSpPr>
          <p:nvPr/>
        </p:nvSpPr>
        <p:spPr bwMode="auto">
          <a:xfrm>
            <a:off x="4991100" y="4972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5" name="Freeform 116"/>
          <p:cNvSpPr>
            <a:spLocks/>
          </p:cNvSpPr>
          <p:nvPr/>
        </p:nvSpPr>
        <p:spPr bwMode="auto">
          <a:xfrm>
            <a:off x="4991100" y="4972050"/>
            <a:ext cx="342900" cy="660400"/>
          </a:xfrm>
          <a:custGeom>
            <a:avLst/>
            <a:gdLst>
              <a:gd name="T0" fmla="*/ 0 w 216"/>
              <a:gd name="T1" fmla="*/ 216 h 416"/>
              <a:gd name="T2" fmla="*/ 216 w 216"/>
              <a:gd name="T3" fmla="*/ 0 h 416"/>
              <a:gd name="T4" fmla="*/ 216 w 216"/>
              <a:gd name="T5" fmla="*/ 200 h 416"/>
              <a:gd name="T6" fmla="*/ 0 w 216"/>
              <a:gd name="T7" fmla="*/ 416 h 416"/>
              <a:gd name="T8" fmla="*/ 0 w 216"/>
              <a:gd name="T9" fmla="*/ 2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416">
                <a:moveTo>
                  <a:pt x="0" y="216"/>
                </a:moveTo>
                <a:lnTo>
                  <a:pt x="216" y="0"/>
                </a:lnTo>
                <a:lnTo>
                  <a:pt x="216" y="200"/>
                </a:lnTo>
                <a:lnTo>
                  <a:pt x="0" y="416"/>
                </a:lnTo>
                <a:lnTo>
                  <a:pt x="0" y="21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6" name="Freeform 117"/>
          <p:cNvSpPr>
            <a:spLocks/>
          </p:cNvSpPr>
          <p:nvPr/>
        </p:nvSpPr>
        <p:spPr bwMode="auto">
          <a:xfrm>
            <a:off x="3698875" y="3101975"/>
            <a:ext cx="1457325" cy="1552575"/>
          </a:xfrm>
          <a:custGeom>
            <a:avLst/>
            <a:gdLst>
              <a:gd name="T0" fmla="*/ 0 w 918"/>
              <a:gd name="T1" fmla="*/ 0 h 978"/>
              <a:gd name="T2" fmla="*/ 0 w 918"/>
              <a:gd name="T3" fmla="*/ 0 h 978"/>
              <a:gd name="T4" fmla="*/ 40 w 918"/>
              <a:gd name="T5" fmla="*/ 2 h 978"/>
              <a:gd name="T6" fmla="*/ 82 w 918"/>
              <a:gd name="T7" fmla="*/ 6 h 978"/>
              <a:gd name="T8" fmla="*/ 122 w 918"/>
              <a:gd name="T9" fmla="*/ 14 h 978"/>
              <a:gd name="T10" fmla="*/ 162 w 918"/>
              <a:gd name="T11" fmla="*/ 22 h 978"/>
              <a:gd name="T12" fmla="*/ 202 w 918"/>
              <a:gd name="T13" fmla="*/ 34 h 978"/>
              <a:gd name="T14" fmla="*/ 242 w 918"/>
              <a:gd name="T15" fmla="*/ 48 h 978"/>
              <a:gd name="T16" fmla="*/ 282 w 918"/>
              <a:gd name="T17" fmla="*/ 64 h 978"/>
              <a:gd name="T18" fmla="*/ 320 w 918"/>
              <a:gd name="T19" fmla="*/ 84 h 978"/>
              <a:gd name="T20" fmla="*/ 360 w 918"/>
              <a:gd name="T21" fmla="*/ 104 h 978"/>
              <a:gd name="T22" fmla="*/ 396 w 918"/>
              <a:gd name="T23" fmla="*/ 126 h 978"/>
              <a:gd name="T24" fmla="*/ 434 w 918"/>
              <a:gd name="T25" fmla="*/ 152 h 978"/>
              <a:gd name="T26" fmla="*/ 470 w 918"/>
              <a:gd name="T27" fmla="*/ 178 h 978"/>
              <a:gd name="T28" fmla="*/ 506 w 918"/>
              <a:gd name="T29" fmla="*/ 206 h 978"/>
              <a:gd name="T30" fmla="*/ 540 w 918"/>
              <a:gd name="T31" fmla="*/ 236 h 978"/>
              <a:gd name="T32" fmla="*/ 572 w 918"/>
              <a:gd name="T33" fmla="*/ 268 h 978"/>
              <a:gd name="T34" fmla="*/ 606 w 918"/>
              <a:gd name="T35" fmla="*/ 302 h 978"/>
              <a:gd name="T36" fmla="*/ 636 w 918"/>
              <a:gd name="T37" fmla="*/ 336 h 978"/>
              <a:gd name="T38" fmla="*/ 666 w 918"/>
              <a:gd name="T39" fmla="*/ 372 h 978"/>
              <a:gd name="T40" fmla="*/ 694 w 918"/>
              <a:gd name="T41" fmla="*/ 410 h 978"/>
              <a:gd name="T42" fmla="*/ 722 w 918"/>
              <a:gd name="T43" fmla="*/ 448 h 978"/>
              <a:gd name="T44" fmla="*/ 748 w 918"/>
              <a:gd name="T45" fmla="*/ 488 h 978"/>
              <a:gd name="T46" fmla="*/ 772 w 918"/>
              <a:gd name="T47" fmla="*/ 530 h 978"/>
              <a:gd name="T48" fmla="*/ 796 w 918"/>
              <a:gd name="T49" fmla="*/ 572 h 978"/>
              <a:gd name="T50" fmla="*/ 816 w 918"/>
              <a:gd name="T51" fmla="*/ 614 h 978"/>
              <a:gd name="T52" fmla="*/ 836 w 918"/>
              <a:gd name="T53" fmla="*/ 658 h 978"/>
              <a:gd name="T54" fmla="*/ 854 w 918"/>
              <a:gd name="T55" fmla="*/ 702 h 978"/>
              <a:gd name="T56" fmla="*/ 870 w 918"/>
              <a:gd name="T57" fmla="*/ 746 h 978"/>
              <a:gd name="T58" fmla="*/ 884 w 918"/>
              <a:gd name="T59" fmla="*/ 792 h 978"/>
              <a:gd name="T60" fmla="*/ 896 w 918"/>
              <a:gd name="T61" fmla="*/ 838 h 978"/>
              <a:gd name="T62" fmla="*/ 904 w 918"/>
              <a:gd name="T63" fmla="*/ 884 h 978"/>
              <a:gd name="T64" fmla="*/ 912 w 918"/>
              <a:gd name="T65" fmla="*/ 932 h 978"/>
              <a:gd name="T66" fmla="*/ 918 w 918"/>
              <a:gd name="T67" fmla="*/ 978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18" h="978">
                <a:moveTo>
                  <a:pt x="0" y="0"/>
                </a:moveTo>
                <a:lnTo>
                  <a:pt x="0" y="0"/>
                </a:lnTo>
                <a:lnTo>
                  <a:pt x="40" y="2"/>
                </a:lnTo>
                <a:lnTo>
                  <a:pt x="82" y="6"/>
                </a:lnTo>
                <a:lnTo>
                  <a:pt x="122" y="14"/>
                </a:lnTo>
                <a:lnTo>
                  <a:pt x="162" y="22"/>
                </a:lnTo>
                <a:lnTo>
                  <a:pt x="202" y="34"/>
                </a:lnTo>
                <a:lnTo>
                  <a:pt x="242" y="48"/>
                </a:lnTo>
                <a:lnTo>
                  <a:pt x="282" y="64"/>
                </a:lnTo>
                <a:lnTo>
                  <a:pt x="320" y="84"/>
                </a:lnTo>
                <a:lnTo>
                  <a:pt x="360" y="104"/>
                </a:lnTo>
                <a:lnTo>
                  <a:pt x="396" y="126"/>
                </a:lnTo>
                <a:lnTo>
                  <a:pt x="434" y="152"/>
                </a:lnTo>
                <a:lnTo>
                  <a:pt x="470" y="178"/>
                </a:lnTo>
                <a:lnTo>
                  <a:pt x="506" y="206"/>
                </a:lnTo>
                <a:lnTo>
                  <a:pt x="540" y="236"/>
                </a:lnTo>
                <a:lnTo>
                  <a:pt x="572" y="268"/>
                </a:lnTo>
                <a:lnTo>
                  <a:pt x="606" y="302"/>
                </a:lnTo>
                <a:lnTo>
                  <a:pt x="636" y="336"/>
                </a:lnTo>
                <a:lnTo>
                  <a:pt x="666" y="372"/>
                </a:lnTo>
                <a:lnTo>
                  <a:pt x="694" y="410"/>
                </a:lnTo>
                <a:lnTo>
                  <a:pt x="722" y="448"/>
                </a:lnTo>
                <a:lnTo>
                  <a:pt x="748" y="488"/>
                </a:lnTo>
                <a:lnTo>
                  <a:pt x="772" y="530"/>
                </a:lnTo>
                <a:lnTo>
                  <a:pt x="796" y="572"/>
                </a:lnTo>
                <a:lnTo>
                  <a:pt x="816" y="614"/>
                </a:lnTo>
                <a:lnTo>
                  <a:pt x="836" y="658"/>
                </a:lnTo>
                <a:lnTo>
                  <a:pt x="854" y="702"/>
                </a:lnTo>
                <a:lnTo>
                  <a:pt x="870" y="746"/>
                </a:lnTo>
                <a:lnTo>
                  <a:pt x="884" y="792"/>
                </a:lnTo>
                <a:lnTo>
                  <a:pt x="896" y="838"/>
                </a:lnTo>
                <a:lnTo>
                  <a:pt x="904" y="884"/>
                </a:lnTo>
                <a:lnTo>
                  <a:pt x="912" y="932"/>
                </a:lnTo>
                <a:lnTo>
                  <a:pt x="918" y="97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7" name="Freeform 118"/>
          <p:cNvSpPr>
            <a:spLocks/>
          </p:cNvSpPr>
          <p:nvPr/>
        </p:nvSpPr>
        <p:spPr bwMode="auto">
          <a:xfrm>
            <a:off x="5108575" y="4616450"/>
            <a:ext cx="92075" cy="117475"/>
          </a:xfrm>
          <a:custGeom>
            <a:avLst/>
            <a:gdLst>
              <a:gd name="T0" fmla="*/ 34 w 58"/>
              <a:gd name="T1" fmla="*/ 74 h 74"/>
              <a:gd name="T2" fmla="*/ 0 w 58"/>
              <a:gd name="T3" fmla="*/ 6 h 74"/>
              <a:gd name="T4" fmla="*/ 30 w 58"/>
              <a:gd name="T5" fmla="*/ 20 h 74"/>
              <a:gd name="T6" fmla="*/ 58 w 58"/>
              <a:gd name="T7" fmla="*/ 0 h 74"/>
              <a:gd name="T8" fmla="*/ 34 w 58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4">
                <a:moveTo>
                  <a:pt x="34" y="74"/>
                </a:moveTo>
                <a:lnTo>
                  <a:pt x="0" y="6"/>
                </a:lnTo>
                <a:lnTo>
                  <a:pt x="30" y="20"/>
                </a:lnTo>
                <a:lnTo>
                  <a:pt x="58" y="0"/>
                </a:lnTo>
                <a:lnTo>
                  <a:pt x="34" y="7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8" name="Freeform 119"/>
          <p:cNvSpPr>
            <a:spLocks/>
          </p:cNvSpPr>
          <p:nvPr/>
        </p:nvSpPr>
        <p:spPr bwMode="auto">
          <a:xfrm>
            <a:off x="5108575" y="4616450"/>
            <a:ext cx="92075" cy="117475"/>
          </a:xfrm>
          <a:custGeom>
            <a:avLst/>
            <a:gdLst>
              <a:gd name="T0" fmla="*/ 34 w 58"/>
              <a:gd name="T1" fmla="*/ 74 h 74"/>
              <a:gd name="T2" fmla="*/ 0 w 58"/>
              <a:gd name="T3" fmla="*/ 6 h 74"/>
              <a:gd name="T4" fmla="*/ 30 w 58"/>
              <a:gd name="T5" fmla="*/ 20 h 74"/>
              <a:gd name="T6" fmla="*/ 58 w 58"/>
              <a:gd name="T7" fmla="*/ 0 h 74"/>
              <a:gd name="T8" fmla="*/ 34 w 58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4">
                <a:moveTo>
                  <a:pt x="34" y="74"/>
                </a:moveTo>
                <a:lnTo>
                  <a:pt x="0" y="6"/>
                </a:lnTo>
                <a:lnTo>
                  <a:pt x="30" y="20"/>
                </a:lnTo>
                <a:lnTo>
                  <a:pt x="58" y="0"/>
                </a:lnTo>
                <a:lnTo>
                  <a:pt x="34" y="7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9" name="Freeform 120"/>
          <p:cNvSpPr>
            <a:spLocks/>
          </p:cNvSpPr>
          <p:nvPr/>
        </p:nvSpPr>
        <p:spPr bwMode="auto">
          <a:xfrm>
            <a:off x="3698875" y="3403600"/>
            <a:ext cx="666750" cy="1241425"/>
          </a:xfrm>
          <a:custGeom>
            <a:avLst/>
            <a:gdLst>
              <a:gd name="T0" fmla="*/ 0 w 420"/>
              <a:gd name="T1" fmla="*/ 0 h 782"/>
              <a:gd name="T2" fmla="*/ 0 w 420"/>
              <a:gd name="T3" fmla="*/ 0 h 782"/>
              <a:gd name="T4" fmla="*/ 18 w 420"/>
              <a:gd name="T5" fmla="*/ 2 h 782"/>
              <a:gd name="T6" fmla="*/ 36 w 420"/>
              <a:gd name="T7" fmla="*/ 6 h 782"/>
              <a:gd name="T8" fmla="*/ 54 w 420"/>
              <a:gd name="T9" fmla="*/ 10 h 782"/>
              <a:gd name="T10" fmla="*/ 74 w 420"/>
              <a:gd name="T11" fmla="*/ 18 h 782"/>
              <a:gd name="T12" fmla="*/ 92 w 420"/>
              <a:gd name="T13" fmla="*/ 28 h 782"/>
              <a:gd name="T14" fmla="*/ 110 w 420"/>
              <a:gd name="T15" fmla="*/ 38 h 782"/>
              <a:gd name="T16" fmla="*/ 128 w 420"/>
              <a:gd name="T17" fmla="*/ 52 h 782"/>
              <a:gd name="T18" fmla="*/ 144 w 420"/>
              <a:gd name="T19" fmla="*/ 66 h 782"/>
              <a:gd name="T20" fmla="*/ 162 w 420"/>
              <a:gd name="T21" fmla="*/ 82 h 782"/>
              <a:gd name="T22" fmla="*/ 178 w 420"/>
              <a:gd name="T23" fmla="*/ 100 h 782"/>
              <a:gd name="T24" fmla="*/ 196 w 420"/>
              <a:gd name="T25" fmla="*/ 120 h 782"/>
              <a:gd name="T26" fmla="*/ 212 w 420"/>
              <a:gd name="T27" fmla="*/ 142 h 782"/>
              <a:gd name="T28" fmla="*/ 244 w 420"/>
              <a:gd name="T29" fmla="*/ 188 h 782"/>
              <a:gd name="T30" fmla="*/ 274 w 420"/>
              <a:gd name="T31" fmla="*/ 240 h 782"/>
              <a:gd name="T32" fmla="*/ 302 w 420"/>
              <a:gd name="T33" fmla="*/ 296 h 782"/>
              <a:gd name="T34" fmla="*/ 326 w 420"/>
              <a:gd name="T35" fmla="*/ 358 h 782"/>
              <a:gd name="T36" fmla="*/ 350 w 420"/>
              <a:gd name="T37" fmla="*/ 422 h 782"/>
              <a:gd name="T38" fmla="*/ 370 w 420"/>
              <a:gd name="T39" fmla="*/ 490 h 782"/>
              <a:gd name="T40" fmla="*/ 388 w 420"/>
              <a:gd name="T41" fmla="*/ 560 h 782"/>
              <a:gd name="T42" fmla="*/ 402 w 420"/>
              <a:gd name="T43" fmla="*/ 632 h 782"/>
              <a:gd name="T44" fmla="*/ 412 w 420"/>
              <a:gd name="T45" fmla="*/ 706 h 782"/>
              <a:gd name="T46" fmla="*/ 420 w 420"/>
              <a:gd name="T47" fmla="*/ 782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0" h="782">
                <a:moveTo>
                  <a:pt x="0" y="0"/>
                </a:moveTo>
                <a:lnTo>
                  <a:pt x="0" y="0"/>
                </a:lnTo>
                <a:lnTo>
                  <a:pt x="18" y="2"/>
                </a:lnTo>
                <a:lnTo>
                  <a:pt x="36" y="6"/>
                </a:lnTo>
                <a:lnTo>
                  <a:pt x="54" y="10"/>
                </a:lnTo>
                <a:lnTo>
                  <a:pt x="74" y="18"/>
                </a:lnTo>
                <a:lnTo>
                  <a:pt x="92" y="28"/>
                </a:lnTo>
                <a:lnTo>
                  <a:pt x="110" y="38"/>
                </a:lnTo>
                <a:lnTo>
                  <a:pt x="128" y="52"/>
                </a:lnTo>
                <a:lnTo>
                  <a:pt x="144" y="66"/>
                </a:lnTo>
                <a:lnTo>
                  <a:pt x="162" y="82"/>
                </a:lnTo>
                <a:lnTo>
                  <a:pt x="178" y="100"/>
                </a:lnTo>
                <a:lnTo>
                  <a:pt x="196" y="120"/>
                </a:lnTo>
                <a:lnTo>
                  <a:pt x="212" y="142"/>
                </a:lnTo>
                <a:lnTo>
                  <a:pt x="244" y="188"/>
                </a:lnTo>
                <a:lnTo>
                  <a:pt x="274" y="240"/>
                </a:lnTo>
                <a:lnTo>
                  <a:pt x="302" y="296"/>
                </a:lnTo>
                <a:lnTo>
                  <a:pt x="326" y="358"/>
                </a:lnTo>
                <a:lnTo>
                  <a:pt x="350" y="422"/>
                </a:lnTo>
                <a:lnTo>
                  <a:pt x="370" y="490"/>
                </a:lnTo>
                <a:lnTo>
                  <a:pt x="388" y="560"/>
                </a:lnTo>
                <a:lnTo>
                  <a:pt x="402" y="632"/>
                </a:lnTo>
                <a:lnTo>
                  <a:pt x="412" y="706"/>
                </a:lnTo>
                <a:lnTo>
                  <a:pt x="420" y="78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0" name="Freeform 121"/>
          <p:cNvSpPr>
            <a:spLocks/>
          </p:cNvSpPr>
          <p:nvPr/>
        </p:nvSpPr>
        <p:spPr bwMode="auto">
          <a:xfrm>
            <a:off x="4318000" y="4610100"/>
            <a:ext cx="92075" cy="114300"/>
          </a:xfrm>
          <a:custGeom>
            <a:avLst/>
            <a:gdLst>
              <a:gd name="T0" fmla="*/ 34 w 58"/>
              <a:gd name="T1" fmla="*/ 72 h 72"/>
              <a:gd name="T2" fmla="*/ 0 w 58"/>
              <a:gd name="T3" fmla="*/ 4 h 72"/>
              <a:gd name="T4" fmla="*/ 30 w 58"/>
              <a:gd name="T5" fmla="*/ 18 h 72"/>
              <a:gd name="T6" fmla="*/ 58 w 58"/>
              <a:gd name="T7" fmla="*/ 0 h 72"/>
              <a:gd name="T8" fmla="*/ 34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4" y="72"/>
                </a:moveTo>
                <a:lnTo>
                  <a:pt x="0" y="4"/>
                </a:lnTo>
                <a:lnTo>
                  <a:pt x="30" y="18"/>
                </a:lnTo>
                <a:lnTo>
                  <a:pt x="58" y="0"/>
                </a:lnTo>
                <a:lnTo>
                  <a:pt x="34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1" name="Freeform 122"/>
          <p:cNvSpPr>
            <a:spLocks/>
          </p:cNvSpPr>
          <p:nvPr/>
        </p:nvSpPr>
        <p:spPr bwMode="auto">
          <a:xfrm>
            <a:off x="4318000" y="4610100"/>
            <a:ext cx="92075" cy="114300"/>
          </a:xfrm>
          <a:custGeom>
            <a:avLst/>
            <a:gdLst>
              <a:gd name="T0" fmla="*/ 34 w 58"/>
              <a:gd name="T1" fmla="*/ 72 h 72"/>
              <a:gd name="T2" fmla="*/ 0 w 58"/>
              <a:gd name="T3" fmla="*/ 4 h 72"/>
              <a:gd name="T4" fmla="*/ 30 w 58"/>
              <a:gd name="T5" fmla="*/ 18 h 72"/>
              <a:gd name="T6" fmla="*/ 58 w 58"/>
              <a:gd name="T7" fmla="*/ 0 h 72"/>
              <a:gd name="T8" fmla="*/ 34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4" y="72"/>
                </a:moveTo>
                <a:lnTo>
                  <a:pt x="0" y="4"/>
                </a:lnTo>
                <a:lnTo>
                  <a:pt x="30" y="18"/>
                </a:lnTo>
                <a:lnTo>
                  <a:pt x="58" y="0"/>
                </a:lnTo>
                <a:lnTo>
                  <a:pt x="34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2" name="Freeform 123"/>
          <p:cNvSpPr>
            <a:spLocks/>
          </p:cNvSpPr>
          <p:nvPr/>
        </p:nvSpPr>
        <p:spPr bwMode="auto">
          <a:xfrm>
            <a:off x="4283075" y="3216275"/>
            <a:ext cx="365125" cy="365125"/>
          </a:xfrm>
          <a:custGeom>
            <a:avLst/>
            <a:gdLst>
              <a:gd name="T0" fmla="*/ 230 w 230"/>
              <a:gd name="T1" fmla="*/ 116 h 230"/>
              <a:gd name="T2" fmla="*/ 230 w 230"/>
              <a:gd name="T3" fmla="*/ 116 h 230"/>
              <a:gd name="T4" fmla="*/ 228 w 230"/>
              <a:gd name="T5" fmla="*/ 138 h 230"/>
              <a:gd name="T6" fmla="*/ 220 w 230"/>
              <a:gd name="T7" fmla="*/ 160 h 230"/>
              <a:gd name="T8" fmla="*/ 210 w 230"/>
              <a:gd name="T9" fmla="*/ 180 h 230"/>
              <a:gd name="T10" fmla="*/ 196 w 230"/>
              <a:gd name="T11" fmla="*/ 196 h 230"/>
              <a:gd name="T12" fmla="*/ 180 w 230"/>
              <a:gd name="T13" fmla="*/ 210 h 230"/>
              <a:gd name="T14" fmla="*/ 160 w 230"/>
              <a:gd name="T15" fmla="*/ 220 h 230"/>
              <a:gd name="T16" fmla="*/ 138 w 230"/>
              <a:gd name="T17" fmla="*/ 228 h 230"/>
              <a:gd name="T18" fmla="*/ 116 w 230"/>
              <a:gd name="T19" fmla="*/ 230 h 230"/>
              <a:gd name="T20" fmla="*/ 116 w 230"/>
              <a:gd name="T21" fmla="*/ 230 h 230"/>
              <a:gd name="T22" fmla="*/ 92 w 230"/>
              <a:gd name="T23" fmla="*/ 228 h 230"/>
              <a:gd name="T24" fmla="*/ 70 w 230"/>
              <a:gd name="T25" fmla="*/ 220 h 230"/>
              <a:gd name="T26" fmla="*/ 50 w 230"/>
              <a:gd name="T27" fmla="*/ 210 h 230"/>
              <a:gd name="T28" fmla="*/ 34 w 230"/>
              <a:gd name="T29" fmla="*/ 196 h 230"/>
              <a:gd name="T30" fmla="*/ 20 w 230"/>
              <a:gd name="T31" fmla="*/ 180 h 230"/>
              <a:gd name="T32" fmla="*/ 10 w 230"/>
              <a:gd name="T33" fmla="*/ 160 h 230"/>
              <a:gd name="T34" fmla="*/ 2 w 230"/>
              <a:gd name="T35" fmla="*/ 138 h 230"/>
              <a:gd name="T36" fmla="*/ 0 w 230"/>
              <a:gd name="T37" fmla="*/ 116 h 230"/>
              <a:gd name="T38" fmla="*/ 0 w 230"/>
              <a:gd name="T39" fmla="*/ 116 h 230"/>
              <a:gd name="T40" fmla="*/ 2 w 230"/>
              <a:gd name="T41" fmla="*/ 92 h 230"/>
              <a:gd name="T42" fmla="*/ 10 w 230"/>
              <a:gd name="T43" fmla="*/ 70 h 230"/>
              <a:gd name="T44" fmla="*/ 20 w 230"/>
              <a:gd name="T45" fmla="*/ 52 h 230"/>
              <a:gd name="T46" fmla="*/ 34 w 230"/>
              <a:gd name="T47" fmla="*/ 34 h 230"/>
              <a:gd name="T48" fmla="*/ 50 w 230"/>
              <a:gd name="T49" fmla="*/ 20 h 230"/>
              <a:gd name="T50" fmla="*/ 70 w 230"/>
              <a:gd name="T51" fmla="*/ 10 h 230"/>
              <a:gd name="T52" fmla="*/ 92 w 230"/>
              <a:gd name="T53" fmla="*/ 2 h 230"/>
              <a:gd name="T54" fmla="*/ 116 w 230"/>
              <a:gd name="T55" fmla="*/ 0 h 230"/>
              <a:gd name="T56" fmla="*/ 116 w 230"/>
              <a:gd name="T57" fmla="*/ 0 h 230"/>
              <a:gd name="T58" fmla="*/ 138 w 230"/>
              <a:gd name="T59" fmla="*/ 2 h 230"/>
              <a:gd name="T60" fmla="*/ 160 w 230"/>
              <a:gd name="T61" fmla="*/ 10 h 230"/>
              <a:gd name="T62" fmla="*/ 180 w 230"/>
              <a:gd name="T63" fmla="*/ 20 h 230"/>
              <a:gd name="T64" fmla="*/ 196 w 230"/>
              <a:gd name="T65" fmla="*/ 34 h 230"/>
              <a:gd name="T66" fmla="*/ 210 w 230"/>
              <a:gd name="T67" fmla="*/ 52 h 230"/>
              <a:gd name="T68" fmla="*/ 220 w 230"/>
              <a:gd name="T69" fmla="*/ 70 h 230"/>
              <a:gd name="T70" fmla="*/ 228 w 230"/>
              <a:gd name="T71" fmla="*/ 92 h 230"/>
              <a:gd name="T72" fmla="*/ 230 w 230"/>
              <a:gd name="T73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0" h="230">
                <a:moveTo>
                  <a:pt x="230" y="116"/>
                </a:moveTo>
                <a:lnTo>
                  <a:pt x="230" y="116"/>
                </a:lnTo>
                <a:lnTo>
                  <a:pt x="228" y="138"/>
                </a:lnTo>
                <a:lnTo>
                  <a:pt x="220" y="160"/>
                </a:lnTo>
                <a:lnTo>
                  <a:pt x="210" y="180"/>
                </a:lnTo>
                <a:lnTo>
                  <a:pt x="196" y="196"/>
                </a:lnTo>
                <a:lnTo>
                  <a:pt x="180" y="210"/>
                </a:lnTo>
                <a:lnTo>
                  <a:pt x="160" y="220"/>
                </a:lnTo>
                <a:lnTo>
                  <a:pt x="138" y="228"/>
                </a:lnTo>
                <a:lnTo>
                  <a:pt x="116" y="230"/>
                </a:lnTo>
                <a:lnTo>
                  <a:pt x="116" y="230"/>
                </a:lnTo>
                <a:lnTo>
                  <a:pt x="92" y="228"/>
                </a:lnTo>
                <a:lnTo>
                  <a:pt x="70" y="220"/>
                </a:lnTo>
                <a:lnTo>
                  <a:pt x="50" y="210"/>
                </a:lnTo>
                <a:lnTo>
                  <a:pt x="34" y="196"/>
                </a:lnTo>
                <a:lnTo>
                  <a:pt x="20" y="180"/>
                </a:lnTo>
                <a:lnTo>
                  <a:pt x="10" y="160"/>
                </a:lnTo>
                <a:lnTo>
                  <a:pt x="2" y="138"/>
                </a:lnTo>
                <a:lnTo>
                  <a:pt x="0" y="116"/>
                </a:lnTo>
                <a:lnTo>
                  <a:pt x="0" y="116"/>
                </a:lnTo>
                <a:lnTo>
                  <a:pt x="2" y="92"/>
                </a:lnTo>
                <a:lnTo>
                  <a:pt x="10" y="70"/>
                </a:lnTo>
                <a:lnTo>
                  <a:pt x="20" y="52"/>
                </a:lnTo>
                <a:lnTo>
                  <a:pt x="34" y="34"/>
                </a:lnTo>
                <a:lnTo>
                  <a:pt x="50" y="20"/>
                </a:lnTo>
                <a:lnTo>
                  <a:pt x="70" y="10"/>
                </a:lnTo>
                <a:lnTo>
                  <a:pt x="92" y="2"/>
                </a:lnTo>
                <a:lnTo>
                  <a:pt x="116" y="0"/>
                </a:lnTo>
                <a:lnTo>
                  <a:pt x="116" y="0"/>
                </a:lnTo>
                <a:lnTo>
                  <a:pt x="138" y="2"/>
                </a:lnTo>
                <a:lnTo>
                  <a:pt x="160" y="10"/>
                </a:lnTo>
                <a:lnTo>
                  <a:pt x="180" y="20"/>
                </a:lnTo>
                <a:lnTo>
                  <a:pt x="196" y="34"/>
                </a:lnTo>
                <a:lnTo>
                  <a:pt x="210" y="52"/>
                </a:lnTo>
                <a:lnTo>
                  <a:pt x="220" y="70"/>
                </a:lnTo>
                <a:lnTo>
                  <a:pt x="228" y="92"/>
                </a:lnTo>
                <a:lnTo>
                  <a:pt x="230" y="116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3" name="Freeform 124"/>
          <p:cNvSpPr>
            <a:spLocks/>
          </p:cNvSpPr>
          <p:nvPr/>
        </p:nvSpPr>
        <p:spPr bwMode="auto">
          <a:xfrm>
            <a:off x="4283075" y="3216275"/>
            <a:ext cx="365125" cy="365125"/>
          </a:xfrm>
          <a:custGeom>
            <a:avLst/>
            <a:gdLst>
              <a:gd name="T0" fmla="*/ 230 w 230"/>
              <a:gd name="T1" fmla="*/ 116 h 230"/>
              <a:gd name="T2" fmla="*/ 230 w 230"/>
              <a:gd name="T3" fmla="*/ 116 h 230"/>
              <a:gd name="T4" fmla="*/ 228 w 230"/>
              <a:gd name="T5" fmla="*/ 138 h 230"/>
              <a:gd name="T6" fmla="*/ 220 w 230"/>
              <a:gd name="T7" fmla="*/ 160 h 230"/>
              <a:gd name="T8" fmla="*/ 210 w 230"/>
              <a:gd name="T9" fmla="*/ 180 h 230"/>
              <a:gd name="T10" fmla="*/ 196 w 230"/>
              <a:gd name="T11" fmla="*/ 196 h 230"/>
              <a:gd name="T12" fmla="*/ 180 w 230"/>
              <a:gd name="T13" fmla="*/ 210 h 230"/>
              <a:gd name="T14" fmla="*/ 160 w 230"/>
              <a:gd name="T15" fmla="*/ 220 h 230"/>
              <a:gd name="T16" fmla="*/ 138 w 230"/>
              <a:gd name="T17" fmla="*/ 228 h 230"/>
              <a:gd name="T18" fmla="*/ 116 w 230"/>
              <a:gd name="T19" fmla="*/ 230 h 230"/>
              <a:gd name="T20" fmla="*/ 116 w 230"/>
              <a:gd name="T21" fmla="*/ 230 h 230"/>
              <a:gd name="T22" fmla="*/ 92 w 230"/>
              <a:gd name="T23" fmla="*/ 228 h 230"/>
              <a:gd name="T24" fmla="*/ 70 w 230"/>
              <a:gd name="T25" fmla="*/ 220 h 230"/>
              <a:gd name="T26" fmla="*/ 50 w 230"/>
              <a:gd name="T27" fmla="*/ 210 h 230"/>
              <a:gd name="T28" fmla="*/ 34 w 230"/>
              <a:gd name="T29" fmla="*/ 196 h 230"/>
              <a:gd name="T30" fmla="*/ 20 w 230"/>
              <a:gd name="T31" fmla="*/ 180 h 230"/>
              <a:gd name="T32" fmla="*/ 10 w 230"/>
              <a:gd name="T33" fmla="*/ 160 h 230"/>
              <a:gd name="T34" fmla="*/ 2 w 230"/>
              <a:gd name="T35" fmla="*/ 138 h 230"/>
              <a:gd name="T36" fmla="*/ 0 w 230"/>
              <a:gd name="T37" fmla="*/ 116 h 230"/>
              <a:gd name="T38" fmla="*/ 0 w 230"/>
              <a:gd name="T39" fmla="*/ 116 h 230"/>
              <a:gd name="T40" fmla="*/ 2 w 230"/>
              <a:gd name="T41" fmla="*/ 92 h 230"/>
              <a:gd name="T42" fmla="*/ 10 w 230"/>
              <a:gd name="T43" fmla="*/ 70 h 230"/>
              <a:gd name="T44" fmla="*/ 20 w 230"/>
              <a:gd name="T45" fmla="*/ 52 h 230"/>
              <a:gd name="T46" fmla="*/ 34 w 230"/>
              <a:gd name="T47" fmla="*/ 34 h 230"/>
              <a:gd name="T48" fmla="*/ 50 w 230"/>
              <a:gd name="T49" fmla="*/ 20 h 230"/>
              <a:gd name="T50" fmla="*/ 70 w 230"/>
              <a:gd name="T51" fmla="*/ 10 h 230"/>
              <a:gd name="T52" fmla="*/ 92 w 230"/>
              <a:gd name="T53" fmla="*/ 2 h 230"/>
              <a:gd name="T54" fmla="*/ 116 w 230"/>
              <a:gd name="T55" fmla="*/ 0 h 230"/>
              <a:gd name="T56" fmla="*/ 116 w 230"/>
              <a:gd name="T57" fmla="*/ 0 h 230"/>
              <a:gd name="T58" fmla="*/ 138 w 230"/>
              <a:gd name="T59" fmla="*/ 2 h 230"/>
              <a:gd name="T60" fmla="*/ 160 w 230"/>
              <a:gd name="T61" fmla="*/ 10 h 230"/>
              <a:gd name="T62" fmla="*/ 180 w 230"/>
              <a:gd name="T63" fmla="*/ 20 h 230"/>
              <a:gd name="T64" fmla="*/ 196 w 230"/>
              <a:gd name="T65" fmla="*/ 34 h 230"/>
              <a:gd name="T66" fmla="*/ 210 w 230"/>
              <a:gd name="T67" fmla="*/ 52 h 230"/>
              <a:gd name="T68" fmla="*/ 220 w 230"/>
              <a:gd name="T69" fmla="*/ 70 h 230"/>
              <a:gd name="T70" fmla="*/ 228 w 230"/>
              <a:gd name="T71" fmla="*/ 92 h 230"/>
              <a:gd name="T72" fmla="*/ 230 w 230"/>
              <a:gd name="T73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0" h="230">
                <a:moveTo>
                  <a:pt x="230" y="116"/>
                </a:moveTo>
                <a:lnTo>
                  <a:pt x="230" y="116"/>
                </a:lnTo>
                <a:lnTo>
                  <a:pt x="228" y="138"/>
                </a:lnTo>
                <a:lnTo>
                  <a:pt x="220" y="160"/>
                </a:lnTo>
                <a:lnTo>
                  <a:pt x="210" y="180"/>
                </a:lnTo>
                <a:lnTo>
                  <a:pt x="196" y="196"/>
                </a:lnTo>
                <a:lnTo>
                  <a:pt x="180" y="210"/>
                </a:lnTo>
                <a:lnTo>
                  <a:pt x="160" y="220"/>
                </a:lnTo>
                <a:lnTo>
                  <a:pt x="138" y="228"/>
                </a:lnTo>
                <a:lnTo>
                  <a:pt x="116" y="230"/>
                </a:lnTo>
                <a:lnTo>
                  <a:pt x="116" y="230"/>
                </a:lnTo>
                <a:lnTo>
                  <a:pt x="92" y="228"/>
                </a:lnTo>
                <a:lnTo>
                  <a:pt x="70" y="220"/>
                </a:lnTo>
                <a:lnTo>
                  <a:pt x="50" y="210"/>
                </a:lnTo>
                <a:lnTo>
                  <a:pt x="34" y="196"/>
                </a:lnTo>
                <a:lnTo>
                  <a:pt x="20" y="180"/>
                </a:lnTo>
                <a:lnTo>
                  <a:pt x="10" y="160"/>
                </a:lnTo>
                <a:lnTo>
                  <a:pt x="2" y="138"/>
                </a:lnTo>
                <a:lnTo>
                  <a:pt x="0" y="116"/>
                </a:lnTo>
                <a:lnTo>
                  <a:pt x="0" y="116"/>
                </a:lnTo>
                <a:lnTo>
                  <a:pt x="2" y="92"/>
                </a:lnTo>
                <a:lnTo>
                  <a:pt x="10" y="70"/>
                </a:lnTo>
                <a:lnTo>
                  <a:pt x="20" y="52"/>
                </a:lnTo>
                <a:lnTo>
                  <a:pt x="34" y="34"/>
                </a:lnTo>
                <a:lnTo>
                  <a:pt x="50" y="20"/>
                </a:lnTo>
                <a:lnTo>
                  <a:pt x="70" y="10"/>
                </a:lnTo>
                <a:lnTo>
                  <a:pt x="92" y="2"/>
                </a:lnTo>
                <a:lnTo>
                  <a:pt x="116" y="0"/>
                </a:lnTo>
                <a:lnTo>
                  <a:pt x="116" y="0"/>
                </a:lnTo>
                <a:lnTo>
                  <a:pt x="138" y="2"/>
                </a:lnTo>
                <a:lnTo>
                  <a:pt x="160" y="10"/>
                </a:lnTo>
                <a:lnTo>
                  <a:pt x="180" y="20"/>
                </a:lnTo>
                <a:lnTo>
                  <a:pt x="196" y="34"/>
                </a:lnTo>
                <a:lnTo>
                  <a:pt x="210" y="52"/>
                </a:lnTo>
                <a:lnTo>
                  <a:pt x="220" y="70"/>
                </a:lnTo>
                <a:lnTo>
                  <a:pt x="228" y="92"/>
                </a:lnTo>
                <a:lnTo>
                  <a:pt x="230" y="1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4" name="Freeform 125"/>
          <p:cNvSpPr>
            <a:spLocks/>
          </p:cNvSpPr>
          <p:nvPr/>
        </p:nvSpPr>
        <p:spPr bwMode="auto">
          <a:xfrm>
            <a:off x="4283075" y="3216275"/>
            <a:ext cx="365125" cy="365125"/>
          </a:xfrm>
          <a:custGeom>
            <a:avLst/>
            <a:gdLst>
              <a:gd name="T0" fmla="*/ 230 w 230"/>
              <a:gd name="T1" fmla="*/ 116 h 230"/>
              <a:gd name="T2" fmla="*/ 230 w 230"/>
              <a:gd name="T3" fmla="*/ 116 h 230"/>
              <a:gd name="T4" fmla="*/ 228 w 230"/>
              <a:gd name="T5" fmla="*/ 138 h 230"/>
              <a:gd name="T6" fmla="*/ 220 w 230"/>
              <a:gd name="T7" fmla="*/ 160 h 230"/>
              <a:gd name="T8" fmla="*/ 210 w 230"/>
              <a:gd name="T9" fmla="*/ 180 h 230"/>
              <a:gd name="T10" fmla="*/ 196 w 230"/>
              <a:gd name="T11" fmla="*/ 196 h 230"/>
              <a:gd name="T12" fmla="*/ 180 w 230"/>
              <a:gd name="T13" fmla="*/ 210 h 230"/>
              <a:gd name="T14" fmla="*/ 160 w 230"/>
              <a:gd name="T15" fmla="*/ 220 h 230"/>
              <a:gd name="T16" fmla="*/ 138 w 230"/>
              <a:gd name="T17" fmla="*/ 228 h 230"/>
              <a:gd name="T18" fmla="*/ 116 w 230"/>
              <a:gd name="T19" fmla="*/ 230 h 230"/>
              <a:gd name="T20" fmla="*/ 116 w 230"/>
              <a:gd name="T21" fmla="*/ 230 h 230"/>
              <a:gd name="T22" fmla="*/ 92 w 230"/>
              <a:gd name="T23" fmla="*/ 228 h 230"/>
              <a:gd name="T24" fmla="*/ 70 w 230"/>
              <a:gd name="T25" fmla="*/ 220 h 230"/>
              <a:gd name="T26" fmla="*/ 50 w 230"/>
              <a:gd name="T27" fmla="*/ 210 h 230"/>
              <a:gd name="T28" fmla="*/ 34 w 230"/>
              <a:gd name="T29" fmla="*/ 196 h 230"/>
              <a:gd name="T30" fmla="*/ 20 w 230"/>
              <a:gd name="T31" fmla="*/ 180 h 230"/>
              <a:gd name="T32" fmla="*/ 10 w 230"/>
              <a:gd name="T33" fmla="*/ 160 h 230"/>
              <a:gd name="T34" fmla="*/ 2 w 230"/>
              <a:gd name="T35" fmla="*/ 138 h 230"/>
              <a:gd name="T36" fmla="*/ 0 w 230"/>
              <a:gd name="T37" fmla="*/ 116 h 230"/>
              <a:gd name="T38" fmla="*/ 0 w 230"/>
              <a:gd name="T39" fmla="*/ 116 h 230"/>
              <a:gd name="T40" fmla="*/ 2 w 230"/>
              <a:gd name="T41" fmla="*/ 92 h 230"/>
              <a:gd name="T42" fmla="*/ 10 w 230"/>
              <a:gd name="T43" fmla="*/ 70 h 230"/>
              <a:gd name="T44" fmla="*/ 20 w 230"/>
              <a:gd name="T45" fmla="*/ 52 h 230"/>
              <a:gd name="T46" fmla="*/ 34 w 230"/>
              <a:gd name="T47" fmla="*/ 34 h 230"/>
              <a:gd name="T48" fmla="*/ 50 w 230"/>
              <a:gd name="T49" fmla="*/ 20 h 230"/>
              <a:gd name="T50" fmla="*/ 70 w 230"/>
              <a:gd name="T51" fmla="*/ 10 h 230"/>
              <a:gd name="T52" fmla="*/ 92 w 230"/>
              <a:gd name="T53" fmla="*/ 2 h 230"/>
              <a:gd name="T54" fmla="*/ 116 w 230"/>
              <a:gd name="T55" fmla="*/ 0 h 230"/>
              <a:gd name="T56" fmla="*/ 116 w 230"/>
              <a:gd name="T57" fmla="*/ 0 h 230"/>
              <a:gd name="T58" fmla="*/ 138 w 230"/>
              <a:gd name="T59" fmla="*/ 2 h 230"/>
              <a:gd name="T60" fmla="*/ 160 w 230"/>
              <a:gd name="T61" fmla="*/ 10 h 230"/>
              <a:gd name="T62" fmla="*/ 180 w 230"/>
              <a:gd name="T63" fmla="*/ 20 h 230"/>
              <a:gd name="T64" fmla="*/ 196 w 230"/>
              <a:gd name="T65" fmla="*/ 34 h 230"/>
              <a:gd name="T66" fmla="*/ 210 w 230"/>
              <a:gd name="T67" fmla="*/ 52 h 230"/>
              <a:gd name="T68" fmla="*/ 220 w 230"/>
              <a:gd name="T69" fmla="*/ 70 h 230"/>
              <a:gd name="T70" fmla="*/ 228 w 230"/>
              <a:gd name="T71" fmla="*/ 92 h 230"/>
              <a:gd name="T72" fmla="*/ 230 w 230"/>
              <a:gd name="T73" fmla="*/ 116 h 230"/>
              <a:gd name="T74" fmla="*/ 230 w 230"/>
              <a:gd name="T75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0" h="230">
                <a:moveTo>
                  <a:pt x="230" y="116"/>
                </a:moveTo>
                <a:lnTo>
                  <a:pt x="230" y="116"/>
                </a:lnTo>
                <a:lnTo>
                  <a:pt x="228" y="138"/>
                </a:lnTo>
                <a:lnTo>
                  <a:pt x="220" y="160"/>
                </a:lnTo>
                <a:lnTo>
                  <a:pt x="210" y="180"/>
                </a:lnTo>
                <a:lnTo>
                  <a:pt x="196" y="196"/>
                </a:lnTo>
                <a:lnTo>
                  <a:pt x="180" y="210"/>
                </a:lnTo>
                <a:lnTo>
                  <a:pt x="160" y="220"/>
                </a:lnTo>
                <a:lnTo>
                  <a:pt x="138" y="228"/>
                </a:lnTo>
                <a:lnTo>
                  <a:pt x="116" y="230"/>
                </a:lnTo>
                <a:lnTo>
                  <a:pt x="116" y="230"/>
                </a:lnTo>
                <a:lnTo>
                  <a:pt x="92" y="228"/>
                </a:lnTo>
                <a:lnTo>
                  <a:pt x="70" y="220"/>
                </a:lnTo>
                <a:lnTo>
                  <a:pt x="50" y="210"/>
                </a:lnTo>
                <a:lnTo>
                  <a:pt x="34" y="196"/>
                </a:lnTo>
                <a:lnTo>
                  <a:pt x="20" y="180"/>
                </a:lnTo>
                <a:lnTo>
                  <a:pt x="10" y="160"/>
                </a:lnTo>
                <a:lnTo>
                  <a:pt x="2" y="138"/>
                </a:lnTo>
                <a:lnTo>
                  <a:pt x="0" y="116"/>
                </a:lnTo>
                <a:lnTo>
                  <a:pt x="0" y="116"/>
                </a:lnTo>
                <a:lnTo>
                  <a:pt x="2" y="92"/>
                </a:lnTo>
                <a:lnTo>
                  <a:pt x="10" y="70"/>
                </a:lnTo>
                <a:lnTo>
                  <a:pt x="20" y="52"/>
                </a:lnTo>
                <a:lnTo>
                  <a:pt x="34" y="34"/>
                </a:lnTo>
                <a:lnTo>
                  <a:pt x="50" y="20"/>
                </a:lnTo>
                <a:lnTo>
                  <a:pt x="70" y="10"/>
                </a:lnTo>
                <a:lnTo>
                  <a:pt x="92" y="2"/>
                </a:lnTo>
                <a:lnTo>
                  <a:pt x="116" y="0"/>
                </a:lnTo>
                <a:lnTo>
                  <a:pt x="116" y="0"/>
                </a:lnTo>
                <a:lnTo>
                  <a:pt x="138" y="2"/>
                </a:lnTo>
                <a:lnTo>
                  <a:pt x="160" y="10"/>
                </a:lnTo>
                <a:lnTo>
                  <a:pt x="180" y="20"/>
                </a:lnTo>
                <a:lnTo>
                  <a:pt x="196" y="34"/>
                </a:lnTo>
                <a:lnTo>
                  <a:pt x="210" y="52"/>
                </a:lnTo>
                <a:lnTo>
                  <a:pt x="220" y="70"/>
                </a:lnTo>
                <a:lnTo>
                  <a:pt x="228" y="92"/>
                </a:lnTo>
                <a:lnTo>
                  <a:pt x="230" y="116"/>
                </a:lnTo>
                <a:lnTo>
                  <a:pt x="230" y="11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5" name="Rectangle 126"/>
          <p:cNvSpPr>
            <a:spLocks noChangeArrowheads="1"/>
          </p:cNvSpPr>
          <p:nvPr/>
        </p:nvSpPr>
        <p:spPr bwMode="auto">
          <a:xfrm>
            <a:off x="2578100" y="2555875"/>
            <a:ext cx="4472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Interroger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1" name="Rectangle 132"/>
          <p:cNvSpPr>
            <a:spLocks noChangeArrowheads="1"/>
          </p:cNvSpPr>
          <p:nvPr/>
        </p:nvSpPr>
        <p:spPr bwMode="auto">
          <a:xfrm>
            <a:off x="5810250" y="2555875"/>
            <a:ext cx="5097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Rencontrer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9" name="Rectangle 140"/>
          <p:cNvSpPr>
            <a:spLocks noChangeArrowheads="1"/>
          </p:cNvSpPr>
          <p:nvPr/>
        </p:nvSpPr>
        <p:spPr bwMode="auto">
          <a:xfrm>
            <a:off x="4740275" y="2555875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0" name="Rectangle 141"/>
          <p:cNvSpPr>
            <a:spLocks noChangeArrowheads="1"/>
          </p:cNvSpPr>
          <p:nvPr/>
        </p:nvSpPr>
        <p:spPr bwMode="auto">
          <a:xfrm>
            <a:off x="4765675" y="2555875"/>
            <a:ext cx="4472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Interroger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5" name="Rectangle 146"/>
          <p:cNvSpPr>
            <a:spLocks noChangeArrowheads="1"/>
          </p:cNvSpPr>
          <p:nvPr/>
        </p:nvSpPr>
        <p:spPr bwMode="auto">
          <a:xfrm>
            <a:off x="3679825" y="2555875"/>
            <a:ext cx="4408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1" name="Rectangle 152"/>
          <p:cNvSpPr>
            <a:spLocks noChangeArrowheads="1"/>
          </p:cNvSpPr>
          <p:nvPr/>
        </p:nvSpPr>
        <p:spPr bwMode="auto">
          <a:xfrm>
            <a:off x="4257675" y="2165350"/>
            <a:ext cx="37670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Réaliser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5" name="Rectangle 156"/>
          <p:cNvSpPr>
            <a:spLocks noChangeArrowheads="1"/>
          </p:cNvSpPr>
          <p:nvPr/>
        </p:nvSpPr>
        <p:spPr bwMode="auto">
          <a:xfrm>
            <a:off x="3063875" y="3054350"/>
            <a:ext cx="31899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Choisir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7" name="Rectangle 158"/>
          <p:cNvSpPr>
            <a:spLocks noChangeArrowheads="1"/>
          </p:cNvSpPr>
          <p:nvPr/>
        </p:nvSpPr>
        <p:spPr bwMode="auto">
          <a:xfrm>
            <a:off x="3063875" y="3355975"/>
            <a:ext cx="3831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3" name="Rectangle 164"/>
          <p:cNvSpPr>
            <a:spLocks noChangeArrowheads="1"/>
          </p:cNvSpPr>
          <p:nvPr/>
        </p:nvSpPr>
        <p:spPr bwMode="auto">
          <a:xfrm>
            <a:off x="3063875" y="3641725"/>
            <a:ext cx="4007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Préparer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9" name="Rectangle 170"/>
          <p:cNvSpPr>
            <a:spLocks noChangeArrowheads="1"/>
          </p:cNvSpPr>
          <p:nvPr/>
        </p:nvSpPr>
        <p:spPr bwMode="auto">
          <a:xfrm>
            <a:off x="3063875" y="3930650"/>
            <a:ext cx="37189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Planifier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3" name="Rectangle 174"/>
          <p:cNvSpPr>
            <a:spLocks noChangeArrowheads="1"/>
          </p:cNvSpPr>
          <p:nvPr/>
        </p:nvSpPr>
        <p:spPr bwMode="auto">
          <a:xfrm>
            <a:off x="4435475" y="33369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35298762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SCHÉMATISATION D’UNE IDÉE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119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384818"/>
                <a:ext cx="6897363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DU CONCEPT AU SCHÉMA : INCLURE DES SCHÉMAS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DANS LE RAPPORT DE MISSION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6496050" y="3232150"/>
            <a:ext cx="708025" cy="304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6496050" y="3232150"/>
            <a:ext cx="708025" cy="304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5016500" y="4010025"/>
            <a:ext cx="1787525" cy="469900"/>
          </a:xfrm>
          <a:custGeom>
            <a:avLst/>
            <a:gdLst>
              <a:gd name="T0" fmla="*/ 0 w 1126"/>
              <a:gd name="T1" fmla="*/ 296 h 296"/>
              <a:gd name="T2" fmla="*/ 164 w 1126"/>
              <a:gd name="T3" fmla="*/ 0 h 296"/>
              <a:gd name="T4" fmla="*/ 966 w 1126"/>
              <a:gd name="T5" fmla="*/ 0 h 296"/>
              <a:gd name="T6" fmla="*/ 1126 w 1126"/>
              <a:gd name="T7" fmla="*/ 296 h 296"/>
              <a:gd name="T8" fmla="*/ 0 w 1126"/>
              <a:gd name="T9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26" h="296">
                <a:moveTo>
                  <a:pt x="0" y="296"/>
                </a:moveTo>
                <a:lnTo>
                  <a:pt x="164" y="0"/>
                </a:lnTo>
                <a:lnTo>
                  <a:pt x="966" y="0"/>
                </a:lnTo>
                <a:lnTo>
                  <a:pt x="1126" y="296"/>
                </a:lnTo>
                <a:lnTo>
                  <a:pt x="0" y="29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5432425" y="2870200"/>
            <a:ext cx="958850" cy="860425"/>
          </a:xfrm>
          <a:custGeom>
            <a:avLst/>
            <a:gdLst>
              <a:gd name="T0" fmla="*/ 304 w 604"/>
              <a:gd name="T1" fmla="*/ 0 h 542"/>
              <a:gd name="T2" fmla="*/ 0 w 604"/>
              <a:gd name="T3" fmla="*/ 542 h 542"/>
              <a:gd name="T4" fmla="*/ 604 w 604"/>
              <a:gd name="T5" fmla="*/ 542 h 542"/>
              <a:gd name="T6" fmla="*/ 304 w 604"/>
              <a:gd name="T7" fmla="*/ 0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4" h="542">
                <a:moveTo>
                  <a:pt x="304" y="0"/>
                </a:moveTo>
                <a:lnTo>
                  <a:pt x="0" y="542"/>
                </a:lnTo>
                <a:lnTo>
                  <a:pt x="604" y="542"/>
                </a:lnTo>
                <a:lnTo>
                  <a:pt x="30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781675" y="3495675"/>
            <a:ext cx="511175" cy="857250"/>
          </a:xfrm>
          <a:custGeom>
            <a:avLst/>
            <a:gdLst>
              <a:gd name="T0" fmla="*/ 0 w 322"/>
              <a:gd name="T1" fmla="*/ 404 h 540"/>
              <a:gd name="T2" fmla="*/ 82 w 322"/>
              <a:gd name="T3" fmla="*/ 404 h 540"/>
              <a:gd name="T4" fmla="*/ 82 w 322"/>
              <a:gd name="T5" fmla="*/ 0 h 540"/>
              <a:gd name="T6" fmla="*/ 242 w 322"/>
              <a:gd name="T7" fmla="*/ 0 h 540"/>
              <a:gd name="T8" fmla="*/ 242 w 322"/>
              <a:gd name="T9" fmla="*/ 404 h 540"/>
              <a:gd name="T10" fmla="*/ 322 w 322"/>
              <a:gd name="T11" fmla="*/ 404 h 540"/>
              <a:gd name="T12" fmla="*/ 162 w 322"/>
              <a:gd name="T13" fmla="*/ 540 h 540"/>
              <a:gd name="T14" fmla="*/ 0 w 322"/>
              <a:gd name="T15" fmla="*/ 404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2" h="540">
                <a:moveTo>
                  <a:pt x="0" y="404"/>
                </a:moveTo>
                <a:lnTo>
                  <a:pt x="82" y="404"/>
                </a:lnTo>
                <a:lnTo>
                  <a:pt x="82" y="0"/>
                </a:lnTo>
                <a:lnTo>
                  <a:pt x="242" y="0"/>
                </a:lnTo>
                <a:lnTo>
                  <a:pt x="242" y="404"/>
                </a:lnTo>
                <a:lnTo>
                  <a:pt x="322" y="404"/>
                </a:lnTo>
                <a:lnTo>
                  <a:pt x="162" y="540"/>
                </a:lnTo>
                <a:lnTo>
                  <a:pt x="0" y="404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781675" y="3495675"/>
            <a:ext cx="511175" cy="857250"/>
          </a:xfrm>
          <a:custGeom>
            <a:avLst/>
            <a:gdLst>
              <a:gd name="T0" fmla="*/ 0 w 322"/>
              <a:gd name="T1" fmla="*/ 404 h 540"/>
              <a:gd name="T2" fmla="*/ 82 w 322"/>
              <a:gd name="T3" fmla="*/ 404 h 540"/>
              <a:gd name="T4" fmla="*/ 82 w 322"/>
              <a:gd name="T5" fmla="*/ 0 h 540"/>
              <a:gd name="T6" fmla="*/ 242 w 322"/>
              <a:gd name="T7" fmla="*/ 0 h 540"/>
              <a:gd name="T8" fmla="*/ 242 w 322"/>
              <a:gd name="T9" fmla="*/ 404 h 540"/>
              <a:gd name="T10" fmla="*/ 322 w 322"/>
              <a:gd name="T11" fmla="*/ 404 h 540"/>
              <a:gd name="T12" fmla="*/ 162 w 322"/>
              <a:gd name="T13" fmla="*/ 540 h 540"/>
              <a:gd name="T14" fmla="*/ 0 w 322"/>
              <a:gd name="T15" fmla="*/ 404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2" h="540">
                <a:moveTo>
                  <a:pt x="0" y="404"/>
                </a:moveTo>
                <a:lnTo>
                  <a:pt x="82" y="404"/>
                </a:lnTo>
                <a:lnTo>
                  <a:pt x="82" y="0"/>
                </a:lnTo>
                <a:lnTo>
                  <a:pt x="242" y="0"/>
                </a:lnTo>
                <a:lnTo>
                  <a:pt x="242" y="404"/>
                </a:lnTo>
                <a:lnTo>
                  <a:pt x="322" y="404"/>
                </a:lnTo>
                <a:lnTo>
                  <a:pt x="162" y="540"/>
                </a:lnTo>
                <a:lnTo>
                  <a:pt x="0" y="4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5781675" y="3495675"/>
            <a:ext cx="511175" cy="857250"/>
          </a:xfrm>
          <a:custGeom>
            <a:avLst/>
            <a:gdLst>
              <a:gd name="T0" fmla="*/ 0 w 322"/>
              <a:gd name="T1" fmla="*/ 404 h 540"/>
              <a:gd name="T2" fmla="*/ 82 w 322"/>
              <a:gd name="T3" fmla="*/ 404 h 540"/>
              <a:gd name="T4" fmla="*/ 82 w 322"/>
              <a:gd name="T5" fmla="*/ 0 h 540"/>
              <a:gd name="T6" fmla="*/ 242 w 322"/>
              <a:gd name="T7" fmla="*/ 0 h 540"/>
              <a:gd name="T8" fmla="*/ 242 w 322"/>
              <a:gd name="T9" fmla="*/ 404 h 540"/>
              <a:gd name="T10" fmla="*/ 322 w 322"/>
              <a:gd name="T11" fmla="*/ 404 h 540"/>
              <a:gd name="T12" fmla="*/ 162 w 322"/>
              <a:gd name="T13" fmla="*/ 540 h 540"/>
              <a:gd name="T14" fmla="*/ 0 w 322"/>
              <a:gd name="T15" fmla="*/ 404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2" h="540">
                <a:moveTo>
                  <a:pt x="0" y="404"/>
                </a:moveTo>
                <a:lnTo>
                  <a:pt x="82" y="404"/>
                </a:lnTo>
                <a:lnTo>
                  <a:pt x="82" y="0"/>
                </a:lnTo>
                <a:lnTo>
                  <a:pt x="242" y="0"/>
                </a:lnTo>
                <a:lnTo>
                  <a:pt x="242" y="404"/>
                </a:lnTo>
                <a:lnTo>
                  <a:pt x="322" y="404"/>
                </a:lnTo>
                <a:lnTo>
                  <a:pt x="162" y="540"/>
                </a:lnTo>
                <a:lnTo>
                  <a:pt x="0" y="40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5610225" y="3495675"/>
            <a:ext cx="85725" cy="384175"/>
          </a:xfrm>
          <a:custGeom>
            <a:avLst/>
            <a:gdLst>
              <a:gd name="T0" fmla="*/ 0 w 54"/>
              <a:gd name="T1" fmla="*/ 62 h 242"/>
              <a:gd name="T2" fmla="*/ 14 w 54"/>
              <a:gd name="T3" fmla="*/ 62 h 242"/>
              <a:gd name="T4" fmla="*/ 14 w 54"/>
              <a:gd name="T5" fmla="*/ 242 h 242"/>
              <a:gd name="T6" fmla="*/ 42 w 54"/>
              <a:gd name="T7" fmla="*/ 242 h 242"/>
              <a:gd name="T8" fmla="*/ 42 w 54"/>
              <a:gd name="T9" fmla="*/ 62 h 242"/>
              <a:gd name="T10" fmla="*/ 54 w 54"/>
              <a:gd name="T11" fmla="*/ 62 h 242"/>
              <a:gd name="T12" fmla="*/ 26 w 54"/>
              <a:gd name="T13" fmla="*/ 0 h 242"/>
              <a:gd name="T14" fmla="*/ 0 w 54"/>
              <a:gd name="T15" fmla="*/ 6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242">
                <a:moveTo>
                  <a:pt x="0" y="62"/>
                </a:moveTo>
                <a:lnTo>
                  <a:pt x="14" y="62"/>
                </a:lnTo>
                <a:lnTo>
                  <a:pt x="14" y="242"/>
                </a:lnTo>
                <a:lnTo>
                  <a:pt x="42" y="242"/>
                </a:lnTo>
                <a:lnTo>
                  <a:pt x="42" y="62"/>
                </a:lnTo>
                <a:lnTo>
                  <a:pt x="54" y="62"/>
                </a:lnTo>
                <a:lnTo>
                  <a:pt x="26" y="0"/>
                </a:lnTo>
                <a:lnTo>
                  <a:pt x="0" y="6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5610225" y="3495675"/>
            <a:ext cx="85725" cy="384175"/>
          </a:xfrm>
          <a:custGeom>
            <a:avLst/>
            <a:gdLst>
              <a:gd name="T0" fmla="*/ 0 w 54"/>
              <a:gd name="T1" fmla="*/ 62 h 242"/>
              <a:gd name="T2" fmla="*/ 14 w 54"/>
              <a:gd name="T3" fmla="*/ 62 h 242"/>
              <a:gd name="T4" fmla="*/ 14 w 54"/>
              <a:gd name="T5" fmla="*/ 242 h 242"/>
              <a:gd name="T6" fmla="*/ 42 w 54"/>
              <a:gd name="T7" fmla="*/ 242 h 242"/>
              <a:gd name="T8" fmla="*/ 42 w 54"/>
              <a:gd name="T9" fmla="*/ 62 h 242"/>
              <a:gd name="T10" fmla="*/ 54 w 54"/>
              <a:gd name="T11" fmla="*/ 62 h 242"/>
              <a:gd name="T12" fmla="*/ 26 w 54"/>
              <a:gd name="T13" fmla="*/ 0 h 242"/>
              <a:gd name="T14" fmla="*/ 0 w 54"/>
              <a:gd name="T15" fmla="*/ 6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242">
                <a:moveTo>
                  <a:pt x="0" y="62"/>
                </a:moveTo>
                <a:lnTo>
                  <a:pt x="14" y="62"/>
                </a:lnTo>
                <a:lnTo>
                  <a:pt x="14" y="242"/>
                </a:lnTo>
                <a:lnTo>
                  <a:pt x="42" y="242"/>
                </a:lnTo>
                <a:lnTo>
                  <a:pt x="42" y="62"/>
                </a:lnTo>
                <a:lnTo>
                  <a:pt x="54" y="62"/>
                </a:lnTo>
                <a:lnTo>
                  <a:pt x="26" y="0"/>
                </a:lnTo>
                <a:lnTo>
                  <a:pt x="0" y="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5"/>
          <p:cNvSpPr>
            <a:spLocks/>
          </p:cNvSpPr>
          <p:nvPr/>
        </p:nvSpPr>
        <p:spPr bwMode="auto">
          <a:xfrm>
            <a:off x="5610225" y="3495675"/>
            <a:ext cx="85725" cy="384175"/>
          </a:xfrm>
          <a:custGeom>
            <a:avLst/>
            <a:gdLst>
              <a:gd name="T0" fmla="*/ 0 w 54"/>
              <a:gd name="T1" fmla="*/ 62 h 242"/>
              <a:gd name="T2" fmla="*/ 14 w 54"/>
              <a:gd name="T3" fmla="*/ 62 h 242"/>
              <a:gd name="T4" fmla="*/ 14 w 54"/>
              <a:gd name="T5" fmla="*/ 242 h 242"/>
              <a:gd name="T6" fmla="*/ 42 w 54"/>
              <a:gd name="T7" fmla="*/ 242 h 242"/>
              <a:gd name="T8" fmla="*/ 42 w 54"/>
              <a:gd name="T9" fmla="*/ 62 h 242"/>
              <a:gd name="T10" fmla="*/ 54 w 54"/>
              <a:gd name="T11" fmla="*/ 62 h 242"/>
              <a:gd name="T12" fmla="*/ 26 w 54"/>
              <a:gd name="T13" fmla="*/ 0 h 242"/>
              <a:gd name="T14" fmla="*/ 0 w 54"/>
              <a:gd name="T15" fmla="*/ 6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242">
                <a:moveTo>
                  <a:pt x="0" y="62"/>
                </a:moveTo>
                <a:lnTo>
                  <a:pt x="14" y="62"/>
                </a:lnTo>
                <a:lnTo>
                  <a:pt x="14" y="242"/>
                </a:lnTo>
                <a:lnTo>
                  <a:pt x="42" y="242"/>
                </a:lnTo>
                <a:lnTo>
                  <a:pt x="42" y="62"/>
                </a:lnTo>
                <a:lnTo>
                  <a:pt x="54" y="62"/>
                </a:lnTo>
                <a:lnTo>
                  <a:pt x="26" y="0"/>
                </a:lnTo>
                <a:lnTo>
                  <a:pt x="0" y="6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5632450" y="3924300"/>
            <a:ext cx="44450" cy="857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2" name="Rectangle 17"/>
          <p:cNvSpPr>
            <a:spLocks noChangeArrowheads="1"/>
          </p:cNvSpPr>
          <p:nvPr/>
        </p:nvSpPr>
        <p:spPr bwMode="auto">
          <a:xfrm>
            <a:off x="5632450" y="3924300"/>
            <a:ext cx="44450" cy="857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3" name="Rectangle 18"/>
          <p:cNvSpPr>
            <a:spLocks noChangeArrowheads="1"/>
          </p:cNvSpPr>
          <p:nvPr/>
        </p:nvSpPr>
        <p:spPr bwMode="auto">
          <a:xfrm>
            <a:off x="5632450" y="4051300"/>
            <a:ext cx="44450" cy="857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5" name="Rectangle 19"/>
          <p:cNvSpPr>
            <a:spLocks noChangeArrowheads="1"/>
          </p:cNvSpPr>
          <p:nvPr/>
        </p:nvSpPr>
        <p:spPr bwMode="auto">
          <a:xfrm>
            <a:off x="5632450" y="4051300"/>
            <a:ext cx="44450" cy="85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6" name="Rectangle 20"/>
          <p:cNvSpPr>
            <a:spLocks noChangeArrowheads="1"/>
          </p:cNvSpPr>
          <p:nvPr/>
        </p:nvSpPr>
        <p:spPr bwMode="auto">
          <a:xfrm>
            <a:off x="5632450" y="4181475"/>
            <a:ext cx="44450" cy="825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7" name="Rectangle 21"/>
          <p:cNvSpPr>
            <a:spLocks noChangeArrowheads="1"/>
          </p:cNvSpPr>
          <p:nvPr/>
        </p:nvSpPr>
        <p:spPr bwMode="auto">
          <a:xfrm>
            <a:off x="5632450" y="4181475"/>
            <a:ext cx="44450" cy="82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8" name="Freeform 22"/>
          <p:cNvSpPr>
            <a:spLocks/>
          </p:cNvSpPr>
          <p:nvPr/>
        </p:nvSpPr>
        <p:spPr bwMode="auto">
          <a:xfrm>
            <a:off x="4381500" y="3590925"/>
            <a:ext cx="384175" cy="288925"/>
          </a:xfrm>
          <a:custGeom>
            <a:avLst/>
            <a:gdLst>
              <a:gd name="T0" fmla="*/ 0 w 242"/>
              <a:gd name="T1" fmla="*/ 90 h 182"/>
              <a:gd name="T2" fmla="*/ 48 w 242"/>
              <a:gd name="T3" fmla="*/ 182 h 182"/>
              <a:gd name="T4" fmla="*/ 48 w 242"/>
              <a:gd name="T5" fmla="*/ 136 h 182"/>
              <a:gd name="T6" fmla="*/ 192 w 242"/>
              <a:gd name="T7" fmla="*/ 136 h 182"/>
              <a:gd name="T8" fmla="*/ 192 w 242"/>
              <a:gd name="T9" fmla="*/ 182 h 182"/>
              <a:gd name="T10" fmla="*/ 242 w 242"/>
              <a:gd name="T11" fmla="*/ 90 h 182"/>
              <a:gd name="T12" fmla="*/ 192 w 242"/>
              <a:gd name="T13" fmla="*/ 0 h 182"/>
              <a:gd name="T14" fmla="*/ 192 w 242"/>
              <a:gd name="T15" fmla="*/ 44 h 182"/>
              <a:gd name="T16" fmla="*/ 48 w 242"/>
              <a:gd name="T17" fmla="*/ 44 h 182"/>
              <a:gd name="T18" fmla="*/ 48 w 242"/>
              <a:gd name="T19" fmla="*/ 0 h 182"/>
              <a:gd name="T20" fmla="*/ 0 w 242"/>
              <a:gd name="T21" fmla="*/ 9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2" h="182">
                <a:moveTo>
                  <a:pt x="0" y="90"/>
                </a:moveTo>
                <a:lnTo>
                  <a:pt x="48" y="182"/>
                </a:lnTo>
                <a:lnTo>
                  <a:pt x="48" y="136"/>
                </a:lnTo>
                <a:lnTo>
                  <a:pt x="192" y="136"/>
                </a:lnTo>
                <a:lnTo>
                  <a:pt x="192" y="182"/>
                </a:lnTo>
                <a:lnTo>
                  <a:pt x="242" y="90"/>
                </a:lnTo>
                <a:lnTo>
                  <a:pt x="192" y="0"/>
                </a:lnTo>
                <a:lnTo>
                  <a:pt x="192" y="44"/>
                </a:lnTo>
                <a:lnTo>
                  <a:pt x="48" y="44"/>
                </a:lnTo>
                <a:lnTo>
                  <a:pt x="48" y="0"/>
                </a:lnTo>
                <a:lnTo>
                  <a:pt x="0" y="9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9" name="Freeform 23"/>
          <p:cNvSpPr>
            <a:spLocks/>
          </p:cNvSpPr>
          <p:nvPr/>
        </p:nvSpPr>
        <p:spPr bwMode="auto">
          <a:xfrm>
            <a:off x="4381500" y="3590925"/>
            <a:ext cx="384175" cy="288925"/>
          </a:xfrm>
          <a:custGeom>
            <a:avLst/>
            <a:gdLst>
              <a:gd name="T0" fmla="*/ 0 w 242"/>
              <a:gd name="T1" fmla="*/ 90 h 182"/>
              <a:gd name="T2" fmla="*/ 48 w 242"/>
              <a:gd name="T3" fmla="*/ 182 h 182"/>
              <a:gd name="T4" fmla="*/ 48 w 242"/>
              <a:gd name="T5" fmla="*/ 136 h 182"/>
              <a:gd name="T6" fmla="*/ 192 w 242"/>
              <a:gd name="T7" fmla="*/ 136 h 182"/>
              <a:gd name="T8" fmla="*/ 192 w 242"/>
              <a:gd name="T9" fmla="*/ 182 h 182"/>
              <a:gd name="T10" fmla="*/ 242 w 242"/>
              <a:gd name="T11" fmla="*/ 90 h 182"/>
              <a:gd name="T12" fmla="*/ 192 w 242"/>
              <a:gd name="T13" fmla="*/ 0 h 182"/>
              <a:gd name="T14" fmla="*/ 192 w 242"/>
              <a:gd name="T15" fmla="*/ 44 h 182"/>
              <a:gd name="T16" fmla="*/ 48 w 242"/>
              <a:gd name="T17" fmla="*/ 44 h 182"/>
              <a:gd name="T18" fmla="*/ 48 w 242"/>
              <a:gd name="T19" fmla="*/ 0 h 182"/>
              <a:gd name="T20" fmla="*/ 0 w 242"/>
              <a:gd name="T21" fmla="*/ 9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2" h="182">
                <a:moveTo>
                  <a:pt x="0" y="90"/>
                </a:moveTo>
                <a:lnTo>
                  <a:pt x="48" y="182"/>
                </a:lnTo>
                <a:lnTo>
                  <a:pt x="48" y="136"/>
                </a:lnTo>
                <a:lnTo>
                  <a:pt x="192" y="136"/>
                </a:lnTo>
                <a:lnTo>
                  <a:pt x="192" y="182"/>
                </a:lnTo>
                <a:lnTo>
                  <a:pt x="242" y="90"/>
                </a:lnTo>
                <a:lnTo>
                  <a:pt x="192" y="0"/>
                </a:lnTo>
                <a:lnTo>
                  <a:pt x="192" y="44"/>
                </a:lnTo>
                <a:lnTo>
                  <a:pt x="48" y="44"/>
                </a:lnTo>
                <a:lnTo>
                  <a:pt x="48" y="0"/>
                </a:lnTo>
                <a:lnTo>
                  <a:pt x="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0" name="Freeform 24"/>
          <p:cNvSpPr>
            <a:spLocks/>
          </p:cNvSpPr>
          <p:nvPr/>
        </p:nvSpPr>
        <p:spPr bwMode="auto">
          <a:xfrm>
            <a:off x="4381500" y="3590925"/>
            <a:ext cx="384175" cy="288925"/>
          </a:xfrm>
          <a:custGeom>
            <a:avLst/>
            <a:gdLst>
              <a:gd name="T0" fmla="*/ 0 w 242"/>
              <a:gd name="T1" fmla="*/ 90 h 182"/>
              <a:gd name="T2" fmla="*/ 48 w 242"/>
              <a:gd name="T3" fmla="*/ 182 h 182"/>
              <a:gd name="T4" fmla="*/ 48 w 242"/>
              <a:gd name="T5" fmla="*/ 136 h 182"/>
              <a:gd name="T6" fmla="*/ 192 w 242"/>
              <a:gd name="T7" fmla="*/ 136 h 182"/>
              <a:gd name="T8" fmla="*/ 192 w 242"/>
              <a:gd name="T9" fmla="*/ 182 h 182"/>
              <a:gd name="T10" fmla="*/ 242 w 242"/>
              <a:gd name="T11" fmla="*/ 90 h 182"/>
              <a:gd name="T12" fmla="*/ 192 w 242"/>
              <a:gd name="T13" fmla="*/ 0 h 182"/>
              <a:gd name="T14" fmla="*/ 192 w 242"/>
              <a:gd name="T15" fmla="*/ 44 h 182"/>
              <a:gd name="T16" fmla="*/ 48 w 242"/>
              <a:gd name="T17" fmla="*/ 44 h 182"/>
              <a:gd name="T18" fmla="*/ 48 w 242"/>
              <a:gd name="T19" fmla="*/ 0 h 182"/>
              <a:gd name="T20" fmla="*/ 0 w 242"/>
              <a:gd name="T21" fmla="*/ 9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2" h="182">
                <a:moveTo>
                  <a:pt x="0" y="90"/>
                </a:moveTo>
                <a:lnTo>
                  <a:pt x="48" y="182"/>
                </a:lnTo>
                <a:lnTo>
                  <a:pt x="48" y="136"/>
                </a:lnTo>
                <a:lnTo>
                  <a:pt x="192" y="136"/>
                </a:lnTo>
                <a:lnTo>
                  <a:pt x="192" y="182"/>
                </a:lnTo>
                <a:lnTo>
                  <a:pt x="242" y="90"/>
                </a:lnTo>
                <a:lnTo>
                  <a:pt x="192" y="0"/>
                </a:lnTo>
                <a:lnTo>
                  <a:pt x="192" y="44"/>
                </a:lnTo>
                <a:lnTo>
                  <a:pt x="48" y="44"/>
                </a:lnTo>
                <a:lnTo>
                  <a:pt x="48" y="0"/>
                </a:lnTo>
                <a:lnTo>
                  <a:pt x="0" y="9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1" name="Rectangle 25"/>
          <p:cNvSpPr>
            <a:spLocks noChangeArrowheads="1"/>
          </p:cNvSpPr>
          <p:nvPr/>
        </p:nvSpPr>
        <p:spPr bwMode="auto">
          <a:xfrm>
            <a:off x="6496050" y="4095750"/>
            <a:ext cx="708025" cy="304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2" name="Rectangle 26"/>
          <p:cNvSpPr>
            <a:spLocks noChangeArrowheads="1"/>
          </p:cNvSpPr>
          <p:nvPr/>
        </p:nvSpPr>
        <p:spPr bwMode="auto">
          <a:xfrm>
            <a:off x="6496050" y="4095750"/>
            <a:ext cx="708025" cy="304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3" name="Rectangle 27"/>
          <p:cNvSpPr>
            <a:spLocks noChangeArrowheads="1"/>
          </p:cNvSpPr>
          <p:nvPr/>
        </p:nvSpPr>
        <p:spPr bwMode="auto">
          <a:xfrm>
            <a:off x="4956175" y="2784475"/>
            <a:ext cx="2314575" cy="1908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4" name="Rectangle 28"/>
          <p:cNvSpPr>
            <a:spLocks noChangeArrowheads="1"/>
          </p:cNvSpPr>
          <p:nvPr/>
        </p:nvSpPr>
        <p:spPr bwMode="auto">
          <a:xfrm>
            <a:off x="1873250" y="3101975"/>
            <a:ext cx="2314575" cy="12382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5" name="Rectangle 29"/>
          <p:cNvSpPr>
            <a:spLocks noChangeArrowheads="1"/>
          </p:cNvSpPr>
          <p:nvPr/>
        </p:nvSpPr>
        <p:spPr bwMode="auto">
          <a:xfrm>
            <a:off x="6543675" y="3251200"/>
            <a:ext cx="5113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Niveau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stratégique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2" name="Rectangle 36"/>
          <p:cNvSpPr>
            <a:spLocks noChangeArrowheads="1"/>
          </p:cNvSpPr>
          <p:nvPr/>
        </p:nvSpPr>
        <p:spPr bwMode="auto">
          <a:xfrm>
            <a:off x="1958975" y="3168650"/>
            <a:ext cx="21688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(…) La circulation des informations n’est pas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satisfaisante. On citera en particulier l’absence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remontée organisée des informations issues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terrain (…).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décideurs et porteurs de la stratégie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l’entreprise manquent de données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opérationnelles. Ce qui explique probablement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réactions très négatives des personnels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vis-à-vis de certaines décisions récentes.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835" name="Rectangle 179"/>
          <p:cNvSpPr>
            <a:spLocks noChangeArrowheads="1"/>
          </p:cNvSpPr>
          <p:nvPr/>
        </p:nvSpPr>
        <p:spPr bwMode="auto">
          <a:xfrm>
            <a:off x="6543675" y="4127500"/>
            <a:ext cx="5690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Niveau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opérationnel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842" name="Rectangle 186"/>
          <p:cNvSpPr>
            <a:spLocks noChangeArrowheads="1"/>
          </p:cNvSpPr>
          <p:nvPr/>
        </p:nvSpPr>
        <p:spPr bwMode="auto">
          <a:xfrm>
            <a:off x="5346700" y="4530725"/>
            <a:ext cx="86401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Flux d’informations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85926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STRUCTURE DE LA PRÉSENTATION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DOCUMENT DE PRÉSENTATION ORALE DE LA MISSION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Freeform 6"/>
          <p:cNvSpPr>
            <a:spLocks/>
          </p:cNvSpPr>
          <p:nvPr/>
        </p:nvSpPr>
        <p:spPr bwMode="auto">
          <a:xfrm>
            <a:off x="2049463" y="3683000"/>
            <a:ext cx="5184775" cy="682625"/>
          </a:xfrm>
          <a:custGeom>
            <a:avLst/>
            <a:gdLst>
              <a:gd name="T0" fmla="*/ 2902 w 3266"/>
              <a:gd name="T1" fmla="*/ 0 h 430"/>
              <a:gd name="T2" fmla="*/ 2902 w 3266"/>
              <a:gd name="T3" fmla="*/ 82 h 430"/>
              <a:gd name="T4" fmla="*/ 0 w 3266"/>
              <a:gd name="T5" fmla="*/ 82 h 430"/>
              <a:gd name="T6" fmla="*/ 0 w 3266"/>
              <a:gd name="T7" fmla="*/ 350 h 430"/>
              <a:gd name="T8" fmla="*/ 2902 w 3266"/>
              <a:gd name="T9" fmla="*/ 350 h 430"/>
              <a:gd name="T10" fmla="*/ 2902 w 3266"/>
              <a:gd name="T11" fmla="*/ 430 h 430"/>
              <a:gd name="T12" fmla="*/ 3266 w 3266"/>
              <a:gd name="T13" fmla="*/ 216 h 430"/>
              <a:gd name="T14" fmla="*/ 2902 w 3266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6" h="430">
                <a:moveTo>
                  <a:pt x="2902" y="0"/>
                </a:moveTo>
                <a:lnTo>
                  <a:pt x="2902" y="82"/>
                </a:lnTo>
                <a:lnTo>
                  <a:pt x="0" y="82"/>
                </a:lnTo>
                <a:lnTo>
                  <a:pt x="0" y="350"/>
                </a:lnTo>
                <a:lnTo>
                  <a:pt x="2902" y="350"/>
                </a:lnTo>
                <a:lnTo>
                  <a:pt x="2902" y="430"/>
                </a:lnTo>
                <a:lnTo>
                  <a:pt x="3266" y="216"/>
                </a:lnTo>
                <a:lnTo>
                  <a:pt x="290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049463" y="3683000"/>
            <a:ext cx="5184775" cy="682625"/>
          </a:xfrm>
          <a:custGeom>
            <a:avLst/>
            <a:gdLst>
              <a:gd name="T0" fmla="*/ 2902 w 3266"/>
              <a:gd name="T1" fmla="*/ 0 h 430"/>
              <a:gd name="T2" fmla="*/ 2902 w 3266"/>
              <a:gd name="T3" fmla="*/ 82 h 430"/>
              <a:gd name="T4" fmla="*/ 0 w 3266"/>
              <a:gd name="T5" fmla="*/ 82 h 430"/>
              <a:gd name="T6" fmla="*/ 0 w 3266"/>
              <a:gd name="T7" fmla="*/ 350 h 430"/>
              <a:gd name="T8" fmla="*/ 2902 w 3266"/>
              <a:gd name="T9" fmla="*/ 350 h 430"/>
              <a:gd name="T10" fmla="*/ 2902 w 3266"/>
              <a:gd name="T11" fmla="*/ 430 h 430"/>
              <a:gd name="T12" fmla="*/ 3266 w 3266"/>
              <a:gd name="T13" fmla="*/ 216 h 430"/>
              <a:gd name="T14" fmla="*/ 2902 w 3266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6" h="430">
                <a:moveTo>
                  <a:pt x="2902" y="0"/>
                </a:moveTo>
                <a:lnTo>
                  <a:pt x="2902" y="82"/>
                </a:lnTo>
                <a:lnTo>
                  <a:pt x="0" y="82"/>
                </a:lnTo>
                <a:lnTo>
                  <a:pt x="0" y="350"/>
                </a:lnTo>
                <a:lnTo>
                  <a:pt x="2902" y="350"/>
                </a:lnTo>
                <a:lnTo>
                  <a:pt x="2902" y="430"/>
                </a:lnTo>
                <a:lnTo>
                  <a:pt x="3266" y="216"/>
                </a:lnTo>
                <a:lnTo>
                  <a:pt x="29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049463" y="3683000"/>
            <a:ext cx="5184775" cy="682625"/>
          </a:xfrm>
          <a:custGeom>
            <a:avLst/>
            <a:gdLst>
              <a:gd name="T0" fmla="*/ 2902 w 3266"/>
              <a:gd name="T1" fmla="*/ 0 h 430"/>
              <a:gd name="T2" fmla="*/ 2902 w 3266"/>
              <a:gd name="T3" fmla="*/ 82 h 430"/>
              <a:gd name="T4" fmla="*/ 0 w 3266"/>
              <a:gd name="T5" fmla="*/ 82 h 430"/>
              <a:gd name="T6" fmla="*/ 0 w 3266"/>
              <a:gd name="T7" fmla="*/ 350 h 430"/>
              <a:gd name="T8" fmla="*/ 2902 w 3266"/>
              <a:gd name="T9" fmla="*/ 350 h 430"/>
              <a:gd name="T10" fmla="*/ 2902 w 3266"/>
              <a:gd name="T11" fmla="*/ 430 h 430"/>
              <a:gd name="T12" fmla="*/ 3266 w 3266"/>
              <a:gd name="T13" fmla="*/ 216 h 430"/>
              <a:gd name="T14" fmla="*/ 2902 w 3266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6" h="430">
                <a:moveTo>
                  <a:pt x="2902" y="0"/>
                </a:moveTo>
                <a:lnTo>
                  <a:pt x="2902" y="82"/>
                </a:lnTo>
                <a:lnTo>
                  <a:pt x="0" y="82"/>
                </a:lnTo>
                <a:lnTo>
                  <a:pt x="0" y="350"/>
                </a:lnTo>
                <a:lnTo>
                  <a:pt x="2902" y="350"/>
                </a:lnTo>
                <a:lnTo>
                  <a:pt x="2902" y="430"/>
                </a:lnTo>
                <a:lnTo>
                  <a:pt x="3266" y="216"/>
                </a:lnTo>
                <a:lnTo>
                  <a:pt x="2902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1906588" y="3000375"/>
            <a:ext cx="803275" cy="5810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1906588" y="3000375"/>
            <a:ext cx="803275" cy="581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3557588" y="3000375"/>
            <a:ext cx="889000" cy="5810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3557588" y="3000375"/>
            <a:ext cx="889000" cy="581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5160963" y="3000375"/>
            <a:ext cx="1028700" cy="581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5160963" y="3000375"/>
            <a:ext cx="1028700" cy="581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744788" y="4425950"/>
            <a:ext cx="812800" cy="4603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2744788" y="4425950"/>
            <a:ext cx="812800" cy="460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4437063" y="4425950"/>
            <a:ext cx="819150" cy="4603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4437063" y="4425950"/>
            <a:ext cx="819150" cy="460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5913438" y="4425950"/>
            <a:ext cx="1228725" cy="4603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5913438" y="4425950"/>
            <a:ext cx="1228725" cy="460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22431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22431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22431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  <a:gd name="T74" fmla="*/ 86 w 86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  <a:lnTo>
                  <a:pt x="86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30845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28" name="Freeform 25"/>
          <p:cNvSpPr>
            <a:spLocks/>
          </p:cNvSpPr>
          <p:nvPr/>
        </p:nvSpPr>
        <p:spPr bwMode="auto">
          <a:xfrm>
            <a:off x="30845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29" name="Freeform 26"/>
          <p:cNvSpPr>
            <a:spLocks/>
          </p:cNvSpPr>
          <p:nvPr/>
        </p:nvSpPr>
        <p:spPr bwMode="auto">
          <a:xfrm>
            <a:off x="30845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  <a:gd name="T74" fmla="*/ 86 w 86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  <a:lnTo>
                  <a:pt x="86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1" name="Freeform 27"/>
          <p:cNvSpPr>
            <a:spLocks/>
          </p:cNvSpPr>
          <p:nvPr/>
        </p:nvSpPr>
        <p:spPr bwMode="auto">
          <a:xfrm>
            <a:off x="39290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2" name="Freeform 28"/>
          <p:cNvSpPr>
            <a:spLocks/>
          </p:cNvSpPr>
          <p:nvPr/>
        </p:nvSpPr>
        <p:spPr bwMode="auto">
          <a:xfrm>
            <a:off x="39290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3" name="Freeform 29"/>
          <p:cNvSpPr>
            <a:spLocks/>
          </p:cNvSpPr>
          <p:nvPr/>
        </p:nvSpPr>
        <p:spPr bwMode="auto">
          <a:xfrm>
            <a:off x="39290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  <a:gd name="T74" fmla="*/ 84 w 84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  <a:lnTo>
                  <a:pt x="84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4" name="Freeform 30"/>
          <p:cNvSpPr>
            <a:spLocks/>
          </p:cNvSpPr>
          <p:nvPr/>
        </p:nvSpPr>
        <p:spPr bwMode="auto">
          <a:xfrm>
            <a:off x="47704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5" name="Freeform 31"/>
          <p:cNvSpPr>
            <a:spLocks/>
          </p:cNvSpPr>
          <p:nvPr/>
        </p:nvSpPr>
        <p:spPr bwMode="auto">
          <a:xfrm>
            <a:off x="47704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6" name="Freeform 32"/>
          <p:cNvSpPr>
            <a:spLocks/>
          </p:cNvSpPr>
          <p:nvPr/>
        </p:nvSpPr>
        <p:spPr bwMode="auto">
          <a:xfrm>
            <a:off x="4770438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4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6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2 w 86"/>
              <a:gd name="T19" fmla="*/ 86 h 86"/>
              <a:gd name="T20" fmla="*/ 42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2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2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2 w 86"/>
              <a:gd name="T55" fmla="*/ 0 h 86"/>
              <a:gd name="T56" fmla="*/ 42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6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4 w 86"/>
              <a:gd name="T71" fmla="*/ 34 h 86"/>
              <a:gd name="T72" fmla="*/ 86 w 86"/>
              <a:gd name="T73" fmla="*/ 42 h 86"/>
              <a:gd name="T74" fmla="*/ 86 w 86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6" y="78"/>
                </a:lnTo>
                <a:lnTo>
                  <a:pt x="60" y="82"/>
                </a:lnTo>
                <a:lnTo>
                  <a:pt x="52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2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2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2" y="2"/>
                </a:lnTo>
                <a:lnTo>
                  <a:pt x="60" y="4"/>
                </a:lnTo>
                <a:lnTo>
                  <a:pt x="66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6" y="42"/>
                </a:lnTo>
                <a:lnTo>
                  <a:pt x="86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7" name="Freeform 33"/>
          <p:cNvSpPr>
            <a:spLocks/>
          </p:cNvSpPr>
          <p:nvPr/>
        </p:nvSpPr>
        <p:spPr bwMode="auto">
          <a:xfrm>
            <a:off x="56118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8" name="Freeform 34"/>
          <p:cNvSpPr>
            <a:spLocks/>
          </p:cNvSpPr>
          <p:nvPr/>
        </p:nvSpPr>
        <p:spPr bwMode="auto">
          <a:xfrm>
            <a:off x="56118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39" name="Freeform 35"/>
          <p:cNvSpPr>
            <a:spLocks/>
          </p:cNvSpPr>
          <p:nvPr/>
        </p:nvSpPr>
        <p:spPr bwMode="auto">
          <a:xfrm>
            <a:off x="5611813" y="3937000"/>
            <a:ext cx="136525" cy="136525"/>
          </a:xfrm>
          <a:custGeom>
            <a:avLst/>
            <a:gdLst>
              <a:gd name="T0" fmla="*/ 86 w 86"/>
              <a:gd name="T1" fmla="*/ 42 h 86"/>
              <a:gd name="T2" fmla="*/ 86 w 86"/>
              <a:gd name="T3" fmla="*/ 42 h 86"/>
              <a:gd name="T4" fmla="*/ 86 w 86"/>
              <a:gd name="T5" fmla="*/ 52 h 86"/>
              <a:gd name="T6" fmla="*/ 82 w 86"/>
              <a:gd name="T7" fmla="*/ 60 h 86"/>
              <a:gd name="T8" fmla="*/ 78 w 86"/>
              <a:gd name="T9" fmla="*/ 66 h 86"/>
              <a:gd name="T10" fmla="*/ 74 w 86"/>
              <a:gd name="T11" fmla="*/ 74 h 86"/>
              <a:gd name="T12" fmla="*/ 68 w 86"/>
              <a:gd name="T13" fmla="*/ 78 h 86"/>
              <a:gd name="T14" fmla="*/ 60 w 86"/>
              <a:gd name="T15" fmla="*/ 82 h 86"/>
              <a:gd name="T16" fmla="*/ 52 w 86"/>
              <a:gd name="T17" fmla="*/ 84 h 86"/>
              <a:gd name="T18" fmla="*/ 44 w 86"/>
              <a:gd name="T19" fmla="*/ 86 h 86"/>
              <a:gd name="T20" fmla="*/ 44 w 86"/>
              <a:gd name="T21" fmla="*/ 86 h 86"/>
              <a:gd name="T22" fmla="*/ 34 w 86"/>
              <a:gd name="T23" fmla="*/ 84 h 86"/>
              <a:gd name="T24" fmla="*/ 26 w 86"/>
              <a:gd name="T25" fmla="*/ 82 h 86"/>
              <a:gd name="T26" fmla="*/ 20 w 86"/>
              <a:gd name="T27" fmla="*/ 78 h 86"/>
              <a:gd name="T28" fmla="*/ 14 w 86"/>
              <a:gd name="T29" fmla="*/ 74 h 86"/>
              <a:gd name="T30" fmla="*/ 8 w 86"/>
              <a:gd name="T31" fmla="*/ 66 h 86"/>
              <a:gd name="T32" fmla="*/ 4 w 86"/>
              <a:gd name="T33" fmla="*/ 60 h 86"/>
              <a:gd name="T34" fmla="*/ 2 w 86"/>
              <a:gd name="T35" fmla="*/ 52 h 86"/>
              <a:gd name="T36" fmla="*/ 0 w 86"/>
              <a:gd name="T37" fmla="*/ 42 h 86"/>
              <a:gd name="T38" fmla="*/ 0 w 86"/>
              <a:gd name="T39" fmla="*/ 42 h 86"/>
              <a:gd name="T40" fmla="*/ 2 w 86"/>
              <a:gd name="T41" fmla="*/ 34 h 86"/>
              <a:gd name="T42" fmla="*/ 4 w 86"/>
              <a:gd name="T43" fmla="*/ 26 h 86"/>
              <a:gd name="T44" fmla="*/ 8 w 86"/>
              <a:gd name="T45" fmla="*/ 20 h 86"/>
              <a:gd name="T46" fmla="*/ 14 w 86"/>
              <a:gd name="T47" fmla="*/ 12 h 86"/>
              <a:gd name="T48" fmla="*/ 20 w 86"/>
              <a:gd name="T49" fmla="*/ 8 h 86"/>
              <a:gd name="T50" fmla="*/ 26 w 86"/>
              <a:gd name="T51" fmla="*/ 4 h 86"/>
              <a:gd name="T52" fmla="*/ 34 w 86"/>
              <a:gd name="T53" fmla="*/ 2 h 86"/>
              <a:gd name="T54" fmla="*/ 44 w 86"/>
              <a:gd name="T55" fmla="*/ 0 h 86"/>
              <a:gd name="T56" fmla="*/ 44 w 86"/>
              <a:gd name="T57" fmla="*/ 0 h 86"/>
              <a:gd name="T58" fmla="*/ 52 w 86"/>
              <a:gd name="T59" fmla="*/ 2 h 86"/>
              <a:gd name="T60" fmla="*/ 60 w 86"/>
              <a:gd name="T61" fmla="*/ 4 h 86"/>
              <a:gd name="T62" fmla="*/ 68 w 86"/>
              <a:gd name="T63" fmla="*/ 8 h 86"/>
              <a:gd name="T64" fmla="*/ 74 w 86"/>
              <a:gd name="T65" fmla="*/ 12 h 86"/>
              <a:gd name="T66" fmla="*/ 78 w 86"/>
              <a:gd name="T67" fmla="*/ 20 h 86"/>
              <a:gd name="T68" fmla="*/ 82 w 86"/>
              <a:gd name="T69" fmla="*/ 26 h 86"/>
              <a:gd name="T70" fmla="*/ 86 w 86"/>
              <a:gd name="T71" fmla="*/ 34 h 86"/>
              <a:gd name="T72" fmla="*/ 86 w 86"/>
              <a:gd name="T73" fmla="*/ 42 h 86"/>
              <a:gd name="T74" fmla="*/ 86 w 86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6" h="86">
                <a:moveTo>
                  <a:pt x="86" y="42"/>
                </a:moveTo>
                <a:lnTo>
                  <a:pt x="86" y="42"/>
                </a:lnTo>
                <a:lnTo>
                  <a:pt x="86" y="52"/>
                </a:lnTo>
                <a:lnTo>
                  <a:pt x="82" y="60"/>
                </a:lnTo>
                <a:lnTo>
                  <a:pt x="78" y="66"/>
                </a:lnTo>
                <a:lnTo>
                  <a:pt x="74" y="74"/>
                </a:lnTo>
                <a:lnTo>
                  <a:pt x="68" y="78"/>
                </a:lnTo>
                <a:lnTo>
                  <a:pt x="60" y="82"/>
                </a:lnTo>
                <a:lnTo>
                  <a:pt x="52" y="84"/>
                </a:lnTo>
                <a:lnTo>
                  <a:pt x="44" y="86"/>
                </a:lnTo>
                <a:lnTo>
                  <a:pt x="44" y="86"/>
                </a:lnTo>
                <a:lnTo>
                  <a:pt x="34" y="84"/>
                </a:lnTo>
                <a:lnTo>
                  <a:pt x="26" y="82"/>
                </a:lnTo>
                <a:lnTo>
                  <a:pt x="20" y="78"/>
                </a:lnTo>
                <a:lnTo>
                  <a:pt x="14" y="74"/>
                </a:lnTo>
                <a:lnTo>
                  <a:pt x="8" y="66"/>
                </a:lnTo>
                <a:lnTo>
                  <a:pt x="4" y="60"/>
                </a:lnTo>
                <a:lnTo>
                  <a:pt x="2" y="52"/>
                </a:lnTo>
                <a:lnTo>
                  <a:pt x="0" y="42"/>
                </a:lnTo>
                <a:lnTo>
                  <a:pt x="0" y="42"/>
                </a:lnTo>
                <a:lnTo>
                  <a:pt x="2" y="34"/>
                </a:lnTo>
                <a:lnTo>
                  <a:pt x="4" y="26"/>
                </a:lnTo>
                <a:lnTo>
                  <a:pt x="8" y="20"/>
                </a:ln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34" y="2"/>
                </a:lnTo>
                <a:lnTo>
                  <a:pt x="44" y="0"/>
                </a:lnTo>
                <a:lnTo>
                  <a:pt x="44" y="0"/>
                </a:lnTo>
                <a:lnTo>
                  <a:pt x="52" y="2"/>
                </a:lnTo>
                <a:lnTo>
                  <a:pt x="60" y="4"/>
                </a:lnTo>
                <a:lnTo>
                  <a:pt x="68" y="8"/>
                </a:lnTo>
                <a:lnTo>
                  <a:pt x="74" y="12"/>
                </a:lnTo>
                <a:lnTo>
                  <a:pt x="78" y="20"/>
                </a:lnTo>
                <a:lnTo>
                  <a:pt x="82" y="26"/>
                </a:lnTo>
                <a:lnTo>
                  <a:pt x="86" y="34"/>
                </a:lnTo>
                <a:lnTo>
                  <a:pt x="86" y="42"/>
                </a:lnTo>
                <a:lnTo>
                  <a:pt x="86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0" name="Freeform 36"/>
          <p:cNvSpPr>
            <a:spLocks/>
          </p:cNvSpPr>
          <p:nvPr/>
        </p:nvSpPr>
        <p:spPr bwMode="auto">
          <a:xfrm>
            <a:off x="64563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1" name="Freeform 37"/>
          <p:cNvSpPr>
            <a:spLocks/>
          </p:cNvSpPr>
          <p:nvPr/>
        </p:nvSpPr>
        <p:spPr bwMode="auto">
          <a:xfrm>
            <a:off x="64563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2" name="Freeform 38"/>
          <p:cNvSpPr>
            <a:spLocks/>
          </p:cNvSpPr>
          <p:nvPr/>
        </p:nvSpPr>
        <p:spPr bwMode="auto">
          <a:xfrm>
            <a:off x="6456363" y="3937000"/>
            <a:ext cx="133350" cy="136525"/>
          </a:xfrm>
          <a:custGeom>
            <a:avLst/>
            <a:gdLst>
              <a:gd name="T0" fmla="*/ 84 w 84"/>
              <a:gd name="T1" fmla="*/ 42 h 86"/>
              <a:gd name="T2" fmla="*/ 84 w 84"/>
              <a:gd name="T3" fmla="*/ 42 h 86"/>
              <a:gd name="T4" fmla="*/ 84 w 84"/>
              <a:gd name="T5" fmla="*/ 52 h 86"/>
              <a:gd name="T6" fmla="*/ 82 w 84"/>
              <a:gd name="T7" fmla="*/ 60 h 86"/>
              <a:gd name="T8" fmla="*/ 78 w 84"/>
              <a:gd name="T9" fmla="*/ 66 h 86"/>
              <a:gd name="T10" fmla="*/ 72 w 84"/>
              <a:gd name="T11" fmla="*/ 74 h 86"/>
              <a:gd name="T12" fmla="*/ 66 w 84"/>
              <a:gd name="T13" fmla="*/ 78 h 86"/>
              <a:gd name="T14" fmla="*/ 58 w 84"/>
              <a:gd name="T15" fmla="*/ 82 h 86"/>
              <a:gd name="T16" fmla="*/ 50 w 84"/>
              <a:gd name="T17" fmla="*/ 84 h 86"/>
              <a:gd name="T18" fmla="*/ 42 w 84"/>
              <a:gd name="T19" fmla="*/ 86 h 86"/>
              <a:gd name="T20" fmla="*/ 42 w 84"/>
              <a:gd name="T21" fmla="*/ 86 h 86"/>
              <a:gd name="T22" fmla="*/ 34 w 84"/>
              <a:gd name="T23" fmla="*/ 84 h 86"/>
              <a:gd name="T24" fmla="*/ 26 w 84"/>
              <a:gd name="T25" fmla="*/ 82 h 86"/>
              <a:gd name="T26" fmla="*/ 18 w 84"/>
              <a:gd name="T27" fmla="*/ 78 h 86"/>
              <a:gd name="T28" fmla="*/ 12 w 84"/>
              <a:gd name="T29" fmla="*/ 74 h 86"/>
              <a:gd name="T30" fmla="*/ 6 w 84"/>
              <a:gd name="T31" fmla="*/ 66 h 86"/>
              <a:gd name="T32" fmla="*/ 2 w 84"/>
              <a:gd name="T33" fmla="*/ 60 h 86"/>
              <a:gd name="T34" fmla="*/ 0 w 84"/>
              <a:gd name="T35" fmla="*/ 52 h 86"/>
              <a:gd name="T36" fmla="*/ 0 w 84"/>
              <a:gd name="T37" fmla="*/ 42 h 86"/>
              <a:gd name="T38" fmla="*/ 0 w 84"/>
              <a:gd name="T39" fmla="*/ 42 h 86"/>
              <a:gd name="T40" fmla="*/ 0 w 84"/>
              <a:gd name="T41" fmla="*/ 34 h 86"/>
              <a:gd name="T42" fmla="*/ 2 w 84"/>
              <a:gd name="T43" fmla="*/ 26 h 86"/>
              <a:gd name="T44" fmla="*/ 6 w 84"/>
              <a:gd name="T45" fmla="*/ 20 h 86"/>
              <a:gd name="T46" fmla="*/ 12 w 84"/>
              <a:gd name="T47" fmla="*/ 12 h 86"/>
              <a:gd name="T48" fmla="*/ 18 w 84"/>
              <a:gd name="T49" fmla="*/ 8 h 86"/>
              <a:gd name="T50" fmla="*/ 26 w 84"/>
              <a:gd name="T51" fmla="*/ 4 h 86"/>
              <a:gd name="T52" fmla="*/ 34 w 84"/>
              <a:gd name="T53" fmla="*/ 2 h 86"/>
              <a:gd name="T54" fmla="*/ 42 w 84"/>
              <a:gd name="T55" fmla="*/ 0 h 86"/>
              <a:gd name="T56" fmla="*/ 42 w 84"/>
              <a:gd name="T57" fmla="*/ 0 h 86"/>
              <a:gd name="T58" fmla="*/ 50 w 84"/>
              <a:gd name="T59" fmla="*/ 2 h 86"/>
              <a:gd name="T60" fmla="*/ 58 w 84"/>
              <a:gd name="T61" fmla="*/ 4 h 86"/>
              <a:gd name="T62" fmla="*/ 66 w 84"/>
              <a:gd name="T63" fmla="*/ 8 h 86"/>
              <a:gd name="T64" fmla="*/ 72 w 84"/>
              <a:gd name="T65" fmla="*/ 12 h 86"/>
              <a:gd name="T66" fmla="*/ 78 w 84"/>
              <a:gd name="T67" fmla="*/ 20 h 86"/>
              <a:gd name="T68" fmla="*/ 82 w 84"/>
              <a:gd name="T69" fmla="*/ 26 h 86"/>
              <a:gd name="T70" fmla="*/ 84 w 84"/>
              <a:gd name="T71" fmla="*/ 34 h 86"/>
              <a:gd name="T72" fmla="*/ 84 w 84"/>
              <a:gd name="T73" fmla="*/ 42 h 86"/>
              <a:gd name="T74" fmla="*/ 84 w 84"/>
              <a:gd name="T75" fmla="*/ 4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4" h="86">
                <a:moveTo>
                  <a:pt x="84" y="42"/>
                </a:moveTo>
                <a:lnTo>
                  <a:pt x="84" y="42"/>
                </a:lnTo>
                <a:lnTo>
                  <a:pt x="84" y="52"/>
                </a:lnTo>
                <a:lnTo>
                  <a:pt x="82" y="60"/>
                </a:lnTo>
                <a:lnTo>
                  <a:pt x="78" y="66"/>
                </a:lnTo>
                <a:lnTo>
                  <a:pt x="72" y="74"/>
                </a:lnTo>
                <a:lnTo>
                  <a:pt x="66" y="78"/>
                </a:lnTo>
                <a:lnTo>
                  <a:pt x="58" y="82"/>
                </a:lnTo>
                <a:lnTo>
                  <a:pt x="50" y="84"/>
                </a:lnTo>
                <a:lnTo>
                  <a:pt x="42" y="86"/>
                </a:lnTo>
                <a:lnTo>
                  <a:pt x="42" y="86"/>
                </a:lnTo>
                <a:lnTo>
                  <a:pt x="34" y="84"/>
                </a:lnTo>
                <a:lnTo>
                  <a:pt x="26" y="82"/>
                </a:lnTo>
                <a:lnTo>
                  <a:pt x="18" y="78"/>
                </a:lnTo>
                <a:lnTo>
                  <a:pt x="12" y="74"/>
                </a:lnTo>
                <a:lnTo>
                  <a:pt x="6" y="66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6" y="20"/>
                </a:lnTo>
                <a:lnTo>
                  <a:pt x="12" y="12"/>
                </a:lnTo>
                <a:lnTo>
                  <a:pt x="18" y="8"/>
                </a:lnTo>
                <a:lnTo>
                  <a:pt x="26" y="4"/>
                </a:lnTo>
                <a:lnTo>
                  <a:pt x="34" y="2"/>
                </a:lnTo>
                <a:lnTo>
                  <a:pt x="42" y="0"/>
                </a:lnTo>
                <a:lnTo>
                  <a:pt x="42" y="0"/>
                </a:lnTo>
                <a:lnTo>
                  <a:pt x="50" y="2"/>
                </a:lnTo>
                <a:lnTo>
                  <a:pt x="58" y="4"/>
                </a:lnTo>
                <a:lnTo>
                  <a:pt x="66" y="8"/>
                </a:lnTo>
                <a:lnTo>
                  <a:pt x="72" y="12"/>
                </a:lnTo>
                <a:lnTo>
                  <a:pt x="78" y="20"/>
                </a:lnTo>
                <a:lnTo>
                  <a:pt x="82" y="26"/>
                </a:lnTo>
                <a:lnTo>
                  <a:pt x="84" y="34"/>
                </a:lnTo>
                <a:lnTo>
                  <a:pt x="84" y="42"/>
                </a:lnTo>
                <a:lnTo>
                  <a:pt x="84" y="4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3" name="Line 39"/>
          <p:cNvSpPr>
            <a:spLocks noChangeShapeType="1"/>
          </p:cNvSpPr>
          <p:nvPr/>
        </p:nvSpPr>
        <p:spPr bwMode="auto">
          <a:xfrm>
            <a:off x="2309813" y="35845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4" name="Freeform 40"/>
          <p:cNvSpPr>
            <a:spLocks/>
          </p:cNvSpPr>
          <p:nvPr/>
        </p:nvSpPr>
        <p:spPr bwMode="auto">
          <a:xfrm>
            <a:off x="2278063" y="38385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5" name="Freeform 41"/>
          <p:cNvSpPr>
            <a:spLocks/>
          </p:cNvSpPr>
          <p:nvPr/>
        </p:nvSpPr>
        <p:spPr bwMode="auto">
          <a:xfrm>
            <a:off x="2278063" y="38385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6" name="Line 42"/>
          <p:cNvSpPr>
            <a:spLocks noChangeShapeType="1"/>
          </p:cNvSpPr>
          <p:nvPr/>
        </p:nvSpPr>
        <p:spPr bwMode="auto">
          <a:xfrm>
            <a:off x="3998913" y="35845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7" name="Freeform 43"/>
          <p:cNvSpPr>
            <a:spLocks/>
          </p:cNvSpPr>
          <p:nvPr/>
        </p:nvSpPr>
        <p:spPr bwMode="auto">
          <a:xfrm>
            <a:off x="3967163" y="38385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8" name="Freeform 44"/>
          <p:cNvSpPr>
            <a:spLocks/>
          </p:cNvSpPr>
          <p:nvPr/>
        </p:nvSpPr>
        <p:spPr bwMode="auto">
          <a:xfrm>
            <a:off x="3967163" y="383857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49" name="Line 45"/>
          <p:cNvSpPr>
            <a:spLocks noChangeShapeType="1"/>
          </p:cNvSpPr>
          <p:nvPr/>
        </p:nvSpPr>
        <p:spPr bwMode="auto">
          <a:xfrm>
            <a:off x="5681663" y="35845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0" name="Freeform 46"/>
          <p:cNvSpPr>
            <a:spLocks/>
          </p:cNvSpPr>
          <p:nvPr/>
        </p:nvSpPr>
        <p:spPr bwMode="auto">
          <a:xfrm>
            <a:off x="5653088" y="383857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1" name="Freeform 47"/>
          <p:cNvSpPr>
            <a:spLocks/>
          </p:cNvSpPr>
          <p:nvPr/>
        </p:nvSpPr>
        <p:spPr bwMode="auto">
          <a:xfrm>
            <a:off x="5653088" y="383857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2" name="Line 48"/>
          <p:cNvSpPr>
            <a:spLocks noChangeShapeType="1"/>
          </p:cNvSpPr>
          <p:nvPr/>
        </p:nvSpPr>
        <p:spPr bwMode="auto">
          <a:xfrm flipV="1">
            <a:off x="3154363" y="41433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3" name="Freeform 49"/>
          <p:cNvSpPr>
            <a:spLocks/>
          </p:cNvSpPr>
          <p:nvPr/>
        </p:nvSpPr>
        <p:spPr bwMode="auto">
          <a:xfrm>
            <a:off x="3125788" y="4089400"/>
            <a:ext cx="60325" cy="76200"/>
          </a:xfrm>
          <a:custGeom>
            <a:avLst/>
            <a:gdLst>
              <a:gd name="T0" fmla="*/ 18 w 38"/>
              <a:gd name="T1" fmla="*/ 0 h 48"/>
              <a:gd name="T2" fmla="*/ 0 w 38"/>
              <a:gd name="T3" fmla="*/ 48 h 48"/>
              <a:gd name="T4" fmla="*/ 18 w 38"/>
              <a:gd name="T5" fmla="*/ 36 h 48"/>
              <a:gd name="T6" fmla="*/ 38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0" y="48"/>
                </a:lnTo>
                <a:lnTo>
                  <a:pt x="18" y="36"/>
                </a:lnTo>
                <a:lnTo>
                  <a:pt x="38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4" name="Freeform 50"/>
          <p:cNvSpPr>
            <a:spLocks/>
          </p:cNvSpPr>
          <p:nvPr/>
        </p:nvSpPr>
        <p:spPr bwMode="auto">
          <a:xfrm>
            <a:off x="3125788" y="4089400"/>
            <a:ext cx="60325" cy="76200"/>
          </a:xfrm>
          <a:custGeom>
            <a:avLst/>
            <a:gdLst>
              <a:gd name="T0" fmla="*/ 18 w 38"/>
              <a:gd name="T1" fmla="*/ 0 h 48"/>
              <a:gd name="T2" fmla="*/ 0 w 38"/>
              <a:gd name="T3" fmla="*/ 48 h 48"/>
              <a:gd name="T4" fmla="*/ 18 w 38"/>
              <a:gd name="T5" fmla="*/ 36 h 48"/>
              <a:gd name="T6" fmla="*/ 38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0" y="48"/>
                </a:lnTo>
                <a:lnTo>
                  <a:pt x="18" y="36"/>
                </a:lnTo>
                <a:lnTo>
                  <a:pt x="38" y="48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5" name="Line 51"/>
          <p:cNvSpPr>
            <a:spLocks noChangeShapeType="1"/>
          </p:cNvSpPr>
          <p:nvPr/>
        </p:nvSpPr>
        <p:spPr bwMode="auto">
          <a:xfrm flipV="1">
            <a:off x="4843463" y="41433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6" name="Freeform 52"/>
          <p:cNvSpPr>
            <a:spLocks/>
          </p:cNvSpPr>
          <p:nvPr/>
        </p:nvSpPr>
        <p:spPr bwMode="auto">
          <a:xfrm>
            <a:off x="4814888" y="4089400"/>
            <a:ext cx="60325" cy="76200"/>
          </a:xfrm>
          <a:custGeom>
            <a:avLst/>
            <a:gdLst>
              <a:gd name="T0" fmla="*/ 18 w 38"/>
              <a:gd name="T1" fmla="*/ 0 h 48"/>
              <a:gd name="T2" fmla="*/ 0 w 38"/>
              <a:gd name="T3" fmla="*/ 48 h 48"/>
              <a:gd name="T4" fmla="*/ 18 w 38"/>
              <a:gd name="T5" fmla="*/ 36 h 48"/>
              <a:gd name="T6" fmla="*/ 38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0" y="48"/>
                </a:lnTo>
                <a:lnTo>
                  <a:pt x="18" y="36"/>
                </a:lnTo>
                <a:lnTo>
                  <a:pt x="38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7" name="Freeform 53"/>
          <p:cNvSpPr>
            <a:spLocks/>
          </p:cNvSpPr>
          <p:nvPr/>
        </p:nvSpPr>
        <p:spPr bwMode="auto">
          <a:xfrm>
            <a:off x="4814888" y="4089400"/>
            <a:ext cx="60325" cy="76200"/>
          </a:xfrm>
          <a:custGeom>
            <a:avLst/>
            <a:gdLst>
              <a:gd name="T0" fmla="*/ 18 w 38"/>
              <a:gd name="T1" fmla="*/ 0 h 48"/>
              <a:gd name="T2" fmla="*/ 0 w 38"/>
              <a:gd name="T3" fmla="*/ 48 h 48"/>
              <a:gd name="T4" fmla="*/ 18 w 38"/>
              <a:gd name="T5" fmla="*/ 36 h 48"/>
              <a:gd name="T6" fmla="*/ 38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0" y="48"/>
                </a:lnTo>
                <a:lnTo>
                  <a:pt x="18" y="36"/>
                </a:lnTo>
                <a:lnTo>
                  <a:pt x="38" y="48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8" name="Line 54"/>
          <p:cNvSpPr>
            <a:spLocks noChangeShapeType="1"/>
          </p:cNvSpPr>
          <p:nvPr/>
        </p:nvSpPr>
        <p:spPr bwMode="auto">
          <a:xfrm flipV="1">
            <a:off x="6529388" y="4143375"/>
            <a:ext cx="0" cy="2762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59" name="Freeform 55"/>
          <p:cNvSpPr>
            <a:spLocks/>
          </p:cNvSpPr>
          <p:nvPr/>
        </p:nvSpPr>
        <p:spPr bwMode="auto">
          <a:xfrm>
            <a:off x="6497638" y="4089400"/>
            <a:ext cx="63500" cy="76200"/>
          </a:xfrm>
          <a:custGeom>
            <a:avLst/>
            <a:gdLst>
              <a:gd name="T0" fmla="*/ 20 w 40"/>
              <a:gd name="T1" fmla="*/ 0 h 48"/>
              <a:gd name="T2" fmla="*/ 0 w 40"/>
              <a:gd name="T3" fmla="*/ 48 h 48"/>
              <a:gd name="T4" fmla="*/ 20 w 40"/>
              <a:gd name="T5" fmla="*/ 36 h 48"/>
              <a:gd name="T6" fmla="*/ 4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0" y="48"/>
                </a:lnTo>
                <a:lnTo>
                  <a:pt x="20" y="36"/>
                </a:lnTo>
                <a:lnTo>
                  <a:pt x="4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0" name="Freeform 56"/>
          <p:cNvSpPr>
            <a:spLocks/>
          </p:cNvSpPr>
          <p:nvPr/>
        </p:nvSpPr>
        <p:spPr bwMode="auto">
          <a:xfrm>
            <a:off x="6497638" y="4089400"/>
            <a:ext cx="63500" cy="76200"/>
          </a:xfrm>
          <a:custGeom>
            <a:avLst/>
            <a:gdLst>
              <a:gd name="T0" fmla="*/ 20 w 40"/>
              <a:gd name="T1" fmla="*/ 0 h 48"/>
              <a:gd name="T2" fmla="*/ 0 w 40"/>
              <a:gd name="T3" fmla="*/ 48 h 48"/>
              <a:gd name="T4" fmla="*/ 20 w 40"/>
              <a:gd name="T5" fmla="*/ 36 h 48"/>
              <a:gd name="T6" fmla="*/ 4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0" y="48"/>
                </a:lnTo>
                <a:lnTo>
                  <a:pt x="20" y="36"/>
                </a:lnTo>
                <a:lnTo>
                  <a:pt x="4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61" name="Rectangle 57"/>
          <p:cNvSpPr>
            <a:spLocks noChangeArrowheads="1"/>
          </p:cNvSpPr>
          <p:nvPr/>
        </p:nvSpPr>
        <p:spPr bwMode="auto">
          <a:xfrm>
            <a:off x="2007661" y="3035300"/>
            <a:ext cx="60112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 Un rappel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contexte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75" name="Rectangle 71"/>
          <p:cNvSpPr>
            <a:spLocks noChangeArrowheads="1"/>
          </p:cNvSpPr>
          <p:nvPr/>
        </p:nvSpPr>
        <p:spPr bwMode="auto">
          <a:xfrm>
            <a:off x="3646488" y="3035300"/>
            <a:ext cx="689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3. L’écart entre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prévision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réalisation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194" name="Rectangle 90"/>
          <p:cNvSpPr>
            <a:spLocks noChangeArrowheads="1"/>
          </p:cNvSpPr>
          <p:nvPr/>
        </p:nvSpPr>
        <p:spPr bwMode="auto">
          <a:xfrm>
            <a:off x="5259388" y="3035300"/>
            <a:ext cx="81432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 L’interprétation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résultats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les conclusions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227" name="Rectangle 123"/>
          <p:cNvSpPr>
            <a:spLocks noChangeArrowheads="1"/>
          </p:cNvSpPr>
          <p:nvPr/>
        </p:nvSpPr>
        <p:spPr bwMode="auto">
          <a:xfrm>
            <a:off x="2836863" y="4467225"/>
            <a:ext cx="6283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2. Le contenu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prévisionnel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travaux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241" name="Rectangle 137"/>
          <p:cNvSpPr>
            <a:spLocks noChangeArrowheads="1"/>
          </p:cNvSpPr>
          <p:nvPr/>
        </p:nvSpPr>
        <p:spPr bwMode="auto">
          <a:xfrm>
            <a:off x="4496381" y="4473575"/>
            <a:ext cx="70051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4. Les résultats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obtenus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251" name="Rectangle 147"/>
          <p:cNvSpPr>
            <a:spLocks noChangeArrowheads="1"/>
          </p:cNvSpPr>
          <p:nvPr/>
        </p:nvSpPr>
        <p:spPr bwMode="auto">
          <a:xfrm>
            <a:off x="5957979" y="4467225"/>
            <a:ext cx="113011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6. Les recommandations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préconisations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5638859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OPTIONS DE PRÉSENTATION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121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DOCUMENT DE PRÉSENTATION ORALE DE LA MISSION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49456" name="Rectangle 6"/>
          <p:cNvSpPr>
            <a:spLocks noChangeArrowheads="1"/>
          </p:cNvSpPr>
          <p:nvPr/>
        </p:nvSpPr>
        <p:spPr bwMode="auto">
          <a:xfrm>
            <a:off x="2363788" y="2597150"/>
            <a:ext cx="1428750" cy="5111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57" name="Rectangle 7"/>
          <p:cNvSpPr>
            <a:spLocks noChangeArrowheads="1"/>
          </p:cNvSpPr>
          <p:nvPr/>
        </p:nvSpPr>
        <p:spPr bwMode="auto">
          <a:xfrm>
            <a:off x="2363788" y="2597150"/>
            <a:ext cx="1428750" cy="511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58" name="Rectangle 8"/>
          <p:cNvSpPr>
            <a:spLocks noChangeArrowheads="1"/>
          </p:cNvSpPr>
          <p:nvPr/>
        </p:nvSpPr>
        <p:spPr bwMode="auto">
          <a:xfrm>
            <a:off x="5192713" y="2597150"/>
            <a:ext cx="1673225" cy="5111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59" name="Rectangle 9"/>
          <p:cNvSpPr>
            <a:spLocks noChangeArrowheads="1"/>
          </p:cNvSpPr>
          <p:nvPr/>
        </p:nvSpPr>
        <p:spPr bwMode="auto">
          <a:xfrm>
            <a:off x="5192713" y="2597150"/>
            <a:ext cx="1673225" cy="5111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0" name="Rectangle 10"/>
          <p:cNvSpPr>
            <a:spLocks noChangeArrowheads="1"/>
          </p:cNvSpPr>
          <p:nvPr/>
        </p:nvSpPr>
        <p:spPr bwMode="auto">
          <a:xfrm>
            <a:off x="1871663" y="4238625"/>
            <a:ext cx="2413000" cy="895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1" name="Rectangle 11"/>
          <p:cNvSpPr>
            <a:spLocks noChangeArrowheads="1"/>
          </p:cNvSpPr>
          <p:nvPr/>
        </p:nvSpPr>
        <p:spPr bwMode="auto">
          <a:xfrm>
            <a:off x="1871663" y="4238625"/>
            <a:ext cx="2413000" cy="895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2" name="Rectangle 12"/>
          <p:cNvSpPr>
            <a:spLocks noChangeArrowheads="1"/>
          </p:cNvSpPr>
          <p:nvPr/>
        </p:nvSpPr>
        <p:spPr bwMode="auto">
          <a:xfrm>
            <a:off x="4852988" y="4238625"/>
            <a:ext cx="2419350" cy="8953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3" name="Rectangle 13"/>
          <p:cNvSpPr>
            <a:spLocks noChangeArrowheads="1"/>
          </p:cNvSpPr>
          <p:nvPr/>
        </p:nvSpPr>
        <p:spPr bwMode="auto">
          <a:xfrm>
            <a:off x="4852988" y="4238625"/>
            <a:ext cx="2419350" cy="8953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4" name="Rectangle 14"/>
          <p:cNvSpPr>
            <a:spLocks noChangeArrowheads="1"/>
          </p:cNvSpPr>
          <p:nvPr/>
        </p:nvSpPr>
        <p:spPr bwMode="auto">
          <a:xfrm>
            <a:off x="1874838" y="3971925"/>
            <a:ext cx="5391150" cy="1397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5" name="Line 15"/>
          <p:cNvSpPr>
            <a:spLocks noChangeShapeType="1"/>
          </p:cNvSpPr>
          <p:nvPr/>
        </p:nvSpPr>
        <p:spPr bwMode="auto">
          <a:xfrm>
            <a:off x="3036888" y="3111500"/>
            <a:ext cx="0" cy="10699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6" name="Freeform 16"/>
          <p:cNvSpPr>
            <a:spLocks/>
          </p:cNvSpPr>
          <p:nvPr/>
        </p:nvSpPr>
        <p:spPr bwMode="auto">
          <a:xfrm>
            <a:off x="3005138" y="41592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7" name="Freeform 17"/>
          <p:cNvSpPr>
            <a:spLocks/>
          </p:cNvSpPr>
          <p:nvPr/>
        </p:nvSpPr>
        <p:spPr bwMode="auto">
          <a:xfrm>
            <a:off x="3005138" y="41592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8" name="Line 18"/>
          <p:cNvSpPr>
            <a:spLocks noChangeShapeType="1"/>
          </p:cNvSpPr>
          <p:nvPr/>
        </p:nvSpPr>
        <p:spPr bwMode="auto">
          <a:xfrm>
            <a:off x="6021388" y="3111500"/>
            <a:ext cx="0" cy="10699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69" name="Freeform 19"/>
          <p:cNvSpPr>
            <a:spLocks/>
          </p:cNvSpPr>
          <p:nvPr/>
        </p:nvSpPr>
        <p:spPr bwMode="auto">
          <a:xfrm>
            <a:off x="5989638" y="41592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0" name="Freeform 20"/>
          <p:cNvSpPr>
            <a:spLocks/>
          </p:cNvSpPr>
          <p:nvPr/>
        </p:nvSpPr>
        <p:spPr bwMode="auto">
          <a:xfrm>
            <a:off x="5989638" y="41592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1" name="Freeform 21"/>
          <p:cNvSpPr>
            <a:spLocks/>
          </p:cNvSpPr>
          <p:nvPr/>
        </p:nvSpPr>
        <p:spPr bwMode="auto">
          <a:xfrm>
            <a:off x="3005138" y="317817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2" name="Freeform 22"/>
          <p:cNvSpPr>
            <a:spLocks/>
          </p:cNvSpPr>
          <p:nvPr/>
        </p:nvSpPr>
        <p:spPr bwMode="auto">
          <a:xfrm>
            <a:off x="3005138" y="317817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3" name="Freeform 23"/>
          <p:cNvSpPr>
            <a:spLocks/>
          </p:cNvSpPr>
          <p:nvPr/>
        </p:nvSpPr>
        <p:spPr bwMode="auto">
          <a:xfrm>
            <a:off x="5989638" y="317817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4" name="Freeform 24"/>
          <p:cNvSpPr>
            <a:spLocks/>
          </p:cNvSpPr>
          <p:nvPr/>
        </p:nvSpPr>
        <p:spPr bwMode="auto">
          <a:xfrm>
            <a:off x="5989638" y="3178175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5" name="Rectangle 25"/>
          <p:cNvSpPr>
            <a:spLocks noChangeArrowheads="1"/>
          </p:cNvSpPr>
          <p:nvPr/>
        </p:nvSpPr>
        <p:spPr bwMode="auto">
          <a:xfrm>
            <a:off x="1871663" y="3254375"/>
            <a:ext cx="2413000" cy="590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6" name="Rectangle 26"/>
          <p:cNvSpPr>
            <a:spLocks noChangeArrowheads="1"/>
          </p:cNvSpPr>
          <p:nvPr/>
        </p:nvSpPr>
        <p:spPr bwMode="auto">
          <a:xfrm>
            <a:off x="1871663" y="3254375"/>
            <a:ext cx="2413000" cy="590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7" name="Rectangle 27"/>
          <p:cNvSpPr>
            <a:spLocks noChangeArrowheads="1"/>
          </p:cNvSpPr>
          <p:nvPr/>
        </p:nvSpPr>
        <p:spPr bwMode="auto">
          <a:xfrm>
            <a:off x="4852988" y="3254375"/>
            <a:ext cx="2419350" cy="59055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8" name="Rectangle 28"/>
          <p:cNvSpPr>
            <a:spLocks noChangeArrowheads="1"/>
          </p:cNvSpPr>
          <p:nvPr/>
        </p:nvSpPr>
        <p:spPr bwMode="auto">
          <a:xfrm>
            <a:off x="4852988" y="3254375"/>
            <a:ext cx="2419350" cy="590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79" name="Rectangle 29"/>
          <p:cNvSpPr>
            <a:spLocks noChangeArrowheads="1"/>
          </p:cNvSpPr>
          <p:nvPr/>
        </p:nvSpPr>
        <p:spPr bwMode="auto">
          <a:xfrm>
            <a:off x="4513263" y="2794000"/>
            <a:ext cx="801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80" name="Rectangle 30"/>
          <p:cNvSpPr>
            <a:spLocks noChangeArrowheads="1"/>
          </p:cNvSpPr>
          <p:nvPr/>
        </p:nvSpPr>
        <p:spPr bwMode="auto">
          <a:xfrm>
            <a:off x="4595813" y="27940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81" name="Rectangle 31"/>
          <p:cNvSpPr>
            <a:spLocks noChangeArrowheads="1"/>
          </p:cNvSpPr>
          <p:nvPr/>
        </p:nvSpPr>
        <p:spPr bwMode="auto">
          <a:xfrm>
            <a:off x="4471988" y="3981450"/>
            <a:ext cx="21640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Mais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484" name="Rectangle 34"/>
          <p:cNvSpPr>
            <a:spLocks noChangeArrowheads="1"/>
          </p:cNvSpPr>
          <p:nvPr/>
        </p:nvSpPr>
        <p:spPr bwMode="auto">
          <a:xfrm>
            <a:off x="1954213" y="3302000"/>
            <a:ext cx="229710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tendance naturelle est d’essayer de se justifier,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montrer que le client « en a bien pour son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argent », de montrer que l’on est un expert qui a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effectivement beaucoup travaillé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572" name="Rectangle 122"/>
          <p:cNvSpPr>
            <a:spLocks noChangeArrowheads="1"/>
          </p:cNvSpPr>
          <p:nvPr/>
        </p:nvSpPr>
        <p:spPr bwMode="auto">
          <a:xfrm>
            <a:off x="4905530" y="3359150"/>
            <a:ext cx="233076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s’adresse en priorité à des décideurs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n’ont pas le temps de tout entendre 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souhaitent aller droit au but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641" name="Rectangle 191"/>
          <p:cNvSpPr>
            <a:spLocks noChangeArrowheads="1"/>
          </p:cNvSpPr>
          <p:nvPr/>
        </p:nvSpPr>
        <p:spPr bwMode="auto">
          <a:xfrm>
            <a:off x="1954213" y="4305300"/>
            <a:ext cx="227305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personnes de rang hiérarchique élevé, le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décideur, vont perdre un temps précieux, risquent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mal juger un consultant qu’ils qualifieront de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brouillon, se focaliseront peut-être sur un point de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détail en ne comprenant pas justement qu’il s’agit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d’un détail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371" name="Rectangle 322"/>
          <p:cNvSpPr>
            <a:spLocks noChangeArrowheads="1"/>
          </p:cNvSpPr>
          <p:nvPr/>
        </p:nvSpPr>
        <p:spPr bwMode="auto">
          <a:xfrm>
            <a:off x="4935538" y="4305300"/>
            <a:ext cx="22890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techniciens présents au côté des décideurs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trouveront la présentation fade, sans contenu. Ils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manqueront pas ensuite de confier cette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impression au décideur, surtout si pour différentes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raisons, ils considèrent qu’ils sont en compétition</a:t>
            </a:r>
          </a:p>
          <a:p>
            <a:pPr lvl="0" algn="just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le consultant (   fiche 6)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188" name="Rectangle 452"/>
          <p:cNvSpPr>
            <a:spLocks noChangeArrowheads="1"/>
          </p:cNvSpPr>
          <p:nvPr/>
        </p:nvSpPr>
        <p:spPr bwMode="auto">
          <a:xfrm>
            <a:off x="5262563" y="2679700"/>
            <a:ext cx="14330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Aller à l’essentiel, renvoyer son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client à la lecture du rapport s’il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veut avoir les résultats détaillés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232" name="Rectangle 496"/>
          <p:cNvSpPr>
            <a:spLocks noChangeArrowheads="1"/>
          </p:cNvSpPr>
          <p:nvPr/>
        </p:nvSpPr>
        <p:spPr bwMode="auto">
          <a:xfrm>
            <a:off x="2411413" y="2730500"/>
            <a:ext cx="133850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Tout présenter, tout dire, être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plus exhaustif possible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" name="Freeform 968"/>
          <p:cNvSpPr>
            <a:spLocks/>
          </p:cNvSpPr>
          <p:nvPr/>
        </p:nvSpPr>
        <p:spPr bwMode="auto">
          <a:xfrm>
            <a:off x="5837038" y="4952851"/>
            <a:ext cx="50800" cy="60325"/>
          </a:xfrm>
          <a:custGeom>
            <a:avLst/>
            <a:gdLst>
              <a:gd name="T0" fmla="*/ 0 w 32"/>
              <a:gd name="T1" fmla="*/ 38 h 38"/>
              <a:gd name="T2" fmla="*/ 0 w 32"/>
              <a:gd name="T3" fmla="*/ 0 h 38"/>
              <a:gd name="T4" fmla="*/ 32 w 32"/>
              <a:gd name="T5" fmla="*/ 18 h 38"/>
              <a:gd name="T6" fmla="*/ 0 w 32"/>
              <a:gd name="T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38">
                <a:moveTo>
                  <a:pt x="0" y="38"/>
                </a:moveTo>
                <a:lnTo>
                  <a:pt x="0" y="0"/>
                </a:lnTo>
                <a:lnTo>
                  <a:pt x="32" y="18"/>
                </a:lnTo>
                <a:lnTo>
                  <a:pt x="0" y="38"/>
                </a:lnTo>
                <a:close/>
              </a:path>
            </a:pathLst>
          </a:custGeom>
          <a:solidFill>
            <a:srgbClr val="D69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7430946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EXEMPLE RÉUSSI DE PLANCHE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121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DOCUMENT DE PRÉSENTATION ORALE DE LA MISSION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pic>
        <p:nvPicPr>
          <p:cNvPr id="50182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56125" y="2407800"/>
            <a:ext cx="2590800" cy="1940800"/>
          </a:xfrm>
          <a:prstGeom prst="rect">
            <a:avLst/>
          </a:prstGeom>
          <a:solidFill>
            <a:srgbClr val="FF66CC"/>
          </a:solidFill>
          <a:ln>
            <a:solidFill>
              <a:srgbClr val="FF66CC"/>
            </a:solidFill>
          </a:ln>
          <a:extLst/>
        </p:spPr>
      </p:pic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4562475" y="2405063"/>
            <a:ext cx="2584450" cy="19399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0184" name="Picture 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648464" y="3192463"/>
            <a:ext cx="2627872" cy="197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9"/>
          <p:cNvSpPr>
            <a:spLocks noChangeArrowheads="1"/>
          </p:cNvSpPr>
          <p:nvPr/>
        </p:nvSpPr>
        <p:spPr bwMode="auto">
          <a:xfrm>
            <a:off x="2660650" y="3195638"/>
            <a:ext cx="2606675" cy="1958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0"/>
          <p:cNvSpPr>
            <a:spLocks noChangeArrowheads="1"/>
          </p:cNvSpPr>
          <p:nvPr/>
        </p:nvSpPr>
        <p:spPr bwMode="auto">
          <a:xfrm>
            <a:off x="4200525" y="2262188"/>
            <a:ext cx="971550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1"/>
          <p:cNvSpPr>
            <a:spLocks noChangeArrowheads="1"/>
          </p:cNvSpPr>
          <p:nvPr/>
        </p:nvSpPr>
        <p:spPr bwMode="auto">
          <a:xfrm>
            <a:off x="4200525" y="2262188"/>
            <a:ext cx="971550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6" name="Line 12"/>
          <p:cNvSpPr>
            <a:spLocks noChangeShapeType="1"/>
          </p:cNvSpPr>
          <p:nvPr/>
        </p:nvSpPr>
        <p:spPr bwMode="auto">
          <a:xfrm>
            <a:off x="2927350" y="2446338"/>
            <a:ext cx="885825" cy="793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7" name="Freeform 13"/>
          <p:cNvSpPr>
            <a:spLocks/>
          </p:cNvSpPr>
          <p:nvPr/>
        </p:nvSpPr>
        <p:spPr bwMode="auto">
          <a:xfrm>
            <a:off x="3775075" y="3201988"/>
            <a:ext cx="79375" cy="76200"/>
          </a:xfrm>
          <a:custGeom>
            <a:avLst/>
            <a:gdLst>
              <a:gd name="T0" fmla="*/ 50 w 50"/>
              <a:gd name="T1" fmla="*/ 48 h 48"/>
              <a:gd name="T2" fmla="*/ 0 w 50"/>
              <a:gd name="T3" fmla="*/ 30 h 48"/>
              <a:gd name="T4" fmla="*/ 22 w 50"/>
              <a:gd name="T5" fmla="*/ 22 h 48"/>
              <a:gd name="T6" fmla="*/ 26 w 50"/>
              <a:gd name="T7" fmla="*/ 0 h 48"/>
              <a:gd name="T8" fmla="*/ 50 w 5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8">
                <a:moveTo>
                  <a:pt x="50" y="48"/>
                </a:moveTo>
                <a:lnTo>
                  <a:pt x="0" y="30"/>
                </a:lnTo>
                <a:lnTo>
                  <a:pt x="22" y="22"/>
                </a:lnTo>
                <a:lnTo>
                  <a:pt x="26" y="0"/>
                </a:lnTo>
                <a:lnTo>
                  <a:pt x="5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79" name="Freeform 14"/>
          <p:cNvSpPr>
            <a:spLocks/>
          </p:cNvSpPr>
          <p:nvPr/>
        </p:nvSpPr>
        <p:spPr bwMode="auto">
          <a:xfrm>
            <a:off x="3775075" y="3201988"/>
            <a:ext cx="79375" cy="76200"/>
          </a:xfrm>
          <a:custGeom>
            <a:avLst/>
            <a:gdLst>
              <a:gd name="T0" fmla="*/ 50 w 50"/>
              <a:gd name="T1" fmla="*/ 48 h 48"/>
              <a:gd name="T2" fmla="*/ 0 w 50"/>
              <a:gd name="T3" fmla="*/ 30 h 48"/>
              <a:gd name="T4" fmla="*/ 22 w 50"/>
              <a:gd name="T5" fmla="*/ 22 h 48"/>
              <a:gd name="T6" fmla="*/ 26 w 50"/>
              <a:gd name="T7" fmla="*/ 0 h 48"/>
              <a:gd name="T8" fmla="*/ 50 w 5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8">
                <a:moveTo>
                  <a:pt x="50" y="48"/>
                </a:moveTo>
                <a:lnTo>
                  <a:pt x="0" y="30"/>
                </a:lnTo>
                <a:lnTo>
                  <a:pt x="22" y="22"/>
                </a:lnTo>
                <a:lnTo>
                  <a:pt x="26" y="0"/>
                </a:lnTo>
                <a:lnTo>
                  <a:pt x="5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0" name="Line 15"/>
          <p:cNvSpPr>
            <a:spLocks noChangeShapeType="1"/>
          </p:cNvSpPr>
          <p:nvPr/>
        </p:nvSpPr>
        <p:spPr bwMode="auto">
          <a:xfrm flipV="1">
            <a:off x="3079750" y="4294188"/>
            <a:ext cx="254000" cy="7175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1" name="Freeform 16"/>
          <p:cNvSpPr>
            <a:spLocks/>
          </p:cNvSpPr>
          <p:nvPr/>
        </p:nvSpPr>
        <p:spPr bwMode="auto">
          <a:xfrm>
            <a:off x="3298825" y="4243388"/>
            <a:ext cx="57150" cy="79375"/>
          </a:xfrm>
          <a:custGeom>
            <a:avLst/>
            <a:gdLst>
              <a:gd name="T0" fmla="*/ 34 w 36"/>
              <a:gd name="T1" fmla="*/ 0 h 50"/>
              <a:gd name="T2" fmla="*/ 36 w 36"/>
              <a:gd name="T3" fmla="*/ 50 h 50"/>
              <a:gd name="T4" fmla="*/ 22 w 36"/>
              <a:gd name="T5" fmla="*/ 34 h 50"/>
              <a:gd name="T6" fmla="*/ 0 w 36"/>
              <a:gd name="T7" fmla="*/ 38 h 50"/>
              <a:gd name="T8" fmla="*/ 34 w 3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0">
                <a:moveTo>
                  <a:pt x="34" y="0"/>
                </a:moveTo>
                <a:lnTo>
                  <a:pt x="36" y="50"/>
                </a:lnTo>
                <a:lnTo>
                  <a:pt x="22" y="34"/>
                </a:lnTo>
                <a:lnTo>
                  <a:pt x="0" y="38"/>
                </a:lnTo>
                <a:lnTo>
                  <a:pt x="34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3" name="Freeform 17"/>
          <p:cNvSpPr>
            <a:spLocks/>
          </p:cNvSpPr>
          <p:nvPr/>
        </p:nvSpPr>
        <p:spPr bwMode="auto">
          <a:xfrm>
            <a:off x="3298825" y="4243388"/>
            <a:ext cx="57150" cy="79375"/>
          </a:xfrm>
          <a:custGeom>
            <a:avLst/>
            <a:gdLst>
              <a:gd name="T0" fmla="*/ 34 w 36"/>
              <a:gd name="T1" fmla="*/ 0 h 50"/>
              <a:gd name="T2" fmla="*/ 36 w 36"/>
              <a:gd name="T3" fmla="*/ 50 h 50"/>
              <a:gd name="T4" fmla="*/ 22 w 36"/>
              <a:gd name="T5" fmla="*/ 34 h 50"/>
              <a:gd name="T6" fmla="*/ 0 w 36"/>
              <a:gd name="T7" fmla="*/ 38 h 50"/>
              <a:gd name="T8" fmla="*/ 34 w 3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0">
                <a:moveTo>
                  <a:pt x="34" y="0"/>
                </a:moveTo>
                <a:lnTo>
                  <a:pt x="36" y="50"/>
                </a:lnTo>
                <a:lnTo>
                  <a:pt x="22" y="34"/>
                </a:lnTo>
                <a:lnTo>
                  <a:pt x="0" y="38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5" name="Line 18"/>
          <p:cNvSpPr>
            <a:spLocks noChangeShapeType="1"/>
          </p:cNvSpPr>
          <p:nvPr/>
        </p:nvSpPr>
        <p:spPr bwMode="auto">
          <a:xfrm flipH="1" flipV="1">
            <a:off x="5730875" y="4421188"/>
            <a:ext cx="415925" cy="4984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6" name="Freeform 19"/>
          <p:cNvSpPr>
            <a:spLocks/>
          </p:cNvSpPr>
          <p:nvPr/>
        </p:nvSpPr>
        <p:spPr bwMode="auto">
          <a:xfrm>
            <a:off x="5695950" y="4379913"/>
            <a:ext cx="73025" cy="79375"/>
          </a:xfrm>
          <a:custGeom>
            <a:avLst/>
            <a:gdLst>
              <a:gd name="T0" fmla="*/ 0 w 46"/>
              <a:gd name="T1" fmla="*/ 0 h 50"/>
              <a:gd name="T2" fmla="*/ 46 w 46"/>
              <a:gd name="T3" fmla="*/ 24 h 50"/>
              <a:gd name="T4" fmla="*/ 24 w 46"/>
              <a:gd name="T5" fmla="*/ 28 h 50"/>
              <a:gd name="T6" fmla="*/ 16 w 46"/>
              <a:gd name="T7" fmla="*/ 50 h 50"/>
              <a:gd name="T8" fmla="*/ 0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0" y="0"/>
                </a:moveTo>
                <a:lnTo>
                  <a:pt x="46" y="24"/>
                </a:lnTo>
                <a:lnTo>
                  <a:pt x="24" y="28"/>
                </a:lnTo>
                <a:lnTo>
                  <a:pt x="16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7" name="Freeform 20"/>
          <p:cNvSpPr>
            <a:spLocks/>
          </p:cNvSpPr>
          <p:nvPr/>
        </p:nvSpPr>
        <p:spPr bwMode="auto">
          <a:xfrm>
            <a:off x="5695950" y="4379913"/>
            <a:ext cx="73025" cy="79375"/>
          </a:xfrm>
          <a:custGeom>
            <a:avLst/>
            <a:gdLst>
              <a:gd name="T0" fmla="*/ 0 w 46"/>
              <a:gd name="T1" fmla="*/ 0 h 50"/>
              <a:gd name="T2" fmla="*/ 46 w 46"/>
              <a:gd name="T3" fmla="*/ 24 h 50"/>
              <a:gd name="T4" fmla="*/ 24 w 46"/>
              <a:gd name="T5" fmla="*/ 28 h 50"/>
              <a:gd name="T6" fmla="*/ 16 w 46"/>
              <a:gd name="T7" fmla="*/ 50 h 50"/>
              <a:gd name="T8" fmla="*/ 0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0" y="0"/>
                </a:moveTo>
                <a:lnTo>
                  <a:pt x="46" y="24"/>
                </a:lnTo>
                <a:lnTo>
                  <a:pt x="24" y="28"/>
                </a:lnTo>
                <a:lnTo>
                  <a:pt x="16" y="5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8" name="Line 21"/>
          <p:cNvSpPr>
            <a:spLocks noChangeShapeType="1"/>
          </p:cNvSpPr>
          <p:nvPr/>
        </p:nvSpPr>
        <p:spPr bwMode="auto">
          <a:xfrm>
            <a:off x="3130550" y="2643188"/>
            <a:ext cx="1822450" cy="444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89" name="Freeform 22"/>
          <p:cNvSpPr>
            <a:spLocks/>
          </p:cNvSpPr>
          <p:nvPr/>
        </p:nvSpPr>
        <p:spPr bwMode="auto">
          <a:xfrm>
            <a:off x="4930775" y="26558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0" name="Freeform 23"/>
          <p:cNvSpPr>
            <a:spLocks/>
          </p:cNvSpPr>
          <p:nvPr/>
        </p:nvSpPr>
        <p:spPr bwMode="auto">
          <a:xfrm>
            <a:off x="4930775" y="26558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1" name="Rectangle 24"/>
          <p:cNvSpPr>
            <a:spLocks noChangeArrowheads="1"/>
          </p:cNvSpPr>
          <p:nvPr/>
        </p:nvSpPr>
        <p:spPr bwMode="auto">
          <a:xfrm>
            <a:off x="1746250" y="1992313"/>
            <a:ext cx="1422400" cy="148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2" name="Rectangle 25"/>
          <p:cNvSpPr>
            <a:spLocks noChangeArrowheads="1"/>
          </p:cNvSpPr>
          <p:nvPr/>
        </p:nvSpPr>
        <p:spPr bwMode="auto">
          <a:xfrm>
            <a:off x="1746250" y="1992313"/>
            <a:ext cx="1422400" cy="148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3" name="Rectangle 26"/>
          <p:cNvSpPr>
            <a:spLocks noChangeArrowheads="1"/>
          </p:cNvSpPr>
          <p:nvPr/>
        </p:nvSpPr>
        <p:spPr bwMode="auto">
          <a:xfrm>
            <a:off x="1819275" y="4891088"/>
            <a:ext cx="135255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4" name="Rectangle 27"/>
          <p:cNvSpPr>
            <a:spLocks noChangeArrowheads="1"/>
          </p:cNvSpPr>
          <p:nvPr/>
        </p:nvSpPr>
        <p:spPr bwMode="auto">
          <a:xfrm>
            <a:off x="1819275" y="4891088"/>
            <a:ext cx="1352550" cy="342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5" name="Rectangle 28"/>
          <p:cNvSpPr>
            <a:spLocks noChangeArrowheads="1"/>
          </p:cNvSpPr>
          <p:nvPr/>
        </p:nvSpPr>
        <p:spPr bwMode="auto">
          <a:xfrm>
            <a:off x="5153025" y="4729163"/>
            <a:ext cx="1984375" cy="5873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6" name="Rectangle 29"/>
          <p:cNvSpPr>
            <a:spLocks noChangeArrowheads="1"/>
          </p:cNvSpPr>
          <p:nvPr/>
        </p:nvSpPr>
        <p:spPr bwMode="auto">
          <a:xfrm>
            <a:off x="5153025" y="4729163"/>
            <a:ext cx="1984375" cy="587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197" name="Rectangle 30"/>
          <p:cNvSpPr>
            <a:spLocks noChangeArrowheads="1"/>
          </p:cNvSpPr>
          <p:nvPr/>
        </p:nvSpPr>
        <p:spPr bwMode="auto">
          <a:xfrm>
            <a:off x="4286250" y="2300288"/>
            <a:ext cx="8015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Format horizontal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06" name="Rectangle 39"/>
          <p:cNvSpPr>
            <a:spLocks noChangeArrowheads="1"/>
          </p:cNvSpPr>
          <p:nvPr/>
        </p:nvSpPr>
        <p:spPr bwMode="auto">
          <a:xfrm>
            <a:off x="1876425" y="4932363"/>
            <a:ext cx="125675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taille des caractères doit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être assez importante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26" name="Rectangle 59"/>
          <p:cNvSpPr>
            <a:spLocks noChangeArrowheads="1"/>
          </p:cNvSpPr>
          <p:nvPr/>
        </p:nvSpPr>
        <p:spPr bwMode="auto">
          <a:xfrm>
            <a:off x="5232400" y="4779963"/>
            <a:ext cx="186749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marges sont indispensables.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Outre les mentions indispensables telles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les logos, la pagination, le copyright,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pourra y placer les titres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278" name="Rectangle 111"/>
          <p:cNvSpPr>
            <a:spLocks noChangeArrowheads="1"/>
          </p:cNvSpPr>
          <p:nvPr/>
        </p:nvSpPr>
        <p:spPr bwMode="auto">
          <a:xfrm>
            <a:off x="1822450" y="2033588"/>
            <a:ext cx="1341714" cy="123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Titre : un bon transparent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comporte qu’une idée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principale, reprise dans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titre accrocheur. La seule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lecture du titre doit donner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l’envie de découvrir le reste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planche (éviter les titres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dénués de sens comme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introduction »,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1   partie »…)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76425" y="3077483"/>
            <a:ext cx="360040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altLang="fr-FR" sz="5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</a:t>
            </a:r>
            <a:endParaRPr lang="fr-FR" sz="500" dirty="0"/>
          </a:p>
        </p:txBody>
      </p:sp>
    </p:spTree>
    <p:extLst>
      <p:ext uri="{BB962C8B-B14F-4D97-AF65-F5344CB8AC3E}">
        <p14:creationId xmlns:p14="http://schemas.microsoft.com/office/powerpoint/2010/main" val="186980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SON CABINET, SON CHAMP DE COMPÉTENCES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TECHNIQUE DE L’HÉLICOPTÈRE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251056" y="2689224"/>
            <a:ext cx="2545080" cy="2396490"/>
            <a:chOff x="3425825" y="2708275"/>
            <a:chExt cx="2120900" cy="1997075"/>
          </a:xfrm>
        </p:grpSpPr>
        <p:sp>
          <p:nvSpPr>
            <p:cNvPr id="3" name="AutoShape 6"/>
            <p:cNvSpPr>
              <a:spLocks noChangeAspect="1" noChangeArrowheads="1" noTextEdit="1"/>
            </p:cNvSpPr>
            <p:nvPr/>
          </p:nvSpPr>
          <p:spPr bwMode="auto">
            <a:xfrm>
              <a:off x="3425825" y="2708275"/>
              <a:ext cx="2120900" cy="1997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3679825" y="39179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3679825" y="39179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3679825" y="39179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956175" y="42227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956175" y="42227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956175" y="4222750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432300" y="4406900"/>
              <a:ext cx="377825" cy="187325"/>
            </a:xfrm>
            <a:custGeom>
              <a:avLst/>
              <a:gdLst>
                <a:gd name="T0" fmla="*/ 60 w 238"/>
                <a:gd name="T1" fmla="*/ 0 h 118"/>
                <a:gd name="T2" fmla="*/ 0 w 238"/>
                <a:gd name="T3" fmla="*/ 118 h 118"/>
                <a:gd name="T4" fmla="*/ 180 w 238"/>
                <a:gd name="T5" fmla="*/ 118 h 118"/>
                <a:gd name="T6" fmla="*/ 238 w 238"/>
                <a:gd name="T7" fmla="*/ 0 h 118"/>
                <a:gd name="T8" fmla="*/ 60 w 238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8">
                  <a:moveTo>
                    <a:pt x="60" y="0"/>
                  </a:moveTo>
                  <a:lnTo>
                    <a:pt x="0" y="118"/>
                  </a:lnTo>
                  <a:lnTo>
                    <a:pt x="180" y="118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432300" y="4406900"/>
              <a:ext cx="377825" cy="187325"/>
            </a:xfrm>
            <a:custGeom>
              <a:avLst/>
              <a:gdLst>
                <a:gd name="T0" fmla="*/ 60 w 238"/>
                <a:gd name="T1" fmla="*/ 0 h 118"/>
                <a:gd name="T2" fmla="*/ 0 w 238"/>
                <a:gd name="T3" fmla="*/ 118 h 118"/>
                <a:gd name="T4" fmla="*/ 180 w 238"/>
                <a:gd name="T5" fmla="*/ 118 h 118"/>
                <a:gd name="T6" fmla="*/ 238 w 238"/>
                <a:gd name="T7" fmla="*/ 0 h 118"/>
                <a:gd name="T8" fmla="*/ 60 w 238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8">
                  <a:moveTo>
                    <a:pt x="60" y="0"/>
                  </a:moveTo>
                  <a:lnTo>
                    <a:pt x="0" y="118"/>
                  </a:lnTo>
                  <a:lnTo>
                    <a:pt x="180" y="118"/>
                  </a:lnTo>
                  <a:lnTo>
                    <a:pt x="238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432300" y="4406900"/>
              <a:ext cx="377825" cy="187325"/>
            </a:xfrm>
            <a:custGeom>
              <a:avLst/>
              <a:gdLst>
                <a:gd name="T0" fmla="*/ 60 w 238"/>
                <a:gd name="T1" fmla="*/ 0 h 118"/>
                <a:gd name="T2" fmla="*/ 0 w 238"/>
                <a:gd name="T3" fmla="*/ 118 h 118"/>
                <a:gd name="T4" fmla="*/ 180 w 238"/>
                <a:gd name="T5" fmla="*/ 118 h 118"/>
                <a:gd name="T6" fmla="*/ 238 w 238"/>
                <a:gd name="T7" fmla="*/ 0 h 118"/>
                <a:gd name="T8" fmla="*/ 60 w 238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8">
                  <a:moveTo>
                    <a:pt x="60" y="0"/>
                  </a:moveTo>
                  <a:lnTo>
                    <a:pt x="0" y="118"/>
                  </a:lnTo>
                  <a:lnTo>
                    <a:pt x="180" y="118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3825875" y="4318000"/>
              <a:ext cx="377825" cy="180975"/>
            </a:xfrm>
            <a:custGeom>
              <a:avLst/>
              <a:gdLst>
                <a:gd name="T0" fmla="*/ 60 w 238"/>
                <a:gd name="T1" fmla="*/ 0 h 114"/>
                <a:gd name="T2" fmla="*/ 0 w 238"/>
                <a:gd name="T3" fmla="*/ 114 h 114"/>
                <a:gd name="T4" fmla="*/ 178 w 238"/>
                <a:gd name="T5" fmla="*/ 114 h 114"/>
                <a:gd name="T6" fmla="*/ 238 w 238"/>
                <a:gd name="T7" fmla="*/ 0 h 114"/>
                <a:gd name="T8" fmla="*/ 60 w 23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4">
                  <a:moveTo>
                    <a:pt x="60" y="0"/>
                  </a:moveTo>
                  <a:lnTo>
                    <a:pt x="0" y="114"/>
                  </a:lnTo>
                  <a:lnTo>
                    <a:pt x="178" y="114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3825875" y="4318000"/>
              <a:ext cx="377825" cy="180975"/>
            </a:xfrm>
            <a:custGeom>
              <a:avLst/>
              <a:gdLst>
                <a:gd name="T0" fmla="*/ 60 w 238"/>
                <a:gd name="T1" fmla="*/ 0 h 114"/>
                <a:gd name="T2" fmla="*/ 0 w 238"/>
                <a:gd name="T3" fmla="*/ 114 h 114"/>
                <a:gd name="T4" fmla="*/ 178 w 238"/>
                <a:gd name="T5" fmla="*/ 114 h 114"/>
                <a:gd name="T6" fmla="*/ 238 w 238"/>
                <a:gd name="T7" fmla="*/ 0 h 114"/>
                <a:gd name="T8" fmla="*/ 60 w 23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4">
                  <a:moveTo>
                    <a:pt x="60" y="0"/>
                  </a:moveTo>
                  <a:lnTo>
                    <a:pt x="0" y="114"/>
                  </a:lnTo>
                  <a:lnTo>
                    <a:pt x="178" y="114"/>
                  </a:lnTo>
                  <a:lnTo>
                    <a:pt x="238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3825875" y="4318000"/>
              <a:ext cx="377825" cy="180975"/>
            </a:xfrm>
            <a:custGeom>
              <a:avLst/>
              <a:gdLst>
                <a:gd name="T0" fmla="*/ 60 w 238"/>
                <a:gd name="T1" fmla="*/ 0 h 114"/>
                <a:gd name="T2" fmla="*/ 0 w 238"/>
                <a:gd name="T3" fmla="*/ 114 h 114"/>
                <a:gd name="T4" fmla="*/ 178 w 238"/>
                <a:gd name="T5" fmla="*/ 114 h 114"/>
                <a:gd name="T6" fmla="*/ 238 w 238"/>
                <a:gd name="T7" fmla="*/ 0 h 114"/>
                <a:gd name="T8" fmla="*/ 60 w 23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4">
                  <a:moveTo>
                    <a:pt x="60" y="0"/>
                  </a:moveTo>
                  <a:lnTo>
                    <a:pt x="0" y="114"/>
                  </a:lnTo>
                  <a:lnTo>
                    <a:pt x="178" y="114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203700" y="4102100"/>
              <a:ext cx="377825" cy="184150"/>
            </a:xfrm>
            <a:custGeom>
              <a:avLst/>
              <a:gdLst>
                <a:gd name="T0" fmla="*/ 58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58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58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03700" y="4102100"/>
              <a:ext cx="377825" cy="184150"/>
            </a:xfrm>
            <a:custGeom>
              <a:avLst/>
              <a:gdLst>
                <a:gd name="T0" fmla="*/ 58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58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58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203700" y="4102100"/>
              <a:ext cx="377825" cy="184150"/>
            </a:xfrm>
            <a:custGeom>
              <a:avLst/>
              <a:gdLst>
                <a:gd name="T0" fmla="*/ 58 w 238"/>
                <a:gd name="T1" fmla="*/ 0 h 116"/>
                <a:gd name="T2" fmla="*/ 0 w 238"/>
                <a:gd name="T3" fmla="*/ 116 h 116"/>
                <a:gd name="T4" fmla="*/ 178 w 238"/>
                <a:gd name="T5" fmla="*/ 116 h 116"/>
                <a:gd name="T6" fmla="*/ 238 w 238"/>
                <a:gd name="T7" fmla="*/ 0 h 116"/>
                <a:gd name="T8" fmla="*/ 58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58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8" y="0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600575" y="3978275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600575" y="3978275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600575" y="3978275"/>
              <a:ext cx="377825" cy="184150"/>
            </a:xfrm>
            <a:custGeom>
              <a:avLst/>
              <a:gdLst>
                <a:gd name="T0" fmla="*/ 60 w 238"/>
                <a:gd name="T1" fmla="*/ 0 h 116"/>
                <a:gd name="T2" fmla="*/ 0 w 238"/>
                <a:gd name="T3" fmla="*/ 116 h 116"/>
                <a:gd name="T4" fmla="*/ 180 w 238"/>
                <a:gd name="T5" fmla="*/ 116 h 116"/>
                <a:gd name="T6" fmla="*/ 238 w 238"/>
                <a:gd name="T7" fmla="*/ 0 h 116"/>
                <a:gd name="T8" fmla="*/ 60 w 23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16">
                  <a:moveTo>
                    <a:pt x="60" y="0"/>
                  </a:moveTo>
                  <a:lnTo>
                    <a:pt x="0" y="116"/>
                  </a:lnTo>
                  <a:lnTo>
                    <a:pt x="180" y="116"/>
                  </a:lnTo>
                  <a:lnTo>
                    <a:pt x="238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162425" y="3794125"/>
              <a:ext cx="374650" cy="184150"/>
            </a:xfrm>
            <a:custGeom>
              <a:avLst/>
              <a:gdLst>
                <a:gd name="T0" fmla="*/ 60 w 236"/>
                <a:gd name="T1" fmla="*/ 0 h 116"/>
                <a:gd name="T2" fmla="*/ 0 w 236"/>
                <a:gd name="T3" fmla="*/ 116 h 116"/>
                <a:gd name="T4" fmla="*/ 178 w 236"/>
                <a:gd name="T5" fmla="*/ 116 h 116"/>
                <a:gd name="T6" fmla="*/ 236 w 236"/>
                <a:gd name="T7" fmla="*/ 0 h 116"/>
                <a:gd name="T8" fmla="*/ 60 w 236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6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2" name="Freeform 27"/>
            <p:cNvSpPr>
              <a:spLocks/>
            </p:cNvSpPr>
            <p:nvPr/>
          </p:nvSpPr>
          <p:spPr bwMode="auto">
            <a:xfrm>
              <a:off x="4162425" y="3794125"/>
              <a:ext cx="374650" cy="184150"/>
            </a:xfrm>
            <a:custGeom>
              <a:avLst/>
              <a:gdLst>
                <a:gd name="T0" fmla="*/ 60 w 236"/>
                <a:gd name="T1" fmla="*/ 0 h 116"/>
                <a:gd name="T2" fmla="*/ 0 w 236"/>
                <a:gd name="T3" fmla="*/ 116 h 116"/>
                <a:gd name="T4" fmla="*/ 178 w 236"/>
                <a:gd name="T5" fmla="*/ 116 h 116"/>
                <a:gd name="T6" fmla="*/ 236 w 236"/>
                <a:gd name="T7" fmla="*/ 0 h 116"/>
                <a:gd name="T8" fmla="*/ 60 w 236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6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3" name="Freeform 28"/>
            <p:cNvSpPr>
              <a:spLocks/>
            </p:cNvSpPr>
            <p:nvPr/>
          </p:nvSpPr>
          <p:spPr bwMode="auto">
            <a:xfrm>
              <a:off x="4162425" y="3794125"/>
              <a:ext cx="374650" cy="184150"/>
            </a:xfrm>
            <a:custGeom>
              <a:avLst/>
              <a:gdLst>
                <a:gd name="T0" fmla="*/ 60 w 236"/>
                <a:gd name="T1" fmla="*/ 0 h 116"/>
                <a:gd name="T2" fmla="*/ 0 w 236"/>
                <a:gd name="T3" fmla="*/ 116 h 116"/>
                <a:gd name="T4" fmla="*/ 178 w 236"/>
                <a:gd name="T5" fmla="*/ 116 h 116"/>
                <a:gd name="T6" fmla="*/ 236 w 236"/>
                <a:gd name="T7" fmla="*/ 0 h 116"/>
                <a:gd name="T8" fmla="*/ 60 w 236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16">
                  <a:moveTo>
                    <a:pt x="60" y="0"/>
                  </a:moveTo>
                  <a:lnTo>
                    <a:pt x="0" y="116"/>
                  </a:lnTo>
                  <a:lnTo>
                    <a:pt x="178" y="116"/>
                  </a:lnTo>
                  <a:lnTo>
                    <a:pt x="236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7" name="Freeform 29"/>
            <p:cNvSpPr>
              <a:spLocks/>
            </p:cNvSpPr>
            <p:nvPr/>
          </p:nvSpPr>
          <p:spPr bwMode="auto">
            <a:xfrm>
              <a:off x="5540375" y="4232275"/>
              <a:ext cx="3175" cy="38100"/>
            </a:xfrm>
            <a:custGeom>
              <a:avLst/>
              <a:gdLst>
                <a:gd name="T0" fmla="*/ 2 w 2"/>
                <a:gd name="T1" fmla="*/ 0 h 24"/>
                <a:gd name="T2" fmla="*/ 2 w 2"/>
                <a:gd name="T3" fmla="*/ 16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2" y="1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8" name="Freeform 30"/>
            <p:cNvSpPr>
              <a:spLocks/>
            </p:cNvSpPr>
            <p:nvPr/>
          </p:nvSpPr>
          <p:spPr bwMode="auto">
            <a:xfrm>
              <a:off x="5521325" y="4295775"/>
              <a:ext cx="12700" cy="34925"/>
            </a:xfrm>
            <a:custGeom>
              <a:avLst/>
              <a:gdLst>
                <a:gd name="T0" fmla="*/ 8 w 8"/>
                <a:gd name="T1" fmla="*/ 0 h 22"/>
                <a:gd name="T2" fmla="*/ 6 w 8"/>
                <a:gd name="T3" fmla="*/ 6 h 22"/>
                <a:gd name="T4" fmla="*/ 0 w 8"/>
                <a:gd name="T5" fmla="*/ 20 h 22"/>
                <a:gd name="T6" fmla="*/ 0 w 8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6" y="6"/>
                  </a:lnTo>
                  <a:lnTo>
                    <a:pt x="0" y="2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9" name="Freeform 31"/>
            <p:cNvSpPr>
              <a:spLocks/>
            </p:cNvSpPr>
            <p:nvPr/>
          </p:nvSpPr>
          <p:spPr bwMode="auto">
            <a:xfrm>
              <a:off x="5486400" y="4352925"/>
              <a:ext cx="22225" cy="31750"/>
            </a:xfrm>
            <a:custGeom>
              <a:avLst/>
              <a:gdLst>
                <a:gd name="T0" fmla="*/ 14 w 14"/>
                <a:gd name="T1" fmla="*/ 0 h 20"/>
                <a:gd name="T2" fmla="*/ 6 w 14"/>
                <a:gd name="T3" fmla="*/ 12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6" y="12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0" name="Freeform 32"/>
            <p:cNvSpPr>
              <a:spLocks/>
            </p:cNvSpPr>
            <p:nvPr/>
          </p:nvSpPr>
          <p:spPr bwMode="auto">
            <a:xfrm>
              <a:off x="5445125" y="4403725"/>
              <a:ext cx="25400" cy="28575"/>
            </a:xfrm>
            <a:custGeom>
              <a:avLst/>
              <a:gdLst>
                <a:gd name="T0" fmla="*/ 16 w 16"/>
                <a:gd name="T1" fmla="*/ 0 h 18"/>
                <a:gd name="T2" fmla="*/ 10 w 16"/>
                <a:gd name="T3" fmla="*/ 8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10" y="8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1" name="Freeform 33"/>
            <p:cNvSpPr>
              <a:spLocks/>
            </p:cNvSpPr>
            <p:nvPr/>
          </p:nvSpPr>
          <p:spPr bwMode="auto">
            <a:xfrm>
              <a:off x="5394325" y="4448175"/>
              <a:ext cx="31750" cy="25400"/>
            </a:xfrm>
            <a:custGeom>
              <a:avLst/>
              <a:gdLst>
                <a:gd name="T0" fmla="*/ 20 w 20"/>
                <a:gd name="T1" fmla="*/ 0 h 16"/>
                <a:gd name="T2" fmla="*/ 14 w 20"/>
                <a:gd name="T3" fmla="*/ 6 h 16"/>
                <a:gd name="T4" fmla="*/ 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14" y="6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2" name="Freeform 34"/>
            <p:cNvSpPr>
              <a:spLocks/>
            </p:cNvSpPr>
            <p:nvPr/>
          </p:nvSpPr>
          <p:spPr bwMode="auto">
            <a:xfrm>
              <a:off x="5343525" y="4486275"/>
              <a:ext cx="31750" cy="22225"/>
            </a:xfrm>
            <a:custGeom>
              <a:avLst/>
              <a:gdLst>
                <a:gd name="T0" fmla="*/ 20 w 20"/>
                <a:gd name="T1" fmla="*/ 0 h 14"/>
                <a:gd name="T2" fmla="*/ 12 w 20"/>
                <a:gd name="T3" fmla="*/ 6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12" y="6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3" name="Freeform 35"/>
            <p:cNvSpPr>
              <a:spLocks/>
            </p:cNvSpPr>
            <p:nvPr/>
          </p:nvSpPr>
          <p:spPr bwMode="auto">
            <a:xfrm>
              <a:off x="5286375" y="4521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10 w 22"/>
                <a:gd name="T3" fmla="*/ 6 h 12"/>
                <a:gd name="T4" fmla="*/ 0 w 2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10" y="6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4" name="Freeform 36"/>
            <p:cNvSpPr>
              <a:spLocks/>
            </p:cNvSpPr>
            <p:nvPr/>
          </p:nvSpPr>
          <p:spPr bwMode="auto">
            <a:xfrm>
              <a:off x="5229225" y="4549775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2 w 22"/>
                <a:gd name="T3" fmla="*/ 10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2" y="10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5" name="Line 37"/>
            <p:cNvSpPr>
              <a:spLocks noChangeShapeType="1"/>
            </p:cNvSpPr>
            <p:nvPr/>
          </p:nvSpPr>
          <p:spPr bwMode="auto">
            <a:xfrm flipH="1">
              <a:off x="5172075" y="4575175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6" name="Line 38"/>
            <p:cNvSpPr>
              <a:spLocks noChangeShapeType="1"/>
            </p:cNvSpPr>
            <p:nvPr/>
          </p:nvSpPr>
          <p:spPr bwMode="auto">
            <a:xfrm flipH="1">
              <a:off x="5111750" y="4600575"/>
              <a:ext cx="34925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7" name="Freeform 39"/>
            <p:cNvSpPr>
              <a:spLocks/>
            </p:cNvSpPr>
            <p:nvPr/>
          </p:nvSpPr>
          <p:spPr bwMode="auto">
            <a:xfrm>
              <a:off x="5051425" y="4619625"/>
              <a:ext cx="34925" cy="9525"/>
            </a:xfrm>
            <a:custGeom>
              <a:avLst/>
              <a:gdLst>
                <a:gd name="T0" fmla="*/ 22 w 22"/>
                <a:gd name="T1" fmla="*/ 0 h 6"/>
                <a:gd name="T2" fmla="*/ 16 w 22"/>
                <a:gd name="T3" fmla="*/ 2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16" y="2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8" name="Freeform 40"/>
            <p:cNvSpPr>
              <a:spLocks/>
            </p:cNvSpPr>
            <p:nvPr/>
          </p:nvSpPr>
          <p:spPr bwMode="auto">
            <a:xfrm>
              <a:off x="4991100" y="4635500"/>
              <a:ext cx="34925" cy="9525"/>
            </a:xfrm>
            <a:custGeom>
              <a:avLst/>
              <a:gdLst>
                <a:gd name="T0" fmla="*/ 22 w 22"/>
                <a:gd name="T1" fmla="*/ 0 h 6"/>
                <a:gd name="T2" fmla="*/ 0 w 22"/>
                <a:gd name="T3" fmla="*/ 6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9" name="Line 41"/>
            <p:cNvSpPr>
              <a:spLocks noChangeShapeType="1"/>
            </p:cNvSpPr>
            <p:nvPr/>
          </p:nvSpPr>
          <p:spPr bwMode="auto">
            <a:xfrm flipH="1">
              <a:off x="4927600" y="4651375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0" name="Freeform 42"/>
            <p:cNvSpPr>
              <a:spLocks/>
            </p:cNvSpPr>
            <p:nvPr/>
          </p:nvSpPr>
          <p:spPr bwMode="auto">
            <a:xfrm>
              <a:off x="4864100" y="4664075"/>
              <a:ext cx="38100" cy="6350"/>
            </a:xfrm>
            <a:custGeom>
              <a:avLst/>
              <a:gdLst>
                <a:gd name="T0" fmla="*/ 24 w 24"/>
                <a:gd name="T1" fmla="*/ 0 h 4"/>
                <a:gd name="T2" fmla="*/ 22 w 24"/>
                <a:gd name="T3" fmla="*/ 2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2" y="2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1" name="Line 43"/>
            <p:cNvSpPr>
              <a:spLocks noChangeShapeType="1"/>
            </p:cNvSpPr>
            <p:nvPr/>
          </p:nvSpPr>
          <p:spPr bwMode="auto">
            <a:xfrm flipH="1">
              <a:off x="4803775" y="4676775"/>
              <a:ext cx="34925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2" name="Line 44"/>
            <p:cNvSpPr>
              <a:spLocks noChangeShapeType="1"/>
            </p:cNvSpPr>
            <p:nvPr/>
          </p:nvSpPr>
          <p:spPr bwMode="auto">
            <a:xfrm flipH="1">
              <a:off x="4740275" y="468312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3" name="Freeform 45"/>
            <p:cNvSpPr>
              <a:spLocks/>
            </p:cNvSpPr>
            <p:nvPr/>
          </p:nvSpPr>
          <p:spPr bwMode="auto">
            <a:xfrm>
              <a:off x="4676775" y="4692650"/>
              <a:ext cx="38100" cy="3175"/>
            </a:xfrm>
            <a:custGeom>
              <a:avLst/>
              <a:gdLst>
                <a:gd name="T0" fmla="*/ 24 w 24"/>
                <a:gd name="T1" fmla="*/ 0 h 2"/>
                <a:gd name="T2" fmla="*/ 14 w 24"/>
                <a:gd name="T3" fmla="*/ 0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4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4" name="Line 46"/>
            <p:cNvSpPr>
              <a:spLocks noChangeShapeType="1"/>
            </p:cNvSpPr>
            <p:nvPr/>
          </p:nvSpPr>
          <p:spPr bwMode="auto">
            <a:xfrm flipH="1">
              <a:off x="4613275" y="469582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5" name="Line 47"/>
            <p:cNvSpPr>
              <a:spLocks noChangeShapeType="1"/>
            </p:cNvSpPr>
            <p:nvPr/>
          </p:nvSpPr>
          <p:spPr bwMode="auto">
            <a:xfrm flipH="1">
              <a:off x="4549775" y="47021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6" name="Line 48"/>
            <p:cNvSpPr>
              <a:spLocks noChangeShapeType="1"/>
            </p:cNvSpPr>
            <p:nvPr/>
          </p:nvSpPr>
          <p:spPr bwMode="auto">
            <a:xfrm flipH="1">
              <a:off x="4486275" y="47021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7" name="Line 49"/>
            <p:cNvSpPr>
              <a:spLocks noChangeShapeType="1"/>
            </p:cNvSpPr>
            <p:nvPr/>
          </p:nvSpPr>
          <p:spPr bwMode="auto">
            <a:xfrm flipH="1">
              <a:off x="4422775" y="47021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8" name="Freeform 50"/>
            <p:cNvSpPr>
              <a:spLocks/>
            </p:cNvSpPr>
            <p:nvPr/>
          </p:nvSpPr>
          <p:spPr bwMode="auto">
            <a:xfrm>
              <a:off x="4359275" y="4699000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12 w 24"/>
                <a:gd name="T3" fmla="*/ 2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9" name="Line 51"/>
            <p:cNvSpPr>
              <a:spLocks noChangeShapeType="1"/>
            </p:cNvSpPr>
            <p:nvPr/>
          </p:nvSpPr>
          <p:spPr bwMode="auto">
            <a:xfrm flipH="1" flipV="1">
              <a:off x="4295775" y="469582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0" name="Line 52"/>
            <p:cNvSpPr>
              <a:spLocks noChangeShapeType="1"/>
            </p:cNvSpPr>
            <p:nvPr/>
          </p:nvSpPr>
          <p:spPr bwMode="auto">
            <a:xfrm flipH="1" flipV="1">
              <a:off x="4232275" y="468947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1" name="Freeform 53"/>
            <p:cNvSpPr>
              <a:spLocks/>
            </p:cNvSpPr>
            <p:nvPr/>
          </p:nvSpPr>
          <p:spPr bwMode="auto">
            <a:xfrm>
              <a:off x="4168775" y="4683125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2 w 24"/>
                <a:gd name="T3" fmla="*/ 0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2" name="Line 54"/>
            <p:cNvSpPr>
              <a:spLocks noChangeShapeType="1"/>
            </p:cNvSpPr>
            <p:nvPr/>
          </p:nvSpPr>
          <p:spPr bwMode="auto">
            <a:xfrm flipH="1" flipV="1">
              <a:off x="4105275" y="467042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3" name="Freeform 55"/>
            <p:cNvSpPr>
              <a:spLocks/>
            </p:cNvSpPr>
            <p:nvPr/>
          </p:nvSpPr>
          <p:spPr bwMode="auto">
            <a:xfrm>
              <a:off x="4044950" y="4660900"/>
              <a:ext cx="38100" cy="6350"/>
            </a:xfrm>
            <a:custGeom>
              <a:avLst/>
              <a:gdLst>
                <a:gd name="T0" fmla="*/ 24 w 24"/>
                <a:gd name="T1" fmla="*/ 4 h 4"/>
                <a:gd name="T2" fmla="*/ 18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8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4" name="Line 56"/>
            <p:cNvSpPr>
              <a:spLocks noChangeShapeType="1"/>
            </p:cNvSpPr>
            <p:nvPr/>
          </p:nvSpPr>
          <p:spPr bwMode="auto">
            <a:xfrm flipH="1" flipV="1">
              <a:off x="3981450" y="4645025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5" name="Line 57"/>
            <p:cNvSpPr>
              <a:spLocks noChangeShapeType="1"/>
            </p:cNvSpPr>
            <p:nvPr/>
          </p:nvSpPr>
          <p:spPr bwMode="auto">
            <a:xfrm flipH="1" flipV="1">
              <a:off x="3921125" y="4629150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6" name="Freeform 58"/>
            <p:cNvSpPr>
              <a:spLocks/>
            </p:cNvSpPr>
            <p:nvPr/>
          </p:nvSpPr>
          <p:spPr bwMode="auto">
            <a:xfrm>
              <a:off x="3860800" y="4610100"/>
              <a:ext cx="34925" cy="12700"/>
            </a:xfrm>
            <a:custGeom>
              <a:avLst/>
              <a:gdLst>
                <a:gd name="T0" fmla="*/ 22 w 22"/>
                <a:gd name="T1" fmla="*/ 8 h 8"/>
                <a:gd name="T2" fmla="*/ 22 w 22"/>
                <a:gd name="T3" fmla="*/ 8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2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7" name="Freeform 59"/>
            <p:cNvSpPr>
              <a:spLocks/>
            </p:cNvSpPr>
            <p:nvPr/>
          </p:nvSpPr>
          <p:spPr bwMode="auto">
            <a:xfrm>
              <a:off x="3800475" y="4591050"/>
              <a:ext cx="34925" cy="12700"/>
            </a:xfrm>
            <a:custGeom>
              <a:avLst/>
              <a:gdLst>
                <a:gd name="T0" fmla="*/ 22 w 22"/>
                <a:gd name="T1" fmla="*/ 8 h 8"/>
                <a:gd name="T2" fmla="*/ 8 w 22"/>
                <a:gd name="T3" fmla="*/ 2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8" name="Line 60"/>
            <p:cNvSpPr>
              <a:spLocks noChangeShapeType="1"/>
            </p:cNvSpPr>
            <p:nvPr/>
          </p:nvSpPr>
          <p:spPr bwMode="auto">
            <a:xfrm flipH="1" flipV="1">
              <a:off x="3740150" y="4565650"/>
              <a:ext cx="38100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9" name="Line 61"/>
            <p:cNvSpPr>
              <a:spLocks noChangeShapeType="1"/>
            </p:cNvSpPr>
            <p:nvPr/>
          </p:nvSpPr>
          <p:spPr bwMode="auto">
            <a:xfrm flipH="1" flipV="1">
              <a:off x="3683000" y="4540250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0" name="Line 62"/>
            <p:cNvSpPr>
              <a:spLocks noChangeShapeType="1"/>
            </p:cNvSpPr>
            <p:nvPr/>
          </p:nvSpPr>
          <p:spPr bwMode="auto">
            <a:xfrm flipH="1" flipV="1">
              <a:off x="3629025" y="4508500"/>
              <a:ext cx="31750" cy="19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1" name="Line 63"/>
            <p:cNvSpPr>
              <a:spLocks noChangeShapeType="1"/>
            </p:cNvSpPr>
            <p:nvPr/>
          </p:nvSpPr>
          <p:spPr bwMode="auto">
            <a:xfrm flipH="1" flipV="1">
              <a:off x="3575050" y="4473575"/>
              <a:ext cx="31750" cy="222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2" name="Freeform 64"/>
            <p:cNvSpPr>
              <a:spLocks/>
            </p:cNvSpPr>
            <p:nvPr/>
          </p:nvSpPr>
          <p:spPr bwMode="auto">
            <a:xfrm>
              <a:off x="3527425" y="443230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8 w 18"/>
                <a:gd name="T3" fmla="*/ 1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8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3" name="Freeform 65"/>
            <p:cNvSpPr>
              <a:spLocks/>
            </p:cNvSpPr>
            <p:nvPr/>
          </p:nvSpPr>
          <p:spPr bwMode="auto">
            <a:xfrm>
              <a:off x="3486150" y="4384675"/>
              <a:ext cx="22225" cy="28575"/>
            </a:xfrm>
            <a:custGeom>
              <a:avLst/>
              <a:gdLst>
                <a:gd name="T0" fmla="*/ 14 w 14"/>
                <a:gd name="T1" fmla="*/ 18 h 18"/>
                <a:gd name="T2" fmla="*/ 4 w 14"/>
                <a:gd name="T3" fmla="*/ 6 h 18"/>
                <a:gd name="T4" fmla="*/ 0 w 1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4" name="Freeform 66"/>
            <p:cNvSpPr>
              <a:spLocks/>
            </p:cNvSpPr>
            <p:nvPr/>
          </p:nvSpPr>
          <p:spPr bwMode="auto">
            <a:xfrm>
              <a:off x="3451225" y="4330700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6 w 12"/>
                <a:gd name="T3" fmla="*/ 12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6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5" name="Freeform 67"/>
            <p:cNvSpPr>
              <a:spLocks/>
            </p:cNvSpPr>
            <p:nvPr/>
          </p:nvSpPr>
          <p:spPr bwMode="auto">
            <a:xfrm>
              <a:off x="3432175" y="4270375"/>
              <a:ext cx="9525" cy="38100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22 h 24"/>
                <a:gd name="T4" fmla="*/ 0 w 6"/>
                <a:gd name="T5" fmla="*/ 6 h 24"/>
                <a:gd name="T6" fmla="*/ 0 w 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6" y="22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6" name="Freeform 68"/>
            <p:cNvSpPr>
              <a:spLocks/>
            </p:cNvSpPr>
            <p:nvPr/>
          </p:nvSpPr>
          <p:spPr bwMode="auto">
            <a:xfrm>
              <a:off x="3429000" y="4206875"/>
              <a:ext cx="0" cy="38100"/>
            </a:xfrm>
            <a:custGeom>
              <a:avLst/>
              <a:gdLst>
                <a:gd name="T0" fmla="*/ 24 h 24"/>
                <a:gd name="T1" fmla="*/ 16 h 24"/>
                <a:gd name="T2" fmla="*/ 2 h 24"/>
                <a:gd name="T3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1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7" name="Freeform 69"/>
            <p:cNvSpPr>
              <a:spLocks/>
            </p:cNvSpPr>
            <p:nvPr/>
          </p:nvSpPr>
          <p:spPr bwMode="auto">
            <a:xfrm>
              <a:off x="3435350" y="4146550"/>
              <a:ext cx="9525" cy="34925"/>
            </a:xfrm>
            <a:custGeom>
              <a:avLst/>
              <a:gdLst>
                <a:gd name="T0" fmla="*/ 0 w 6"/>
                <a:gd name="T1" fmla="*/ 22 h 22"/>
                <a:gd name="T2" fmla="*/ 4 w 6"/>
                <a:gd name="T3" fmla="*/ 10 h 22"/>
                <a:gd name="T4" fmla="*/ 6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lnTo>
                    <a:pt x="4" y="10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8" name="Freeform 70"/>
            <p:cNvSpPr>
              <a:spLocks/>
            </p:cNvSpPr>
            <p:nvPr/>
          </p:nvSpPr>
          <p:spPr bwMode="auto">
            <a:xfrm>
              <a:off x="3457575" y="4092575"/>
              <a:ext cx="19050" cy="31750"/>
            </a:xfrm>
            <a:custGeom>
              <a:avLst/>
              <a:gdLst>
                <a:gd name="T0" fmla="*/ 0 w 12"/>
                <a:gd name="T1" fmla="*/ 20 h 20"/>
                <a:gd name="T2" fmla="*/ 2 w 12"/>
                <a:gd name="T3" fmla="*/ 14 h 20"/>
                <a:gd name="T4" fmla="*/ 12 w 12"/>
                <a:gd name="T5" fmla="*/ 0 h 20"/>
                <a:gd name="T6" fmla="*/ 12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2" y="1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79" name="Freeform 71"/>
            <p:cNvSpPr>
              <a:spLocks/>
            </p:cNvSpPr>
            <p:nvPr/>
          </p:nvSpPr>
          <p:spPr bwMode="auto">
            <a:xfrm>
              <a:off x="3492500" y="4044950"/>
              <a:ext cx="25400" cy="25400"/>
            </a:xfrm>
            <a:custGeom>
              <a:avLst/>
              <a:gdLst>
                <a:gd name="T0" fmla="*/ 0 w 16"/>
                <a:gd name="T1" fmla="*/ 16 h 16"/>
                <a:gd name="T2" fmla="*/ 12 w 16"/>
                <a:gd name="T3" fmla="*/ 4 h 16"/>
                <a:gd name="T4" fmla="*/ 16 w 1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2" y="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0" name="Freeform 72"/>
            <p:cNvSpPr>
              <a:spLocks/>
            </p:cNvSpPr>
            <p:nvPr/>
          </p:nvSpPr>
          <p:spPr bwMode="auto">
            <a:xfrm>
              <a:off x="3536950" y="4000500"/>
              <a:ext cx="28575" cy="25400"/>
            </a:xfrm>
            <a:custGeom>
              <a:avLst/>
              <a:gdLst>
                <a:gd name="T0" fmla="*/ 0 w 18"/>
                <a:gd name="T1" fmla="*/ 16 h 16"/>
                <a:gd name="T2" fmla="*/ 12 w 18"/>
                <a:gd name="T3" fmla="*/ 6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2" y="6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1" name="Freeform 73"/>
            <p:cNvSpPr>
              <a:spLocks/>
            </p:cNvSpPr>
            <p:nvPr/>
          </p:nvSpPr>
          <p:spPr bwMode="auto">
            <a:xfrm>
              <a:off x="3587750" y="3965575"/>
              <a:ext cx="28575" cy="22225"/>
            </a:xfrm>
            <a:custGeom>
              <a:avLst/>
              <a:gdLst>
                <a:gd name="T0" fmla="*/ 0 w 18"/>
                <a:gd name="T1" fmla="*/ 14 h 14"/>
                <a:gd name="T2" fmla="*/ 14 w 18"/>
                <a:gd name="T3" fmla="*/ 2 h 14"/>
                <a:gd name="T4" fmla="*/ 18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2" name="Freeform 74"/>
            <p:cNvSpPr>
              <a:spLocks/>
            </p:cNvSpPr>
            <p:nvPr/>
          </p:nvSpPr>
          <p:spPr bwMode="auto">
            <a:xfrm>
              <a:off x="3638550" y="3933825"/>
              <a:ext cx="34925" cy="19050"/>
            </a:xfrm>
            <a:custGeom>
              <a:avLst/>
              <a:gdLst>
                <a:gd name="T0" fmla="*/ 0 w 22"/>
                <a:gd name="T1" fmla="*/ 12 h 12"/>
                <a:gd name="T2" fmla="*/ 20 w 22"/>
                <a:gd name="T3" fmla="*/ 0 h 12"/>
                <a:gd name="T4" fmla="*/ 22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3" name="Line 75"/>
            <p:cNvSpPr>
              <a:spLocks noChangeShapeType="1"/>
            </p:cNvSpPr>
            <p:nvPr/>
          </p:nvSpPr>
          <p:spPr bwMode="auto">
            <a:xfrm flipV="1">
              <a:off x="3695700" y="3905250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4" name="Line 76"/>
            <p:cNvSpPr>
              <a:spLocks noChangeShapeType="1"/>
            </p:cNvSpPr>
            <p:nvPr/>
          </p:nvSpPr>
          <p:spPr bwMode="auto">
            <a:xfrm flipV="1">
              <a:off x="3752850" y="3879850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5" name="Freeform 77"/>
            <p:cNvSpPr>
              <a:spLocks/>
            </p:cNvSpPr>
            <p:nvPr/>
          </p:nvSpPr>
          <p:spPr bwMode="auto">
            <a:xfrm>
              <a:off x="3813175" y="3857625"/>
              <a:ext cx="34925" cy="12700"/>
            </a:xfrm>
            <a:custGeom>
              <a:avLst/>
              <a:gdLst>
                <a:gd name="T0" fmla="*/ 0 w 22"/>
                <a:gd name="T1" fmla="*/ 8 h 8"/>
                <a:gd name="T2" fmla="*/ 0 w 22"/>
                <a:gd name="T3" fmla="*/ 8 h 8"/>
                <a:gd name="T4" fmla="*/ 22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8"/>
                  </a:moveTo>
                  <a:lnTo>
                    <a:pt x="0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6" name="Freeform 78"/>
            <p:cNvSpPr>
              <a:spLocks/>
            </p:cNvSpPr>
            <p:nvPr/>
          </p:nvSpPr>
          <p:spPr bwMode="auto">
            <a:xfrm>
              <a:off x="3873500" y="3838575"/>
              <a:ext cx="34925" cy="12700"/>
            </a:xfrm>
            <a:custGeom>
              <a:avLst/>
              <a:gdLst>
                <a:gd name="T0" fmla="*/ 0 w 22"/>
                <a:gd name="T1" fmla="*/ 8 h 8"/>
                <a:gd name="T2" fmla="*/ 14 w 22"/>
                <a:gd name="T3" fmla="*/ 4 h 8"/>
                <a:gd name="T4" fmla="*/ 22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8"/>
                  </a:moveTo>
                  <a:lnTo>
                    <a:pt x="14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7" name="Line 79"/>
            <p:cNvSpPr>
              <a:spLocks noChangeShapeType="1"/>
            </p:cNvSpPr>
            <p:nvPr/>
          </p:nvSpPr>
          <p:spPr bwMode="auto">
            <a:xfrm flipV="1">
              <a:off x="3933825" y="3822700"/>
              <a:ext cx="34925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8" name="Line 80"/>
            <p:cNvSpPr>
              <a:spLocks noChangeShapeType="1"/>
            </p:cNvSpPr>
            <p:nvPr/>
          </p:nvSpPr>
          <p:spPr bwMode="auto">
            <a:xfrm flipV="1">
              <a:off x="3994150" y="3810000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9" name="Freeform 81"/>
            <p:cNvSpPr>
              <a:spLocks/>
            </p:cNvSpPr>
            <p:nvPr/>
          </p:nvSpPr>
          <p:spPr bwMode="auto">
            <a:xfrm>
              <a:off x="4057650" y="3797300"/>
              <a:ext cx="34925" cy="6350"/>
            </a:xfrm>
            <a:custGeom>
              <a:avLst/>
              <a:gdLst>
                <a:gd name="T0" fmla="*/ 0 w 22"/>
                <a:gd name="T1" fmla="*/ 4 h 4"/>
                <a:gd name="T2" fmla="*/ 10 w 22"/>
                <a:gd name="T3" fmla="*/ 2 h 4"/>
                <a:gd name="T4" fmla="*/ 22 w 2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lnTo>
                    <a:pt x="10" y="2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0" name="Line 82"/>
            <p:cNvSpPr>
              <a:spLocks noChangeShapeType="1"/>
            </p:cNvSpPr>
            <p:nvPr/>
          </p:nvSpPr>
          <p:spPr bwMode="auto">
            <a:xfrm flipV="1">
              <a:off x="4117975" y="378777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1" name="Line 83"/>
            <p:cNvSpPr>
              <a:spLocks noChangeShapeType="1"/>
            </p:cNvSpPr>
            <p:nvPr/>
          </p:nvSpPr>
          <p:spPr bwMode="auto">
            <a:xfrm flipV="1">
              <a:off x="4181475" y="3778250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2" name="Freeform 84"/>
            <p:cNvSpPr>
              <a:spLocks/>
            </p:cNvSpPr>
            <p:nvPr/>
          </p:nvSpPr>
          <p:spPr bwMode="auto">
            <a:xfrm>
              <a:off x="4244975" y="3771900"/>
              <a:ext cx="38100" cy="3175"/>
            </a:xfrm>
            <a:custGeom>
              <a:avLst/>
              <a:gdLst>
                <a:gd name="T0" fmla="*/ 0 w 24"/>
                <a:gd name="T1" fmla="*/ 2 h 2"/>
                <a:gd name="T2" fmla="*/ 18 w 24"/>
                <a:gd name="T3" fmla="*/ 0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18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3" name="Line 85"/>
            <p:cNvSpPr>
              <a:spLocks noChangeShapeType="1"/>
            </p:cNvSpPr>
            <p:nvPr/>
          </p:nvSpPr>
          <p:spPr bwMode="auto">
            <a:xfrm>
              <a:off x="4308475" y="37687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4" name="Freeform 86"/>
            <p:cNvSpPr>
              <a:spLocks/>
            </p:cNvSpPr>
            <p:nvPr/>
          </p:nvSpPr>
          <p:spPr bwMode="auto">
            <a:xfrm>
              <a:off x="4371975" y="3765550"/>
              <a:ext cx="38100" cy="0"/>
            </a:xfrm>
            <a:custGeom>
              <a:avLst/>
              <a:gdLst>
                <a:gd name="T0" fmla="*/ 0 w 24"/>
                <a:gd name="T1" fmla="*/ 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5" name="Line 87"/>
            <p:cNvSpPr>
              <a:spLocks noChangeShapeType="1"/>
            </p:cNvSpPr>
            <p:nvPr/>
          </p:nvSpPr>
          <p:spPr bwMode="auto">
            <a:xfrm flipV="1">
              <a:off x="4435475" y="376237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6" name="Line 88"/>
            <p:cNvSpPr>
              <a:spLocks noChangeShapeType="1"/>
            </p:cNvSpPr>
            <p:nvPr/>
          </p:nvSpPr>
          <p:spPr bwMode="auto">
            <a:xfrm>
              <a:off x="4498975" y="376237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7" name="Freeform 89"/>
            <p:cNvSpPr>
              <a:spLocks/>
            </p:cNvSpPr>
            <p:nvPr/>
          </p:nvSpPr>
          <p:spPr bwMode="auto">
            <a:xfrm>
              <a:off x="4562475" y="3765550"/>
              <a:ext cx="38100" cy="0"/>
            </a:xfrm>
            <a:custGeom>
              <a:avLst/>
              <a:gdLst>
                <a:gd name="T0" fmla="*/ 0 w 24"/>
                <a:gd name="T1" fmla="*/ 2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8" name="Line 90"/>
            <p:cNvSpPr>
              <a:spLocks noChangeShapeType="1"/>
            </p:cNvSpPr>
            <p:nvPr/>
          </p:nvSpPr>
          <p:spPr bwMode="auto">
            <a:xfrm>
              <a:off x="4625975" y="37687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99" name="Freeform 91"/>
            <p:cNvSpPr>
              <a:spLocks/>
            </p:cNvSpPr>
            <p:nvPr/>
          </p:nvSpPr>
          <p:spPr bwMode="auto">
            <a:xfrm>
              <a:off x="4689475" y="3771900"/>
              <a:ext cx="38100" cy="3175"/>
            </a:xfrm>
            <a:custGeom>
              <a:avLst/>
              <a:gdLst>
                <a:gd name="T0" fmla="*/ 0 w 24"/>
                <a:gd name="T1" fmla="*/ 0 h 2"/>
                <a:gd name="T2" fmla="*/ 6 w 24"/>
                <a:gd name="T3" fmla="*/ 0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6" y="0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0" name="Line 92"/>
            <p:cNvSpPr>
              <a:spLocks noChangeShapeType="1"/>
            </p:cNvSpPr>
            <p:nvPr/>
          </p:nvSpPr>
          <p:spPr bwMode="auto">
            <a:xfrm>
              <a:off x="4752975" y="377825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1" name="Line 93"/>
            <p:cNvSpPr>
              <a:spLocks noChangeShapeType="1"/>
            </p:cNvSpPr>
            <p:nvPr/>
          </p:nvSpPr>
          <p:spPr bwMode="auto">
            <a:xfrm>
              <a:off x="4813300" y="378777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2" name="Freeform 94"/>
            <p:cNvSpPr>
              <a:spLocks/>
            </p:cNvSpPr>
            <p:nvPr/>
          </p:nvSpPr>
          <p:spPr bwMode="auto">
            <a:xfrm>
              <a:off x="4876800" y="3797300"/>
              <a:ext cx="38100" cy="6350"/>
            </a:xfrm>
            <a:custGeom>
              <a:avLst/>
              <a:gdLst>
                <a:gd name="T0" fmla="*/ 0 w 24"/>
                <a:gd name="T1" fmla="*/ 0 h 4"/>
                <a:gd name="T2" fmla="*/ 14 w 24"/>
                <a:gd name="T3" fmla="*/ 2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14" y="2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3" name="Line 95"/>
            <p:cNvSpPr>
              <a:spLocks noChangeShapeType="1"/>
            </p:cNvSpPr>
            <p:nvPr/>
          </p:nvSpPr>
          <p:spPr bwMode="auto">
            <a:xfrm>
              <a:off x="4940300" y="3810000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4" name="Line 96"/>
            <p:cNvSpPr>
              <a:spLocks noChangeShapeType="1"/>
            </p:cNvSpPr>
            <p:nvPr/>
          </p:nvSpPr>
          <p:spPr bwMode="auto">
            <a:xfrm>
              <a:off x="5000625" y="3822700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5" name="Freeform 97"/>
            <p:cNvSpPr>
              <a:spLocks/>
            </p:cNvSpPr>
            <p:nvPr/>
          </p:nvSpPr>
          <p:spPr bwMode="auto">
            <a:xfrm>
              <a:off x="5064125" y="3838575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8 w 22"/>
                <a:gd name="T3" fmla="*/ 4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8" y="4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6" name="Freeform 98"/>
            <p:cNvSpPr>
              <a:spLocks/>
            </p:cNvSpPr>
            <p:nvPr/>
          </p:nvSpPr>
          <p:spPr bwMode="auto">
            <a:xfrm>
              <a:off x="5124450" y="3857625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22" y="8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7" name="Line 99"/>
            <p:cNvSpPr>
              <a:spLocks noChangeShapeType="1"/>
            </p:cNvSpPr>
            <p:nvPr/>
          </p:nvSpPr>
          <p:spPr bwMode="auto">
            <a:xfrm>
              <a:off x="5181600" y="3879850"/>
              <a:ext cx="38100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8" name="Line 100"/>
            <p:cNvSpPr>
              <a:spLocks noChangeShapeType="1"/>
            </p:cNvSpPr>
            <p:nvPr/>
          </p:nvSpPr>
          <p:spPr bwMode="auto">
            <a:xfrm>
              <a:off x="5241925" y="3905250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09" name="Freeform 101"/>
            <p:cNvSpPr>
              <a:spLocks/>
            </p:cNvSpPr>
            <p:nvPr/>
          </p:nvSpPr>
          <p:spPr bwMode="auto">
            <a:xfrm>
              <a:off x="5299075" y="3933825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2 w 20"/>
                <a:gd name="T3" fmla="*/ 0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2" y="0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0" name="Freeform 102"/>
            <p:cNvSpPr>
              <a:spLocks/>
            </p:cNvSpPr>
            <p:nvPr/>
          </p:nvSpPr>
          <p:spPr bwMode="auto">
            <a:xfrm>
              <a:off x="5353050" y="3965575"/>
              <a:ext cx="31750" cy="22225"/>
            </a:xfrm>
            <a:custGeom>
              <a:avLst/>
              <a:gdLst>
                <a:gd name="T0" fmla="*/ 0 w 20"/>
                <a:gd name="T1" fmla="*/ 0 h 14"/>
                <a:gd name="T2" fmla="*/ 6 w 20"/>
                <a:gd name="T3" fmla="*/ 2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6" y="2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1" name="Freeform 103"/>
            <p:cNvSpPr>
              <a:spLocks/>
            </p:cNvSpPr>
            <p:nvPr/>
          </p:nvSpPr>
          <p:spPr bwMode="auto">
            <a:xfrm>
              <a:off x="5403850" y="4000500"/>
              <a:ext cx="31750" cy="25400"/>
            </a:xfrm>
            <a:custGeom>
              <a:avLst/>
              <a:gdLst>
                <a:gd name="T0" fmla="*/ 0 w 20"/>
                <a:gd name="T1" fmla="*/ 0 h 16"/>
                <a:gd name="T2" fmla="*/ 8 w 20"/>
                <a:gd name="T3" fmla="*/ 6 h 16"/>
                <a:gd name="T4" fmla="*/ 2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lnTo>
                    <a:pt x="8" y="6"/>
                  </a:lnTo>
                  <a:lnTo>
                    <a:pt x="2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2" name="Freeform 104"/>
            <p:cNvSpPr>
              <a:spLocks/>
            </p:cNvSpPr>
            <p:nvPr/>
          </p:nvSpPr>
          <p:spPr bwMode="auto">
            <a:xfrm>
              <a:off x="5451475" y="4041775"/>
              <a:ext cx="28575" cy="28575"/>
            </a:xfrm>
            <a:custGeom>
              <a:avLst/>
              <a:gdLst>
                <a:gd name="T0" fmla="*/ 0 w 18"/>
                <a:gd name="T1" fmla="*/ 0 h 18"/>
                <a:gd name="T2" fmla="*/ 6 w 18"/>
                <a:gd name="T3" fmla="*/ 6 h 18"/>
                <a:gd name="T4" fmla="*/ 18 w 1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lnTo>
                    <a:pt x="6" y="6"/>
                  </a:lnTo>
                  <a:lnTo>
                    <a:pt x="18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3" name="Freeform 105"/>
            <p:cNvSpPr>
              <a:spLocks/>
            </p:cNvSpPr>
            <p:nvPr/>
          </p:nvSpPr>
          <p:spPr bwMode="auto">
            <a:xfrm>
              <a:off x="5495925" y="4092575"/>
              <a:ext cx="19050" cy="31750"/>
            </a:xfrm>
            <a:custGeom>
              <a:avLst/>
              <a:gdLst>
                <a:gd name="T0" fmla="*/ 0 w 12"/>
                <a:gd name="T1" fmla="*/ 0 h 20"/>
                <a:gd name="T2" fmla="*/ 0 w 12"/>
                <a:gd name="T3" fmla="*/ 0 h 20"/>
                <a:gd name="T4" fmla="*/ 10 w 12"/>
                <a:gd name="T5" fmla="*/ 14 h 20"/>
                <a:gd name="T6" fmla="*/ 12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2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4" name="Freeform 106"/>
            <p:cNvSpPr>
              <a:spLocks/>
            </p:cNvSpPr>
            <p:nvPr/>
          </p:nvSpPr>
          <p:spPr bwMode="auto">
            <a:xfrm>
              <a:off x="5524500" y="4146550"/>
              <a:ext cx="12700" cy="34925"/>
            </a:xfrm>
            <a:custGeom>
              <a:avLst/>
              <a:gdLst>
                <a:gd name="T0" fmla="*/ 0 w 8"/>
                <a:gd name="T1" fmla="*/ 0 h 22"/>
                <a:gd name="T2" fmla="*/ 4 w 8"/>
                <a:gd name="T3" fmla="*/ 10 h 22"/>
                <a:gd name="T4" fmla="*/ 8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lnTo>
                    <a:pt x="4" y="10"/>
                  </a:lnTo>
                  <a:lnTo>
                    <a:pt x="8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5" name="Freeform 107"/>
            <p:cNvSpPr>
              <a:spLocks/>
            </p:cNvSpPr>
            <p:nvPr/>
          </p:nvSpPr>
          <p:spPr bwMode="auto">
            <a:xfrm>
              <a:off x="5543550" y="4206875"/>
              <a:ext cx="0" cy="25400"/>
            </a:xfrm>
            <a:custGeom>
              <a:avLst/>
              <a:gdLst>
                <a:gd name="T0" fmla="*/ 0 h 16"/>
                <a:gd name="T1" fmla="*/ 2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2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6" name="Line 108"/>
            <p:cNvSpPr>
              <a:spLocks noChangeShapeType="1"/>
            </p:cNvSpPr>
            <p:nvPr/>
          </p:nvSpPr>
          <p:spPr bwMode="auto">
            <a:xfrm flipV="1">
              <a:off x="3470275" y="40703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7" name="Line 109"/>
            <p:cNvSpPr>
              <a:spLocks noChangeShapeType="1"/>
            </p:cNvSpPr>
            <p:nvPr/>
          </p:nvSpPr>
          <p:spPr bwMode="auto">
            <a:xfrm flipV="1">
              <a:off x="3508375" y="40195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8" name="Line 110"/>
            <p:cNvSpPr>
              <a:spLocks noChangeShapeType="1"/>
            </p:cNvSpPr>
            <p:nvPr/>
          </p:nvSpPr>
          <p:spPr bwMode="auto">
            <a:xfrm flipV="1">
              <a:off x="3546475" y="39687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19" name="Line 111"/>
            <p:cNvSpPr>
              <a:spLocks noChangeShapeType="1"/>
            </p:cNvSpPr>
            <p:nvPr/>
          </p:nvSpPr>
          <p:spPr bwMode="auto">
            <a:xfrm flipV="1">
              <a:off x="3584575" y="39179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0" name="Line 112"/>
            <p:cNvSpPr>
              <a:spLocks noChangeShapeType="1"/>
            </p:cNvSpPr>
            <p:nvPr/>
          </p:nvSpPr>
          <p:spPr bwMode="auto">
            <a:xfrm flipV="1">
              <a:off x="3622675" y="387032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1" name="Line 113"/>
            <p:cNvSpPr>
              <a:spLocks noChangeShapeType="1"/>
            </p:cNvSpPr>
            <p:nvPr/>
          </p:nvSpPr>
          <p:spPr bwMode="auto">
            <a:xfrm flipV="1">
              <a:off x="3663950" y="38195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2" name="Line 114"/>
            <p:cNvSpPr>
              <a:spLocks noChangeShapeType="1"/>
            </p:cNvSpPr>
            <p:nvPr/>
          </p:nvSpPr>
          <p:spPr bwMode="auto">
            <a:xfrm flipV="1">
              <a:off x="3702050" y="37687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3" name="Line 115"/>
            <p:cNvSpPr>
              <a:spLocks noChangeShapeType="1"/>
            </p:cNvSpPr>
            <p:nvPr/>
          </p:nvSpPr>
          <p:spPr bwMode="auto">
            <a:xfrm flipV="1">
              <a:off x="3740150" y="37179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4" name="Line 116"/>
            <p:cNvSpPr>
              <a:spLocks noChangeShapeType="1"/>
            </p:cNvSpPr>
            <p:nvPr/>
          </p:nvSpPr>
          <p:spPr bwMode="auto">
            <a:xfrm flipV="1">
              <a:off x="3778250" y="36671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5" name="Line 117"/>
            <p:cNvSpPr>
              <a:spLocks noChangeShapeType="1"/>
            </p:cNvSpPr>
            <p:nvPr/>
          </p:nvSpPr>
          <p:spPr bwMode="auto">
            <a:xfrm flipV="1">
              <a:off x="3816350" y="361632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6" name="Line 118"/>
            <p:cNvSpPr>
              <a:spLocks noChangeShapeType="1"/>
            </p:cNvSpPr>
            <p:nvPr/>
          </p:nvSpPr>
          <p:spPr bwMode="auto">
            <a:xfrm flipV="1">
              <a:off x="3854450" y="356552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7" name="Line 119"/>
            <p:cNvSpPr>
              <a:spLocks noChangeShapeType="1"/>
            </p:cNvSpPr>
            <p:nvPr/>
          </p:nvSpPr>
          <p:spPr bwMode="auto">
            <a:xfrm flipV="1">
              <a:off x="3895725" y="35147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8" name="Line 120"/>
            <p:cNvSpPr>
              <a:spLocks noChangeShapeType="1"/>
            </p:cNvSpPr>
            <p:nvPr/>
          </p:nvSpPr>
          <p:spPr bwMode="auto">
            <a:xfrm flipV="1">
              <a:off x="3933825" y="34639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29" name="Line 121"/>
            <p:cNvSpPr>
              <a:spLocks noChangeShapeType="1"/>
            </p:cNvSpPr>
            <p:nvPr/>
          </p:nvSpPr>
          <p:spPr bwMode="auto">
            <a:xfrm flipV="1">
              <a:off x="3971925" y="34163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0" name="Line 122"/>
            <p:cNvSpPr>
              <a:spLocks noChangeShapeType="1"/>
            </p:cNvSpPr>
            <p:nvPr/>
          </p:nvSpPr>
          <p:spPr bwMode="auto">
            <a:xfrm flipV="1">
              <a:off x="4010025" y="33655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1" name="Line 123"/>
            <p:cNvSpPr>
              <a:spLocks noChangeShapeType="1"/>
            </p:cNvSpPr>
            <p:nvPr/>
          </p:nvSpPr>
          <p:spPr bwMode="auto">
            <a:xfrm flipV="1">
              <a:off x="4048125" y="33147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2" name="Line 124"/>
            <p:cNvSpPr>
              <a:spLocks noChangeShapeType="1"/>
            </p:cNvSpPr>
            <p:nvPr/>
          </p:nvSpPr>
          <p:spPr bwMode="auto">
            <a:xfrm flipV="1">
              <a:off x="4086225" y="326390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3" name="Line 125"/>
            <p:cNvSpPr>
              <a:spLocks noChangeShapeType="1"/>
            </p:cNvSpPr>
            <p:nvPr/>
          </p:nvSpPr>
          <p:spPr bwMode="auto">
            <a:xfrm flipV="1">
              <a:off x="4124325" y="321310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4" name="Line 126"/>
            <p:cNvSpPr>
              <a:spLocks noChangeShapeType="1"/>
            </p:cNvSpPr>
            <p:nvPr/>
          </p:nvSpPr>
          <p:spPr bwMode="auto">
            <a:xfrm flipV="1">
              <a:off x="4165600" y="31623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5" name="Line 127"/>
            <p:cNvSpPr>
              <a:spLocks noChangeShapeType="1"/>
            </p:cNvSpPr>
            <p:nvPr/>
          </p:nvSpPr>
          <p:spPr bwMode="auto">
            <a:xfrm flipV="1">
              <a:off x="4203700" y="31115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6" name="Line 128"/>
            <p:cNvSpPr>
              <a:spLocks noChangeShapeType="1"/>
            </p:cNvSpPr>
            <p:nvPr/>
          </p:nvSpPr>
          <p:spPr bwMode="auto">
            <a:xfrm flipV="1">
              <a:off x="4241800" y="30607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7" name="Line 129"/>
            <p:cNvSpPr>
              <a:spLocks noChangeShapeType="1"/>
            </p:cNvSpPr>
            <p:nvPr/>
          </p:nvSpPr>
          <p:spPr bwMode="auto">
            <a:xfrm flipV="1">
              <a:off x="4279900" y="30099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8" name="Line 130"/>
            <p:cNvSpPr>
              <a:spLocks noChangeShapeType="1"/>
            </p:cNvSpPr>
            <p:nvPr/>
          </p:nvSpPr>
          <p:spPr bwMode="auto">
            <a:xfrm flipV="1">
              <a:off x="4318000" y="29622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39" name="Line 131"/>
            <p:cNvSpPr>
              <a:spLocks noChangeShapeType="1"/>
            </p:cNvSpPr>
            <p:nvPr/>
          </p:nvSpPr>
          <p:spPr bwMode="auto">
            <a:xfrm flipV="1">
              <a:off x="4356100" y="29114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0" name="Line 132"/>
            <p:cNvSpPr>
              <a:spLocks noChangeShapeType="1"/>
            </p:cNvSpPr>
            <p:nvPr/>
          </p:nvSpPr>
          <p:spPr bwMode="auto">
            <a:xfrm flipV="1">
              <a:off x="4397375" y="286067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1" name="Line 133"/>
            <p:cNvSpPr>
              <a:spLocks noChangeShapeType="1"/>
            </p:cNvSpPr>
            <p:nvPr/>
          </p:nvSpPr>
          <p:spPr bwMode="auto">
            <a:xfrm flipH="1" flipV="1">
              <a:off x="5457825" y="40386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2" name="Line 134"/>
            <p:cNvSpPr>
              <a:spLocks noChangeShapeType="1"/>
            </p:cNvSpPr>
            <p:nvPr/>
          </p:nvSpPr>
          <p:spPr bwMode="auto">
            <a:xfrm flipH="1" flipV="1">
              <a:off x="5419725" y="39878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3" name="Line 135"/>
            <p:cNvSpPr>
              <a:spLocks noChangeShapeType="1"/>
            </p:cNvSpPr>
            <p:nvPr/>
          </p:nvSpPr>
          <p:spPr bwMode="auto">
            <a:xfrm flipH="1" flipV="1">
              <a:off x="5378450" y="39401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4" name="Line 136"/>
            <p:cNvSpPr>
              <a:spLocks noChangeShapeType="1"/>
            </p:cNvSpPr>
            <p:nvPr/>
          </p:nvSpPr>
          <p:spPr bwMode="auto">
            <a:xfrm flipH="1" flipV="1">
              <a:off x="5340350" y="38893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5" name="Line 137"/>
            <p:cNvSpPr>
              <a:spLocks noChangeShapeType="1"/>
            </p:cNvSpPr>
            <p:nvPr/>
          </p:nvSpPr>
          <p:spPr bwMode="auto">
            <a:xfrm flipH="1" flipV="1">
              <a:off x="5302250" y="383857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6" name="Line 138"/>
            <p:cNvSpPr>
              <a:spLocks noChangeShapeType="1"/>
            </p:cNvSpPr>
            <p:nvPr/>
          </p:nvSpPr>
          <p:spPr bwMode="auto">
            <a:xfrm flipH="1" flipV="1">
              <a:off x="5264150" y="37877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7" name="Line 139"/>
            <p:cNvSpPr>
              <a:spLocks noChangeShapeType="1"/>
            </p:cNvSpPr>
            <p:nvPr/>
          </p:nvSpPr>
          <p:spPr bwMode="auto">
            <a:xfrm flipH="1" flipV="1">
              <a:off x="5226050" y="37369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8" name="Line 140"/>
            <p:cNvSpPr>
              <a:spLocks noChangeShapeType="1"/>
            </p:cNvSpPr>
            <p:nvPr/>
          </p:nvSpPr>
          <p:spPr bwMode="auto">
            <a:xfrm flipH="1" flipV="1">
              <a:off x="5184775" y="368617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9" name="Line 141"/>
            <p:cNvSpPr>
              <a:spLocks noChangeShapeType="1"/>
            </p:cNvSpPr>
            <p:nvPr/>
          </p:nvSpPr>
          <p:spPr bwMode="auto">
            <a:xfrm flipH="1" flipV="1">
              <a:off x="5146675" y="363537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0" name="Line 142"/>
            <p:cNvSpPr>
              <a:spLocks noChangeShapeType="1"/>
            </p:cNvSpPr>
            <p:nvPr/>
          </p:nvSpPr>
          <p:spPr bwMode="auto">
            <a:xfrm flipH="1" flipV="1">
              <a:off x="5108575" y="35877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1" name="Line 143"/>
            <p:cNvSpPr>
              <a:spLocks noChangeShapeType="1"/>
            </p:cNvSpPr>
            <p:nvPr/>
          </p:nvSpPr>
          <p:spPr bwMode="auto">
            <a:xfrm flipH="1" flipV="1">
              <a:off x="5070475" y="35369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2" name="Line 144"/>
            <p:cNvSpPr>
              <a:spLocks noChangeShapeType="1"/>
            </p:cNvSpPr>
            <p:nvPr/>
          </p:nvSpPr>
          <p:spPr bwMode="auto">
            <a:xfrm flipH="1" flipV="1">
              <a:off x="5032375" y="34861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3" name="Line 145"/>
            <p:cNvSpPr>
              <a:spLocks noChangeShapeType="1"/>
            </p:cNvSpPr>
            <p:nvPr/>
          </p:nvSpPr>
          <p:spPr bwMode="auto">
            <a:xfrm flipH="1" flipV="1">
              <a:off x="4991100" y="34353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4" name="Line 146"/>
            <p:cNvSpPr>
              <a:spLocks noChangeShapeType="1"/>
            </p:cNvSpPr>
            <p:nvPr/>
          </p:nvSpPr>
          <p:spPr bwMode="auto">
            <a:xfrm flipH="1" flipV="1">
              <a:off x="4953000" y="33845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5" name="Line 147"/>
            <p:cNvSpPr>
              <a:spLocks noChangeShapeType="1"/>
            </p:cNvSpPr>
            <p:nvPr/>
          </p:nvSpPr>
          <p:spPr bwMode="auto">
            <a:xfrm flipH="1" flipV="1">
              <a:off x="4914900" y="33337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6" name="Line 148"/>
            <p:cNvSpPr>
              <a:spLocks noChangeShapeType="1"/>
            </p:cNvSpPr>
            <p:nvPr/>
          </p:nvSpPr>
          <p:spPr bwMode="auto">
            <a:xfrm flipH="1" flipV="1">
              <a:off x="4876800" y="32829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7" name="Line 149"/>
            <p:cNvSpPr>
              <a:spLocks noChangeShapeType="1"/>
            </p:cNvSpPr>
            <p:nvPr/>
          </p:nvSpPr>
          <p:spPr bwMode="auto">
            <a:xfrm flipH="1" flipV="1">
              <a:off x="4838700" y="32353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8" name="Line 150"/>
            <p:cNvSpPr>
              <a:spLocks noChangeShapeType="1"/>
            </p:cNvSpPr>
            <p:nvPr/>
          </p:nvSpPr>
          <p:spPr bwMode="auto">
            <a:xfrm flipH="1" flipV="1">
              <a:off x="4800600" y="31845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59" name="Line 151"/>
            <p:cNvSpPr>
              <a:spLocks noChangeShapeType="1"/>
            </p:cNvSpPr>
            <p:nvPr/>
          </p:nvSpPr>
          <p:spPr bwMode="auto">
            <a:xfrm flipH="1" flipV="1">
              <a:off x="4759325" y="313372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0" name="Line 152"/>
            <p:cNvSpPr>
              <a:spLocks noChangeShapeType="1"/>
            </p:cNvSpPr>
            <p:nvPr/>
          </p:nvSpPr>
          <p:spPr bwMode="auto">
            <a:xfrm flipH="1" flipV="1">
              <a:off x="4721225" y="30829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1" name="Line 153"/>
            <p:cNvSpPr>
              <a:spLocks noChangeShapeType="1"/>
            </p:cNvSpPr>
            <p:nvPr/>
          </p:nvSpPr>
          <p:spPr bwMode="auto">
            <a:xfrm flipH="1" flipV="1">
              <a:off x="4683125" y="30321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2" name="Line 154"/>
            <p:cNvSpPr>
              <a:spLocks noChangeShapeType="1"/>
            </p:cNvSpPr>
            <p:nvPr/>
          </p:nvSpPr>
          <p:spPr bwMode="auto">
            <a:xfrm flipH="1" flipV="1">
              <a:off x="4645025" y="29813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3" name="Line 155"/>
            <p:cNvSpPr>
              <a:spLocks noChangeShapeType="1"/>
            </p:cNvSpPr>
            <p:nvPr/>
          </p:nvSpPr>
          <p:spPr bwMode="auto">
            <a:xfrm flipH="1" flipV="1">
              <a:off x="4606925" y="29305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4" name="Line 156"/>
            <p:cNvSpPr>
              <a:spLocks noChangeShapeType="1"/>
            </p:cNvSpPr>
            <p:nvPr/>
          </p:nvSpPr>
          <p:spPr bwMode="auto">
            <a:xfrm flipH="1" flipV="1">
              <a:off x="4565650" y="288290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8589" name="Picture 15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4220825" y="2714625"/>
              <a:ext cx="527724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65" name="Line 158"/>
            <p:cNvSpPr>
              <a:spLocks noChangeShapeType="1"/>
            </p:cNvSpPr>
            <p:nvPr/>
          </p:nvSpPr>
          <p:spPr bwMode="auto">
            <a:xfrm>
              <a:off x="4518025" y="3133725"/>
              <a:ext cx="0" cy="76835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6" name="Freeform 159"/>
            <p:cNvSpPr>
              <a:spLocks/>
            </p:cNvSpPr>
            <p:nvPr/>
          </p:nvSpPr>
          <p:spPr bwMode="auto">
            <a:xfrm>
              <a:off x="4473575" y="3870325"/>
              <a:ext cx="85725" cy="107950"/>
            </a:xfrm>
            <a:custGeom>
              <a:avLst/>
              <a:gdLst>
                <a:gd name="T0" fmla="*/ 28 w 54"/>
                <a:gd name="T1" fmla="*/ 68 h 68"/>
                <a:gd name="T2" fmla="*/ 0 w 54"/>
                <a:gd name="T3" fmla="*/ 0 h 68"/>
                <a:gd name="T4" fmla="*/ 28 w 54"/>
                <a:gd name="T5" fmla="*/ 16 h 68"/>
                <a:gd name="T6" fmla="*/ 54 w 54"/>
                <a:gd name="T7" fmla="*/ 0 h 68"/>
                <a:gd name="T8" fmla="*/ 28 w 5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28" y="68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4" y="0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7" name="Freeform 160"/>
            <p:cNvSpPr>
              <a:spLocks/>
            </p:cNvSpPr>
            <p:nvPr/>
          </p:nvSpPr>
          <p:spPr bwMode="auto">
            <a:xfrm>
              <a:off x="4473575" y="3870325"/>
              <a:ext cx="85725" cy="107950"/>
            </a:xfrm>
            <a:custGeom>
              <a:avLst/>
              <a:gdLst>
                <a:gd name="T0" fmla="*/ 28 w 54"/>
                <a:gd name="T1" fmla="*/ 68 h 68"/>
                <a:gd name="T2" fmla="*/ 0 w 54"/>
                <a:gd name="T3" fmla="*/ 0 h 68"/>
                <a:gd name="T4" fmla="*/ 28 w 54"/>
                <a:gd name="T5" fmla="*/ 16 h 68"/>
                <a:gd name="T6" fmla="*/ 54 w 54"/>
                <a:gd name="T7" fmla="*/ 0 h 68"/>
                <a:gd name="T8" fmla="*/ 28 w 5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28" y="68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4" y="0"/>
                  </a:lnTo>
                  <a:lnTo>
                    <a:pt x="28" y="6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8" name="Freeform 161"/>
            <p:cNvSpPr>
              <a:spLocks/>
            </p:cNvSpPr>
            <p:nvPr/>
          </p:nvSpPr>
          <p:spPr bwMode="auto">
            <a:xfrm>
              <a:off x="4473575" y="3057525"/>
              <a:ext cx="85725" cy="107950"/>
            </a:xfrm>
            <a:custGeom>
              <a:avLst/>
              <a:gdLst>
                <a:gd name="T0" fmla="*/ 28 w 54"/>
                <a:gd name="T1" fmla="*/ 0 h 68"/>
                <a:gd name="T2" fmla="*/ 54 w 54"/>
                <a:gd name="T3" fmla="*/ 68 h 68"/>
                <a:gd name="T4" fmla="*/ 28 w 54"/>
                <a:gd name="T5" fmla="*/ 52 h 68"/>
                <a:gd name="T6" fmla="*/ 0 w 54"/>
                <a:gd name="T7" fmla="*/ 68 h 68"/>
                <a:gd name="T8" fmla="*/ 28 w 5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28" y="0"/>
                  </a:moveTo>
                  <a:lnTo>
                    <a:pt x="54" y="68"/>
                  </a:lnTo>
                  <a:lnTo>
                    <a:pt x="28" y="52"/>
                  </a:lnTo>
                  <a:lnTo>
                    <a:pt x="0" y="6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69" name="Freeform 162"/>
            <p:cNvSpPr>
              <a:spLocks/>
            </p:cNvSpPr>
            <p:nvPr/>
          </p:nvSpPr>
          <p:spPr bwMode="auto">
            <a:xfrm>
              <a:off x="4473575" y="3057525"/>
              <a:ext cx="85725" cy="107950"/>
            </a:xfrm>
            <a:custGeom>
              <a:avLst/>
              <a:gdLst>
                <a:gd name="T0" fmla="*/ 28 w 54"/>
                <a:gd name="T1" fmla="*/ 0 h 68"/>
                <a:gd name="T2" fmla="*/ 54 w 54"/>
                <a:gd name="T3" fmla="*/ 68 h 68"/>
                <a:gd name="T4" fmla="*/ 28 w 54"/>
                <a:gd name="T5" fmla="*/ 52 h 68"/>
                <a:gd name="T6" fmla="*/ 0 w 54"/>
                <a:gd name="T7" fmla="*/ 68 h 68"/>
                <a:gd name="T8" fmla="*/ 28 w 5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8">
                  <a:moveTo>
                    <a:pt x="28" y="0"/>
                  </a:moveTo>
                  <a:lnTo>
                    <a:pt x="54" y="68"/>
                  </a:lnTo>
                  <a:lnTo>
                    <a:pt x="28" y="52"/>
                  </a:lnTo>
                  <a:lnTo>
                    <a:pt x="0" y="68"/>
                  </a:lnTo>
                  <a:lnTo>
                    <a:pt x="2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70" name="Rectangle 163"/>
            <p:cNvSpPr>
              <a:spLocks noChangeArrowheads="1"/>
            </p:cNvSpPr>
            <p:nvPr/>
          </p:nvSpPr>
          <p:spPr bwMode="auto">
            <a:xfrm>
              <a:off x="4429125" y="3368675"/>
              <a:ext cx="962025" cy="193675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71" name="Rectangle 164"/>
            <p:cNvSpPr>
              <a:spLocks noChangeArrowheads="1"/>
            </p:cNvSpPr>
            <p:nvPr/>
          </p:nvSpPr>
          <p:spPr bwMode="auto">
            <a:xfrm>
              <a:off x="4429125" y="3368675"/>
              <a:ext cx="962025" cy="193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72" name="Rectangle 165"/>
            <p:cNvSpPr>
              <a:spLocks noChangeArrowheads="1"/>
            </p:cNvSpPr>
            <p:nvPr/>
          </p:nvSpPr>
          <p:spPr bwMode="auto">
            <a:xfrm>
              <a:off x="4604808" y="3414216"/>
              <a:ext cx="610658" cy="102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« </a:t>
              </a:r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Think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 global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7047082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EXEMPLE DE TABLEAU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UN TABLEAU DE CHIFFRES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51323" name="Groupe 51322"/>
          <p:cNvGrpSpPr/>
          <p:nvPr/>
        </p:nvGrpSpPr>
        <p:grpSpPr>
          <a:xfrm>
            <a:off x="1979712" y="2852936"/>
            <a:ext cx="5857875" cy="1984375"/>
            <a:chOff x="1979712" y="2852936"/>
            <a:chExt cx="5857875" cy="19843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1979712" y="2852936"/>
              <a:ext cx="5857875" cy="1984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3674368" y="2856905"/>
              <a:ext cx="2627313" cy="197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6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3674368" y="2856905"/>
              <a:ext cx="2627313" cy="1976438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6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674368" y="2856905"/>
              <a:ext cx="2627313" cy="1976438"/>
            </a:xfrm>
            <a:custGeom>
              <a:avLst/>
              <a:gdLst>
                <a:gd name="T0" fmla="*/ 1172 w 1324"/>
                <a:gd name="T1" fmla="*/ 0 h 996"/>
                <a:gd name="T2" fmla="*/ 0 w 1324"/>
                <a:gd name="T3" fmla="*/ 0 h 996"/>
                <a:gd name="T4" fmla="*/ 0 w 1324"/>
                <a:gd name="T5" fmla="*/ 154 h 996"/>
                <a:gd name="T6" fmla="*/ 1172 w 1324"/>
                <a:gd name="T7" fmla="*/ 154 h 996"/>
                <a:gd name="T8" fmla="*/ 1172 w 1324"/>
                <a:gd name="T9" fmla="*/ 996 h 996"/>
                <a:gd name="T10" fmla="*/ 1324 w 1324"/>
                <a:gd name="T11" fmla="*/ 996 h 996"/>
                <a:gd name="T12" fmla="*/ 1324 w 1324"/>
                <a:gd name="T13" fmla="*/ 0 h 996"/>
                <a:gd name="T14" fmla="*/ 1172 w 1324"/>
                <a:gd name="T1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4" h="996">
                  <a:moveTo>
                    <a:pt x="1172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1172" y="154"/>
                  </a:lnTo>
                  <a:lnTo>
                    <a:pt x="1172" y="996"/>
                  </a:lnTo>
                  <a:lnTo>
                    <a:pt x="1324" y="996"/>
                  </a:lnTo>
                  <a:lnTo>
                    <a:pt x="1324" y="0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6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674368" y="2856905"/>
              <a:ext cx="2627313" cy="1976438"/>
            </a:xfrm>
            <a:custGeom>
              <a:avLst/>
              <a:gdLst>
                <a:gd name="T0" fmla="*/ 1172 w 1324"/>
                <a:gd name="T1" fmla="*/ 0 h 996"/>
                <a:gd name="T2" fmla="*/ 0 w 1324"/>
                <a:gd name="T3" fmla="*/ 0 h 996"/>
                <a:gd name="T4" fmla="*/ 0 w 1324"/>
                <a:gd name="T5" fmla="*/ 154 h 996"/>
                <a:gd name="T6" fmla="*/ 1172 w 1324"/>
                <a:gd name="T7" fmla="*/ 154 h 996"/>
                <a:gd name="T8" fmla="*/ 1172 w 1324"/>
                <a:gd name="T9" fmla="*/ 996 h 996"/>
                <a:gd name="T10" fmla="*/ 1324 w 1324"/>
                <a:gd name="T11" fmla="*/ 996 h 996"/>
                <a:gd name="T12" fmla="*/ 1324 w 1324"/>
                <a:gd name="T13" fmla="*/ 0 h 996"/>
                <a:gd name="T14" fmla="*/ 1172 w 1324"/>
                <a:gd name="T1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4" h="996">
                  <a:moveTo>
                    <a:pt x="1172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1172" y="154"/>
                  </a:lnTo>
                  <a:lnTo>
                    <a:pt x="1172" y="996"/>
                  </a:lnTo>
                  <a:lnTo>
                    <a:pt x="1324" y="996"/>
                  </a:lnTo>
                  <a:lnTo>
                    <a:pt x="1324" y="0"/>
                  </a:lnTo>
                  <a:lnTo>
                    <a:pt x="11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6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674368" y="2856905"/>
              <a:ext cx="2627313" cy="1976438"/>
            </a:xfrm>
            <a:custGeom>
              <a:avLst/>
              <a:gdLst>
                <a:gd name="T0" fmla="*/ 1172 w 1324"/>
                <a:gd name="T1" fmla="*/ 0 h 996"/>
                <a:gd name="T2" fmla="*/ 0 w 1324"/>
                <a:gd name="T3" fmla="*/ 0 h 996"/>
                <a:gd name="T4" fmla="*/ 0 w 1324"/>
                <a:gd name="T5" fmla="*/ 154 h 996"/>
                <a:gd name="T6" fmla="*/ 1172 w 1324"/>
                <a:gd name="T7" fmla="*/ 154 h 996"/>
                <a:gd name="T8" fmla="*/ 1172 w 1324"/>
                <a:gd name="T9" fmla="*/ 996 h 996"/>
                <a:gd name="T10" fmla="*/ 1324 w 1324"/>
                <a:gd name="T11" fmla="*/ 996 h 996"/>
                <a:gd name="T12" fmla="*/ 1324 w 1324"/>
                <a:gd name="T13" fmla="*/ 0 h 996"/>
                <a:gd name="T14" fmla="*/ 1172 w 1324"/>
                <a:gd name="T1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4" h="996">
                  <a:moveTo>
                    <a:pt x="1172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1172" y="154"/>
                  </a:lnTo>
                  <a:lnTo>
                    <a:pt x="1172" y="996"/>
                  </a:lnTo>
                  <a:lnTo>
                    <a:pt x="1324" y="996"/>
                  </a:lnTo>
                  <a:lnTo>
                    <a:pt x="1324" y="0"/>
                  </a:lnTo>
                  <a:lnTo>
                    <a:pt x="117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6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auto">
            <a:xfrm>
              <a:off x="3813275" y="3265686"/>
              <a:ext cx="329406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>
              <a:off x="3813275" y="4718249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auto">
            <a:xfrm>
              <a:off x="3813275" y="3265686"/>
              <a:ext cx="0" cy="218281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5869087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>
              <a:off x="4142681" y="3265686"/>
              <a:ext cx="1726406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>
              <a:off x="3813275" y="3483967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>
              <a:off x="3813275" y="3483967"/>
              <a:ext cx="0" cy="1234281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>
              <a:off x="4142681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4487962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>
              <a:off x="4833243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5174556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5523806" y="3265686"/>
              <a:ext cx="0" cy="1452563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>
              <a:off x="3813275" y="3606999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>
              <a:off x="3813275" y="3726061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0" name="Line 25"/>
            <p:cNvSpPr>
              <a:spLocks noChangeShapeType="1"/>
            </p:cNvSpPr>
            <p:nvPr/>
          </p:nvSpPr>
          <p:spPr bwMode="auto">
            <a:xfrm>
              <a:off x="3813275" y="3849092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1" name="Line 26"/>
            <p:cNvSpPr>
              <a:spLocks noChangeShapeType="1"/>
            </p:cNvSpPr>
            <p:nvPr/>
          </p:nvSpPr>
          <p:spPr bwMode="auto">
            <a:xfrm>
              <a:off x="3813275" y="3972124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3" name="Line 27"/>
            <p:cNvSpPr>
              <a:spLocks noChangeShapeType="1"/>
            </p:cNvSpPr>
            <p:nvPr/>
          </p:nvSpPr>
          <p:spPr bwMode="auto">
            <a:xfrm>
              <a:off x="3813275" y="4099124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4" name="Line 28"/>
            <p:cNvSpPr>
              <a:spLocks noChangeShapeType="1"/>
            </p:cNvSpPr>
            <p:nvPr/>
          </p:nvSpPr>
          <p:spPr bwMode="auto">
            <a:xfrm>
              <a:off x="3813275" y="4222155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5" name="Line 29"/>
            <p:cNvSpPr>
              <a:spLocks noChangeShapeType="1"/>
            </p:cNvSpPr>
            <p:nvPr/>
          </p:nvSpPr>
          <p:spPr bwMode="auto">
            <a:xfrm>
              <a:off x="3813275" y="4345186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6" name="Line 30"/>
            <p:cNvSpPr>
              <a:spLocks noChangeShapeType="1"/>
            </p:cNvSpPr>
            <p:nvPr/>
          </p:nvSpPr>
          <p:spPr bwMode="auto">
            <a:xfrm>
              <a:off x="3813275" y="4472186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7" name="Line 31"/>
            <p:cNvSpPr>
              <a:spLocks noChangeShapeType="1"/>
            </p:cNvSpPr>
            <p:nvPr/>
          </p:nvSpPr>
          <p:spPr bwMode="auto">
            <a:xfrm>
              <a:off x="3813275" y="4595217"/>
              <a:ext cx="2055813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8" name="Freeform 32"/>
            <p:cNvSpPr>
              <a:spLocks/>
            </p:cNvSpPr>
            <p:nvPr/>
          </p:nvSpPr>
          <p:spPr bwMode="auto">
            <a:xfrm>
              <a:off x="5361087" y="3857030"/>
              <a:ext cx="79375" cy="99219"/>
            </a:xfrm>
            <a:custGeom>
              <a:avLst/>
              <a:gdLst>
                <a:gd name="T0" fmla="*/ 0 w 40"/>
                <a:gd name="T1" fmla="*/ 50 h 50"/>
                <a:gd name="T2" fmla="*/ 4 w 40"/>
                <a:gd name="T3" fmla="*/ 0 h 50"/>
                <a:gd name="T4" fmla="*/ 16 w 40"/>
                <a:gd name="T5" fmla="*/ 18 h 50"/>
                <a:gd name="T6" fmla="*/ 40 w 40"/>
                <a:gd name="T7" fmla="*/ 18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40" y="1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9" name="Freeform 33"/>
            <p:cNvSpPr>
              <a:spLocks/>
            </p:cNvSpPr>
            <p:nvPr/>
          </p:nvSpPr>
          <p:spPr bwMode="auto">
            <a:xfrm>
              <a:off x="5361087" y="3857030"/>
              <a:ext cx="79375" cy="99219"/>
            </a:xfrm>
            <a:custGeom>
              <a:avLst/>
              <a:gdLst>
                <a:gd name="T0" fmla="*/ 0 w 40"/>
                <a:gd name="T1" fmla="*/ 50 h 50"/>
                <a:gd name="T2" fmla="*/ 4 w 40"/>
                <a:gd name="T3" fmla="*/ 0 h 50"/>
                <a:gd name="T4" fmla="*/ 16 w 40"/>
                <a:gd name="T5" fmla="*/ 18 h 50"/>
                <a:gd name="T6" fmla="*/ 40 w 40"/>
                <a:gd name="T7" fmla="*/ 18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40" y="18"/>
                  </a:lnTo>
                  <a:lnTo>
                    <a:pt x="0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0" name="Line 34"/>
            <p:cNvSpPr>
              <a:spLocks noChangeShapeType="1"/>
            </p:cNvSpPr>
            <p:nvPr/>
          </p:nvSpPr>
          <p:spPr bwMode="auto">
            <a:xfrm flipH="1">
              <a:off x="5392837" y="3253780"/>
              <a:ext cx="341313" cy="646906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1" name="Line 35"/>
            <p:cNvSpPr>
              <a:spLocks noChangeShapeType="1"/>
            </p:cNvSpPr>
            <p:nvPr/>
          </p:nvSpPr>
          <p:spPr bwMode="auto">
            <a:xfrm flipV="1">
              <a:off x="3051275" y="3817342"/>
              <a:ext cx="1075531" cy="285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2" name="Freeform 36"/>
            <p:cNvSpPr>
              <a:spLocks/>
            </p:cNvSpPr>
            <p:nvPr/>
          </p:nvSpPr>
          <p:spPr bwMode="auto">
            <a:xfrm>
              <a:off x="4091087" y="3785592"/>
              <a:ext cx="99219" cy="75406"/>
            </a:xfrm>
            <a:custGeom>
              <a:avLst/>
              <a:gdLst>
                <a:gd name="T0" fmla="*/ 50 w 50"/>
                <a:gd name="T1" fmla="*/ 8 h 38"/>
                <a:gd name="T2" fmla="*/ 10 w 50"/>
                <a:gd name="T3" fmla="*/ 38 h 38"/>
                <a:gd name="T4" fmla="*/ 16 w 50"/>
                <a:gd name="T5" fmla="*/ 16 h 38"/>
                <a:gd name="T6" fmla="*/ 0 w 50"/>
                <a:gd name="T7" fmla="*/ 0 h 38"/>
                <a:gd name="T8" fmla="*/ 50 w 50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8"/>
                  </a:moveTo>
                  <a:lnTo>
                    <a:pt x="10" y="38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3" name="Freeform 37"/>
            <p:cNvSpPr>
              <a:spLocks/>
            </p:cNvSpPr>
            <p:nvPr/>
          </p:nvSpPr>
          <p:spPr bwMode="auto">
            <a:xfrm>
              <a:off x="4091087" y="3785592"/>
              <a:ext cx="99219" cy="75406"/>
            </a:xfrm>
            <a:custGeom>
              <a:avLst/>
              <a:gdLst>
                <a:gd name="T0" fmla="*/ 50 w 50"/>
                <a:gd name="T1" fmla="*/ 8 h 38"/>
                <a:gd name="T2" fmla="*/ 10 w 50"/>
                <a:gd name="T3" fmla="*/ 38 h 38"/>
                <a:gd name="T4" fmla="*/ 16 w 50"/>
                <a:gd name="T5" fmla="*/ 16 h 38"/>
                <a:gd name="T6" fmla="*/ 0 w 50"/>
                <a:gd name="T7" fmla="*/ 0 h 38"/>
                <a:gd name="T8" fmla="*/ 50 w 50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8"/>
                  </a:moveTo>
                  <a:lnTo>
                    <a:pt x="10" y="38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0" y="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7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4" name="Rectangle 38"/>
            <p:cNvSpPr>
              <a:spLocks noChangeArrowheads="1"/>
            </p:cNvSpPr>
            <p:nvPr/>
          </p:nvSpPr>
          <p:spPr bwMode="auto">
            <a:xfrm>
              <a:off x="5480150" y="2916436"/>
              <a:ext cx="2353469" cy="377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5" name="Rectangle 39"/>
            <p:cNvSpPr>
              <a:spLocks noChangeArrowheads="1"/>
            </p:cNvSpPr>
            <p:nvPr/>
          </p:nvSpPr>
          <p:spPr bwMode="auto">
            <a:xfrm>
              <a:off x="5480150" y="2916436"/>
              <a:ext cx="2353469" cy="377031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6" name="Rectangle 40"/>
            <p:cNvSpPr>
              <a:spLocks noChangeArrowheads="1"/>
            </p:cNvSpPr>
            <p:nvPr/>
          </p:nvSpPr>
          <p:spPr bwMode="auto">
            <a:xfrm>
              <a:off x="1983681" y="3880842"/>
              <a:ext cx="1234281" cy="3651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7" name="Rectangle 41"/>
            <p:cNvSpPr>
              <a:spLocks noChangeArrowheads="1"/>
            </p:cNvSpPr>
            <p:nvPr/>
          </p:nvSpPr>
          <p:spPr bwMode="auto">
            <a:xfrm>
              <a:off x="1983681" y="3880842"/>
              <a:ext cx="1234281" cy="3651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18" name="Rectangle 42"/>
            <p:cNvSpPr>
              <a:spLocks noChangeArrowheads="1"/>
            </p:cNvSpPr>
            <p:nvPr/>
          </p:nvSpPr>
          <p:spPr bwMode="auto">
            <a:xfrm>
              <a:off x="2157314" y="3945236"/>
              <a:ext cx="931746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Trop de chiffres,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écrits trop petit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28" name="Rectangle 52"/>
            <p:cNvSpPr>
              <a:spLocks noChangeArrowheads="1"/>
            </p:cNvSpPr>
            <p:nvPr/>
          </p:nvSpPr>
          <p:spPr bwMode="auto">
            <a:xfrm>
              <a:off x="5575400" y="2992228"/>
              <a:ext cx="2212144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Message difficilement identifiable :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veut-on montrer avec ce tableau ?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58" name="Rectangle 82"/>
            <p:cNvSpPr>
              <a:spLocks noChangeArrowheads="1"/>
            </p:cNvSpPr>
            <p:nvPr/>
          </p:nvSpPr>
          <p:spPr bwMode="auto">
            <a:xfrm>
              <a:off x="5595243" y="459521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427</a:t>
              </a:r>
              <a:endParaRPr kumimoji="0" lang="fr-FR" altLang="fr-FR" sz="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59" name="Rectangle 83"/>
            <p:cNvSpPr>
              <a:spLocks noChangeArrowheads="1"/>
            </p:cNvSpPr>
            <p:nvPr/>
          </p:nvSpPr>
          <p:spPr bwMode="auto">
            <a:xfrm>
              <a:off x="5301556" y="4595217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0" name="Rectangle 84"/>
            <p:cNvSpPr>
              <a:spLocks noChangeArrowheads="1"/>
            </p:cNvSpPr>
            <p:nvPr/>
          </p:nvSpPr>
          <p:spPr bwMode="auto">
            <a:xfrm>
              <a:off x="4940400" y="4595217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1" name="Rectangle 85"/>
            <p:cNvSpPr>
              <a:spLocks noChangeArrowheads="1"/>
            </p:cNvSpPr>
            <p:nvPr/>
          </p:nvSpPr>
          <p:spPr bwMode="auto">
            <a:xfrm>
              <a:off x="4583212" y="459521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270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2" name="Rectangle 86"/>
            <p:cNvSpPr>
              <a:spLocks noChangeArrowheads="1"/>
            </p:cNvSpPr>
            <p:nvPr/>
          </p:nvSpPr>
          <p:spPr bwMode="auto">
            <a:xfrm>
              <a:off x="4226025" y="459521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684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3" name="Rectangle 87"/>
            <p:cNvSpPr>
              <a:spLocks noChangeArrowheads="1"/>
            </p:cNvSpPr>
            <p:nvPr/>
          </p:nvSpPr>
          <p:spPr bwMode="auto">
            <a:xfrm>
              <a:off x="3884712" y="4595217"/>
              <a:ext cx="78548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Vi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4" name="Rectangle 88"/>
            <p:cNvSpPr>
              <a:spLocks noChangeArrowheads="1"/>
            </p:cNvSpPr>
            <p:nvPr/>
          </p:nvSpPr>
          <p:spPr bwMode="auto">
            <a:xfrm>
              <a:off x="5595243" y="447218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148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5" name="Rectangle 89"/>
            <p:cNvSpPr>
              <a:spLocks noChangeArrowheads="1"/>
            </p:cNvSpPr>
            <p:nvPr/>
          </p:nvSpPr>
          <p:spPr bwMode="auto">
            <a:xfrm>
              <a:off x="5301556" y="4472186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99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6" name="Rectangle 90"/>
            <p:cNvSpPr>
              <a:spLocks noChangeArrowheads="1"/>
            </p:cNvSpPr>
            <p:nvPr/>
          </p:nvSpPr>
          <p:spPr bwMode="auto">
            <a:xfrm>
              <a:off x="4940400" y="4472186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75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7" name="Rectangle 91"/>
            <p:cNvSpPr>
              <a:spLocks noChangeArrowheads="1"/>
            </p:cNvSpPr>
            <p:nvPr/>
          </p:nvSpPr>
          <p:spPr bwMode="auto">
            <a:xfrm>
              <a:off x="4583212" y="447218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231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8" name="Rectangle 92"/>
            <p:cNvSpPr>
              <a:spLocks noChangeArrowheads="1"/>
            </p:cNvSpPr>
            <p:nvPr/>
          </p:nvSpPr>
          <p:spPr bwMode="auto">
            <a:xfrm>
              <a:off x="4226025" y="447218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432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9" name="Rectangle 93"/>
            <p:cNvSpPr>
              <a:spLocks noChangeArrowheads="1"/>
            </p:cNvSpPr>
            <p:nvPr/>
          </p:nvSpPr>
          <p:spPr bwMode="auto">
            <a:xfrm>
              <a:off x="3884712" y="4468217"/>
              <a:ext cx="5931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0" name="Rectangle 94"/>
            <p:cNvSpPr>
              <a:spLocks noChangeArrowheads="1"/>
            </p:cNvSpPr>
            <p:nvPr/>
          </p:nvSpPr>
          <p:spPr bwMode="auto">
            <a:xfrm>
              <a:off x="5595243" y="4349155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732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1" name="Rectangle 95"/>
            <p:cNvSpPr>
              <a:spLocks noChangeArrowheads="1"/>
            </p:cNvSpPr>
            <p:nvPr/>
          </p:nvSpPr>
          <p:spPr bwMode="auto">
            <a:xfrm>
              <a:off x="5301556" y="4349155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12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2" name="Rectangle 96"/>
            <p:cNvSpPr>
              <a:spLocks noChangeArrowheads="1"/>
            </p:cNvSpPr>
            <p:nvPr/>
          </p:nvSpPr>
          <p:spPr bwMode="auto">
            <a:xfrm>
              <a:off x="4940400" y="4349155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82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3" name="Rectangle 97"/>
            <p:cNvSpPr>
              <a:spLocks noChangeArrowheads="1"/>
            </p:cNvSpPr>
            <p:nvPr/>
          </p:nvSpPr>
          <p:spPr bwMode="auto">
            <a:xfrm>
              <a:off x="4638775" y="4349155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99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4" name="Rectangle 98"/>
            <p:cNvSpPr>
              <a:spLocks noChangeArrowheads="1"/>
            </p:cNvSpPr>
            <p:nvPr/>
          </p:nvSpPr>
          <p:spPr bwMode="auto">
            <a:xfrm>
              <a:off x="4226025" y="4349155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897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5" name="Rectangle 99"/>
            <p:cNvSpPr>
              <a:spLocks noChangeArrowheads="1"/>
            </p:cNvSpPr>
            <p:nvPr/>
          </p:nvSpPr>
          <p:spPr bwMode="auto">
            <a:xfrm>
              <a:off x="3884712" y="4345186"/>
              <a:ext cx="7534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6" name="Rectangle 100"/>
            <p:cNvSpPr>
              <a:spLocks noChangeArrowheads="1"/>
            </p:cNvSpPr>
            <p:nvPr/>
          </p:nvSpPr>
          <p:spPr bwMode="auto">
            <a:xfrm>
              <a:off x="5595243" y="4226124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968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7" name="Rectangle 101"/>
            <p:cNvSpPr>
              <a:spLocks noChangeArrowheads="1"/>
            </p:cNvSpPr>
            <p:nvPr/>
          </p:nvSpPr>
          <p:spPr bwMode="auto">
            <a:xfrm>
              <a:off x="5249962" y="4226124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152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8" name="Rectangle 102"/>
            <p:cNvSpPr>
              <a:spLocks noChangeArrowheads="1"/>
            </p:cNvSpPr>
            <p:nvPr/>
          </p:nvSpPr>
          <p:spPr bwMode="auto">
            <a:xfrm>
              <a:off x="4940400" y="4226124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9" name="Rectangle 103"/>
            <p:cNvSpPr>
              <a:spLocks noChangeArrowheads="1"/>
            </p:cNvSpPr>
            <p:nvPr/>
          </p:nvSpPr>
          <p:spPr bwMode="auto">
            <a:xfrm>
              <a:off x="4583212" y="4226124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124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0" name="Rectangle 104"/>
            <p:cNvSpPr>
              <a:spLocks noChangeArrowheads="1"/>
            </p:cNvSpPr>
            <p:nvPr/>
          </p:nvSpPr>
          <p:spPr bwMode="auto">
            <a:xfrm>
              <a:off x="4226025" y="4226124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345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1" name="Rectangle 105"/>
            <p:cNvSpPr>
              <a:spLocks noChangeArrowheads="1"/>
            </p:cNvSpPr>
            <p:nvPr/>
          </p:nvSpPr>
          <p:spPr bwMode="auto">
            <a:xfrm>
              <a:off x="3884712" y="4222155"/>
              <a:ext cx="44884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2" name="Rectangle 106"/>
            <p:cNvSpPr>
              <a:spLocks noChangeArrowheads="1"/>
            </p:cNvSpPr>
            <p:nvPr/>
          </p:nvSpPr>
          <p:spPr bwMode="auto">
            <a:xfrm>
              <a:off x="5595243" y="4103092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617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3" name="Rectangle 107"/>
            <p:cNvSpPr>
              <a:spLocks noChangeArrowheads="1"/>
            </p:cNvSpPr>
            <p:nvPr/>
          </p:nvSpPr>
          <p:spPr bwMode="auto">
            <a:xfrm>
              <a:off x="5301556" y="4103092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4" name="Rectangle 108"/>
            <p:cNvSpPr>
              <a:spLocks noChangeArrowheads="1"/>
            </p:cNvSpPr>
            <p:nvPr/>
          </p:nvSpPr>
          <p:spPr bwMode="auto">
            <a:xfrm>
              <a:off x="4940400" y="4103092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5" name="Rectangle 109"/>
            <p:cNvSpPr>
              <a:spLocks noChangeArrowheads="1"/>
            </p:cNvSpPr>
            <p:nvPr/>
          </p:nvSpPr>
          <p:spPr bwMode="auto">
            <a:xfrm>
              <a:off x="4583212" y="4103092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326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6" name="Rectangle 110"/>
            <p:cNvSpPr>
              <a:spLocks noChangeArrowheads="1"/>
            </p:cNvSpPr>
            <p:nvPr/>
          </p:nvSpPr>
          <p:spPr bwMode="auto">
            <a:xfrm>
              <a:off x="4226025" y="4103092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529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7" name="Rectangle 111"/>
            <p:cNvSpPr>
              <a:spLocks noChangeArrowheads="1"/>
            </p:cNvSpPr>
            <p:nvPr/>
          </p:nvSpPr>
          <p:spPr bwMode="auto">
            <a:xfrm>
              <a:off x="3884712" y="4095155"/>
              <a:ext cx="97784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Eli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8" name="Rectangle 112"/>
            <p:cNvSpPr>
              <a:spLocks noChangeArrowheads="1"/>
            </p:cNvSpPr>
            <p:nvPr/>
          </p:nvSpPr>
          <p:spPr bwMode="auto">
            <a:xfrm>
              <a:off x="5595243" y="3980061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487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89" name="Rectangle 113"/>
            <p:cNvSpPr>
              <a:spLocks noChangeArrowheads="1"/>
            </p:cNvSpPr>
            <p:nvPr/>
          </p:nvSpPr>
          <p:spPr bwMode="auto">
            <a:xfrm>
              <a:off x="5301556" y="3980061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79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0" name="Rectangle 114"/>
            <p:cNvSpPr>
              <a:spLocks noChangeArrowheads="1"/>
            </p:cNvSpPr>
            <p:nvPr/>
          </p:nvSpPr>
          <p:spPr bwMode="auto">
            <a:xfrm>
              <a:off x="4940400" y="3980061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98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1" name="Rectangle 115"/>
            <p:cNvSpPr>
              <a:spLocks noChangeArrowheads="1"/>
            </p:cNvSpPr>
            <p:nvPr/>
          </p:nvSpPr>
          <p:spPr bwMode="auto">
            <a:xfrm>
              <a:off x="4583212" y="3980061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426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2" name="Rectangle 116"/>
            <p:cNvSpPr>
              <a:spLocks noChangeArrowheads="1"/>
            </p:cNvSpPr>
            <p:nvPr/>
          </p:nvSpPr>
          <p:spPr bwMode="auto">
            <a:xfrm>
              <a:off x="4226025" y="3980061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236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3" name="Rectangle 117"/>
            <p:cNvSpPr>
              <a:spLocks noChangeArrowheads="1"/>
            </p:cNvSpPr>
            <p:nvPr/>
          </p:nvSpPr>
          <p:spPr bwMode="auto">
            <a:xfrm>
              <a:off x="3884712" y="3972124"/>
              <a:ext cx="49694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4" name="Rectangle 118"/>
            <p:cNvSpPr>
              <a:spLocks noChangeArrowheads="1"/>
            </p:cNvSpPr>
            <p:nvPr/>
          </p:nvSpPr>
          <p:spPr bwMode="auto">
            <a:xfrm>
              <a:off x="5595243" y="3857030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324</a:t>
              </a:r>
              <a:endParaRPr kumimoji="0" lang="fr-FR" altLang="fr-FR" sz="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5" name="Rectangle 119"/>
            <p:cNvSpPr>
              <a:spLocks noChangeArrowheads="1"/>
            </p:cNvSpPr>
            <p:nvPr/>
          </p:nvSpPr>
          <p:spPr bwMode="auto">
            <a:xfrm>
              <a:off x="5301556" y="3857030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26</a:t>
              </a:r>
              <a:endParaRPr kumimoji="0" lang="fr-FR" altLang="fr-FR" sz="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6" name="Rectangle 120"/>
            <p:cNvSpPr>
              <a:spLocks noChangeArrowheads="1"/>
            </p:cNvSpPr>
            <p:nvPr/>
          </p:nvSpPr>
          <p:spPr bwMode="auto">
            <a:xfrm>
              <a:off x="4940400" y="3857030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63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7" name="Rectangle 121"/>
            <p:cNvSpPr>
              <a:spLocks noChangeArrowheads="1"/>
            </p:cNvSpPr>
            <p:nvPr/>
          </p:nvSpPr>
          <p:spPr bwMode="auto">
            <a:xfrm>
              <a:off x="4583212" y="3857030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253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8" name="Rectangle 122"/>
            <p:cNvSpPr>
              <a:spLocks noChangeArrowheads="1"/>
            </p:cNvSpPr>
            <p:nvPr/>
          </p:nvSpPr>
          <p:spPr bwMode="auto">
            <a:xfrm>
              <a:off x="4226025" y="3857030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791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99" name="Rectangle 123"/>
            <p:cNvSpPr>
              <a:spLocks noChangeArrowheads="1"/>
            </p:cNvSpPr>
            <p:nvPr/>
          </p:nvSpPr>
          <p:spPr bwMode="auto">
            <a:xfrm>
              <a:off x="3884712" y="3849092"/>
              <a:ext cx="5931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0" name="Rectangle 124"/>
            <p:cNvSpPr>
              <a:spLocks noChangeArrowheads="1"/>
            </p:cNvSpPr>
            <p:nvPr/>
          </p:nvSpPr>
          <p:spPr bwMode="auto">
            <a:xfrm>
              <a:off x="5595243" y="3733999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753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1" name="Rectangle 125"/>
            <p:cNvSpPr>
              <a:spLocks noChangeArrowheads="1"/>
            </p:cNvSpPr>
            <p:nvPr/>
          </p:nvSpPr>
          <p:spPr bwMode="auto">
            <a:xfrm>
              <a:off x="5249962" y="3733999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103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2" name="Rectangle 126"/>
            <p:cNvSpPr>
              <a:spLocks noChangeArrowheads="1"/>
            </p:cNvSpPr>
            <p:nvPr/>
          </p:nvSpPr>
          <p:spPr bwMode="auto">
            <a:xfrm>
              <a:off x="4940400" y="3733999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75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3" name="Rectangle 127"/>
            <p:cNvSpPr>
              <a:spLocks noChangeArrowheads="1"/>
            </p:cNvSpPr>
            <p:nvPr/>
          </p:nvSpPr>
          <p:spPr bwMode="auto">
            <a:xfrm>
              <a:off x="4583212" y="3733999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341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4" name="Rectangle 128"/>
            <p:cNvSpPr>
              <a:spLocks noChangeArrowheads="1"/>
            </p:cNvSpPr>
            <p:nvPr/>
          </p:nvSpPr>
          <p:spPr bwMode="auto">
            <a:xfrm>
              <a:off x="4226025" y="3733999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356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5" name="Rectangle 129"/>
            <p:cNvSpPr>
              <a:spLocks noChangeArrowheads="1"/>
            </p:cNvSpPr>
            <p:nvPr/>
          </p:nvSpPr>
          <p:spPr bwMode="auto">
            <a:xfrm>
              <a:off x="3884712" y="3726061"/>
              <a:ext cx="8335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Jli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6" name="Rectangle 130"/>
            <p:cNvSpPr>
              <a:spLocks noChangeArrowheads="1"/>
            </p:cNvSpPr>
            <p:nvPr/>
          </p:nvSpPr>
          <p:spPr bwMode="auto">
            <a:xfrm>
              <a:off x="5595243" y="361096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356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7" name="Rectangle 131"/>
            <p:cNvSpPr>
              <a:spLocks noChangeArrowheads="1"/>
            </p:cNvSpPr>
            <p:nvPr/>
          </p:nvSpPr>
          <p:spPr bwMode="auto">
            <a:xfrm>
              <a:off x="5301556" y="3610967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98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8" name="Rectangle 132"/>
            <p:cNvSpPr>
              <a:spLocks noChangeArrowheads="1"/>
            </p:cNvSpPr>
            <p:nvPr/>
          </p:nvSpPr>
          <p:spPr bwMode="auto">
            <a:xfrm>
              <a:off x="4940400" y="3610967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37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09" name="Rectangle 133"/>
            <p:cNvSpPr>
              <a:spLocks noChangeArrowheads="1"/>
            </p:cNvSpPr>
            <p:nvPr/>
          </p:nvSpPr>
          <p:spPr bwMode="auto">
            <a:xfrm>
              <a:off x="4583212" y="361096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231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0" name="Rectangle 134"/>
            <p:cNvSpPr>
              <a:spLocks noChangeArrowheads="1"/>
            </p:cNvSpPr>
            <p:nvPr/>
          </p:nvSpPr>
          <p:spPr bwMode="auto">
            <a:xfrm>
              <a:off x="3884712" y="3606999"/>
              <a:ext cx="5450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1" name="Rectangle 135"/>
            <p:cNvSpPr>
              <a:spLocks noChangeArrowheads="1"/>
            </p:cNvSpPr>
            <p:nvPr/>
          </p:nvSpPr>
          <p:spPr bwMode="auto">
            <a:xfrm>
              <a:off x="5595243" y="348793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354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2" name="Rectangle 136"/>
            <p:cNvSpPr>
              <a:spLocks noChangeArrowheads="1"/>
            </p:cNvSpPr>
            <p:nvPr/>
          </p:nvSpPr>
          <p:spPr bwMode="auto">
            <a:xfrm>
              <a:off x="5301556" y="3487936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3" name="Rectangle 137"/>
            <p:cNvSpPr>
              <a:spLocks noChangeArrowheads="1"/>
            </p:cNvSpPr>
            <p:nvPr/>
          </p:nvSpPr>
          <p:spPr bwMode="auto">
            <a:xfrm>
              <a:off x="4940400" y="3487936"/>
              <a:ext cx="99386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34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4" name="Rectangle 138"/>
            <p:cNvSpPr>
              <a:spLocks noChangeArrowheads="1"/>
            </p:cNvSpPr>
            <p:nvPr/>
          </p:nvSpPr>
          <p:spPr bwMode="auto">
            <a:xfrm>
              <a:off x="4583212" y="348793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123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5" name="Rectangle 139"/>
            <p:cNvSpPr>
              <a:spLocks noChangeArrowheads="1"/>
            </p:cNvSpPr>
            <p:nvPr/>
          </p:nvSpPr>
          <p:spPr bwMode="auto">
            <a:xfrm>
              <a:off x="4226025" y="3487936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456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6" name="Rectangle 140"/>
            <p:cNvSpPr>
              <a:spLocks noChangeArrowheads="1"/>
            </p:cNvSpPr>
            <p:nvPr/>
          </p:nvSpPr>
          <p:spPr bwMode="auto">
            <a:xfrm>
              <a:off x="3884712" y="3487936"/>
              <a:ext cx="78548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Pi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7" name="Rectangle 141"/>
            <p:cNvSpPr>
              <a:spLocks noChangeArrowheads="1"/>
            </p:cNvSpPr>
            <p:nvPr/>
          </p:nvSpPr>
          <p:spPr bwMode="auto">
            <a:xfrm>
              <a:off x="5650806" y="3321249"/>
              <a:ext cx="5931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8" name="Rectangle 142"/>
            <p:cNvSpPr>
              <a:spLocks noChangeArrowheads="1"/>
            </p:cNvSpPr>
            <p:nvPr/>
          </p:nvSpPr>
          <p:spPr bwMode="auto">
            <a:xfrm>
              <a:off x="5289650" y="3321249"/>
              <a:ext cx="6412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19" name="Rectangle 143"/>
            <p:cNvSpPr>
              <a:spLocks noChangeArrowheads="1"/>
            </p:cNvSpPr>
            <p:nvPr/>
          </p:nvSpPr>
          <p:spPr bwMode="auto">
            <a:xfrm>
              <a:off x="4948337" y="3321249"/>
              <a:ext cx="6412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20" name="Rectangle 144"/>
            <p:cNvSpPr>
              <a:spLocks noChangeArrowheads="1"/>
            </p:cNvSpPr>
            <p:nvPr/>
          </p:nvSpPr>
          <p:spPr bwMode="auto">
            <a:xfrm>
              <a:off x="4610993" y="3321249"/>
              <a:ext cx="5931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21" name="Rectangle 145"/>
            <p:cNvSpPr>
              <a:spLocks noChangeArrowheads="1"/>
            </p:cNvSpPr>
            <p:nvPr/>
          </p:nvSpPr>
          <p:spPr bwMode="auto">
            <a:xfrm>
              <a:off x="4261743" y="3321249"/>
              <a:ext cx="59312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322" name="Rectangle 146"/>
            <p:cNvSpPr>
              <a:spLocks noChangeArrowheads="1"/>
            </p:cNvSpPr>
            <p:nvPr/>
          </p:nvSpPr>
          <p:spPr bwMode="auto">
            <a:xfrm>
              <a:off x="4226025" y="3610967"/>
              <a:ext cx="149080" cy="107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468</a:t>
              </a:r>
              <a:endParaRPr kumimoji="0" lang="fr-FR" altLang="fr-FR" sz="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040470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L’UTILISATION DE L’OUTIL LOUPE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122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UN TABLEAU DE CHIFFRES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2366" name="Rectangle 6"/>
          <p:cNvSpPr>
            <a:spLocks noChangeArrowheads="1"/>
          </p:cNvSpPr>
          <p:nvPr/>
        </p:nvSpPr>
        <p:spPr bwMode="auto">
          <a:xfrm>
            <a:off x="4235450" y="35607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67" name="Rectangle 7"/>
          <p:cNvSpPr>
            <a:spLocks noChangeArrowheads="1"/>
          </p:cNvSpPr>
          <p:nvPr/>
        </p:nvSpPr>
        <p:spPr bwMode="auto">
          <a:xfrm>
            <a:off x="3838575" y="35607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68" name="Rectangle 8"/>
          <p:cNvSpPr>
            <a:spLocks noChangeArrowheads="1"/>
          </p:cNvSpPr>
          <p:nvPr/>
        </p:nvSpPr>
        <p:spPr bwMode="auto">
          <a:xfrm>
            <a:off x="4235450" y="34242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69" name="Rectangle 9"/>
          <p:cNvSpPr>
            <a:spLocks noChangeArrowheads="1"/>
          </p:cNvSpPr>
          <p:nvPr/>
        </p:nvSpPr>
        <p:spPr bwMode="auto">
          <a:xfrm>
            <a:off x="4175125" y="32908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152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0" name="Rectangle 10"/>
          <p:cNvSpPr>
            <a:spLocks noChangeArrowheads="1"/>
          </p:cNvSpPr>
          <p:nvPr/>
        </p:nvSpPr>
        <p:spPr bwMode="auto">
          <a:xfrm>
            <a:off x="4235450" y="31543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1" name="Rectangle 11"/>
          <p:cNvSpPr>
            <a:spLocks noChangeArrowheads="1"/>
          </p:cNvSpPr>
          <p:nvPr/>
        </p:nvSpPr>
        <p:spPr bwMode="auto">
          <a:xfrm>
            <a:off x="4235450" y="30178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2" name="Rectangle 12"/>
          <p:cNvSpPr>
            <a:spLocks noChangeArrowheads="1"/>
          </p:cNvSpPr>
          <p:nvPr/>
        </p:nvSpPr>
        <p:spPr bwMode="auto">
          <a:xfrm>
            <a:off x="3838575" y="30178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3" name="Rectangle 13"/>
          <p:cNvSpPr>
            <a:spLocks noChangeArrowheads="1"/>
          </p:cNvSpPr>
          <p:nvPr/>
        </p:nvSpPr>
        <p:spPr bwMode="auto">
          <a:xfrm>
            <a:off x="4235450" y="28844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4" name="Rectangle 14"/>
          <p:cNvSpPr>
            <a:spLocks noChangeArrowheads="1"/>
          </p:cNvSpPr>
          <p:nvPr/>
        </p:nvSpPr>
        <p:spPr bwMode="auto">
          <a:xfrm>
            <a:off x="3838575" y="28844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5" name="Rectangle 15"/>
          <p:cNvSpPr>
            <a:spLocks noChangeArrowheads="1"/>
          </p:cNvSpPr>
          <p:nvPr/>
        </p:nvSpPr>
        <p:spPr bwMode="auto">
          <a:xfrm>
            <a:off x="4556125" y="27479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6" name="Rectangle 16"/>
          <p:cNvSpPr>
            <a:spLocks noChangeArrowheads="1"/>
          </p:cNvSpPr>
          <p:nvPr/>
        </p:nvSpPr>
        <p:spPr bwMode="auto">
          <a:xfrm>
            <a:off x="4175125" y="27479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7" name="Rectangle 17"/>
          <p:cNvSpPr>
            <a:spLocks noChangeArrowheads="1"/>
          </p:cNvSpPr>
          <p:nvPr/>
        </p:nvSpPr>
        <p:spPr bwMode="auto">
          <a:xfrm>
            <a:off x="3838575" y="27479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8" name="Rectangle 18"/>
          <p:cNvSpPr>
            <a:spLocks noChangeArrowheads="1"/>
          </p:cNvSpPr>
          <p:nvPr/>
        </p:nvSpPr>
        <p:spPr bwMode="auto">
          <a:xfrm>
            <a:off x="2441575" y="1779588"/>
            <a:ext cx="2895600" cy="2174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79" name="Rectangle 19"/>
          <p:cNvSpPr>
            <a:spLocks noChangeArrowheads="1"/>
          </p:cNvSpPr>
          <p:nvPr/>
        </p:nvSpPr>
        <p:spPr bwMode="auto">
          <a:xfrm>
            <a:off x="2441575" y="1779588"/>
            <a:ext cx="2895600" cy="21748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0" name="Freeform 20"/>
          <p:cNvSpPr>
            <a:spLocks/>
          </p:cNvSpPr>
          <p:nvPr/>
        </p:nvSpPr>
        <p:spPr bwMode="auto">
          <a:xfrm>
            <a:off x="2441575" y="17795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1" name="Freeform 21"/>
          <p:cNvSpPr>
            <a:spLocks/>
          </p:cNvSpPr>
          <p:nvPr/>
        </p:nvSpPr>
        <p:spPr bwMode="auto">
          <a:xfrm>
            <a:off x="2441575" y="17795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2" name="Freeform 22"/>
          <p:cNvSpPr>
            <a:spLocks/>
          </p:cNvSpPr>
          <p:nvPr/>
        </p:nvSpPr>
        <p:spPr bwMode="auto">
          <a:xfrm>
            <a:off x="2441575" y="17795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3" name="Line 23"/>
          <p:cNvSpPr>
            <a:spLocks noChangeShapeType="1"/>
          </p:cNvSpPr>
          <p:nvPr/>
        </p:nvSpPr>
        <p:spPr bwMode="auto">
          <a:xfrm>
            <a:off x="2593975" y="2227263"/>
            <a:ext cx="3651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4" name="Line 24"/>
          <p:cNvSpPr>
            <a:spLocks noChangeShapeType="1"/>
          </p:cNvSpPr>
          <p:nvPr/>
        </p:nvSpPr>
        <p:spPr bwMode="auto">
          <a:xfrm>
            <a:off x="2593975" y="38274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5" name="Line 25"/>
          <p:cNvSpPr>
            <a:spLocks noChangeShapeType="1"/>
          </p:cNvSpPr>
          <p:nvPr/>
        </p:nvSpPr>
        <p:spPr bwMode="auto">
          <a:xfrm>
            <a:off x="2593975" y="2227263"/>
            <a:ext cx="0" cy="2413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6" name="Line 26"/>
          <p:cNvSpPr>
            <a:spLocks noChangeShapeType="1"/>
          </p:cNvSpPr>
          <p:nvPr/>
        </p:nvSpPr>
        <p:spPr bwMode="auto">
          <a:xfrm>
            <a:off x="4857750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7" name="Line 27"/>
          <p:cNvSpPr>
            <a:spLocks noChangeShapeType="1"/>
          </p:cNvSpPr>
          <p:nvPr/>
        </p:nvSpPr>
        <p:spPr bwMode="auto">
          <a:xfrm>
            <a:off x="2955925" y="2227263"/>
            <a:ext cx="1901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8" name="Line 28"/>
          <p:cNvSpPr>
            <a:spLocks noChangeShapeType="1"/>
          </p:cNvSpPr>
          <p:nvPr/>
        </p:nvSpPr>
        <p:spPr bwMode="auto">
          <a:xfrm>
            <a:off x="2593975" y="24685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89" name="Line 29"/>
          <p:cNvSpPr>
            <a:spLocks noChangeShapeType="1"/>
          </p:cNvSpPr>
          <p:nvPr/>
        </p:nvSpPr>
        <p:spPr bwMode="auto">
          <a:xfrm>
            <a:off x="2593975" y="2468563"/>
            <a:ext cx="0" cy="13589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0" name="Line 30"/>
          <p:cNvSpPr>
            <a:spLocks noChangeShapeType="1"/>
          </p:cNvSpPr>
          <p:nvPr/>
        </p:nvSpPr>
        <p:spPr bwMode="auto">
          <a:xfrm>
            <a:off x="2955925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1" name="Line 31"/>
          <p:cNvSpPr>
            <a:spLocks noChangeShapeType="1"/>
          </p:cNvSpPr>
          <p:nvPr/>
        </p:nvSpPr>
        <p:spPr bwMode="auto">
          <a:xfrm>
            <a:off x="3336925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2" name="Line 32"/>
          <p:cNvSpPr>
            <a:spLocks noChangeShapeType="1"/>
          </p:cNvSpPr>
          <p:nvPr/>
        </p:nvSpPr>
        <p:spPr bwMode="auto">
          <a:xfrm>
            <a:off x="3717925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3" name="Line 33"/>
          <p:cNvSpPr>
            <a:spLocks noChangeShapeType="1"/>
          </p:cNvSpPr>
          <p:nvPr/>
        </p:nvSpPr>
        <p:spPr bwMode="auto">
          <a:xfrm>
            <a:off x="4095750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4" name="Line 34"/>
          <p:cNvSpPr>
            <a:spLocks noChangeShapeType="1"/>
          </p:cNvSpPr>
          <p:nvPr/>
        </p:nvSpPr>
        <p:spPr bwMode="auto">
          <a:xfrm>
            <a:off x="4476750" y="22272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5" name="Line 35"/>
          <p:cNvSpPr>
            <a:spLocks noChangeShapeType="1"/>
          </p:cNvSpPr>
          <p:nvPr/>
        </p:nvSpPr>
        <p:spPr bwMode="auto">
          <a:xfrm>
            <a:off x="2593975" y="26019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6" name="Line 36"/>
          <p:cNvSpPr>
            <a:spLocks noChangeShapeType="1"/>
          </p:cNvSpPr>
          <p:nvPr/>
        </p:nvSpPr>
        <p:spPr bwMode="auto">
          <a:xfrm>
            <a:off x="2593975" y="27352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7" name="Line 37"/>
          <p:cNvSpPr>
            <a:spLocks noChangeShapeType="1"/>
          </p:cNvSpPr>
          <p:nvPr/>
        </p:nvSpPr>
        <p:spPr bwMode="auto">
          <a:xfrm>
            <a:off x="2593975" y="287178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8" name="Line 38"/>
          <p:cNvSpPr>
            <a:spLocks noChangeShapeType="1"/>
          </p:cNvSpPr>
          <p:nvPr/>
        </p:nvSpPr>
        <p:spPr bwMode="auto">
          <a:xfrm>
            <a:off x="2593975" y="30083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99" name="Line 39"/>
          <p:cNvSpPr>
            <a:spLocks noChangeShapeType="1"/>
          </p:cNvSpPr>
          <p:nvPr/>
        </p:nvSpPr>
        <p:spPr bwMode="auto">
          <a:xfrm>
            <a:off x="2593975" y="314483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0" name="Line 40"/>
          <p:cNvSpPr>
            <a:spLocks noChangeShapeType="1"/>
          </p:cNvSpPr>
          <p:nvPr/>
        </p:nvSpPr>
        <p:spPr bwMode="auto">
          <a:xfrm>
            <a:off x="2593975" y="32813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1" name="Line 41"/>
          <p:cNvSpPr>
            <a:spLocks noChangeShapeType="1"/>
          </p:cNvSpPr>
          <p:nvPr/>
        </p:nvSpPr>
        <p:spPr bwMode="auto">
          <a:xfrm>
            <a:off x="2593975" y="34147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2" name="Line 42"/>
          <p:cNvSpPr>
            <a:spLocks noChangeShapeType="1"/>
          </p:cNvSpPr>
          <p:nvPr/>
        </p:nvSpPr>
        <p:spPr bwMode="auto">
          <a:xfrm>
            <a:off x="2593975" y="35544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3" name="Line 43"/>
          <p:cNvSpPr>
            <a:spLocks noChangeShapeType="1"/>
          </p:cNvSpPr>
          <p:nvPr/>
        </p:nvSpPr>
        <p:spPr bwMode="auto">
          <a:xfrm>
            <a:off x="2593975" y="369093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4" name="Rectangle 44"/>
          <p:cNvSpPr>
            <a:spLocks noChangeArrowheads="1"/>
          </p:cNvSpPr>
          <p:nvPr/>
        </p:nvSpPr>
        <p:spPr bwMode="auto">
          <a:xfrm>
            <a:off x="3838575" y="34242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5" name="Rectangle 45"/>
          <p:cNvSpPr>
            <a:spLocks noChangeArrowheads="1"/>
          </p:cNvSpPr>
          <p:nvPr/>
        </p:nvSpPr>
        <p:spPr bwMode="auto">
          <a:xfrm>
            <a:off x="3838575" y="32908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6" name="Rectangle 46"/>
          <p:cNvSpPr>
            <a:spLocks noChangeArrowheads="1"/>
          </p:cNvSpPr>
          <p:nvPr/>
        </p:nvSpPr>
        <p:spPr bwMode="auto">
          <a:xfrm>
            <a:off x="3838575" y="31543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7" name="Rectangle 47"/>
          <p:cNvSpPr>
            <a:spLocks noChangeArrowheads="1"/>
          </p:cNvSpPr>
          <p:nvPr/>
        </p:nvSpPr>
        <p:spPr bwMode="auto">
          <a:xfrm>
            <a:off x="3444875" y="31543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8" name="Rectangle 48"/>
          <p:cNvSpPr>
            <a:spLocks noChangeArrowheads="1"/>
          </p:cNvSpPr>
          <p:nvPr/>
        </p:nvSpPr>
        <p:spPr bwMode="auto">
          <a:xfrm>
            <a:off x="3444875" y="30178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09" name="Rectangle 49"/>
          <p:cNvSpPr>
            <a:spLocks noChangeArrowheads="1"/>
          </p:cNvSpPr>
          <p:nvPr/>
        </p:nvSpPr>
        <p:spPr bwMode="auto">
          <a:xfrm>
            <a:off x="3444875" y="28844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253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0" name="Rectangle 50"/>
          <p:cNvSpPr>
            <a:spLocks noChangeArrowheads="1"/>
          </p:cNvSpPr>
          <p:nvPr/>
        </p:nvSpPr>
        <p:spPr bwMode="auto">
          <a:xfrm>
            <a:off x="3444875" y="27479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1" name="Rectangle 51"/>
          <p:cNvSpPr>
            <a:spLocks noChangeArrowheads="1"/>
          </p:cNvSpPr>
          <p:nvPr/>
        </p:nvSpPr>
        <p:spPr bwMode="auto">
          <a:xfrm>
            <a:off x="3444875" y="26146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2" name="Rectangle 52"/>
          <p:cNvSpPr>
            <a:spLocks noChangeArrowheads="1"/>
          </p:cNvSpPr>
          <p:nvPr/>
        </p:nvSpPr>
        <p:spPr bwMode="auto">
          <a:xfrm>
            <a:off x="3444875" y="24780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3" name="Rectangle 53"/>
          <p:cNvSpPr>
            <a:spLocks noChangeArrowheads="1"/>
          </p:cNvSpPr>
          <p:nvPr/>
        </p:nvSpPr>
        <p:spPr bwMode="auto">
          <a:xfrm>
            <a:off x="3473450" y="229393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4" name="Rectangle 54"/>
          <p:cNvSpPr>
            <a:spLocks noChangeArrowheads="1"/>
          </p:cNvSpPr>
          <p:nvPr/>
        </p:nvSpPr>
        <p:spPr bwMode="auto">
          <a:xfrm>
            <a:off x="2673350" y="30114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5" name="Freeform 55"/>
          <p:cNvSpPr>
            <a:spLocks/>
          </p:cNvSpPr>
          <p:nvPr/>
        </p:nvSpPr>
        <p:spPr bwMode="auto">
          <a:xfrm>
            <a:off x="3540125" y="2998788"/>
            <a:ext cx="727075" cy="695325"/>
          </a:xfrm>
          <a:custGeom>
            <a:avLst/>
            <a:gdLst>
              <a:gd name="T0" fmla="*/ 80 w 458"/>
              <a:gd name="T1" fmla="*/ 0 h 438"/>
              <a:gd name="T2" fmla="*/ 0 w 458"/>
              <a:gd name="T3" fmla="*/ 86 h 438"/>
              <a:gd name="T4" fmla="*/ 378 w 458"/>
              <a:gd name="T5" fmla="*/ 438 h 438"/>
              <a:gd name="T6" fmla="*/ 458 w 458"/>
              <a:gd name="T7" fmla="*/ 350 h 438"/>
              <a:gd name="T8" fmla="*/ 80 w 458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8" h="438">
                <a:moveTo>
                  <a:pt x="80" y="0"/>
                </a:moveTo>
                <a:lnTo>
                  <a:pt x="0" y="86"/>
                </a:lnTo>
                <a:lnTo>
                  <a:pt x="378" y="438"/>
                </a:lnTo>
                <a:lnTo>
                  <a:pt x="458" y="350"/>
                </a:lnTo>
                <a:lnTo>
                  <a:pt x="8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6" name="Freeform 56"/>
          <p:cNvSpPr>
            <a:spLocks/>
          </p:cNvSpPr>
          <p:nvPr/>
        </p:nvSpPr>
        <p:spPr bwMode="auto">
          <a:xfrm>
            <a:off x="3540125" y="2998788"/>
            <a:ext cx="727075" cy="695325"/>
          </a:xfrm>
          <a:custGeom>
            <a:avLst/>
            <a:gdLst>
              <a:gd name="T0" fmla="*/ 80 w 458"/>
              <a:gd name="T1" fmla="*/ 0 h 438"/>
              <a:gd name="T2" fmla="*/ 0 w 458"/>
              <a:gd name="T3" fmla="*/ 86 h 438"/>
              <a:gd name="T4" fmla="*/ 378 w 458"/>
              <a:gd name="T5" fmla="*/ 438 h 438"/>
              <a:gd name="T6" fmla="*/ 458 w 458"/>
              <a:gd name="T7" fmla="*/ 350 h 438"/>
              <a:gd name="T8" fmla="*/ 80 w 458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8" h="438">
                <a:moveTo>
                  <a:pt x="80" y="0"/>
                </a:moveTo>
                <a:lnTo>
                  <a:pt x="0" y="86"/>
                </a:lnTo>
                <a:lnTo>
                  <a:pt x="378" y="438"/>
                </a:lnTo>
                <a:lnTo>
                  <a:pt x="458" y="350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7" name="Freeform 57"/>
          <p:cNvSpPr>
            <a:spLocks/>
          </p:cNvSpPr>
          <p:nvPr/>
        </p:nvSpPr>
        <p:spPr bwMode="auto">
          <a:xfrm>
            <a:off x="3540125" y="2998788"/>
            <a:ext cx="727075" cy="695325"/>
          </a:xfrm>
          <a:custGeom>
            <a:avLst/>
            <a:gdLst>
              <a:gd name="T0" fmla="*/ 80 w 458"/>
              <a:gd name="T1" fmla="*/ 0 h 438"/>
              <a:gd name="T2" fmla="*/ 0 w 458"/>
              <a:gd name="T3" fmla="*/ 86 h 438"/>
              <a:gd name="T4" fmla="*/ 378 w 458"/>
              <a:gd name="T5" fmla="*/ 438 h 438"/>
              <a:gd name="T6" fmla="*/ 458 w 458"/>
              <a:gd name="T7" fmla="*/ 350 h 438"/>
              <a:gd name="T8" fmla="*/ 80 w 458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8" h="438">
                <a:moveTo>
                  <a:pt x="80" y="0"/>
                </a:moveTo>
                <a:lnTo>
                  <a:pt x="0" y="86"/>
                </a:lnTo>
                <a:lnTo>
                  <a:pt x="378" y="438"/>
                </a:lnTo>
                <a:lnTo>
                  <a:pt x="458" y="350"/>
                </a:lnTo>
                <a:lnTo>
                  <a:pt x="80" y="0"/>
                </a:lnTo>
                <a:close/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8" name="Freeform 58"/>
          <p:cNvSpPr>
            <a:spLocks/>
          </p:cNvSpPr>
          <p:nvPr/>
        </p:nvSpPr>
        <p:spPr bwMode="auto">
          <a:xfrm>
            <a:off x="2555875" y="2132013"/>
            <a:ext cx="1200150" cy="1133475"/>
          </a:xfrm>
          <a:custGeom>
            <a:avLst/>
            <a:gdLst>
              <a:gd name="T0" fmla="*/ 0 w 756"/>
              <a:gd name="T1" fmla="*/ 356 h 714"/>
              <a:gd name="T2" fmla="*/ 8 w 756"/>
              <a:gd name="T3" fmla="*/ 428 h 714"/>
              <a:gd name="T4" fmla="*/ 30 w 756"/>
              <a:gd name="T5" fmla="*/ 496 h 714"/>
              <a:gd name="T6" fmla="*/ 64 w 756"/>
              <a:gd name="T7" fmla="*/ 556 h 714"/>
              <a:gd name="T8" fmla="*/ 110 w 756"/>
              <a:gd name="T9" fmla="*/ 610 h 714"/>
              <a:gd name="T10" fmla="*/ 166 w 756"/>
              <a:gd name="T11" fmla="*/ 654 h 714"/>
              <a:gd name="T12" fmla="*/ 230 w 756"/>
              <a:gd name="T13" fmla="*/ 686 h 714"/>
              <a:gd name="T14" fmla="*/ 302 w 756"/>
              <a:gd name="T15" fmla="*/ 706 h 714"/>
              <a:gd name="T16" fmla="*/ 378 w 756"/>
              <a:gd name="T17" fmla="*/ 714 h 714"/>
              <a:gd name="T18" fmla="*/ 416 w 756"/>
              <a:gd name="T19" fmla="*/ 712 h 714"/>
              <a:gd name="T20" fmla="*/ 490 w 756"/>
              <a:gd name="T21" fmla="*/ 698 h 714"/>
              <a:gd name="T22" fmla="*/ 558 w 756"/>
              <a:gd name="T23" fmla="*/ 672 h 714"/>
              <a:gd name="T24" fmla="*/ 618 w 756"/>
              <a:gd name="T25" fmla="*/ 632 h 714"/>
              <a:gd name="T26" fmla="*/ 670 w 756"/>
              <a:gd name="T27" fmla="*/ 584 h 714"/>
              <a:gd name="T28" fmla="*/ 710 w 756"/>
              <a:gd name="T29" fmla="*/ 528 h 714"/>
              <a:gd name="T30" fmla="*/ 738 w 756"/>
              <a:gd name="T31" fmla="*/ 464 h 714"/>
              <a:gd name="T32" fmla="*/ 754 w 756"/>
              <a:gd name="T33" fmla="*/ 394 h 714"/>
              <a:gd name="T34" fmla="*/ 756 w 756"/>
              <a:gd name="T35" fmla="*/ 356 h 714"/>
              <a:gd name="T36" fmla="*/ 748 w 756"/>
              <a:gd name="T37" fmla="*/ 284 h 714"/>
              <a:gd name="T38" fmla="*/ 726 w 756"/>
              <a:gd name="T39" fmla="*/ 218 h 714"/>
              <a:gd name="T40" fmla="*/ 690 w 756"/>
              <a:gd name="T41" fmla="*/ 158 h 714"/>
              <a:gd name="T42" fmla="*/ 644 w 756"/>
              <a:gd name="T43" fmla="*/ 104 h 714"/>
              <a:gd name="T44" fmla="*/ 588 w 756"/>
              <a:gd name="T45" fmla="*/ 60 h 714"/>
              <a:gd name="T46" fmla="*/ 524 w 756"/>
              <a:gd name="T47" fmla="*/ 28 h 714"/>
              <a:gd name="T48" fmla="*/ 454 w 756"/>
              <a:gd name="T49" fmla="*/ 6 h 714"/>
              <a:gd name="T50" fmla="*/ 378 w 756"/>
              <a:gd name="T51" fmla="*/ 0 h 714"/>
              <a:gd name="T52" fmla="*/ 340 w 756"/>
              <a:gd name="T53" fmla="*/ 2 h 714"/>
              <a:gd name="T54" fmla="*/ 266 w 756"/>
              <a:gd name="T55" fmla="*/ 16 h 714"/>
              <a:gd name="T56" fmla="*/ 198 w 756"/>
              <a:gd name="T57" fmla="*/ 42 h 714"/>
              <a:gd name="T58" fmla="*/ 138 w 756"/>
              <a:gd name="T59" fmla="*/ 82 h 714"/>
              <a:gd name="T60" fmla="*/ 86 w 756"/>
              <a:gd name="T61" fmla="*/ 130 h 714"/>
              <a:gd name="T62" fmla="*/ 46 w 756"/>
              <a:gd name="T63" fmla="*/ 186 h 714"/>
              <a:gd name="T64" fmla="*/ 18 w 756"/>
              <a:gd name="T65" fmla="*/ 250 h 714"/>
              <a:gd name="T66" fmla="*/ 2 w 756"/>
              <a:gd name="T67" fmla="*/ 320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6" h="714">
                <a:moveTo>
                  <a:pt x="0" y="356"/>
                </a:moveTo>
                <a:lnTo>
                  <a:pt x="0" y="356"/>
                </a:lnTo>
                <a:lnTo>
                  <a:pt x="2" y="394"/>
                </a:lnTo>
                <a:lnTo>
                  <a:pt x="8" y="428"/>
                </a:lnTo>
                <a:lnTo>
                  <a:pt x="18" y="464"/>
                </a:lnTo>
                <a:lnTo>
                  <a:pt x="30" y="496"/>
                </a:lnTo>
                <a:lnTo>
                  <a:pt x="46" y="528"/>
                </a:lnTo>
                <a:lnTo>
                  <a:pt x="64" y="556"/>
                </a:lnTo>
                <a:lnTo>
                  <a:pt x="86" y="584"/>
                </a:lnTo>
                <a:lnTo>
                  <a:pt x="110" y="610"/>
                </a:lnTo>
                <a:lnTo>
                  <a:pt x="138" y="632"/>
                </a:lnTo>
                <a:lnTo>
                  <a:pt x="166" y="654"/>
                </a:lnTo>
                <a:lnTo>
                  <a:pt x="198" y="672"/>
                </a:lnTo>
                <a:lnTo>
                  <a:pt x="230" y="686"/>
                </a:lnTo>
                <a:lnTo>
                  <a:pt x="266" y="698"/>
                </a:lnTo>
                <a:lnTo>
                  <a:pt x="302" y="706"/>
                </a:lnTo>
                <a:lnTo>
                  <a:pt x="340" y="712"/>
                </a:lnTo>
                <a:lnTo>
                  <a:pt x="378" y="714"/>
                </a:lnTo>
                <a:lnTo>
                  <a:pt x="378" y="714"/>
                </a:lnTo>
                <a:lnTo>
                  <a:pt x="416" y="712"/>
                </a:lnTo>
                <a:lnTo>
                  <a:pt x="454" y="706"/>
                </a:lnTo>
                <a:lnTo>
                  <a:pt x="490" y="698"/>
                </a:lnTo>
                <a:lnTo>
                  <a:pt x="524" y="686"/>
                </a:lnTo>
                <a:lnTo>
                  <a:pt x="558" y="672"/>
                </a:lnTo>
                <a:lnTo>
                  <a:pt x="588" y="654"/>
                </a:lnTo>
                <a:lnTo>
                  <a:pt x="618" y="632"/>
                </a:lnTo>
                <a:lnTo>
                  <a:pt x="644" y="610"/>
                </a:lnTo>
                <a:lnTo>
                  <a:pt x="670" y="584"/>
                </a:lnTo>
                <a:lnTo>
                  <a:pt x="690" y="556"/>
                </a:lnTo>
                <a:lnTo>
                  <a:pt x="710" y="528"/>
                </a:lnTo>
                <a:lnTo>
                  <a:pt x="726" y="496"/>
                </a:lnTo>
                <a:lnTo>
                  <a:pt x="738" y="464"/>
                </a:lnTo>
                <a:lnTo>
                  <a:pt x="748" y="428"/>
                </a:lnTo>
                <a:lnTo>
                  <a:pt x="754" y="394"/>
                </a:lnTo>
                <a:lnTo>
                  <a:pt x="756" y="356"/>
                </a:lnTo>
                <a:lnTo>
                  <a:pt x="756" y="356"/>
                </a:lnTo>
                <a:lnTo>
                  <a:pt x="754" y="320"/>
                </a:lnTo>
                <a:lnTo>
                  <a:pt x="748" y="284"/>
                </a:lnTo>
                <a:lnTo>
                  <a:pt x="738" y="250"/>
                </a:lnTo>
                <a:lnTo>
                  <a:pt x="726" y="218"/>
                </a:lnTo>
                <a:lnTo>
                  <a:pt x="710" y="186"/>
                </a:lnTo>
                <a:lnTo>
                  <a:pt x="690" y="158"/>
                </a:lnTo>
                <a:lnTo>
                  <a:pt x="670" y="130"/>
                </a:lnTo>
                <a:lnTo>
                  <a:pt x="644" y="104"/>
                </a:lnTo>
                <a:lnTo>
                  <a:pt x="618" y="82"/>
                </a:lnTo>
                <a:lnTo>
                  <a:pt x="588" y="60"/>
                </a:lnTo>
                <a:lnTo>
                  <a:pt x="558" y="42"/>
                </a:lnTo>
                <a:lnTo>
                  <a:pt x="524" y="28"/>
                </a:lnTo>
                <a:lnTo>
                  <a:pt x="490" y="16"/>
                </a:lnTo>
                <a:lnTo>
                  <a:pt x="454" y="6"/>
                </a:lnTo>
                <a:lnTo>
                  <a:pt x="416" y="2"/>
                </a:lnTo>
                <a:lnTo>
                  <a:pt x="378" y="0"/>
                </a:lnTo>
                <a:lnTo>
                  <a:pt x="378" y="0"/>
                </a:lnTo>
                <a:lnTo>
                  <a:pt x="340" y="2"/>
                </a:lnTo>
                <a:lnTo>
                  <a:pt x="302" y="6"/>
                </a:lnTo>
                <a:lnTo>
                  <a:pt x="266" y="16"/>
                </a:lnTo>
                <a:lnTo>
                  <a:pt x="230" y="28"/>
                </a:lnTo>
                <a:lnTo>
                  <a:pt x="198" y="42"/>
                </a:lnTo>
                <a:lnTo>
                  <a:pt x="166" y="60"/>
                </a:lnTo>
                <a:lnTo>
                  <a:pt x="138" y="82"/>
                </a:lnTo>
                <a:lnTo>
                  <a:pt x="110" y="104"/>
                </a:lnTo>
                <a:lnTo>
                  <a:pt x="86" y="130"/>
                </a:lnTo>
                <a:lnTo>
                  <a:pt x="64" y="158"/>
                </a:lnTo>
                <a:lnTo>
                  <a:pt x="46" y="186"/>
                </a:lnTo>
                <a:lnTo>
                  <a:pt x="30" y="218"/>
                </a:lnTo>
                <a:lnTo>
                  <a:pt x="18" y="250"/>
                </a:lnTo>
                <a:lnTo>
                  <a:pt x="8" y="284"/>
                </a:lnTo>
                <a:lnTo>
                  <a:pt x="2" y="320"/>
                </a:lnTo>
                <a:lnTo>
                  <a:pt x="0" y="3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19" name="Freeform 59"/>
          <p:cNvSpPr>
            <a:spLocks/>
          </p:cNvSpPr>
          <p:nvPr/>
        </p:nvSpPr>
        <p:spPr bwMode="auto">
          <a:xfrm>
            <a:off x="2555875" y="2132013"/>
            <a:ext cx="1200150" cy="1133475"/>
          </a:xfrm>
          <a:custGeom>
            <a:avLst/>
            <a:gdLst>
              <a:gd name="T0" fmla="*/ 0 w 756"/>
              <a:gd name="T1" fmla="*/ 356 h 714"/>
              <a:gd name="T2" fmla="*/ 8 w 756"/>
              <a:gd name="T3" fmla="*/ 428 h 714"/>
              <a:gd name="T4" fmla="*/ 30 w 756"/>
              <a:gd name="T5" fmla="*/ 496 h 714"/>
              <a:gd name="T6" fmla="*/ 64 w 756"/>
              <a:gd name="T7" fmla="*/ 556 h 714"/>
              <a:gd name="T8" fmla="*/ 110 w 756"/>
              <a:gd name="T9" fmla="*/ 610 h 714"/>
              <a:gd name="T10" fmla="*/ 166 w 756"/>
              <a:gd name="T11" fmla="*/ 654 h 714"/>
              <a:gd name="T12" fmla="*/ 230 w 756"/>
              <a:gd name="T13" fmla="*/ 686 h 714"/>
              <a:gd name="T14" fmla="*/ 302 w 756"/>
              <a:gd name="T15" fmla="*/ 706 h 714"/>
              <a:gd name="T16" fmla="*/ 378 w 756"/>
              <a:gd name="T17" fmla="*/ 714 h 714"/>
              <a:gd name="T18" fmla="*/ 416 w 756"/>
              <a:gd name="T19" fmla="*/ 712 h 714"/>
              <a:gd name="T20" fmla="*/ 490 w 756"/>
              <a:gd name="T21" fmla="*/ 698 h 714"/>
              <a:gd name="T22" fmla="*/ 558 w 756"/>
              <a:gd name="T23" fmla="*/ 672 h 714"/>
              <a:gd name="T24" fmla="*/ 618 w 756"/>
              <a:gd name="T25" fmla="*/ 632 h 714"/>
              <a:gd name="T26" fmla="*/ 670 w 756"/>
              <a:gd name="T27" fmla="*/ 584 h 714"/>
              <a:gd name="T28" fmla="*/ 710 w 756"/>
              <a:gd name="T29" fmla="*/ 528 h 714"/>
              <a:gd name="T30" fmla="*/ 738 w 756"/>
              <a:gd name="T31" fmla="*/ 464 h 714"/>
              <a:gd name="T32" fmla="*/ 754 w 756"/>
              <a:gd name="T33" fmla="*/ 394 h 714"/>
              <a:gd name="T34" fmla="*/ 756 w 756"/>
              <a:gd name="T35" fmla="*/ 356 h 714"/>
              <a:gd name="T36" fmla="*/ 748 w 756"/>
              <a:gd name="T37" fmla="*/ 284 h 714"/>
              <a:gd name="T38" fmla="*/ 726 w 756"/>
              <a:gd name="T39" fmla="*/ 218 h 714"/>
              <a:gd name="T40" fmla="*/ 690 w 756"/>
              <a:gd name="T41" fmla="*/ 158 h 714"/>
              <a:gd name="T42" fmla="*/ 644 w 756"/>
              <a:gd name="T43" fmla="*/ 104 h 714"/>
              <a:gd name="T44" fmla="*/ 588 w 756"/>
              <a:gd name="T45" fmla="*/ 60 h 714"/>
              <a:gd name="T46" fmla="*/ 524 w 756"/>
              <a:gd name="T47" fmla="*/ 28 h 714"/>
              <a:gd name="T48" fmla="*/ 454 w 756"/>
              <a:gd name="T49" fmla="*/ 6 h 714"/>
              <a:gd name="T50" fmla="*/ 378 w 756"/>
              <a:gd name="T51" fmla="*/ 0 h 714"/>
              <a:gd name="T52" fmla="*/ 340 w 756"/>
              <a:gd name="T53" fmla="*/ 2 h 714"/>
              <a:gd name="T54" fmla="*/ 266 w 756"/>
              <a:gd name="T55" fmla="*/ 16 h 714"/>
              <a:gd name="T56" fmla="*/ 198 w 756"/>
              <a:gd name="T57" fmla="*/ 42 h 714"/>
              <a:gd name="T58" fmla="*/ 138 w 756"/>
              <a:gd name="T59" fmla="*/ 82 h 714"/>
              <a:gd name="T60" fmla="*/ 86 w 756"/>
              <a:gd name="T61" fmla="*/ 130 h 714"/>
              <a:gd name="T62" fmla="*/ 46 w 756"/>
              <a:gd name="T63" fmla="*/ 186 h 714"/>
              <a:gd name="T64" fmla="*/ 18 w 756"/>
              <a:gd name="T65" fmla="*/ 250 h 714"/>
              <a:gd name="T66" fmla="*/ 2 w 756"/>
              <a:gd name="T67" fmla="*/ 320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6" h="714">
                <a:moveTo>
                  <a:pt x="0" y="356"/>
                </a:moveTo>
                <a:lnTo>
                  <a:pt x="0" y="356"/>
                </a:lnTo>
                <a:lnTo>
                  <a:pt x="2" y="394"/>
                </a:lnTo>
                <a:lnTo>
                  <a:pt x="8" y="428"/>
                </a:lnTo>
                <a:lnTo>
                  <a:pt x="18" y="464"/>
                </a:lnTo>
                <a:lnTo>
                  <a:pt x="30" y="496"/>
                </a:lnTo>
                <a:lnTo>
                  <a:pt x="46" y="528"/>
                </a:lnTo>
                <a:lnTo>
                  <a:pt x="64" y="556"/>
                </a:lnTo>
                <a:lnTo>
                  <a:pt x="86" y="584"/>
                </a:lnTo>
                <a:lnTo>
                  <a:pt x="110" y="610"/>
                </a:lnTo>
                <a:lnTo>
                  <a:pt x="138" y="632"/>
                </a:lnTo>
                <a:lnTo>
                  <a:pt x="166" y="654"/>
                </a:lnTo>
                <a:lnTo>
                  <a:pt x="198" y="672"/>
                </a:lnTo>
                <a:lnTo>
                  <a:pt x="230" y="686"/>
                </a:lnTo>
                <a:lnTo>
                  <a:pt x="266" y="698"/>
                </a:lnTo>
                <a:lnTo>
                  <a:pt x="302" y="706"/>
                </a:lnTo>
                <a:lnTo>
                  <a:pt x="340" y="712"/>
                </a:lnTo>
                <a:lnTo>
                  <a:pt x="378" y="714"/>
                </a:lnTo>
                <a:lnTo>
                  <a:pt x="378" y="714"/>
                </a:lnTo>
                <a:lnTo>
                  <a:pt x="416" y="712"/>
                </a:lnTo>
                <a:lnTo>
                  <a:pt x="454" y="706"/>
                </a:lnTo>
                <a:lnTo>
                  <a:pt x="490" y="698"/>
                </a:lnTo>
                <a:lnTo>
                  <a:pt x="524" y="686"/>
                </a:lnTo>
                <a:lnTo>
                  <a:pt x="558" y="672"/>
                </a:lnTo>
                <a:lnTo>
                  <a:pt x="588" y="654"/>
                </a:lnTo>
                <a:lnTo>
                  <a:pt x="618" y="632"/>
                </a:lnTo>
                <a:lnTo>
                  <a:pt x="644" y="610"/>
                </a:lnTo>
                <a:lnTo>
                  <a:pt x="670" y="584"/>
                </a:lnTo>
                <a:lnTo>
                  <a:pt x="690" y="556"/>
                </a:lnTo>
                <a:lnTo>
                  <a:pt x="710" y="528"/>
                </a:lnTo>
                <a:lnTo>
                  <a:pt x="726" y="496"/>
                </a:lnTo>
                <a:lnTo>
                  <a:pt x="738" y="464"/>
                </a:lnTo>
                <a:lnTo>
                  <a:pt x="748" y="428"/>
                </a:lnTo>
                <a:lnTo>
                  <a:pt x="754" y="394"/>
                </a:lnTo>
                <a:lnTo>
                  <a:pt x="756" y="356"/>
                </a:lnTo>
                <a:lnTo>
                  <a:pt x="756" y="356"/>
                </a:lnTo>
                <a:lnTo>
                  <a:pt x="754" y="320"/>
                </a:lnTo>
                <a:lnTo>
                  <a:pt x="748" y="284"/>
                </a:lnTo>
                <a:lnTo>
                  <a:pt x="738" y="250"/>
                </a:lnTo>
                <a:lnTo>
                  <a:pt x="726" y="218"/>
                </a:lnTo>
                <a:lnTo>
                  <a:pt x="710" y="186"/>
                </a:lnTo>
                <a:lnTo>
                  <a:pt x="690" y="158"/>
                </a:lnTo>
                <a:lnTo>
                  <a:pt x="670" y="130"/>
                </a:lnTo>
                <a:lnTo>
                  <a:pt x="644" y="104"/>
                </a:lnTo>
                <a:lnTo>
                  <a:pt x="618" y="82"/>
                </a:lnTo>
                <a:lnTo>
                  <a:pt x="588" y="60"/>
                </a:lnTo>
                <a:lnTo>
                  <a:pt x="558" y="42"/>
                </a:lnTo>
                <a:lnTo>
                  <a:pt x="524" y="28"/>
                </a:lnTo>
                <a:lnTo>
                  <a:pt x="490" y="16"/>
                </a:lnTo>
                <a:lnTo>
                  <a:pt x="454" y="6"/>
                </a:lnTo>
                <a:lnTo>
                  <a:pt x="416" y="2"/>
                </a:lnTo>
                <a:lnTo>
                  <a:pt x="378" y="0"/>
                </a:lnTo>
                <a:lnTo>
                  <a:pt x="378" y="0"/>
                </a:lnTo>
                <a:lnTo>
                  <a:pt x="340" y="2"/>
                </a:lnTo>
                <a:lnTo>
                  <a:pt x="302" y="6"/>
                </a:lnTo>
                <a:lnTo>
                  <a:pt x="266" y="16"/>
                </a:lnTo>
                <a:lnTo>
                  <a:pt x="230" y="28"/>
                </a:lnTo>
                <a:lnTo>
                  <a:pt x="198" y="42"/>
                </a:lnTo>
                <a:lnTo>
                  <a:pt x="166" y="60"/>
                </a:lnTo>
                <a:lnTo>
                  <a:pt x="138" y="82"/>
                </a:lnTo>
                <a:lnTo>
                  <a:pt x="110" y="104"/>
                </a:lnTo>
                <a:lnTo>
                  <a:pt x="86" y="130"/>
                </a:lnTo>
                <a:lnTo>
                  <a:pt x="64" y="158"/>
                </a:lnTo>
                <a:lnTo>
                  <a:pt x="46" y="186"/>
                </a:lnTo>
                <a:lnTo>
                  <a:pt x="30" y="218"/>
                </a:lnTo>
                <a:lnTo>
                  <a:pt x="18" y="250"/>
                </a:lnTo>
                <a:lnTo>
                  <a:pt x="8" y="284"/>
                </a:lnTo>
                <a:lnTo>
                  <a:pt x="2" y="320"/>
                </a:lnTo>
                <a:lnTo>
                  <a:pt x="0" y="3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0" name="Freeform 60"/>
          <p:cNvSpPr>
            <a:spLocks/>
          </p:cNvSpPr>
          <p:nvPr/>
        </p:nvSpPr>
        <p:spPr bwMode="auto">
          <a:xfrm>
            <a:off x="2555875" y="2132013"/>
            <a:ext cx="1200150" cy="1133475"/>
          </a:xfrm>
          <a:custGeom>
            <a:avLst/>
            <a:gdLst>
              <a:gd name="T0" fmla="*/ 0 w 756"/>
              <a:gd name="T1" fmla="*/ 356 h 714"/>
              <a:gd name="T2" fmla="*/ 8 w 756"/>
              <a:gd name="T3" fmla="*/ 428 h 714"/>
              <a:gd name="T4" fmla="*/ 30 w 756"/>
              <a:gd name="T5" fmla="*/ 496 h 714"/>
              <a:gd name="T6" fmla="*/ 64 w 756"/>
              <a:gd name="T7" fmla="*/ 556 h 714"/>
              <a:gd name="T8" fmla="*/ 110 w 756"/>
              <a:gd name="T9" fmla="*/ 610 h 714"/>
              <a:gd name="T10" fmla="*/ 166 w 756"/>
              <a:gd name="T11" fmla="*/ 654 h 714"/>
              <a:gd name="T12" fmla="*/ 230 w 756"/>
              <a:gd name="T13" fmla="*/ 686 h 714"/>
              <a:gd name="T14" fmla="*/ 302 w 756"/>
              <a:gd name="T15" fmla="*/ 706 h 714"/>
              <a:gd name="T16" fmla="*/ 378 w 756"/>
              <a:gd name="T17" fmla="*/ 714 h 714"/>
              <a:gd name="T18" fmla="*/ 416 w 756"/>
              <a:gd name="T19" fmla="*/ 712 h 714"/>
              <a:gd name="T20" fmla="*/ 490 w 756"/>
              <a:gd name="T21" fmla="*/ 698 h 714"/>
              <a:gd name="T22" fmla="*/ 558 w 756"/>
              <a:gd name="T23" fmla="*/ 672 h 714"/>
              <a:gd name="T24" fmla="*/ 618 w 756"/>
              <a:gd name="T25" fmla="*/ 632 h 714"/>
              <a:gd name="T26" fmla="*/ 670 w 756"/>
              <a:gd name="T27" fmla="*/ 584 h 714"/>
              <a:gd name="T28" fmla="*/ 710 w 756"/>
              <a:gd name="T29" fmla="*/ 528 h 714"/>
              <a:gd name="T30" fmla="*/ 738 w 756"/>
              <a:gd name="T31" fmla="*/ 464 h 714"/>
              <a:gd name="T32" fmla="*/ 754 w 756"/>
              <a:gd name="T33" fmla="*/ 394 h 714"/>
              <a:gd name="T34" fmla="*/ 756 w 756"/>
              <a:gd name="T35" fmla="*/ 356 h 714"/>
              <a:gd name="T36" fmla="*/ 748 w 756"/>
              <a:gd name="T37" fmla="*/ 284 h 714"/>
              <a:gd name="T38" fmla="*/ 726 w 756"/>
              <a:gd name="T39" fmla="*/ 218 h 714"/>
              <a:gd name="T40" fmla="*/ 690 w 756"/>
              <a:gd name="T41" fmla="*/ 158 h 714"/>
              <a:gd name="T42" fmla="*/ 644 w 756"/>
              <a:gd name="T43" fmla="*/ 104 h 714"/>
              <a:gd name="T44" fmla="*/ 588 w 756"/>
              <a:gd name="T45" fmla="*/ 60 h 714"/>
              <a:gd name="T46" fmla="*/ 524 w 756"/>
              <a:gd name="T47" fmla="*/ 28 h 714"/>
              <a:gd name="T48" fmla="*/ 454 w 756"/>
              <a:gd name="T49" fmla="*/ 6 h 714"/>
              <a:gd name="T50" fmla="*/ 378 w 756"/>
              <a:gd name="T51" fmla="*/ 0 h 714"/>
              <a:gd name="T52" fmla="*/ 340 w 756"/>
              <a:gd name="T53" fmla="*/ 2 h 714"/>
              <a:gd name="T54" fmla="*/ 266 w 756"/>
              <a:gd name="T55" fmla="*/ 16 h 714"/>
              <a:gd name="T56" fmla="*/ 198 w 756"/>
              <a:gd name="T57" fmla="*/ 42 h 714"/>
              <a:gd name="T58" fmla="*/ 138 w 756"/>
              <a:gd name="T59" fmla="*/ 82 h 714"/>
              <a:gd name="T60" fmla="*/ 86 w 756"/>
              <a:gd name="T61" fmla="*/ 130 h 714"/>
              <a:gd name="T62" fmla="*/ 46 w 756"/>
              <a:gd name="T63" fmla="*/ 186 h 714"/>
              <a:gd name="T64" fmla="*/ 18 w 756"/>
              <a:gd name="T65" fmla="*/ 250 h 714"/>
              <a:gd name="T66" fmla="*/ 2 w 756"/>
              <a:gd name="T67" fmla="*/ 320 h 714"/>
              <a:gd name="T68" fmla="*/ 0 w 756"/>
              <a:gd name="T69" fmla="*/ 356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56" h="714">
                <a:moveTo>
                  <a:pt x="0" y="356"/>
                </a:moveTo>
                <a:lnTo>
                  <a:pt x="0" y="356"/>
                </a:lnTo>
                <a:lnTo>
                  <a:pt x="2" y="394"/>
                </a:lnTo>
                <a:lnTo>
                  <a:pt x="8" y="428"/>
                </a:lnTo>
                <a:lnTo>
                  <a:pt x="18" y="464"/>
                </a:lnTo>
                <a:lnTo>
                  <a:pt x="30" y="496"/>
                </a:lnTo>
                <a:lnTo>
                  <a:pt x="46" y="528"/>
                </a:lnTo>
                <a:lnTo>
                  <a:pt x="64" y="556"/>
                </a:lnTo>
                <a:lnTo>
                  <a:pt x="86" y="584"/>
                </a:lnTo>
                <a:lnTo>
                  <a:pt x="110" y="610"/>
                </a:lnTo>
                <a:lnTo>
                  <a:pt x="138" y="632"/>
                </a:lnTo>
                <a:lnTo>
                  <a:pt x="166" y="654"/>
                </a:lnTo>
                <a:lnTo>
                  <a:pt x="198" y="672"/>
                </a:lnTo>
                <a:lnTo>
                  <a:pt x="230" y="686"/>
                </a:lnTo>
                <a:lnTo>
                  <a:pt x="266" y="698"/>
                </a:lnTo>
                <a:lnTo>
                  <a:pt x="302" y="706"/>
                </a:lnTo>
                <a:lnTo>
                  <a:pt x="340" y="712"/>
                </a:lnTo>
                <a:lnTo>
                  <a:pt x="378" y="714"/>
                </a:lnTo>
                <a:lnTo>
                  <a:pt x="378" y="714"/>
                </a:lnTo>
                <a:lnTo>
                  <a:pt x="416" y="712"/>
                </a:lnTo>
                <a:lnTo>
                  <a:pt x="454" y="706"/>
                </a:lnTo>
                <a:lnTo>
                  <a:pt x="490" y="698"/>
                </a:lnTo>
                <a:lnTo>
                  <a:pt x="524" y="686"/>
                </a:lnTo>
                <a:lnTo>
                  <a:pt x="558" y="672"/>
                </a:lnTo>
                <a:lnTo>
                  <a:pt x="588" y="654"/>
                </a:lnTo>
                <a:lnTo>
                  <a:pt x="618" y="632"/>
                </a:lnTo>
                <a:lnTo>
                  <a:pt x="644" y="610"/>
                </a:lnTo>
                <a:lnTo>
                  <a:pt x="670" y="584"/>
                </a:lnTo>
                <a:lnTo>
                  <a:pt x="690" y="556"/>
                </a:lnTo>
                <a:lnTo>
                  <a:pt x="710" y="528"/>
                </a:lnTo>
                <a:lnTo>
                  <a:pt x="726" y="496"/>
                </a:lnTo>
                <a:lnTo>
                  <a:pt x="738" y="464"/>
                </a:lnTo>
                <a:lnTo>
                  <a:pt x="748" y="428"/>
                </a:lnTo>
                <a:lnTo>
                  <a:pt x="754" y="394"/>
                </a:lnTo>
                <a:lnTo>
                  <a:pt x="756" y="356"/>
                </a:lnTo>
                <a:lnTo>
                  <a:pt x="756" y="356"/>
                </a:lnTo>
                <a:lnTo>
                  <a:pt x="754" y="320"/>
                </a:lnTo>
                <a:lnTo>
                  <a:pt x="748" y="284"/>
                </a:lnTo>
                <a:lnTo>
                  <a:pt x="738" y="250"/>
                </a:lnTo>
                <a:lnTo>
                  <a:pt x="726" y="218"/>
                </a:lnTo>
                <a:lnTo>
                  <a:pt x="710" y="186"/>
                </a:lnTo>
                <a:lnTo>
                  <a:pt x="690" y="158"/>
                </a:lnTo>
                <a:lnTo>
                  <a:pt x="670" y="130"/>
                </a:lnTo>
                <a:lnTo>
                  <a:pt x="644" y="104"/>
                </a:lnTo>
                <a:lnTo>
                  <a:pt x="618" y="82"/>
                </a:lnTo>
                <a:lnTo>
                  <a:pt x="588" y="60"/>
                </a:lnTo>
                <a:lnTo>
                  <a:pt x="558" y="42"/>
                </a:lnTo>
                <a:lnTo>
                  <a:pt x="524" y="28"/>
                </a:lnTo>
                <a:lnTo>
                  <a:pt x="490" y="16"/>
                </a:lnTo>
                <a:lnTo>
                  <a:pt x="454" y="6"/>
                </a:lnTo>
                <a:lnTo>
                  <a:pt x="416" y="2"/>
                </a:lnTo>
                <a:lnTo>
                  <a:pt x="378" y="0"/>
                </a:lnTo>
                <a:lnTo>
                  <a:pt x="378" y="0"/>
                </a:lnTo>
                <a:lnTo>
                  <a:pt x="340" y="2"/>
                </a:lnTo>
                <a:lnTo>
                  <a:pt x="302" y="6"/>
                </a:lnTo>
                <a:lnTo>
                  <a:pt x="266" y="16"/>
                </a:lnTo>
                <a:lnTo>
                  <a:pt x="230" y="28"/>
                </a:lnTo>
                <a:lnTo>
                  <a:pt x="198" y="42"/>
                </a:lnTo>
                <a:lnTo>
                  <a:pt x="166" y="60"/>
                </a:lnTo>
                <a:lnTo>
                  <a:pt x="138" y="82"/>
                </a:lnTo>
                <a:lnTo>
                  <a:pt x="110" y="104"/>
                </a:lnTo>
                <a:lnTo>
                  <a:pt x="86" y="130"/>
                </a:lnTo>
                <a:lnTo>
                  <a:pt x="64" y="158"/>
                </a:lnTo>
                <a:lnTo>
                  <a:pt x="46" y="186"/>
                </a:lnTo>
                <a:lnTo>
                  <a:pt x="30" y="218"/>
                </a:lnTo>
                <a:lnTo>
                  <a:pt x="18" y="250"/>
                </a:lnTo>
                <a:lnTo>
                  <a:pt x="8" y="284"/>
                </a:lnTo>
                <a:lnTo>
                  <a:pt x="2" y="320"/>
                </a:lnTo>
                <a:lnTo>
                  <a:pt x="0" y="356"/>
                </a:lnTo>
                <a:lnTo>
                  <a:pt x="0" y="356"/>
                </a:lnTo>
                <a:close/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1" name="Line 61"/>
          <p:cNvSpPr>
            <a:spLocks noChangeShapeType="1"/>
          </p:cNvSpPr>
          <p:nvPr/>
        </p:nvSpPr>
        <p:spPr bwMode="auto">
          <a:xfrm flipH="1">
            <a:off x="2679700" y="2357438"/>
            <a:ext cx="946150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2" name="Rectangle 62"/>
          <p:cNvSpPr>
            <a:spLocks noChangeArrowheads="1"/>
          </p:cNvSpPr>
          <p:nvPr/>
        </p:nvSpPr>
        <p:spPr bwMode="auto">
          <a:xfrm>
            <a:off x="3648075" y="2700338"/>
            <a:ext cx="1006475" cy="10001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3" name="Rectangle 63"/>
          <p:cNvSpPr>
            <a:spLocks noChangeArrowheads="1"/>
          </p:cNvSpPr>
          <p:nvPr/>
        </p:nvSpPr>
        <p:spPr bwMode="auto">
          <a:xfrm>
            <a:off x="3648075" y="2700338"/>
            <a:ext cx="1006475" cy="10001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4" name="Rectangle 64"/>
          <p:cNvSpPr>
            <a:spLocks noChangeArrowheads="1"/>
          </p:cNvSpPr>
          <p:nvPr/>
        </p:nvSpPr>
        <p:spPr bwMode="auto">
          <a:xfrm>
            <a:off x="4235450" y="36941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5" name="Rectangle 65"/>
          <p:cNvSpPr>
            <a:spLocks noChangeArrowheads="1"/>
          </p:cNvSpPr>
          <p:nvPr/>
        </p:nvSpPr>
        <p:spPr bwMode="auto">
          <a:xfrm>
            <a:off x="3838575" y="36941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26" name="Rectangle 66"/>
          <p:cNvSpPr>
            <a:spLocks noChangeArrowheads="1"/>
          </p:cNvSpPr>
          <p:nvPr/>
        </p:nvSpPr>
        <p:spPr bwMode="auto">
          <a:xfrm>
            <a:off x="3692525" y="2754313"/>
            <a:ext cx="61715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Commentaire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5" name="Rectangle 75"/>
          <p:cNvSpPr>
            <a:spLocks noChangeArrowheads="1"/>
          </p:cNvSpPr>
          <p:nvPr/>
        </p:nvSpPr>
        <p:spPr bwMode="auto">
          <a:xfrm>
            <a:off x="4375150" y="2884488"/>
            <a:ext cx="2895600" cy="2174875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6" name="Rectangle 76"/>
          <p:cNvSpPr>
            <a:spLocks noChangeArrowheads="1"/>
          </p:cNvSpPr>
          <p:nvPr/>
        </p:nvSpPr>
        <p:spPr bwMode="auto">
          <a:xfrm>
            <a:off x="4375150" y="2884488"/>
            <a:ext cx="2895600" cy="21748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7" name="Line 77"/>
          <p:cNvSpPr>
            <a:spLocks noChangeShapeType="1"/>
          </p:cNvSpPr>
          <p:nvPr/>
        </p:nvSpPr>
        <p:spPr bwMode="auto">
          <a:xfrm>
            <a:off x="4527550" y="3332163"/>
            <a:ext cx="3651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8" name="Line 78"/>
          <p:cNvSpPr>
            <a:spLocks noChangeShapeType="1"/>
          </p:cNvSpPr>
          <p:nvPr/>
        </p:nvSpPr>
        <p:spPr bwMode="auto">
          <a:xfrm>
            <a:off x="4527550" y="49323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39" name="Line 79"/>
          <p:cNvSpPr>
            <a:spLocks noChangeShapeType="1"/>
          </p:cNvSpPr>
          <p:nvPr/>
        </p:nvSpPr>
        <p:spPr bwMode="auto">
          <a:xfrm>
            <a:off x="4527550" y="3332163"/>
            <a:ext cx="0" cy="2413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0" name="Line 80"/>
          <p:cNvSpPr>
            <a:spLocks noChangeShapeType="1"/>
          </p:cNvSpPr>
          <p:nvPr/>
        </p:nvSpPr>
        <p:spPr bwMode="auto">
          <a:xfrm>
            <a:off x="6791325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1" name="Line 81"/>
          <p:cNvSpPr>
            <a:spLocks noChangeShapeType="1"/>
          </p:cNvSpPr>
          <p:nvPr/>
        </p:nvSpPr>
        <p:spPr bwMode="auto">
          <a:xfrm>
            <a:off x="4527550" y="3573463"/>
            <a:ext cx="0" cy="13589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2" name="Line 82"/>
          <p:cNvSpPr>
            <a:spLocks noChangeShapeType="1"/>
          </p:cNvSpPr>
          <p:nvPr/>
        </p:nvSpPr>
        <p:spPr bwMode="auto">
          <a:xfrm>
            <a:off x="4892675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3" name="Line 83"/>
          <p:cNvSpPr>
            <a:spLocks noChangeShapeType="1"/>
          </p:cNvSpPr>
          <p:nvPr/>
        </p:nvSpPr>
        <p:spPr bwMode="auto">
          <a:xfrm>
            <a:off x="5273675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4" name="Line 84"/>
          <p:cNvSpPr>
            <a:spLocks noChangeShapeType="1"/>
          </p:cNvSpPr>
          <p:nvPr/>
        </p:nvSpPr>
        <p:spPr bwMode="auto">
          <a:xfrm>
            <a:off x="5651500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5" name="Line 85"/>
          <p:cNvSpPr>
            <a:spLocks noChangeShapeType="1"/>
          </p:cNvSpPr>
          <p:nvPr/>
        </p:nvSpPr>
        <p:spPr bwMode="auto">
          <a:xfrm>
            <a:off x="6029325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6" name="Line 86"/>
          <p:cNvSpPr>
            <a:spLocks noChangeShapeType="1"/>
          </p:cNvSpPr>
          <p:nvPr/>
        </p:nvSpPr>
        <p:spPr bwMode="auto">
          <a:xfrm>
            <a:off x="6410325" y="333216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7" name="Line 87"/>
          <p:cNvSpPr>
            <a:spLocks noChangeShapeType="1"/>
          </p:cNvSpPr>
          <p:nvPr/>
        </p:nvSpPr>
        <p:spPr bwMode="auto">
          <a:xfrm>
            <a:off x="4527550" y="43862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8" name="Line 88"/>
          <p:cNvSpPr>
            <a:spLocks noChangeShapeType="1"/>
          </p:cNvSpPr>
          <p:nvPr/>
        </p:nvSpPr>
        <p:spPr bwMode="auto">
          <a:xfrm>
            <a:off x="4527550" y="45196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49" name="Line 89"/>
          <p:cNvSpPr>
            <a:spLocks noChangeShapeType="1"/>
          </p:cNvSpPr>
          <p:nvPr/>
        </p:nvSpPr>
        <p:spPr bwMode="auto">
          <a:xfrm>
            <a:off x="4527550" y="46593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0" name="Line 90"/>
          <p:cNvSpPr>
            <a:spLocks noChangeShapeType="1"/>
          </p:cNvSpPr>
          <p:nvPr/>
        </p:nvSpPr>
        <p:spPr bwMode="auto">
          <a:xfrm>
            <a:off x="4527550" y="479583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1" name="Freeform 91"/>
          <p:cNvSpPr>
            <a:spLocks/>
          </p:cNvSpPr>
          <p:nvPr/>
        </p:nvSpPr>
        <p:spPr bwMode="auto">
          <a:xfrm>
            <a:off x="5121275" y="4106863"/>
            <a:ext cx="730250" cy="695325"/>
          </a:xfrm>
          <a:custGeom>
            <a:avLst/>
            <a:gdLst>
              <a:gd name="T0" fmla="*/ 378 w 460"/>
              <a:gd name="T1" fmla="*/ 0 h 438"/>
              <a:gd name="T2" fmla="*/ 460 w 460"/>
              <a:gd name="T3" fmla="*/ 88 h 438"/>
              <a:gd name="T4" fmla="*/ 82 w 460"/>
              <a:gd name="T5" fmla="*/ 438 h 438"/>
              <a:gd name="T6" fmla="*/ 0 w 460"/>
              <a:gd name="T7" fmla="*/ 352 h 438"/>
              <a:gd name="T8" fmla="*/ 378 w 460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0" h="438">
                <a:moveTo>
                  <a:pt x="378" y="0"/>
                </a:moveTo>
                <a:lnTo>
                  <a:pt x="460" y="88"/>
                </a:lnTo>
                <a:lnTo>
                  <a:pt x="82" y="438"/>
                </a:lnTo>
                <a:lnTo>
                  <a:pt x="0" y="352"/>
                </a:lnTo>
                <a:lnTo>
                  <a:pt x="37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2" name="Freeform 92"/>
          <p:cNvSpPr>
            <a:spLocks/>
          </p:cNvSpPr>
          <p:nvPr/>
        </p:nvSpPr>
        <p:spPr bwMode="auto">
          <a:xfrm>
            <a:off x="5121275" y="4106863"/>
            <a:ext cx="730250" cy="695325"/>
          </a:xfrm>
          <a:custGeom>
            <a:avLst/>
            <a:gdLst>
              <a:gd name="T0" fmla="*/ 378 w 460"/>
              <a:gd name="T1" fmla="*/ 0 h 438"/>
              <a:gd name="T2" fmla="*/ 460 w 460"/>
              <a:gd name="T3" fmla="*/ 88 h 438"/>
              <a:gd name="T4" fmla="*/ 82 w 460"/>
              <a:gd name="T5" fmla="*/ 438 h 438"/>
              <a:gd name="T6" fmla="*/ 0 w 460"/>
              <a:gd name="T7" fmla="*/ 352 h 438"/>
              <a:gd name="T8" fmla="*/ 378 w 460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0" h="438">
                <a:moveTo>
                  <a:pt x="378" y="0"/>
                </a:moveTo>
                <a:lnTo>
                  <a:pt x="460" y="88"/>
                </a:lnTo>
                <a:lnTo>
                  <a:pt x="82" y="438"/>
                </a:lnTo>
                <a:lnTo>
                  <a:pt x="0" y="352"/>
                </a:lnTo>
                <a:lnTo>
                  <a:pt x="3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3" name="Freeform 93"/>
          <p:cNvSpPr>
            <a:spLocks/>
          </p:cNvSpPr>
          <p:nvPr/>
        </p:nvSpPr>
        <p:spPr bwMode="auto">
          <a:xfrm>
            <a:off x="5121275" y="4106863"/>
            <a:ext cx="730250" cy="695325"/>
          </a:xfrm>
          <a:custGeom>
            <a:avLst/>
            <a:gdLst>
              <a:gd name="T0" fmla="*/ 378 w 460"/>
              <a:gd name="T1" fmla="*/ 0 h 438"/>
              <a:gd name="T2" fmla="*/ 460 w 460"/>
              <a:gd name="T3" fmla="*/ 88 h 438"/>
              <a:gd name="T4" fmla="*/ 82 w 460"/>
              <a:gd name="T5" fmla="*/ 438 h 438"/>
              <a:gd name="T6" fmla="*/ 0 w 460"/>
              <a:gd name="T7" fmla="*/ 352 h 438"/>
              <a:gd name="T8" fmla="*/ 378 w 460"/>
              <a:gd name="T9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0" h="438">
                <a:moveTo>
                  <a:pt x="378" y="0"/>
                </a:moveTo>
                <a:lnTo>
                  <a:pt x="460" y="88"/>
                </a:lnTo>
                <a:lnTo>
                  <a:pt x="82" y="438"/>
                </a:lnTo>
                <a:lnTo>
                  <a:pt x="0" y="352"/>
                </a:lnTo>
                <a:lnTo>
                  <a:pt x="378" y="0"/>
                </a:lnTo>
                <a:close/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4" name="Freeform 94"/>
          <p:cNvSpPr>
            <a:spLocks/>
          </p:cNvSpPr>
          <p:nvPr/>
        </p:nvSpPr>
        <p:spPr bwMode="auto">
          <a:xfrm>
            <a:off x="4375150" y="28844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5" name="Freeform 95"/>
          <p:cNvSpPr>
            <a:spLocks/>
          </p:cNvSpPr>
          <p:nvPr/>
        </p:nvSpPr>
        <p:spPr bwMode="auto">
          <a:xfrm>
            <a:off x="4375150" y="28844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6" name="Freeform 96"/>
          <p:cNvSpPr>
            <a:spLocks/>
          </p:cNvSpPr>
          <p:nvPr/>
        </p:nvSpPr>
        <p:spPr bwMode="auto">
          <a:xfrm>
            <a:off x="4375150" y="2884488"/>
            <a:ext cx="2895600" cy="2174875"/>
          </a:xfrm>
          <a:custGeom>
            <a:avLst/>
            <a:gdLst>
              <a:gd name="T0" fmla="*/ 1614 w 1824"/>
              <a:gd name="T1" fmla="*/ 0 h 1370"/>
              <a:gd name="T2" fmla="*/ 0 w 1824"/>
              <a:gd name="T3" fmla="*/ 0 h 1370"/>
              <a:gd name="T4" fmla="*/ 0 w 1824"/>
              <a:gd name="T5" fmla="*/ 210 h 1370"/>
              <a:gd name="T6" fmla="*/ 1614 w 1824"/>
              <a:gd name="T7" fmla="*/ 210 h 1370"/>
              <a:gd name="T8" fmla="*/ 1614 w 1824"/>
              <a:gd name="T9" fmla="*/ 1370 h 1370"/>
              <a:gd name="T10" fmla="*/ 1824 w 1824"/>
              <a:gd name="T11" fmla="*/ 1370 h 1370"/>
              <a:gd name="T12" fmla="*/ 1824 w 1824"/>
              <a:gd name="T13" fmla="*/ 0 h 1370"/>
              <a:gd name="T14" fmla="*/ 1614 w 1824"/>
              <a:gd name="T1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0">
                <a:moveTo>
                  <a:pt x="1614" y="0"/>
                </a:moveTo>
                <a:lnTo>
                  <a:pt x="0" y="0"/>
                </a:lnTo>
                <a:lnTo>
                  <a:pt x="0" y="210"/>
                </a:lnTo>
                <a:lnTo>
                  <a:pt x="1614" y="210"/>
                </a:lnTo>
                <a:lnTo>
                  <a:pt x="1614" y="1370"/>
                </a:lnTo>
                <a:lnTo>
                  <a:pt x="1824" y="1370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7" name="Line 97"/>
          <p:cNvSpPr>
            <a:spLocks noChangeShapeType="1"/>
          </p:cNvSpPr>
          <p:nvPr/>
        </p:nvSpPr>
        <p:spPr bwMode="auto">
          <a:xfrm>
            <a:off x="4892675" y="3332163"/>
            <a:ext cx="18986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8" name="Line 98"/>
          <p:cNvSpPr>
            <a:spLocks noChangeShapeType="1"/>
          </p:cNvSpPr>
          <p:nvPr/>
        </p:nvSpPr>
        <p:spPr bwMode="auto">
          <a:xfrm>
            <a:off x="4527550" y="35734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59" name="Line 99"/>
          <p:cNvSpPr>
            <a:spLocks noChangeShapeType="1"/>
          </p:cNvSpPr>
          <p:nvPr/>
        </p:nvSpPr>
        <p:spPr bwMode="auto">
          <a:xfrm>
            <a:off x="4527550" y="37068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0" name="Line 100"/>
          <p:cNvSpPr>
            <a:spLocks noChangeShapeType="1"/>
          </p:cNvSpPr>
          <p:nvPr/>
        </p:nvSpPr>
        <p:spPr bwMode="auto">
          <a:xfrm>
            <a:off x="4527550" y="384016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1" name="Line 101"/>
          <p:cNvSpPr>
            <a:spLocks noChangeShapeType="1"/>
          </p:cNvSpPr>
          <p:nvPr/>
        </p:nvSpPr>
        <p:spPr bwMode="auto">
          <a:xfrm>
            <a:off x="4527550" y="397668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2" name="Line 102"/>
          <p:cNvSpPr>
            <a:spLocks noChangeShapeType="1"/>
          </p:cNvSpPr>
          <p:nvPr/>
        </p:nvSpPr>
        <p:spPr bwMode="auto">
          <a:xfrm>
            <a:off x="4527550" y="411321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3" name="Line 103"/>
          <p:cNvSpPr>
            <a:spLocks noChangeShapeType="1"/>
          </p:cNvSpPr>
          <p:nvPr/>
        </p:nvSpPr>
        <p:spPr bwMode="auto">
          <a:xfrm>
            <a:off x="4527550" y="424973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4" name="Rectangle 104"/>
          <p:cNvSpPr>
            <a:spLocks noChangeArrowheads="1"/>
          </p:cNvSpPr>
          <p:nvPr/>
        </p:nvSpPr>
        <p:spPr bwMode="auto">
          <a:xfrm>
            <a:off x="6489700" y="42592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617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5" name="Freeform 105"/>
          <p:cNvSpPr>
            <a:spLocks/>
          </p:cNvSpPr>
          <p:nvPr/>
        </p:nvSpPr>
        <p:spPr bwMode="auto">
          <a:xfrm>
            <a:off x="5635625" y="3240088"/>
            <a:ext cx="1196975" cy="1133475"/>
          </a:xfrm>
          <a:custGeom>
            <a:avLst/>
            <a:gdLst>
              <a:gd name="T0" fmla="*/ 754 w 754"/>
              <a:gd name="T1" fmla="*/ 358 h 714"/>
              <a:gd name="T2" fmla="*/ 748 w 754"/>
              <a:gd name="T3" fmla="*/ 430 h 714"/>
              <a:gd name="T4" fmla="*/ 726 w 754"/>
              <a:gd name="T5" fmla="*/ 496 h 714"/>
              <a:gd name="T6" fmla="*/ 690 w 754"/>
              <a:gd name="T7" fmla="*/ 558 h 714"/>
              <a:gd name="T8" fmla="*/ 644 w 754"/>
              <a:gd name="T9" fmla="*/ 610 h 714"/>
              <a:gd name="T10" fmla="*/ 588 w 754"/>
              <a:gd name="T11" fmla="*/ 654 h 714"/>
              <a:gd name="T12" fmla="*/ 524 w 754"/>
              <a:gd name="T13" fmla="*/ 686 h 714"/>
              <a:gd name="T14" fmla="*/ 454 w 754"/>
              <a:gd name="T15" fmla="*/ 708 h 714"/>
              <a:gd name="T16" fmla="*/ 378 w 754"/>
              <a:gd name="T17" fmla="*/ 714 h 714"/>
              <a:gd name="T18" fmla="*/ 338 w 754"/>
              <a:gd name="T19" fmla="*/ 712 h 714"/>
              <a:gd name="T20" fmla="*/ 266 w 754"/>
              <a:gd name="T21" fmla="*/ 698 h 714"/>
              <a:gd name="T22" fmla="*/ 198 w 754"/>
              <a:gd name="T23" fmla="*/ 672 h 714"/>
              <a:gd name="T24" fmla="*/ 138 w 754"/>
              <a:gd name="T25" fmla="*/ 634 h 714"/>
              <a:gd name="T26" fmla="*/ 86 w 754"/>
              <a:gd name="T27" fmla="*/ 584 h 714"/>
              <a:gd name="T28" fmla="*/ 46 w 754"/>
              <a:gd name="T29" fmla="*/ 528 h 714"/>
              <a:gd name="T30" fmla="*/ 18 w 754"/>
              <a:gd name="T31" fmla="*/ 464 h 714"/>
              <a:gd name="T32" fmla="*/ 2 w 754"/>
              <a:gd name="T33" fmla="*/ 394 h 714"/>
              <a:gd name="T34" fmla="*/ 0 w 754"/>
              <a:gd name="T35" fmla="*/ 358 h 714"/>
              <a:gd name="T36" fmla="*/ 8 w 754"/>
              <a:gd name="T37" fmla="*/ 286 h 714"/>
              <a:gd name="T38" fmla="*/ 30 w 754"/>
              <a:gd name="T39" fmla="*/ 218 h 714"/>
              <a:gd name="T40" fmla="*/ 64 w 754"/>
              <a:gd name="T41" fmla="*/ 158 h 714"/>
              <a:gd name="T42" fmla="*/ 110 w 754"/>
              <a:gd name="T43" fmla="*/ 104 h 714"/>
              <a:gd name="T44" fmla="*/ 166 w 754"/>
              <a:gd name="T45" fmla="*/ 62 h 714"/>
              <a:gd name="T46" fmla="*/ 230 w 754"/>
              <a:gd name="T47" fmla="*/ 28 h 714"/>
              <a:gd name="T48" fmla="*/ 302 w 754"/>
              <a:gd name="T49" fmla="*/ 8 h 714"/>
              <a:gd name="T50" fmla="*/ 378 w 754"/>
              <a:gd name="T51" fmla="*/ 0 h 714"/>
              <a:gd name="T52" fmla="*/ 416 w 754"/>
              <a:gd name="T53" fmla="*/ 2 h 714"/>
              <a:gd name="T54" fmla="*/ 490 w 754"/>
              <a:gd name="T55" fmla="*/ 16 h 714"/>
              <a:gd name="T56" fmla="*/ 558 w 754"/>
              <a:gd name="T57" fmla="*/ 44 h 714"/>
              <a:gd name="T58" fmla="*/ 618 w 754"/>
              <a:gd name="T59" fmla="*/ 82 h 714"/>
              <a:gd name="T60" fmla="*/ 668 w 754"/>
              <a:gd name="T61" fmla="*/ 130 h 714"/>
              <a:gd name="T62" fmla="*/ 710 w 754"/>
              <a:gd name="T63" fmla="*/ 188 h 714"/>
              <a:gd name="T64" fmla="*/ 738 w 754"/>
              <a:gd name="T65" fmla="*/ 252 h 714"/>
              <a:gd name="T66" fmla="*/ 752 w 754"/>
              <a:gd name="T67" fmla="*/ 32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4" h="714">
                <a:moveTo>
                  <a:pt x="754" y="358"/>
                </a:moveTo>
                <a:lnTo>
                  <a:pt x="754" y="358"/>
                </a:lnTo>
                <a:lnTo>
                  <a:pt x="752" y="394"/>
                </a:lnTo>
                <a:lnTo>
                  <a:pt x="748" y="430"/>
                </a:lnTo>
                <a:lnTo>
                  <a:pt x="738" y="464"/>
                </a:lnTo>
                <a:lnTo>
                  <a:pt x="726" y="496"/>
                </a:lnTo>
                <a:lnTo>
                  <a:pt x="710" y="528"/>
                </a:lnTo>
                <a:lnTo>
                  <a:pt x="690" y="558"/>
                </a:lnTo>
                <a:lnTo>
                  <a:pt x="668" y="584"/>
                </a:lnTo>
                <a:lnTo>
                  <a:pt x="644" y="610"/>
                </a:lnTo>
                <a:lnTo>
                  <a:pt x="618" y="634"/>
                </a:lnTo>
                <a:lnTo>
                  <a:pt x="588" y="654"/>
                </a:lnTo>
                <a:lnTo>
                  <a:pt x="558" y="672"/>
                </a:lnTo>
                <a:lnTo>
                  <a:pt x="524" y="686"/>
                </a:lnTo>
                <a:lnTo>
                  <a:pt x="490" y="698"/>
                </a:lnTo>
                <a:lnTo>
                  <a:pt x="454" y="708"/>
                </a:lnTo>
                <a:lnTo>
                  <a:pt x="416" y="712"/>
                </a:lnTo>
                <a:lnTo>
                  <a:pt x="378" y="714"/>
                </a:lnTo>
                <a:lnTo>
                  <a:pt x="378" y="714"/>
                </a:lnTo>
                <a:lnTo>
                  <a:pt x="338" y="712"/>
                </a:lnTo>
                <a:lnTo>
                  <a:pt x="302" y="708"/>
                </a:lnTo>
                <a:lnTo>
                  <a:pt x="266" y="698"/>
                </a:lnTo>
                <a:lnTo>
                  <a:pt x="230" y="686"/>
                </a:lnTo>
                <a:lnTo>
                  <a:pt x="198" y="672"/>
                </a:lnTo>
                <a:lnTo>
                  <a:pt x="166" y="654"/>
                </a:lnTo>
                <a:lnTo>
                  <a:pt x="138" y="634"/>
                </a:lnTo>
                <a:lnTo>
                  <a:pt x="110" y="610"/>
                </a:lnTo>
                <a:lnTo>
                  <a:pt x="86" y="584"/>
                </a:lnTo>
                <a:lnTo>
                  <a:pt x="64" y="558"/>
                </a:lnTo>
                <a:lnTo>
                  <a:pt x="46" y="528"/>
                </a:lnTo>
                <a:lnTo>
                  <a:pt x="30" y="496"/>
                </a:lnTo>
                <a:lnTo>
                  <a:pt x="18" y="464"/>
                </a:lnTo>
                <a:lnTo>
                  <a:pt x="8" y="430"/>
                </a:lnTo>
                <a:lnTo>
                  <a:pt x="2" y="394"/>
                </a:lnTo>
                <a:lnTo>
                  <a:pt x="0" y="358"/>
                </a:lnTo>
                <a:lnTo>
                  <a:pt x="0" y="358"/>
                </a:lnTo>
                <a:lnTo>
                  <a:pt x="2" y="322"/>
                </a:lnTo>
                <a:lnTo>
                  <a:pt x="8" y="286"/>
                </a:lnTo>
                <a:lnTo>
                  <a:pt x="18" y="252"/>
                </a:lnTo>
                <a:lnTo>
                  <a:pt x="30" y="218"/>
                </a:lnTo>
                <a:lnTo>
                  <a:pt x="46" y="188"/>
                </a:lnTo>
                <a:lnTo>
                  <a:pt x="64" y="158"/>
                </a:lnTo>
                <a:lnTo>
                  <a:pt x="86" y="130"/>
                </a:lnTo>
                <a:lnTo>
                  <a:pt x="110" y="104"/>
                </a:lnTo>
                <a:lnTo>
                  <a:pt x="138" y="82"/>
                </a:lnTo>
                <a:lnTo>
                  <a:pt x="166" y="62"/>
                </a:lnTo>
                <a:lnTo>
                  <a:pt x="198" y="44"/>
                </a:lnTo>
                <a:lnTo>
                  <a:pt x="230" y="28"/>
                </a:lnTo>
                <a:lnTo>
                  <a:pt x="266" y="16"/>
                </a:lnTo>
                <a:lnTo>
                  <a:pt x="302" y="8"/>
                </a:lnTo>
                <a:lnTo>
                  <a:pt x="338" y="2"/>
                </a:lnTo>
                <a:lnTo>
                  <a:pt x="378" y="0"/>
                </a:lnTo>
                <a:lnTo>
                  <a:pt x="378" y="0"/>
                </a:lnTo>
                <a:lnTo>
                  <a:pt x="416" y="2"/>
                </a:lnTo>
                <a:lnTo>
                  <a:pt x="454" y="8"/>
                </a:lnTo>
                <a:lnTo>
                  <a:pt x="490" y="16"/>
                </a:lnTo>
                <a:lnTo>
                  <a:pt x="524" y="28"/>
                </a:lnTo>
                <a:lnTo>
                  <a:pt x="558" y="44"/>
                </a:lnTo>
                <a:lnTo>
                  <a:pt x="588" y="62"/>
                </a:lnTo>
                <a:lnTo>
                  <a:pt x="618" y="82"/>
                </a:lnTo>
                <a:lnTo>
                  <a:pt x="644" y="104"/>
                </a:lnTo>
                <a:lnTo>
                  <a:pt x="668" y="130"/>
                </a:lnTo>
                <a:lnTo>
                  <a:pt x="690" y="158"/>
                </a:lnTo>
                <a:lnTo>
                  <a:pt x="710" y="188"/>
                </a:lnTo>
                <a:lnTo>
                  <a:pt x="726" y="218"/>
                </a:lnTo>
                <a:lnTo>
                  <a:pt x="738" y="252"/>
                </a:lnTo>
                <a:lnTo>
                  <a:pt x="748" y="286"/>
                </a:lnTo>
                <a:lnTo>
                  <a:pt x="752" y="322"/>
                </a:lnTo>
                <a:lnTo>
                  <a:pt x="754" y="358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6" name="Freeform 106"/>
          <p:cNvSpPr>
            <a:spLocks/>
          </p:cNvSpPr>
          <p:nvPr/>
        </p:nvSpPr>
        <p:spPr bwMode="auto">
          <a:xfrm>
            <a:off x="5635625" y="3240088"/>
            <a:ext cx="1196975" cy="1133475"/>
          </a:xfrm>
          <a:custGeom>
            <a:avLst/>
            <a:gdLst>
              <a:gd name="T0" fmla="*/ 754 w 754"/>
              <a:gd name="T1" fmla="*/ 358 h 714"/>
              <a:gd name="T2" fmla="*/ 748 w 754"/>
              <a:gd name="T3" fmla="*/ 430 h 714"/>
              <a:gd name="T4" fmla="*/ 726 w 754"/>
              <a:gd name="T5" fmla="*/ 496 h 714"/>
              <a:gd name="T6" fmla="*/ 690 w 754"/>
              <a:gd name="T7" fmla="*/ 558 h 714"/>
              <a:gd name="T8" fmla="*/ 644 w 754"/>
              <a:gd name="T9" fmla="*/ 610 h 714"/>
              <a:gd name="T10" fmla="*/ 588 w 754"/>
              <a:gd name="T11" fmla="*/ 654 h 714"/>
              <a:gd name="T12" fmla="*/ 524 w 754"/>
              <a:gd name="T13" fmla="*/ 686 h 714"/>
              <a:gd name="T14" fmla="*/ 454 w 754"/>
              <a:gd name="T15" fmla="*/ 708 h 714"/>
              <a:gd name="T16" fmla="*/ 378 w 754"/>
              <a:gd name="T17" fmla="*/ 714 h 714"/>
              <a:gd name="T18" fmla="*/ 338 w 754"/>
              <a:gd name="T19" fmla="*/ 712 h 714"/>
              <a:gd name="T20" fmla="*/ 266 w 754"/>
              <a:gd name="T21" fmla="*/ 698 h 714"/>
              <a:gd name="T22" fmla="*/ 198 w 754"/>
              <a:gd name="T23" fmla="*/ 672 h 714"/>
              <a:gd name="T24" fmla="*/ 138 w 754"/>
              <a:gd name="T25" fmla="*/ 634 h 714"/>
              <a:gd name="T26" fmla="*/ 86 w 754"/>
              <a:gd name="T27" fmla="*/ 584 h 714"/>
              <a:gd name="T28" fmla="*/ 46 w 754"/>
              <a:gd name="T29" fmla="*/ 528 h 714"/>
              <a:gd name="T30" fmla="*/ 18 w 754"/>
              <a:gd name="T31" fmla="*/ 464 h 714"/>
              <a:gd name="T32" fmla="*/ 2 w 754"/>
              <a:gd name="T33" fmla="*/ 394 h 714"/>
              <a:gd name="T34" fmla="*/ 0 w 754"/>
              <a:gd name="T35" fmla="*/ 358 h 714"/>
              <a:gd name="T36" fmla="*/ 8 w 754"/>
              <a:gd name="T37" fmla="*/ 286 h 714"/>
              <a:gd name="T38" fmla="*/ 30 w 754"/>
              <a:gd name="T39" fmla="*/ 218 h 714"/>
              <a:gd name="T40" fmla="*/ 64 w 754"/>
              <a:gd name="T41" fmla="*/ 158 h 714"/>
              <a:gd name="T42" fmla="*/ 110 w 754"/>
              <a:gd name="T43" fmla="*/ 104 h 714"/>
              <a:gd name="T44" fmla="*/ 166 w 754"/>
              <a:gd name="T45" fmla="*/ 62 h 714"/>
              <a:gd name="T46" fmla="*/ 230 w 754"/>
              <a:gd name="T47" fmla="*/ 28 h 714"/>
              <a:gd name="T48" fmla="*/ 302 w 754"/>
              <a:gd name="T49" fmla="*/ 8 h 714"/>
              <a:gd name="T50" fmla="*/ 378 w 754"/>
              <a:gd name="T51" fmla="*/ 0 h 714"/>
              <a:gd name="T52" fmla="*/ 416 w 754"/>
              <a:gd name="T53" fmla="*/ 2 h 714"/>
              <a:gd name="T54" fmla="*/ 490 w 754"/>
              <a:gd name="T55" fmla="*/ 16 h 714"/>
              <a:gd name="T56" fmla="*/ 558 w 754"/>
              <a:gd name="T57" fmla="*/ 44 h 714"/>
              <a:gd name="T58" fmla="*/ 618 w 754"/>
              <a:gd name="T59" fmla="*/ 82 h 714"/>
              <a:gd name="T60" fmla="*/ 668 w 754"/>
              <a:gd name="T61" fmla="*/ 130 h 714"/>
              <a:gd name="T62" fmla="*/ 710 w 754"/>
              <a:gd name="T63" fmla="*/ 188 h 714"/>
              <a:gd name="T64" fmla="*/ 738 w 754"/>
              <a:gd name="T65" fmla="*/ 252 h 714"/>
              <a:gd name="T66" fmla="*/ 752 w 754"/>
              <a:gd name="T67" fmla="*/ 32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4" h="714">
                <a:moveTo>
                  <a:pt x="754" y="358"/>
                </a:moveTo>
                <a:lnTo>
                  <a:pt x="754" y="358"/>
                </a:lnTo>
                <a:lnTo>
                  <a:pt x="752" y="394"/>
                </a:lnTo>
                <a:lnTo>
                  <a:pt x="748" y="430"/>
                </a:lnTo>
                <a:lnTo>
                  <a:pt x="738" y="464"/>
                </a:lnTo>
                <a:lnTo>
                  <a:pt x="726" y="496"/>
                </a:lnTo>
                <a:lnTo>
                  <a:pt x="710" y="528"/>
                </a:lnTo>
                <a:lnTo>
                  <a:pt x="690" y="558"/>
                </a:lnTo>
                <a:lnTo>
                  <a:pt x="668" y="584"/>
                </a:lnTo>
                <a:lnTo>
                  <a:pt x="644" y="610"/>
                </a:lnTo>
                <a:lnTo>
                  <a:pt x="618" y="634"/>
                </a:lnTo>
                <a:lnTo>
                  <a:pt x="588" y="654"/>
                </a:lnTo>
                <a:lnTo>
                  <a:pt x="558" y="672"/>
                </a:lnTo>
                <a:lnTo>
                  <a:pt x="524" y="686"/>
                </a:lnTo>
                <a:lnTo>
                  <a:pt x="490" y="698"/>
                </a:lnTo>
                <a:lnTo>
                  <a:pt x="454" y="708"/>
                </a:lnTo>
                <a:lnTo>
                  <a:pt x="416" y="712"/>
                </a:lnTo>
                <a:lnTo>
                  <a:pt x="378" y="714"/>
                </a:lnTo>
                <a:lnTo>
                  <a:pt x="378" y="714"/>
                </a:lnTo>
                <a:lnTo>
                  <a:pt x="338" y="712"/>
                </a:lnTo>
                <a:lnTo>
                  <a:pt x="302" y="708"/>
                </a:lnTo>
                <a:lnTo>
                  <a:pt x="266" y="698"/>
                </a:lnTo>
                <a:lnTo>
                  <a:pt x="230" y="686"/>
                </a:lnTo>
                <a:lnTo>
                  <a:pt x="198" y="672"/>
                </a:lnTo>
                <a:lnTo>
                  <a:pt x="166" y="654"/>
                </a:lnTo>
                <a:lnTo>
                  <a:pt x="138" y="634"/>
                </a:lnTo>
                <a:lnTo>
                  <a:pt x="110" y="610"/>
                </a:lnTo>
                <a:lnTo>
                  <a:pt x="86" y="584"/>
                </a:lnTo>
                <a:lnTo>
                  <a:pt x="64" y="558"/>
                </a:lnTo>
                <a:lnTo>
                  <a:pt x="46" y="528"/>
                </a:lnTo>
                <a:lnTo>
                  <a:pt x="30" y="496"/>
                </a:lnTo>
                <a:lnTo>
                  <a:pt x="18" y="464"/>
                </a:lnTo>
                <a:lnTo>
                  <a:pt x="8" y="430"/>
                </a:lnTo>
                <a:lnTo>
                  <a:pt x="2" y="394"/>
                </a:lnTo>
                <a:lnTo>
                  <a:pt x="0" y="358"/>
                </a:lnTo>
                <a:lnTo>
                  <a:pt x="0" y="358"/>
                </a:lnTo>
                <a:lnTo>
                  <a:pt x="2" y="322"/>
                </a:lnTo>
                <a:lnTo>
                  <a:pt x="8" y="286"/>
                </a:lnTo>
                <a:lnTo>
                  <a:pt x="18" y="252"/>
                </a:lnTo>
                <a:lnTo>
                  <a:pt x="30" y="218"/>
                </a:lnTo>
                <a:lnTo>
                  <a:pt x="46" y="188"/>
                </a:lnTo>
                <a:lnTo>
                  <a:pt x="64" y="158"/>
                </a:lnTo>
                <a:lnTo>
                  <a:pt x="86" y="130"/>
                </a:lnTo>
                <a:lnTo>
                  <a:pt x="110" y="104"/>
                </a:lnTo>
                <a:lnTo>
                  <a:pt x="138" y="82"/>
                </a:lnTo>
                <a:lnTo>
                  <a:pt x="166" y="62"/>
                </a:lnTo>
                <a:lnTo>
                  <a:pt x="198" y="44"/>
                </a:lnTo>
                <a:lnTo>
                  <a:pt x="230" y="28"/>
                </a:lnTo>
                <a:lnTo>
                  <a:pt x="266" y="16"/>
                </a:lnTo>
                <a:lnTo>
                  <a:pt x="302" y="8"/>
                </a:lnTo>
                <a:lnTo>
                  <a:pt x="338" y="2"/>
                </a:lnTo>
                <a:lnTo>
                  <a:pt x="378" y="0"/>
                </a:lnTo>
                <a:lnTo>
                  <a:pt x="378" y="0"/>
                </a:lnTo>
                <a:lnTo>
                  <a:pt x="416" y="2"/>
                </a:lnTo>
                <a:lnTo>
                  <a:pt x="454" y="8"/>
                </a:lnTo>
                <a:lnTo>
                  <a:pt x="490" y="16"/>
                </a:lnTo>
                <a:lnTo>
                  <a:pt x="524" y="28"/>
                </a:lnTo>
                <a:lnTo>
                  <a:pt x="558" y="44"/>
                </a:lnTo>
                <a:lnTo>
                  <a:pt x="588" y="62"/>
                </a:lnTo>
                <a:lnTo>
                  <a:pt x="618" y="82"/>
                </a:lnTo>
                <a:lnTo>
                  <a:pt x="644" y="104"/>
                </a:lnTo>
                <a:lnTo>
                  <a:pt x="668" y="130"/>
                </a:lnTo>
                <a:lnTo>
                  <a:pt x="690" y="158"/>
                </a:lnTo>
                <a:lnTo>
                  <a:pt x="710" y="188"/>
                </a:lnTo>
                <a:lnTo>
                  <a:pt x="726" y="218"/>
                </a:lnTo>
                <a:lnTo>
                  <a:pt x="738" y="252"/>
                </a:lnTo>
                <a:lnTo>
                  <a:pt x="748" y="286"/>
                </a:lnTo>
                <a:lnTo>
                  <a:pt x="752" y="322"/>
                </a:lnTo>
                <a:lnTo>
                  <a:pt x="754" y="358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7" name="Freeform 107"/>
          <p:cNvSpPr>
            <a:spLocks/>
          </p:cNvSpPr>
          <p:nvPr/>
        </p:nvSpPr>
        <p:spPr bwMode="auto">
          <a:xfrm>
            <a:off x="5635625" y="3240088"/>
            <a:ext cx="1196975" cy="1133475"/>
          </a:xfrm>
          <a:custGeom>
            <a:avLst/>
            <a:gdLst>
              <a:gd name="T0" fmla="*/ 754 w 754"/>
              <a:gd name="T1" fmla="*/ 358 h 714"/>
              <a:gd name="T2" fmla="*/ 748 w 754"/>
              <a:gd name="T3" fmla="*/ 430 h 714"/>
              <a:gd name="T4" fmla="*/ 726 w 754"/>
              <a:gd name="T5" fmla="*/ 496 h 714"/>
              <a:gd name="T6" fmla="*/ 690 w 754"/>
              <a:gd name="T7" fmla="*/ 558 h 714"/>
              <a:gd name="T8" fmla="*/ 644 w 754"/>
              <a:gd name="T9" fmla="*/ 610 h 714"/>
              <a:gd name="T10" fmla="*/ 588 w 754"/>
              <a:gd name="T11" fmla="*/ 654 h 714"/>
              <a:gd name="T12" fmla="*/ 524 w 754"/>
              <a:gd name="T13" fmla="*/ 686 h 714"/>
              <a:gd name="T14" fmla="*/ 454 w 754"/>
              <a:gd name="T15" fmla="*/ 708 h 714"/>
              <a:gd name="T16" fmla="*/ 378 w 754"/>
              <a:gd name="T17" fmla="*/ 714 h 714"/>
              <a:gd name="T18" fmla="*/ 338 w 754"/>
              <a:gd name="T19" fmla="*/ 712 h 714"/>
              <a:gd name="T20" fmla="*/ 266 w 754"/>
              <a:gd name="T21" fmla="*/ 698 h 714"/>
              <a:gd name="T22" fmla="*/ 198 w 754"/>
              <a:gd name="T23" fmla="*/ 672 h 714"/>
              <a:gd name="T24" fmla="*/ 138 w 754"/>
              <a:gd name="T25" fmla="*/ 634 h 714"/>
              <a:gd name="T26" fmla="*/ 86 w 754"/>
              <a:gd name="T27" fmla="*/ 584 h 714"/>
              <a:gd name="T28" fmla="*/ 46 w 754"/>
              <a:gd name="T29" fmla="*/ 528 h 714"/>
              <a:gd name="T30" fmla="*/ 18 w 754"/>
              <a:gd name="T31" fmla="*/ 464 h 714"/>
              <a:gd name="T32" fmla="*/ 2 w 754"/>
              <a:gd name="T33" fmla="*/ 394 h 714"/>
              <a:gd name="T34" fmla="*/ 0 w 754"/>
              <a:gd name="T35" fmla="*/ 358 h 714"/>
              <a:gd name="T36" fmla="*/ 8 w 754"/>
              <a:gd name="T37" fmla="*/ 286 h 714"/>
              <a:gd name="T38" fmla="*/ 30 w 754"/>
              <a:gd name="T39" fmla="*/ 218 h 714"/>
              <a:gd name="T40" fmla="*/ 64 w 754"/>
              <a:gd name="T41" fmla="*/ 158 h 714"/>
              <a:gd name="T42" fmla="*/ 110 w 754"/>
              <a:gd name="T43" fmla="*/ 104 h 714"/>
              <a:gd name="T44" fmla="*/ 166 w 754"/>
              <a:gd name="T45" fmla="*/ 62 h 714"/>
              <a:gd name="T46" fmla="*/ 230 w 754"/>
              <a:gd name="T47" fmla="*/ 28 h 714"/>
              <a:gd name="T48" fmla="*/ 302 w 754"/>
              <a:gd name="T49" fmla="*/ 8 h 714"/>
              <a:gd name="T50" fmla="*/ 378 w 754"/>
              <a:gd name="T51" fmla="*/ 0 h 714"/>
              <a:gd name="T52" fmla="*/ 416 w 754"/>
              <a:gd name="T53" fmla="*/ 2 h 714"/>
              <a:gd name="T54" fmla="*/ 490 w 754"/>
              <a:gd name="T55" fmla="*/ 16 h 714"/>
              <a:gd name="T56" fmla="*/ 558 w 754"/>
              <a:gd name="T57" fmla="*/ 44 h 714"/>
              <a:gd name="T58" fmla="*/ 618 w 754"/>
              <a:gd name="T59" fmla="*/ 82 h 714"/>
              <a:gd name="T60" fmla="*/ 668 w 754"/>
              <a:gd name="T61" fmla="*/ 130 h 714"/>
              <a:gd name="T62" fmla="*/ 710 w 754"/>
              <a:gd name="T63" fmla="*/ 188 h 714"/>
              <a:gd name="T64" fmla="*/ 738 w 754"/>
              <a:gd name="T65" fmla="*/ 252 h 714"/>
              <a:gd name="T66" fmla="*/ 752 w 754"/>
              <a:gd name="T67" fmla="*/ 322 h 714"/>
              <a:gd name="T68" fmla="*/ 754 w 754"/>
              <a:gd name="T69" fmla="*/ 358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54" h="714">
                <a:moveTo>
                  <a:pt x="754" y="358"/>
                </a:moveTo>
                <a:lnTo>
                  <a:pt x="754" y="358"/>
                </a:lnTo>
                <a:lnTo>
                  <a:pt x="752" y="394"/>
                </a:lnTo>
                <a:lnTo>
                  <a:pt x="748" y="430"/>
                </a:lnTo>
                <a:lnTo>
                  <a:pt x="738" y="464"/>
                </a:lnTo>
                <a:lnTo>
                  <a:pt x="726" y="496"/>
                </a:lnTo>
                <a:lnTo>
                  <a:pt x="710" y="528"/>
                </a:lnTo>
                <a:lnTo>
                  <a:pt x="690" y="558"/>
                </a:lnTo>
                <a:lnTo>
                  <a:pt x="668" y="584"/>
                </a:lnTo>
                <a:lnTo>
                  <a:pt x="644" y="610"/>
                </a:lnTo>
                <a:lnTo>
                  <a:pt x="618" y="634"/>
                </a:lnTo>
                <a:lnTo>
                  <a:pt x="588" y="654"/>
                </a:lnTo>
                <a:lnTo>
                  <a:pt x="558" y="672"/>
                </a:lnTo>
                <a:lnTo>
                  <a:pt x="524" y="686"/>
                </a:lnTo>
                <a:lnTo>
                  <a:pt x="490" y="698"/>
                </a:lnTo>
                <a:lnTo>
                  <a:pt x="454" y="708"/>
                </a:lnTo>
                <a:lnTo>
                  <a:pt x="416" y="712"/>
                </a:lnTo>
                <a:lnTo>
                  <a:pt x="378" y="714"/>
                </a:lnTo>
                <a:lnTo>
                  <a:pt x="378" y="714"/>
                </a:lnTo>
                <a:lnTo>
                  <a:pt x="338" y="712"/>
                </a:lnTo>
                <a:lnTo>
                  <a:pt x="302" y="708"/>
                </a:lnTo>
                <a:lnTo>
                  <a:pt x="266" y="698"/>
                </a:lnTo>
                <a:lnTo>
                  <a:pt x="230" y="686"/>
                </a:lnTo>
                <a:lnTo>
                  <a:pt x="198" y="672"/>
                </a:lnTo>
                <a:lnTo>
                  <a:pt x="166" y="654"/>
                </a:lnTo>
                <a:lnTo>
                  <a:pt x="138" y="634"/>
                </a:lnTo>
                <a:lnTo>
                  <a:pt x="110" y="610"/>
                </a:lnTo>
                <a:lnTo>
                  <a:pt x="86" y="584"/>
                </a:lnTo>
                <a:lnTo>
                  <a:pt x="64" y="558"/>
                </a:lnTo>
                <a:lnTo>
                  <a:pt x="46" y="528"/>
                </a:lnTo>
                <a:lnTo>
                  <a:pt x="30" y="496"/>
                </a:lnTo>
                <a:lnTo>
                  <a:pt x="18" y="464"/>
                </a:lnTo>
                <a:lnTo>
                  <a:pt x="8" y="430"/>
                </a:lnTo>
                <a:lnTo>
                  <a:pt x="2" y="394"/>
                </a:lnTo>
                <a:lnTo>
                  <a:pt x="0" y="358"/>
                </a:lnTo>
                <a:lnTo>
                  <a:pt x="0" y="358"/>
                </a:lnTo>
                <a:lnTo>
                  <a:pt x="2" y="322"/>
                </a:lnTo>
                <a:lnTo>
                  <a:pt x="8" y="286"/>
                </a:lnTo>
                <a:lnTo>
                  <a:pt x="18" y="252"/>
                </a:lnTo>
                <a:lnTo>
                  <a:pt x="30" y="218"/>
                </a:lnTo>
                <a:lnTo>
                  <a:pt x="46" y="188"/>
                </a:lnTo>
                <a:lnTo>
                  <a:pt x="64" y="158"/>
                </a:lnTo>
                <a:lnTo>
                  <a:pt x="86" y="130"/>
                </a:lnTo>
                <a:lnTo>
                  <a:pt x="110" y="104"/>
                </a:lnTo>
                <a:lnTo>
                  <a:pt x="138" y="82"/>
                </a:lnTo>
                <a:lnTo>
                  <a:pt x="166" y="62"/>
                </a:lnTo>
                <a:lnTo>
                  <a:pt x="198" y="44"/>
                </a:lnTo>
                <a:lnTo>
                  <a:pt x="230" y="28"/>
                </a:lnTo>
                <a:lnTo>
                  <a:pt x="266" y="16"/>
                </a:lnTo>
                <a:lnTo>
                  <a:pt x="302" y="8"/>
                </a:lnTo>
                <a:lnTo>
                  <a:pt x="338" y="2"/>
                </a:lnTo>
                <a:lnTo>
                  <a:pt x="378" y="0"/>
                </a:lnTo>
                <a:lnTo>
                  <a:pt x="378" y="0"/>
                </a:lnTo>
                <a:lnTo>
                  <a:pt x="416" y="2"/>
                </a:lnTo>
                <a:lnTo>
                  <a:pt x="454" y="8"/>
                </a:lnTo>
                <a:lnTo>
                  <a:pt x="490" y="16"/>
                </a:lnTo>
                <a:lnTo>
                  <a:pt x="524" y="28"/>
                </a:lnTo>
                <a:lnTo>
                  <a:pt x="558" y="44"/>
                </a:lnTo>
                <a:lnTo>
                  <a:pt x="588" y="62"/>
                </a:lnTo>
                <a:lnTo>
                  <a:pt x="618" y="82"/>
                </a:lnTo>
                <a:lnTo>
                  <a:pt x="644" y="104"/>
                </a:lnTo>
                <a:lnTo>
                  <a:pt x="668" y="130"/>
                </a:lnTo>
                <a:lnTo>
                  <a:pt x="690" y="158"/>
                </a:lnTo>
                <a:lnTo>
                  <a:pt x="710" y="188"/>
                </a:lnTo>
                <a:lnTo>
                  <a:pt x="726" y="218"/>
                </a:lnTo>
                <a:lnTo>
                  <a:pt x="738" y="252"/>
                </a:lnTo>
                <a:lnTo>
                  <a:pt x="748" y="286"/>
                </a:lnTo>
                <a:lnTo>
                  <a:pt x="752" y="322"/>
                </a:lnTo>
                <a:lnTo>
                  <a:pt x="754" y="358"/>
                </a:lnTo>
                <a:lnTo>
                  <a:pt x="754" y="358"/>
                </a:lnTo>
                <a:close/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8" name="Line 108"/>
          <p:cNvSpPr>
            <a:spLocks noChangeShapeType="1"/>
          </p:cNvSpPr>
          <p:nvPr/>
        </p:nvSpPr>
        <p:spPr bwMode="auto">
          <a:xfrm>
            <a:off x="5765800" y="3465513"/>
            <a:ext cx="94297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1" name="Rectangle 111"/>
          <p:cNvSpPr>
            <a:spLocks noChangeArrowheads="1"/>
          </p:cNvSpPr>
          <p:nvPr/>
        </p:nvSpPr>
        <p:spPr bwMode="auto">
          <a:xfrm>
            <a:off x="3444875" y="36941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270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2" name="Rectangle 112"/>
          <p:cNvSpPr>
            <a:spLocks noChangeArrowheads="1"/>
          </p:cNvSpPr>
          <p:nvPr/>
        </p:nvSpPr>
        <p:spPr bwMode="auto">
          <a:xfrm>
            <a:off x="3048000" y="36941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684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3" name="Rectangle 113"/>
          <p:cNvSpPr>
            <a:spLocks noChangeArrowheads="1"/>
          </p:cNvSpPr>
          <p:nvPr/>
        </p:nvSpPr>
        <p:spPr bwMode="auto">
          <a:xfrm>
            <a:off x="2673350" y="3694113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4" name="Rectangle 114"/>
          <p:cNvSpPr>
            <a:spLocks noChangeArrowheads="1"/>
          </p:cNvSpPr>
          <p:nvPr/>
        </p:nvSpPr>
        <p:spPr bwMode="auto">
          <a:xfrm>
            <a:off x="3444875" y="35607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5" name="Rectangle 115"/>
          <p:cNvSpPr>
            <a:spLocks noChangeArrowheads="1"/>
          </p:cNvSpPr>
          <p:nvPr/>
        </p:nvSpPr>
        <p:spPr bwMode="auto">
          <a:xfrm>
            <a:off x="3048000" y="35607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432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6" name="Rectangle 116"/>
          <p:cNvSpPr>
            <a:spLocks noChangeArrowheads="1"/>
          </p:cNvSpPr>
          <p:nvPr/>
        </p:nvSpPr>
        <p:spPr bwMode="auto">
          <a:xfrm>
            <a:off x="2673350" y="355758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7" name="Rectangle 117"/>
          <p:cNvSpPr>
            <a:spLocks noChangeArrowheads="1"/>
          </p:cNvSpPr>
          <p:nvPr/>
        </p:nvSpPr>
        <p:spPr bwMode="auto">
          <a:xfrm>
            <a:off x="3502025" y="34242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8" name="Rectangle 118"/>
          <p:cNvSpPr>
            <a:spLocks noChangeArrowheads="1"/>
          </p:cNvSpPr>
          <p:nvPr/>
        </p:nvSpPr>
        <p:spPr bwMode="auto">
          <a:xfrm>
            <a:off x="3048000" y="34242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897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9" name="Rectangle 119"/>
          <p:cNvSpPr>
            <a:spLocks noChangeArrowheads="1"/>
          </p:cNvSpPr>
          <p:nvPr/>
        </p:nvSpPr>
        <p:spPr bwMode="auto">
          <a:xfrm>
            <a:off x="2673350" y="3421063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0" name="Rectangle 120"/>
          <p:cNvSpPr>
            <a:spLocks noChangeArrowheads="1"/>
          </p:cNvSpPr>
          <p:nvPr/>
        </p:nvSpPr>
        <p:spPr bwMode="auto">
          <a:xfrm>
            <a:off x="3444875" y="32908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1" name="Rectangle 121"/>
          <p:cNvSpPr>
            <a:spLocks noChangeArrowheads="1"/>
          </p:cNvSpPr>
          <p:nvPr/>
        </p:nvSpPr>
        <p:spPr bwMode="auto">
          <a:xfrm>
            <a:off x="3048000" y="32908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2" name="Rectangle 122"/>
          <p:cNvSpPr>
            <a:spLocks noChangeArrowheads="1"/>
          </p:cNvSpPr>
          <p:nvPr/>
        </p:nvSpPr>
        <p:spPr bwMode="auto">
          <a:xfrm>
            <a:off x="2673350" y="3284538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3" name="Rectangle 123"/>
          <p:cNvSpPr>
            <a:spLocks noChangeArrowheads="1"/>
          </p:cNvSpPr>
          <p:nvPr/>
        </p:nvSpPr>
        <p:spPr bwMode="auto">
          <a:xfrm>
            <a:off x="2673350" y="3148013"/>
            <a:ext cx="11381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4" name="Rectangle 124"/>
          <p:cNvSpPr>
            <a:spLocks noChangeArrowheads="1"/>
          </p:cNvSpPr>
          <p:nvPr/>
        </p:nvSpPr>
        <p:spPr bwMode="auto">
          <a:xfrm>
            <a:off x="3003550" y="30940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5" name="Rectangle 125"/>
          <p:cNvSpPr>
            <a:spLocks noChangeArrowheads="1"/>
          </p:cNvSpPr>
          <p:nvPr/>
        </p:nvSpPr>
        <p:spPr bwMode="auto">
          <a:xfrm>
            <a:off x="3003550" y="29257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6" name="Rectangle 126"/>
          <p:cNvSpPr>
            <a:spLocks noChangeArrowheads="1"/>
          </p:cNvSpPr>
          <p:nvPr/>
        </p:nvSpPr>
        <p:spPr bwMode="auto">
          <a:xfrm>
            <a:off x="3003550" y="27543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7" name="Rectangle 127"/>
          <p:cNvSpPr>
            <a:spLocks noChangeArrowheads="1"/>
          </p:cNvSpPr>
          <p:nvPr/>
        </p:nvSpPr>
        <p:spPr bwMode="auto">
          <a:xfrm>
            <a:off x="4556125" y="26146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8" name="Rectangle 128"/>
          <p:cNvSpPr>
            <a:spLocks noChangeArrowheads="1"/>
          </p:cNvSpPr>
          <p:nvPr/>
        </p:nvSpPr>
        <p:spPr bwMode="auto">
          <a:xfrm>
            <a:off x="4235450" y="26146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89" name="Rectangle 129"/>
          <p:cNvSpPr>
            <a:spLocks noChangeArrowheads="1"/>
          </p:cNvSpPr>
          <p:nvPr/>
        </p:nvSpPr>
        <p:spPr bwMode="auto">
          <a:xfrm>
            <a:off x="3838575" y="26146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0" name="Rectangle 130"/>
          <p:cNvSpPr>
            <a:spLocks noChangeArrowheads="1"/>
          </p:cNvSpPr>
          <p:nvPr/>
        </p:nvSpPr>
        <p:spPr bwMode="auto">
          <a:xfrm>
            <a:off x="4556125" y="24780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1" name="Rectangle 131"/>
          <p:cNvSpPr>
            <a:spLocks noChangeArrowheads="1"/>
          </p:cNvSpPr>
          <p:nvPr/>
        </p:nvSpPr>
        <p:spPr bwMode="auto">
          <a:xfrm>
            <a:off x="4235450" y="24780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2" name="Rectangle 132"/>
          <p:cNvSpPr>
            <a:spLocks noChangeArrowheads="1"/>
          </p:cNvSpPr>
          <p:nvPr/>
        </p:nvSpPr>
        <p:spPr bwMode="auto">
          <a:xfrm>
            <a:off x="3838575" y="24780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3" name="Rectangle 133"/>
          <p:cNvSpPr>
            <a:spLocks noChangeArrowheads="1"/>
          </p:cNvSpPr>
          <p:nvPr/>
        </p:nvSpPr>
        <p:spPr bwMode="auto">
          <a:xfrm>
            <a:off x="3003550" y="24145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4" name="Rectangle 134"/>
          <p:cNvSpPr>
            <a:spLocks noChangeArrowheads="1"/>
          </p:cNvSpPr>
          <p:nvPr/>
        </p:nvSpPr>
        <p:spPr bwMode="auto">
          <a:xfrm>
            <a:off x="4616450" y="229393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5" name="Rectangle 135"/>
          <p:cNvSpPr>
            <a:spLocks noChangeArrowheads="1"/>
          </p:cNvSpPr>
          <p:nvPr/>
        </p:nvSpPr>
        <p:spPr bwMode="auto">
          <a:xfrm>
            <a:off x="4222750" y="2293938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6" name="Rectangle 136"/>
          <p:cNvSpPr>
            <a:spLocks noChangeArrowheads="1"/>
          </p:cNvSpPr>
          <p:nvPr/>
        </p:nvSpPr>
        <p:spPr bwMode="auto">
          <a:xfrm>
            <a:off x="3848100" y="2293938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7" name="Rectangle 137"/>
          <p:cNvSpPr>
            <a:spLocks noChangeArrowheads="1"/>
          </p:cNvSpPr>
          <p:nvPr/>
        </p:nvSpPr>
        <p:spPr bwMode="auto">
          <a:xfrm>
            <a:off x="3101975" y="219868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8" name="Rectangle 138"/>
          <p:cNvSpPr>
            <a:spLocks noChangeArrowheads="1"/>
          </p:cNvSpPr>
          <p:nvPr/>
        </p:nvSpPr>
        <p:spPr bwMode="auto">
          <a:xfrm>
            <a:off x="3003550" y="25860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468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99" name="Rectangle 139"/>
          <p:cNvSpPr>
            <a:spLocks noChangeArrowheads="1"/>
          </p:cNvSpPr>
          <p:nvPr/>
        </p:nvSpPr>
        <p:spPr bwMode="auto">
          <a:xfrm>
            <a:off x="4606925" y="4799013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0" name="Rectangle 140"/>
          <p:cNvSpPr>
            <a:spLocks noChangeArrowheads="1"/>
          </p:cNvSpPr>
          <p:nvPr/>
        </p:nvSpPr>
        <p:spPr bwMode="auto">
          <a:xfrm>
            <a:off x="4606925" y="466248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1" name="Rectangle 141"/>
          <p:cNvSpPr>
            <a:spLocks noChangeArrowheads="1"/>
          </p:cNvSpPr>
          <p:nvPr/>
        </p:nvSpPr>
        <p:spPr bwMode="auto">
          <a:xfrm>
            <a:off x="4606925" y="4525963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2" name="Rectangle 142"/>
          <p:cNvSpPr>
            <a:spLocks noChangeArrowheads="1"/>
          </p:cNvSpPr>
          <p:nvPr/>
        </p:nvSpPr>
        <p:spPr bwMode="auto">
          <a:xfrm>
            <a:off x="4606925" y="4389438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3" name="Rectangle 143"/>
          <p:cNvSpPr>
            <a:spLocks noChangeArrowheads="1"/>
          </p:cNvSpPr>
          <p:nvPr/>
        </p:nvSpPr>
        <p:spPr bwMode="auto">
          <a:xfrm>
            <a:off x="4606925" y="4252913"/>
            <a:ext cx="11381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4" name="Rectangle 144"/>
          <p:cNvSpPr>
            <a:spLocks noChangeArrowheads="1"/>
          </p:cNvSpPr>
          <p:nvPr/>
        </p:nvSpPr>
        <p:spPr bwMode="auto">
          <a:xfrm>
            <a:off x="4984750" y="41227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5" name="Rectangle 145"/>
          <p:cNvSpPr>
            <a:spLocks noChangeArrowheads="1"/>
          </p:cNvSpPr>
          <p:nvPr/>
        </p:nvSpPr>
        <p:spPr bwMode="auto">
          <a:xfrm>
            <a:off x="4606925" y="41163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6" name="Rectangle 146"/>
          <p:cNvSpPr>
            <a:spLocks noChangeArrowheads="1"/>
          </p:cNvSpPr>
          <p:nvPr/>
        </p:nvSpPr>
        <p:spPr bwMode="auto">
          <a:xfrm>
            <a:off x="4984750" y="39893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7" name="Rectangle 147"/>
          <p:cNvSpPr>
            <a:spLocks noChangeArrowheads="1"/>
          </p:cNvSpPr>
          <p:nvPr/>
        </p:nvSpPr>
        <p:spPr bwMode="auto">
          <a:xfrm>
            <a:off x="4606925" y="397986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8" name="Rectangle 148"/>
          <p:cNvSpPr>
            <a:spLocks noChangeArrowheads="1"/>
          </p:cNvSpPr>
          <p:nvPr/>
        </p:nvSpPr>
        <p:spPr bwMode="auto">
          <a:xfrm>
            <a:off x="4984750" y="38528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09" name="Rectangle 149"/>
          <p:cNvSpPr>
            <a:spLocks noChangeArrowheads="1"/>
          </p:cNvSpPr>
          <p:nvPr/>
        </p:nvSpPr>
        <p:spPr bwMode="auto">
          <a:xfrm>
            <a:off x="4606925" y="3846513"/>
            <a:ext cx="961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Jli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0" name="Rectangle 150"/>
          <p:cNvSpPr>
            <a:spLocks noChangeArrowheads="1"/>
          </p:cNvSpPr>
          <p:nvPr/>
        </p:nvSpPr>
        <p:spPr bwMode="auto">
          <a:xfrm>
            <a:off x="4606925" y="3713163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1" name="Rectangle 151"/>
          <p:cNvSpPr>
            <a:spLocks noChangeArrowheads="1"/>
          </p:cNvSpPr>
          <p:nvPr/>
        </p:nvSpPr>
        <p:spPr bwMode="auto">
          <a:xfrm>
            <a:off x="4984750" y="35829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2" name="Rectangle 152"/>
          <p:cNvSpPr>
            <a:spLocks noChangeArrowheads="1"/>
          </p:cNvSpPr>
          <p:nvPr/>
        </p:nvSpPr>
        <p:spPr bwMode="auto">
          <a:xfrm>
            <a:off x="4606925" y="3582988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3" name="Rectangle 153"/>
          <p:cNvSpPr>
            <a:spLocks noChangeArrowheads="1"/>
          </p:cNvSpPr>
          <p:nvPr/>
        </p:nvSpPr>
        <p:spPr bwMode="auto">
          <a:xfrm>
            <a:off x="5026025" y="339883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4" name="Rectangle 154"/>
          <p:cNvSpPr>
            <a:spLocks noChangeArrowheads="1"/>
          </p:cNvSpPr>
          <p:nvPr/>
        </p:nvSpPr>
        <p:spPr bwMode="auto">
          <a:xfrm>
            <a:off x="4984750" y="37195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468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515" name="Rectangle 155"/>
          <p:cNvSpPr>
            <a:spLocks noChangeArrowheads="1"/>
          </p:cNvSpPr>
          <p:nvPr/>
        </p:nvSpPr>
        <p:spPr bwMode="auto">
          <a:xfrm>
            <a:off x="1870075" y="4186238"/>
            <a:ext cx="245259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clients comprennent d’emblée que seuls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chiffres grossis sont importants : ils ne cherchent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pas à déchiffrer les autres. On peut ainsi promener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loupe en différents points du tableau (en utilisant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plusieurs planches ou en jouant astucieusement avec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fonctions d’animation du logiciel). Ceci n’empêche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bien sûr pas le consultant de distribuer une copie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Word du tableau à chaque participant.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2" name="Rectangle 324"/>
          <p:cNvSpPr>
            <a:spLocks noChangeArrowheads="1"/>
          </p:cNvSpPr>
          <p:nvPr/>
        </p:nvSpPr>
        <p:spPr bwMode="auto">
          <a:xfrm>
            <a:off x="6489700" y="47990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427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3" name="Rectangle 325"/>
          <p:cNvSpPr>
            <a:spLocks noChangeArrowheads="1"/>
          </p:cNvSpPr>
          <p:nvPr/>
        </p:nvSpPr>
        <p:spPr bwMode="auto">
          <a:xfrm>
            <a:off x="5772150" y="47990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4" name="Rectangle 326"/>
          <p:cNvSpPr>
            <a:spLocks noChangeArrowheads="1"/>
          </p:cNvSpPr>
          <p:nvPr/>
        </p:nvSpPr>
        <p:spPr bwMode="auto">
          <a:xfrm>
            <a:off x="6489700" y="46656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148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5" name="Rectangle 327"/>
          <p:cNvSpPr>
            <a:spLocks noChangeArrowheads="1"/>
          </p:cNvSpPr>
          <p:nvPr/>
        </p:nvSpPr>
        <p:spPr bwMode="auto">
          <a:xfrm>
            <a:off x="5772150" y="46656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6" name="Rectangle 328"/>
          <p:cNvSpPr>
            <a:spLocks noChangeArrowheads="1"/>
          </p:cNvSpPr>
          <p:nvPr/>
        </p:nvSpPr>
        <p:spPr bwMode="auto">
          <a:xfrm>
            <a:off x="6489700" y="45291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732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7" name="Rectangle 329"/>
          <p:cNvSpPr>
            <a:spLocks noChangeArrowheads="1"/>
          </p:cNvSpPr>
          <p:nvPr/>
        </p:nvSpPr>
        <p:spPr bwMode="auto">
          <a:xfrm>
            <a:off x="5772150" y="45291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8" name="Rectangle 330"/>
          <p:cNvSpPr>
            <a:spLocks noChangeArrowheads="1"/>
          </p:cNvSpPr>
          <p:nvPr/>
        </p:nvSpPr>
        <p:spPr bwMode="auto">
          <a:xfrm>
            <a:off x="6489700" y="43957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968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39" name="Rectangle 331"/>
          <p:cNvSpPr>
            <a:spLocks noChangeArrowheads="1"/>
          </p:cNvSpPr>
          <p:nvPr/>
        </p:nvSpPr>
        <p:spPr bwMode="auto">
          <a:xfrm>
            <a:off x="5772150" y="43957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0" name="Rectangle 332"/>
          <p:cNvSpPr>
            <a:spLocks noChangeArrowheads="1"/>
          </p:cNvSpPr>
          <p:nvPr/>
        </p:nvSpPr>
        <p:spPr bwMode="auto">
          <a:xfrm>
            <a:off x="5772150" y="42592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1" name="Rectangle 333"/>
          <p:cNvSpPr>
            <a:spLocks noChangeArrowheads="1"/>
          </p:cNvSpPr>
          <p:nvPr/>
        </p:nvSpPr>
        <p:spPr bwMode="auto">
          <a:xfrm>
            <a:off x="5378450" y="412273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2" name="Rectangle 334"/>
          <p:cNvSpPr>
            <a:spLocks noChangeArrowheads="1"/>
          </p:cNvSpPr>
          <p:nvPr/>
        </p:nvSpPr>
        <p:spPr bwMode="auto">
          <a:xfrm>
            <a:off x="5378450" y="39893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253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3" name="Rectangle 335"/>
          <p:cNvSpPr>
            <a:spLocks noChangeArrowheads="1"/>
          </p:cNvSpPr>
          <p:nvPr/>
        </p:nvSpPr>
        <p:spPr bwMode="auto">
          <a:xfrm>
            <a:off x="5378450" y="385286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4" name="Rectangle 336"/>
          <p:cNvSpPr>
            <a:spLocks noChangeArrowheads="1"/>
          </p:cNvSpPr>
          <p:nvPr/>
        </p:nvSpPr>
        <p:spPr bwMode="auto">
          <a:xfrm>
            <a:off x="5378450" y="37195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5" name="Rectangle 337"/>
          <p:cNvSpPr>
            <a:spLocks noChangeArrowheads="1"/>
          </p:cNvSpPr>
          <p:nvPr/>
        </p:nvSpPr>
        <p:spPr bwMode="auto">
          <a:xfrm>
            <a:off x="5378450" y="35829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6" name="Rectangle 338"/>
          <p:cNvSpPr>
            <a:spLocks noChangeArrowheads="1"/>
          </p:cNvSpPr>
          <p:nvPr/>
        </p:nvSpPr>
        <p:spPr bwMode="auto">
          <a:xfrm>
            <a:off x="5407025" y="3398838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7" name="Rectangle 339"/>
          <p:cNvSpPr>
            <a:spLocks noChangeArrowheads="1"/>
          </p:cNvSpPr>
          <p:nvPr/>
        </p:nvSpPr>
        <p:spPr bwMode="auto">
          <a:xfrm>
            <a:off x="6175375" y="35194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86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8" name="Rectangle 340"/>
          <p:cNvSpPr>
            <a:spLocks noChangeArrowheads="1"/>
          </p:cNvSpPr>
          <p:nvPr/>
        </p:nvSpPr>
        <p:spPr bwMode="auto">
          <a:xfrm>
            <a:off x="6102350" y="387191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49" name="Rectangle 341"/>
          <p:cNvSpPr>
            <a:spLocks noChangeArrowheads="1"/>
          </p:cNvSpPr>
          <p:nvPr/>
        </p:nvSpPr>
        <p:spPr bwMode="auto">
          <a:xfrm>
            <a:off x="6175375" y="40497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0" name="Rectangle 342"/>
          <p:cNvSpPr>
            <a:spLocks noChangeArrowheads="1"/>
          </p:cNvSpPr>
          <p:nvPr/>
        </p:nvSpPr>
        <p:spPr bwMode="auto">
          <a:xfrm>
            <a:off x="6175375" y="42275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1" name="Rectangle 343"/>
          <p:cNvSpPr>
            <a:spLocks noChangeArrowheads="1"/>
          </p:cNvSpPr>
          <p:nvPr/>
        </p:nvSpPr>
        <p:spPr bwMode="auto">
          <a:xfrm>
            <a:off x="6169025" y="47990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2" name="Rectangle 344"/>
          <p:cNvSpPr>
            <a:spLocks noChangeArrowheads="1"/>
          </p:cNvSpPr>
          <p:nvPr/>
        </p:nvSpPr>
        <p:spPr bwMode="auto">
          <a:xfrm>
            <a:off x="6169025" y="46656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3" name="Rectangle 345"/>
          <p:cNvSpPr>
            <a:spLocks noChangeArrowheads="1"/>
          </p:cNvSpPr>
          <p:nvPr/>
        </p:nvSpPr>
        <p:spPr bwMode="auto">
          <a:xfrm>
            <a:off x="6169025" y="45291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4" name="Rectangle 346"/>
          <p:cNvSpPr>
            <a:spLocks noChangeArrowheads="1"/>
          </p:cNvSpPr>
          <p:nvPr/>
        </p:nvSpPr>
        <p:spPr bwMode="auto">
          <a:xfrm>
            <a:off x="6111875" y="439578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152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5" name="Rectangle 347"/>
          <p:cNvSpPr>
            <a:spLocks noChangeArrowheads="1"/>
          </p:cNvSpPr>
          <p:nvPr/>
        </p:nvSpPr>
        <p:spPr bwMode="auto">
          <a:xfrm>
            <a:off x="6149975" y="3297238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65" name="Rectangle 357"/>
          <p:cNvSpPr>
            <a:spLocks noChangeArrowheads="1"/>
          </p:cNvSpPr>
          <p:nvPr/>
        </p:nvSpPr>
        <p:spPr bwMode="auto">
          <a:xfrm>
            <a:off x="6175375" y="36972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69" name="Rectangle 109"/>
          <p:cNvSpPr>
            <a:spLocks noChangeArrowheads="1"/>
          </p:cNvSpPr>
          <p:nvPr/>
        </p:nvSpPr>
        <p:spPr bwMode="auto">
          <a:xfrm>
            <a:off x="4788024" y="4240213"/>
            <a:ext cx="1006475" cy="7366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0" name="Rectangle 110"/>
          <p:cNvSpPr>
            <a:spLocks noChangeArrowheads="1"/>
          </p:cNvSpPr>
          <p:nvPr/>
        </p:nvSpPr>
        <p:spPr bwMode="auto">
          <a:xfrm>
            <a:off x="4778375" y="4240213"/>
            <a:ext cx="1006475" cy="736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56" name="Rectangle 348"/>
          <p:cNvSpPr>
            <a:spLocks noChangeArrowheads="1"/>
          </p:cNvSpPr>
          <p:nvPr/>
        </p:nvSpPr>
        <p:spPr bwMode="auto">
          <a:xfrm>
            <a:off x="4860925" y="4313238"/>
            <a:ext cx="61715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Commentaire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1934600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L’INSERTION D’UN LIEN HYPERTEXTE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122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UN TABLEAU DE CHIFFRES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3580" name="Rectangle 6"/>
          <p:cNvSpPr>
            <a:spLocks noChangeArrowheads="1"/>
          </p:cNvSpPr>
          <p:nvPr/>
        </p:nvSpPr>
        <p:spPr bwMode="auto">
          <a:xfrm>
            <a:off x="4318000" y="406295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1" name="Rectangle 7"/>
          <p:cNvSpPr>
            <a:spLocks noChangeArrowheads="1"/>
          </p:cNvSpPr>
          <p:nvPr/>
        </p:nvSpPr>
        <p:spPr bwMode="auto">
          <a:xfrm>
            <a:off x="3921125" y="406295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2" name="Rectangle 8"/>
          <p:cNvSpPr>
            <a:spLocks noChangeArrowheads="1"/>
          </p:cNvSpPr>
          <p:nvPr/>
        </p:nvSpPr>
        <p:spPr bwMode="auto">
          <a:xfrm>
            <a:off x="3527425" y="40629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270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3" name="Rectangle 9"/>
          <p:cNvSpPr>
            <a:spLocks noChangeArrowheads="1"/>
          </p:cNvSpPr>
          <p:nvPr/>
        </p:nvSpPr>
        <p:spPr bwMode="auto">
          <a:xfrm>
            <a:off x="4318000" y="39264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4" name="Rectangle 10"/>
          <p:cNvSpPr>
            <a:spLocks noChangeArrowheads="1"/>
          </p:cNvSpPr>
          <p:nvPr/>
        </p:nvSpPr>
        <p:spPr bwMode="auto">
          <a:xfrm>
            <a:off x="3921125" y="39264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5" name="Rectangle 11"/>
          <p:cNvSpPr>
            <a:spLocks noChangeArrowheads="1"/>
          </p:cNvSpPr>
          <p:nvPr/>
        </p:nvSpPr>
        <p:spPr bwMode="auto">
          <a:xfrm>
            <a:off x="3527425" y="39264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6" name="Rectangle 12"/>
          <p:cNvSpPr>
            <a:spLocks noChangeArrowheads="1"/>
          </p:cNvSpPr>
          <p:nvPr/>
        </p:nvSpPr>
        <p:spPr bwMode="auto">
          <a:xfrm>
            <a:off x="4318000" y="37930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7" name="Rectangle 13"/>
          <p:cNvSpPr>
            <a:spLocks noChangeArrowheads="1"/>
          </p:cNvSpPr>
          <p:nvPr/>
        </p:nvSpPr>
        <p:spPr bwMode="auto">
          <a:xfrm>
            <a:off x="3587750" y="37930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8" name="Rectangle 14"/>
          <p:cNvSpPr>
            <a:spLocks noChangeArrowheads="1"/>
          </p:cNvSpPr>
          <p:nvPr/>
        </p:nvSpPr>
        <p:spPr bwMode="auto">
          <a:xfrm>
            <a:off x="4260850" y="36565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152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89" name="Rectangle 15"/>
          <p:cNvSpPr>
            <a:spLocks noChangeArrowheads="1"/>
          </p:cNvSpPr>
          <p:nvPr/>
        </p:nvSpPr>
        <p:spPr bwMode="auto">
          <a:xfrm>
            <a:off x="3527425" y="36565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0" name="Rectangle 16"/>
          <p:cNvSpPr>
            <a:spLocks noChangeArrowheads="1"/>
          </p:cNvSpPr>
          <p:nvPr/>
        </p:nvSpPr>
        <p:spPr bwMode="auto">
          <a:xfrm>
            <a:off x="4318000" y="35200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1" name="Rectangle 17"/>
          <p:cNvSpPr>
            <a:spLocks noChangeArrowheads="1"/>
          </p:cNvSpPr>
          <p:nvPr/>
        </p:nvSpPr>
        <p:spPr bwMode="auto">
          <a:xfrm>
            <a:off x="4318000" y="33866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2" name="Rectangle 18"/>
          <p:cNvSpPr>
            <a:spLocks noChangeArrowheads="1"/>
          </p:cNvSpPr>
          <p:nvPr/>
        </p:nvSpPr>
        <p:spPr bwMode="auto">
          <a:xfrm>
            <a:off x="3921125" y="33866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3" name="Rectangle 19"/>
          <p:cNvSpPr>
            <a:spLocks noChangeArrowheads="1"/>
          </p:cNvSpPr>
          <p:nvPr/>
        </p:nvSpPr>
        <p:spPr bwMode="auto">
          <a:xfrm>
            <a:off x="4318000" y="325015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4" name="Rectangle 20"/>
          <p:cNvSpPr>
            <a:spLocks noChangeArrowheads="1"/>
          </p:cNvSpPr>
          <p:nvPr/>
        </p:nvSpPr>
        <p:spPr bwMode="auto">
          <a:xfrm>
            <a:off x="3921125" y="325015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5" name="Rectangle 21"/>
          <p:cNvSpPr>
            <a:spLocks noChangeArrowheads="1"/>
          </p:cNvSpPr>
          <p:nvPr/>
        </p:nvSpPr>
        <p:spPr bwMode="auto">
          <a:xfrm>
            <a:off x="4638675" y="311680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6" name="Rectangle 22"/>
          <p:cNvSpPr>
            <a:spLocks noChangeArrowheads="1"/>
          </p:cNvSpPr>
          <p:nvPr/>
        </p:nvSpPr>
        <p:spPr bwMode="auto">
          <a:xfrm>
            <a:off x="4260850" y="311680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7" name="Rectangle 23"/>
          <p:cNvSpPr>
            <a:spLocks noChangeArrowheads="1"/>
          </p:cNvSpPr>
          <p:nvPr/>
        </p:nvSpPr>
        <p:spPr bwMode="auto">
          <a:xfrm>
            <a:off x="3921125" y="311680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8" name="Rectangle 24"/>
          <p:cNvSpPr>
            <a:spLocks noChangeArrowheads="1"/>
          </p:cNvSpPr>
          <p:nvPr/>
        </p:nvSpPr>
        <p:spPr bwMode="auto">
          <a:xfrm>
            <a:off x="2524125" y="2145258"/>
            <a:ext cx="2895600" cy="2178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99" name="Rectangle 25"/>
          <p:cNvSpPr>
            <a:spLocks noChangeArrowheads="1"/>
          </p:cNvSpPr>
          <p:nvPr/>
        </p:nvSpPr>
        <p:spPr bwMode="auto">
          <a:xfrm>
            <a:off x="2524125" y="2145258"/>
            <a:ext cx="2895600" cy="21780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0" name="Freeform 26"/>
          <p:cNvSpPr>
            <a:spLocks/>
          </p:cNvSpPr>
          <p:nvPr/>
        </p:nvSpPr>
        <p:spPr bwMode="auto">
          <a:xfrm>
            <a:off x="2524125" y="2145258"/>
            <a:ext cx="2895600" cy="2178050"/>
          </a:xfrm>
          <a:custGeom>
            <a:avLst/>
            <a:gdLst>
              <a:gd name="T0" fmla="*/ 1614 w 1824"/>
              <a:gd name="T1" fmla="*/ 0 h 1372"/>
              <a:gd name="T2" fmla="*/ 0 w 1824"/>
              <a:gd name="T3" fmla="*/ 0 h 1372"/>
              <a:gd name="T4" fmla="*/ 0 w 1824"/>
              <a:gd name="T5" fmla="*/ 212 h 1372"/>
              <a:gd name="T6" fmla="*/ 1614 w 1824"/>
              <a:gd name="T7" fmla="*/ 212 h 1372"/>
              <a:gd name="T8" fmla="*/ 1614 w 1824"/>
              <a:gd name="T9" fmla="*/ 1372 h 1372"/>
              <a:gd name="T10" fmla="*/ 1824 w 1824"/>
              <a:gd name="T11" fmla="*/ 1372 h 1372"/>
              <a:gd name="T12" fmla="*/ 1824 w 1824"/>
              <a:gd name="T13" fmla="*/ 0 h 1372"/>
              <a:gd name="T14" fmla="*/ 1614 w 1824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2">
                <a:moveTo>
                  <a:pt x="1614" y="0"/>
                </a:moveTo>
                <a:lnTo>
                  <a:pt x="0" y="0"/>
                </a:lnTo>
                <a:lnTo>
                  <a:pt x="0" y="212"/>
                </a:lnTo>
                <a:lnTo>
                  <a:pt x="1614" y="212"/>
                </a:lnTo>
                <a:lnTo>
                  <a:pt x="1614" y="1372"/>
                </a:lnTo>
                <a:lnTo>
                  <a:pt x="1824" y="1372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1" name="Freeform 27"/>
          <p:cNvSpPr>
            <a:spLocks/>
          </p:cNvSpPr>
          <p:nvPr/>
        </p:nvSpPr>
        <p:spPr bwMode="auto">
          <a:xfrm>
            <a:off x="2524125" y="2145258"/>
            <a:ext cx="2895600" cy="2178050"/>
          </a:xfrm>
          <a:custGeom>
            <a:avLst/>
            <a:gdLst>
              <a:gd name="T0" fmla="*/ 1614 w 1824"/>
              <a:gd name="T1" fmla="*/ 0 h 1372"/>
              <a:gd name="T2" fmla="*/ 0 w 1824"/>
              <a:gd name="T3" fmla="*/ 0 h 1372"/>
              <a:gd name="T4" fmla="*/ 0 w 1824"/>
              <a:gd name="T5" fmla="*/ 212 h 1372"/>
              <a:gd name="T6" fmla="*/ 1614 w 1824"/>
              <a:gd name="T7" fmla="*/ 212 h 1372"/>
              <a:gd name="T8" fmla="*/ 1614 w 1824"/>
              <a:gd name="T9" fmla="*/ 1372 h 1372"/>
              <a:gd name="T10" fmla="*/ 1824 w 1824"/>
              <a:gd name="T11" fmla="*/ 1372 h 1372"/>
              <a:gd name="T12" fmla="*/ 1824 w 1824"/>
              <a:gd name="T13" fmla="*/ 0 h 1372"/>
              <a:gd name="T14" fmla="*/ 1614 w 1824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2">
                <a:moveTo>
                  <a:pt x="1614" y="0"/>
                </a:moveTo>
                <a:lnTo>
                  <a:pt x="0" y="0"/>
                </a:lnTo>
                <a:lnTo>
                  <a:pt x="0" y="212"/>
                </a:lnTo>
                <a:lnTo>
                  <a:pt x="1614" y="212"/>
                </a:lnTo>
                <a:lnTo>
                  <a:pt x="1614" y="1372"/>
                </a:lnTo>
                <a:lnTo>
                  <a:pt x="1824" y="1372"/>
                </a:lnTo>
                <a:lnTo>
                  <a:pt x="1824" y="0"/>
                </a:lnTo>
                <a:lnTo>
                  <a:pt x="16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2" name="Freeform 28"/>
          <p:cNvSpPr>
            <a:spLocks/>
          </p:cNvSpPr>
          <p:nvPr/>
        </p:nvSpPr>
        <p:spPr bwMode="auto">
          <a:xfrm>
            <a:off x="2524125" y="2145258"/>
            <a:ext cx="2895600" cy="2178050"/>
          </a:xfrm>
          <a:custGeom>
            <a:avLst/>
            <a:gdLst>
              <a:gd name="T0" fmla="*/ 1614 w 1824"/>
              <a:gd name="T1" fmla="*/ 0 h 1372"/>
              <a:gd name="T2" fmla="*/ 0 w 1824"/>
              <a:gd name="T3" fmla="*/ 0 h 1372"/>
              <a:gd name="T4" fmla="*/ 0 w 1824"/>
              <a:gd name="T5" fmla="*/ 212 h 1372"/>
              <a:gd name="T6" fmla="*/ 1614 w 1824"/>
              <a:gd name="T7" fmla="*/ 212 h 1372"/>
              <a:gd name="T8" fmla="*/ 1614 w 1824"/>
              <a:gd name="T9" fmla="*/ 1372 h 1372"/>
              <a:gd name="T10" fmla="*/ 1824 w 1824"/>
              <a:gd name="T11" fmla="*/ 1372 h 1372"/>
              <a:gd name="T12" fmla="*/ 1824 w 1824"/>
              <a:gd name="T13" fmla="*/ 0 h 1372"/>
              <a:gd name="T14" fmla="*/ 1614 w 1824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4" h="1372">
                <a:moveTo>
                  <a:pt x="1614" y="0"/>
                </a:moveTo>
                <a:lnTo>
                  <a:pt x="0" y="0"/>
                </a:lnTo>
                <a:lnTo>
                  <a:pt x="0" y="212"/>
                </a:lnTo>
                <a:lnTo>
                  <a:pt x="1614" y="212"/>
                </a:lnTo>
                <a:lnTo>
                  <a:pt x="1614" y="1372"/>
                </a:lnTo>
                <a:lnTo>
                  <a:pt x="1824" y="1372"/>
                </a:lnTo>
                <a:lnTo>
                  <a:pt x="1824" y="0"/>
                </a:lnTo>
                <a:lnTo>
                  <a:pt x="161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3" name="Line 29"/>
          <p:cNvSpPr>
            <a:spLocks noChangeShapeType="1"/>
          </p:cNvSpPr>
          <p:nvPr/>
        </p:nvSpPr>
        <p:spPr bwMode="auto">
          <a:xfrm>
            <a:off x="2679700" y="2596108"/>
            <a:ext cx="3619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4" name="Line 30"/>
          <p:cNvSpPr>
            <a:spLocks noChangeShapeType="1"/>
          </p:cNvSpPr>
          <p:nvPr/>
        </p:nvSpPr>
        <p:spPr bwMode="auto">
          <a:xfrm>
            <a:off x="2676525" y="419313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6" name="Line 32"/>
          <p:cNvSpPr>
            <a:spLocks noChangeShapeType="1"/>
          </p:cNvSpPr>
          <p:nvPr/>
        </p:nvSpPr>
        <p:spPr bwMode="auto">
          <a:xfrm>
            <a:off x="4940300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7" name="Line 33"/>
          <p:cNvSpPr>
            <a:spLocks noChangeShapeType="1"/>
          </p:cNvSpPr>
          <p:nvPr/>
        </p:nvSpPr>
        <p:spPr bwMode="auto">
          <a:xfrm>
            <a:off x="3038475" y="2592933"/>
            <a:ext cx="1901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8" name="Line 34"/>
          <p:cNvSpPr>
            <a:spLocks noChangeShapeType="1"/>
          </p:cNvSpPr>
          <p:nvPr/>
        </p:nvSpPr>
        <p:spPr bwMode="auto">
          <a:xfrm>
            <a:off x="2676525" y="283423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09" name="Line 35"/>
          <p:cNvSpPr>
            <a:spLocks noChangeShapeType="1"/>
          </p:cNvSpPr>
          <p:nvPr/>
        </p:nvSpPr>
        <p:spPr bwMode="auto">
          <a:xfrm>
            <a:off x="2676525" y="2834233"/>
            <a:ext cx="0" cy="13589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0" name="Line 36"/>
          <p:cNvSpPr>
            <a:spLocks noChangeShapeType="1"/>
          </p:cNvSpPr>
          <p:nvPr/>
        </p:nvSpPr>
        <p:spPr bwMode="auto">
          <a:xfrm>
            <a:off x="3038475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1" name="Line 37"/>
          <p:cNvSpPr>
            <a:spLocks noChangeShapeType="1"/>
          </p:cNvSpPr>
          <p:nvPr/>
        </p:nvSpPr>
        <p:spPr bwMode="auto">
          <a:xfrm>
            <a:off x="3422650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2" name="Line 38"/>
          <p:cNvSpPr>
            <a:spLocks noChangeShapeType="1"/>
          </p:cNvSpPr>
          <p:nvPr/>
        </p:nvSpPr>
        <p:spPr bwMode="auto">
          <a:xfrm>
            <a:off x="3800475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3" name="Line 39"/>
          <p:cNvSpPr>
            <a:spLocks noChangeShapeType="1"/>
          </p:cNvSpPr>
          <p:nvPr/>
        </p:nvSpPr>
        <p:spPr bwMode="auto">
          <a:xfrm>
            <a:off x="4178300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4" name="Line 40"/>
          <p:cNvSpPr>
            <a:spLocks noChangeShapeType="1"/>
          </p:cNvSpPr>
          <p:nvPr/>
        </p:nvSpPr>
        <p:spPr bwMode="auto">
          <a:xfrm>
            <a:off x="4559300" y="2592933"/>
            <a:ext cx="0" cy="1600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5" name="Line 41"/>
          <p:cNvSpPr>
            <a:spLocks noChangeShapeType="1"/>
          </p:cNvSpPr>
          <p:nvPr/>
        </p:nvSpPr>
        <p:spPr bwMode="auto">
          <a:xfrm>
            <a:off x="2676525" y="297075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6" name="Line 42"/>
          <p:cNvSpPr>
            <a:spLocks noChangeShapeType="1"/>
          </p:cNvSpPr>
          <p:nvPr/>
        </p:nvSpPr>
        <p:spPr bwMode="auto">
          <a:xfrm>
            <a:off x="2676525" y="310410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7" name="Line 43"/>
          <p:cNvSpPr>
            <a:spLocks noChangeShapeType="1"/>
          </p:cNvSpPr>
          <p:nvPr/>
        </p:nvSpPr>
        <p:spPr bwMode="auto">
          <a:xfrm>
            <a:off x="2676525" y="324063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8" name="Line 44"/>
          <p:cNvSpPr>
            <a:spLocks noChangeShapeType="1"/>
          </p:cNvSpPr>
          <p:nvPr/>
        </p:nvSpPr>
        <p:spPr bwMode="auto">
          <a:xfrm>
            <a:off x="2676525" y="337398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19" name="Line 45"/>
          <p:cNvSpPr>
            <a:spLocks noChangeShapeType="1"/>
          </p:cNvSpPr>
          <p:nvPr/>
        </p:nvSpPr>
        <p:spPr bwMode="auto">
          <a:xfrm>
            <a:off x="2676525" y="351050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0" name="Line 46"/>
          <p:cNvSpPr>
            <a:spLocks noChangeShapeType="1"/>
          </p:cNvSpPr>
          <p:nvPr/>
        </p:nvSpPr>
        <p:spPr bwMode="auto">
          <a:xfrm>
            <a:off x="2676525" y="3647033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1" name="Line 47"/>
          <p:cNvSpPr>
            <a:spLocks noChangeShapeType="1"/>
          </p:cNvSpPr>
          <p:nvPr/>
        </p:nvSpPr>
        <p:spPr bwMode="auto">
          <a:xfrm>
            <a:off x="2676525" y="378355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2" name="Line 48"/>
          <p:cNvSpPr>
            <a:spLocks noChangeShapeType="1"/>
          </p:cNvSpPr>
          <p:nvPr/>
        </p:nvSpPr>
        <p:spPr bwMode="auto">
          <a:xfrm>
            <a:off x="2676525" y="392325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3" name="Line 49"/>
          <p:cNvSpPr>
            <a:spLocks noChangeShapeType="1"/>
          </p:cNvSpPr>
          <p:nvPr/>
        </p:nvSpPr>
        <p:spPr bwMode="auto">
          <a:xfrm>
            <a:off x="2676525" y="4056608"/>
            <a:ext cx="22637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4" name="Rectangle 50"/>
          <p:cNvSpPr>
            <a:spLocks noChangeArrowheads="1"/>
          </p:cNvSpPr>
          <p:nvPr/>
        </p:nvSpPr>
        <p:spPr bwMode="auto">
          <a:xfrm>
            <a:off x="3921125" y="37930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5" name="Rectangle 51"/>
          <p:cNvSpPr>
            <a:spLocks noChangeArrowheads="1"/>
          </p:cNvSpPr>
          <p:nvPr/>
        </p:nvSpPr>
        <p:spPr bwMode="auto">
          <a:xfrm>
            <a:off x="3921125" y="365655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6" name="Rectangle 52"/>
          <p:cNvSpPr>
            <a:spLocks noChangeArrowheads="1"/>
          </p:cNvSpPr>
          <p:nvPr/>
        </p:nvSpPr>
        <p:spPr bwMode="auto">
          <a:xfrm>
            <a:off x="3921125" y="35200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7" name="Rectangle 53"/>
          <p:cNvSpPr>
            <a:spLocks noChangeArrowheads="1"/>
          </p:cNvSpPr>
          <p:nvPr/>
        </p:nvSpPr>
        <p:spPr bwMode="auto">
          <a:xfrm>
            <a:off x="3527425" y="35200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8" name="Rectangle 54"/>
          <p:cNvSpPr>
            <a:spLocks noChangeArrowheads="1"/>
          </p:cNvSpPr>
          <p:nvPr/>
        </p:nvSpPr>
        <p:spPr bwMode="auto">
          <a:xfrm>
            <a:off x="3527425" y="33866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426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29" name="Rectangle 55"/>
          <p:cNvSpPr>
            <a:spLocks noChangeArrowheads="1"/>
          </p:cNvSpPr>
          <p:nvPr/>
        </p:nvSpPr>
        <p:spPr bwMode="auto">
          <a:xfrm>
            <a:off x="3527425" y="32501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253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0" name="Rectangle 56"/>
          <p:cNvSpPr>
            <a:spLocks noChangeArrowheads="1"/>
          </p:cNvSpPr>
          <p:nvPr/>
        </p:nvSpPr>
        <p:spPr bwMode="auto">
          <a:xfrm>
            <a:off x="3527425" y="311680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1" name="Rectangle 57"/>
          <p:cNvSpPr>
            <a:spLocks noChangeArrowheads="1"/>
          </p:cNvSpPr>
          <p:nvPr/>
        </p:nvSpPr>
        <p:spPr bwMode="auto">
          <a:xfrm>
            <a:off x="3527425" y="29802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2" name="Rectangle 58"/>
          <p:cNvSpPr>
            <a:spLocks noChangeArrowheads="1"/>
          </p:cNvSpPr>
          <p:nvPr/>
        </p:nvSpPr>
        <p:spPr bwMode="auto">
          <a:xfrm>
            <a:off x="3527425" y="28469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3" name="Rectangle 59"/>
          <p:cNvSpPr>
            <a:spLocks noChangeArrowheads="1"/>
          </p:cNvSpPr>
          <p:nvPr/>
        </p:nvSpPr>
        <p:spPr bwMode="auto">
          <a:xfrm>
            <a:off x="3556000" y="266278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4" name="Rectangle 60"/>
          <p:cNvSpPr>
            <a:spLocks noChangeArrowheads="1"/>
          </p:cNvSpPr>
          <p:nvPr/>
        </p:nvSpPr>
        <p:spPr bwMode="auto">
          <a:xfrm>
            <a:off x="3200400" y="266278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5" name="Rectangle 61"/>
          <p:cNvSpPr>
            <a:spLocks noChangeArrowheads="1"/>
          </p:cNvSpPr>
          <p:nvPr/>
        </p:nvSpPr>
        <p:spPr bwMode="auto">
          <a:xfrm>
            <a:off x="2755900" y="338033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6" name="Rectangle 62"/>
          <p:cNvSpPr>
            <a:spLocks noChangeArrowheads="1"/>
          </p:cNvSpPr>
          <p:nvPr/>
        </p:nvSpPr>
        <p:spPr bwMode="auto">
          <a:xfrm>
            <a:off x="3482975" y="3123158"/>
            <a:ext cx="2892425" cy="2178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7" name="Rectangle 63"/>
          <p:cNvSpPr>
            <a:spLocks noChangeArrowheads="1"/>
          </p:cNvSpPr>
          <p:nvPr/>
        </p:nvSpPr>
        <p:spPr bwMode="auto">
          <a:xfrm>
            <a:off x="3482975" y="3123158"/>
            <a:ext cx="2892425" cy="21780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8" name="Freeform 64"/>
          <p:cNvSpPr>
            <a:spLocks/>
          </p:cNvSpPr>
          <p:nvPr/>
        </p:nvSpPr>
        <p:spPr bwMode="auto">
          <a:xfrm>
            <a:off x="3482975" y="3123158"/>
            <a:ext cx="2892425" cy="2178050"/>
          </a:xfrm>
          <a:custGeom>
            <a:avLst/>
            <a:gdLst>
              <a:gd name="T0" fmla="*/ 1612 w 1822"/>
              <a:gd name="T1" fmla="*/ 0 h 1372"/>
              <a:gd name="T2" fmla="*/ 0 w 1822"/>
              <a:gd name="T3" fmla="*/ 0 h 1372"/>
              <a:gd name="T4" fmla="*/ 0 w 1822"/>
              <a:gd name="T5" fmla="*/ 212 h 1372"/>
              <a:gd name="T6" fmla="*/ 1612 w 1822"/>
              <a:gd name="T7" fmla="*/ 212 h 1372"/>
              <a:gd name="T8" fmla="*/ 1612 w 1822"/>
              <a:gd name="T9" fmla="*/ 1372 h 1372"/>
              <a:gd name="T10" fmla="*/ 1822 w 1822"/>
              <a:gd name="T11" fmla="*/ 1372 h 1372"/>
              <a:gd name="T12" fmla="*/ 1822 w 1822"/>
              <a:gd name="T13" fmla="*/ 0 h 1372"/>
              <a:gd name="T14" fmla="*/ 1612 w 1822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2" h="1372">
                <a:moveTo>
                  <a:pt x="1612" y="0"/>
                </a:moveTo>
                <a:lnTo>
                  <a:pt x="0" y="0"/>
                </a:lnTo>
                <a:lnTo>
                  <a:pt x="0" y="212"/>
                </a:lnTo>
                <a:lnTo>
                  <a:pt x="1612" y="212"/>
                </a:lnTo>
                <a:lnTo>
                  <a:pt x="1612" y="1372"/>
                </a:lnTo>
                <a:lnTo>
                  <a:pt x="1822" y="1372"/>
                </a:lnTo>
                <a:lnTo>
                  <a:pt x="1822" y="0"/>
                </a:lnTo>
                <a:lnTo>
                  <a:pt x="1612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39" name="Freeform 65"/>
          <p:cNvSpPr>
            <a:spLocks/>
          </p:cNvSpPr>
          <p:nvPr/>
        </p:nvSpPr>
        <p:spPr bwMode="auto">
          <a:xfrm>
            <a:off x="3482975" y="3123158"/>
            <a:ext cx="2892425" cy="2178050"/>
          </a:xfrm>
          <a:custGeom>
            <a:avLst/>
            <a:gdLst>
              <a:gd name="T0" fmla="*/ 1612 w 1822"/>
              <a:gd name="T1" fmla="*/ 0 h 1372"/>
              <a:gd name="T2" fmla="*/ 0 w 1822"/>
              <a:gd name="T3" fmla="*/ 0 h 1372"/>
              <a:gd name="T4" fmla="*/ 0 w 1822"/>
              <a:gd name="T5" fmla="*/ 212 h 1372"/>
              <a:gd name="T6" fmla="*/ 1612 w 1822"/>
              <a:gd name="T7" fmla="*/ 212 h 1372"/>
              <a:gd name="T8" fmla="*/ 1612 w 1822"/>
              <a:gd name="T9" fmla="*/ 1372 h 1372"/>
              <a:gd name="T10" fmla="*/ 1822 w 1822"/>
              <a:gd name="T11" fmla="*/ 1372 h 1372"/>
              <a:gd name="T12" fmla="*/ 1822 w 1822"/>
              <a:gd name="T13" fmla="*/ 0 h 1372"/>
              <a:gd name="T14" fmla="*/ 1612 w 1822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2" h="1372">
                <a:moveTo>
                  <a:pt x="1612" y="0"/>
                </a:moveTo>
                <a:lnTo>
                  <a:pt x="0" y="0"/>
                </a:lnTo>
                <a:lnTo>
                  <a:pt x="0" y="212"/>
                </a:lnTo>
                <a:lnTo>
                  <a:pt x="1612" y="212"/>
                </a:lnTo>
                <a:lnTo>
                  <a:pt x="1612" y="1372"/>
                </a:lnTo>
                <a:lnTo>
                  <a:pt x="1822" y="1372"/>
                </a:lnTo>
                <a:lnTo>
                  <a:pt x="1822" y="0"/>
                </a:lnTo>
                <a:lnTo>
                  <a:pt x="161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0" name="Freeform 66"/>
          <p:cNvSpPr>
            <a:spLocks/>
          </p:cNvSpPr>
          <p:nvPr/>
        </p:nvSpPr>
        <p:spPr bwMode="auto">
          <a:xfrm>
            <a:off x="3482975" y="3123158"/>
            <a:ext cx="2892425" cy="2178050"/>
          </a:xfrm>
          <a:custGeom>
            <a:avLst/>
            <a:gdLst>
              <a:gd name="T0" fmla="*/ 1612 w 1822"/>
              <a:gd name="T1" fmla="*/ 0 h 1372"/>
              <a:gd name="T2" fmla="*/ 0 w 1822"/>
              <a:gd name="T3" fmla="*/ 0 h 1372"/>
              <a:gd name="T4" fmla="*/ 0 w 1822"/>
              <a:gd name="T5" fmla="*/ 212 h 1372"/>
              <a:gd name="T6" fmla="*/ 1612 w 1822"/>
              <a:gd name="T7" fmla="*/ 212 h 1372"/>
              <a:gd name="T8" fmla="*/ 1612 w 1822"/>
              <a:gd name="T9" fmla="*/ 1372 h 1372"/>
              <a:gd name="T10" fmla="*/ 1822 w 1822"/>
              <a:gd name="T11" fmla="*/ 1372 h 1372"/>
              <a:gd name="T12" fmla="*/ 1822 w 1822"/>
              <a:gd name="T13" fmla="*/ 0 h 1372"/>
              <a:gd name="T14" fmla="*/ 1612 w 1822"/>
              <a:gd name="T15" fmla="*/ 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2" h="1372">
                <a:moveTo>
                  <a:pt x="1612" y="0"/>
                </a:moveTo>
                <a:lnTo>
                  <a:pt x="0" y="0"/>
                </a:lnTo>
                <a:lnTo>
                  <a:pt x="0" y="212"/>
                </a:lnTo>
                <a:lnTo>
                  <a:pt x="1612" y="212"/>
                </a:lnTo>
                <a:lnTo>
                  <a:pt x="1612" y="1372"/>
                </a:lnTo>
                <a:lnTo>
                  <a:pt x="1822" y="1372"/>
                </a:lnTo>
                <a:lnTo>
                  <a:pt x="1822" y="0"/>
                </a:lnTo>
                <a:lnTo>
                  <a:pt x="1612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1" name="Freeform 67"/>
          <p:cNvSpPr>
            <a:spLocks/>
          </p:cNvSpPr>
          <p:nvPr/>
        </p:nvSpPr>
        <p:spPr bwMode="auto">
          <a:xfrm>
            <a:off x="5480050" y="2831058"/>
            <a:ext cx="1438275" cy="2273300"/>
          </a:xfrm>
          <a:custGeom>
            <a:avLst/>
            <a:gdLst>
              <a:gd name="T0" fmla="*/ 514 w 906"/>
              <a:gd name="T1" fmla="*/ 1432 h 1432"/>
              <a:gd name="T2" fmla="*/ 514 w 906"/>
              <a:gd name="T3" fmla="*/ 1432 h 1432"/>
              <a:gd name="T4" fmla="*/ 538 w 906"/>
              <a:gd name="T5" fmla="*/ 1428 h 1432"/>
              <a:gd name="T6" fmla="*/ 562 w 906"/>
              <a:gd name="T7" fmla="*/ 1422 h 1432"/>
              <a:gd name="T8" fmla="*/ 586 w 906"/>
              <a:gd name="T9" fmla="*/ 1416 h 1432"/>
              <a:gd name="T10" fmla="*/ 608 w 906"/>
              <a:gd name="T11" fmla="*/ 1408 h 1432"/>
              <a:gd name="T12" fmla="*/ 630 w 906"/>
              <a:gd name="T13" fmla="*/ 1398 h 1432"/>
              <a:gd name="T14" fmla="*/ 650 w 906"/>
              <a:gd name="T15" fmla="*/ 1388 h 1432"/>
              <a:gd name="T16" fmla="*/ 670 w 906"/>
              <a:gd name="T17" fmla="*/ 1376 h 1432"/>
              <a:gd name="T18" fmla="*/ 690 w 906"/>
              <a:gd name="T19" fmla="*/ 1362 h 1432"/>
              <a:gd name="T20" fmla="*/ 708 w 906"/>
              <a:gd name="T21" fmla="*/ 1348 h 1432"/>
              <a:gd name="T22" fmla="*/ 726 w 906"/>
              <a:gd name="T23" fmla="*/ 1334 h 1432"/>
              <a:gd name="T24" fmla="*/ 742 w 906"/>
              <a:gd name="T25" fmla="*/ 1318 h 1432"/>
              <a:gd name="T26" fmla="*/ 758 w 906"/>
              <a:gd name="T27" fmla="*/ 1300 h 1432"/>
              <a:gd name="T28" fmla="*/ 772 w 906"/>
              <a:gd name="T29" fmla="*/ 1282 h 1432"/>
              <a:gd name="T30" fmla="*/ 786 w 906"/>
              <a:gd name="T31" fmla="*/ 1264 h 1432"/>
              <a:gd name="T32" fmla="*/ 812 w 906"/>
              <a:gd name="T33" fmla="*/ 1222 h 1432"/>
              <a:gd name="T34" fmla="*/ 834 w 906"/>
              <a:gd name="T35" fmla="*/ 1176 h 1432"/>
              <a:gd name="T36" fmla="*/ 854 w 906"/>
              <a:gd name="T37" fmla="*/ 1128 h 1432"/>
              <a:gd name="T38" fmla="*/ 870 w 906"/>
              <a:gd name="T39" fmla="*/ 1076 h 1432"/>
              <a:gd name="T40" fmla="*/ 882 w 906"/>
              <a:gd name="T41" fmla="*/ 1022 h 1432"/>
              <a:gd name="T42" fmla="*/ 892 w 906"/>
              <a:gd name="T43" fmla="*/ 964 h 1432"/>
              <a:gd name="T44" fmla="*/ 900 w 906"/>
              <a:gd name="T45" fmla="*/ 902 h 1432"/>
              <a:gd name="T46" fmla="*/ 904 w 906"/>
              <a:gd name="T47" fmla="*/ 840 h 1432"/>
              <a:gd name="T48" fmla="*/ 906 w 906"/>
              <a:gd name="T49" fmla="*/ 774 h 1432"/>
              <a:gd name="T50" fmla="*/ 906 w 906"/>
              <a:gd name="T51" fmla="*/ 774 h 1432"/>
              <a:gd name="T52" fmla="*/ 904 w 906"/>
              <a:gd name="T53" fmla="*/ 726 h 1432"/>
              <a:gd name="T54" fmla="*/ 902 w 906"/>
              <a:gd name="T55" fmla="*/ 674 h 1432"/>
              <a:gd name="T56" fmla="*/ 896 w 906"/>
              <a:gd name="T57" fmla="*/ 618 h 1432"/>
              <a:gd name="T58" fmla="*/ 884 w 906"/>
              <a:gd name="T59" fmla="*/ 560 h 1432"/>
              <a:gd name="T60" fmla="*/ 876 w 906"/>
              <a:gd name="T61" fmla="*/ 530 h 1432"/>
              <a:gd name="T62" fmla="*/ 868 w 906"/>
              <a:gd name="T63" fmla="*/ 500 h 1432"/>
              <a:gd name="T64" fmla="*/ 856 w 906"/>
              <a:gd name="T65" fmla="*/ 468 h 1432"/>
              <a:gd name="T66" fmla="*/ 844 w 906"/>
              <a:gd name="T67" fmla="*/ 438 h 1432"/>
              <a:gd name="T68" fmla="*/ 830 w 906"/>
              <a:gd name="T69" fmla="*/ 408 h 1432"/>
              <a:gd name="T70" fmla="*/ 812 w 906"/>
              <a:gd name="T71" fmla="*/ 376 h 1432"/>
              <a:gd name="T72" fmla="*/ 794 w 906"/>
              <a:gd name="T73" fmla="*/ 346 h 1432"/>
              <a:gd name="T74" fmla="*/ 772 w 906"/>
              <a:gd name="T75" fmla="*/ 316 h 1432"/>
              <a:gd name="T76" fmla="*/ 748 w 906"/>
              <a:gd name="T77" fmla="*/ 288 h 1432"/>
              <a:gd name="T78" fmla="*/ 722 w 906"/>
              <a:gd name="T79" fmla="*/ 260 h 1432"/>
              <a:gd name="T80" fmla="*/ 694 w 906"/>
              <a:gd name="T81" fmla="*/ 232 h 1432"/>
              <a:gd name="T82" fmla="*/ 662 w 906"/>
              <a:gd name="T83" fmla="*/ 204 h 1432"/>
              <a:gd name="T84" fmla="*/ 626 w 906"/>
              <a:gd name="T85" fmla="*/ 178 h 1432"/>
              <a:gd name="T86" fmla="*/ 588 w 906"/>
              <a:gd name="T87" fmla="*/ 154 h 1432"/>
              <a:gd name="T88" fmla="*/ 546 w 906"/>
              <a:gd name="T89" fmla="*/ 132 h 1432"/>
              <a:gd name="T90" fmla="*/ 502 w 906"/>
              <a:gd name="T91" fmla="*/ 110 h 1432"/>
              <a:gd name="T92" fmla="*/ 452 w 906"/>
              <a:gd name="T93" fmla="*/ 88 h 1432"/>
              <a:gd name="T94" fmla="*/ 400 w 906"/>
              <a:gd name="T95" fmla="*/ 70 h 1432"/>
              <a:gd name="T96" fmla="*/ 344 w 906"/>
              <a:gd name="T97" fmla="*/ 54 h 1432"/>
              <a:gd name="T98" fmla="*/ 284 w 906"/>
              <a:gd name="T99" fmla="*/ 38 h 1432"/>
              <a:gd name="T100" fmla="*/ 220 w 906"/>
              <a:gd name="T101" fmla="*/ 26 h 1432"/>
              <a:gd name="T102" fmla="*/ 152 w 906"/>
              <a:gd name="T103" fmla="*/ 16 h 1432"/>
              <a:gd name="T104" fmla="*/ 78 w 906"/>
              <a:gd name="T105" fmla="*/ 6 h 1432"/>
              <a:gd name="T106" fmla="*/ 0 w 906"/>
              <a:gd name="T107" fmla="*/ 0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6" h="1432">
                <a:moveTo>
                  <a:pt x="514" y="1432"/>
                </a:moveTo>
                <a:lnTo>
                  <a:pt x="514" y="1432"/>
                </a:lnTo>
                <a:lnTo>
                  <a:pt x="538" y="1428"/>
                </a:lnTo>
                <a:lnTo>
                  <a:pt x="562" y="1422"/>
                </a:lnTo>
                <a:lnTo>
                  <a:pt x="586" y="1416"/>
                </a:lnTo>
                <a:lnTo>
                  <a:pt x="608" y="1408"/>
                </a:lnTo>
                <a:lnTo>
                  <a:pt x="630" y="1398"/>
                </a:lnTo>
                <a:lnTo>
                  <a:pt x="650" y="1388"/>
                </a:lnTo>
                <a:lnTo>
                  <a:pt x="670" y="1376"/>
                </a:lnTo>
                <a:lnTo>
                  <a:pt x="690" y="1362"/>
                </a:lnTo>
                <a:lnTo>
                  <a:pt x="708" y="1348"/>
                </a:lnTo>
                <a:lnTo>
                  <a:pt x="726" y="1334"/>
                </a:lnTo>
                <a:lnTo>
                  <a:pt x="742" y="1318"/>
                </a:lnTo>
                <a:lnTo>
                  <a:pt x="758" y="1300"/>
                </a:lnTo>
                <a:lnTo>
                  <a:pt x="772" y="1282"/>
                </a:lnTo>
                <a:lnTo>
                  <a:pt x="786" y="1264"/>
                </a:lnTo>
                <a:lnTo>
                  <a:pt x="812" y="1222"/>
                </a:lnTo>
                <a:lnTo>
                  <a:pt x="834" y="1176"/>
                </a:lnTo>
                <a:lnTo>
                  <a:pt x="854" y="1128"/>
                </a:lnTo>
                <a:lnTo>
                  <a:pt x="870" y="1076"/>
                </a:lnTo>
                <a:lnTo>
                  <a:pt x="882" y="1022"/>
                </a:lnTo>
                <a:lnTo>
                  <a:pt x="892" y="964"/>
                </a:lnTo>
                <a:lnTo>
                  <a:pt x="900" y="902"/>
                </a:lnTo>
                <a:lnTo>
                  <a:pt x="904" y="840"/>
                </a:lnTo>
                <a:lnTo>
                  <a:pt x="906" y="774"/>
                </a:lnTo>
                <a:lnTo>
                  <a:pt x="906" y="774"/>
                </a:lnTo>
                <a:lnTo>
                  <a:pt x="904" y="726"/>
                </a:lnTo>
                <a:lnTo>
                  <a:pt x="902" y="674"/>
                </a:lnTo>
                <a:lnTo>
                  <a:pt x="896" y="618"/>
                </a:lnTo>
                <a:lnTo>
                  <a:pt x="884" y="560"/>
                </a:lnTo>
                <a:lnTo>
                  <a:pt x="876" y="530"/>
                </a:lnTo>
                <a:lnTo>
                  <a:pt x="868" y="500"/>
                </a:lnTo>
                <a:lnTo>
                  <a:pt x="856" y="468"/>
                </a:lnTo>
                <a:lnTo>
                  <a:pt x="844" y="438"/>
                </a:lnTo>
                <a:lnTo>
                  <a:pt x="830" y="408"/>
                </a:lnTo>
                <a:lnTo>
                  <a:pt x="812" y="376"/>
                </a:lnTo>
                <a:lnTo>
                  <a:pt x="794" y="346"/>
                </a:lnTo>
                <a:lnTo>
                  <a:pt x="772" y="316"/>
                </a:lnTo>
                <a:lnTo>
                  <a:pt x="748" y="288"/>
                </a:lnTo>
                <a:lnTo>
                  <a:pt x="722" y="260"/>
                </a:lnTo>
                <a:lnTo>
                  <a:pt x="694" y="232"/>
                </a:lnTo>
                <a:lnTo>
                  <a:pt x="662" y="204"/>
                </a:lnTo>
                <a:lnTo>
                  <a:pt x="626" y="178"/>
                </a:lnTo>
                <a:lnTo>
                  <a:pt x="588" y="154"/>
                </a:lnTo>
                <a:lnTo>
                  <a:pt x="546" y="132"/>
                </a:lnTo>
                <a:lnTo>
                  <a:pt x="502" y="110"/>
                </a:lnTo>
                <a:lnTo>
                  <a:pt x="452" y="88"/>
                </a:lnTo>
                <a:lnTo>
                  <a:pt x="400" y="70"/>
                </a:lnTo>
                <a:lnTo>
                  <a:pt x="344" y="54"/>
                </a:lnTo>
                <a:lnTo>
                  <a:pt x="284" y="38"/>
                </a:lnTo>
                <a:lnTo>
                  <a:pt x="220" y="26"/>
                </a:lnTo>
                <a:lnTo>
                  <a:pt x="152" y="16"/>
                </a:lnTo>
                <a:lnTo>
                  <a:pt x="78" y="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2" name="Freeform 68"/>
          <p:cNvSpPr>
            <a:spLocks/>
          </p:cNvSpPr>
          <p:nvPr/>
        </p:nvSpPr>
        <p:spPr bwMode="auto">
          <a:xfrm>
            <a:off x="5400675" y="2786608"/>
            <a:ext cx="114300" cy="95250"/>
          </a:xfrm>
          <a:custGeom>
            <a:avLst/>
            <a:gdLst>
              <a:gd name="T0" fmla="*/ 0 w 72"/>
              <a:gd name="T1" fmla="*/ 28 h 60"/>
              <a:gd name="T2" fmla="*/ 72 w 72"/>
              <a:gd name="T3" fmla="*/ 0 h 60"/>
              <a:gd name="T4" fmla="*/ 54 w 72"/>
              <a:gd name="T5" fmla="*/ 30 h 60"/>
              <a:gd name="T6" fmla="*/ 70 w 72"/>
              <a:gd name="T7" fmla="*/ 60 h 60"/>
              <a:gd name="T8" fmla="*/ 0 w 72"/>
              <a:gd name="T9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28"/>
                </a:moveTo>
                <a:lnTo>
                  <a:pt x="72" y="0"/>
                </a:lnTo>
                <a:lnTo>
                  <a:pt x="54" y="30"/>
                </a:lnTo>
                <a:lnTo>
                  <a:pt x="70" y="60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3" name="Freeform 69"/>
          <p:cNvSpPr>
            <a:spLocks/>
          </p:cNvSpPr>
          <p:nvPr/>
        </p:nvSpPr>
        <p:spPr bwMode="auto">
          <a:xfrm>
            <a:off x="5400675" y="2786608"/>
            <a:ext cx="114300" cy="95250"/>
          </a:xfrm>
          <a:custGeom>
            <a:avLst/>
            <a:gdLst>
              <a:gd name="T0" fmla="*/ 0 w 72"/>
              <a:gd name="T1" fmla="*/ 28 h 60"/>
              <a:gd name="T2" fmla="*/ 72 w 72"/>
              <a:gd name="T3" fmla="*/ 0 h 60"/>
              <a:gd name="T4" fmla="*/ 54 w 72"/>
              <a:gd name="T5" fmla="*/ 30 h 60"/>
              <a:gd name="T6" fmla="*/ 70 w 72"/>
              <a:gd name="T7" fmla="*/ 60 h 60"/>
              <a:gd name="T8" fmla="*/ 0 w 72"/>
              <a:gd name="T9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28"/>
                </a:moveTo>
                <a:lnTo>
                  <a:pt x="72" y="0"/>
                </a:lnTo>
                <a:lnTo>
                  <a:pt x="54" y="30"/>
                </a:lnTo>
                <a:lnTo>
                  <a:pt x="70" y="60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4" name="Rectangle 70"/>
          <p:cNvSpPr>
            <a:spLocks noChangeArrowheads="1"/>
          </p:cNvSpPr>
          <p:nvPr/>
        </p:nvSpPr>
        <p:spPr bwMode="auto">
          <a:xfrm>
            <a:off x="6511925" y="3831183"/>
            <a:ext cx="758825" cy="7461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5" name="Rectangle 71"/>
          <p:cNvSpPr>
            <a:spLocks noChangeArrowheads="1"/>
          </p:cNvSpPr>
          <p:nvPr/>
        </p:nvSpPr>
        <p:spPr bwMode="auto">
          <a:xfrm>
            <a:off x="6511925" y="3831183"/>
            <a:ext cx="758825" cy="7461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6" name="Rectangle 72"/>
          <p:cNvSpPr>
            <a:spLocks noChangeArrowheads="1"/>
          </p:cNvSpPr>
          <p:nvPr/>
        </p:nvSpPr>
        <p:spPr bwMode="auto">
          <a:xfrm>
            <a:off x="3133725" y="40629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684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7" name="Rectangle 73"/>
          <p:cNvSpPr>
            <a:spLocks noChangeArrowheads="1"/>
          </p:cNvSpPr>
          <p:nvPr/>
        </p:nvSpPr>
        <p:spPr bwMode="auto">
          <a:xfrm>
            <a:off x="2755900" y="4062958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8" name="Rectangle 74"/>
          <p:cNvSpPr>
            <a:spLocks noChangeArrowheads="1"/>
          </p:cNvSpPr>
          <p:nvPr/>
        </p:nvSpPr>
        <p:spPr bwMode="auto">
          <a:xfrm>
            <a:off x="3133725" y="39264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432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49" name="Rectangle 75"/>
          <p:cNvSpPr>
            <a:spLocks noChangeArrowheads="1"/>
          </p:cNvSpPr>
          <p:nvPr/>
        </p:nvSpPr>
        <p:spPr bwMode="auto">
          <a:xfrm>
            <a:off x="2755900" y="392643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0" name="Rectangle 76"/>
          <p:cNvSpPr>
            <a:spLocks noChangeArrowheads="1"/>
          </p:cNvSpPr>
          <p:nvPr/>
        </p:nvSpPr>
        <p:spPr bwMode="auto">
          <a:xfrm>
            <a:off x="3133725" y="37930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897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1" name="Rectangle 77"/>
          <p:cNvSpPr>
            <a:spLocks noChangeArrowheads="1"/>
          </p:cNvSpPr>
          <p:nvPr/>
        </p:nvSpPr>
        <p:spPr bwMode="auto">
          <a:xfrm>
            <a:off x="2755900" y="3786733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2" name="Rectangle 78"/>
          <p:cNvSpPr>
            <a:spLocks noChangeArrowheads="1"/>
          </p:cNvSpPr>
          <p:nvPr/>
        </p:nvSpPr>
        <p:spPr bwMode="auto">
          <a:xfrm>
            <a:off x="3133725" y="36565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3" name="Rectangle 79"/>
          <p:cNvSpPr>
            <a:spLocks noChangeArrowheads="1"/>
          </p:cNvSpPr>
          <p:nvPr/>
        </p:nvSpPr>
        <p:spPr bwMode="auto">
          <a:xfrm>
            <a:off x="2755900" y="3650208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4" name="Rectangle 80"/>
          <p:cNvSpPr>
            <a:spLocks noChangeArrowheads="1"/>
          </p:cNvSpPr>
          <p:nvPr/>
        </p:nvSpPr>
        <p:spPr bwMode="auto">
          <a:xfrm>
            <a:off x="2755900" y="3516858"/>
            <a:ext cx="11381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5" name="Rectangle 81"/>
          <p:cNvSpPr>
            <a:spLocks noChangeArrowheads="1"/>
          </p:cNvSpPr>
          <p:nvPr/>
        </p:nvSpPr>
        <p:spPr bwMode="auto">
          <a:xfrm>
            <a:off x="4638675" y="29802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6" name="Rectangle 82"/>
          <p:cNvSpPr>
            <a:spLocks noChangeArrowheads="1"/>
          </p:cNvSpPr>
          <p:nvPr/>
        </p:nvSpPr>
        <p:spPr bwMode="auto">
          <a:xfrm>
            <a:off x="4318000" y="29802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7" name="Rectangle 83"/>
          <p:cNvSpPr>
            <a:spLocks noChangeArrowheads="1"/>
          </p:cNvSpPr>
          <p:nvPr/>
        </p:nvSpPr>
        <p:spPr bwMode="auto">
          <a:xfrm>
            <a:off x="3921125" y="298028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8" name="Rectangle 84"/>
          <p:cNvSpPr>
            <a:spLocks noChangeArrowheads="1"/>
          </p:cNvSpPr>
          <p:nvPr/>
        </p:nvSpPr>
        <p:spPr bwMode="auto">
          <a:xfrm>
            <a:off x="4638675" y="28469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59" name="Rectangle 85"/>
          <p:cNvSpPr>
            <a:spLocks noChangeArrowheads="1"/>
          </p:cNvSpPr>
          <p:nvPr/>
        </p:nvSpPr>
        <p:spPr bwMode="auto">
          <a:xfrm>
            <a:off x="4318000" y="28469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86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0" name="Rectangle 86"/>
          <p:cNvSpPr>
            <a:spLocks noChangeArrowheads="1"/>
          </p:cNvSpPr>
          <p:nvPr/>
        </p:nvSpPr>
        <p:spPr bwMode="auto">
          <a:xfrm>
            <a:off x="3921125" y="284693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1" name="Rectangle 87"/>
          <p:cNvSpPr>
            <a:spLocks noChangeArrowheads="1"/>
          </p:cNvSpPr>
          <p:nvPr/>
        </p:nvSpPr>
        <p:spPr bwMode="auto">
          <a:xfrm>
            <a:off x="4699000" y="266278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2" name="Rectangle 88"/>
          <p:cNvSpPr>
            <a:spLocks noChangeArrowheads="1"/>
          </p:cNvSpPr>
          <p:nvPr/>
        </p:nvSpPr>
        <p:spPr bwMode="auto">
          <a:xfrm>
            <a:off x="4305300" y="2662783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3" name="Rectangle 89"/>
          <p:cNvSpPr>
            <a:spLocks noChangeArrowheads="1"/>
          </p:cNvSpPr>
          <p:nvPr/>
        </p:nvSpPr>
        <p:spPr bwMode="auto">
          <a:xfrm>
            <a:off x="3930650" y="2662783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4" name="Rectangle 90"/>
          <p:cNvSpPr>
            <a:spLocks noChangeArrowheads="1"/>
          </p:cNvSpPr>
          <p:nvPr/>
        </p:nvSpPr>
        <p:spPr bwMode="auto">
          <a:xfrm>
            <a:off x="2759075" y="3234283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5" name="Rectangle 91"/>
          <p:cNvSpPr>
            <a:spLocks noChangeArrowheads="1"/>
          </p:cNvSpPr>
          <p:nvPr/>
        </p:nvSpPr>
        <p:spPr bwMode="auto">
          <a:xfrm>
            <a:off x="2759075" y="3097758"/>
            <a:ext cx="961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Jli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6" name="Rectangle 92"/>
          <p:cNvSpPr>
            <a:spLocks noChangeArrowheads="1"/>
          </p:cNvSpPr>
          <p:nvPr/>
        </p:nvSpPr>
        <p:spPr bwMode="auto">
          <a:xfrm>
            <a:off x="2759075" y="2964408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7" name="Rectangle 93"/>
          <p:cNvSpPr>
            <a:spLocks noChangeArrowheads="1"/>
          </p:cNvSpPr>
          <p:nvPr/>
        </p:nvSpPr>
        <p:spPr bwMode="auto">
          <a:xfrm>
            <a:off x="2759075" y="2837408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8" name="Rectangle 94"/>
          <p:cNvSpPr>
            <a:spLocks noChangeArrowheads="1"/>
          </p:cNvSpPr>
          <p:nvPr/>
        </p:nvSpPr>
        <p:spPr bwMode="auto">
          <a:xfrm>
            <a:off x="3146425" y="338350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236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69" name="Rectangle 95"/>
          <p:cNvSpPr>
            <a:spLocks noChangeArrowheads="1"/>
          </p:cNvSpPr>
          <p:nvPr/>
        </p:nvSpPr>
        <p:spPr bwMode="auto">
          <a:xfrm>
            <a:off x="3146425" y="32469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791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0" name="Rectangle 96"/>
          <p:cNvSpPr>
            <a:spLocks noChangeArrowheads="1"/>
          </p:cNvSpPr>
          <p:nvPr/>
        </p:nvSpPr>
        <p:spPr bwMode="auto">
          <a:xfrm>
            <a:off x="3146425" y="31104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1" name="Rectangle 97"/>
          <p:cNvSpPr>
            <a:spLocks noChangeArrowheads="1"/>
          </p:cNvSpPr>
          <p:nvPr/>
        </p:nvSpPr>
        <p:spPr bwMode="auto">
          <a:xfrm>
            <a:off x="3146425" y="284058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456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2" name="Rectangle 98"/>
          <p:cNvSpPr>
            <a:spLocks noChangeArrowheads="1"/>
          </p:cNvSpPr>
          <p:nvPr/>
        </p:nvSpPr>
        <p:spPr bwMode="auto">
          <a:xfrm>
            <a:off x="3146425" y="297710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468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3" name="Rectangle 99"/>
          <p:cNvSpPr>
            <a:spLocks noChangeArrowheads="1"/>
          </p:cNvSpPr>
          <p:nvPr/>
        </p:nvSpPr>
        <p:spPr bwMode="auto">
          <a:xfrm>
            <a:off x="1873250" y="2294483"/>
            <a:ext cx="1085850" cy="981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4" name="Rectangle 100"/>
          <p:cNvSpPr>
            <a:spLocks noChangeArrowheads="1"/>
          </p:cNvSpPr>
          <p:nvPr/>
        </p:nvSpPr>
        <p:spPr bwMode="auto">
          <a:xfrm>
            <a:off x="1873250" y="2294483"/>
            <a:ext cx="1085850" cy="981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675" name="Rectangle 101"/>
          <p:cNvSpPr>
            <a:spLocks noChangeArrowheads="1"/>
          </p:cNvSpPr>
          <p:nvPr/>
        </p:nvSpPr>
        <p:spPr bwMode="auto">
          <a:xfrm>
            <a:off x="1933575" y="2345283"/>
            <a:ext cx="958596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mode diaporama,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cliquant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la lettre A,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fait apparaître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courbe montrant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l’évolution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paramètre 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28" name="Rectangle 154"/>
          <p:cNvSpPr>
            <a:spLocks noChangeArrowheads="1"/>
          </p:cNvSpPr>
          <p:nvPr/>
        </p:nvSpPr>
        <p:spPr bwMode="auto">
          <a:xfrm>
            <a:off x="3146425" y="35200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529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29" name="Freeform 155"/>
          <p:cNvSpPr>
            <a:spLocks/>
          </p:cNvSpPr>
          <p:nvPr/>
        </p:nvSpPr>
        <p:spPr bwMode="auto">
          <a:xfrm>
            <a:off x="4016375" y="5050383"/>
            <a:ext cx="1784350" cy="15875"/>
          </a:xfrm>
          <a:custGeom>
            <a:avLst/>
            <a:gdLst>
              <a:gd name="T0" fmla="*/ 0 w 1124"/>
              <a:gd name="T1" fmla="*/ 10 h 10"/>
              <a:gd name="T2" fmla="*/ 16 w 1124"/>
              <a:gd name="T3" fmla="*/ 0 h 10"/>
              <a:gd name="T4" fmla="*/ 1124 w 1124"/>
              <a:gd name="T5" fmla="*/ 0 h 10"/>
              <a:gd name="T6" fmla="*/ 1108 w 1124"/>
              <a:gd name="T7" fmla="*/ 10 h 10"/>
              <a:gd name="T8" fmla="*/ 0 w 1124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24" h="10">
                <a:moveTo>
                  <a:pt x="0" y="10"/>
                </a:moveTo>
                <a:lnTo>
                  <a:pt x="16" y="0"/>
                </a:lnTo>
                <a:lnTo>
                  <a:pt x="1124" y="0"/>
                </a:lnTo>
                <a:lnTo>
                  <a:pt x="1108" y="10"/>
                </a:lnTo>
                <a:lnTo>
                  <a:pt x="0" y="10"/>
                </a:lnTo>
                <a:close/>
              </a:path>
            </a:pathLst>
          </a:cu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0" name="Freeform 156"/>
          <p:cNvSpPr>
            <a:spLocks/>
          </p:cNvSpPr>
          <p:nvPr/>
        </p:nvSpPr>
        <p:spPr bwMode="auto">
          <a:xfrm>
            <a:off x="4016375" y="5050383"/>
            <a:ext cx="1784350" cy="15875"/>
          </a:xfrm>
          <a:custGeom>
            <a:avLst/>
            <a:gdLst>
              <a:gd name="T0" fmla="*/ 0 w 1124"/>
              <a:gd name="T1" fmla="*/ 10 h 10"/>
              <a:gd name="T2" fmla="*/ 16 w 1124"/>
              <a:gd name="T3" fmla="*/ 0 h 10"/>
              <a:gd name="T4" fmla="*/ 1124 w 1124"/>
              <a:gd name="T5" fmla="*/ 0 h 10"/>
              <a:gd name="T6" fmla="*/ 1108 w 1124"/>
              <a:gd name="T7" fmla="*/ 10 h 10"/>
              <a:gd name="T8" fmla="*/ 0 w 1124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24" h="10">
                <a:moveTo>
                  <a:pt x="0" y="10"/>
                </a:moveTo>
                <a:lnTo>
                  <a:pt x="16" y="0"/>
                </a:lnTo>
                <a:lnTo>
                  <a:pt x="1124" y="0"/>
                </a:lnTo>
                <a:lnTo>
                  <a:pt x="1108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1" name="Freeform 157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2" name="Freeform 158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3" name="Line 159"/>
          <p:cNvSpPr>
            <a:spLocks noChangeShapeType="1"/>
          </p:cNvSpPr>
          <p:nvPr/>
        </p:nvSpPr>
        <p:spPr bwMode="auto">
          <a:xfrm>
            <a:off x="4041775" y="5050383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4" name="Freeform 160"/>
          <p:cNvSpPr>
            <a:spLocks/>
          </p:cNvSpPr>
          <p:nvPr/>
        </p:nvSpPr>
        <p:spPr bwMode="auto">
          <a:xfrm>
            <a:off x="4016375" y="482495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5" name="Freeform 161"/>
          <p:cNvSpPr>
            <a:spLocks/>
          </p:cNvSpPr>
          <p:nvPr/>
        </p:nvSpPr>
        <p:spPr bwMode="auto">
          <a:xfrm>
            <a:off x="4016375" y="482495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6" name="Line 162"/>
          <p:cNvSpPr>
            <a:spLocks noChangeShapeType="1"/>
          </p:cNvSpPr>
          <p:nvPr/>
        </p:nvSpPr>
        <p:spPr bwMode="auto">
          <a:xfrm>
            <a:off x="4041775" y="482495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7" name="Freeform 163"/>
          <p:cNvSpPr>
            <a:spLocks/>
          </p:cNvSpPr>
          <p:nvPr/>
        </p:nvSpPr>
        <p:spPr bwMode="auto">
          <a:xfrm>
            <a:off x="4016375" y="4609058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8" name="Freeform 164"/>
          <p:cNvSpPr>
            <a:spLocks/>
          </p:cNvSpPr>
          <p:nvPr/>
        </p:nvSpPr>
        <p:spPr bwMode="auto">
          <a:xfrm>
            <a:off x="4016375" y="4609058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39" name="Line 165"/>
          <p:cNvSpPr>
            <a:spLocks noChangeShapeType="1"/>
          </p:cNvSpPr>
          <p:nvPr/>
        </p:nvSpPr>
        <p:spPr bwMode="auto">
          <a:xfrm>
            <a:off x="4041775" y="460905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0" name="Freeform 166"/>
          <p:cNvSpPr>
            <a:spLocks/>
          </p:cNvSpPr>
          <p:nvPr/>
        </p:nvSpPr>
        <p:spPr bwMode="auto">
          <a:xfrm>
            <a:off x="4016375" y="43836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1" name="Freeform 167"/>
          <p:cNvSpPr>
            <a:spLocks/>
          </p:cNvSpPr>
          <p:nvPr/>
        </p:nvSpPr>
        <p:spPr bwMode="auto">
          <a:xfrm>
            <a:off x="4016375" y="43836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2" name="Line 168"/>
          <p:cNvSpPr>
            <a:spLocks noChangeShapeType="1"/>
          </p:cNvSpPr>
          <p:nvPr/>
        </p:nvSpPr>
        <p:spPr bwMode="auto">
          <a:xfrm>
            <a:off x="4041775" y="4383633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3" name="Freeform 169"/>
          <p:cNvSpPr>
            <a:spLocks/>
          </p:cNvSpPr>
          <p:nvPr/>
        </p:nvSpPr>
        <p:spPr bwMode="auto">
          <a:xfrm>
            <a:off x="4016375" y="416773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4" name="Freeform 170"/>
          <p:cNvSpPr>
            <a:spLocks/>
          </p:cNvSpPr>
          <p:nvPr/>
        </p:nvSpPr>
        <p:spPr bwMode="auto">
          <a:xfrm>
            <a:off x="4016375" y="416773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5" name="Line 171"/>
          <p:cNvSpPr>
            <a:spLocks noChangeShapeType="1"/>
          </p:cNvSpPr>
          <p:nvPr/>
        </p:nvSpPr>
        <p:spPr bwMode="auto">
          <a:xfrm>
            <a:off x="4041775" y="4167733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6" name="Freeform 172"/>
          <p:cNvSpPr>
            <a:spLocks/>
          </p:cNvSpPr>
          <p:nvPr/>
        </p:nvSpPr>
        <p:spPr bwMode="auto">
          <a:xfrm>
            <a:off x="4016375" y="394230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7" name="Freeform 173"/>
          <p:cNvSpPr>
            <a:spLocks/>
          </p:cNvSpPr>
          <p:nvPr/>
        </p:nvSpPr>
        <p:spPr bwMode="auto">
          <a:xfrm>
            <a:off x="4016375" y="394230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8" name="Line 174"/>
          <p:cNvSpPr>
            <a:spLocks noChangeShapeType="1"/>
          </p:cNvSpPr>
          <p:nvPr/>
        </p:nvSpPr>
        <p:spPr bwMode="auto">
          <a:xfrm>
            <a:off x="4041775" y="394230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49" name="Freeform 175"/>
          <p:cNvSpPr>
            <a:spLocks/>
          </p:cNvSpPr>
          <p:nvPr/>
        </p:nvSpPr>
        <p:spPr bwMode="auto">
          <a:xfrm>
            <a:off x="577532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0" name="Freeform 176"/>
          <p:cNvSpPr>
            <a:spLocks/>
          </p:cNvSpPr>
          <p:nvPr/>
        </p:nvSpPr>
        <p:spPr bwMode="auto">
          <a:xfrm>
            <a:off x="577532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1" name="Line 177"/>
          <p:cNvSpPr>
            <a:spLocks noChangeShapeType="1"/>
          </p:cNvSpPr>
          <p:nvPr/>
        </p:nvSpPr>
        <p:spPr bwMode="auto">
          <a:xfrm>
            <a:off x="4016375" y="506625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2" name="Freeform 178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3" name="Freeform 179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4" name="Line 180"/>
          <p:cNvSpPr>
            <a:spLocks noChangeShapeType="1"/>
          </p:cNvSpPr>
          <p:nvPr/>
        </p:nvSpPr>
        <p:spPr bwMode="auto">
          <a:xfrm>
            <a:off x="4041775" y="5050383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5" name="Line 181"/>
          <p:cNvSpPr>
            <a:spLocks noChangeShapeType="1"/>
          </p:cNvSpPr>
          <p:nvPr/>
        </p:nvSpPr>
        <p:spPr bwMode="auto">
          <a:xfrm>
            <a:off x="5800725" y="5050383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6" name="Line 182"/>
          <p:cNvSpPr>
            <a:spLocks noChangeShapeType="1"/>
          </p:cNvSpPr>
          <p:nvPr/>
        </p:nvSpPr>
        <p:spPr bwMode="auto">
          <a:xfrm>
            <a:off x="4016375" y="3958183"/>
            <a:ext cx="0" cy="11080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7" name="Freeform 183"/>
          <p:cNvSpPr>
            <a:spLocks/>
          </p:cNvSpPr>
          <p:nvPr/>
        </p:nvSpPr>
        <p:spPr bwMode="auto">
          <a:xfrm>
            <a:off x="4016375" y="394230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8" name="Freeform 184"/>
          <p:cNvSpPr>
            <a:spLocks/>
          </p:cNvSpPr>
          <p:nvPr/>
        </p:nvSpPr>
        <p:spPr bwMode="auto">
          <a:xfrm>
            <a:off x="4016375" y="3942308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59" name="Line 185"/>
          <p:cNvSpPr>
            <a:spLocks noChangeShapeType="1"/>
          </p:cNvSpPr>
          <p:nvPr/>
        </p:nvSpPr>
        <p:spPr bwMode="auto">
          <a:xfrm>
            <a:off x="4041775" y="3942308"/>
            <a:ext cx="0" cy="11080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0" name="Freeform 186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1" name="Freeform 187"/>
          <p:cNvSpPr>
            <a:spLocks/>
          </p:cNvSpPr>
          <p:nvPr/>
        </p:nvSpPr>
        <p:spPr bwMode="auto">
          <a:xfrm>
            <a:off x="40163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2" name="Line 188"/>
          <p:cNvSpPr>
            <a:spLocks noChangeShapeType="1"/>
          </p:cNvSpPr>
          <p:nvPr/>
        </p:nvSpPr>
        <p:spPr bwMode="auto">
          <a:xfrm>
            <a:off x="401637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3" name="Line 189"/>
          <p:cNvSpPr>
            <a:spLocks noChangeShapeType="1"/>
          </p:cNvSpPr>
          <p:nvPr/>
        </p:nvSpPr>
        <p:spPr bwMode="auto">
          <a:xfrm>
            <a:off x="4041775" y="3942308"/>
            <a:ext cx="0" cy="11080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4" name="Line 190"/>
          <p:cNvSpPr>
            <a:spLocks noChangeShapeType="1"/>
          </p:cNvSpPr>
          <p:nvPr/>
        </p:nvSpPr>
        <p:spPr bwMode="auto">
          <a:xfrm>
            <a:off x="4041775" y="394230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5" name="Line 191"/>
          <p:cNvSpPr>
            <a:spLocks noChangeShapeType="1"/>
          </p:cNvSpPr>
          <p:nvPr/>
        </p:nvSpPr>
        <p:spPr bwMode="auto">
          <a:xfrm>
            <a:off x="5800725" y="3942308"/>
            <a:ext cx="0" cy="11080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6" name="Line 192"/>
          <p:cNvSpPr>
            <a:spLocks noChangeShapeType="1"/>
          </p:cNvSpPr>
          <p:nvPr/>
        </p:nvSpPr>
        <p:spPr bwMode="auto">
          <a:xfrm>
            <a:off x="4041775" y="5050383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7" name="Line 193"/>
          <p:cNvSpPr>
            <a:spLocks noChangeShapeType="1"/>
          </p:cNvSpPr>
          <p:nvPr/>
        </p:nvSpPr>
        <p:spPr bwMode="auto">
          <a:xfrm>
            <a:off x="4041775" y="5050383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8" name="Freeform 194"/>
          <p:cNvSpPr>
            <a:spLocks/>
          </p:cNvSpPr>
          <p:nvPr/>
        </p:nvSpPr>
        <p:spPr bwMode="auto">
          <a:xfrm>
            <a:off x="4143375" y="4545558"/>
            <a:ext cx="25400" cy="520700"/>
          </a:xfrm>
          <a:custGeom>
            <a:avLst/>
            <a:gdLst>
              <a:gd name="T0" fmla="*/ 0 w 16"/>
              <a:gd name="T1" fmla="*/ 328 h 328"/>
              <a:gd name="T2" fmla="*/ 0 w 16"/>
              <a:gd name="T3" fmla="*/ 10 h 328"/>
              <a:gd name="T4" fmla="*/ 16 w 16"/>
              <a:gd name="T5" fmla="*/ 0 h 328"/>
              <a:gd name="T6" fmla="*/ 16 w 16"/>
              <a:gd name="T7" fmla="*/ 318 h 328"/>
              <a:gd name="T8" fmla="*/ 0 w 16"/>
              <a:gd name="T9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28">
                <a:moveTo>
                  <a:pt x="0" y="328"/>
                </a:moveTo>
                <a:lnTo>
                  <a:pt x="0" y="10"/>
                </a:lnTo>
                <a:lnTo>
                  <a:pt x="16" y="0"/>
                </a:lnTo>
                <a:lnTo>
                  <a:pt x="16" y="318"/>
                </a:lnTo>
                <a:lnTo>
                  <a:pt x="0" y="328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69" name="Freeform 195"/>
          <p:cNvSpPr>
            <a:spLocks/>
          </p:cNvSpPr>
          <p:nvPr/>
        </p:nvSpPr>
        <p:spPr bwMode="auto">
          <a:xfrm>
            <a:off x="4143375" y="4545558"/>
            <a:ext cx="25400" cy="520700"/>
          </a:xfrm>
          <a:custGeom>
            <a:avLst/>
            <a:gdLst>
              <a:gd name="T0" fmla="*/ 0 w 16"/>
              <a:gd name="T1" fmla="*/ 328 h 328"/>
              <a:gd name="T2" fmla="*/ 0 w 16"/>
              <a:gd name="T3" fmla="*/ 10 h 328"/>
              <a:gd name="T4" fmla="*/ 16 w 16"/>
              <a:gd name="T5" fmla="*/ 0 h 328"/>
              <a:gd name="T6" fmla="*/ 16 w 16"/>
              <a:gd name="T7" fmla="*/ 318 h 328"/>
              <a:gd name="T8" fmla="*/ 0 w 16"/>
              <a:gd name="T9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28">
                <a:moveTo>
                  <a:pt x="0" y="328"/>
                </a:moveTo>
                <a:lnTo>
                  <a:pt x="0" y="10"/>
                </a:lnTo>
                <a:lnTo>
                  <a:pt x="16" y="0"/>
                </a:lnTo>
                <a:lnTo>
                  <a:pt x="16" y="318"/>
                </a:lnTo>
                <a:lnTo>
                  <a:pt x="0" y="3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0" name="Line 196"/>
          <p:cNvSpPr>
            <a:spLocks noChangeShapeType="1"/>
          </p:cNvSpPr>
          <p:nvPr/>
        </p:nvSpPr>
        <p:spPr bwMode="auto">
          <a:xfrm>
            <a:off x="4146550" y="4561433"/>
            <a:ext cx="0" cy="5048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1" name="Freeform 197"/>
          <p:cNvSpPr>
            <a:spLocks/>
          </p:cNvSpPr>
          <p:nvPr/>
        </p:nvSpPr>
        <p:spPr bwMode="auto">
          <a:xfrm>
            <a:off x="4143375" y="4545558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2" name="Freeform 198"/>
          <p:cNvSpPr>
            <a:spLocks/>
          </p:cNvSpPr>
          <p:nvPr/>
        </p:nvSpPr>
        <p:spPr bwMode="auto">
          <a:xfrm>
            <a:off x="4143375" y="4545558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3" name="Line 199"/>
          <p:cNvSpPr>
            <a:spLocks noChangeShapeType="1"/>
          </p:cNvSpPr>
          <p:nvPr/>
        </p:nvSpPr>
        <p:spPr bwMode="auto">
          <a:xfrm>
            <a:off x="4168775" y="4545558"/>
            <a:ext cx="0" cy="5048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4" name="Freeform 200"/>
          <p:cNvSpPr>
            <a:spLocks/>
          </p:cNvSpPr>
          <p:nvPr/>
        </p:nvSpPr>
        <p:spPr bwMode="auto">
          <a:xfrm>
            <a:off x="414337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5" name="Freeform 201"/>
          <p:cNvSpPr>
            <a:spLocks/>
          </p:cNvSpPr>
          <p:nvPr/>
        </p:nvSpPr>
        <p:spPr bwMode="auto">
          <a:xfrm>
            <a:off x="414337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6" name="Line 202"/>
          <p:cNvSpPr>
            <a:spLocks noChangeShapeType="1"/>
          </p:cNvSpPr>
          <p:nvPr/>
        </p:nvSpPr>
        <p:spPr bwMode="auto">
          <a:xfrm>
            <a:off x="41465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7" name="Rectangle 203"/>
          <p:cNvSpPr>
            <a:spLocks noChangeArrowheads="1"/>
          </p:cNvSpPr>
          <p:nvPr/>
        </p:nvSpPr>
        <p:spPr bwMode="auto">
          <a:xfrm>
            <a:off x="4073525" y="4561433"/>
            <a:ext cx="69850" cy="5048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8" name="Line 204"/>
          <p:cNvSpPr>
            <a:spLocks noChangeShapeType="1"/>
          </p:cNvSpPr>
          <p:nvPr/>
        </p:nvSpPr>
        <p:spPr bwMode="auto">
          <a:xfrm>
            <a:off x="4073525" y="4561433"/>
            <a:ext cx="0" cy="5048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779" name="Line 205"/>
          <p:cNvSpPr>
            <a:spLocks noChangeShapeType="1"/>
          </p:cNvSpPr>
          <p:nvPr/>
        </p:nvSpPr>
        <p:spPr bwMode="auto">
          <a:xfrm>
            <a:off x="4073525" y="456143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0" name="Line 207"/>
          <p:cNvSpPr>
            <a:spLocks noChangeShapeType="1"/>
          </p:cNvSpPr>
          <p:nvPr/>
        </p:nvSpPr>
        <p:spPr bwMode="auto">
          <a:xfrm>
            <a:off x="4146550" y="4561433"/>
            <a:ext cx="0" cy="5048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1" name="Line 208"/>
          <p:cNvSpPr>
            <a:spLocks noChangeShapeType="1"/>
          </p:cNvSpPr>
          <p:nvPr/>
        </p:nvSpPr>
        <p:spPr bwMode="auto">
          <a:xfrm>
            <a:off x="4073525" y="50662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2" name="Line 209"/>
          <p:cNvSpPr>
            <a:spLocks noChangeShapeType="1"/>
          </p:cNvSpPr>
          <p:nvPr/>
        </p:nvSpPr>
        <p:spPr bwMode="auto">
          <a:xfrm>
            <a:off x="40735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3" name="Freeform 210"/>
          <p:cNvSpPr>
            <a:spLocks/>
          </p:cNvSpPr>
          <p:nvPr/>
        </p:nvSpPr>
        <p:spPr bwMode="auto">
          <a:xfrm>
            <a:off x="4073525" y="4545558"/>
            <a:ext cx="95250" cy="15875"/>
          </a:xfrm>
          <a:custGeom>
            <a:avLst/>
            <a:gdLst>
              <a:gd name="T0" fmla="*/ 44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4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4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4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4" name="Freeform 211"/>
          <p:cNvSpPr>
            <a:spLocks/>
          </p:cNvSpPr>
          <p:nvPr/>
        </p:nvSpPr>
        <p:spPr bwMode="auto">
          <a:xfrm>
            <a:off x="4073525" y="4545558"/>
            <a:ext cx="95250" cy="15875"/>
          </a:xfrm>
          <a:custGeom>
            <a:avLst/>
            <a:gdLst>
              <a:gd name="T0" fmla="*/ 44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4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4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4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5" name="Freeform 212"/>
          <p:cNvSpPr>
            <a:spLocks/>
          </p:cNvSpPr>
          <p:nvPr/>
        </p:nvSpPr>
        <p:spPr bwMode="auto">
          <a:xfrm>
            <a:off x="4143375" y="4545558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6" name="Freeform 213"/>
          <p:cNvSpPr>
            <a:spLocks/>
          </p:cNvSpPr>
          <p:nvPr/>
        </p:nvSpPr>
        <p:spPr bwMode="auto">
          <a:xfrm>
            <a:off x="4143375" y="4545558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7" name="Line 214"/>
          <p:cNvSpPr>
            <a:spLocks noChangeShapeType="1"/>
          </p:cNvSpPr>
          <p:nvPr/>
        </p:nvSpPr>
        <p:spPr bwMode="auto">
          <a:xfrm>
            <a:off x="4095750" y="454555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8" name="Freeform 215"/>
          <p:cNvSpPr>
            <a:spLocks/>
          </p:cNvSpPr>
          <p:nvPr/>
        </p:nvSpPr>
        <p:spPr bwMode="auto">
          <a:xfrm>
            <a:off x="4073525" y="4545558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4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89" name="Freeform 216"/>
          <p:cNvSpPr>
            <a:spLocks/>
          </p:cNvSpPr>
          <p:nvPr/>
        </p:nvSpPr>
        <p:spPr bwMode="auto">
          <a:xfrm>
            <a:off x="4073525" y="4545558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0" name="Line 217"/>
          <p:cNvSpPr>
            <a:spLocks noChangeShapeType="1"/>
          </p:cNvSpPr>
          <p:nvPr/>
        </p:nvSpPr>
        <p:spPr bwMode="auto">
          <a:xfrm>
            <a:off x="4073525" y="456143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1" name="Line 218"/>
          <p:cNvSpPr>
            <a:spLocks noChangeShapeType="1"/>
          </p:cNvSpPr>
          <p:nvPr/>
        </p:nvSpPr>
        <p:spPr bwMode="auto">
          <a:xfrm>
            <a:off x="4146550" y="4561433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2" name="Freeform 219"/>
          <p:cNvSpPr>
            <a:spLocks/>
          </p:cNvSpPr>
          <p:nvPr/>
        </p:nvSpPr>
        <p:spPr bwMode="auto">
          <a:xfrm>
            <a:off x="4321175" y="4529683"/>
            <a:ext cx="25400" cy="536575"/>
          </a:xfrm>
          <a:custGeom>
            <a:avLst/>
            <a:gdLst>
              <a:gd name="T0" fmla="*/ 0 w 16"/>
              <a:gd name="T1" fmla="*/ 338 h 338"/>
              <a:gd name="T2" fmla="*/ 0 w 16"/>
              <a:gd name="T3" fmla="*/ 14 h 338"/>
              <a:gd name="T4" fmla="*/ 16 w 16"/>
              <a:gd name="T5" fmla="*/ 0 h 338"/>
              <a:gd name="T6" fmla="*/ 16 w 16"/>
              <a:gd name="T7" fmla="*/ 328 h 338"/>
              <a:gd name="T8" fmla="*/ 0 w 16"/>
              <a:gd name="T9" fmla="*/ 33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38">
                <a:moveTo>
                  <a:pt x="0" y="338"/>
                </a:moveTo>
                <a:lnTo>
                  <a:pt x="0" y="14"/>
                </a:lnTo>
                <a:lnTo>
                  <a:pt x="16" y="0"/>
                </a:lnTo>
                <a:lnTo>
                  <a:pt x="16" y="328"/>
                </a:lnTo>
                <a:lnTo>
                  <a:pt x="0" y="338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3" name="Freeform 220"/>
          <p:cNvSpPr>
            <a:spLocks/>
          </p:cNvSpPr>
          <p:nvPr/>
        </p:nvSpPr>
        <p:spPr bwMode="auto">
          <a:xfrm>
            <a:off x="4321175" y="4529683"/>
            <a:ext cx="25400" cy="536575"/>
          </a:xfrm>
          <a:custGeom>
            <a:avLst/>
            <a:gdLst>
              <a:gd name="T0" fmla="*/ 0 w 16"/>
              <a:gd name="T1" fmla="*/ 338 h 338"/>
              <a:gd name="T2" fmla="*/ 0 w 16"/>
              <a:gd name="T3" fmla="*/ 14 h 338"/>
              <a:gd name="T4" fmla="*/ 16 w 16"/>
              <a:gd name="T5" fmla="*/ 0 h 338"/>
              <a:gd name="T6" fmla="*/ 16 w 16"/>
              <a:gd name="T7" fmla="*/ 328 h 338"/>
              <a:gd name="T8" fmla="*/ 0 w 16"/>
              <a:gd name="T9" fmla="*/ 33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38">
                <a:moveTo>
                  <a:pt x="0" y="338"/>
                </a:moveTo>
                <a:lnTo>
                  <a:pt x="0" y="14"/>
                </a:lnTo>
                <a:lnTo>
                  <a:pt x="16" y="0"/>
                </a:lnTo>
                <a:lnTo>
                  <a:pt x="16" y="328"/>
                </a:lnTo>
                <a:lnTo>
                  <a:pt x="0" y="3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4" name="Line 221"/>
          <p:cNvSpPr>
            <a:spLocks noChangeShapeType="1"/>
          </p:cNvSpPr>
          <p:nvPr/>
        </p:nvSpPr>
        <p:spPr bwMode="auto">
          <a:xfrm>
            <a:off x="4321175" y="4551908"/>
            <a:ext cx="0" cy="5143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5" name="Freeform 222"/>
          <p:cNvSpPr>
            <a:spLocks/>
          </p:cNvSpPr>
          <p:nvPr/>
        </p:nvSpPr>
        <p:spPr bwMode="auto">
          <a:xfrm>
            <a:off x="4321175" y="4529683"/>
            <a:ext cx="25400" cy="25400"/>
          </a:xfrm>
          <a:custGeom>
            <a:avLst/>
            <a:gdLst>
              <a:gd name="T0" fmla="*/ 16 w 16"/>
              <a:gd name="T1" fmla="*/ 0 h 16"/>
              <a:gd name="T2" fmla="*/ 16 w 16"/>
              <a:gd name="T3" fmla="*/ 0 h 16"/>
              <a:gd name="T4" fmla="*/ 16 w 16"/>
              <a:gd name="T5" fmla="*/ 0 h 16"/>
              <a:gd name="T6" fmla="*/ 2 w 16"/>
              <a:gd name="T7" fmla="*/ 16 h 16"/>
              <a:gd name="T8" fmla="*/ 0 w 16"/>
              <a:gd name="T9" fmla="*/ 16 h 16"/>
              <a:gd name="T10" fmla="*/ 0 w 16"/>
              <a:gd name="T11" fmla="*/ 14 h 16"/>
              <a:gd name="T12" fmla="*/ 16 w 1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6" name="Freeform 223"/>
          <p:cNvSpPr>
            <a:spLocks/>
          </p:cNvSpPr>
          <p:nvPr/>
        </p:nvSpPr>
        <p:spPr bwMode="auto">
          <a:xfrm>
            <a:off x="4321175" y="4529683"/>
            <a:ext cx="25400" cy="25400"/>
          </a:xfrm>
          <a:custGeom>
            <a:avLst/>
            <a:gdLst>
              <a:gd name="T0" fmla="*/ 16 w 16"/>
              <a:gd name="T1" fmla="*/ 0 h 16"/>
              <a:gd name="T2" fmla="*/ 16 w 16"/>
              <a:gd name="T3" fmla="*/ 0 h 16"/>
              <a:gd name="T4" fmla="*/ 16 w 16"/>
              <a:gd name="T5" fmla="*/ 0 h 16"/>
              <a:gd name="T6" fmla="*/ 2 w 16"/>
              <a:gd name="T7" fmla="*/ 16 h 16"/>
              <a:gd name="T8" fmla="*/ 0 w 16"/>
              <a:gd name="T9" fmla="*/ 16 h 16"/>
              <a:gd name="T10" fmla="*/ 0 w 16"/>
              <a:gd name="T11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7" name="Line 224"/>
          <p:cNvSpPr>
            <a:spLocks noChangeShapeType="1"/>
          </p:cNvSpPr>
          <p:nvPr/>
        </p:nvSpPr>
        <p:spPr bwMode="auto">
          <a:xfrm>
            <a:off x="4346575" y="4529683"/>
            <a:ext cx="0" cy="520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8" name="Freeform 225"/>
          <p:cNvSpPr>
            <a:spLocks/>
          </p:cNvSpPr>
          <p:nvPr/>
        </p:nvSpPr>
        <p:spPr bwMode="auto">
          <a:xfrm>
            <a:off x="43211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99" name="Freeform 226"/>
          <p:cNvSpPr>
            <a:spLocks/>
          </p:cNvSpPr>
          <p:nvPr/>
        </p:nvSpPr>
        <p:spPr bwMode="auto">
          <a:xfrm>
            <a:off x="43211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0" name="Line 227"/>
          <p:cNvSpPr>
            <a:spLocks noChangeShapeType="1"/>
          </p:cNvSpPr>
          <p:nvPr/>
        </p:nvSpPr>
        <p:spPr bwMode="auto">
          <a:xfrm>
            <a:off x="432117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1" name="Rectangle 228"/>
          <p:cNvSpPr>
            <a:spLocks noChangeArrowheads="1"/>
          </p:cNvSpPr>
          <p:nvPr/>
        </p:nvSpPr>
        <p:spPr bwMode="auto">
          <a:xfrm>
            <a:off x="4248150" y="4551908"/>
            <a:ext cx="73025" cy="5143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2" name="Line 229"/>
          <p:cNvSpPr>
            <a:spLocks noChangeShapeType="1"/>
          </p:cNvSpPr>
          <p:nvPr/>
        </p:nvSpPr>
        <p:spPr bwMode="auto">
          <a:xfrm>
            <a:off x="4251325" y="4551908"/>
            <a:ext cx="0" cy="5143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3" name="Line 230"/>
          <p:cNvSpPr>
            <a:spLocks noChangeShapeType="1"/>
          </p:cNvSpPr>
          <p:nvPr/>
        </p:nvSpPr>
        <p:spPr bwMode="auto">
          <a:xfrm>
            <a:off x="4248150" y="455190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4" name="Line 231"/>
          <p:cNvSpPr>
            <a:spLocks noChangeShapeType="1"/>
          </p:cNvSpPr>
          <p:nvPr/>
        </p:nvSpPr>
        <p:spPr bwMode="auto">
          <a:xfrm>
            <a:off x="4321175" y="4551908"/>
            <a:ext cx="0" cy="5143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5" name="Line 232"/>
          <p:cNvSpPr>
            <a:spLocks noChangeShapeType="1"/>
          </p:cNvSpPr>
          <p:nvPr/>
        </p:nvSpPr>
        <p:spPr bwMode="auto">
          <a:xfrm>
            <a:off x="4248150" y="506625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6" name="Line 233"/>
          <p:cNvSpPr>
            <a:spLocks noChangeShapeType="1"/>
          </p:cNvSpPr>
          <p:nvPr/>
        </p:nvSpPr>
        <p:spPr bwMode="auto">
          <a:xfrm>
            <a:off x="42513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7" name="Freeform 234"/>
          <p:cNvSpPr>
            <a:spLocks/>
          </p:cNvSpPr>
          <p:nvPr/>
        </p:nvSpPr>
        <p:spPr bwMode="auto">
          <a:xfrm>
            <a:off x="4248150" y="4529683"/>
            <a:ext cx="98425" cy="22225"/>
          </a:xfrm>
          <a:custGeom>
            <a:avLst/>
            <a:gdLst>
              <a:gd name="T0" fmla="*/ 46 w 62"/>
              <a:gd name="T1" fmla="*/ 14 h 14"/>
              <a:gd name="T2" fmla="*/ 62 w 62"/>
              <a:gd name="T3" fmla="*/ 0 h 14"/>
              <a:gd name="T4" fmla="*/ 16 w 62"/>
              <a:gd name="T5" fmla="*/ 0 h 14"/>
              <a:gd name="T6" fmla="*/ 0 w 62"/>
              <a:gd name="T7" fmla="*/ 14 h 14"/>
              <a:gd name="T8" fmla="*/ 46 w 62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4">
                <a:moveTo>
                  <a:pt x="46" y="14"/>
                </a:moveTo>
                <a:lnTo>
                  <a:pt x="62" y="0"/>
                </a:lnTo>
                <a:lnTo>
                  <a:pt x="16" y="0"/>
                </a:lnTo>
                <a:lnTo>
                  <a:pt x="0" y="14"/>
                </a:lnTo>
                <a:lnTo>
                  <a:pt x="46" y="14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8" name="Freeform 235"/>
          <p:cNvSpPr>
            <a:spLocks/>
          </p:cNvSpPr>
          <p:nvPr/>
        </p:nvSpPr>
        <p:spPr bwMode="auto">
          <a:xfrm>
            <a:off x="4248150" y="4529683"/>
            <a:ext cx="98425" cy="22225"/>
          </a:xfrm>
          <a:custGeom>
            <a:avLst/>
            <a:gdLst>
              <a:gd name="T0" fmla="*/ 46 w 62"/>
              <a:gd name="T1" fmla="*/ 14 h 14"/>
              <a:gd name="T2" fmla="*/ 62 w 62"/>
              <a:gd name="T3" fmla="*/ 0 h 14"/>
              <a:gd name="T4" fmla="*/ 16 w 62"/>
              <a:gd name="T5" fmla="*/ 0 h 14"/>
              <a:gd name="T6" fmla="*/ 0 w 62"/>
              <a:gd name="T7" fmla="*/ 14 h 14"/>
              <a:gd name="T8" fmla="*/ 46 w 62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4">
                <a:moveTo>
                  <a:pt x="46" y="14"/>
                </a:moveTo>
                <a:lnTo>
                  <a:pt x="62" y="0"/>
                </a:lnTo>
                <a:lnTo>
                  <a:pt x="16" y="0"/>
                </a:lnTo>
                <a:lnTo>
                  <a:pt x="0" y="14"/>
                </a:lnTo>
                <a:lnTo>
                  <a:pt x="46" y="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09" name="Freeform 236"/>
          <p:cNvSpPr>
            <a:spLocks/>
          </p:cNvSpPr>
          <p:nvPr/>
        </p:nvSpPr>
        <p:spPr bwMode="auto">
          <a:xfrm>
            <a:off x="4321175" y="4529683"/>
            <a:ext cx="25400" cy="25400"/>
          </a:xfrm>
          <a:custGeom>
            <a:avLst/>
            <a:gdLst>
              <a:gd name="T0" fmla="*/ 16 w 16"/>
              <a:gd name="T1" fmla="*/ 0 h 16"/>
              <a:gd name="T2" fmla="*/ 16 w 16"/>
              <a:gd name="T3" fmla="*/ 0 h 16"/>
              <a:gd name="T4" fmla="*/ 16 w 16"/>
              <a:gd name="T5" fmla="*/ 0 h 16"/>
              <a:gd name="T6" fmla="*/ 2 w 16"/>
              <a:gd name="T7" fmla="*/ 16 h 16"/>
              <a:gd name="T8" fmla="*/ 0 w 16"/>
              <a:gd name="T9" fmla="*/ 16 h 16"/>
              <a:gd name="T10" fmla="*/ 0 w 16"/>
              <a:gd name="T11" fmla="*/ 14 h 16"/>
              <a:gd name="T12" fmla="*/ 16 w 1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0" name="Freeform 237"/>
          <p:cNvSpPr>
            <a:spLocks/>
          </p:cNvSpPr>
          <p:nvPr/>
        </p:nvSpPr>
        <p:spPr bwMode="auto">
          <a:xfrm>
            <a:off x="4321175" y="4529683"/>
            <a:ext cx="25400" cy="25400"/>
          </a:xfrm>
          <a:custGeom>
            <a:avLst/>
            <a:gdLst>
              <a:gd name="T0" fmla="*/ 16 w 16"/>
              <a:gd name="T1" fmla="*/ 0 h 16"/>
              <a:gd name="T2" fmla="*/ 16 w 16"/>
              <a:gd name="T3" fmla="*/ 0 h 16"/>
              <a:gd name="T4" fmla="*/ 16 w 16"/>
              <a:gd name="T5" fmla="*/ 0 h 16"/>
              <a:gd name="T6" fmla="*/ 2 w 16"/>
              <a:gd name="T7" fmla="*/ 16 h 16"/>
              <a:gd name="T8" fmla="*/ 0 w 16"/>
              <a:gd name="T9" fmla="*/ 16 h 16"/>
              <a:gd name="T10" fmla="*/ 0 w 16"/>
              <a:gd name="T11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1" name="Line 238"/>
          <p:cNvSpPr>
            <a:spLocks noChangeShapeType="1"/>
          </p:cNvSpPr>
          <p:nvPr/>
        </p:nvSpPr>
        <p:spPr bwMode="auto">
          <a:xfrm>
            <a:off x="4273550" y="452968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2" name="Freeform 239"/>
          <p:cNvSpPr>
            <a:spLocks/>
          </p:cNvSpPr>
          <p:nvPr/>
        </p:nvSpPr>
        <p:spPr bwMode="auto">
          <a:xfrm>
            <a:off x="4248150" y="4529683"/>
            <a:ext cx="28575" cy="25400"/>
          </a:xfrm>
          <a:custGeom>
            <a:avLst/>
            <a:gdLst>
              <a:gd name="T0" fmla="*/ 16 w 18"/>
              <a:gd name="T1" fmla="*/ 0 h 16"/>
              <a:gd name="T2" fmla="*/ 18 w 18"/>
              <a:gd name="T3" fmla="*/ 0 h 16"/>
              <a:gd name="T4" fmla="*/ 18 w 18"/>
              <a:gd name="T5" fmla="*/ 0 h 16"/>
              <a:gd name="T6" fmla="*/ 2 w 18"/>
              <a:gd name="T7" fmla="*/ 16 h 16"/>
              <a:gd name="T8" fmla="*/ 0 w 18"/>
              <a:gd name="T9" fmla="*/ 16 h 16"/>
              <a:gd name="T10" fmla="*/ 0 w 18"/>
              <a:gd name="T11" fmla="*/ 14 h 16"/>
              <a:gd name="T12" fmla="*/ 16 w 1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6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3" name="Freeform 240"/>
          <p:cNvSpPr>
            <a:spLocks/>
          </p:cNvSpPr>
          <p:nvPr/>
        </p:nvSpPr>
        <p:spPr bwMode="auto">
          <a:xfrm>
            <a:off x="4248150" y="4529683"/>
            <a:ext cx="28575" cy="25400"/>
          </a:xfrm>
          <a:custGeom>
            <a:avLst/>
            <a:gdLst>
              <a:gd name="T0" fmla="*/ 16 w 18"/>
              <a:gd name="T1" fmla="*/ 0 h 16"/>
              <a:gd name="T2" fmla="*/ 18 w 18"/>
              <a:gd name="T3" fmla="*/ 0 h 16"/>
              <a:gd name="T4" fmla="*/ 18 w 18"/>
              <a:gd name="T5" fmla="*/ 0 h 16"/>
              <a:gd name="T6" fmla="*/ 2 w 18"/>
              <a:gd name="T7" fmla="*/ 16 h 16"/>
              <a:gd name="T8" fmla="*/ 0 w 18"/>
              <a:gd name="T9" fmla="*/ 16 h 16"/>
              <a:gd name="T10" fmla="*/ 0 w 18"/>
              <a:gd name="T11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6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4" name="Line 241"/>
          <p:cNvSpPr>
            <a:spLocks noChangeShapeType="1"/>
          </p:cNvSpPr>
          <p:nvPr/>
        </p:nvSpPr>
        <p:spPr bwMode="auto">
          <a:xfrm>
            <a:off x="4248150" y="455190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5" name="Line 242"/>
          <p:cNvSpPr>
            <a:spLocks noChangeShapeType="1"/>
          </p:cNvSpPr>
          <p:nvPr/>
        </p:nvSpPr>
        <p:spPr bwMode="auto">
          <a:xfrm>
            <a:off x="4321175" y="455190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6" name="Freeform 243"/>
          <p:cNvSpPr>
            <a:spLocks/>
          </p:cNvSpPr>
          <p:nvPr/>
        </p:nvSpPr>
        <p:spPr bwMode="auto">
          <a:xfrm>
            <a:off x="4489450" y="4656683"/>
            <a:ext cx="25400" cy="409575"/>
          </a:xfrm>
          <a:custGeom>
            <a:avLst/>
            <a:gdLst>
              <a:gd name="T0" fmla="*/ 0 w 16"/>
              <a:gd name="T1" fmla="*/ 258 h 258"/>
              <a:gd name="T2" fmla="*/ 0 w 16"/>
              <a:gd name="T3" fmla="*/ 10 h 258"/>
              <a:gd name="T4" fmla="*/ 16 w 16"/>
              <a:gd name="T5" fmla="*/ 0 h 258"/>
              <a:gd name="T6" fmla="*/ 16 w 16"/>
              <a:gd name="T7" fmla="*/ 248 h 258"/>
              <a:gd name="T8" fmla="*/ 0 w 16"/>
              <a:gd name="T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58">
                <a:moveTo>
                  <a:pt x="0" y="258"/>
                </a:moveTo>
                <a:lnTo>
                  <a:pt x="0" y="10"/>
                </a:lnTo>
                <a:lnTo>
                  <a:pt x="16" y="0"/>
                </a:lnTo>
                <a:lnTo>
                  <a:pt x="16" y="248"/>
                </a:lnTo>
                <a:lnTo>
                  <a:pt x="0" y="258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7" name="Freeform 244"/>
          <p:cNvSpPr>
            <a:spLocks/>
          </p:cNvSpPr>
          <p:nvPr/>
        </p:nvSpPr>
        <p:spPr bwMode="auto">
          <a:xfrm>
            <a:off x="4489450" y="4656683"/>
            <a:ext cx="25400" cy="409575"/>
          </a:xfrm>
          <a:custGeom>
            <a:avLst/>
            <a:gdLst>
              <a:gd name="T0" fmla="*/ 0 w 16"/>
              <a:gd name="T1" fmla="*/ 258 h 258"/>
              <a:gd name="T2" fmla="*/ 0 w 16"/>
              <a:gd name="T3" fmla="*/ 10 h 258"/>
              <a:gd name="T4" fmla="*/ 16 w 16"/>
              <a:gd name="T5" fmla="*/ 0 h 258"/>
              <a:gd name="T6" fmla="*/ 16 w 16"/>
              <a:gd name="T7" fmla="*/ 248 h 258"/>
              <a:gd name="T8" fmla="*/ 0 w 16"/>
              <a:gd name="T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58">
                <a:moveTo>
                  <a:pt x="0" y="258"/>
                </a:moveTo>
                <a:lnTo>
                  <a:pt x="0" y="10"/>
                </a:lnTo>
                <a:lnTo>
                  <a:pt x="16" y="0"/>
                </a:lnTo>
                <a:lnTo>
                  <a:pt x="16" y="248"/>
                </a:lnTo>
                <a:lnTo>
                  <a:pt x="0" y="2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8" name="Line 245"/>
          <p:cNvSpPr>
            <a:spLocks noChangeShapeType="1"/>
          </p:cNvSpPr>
          <p:nvPr/>
        </p:nvSpPr>
        <p:spPr bwMode="auto">
          <a:xfrm>
            <a:off x="4492625" y="4672558"/>
            <a:ext cx="0" cy="393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19" name="Freeform 246"/>
          <p:cNvSpPr>
            <a:spLocks/>
          </p:cNvSpPr>
          <p:nvPr/>
        </p:nvSpPr>
        <p:spPr bwMode="auto">
          <a:xfrm>
            <a:off x="4489450" y="465668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  <a:gd name="T12" fmla="*/ 16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0" name="Freeform 247"/>
          <p:cNvSpPr>
            <a:spLocks/>
          </p:cNvSpPr>
          <p:nvPr/>
        </p:nvSpPr>
        <p:spPr bwMode="auto">
          <a:xfrm>
            <a:off x="4489450" y="465668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1" name="Line 248"/>
          <p:cNvSpPr>
            <a:spLocks noChangeShapeType="1"/>
          </p:cNvSpPr>
          <p:nvPr/>
        </p:nvSpPr>
        <p:spPr bwMode="auto">
          <a:xfrm>
            <a:off x="4514850" y="4656683"/>
            <a:ext cx="0" cy="393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2" name="Freeform 249"/>
          <p:cNvSpPr>
            <a:spLocks/>
          </p:cNvSpPr>
          <p:nvPr/>
        </p:nvSpPr>
        <p:spPr bwMode="auto">
          <a:xfrm>
            <a:off x="4489450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3" name="Freeform 250"/>
          <p:cNvSpPr>
            <a:spLocks/>
          </p:cNvSpPr>
          <p:nvPr/>
        </p:nvSpPr>
        <p:spPr bwMode="auto">
          <a:xfrm>
            <a:off x="4489450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4" name="Line 251"/>
          <p:cNvSpPr>
            <a:spLocks noChangeShapeType="1"/>
          </p:cNvSpPr>
          <p:nvPr/>
        </p:nvSpPr>
        <p:spPr bwMode="auto">
          <a:xfrm>
            <a:off x="44926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5" name="Rectangle 252"/>
          <p:cNvSpPr>
            <a:spLocks noChangeArrowheads="1"/>
          </p:cNvSpPr>
          <p:nvPr/>
        </p:nvSpPr>
        <p:spPr bwMode="auto">
          <a:xfrm>
            <a:off x="4425950" y="4672558"/>
            <a:ext cx="63500" cy="3937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6" name="Line 253"/>
          <p:cNvSpPr>
            <a:spLocks noChangeShapeType="1"/>
          </p:cNvSpPr>
          <p:nvPr/>
        </p:nvSpPr>
        <p:spPr bwMode="auto">
          <a:xfrm>
            <a:off x="4425950" y="4672558"/>
            <a:ext cx="0" cy="393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7" name="Line 254"/>
          <p:cNvSpPr>
            <a:spLocks noChangeShapeType="1"/>
          </p:cNvSpPr>
          <p:nvPr/>
        </p:nvSpPr>
        <p:spPr bwMode="auto">
          <a:xfrm>
            <a:off x="4425950" y="4672558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8" name="Line 255"/>
          <p:cNvSpPr>
            <a:spLocks noChangeShapeType="1"/>
          </p:cNvSpPr>
          <p:nvPr/>
        </p:nvSpPr>
        <p:spPr bwMode="auto">
          <a:xfrm>
            <a:off x="4492625" y="4672558"/>
            <a:ext cx="0" cy="393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29" name="Line 256"/>
          <p:cNvSpPr>
            <a:spLocks noChangeShapeType="1"/>
          </p:cNvSpPr>
          <p:nvPr/>
        </p:nvSpPr>
        <p:spPr bwMode="auto">
          <a:xfrm>
            <a:off x="4425950" y="5066258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0" name="Line 257"/>
          <p:cNvSpPr>
            <a:spLocks noChangeShapeType="1"/>
          </p:cNvSpPr>
          <p:nvPr/>
        </p:nvSpPr>
        <p:spPr bwMode="auto">
          <a:xfrm>
            <a:off x="44259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1" name="Freeform 258"/>
          <p:cNvSpPr>
            <a:spLocks/>
          </p:cNvSpPr>
          <p:nvPr/>
        </p:nvSpPr>
        <p:spPr bwMode="auto">
          <a:xfrm>
            <a:off x="4425950" y="4656683"/>
            <a:ext cx="88900" cy="15875"/>
          </a:xfrm>
          <a:custGeom>
            <a:avLst/>
            <a:gdLst>
              <a:gd name="T0" fmla="*/ 40 w 56"/>
              <a:gd name="T1" fmla="*/ 10 h 10"/>
              <a:gd name="T2" fmla="*/ 56 w 56"/>
              <a:gd name="T3" fmla="*/ 0 h 10"/>
              <a:gd name="T4" fmla="*/ 16 w 56"/>
              <a:gd name="T5" fmla="*/ 0 h 10"/>
              <a:gd name="T6" fmla="*/ 0 w 56"/>
              <a:gd name="T7" fmla="*/ 10 h 10"/>
              <a:gd name="T8" fmla="*/ 40 w 56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10">
                <a:moveTo>
                  <a:pt x="40" y="10"/>
                </a:moveTo>
                <a:lnTo>
                  <a:pt x="56" y="0"/>
                </a:lnTo>
                <a:lnTo>
                  <a:pt x="16" y="0"/>
                </a:lnTo>
                <a:lnTo>
                  <a:pt x="0" y="10"/>
                </a:lnTo>
                <a:lnTo>
                  <a:pt x="40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2" name="Freeform 259"/>
          <p:cNvSpPr>
            <a:spLocks/>
          </p:cNvSpPr>
          <p:nvPr/>
        </p:nvSpPr>
        <p:spPr bwMode="auto">
          <a:xfrm>
            <a:off x="4425950" y="4656683"/>
            <a:ext cx="88900" cy="15875"/>
          </a:xfrm>
          <a:custGeom>
            <a:avLst/>
            <a:gdLst>
              <a:gd name="T0" fmla="*/ 40 w 56"/>
              <a:gd name="T1" fmla="*/ 10 h 10"/>
              <a:gd name="T2" fmla="*/ 56 w 56"/>
              <a:gd name="T3" fmla="*/ 0 h 10"/>
              <a:gd name="T4" fmla="*/ 16 w 56"/>
              <a:gd name="T5" fmla="*/ 0 h 10"/>
              <a:gd name="T6" fmla="*/ 0 w 56"/>
              <a:gd name="T7" fmla="*/ 10 h 10"/>
              <a:gd name="T8" fmla="*/ 40 w 56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10">
                <a:moveTo>
                  <a:pt x="40" y="10"/>
                </a:moveTo>
                <a:lnTo>
                  <a:pt x="56" y="0"/>
                </a:lnTo>
                <a:lnTo>
                  <a:pt x="16" y="0"/>
                </a:lnTo>
                <a:lnTo>
                  <a:pt x="0" y="10"/>
                </a:lnTo>
                <a:lnTo>
                  <a:pt x="4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3" name="Freeform 260"/>
          <p:cNvSpPr>
            <a:spLocks/>
          </p:cNvSpPr>
          <p:nvPr/>
        </p:nvSpPr>
        <p:spPr bwMode="auto">
          <a:xfrm>
            <a:off x="4489450" y="465668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  <a:gd name="T12" fmla="*/ 16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4" name="Freeform 261"/>
          <p:cNvSpPr>
            <a:spLocks/>
          </p:cNvSpPr>
          <p:nvPr/>
        </p:nvSpPr>
        <p:spPr bwMode="auto">
          <a:xfrm>
            <a:off x="4489450" y="465668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5" name="Line 262"/>
          <p:cNvSpPr>
            <a:spLocks noChangeShapeType="1"/>
          </p:cNvSpPr>
          <p:nvPr/>
        </p:nvSpPr>
        <p:spPr bwMode="auto">
          <a:xfrm>
            <a:off x="4451350" y="4656683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6" name="Freeform 263"/>
          <p:cNvSpPr>
            <a:spLocks/>
          </p:cNvSpPr>
          <p:nvPr/>
        </p:nvSpPr>
        <p:spPr bwMode="auto">
          <a:xfrm>
            <a:off x="4425950" y="46566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7" name="Freeform 264"/>
          <p:cNvSpPr>
            <a:spLocks/>
          </p:cNvSpPr>
          <p:nvPr/>
        </p:nvSpPr>
        <p:spPr bwMode="auto">
          <a:xfrm>
            <a:off x="4425950" y="46566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8" name="Line 265"/>
          <p:cNvSpPr>
            <a:spLocks noChangeShapeType="1"/>
          </p:cNvSpPr>
          <p:nvPr/>
        </p:nvSpPr>
        <p:spPr bwMode="auto">
          <a:xfrm>
            <a:off x="4425950" y="4672558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39" name="Line 266"/>
          <p:cNvSpPr>
            <a:spLocks noChangeShapeType="1"/>
          </p:cNvSpPr>
          <p:nvPr/>
        </p:nvSpPr>
        <p:spPr bwMode="auto">
          <a:xfrm>
            <a:off x="4492625" y="467255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0" name="Freeform 267"/>
          <p:cNvSpPr>
            <a:spLocks/>
          </p:cNvSpPr>
          <p:nvPr/>
        </p:nvSpPr>
        <p:spPr bwMode="auto">
          <a:xfrm>
            <a:off x="4667250" y="4174083"/>
            <a:ext cx="25400" cy="892175"/>
          </a:xfrm>
          <a:custGeom>
            <a:avLst/>
            <a:gdLst>
              <a:gd name="T0" fmla="*/ 0 w 16"/>
              <a:gd name="T1" fmla="*/ 562 h 562"/>
              <a:gd name="T2" fmla="*/ 0 w 16"/>
              <a:gd name="T3" fmla="*/ 10 h 562"/>
              <a:gd name="T4" fmla="*/ 16 w 16"/>
              <a:gd name="T5" fmla="*/ 0 h 562"/>
              <a:gd name="T6" fmla="*/ 16 w 16"/>
              <a:gd name="T7" fmla="*/ 552 h 562"/>
              <a:gd name="T8" fmla="*/ 0 w 16"/>
              <a:gd name="T9" fmla="*/ 562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562">
                <a:moveTo>
                  <a:pt x="0" y="562"/>
                </a:moveTo>
                <a:lnTo>
                  <a:pt x="0" y="10"/>
                </a:lnTo>
                <a:lnTo>
                  <a:pt x="16" y="0"/>
                </a:lnTo>
                <a:lnTo>
                  <a:pt x="16" y="552"/>
                </a:lnTo>
                <a:lnTo>
                  <a:pt x="0" y="562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1" name="Freeform 268"/>
          <p:cNvSpPr>
            <a:spLocks/>
          </p:cNvSpPr>
          <p:nvPr/>
        </p:nvSpPr>
        <p:spPr bwMode="auto">
          <a:xfrm>
            <a:off x="4667250" y="4174083"/>
            <a:ext cx="25400" cy="892175"/>
          </a:xfrm>
          <a:custGeom>
            <a:avLst/>
            <a:gdLst>
              <a:gd name="T0" fmla="*/ 0 w 16"/>
              <a:gd name="T1" fmla="*/ 562 h 562"/>
              <a:gd name="T2" fmla="*/ 0 w 16"/>
              <a:gd name="T3" fmla="*/ 10 h 562"/>
              <a:gd name="T4" fmla="*/ 16 w 16"/>
              <a:gd name="T5" fmla="*/ 0 h 562"/>
              <a:gd name="T6" fmla="*/ 16 w 16"/>
              <a:gd name="T7" fmla="*/ 552 h 562"/>
              <a:gd name="T8" fmla="*/ 0 w 16"/>
              <a:gd name="T9" fmla="*/ 562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562">
                <a:moveTo>
                  <a:pt x="0" y="562"/>
                </a:moveTo>
                <a:lnTo>
                  <a:pt x="0" y="10"/>
                </a:lnTo>
                <a:lnTo>
                  <a:pt x="16" y="0"/>
                </a:lnTo>
                <a:lnTo>
                  <a:pt x="16" y="552"/>
                </a:lnTo>
                <a:lnTo>
                  <a:pt x="0" y="5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2" name="Line 269"/>
          <p:cNvSpPr>
            <a:spLocks noChangeShapeType="1"/>
          </p:cNvSpPr>
          <p:nvPr/>
        </p:nvSpPr>
        <p:spPr bwMode="auto">
          <a:xfrm>
            <a:off x="4667250" y="4189958"/>
            <a:ext cx="0" cy="8763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3" name="Freeform 270"/>
          <p:cNvSpPr>
            <a:spLocks/>
          </p:cNvSpPr>
          <p:nvPr/>
        </p:nvSpPr>
        <p:spPr bwMode="auto">
          <a:xfrm>
            <a:off x="4667250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4" name="Freeform 271"/>
          <p:cNvSpPr>
            <a:spLocks/>
          </p:cNvSpPr>
          <p:nvPr/>
        </p:nvSpPr>
        <p:spPr bwMode="auto">
          <a:xfrm>
            <a:off x="4667250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5" name="Line 272"/>
          <p:cNvSpPr>
            <a:spLocks noChangeShapeType="1"/>
          </p:cNvSpPr>
          <p:nvPr/>
        </p:nvSpPr>
        <p:spPr bwMode="auto">
          <a:xfrm>
            <a:off x="4692650" y="4174083"/>
            <a:ext cx="0" cy="8763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6" name="Freeform 273"/>
          <p:cNvSpPr>
            <a:spLocks/>
          </p:cNvSpPr>
          <p:nvPr/>
        </p:nvSpPr>
        <p:spPr bwMode="auto">
          <a:xfrm>
            <a:off x="4667250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7" name="Freeform 274"/>
          <p:cNvSpPr>
            <a:spLocks/>
          </p:cNvSpPr>
          <p:nvPr/>
        </p:nvSpPr>
        <p:spPr bwMode="auto">
          <a:xfrm>
            <a:off x="4667250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8" name="Line 275"/>
          <p:cNvSpPr>
            <a:spLocks noChangeShapeType="1"/>
          </p:cNvSpPr>
          <p:nvPr/>
        </p:nvSpPr>
        <p:spPr bwMode="auto">
          <a:xfrm>
            <a:off x="46672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49" name="Rectangle 276"/>
          <p:cNvSpPr>
            <a:spLocks noChangeArrowheads="1"/>
          </p:cNvSpPr>
          <p:nvPr/>
        </p:nvSpPr>
        <p:spPr bwMode="auto">
          <a:xfrm>
            <a:off x="4594225" y="4189958"/>
            <a:ext cx="73025" cy="8763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0" name="Line 277"/>
          <p:cNvSpPr>
            <a:spLocks noChangeShapeType="1"/>
          </p:cNvSpPr>
          <p:nvPr/>
        </p:nvSpPr>
        <p:spPr bwMode="auto">
          <a:xfrm>
            <a:off x="4597400" y="4189958"/>
            <a:ext cx="0" cy="8763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1" name="Line 278"/>
          <p:cNvSpPr>
            <a:spLocks noChangeShapeType="1"/>
          </p:cNvSpPr>
          <p:nvPr/>
        </p:nvSpPr>
        <p:spPr bwMode="auto">
          <a:xfrm>
            <a:off x="4594225" y="419313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2" name="Line 279"/>
          <p:cNvSpPr>
            <a:spLocks noChangeShapeType="1"/>
          </p:cNvSpPr>
          <p:nvPr/>
        </p:nvSpPr>
        <p:spPr bwMode="auto">
          <a:xfrm>
            <a:off x="4667250" y="4189958"/>
            <a:ext cx="0" cy="8763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3" name="Line 280"/>
          <p:cNvSpPr>
            <a:spLocks noChangeShapeType="1"/>
          </p:cNvSpPr>
          <p:nvPr/>
        </p:nvSpPr>
        <p:spPr bwMode="auto">
          <a:xfrm>
            <a:off x="4594225" y="506625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4" name="Line 281"/>
          <p:cNvSpPr>
            <a:spLocks noChangeShapeType="1"/>
          </p:cNvSpPr>
          <p:nvPr/>
        </p:nvSpPr>
        <p:spPr bwMode="auto">
          <a:xfrm>
            <a:off x="459740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5" name="Freeform 282"/>
          <p:cNvSpPr>
            <a:spLocks/>
          </p:cNvSpPr>
          <p:nvPr/>
        </p:nvSpPr>
        <p:spPr bwMode="auto">
          <a:xfrm>
            <a:off x="4594225" y="4174083"/>
            <a:ext cx="98425" cy="15875"/>
          </a:xfrm>
          <a:custGeom>
            <a:avLst/>
            <a:gdLst>
              <a:gd name="T0" fmla="*/ 46 w 62"/>
              <a:gd name="T1" fmla="*/ 10 h 10"/>
              <a:gd name="T2" fmla="*/ 62 w 62"/>
              <a:gd name="T3" fmla="*/ 0 h 10"/>
              <a:gd name="T4" fmla="*/ 16 w 62"/>
              <a:gd name="T5" fmla="*/ 0 h 10"/>
              <a:gd name="T6" fmla="*/ 0 w 62"/>
              <a:gd name="T7" fmla="*/ 10 h 10"/>
              <a:gd name="T8" fmla="*/ 46 w 62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0">
                <a:moveTo>
                  <a:pt x="46" y="10"/>
                </a:moveTo>
                <a:lnTo>
                  <a:pt x="62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6" name="Freeform 283"/>
          <p:cNvSpPr>
            <a:spLocks/>
          </p:cNvSpPr>
          <p:nvPr/>
        </p:nvSpPr>
        <p:spPr bwMode="auto">
          <a:xfrm>
            <a:off x="4594225" y="4174083"/>
            <a:ext cx="98425" cy="15875"/>
          </a:xfrm>
          <a:custGeom>
            <a:avLst/>
            <a:gdLst>
              <a:gd name="T0" fmla="*/ 46 w 62"/>
              <a:gd name="T1" fmla="*/ 10 h 10"/>
              <a:gd name="T2" fmla="*/ 62 w 62"/>
              <a:gd name="T3" fmla="*/ 0 h 10"/>
              <a:gd name="T4" fmla="*/ 16 w 62"/>
              <a:gd name="T5" fmla="*/ 0 h 10"/>
              <a:gd name="T6" fmla="*/ 0 w 62"/>
              <a:gd name="T7" fmla="*/ 10 h 10"/>
              <a:gd name="T8" fmla="*/ 46 w 62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0">
                <a:moveTo>
                  <a:pt x="46" y="10"/>
                </a:moveTo>
                <a:lnTo>
                  <a:pt x="62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7" name="Freeform 284"/>
          <p:cNvSpPr>
            <a:spLocks/>
          </p:cNvSpPr>
          <p:nvPr/>
        </p:nvSpPr>
        <p:spPr bwMode="auto">
          <a:xfrm>
            <a:off x="4667250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8" name="Freeform 285"/>
          <p:cNvSpPr>
            <a:spLocks/>
          </p:cNvSpPr>
          <p:nvPr/>
        </p:nvSpPr>
        <p:spPr bwMode="auto">
          <a:xfrm>
            <a:off x="4667250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59" name="Line 286"/>
          <p:cNvSpPr>
            <a:spLocks noChangeShapeType="1"/>
          </p:cNvSpPr>
          <p:nvPr/>
        </p:nvSpPr>
        <p:spPr bwMode="auto">
          <a:xfrm>
            <a:off x="4619625" y="41772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0" name="Freeform 287"/>
          <p:cNvSpPr>
            <a:spLocks/>
          </p:cNvSpPr>
          <p:nvPr/>
        </p:nvSpPr>
        <p:spPr bwMode="auto">
          <a:xfrm>
            <a:off x="4594225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1" name="Freeform 288"/>
          <p:cNvSpPr>
            <a:spLocks/>
          </p:cNvSpPr>
          <p:nvPr/>
        </p:nvSpPr>
        <p:spPr bwMode="auto">
          <a:xfrm>
            <a:off x="4594225" y="41740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2" name="Line 289"/>
          <p:cNvSpPr>
            <a:spLocks noChangeShapeType="1"/>
          </p:cNvSpPr>
          <p:nvPr/>
        </p:nvSpPr>
        <p:spPr bwMode="auto">
          <a:xfrm>
            <a:off x="4594225" y="419313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3" name="Line 290"/>
          <p:cNvSpPr>
            <a:spLocks noChangeShapeType="1"/>
          </p:cNvSpPr>
          <p:nvPr/>
        </p:nvSpPr>
        <p:spPr bwMode="auto">
          <a:xfrm>
            <a:off x="4667250" y="418995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4" name="Freeform 291"/>
          <p:cNvSpPr>
            <a:spLocks/>
          </p:cNvSpPr>
          <p:nvPr/>
        </p:nvSpPr>
        <p:spPr bwMode="auto">
          <a:xfrm>
            <a:off x="4845050" y="4783683"/>
            <a:ext cx="22225" cy="282575"/>
          </a:xfrm>
          <a:custGeom>
            <a:avLst/>
            <a:gdLst>
              <a:gd name="T0" fmla="*/ 0 w 14"/>
              <a:gd name="T1" fmla="*/ 178 h 178"/>
              <a:gd name="T2" fmla="*/ 0 w 14"/>
              <a:gd name="T3" fmla="*/ 10 h 178"/>
              <a:gd name="T4" fmla="*/ 14 w 14"/>
              <a:gd name="T5" fmla="*/ 0 h 178"/>
              <a:gd name="T6" fmla="*/ 14 w 14"/>
              <a:gd name="T7" fmla="*/ 168 h 178"/>
              <a:gd name="T8" fmla="*/ 0 w 1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78">
                <a:moveTo>
                  <a:pt x="0" y="178"/>
                </a:moveTo>
                <a:lnTo>
                  <a:pt x="0" y="10"/>
                </a:lnTo>
                <a:lnTo>
                  <a:pt x="14" y="0"/>
                </a:lnTo>
                <a:lnTo>
                  <a:pt x="14" y="168"/>
                </a:lnTo>
                <a:lnTo>
                  <a:pt x="0" y="178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5" name="Freeform 292"/>
          <p:cNvSpPr>
            <a:spLocks/>
          </p:cNvSpPr>
          <p:nvPr/>
        </p:nvSpPr>
        <p:spPr bwMode="auto">
          <a:xfrm>
            <a:off x="4845050" y="4783683"/>
            <a:ext cx="22225" cy="282575"/>
          </a:xfrm>
          <a:custGeom>
            <a:avLst/>
            <a:gdLst>
              <a:gd name="T0" fmla="*/ 0 w 14"/>
              <a:gd name="T1" fmla="*/ 178 h 178"/>
              <a:gd name="T2" fmla="*/ 0 w 14"/>
              <a:gd name="T3" fmla="*/ 10 h 178"/>
              <a:gd name="T4" fmla="*/ 14 w 14"/>
              <a:gd name="T5" fmla="*/ 0 h 178"/>
              <a:gd name="T6" fmla="*/ 14 w 14"/>
              <a:gd name="T7" fmla="*/ 168 h 178"/>
              <a:gd name="T8" fmla="*/ 0 w 1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78">
                <a:moveTo>
                  <a:pt x="0" y="178"/>
                </a:moveTo>
                <a:lnTo>
                  <a:pt x="0" y="10"/>
                </a:lnTo>
                <a:lnTo>
                  <a:pt x="14" y="0"/>
                </a:lnTo>
                <a:lnTo>
                  <a:pt x="14" y="168"/>
                </a:lnTo>
                <a:lnTo>
                  <a:pt x="0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6" name="Line 293"/>
          <p:cNvSpPr>
            <a:spLocks noChangeShapeType="1"/>
          </p:cNvSpPr>
          <p:nvPr/>
        </p:nvSpPr>
        <p:spPr bwMode="auto">
          <a:xfrm>
            <a:off x="4845050" y="4799558"/>
            <a:ext cx="0" cy="266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7" name="Freeform 294"/>
          <p:cNvSpPr>
            <a:spLocks/>
          </p:cNvSpPr>
          <p:nvPr/>
        </p:nvSpPr>
        <p:spPr bwMode="auto">
          <a:xfrm>
            <a:off x="4845050" y="478368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8" name="Freeform 295"/>
          <p:cNvSpPr>
            <a:spLocks/>
          </p:cNvSpPr>
          <p:nvPr/>
        </p:nvSpPr>
        <p:spPr bwMode="auto">
          <a:xfrm>
            <a:off x="4845050" y="478368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69" name="Line 296"/>
          <p:cNvSpPr>
            <a:spLocks noChangeShapeType="1"/>
          </p:cNvSpPr>
          <p:nvPr/>
        </p:nvSpPr>
        <p:spPr bwMode="auto">
          <a:xfrm>
            <a:off x="4870450" y="4783683"/>
            <a:ext cx="0" cy="266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0" name="Freeform 297"/>
          <p:cNvSpPr>
            <a:spLocks/>
          </p:cNvSpPr>
          <p:nvPr/>
        </p:nvSpPr>
        <p:spPr bwMode="auto">
          <a:xfrm>
            <a:off x="4845050" y="5050383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4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1" name="Freeform 298"/>
          <p:cNvSpPr>
            <a:spLocks/>
          </p:cNvSpPr>
          <p:nvPr/>
        </p:nvSpPr>
        <p:spPr bwMode="auto">
          <a:xfrm>
            <a:off x="4845050" y="5050383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2" name="Line 299"/>
          <p:cNvSpPr>
            <a:spLocks noChangeShapeType="1"/>
          </p:cNvSpPr>
          <p:nvPr/>
        </p:nvSpPr>
        <p:spPr bwMode="auto">
          <a:xfrm>
            <a:off x="48450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3" name="Rectangle 300"/>
          <p:cNvSpPr>
            <a:spLocks noChangeArrowheads="1"/>
          </p:cNvSpPr>
          <p:nvPr/>
        </p:nvSpPr>
        <p:spPr bwMode="auto">
          <a:xfrm>
            <a:off x="4772025" y="4799558"/>
            <a:ext cx="73025" cy="2667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4" name="Line 301"/>
          <p:cNvSpPr>
            <a:spLocks noChangeShapeType="1"/>
          </p:cNvSpPr>
          <p:nvPr/>
        </p:nvSpPr>
        <p:spPr bwMode="auto">
          <a:xfrm>
            <a:off x="4772025" y="4799558"/>
            <a:ext cx="0" cy="266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5" name="Line 302"/>
          <p:cNvSpPr>
            <a:spLocks noChangeShapeType="1"/>
          </p:cNvSpPr>
          <p:nvPr/>
        </p:nvSpPr>
        <p:spPr bwMode="auto">
          <a:xfrm>
            <a:off x="4772025" y="480273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6" name="Line 303"/>
          <p:cNvSpPr>
            <a:spLocks noChangeShapeType="1"/>
          </p:cNvSpPr>
          <p:nvPr/>
        </p:nvSpPr>
        <p:spPr bwMode="auto">
          <a:xfrm>
            <a:off x="4845050" y="4799558"/>
            <a:ext cx="0" cy="2667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7" name="Line 304"/>
          <p:cNvSpPr>
            <a:spLocks noChangeShapeType="1"/>
          </p:cNvSpPr>
          <p:nvPr/>
        </p:nvSpPr>
        <p:spPr bwMode="auto">
          <a:xfrm>
            <a:off x="4772025" y="50662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8" name="Line 305"/>
          <p:cNvSpPr>
            <a:spLocks noChangeShapeType="1"/>
          </p:cNvSpPr>
          <p:nvPr/>
        </p:nvSpPr>
        <p:spPr bwMode="auto">
          <a:xfrm>
            <a:off x="47720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79" name="Freeform 306"/>
          <p:cNvSpPr>
            <a:spLocks/>
          </p:cNvSpPr>
          <p:nvPr/>
        </p:nvSpPr>
        <p:spPr bwMode="auto">
          <a:xfrm>
            <a:off x="4772025" y="4783683"/>
            <a:ext cx="95250" cy="15875"/>
          </a:xfrm>
          <a:custGeom>
            <a:avLst/>
            <a:gdLst>
              <a:gd name="T0" fmla="*/ 46 w 60"/>
              <a:gd name="T1" fmla="*/ 10 h 10"/>
              <a:gd name="T2" fmla="*/ 60 w 60"/>
              <a:gd name="T3" fmla="*/ 0 h 10"/>
              <a:gd name="T4" fmla="*/ 16 w 60"/>
              <a:gd name="T5" fmla="*/ 0 h 10"/>
              <a:gd name="T6" fmla="*/ 0 w 60"/>
              <a:gd name="T7" fmla="*/ 10 h 10"/>
              <a:gd name="T8" fmla="*/ 46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6" y="10"/>
                </a:moveTo>
                <a:lnTo>
                  <a:pt x="60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0" name="Freeform 307"/>
          <p:cNvSpPr>
            <a:spLocks/>
          </p:cNvSpPr>
          <p:nvPr/>
        </p:nvSpPr>
        <p:spPr bwMode="auto">
          <a:xfrm>
            <a:off x="4772025" y="4783683"/>
            <a:ext cx="95250" cy="15875"/>
          </a:xfrm>
          <a:custGeom>
            <a:avLst/>
            <a:gdLst>
              <a:gd name="T0" fmla="*/ 46 w 60"/>
              <a:gd name="T1" fmla="*/ 10 h 10"/>
              <a:gd name="T2" fmla="*/ 60 w 60"/>
              <a:gd name="T3" fmla="*/ 0 h 10"/>
              <a:gd name="T4" fmla="*/ 16 w 60"/>
              <a:gd name="T5" fmla="*/ 0 h 10"/>
              <a:gd name="T6" fmla="*/ 0 w 60"/>
              <a:gd name="T7" fmla="*/ 10 h 10"/>
              <a:gd name="T8" fmla="*/ 46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6" y="10"/>
                </a:moveTo>
                <a:lnTo>
                  <a:pt x="60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1" name="Freeform 308"/>
          <p:cNvSpPr>
            <a:spLocks/>
          </p:cNvSpPr>
          <p:nvPr/>
        </p:nvSpPr>
        <p:spPr bwMode="auto">
          <a:xfrm>
            <a:off x="4845050" y="478368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2" name="Freeform 309"/>
          <p:cNvSpPr>
            <a:spLocks/>
          </p:cNvSpPr>
          <p:nvPr/>
        </p:nvSpPr>
        <p:spPr bwMode="auto">
          <a:xfrm>
            <a:off x="4845050" y="478368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3" name="Line 310"/>
          <p:cNvSpPr>
            <a:spLocks noChangeShapeType="1"/>
          </p:cNvSpPr>
          <p:nvPr/>
        </p:nvSpPr>
        <p:spPr bwMode="auto">
          <a:xfrm>
            <a:off x="4797425" y="47868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4" name="Freeform 311"/>
          <p:cNvSpPr>
            <a:spLocks/>
          </p:cNvSpPr>
          <p:nvPr/>
        </p:nvSpPr>
        <p:spPr bwMode="auto">
          <a:xfrm>
            <a:off x="4772025" y="47836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5" name="Freeform 312"/>
          <p:cNvSpPr>
            <a:spLocks/>
          </p:cNvSpPr>
          <p:nvPr/>
        </p:nvSpPr>
        <p:spPr bwMode="auto">
          <a:xfrm>
            <a:off x="4772025" y="47836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6" name="Line 313"/>
          <p:cNvSpPr>
            <a:spLocks noChangeShapeType="1"/>
          </p:cNvSpPr>
          <p:nvPr/>
        </p:nvSpPr>
        <p:spPr bwMode="auto">
          <a:xfrm>
            <a:off x="4772025" y="480273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7" name="Line 314"/>
          <p:cNvSpPr>
            <a:spLocks noChangeShapeType="1"/>
          </p:cNvSpPr>
          <p:nvPr/>
        </p:nvSpPr>
        <p:spPr bwMode="auto">
          <a:xfrm>
            <a:off x="4845050" y="479955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8" name="Freeform 315"/>
          <p:cNvSpPr>
            <a:spLocks/>
          </p:cNvSpPr>
          <p:nvPr/>
        </p:nvSpPr>
        <p:spPr bwMode="auto">
          <a:xfrm>
            <a:off x="5019675" y="4463008"/>
            <a:ext cx="25400" cy="603250"/>
          </a:xfrm>
          <a:custGeom>
            <a:avLst/>
            <a:gdLst>
              <a:gd name="T0" fmla="*/ 0 w 16"/>
              <a:gd name="T1" fmla="*/ 380 h 380"/>
              <a:gd name="T2" fmla="*/ 0 w 16"/>
              <a:gd name="T3" fmla="*/ 10 h 380"/>
              <a:gd name="T4" fmla="*/ 16 w 16"/>
              <a:gd name="T5" fmla="*/ 0 h 380"/>
              <a:gd name="T6" fmla="*/ 16 w 16"/>
              <a:gd name="T7" fmla="*/ 370 h 380"/>
              <a:gd name="T8" fmla="*/ 0 w 16"/>
              <a:gd name="T9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80">
                <a:moveTo>
                  <a:pt x="0" y="380"/>
                </a:moveTo>
                <a:lnTo>
                  <a:pt x="0" y="10"/>
                </a:lnTo>
                <a:lnTo>
                  <a:pt x="16" y="0"/>
                </a:lnTo>
                <a:lnTo>
                  <a:pt x="16" y="370"/>
                </a:lnTo>
                <a:lnTo>
                  <a:pt x="0" y="380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89" name="Freeform 316"/>
          <p:cNvSpPr>
            <a:spLocks/>
          </p:cNvSpPr>
          <p:nvPr/>
        </p:nvSpPr>
        <p:spPr bwMode="auto">
          <a:xfrm>
            <a:off x="5019675" y="4463008"/>
            <a:ext cx="25400" cy="603250"/>
          </a:xfrm>
          <a:custGeom>
            <a:avLst/>
            <a:gdLst>
              <a:gd name="T0" fmla="*/ 0 w 16"/>
              <a:gd name="T1" fmla="*/ 380 h 380"/>
              <a:gd name="T2" fmla="*/ 0 w 16"/>
              <a:gd name="T3" fmla="*/ 10 h 380"/>
              <a:gd name="T4" fmla="*/ 16 w 16"/>
              <a:gd name="T5" fmla="*/ 0 h 380"/>
              <a:gd name="T6" fmla="*/ 16 w 16"/>
              <a:gd name="T7" fmla="*/ 370 h 380"/>
              <a:gd name="T8" fmla="*/ 0 w 16"/>
              <a:gd name="T9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80">
                <a:moveTo>
                  <a:pt x="0" y="380"/>
                </a:moveTo>
                <a:lnTo>
                  <a:pt x="0" y="10"/>
                </a:lnTo>
                <a:lnTo>
                  <a:pt x="16" y="0"/>
                </a:lnTo>
                <a:lnTo>
                  <a:pt x="16" y="370"/>
                </a:lnTo>
                <a:lnTo>
                  <a:pt x="0" y="3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0" name="Line 317"/>
          <p:cNvSpPr>
            <a:spLocks noChangeShapeType="1"/>
          </p:cNvSpPr>
          <p:nvPr/>
        </p:nvSpPr>
        <p:spPr bwMode="auto">
          <a:xfrm>
            <a:off x="5022850" y="4478883"/>
            <a:ext cx="0" cy="5873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1" name="Freeform 318"/>
          <p:cNvSpPr>
            <a:spLocks/>
          </p:cNvSpPr>
          <p:nvPr/>
        </p:nvSpPr>
        <p:spPr bwMode="auto">
          <a:xfrm>
            <a:off x="5019675" y="4463008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  <a:gd name="T12" fmla="*/ 16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2" name="Freeform 319"/>
          <p:cNvSpPr>
            <a:spLocks/>
          </p:cNvSpPr>
          <p:nvPr/>
        </p:nvSpPr>
        <p:spPr bwMode="auto">
          <a:xfrm>
            <a:off x="5019675" y="4463008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3" name="Line 320"/>
          <p:cNvSpPr>
            <a:spLocks noChangeShapeType="1"/>
          </p:cNvSpPr>
          <p:nvPr/>
        </p:nvSpPr>
        <p:spPr bwMode="auto">
          <a:xfrm>
            <a:off x="5045075" y="4463008"/>
            <a:ext cx="0" cy="5873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4" name="Freeform 321"/>
          <p:cNvSpPr>
            <a:spLocks/>
          </p:cNvSpPr>
          <p:nvPr/>
        </p:nvSpPr>
        <p:spPr bwMode="auto">
          <a:xfrm>
            <a:off x="501967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5" name="Freeform 322"/>
          <p:cNvSpPr>
            <a:spLocks/>
          </p:cNvSpPr>
          <p:nvPr/>
        </p:nvSpPr>
        <p:spPr bwMode="auto">
          <a:xfrm>
            <a:off x="5019675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6" name="Line 323"/>
          <p:cNvSpPr>
            <a:spLocks noChangeShapeType="1"/>
          </p:cNvSpPr>
          <p:nvPr/>
        </p:nvSpPr>
        <p:spPr bwMode="auto">
          <a:xfrm>
            <a:off x="50228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7" name="Rectangle 324"/>
          <p:cNvSpPr>
            <a:spLocks noChangeArrowheads="1"/>
          </p:cNvSpPr>
          <p:nvPr/>
        </p:nvSpPr>
        <p:spPr bwMode="auto">
          <a:xfrm>
            <a:off x="4949825" y="4478883"/>
            <a:ext cx="69850" cy="58737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8" name="Line 325"/>
          <p:cNvSpPr>
            <a:spLocks noChangeShapeType="1"/>
          </p:cNvSpPr>
          <p:nvPr/>
        </p:nvSpPr>
        <p:spPr bwMode="auto">
          <a:xfrm>
            <a:off x="4949825" y="4478883"/>
            <a:ext cx="0" cy="5873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499" name="Line 326"/>
          <p:cNvSpPr>
            <a:spLocks noChangeShapeType="1"/>
          </p:cNvSpPr>
          <p:nvPr/>
        </p:nvSpPr>
        <p:spPr bwMode="auto">
          <a:xfrm>
            <a:off x="4949825" y="44820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0" name="Line 327"/>
          <p:cNvSpPr>
            <a:spLocks noChangeShapeType="1"/>
          </p:cNvSpPr>
          <p:nvPr/>
        </p:nvSpPr>
        <p:spPr bwMode="auto">
          <a:xfrm>
            <a:off x="5022850" y="4478883"/>
            <a:ext cx="0" cy="5873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1" name="Line 328"/>
          <p:cNvSpPr>
            <a:spLocks noChangeShapeType="1"/>
          </p:cNvSpPr>
          <p:nvPr/>
        </p:nvSpPr>
        <p:spPr bwMode="auto">
          <a:xfrm>
            <a:off x="4949825" y="50662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2" name="Line 329"/>
          <p:cNvSpPr>
            <a:spLocks noChangeShapeType="1"/>
          </p:cNvSpPr>
          <p:nvPr/>
        </p:nvSpPr>
        <p:spPr bwMode="auto">
          <a:xfrm>
            <a:off x="49498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3" name="Freeform 330"/>
          <p:cNvSpPr>
            <a:spLocks/>
          </p:cNvSpPr>
          <p:nvPr/>
        </p:nvSpPr>
        <p:spPr bwMode="auto">
          <a:xfrm>
            <a:off x="4949825" y="4463008"/>
            <a:ext cx="95250" cy="15875"/>
          </a:xfrm>
          <a:custGeom>
            <a:avLst/>
            <a:gdLst>
              <a:gd name="T0" fmla="*/ 44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4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4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4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4" name="Freeform 331"/>
          <p:cNvSpPr>
            <a:spLocks/>
          </p:cNvSpPr>
          <p:nvPr/>
        </p:nvSpPr>
        <p:spPr bwMode="auto">
          <a:xfrm>
            <a:off x="4949825" y="4463008"/>
            <a:ext cx="95250" cy="15875"/>
          </a:xfrm>
          <a:custGeom>
            <a:avLst/>
            <a:gdLst>
              <a:gd name="T0" fmla="*/ 44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4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4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4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5" name="Freeform 332"/>
          <p:cNvSpPr>
            <a:spLocks/>
          </p:cNvSpPr>
          <p:nvPr/>
        </p:nvSpPr>
        <p:spPr bwMode="auto">
          <a:xfrm>
            <a:off x="5019675" y="4463008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  <a:gd name="T12" fmla="*/ 16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6" name="Freeform 333"/>
          <p:cNvSpPr>
            <a:spLocks/>
          </p:cNvSpPr>
          <p:nvPr/>
        </p:nvSpPr>
        <p:spPr bwMode="auto">
          <a:xfrm>
            <a:off x="5019675" y="4463008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7" name="Line 334"/>
          <p:cNvSpPr>
            <a:spLocks noChangeShapeType="1"/>
          </p:cNvSpPr>
          <p:nvPr/>
        </p:nvSpPr>
        <p:spPr bwMode="auto">
          <a:xfrm>
            <a:off x="4972050" y="446618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8" name="Freeform 335"/>
          <p:cNvSpPr>
            <a:spLocks/>
          </p:cNvSpPr>
          <p:nvPr/>
        </p:nvSpPr>
        <p:spPr bwMode="auto">
          <a:xfrm>
            <a:off x="4949825" y="4463008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09" name="Freeform 336"/>
          <p:cNvSpPr>
            <a:spLocks/>
          </p:cNvSpPr>
          <p:nvPr/>
        </p:nvSpPr>
        <p:spPr bwMode="auto">
          <a:xfrm>
            <a:off x="4949825" y="4463008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0" name="Line 337"/>
          <p:cNvSpPr>
            <a:spLocks noChangeShapeType="1"/>
          </p:cNvSpPr>
          <p:nvPr/>
        </p:nvSpPr>
        <p:spPr bwMode="auto">
          <a:xfrm>
            <a:off x="4949825" y="44820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1" name="Line 338"/>
          <p:cNvSpPr>
            <a:spLocks noChangeShapeType="1"/>
          </p:cNvSpPr>
          <p:nvPr/>
        </p:nvSpPr>
        <p:spPr bwMode="auto">
          <a:xfrm>
            <a:off x="5022850" y="4478883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2" name="Freeform 339"/>
          <p:cNvSpPr>
            <a:spLocks/>
          </p:cNvSpPr>
          <p:nvPr/>
        </p:nvSpPr>
        <p:spPr bwMode="auto">
          <a:xfrm>
            <a:off x="5197475" y="4663033"/>
            <a:ext cx="25400" cy="403225"/>
          </a:xfrm>
          <a:custGeom>
            <a:avLst/>
            <a:gdLst>
              <a:gd name="T0" fmla="*/ 0 w 16"/>
              <a:gd name="T1" fmla="*/ 254 h 254"/>
              <a:gd name="T2" fmla="*/ 0 w 16"/>
              <a:gd name="T3" fmla="*/ 12 h 254"/>
              <a:gd name="T4" fmla="*/ 16 w 16"/>
              <a:gd name="T5" fmla="*/ 0 h 254"/>
              <a:gd name="T6" fmla="*/ 16 w 16"/>
              <a:gd name="T7" fmla="*/ 244 h 254"/>
              <a:gd name="T8" fmla="*/ 0 w 16"/>
              <a:gd name="T9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54">
                <a:moveTo>
                  <a:pt x="0" y="254"/>
                </a:moveTo>
                <a:lnTo>
                  <a:pt x="0" y="12"/>
                </a:lnTo>
                <a:lnTo>
                  <a:pt x="16" y="0"/>
                </a:lnTo>
                <a:lnTo>
                  <a:pt x="16" y="244"/>
                </a:lnTo>
                <a:lnTo>
                  <a:pt x="0" y="254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3" name="Freeform 340"/>
          <p:cNvSpPr>
            <a:spLocks/>
          </p:cNvSpPr>
          <p:nvPr/>
        </p:nvSpPr>
        <p:spPr bwMode="auto">
          <a:xfrm>
            <a:off x="5197475" y="4663033"/>
            <a:ext cx="25400" cy="403225"/>
          </a:xfrm>
          <a:custGeom>
            <a:avLst/>
            <a:gdLst>
              <a:gd name="T0" fmla="*/ 0 w 16"/>
              <a:gd name="T1" fmla="*/ 254 h 254"/>
              <a:gd name="T2" fmla="*/ 0 w 16"/>
              <a:gd name="T3" fmla="*/ 12 h 254"/>
              <a:gd name="T4" fmla="*/ 16 w 16"/>
              <a:gd name="T5" fmla="*/ 0 h 254"/>
              <a:gd name="T6" fmla="*/ 16 w 16"/>
              <a:gd name="T7" fmla="*/ 244 h 254"/>
              <a:gd name="T8" fmla="*/ 0 w 16"/>
              <a:gd name="T9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54">
                <a:moveTo>
                  <a:pt x="0" y="254"/>
                </a:moveTo>
                <a:lnTo>
                  <a:pt x="0" y="12"/>
                </a:lnTo>
                <a:lnTo>
                  <a:pt x="16" y="0"/>
                </a:lnTo>
                <a:lnTo>
                  <a:pt x="16" y="244"/>
                </a:lnTo>
                <a:lnTo>
                  <a:pt x="0" y="2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4" name="Line 341"/>
          <p:cNvSpPr>
            <a:spLocks noChangeShapeType="1"/>
          </p:cNvSpPr>
          <p:nvPr/>
        </p:nvSpPr>
        <p:spPr bwMode="auto">
          <a:xfrm>
            <a:off x="5197475" y="4682083"/>
            <a:ext cx="0" cy="384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5" name="Freeform 342"/>
          <p:cNvSpPr>
            <a:spLocks/>
          </p:cNvSpPr>
          <p:nvPr/>
        </p:nvSpPr>
        <p:spPr bwMode="auto">
          <a:xfrm>
            <a:off x="5197475" y="46630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2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6" name="Freeform 343"/>
          <p:cNvSpPr>
            <a:spLocks/>
          </p:cNvSpPr>
          <p:nvPr/>
        </p:nvSpPr>
        <p:spPr bwMode="auto">
          <a:xfrm>
            <a:off x="5197475" y="46630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7" name="Line 344"/>
          <p:cNvSpPr>
            <a:spLocks noChangeShapeType="1"/>
          </p:cNvSpPr>
          <p:nvPr/>
        </p:nvSpPr>
        <p:spPr bwMode="auto">
          <a:xfrm>
            <a:off x="5222875" y="4663033"/>
            <a:ext cx="0" cy="3873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8" name="Freeform 345"/>
          <p:cNvSpPr>
            <a:spLocks/>
          </p:cNvSpPr>
          <p:nvPr/>
        </p:nvSpPr>
        <p:spPr bwMode="auto">
          <a:xfrm>
            <a:off x="51974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19" name="Freeform 346"/>
          <p:cNvSpPr>
            <a:spLocks/>
          </p:cNvSpPr>
          <p:nvPr/>
        </p:nvSpPr>
        <p:spPr bwMode="auto">
          <a:xfrm>
            <a:off x="5197475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0" name="Line 347"/>
          <p:cNvSpPr>
            <a:spLocks noChangeShapeType="1"/>
          </p:cNvSpPr>
          <p:nvPr/>
        </p:nvSpPr>
        <p:spPr bwMode="auto">
          <a:xfrm>
            <a:off x="519747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1" name="Rectangle 348"/>
          <p:cNvSpPr>
            <a:spLocks noChangeArrowheads="1"/>
          </p:cNvSpPr>
          <p:nvPr/>
        </p:nvSpPr>
        <p:spPr bwMode="auto">
          <a:xfrm>
            <a:off x="5124450" y="4682083"/>
            <a:ext cx="73025" cy="38417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2" name="Line 349"/>
          <p:cNvSpPr>
            <a:spLocks noChangeShapeType="1"/>
          </p:cNvSpPr>
          <p:nvPr/>
        </p:nvSpPr>
        <p:spPr bwMode="auto">
          <a:xfrm>
            <a:off x="5127625" y="4682083"/>
            <a:ext cx="0" cy="384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3" name="Line 350"/>
          <p:cNvSpPr>
            <a:spLocks noChangeShapeType="1"/>
          </p:cNvSpPr>
          <p:nvPr/>
        </p:nvSpPr>
        <p:spPr bwMode="auto">
          <a:xfrm>
            <a:off x="5124450" y="468208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4" name="Line 351"/>
          <p:cNvSpPr>
            <a:spLocks noChangeShapeType="1"/>
          </p:cNvSpPr>
          <p:nvPr/>
        </p:nvSpPr>
        <p:spPr bwMode="auto">
          <a:xfrm>
            <a:off x="5197475" y="4682083"/>
            <a:ext cx="0" cy="384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5" name="Line 352"/>
          <p:cNvSpPr>
            <a:spLocks noChangeShapeType="1"/>
          </p:cNvSpPr>
          <p:nvPr/>
        </p:nvSpPr>
        <p:spPr bwMode="auto">
          <a:xfrm>
            <a:off x="5124450" y="506625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6" name="Line 353"/>
          <p:cNvSpPr>
            <a:spLocks noChangeShapeType="1"/>
          </p:cNvSpPr>
          <p:nvPr/>
        </p:nvSpPr>
        <p:spPr bwMode="auto">
          <a:xfrm>
            <a:off x="51276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7" name="Freeform 354"/>
          <p:cNvSpPr>
            <a:spLocks/>
          </p:cNvSpPr>
          <p:nvPr/>
        </p:nvSpPr>
        <p:spPr bwMode="auto">
          <a:xfrm>
            <a:off x="5124450" y="4663033"/>
            <a:ext cx="98425" cy="19050"/>
          </a:xfrm>
          <a:custGeom>
            <a:avLst/>
            <a:gdLst>
              <a:gd name="T0" fmla="*/ 46 w 62"/>
              <a:gd name="T1" fmla="*/ 12 h 12"/>
              <a:gd name="T2" fmla="*/ 62 w 62"/>
              <a:gd name="T3" fmla="*/ 0 h 12"/>
              <a:gd name="T4" fmla="*/ 16 w 62"/>
              <a:gd name="T5" fmla="*/ 0 h 12"/>
              <a:gd name="T6" fmla="*/ 0 w 62"/>
              <a:gd name="T7" fmla="*/ 12 h 12"/>
              <a:gd name="T8" fmla="*/ 46 w 62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2">
                <a:moveTo>
                  <a:pt x="46" y="12"/>
                </a:moveTo>
                <a:lnTo>
                  <a:pt x="62" y="0"/>
                </a:lnTo>
                <a:lnTo>
                  <a:pt x="16" y="0"/>
                </a:lnTo>
                <a:lnTo>
                  <a:pt x="0" y="12"/>
                </a:lnTo>
                <a:lnTo>
                  <a:pt x="46" y="12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8" name="Freeform 355"/>
          <p:cNvSpPr>
            <a:spLocks/>
          </p:cNvSpPr>
          <p:nvPr/>
        </p:nvSpPr>
        <p:spPr bwMode="auto">
          <a:xfrm>
            <a:off x="5124450" y="4663033"/>
            <a:ext cx="98425" cy="19050"/>
          </a:xfrm>
          <a:custGeom>
            <a:avLst/>
            <a:gdLst>
              <a:gd name="T0" fmla="*/ 46 w 62"/>
              <a:gd name="T1" fmla="*/ 12 h 12"/>
              <a:gd name="T2" fmla="*/ 62 w 62"/>
              <a:gd name="T3" fmla="*/ 0 h 12"/>
              <a:gd name="T4" fmla="*/ 16 w 62"/>
              <a:gd name="T5" fmla="*/ 0 h 12"/>
              <a:gd name="T6" fmla="*/ 0 w 62"/>
              <a:gd name="T7" fmla="*/ 12 h 12"/>
              <a:gd name="T8" fmla="*/ 46 w 62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2">
                <a:moveTo>
                  <a:pt x="46" y="12"/>
                </a:moveTo>
                <a:lnTo>
                  <a:pt x="62" y="0"/>
                </a:lnTo>
                <a:lnTo>
                  <a:pt x="16" y="0"/>
                </a:lnTo>
                <a:lnTo>
                  <a:pt x="0" y="12"/>
                </a:lnTo>
                <a:lnTo>
                  <a:pt x="46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29" name="Freeform 356"/>
          <p:cNvSpPr>
            <a:spLocks/>
          </p:cNvSpPr>
          <p:nvPr/>
        </p:nvSpPr>
        <p:spPr bwMode="auto">
          <a:xfrm>
            <a:off x="5197475" y="46630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2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0" name="Freeform 357"/>
          <p:cNvSpPr>
            <a:spLocks/>
          </p:cNvSpPr>
          <p:nvPr/>
        </p:nvSpPr>
        <p:spPr bwMode="auto">
          <a:xfrm>
            <a:off x="5197475" y="466303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1" name="Line 358"/>
          <p:cNvSpPr>
            <a:spLocks noChangeShapeType="1"/>
          </p:cNvSpPr>
          <p:nvPr/>
        </p:nvSpPr>
        <p:spPr bwMode="auto">
          <a:xfrm>
            <a:off x="5149850" y="466620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2" name="Freeform 359"/>
          <p:cNvSpPr>
            <a:spLocks/>
          </p:cNvSpPr>
          <p:nvPr/>
        </p:nvSpPr>
        <p:spPr bwMode="auto">
          <a:xfrm>
            <a:off x="5124450" y="466303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2 h 12"/>
              <a:gd name="T12" fmla="*/ 16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3" name="Freeform 360"/>
          <p:cNvSpPr>
            <a:spLocks/>
          </p:cNvSpPr>
          <p:nvPr/>
        </p:nvSpPr>
        <p:spPr bwMode="auto">
          <a:xfrm>
            <a:off x="5124450" y="4663033"/>
            <a:ext cx="28575" cy="19050"/>
          </a:xfrm>
          <a:custGeom>
            <a:avLst/>
            <a:gdLst>
              <a:gd name="T0" fmla="*/ 16 w 18"/>
              <a:gd name="T1" fmla="*/ 0 h 12"/>
              <a:gd name="T2" fmla="*/ 18 w 18"/>
              <a:gd name="T3" fmla="*/ 0 h 12"/>
              <a:gd name="T4" fmla="*/ 18 w 18"/>
              <a:gd name="T5" fmla="*/ 2 h 12"/>
              <a:gd name="T6" fmla="*/ 2 w 18"/>
              <a:gd name="T7" fmla="*/ 12 h 12"/>
              <a:gd name="T8" fmla="*/ 0 w 18"/>
              <a:gd name="T9" fmla="*/ 12 h 12"/>
              <a:gd name="T10" fmla="*/ 0 w 18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2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4" name="Line 361"/>
          <p:cNvSpPr>
            <a:spLocks noChangeShapeType="1"/>
          </p:cNvSpPr>
          <p:nvPr/>
        </p:nvSpPr>
        <p:spPr bwMode="auto">
          <a:xfrm>
            <a:off x="5124450" y="468208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5" name="Line 362"/>
          <p:cNvSpPr>
            <a:spLocks noChangeShapeType="1"/>
          </p:cNvSpPr>
          <p:nvPr/>
        </p:nvSpPr>
        <p:spPr bwMode="auto">
          <a:xfrm>
            <a:off x="5197475" y="4682083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6" name="Freeform 363"/>
          <p:cNvSpPr>
            <a:spLocks/>
          </p:cNvSpPr>
          <p:nvPr/>
        </p:nvSpPr>
        <p:spPr bwMode="auto">
          <a:xfrm>
            <a:off x="5365750" y="4053433"/>
            <a:ext cx="25400" cy="1012825"/>
          </a:xfrm>
          <a:custGeom>
            <a:avLst/>
            <a:gdLst>
              <a:gd name="T0" fmla="*/ 0 w 16"/>
              <a:gd name="T1" fmla="*/ 638 h 638"/>
              <a:gd name="T2" fmla="*/ 0 w 16"/>
              <a:gd name="T3" fmla="*/ 16 h 638"/>
              <a:gd name="T4" fmla="*/ 16 w 16"/>
              <a:gd name="T5" fmla="*/ 0 h 638"/>
              <a:gd name="T6" fmla="*/ 16 w 16"/>
              <a:gd name="T7" fmla="*/ 628 h 638"/>
              <a:gd name="T8" fmla="*/ 0 w 16"/>
              <a:gd name="T9" fmla="*/ 63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638">
                <a:moveTo>
                  <a:pt x="0" y="638"/>
                </a:moveTo>
                <a:lnTo>
                  <a:pt x="0" y="16"/>
                </a:lnTo>
                <a:lnTo>
                  <a:pt x="16" y="0"/>
                </a:lnTo>
                <a:lnTo>
                  <a:pt x="16" y="628"/>
                </a:lnTo>
                <a:lnTo>
                  <a:pt x="0" y="638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7" name="Freeform 364"/>
          <p:cNvSpPr>
            <a:spLocks/>
          </p:cNvSpPr>
          <p:nvPr/>
        </p:nvSpPr>
        <p:spPr bwMode="auto">
          <a:xfrm>
            <a:off x="5365750" y="4053433"/>
            <a:ext cx="25400" cy="1012825"/>
          </a:xfrm>
          <a:custGeom>
            <a:avLst/>
            <a:gdLst>
              <a:gd name="T0" fmla="*/ 0 w 16"/>
              <a:gd name="T1" fmla="*/ 638 h 638"/>
              <a:gd name="T2" fmla="*/ 0 w 16"/>
              <a:gd name="T3" fmla="*/ 16 h 638"/>
              <a:gd name="T4" fmla="*/ 16 w 16"/>
              <a:gd name="T5" fmla="*/ 0 h 638"/>
              <a:gd name="T6" fmla="*/ 16 w 16"/>
              <a:gd name="T7" fmla="*/ 628 h 638"/>
              <a:gd name="T8" fmla="*/ 0 w 16"/>
              <a:gd name="T9" fmla="*/ 63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638">
                <a:moveTo>
                  <a:pt x="0" y="638"/>
                </a:moveTo>
                <a:lnTo>
                  <a:pt x="0" y="16"/>
                </a:lnTo>
                <a:lnTo>
                  <a:pt x="16" y="0"/>
                </a:lnTo>
                <a:lnTo>
                  <a:pt x="16" y="628"/>
                </a:lnTo>
                <a:lnTo>
                  <a:pt x="0" y="6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8" name="Line 365"/>
          <p:cNvSpPr>
            <a:spLocks noChangeShapeType="1"/>
          </p:cNvSpPr>
          <p:nvPr/>
        </p:nvSpPr>
        <p:spPr bwMode="auto">
          <a:xfrm>
            <a:off x="5368925" y="4078833"/>
            <a:ext cx="0" cy="9874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39" name="Freeform 366"/>
          <p:cNvSpPr>
            <a:spLocks/>
          </p:cNvSpPr>
          <p:nvPr/>
        </p:nvSpPr>
        <p:spPr bwMode="auto">
          <a:xfrm>
            <a:off x="5365750" y="4053433"/>
            <a:ext cx="28575" cy="28575"/>
          </a:xfrm>
          <a:custGeom>
            <a:avLst/>
            <a:gdLst>
              <a:gd name="T0" fmla="*/ 16 w 18"/>
              <a:gd name="T1" fmla="*/ 0 h 18"/>
              <a:gd name="T2" fmla="*/ 18 w 18"/>
              <a:gd name="T3" fmla="*/ 0 h 18"/>
              <a:gd name="T4" fmla="*/ 18 w 18"/>
              <a:gd name="T5" fmla="*/ 2 h 18"/>
              <a:gd name="T6" fmla="*/ 2 w 18"/>
              <a:gd name="T7" fmla="*/ 18 h 18"/>
              <a:gd name="T8" fmla="*/ 0 w 18"/>
              <a:gd name="T9" fmla="*/ 18 h 18"/>
              <a:gd name="T10" fmla="*/ 0 w 18"/>
              <a:gd name="T11" fmla="*/ 16 h 18"/>
              <a:gd name="T12" fmla="*/ 16 w 18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0" name="Freeform 367"/>
          <p:cNvSpPr>
            <a:spLocks/>
          </p:cNvSpPr>
          <p:nvPr/>
        </p:nvSpPr>
        <p:spPr bwMode="auto">
          <a:xfrm>
            <a:off x="5365750" y="4053433"/>
            <a:ext cx="28575" cy="28575"/>
          </a:xfrm>
          <a:custGeom>
            <a:avLst/>
            <a:gdLst>
              <a:gd name="T0" fmla="*/ 16 w 18"/>
              <a:gd name="T1" fmla="*/ 0 h 18"/>
              <a:gd name="T2" fmla="*/ 18 w 18"/>
              <a:gd name="T3" fmla="*/ 0 h 18"/>
              <a:gd name="T4" fmla="*/ 18 w 18"/>
              <a:gd name="T5" fmla="*/ 2 h 18"/>
              <a:gd name="T6" fmla="*/ 2 w 18"/>
              <a:gd name="T7" fmla="*/ 18 h 18"/>
              <a:gd name="T8" fmla="*/ 0 w 18"/>
              <a:gd name="T9" fmla="*/ 18 h 18"/>
              <a:gd name="T10" fmla="*/ 0 w 18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1" name="Line 368"/>
          <p:cNvSpPr>
            <a:spLocks noChangeShapeType="1"/>
          </p:cNvSpPr>
          <p:nvPr/>
        </p:nvSpPr>
        <p:spPr bwMode="auto">
          <a:xfrm>
            <a:off x="5391150" y="4053433"/>
            <a:ext cx="0" cy="9969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2" name="Freeform 369"/>
          <p:cNvSpPr>
            <a:spLocks/>
          </p:cNvSpPr>
          <p:nvPr/>
        </p:nvSpPr>
        <p:spPr bwMode="auto">
          <a:xfrm>
            <a:off x="5365750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  <a:gd name="T12" fmla="*/ 16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3" name="Freeform 370"/>
          <p:cNvSpPr>
            <a:spLocks/>
          </p:cNvSpPr>
          <p:nvPr/>
        </p:nvSpPr>
        <p:spPr bwMode="auto">
          <a:xfrm>
            <a:off x="5365750" y="5050383"/>
            <a:ext cx="28575" cy="15875"/>
          </a:xfrm>
          <a:custGeom>
            <a:avLst/>
            <a:gdLst>
              <a:gd name="T0" fmla="*/ 16 w 18"/>
              <a:gd name="T1" fmla="*/ 0 h 10"/>
              <a:gd name="T2" fmla="*/ 18 w 18"/>
              <a:gd name="T3" fmla="*/ 0 h 10"/>
              <a:gd name="T4" fmla="*/ 18 w 18"/>
              <a:gd name="T5" fmla="*/ 0 h 10"/>
              <a:gd name="T6" fmla="*/ 2 w 18"/>
              <a:gd name="T7" fmla="*/ 10 h 10"/>
              <a:gd name="T8" fmla="*/ 0 w 18"/>
              <a:gd name="T9" fmla="*/ 10 h 10"/>
              <a:gd name="T10" fmla="*/ 0 w 1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0">
                <a:moveTo>
                  <a:pt x="16" y="0"/>
                </a:moveTo>
                <a:lnTo>
                  <a:pt x="18" y="0"/>
                </a:lnTo>
                <a:lnTo>
                  <a:pt x="18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4" name="Line 371"/>
          <p:cNvSpPr>
            <a:spLocks noChangeShapeType="1"/>
          </p:cNvSpPr>
          <p:nvPr/>
        </p:nvSpPr>
        <p:spPr bwMode="auto">
          <a:xfrm>
            <a:off x="53689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5" name="Rectangle 372"/>
          <p:cNvSpPr>
            <a:spLocks noChangeArrowheads="1"/>
          </p:cNvSpPr>
          <p:nvPr/>
        </p:nvSpPr>
        <p:spPr bwMode="auto">
          <a:xfrm>
            <a:off x="5302250" y="4078833"/>
            <a:ext cx="63500" cy="9874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6" name="Line 373"/>
          <p:cNvSpPr>
            <a:spLocks noChangeShapeType="1"/>
          </p:cNvSpPr>
          <p:nvPr/>
        </p:nvSpPr>
        <p:spPr bwMode="auto">
          <a:xfrm>
            <a:off x="5302250" y="4078833"/>
            <a:ext cx="0" cy="9874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7" name="Line 374"/>
          <p:cNvSpPr>
            <a:spLocks noChangeShapeType="1"/>
          </p:cNvSpPr>
          <p:nvPr/>
        </p:nvSpPr>
        <p:spPr bwMode="auto">
          <a:xfrm>
            <a:off x="5302250" y="4078833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8" name="Line 375"/>
          <p:cNvSpPr>
            <a:spLocks noChangeShapeType="1"/>
          </p:cNvSpPr>
          <p:nvPr/>
        </p:nvSpPr>
        <p:spPr bwMode="auto">
          <a:xfrm>
            <a:off x="5368925" y="4078833"/>
            <a:ext cx="0" cy="98742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49" name="Line 376"/>
          <p:cNvSpPr>
            <a:spLocks noChangeShapeType="1"/>
          </p:cNvSpPr>
          <p:nvPr/>
        </p:nvSpPr>
        <p:spPr bwMode="auto">
          <a:xfrm>
            <a:off x="5302250" y="5066258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0" name="Line 377"/>
          <p:cNvSpPr>
            <a:spLocks noChangeShapeType="1"/>
          </p:cNvSpPr>
          <p:nvPr/>
        </p:nvSpPr>
        <p:spPr bwMode="auto">
          <a:xfrm>
            <a:off x="53022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1" name="Freeform 378"/>
          <p:cNvSpPr>
            <a:spLocks/>
          </p:cNvSpPr>
          <p:nvPr/>
        </p:nvSpPr>
        <p:spPr bwMode="auto">
          <a:xfrm>
            <a:off x="5302250" y="4053433"/>
            <a:ext cx="88900" cy="25400"/>
          </a:xfrm>
          <a:custGeom>
            <a:avLst/>
            <a:gdLst>
              <a:gd name="T0" fmla="*/ 40 w 56"/>
              <a:gd name="T1" fmla="*/ 16 h 16"/>
              <a:gd name="T2" fmla="*/ 56 w 56"/>
              <a:gd name="T3" fmla="*/ 0 h 16"/>
              <a:gd name="T4" fmla="*/ 16 w 56"/>
              <a:gd name="T5" fmla="*/ 0 h 16"/>
              <a:gd name="T6" fmla="*/ 0 w 56"/>
              <a:gd name="T7" fmla="*/ 16 h 16"/>
              <a:gd name="T8" fmla="*/ 40 w 56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16">
                <a:moveTo>
                  <a:pt x="40" y="16"/>
                </a:moveTo>
                <a:lnTo>
                  <a:pt x="56" y="0"/>
                </a:lnTo>
                <a:lnTo>
                  <a:pt x="16" y="0"/>
                </a:lnTo>
                <a:lnTo>
                  <a:pt x="0" y="16"/>
                </a:lnTo>
                <a:lnTo>
                  <a:pt x="40" y="16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2" name="Freeform 379"/>
          <p:cNvSpPr>
            <a:spLocks/>
          </p:cNvSpPr>
          <p:nvPr/>
        </p:nvSpPr>
        <p:spPr bwMode="auto">
          <a:xfrm>
            <a:off x="5302250" y="4053433"/>
            <a:ext cx="88900" cy="25400"/>
          </a:xfrm>
          <a:custGeom>
            <a:avLst/>
            <a:gdLst>
              <a:gd name="T0" fmla="*/ 40 w 56"/>
              <a:gd name="T1" fmla="*/ 16 h 16"/>
              <a:gd name="T2" fmla="*/ 56 w 56"/>
              <a:gd name="T3" fmla="*/ 0 h 16"/>
              <a:gd name="T4" fmla="*/ 16 w 56"/>
              <a:gd name="T5" fmla="*/ 0 h 16"/>
              <a:gd name="T6" fmla="*/ 0 w 56"/>
              <a:gd name="T7" fmla="*/ 16 h 16"/>
              <a:gd name="T8" fmla="*/ 40 w 56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16">
                <a:moveTo>
                  <a:pt x="40" y="16"/>
                </a:moveTo>
                <a:lnTo>
                  <a:pt x="56" y="0"/>
                </a:lnTo>
                <a:lnTo>
                  <a:pt x="16" y="0"/>
                </a:lnTo>
                <a:lnTo>
                  <a:pt x="0" y="16"/>
                </a:lnTo>
                <a:lnTo>
                  <a:pt x="40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3" name="Freeform 380"/>
          <p:cNvSpPr>
            <a:spLocks/>
          </p:cNvSpPr>
          <p:nvPr/>
        </p:nvSpPr>
        <p:spPr bwMode="auto">
          <a:xfrm>
            <a:off x="5365750" y="4053433"/>
            <a:ext cx="28575" cy="28575"/>
          </a:xfrm>
          <a:custGeom>
            <a:avLst/>
            <a:gdLst>
              <a:gd name="T0" fmla="*/ 16 w 18"/>
              <a:gd name="T1" fmla="*/ 0 h 18"/>
              <a:gd name="T2" fmla="*/ 18 w 18"/>
              <a:gd name="T3" fmla="*/ 0 h 18"/>
              <a:gd name="T4" fmla="*/ 18 w 18"/>
              <a:gd name="T5" fmla="*/ 2 h 18"/>
              <a:gd name="T6" fmla="*/ 2 w 18"/>
              <a:gd name="T7" fmla="*/ 18 h 18"/>
              <a:gd name="T8" fmla="*/ 0 w 18"/>
              <a:gd name="T9" fmla="*/ 18 h 18"/>
              <a:gd name="T10" fmla="*/ 0 w 18"/>
              <a:gd name="T11" fmla="*/ 16 h 18"/>
              <a:gd name="T12" fmla="*/ 16 w 18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4" name="Freeform 381"/>
          <p:cNvSpPr>
            <a:spLocks/>
          </p:cNvSpPr>
          <p:nvPr/>
        </p:nvSpPr>
        <p:spPr bwMode="auto">
          <a:xfrm>
            <a:off x="5365750" y="4053433"/>
            <a:ext cx="28575" cy="28575"/>
          </a:xfrm>
          <a:custGeom>
            <a:avLst/>
            <a:gdLst>
              <a:gd name="T0" fmla="*/ 16 w 18"/>
              <a:gd name="T1" fmla="*/ 0 h 18"/>
              <a:gd name="T2" fmla="*/ 18 w 18"/>
              <a:gd name="T3" fmla="*/ 0 h 18"/>
              <a:gd name="T4" fmla="*/ 18 w 18"/>
              <a:gd name="T5" fmla="*/ 2 h 18"/>
              <a:gd name="T6" fmla="*/ 2 w 18"/>
              <a:gd name="T7" fmla="*/ 18 h 18"/>
              <a:gd name="T8" fmla="*/ 0 w 18"/>
              <a:gd name="T9" fmla="*/ 18 h 18"/>
              <a:gd name="T10" fmla="*/ 0 w 18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5" name="Line 382"/>
          <p:cNvSpPr>
            <a:spLocks noChangeShapeType="1"/>
          </p:cNvSpPr>
          <p:nvPr/>
        </p:nvSpPr>
        <p:spPr bwMode="auto">
          <a:xfrm>
            <a:off x="5327650" y="4056608"/>
            <a:ext cx="635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6" name="Freeform 383"/>
          <p:cNvSpPr>
            <a:spLocks/>
          </p:cNvSpPr>
          <p:nvPr/>
        </p:nvSpPr>
        <p:spPr bwMode="auto">
          <a:xfrm>
            <a:off x="5302250" y="4053433"/>
            <a:ext cx="25400" cy="28575"/>
          </a:xfrm>
          <a:custGeom>
            <a:avLst/>
            <a:gdLst>
              <a:gd name="T0" fmla="*/ 16 w 16"/>
              <a:gd name="T1" fmla="*/ 0 h 18"/>
              <a:gd name="T2" fmla="*/ 16 w 16"/>
              <a:gd name="T3" fmla="*/ 0 h 18"/>
              <a:gd name="T4" fmla="*/ 16 w 16"/>
              <a:gd name="T5" fmla="*/ 2 h 18"/>
              <a:gd name="T6" fmla="*/ 2 w 16"/>
              <a:gd name="T7" fmla="*/ 18 h 18"/>
              <a:gd name="T8" fmla="*/ 0 w 16"/>
              <a:gd name="T9" fmla="*/ 18 h 18"/>
              <a:gd name="T10" fmla="*/ 0 w 16"/>
              <a:gd name="T11" fmla="*/ 16 h 18"/>
              <a:gd name="T12" fmla="*/ 16 w 16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8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7" name="Freeform 384"/>
          <p:cNvSpPr>
            <a:spLocks/>
          </p:cNvSpPr>
          <p:nvPr/>
        </p:nvSpPr>
        <p:spPr bwMode="auto">
          <a:xfrm>
            <a:off x="5302250" y="4053433"/>
            <a:ext cx="25400" cy="28575"/>
          </a:xfrm>
          <a:custGeom>
            <a:avLst/>
            <a:gdLst>
              <a:gd name="T0" fmla="*/ 16 w 16"/>
              <a:gd name="T1" fmla="*/ 0 h 18"/>
              <a:gd name="T2" fmla="*/ 16 w 16"/>
              <a:gd name="T3" fmla="*/ 0 h 18"/>
              <a:gd name="T4" fmla="*/ 16 w 16"/>
              <a:gd name="T5" fmla="*/ 2 h 18"/>
              <a:gd name="T6" fmla="*/ 2 w 16"/>
              <a:gd name="T7" fmla="*/ 18 h 18"/>
              <a:gd name="T8" fmla="*/ 0 w 16"/>
              <a:gd name="T9" fmla="*/ 18 h 18"/>
              <a:gd name="T10" fmla="*/ 0 w 16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8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8" name="Line 385"/>
          <p:cNvSpPr>
            <a:spLocks noChangeShapeType="1"/>
          </p:cNvSpPr>
          <p:nvPr/>
        </p:nvSpPr>
        <p:spPr bwMode="auto">
          <a:xfrm>
            <a:off x="5302250" y="4078833"/>
            <a:ext cx="666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59" name="Line 386"/>
          <p:cNvSpPr>
            <a:spLocks noChangeShapeType="1"/>
          </p:cNvSpPr>
          <p:nvPr/>
        </p:nvSpPr>
        <p:spPr bwMode="auto">
          <a:xfrm>
            <a:off x="5368925" y="4078833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0" name="Freeform 387"/>
          <p:cNvSpPr>
            <a:spLocks/>
          </p:cNvSpPr>
          <p:nvPr/>
        </p:nvSpPr>
        <p:spPr bwMode="auto">
          <a:xfrm>
            <a:off x="5543550" y="4567783"/>
            <a:ext cx="25400" cy="498475"/>
          </a:xfrm>
          <a:custGeom>
            <a:avLst/>
            <a:gdLst>
              <a:gd name="T0" fmla="*/ 0 w 16"/>
              <a:gd name="T1" fmla="*/ 314 h 314"/>
              <a:gd name="T2" fmla="*/ 0 w 16"/>
              <a:gd name="T3" fmla="*/ 10 h 314"/>
              <a:gd name="T4" fmla="*/ 16 w 16"/>
              <a:gd name="T5" fmla="*/ 0 h 314"/>
              <a:gd name="T6" fmla="*/ 16 w 16"/>
              <a:gd name="T7" fmla="*/ 304 h 314"/>
              <a:gd name="T8" fmla="*/ 0 w 16"/>
              <a:gd name="T9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14">
                <a:moveTo>
                  <a:pt x="0" y="314"/>
                </a:moveTo>
                <a:lnTo>
                  <a:pt x="0" y="10"/>
                </a:lnTo>
                <a:lnTo>
                  <a:pt x="16" y="0"/>
                </a:lnTo>
                <a:lnTo>
                  <a:pt x="16" y="304"/>
                </a:lnTo>
                <a:lnTo>
                  <a:pt x="0" y="314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1" name="Freeform 388"/>
          <p:cNvSpPr>
            <a:spLocks/>
          </p:cNvSpPr>
          <p:nvPr/>
        </p:nvSpPr>
        <p:spPr bwMode="auto">
          <a:xfrm>
            <a:off x="5543550" y="4567783"/>
            <a:ext cx="25400" cy="498475"/>
          </a:xfrm>
          <a:custGeom>
            <a:avLst/>
            <a:gdLst>
              <a:gd name="T0" fmla="*/ 0 w 16"/>
              <a:gd name="T1" fmla="*/ 314 h 314"/>
              <a:gd name="T2" fmla="*/ 0 w 16"/>
              <a:gd name="T3" fmla="*/ 10 h 314"/>
              <a:gd name="T4" fmla="*/ 16 w 16"/>
              <a:gd name="T5" fmla="*/ 0 h 314"/>
              <a:gd name="T6" fmla="*/ 16 w 16"/>
              <a:gd name="T7" fmla="*/ 304 h 314"/>
              <a:gd name="T8" fmla="*/ 0 w 16"/>
              <a:gd name="T9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14">
                <a:moveTo>
                  <a:pt x="0" y="314"/>
                </a:moveTo>
                <a:lnTo>
                  <a:pt x="0" y="10"/>
                </a:lnTo>
                <a:lnTo>
                  <a:pt x="16" y="0"/>
                </a:lnTo>
                <a:lnTo>
                  <a:pt x="16" y="304"/>
                </a:lnTo>
                <a:lnTo>
                  <a:pt x="0" y="3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2" name="Line 389"/>
          <p:cNvSpPr>
            <a:spLocks noChangeShapeType="1"/>
          </p:cNvSpPr>
          <p:nvPr/>
        </p:nvSpPr>
        <p:spPr bwMode="auto">
          <a:xfrm>
            <a:off x="5543550" y="4583658"/>
            <a:ext cx="0" cy="4826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3" name="Freeform 390"/>
          <p:cNvSpPr>
            <a:spLocks/>
          </p:cNvSpPr>
          <p:nvPr/>
        </p:nvSpPr>
        <p:spPr bwMode="auto">
          <a:xfrm>
            <a:off x="5543550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4" name="Freeform 391"/>
          <p:cNvSpPr>
            <a:spLocks/>
          </p:cNvSpPr>
          <p:nvPr/>
        </p:nvSpPr>
        <p:spPr bwMode="auto">
          <a:xfrm>
            <a:off x="5543550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5" name="Line 392"/>
          <p:cNvSpPr>
            <a:spLocks noChangeShapeType="1"/>
          </p:cNvSpPr>
          <p:nvPr/>
        </p:nvSpPr>
        <p:spPr bwMode="auto">
          <a:xfrm>
            <a:off x="5568950" y="4567783"/>
            <a:ext cx="0" cy="4826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6" name="Freeform 393"/>
          <p:cNvSpPr>
            <a:spLocks/>
          </p:cNvSpPr>
          <p:nvPr/>
        </p:nvSpPr>
        <p:spPr bwMode="auto">
          <a:xfrm>
            <a:off x="5543550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6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7" name="Freeform 394"/>
          <p:cNvSpPr>
            <a:spLocks/>
          </p:cNvSpPr>
          <p:nvPr/>
        </p:nvSpPr>
        <p:spPr bwMode="auto">
          <a:xfrm>
            <a:off x="5543550" y="5050383"/>
            <a:ext cx="25400" cy="15875"/>
          </a:xfrm>
          <a:custGeom>
            <a:avLst/>
            <a:gdLst>
              <a:gd name="T0" fmla="*/ 16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2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6" y="0"/>
                </a:moveTo>
                <a:lnTo>
                  <a:pt x="16" y="0"/>
                </a:lnTo>
                <a:lnTo>
                  <a:pt x="16" y="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8" name="Line 395"/>
          <p:cNvSpPr>
            <a:spLocks noChangeShapeType="1"/>
          </p:cNvSpPr>
          <p:nvPr/>
        </p:nvSpPr>
        <p:spPr bwMode="auto">
          <a:xfrm>
            <a:off x="55435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69" name="Rectangle 396"/>
          <p:cNvSpPr>
            <a:spLocks noChangeArrowheads="1"/>
          </p:cNvSpPr>
          <p:nvPr/>
        </p:nvSpPr>
        <p:spPr bwMode="auto">
          <a:xfrm>
            <a:off x="5470525" y="4583658"/>
            <a:ext cx="73025" cy="4826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0" name="Line 397"/>
          <p:cNvSpPr>
            <a:spLocks noChangeShapeType="1"/>
          </p:cNvSpPr>
          <p:nvPr/>
        </p:nvSpPr>
        <p:spPr bwMode="auto">
          <a:xfrm>
            <a:off x="5470525" y="4583658"/>
            <a:ext cx="0" cy="4826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1" name="Line 398"/>
          <p:cNvSpPr>
            <a:spLocks noChangeShapeType="1"/>
          </p:cNvSpPr>
          <p:nvPr/>
        </p:nvSpPr>
        <p:spPr bwMode="auto">
          <a:xfrm>
            <a:off x="5470525" y="458683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2" name="Line 399"/>
          <p:cNvSpPr>
            <a:spLocks noChangeShapeType="1"/>
          </p:cNvSpPr>
          <p:nvPr/>
        </p:nvSpPr>
        <p:spPr bwMode="auto">
          <a:xfrm>
            <a:off x="5543550" y="4583658"/>
            <a:ext cx="0" cy="4826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3" name="Line 400"/>
          <p:cNvSpPr>
            <a:spLocks noChangeShapeType="1"/>
          </p:cNvSpPr>
          <p:nvPr/>
        </p:nvSpPr>
        <p:spPr bwMode="auto">
          <a:xfrm>
            <a:off x="5470525" y="506625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4" name="Line 401"/>
          <p:cNvSpPr>
            <a:spLocks noChangeShapeType="1"/>
          </p:cNvSpPr>
          <p:nvPr/>
        </p:nvSpPr>
        <p:spPr bwMode="auto">
          <a:xfrm>
            <a:off x="54705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5" name="Freeform 402"/>
          <p:cNvSpPr>
            <a:spLocks/>
          </p:cNvSpPr>
          <p:nvPr/>
        </p:nvSpPr>
        <p:spPr bwMode="auto">
          <a:xfrm>
            <a:off x="5470525" y="4567783"/>
            <a:ext cx="98425" cy="15875"/>
          </a:xfrm>
          <a:custGeom>
            <a:avLst/>
            <a:gdLst>
              <a:gd name="T0" fmla="*/ 46 w 62"/>
              <a:gd name="T1" fmla="*/ 10 h 10"/>
              <a:gd name="T2" fmla="*/ 62 w 62"/>
              <a:gd name="T3" fmla="*/ 0 h 10"/>
              <a:gd name="T4" fmla="*/ 16 w 62"/>
              <a:gd name="T5" fmla="*/ 0 h 10"/>
              <a:gd name="T6" fmla="*/ 0 w 62"/>
              <a:gd name="T7" fmla="*/ 10 h 10"/>
              <a:gd name="T8" fmla="*/ 46 w 62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0">
                <a:moveTo>
                  <a:pt x="46" y="10"/>
                </a:moveTo>
                <a:lnTo>
                  <a:pt x="62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6" name="Freeform 403"/>
          <p:cNvSpPr>
            <a:spLocks/>
          </p:cNvSpPr>
          <p:nvPr/>
        </p:nvSpPr>
        <p:spPr bwMode="auto">
          <a:xfrm>
            <a:off x="5470525" y="4567783"/>
            <a:ext cx="98425" cy="15875"/>
          </a:xfrm>
          <a:custGeom>
            <a:avLst/>
            <a:gdLst>
              <a:gd name="T0" fmla="*/ 46 w 62"/>
              <a:gd name="T1" fmla="*/ 10 h 10"/>
              <a:gd name="T2" fmla="*/ 62 w 62"/>
              <a:gd name="T3" fmla="*/ 0 h 10"/>
              <a:gd name="T4" fmla="*/ 16 w 62"/>
              <a:gd name="T5" fmla="*/ 0 h 10"/>
              <a:gd name="T6" fmla="*/ 0 w 62"/>
              <a:gd name="T7" fmla="*/ 10 h 10"/>
              <a:gd name="T8" fmla="*/ 46 w 62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0">
                <a:moveTo>
                  <a:pt x="46" y="10"/>
                </a:moveTo>
                <a:lnTo>
                  <a:pt x="62" y="0"/>
                </a:lnTo>
                <a:lnTo>
                  <a:pt x="16" y="0"/>
                </a:lnTo>
                <a:lnTo>
                  <a:pt x="0" y="10"/>
                </a:lnTo>
                <a:lnTo>
                  <a:pt x="4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7" name="Freeform 404"/>
          <p:cNvSpPr>
            <a:spLocks/>
          </p:cNvSpPr>
          <p:nvPr/>
        </p:nvSpPr>
        <p:spPr bwMode="auto">
          <a:xfrm>
            <a:off x="5543550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8" name="Freeform 405"/>
          <p:cNvSpPr>
            <a:spLocks/>
          </p:cNvSpPr>
          <p:nvPr/>
        </p:nvSpPr>
        <p:spPr bwMode="auto">
          <a:xfrm>
            <a:off x="5543550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579" name="Line 406"/>
          <p:cNvSpPr>
            <a:spLocks noChangeShapeType="1"/>
          </p:cNvSpPr>
          <p:nvPr/>
        </p:nvSpPr>
        <p:spPr bwMode="auto">
          <a:xfrm>
            <a:off x="5495925" y="456778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408"/>
          <p:cNvSpPr>
            <a:spLocks/>
          </p:cNvSpPr>
          <p:nvPr/>
        </p:nvSpPr>
        <p:spPr bwMode="auto">
          <a:xfrm>
            <a:off x="5470525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6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409"/>
          <p:cNvSpPr>
            <a:spLocks/>
          </p:cNvSpPr>
          <p:nvPr/>
        </p:nvSpPr>
        <p:spPr bwMode="auto">
          <a:xfrm>
            <a:off x="5470525" y="4567783"/>
            <a:ext cx="25400" cy="19050"/>
          </a:xfrm>
          <a:custGeom>
            <a:avLst/>
            <a:gdLst>
              <a:gd name="T0" fmla="*/ 16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410"/>
          <p:cNvSpPr>
            <a:spLocks noChangeShapeType="1"/>
          </p:cNvSpPr>
          <p:nvPr/>
        </p:nvSpPr>
        <p:spPr bwMode="auto">
          <a:xfrm>
            <a:off x="5470525" y="4586833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411"/>
          <p:cNvSpPr>
            <a:spLocks noChangeShapeType="1"/>
          </p:cNvSpPr>
          <p:nvPr/>
        </p:nvSpPr>
        <p:spPr bwMode="auto">
          <a:xfrm>
            <a:off x="5543550" y="458365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412"/>
          <p:cNvSpPr>
            <a:spLocks/>
          </p:cNvSpPr>
          <p:nvPr/>
        </p:nvSpPr>
        <p:spPr bwMode="auto">
          <a:xfrm>
            <a:off x="5721350" y="4294733"/>
            <a:ext cx="22225" cy="771525"/>
          </a:xfrm>
          <a:custGeom>
            <a:avLst/>
            <a:gdLst>
              <a:gd name="T0" fmla="*/ 0 w 14"/>
              <a:gd name="T1" fmla="*/ 486 h 486"/>
              <a:gd name="T2" fmla="*/ 0 w 14"/>
              <a:gd name="T3" fmla="*/ 10 h 486"/>
              <a:gd name="T4" fmla="*/ 14 w 14"/>
              <a:gd name="T5" fmla="*/ 0 h 486"/>
              <a:gd name="T6" fmla="*/ 14 w 14"/>
              <a:gd name="T7" fmla="*/ 476 h 486"/>
              <a:gd name="T8" fmla="*/ 0 w 14"/>
              <a:gd name="T9" fmla="*/ 486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86">
                <a:moveTo>
                  <a:pt x="0" y="486"/>
                </a:moveTo>
                <a:lnTo>
                  <a:pt x="0" y="10"/>
                </a:lnTo>
                <a:lnTo>
                  <a:pt x="14" y="0"/>
                </a:lnTo>
                <a:lnTo>
                  <a:pt x="14" y="476"/>
                </a:lnTo>
                <a:lnTo>
                  <a:pt x="0" y="486"/>
                </a:lnTo>
                <a:close/>
              </a:path>
            </a:pathLst>
          </a:custGeom>
          <a:solidFill>
            <a:srgbClr val="CD80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413"/>
          <p:cNvSpPr>
            <a:spLocks/>
          </p:cNvSpPr>
          <p:nvPr/>
        </p:nvSpPr>
        <p:spPr bwMode="auto">
          <a:xfrm>
            <a:off x="5721350" y="4294733"/>
            <a:ext cx="22225" cy="771525"/>
          </a:xfrm>
          <a:custGeom>
            <a:avLst/>
            <a:gdLst>
              <a:gd name="T0" fmla="*/ 0 w 14"/>
              <a:gd name="T1" fmla="*/ 486 h 486"/>
              <a:gd name="T2" fmla="*/ 0 w 14"/>
              <a:gd name="T3" fmla="*/ 10 h 486"/>
              <a:gd name="T4" fmla="*/ 14 w 14"/>
              <a:gd name="T5" fmla="*/ 0 h 486"/>
              <a:gd name="T6" fmla="*/ 14 w 14"/>
              <a:gd name="T7" fmla="*/ 476 h 486"/>
              <a:gd name="T8" fmla="*/ 0 w 14"/>
              <a:gd name="T9" fmla="*/ 486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86">
                <a:moveTo>
                  <a:pt x="0" y="486"/>
                </a:moveTo>
                <a:lnTo>
                  <a:pt x="0" y="10"/>
                </a:lnTo>
                <a:lnTo>
                  <a:pt x="14" y="0"/>
                </a:lnTo>
                <a:lnTo>
                  <a:pt x="14" y="476"/>
                </a:lnTo>
                <a:lnTo>
                  <a:pt x="0" y="4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414"/>
          <p:cNvSpPr>
            <a:spLocks noChangeShapeType="1"/>
          </p:cNvSpPr>
          <p:nvPr/>
        </p:nvSpPr>
        <p:spPr bwMode="auto">
          <a:xfrm>
            <a:off x="5721350" y="4310608"/>
            <a:ext cx="0" cy="7556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415"/>
          <p:cNvSpPr>
            <a:spLocks/>
          </p:cNvSpPr>
          <p:nvPr/>
        </p:nvSpPr>
        <p:spPr bwMode="auto">
          <a:xfrm>
            <a:off x="5721350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416"/>
          <p:cNvSpPr>
            <a:spLocks/>
          </p:cNvSpPr>
          <p:nvPr/>
        </p:nvSpPr>
        <p:spPr bwMode="auto">
          <a:xfrm>
            <a:off x="5721350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48" name="Line 417"/>
          <p:cNvSpPr>
            <a:spLocks noChangeShapeType="1"/>
          </p:cNvSpPr>
          <p:nvPr/>
        </p:nvSpPr>
        <p:spPr bwMode="auto">
          <a:xfrm>
            <a:off x="5746750" y="4294733"/>
            <a:ext cx="0" cy="7556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49" name="Freeform 418"/>
          <p:cNvSpPr>
            <a:spLocks/>
          </p:cNvSpPr>
          <p:nvPr/>
        </p:nvSpPr>
        <p:spPr bwMode="auto">
          <a:xfrm>
            <a:off x="5721350" y="5050383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  <a:gd name="T12" fmla="*/ 14 w 1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1" name="Freeform 419"/>
          <p:cNvSpPr>
            <a:spLocks/>
          </p:cNvSpPr>
          <p:nvPr/>
        </p:nvSpPr>
        <p:spPr bwMode="auto">
          <a:xfrm>
            <a:off x="5721350" y="5050383"/>
            <a:ext cx="25400" cy="15875"/>
          </a:xfrm>
          <a:custGeom>
            <a:avLst/>
            <a:gdLst>
              <a:gd name="T0" fmla="*/ 14 w 16"/>
              <a:gd name="T1" fmla="*/ 0 h 10"/>
              <a:gd name="T2" fmla="*/ 16 w 16"/>
              <a:gd name="T3" fmla="*/ 0 h 10"/>
              <a:gd name="T4" fmla="*/ 16 w 16"/>
              <a:gd name="T5" fmla="*/ 0 h 10"/>
              <a:gd name="T6" fmla="*/ 0 w 16"/>
              <a:gd name="T7" fmla="*/ 10 h 10"/>
              <a:gd name="T8" fmla="*/ 0 w 16"/>
              <a:gd name="T9" fmla="*/ 10 h 10"/>
              <a:gd name="T10" fmla="*/ 0 w 16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4" y="0"/>
                </a:moveTo>
                <a:lnTo>
                  <a:pt x="16" y="0"/>
                </a:lnTo>
                <a:lnTo>
                  <a:pt x="16" y="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2" name="Line 420"/>
          <p:cNvSpPr>
            <a:spLocks noChangeShapeType="1"/>
          </p:cNvSpPr>
          <p:nvPr/>
        </p:nvSpPr>
        <p:spPr bwMode="auto">
          <a:xfrm>
            <a:off x="5721350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3" name="Rectangle 421"/>
          <p:cNvSpPr>
            <a:spLocks noChangeArrowheads="1"/>
          </p:cNvSpPr>
          <p:nvPr/>
        </p:nvSpPr>
        <p:spPr bwMode="auto">
          <a:xfrm>
            <a:off x="5648325" y="4310608"/>
            <a:ext cx="73025" cy="75565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4" name="Line 422"/>
          <p:cNvSpPr>
            <a:spLocks noChangeShapeType="1"/>
          </p:cNvSpPr>
          <p:nvPr/>
        </p:nvSpPr>
        <p:spPr bwMode="auto">
          <a:xfrm>
            <a:off x="5648325" y="4310608"/>
            <a:ext cx="0" cy="7556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5" name="Line 423"/>
          <p:cNvSpPr>
            <a:spLocks noChangeShapeType="1"/>
          </p:cNvSpPr>
          <p:nvPr/>
        </p:nvSpPr>
        <p:spPr bwMode="auto">
          <a:xfrm>
            <a:off x="5648325" y="431378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6" name="Line 424"/>
          <p:cNvSpPr>
            <a:spLocks noChangeShapeType="1"/>
          </p:cNvSpPr>
          <p:nvPr/>
        </p:nvSpPr>
        <p:spPr bwMode="auto">
          <a:xfrm>
            <a:off x="5721350" y="4310608"/>
            <a:ext cx="0" cy="75565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7" name="Line 425"/>
          <p:cNvSpPr>
            <a:spLocks noChangeShapeType="1"/>
          </p:cNvSpPr>
          <p:nvPr/>
        </p:nvSpPr>
        <p:spPr bwMode="auto">
          <a:xfrm>
            <a:off x="5648325" y="5066258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8" name="Line 426"/>
          <p:cNvSpPr>
            <a:spLocks noChangeShapeType="1"/>
          </p:cNvSpPr>
          <p:nvPr/>
        </p:nvSpPr>
        <p:spPr bwMode="auto">
          <a:xfrm>
            <a:off x="5648325" y="5066258"/>
            <a:ext cx="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59" name="Freeform 427"/>
          <p:cNvSpPr>
            <a:spLocks/>
          </p:cNvSpPr>
          <p:nvPr/>
        </p:nvSpPr>
        <p:spPr bwMode="auto">
          <a:xfrm>
            <a:off x="5648325" y="4294733"/>
            <a:ext cx="95250" cy="15875"/>
          </a:xfrm>
          <a:custGeom>
            <a:avLst/>
            <a:gdLst>
              <a:gd name="T0" fmla="*/ 46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6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6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6" y="1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0" name="Freeform 428"/>
          <p:cNvSpPr>
            <a:spLocks/>
          </p:cNvSpPr>
          <p:nvPr/>
        </p:nvSpPr>
        <p:spPr bwMode="auto">
          <a:xfrm>
            <a:off x="5648325" y="4294733"/>
            <a:ext cx="95250" cy="15875"/>
          </a:xfrm>
          <a:custGeom>
            <a:avLst/>
            <a:gdLst>
              <a:gd name="T0" fmla="*/ 46 w 60"/>
              <a:gd name="T1" fmla="*/ 10 h 10"/>
              <a:gd name="T2" fmla="*/ 60 w 60"/>
              <a:gd name="T3" fmla="*/ 0 h 10"/>
              <a:gd name="T4" fmla="*/ 14 w 60"/>
              <a:gd name="T5" fmla="*/ 0 h 10"/>
              <a:gd name="T6" fmla="*/ 0 w 60"/>
              <a:gd name="T7" fmla="*/ 10 h 10"/>
              <a:gd name="T8" fmla="*/ 46 w 60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">
                <a:moveTo>
                  <a:pt x="46" y="10"/>
                </a:moveTo>
                <a:lnTo>
                  <a:pt x="60" y="0"/>
                </a:lnTo>
                <a:lnTo>
                  <a:pt x="14" y="0"/>
                </a:lnTo>
                <a:lnTo>
                  <a:pt x="0" y="10"/>
                </a:lnTo>
                <a:lnTo>
                  <a:pt x="4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1" name="Freeform 429"/>
          <p:cNvSpPr>
            <a:spLocks/>
          </p:cNvSpPr>
          <p:nvPr/>
        </p:nvSpPr>
        <p:spPr bwMode="auto">
          <a:xfrm>
            <a:off x="5721350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2" name="Freeform 430"/>
          <p:cNvSpPr>
            <a:spLocks/>
          </p:cNvSpPr>
          <p:nvPr/>
        </p:nvSpPr>
        <p:spPr bwMode="auto">
          <a:xfrm>
            <a:off x="5721350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0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3" name="Line 431"/>
          <p:cNvSpPr>
            <a:spLocks noChangeShapeType="1"/>
          </p:cNvSpPr>
          <p:nvPr/>
        </p:nvSpPr>
        <p:spPr bwMode="auto">
          <a:xfrm>
            <a:off x="5670550" y="4297908"/>
            <a:ext cx="76200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4" name="Freeform 432"/>
          <p:cNvSpPr>
            <a:spLocks/>
          </p:cNvSpPr>
          <p:nvPr/>
        </p:nvSpPr>
        <p:spPr bwMode="auto">
          <a:xfrm>
            <a:off x="5648325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  <a:gd name="T12" fmla="*/ 14 w 1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1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5" name="Freeform 433"/>
          <p:cNvSpPr>
            <a:spLocks/>
          </p:cNvSpPr>
          <p:nvPr/>
        </p:nvSpPr>
        <p:spPr bwMode="auto">
          <a:xfrm>
            <a:off x="5648325" y="4294733"/>
            <a:ext cx="25400" cy="19050"/>
          </a:xfrm>
          <a:custGeom>
            <a:avLst/>
            <a:gdLst>
              <a:gd name="T0" fmla="*/ 14 w 16"/>
              <a:gd name="T1" fmla="*/ 0 h 12"/>
              <a:gd name="T2" fmla="*/ 16 w 16"/>
              <a:gd name="T3" fmla="*/ 0 h 12"/>
              <a:gd name="T4" fmla="*/ 16 w 16"/>
              <a:gd name="T5" fmla="*/ 2 h 12"/>
              <a:gd name="T6" fmla="*/ 2 w 16"/>
              <a:gd name="T7" fmla="*/ 12 h 12"/>
              <a:gd name="T8" fmla="*/ 0 w 16"/>
              <a:gd name="T9" fmla="*/ 12 h 12"/>
              <a:gd name="T10" fmla="*/ 0 w 16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2">
                <a:moveTo>
                  <a:pt x="14" y="0"/>
                </a:moveTo>
                <a:lnTo>
                  <a:pt x="16" y="0"/>
                </a:lnTo>
                <a:lnTo>
                  <a:pt x="16" y="2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6" name="Line 434"/>
          <p:cNvSpPr>
            <a:spLocks noChangeShapeType="1"/>
          </p:cNvSpPr>
          <p:nvPr/>
        </p:nvSpPr>
        <p:spPr bwMode="auto">
          <a:xfrm>
            <a:off x="5648325" y="4313783"/>
            <a:ext cx="730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7" name="Line 435"/>
          <p:cNvSpPr>
            <a:spLocks noChangeShapeType="1"/>
          </p:cNvSpPr>
          <p:nvPr/>
        </p:nvSpPr>
        <p:spPr bwMode="auto">
          <a:xfrm>
            <a:off x="5721350" y="4310608"/>
            <a:ext cx="0" cy="31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8" name="Freeform 436"/>
          <p:cNvSpPr>
            <a:spLocks/>
          </p:cNvSpPr>
          <p:nvPr/>
        </p:nvSpPr>
        <p:spPr bwMode="auto">
          <a:xfrm>
            <a:off x="4016375" y="3958183"/>
            <a:ext cx="0" cy="1108075"/>
          </a:xfrm>
          <a:custGeom>
            <a:avLst/>
            <a:gdLst>
              <a:gd name="T0" fmla="*/ 698 h 698"/>
              <a:gd name="T1" fmla="*/ 0 h 698"/>
              <a:gd name="T2" fmla="*/ 698 h 69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98">
                <a:moveTo>
                  <a:pt x="0" y="698"/>
                </a:moveTo>
                <a:lnTo>
                  <a:pt x="0" y="0"/>
                </a:lnTo>
                <a:lnTo>
                  <a:pt x="0" y="698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69" name="Freeform 437"/>
          <p:cNvSpPr>
            <a:spLocks/>
          </p:cNvSpPr>
          <p:nvPr/>
        </p:nvSpPr>
        <p:spPr bwMode="auto">
          <a:xfrm>
            <a:off x="4016375" y="3958183"/>
            <a:ext cx="0" cy="1108075"/>
          </a:xfrm>
          <a:custGeom>
            <a:avLst/>
            <a:gdLst>
              <a:gd name="T0" fmla="*/ 698 h 698"/>
              <a:gd name="T1" fmla="*/ 0 h 698"/>
              <a:gd name="T2" fmla="*/ 698 h 69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98">
                <a:moveTo>
                  <a:pt x="0" y="698"/>
                </a:moveTo>
                <a:lnTo>
                  <a:pt x="0" y="0"/>
                </a:lnTo>
                <a:lnTo>
                  <a:pt x="0" y="69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0" name="Line 438"/>
          <p:cNvSpPr>
            <a:spLocks noChangeShapeType="1"/>
          </p:cNvSpPr>
          <p:nvPr/>
        </p:nvSpPr>
        <p:spPr bwMode="auto">
          <a:xfrm>
            <a:off x="4016375" y="3958183"/>
            <a:ext cx="0" cy="1108075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1" name="Freeform 439"/>
          <p:cNvSpPr>
            <a:spLocks/>
          </p:cNvSpPr>
          <p:nvPr/>
        </p:nvSpPr>
        <p:spPr bwMode="auto">
          <a:xfrm>
            <a:off x="3990975" y="506625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2" name="Freeform 440"/>
          <p:cNvSpPr>
            <a:spLocks/>
          </p:cNvSpPr>
          <p:nvPr/>
        </p:nvSpPr>
        <p:spPr bwMode="auto">
          <a:xfrm>
            <a:off x="3990975" y="506625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3" name="Line 441"/>
          <p:cNvSpPr>
            <a:spLocks noChangeShapeType="1"/>
          </p:cNvSpPr>
          <p:nvPr/>
        </p:nvSpPr>
        <p:spPr bwMode="auto">
          <a:xfrm>
            <a:off x="3990975" y="5066258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4" name="Freeform 442"/>
          <p:cNvSpPr>
            <a:spLocks/>
          </p:cNvSpPr>
          <p:nvPr/>
        </p:nvSpPr>
        <p:spPr bwMode="auto">
          <a:xfrm>
            <a:off x="3990975" y="484083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5" name="Freeform 443"/>
          <p:cNvSpPr>
            <a:spLocks/>
          </p:cNvSpPr>
          <p:nvPr/>
        </p:nvSpPr>
        <p:spPr bwMode="auto">
          <a:xfrm>
            <a:off x="3990975" y="484083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6" name="Line 444"/>
          <p:cNvSpPr>
            <a:spLocks noChangeShapeType="1"/>
          </p:cNvSpPr>
          <p:nvPr/>
        </p:nvSpPr>
        <p:spPr bwMode="auto">
          <a:xfrm>
            <a:off x="3990975" y="4840833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7" name="Freeform 445"/>
          <p:cNvSpPr>
            <a:spLocks/>
          </p:cNvSpPr>
          <p:nvPr/>
        </p:nvSpPr>
        <p:spPr bwMode="auto">
          <a:xfrm>
            <a:off x="3990975" y="462493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8" name="Freeform 446"/>
          <p:cNvSpPr>
            <a:spLocks/>
          </p:cNvSpPr>
          <p:nvPr/>
        </p:nvSpPr>
        <p:spPr bwMode="auto">
          <a:xfrm>
            <a:off x="3990975" y="462493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79" name="Line 447"/>
          <p:cNvSpPr>
            <a:spLocks noChangeShapeType="1"/>
          </p:cNvSpPr>
          <p:nvPr/>
        </p:nvSpPr>
        <p:spPr bwMode="auto">
          <a:xfrm>
            <a:off x="3990975" y="4624933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0" name="Freeform 448"/>
          <p:cNvSpPr>
            <a:spLocks/>
          </p:cNvSpPr>
          <p:nvPr/>
        </p:nvSpPr>
        <p:spPr bwMode="auto">
          <a:xfrm>
            <a:off x="3990975" y="439950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1" name="Freeform 449"/>
          <p:cNvSpPr>
            <a:spLocks/>
          </p:cNvSpPr>
          <p:nvPr/>
        </p:nvSpPr>
        <p:spPr bwMode="auto">
          <a:xfrm>
            <a:off x="3990975" y="439950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2" name="Line 450"/>
          <p:cNvSpPr>
            <a:spLocks noChangeShapeType="1"/>
          </p:cNvSpPr>
          <p:nvPr/>
        </p:nvSpPr>
        <p:spPr bwMode="auto">
          <a:xfrm>
            <a:off x="3990975" y="4399508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3" name="Freeform 451"/>
          <p:cNvSpPr>
            <a:spLocks/>
          </p:cNvSpPr>
          <p:nvPr/>
        </p:nvSpPr>
        <p:spPr bwMode="auto">
          <a:xfrm>
            <a:off x="3990975" y="418360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4" name="Freeform 452"/>
          <p:cNvSpPr>
            <a:spLocks/>
          </p:cNvSpPr>
          <p:nvPr/>
        </p:nvSpPr>
        <p:spPr bwMode="auto">
          <a:xfrm>
            <a:off x="3990975" y="4183608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5" name="Line 453"/>
          <p:cNvSpPr>
            <a:spLocks noChangeShapeType="1"/>
          </p:cNvSpPr>
          <p:nvPr/>
        </p:nvSpPr>
        <p:spPr bwMode="auto">
          <a:xfrm>
            <a:off x="3990975" y="4183608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6" name="Freeform 454"/>
          <p:cNvSpPr>
            <a:spLocks/>
          </p:cNvSpPr>
          <p:nvPr/>
        </p:nvSpPr>
        <p:spPr bwMode="auto">
          <a:xfrm>
            <a:off x="3990975" y="395818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7" name="Freeform 455"/>
          <p:cNvSpPr>
            <a:spLocks/>
          </p:cNvSpPr>
          <p:nvPr/>
        </p:nvSpPr>
        <p:spPr bwMode="auto">
          <a:xfrm>
            <a:off x="3990975" y="3958183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8" name="Line 456"/>
          <p:cNvSpPr>
            <a:spLocks noChangeShapeType="1"/>
          </p:cNvSpPr>
          <p:nvPr/>
        </p:nvSpPr>
        <p:spPr bwMode="auto">
          <a:xfrm>
            <a:off x="3990975" y="3958183"/>
            <a:ext cx="2857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89" name="Freeform 457"/>
          <p:cNvSpPr>
            <a:spLocks/>
          </p:cNvSpPr>
          <p:nvPr/>
        </p:nvSpPr>
        <p:spPr bwMode="auto">
          <a:xfrm>
            <a:off x="4016375" y="5066258"/>
            <a:ext cx="1758950" cy="0"/>
          </a:xfrm>
          <a:custGeom>
            <a:avLst/>
            <a:gdLst>
              <a:gd name="T0" fmla="*/ 0 w 1108"/>
              <a:gd name="T1" fmla="*/ 1108 w 1108"/>
              <a:gd name="T2" fmla="*/ 0 w 1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108">
                <a:moveTo>
                  <a:pt x="0" y="0"/>
                </a:moveTo>
                <a:lnTo>
                  <a:pt x="1108" y="0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0" name="Freeform 458"/>
          <p:cNvSpPr>
            <a:spLocks/>
          </p:cNvSpPr>
          <p:nvPr/>
        </p:nvSpPr>
        <p:spPr bwMode="auto">
          <a:xfrm>
            <a:off x="4016375" y="5066258"/>
            <a:ext cx="1758950" cy="0"/>
          </a:xfrm>
          <a:custGeom>
            <a:avLst/>
            <a:gdLst>
              <a:gd name="T0" fmla="*/ 0 w 1108"/>
              <a:gd name="T1" fmla="*/ 1108 w 1108"/>
              <a:gd name="T2" fmla="*/ 0 w 1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108">
                <a:moveTo>
                  <a:pt x="0" y="0"/>
                </a:moveTo>
                <a:lnTo>
                  <a:pt x="1108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1" name="Line 459"/>
          <p:cNvSpPr>
            <a:spLocks noChangeShapeType="1"/>
          </p:cNvSpPr>
          <p:nvPr/>
        </p:nvSpPr>
        <p:spPr bwMode="auto">
          <a:xfrm>
            <a:off x="4016375" y="5066258"/>
            <a:ext cx="1762125" cy="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2" name="Freeform 460"/>
          <p:cNvSpPr>
            <a:spLocks/>
          </p:cNvSpPr>
          <p:nvPr/>
        </p:nvSpPr>
        <p:spPr bwMode="auto">
          <a:xfrm>
            <a:off x="40163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3" name="Freeform 461"/>
          <p:cNvSpPr>
            <a:spLocks/>
          </p:cNvSpPr>
          <p:nvPr/>
        </p:nvSpPr>
        <p:spPr bwMode="auto">
          <a:xfrm>
            <a:off x="40163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4" name="Line 462"/>
          <p:cNvSpPr>
            <a:spLocks noChangeShapeType="1"/>
          </p:cNvSpPr>
          <p:nvPr/>
        </p:nvSpPr>
        <p:spPr bwMode="auto">
          <a:xfrm>
            <a:off x="4016375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5" name="Freeform 463"/>
          <p:cNvSpPr>
            <a:spLocks/>
          </p:cNvSpPr>
          <p:nvPr/>
        </p:nvSpPr>
        <p:spPr bwMode="auto">
          <a:xfrm>
            <a:off x="41941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6" name="Freeform 464"/>
          <p:cNvSpPr>
            <a:spLocks/>
          </p:cNvSpPr>
          <p:nvPr/>
        </p:nvSpPr>
        <p:spPr bwMode="auto">
          <a:xfrm>
            <a:off x="41941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7" name="Line 465"/>
          <p:cNvSpPr>
            <a:spLocks noChangeShapeType="1"/>
          </p:cNvSpPr>
          <p:nvPr/>
        </p:nvSpPr>
        <p:spPr bwMode="auto">
          <a:xfrm>
            <a:off x="4194175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8" name="Freeform 466"/>
          <p:cNvSpPr>
            <a:spLocks/>
          </p:cNvSpPr>
          <p:nvPr/>
        </p:nvSpPr>
        <p:spPr bwMode="auto">
          <a:xfrm>
            <a:off x="43688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299" name="Freeform 467"/>
          <p:cNvSpPr>
            <a:spLocks/>
          </p:cNvSpPr>
          <p:nvPr/>
        </p:nvSpPr>
        <p:spPr bwMode="auto">
          <a:xfrm>
            <a:off x="43688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0" name="Line 468"/>
          <p:cNvSpPr>
            <a:spLocks noChangeShapeType="1"/>
          </p:cNvSpPr>
          <p:nvPr/>
        </p:nvSpPr>
        <p:spPr bwMode="auto">
          <a:xfrm>
            <a:off x="4371975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1" name="Freeform 469"/>
          <p:cNvSpPr>
            <a:spLocks/>
          </p:cNvSpPr>
          <p:nvPr/>
        </p:nvSpPr>
        <p:spPr bwMode="auto">
          <a:xfrm>
            <a:off x="45466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2" name="Freeform 470"/>
          <p:cNvSpPr>
            <a:spLocks/>
          </p:cNvSpPr>
          <p:nvPr/>
        </p:nvSpPr>
        <p:spPr bwMode="auto">
          <a:xfrm>
            <a:off x="45466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3" name="Line 471"/>
          <p:cNvSpPr>
            <a:spLocks noChangeShapeType="1"/>
          </p:cNvSpPr>
          <p:nvPr/>
        </p:nvSpPr>
        <p:spPr bwMode="auto">
          <a:xfrm>
            <a:off x="45466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4" name="Freeform 472"/>
          <p:cNvSpPr>
            <a:spLocks/>
          </p:cNvSpPr>
          <p:nvPr/>
        </p:nvSpPr>
        <p:spPr bwMode="auto">
          <a:xfrm>
            <a:off x="47244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5" name="Freeform 473"/>
          <p:cNvSpPr>
            <a:spLocks/>
          </p:cNvSpPr>
          <p:nvPr/>
        </p:nvSpPr>
        <p:spPr bwMode="auto">
          <a:xfrm>
            <a:off x="47244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6" name="Line 474"/>
          <p:cNvSpPr>
            <a:spLocks noChangeShapeType="1"/>
          </p:cNvSpPr>
          <p:nvPr/>
        </p:nvSpPr>
        <p:spPr bwMode="auto">
          <a:xfrm>
            <a:off x="47244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7" name="Freeform 475"/>
          <p:cNvSpPr>
            <a:spLocks/>
          </p:cNvSpPr>
          <p:nvPr/>
        </p:nvSpPr>
        <p:spPr bwMode="auto">
          <a:xfrm>
            <a:off x="489902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8" name="Freeform 476"/>
          <p:cNvSpPr>
            <a:spLocks/>
          </p:cNvSpPr>
          <p:nvPr/>
        </p:nvSpPr>
        <p:spPr bwMode="auto">
          <a:xfrm>
            <a:off x="489902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09" name="Line 477"/>
          <p:cNvSpPr>
            <a:spLocks noChangeShapeType="1"/>
          </p:cNvSpPr>
          <p:nvPr/>
        </p:nvSpPr>
        <p:spPr bwMode="auto">
          <a:xfrm>
            <a:off x="49022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0" name="Freeform 478"/>
          <p:cNvSpPr>
            <a:spLocks/>
          </p:cNvSpPr>
          <p:nvPr/>
        </p:nvSpPr>
        <p:spPr bwMode="auto">
          <a:xfrm>
            <a:off x="50704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1" name="Freeform 479"/>
          <p:cNvSpPr>
            <a:spLocks/>
          </p:cNvSpPr>
          <p:nvPr/>
        </p:nvSpPr>
        <p:spPr bwMode="auto">
          <a:xfrm>
            <a:off x="507047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2" name="Line 480"/>
          <p:cNvSpPr>
            <a:spLocks noChangeShapeType="1"/>
          </p:cNvSpPr>
          <p:nvPr/>
        </p:nvSpPr>
        <p:spPr bwMode="auto">
          <a:xfrm>
            <a:off x="5070475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3" name="Freeform 481"/>
          <p:cNvSpPr>
            <a:spLocks/>
          </p:cNvSpPr>
          <p:nvPr/>
        </p:nvSpPr>
        <p:spPr bwMode="auto">
          <a:xfrm>
            <a:off x="52451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4" name="Freeform 482"/>
          <p:cNvSpPr>
            <a:spLocks/>
          </p:cNvSpPr>
          <p:nvPr/>
        </p:nvSpPr>
        <p:spPr bwMode="auto">
          <a:xfrm>
            <a:off x="52451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5" name="Line 483"/>
          <p:cNvSpPr>
            <a:spLocks noChangeShapeType="1"/>
          </p:cNvSpPr>
          <p:nvPr/>
        </p:nvSpPr>
        <p:spPr bwMode="auto">
          <a:xfrm>
            <a:off x="5248275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6" name="Freeform 484"/>
          <p:cNvSpPr>
            <a:spLocks/>
          </p:cNvSpPr>
          <p:nvPr/>
        </p:nvSpPr>
        <p:spPr bwMode="auto">
          <a:xfrm>
            <a:off x="54229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7" name="Freeform 485"/>
          <p:cNvSpPr>
            <a:spLocks/>
          </p:cNvSpPr>
          <p:nvPr/>
        </p:nvSpPr>
        <p:spPr bwMode="auto">
          <a:xfrm>
            <a:off x="54229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8" name="Line 486"/>
          <p:cNvSpPr>
            <a:spLocks noChangeShapeType="1"/>
          </p:cNvSpPr>
          <p:nvPr/>
        </p:nvSpPr>
        <p:spPr bwMode="auto">
          <a:xfrm>
            <a:off x="54229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19" name="Freeform 487"/>
          <p:cNvSpPr>
            <a:spLocks/>
          </p:cNvSpPr>
          <p:nvPr/>
        </p:nvSpPr>
        <p:spPr bwMode="auto">
          <a:xfrm>
            <a:off x="56007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0" name="Freeform 488"/>
          <p:cNvSpPr>
            <a:spLocks/>
          </p:cNvSpPr>
          <p:nvPr/>
        </p:nvSpPr>
        <p:spPr bwMode="auto">
          <a:xfrm>
            <a:off x="5600700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1" name="Line 489"/>
          <p:cNvSpPr>
            <a:spLocks noChangeShapeType="1"/>
          </p:cNvSpPr>
          <p:nvPr/>
        </p:nvSpPr>
        <p:spPr bwMode="auto">
          <a:xfrm>
            <a:off x="56007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2" name="Freeform 490"/>
          <p:cNvSpPr>
            <a:spLocks/>
          </p:cNvSpPr>
          <p:nvPr/>
        </p:nvSpPr>
        <p:spPr bwMode="auto">
          <a:xfrm>
            <a:off x="577532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3" name="Freeform 491"/>
          <p:cNvSpPr>
            <a:spLocks/>
          </p:cNvSpPr>
          <p:nvPr/>
        </p:nvSpPr>
        <p:spPr bwMode="auto">
          <a:xfrm>
            <a:off x="5775325" y="5066258"/>
            <a:ext cx="0" cy="22225"/>
          </a:xfrm>
          <a:custGeom>
            <a:avLst/>
            <a:gdLst>
              <a:gd name="T0" fmla="*/ 0 h 14"/>
              <a:gd name="T1" fmla="*/ 14 h 14"/>
              <a:gd name="T2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4" name="Line 492"/>
          <p:cNvSpPr>
            <a:spLocks noChangeShapeType="1"/>
          </p:cNvSpPr>
          <p:nvPr/>
        </p:nvSpPr>
        <p:spPr bwMode="auto">
          <a:xfrm>
            <a:off x="5778500" y="5066258"/>
            <a:ext cx="0" cy="25400"/>
          </a:xfrm>
          <a:prstGeom prst="line">
            <a:avLst/>
          </a:prstGeom>
          <a:noFill/>
          <a:ln w="317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5" name="Rectangle 493"/>
          <p:cNvSpPr>
            <a:spLocks noChangeArrowheads="1"/>
          </p:cNvSpPr>
          <p:nvPr/>
        </p:nvSpPr>
        <p:spPr bwMode="auto">
          <a:xfrm>
            <a:off x="3911600" y="501228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6" name="Rectangle 494"/>
          <p:cNvSpPr>
            <a:spLocks noChangeArrowheads="1"/>
          </p:cNvSpPr>
          <p:nvPr/>
        </p:nvSpPr>
        <p:spPr bwMode="auto">
          <a:xfrm>
            <a:off x="3781425" y="47868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7" name="Rectangle 495"/>
          <p:cNvSpPr>
            <a:spLocks noChangeArrowheads="1"/>
          </p:cNvSpPr>
          <p:nvPr/>
        </p:nvSpPr>
        <p:spPr bwMode="auto">
          <a:xfrm>
            <a:off x="3781425" y="4570958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400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8" name="Rectangle 496"/>
          <p:cNvSpPr>
            <a:spLocks noChangeArrowheads="1"/>
          </p:cNvSpPr>
          <p:nvPr/>
        </p:nvSpPr>
        <p:spPr bwMode="auto">
          <a:xfrm>
            <a:off x="3781425" y="43455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600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29" name="Rectangle 497"/>
          <p:cNvSpPr>
            <a:spLocks noChangeArrowheads="1"/>
          </p:cNvSpPr>
          <p:nvPr/>
        </p:nvSpPr>
        <p:spPr bwMode="auto">
          <a:xfrm>
            <a:off x="3781425" y="412963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800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30" name="Rectangle 498"/>
          <p:cNvSpPr>
            <a:spLocks noChangeArrowheads="1"/>
          </p:cNvSpPr>
          <p:nvPr/>
        </p:nvSpPr>
        <p:spPr bwMode="auto">
          <a:xfrm>
            <a:off x="3717925" y="3904208"/>
            <a:ext cx="23083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1000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31" name="Rectangle 499"/>
          <p:cNvSpPr>
            <a:spLocks noChangeArrowheads="1"/>
          </p:cNvSpPr>
          <p:nvPr/>
        </p:nvSpPr>
        <p:spPr bwMode="auto">
          <a:xfrm>
            <a:off x="4137025" y="3678783"/>
            <a:ext cx="116538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Évolution du paramètre 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2" name="Rectangle 510"/>
          <p:cNvSpPr>
            <a:spLocks noChangeArrowheads="1"/>
          </p:cNvSpPr>
          <p:nvPr/>
        </p:nvSpPr>
        <p:spPr bwMode="auto">
          <a:xfrm>
            <a:off x="6124575" y="5012283"/>
            <a:ext cx="180975" cy="180975"/>
          </a:xfrm>
          <a:prstGeom prst="rect">
            <a:avLst/>
          </a:pr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3" name="Freeform 511"/>
          <p:cNvSpPr>
            <a:spLocks/>
          </p:cNvSpPr>
          <p:nvPr/>
        </p:nvSpPr>
        <p:spPr bwMode="auto">
          <a:xfrm>
            <a:off x="6124575" y="5012283"/>
            <a:ext cx="180975" cy="12700"/>
          </a:xfrm>
          <a:custGeom>
            <a:avLst/>
            <a:gdLst>
              <a:gd name="T0" fmla="*/ 0 w 114"/>
              <a:gd name="T1" fmla="*/ 0 h 8"/>
              <a:gd name="T2" fmla="*/ 6 w 114"/>
              <a:gd name="T3" fmla="*/ 8 h 8"/>
              <a:gd name="T4" fmla="*/ 106 w 114"/>
              <a:gd name="T5" fmla="*/ 8 h 8"/>
              <a:gd name="T6" fmla="*/ 114 w 114"/>
              <a:gd name="T7" fmla="*/ 0 h 8"/>
              <a:gd name="T8" fmla="*/ 0 w 114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8">
                <a:moveTo>
                  <a:pt x="0" y="0"/>
                </a:moveTo>
                <a:lnTo>
                  <a:pt x="6" y="8"/>
                </a:lnTo>
                <a:lnTo>
                  <a:pt x="106" y="8"/>
                </a:lnTo>
                <a:lnTo>
                  <a:pt x="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D69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4" name="Freeform 512"/>
          <p:cNvSpPr>
            <a:spLocks/>
          </p:cNvSpPr>
          <p:nvPr/>
        </p:nvSpPr>
        <p:spPr bwMode="auto">
          <a:xfrm>
            <a:off x="6124575" y="5012283"/>
            <a:ext cx="180975" cy="12700"/>
          </a:xfrm>
          <a:custGeom>
            <a:avLst/>
            <a:gdLst>
              <a:gd name="T0" fmla="*/ 0 w 114"/>
              <a:gd name="T1" fmla="*/ 0 h 8"/>
              <a:gd name="T2" fmla="*/ 6 w 114"/>
              <a:gd name="T3" fmla="*/ 8 h 8"/>
              <a:gd name="T4" fmla="*/ 106 w 114"/>
              <a:gd name="T5" fmla="*/ 8 h 8"/>
              <a:gd name="T6" fmla="*/ 114 w 11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4" h="8">
                <a:moveTo>
                  <a:pt x="0" y="0"/>
                </a:moveTo>
                <a:lnTo>
                  <a:pt x="6" y="8"/>
                </a:lnTo>
                <a:lnTo>
                  <a:pt x="106" y="8"/>
                </a:lnTo>
                <a:lnTo>
                  <a:pt x="1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5" name="Freeform 513"/>
          <p:cNvSpPr>
            <a:spLocks/>
          </p:cNvSpPr>
          <p:nvPr/>
        </p:nvSpPr>
        <p:spPr bwMode="auto">
          <a:xfrm>
            <a:off x="6124575" y="5012283"/>
            <a:ext cx="9525" cy="180975"/>
          </a:xfrm>
          <a:custGeom>
            <a:avLst/>
            <a:gdLst>
              <a:gd name="T0" fmla="*/ 0 w 6"/>
              <a:gd name="T1" fmla="*/ 0 h 114"/>
              <a:gd name="T2" fmla="*/ 0 w 6"/>
              <a:gd name="T3" fmla="*/ 114 h 114"/>
              <a:gd name="T4" fmla="*/ 6 w 6"/>
              <a:gd name="T5" fmla="*/ 108 h 114"/>
              <a:gd name="T6" fmla="*/ 6 w 6"/>
              <a:gd name="T7" fmla="*/ 8 h 114"/>
              <a:gd name="T8" fmla="*/ 0 w 6"/>
              <a:gd name="T9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4">
                <a:moveTo>
                  <a:pt x="0" y="0"/>
                </a:moveTo>
                <a:lnTo>
                  <a:pt x="0" y="114"/>
                </a:lnTo>
                <a:lnTo>
                  <a:pt x="6" y="108"/>
                </a:lnTo>
                <a:lnTo>
                  <a:pt x="6" y="8"/>
                </a:lnTo>
                <a:lnTo>
                  <a:pt x="0" y="0"/>
                </a:lnTo>
                <a:close/>
              </a:path>
            </a:pathLst>
          </a:custGeom>
          <a:solidFill>
            <a:srgbClr val="E1B3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6" name="Freeform 514"/>
          <p:cNvSpPr>
            <a:spLocks/>
          </p:cNvSpPr>
          <p:nvPr/>
        </p:nvSpPr>
        <p:spPr bwMode="auto">
          <a:xfrm>
            <a:off x="6124575" y="5012283"/>
            <a:ext cx="9525" cy="180975"/>
          </a:xfrm>
          <a:custGeom>
            <a:avLst/>
            <a:gdLst>
              <a:gd name="T0" fmla="*/ 0 w 6"/>
              <a:gd name="T1" fmla="*/ 0 h 114"/>
              <a:gd name="T2" fmla="*/ 0 w 6"/>
              <a:gd name="T3" fmla="*/ 114 h 114"/>
              <a:gd name="T4" fmla="*/ 6 w 6"/>
              <a:gd name="T5" fmla="*/ 108 h 114"/>
              <a:gd name="T6" fmla="*/ 6 w 6"/>
              <a:gd name="T7" fmla="*/ 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14">
                <a:moveTo>
                  <a:pt x="0" y="0"/>
                </a:moveTo>
                <a:lnTo>
                  <a:pt x="0" y="114"/>
                </a:lnTo>
                <a:lnTo>
                  <a:pt x="6" y="108"/>
                </a:lnTo>
                <a:lnTo>
                  <a:pt x="6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7" name="Freeform 515"/>
          <p:cNvSpPr>
            <a:spLocks/>
          </p:cNvSpPr>
          <p:nvPr/>
        </p:nvSpPr>
        <p:spPr bwMode="auto">
          <a:xfrm>
            <a:off x="6124575" y="5183733"/>
            <a:ext cx="180975" cy="9525"/>
          </a:xfrm>
          <a:custGeom>
            <a:avLst/>
            <a:gdLst>
              <a:gd name="T0" fmla="*/ 0 w 114"/>
              <a:gd name="T1" fmla="*/ 6 h 6"/>
              <a:gd name="T2" fmla="*/ 114 w 114"/>
              <a:gd name="T3" fmla="*/ 6 h 6"/>
              <a:gd name="T4" fmla="*/ 106 w 114"/>
              <a:gd name="T5" fmla="*/ 0 h 6"/>
              <a:gd name="T6" fmla="*/ 6 w 114"/>
              <a:gd name="T7" fmla="*/ 0 h 6"/>
              <a:gd name="T8" fmla="*/ 0 w 114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6">
                <a:moveTo>
                  <a:pt x="0" y="6"/>
                </a:moveTo>
                <a:lnTo>
                  <a:pt x="114" y="6"/>
                </a:lnTo>
                <a:lnTo>
                  <a:pt x="106" y="0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B958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8" name="Freeform 516"/>
          <p:cNvSpPr>
            <a:spLocks/>
          </p:cNvSpPr>
          <p:nvPr/>
        </p:nvSpPr>
        <p:spPr bwMode="auto">
          <a:xfrm>
            <a:off x="6124575" y="5183733"/>
            <a:ext cx="180975" cy="9525"/>
          </a:xfrm>
          <a:custGeom>
            <a:avLst/>
            <a:gdLst>
              <a:gd name="T0" fmla="*/ 0 w 114"/>
              <a:gd name="T1" fmla="*/ 6 h 6"/>
              <a:gd name="T2" fmla="*/ 114 w 114"/>
              <a:gd name="T3" fmla="*/ 6 h 6"/>
              <a:gd name="T4" fmla="*/ 106 w 114"/>
              <a:gd name="T5" fmla="*/ 0 h 6"/>
              <a:gd name="T6" fmla="*/ 6 w 114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4" h="6">
                <a:moveTo>
                  <a:pt x="0" y="6"/>
                </a:moveTo>
                <a:lnTo>
                  <a:pt x="114" y="6"/>
                </a:lnTo>
                <a:lnTo>
                  <a:pt x="106" y="0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49" name="Freeform 517"/>
          <p:cNvSpPr>
            <a:spLocks/>
          </p:cNvSpPr>
          <p:nvPr/>
        </p:nvSpPr>
        <p:spPr bwMode="auto">
          <a:xfrm>
            <a:off x="6292850" y="5012283"/>
            <a:ext cx="12700" cy="180975"/>
          </a:xfrm>
          <a:custGeom>
            <a:avLst/>
            <a:gdLst>
              <a:gd name="T0" fmla="*/ 8 w 8"/>
              <a:gd name="T1" fmla="*/ 114 h 114"/>
              <a:gd name="T2" fmla="*/ 8 w 8"/>
              <a:gd name="T3" fmla="*/ 0 h 114"/>
              <a:gd name="T4" fmla="*/ 0 w 8"/>
              <a:gd name="T5" fmla="*/ 8 h 114"/>
              <a:gd name="T6" fmla="*/ 0 w 8"/>
              <a:gd name="T7" fmla="*/ 108 h 114"/>
              <a:gd name="T8" fmla="*/ 8 w 8"/>
              <a:gd name="T9" fmla="*/ 11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14">
                <a:moveTo>
                  <a:pt x="8" y="114"/>
                </a:moveTo>
                <a:lnTo>
                  <a:pt x="8" y="0"/>
                </a:lnTo>
                <a:lnTo>
                  <a:pt x="0" y="8"/>
                </a:lnTo>
                <a:lnTo>
                  <a:pt x="0" y="108"/>
                </a:lnTo>
                <a:lnTo>
                  <a:pt x="8" y="114"/>
                </a:lnTo>
                <a:close/>
              </a:path>
            </a:pathLst>
          </a:custGeom>
          <a:solidFill>
            <a:srgbClr val="A72B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50" name="Freeform 518"/>
          <p:cNvSpPr>
            <a:spLocks/>
          </p:cNvSpPr>
          <p:nvPr/>
        </p:nvSpPr>
        <p:spPr bwMode="auto">
          <a:xfrm>
            <a:off x="6292850" y="5012283"/>
            <a:ext cx="12700" cy="180975"/>
          </a:xfrm>
          <a:custGeom>
            <a:avLst/>
            <a:gdLst>
              <a:gd name="T0" fmla="*/ 8 w 8"/>
              <a:gd name="T1" fmla="*/ 114 h 114"/>
              <a:gd name="T2" fmla="*/ 8 w 8"/>
              <a:gd name="T3" fmla="*/ 0 h 114"/>
              <a:gd name="T4" fmla="*/ 0 w 8"/>
              <a:gd name="T5" fmla="*/ 8 h 114"/>
              <a:gd name="T6" fmla="*/ 0 w 8"/>
              <a:gd name="T7" fmla="*/ 10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14">
                <a:moveTo>
                  <a:pt x="8" y="114"/>
                </a:moveTo>
                <a:lnTo>
                  <a:pt x="8" y="0"/>
                </a:lnTo>
                <a:lnTo>
                  <a:pt x="0" y="8"/>
                </a:lnTo>
                <a:lnTo>
                  <a:pt x="0" y="1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51" name="Freeform 519"/>
          <p:cNvSpPr>
            <a:spLocks/>
          </p:cNvSpPr>
          <p:nvPr/>
        </p:nvSpPr>
        <p:spPr bwMode="auto">
          <a:xfrm>
            <a:off x="6156325" y="5047208"/>
            <a:ext cx="114300" cy="114300"/>
          </a:xfrm>
          <a:custGeom>
            <a:avLst/>
            <a:gdLst>
              <a:gd name="T0" fmla="*/ 72 w 72"/>
              <a:gd name="T1" fmla="*/ 0 h 72"/>
              <a:gd name="T2" fmla="*/ 0 w 72"/>
              <a:gd name="T3" fmla="*/ 36 h 72"/>
              <a:gd name="T4" fmla="*/ 72 w 72"/>
              <a:gd name="T5" fmla="*/ 72 h 72"/>
              <a:gd name="T6" fmla="*/ 72 w 72"/>
              <a:gd name="T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72">
                <a:moveTo>
                  <a:pt x="72" y="0"/>
                </a:moveTo>
                <a:lnTo>
                  <a:pt x="0" y="36"/>
                </a:lnTo>
                <a:lnTo>
                  <a:pt x="72" y="72"/>
                </a:lnTo>
                <a:lnTo>
                  <a:pt x="72" y="0"/>
                </a:lnTo>
                <a:close/>
              </a:path>
            </a:pathLst>
          </a:custGeom>
          <a:solidFill>
            <a:srgbClr val="A82E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52" name="Freeform 520"/>
          <p:cNvSpPr>
            <a:spLocks/>
          </p:cNvSpPr>
          <p:nvPr/>
        </p:nvSpPr>
        <p:spPr bwMode="auto">
          <a:xfrm>
            <a:off x="6156325" y="5047208"/>
            <a:ext cx="114300" cy="114300"/>
          </a:xfrm>
          <a:custGeom>
            <a:avLst/>
            <a:gdLst>
              <a:gd name="T0" fmla="*/ 72 w 72"/>
              <a:gd name="T1" fmla="*/ 0 h 72"/>
              <a:gd name="T2" fmla="*/ 0 w 72"/>
              <a:gd name="T3" fmla="*/ 36 h 72"/>
              <a:gd name="T4" fmla="*/ 72 w 72"/>
              <a:gd name="T5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" h="72">
                <a:moveTo>
                  <a:pt x="72" y="0"/>
                </a:moveTo>
                <a:lnTo>
                  <a:pt x="0" y="36"/>
                </a:lnTo>
                <a:lnTo>
                  <a:pt x="72" y="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353" name="Rectangle 521"/>
          <p:cNvSpPr>
            <a:spLocks noChangeArrowheads="1"/>
          </p:cNvSpPr>
          <p:nvPr/>
        </p:nvSpPr>
        <p:spPr bwMode="auto">
          <a:xfrm>
            <a:off x="6594475" y="3894683"/>
            <a:ext cx="59792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revient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tableau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cliquant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le bouton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retour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6196015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5736" y="6503990"/>
            <a:ext cx="4464496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CARACTÉRISTIQUES D’UNE RECOMMANDATION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FORMULER UNE RECOMMANDATION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Freeform 6"/>
          <p:cNvSpPr>
            <a:spLocks/>
          </p:cNvSpPr>
          <p:nvPr/>
        </p:nvSpPr>
        <p:spPr bwMode="auto">
          <a:xfrm>
            <a:off x="2119313" y="2752725"/>
            <a:ext cx="1498600" cy="584200"/>
          </a:xfrm>
          <a:custGeom>
            <a:avLst/>
            <a:gdLst>
              <a:gd name="T0" fmla="*/ 944 w 944"/>
              <a:gd name="T1" fmla="*/ 184 h 368"/>
              <a:gd name="T2" fmla="*/ 942 w 944"/>
              <a:gd name="T3" fmla="*/ 202 h 368"/>
              <a:gd name="T4" fmla="*/ 924 w 944"/>
              <a:gd name="T5" fmla="*/ 238 h 368"/>
              <a:gd name="T6" fmla="*/ 888 w 944"/>
              <a:gd name="T7" fmla="*/ 272 h 368"/>
              <a:gd name="T8" fmla="*/ 836 w 944"/>
              <a:gd name="T9" fmla="*/ 300 h 368"/>
              <a:gd name="T10" fmla="*/ 772 w 944"/>
              <a:gd name="T11" fmla="*/ 326 h 368"/>
              <a:gd name="T12" fmla="*/ 698 w 944"/>
              <a:gd name="T13" fmla="*/ 346 h 368"/>
              <a:gd name="T14" fmla="*/ 612 w 944"/>
              <a:gd name="T15" fmla="*/ 360 h 368"/>
              <a:gd name="T16" fmla="*/ 520 w 944"/>
              <a:gd name="T17" fmla="*/ 366 h 368"/>
              <a:gd name="T18" fmla="*/ 472 w 944"/>
              <a:gd name="T19" fmla="*/ 368 h 368"/>
              <a:gd name="T20" fmla="*/ 376 w 944"/>
              <a:gd name="T21" fmla="*/ 364 h 368"/>
              <a:gd name="T22" fmla="*/ 288 w 944"/>
              <a:gd name="T23" fmla="*/ 352 h 368"/>
              <a:gd name="T24" fmla="*/ 208 w 944"/>
              <a:gd name="T25" fmla="*/ 336 h 368"/>
              <a:gd name="T26" fmla="*/ 138 w 944"/>
              <a:gd name="T27" fmla="*/ 314 h 368"/>
              <a:gd name="T28" fmla="*/ 80 w 944"/>
              <a:gd name="T29" fmla="*/ 286 h 368"/>
              <a:gd name="T30" fmla="*/ 36 w 944"/>
              <a:gd name="T31" fmla="*/ 256 h 368"/>
              <a:gd name="T32" fmla="*/ 8 w 944"/>
              <a:gd name="T33" fmla="*/ 220 h 368"/>
              <a:gd name="T34" fmla="*/ 0 w 944"/>
              <a:gd name="T35" fmla="*/ 192 h 368"/>
              <a:gd name="T36" fmla="*/ 0 w 944"/>
              <a:gd name="T37" fmla="*/ 184 h 368"/>
              <a:gd name="T38" fmla="*/ 2 w 944"/>
              <a:gd name="T39" fmla="*/ 164 h 368"/>
              <a:gd name="T40" fmla="*/ 20 w 944"/>
              <a:gd name="T41" fmla="*/ 128 h 368"/>
              <a:gd name="T42" fmla="*/ 56 w 944"/>
              <a:gd name="T43" fmla="*/ 96 h 368"/>
              <a:gd name="T44" fmla="*/ 108 w 944"/>
              <a:gd name="T45" fmla="*/ 66 h 368"/>
              <a:gd name="T46" fmla="*/ 172 w 944"/>
              <a:gd name="T47" fmla="*/ 42 h 368"/>
              <a:gd name="T48" fmla="*/ 246 w 944"/>
              <a:gd name="T49" fmla="*/ 22 h 368"/>
              <a:gd name="T50" fmla="*/ 332 w 944"/>
              <a:gd name="T51" fmla="*/ 8 h 368"/>
              <a:gd name="T52" fmla="*/ 424 w 944"/>
              <a:gd name="T53" fmla="*/ 0 h 368"/>
              <a:gd name="T54" fmla="*/ 472 w 944"/>
              <a:gd name="T55" fmla="*/ 0 h 368"/>
              <a:gd name="T56" fmla="*/ 568 w 944"/>
              <a:gd name="T57" fmla="*/ 4 h 368"/>
              <a:gd name="T58" fmla="*/ 656 w 944"/>
              <a:gd name="T59" fmla="*/ 14 h 368"/>
              <a:gd name="T60" fmla="*/ 736 w 944"/>
              <a:gd name="T61" fmla="*/ 30 h 368"/>
              <a:gd name="T62" fmla="*/ 806 w 944"/>
              <a:gd name="T63" fmla="*/ 54 h 368"/>
              <a:gd name="T64" fmla="*/ 864 w 944"/>
              <a:gd name="T65" fmla="*/ 80 h 368"/>
              <a:gd name="T66" fmla="*/ 908 w 944"/>
              <a:gd name="T67" fmla="*/ 112 h 368"/>
              <a:gd name="T68" fmla="*/ 936 w 944"/>
              <a:gd name="T69" fmla="*/ 146 h 368"/>
              <a:gd name="T70" fmla="*/ 944 w 944"/>
              <a:gd name="T71" fmla="*/ 17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368">
                <a:moveTo>
                  <a:pt x="944" y="184"/>
                </a:moveTo>
                <a:lnTo>
                  <a:pt x="944" y="184"/>
                </a:lnTo>
                <a:lnTo>
                  <a:pt x="944" y="192"/>
                </a:lnTo>
                <a:lnTo>
                  <a:pt x="942" y="202"/>
                </a:lnTo>
                <a:lnTo>
                  <a:pt x="936" y="220"/>
                </a:lnTo>
                <a:lnTo>
                  <a:pt x="924" y="238"/>
                </a:lnTo>
                <a:lnTo>
                  <a:pt x="908" y="256"/>
                </a:lnTo>
                <a:lnTo>
                  <a:pt x="888" y="272"/>
                </a:lnTo>
                <a:lnTo>
                  <a:pt x="864" y="286"/>
                </a:lnTo>
                <a:lnTo>
                  <a:pt x="836" y="300"/>
                </a:lnTo>
                <a:lnTo>
                  <a:pt x="806" y="314"/>
                </a:lnTo>
                <a:lnTo>
                  <a:pt x="772" y="326"/>
                </a:lnTo>
                <a:lnTo>
                  <a:pt x="736" y="336"/>
                </a:lnTo>
                <a:lnTo>
                  <a:pt x="698" y="346"/>
                </a:lnTo>
                <a:lnTo>
                  <a:pt x="656" y="352"/>
                </a:lnTo>
                <a:lnTo>
                  <a:pt x="612" y="360"/>
                </a:lnTo>
                <a:lnTo>
                  <a:pt x="568" y="364"/>
                </a:lnTo>
                <a:lnTo>
                  <a:pt x="520" y="366"/>
                </a:lnTo>
                <a:lnTo>
                  <a:pt x="472" y="368"/>
                </a:lnTo>
                <a:lnTo>
                  <a:pt x="472" y="368"/>
                </a:lnTo>
                <a:lnTo>
                  <a:pt x="424" y="366"/>
                </a:lnTo>
                <a:lnTo>
                  <a:pt x="376" y="364"/>
                </a:lnTo>
                <a:lnTo>
                  <a:pt x="332" y="360"/>
                </a:lnTo>
                <a:lnTo>
                  <a:pt x="288" y="352"/>
                </a:lnTo>
                <a:lnTo>
                  <a:pt x="246" y="346"/>
                </a:lnTo>
                <a:lnTo>
                  <a:pt x="208" y="336"/>
                </a:lnTo>
                <a:lnTo>
                  <a:pt x="172" y="326"/>
                </a:lnTo>
                <a:lnTo>
                  <a:pt x="138" y="314"/>
                </a:lnTo>
                <a:lnTo>
                  <a:pt x="108" y="300"/>
                </a:lnTo>
                <a:lnTo>
                  <a:pt x="80" y="286"/>
                </a:lnTo>
                <a:lnTo>
                  <a:pt x="56" y="272"/>
                </a:lnTo>
                <a:lnTo>
                  <a:pt x="36" y="256"/>
                </a:lnTo>
                <a:lnTo>
                  <a:pt x="20" y="238"/>
                </a:lnTo>
                <a:lnTo>
                  <a:pt x="8" y="220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8" y="146"/>
                </a:lnTo>
                <a:lnTo>
                  <a:pt x="20" y="128"/>
                </a:lnTo>
                <a:lnTo>
                  <a:pt x="36" y="112"/>
                </a:lnTo>
                <a:lnTo>
                  <a:pt x="56" y="96"/>
                </a:lnTo>
                <a:lnTo>
                  <a:pt x="80" y="80"/>
                </a:lnTo>
                <a:lnTo>
                  <a:pt x="108" y="66"/>
                </a:lnTo>
                <a:lnTo>
                  <a:pt x="138" y="54"/>
                </a:lnTo>
                <a:lnTo>
                  <a:pt x="172" y="42"/>
                </a:lnTo>
                <a:lnTo>
                  <a:pt x="208" y="30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0"/>
                </a:lnTo>
                <a:lnTo>
                  <a:pt x="772" y="42"/>
                </a:lnTo>
                <a:lnTo>
                  <a:pt x="806" y="54"/>
                </a:lnTo>
                <a:lnTo>
                  <a:pt x="836" y="66"/>
                </a:lnTo>
                <a:lnTo>
                  <a:pt x="864" y="80"/>
                </a:lnTo>
                <a:lnTo>
                  <a:pt x="888" y="96"/>
                </a:lnTo>
                <a:lnTo>
                  <a:pt x="908" y="112"/>
                </a:lnTo>
                <a:lnTo>
                  <a:pt x="924" y="128"/>
                </a:lnTo>
                <a:lnTo>
                  <a:pt x="936" y="146"/>
                </a:lnTo>
                <a:lnTo>
                  <a:pt x="942" y="164"/>
                </a:lnTo>
                <a:lnTo>
                  <a:pt x="944" y="174"/>
                </a:lnTo>
                <a:lnTo>
                  <a:pt x="944" y="184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119313" y="2752725"/>
            <a:ext cx="1498600" cy="584200"/>
          </a:xfrm>
          <a:custGeom>
            <a:avLst/>
            <a:gdLst>
              <a:gd name="T0" fmla="*/ 944 w 944"/>
              <a:gd name="T1" fmla="*/ 184 h 368"/>
              <a:gd name="T2" fmla="*/ 942 w 944"/>
              <a:gd name="T3" fmla="*/ 202 h 368"/>
              <a:gd name="T4" fmla="*/ 924 w 944"/>
              <a:gd name="T5" fmla="*/ 238 h 368"/>
              <a:gd name="T6" fmla="*/ 888 w 944"/>
              <a:gd name="T7" fmla="*/ 272 h 368"/>
              <a:gd name="T8" fmla="*/ 836 w 944"/>
              <a:gd name="T9" fmla="*/ 300 h 368"/>
              <a:gd name="T10" fmla="*/ 772 w 944"/>
              <a:gd name="T11" fmla="*/ 326 h 368"/>
              <a:gd name="T12" fmla="*/ 698 w 944"/>
              <a:gd name="T13" fmla="*/ 346 h 368"/>
              <a:gd name="T14" fmla="*/ 612 w 944"/>
              <a:gd name="T15" fmla="*/ 360 h 368"/>
              <a:gd name="T16" fmla="*/ 520 w 944"/>
              <a:gd name="T17" fmla="*/ 366 h 368"/>
              <a:gd name="T18" fmla="*/ 472 w 944"/>
              <a:gd name="T19" fmla="*/ 368 h 368"/>
              <a:gd name="T20" fmla="*/ 376 w 944"/>
              <a:gd name="T21" fmla="*/ 364 h 368"/>
              <a:gd name="T22" fmla="*/ 288 w 944"/>
              <a:gd name="T23" fmla="*/ 352 h 368"/>
              <a:gd name="T24" fmla="*/ 208 w 944"/>
              <a:gd name="T25" fmla="*/ 336 h 368"/>
              <a:gd name="T26" fmla="*/ 138 w 944"/>
              <a:gd name="T27" fmla="*/ 314 h 368"/>
              <a:gd name="T28" fmla="*/ 80 w 944"/>
              <a:gd name="T29" fmla="*/ 286 h 368"/>
              <a:gd name="T30" fmla="*/ 36 w 944"/>
              <a:gd name="T31" fmla="*/ 256 h 368"/>
              <a:gd name="T32" fmla="*/ 8 w 944"/>
              <a:gd name="T33" fmla="*/ 220 h 368"/>
              <a:gd name="T34" fmla="*/ 0 w 944"/>
              <a:gd name="T35" fmla="*/ 192 h 368"/>
              <a:gd name="T36" fmla="*/ 0 w 944"/>
              <a:gd name="T37" fmla="*/ 184 h 368"/>
              <a:gd name="T38" fmla="*/ 2 w 944"/>
              <a:gd name="T39" fmla="*/ 164 h 368"/>
              <a:gd name="T40" fmla="*/ 20 w 944"/>
              <a:gd name="T41" fmla="*/ 128 h 368"/>
              <a:gd name="T42" fmla="*/ 56 w 944"/>
              <a:gd name="T43" fmla="*/ 96 h 368"/>
              <a:gd name="T44" fmla="*/ 108 w 944"/>
              <a:gd name="T45" fmla="*/ 66 h 368"/>
              <a:gd name="T46" fmla="*/ 172 w 944"/>
              <a:gd name="T47" fmla="*/ 42 h 368"/>
              <a:gd name="T48" fmla="*/ 246 w 944"/>
              <a:gd name="T49" fmla="*/ 22 h 368"/>
              <a:gd name="T50" fmla="*/ 332 w 944"/>
              <a:gd name="T51" fmla="*/ 8 h 368"/>
              <a:gd name="T52" fmla="*/ 424 w 944"/>
              <a:gd name="T53" fmla="*/ 0 h 368"/>
              <a:gd name="T54" fmla="*/ 472 w 944"/>
              <a:gd name="T55" fmla="*/ 0 h 368"/>
              <a:gd name="T56" fmla="*/ 568 w 944"/>
              <a:gd name="T57" fmla="*/ 4 h 368"/>
              <a:gd name="T58" fmla="*/ 656 w 944"/>
              <a:gd name="T59" fmla="*/ 14 h 368"/>
              <a:gd name="T60" fmla="*/ 736 w 944"/>
              <a:gd name="T61" fmla="*/ 30 h 368"/>
              <a:gd name="T62" fmla="*/ 806 w 944"/>
              <a:gd name="T63" fmla="*/ 54 h 368"/>
              <a:gd name="T64" fmla="*/ 864 w 944"/>
              <a:gd name="T65" fmla="*/ 80 h 368"/>
              <a:gd name="T66" fmla="*/ 908 w 944"/>
              <a:gd name="T67" fmla="*/ 112 h 368"/>
              <a:gd name="T68" fmla="*/ 936 w 944"/>
              <a:gd name="T69" fmla="*/ 146 h 368"/>
              <a:gd name="T70" fmla="*/ 944 w 944"/>
              <a:gd name="T71" fmla="*/ 17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368">
                <a:moveTo>
                  <a:pt x="944" y="184"/>
                </a:moveTo>
                <a:lnTo>
                  <a:pt x="944" y="184"/>
                </a:lnTo>
                <a:lnTo>
                  <a:pt x="944" y="192"/>
                </a:lnTo>
                <a:lnTo>
                  <a:pt x="942" y="202"/>
                </a:lnTo>
                <a:lnTo>
                  <a:pt x="936" y="220"/>
                </a:lnTo>
                <a:lnTo>
                  <a:pt x="924" y="238"/>
                </a:lnTo>
                <a:lnTo>
                  <a:pt x="908" y="256"/>
                </a:lnTo>
                <a:lnTo>
                  <a:pt x="888" y="272"/>
                </a:lnTo>
                <a:lnTo>
                  <a:pt x="864" y="286"/>
                </a:lnTo>
                <a:lnTo>
                  <a:pt x="836" y="300"/>
                </a:lnTo>
                <a:lnTo>
                  <a:pt x="806" y="314"/>
                </a:lnTo>
                <a:lnTo>
                  <a:pt x="772" y="326"/>
                </a:lnTo>
                <a:lnTo>
                  <a:pt x="736" y="336"/>
                </a:lnTo>
                <a:lnTo>
                  <a:pt x="698" y="346"/>
                </a:lnTo>
                <a:lnTo>
                  <a:pt x="656" y="352"/>
                </a:lnTo>
                <a:lnTo>
                  <a:pt x="612" y="360"/>
                </a:lnTo>
                <a:lnTo>
                  <a:pt x="568" y="364"/>
                </a:lnTo>
                <a:lnTo>
                  <a:pt x="520" y="366"/>
                </a:lnTo>
                <a:lnTo>
                  <a:pt x="472" y="368"/>
                </a:lnTo>
                <a:lnTo>
                  <a:pt x="472" y="368"/>
                </a:lnTo>
                <a:lnTo>
                  <a:pt x="424" y="366"/>
                </a:lnTo>
                <a:lnTo>
                  <a:pt x="376" y="364"/>
                </a:lnTo>
                <a:lnTo>
                  <a:pt x="332" y="360"/>
                </a:lnTo>
                <a:lnTo>
                  <a:pt x="288" y="352"/>
                </a:lnTo>
                <a:lnTo>
                  <a:pt x="246" y="346"/>
                </a:lnTo>
                <a:lnTo>
                  <a:pt x="208" y="336"/>
                </a:lnTo>
                <a:lnTo>
                  <a:pt x="172" y="326"/>
                </a:lnTo>
                <a:lnTo>
                  <a:pt x="138" y="314"/>
                </a:lnTo>
                <a:lnTo>
                  <a:pt x="108" y="300"/>
                </a:lnTo>
                <a:lnTo>
                  <a:pt x="80" y="286"/>
                </a:lnTo>
                <a:lnTo>
                  <a:pt x="56" y="272"/>
                </a:lnTo>
                <a:lnTo>
                  <a:pt x="36" y="256"/>
                </a:lnTo>
                <a:lnTo>
                  <a:pt x="20" y="238"/>
                </a:lnTo>
                <a:lnTo>
                  <a:pt x="8" y="220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8" y="146"/>
                </a:lnTo>
                <a:lnTo>
                  <a:pt x="20" y="128"/>
                </a:lnTo>
                <a:lnTo>
                  <a:pt x="36" y="112"/>
                </a:lnTo>
                <a:lnTo>
                  <a:pt x="56" y="96"/>
                </a:lnTo>
                <a:lnTo>
                  <a:pt x="80" y="80"/>
                </a:lnTo>
                <a:lnTo>
                  <a:pt x="108" y="66"/>
                </a:lnTo>
                <a:lnTo>
                  <a:pt x="138" y="54"/>
                </a:lnTo>
                <a:lnTo>
                  <a:pt x="172" y="42"/>
                </a:lnTo>
                <a:lnTo>
                  <a:pt x="208" y="30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0"/>
                </a:lnTo>
                <a:lnTo>
                  <a:pt x="772" y="42"/>
                </a:lnTo>
                <a:lnTo>
                  <a:pt x="806" y="54"/>
                </a:lnTo>
                <a:lnTo>
                  <a:pt x="836" y="66"/>
                </a:lnTo>
                <a:lnTo>
                  <a:pt x="864" y="80"/>
                </a:lnTo>
                <a:lnTo>
                  <a:pt x="888" y="96"/>
                </a:lnTo>
                <a:lnTo>
                  <a:pt x="908" y="112"/>
                </a:lnTo>
                <a:lnTo>
                  <a:pt x="924" y="128"/>
                </a:lnTo>
                <a:lnTo>
                  <a:pt x="936" y="146"/>
                </a:lnTo>
                <a:lnTo>
                  <a:pt x="942" y="164"/>
                </a:lnTo>
                <a:lnTo>
                  <a:pt x="944" y="174"/>
                </a:lnTo>
                <a:lnTo>
                  <a:pt x="944" y="1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119313" y="2752725"/>
            <a:ext cx="1498600" cy="584200"/>
          </a:xfrm>
          <a:custGeom>
            <a:avLst/>
            <a:gdLst>
              <a:gd name="T0" fmla="*/ 944 w 944"/>
              <a:gd name="T1" fmla="*/ 184 h 368"/>
              <a:gd name="T2" fmla="*/ 942 w 944"/>
              <a:gd name="T3" fmla="*/ 202 h 368"/>
              <a:gd name="T4" fmla="*/ 924 w 944"/>
              <a:gd name="T5" fmla="*/ 238 h 368"/>
              <a:gd name="T6" fmla="*/ 888 w 944"/>
              <a:gd name="T7" fmla="*/ 272 h 368"/>
              <a:gd name="T8" fmla="*/ 836 w 944"/>
              <a:gd name="T9" fmla="*/ 300 h 368"/>
              <a:gd name="T10" fmla="*/ 772 w 944"/>
              <a:gd name="T11" fmla="*/ 326 h 368"/>
              <a:gd name="T12" fmla="*/ 698 w 944"/>
              <a:gd name="T13" fmla="*/ 346 h 368"/>
              <a:gd name="T14" fmla="*/ 612 w 944"/>
              <a:gd name="T15" fmla="*/ 360 h 368"/>
              <a:gd name="T16" fmla="*/ 520 w 944"/>
              <a:gd name="T17" fmla="*/ 366 h 368"/>
              <a:gd name="T18" fmla="*/ 472 w 944"/>
              <a:gd name="T19" fmla="*/ 368 h 368"/>
              <a:gd name="T20" fmla="*/ 376 w 944"/>
              <a:gd name="T21" fmla="*/ 364 h 368"/>
              <a:gd name="T22" fmla="*/ 288 w 944"/>
              <a:gd name="T23" fmla="*/ 352 h 368"/>
              <a:gd name="T24" fmla="*/ 208 w 944"/>
              <a:gd name="T25" fmla="*/ 336 h 368"/>
              <a:gd name="T26" fmla="*/ 138 w 944"/>
              <a:gd name="T27" fmla="*/ 314 h 368"/>
              <a:gd name="T28" fmla="*/ 80 w 944"/>
              <a:gd name="T29" fmla="*/ 286 h 368"/>
              <a:gd name="T30" fmla="*/ 36 w 944"/>
              <a:gd name="T31" fmla="*/ 256 h 368"/>
              <a:gd name="T32" fmla="*/ 8 w 944"/>
              <a:gd name="T33" fmla="*/ 220 h 368"/>
              <a:gd name="T34" fmla="*/ 0 w 944"/>
              <a:gd name="T35" fmla="*/ 192 h 368"/>
              <a:gd name="T36" fmla="*/ 0 w 944"/>
              <a:gd name="T37" fmla="*/ 184 h 368"/>
              <a:gd name="T38" fmla="*/ 2 w 944"/>
              <a:gd name="T39" fmla="*/ 164 h 368"/>
              <a:gd name="T40" fmla="*/ 20 w 944"/>
              <a:gd name="T41" fmla="*/ 128 h 368"/>
              <a:gd name="T42" fmla="*/ 56 w 944"/>
              <a:gd name="T43" fmla="*/ 96 h 368"/>
              <a:gd name="T44" fmla="*/ 108 w 944"/>
              <a:gd name="T45" fmla="*/ 66 h 368"/>
              <a:gd name="T46" fmla="*/ 172 w 944"/>
              <a:gd name="T47" fmla="*/ 42 h 368"/>
              <a:gd name="T48" fmla="*/ 246 w 944"/>
              <a:gd name="T49" fmla="*/ 22 h 368"/>
              <a:gd name="T50" fmla="*/ 332 w 944"/>
              <a:gd name="T51" fmla="*/ 8 h 368"/>
              <a:gd name="T52" fmla="*/ 424 w 944"/>
              <a:gd name="T53" fmla="*/ 0 h 368"/>
              <a:gd name="T54" fmla="*/ 472 w 944"/>
              <a:gd name="T55" fmla="*/ 0 h 368"/>
              <a:gd name="T56" fmla="*/ 568 w 944"/>
              <a:gd name="T57" fmla="*/ 4 h 368"/>
              <a:gd name="T58" fmla="*/ 656 w 944"/>
              <a:gd name="T59" fmla="*/ 14 h 368"/>
              <a:gd name="T60" fmla="*/ 736 w 944"/>
              <a:gd name="T61" fmla="*/ 30 h 368"/>
              <a:gd name="T62" fmla="*/ 806 w 944"/>
              <a:gd name="T63" fmla="*/ 54 h 368"/>
              <a:gd name="T64" fmla="*/ 864 w 944"/>
              <a:gd name="T65" fmla="*/ 80 h 368"/>
              <a:gd name="T66" fmla="*/ 908 w 944"/>
              <a:gd name="T67" fmla="*/ 112 h 368"/>
              <a:gd name="T68" fmla="*/ 936 w 944"/>
              <a:gd name="T69" fmla="*/ 146 h 368"/>
              <a:gd name="T70" fmla="*/ 944 w 944"/>
              <a:gd name="T71" fmla="*/ 174 h 368"/>
              <a:gd name="T72" fmla="*/ 944 w 944"/>
              <a:gd name="T73" fmla="*/ 18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4" h="368">
                <a:moveTo>
                  <a:pt x="944" y="184"/>
                </a:moveTo>
                <a:lnTo>
                  <a:pt x="944" y="184"/>
                </a:lnTo>
                <a:lnTo>
                  <a:pt x="944" y="192"/>
                </a:lnTo>
                <a:lnTo>
                  <a:pt x="942" y="202"/>
                </a:lnTo>
                <a:lnTo>
                  <a:pt x="936" y="220"/>
                </a:lnTo>
                <a:lnTo>
                  <a:pt x="924" y="238"/>
                </a:lnTo>
                <a:lnTo>
                  <a:pt x="908" y="256"/>
                </a:lnTo>
                <a:lnTo>
                  <a:pt x="888" y="272"/>
                </a:lnTo>
                <a:lnTo>
                  <a:pt x="864" y="286"/>
                </a:lnTo>
                <a:lnTo>
                  <a:pt x="836" y="300"/>
                </a:lnTo>
                <a:lnTo>
                  <a:pt x="806" y="314"/>
                </a:lnTo>
                <a:lnTo>
                  <a:pt x="772" y="326"/>
                </a:lnTo>
                <a:lnTo>
                  <a:pt x="736" y="336"/>
                </a:lnTo>
                <a:lnTo>
                  <a:pt x="698" y="346"/>
                </a:lnTo>
                <a:lnTo>
                  <a:pt x="656" y="352"/>
                </a:lnTo>
                <a:lnTo>
                  <a:pt x="612" y="360"/>
                </a:lnTo>
                <a:lnTo>
                  <a:pt x="568" y="364"/>
                </a:lnTo>
                <a:lnTo>
                  <a:pt x="520" y="366"/>
                </a:lnTo>
                <a:lnTo>
                  <a:pt x="472" y="368"/>
                </a:lnTo>
                <a:lnTo>
                  <a:pt x="472" y="368"/>
                </a:lnTo>
                <a:lnTo>
                  <a:pt x="424" y="366"/>
                </a:lnTo>
                <a:lnTo>
                  <a:pt x="376" y="364"/>
                </a:lnTo>
                <a:lnTo>
                  <a:pt x="332" y="360"/>
                </a:lnTo>
                <a:lnTo>
                  <a:pt x="288" y="352"/>
                </a:lnTo>
                <a:lnTo>
                  <a:pt x="246" y="346"/>
                </a:lnTo>
                <a:lnTo>
                  <a:pt x="208" y="336"/>
                </a:lnTo>
                <a:lnTo>
                  <a:pt x="172" y="326"/>
                </a:lnTo>
                <a:lnTo>
                  <a:pt x="138" y="314"/>
                </a:lnTo>
                <a:lnTo>
                  <a:pt x="108" y="300"/>
                </a:lnTo>
                <a:lnTo>
                  <a:pt x="80" y="286"/>
                </a:lnTo>
                <a:lnTo>
                  <a:pt x="56" y="272"/>
                </a:lnTo>
                <a:lnTo>
                  <a:pt x="36" y="256"/>
                </a:lnTo>
                <a:lnTo>
                  <a:pt x="20" y="238"/>
                </a:lnTo>
                <a:lnTo>
                  <a:pt x="8" y="220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8" y="146"/>
                </a:lnTo>
                <a:lnTo>
                  <a:pt x="20" y="128"/>
                </a:lnTo>
                <a:lnTo>
                  <a:pt x="36" y="112"/>
                </a:lnTo>
                <a:lnTo>
                  <a:pt x="56" y="96"/>
                </a:lnTo>
                <a:lnTo>
                  <a:pt x="80" y="80"/>
                </a:lnTo>
                <a:lnTo>
                  <a:pt x="108" y="66"/>
                </a:lnTo>
                <a:lnTo>
                  <a:pt x="138" y="54"/>
                </a:lnTo>
                <a:lnTo>
                  <a:pt x="172" y="42"/>
                </a:lnTo>
                <a:lnTo>
                  <a:pt x="208" y="30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0"/>
                </a:lnTo>
                <a:lnTo>
                  <a:pt x="772" y="42"/>
                </a:lnTo>
                <a:lnTo>
                  <a:pt x="806" y="54"/>
                </a:lnTo>
                <a:lnTo>
                  <a:pt x="836" y="66"/>
                </a:lnTo>
                <a:lnTo>
                  <a:pt x="864" y="80"/>
                </a:lnTo>
                <a:lnTo>
                  <a:pt x="888" y="96"/>
                </a:lnTo>
                <a:lnTo>
                  <a:pt x="908" y="112"/>
                </a:lnTo>
                <a:lnTo>
                  <a:pt x="924" y="128"/>
                </a:lnTo>
                <a:lnTo>
                  <a:pt x="936" y="146"/>
                </a:lnTo>
                <a:lnTo>
                  <a:pt x="942" y="164"/>
                </a:lnTo>
                <a:lnTo>
                  <a:pt x="944" y="174"/>
                </a:lnTo>
                <a:lnTo>
                  <a:pt x="944" y="184"/>
                </a:lnTo>
                <a:lnTo>
                  <a:pt x="944" y="18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5132388" y="2752725"/>
            <a:ext cx="1743075" cy="584200"/>
          </a:xfrm>
          <a:custGeom>
            <a:avLst/>
            <a:gdLst>
              <a:gd name="T0" fmla="*/ 1098 w 1098"/>
              <a:gd name="T1" fmla="*/ 184 h 368"/>
              <a:gd name="T2" fmla="*/ 1094 w 1098"/>
              <a:gd name="T3" fmla="*/ 202 h 368"/>
              <a:gd name="T4" fmla="*/ 1086 w 1098"/>
              <a:gd name="T5" fmla="*/ 220 h 368"/>
              <a:gd name="T6" fmla="*/ 1054 w 1098"/>
              <a:gd name="T7" fmla="*/ 256 h 368"/>
              <a:gd name="T8" fmla="*/ 1004 w 1098"/>
              <a:gd name="T9" fmla="*/ 286 h 368"/>
              <a:gd name="T10" fmla="*/ 936 w 1098"/>
              <a:gd name="T11" fmla="*/ 314 h 368"/>
              <a:gd name="T12" fmla="*/ 856 w 1098"/>
              <a:gd name="T13" fmla="*/ 336 h 368"/>
              <a:gd name="T14" fmla="*/ 762 w 1098"/>
              <a:gd name="T15" fmla="*/ 352 h 368"/>
              <a:gd name="T16" fmla="*/ 658 w 1098"/>
              <a:gd name="T17" fmla="*/ 364 h 368"/>
              <a:gd name="T18" fmla="*/ 548 w 1098"/>
              <a:gd name="T19" fmla="*/ 368 h 368"/>
              <a:gd name="T20" fmla="*/ 492 w 1098"/>
              <a:gd name="T21" fmla="*/ 366 h 368"/>
              <a:gd name="T22" fmla="*/ 386 w 1098"/>
              <a:gd name="T23" fmla="*/ 360 h 368"/>
              <a:gd name="T24" fmla="*/ 286 w 1098"/>
              <a:gd name="T25" fmla="*/ 346 h 368"/>
              <a:gd name="T26" fmla="*/ 200 w 1098"/>
              <a:gd name="T27" fmla="*/ 326 h 368"/>
              <a:gd name="T28" fmla="*/ 126 w 1098"/>
              <a:gd name="T29" fmla="*/ 300 h 368"/>
              <a:gd name="T30" fmla="*/ 66 w 1098"/>
              <a:gd name="T31" fmla="*/ 272 h 368"/>
              <a:gd name="T32" fmla="*/ 24 w 1098"/>
              <a:gd name="T33" fmla="*/ 238 h 368"/>
              <a:gd name="T34" fmla="*/ 6 w 1098"/>
              <a:gd name="T35" fmla="*/ 212 h 368"/>
              <a:gd name="T36" fmla="*/ 0 w 1098"/>
              <a:gd name="T37" fmla="*/ 192 h 368"/>
              <a:gd name="T38" fmla="*/ 0 w 1098"/>
              <a:gd name="T39" fmla="*/ 184 h 368"/>
              <a:gd name="T40" fmla="*/ 2 w 1098"/>
              <a:gd name="T41" fmla="*/ 164 h 368"/>
              <a:gd name="T42" fmla="*/ 10 w 1098"/>
              <a:gd name="T43" fmla="*/ 146 h 368"/>
              <a:gd name="T44" fmla="*/ 42 w 1098"/>
              <a:gd name="T45" fmla="*/ 112 h 368"/>
              <a:gd name="T46" fmla="*/ 94 w 1098"/>
              <a:gd name="T47" fmla="*/ 80 h 368"/>
              <a:gd name="T48" fmla="*/ 160 w 1098"/>
              <a:gd name="T49" fmla="*/ 54 h 368"/>
              <a:gd name="T50" fmla="*/ 242 w 1098"/>
              <a:gd name="T51" fmla="*/ 30 h 368"/>
              <a:gd name="T52" fmla="*/ 334 w 1098"/>
              <a:gd name="T53" fmla="*/ 14 h 368"/>
              <a:gd name="T54" fmla="*/ 438 w 1098"/>
              <a:gd name="T55" fmla="*/ 4 h 368"/>
              <a:gd name="T56" fmla="*/ 548 w 1098"/>
              <a:gd name="T57" fmla="*/ 0 h 368"/>
              <a:gd name="T58" fmla="*/ 604 w 1098"/>
              <a:gd name="T59" fmla="*/ 0 h 368"/>
              <a:gd name="T60" fmla="*/ 712 w 1098"/>
              <a:gd name="T61" fmla="*/ 8 h 368"/>
              <a:gd name="T62" fmla="*/ 810 w 1098"/>
              <a:gd name="T63" fmla="*/ 22 h 368"/>
              <a:gd name="T64" fmla="*/ 898 w 1098"/>
              <a:gd name="T65" fmla="*/ 42 h 368"/>
              <a:gd name="T66" fmla="*/ 972 w 1098"/>
              <a:gd name="T67" fmla="*/ 66 h 368"/>
              <a:gd name="T68" fmla="*/ 1030 w 1098"/>
              <a:gd name="T69" fmla="*/ 96 h 368"/>
              <a:gd name="T70" fmla="*/ 1072 w 1098"/>
              <a:gd name="T71" fmla="*/ 128 h 368"/>
              <a:gd name="T72" fmla="*/ 1090 w 1098"/>
              <a:gd name="T73" fmla="*/ 156 h 368"/>
              <a:gd name="T74" fmla="*/ 1096 w 1098"/>
              <a:gd name="T75" fmla="*/ 17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98" h="368">
                <a:moveTo>
                  <a:pt x="1098" y="184"/>
                </a:moveTo>
                <a:lnTo>
                  <a:pt x="1098" y="184"/>
                </a:lnTo>
                <a:lnTo>
                  <a:pt x="1096" y="192"/>
                </a:lnTo>
                <a:lnTo>
                  <a:pt x="1094" y="202"/>
                </a:lnTo>
                <a:lnTo>
                  <a:pt x="1090" y="212"/>
                </a:lnTo>
                <a:lnTo>
                  <a:pt x="1086" y="220"/>
                </a:lnTo>
                <a:lnTo>
                  <a:pt x="1072" y="238"/>
                </a:lnTo>
                <a:lnTo>
                  <a:pt x="1054" y="256"/>
                </a:lnTo>
                <a:lnTo>
                  <a:pt x="1030" y="272"/>
                </a:lnTo>
                <a:lnTo>
                  <a:pt x="1004" y="286"/>
                </a:lnTo>
                <a:lnTo>
                  <a:pt x="972" y="300"/>
                </a:lnTo>
                <a:lnTo>
                  <a:pt x="936" y="314"/>
                </a:lnTo>
                <a:lnTo>
                  <a:pt x="898" y="326"/>
                </a:lnTo>
                <a:lnTo>
                  <a:pt x="856" y="336"/>
                </a:lnTo>
                <a:lnTo>
                  <a:pt x="810" y="346"/>
                </a:lnTo>
                <a:lnTo>
                  <a:pt x="762" y="352"/>
                </a:lnTo>
                <a:lnTo>
                  <a:pt x="712" y="360"/>
                </a:lnTo>
                <a:lnTo>
                  <a:pt x="658" y="364"/>
                </a:lnTo>
                <a:lnTo>
                  <a:pt x="604" y="366"/>
                </a:lnTo>
                <a:lnTo>
                  <a:pt x="548" y="368"/>
                </a:lnTo>
                <a:lnTo>
                  <a:pt x="548" y="368"/>
                </a:lnTo>
                <a:lnTo>
                  <a:pt x="492" y="366"/>
                </a:lnTo>
                <a:lnTo>
                  <a:pt x="438" y="364"/>
                </a:lnTo>
                <a:lnTo>
                  <a:pt x="386" y="360"/>
                </a:lnTo>
                <a:lnTo>
                  <a:pt x="334" y="352"/>
                </a:lnTo>
                <a:lnTo>
                  <a:pt x="286" y="346"/>
                </a:lnTo>
                <a:lnTo>
                  <a:pt x="242" y="336"/>
                </a:lnTo>
                <a:lnTo>
                  <a:pt x="200" y="326"/>
                </a:lnTo>
                <a:lnTo>
                  <a:pt x="160" y="314"/>
                </a:lnTo>
                <a:lnTo>
                  <a:pt x="126" y="300"/>
                </a:lnTo>
                <a:lnTo>
                  <a:pt x="94" y="286"/>
                </a:lnTo>
                <a:lnTo>
                  <a:pt x="66" y="272"/>
                </a:lnTo>
                <a:lnTo>
                  <a:pt x="42" y="256"/>
                </a:lnTo>
                <a:lnTo>
                  <a:pt x="24" y="238"/>
                </a:lnTo>
                <a:lnTo>
                  <a:pt x="10" y="220"/>
                </a:lnTo>
                <a:lnTo>
                  <a:pt x="6" y="212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6" y="156"/>
                </a:lnTo>
                <a:lnTo>
                  <a:pt x="10" y="146"/>
                </a:lnTo>
                <a:lnTo>
                  <a:pt x="24" y="128"/>
                </a:lnTo>
                <a:lnTo>
                  <a:pt x="42" y="112"/>
                </a:lnTo>
                <a:lnTo>
                  <a:pt x="66" y="96"/>
                </a:lnTo>
                <a:lnTo>
                  <a:pt x="94" y="80"/>
                </a:lnTo>
                <a:lnTo>
                  <a:pt x="126" y="66"/>
                </a:lnTo>
                <a:lnTo>
                  <a:pt x="160" y="54"/>
                </a:lnTo>
                <a:lnTo>
                  <a:pt x="200" y="42"/>
                </a:lnTo>
                <a:lnTo>
                  <a:pt x="242" y="30"/>
                </a:lnTo>
                <a:lnTo>
                  <a:pt x="286" y="22"/>
                </a:lnTo>
                <a:lnTo>
                  <a:pt x="334" y="14"/>
                </a:lnTo>
                <a:lnTo>
                  <a:pt x="386" y="8"/>
                </a:lnTo>
                <a:lnTo>
                  <a:pt x="438" y="4"/>
                </a:lnTo>
                <a:lnTo>
                  <a:pt x="492" y="0"/>
                </a:lnTo>
                <a:lnTo>
                  <a:pt x="548" y="0"/>
                </a:lnTo>
                <a:lnTo>
                  <a:pt x="548" y="0"/>
                </a:lnTo>
                <a:lnTo>
                  <a:pt x="604" y="0"/>
                </a:lnTo>
                <a:lnTo>
                  <a:pt x="658" y="4"/>
                </a:lnTo>
                <a:lnTo>
                  <a:pt x="712" y="8"/>
                </a:lnTo>
                <a:lnTo>
                  <a:pt x="762" y="14"/>
                </a:lnTo>
                <a:lnTo>
                  <a:pt x="810" y="22"/>
                </a:lnTo>
                <a:lnTo>
                  <a:pt x="856" y="30"/>
                </a:lnTo>
                <a:lnTo>
                  <a:pt x="898" y="42"/>
                </a:lnTo>
                <a:lnTo>
                  <a:pt x="936" y="54"/>
                </a:lnTo>
                <a:lnTo>
                  <a:pt x="972" y="66"/>
                </a:lnTo>
                <a:lnTo>
                  <a:pt x="1004" y="80"/>
                </a:lnTo>
                <a:lnTo>
                  <a:pt x="1030" y="96"/>
                </a:lnTo>
                <a:lnTo>
                  <a:pt x="1054" y="112"/>
                </a:lnTo>
                <a:lnTo>
                  <a:pt x="1072" y="128"/>
                </a:lnTo>
                <a:lnTo>
                  <a:pt x="1086" y="146"/>
                </a:lnTo>
                <a:lnTo>
                  <a:pt x="1090" y="156"/>
                </a:lnTo>
                <a:lnTo>
                  <a:pt x="1094" y="164"/>
                </a:lnTo>
                <a:lnTo>
                  <a:pt x="1096" y="174"/>
                </a:lnTo>
                <a:lnTo>
                  <a:pt x="1098" y="18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132388" y="2752725"/>
            <a:ext cx="1743075" cy="584200"/>
          </a:xfrm>
          <a:custGeom>
            <a:avLst/>
            <a:gdLst>
              <a:gd name="T0" fmla="*/ 1098 w 1098"/>
              <a:gd name="T1" fmla="*/ 184 h 368"/>
              <a:gd name="T2" fmla="*/ 1094 w 1098"/>
              <a:gd name="T3" fmla="*/ 202 h 368"/>
              <a:gd name="T4" fmla="*/ 1086 w 1098"/>
              <a:gd name="T5" fmla="*/ 220 h 368"/>
              <a:gd name="T6" fmla="*/ 1054 w 1098"/>
              <a:gd name="T7" fmla="*/ 256 h 368"/>
              <a:gd name="T8" fmla="*/ 1004 w 1098"/>
              <a:gd name="T9" fmla="*/ 286 h 368"/>
              <a:gd name="T10" fmla="*/ 936 w 1098"/>
              <a:gd name="T11" fmla="*/ 314 h 368"/>
              <a:gd name="T12" fmla="*/ 856 w 1098"/>
              <a:gd name="T13" fmla="*/ 336 h 368"/>
              <a:gd name="T14" fmla="*/ 762 w 1098"/>
              <a:gd name="T15" fmla="*/ 352 h 368"/>
              <a:gd name="T16" fmla="*/ 658 w 1098"/>
              <a:gd name="T17" fmla="*/ 364 h 368"/>
              <a:gd name="T18" fmla="*/ 548 w 1098"/>
              <a:gd name="T19" fmla="*/ 368 h 368"/>
              <a:gd name="T20" fmla="*/ 492 w 1098"/>
              <a:gd name="T21" fmla="*/ 366 h 368"/>
              <a:gd name="T22" fmla="*/ 386 w 1098"/>
              <a:gd name="T23" fmla="*/ 360 h 368"/>
              <a:gd name="T24" fmla="*/ 286 w 1098"/>
              <a:gd name="T25" fmla="*/ 346 h 368"/>
              <a:gd name="T26" fmla="*/ 200 w 1098"/>
              <a:gd name="T27" fmla="*/ 326 h 368"/>
              <a:gd name="T28" fmla="*/ 126 w 1098"/>
              <a:gd name="T29" fmla="*/ 300 h 368"/>
              <a:gd name="T30" fmla="*/ 66 w 1098"/>
              <a:gd name="T31" fmla="*/ 272 h 368"/>
              <a:gd name="T32" fmla="*/ 24 w 1098"/>
              <a:gd name="T33" fmla="*/ 238 h 368"/>
              <a:gd name="T34" fmla="*/ 6 w 1098"/>
              <a:gd name="T35" fmla="*/ 212 h 368"/>
              <a:gd name="T36" fmla="*/ 0 w 1098"/>
              <a:gd name="T37" fmla="*/ 192 h 368"/>
              <a:gd name="T38" fmla="*/ 0 w 1098"/>
              <a:gd name="T39" fmla="*/ 184 h 368"/>
              <a:gd name="T40" fmla="*/ 2 w 1098"/>
              <a:gd name="T41" fmla="*/ 164 h 368"/>
              <a:gd name="T42" fmla="*/ 10 w 1098"/>
              <a:gd name="T43" fmla="*/ 146 h 368"/>
              <a:gd name="T44" fmla="*/ 42 w 1098"/>
              <a:gd name="T45" fmla="*/ 112 h 368"/>
              <a:gd name="T46" fmla="*/ 94 w 1098"/>
              <a:gd name="T47" fmla="*/ 80 h 368"/>
              <a:gd name="T48" fmla="*/ 160 w 1098"/>
              <a:gd name="T49" fmla="*/ 54 h 368"/>
              <a:gd name="T50" fmla="*/ 242 w 1098"/>
              <a:gd name="T51" fmla="*/ 30 h 368"/>
              <a:gd name="T52" fmla="*/ 334 w 1098"/>
              <a:gd name="T53" fmla="*/ 14 h 368"/>
              <a:gd name="T54" fmla="*/ 438 w 1098"/>
              <a:gd name="T55" fmla="*/ 4 h 368"/>
              <a:gd name="T56" fmla="*/ 548 w 1098"/>
              <a:gd name="T57" fmla="*/ 0 h 368"/>
              <a:gd name="T58" fmla="*/ 604 w 1098"/>
              <a:gd name="T59" fmla="*/ 0 h 368"/>
              <a:gd name="T60" fmla="*/ 712 w 1098"/>
              <a:gd name="T61" fmla="*/ 8 h 368"/>
              <a:gd name="T62" fmla="*/ 810 w 1098"/>
              <a:gd name="T63" fmla="*/ 22 h 368"/>
              <a:gd name="T64" fmla="*/ 898 w 1098"/>
              <a:gd name="T65" fmla="*/ 42 h 368"/>
              <a:gd name="T66" fmla="*/ 972 w 1098"/>
              <a:gd name="T67" fmla="*/ 66 h 368"/>
              <a:gd name="T68" fmla="*/ 1030 w 1098"/>
              <a:gd name="T69" fmla="*/ 96 h 368"/>
              <a:gd name="T70" fmla="*/ 1072 w 1098"/>
              <a:gd name="T71" fmla="*/ 128 h 368"/>
              <a:gd name="T72" fmla="*/ 1090 w 1098"/>
              <a:gd name="T73" fmla="*/ 156 h 368"/>
              <a:gd name="T74" fmla="*/ 1096 w 1098"/>
              <a:gd name="T75" fmla="*/ 17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98" h="368">
                <a:moveTo>
                  <a:pt x="1098" y="184"/>
                </a:moveTo>
                <a:lnTo>
                  <a:pt x="1098" y="184"/>
                </a:lnTo>
                <a:lnTo>
                  <a:pt x="1096" y="192"/>
                </a:lnTo>
                <a:lnTo>
                  <a:pt x="1094" y="202"/>
                </a:lnTo>
                <a:lnTo>
                  <a:pt x="1090" y="212"/>
                </a:lnTo>
                <a:lnTo>
                  <a:pt x="1086" y="220"/>
                </a:lnTo>
                <a:lnTo>
                  <a:pt x="1072" y="238"/>
                </a:lnTo>
                <a:lnTo>
                  <a:pt x="1054" y="256"/>
                </a:lnTo>
                <a:lnTo>
                  <a:pt x="1030" y="272"/>
                </a:lnTo>
                <a:lnTo>
                  <a:pt x="1004" y="286"/>
                </a:lnTo>
                <a:lnTo>
                  <a:pt x="972" y="300"/>
                </a:lnTo>
                <a:lnTo>
                  <a:pt x="936" y="314"/>
                </a:lnTo>
                <a:lnTo>
                  <a:pt x="898" y="326"/>
                </a:lnTo>
                <a:lnTo>
                  <a:pt x="856" y="336"/>
                </a:lnTo>
                <a:lnTo>
                  <a:pt x="810" y="346"/>
                </a:lnTo>
                <a:lnTo>
                  <a:pt x="762" y="352"/>
                </a:lnTo>
                <a:lnTo>
                  <a:pt x="712" y="360"/>
                </a:lnTo>
                <a:lnTo>
                  <a:pt x="658" y="364"/>
                </a:lnTo>
                <a:lnTo>
                  <a:pt x="604" y="366"/>
                </a:lnTo>
                <a:lnTo>
                  <a:pt x="548" y="368"/>
                </a:lnTo>
                <a:lnTo>
                  <a:pt x="548" y="368"/>
                </a:lnTo>
                <a:lnTo>
                  <a:pt x="492" y="366"/>
                </a:lnTo>
                <a:lnTo>
                  <a:pt x="438" y="364"/>
                </a:lnTo>
                <a:lnTo>
                  <a:pt x="386" y="360"/>
                </a:lnTo>
                <a:lnTo>
                  <a:pt x="334" y="352"/>
                </a:lnTo>
                <a:lnTo>
                  <a:pt x="286" y="346"/>
                </a:lnTo>
                <a:lnTo>
                  <a:pt x="242" y="336"/>
                </a:lnTo>
                <a:lnTo>
                  <a:pt x="200" y="326"/>
                </a:lnTo>
                <a:lnTo>
                  <a:pt x="160" y="314"/>
                </a:lnTo>
                <a:lnTo>
                  <a:pt x="126" y="300"/>
                </a:lnTo>
                <a:lnTo>
                  <a:pt x="94" y="286"/>
                </a:lnTo>
                <a:lnTo>
                  <a:pt x="66" y="272"/>
                </a:lnTo>
                <a:lnTo>
                  <a:pt x="42" y="256"/>
                </a:lnTo>
                <a:lnTo>
                  <a:pt x="24" y="238"/>
                </a:lnTo>
                <a:lnTo>
                  <a:pt x="10" y="220"/>
                </a:lnTo>
                <a:lnTo>
                  <a:pt x="6" y="212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6" y="156"/>
                </a:lnTo>
                <a:lnTo>
                  <a:pt x="10" y="146"/>
                </a:lnTo>
                <a:lnTo>
                  <a:pt x="24" y="128"/>
                </a:lnTo>
                <a:lnTo>
                  <a:pt x="42" y="112"/>
                </a:lnTo>
                <a:lnTo>
                  <a:pt x="66" y="96"/>
                </a:lnTo>
                <a:lnTo>
                  <a:pt x="94" y="80"/>
                </a:lnTo>
                <a:lnTo>
                  <a:pt x="126" y="66"/>
                </a:lnTo>
                <a:lnTo>
                  <a:pt x="160" y="54"/>
                </a:lnTo>
                <a:lnTo>
                  <a:pt x="200" y="42"/>
                </a:lnTo>
                <a:lnTo>
                  <a:pt x="242" y="30"/>
                </a:lnTo>
                <a:lnTo>
                  <a:pt x="286" y="22"/>
                </a:lnTo>
                <a:lnTo>
                  <a:pt x="334" y="14"/>
                </a:lnTo>
                <a:lnTo>
                  <a:pt x="386" y="8"/>
                </a:lnTo>
                <a:lnTo>
                  <a:pt x="438" y="4"/>
                </a:lnTo>
                <a:lnTo>
                  <a:pt x="492" y="0"/>
                </a:lnTo>
                <a:lnTo>
                  <a:pt x="548" y="0"/>
                </a:lnTo>
                <a:lnTo>
                  <a:pt x="548" y="0"/>
                </a:lnTo>
                <a:lnTo>
                  <a:pt x="604" y="0"/>
                </a:lnTo>
                <a:lnTo>
                  <a:pt x="658" y="4"/>
                </a:lnTo>
                <a:lnTo>
                  <a:pt x="712" y="8"/>
                </a:lnTo>
                <a:lnTo>
                  <a:pt x="762" y="14"/>
                </a:lnTo>
                <a:lnTo>
                  <a:pt x="810" y="22"/>
                </a:lnTo>
                <a:lnTo>
                  <a:pt x="856" y="30"/>
                </a:lnTo>
                <a:lnTo>
                  <a:pt x="898" y="42"/>
                </a:lnTo>
                <a:lnTo>
                  <a:pt x="936" y="54"/>
                </a:lnTo>
                <a:lnTo>
                  <a:pt x="972" y="66"/>
                </a:lnTo>
                <a:lnTo>
                  <a:pt x="1004" y="80"/>
                </a:lnTo>
                <a:lnTo>
                  <a:pt x="1030" y="96"/>
                </a:lnTo>
                <a:lnTo>
                  <a:pt x="1054" y="112"/>
                </a:lnTo>
                <a:lnTo>
                  <a:pt x="1072" y="128"/>
                </a:lnTo>
                <a:lnTo>
                  <a:pt x="1086" y="146"/>
                </a:lnTo>
                <a:lnTo>
                  <a:pt x="1090" y="156"/>
                </a:lnTo>
                <a:lnTo>
                  <a:pt x="1094" y="164"/>
                </a:lnTo>
                <a:lnTo>
                  <a:pt x="1096" y="174"/>
                </a:lnTo>
                <a:lnTo>
                  <a:pt x="1098" y="1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132388" y="2752725"/>
            <a:ext cx="1743075" cy="584200"/>
          </a:xfrm>
          <a:custGeom>
            <a:avLst/>
            <a:gdLst>
              <a:gd name="T0" fmla="*/ 1098 w 1098"/>
              <a:gd name="T1" fmla="*/ 184 h 368"/>
              <a:gd name="T2" fmla="*/ 1094 w 1098"/>
              <a:gd name="T3" fmla="*/ 202 h 368"/>
              <a:gd name="T4" fmla="*/ 1086 w 1098"/>
              <a:gd name="T5" fmla="*/ 220 h 368"/>
              <a:gd name="T6" fmla="*/ 1054 w 1098"/>
              <a:gd name="T7" fmla="*/ 256 h 368"/>
              <a:gd name="T8" fmla="*/ 1004 w 1098"/>
              <a:gd name="T9" fmla="*/ 286 h 368"/>
              <a:gd name="T10" fmla="*/ 936 w 1098"/>
              <a:gd name="T11" fmla="*/ 314 h 368"/>
              <a:gd name="T12" fmla="*/ 856 w 1098"/>
              <a:gd name="T13" fmla="*/ 336 h 368"/>
              <a:gd name="T14" fmla="*/ 762 w 1098"/>
              <a:gd name="T15" fmla="*/ 352 h 368"/>
              <a:gd name="T16" fmla="*/ 658 w 1098"/>
              <a:gd name="T17" fmla="*/ 364 h 368"/>
              <a:gd name="T18" fmla="*/ 548 w 1098"/>
              <a:gd name="T19" fmla="*/ 368 h 368"/>
              <a:gd name="T20" fmla="*/ 492 w 1098"/>
              <a:gd name="T21" fmla="*/ 366 h 368"/>
              <a:gd name="T22" fmla="*/ 386 w 1098"/>
              <a:gd name="T23" fmla="*/ 360 h 368"/>
              <a:gd name="T24" fmla="*/ 286 w 1098"/>
              <a:gd name="T25" fmla="*/ 346 h 368"/>
              <a:gd name="T26" fmla="*/ 200 w 1098"/>
              <a:gd name="T27" fmla="*/ 326 h 368"/>
              <a:gd name="T28" fmla="*/ 126 w 1098"/>
              <a:gd name="T29" fmla="*/ 300 h 368"/>
              <a:gd name="T30" fmla="*/ 66 w 1098"/>
              <a:gd name="T31" fmla="*/ 272 h 368"/>
              <a:gd name="T32" fmla="*/ 24 w 1098"/>
              <a:gd name="T33" fmla="*/ 238 h 368"/>
              <a:gd name="T34" fmla="*/ 6 w 1098"/>
              <a:gd name="T35" fmla="*/ 212 h 368"/>
              <a:gd name="T36" fmla="*/ 0 w 1098"/>
              <a:gd name="T37" fmla="*/ 192 h 368"/>
              <a:gd name="T38" fmla="*/ 0 w 1098"/>
              <a:gd name="T39" fmla="*/ 184 h 368"/>
              <a:gd name="T40" fmla="*/ 2 w 1098"/>
              <a:gd name="T41" fmla="*/ 164 h 368"/>
              <a:gd name="T42" fmla="*/ 10 w 1098"/>
              <a:gd name="T43" fmla="*/ 146 h 368"/>
              <a:gd name="T44" fmla="*/ 42 w 1098"/>
              <a:gd name="T45" fmla="*/ 112 h 368"/>
              <a:gd name="T46" fmla="*/ 94 w 1098"/>
              <a:gd name="T47" fmla="*/ 80 h 368"/>
              <a:gd name="T48" fmla="*/ 160 w 1098"/>
              <a:gd name="T49" fmla="*/ 54 h 368"/>
              <a:gd name="T50" fmla="*/ 242 w 1098"/>
              <a:gd name="T51" fmla="*/ 30 h 368"/>
              <a:gd name="T52" fmla="*/ 334 w 1098"/>
              <a:gd name="T53" fmla="*/ 14 h 368"/>
              <a:gd name="T54" fmla="*/ 438 w 1098"/>
              <a:gd name="T55" fmla="*/ 4 h 368"/>
              <a:gd name="T56" fmla="*/ 548 w 1098"/>
              <a:gd name="T57" fmla="*/ 0 h 368"/>
              <a:gd name="T58" fmla="*/ 604 w 1098"/>
              <a:gd name="T59" fmla="*/ 0 h 368"/>
              <a:gd name="T60" fmla="*/ 712 w 1098"/>
              <a:gd name="T61" fmla="*/ 8 h 368"/>
              <a:gd name="T62" fmla="*/ 810 w 1098"/>
              <a:gd name="T63" fmla="*/ 22 h 368"/>
              <a:gd name="T64" fmla="*/ 898 w 1098"/>
              <a:gd name="T65" fmla="*/ 42 h 368"/>
              <a:gd name="T66" fmla="*/ 972 w 1098"/>
              <a:gd name="T67" fmla="*/ 66 h 368"/>
              <a:gd name="T68" fmla="*/ 1030 w 1098"/>
              <a:gd name="T69" fmla="*/ 96 h 368"/>
              <a:gd name="T70" fmla="*/ 1072 w 1098"/>
              <a:gd name="T71" fmla="*/ 128 h 368"/>
              <a:gd name="T72" fmla="*/ 1090 w 1098"/>
              <a:gd name="T73" fmla="*/ 156 h 368"/>
              <a:gd name="T74" fmla="*/ 1096 w 1098"/>
              <a:gd name="T75" fmla="*/ 174 h 368"/>
              <a:gd name="T76" fmla="*/ 1098 w 1098"/>
              <a:gd name="T77" fmla="*/ 18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98" h="368">
                <a:moveTo>
                  <a:pt x="1098" y="184"/>
                </a:moveTo>
                <a:lnTo>
                  <a:pt x="1098" y="184"/>
                </a:lnTo>
                <a:lnTo>
                  <a:pt x="1096" y="192"/>
                </a:lnTo>
                <a:lnTo>
                  <a:pt x="1094" y="202"/>
                </a:lnTo>
                <a:lnTo>
                  <a:pt x="1090" y="212"/>
                </a:lnTo>
                <a:lnTo>
                  <a:pt x="1086" y="220"/>
                </a:lnTo>
                <a:lnTo>
                  <a:pt x="1072" y="238"/>
                </a:lnTo>
                <a:lnTo>
                  <a:pt x="1054" y="256"/>
                </a:lnTo>
                <a:lnTo>
                  <a:pt x="1030" y="272"/>
                </a:lnTo>
                <a:lnTo>
                  <a:pt x="1004" y="286"/>
                </a:lnTo>
                <a:lnTo>
                  <a:pt x="972" y="300"/>
                </a:lnTo>
                <a:lnTo>
                  <a:pt x="936" y="314"/>
                </a:lnTo>
                <a:lnTo>
                  <a:pt x="898" y="326"/>
                </a:lnTo>
                <a:lnTo>
                  <a:pt x="856" y="336"/>
                </a:lnTo>
                <a:lnTo>
                  <a:pt x="810" y="346"/>
                </a:lnTo>
                <a:lnTo>
                  <a:pt x="762" y="352"/>
                </a:lnTo>
                <a:lnTo>
                  <a:pt x="712" y="360"/>
                </a:lnTo>
                <a:lnTo>
                  <a:pt x="658" y="364"/>
                </a:lnTo>
                <a:lnTo>
                  <a:pt x="604" y="366"/>
                </a:lnTo>
                <a:lnTo>
                  <a:pt x="548" y="368"/>
                </a:lnTo>
                <a:lnTo>
                  <a:pt x="548" y="368"/>
                </a:lnTo>
                <a:lnTo>
                  <a:pt x="492" y="366"/>
                </a:lnTo>
                <a:lnTo>
                  <a:pt x="438" y="364"/>
                </a:lnTo>
                <a:lnTo>
                  <a:pt x="386" y="360"/>
                </a:lnTo>
                <a:lnTo>
                  <a:pt x="334" y="352"/>
                </a:lnTo>
                <a:lnTo>
                  <a:pt x="286" y="346"/>
                </a:lnTo>
                <a:lnTo>
                  <a:pt x="242" y="336"/>
                </a:lnTo>
                <a:lnTo>
                  <a:pt x="200" y="326"/>
                </a:lnTo>
                <a:lnTo>
                  <a:pt x="160" y="314"/>
                </a:lnTo>
                <a:lnTo>
                  <a:pt x="126" y="300"/>
                </a:lnTo>
                <a:lnTo>
                  <a:pt x="94" y="286"/>
                </a:lnTo>
                <a:lnTo>
                  <a:pt x="66" y="272"/>
                </a:lnTo>
                <a:lnTo>
                  <a:pt x="42" y="256"/>
                </a:lnTo>
                <a:lnTo>
                  <a:pt x="24" y="238"/>
                </a:lnTo>
                <a:lnTo>
                  <a:pt x="10" y="220"/>
                </a:lnTo>
                <a:lnTo>
                  <a:pt x="6" y="212"/>
                </a:lnTo>
                <a:lnTo>
                  <a:pt x="2" y="202"/>
                </a:lnTo>
                <a:lnTo>
                  <a:pt x="0" y="192"/>
                </a:lnTo>
                <a:lnTo>
                  <a:pt x="0" y="184"/>
                </a:lnTo>
                <a:lnTo>
                  <a:pt x="0" y="184"/>
                </a:lnTo>
                <a:lnTo>
                  <a:pt x="0" y="174"/>
                </a:lnTo>
                <a:lnTo>
                  <a:pt x="2" y="164"/>
                </a:lnTo>
                <a:lnTo>
                  <a:pt x="6" y="156"/>
                </a:lnTo>
                <a:lnTo>
                  <a:pt x="10" y="146"/>
                </a:lnTo>
                <a:lnTo>
                  <a:pt x="24" y="128"/>
                </a:lnTo>
                <a:lnTo>
                  <a:pt x="42" y="112"/>
                </a:lnTo>
                <a:lnTo>
                  <a:pt x="66" y="96"/>
                </a:lnTo>
                <a:lnTo>
                  <a:pt x="94" y="80"/>
                </a:lnTo>
                <a:lnTo>
                  <a:pt x="126" y="66"/>
                </a:lnTo>
                <a:lnTo>
                  <a:pt x="160" y="54"/>
                </a:lnTo>
                <a:lnTo>
                  <a:pt x="200" y="42"/>
                </a:lnTo>
                <a:lnTo>
                  <a:pt x="242" y="30"/>
                </a:lnTo>
                <a:lnTo>
                  <a:pt x="286" y="22"/>
                </a:lnTo>
                <a:lnTo>
                  <a:pt x="334" y="14"/>
                </a:lnTo>
                <a:lnTo>
                  <a:pt x="386" y="8"/>
                </a:lnTo>
                <a:lnTo>
                  <a:pt x="438" y="4"/>
                </a:lnTo>
                <a:lnTo>
                  <a:pt x="492" y="0"/>
                </a:lnTo>
                <a:lnTo>
                  <a:pt x="548" y="0"/>
                </a:lnTo>
                <a:lnTo>
                  <a:pt x="548" y="0"/>
                </a:lnTo>
                <a:lnTo>
                  <a:pt x="604" y="0"/>
                </a:lnTo>
                <a:lnTo>
                  <a:pt x="658" y="4"/>
                </a:lnTo>
                <a:lnTo>
                  <a:pt x="712" y="8"/>
                </a:lnTo>
                <a:lnTo>
                  <a:pt x="762" y="14"/>
                </a:lnTo>
                <a:lnTo>
                  <a:pt x="810" y="22"/>
                </a:lnTo>
                <a:lnTo>
                  <a:pt x="856" y="30"/>
                </a:lnTo>
                <a:lnTo>
                  <a:pt x="898" y="42"/>
                </a:lnTo>
                <a:lnTo>
                  <a:pt x="936" y="54"/>
                </a:lnTo>
                <a:lnTo>
                  <a:pt x="972" y="66"/>
                </a:lnTo>
                <a:lnTo>
                  <a:pt x="1004" y="80"/>
                </a:lnTo>
                <a:lnTo>
                  <a:pt x="1030" y="96"/>
                </a:lnTo>
                <a:lnTo>
                  <a:pt x="1054" y="112"/>
                </a:lnTo>
                <a:lnTo>
                  <a:pt x="1072" y="128"/>
                </a:lnTo>
                <a:lnTo>
                  <a:pt x="1086" y="146"/>
                </a:lnTo>
                <a:lnTo>
                  <a:pt x="1090" y="156"/>
                </a:lnTo>
                <a:lnTo>
                  <a:pt x="1094" y="164"/>
                </a:lnTo>
                <a:lnTo>
                  <a:pt x="1096" y="174"/>
                </a:lnTo>
                <a:lnTo>
                  <a:pt x="1098" y="184"/>
                </a:lnTo>
                <a:lnTo>
                  <a:pt x="1098" y="18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1947863" y="3454400"/>
            <a:ext cx="1501775" cy="514350"/>
          </a:xfrm>
          <a:custGeom>
            <a:avLst/>
            <a:gdLst>
              <a:gd name="T0" fmla="*/ 946 w 946"/>
              <a:gd name="T1" fmla="*/ 162 h 324"/>
              <a:gd name="T2" fmla="*/ 944 w 946"/>
              <a:gd name="T3" fmla="*/ 178 h 324"/>
              <a:gd name="T4" fmla="*/ 924 w 946"/>
              <a:gd name="T5" fmla="*/ 210 h 324"/>
              <a:gd name="T6" fmla="*/ 888 w 946"/>
              <a:gd name="T7" fmla="*/ 240 h 324"/>
              <a:gd name="T8" fmla="*/ 838 w 946"/>
              <a:gd name="T9" fmla="*/ 264 h 324"/>
              <a:gd name="T10" fmla="*/ 774 w 946"/>
              <a:gd name="T11" fmla="*/ 286 h 324"/>
              <a:gd name="T12" fmla="*/ 698 w 946"/>
              <a:gd name="T13" fmla="*/ 304 h 324"/>
              <a:gd name="T14" fmla="*/ 614 w 946"/>
              <a:gd name="T15" fmla="*/ 316 h 324"/>
              <a:gd name="T16" fmla="*/ 522 w 946"/>
              <a:gd name="T17" fmla="*/ 322 h 324"/>
              <a:gd name="T18" fmla="*/ 472 w 946"/>
              <a:gd name="T19" fmla="*/ 324 h 324"/>
              <a:gd name="T20" fmla="*/ 378 w 946"/>
              <a:gd name="T21" fmla="*/ 320 h 324"/>
              <a:gd name="T22" fmla="*/ 288 w 946"/>
              <a:gd name="T23" fmla="*/ 312 h 324"/>
              <a:gd name="T24" fmla="*/ 208 w 946"/>
              <a:gd name="T25" fmla="*/ 296 h 324"/>
              <a:gd name="T26" fmla="*/ 138 w 946"/>
              <a:gd name="T27" fmla="*/ 276 h 324"/>
              <a:gd name="T28" fmla="*/ 80 w 946"/>
              <a:gd name="T29" fmla="*/ 252 h 324"/>
              <a:gd name="T30" fmla="*/ 38 w 946"/>
              <a:gd name="T31" fmla="*/ 224 h 324"/>
              <a:gd name="T32" fmla="*/ 10 w 946"/>
              <a:gd name="T33" fmla="*/ 194 h 324"/>
              <a:gd name="T34" fmla="*/ 0 w 946"/>
              <a:gd name="T35" fmla="*/ 170 h 324"/>
              <a:gd name="T36" fmla="*/ 0 w 946"/>
              <a:gd name="T37" fmla="*/ 162 h 324"/>
              <a:gd name="T38" fmla="*/ 2 w 946"/>
              <a:gd name="T39" fmla="*/ 146 h 324"/>
              <a:gd name="T40" fmla="*/ 22 w 946"/>
              <a:gd name="T41" fmla="*/ 114 h 324"/>
              <a:gd name="T42" fmla="*/ 58 w 946"/>
              <a:gd name="T43" fmla="*/ 84 h 324"/>
              <a:gd name="T44" fmla="*/ 108 w 946"/>
              <a:gd name="T45" fmla="*/ 58 h 324"/>
              <a:gd name="T46" fmla="*/ 172 w 946"/>
              <a:gd name="T47" fmla="*/ 38 h 324"/>
              <a:gd name="T48" fmla="*/ 248 w 946"/>
              <a:gd name="T49" fmla="*/ 20 h 324"/>
              <a:gd name="T50" fmla="*/ 332 w 946"/>
              <a:gd name="T51" fmla="*/ 8 h 324"/>
              <a:gd name="T52" fmla="*/ 424 w 946"/>
              <a:gd name="T53" fmla="*/ 0 h 324"/>
              <a:gd name="T54" fmla="*/ 472 w 946"/>
              <a:gd name="T55" fmla="*/ 0 h 324"/>
              <a:gd name="T56" fmla="*/ 568 w 946"/>
              <a:gd name="T57" fmla="*/ 4 h 324"/>
              <a:gd name="T58" fmla="*/ 656 w 946"/>
              <a:gd name="T59" fmla="*/ 12 h 324"/>
              <a:gd name="T60" fmla="*/ 738 w 946"/>
              <a:gd name="T61" fmla="*/ 28 h 324"/>
              <a:gd name="T62" fmla="*/ 808 w 946"/>
              <a:gd name="T63" fmla="*/ 48 h 324"/>
              <a:gd name="T64" fmla="*/ 864 w 946"/>
              <a:gd name="T65" fmla="*/ 72 h 324"/>
              <a:gd name="T66" fmla="*/ 908 w 946"/>
              <a:gd name="T67" fmla="*/ 98 h 324"/>
              <a:gd name="T68" fmla="*/ 936 w 946"/>
              <a:gd name="T69" fmla="*/ 130 h 324"/>
              <a:gd name="T70" fmla="*/ 944 w 946"/>
              <a:gd name="T71" fmla="*/ 154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6" h="324">
                <a:moveTo>
                  <a:pt x="946" y="162"/>
                </a:moveTo>
                <a:lnTo>
                  <a:pt x="946" y="162"/>
                </a:lnTo>
                <a:lnTo>
                  <a:pt x="944" y="170"/>
                </a:lnTo>
                <a:lnTo>
                  <a:pt x="944" y="178"/>
                </a:lnTo>
                <a:lnTo>
                  <a:pt x="936" y="194"/>
                </a:lnTo>
                <a:lnTo>
                  <a:pt x="924" y="210"/>
                </a:lnTo>
                <a:lnTo>
                  <a:pt x="908" y="224"/>
                </a:lnTo>
                <a:lnTo>
                  <a:pt x="888" y="240"/>
                </a:lnTo>
                <a:lnTo>
                  <a:pt x="864" y="252"/>
                </a:lnTo>
                <a:lnTo>
                  <a:pt x="838" y="264"/>
                </a:lnTo>
                <a:lnTo>
                  <a:pt x="808" y="276"/>
                </a:lnTo>
                <a:lnTo>
                  <a:pt x="774" y="286"/>
                </a:lnTo>
                <a:lnTo>
                  <a:pt x="738" y="296"/>
                </a:lnTo>
                <a:lnTo>
                  <a:pt x="698" y="304"/>
                </a:lnTo>
                <a:lnTo>
                  <a:pt x="656" y="312"/>
                </a:lnTo>
                <a:lnTo>
                  <a:pt x="614" y="316"/>
                </a:lnTo>
                <a:lnTo>
                  <a:pt x="568" y="320"/>
                </a:lnTo>
                <a:lnTo>
                  <a:pt x="522" y="322"/>
                </a:lnTo>
                <a:lnTo>
                  <a:pt x="472" y="324"/>
                </a:lnTo>
                <a:lnTo>
                  <a:pt x="472" y="324"/>
                </a:lnTo>
                <a:lnTo>
                  <a:pt x="424" y="322"/>
                </a:lnTo>
                <a:lnTo>
                  <a:pt x="378" y="320"/>
                </a:lnTo>
                <a:lnTo>
                  <a:pt x="332" y="316"/>
                </a:lnTo>
                <a:lnTo>
                  <a:pt x="288" y="312"/>
                </a:lnTo>
                <a:lnTo>
                  <a:pt x="248" y="304"/>
                </a:lnTo>
                <a:lnTo>
                  <a:pt x="208" y="296"/>
                </a:lnTo>
                <a:lnTo>
                  <a:pt x="172" y="286"/>
                </a:lnTo>
                <a:lnTo>
                  <a:pt x="138" y="276"/>
                </a:lnTo>
                <a:lnTo>
                  <a:pt x="108" y="264"/>
                </a:lnTo>
                <a:lnTo>
                  <a:pt x="80" y="252"/>
                </a:lnTo>
                <a:lnTo>
                  <a:pt x="58" y="240"/>
                </a:lnTo>
                <a:lnTo>
                  <a:pt x="38" y="224"/>
                </a:lnTo>
                <a:lnTo>
                  <a:pt x="22" y="210"/>
                </a:lnTo>
                <a:lnTo>
                  <a:pt x="10" y="194"/>
                </a:lnTo>
                <a:lnTo>
                  <a:pt x="2" y="178"/>
                </a:lnTo>
                <a:lnTo>
                  <a:pt x="0" y="170"/>
                </a:lnTo>
                <a:lnTo>
                  <a:pt x="0" y="162"/>
                </a:lnTo>
                <a:lnTo>
                  <a:pt x="0" y="162"/>
                </a:lnTo>
                <a:lnTo>
                  <a:pt x="0" y="154"/>
                </a:lnTo>
                <a:lnTo>
                  <a:pt x="2" y="146"/>
                </a:lnTo>
                <a:lnTo>
                  <a:pt x="10" y="130"/>
                </a:lnTo>
                <a:lnTo>
                  <a:pt x="22" y="114"/>
                </a:lnTo>
                <a:lnTo>
                  <a:pt x="38" y="98"/>
                </a:lnTo>
                <a:lnTo>
                  <a:pt x="58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8"/>
                </a:lnTo>
                <a:lnTo>
                  <a:pt x="208" y="28"/>
                </a:lnTo>
                <a:lnTo>
                  <a:pt x="248" y="20"/>
                </a:lnTo>
                <a:lnTo>
                  <a:pt x="288" y="12"/>
                </a:lnTo>
                <a:lnTo>
                  <a:pt x="332" y="8"/>
                </a:lnTo>
                <a:lnTo>
                  <a:pt x="378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2" y="0"/>
                </a:lnTo>
                <a:lnTo>
                  <a:pt x="568" y="4"/>
                </a:lnTo>
                <a:lnTo>
                  <a:pt x="614" y="8"/>
                </a:lnTo>
                <a:lnTo>
                  <a:pt x="656" y="12"/>
                </a:lnTo>
                <a:lnTo>
                  <a:pt x="698" y="20"/>
                </a:lnTo>
                <a:lnTo>
                  <a:pt x="738" y="28"/>
                </a:lnTo>
                <a:lnTo>
                  <a:pt x="774" y="38"/>
                </a:lnTo>
                <a:lnTo>
                  <a:pt x="808" y="48"/>
                </a:lnTo>
                <a:lnTo>
                  <a:pt x="838" y="58"/>
                </a:lnTo>
                <a:lnTo>
                  <a:pt x="864" y="72"/>
                </a:lnTo>
                <a:lnTo>
                  <a:pt x="888" y="84"/>
                </a:lnTo>
                <a:lnTo>
                  <a:pt x="908" y="98"/>
                </a:lnTo>
                <a:lnTo>
                  <a:pt x="924" y="114"/>
                </a:lnTo>
                <a:lnTo>
                  <a:pt x="936" y="130"/>
                </a:lnTo>
                <a:lnTo>
                  <a:pt x="944" y="146"/>
                </a:lnTo>
                <a:lnTo>
                  <a:pt x="944" y="154"/>
                </a:lnTo>
                <a:lnTo>
                  <a:pt x="946" y="16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1947863" y="3454400"/>
            <a:ext cx="1501775" cy="514350"/>
          </a:xfrm>
          <a:custGeom>
            <a:avLst/>
            <a:gdLst>
              <a:gd name="T0" fmla="*/ 946 w 946"/>
              <a:gd name="T1" fmla="*/ 162 h 324"/>
              <a:gd name="T2" fmla="*/ 944 w 946"/>
              <a:gd name="T3" fmla="*/ 178 h 324"/>
              <a:gd name="T4" fmla="*/ 924 w 946"/>
              <a:gd name="T5" fmla="*/ 210 h 324"/>
              <a:gd name="T6" fmla="*/ 888 w 946"/>
              <a:gd name="T7" fmla="*/ 240 h 324"/>
              <a:gd name="T8" fmla="*/ 838 w 946"/>
              <a:gd name="T9" fmla="*/ 264 h 324"/>
              <a:gd name="T10" fmla="*/ 774 w 946"/>
              <a:gd name="T11" fmla="*/ 286 h 324"/>
              <a:gd name="T12" fmla="*/ 698 w 946"/>
              <a:gd name="T13" fmla="*/ 304 h 324"/>
              <a:gd name="T14" fmla="*/ 614 w 946"/>
              <a:gd name="T15" fmla="*/ 316 h 324"/>
              <a:gd name="T16" fmla="*/ 522 w 946"/>
              <a:gd name="T17" fmla="*/ 322 h 324"/>
              <a:gd name="T18" fmla="*/ 472 w 946"/>
              <a:gd name="T19" fmla="*/ 324 h 324"/>
              <a:gd name="T20" fmla="*/ 378 w 946"/>
              <a:gd name="T21" fmla="*/ 320 h 324"/>
              <a:gd name="T22" fmla="*/ 288 w 946"/>
              <a:gd name="T23" fmla="*/ 312 h 324"/>
              <a:gd name="T24" fmla="*/ 208 w 946"/>
              <a:gd name="T25" fmla="*/ 296 h 324"/>
              <a:gd name="T26" fmla="*/ 138 w 946"/>
              <a:gd name="T27" fmla="*/ 276 h 324"/>
              <a:gd name="T28" fmla="*/ 80 w 946"/>
              <a:gd name="T29" fmla="*/ 252 h 324"/>
              <a:gd name="T30" fmla="*/ 38 w 946"/>
              <a:gd name="T31" fmla="*/ 224 h 324"/>
              <a:gd name="T32" fmla="*/ 10 w 946"/>
              <a:gd name="T33" fmla="*/ 194 h 324"/>
              <a:gd name="T34" fmla="*/ 0 w 946"/>
              <a:gd name="T35" fmla="*/ 170 h 324"/>
              <a:gd name="T36" fmla="*/ 0 w 946"/>
              <a:gd name="T37" fmla="*/ 162 h 324"/>
              <a:gd name="T38" fmla="*/ 2 w 946"/>
              <a:gd name="T39" fmla="*/ 146 h 324"/>
              <a:gd name="T40" fmla="*/ 22 w 946"/>
              <a:gd name="T41" fmla="*/ 114 h 324"/>
              <a:gd name="T42" fmla="*/ 58 w 946"/>
              <a:gd name="T43" fmla="*/ 84 h 324"/>
              <a:gd name="T44" fmla="*/ 108 w 946"/>
              <a:gd name="T45" fmla="*/ 58 h 324"/>
              <a:gd name="T46" fmla="*/ 172 w 946"/>
              <a:gd name="T47" fmla="*/ 38 h 324"/>
              <a:gd name="T48" fmla="*/ 248 w 946"/>
              <a:gd name="T49" fmla="*/ 20 h 324"/>
              <a:gd name="T50" fmla="*/ 332 w 946"/>
              <a:gd name="T51" fmla="*/ 8 h 324"/>
              <a:gd name="T52" fmla="*/ 424 w 946"/>
              <a:gd name="T53" fmla="*/ 0 h 324"/>
              <a:gd name="T54" fmla="*/ 472 w 946"/>
              <a:gd name="T55" fmla="*/ 0 h 324"/>
              <a:gd name="T56" fmla="*/ 568 w 946"/>
              <a:gd name="T57" fmla="*/ 4 h 324"/>
              <a:gd name="T58" fmla="*/ 656 w 946"/>
              <a:gd name="T59" fmla="*/ 12 h 324"/>
              <a:gd name="T60" fmla="*/ 738 w 946"/>
              <a:gd name="T61" fmla="*/ 28 h 324"/>
              <a:gd name="T62" fmla="*/ 808 w 946"/>
              <a:gd name="T63" fmla="*/ 48 h 324"/>
              <a:gd name="T64" fmla="*/ 864 w 946"/>
              <a:gd name="T65" fmla="*/ 72 h 324"/>
              <a:gd name="T66" fmla="*/ 908 w 946"/>
              <a:gd name="T67" fmla="*/ 98 h 324"/>
              <a:gd name="T68" fmla="*/ 936 w 946"/>
              <a:gd name="T69" fmla="*/ 130 h 324"/>
              <a:gd name="T70" fmla="*/ 944 w 946"/>
              <a:gd name="T71" fmla="*/ 154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6" h="324">
                <a:moveTo>
                  <a:pt x="946" y="162"/>
                </a:moveTo>
                <a:lnTo>
                  <a:pt x="946" y="162"/>
                </a:lnTo>
                <a:lnTo>
                  <a:pt x="944" y="170"/>
                </a:lnTo>
                <a:lnTo>
                  <a:pt x="944" y="178"/>
                </a:lnTo>
                <a:lnTo>
                  <a:pt x="936" y="194"/>
                </a:lnTo>
                <a:lnTo>
                  <a:pt x="924" y="210"/>
                </a:lnTo>
                <a:lnTo>
                  <a:pt x="908" y="224"/>
                </a:lnTo>
                <a:lnTo>
                  <a:pt x="888" y="240"/>
                </a:lnTo>
                <a:lnTo>
                  <a:pt x="864" y="252"/>
                </a:lnTo>
                <a:lnTo>
                  <a:pt x="838" y="264"/>
                </a:lnTo>
                <a:lnTo>
                  <a:pt x="808" y="276"/>
                </a:lnTo>
                <a:lnTo>
                  <a:pt x="774" y="286"/>
                </a:lnTo>
                <a:lnTo>
                  <a:pt x="738" y="296"/>
                </a:lnTo>
                <a:lnTo>
                  <a:pt x="698" y="304"/>
                </a:lnTo>
                <a:lnTo>
                  <a:pt x="656" y="312"/>
                </a:lnTo>
                <a:lnTo>
                  <a:pt x="614" y="316"/>
                </a:lnTo>
                <a:lnTo>
                  <a:pt x="568" y="320"/>
                </a:lnTo>
                <a:lnTo>
                  <a:pt x="522" y="322"/>
                </a:lnTo>
                <a:lnTo>
                  <a:pt x="472" y="324"/>
                </a:lnTo>
                <a:lnTo>
                  <a:pt x="472" y="324"/>
                </a:lnTo>
                <a:lnTo>
                  <a:pt x="424" y="322"/>
                </a:lnTo>
                <a:lnTo>
                  <a:pt x="378" y="320"/>
                </a:lnTo>
                <a:lnTo>
                  <a:pt x="332" y="316"/>
                </a:lnTo>
                <a:lnTo>
                  <a:pt x="288" y="312"/>
                </a:lnTo>
                <a:lnTo>
                  <a:pt x="248" y="304"/>
                </a:lnTo>
                <a:lnTo>
                  <a:pt x="208" y="296"/>
                </a:lnTo>
                <a:lnTo>
                  <a:pt x="172" y="286"/>
                </a:lnTo>
                <a:lnTo>
                  <a:pt x="138" y="276"/>
                </a:lnTo>
                <a:lnTo>
                  <a:pt x="108" y="264"/>
                </a:lnTo>
                <a:lnTo>
                  <a:pt x="80" y="252"/>
                </a:lnTo>
                <a:lnTo>
                  <a:pt x="58" y="240"/>
                </a:lnTo>
                <a:lnTo>
                  <a:pt x="38" y="224"/>
                </a:lnTo>
                <a:lnTo>
                  <a:pt x="22" y="210"/>
                </a:lnTo>
                <a:lnTo>
                  <a:pt x="10" y="194"/>
                </a:lnTo>
                <a:lnTo>
                  <a:pt x="2" y="178"/>
                </a:lnTo>
                <a:lnTo>
                  <a:pt x="0" y="170"/>
                </a:lnTo>
                <a:lnTo>
                  <a:pt x="0" y="162"/>
                </a:lnTo>
                <a:lnTo>
                  <a:pt x="0" y="162"/>
                </a:lnTo>
                <a:lnTo>
                  <a:pt x="0" y="154"/>
                </a:lnTo>
                <a:lnTo>
                  <a:pt x="2" y="146"/>
                </a:lnTo>
                <a:lnTo>
                  <a:pt x="10" y="130"/>
                </a:lnTo>
                <a:lnTo>
                  <a:pt x="22" y="114"/>
                </a:lnTo>
                <a:lnTo>
                  <a:pt x="38" y="98"/>
                </a:lnTo>
                <a:lnTo>
                  <a:pt x="58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8"/>
                </a:lnTo>
                <a:lnTo>
                  <a:pt x="208" y="28"/>
                </a:lnTo>
                <a:lnTo>
                  <a:pt x="248" y="20"/>
                </a:lnTo>
                <a:lnTo>
                  <a:pt x="288" y="12"/>
                </a:lnTo>
                <a:lnTo>
                  <a:pt x="332" y="8"/>
                </a:lnTo>
                <a:lnTo>
                  <a:pt x="378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2" y="0"/>
                </a:lnTo>
                <a:lnTo>
                  <a:pt x="568" y="4"/>
                </a:lnTo>
                <a:lnTo>
                  <a:pt x="614" y="8"/>
                </a:lnTo>
                <a:lnTo>
                  <a:pt x="656" y="12"/>
                </a:lnTo>
                <a:lnTo>
                  <a:pt x="698" y="20"/>
                </a:lnTo>
                <a:lnTo>
                  <a:pt x="738" y="28"/>
                </a:lnTo>
                <a:lnTo>
                  <a:pt x="774" y="38"/>
                </a:lnTo>
                <a:lnTo>
                  <a:pt x="808" y="48"/>
                </a:lnTo>
                <a:lnTo>
                  <a:pt x="838" y="58"/>
                </a:lnTo>
                <a:lnTo>
                  <a:pt x="864" y="72"/>
                </a:lnTo>
                <a:lnTo>
                  <a:pt x="888" y="84"/>
                </a:lnTo>
                <a:lnTo>
                  <a:pt x="908" y="98"/>
                </a:lnTo>
                <a:lnTo>
                  <a:pt x="924" y="114"/>
                </a:lnTo>
                <a:lnTo>
                  <a:pt x="936" y="130"/>
                </a:lnTo>
                <a:lnTo>
                  <a:pt x="944" y="146"/>
                </a:lnTo>
                <a:lnTo>
                  <a:pt x="944" y="154"/>
                </a:lnTo>
                <a:lnTo>
                  <a:pt x="946" y="1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1947863" y="3454400"/>
            <a:ext cx="1501775" cy="514350"/>
          </a:xfrm>
          <a:custGeom>
            <a:avLst/>
            <a:gdLst>
              <a:gd name="T0" fmla="*/ 946 w 946"/>
              <a:gd name="T1" fmla="*/ 162 h 324"/>
              <a:gd name="T2" fmla="*/ 944 w 946"/>
              <a:gd name="T3" fmla="*/ 178 h 324"/>
              <a:gd name="T4" fmla="*/ 924 w 946"/>
              <a:gd name="T5" fmla="*/ 210 h 324"/>
              <a:gd name="T6" fmla="*/ 888 w 946"/>
              <a:gd name="T7" fmla="*/ 240 h 324"/>
              <a:gd name="T8" fmla="*/ 838 w 946"/>
              <a:gd name="T9" fmla="*/ 264 h 324"/>
              <a:gd name="T10" fmla="*/ 774 w 946"/>
              <a:gd name="T11" fmla="*/ 286 h 324"/>
              <a:gd name="T12" fmla="*/ 698 w 946"/>
              <a:gd name="T13" fmla="*/ 304 h 324"/>
              <a:gd name="T14" fmla="*/ 614 w 946"/>
              <a:gd name="T15" fmla="*/ 316 h 324"/>
              <a:gd name="T16" fmla="*/ 522 w 946"/>
              <a:gd name="T17" fmla="*/ 322 h 324"/>
              <a:gd name="T18" fmla="*/ 472 w 946"/>
              <a:gd name="T19" fmla="*/ 324 h 324"/>
              <a:gd name="T20" fmla="*/ 378 w 946"/>
              <a:gd name="T21" fmla="*/ 320 h 324"/>
              <a:gd name="T22" fmla="*/ 288 w 946"/>
              <a:gd name="T23" fmla="*/ 312 h 324"/>
              <a:gd name="T24" fmla="*/ 208 w 946"/>
              <a:gd name="T25" fmla="*/ 296 h 324"/>
              <a:gd name="T26" fmla="*/ 138 w 946"/>
              <a:gd name="T27" fmla="*/ 276 h 324"/>
              <a:gd name="T28" fmla="*/ 80 w 946"/>
              <a:gd name="T29" fmla="*/ 252 h 324"/>
              <a:gd name="T30" fmla="*/ 38 w 946"/>
              <a:gd name="T31" fmla="*/ 224 h 324"/>
              <a:gd name="T32" fmla="*/ 10 w 946"/>
              <a:gd name="T33" fmla="*/ 194 h 324"/>
              <a:gd name="T34" fmla="*/ 0 w 946"/>
              <a:gd name="T35" fmla="*/ 170 h 324"/>
              <a:gd name="T36" fmla="*/ 0 w 946"/>
              <a:gd name="T37" fmla="*/ 162 h 324"/>
              <a:gd name="T38" fmla="*/ 2 w 946"/>
              <a:gd name="T39" fmla="*/ 146 h 324"/>
              <a:gd name="T40" fmla="*/ 22 w 946"/>
              <a:gd name="T41" fmla="*/ 114 h 324"/>
              <a:gd name="T42" fmla="*/ 58 w 946"/>
              <a:gd name="T43" fmla="*/ 84 h 324"/>
              <a:gd name="T44" fmla="*/ 108 w 946"/>
              <a:gd name="T45" fmla="*/ 58 h 324"/>
              <a:gd name="T46" fmla="*/ 172 w 946"/>
              <a:gd name="T47" fmla="*/ 38 h 324"/>
              <a:gd name="T48" fmla="*/ 248 w 946"/>
              <a:gd name="T49" fmla="*/ 20 h 324"/>
              <a:gd name="T50" fmla="*/ 332 w 946"/>
              <a:gd name="T51" fmla="*/ 8 h 324"/>
              <a:gd name="T52" fmla="*/ 424 w 946"/>
              <a:gd name="T53" fmla="*/ 0 h 324"/>
              <a:gd name="T54" fmla="*/ 472 w 946"/>
              <a:gd name="T55" fmla="*/ 0 h 324"/>
              <a:gd name="T56" fmla="*/ 568 w 946"/>
              <a:gd name="T57" fmla="*/ 4 h 324"/>
              <a:gd name="T58" fmla="*/ 656 w 946"/>
              <a:gd name="T59" fmla="*/ 12 h 324"/>
              <a:gd name="T60" fmla="*/ 738 w 946"/>
              <a:gd name="T61" fmla="*/ 28 h 324"/>
              <a:gd name="T62" fmla="*/ 808 w 946"/>
              <a:gd name="T63" fmla="*/ 48 h 324"/>
              <a:gd name="T64" fmla="*/ 864 w 946"/>
              <a:gd name="T65" fmla="*/ 72 h 324"/>
              <a:gd name="T66" fmla="*/ 908 w 946"/>
              <a:gd name="T67" fmla="*/ 98 h 324"/>
              <a:gd name="T68" fmla="*/ 936 w 946"/>
              <a:gd name="T69" fmla="*/ 130 h 324"/>
              <a:gd name="T70" fmla="*/ 944 w 946"/>
              <a:gd name="T71" fmla="*/ 154 h 324"/>
              <a:gd name="T72" fmla="*/ 946 w 946"/>
              <a:gd name="T73" fmla="*/ 162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6" h="324">
                <a:moveTo>
                  <a:pt x="946" y="162"/>
                </a:moveTo>
                <a:lnTo>
                  <a:pt x="946" y="162"/>
                </a:lnTo>
                <a:lnTo>
                  <a:pt x="944" y="170"/>
                </a:lnTo>
                <a:lnTo>
                  <a:pt x="944" y="178"/>
                </a:lnTo>
                <a:lnTo>
                  <a:pt x="936" y="194"/>
                </a:lnTo>
                <a:lnTo>
                  <a:pt x="924" y="210"/>
                </a:lnTo>
                <a:lnTo>
                  <a:pt x="908" y="224"/>
                </a:lnTo>
                <a:lnTo>
                  <a:pt x="888" y="240"/>
                </a:lnTo>
                <a:lnTo>
                  <a:pt x="864" y="252"/>
                </a:lnTo>
                <a:lnTo>
                  <a:pt x="838" y="264"/>
                </a:lnTo>
                <a:lnTo>
                  <a:pt x="808" y="276"/>
                </a:lnTo>
                <a:lnTo>
                  <a:pt x="774" y="286"/>
                </a:lnTo>
                <a:lnTo>
                  <a:pt x="738" y="296"/>
                </a:lnTo>
                <a:lnTo>
                  <a:pt x="698" y="304"/>
                </a:lnTo>
                <a:lnTo>
                  <a:pt x="656" y="312"/>
                </a:lnTo>
                <a:lnTo>
                  <a:pt x="614" y="316"/>
                </a:lnTo>
                <a:lnTo>
                  <a:pt x="568" y="320"/>
                </a:lnTo>
                <a:lnTo>
                  <a:pt x="522" y="322"/>
                </a:lnTo>
                <a:lnTo>
                  <a:pt x="472" y="324"/>
                </a:lnTo>
                <a:lnTo>
                  <a:pt x="472" y="324"/>
                </a:lnTo>
                <a:lnTo>
                  <a:pt x="424" y="322"/>
                </a:lnTo>
                <a:lnTo>
                  <a:pt x="378" y="320"/>
                </a:lnTo>
                <a:lnTo>
                  <a:pt x="332" y="316"/>
                </a:lnTo>
                <a:lnTo>
                  <a:pt x="288" y="312"/>
                </a:lnTo>
                <a:lnTo>
                  <a:pt x="248" y="304"/>
                </a:lnTo>
                <a:lnTo>
                  <a:pt x="208" y="296"/>
                </a:lnTo>
                <a:lnTo>
                  <a:pt x="172" y="286"/>
                </a:lnTo>
                <a:lnTo>
                  <a:pt x="138" y="276"/>
                </a:lnTo>
                <a:lnTo>
                  <a:pt x="108" y="264"/>
                </a:lnTo>
                <a:lnTo>
                  <a:pt x="80" y="252"/>
                </a:lnTo>
                <a:lnTo>
                  <a:pt x="58" y="240"/>
                </a:lnTo>
                <a:lnTo>
                  <a:pt x="38" y="224"/>
                </a:lnTo>
                <a:lnTo>
                  <a:pt x="22" y="210"/>
                </a:lnTo>
                <a:lnTo>
                  <a:pt x="10" y="194"/>
                </a:lnTo>
                <a:lnTo>
                  <a:pt x="2" y="178"/>
                </a:lnTo>
                <a:lnTo>
                  <a:pt x="0" y="170"/>
                </a:lnTo>
                <a:lnTo>
                  <a:pt x="0" y="162"/>
                </a:lnTo>
                <a:lnTo>
                  <a:pt x="0" y="162"/>
                </a:lnTo>
                <a:lnTo>
                  <a:pt x="0" y="154"/>
                </a:lnTo>
                <a:lnTo>
                  <a:pt x="2" y="146"/>
                </a:lnTo>
                <a:lnTo>
                  <a:pt x="10" y="130"/>
                </a:lnTo>
                <a:lnTo>
                  <a:pt x="22" y="114"/>
                </a:lnTo>
                <a:lnTo>
                  <a:pt x="38" y="98"/>
                </a:lnTo>
                <a:lnTo>
                  <a:pt x="58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8"/>
                </a:lnTo>
                <a:lnTo>
                  <a:pt x="208" y="28"/>
                </a:lnTo>
                <a:lnTo>
                  <a:pt x="248" y="20"/>
                </a:lnTo>
                <a:lnTo>
                  <a:pt x="288" y="12"/>
                </a:lnTo>
                <a:lnTo>
                  <a:pt x="332" y="8"/>
                </a:lnTo>
                <a:lnTo>
                  <a:pt x="378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2" y="0"/>
                </a:lnTo>
                <a:lnTo>
                  <a:pt x="568" y="4"/>
                </a:lnTo>
                <a:lnTo>
                  <a:pt x="614" y="8"/>
                </a:lnTo>
                <a:lnTo>
                  <a:pt x="656" y="12"/>
                </a:lnTo>
                <a:lnTo>
                  <a:pt x="698" y="20"/>
                </a:lnTo>
                <a:lnTo>
                  <a:pt x="738" y="28"/>
                </a:lnTo>
                <a:lnTo>
                  <a:pt x="774" y="38"/>
                </a:lnTo>
                <a:lnTo>
                  <a:pt x="808" y="48"/>
                </a:lnTo>
                <a:lnTo>
                  <a:pt x="838" y="58"/>
                </a:lnTo>
                <a:lnTo>
                  <a:pt x="864" y="72"/>
                </a:lnTo>
                <a:lnTo>
                  <a:pt x="888" y="84"/>
                </a:lnTo>
                <a:lnTo>
                  <a:pt x="908" y="98"/>
                </a:lnTo>
                <a:lnTo>
                  <a:pt x="924" y="114"/>
                </a:lnTo>
                <a:lnTo>
                  <a:pt x="936" y="130"/>
                </a:lnTo>
                <a:lnTo>
                  <a:pt x="944" y="146"/>
                </a:lnTo>
                <a:lnTo>
                  <a:pt x="944" y="154"/>
                </a:lnTo>
                <a:lnTo>
                  <a:pt x="946" y="162"/>
                </a:lnTo>
                <a:lnTo>
                  <a:pt x="946" y="16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713038" y="3971925"/>
            <a:ext cx="1501775" cy="508000"/>
          </a:xfrm>
          <a:custGeom>
            <a:avLst/>
            <a:gdLst>
              <a:gd name="T0" fmla="*/ 946 w 946"/>
              <a:gd name="T1" fmla="*/ 160 h 320"/>
              <a:gd name="T2" fmla="*/ 944 w 946"/>
              <a:gd name="T3" fmla="*/ 176 h 320"/>
              <a:gd name="T4" fmla="*/ 926 w 946"/>
              <a:gd name="T5" fmla="*/ 208 h 320"/>
              <a:gd name="T6" fmla="*/ 890 w 946"/>
              <a:gd name="T7" fmla="*/ 236 h 320"/>
              <a:gd name="T8" fmla="*/ 838 w 946"/>
              <a:gd name="T9" fmla="*/ 262 h 320"/>
              <a:gd name="T10" fmla="*/ 774 w 946"/>
              <a:gd name="T11" fmla="*/ 284 h 320"/>
              <a:gd name="T12" fmla="*/ 698 w 946"/>
              <a:gd name="T13" fmla="*/ 302 h 320"/>
              <a:gd name="T14" fmla="*/ 614 w 946"/>
              <a:gd name="T15" fmla="*/ 314 h 320"/>
              <a:gd name="T16" fmla="*/ 522 w 946"/>
              <a:gd name="T17" fmla="*/ 320 h 320"/>
              <a:gd name="T18" fmla="*/ 474 w 946"/>
              <a:gd name="T19" fmla="*/ 320 h 320"/>
              <a:gd name="T20" fmla="*/ 378 w 946"/>
              <a:gd name="T21" fmla="*/ 318 h 320"/>
              <a:gd name="T22" fmla="*/ 288 w 946"/>
              <a:gd name="T23" fmla="*/ 308 h 320"/>
              <a:gd name="T24" fmla="*/ 208 w 946"/>
              <a:gd name="T25" fmla="*/ 294 h 320"/>
              <a:gd name="T26" fmla="*/ 138 w 946"/>
              <a:gd name="T27" fmla="*/ 274 h 320"/>
              <a:gd name="T28" fmla="*/ 80 w 946"/>
              <a:gd name="T29" fmla="*/ 250 h 320"/>
              <a:gd name="T30" fmla="*/ 36 w 946"/>
              <a:gd name="T31" fmla="*/ 222 h 320"/>
              <a:gd name="T32" fmla="*/ 10 w 946"/>
              <a:gd name="T33" fmla="*/ 192 h 320"/>
              <a:gd name="T34" fmla="*/ 0 w 946"/>
              <a:gd name="T35" fmla="*/ 168 h 320"/>
              <a:gd name="T36" fmla="*/ 0 w 946"/>
              <a:gd name="T37" fmla="*/ 160 h 320"/>
              <a:gd name="T38" fmla="*/ 2 w 946"/>
              <a:gd name="T39" fmla="*/ 144 h 320"/>
              <a:gd name="T40" fmla="*/ 20 w 946"/>
              <a:gd name="T41" fmla="*/ 112 h 320"/>
              <a:gd name="T42" fmla="*/ 56 w 946"/>
              <a:gd name="T43" fmla="*/ 84 h 320"/>
              <a:gd name="T44" fmla="*/ 108 w 946"/>
              <a:gd name="T45" fmla="*/ 58 h 320"/>
              <a:gd name="T46" fmla="*/ 172 w 946"/>
              <a:gd name="T47" fmla="*/ 36 h 320"/>
              <a:gd name="T48" fmla="*/ 248 w 946"/>
              <a:gd name="T49" fmla="*/ 20 h 320"/>
              <a:gd name="T50" fmla="*/ 332 w 946"/>
              <a:gd name="T51" fmla="*/ 8 h 320"/>
              <a:gd name="T52" fmla="*/ 424 w 946"/>
              <a:gd name="T53" fmla="*/ 2 h 320"/>
              <a:gd name="T54" fmla="*/ 474 w 946"/>
              <a:gd name="T55" fmla="*/ 0 h 320"/>
              <a:gd name="T56" fmla="*/ 568 w 946"/>
              <a:gd name="T57" fmla="*/ 4 h 320"/>
              <a:gd name="T58" fmla="*/ 658 w 946"/>
              <a:gd name="T59" fmla="*/ 14 h 320"/>
              <a:gd name="T60" fmla="*/ 738 w 946"/>
              <a:gd name="T61" fmla="*/ 28 h 320"/>
              <a:gd name="T62" fmla="*/ 808 w 946"/>
              <a:gd name="T63" fmla="*/ 48 h 320"/>
              <a:gd name="T64" fmla="*/ 866 w 946"/>
              <a:gd name="T65" fmla="*/ 72 h 320"/>
              <a:gd name="T66" fmla="*/ 910 w 946"/>
              <a:gd name="T67" fmla="*/ 98 h 320"/>
              <a:gd name="T68" fmla="*/ 938 w 946"/>
              <a:gd name="T69" fmla="*/ 128 h 320"/>
              <a:gd name="T70" fmla="*/ 946 w 946"/>
              <a:gd name="T71" fmla="*/ 152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6" h="320">
                <a:moveTo>
                  <a:pt x="946" y="160"/>
                </a:moveTo>
                <a:lnTo>
                  <a:pt x="946" y="160"/>
                </a:lnTo>
                <a:lnTo>
                  <a:pt x="946" y="168"/>
                </a:lnTo>
                <a:lnTo>
                  <a:pt x="944" y="176"/>
                </a:lnTo>
                <a:lnTo>
                  <a:pt x="938" y="192"/>
                </a:lnTo>
                <a:lnTo>
                  <a:pt x="926" y="208"/>
                </a:lnTo>
                <a:lnTo>
                  <a:pt x="910" y="222"/>
                </a:lnTo>
                <a:lnTo>
                  <a:pt x="890" y="236"/>
                </a:lnTo>
                <a:lnTo>
                  <a:pt x="866" y="250"/>
                </a:lnTo>
                <a:lnTo>
                  <a:pt x="838" y="262"/>
                </a:lnTo>
                <a:lnTo>
                  <a:pt x="808" y="274"/>
                </a:lnTo>
                <a:lnTo>
                  <a:pt x="774" y="284"/>
                </a:lnTo>
                <a:lnTo>
                  <a:pt x="738" y="294"/>
                </a:lnTo>
                <a:lnTo>
                  <a:pt x="698" y="302"/>
                </a:lnTo>
                <a:lnTo>
                  <a:pt x="658" y="308"/>
                </a:lnTo>
                <a:lnTo>
                  <a:pt x="614" y="314"/>
                </a:lnTo>
                <a:lnTo>
                  <a:pt x="568" y="318"/>
                </a:lnTo>
                <a:lnTo>
                  <a:pt x="522" y="320"/>
                </a:lnTo>
                <a:lnTo>
                  <a:pt x="474" y="320"/>
                </a:lnTo>
                <a:lnTo>
                  <a:pt x="474" y="320"/>
                </a:lnTo>
                <a:lnTo>
                  <a:pt x="424" y="320"/>
                </a:lnTo>
                <a:lnTo>
                  <a:pt x="378" y="318"/>
                </a:lnTo>
                <a:lnTo>
                  <a:pt x="332" y="314"/>
                </a:lnTo>
                <a:lnTo>
                  <a:pt x="288" y="308"/>
                </a:lnTo>
                <a:lnTo>
                  <a:pt x="248" y="302"/>
                </a:lnTo>
                <a:lnTo>
                  <a:pt x="208" y="294"/>
                </a:lnTo>
                <a:lnTo>
                  <a:pt x="172" y="284"/>
                </a:lnTo>
                <a:lnTo>
                  <a:pt x="138" y="274"/>
                </a:lnTo>
                <a:lnTo>
                  <a:pt x="108" y="262"/>
                </a:lnTo>
                <a:lnTo>
                  <a:pt x="80" y="250"/>
                </a:lnTo>
                <a:lnTo>
                  <a:pt x="56" y="236"/>
                </a:lnTo>
                <a:lnTo>
                  <a:pt x="36" y="222"/>
                </a:lnTo>
                <a:lnTo>
                  <a:pt x="20" y="208"/>
                </a:lnTo>
                <a:lnTo>
                  <a:pt x="10" y="192"/>
                </a:lnTo>
                <a:lnTo>
                  <a:pt x="2" y="176"/>
                </a:lnTo>
                <a:lnTo>
                  <a:pt x="0" y="168"/>
                </a:lnTo>
                <a:lnTo>
                  <a:pt x="0" y="160"/>
                </a:lnTo>
                <a:lnTo>
                  <a:pt x="0" y="160"/>
                </a:lnTo>
                <a:lnTo>
                  <a:pt x="0" y="152"/>
                </a:lnTo>
                <a:lnTo>
                  <a:pt x="2" y="144"/>
                </a:lnTo>
                <a:lnTo>
                  <a:pt x="10" y="128"/>
                </a:lnTo>
                <a:lnTo>
                  <a:pt x="20" y="112"/>
                </a:lnTo>
                <a:lnTo>
                  <a:pt x="36" y="98"/>
                </a:lnTo>
                <a:lnTo>
                  <a:pt x="56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6"/>
                </a:lnTo>
                <a:lnTo>
                  <a:pt x="208" y="28"/>
                </a:lnTo>
                <a:lnTo>
                  <a:pt x="248" y="20"/>
                </a:lnTo>
                <a:lnTo>
                  <a:pt x="288" y="14"/>
                </a:lnTo>
                <a:lnTo>
                  <a:pt x="332" y="8"/>
                </a:lnTo>
                <a:lnTo>
                  <a:pt x="378" y="4"/>
                </a:lnTo>
                <a:lnTo>
                  <a:pt x="424" y="2"/>
                </a:lnTo>
                <a:lnTo>
                  <a:pt x="474" y="0"/>
                </a:lnTo>
                <a:lnTo>
                  <a:pt x="474" y="0"/>
                </a:lnTo>
                <a:lnTo>
                  <a:pt x="522" y="2"/>
                </a:lnTo>
                <a:lnTo>
                  <a:pt x="568" y="4"/>
                </a:lnTo>
                <a:lnTo>
                  <a:pt x="614" y="8"/>
                </a:lnTo>
                <a:lnTo>
                  <a:pt x="658" y="14"/>
                </a:lnTo>
                <a:lnTo>
                  <a:pt x="698" y="20"/>
                </a:lnTo>
                <a:lnTo>
                  <a:pt x="738" y="28"/>
                </a:lnTo>
                <a:lnTo>
                  <a:pt x="774" y="36"/>
                </a:lnTo>
                <a:lnTo>
                  <a:pt x="808" y="48"/>
                </a:lnTo>
                <a:lnTo>
                  <a:pt x="838" y="58"/>
                </a:lnTo>
                <a:lnTo>
                  <a:pt x="866" y="72"/>
                </a:lnTo>
                <a:lnTo>
                  <a:pt x="890" y="84"/>
                </a:lnTo>
                <a:lnTo>
                  <a:pt x="910" y="98"/>
                </a:lnTo>
                <a:lnTo>
                  <a:pt x="926" y="112"/>
                </a:lnTo>
                <a:lnTo>
                  <a:pt x="938" y="128"/>
                </a:lnTo>
                <a:lnTo>
                  <a:pt x="944" y="144"/>
                </a:lnTo>
                <a:lnTo>
                  <a:pt x="946" y="152"/>
                </a:lnTo>
                <a:lnTo>
                  <a:pt x="946" y="16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2713038" y="3971925"/>
            <a:ext cx="1501775" cy="508000"/>
          </a:xfrm>
          <a:custGeom>
            <a:avLst/>
            <a:gdLst>
              <a:gd name="T0" fmla="*/ 946 w 946"/>
              <a:gd name="T1" fmla="*/ 160 h 320"/>
              <a:gd name="T2" fmla="*/ 944 w 946"/>
              <a:gd name="T3" fmla="*/ 176 h 320"/>
              <a:gd name="T4" fmla="*/ 926 w 946"/>
              <a:gd name="T5" fmla="*/ 208 h 320"/>
              <a:gd name="T6" fmla="*/ 890 w 946"/>
              <a:gd name="T7" fmla="*/ 236 h 320"/>
              <a:gd name="T8" fmla="*/ 838 w 946"/>
              <a:gd name="T9" fmla="*/ 262 h 320"/>
              <a:gd name="T10" fmla="*/ 774 w 946"/>
              <a:gd name="T11" fmla="*/ 284 h 320"/>
              <a:gd name="T12" fmla="*/ 698 w 946"/>
              <a:gd name="T13" fmla="*/ 302 h 320"/>
              <a:gd name="T14" fmla="*/ 614 w 946"/>
              <a:gd name="T15" fmla="*/ 314 h 320"/>
              <a:gd name="T16" fmla="*/ 522 w 946"/>
              <a:gd name="T17" fmla="*/ 320 h 320"/>
              <a:gd name="T18" fmla="*/ 474 w 946"/>
              <a:gd name="T19" fmla="*/ 320 h 320"/>
              <a:gd name="T20" fmla="*/ 378 w 946"/>
              <a:gd name="T21" fmla="*/ 318 h 320"/>
              <a:gd name="T22" fmla="*/ 288 w 946"/>
              <a:gd name="T23" fmla="*/ 308 h 320"/>
              <a:gd name="T24" fmla="*/ 208 w 946"/>
              <a:gd name="T25" fmla="*/ 294 h 320"/>
              <a:gd name="T26" fmla="*/ 138 w 946"/>
              <a:gd name="T27" fmla="*/ 274 h 320"/>
              <a:gd name="T28" fmla="*/ 80 w 946"/>
              <a:gd name="T29" fmla="*/ 250 h 320"/>
              <a:gd name="T30" fmla="*/ 36 w 946"/>
              <a:gd name="T31" fmla="*/ 222 h 320"/>
              <a:gd name="T32" fmla="*/ 10 w 946"/>
              <a:gd name="T33" fmla="*/ 192 h 320"/>
              <a:gd name="T34" fmla="*/ 0 w 946"/>
              <a:gd name="T35" fmla="*/ 168 h 320"/>
              <a:gd name="T36" fmla="*/ 0 w 946"/>
              <a:gd name="T37" fmla="*/ 160 h 320"/>
              <a:gd name="T38" fmla="*/ 2 w 946"/>
              <a:gd name="T39" fmla="*/ 144 h 320"/>
              <a:gd name="T40" fmla="*/ 20 w 946"/>
              <a:gd name="T41" fmla="*/ 112 h 320"/>
              <a:gd name="T42" fmla="*/ 56 w 946"/>
              <a:gd name="T43" fmla="*/ 84 h 320"/>
              <a:gd name="T44" fmla="*/ 108 w 946"/>
              <a:gd name="T45" fmla="*/ 58 h 320"/>
              <a:gd name="T46" fmla="*/ 172 w 946"/>
              <a:gd name="T47" fmla="*/ 36 h 320"/>
              <a:gd name="T48" fmla="*/ 248 w 946"/>
              <a:gd name="T49" fmla="*/ 20 h 320"/>
              <a:gd name="T50" fmla="*/ 332 w 946"/>
              <a:gd name="T51" fmla="*/ 8 h 320"/>
              <a:gd name="T52" fmla="*/ 424 w 946"/>
              <a:gd name="T53" fmla="*/ 2 h 320"/>
              <a:gd name="T54" fmla="*/ 474 w 946"/>
              <a:gd name="T55" fmla="*/ 0 h 320"/>
              <a:gd name="T56" fmla="*/ 568 w 946"/>
              <a:gd name="T57" fmla="*/ 4 h 320"/>
              <a:gd name="T58" fmla="*/ 658 w 946"/>
              <a:gd name="T59" fmla="*/ 14 h 320"/>
              <a:gd name="T60" fmla="*/ 738 w 946"/>
              <a:gd name="T61" fmla="*/ 28 h 320"/>
              <a:gd name="T62" fmla="*/ 808 w 946"/>
              <a:gd name="T63" fmla="*/ 48 h 320"/>
              <a:gd name="T64" fmla="*/ 866 w 946"/>
              <a:gd name="T65" fmla="*/ 72 h 320"/>
              <a:gd name="T66" fmla="*/ 910 w 946"/>
              <a:gd name="T67" fmla="*/ 98 h 320"/>
              <a:gd name="T68" fmla="*/ 938 w 946"/>
              <a:gd name="T69" fmla="*/ 128 h 320"/>
              <a:gd name="T70" fmla="*/ 946 w 946"/>
              <a:gd name="T71" fmla="*/ 152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6" h="320">
                <a:moveTo>
                  <a:pt x="946" y="160"/>
                </a:moveTo>
                <a:lnTo>
                  <a:pt x="946" y="160"/>
                </a:lnTo>
                <a:lnTo>
                  <a:pt x="946" y="168"/>
                </a:lnTo>
                <a:lnTo>
                  <a:pt x="944" y="176"/>
                </a:lnTo>
                <a:lnTo>
                  <a:pt x="938" y="192"/>
                </a:lnTo>
                <a:lnTo>
                  <a:pt x="926" y="208"/>
                </a:lnTo>
                <a:lnTo>
                  <a:pt x="910" y="222"/>
                </a:lnTo>
                <a:lnTo>
                  <a:pt x="890" y="236"/>
                </a:lnTo>
                <a:lnTo>
                  <a:pt x="866" y="250"/>
                </a:lnTo>
                <a:lnTo>
                  <a:pt x="838" y="262"/>
                </a:lnTo>
                <a:lnTo>
                  <a:pt x="808" y="274"/>
                </a:lnTo>
                <a:lnTo>
                  <a:pt x="774" y="284"/>
                </a:lnTo>
                <a:lnTo>
                  <a:pt x="738" y="294"/>
                </a:lnTo>
                <a:lnTo>
                  <a:pt x="698" y="302"/>
                </a:lnTo>
                <a:lnTo>
                  <a:pt x="658" y="308"/>
                </a:lnTo>
                <a:lnTo>
                  <a:pt x="614" y="314"/>
                </a:lnTo>
                <a:lnTo>
                  <a:pt x="568" y="318"/>
                </a:lnTo>
                <a:lnTo>
                  <a:pt x="522" y="320"/>
                </a:lnTo>
                <a:lnTo>
                  <a:pt x="474" y="320"/>
                </a:lnTo>
                <a:lnTo>
                  <a:pt x="474" y="320"/>
                </a:lnTo>
                <a:lnTo>
                  <a:pt x="424" y="320"/>
                </a:lnTo>
                <a:lnTo>
                  <a:pt x="378" y="318"/>
                </a:lnTo>
                <a:lnTo>
                  <a:pt x="332" y="314"/>
                </a:lnTo>
                <a:lnTo>
                  <a:pt x="288" y="308"/>
                </a:lnTo>
                <a:lnTo>
                  <a:pt x="248" y="302"/>
                </a:lnTo>
                <a:lnTo>
                  <a:pt x="208" y="294"/>
                </a:lnTo>
                <a:lnTo>
                  <a:pt x="172" y="284"/>
                </a:lnTo>
                <a:lnTo>
                  <a:pt x="138" y="274"/>
                </a:lnTo>
                <a:lnTo>
                  <a:pt x="108" y="262"/>
                </a:lnTo>
                <a:lnTo>
                  <a:pt x="80" y="250"/>
                </a:lnTo>
                <a:lnTo>
                  <a:pt x="56" y="236"/>
                </a:lnTo>
                <a:lnTo>
                  <a:pt x="36" y="222"/>
                </a:lnTo>
                <a:lnTo>
                  <a:pt x="20" y="208"/>
                </a:lnTo>
                <a:lnTo>
                  <a:pt x="10" y="192"/>
                </a:lnTo>
                <a:lnTo>
                  <a:pt x="2" y="176"/>
                </a:lnTo>
                <a:lnTo>
                  <a:pt x="0" y="168"/>
                </a:lnTo>
                <a:lnTo>
                  <a:pt x="0" y="160"/>
                </a:lnTo>
                <a:lnTo>
                  <a:pt x="0" y="160"/>
                </a:lnTo>
                <a:lnTo>
                  <a:pt x="0" y="152"/>
                </a:lnTo>
                <a:lnTo>
                  <a:pt x="2" y="144"/>
                </a:lnTo>
                <a:lnTo>
                  <a:pt x="10" y="128"/>
                </a:lnTo>
                <a:lnTo>
                  <a:pt x="20" y="112"/>
                </a:lnTo>
                <a:lnTo>
                  <a:pt x="36" y="98"/>
                </a:lnTo>
                <a:lnTo>
                  <a:pt x="56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6"/>
                </a:lnTo>
                <a:lnTo>
                  <a:pt x="208" y="28"/>
                </a:lnTo>
                <a:lnTo>
                  <a:pt x="248" y="20"/>
                </a:lnTo>
                <a:lnTo>
                  <a:pt x="288" y="14"/>
                </a:lnTo>
                <a:lnTo>
                  <a:pt x="332" y="8"/>
                </a:lnTo>
                <a:lnTo>
                  <a:pt x="378" y="4"/>
                </a:lnTo>
                <a:lnTo>
                  <a:pt x="424" y="2"/>
                </a:lnTo>
                <a:lnTo>
                  <a:pt x="474" y="0"/>
                </a:lnTo>
                <a:lnTo>
                  <a:pt x="474" y="0"/>
                </a:lnTo>
                <a:lnTo>
                  <a:pt x="522" y="2"/>
                </a:lnTo>
                <a:lnTo>
                  <a:pt x="568" y="4"/>
                </a:lnTo>
                <a:lnTo>
                  <a:pt x="614" y="8"/>
                </a:lnTo>
                <a:lnTo>
                  <a:pt x="658" y="14"/>
                </a:lnTo>
                <a:lnTo>
                  <a:pt x="698" y="20"/>
                </a:lnTo>
                <a:lnTo>
                  <a:pt x="738" y="28"/>
                </a:lnTo>
                <a:lnTo>
                  <a:pt x="774" y="36"/>
                </a:lnTo>
                <a:lnTo>
                  <a:pt x="808" y="48"/>
                </a:lnTo>
                <a:lnTo>
                  <a:pt x="838" y="58"/>
                </a:lnTo>
                <a:lnTo>
                  <a:pt x="866" y="72"/>
                </a:lnTo>
                <a:lnTo>
                  <a:pt x="890" y="84"/>
                </a:lnTo>
                <a:lnTo>
                  <a:pt x="910" y="98"/>
                </a:lnTo>
                <a:lnTo>
                  <a:pt x="926" y="112"/>
                </a:lnTo>
                <a:lnTo>
                  <a:pt x="938" y="128"/>
                </a:lnTo>
                <a:lnTo>
                  <a:pt x="944" y="144"/>
                </a:lnTo>
                <a:lnTo>
                  <a:pt x="946" y="152"/>
                </a:lnTo>
                <a:lnTo>
                  <a:pt x="946" y="16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2713038" y="3971925"/>
            <a:ext cx="1501775" cy="508000"/>
          </a:xfrm>
          <a:custGeom>
            <a:avLst/>
            <a:gdLst>
              <a:gd name="T0" fmla="*/ 946 w 946"/>
              <a:gd name="T1" fmla="*/ 160 h 320"/>
              <a:gd name="T2" fmla="*/ 944 w 946"/>
              <a:gd name="T3" fmla="*/ 176 h 320"/>
              <a:gd name="T4" fmla="*/ 926 w 946"/>
              <a:gd name="T5" fmla="*/ 208 h 320"/>
              <a:gd name="T6" fmla="*/ 890 w 946"/>
              <a:gd name="T7" fmla="*/ 236 h 320"/>
              <a:gd name="T8" fmla="*/ 838 w 946"/>
              <a:gd name="T9" fmla="*/ 262 h 320"/>
              <a:gd name="T10" fmla="*/ 774 w 946"/>
              <a:gd name="T11" fmla="*/ 284 h 320"/>
              <a:gd name="T12" fmla="*/ 698 w 946"/>
              <a:gd name="T13" fmla="*/ 302 h 320"/>
              <a:gd name="T14" fmla="*/ 614 w 946"/>
              <a:gd name="T15" fmla="*/ 314 h 320"/>
              <a:gd name="T16" fmla="*/ 522 w 946"/>
              <a:gd name="T17" fmla="*/ 320 h 320"/>
              <a:gd name="T18" fmla="*/ 474 w 946"/>
              <a:gd name="T19" fmla="*/ 320 h 320"/>
              <a:gd name="T20" fmla="*/ 378 w 946"/>
              <a:gd name="T21" fmla="*/ 318 h 320"/>
              <a:gd name="T22" fmla="*/ 288 w 946"/>
              <a:gd name="T23" fmla="*/ 308 h 320"/>
              <a:gd name="T24" fmla="*/ 208 w 946"/>
              <a:gd name="T25" fmla="*/ 294 h 320"/>
              <a:gd name="T26" fmla="*/ 138 w 946"/>
              <a:gd name="T27" fmla="*/ 274 h 320"/>
              <a:gd name="T28" fmla="*/ 80 w 946"/>
              <a:gd name="T29" fmla="*/ 250 h 320"/>
              <a:gd name="T30" fmla="*/ 36 w 946"/>
              <a:gd name="T31" fmla="*/ 222 h 320"/>
              <a:gd name="T32" fmla="*/ 10 w 946"/>
              <a:gd name="T33" fmla="*/ 192 h 320"/>
              <a:gd name="T34" fmla="*/ 0 w 946"/>
              <a:gd name="T35" fmla="*/ 168 h 320"/>
              <a:gd name="T36" fmla="*/ 0 w 946"/>
              <a:gd name="T37" fmla="*/ 160 h 320"/>
              <a:gd name="T38" fmla="*/ 2 w 946"/>
              <a:gd name="T39" fmla="*/ 144 h 320"/>
              <a:gd name="T40" fmla="*/ 20 w 946"/>
              <a:gd name="T41" fmla="*/ 112 h 320"/>
              <a:gd name="T42" fmla="*/ 56 w 946"/>
              <a:gd name="T43" fmla="*/ 84 h 320"/>
              <a:gd name="T44" fmla="*/ 108 w 946"/>
              <a:gd name="T45" fmla="*/ 58 h 320"/>
              <a:gd name="T46" fmla="*/ 172 w 946"/>
              <a:gd name="T47" fmla="*/ 36 h 320"/>
              <a:gd name="T48" fmla="*/ 248 w 946"/>
              <a:gd name="T49" fmla="*/ 20 h 320"/>
              <a:gd name="T50" fmla="*/ 332 w 946"/>
              <a:gd name="T51" fmla="*/ 8 h 320"/>
              <a:gd name="T52" fmla="*/ 424 w 946"/>
              <a:gd name="T53" fmla="*/ 2 h 320"/>
              <a:gd name="T54" fmla="*/ 474 w 946"/>
              <a:gd name="T55" fmla="*/ 0 h 320"/>
              <a:gd name="T56" fmla="*/ 568 w 946"/>
              <a:gd name="T57" fmla="*/ 4 h 320"/>
              <a:gd name="T58" fmla="*/ 658 w 946"/>
              <a:gd name="T59" fmla="*/ 14 h 320"/>
              <a:gd name="T60" fmla="*/ 738 w 946"/>
              <a:gd name="T61" fmla="*/ 28 h 320"/>
              <a:gd name="T62" fmla="*/ 808 w 946"/>
              <a:gd name="T63" fmla="*/ 48 h 320"/>
              <a:gd name="T64" fmla="*/ 866 w 946"/>
              <a:gd name="T65" fmla="*/ 72 h 320"/>
              <a:gd name="T66" fmla="*/ 910 w 946"/>
              <a:gd name="T67" fmla="*/ 98 h 320"/>
              <a:gd name="T68" fmla="*/ 938 w 946"/>
              <a:gd name="T69" fmla="*/ 128 h 320"/>
              <a:gd name="T70" fmla="*/ 946 w 946"/>
              <a:gd name="T71" fmla="*/ 152 h 320"/>
              <a:gd name="T72" fmla="*/ 946 w 946"/>
              <a:gd name="T73" fmla="*/ 16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6" h="320">
                <a:moveTo>
                  <a:pt x="946" y="160"/>
                </a:moveTo>
                <a:lnTo>
                  <a:pt x="946" y="160"/>
                </a:lnTo>
                <a:lnTo>
                  <a:pt x="946" y="168"/>
                </a:lnTo>
                <a:lnTo>
                  <a:pt x="944" y="176"/>
                </a:lnTo>
                <a:lnTo>
                  <a:pt x="938" y="192"/>
                </a:lnTo>
                <a:lnTo>
                  <a:pt x="926" y="208"/>
                </a:lnTo>
                <a:lnTo>
                  <a:pt x="910" y="222"/>
                </a:lnTo>
                <a:lnTo>
                  <a:pt x="890" y="236"/>
                </a:lnTo>
                <a:lnTo>
                  <a:pt x="866" y="250"/>
                </a:lnTo>
                <a:lnTo>
                  <a:pt x="838" y="262"/>
                </a:lnTo>
                <a:lnTo>
                  <a:pt x="808" y="274"/>
                </a:lnTo>
                <a:lnTo>
                  <a:pt x="774" y="284"/>
                </a:lnTo>
                <a:lnTo>
                  <a:pt x="738" y="294"/>
                </a:lnTo>
                <a:lnTo>
                  <a:pt x="698" y="302"/>
                </a:lnTo>
                <a:lnTo>
                  <a:pt x="658" y="308"/>
                </a:lnTo>
                <a:lnTo>
                  <a:pt x="614" y="314"/>
                </a:lnTo>
                <a:lnTo>
                  <a:pt x="568" y="318"/>
                </a:lnTo>
                <a:lnTo>
                  <a:pt x="522" y="320"/>
                </a:lnTo>
                <a:lnTo>
                  <a:pt x="474" y="320"/>
                </a:lnTo>
                <a:lnTo>
                  <a:pt x="474" y="320"/>
                </a:lnTo>
                <a:lnTo>
                  <a:pt x="424" y="320"/>
                </a:lnTo>
                <a:lnTo>
                  <a:pt x="378" y="318"/>
                </a:lnTo>
                <a:lnTo>
                  <a:pt x="332" y="314"/>
                </a:lnTo>
                <a:lnTo>
                  <a:pt x="288" y="308"/>
                </a:lnTo>
                <a:lnTo>
                  <a:pt x="248" y="302"/>
                </a:lnTo>
                <a:lnTo>
                  <a:pt x="208" y="294"/>
                </a:lnTo>
                <a:lnTo>
                  <a:pt x="172" y="284"/>
                </a:lnTo>
                <a:lnTo>
                  <a:pt x="138" y="274"/>
                </a:lnTo>
                <a:lnTo>
                  <a:pt x="108" y="262"/>
                </a:lnTo>
                <a:lnTo>
                  <a:pt x="80" y="250"/>
                </a:lnTo>
                <a:lnTo>
                  <a:pt x="56" y="236"/>
                </a:lnTo>
                <a:lnTo>
                  <a:pt x="36" y="222"/>
                </a:lnTo>
                <a:lnTo>
                  <a:pt x="20" y="208"/>
                </a:lnTo>
                <a:lnTo>
                  <a:pt x="10" y="192"/>
                </a:lnTo>
                <a:lnTo>
                  <a:pt x="2" y="176"/>
                </a:lnTo>
                <a:lnTo>
                  <a:pt x="0" y="168"/>
                </a:lnTo>
                <a:lnTo>
                  <a:pt x="0" y="160"/>
                </a:lnTo>
                <a:lnTo>
                  <a:pt x="0" y="160"/>
                </a:lnTo>
                <a:lnTo>
                  <a:pt x="0" y="152"/>
                </a:lnTo>
                <a:lnTo>
                  <a:pt x="2" y="144"/>
                </a:lnTo>
                <a:lnTo>
                  <a:pt x="10" y="128"/>
                </a:lnTo>
                <a:lnTo>
                  <a:pt x="20" y="112"/>
                </a:lnTo>
                <a:lnTo>
                  <a:pt x="36" y="98"/>
                </a:lnTo>
                <a:lnTo>
                  <a:pt x="56" y="84"/>
                </a:lnTo>
                <a:lnTo>
                  <a:pt x="80" y="72"/>
                </a:lnTo>
                <a:lnTo>
                  <a:pt x="108" y="58"/>
                </a:lnTo>
                <a:lnTo>
                  <a:pt x="138" y="48"/>
                </a:lnTo>
                <a:lnTo>
                  <a:pt x="172" y="36"/>
                </a:lnTo>
                <a:lnTo>
                  <a:pt x="208" y="28"/>
                </a:lnTo>
                <a:lnTo>
                  <a:pt x="248" y="20"/>
                </a:lnTo>
                <a:lnTo>
                  <a:pt x="288" y="14"/>
                </a:lnTo>
                <a:lnTo>
                  <a:pt x="332" y="8"/>
                </a:lnTo>
                <a:lnTo>
                  <a:pt x="378" y="4"/>
                </a:lnTo>
                <a:lnTo>
                  <a:pt x="424" y="2"/>
                </a:lnTo>
                <a:lnTo>
                  <a:pt x="474" y="0"/>
                </a:lnTo>
                <a:lnTo>
                  <a:pt x="474" y="0"/>
                </a:lnTo>
                <a:lnTo>
                  <a:pt x="522" y="2"/>
                </a:lnTo>
                <a:lnTo>
                  <a:pt x="568" y="4"/>
                </a:lnTo>
                <a:lnTo>
                  <a:pt x="614" y="8"/>
                </a:lnTo>
                <a:lnTo>
                  <a:pt x="658" y="14"/>
                </a:lnTo>
                <a:lnTo>
                  <a:pt x="698" y="20"/>
                </a:lnTo>
                <a:lnTo>
                  <a:pt x="738" y="28"/>
                </a:lnTo>
                <a:lnTo>
                  <a:pt x="774" y="36"/>
                </a:lnTo>
                <a:lnTo>
                  <a:pt x="808" y="48"/>
                </a:lnTo>
                <a:lnTo>
                  <a:pt x="838" y="58"/>
                </a:lnTo>
                <a:lnTo>
                  <a:pt x="866" y="72"/>
                </a:lnTo>
                <a:lnTo>
                  <a:pt x="890" y="84"/>
                </a:lnTo>
                <a:lnTo>
                  <a:pt x="910" y="98"/>
                </a:lnTo>
                <a:lnTo>
                  <a:pt x="926" y="112"/>
                </a:lnTo>
                <a:lnTo>
                  <a:pt x="938" y="128"/>
                </a:lnTo>
                <a:lnTo>
                  <a:pt x="944" y="144"/>
                </a:lnTo>
                <a:lnTo>
                  <a:pt x="946" y="152"/>
                </a:lnTo>
                <a:lnTo>
                  <a:pt x="946" y="160"/>
                </a:lnTo>
                <a:lnTo>
                  <a:pt x="946" y="16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4392613" y="3978275"/>
            <a:ext cx="1339850" cy="361950"/>
          </a:xfrm>
          <a:custGeom>
            <a:avLst/>
            <a:gdLst>
              <a:gd name="T0" fmla="*/ 844 w 844"/>
              <a:gd name="T1" fmla="*/ 114 h 228"/>
              <a:gd name="T2" fmla="*/ 844 w 844"/>
              <a:gd name="T3" fmla="*/ 114 h 228"/>
              <a:gd name="T4" fmla="*/ 840 w 844"/>
              <a:gd name="T5" fmla="*/ 126 h 228"/>
              <a:gd name="T6" fmla="*/ 834 w 844"/>
              <a:gd name="T7" fmla="*/ 136 h 228"/>
              <a:gd name="T8" fmla="*/ 824 w 844"/>
              <a:gd name="T9" fmla="*/ 148 h 228"/>
              <a:gd name="T10" fmla="*/ 810 w 844"/>
              <a:gd name="T11" fmla="*/ 158 h 228"/>
              <a:gd name="T12" fmla="*/ 792 w 844"/>
              <a:gd name="T13" fmla="*/ 168 h 228"/>
              <a:gd name="T14" fmla="*/ 772 w 844"/>
              <a:gd name="T15" fmla="*/ 178 h 228"/>
              <a:gd name="T16" fmla="*/ 746 w 844"/>
              <a:gd name="T17" fmla="*/ 186 h 228"/>
              <a:gd name="T18" fmla="*/ 720 w 844"/>
              <a:gd name="T19" fmla="*/ 194 h 228"/>
              <a:gd name="T20" fmla="*/ 690 w 844"/>
              <a:gd name="T21" fmla="*/ 202 h 228"/>
              <a:gd name="T22" fmla="*/ 658 w 844"/>
              <a:gd name="T23" fmla="*/ 208 h 228"/>
              <a:gd name="T24" fmla="*/ 622 w 844"/>
              <a:gd name="T25" fmla="*/ 214 h 228"/>
              <a:gd name="T26" fmla="*/ 586 w 844"/>
              <a:gd name="T27" fmla="*/ 220 h 228"/>
              <a:gd name="T28" fmla="*/ 506 w 844"/>
              <a:gd name="T29" fmla="*/ 226 h 228"/>
              <a:gd name="T30" fmla="*/ 422 w 844"/>
              <a:gd name="T31" fmla="*/ 228 h 228"/>
              <a:gd name="T32" fmla="*/ 422 w 844"/>
              <a:gd name="T33" fmla="*/ 228 h 228"/>
              <a:gd name="T34" fmla="*/ 336 w 844"/>
              <a:gd name="T35" fmla="*/ 226 h 228"/>
              <a:gd name="T36" fmla="*/ 258 w 844"/>
              <a:gd name="T37" fmla="*/ 220 h 228"/>
              <a:gd name="T38" fmla="*/ 220 w 844"/>
              <a:gd name="T39" fmla="*/ 214 h 228"/>
              <a:gd name="T40" fmla="*/ 186 w 844"/>
              <a:gd name="T41" fmla="*/ 208 h 228"/>
              <a:gd name="T42" fmla="*/ 154 w 844"/>
              <a:gd name="T43" fmla="*/ 202 h 228"/>
              <a:gd name="T44" fmla="*/ 124 w 844"/>
              <a:gd name="T45" fmla="*/ 194 h 228"/>
              <a:gd name="T46" fmla="*/ 96 w 844"/>
              <a:gd name="T47" fmla="*/ 186 h 228"/>
              <a:gd name="T48" fmla="*/ 72 w 844"/>
              <a:gd name="T49" fmla="*/ 178 h 228"/>
              <a:gd name="T50" fmla="*/ 50 w 844"/>
              <a:gd name="T51" fmla="*/ 168 h 228"/>
              <a:gd name="T52" fmla="*/ 32 w 844"/>
              <a:gd name="T53" fmla="*/ 158 h 228"/>
              <a:gd name="T54" fmla="*/ 18 w 844"/>
              <a:gd name="T55" fmla="*/ 148 h 228"/>
              <a:gd name="T56" fmla="*/ 8 w 844"/>
              <a:gd name="T57" fmla="*/ 136 h 228"/>
              <a:gd name="T58" fmla="*/ 2 w 844"/>
              <a:gd name="T59" fmla="*/ 126 h 228"/>
              <a:gd name="T60" fmla="*/ 0 w 844"/>
              <a:gd name="T61" fmla="*/ 114 h 228"/>
              <a:gd name="T62" fmla="*/ 0 w 844"/>
              <a:gd name="T63" fmla="*/ 114 h 228"/>
              <a:gd name="T64" fmla="*/ 2 w 844"/>
              <a:gd name="T65" fmla="*/ 102 h 228"/>
              <a:gd name="T66" fmla="*/ 8 w 844"/>
              <a:gd name="T67" fmla="*/ 90 h 228"/>
              <a:gd name="T68" fmla="*/ 18 w 844"/>
              <a:gd name="T69" fmla="*/ 80 h 228"/>
              <a:gd name="T70" fmla="*/ 32 w 844"/>
              <a:gd name="T71" fmla="*/ 70 h 228"/>
              <a:gd name="T72" fmla="*/ 50 w 844"/>
              <a:gd name="T73" fmla="*/ 60 h 228"/>
              <a:gd name="T74" fmla="*/ 72 w 844"/>
              <a:gd name="T75" fmla="*/ 50 h 228"/>
              <a:gd name="T76" fmla="*/ 96 w 844"/>
              <a:gd name="T77" fmla="*/ 40 h 228"/>
              <a:gd name="T78" fmla="*/ 124 w 844"/>
              <a:gd name="T79" fmla="*/ 32 h 228"/>
              <a:gd name="T80" fmla="*/ 154 w 844"/>
              <a:gd name="T81" fmla="*/ 26 h 228"/>
              <a:gd name="T82" fmla="*/ 186 w 844"/>
              <a:gd name="T83" fmla="*/ 18 h 228"/>
              <a:gd name="T84" fmla="*/ 220 w 844"/>
              <a:gd name="T85" fmla="*/ 12 h 228"/>
              <a:gd name="T86" fmla="*/ 258 w 844"/>
              <a:gd name="T87" fmla="*/ 8 h 228"/>
              <a:gd name="T88" fmla="*/ 336 w 844"/>
              <a:gd name="T89" fmla="*/ 2 h 228"/>
              <a:gd name="T90" fmla="*/ 422 w 844"/>
              <a:gd name="T91" fmla="*/ 0 h 228"/>
              <a:gd name="T92" fmla="*/ 422 w 844"/>
              <a:gd name="T93" fmla="*/ 0 h 228"/>
              <a:gd name="T94" fmla="*/ 506 w 844"/>
              <a:gd name="T95" fmla="*/ 2 h 228"/>
              <a:gd name="T96" fmla="*/ 586 w 844"/>
              <a:gd name="T97" fmla="*/ 8 h 228"/>
              <a:gd name="T98" fmla="*/ 622 w 844"/>
              <a:gd name="T99" fmla="*/ 12 h 228"/>
              <a:gd name="T100" fmla="*/ 658 w 844"/>
              <a:gd name="T101" fmla="*/ 18 h 228"/>
              <a:gd name="T102" fmla="*/ 690 w 844"/>
              <a:gd name="T103" fmla="*/ 26 h 228"/>
              <a:gd name="T104" fmla="*/ 720 w 844"/>
              <a:gd name="T105" fmla="*/ 32 h 228"/>
              <a:gd name="T106" fmla="*/ 746 w 844"/>
              <a:gd name="T107" fmla="*/ 40 h 228"/>
              <a:gd name="T108" fmla="*/ 772 w 844"/>
              <a:gd name="T109" fmla="*/ 50 h 228"/>
              <a:gd name="T110" fmla="*/ 792 w 844"/>
              <a:gd name="T111" fmla="*/ 60 h 228"/>
              <a:gd name="T112" fmla="*/ 810 w 844"/>
              <a:gd name="T113" fmla="*/ 70 h 228"/>
              <a:gd name="T114" fmla="*/ 824 w 844"/>
              <a:gd name="T115" fmla="*/ 80 h 228"/>
              <a:gd name="T116" fmla="*/ 834 w 844"/>
              <a:gd name="T117" fmla="*/ 90 h 228"/>
              <a:gd name="T118" fmla="*/ 840 w 844"/>
              <a:gd name="T119" fmla="*/ 102 h 228"/>
              <a:gd name="T120" fmla="*/ 844 w 844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4" h="228">
                <a:moveTo>
                  <a:pt x="844" y="114"/>
                </a:moveTo>
                <a:lnTo>
                  <a:pt x="844" y="114"/>
                </a:lnTo>
                <a:lnTo>
                  <a:pt x="840" y="126"/>
                </a:lnTo>
                <a:lnTo>
                  <a:pt x="834" y="136"/>
                </a:lnTo>
                <a:lnTo>
                  <a:pt x="824" y="148"/>
                </a:lnTo>
                <a:lnTo>
                  <a:pt x="810" y="158"/>
                </a:lnTo>
                <a:lnTo>
                  <a:pt x="792" y="168"/>
                </a:lnTo>
                <a:lnTo>
                  <a:pt x="772" y="178"/>
                </a:lnTo>
                <a:lnTo>
                  <a:pt x="746" y="186"/>
                </a:lnTo>
                <a:lnTo>
                  <a:pt x="720" y="194"/>
                </a:lnTo>
                <a:lnTo>
                  <a:pt x="690" y="202"/>
                </a:lnTo>
                <a:lnTo>
                  <a:pt x="658" y="208"/>
                </a:lnTo>
                <a:lnTo>
                  <a:pt x="622" y="214"/>
                </a:lnTo>
                <a:lnTo>
                  <a:pt x="586" y="220"/>
                </a:lnTo>
                <a:lnTo>
                  <a:pt x="506" y="226"/>
                </a:lnTo>
                <a:lnTo>
                  <a:pt x="422" y="228"/>
                </a:lnTo>
                <a:lnTo>
                  <a:pt x="422" y="228"/>
                </a:lnTo>
                <a:lnTo>
                  <a:pt x="336" y="226"/>
                </a:lnTo>
                <a:lnTo>
                  <a:pt x="258" y="220"/>
                </a:lnTo>
                <a:lnTo>
                  <a:pt x="220" y="214"/>
                </a:lnTo>
                <a:lnTo>
                  <a:pt x="186" y="208"/>
                </a:lnTo>
                <a:lnTo>
                  <a:pt x="154" y="202"/>
                </a:lnTo>
                <a:lnTo>
                  <a:pt x="124" y="194"/>
                </a:lnTo>
                <a:lnTo>
                  <a:pt x="96" y="186"/>
                </a:lnTo>
                <a:lnTo>
                  <a:pt x="72" y="178"/>
                </a:lnTo>
                <a:lnTo>
                  <a:pt x="50" y="168"/>
                </a:lnTo>
                <a:lnTo>
                  <a:pt x="32" y="158"/>
                </a:lnTo>
                <a:lnTo>
                  <a:pt x="18" y="148"/>
                </a:lnTo>
                <a:lnTo>
                  <a:pt x="8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8" y="90"/>
                </a:lnTo>
                <a:lnTo>
                  <a:pt x="18" y="80"/>
                </a:lnTo>
                <a:lnTo>
                  <a:pt x="32" y="70"/>
                </a:lnTo>
                <a:lnTo>
                  <a:pt x="50" y="60"/>
                </a:lnTo>
                <a:lnTo>
                  <a:pt x="72" y="50"/>
                </a:lnTo>
                <a:lnTo>
                  <a:pt x="96" y="40"/>
                </a:lnTo>
                <a:lnTo>
                  <a:pt x="124" y="32"/>
                </a:lnTo>
                <a:lnTo>
                  <a:pt x="154" y="26"/>
                </a:lnTo>
                <a:lnTo>
                  <a:pt x="186" y="18"/>
                </a:lnTo>
                <a:lnTo>
                  <a:pt x="220" y="12"/>
                </a:lnTo>
                <a:lnTo>
                  <a:pt x="258" y="8"/>
                </a:lnTo>
                <a:lnTo>
                  <a:pt x="336" y="2"/>
                </a:lnTo>
                <a:lnTo>
                  <a:pt x="422" y="0"/>
                </a:lnTo>
                <a:lnTo>
                  <a:pt x="422" y="0"/>
                </a:lnTo>
                <a:lnTo>
                  <a:pt x="506" y="2"/>
                </a:lnTo>
                <a:lnTo>
                  <a:pt x="586" y="8"/>
                </a:lnTo>
                <a:lnTo>
                  <a:pt x="622" y="12"/>
                </a:lnTo>
                <a:lnTo>
                  <a:pt x="658" y="18"/>
                </a:lnTo>
                <a:lnTo>
                  <a:pt x="690" y="26"/>
                </a:lnTo>
                <a:lnTo>
                  <a:pt x="720" y="32"/>
                </a:lnTo>
                <a:lnTo>
                  <a:pt x="746" y="40"/>
                </a:lnTo>
                <a:lnTo>
                  <a:pt x="772" y="50"/>
                </a:lnTo>
                <a:lnTo>
                  <a:pt x="792" y="60"/>
                </a:lnTo>
                <a:lnTo>
                  <a:pt x="810" y="70"/>
                </a:lnTo>
                <a:lnTo>
                  <a:pt x="824" y="80"/>
                </a:lnTo>
                <a:lnTo>
                  <a:pt x="834" y="90"/>
                </a:lnTo>
                <a:lnTo>
                  <a:pt x="840" y="102"/>
                </a:lnTo>
                <a:lnTo>
                  <a:pt x="844" y="11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4392613" y="3978275"/>
            <a:ext cx="1339850" cy="361950"/>
          </a:xfrm>
          <a:custGeom>
            <a:avLst/>
            <a:gdLst>
              <a:gd name="T0" fmla="*/ 844 w 844"/>
              <a:gd name="T1" fmla="*/ 114 h 228"/>
              <a:gd name="T2" fmla="*/ 844 w 844"/>
              <a:gd name="T3" fmla="*/ 114 h 228"/>
              <a:gd name="T4" fmla="*/ 840 w 844"/>
              <a:gd name="T5" fmla="*/ 126 h 228"/>
              <a:gd name="T6" fmla="*/ 834 w 844"/>
              <a:gd name="T7" fmla="*/ 136 h 228"/>
              <a:gd name="T8" fmla="*/ 824 w 844"/>
              <a:gd name="T9" fmla="*/ 148 h 228"/>
              <a:gd name="T10" fmla="*/ 810 w 844"/>
              <a:gd name="T11" fmla="*/ 158 h 228"/>
              <a:gd name="T12" fmla="*/ 792 w 844"/>
              <a:gd name="T13" fmla="*/ 168 h 228"/>
              <a:gd name="T14" fmla="*/ 772 w 844"/>
              <a:gd name="T15" fmla="*/ 178 h 228"/>
              <a:gd name="T16" fmla="*/ 746 w 844"/>
              <a:gd name="T17" fmla="*/ 186 h 228"/>
              <a:gd name="T18" fmla="*/ 720 w 844"/>
              <a:gd name="T19" fmla="*/ 194 h 228"/>
              <a:gd name="T20" fmla="*/ 690 w 844"/>
              <a:gd name="T21" fmla="*/ 202 h 228"/>
              <a:gd name="T22" fmla="*/ 658 w 844"/>
              <a:gd name="T23" fmla="*/ 208 h 228"/>
              <a:gd name="T24" fmla="*/ 622 w 844"/>
              <a:gd name="T25" fmla="*/ 214 h 228"/>
              <a:gd name="T26" fmla="*/ 586 w 844"/>
              <a:gd name="T27" fmla="*/ 220 h 228"/>
              <a:gd name="T28" fmla="*/ 506 w 844"/>
              <a:gd name="T29" fmla="*/ 226 h 228"/>
              <a:gd name="T30" fmla="*/ 422 w 844"/>
              <a:gd name="T31" fmla="*/ 228 h 228"/>
              <a:gd name="T32" fmla="*/ 422 w 844"/>
              <a:gd name="T33" fmla="*/ 228 h 228"/>
              <a:gd name="T34" fmla="*/ 336 w 844"/>
              <a:gd name="T35" fmla="*/ 226 h 228"/>
              <a:gd name="T36" fmla="*/ 258 w 844"/>
              <a:gd name="T37" fmla="*/ 220 h 228"/>
              <a:gd name="T38" fmla="*/ 220 w 844"/>
              <a:gd name="T39" fmla="*/ 214 h 228"/>
              <a:gd name="T40" fmla="*/ 186 w 844"/>
              <a:gd name="T41" fmla="*/ 208 h 228"/>
              <a:gd name="T42" fmla="*/ 154 w 844"/>
              <a:gd name="T43" fmla="*/ 202 h 228"/>
              <a:gd name="T44" fmla="*/ 124 w 844"/>
              <a:gd name="T45" fmla="*/ 194 h 228"/>
              <a:gd name="T46" fmla="*/ 96 w 844"/>
              <a:gd name="T47" fmla="*/ 186 h 228"/>
              <a:gd name="T48" fmla="*/ 72 w 844"/>
              <a:gd name="T49" fmla="*/ 178 h 228"/>
              <a:gd name="T50" fmla="*/ 50 w 844"/>
              <a:gd name="T51" fmla="*/ 168 h 228"/>
              <a:gd name="T52" fmla="*/ 32 w 844"/>
              <a:gd name="T53" fmla="*/ 158 h 228"/>
              <a:gd name="T54" fmla="*/ 18 w 844"/>
              <a:gd name="T55" fmla="*/ 148 h 228"/>
              <a:gd name="T56" fmla="*/ 8 w 844"/>
              <a:gd name="T57" fmla="*/ 136 h 228"/>
              <a:gd name="T58" fmla="*/ 2 w 844"/>
              <a:gd name="T59" fmla="*/ 126 h 228"/>
              <a:gd name="T60" fmla="*/ 0 w 844"/>
              <a:gd name="T61" fmla="*/ 114 h 228"/>
              <a:gd name="T62" fmla="*/ 0 w 844"/>
              <a:gd name="T63" fmla="*/ 114 h 228"/>
              <a:gd name="T64" fmla="*/ 2 w 844"/>
              <a:gd name="T65" fmla="*/ 102 h 228"/>
              <a:gd name="T66" fmla="*/ 8 w 844"/>
              <a:gd name="T67" fmla="*/ 90 h 228"/>
              <a:gd name="T68" fmla="*/ 18 w 844"/>
              <a:gd name="T69" fmla="*/ 80 h 228"/>
              <a:gd name="T70" fmla="*/ 32 w 844"/>
              <a:gd name="T71" fmla="*/ 70 h 228"/>
              <a:gd name="T72" fmla="*/ 50 w 844"/>
              <a:gd name="T73" fmla="*/ 60 h 228"/>
              <a:gd name="T74" fmla="*/ 72 w 844"/>
              <a:gd name="T75" fmla="*/ 50 h 228"/>
              <a:gd name="T76" fmla="*/ 96 w 844"/>
              <a:gd name="T77" fmla="*/ 40 h 228"/>
              <a:gd name="T78" fmla="*/ 124 w 844"/>
              <a:gd name="T79" fmla="*/ 32 h 228"/>
              <a:gd name="T80" fmla="*/ 154 w 844"/>
              <a:gd name="T81" fmla="*/ 26 h 228"/>
              <a:gd name="T82" fmla="*/ 186 w 844"/>
              <a:gd name="T83" fmla="*/ 18 h 228"/>
              <a:gd name="T84" fmla="*/ 220 w 844"/>
              <a:gd name="T85" fmla="*/ 12 h 228"/>
              <a:gd name="T86" fmla="*/ 258 w 844"/>
              <a:gd name="T87" fmla="*/ 8 h 228"/>
              <a:gd name="T88" fmla="*/ 336 w 844"/>
              <a:gd name="T89" fmla="*/ 2 h 228"/>
              <a:gd name="T90" fmla="*/ 422 w 844"/>
              <a:gd name="T91" fmla="*/ 0 h 228"/>
              <a:gd name="T92" fmla="*/ 422 w 844"/>
              <a:gd name="T93" fmla="*/ 0 h 228"/>
              <a:gd name="T94" fmla="*/ 506 w 844"/>
              <a:gd name="T95" fmla="*/ 2 h 228"/>
              <a:gd name="T96" fmla="*/ 586 w 844"/>
              <a:gd name="T97" fmla="*/ 8 h 228"/>
              <a:gd name="T98" fmla="*/ 622 w 844"/>
              <a:gd name="T99" fmla="*/ 12 h 228"/>
              <a:gd name="T100" fmla="*/ 658 w 844"/>
              <a:gd name="T101" fmla="*/ 18 h 228"/>
              <a:gd name="T102" fmla="*/ 690 w 844"/>
              <a:gd name="T103" fmla="*/ 26 h 228"/>
              <a:gd name="T104" fmla="*/ 720 w 844"/>
              <a:gd name="T105" fmla="*/ 32 h 228"/>
              <a:gd name="T106" fmla="*/ 746 w 844"/>
              <a:gd name="T107" fmla="*/ 40 h 228"/>
              <a:gd name="T108" fmla="*/ 772 w 844"/>
              <a:gd name="T109" fmla="*/ 50 h 228"/>
              <a:gd name="T110" fmla="*/ 792 w 844"/>
              <a:gd name="T111" fmla="*/ 60 h 228"/>
              <a:gd name="T112" fmla="*/ 810 w 844"/>
              <a:gd name="T113" fmla="*/ 70 h 228"/>
              <a:gd name="T114" fmla="*/ 824 w 844"/>
              <a:gd name="T115" fmla="*/ 80 h 228"/>
              <a:gd name="T116" fmla="*/ 834 w 844"/>
              <a:gd name="T117" fmla="*/ 90 h 228"/>
              <a:gd name="T118" fmla="*/ 840 w 844"/>
              <a:gd name="T119" fmla="*/ 102 h 228"/>
              <a:gd name="T120" fmla="*/ 844 w 844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4" h="228">
                <a:moveTo>
                  <a:pt x="844" y="114"/>
                </a:moveTo>
                <a:lnTo>
                  <a:pt x="844" y="114"/>
                </a:lnTo>
                <a:lnTo>
                  <a:pt x="840" y="126"/>
                </a:lnTo>
                <a:lnTo>
                  <a:pt x="834" y="136"/>
                </a:lnTo>
                <a:lnTo>
                  <a:pt x="824" y="148"/>
                </a:lnTo>
                <a:lnTo>
                  <a:pt x="810" y="158"/>
                </a:lnTo>
                <a:lnTo>
                  <a:pt x="792" y="168"/>
                </a:lnTo>
                <a:lnTo>
                  <a:pt x="772" y="178"/>
                </a:lnTo>
                <a:lnTo>
                  <a:pt x="746" y="186"/>
                </a:lnTo>
                <a:lnTo>
                  <a:pt x="720" y="194"/>
                </a:lnTo>
                <a:lnTo>
                  <a:pt x="690" y="202"/>
                </a:lnTo>
                <a:lnTo>
                  <a:pt x="658" y="208"/>
                </a:lnTo>
                <a:lnTo>
                  <a:pt x="622" y="214"/>
                </a:lnTo>
                <a:lnTo>
                  <a:pt x="586" y="220"/>
                </a:lnTo>
                <a:lnTo>
                  <a:pt x="506" y="226"/>
                </a:lnTo>
                <a:lnTo>
                  <a:pt x="422" y="228"/>
                </a:lnTo>
                <a:lnTo>
                  <a:pt x="422" y="228"/>
                </a:lnTo>
                <a:lnTo>
                  <a:pt x="336" y="226"/>
                </a:lnTo>
                <a:lnTo>
                  <a:pt x="258" y="220"/>
                </a:lnTo>
                <a:lnTo>
                  <a:pt x="220" y="214"/>
                </a:lnTo>
                <a:lnTo>
                  <a:pt x="186" y="208"/>
                </a:lnTo>
                <a:lnTo>
                  <a:pt x="154" y="202"/>
                </a:lnTo>
                <a:lnTo>
                  <a:pt x="124" y="194"/>
                </a:lnTo>
                <a:lnTo>
                  <a:pt x="96" y="186"/>
                </a:lnTo>
                <a:lnTo>
                  <a:pt x="72" y="178"/>
                </a:lnTo>
                <a:lnTo>
                  <a:pt x="50" y="168"/>
                </a:lnTo>
                <a:lnTo>
                  <a:pt x="32" y="158"/>
                </a:lnTo>
                <a:lnTo>
                  <a:pt x="18" y="148"/>
                </a:lnTo>
                <a:lnTo>
                  <a:pt x="8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8" y="90"/>
                </a:lnTo>
                <a:lnTo>
                  <a:pt x="18" y="80"/>
                </a:lnTo>
                <a:lnTo>
                  <a:pt x="32" y="70"/>
                </a:lnTo>
                <a:lnTo>
                  <a:pt x="50" y="60"/>
                </a:lnTo>
                <a:lnTo>
                  <a:pt x="72" y="50"/>
                </a:lnTo>
                <a:lnTo>
                  <a:pt x="96" y="40"/>
                </a:lnTo>
                <a:lnTo>
                  <a:pt x="124" y="32"/>
                </a:lnTo>
                <a:lnTo>
                  <a:pt x="154" y="26"/>
                </a:lnTo>
                <a:lnTo>
                  <a:pt x="186" y="18"/>
                </a:lnTo>
                <a:lnTo>
                  <a:pt x="220" y="12"/>
                </a:lnTo>
                <a:lnTo>
                  <a:pt x="258" y="8"/>
                </a:lnTo>
                <a:lnTo>
                  <a:pt x="336" y="2"/>
                </a:lnTo>
                <a:lnTo>
                  <a:pt x="422" y="0"/>
                </a:lnTo>
                <a:lnTo>
                  <a:pt x="422" y="0"/>
                </a:lnTo>
                <a:lnTo>
                  <a:pt x="506" y="2"/>
                </a:lnTo>
                <a:lnTo>
                  <a:pt x="586" y="8"/>
                </a:lnTo>
                <a:lnTo>
                  <a:pt x="622" y="12"/>
                </a:lnTo>
                <a:lnTo>
                  <a:pt x="658" y="18"/>
                </a:lnTo>
                <a:lnTo>
                  <a:pt x="690" y="26"/>
                </a:lnTo>
                <a:lnTo>
                  <a:pt x="720" y="32"/>
                </a:lnTo>
                <a:lnTo>
                  <a:pt x="746" y="40"/>
                </a:lnTo>
                <a:lnTo>
                  <a:pt x="772" y="50"/>
                </a:lnTo>
                <a:lnTo>
                  <a:pt x="792" y="60"/>
                </a:lnTo>
                <a:lnTo>
                  <a:pt x="810" y="70"/>
                </a:lnTo>
                <a:lnTo>
                  <a:pt x="824" y="80"/>
                </a:lnTo>
                <a:lnTo>
                  <a:pt x="834" y="90"/>
                </a:lnTo>
                <a:lnTo>
                  <a:pt x="840" y="102"/>
                </a:lnTo>
                <a:lnTo>
                  <a:pt x="844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4392613" y="3978275"/>
            <a:ext cx="1339850" cy="361950"/>
          </a:xfrm>
          <a:custGeom>
            <a:avLst/>
            <a:gdLst>
              <a:gd name="T0" fmla="*/ 844 w 844"/>
              <a:gd name="T1" fmla="*/ 114 h 228"/>
              <a:gd name="T2" fmla="*/ 844 w 844"/>
              <a:gd name="T3" fmla="*/ 114 h 228"/>
              <a:gd name="T4" fmla="*/ 840 w 844"/>
              <a:gd name="T5" fmla="*/ 126 h 228"/>
              <a:gd name="T6" fmla="*/ 834 w 844"/>
              <a:gd name="T7" fmla="*/ 136 h 228"/>
              <a:gd name="T8" fmla="*/ 824 w 844"/>
              <a:gd name="T9" fmla="*/ 148 h 228"/>
              <a:gd name="T10" fmla="*/ 810 w 844"/>
              <a:gd name="T11" fmla="*/ 158 h 228"/>
              <a:gd name="T12" fmla="*/ 792 w 844"/>
              <a:gd name="T13" fmla="*/ 168 h 228"/>
              <a:gd name="T14" fmla="*/ 772 w 844"/>
              <a:gd name="T15" fmla="*/ 178 h 228"/>
              <a:gd name="T16" fmla="*/ 746 w 844"/>
              <a:gd name="T17" fmla="*/ 186 h 228"/>
              <a:gd name="T18" fmla="*/ 720 w 844"/>
              <a:gd name="T19" fmla="*/ 194 h 228"/>
              <a:gd name="T20" fmla="*/ 690 w 844"/>
              <a:gd name="T21" fmla="*/ 202 h 228"/>
              <a:gd name="T22" fmla="*/ 658 w 844"/>
              <a:gd name="T23" fmla="*/ 208 h 228"/>
              <a:gd name="T24" fmla="*/ 622 w 844"/>
              <a:gd name="T25" fmla="*/ 214 h 228"/>
              <a:gd name="T26" fmla="*/ 586 w 844"/>
              <a:gd name="T27" fmla="*/ 220 h 228"/>
              <a:gd name="T28" fmla="*/ 506 w 844"/>
              <a:gd name="T29" fmla="*/ 226 h 228"/>
              <a:gd name="T30" fmla="*/ 422 w 844"/>
              <a:gd name="T31" fmla="*/ 228 h 228"/>
              <a:gd name="T32" fmla="*/ 422 w 844"/>
              <a:gd name="T33" fmla="*/ 228 h 228"/>
              <a:gd name="T34" fmla="*/ 336 w 844"/>
              <a:gd name="T35" fmla="*/ 226 h 228"/>
              <a:gd name="T36" fmla="*/ 258 w 844"/>
              <a:gd name="T37" fmla="*/ 220 h 228"/>
              <a:gd name="T38" fmla="*/ 220 w 844"/>
              <a:gd name="T39" fmla="*/ 214 h 228"/>
              <a:gd name="T40" fmla="*/ 186 w 844"/>
              <a:gd name="T41" fmla="*/ 208 h 228"/>
              <a:gd name="T42" fmla="*/ 154 w 844"/>
              <a:gd name="T43" fmla="*/ 202 h 228"/>
              <a:gd name="T44" fmla="*/ 124 w 844"/>
              <a:gd name="T45" fmla="*/ 194 h 228"/>
              <a:gd name="T46" fmla="*/ 96 w 844"/>
              <a:gd name="T47" fmla="*/ 186 h 228"/>
              <a:gd name="T48" fmla="*/ 72 w 844"/>
              <a:gd name="T49" fmla="*/ 178 h 228"/>
              <a:gd name="T50" fmla="*/ 50 w 844"/>
              <a:gd name="T51" fmla="*/ 168 h 228"/>
              <a:gd name="T52" fmla="*/ 32 w 844"/>
              <a:gd name="T53" fmla="*/ 158 h 228"/>
              <a:gd name="T54" fmla="*/ 18 w 844"/>
              <a:gd name="T55" fmla="*/ 148 h 228"/>
              <a:gd name="T56" fmla="*/ 8 w 844"/>
              <a:gd name="T57" fmla="*/ 136 h 228"/>
              <a:gd name="T58" fmla="*/ 2 w 844"/>
              <a:gd name="T59" fmla="*/ 126 h 228"/>
              <a:gd name="T60" fmla="*/ 0 w 844"/>
              <a:gd name="T61" fmla="*/ 114 h 228"/>
              <a:gd name="T62" fmla="*/ 0 w 844"/>
              <a:gd name="T63" fmla="*/ 114 h 228"/>
              <a:gd name="T64" fmla="*/ 2 w 844"/>
              <a:gd name="T65" fmla="*/ 102 h 228"/>
              <a:gd name="T66" fmla="*/ 8 w 844"/>
              <a:gd name="T67" fmla="*/ 90 h 228"/>
              <a:gd name="T68" fmla="*/ 18 w 844"/>
              <a:gd name="T69" fmla="*/ 80 h 228"/>
              <a:gd name="T70" fmla="*/ 32 w 844"/>
              <a:gd name="T71" fmla="*/ 70 h 228"/>
              <a:gd name="T72" fmla="*/ 50 w 844"/>
              <a:gd name="T73" fmla="*/ 60 h 228"/>
              <a:gd name="T74" fmla="*/ 72 w 844"/>
              <a:gd name="T75" fmla="*/ 50 h 228"/>
              <a:gd name="T76" fmla="*/ 96 w 844"/>
              <a:gd name="T77" fmla="*/ 40 h 228"/>
              <a:gd name="T78" fmla="*/ 124 w 844"/>
              <a:gd name="T79" fmla="*/ 32 h 228"/>
              <a:gd name="T80" fmla="*/ 154 w 844"/>
              <a:gd name="T81" fmla="*/ 26 h 228"/>
              <a:gd name="T82" fmla="*/ 186 w 844"/>
              <a:gd name="T83" fmla="*/ 18 h 228"/>
              <a:gd name="T84" fmla="*/ 220 w 844"/>
              <a:gd name="T85" fmla="*/ 12 h 228"/>
              <a:gd name="T86" fmla="*/ 258 w 844"/>
              <a:gd name="T87" fmla="*/ 8 h 228"/>
              <a:gd name="T88" fmla="*/ 336 w 844"/>
              <a:gd name="T89" fmla="*/ 2 h 228"/>
              <a:gd name="T90" fmla="*/ 422 w 844"/>
              <a:gd name="T91" fmla="*/ 0 h 228"/>
              <a:gd name="T92" fmla="*/ 422 w 844"/>
              <a:gd name="T93" fmla="*/ 0 h 228"/>
              <a:gd name="T94" fmla="*/ 506 w 844"/>
              <a:gd name="T95" fmla="*/ 2 h 228"/>
              <a:gd name="T96" fmla="*/ 586 w 844"/>
              <a:gd name="T97" fmla="*/ 8 h 228"/>
              <a:gd name="T98" fmla="*/ 622 w 844"/>
              <a:gd name="T99" fmla="*/ 12 h 228"/>
              <a:gd name="T100" fmla="*/ 658 w 844"/>
              <a:gd name="T101" fmla="*/ 18 h 228"/>
              <a:gd name="T102" fmla="*/ 690 w 844"/>
              <a:gd name="T103" fmla="*/ 26 h 228"/>
              <a:gd name="T104" fmla="*/ 720 w 844"/>
              <a:gd name="T105" fmla="*/ 32 h 228"/>
              <a:gd name="T106" fmla="*/ 746 w 844"/>
              <a:gd name="T107" fmla="*/ 40 h 228"/>
              <a:gd name="T108" fmla="*/ 772 w 844"/>
              <a:gd name="T109" fmla="*/ 50 h 228"/>
              <a:gd name="T110" fmla="*/ 792 w 844"/>
              <a:gd name="T111" fmla="*/ 60 h 228"/>
              <a:gd name="T112" fmla="*/ 810 w 844"/>
              <a:gd name="T113" fmla="*/ 70 h 228"/>
              <a:gd name="T114" fmla="*/ 824 w 844"/>
              <a:gd name="T115" fmla="*/ 80 h 228"/>
              <a:gd name="T116" fmla="*/ 834 w 844"/>
              <a:gd name="T117" fmla="*/ 90 h 228"/>
              <a:gd name="T118" fmla="*/ 840 w 844"/>
              <a:gd name="T119" fmla="*/ 102 h 228"/>
              <a:gd name="T120" fmla="*/ 844 w 844"/>
              <a:gd name="T121" fmla="*/ 114 h 228"/>
              <a:gd name="T122" fmla="*/ 844 w 844"/>
              <a:gd name="T123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4" h="228">
                <a:moveTo>
                  <a:pt x="844" y="114"/>
                </a:moveTo>
                <a:lnTo>
                  <a:pt x="844" y="114"/>
                </a:lnTo>
                <a:lnTo>
                  <a:pt x="840" y="126"/>
                </a:lnTo>
                <a:lnTo>
                  <a:pt x="834" y="136"/>
                </a:lnTo>
                <a:lnTo>
                  <a:pt x="824" y="148"/>
                </a:lnTo>
                <a:lnTo>
                  <a:pt x="810" y="158"/>
                </a:lnTo>
                <a:lnTo>
                  <a:pt x="792" y="168"/>
                </a:lnTo>
                <a:lnTo>
                  <a:pt x="772" y="178"/>
                </a:lnTo>
                <a:lnTo>
                  <a:pt x="746" y="186"/>
                </a:lnTo>
                <a:lnTo>
                  <a:pt x="720" y="194"/>
                </a:lnTo>
                <a:lnTo>
                  <a:pt x="690" y="202"/>
                </a:lnTo>
                <a:lnTo>
                  <a:pt x="658" y="208"/>
                </a:lnTo>
                <a:lnTo>
                  <a:pt x="622" y="214"/>
                </a:lnTo>
                <a:lnTo>
                  <a:pt x="586" y="220"/>
                </a:lnTo>
                <a:lnTo>
                  <a:pt x="506" y="226"/>
                </a:lnTo>
                <a:lnTo>
                  <a:pt x="422" y="228"/>
                </a:lnTo>
                <a:lnTo>
                  <a:pt x="422" y="228"/>
                </a:lnTo>
                <a:lnTo>
                  <a:pt x="336" y="226"/>
                </a:lnTo>
                <a:lnTo>
                  <a:pt x="258" y="220"/>
                </a:lnTo>
                <a:lnTo>
                  <a:pt x="220" y="214"/>
                </a:lnTo>
                <a:lnTo>
                  <a:pt x="186" y="208"/>
                </a:lnTo>
                <a:lnTo>
                  <a:pt x="154" y="202"/>
                </a:lnTo>
                <a:lnTo>
                  <a:pt x="124" y="194"/>
                </a:lnTo>
                <a:lnTo>
                  <a:pt x="96" y="186"/>
                </a:lnTo>
                <a:lnTo>
                  <a:pt x="72" y="178"/>
                </a:lnTo>
                <a:lnTo>
                  <a:pt x="50" y="168"/>
                </a:lnTo>
                <a:lnTo>
                  <a:pt x="32" y="158"/>
                </a:lnTo>
                <a:lnTo>
                  <a:pt x="18" y="148"/>
                </a:lnTo>
                <a:lnTo>
                  <a:pt x="8" y="136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8" y="90"/>
                </a:lnTo>
                <a:lnTo>
                  <a:pt x="18" y="80"/>
                </a:lnTo>
                <a:lnTo>
                  <a:pt x="32" y="70"/>
                </a:lnTo>
                <a:lnTo>
                  <a:pt x="50" y="60"/>
                </a:lnTo>
                <a:lnTo>
                  <a:pt x="72" y="50"/>
                </a:lnTo>
                <a:lnTo>
                  <a:pt x="96" y="40"/>
                </a:lnTo>
                <a:lnTo>
                  <a:pt x="124" y="32"/>
                </a:lnTo>
                <a:lnTo>
                  <a:pt x="154" y="26"/>
                </a:lnTo>
                <a:lnTo>
                  <a:pt x="186" y="18"/>
                </a:lnTo>
                <a:lnTo>
                  <a:pt x="220" y="12"/>
                </a:lnTo>
                <a:lnTo>
                  <a:pt x="258" y="8"/>
                </a:lnTo>
                <a:lnTo>
                  <a:pt x="336" y="2"/>
                </a:lnTo>
                <a:lnTo>
                  <a:pt x="422" y="0"/>
                </a:lnTo>
                <a:lnTo>
                  <a:pt x="422" y="0"/>
                </a:lnTo>
                <a:lnTo>
                  <a:pt x="506" y="2"/>
                </a:lnTo>
                <a:lnTo>
                  <a:pt x="586" y="8"/>
                </a:lnTo>
                <a:lnTo>
                  <a:pt x="622" y="12"/>
                </a:lnTo>
                <a:lnTo>
                  <a:pt x="658" y="18"/>
                </a:lnTo>
                <a:lnTo>
                  <a:pt x="690" y="26"/>
                </a:lnTo>
                <a:lnTo>
                  <a:pt x="720" y="32"/>
                </a:lnTo>
                <a:lnTo>
                  <a:pt x="746" y="40"/>
                </a:lnTo>
                <a:lnTo>
                  <a:pt x="772" y="50"/>
                </a:lnTo>
                <a:lnTo>
                  <a:pt x="792" y="60"/>
                </a:lnTo>
                <a:lnTo>
                  <a:pt x="810" y="70"/>
                </a:lnTo>
                <a:lnTo>
                  <a:pt x="824" y="80"/>
                </a:lnTo>
                <a:lnTo>
                  <a:pt x="834" y="90"/>
                </a:lnTo>
                <a:lnTo>
                  <a:pt x="840" y="102"/>
                </a:lnTo>
                <a:lnTo>
                  <a:pt x="844" y="114"/>
                </a:lnTo>
                <a:lnTo>
                  <a:pt x="844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3649663" y="2587625"/>
            <a:ext cx="1482725" cy="473075"/>
          </a:xfrm>
          <a:custGeom>
            <a:avLst/>
            <a:gdLst>
              <a:gd name="T0" fmla="*/ 934 w 934"/>
              <a:gd name="T1" fmla="*/ 148 h 298"/>
              <a:gd name="T2" fmla="*/ 932 w 934"/>
              <a:gd name="T3" fmla="*/ 164 h 298"/>
              <a:gd name="T4" fmla="*/ 912 w 934"/>
              <a:gd name="T5" fmla="*/ 192 h 298"/>
              <a:gd name="T6" fmla="*/ 878 w 934"/>
              <a:gd name="T7" fmla="*/ 220 h 298"/>
              <a:gd name="T8" fmla="*/ 828 w 934"/>
              <a:gd name="T9" fmla="*/ 244 h 298"/>
              <a:gd name="T10" fmla="*/ 764 w 934"/>
              <a:gd name="T11" fmla="*/ 264 h 298"/>
              <a:gd name="T12" fmla="*/ 690 w 934"/>
              <a:gd name="T13" fmla="*/ 280 h 298"/>
              <a:gd name="T14" fmla="*/ 606 w 934"/>
              <a:gd name="T15" fmla="*/ 290 h 298"/>
              <a:gd name="T16" fmla="*/ 514 w 934"/>
              <a:gd name="T17" fmla="*/ 296 h 298"/>
              <a:gd name="T18" fmla="*/ 466 w 934"/>
              <a:gd name="T19" fmla="*/ 298 h 298"/>
              <a:gd name="T20" fmla="*/ 372 w 934"/>
              <a:gd name="T21" fmla="*/ 294 h 298"/>
              <a:gd name="T22" fmla="*/ 284 w 934"/>
              <a:gd name="T23" fmla="*/ 286 h 298"/>
              <a:gd name="T24" fmla="*/ 206 w 934"/>
              <a:gd name="T25" fmla="*/ 272 h 298"/>
              <a:gd name="T26" fmla="*/ 136 w 934"/>
              <a:gd name="T27" fmla="*/ 254 h 298"/>
              <a:gd name="T28" fmla="*/ 78 w 934"/>
              <a:gd name="T29" fmla="*/ 232 h 298"/>
              <a:gd name="T30" fmla="*/ 36 w 934"/>
              <a:gd name="T31" fmla="*/ 206 h 298"/>
              <a:gd name="T32" fmla="*/ 8 w 934"/>
              <a:gd name="T33" fmla="*/ 178 h 298"/>
              <a:gd name="T34" fmla="*/ 0 w 934"/>
              <a:gd name="T35" fmla="*/ 156 h 298"/>
              <a:gd name="T36" fmla="*/ 0 w 934"/>
              <a:gd name="T37" fmla="*/ 148 h 298"/>
              <a:gd name="T38" fmla="*/ 2 w 934"/>
              <a:gd name="T39" fmla="*/ 134 h 298"/>
              <a:gd name="T40" fmla="*/ 20 w 934"/>
              <a:gd name="T41" fmla="*/ 104 h 298"/>
              <a:gd name="T42" fmla="*/ 56 w 934"/>
              <a:gd name="T43" fmla="*/ 78 h 298"/>
              <a:gd name="T44" fmla="*/ 106 w 934"/>
              <a:gd name="T45" fmla="*/ 54 h 298"/>
              <a:gd name="T46" fmla="*/ 170 w 934"/>
              <a:gd name="T47" fmla="*/ 34 h 298"/>
              <a:gd name="T48" fmla="*/ 244 w 934"/>
              <a:gd name="T49" fmla="*/ 18 h 298"/>
              <a:gd name="T50" fmla="*/ 328 w 934"/>
              <a:gd name="T51" fmla="*/ 8 h 298"/>
              <a:gd name="T52" fmla="*/ 418 w 934"/>
              <a:gd name="T53" fmla="*/ 2 h 298"/>
              <a:gd name="T54" fmla="*/ 466 w 934"/>
              <a:gd name="T55" fmla="*/ 0 h 298"/>
              <a:gd name="T56" fmla="*/ 560 w 934"/>
              <a:gd name="T57" fmla="*/ 4 h 298"/>
              <a:gd name="T58" fmla="*/ 648 w 934"/>
              <a:gd name="T59" fmla="*/ 12 h 298"/>
              <a:gd name="T60" fmla="*/ 728 w 934"/>
              <a:gd name="T61" fmla="*/ 26 h 298"/>
              <a:gd name="T62" fmla="*/ 796 w 934"/>
              <a:gd name="T63" fmla="*/ 44 h 298"/>
              <a:gd name="T64" fmla="*/ 854 w 934"/>
              <a:gd name="T65" fmla="*/ 66 h 298"/>
              <a:gd name="T66" fmla="*/ 898 w 934"/>
              <a:gd name="T67" fmla="*/ 92 h 298"/>
              <a:gd name="T68" fmla="*/ 924 w 934"/>
              <a:gd name="T69" fmla="*/ 118 h 298"/>
              <a:gd name="T70" fmla="*/ 934 w 934"/>
              <a:gd name="T71" fmla="*/ 142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4" h="298">
                <a:moveTo>
                  <a:pt x="934" y="148"/>
                </a:moveTo>
                <a:lnTo>
                  <a:pt x="934" y="148"/>
                </a:lnTo>
                <a:lnTo>
                  <a:pt x="934" y="156"/>
                </a:lnTo>
                <a:lnTo>
                  <a:pt x="932" y="164"/>
                </a:lnTo>
                <a:lnTo>
                  <a:pt x="924" y="178"/>
                </a:lnTo>
                <a:lnTo>
                  <a:pt x="912" y="192"/>
                </a:lnTo>
                <a:lnTo>
                  <a:pt x="898" y="206"/>
                </a:lnTo>
                <a:lnTo>
                  <a:pt x="878" y="220"/>
                </a:lnTo>
                <a:lnTo>
                  <a:pt x="854" y="232"/>
                </a:lnTo>
                <a:lnTo>
                  <a:pt x="828" y="244"/>
                </a:lnTo>
                <a:lnTo>
                  <a:pt x="796" y="254"/>
                </a:lnTo>
                <a:lnTo>
                  <a:pt x="764" y="264"/>
                </a:lnTo>
                <a:lnTo>
                  <a:pt x="728" y="272"/>
                </a:lnTo>
                <a:lnTo>
                  <a:pt x="690" y="280"/>
                </a:lnTo>
                <a:lnTo>
                  <a:pt x="648" y="286"/>
                </a:lnTo>
                <a:lnTo>
                  <a:pt x="606" y="290"/>
                </a:lnTo>
                <a:lnTo>
                  <a:pt x="560" y="294"/>
                </a:lnTo>
                <a:lnTo>
                  <a:pt x="514" y="296"/>
                </a:lnTo>
                <a:lnTo>
                  <a:pt x="466" y="298"/>
                </a:lnTo>
                <a:lnTo>
                  <a:pt x="466" y="298"/>
                </a:lnTo>
                <a:lnTo>
                  <a:pt x="418" y="296"/>
                </a:lnTo>
                <a:lnTo>
                  <a:pt x="372" y="294"/>
                </a:lnTo>
                <a:lnTo>
                  <a:pt x="328" y="290"/>
                </a:lnTo>
                <a:lnTo>
                  <a:pt x="284" y="286"/>
                </a:lnTo>
                <a:lnTo>
                  <a:pt x="244" y="280"/>
                </a:lnTo>
                <a:lnTo>
                  <a:pt x="206" y="272"/>
                </a:lnTo>
                <a:lnTo>
                  <a:pt x="170" y="264"/>
                </a:lnTo>
                <a:lnTo>
                  <a:pt x="136" y="254"/>
                </a:lnTo>
                <a:lnTo>
                  <a:pt x="106" y="244"/>
                </a:lnTo>
                <a:lnTo>
                  <a:pt x="78" y="232"/>
                </a:lnTo>
                <a:lnTo>
                  <a:pt x="56" y="220"/>
                </a:lnTo>
                <a:lnTo>
                  <a:pt x="36" y="206"/>
                </a:lnTo>
                <a:lnTo>
                  <a:pt x="20" y="192"/>
                </a:lnTo>
                <a:lnTo>
                  <a:pt x="8" y="178"/>
                </a:lnTo>
                <a:lnTo>
                  <a:pt x="2" y="164"/>
                </a:lnTo>
                <a:lnTo>
                  <a:pt x="0" y="156"/>
                </a:lnTo>
                <a:lnTo>
                  <a:pt x="0" y="148"/>
                </a:lnTo>
                <a:lnTo>
                  <a:pt x="0" y="148"/>
                </a:lnTo>
                <a:lnTo>
                  <a:pt x="0" y="142"/>
                </a:lnTo>
                <a:lnTo>
                  <a:pt x="2" y="134"/>
                </a:lnTo>
                <a:lnTo>
                  <a:pt x="8" y="118"/>
                </a:lnTo>
                <a:lnTo>
                  <a:pt x="20" y="104"/>
                </a:lnTo>
                <a:lnTo>
                  <a:pt x="36" y="92"/>
                </a:lnTo>
                <a:lnTo>
                  <a:pt x="56" y="78"/>
                </a:lnTo>
                <a:lnTo>
                  <a:pt x="78" y="66"/>
                </a:lnTo>
                <a:lnTo>
                  <a:pt x="106" y="54"/>
                </a:lnTo>
                <a:lnTo>
                  <a:pt x="136" y="44"/>
                </a:lnTo>
                <a:lnTo>
                  <a:pt x="170" y="34"/>
                </a:lnTo>
                <a:lnTo>
                  <a:pt x="206" y="26"/>
                </a:lnTo>
                <a:lnTo>
                  <a:pt x="244" y="18"/>
                </a:lnTo>
                <a:lnTo>
                  <a:pt x="284" y="12"/>
                </a:lnTo>
                <a:lnTo>
                  <a:pt x="328" y="8"/>
                </a:lnTo>
                <a:lnTo>
                  <a:pt x="372" y="4"/>
                </a:lnTo>
                <a:lnTo>
                  <a:pt x="418" y="2"/>
                </a:lnTo>
                <a:lnTo>
                  <a:pt x="466" y="0"/>
                </a:lnTo>
                <a:lnTo>
                  <a:pt x="466" y="0"/>
                </a:lnTo>
                <a:lnTo>
                  <a:pt x="514" y="2"/>
                </a:lnTo>
                <a:lnTo>
                  <a:pt x="560" y="4"/>
                </a:lnTo>
                <a:lnTo>
                  <a:pt x="606" y="8"/>
                </a:lnTo>
                <a:lnTo>
                  <a:pt x="648" y="12"/>
                </a:lnTo>
                <a:lnTo>
                  <a:pt x="690" y="18"/>
                </a:lnTo>
                <a:lnTo>
                  <a:pt x="728" y="26"/>
                </a:lnTo>
                <a:lnTo>
                  <a:pt x="764" y="34"/>
                </a:lnTo>
                <a:lnTo>
                  <a:pt x="796" y="44"/>
                </a:lnTo>
                <a:lnTo>
                  <a:pt x="828" y="54"/>
                </a:lnTo>
                <a:lnTo>
                  <a:pt x="854" y="66"/>
                </a:lnTo>
                <a:lnTo>
                  <a:pt x="878" y="78"/>
                </a:lnTo>
                <a:lnTo>
                  <a:pt x="898" y="92"/>
                </a:lnTo>
                <a:lnTo>
                  <a:pt x="912" y="104"/>
                </a:lnTo>
                <a:lnTo>
                  <a:pt x="924" y="118"/>
                </a:lnTo>
                <a:lnTo>
                  <a:pt x="932" y="134"/>
                </a:lnTo>
                <a:lnTo>
                  <a:pt x="934" y="142"/>
                </a:lnTo>
                <a:lnTo>
                  <a:pt x="934" y="14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3649663" y="2587625"/>
            <a:ext cx="1482725" cy="473075"/>
          </a:xfrm>
          <a:custGeom>
            <a:avLst/>
            <a:gdLst>
              <a:gd name="T0" fmla="*/ 934 w 934"/>
              <a:gd name="T1" fmla="*/ 148 h 298"/>
              <a:gd name="T2" fmla="*/ 932 w 934"/>
              <a:gd name="T3" fmla="*/ 164 h 298"/>
              <a:gd name="T4" fmla="*/ 912 w 934"/>
              <a:gd name="T5" fmla="*/ 192 h 298"/>
              <a:gd name="T6" fmla="*/ 878 w 934"/>
              <a:gd name="T7" fmla="*/ 220 h 298"/>
              <a:gd name="T8" fmla="*/ 828 w 934"/>
              <a:gd name="T9" fmla="*/ 244 h 298"/>
              <a:gd name="T10" fmla="*/ 764 w 934"/>
              <a:gd name="T11" fmla="*/ 264 h 298"/>
              <a:gd name="T12" fmla="*/ 690 w 934"/>
              <a:gd name="T13" fmla="*/ 280 h 298"/>
              <a:gd name="T14" fmla="*/ 606 w 934"/>
              <a:gd name="T15" fmla="*/ 290 h 298"/>
              <a:gd name="T16" fmla="*/ 514 w 934"/>
              <a:gd name="T17" fmla="*/ 296 h 298"/>
              <a:gd name="T18" fmla="*/ 466 w 934"/>
              <a:gd name="T19" fmla="*/ 298 h 298"/>
              <a:gd name="T20" fmla="*/ 372 w 934"/>
              <a:gd name="T21" fmla="*/ 294 h 298"/>
              <a:gd name="T22" fmla="*/ 284 w 934"/>
              <a:gd name="T23" fmla="*/ 286 h 298"/>
              <a:gd name="T24" fmla="*/ 206 w 934"/>
              <a:gd name="T25" fmla="*/ 272 h 298"/>
              <a:gd name="T26" fmla="*/ 136 w 934"/>
              <a:gd name="T27" fmla="*/ 254 h 298"/>
              <a:gd name="T28" fmla="*/ 78 w 934"/>
              <a:gd name="T29" fmla="*/ 232 h 298"/>
              <a:gd name="T30" fmla="*/ 36 w 934"/>
              <a:gd name="T31" fmla="*/ 206 h 298"/>
              <a:gd name="T32" fmla="*/ 8 w 934"/>
              <a:gd name="T33" fmla="*/ 178 h 298"/>
              <a:gd name="T34" fmla="*/ 0 w 934"/>
              <a:gd name="T35" fmla="*/ 156 h 298"/>
              <a:gd name="T36" fmla="*/ 0 w 934"/>
              <a:gd name="T37" fmla="*/ 148 h 298"/>
              <a:gd name="T38" fmla="*/ 2 w 934"/>
              <a:gd name="T39" fmla="*/ 134 h 298"/>
              <a:gd name="T40" fmla="*/ 20 w 934"/>
              <a:gd name="T41" fmla="*/ 104 h 298"/>
              <a:gd name="T42" fmla="*/ 56 w 934"/>
              <a:gd name="T43" fmla="*/ 78 h 298"/>
              <a:gd name="T44" fmla="*/ 106 w 934"/>
              <a:gd name="T45" fmla="*/ 54 h 298"/>
              <a:gd name="T46" fmla="*/ 170 w 934"/>
              <a:gd name="T47" fmla="*/ 34 h 298"/>
              <a:gd name="T48" fmla="*/ 244 w 934"/>
              <a:gd name="T49" fmla="*/ 18 h 298"/>
              <a:gd name="T50" fmla="*/ 328 w 934"/>
              <a:gd name="T51" fmla="*/ 8 h 298"/>
              <a:gd name="T52" fmla="*/ 418 w 934"/>
              <a:gd name="T53" fmla="*/ 2 h 298"/>
              <a:gd name="T54" fmla="*/ 466 w 934"/>
              <a:gd name="T55" fmla="*/ 0 h 298"/>
              <a:gd name="T56" fmla="*/ 560 w 934"/>
              <a:gd name="T57" fmla="*/ 4 h 298"/>
              <a:gd name="T58" fmla="*/ 648 w 934"/>
              <a:gd name="T59" fmla="*/ 12 h 298"/>
              <a:gd name="T60" fmla="*/ 728 w 934"/>
              <a:gd name="T61" fmla="*/ 26 h 298"/>
              <a:gd name="T62" fmla="*/ 796 w 934"/>
              <a:gd name="T63" fmla="*/ 44 h 298"/>
              <a:gd name="T64" fmla="*/ 854 w 934"/>
              <a:gd name="T65" fmla="*/ 66 h 298"/>
              <a:gd name="T66" fmla="*/ 898 w 934"/>
              <a:gd name="T67" fmla="*/ 92 h 298"/>
              <a:gd name="T68" fmla="*/ 924 w 934"/>
              <a:gd name="T69" fmla="*/ 118 h 298"/>
              <a:gd name="T70" fmla="*/ 934 w 934"/>
              <a:gd name="T71" fmla="*/ 142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4" h="298">
                <a:moveTo>
                  <a:pt x="934" y="148"/>
                </a:moveTo>
                <a:lnTo>
                  <a:pt x="934" y="148"/>
                </a:lnTo>
                <a:lnTo>
                  <a:pt x="934" y="156"/>
                </a:lnTo>
                <a:lnTo>
                  <a:pt x="932" y="164"/>
                </a:lnTo>
                <a:lnTo>
                  <a:pt x="924" y="178"/>
                </a:lnTo>
                <a:lnTo>
                  <a:pt x="912" y="192"/>
                </a:lnTo>
                <a:lnTo>
                  <a:pt x="898" y="206"/>
                </a:lnTo>
                <a:lnTo>
                  <a:pt x="878" y="220"/>
                </a:lnTo>
                <a:lnTo>
                  <a:pt x="854" y="232"/>
                </a:lnTo>
                <a:lnTo>
                  <a:pt x="828" y="244"/>
                </a:lnTo>
                <a:lnTo>
                  <a:pt x="796" y="254"/>
                </a:lnTo>
                <a:lnTo>
                  <a:pt x="764" y="264"/>
                </a:lnTo>
                <a:lnTo>
                  <a:pt x="728" y="272"/>
                </a:lnTo>
                <a:lnTo>
                  <a:pt x="690" y="280"/>
                </a:lnTo>
                <a:lnTo>
                  <a:pt x="648" y="286"/>
                </a:lnTo>
                <a:lnTo>
                  <a:pt x="606" y="290"/>
                </a:lnTo>
                <a:lnTo>
                  <a:pt x="560" y="294"/>
                </a:lnTo>
                <a:lnTo>
                  <a:pt x="514" y="296"/>
                </a:lnTo>
                <a:lnTo>
                  <a:pt x="466" y="298"/>
                </a:lnTo>
                <a:lnTo>
                  <a:pt x="466" y="298"/>
                </a:lnTo>
                <a:lnTo>
                  <a:pt x="418" y="296"/>
                </a:lnTo>
                <a:lnTo>
                  <a:pt x="372" y="294"/>
                </a:lnTo>
                <a:lnTo>
                  <a:pt x="328" y="290"/>
                </a:lnTo>
                <a:lnTo>
                  <a:pt x="284" y="286"/>
                </a:lnTo>
                <a:lnTo>
                  <a:pt x="244" y="280"/>
                </a:lnTo>
                <a:lnTo>
                  <a:pt x="206" y="272"/>
                </a:lnTo>
                <a:lnTo>
                  <a:pt x="170" y="264"/>
                </a:lnTo>
                <a:lnTo>
                  <a:pt x="136" y="254"/>
                </a:lnTo>
                <a:lnTo>
                  <a:pt x="106" y="244"/>
                </a:lnTo>
                <a:lnTo>
                  <a:pt x="78" y="232"/>
                </a:lnTo>
                <a:lnTo>
                  <a:pt x="56" y="220"/>
                </a:lnTo>
                <a:lnTo>
                  <a:pt x="36" y="206"/>
                </a:lnTo>
                <a:lnTo>
                  <a:pt x="20" y="192"/>
                </a:lnTo>
                <a:lnTo>
                  <a:pt x="8" y="178"/>
                </a:lnTo>
                <a:lnTo>
                  <a:pt x="2" y="164"/>
                </a:lnTo>
                <a:lnTo>
                  <a:pt x="0" y="156"/>
                </a:lnTo>
                <a:lnTo>
                  <a:pt x="0" y="148"/>
                </a:lnTo>
                <a:lnTo>
                  <a:pt x="0" y="148"/>
                </a:lnTo>
                <a:lnTo>
                  <a:pt x="0" y="142"/>
                </a:lnTo>
                <a:lnTo>
                  <a:pt x="2" y="134"/>
                </a:lnTo>
                <a:lnTo>
                  <a:pt x="8" y="118"/>
                </a:lnTo>
                <a:lnTo>
                  <a:pt x="20" y="104"/>
                </a:lnTo>
                <a:lnTo>
                  <a:pt x="36" y="92"/>
                </a:lnTo>
                <a:lnTo>
                  <a:pt x="56" y="78"/>
                </a:lnTo>
                <a:lnTo>
                  <a:pt x="78" y="66"/>
                </a:lnTo>
                <a:lnTo>
                  <a:pt x="106" y="54"/>
                </a:lnTo>
                <a:lnTo>
                  <a:pt x="136" y="44"/>
                </a:lnTo>
                <a:lnTo>
                  <a:pt x="170" y="34"/>
                </a:lnTo>
                <a:lnTo>
                  <a:pt x="206" y="26"/>
                </a:lnTo>
                <a:lnTo>
                  <a:pt x="244" y="18"/>
                </a:lnTo>
                <a:lnTo>
                  <a:pt x="284" y="12"/>
                </a:lnTo>
                <a:lnTo>
                  <a:pt x="328" y="8"/>
                </a:lnTo>
                <a:lnTo>
                  <a:pt x="372" y="4"/>
                </a:lnTo>
                <a:lnTo>
                  <a:pt x="418" y="2"/>
                </a:lnTo>
                <a:lnTo>
                  <a:pt x="466" y="0"/>
                </a:lnTo>
                <a:lnTo>
                  <a:pt x="466" y="0"/>
                </a:lnTo>
                <a:lnTo>
                  <a:pt x="514" y="2"/>
                </a:lnTo>
                <a:lnTo>
                  <a:pt x="560" y="4"/>
                </a:lnTo>
                <a:lnTo>
                  <a:pt x="606" y="8"/>
                </a:lnTo>
                <a:lnTo>
                  <a:pt x="648" y="12"/>
                </a:lnTo>
                <a:lnTo>
                  <a:pt x="690" y="18"/>
                </a:lnTo>
                <a:lnTo>
                  <a:pt x="728" y="26"/>
                </a:lnTo>
                <a:lnTo>
                  <a:pt x="764" y="34"/>
                </a:lnTo>
                <a:lnTo>
                  <a:pt x="796" y="44"/>
                </a:lnTo>
                <a:lnTo>
                  <a:pt x="828" y="54"/>
                </a:lnTo>
                <a:lnTo>
                  <a:pt x="854" y="66"/>
                </a:lnTo>
                <a:lnTo>
                  <a:pt x="878" y="78"/>
                </a:lnTo>
                <a:lnTo>
                  <a:pt x="898" y="92"/>
                </a:lnTo>
                <a:lnTo>
                  <a:pt x="912" y="104"/>
                </a:lnTo>
                <a:lnTo>
                  <a:pt x="924" y="118"/>
                </a:lnTo>
                <a:lnTo>
                  <a:pt x="932" y="134"/>
                </a:lnTo>
                <a:lnTo>
                  <a:pt x="934" y="142"/>
                </a:lnTo>
                <a:lnTo>
                  <a:pt x="934" y="1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3649663" y="2587625"/>
            <a:ext cx="1482725" cy="473075"/>
          </a:xfrm>
          <a:custGeom>
            <a:avLst/>
            <a:gdLst>
              <a:gd name="T0" fmla="*/ 934 w 934"/>
              <a:gd name="T1" fmla="*/ 148 h 298"/>
              <a:gd name="T2" fmla="*/ 932 w 934"/>
              <a:gd name="T3" fmla="*/ 164 h 298"/>
              <a:gd name="T4" fmla="*/ 912 w 934"/>
              <a:gd name="T5" fmla="*/ 192 h 298"/>
              <a:gd name="T6" fmla="*/ 878 w 934"/>
              <a:gd name="T7" fmla="*/ 220 h 298"/>
              <a:gd name="T8" fmla="*/ 828 w 934"/>
              <a:gd name="T9" fmla="*/ 244 h 298"/>
              <a:gd name="T10" fmla="*/ 764 w 934"/>
              <a:gd name="T11" fmla="*/ 264 h 298"/>
              <a:gd name="T12" fmla="*/ 690 w 934"/>
              <a:gd name="T13" fmla="*/ 280 h 298"/>
              <a:gd name="T14" fmla="*/ 606 w 934"/>
              <a:gd name="T15" fmla="*/ 290 h 298"/>
              <a:gd name="T16" fmla="*/ 514 w 934"/>
              <a:gd name="T17" fmla="*/ 296 h 298"/>
              <a:gd name="T18" fmla="*/ 466 w 934"/>
              <a:gd name="T19" fmla="*/ 298 h 298"/>
              <a:gd name="T20" fmla="*/ 372 w 934"/>
              <a:gd name="T21" fmla="*/ 294 h 298"/>
              <a:gd name="T22" fmla="*/ 284 w 934"/>
              <a:gd name="T23" fmla="*/ 286 h 298"/>
              <a:gd name="T24" fmla="*/ 206 w 934"/>
              <a:gd name="T25" fmla="*/ 272 h 298"/>
              <a:gd name="T26" fmla="*/ 136 w 934"/>
              <a:gd name="T27" fmla="*/ 254 h 298"/>
              <a:gd name="T28" fmla="*/ 78 w 934"/>
              <a:gd name="T29" fmla="*/ 232 h 298"/>
              <a:gd name="T30" fmla="*/ 36 w 934"/>
              <a:gd name="T31" fmla="*/ 206 h 298"/>
              <a:gd name="T32" fmla="*/ 8 w 934"/>
              <a:gd name="T33" fmla="*/ 178 h 298"/>
              <a:gd name="T34" fmla="*/ 0 w 934"/>
              <a:gd name="T35" fmla="*/ 156 h 298"/>
              <a:gd name="T36" fmla="*/ 0 w 934"/>
              <a:gd name="T37" fmla="*/ 148 h 298"/>
              <a:gd name="T38" fmla="*/ 2 w 934"/>
              <a:gd name="T39" fmla="*/ 134 h 298"/>
              <a:gd name="T40" fmla="*/ 20 w 934"/>
              <a:gd name="T41" fmla="*/ 104 h 298"/>
              <a:gd name="T42" fmla="*/ 56 w 934"/>
              <a:gd name="T43" fmla="*/ 78 h 298"/>
              <a:gd name="T44" fmla="*/ 106 w 934"/>
              <a:gd name="T45" fmla="*/ 54 h 298"/>
              <a:gd name="T46" fmla="*/ 170 w 934"/>
              <a:gd name="T47" fmla="*/ 34 h 298"/>
              <a:gd name="T48" fmla="*/ 244 w 934"/>
              <a:gd name="T49" fmla="*/ 18 h 298"/>
              <a:gd name="T50" fmla="*/ 328 w 934"/>
              <a:gd name="T51" fmla="*/ 8 h 298"/>
              <a:gd name="T52" fmla="*/ 418 w 934"/>
              <a:gd name="T53" fmla="*/ 2 h 298"/>
              <a:gd name="T54" fmla="*/ 466 w 934"/>
              <a:gd name="T55" fmla="*/ 0 h 298"/>
              <a:gd name="T56" fmla="*/ 560 w 934"/>
              <a:gd name="T57" fmla="*/ 4 h 298"/>
              <a:gd name="T58" fmla="*/ 648 w 934"/>
              <a:gd name="T59" fmla="*/ 12 h 298"/>
              <a:gd name="T60" fmla="*/ 728 w 934"/>
              <a:gd name="T61" fmla="*/ 26 h 298"/>
              <a:gd name="T62" fmla="*/ 796 w 934"/>
              <a:gd name="T63" fmla="*/ 44 h 298"/>
              <a:gd name="T64" fmla="*/ 854 w 934"/>
              <a:gd name="T65" fmla="*/ 66 h 298"/>
              <a:gd name="T66" fmla="*/ 898 w 934"/>
              <a:gd name="T67" fmla="*/ 92 h 298"/>
              <a:gd name="T68" fmla="*/ 924 w 934"/>
              <a:gd name="T69" fmla="*/ 118 h 298"/>
              <a:gd name="T70" fmla="*/ 934 w 934"/>
              <a:gd name="T71" fmla="*/ 142 h 298"/>
              <a:gd name="T72" fmla="*/ 934 w 934"/>
              <a:gd name="T73" fmla="*/ 14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34" h="298">
                <a:moveTo>
                  <a:pt x="934" y="148"/>
                </a:moveTo>
                <a:lnTo>
                  <a:pt x="934" y="148"/>
                </a:lnTo>
                <a:lnTo>
                  <a:pt x="934" y="156"/>
                </a:lnTo>
                <a:lnTo>
                  <a:pt x="932" y="164"/>
                </a:lnTo>
                <a:lnTo>
                  <a:pt x="924" y="178"/>
                </a:lnTo>
                <a:lnTo>
                  <a:pt x="912" y="192"/>
                </a:lnTo>
                <a:lnTo>
                  <a:pt x="898" y="206"/>
                </a:lnTo>
                <a:lnTo>
                  <a:pt x="878" y="220"/>
                </a:lnTo>
                <a:lnTo>
                  <a:pt x="854" y="232"/>
                </a:lnTo>
                <a:lnTo>
                  <a:pt x="828" y="244"/>
                </a:lnTo>
                <a:lnTo>
                  <a:pt x="796" y="254"/>
                </a:lnTo>
                <a:lnTo>
                  <a:pt x="764" y="264"/>
                </a:lnTo>
                <a:lnTo>
                  <a:pt x="728" y="272"/>
                </a:lnTo>
                <a:lnTo>
                  <a:pt x="690" y="280"/>
                </a:lnTo>
                <a:lnTo>
                  <a:pt x="648" y="286"/>
                </a:lnTo>
                <a:lnTo>
                  <a:pt x="606" y="290"/>
                </a:lnTo>
                <a:lnTo>
                  <a:pt x="560" y="294"/>
                </a:lnTo>
                <a:lnTo>
                  <a:pt x="514" y="296"/>
                </a:lnTo>
                <a:lnTo>
                  <a:pt x="466" y="298"/>
                </a:lnTo>
                <a:lnTo>
                  <a:pt x="466" y="298"/>
                </a:lnTo>
                <a:lnTo>
                  <a:pt x="418" y="296"/>
                </a:lnTo>
                <a:lnTo>
                  <a:pt x="372" y="294"/>
                </a:lnTo>
                <a:lnTo>
                  <a:pt x="328" y="290"/>
                </a:lnTo>
                <a:lnTo>
                  <a:pt x="284" y="286"/>
                </a:lnTo>
                <a:lnTo>
                  <a:pt x="244" y="280"/>
                </a:lnTo>
                <a:lnTo>
                  <a:pt x="206" y="272"/>
                </a:lnTo>
                <a:lnTo>
                  <a:pt x="170" y="264"/>
                </a:lnTo>
                <a:lnTo>
                  <a:pt x="136" y="254"/>
                </a:lnTo>
                <a:lnTo>
                  <a:pt x="106" y="244"/>
                </a:lnTo>
                <a:lnTo>
                  <a:pt x="78" y="232"/>
                </a:lnTo>
                <a:lnTo>
                  <a:pt x="56" y="220"/>
                </a:lnTo>
                <a:lnTo>
                  <a:pt x="36" y="206"/>
                </a:lnTo>
                <a:lnTo>
                  <a:pt x="20" y="192"/>
                </a:lnTo>
                <a:lnTo>
                  <a:pt x="8" y="178"/>
                </a:lnTo>
                <a:lnTo>
                  <a:pt x="2" y="164"/>
                </a:lnTo>
                <a:lnTo>
                  <a:pt x="0" y="156"/>
                </a:lnTo>
                <a:lnTo>
                  <a:pt x="0" y="148"/>
                </a:lnTo>
                <a:lnTo>
                  <a:pt x="0" y="148"/>
                </a:lnTo>
                <a:lnTo>
                  <a:pt x="0" y="142"/>
                </a:lnTo>
                <a:lnTo>
                  <a:pt x="2" y="134"/>
                </a:lnTo>
                <a:lnTo>
                  <a:pt x="8" y="118"/>
                </a:lnTo>
                <a:lnTo>
                  <a:pt x="20" y="104"/>
                </a:lnTo>
                <a:lnTo>
                  <a:pt x="36" y="92"/>
                </a:lnTo>
                <a:lnTo>
                  <a:pt x="56" y="78"/>
                </a:lnTo>
                <a:lnTo>
                  <a:pt x="78" y="66"/>
                </a:lnTo>
                <a:lnTo>
                  <a:pt x="106" y="54"/>
                </a:lnTo>
                <a:lnTo>
                  <a:pt x="136" y="44"/>
                </a:lnTo>
                <a:lnTo>
                  <a:pt x="170" y="34"/>
                </a:lnTo>
                <a:lnTo>
                  <a:pt x="206" y="26"/>
                </a:lnTo>
                <a:lnTo>
                  <a:pt x="244" y="18"/>
                </a:lnTo>
                <a:lnTo>
                  <a:pt x="284" y="12"/>
                </a:lnTo>
                <a:lnTo>
                  <a:pt x="328" y="8"/>
                </a:lnTo>
                <a:lnTo>
                  <a:pt x="372" y="4"/>
                </a:lnTo>
                <a:lnTo>
                  <a:pt x="418" y="2"/>
                </a:lnTo>
                <a:lnTo>
                  <a:pt x="466" y="0"/>
                </a:lnTo>
                <a:lnTo>
                  <a:pt x="466" y="0"/>
                </a:lnTo>
                <a:lnTo>
                  <a:pt x="514" y="2"/>
                </a:lnTo>
                <a:lnTo>
                  <a:pt x="560" y="4"/>
                </a:lnTo>
                <a:lnTo>
                  <a:pt x="606" y="8"/>
                </a:lnTo>
                <a:lnTo>
                  <a:pt x="648" y="12"/>
                </a:lnTo>
                <a:lnTo>
                  <a:pt x="690" y="18"/>
                </a:lnTo>
                <a:lnTo>
                  <a:pt x="728" y="26"/>
                </a:lnTo>
                <a:lnTo>
                  <a:pt x="764" y="34"/>
                </a:lnTo>
                <a:lnTo>
                  <a:pt x="796" y="44"/>
                </a:lnTo>
                <a:lnTo>
                  <a:pt x="828" y="54"/>
                </a:lnTo>
                <a:lnTo>
                  <a:pt x="854" y="66"/>
                </a:lnTo>
                <a:lnTo>
                  <a:pt x="878" y="78"/>
                </a:lnTo>
                <a:lnTo>
                  <a:pt x="898" y="92"/>
                </a:lnTo>
                <a:lnTo>
                  <a:pt x="912" y="104"/>
                </a:lnTo>
                <a:lnTo>
                  <a:pt x="924" y="118"/>
                </a:lnTo>
                <a:lnTo>
                  <a:pt x="932" y="134"/>
                </a:lnTo>
                <a:lnTo>
                  <a:pt x="934" y="142"/>
                </a:lnTo>
                <a:lnTo>
                  <a:pt x="934" y="148"/>
                </a:lnTo>
                <a:lnTo>
                  <a:pt x="934" y="14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408613" y="3403600"/>
            <a:ext cx="1498600" cy="606425"/>
          </a:xfrm>
          <a:custGeom>
            <a:avLst/>
            <a:gdLst>
              <a:gd name="T0" fmla="*/ 944 w 944"/>
              <a:gd name="T1" fmla="*/ 190 h 382"/>
              <a:gd name="T2" fmla="*/ 942 w 944"/>
              <a:gd name="T3" fmla="*/ 210 h 382"/>
              <a:gd name="T4" fmla="*/ 924 w 944"/>
              <a:gd name="T5" fmla="*/ 248 h 382"/>
              <a:gd name="T6" fmla="*/ 888 w 944"/>
              <a:gd name="T7" fmla="*/ 282 h 382"/>
              <a:gd name="T8" fmla="*/ 836 w 944"/>
              <a:gd name="T9" fmla="*/ 312 h 382"/>
              <a:gd name="T10" fmla="*/ 772 w 944"/>
              <a:gd name="T11" fmla="*/ 338 h 382"/>
              <a:gd name="T12" fmla="*/ 698 w 944"/>
              <a:gd name="T13" fmla="*/ 360 h 382"/>
              <a:gd name="T14" fmla="*/ 612 w 944"/>
              <a:gd name="T15" fmla="*/ 374 h 382"/>
              <a:gd name="T16" fmla="*/ 520 w 944"/>
              <a:gd name="T17" fmla="*/ 382 h 382"/>
              <a:gd name="T18" fmla="*/ 472 w 944"/>
              <a:gd name="T19" fmla="*/ 382 h 382"/>
              <a:gd name="T20" fmla="*/ 376 w 944"/>
              <a:gd name="T21" fmla="*/ 378 h 382"/>
              <a:gd name="T22" fmla="*/ 288 w 944"/>
              <a:gd name="T23" fmla="*/ 368 h 382"/>
              <a:gd name="T24" fmla="*/ 208 w 944"/>
              <a:gd name="T25" fmla="*/ 350 h 382"/>
              <a:gd name="T26" fmla="*/ 138 w 944"/>
              <a:gd name="T27" fmla="*/ 326 h 382"/>
              <a:gd name="T28" fmla="*/ 80 w 944"/>
              <a:gd name="T29" fmla="*/ 298 h 382"/>
              <a:gd name="T30" fmla="*/ 36 w 944"/>
              <a:gd name="T31" fmla="*/ 266 h 382"/>
              <a:gd name="T32" fmla="*/ 8 w 944"/>
              <a:gd name="T33" fmla="*/ 230 h 382"/>
              <a:gd name="T34" fmla="*/ 0 w 944"/>
              <a:gd name="T35" fmla="*/ 200 h 382"/>
              <a:gd name="T36" fmla="*/ 0 w 944"/>
              <a:gd name="T37" fmla="*/ 190 h 382"/>
              <a:gd name="T38" fmla="*/ 2 w 944"/>
              <a:gd name="T39" fmla="*/ 172 h 382"/>
              <a:gd name="T40" fmla="*/ 20 w 944"/>
              <a:gd name="T41" fmla="*/ 134 h 382"/>
              <a:gd name="T42" fmla="*/ 56 w 944"/>
              <a:gd name="T43" fmla="*/ 100 h 382"/>
              <a:gd name="T44" fmla="*/ 108 w 944"/>
              <a:gd name="T45" fmla="*/ 68 h 382"/>
              <a:gd name="T46" fmla="*/ 172 w 944"/>
              <a:gd name="T47" fmla="*/ 42 h 382"/>
              <a:gd name="T48" fmla="*/ 246 w 944"/>
              <a:gd name="T49" fmla="*/ 22 h 382"/>
              <a:gd name="T50" fmla="*/ 332 w 944"/>
              <a:gd name="T51" fmla="*/ 8 h 382"/>
              <a:gd name="T52" fmla="*/ 424 w 944"/>
              <a:gd name="T53" fmla="*/ 0 h 382"/>
              <a:gd name="T54" fmla="*/ 472 w 944"/>
              <a:gd name="T55" fmla="*/ 0 h 382"/>
              <a:gd name="T56" fmla="*/ 568 w 944"/>
              <a:gd name="T57" fmla="*/ 4 h 382"/>
              <a:gd name="T58" fmla="*/ 656 w 944"/>
              <a:gd name="T59" fmla="*/ 14 h 382"/>
              <a:gd name="T60" fmla="*/ 736 w 944"/>
              <a:gd name="T61" fmla="*/ 32 h 382"/>
              <a:gd name="T62" fmla="*/ 806 w 944"/>
              <a:gd name="T63" fmla="*/ 56 h 382"/>
              <a:gd name="T64" fmla="*/ 864 w 944"/>
              <a:gd name="T65" fmla="*/ 84 h 382"/>
              <a:gd name="T66" fmla="*/ 908 w 944"/>
              <a:gd name="T67" fmla="*/ 116 h 382"/>
              <a:gd name="T68" fmla="*/ 936 w 944"/>
              <a:gd name="T69" fmla="*/ 152 h 382"/>
              <a:gd name="T70" fmla="*/ 944 w 944"/>
              <a:gd name="T71" fmla="*/ 18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382">
                <a:moveTo>
                  <a:pt x="944" y="190"/>
                </a:moveTo>
                <a:lnTo>
                  <a:pt x="944" y="190"/>
                </a:lnTo>
                <a:lnTo>
                  <a:pt x="944" y="200"/>
                </a:lnTo>
                <a:lnTo>
                  <a:pt x="942" y="210"/>
                </a:lnTo>
                <a:lnTo>
                  <a:pt x="936" y="230"/>
                </a:lnTo>
                <a:lnTo>
                  <a:pt x="924" y="248"/>
                </a:lnTo>
                <a:lnTo>
                  <a:pt x="908" y="266"/>
                </a:lnTo>
                <a:lnTo>
                  <a:pt x="888" y="282"/>
                </a:lnTo>
                <a:lnTo>
                  <a:pt x="864" y="298"/>
                </a:lnTo>
                <a:lnTo>
                  <a:pt x="836" y="312"/>
                </a:lnTo>
                <a:lnTo>
                  <a:pt x="806" y="326"/>
                </a:lnTo>
                <a:lnTo>
                  <a:pt x="772" y="338"/>
                </a:lnTo>
                <a:lnTo>
                  <a:pt x="736" y="350"/>
                </a:lnTo>
                <a:lnTo>
                  <a:pt x="698" y="360"/>
                </a:lnTo>
                <a:lnTo>
                  <a:pt x="656" y="368"/>
                </a:lnTo>
                <a:lnTo>
                  <a:pt x="612" y="374"/>
                </a:lnTo>
                <a:lnTo>
                  <a:pt x="568" y="378"/>
                </a:lnTo>
                <a:lnTo>
                  <a:pt x="520" y="382"/>
                </a:lnTo>
                <a:lnTo>
                  <a:pt x="472" y="382"/>
                </a:lnTo>
                <a:lnTo>
                  <a:pt x="472" y="382"/>
                </a:lnTo>
                <a:lnTo>
                  <a:pt x="424" y="382"/>
                </a:lnTo>
                <a:lnTo>
                  <a:pt x="376" y="378"/>
                </a:lnTo>
                <a:lnTo>
                  <a:pt x="332" y="374"/>
                </a:lnTo>
                <a:lnTo>
                  <a:pt x="288" y="368"/>
                </a:lnTo>
                <a:lnTo>
                  <a:pt x="246" y="360"/>
                </a:lnTo>
                <a:lnTo>
                  <a:pt x="208" y="350"/>
                </a:lnTo>
                <a:lnTo>
                  <a:pt x="172" y="338"/>
                </a:lnTo>
                <a:lnTo>
                  <a:pt x="138" y="326"/>
                </a:lnTo>
                <a:lnTo>
                  <a:pt x="108" y="312"/>
                </a:lnTo>
                <a:lnTo>
                  <a:pt x="80" y="298"/>
                </a:lnTo>
                <a:lnTo>
                  <a:pt x="56" y="282"/>
                </a:lnTo>
                <a:lnTo>
                  <a:pt x="36" y="266"/>
                </a:lnTo>
                <a:lnTo>
                  <a:pt x="20" y="248"/>
                </a:lnTo>
                <a:lnTo>
                  <a:pt x="8" y="230"/>
                </a:lnTo>
                <a:lnTo>
                  <a:pt x="2" y="210"/>
                </a:lnTo>
                <a:lnTo>
                  <a:pt x="0" y="200"/>
                </a:lnTo>
                <a:lnTo>
                  <a:pt x="0" y="190"/>
                </a:lnTo>
                <a:lnTo>
                  <a:pt x="0" y="190"/>
                </a:lnTo>
                <a:lnTo>
                  <a:pt x="0" y="180"/>
                </a:lnTo>
                <a:lnTo>
                  <a:pt x="2" y="172"/>
                </a:lnTo>
                <a:lnTo>
                  <a:pt x="8" y="152"/>
                </a:lnTo>
                <a:lnTo>
                  <a:pt x="20" y="134"/>
                </a:lnTo>
                <a:lnTo>
                  <a:pt x="36" y="116"/>
                </a:lnTo>
                <a:lnTo>
                  <a:pt x="56" y="100"/>
                </a:lnTo>
                <a:lnTo>
                  <a:pt x="80" y="84"/>
                </a:lnTo>
                <a:lnTo>
                  <a:pt x="108" y="68"/>
                </a:lnTo>
                <a:lnTo>
                  <a:pt x="138" y="56"/>
                </a:lnTo>
                <a:lnTo>
                  <a:pt x="172" y="42"/>
                </a:lnTo>
                <a:lnTo>
                  <a:pt x="208" y="32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2"/>
                </a:lnTo>
                <a:lnTo>
                  <a:pt x="772" y="42"/>
                </a:lnTo>
                <a:lnTo>
                  <a:pt x="806" y="56"/>
                </a:lnTo>
                <a:lnTo>
                  <a:pt x="836" y="68"/>
                </a:lnTo>
                <a:lnTo>
                  <a:pt x="864" y="84"/>
                </a:lnTo>
                <a:lnTo>
                  <a:pt x="888" y="100"/>
                </a:lnTo>
                <a:lnTo>
                  <a:pt x="908" y="116"/>
                </a:lnTo>
                <a:lnTo>
                  <a:pt x="924" y="134"/>
                </a:lnTo>
                <a:lnTo>
                  <a:pt x="936" y="152"/>
                </a:lnTo>
                <a:lnTo>
                  <a:pt x="942" y="172"/>
                </a:lnTo>
                <a:lnTo>
                  <a:pt x="944" y="180"/>
                </a:lnTo>
                <a:lnTo>
                  <a:pt x="944" y="19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296" name="Freeform 25"/>
          <p:cNvSpPr>
            <a:spLocks/>
          </p:cNvSpPr>
          <p:nvPr/>
        </p:nvSpPr>
        <p:spPr bwMode="auto">
          <a:xfrm>
            <a:off x="5408613" y="3403600"/>
            <a:ext cx="1498600" cy="606425"/>
          </a:xfrm>
          <a:custGeom>
            <a:avLst/>
            <a:gdLst>
              <a:gd name="T0" fmla="*/ 944 w 944"/>
              <a:gd name="T1" fmla="*/ 190 h 382"/>
              <a:gd name="T2" fmla="*/ 942 w 944"/>
              <a:gd name="T3" fmla="*/ 210 h 382"/>
              <a:gd name="T4" fmla="*/ 924 w 944"/>
              <a:gd name="T5" fmla="*/ 248 h 382"/>
              <a:gd name="T6" fmla="*/ 888 w 944"/>
              <a:gd name="T7" fmla="*/ 282 h 382"/>
              <a:gd name="T8" fmla="*/ 836 w 944"/>
              <a:gd name="T9" fmla="*/ 312 h 382"/>
              <a:gd name="T10" fmla="*/ 772 w 944"/>
              <a:gd name="T11" fmla="*/ 338 h 382"/>
              <a:gd name="T12" fmla="*/ 698 w 944"/>
              <a:gd name="T13" fmla="*/ 360 h 382"/>
              <a:gd name="T14" fmla="*/ 612 w 944"/>
              <a:gd name="T15" fmla="*/ 374 h 382"/>
              <a:gd name="T16" fmla="*/ 520 w 944"/>
              <a:gd name="T17" fmla="*/ 382 h 382"/>
              <a:gd name="T18" fmla="*/ 472 w 944"/>
              <a:gd name="T19" fmla="*/ 382 h 382"/>
              <a:gd name="T20" fmla="*/ 376 w 944"/>
              <a:gd name="T21" fmla="*/ 378 h 382"/>
              <a:gd name="T22" fmla="*/ 288 w 944"/>
              <a:gd name="T23" fmla="*/ 368 h 382"/>
              <a:gd name="T24" fmla="*/ 208 w 944"/>
              <a:gd name="T25" fmla="*/ 350 h 382"/>
              <a:gd name="T26" fmla="*/ 138 w 944"/>
              <a:gd name="T27" fmla="*/ 326 h 382"/>
              <a:gd name="T28" fmla="*/ 80 w 944"/>
              <a:gd name="T29" fmla="*/ 298 h 382"/>
              <a:gd name="T30" fmla="*/ 36 w 944"/>
              <a:gd name="T31" fmla="*/ 266 h 382"/>
              <a:gd name="T32" fmla="*/ 8 w 944"/>
              <a:gd name="T33" fmla="*/ 230 h 382"/>
              <a:gd name="T34" fmla="*/ 0 w 944"/>
              <a:gd name="T35" fmla="*/ 200 h 382"/>
              <a:gd name="T36" fmla="*/ 0 w 944"/>
              <a:gd name="T37" fmla="*/ 190 h 382"/>
              <a:gd name="T38" fmla="*/ 2 w 944"/>
              <a:gd name="T39" fmla="*/ 172 h 382"/>
              <a:gd name="T40" fmla="*/ 20 w 944"/>
              <a:gd name="T41" fmla="*/ 134 h 382"/>
              <a:gd name="T42" fmla="*/ 56 w 944"/>
              <a:gd name="T43" fmla="*/ 100 h 382"/>
              <a:gd name="T44" fmla="*/ 108 w 944"/>
              <a:gd name="T45" fmla="*/ 68 h 382"/>
              <a:gd name="T46" fmla="*/ 172 w 944"/>
              <a:gd name="T47" fmla="*/ 42 h 382"/>
              <a:gd name="T48" fmla="*/ 246 w 944"/>
              <a:gd name="T49" fmla="*/ 22 h 382"/>
              <a:gd name="T50" fmla="*/ 332 w 944"/>
              <a:gd name="T51" fmla="*/ 8 h 382"/>
              <a:gd name="T52" fmla="*/ 424 w 944"/>
              <a:gd name="T53" fmla="*/ 0 h 382"/>
              <a:gd name="T54" fmla="*/ 472 w 944"/>
              <a:gd name="T55" fmla="*/ 0 h 382"/>
              <a:gd name="T56" fmla="*/ 568 w 944"/>
              <a:gd name="T57" fmla="*/ 4 h 382"/>
              <a:gd name="T58" fmla="*/ 656 w 944"/>
              <a:gd name="T59" fmla="*/ 14 h 382"/>
              <a:gd name="T60" fmla="*/ 736 w 944"/>
              <a:gd name="T61" fmla="*/ 32 h 382"/>
              <a:gd name="T62" fmla="*/ 806 w 944"/>
              <a:gd name="T63" fmla="*/ 56 h 382"/>
              <a:gd name="T64" fmla="*/ 864 w 944"/>
              <a:gd name="T65" fmla="*/ 84 h 382"/>
              <a:gd name="T66" fmla="*/ 908 w 944"/>
              <a:gd name="T67" fmla="*/ 116 h 382"/>
              <a:gd name="T68" fmla="*/ 936 w 944"/>
              <a:gd name="T69" fmla="*/ 152 h 382"/>
              <a:gd name="T70" fmla="*/ 944 w 944"/>
              <a:gd name="T71" fmla="*/ 18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4" h="382">
                <a:moveTo>
                  <a:pt x="944" y="190"/>
                </a:moveTo>
                <a:lnTo>
                  <a:pt x="944" y="190"/>
                </a:lnTo>
                <a:lnTo>
                  <a:pt x="944" y="200"/>
                </a:lnTo>
                <a:lnTo>
                  <a:pt x="942" y="210"/>
                </a:lnTo>
                <a:lnTo>
                  <a:pt x="936" y="230"/>
                </a:lnTo>
                <a:lnTo>
                  <a:pt x="924" y="248"/>
                </a:lnTo>
                <a:lnTo>
                  <a:pt x="908" y="266"/>
                </a:lnTo>
                <a:lnTo>
                  <a:pt x="888" y="282"/>
                </a:lnTo>
                <a:lnTo>
                  <a:pt x="864" y="298"/>
                </a:lnTo>
                <a:lnTo>
                  <a:pt x="836" y="312"/>
                </a:lnTo>
                <a:lnTo>
                  <a:pt x="806" y="326"/>
                </a:lnTo>
                <a:lnTo>
                  <a:pt x="772" y="338"/>
                </a:lnTo>
                <a:lnTo>
                  <a:pt x="736" y="350"/>
                </a:lnTo>
                <a:lnTo>
                  <a:pt x="698" y="360"/>
                </a:lnTo>
                <a:lnTo>
                  <a:pt x="656" y="368"/>
                </a:lnTo>
                <a:lnTo>
                  <a:pt x="612" y="374"/>
                </a:lnTo>
                <a:lnTo>
                  <a:pt x="568" y="378"/>
                </a:lnTo>
                <a:lnTo>
                  <a:pt x="520" y="382"/>
                </a:lnTo>
                <a:lnTo>
                  <a:pt x="472" y="382"/>
                </a:lnTo>
                <a:lnTo>
                  <a:pt x="472" y="382"/>
                </a:lnTo>
                <a:lnTo>
                  <a:pt x="424" y="382"/>
                </a:lnTo>
                <a:lnTo>
                  <a:pt x="376" y="378"/>
                </a:lnTo>
                <a:lnTo>
                  <a:pt x="332" y="374"/>
                </a:lnTo>
                <a:lnTo>
                  <a:pt x="288" y="368"/>
                </a:lnTo>
                <a:lnTo>
                  <a:pt x="246" y="360"/>
                </a:lnTo>
                <a:lnTo>
                  <a:pt x="208" y="350"/>
                </a:lnTo>
                <a:lnTo>
                  <a:pt x="172" y="338"/>
                </a:lnTo>
                <a:lnTo>
                  <a:pt x="138" y="326"/>
                </a:lnTo>
                <a:lnTo>
                  <a:pt x="108" y="312"/>
                </a:lnTo>
                <a:lnTo>
                  <a:pt x="80" y="298"/>
                </a:lnTo>
                <a:lnTo>
                  <a:pt x="56" y="282"/>
                </a:lnTo>
                <a:lnTo>
                  <a:pt x="36" y="266"/>
                </a:lnTo>
                <a:lnTo>
                  <a:pt x="20" y="248"/>
                </a:lnTo>
                <a:lnTo>
                  <a:pt x="8" y="230"/>
                </a:lnTo>
                <a:lnTo>
                  <a:pt x="2" y="210"/>
                </a:lnTo>
                <a:lnTo>
                  <a:pt x="0" y="200"/>
                </a:lnTo>
                <a:lnTo>
                  <a:pt x="0" y="190"/>
                </a:lnTo>
                <a:lnTo>
                  <a:pt x="0" y="190"/>
                </a:lnTo>
                <a:lnTo>
                  <a:pt x="0" y="180"/>
                </a:lnTo>
                <a:lnTo>
                  <a:pt x="2" y="172"/>
                </a:lnTo>
                <a:lnTo>
                  <a:pt x="8" y="152"/>
                </a:lnTo>
                <a:lnTo>
                  <a:pt x="20" y="134"/>
                </a:lnTo>
                <a:lnTo>
                  <a:pt x="36" y="116"/>
                </a:lnTo>
                <a:lnTo>
                  <a:pt x="56" y="100"/>
                </a:lnTo>
                <a:lnTo>
                  <a:pt x="80" y="84"/>
                </a:lnTo>
                <a:lnTo>
                  <a:pt x="108" y="68"/>
                </a:lnTo>
                <a:lnTo>
                  <a:pt x="138" y="56"/>
                </a:lnTo>
                <a:lnTo>
                  <a:pt x="172" y="42"/>
                </a:lnTo>
                <a:lnTo>
                  <a:pt x="208" y="32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2"/>
                </a:lnTo>
                <a:lnTo>
                  <a:pt x="772" y="42"/>
                </a:lnTo>
                <a:lnTo>
                  <a:pt x="806" y="56"/>
                </a:lnTo>
                <a:lnTo>
                  <a:pt x="836" y="68"/>
                </a:lnTo>
                <a:lnTo>
                  <a:pt x="864" y="84"/>
                </a:lnTo>
                <a:lnTo>
                  <a:pt x="888" y="100"/>
                </a:lnTo>
                <a:lnTo>
                  <a:pt x="908" y="116"/>
                </a:lnTo>
                <a:lnTo>
                  <a:pt x="924" y="134"/>
                </a:lnTo>
                <a:lnTo>
                  <a:pt x="936" y="152"/>
                </a:lnTo>
                <a:lnTo>
                  <a:pt x="942" y="172"/>
                </a:lnTo>
                <a:lnTo>
                  <a:pt x="944" y="180"/>
                </a:lnTo>
                <a:lnTo>
                  <a:pt x="944" y="1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297" name="Freeform 26"/>
          <p:cNvSpPr>
            <a:spLocks/>
          </p:cNvSpPr>
          <p:nvPr/>
        </p:nvSpPr>
        <p:spPr bwMode="auto">
          <a:xfrm>
            <a:off x="5408613" y="3403600"/>
            <a:ext cx="1498600" cy="606425"/>
          </a:xfrm>
          <a:custGeom>
            <a:avLst/>
            <a:gdLst>
              <a:gd name="T0" fmla="*/ 944 w 944"/>
              <a:gd name="T1" fmla="*/ 190 h 382"/>
              <a:gd name="T2" fmla="*/ 942 w 944"/>
              <a:gd name="T3" fmla="*/ 210 h 382"/>
              <a:gd name="T4" fmla="*/ 924 w 944"/>
              <a:gd name="T5" fmla="*/ 248 h 382"/>
              <a:gd name="T6" fmla="*/ 888 w 944"/>
              <a:gd name="T7" fmla="*/ 282 h 382"/>
              <a:gd name="T8" fmla="*/ 836 w 944"/>
              <a:gd name="T9" fmla="*/ 312 h 382"/>
              <a:gd name="T10" fmla="*/ 772 w 944"/>
              <a:gd name="T11" fmla="*/ 338 h 382"/>
              <a:gd name="T12" fmla="*/ 698 w 944"/>
              <a:gd name="T13" fmla="*/ 360 h 382"/>
              <a:gd name="T14" fmla="*/ 612 w 944"/>
              <a:gd name="T15" fmla="*/ 374 h 382"/>
              <a:gd name="T16" fmla="*/ 520 w 944"/>
              <a:gd name="T17" fmla="*/ 382 h 382"/>
              <a:gd name="T18" fmla="*/ 472 w 944"/>
              <a:gd name="T19" fmla="*/ 382 h 382"/>
              <a:gd name="T20" fmla="*/ 376 w 944"/>
              <a:gd name="T21" fmla="*/ 378 h 382"/>
              <a:gd name="T22" fmla="*/ 288 w 944"/>
              <a:gd name="T23" fmla="*/ 368 h 382"/>
              <a:gd name="T24" fmla="*/ 208 w 944"/>
              <a:gd name="T25" fmla="*/ 350 h 382"/>
              <a:gd name="T26" fmla="*/ 138 w 944"/>
              <a:gd name="T27" fmla="*/ 326 h 382"/>
              <a:gd name="T28" fmla="*/ 80 w 944"/>
              <a:gd name="T29" fmla="*/ 298 h 382"/>
              <a:gd name="T30" fmla="*/ 36 w 944"/>
              <a:gd name="T31" fmla="*/ 266 h 382"/>
              <a:gd name="T32" fmla="*/ 8 w 944"/>
              <a:gd name="T33" fmla="*/ 230 h 382"/>
              <a:gd name="T34" fmla="*/ 0 w 944"/>
              <a:gd name="T35" fmla="*/ 200 h 382"/>
              <a:gd name="T36" fmla="*/ 0 w 944"/>
              <a:gd name="T37" fmla="*/ 190 h 382"/>
              <a:gd name="T38" fmla="*/ 2 w 944"/>
              <a:gd name="T39" fmla="*/ 172 h 382"/>
              <a:gd name="T40" fmla="*/ 20 w 944"/>
              <a:gd name="T41" fmla="*/ 134 h 382"/>
              <a:gd name="T42" fmla="*/ 56 w 944"/>
              <a:gd name="T43" fmla="*/ 100 h 382"/>
              <a:gd name="T44" fmla="*/ 108 w 944"/>
              <a:gd name="T45" fmla="*/ 68 h 382"/>
              <a:gd name="T46" fmla="*/ 172 w 944"/>
              <a:gd name="T47" fmla="*/ 42 h 382"/>
              <a:gd name="T48" fmla="*/ 246 w 944"/>
              <a:gd name="T49" fmla="*/ 22 h 382"/>
              <a:gd name="T50" fmla="*/ 332 w 944"/>
              <a:gd name="T51" fmla="*/ 8 h 382"/>
              <a:gd name="T52" fmla="*/ 424 w 944"/>
              <a:gd name="T53" fmla="*/ 0 h 382"/>
              <a:gd name="T54" fmla="*/ 472 w 944"/>
              <a:gd name="T55" fmla="*/ 0 h 382"/>
              <a:gd name="T56" fmla="*/ 568 w 944"/>
              <a:gd name="T57" fmla="*/ 4 h 382"/>
              <a:gd name="T58" fmla="*/ 656 w 944"/>
              <a:gd name="T59" fmla="*/ 14 h 382"/>
              <a:gd name="T60" fmla="*/ 736 w 944"/>
              <a:gd name="T61" fmla="*/ 32 h 382"/>
              <a:gd name="T62" fmla="*/ 806 w 944"/>
              <a:gd name="T63" fmla="*/ 56 h 382"/>
              <a:gd name="T64" fmla="*/ 864 w 944"/>
              <a:gd name="T65" fmla="*/ 84 h 382"/>
              <a:gd name="T66" fmla="*/ 908 w 944"/>
              <a:gd name="T67" fmla="*/ 116 h 382"/>
              <a:gd name="T68" fmla="*/ 936 w 944"/>
              <a:gd name="T69" fmla="*/ 152 h 382"/>
              <a:gd name="T70" fmla="*/ 944 w 944"/>
              <a:gd name="T71" fmla="*/ 180 h 382"/>
              <a:gd name="T72" fmla="*/ 944 w 944"/>
              <a:gd name="T73" fmla="*/ 19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4" h="382">
                <a:moveTo>
                  <a:pt x="944" y="190"/>
                </a:moveTo>
                <a:lnTo>
                  <a:pt x="944" y="190"/>
                </a:lnTo>
                <a:lnTo>
                  <a:pt x="944" y="200"/>
                </a:lnTo>
                <a:lnTo>
                  <a:pt x="942" y="210"/>
                </a:lnTo>
                <a:lnTo>
                  <a:pt x="936" y="230"/>
                </a:lnTo>
                <a:lnTo>
                  <a:pt x="924" y="248"/>
                </a:lnTo>
                <a:lnTo>
                  <a:pt x="908" y="266"/>
                </a:lnTo>
                <a:lnTo>
                  <a:pt x="888" y="282"/>
                </a:lnTo>
                <a:lnTo>
                  <a:pt x="864" y="298"/>
                </a:lnTo>
                <a:lnTo>
                  <a:pt x="836" y="312"/>
                </a:lnTo>
                <a:lnTo>
                  <a:pt x="806" y="326"/>
                </a:lnTo>
                <a:lnTo>
                  <a:pt x="772" y="338"/>
                </a:lnTo>
                <a:lnTo>
                  <a:pt x="736" y="350"/>
                </a:lnTo>
                <a:lnTo>
                  <a:pt x="698" y="360"/>
                </a:lnTo>
                <a:lnTo>
                  <a:pt x="656" y="368"/>
                </a:lnTo>
                <a:lnTo>
                  <a:pt x="612" y="374"/>
                </a:lnTo>
                <a:lnTo>
                  <a:pt x="568" y="378"/>
                </a:lnTo>
                <a:lnTo>
                  <a:pt x="520" y="382"/>
                </a:lnTo>
                <a:lnTo>
                  <a:pt x="472" y="382"/>
                </a:lnTo>
                <a:lnTo>
                  <a:pt x="472" y="382"/>
                </a:lnTo>
                <a:lnTo>
                  <a:pt x="424" y="382"/>
                </a:lnTo>
                <a:lnTo>
                  <a:pt x="376" y="378"/>
                </a:lnTo>
                <a:lnTo>
                  <a:pt x="332" y="374"/>
                </a:lnTo>
                <a:lnTo>
                  <a:pt x="288" y="368"/>
                </a:lnTo>
                <a:lnTo>
                  <a:pt x="246" y="360"/>
                </a:lnTo>
                <a:lnTo>
                  <a:pt x="208" y="350"/>
                </a:lnTo>
                <a:lnTo>
                  <a:pt x="172" y="338"/>
                </a:lnTo>
                <a:lnTo>
                  <a:pt x="138" y="326"/>
                </a:lnTo>
                <a:lnTo>
                  <a:pt x="108" y="312"/>
                </a:lnTo>
                <a:lnTo>
                  <a:pt x="80" y="298"/>
                </a:lnTo>
                <a:lnTo>
                  <a:pt x="56" y="282"/>
                </a:lnTo>
                <a:lnTo>
                  <a:pt x="36" y="266"/>
                </a:lnTo>
                <a:lnTo>
                  <a:pt x="20" y="248"/>
                </a:lnTo>
                <a:lnTo>
                  <a:pt x="8" y="230"/>
                </a:lnTo>
                <a:lnTo>
                  <a:pt x="2" y="210"/>
                </a:lnTo>
                <a:lnTo>
                  <a:pt x="0" y="200"/>
                </a:lnTo>
                <a:lnTo>
                  <a:pt x="0" y="190"/>
                </a:lnTo>
                <a:lnTo>
                  <a:pt x="0" y="190"/>
                </a:lnTo>
                <a:lnTo>
                  <a:pt x="0" y="180"/>
                </a:lnTo>
                <a:lnTo>
                  <a:pt x="2" y="172"/>
                </a:lnTo>
                <a:lnTo>
                  <a:pt x="8" y="152"/>
                </a:lnTo>
                <a:lnTo>
                  <a:pt x="20" y="134"/>
                </a:lnTo>
                <a:lnTo>
                  <a:pt x="36" y="116"/>
                </a:lnTo>
                <a:lnTo>
                  <a:pt x="56" y="100"/>
                </a:lnTo>
                <a:lnTo>
                  <a:pt x="80" y="84"/>
                </a:lnTo>
                <a:lnTo>
                  <a:pt x="108" y="68"/>
                </a:lnTo>
                <a:lnTo>
                  <a:pt x="138" y="56"/>
                </a:lnTo>
                <a:lnTo>
                  <a:pt x="172" y="42"/>
                </a:lnTo>
                <a:lnTo>
                  <a:pt x="208" y="32"/>
                </a:lnTo>
                <a:lnTo>
                  <a:pt x="246" y="22"/>
                </a:lnTo>
                <a:lnTo>
                  <a:pt x="288" y="14"/>
                </a:lnTo>
                <a:lnTo>
                  <a:pt x="332" y="8"/>
                </a:lnTo>
                <a:lnTo>
                  <a:pt x="376" y="4"/>
                </a:lnTo>
                <a:lnTo>
                  <a:pt x="424" y="0"/>
                </a:lnTo>
                <a:lnTo>
                  <a:pt x="472" y="0"/>
                </a:lnTo>
                <a:lnTo>
                  <a:pt x="472" y="0"/>
                </a:lnTo>
                <a:lnTo>
                  <a:pt x="520" y="0"/>
                </a:lnTo>
                <a:lnTo>
                  <a:pt x="568" y="4"/>
                </a:lnTo>
                <a:lnTo>
                  <a:pt x="612" y="8"/>
                </a:lnTo>
                <a:lnTo>
                  <a:pt x="656" y="14"/>
                </a:lnTo>
                <a:lnTo>
                  <a:pt x="698" y="22"/>
                </a:lnTo>
                <a:lnTo>
                  <a:pt x="736" y="32"/>
                </a:lnTo>
                <a:lnTo>
                  <a:pt x="772" y="42"/>
                </a:lnTo>
                <a:lnTo>
                  <a:pt x="806" y="56"/>
                </a:lnTo>
                <a:lnTo>
                  <a:pt x="836" y="68"/>
                </a:lnTo>
                <a:lnTo>
                  <a:pt x="864" y="84"/>
                </a:lnTo>
                <a:lnTo>
                  <a:pt x="888" y="100"/>
                </a:lnTo>
                <a:lnTo>
                  <a:pt x="908" y="116"/>
                </a:lnTo>
                <a:lnTo>
                  <a:pt x="924" y="134"/>
                </a:lnTo>
                <a:lnTo>
                  <a:pt x="936" y="152"/>
                </a:lnTo>
                <a:lnTo>
                  <a:pt x="942" y="172"/>
                </a:lnTo>
                <a:lnTo>
                  <a:pt x="944" y="180"/>
                </a:lnTo>
                <a:lnTo>
                  <a:pt x="944" y="190"/>
                </a:lnTo>
                <a:lnTo>
                  <a:pt x="944" y="19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299" name="Line 27"/>
          <p:cNvSpPr>
            <a:spLocks noChangeShapeType="1"/>
          </p:cNvSpPr>
          <p:nvPr/>
        </p:nvSpPr>
        <p:spPr bwMode="auto">
          <a:xfrm flipH="1">
            <a:off x="3919538" y="3486150"/>
            <a:ext cx="495300" cy="4953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0" name="Freeform 28"/>
          <p:cNvSpPr>
            <a:spLocks/>
          </p:cNvSpPr>
          <p:nvPr/>
        </p:nvSpPr>
        <p:spPr bwMode="auto">
          <a:xfrm>
            <a:off x="3881438" y="3943350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1" name="Freeform 29"/>
          <p:cNvSpPr>
            <a:spLocks/>
          </p:cNvSpPr>
          <p:nvPr/>
        </p:nvSpPr>
        <p:spPr bwMode="auto">
          <a:xfrm>
            <a:off x="3881438" y="3943350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2" name="Line 30"/>
          <p:cNvSpPr>
            <a:spLocks noChangeShapeType="1"/>
          </p:cNvSpPr>
          <p:nvPr/>
        </p:nvSpPr>
        <p:spPr bwMode="auto">
          <a:xfrm>
            <a:off x="4440238" y="3765550"/>
            <a:ext cx="142875" cy="2127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3" name="Freeform 31"/>
          <p:cNvSpPr>
            <a:spLocks/>
          </p:cNvSpPr>
          <p:nvPr/>
        </p:nvSpPr>
        <p:spPr bwMode="auto">
          <a:xfrm>
            <a:off x="4545013" y="3943350"/>
            <a:ext cx="66675" cy="79375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2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4" name="Freeform 32"/>
          <p:cNvSpPr>
            <a:spLocks/>
          </p:cNvSpPr>
          <p:nvPr/>
        </p:nvSpPr>
        <p:spPr bwMode="auto">
          <a:xfrm>
            <a:off x="4545013" y="3943350"/>
            <a:ext cx="66675" cy="79375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2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5" name="Line 33"/>
          <p:cNvSpPr>
            <a:spLocks noChangeShapeType="1"/>
          </p:cNvSpPr>
          <p:nvPr/>
        </p:nvSpPr>
        <p:spPr bwMode="auto">
          <a:xfrm>
            <a:off x="4789488" y="3616325"/>
            <a:ext cx="558800" cy="793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6" name="Freeform 34"/>
          <p:cNvSpPr>
            <a:spLocks/>
          </p:cNvSpPr>
          <p:nvPr/>
        </p:nvSpPr>
        <p:spPr bwMode="auto">
          <a:xfrm>
            <a:off x="5322888" y="3660775"/>
            <a:ext cx="79375" cy="60325"/>
          </a:xfrm>
          <a:custGeom>
            <a:avLst/>
            <a:gdLst>
              <a:gd name="T0" fmla="*/ 50 w 50"/>
              <a:gd name="T1" fmla="*/ 26 h 38"/>
              <a:gd name="T2" fmla="*/ 0 w 50"/>
              <a:gd name="T3" fmla="*/ 38 h 38"/>
              <a:gd name="T4" fmla="*/ 14 w 50"/>
              <a:gd name="T5" fmla="*/ 22 h 38"/>
              <a:gd name="T6" fmla="*/ 6 w 50"/>
              <a:gd name="T7" fmla="*/ 0 h 38"/>
              <a:gd name="T8" fmla="*/ 50 w 50"/>
              <a:gd name="T9" fmla="*/ 2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26"/>
                </a:moveTo>
                <a:lnTo>
                  <a:pt x="0" y="38"/>
                </a:lnTo>
                <a:lnTo>
                  <a:pt x="14" y="22"/>
                </a:lnTo>
                <a:lnTo>
                  <a:pt x="6" y="0"/>
                </a:lnTo>
                <a:lnTo>
                  <a:pt x="50" y="2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7" name="Freeform 35"/>
          <p:cNvSpPr>
            <a:spLocks/>
          </p:cNvSpPr>
          <p:nvPr/>
        </p:nvSpPr>
        <p:spPr bwMode="auto">
          <a:xfrm>
            <a:off x="5322888" y="3660775"/>
            <a:ext cx="79375" cy="60325"/>
          </a:xfrm>
          <a:custGeom>
            <a:avLst/>
            <a:gdLst>
              <a:gd name="T0" fmla="*/ 50 w 50"/>
              <a:gd name="T1" fmla="*/ 26 h 38"/>
              <a:gd name="T2" fmla="*/ 0 w 50"/>
              <a:gd name="T3" fmla="*/ 38 h 38"/>
              <a:gd name="T4" fmla="*/ 14 w 50"/>
              <a:gd name="T5" fmla="*/ 22 h 38"/>
              <a:gd name="T6" fmla="*/ 6 w 50"/>
              <a:gd name="T7" fmla="*/ 0 h 38"/>
              <a:gd name="T8" fmla="*/ 50 w 50"/>
              <a:gd name="T9" fmla="*/ 2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26"/>
                </a:moveTo>
                <a:lnTo>
                  <a:pt x="0" y="38"/>
                </a:lnTo>
                <a:lnTo>
                  <a:pt x="14" y="22"/>
                </a:lnTo>
                <a:lnTo>
                  <a:pt x="6" y="0"/>
                </a:lnTo>
                <a:lnTo>
                  <a:pt x="50" y="2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8" name="Line 36"/>
          <p:cNvSpPr>
            <a:spLocks noChangeShapeType="1"/>
          </p:cNvSpPr>
          <p:nvPr/>
        </p:nvSpPr>
        <p:spPr bwMode="auto">
          <a:xfrm flipV="1">
            <a:off x="4706938" y="3232150"/>
            <a:ext cx="488950" cy="4095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09" name="Freeform 37"/>
          <p:cNvSpPr>
            <a:spLocks/>
          </p:cNvSpPr>
          <p:nvPr/>
        </p:nvSpPr>
        <p:spPr bwMode="auto">
          <a:xfrm>
            <a:off x="5160963" y="3200400"/>
            <a:ext cx="76200" cy="69850"/>
          </a:xfrm>
          <a:custGeom>
            <a:avLst/>
            <a:gdLst>
              <a:gd name="T0" fmla="*/ 48 w 48"/>
              <a:gd name="T1" fmla="*/ 0 h 44"/>
              <a:gd name="T2" fmla="*/ 24 w 48"/>
              <a:gd name="T3" fmla="*/ 44 h 44"/>
              <a:gd name="T4" fmla="*/ 20 w 48"/>
              <a:gd name="T5" fmla="*/ 22 h 44"/>
              <a:gd name="T6" fmla="*/ 0 w 48"/>
              <a:gd name="T7" fmla="*/ 14 h 44"/>
              <a:gd name="T8" fmla="*/ 48 w 48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48" y="0"/>
                </a:moveTo>
                <a:lnTo>
                  <a:pt x="24" y="44"/>
                </a:lnTo>
                <a:lnTo>
                  <a:pt x="20" y="22"/>
                </a:lnTo>
                <a:lnTo>
                  <a:pt x="0" y="14"/>
                </a:lnTo>
                <a:lnTo>
                  <a:pt x="4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0" name="Freeform 38"/>
          <p:cNvSpPr>
            <a:spLocks/>
          </p:cNvSpPr>
          <p:nvPr/>
        </p:nvSpPr>
        <p:spPr bwMode="auto">
          <a:xfrm>
            <a:off x="5160963" y="3200400"/>
            <a:ext cx="76200" cy="69850"/>
          </a:xfrm>
          <a:custGeom>
            <a:avLst/>
            <a:gdLst>
              <a:gd name="T0" fmla="*/ 48 w 48"/>
              <a:gd name="T1" fmla="*/ 0 h 44"/>
              <a:gd name="T2" fmla="*/ 24 w 48"/>
              <a:gd name="T3" fmla="*/ 44 h 44"/>
              <a:gd name="T4" fmla="*/ 20 w 48"/>
              <a:gd name="T5" fmla="*/ 22 h 44"/>
              <a:gd name="T6" fmla="*/ 0 w 48"/>
              <a:gd name="T7" fmla="*/ 14 h 44"/>
              <a:gd name="T8" fmla="*/ 48 w 48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48" y="0"/>
                </a:moveTo>
                <a:lnTo>
                  <a:pt x="24" y="44"/>
                </a:lnTo>
                <a:lnTo>
                  <a:pt x="20" y="22"/>
                </a:lnTo>
                <a:lnTo>
                  <a:pt x="0" y="14"/>
                </a:lnTo>
                <a:lnTo>
                  <a:pt x="4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1" name="Line 39"/>
          <p:cNvSpPr>
            <a:spLocks noChangeShapeType="1"/>
          </p:cNvSpPr>
          <p:nvPr/>
        </p:nvSpPr>
        <p:spPr bwMode="auto">
          <a:xfrm flipV="1">
            <a:off x="4402138" y="3003550"/>
            <a:ext cx="0" cy="7429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2" name="Freeform 40"/>
          <p:cNvSpPr>
            <a:spLocks/>
          </p:cNvSpPr>
          <p:nvPr/>
        </p:nvSpPr>
        <p:spPr bwMode="auto">
          <a:xfrm>
            <a:off x="4370388" y="294957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3" name="Freeform 41"/>
          <p:cNvSpPr>
            <a:spLocks/>
          </p:cNvSpPr>
          <p:nvPr/>
        </p:nvSpPr>
        <p:spPr bwMode="auto">
          <a:xfrm>
            <a:off x="4370388" y="294957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4" name="Line 42"/>
          <p:cNvSpPr>
            <a:spLocks noChangeShapeType="1"/>
          </p:cNvSpPr>
          <p:nvPr/>
        </p:nvSpPr>
        <p:spPr bwMode="auto">
          <a:xfrm flipH="1">
            <a:off x="3494088" y="3536950"/>
            <a:ext cx="612775" cy="1428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5" name="Freeform 43"/>
          <p:cNvSpPr>
            <a:spLocks/>
          </p:cNvSpPr>
          <p:nvPr/>
        </p:nvSpPr>
        <p:spPr bwMode="auto">
          <a:xfrm>
            <a:off x="3443288" y="3644900"/>
            <a:ext cx="79375" cy="60325"/>
          </a:xfrm>
          <a:custGeom>
            <a:avLst/>
            <a:gdLst>
              <a:gd name="T0" fmla="*/ 0 w 50"/>
              <a:gd name="T1" fmla="*/ 30 h 38"/>
              <a:gd name="T2" fmla="*/ 42 w 50"/>
              <a:gd name="T3" fmla="*/ 0 h 38"/>
              <a:gd name="T4" fmla="*/ 34 w 50"/>
              <a:gd name="T5" fmla="*/ 22 h 38"/>
              <a:gd name="T6" fmla="*/ 50 w 50"/>
              <a:gd name="T7" fmla="*/ 38 h 38"/>
              <a:gd name="T8" fmla="*/ 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0"/>
                </a:moveTo>
                <a:lnTo>
                  <a:pt x="42" y="0"/>
                </a:lnTo>
                <a:lnTo>
                  <a:pt x="34" y="22"/>
                </a:lnTo>
                <a:lnTo>
                  <a:pt x="50" y="38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6" name="Freeform 44"/>
          <p:cNvSpPr>
            <a:spLocks/>
          </p:cNvSpPr>
          <p:nvPr/>
        </p:nvSpPr>
        <p:spPr bwMode="auto">
          <a:xfrm>
            <a:off x="3443288" y="3644900"/>
            <a:ext cx="79375" cy="60325"/>
          </a:xfrm>
          <a:custGeom>
            <a:avLst/>
            <a:gdLst>
              <a:gd name="T0" fmla="*/ 0 w 50"/>
              <a:gd name="T1" fmla="*/ 30 h 38"/>
              <a:gd name="T2" fmla="*/ 42 w 50"/>
              <a:gd name="T3" fmla="*/ 0 h 38"/>
              <a:gd name="T4" fmla="*/ 34 w 50"/>
              <a:gd name="T5" fmla="*/ 22 h 38"/>
              <a:gd name="T6" fmla="*/ 50 w 50"/>
              <a:gd name="T7" fmla="*/ 38 h 38"/>
              <a:gd name="T8" fmla="*/ 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0"/>
                </a:moveTo>
                <a:lnTo>
                  <a:pt x="42" y="0"/>
                </a:lnTo>
                <a:lnTo>
                  <a:pt x="34" y="22"/>
                </a:lnTo>
                <a:lnTo>
                  <a:pt x="50" y="38"/>
                </a:lnTo>
                <a:lnTo>
                  <a:pt x="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7" name="Line 45"/>
          <p:cNvSpPr>
            <a:spLocks noChangeShapeType="1"/>
          </p:cNvSpPr>
          <p:nvPr/>
        </p:nvSpPr>
        <p:spPr bwMode="auto">
          <a:xfrm flipH="1" flipV="1">
            <a:off x="3595688" y="3206750"/>
            <a:ext cx="584200" cy="5873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8" name="Freeform 46"/>
          <p:cNvSpPr>
            <a:spLocks/>
          </p:cNvSpPr>
          <p:nvPr/>
        </p:nvSpPr>
        <p:spPr bwMode="auto">
          <a:xfrm>
            <a:off x="3557588" y="3168650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0 h 48"/>
              <a:gd name="T4" fmla="*/ 26 w 48"/>
              <a:gd name="T5" fmla="*/ 26 h 48"/>
              <a:gd name="T6" fmla="*/ 20 w 48"/>
              <a:gd name="T7" fmla="*/ 48 h 48"/>
              <a:gd name="T8" fmla="*/ 0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0"/>
                </a:lnTo>
                <a:lnTo>
                  <a:pt x="26" y="26"/>
                </a:lnTo>
                <a:lnTo>
                  <a:pt x="20" y="48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19" name="Freeform 47"/>
          <p:cNvSpPr>
            <a:spLocks/>
          </p:cNvSpPr>
          <p:nvPr/>
        </p:nvSpPr>
        <p:spPr bwMode="auto">
          <a:xfrm>
            <a:off x="3557588" y="3168650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0 h 48"/>
              <a:gd name="T4" fmla="*/ 26 w 48"/>
              <a:gd name="T5" fmla="*/ 26 h 48"/>
              <a:gd name="T6" fmla="*/ 20 w 48"/>
              <a:gd name="T7" fmla="*/ 48 h 48"/>
              <a:gd name="T8" fmla="*/ 0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0"/>
                </a:lnTo>
                <a:lnTo>
                  <a:pt x="26" y="26"/>
                </a:lnTo>
                <a:lnTo>
                  <a:pt x="20" y="48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20" name="Freeform 48"/>
          <p:cNvSpPr>
            <a:spLocks/>
          </p:cNvSpPr>
          <p:nvPr/>
        </p:nvSpPr>
        <p:spPr bwMode="auto">
          <a:xfrm>
            <a:off x="3579813" y="3336925"/>
            <a:ext cx="1644650" cy="533400"/>
          </a:xfrm>
          <a:custGeom>
            <a:avLst/>
            <a:gdLst>
              <a:gd name="T0" fmla="*/ 1036 w 1036"/>
              <a:gd name="T1" fmla="*/ 168 h 336"/>
              <a:gd name="T2" fmla="*/ 1034 w 1036"/>
              <a:gd name="T3" fmla="*/ 184 h 336"/>
              <a:gd name="T4" fmla="*/ 1026 w 1036"/>
              <a:gd name="T5" fmla="*/ 202 h 336"/>
              <a:gd name="T6" fmla="*/ 996 w 1036"/>
              <a:gd name="T7" fmla="*/ 232 h 336"/>
              <a:gd name="T8" fmla="*/ 948 w 1036"/>
              <a:gd name="T9" fmla="*/ 262 h 336"/>
              <a:gd name="T10" fmla="*/ 884 w 1036"/>
              <a:gd name="T11" fmla="*/ 286 h 336"/>
              <a:gd name="T12" fmla="*/ 808 w 1036"/>
              <a:gd name="T13" fmla="*/ 306 h 336"/>
              <a:gd name="T14" fmla="*/ 720 w 1036"/>
              <a:gd name="T15" fmla="*/ 322 h 336"/>
              <a:gd name="T16" fmla="*/ 622 w 1036"/>
              <a:gd name="T17" fmla="*/ 332 h 336"/>
              <a:gd name="T18" fmla="*/ 518 w 1036"/>
              <a:gd name="T19" fmla="*/ 336 h 336"/>
              <a:gd name="T20" fmla="*/ 466 w 1036"/>
              <a:gd name="T21" fmla="*/ 334 h 336"/>
              <a:gd name="T22" fmla="*/ 364 w 1036"/>
              <a:gd name="T23" fmla="*/ 328 h 336"/>
              <a:gd name="T24" fmla="*/ 272 w 1036"/>
              <a:gd name="T25" fmla="*/ 316 h 336"/>
              <a:gd name="T26" fmla="*/ 188 w 1036"/>
              <a:gd name="T27" fmla="*/ 298 h 336"/>
              <a:gd name="T28" fmla="*/ 118 w 1036"/>
              <a:gd name="T29" fmla="*/ 274 h 336"/>
              <a:gd name="T30" fmla="*/ 62 w 1036"/>
              <a:gd name="T31" fmla="*/ 248 h 336"/>
              <a:gd name="T32" fmla="*/ 24 w 1036"/>
              <a:gd name="T33" fmla="*/ 218 h 336"/>
              <a:gd name="T34" fmla="*/ 6 w 1036"/>
              <a:gd name="T35" fmla="*/ 194 h 336"/>
              <a:gd name="T36" fmla="*/ 0 w 1036"/>
              <a:gd name="T37" fmla="*/ 176 h 336"/>
              <a:gd name="T38" fmla="*/ 0 w 1036"/>
              <a:gd name="T39" fmla="*/ 168 h 336"/>
              <a:gd name="T40" fmla="*/ 2 w 1036"/>
              <a:gd name="T41" fmla="*/ 150 h 336"/>
              <a:gd name="T42" fmla="*/ 10 w 1036"/>
              <a:gd name="T43" fmla="*/ 134 h 336"/>
              <a:gd name="T44" fmla="*/ 40 w 1036"/>
              <a:gd name="T45" fmla="*/ 102 h 336"/>
              <a:gd name="T46" fmla="*/ 88 w 1036"/>
              <a:gd name="T47" fmla="*/ 74 h 336"/>
              <a:gd name="T48" fmla="*/ 152 w 1036"/>
              <a:gd name="T49" fmla="*/ 48 h 336"/>
              <a:gd name="T50" fmla="*/ 228 w 1036"/>
              <a:gd name="T51" fmla="*/ 28 h 336"/>
              <a:gd name="T52" fmla="*/ 316 w 1036"/>
              <a:gd name="T53" fmla="*/ 12 h 336"/>
              <a:gd name="T54" fmla="*/ 414 w 1036"/>
              <a:gd name="T55" fmla="*/ 2 h 336"/>
              <a:gd name="T56" fmla="*/ 518 w 1036"/>
              <a:gd name="T57" fmla="*/ 0 h 336"/>
              <a:gd name="T58" fmla="*/ 572 w 1036"/>
              <a:gd name="T59" fmla="*/ 0 h 336"/>
              <a:gd name="T60" fmla="*/ 672 w 1036"/>
              <a:gd name="T61" fmla="*/ 8 h 336"/>
              <a:gd name="T62" fmla="*/ 766 w 1036"/>
              <a:gd name="T63" fmla="*/ 20 h 336"/>
              <a:gd name="T64" fmla="*/ 848 w 1036"/>
              <a:gd name="T65" fmla="*/ 38 h 336"/>
              <a:gd name="T66" fmla="*/ 918 w 1036"/>
              <a:gd name="T67" fmla="*/ 60 h 336"/>
              <a:gd name="T68" fmla="*/ 974 w 1036"/>
              <a:gd name="T69" fmla="*/ 88 h 336"/>
              <a:gd name="T70" fmla="*/ 1012 w 1036"/>
              <a:gd name="T71" fmla="*/ 118 h 336"/>
              <a:gd name="T72" fmla="*/ 1030 w 1036"/>
              <a:gd name="T73" fmla="*/ 142 h 336"/>
              <a:gd name="T74" fmla="*/ 1036 w 1036"/>
              <a:gd name="T75" fmla="*/ 15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36" h="336">
                <a:moveTo>
                  <a:pt x="1036" y="168"/>
                </a:moveTo>
                <a:lnTo>
                  <a:pt x="1036" y="168"/>
                </a:lnTo>
                <a:lnTo>
                  <a:pt x="1036" y="176"/>
                </a:lnTo>
                <a:lnTo>
                  <a:pt x="1034" y="184"/>
                </a:lnTo>
                <a:lnTo>
                  <a:pt x="1030" y="194"/>
                </a:lnTo>
                <a:lnTo>
                  <a:pt x="1026" y="202"/>
                </a:lnTo>
                <a:lnTo>
                  <a:pt x="1012" y="218"/>
                </a:lnTo>
                <a:lnTo>
                  <a:pt x="996" y="232"/>
                </a:lnTo>
                <a:lnTo>
                  <a:pt x="974" y="248"/>
                </a:lnTo>
                <a:lnTo>
                  <a:pt x="948" y="262"/>
                </a:lnTo>
                <a:lnTo>
                  <a:pt x="918" y="274"/>
                </a:lnTo>
                <a:lnTo>
                  <a:pt x="884" y="286"/>
                </a:lnTo>
                <a:lnTo>
                  <a:pt x="848" y="298"/>
                </a:lnTo>
                <a:lnTo>
                  <a:pt x="808" y="306"/>
                </a:lnTo>
                <a:lnTo>
                  <a:pt x="766" y="316"/>
                </a:lnTo>
                <a:lnTo>
                  <a:pt x="720" y="322"/>
                </a:lnTo>
                <a:lnTo>
                  <a:pt x="672" y="328"/>
                </a:lnTo>
                <a:lnTo>
                  <a:pt x="622" y="332"/>
                </a:lnTo>
                <a:lnTo>
                  <a:pt x="572" y="334"/>
                </a:lnTo>
                <a:lnTo>
                  <a:pt x="518" y="336"/>
                </a:lnTo>
                <a:lnTo>
                  <a:pt x="518" y="336"/>
                </a:lnTo>
                <a:lnTo>
                  <a:pt x="466" y="334"/>
                </a:lnTo>
                <a:lnTo>
                  <a:pt x="414" y="332"/>
                </a:lnTo>
                <a:lnTo>
                  <a:pt x="364" y="328"/>
                </a:lnTo>
                <a:lnTo>
                  <a:pt x="316" y="322"/>
                </a:lnTo>
                <a:lnTo>
                  <a:pt x="272" y="316"/>
                </a:lnTo>
                <a:lnTo>
                  <a:pt x="228" y="306"/>
                </a:lnTo>
                <a:lnTo>
                  <a:pt x="188" y="298"/>
                </a:lnTo>
                <a:lnTo>
                  <a:pt x="152" y="286"/>
                </a:lnTo>
                <a:lnTo>
                  <a:pt x="118" y="274"/>
                </a:lnTo>
                <a:lnTo>
                  <a:pt x="88" y="262"/>
                </a:lnTo>
                <a:lnTo>
                  <a:pt x="62" y="248"/>
                </a:lnTo>
                <a:lnTo>
                  <a:pt x="40" y="232"/>
                </a:lnTo>
                <a:lnTo>
                  <a:pt x="24" y="218"/>
                </a:lnTo>
                <a:lnTo>
                  <a:pt x="10" y="202"/>
                </a:lnTo>
                <a:lnTo>
                  <a:pt x="6" y="194"/>
                </a:lnTo>
                <a:lnTo>
                  <a:pt x="2" y="184"/>
                </a:lnTo>
                <a:lnTo>
                  <a:pt x="0" y="176"/>
                </a:lnTo>
                <a:lnTo>
                  <a:pt x="0" y="168"/>
                </a:lnTo>
                <a:lnTo>
                  <a:pt x="0" y="168"/>
                </a:lnTo>
                <a:lnTo>
                  <a:pt x="0" y="158"/>
                </a:lnTo>
                <a:lnTo>
                  <a:pt x="2" y="150"/>
                </a:lnTo>
                <a:lnTo>
                  <a:pt x="6" y="142"/>
                </a:lnTo>
                <a:lnTo>
                  <a:pt x="10" y="134"/>
                </a:lnTo>
                <a:lnTo>
                  <a:pt x="24" y="118"/>
                </a:lnTo>
                <a:lnTo>
                  <a:pt x="40" y="102"/>
                </a:lnTo>
                <a:lnTo>
                  <a:pt x="62" y="88"/>
                </a:lnTo>
                <a:lnTo>
                  <a:pt x="88" y="74"/>
                </a:lnTo>
                <a:lnTo>
                  <a:pt x="118" y="60"/>
                </a:lnTo>
                <a:lnTo>
                  <a:pt x="152" y="48"/>
                </a:lnTo>
                <a:lnTo>
                  <a:pt x="188" y="38"/>
                </a:lnTo>
                <a:lnTo>
                  <a:pt x="228" y="28"/>
                </a:lnTo>
                <a:lnTo>
                  <a:pt x="272" y="20"/>
                </a:lnTo>
                <a:lnTo>
                  <a:pt x="316" y="12"/>
                </a:lnTo>
                <a:lnTo>
                  <a:pt x="364" y="8"/>
                </a:lnTo>
                <a:lnTo>
                  <a:pt x="414" y="2"/>
                </a:lnTo>
                <a:lnTo>
                  <a:pt x="466" y="0"/>
                </a:lnTo>
                <a:lnTo>
                  <a:pt x="518" y="0"/>
                </a:lnTo>
                <a:lnTo>
                  <a:pt x="518" y="0"/>
                </a:lnTo>
                <a:lnTo>
                  <a:pt x="572" y="0"/>
                </a:lnTo>
                <a:lnTo>
                  <a:pt x="622" y="2"/>
                </a:lnTo>
                <a:lnTo>
                  <a:pt x="672" y="8"/>
                </a:lnTo>
                <a:lnTo>
                  <a:pt x="720" y="12"/>
                </a:lnTo>
                <a:lnTo>
                  <a:pt x="766" y="20"/>
                </a:lnTo>
                <a:lnTo>
                  <a:pt x="808" y="28"/>
                </a:lnTo>
                <a:lnTo>
                  <a:pt x="848" y="38"/>
                </a:lnTo>
                <a:lnTo>
                  <a:pt x="884" y="48"/>
                </a:lnTo>
                <a:lnTo>
                  <a:pt x="918" y="60"/>
                </a:lnTo>
                <a:lnTo>
                  <a:pt x="948" y="74"/>
                </a:lnTo>
                <a:lnTo>
                  <a:pt x="974" y="88"/>
                </a:lnTo>
                <a:lnTo>
                  <a:pt x="996" y="102"/>
                </a:lnTo>
                <a:lnTo>
                  <a:pt x="1012" y="118"/>
                </a:lnTo>
                <a:lnTo>
                  <a:pt x="1026" y="134"/>
                </a:lnTo>
                <a:lnTo>
                  <a:pt x="1030" y="142"/>
                </a:lnTo>
                <a:lnTo>
                  <a:pt x="1034" y="150"/>
                </a:lnTo>
                <a:lnTo>
                  <a:pt x="1036" y="158"/>
                </a:lnTo>
                <a:lnTo>
                  <a:pt x="1036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21" name="Freeform 49"/>
          <p:cNvSpPr>
            <a:spLocks/>
          </p:cNvSpPr>
          <p:nvPr/>
        </p:nvSpPr>
        <p:spPr bwMode="auto">
          <a:xfrm>
            <a:off x="3579813" y="3336925"/>
            <a:ext cx="1644650" cy="533400"/>
          </a:xfrm>
          <a:custGeom>
            <a:avLst/>
            <a:gdLst>
              <a:gd name="T0" fmla="*/ 1036 w 1036"/>
              <a:gd name="T1" fmla="*/ 168 h 336"/>
              <a:gd name="T2" fmla="*/ 1034 w 1036"/>
              <a:gd name="T3" fmla="*/ 184 h 336"/>
              <a:gd name="T4" fmla="*/ 1026 w 1036"/>
              <a:gd name="T5" fmla="*/ 202 h 336"/>
              <a:gd name="T6" fmla="*/ 996 w 1036"/>
              <a:gd name="T7" fmla="*/ 232 h 336"/>
              <a:gd name="T8" fmla="*/ 948 w 1036"/>
              <a:gd name="T9" fmla="*/ 262 h 336"/>
              <a:gd name="T10" fmla="*/ 884 w 1036"/>
              <a:gd name="T11" fmla="*/ 286 h 336"/>
              <a:gd name="T12" fmla="*/ 808 w 1036"/>
              <a:gd name="T13" fmla="*/ 306 h 336"/>
              <a:gd name="T14" fmla="*/ 720 w 1036"/>
              <a:gd name="T15" fmla="*/ 322 h 336"/>
              <a:gd name="T16" fmla="*/ 622 w 1036"/>
              <a:gd name="T17" fmla="*/ 332 h 336"/>
              <a:gd name="T18" fmla="*/ 518 w 1036"/>
              <a:gd name="T19" fmla="*/ 336 h 336"/>
              <a:gd name="T20" fmla="*/ 466 w 1036"/>
              <a:gd name="T21" fmla="*/ 334 h 336"/>
              <a:gd name="T22" fmla="*/ 364 w 1036"/>
              <a:gd name="T23" fmla="*/ 328 h 336"/>
              <a:gd name="T24" fmla="*/ 272 w 1036"/>
              <a:gd name="T25" fmla="*/ 316 h 336"/>
              <a:gd name="T26" fmla="*/ 188 w 1036"/>
              <a:gd name="T27" fmla="*/ 298 h 336"/>
              <a:gd name="T28" fmla="*/ 118 w 1036"/>
              <a:gd name="T29" fmla="*/ 274 h 336"/>
              <a:gd name="T30" fmla="*/ 62 w 1036"/>
              <a:gd name="T31" fmla="*/ 248 h 336"/>
              <a:gd name="T32" fmla="*/ 24 w 1036"/>
              <a:gd name="T33" fmla="*/ 218 h 336"/>
              <a:gd name="T34" fmla="*/ 6 w 1036"/>
              <a:gd name="T35" fmla="*/ 194 h 336"/>
              <a:gd name="T36" fmla="*/ 0 w 1036"/>
              <a:gd name="T37" fmla="*/ 176 h 336"/>
              <a:gd name="T38" fmla="*/ 0 w 1036"/>
              <a:gd name="T39" fmla="*/ 168 h 336"/>
              <a:gd name="T40" fmla="*/ 2 w 1036"/>
              <a:gd name="T41" fmla="*/ 150 h 336"/>
              <a:gd name="T42" fmla="*/ 10 w 1036"/>
              <a:gd name="T43" fmla="*/ 134 h 336"/>
              <a:gd name="T44" fmla="*/ 40 w 1036"/>
              <a:gd name="T45" fmla="*/ 102 h 336"/>
              <a:gd name="T46" fmla="*/ 88 w 1036"/>
              <a:gd name="T47" fmla="*/ 74 h 336"/>
              <a:gd name="T48" fmla="*/ 152 w 1036"/>
              <a:gd name="T49" fmla="*/ 48 h 336"/>
              <a:gd name="T50" fmla="*/ 228 w 1036"/>
              <a:gd name="T51" fmla="*/ 28 h 336"/>
              <a:gd name="T52" fmla="*/ 316 w 1036"/>
              <a:gd name="T53" fmla="*/ 12 h 336"/>
              <a:gd name="T54" fmla="*/ 414 w 1036"/>
              <a:gd name="T55" fmla="*/ 2 h 336"/>
              <a:gd name="T56" fmla="*/ 518 w 1036"/>
              <a:gd name="T57" fmla="*/ 0 h 336"/>
              <a:gd name="T58" fmla="*/ 572 w 1036"/>
              <a:gd name="T59" fmla="*/ 0 h 336"/>
              <a:gd name="T60" fmla="*/ 672 w 1036"/>
              <a:gd name="T61" fmla="*/ 8 h 336"/>
              <a:gd name="T62" fmla="*/ 766 w 1036"/>
              <a:gd name="T63" fmla="*/ 20 h 336"/>
              <a:gd name="T64" fmla="*/ 848 w 1036"/>
              <a:gd name="T65" fmla="*/ 38 h 336"/>
              <a:gd name="T66" fmla="*/ 918 w 1036"/>
              <a:gd name="T67" fmla="*/ 60 h 336"/>
              <a:gd name="T68" fmla="*/ 974 w 1036"/>
              <a:gd name="T69" fmla="*/ 88 h 336"/>
              <a:gd name="T70" fmla="*/ 1012 w 1036"/>
              <a:gd name="T71" fmla="*/ 118 h 336"/>
              <a:gd name="T72" fmla="*/ 1030 w 1036"/>
              <a:gd name="T73" fmla="*/ 142 h 336"/>
              <a:gd name="T74" fmla="*/ 1036 w 1036"/>
              <a:gd name="T75" fmla="*/ 15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36" h="336">
                <a:moveTo>
                  <a:pt x="1036" y="168"/>
                </a:moveTo>
                <a:lnTo>
                  <a:pt x="1036" y="168"/>
                </a:lnTo>
                <a:lnTo>
                  <a:pt x="1036" y="176"/>
                </a:lnTo>
                <a:lnTo>
                  <a:pt x="1034" y="184"/>
                </a:lnTo>
                <a:lnTo>
                  <a:pt x="1030" y="194"/>
                </a:lnTo>
                <a:lnTo>
                  <a:pt x="1026" y="202"/>
                </a:lnTo>
                <a:lnTo>
                  <a:pt x="1012" y="218"/>
                </a:lnTo>
                <a:lnTo>
                  <a:pt x="996" y="232"/>
                </a:lnTo>
                <a:lnTo>
                  <a:pt x="974" y="248"/>
                </a:lnTo>
                <a:lnTo>
                  <a:pt x="948" y="262"/>
                </a:lnTo>
                <a:lnTo>
                  <a:pt x="918" y="274"/>
                </a:lnTo>
                <a:lnTo>
                  <a:pt x="884" y="286"/>
                </a:lnTo>
                <a:lnTo>
                  <a:pt x="848" y="298"/>
                </a:lnTo>
                <a:lnTo>
                  <a:pt x="808" y="306"/>
                </a:lnTo>
                <a:lnTo>
                  <a:pt x="766" y="316"/>
                </a:lnTo>
                <a:lnTo>
                  <a:pt x="720" y="322"/>
                </a:lnTo>
                <a:lnTo>
                  <a:pt x="672" y="328"/>
                </a:lnTo>
                <a:lnTo>
                  <a:pt x="622" y="332"/>
                </a:lnTo>
                <a:lnTo>
                  <a:pt x="572" y="334"/>
                </a:lnTo>
                <a:lnTo>
                  <a:pt x="518" y="336"/>
                </a:lnTo>
                <a:lnTo>
                  <a:pt x="518" y="336"/>
                </a:lnTo>
                <a:lnTo>
                  <a:pt x="466" y="334"/>
                </a:lnTo>
                <a:lnTo>
                  <a:pt x="414" y="332"/>
                </a:lnTo>
                <a:lnTo>
                  <a:pt x="364" y="328"/>
                </a:lnTo>
                <a:lnTo>
                  <a:pt x="316" y="322"/>
                </a:lnTo>
                <a:lnTo>
                  <a:pt x="272" y="316"/>
                </a:lnTo>
                <a:lnTo>
                  <a:pt x="228" y="306"/>
                </a:lnTo>
                <a:lnTo>
                  <a:pt x="188" y="298"/>
                </a:lnTo>
                <a:lnTo>
                  <a:pt x="152" y="286"/>
                </a:lnTo>
                <a:lnTo>
                  <a:pt x="118" y="274"/>
                </a:lnTo>
                <a:lnTo>
                  <a:pt x="88" y="262"/>
                </a:lnTo>
                <a:lnTo>
                  <a:pt x="62" y="248"/>
                </a:lnTo>
                <a:lnTo>
                  <a:pt x="40" y="232"/>
                </a:lnTo>
                <a:lnTo>
                  <a:pt x="24" y="218"/>
                </a:lnTo>
                <a:lnTo>
                  <a:pt x="10" y="202"/>
                </a:lnTo>
                <a:lnTo>
                  <a:pt x="6" y="194"/>
                </a:lnTo>
                <a:lnTo>
                  <a:pt x="2" y="184"/>
                </a:lnTo>
                <a:lnTo>
                  <a:pt x="0" y="176"/>
                </a:lnTo>
                <a:lnTo>
                  <a:pt x="0" y="168"/>
                </a:lnTo>
                <a:lnTo>
                  <a:pt x="0" y="168"/>
                </a:lnTo>
                <a:lnTo>
                  <a:pt x="0" y="158"/>
                </a:lnTo>
                <a:lnTo>
                  <a:pt x="2" y="150"/>
                </a:lnTo>
                <a:lnTo>
                  <a:pt x="6" y="142"/>
                </a:lnTo>
                <a:lnTo>
                  <a:pt x="10" y="134"/>
                </a:lnTo>
                <a:lnTo>
                  <a:pt x="24" y="118"/>
                </a:lnTo>
                <a:lnTo>
                  <a:pt x="40" y="102"/>
                </a:lnTo>
                <a:lnTo>
                  <a:pt x="62" y="88"/>
                </a:lnTo>
                <a:lnTo>
                  <a:pt x="88" y="74"/>
                </a:lnTo>
                <a:lnTo>
                  <a:pt x="118" y="60"/>
                </a:lnTo>
                <a:lnTo>
                  <a:pt x="152" y="48"/>
                </a:lnTo>
                <a:lnTo>
                  <a:pt x="188" y="38"/>
                </a:lnTo>
                <a:lnTo>
                  <a:pt x="228" y="28"/>
                </a:lnTo>
                <a:lnTo>
                  <a:pt x="272" y="20"/>
                </a:lnTo>
                <a:lnTo>
                  <a:pt x="316" y="12"/>
                </a:lnTo>
                <a:lnTo>
                  <a:pt x="364" y="8"/>
                </a:lnTo>
                <a:lnTo>
                  <a:pt x="414" y="2"/>
                </a:lnTo>
                <a:lnTo>
                  <a:pt x="466" y="0"/>
                </a:lnTo>
                <a:lnTo>
                  <a:pt x="518" y="0"/>
                </a:lnTo>
                <a:lnTo>
                  <a:pt x="518" y="0"/>
                </a:lnTo>
                <a:lnTo>
                  <a:pt x="572" y="0"/>
                </a:lnTo>
                <a:lnTo>
                  <a:pt x="622" y="2"/>
                </a:lnTo>
                <a:lnTo>
                  <a:pt x="672" y="8"/>
                </a:lnTo>
                <a:lnTo>
                  <a:pt x="720" y="12"/>
                </a:lnTo>
                <a:lnTo>
                  <a:pt x="766" y="20"/>
                </a:lnTo>
                <a:lnTo>
                  <a:pt x="808" y="28"/>
                </a:lnTo>
                <a:lnTo>
                  <a:pt x="848" y="38"/>
                </a:lnTo>
                <a:lnTo>
                  <a:pt x="884" y="48"/>
                </a:lnTo>
                <a:lnTo>
                  <a:pt x="918" y="60"/>
                </a:lnTo>
                <a:lnTo>
                  <a:pt x="948" y="74"/>
                </a:lnTo>
                <a:lnTo>
                  <a:pt x="974" y="88"/>
                </a:lnTo>
                <a:lnTo>
                  <a:pt x="996" y="102"/>
                </a:lnTo>
                <a:lnTo>
                  <a:pt x="1012" y="118"/>
                </a:lnTo>
                <a:lnTo>
                  <a:pt x="1026" y="134"/>
                </a:lnTo>
                <a:lnTo>
                  <a:pt x="1030" y="142"/>
                </a:lnTo>
                <a:lnTo>
                  <a:pt x="1034" y="150"/>
                </a:lnTo>
                <a:lnTo>
                  <a:pt x="1036" y="158"/>
                </a:lnTo>
                <a:lnTo>
                  <a:pt x="1036" y="1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22" name="Freeform 50"/>
          <p:cNvSpPr>
            <a:spLocks/>
          </p:cNvSpPr>
          <p:nvPr/>
        </p:nvSpPr>
        <p:spPr bwMode="auto">
          <a:xfrm>
            <a:off x="3579813" y="3336925"/>
            <a:ext cx="1644650" cy="533400"/>
          </a:xfrm>
          <a:custGeom>
            <a:avLst/>
            <a:gdLst>
              <a:gd name="T0" fmla="*/ 1036 w 1036"/>
              <a:gd name="T1" fmla="*/ 168 h 336"/>
              <a:gd name="T2" fmla="*/ 1034 w 1036"/>
              <a:gd name="T3" fmla="*/ 184 h 336"/>
              <a:gd name="T4" fmla="*/ 1026 w 1036"/>
              <a:gd name="T5" fmla="*/ 202 h 336"/>
              <a:gd name="T6" fmla="*/ 996 w 1036"/>
              <a:gd name="T7" fmla="*/ 232 h 336"/>
              <a:gd name="T8" fmla="*/ 948 w 1036"/>
              <a:gd name="T9" fmla="*/ 262 h 336"/>
              <a:gd name="T10" fmla="*/ 884 w 1036"/>
              <a:gd name="T11" fmla="*/ 286 h 336"/>
              <a:gd name="T12" fmla="*/ 808 w 1036"/>
              <a:gd name="T13" fmla="*/ 306 h 336"/>
              <a:gd name="T14" fmla="*/ 720 w 1036"/>
              <a:gd name="T15" fmla="*/ 322 h 336"/>
              <a:gd name="T16" fmla="*/ 622 w 1036"/>
              <a:gd name="T17" fmla="*/ 332 h 336"/>
              <a:gd name="T18" fmla="*/ 518 w 1036"/>
              <a:gd name="T19" fmla="*/ 336 h 336"/>
              <a:gd name="T20" fmla="*/ 466 w 1036"/>
              <a:gd name="T21" fmla="*/ 334 h 336"/>
              <a:gd name="T22" fmla="*/ 364 w 1036"/>
              <a:gd name="T23" fmla="*/ 328 h 336"/>
              <a:gd name="T24" fmla="*/ 272 w 1036"/>
              <a:gd name="T25" fmla="*/ 316 h 336"/>
              <a:gd name="T26" fmla="*/ 188 w 1036"/>
              <a:gd name="T27" fmla="*/ 298 h 336"/>
              <a:gd name="T28" fmla="*/ 118 w 1036"/>
              <a:gd name="T29" fmla="*/ 274 h 336"/>
              <a:gd name="T30" fmla="*/ 62 w 1036"/>
              <a:gd name="T31" fmla="*/ 248 h 336"/>
              <a:gd name="T32" fmla="*/ 24 w 1036"/>
              <a:gd name="T33" fmla="*/ 218 h 336"/>
              <a:gd name="T34" fmla="*/ 6 w 1036"/>
              <a:gd name="T35" fmla="*/ 194 h 336"/>
              <a:gd name="T36" fmla="*/ 0 w 1036"/>
              <a:gd name="T37" fmla="*/ 176 h 336"/>
              <a:gd name="T38" fmla="*/ 0 w 1036"/>
              <a:gd name="T39" fmla="*/ 168 h 336"/>
              <a:gd name="T40" fmla="*/ 2 w 1036"/>
              <a:gd name="T41" fmla="*/ 150 h 336"/>
              <a:gd name="T42" fmla="*/ 10 w 1036"/>
              <a:gd name="T43" fmla="*/ 134 h 336"/>
              <a:gd name="T44" fmla="*/ 40 w 1036"/>
              <a:gd name="T45" fmla="*/ 102 h 336"/>
              <a:gd name="T46" fmla="*/ 88 w 1036"/>
              <a:gd name="T47" fmla="*/ 74 h 336"/>
              <a:gd name="T48" fmla="*/ 152 w 1036"/>
              <a:gd name="T49" fmla="*/ 48 h 336"/>
              <a:gd name="T50" fmla="*/ 228 w 1036"/>
              <a:gd name="T51" fmla="*/ 28 h 336"/>
              <a:gd name="T52" fmla="*/ 316 w 1036"/>
              <a:gd name="T53" fmla="*/ 12 h 336"/>
              <a:gd name="T54" fmla="*/ 414 w 1036"/>
              <a:gd name="T55" fmla="*/ 2 h 336"/>
              <a:gd name="T56" fmla="*/ 518 w 1036"/>
              <a:gd name="T57" fmla="*/ 0 h 336"/>
              <a:gd name="T58" fmla="*/ 572 w 1036"/>
              <a:gd name="T59" fmla="*/ 0 h 336"/>
              <a:gd name="T60" fmla="*/ 672 w 1036"/>
              <a:gd name="T61" fmla="*/ 8 h 336"/>
              <a:gd name="T62" fmla="*/ 766 w 1036"/>
              <a:gd name="T63" fmla="*/ 20 h 336"/>
              <a:gd name="T64" fmla="*/ 848 w 1036"/>
              <a:gd name="T65" fmla="*/ 38 h 336"/>
              <a:gd name="T66" fmla="*/ 918 w 1036"/>
              <a:gd name="T67" fmla="*/ 60 h 336"/>
              <a:gd name="T68" fmla="*/ 974 w 1036"/>
              <a:gd name="T69" fmla="*/ 88 h 336"/>
              <a:gd name="T70" fmla="*/ 1012 w 1036"/>
              <a:gd name="T71" fmla="*/ 118 h 336"/>
              <a:gd name="T72" fmla="*/ 1030 w 1036"/>
              <a:gd name="T73" fmla="*/ 142 h 336"/>
              <a:gd name="T74" fmla="*/ 1036 w 1036"/>
              <a:gd name="T75" fmla="*/ 158 h 336"/>
              <a:gd name="T76" fmla="*/ 1036 w 1036"/>
              <a:gd name="T77" fmla="*/ 16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36" h="336">
                <a:moveTo>
                  <a:pt x="1036" y="168"/>
                </a:moveTo>
                <a:lnTo>
                  <a:pt x="1036" y="168"/>
                </a:lnTo>
                <a:lnTo>
                  <a:pt x="1036" y="176"/>
                </a:lnTo>
                <a:lnTo>
                  <a:pt x="1034" y="184"/>
                </a:lnTo>
                <a:lnTo>
                  <a:pt x="1030" y="194"/>
                </a:lnTo>
                <a:lnTo>
                  <a:pt x="1026" y="202"/>
                </a:lnTo>
                <a:lnTo>
                  <a:pt x="1012" y="218"/>
                </a:lnTo>
                <a:lnTo>
                  <a:pt x="996" y="232"/>
                </a:lnTo>
                <a:lnTo>
                  <a:pt x="974" y="248"/>
                </a:lnTo>
                <a:lnTo>
                  <a:pt x="948" y="262"/>
                </a:lnTo>
                <a:lnTo>
                  <a:pt x="918" y="274"/>
                </a:lnTo>
                <a:lnTo>
                  <a:pt x="884" y="286"/>
                </a:lnTo>
                <a:lnTo>
                  <a:pt x="848" y="298"/>
                </a:lnTo>
                <a:lnTo>
                  <a:pt x="808" y="306"/>
                </a:lnTo>
                <a:lnTo>
                  <a:pt x="766" y="316"/>
                </a:lnTo>
                <a:lnTo>
                  <a:pt x="720" y="322"/>
                </a:lnTo>
                <a:lnTo>
                  <a:pt x="672" y="328"/>
                </a:lnTo>
                <a:lnTo>
                  <a:pt x="622" y="332"/>
                </a:lnTo>
                <a:lnTo>
                  <a:pt x="572" y="334"/>
                </a:lnTo>
                <a:lnTo>
                  <a:pt x="518" y="336"/>
                </a:lnTo>
                <a:lnTo>
                  <a:pt x="518" y="336"/>
                </a:lnTo>
                <a:lnTo>
                  <a:pt x="466" y="334"/>
                </a:lnTo>
                <a:lnTo>
                  <a:pt x="414" y="332"/>
                </a:lnTo>
                <a:lnTo>
                  <a:pt x="364" y="328"/>
                </a:lnTo>
                <a:lnTo>
                  <a:pt x="316" y="322"/>
                </a:lnTo>
                <a:lnTo>
                  <a:pt x="272" y="316"/>
                </a:lnTo>
                <a:lnTo>
                  <a:pt x="228" y="306"/>
                </a:lnTo>
                <a:lnTo>
                  <a:pt x="188" y="298"/>
                </a:lnTo>
                <a:lnTo>
                  <a:pt x="152" y="286"/>
                </a:lnTo>
                <a:lnTo>
                  <a:pt x="118" y="274"/>
                </a:lnTo>
                <a:lnTo>
                  <a:pt x="88" y="262"/>
                </a:lnTo>
                <a:lnTo>
                  <a:pt x="62" y="248"/>
                </a:lnTo>
                <a:lnTo>
                  <a:pt x="40" y="232"/>
                </a:lnTo>
                <a:lnTo>
                  <a:pt x="24" y="218"/>
                </a:lnTo>
                <a:lnTo>
                  <a:pt x="10" y="202"/>
                </a:lnTo>
                <a:lnTo>
                  <a:pt x="6" y="194"/>
                </a:lnTo>
                <a:lnTo>
                  <a:pt x="2" y="184"/>
                </a:lnTo>
                <a:lnTo>
                  <a:pt x="0" y="176"/>
                </a:lnTo>
                <a:lnTo>
                  <a:pt x="0" y="168"/>
                </a:lnTo>
                <a:lnTo>
                  <a:pt x="0" y="168"/>
                </a:lnTo>
                <a:lnTo>
                  <a:pt x="0" y="158"/>
                </a:lnTo>
                <a:lnTo>
                  <a:pt x="2" y="150"/>
                </a:lnTo>
                <a:lnTo>
                  <a:pt x="6" y="142"/>
                </a:lnTo>
                <a:lnTo>
                  <a:pt x="10" y="134"/>
                </a:lnTo>
                <a:lnTo>
                  <a:pt x="24" y="118"/>
                </a:lnTo>
                <a:lnTo>
                  <a:pt x="40" y="102"/>
                </a:lnTo>
                <a:lnTo>
                  <a:pt x="62" y="88"/>
                </a:lnTo>
                <a:lnTo>
                  <a:pt x="88" y="74"/>
                </a:lnTo>
                <a:lnTo>
                  <a:pt x="118" y="60"/>
                </a:lnTo>
                <a:lnTo>
                  <a:pt x="152" y="48"/>
                </a:lnTo>
                <a:lnTo>
                  <a:pt x="188" y="38"/>
                </a:lnTo>
                <a:lnTo>
                  <a:pt x="228" y="28"/>
                </a:lnTo>
                <a:lnTo>
                  <a:pt x="272" y="20"/>
                </a:lnTo>
                <a:lnTo>
                  <a:pt x="316" y="12"/>
                </a:lnTo>
                <a:lnTo>
                  <a:pt x="364" y="8"/>
                </a:lnTo>
                <a:lnTo>
                  <a:pt x="414" y="2"/>
                </a:lnTo>
                <a:lnTo>
                  <a:pt x="466" y="0"/>
                </a:lnTo>
                <a:lnTo>
                  <a:pt x="518" y="0"/>
                </a:lnTo>
                <a:lnTo>
                  <a:pt x="518" y="0"/>
                </a:lnTo>
                <a:lnTo>
                  <a:pt x="572" y="0"/>
                </a:lnTo>
                <a:lnTo>
                  <a:pt x="622" y="2"/>
                </a:lnTo>
                <a:lnTo>
                  <a:pt x="672" y="8"/>
                </a:lnTo>
                <a:lnTo>
                  <a:pt x="720" y="12"/>
                </a:lnTo>
                <a:lnTo>
                  <a:pt x="766" y="20"/>
                </a:lnTo>
                <a:lnTo>
                  <a:pt x="808" y="28"/>
                </a:lnTo>
                <a:lnTo>
                  <a:pt x="848" y="38"/>
                </a:lnTo>
                <a:lnTo>
                  <a:pt x="884" y="48"/>
                </a:lnTo>
                <a:lnTo>
                  <a:pt x="918" y="60"/>
                </a:lnTo>
                <a:lnTo>
                  <a:pt x="948" y="74"/>
                </a:lnTo>
                <a:lnTo>
                  <a:pt x="974" y="88"/>
                </a:lnTo>
                <a:lnTo>
                  <a:pt x="996" y="102"/>
                </a:lnTo>
                <a:lnTo>
                  <a:pt x="1012" y="118"/>
                </a:lnTo>
                <a:lnTo>
                  <a:pt x="1026" y="134"/>
                </a:lnTo>
                <a:lnTo>
                  <a:pt x="1030" y="142"/>
                </a:lnTo>
                <a:lnTo>
                  <a:pt x="1034" y="150"/>
                </a:lnTo>
                <a:lnTo>
                  <a:pt x="1036" y="158"/>
                </a:lnTo>
                <a:lnTo>
                  <a:pt x="1036" y="168"/>
                </a:lnTo>
                <a:lnTo>
                  <a:pt x="1036" y="16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23" name="Rectangle 51"/>
          <p:cNvSpPr>
            <a:spLocks noChangeArrowheads="1"/>
          </p:cNvSpPr>
          <p:nvPr/>
        </p:nvSpPr>
        <p:spPr bwMode="auto">
          <a:xfrm>
            <a:off x="2322513" y="2901950"/>
            <a:ext cx="11413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nombre raisonnable,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numérotées de R1 à R…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39" name="Rectangle 67"/>
          <p:cNvSpPr>
            <a:spLocks noChangeArrowheads="1"/>
          </p:cNvSpPr>
          <p:nvPr/>
        </p:nvSpPr>
        <p:spPr bwMode="auto">
          <a:xfrm>
            <a:off x="2208213" y="3590925"/>
            <a:ext cx="115095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Précises, formulées avec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verbes d’action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52" name="Rectangle 80"/>
          <p:cNvSpPr>
            <a:spLocks noChangeArrowheads="1"/>
          </p:cNvSpPr>
          <p:nvPr/>
        </p:nvSpPr>
        <p:spPr bwMode="auto">
          <a:xfrm>
            <a:off x="2890838" y="4076700"/>
            <a:ext cx="12150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Limitées (en termes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périmètre d’application)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72" name="Rectangle 100"/>
          <p:cNvSpPr>
            <a:spLocks noChangeArrowheads="1"/>
          </p:cNvSpPr>
          <p:nvPr/>
        </p:nvSpPr>
        <p:spPr bwMode="auto">
          <a:xfrm>
            <a:off x="4916488" y="4092575"/>
            <a:ext cx="3430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Ciblées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73" name="Rectangle 101"/>
          <p:cNvSpPr>
            <a:spLocks noChangeArrowheads="1"/>
          </p:cNvSpPr>
          <p:nvPr/>
        </p:nvSpPr>
        <p:spPr bwMode="auto">
          <a:xfrm>
            <a:off x="5326063" y="2901950"/>
            <a:ext cx="14234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Chiffrées, avec une proposition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planification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389" name="Rectangle 117"/>
          <p:cNvSpPr>
            <a:spLocks noChangeArrowheads="1"/>
          </p:cNvSpPr>
          <p:nvPr/>
        </p:nvSpPr>
        <p:spPr bwMode="auto">
          <a:xfrm>
            <a:off x="3923928" y="2679700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Expliquées, replacées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leur contexte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403" name="Rectangle 131"/>
          <p:cNvSpPr>
            <a:spLocks noChangeArrowheads="1"/>
          </p:cNvSpPr>
          <p:nvPr/>
        </p:nvSpPr>
        <p:spPr bwMode="auto">
          <a:xfrm>
            <a:off x="3925888" y="3498850"/>
            <a:ext cx="101470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recommandations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doivent être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417" name="Rectangle 145"/>
          <p:cNvSpPr>
            <a:spLocks noChangeArrowheads="1"/>
          </p:cNvSpPr>
          <p:nvPr/>
        </p:nvSpPr>
        <p:spPr bwMode="auto">
          <a:xfrm>
            <a:off x="5665788" y="3511550"/>
            <a:ext cx="105157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Exprimées en termes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résultats à atteindre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non pas de moyens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28992846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11760" y="6503990"/>
            <a:ext cx="460851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SÉLECTION DES RECOMMANDATIONS PAR LE CLIENT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124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FORMULER UNE RECOMMANDATION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93995" y="2217016"/>
            <a:ext cx="4229415" cy="2996565"/>
            <a:chOff x="2794000" y="2217018"/>
            <a:chExt cx="3844925" cy="2724150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794000" y="2217018"/>
              <a:ext cx="3844925" cy="272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17" name="Line 6"/>
            <p:cNvSpPr>
              <a:spLocks noChangeShapeType="1"/>
            </p:cNvSpPr>
            <p:nvPr/>
          </p:nvSpPr>
          <p:spPr bwMode="auto">
            <a:xfrm>
              <a:off x="3070225" y="422996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18" name="Line 7"/>
            <p:cNvSpPr>
              <a:spLocks noChangeShapeType="1"/>
            </p:cNvSpPr>
            <p:nvPr/>
          </p:nvSpPr>
          <p:spPr bwMode="auto">
            <a:xfrm>
              <a:off x="3070225" y="4010893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19" name="Line 8"/>
            <p:cNvSpPr>
              <a:spLocks noChangeShapeType="1"/>
            </p:cNvSpPr>
            <p:nvPr/>
          </p:nvSpPr>
          <p:spPr bwMode="auto">
            <a:xfrm>
              <a:off x="3070225" y="3794993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1" name="Line 10"/>
            <p:cNvSpPr>
              <a:spLocks noChangeShapeType="1"/>
            </p:cNvSpPr>
            <p:nvPr/>
          </p:nvSpPr>
          <p:spPr bwMode="auto">
            <a:xfrm>
              <a:off x="3070225" y="336001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2" name="Line 11"/>
            <p:cNvSpPr>
              <a:spLocks noChangeShapeType="1"/>
            </p:cNvSpPr>
            <p:nvPr/>
          </p:nvSpPr>
          <p:spPr bwMode="auto">
            <a:xfrm>
              <a:off x="3070225" y="313776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3" name="Line 12"/>
            <p:cNvSpPr>
              <a:spLocks noChangeShapeType="1"/>
            </p:cNvSpPr>
            <p:nvPr/>
          </p:nvSpPr>
          <p:spPr bwMode="auto">
            <a:xfrm>
              <a:off x="3070225" y="292186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4" name="Line 13"/>
            <p:cNvSpPr>
              <a:spLocks noChangeShapeType="1"/>
            </p:cNvSpPr>
            <p:nvPr/>
          </p:nvSpPr>
          <p:spPr bwMode="auto">
            <a:xfrm>
              <a:off x="3070225" y="2702793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5" name="Line 14"/>
            <p:cNvSpPr>
              <a:spLocks noChangeShapeType="1"/>
            </p:cNvSpPr>
            <p:nvPr/>
          </p:nvSpPr>
          <p:spPr bwMode="auto">
            <a:xfrm>
              <a:off x="3070225" y="2702793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6" name="Line 15"/>
            <p:cNvSpPr>
              <a:spLocks noChangeShapeType="1"/>
            </p:cNvSpPr>
            <p:nvPr/>
          </p:nvSpPr>
          <p:spPr bwMode="auto">
            <a:xfrm>
              <a:off x="6448425" y="2702793"/>
              <a:ext cx="0" cy="17430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7" name="Line 16"/>
            <p:cNvSpPr>
              <a:spLocks noChangeShapeType="1"/>
            </p:cNvSpPr>
            <p:nvPr/>
          </p:nvSpPr>
          <p:spPr bwMode="auto">
            <a:xfrm>
              <a:off x="3070225" y="444586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8" name="Line 17"/>
            <p:cNvSpPr>
              <a:spLocks noChangeShapeType="1"/>
            </p:cNvSpPr>
            <p:nvPr/>
          </p:nvSpPr>
          <p:spPr bwMode="auto">
            <a:xfrm>
              <a:off x="3073400" y="2702793"/>
              <a:ext cx="0" cy="17430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29" name="Rectangle 18"/>
            <p:cNvSpPr>
              <a:spLocks noChangeArrowheads="1"/>
            </p:cNvSpPr>
            <p:nvPr/>
          </p:nvSpPr>
          <p:spPr bwMode="auto">
            <a:xfrm>
              <a:off x="3311525" y="2921868"/>
              <a:ext cx="327025" cy="1524000"/>
            </a:xfrm>
            <a:prstGeom prst="rect">
              <a:avLst/>
            </a:prstGeom>
            <a:solidFill>
              <a:srgbClr val="E2B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0" name="Line 19"/>
            <p:cNvSpPr>
              <a:spLocks noChangeShapeType="1"/>
            </p:cNvSpPr>
            <p:nvPr/>
          </p:nvSpPr>
          <p:spPr bwMode="auto">
            <a:xfrm>
              <a:off x="3311525" y="2921868"/>
              <a:ext cx="32702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1" name="Line 20"/>
            <p:cNvSpPr>
              <a:spLocks noChangeShapeType="1"/>
            </p:cNvSpPr>
            <p:nvPr/>
          </p:nvSpPr>
          <p:spPr bwMode="auto">
            <a:xfrm>
              <a:off x="3638550" y="2921868"/>
              <a:ext cx="0" cy="15240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2" name="Line 21"/>
            <p:cNvSpPr>
              <a:spLocks noChangeShapeType="1"/>
            </p:cNvSpPr>
            <p:nvPr/>
          </p:nvSpPr>
          <p:spPr bwMode="auto">
            <a:xfrm>
              <a:off x="3311525" y="4445868"/>
              <a:ext cx="32702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3" name="Line 22"/>
            <p:cNvSpPr>
              <a:spLocks noChangeShapeType="1"/>
            </p:cNvSpPr>
            <p:nvPr/>
          </p:nvSpPr>
          <p:spPr bwMode="auto">
            <a:xfrm>
              <a:off x="3314700" y="2921868"/>
              <a:ext cx="0" cy="15240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4" name="Line 23"/>
            <p:cNvSpPr>
              <a:spLocks noChangeShapeType="1"/>
            </p:cNvSpPr>
            <p:nvPr/>
          </p:nvSpPr>
          <p:spPr bwMode="auto">
            <a:xfrm>
              <a:off x="3314700" y="2921868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5" name="Rectangle 24"/>
            <p:cNvSpPr>
              <a:spLocks noChangeArrowheads="1"/>
            </p:cNvSpPr>
            <p:nvPr/>
          </p:nvSpPr>
          <p:spPr bwMode="auto">
            <a:xfrm>
              <a:off x="4438650" y="4010893"/>
              <a:ext cx="320675" cy="434975"/>
            </a:xfrm>
            <a:prstGeom prst="rect">
              <a:avLst/>
            </a:prstGeom>
            <a:solidFill>
              <a:srgbClr val="E2B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6" name="Line 25"/>
            <p:cNvSpPr>
              <a:spLocks noChangeShapeType="1"/>
            </p:cNvSpPr>
            <p:nvPr/>
          </p:nvSpPr>
          <p:spPr bwMode="auto">
            <a:xfrm>
              <a:off x="4438650" y="4010893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7" name="Line 26"/>
            <p:cNvSpPr>
              <a:spLocks noChangeShapeType="1"/>
            </p:cNvSpPr>
            <p:nvPr/>
          </p:nvSpPr>
          <p:spPr bwMode="auto">
            <a:xfrm>
              <a:off x="4759325" y="4010893"/>
              <a:ext cx="0" cy="4349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8" name="Line 27"/>
            <p:cNvSpPr>
              <a:spLocks noChangeShapeType="1"/>
            </p:cNvSpPr>
            <p:nvPr/>
          </p:nvSpPr>
          <p:spPr bwMode="auto">
            <a:xfrm>
              <a:off x="4438650" y="44458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39" name="Line 28"/>
            <p:cNvSpPr>
              <a:spLocks noChangeShapeType="1"/>
            </p:cNvSpPr>
            <p:nvPr/>
          </p:nvSpPr>
          <p:spPr bwMode="auto">
            <a:xfrm>
              <a:off x="4441825" y="4010893"/>
              <a:ext cx="0" cy="4349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0" name="Line 29"/>
            <p:cNvSpPr>
              <a:spLocks noChangeShapeType="1"/>
            </p:cNvSpPr>
            <p:nvPr/>
          </p:nvSpPr>
          <p:spPr bwMode="auto">
            <a:xfrm>
              <a:off x="4441825" y="4010893"/>
              <a:ext cx="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1" name="Rectangle 30"/>
            <p:cNvSpPr>
              <a:spLocks noChangeArrowheads="1"/>
            </p:cNvSpPr>
            <p:nvPr/>
          </p:nvSpPr>
          <p:spPr bwMode="auto">
            <a:xfrm>
              <a:off x="5559425" y="4229968"/>
              <a:ext cx="327025" cy="215900"/>
            </a:xfrm>
            <a:prstGeom prst="rect">
              <a:avLst/>
            </a:prstGeom>
            <a:solidFill>
              <a:srgbClr val="E2B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2" name="Line 31"/>
            <p:cNvSpPr>
              <a:spLocks noChangeShapeType="1"/>
            </p:cNvSpPr>
            <p:nvPr/>
          </p:nvSpPr>
          <p:spPr bwMode="auto">
            <a:xfrm>
              <a:off x="5559425" y="4229968"/>
              <a:ext cx="32702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3" name="Line 32"/>
            <p:cNvSpPr>
              <a:spLocks noChangeShapeType="1"/>
            </p:cNvSpPr>
            <p:nvPr/>
          </p:nvSpPr>
          <p:spPr bwMode="auto">
            <a:xfrm>
              <a:off x="5886450" y="4229968"/>
              <a:ext cx="0" cy="2159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4" name="Line 33"/>
            <p:cNvSpPr>
              <a:spLocks noChangeShapeType="1"/>
            </p:cNvSpPr>
            <p:nvPr/>
          </p:nvSpPr>
          <p:spPr bwMode="auto">
            <a:xfrm>
              <a:off x="5559425" y="4445868"/>
              <a:ext cx="32702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5" name="Line 34"/>
            <p:cNvSpPr>
              <a:spLocks noChangeShapeType="1"/>
            </p:cNvSpPr>
            <p:nvPr/>
          </p:nvSpPr>
          <p:spPr bwMode="auto">
            <a:xfrm>
              <a:off x="5562600" y="4229968"/>
              <a:ext cx="0" cy="2159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6" name="Line 35"/>
            <p:cNvSpPr>
              <a:spLocks noChangeShapeType="1"/>
            </p:cNvSpPr>
            <p:nvPr/>
          </p:nvSpPr>
          <p:spPr bwMode="auto">
            <a:xfrm>
              <a:off x="5562600" y="4229968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7" name="Rectangle 36"/>
            <p:cNvSpPr>
              <a:spLocks noChangeArrowheads="1"/>
            </p:cNvSpPr>
            <p:nvPr/>
          </p:nvSpPr>
          <p:spPr bwMode="auto">
            <a:xfrm>
              <a:off x="3638550" y="4229968"/>
              <a:ext cx="317500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8" name="Line 37"/>
            <p:cNvSpPr>
              <a:spLocks noChangeShapeType="1"/>
            </p:cNvSpPr>
            <p:nvPr/>
          </p:nvSpPr>
          <p:spPr bwMode="auto">
            <a:xfrm>
              <a:off x="3638550" y="42299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49" name="Line 38"/>
            <p:cNvSpPr>
              <a:spLocks noChangeShapeType="1"/>
            </p:cNvSpPr>
            <p:nvPr/>
          </p:nvSpPr>
          <p:spPr bwMode="auto">
            <a:xfrm>
              <a:off x="3959225" y="4229968"/>
              <a:ext cx="0" cy="2159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0" name="Line 39"/>
            <p:cNvSpPr>
              <a:spLocks noChangeShapeType="1"/>
            </p:cNvSpPr>
            <p:nvPr/>
          </p:nvSpPr>
          <p:spPr bwMode="auto">
            <a:xfrm>
              <a:off x="3638550" y="44458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1" name="Line 40"/>
            <p:cNvSpPr>
              <a:spLocks noChangeShapeType="1"/>
            </p:cNvSpPr>
            <p:nvPr/>
          </p:nvSpPr>
          <p:spPr bwMode="auto">
            <a:xfrm>
              <a:off x="3638550" y="4229968"/>
              <a:ext cx="0" cy="2159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2" name="Line 41"/>
            <p:cNvSpPr>
              <a:spLocks noChangeShapeType="1"/>
            </p:cNvSpPr>
            <p:nvPr/>
          </p:nvSpPr>
          <p:spPr bwMode="auto">
            <a:xfrm>
              <a:off x="3638550" y="4229968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3" name="Rectangle 42"/>
            <p:cNvSpPr>
              <a:spLocks noChangeArrowheads="1"/>
            </p:cNvSpPr>
            <p:nvPr/>
          </p:nvSpPr>
          <p:spPr bwMode="auto">
            <a:xfrm>
              <a:off x="4759325" y="4010893"/>
              <a:ext cx="320675" cy="434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4" name="Line 43"/>
            <p:cNvSpPr>
              <a:spLocks noChangeShapeType="1"/>
            </p:cNvSpPr>
            <p:nvPr/>
          </p:nvSpPr>
          <p:spPr bwMode="auto">
            <a:xfrm>
              <a:off x="4759325" y="4010893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5" name="Line 44"/>
            <p:cNvSpPr>
              <a:spLocks noChangeShapeType="1"/>
            </p:cNvSpPr>
            <p:nvPr/>
          </p:nvSpPr>
          <p:spPr bwMode="auto">
            <a:xfrm>
              <a:off x="5080000" y="4010893"/>
              <a:ext cx="0" cy="4349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6" name="Line 45"/>
            <p:cNvSpPr>
              <a:spLocks noChangeShapeType="1"/>
            </p:cNvSpPr>
            <p:nvPr/>
          </p:nvSpPr>
          <p:spPr bwMode="auto">
            <a:xfrm>
              <a:off x="4759325" y="44458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7" name="Line 46"/>
            <p:cNvSpPr>
              <a:spLocks noChangeShapeType="1"/>
            </p:cNvSpPr>
            <p:nvPr/>
          </p:nvSpPr>
          <p:spPr bwMode="auto">
            <a:xfrm>
              <a:off x="4759325" y="4010893"/>
              <a:ext cx="0" cy="4349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8" name="Line 47"/>
            <p:cNvSpPr>
              <a:spLocks noChangeShapeType="1"/>
            </p:cNvSpPr>
            <p:nvPr/>
          </p:nvSpPr>
          <p:spPr bwMode="auto">
            <a:xfrm>
              <a:off x="4759325" y="4010893"/>
              <a:ext cx="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59" name="Rectangle 48"/>
            <p:cNvSpPr>
              <a:spLocks noChangeArrowheads="1"/>
            </p:cNvSpPr>
            <p:nvPr/>
          </p:nvSpPr>
          <p:spPr bwMode="auto">
            <a:xfrm>
              <a:off x="5886450" y="2921868"/>
              <a:ext cx="320675" cy="15240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0" name="Line 49"/>
            <p:cNvSpPr>
              <a:spLocks noChangeShapeType="1"/>
            </p:cNvSpPr>
            <p:nvPr/>
          </p:nvSpPr>
          <p:spPr bwMode="auto">
            <a:xfrm>
              <a:off x="5886450" y="29218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1" name="Line 50"/>
            <p:cNvSpPr>
              <a:spLocks noChangeShapeType="1"/>
            </p:cNvSpPr>
            <p:nvPr/>
          </p:nvSpPr>
          <p:spPr bwMode="auto">
            <a:xfrm>
              <a:off x="6207125" y="2921868"/>
              <a:ext cx="0" cy="15240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2" name="Line 51"/>
            <p:cNvSpPr>
              <a:spLocks noChangeShapeType="1"/>
            </p:cNvSpPr>
            <p:nvPr/>
          </p:nvSpPr>
          <p:spPr bwMode="auto">
            <a:xfrm>
              <a:off x="5886450" y="4445868"/>
              <a:ext cx="320675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3" name="Line 52"/>
            <p:cNvSpPr>
              <a:spLocks noChangeShapeType="1"/>
            </p:cNvSpPr>
            <p:nvPr/>
          </p:nvSpPr>
          <p:spPr bwMode="auto">
            <a:xfrm>
              <a:off x="5886450" y="2921868"/>
              <a:ext cx="0" cy="152400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4" name="Line 53"/>
            <p:cNvSpPr>
              <a:spLocks noChangeShapeType="1"/>
            </p:cNvSpPr>
            <p:nvPr/>
          </p:nvSpPr>
          <p:spPr bwMode="auto">
            <a:xfrm>
              <a:off x="5886450" y="2921868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5" name="Freeform 54"/>
            <p:cNvSpPr>
              <a:spLocks/>
            </p:cNvSpPr>
            <p:nvPr/>
          </p:nvSpPr>
          <p:spPr bwMode="auto">
            <a:xfrm>
              <a:off x="3070225" y="2702793"/>
              <a:ext cx="0" cy="1743075"/>
            </a:xfrm>
            <a:custGeom>
              <a:avLst/>
              <a:gdLst>
                <a:gd name="T0" fmla="*/ 0 h 1098"/>
                <a:gd name="T1" fmla="*/ 1098 h 1098"/>
                <a:gd name="T2" fmla="*/ 0 h 109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8">
                  <a:moveTo>
                    <a:pt x="0" y="0"/>
                  </a:moveTo>
                  <a:lnTo>
                    <a:pt x="0" y="10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6" name="Freeform 55"/>
            <p:cNvSpPr>
              <a:spLocks/>
            </p:cNvSpPr>
            <p:nvPr/>
          </p:nvSpPr>
          <p:spPr bwMode="auto">
            <a:xfrm>
              <a:off x="3070225" y="2702793"/>
              <a:ext cx="0" cy="1743075"/>
            </a:xfrm>
            <a:custGeom>
              <a:avLst/>
              <a:gdLst>
                <a:gd name="T0" fmla="*/ 0 h 1098"/>
                <a:gd name="T1" fmla="*/ 1098 h 1098"/>
                <a:gd name="T2" fmla="*/ 0 h 109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8">
                  <a:moveTo>
                    <a:pt x="0" y="0"/>
                  </a:moveTo>
                  <a:lnTo>
                    <a:pt x="0" y="109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7" name="Line 56"/>
            <p:cNvSpPr>
              <a:spLocks noChangeShapeType="1"/>
            </p:cNvSpPr>
            <p:nvPr/>
          </p:nvSpPr>
          <p:spPr bwMode="auto">
            <a:xfrm>
              <a:off x="3073400" y="2702793"/>
              <a:ext cx="0" cy="17430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8" name="Freeform 57"/>
            <p:cNvSpPr>
              <a:spLocks/>
            </p:cNvSpPr>
            <p:nvPr/>
          </p:nvSpPr>
          <p:spPr bwMode="auto">
            <a:xfrm>
              <a:off x="3022600" y="44458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69" name="Freeform 58"/>
            <p:cNvSpPr>
              <a:spLocks/>
            </p:cNvSpPr>
            <p:nvPr/>
          </p:nvSpPr>
          <p:spPr bwMode="auto">
            <a:xfrm>
              <a:off x="3022600" y="44458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0" name="Line 59"/>
            <p:cNvSpPr>
              <a:spLocks noChangeShapeType="1"/>
            </p:cNvSpPr>
            <p:nvPr/>
          </p:nvSpPr>
          <p:spPr bwMode="auto">
            <a:xfrm>
              <a:off x="3022600" y="4445868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1" name="Freeform 60"/>
            <p:cNvSpPr>
              <a:spLocks/>
            </p:cNvSpPr>
            <p:nvPr/>
          </p:nvSpPr>
          <p:spPr bwMode="auto">
            <a:xfrm>
              <a:off x="3022600" y="42299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2" name="Freeform 61"/>
            <p:cNvSpPr>
              <a:spLocks/>
            </p:cNvSpPr>
            <p:nvPr/>
          </p:nvSpPr>
          <p:spPr bwMode="auto">
            <a:xfrm>
              <a:off x="3022600" y="42299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3" name="Line 62"/>
            <p:cNvSpPr>
              <a:spLocks noChangeShapeType="1"/>
            </p:cNvSpPr>
            <p:nvPr/>
          </p:nvSpPr>
          <p:spPr bwMode="auto">
            <a:xfrm>
              <a:off x="3022600" y="4229968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4" name="Freeform 63"/>
            <p:cNvSpPr>
              <a:spLocks/>
            </p:cNvSpPr>
            <p:nvPr/>
          </p:nvSpPr>
          <p:spPr bwMode="auto">
            <a:xfrm>
              <a:off x="3022600" y="40108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5" name="Freeform 64"/>
            <p:cNvSpPr>
              <a:spLocks/>
            </p:cNvSpPr>
            <p:nvPr/>
          </p:nvSpPr>
          <p:spPr bwMode="auto">
            <a:xfrm>
              <a:off x="3022600" y="40108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6" name="Line 65"/>
            <p:cNvSpPr>
              <a:spLocks noChangeShapeType="1"/>
            </p:cNvSpPr>
            <p:nvPr/>
          </p:nvSpPr>
          <p:spPr bwMode="auto">
            <a:xfrm>
              <a:off x="3022600" y="4010893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7" name="Freeform 66"/>
            <p:cNvSpPr>
              <a:spLocks/>
            </p:cNvSpPr>
            <p:nvPr/>
          </p:nvSpPr>
          <p:spPr bwMode="auto">
            <a:xfrm>
              <a:off x="3022600" y="37949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8" name="Freeform 67"/>
            <p:cNvSpPr>
              <a:spLocks/>
            </p:cNvSpPr>
            <p:nvPr/>
          </p:nvSpPr>
          <p:spPr bwMode="auto">
            <a:xfrm>
              <a:off x="3022600" y="37949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79" name="Line 68"/>
            <p:cNvSpPr>
              <a:spLocks noChangeShapeType="1"/>
            </p:cNvSpPr>
            <p:nvPr/>
          </p:nvSpPr>
          <p:spPr bwMode="auto">
            <a:xfrm>
              <a:off x="3022600" y="3794993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3" name="Freeform 72"/>
            <p:cNvSpPr>
              <a:spLocks/>
            </p:cNvSpPr>
            <p:nvPr/>
          </p:nvSpPr>
          <p:spPr bwMode="auto">
            <a:xfrm>
              <a:off x="3022600" y="335684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4" name="Freeform 73"/>
            <p:cNvSpPr>
              <a:spLocks/>
            </p:cNvSpPr>
            <p:nvPr/>
          </p:nvSpPr>
          <p:spPr bwMode="auto">
            <a:xfrm>
              <a:off x="3022600" y="335684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5" name="Line 74"/>
            <p:cNvSpPr>
              <a:spLocks noChangeShapeType="1"/>
            </p:cNvSpPr>
            <p:nvPr/>
          </p:nvSpPr>
          <p:spPr bwMode="auto">
            <a:xfrm>
              <a:off x="3022600" y="3360018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6" name="Freeform 75"/>
            <p:cNvSpPr>
              <a:spLocks/>
            </p:cNvSpPr>
            <p:nvPr/>
          </p:nvSpPr>
          <p:spPr bwMode="auto">
            <a:xfrm>
              <a:off x="3022600" y="31377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7" name="Freeform 76"/>
            <p:cNvSpPr>
              <a:spLocks/>
            </p:cNvSpPr>
            <p:nvPr/>
          </p:nvSpPr>
          <p:spPr bwMode="auto">
            <a:xfrm>
              <a:off x="3022600" y="31377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8" name="Line 77"/>
            <p:cNvSpPr>
              <a:spLocks noChangeShapeType="1"/>
            </p:cNvSpPr>
            <p:nvPr/>
          </p:nvSpPr>
          <p:spPr bwMode="auto">
            <a:xfrm>
              <a:off x="3022600" y="3137768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89" name="Freeform 78"/>
            <p:cNvSpPr>
              <a:spLocks/>
            </p:cNvSpPr>
            <p:nvPr/>
          </p:nvSpPr>
          <p:spPr bwMode="auto">
            <a:xfrm>
              <a:off x="3022600" y="29218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0" name="Freeform 79"/>
            <p:cNvSpPr>
              <a:spLocks/>
            </p:cNvSpPr>
            <p:nvPr/>
          </p:nvSpPr>
          <p:spPr bwMode="auto">
            <a:xfrm>
              <a:off x="3022600" y="2921868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1" name="Line 80"/>
            <p:cNvSpPr>
              <a:spLocks noChangeShapeType="1"/>
            </p:cNvSpPr>
            <p:nvPr/>
          </p:nvSpPr>
          <p:spPr bwMode="auto">
            <a:xfrm>
              <a:off x="3022600" y="2921868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2" name="Freeform 81"/>
            <p:cNvSpPr>
              <a:spLocks/>
            </p:cNvSpPr>
            <p:nvPr/>
          </p:nvSpPr>
          <p:spPr bwMode="auto">
            <a:xfrm>
              <a:off x="3022600" y="27027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3" name="Freeform 82"/>
            <p:cNvSpPr>
              <a:spLocks/>
            </p:cNvSpPr>
            <p:nvPr/>
          </p:nvSpPr>
          <p:spPr bwMode="auto">
            <a:xfrm>
              <a:off x="3022600" y="2702793"/>
              <a:ext cx="47625" cy="0"/>
            </a:xfrm>
            <a:custGeom>
              <a:avLst/>
              <a:gdLst>
                <a:gd name="T0" fmla="*/ 0 w 30"/>
                <a:gd name="T1" fmla="*/ 30 w 30"/>
                <a:gd name="T2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4" name="Line 83"/>
            <p:cNvSpPr>
              <a:spLocks noChangeShapeType="1"/>
            </p:cNvSpPr>
            <p:nvPr/>
          </p:nvSpPr>
          <p:spPr bwMode="auto">
            <a:xfrm>
              <a:off x="3022600" y="2702793"/>
              <a:ext cx="508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5" name="Freeform 84"/>
            <p:cNvSpPr>
              <a:spLocks/>
            </p:cNvSpPr>
            <p:nvPr/>
          </p:nvSpPr>
          <p:spPr bwMode="auto">
            <a:xfrm>
              <a:off x="3070225" y="4445868"/>
              <a:ext cx="3375025" cy="0"/>
            </a:xfrm>
            <a:custGeom>
              <a:avLst/>
              <a:gdLst>
                <a:gd name="T0" fmla="*/ 0 w 2126"/>
                <a:gd name="T1" fmla="*/ 2126 w 2126"/>
                <a:gd name="T2" fmla="*/ 0 w 21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26">
                  <a:moveTo>
                    <a:pt x="0" y="0"/>
                  </a:moveTo>
                  <a:lnTo>
                    <a:pt x="21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6" name="Freeform 85"/>
            <p:cNvSpPr>
              <a:spLocks/>
            </p:cNvSpPr>
            <p:nvPr/>
          </p:nvSpPr>
          <p:spPr bwMode="auto">
            <a:xfrm>
              <a:off x="3070225" y="4445868"/>
              <a:ext cx="3375025" cy="0"/>
            </a:xfrm>
            <a:custGeom>
              <a:avLst/>
              <a:gdLst>
                <a:gd name="T0" fmla="*/ 0 w 2126"/>
                <a:gd name="T1" fmla="*/ 2126 w 2126"/>
                <a:gd name="T2" fmla="*/ 0 w 21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26">
                  <a:moveTo>
                    <a:pt x="0" y="0"/>
                  </a:moveTo>
                  <a:lnTo>
                    <a:pt x="21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7" name="Line 86"/>
            <p:cNvSpPr>
              <a:spLocks noChangeShapeType="1"/>
            </p:cNvSpPr>
            <p:nvPr/>
          </p:nvSpPr>
          <p:spPr bwMode="auto">
            <a:xfrm>
              <a:off x="3070225" y="4445868"/>
              <a:ext cx="3378200" cy="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8" name="Freeform 87"/>
            <p:cNvSpPr>
              <a:spLocks/>
            </p:cNvSpPr>
            <p:nvPr/>
          </p:nvSpPr>
          <p:spPr bwMode="auto">
            <a:xfrm>
              <a:off x="3070225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99" name="Freeform 88"/>
            <p:cNvSpPr>
              <a:spLocks/>
            </p:cNvSpPr>
            <p:nvPr/>
          </p:nvSpPr>
          <p:spPr bwMode="auto">
            <a:xfrm>
              <a:off x="3070225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0" name="Line 89"/>
            <p:cNvSpPr>
              <a:spLocks noChangeShapeType="1"/>
            </p:cNvSpPr>
            <p:nvPr/>
          </p:nvSpPr>
          <p:spPr bwMode="auto">
            <a:xfrm>
              <a:off x="3073400" y="4445868"/>
              <a:ext cx="0" cy="412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1" name="Freeform 90"/>
            <p:cNvSpPr>
              <a:spLocks/>
            </p:cNvSpPr>
            <p:nvPr/>
          </p:nvSpPr>
          <p:spPr bwMode="auto">
            <a:xfrm>
              <a:off x="4197350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2" name="Freeform 91"/>
            <p:cNvSpPr>
              <a:spLocks/>
            </p:cNvSpPr>
            <p:nvPr/>
          </p:nvSpPr>
          <p:spPr bwMode="auto">
            <a:xfrm>
              <a:off x="4197350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3" name="Line 92"/>
            <p:cNvSpPr>
              <a:spLocks noChangeShapeType="1"/>
            </p:cNvSpPr>
            <p:nvPr/>
          </p:nvSpPr>
          <p:spPr bwMode="auto">
            <a:xfrm>
              <a:off x="4200525" y="4445868"/>
              <a:ext cx="0" cy="412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4" name="Freeform 93"/>
            <p:cNvSpPr>
              <a:spLocks/>
            </p:cNvSpPr>
            <p:nvPr/>
          </p:nvSpPr>
          <p:spPr bwMode="auto">
            <a:xfrm>
              <a:off x="5318125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5" name="Freeform 94"/>
            <p:cNvSpPr>
              <a:spLocks/>
            </p:cNvSpPr>
            <p:nvPr/>
          </p:nvSpPr>
          <p:spPr bwMode="auto">
            <a:xfrm>
              <a:off x="5318125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6" name="Line 95"/>
            <p:cNvSpPr>
              <a:spLocks noChangeShapeType="1"/>
            </p:cNvSpPr>
            <p:nvPr/>
          </p:nvSpPr>
          <p:spPr bwMode="auto">
            <a:xfrm>
              <a:off x="5321300" y="4445868"/>
              <a:ext cx="0" cy="412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7" name="Freeform 96"/>
            <p:cNvSpPr>
              <a:spLocks/>
            </p:cNvSpPr>
            <p:nvPr/>
          </p:nvSpPr>
          <p:spPr bwMode="auto">
            <a:xfrm>
              <a:off x="6445250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8" name="Freeform 97"/>
            <p:cNvSpPr>
              <a:spLocks/>
            </p:cNvSpPr>
            <p:nvPr/>
          </p:nvSpPr>
          <p:spPr bwMode="auto">
            <a:xfrm>
              <a:off x="6445250" y="4445868"/>
              <a:ext cx="0" cy="41275"/>
            </a:xfrm>
            <a:custGeom>
              <a:avLst/>
              <a:gdLst>
                <a:gd name="T0" fmla="*/ 26 h 26"/>
                <a:gd name="T1" fmla="*/ 0 h 26"/>
                <a:gd name="T2" fmla="*/ 26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26"/>
                  </a:move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09" name="Line 98"/>
            <p:cNvSpPr>
              <a:spLocks noChangeShapeType="1"/>
            </p:cNvSpPr>
            <p:nvPr/>
          </p:nvSpPr>
          <p:spPr bwMode="auto">
            <a:xfrm>
              <a:off x="6448425" y="4445868"/>
              <a:ext cx="0" cy="412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0" name="Rectangle 99"/>
            <p:cNvSpPr>
              <a:spLocks noChangeArrowheads="1"/>
            </p:cNvSpPr>
            <p:nvPr/>
          </p:nvSpPr>
          <p:spPr bwMode="auto">
            <a:xfrm>
              <a:off x="2870200" y="439189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1" name="Rectangle 100"/>
            <p:cNvSpPr>
              <a:spLocks noChangeArrowheads="1"/>
            </p:cNvSpPr>
            <p:nvPr/>
          </p:nvSpPr>
          <p:spPr bwMode="auto">
            <a:xfrm>
              <a:off x="2794000" y="417599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2" name="Rectangle 101"/>
            <p:cNvSpPr>
              <a:spLocks noChangeArrowheads="1"/>
            </p:cNvSpPr>
            <p:nvPr/>
          </p:nvSpPr>
          <p:spPr bwMode="auto">
            <a:xfrm>
              <a:off x="2794000" y="395691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3" name="Rectangle 102"/>
            <p:cNvSpPr>
              <a:spLocks noChangeArrowheads="1"/>
            </p:cNvSpPr>
            <p:nvPr/>
          </p:nvSpPr>
          <p:spPr bwMode="auto">
            <a:xfrm>
              <a:off x="2794000" y="374101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4" name="Rectangle 103"/>
            <p:cNvSpPr>
              <a:spLocks noChangeArrowheads="1"/>
            </p:cNvSpPr>
            <p:nvPr/>
          </p:nvSpPr>
          <p:spPr bwMode="auto">
            <a:xfrm>
              <a:off x="2794000" y="352194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5" name="Rectangle 104"/>
            <p:cNvSpPr>
              <a:spLocks noChangeArrowheads="1"/>
            </p:cNvSpPr>
            <p:nvPr/>
          </p:nvSpPr>
          <p:spPr bwMode="auto">
            <a:xfrm>
              <a:off x="2794000" y="330604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6" name="Rectangle 105"/>
            <p:cNvSpPr>
              <a:spLocks noChangeArrowheads="1"/>
            </p:cNvSpPr>
            <p:nvPr/>
          </p:nvSpPr>
          <p:spPr bwMode="auto">
            <a:xfrm>
              <a:off x="2794000" y="308379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7" name="Rectangle 106"/>
            <p:cNvSpPr>
              <a:spLocks noChangeArrowheads="1"/>
            </p:cNvSpPr>
            <p:nvPr/>
          </p:nvSpPr>
          <p:spPr bwMode="auto">
            <a:xfrm>
              <a:off x="2794000" y="286789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8" name="Rectangle 107"/>
            <p:cNvSpPr>
              <a:spLocks noChangeArrowheads="1"/>
            </p:cNvSpPr>
            <p:nvPr/>
          </p:nvSpPr>
          <p:spPr bwMode="auto">
            <a:xfrm>
              <a:off x="2794000" y="264881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19" name="Rectangle 108"/>
            <p:cNvSpPr>
              <a:spLocks noChangeArrowheads="1"/>
            </p:cNvSpPr>
            <p:nvPr/>
          </p:nvSpPr>
          <p:spPr bwMode="auto">
            <a:xfrm>
              <a:off x="2825750" y="3375893"/>
              <a:ext cx="1228725" cy="4540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0" name="Rectangle 109"/>
            <p:cNvSpPr>
              <a:spLocks noChangeArrowheads="1"/>
            </p:cNvSpPr>
            <p:nvPr/>
          </p:nvSpPr>
          <p:spPr bwMode="auto">
            <a:xfrm>
              <a:off x="2825750" y="3375893"/>
              <a:ext cx="1228725" cy="454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1" name="Rectangle 110"/>
            <p:cNvSpPr>
              <a:spLocks noChangeArrowheads="1"/>
            </p:cNvSpPr>
            <p:nvPr/>
          </p:nvSpPr>
          <p:spPr bwMode="auto">
            <a:xfrm>
              <a:off x="4108450" y="3375893"/>
              <a:ext cx="1228725" cy="4540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2" name="Rectangle 111"/>
            <p:cNvSpPr>
              <a:spLocks noChangeArrowheads="1"/>
            </p:cNvSpPr>
            <p:nvPr/>
          </p:nvSpPr>
          <p:spPr bwMode="auto">
            <a:xfrm>
              <a:off x="4108450" y="3375893"/>
              <a:ext cx="1228725" cy="454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3" name="Rectangle 112"/>
            <p:cNvSpPr>
              <a:spLocks noChangeArrowheads="1"/>
            </p:cNvSpPr>
            <p:nvPr/>
          </p:nvSpPr>
          <p:spPr bwMode="auto">
            <a:xfrm>
              <a:off x="5407025" y="3375893"/>
              <a:ext cx="1228725" cy="3333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4" name="Rectangle 113"/>
            <p:cNvSpPr>
              <a:spLocks noChangeArrowheads="1"/>
            </p:cNvSpPr>
            <p:nvPr/>
          </p:nvSpPr>
          <p:spPr bwMode="auto">
            <a:xfrm>
              <a:off x="5407025" y="3375893"/>
              <a:ext cx="1228725" cy="333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5" name="Freeform 114"/>
            <p:cNvSpPr>
              <a:spLocks/>
            </p:cNvSpPr>
            <p:nvPr/>
          </p:nvSpPr>
          <p:spPr bwMode="auto">
            <a:xfrm>
              <a:off x="4467225" y="2277343"/>
              <a:ext cx="625475" cy="781050"/>
            </a:xfrm>
            <a:custGeom>
              <a:avLst/>
              <a:gdLst>
                <a:gd name="T0" fmla="*/ 394 w 394"/>
                <a:gd name="T1" fmla="*/ 20 h 492"/>
                <a:gd name="T2" fmla="*/ 352 w 394"/>
                <a:gd name="T3" fmla="*/ 66 h 492"/>
                <a:gd name="T4" fmla="*/ 370 w 394"/>
                <a:gd name="T5" fmla="*/ 148 h 492"/>
                <a:gd name="T6" fmla="*/ 362 w 394"/>
                <a:gd name="T7" fmla="*/ 178 h 492"/>
                <a:gd name="T8" fmla="*/ 392 w 394"/>
                <a:gd name="T9" fmla="*/ 250 h 492"/>
                <a:gd name="T10" fmla="*/ 364 w 394"/>
                <a:gd name="T11" fmla="*/ 266 h 492"/>
                <a:gd name="T12" fmla="*/ 362 w 394"/>
                <a:gd name="T13" fmla="*/ 384 h 492"/>
                <a:gd name="T14" fmla="*/ 292 w 394"/>
                <a:gd name="T15" fmla="*/ 388 h 492"/>
                <a:gd name="T16" fmla="*/ 296 w 394"/>
                <a:gd name="T17" fmla="*/ 492 h 492"/>
                <a:gd name="T18" fmla="*/ 54 w 394"/>
                <a:gd name="T19" fmla="*/ 488 h 492"/>
                <a:gd name="T20" fmla="*/ 60 w 394"/>
                <a:gd name="T21" fmla="*/ 306 h 492"/>
                <a:gd name="T22" fmla="*/ 0 w 394"/>
                <a:gd name="T23" fmla="*/ 116 h 492"/>
                <a:gd name="T24" fmla="*/ 0 w 394"/>
                <a:gd name="T25" fmla="*/ 114 h 492"/>
                <a:gd name="T26" fmla="*/ 2 w 394"/>
                <a:gd name="T27" fmla="*/ 114 h 492"/>
                <a:gd name="T28" fmla="*/ 2 w 394"/>
                <a:gd name="T29" fmla="*/ 112 h 492"/>
                <a:gd name="T30" fmla="*/ 4 w 394"/>
                <a:gd name="T31" fmla="*/ 108 h 492"/>
                <a:gd name="T32" fmla="*/ 4 w 394"/>
                <a:gd name="T33" fmla="*/ 104 h 492"/>
                <a:gd name="T34" fmla="*/ 8 w 394"/>
                <a:gd name="T35" fmla="*/ 100 h 492"/>
                <a:gd name="T36" fmla="*/ 18 w 394"/>
                <a:gd name="T37" fmla="*/ 84 h 492"/>
                <a:gd name="T38" fmla="*/ 28 w 394"/>
                <a:gd name="T39" fmla="*/ 72 h 492"/>
                <a:gd name="T40" fmla="*/ 42 w 394"/>
                <a:gd name="T41" fmla="*/ 58 h 492"/>
                <a:gd name="T42" fmla="*/ 50 w 394"/>
                <a:gd name="T43" fmla="*/ 52 h 492"/>
                <a:gd name="T44" fmla="*/ 58 w 394"/>
                <a:gd name="T45" fmla="*/ 44 h 492"/>
                <a:gd name="T46" fmla="*/ 68 w 394"/>
                <a:gd name="T47" fmla="*/ 38 h 492"/>
                <a:gd name="T48" fmla="*/ 78 w 394"/>
                <a:gd name="T49" fmla="*/ 34 h 492"/>
                <a:gd name="T50" fmla="*/ 90 w 394"/>
                <a:gd name="T51" fmla="*/ 28 h 492"/>
                <a:gd name="T52" fmla="*/ 104 w 394"/>
                <a:gd name="T53" fmla="*/ 22 h 492"/>
                <a:gd name="T54" fmla="*/ 118 w 394"/>
                <a:gd name="T55" fmla="*/ 16 h 492"/>
                <a:gd name="T56" fmla="*/ 132 w 394"/>
                <a:gd name="T57" fmla="*/ 12 h 492"/>
                <a:gd name="T58" fmla="*/ 150 w 394"/>
                <a:gd name="T59" fmla="*/ 8 h 492"/>
                <a:gd name="T60" fmla="*/ 166 w 394"/>
                <a:gd name="T61" fmla="*/ 6 h 492"/>
                <a:gd name="T62" fmla="*/ 186 w 394"/>
                <a:gd name="T63" fmla="*/ 4 h 492"/>
                <a:gd name="T64" fmla="*/ 208 w 394"/>
                <a:gd name="T65" fmla="*/ 2 h 492"/>
                <a:gd name="T66" fmla="*/ 230 w 394"/>
                <a:gd name="T67" fmla="*/ 0 h 492"/>
                <a:gd name="T68" fmla="*/ 252 w 394"/>
                <a:gd name="T69" fmla="*/ 2 h 492"/>
                <a:gd name="T70" fmla="*/ 278 w 394"/>
                <a:gd name="T71" fmla="*/ 2 h 492"/>
                <a:gd name="T72" fmla="*/ 304 w 394"/>
                <a:gd name="T73" fmla="*/ 6 h 492"/>
                <a:gd name="T74" fmla="*/ 332 w 394"/>
                <a:gd name="T75" fmla="*/ 10 h 492"/>
                <a:gd name="T76" fmla="*/ 362 w 394"/>
                <a:gd name="T77" fmla="*/ 14 h 492"/>
                <a:gd name="T78" fmla="*/ 394 w 394"/>
                <a:gd name="T79" fmla="*/ 2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4" h="492">
                  <a:moveTo>
                    <a:pt x="394" y="20"/>
                  </a:moveTo>
                  <a:lnTo>
                    <a:pt x="352" y="66"/>
                  </a:lnTo>
                  <a:lnTo>
                    <a:pt x="370" y="148"/>
                  </a:lnTo>
                  <a:lnTo>
                    <a:pt x="362" y="178"/>
                  </a:lnTo>
                  <a:lnTo>
                    <a:pt x="392" y="250"/>
                  </a:lnTo>
                  <a:lnTo>
                    <a:pt x="364" y="266"/>
                  </a:lnTo>
                  <a:lnTo>
                    <a:pt x="362" y="384"/>
                  </a:lnTo>
                  <a:lnTo>
                    <a:pt x="292" y="388"/>
                  </a:lnTo>
                  <a:lnTo>
                    <a:pt x="296" y="492"/>
                  </a:lnTo>
                  <a:lnTo>
                    <a:pt x="54" y="488"/>
                  </a:lnTo>
                  <a:lnTo>
                    <a:pt x="60" y="30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18" y="84"/>
                  </a:lnTo>
                  <a:lnTo>
                    <a:pt x="28" y="72"/>
                  </a:lnTo>
                  <a:lnTo>
                    <a:pt x="42" y="58"/>
                  </a:lnTo>
                  <a:lnTo>
                    <a:pt x="50" y="52"/>
                  </a:lnTo>
                  <a:lnTo>
                    <a:pt x="58" y="44"/>
                  </a:lnTo>
                  <a:lnTo>
                    <a:pt x="68" y="38"/>
                  </a:lnTo>
                  <a:lnTo>
                    <a:pt x="78" y="34"/>
                  </a:lnTo>
                  <a:lnTo>
                    <a:pt x="90" y="28"/>
                  </a:lnTo>
                  <a:lnTo>
                    <a:pt x="104" y="22"/>
                  </a:lnTo>
                  <a:lnTo>
                    <a:pt x="118" y="16"/>
                  </a:lnTo>
                  <a:lnTo>
                    <a:pt x="132" y="12"/>
                  </a:lnTo>
                  <a:lnTo>
                    <a:pt x="150" y="8"/>
                  </a:lnTo>
                  <a:lnTo>
                    <a:pt x="166" y="6"/>
                  </a:lnTo>
                  <a:lnTo>
                    <a:pt x="186" y="4"/>
                  </a:lnTo>
                  <a:lnTo>
                    <a:pt x="208" y="2"/>
                  </a:lnTo>
                  <a:lnTo>
                    <a:pt x="230" y="0"/>
                  </a:lnTo>
                  <a:lnTo>
                    <a:pt x="252" y="2"/>
                  </a:lnTo>
                  <a:lnTo>
                    <a:pt x="278" y="2"/>
                  </a:lnTo>
                  <a:lnTo>
                    <a:pt x="304" y="6"/>
                  </a:lnTo>
                  <a:lnTo>
                    <a:pt x="332" y="10"/>
                  </a:lnTo>
                  <a:lnTo>
                    <a:pt x="362" y="14"/>
                  </a:lnTo>
                  <a:lnTo>
                    <a:pt x="394" y="2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6" name="Freeform 115"/>
            <p:cNvSpPr>
              <a:spLocks/>
            </p:cNvSpPr>
            <p:nvPr/>
          </p:nvSpPr>
          <p:spPr bwMode="auto">
            <a:xfrm>
              <a:off x="4467225" y="2277343"/>
              <a:ext cx="625475" cy="781050"/>
            </a:xfrm>
            <a:custGeom>
              <a:avLst/>
              <a:gdLst>
                <a:gd name="T0" fmla="*/ 394 w 394"/>
                <a:gd name="T1" fmla="*/ 20 h 492"/>
                <a:gd name="T2" fmla="*/ 352 w 394"/>
                <a:gd name="T3" fmla="*/ 66 h 492"/>
                <a:gd name="T4" fmla="*/ 370 w 394"/>
                <a:gd name="T5" fmla="*/ 148 h 492"/>
                <a:gd name="T6" fmla="*/ 362 w 394"/>
                <a:gd name="T7" fmla="*/ 178 h 492"/>
                <a:gd name="T8" fmla="*/ 392 w 394"/>
                <a:gd name="T9" fmla="*/ 250 h 492"/>
                <a:gd name="T10" fmla="*/ 364 w 394"/>
                <a:gd name="T11" fmla="*/ 266 h 492"/>
                <a:gd name="T12" fmla="*/ 362 w 394"/>
                <a:gd name="T13" fmla="*/ 384 h 492"/>
                <a:gd name="T14" fmla="*/ 292 w 394"/>
                <a:gd name="T15" fmla="*/ 388 h 492"/>
                <a:gd name="T16" fmla="*/ 296 w 394"/>
                <a:gd name="T17" fmla="*/ 492 h 492"/>
                <a:gd name="T18" fmla="*/ 54 w 394"/>
                <a:gd name="T19" fmla="*/ 488 h 492"/>
                <a:gd name="T20" fmla="*/ 60 w 394"/>
                <a:gd name="T21" fmla="*/ 306 h 492"/>
                <a:gd name="T22" fmla="*/ 0 w 394"/>
                <a:gd name="T23" fmla="*/ 116 h 492"/>
                <a:gd name="T24" fmla="*/ 0 w 394"/>
                <a:gd name="T25" fmla="*/ 114 h 492"/>
                <a:gd name="T26" fmla="*/ 2 w 394"/>
                <a:gd name="T27" fmla="*/ 114 h 492"/>
                <a:gd name="T28" fmla="*/ 2 w 394"/>
                <a:gd name="T29" fmla="*/ 112 h 492"/>
                <a:gd name="T30" fmla="*/ 4 w 394"/>
                <a:gd name="T31" fmla="*/ 108 h 492"/>
                <a:gd name="T32" fmla="*/ 4 w 394"/>
                <a:gd name="T33" fmla="*/ 104 h 492"/>
                <a:gd name="T34" fmla="*/ 8 w 394"/>
                <a:gd name="T35" fmla="*/ 100 h 492"/>
                <a:gd name="T36" fmla="*/ 18 w 394"/>
                <a:gd name="T37" fmla="*/ 84 h 492"/>
                <a:gd name="T38" fmla="*/ 28 w 394"/>
                <a:gd name="T39" fmla="*/ 72 h 492"/>
                <a:gd name="T40" fmla="*/ 42 w 394"/>
                <a:gd name="T41" fmla="*/ 58 h 492"/>
                <a:gd name="T42" fmla="*/ 50 w 394"/>
                <a:gd name="T43" fmla="*/ 52 h 492"/>
                <a:gd name="T44" fmla="*/ 58 w 394"/>
                <a:gd name="T45" fmla="*/ 44 h 492"/>
                <a:gd name="T46" fmla="*/ 68 w 394"/>
                <a:gd name="T47" fmla="*/ 38 h 492"/>
                <a:gd name="T48" fmla="*/ 78 w 394"/>
                <a:gd name="T49" fmla="*/ 34 h 492"/>
                <a:gd name="T50" fmla="*/ 90 w 394"/>
                <a:gd name="T51" fmla="*/ 28 h 492"/>
                <a:gd name="T52" fmla="*/ 104 w 394"/>
                <a:gd name="T53" fmla="*/ 22 h 492"/>
                <a:gd name="T54" fmla="*/ 118 w 394"/>
                <a:gd name="T55" fmla="*/ 16 h 492"/>
                <a:gd name="T56" fmla="*/ 132 w 394"/>
                <a:gd name="T57" fmla="*/ 12 h 492"/>
                <a:gd name="T58" fmla="*/ 150 w 394"/>
                <a:gd name="T59" fmla="*/ 8 h 492"/>
                <a:gd name="T60" fmla="*/ 166 w 394"/>
                <a:gd name="T61" fmla="*/ 6 h 492"/>
                <a:gd name="T62" fmla="*/ 186 w 394"/>
                <a:gd name="T63" fmla="*/ 4 h 492"/>
                <a:gd name="T64" fmla="*/ 208 w 394"/>
                <a:gd name="T65" fmla="*/ 2 h 492"/>
                <a:gd name="T66" fmla="*/ 230 w 394"/>
                <a:gd name="T67" fmla="*/ 0 h 492"/>
                <a:gd name="T68" fmla="*/ 252 w 394"/>
                <a:gd name="T69" fmla="*/ 2 h 492"/>
                <a:gd name="T70" fmla="*/ 278 w 394"/>
                <a:gd name="T71" fmla="*/ 2 h 492"/>
                <a:gd name="T72" fmla="*/ 304 w 394"/>
                <a:gd name="T73" fmla="*/ 6 h 492"/>
                <a:gd name="T74" fmla="*/ 332 w 394"/>
                <a:gd name="T75" fmla="*/ 10 h 492"/>
                <a:gd name="T76" fmla="*/ 362 w 394"/>
                <a:gd name="T77" fmla="*/ 14 h 492"/>
                <a:gd name="T78" fmla="*/ 394 w 394"/>
                <a:gd name="T79" fmla="*/ 2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4" h="492">
                  <a:moveTo>
                    <a:pt x="394" y="20"/>
                  </a:moveTo>
                  <a:lnTo>
                    <a:pt x="352" y="66"/>
                  </a:lnTo>
                  <a:lnTo>
                    <a:pt x="370" y="148"/>
                  </a:lnTo>
                  <a:lnTo>
                    <a:pt x="362" y="178"/>
                  </a:lnTo>
                  <a:lnTo>
                    <a:pt x="392" y="250"/>
                  </a:lnTo>
                  <a:lnTo>
                    <a:pt x="364" y="266"/>
                  </a:lnTo>
                  <a:lnTo>
                    <a:pt x="362" y="384"/>
                  </a:lnTo>
                  <a:lnTo>
                    <a:pt x="292" y="388"/>
                  </a:lnTo>
                  <a:lnTo>
                    <a:pt x="296" y="492"/>
                  </a:lnTo>
                  <a:lnTo>
                    <a:pt x="54" y="488"/>
                  </a:lnTo>
                  <a:lnTo>
                    <a:pt x="60" y="30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18" y="84"/>
                  </a:lnTo>
                  <a:lnTo>
                    <a:pt x="28" y="72"/>
                  </a:lnTo>
                  <a:lnTo>
                    <a:pt x="42" y="58"/>
                  </a:lnTo>
                  <a:lnTo>
                    <a:pt x="50" y="52"/>
                  </a:lnTo>
                  <a:lnTo>
                    <a:pt x="58" y="44"/>
                  </a:lnTo>
                  <a:lnTo>
                    <a:pt x="68" y="38"/>
                  </a:lnTo>
                  <a:lnTo>
                    <a:pt x="78" y="34"/>
                  </a:lnTo>
                  <a:lnTo>
                    <a:pt x="90" y="28"/>
                  </a:lnTo>
                  <a:lnTo>
                    <a:pt x="104" y="22"/>
                  </a:lnTo>
                  <a:lnTo>
                    <a:pt x="118" y="16"/>
                  </a:lnTo>
                  <a:lnTo>
                    <a:pt x="132" y="12"/>
                  </a:lnTo>
                  <a:lnTo>
                    <a:pt x="150" y="8"/>
                  </a:lnTo>
                  <a:lnTo>
                    <a:pt x="166" y="6"/>
                  </a:lnTo>
                  <a:lnTo>
                    <a:pt x="186" y="4"/>
                  </a:lnTo>
                  <a:lnTo>
                    <a:pt x="208" y="2"/>
                  </a:lnTo>
                  <a:lnTo>
                    <a:pt x="230" y="0"/>
                  </a:lnTo>
                  <a:lnTo>
                    <a:pt x="252" y="2"/>
                  </a:lnTo>
                  <a:lnTo>
                    <a:pt x="278" y="2"/>
                  </a:lnTo>
                  <a:lnTo>
                    <a:pt x="304" y="6"/>
                  </a:lnTo>
                  <a:lnTo>
                    <a:pt x="332" y="10"/>
                  </a:lnTo>
                  <a:lnTo>
                    <a:pt x="362" y="14"/>
                  </a:lnTo>
                  <a:lnTo>
                    <a:pt x="394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7" name="Freeform 116"/>
            <p:cNvSpPr>
              <a:spLocks/>
            </p:cNvSpPr>
            <p:nvPr/>
          </p:nvSpPr>
          <p:spPr bwMode="auto">
            <a:xfrm>
              <a:off x="4467225" y="2277343"/>
              <a:ext cx="625475" cy="781050"/>
            </a:xfrm>
            <a:custGeom>
              <a:avLst/>
              <a:gdLst>
                <a:gd name="T0" fmla="*/ 394 w 394"/>
                <a:gd name="T1" fmla="*/ 20 h 492"/>
                <a:gd name="T2" fmla="*/ 352 w 394"/>
                <a:gd name="T3" fmla="*/ 66 h 492"/>
                <a:gd name="T4" fmla="*/ 370 w 394"/>
                <a:gd name="T5" fmla="*/ 148 h 492"/>
                <a:gd name="T6" fmla="*/ 362 w 394"/>
                <a:gd name="T7" fmla="*/ 178 h 492"/>
                <a:gd name="T8" fmla="*/ 392 w 394"/>
                <a:gd name="T9" fmla="*/ 250 h 492"/>
                <a:gd name="T10" fmla="*/ 364 w 394"/>
                <a:gd name="T11" fmla="*/ 266 h 492"/>
                <a:gd name="T12" fmla="*/ 362 w 394"/>
                <a:gd name="T13" fmla="*/ 384 h 492"/>
                <a:gd name="T14" fmla="*/ 292 w 394"/>
                <a:gd name="T15" fmla="*/ 388 h 492"/>
                <a:gd name="T16" fmla="*/ 296 w 394"/>
                <a:gd name="T17" fmla="*/ 492 h 492"/>
                <a:gd name="T18" fmla="*/ 54 w 394"/>
                <a:gd name="T19" fmla="*/ 488 h 492"/>
                <a:gd name="T20" fmla="*/ 60 w 394"/>
                <a:gd name="T21" fmla="*/ 306 h 492"/>
                <a:gd name="T22" fmla="*/ 0 w 394"/>
                <a:gd name="T23" fmla="*/ 116 h 492"/>
                <a:gd name="T24" fmla="*/ 0 w 394"/>
                <a:gd name="T25" fmla="*/ 114 h 492"/>
                <a:gd name="T26" fmla="*/ 2 w 394"/>
                <a:gd name="T27" fmla="*/ 114 h 492"/>
                <a:gd name="T28" fmla="*/ 2 w 394"/>
                <a:gd name="T29" fmla="*/ 112 h 492"/>
                <a:gd name="T30" fmla="*/ 4 w 394"/>
                <a:gd name="T31" fmla="*/ 108 h 492"/>
                <a:gd name="T32" fmla="*/ 4 w 394"/>
                <a:gd name="T33" fmla="*/ 104 h 492"/>
                <a:gd name="T34" fmla="*/ 8 w 394"/>
                <a:gd name="T35" fmla="*/ 100 h 492"/>
                <a:gd name="T36" fmla="*/ 18 w 394"/>
                <a:gd name="T37" fmla="*/ 84 h 492"/>
                <a:gd name="T38" fmla="*/ 28 w 394"/>
                <a:gd name="T39" fmla="*/ 72 h 492"/>
                <a:gd name="T40" fmla="*/ 42 w 394"/>
                <a:gd name="T41" fmla="*/ 58 h 492"/>
                <a:gd name="T42" fmla="*/ 50 w 394"/>
                <a:gd name="T43" fmla="*/ 52 h 492"/>
                <a:gd name="T44" fmla="*/ 58 w 394"/>
                <a:gd name="T45" fmla="*/ 44 h 492"/>
                <a:gd name="T46" fmla="*/ 68 w 394"/>
                <a:gd name="T47" fmla="*/ 38 h 492"/>
                <a:gd name="T48" fmla="*/ 78 w 394"/>
                <a:gd name="T49" fmla="*/ 34 h 492"/>
                <a:gd name="T50" fmla="*/ 90 w 394"/>
                <a:gd name="T51" fmla="*/ 28 h 492"/>
                <a:gd name="T52" fmla="*/ 104 w 394"/>
                <a:gd name="T53" fmla="*/ 22 h 492"/>
                <a:gd name="T54" fmla="*/ 118 w 394"/>
                <a:gd name="T55" fmla="*/ 16 h 492"/>
                <a:gd name="T56" fmla="*/ 132 w 394"/>
                <a:gd name="T57" fmla="*/ 12 h 492"/>
                <a:gd name="T58" fmla="*/ 150 w 394"/>
                <a:gd name="T59" fmla="*/ 8 h 492"/>
                <a:gd name="T60" fmla="*/ 166 w 394"/>
                <a:gd name="T61" fmla="*/ 6 h 492"/>
                <a:gd name="T62" fmla="*/ 186 w 394"/>
                <a:gd name="T63" fmla="*/ 4 h 492"/>
                <a:gd name="T64" fmla="*/ 208 w 394"/>
                <a:gd name="T65" fmla="*/ 2 h 492"/>
                <a:gd name="T66" fmla="*/ 230 w 394"/>
                <a:gd name="T67" fmla="*/ 0 h 492"/>
                <a:gd name="T68" fmla="*/ 252 w 394"/>
                <a:gd name="T69" fmla="*/ 2 h 492"/>
                <a:gd name="T70" fmla="*/ 278 w 394"/>
                <a:gd name="T71" fmla="*/ 2 h 492"/>
                <a:gd name="T72" fmla="*/ 304 w 394"/>
                <a:gd name="T73" fmla="*/ 6 h 492"/>
                <a:gd name="T74" fmla="*/ 332 w 394"/>
                <a:gd name="T75" fmla="*/ 10 h 492"/>
                <a:gd name="T76" fmla="*/ 362 w 394"/>
                <a:gd name="T77" fmla="*/ 14 h 492"/>
                <a:gd name="T78" fmla="*/ 394 w 394"/>
                <a:gd name="T79" fmla="*/ 2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4" h="492">
                  <a:moveTo>
                    <a:pt x="394" y="20"/>
                  </a:moveTo>
                  <a:lnTo>
                    <a:pt x="352" y="66"/>
                  </a:lnTo>
                  <a:lnTo>
                    <a:pt x="370" y="148"/>
                  </a:lnTo>
                  <a:lnTo>
                    <a:pt x="362" y="178"/>
                  </a:lnTo>
                  <a:lnTo>
                    <a:pt x="392" y="250"/>
                  </a:lnTo>
                  <a:lnTo>
                    <a:pt x="364" y="266"/>
                  </a:lnTo>
                  <a:lnTo>
                    <a:pt x="362" y="384"/>
                  </a:lnTo>
                  <a:lnTo>
                    <a:pt x="292" y="388"/>
                  </a:lnTo>
                  <a:lnTo>
                    <a:pt x="296" y="492"/>
                  </a:lnTo>
                  <a:lnTo>
                    <a:pt x="54" y="488"/>
                  </a:lnTo>
                  <a:lnTo>
                    <a:pt x="60" y="30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18" y="84"/>
                  </a:lnTo>
                  <a:lnTo>
                    <a:pt x="28" y="72"/>
                  </a:lnTo>
                  <a:lnTo>
                    <a:pt x="42" y="58"/>
                  </a:lnTo>
                  <a:lnTo>
                    <a:pt x="50" y="52"/>
                  </a:lnTo>
                  <a:lnTo>
                    <a:pt x="58" y="44"/>
                  </a:lnTo>
                  <a:lnTo>
                    <a:pt x="68" y="38"/>
                  </a:lnTo>
                  <a:lnTo>
                    <a:pt x="78" y="34"/>
                  </a:lnTo>
                  <a:lnTo>
                    <a:pt x="90" y="28"/>
                  </a:lnTo>
                  <a:lnTo>
                    <a:pt x="104" y="22"/>
                  </a:lnTo>
                  <a:lnTo>
                    <a:pt x="118" y="16"/>
                  </a:lnTo>
                  <a:lnTo>
                    <a:pt x="132" y="12"/>
                  </a:lnTo>
                  <a:lnTo>
                    <a:pt x="150" y="8"/>
                  </a:lnTo>
                  <a:lnTo>
                    <a:pt x="166" y="6"/>
                  </a:lnTo>
                  <a:lnTo>
                    <a:pt x="186" y="4"/>
                  </a:lnTo>
                  <a:lnTo>
                    <a:pt x="208" y="2"/>
                  </a:lnTo>
                  <a:lnTo>
                    <a:pt x="230" y="0"/>
                  </a:lnTo>
                  <a:lnTo>
                    <a:pt x="252" y="2"/>
                  </a:lnTo>
                  <a:lnTo>
                    <a:pt x="278" y="2"/>
                  </a:lnTo>
                  <a:lnTo>
                    <a:pt x="304" y="6"/>
                  </a:lnTo>
                  <a:lnTo>
                    <a:pt x="332" y="10"/>
                  </a:lnTo>
                  <a:lnTo>
                    <a:pt x="362" y="14"/>
                  </a:lnTo>
                  <a:lnTo>
                    <a:pt x="394" y="2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8" name="Line 117"/>
            <p:cNvSpPr>
              <a:spLocks noChangeShapeType="1"/>
            </p:cNvSpPr>
            <p:nvPr/>
          </p:nvSpPr>
          <p:spPr bwMode="auto">
            <a:xfrm>
              <a:off x="3235325" y="2429743"/>
              <a:ext cx="209550" cy="6318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29" name="Freeform 118"/>
            <p:cNvSpPr>
              <a:spLocks/>
            </p:cNvSpPr>
            <p:nvPr/>
          </p:nvSpPr>
          <p:spPr bwMode="auto">
            <a:xfrm>
              <a:off x="3406775" y="3032993"/>
              <a:ext cx="60325" cy="79375"/>
            </a:xfrm>
            <a:custGeom>
              <a:avLst/>
              <a:gdLst>
                <a:gd name="T0" fmla="*/ 34 w 38"/>
                <a:gd name="T1" fmla="*/ 50 h 50"/>
                <a:gd name="T2" fmla="*/ 0 w 38"/>
                <a:gd name="T3" fmla="*/ 12 h 50"/>
                <a:gd name="T4" fmla="*/ 22 w 38"/>
                <a:gd name="T5" fmla="*/ 16 h 50"/>
                <a:gd name="T6" fmla="*/ 38 w 38"/>
                <a:gd name="T7" fmla="*/ 0 h 50"/>
                <a:gd name="T8" fmla="*/ 34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50"/>
                  </a:moveTo>
                  <a:lnTo>
                    <a:pt x="0" y="12"/>
                  </a:lnTo>
                  <a:lnTo>
                    <a:pt x="22" y="16"/>
                  </a:lnTo>
                  <a:lnTo>
                    <a:pt x="38" y="0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0" name="Freeform 119"/>
            <p:cNvSpPr>
              <a:spLocks/>
            </p:cNvSpPr>
            <p:nvPr/>
          </p:nvSpPr>
          <p:spPr bwMode="auto">
            <a:xfrm>
              <a:off x="3406775" y="3032993"/>
              <a:ext cx="60325" cy="79375"/>
            </a:xfrm>
            <a:custGeom>
              <a:avLst/>
              <a:gdLst>
                <a:gd name="T0" fmla="*/ 34 w 38"/>
                <a:gd name="T1" fmla="*/ 50 h 50"/>
                <a:gd name="T2" fmla="*/ 0 w 38"/>
                <a:gd name="T3" fmla="*/ 12 h 50"/>
                <a:gd name="T4" fmla="*/ 22 w 38"/>
                <a:gd name="T5" fmla="*/ 16 h 50"/>
                <a:gd name="T6" fmla="*/ 38 w 38"/>
                <a:gd name="T7" fmla="*/ 0 h 50"/>
                <a:gd name="T8" fmla="*/ 34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4" y="50"/>
                  </a:moveTo>
                  <a:lnTo>
                    <a:pt x="0" y="12"/>
                  </a:lnTo>
                  <a:lnTo>
                    <a:pt x="22" y="16"/>
                  </a:lnTo>
                  <a:lnTo>
                    <a:pt x="38" y="0"/>
                  </a:lnTo>
                  <a:lnTo>
                    <a:pt x="34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1" name="Line 120"/>
            <p:cNvSpPr>
              <a:spLocks noChangeShapeType="1"/>
            </p:cNvSpPr>
            <p:nvPr/>
          </p:nvSpPr>
          <p:spPr bwMode="auto">
            <a:xfrm flipH="1">
              <a:off x="3498850" y="2563093"/>
              <a:ext cx="2003425" cy="7747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2" name="Freeform 121"/>
            <p:cNvSpPr>
              <a:spLocks/>
            </p:cNvSpPr>
            <p:nvPr/>
          </p:nvSpPr>
          <p:spPr bwMode="auto">
            <a:xfrm>
              <a:off x="3451225" y="3299693"/>
              <a:ext cx="79375" cy="60325"/>
            </a:xfrm>
            <a:custGeom>
              <a:avLst/>
              <a:gdLst>
                <a:gd name="T0" fmla="*/ 0 w 50"/>
                <a:gd name="T1" fmla="*/ 36 h 38"/>
                <a:gd name="T2" fmla="*/ 36 w 50"/>
                <a:gd name="T3" fmla="*/ 0 h 38"/>
                <a:gd name="T4" fmla="*/ 34 w 50"/>
                <a:gd name="T5" fmla="*/ 24 h 38"/>
                <a:gd name="T6" fmla="*/ 50 w 50"/>
                <a:gd name="T7" fmla="*/ 38 h 38"/>
                <a:gd name="T8" fmla="*/ 0 w 50"/>
                <a:gd name="T9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36"/>
                  </a:moveTo>
                  <a:lnTo>
                    <a:pt x="36" y="0"/>
                  </a:lnTo>
                  <a:lnTo>
                    <a:pt x="34" y="24"/>
                  </a:lnTo>
                  <a:lnTo>
                    <a:pt x="50" y="3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3" name="Freeform 122"/>
            <p:cNvSpPr>
              <a:spLocks/>
            </p:cNvSpPr>
            <p:nvPr/>
          </p:nvSpPr>
          <p:spPr bwMode="auto">
            <a:xfrm>
              <a:off x="3451225" y="3299693"/>
              <a:ext cx="79375" cy="60325"/>
            </a:xfrm>
            <a:custGeom>
              <a:avLst/>
              <a:gdLst>
                <a:gd name="T0" fmla="*/ 0 w 50"/>
                <a:gd name="T1" fmla="*/ 36 h 38"/>
                <a:gd name="T2" fmla="*/ 36 w 50"/>
                <a:gd name="T3" fmla="*/ 0 h 38"/>
                <a:gd name="T4" fmla="*/ 34 w 50"/>
                <a:gd name="T5" fmla="*/ 24 h 38"/>
                <a:gd name="T6" fmla="*/ 50 w 50"/>
                <a:gd name="T7" fmla="*/ 38 h 38"/>
                <a:gd name="T8" fmla="*/ 0 w 50"/>
                <a:gd name="T9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36"/>
                  </a:moveTo>
                  <a:lnTo>
                    <a:pt x="36" y="0"/>
                  </a:lnTo>
                  <a:lnTo>
                    <a:pt x="34" y="24"/>
                  </a:lnTo>
                  <a:lnTo>
                    <a:pt x="50" y="38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4" name="Line 123"/>
            <p:cNvSpPr>
              <a:spLocks noChangeShapeType="1"/>
            </p:cNvSpPr>
            <p:nvPr/>
          </p:nvSpPr>
          <p:spPr bwMode="auto">
            <a:xfrm flipH="1">
              <a:off x="4746625" y="2563093"/>
              <a:ext cx="755650" cy="7524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5" name="Freeform 124"/>
            <p:cNvSpPr>
              <a:spLocks/>
            </p:cNvSpPr>
            <p:nvPr/>
          </p:nvSpPr>
          <p:spPr bwMode="auto">
            <a:xfrm>
              <a:off x="4708525" y="3277468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0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0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6" name="Freeform 125"/>
            <p:cNvSpPr>
              <a:spLocks/>
            </p:cNvSpPr>
            <p:nvPr/>
          </p:nvSpPr>
          <p:spPr bwMode="auto">
            <a:xfrm>
              <a:off x="4708525" y="3277468"/>
              <a:ext cx="76200" cy="76200"/>
            </a:xfrm>
            <a:custGeom>
              <a:avLst/>
              <a:gdLst>
                <a:gd name="T0" fmla="*/ 0 w 48"/>
                <a:gd name="T1" fmla="*/ 48 h 48"/>
                <a:gd name="T2" fmla="*/ 20 w 48"/>
                <a:gd name="T3" fmla="*/ 0 h 48"/>
                <a:gd name="T4" fmla="*/ 26 w 48"/>
                <a:gd name="T5" fmla="*/ 22 h 48"/>
                <a:gd name="T6" fmla="*/ 48 w 48"/>
                <a:gd name="T7" fmla="*/ 2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0" y="0"/>
                  </a:lnTo>
                  <a:lnTo>
                    <a:pt x="26" y="22"/>
                  </a:lnTo>
                  <a:lnTo>
                    <a:pt x="48" y="28"/>
                  </a:lnTo>
                  <a:lnTo>
                    <a:pt x="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7" name="Line 126"/>
            <p:cNvSpPr>
              <a:spLocks noChangeShapeType="1"/>
            </p:cNvSpPr>
            <p:nvPr/>
          </p:nvSpPr>
          <p:spPr bwMode="auto">
            <a:xfrm>
              <a:off x="5502275" y="2563093"/>
              <a:ext cx="454025" cy="7461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8" name="Freeform 127"/>
            <p:cNvSpPr>
              <a:spLocks/>
            </p:cNvSpPr>
            <p:nvPr/>
          </p:nvSpPr>
          <p:spPr bwMode="auto">
            <a:xfrm>
              <a:off x="5918200" y="3274293"/>
              <a:ext cx="66675" cy="82550"/>
            </a:xfrm>
            <a:custGeom>
              <a:avLst/>
              <a:gdLst>
                <a:gd name="T0" fmla="*/ 42 w 42"/>
                <a:gd name="T1" fmla="*/ 52 h 52"/>
                <a:gd name="T2" fmla="*/ 0 w 42"/>
                <a:gd name="T3" fmla="*/ 20 h 52"/>
                <a:gd name="T4" fmla="*/ 24 w 42"/>
                <a:gd name="T5" fmla="*/ 20 h 52"/>
                <a:gd name="T6" fmla="*/ 34 w 42"/>
                <a:gd name="T7" fmla="*/ 0 h 52"/>
                <a:gd name="T8" fmla="*/ 42 w 4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2">
                  <a:moveTo>
                    <a:pt x="42" y="52"/>
                  </a:moveTo>
                  <a:lnTo>
                    <a:pt x="0" y="20"/>
                  </a:lnTo>
                  <a:lnTo>
                    <a:pt x="24" y="20"/>
                  </a:lnTo>
                  <a:lnTo>
                    <a:pt x="34" y="0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39" name="Freeform 128"/>
            <p:cNvSpPr>
              <a:spLocks/>
            </p:cNvSpPr>
            <p:nvPr/>
          </p:nvSpPr>
          <p:spPr bwMode="auto">
            <a:xfrm>
              <a:off x="5918200" y="3274293"/>
              <a:ext cx="66675" cy="82550"/>
            </a:xfrm>
            <a:custGeom>
              <a:avLst/>
              <a:gdLst>
                <a:gd name="T0" fmla="*/ 42 w 42"/>
                <a:gd name="T1" fmla="*/ 52 h 52"/>
                <a:gd name="T2" fmla="*/ 0 w 42"/>
                <a:gd name="T3" fmla="*/ 20 h 52"/>
                <a:gd name="T4" fmla="*/ 24 w 42"/>
                <a:gd name="T5" fmla="*/ 20 h 52"/>
                <a:gd name="T6" fmla="*/ 34 w 42"/>
                <a:gd name="T7" fmla="*/ 0 h 52"/>
                <a:gd name="T8" fmla="*/ 42 w 4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2">
                  <a:moveTo>
                    <a:pt x="42" y="52"/>
                  </a:moveTo>
                  <a:lnTo>
                    <a:pt x="0" y="20"/>
                  </a:lnTo>
                  <a:lnTo>
                    <a:pt x="24" y="20"/>
                  </a:lnTo>
                  <a:lnTo>
                    <a:pt x="34" y="0"/>
                  </a:lnTo>
                  <a:lnTo>
                    <a:pt x="42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0" name="Line 129"/>
            <p:cNvSpPr>
              <a:spLocks noChangeShapeType="1"/>
            </p:cNvSpPr>
            <p:nvPr/>
          </p:nvSpPr>
          <p:spPr bwMode="auto">
            <a:xfrm flipV="1">
              <a:off x="4778375" y="4344268"/>
              <a:ext cx="139700" cy="5556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1" name="Freeform 130"/>
            <p:cNvSpPr>
              <a:spLocks/>
            </p:cNvSpPr>
            <p:nvPr/>
          </p:nvSpPr>
          <p:spPr bwMode="auto">
            <a:xfrm>
              <a:off x="4883150" y="4293468"/>
              <a:ext cx="60325" cy="79375"/>
            </a:xfrm>
            <a:custGeom>
              <a:avLst/>
              <a:gdLst>
                <a:gd name="T0" fmla="*/ 30 w 38"/>
                <a:gd name="T1" fmla="*/ 0 h 50"/>
                <a:gd name="T2" fmla="*/ 38 w 38"/>
                <a:gd name="T3" fmla="*/ 50 h 50"/>
                <a:gd name="T4" fmla="*/ 20 w 38"/>
                <a:gd name="T5" fmla="*/ 34 h 50"/>
                <a:gd name="T6" fmla="*/ 0 w 38"/>
                <a:gd name="T7" fmla="*/ 40 h 50"/>
                <a:gd name="T8" fmla="*/ 30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0" y="0"/>
                  </a:moveTo>
                  <a:lnTo>
                    <a:pt x="38" y="50"/>
                  </a:lnTo>
                  <a:lnTo>
                    <a:pt x="20" y="34"/>
                  </a:lnTo>
                  <a:lnTo>
                    <a:pt x="0" y="4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2" name="Freeform 131"/>
            <p:cNvSpPr>
              <a:spLocks/>
            </p:cNvSpPr>
            <p:nvPr/>
          </p:nvSpPr>
          <p:spPr bwMode="auto">
            <a:xfrm>
              <a:off x="4883150" y="4293468"/>
              <a:ext cx="60325" cy="79375"/>
            </a:xfrm>
            <a:custGeom>
              <a:avLst/>
              <a:gdLst>
                <a:gd name="T0" fmla="*/ 30 w 38"/>
                <a:gd name="T1" fmla="*/ 0 h 50"/>
                <a:gd name="T2" fmla="*/ 38 w 38"/>
                <a:gd name="T3" fmla="*/ 50 h 50"/>
                <a:gd name="T4" fmla="*/ 20 w 38"/>
                <a:gd name="T5" fmla="*/ 34 h 50"/>
                <a:gd name="T6" fmla="*/ 0 w 38"/>
                <a:gd name="T7" fmla="*/ 40 h 50"/>
                <a:gd name="T8" fmla="*/ 30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30" y="0"/>
                  </a:moveTo>
                  <a:lnTo>
                    <a:pt x="38" y="50"/>
                  </a:lnTo>
                  <a:lnTo>
                    <a:pt x="20" y="34"/>
                  </a:lnTo>
                  <a:lnTo>
                    <a:pt x="0" y="40"/>
                  </a:lnTo>
                  <a:lnTo>
                    <a:pt x="3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3" name="Line 132"/>
            <p:cNvSpPr>
              <a:spLocks noChangeShapeType="1"/>
            </p:cNvSpPr>
            <p:nvPr/>
          </p:nvSpPr>
          <p:spPr bwMode="auto">
            <a:xfrm flipV="1">
              <a:off x="5260975" y="3950568"/>
              <a:ext cx="682625" cy="9175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4" name="Freeform 133"/>
            <p:cNvSpPr>
              <a:spLocks/>
            </p:cNvSpPr>
            <p:nvPr/>
          </p:nvSpPr>
          <p:spPr bwMode="auto">
            <a:xfrm>
              <a:off x="5905500" y="3909293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28 h 50"/>
                <a:gd name="T6" fmla="*/ 0 w 44"/>
                <a:gd name="T7" fmla="*/ 26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28"/>
                  </a:lnTo>
                  <a:lnTo>
                    <a:pt x="0" y="2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5" name="Freeform 134"/>
            <p:cNvSpPr>
              <a:spLocks/>
            </p:cNvSpPr>
            <p:nvPr/>
          </p:nvSpPr>
          <p:spPr bwMode="auto">
            <a:xfrm>
              <a:off x="5905500" y="3909293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28 h 50"/>
                <a:gd name="T6" fmla="*/ 0 w 44"/>
                <a:gd name="T7" fmla="*/ 26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28"/>
                  </a:lnTo>
                  <a:lnTo>
                    <a:pt x="0" y="2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6" name="Rectangle 135"/>
            <p:cNvSpPr>
              <a:spLocks noChangeArrowheads="1"/>
            </p:cNvSpPr>
            <p:nvPr/>
          </p:nvSpPr>
          <p:spPr bwMode="auto">
            <a:xfrm>
              <a:off x="2924175" y="2337668"/>
              <a:ext cx="863600" cy="206375"/>
            </a:xfrm>
            <a:prstGeom prst="rect">
              <a:avLst/>
            </a:prstGeom>
            <a:solidFill>
              <a:srgbClr val="E2B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7" name="Rectangle 136"/>
            <p:cNvSpPr>
              <a:spLocks noChangeArrowheads="1"/>
            </p:cNvSpPr>
            <p:nvPr/>
          </p:nvSpPr>
          <p:spPr bwMode="auto">
            <a:xfrm>
              <a:off x="2924175" y="2337668"/>
              <a:ext cx="863600" cy="206375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8" name="Rectangle 137"/>
            <p:cNvSpPr>
              <a:spLocks noChangeArrowheads="1"/>
            </p:cNvSpPr>
            <p:nvPr/>
          </p:nvSpPr>
          <p:spPr bwMode="auto">
            <a:xfrm>
              <a:off x="5000625" y="2220193"/>
              <a:ext cx="1228725" cy="336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49" name="Rectangle 138"/>
            <p:cNvSpPr>
              <a:spLocks noChangeArrowheads="1"/>
            </p:cNvSpPr>
            <p:nvPr/>
          </p:nvSpPr>
          <p:spPr bwMode="auto">
            <a:xfrm>
              <a:off x="5000625" y="2220193"/>
              <a:ext cx="1228725" cy="336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50" name="Rectangle 139"/>
            <p:cNvSpPr>
              <a:spLocks noChangeArrowheads="1"/>
            </p:cNvSpPr>
            <p:nvPr/>
          </p:nvSpPr>
          <p:spPr bwMode="auto">
            <a:xfrm>
              <a:off x="3076575" y="4493493"/>
              <a:ext cx="3371850" cy="44450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51" name="Rectangle 140"/>
            <p:cNvSpPr>
              <a:spLocks noChangeArrowheads="1"/>
            </p:cNvSpPr>
            <p:nvPr/>
          </p:nvSpPr>
          <p:spPr bwMode="auto">
            <a:xfrm>
              <a:off x="3076575" y="4493493"/>
              <a:ext cx="3371850" cy="4445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52" name="Rectangle 141"/>
            <p:cNvSpPr>
              <a:spLocks noChangeArrowheads="1"/>
            </p:cNvSpPr>
            <p:nvPr/>
          </p:nvSpPr>
          <p:spPr bwMode="auto">
            <a:xfrm>
              <a:off x="5438775" y="3413993"/>
              <a:ext cx="952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Recommandations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refusées par le client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67" name="Rectangle 156"/>
            <p:cNvSpPr>
              <a:spLocks noChangeArrowheads="1"/>
            </p:cNvSpPr>
            <p:nvPr/>
          </p:nvSpPr>
          <p:spPr bwMode="auto">
            <a:xfrm>
              <a:off x="2898775" y="3413993"/>
              <a:ext cx="948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Recommandations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acceptées en totalité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le client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585" name="Rectangle 174"/>
            <p:cNvSpPr>
              <a:spLocks noChangeArrowheads="1"/>
            </p:cNvSpPr>
            <p:nvPr/>
          </p:nvSpPr>
          <p:spPr bwMode="auto">
            <a:xfrm>
              <a:off x="4168775" y="3413993"/>
              <a:ext cx="1090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Recommandations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acceptées partiellement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le client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616" name="Rectangle 205"/>
            <p:cNvSpPr>
              <a:spLocks noChangeArrowheads="1"/>
            </p:cNvSpPr>
            <p:nvPr/>
          </p:nvSpPr>
          <p:spPr bwMode="auto">
            <a:xfrm>
              <a:off x="2994025" y="2382118"/>
              <a:ext cx="77425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Bilan satisfaisant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15"/>
            <p:cNvSpPr>
              <a:spLocks noChangeArrowheads="1"/>
            </p:cNvSpPr>
            <p:nvPr/>
          </p:nvSpPr>
          <p:spPr bwMode="auto">
            <a:xfrm>
              <a:off x="3116984" y="4536311"/>
              <a:ext cx="3335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Bilan insatisfaisant, qui traduit probablement un manque de réflexion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la rédaction des recommandations, voire (ce serait alors très grave)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manque d’approfondissement au niveau de l’ensemble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410" name="Rectangle 306"/>
            <p:cNvSpPr>
              <a:spLocks noChangeArrowheads="1"/>
            </p:cNvSpPr>
            <p:nvPr/>
          </p:nvSpPr>
          <p:spPr bwMode="auto">
            <a:xfrm>
              <a:off x="5064125" y="2267818"/>
              <a:ext cx="11124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Recommandations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émises par le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203875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SATISFACTION DU DEMANDEUR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QUAND PEUT-ON DIRE QU’UNE MISSION DE CONSEIL EST RÉUSSIE ?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/>
          <p:nvPr/>
        </p:nvGrpSpPr>
        <p:grpSpPr>
          <a:xfrm>
            <a:off x="2041525" y="2701925"/>
            <a:ext cx="5048114" cy="2025650"/>
            <a:chOff x="2041525" y="2701925"/>
            <a:chExt cx="5048114" cy="2025650"/>
          </a:xfrm>
        </p:grpSpPr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2041525" y="2701925"/>
              <a:ext cx="676275" cy="73025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2041525" y="2701925"/>
              <a:ext cx="676275" cy="7302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>
              <a:off x="3060700" y="3625850"/>
              <a:ext cx="361632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654800" y="359410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654800" y="359410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3194050" y="3251200"/>
              <a:ext cx="587375" cy="7334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Rectangle 13"/>
            <p:cNvSpPr>
              <a:spLocks noChangeArrowheads="1"/>
            </p:cNvSpPr>
            <p:nvPr/>
          </p:nvSpPr>
          <p:spPr bwMode="auto">
            <a:xfrm>
              <a:off x="3194050" y="3251200"/>
              <a:ext cx="587375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3194050" y="3740150"/>
              <a:ext cx="193675" cy="2444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>
              <a:off x="3194050" y="3740150"/>
              <a:ext cx="193675" cy="2444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3829050" y="3251200"/>
              <a:ext cx="590550" cy="7334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>
              <a:off x="3829050" y="3251200"/>
              <a:ext cx="590550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3829050" y="3619500"/>
              <a:ext cx="295275" cy="3651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829050" y="3619500"/>
              <a:ext cx="295275" cy="3651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4467225" y="3251200"/>
              <a:ext cx="587375" cy="733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4467225" y="3251200"/>
              <a:ext cx="587375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2"/>
            <p:cNvSpPr>
              <a:spLocks noChangeArrowheads="1"/>
            </p:cNvSpPr>
            <p:nvPr/>
          </p:nvSpPr>
          <p:spPr bwMode="auto">
            <a:xfrm>
              <a:off x="4467225" y="3495675"/>
              <a:ext cx="390525" cy="4889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3"/>
            <p:cNvSpPr>
              <a:spLocks noChangeArrowheads="1"/>
            </p:cNvSpPr>
            <p:nvPr/>
          </p:nvSpPr>
          <p:spPr bwMode="auto">
            <a:xfrm>
              <a:off x="4467225" y="3495675"/>
              <a:ext cx="390525" cy="4889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5105400" y="3251200"/>
              <a:ext cx="584200" cy="733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auto">
            <a:xfrm>
              <a:off x="5105400" y="3251200"/>
              <a:ext cx="584200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44" name="Rectangle 26"/>
            <p:cNvSpPr>
              <a:spLocks noChangeArrowheads="1"/>
            </p:cNvSpPr>
            <p:nvPr/>
          </p:nvSpPr>
          <p:spPr bwMode="auto">
            <a:xfrm>
              <a:off x="5105400" y="3311525"/>
              <a:ext cx="536575" cy="673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45" name="Rectangle 27"/>
            <p:cNvSpPr>
              <a:spLocks noChangeArrowheads="1"/>
            </p:cNvSpPr>
            <p:nvPr/>
          </p:nvSpPr>
          <p:spPr bwMode="auto">
            <a:xfrm>
              <a:off x="5105400" y="3311525"/>
              <a:ext cx="536575" cy="673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48" name="Rectangle 28"/>
            <p:cNvSpPr>
              <a:spLocks noChangeArrowheads="1"/>
            </p:cNvSpPr>
            <p:nvPr/>
          </p:nvSpPr>
          <p:spPr bwMode="auto">
            <a:xfrm>
              <a:off x="5740400" y="3251200"/>
              <a:ext cx="587375" cy="7334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49" name="Rectangle 29"/>
            <p:cNvSpPr>
              <a:spLocks noChangeArrowheads="1"/>
            </p:cNvSpPr>
            <p:nvPr/>
          </p:nvSpPr>
          <p:spPr bwMode="auto">
            <a:xfrm>
              <a:off x="5740400" y="3251200"/>
              <a:ext cx="587375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0" name="Rectangle 30"/>
            <p:cNvSpPr>
              <a:spLocks noChangeArrowheads="1"/>
            </p:cNvSpPr>
            <p:nvPr/>
          </p:nvSpPr>
          <p:spPr bwMode="auto">
            <a:xfrm>
              <a:off x="2390775" y="3222625"/>
              <a:ext cx="673100" cy="733425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1" name="Rectangle 31"/>
            <p:cNvSpPr>
              <a:spLocks noChangeArrowheads="1"/>
            </p:cNvSpPr>
            <p:nvPr/>
          </p:nvSpPr>
          <p:spPr bwMode="auto">
            <a:xfrm>
              <a:off x="2390775" y="3222625"/>
              <a:ext cx="673100" cy="7334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2" name="Line 32"/>
            <p:cNvSpPr>
              <a:spLocks noChangeShapeType="1"/>
            </p:cNvSpPr>
            <p:nvPr/>
          </p:nvSpPr>
          <p:spPr bwMode="auto">
            <a:xfrm>
              <a:off x="2717800" y="27019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3" name="Line 33"/>
            <p:cNvSpPr>
              <a:spLocks noChangeShapeType="1"/>
            </p:cNvSpPr>
            <p:nvPr/>
          </p:nvSpPr>
          <p:spPr bwMode="auto">
            <a:xfrm>
              <a:off x="2752725" y="27527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4" name="Line 34"/>
            <p:cNvSpPr>
              <a:spLocks noChangeShapeType="1"/>
            </p:cNvSpPr>
            <p:nvPr/>
          </p:nvSpPr>
          <p:spPr bwMode="auto">
            <a:xfrm>
              <a:off x="2787650" y="28067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5" name="Line 35"/>
            <p:cNvSpPr>
              <a:spLocks noChangeShapeType="1"/>
            </p:cNvSpPr>
            <p:nvPr/>
          </p:nvSpPr>
          <p:spPr bwMode="auto">
            <a:xfrm>
              <a:off x="2822575" y="28575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6" name="Line 36"/>
            <p:cNvSpPr>
              <a:spLocks noChangeShapeType="1"/>
            </p:cNvSpPr>
            <p:nvPr/>
          </p:nvSpPr>
          <p:spPr bwMode="auto">
            <a:xfrm>
              <a:off x="2857500" y="29114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7" name="Line 37"/>
            <p:cNvSpPr>
              <a:spLocks noChangeShapeType="1"/>
            </p:cNvSpPr>
            <p:nvPr/>
          </p:nvSpPr>
          <p:spPr bwMode="auto">
            <a:xfrm>
              <a:off x="2892425" y="29654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8" name="Line 38"/>
            <p:cNvSpPr>
              <a:spLocks noChangeShapeType="1"/>
            </p:cNvSpPr>
            <p:nvPr/>
          </p:nvSpPr>
          <p:spPr bwMode="auto">
            <a:xfrm>
              <a:off x="2927350" y="30162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59" name="Line 39"/>
            <p:cNvSpPr>
              <a:spLocks noChangeShapeType="1"/>
            </p:cNvSpPr>
            <p:nvPr/>
          </p:nvSpPr>
          <p:spPr bwMode="auto">
            <a:xfrm>
              <a:off x="2962275" y="30702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0" name="Line 40"/>
            <p:cNvSpPr>
              <a:spLocks noChangeShapeType="1"/>
            </p:cNvSpPr>
            <p:nvPr/>
          </p:nvSpPr>
          <p:spPr bwMode="auto">
            <a:xfrm>
              <a:off x="2997200" y="31242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1" name="Line 41"/>
            <p:cNvSpPr>
              <a:spLocks noChangeShapeType="1"/>
            </p:cNvSpPr>
            <p:nvPr/>
          </p:nvSpPr>
          <p:spPr bwMode="auto">
            <a:xfrm>
              <a:off x="3032125" y="31750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2" name="Line 42"/>
            <p:cNvSpPr>
              <a:spLocks noChangeShapeType="1"/>
            </p:cNvSpPr>
            <p:nvPr/>
          </p:nvSpPr>
          <p:spPr bwMode="auto">
            <a:xfrm>
              <a:off x="2041525" y="27019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3" name="Line 43"/>
            <p:cNvSpPr>
              <a:spLocks noChangeShapeType="1"/>
            </p:cNvSpPr>
            <p:nvPr/>
          </p:nvSpPr>
          <p:spPr bwMode="auto">
            <a:xfrm>
              <a:off x="2076450" y="27527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4" name="Line 44"/>
            <p:cNvSpPr>
              <a:spLocks noChangeShapeType="1"/>
            </p:cNvSpPr>
            <p:nvPr/>
          </p:nvSpPr>
          <p:spPr bwMode="auto">
            <a:xfrm>
              <a:off x="2111375" y="28067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5" name="Line 45"/>
            <p:cNvSpPr>
              <a:spLocks noChangeShapeType="1"/>
            </p:cNvSpPr>
            <p:nvPr/>
          </p:nvSpPr>
          <p:spPr bwMode="auto">
            <a:xfrm>
              <a:off x="2146300" y="28575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6" name="Line 46"/>
            <p:cNvSpPr>
              <a:spLocks noChangeShapeType="1"/>
            </p:cNvSpPr>
            <p:nvPr/>
          </p:nvSpPr>
          <p:spPr bwMode="auto">
            <a:xfrm>
              <a:off x="2181225" y="29114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7" name="Line 47"/>
            <p:cNvSpPr>
              <a:spLocks noChangeShapeType="1"/>
            </p:cNvSpPr>
            <p:nvPr/>
          </p:nvSpPr>
          <p:spPr bwMode="auto">
            <a:xfrm>
              <a:off x="2216150" y="29654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8" name="Line 48"/>
            <p:cNvSpPr>
              <a:spLocks noChangeShapeType="1"/>
            </p:cNvSpPr>
            <p:nvPr/>
          </p:nvSpPr>
          <p:spPr bwMode="auto">
            <a:xfrm>
              <a:off x="2254250" y="30162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69" name="Line 49"/>
            <p:cNvSpPr>
              <a:spLocks noChangeShapeType="1"/>
            </p:cNvSpPr>
            <p:nvPr/>
          </p:nvSpPr>
          <p:spPr bwMode="auto">
            <a:xfrm>
              <a:off x="2289175" y="30702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0" name="Line 50"/>
            <p:cNvSpPr>
              <a:spLocks noChangeShapeType="1"/>
            </p:cNvSpPr>
            <p:nvPr/>
          </p:nvSpPr>
          <p:spPr bwMode="auto">
            <a:xfrm>
              <a:off x="2324100" y="31242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1" name="Line 51"/>
            <p:cNvSpPr>
              <a:spLocks noChangeShapeType="1"/>
            </p:cNvSpPr>
            <p:nvPr/>
          </p:nvSpPr>
          <p:spPr bwMode="auto">
            <a:xfrm>
              <a:off x="2359025" y="31750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2" name="Line 52"/>
            <p:cNvSpPr>
              <a:spLocks noChangeShapeType="1"/>
            </p:cNvSpPr>
            <p:nvPr/>
          </p:nvSpPr>
          <p:spPr bwMode="auto">
            <a:xfrm>
              <a:off x="2041525" y="34321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3" name="Line 53"/>
            <p:cNvSpPr>
              <a:spLocks noChangeShapeType="1"/>
            </p:cNvSpPr>
            <p:nvPr/>
          </p:nvSpPr>
          <p:spPr bwMode="auto">
            <a:xfrm>
              <a:off x="2076450" y="34861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4" name="Line 54"/>
            <p:cNvSpPr>
              <a:spLocks noChangeShapeType="1"/>
            </p:cNvSpPr>
            <p:nvPr/>
          </p:nvSpPr>
          <p:spPr bwMode="auto">
            <a:xfrm>
              <a:off x="2111375" y="35401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5" name="Line 55"/>
            <p:cNvSpPr>
              <a:spLocks noChangeShapeType="1"/>
            </p:cNvSpPr>
            <p:nvPr/>
          </p:nvSpPr>
          <p:spPr bwMode="auto">
            <a:xfrm>
              <a:off x="2146300" y="35909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6" name="Line 56"/>
            <p:cNvSpPr>
              <a:spLocks noChangeShapeType="1"/>
            </p:cNvSpPr>
            <p:nvPr/>
          </p:nvSpPr>
          <p:spPr bwMode="auto">
            <a:xfrm>
              <a:off x="2181225" y="36449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7" name="Line 57"/>
            <p:cNvSpPr>
              <a:spLocks noChangeShapeType="1"/>
            </p:cNvSpPr>
            <p:nvPr/>
          </p:nvSpPr>
          <p:spPr bwMode="auto">
            <a:xfrm>
              <a:off x="2216150" y="369887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8" name="Line 58"/>
            <p:cNvSpPr>
              <a:spLocks noChangeShapeType="1"/>
            </p:cNvSpPr>
            <p:nvPr/>
          </p:nvSpPr>
          <p:spPr bwMode="auto">
            <a:xfrm>
              <a:off x="2254250" y="37496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79" name="Line 59"/>
            <p:cNvSpPr>
              <a:spLocks noChangeShapeType="1"/>
            </p:cNvSpPr>
            <p:nvPr/>
          </p:nvSpPr>
          <p:spPr bwMode="auto">
            <a:xfrm>
              <a:off x="2289175" y="38036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0" name="Line 60"/>
            <p:cNvSpPr>
              <a:spLocks noChangeShapeType="1"/>
            </p:cNvSpPr>
            <p:nvPr/>
          </p:nvSpPr>
          <p:spPr bwMode="auto">
            <a:xfrm>
              <a:off x="2324100" y="38544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1" name="Line 61"/>
            <p:cNvSpPr>
              <a:spLocks noChangeShapeType="1"/>
            </p:cNvSpPr>
            <p:nvPr/>
          </p:nvSpPr>
          <p:spPr bwMode="auto">
            <a:xfrm>
              <a:off x="2359025" y="39084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2" name="Freeform 62"/>
            <p:cNvSpPr>
              <a:spLocks/>
            </p:cNvSpPr>
            <p:nvPr/>
          </p:nvSpPr>
          <p:spPr bwMode="auto">
            <a:xfrm>
              <a:off x="2724150" y="3956050"/>
              <a:ext cx="3305175" cy="98425"/>
            </a:xfrm>
            <a:custGeom>
              <a:avLst/>
              <a:gdLst>
                <a:gd name="T0" fmla="*/ 0 w 2082"/>
                <a:gd name="T1" fmla="*/ 0 h 62"/>
                <a:gd name="T2" fmla="*/ 0 w 2082"/>
                <a:gd name="T3" fmla="*/ 62 h 62"/>
                <a:gd name="T4" fmla="*/ 2082 w 2082"/>
                <a:gd name="T5" fmla="*/ 62 h 62"/>
                <a:gd name="T6" fmla="*/ 2082 w 2082"/>
                <a:gd name="T7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2" h="62">
                  <a:moveTo>
                    <a:pt x="0" y="0"/>
                  </a:moveTo>
                  <a:lnTo>
                    <a:pt x="0" y="62"/>
                  </a:lnTo>
                  <a:lnTo>
                    <a:pt x="2082" y="62"/>
                  </a:lnTo>
                  <a:lnTo>
                    <a:pt x="2082" y="1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3" name="Line 63"/>
            <p:cNvSpPr>
              <a:spLocks noChangeShapeType="1"/>
            </p:cNvSpPr>
            <p:nvPr/>
          </p:nvSpPr>
          <p:spPr bwMode="auto">
            <a:xfrm>
              <a:off x="4657725" y="4057650"/>
              <a:ext cx="0" cy="101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4" name="Freeform 64"/>
            <p:cNvSpPr>
              <a:spLocks/>
            </p:cNvSpPr>
            <p:nvPr/>
          </p:nvSpPr>
          <p:spPr bwMode="auto">
            <a:xfrm>
              <a:off x="4625975" y="413702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5" name="Freeform 65"/>
            <p:cNvSpPr>
              <a:spLocks/>
            </p:cNvSpPr>
            <p:nvPr/>
          </p:nvSpPr>
          <p:spPr bwMode="auto">
            <a:xfrm>
              <a:off x="4625975" y="413702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6" name="Freeform 66"/>
            <p:cNvSpPr>
              <a:spLocks/>
            </p:cNvSpPr>
            <p:nvPr/>
          </p:nvSpPr>
          <p:spPr bwMode="auto">
            <a:xfrm>
              <a:off x="4194175" y="4213225"/>
              <a:ext cx="927100" cy="514350"/>
            </a:xfrm>
            <a:custGeom>
              <a:avLst/>
              <a:gdLst>
                <a:gd name="T0" fmla="*/ 292 w 584"/>
                <a:gd name="T1" fmla="*/ 0 h 324"/>
                <a:gd name="T2" fmla="*/ 0 w 584"/>
                <a:gd name="T3" fmla="*/ 162 h 324"/>
                <a:gd name="T4" fmla="*/ 292 w 584"/>
                <a:gd name="T5" fmla="*/ 324 h 324"/>
                <a:gd name="T6" fmla="*/ 584 w 584"/>
                <a:gd name="T7" fmla="*/ 162 h 324"/>
                <a:gd name="T8" fmla="*/ 292 w 584"/>
                <a:gd name="T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324">
                  <a:moveTo>
                    <a:pt x="292" y="0"/>
                  </a:moveTo>
                  <a:lnTo>
                    <a:pt x="0" y="162"/>
                  </a:lnTo>
                  <a:lnTo>
                    <a:pt x="292" y="324"/>
                  </a:lnTo>
                  <a:lnTo>
                    <a:pt x="584" y="162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7" name="Freeform 67"/>
            <p:cNvSpPr>
              <a:spLocks/>
            </p:cNvSpPr>
            <p:nvPr/>
          </p:nvSpPr>
          <p:spPr bwMode="auto">
            <a:xfrm>
              <a:off x="4194175" y="4213225"/>
              <a:ext cx="927100" cy="514350"/>
            </a:xfrm>
            <a:custGeom>
              <a:avLst/>
              <a:gdLst>
                <a:gd name="T0" fmla="*/ 292 w 584"/>
                <a:gd name="T1" fmla="*/ 0 h 324"/>
                <a:gd name="T2" fmla="*/ 0 w 584"/>
                <a:gd name="T3" fmla="*/ 162 h 324"/>
                <a:gd name="T4" fmla="*/ 292 w 584"/>
                <a:gd name="T5" fmla="*/ 324 h 324"/>
                <a:gd name="T6" fmla="*/ 584 w 584"/>
                <a:gd name="T7" fmla="*/ 162 h 324"/>
                <a:gd name="T8" fmla="*/ 292 w 584"/>
                <a:gd name="T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324">
                  <a:moveTo>
                    <a:pt x="292" y="0"/>
                  </a:moveTo>
                  <a:lnTo>
                    <a:pt x="0" y="162"/>
                  </a:lnTo>
                  <a:lnTo>
                    <a:pt x="292" y="324"/>
                  </a:lnTo>
                  <a:lnTo>
                    <a:pt x="584" y="162"/>
                  </a:lnTo>
                  <a:lnTo>
                    <a:pt x="2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8" name="Freeform 68"/>
            <p:cNvSpPr>
              <a:spLocks/>
            </p:cNvSpPr>
            <p:nvPr/>
          </p:nvSpPr>
          <p:spPr bwMode="auto">
            <a:xfrm>
              <a:off x="4194175" y="4213225"/>
              <a:ext cx="927100" cy="514350"/>
            </a:xfrm>
            <a:custGeom>
              <a:avLst/>
              <a:gdLst>
                <a:gd name="T0" fmla="*/ 292 w 584"/>
                <a:gd name="T1" fmla="*/ 0 h 324"/>
                <a:gd name="T2" fmla="*/ 0 w 584"/>
                <a:gd name="T3" fmla="*/ 162 h 324"/>
                <a:gd name="T4" fmla="*/ 292 w 584"/>
                <a:gd name="T5" fmla="*/ 324 h 324"/>
                <a:gd name="T6" fmla="*/ 584 w 584"/>
                <a:gd name="T7" fmla="*/ 162 h 324"/>
                <a:gd name="T8" fmla="*/ 292 w 584"/>
                <a:gd name="T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324">
                  <a:moveTo>
                    <a:pt x="292" y="0"/>
                  </a:moveTo>
                  <a:lnTo>
                    <a:pt x="0" y="162"/>
                  </a:lnTo>
                  <a:lnTo>
                    <a:pt x="292" y="324"/>
                  </a:lnTo>
                  <a:lnTo>
                    <a:pt x="584" y="162"/>
                  </a:lnTo>
                  <a:lnTo>
                    <a:pt x="29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89" name="Line 69"/>
            <p:cNvSpPr>
              <a:spLocks noChangeShapeType="1"/>
            </p:cNvSpPr>
            <p:nvPr/>
          </p:nvSpPr>
          <p:spPr bwMode="auto">
            <a:xfrm flipH="1">
              <a:off x="3756025" y="4470400"/>
              <a:ext cx="43815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0" name="Freeform 70"/>
            <p:cNvSpPr>
              <a:spLocks/>
            </p:cNvSpPr>
            <p:nvPr/>
          </p:nvSpPr>
          <p:spPr bwMode="auto">
            <a:xfrm>
              <a:off x="3702050" y="44386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1" name="Freeform 71"/>
            <p:cNvSpPr>
              <a:spLocks/>
            </p:cNvSpPr>
            <p:nvPr/>
          </p:nvSpPr>
          <p:spPr bwMode="auto">
            <a:xfrm>
              <a:off x="3702050" y="44386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2" name="Line 72"/>
            <p:cNvSpPr>
              <a:spLocks noChangeShapeType="1"/>
            </p:cNvSpPr>
            <p:nvPr/>
          </p:nvSpPr>
          <p:spPr bwMode="auto">
            <a:xfrm>
              <a:off x="5121275" y="4470400"/>
              <a:ext cx="44132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3" name="Freeform 73"/>
            <p:cNvSpPr>
              <a:spLocks/>
            </p:cNvSpPr>
            <p:nvPr/>
          </p:nvSpPr>
          <p:spPr bwMode="auto">
            <a:xfrm>
              <a:off x="5540375" y="443865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4" name="Freeform 74"/>
            <p:cNvSpPr>
              <a:spLocks/>
            </p:cNvSpPr>
            <p:nvPr/>
          </p:nvSpPr>
          <p:spPr bwMode="auto">
            <a:xfrm>
              <a:off x="5540375" y="4438650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0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5" name="Rectangle 75"/>
            <p:cNvSpPr>
              <a:spLocks noChangeArrowheads="1"/>
            </p:cNvSpPr>
            <p:nvPr/>
          </p:nvSpPr>
          <p:spPr bwMode="auto">
            <a:xfrm>
              <a:off x="6775450" y="3562350"/>
              <a:ext cx="31418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Temps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398" name="Rectangle 78"/>
            <p:cNvSpPr>
              <a:spLocks noChangeArrowheads="1"/>
            </p:cNvSpPr>
            <p:nvPr/>
          </p:nvSpPr>
          <p:spPr bwMode="auto">
            <a:xfrm>
              <a:off x="2203450" y="2749550"/>
              <a:ext cx="3157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00" name="Rectangle 80"/>
            <p:cNvSpPr>
              <a:spLocks noChangeArrowheads="1"/>
            </p:cNvSpPr>
            <p:nvPr/>
          </p:nvSpPr>
          <p:spPr bwMode="auto">
            <a:xfrm>
              <a:off x="2463800" y="3352800"/>
              <a:ext cx="5161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06" name="Rectangle 86"/>
            <p:cNvSpPr>
              <a:spLocks noChangeArrowheads="1"/>
            </p:cNvSpPr>
            <p:nvPr/>
          </p:nvSpPr>
          <p:spPr bwMode="auto">
            <a:xfrm>
              <a:off x="4435475" y="4387850"/>
              <a:ext cx="42639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Identité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09" name="Rectangle 89"/>
            <p:cNvSpPr>
              <a:spLocks noChangeArrowheads="1"/>
            </p:cNvSpPr>
            <p:nvPr/>
          </p:nvSpPr>
          <p:spPr bwMode="auto">
            <a:xfrm>
              <a:off x="3997325" y="4337050"/>
              <a:ext cx="1603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12" name="Rectangle 92"/>
            <p:cNvSpPr>
              <a:spLocks noChangeArrowheads="1"/>
            </p:cNvSpPr>
            <p:nvPr/>
          </p:nvSpPr>
          <p:spPr bwMode="auto">
            <a:xfrm>
              <a:off x="5143500" y="4337050"/>
              <a:ext cx="1891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14" name="Rectangle 94"/>
            <p:cNvSpPr>
              <a:spLocks noChangeArrowheads="1"/>
            </p:cNvSpPr>
            <p:nvPr/>
          </p:nvSpPr>
          <p:spPr bwMode="auto">
            <a:xfrm>
              <a:off x="3746500" y="3057525"/>
              <a:ext cx="155491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conduite par le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29" name="Rectangle 109"/>
            <p:cNvSpPr>
              <a:spLocks noChangeArrowheads="1"/>
            </p:cNvSpPr>
            <p:nvPr/>
          </p:nvSpPr>
          <p:spPr bwMode="auto">
            <a:xfrm>
              <a:off x="2973536" y="4397375"/>
              <a:ext cx="70852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réussie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435" name="Rectangle 115"/>
            <p:cNvSpPr>
              <a:spLocks noChangeArrowheads="1"/>
            </p:cNvSpPr>
            <p:nvPr/>
          </p:nvSpPr>
          <p:spPr bwMode="auto">
            <a:xfrm>
              <a:off x="5635625" y="4403725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Échec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194081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COMPARER DES MISSIONS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L’ÉVALUATION DE LA MISSION PAR LE CLIENT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/>
          <p:nvPr/>
        </p:nvGrpSpPr>
        <p:grpSpPr>
          <a:xfrm>
            <a:off x="1995488" y="2784475"/>
            <a:ext cx="4946821" cy="1853486"/>
            <a:chOff x="1995488" y="2784475"/>
            <a:chExt cx="4946821" cy="1853486"/>
          </a:xfrm>
        </p:grpSpPr>
        <p:grpSp>
          <p:nvGrpSpPr>
            <p:cNvPr id="5" name="Group 206"/>
            <p:cNvGrpSpPr>
              <a:grpSpLocks/>
            </p:cNvGrpSpPr>
            <p:nvPr/>
          </p:nvGrpSpPr>
          <p:grpSpPr bwMode="auto">
            <a:xfrm>
              <a:off x="2205038" y="2813050"/>
              <a:ext cx="2035175" cy="1666875"/>
              <a:chOff x="1389" y="1772"/>
              <a:chExt cx="1282" cy="1050"/>
            </a:xfrm>
          </p:grpSpPr>
          <p:sp>
            <p:nvSpPr>
              <p:cNvPr id="60687" name="Freeform 6"/>
              <p:cNvSpPr>
                <a:spLocks/>
              </p:cNvSpPr>
              <p:nvPr/>
            </p:nvSpPr>
            <p:spPr bwMode="auto">
              <a:xfrm>
                <a:off x="1389" y="2804"/>
                <a:ext cx="1280" cy="16"/>
              </a:xfrm>
              <a:custGeom>
                <a:avLst/>
                <a:gdLst>
                  <a:gd name="T0" fmla="*/ 0 w 1280"/>
                  <a:gd name="T1" fmla="*/ 16 h 16"/>
                  <a:gd name="T2" fmla="*/ 20 w 1280"/>
                  <a:gd name="T3" fmla="*/ 0 h 16"/>
                  <a:gd name="T4" fmla="*/ 1280 w 1280"/>
                  <a:gd name="T5" fmla="*/ 0 h 16"/>
                  <a:gd name="T6" fmla="*/ 1260 w 1280"/>
                  <a:gd name="T7" fmla="*/ 16 h 16"/>
                  <a:gd name="T8" fmla="*/ 0 w 1280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16">
                    <a:moveTo>
                      <a:pt x="0" y="16"/>
                    </a:moveTo>
                    <a:lnTo>
                      <a:pt x="20" y="0"/>
                    </a:lnTo>
                    <a:lnTo>
                      <a:pt x="1280" y="0"/>
                    </a:lnTo>
                    <a:lnTo>
                      <a:pt x="126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8" name="Freeform 7"/>
              <p:cNvSpPr>
                <a:spLocks/>
              </p:cNvSpPr>
              <p:nvPr/>
            </p:nvSpPr>
            <p:spPr bwMode="auto">
              <a:xfrm>
                <a:off x="1389" y="2804"/>
                <a:ext cx="1280" cy="16"/>
              </a:xfrm>
              <a:custGeom>
                <a:avLst/>
                <a:gdLst>
                  <a:gd name="T0" fmla="*/ 0 w 1280"/>
                  <a:gd name="T1" fmla="*/ 16 h 16"/>
                  <a:gd name="T2" fmla="*/ 20 w 1280"/>
                  <a:gd name="T3" fmla="*/ 0 h 16"/>
                  <a:gd name="T4" fmla="*/ 1280 w 1280"/>
                  <a:gd name="T5" fmla="*/ 0 h 16"/>
                  <a:gd name="T6" fmla="*/ 1260 w 1280"/>
                  <a:gd name="T7" fmla="*/ 16 h 16"/>
                  <a:gd name="T8" fmla="*/ 0 w 1280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16">
                    <a:moveTo>
                      <a:pt x="0" y="16"/>
                    </a:moveTo>
                    <a:lnTo>
                      <a:pt x="20" y="0"/>
                    </a:lnTo>
                    <a:lnTo>
                      <a:pt x="1280" y="0"/>
                    </a:lnTo>
                    <a:lnTo>
                      <a:pt x="126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9" name="Freeform 8"/>
              <p:cNvSpPr>
                <a:spLocks/>
              </p:cNvSpPr>
              <p:nvPr/>
            </p:nvSpPr>
            <p:spPr bwMode="auto">
              <a:xfrm>
                <a:off x="1389" y="1772"/>
                <a:ext cx="20" cy="1048"/>
              </a:xfrm>
              <a:custGeom>
                <a:avLst/>
                <a:gdLst>
                  <a:gd name="T0" fmla="*/ 0 w 20"/>
                  <a:gd name="T1" fmla="*/ 1048 h 1048"/>
                  <a:gd name="T2" fmla="*/ 0 w 20"/>
                  <a:gd name="T3" fmla="*/ 16 h 1048"/>
                  <a:gd name="T4" fmla="*/ 20 w 20"/>
                  <a:gd name="T5" fmla="*/ 0 h 1048"/>
                  <a:gd name="T6" fmla="*/ 20 w 20"/>
                  <a:gd name="T7" fmla="*/ 1032 h 1048"/>
                  <a:gd name="T8" fmla="*/ 0 w 20"/>
                  <a:gd name="T9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48">
                    <a:moveTo>
                      <a:pt x="0" y="1048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1032"/>
                    </a:lnTo>
                    <a:lnTo>
                      <a:pt x="0" y="10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0" name="Freeform 9"/>
              <p:cNvSpPr>
                <a:spLocks/>
              </p:cNvSpPr>
              <p:nvPr/>
            </p:nvSpPr>
            <p:spPr bwMode="auto">
              <a:xfrm>
                <a:off x="1389" y="1772"/>
                <a:ext cx="20" cy="1048"/>
              </a:xfrm>
              <a:custGeom>
                <a:avLst/>
                <a:gdLst>
                  <a:gd name="T0" fmla="*/ 0 w 20"/>
                  <a:gd name="T1" fmla="*/ 1048 h 1048"/>
                  <a:gd name="T2" fmla="*/ 0 w 20"/>
                  <a:gd name="T3" fmla="*/ 16 h 1048"/>
                  <a:gd name="T4" fmla="*/ 20 w 20"/>
                  <a:gd name="T5" fmla="*/ 0 h 1048"/>
                  <a:gd name="T6" fmla="*/ 20 w 20"/>
                  <a:gd name="T7" fmla="*/ 1032 h 1048"/>
                  <a:gd name="T8" fmla="*/ 0 w 20"/>
                  <a:gd name="T9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48">
                    <a:moveTo>
                      <a:pt x="0" y="1048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1032"/>
                    </a:lnTo>
                    <a:lnTo>
                      <a:pt x="0" y="10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1" name="Rectangle 10"/>
              <p:cNvSpPr>
                <a:spLocks noChangeArrowheads="1"/>
              </p:cNvSpPr>
              <p:nvPr/>
            </p:nvSpPr>
            <p:spPr bwMode="auto">
              <a:xfrm>
                <a:off x="1409" y="1772"/>
                <a:ext cx="1260" cy="10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2" name="Freeform 11"/>
              <p:cNvSpPr>
                <a:spLocks/>
              </p:cNvSpPr>
              <p:nvPr/>
            </p:nvSpPr>
            <p:spPr bwMode="auto">
              <a:xfrm>
                <a:off x="1389" y="2804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0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3" name="Line 12"/>
              <p:cNvSpPr>
                <a:spLocks noChangeShapeType="1"/>
              </p:cNvSpPr>
              <p:nvPr/>
            </p:nvSpPr>
            <p:spPr bwMode="auto">
              <a:xfrm flipV="1">
                <a:off x="1389" y="2804"/>
                <a:ext cx="20" cy="1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4" name="Freeform 13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5" name="Freeform 14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6" name="Freeform 15"/>
              <p:cNvSpPr>
                <a:spLocks/>
              </p:cNvSpPr>
              <p:nvPr/>
            </p:nvSpPr>
            <p:spPr bwMode="auto">
              <a:xfrm>
                <a:off x="1409" y="2804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7" name="Freeform 16"/>
              <p:cNvSpPr>
                <a:spLocks/>
              </p:cNvSpPr>
              <p:nvPr/>
            </p:nvSpPr>
            <p:spPr bwMode="auto">
              <a:xfrm>
                <a:off x="1409" y="2804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8" name="Line 17"/>
              <p:cNvSpPr>
                <a:spLocks noChangeShapeType="1"/>
              </p:cNvSpPr>
              <p:nvPr/>
            </p:nvSpPr>
            <p:spPr bwMode="auto">
              <a:xfrm>
                <a:off x="1409" y="2804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99" name="Freeform 18"/>
              <p:cNvSpPr>
                <a:spLocks/>
              </p:cNvSpPr>
              <p:nvPr/>
            </p:nvSpPr>
            <p:spPr bwMode="auto">
              <a:xfrm>
                <a:off x="1389" y="2632"/>
                <a:ext cx="20" cy="14"/>
              </a:xfrm>
              <a:custGeom>
                <a:avLst/>
                <a:gdLst>
                  <a:gd name="T0" fmla="*/ 0 w 20"/>
                  <a:gd name="T1" fmla="*/ 14 h 14"/>
                  <a:gd name="T2" fmla="*/ 20 w 20"/>
                  <a:gd name="T3" fmla="*/ 0 h 14"/>
                  <a:gd name="T4" fmla="*/ 0 w 2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0" y="14"/>
                    </a:moveTo>
                    <a:lnTo>
                      <a:pt x="2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0" name="Line 19"/>
              <p:cNvSpPr>
                <a:spLocks noChangeShapeType="1"/>
              </p:cNvSpPr>
              <p:nvPr/>
            </p:nvSpPr>
            <p:spPr bwMode="auto">
              <a:xfrm flipV="1">
                <a:off x="1389" y="2632"/>
                <a:ext cx="20" cy="1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1" name="Freeform 20"/>
              <p:cNvSpPr>
                <a:spLocks/>
              </p:cNvSpPr>
              <p:nvPr/>
            </p:nvSpPr>
            <p:spPr bwMode="auto">
              <a:xfrm>
                <a:off x="1389" y="263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4 h 16"/>
                  <a:gd name="T12" fmla="*/ 20 w 2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2" name="Freeform 21"/>
              <p:cNvSpPr>
                <a:spLocks/>
              </p:cNvSpPr>
              <p:nvPr/>
            </p:nvSpPr>
            <p:spPr bwMode="auto">
              <a:xfrm>
                <a:off x="1389" y="263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3" name="Freeform 22"/>
              <p:cNvSpPr>
                <a:spLocks/>
              </p:cNvSpPr>
              <p:nvPr/>
            </p:nvSpPr>
            <p:spPr bwMode="auto">
              <a:xfrm>
                <a:off x="1409" y="2632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4" name="Freeform 23"/>
              <p:cNvSpPr>
                <a:spLocks/>
              </p:cNvSpPr>
              <p:nvPr/>
            </p:nvSpPr>
            <p:spPr bwMode="auto">
              <a:xfrm>
                <a:off x="1409" y="2632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5" name="Line 24"/>
              <p:cNvSpPr>
                <a:spLocks noChangeShapeType="1"/>
              </p:cNvSpPr>
              <p:nvPr/>
            </p:nvSpPr>
            <p:spPr bwMode="auto">
              <a:xfrm>
                <a:off x="1409" y="2632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6" name="Freeform 25"/>
              <p:cNvSpPr>
                <a:spLocks/>
              </p:cNvSpPr>
              <p:nvPr/>
            </p:nvSpPr>
            <p:spPr bwMode="auto">
              <a:xfrm>
                <a:off x="1389" y="2458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0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7" name="Line 26"/>
              <p:cNvSpPr>
                <a:spLocks noChangeShapeType="1"/>
              </p:cNvSpPr>
              <p:nvPr/>
            </p:nvSpPr>
            <p:spPr bwMode="auto">
              <a:xfrm flipV="1">
                <a:off x="1389" y="2458"/>
                <a:ext cx="20" cy="1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8" name="Freeform 27"/>
              <p:cNvSpPr>
                <a:spLocks/>
              </p:cNvSpPr>
              <p:nvPr/>
            </p:nvSpPr>
            <p:spPr bwMode="auto">
              <a:xfrm>
                <a:off x="1389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09" name="Freeform 28"/>
              <p:cNvSpPr>
                <a:spLocks/>
              </p:cNvSpPr>
              <p:nvPr/>
            </p:nvSpPr>
            <p:spPr bwMode="auto">
              <a:xfrm>
                <a:off x="1389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0" name="Freeform 29"/>
              <p:cNvSpPr>
                <a:spLocks/>
              </p:cNvSpPr>
              <p:nvPr/>
            </p:nvSpPr>
            <p:spPr bwMode="auto">
              <a:xfrm>
                <a:off x="1409" y="2458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1" name="Freeform 30"/>
              <p:cNvSpPr>
                <a:spLocks/>
              </p:cNvSpPr>
              <p:nvPr/>
            </p:nvSpPr>
            <p:spPr bwMode="auto">
              <a:xfrm>
                <a:off x="1409" y="2458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2" name="Line 31"/>
              <p:cNvSpPr>
                <a:spLocks noChangeShapeType="1"/>
              </p:cNvSpPr>
              <p:nvPr/>
            </p:nvSpPr>
            <p:spPr bwMode="auto">
              <a:xfrm>
                <a:off x="1409" y="2458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3" name="Freeform 32"/>
              <p:cNvSpPr>
                <a:spLocks/>
              </p:cNvSpPr>
              <p:nvPr/>
            </p:nvSpPr>
            <p:spPr bwMode="auto">
              <a:xfrm>
                <a:off x="1389" y="2286"/>
                <a:ext cx="20" cy="20"/>
              </a:xfrm>
              <a:custGeom>
                <a:avLst/>
                <a:gdLst>
                  <a:gd name="T0" fmla="*/ 0 w 20"/>
                  <a:gd name="T1" fmla="*/ 20 h 20"/>
                  <a:gd name="T2" fmla="*/ 20 w 20"/>
                  <a:gd name="T3" fmla="*/ 0 h 20"/>
                  <a:gd name="T4" fmla="*/ 0 w 20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2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4" name="Line 33"/>
              <p:cNvSpPr>
                <a:spLocks noChangeShapeType="1"/>
              </p:cNvSpPr>
              <p:nvPr/>
            </p:nvSpPr>
            <p:spPr bwMode="auto">
              <a:xfrm flipV="1">
                <a:off x="1389" y="2286"/>
                <a:ext cx="20" cy="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5" name="Freeform 34"/>
              <p:cNvSpPr>
                <a:spLocks/>
              </p:cNvSpPr>
              <p:nvPr/>
            </p:nvSpPr>
            <p:spPr bwMode="auto">
              <a:xfrm>
                <a:off x="1389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  <a:gd name="T12" fmla="*/ 20 w 2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6" name="Freeform 35"/>
              <p:cNvSpPr>
                <a:spLocks/>
              </p:cNvSpPr>
              <p:nvPr/>
            </p:nvSpPr>
            <p:spPr bwMode="auto">
              <a:xfrm>
                <a:off x="1389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7" name="Freeform 36"/>
              <p:cNvSpPr>
                <a:spLocks/>
              </p:cNvSpPr>
              <p:nvPr/>
            </p:nvSpPr>
            <p:spPr bwMode="auto">
              <a:xfrm>
                <a:off x="1409" y="2286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8" name="Freeform 37"/>
              <p:cNvSpPr>
                <a:spLocks/>
              </p:cNvSpPr>
              <p:nvPr/>
            </p:nvSpPr>
            <p:spPr bwMode="auto">
              <a:xfrm>
                <a:off x="1409" y="2286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19" name="Line 38"/>
              <p:cNvSpPr>
                <a:spLocks noChangeShapeType="1"/>
              </p:cNvSpPr>
              <p:nvPr/>
            </p:nvSpPr>
            <p:spPr bwMode="auto">
              <a:xfrm>
                <a:off x="1409" y="2286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0" name="Freeform 39"/>
              <p:cNvSpPr>
                <a:spLocks/>
              </p:cNvSpPr>
              <p:nvPr/>
            </p:nvSpPr>
            <p:spPr bwMode="auto">
              <a:xfrm>
                <a:off x="1389" y="2118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0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1" name="Line 40"/>
              <p:cNvSpPr>
                <a:spLocks noChangeShapeType="1"/>
              </p:cNvSpPr>
              <p:nvPr/>
            </p:nvSpPr>
            <p:spPr bwMode="auto">
              <a:xfrm flipV="1">
                <a:off x="1389" y="2118"/>
                <a:ext cx="20" cy="1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2" name="Freeform 41"/>
              <p:cNvSpPr>
                <a:spLocks/>
              </p:cNvSpPr>
              <p:nvPr/>
            </p:nvSpPr>
            <p:spPr bwMode="auto">
              <a:xfrm>
                <a:off x="1389" y="2118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  <a:gd name="T12" fmla="*/ 20 w 2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3" name="Freeform 42"/>
              <p:cNvSpPr>
                <a:spLocks/>
              </p:cNvSpPr>
              <p:nvPr/>
            </p:nvSpPr>
            <p:spPr bwMode="auto">
              <a:xfrm>
                <a:off x="1389" y="2118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4" name="Freeform 43"/>
              <p:cNvSpPr>
                <a:spLocks/>
              </p:cNvSpPr>
              <p:nvPr/>
            </p:nvSpPr>
            <p:spPr bwMode="auto">
              <a:xfrm>
                <a:off x="1409" y="2118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5" name="Freeform 44"/>
              <p:cNvSpPr>
                <a:spLocks/>
              </p:cNvSpPr>
              <p:nvPr/>
            </p:nvSpPr>
            <p:spPr bwMode="auto">
              <a:xfrm>
                <a:off x="1409" y="2118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6" name="Line 45"/>
              <p:cNvSpPr>
                <a:spLocks noChangeShapeType="1"/>
              </p:cNvSpPr>
              <p:nvPr/>
            </p:nvSpPr>
            <p:spPr bwMode="auto">
              <a:xfrm>
                <a:off x="1409" y="2118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7" name="Freeform 46"/>
              <p:cNvSpPr>
                <a:spLocks/>
              </p:cNvSpPr>
              <p:nvPr/>
            </p:nvSpPr>
            <p:spPr bwMode="auto">
              <a:xfrm>
                <a:off x="1389" y="1944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0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8" name="Line 47"/>
              <p:cNvSpPr>
                <a:spLocks noChangeShapeType="1"/>
              </p:cNvSpPr>
              <p:nvPr/>
            </p:nvSpPr>
            <p:spPr bwMode="auto">
              <a:xfrm flipV="1">
                <a:off x="1389" y="1944"/>
                <a:ext cx="20" cy="1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29" name="Freeform 48"/>
              <p:cNvSpPr>
                <a:spLocks/>
              </p:cNvSpPr>
              <p:nvPr/>
            </p:nvSpPr>
            <p:spPr bwMode="auto">
              <a:xfrm>
                <a:off x="1389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0" name="Freeform 49"/>
              <p:cNvSpPr>
                <a:spLocks/>
              </p:cNvSpPr>
              <p:nvPr/>
            </p:nvSpPr>
            <p:spPr bwMode="auto">
              <a:xfrm>
                <a:off x="1389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1" name="Freeform 50"/>
              <p:cNvSpPr>
                <a:spLocks/>
              </p:cNvSpPr>
              <p:nvPr/>
            </p:nvSpPr>
            <p:spPr bwMode="auto">
              <a:xfrm>
                <a:off x="1409" y="1944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2" name="Freeform 51"/>
              <p:cNvSpPr>
                <a:spLocks/>
              </p:cNvSpPr>
              <p:nvPr/>
            </p:nvSpPr>
            <p:spPr bwMode="auto">
              <a:xfrm>
                <a:off x="1409" y="1944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3" name="Line 52"/>
              <p:cNvSpPr>
                <a:spLocks noChangeShapeType="1"/>
              </p:cNvSpPr>
              <p:nvPr/>
            </p:nvSpPr>
            <p:spPr bwMode="auto">
              <a:xfrm>
                <a:off x="1409" y="1946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4" name="Freeform 53"/>
              <p:cNvSpPr>
                <a:spLocks/>
              </p:cNvSpPr>
              <p:nvPr/>
            </p:nvSpPr>
            <p:spPr bwMode="auto">
              <a:xfrm>
                <a:off x="1389" y="1772"/>
                <a:ext cx="20" cy="16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0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5" name="Line 54"/>
              <p:cNvSpPr>
                <a:spLocks noChangeShapeType="1"/>
              </p:cNvSpPr>
              <p:nvPr/>
            </p:nvSpPr>
            <p:spPr bwMode="auto">
              <a:xfrm flipV="1">
                <a:off x="1389" y="1772"/>
                <a:ext cx="20" cy="1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6" name="Freeform 55"/>
              <p:cNvSpPr>
                <a:spLocks/>
              </p:cNvSpPr>
              <p:nvPr/>
            </p:nvSpPr>
            <p:spPr bwMode="auto">
              <a:xfrm>
                <a:off x="1389" y="177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  <a:gd name="T12" fmla="*/ 20 w 2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7" name="Freeform 56"/>
              <p:cNvSpPr>
                <a:spLocks/>
              </p:cNvSpPr>
              <p:nvPr/>
            </p:nvSpPr>
            <p:spPr bwMode="auto">
              <a:xfrm>
                <a:off x="1389" y="177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8" name="Freeform 57"/>
              <p:cNvSpPr>
                <a:spLocks/>
              </p:cNvSpPr>
              <p:nvPr/>
            </p:nvSpPr>
            <p:spPr bwMode="auto">
              <a:xfrm>
                <a:off x="1409" y="1772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39" name="Freeform 58"/>
              <p:cNvSpPr>
                <a:spLocks/>
              </p:cNvSpPr>
              <p:nvPr/>
            </p:nvSpPr>
            <p:spPr bwMode="auto">
              <a:xfrm>
                <a:off x="1409" y="1772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0" name="Line 59"/>
              <p:cNvSpPr>
                <a:spLocks noChangeShapeType="1"/>
              </p:cNvSpPr>
              <p:nvPr/>
            </p:nvSpPr>
            <p:spPr bwMode="auto">
              <a:xfrm>
                <a:off x="1409" y="1772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1" name="Freeform 60"/>
              <p:cNvSpPr>
                <a:spLocks/>
              </p:cNvSpPr>
              <p:nvPr/>
            </p:nvSpPr>
            <p:spPr bwMode="auto">
              <a:xfrm>
                <a:off x="264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2" name="Freeform 61"/>
              <p:cNvSpPr>
                <a:spLocks/>
              </p:cNvSpPr>
              <p:nvPr/>
            </p:nvSpPr>
            <p:spPr bwMode="auto">
              <a:xfrm>
                <a:off x="264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3" name="Line 62"/>
              <p:cNvSpPr>
                <a:spLocks noChangeShapeType="1"/>
              </p:cNvSpPr>
              <p:nvPr/>
            </p:nvSpPr>
            <p:spPr bwMode="auto">
              <a:xfrm>
                <a:off x="1389" y="2820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4" name="Freeform 63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5" name="Freeform 64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6" name="Line 65"/>
              <p:cNvSpPr>
                <a:spLocks noChangeShapeType="1"/>
              </p:cNvSpPr>
              <p:nvPr/>
            </p:nvSpPr>
            <p:spPr bwMode="auto">
              <a:xfrm>
                <a:off x="1409" y="2804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7" name="Line 66"/>
              <p:cNvSpPr>
                <a:spLocks noChangeShapeType="1"/>
              </p:cNvSpPr>
              <p:nvPr/>
            </p:nvSpPr>
            <p:spPr bwMode="auto">
              <a:xfrm>
                <a:off x="2671" y="2804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8" name="Line 67"/>
              <p:cNvSpPr>
                <a:spLocks noChangeShapeType="1"/>
              </p:cNvSpPr>
              <p:nvPr/>
            </p:nvSpPr>
            <p:spPr bwMode="auto">
              <a:xfrm>
                <a:off x="1389" y="1788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49" name="Freeform 68"/>
              <p:cNvSpPr>
                <a:spLocks/>
              </p:cNvSpPr>
              <p:nvPr/>
            </p:nvSpPr>
            <p:spPr bwMode="auto">
              <a:xfrm>
                <a:off x="1389" y="177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  <a:gd name="T12" fmla="*/ 20 w 2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0" name="Freeform 69"/>
              <p:cNvSpPr>
                <a:spLocks/>
              </p:cNvSpPr>
              <p:nvPr/>
            </p:nvSpPr>
            <p:spPr bwMode="auto">
              <a:xfrm>
                <a:off x="1389" y="1772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1" name="Line 70"/>
              <p:cNvSpPr>
                <a:spLocks noChangeShapeType="1"/>
              </p:cNvSpPr>
              <p:nvPr/>
            </p:nvSpPr>
            <p:spPr bwMode="auto">
              <a:xfrm>
                <a:off x="1409" y="1772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2" name="Freeform 71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3" name="Freeform 72"/>
              <p:cNvSpPr>
                <a:spLocks/>
              </p:cNvSpPr>
              <p:nvPr/>
            </p:nvSpPr>
            <p:spPr bwMode="auto">
              <a:xfrm>
                <a:off x="1389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4" name="Line 73"/>
              <p:cNvSpPr>
                <a:spLocks noChangeShapeType="1"/>
              </p:cNvSpPr>
              <p:nvPr/>
            </p:nvSpPr>
            <p:spPr bwMode="auto">
              <a:xfrm>
                <a:off x="138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5" name="Line 74"/>
              <p:cNvSpPr>
                <a:spLocks noChangeShapeType="1"/>
              </p:cNvSpPr>
              <p:nvPr/>
            </p:nvSpPr>
            <p:spPr bwMode="auto">
              <a:xfrm>
                <a:off x="1409" y="1772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6" name="Line 75"/>
              <p:cNvSpPr>
                <a:spLocks noChangeShapeType="1"/>
              </p:cNvSpPr>
              <p:nvPr/>
            </p:nvSpPr>
            <p:spPr bwMode="auto">
              <a:xfrm>
                <a:off x="1409" y="1772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7" name="Line 76"/>
              <p:cNvSpPr>
                <a:spLocks noChangeShapeType="1"/>
              </p:cNvSpPr>
              <p:nvPr/>
            </p:nvSpPr>
            <p:spPr bwMode="auto">
              <a:xfrm>
                <a:off x="2671" y="1772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8" name="Line 77"/>
              <p:cNvSpPr>
                <a:spLocks noChangeShapeType="1"/>
              </p:cNvSpPr>
              <p:nvPr/>
            </p:nvSpPr>
            <p:spPr bwMode="auto">
              <a:xfrm>
                <a:off x="1409" y="2804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59" name="Line 78"/>
              <p:cNvSpPr>
                <a:spLocks noChangeShapeType="1"/>
              </p:cNvSpPr>
              <p:nvPr/>
            </p:nvSpPr>
            <p:spPr bwMode="auto">
              <a:xfrm>
                <a:off x="1411" y="2804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DAA0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0" name="Freeform 79"/>
              <p:cNvSpPr>
                <a:spLocks/>
              </p:cNvSpPr>
              <p:nvPr/>
            </p:nvSpPr>
            <p:spPr bwMode="auto">
              <a:xfrm>
                <a:off x="1509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  <a:close/>
                  </a:path>
                </a:pathLst>
              </a:custGeom>
              <a:solidFill>
                <a:srgbClr val="AC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1" name="Freeform 80"/>
              <p:cNvSpPr>
                <a:spLocks/>
              </p:cNvSpPr>
              <p:nvPr/>
            </p:nvSpPr>
            <p:spPr bwMode="auto">
              <a:xfrm>
                <a:off x="1509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2" name="Line 81"/>
              <p:cNvSpPr>
                <a:spLocks noChangeShapeType="1"/>
              </p:cNvSpPr>
              <p:nvPr/>
            </p:nvSpPr>
            <p:spPr bwMode="auto">
              <a:xfrm>
                <a:off x="1509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3" name="Freeform 82"/>
              <p:cNvSpPr>
                <a:spLocks/>
              </p:cNvSpPr>
              <p:nvPr/>
            </p:nvSpPr>
            <p:spPr bwMode="auto">
              <a:xfrm>
                <a:off x="1509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4" name="Freeform 83"/>
              <p:cNvSpPr>
                <a:spLocks/>
              </p:cNvSpPr>
              <p:nvPr/>
            </p:nvSpPr>
            <p:spPr bwMode="auto">
              <a:xfrm>
                <a:off x="1509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5" name="Line 84"/>
              <p:cNvSpPr>
                <a:spLocks noChangeShapeType="1"/>
              </p:cNvSpPr>
              <p:nvPr/>
            </p:nvSpPr>
            <p:spPr bwMode="auto">
              <a:xfrm>
                <a:off x="1537" y="2118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6" name="Freeform 85"/>
              <p:cNvSpPr>
                <a:spLocks/>
              </p:cNvSpPr>
              <p:nvPr/>
            </p:nvSpPr>
            <p:spPr bwMode="auto">
              <a:xfrm>
                <a:off x="1509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7" name="Freeform 86"/>
              <p:cNvSpPr>
                <a:spLocks/>
              </p:cNvSpPr>
              <p:nvPr/>
            </p:nvSpPr>
            <p:spPr bwMode="auto">
              <a:xfrm>
                <a:off x="1509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8" name="Line 87"/>
              <p:cNvSpPr>
                <a:spLocks noChangeShapeType="1"/>
              </p:cNvSpPr>
              <p:nvPr/>
            </p:nvSpPr>
            <p:spPr bwMode="auto">
              <a:xfrm>
                <a:off x="150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69" name="Rectangle 88"/>
              <p:cNvSpPr>
                <a:spLocks noChangeArrowheads="1"/>
              </p:cNvSpPr>
              <p:nvPr/>
            </p:nvSpPr>
            <p:spPr bwMode="auto">
              <a:xfrm>
                <a:off x="1441" y="2134"/>
                <a:ext cx="68" cy="686"/>
              </a:xfrm>
              <a:prstGeom prst="rect">
                <a:avLst/>
              </a:pr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0" name="Line 89"/>
              <p:cNvSpPr>
                <a:spLocks noChangeShapeType="1"/>
              </p:cNvSpPr>
              <p:nvPr/>
            </p:nvSpPr>
            <p:spPr bwMode="auto">
              <a:xfrm>
                <a:off x="1441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1" name="Line 90"/>
              <p:cNvSpPr>
                <a:spLocks noChangeShapeType="1"/>
              </p:cNvSpPr>
              <p:nvPr/>
            </p:nvSpPr>
            <p:spPr bwMode="auto">
              <a:xfrm>
                <a:off x="1441" y="2134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2" name="Line 91"/>
              <p:cNvSpPr>
                <a:spLocks noChangeShapeType="1"/>
              </p:cNvSpPr>
              <p:nvPr/>
            </p:nvSpPr>
            <p:spPr bwMode="auto">
              <a:xfrm>
                <a:off x="1509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3" name="Line 92"/>
              <p:cNvSpPr>
                <a:spLocks noChangeShapeType="1"/>
              </p:cNvSpPr>
              <p:nvPr/>
            </p:nvSpPr>
            <p:spPr bwMode="auto">
              <a:xfrm>
                <a:off x="1441" y="282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4" name="Line 93"/>
              <p:cNvSpPr>
                <a:spLocks noChangeShapeType="1"/>
              </p:cNvSpPr>
              <p:nvPr/>
            </p:nvSpPr>
            <p:spPr bwMode="auto">
              <a:xfrm>
                <a:off x="144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5" name="Freeform 94"/>
              <p:cNvSpPr>
                <a:spLocks/>
              </p:cNvSpPr>
              <p:nvPr/>
            </p:nvSpPr>
            <p:spPr bwMode="auto">
              <a:xfrm>
                <a:off x="1441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0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0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6" name="Freeform 95"/>
              <p:cNvSpPr>
                <a:spLocks/>
              </p:cNvSpPr>
              <p:nvPr/>
            </p:nvSpPr>
            <p:spPr bwMode="auto">
              <a:xfrm>
                <a:off x="1441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0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0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7" name="Freeform 96"/>
              <p:cNvSpPr>
                <a:spLocks/>
              </p:cNvSpPr>
              <p:nvPr/>
            </p:nvSpPr>
            <p:spPr bwMode="auto">
              <a:xfrm>
                <a:off x="1509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8" name="Freeform 97"/>
              <p:cNvSpPr>
                <a:spLocks/>
              </p:cNvSpPr>
              <p:nvPr/>
            </p:nvSpPr>
            <p:spPr bwMode="auto">
              <a:xfrm>
                <a:off x="1509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79" name="Line 98"/>
              <p:cNvSpPr>
                <a:spLocks noChangeShapeType="1"/>
              </p:cNvSpPr>
              <p:nvPr/>
            </p:nvSpPr>
            <p:spPr bwMode="auto">
              <a:xfrm>
                <a:off x="1461" y="2118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0" name="Freeform 99"/>
              <p:cNvSpPr>
                <a:spLocks/>
              </p:cNvSpPr>
              <p:nvPr/>
            </p:nvSpPr>
            <p:spPr bwMode="auto">
              <a:xfrm>
                <a:off x="1441" y="2118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2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  <a:gd name="T12" fmla="*/ 20 w 2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1" name="Freeform 100"/>
              <p:cNvSpPr>
                <a:spLocks/>
              </p:cNvSpPr>
              <p:nvPr/>
            </p:nvSpPr>
            <p:spPr bwMode="auto">
              <a:xfrm>
                <a:off x="1441" y="2118"/>
                <a:ext cx="22" cy="16"/>
              </a:xfrm>
              <a:custGeom>
                <a:avLst/>
                <a:gdLst>
                  <a:gd name="T0" fmla="*/ 20 w 22"/>
                  <a:gd name="T1" fmla="*/ 0 h 16"/>
                  <a:gd name="T2" fmla="*/ 22 w 22"/>
                  <a:gd name="T3" fmla="*/ 0 h 16"/>
                  <a:gd name="T4" fmla="*/ 22 w 22"/>
                  <a:gd name="T5" fmla="*/ 0 h 16"/>
                  <a:gd name="T6" fmla="*/ 2 w 22"/>
                  <a:gd name="T7" fmla="*/ 16 h 16"/>
                  <a:gd name="T8" fmla="*/ 0 w 22"/>
                  <a:gd name="T9" fmla="*/ 16 h 16"/>
                  <a:gd name="T10" fmla="*/ 0 w 22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2" name="Line 101"/>
              <p:cNvSpPr>
                <a:spLocks noChangeShapeType="1"/>
              </p:cNvSpPr>
              <p:nvPr/>
            </p:nvSpPr>
            <p:spPr bwMode="auto">
              <a:xfrm>
                <a:off x="1441" y="2134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3" name="Line 102"/>
              <p:cNvSpPr>
                <a:spLocks noChangeShapeType="1"/>
              </p:cNvSpPr>
              <p:nvPr/>
            </p:nvSpPr>
            <p:spPr bwMode="auto">
              <a:xfrm>
                <a:off x="1509" y="2134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4" name="Freeform 103"/>
              <p:cNvSpPr>
                <a:spLocks/>
              </p:cNvSpPr>
              <p:nvPr/>
            </p:nvSpPr>
            <p:spPr bwMode="auto">
              <a:xfrm>
                <a:off x="1577" y="1772"/>
                <a:ext cx="26" cy="1048"/>
              </a:xfrm>
              <a:custGeom>
                <a:avLst/>
                <a:gdLst>
                  <a:gd name="T0" fmla="*/ 0 w 26"/>
                  <a:gd name="T1" fmla="*/ 1048 h 1048"/>
                  <a:gd name="T2" fmla="*/ 0 w 26"/>
                  <a:gd name="T3" fmla="*/ 16 h 1048"/>
                  <a:gd name="T4" fmla="*/ 26 w 26"/>
                  <a:gd name="T5" fmla="*/ 0 h 1048"/>
                  <a:gd name="T6" fmla="*/ 26 w 26"/>
                  <a:gd name="T7" fmla="*/ 1032 h 1048"/>
                  <a:gd name="T8" fmla="*/ 0 w 26"/>
                  <a:gd name="T9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48">
                    <a:moveTo>
                      <a:pt x="0" y="1048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1032"/>
                    </a:lnTo>
                    <a:lnTo>
                      <a:pt x="0" y="1048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5" name="Freeform 104"/>
              <p:cNvSpPr>
                <a:spLocks/>
              </p:cNvSpPr>
              <p:nvPr/>
            </p:nvSpPr>
            <p:spPr bwMode="auto">
              <a:xfrm>
                <a:off x="1577" y="1772"/>
                <a:ext cx="26" cy="1048"/>
              </a:xfrm>
              <a:custGeom>
                <a:avLst/>
                <a:gdLst>
                  <a:gd name="T0" fmla="*/ 0 w 26"/>
                  <a:gd name="T1" fmla="*/ 1048 h 1048"/>
                  <a:gd name="T2" fmla="*/ 0 w 26"/>
                  <a:gd name="T3" fmla="*/ 16 h 1048"/>
                  <a:gd name="T4" fmla="*/ 26 w 26"/>
                  <a:gd name="T5" fmla="*/ 0 h 1048"/>
                  <a:gd name="T6" fmla="*/ 26 w 26"/>
                  <a:gd name="T7" fmla="*/ 1032 h 1048"/>
                  <a:gd name="T8" fmla="*/ 0 w 26"/>
                  <a:gd name="T9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48">
                    <a:moveTo>
                      <a:pt x="0" y="1048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1032"/>
                    </a:lnTo>
                    <a:lnTo>
                      <a:pt x="0" y="10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6" name="Line 105"/>
              <p:cNvSpPr>
                <a:spLocks noChangeShapeType="1"/>
              </p:cNvSpPr>
              <p:nvPr/>
            </p:nvSpPr>
            <p:spPr bwMode="auto">
              <a:xfrm>
                <a:off x="1579" y="1788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7" name="Freeform 106"/>
              <p:cNvSpPr>
                <a:spLocks/>
              </p:cNvSpPr>
              <p:nvPr/>
            </p:nvSpPr>
            <p:spPr bwMode="auto">
              <a:xfrm>
                <a:off x="1577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8" name="Freeform 107"/>
              <p:cNvSpPr>
                <a:spLocks/>
              </p:cNvSpPr>
              <p:nvPr/>
            </p:nvSpPr>
            <p:spPr bwMode="auto">
              <a:xfrm>
                <a:off x="1577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89" name="Line 108"/>
              <p:cNvSpPr>
                <a:spLocks noChangeShapeType="1"/>
              </p:cNvSpPr>
              <p:nvPr/>
            </p:nvSpPr>
            <p:spPr bwMode="auto">
              <a:xfrm>
                <a:off x="1605" y="1772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0" name="Freeform 109"/>
              <p:cNvSpPr>
                <a:spLocks/>
              </p:cNvSpPr>
              <p:nvPr/>
            </p:nvSpPr>
            <p:spPr bwMode="auto">
              <a:xfrm>
                <a:off x="1577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1" name="Freeform 110"/>
              <p:cNvSpPr>
                <a:spLocks/>
              </p:cNvSpPr>
              <p:nvPr/>
            </p:nvSpPr>
            <p:spPr bwMode="auto">
              <a:xfrm>
                <a:off x="1577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2" name="Line 111"/>
              <p:cNvSpPr>
                <a:spLocks noChangeShapeType="1"/>
              </p:cNvSpPr>
              <p:nvPr/>
            </p:nvSpPr>
            <p:spPr bwMode="auto">
              <a:xfrm>
                <a:off x="157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3" name="Rectangle 112"/>
              <p:cNvSpPr>
                <a:spLocks noChangeArrowheads="1"/>
              </p:cNvSpPr>
              <p:nvPr/>
            </p:nvSpPr>
            <p:spPr bwMode="auto">
              <a:xfrm>
                <a:off x="1509" y="1788"/>
                <a:ext cx="68" cy="10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4" name="Line 113"/>
              <p:cNvSpPr>
                <a:spLocks noChangeShapeType="1"/>
              </p:cNvSpPr>
              <p:nvPr/>
            </p:nvSpPr>
            <p:spPr bwMode="auto">
              <a:xfrm>
                <a:off x="1509" y="1788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5" name="Line 114"/>
              <p:cNvSpPr>
                <a:spLocks noChangeShapeType="1"/>
              </p:cNvSpPr>
              <p:nvPr/>
            </p:nvSpPr>
            <p:spPr bwMode="auto">
              <a:xfrm>
                <a:off x="1509" y="1788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6" name="Line 115"/>
              <p:cNvSpPr>
                <a:spLocks noChangeShapeType="1"/>
              </p:cNvSpPr>
              <p:nvPr/>
            </p:nvSpPr>
            <p:spPr bwMode="auto">
              <a:xfrm>
                <a:off x="1579" y="1788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7" name="Line 116"/>
              <p:cNvSpPr>
                <a:spLocks noChangeShapeType="1"/>
              </p:cNvSpPr>
              <p:nvPr/>
            </p:nvSpPr>
            <p:spPr bwMode="auto">
              <a:xfrm>
                <a:off x="1509" y="282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8" name="Line 117"/>
              <p:cNvSpPr>
                <a:spLocks noChangeShapeType="1"/>
              </p:cNvSpPr>
              <p:nvPr/>
            </p:nvSpPr>
            <p:spPr bwMode="auto">
              <a:xfrm>
                <a:off x="150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799" name="Freeform 118"/>
              <p:cNvSpPr>
                <a:spLocks/>
              </p:cNvSpPr>
              <p:nvPr/>
            </p:nvSpPr>
            <p:spPr bwMode="auto">
              <a:xfrm>
                <a:off x="1509" y="1772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0" name="Freeform 119"/>
              <p:cNvSpPr>
                <a:spLocks/>
              </p:cNvSpPr>
              <p:nvPr/>
            </p:nvSpPr>
            <p:spPr bwMode="auto">
              <a:xfrm>
                <a:off x="1509" y="1772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1" name="Freeform 120"/>
              <p:cNvSpPr>
                <a:spLocks/>
              </p:cNvSpPr>
              <p:nvPr/>
            </p:nvSpPr>
            <p:spPr bwMode="auto">
              <a:xfrm>
                <a:off x="1577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2" name="Freeform 121"/>
              <p:cNvSpPr>
                <a:spLocks/>
              </p:cNvSpPr>
              <p:nvPr/>
            </p:nvSpPr>
            <p:spPr bwMode="auto">
              <a:xfrm>
                <a:off x="1577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3" name="Line 122"/>
              <p:cNvSpPr>
                <a:spLocks noChangeShapeType="1"/>
              </p:cNvSpPr>
              <p:nvPr/>
            </p:nvSpPr>
            <p:spPr bwMode="auto">
              <a:xfrm>
                <a:off x="1535" y="1772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4" name="Freeform 123"/>
              <p:cNvSpPr>
                <a:spLocks/>
              </p:cNvSpPr>
              <p:nvPr/>
            </p:nvSpPr>
            <p:spPr bwMode="auto">
              <a:xfrm>
                <a:off x="1509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5" name="Freeform 124"/>
              <p:cNvSpPr>
                <a:spLocks/>
              </p:cNvSpPr>
              <p:nvPr/>
            </p:nvSpPr>
            <p:spPr bwMode="auto">
              <a:xfrm>
                <a:off x="1509" y="1772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6" name="Line 125"/>
              <p:cNvSpPr>
                <a:spLocks noChangeShapeType="1"/>
              </p:cNvSpPr>
              <p:nvPr/>
            </p:nvSpPr>
            <p:spPr bwMode="auto">
              <a:xfrm>
                <a:off x="1509" y="1788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7" name="Line 126"/>
              <p:cNvSpPr>
                <a:spLocks noChangeShapeType="1"/>
              </p:cNvSpPr>
              <p:nvPr/>
            </p:nvSpPr>
            <p:spPr bwMode="auto">
              <a:xfrm>
                <a:off x="1579" y="1788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8" name="Freeform 127"/>
              <p:cNvSpPr>
                <a:spLocks/>
              </p:cNvSpPr>
              <p:nvPr/>
            </p:nvSpPr>
            <p:spPr bwMode="auto">
              <a:xfrm>
                <a:off x="1651" y="2458"/>
                <a:ext cx="20" cy="362"/>
              </a:xfrm>
              <a:custGeom>
                <a:avLst/>
                <a:gdLst>
                  <a:gd name="T0" fmla="*/ 0 w 20"/>
                  <a:gd name="T1" fmla="*/ 362 h 362"/>
                  <a:gd name="T2" fmla="*/ 0 w 20"/>
                  <a:gd name="T3" fmla="*/ 16 h 362"/>
                  <a:gd name="T4" fmla="*/ 20 w 20"/>
                  <a:gd name="T5" fmla="*/ 0 h 362"/>
                  <a:gd name="T6" fmla="*/ 20 w 20"/>
                  <a:gd name="T7" fmla="*/ 346 h 362"/>
                  <a:gd name="T8" fmla="*/ 0 w 20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2">
                    <a:moveTo>
                      <a:pt x="0" y="362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346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09" name="Freeform 128"/>
              <p:cNvSpPr>
                <a:spLocks/>
              </p:cNvSpPr>
              <p:nvPr/>
            </p:nvSpPr>
            <p:spPr bwMode="auto">
              <a:xfrm>
                <a:off x="1651" y="2458"/>
                <a:ext cx="20" cy="362"/>
              </a:xfrm>
              <a:custGeom>
                <a:avLst/>
                <a:gdLst>
                  <a:gd name="T0" fmla="*/ 0 w 20"/>
                  <a:gd name="T1" fmla="*/ 362 h 362"/>
                  <a:gd name="T2" fmla="*/ 0 w 20"/>
                  <a:gd name="T3" fmla="*/ 16 h 362"/>
                  <a:gd name="T4" fmla="*/ 20 w 20"/>
                  <a:gd name="T5" fmla="*/ 0 h 362"/>
                  <a:gd name="T6" fmla="*/ 20 w 20"/>
                  <a:gd name="T7" fmla="*/ 346 h 362"/>
                  <a:gd name="T8" fmla="*/ 0 w 20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2">
                    <a:moveTo>
                      <a:pt x="0" y="362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346"/>
                    </a:lnTo>
                    <a:lnTo>
                      <a:pt x="0" y="3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0" name="Line 129"/>
              <p:cNvSpPr>
                <a:spLocks noChangeShapeType="1"/>
              </p:cNvSpPr>
              <p:nvPr/>
            </p:nvSpPr>
            <p:spPr bwMode="auto">
              <a:xfrm>
                <a:off x="1651" y="2474"/>
                <a:ext cx="0" cy="34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1" name="Freeform 130"/>
              <p:cNvSpPr>
                <a:spLocks/>
              </p:cNvSpPr>
              <p:nvPr/>
            </p:nvSpPr>
            <p:spPr bwMode="auto">
              <a:xfrm>
                <a:off x="1651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2" name="Freeform 131"/>
              <p:cNvSpPr>
                <a:spLocks/>
              </p:cNvSpPr>
              <p:nvPr/>
            </p:nvSpPr>
            <p:spPr bwMode="auto">
              <a:xfrm>
                <a:off x="1651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3" name="Line 132"/>
              <p:cNvSpPr>
                <a:spLocks noChangeShapeType="1"/>
              </p:cNvSpPr>
              <p:nvPr/>
            </p:nvSpPr>
            <p:spPr bwMode="auto">
              <a:xfrm>
                <a:off x="1673" y="2458"/>
                <a:ext cx="0" cy="34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4" name="Freeform 133"/>
              <p:cNvSpPr>
                <a:spLocks/>
              </p:cNvSpPr>
              <p:nvPr/>
            </p:nvSpPr>
            <p:spPr bwMode="auto">
              <a:xfrm>
                <a:off x="1651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5" name="Freeform 134"/>
              <p:cNvSpPr>
                <a:spLocks/>
              </p:cNvSpPr>
              <p:nvPr/>
            </p:nvSpPr>
            <p:spPr bwMode="auto">
              <a:xfrm>
                <a:off x="1651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6" name="Line 135"/>
              <p:cNvSpPr>
                <a:spLocks noChangeShapeType="1"/>
              </p:cNvSpPr>
              <p:nvPr/>
            </p:nvSpPr>
            <p:spPr bwMode="auto">
              <a:xfrm>
                <a:off x="165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7" name="Rectangle 136"/>
              <p:cNvSpPr>
                <a:spLocks noChangeArrowheads="1"/>
              </p:cNvSpPr>
              <p:nvPr/>
            </p:nvSpPr>
            <p:spPr bwMode="auto">
              <a:xfrm>
                <a:off x="1577" y="2474"/>
                <a:ext cx="74" cy="346"/>
              </a:xfrm>
              <a:prstGeom prst="rect">
                <a:avLst/>
              </a:pr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8" name="Line 137"/>
              <p:cNvSpPr>
                <a:spLocks noChangeShapeType="1"/>
              </p:cNvSpPr>
              <p:nvPr/>
            </p:nvSpPr>
            <p:spPr bwMode="auto">
              <a:xfrm>
                <a:off x="1579" y="2474"/>
                <a:ext cx="0" cy="34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19" name="Line 138"/>
              <p:cNvSpPr>
                <a:spLocks noChangeShapeType="1"/>
              </p:cNvSpPr>
              <p:nvPr/>
            </p:nvSpPr>
            <p:spPr bwMode="auto">
              <a:xfrm>
                <a:off x="1577" y="2474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0" name="Line 139"/>
              <p:cNvSpPr>
                <a:spLocks noChangeShapeType="1"/>
              </p:cNvSpPr>
              <p:nvPr/>
            </p:nvSpPr>
            <p:spPr bwMode="auto">
              <a:xfrm>
                <a:off x="1651" y="2474"/>
                <a:ext cx="0" cy="34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1" name="Line 140"/>
              <p:cNvSpPr>
                <a:spLocks noChangeShapeType="1"/>
              </p:cNvSpPr>
              <p:nvPr/>
            </p:nvSpPr>
            <p:spPr bwMode="auto">
              <a:xfrm>
                <a:off x="1577" y="2820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2" name="Line 141"/>
              <p:cNvSpPr>
                <a:spLocks noChangeShapeType="1"/>
              </p:cNvSpPr>
              <p:nvPr/>
            </p:nvSpPr>
            <p:spPr bwMode="auto">
              <a:xfrm>
                <a:off x="157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3" name="Freeform 142"/>
              <p:cNvSpPr>
                <a:spLocks/>
              </p:cNvSpPr>
              <p:nvPr/>
            </p:nvSpPr>
            <p:spPr bwMode="auto">
              <a:xfrm>
                <a:off x="1577" y="2458"/>
                <a:ext cx="94" cy="16"/>
              </a:xfrm>
              <a:custGeom>
                <a:avLst/>
                <a:gdLst>
                  <a:gd name="T0" fmla="*/ 74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74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74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  <a:close/>
                  </a:path>
                </a:pathLst>
              </a:custGeom>
              <a:solidFill>
                <a:srgbClr val="DDA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4" name="Freeform 143"/>
              <p:cNvSpPr>
                <a:spLocks/>
              </p:cNvSpPr>
              <p:nvPr/>
            </p:nvSpPr>
            <p:spPr bwMode="auto">
              <a:xfrm>
                <a:off x="1577" y="2458"/>
                <a:ext cx="94" cy="16"/>
              </a:xfrm>
              <a:custGeom>
                <a:avLst/>
                <a:gdLst>
                  <a:gd name="T0" fmla="*/ 74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74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74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5" name="Freeform 144"/>
              <p:cNvSpPr>
                <a:spLocks/>
              </p:cNvSpPr>
              <p:nvPr/>
            </p:nvSpPr>
            <p:spPr bwMode="auto">
              <a:xfrm>
                <a:off x="1651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6" name="Freeform 145"/>
              <p:cNvSpPr>
                <a:spLocks/>
              </p:cNvSpPr>
              <p:nvPr/>
            </p:nvSpPr>
            <p:spPr bwMode="auto">
              <a:xfrm>
                <a:off x="1651" y="2458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7" name="Line 146"/>
              <p:cNvSpPr>
                <a:spLocks noChangeShapeType="1"/>
              </p:cNvSpPr>
              <p:nvPr/>
            </p:nvSpPr>
            <p:spPr bwMode="auto">
              <a:xfrm>
                <a:off x="1603" y="2458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8" name="Freeform 147"/>
              <p:cNvSpPr>
                <a:spLocks/>
              </p:cNvSpPr>
              <p:nvPr/>
            </p:nvSpPr>
            <p:spPr bwMode="auto">
              <a:xfrm>
                <a:off x="1577" y="2458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29" name="Freeform 148"/>
              <p:cNvSpPr>
                <a:spLocks/>
              </p:cNvSpPr>
              <p:nvPr/>
            </p:nvSpPr>
            <p:spPr bwMode="auto">
              <a:xfrm>
                <a:off x="1577" y="2458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0" name="Line 149"/>
              <p:cNvSpPr>
                <a:spLocks noChangeShapeType="1"/>
              </p:cNvSpPr>
              <p:nvPr/>
            </p:nvSpPr>
            <p:spPr bwMode="auto">
              <a:xfrm>
                <a:off x="1577" y="2474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1" name="Line 150"/>
              <p:cNvSpPr>
                <a:spLocks noChangeShapeType="1"/>
              </p:cNvSpPr>
              <p:nvPr/>
            </p:nvSpPr>
            <p:spPr bwMode="auto">
              <a:xfrm>
                <a:off x="1651" y="2474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2" name="Freeform 151"/>
              <p:cNvSpPr>
                <a:spLocks/>
              </p:cNvSpPr>
              <p:nvPr/>
            </p:nvSpPr>
            <p:spPr bwMode="auto">
              <a:xfrm>
                <a:off x="1825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AC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3" name="Freeform 152"/>
              <p:cNvSpPr>
                <a:spLocks/>
              </p:cNvSpPr>
              <p:nvPr/>
            </p:nvSpPr>
            <p:spPr bwMode="auto">
              <a:xfrm>
                <a:off x="1825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4" name="Line 153"/>
              <p:cNvSpPr>
                <a:spLocks noChangeShapeType="1"/>
              </p:cNvSpPr>
              <p:nvPr/>
            </p:nvSpPr>
            <p:spPr bwMode="auto">
              <a:xfrm>
                <a:off x="1825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5" name="Freeform 154"/>
              <p:cNvSpPr>
                <a:spLocks/>
              </p:cNvSpPr>
              <p:nvPr/>
            </p:nvSpPr>
            <p:spPr bwMode="auto">
              <a:xfrm>
                <a:off x="1825" y="194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  <a:gd name="T12" fmla="*/ 26 w 2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6" name="Freeform 155"/>
              <p:cNvSpPr>
                <a:spLocks/>
              </p:cNvSpPr>
              <p:nvPr/>
            </p:nvSpPr>
            <p:spPr bwMode="auto">
              <a:xfrm>
                <a:off x="1825" y="194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7" name="Line 156"/>
              <p:cNvSpPr>
                <a:spLocks noChangeShapeType="1"/>
              </p:cNvSpPr>
              <p:nvPr/>
            </p:nvSpPr>
            <p:spPr bwMode="auto">
              <a:xfrm>
                <a:off x="1851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8" name="Freeform 157"/>
              <p:cNvSpPr>
                <a:spLocks/>
              </p:cNvSpPr>
              <p:nvPr/>
            </p:nvSpPr>
            <p:spPr bwMode="auto">
              <a:xfrm>
                <a:off x="1825" y="280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  <a:gd name="T12" fmla="*/ 26 w 2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39" name="Freeform 158"/>
              <p:cNvSpPr>
                <a:spLocks/>
              </p:cNvSpPr>
              <p:nvPr/>
            </p:nvSpPr>
            <p:spPr bwMode="auto">
              <a:xfrm>
                <a:off x="1825" y="280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0" name="Line 159"/>
              <p:cNvSpPr>
                <a:spLocks noChangeShapeType="1"/>
              </p:cNvSpPr>
              <p:nvPr/>
            </p:nvSpPr>
            <p:spPr bwMode="auto">
              <a:xfrm>
                <a:off x="1825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1" name="Rectangle 160"/>
              <p:cNvSpPr>
                <a:spLocks noChangeArrowheads="1"/>
              </p:cNvSpPr>
              <p:nvPr/>
            </p:nvSpPr>
            <p:spPr bwMode="auto">
              <a:xfrm>
                <a:off x="1755" y="1960"/>
                <a:ext cx="70" cy="860"/>
              </a:xfrm>
              <a:prstGeom prst="rect">
                <a:avLst/>
              </a:pr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2" name="Line 161"/>
              <p:cNvSpPr>
                <a:spLocks noChangeShapeType="1"/>
              </p:cNvSpPr>
              <p:nvPr/>
            </p:nvSpPr>
            <p:spPr bwMode="auto">
              <a:xfrm>
                <a:off x="1757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3" name="Line 162"/>
              <p:cNvSpPr>
                <a:spLocks noChangeShapeType="1"/>
              </p:cNvSpPr>
              <p:nvPr/>
            </p:nvSpPr>
            <p:spPr bwMode="auto">
              <a:xfrm>
                <a:off x="1757" y="196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4" name="Line 163"/>
              <p:cNvSpPr>
                <a:spLocks noChangeShapeType="1"/>
              </p:cNvSpPr>
              <p:nvPr/>
            </p:nvSpPr>
            <p:spPr bwMode="auto">
              <a:xfrm>
                <a:off x="1825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5" name="Line 164"/>
              <p:cNvSpPr>
                <a:spLocks noChangeShapeType="1"/>
              </p:cNvSpPr>
              <p:nvPr/>
            </p:nvSpPr>
            <p:spPr bwMode="auto">
              <a:xfrm>
                <a:off x="1757" y="282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6" name="Line 165"/>
              <p:cNvSpPr>
                <a:spLocks noChangeShapeType="1"/>
              </p:cNvSpPr>
              <p:nvPr/>
            </p:nvSpPr>
            <p:spPr bwMode="auto">
              <a:xfrm>
                <a:off x="1757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7" name="Freeform 166"/>
              <p:cNvSpPr>
                <a:spLocks/>
              </p:cNvSpPr>
              <p:nvPr/>
            </p:nvSpPr>
            <p:spPr bwMode="auto">
              <a:xfrm>
                <a:off x="1755" y="1944"/>
                <a:ext cx="96" cy="16"/>
              </a:xfrm>
              <a:custGeom>
                <a:avLst/>
                <a:gdLst>
                  <a:gd name="T0" fmla="*/ 70 w 96"/>
                  <a:gd name="T1" fmla="*/ 16 h 16"/>
                  <a:gd name="T2" fmla="*/ 96 w 96"/>
                  <a:gd name="T3" fmla="*/ 0 h 16"/>
                  <a:gd name="T4" fmla="*/ 22 w 96"/>
                  <a:gd name="T5" fmla="*/ 0 h 16"/>
                  <a:gd name="T6" fmla="*/ 0 w 96"/>
                  <a:gd name="T7" fmla="*/ 16 h 16"/>
                  <a:gd name="T8" fmla="*/ 70 w 9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70" y="16"/>
                    </a:moveTo>
                    <a:lnTo>
                      <a:pt x="96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70" y="1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8" name="Freeform 167"/>
              <p:cNvSpPr>
                <a:spLocks/>
              </p:cNvSpPr>
              <p:nvPr/>
            </p:nvSpPr>
            <p:spPr bwMode="auto">
              <a:xfrm>
                <a:off x="1755" y="1944"/>
                <a:ext cx="96" cy="16"/>
              </a:xfrm>
              <a:custGeom>
                <a:avLst/>
                <a:gdLst>
                  <a:gd name="T0" fmla="*/ 70 w 96"/>
                  <a:gd name="T1" fmla="*/ 16 h 16"/>
                  <a:gd name="T2" fmla="*/ 96 w 96"/>
                  <a:gd name="T3" fmla="*/ 0 h 16"/>
                  <a:gd name="T4" fmla="*/ 22 w 96"/>
                  <a:gd name="T5" fmla="*/ 0 h 16"/>
                  <a:gd name="T6" fmla="*/ 0 w 96"/>
                  <a:gd name="T7" fmla="*/ 16 h 16"/>
                  <a:gd name="T8" fmla="*/ 70 w 9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70" y="16"/>
                    </a:moveTo>
                    <a:lnTo>
                      <a:pt x="96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7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49" name="Freeform 168"/>
              <p:cNvSpPr>
                <a:spLocks/>
              </p:cNvSpPr>
              <p:nvPr/>
            </p:nvSpPr>
            <p:spPr bwMode="auto">
              <a:xfrm>
                <a:off x="1825" y="194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  <a:gd name="T12" fmla="*/ 26 w 2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0" name="Freeform 169"/>
              <p:cNvSpPr>
                <a:spLocks/>
              </p:cNvSpPr>
              <p:nvPr/>
            </p:nvSpPr>
            <p:spPr bwMode="auto">
              <a:xfrm>
                <a:off x="1825" y="1944"/>
                <a:ext cx="26" cy="18"/>
              </a:xfrm>
              <a:custGeom>
                <a:avLst/>
                <a:gdLst>
                  <a:gd name="T0" fmla="*/ 26 w 26"/>
                  <a:gd name="T1" fmla="*/ 0 h 18"/>
                  <a:gd name="T2" fmla="*/ 26 w 26"/>
                  <a:gd name="T3" fmla="*/ 0 h 18"/>
                  <a:gd name="T4" fmla="*/ 26 w 26"/>
                  <a:gd name="T5" fmla="*/ 2 h 18"/>
                  <a:gd name="T6" fmla="*/ 0 w 26"/>
                  <a:gd name="T7" fmla="*/ 18 h 18"/>
                  <a:gd name="T8" fmla="*/ 0 w 26"/>
                  <a:gd name="T9" fmla="*/ 18 h 18"/>
                  <a:gd name="T10" fmla="*/ 0 w 26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1" name="Line 170"/>
              <p:cNvSpPr>
                <a:spLocks noChangeShapeType="1"/>
              </p:cNvSpPr>
              <p:nvPr/>
            </p:nvSpPr>
            <p:spPr bwMode="auto">
              <a:xfrm>
                <a:off x="1777" y="1946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2" name="Freeform 171"/>
              <p:cNvSpPr>
                <a:spLocks/>
              </p:cNvSpPr>
              <p:nvPr/>
            </p:nvSpPr>
            <p:spPr bwMode="auto">
              <a:xfrm>
                <a:off x="1755" y="1944"/>
                <a:ext cx="24" cy="18"/>
              </a:xfrm>
              <a:custGeom>
                <a:avLst/>
                <a:gdLst>
                  <a:gd name="T0" fmla="*/ 22 w 24"/>
                  <a:gd name="T1" fmla="*/ 0 h 18"/>
                  <a:gd name="T2" fmla="*/ 24 w 24"/>
                  <a:gd name="T3" fmla="*/ 0 h 18"/>
                  <a:gd name="T4" fmla="*/ 24 w 24"/>
                  <a:gd name="T5" fmla="*/ 2 h 18"/>
                  <a:gd name="T6" fmla="*/ 2 w 24"/>
                  <a:gd name="T7" fmla="*/ 18 h 18"/>
                  <a:gd name="T8" fmla="*/ 0 w 24"/>
                  <a:gd name="T9" fmla="*/ 18 h 18"/>
                  <a:gd name="T10" fmla="*/ 0 w 24"/>
                  <a:gd name="T11" fmla="*/ 16 h 18"/>
                  <a:gd name="T12" fmla="*/ 22 w 2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8">
                    <a:moveTo>
                      <a:pt x="22" y="0"/>
                    </a:moveTo>
                    <a:lnTo>
                      <a:pt x="24" y="0"/>
                    </a:lnTo>
                    <a:lnTo>
                      <a:pt x="24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3" name="Freeform 172"/>
              <p:cNvSpPr>
                <a:spLocks/>
              </p:cNvSpPr>
              <p:nvPr/>
            </p:nvSpPr>
            <p:spPr bwMode="auto">
              <a:xfrm>
                <a:off x="1755" y="1944"/>
                <a:ext cx="24" cy="18"/>
              </a:xfrm>
              <a:custGeom>
                <a:avLst/>
                <a:gdLst>
                  <a:gd name="T0" fmla="*/ 22 w 24"/>
                  <a:gd name="T1" fmla="*/ 0 h 18"/>
                  <a:gd name="T2" fmla="*/ 24 w 24"/>
                  <a:gd name="T3" fmla="*/ 0 h 18"/>
                  <a:gd name="T4" fmla="*/ 24 w 24"/>
                  <a:gd name="T5" fmla="*/ 2 h 18"/>
                  <a:gd name="T6" fmla="*/ 2 w 24"/>
                  <a:gd name="T7" fmla="*/ 18 h 18"/>
                  <a:gd name="T8" fmla="*/ 0 w 24"/>
                  <a:gd name="T9" fmla="*/ 18 h 18"/>
                  <a:gd name="T10" fmla="*/ 0 w 24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8">
                    <a:moveTo>
                      <a:pt x="22" y="0"/>
                    </a:moveTo>
                    <a:lnTo>
                      <a:pt x="24" y="0"/>
                    </a:lnTo>
                    <a:lnTo>
                      <a:pt x="24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4" name="Line 173"/>
              <p:cNvSpPr>
                <a:spLocks noChangeShapeType="1"/>
              </p:cNvSpPr>
              <p:nvPr/>
            </p:nvSpPr>
            <p:spPr bwMode="auto">
              <a:xfrm>
                <a:off x="1757" y="196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5" name="Line 174"/>
              <p:cNvSpPr>
                <a:spLocks noChangeShapeType="1"/>
              </p:cNvSpPr>
              <p:nvPr/>
            </p:nvSpPr>
            <p:spPr bwMode="auto">
              <a:xfrm>
                <a:off x="1825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6" name="Freeform 175"/>
              <p:cNvSpPr>
                <a:spLocks/>
              </p:cNvSpPr>
              <p:nvPr/>
            </p:nvSpPr>
            <p:spPr bwMode="auto">
              <a:xfrm>
                <a:off x="1893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7" name="Freeform 176"/>
              <p:cNvSpPr>
                <a:spLocks/>
              </p:cNvSpPr>
              <p:nvPr/>
            </p:nvSpPr>
            <p:spPr bwMode="auto">
              <a:xfrm>
                <a:off x="1893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8" name="Line 177"/>
              <p:cNvSpPr>
                <a:spLocks noChangeShapeType="1"/>
              </p:cNvSpPr>
              <p:nvPr/>
            </p:nvSpPr>
            <p:spPr bwMode="auto">
              <a:xfrm>
                <a:off x="1893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59" name="Freeform 178"/>
              <p:cNvSpPr>
                <a:spLocks/>
              </p:cNvSpPr>
              <p:nvPr/>
            </p:nvSpPr>
            <p:spPr bwMode="auto">
              <a:xfrm>
                <a:off x="189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0" name="Freeform 179"/>
              <p:cNvSpPr>
                <a:spLocks/>
              </p:cNvSpPr>
              <p:nvPr/>
            </p:nvSpPr>
            <p:spPr bwMode="auto">
              <a:xfrm>
                <a:off x="189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1" name="Line 180"/>
              <p:cNvSpPr>
                <a:spLocks noChangeShapeType="1"/>
              </p:cNvSpPr>
              <p:nvPr/>
            </p:nvSpPr>
            <p:spPr bwMode="auto">
              <a:xfrm>
                <a:off x="1919" y="2118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2" name="Freeform 181"/>
              <p:cNvSpPr>
                <a:spLocks/>
              </p:cNvSpPr>
              <p:nvPr/>
            </p:nvSpPr>
            <p:spPr bwMode="auto">
              <a:xfrm>
                <a:off x="1893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3" name="Freeform 182"/>
              <p:cNvSpPr>
                <a:spLocks/>
              </p:cNvSpPr>
              <p:nvPr/>
            </p:nvSpPr>
            <p:spPr bwMode="auto">
              <a:xfrm>
                <a:off x="1893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4" name="Line 183"/>
              <p:cNvSpPr>
                <a:spLocks noChangeShapeType="1"/>
              </p:cNvSpPr>
              <p:nvPr/>
            </p:nvSpPr>
            <p:spPr bwMode="auto">
              <a:xfrm>
                <a:off x="1893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5" name="Rectangle 184"/>
              <p:cNvSpPr>
                <a:spLocks noChangeArrowheads="1"/>
              </p:cNvSpPr>
              <p:nvPr/>
            </p:nvSpPr>
            <p:spPr bwMode="auto">
              <a:xfrm>
                <a:off x="1825" y="2134"/>
                <a:ext cx="68" cy="6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6" name="Line 185"/>
              <p:cNvSpPr>
                <a:spLocks noChangeShapeType="1"/>
              </p:cNvSpPr>
              <p:nvPr/>
            </p:nvSpPr>
            <p:spPr bwMode="auto">
              <a:xfrm>
                <a:off x="1825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7" name="Line 186"/>
              <p:cNvSpPr>
                <a:spLocks noChangeShapeType="1"/>
              </p:cNvSpPr>
              <p:nvPr/>
            </p:nvSpPr>
            <p:spPr bwMode="auto">
              <a:xfrm>
                <a:off x="1825" y="2134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8" name="Line 187"/>
              <p:cNvSpPr>
                <a:spLocks noChangeShapeType="1"/>
              </p:cNvSpPr>
              <p:nvPr/>
            </p:nvSpPr>
            <p:spPr bwMode="auto">
              <a:xfrm>
                <a:off x="1893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69" name="Line 188"/>
              <p:cNvSpPr>
                <a:spLocks noChangeShapeType="1"/>
              </p:cNvSpPr>
              <p:nvPr/>
            </p:nvSpPr>
            <p:spPr bwMode="auto">
              <a:xfrm>
                <a:off x="1825" y="282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0" name="Line 189"/>
              <p:cNvSpPr>
                <a:spLocks noChangeShapeType="1"/>
              </p:cNvSpPr>
              <p:nvPr/>
            </p:nvSpPr>
            <p:spPr bwMode="auto">
              <a:xfrm>
                <a:off x="1825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1" name="Freeform 190"/>
              <p:cNvSpPr>
                <a:spLocks/>
              </p:cNvSpPr>
              <p:nvPr/>
            </p:nvSpPr>
            <p:spPr bwMode="auto">
              <a:xfrm>
                <a:off x="1825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2" name="Freeform 191"/>
              <p:cNvSpPr>
                <a:spLocks/>
              </p:cNvSpPr>
              <p:nvPr/>
            </p:nvSpPr>
            <p:spPr bwMode="auto">
              <a:xfrm>
                <a:off x="1825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3" name="Freeform 192"/>
              <p:cNvSpPr>
                <a:spLocks/>
              </p:cNvSpPr>
              <p:nvPr/>
            </p:nvSpPr>
            <p:spPr bwMode="auto">
              <a:xfrm>
                <a:off x="189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4" name="Freeform 193"/>
              <p:cNvSpPr>
                <a:spLocks/>
              </p:cNvSpPr>
              <p:nvPr/>
            </p:nvSpPr>
            <p:spPr bwMode="auto">
              <a:xfrm>
                <a:off x="189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5" name="Line 194"/>
              <p:cNvSpPr>
                <a:spLocks noChangeShapeType="1"/>
              </p:cNvSpPr>
              <p:nvPr/>
            </p:nvSpPr>
            <p:spPr bwMode="auto">
              <a:xfrm>
                <a:off x="1851" y="2118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6" name="Freeform 195"/>
              <p:cNvSpPr>
                <a:spLocks/>
              </p:cNvSpPr>
              <p:nvPr/>
            </p:nvSpPr>
            <p:spPr bwMode="auto">
              <a:xfrm>
                <a:off x="1825" y="2118"/>
                <a:ext cx="26" cy="16"/>
              </a:xfrm>
              <a:custGeom>
                <a:avLst/>
                <a:gdLst>
                  <a:gd name="T0" fmla="*/ 26 w 26"/>
                  <a:gd name="T1" fmla="*/ 0 h 16"/>
                  <a:gd name="T2" fmla="*/ 26 w 26"/>
                  <a:gd name="T3" fmla="*/ 0 h 16"/>
                  <a:gd name="T4" fmla="*/ 26 w 26"/>
                  <a:gd name="T5" fmla="*/ 0 h 16"/>
                  <a:gd name="T6" fmla="*/ 0 w 26"/>
                  <a:gd name="T7" fmla="*/ 16 h 16"/>
                  <a:gd name="T8" fmla="*/ 0 w 26"/>
                  <a:gd name="T9" fmla="*/ 16 h 16"/>
                  <a:gd name="T10" fmla="*/ 0 w 26"/>
                  <a:gd name="T11" fmla="*/ 16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7" name="Freeform 196"/>
              <p:cNvSpPr>
                <a:spLocks/>
              </p:cNvSpPr>
              <p:nvPr/>
            </p:nvSpPr>
            <p:spPr bwMode="auto">
              <a:xfrm>
                <a:off x="1825" y="2118"/>
                <a:ext cx="26" cy="16"/>
              </a:xfrm>
              <a:custGeom>
                <a:avLst/>
                <a:gdLst>
                  <a:gd name="T0" fmla="*/ 26 w 26"/>
                  <a:gd name="T1" fmla="*/ 0 h 16"/>
                  <a:gd name="T2" fmla="*/ 26 w 26"/>
                  <a:gd name="T3" fmla="*/ 0 h 16"/>
                  <a:gd name="T4" fmla="*/ 26 w 26"/>
                  <a:gd name="T5" fmla="*/ 0 h 16"/>
                  <a:gd name="T6" fmla="*/ 0 w 26"/>
                  <a:gd name="T7" fmla="*/ 16 h 16"/>
                  <a:gd name="T8" fmla="*/ 0 w 26"/>
                  <a:gd name="T9" fmla="*/ 16 h 16"/>
                  <a:gd name="T10" fmla="*/ 0 w 2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8" name="Line 197"/>
              <p:cNvSpPr>
                <a:spLocks noChangeShapeType="1"/>
              </p:cNvSpPr>
              <p:nvPr/>
            </p:nvSpPr>
            <p:spPr bwMode="auto">
              <a:xfrm>
                <a:off x="1825" y="2134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79" name="Line 198"/>
              <p:cNvSpPr>
                <a:spLocks noChangeShapeType="1"/>
              </p:cNvSpPr>
              <p:nvPr/>
            </p:nvSpPr>
            <p:spPr bwMode="auto">
              <a:xfrm>
                <a:off x="1893" y="2134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0" name="Freeform 199"/>
              <p:cNvSpPr>
                <a:spLocks/>
              </p:cNvSpPr>
              <p:nvPr/>
            </p:nvSpPr>
            <p:spPr bwMode="auto">
              <a:xfrm>
                <a:off x="1967" y="2286"/>
                <a:ext cx="20" cy="534"/>
              </a:xfrm>
              <a:custGeom>
                <a:avLst/>
                <a:gdLst>
                  <a:gd name="T0" fmla="*/ 0 w 20"/>
                  <a:gd name="T1" fmla="*/ 534 h 534"/>
                  <a:gd name="T2" fmla="*/ 0 w 20"/>
                  <a:gd name="T3" fmla="*/ 20 h 534"/>
                  <a:gd name="T4" fmla="*/ 20 w 20"/>
                  <a:gd name="T5" fmla="*/ 0 h 534"/>
                  <a:gd name="T6" fmla="*/ 20 w 20"/>
                  <a:gd name="T7" fmla="*/ 518 h 534"/>
                  <a:gd name="T8" fmla="*/ 0 w 20"/>
                  <a:gd name="T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34">
                    <a:moveTo>
                      <a:pt x="0" y="534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0" y="518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1" name="Freeform 200"/>
              <p:cNvSpPr>
                <a:spLocks/>
              </p:cNvSpPr>
              <p:nvPr/>
            </p:nvSpPr>
            <p:spPr bwMode="auto">
              <a:xfrm>
                <a:off x="1967" y="2286"/>
                <a:ext cx="20" cy="534"/>
              </a:xfrm>
              <a:custGeom>
                <a:avLst/>
                <a:gdLst>
                  <a:gd name="T0" fmla="*/ 0 w 20"/>
                  <a:gd name="T1" fmla="*/ 534 h 534"/>
                  <a:gd name="T2" fmla="*/ 0 w 20"/>
                  <a:gd name="T3" fmla="*/ 20 h 534"/>
                  <a:gd name="T4" fmla="*/ 20 w 20"/>
                  <a:gd name="T5" fmla="*/ 0 h 534"/>
                  <a:gd name="T6" fmla="*/ 20 w 20"/>
                  <a:gd name="T7" fmla="*/ 518 h 534"/>
                  <a:gd name="T8" fmla="*/ 0 w 20"/>
                  <a:gd name="T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34">
                    <a:moveTo>
                      <a:pt x="0" y="534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0" y="518"/>
                    </a:lnTo>
                    <a:lnTo>
                      <a:pt x="0" y="5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2" name="Line 201"/>
              <p:cNvSpPr>
                <a:spLocks noChangeShapeType="1"/>
              </p:cNvSpPr>
              <p:nvPr/>
            </p:nvSpPr>
            <p:spPr bwMode="auto">
              <a:xfrm>
                <a:off x="1967" y="2306"/>
                <a:ext cx="0" cy="5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3" name="Freeform 202"/>
              <p:cNvSpPr>
                <a:spLocks/>
              </p:cNvSpPr>
              <p:nvPr/>
            </p:nvSpPr>
            <p:spPr bwMode="auto">
              <a:xfrm>
                <a:off x="1967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  <a:gd name="T12" fmla="*/ 20 w 2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4" name="Freeform 203"/>
              <p:cNvSpPr>
                <a:spLocks/>
              </p:cNvSpPr>
              <p:nvPr/>
            </p:nvSpPr>
            <p:spPr bwMode="auto">
              <a:xfrm>
                <a:off x="1967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5" name="Line 204"/>
              <p:cNvSpPr>
                <a:spLocks noChangeShapeType="1"/>
              </p:cNvSpPr>
              <p:nvPr/>
            </p:nvSpPr>
            <p:spPr bwMode="auto">
              <a:xfrm>
                <a:off x="1987" y="2286"/>
                <a:ext cx="0" cy="52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886" name="Freeform 205"/>
              <p:cNvSpPr>
                <a:spLocks/>
              </p:cNvSpPr>
              <p:nvPr/>
            </p:nvSpPr>
            <p:spPr bwMode="auto">
              <a:xfrm>
                <a:off x="1967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grpSp>
          <p:nvGrpSpPr>
            <p:cNvPr id="6" name="Group 407"/>
            <p:cNvGrpSpPr>
              <a:grpSpLocks/>
            </p:cNvGrpSpPr>
            <p:nvPr/>
          </p:nvGrpSpPr>
          <p:grpSpPr bwMode="auto">
            <a:xfrm>
              <a:off x="2179638" y="2838450"/>
              <a:ext cx="2028825" cy="1666875"/>
              <a:chOff x="1373" y="1788"/>
              <a:chExt cx="1278" cy="1050"/>
            </a:xfrm>
          </p:grpSpPr>
          <p:sp>
            <p:nvSpPr>
              <p:cNvPr id="60487" name="Freeform 207"/>
              <p:cNvSpPr>
                <a:spLocks/>
              </p:cNvSpPr>
              <p:nvPr/>
            </p:nvSpPr>
            <p:spPr bwMode="auto">
              <a:xfrm>
                <a:off x="1967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88" name="Line 208"/>
              <p:cNvSpPr>
                <a:spLocks noChangeShapeType="1"/>
              </p:cNvSpPr>
              <p:nvPr/>
            </p:nvSpPr>
            <p:spPr bwMode="auto">
              <a:xfrm>
                <a:off x="1967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89" name="Rectangle 209"/>
              <p:cNvSpPr>
                <a:spLocks noChangeArrowheads="1"/>
              </p:cNvSpPr>
              <p:nvPr/>
            </p:nvSpPr>
            <p:spPr bwMode="auto">
              <a:xfrm>
                <a:off x="1893" y="2306"/>
                <a:ext cx="74" cy="514"/>
              </a:xfrm>
              <a:prstGeom prst="rect">
                <a:avLst/>
              </a:pr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0" name="Line 210"/>
              <p:cNvSpPr>
                <a:spLocks noChangeShapeType="1"/>
              </p:cNvSpPr>
              <p:nvPr/>
            </p:nvSpPr>
            <p:spPr bwMode="auto">
              <a:xfrm>
                <a:off x="1893" y="2306"/>
                <a:ext cx="0" cy="5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1" name="Line 211"/>
              <p:cNvSpPr>
                <a:spLocks noChangeShapeType="1"/>
              </p:cNvSpPr>
              <p:nvPr/>
            </p:nvSpPr>
            <p:spPr bwMode="auto">
              <a:xfrm>
                <a:off x="1893" y="2306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2" name="Line 212"/>
              <p:cNvSpPr>
                <a:spLocks noChangeShapeType="1"/>
              </p:cNvSpPr>
              <p:nvPr/>
            </p:nvSpPr>
            <p:spPr bwMode="auto">
              <a:xfrm>
                <a:off x="1967" y="2306"/>
                <a:ext cx="0" cy="516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3" name="Line 213"/>
              <p:cNvSpPr>
                <a:spLocks noChangeShapeType="1"/>
              </p:cNvSpPr>
              <p:nvPr/>
            </p:nvSpPr>
            <p:spPr bwMode="auto">
              <a:xfrm>
                <a:off x="1893" y="2820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4" name="Line 214"/>
              <p:cNvSpPr>
                <a:spLocks noChangeShapeType="1"/>
              </p:cNvSpPr>
              <p:nvPr/>
            </p:nvSpPr>
            <p:spPr bwMode="auto">
              <a:xfrm>
                <a:off x="1893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5" name="Freeform 215"/>
              <p:cNvSpPr>
                <a:spLocks/>
              </p:cNvSpPr>
              <p:nvPr/>
            </p:nvSpPr>
            <p:spPr bwMode="auto">
              <a:xfrm>
                <a:off x="1893" y="2286"/>
                <a:ext cx="94" cy="20"/>
              </a:xfrm>
              <a:custGeom>
                <a:avLst/>
                <a:gdLst>
                  <a:gd name="T0" fmla="*/ 74 w 94"/>
                  <a:gd name="T1" fmla="*/ 20 h 20"/>
                  <a:gd name="T2" fmla="*/ 94 w 94"/>
                  <a:gd name="T3" fmla="*/ 0 h 20"/>
                  <a:gd name="T4" fmla="*/ 26 w 94"/>
                  <a:gd name="T5" fmla="*/ 0 h 20"/>
                  <a:gd name="T6" fmla="*/ 0 w 94"/>
                  <a:gd name="T7" fmla="*/ 20 h 20"/>
                  <a:gd name="T8" fmla="*/ 74 w 94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0">
                    <a:moveTo>
                      <a:pt x="74" y="20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20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DDA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6" name="Freeform 216"/>
              <p:cNvSpPr>
                <a:spLocks/>
              </p:cNvSpPr>
              <p:nvPr/>
            </p:nvSpPr>
            <p:spPr bwMode="auto">
              <a:xfrm>
                <a:off x="1893" y="2286"/>
                <a:ext cx="94" cy="20"/>
              </a:xfrm>
              <a:custGeom>
                <a:avLst/>
                <a:gdLst>
                  <a:gd name="T0" fmla="*/ 74 w 94"/>
                  <a:gd name="T1" fmla="*/ 20 h 20"/>
                  <a:gd name="T2" fmla="*/ 94 w 94"/>
                  <a:gd name="T3" fmla="*/ 0 h 20"/>
                  <a:gd name="T4" fmla="*/ 26 w 94"/>
                  <a:gd name="T5" fmla="*/ 0 h 20"/>
                  <a:gd name="T6" fmla="*/ 0 w 94"/>
                  <a:gd name="T7" fmla="*/ 20 h 20"/>
                  <a:gd name="T8" fmla="*/ 74 w 94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0">
                    <a:moveTo>
                      <a:pt x="74" y="20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20"/>
                    </a:lnTo>
                    <a:lnTo>
                      <a:pt x="74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7" name="Freeform 217"/>
              <p:cNvSpPr>
                <a:spLocks/>
              </p:cNvSpPr>
              <p:nvPr/>
            </p:nvSpPr>
            <p:spPr bwMode="auto">
              <a:xfrm>
                <a:off x="1967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  <a:gd name="T12" fmla="*/ 20 w 2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8" name="Freeform 218"/>
              <p:cNvSpPr>
                <a:spLocks/>
              </p:cNvSpPr>
              <p:nvPr/>
            </p:nvSpPr>
            <p:spPr bwMode="auto">
              <a:xfrm>
                <a:off x="1967" y="2286"/>
                <a:ext cx="22" cy="22"/>
              </a:xfrm>
              <a:custGeom>
                <a:avLst/>
                <a:gdLst>
                  <a:gd name="T0" fmla="*/ 20 w 22"/>
                  <a:gd name="T1" fmla="*/ 0 h 22"/>
                  <a:gd name="T2" fmla="*/ 22 w 22"/>
                  <a:gd name="T3" fmla="*/ 0 h 22"/>
                  <a:gd name="T4" fmla="*/ 22 w 22"/>
                  <a:gd name="T5" fmla="*/ 0 h 22"/>
                  <a:gd name="T6" fmla="*/ 0 w 22"/>
                  <a:gd name="T7" fmla="*/ 22 h 22"/>
                  <a:gd name="T8" fmla="*/ 0 w 22"/>
                  <a:gd name="T9" fmla="*/ 22 h 22"/>
                  <a:gd name="T10" fmla="*/ 0 w 22"/>
                  <a:gd name="T1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0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499" name="Line 219"/>
              <p:cNvSpPr>
                <a:spLocks noChangeShapeType="1"/>
              </p:cNvSpPr>
              <p:nvPr/>
            </p:nvSpPr>
            <p:spPr bwMode="auto">
              <a:xfrm>
                <a:off x="1919" y="2286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0" name="Freeform 220"/>
              <p:cNvSpPr>
                <a:spLocks/>
              </p:cNvSpPr>
              <p:nvPr/>
            </p:nvSpPr>
            <p:spPr bwMode="auto">
              <a:xfrm>
                <a:off x="1893" y="2286"/>
                <a:ext cx="28" cy="22"/>
              </a:xfrm>
              <a:custGeom>
                <a:avLst/>
                <a:gdLst>
                  <a:gd name="T0" fmla="*/ 26 w 28"/>
                  <a:gd name="T1" fmla="*/ 0 h 22"/>
                  <a:gd name="T2" fmla="*/ 28 w 28"/>
                  <a:gd name="T3" fmla="*/ 0 h 22"/>
                  <a:gd name="T4" fmla="*/ 28 w 28"/>
                  <a:gd name="T5" fmla="*/ 0 h 22"/>
                  <a:gd name="T6" fmla="*/ 0 w 28"/>
                  <a:gd name="T7" fmla="*/ 22 h 22"/>
                  <a:gd name="T8" fmla="*/ 0 w 28"/>
                  <a:gd name="T9" fmla="*/ 22 h 22"/>
                  <a:gd name="T10" fmla="*/ 0 w 28"/>
                  <a:gd name="T11" fmla="*/ 20 h 22"/>
                  <a:gd name="T12" fmla="*/ 26 w 2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1" name="Freeform 221"/>
              <p:cNvSpPr>
                <a:spLocks/>
              </p:cNvSpPr>
              <p:nvPr/>
            </p:nvSpPr>
            <p:spPr bwMode="auto">
              <a:xfrm>
                <a:off x="1893" y="2286"/>
                <a:ext cx="28" cy="22"/>
              </a:xfrm>
              <a:custGeom>
                <a:avLst/>
                <a:gdLst>
                  <a:gd name="T0" fmla="*/ 26 w 28"/>
                  <a:gd name="T1" fmla="*/ 0 h 22"/>
                  <a:gd name="T2" fmla="*/ 28 w 28"/>
                  <a:gd name="T3" fmla="*/ 0 h 22"/>
                  <a:gd name="T4" fmla="*/ 28 w 28"/>
                  <a:gd name="T5" fmla="*/ 0 h 22"/>
                  <a:gd name="T6" fmla="*/ 0 w 28"/>
                  <a:gd name="T7" fmla="*/ 22 h 22"/>
                  <a:gd name="T8" fmla="*/ 0 w 28"/>
                  <a:gd name="T9" fmla="*/ 22 h 22"/>
                  <a:gd name="T10" fmla="*/ 0 w 28"/>
                  <a:gd name="T1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2" name="Line 222"/>
              <p:cNvSpPr>
                <a:spLocks noChangeShapeType="1"/>
              </p:cNvSpPr>
              <p:nvPr/>
            </p:nvSpPr>
            <p:spPr bwMode="auto">
              <a:xfrm>
                <a:off x="1893" y="2306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3" name="Line 223"/>
              <p:cNvSpPr>
                <a:spLocks noChangeShapeType="1"/>
              </p:cNvSpPr>
              <p:nvPr/>
            </p:nvSpPr>
            <p:spPr bwMode="auto">
              <a:xfrm>
                <a:off x="1967" y="2306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4" name="Freeform 224"/>
              <p:cNvSpPr>
                <a:spLocks/>
              </p:cNvSpPr>
              <p:nvPr/>
            </p:nvSpPr>
            <p:spPr bwMode="auto">
              <a:xfrm>
                <a:off x="2139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AC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5" name="Freeform 225"/>
              <p:cNvSpPr>
                <a:spLocks/>
              </p:cNvSpPr>
              <p:nvPr/>
            </p:nvSpPr>
            <p:spPr bwMode="auto">
              <a:xfrm>
                <a:off x="2139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6" name="Line 226"/>
              <p:cNvSpPr>
                <a:spLocks noChangeShapeType="1"/>
              </p:cNvSpPr>
              <p:nvPr/>
            </p:nvSpPr>
            <p:spPr bwMode="auto">
              <a:xfrm>
                <a:off x="214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7" name="Freeform 227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8" name="Freeform 228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09" name="Line 229"/>
              <p:cNvSpPr>
                <a:spLocks noChangeShapeType="1"/>
              </p:cNvSpPr>
              <p:nvPr/>
            </p:nvSpPr>
            <p:spPr bwMode="auto">
              <a:xfrm>
                <a:off x="2167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0" name="Freeform 230"/>
              <p:cNvSpPr>
                <a:spLocks/>
              </p:cNvSpPr>
              <p:nvPr/>
            </p:nvSpPr>
            <p:spPr bwMode="auto">
              <a:xfrm>
                <a:off x="2139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1" name="Freeform 231"/>
              <p:cNvSpPr>
                <a:spLocks/>
              </p:cNvSpPr>
              <p:nvPr/>
            </p:nvSpPr>
            <p:spPr bwMode="auto">
              <a:xfrm>
                <a:off x="2139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2" name="Line 232"/>
              <p:cNvSpPr>
                <a:spLocks noChangeShapeType="1"/>
              </p:cNvSpPr>
              <p:nvPr/>
            </p:nvSpPr>
            <p:spPr bwMode="auto">
              <a:xfrm>
                <a:off x="214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3" name="Rectangle 233"/>
              <p:cNvSpPr>
                <a:spLocks noChangeArrowheads="1"/>
              </p:cNvSpPr>
              <p:nvPr/>
            </p:nvSpPr>
            <p:spPr bwMode="auto">
              <a:xfrm>
                <a:off x="2071" y="1960"/>
                <a:ext cx="68" cy="860"/>
              </a:xfrm>
              <a:prstGeom prst="rect">
                <a:avLst/>
              </a:pr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4" name="Line 234"/>
              <p:cNvSpPr>
                <a:spLocks noChangeShapeType="1"/>
              </p:cNvSpPr>
              <p:nvPr/>
            </p:nvSpPr>
            <p:spPr bwMode="auto">
              <a:xfrm>
                <a:off x="207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5" name="Line 235"/>
              <p:cNvSpPr>
                <a:spLocks noChangeShapeType="1"/>
              </p:cNvSpPr>
              <p:nvPr/>
            </p:nvSpPr>
            <p:spPr bwMode="auto">
              <a:xfrm>
                <a:off x="2071" y="196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6" name="Line 236"/>
              <p:cNvSpPr>
                <a:spLocks noChangeShapeType="1"/>
              </p:cNvSpPr>
              <p:nvPr/>
            </p:nvSpPr>
            <p:spPr bwMode="auto">
              <a:xfrm>
                <a:off x="214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7" name="Line 237"/>
              <p:cNvSpPr>
                <a:spLocks noChangeShapeType="1"/>
              </p:cNvSpPr>
              <p:nvPr/>
            </p:nvSpPr>
            <p:spPr bwMode="auto">
              <a:xfrm>
                <a:off x="2071" y="282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8" name="Line 238"/>
              <p:cNvSpPr>
                <a:spLocks noChangeShapeType="1"/>
              </p:cNvSpPr>
              <p:nvPr/>
            </p:nvSpPr>
            <p:spPr bwMode="auto">
              <a:xfrm>
                <a:off x="207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19" name="Freeform 239"/>
              <p:cNvSpPr>
                <a:spLocks/>
              </p:cNvSpPr>
              <p:nvPr/>
            </p:nvSpPr>
            <p:spPr bwMode="auto">
              <a:xfrm>
                <a:off x="2071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2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0" name="Freeform 240"/>
              <p:cNvSpPr>
                <a:spLocks/>
              </p:cNvSpPr>
              <p:nvPr/>
            </p:nvSpPr>
            <p:spPr bwMode="auto">
              <a:xfrm>
                <a:off x="2071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2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1" name="Freeform 241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2" name="Freeform 242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3" name="Line 243"/>
              <p:cNvSpPr>
                <a:spLocks noChangeShapeType="1"/>
              </p:cNvSpPr>
              <p:nvPr/>
            </p:nvSpPr>
            <p:spPr bwMode="auto">
              <a:xfrm>
                <a:off x="2093" y="1946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4" name="Freeform 244"/>
              <p:cNvSpPr>
                <a:spLocks/>
              </p:cNvSpPr>
              <p:nvPr/>
            </p:nvSpPr>
            <p:spPr bwMode="auto">
              <a:xfrm>
                <a:off x="207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2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5" name="Freeform 245"/>
              <p:cNvSpPr>
                <a:spLocks/>
              </p:cNvSpPr>
              <p:nvPr/>
            </p:nvSpPr>
            <p:spPr bwMode="auto">
              <a:xfrm>
                <a:off x="207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6" name="Line 246"/>
              <p:cNvSpPr>
                <a:spLocks noChangeShapeType="1"/>
              </p:cNvSpPr>
              <p:nvPr/>
            </p:nvSpPr>
            <p:spPr bwMode="auto">
              <a:xfrm>
                <a:off x="2071" y="196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7" name="Line 247"/>
              <p:cNvSpPr>
                <a:spLocks noChangeShapeType="1"/>
              </p:cNvSpPr>
              <p:nvPr/>
            </p:nvSpPr>
            <p:spPr bwMode="auto">
              <a:xfrm>
                <a:off x="2141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8" name="Freeform 248"/>
              <p:cNvSpPr>
                <a:spLocks/>
              </p:cNvSpPr>
              <p:nvPr/>
            </p:nvSpPr>
            <p:spPr bwMode="auto">
              <a:xfrm>
                <a:off x="2207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29" name="Freeform 249"/>
              <p:cNvSpPr>
                <a:spLocks/>
              </p:cNvSpPr>
              <p:nvPr/>
            </p:nvSpPr>
            <p:spPr bwMode="auto">
              <a:xfrm>
                <a:off x="2207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0" name="Line 250"/>
              <p:cNvSpPr>
                <a:spLocks noChangeShapeType="1"/>
              </p:cNvSpPr>
              <p:nvPr/>
            </p:nvSpPr>
            <p:spPr bwMode="auto">
              <a:xfrm>
                <a:off x="2209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1" name="Freeform 251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2" name="Freeform 252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3" name="Line 253"/>
              <p:cNvSpPr>
                <a:spLocks noChangeShapeType="1"/>
              </p:cNvSpPr>
              <p:nvPr/>
            </p:nvSpPr>
            <p:spPr bwMode="auto">
              <a:xfrm>
                <a:off x="2235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4" name="Freeform 254"/>
              <p:cNvSpPr>
                <a:spLocks/>
              </p:cNvSpPr>
              <p:nvPr/>
            </p:nvSpPr>
            <p:spPr bwMode="auto">
              <a:xfrm>
                <a:off x="2207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5" name="Freeform 255"/>
              <p:cNvSpPr>
                <a:spLocks/>
              </p:cNvSpPr>
              <p:nvPr/>
            </p:nvSpPr>
            <p:spPr bwMode="auto">
              <a:xfrm>
                <a:off x="2207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6" name="Line 256"/>
              <p:cNvSpPr>
                <a:spLocks noChangeShapeType="1"/>
              </p:cNvSpPr>
              <p:nvPr/>
            </p:nvSpPr>
            <p:spPr bwMode="auto">
              <a:xfrm>
                <a:off x="220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7" name="Rectangle 257"/>
              <p:cNvSpPr>
                <a:spLocks noChangeArrowheads="1"/>
              </p:cNvSpPr>
              <p:nvPr/>
            </p:nvSpPr>
            <p:spPr bwMode="auto">
              <a:xfrm>
                <a:off x="2139" y="1960"/>
                <a:ext cx="68" cy="8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8" name="Line 258"/>
              <p:cNvSpPr>
                <a:spLocks noChangeShapeType="1"/>
              </p:cNvSpPr>
              <p:nvPr/>
            </p:nvSpPr>
            <p:spPr bwMode="auto">
              <a:xfrm>
                <a:off x="214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39" name="Line 259"/>
              <p:cNvSpPr>
                <a:spLocks noChangeShapeType="1"/>
              </p:cNvSpPr>
              <p:nvPr/>
            </p:nvSpPr>
            <p:spPr bwMode="auto">
              <a:xfrm>
                <a:off x="2139" y="196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0" name="Line 260"/>
              <p:cNvSpPr>
                <a:spLocks noChangeShapeType="1"/>
              </p:cNvSpPr>
              <p:nvPr/>
            </p:nvSpPr>
            <p:spPr bwMode="auto">
              <a:xfrm>
                <a:off x="2209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1" name="Line 261"/>
              <p:cNvSpPr>
                <a:spLocks noChangeShapeType="1"/>
              </p:cNvSpPr>
              <p:nvPr/>
            </p:nvSpPr>
            <p:spPr bwMode="auto">
              <a:xfrm>
                <a:off x="2139" y="282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2" name="Line 262"/>
              <p:cNvSpPr>
                <a:spLocks noChangeShapeType="1"/>
              </p:cNvSpPr>
              <p:nvPr/>
            </p:nvSpPr>
            <p:spPr bwMode="auto">
              <a:xfrm>
                <a:off x="214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3" name="Freeform 263"/>
              <p:cNvSpPr>
                <a:spLocks/>
              </p:cNvSpPr>
              <p:nvPr/>
            </p:nvSpPr>
            <p:spPr bwMode="auto">
              <a:xfrm>
                <a:off x="2139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4" name="Freeform 264"/>
              <p:cNvSpPr>
                <a:spLocks/>
              </p:cNvSpPr>
              <p:nvPr/>
            </p:nvSpPr>
            <p:spPr bwMode="auto">
              <a:xfrm>
                <a:off x="2139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5" name="Freeform 265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6" name="Freeform 266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7" name="Line 267"/>
              <p:cNvSpPr>
                <a:spLocks noChangeShapeType="1"/>
              </p:cNvSpPr>
              <p:nvPr/>
            </p:nvSpPr>
            <p:spPr bwMode="auto">
              <a:xfrm>
                <a:off x="2165" y="1946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8" name="Freeform 268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49" name="Freeform 269"/>
              <p:cNvSpPr>
                <a:spLocks/>
              </p:cNvSpPr>
              <p:nvPr/>
            </p:nvSpPr>
            <p:spPr bwMode="auto">
              <a:xfrm>
                <a:off x="2139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0" name="Line 270"/>
              <p:cNvSpPr>
                <a:spLocks noChangeShapeType="1"/>
              </p:cNvSpPr>
              <p:nvPr/>
            </p:nvSpPr>
            <p:spPr bwMode="auto">
              <a:xfrm>
                <a:off x="2139" y="196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1" name="Line 271"/>
              <p:cNvSpPr>
                <a:spLocks noChangeShapeType="1"/>
              </p:cNvSpPr>
              <p:nvPr/>
            </p:nvSpPr>
            <p:spPr bwMode="auto">
              <a:xfrm>
                <a:off x="2209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2" name="Freeform 272"/>
              <p:cNvSpPr>
                <a:spLocks/>
              </p:cNvSpPr>
              <p:nvPr/>
            </p:nvSpPr>
            <p:spPr bwMode="auto">
              <a:xfrm>
                <a:off x="2281" y="1944"/>
                <a:ext cx="22" cy="876"/>
              </a:xfrm>
              <a:custGeom>
                <a:avLst/>
                <a:gdLst>
                  <a:gd name="T0" fmla="*/ 0 w 22"/>
                  <a:gd name="T1" fmla="*/ 876 h 876"/>
                  <a:gd name="T2" fmla="*/ 0 w 22"/>
                  <a:gd name="T3" fmla="*/ 16 h 876"/>
                  <a:gd name="T4" fmla="*/ 22 w 22"/>
                  <a:gd name="T5" fmla="*/ 0 h 876"/>
                  <a:gd name="T6" fmla="*/ 22 w 22"/>
                  <a:gd name="T7" fmla="*/ 860 h 876"/>
                  <a:gd name="T8" fmla="*/ 0 w 22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2" y="0"/>
                    </a:lnTo>
                    <a:lnTo>
                      <a:pt x="22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3" name="Freeform 273"/>
              <p:cNvSpPr>
                <a:spLocks/>
              </p:cNvSpPr>
              <p:nvPr/>
            </p:nvSpPr>
            <p:spPr bwMode="auto">
              <a:xfrm>
                <a:off x="2281" y="1944"/>
                <a:ext cx="22" cy="876"/>
              </a:xfrm>
              <a:custGeom>
                <a:avLst/>
                <a:gdLst>
                  <a:gd name="T0" fmla="*/ 0 w 22"/>
                  <a:gd name="T1" fmla="*/ 876 h 876"/>
                  <a:gd name="T2" fmla="*/ 0 w 22"/>
                  <a:gd name="T3" fmla="*/ 16 h 876"/>
                  <a:gd name="T4" fmla="*/ 22 w 22"/>
                  <a:gd name="T5" fmla="*/ 0 h 876"/>
                  <a:gd name="T6" fmla="*/ 22 w 22"/>
                  <a:gd name="T7" fmla="*/ 860 h 876"/>
                  <a:gd name="T8" fmla="*/ 0 w 22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2" y="0"/>
                    </a:lnTo>
                    <a:lnTo>
                      <a:pt x="22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4" name="Line 274"/>
              <p:cNvSpPr>
                <a:spLocks noChangeShapeType="1"/>
              </p:cNvSpPr>
              <p:nvPr/>
            </p:nvSpPr>
            <p:spPr bwMode="auto">
              <a:xfrm>
                <a:off x="228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5" name="Freeform 275"/>
              <p:cNvSpPr>
                <a:spLocks/>
              </p:cNvSpPr>
              <p:nvPr/>
            </p:nvSpPr>
            <p:spPr bwMode="auto">
              <a:xfrm>
                <a:off x="228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2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6" name="Freeform 276"/>
              <p:cNvSpPr>
                <a:spLocks/>
              </p:cNvSpPr>
              <p:nvPr/>
            </p:nvSpPr>
            <p:spPr bwMode="auto">
              <a:xfrm>
                <a:off x="228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7" name="Line 277"/>
              <p:cNvSpPr>
                <a:spLocks noChangeShapeType="1"/>
              </p:cNvSpPr>
              <p:nvPr/>
            </p:nvSpPr>
            <p:spPr bwMode="auto">
              <a:xfrm>
                <a:off x="2303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8" name="Freeform 278"/>
              <p:cNvSpPr>
                <a:spLocks/>
              </p:cNvSpPr>
              <p:nvPr/>
            </p:nvSpPr>
            <p:spPr bwMode="auto">
              <a:xfrm>
                <a:off x="2281" y="280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2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59" name="Freeform 279"/>
              <p:cNvSpPr>
                <a:spLocks/>
              </p:cNvSpPr>
              <p:nvPr/>
            </p:nvSpPr>
            <p:spPr bwMode="auto">
              <a:xfrm>
                <a:off x="2281" y="280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0" name="Line 280"/>
              <p:cNvSpPr>
                <a:spLocks noChangeShapeType="1"/>
              </p:cNvSpPr>
              <p:nvPr/>
            </p:nvSpPr>
            <p:spPr bwMode="auto">
              <a:xfrm>
                <a:off x="2281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1" name="Rectangle 281"/>
              <p:cNvSpPr>
                <a:spLocks noChangeArrowheads="1"/>
              </p:cNvSpPr>
              <p:nvPr/>
            </p:nvSpPr>
            <p:spPr bwMode="auto">
              <a:xfrm>
                <a:off x="2207" y="1960"/>
                <a:ext cx="74" cy="860"/>
              </a:xfrm>
              <a:prstGeom prst="rect">
                <a:avLst/>
              </a:pr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2" name="Line 282"/>
              <p:cNvSpPr>
                <a:spLocks noChangeShapeType="1"/>
              </p:cNvSpPr>
              <p:nvPr/>
            </p:nvSpPr>
            <p:spPr bwMode="auto">
              <a:xfrm>
                <a:off x="2209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3" name="Line 283"/>
              <p:cNvSpPr>
                <a:spLocks noChangeShapeType="1"/>
              </p:cNvSpPr>
              <p:nvPr/>
            </p:nvSpPr>
            <p:spPr bwMode="auto">
              <a:xfrm>
                <a:off x="2207" y="1960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4" name="Line 284"/>
              <p:cNvSpPr>
                <a:spLocks noChangeShapeType="1"/>
              </p:cNvSpPr>
              <p:nvPr/>
            </p:nvSpPr>
            <p:spPr bwMode="auto">
              <a:xfrm>
                <a:off x="2281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5" name="Line 285"/>
              <p:cNvSpPr>
                <a:spLocks noChangeShapeType="1"/>
              </p:cNvSpPr>
              <p:nvPr/>
            </p:nvSpPr>
            <p:spPr bwMode="auto">
              <a:xfrm>
                <a:off x="2207" y="2820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6" name="Line 286"/>
              <p:cNvSpPr>
                <a:spLocks noChangeShapeType="1"/>
              </p:cNvSpPr>
              <p:nvPr/>
            </p:nvSpPr>
            <p:spPr bwMode="auto">
              <a:xfrm>
                <a:off x="2209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7" name="Freeform 287"/>
              <p:cNvSpPr>
                <a:spLocks/>
              </p:cNvSpPr>
              <p:nvPr/>
            </p:nvSpPr>
            <p:spPr bwMode="auto">
              <a:xfrm>
                <a:off x="2207" y="1944"/>
                <a:ext cx="96" cy="16"/>
              </a:xfrm>
              <a:custGeom>
                <a:avLst/>
                <a:gdLst>
                  <a:gd name="T0" fmla="*/ 74 w 96"/>
                  <a:gd name="T1" fmla="*/ 16 h 16"/>
                  <a:gd name="T2" fmla="*/ 96 w 96"/>
                  <a:gd name="T3" fmla="*/ 0 h 16"/>
                  <a:gd name="T4" fmla="*/ 26 w 96"/>
                  <a:gd name="T5" fmla="*/ 0 h 16"/>
                  <a:gd name="T6" fmla="*/ 0 w 96"/>
                  <a:gd name="T7" fmla="*/ 16 h 16"/>
                  <a:gd name="T8" fmla="*/ 74 w 9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74" y="16"/>
                    </a:moveTo>
                    <a:lnTo>
                      <a:pt x="96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  <a:close/>
                  </a:path>
                </a:pathLst>
              </a:custGeom>
              <a:solidFill>
                <a:srgbClr val="DDA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8" name="Freeform 288"/>
              <p:cNvSpPr>
                <a:spLocks/>
              </p:cNvSpPr>
              <p:nvPr/>
            </p:nvSpPr>
            <p:spPr bwMode="auto">
              <a:xfrm>
                <a:off x="2207" y="1944"/>
                <a:ext cx="96" cy="16"/>
              </a:xfrm>
              <a:custGeom>
                <a:avLst/>
                <a:gdLst>
                  <a:gd name="T0" fmla="*/ 74 w 96"/>
                  <a:gd name="T1" fmla="*/ 16 h 16"/>
                  <a:gd name="T2" fmla="*/ 96 w 96"/>
                  <a:gd name="T3" fmla="*/ 0 h 16"/>
                  <a:gd name="T4" fmla="*/ 26 w 96"/>
                  <a:gd name="T5" fmla="*/ 0 h 16"/>
                  <a:gd name="T6" fmla="*/ 0 w 96"/>
                  <a:gd name="T7" fmla="*/ 16 h 16"/>
                  <a:gd name="T8" fmla="*/ 74 w 9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74" y="16"/>
                    </a:moveTo>
                    <a:lnTo>
                      <a:pt x="96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69" name="Freeform 289"/>
              <p:cNvSpPr>
                <a:spLocks/>
              </p:cNvSpPr>
              <p:nvPr/>
            </p:nvSpPr>
            <p:spPr bwMode="auto">
              <a:xfrm>
                <a:off x="228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2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0" name="Freeform 290"/>
              <p:cNvSpPr>
                <a:spLocks/>
              </p:cNvSpPr>
              <p:nvPr/>
            </p:nvSpPr>
            <p:spPr bwMode="auto">
              <a:xfrm>
                <a:off x="2281" y="1944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2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1" name="Line 291"/>
              <p:cNvSpPr>
                <a:spLocks noChangeShapeType="1"/>
              </p:cNvSpPr>
              <p:nvPr/>
            </p:nvSpPr>
            <p:spPr bwMode="auto">
              <a:xfrm>
                <a:off x="2233" y="1946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2" name="Freeform 292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3" name="Freeform 293"/>
              <p:cNvSpPr>
                <a:spLocks/>
              </p:cNvSpPr>
              <p:nvPr/>
            </p:nvSpPr>
            <p:spPr bwMode="auto">
              <a:xfrm>
                <a:off x="2207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4" name="Line 294"/>
              <p:cNvSpPr>
                <a:spLocks noChangeShapeType="1"/>
              </p:cNvSpPr>
              <p:nvPr/>
            </p:nvSpPr>
            <p:spPr bwMode="auto">
              <a:xfrm>
                <a:off x="2207" y="1960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5" name="Line 295"/>
              <p:cNvSpPr>
                <a:spLocks noChangeShapeType="1"/>
              </p:cNvSpPr>
              <p:nvPr/>
            </p:nvSpPr>
            <p:spPr bwMode="auto">
              <a:xfrm>
                <a:off x="2281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6" name="Freeform 296"/>
              <p:cNvSpPr>
                <a:spLocks/>
              </p:cNvSpPr>
              <p:nvPr/>
            </p:nvSpPr>
            <p:spPr bwMode="auto">
              <a:xfrm>
                <a:off x="2455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AC3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7" name="Freeform 297"/>
              <p:cNvSpPr>
                <a:spLocks/>
              </p:cNvSpPr>
              <p:nvPr/>
            </p:nvSpPr>
            <p:spPr bwMode="auto">
              <a:xfrm>
                <a:off x="2455" y="1944"/>
                <a:ext cx="26" cy="876"/>
              </a:xfrm>
              <a:custGeom>
                <a:avLst/>
                <a:gdLst>
                  <a:gd name="T0" fmla="*/ 0 w 26"/>
                  <a:gd name="T1" fmla="*/ 876 h 876"/>
                  <a:gd name="T2" fmla="*/ 0 w 26"/>
                  <a:gd name="T3" fmla="*/ 16 h 876"/>
                  <a:gd name="T4" fmla="*/ 26 w 26"/>
                  <a:gd name="T5" fmla="*/ 0 h 876"/>
                  <a:gd name="T6" fmla="*/ 26 w 26"/>
                  <a:gd name="T7" fmla="*/ 860 h 876"/>
                  <a:gd name="T8" fmla="*/ 0 w 26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8" name="Line 298"/>
              <p:cNvSpPr>
                <a:spLocks noChangeShapeType="1"/>
              </p:cNvSpPr>
              <p:nvPr/>
            </p:nvSpPr>
            <p:spPr bwMode="auto">
              <a:xfrm>
                <a:off x="2455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79" name="Freeform 299"/>
              <p:cNvSpPr>
                <a:spLocks/>
              </p:cNvSpPr>
              <p:nvPr/>
            </p:nvSpPr>
            <p:spPr bwMode="auto">
              <a:xfrm>
                <a:off x="2455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0" name="Freeform 300"/>
              <p:cNvSpPr>
                <a:spLocks/>
              </p:cNvSpPr>
              <p:nvPr/>
            </p:nvSpPr>
            <p:spPr bwMode="auto">
              <a:xfrm>
                <a:off x="2455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1" name="Line 301"/>
              <p:cNvSpPr>
                <a:spLocks noChangeShapeType="1"/>
              </p:cNvSpPr>
              <p:nvPr/>
            </p:nvSpPr>
            <p:spPr bwMode="auto">
              <a:xfrm>
                <a:off x="2481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2" name="Freeform 302"/>
              <p:cNvSpPr>
                <a:spLocks/>
              </p:cNvSpPr>
              <p:nvPr/>
            </p:nvSpPr>
            <p:spPr bwMode="auto">
              <a:xfrm>
                <a:off x="2455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3" name="Freeform 303"/>
              <p:cNvSpPr>
                <a:spLocks/>
              </p:cNvSpPr>
              <p:nvPr/>
            </p:nvSpPr>
            <p:spPr bwMode="auto">
              <a:xfrm>
                <a:off x="2455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4" name="Line 304"/>
              <p:cNvSpPr>
                <a:spLocks noChangeShapeType="1"/>
              </p:cNvSpPr>
              <p:nvPr/>
            </p:nvSpPr>
            <p:spPr bwMode="auto">
              <a:xfrm>
                <a:off x="2455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5" name="Rectangle 305"/>
              <p:cNvSpPr>
                <a:spLocks noChangeArrowheads="1"/>
              </p:cNvSpPr>
              <p:nvPr/>
            </p:nvSpPr>
            <p:spPr bwMode="auto">
              <a:xfrm>
                <a:off x="2387" y="1960"/>
                <a:ext cx="68" cy="860"/>
              </a:xfrm>
              <a:prstGeom prst="rect">
                <a:avLst/>
              </a:pr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6" name="Line 306"/>
              <p:cNvSpPr>
                <a:spLocks noChangeShapeType="1"/>
              </p:cNvSpPr>
              <p:nvPr/>
            </p:nvSpPr>
            <p:spPr bwMode="auto">
              <a:xfrm>
                <a:off x="2387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7" name="Line 307"/>
              <p:cNvSpPr>
                <a:spLocks noChangeShapeType="1"/>
              </p:cNvSpPr>
              <p:nvPr/>
            </p:nvSpPr>
            <p:spPr bwMode="auto">
              <a:xfrm>
                <a:off x="2387" y="196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8" name="Line 308"/>
              <p:cNvSpPr>
                <a:spLocks noChangeShapeType="1"/>
              </p:cNvSpPr>
              <p:nvPr/>
            </p:nvSpPr>
            <p:spPr bwMode="auto">
              <a:xfrm>
                <a:off x="2455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89" name="Line 309"/>
              <p:cNvSpPr>
                <a:spLocks noChangeShapeType="1"/>
              </p:cNvSpPr>
              <p:nvPr/>
            </p:nvSpPr>
            <p:spPr bwMode="auto">
              <a:xfrm>
                <a:off x="2387" y="282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0" name="Line 310"/>
              <p:cNvSpPr>
                <a:spLocks noChangeShapeType="1"/>
              </p:cNvSpPr>
              <p:nvPr/>
            </p:nvSpPr>
            <p:spPr bwMode="auto">
              <a:xfrm>
                <a:off x="2387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1" name="Freeform 311"/>
              <p:cNvSpPr>
                <a:spLocks/>
              </p:cNvSpPr>
              <p:nvPr/>
            </p:nvSpPr>
            <p:spPr bwMode="auto">
              <a:xfrm>
                <a:off x="2387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0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0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2" name="Freeform 312"/>
              <p:cNvSpPr>
                <a:spLocks/>
              </p:cNvSpPr>
              <p:nvPr/>
            </p:nvSpPr>
            <p:spPr bwMode="auto">
              <a:xfrm>
                <a:off x="2387" y="1944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0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0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3" name="Freeform 313"/>
              <p:cNvSpPr>
                <a:spLocks/>
              </p:cNvSpPr>
              <p:nvPr/>
            </p:nvSpPr>
            <p:spPr bwMode="auto">
              <a:xfrm>
                <a:off x="2455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4" name="Freeform 314"/>
              <p:cNvSpPr>
                <a:spLocks/>
              </p:cNvSpPr>
              <p:nvPr/>
            </p:nvSpPr>
            <p:spPr bwMode="auto">
              <a:xfrm>
                <a:off x="2455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0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5" name="Line 315"/>
              <p:cNvSpPr>
                <a:spLocks noChangeShapeType="1"/>
              </p:cNvSpPr>
              <p:nvPr/>
            </p:nvSpPr>
            <p:spPr bwMode="auto">
              <a:xfrm>
                <a:off x="2407" y="1946"/>
                <a:ext cx="7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6" name="Freeform 316"/>
              <p:cNvSpPr>
                <a:spLocks/>
              </p:cNvSpPr>
              <p:nvPr/>
            </p:nvSpPr>
            <p:spPr bwMode="auto">
              <a:xfrm>
                <a:off x="238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7" name="Freeform 317"/>
              <p:cNvSpPr>
                <a:spLocks/>
              </p:cNvSpPr>
              <p:nvPr/>
            </p:nvSpPr>
            <p:spPr bwMode="auto">
              <a:xfrm>
                <a:off x="238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8" name="Line 318"/>
              <p:cNvSpPr>
                <a:spLocks noChangeShapeType="1"/>
              </p:cNvSpPr>
              <p:nvPr/>
            </p:nvSpPr>
            <p:spPr bwMode="auto">
              <a:xfrm>
                <a:off x="2387" y="1960"/>
                <a:ext cx="68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599" name="Line 319"/>
              <p:cNvSpPr>
                <a:spLocks noChangeShapeType="1"/>
              </p:cNvSpPr>
              <p:nvPr/>
            </p:nvSpPr>
            <p:spPr bwMode="auto">
              <a:xfrm>
                <a:off x="2455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0" name="Freeform 320"/>
              <p:cNvSpPr>
                <a:spLocks/>
              </p:cNvSpPr>
              <p:nvPr/>
            </p:nvSpPr>
            <p:spPr bwMode="auto">
              <a:xfrm>
                <a:off x="2523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  <a:close/>
                  </a:path>
                </a:pathLst>
              </a:custGeom>
              <a:solidFill>
                <a:srgbClr val="DA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1" name="Freeform 321"/>
              <p:cNvSpPr>
                <a:spLocks/>
              </p:cNvSpPr>
              <p:nvPr/>
            </p:nvSpPr>
            <p:spPr bwMode="auto">
              <a:xfrm>
                <a:off x="2523" y="2118"/>
                <a:ext cx="26" cy="702"/>
              </a:xfrm>
              <a:custGeom>
                <a:avLst/>
                <a:gdLst>
                  <a:gd name="T0" fmla="*/ 0 w 26"/>
                  <a:gd name="T1" fmla="*/ 702 h 702"/>
                  <a:gd name="T2" fmla="*/ 0 w 26"/>
                  <a:gd name="T3" fmla="*/ 16 h 702"/>
                  <a:gd name="T4" fmla="*/ 26 w 26"/>
                  <a:gd name="T5" fmla="*/ 0 h 702"/>
                  <a:gd name="T6" fmla="*/ 26 w 26"/>
                  <a:gd name="T7" fmla="*/ 686 h 702"/>
                  <a:gd name="T8" fmla="*/ 0 w 26"/>
                  <a:gd name="T9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02">
                    <a:moveTo>
                      <a:pt x="0" y="702"/>
                    </a:moveTo>
                    <a:lnTo>
                      <a:pt x="0" y="16"/>
                    </a:lnTo>
                    <a:lnTo>
                      <a:pt x="26" y="0"/>
                    </a:lnTo>
                    <a:lnTo>
                      <a:pt x="26" y="686"/>
                    </a:lnTo>
                    <a:lnTo>
                      <a:pt x="0" y="7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2" name="Line 322"/>
              <p:cNvSpPr>
                <a:spLocks noChangeShapeType="1"/>
              </p:cNvSpPr>
              <p:nvPr/>
            </p:nvSpPr>
            <p:spPr bwMode="auto">
              <a:xfrm>
                <a:off x="2523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3" name="Freeform 323"/>
              <p:cNvSpPr>
                <a:spLocks/>
              </p:cNvSpPr>
              <p:nvPr/>
            </p:nvSpPr>
            <p:spPr bwMode="auto">
              <a:xfrm>
                <a:off x="252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4" name="Freeform 324"/>
              <p:cNvSpPr>
                <a:spLocks/>
              </p:cNvSpPr>
              <p:nvPr/>
            </p:nvSpPr>
            <p:spPr bwMode="auto">
              <a:xfrm>
                <a:off x="252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5" name="Line 325"/>
              <p:cNvSpPr>
                <a:spLocks noChangeShapeType="1"/>
              </p:cNvSpPr>
              <p:nvPr/>
            </p:nvSpPr>
            <p:spPr bwMode="auto">
              <a:xfrm>
                <a:off x="2549" y="2118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6" name="Freeform 326"/>
              <p:cNvSpPr>
                <a:spLocks/>
              </p:cNvSpPr>
              <p:nvPr/>
            </p:nvSpPr>
            <p:spPr bwMode="auto">
              <a:xfrm>
                <a:off x="2523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7" name="Freeform 327"/>
              <p:cNvSpPr>
                <a:spLocks/>
              </p:cNvSpPr>
              <p:nvPr/>
            </p:nvSpPr>
            <p:spPr bwMode="auto">
              <a:xfrm>
                <a:off x="2523" y="280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8" name="Line 328"/>
              <p:cNvSpPr>
                <a:spLocks noChangeShapeType="1"/>
              </p:cNvSpPr>
              <p:nvPr/>
            </p:nvSpPr>
            <p:spPr bwMode="auto">
              <a:xfrm>
                <a:off x="2523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09" name="Rectangle 329"/>
              <p:cNvSpPr>
                <a:spLocks noChangeArrowheads="1"/>
              </p:cNvSpPr>
              <p:nvPr/>
            </p:nvSpPr>
            <p:spPr bwMode="auto">
              <a:xfrm>
                <a:off x="2455" y="2134"/>
                <a:ext cx="68" cy="6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0" name="Line 330"/>
              <p:cNvSpPr>
                <a:spLocks noChangeShapeType="1"/>
              </p:cNvSpPr>
              <p:nvPr/>
            </p:nvSpPr>
            <p:spPr bwMode="auto">
              <a:xfrm>
                <a:off x="2455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1" name="Line 331"/>
              <p:cNvSpPr>
                <a:spLocks noChangeShapeType="1"/>
              </p:cNvSpPr>
              <p:nvPr/>
            </p:nvSpPr>
            <p:spPr bwMode="auto">
              <a:xfrm>
                <a:off x="2455" y="2134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2" name="Line 332"/>
              <p:cNvSpPr>
                <a:spLocks noChangeShapeType="1"/>
              </p:cNvSpPr>
              <p:nvPr/>
            </p:nvSpPr>
            <p:spPr bwMode="auto">
              <a:xfrm>
                <a:off x="2523" y="2134"/>
                <a:ext cx="0" cy="68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3" name="Line 333"/>
              <p:cNvSpPr>
                <a:spLocks noChangeShapeType="1"/>
              </p:cNvSpPr>
              <p:nvPr/>
            </p:nvSpPr>
            <p:spPr bwMode="auto">
              <a:xfrm>
                <a:off x="2455" y="2820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4" name="Line 334"/>
              <p:cNvSpPr>
                <a:spLocks noChangeShapeType="1"/>
              </p:cNvSpPr>
              <p:nvPr/>
            </p:nvSpPr>
            <p:spPr bwMode="auto">
              <a:xfrm>
                <a:off x="2455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5" name="Freeform 335"/>
              <p:cNvSpPr>
                <a:spLocks/>
              </p:cNvSpPr>
              <p:nvPr/>
            </p:nvSpPr>
            <p:spPr bwMode="auto">
              <a:xfrm>
                <a:off x="2455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6" name="Freeform 336"/>
              <p:cNvSpPr>
                <a:spLocks/>
              </p:cNvSpPr>
              <p:nvPr/>
            </p:nvSpPr>
            <p:spPr bwMode="auto">
              <a:xfrm>
                <a:off x="2455" y="2118"/>
                <a:ext cx="94" cy="16"/>
              </a:xfrm>
              <a:custGeom>
                <a:avLst/>
                <a:gdLst>
                  <a:gd name="T0" fmla="*/ 68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68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68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7" name="Freeform 337"/>
              <p:cNvSpPr>
                <a:spLocks/>
              </p:cNvSpPr>
              <p:nvPr/>
            </p:nvSpPr>
            <p:spPr bwMode="auto">
              <a:xfrm>
                <a:off x="252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8" name="Freeform 338"/>
              <p:cNvSpPr>
                <a:spLocks/>
              </p:cNvSpPr>
              <p:nvPr/>
            </p:nvSpPr>
            <p:spPr bwMode="auto">
              <a:xfrm>
                <a:off x="2523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2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19" name="Line 339"/>
              <p:cNvSpPr>
                <a:spLocks noChangeShapeType="1"/>
              </p:cNvSpPr>
              <p:nvPr/>
            </p:nvSpPr>
            <p:spPr bwMode="auto">
              <a:xfrm>
                <a:off x="2481" y="2118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0" name="Freeform 340"/>
              <p:cNvSpPr>
                <a:spLocks/>
              </p:cNvSpPr>
              <p:nvPr/>
            </p:nvSpPr>
            <p:spPr bwMode="auto">
              <a:xfrm>
                <a:off x="2455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  <a:gd name="T12" fmla="*/ 26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1" name="Freeform 341"/>
              <p:cNvSpPr>
                <a:spLocks/>
              </p:cNvSpPr>
              <p:nvPr/>
            </p:nvSpPr>
            <p:spPr bwMode="auto">
              <a:xfrm>
                <a:off x="2455" y="2118"/>
                <a:ext cx="28" cy="16"/>
              </a:xfrm>
              <a:custGeom>
                <a:avLst/>
                <a:gdLst>
                  <a:gd name="T0" fmla="*/ 26 w 28"/>
                  <a:gd name="T1" fmla="*/ 0 h 16"/>
                  <a:gd name="T2" fmla="*/ 28 w 28"/>
                  <a:gd name="T3" fmla="*/ 0 h 16"/>
                  <a:gd name="T4" fmla="*/ 28 w 28"/>
                  <a:gd name="T5" fmla="*/ 0 h 16"/>
                  <a:gd name="T6" fmla="*/ 0 w 28"/>
                  <a:gd name="T7" fmla="*/ 16 h 16"/>
                  <a:gd name="T8" fmla="*/ 0 w 28"/>
                  <a:gd name="T9" fmla="*/ 16 h 16"/>
                  <a:gd name="T10" fmla="*/ 0 w 28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26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2" name="Line 342"/>
              <p:cNvSpPr>
                <a:spLocks noChangeShapeType="1"/>
              </p:cNvSpPr>
              <p:nvPr/>
            </p:nvSpPr>
            <p:spPr bwMode="auto">
              <a:xfrm>
                <a:off x="2455" y="2134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3" name="Line 343"/>
              <p:cNvSpPr>
                <a:spLocks noChangeShapeType="1"/>
              </p:cNvSpPr>
              <p:nvPr/>
            </p:nvSpPr>
            <p:spPr bwMode="auto">
              <a:xfrm>
                <a:off x="2523" y="2134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4" name="Freeform 344"/>
              <p:cNvSpPr>
                <a:spLocks/>
              </p:cNvSpPr>
              <p:nvPr/>
            </p:nvSpPr>
            <p:spPr bwMode="auto">
              <a:xfrm>
                <a:off x="2597" y="1944"/>
                <a:ext cx="20" cy="876"/>
              </a:xfrm>
              <a:custGeom>
                <a:avLst/>
                <a:gdLst>
                  <a:gd name="T0" fmla="*/ 0 w 20"/>
                  <a:gd name="T1" fmla="*/ 876 h 876"/>
                  <a:gd name="T2" fmla="*/ 0 w 20"/>
                  <a:gd name="T3" fmla="*/ 16 h 876"/>
                  <a:gd name="T4" fmla="*/ 20 w 20"/>
                  <a:gd name="T5" fmla="*/ 0 h 876"/>
                  <a:gd name="T6" fmla="*/ 20 w 20"/>
                  <a:gd name="T7" fmla="*/ 860 h 876"/>
                  <a:gd name="T8" fmla="*/ 0 w 20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860"/>
                    </a:lnTo>
                    <a:lnTo>
                      <a:pt x="0" y="876"/>
                    </a:lnTo>
                    <a:close/>
                  </a:path>
                </a:pathLst>
              </a:custGeom>
              <a:solidFill>
                <a:srgbClr val="C77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5" name="Freeform 345"/>
              <p:cNvSpPr>
                <a:spLocks/>
              </p:cNvSpPr>
              <p:nvPr/>
            </p:nvSpPr>
            <p:spPr bwMode="auto">
              <a:xfrm>
                <a:off x="2597" y="1944"/>
                <a:ext cx="20" cy="876"/>
              </a:xfrm>
              <a:custGeom>
                <a:avLst/>
                <a:gdLst>
                  <a:gd name="T0" fmla="*/ 0 w 20"/>
                  <a:gd name="T1" fmla="*/ 876 h 876"/>
                  <a:gd name="T2" fmla="*/ 0 w 20"/>
                  <a:gd name="T3" fmla="*/ 16 h 876"/>
                  <a:gd name="T4" fmla="*/ 20 w 20"/>
                  <a:gd name="T5" fmla="*/ 0 h 876"/>
                  <a:gd name="T6" fmla="*/ 20 w 20"/>
                  <a:gd name="T7" fmla="*/ 860 h 876"/>
                  <a:gd name="T8" fmla="*/ 0 w 20"/>
                  <a:gd name="T9" fmla="*/ 87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76">
                    <a:moveTo>
                      <a:pt x="0" y="876"/>
                    </a:moveTo>
                    <a:lnTo>
                      <a:pt x="0" y="16"/>
                    </a:lnTo>
                    <a:lnTo>
                      <a:pt x="20" y="0"/>
                    </a:lnTo>
                    <a:lnTo>
                      <a:pt x="20" y="860"/>
                    </a:lnTo>
                    <a:lnTo>
                      <a:pt x="0" y="8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6" name="Line 346"/>
              <p:cNvSpPr>
                <a:spLocks noChangeShapeType="1"/>
              </p:cNvSpPr>
              <p:nvPr/>
            </p:nvSpPr>
            <p:spPr bwMode="auto">
              <a:xfrm>
                <a:off x="2597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7" name="Freeform 347"/>
              <p:cNvSpPr>
                <a:spLocks/>
              </p:cNvSpPr>
              <p:nvPr/>
            </p:nvSpPr>
            <p:spPr bwMode="auto">
              <a:xfrm>
                <a:off x="259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8" name="Freeform 348"/>
              <p:cNvSpPr>
                <a:spLocks/>
              </p:cNvSpPr>
              <p:nvPr/>
            </p:nvSpPr>
            <p:spPr bwMode="auto">
              <a:xfrm>
                <a:off x="259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29" name="Line 349"/>
              <p:cNvSpPr>
                <a:spLocks noChangeShapeType="1"/>
              </p:cNvSpPr>
              <p:nvPr/>
            </p:nvSpPr>
            <p:spPr bwMode="auto">
              <a:xfrm>
                <a:off x="2619" y="1944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0" name="Freeform 350"/>
              <p:cNvSpPr>
                <a:spLocks/>
              </p:cNvSpPr>
              <p:nvPr/>
            </p:nvSpPr>
            <p:spPr bwMode="auto">
              <a:xfrm>
                <a:off x="2597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1" name="Freeform 351"/>
              <p:cNvSpPr>
                <a:spLocks/>
              </p:cNvSpPr>
              <p:nvPr/>
            </p:nvSpPr>
            <p:spPr bwMode="auto">
              <a:xfrm>
                <a:off x="2597" y="280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2" name="Line 352"/>
              <p:cNvSpPr>
                <a:spLocks noChangeShapeType="1"/>
              </p:cNvSpPr>
              <p:nvPr/>
            </p:nvSpPr>
            <p:spPr bwMode="auto">
              <a:xfrm>
                <a:off x="2597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3" name="Rectangle 353"/>
              <p:cNvSpPr>
                <a:spLocks noChangeArrowheads="1"/>
              </p:cNvSpPr>
              <p:nvPr/>
            </p:nvSpPr>
            <p:spPr bwMode="auto">
              <a:xfrm>
                <a:off x="2523" y="1960"/>
                <a:ext cx="74" cy="860"/>
              </a:xfrm>
              <a:prstGeom prst="rect">
                <a:avLst/>
              </a:prstGeom>
              <a:solidFill>
                <a:srgbClr val="F0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4" name="Line 354"/>
              <p:cNvSpPr>
                <a:spLocks noChangeShapeType="1"/>
              </p:cNvSpPr>
              <p:nvPr/>
            </p:nvSpPr>
            <p:spPr bwMode="auto">
              <a:xfrm>
                <a:off x="2523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5" name="Line 355"/>
              <p:cNvSpPr>
                <a:spLocks noChangeShapeType="1"/>
              </p:cNvSpPr>
              <p:nvPr/>
            </p:nvSpPr>
            <p:spPr bwMode="auto">
              <a:xfrm>
                <a:off x="2523" y="1960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6" name="Line 356"/>
              <p:cNvSpPr>
                <a:spLocks noChangeShapeType="1"/>
              </p:cNvSpPr>
              <p:nvPr/>
            </p:nvSpPr>
            <p:spPr bwMode="auto">
              <a:xfrm>
                <a:off x="2597" y="1960"/>
                <a:ext cx="0" cy="86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7" name="Line 357"/>
              <p:cNvSpPr>
                <a:spLocks noChangeShapeType="1"/>
              </p:cNvSpPr>
              <p:nvPr/>
            </p:nvSpPr>
            <p:spPr bwMode="auto">
              <a:xfrm>
                <a:off x="2523" y="2820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8" name="Line 358"/>
              <p:cNvSpPr>
                <a:spLocks noChangeShapeType="1"/>
              </p:cNvSpPr>
              <p:nvPr/>
            </p:nvSpPr>
            <p:spPr bwMode="auto">
              <a:xfrm>
                <a:off x="2523" y="282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39" name="Freeform 359"/>
              <p:cNvSpPr>
                <a:spLocks/>
              </p:cNvSpPr>
              <p:nvPr/>
            </p:nvSpPr>
            <p:spPr bwMode="auto">
              <a:xfrm>
                <a:off x="2523" y="1944"/>
                <a:ext cx="94" cy="16"/>
              </a:xfrm>
              <a:custGeom>
                <a:avLst/>
                <a:gdLst>
                  <a:gd name="T0" fmla="*/ 74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74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74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  <a:close/>
                  </a:path>
                </a:pathLst>
              </a:custGeom>
              <a:solidFill>
                <a:srgbClr val="DDA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0" name="Freeform 360"/>
              <p:cNvSpPr>
                <a:spLocks/>
              </p:cNvSpPr>
              <p:nvPr/>
            </p:nvSpPr>
            <p:spPr bwMode="auto">
              <a:xfrm>
                <a:off x="2523" y="1944"/>
                <a:ext cx="94" cy="16"/>
              </a:xfrm>
              <a:custGeom>
                <a:avLst/>
                <a:gdLst>
                  <a:gd name="T0" fmla="*/ 74 w 94"/>
                  <a:gd name="T1" fmla="*/ 16 h 16"/>
                  <a:gd name="T2" fmla="*/ 94 w 94"/>
                  <a:gd name="T3" fmla="*/ 0 h 16"/>
                  <a:gd name="T4" fmla="*/ 26 w 94"/>
                  <a:gd name="T5" fmla="*/ 0 h 16"/>
                  <a:gd name="T6" fmla="*/ 0 w 94"/>
                  <a:gd name="T7" fmla="*/ 16 h 16"/>
                  <a:gd name="T8" fmla="*/ 74 w 9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">
                    <a:moveTo>
                      <a:pt x="74" y="16"/>
                    </a:moveTo>
                    <a:lnTo>
                      <a:pt x="94" y="0"/>
                    </a:lnTo>
                    <a:lnTo>
                      <a:pt x="26" y="0"/>
                    </a:lnTo>
                    <a:lnTo>
                      <a:pt x="0" y="16"/>
                    </a:lnTo>
                    <a:lnTo>
                      <a:pt x="74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1" name="Freeform 361"/>
              <p:cNvSpPr>
                <a:spLocks/>
              </p:cNvSpPr>
              <p:nvPr/>
            </p:nvSpPr>
            <p:spPr bwMode="auto">
              <a:xfrm>
                <a:off x="259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  <a:gd name="T12" fmla="*/ 2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2" name="Freeform 362"/>
              <p:cNvSpPr>
                <a:spLocks/>
              </p:cNvSpPr>
              <p:nvPr/>
            </p:nvSpPr>
            <p:spPr bwMode="auto">
              <a:xfrm>
                <a:off x="2597" y="1944"/>
                <a:ext cx="22" cy="18"/>
              </a:xfrm>
              <a:custGeom>
                <a:avLst/>
                <a:gdLst>
                  <a:gd name="T0" fmla="*/ 20 w 22"/>
                  <a:gd name="T1" fmla="*/ 0 h 18"/>
                  <a:gd name="T2" fmla="*/ 22 w 22"/>
                  <a:gd name="T3" fmla="*/ 0 h 18"/>
                  <a:gd name="T4" fmla="*/ 22 w 22"/>
                  <a:gd name="T5" fmla="*/ 2 h 18"/>
                  <a:gd name="T6" fmla="*/ 0 w 22"/>
                  <a:gd name="T7" fmla="*/ 18 h 18"/>
                  <a:gd name="T8" fmla="*/ 0 w 22"/>
                  <a:gd name="T9" fmla="*/ 18 h 18"/>
                  <a:gd name="T10" fmla="*/ 0 w 22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3" name="Line 363"/>
              <p:cNvSpPr>
                <a:spLocks noChangeShapeType="1"/>
              </p:cNvSpPr>
              <p:nvPr/>
            </p:nvSpPr>
            <p:spPr bwMode="auto">
              <a:xfrm>
                <a:off x="2549" y="1946"/>
                <a:ext cx="70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4" name="Freeform 364"/>
              <p:cNvSpPr>
                <a:spLocks/>
              </p:cNvSpPr>
              <p:nvPr/>
            </p:nvSpPr>
            <p:spPr bwMode="auto">
              <a:xfrm>
                <a:off x="2523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  <a:gd name="T12" fmla="*/ 26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5" name="Freeform 365"/>
              <p:cNvSpPr>
                <a:spLocks/>
              </p:cNvSpPr>
              <p:nvPr/>
            </p:nvSpPr>
            <p:spPr bwMode="auto">
              <a:xfrm>
                <a:off x="2523" y="1944"/>
                <a:ext cx="28" cy="18"/>
              </a:xfrm>
              <a:custGeom>
                <a:avLst/>
                <a:gdLst>
                  <a:gd name="T0" fmla="*/ 26 w 28"/>
                  <a:gd name="T1" fmla="*/ 0 h 18"/>
                  <a:gd name="T2" fmla="*/ 28 w 28"/>
                  <a:gd name="T3" fmla="*/ 0 h 18"/>
                  <a:gd name="T4" fmla="*/ 28 w 28"/>
                  <a:gd name="T5" fmla="*/ 2 h 18"/>
                  <a:gd name="T6" fmla="*/ 2 w 28"/>
                  <a:gd name="T7" fmla="*/ 18 h 18"/>
                  <a:gd name="T8" fmla="*/ 0 w 28"/>
                  <a:gd name="T9" fmla="*/ 18 h 18"/>
                  <a:gd name="T10" fmla="*/ 0 w 28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8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6" name="Line 366"/>
              <p:cNvSpPr>
                <a:spLocks noChangeShapeType="1"/>
              </p:cNvSpPr>
              <p:nvPr/>
            </p:nvSpPr>
            <p:spPr bwMode="auto">
              <a:xfrm>
                <a:off x="2523" y="1960"/>
                <a:ext cx="74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7" name="Line 367"/>
              <p:cNvSpPr>
                <a:spLocks noChangeShapeType="1"/>
              </p:cNvSpPr>
              <p:nvPr/>
            </p:nvSpPr>
            <p:spPr bwMode="auto">
              <a:xfrm>
                <a:off x="2597" y="1960"/>
                <a:ext cx="0" cy="2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8" name="Freeform 368"/>
              <p:cNvSpPr>
                <a:spLocks/>
              </p:cNvSpPr>
              <p:nvPr/>
            </p:nvSpPr>
            <p:spPr bwMode="auto">
              <a:xfrm>
                <a:off x="1389" y="1788"/>
                <a:ext cx="0" cy="1032"/>
              </a:xfrm>
              <a:custGeom>
                <a:avLst/>
                <a:gdLst>
                  <a:gd name="T0" fmla="*/ 1032 h 1032"/>
                  <a:gd name="T1" fmla="*/ 0 h 1032"/>
                  <a:gd name="T2" fmla="*/ 1032 h 103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32">
                    <a:moveTo>
                      <a:pt x="0" y="1032"/>
                    </a:moveTo>
                    <a:lnTo>
                      <a:pt x="0" y="0"/>
                    </a:lnTo>
                    <a:lnTo>
                      <a:pt x="0" y="1032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49" name="Freeform 369"/>
              <p:cNvSpPr>
                <a:spLocks/>
              </p:cNvSpPr>
              <p:nvPr/>
            </p:nvSpPr>
            <p:spPr bwMode="auto">
              <a:xfrm>
                <a:off x="1389" y="1788"/>
                <a:ext cx="0" cy="1032"/>
              </a:xfrm>
              <a:custGeom>
                <a:avLst/>
                <a:gdLst>
                  <a:gd name="T0" fmla="*/ 1032 h 1032"/>
                  <a:gd name="T1" fmla="*/ 0 h 1032"/>
                  <a:gd name="T2" fmla="*/ 1032 h 103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32">
                    <a:moveTo>
                      <a:pt x="0" y="1032"/>
                    </a:moveTo>
                    <a:lnTo>
                      <a:pt x="0" y="0"/>
                    </a:lnTo>
                    <a:lnTo>
                      <a:pt x="0" y="10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0" name="Line 370"/>
              <p:cNvSpPr>
                <a:spLocks noChangeShapeType="1"/>
              </p:cNvSpPr>
              <p:nvPr/>
            </p:nvSpPr>
            <p:spPr bwMode="auto">
              <a:xfrm>
                <a:off x="1389" y="1788"/>
                <a:ext cx="0" cy="1034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1" name="Freeform 371"/>
              <p:cNvSpPr>
                <a:spLocks/>
              </p:cNvSpPr>
              <p:nvPr/>
            </p:nvSpPr>
            <p:spPr bwMode="auto">
              <a:xfrm>
                <a:off x="1373" y="2820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2" name="Freeform 372"/>
              <p:cNvSpPr>
                <a:spLocks/>
              </p:cNvSpPr>
              <p:nvPr/>
            </p:nvSpPr>
            <p:spPr bwMode="auto">
              <a:xfrm>
                <a:off x="1373" y="2820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3" name="Line 373"/>
              <p:cNvSpPr>
                <a:spLocks noChangeShapeType="1"/>
              </p:cNvSpPr>
              <p:nvPr/>
            </p:nvSpPr>
            <p:spPr bwMode="auto">
              <a:xfrm>
                <a:off x="1373" y="2820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4" name="Freeform 374"/>
              <p:cNvSpPr>
                <a:spLocks/>
              </p:cNvSpPr>
              <p:nvPr/>
            </p:nvSpPr>
            <p:spPr bwMode="auto">
              <a:xfrm>
                <a:off x="1373" y="2646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5" name="Freeform 375"/>
              <p:cNvSpPr>
                <a:spLocks/>
              </p:cNvSpPr>
              <p:nvPr/>
            </p:nvSpPr>
            <p:spPr bwMode="auto">
              <a:xfrm>
                <a:off x="1373" y="2646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6" name="Line 376"/>
              <p:cNvSpPr>
                <a:spLocks noChangeShapeType="1"/>
              </p:cNvSpPr>
              <p:nvPr/>
            </p:nvSpPr>
            <p:spPr bwMode="auto">
              <a:xfrm>
                <a:off x="1373" y="2648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7" name="Freeform 377"/>
              <p:cNvSpPr>
                <a:spLocks/>
              </p:cNvSpPr>
              <p:nvPr/>
            </p:nvSpPr>
            <p:spPr bwMode="auto">
              <a:xfrm>
                <a:off x="1373" y="2474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8" name="Freeform 378"/>
              <p:cNvSpPr>
                <a:spLocks/>
              </p:cNvSpPr>
              <p:nvPr/>
            </p:nvSpPr>
            <p:spPr bwMode="auto">
              <a:xfrm>
                <a:off x="1373" y="2474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59" name="Line 379"/>
              <p:cNvSpPr>
                <a:spLocks noChangeShapeType="1"/>
              </p:cNvSpPr>
              <p:nvPr/>
            </p:nvSpPr>
            <p:spPr bwMode="auto">
              <a:xfrm>
                <a:off x="1373" y="2474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0" name="Freeform 380"/>
              <p:cNvSpPr>
                <a:spLocks/>
              </p:cNvSpPr>
              <p:nvPr/>
            </p:nvSpPr>
            <p:spPr bwMode="auto">
              <a:xfrm>
                <a:off x="1373" y="2306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1" name="Freeform 381"/>
              <p:cNvSpPr>
                <a:spLocks/>
              </p:cNvSpPr>
              <p:nvPr/>
            </p:nvSpPr>
            <p:spPr bwMode="auto">
              <a:xfrm>
                <a:off x="1373" y="2306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2" name="Line 382"/>
              <p:cNvSpPr>
                <a:spLocks noChangeShapeType="1"/>
              </p:cNvSpPr>
              <p:nvPr/>
            </p:nvSpPr>
            <p:spPr bwMode="auto">
              <a:xfrm>
                <a:off x="1373" y="2306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3" name="Freeform 383"/>
              <p:cNvSpPr>
                <a:spLocks/>
              </p:cNvSpPr>
              <p:nvPr/>
            </p:nvSpPr>
            <p:spPr bwMode="auto">
              <a:xfrm>
                <a:off x="1373" y="2134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4" name="Freeform 384"/>
              <p:cNvSpPr>
                <a:spLocks/>
              </p:cNvSpPr>
              <p:nvPr/>
            </p:nvSpPr>
            <p:spPr bwMode="auto">
              <a:xfrm>
                <a:off x="1373" y="2134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5" name="Line 385"/>
              <p:cNvSpPr>
                <a:spLocks noChangeShapeType="1"/>
              </p:cNvSpPr>
              <p:nvPr/>
            </p:nvSpPr>
            <p:spPr bwMode="auto">
              <a:xfrm>
                <a:off x="1373" y="2134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6" name="Freeform 386"/>
              <p:cNvSpPr>
                <a:spLocks/>
              </p:cNvSpPr>
              <p:nvPr/>
            </p:nvSpPr>
            <p:spPr bwMode="auto">
              <a:xfrm>
                <a:off x="1373" y="1960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7" name="Freeform 387"/>
              <p:cNvSpPr>
                <a:spLocks/>
              </p:cNvSpPr>
              <p:nvPr/>
            </p:nvSpPr>
            <p:spPr bwMode="auto">
              <a:xfrm>
                <a:off x="1373" y="1960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8" name="Line 388"/>
              <p:cNvSpPr>
                <a:spLocks noChangeShapeType="1"/>
              </p:cNvSpPr>
              <p:nvPr/>
            </p:nvSpPr>
            <p:spPr bwMode="auto">
              <a:xfrm>
                <a:off x="1373" y="1960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69" name="Freeform 389"/>
              <p:cNvSpPr>
                <a:spLocks/>
              </p:cNvSpPr>
              <p:nvPr/>
            </p:nvSpPr>
            <p:spPr bwMode="auto">
              <a:xfrm>
                <a:off x="1373" y="1788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0" name="Freeform 390"/>
              <p:cNvSpPr>
                <a:spLocks/>
              </p:cNvSpPr>
              <p:nvPr/>
            </p:nvSpPr>
            <p:spPr bwMode="auto">
              <a:xfrm>
                <a:off x="1373" y="1788"/>
                <a:ext cx="16" cy="0"/>
              </a:xfrm>
              <a:custGeom>
                <a:avLst/>
                <a:gdLst>
                  <a:gd name="T0" fmla="*/ 16 w 16"/>
                  <a:gd name="T1" fmla="*/ 0 w 16"/>
                  <a:gd name="T2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">
                    <a:moveTo>
                      <a:pt x="16" y="0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1" name="Line 391"/>
              <p:cNvSpPr>
                <a:spLocks noChangeShapeType="1"/>
              </p:cNvSpPr>
              <p:nvPr/>
            </p:nvSpPr>
            <p:spPr bwMode="auto">
              <a:xfrm>
                <a:off x="1373" y="1788"/>
                <a:ext cx="16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2" name="Freeform 392"/>
              <p:cNvSpPr>
                <a:spLocks/>
              </p:cNvSpPr>
              <p:nvPr/>
            </p:nvSpPr>
            <p:spPr bwMode="auto">
              <a:xfrm>
                <a:off x="1389" y="2820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3" name="Freeform 393"/>
              <p:cNvSpPr>
                <a:spLocks/>
              </p:cNvSpPr>
              <p:nvPr/>
            </p:nvSpPr>
            <p:spPr bwMode="auto">
              <a:xfrm>
                <a:off x="1389" y="2820"/>
                <a:ext cx="1260" cy="0"/>
              </a:xfrm>
              <a:custGeom>
                <a:avLst/>
                <a:gdLst>
                  <a:gd name="T0" fmla="*/ 0 w 1260"/>
                  <a:gd name="T1" fmla="*/ 1260 w 1260"/>
                  <a:gd name="T2" fmla="*/ 0 w 12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60">
                    <a:moveTo>
                      <a:pt x="0" y="0"/>
                    </a:moveTo>
                    <a:lnTo>
                      <a:pt x="126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4" name="Line 394"/>
              <p:cNvSpPr>
                <a:spLocks noChangeShapeType="1"/>
              </p:cNvSpPr>
              <p:nvPr/>
            </p:nvSpPr>
            <p:spPr bwMode="auto">
              <a:xfrm>
                <a:off x="1389" y="2820"/>
                <a:ext cx="1262" cy="0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5" name="Freeform 395"/>
              <p:cNvSpPr>
                <a:spLocks/>
              </p:cNvSpPr>
              <p:nvPr/>
            </p:nvSpPr>
            <p:spPr bwMode="auto">
              <a:xfrm>
                <a:off x="1389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6" name="Freeform 396"/>
              <p:cNvSpPr>
                <a:spLocks/>
              </p:cNvSpPr>
              <p:nvPr/>
            </p:nvSpPr>
            <p:spPr bwMode="auto">
              <a:xfrm>
                <a:off x="1389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7" name="Line 397"/>
              <p:cNvSpPr>
                <a:spLocks noChangeShapeType="1"/>
              </p:cNvSpPr>
              <p:nvPr/>
            </p:nvSpPr>
            <p:spPr bwMode="auto">
              <a:xfrm>
                <a:off x="1389" y="2820"/>
                <a:ext cx="0" cy="1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8" name="Freeform 398"/>
              <p:cNvSpPr>
                <a:spLocks/>
              </p:cNvSpPr>
              <p:nvPr/>
            </p:nvSpPr>
            <p:spPr bwMode="auto">
              <a:xfrm>
                <a:off x="1703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79" name="Freeform 399"/>
              <p:cNvSpPr>
                <a:spLocks/>
              </p:cNvSpPr>
              <p:nvPr/>
            </p:nvSpPr>
            <p:spPr bwMode="auto">
              <a:xfrm>
                <a:off x="1703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0" name="Line 400"/>
              <p:cNvSpPr>
                <a:spLocks noChangeShapeType="1"/>
              </p:cNvSpPr>
              <p:nvPr/>
            </p:nvSpPr>
            <p:spPr bwMode="auto">
              <a:xfrm>
                <a:off x="1705" y="2820"/>
                <a:ext cx="0" cy="1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1" name="Freeform 401"/>
              <p:cNvSpPr>
                <a:spLocks/>
              </p:cNvSpPr>
              <p:nvPr/>
            </p:nvSpPr>
            <p:spPr bwMode="auto">
              <a:xfrm>
                <a:off x="2019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2" name="Freeform 402"/>
              <p:cNvSpPr>
                <a:spLocks/>
              </p:cNvSpPr>
              <p:nvPr/>
            </p:nvSpPr>
            <p:spPr bwMode="auto">
              <a:xfrm>
                <a:off x="2019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3" name="Line 403"/>
              <p:cNvSpPr>
                <a:spLocks noChangeShapeType="1"/>
              </p:cNvSpPr>
              <p:nvPr/>
            </p:nvSpPr>
            <p:spPr bwMode="auto">
              <a:xfrm>
                <a:off x="2019" y="2820"/>
                <a:ext cx="0" cy="1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4" name="Freeform 404"/>
              <p:cNvSpPr>
                <a:spLocks/>
              </p:cNvSpPr>
              <p:nvPr/>
            </p:nvSpPr>
            <p:spPr bwMode="auto">
              <a:xfrm>
                <a:off x="2333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5" name="Freeform 405"/>
              <p:cNvSpPr>
                <a:spLocks/>
              </p:cNvSpPr>
              <p:nvPr/>
            </p:nvSpPr>
            <p:spPr bwMode="auto">
              <a:xfrm>
                <a:off x="2333" y="2820"/>
                <a:ext cx="0" cy="16"/>
              </a:xfrm>
              <a:custGeom>
                <a:avLst/>
                <a:gdLst>
                  <a:gd name="T0" fmla="*/ 0 h 16"/>
                  <a:gd name="T1" fmla="*/ 16 h 16"/>
                  <a:gd name="T2" fmla="*/ 0 h 1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60686" name="Line 406"/>
              <p:cNvSpPr>
                <a:spLocks noChangeShapeType="1"/>
              </p:cNvSpPr>
              <p:nvPr/>
            </p:nvSpPr>
            <p:spPr bwMode="auto">
              <a:xfrm>
                <a:off x="2335" y="2820"/>
                <a:ext cx="0" cy="18"/>
              </a:xfrm>
              <a:prstGeom prst="line">
                <a:avLst/>
              </a:prstGeom>
              <a:noFill/>
              <a:ln w="3175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7" name="Freeform 408"/>
            <p:cNvSpPr>
              <a:spLocks/>
            </p:cNvSpPr>
            <p:nvPr/>
          </p:nvSpPr>
          <p:spPr bwMode="auto">
            <a:xfrm>
              <a:off x="4205288" y="4476750"/>
              <a:ext cx="0" cy="25400"/>
            </a:xfrm>
            <a:custGeom>
              <a:avLst/>
              <a:gdLst>
                <a:gd name="T0" fmla="*/ 0 h 16"/>
                <a:gd name="T1" fmla="*/ 1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409"/>
            <p:cNvSpPr>
              <a:spLocks/>
            </p:cNvSpPr>
            <p:nvPr/>
          </p:nvSpPr>
          <p:spPr bwMode="auto">
            <a:xfrm>
              <a:off x="4205288" y="4476750"/>
              <a:ext cx="0" cy="25400"/>
            </a:xfrm>
            <a:custGeom>
              <a:avLst/>
              <a:gdLst>
                <a:gd name="T0" fmla="*/ 0 h 16"/>
                <a:gd name="T1" fmla="*/ 1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410"/>
            <p:cNvSpPr>
              <a:spLocks noChangeShapeType="1"/>
            </p:cNvSpPr>
            <p:nvPr/>
          </p:nvSpPr>
          <p:spPr bwMode="auto">
            <a:xfrm>
              <a:off x="4205288" y="4476750"/>
              <a:ext cx="0" cy="285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411"/>
            <p:cNvSpPr>
              <a:spLocks noChangeArrowheads="1"/>
            </p:cNvSpPr>
            <p:nvPr/>
          </p:nvSpPr>
          <p:spPr bwMode="auto">
            <a:xfrm>
              <a:off x="4402138" y="3467100"/>
              <a:ext cx="600075" cy="463550"/>
            </a:xfrm>
            <a:prstGeom prst="rect">
              <a:avLst/>
            </a:prstGeom>
            <a:noFill/>
            <a:ln w="3175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Rectangle 412"/>
            <p:cNvSpPr>
              <a:spLocks noChangeArrowheads="1"/>
            </p:cNvSpPr>
            <p:nvPr/>
          </p:nvSpPr>
          <p:spPr bwMode="auto">
            <a:xfrm>
              <a:off x="2093913" y="44259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413"/>
            <p:cNvSpPr>
              <a:spLocks noChangeArrowheads="1"/>
            </p:cNvSpPr>
            <p:nvPr/>
          </p:nvSpPr>
          <p:spPr bwMode="auto">
            <a:xfrm>
              <a:off x="1995488" y="414972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0,5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414"/>
            <p:cNvSpPr>
              <a:spLocks noChangeArrowheads="1"/>
            </p:cNvSpPr>
            <p:nvPr/>
          </p:nvSpPr>
          <p:spPr bwMode="auto">
            <a:xfrm>
              <a:off x="2093913" y="38766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415"/>
            <p:cNvSpPr>
              <a:spLocks noChangeArrowheads="1"/>
            </p:cNvSpPr>
            <p:nvPr/>
          </p:nvSpPr>
          <p:spPr bwMode="auto">
            <a:xfrm>
              <a:off x="1995488" y="360997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1,5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416"/>
            <p:cNvSpPr>
              <a:spLocks noChangeArrowheads="1"/>
            </p:cNvSpPr>
            <p:nvPr/>
          </p:nvSpPr>
          <p:spPr bwMode="auto">
            <a:xfrm>
              <a:off x="2093913" y="33337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417"/>
            <p:cNvSpPr>
              <a:spLocks noChangeArrowheads="1"/>
            </p:cNvSpPr>
            <p:nvPr/>
          </p:nvSpPr>
          <p:spPr bwMode="auto">
            <a:xfrm>
              <a:off x="1995488" y="3060700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2,5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418"/>
            <p:cNvSpPr>
              <a:spLocks noChangeArrowheads="1"/>
            </p:cNvSpPr>
            <p:nvPr/>
          </p:nvSpPr>
          <p:spPr bwMode="auto">
            <a:xfrm>
              <a:off x="2093913" y="278447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419"/>
            <p:cNvSpPr>
              <a:spLocks noChangeArrowheads="1"/>
            </p:cNvSpPr>
            <p:nvPr/>
          </p:nvSpPr>
          <p:spPr bwMode="auto">
            <a:xfrm>
              <a:off x="4430713" y="3521075"/>
              <a:ext cx="50800" cy="47625"/>
            </a:xfrm>
            <a:prstGeom prst="rect">
              <a:avLst/>
            </a:prstGeom>
            <a:solidFill>
              <a:srgbClr val="DA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420"/>
            <p:cNvSpPr>
              <a:spLocks noChangeArrowheads="1"/>
            </p:cNvSpPr>
            <p:nvPr/>
          </p:nvSpPr>
          <p:spPr bwMode="auto">
            <a:xfrm>
              <a:off x="4433888" y="3524250"/>
              <a:ext cx="41275" cy="41275"/>
            </a:xfrm>
            <a:prstGeom prst="rect">
              <a:avLst/>
            </a:prstGeom>
            <a:noFill/>
            <a:ln w="3175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421"/>
            <p:cNvSpPr>
              <a:spLocks noChangeArrowheads="1"/>
            </p:cNvSpPr>
            <p:nvPr/>
          </p:nvSpPr>
          <p:spPr bwMode="auto">
            <a:xfrm>
              <a:off x="4513263" y="3482975"/>
              <a:ext cx="4536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Méthodes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422"/>
            <p:cNvSpPr>
              <a:spLocks noChangeArrowheads="1"/>
            </p:cNvSpPr>
            <p:nvPr/>
          </p:nvSpPr>
          <p:spPr bwMode="auto">
            <a:xfrm>
              <a:off x="4430713" y="3676650"/>
              <a:ext cx="50800" cy="50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423"/>
            <p:cNvSpPr>
              <a:spLocks noChangeArrowheads="1"/>
            </p:cNvSpPr>
            <p:nvPr/>
          </p:nvSpPr>
          <p:spPr bwMode="auto">
            <a:xfrm>
              <a:off x="4433888" y="3683000"/>
              <a:ext cx="41275" cy="41275"/>
            </a:xfrm>
            <a:prstGeom prst="rect">
              <a:avLst/>
            </a:prstGeom>
            <a:noFill/>
            <a:ln w="3175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424"/>
            <p:cNvSpPr>
              <a:spLocks noChangeArrowheads="1"/>
            </p:cNvSpPr>
            <p:nvPr/>
          </p:nvSpPr>
          <p:spPr bwMode="auto">
            <a:xfrm>
              <a:off x="4513263" y="3641725"/>
              <a:ext cx="4071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Contacts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21" name="Rectangle 429"/>
            <p:cNvSpPr>
              <a:spLocks noChangeArrowheads="1"/>
            </p:cNvSpPr>
            <p:nvPr/>
          </p:nvSpPr>
          <p:spPr bwMode="auto">
            <a:xfrm>
              <a:off x="4430713" y="3835400"/>
              <a:ext cx="50800" cy="50800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22" name="Rectangle 430"/>
            <p:cNvSpPr>
              <a:spLocks noChangeArrowheads="1"/>
            </p:cNvSpPr>
            <p:nvPr/>
          </p:nvSpPr>
          <p:spPr bwMode="auto">
            <a:xfrm>
              <a:off x="4433888" y="3838575"/>
              <a:ext cx="41275" cy="44450"/>
            </a:xfrm>
            <a:prstGeom prst="rect">
              <a:avLst/>
            </a:prstGeom>
            <a:noFill/>
            <a:ln w="3175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23" name="Rectangle 431"/>
            <p:cNvSpPr>
              <a:spLocks noChangeArrowheads="1"/>
            </p:cNvSpPr>
            <p:nvPr/>
          </p:nvSpPr>
          <p:spPr bwMode="auto">
            <a:xfrm>
              <a:off x="4513263" y="3800475"/>
              <a:ext cx="2853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Délais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26" name="Rectangle 434"/>
            <p:cNvSpPr>
              <a:spLocks noChangeArrowheads="1"/>
            </p:cNvSpPr>
            <p:nvPr/>
          </p:nvSpPr>
          <p:spPr bwMode="auto">
            <a:xfrm>
              <a:off x="4462463" y="2876550"/>
              <a:ext cx="24798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faciliter ce suivi et toutes les comparaisons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possibles, de nombreuses représentations graphiques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peuvent être utilisées.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75" name="Rectangle 483"/>
            <p:cNvSpPr>
              <a:spLocks noChangeArrowheads="1"/>
            </p:cNvSpPr>
            <p:nvPr/>
          </p:nvSpPr>
          <p:spPr bwMode="auto">
            <a:xfrm>
              <a:off x="2230438" y="4514850"/>
              <a:ext cx="4456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A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78" name="Rectangle 486"/>
            <p:cNvSpPr>
              <a:spLocks noChangeArrowheads="1"/>
            </p:cNvSpPr>
            <p:nvPr/>
          </p:nvSpPr>
          <p:spPr bwMode="auto">
            <a:xfrm>
              <a:off x="2728913" y="4514850"/>
              <a:ext cx="4456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B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81" name="Rectangle 489"/>
            <p:cNvSpPr>
              <a:spLocks noChangeArrowheads="1"/>
            </p:cNvSpPr>
            <p:nvPr/>
          </p:nvSpPr>
          <p:spPr bwMode="auto">
            <a:xfrm>
              <a:off x="3233738" y="4514850"/>
              <a:ext cx="4504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C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484" name="Rectangle 492"/>
            <p:cNvSpPr>
              <a:spLocks noChangeArrowheads="1"/>
            </p:cNvSpPr>
            <p:nvPr/>
          </p:nvSpPr>
          <p:spPr bwMode="auto">
            <a:xfrm>
              <a:off x="3729038" y="4514850"/>
              <a:ext cx="45044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8204730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11760" y="6503990"/>
            <a:ext cx="4104456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SYSTÈME DE NOTATION D’UNE MISSION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129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L’ÉVALUATION DE LA MISSION PAR LE CLIENT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174968" y="2489968"/>
            <a:ext cx="5210917" cy="2268000"/>
            <a:chOff x="2463800" y="2630488"/>
            <a:chExt cx="3988628" cy="1736011"/>
          </a:xfrm>
        </p:grpSpPr>
        <p:sp>
          <p:nvSpPr>
            <p:cNvPr id="61702" name="Line 6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3" name="Freeform 7"/>
            <p:cNvSpPr>
              <a:spLocks/>
            </p:cNvSpPr>
            <p:nvPr/>
          </p:nvSpPr>
          <p:spPr bwMode="auto">
            <a:xfrm>
              <a:off x="4333875" y="3386138"/>
              <a:ext cx="82550" cy="38100"/>
            </a:xfrm>
            <a:custGeom>
              <a:avLst/>
              <a:gdLst>
                <a:gd name="T0" fmla="*/ 0 w 52"/>
                <a:gd name="T1" fmla="*/ 0 h 24"/>
                <a:gd name="T2" fmla="*/ 52 w 52"/>
                <a:gd name="T3" fmla="*/ 24 h 24"/>
                <a:gd name="T4" fmla="*/ 0 w 5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4">
                  <a:moveTo>
                    <a:pt x="0" y="0"/>
                  </a:moveTo>
                  <a:lnTo>
                    <a:pt x="5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4" name="Line 8"/>
            <p:cNvSpPr>
              <a:spLocks noChangeShapeType="1"/>
            </p:cNvSpPr>
            <p:nvPr/>
          </p:nvSpPr>
          <p:spPr bwMode="auto">
            <a:xfrm>
              <a:off x="4333875" y="3386138"/>
              <a:ext cx="82550" cy="38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5" name="Freeform 9"/>
            <p:cNvSpPr>
              <a:spLocks/>
            </p:cNvSpPr>
            <p:nvPr/>
          </p:nvSpPr>
          <p:spPr bwMode="auto">
            <a:xfrm>
              <a:off x="4333875" y="3386138"/>
              <a:ext cx="85725" cy="31750"/>
            </a:xfrm>
            <a:custGeom>
              <a:avLst/>
              <a:gdLst>
                <a:gd name="T0" fmla="*/ 0 w 54"/>
                <a:gd name="T1" fmla="*/ 0 h 20"/>
                <a:gd name="T2" fmla="*/ 2 w 54"/>
                <a:gd name="T3" fmla="*/ 0 h 20"/>
                <a:gd name="T4" fmla="*/ 54 w 54"/>
                <a:gd name="T5" fmla="*/ 18 h 20"/>
                <a:gd name="T6" fmla="*/ 54 w 54"/>
                <a:gd name="T7" fmla="*/ 20 h 20"/>
                <a:gd name="T8" fmla="*/ 52 w 54"/>
                <a:gd name="T9" fmla="*/ 20 h 20"/>
                <a:gd name="T10" fmla="*/ 0 w 54"/>
                <a:gd name="T11" fmla="*/ 2 h 20"/>
                <a:gd name="T12" fmla="*/ 0 w 5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0">
                  <a:moveTo>
                    <a:pt x="0" y="0"/>
                  </a:moveTo>
                  <a:lnTo>
                    <a:pt x="2" y="0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2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6" name="Freeform 10"/>
            <p:cNvSpPr>
              <a:spLocks/>
            </p:cNvSpPr>
            <p:nvPr/>
          </p:nvSpPr>
          <p:spPr bwMode="auto">
            <a:xfrm>
              <a:off x="4333875" y="3386138"/>
              <a:ext cx="85725" cy="31750"/>
            </a:xfrm>
            <a:custGeom>
              <a:avLst/>
              <a:gdLst>
                <a:gd name="T0" fmla="*/ 0 w 54"/>
                <a:gd name="T1" fmla="*/ 0 h 20"/>
                <a:gd name="T2" fmla="*/ 2 w 54"/>
                <a:gd name="T3" fmla="*/ 0 h 20"/>
                <a:gd name="T4" fmla="*/ 54 w 54"/>
                <a:gd name="T5" fmla="*/ 18 h 20"/>
                <a:gd name="T6" fmla="*/ 54 w 54"/>
                <a:gd name="T7" fmla="*/ 20 h 20"/>
                <a:gd name="T8" fmla="*/ 52 w 54"/>
                <a:gd name="T9" fmla="*/ 20 h 20"/>
                <a:gd name="T10" fmla="*/ 0 w 54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0">
                  <a:moveTo>
                    <a:pt x="0" y="0"/>
                  </a:moveTo>
                  <a:lnTo>
                    <a:pt x="2" y="0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2" y="2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7" name="Freeform 11"/>
            <p:cNvSpPr>
              <a:spLocks/>
            </p:cNvSpPr>
            <p:nvPr/>
          </p:nvSpPr>
          <p:spPr bwMode="auto">
            <a:xfrm>
              <a:off x="4333875" y="3278188"/>
              <a:ext cx="165100" cy="63500"/>
            </a:xfrm>
            <a:custGeom>
              <a:avLst/>
              <a:gdLst>
                <a:gd name="T0" fmla="*/ 0 w 104"/>
                <a:gd name="T1" fmla="*/ 0 h 40"/>
                <a:gd name="T2" fmla="*/ 104 w 104"/>
                <a:gd name="T3" fmla="*/ 40 h 40"/>
                <a:gd name="T4" fmla="*/ 0 w 104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0">
                  <a:moveTo>
                    <a:pt x="0" y="0"/>
                  </a:moveTo>
                  <a:lnTo>
                    <a:pt x="104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8" name="Line 12"/>
            <p:cNvSpPr>
              <a:spLocks noChangeShapeType="1"/>
            </p:cNvSpPr>
            <p:nvPr/>
          </p:nvSpPr>
          <p:spPr bwMode="auto">
            <a:xfrm>
              <a:off x="4333875" y="3278188"/>
              <a:ext cx="165100" cy="635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09" name="Freeform 13"/>
            <p:cNvSpPr>
              <a:spLocks/>
            </p:cNvSpPr>
            <p:nvPr/>
          </p:nvSpPr>
          <p:spPr bwMode="auto">
            <a:xfrm>
              <a:off x="4333875" y="3268663"/>
              <a:ext cx="158750" cy="76200"/>
            </a:xfrm>
            <a:custGeom>
              <a:avLst/>
              <a:gdLst>
                <a:gd name="T0" fmla="*/ 0 w 100"/>
                <a:gd name="T1" fmla="*/ 0 h 48"/>
                <a:gd name="T2" fmla="*/ 2 w 100"/>
                <a:gd name="T3" fmla="*/ 0 h 48"/>
                <a:gd name="T4" fmla="*/ 100 w 100"/>
                <a:gd name="T5" fmla="*/ 46 h 48"/>
                <a:gd name="T6" fmla="*/ 100 w 100"/>
                <a:gd name="T7" fmla="*/ 48 h 48"/>
                <a:gd name="T8" fmla="*/ 98 w 100"/>
                <a:gd name="T9" fmla="*/ 48 h 48"/>
                <a:gd name="T10" fmla="*/ 0 w 100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8">
                  <a:moveTo>
                    <a:pt x="0" y="0"/>
                  </a:moveTo>
                  <a:lnTo>
                    <a:pt x="2" y="0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98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0" name="Freeform 14"/>
            <p:cNvSpPr>
              <a:spLocks/>
            </p:cNvSpPr>
            <p:nvPr/>
          </p:nvSpPr>
          <p:spPr bwMode="auto">
            <a:xfrm>
              <a:off x="4333875" y="3268663"/>
              <a:ext cx="158750" cy="76200"/>
            </a:xfrm>
            <a:custGeom>
              <a:avLst/>
              <a:gdLst>
                <a:gd name="T0" fmla="*/ 0 w 100"/>
                <a:gd name="T1" fmla="*/ 0 h 48"/>
                <a:gd name="T2" fmla="*/ 2 w 100"/>
                <a:gd name="T3" fmla="*/ 0 h 48"/>
                <a:gd name="T4" fmla="*/ 100 w 100"/>
                <a:gd name="T5" fmla="*/ 46 h 48"/>
                <a:gd name="T6" fmla="*/ 100 w 100"/>
                <a:gd name="T7" fmla="*/ 48 h 48"/>
                <a:gd name="T8" fmla="*/ 98 w 100"/>
                <a:gd name="T9" fmla="*/ 48 h 48"/>
                <a:gd name="T10" fmla="*/ 0 w 100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8">
                  <a:moveTo>
                    <a:pt x="0" y="0"/>
                  </a:moveTo>
                  <a:lnTo>
                    <a:pt x="2" y="0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98" y="4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1" name="Freeform 15"/>
            <p:cNvSpPr>
              <a:spLocks/>
            </p:cNvSpPr>
            <p:nvPr/>
          </p:nvSpPr>
          <p:spPr bwMode="auto">
            <a:xfrm>
              <a:off x="4333875" y="3157538"/>
              <a:ext cx="247650" cy="101600"/>
            </a:xfrm>
            <a:custGeom>
              <a:avLst/>
              <a:gdLst>
                <a:gd name="T0" fmla="*/ 0 w 156"/>
                <a:gd name="T1" fmla="*/ 0 h 64"/>
                <a:gd name="T2" fmla="*/ 156 w 156"/>
                <a:gd name="T3" fmla="*/ 64 h 64"/>
                <a:gd name="T4" fmla="*/ 0 w 156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64">
                  <a:moveTo>
                    <a:pt x="0" y="0"/>
                  </a:moveTo>
                  <a:lnTo>
                    <a:pt x="15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2" name="Line 16"/>
            <p:cNvSpPr>
              <a:spLocks noChangeShapeType="1"/>
            </p:cNvSpPr>
            <p:nvPr/>
          </p:nvSpPr>
          <p:spPr bwMode="auto">
            <a:xfrm>
              <a:off x="4333875" y="3157538"/>
              <a:ext cx="247650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3" name="Freeform 17"/>
            <p:cNvSpPr>
              <a:spLocks/>
            </p:cNvSpPr>
            <p:nvPr/>
          </p:nvSpPr>
          <p:spPr bwMode="auto">
            <a:xfrm>
              <a:off x="4333875" y="3148013"/>
              <a:ext cx="250825" cy="104775"/>
            </a:xfrm>
            <a:custGeom>
              <a:avLst/>
              <a:gdLst>
                <a:gd name="T0" fmla="*/ 0 w 158"/>
                <a:gd name="T1" fmla="*/ 0 h 66"/>
                <a:gd name="T2" fmla="*/ 2 w 158"/>
                <a:gd name="T3" fmla="*/ 0 h 66"/>
                <a:gd name="T4" fmla="*/ 158 w 158"/>
                <a:gd name="T5" fmla="*/ 64 h 66"/>
                <a:gd name="T6" fmla="*/ 158 w 158"/>
                <a:gd name="T7" fmla="*/ 66 h 66"/>
                <a:gd name="T8" fmla="*/ 156 w 158"/>
                <a:gd name="T9" fmla="*/ 66 h 66"/>
                <a:gd name="T10" fmla="*/ 0 w 158"/>
                <a:gd name="T11" fmla="*/ 2 h 66"/>
                <a:gd name="T12" fmla="*/ 0 w 158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66">
                  <a:moveTo>
                    <a:pt x="0" y="0"/>
                  </a:moveTo>
                  <a:lnTo>
                    <a:pt x="2" y="0"/>
                  </a:lnTo>
                  <a:lnTo>
                    <a:pt x="158" y="64"/>
                  </a:lnTo>
                  <a:lnTo>
                    <a:pt x="158" y="66"/>
                  </a:lnTo>
                  <a:lnTo>
                    <a:pt x="156" y="6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4" name="Freeform 18"/>
            <p:cNvSpPr>
              <a:spLocks/>
            </p:cNvSpPr>
            <p:nvPr/>
          </p:nvSpPr>
          <p:spPr bwMode="auto">
            <a:xfrm>
              <a:off x="4333875" y="3148013"/>
              <a:ext cx="250825" cy="104775"/>
            </a:xfrm>
            <a:custGeom>
              <a:avLst/>
              <a:gdLst>
                <a:gd name="T0" fmla="*/ 0 w 158"/>
                <a:gd name="T1" fmla="*/ 0 h 66"/>
                <a:gd name="T2" fmla="*/ 2 w 158"/>
                <a:gd name="T3" fmla="*/ 0 h 66"/>
                <a:gd name="T4" fmla="*/ 158 w 158"/>
                <a:gd name="T5" fmla="*/ 64 h 66"/>
                <a:gd name="T6" fmla="*/ 158 w 158"/>
                <a:gd name="T7" fmla="*/ 66 h 66"/>
                <a:gd name="T8" fmla="*/ 156 w 158"/>
                <a:gd name="T9" fmla="*/ 66 h 66"/>
                <a:gd name="T10" fmla="*/ 0 w 158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66">
                  <a:moveTo>
                    <a:pt x="0" y="0"/>
                  </a:moveTo>
                  <a:lnTo>
                    <a:pt x="2" y="0"/>
                  </a:lnTo>
                  <a:lnTo>
                    <a:pt x="158" y="64"/>
                  </a:lnTo>
                  <a:lnTo>
                    <a:pt x="158" y="66"/>
                  </a:lnTo>
                  <a:lnTo>
                    <a:pt x="156" y="66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5" name="Freeform 19"/>
            <p:cNvSpPr>
              <a:spLocks/>
            </p:cNvSpPr>
            <p:nvPr/>
          </p:nvSpPr>
          <p:spPr bwMode="auto">
            <a:xfrm>
              <a:off x="4333875" y="3036888"/>
              <a:ext cx="330200" cy="139700"/>
            </a:xfrm>
            <a:custGeom>
              <a:avLst/>
              <a:gdLst>
                <a:gd name="T0" fmla="*/ 0 w 208"/>
                <a:gd name="T1" fmla="*/ 0 h 88"/>
                <a:gd name="T2" fmla="*/ 208 w 208"/>
                <a:gd name="T3" fmla="*/ 88 h 88"/>
                <a:gd name="T4" fmla="*/ 0 w 208"/>
                <a:gd name="T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88">
                  <a:moveTo>
                    <a:pt x="0" y="0"/>
                  </a:moveTo>
                  <a:lnTo>
                    <a:pt x="208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6" name="Line 20"/>
            <p:cNvSpPr>
              <a:spLocks noChangeShapeType="1"/>
            </p:cNvSpPr>
            <p:nvPr/>
          </p:nvSpPr>
          <p:spPr bwMode="auto">
            <a:xfrm>
              <a:off x="4333875" y="3036888"/>
              <a:ext cx="330200" cy="1397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7" name="Freeform 21"/>
            <p:cNvSpPr>
              <a:spLocks/>
            </p:cNvSpPr>
            <p:nvPr/>
          </p:nvSpPr>
          <p:spPr bwMode="auto">
            <a:xfrm>
              <a:off x="4333875" y="3036888"/>
              <a:ext cx="323850" cy="139700"/>
            </a:xfrm>
            <a:custGeom>
              <a:avLst/>
              <a:gdLst>
                <a:gd name="T0" fmla="*/ 0 w 204"/>
                <a:gd name="T1" fmla="*/ 0 h 88"/>
                <a:gd name="T2" fmla="*/ 2 w 204"/>
                <a:gd name="T3" fmla="*/ 0 h 88"/>
                <a:gd name="T4" fmla="*/ 204 w 204"/>
                <a:gd name="T5" fmla="*/ 88 h 88"/>
                <a:gd name="T6" fmla="*/ 204 w 204"/>
                <a:gd name="T7" fmla="*/ 88 h 88"/>
                <a:gd name="T8" fmla="*/ 204 w 204"/>
                <a:gd name="T9" fmla="*/ 88 h 88"/>
                <a:gd name="T10" fmla="*/ 0 w 204"/>
                <a:gd name="T11" fmla="*/ 2 h 88"/>
                <a:gd name="T12" fmla="*/ 0 w 204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88">
                  <a:moveTo>
                    <a:pt x="0" y="0"/>
                  </a:moveTo>
                  <a:lnTo>
                    <a:pt x="2" y="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8" name="Freeform 22"/>
            <p:cNvSpPr>
              <a:spLocks/>
            </p:cNvSpPr>
            <p:nvPr/>
          </p:nvSpPr>
          <p:spPr bwMode="auto">
            <a:xfrm>
              <a:off x="4333875" y="3036888"/>
              <a:ext cx="323850" cy="139700"/>
            </a:xfrm>
            <a:custGeom>
              <a:avLst/>
              <a:gdLst>
                <a:gd name="T0" fmla="*/ 0 w 204"/>
                <a:gd name="T1" fmla="*/ 0 h 88"/>
                <a:gd name="T2" fmla="*/ 2 w 204"/>
                <a:gd name="T3" fmla="*/ 0 h 88"/>
                <a:gd name="T4" fmla="*/ 204 w 204"/>
                <a:gd name="T5" fmla="*/ 88 h 88"/>
                <a:gd name="T6" fmla="*/ 204 w 204"/>
                <a:gd name="T7" fmla="*/ 88 h 88"/>
                <a:gd name="T8" fmla="*/ 204 w 204"/>
                <a:gd name="T9" fmla="*/ 88 h 88"/>
                <a:gd name="T10" fmla="*/ 0 w 204"/>
                <a:gd name="T11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88">
                  <a:moveTo>
                    <a:pt x="0" y="0"/>
                  </a:moveTo>
                  <a:lnTo>
                    <a:pt x="2" y="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19" name="Freeform 23"/>
            <p:cNvSpPr>
              <a:spLocks/>
            </p:cNvSpPr>
            <p:nvPr/>
          </p:nvSpPr>
          <p:spPr bwMode="auto">
            <a:xfrm>
              <a:off x="4333875" y="2925763"/>
              <a:ext cx="412750" cy="165100"/>
            </a:xfrm>
            <a:custGeom>
              <a:avLst/>
              <a:gdLst>
                <a:gd name="T0" fmla="*/ 0 w 260"/>
                <a:gd name="T1" fmla="*/ 0 h 104"/>
                <a:gd name="T2" fmla="*/ 260 w 260"/>
                <a:gd name="T3" fmla="*/ 104 h 104"/>
                <a:gd name="T4" fmla="*/ 0 w 260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0" h="104">
                  <a:moveTo>
                    <a:pt x="0" y="0"/>
                  </a:moveTo>
                  <a:lnTo>
                    <a:pt x="260" y="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0" name="Line 24"/>
            <p:cNvSpPr>
              <a:spLocks noChangeShapeType="1"/>
            </p:cNvSpPr>
            <p:nvPr/>
          </p:nvSpPr>
          <p:spPr bwMode="auto">
            <a:xfrm>
              <a:off x="4333875" y="2925763"/>
              <a:ext cx="412750" cy="165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1" name="Freeform 25"/>
            <p:cNvSpPr>
              <a:spLocks/>
            </p:cNvSpPr>
            <p:nvPr/>
          </p:nvSpPr>
          <p:spPr bwMode="auto">
            <a:xfrm>
              <a:off x="4333875" y="2916238"/>
              <a:ext cx="406400" cy="177800"/>
            </a:xfrm>
            <a:custGeom>
              <a:avLst/>
              <a:gdLst>
                <a:gd name="T0" fmla="*/ 0 w 256"/>
                <a:gd name="T1" fmla="*/ 0 h 112"/>
                <a:gd name="T2" fmla="*/ 2 w 256"/>
                <a:gd name="T3" fmla="*/ 0 h 112"/>
                <a:gd name="T4" fmla="*/ 256 w 256"/>
                <a:gd name="T5" fmla="*/ 110 h 112"/>
                <a:gd name="T6" fmla="*/ 256 w 256"/>
                <a:gd name="T7" fmla="*/ 112 h 112"/>
                <a:gd name="T8" fmla="*/ 256 w 256"/>
                <a:gd name="T9" fmla="*/ 112 h 112"/>
                <a:gd name="T10" fmla="*/ 0 w 256"/>
                <a:gd name="T11" fmla="*/ 2 h 112"/>
                <a:gd name="T12" fmla="*/ 0 w 256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12">
                  <a:moveTo>
                    <a:pt x="0" y="0"/>
                  </a:moveTo>
                  <a:lnTo>
                    <a:pt x="2" y="0"/>
                  </a:lnTo>
                  <a:lnTo>
                    <a:pt x="256" y="110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2" name="Freeform 26"/>
            <p:cNvSpPr>
              <a:spLocks/>
            </p:cNvSpPr>
            <p:nvPr/>
          </p:nvSpPr>
          <p:spPr bwMode="auto">
            <a:xfrm>
              <a:off x="4333875" y="2916238"/>
              <a:ext cx="406400" cy="177800"/>
            </a:xfrm>
            <a:custGeom>
              <a:avLst/>
              <a:gdLst>
                <a:gd name="T0" fmla="*/ 0 w 256"/>
                <a:gd name="T1" fmla="*/ 0 h 112"/>
                <a:gd name="T2" fmla="*/ 2 w 256"/>
                <a:gd name="T3" fmla="*/ 0 h 112"/>
                <a:gd name="T4" fmla="*/ 256 w 256"/>
                <a:gd name="T5" fmla="*/ 110 h 112"/>
                <a:gd name="T6" fmla="*/ 256 w 256"/>
                <a:gd name="T7" fmla="*/ 112 h 112"/>
                <a:gd name="T8" fmla="*/ 256 w 256"/>
                <a:gd name="T9" fmla="*/ 112 h 112"/>
                <a:gd name="T10" fmla="*/ 0 w 256"/>
                <a:gd name="T1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112">
                  <a:moveTo>
                    <a:pt x="0" y="0"/>
                  </a:moveTo>
                  <a:lnTo>
                    <a:pt x="2" y="0"/>
                  </a:lnTo>
                  <a:lnTo>
                    <a:pt x="256" y="110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3" name="Freeform 27"/>
            <p:cNvSpPr>
              <a:spLocks/>
            </p:cNvSpPr>
            <p:nvPr/>
          </p:nvSpPr>
          <p:spPr bwMode="auto">
            <a:xfrm>
              <a:off x="4333875" y="2805113"/>
              <a:ext cx="498475" cy="203200"/>
            </a:xfrm>
            <a:custGeom>
              <a:avLst/>
              <a:gdLst>
                <a:gd name="T0" fmla="*/ 0 w 314"/>
                <a:gd name="T1" fmla="*/ 0 h 128"/>
                <a:gd name="T2" fmla="*/ 314 w 314"/>
                <a:gd name="T3" fmla="*/ 128 h 128"/>
                <a:gd name="T4" fmla="*/ 0 w 314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128">
                  <a:moveTo>
                    <a:pt x="0" y="0"/>
                  </a:moveTo>
                  <a:lnTo>
                    <a:pt x="314" y="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4" name="Line 28"/>
            <p:cNvSpPr>
              <a:spLocks noChangeShapeType="1"/>
            </p:cNvSpPr>
            <p:nvPr/>
          </p:nvSpPr>
          <p:spPr bwMode="auto">
            <a:xfrm>
              <a:off x="4333875" y="2805113"/>
              <a:ext cx="498475" cy="2032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5" name="Freeform 29"/>
            <p:cNvSpPr>
              <a:spLocks/>
            </p:cNvSpPr>
            <p:nvPr/>
          </p:nvSpPr>
          <p:spPr bwMode="auto">
            <a:xfrm>
              <a:off x="4333875" y="2798763"/>
              <a:ext cx="488950" cy="212725"/>
            </a:xfrm>
            <a:custGeom>
              <a:avLst/>
              <a:gdLst>
                <a:gd name="T0" fmla="*/ 0 w 308"/>
                <a:gd name="T1" fmla="*/ 0 h 134"/>
                <a:gd name="T2" fmla="*/ 2 w 308"/>
                <a:gd name="T3" fmla="*/ 0 h 134"/>
                <a:gd name="T4" fmla="*/ 308 w 308"/>
                <a:gd name="T5" fmla="*/ 132 h 134"/>
                <a:gd name="T6" fmla="*/ 308 w 308"/>
                <a:gd name="T7" fmla="*/ 134 h 134"/>
                <a:gd name="T8" fmla="*/ 308 w 308"/>
                <a:gd name="T9" fmla="*/ 134 h 134"/>
                <a:gd name="T10" fmla="*/ 0 w 308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134">
                  <a:moveTo>
                    <a:pt x="0" y="0"/>
                  </a:moveTo>
                  <a:lnTo>
                    <a:pt x="2" y="0"/>
                  </a:lnTo>
                  <a:lnTo>
                    <a:pt x="308" y="132"/>
                  </a:lnTo>
                  <a:lnTo>
                    <a:pt x="308" y="134"/>
                  </a:lnTo>
                  <a:lnTo>
                    <a:pt x="308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6" name="Freeform 30"/>
            <p:cNvSpPr>
              <a:spLocks/>
            </p:cNvSpPr>
            <p:nvPr/>
          </p:nvSpPr>
          <p:spPr bwMode="auto">
            <a:xfrm>
              <a:off x="4333875" y="2798763"/>
              <a:ext cx="488950" cy="212725"/>
            </a:xfrm>
            <a:custGeom>
              <a:avLst/>
              <a:gdLst>
                <a:gd name="T0" fmla="*/ 0 w 308"/>
                <a:gd name="T1" fmla="*/ 0 h 134"/>
                <a:gd name="T2" fmla="*/ 2 w 308"/>
                <a:gd name="T3" fmla="*/ 0 h 134"/>
                <a:gd name="T4" fmla="*/ 308 w 308"/>
                <a:gd name="T5" fmla="*/ 132 h 134"/>
                <a:gd name="T6" fmla="*/ 308 w 308"/>
                <a:gd name="T7" fmla="*/ 134 h 134"/>
                <a:gd name="T8" fmla="*/ 308 w 308"/>
                <a:gd name="T9" fmla="*/ 134 h 134"/>
                <a:gd name="T10" fmla="*/ 0 w 308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134">
                  <a:moveTo>
                    <a:pt x="0" y="0"/>
                  </a:moveTo>
                  <a:lnTo>
                    <a:pt x="2" y="0"/>
                  </a:lnTo>
                  <a:lnTo>
                    <a:pt x="308" y="132"/>
                  </a:lnTo>
                  <a:lnTo>
                    <a:pt x="308" y="134"/>
                  </a:lnTo>
                  <a:lnTo>
                    <a:pt x="308" y="13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7" name="Line 31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8" name="Freeform 32"/>
            <p:cNvSpPr>
              <a:spLocks/>
            </p:cNvSpPr>
            <p:nvPr/>
          </p:nvSpPr>
          <p:spPr bwMode="auto">
            <a:xfrm>
              <a:off x="4416425" y="3424238"/>
              <a:ext cx="38100" cy="82550"/>
            </a:xfrm>
            <a:custGeom>
              <a:avLst/>
              <a:gdLst>
                <a:gd name="T0" fmla="*/ 0 w 24"/>
                <a:gd name="T1" fmla="*/ 0 h 52"/>
                <a:gd name="T2" fmla="*/ 24 w 24"/>
                <a:gd name="T3" fmla="*/ 52 h 52"/>
                <a:gd name="T4" fmla="*/ 0 w 2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2">
                  <a:moveTo>
                    <a:pt x="0" y="0"/>
                  </a:moveTo>
                  <a:lnTo>
                    <a:pt x="24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29" name="Line 33"/>
            <p:cNvSpPr>
              <a:spLocks noChangeShapeType="1"/>
            </p:cNvSpPr>
            <p:nvPr/>
          </p:nvSpPr>
          <p:spPr bwMode="auto">
            <a:xfrm>
              <a:off x="4416425" y="3424238"/>
              <a:ext cx="38100" cy="825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0" name="Freeform 34"/>
            <p:cNvSpPr>
              <a:spLocks/>
            </p:cNvSpPr>
            <p:nvPr/>
          </p:nvSpPr>
          <p:spPr bwMode="auto">
            <a:xfrm>
              <a:off x="4416425" y="3414713"/>
              <a:ext cx="31750" cy="85725"/>
            </a:xfrm>
            <a:custGeom>
              <a:avLst/>
              <a:gdLst>
                <a:gd name="T0" fmla="*/ 0 w 20"/>
                <a:gd name="T1" fmla="*/ 0 h 54"/>
                <a:gd name="T2" fmla="*/ 2 w 20"/>
                <a:gd name="T3" fmla="*/ 0 h 54"/>
                <a:gd name="T4" fmla="*/ 20 w 20"/>
                <a:gd name="T5" fmla="*/ 52 h 54"/>
                <a:gd name="T6" fmla="*/ 20 w 20"/>
                <a:gd name="T7" fmla="*/ 54 h 54"/>
                <a:gd name="T8" fmla="*/ 18 w 20"/>
                <a:gd name="T9" fmla="*/ 54 h 54"/>
                <a:gd name="T10" fmla="*/ 0 w 20"/>
                <a:gd name="T11" fmla="*/ 2 h 54"/>
                <a:gd name="T12" fmla="*/ 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0" y="0"/>
                  </a:moveTo>
                  <a:lnTo>
                    <a:pt x="2" y="0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1" name="Freeform 35"/>
            <p:cNvSpPr>
              <a:spLocks/>
            </p:cNvSpPr>
            <p:nvPr/>
          </p:nvSpPr>
          <p:spPr bwMode="auto">
            <a:xfrm>
              <a:off x="4416425" y="3414713"/>
              <a:ext cx="31750" cy="85725"/>
            </a:xfrm>
            <a:custGeom>
              <a:avLst/>
              <a:gdLst>
                <a:gd name="T0" fmla="*/ 0 w 20"/>
                <a:gd name="T1" fmla="*/ 0 h 54"/>
                <a:gd name="T2" fmla="*/ 2 w 20"/>
                <a:gd name="T3" fmla="*/ 0 h 54"/>
                <a:gd name="T4" fmla="*/ 20 w 20"/>
                <a:gd name="T5" fmla="*/ 52 h 54"/>
                <a:gd name="T6" fmla="*/ 20 w 20"/>
                <a:gd name="T7" fmla="*/ 54 h 54"/>
                <a:gd name="T8" fmla="*/ 18 w 20"/>
                <a:gd name="T9" fmla="*/ 54 h 54"/>
                <a:gd name="T10" fmla="*/ 0 w 20"/>
                <a:gd name="T11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4">
                  <a:moveTo>
                    <a:pt x="0" y="0"/>
                  </a:moveTo>
                  <a:lnTo>
                    <a:pt x="2" y="0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2" name="Freeform 36"/>
            <p:cNvSpPr>
              <a:spLocks/>
            </p:cNvSpPr>
            <p:nvPr/>
          </p:nvSpPr>
          <p:spPr bwMode="auto">
            <a:xfrm>
              <a:off x="4498975" y="3341688"/>
              <a:ext cx="66675" cy="165100"/>
            </a:xfrm>
            <a:custGeom>
              <a:avLst/>
              <a:gdLst>
                <a:gd name="T0" fmla="*/ 0 w 42"/>
                <a:gd name="T1" fmla="*/ 0 h 104"/>
                <a:gd name="T2" fmla="*/ 42 w 42"/>
                <a:gd name="T3" fmla="*/ 104 h 104"/>
                <a:gd name="T4" fmla="*/ 0 w 42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04">
                  <a:moveTo>
                    <a:pt x="0" y="0"/>
                  </a:moveTo>
                  <a:lnTo>
                    <a:pt x="42" y="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3" name="Line 37"/>
            <p:cNvSpPr>
              <a:spLocks noChangeShapeType="1"/>
            </p:cNvSpPr>
            <p:nvPr/>
          </p:nvSpPr>
          <p:spPr bwMode="auto">
            <a:xfrm>
              <a:off x="4498975" y="3341688"/>
              <a:ext cx="66675" cy="165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4" name="Freeform 38"/>
            <p:cNvSpPr>
              <a:spLocks/>
            </p:cNvSpPr>
            <p:nvPr/>
          </p:nvSpPr>
          <p:spPr bwMode="auto">
            <a:xfrm>
              <a:off x="4489450" y="3341688"/>
              <a:ext cx="76200" cy="158750"/>
            </a:xfrm>
            <a:custGeom>
              <a:avLst/>
              <a:gdLst>
                <a:gd name="T0" fmla="*/ 0 w 48"/>
                <a:gd name="T1" fmla="*/ 0 h 100"/>
                <a:gd name="T2" fmla="*/ 2 w 48"/>
                <a:gd name="T3" fmla="*/ 0 h 100"/>
                <a:gd name="T4" fmla="*/ 48 w 48"/>
                <a:gd name="T5" fmla="*/ 98 h 100"/>
                <a:gd name="T6" fmla="*/ 48 w 48"/>
                <a:gd name="T7" fmla="*/ 100 h 100"/>
                <a:gd name="T8" fmla="*/ 48 w 48"/>
                <a:gd name="T9" fmla="*/ 100 h 100"/>
                <a:gd name="T10" fmla="*/ 0 w 48"/>
                <a:gd name="T11" fmla="*/ 2 h 100"/>
                <a:gd name="T12" fmla="*/ 0 w 48"/>
                <a:gd name="T1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0">
                  <a:moveTo>
                    <a:pt x="0" y="0"/>
                  </a:moveTo>
                  <a:lnTo>
                    <a:pt x="2" y="0"/>
                  </a:lnTo>
                  <a:lnTo>
                    <a:pt x="48" y="9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5" name="Freeform 39"/>
            <p:cNvSpPr>
              <a:spLocks/>
            </p:cNvSpPr>
            <p:nvPr/>
          </p:nvSpPr>
          <p:spPr bwMode="auto">
            <a:xfrm>
              <a:off x="4489450" y="3341688"/>
              <a:ext cx="76200" cy="158750"/>
            </a:xfrm>
            <a:custGeom>
              <a:avLst/>
              <a:gdLst>
                <a:gd name="T0" fmla="*/ 0 w 48"/>
                <a:gd name="T1" fmla="*/ 0 h 100"/>
                <a:gd name="T2" fmla="*/ 2 w 48"/>
                <a:gd name="T3" fmla="*/ 0 h 100"/>
                <a:gd name="T4" fmla="*/ 48 w 48"/>
                <a:gd name="T5" fmla="*/ 98 h 100"/>
                <a:gd name="T6" fmla="*/ 48 w 48"/>
                <a:gd name="T7" fmla="*/ 100 h 100"/>
                <a:gd name="T8" fmla="*/ 48 w 48"/>
                <a:gd name="T9" fmla="*/ 100 h 100"/>
                <a:gd name="T10" fmla="*/ 0 w 48"/>
                <a:gd name="T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00">
                  <a:moveTo>
                    <a:pt x="0" y="0"/>
                  </a:moveTo>
                  <a:lnTo>
                    <a:pt x="2" y="0"/>
                  </a:lnTo>
                  <a:lnTo>
                    <a:pt x="48" y="9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6" name="Freeform 40"/>
            <p:cNvSpPr>
              <a:spLocks/>
            </p:cNvSpPr>
            <p:nvPr/>
          </p:nvSpPr>
          <p:spPr bwMode="auto">
            <a:xfrm>
              <a:off x="4581525" y="3259138"/>
              <a:ext cx="101600" cy="247650"/>
            </a:xfrm>
            <a:custGeom>
              <a:avLst/>
              <a:gdLst>
                <a:gd name="T0" fmla="*/ 0 w 64"/>
                <a:gd name="T1" fmla="*/ 0 h 156"/>
                <a:gd name="T2" fmla="*/ 64 w 64"/>
                <a:gd name="T3" fmla="*/ 156 h 156"/>
                <a:gd name="T4" fmla="*/ 0 w 64"/>
                <a:gd name="T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56">
                  <a:moveTo>
                    <a:pt x="0" y="0"/>
                  </a:moveTo>
                  <a:lnTo>
                    <a:pt x="64" y="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7" name="Line 41"/>
            <p:cNvSpPr>
              <a:spLocks noChangeShapeType="1"/>
            </p:cNvSpPr>
            <p:nvPr/>
          </p:nvSpPr>
          <p:spPr bwMode="auto">
            <a:xfrm>
              <a:off x="4581525" y="3259138"/>
              <a:ext cx="101600" cy="2476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8" name="Freeform 42"/>
            <p:cNvSpPr>
              <a:spLocks/>
            </p:cNvSpPr>
            <p:nvPr/>
          </p:nvSpPr>
          <p:spPr bwMode="auto">
            <a:xfrm>
              <a:off x="4581525" y="3249613"/>
              <a:ext cx="104775" cy="250825"/>
            </a:xfrm>
            <a:custGeom>
              <a:avLst/>
              <a:gdLst>
                <a:gd name="T0" fmla="*/ 0 w 66"/>
                <a:gd name="T1" fmla="*/ 0 h 158"/>
                <a:gd name="T2" fmla="*/ 2 w 66"/>
                <a:gd name="T3" fmla="*/ 0 h 158"/>
                <a:gd name="T4" fmla="*/ 66 w 66"/>
                <a:gd name="T5" fmla="*/ 156 h 158"/>
                <a:gd name="T6" fmla="*/ 66 w 66"/>
                <a:gd name="T7" fmla="*/ 158 h 158"/>
                <a:gd name="T8" fmla="*/ 64 w 66"/>
                <a:gd name="T9" fmla="*/ 158 h 158"/>
                <a:gd name="T10" fmla="*/ 0 w 66"/>
                <a:gd name="T11" fmla="*/ 2 h 158"/>
                <a:gd name="T12" fmla="*/ 0 w 66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58">
                  <a:moveTo>
                    <a:pt x="0" y="0"/>
                  </a:moveTo>
                  <a:lnTo>
                    <a:pt x="2" y="0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39" name="Freeform 43"/>
            <p:cNvSpPr>
              <a:spLocks/>
            </p:cNvSpPr>
            <p:nvPr/>
          </p:nvSpPr>
          <p:spPr bwMode="auto">
            <a:xfrm>
              <a:off x="4581525" y="3249613"/>
              <a:ext cx="104775" cy="250825"/>
            </a:xfrm>
            <a:custGeom>
              <a:avLst/>
              <a:gdLst>
                <a:gd name="T0" fmla="*/ 0 w 66"/>
                <a:gd name="T1" fmla="*/ 0 h 158"/>
                <a:gd name="T2" fmla="*/ 2 w 66"/>
                <a:gd name="T3" fmla="*/ 0 h 158"/>
                <a:gd name="T4" fmla="*/ 66 w 66"/>
                <a:gd name="T5" fmla="*/ 156 h 158"/>
                <a:gd name="T6" fmla="*/ 66 w 66"/>
                <a:gd name="T7" fmla="*/ 158 h 158"/>
                <a:gd name="T8" fmla="*/ 64 w 66"/>
                <a:gd name="T9" fmla="*/ 158 h 158"/>
                <a:gd name="T10" fmla="*/ 0 w 66"/>
                <a:gd name="T11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8">
                  <a:moveTo>
                    <a:pt x="0" y="0"/>
                  </a:moveTo>
                  <a:lnTo>
                    <a:pt x="2" y="0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0" name="Freeform 44"/>
            <p:cNvSpPr>
              <a:spLocks/>
            </p:cNvSpPr>
            <p:nvPr/>
          </p:nvSpPr>
          <p:spPr bwMode="auto">
            <a:xfrm>
              <a:off x="4664075" y="3176588"/>
              <a:ext cx="139700" cy="330200"/>
            </a:xfrm>
            <a:custGeom>
              <a:avLst/>
              <a:gdLst>
                <a:gd name="T0" fmla="*/ 0 w 88"/>
                <a:gd name="T1" fmla="*/ 0 h 208"/>
                <a:gd name="T2" fmla="*/ 88 w 88"/>
                <a:gd name="T3" fmla="*/ 208 h 208"/>
                <a:gd name="T4" fmla="*/ 0 w 88"/>
                <a:gd name="T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208">
                  <a:moveTo>
                    <a:pt x="0" y="0"/>
                  </a:moveTo>
                  <a:lnTo>
                    <a:pt x="88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1" name="Line 45"/>
            <p:cNvSpPr>
              <a:spLocks noChangeShapeType="1"/>
            </p:cNvSpPr>
            <p:nvPr/>
          </p:nvSpPr>
          <p:spPr bwMode="auto">
            <a:xfrm>
              <a:off x="4664075" y="3176588"/>
              <a:ext cx="139700" cy="3302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2" name="Freeform 46"/>
            <p:cNvSpPr>
              <a:spLocks/>
            </p:cNvSpPr>
            <p:nvPr/>
          </p:nvSpPr>
          <p:spPr bwMode="auto">
            <a:xfrm>
              <a:off x="4657725" y="3176588"/>
              <a:ext cx="139700" cy="323850"/>
            </a:xfrm>
            <a:custGeom>
              <a:avLst/>
              <a:gdLst>
                <a:gd name="T0" fmla="*/ 0 w 88"/>
                <a:gd name="T1" fmla="*/ 0 h 204"/>
                <a:gd name="T2" fmla="*/ 0 w 88"/>
                <a:gd name="T3" fmla="*/ 0 h 204"/>
                <a:gd name="T4" fmla="*/ 88 w 88"/>
                <a:gd name="T5" fmla="*/ 202 h 204"/>
                <a:gd name="T6" fmla="*/ 88 w 88"/>
                <a:gd name="T7" fmla="*/ 204 h 204"/>
                <a:gd name="T8" fmla="*/ 86 w 88"/>
                <a:gd name="T9" fmla="*/ 204 h 204"/>
                <a:gd name="T10" fmla="*/ 0 w 88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204">
                  <a:moveTo>
                    <a:pt x="0" y="0"/>
                  </a:moveTo>
                  <a:lnTo>
                    <a:pt x="0" y="0"/>
                  </a:lnTo>
                  <a:lnTo>
                    <a:pt x="88" y="202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3" name="Freeform 47"/>
            <p:cNvSpPr>
              <a:spLocks/>
            </p:cNvSpPr>
            <p:nvPr/>
          </p:nvSpPr>
          <p:spPr bwMode="auto">
            <a:xfrm>
              <a:off x="4657725" y="3176588"/>
              <a:ext cx="139700" cy="323850"/>
            </a:xfrm>
            <a:custGeom>
              <a:avLst/>
              <a:gdLst>
                <a:gd name="T0" fmla="*/ 0 w 88"/>
                <a:gd name="T1" fmla="*/ 0 h 204"/>
                <a:gd name="T2" fmla="*/ 0 w 88"/>
                <a:gd name="T3" fmla="*/ 0 h 204"/>
                <a:gd name="T4" fmla="*/ 88 w 88"/>
                <a:gd name="T5" fmla="*/ 202 h 204"/>
                <a:gd name="T6" fmla="*/ 88 w 88"/>
                <a:gd name="T7" fmla="*/ 204 h 204"/>
                <a:gd name="T8" fmla="*/ 86 w 88"/>
                <a:gd name="T9" fmla="*/ 204 h 204"/>
                <a:gd name="T10" fmla="*/ 0 w 88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204">
                  <a:moveTo>
                    <a:pt x="0" y="0"/>
                  </a:moveTo>
                  <a:lnTo>
                    <a:pt x="0" y="0"/>
                  </a:lnTo>
                  <a:lnTo>
                    <a:pt x="88" y="202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4" name="Freeform 48"/>
            <p:cNvSpPr>
              <a:spLocks/>
            </p:cNvSpPr>
            <p:nvPr/>
          </p:nvSpPr>
          <p:spPr bwMode="auto">
            <a:xfrm>
              <a:off x="4746625" y="3090863"/>
              <a:ext cx="168275" cy="415925"/>
            </a:xfrm>
            <a:custGeom>
              <a:avLst/>
              <a:gdLst>
                <a:gd name="T0" fmla="*/ 0 w 106"/>
                <a:gd name="T1" fmla="*/ 0 h 262"/>
                <a:gd name="T2" fmla="*/ 106 w 106"/>
                <a:gd name="T3" fmla="*/ 262 h 262"/>
                <a:gd name="T4" fmla="*/ 0 w 106"/>
                <a:gd name="T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262">
                  <a:moveTo>
                    <a:pt x="0" y="0"/>
                  </a:moveTo>
                  <a:lnTo>
                    <a:pt x="106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5" name="Line 49"/>
            <p:cNvSpPr>
              <a:spLocks noChangeShapeType="1"/>
            </p:cNvSpPr>
            <p:nvPr/>
          </p:nvSpPr>
          <p:spPr bwMode="auto">
            <a:xfrm>
              <a:off x="4746625" y="3090863"/>
              <a:ext cx="168275" cy="4159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6" name="Freeform 50"/>
            <p:cNvSpPr>
              <a:spLocks/>
            </p:cNvSpPr>
            <p:nvPr/>
          </p:nvSpPr>
          <p:spPr bwMode="auto">
            <a:xfrm>
              <a:off x="4740275" y="3090863"/>
              <a:ext cx="174625" cy="409575"/>
            </a:xfrm>
            <a:custGeom>
              <a:avLst/>
              <a:gdLst>
                <a:gd name="T0" fmla="*/ 0 w 110"/>
                <a:gd name="T1" fmla="*/ 0 h 258"/>
                <a:gd name="T2" fmla="*/ 0 w 110"/>
                <a:gd name="T3" fmla="*/ 0 h 258"/>
                <a:gd name="T4" fmla="*/ 110 w 110"/>
                <a:gd name="T5" fmla="*/ 256 h 258"/>
                <a:gd name="T6" fmla="*/ 110 w 110"/>
                <a:gd name="T7" fmla="*/ 258 h 258"/>
                <a:gd name="T8" fmla="*/ 110 w 110"/>
                <a:gd name="T9" fmla="*/ 258 h 258"/>
                <a:gd name="T10" fmla="*/ 0 w 110"/>
                <a:gd name="T11" fmla="*/ 2 h 258"/>
                <a:gd name="T12" fmla="*/ 0 w 110"/>
                <a:gd name="T1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258">
                  <a:moveTo>
                    <a:pt x="0" y="0"/>
                  </a:moveTo>
                  <a:lnTo>
                    <a:pt x="0" y="0"/>
                  </a:lnTo>
                  <a:lnTo>
                    <a:pt x="110" y="256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7" name="Freeform 51"/>
            <p:cNvSpPr>
              <a:spLocks/>
            </p:cNvSpPr>
            <p:nvPr/>
          </p:nvSpPr>
          <p:spPr bwMode="auto">
            <a:xfrm>
              <a:off x="4740275" y="3090863"/>
              <a:ext cx="174625" cy="409575"/>
            </a:xfrm>
            <a:custGeom>
              <a:avLst/>
              <a:gdLst>
                <a:gd name="T0" fmla="*/ 0 w 110"/>
                <a:gd name="T1" fmla="*/ 0 h 258"/>
                <a:gd name="T2" fmla="*/ 0 w 110"/>
                <a:gd name="T3" fmla="*/ 0 h 258"/>
                <a:gd name="T4" fmla="*/ 110 w 110"/>
                <a:gd name="T5" fmla="*/ 256 h 258"/>
                <a:gd name="T6" fmla="*/ 110 w 110"/>
                <a:gd name="T7" fmla="*/ 258 h 258"/>
                <a:gd name="T8" fmla="*/ 110 w 110"/>
                <a:gd name="T9" fmla="*/ 258 h 258"/>
                <a:gd name="T10" fmla="*/ 0 w 110"/>
                <a:gd name="T11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58">
                  <a:moveTo>
                    <a:pt x="0" y="0"/>
                  </a:moveTo>
                  <a:lnTo>
                    <a:pt x="0" y="0"/>
                  </a:lnTo>
                  <a:lnTo>
                    <a:pt x="110" y="256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8" name="Freeform 52"/>
            <p:cNvSpPr>
              <a:spLocks/>
            </p:cNvSpPr>
            <p:nvPr/>
          </p:nvSpPr>
          <p:spPr bwMode="auto">
            <a:xfrm>
              <a:off x="4832350" y="3008313"/>
              <a:ext cx="200025" cy="498475"/>
            </a:xfrm>
            <a:custGeom>
              <a:avLst/>
              <a:gdLst>
                <a:gd name="T0" fmla="*/ 0 w 126"/>
                <a:gd name="T1" fmla="*/ 0 h 314"/>
                <a:gd name="T2" fmla="*/ 126 w 126"/>
                <a:gd name="T3" fmla="*/ 314 h 314"/>
                <a:gd name="T4" fmla="*/ 0 w 126"/>
                <a:gd name="T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314">
                  <a:moveTo>
                    <a:pt x="0" y="0"/>
                  </a:moveTo>
                  <a:lnTo>
                    <a:pt x="126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49" name="Line 53"/>
            <p:cNvSpPr>
              <a:spLocks noChangeShapeType="1"/>
            </p:cNvSpPr>
            <p:nvPr/>
          </p:nvSpPr>
          <p:spPr bwMode="auto">
            <a:xfrm>
              <a:off x="4832350" y="3008313"/>
              <a:ext cx="200025" cy="498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0" name="Freeform 54"/>
            <p:cNvSpPr>
              <a:spLocks/>
            </p:cNvSpPr>
            <p:nvPr/>
          </p:nvSpPr>
          <p:spPr bwMode="auto">
            <a:xfrm>
              <a:off x="4822825" y="3008313"/>
              <a:ext cx="212725" cy="492125"/>
            </a:xfrm>
            <a:custGeom>
              <a:avLst/>
              <a:gdLst>
                <a:gd name="T0" fmla="*/ 0 w 134"/>
                <a:gd name="T1" fmla="*/ 0 h 310"/>
                <a:gd name="T2" fmla="*/ 0 w 134"/>
                <a:gd name="T3" fmla="*/ 0 h 310"/>
                <a:gd name="T4" fmla="*/ 134 w 134"/>
                <a:gd name="T5" fmla="*/ 308 h 310"/>
                <a:gd name="T6" fmla="*/ 134 w 134"/>
                <a:gd name="T7" fmla="*/ 310 h 310"/>
                <a:gd name="T8" fmla="*/ 132 w 134"/>
                <a:gd name="T9" fmla="*/ 310 h 310"/>
                <a:gd name="T10" fmla="*/ 0 w 134"/>
                <a:gd name="T11" fmla="*/ 2 h 310"/>
                <a:gd name="T12" fmla="*/ 0 w 134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310">
                  <a:moveTo>
                    <a:pt x="0" y="0"/>
                  </a:moveTo>
                  <a:lnTo>
                    <a:pt x="0" y="0"/>
                  </a:lnTo>
                  <a:lnTo>
                    <a:pt x="134" y="308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1" name="Freeform 55"/>
            <p:cNvSpPr>
              <a:spLocks/>
            </p:cNvSpPr>
            <p:nvPr/>
          </p:nvSpPr>
          <p:spPr bwMode="auto">
            <a:xfrm>
              <a:off x="4822825" y="3008313"/>
              <a:ext cx="212725" cy="492125"/>
            </a:xfrm>
            <a:custGeom>
              <a:avLst/>
              <a:gdLst>
                <a:gd name="T0" fmla="*/ 0 w 134"/>
                <a:gd name="T1" fmla="*/ 0 h 310"/>
                <a:gd name="T2" fmla="*/ 0 w 134"/>
                <a:gd name="T3" fmla="*/ 0 h 310"/>
                <a:gd name="T4" fmla="*/ 134 w 134"/>
                <a:gd name="T5" fmla="*/ 308 h 310"/>
                <a:gd name="T6" fmla="*/ 134 w 134"/>
                <a:gd name="T7" fmla="*/ 310 h 310"/>
                <a:gd name="T8" fmla="*/ 132 w 134"/>
                <a:gd name="T9" fmla="*/ 310 h 310"/>
                <a:gd name="T10" fmla="*/ 0 w 134"/>
                <a:gd name="T11" fmla="*/ 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310">
                  <a:moveTo>
                    <a:pt x="0" y="0"/>
                  </a:moveTo>
                  <a:lnTo>
                    <a:pt x="0" y="0"/>
                  </a:lnTo>
                  <a:lnTo>
                    <a:pt x="134" y="308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2" name="Line 56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3" name="Freeform 57"/>
            <p:cNvSpPr>
              <a:spLocks/>
            </p:cNvSpPr>
            <p:nvPr/>
          </p:nvSpPr>
          <p:spPr bwMode="auto">
            <a:xfrm>
              <a:off x="4416425" y="3506788"/>
              <a:ext cx="38100" cy="82550"/>
            </a:xfrm>
            <a:custGeom>
              <a:avLst/>
              <a:gdLst>
                <a:gd name="T0" fmla="*/ 24 w 24"/>
                <a:gd name="T1" fmla="*/ 0 h 52"/>
                <a:gd name="T2" fmla="*/ 0 w 24"/>
                <a:gd name="T3" fmla="*/ 52 h 52"/>
                <a:gd name="T4" fmla="*/ 24 w 2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2">
                  <a:moveTo>
                    <a:pt x="24" y="0"/>
                  </a:moveTo>
                  <a:lnTo>
                    <a:pt x="0" y="5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4" name="Line 58"/>
            <p:cNvSpPr>
              <a:spLocks noChangeShapeType="1"/>
            </p:cNvSpPr>
            <p:nvPr/>
          </p:nvSpPr>
          <p:spPr bwMode="auto">
            <a:xfrm flipH="1">
              <a:off x="4416425" y="3506788"/>
              <a:ext cx="38100" cy="825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5" name="Freeform 59"/>
            <p:cNvSpPr>
              <a:spLocks/>
            </p:cNvSpPr>
            <p:nvPr/>
          </p:nvSpPr>
          <p:spPr bwMode="auto">
            <a:xfrm>
              <a:off x="4416425" y="3497263"/>
              <a:ext cx="31750" cy="85725"/>
            </a:xfrm>
            <a:custGeom>
              <a:avLst/>
              <a:gdLst>
                <a:gd name="T0" fmla="*/ 18 w 20"/>
                <a:gd name="T1" fmla="*/ 0 h 54"/>
                <a:gd name="T2" fmla="*/ 20 w 20"/>
                <a:gd name="T3" fmla="*/ 0 h 54"/>
                <a:gd name="T4" fmla="*/ 20 w 20"/>
                <a:gd name="T5" fmla="*/ 2 h 54"/>
                <a:gd name="T6" fmla="*/ 2 w 20"/>
                <a:gd name="T7" fmla="*/ 54 h 54"/>
                <a:gd name="T8" fmla="*/ 0 w 20"/>
                <a:gd name="T9" fmla="*/ 54 h 54"/>
                <a:gd name="T10" fmla="*/ 0 w 20"/>
                <a:gd name="T11" fmla="*/ 52 h 54"/>
                <a:gd name="T12" fmla="*/ 18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6" name="Freeform 60"/>
            <p:cNvSpPr>
              <a:spLocks/>
            </p:cNvSpPr>
            <p:nvPr/>
          </p:nvSpPr>
          <p:spPr bwMode="auto">
            <a:xfrm>
              <a:off x="4416425" y="3497263"/>
              <a:ext cx="31750" cy="85725"/>
            </a:xfrm>
            <a:custGeom>
              <a:avLst/>
              <a:gdLst>
                <a:gd name="T0" fmla="*/ 18 w 20"/>
                <a:gd name="T1" fmla="*/ 0 h 54"/>
                <a:gd name="T2" fmla="*/ 20 w 20"/>
                <a:gd name="T3" fmla="*/ 0 h 54"/>
                <a:gd name="T4" fmla="*/ 20 w 20"/>
                <a:gd name="T5" fmla="*/ 2 h 54"/>
                <a:gd name="T6" fmla="*/ 2 w 20"/>
                <a:gd name="T7" fmla="*/ 54 h 54"/>
                <a:gd name="T8" fmla="*/ 0 w 20"/>
                <a:gd name="T9" fmla="*/ 54 h 54"/>
                <a:gd name="T10" fmla="*/ 0 w 20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7" name="Freeform 61"/>
            <p:cNvSpPr>
              <a:spLocks/>
            </p:cNvSpPr>
            <p:nvPr/>
          </p:nvSpPr>
          <p:spPr bwMode="auto">
            <a:xfrm>
              <a:off x="4498975" y="3506788"/>
              <a:ext cx="66675" cy="158750"/>
            </a:xfrm>
            <a:custGeom>
              <a:avLst/>
              <a:gdLst>
                <a:gd name="T0" fmla="*/ 42 w 42"/>
                <a:gd name="T1" fmla="*/ 0 h 100"/>
                <a:gd name="T2" fmla="*/ 0 w 42"/>
                <a:gd name="T3" fmla="*/ 100 h 100"/>
                <a:gd name="T4" fmla="*/ 42 w 42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00">
                  <a:moveTo>
                    <a:pt x="42" y="0"/>
                  </a:moveTo>
                  <a:lnTo>
                    <a:pt x="0" y="10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8" name="Line 62"/>
            <p:cNvSpPr>
              <a:spLocks noChangeShapeType="1"/>
            </p:cNvSpPr>
            <p:nvPr/>
          </p:nvSpPr>
          <p:spPr bwMode="auto">
            <a:xfrm flipH="1">
              <a:off x="4498975" y="3506788"/>
              <a:ext cx="66675" cy="1587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59" name="Freeform 63"/>
            <p:cNvSpPr>
              <a:spLocks/>
            </p:cNvSpPr>
            <p:nvPr/>
          </p:nvSpPr>
          <p:spPr bwMode="auto">
            <a:xfrm>
              <a:off x="4489450" y="3497263"/>
              <a:ext cx="76200" cy="168275"/>
            </a:xfrm>
            <a:custGeom>
              <a:avLst/>
              <a:gdLst>
                <a:gd name="T0" fmla="*/ 48 w 48"/>
                <a:gd name="T1" fmla="*/ 0 h 106"/>
                <a:gd name="T2" fmla="*/ 48 w 48"/>
                <a:gd name="T3" fmla="*/ 0 h 106"/>
                <a:gd name="T4" fmla="*/ 48 w 48"/>
                <a:gd name="T5" fmla="*/ 2 h 106"/>
                <a:gd name="T6" fmla="*/ 2 w 48"/>
                <a:gd name="T7" fmla="*/ 106 h 106"/>
                <a:gd name="T8" fmla="*/ 0 w 48"/>
                <a:gd name="T9" fmla="*/ 106 h 106"/>
                <a:gd name="T10" fmla="*/ 0 w 48"/>
                <a:gd name="T11" fmla="*/ 106 h 106"/>
                <a:gd name="T12" fmla="*/ 48 w 48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6">
                  <a:moveTo>
                    <a:pt x="48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0" name="Freeform 64"/>
            <p:cNvSpPr>
              <a:spLocks/>
            </p:cNvSpPr>
            <p:nvPr/>
          </p:nvSpPr>
          <p:spPr bwMode="auto">
            <a:xfrm>
              <a:off x="4489450" y="3497263"/>
              <a:ext cx="76200" cy="168275"/>
            </a:xfrm>
            <a:custGeom>
              <a:avLst/>
              <a:gdLst>
                <a:gd name="T0" fmla="*/ 48 w 48"/>
                <a:gd name="T1" fmla="*/ 0 h 106"/>
                <a:gd name="T2" fmla="*/ 48 w 48"/>
                <a:gd name="T3" fmla="*/ 0 h 106"/>
                <a:gd name="T4" fmla="*/ 48 w 48"/>
                <a:gd name="T5" fmla="*/ 2 h 106"/>
                <a:gd name="T6" fmla="*/ 2 w 48"/>
                <a:gd name="T7" fmla="*/ 106 h 106"/>
                <a:gd name="T8" fmla="*/ 0 w 48"/>
                <a:gd name="T9" fmla="*/ 106 h 106"/>
                <a:gd name="T10" fmla="*/ 0 w 48"/>
                <a:gd name="T1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06">
                  <a:moveTo>
                    <a:pt x="48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6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1" name="Freeform 65"/>
            <p:cNvSpPr>
              <a:spLocks/>
            </p:cNvSpPr>
            <p:nvPr/>
          </p:nvSpPr>
          <p:spPr bwMode="auto">
            <a:xfrm>
              <a:off x="4581525" y="3506788"/>
              <a:ext cx="101600" cy="250825"/>
            </a:xfrm>
            <a:custGeom>
              <a:avLst/>
              <a:gdLst>
                <a:gd name="T0" fmla="*/ 64 w 64"/>
                <a:gd name="T1" fmla="*/ 0 h 158"/>
                <a:gd name="T2" fmla="*/ 0 w 64"/>
                <a:gd name="T3" fmla="*/ 158 h 158"/>
                <a:gd name="T4" fmla="*/ 64 w 64"/>
                <a:gd name="T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58">
                  <a:moveTo>
                    <a:pt x="64" y="0"/>
                  </a:moveTo>
                  <a:lnTo>
                    <a:pt x="0" y="15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2" name="Line 66"/>
            <p:cNvSpPr>
              <a:spLocks noChangeShapeType="1"/>
            </p:cNvSpPr>
            <p:nvPr/>
          </p:nvSpPr>
          <p:spPr bwMode="auto">
            <a:xfrm flipH="1">
              <a:off x="4581525" y="3506788"/>
              <a:ext cx="101600" cy="2508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3" name="Freeform 67"/>
            <p:cNvSpPr>
              <a:spLocks/>
            </p:cNvSpPr>
            <p:nvPr/>
          </p:nvSpPr>
          <p:spPr bwMode="auto">
            <a:xfrm>
              <a:off x="4581525" y="3497263"/>
              <a:ext cx="104775" cy="250825"/>
            </a:xfrm>
            <a:custGeom>
              <a:avLst/>
              <a:gdLst>
                <a:gd name="T0" fmla="*/ 64 w 66"/>
                <a:gd name="T1" fmla="*/ 0 h 158"/>
                <a:gd name="T2" fmla="*/ 66 w 66"/>
                <a:gd name="T3" fmla="*/ 0 h 158"/>
                <a:gd name="T4" fmla="*/ 66 w 66"/>
                <a:gd name="T5" fmla="*/ 2 h 158"/>
                <a:gd name="T6" fmla="*/ 2 w 66"/>
                <a:gd name="T7" fmla="*/ 158 h 158"/>
                <a:gd name="T8" fmla="*/ 0 w 66"/>
                <a:gd name="T9" fmla="*/ 158 h 158"/>
                <a:gd name="T10" fmla="*/ 0 w 66"/>
                <a:gd name="T11" fmla="*/ 158 h 158"/>
                <a:gd name="T12" fmla="*/ 64 w 66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58">
                  <a:moveTo>
                    <a:pt x="64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2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4" name="Freeform 68"/>
            <p:cNvSpPr>
              <a:spLocks/>
            </p:cNvSpPr>
            <p:nvPr/>
          </p:nvSpPr>
          <p:spPr bwMode="auto">
            <a:xfrm>
              <a:off x="4581525" y="3497263"/>
              <a:ext cx="104775" cy="250825"/>
            </a:xfrm>
            <a:custGeom>
              <a:avLst/>
              <a:gdLst>
                <a:gd name="T0" fmla="*/ 64 w 66"/>
                <a:gd name="T1" fmla="*/ 0 h 158"/>
                <a:gd name="T2" fmla="*/ 66 w 66"/>
                <a:gd name="T3" fmla="*/ 0 h 158"/>
                <a:gd name="T4" fmla="*/ 66 w 66"/>
                <a:gd name="T5" fmla="*/ 2 h 158"/>
                <a:gd name="T6" fmla="*/ 2 w 66"/>
                <a:gd name="T7" fmla="*/ 158 h 158"/>
                <a:gd name="T8" fmla="*/ 0 w 66"/>
                <a:gd name="T9" fmla="*/ 158 h 158"/>
                <a:gd name="T10" fmla="*/ 0 w 66"/>
                <a:gd name="T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8">
                  <a:moveTo>
                    <a:pt x="64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2" y="158"/>
                  </a:lnTo>
                  <a:lnTo>
                    <a:pt x="0" y="158"/>
                  </a:lnTo>
                  <a:lnTo>
                    <a:pt x="0" y="15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5" name="Freeform 69"/>
            <p:cNvSpPr>
              <a:spLocks/>
            </p:cNvSpPr>
            <p:nvPr/>
          </p:nvSpPr>
          <p:spPr bwMode="auto">
            <a:xfrm>
              <a:off x="4664075" y="3506788"/>
              <a:ext cx="139700" cy="323850"/>
            </a:xfrm>
            <a:custGeom>
              <a:avLst/>
              <a:gdLst>
                <a:gd name="T0" fmla="*/ 88 w 88"/>
                <a:gd name="T1" fmla="*/ 0 h 204"/>
                <a:gd name="T2" fmla="*/ 0 w 88"/>
                <a:gd name="T3" fmla="*/ 204 h 204"/>
                <a:gd name="T4" fmla="*/ 88 w 88"/>
                <a:gd name="T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204">
                  <a:moveTo>
                    <a:pt x="88" y="0"/>
                  </a:moveTo>
                  <a:lnTo>
                    <a:pt x="0" y="20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6" name="Line 70"/>
            <p:cNvSpPr>
              <a:spLocks noChangeShapeType="1"/>
            </p:cNvSpPr>
            <p:nvPr/>
          </p:nvSpPr>
          <p:spPr bwMode="auto">
            <a:xfrm flipH="1">
              <a:off x="4664075" y="3506788"/>
              <a:ext cx="139700" cy="3238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7" name="Freeform 71"/>
            <p:cNvSpPr>
              <a:spLocks/>
            </p:cNvSpPr>
            <p:nvPr/>
          </p:nvSpPr>
          <p:spPr bwMode="auto">
            <a:xfrm>
              <a:off x="4657725" y="3497263"/>
              <a:ext cx="139700" cy="336550"/>
            </a:xfrm>
            <a:custGeom>
              <a:avLst/>
              <a:gdLst>
                <a:gd name="T0" fmla="*/ 86 w 88"/>
                <a:gd name="T1" fmla="*/ 0 h 212"/>
                <a:gd name="T2" fmla="*/ 88 w 88"/>
                <a:gd name="T3" fmla="*/ 0 h 212"/>
                <a:gd name="T4" fmla="*/ 88 w 88"/>
                <a:gd name="T5" fmla="*/ 2 h 212"/>
                <a:gd name="T6" fmla="*/ 0 w 88"/>
                <a:gd name="T7" fmla="*/ 212 h 212"/>
                <a:gd name="T8" fmla="*/ 0 w 88"/>
                <a:gd name="T9" fmla="*/ 212 h 212"/>
                <a:gd name="T10" fmla="*/ 0 w 88"/>
                <a:gd name="T11" fmla="*/ 210 h 212"/>
                <a:gd name="T12" fmla="*/ 86 w 88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12">
                  <a:moveTo>
                    <a:pt x="86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8" name="Freeform 72"/>
            <p:cNvSpPr>
              <a:spLocks/>
            </p:cNvSpPr>
            <p:nvPr/>
          </p:nvSpPr>
          <p:spPr bwMode="auto">
            <a:xfrm>
              <a:off x="4657725" y="3497263"/>
              <a:ext cx="139700" cy="336550"/>
            </a:xfrm>
            <a:custGeom>
              <a:avLst/>
              <a:gdLst>
                <a:gd name="T0" fmla="*/ 86 w 88"/>
                <a:gd name="T1" fmla="*/ 0 h 212"/>
                <a:gd name="T2" fmla="*/ 88 w 88"/>
                <a:gd name="T3" fmla="*/ 0 h 212"/>
                <a:gd name="T4" fmla="*/ 88 w 88"/>
                <a:gd name="T5" fmla="*/ 2 h 212"/>
                <a:gd name="T6" fmla="*/ 0 w 88"/>
                <a:gd name="T7" fmla="*/ 212 h 212"/>
                <a:gd name="T8" fmla="*/ 0 w 88"/>
                <a:gd name="T9" fmla="*/ 212 h 212"/>
                <a:gd name="T10" fmla="*/ 0 w 88"/>
                <a:gd name="T11" fmla="*/ 2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212">
                  <a:moveTo>
                    <a:pt x="86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69" name="Freeform 73"/>
            <p:cNvSpPr>
              <a:spLocks/>
            </p:cNvSpPr>
            <p:nvPr/>
          </p:nvSpPr>
          <p:spPr bwMode="auto">
            <a:xfrm>
              <a:off x="4746625" y="3506788"/>
              <a:ext cx="168275" cy="406400"/>
            </a:xfrm>
            <a:custGeom>
              <a:avLst/>
              <a:gdLst>
                <a:gd name="T0" fmla="*/ 106 w 106"/>
                <a:gd name="T1" fmla="*/ 0 h 256"/>
                <a:gd name="T2" fmla="*/ 0 w 106"/>
                <a:gd name="T3" fmla="*/ 256 h 256"/>
                <a:gd name="T4" fmla="*/ 106 w 106"/>
                <a:gd name="T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256">
                  <a:moveTo>
                    <a:pt x="106" y="0"/>
                  </a:moveTo>
                  <a:lnTo>
                    <a:pt x="0" y="25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0" name="Line 74"/>
            <p:cNvSpPr>
              <a:spLocks noChangeShapeType="1"/>
            </p:cNvSpPr>
            <p:nvPr/>
          </p:nvSpPr>
          <p:spPr bwMode="auto">
            <a:xfrm flipH="1">
              <a:off x="4746625" y="3506788"/>
              <a:ext cx="168275" cy="406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1" name="Freeform 75"/>
            <p:cNvSpPr>
              <a:spLocks/>
            </p:cNvSpPr>
            <p:nvPr/>
          </p:nvSpPr>
          <p:spPr bwMode="auto">
            <a:xfrm>
              <a:off x="4740275" y="3497263"/>
              <a:ext cx="174625" cy="419100"/>
            </a:xfrm>
            <a:custGeom>
              <a:avLst/>
              <a:gdLst>
                <a:gd name="T0" fmla="*/ 110 w 110"/>
                <a:gd name="T1" fmla="*/ 0 h 264"/>
                <a:gd name="T2" fmla="*/ 110 w 110"/>
                <a:gd name="T3" fmla="*/ 0 h 264"/>
                <a:gd name="T4" fmla="*/ 110 w 110"/>
                <a:gd name="T5" fmla="*/ 2 h 264"/>
                <a:gd name="T6" fmla="*/ 0 w 110"/>
                <a:gd name="T7" fmla="*/ 264 h 264"/>
                <a:gd name="T8" fmla="*/ 0 w 110"/>
                <a:gd name="T9" fmla="*/ 264 h 264"/>
                <a:gd name="T10" fmla="*/ 0 w 110"/>
                <a:gd name="T11" fmla="*/ 262 h 264"/>
                <a:gd name="T12" fmla="*/ 110 w 110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264">
                  <a:moveTo>
                    <a:pt x="110" y="0"/>
                  </a:moveTo>
                  <a:lnTo>
                    <a:pt x="110" y="0"/>
                  </a:lnTo>
                  <a:lnTo>
                    <a:pt x="110" y="2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2" name="Freeform 76"/>
            <p:cNvSpPr>
              <a:spLocks/>
            </p:cNvSpPr>
            <p:nvPr/>
          </p:nvSpPr>
          <p:spPr bwMode="auto">
            <a:xfrm>
              <a:off x="4740275" y="3497263"/>
              <a:ext cx="174625" cy="419100"/>
            </a:xfrm>
            <a:custGeom>
              <a:avLst/>
              <a:gdLst>
                <a:gd name="T0" fmla="*/ 110 w 110"/>
                <a:gd name="T1" fmla="*/ 0 h 264"/>
                <a:gd name="T2" fmla="*/ 110 w 110"/>
                <a:gd name="T3" fmla="*/ 0 h 264"/>
                <a:gd name="T4" fmla="*/ 110 w 110"/>
                <a:gd name="T5" fmla="*/ 2 h 264"/>
                <a:gd name="T6" fmla="*/ 0 w 110"/>
                <a:gd name="T7" fmla="*/ 264 h 264"/>
                <a:gd name="T8" fmla="*/ 0 w 110"/>
                <a:gd name="T9" fmla="*/ 264 h 264"/>
                <a:gd name="T10" fmla="*/ 0 w 110"/>
                <a:gd name="T11" fmla="*/ 26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64">
                  <a:moveTo>
                    <a:pt x="110" y="0"/>
                  </a:moveTo>
                  <a:lnTo>
                    <a:pt x="110" y="0"/>
                  </a:lnTo>
                  <a:lnTo>
                    <a:pt x="110" y="2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3" name="Freeform 77"/>
            <p:cNvSpPr>
              <a:spLocks/>
            </p:cNvSpPr>
            <p:nvPr/>
          </p:nvSpPr>
          <p:spPr bwMode="auto">
            <a:xfrm>
              <a:off x="4832350" y="3506788"/>
              <a:ext cx="200025" cy="488950"/>
            </a:xfrm>
            <a:custGeom>
              <a:avLst/>
              <a:gdLst>
                <a:gd name="T0" fmla="*/ 126 w 126"/>
                <a:gd name="T1" fmla="*/ 0 h 308"/>
                <a:gd name="T2" fmla="*/ 0 w 126"/>
                <a:gd name="T3" fmla="*/ 308 h 308"/>
                <a:gd name="T4" fmla="*/ 126 w 126"/>
                <a:gd name="T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308">
                  <a:moveTo>
                    <a:pt x="126" y="0"/>
                  </a:moveTo>
                  <a:lnTo>
                    <a:pt x="0" y="308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4" name="Line 78"/>
            <p:cNvSpPr>
              <a:spLocks noChangeShapeType="1"/>
            </p:cNvSpPr>
            <p:nvPr/>
          </p:nvSpPr>
          <p:spPr bwMode="auto">
            <a:xfrm flipH="1">
              <a:off x="4832350" y="3506788"/>
              <a:ext cx="200025" cy="4889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5" name="Freeform 79"/>
            <p:cNvSpPr>
              <a:spLocks/>
            </p:cNvSpPr>
            <p:nvPr/>
          </p:nvSpPr>
          <p:spPr bwMode="auto">
            <a:xfrm>
              <a:off x="4822825" y="3497263"/>
              <a:ext cx="212725" cy="501650"/>
            </a:xfrm>
            <a:custGeom>
              <a:avLst/>
              <a:gdLst>
                <a:gd name="T0" fmla="*/ 132 w 134"/>
                <a:gd name="T1" fmla="*/ 0 h 316"/>
                <a:gd name="T2" fmla="*/ 134 w 134"/>
                <a:gd name="T3" fmla="*/ 0 h 316"/>
                <a:gd name="T4" fmla="*/ 134 w 134"/>
                <a:gd name="T5" fmla="*/ 2 h 316"/>
                <a:gd name="T6" fmla="*/ 0 w 134"/>
                <a:gd name="T7" fmla="*/ 316 h 316"/>
                <a:gd name="T8" fmla="*/ 0 w 134"/>
                <a:gd name="T9" fmla="*/ 316 h 316"/>
                <a:gd name="T10" fmla="*/ 0 w 134"/>
                <a:gd name="T11" fmla="*/ 314 h 316"/>
                <a:gd name="T12" fmla="*/ 132 w 134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316">
                  <a:moveTo>
                    <a:pt x="132" y="0"/>
                  </a:moveTo>
                  <a:lnTo>
                    <a:pt x="134" y="0"/>
                  </a:lnTo>
                  <a:lnTo>
                    <a:pt x="13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6" name="Freeform 80"/>
            <p:cNvSpPr>
              <a:spLocks/>
            </p:cNvSpPr>
            <p:nvPr/>
          </p:nvSpPr>
          <p:spPr bwMode="auto">
            <a:xfrm>
              <a:off x="4822825" y="3497263"/>
              <a:ext cx="212725" cy="501650"/>
            </a:xfrm>
            <a:custGeom>
              <a:avLst/>
              <a:gdLst>
                <a:gd name="T0" fmla="*/ 132 w 134"/>
                <a:gd name="T1" fmla="*/ 0 h 316"/>
                <a:gd name="T2" fmla="*/ 134 w 134"/>
                <a:gd name="T3" fmla="*/ 0 h 316"/>
                <a:gd name="T4" fmla="*/ 134 w 134"/>
                <a:gd name="T5" fmla="*/ 2 h 316"/>
                <a:gd name="T6" fmla="*/ 0 w 134"/>
                <a:gd name="T7" fmla="*/ 316 h 316"/>
                <a:gd name="T8" fmla="*/ 0 w 134"/>
                <a:gd name="T9" fmla="*/ 316 h 316"/>
                <a:gd name="T10" fmla="*/ 0 w 134"/>
                <a:gd name="T11" fmla="*/ 3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316">
                  <a:moveTo>
                    <a:pt x="132" y="0"/>
                  </a:moveTo>
                  <a:lnTo>
                    <a:pt x="134" y="0"/>
                  </a:lnTo>
                  <a:lnTo>
                    <a:pt x="13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7" name="Line 81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8" name="Freeform 82"/>
            <p:cNvSpPr>
              <a:spLocks/>
            </p:cNvSpPr>
            <p:nvPr/>
          </p:nvSpPr>
          <p:spPr bwMode="auto">
            <a:xfrm>
              <a:off x="4333875" y="3589338"/>
              <a:ext cx="82550" cy="28575"/>
            </a:xfrm>
            <a:custGeom>
              <a:avLst/>
              <a:gdLst>
                <a:gd name="T0" fmla="*/ 52 w 52"/>
                <a:gd name="T1" fmla="*/ 0 h 18"/>
                <a:gd name="T2" fmla="*/ 0 w 52"/>
                <a:gd name="T3" fmla="*/ 18 h 18"/>
                <a:gd name="T4" fmla="*/ 52 w 52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18">
                  <a:moveTo>
                    <a:pt x="52" y="0"/>
                  </a:moveTo>
                  <a:lnTo>
                    <a:pt x="0" y="1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79" name="Line 83"/>
            <p:cNvSpPr>
              <a:spLocks noChangeShapeType="1"/>
            </p:cNvSpPr>
            <p:nvPr/>
          </p:nvSpPr>
          <p:spPr bwMode="auto">
            <a:xfrm flipH="1">
              <a:off x="4333875" y="3589338"/>
              <a:ext cx="82550" cy="285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0" name="Freeform 84"/>
            <p:cNvSpPr>
              <a:spLocks/>
            </p:cNvSpPr>
            <p:nvPr/>
          </p:nvSpPr>
          <p:spPr bwMode="auto">
            <a:xfrm>
              <a:off x="4333875" y="3579813"/>
              <a:ext cx="85725" cy="41275"/>
            </a:xfrm>
            <a:custGeom>
              <a:avLst/>
              <a:gdLst>
                <a:gd name="T0" fmla="*/ 52 w 54"/>
                <a:gd name="T1" fmla="*/ 0 h 26"/>
                <a:gd name="T2" fmla="*/ 54 w 54"/>
                <a:gd name="T3" fmla="*/ 0 h 26"/>
                <a:gd name="T4" fmla="*/ 54 w 54"/>
                <a:gd name="T5" fmla="*/ 2 h 26"/>
                <a:gd name="T6" fmla="*/ 2 w 54"/>
                <a:gd name="T7" fmla="*/ 26 h 26"/>
                <a:gd name="T8" fmla="*/ 0 w 54"/>
                <a:gd name="T9" fmla="*/ 26 h 26"/>
                <a:gd name="T10" fmla="*/ 0 w 54"/>
                <a:gd name="T11" fmla="*/ 24 h 26"/>
                <a:gd name="T12" fmla="*/ 52 w 5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6">
                  <a:moveTo>
                    <a:pt x="52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1" name="Freeform 85"/>
            <p:cNvSpPr>
              <a:spLocks/>
            </p:cNvSpPr>
            <p:nvPr/>
          </p:nvSpPr>
          <p:spPr bwMode="auto">
            <a:xfrm>
              <a:off x="4333875" y="3579813"/>
              <a:ext cx="85725" cy="41275"/>
            </a:xfrm>
            <a:custGeom>
              <a:avLst/>
              <a:gdLst>
                <a:gd name="T0" fmla="*/ 52 w 54"/>
                <a:gd name="T1" fmla="*/ 0 h 26"/>
                <a:gd name="T2" fmla="*/ 54 w 54"/>
                <a:gd name="T3" fmla="*/ 0 h 26"/>
                <a:gd name="T4" fmla="*/ 54 w 54"/>
                <a:gd name="T5" fmla="*/ 2 h 26"/>
                <a:gd name="T6" fmla="*/ 2 w 54"/>
                <a:gd name="T7" fmla="*/ 26 h 26"/>
                <a:gd name="T8" fmla="*/ 0 w 54"/>
                <a:gd name="T9" fmla="*/ 26 h 26"/>
                <a:gd name="T10" fmla="*/ 0 w 54"/>
                <a:gd name="T1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6">
                  <a:moveTo>
                    <a:pt x="52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2" name="Freeform 86"/>
            <p:cNvSpPr>
              <a:spLocks/>
            </p:cNvSpPr>
            <p:nvPr/>
          </p:nvSpPr>
          <p:spPr bwMode="auto">
            <a:xfrm>
              <a:off x="4333875" y="3665538"/>
              <a:ext cx="165100" cy="73025"/>
            </a:xfrm>
            <a:custGeom>
              <a:avLst/>
              <a:gdLst>
                <a:gd name="T0" fmla="*/ 104 w 104"/>
                <a:gd name="T1" fmla="*/ 0 h 46"/>
                <a:gd name="T2" fmla="*/ 0 w 104"/>
                <a:gd name="T3" fmla="*/ 46 h 46"/>
                <a:gd name="T4" fmla="*/ 104 w 104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6">
                  <a:moveTo>
                    <a:pt x="104" y="0"/>
                  </a:moveTo>
                  <a:lnTo>
                    <a:pt x="0" y="4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3" name="Line 87"/>
            <p:cNvSpPr>
              <a:spLocks noChangeShapeType="1"/>
            </p:cNvSpPr>
            <p:nvPr/>
          </p:nvSpPr>
          <p:spPr bwMode="auto">
            <a:xfrm flipH="1">
              <a:off x="4333875" y="3665538"/>
              <a:ext cx="165100" cy="730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4" name="Freeform 88"/>
            <p:cNvSpPr>
              <a:spLocks/>
            </p:cNvSpPr>
            <p:nvPr/>
          </p:nvSpPr>
          <p:spPr bwMode="auto">
            <a:xfrm>
              <a:off x="4333875" y="3665538"/>
              <a:ext cx="158750" cy="66675"/>
            </a:xfrm>
            <a:custGeom>
              <a:avLst/>
              <a:gdLst>
                <a:gd name="T0" fmla="*/ 98 w 100"/>
                <a:gd name="T1" fmla="*/ 0 h 42"/>
                <a:gd name="T2" fmla="*/ 100 w 100"/>
                <a:gd name="T3" fmla="*/ 0 h 42"/>
                <a:gd name="T4" fmla="*/ 100 w 100"/>
                <a:gd name="T5" fmla="*/ 0 h 42"/>
                <a:gd name="T6" fmla="*/ 2 w 100"/>
                <a:gd name="T7" fmla="*/ 42 h 42"/>
                <a:gd name="T8" fmla="*/ 0 w 100"/>
                <a:gd name="T9" fmla="*/ 42 h 42"/>
                <a:gd name="T10" fmla="*/ 0 w 100"/>
                <a:gd name="T11" fmla="*/ 40 h 42"/>
                <a:gd name="T12" fmla="*/ 98 w 100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42">
                  <a:moveTo>
                    <a:pt x="98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5" name="Freeform 89"/>
            <p:cNvSpPr>
              <a:spLocks/>
            </p:cNvSpPr>
            <p:nvPr/>
          </p:nvSpPr>
          <p:spPr bwMode="auto">
            <a:xfrm>
              <a:off x="4333875" y="3665538"/>
              <a:ext cx="158750" cy="66675"/>
            </a:xfrm>
            <a:custGeom>
              <a:avLst/>
              <a:gdLst>
                <a:gd name="T0" fmla="*/ 98 w 100"/>
                <a:gd name="T1" fmla="*/ 0 h 42"/>
                <a:gd name="T2" fmla="*/ 100 w 100"/>
                <a:gd name="T3" fmla="*/ 0 h 42"/>
                <a:gd name="T4" fmla="*/ 100 w 100"/>
                <a:gd name="T5" fmla="*/ 0 h 42"/>
                <a:gd name="T6" fmla="*/ 2 w 100"/>
                <a:gd name="T7" fmla="*/ 42 h 42"/>
                <a:gd name="T8" fmla="*/ 0 w 100"/>
                <a:gd name="T9" fmla="*/ 42 h 42"/>
                <a:gd name="T10" fmla="*/ 0 w 100"/>
                <a:gd name="T1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2">
                  <a:moveTo>
                    <a:pt x="98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6" name="Freeform 90"/>
            <p:cNvSpPr>
              <a:spLocks/>
            </p:cNvSpPr>
            <p:nvPr/>
          </p:nvSpPr>
          <p:spPr bwMode="auto">
            <a:xfrm>
              <a:off x="4333875" y="3757613"/>
              <a:ext cx="247650" cy="101600"/>
            </a:xfrm>
            <a:custGeom>
              <a:avLst/>
              <a:gdLst>
                <a:gd name="T0" fmla="*/ 156 w 156"/>
                <a:gd name="T1" fmla="*/ 0 h 64"/>
                <a:gd name="T2" fmla="*/ 0 w 156"/>
                <a:gd name="T3" fmla="*/ 64 h 64"/>
                <a:gd name="T4" fmla="*/ 156 w 156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64">
                  <a:moveTo>
                    <a:pt x="156" y="0"/>
                  </a:moveTo>
                  <a:lnTo>
                    <a:pt x="0" y="6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7" name="Line 91"/>
            <p:cNvSpPr>
              <a:spLocks noChangeShapeType="1"/>
            </p:cNvSpPr>
            <p:nvPr/>
          </p:nvSpPr>
          <p:spPr bwMode="auto">
            <a:xfrm flipH="1">
              <a:off x="4333875" y="3757613"/>
              <a:ext cx="247650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8" name="Freeform 92"/>
            <p:cNvSpPr>
              <a:spLocks/>
            </p:cNvSpPr>
            <p:nvPr/>
          </p:nvSpPr>
          <p:spPr bwMode="auto">
            <a:xfrm>
              <a:off x="4333875" y="3748088"/>
              <a:ext cx="250825" cy="101600"/>
            </a:xfrm>
            <a:custGeom>
              <a:avLst/>
              <a:gdLst>
                <a:gd name="T0" fmla="*/ 156 w 158"/>
                <a:gd name="T1" fmla="*/ 0 h 64"/>
                <a:gd name="T2" fmla="*/ 158 w 158"/>
                <a:gd name="T3" fmla="*/ 0 h 64"/>
                <a:gd name="T4" fmla="*/ 158 w 158"/>
                <a:gd name="T5" fmla="*/ 0 h 64"/>
                <a:gd name="T6" fmla="*/ 2 w 158"/>
                <a:gd name="T7" fmla="*/ 64 h 64"/>
                <a:gd name="T8" fmla="*/ 0 w 158"/>
                <a:gd name="T9" fmla="*/ 64 h 64"/>
                <a:gd name="T10" fmla="*/ 0 w 158"/>
                <a:gd name="T11" fmla="*/ 64 h 64"/>
                <a:gd name="T12" fmla="*/ 156 w 158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64">
                  <a:moveTo>
                    <a:pt x="156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89" name="Freeform 93"/>
            <p:cNvSpPr>
              <a:spLocks/>
            </p:cNvSpPr>
            <p:nvPr/>
          </p:nvSpPr>
          <p:spPr bwMode="auto">
            <a:xfrm>
              <a:off x="4333875" y="3748088"/>
              <a:ext cx="250825" cy="101600"/>
            </a:xfrm>
            <a:custGeom>
              <a:avLst/>
              <a:gdLst>
                <a:gd name="T0" fmla="*/ 156 w 158"/>
                <a:gd name="T1" fmla="*/ 0 h 64"/>
                <a:gd name="T2" fmla="*/ 158 w 158"/>
                <a:gd name="T3" fmla="*/ 0 h 64"/>
                <a:gd name="T4" fmla="*/ 158 w 158"/>
                <a:gd name="T5" fmla="*/ 0 h 64"/>
                <a:gd name="T6" fmla="*/ 2 w 158"/>
                <a:gd name="T7" fmla="*/ 64 h 64"/>
                <a:gd name="T8" fmla="*/ 0 w 158"/>
                <a:gd name="T9" fmla="*/ 64 h 64"/>
                <a:gd name="T10" fmla="*/ 0 w 158"/>
                <a:gd name="T1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64">
                  <a:moveTo>
                    <a:pt x="156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0" name="Freeform 94"/>
            <p:cNvSpPr>
              <a:spLocks/>
            </p:cNvSpPr>
            <p:nvPr/>
          </p:nvSpPr>
          <p:spPr bwMode="auto">
            <a:xfrm>
              <a:off x="4333875" y="3830638"/>
              <a:ext cx="330200" cy="136525"/>
            </a:xfrm>
            <a:custGeom>
              <a:avLst/>
              <a:gdLst>
                <a:gd name="T0" fmla="*/ 208 w 208"/>
                <a:gd name="T1" fmla="*/ 0 h 86"/>
                <a:gd name="T2" fmla="*/ 0 w 208"/>
                <a:gd name="T3" fmla="*/ 86 h 86"/>
                <a:gd name="T4" fmla="*/ 208 w 208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86">
                  <a:moveTo>
                    <a:pt x="208" y="0"/>
                  </a:moveTo>
                  <a:lnTo>
                    <a:pt x="0" y="8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1" name="Line 95"/>
            <p:cNvSpPr>
              <a:spLocks noChangeShapeType="1"/>
            </p:cNvSpPr>
            <p:nvPr/>
          </p:nvSpPr>
          <p:spPr bwMode="auto">
            <a:xfrm flipH="1">
              <a:off x="4333875" y="3830638"/>
              <a:ext cx="330200" cy="1365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2" name="Freeform 96"/>
            <p:cNvSpPr>
              <a:spLocks/>
            </p:cNvSpPr>
            <p:nvPr/>
          </p:nvSpPr>
          <p:spPr bwMode="auto">
            <a:xfrm>
              <a:off x="4333875" y="3830638"/>
              <a:ext cx="323850" cy="139700"/>
            </a:xfrm>
            <a:custGeom>
              <a:avLst/>
              <a:gdLst>
                <a:gd name="T0" fmla="*/ 204 w 204"/>
                <a:gd name="T1" fmla="*/ 0 h 88"/>
                <a:gd name="T2" fmla="*/ 204 w 204"/>
                <a:gd name="T3" fmla="*/ 0 h 88"/>
                <a:gd name="T4" fmla="*/ 204 w 204"/>
                <a:gd name="T5" fmla="*/ 2 h 88"/>
                <a:gd name="T6" fmla="*/ 2 w 204"/>
                <a:gd name="T7" fmla="*/ 88 h 88"/>
                <a:gd name="T8" fmla="*/ 0 w 204"/>
                <a:gd name="T9" fmla="*/ 88 h 88"/>
                <a:gd name="T10" fmla="*/ 0 w 204"/>
                <a:gd name="T11" fmla="*/ 86 h 88"/>
                <a:gd name="T12" fmla="*/ 204 w 204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88">
                  <a:moveTo>
                    <a:pt x="204" y="0"/>
                  </a:moveTo>
                  <a:lnTo>
                    <a:pt x="204" y="0"/>
                  </a:lnTo>
                  <a:lnTo>
                    <a:pt x="204" y="2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3" name="Freeform 97"/>
            <p:cNvSpPr>
              <a:spLocks/>
            </p:cNvSpPr>
            <p:nvPr/>
          </p:nvSpPr>
          <p:spPr bwMode="auto">
            <a:xfrm>
              <a:off x="4333875" y="3830638"/>
              <a:ext cx="323850" cy="139700"/>
            </a:xfrm>
            <a:custGeom>
              <a:avLst/>
              <a:gdLst>
                <a:gd name="T0" fmla="*/ 204 w 204"/>
                <a:gd name="T1" fmla="*/ 0 h 88"/>
                <a:gd name="T2" fmla="*/ 204 w 204"/>
                <a:gd name="T3" fmla="*/ 0 h 88"/>
                <a:gd name="T4" fmla="*/ 204 w 204"/>
                <a:gd name="T5" fmla="*/ 2 h 88"/>
                <a:gd name="T6" fmla="*/ 2 w 204"/>
                <a:gd name="T7" fmla="*/ 88 h 88"/>
                <a:gd name="T8" fmla="*/ 0 w 204"/>
                <a:gd name="T9" fmla="*/ 88 h 88"/>
                <a:gd name="T10" fmla="*/ 0 w 204"/>
                <a:gd name="T11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88">
                  <a:moveTo>
                    <a:pt x="204" y="0"/>
                  </a:moveTo>
                  <a:lnTo>
                    <a:pt x="204" y="0"/>
                  </a:lnTo>
                  <a:lnTo>
                    <a:pt x="204" y="2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6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4" name="Freeform 98"/>
            <p:cNvSpPr>
              <a:spLocks/>
            </p:cNvSpPr>
            <p:nvPr/>
          </p:nvSpPr>
          <p:spPr bwMode="auto">
            <a:xfrm>
              <a:off x="4333875" y="3913188"/>
              <a:ext cx="412750" cy="174625"/>
            </a:xfrm>
            <a:custGeom>
              <a:avLst/>
              <a:gdLst>
                <a:gd name="T0" fmla="*/ 260 w 260"/>
                <a:gd name="T1" fmla="*/ 0 h 110"/>
                <a:gd name="T2" fmla="*/ 0 w 260"/>
                <a:gd name="T3" fmla="*/ 110 h 110"/>
                <a:gd name="T4" fmla="*/ 260 w 260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0" h="110">
                  <a:moveTo>
                    <a:pt x="260" y="0"/>
                  </a:moveTo>
                  <a:lnTo>
                    <a:pt x="0" y="11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5" name="Line 99"/>
            <p:cNvSpPr>
              <a:spLocks noChangeShapeType="1"/>
            </p:cNvSpPr>
            <p:nvPr/>
          </p:nvSpPr>
          <p:spPr bwMode="auto">
            <a:xfrm flipH="1">
              <a:off x="4333875" y="3913188"/>
              <a:ext cx="412750" cy="1746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6" name="Freeform 100"/>
            <p:cNvSpPr>
              <a:spLocks/>
            </p:cNvSpPr>
            <p:nvPr/>
          </p:nvSpPr>
          <p:spPr bwMode="auto">
            <a:xfrm>
              <a:off x="4333875" y="3913188"/>
              <a:ext cx="406400" cy="168275"/>
            </a:xfrm>
            <a:custGeom>
              <a:avLst/>
              <a:gdLst>
                <a:gd name="T0" fmla="*/ 256 w 256"/>
                <a:gd name="T1" fmla="*/ 0 h 106"/>
                <a:gd name="T2" fmla="*/ 256 w 256"/>
                <a:gd name="T3" fmla="*/ 0 h 106"/>
                <a:gd name="T4" fmla="*/ 256 w 256"/>
                <a:gd name="T5" fmla="*/ 2 h 106"/>
                <a:gd name="T6" fmla="*/ 2 w 256"/>
                <a:gd name="T7" fmla="*/ 106 h 106"/>
                <a:gd name="T8" fmla="*/ 0 w 256"/>
                <a:gd name="T9" fmla="*/ 106 h 106"/>
                <a:gd name="T10" fmla="*/ 0 w 256"/>
                <a:gd name="T11" fmla="*/ 104 h 106"/>
                <a:gd name="T12" fmla="*/ 256 w 256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6">
                  <a:moveTo>
                    <a:pt x="256" y="0"/>
                  </a:moveTo>
                  <a:lnTo>
                    <a:pt x="256" y="0"/>
                  </a:lnTo>
                  <a:lnTo>
                    <a:pt x="256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7" name="Freeform 101"/>
            <p:cNvSpPr>
              <a:spLocks/>
            </p:cNvSpPr>
            <p:nvPr/>
          </p:nvSpPr>
          <p:spPr bwMode="auto">
            <a:xfrm>
              <a:off x="4333875" y="3913188"/>
              <a:ext cx="406400" cy="168275"/>
            </a:xfrm>
            <a:custGeom>
              <a:avLst/>
              <a:gdLst>
                <a:gd name="T0" fmla="*/ 256 w 256"/>
                <a:gd name="T1" fmla="*/ 0 h 106"/>
                <a:gd name="T2" fmla="*/ 256 w 256"/>
                <a:gd name="T3" fmla="*/ 0 h 106"/>
                <a:gd name="T4" fmla="*/ 256 w 256"/>
                <a:gd name="T5" fmla="*/ 2 h 106"/>
                <a:gd name="T6" fmla="*/ 2 w 256"/>
                <a:gd name="T7" fmla="*/ 106 h 106"/>
                <a:gd name="T8" fmla="*/ 0 w 256"/>
                <a:gd name="T9" fmla="*/ 106 h 106"/>
                <a:gd name="T10" fmla="*/ 0 w 256"/>
                <a:gd name="T11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106">
                  <a:moveTo>
                    <a:pt x="256" y="0"/>
                  </a:moveTo>
                  <a:lnTo>
                    <a:pt x="256" y="0"/>
                  </a:lnTo>
                  <a:lnTo>
                    <a:pt x="256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8" name="Freeform 102"/>
            <p:cNvSpPr>
              <a:spLocks/>
            </p:cNvSpPr>
            <p:nvPr/>
          </p:nvSpPr>
          <p:spPr bwMode="auto">
            <a:xfrm>
              <a:off x="4333875" y="3995738"/>
              <a:ext cx="498475" cy="212725"/>
            </a:xfrm>
            <a:custGeom>
              <a:avLst/>
              <a:gdLst>
                <a:gd name="T0" fmla="*/ 314 w 314"/>
                <a:gd name="T1" fmla="*/ 0 h 134"/>
                <a:gd name="T2" fmla="*/ 0 w 314"/>
                <a:gd name="T3" fmla="*/ 134 h 134"/>
                <a:gd name="T4" fmla="*/ 314 w 314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134">
                  <a:moveTo>
                    <a:pt x="314" y="0"/>
                  </a:moveTo>
                  <a:lnTo>
                    <a:pt x="0" y="13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799" name="Line 103"/>
            <p:cNvSpPr>
              <a:spLocks noChangeShapeType="1"/>
            </p:cNvSpPr>
            <p:nvPr/>
          </p:nvSpPr>
          <p:spPr bwMode="auto">
            <a:xfrm flipH="1">
              <a:off x="4333875" y="3995738"/>
              <a:ext cx="498475" cy="2127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0" name="Freeform 104"/>
            <p:cNvSpPr>
              <a:spLocks/>
            </p:cNvSpPr>
            <p:nvPr/>
          </p:nvSpPr>
          <p:spPr bwMode="auto">
            <a:xfrm>
              <a:off x="4333875" y="3995738"/>
              <a:ext cx="488950" cy="206375"/>
            </a:xfrm>
            <a:custGeom>
              <a:avLst/>
              <a:gdLst>
                <a:gd name="T0" fmla="*/ 308 w 308"/>
                <a:gd name="T1" fmla="*/ 0 h 130"/>
                <a:gd name="T2" fmla="*/ 308 w 308"/>
                <a:gd name="T3" fmla="*/ 0 h 130"/>
                <a:gd name="T4" fmla="*/ 308 w 308"/>
                <a:gd name="T5" fmla="*/ 2 h 130"/>
                <a:gd name="T6" fmla="*/ 2 w 308"/>
                <a:gd name="T7" fmla="*/ 130 h 130"/>
                <a:gd name="T8" fmla="*/ 0 w 308"/>
                <a:gd name="T9" fmla="*/ 130 h 130"/>
                <a:gd name="T10" fmla="*/ 0 w 308"/>
                <a:gd name="T11" fmla="*/ 128 h 130"/>
                <a:gd name="T12" fmla="*/ 308 w 308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13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1" name="Freeform 105"/>
            <p:cNvSpPr>
              <a:spLocks/>
            </p:cNvSpPr>
            <p:nvPr/>
          </p:nvSpPr>
          <p:spPr bwMode="auto">
            <a:xfrm>
              <a:off x="4333875" y="3995738"/>
              <a:ext cx="488950" cy="206375"/>
            </a:xfrm>
            <a:custGeom>
              <a:avLst/>
              <a:gdLst>
                <a:gd name="T0" fmla="*/ 308 w 308"/>
                <a:gd name="T1" fmla="*/ 0 h 130"/>
                <a:gd name="T2" fmla="*/ 308 w 308"/>
                <a:gd name="T3" fmla="*/ 0 h 130"/>
                <a:gd name="T4" fmla="*/ 308 w 308"/>
                <a:gd name="T5" fmla="*/ 2 h 130"/>
                <a:gd name="T6" fmla="*/ 2 w 308"/>
                <a:gd name="T7" fmla="*/ 130 h 130"/>
                <a:gd name="T8" fmla="*/ 0 w 308"/>
                <a:gd name="T9" fmla="*/ 130 h 130"/>
                <a:gd name="T10" fmla="*/ 0 w 308"/>
                <a:gd name="T11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13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0" y="12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2" name="Line 106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3" name="Freeform 107"/>
            <p:cNvSpPr>
              <a:spLocks/>
            </p:cNvSpPr>
            <p:nvPr/>
          </p:nvSpPr>
          <p:spPr bwMode="auto">
            <a:xfrm>
              <a:off x="4251325" y="3589338"/>
              <a:ext cx="82550" cy="28575"/>
            </a:xfrm>
            <a:custGeom>
              <a:avLst/>
              <a:gdLst>
                <a:gd name="T0" fmla="*/ 52 w 52"/>
                <a:gd name="T1" fmla="*/ 18 h 18"/>
                <a:gd name="T2" fmla="*/ 0 w 52"/>
                <a:gd name="T3" fmla="*/ 0 h 18"/>
                <a:gd name="T4" fmla="*/ 52 w 52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18">
                  <a:moveTo>
                    <a:pt x="52" y="18"/>
                  </a:moveTo>
                  <a:lnTo>
                    <a:pt x="0" y="0"/>
                  </a:lnTo>
                  <a:lnTo>
                    <a:pt x="52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4" name="Line 108"/>
            <p:cNvSpPr>
              <a:spLocks noChangeShapeType="1"/>
            </p:cNvSpPr>
            <p:nvPr/>
          </p:nvSpPr>
          <p:spPr bwMode="auto">
            <a:xfrm flipH="1" flipV="1">
              <a:off x="4251325" y="3589338"/>
              <a:ext cx="82550" cy="285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5" name="Freeform 109"/>
            <p:cNvSpPr>
              <a:spLocks/>
            </p:cNvSpPr>
            <p:nvPr/>
          </p:nvSpPr>
          <p:spPr bwMode="auto">
            <a:xfrm>
              <a:off x="4251325" y="3579813"/>
              <a:ext cx="85725" cy="41275"/>
            </a:xfrm>
            <a:custGeom>
              <a:avLst/>
              <a:gdLst>
                <a:gd name="T0" fmla="*/ 0 w 54"/>
                <a:gd name="T1" fmla="*/ 0 h 26"/>
                <a:gd name="T2" fmla="*/ 2 w 54"/>
                <a:gd name="T3" fmla="*/ 0 h 26"/>
                <a:gd name="T4" fmla="*/ 54 w 54"/>
                <a:gd name="T5" fmla="*/ 24 h 26"/>
                <a:gd name="T6" fmla="*/ 54 w 54"/>
                <a:gd name="T7" fmla="*/ 26 h 26"/>
                <a:gd name="T8" fmla="*/ 52 w 54"/>
                <a:gd name="T9" fmla="*/ 26 h 26"/>
                <a:gd name="T10" fmla="*/ 0 w 54"/>
                <a:gd name="T11" fmla="*/ 2 h 26"/>
                <a:gd name="T12" fmla="*/ 0 w 5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6">
                  <a:moveTo>
                    <a:pt x="0" y="0"/>
                  </a:moveTo>
                  <a:lnTo>
                    <a:pt x="2" y="0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6" name="Freeform 110"/>
            <p:cNvSpPr>
              <a:spLocks/>
            </p:cNvSpPr>
            <p:nvPr/>
          </p:nvSpPr>
          <p:spPr bwMode="auto">
            <a:xfrm>
              <a:off x="4251325" y="3579813"/>
              <a:ext cx="85725" cy="41275"/>
            </a:xfrm>
            <a:custGeom>
              <a:avLst/>
              <a:gdLst>
                <a:gd name="T0" fmla="*/ 0 w 54"/>
                <a:gd name="T1" fmla="*/ 0 h 26"/>
                <a:gd name="T2" fmla="*/ 2 w 54"/>
                <a:gd name="T3" fmla="*/ 0 h 26"/>
                <a:gd name="T4" fmla="*/ 54 w 54"/>
                <a:gd name="T5" fmla="*/ 24 h 26"/>
                <a:gd name="T6" fmla="*/ 54 w 54"/>
                <a:gd name="T7" fmla="*/ 26 h 26"/>
                <a:gd name="T8" fmla="*/ 52 w 54"/>
                <a:gd name="T9" fmla="*/ 26 h 26"/>
                <a:gd name="T10" fmla="*/ 0 w 54"/>
                <a:gd name="T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6">
                  <a:moveTo>
                    <a:pt x="0" y="0"/>
                  </a:moveTo>
                  <a:lnTo>
                    <a:pt x="2" y="0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7" name="Freeform 111"/>
            <p:cNvSpPr>
              <a:spLocks/>
            </p:cNvSpPr>
            <p:nvPr/>
          </p:nvSpPr>
          <p:spPr bwMode="auto">
            <a:xfrm>
              <a:off x="4178300" y="3665538"/>
              <a:ext cx="155575" cy="73025"/>
            </a:xfrm>
            <a:custGeom>
              <a:avLst/>
              <a:gdLst>
                <a:gd name="T0" fmla="*/ 98 w 98"/>
                <a:gd name="T1" fmla="*/ 46 h 46"/>
                <a:gd name="T2" fmla="*/ 0 w 98"/>
                <a:gd name="T3" fmla="*/ 0 h 46"/>
                <a:gd name="T4" fmla="*/ 98 w 98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6">
                  <a:moveTo>
                    <a:pt x="98" y="46"/>
                  </a:moveTo>
                  <a:lnTo>
                    <a:pt x="0" y="0"/>
                  </a:lnTo>
                  <a:lnTo>
                    <a:pt x="98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8" name="Line 112"/>
            <p:cNvSpPr>
              <a:spLocks noChangeShapeType="1"/>
            </p:cNvSpPr>
            <p:nvPr/>
          </p:nvSpPr>
          <p:spPr bwMode="auto">
            <a:xfrm flipH="1" flipV="1">
              <a:off x="4178300" y="3665538"/>
              <a:ext cx="155575" cy="730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09" name="Freeform 113"/>
            <p:cNvSpPr>
              <a:spLocks/>
            </p:cNvSpPr>
            <p:nvPr/>
          </p:nvSpPr>
          <p:spPr bwMode="auto">
            <a:xfrm>
              <a:off x="4168775" y="3665538"/>
              <a:ext cx="168275" cy="66675"/>
            </a:xfrm>
            <a:custGeom>
              <a:avLst/>
              <a:gdLst>
                <a:gd name="T0" fmla="*/ 0 w 106"/>
                <a:gd name="T1" fmla="*/ 0 h 42"/>
                <a:gd name="T2" fmla="*/ 2 w 106"/>
                <a:gd name="T3" fmla="*/ 0 h 42"/>
                <a:gd name="T4" fmla="*/ 106 w 106"/>
                <a:gd name="T5" fmla="*/ 40 h 42"/>
                <a:gd name="T6" fmla="*/ 106 w 106"/>
                <a:gd name="T7" fmla="*/ 42 h 42"/>
                <a:gd name="T8" fmla="*/ 104 w 106"/>
                <a:gd name="T9" fmla="*/ 42 h 42"/>
                <a:gd name="T10" fmla="*/ 0 w 10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42">
                  <a:moveTo>
                    <a:pt x="0" y="0"/>
                  </a:moveTo>
                  <a:lnTo>
                    <a:pt x="2" y="0"/>
                  </a:lnTo>
                  <a:lnTo>
                    <a:pt x="106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0" name="Freeform 114"/>
            <p:cNvSpPr>
              <a:spLocks/>
            </p:cNvSpPr>
            <p:nvPr/>
          </p:nvSpPr>
          <p:spPr bwMode="auto">
            <a:xfrm>
              <a:off x="4168775" y="3665538"/>
              <a:ext cx="168275" cy="66675"/>
            </a:xfrm>
            <a:custGeom>
              <a:avLst/>
              <a:gdLst>
                <a:gd name="T0" fmla="*/ 0 w 106"/>
                <a:gd name="T1" fmla="*/ 0 h 42"/>
                <a:gd name="T2" fmla="*/ 2 w 106"/>
                <a:gd name="T3" fmla="*/ 0 h 42"/>
                <a:gd name="T4" fmla="*/ 106 w 106"/>
                <a:gd name="T5" fmla="*/ 40 h 42"/>
                <a:gd name="T6" fmla="*/ 106 w 106"/>
                <a:gd name="T7" fmla="*/ 42 h 42"/>
                <a:gd name="T8" fmla="*/ 104 w 106"/>
                <a:gd name="T9" fmla="*/ 42 h 42"/>
                <a:gd name="T10" fmla="*/ 0 w 10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42">
                  <a:moveTo>
                    <a:pt x="0" y="0"/>
                  </a:moveTo>
                  <a:lnTo>
                    <a:pt x="2" y="0"/>
                  </a:lnTo>
                  <a:lnTo>
                    <a:pt x="106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1" name="Freeform 115"/>
            <p:cNvSpPr>
              <a:spLocks/>
            </p:cNvSpPr>
            <p:nvPr/>
          </p:nvSpPr>
          <p:spPr bwMode="auto">
            <a:xfrm>
              <a:off x="4086225" y="3757613"/>
              <a:ext cx="247650" cy="101600"/>
            </a:xfrm>
            <a:custGeom>
              <a:avLst/>
              <a:gdLst>
                <a:gd name="T0" fmla="*/ 156 w 156"/>
                <a:gd name="T1" fmla="*/ 64 h 64"/>
                <a:gd name="T2" fmla="*/ 0 w 156"/>
                <a:gd name="T3" fmla="*/ 0 h 64"/>
                <a:gd name="T4" fmla="*/ 156 w 156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64">
                  <a:moveTo>
                    <a:pt x="156" y="64"/>
                  </a:moveTo>
                  <a:lnTo>
                    <a:pt x="0" y="0"/>
                  </a:lnTo>
                  <a:lnTo>
                    <a:pt x="156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2" name="Line 116"/>
            <p:cNvSpPr>
              <a:spLocks noChangeShapeType="1"/>
            </p:cNvSpPr>
            <p:nvPr/>
          </p:nvSpPr>
          <p:spPr bwMode="auto">
            <a:xfrm flipH="1" flipV="1">
              <a:off x="4086225" y="3757613"/>
              <a:ext cx="247650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3" name="Freeform 117"/>
            <p:cNvSpPr>
              <a:spLocks/>
            </p:cNvSpPr>
            <p:nvPr/>
          </p:nvSpPr>
          <p:spPr bwMode="auto">
            <a:xfrm>
              <a:off x="4086225" y="3748088"/>
              <a:ext cx="250825" cy="101600"/>
            </a:xfrm>
            <a:custGeom>
              <a:avLst/>
              <a:gdLst>
                <a:gd name="T0" fmla="*/ 0 w 158"/>
                <a:gd name="T1" fmla="*/ 0 h 64"/>
                <a:gd name="T2" fmla="*/ 2 w 158"/>
                <a:gd name="T3" fmla="*/ 0 h 64"/>
                <a:gd name="T4" fmla="*/ 158 w 158"/>
                <a:gd name="T5" fmla="*/ 64 h 64"/>
                <a:gd name="T6" fmla="*/ 158 w 158"/>
                <a:gd name="T7" fmla="*/ 64 h 64"/>
                <a:gd name="T8" fmla="*/ 156 w 158"/>
                <a:gd name="T9" fmla="*/ 64 h 64"/>
                <a:gd name="T10" fmla="*/ 0 w 158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64">
                  <a:moveTo>
                    <a:pt x="0" y="0"/>
                  </a:moveTo>
                  <a:lnTo>
                    <a:pt x="2" y="0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4" name="Freeform 118"/>
            <p:cNvSpPr>
              <a:spLocks/>
            </p:cNvSpPr>
            <p:nvPr/>
          </p:nvSpPr>
          <p:spPr bwMode="auto">
            <a:xfrm>
              <a:off x="4086225" y="3748088"/>
              <a:ext cx="250825" cy="101600"/>
            </a:xfrm>
            <a:custGeom>
              <a:avLst/>
              <a:gdLst>
                <a:gd name="T0" fmla="*/ 0 w 158"/>
                <a:gd name="T1" fmla="*/ 0 h 64"/>
                <a:gd name="T2" fmla="*/ 2 w 158"/>
                <a:gd name="T3" fmla="*/ 0 h 64"/>
                <a:gd name="T4" fmla="*/ 158 w 158"/>
                <a:gd name="T5" fmla="*/ 64 h 64"/>
                <a:gd name="T6" fmla="*/ 158 w 158"/>
                <a:gd name="T7" fmla="*/ 64 h 64"/>
                <a:gd name="T8" fmla="*/ 156 w 158"/>
                <a:gd name="T9" fmla="*/ 64 h 64"/>
                <a:gd name="T10" fmla="*/ 0 w 158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64">
                  <a:moveTo>
                    <a:pt x="0" y="0"/>
                  </a:moveTo>
                  <a:lnTo>
                    <a:pt x="2" y="0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5" name="Freeform 119"/>
            <p:cNvSpPr>
              <a:spLocks/>
            </p:cNvSpPr>
            <p:nvPr/>
          </p:nvSpPr>
          <p:spPr bwMode="auto">
            <a:xfrm>
              <a:off x="4013200" y="3830638"/>
              <a:ext cx="320675" cy="136525"/>
            </a:xfrm>
            <a:custGeom>
              <a:avLst/>
              <a:gdLst>
                <a:gd name="T0" fmla="*/ 202 w 202"/>
                <a:gd name="T1" fmla="*/ 86 h 86"/>
                <a:gd name="T2" fmla="*/ 0 w 202"/>
                <a:gd name="T3" fmla="*/ 0 h 86"/>
                <a:gd name="T4" fmla="*/ 202 w 202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86">
                  <a:moveTo>
                    <a:pt x="202" y="86"/>
                  </a:moveTo>
                  <a:lnTo>
                    <a:pt x="0" y="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6" name="Line 120"/>
            <p:cNvSpPr>
              <a:spLocks noChangeShapeType="1"/>
            </p:cNvSpPr>
            <p:nvPr/>
          </p:nvSpPr>
          <p:spPr bwMode="auto">
            <a:xfrm flipH="1" flipV="1">
              <a:off x="4013200" y="3830638"/>
              <a:ext cx="320675" cy="1365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7" name="Freeform 121"/>
            <p:cNvSpPr>
              <a:spLocks/>
            </p:cNvSpPr>
            <p:nvPr/>
          </p:nvSpPr>
          <p:spPr bwMode="auto">
            <a:xfrm>
              <a:off x="4003675" y="3830638"/>
              <a:ext cx="333375" cy="139700"/>
            </a:xfrm>
            <a:custGeom>
              <a:avLst/>
              <a:gdLst>
                <a:gd name="T0" fmla="*/ 0 w 210"/>
                <a:gd name="T1" fmla="*/ 0 h 88"/>
                <a:gd name="T2" fmla="*/ 2 w 210"/>
                <a:gd name="T3" fmla="*/ 0 h 88"/>
                <a:gd name="T4" fmla="*/ 210 w 210"/>
                <a:gd name="T5" fmla="*/ 86 h 88"/>
                <a:gd name="T6" fmla="*/ 210 w 210"/>
                <a:gd name="T7" fmla="*/ 88 h 88"/>
                <a:gd name="T8" fmla="*/ 208 w 210"/>
                <a:gd name="T9" fmla="*/ 88 h 88"/>
                <a:gd name="T10" fmla="*/ 0 w 210"/>
                <a:gd name="T11" fmla="*/ 2 h 88"/>
                <a:gd name="T12" fmla="*/ 0 w 210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88">
                  <a:moveTo>
                    <a:pt x="0" y="0"/>
                  </a:moveTo>
                  <a:lnTo>
                    <a:pt x="2" y="0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08" y="8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8" name="Freeform 122"/>
            <p:cNvSpPr>
              <a:spLocks/>
            </p:cNvSpPr>
            <p:nvPr/>
          </p:nvSpPr>
          <p:spPr bwMode="auto">
            <a:xfrm>
              <a:off x="4003675" y="3830638"/>
              <a:ext cx="333375" cy="139700"/>
            </a:xfrm>
            <a:custGeom>
              <a:avLst/>
              <a:gdLst>
                <a:gd name="T0" fmla="*/ 0 w 210"/>
                <a:gd name="T1" fmla="*/ 0 h 88"/>
                <a:gd name="T2" fmla="*/ 2 w 210"/>
                <a:gd name="T3" fmla="*/ 0 h 88"/>
                <a:gd name="T4" fmla="*/ 210 w 210"/>
                <a:gd name="T5" fmla="*/ 86 h 88"/>
                <a:gd name="T6" fmla="*/ 210 w 210"/>
                <a:gd name="T7" fmla="*/ 88 h 88"/>
                <a:gd name="T8" fmla="*/ 208 w 210"/>
                <a:gd name="T9" fmla="*/ 88 h 88"/>
                <a:gd name="T10" fmla="*/ 0 w 210"/>
                <a:gd name="T11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88">
                  <a:moveTo>
                    <a:pt x="0" y="0"/>
                  </a:moveTo>
                  <a:lnTo>
                    <a:pt x="2" y="0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08" y="88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19" name="Freeform 123"/>
            <p:cNvSpPr>
              <a:spLocks/>
            </p:cNvSpPr>
            <p:nvPr/>
          </p:nvSpPr>
          <p:spPr bwMode="auto">
            <a:xfrm>
              <a:off x="3930650" y="3913188"/>
              <a:ext cx="403225" cy="174625"/>
            </a:xfrm>
            <a:custGeom>
              <a:avLst/>
              <a:gdLst>
                <a:gd name="T0" fmla="*/ 254 w 254"/>
                <a:gd name="T1" fmla="*/ 110 h 110"/>
                <a:gd name="T2" fmla="*/ 0 w 254"/>
                <a:gd name="T3" fmla="*/ 0 h 110"/>
                <a:gd name="T4" fmla="*/ 254 w 254"/>
                <a:gd name="T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4" h="110">
                  <a:moveTo>
                    <a:pt x="254" y="110"/>
                  </a:moveTo>
                  <a:lnTo>
                    <a:pt x="0" y="0"/>
                  </a:lnTo>
                  <a:lnTo>
                    <a:pt x="254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0" name="Line 124"/>
            <p:cNvSpPr>
              <a:spLocks noChangeShapeType="1"/>
            </p:cNvSpPr>
            <p:nvPr/>
          </p:nvSpPr>
          <p:spPr bwMode="auto">
            <a:xfrm flipH="1" flipV="1">
              <a:off x="3930650" y="3913188"/>
              <a:ext cx="403225" cy="1746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1" name="Freeform 125"/>
            <p:cNvSpPr>
              <a:spLocks/>
            </p:cNvSpPr>
            <p:nvPr/>
          </p:nvSpPr>
          <p:spPr bwMode="auto">
            <a:xfrm>
              <a:off x="3921125" y="3913188"/>
              <a:ext cx="415925" cy="168275"/>
            </a:xfrm>
            <a:custGeom>
              <a:avLst/>
              <a:gdLst>
                <a:gd name="T0" fmla="*/ 0 w 262"/>
                <a:gd name="T1" fmla="*/ 0 h 106"/>
                <a:gd name="T2" fmla="*/ 2 w 262"/>
                <a:gd name="T3" fmla="*/ 0 h 106"/>
                <a:gd name="T4" fmla="*/ 262 w 262"/>
                <a:gd name="T5" fmla="*/ 104 h 106"/>
                <a:gd name="T6" fmla="*/ 262 w 262"/>
                <a:gd name="T7" fmla="*/ 106 h 106"/>
                <a:gd name="T8" fmla="*/ 260 w 262"/>
                <a:gd name="T9" fmla="*/ 106 h 106"/>
                <a:gd name="T10" fmla="*/ 0 w 262"/>
                <a:gd name="T11" fmla="*/ 2 h 106"/>
                <a:gd name="T12" fmla="*/ 0 w 262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106">
                  <a:moveTo>
                    <a:pt x="0" y="0"/>
                  </a:moveTo>
                  <a:lnTo>
                    <a:pt x="2" y="0"/>
                  </a:lnTo>
                  <a:lnTo>
                    <a:pt x="262" y="104"/>
                  </a:lnTo>
                  <a:lnTo>
                    <a:pt x="262" y="106"/>
                  </a:lnTo>
                  <a:lnTo>
                    <a:pt x="260" y="10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2" name="Freeform 126"/>
            <p:cNvSpPr>
              <a:spLocks/>
            </p:cNvSpPr>
            <p:nvPr/>
          </p:nvSpPr>
          <p:spPr bwMode="auto">
            <a:xfrm>
              <a:off x="3921125" y="3913188"/>
              <a:ext cx="415925" cy="168275"/>
            </a:xfrm>
            <a:custGeom>
              <a:avLst/>
              <a:gdLst>
                <a:gd name="T0" fmla="*/ 0 w 262"/>
                <a:gd name="T1" fmla="*/ 0 h 106"/>
                <a:gd name="T2" fmla="*/ 2 w 262"/>
                <a:gd name="T3" fmla="*/ 0 h 106"/>
                <a:gd name="T4" fmla="*/ 262 w 262"/>
                <a:gd name="T5" fmla="*/ 104 h 106"/>
                <a:gd name="T6" fmla="*/ 262 w 262"/>
                <a:gd name="T7" fmla="*/ 106 h 106"/>
                <a:gd name="T8" fmla="*/ 260 w 262"/>
                <a:gd name="T9" fmla="*/ 106 h 106"/>
                <a:gd name="T10" fmla="*/ 0 w 262"/>
                <a:gd name="T11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106">
                  <a:moveTo>
                    <a:pt x="0" y="0"/>
                  </a:moveTo>
                  <a:lnTo>
                    <a:pt x="2" y="0"/>
                  </a:lnTo>
                  <a:lnTo>
                    <a:pt x="262" y="104"/>
                  </a:lnTo>
                  <a:lnTo>
                    <a:pt x="262" y="106"/>
                  </a:lnTo>
                  <a:lnTo>
                    <a:pt x="260" y="106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3" name="Freeform 127"/>
            <p:cNvSpPr>
              <a:spLocks/>
            </p:cNvSpPr>
            <p:nvPr/>
          </p:nvSpPr>
          <p:spPr bwMode="auto">
            <a:xfrm>
              <a:off x="3848100" y="3995738"/>
              <a:ext cx="485775" cy="212725"/>
            </a:xfrm>
            <a:custGeom>
              <a:avLst/>
              <a:gdLst>
                <a:gd name="T0" fmla="*/ 306 w 306"/>
                <a:gd name="T1" fmla="*/ 134 h 134"/>
                <a:gd name="T2" fmla="*/ 0 w 306"/>
                <a:gd name="T3" fmla="*/ 0 h 134"/>
                <a:gd name="T4" fmla="*/ 306 w 306"/>
                <a:gd name="T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6" h="134">
                  <a:moveTo>
                    <a:pt x="306" y="134"/>
                  </a:moveTo>
                  <a:lnTo>
                    <a:pt x="0" y="0"/>
                  </a:lnTo>
                  <a:lnTo>
                    <a:pt x="306" y="1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4" name="Line 128"/>
            <p:cNvSpPr>
              <a:spLocks noChangeShapeType="1"/>
            </p:cNvSpPr>
            <p:nvPr/>
          </p:nvSpPr>
          <p:spPr bwMode="auto">
            <a:xfrm flipH="1" flipV="1">
              <a:off x="3848100" y="3995738"/>
              <a:ext cx="485775" cy="2127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5" name="Freeform 129"/>
            <p:cNvSpPr>
              <a:spLocks/>
            </p:cNvSpPr>
            <p:nvPr/>
          </p:nvSpPr>
          <p:spPr bwMode="auto">
            <a:xfrm>
              <a:off x="3838575" y="3995738"/>
              <a:ext cx="498475" cy="206375"/>
            </a:xfrm>
            <a:custGeom>
              <a:avLst/>
              <a:gdLst>
                <a:gd name="T0" fmla="*/ 0 w 314"/>
                <a:gd name="T1" fmla="*/ 0 h 130"/>
                <a:gd name="T2" fmla="*/ 0 w 314"/>
                <a:gd name="T3" fmla="*/ 0 h 130"/>
                <a:gd name="T4" fmla="*/ 314 w 314"/>
                <a:gd name="T5" fmla="*/ 128 h 130"/>
                <a:gd name="T6" fmla="*/ 314 w 314"/>
                <a:gd name="T7" fmla="*/ 130 h 130"/>
                <a:gd name="T8" fmla="*/ 312 w 314"/>
                <a:gd name="T9" fmla="*/ 130 h 130"/>
                <a:gd name="T10" fmla="*/ 0 w 314"/>
                <a:gd name="T11" fmla="*/ 2 h 130"/>
                <a:gd name="T12" fmla="*/ 0 w 314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130">
                  <a:moveTo>
                    <a:pt x="0" y="0"/>
                  </a:moveTo>
                  <a:lnTo>
                    <a:pt x="0" y="0"/>
                  </a:lnTo>
                  <a:lnTo>
                    <a:pt x="314" y="128"/>
                  </a:lnTo>
                  <a:lnTo>
                    <a:pt x="314" y="130"/>
                  </a:lnTo>
                  <a:lnTo>
                    <a:pt x="312" y="13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6" name="Freeform 130"/>
            <p:cNvSpPr>
              <a:spLocks/>
            </p:cNvSpPr>
            <p:nvPr/>
          </p:nvSpPr>
          <p:spPr bwMode="auto">
            <a:xfrm>
              <a:off x="3838575" y="3995738"/>
              <a:ext cx="498475" cy="206375"/>
            </a:xfrm>
            <a:custGeom>
              <a:avLst/>
              <a:gdLst>
                <a:gd name="T0" fmla="*/ 0 w 314"/>
                <a:gd name="T1" fmla="*/ 0 h 130"/>
                <a:gd name="T2" fmla="*/ 0 w 314"/>
                <a:gd name="T3" fmla="*/ 0 h 130"/>
                <a:gd name="T4" fmla="*/ 314 w 314"/>
                <a:gd name="T5" fmla="*/ 128 h 130"/>
                <a:gd name="T6" fmla="*/ 314 w 314"/>
                <a:gd name="T7" fmla="*/ 130 h 130"/>
                <a:gd name="T8" fmla="*/ 312 w 314"/>
                <a:gd name="T9" fmla="*/ 130 h 130"/>
                <a:gd name="T10" fmla="*/ 0 w 314"/>
                <a:gd name="T11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130">
                  <a:moveTo>
                    <a:pt x="0" y="0"/>
                  </a:moveTo>
                  <a:lnTo>
                    <a:pt x="0" y="0"/>
                  </a:lnTo>
                  <a:lnTo>
                    <a:pt x="314" y="128"/>
                  </a:lnTo>
                  <a:lnTo>
                    <a:pt x="314" y="130"/>
                  </a:lnTo>
                  <a:lnTo>
                    <a:pt x="312" y="13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7" name="Line 131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8" name="Freeform 132"/>
            <p:cNvSpPr>
              <a:spLocks/>
            </p:cNvSpPr>
            <p:nvPr/>
          </p:nvSpPr>
          <p:spPr bwMode="auto">
            <a:xfrm>
              <a:off x="4222750" y="3506788"/>
              <a:ext cx="28575" cy="82550"/>
            </a:xfrm>
            <a:custGeom>
              <a:avLst/>
              <a:gdLst>
                <a:gd name="T0" fmla="*/ 18 w 18"/>
                <a:gd name="T1" fmla="*/ 52 h 52"/>
                <a:gd name="T2" fmla="*/ 0 w 18"/>
                <a:gd name="T3" fmla="*/ 0 h 52"/>
                <a:gd name="T4" fmla="*/ 18 w 18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52">
                  <a:moveTo>
                    <a:pt x="18" y="52"/>
                  </a:moveTo>
                  <a:lnTo>
                    <a:pt x="0" y="0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29" name="Line 133"/>
            <p:cNvSpPr>
              <a:spLocks noChangeShapeType="1"/>
            </p:cNvSpPr>
            <p:nvPr/>
          </p:nvSpPr>
          <p:spPr bwMode="auto">
            <a:xfrm flipH="1" flipV="1">
              <a:off x="4222750" y="3506788"/>
              <a:ext cx="28575" cy="825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0" name="Freeform 134"/>
            <p:cNvSpPr>
              <a:spLocks/>
            </p:cNvSpPr>
            <p:nvPr/>
          </p:nvSpPr>
          <p:spPr bwMode="auto">
            <a:xfrm>
              <a:off x="4216400" y="3497263"/>
              <a:ext cx="38100" cy="85725"/>
            </a:xfrm>
            <a:custGeom>
              <a:avLst/>
              <a:gdLst>
                <a:gd name="T0" fmla="*/ 0 w 24"/>
                <a:gd name="T1" fmla="*/ 0 h 54"/>
                <a:gd name="T2" fmla="*/ 0 w 24"/>
                <a:gd name="T3" fmla="*/ 0 h 54"/>
                <a:gd name="T4" fmla="*/ 24 w 24"/>
                <a:gd name="T5" fmla="*/ 52 h 54"/>
                <a:gd name="T6" fmla="*/ 24 w 24"/>
                <a:gd name="T7" fmla="*/ 54 h 54"/>
                <a:gd name="T8" fmla="*/ 22 w 24"/>
                <a:gd name="T9" fmla="*/ 54 h 54"/>
                <a:gd name="T10" fmla="*/ 0 w 24"/>
                <a:gd name="T11" fmla="*/ 2 h 54"/>
                <a:gd name="T12" fmla="*/ 0 w 24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4">
                  <a:moveTo>
                    <a:pt x="0" y="0"/>
                  </a:moveTo>
                  <a:lnTo>
                    <a:pt x="0" y="0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1" name="Freeform 135"/>
            <p:cNvSpPr>
              <a:spLocks/>
            </p:cNvSpPr>
            <p:nvPr/>
          </p:nvSpPr>
          <p:spPr bwMode="auto">
            <a:xfrm>
              <a:off x="4216400" y="3497263"/>
              <a:ext cx="38100" cy="85725"/>
            </a:xfrm>
            <a:custGeom>
              <a:avLst/>
              <a:gdLst>
                <a:gd name="T0" fmla="*/ 0 w 24"/>
                <a:gd name="T1" fmla="*/ 0 h 54"/>
                <a:gd name="T2" fmla="*/ 0 w 24"/>
                <a:gd name="T3" fmla="*/ 0 h 54"/>
                <a:gd name="T4" fmla="*/ 24 w 24"/>
                <a:gd name="T5" fmla="*/ 52 h 54"/>
                <a:gd name="T6" fmla="*/ 24 w 24"/>
                <a:gd name="T7" fmla="*/ 54 h 54"/>
                <a:gd name="T8" fmla="*/ 22 w 24"/>
                <a:gd name="T9" fmla="*/ 54 h 54"/>
                <a:gd name="T10" fmla="*/ 0 w 24"/>
                <a:gd name="T11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54">
                  <a:moveTo>
                    <a:pt x="0" y="0"/>
                  </a:moveTo>
                  <a:lnTo>
                    <a:pt x="0" y="0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2" name="Freeform 136"/>
            <p:cNvSpPr>
              <a:spLocks/>
            </p:cNvSpPr>
            <p:nvPr/>
          </p:nvSpPr>
          <p:spPr bwMode="auto">
            <a:xfrm>
              <a:off x="4105275" y="3506788"/>
              <a:ext cx="73025" cy="158750"/>
            </a:xfrm>
            <a:custGeom>
              <a:avLst/>
              <a:gdLst>
                <a:gd name="T0" fmla="*/ 46 w 46"/>
                <a:gd name="T1" fmla="*/ 100 h 100"/>
                <a:gd name="T2" fmla="*/ 0 w 46"/>
                <a:gd name="T3" fmla="*/ 0 h 100"/>
                <a:gd name="T4" fmla="*/ 46 w 46"/>
                <a:gd name="T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0">
                  <a:moveTo>
                    <a:pt x="46" y="100"/>
                  </a:moveTo>
                  <a:lnTo>
                    <a:pt x="0" y="0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3" name="Line 137"/>
            <p:cNvSpPr>
              <a:spLocks noChangeShapeType="1"/>
            </p:cNvSpPr>
            <p:nvPr/>
          </p:nvSpPr>
          <p:spPr bwMode="auto">
            <a:xfrm flipH="1" flipV="1">
              <a:off x="4105275" y="3506788"/>
              <a:ext cx="73025" cy="1587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4" name="Freeform 138"/>
            <p:cNvSpPr>
              <a:spLocks/>
            </p:cNvSpPr>
            <p:nvPr/>
          </p:nvSpPr>
          <p:spPr bwMode="auto">
            <a:xfrm>
              <a:off x="4105275" y="3497263"/>
              <a:ext cx="66675" cy="168275"/>
            </a:xfrm>
            <a:custGeom>
              <a:avLst/>
              <a:gdLst>
                <a:gd name="T0" fmla="*/ 0 w 42"/>
                <a:gd name="T1" fmla="*/ 0 h 106"/>
                <a:gd name="T2" fmla="*/ 0 w 42"/>
                <a:gd name="T3" fmla="*/ 0 h 106"/>
                <a:gd name="T4" fmla="*/ 42 w 42"/>
                <a:gd name="T5" fmla="*/ 106 h 106"/>
                <a:gd name="T6" fmla="*/ 42 w 42"/>
                <a:gd name="T7" fmla="*/ 106 h 106"/>
                <a:gd name="T8" fmla="*/ 40 w 42"/>
                <a:gd name="T9" fmla="*/ 106 h 106"/>
                <a:gd name="T10" fmla="*/ 0 w 42"/>
                <a:gd name="T11" fmla="*/ 2 h 106"/>
                <a:gd name="T12" fmla="*/ 0 w 42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6">
                  <a:moveTo>
                    <a:pt x="0" y="0"/>
                  </a:moveTo>
                  <a:lnTo>
                    <a:pt x="0" y="0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5" name="Freeform 139"/>
            <p:cNvSpPr>
              <a:spLocks/>
            </p:cNvSpPr>
            <p:nvPr/>
          </p:nvSpPr>
          <p:spPr bwMode="auto">
            <a:xfrm>
              <a:off x="4105275" y="3497263"/>
              <a:ext cx="66675" cy="168275"/>
            </a:xfrm>
            <a:custGeom>
              <a:avLst/>
              <a:gdLst>
                <a:gd name="T0" fmla="*/ 0 w 42"/>
                <a:gd name="T1" fmla="*/ 0 h 106"/>
                <a:gd name="T2" fmla="*/ 0 w 42"/>
                <a:gd name="T3" fmla="*/ 0 h 106"/>
                <a:gd name="T4" fmla="*/ 42 w 42"/>
                <a:gd name="T5" fmla="*/ 106 h 106"/>
                <a:gd name="T6" fmla="*/ 42 w 42"/>
                <a:gd name="T7" fmla="*/ 106 h 106"/>
                <a:gd name="T8" fmla="*/ 40 w 42"/>
                <a:gd name="T9" fmla="*/ 106 h 106"/>
                <a:gd name="T10" fmla="*/ 0 w 42"/>
                <a:gd name="T11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6">
                  <a:moveTo>
                    <a:pt x="0" y="0"/>
                  </a:moveTo>
                  <a:lnTo>
                    <a:pt x="0" y="0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6" name="Freeform 140"/>
            <p:cNvSpPr>
              <a:spLocks/>
            </p:cNvSpPr>
            <p:nvPr/>
          </p:nvSpPr>
          <p:spPr bwMode="auto">
            <a:xfrm>
              <a:off x="3984625" y="3506788"/>
              <a:ext cx="101600" cy="250825"/>
            </a:xfrm>
            <a:custGeom>
              <a:avLst/>
              <a:gdLst>
                <a:gd name="T0" fmla="*/ 64 w 64"/>
                <a:gd name="T1" fmla="*/ 158 h 158"/>
                <a:gd name="T2" fmla="*/ 0 w 64"/>
                <a:gd name="T3" fmla="*/ 0 h 158"/>
                <a:gd name="T4" fmla="*/ 64 w 64"/>
                <a:gd name="T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58">
                  <a:moveTo>
                    <a:pt x="64" y="158"/>
                  </a:moveTo>
                  <a:lnTo>
                    <a:pt x="0" y="0"/>
                  </a:lnTo>
                  <a:lnTo>
                    <a:pt x="64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7" name="Line 141"/>
            <p:cNvSpPr>
              <a:spLocks noChangeShapeType="1"/>
            </p:cNvSpPr>
            <p:nvPr/>
          </p:nvSpPr>
          <p:spPr bwMode="auto">
            <a:xfrm flipH="1" flipV="1">
              <a:off x="3984625" y="3506788"/>
              <a:ext cx="101600" cy="2508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8" name="Freeform 142"/>
            <p:cNvSpPr>
              <a:spLocks/>
            </p:cNvSpPr>
            <p:nvPr/>
          </p:nvSpPr>
          <p:spPr bwMode="auto">
            <a:xfrm>
              <a:off x="3984625" y="3497263"/>
              <a:ext cx="104775" cy="250825"/>
            </a:xfrm>
            <a:custGeom>
              <a:avLst/>
              <a:gdLst>
                <a:gd name="T0" fmla="*/ 0 w 66"/>
                <a:gd name="T1" fmla="*/ 0 h 158"/>
                <a:gd name="T2" fmla="*/ 2 w 66"/>
                <a:gd name="T3" fmla="*/ 0 h 158"/>
                <a:gd name="T4" fmla="*/ 66 w 66"/>
                <a:gd name="T5" fmla="*/ 158 h 158"/>
                <a:gd name="T6" fmla="*/ 66 w 66"/>
                <a:gd name="T7" fmla="*/ 158 h 158"/>
                <a:gd name="T8" fmla="*/ 64 w 66"/>
                <a:gd name="T9" fmla="*/ 158 h 158"/>
                <a:gd name="T10" fmla="*/ 0 w 66"/>
                <a:gd name="T11" fmla="*/ 2 h 158"/>
                <a:gd name="T12" fmla="*/ 0 w 66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58">
                  <a:moveTo>
                    <a:pt x="0" y="0"/>
                  </a:moveTo>
                  <a:lnTo>
                    <a:pt x="2" y="0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39" name="Freeform 143"/>
            <p:cNvSpPr>
              <a:spLocks/>
            </p:cNvSpPr>
            <p:nvPr/>
          </p:nvSpPr>
          <p:spPr bwMode="auto">
            <a:xfrm>
              <a:off x="3984625" y="3497263"/>
              <a:ext cx="104775" cy="250825"/>
            </a:xfrm>
            <a:custGeom>
              <a:avLst/>
              <a:gdLst>
                <a:gd name="T0" fmla="*/ 0 w 66"/>
                <a:gd name="T1" fmla="*/ 0 h 158"/>
                <a:gd name="T2" fmla="*/ 2 w 66"/>
                <a:gd name="T3" fmla="*/ 0 h 158"/>
                <a:gd name="T4" fmla="*/ 66 w 66"/>
                <a:gd name="T5" fmla="*/ 158 h 158"/>
                <a:gd name="T6" fmla="*/ 66 w 66"/>
                <a:gd name="T7" fmla="*/ 158 h 158"/>
                <a:gd name="T8" fmla="*/ 64 w 66"/>
                <a:gd name="T9" fmla="*/ 158 h 158"/>
                <a:gd name="T10" fmla="*/ 0 w 66"/>
                <a:gd name="T11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8">
                  <a:moveTo>
                    <a:pt x="0" y="0"/>
                  </a:moveTo>
                  <a:lnTo>
                    <a:pt x="2" y="0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0" name="Freeform 144"/>
            <p:cNvSpPr>
              <a:spLocks/>
            </p:cNvSpPr>
            <p:nvPr/>
          </p:nvSpPr>
          <p:spPr bwMode="auto">
            <a:xfrm>
              <a:off x="3873500" y="3506788"/>
              <a:ext cx="139700" cy="323850"/>
            </a:xfrm>
            <a:custGeom>
              <a:avLst/>
              <a:gdLst>
                <a:gd name="T0" fmla="*/ 88 w 88"/>
                <a:gd name="T1" fmla="*/ 204 h 204"/>
                <a:gd name="T2" fmla="*/ 0 w 88"/>
                <a:gd name="T3" fmla="*/ 0 h 204"/>
                <a:gd name="T4" fmla="*/ 88 w 88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204">
                  <a:moveTo>
                    <a:pt x="88" y="204"/>
                  </a:moveTo>
                  <a:lnTo>
                    <a:pt x="0" y="0"/>
                  </a:lnTo>
                  <a:lnTo>
                    <a:pt x="88" y="2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1" name="Line 145"/>
            <p:cNvSpPr>
              <a:spLocks noChangeShapeType="1"/>
            </p:cNvSpPr>
            <p:nvPr/>
          </p:nvSpPr>
          <p:spPr bwMode="auto">
            <a:xfrm flipH="1" flipV="1">
              <a:off x="3873500" y="3506788"/>
              <a:ext cx="139700" cy="3238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2" name="Freeform 146"/>
            <p:cNvSpPr>
              <a:spLocks/>
            </p:cNvSpPr>
            <p:nvPr/>
          </p:nvSpPr>
          <p:spPr bwMode="auto">
            <a:xfrm>
              <a:off x="3863975" y="3497263"/>
              <a:ext cx="142875" cy="336550"/>
            </a:xfrm>
            <a:custGeom>
              <a:avLst/>
              <a:gdLst>
                <a:gd name="T0" fmla="*/ 0 w 90"/>
                <a:gd name="T1" fmla="*/ 0 h 212"/>
                <a:gd name="T2" fmla="*/ 2 w 90"/>
                <a:gd name="T3" fmla="*/ 0 h 212"/>
                <a:gd name="T4" fmla="*/ 90 w 90"/>
                <a:gd name="T5" fmla="*/ 210 h 212"/>
                <a:gd name="T6" fmla="*/ 90 w 90"/>
                <a:gd name="T7" fmla="*/ 212 h 212"/>
                <a:gd name="T8" fmla="*/ 88 w 90"/>
                <a:gd name="T9" fmla="*/ 212 h 212"/>
                <a:gd name="T10" fmla="*/ 0 w 90"/>
                <a:gd name="T11" fmla="*/ 2 h 212"/>
                <a:gd name="T12" fmla="*/ 0 w 90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212">
                  <a:moveTo>
                    <a:pt x="0" y="0"/>
                  </a:moveTo>
                  <a:lnTo>
                    <a:pt x="2" y="0"/>
                  </a:lnTo>
                  <a:lnTo>
                    <a:pt x="90" y="210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3" name="Freeform 147"/>
            <p:cNvSpPr>
              <a:spLocks/>
            </p:cNvSpPr>
            <p:nvPr/>
          </p:nvSpPr>
          <p:spPr bwMode="auto">
            <a:xfrm>
              <a:off x="3863975" y="3497263"/>
              <a:ext cx="142875" cy="336550"/>
            </a:xfrm>
            <a:custGeom>
              <a:avLst/>
              <a:gdLst>
                <a:gd name="T0" fmla="*/ 0 w 90"/>
                <a:gd name="T1" fmla="*/ 0 h 212"/>
                <a:gd name="T2" fmla="*/ 2 w 90"/>
                <a:gd name="T3" fmla="*/ 0 h 212"/>
                <a:gd name="T4" fmla="*/ 90 w 90"/>
                <a:gd name="T5" fmla="*/ 210 h 212"/>
                <a:gd name="T6" fmla="*/ 90 w 90"/>
                <a:gd name="T7" fmla="*/ 212 h 212"/>
                <a:gd name="T8" fmla="*/ 88 w 90"/>
                <a:gd name="T9" fmla="*/ 212 h 212"/>
                <a:gd name="T10" fmla="*/ 0 w 90"/>
                <a:gd name="T11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12">
                  <a:moveTo>
                    <a:pt x="0" y="0"/>
                  </a:moveTo>
                  <a:lnTo>
                    <a:pt x="2" y="0"/>
                  </a:lnTo>
                  <a:lnTo>
                    <a:pt x="90" y="210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4" name="Freeform 148"/>
            <p:cNvSpPr>
              <a:spLocks/>
            </p:cNvSpPr>
            <p:nvPr/>
          </p:nvSpPr>
          <p:spPr bwMode="auto">
            <a:xfrm>
              <a:off x="3756025" y="3506788"/>
              <a:ext cx="174625" cy="406400"/>
            </a:xfrm>
            <a:custGeom>
              <a:avLst/>
              <a:gdLst>
                <a:gd name="T0" fmla="*/ 110 w 110"/>
                <a:gd name="T1" fmla="*/ 256 h 256"/>
                <a:gd name="T2" fmla="*/ 0 w 110"/>
                <a:gd name="T3" fmla="*/ 0 h 256"/>
                <a:gd name="T4" fmla="*/ 110 w 110"/>
                <a:gd name="T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256">
                  <a:moveTo>
                    <a:pt x="110" y="256"/>
                  </a:moveTo>
                  <a:lnTo>
                    <a:pt x="0" y="0"/>
                  </a:lnTo>
                  <a:lnTo>
                    <a:pt x="110" y="2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5" name="Line 149"/>
            <p:cNvSpPr>
              <a:spLocks noChangeShapeType="1"/>
            </p:cNvSpPr>
            <p:nvPr/>
          </p:nvSpPr>
          <p:spPr bwMode="auto">
            <a:xfrm flipH="1" flipV="1">
              <a:off x="3756025" y="3506788"/>
              <a:ext cx="174625" cy="406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6" name="Freeform 150"/>
            <p:cNvSpPr>
              <a:spLocks/>
            </p:cNvSpPr>
            <p:nvPr/>
          </p:nvSpPr>
          <p:spPr bwMode="auto">
            <a:xfrm>
              <a:off x="3756025" y="3497263"/>
              <a:ext cx="168275" cy="419100"/>
            </a:xfrm>
            <a:custGeom>
              <a:avLst/>
              <a:gdLst>
                <a:gd name="T0" fmla="*/ 0 w 106"/>
                <a:gd name="T1" fmla="*/ 0 h 264"/>
                <a:gd name="T2" fmla="*/ 0 w 106"/>
                <a:gd name="T3" fmla="*/ 0 h 264"/>
                <a:gd name="T4" fmla="*/ 106 w 106"/>
                <a:gd name="T5" fmla="*/ 262 h 264"/>
                <a:gd name="T6" fmla="*/ 106 w 106"/>
                <a:gd name="T7" fmla="*/ 264 h 264"/>
                <a:gd name="T8" fmla="*/ 104 w 106"/>
                <a:gd name="T9" fmla="*/ 264 h 264"/>
                <a:gd name="T10" fmla="*/ 0 w 106"/>
                <a:gd name="T11" fmla="*/ 2 h 264"/>
                <a:gd name="T12" fmla="*/ 0 w 106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264">
                  <a:moveTo>
                    <a:pt x="0" y="0"/>
                  </a:moveTo>
                  <a:lnTo>
                    <a:pt x="0" y="0"/>
                  </a:lnTo>
                  <a:lnTo>
                    <a:pt x="106" y="262"/>
                  </a:lnTo>
                  <a:lnTo>
                    <a:pt x="106" y="264"/>
                  </a:lnTo>
                  <a:lnTo>
                    <a:pt x="104" y="26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7" name="Freeform 151"/>
            <p:cNvSpPr>
              <a:spLocks/>
            </p:cNvSpPr>
            <p:nvPr/>
          </p:nvSpPr>
          <p:spPr bwMode="auto">
            <a:xfrm>
              <a:off x="3756025" y="3497263"/>
              <a:ext cx="168275" cy="419100"/>
            </a:xfrm>
            <a:custGeom>
              <a:avLst/>
              <a:gdLst>
                <a:gd name="T0" fmla="*/ 0 w 106"/>
                <a:gd name="T1" fmla="*/ 0 h 264"/>
                <a:gd name="T2" fmla="*/ 0 w 106"/>
                <a:gd name="T3" fmla="*/ 0 h 264"/>
                <a:gd name="T4" fmla="*/ 106 w 106"/>
                <a:gd name="T5" fmla="*/ 262 h 264"/>
                <a:gd name="T6" fmla="*/ 106 w 106"/>
                <a:gd name="T7" fmla="*/ 264 h 264"/>
                <a:gd name="T8" fmla="*/ 104 w 106"/>
                <a:gd name="T9" fmla="*/ 264 h 264"/>
                <a:gd name="T10" fmla="*/ 0 w 106"/>
                <a:gd name="T11" fmla="*/ 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64">
                  <a:moveTo>
                    <a:pt x="0" y="0"/>
                  </a:moveTo>
                  <a:lnTo>
                    <a:pt x="0" y="0"/>
                  </a:lnTo>
                  <a:lnTo>
                    <a:pt x="106" y="262"/>
                  </a:lnTo>
                  <a:lnTo>
                    <a:pt x="106" y="264"/>
                  </a:lnTo>
                  <a:lnTo>
                    <a:pt x="104" y="264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8" name="Freeform 152"/>
            <p:cNvSpPr>
              <a:spLocks/>
            </p:cNvSpPr>
            <p:nvPr/>
          </p:nvSpPr>
          <p:spPr bwMode="auto">
            <a:xfrm>
              <a:off x="3635375" y="3506788"/>
              <a:ext cx="212725" cy="488950"/>
            </a:xfrm>
            <a:custGeom>
              <a:avLst/>
              <a:gdLst>
                <a:gd name="T0" fmla="*/ 134 w 134"/>
                <a:gd name="T1" fmla="*/ 308 h 308"/>
                <a:gd name="T2" fmla="*/ 0 w 134"/>
                <a:gd name="T3" fmla="*/ 0 h 308"/>
                <a:gd name="T4" fmla="*/ 134 w 134"/>
                <a:gd name="T5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308">
                  <a:moveTo>
                    <a:pt x="134" y="308"/>
                  </a:moveTo>
                  <a:lnTo>
                    <a:pt x="0" y="0"/>
                  </a:lnTo>
                  <a:lnTo>
                    <a:pt x="134" y="3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49" name="Line 153"/>
            <p:cNvSpPr>
              <a:spLocks noChangeShapeType="1"/>
            </p:cNvSpPr>
            <p:nvPr/>
          </p:nvSpPr>
          <p:spPr bwMode="auto">
            <a:xfrm flipH="1" flipV="1">
              <a:off x="3635375" y="3506788"/>
              <a:ext cx="212725" cy="4889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0" name="Freeform 154"/>
            <p:cNvSpPr>
              <a:spLocks/>
            </p:cNvSpPr>
            <p:nvPr/>
          </p:nvSpPr>
          <p:spPr bwMode="auto">
            <a:xfrm>
              <a:off x="3635375" y="3497263"/>
              <a:ext cx="203200" cy="501650"/>
            </a:xfrm>
            <a:custGeom>
              <a:avLst/>
              <a:gdLst>
                <a:gd name="T0" fmla="*/ 0 w 128"/>
                <a:gd name="T1" fmla="*/ 0 h 316"/>
                <a:gd name="T2" fmla="*/ 2 w 128"/>
                <a:gd name="T3" fmla="*/ 0 h 316"/>
                <a:gd name="T4" fmla="*/ 128 w 128"/>
                <a:gd name="T5" fmla="*/ 314 h 316"/>
                <a:gd name="T6" fmla="*/ 128 w 128"/>
                <a:gd name="T7" fmla="*/ 316 h 316"/>
                <a:gd name="T8" fmla="*/ 128 w 128"/>
                <a:gd name="T9" fmla="*/ 316 h 316"/>
                <a:gd name="T10" fmla="*/ 0 w 128"/>
                <a:gd name="T11" fmla="*/ 2 h 316"/>
                <a:gd name="T12" fmla="*/ 0 w 128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316">
                  <a:moveTo>
                    <a:pt x="0" y="0"/>
                  </a:moveTo>
                  <a:lnTo>
                    <a:pt x="2" y="0"/>
                  </a:lnTo>
                  <a:lnTo>
                    <a:pt x="128" y="314"/>
                  </a:lnTo>
                  <a:lnTo>
                    <a:pt x="128" y="316"/>
                  </a:lnTo>
                  <a:lnTo>
                    <a:pt x="128" y="31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1" name="Freeform 155"/>
            <p:cNvSpPr>
              <a:spLocks/>
            </p:cNvSpPr>
            <p:nvPr/>
          </p:nvSpPr>
          <p:spPr bwMode="auto">
            <a:xfrm>
              <a:off x="3635375" y="3497263"/>
              <a:ext cx="203200" cy="501650"/>
            </a:xfrm>
            <a:custGeom>
              <a:avLst/>
              <a:gdLst>
                <a:gd name="T0" fmla="*/ 0 w 128"/>
                <a:gd name="T1" fmla="*/ 0 h 316"/>
                <a:gd name="T2" fmla="*/ 2 w 128"/>
                <a:gd name="T3" fmla="*/ 0 h 316"/>
                <a:gd name="T4" fmla="*/ 128 w 128"/>
                <a:gd name="T5" fmla="*/ 314 h 316"/>
                <a:gd name="T6" fmla="*/ 128 w 128"/>
                <a:gd name="T7" fmla="*/ 316 h 316"/>
                <a:gd name="T8" fmla="*/ 128 w 128"/>
                <a:gd name="T9" fmla="*/ 316 h 316"/>
                <a:gd name="T10" fmla="*/ 0 w 128"/>
                <a:gd name="T11" fmla="*/ 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316">
                  <a:moveTo>
                    <a:pt x="0" y="0"/>
                  </a:moveTo>
                  <a:lnTo>
                    <a:pt x="2" y="0"/>
                  </a:lnTo>
                  <a:lnTo>
                    <a:pt x="128" y="314"/>
                  </a:lnTo>
                  <a:lnTo>
                    <a:pt x="128" y="316"/>
                  </a:lnTo>
                  <a:lnTo>
                    <a:pt x="128" y="316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2" name="Line 156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3" name="Freeform 157"/>
            <p:cNvSpPr>
              <a:spLocks/>
            </p:cNvSpPr>
            <p:nvPr/>
          </p:nvSpPr>
          <p:spPr bwMode="auto">
            <a:xfrm>
              <a:off x="4222750" y="3424238"/>
              <a:ext cx="28575" cy="82550"/>
            </a:xfrm>
            <a:custGeom>
              <a:avLst/>
              <a:gdLst>
                <a:gd name="T0" fmla="*/ 0 w 18"/>
                <a:gd name="T1" fmla="*/ 52 h 52"/>
                <a:gd name="T2" fmla="*/ 18 w 18"/>
                <a:gd name="T3" fmla="*/ 0 h 52"/>
                <a:gd name="T4" fmla="*/ 0 w 18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52">
                  <a:moveTo>
                    <a:pt x="0" y="52"/>
                  </a:moveTo>
                  <a:lnTo>
                    <a:pt x="18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4" name="Line 158"/>
            <p:cNvSpPr>
              <a:spLocks noChangeShapeType="1"/>
            </p:cNvSpPr>
            <p:nvPr/>
          </p:nvSpPr>
          <p:spPr bwMode="auto">
            <a:xfrm flipV="1">
              <a:off x="4222750" y="3424238"/>
              <a:ext cx="28575" cy="825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5" name="Freeform 159"/>
            <p:cNvSpPr>
              <a:spLocks/>
            </p:cNvSpPr>
            <p:nvPr/>
          </p:nvSpPr>
          <p:spPr bwMode="auto">
            <a:xfrm>
              <a:off x="4216400" y="3414713"/>
              <a:ext cx="38100" cy="85725"/>
            </a:xfrm>
            <a:custGeom>
              <a:avLst/>
              <a:gdLst>
                <a:gd name="T0" fmla="*/ 22 w 24"/>
                <a:gd name="T1" fmla="*/ 0 h 54"/>
                <a:gd name="T2" fmla="*/ 24 w 24"/>
                <a:gd name="T3" fmla="*/ 0 h 54"/>
                <a:gd name="T4" fmla="*/ 24 w 24"/>
                <a:gd name="T5" fmla="*/ 2 h 54"/>
                <a:gd name="T6" fmla="*/ 0 w 24"/>
                <a:gd name="T7" fmla="*/ 54 h 54"/>
                <a:gd name="T8" fmla="*/ 0 w 24"/>
                <a:gd name="T9" fmla="*/ 54 h 54"/>
                <a:gd name="T10" fmla="*/ 0 w 24"/>
                <a:gd name="T11" fmla="*/ 52 h 54"/>
                <a:gd name="T12" fmla="*/ 22 w 24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4">
                  <a:moveTo>
                    <a:pt x="22" y="0"/>
                  </a:moveTo>
                  <a:lnTo>
                    <a:pt x="24" y="0"/>
                  </a:lnTo>
                  <a:lnTo>
                    <a:pt x="24" y="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6" name="Freeform 160"/>
            <p:cNvSpPr>
              <a:spLocks/>
            </p:cNvSpPr>
            <p:nvPr/>
          </p:nvSpPr>
          <p:spPr bwMode="auto">
            <a:xfrm>
              <a:off x="4216400" y="3414713"/>
              <a:ext cx="38100" cy="85725"/>
            </a:xfrm>
            <a:custGeom>
              <a:avLst/>
              <a:gdLst>
                <a:gd name="T0" fmla="*/ 22 w 24"/>
                <a:gd name="T1" fmla="*/ 0 h 54"/>
                <a:gd name="T2" fmla="*/ 24 w 24"/>
                <a:gd name="T3" fmla="*/ 0 h 54"/>
                <a:gd name="T4" fmla="*/ 24 w 24"/>
                <a:gd name="T5" fmla="*/ 2 h 54"/>
                <a:gd name="T6" fmla="*/ 0 w 24"/>
                <a:gd name="T7" fmla="*/ 54 h 54"/>
                <a:gd name="T8" fmla="*/ 0 w 24"/>
                <a:gd name="T9" fmla="*/ 54 h 54"/>
                <a:gd name="T10" fmla="*/ 0 w 24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54">
                  <a:moveTo>
                    <a:pt x="22" y="0"/>
                  </a:moveTo>
                  <a:lnTo>
                    <a:pt x="24" y="0"/>
                  </a:lnTo>
                  <a:lnTo>
                    <a:pt x="24" y="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7" name="Freeform 161"/>
            <p:cNvSpPr>
              <a:spLocks/>
            </p:cNvSpPr>
            <p:nvPr/>
          </p:nvSpPr>
          <p:spPr bwMode="auto">
            <a:xfrm>
              <a:off x="4105275" y="3341688"/>
              <a:ext cx="73025" cy="165100"/>
            </a:xfrm>
            <a:custGeom>
              <a:avLst/>
              <a:gdLst>
                <a:gd name="T0" fmla="*/ 0 w 46"/>
                <a:gd name="T1" fmla="*/ 104 h 104"/>
                <a:gd name="T2" fmla="*/ 46 w 46"/>
                <a:gd name="T3" fmla="*/ 0 h 104"/>
                <a:gd name="T4" fmla="*/ 0 w 46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4">
                  <a:moveTo>
                    <a:pt x="0" y="104"/>
                  </a:moveTo>
                  <a:lnTo>
                    <a:pt x="46" y="0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8" name="Line 162"/>
            <p:cNvSpPr>
              <a:spLocks noChangeShapeType="1"/>
            </p:cNvSpPr>
            <p:nvPr/>
          </p:nvSpPr>
          <p:spPr bwMode="auto">
            <a:xfrm flipV="1">
              <a:off x="4105275" y="3341688"/>
              <a:ext cx="73025" cy="165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59" name="Freeform 163"/>
            <p:cNvSpPr>
              <a:spLocks/>
            </p:cNvSpPr>
            <p:nvPr/>
          </p:nvSpPr>
          <p:spPr bwMode="auto">
            <a:xfrm>
              <a:off x="4105275" y="3341688"/>
              <a:ext cx="66675" cy="158750"/>
            </a:xfrm>
            <a:custGeom>
              <a:avLst/>
              <a:gdLst>
                <a:gd name="T0" fmla="*/ 40 w 42"/>
                <a:gd name="T1" fmla="*/ 0 h 100"/>
                <a:gd name="T2" fmla="*/ 42 w 42"/>
                <a:gd name="T3" fmla="*/ 0 h 100"/>
                <a:gd name="T4" fmla="*/ 42 w 42"/>
                <a:gd name="T5" fmla="*/ 2 h 100"/>
                <a:gd name="T6" fmla="*/ 0 w 42"/>
                <a:gd name="T7" fmla="*/ 100 h 100"/>
                <a:gd name="T8" fmla="*/ 0 w 42"/>
                <a:gd name="T9" fmla="*/ 100 h 100"/>
                <a:gd name="T10" fmla="*/ 0 w 42"/>
                <a:gd name="T11" fmla="*/ 98 h 100"/>
                <a:gd name="T12" fmla="*/ 40 w 42"/>
                <a:gd name="T1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0">
                  <a:moveTo>
                    <a:pt x="40" y="0"/>
                  </a:moveTo>
                  <a:lnTo>
                    <a:pt x="42" y="0"/>
                  </a:lnTo>
                  <a:lnTo>
                    <a:pt x="42" y="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0" name="Freeform 164"/>
            <p:cNvSpPr>
              <a:spLocks/>
            </p:cNvSpPr>
            <p:nvPr/>
          </p:nvSpPr>
          <p:spPr bwMode="auto">
            <a:xfrm>
              <a:off x="4105275" y="3341688"/>
              <a:ext cx="66675" cy="158750"/>
            </a:xfrm>
            <a:custGeom>
              <a:avLst/>
              <a:gdLst>
                <a:gd name="T0" fmla="*/ 40 w 42"/>
                <a:gd name="T1" fmla="*/ 0 h 100"/>
                <a:gd name="T2" fmla="*/ 42 w 42"/>
                <a:gd name="T3" fmla="*/ 0 h 100"/>
                <a:gd name="T4" fmla="*/ 42 w 42"/>
                <a:gd name="T5" fmla="*/ 2 h 100"/>
                <a:gd name="T6" fmla="*/ 0 w 42"/>
                <a:gd name="T7" fmla="*/ 100 h 100"/>
                <a:gd name="T8" fmla="*/ 0 w 42"/>
                <a:gd name="T9" fmla="*/ 100 h 100"/>
                <a:gd name="T10" fmla="*/ 0 w 42"/>
                <a:gd name="T11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0">
                  <a:moveTo>
                    <a:pt x="40" y="0"/>
                  </a:moveTo>
                  <a:lnTo>
                    <a:pt x="42" y="0"/>
                  </a:lnTo>
                  <a:lnTo>
                    <a:pt x="42" y="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1" name="Freeform 165"/>
            <p:cNvSpPr>
              <a:spLocks/>
            </p:cNvSpPr>
            <p:nvPr/>
          </p:nvSpPr>
          <p:spPr bwMode="auto">
            <a:xfrm>
              <a:off x="3984625" y="3259138"/>
              <a:ext cx="101600" cy="247650"/>
            </a:xfrm>
            <a:custGeom>
              <a:avLst/>
              <a:gdLst>
                <a:gd name="T0" fmla="*/ 0 w 64"/>
                <a:gd name="T1" fmla="*/ 156 h 156"/>
                <a:gd name="T2" fmla="*/ 64 w 64"/>
                <a:gd name="T3" fmla="*/ 0 h 156"/>
                <a:gd name="T4" fmla="*/ 0 w 64"/>
                <a:gd name="T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56">
                  <a:moveTo>
                    <a:pt x="0" y="156"/>
                  </a:moveTo>
                  <a:lnTo>
                    <a:pt x="64" y="0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2" name="Line 166"/>
            <p:cNvSpPr>
              <a:spLocks noChangeShapeType="1"/>
            </p:cNvSpPr>
            <p:nvPr/>
          </p:nvSpPr>
          <p:spPr bwMode="auto">
            <a:xfrm flipV="1">
              <a:off x="3984625" y="3259138"/>
              <a:ext cx="101600" cy="2476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3" name="Freeform 167"/>
            <p:cNvSpPr>
              <a:spLocks/>
            </p:cNvSpPr>
            <p:nvPr/>
          </p:nvSpPr>
          <p:spPr bwMode="auto">
            <a:xfrm>
              <a:off x="3984625" y="3249613"/>
              <a:ext cx="104775" cy="250825"/>
            </a:xfrm>
            <a:custGeom>
              <a:avLst/>
              <a:gdLst>
                <a:gd name="T0" fmla="*/ 64 w 66"/>
                <a:gd name="T1" fmla="*/ 0 h 158"/>
                <a:gd name="T2" fmla="*/ 66 w 66"/>
                <a:gd name="T3" fmla="*/ 0 h 158"/>
                <a:gd name="T4" fmla="*/ 66 w 66"/>
                <a:gd name="T5" fmla="*/ 2 h 158"/>
                <a:gd name="T6" fmla="*/ 2 w 66"/>
                <a:gd name="T7" fmla="*/ 158 h 158"/>
                <a:gd name="T8" fmla="*/ 0 w 66"/>
                <a:gd name="T9" fmla="*/ 158 h 158"/>
                <a:gd name="T10" fmla="*/ 0 w 66"/>
                <a:gd name="T11" fmla="*/ 156 h 158"/>
                <a:gd name="T12" fmla="*/ 64 w 66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58">
                  <a:moveTo>
                    <a:pt x="64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2" y="158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4" name="Freeform 168"/>
            <p:cNvSpPr>
              <a:spLocks/>
            </p:cNvSpPr>
            <p:nvPr/>
          </p:nvSpPr>
          <p:spPr bwMode="auto">
            <a:xfrm>
              <a:off x="3984625" y="3249613"/>
              <a:ext cx="104775" cy="250825"/>
            </a:xfrm>
            <a:custGeom>
              <a:avLst/>
              <a:gdLst>
                <a:gd name="T0" fmla="*/ 64 w 66"/>
                <a:gd name="T1" fmla="*/ 0 h 158"/>
                <a:gd name="T2" fmla="*/ 66 w 66"/>
                <a:gd name="T3" fmla="*/ 0 h 158"/>
                <a:gd name="T4" fmla="*/ 66 w 66"/>
                <a:gd name="T5" fmla="*/ 2 h 158"/>
                <a:gd name="T6" fmla="*/ 2 w 66"/>
                <a:gd name="T7" fmla="*/ 158 h 158"/>
                <a:gd name="T8" fmla="*/ 0 w 66"/>
                <a:gd name="T9" fmla="*/ 158 h 158"/>
                <a:gd name="T10" fmla="*/ 0 w 66"/>
                <a:gd name="T11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8">
                  <a:moveTo>
                    <a:pt x="64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2" y="158"/>
                  </a:lnTo>
                  <a:lnTo>
                    <a:pt x="0" y="158"/>
                  </a:lnTo>
                  <a:lnTo>
                    <a:pt x="0" y="156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5" name="Freeform 169"/>
            <p:cNvSpPr>
              <a:spLocks/>
            </p:cNvSpPr>
            <p:nvPr/>
          </p:nvSpPr>
          <p:spPr bwMode="auto">
            <a:xfrm>
              <a:off x="3873500" y="3176588"/>
              <a:ext cx="139700" cy="330200"/>
            </a:xfrm>
            <a:custGeom>
              <a:avLst/>
              <a:gdLst>
                <a:gd name="T0" fmla="*/ 0 w 88"/>
                <a:gd name="T1" fmla="*/ 208 h 208"/>
                <a:gd name="T2" fmla="*/ 88 w 88"/>
                <a:gd name="T3" fmla="*/ 0 h 208"/>
                <a:gd name="T4" fmla="*/ 0 w 88"/>
                <a:gd name="T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208">
                  <a:moveTo>
                    <a:pt x="0" y="208"/>
                  </a:moveTo>
                  <a:lnTo>
                    <a:pt x="88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6" name="Line 170"/>
            <p:cNvSpPr>
              <a:spLocks noChangeShapeType="1"/>
            </p:cNvSpPr>
            <p:nvPr/>
          </p:nvSpPr>
          <p:spPr bwMode="auto">
            <a:xfrm flipV="1">
              <a:off x="3873500" y="3176588"/>
              <a:ext cx="139700" cy="3302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7" name="Freeform 171"/>
            <p:cNvSpPr>
              <a:spLocks/>
            </p:cNvSpPr>
            <p:nvPr/>
          </p:nvSpPr>
          <p:spPr bwMode="auto">
            <a:xfrm>
              <a:off x="3863975" y="3176588"/>
              <a:ext cx="142875" cy="323850"/>
            </a:xfrm>
            <a:custGeom>
              <a:avLst/>
              <a:gdLst>
                <a:gd name="T0" fmla="*/ 88 w 90"/>
                <a:gd name="T1" fmla="*/ 0 h 204"/>
                <a:gd name="T2" fmla="*/ 90 w 90"/>
                <a:gd name="T3" fmla="*/ 0 h 204"/>
                <a:gd name="T4" fmla="*/ 90 w 90"/>
                <a:gd name="T5" fmla="*/ 0 h 204"/>
                <a:gd name="T6" fmla="*/ 2 w 90"/>
                <a:gd name="T7" fmla="*/ 204 h 204"/>
                <a:gd name="T8" fmla="*/ 0 w 90"/>
                <a:gd name="T9" fmla="*/ 204 h 204"/>
                <a:gd name="T10" fmla="*/ 0 w 90"/>
                <a:gd name="T11" fmla="*/ 202 h 204"/>
                <a:gd name="T12" fmla="*/ 88 w 90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204">
                  <a:moveTo>
                    <a:pt x="88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8" name="Freeform 172"/>
            <p:cNvSpPr>
              <a:spLocks/>
            </p:cNvSpPr>
            <p:nvPr/>
          </p:nvSpPr>
          <p:spPr bwMode="auto">
            <a:xfrm>
              <a:off x="3863975" y="3176588"/>
              <a:ext cx="142875" cy="323850"/>
            </a:xfrm>
            <a:custGeom>
              <a:avLst/>
              <a:gdLst>
                <a:gd name="T0" fmla="*/ 88 w 90"/>
                <a:gd name="T1" fmla="*/ 0 h 204"/>
                <a:gd name="T2" fmla="*/ 90 w 90"/>
                <a:gd name="T3" fmla="*/ 0 h 204"/>
                <a:gd name="T4" fmla="*/ 90 w 90"/>
                <a:gd name="T5" fmla="*/ 0 h 204"/>
                <a:gd name="T6" fmla="*/ 2 w 90"/>
                <a:gd name="T7" fmla="*/ 204 h 204"/>
                <a:gd name="T8" fmla="*/ 0 w 90"/>
                <a:gd name="T9" fmla="*/ 204 h 204"/>
                <a:gd name="T10" fmla="*/ 0 w 90"/>
                <a:gd name="T11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04">
                  <a:moveTo>
                    <a:pt x="88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69" name="Freeform 173"/>
            <p:cNvSpPr>
              <a:spLocks/>
            </p:cNvSpPr>
            <p:nvPr/>
          </p:nvSpPr>
          <p:spPr bwMode="auto">
            <a:xfrm>
              <a:off x="3756025" y="3090863"/>
              <a:ext cx="174625" cy="415925"/>
            </a:xfrm>
            <a:custGeom>
              <a:avLst/>
              <a:gdLst>
                <a:gd name="T0" fmla="*/ 0 w 110"/>
                <a:gd name="T1" fmla="*/ 262 h 262"/>
                <a:gd name="T2" fmla="*/ 110 w 110"/>
                <a:gd name="T3" fmla="*/ 0 h 262"/>
                <a:gd name="T4" fmla="*/ 0 w 110"/>
                <a:gd name="T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262">
                  <a:moveTo>
                    <a:pt x="0" y="262"/>
                  </a:moveTo>
                  <a:lnTo>
                    <a:pt x="110" y="0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0" name="Line 174"/>
            <p:cNvSpPr>
              <a:spLocks noChangeShapeType="1"/>
            </p:cNvSpPr>
            <p:nvPr/>
          </p:nvSpPr>
          <p:spPr bwMode="auto">
            <a:xfrm flipV="1">
              <a:off x="3756025" y="3090863"/>
              <a:ext cx="174625" cy="4159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1" name="Freeform 175"/>
            <p:cNvSpPr>
              <a:spLocks/>
            </p:cNvSpPr>
            <p:nvPr/>
          </p:nvSpPr>
          <p:spPr bwMode="auto">
            <a:xfrm>
              <a:off x="3756025" y="3090863"/>
              <a:ext cx="168275" cy="409575"/>
            </a:xfrm>
            <a:custGeom>
              <a:avLst/>
              <a:gdLst>
                <a:gd name="T0" fmla="*/ 104 w 106"/>
                <a:gd name="T1" fmla="*/ 0 h 258"/>
                <a:gd name="T2" fmla="*/ 106 w 106"/>
                <a:gd name="T3" fmla="*/ 0 h 258"/>
                <a:gd name="T4" fmla="*/ 106 w 106"/>
                <a:gd name="T5" fmla="*/ 2 h 258"/>
                <a:gd name="T6" fmla="*/ 0 w 106"/>
                <a:gd name="T7" fmla="*/ 258 h 258"/>
                <a:gd name="T8" fmla="*/ 0 w 106"/>
                <a:gd name="T9" fmla="*/ 258 h 258"/>
                <a:gd name="T10" fmla="*/ 0 w 106"/>
                <a:gd name="T11" fmla="*/ 256 h 258"/>
                <a:gd name="T12" fmla="*/ 104 w 106"/>
                <a:gd name="T1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258">
                  <a:moveTo>
                    <a:pt x="104" y="0"/>
                  </a:moveTo>
                  <a:lnTo>
                    <a:pt x="106" y="0"/>
                  </a:lnTo>
                  <a:lnTo>
                    <a:pt x="106" y="2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2" name="Freeform 176"/>
            <p:cNvSpPr>
              <a:spLocks/>
            </p:cNvSpPr>
            <p:nvPr/>
          </p:nvSpPr>
          <p:spPr bwMode="auto">
            <a:xfrm>
              <a:off x="3756025" y="3090863"/>
              <a:ext cx="168275" cy="409575"/>
            </a:xfrm>
            <a:custGeom>
              <a:avLst/>
              <a:gdLst>
                <a:gd name="T0" fmla="*/ 104 w 106"/>
                <a:gd name="T1" fmla="*/ 0 h 258"/>
                <a:gd name="T2" fmla="*/ 106 w 106"/>
                <a:gd name="T3" fmla="*/ 0 h 258"/>
                <a:gd name="T4" fmla="*/ 106 w 106"/>
                <a:gd name="T5" fmla="*/ 2 h 258"/>
                <a:gd name="T6" fmla="*/ 0 w 106"/>
                <a:gd name="T7" fmla="*/ 258 h 258"/>
                <a:gd name="T8" fmla="*/ 0 w 106"/>
                <a:gd name="T9" fmla="*/ 258 h 258"/>
                <a:gd name="T10" fmla="*/ 0 w 106"/>
                <a:gd name="T11" fmla="*/ 25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58">
                  <a:moveTo>
                    <a:pt x="104" y="0"/>
                  </a:moveTo>
                  <a:lnTo>
                    <a:pt x="106" y="0"/>
                  </a:lnTo>
                  <a:lnTo>
                    <a:pt x="106" y="2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3" name="Freeform 177"/>
            <p:cNvSpPr>
              <a:spLocks/>
            </p:cNvSpPr>
            <p:nvPr/>
          </p:nvSpPr>
          <p:spPr bwMode="auto">
            <a:xfrm>
              <a:off x="3635375" y="3008313"/>
              <a:ext cx="212725" cy="498475"/>
            </a:xfrm>
            <a:custGeom>
              <a:avLst/>
              <a:gdLst>
                <a:gd name="T0" fmla="*/ 0 w 134"/>
                <a:gd name="T1" fmla="*/ 314 h 314"/>
                <a:gd name="T2" fmla="*/ 134 w 134"/>
                <a:gd name="T3" fmla="*/ 0 h 314"/>
                <a:gd name="T4" fmla="*/ 0 w 134"/>
                <a:gd name="T5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314">
                  <a:moveTo>
                    <a:pt x="0" y="314"/>
                  </a:moveTo>
                  <a:lnTo>
                    <a:pt x="134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4" name="Line 178"/>
            <p:cNvSpPr>
              <a:spLocks noChangeShapeType="1"/>
            </p:cNvSpPr>
            <p:nvPr/>
          </p:nvSpPr>
          <p:spPr bwMode="auto">
            <a:xfrm flipV="1">
              <a:off x="3635375" y="3008313"/>
              <a:ext cx="212725" cy="498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5" name="Freeform 179"/>
            <p:cNvSpPr>
              <a:spLocks/>
            </p:cNvSpPr>
            <p:nvPr/>
          </p:nvSpPr>
          <p:spPr bwMode="auto">
            <a:xfrm>
              <a:off x="3635375" y="3008313"/>
              <a:ext cx="203200" cy="492125"/>
            </a:xfrm>
            <a:custGeom>
              <a:avLst/>
              <a:gdLst>
                <a:gd name="T0" fmla="*/ 128 w 128"/>
                <a:gd name="T1" fmla="*/ 0 h 310"/>
                <a:gd name="T2" fmla="*/ 128 w 128"/>
                <a:gd name="T3" fmla="*/ 0 h 310"/>
                <a:gd name="T4" fmla="*/ 128 w 128"/>
                <a:gd name="T5" fmla="*/ 2 h 310"/>
                <a:gd name="T6" fmla="*/ 2 w 128"/>
                <a:gd name="T7" fmla="*/ 310 h 310"/>
                <a:gd name="T8" fmla="*/ 0 w 128"/>
                <a:gd name="T9" fmla="*/ 310 h 310"/>
                <a:gd name="T10" fmla="*/ 0 w 128"/>
                <a:gd name="T11" fmla="*/ 308 h 310"/>
                <a:gd name="T12" fmla="*/ 128 w 128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310">
                  <a:moveTo>
                    <a:pt x="128" y="0"/>
                  </a:moveTo>
                  <a:lnTo>
                    <a:pt x="128" y="0"/>
                  </a:lnTo>
                  <a:lnTo>
                    <a:pt x="128" y="2"/>
                  </a:lnTo>
                  <a:lnTo>
                    <a:pt x="2" y="310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6" name="Freeform 180"/>
            <p:cNvSpPr>
              <a:spLocks/>
            </p:cNvSpPr>
            <p:nvPr/>
          </p:nvSpPr>
          <p:spPr bwMode="auto">
            <a:xfrm>
              <a:off x="3635375" y="3008313"/>
              <a:ext cx="203200" cy="492125"/>
            </a:xfrm>
            <a:custGeom>
              <a:avLst/>
              <a:gdLst>
                <a:gd name="T0" fmla="*/ 128 w 128"/>
                <a:gd name="T1" fmla="*/ 0 h 310"/>
                <a:gd name="T2" fmla="*/ 128 w 128"/>
                <a:gd name="T3" fmla="*/ 0 h 310"/>
                <a:gd name="T4" fmla="*/ 128 w 128"/>
                <a:gd name="T5" fmla="*/ 2 h 310"/>
                <a:gd name="T6" fmla="*/ 2 w 128"/>
                <a:gd name="T7" fmla="*/ 310 h 310"/>
                <a:gd name="T8" fmla="*/ 0 w 128"/>
                <a:gd name="T9" fmla="*/ 310 h 310"/>
                <a:gd name="T10" fmla="*/ 0 w 128"/>
                <a:gd name="T11" fmla="*/ 30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310">
                  <a:moveTo>
                    <a:pt x="128" y="0"/>
                  </a:moveTo>
                  <a:lnTo>
                    <a:pt x="128" y="0"/>
                  </a:lnTo>
                  <a:lnTo>
                    <a:pt x="128" y="2"/>
                  </a:lnTo>
                  <a:lnTo>
                    <a:pt x="2" y="310"/>
                  </a:lnTo>
                  <a:lnTo>
                    <a:pt x="0" y="310"/>
                  </a:lnTo>
                  <a:lnTo>
                    <a:pt x="0" y="30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7" name="Line 181"/>
            <p:cNvSpPr>
              <a:spLocks noChangeShapeType="1"/>
            </p:cNvSpPr>
            <p:nvPr/>
          </p:nvSpPr>
          <p:spPr bwMode="auto">
            <a:xfrm>
              <a:off x="4337050" y="3497263"/>
              <a:ext cx="0" cy="31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8" name="Freeform 182"/>
            <p:cNvSpPr>
              <a:spLocks/>
            </p:cNvSpPr>
            <p:nvPr/>
          </p:nvSpPr>
          <p:spPr bwMode="auto">
            <a:xfrm>
              <a:off x="4251325" y="3386138"/>
              <a:ext cx="82550" cy="38100"/>
            </a:xfrm>
            <a:custGeom>
              <a:avLst/>
              <a:gdLst>
                <a:gd name="T0" fmla="*/ 0 w 52"/>
                <a:gd name="T1" fmla="*/ 24 h 24"/>
                <a:gd name="T2" fmla="*/ 52 w 52"/>
                <a:gd name="T3" fmla="*/ 0 h 24"/>
                <a:gd name="T4" fmla="*/ 0 w 5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lnTo>
                    <a:pt x="52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79" name="Line 183"/>
            <p:cNvSpPr>
              <a:spLocks noChangeShapeType="1"/>
            </p:cNvSpPr>
            <p:nvPr/>
          </p:nvSpPr>
          <p:spPr bwMode="auto">
            <a:xfrm flipV="1">
              <a:off x="4251325" y="3386138"/>
              <a:ext cx="82550" cy="38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0" name="Freeform 184"/>
            <p:cNvSpPr>
              <a:spLocks/>
            </p:cNvSpPr>
            <p:nvPr/>
          </p:nvSpPr>
          <p:spPr bwMode="auto">
            <a:xfrm>
              <a:off x="4251325" y="3386138"/>
              <a:ext cx="85725" cy="31750"/>
            </a:xfrm>
            <a:custGeom>
              <a:avLst/>
              <a:gdLst>
                <a:gd name="T0" fmla="*/ 52 w 54"/>
                <a:gd name="T1" fmla="*/ 0 h 20"/>
                <a:gd name="T2" fmla="*/ 54 w 54"/>
                <a:gd name="T3" fmla="*/ 0 h 20"/>
                <a:gd name="T4" fmla="*/ 54 w 54"/>
                <a:gd name="T5" fmla="*/ 2 h 20"/>
                <a:gd name="T6" fmla="*/ 2 w 54"/>
                <a:gd name="T7" fmla="*/ 20 h 20"/>
                <a:gd name="T8" fmla="*/ 0 w 54"/>
                <a:gd name="T9" fmla="*/ 20 h 20"/>
                <a:gd name="T10" fmla="*/ 0 w 54"/>
                <a:gd name="T11" fmla="*/ 18 h 20"/>
                <a:gd name="T12" fmla="*/ 52 w 5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0">
                  <a:moveTo>
                    <a:pt x="52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1" name="Freeform 185"/>
            <p:cNvSpPr>
              <a:spLocks/>
            </p:cNvSpPr>
            <p:nvPr/>
          </p:nvSpPr>
          <p:spPr bwMode="auto">
            <a:xfrm>
              <a:off x="4251325" y="3386138"/>
              <a:ext cx="85725" cy="31750"/>
            </a:xfrm>
            <a:custGeom>
              <a:avLst/>
              <a:gdLst>
                <a:gd name="T0" fmla="*/ 52 w 54"/>
                <a:gd name="T1" fmla="*/ 0 h 20"/>
                <a:gd name="T2" fmla="*/ 54 w 54"/>
                <a:gd name="T3" fmla="*/ 0 h 20"/>
                <a:gd name="T4" fmla="*/ 54 w 54"/>
                <a:gd name="T5" fmla="*/ 2 h 20"/>
                <a:gd name="T6" fmla="*/ 2 w 54"/>
                <a:gd name="T7" fmla="*/ 20 h 20"/>
                <a:gd name="T8" fmla="*/ 0 w 54"/>
                <a:gd name="T9" fmla="*/ 20 h 20"/>
                <a:gd name="T10" fmla="*/ 0 w 54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0">
                  <a:moveTo>
                    <a:pt x="52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2" name="Freeform 186"/>
            <p:cNvSpPr>
              <a:spLocks/>
            </p:cNvSpPr>
            <p:nvPr/>
          </p:nvSpPr>
          <p:spPr bwMode="auto">
            <a:xfrm>
              <a:off x="4178300" y="3278188"/>
              <a:ext cx="155575" cy="63500"/>
            </a:xfrm>
            <a:custGeom>
              <a:avLst/>
              <a:gdLst>
                <a:gd name="T0" fmla="*/ 0 w 98"/>
                <a:gd name="T1" fmla="*/ 40 h 40"/>
                <a:gd name="T2" fmla="*/ 98 w 98"/>
                <a:gd name="T3" fmla="*/ 0 h 40"/>
                <a:gd name="T4" fmla="*/ 0 w 98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0">
                  <a:moveTo>
                    <a:pt x="0" y="40"/>
                  </a:moveTo>
                  <a:lnTo>
                    <a:pt x="98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3" name="Line 187"/>
            <p:cNvSpPr>
              <a:spLocks noChangeShapeType="1"/>
            </p:cNvSpPr>
            <p:nvPr/>
          </p:nvSpPr>
          <p:spPr bwMode="auto">
            <a:xfrm flipV="1">
              <a:off x="4178300" y="3278188"/>
              <a:ext cx="155575" cy="635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4" name="Freeform 188"/>
            <p:cNvSpPr>
              <a:spLocks/>
            </p:cNvSpPr>
            <p:nvPr/>
          </p:nvSpPr>
          <p:spPr bwMode="auto">
            <a:xfrm>
              <a:off x="4168775" y="3268663"/>
              <a:ext cx="168275" cy="76200"/>
            </a:xfrm>
            <a:custGeom>
              <a:avLst/>
              <a:gdLst>
                <a:gd name="T0" fmla="*/ 104 w 106"/>
                <a:gd name="T1" fmla="*/ 0 h 48"/>
                <a:gd name="T2" fmla="*/ 106 w 106"/>
                <a:gd name="T3" fmla="*/ 0 h 48"/>
                <a:gd name="T4" fmla="*/ 106 w 106"/>
                <a:gd name="T5" fmla="*/ 0 h 48"/>
                <a:gd name="T6" fmla="*/ 2 w 106"/>
                <a:gd name="T7" fmla="*/ 48 h 48"/>
                <a:gd name="T8" fmla="*/ 0 w 106"/>
                <a:gd name="T9" fmla="*/ 48 h 48"/>
                <a:gd name="T10" fmla="*/ 0 w 106"/>
                <a:gd name="T11" fmla="*/ 46 h 48"/>
                <a:gd name="T12" fmla="*/ 104 w 106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48">
                  <a:moveTo>
                    <a:pt x="104" y="0"/>
                  </a:moveTo>
                  <a:lnTo>
                    <a:pt x="106" y="0"/>
                  </a:lnTo>
                  <a:lnTo>
                    <a:pt x="106" y="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5" name="Freeform 189"/>
            <p:cNvSpPr>
              <a:spLocks/>
            </p:cNvSpPr>
            <p:nvPr/>
          </p:nvSpPr>
          <p:spPr bwMode="auto">
            <a:xfrm>
              <a:off x="4168775" y="3268663"/>
              <a:ext cx="168275" cy="76200"/>
            </a:xfrm>
            <a:custGeom>
              <a:avLst/>
              <a:gdLst>
                <a:gd name="T0" fmla="*/ 104 w 106"/>
                <a:gd name="T1" fmla="*/ 0 h 48"/>
                <a:gd name="T2" fmla="*/ 106 w 106"/>
                <a:gd name="T3" fmla="*/ 0 h 48"/>
                <a:gd name="T4" fmla="*/ 106 w 106"/>
                <a:gd name="T5" fmla="*/ 0 h 48"/>
                <a:gd name="T6" fmla="*/ 2 w 106"/>
                <a:gd name="T7" fmla="*/ 48 h 48"/>
                <a:gd name="T8" fmla="*/ 0 w 106"/>
                <a:gd name="T9" fmla="*/ 48 h 48"/>
                <a:gd name="T10" fmla="*/ 0 w 106"/>
                <a:gd name="T11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48">
                  <a:moveTo>
                    <a:pt x="104" y="0"/>
                  </a:moveTo>
                  <a:lnTo>
                    <a:pt x="106" y="0"/>
                  </a:lnTo>
                  <a:lnTo>
                    <a:pt x="106" y="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6" name="Freeform 190"/>
            <p:cNvSpPr>
              <a:spLocks/>
            </p:cNvSpPr>
            <p:nvPr/>
          </p:nvSpPr>
          <p:spPr bwMode="auto">
            <a:xfrm>
              <a:off x="4086225" y="3157538"/>
              <a:ext cx="247650" cy="101600"/>
            </a:xfrm>
            <a:custGeom>
              <a:avLst/>
              <a:gdLst>
                <a:gd name="T0" fmla="*/ 0 w 156"/>
                <a:gd name="T1" fmla="*/ 64 h 64"/>
                <a:gd name="T2" fmla="*/ 156 w 156"/>
                <a:gd name="T3" fmla="*/ 0 h 64"/>
                <a:gd name="T4" fmla="*/ 0 w 156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64">
                  <a:moveTo>
                    <a:pt x="0" y="64"/>
                  </a:moveTo>
                  <a:lnTo>
                    <a:pt x="156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7" name="Line 191"/>
            <p:cNvSpPr>
              <a:spLocks noChangeShapeType="1"/>
            </p:cNvSpPr>
            <p:nvPr/>
          </p:nvSpPr>
          <p:spPr bwMode="auto">
            <a:xfrm flipV="1">
              <a:off x="4086225" y="3157538"/>
              <a:ext cx="247650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8" name="Freeform 192"/>
            <p:cNvSpPr>
              <a:spLocks/>
            </p:cNvSpPr>
            <p:nvPr/>
          </p:nvSpPr>
          <p:spPr bwMode="auto">
            <a:xfrm>
              <a:off x="4086225" y="3148013"/>
              <a:ext cx="250825" cy="104775"/>
            </a:xfrm>
            <a:custGeom>
              <a:avLst/>
              <a:gdLst>
                <a:gd name="T0" fmla="*/ 156 w 158"/>
                <a:gd name="T1" fmla="*/ 0 h 66"/>
                <a:gd name="T2" fmla="*/ 158 w 158"/>
                <a:gd name="T3" fmla="*/ 0 h 66"/>
                <a:gd name="T4" fmla="*/ 158 w 158"/>
                <a:gd name="T5" fmla="*/ 2 h 66"/>
                <a:gd name="T6" fmla="*/ 2 w 158"/>
                <a:gd name="T7" fmla="*/ 66 h 66"/>
                <a:gd name="T8" fmla="*/ 0 w 158"/>
                <a:gd name="T9" fmla="*/ 66 h 66"/>
                <a:gd name="T10" fmla="*/ 0 w 158"/>
                <a:gd name="T11" fmla="*/ 64 h 66"/>
                <a:gd name="T12" fmla="*/ 156 w 158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66">
                  <a:moveTo>
                    <a:pt x="156" y="0"/>
                  </a:moveTo>
                  <a:lnTo>
                    <a:pt x="158" y="0"/>
                  </a:lnTo>
                  <a:lnTo>
                    <a:pt x="158" y="2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89" name="Freeform 193"/>
            <p:cNvSpPr>
              <a:spLocks/>
            </p:cNvSpPr>
            <p:nvPr/>
          </p:nvSpPr>
          <p:spPr bwMode="auto">
            <a:xfrm>
              <a:off x="4086225" y="3148013"/>
              <a:ext cx="250825" cy="104775"/>
            </a:xfrm>
            <a:custGeom>
              <a:avLst/>
              <a:gdLst>
                <a:gd name="T0" fmla="*/ 156 w 158"/>
                <a:gd name="T1" fmla="*/ 0 h 66"/>
                <a:gd name="T2" fmla="*/ 158 w 158"/>
                <a:gd name="T3" fmla="*/ 0 h 66"/>
                <a:gd name="T4" fmla="*/ 158 w 158"/>
                <a:gd name="T5" fmla="*/ 2 h 66"/>
                <a:gd name="T6" fmla="*/ 2 w 158"/>
                <a:gd name="T7" fmla="*/ 66 h 66"/>
                <a:gd name="T8" fmla="*/ 0 w 158"/>
                <a:gd name="T9" fmla="*/ 66 h 66"/>
                <a:gd name="T10" fmla="*/ 0 w 158"/>
                <a:gd name="T11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66">
                  <a:moveTo>
                    <a:pt x="156" y="0"/>
                  </a:moveTo>
                  <a:lnTo>
                    <a:pt x="158" y="0"/>
                  </a:lnTo>
                  <a:lnTo>
                    <a:pt x="158" y="2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0" name="Freeform 194"/>
            <p:cNvSpPr>
              <a:spLocks/>
            </p:cNvSpPr>
            <p:nvPr/>
          </p:nvSpPr>
          <p:spPr bwMode="auto">
            <a:xfrm>
              <a:off x="4013200" y="3036888"/>
              <a:ext cx="320675" cy="139700"/>
            </a:xfrm>
            <a:custGeom>
              <a:avLst/>
              <a:gdLst>
                <a:gd name="T0" fmla="*/ 0 w 202"/>
                <a:gd name="T1" fmla="*/ 88 h 88"/>
                <a:gd name="T2" fmla="*/ 202 w 202"/>
                <a:gd name="T3" fmla="*/ 0 h 88"/>
                <a:gd name="T4" fmla="*/ 0 w 202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88">
                  <a:moveTo>
                    <a:pt x="0" y="88"/>
                  </a:moveTo>
                  <a:lnTo>
                    <a:pt x="202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1" name="Line 195"/>
            <p:cNvSpPr>
              <a:spLocks noChangeShapeType="1"/>
            </p:cNvSpPr>
            <p:nvPr/>
          </p:nvSpPr>
          <p:spPr bwMode="auto">
            <a:xfrm flipV="1">
              <a:off x="4013200" y="3036888"/>
              <a:ext cx="320675" cy="1397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2" name="Freeform 196"/>
            <p:cNvSpPr>
              <a:spLocks/>
            </p:cNvSpPr>
            <p:nvPr/>
          </p:nvSpPr>
          <p:spPr bwMode="auto">
            <a:xfrm>
              <a:off x="4003675" y="3036888"/>
              <a:ext cx="333375" cy="139700"/>
            </a:xfrm>
            <a:custGeom>
              <a:avLst/>
              <a:gdLst>
                <a:gd name="T0" fmla="*/ 208 w 210"/>
                <a:gd name="T1" fmla="*/ 0 h 88"/>
                <a:gd name="T2" fmla="*/ 210 w 210"/>
                <a:gd name="T3" fmla="*/ 0 h 88"/>
                <a:gd name="T4" fmla="*/ 210 w 210"/>
                <a:gd name="T5" fmla="*/ 2 h 88"/>
                <a:gd name="T6" fmla="*/ 2 w 210"/>
                <a:gd name="T7" fmla="*/ 88 h 88"/>
                <a:gd name="T8" fmla="*/ 0 w 210"/>
                <a:gd name="T9" fmla="*/ 88 h 88"/>
                <a:gd name="T10" fmla="*/ 0 w 210"/>
                <a:gd name="T11" fmla="*/ 88 h 88"/>
                <a:gd name="T12" fmla="*/ 208 w 210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88">
                  <a:moveTo>
                    <a:pt x="208" y="0"/>
                  </a:moveTo>
                  <a:lnTo>
                    <a:pt x="210" y="0"/>
                  </a:lnTo>
                  <a:lnTo>
                    <a:pt x="210" y="2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3" name="Freeform 197"/>
            <p:cNvSpPr>
              <a:spLocks/>
            </p:cNvSpPr>
            <p:nvPr/>
          </p:nvSpPr>
          <p:spPr bwMode="auto">
            <a:xfrm>
              <a:off x="4003675" y="3036888"/>
              <a:ext cx="333375" cy="139700"/>
            </a:xfrm>
            <a:custGeom>
              <a:avLst/>
              <a:gdLst>
                <a:gd name="T0" fmla="*/ 208 w 210"/>
                <a:gd name="T1" fmla="*/ 0 h 88"/>
                <a:gd name="T2" fmla="*/ 210 w 210"/>
                <a:gd name="T3" fmla="*/ 0 h 88"/>
                <a:gd name="T4" fmla="*/ 210 w 210"/>
                <a:gd name="T5" fmla="*/ 2 h 88"/>
                <a:gd name="T6" fmla="*/ 2 w 210"/>
                <a:gd name="T7" fmla="*/ 88 h 88"/>
                <a:gd name="T8" fmla="*/ 0 w 210"/>
                <a:gd name="T9" fmla="*/ 88 h 88"/>
                <a:gd name="T10" fmla="*/ 0 w 210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88">
                  <a:moveTo>
                    <a:pt x="208" y="0"/>
                  </a:moveTo>
                  <a:lnTo>
                    <a:pt x="210" y="0"/>
                  </a:lnTo>
                  <a:lnTo>
                    <a:pt x="210" y="2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4" name="Freeform 198"/>
            <p:cNvSpPr>
              <a:spLocks/>
            </p:cNvSpPr>
            <p:nvPr/>
          </p:nvSpPr>
          <p:spPr bwMode="auto">
            <a:xfrm>
              <a:off x="3930650" y="2925763"/>
              <a:ext cx="403225" cy="165100"/>
            </a:xfrm>
            <a:custGeom>
              <a:avLst/>
              <a:gdLst>
                <a:gd name="T0" fmla="*/ 0 w 254"/>
                <a:gd name="T1" fmla="*/ 104 h 104"/>
                <a:gd name="T2" fmla="*/ 254 w 254"/>
                <a:gd name="T3" fmla="*/ 0 h 104"/>
                <a:gd name="T4" fmla="*/ 0 w 254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4" h="104">
                  <a:moveTo>
                    <a:pt x="0" y="104"/>
                  </a:moveTo>
                  <a:lnTo>
                    <a:pt x="254" y="0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5" name="Line 199"/>
            <p:cNvSpPr>
              <a:spLocks noChangeShapeType="1"/>
            </p:cNvSpPr>
            <p:nvPr/>
          </p:nvSpPr>
          <p:spPr bwMode="auto">
            <a:xfrm flipV="1">
              <a:off x="3930650" y="2925763"/>
              <a:ext cx="403225" cy="1651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6" name="Freeform 200"/>
            <p:cNvSpPr>
              <a:spLocks/>
            </p:cNvSpPr>
            <p:nvPr/>
          </p:nvSpPr>
          <p:spPr bwMode="auto">
            <a:xfrm>
              <a:off x="3921125" y="2916238"/>
              <a:ext cx="415925" cy="177800"/>
            </a:xfrm>
            <a:custGeom>
              <a:avLst/>
              <a:gdLst>
                <a:gd name="T0" fmla="*/ 260 w 262"/>
                <a:gd name="T1" fmla="*/ 0 h 112"/>
                <a:gd name="T2" fmla="*/ 262 w 262"/>
                <a:gd name="T3" fmla="*/ 0 h 112"/>
                <a:gd name="T4" fmla="*/ 262 w 262"/>
                <a:gd name="T5" fmla="*/ 2 h 112"/>
                <a:gd name="T6" fmla="*/ 2 w 262"/>
                <a:gd name="T7" fmla="*/ 112 h 112"/>
                <a:gd name="T8" fmla="*/ 0 w 262"/>
                <a:gd name="T9" fmla="*/ 112 h 112"/>
                <a:gd name="T10" fmla="*/ 0 w 262"/>
                <a:gd name="T11" fmla="*/ 110 h 112"/>
                <a:gd name="T12" fmla="*/ 260 w 26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112">
                  <a:moveTo>
                    <a:pt x="260" y="0"/>
                  </a:moveTo>
                  <a:lnTo>
                    <a:pt x="262" y="0"/>
                  </a:lnTo>
                  <a:lnTo>
                    <a:pt x="262" y="2"/>
                  </a:lnTo>
                  <a:lnTo>
                    <a:pt x="2" y="112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7" name="Freeform 201"/>
            <p:cNvSpPr>
              <a:spLocks/>
            </p:cNvSpPr>
            <p:nvPr/>
          </p:nvSpPr>
          <p:spPr bwMode="auto">
            <a:xfrm>
              <a:off x="3921125" y="2916238"/>
              <a:ext cx="415925" cy="177800"/>
            </a:xfrm>
            <a:custGeom>
              <a:avLst/>
              <a:gdLst>
                <a:gd name="T0" fmla="*/ 260 w 262"/>
                <a:gd name="T1" fmla="*/ 0 h 112"/>
                <a:gd name="T2" fmla="*/ 262 w 262"/>
                <a:gd name="T3" fmla="*/ 0 h 112"/>
                <a:gd name="T4" fmla="*/ 262 w 262"/>
                <a:gd name="T5" fmla="*/ 2 h 112"/>
                <a:gd name="T6" fmla="*/ 2 w 262"/>
                <a:gd name="T7" fmla="*/ 112 h 112"/>
                <a:gd name="T8" fmla="*/ 0 w 262"/>
                <a:gd name="T9" fmla="*/ 112 h 112"/>
                <a:gd name="T10" fmla="*/ 0 w 262"/>
                <a:gd name="T11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112">
                  <a:moveTo>
                    <a:pt x="260" y="0"/>
                  </a:moveTo>
                  <a:lnTo>
                    <a:pt x="262" y="0"/>
                  </a:lnTo>
                  <a:lnTo>
                    <a:pt x="262" y="2"/>
                  </a:lnTo>
                  <a:lnTo>
                    <a:pt x="2" y="112"/>
                  </a:lnTo>
                  <a:lnTo>
                    <a:pt x="0" y="112"/>
                  </a:lnTo>
                  <a:lnTo>
                    <a:pt x="0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8" name="Freeform 202"/>
            <p:cNvSpPr>
              <a:spLocks/>
            </p:cNvSpPr>
            <p:nvPr/>
          </p:nvSpPr>
          <p:spPr bwMode="auto">
            <a:xfrm>
              <a:off x="3848100" y="2805113"/>
              <a:ext cx="485775" cy="203200"/>
            </a:xfrm>
            <a:custGeom>
              <a:avLst/>
              <a:gdLst>
                <a:gd name="T0" fmla="*/ 0 w 306"/>
                <a:gd name="T1" fmla="*/ 128 h 128"/>
                <a:gd name="T2" fmla="*/ 306 w 306"/>
                <a:gd name="T3" fmla="*/ 0 h 128"/>
                <a:gd name="T4" fmla="*/ 0 w 306"/>
                <a:gd name="T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6" h="128">
                  <a:moveTo>
                    <a:pt x="0" y="128"/>
                  </a:moveTo>
                  <a:lnTo>
                    <a:pt x="306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9" name="Line 203"/>
            <p:cNvSpPr>
              <a:spLocks noChangeShapeType="1"/>
            </p:cNvSpPr>
            <p:nvPr/>
          </p:nvSpPr>
          <p:spPr bwMode="auto">
            <a:xfrm flipV="1">
              <a:off x="3848100" y="2805113"/>
              <a:ext cx="485775" cy="2032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900" name="Freeform 204"/>
            <p:cNvSpPr>
              <a:spLocks/>
            </p:cNvSpPr>
            <p:nvPr/>
          </p:nvSpPr>
          <p:spPr bwMode="auto">
            <a:xfrm>
              <a:off x="3838575" y="2798763"/>
              <a:ext cx="498475" cy="212725"/>
            </a:xfrm>
            <a:custGeom>
              <a:avLst/>
              <a:gdLst>
                <a:gd name="T0" fmla="*/ 312 w 314"/>
                <a:gd name="T1" fmla="*/ 0 h 134"/>
                <a:gd name="T2" fmla="*/ 314 w 314"/>
                <a:gd name="T3" fmla="*/ 0 h 134"/>
                <a:gd name="T4" fmla="*/ 314 w 314"/>
                <a:gd name="T5" fmla="*/ 0 h 134"/>
                <a:gd name="T6" fmla="*/ 0 w 314"/>
                <a:gd name="T7" fmla="*/ 134 h 134"/>
                <a:gd name="T8" fmla="*/ 0 w 314"/>
                <a:gd name="T9" fmla="*/ 134 h 134"/>
                <a:gd name="T10" fmla="*/ 0 w 314"/>
                <a:gd name="T11" fmla="*/ 132 h 134"/>
                <a:gd name="T12" fmla="*/ 312 w 31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134">
                  <a:moveTo>
                    <a:pt x="312" y="0"/>
                  </a:moveTo>
                  <a:lnTo>
                    <a:pt x="314" y="0"/>
                  </a:lnTo>
                  <a:lnTo>
                    <a:pt x="314" y="0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901" name="Freeform 205"/>
            <p:cNvSpPr>
              <a:spLocks/>
            </p:cNvSpPr>
            <p:nvPr/>
          </p:nvSpPr>
          <p:spPr bwMode="auto">
            <a:xfrm>
              <a:off x="3838575" y="2798763"/>
              <a:ext cx="498475" cy="212725"/>
            </a:xfrm>
            <a:custGeom>
              <a:avLst/>
              <a:gdLst>
                <a:gd name="T0" fmla="*/ 312 w 314"/>
                <a:gd name="T1" fmla="*/ 0 h 134"/>
                <a:gd name="T2" fmla="*/ 314 w 314"/>
                <a:gd name="T3" fmla="*/ 0 h 134"/>
                <a:gd name="T4" fmla="*/ 314 w 314"/>
                <a:gd name="T5" fmla="*/ 0 h 134"/>
                <a:gd name="T6" fmla="*/ 0 w 314"/>
                <a:gd name="T7" fmla="*/ 134 h 134"/>
                <a:gd name="T8" fmla="*/ 0 w 314"/>
                <a:gd name="T9" fmla="*/ 134 h 134"/>
                <a:gd name="T10" fmla="*/ 0 w 314"/>
                <a:gd name="T1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134">
                  <a:moveTo>
                    <a:pt x="312" y="0"/>
                  </a:moveTo>
                  <a:lnTo>
                    <a:pt x="314" y="0"/>
                  </a:lnTo>
                  <a:lnTo>
                    <a:pt x="314" y="0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2" name="Freeform 207"/>
            <p:cNvSpPr>
              <a:spLocks/>
            </p:cNvSpPr>
            <p:nvPr/>
          </p:nvSpPr>
          <p:spPr bwMode="auto">
            <a:xfrm>
              <a:off x="4333875" y="2805113"/>
              <a:ext cx="0" cy="701675"/>
            </a:xfrm>
            <a:custGeom>
              <a:avLst/>
              <a:gdLst>
                <a:gd name="T0" fmla="*/ 442 h 442"/>
                <a:gd name="T1" fmla="*/ 0 h 442"/>
                <a:gd name="T2" fmla="*/ 442 h 4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42">
                  <a:moveTo>
                    <a:pt x="0" y="442"/>
                  </a:moveTo>
                  <a:lnTo>
                    <a:pt x="0" y="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3" name="Freeform 208"/>
            <p:cNvSpPr>
              <a:spLocks/>
            </p:cNvSpPr>
            <p:nvPr/>
          </p:nvSpPr>
          <p:spPr bwMode="auto">
            <a:xfrm>
              <a:off x="4333875" y="2805113"/>
              <a:ext cx="0" cy="701675"/>
            </a:xfrm>
            <a:custGeom>
              <a:avLst/>
              <a:gdLst>
                <a:gd name="T0" fmla="*/ 442 h 442"/>
                <a:gd name="T1" fmla="*/ 0 h 442"/>
                <a:gd name="T2" fmla="*/ 442 h 4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42">
                  <a:moveTo>
                    <a:pt x="0" y="442"/>
                  </a:moveTo>
                  <a:lnTo>
                    <a:pt x="0" y="0"/>
                  </a:lnTo>
                  <a:lnTo>
                    <a:pt x="0" y="4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4" name="Line 209"/>
            <p:cNvSpPr>
              <a:spLocks noChangeShapeType="1"/>
            </p:cNvSpPr>
            <p:nvPr/>
          </p:nvSpPr>
          <p:spPr bwMode="auto">
            <a:xfrm>
              <a:off x="4337050" y="2798763"/>
              <a:ext cx="0" cy="701675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5" name="Freeform 210"/>
            <p:cNvSpPr>
              <a:spLocks/>
            </p:cNvSpPr>
            <p:nvPr/>
          </p:nvSpPr>
          <p:spPr bwMode="auto">
            <a:xfrm>
              <a:off x="4333875" y="3008313"/>
              <a:ext cx="498475" cy="498475"/>
            </a:xfrm>
            <a:custGeom>
              <a:avLst/>
              <a:gdLst>
                <a:gd name="T0" fmla="*/ 0 w 314"/>
                <a:gd name="T1" fmla="*/ 314 h 314"/>
                <a:gd name="T2" fmla="*/ 314 w 314"/>
                <a:gd name="T3" fmla="*/ 0 h 314"/>
                <a:gd name="T4" fmla="*/ 0 w 314"/>
                <a:gd name="T5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314">
                  <a:moveTo>
                    <a:pt x="0" y="314"/>
                  </a:moveTo>
                  <a:lnTo>
                    <a:pt x="314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6" name="Line 211"/>
            <p:cNvSpPr>
              <a:spLocks noChangeShapeType="1"/>
            </p:cNvSpPr>
            <p:nvPr/>
          </p:nvSpPr>
          <p:spPr bwMode="auto">
            <a:xfrm flipV="1">
              <a:off x="4333875" y="3008313"/>
              <a:ext cx="498475" cy="498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7" name="Freeform 212"/>
            <p:cNvSpPr>
              <a:spLocks/>
            </p:cNvSpPr>
            <p:nvPr/>
          </p:nvSpPr>
          <p:spPr bwMode="auto">
            <a:xfrm>
              <a:off x="4333875" y="3008313"/>
              <a:ext cx="488950" cy="492125"/>
            </a:xfrm>
            <a:custGeom>
              <a:avLst/>
              <a:gdLst>
                <a:gd name="T0" fmla="*/ 308 w 308"/>
                <a:gd name="T1" fmla="*/ 0 h 310"/>
                <a:gd name="T2" fmla="*/ 308 w 308"/>
                <a:gd name="T3" fmla="*/ 0 h 310"/>
                <a:gd name="T4" fmla="*/ 308 w 308"/>
                <a:gd name="T5" fmla="*/ 2 h 310"/>
                <a:gd name="T6" fmla="*/ 2 w 308"/>
                <a:gd name="T7" fmla="*/ 310 h 310"/>
                <a:gd name="T8" fmla="*/ 0 w 308"/>
                <a:gd name="T9" fmla="*/ 310 h 310"/>
                <a:gd name="T10" fmla="*/ 0 w 308"/>
                <a:gd name="T11" fmla="*/ 308 h 310"/>
                <a:gd name="T12" fmla="*/ 308 w 308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31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310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8" name="Freeform 213"/>
            <p:cNvSpPr>
              <a:spLocks/>
            </p:cNvSpPr>
            <p:nvPr/>
          </p:nvSpPr>
          <p:spPr bwMode="auto">
            <a:xfrm>
              <a:off x="4333875" y="3008313"/>
              <a:ext cx="488950" cy="492125"/>
            </a:xfrm>
            <a:custGeom>
              <a:avLst/>
              <a:gdLst>
                <a:gd name="T0" fmla="*/ 308 w 308"/>
                <a:gd name="T1" fmla="*/ 0 h 310"/>
                <a:gd name="T2" fmla="*/ 308 w 308"/>
                <a:gd name="T3" fmla="*/ 0 h 310"/>
                <a:gd name="T4" fmla="*/ 308 w 308"/>
                <a:gd name="T5" fmla="*/ 2 h 310"/>
                <a:gd name="T6" fmla="*/ 2 w 308"/>
                <a:gd name="T7" fmla="*/ 310 h 310"/>
                <a:gd name="T8" fmla="*/ 0 w 308"/>
                <a:gd name="T9" fmla="*/ 310 h 310"/>
                <a:gd name="T10" fmla="*/ 0 w 308"/>
                <a:gd name="T11" fmla="*/ 30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310"/>
                  </a:lnTo>
                  <a:lnTo>
                    <a:pt x="0" y="310"/>
                  </a:lnTo>
                  <a:lnTo>
                    <a:pt x="0" y="30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09" name="Freeform 214"/>
            <p:cNvSpPr>
              <a:spLocks/>
            </p:cNvSpPr>
            <p:nvPr/>
          </p:nvSpPr>
          <p:spPr bwMode="auto">
            <a:xfrm>
              <a:off x="4333875" y="3506788"/>
              <a:ext cx="698500" cy="0"/>
            </a:xfrm>
            <a:custGeom>
              <a:avLst/>
              <a:gdLst>
                <a:gd name="T0" fmla="*/ 0 w 440"/>
                <a:gd name="T1" fmla="*/ 440 w 440"/>
                <a:gd name="T2" fmla="*/ 0 w 4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0">
                  <a:moveTo>
                    <a:pt x="0" y="0"/>
                  </a:moveTo>
                  <a:lnTo>
                    <a:pt x="4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0" name="Freeform 215"/>
            <p:cNvSpPr>
              <a:spLocks/>
            </p:cNvSpPr>
            <p:nvPr/>
          </p:nvSpPr>
          <p:spPr bwMode="auto">
            <a:xfrm>
              <a:off x="4333875" y="3506788"/>
              <a:ext cx="698500" cy="0"/>
            </a:xfrm>
            <a:custGeom>
              <a:avLst/>
              <a:gdLst>
                <a:gd name="T0" fmla="*/ 0 w 440"/>
                <a:gd name="T1" fmla="*/ 440 w 440"/>
                <a:gd name="T2" fmla="*/ 0 w 4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0">
                  <a:moveTo>
                    <a:pt x="0" y="0"/>
                  </a:moveTo>
                  <a:lnTo>
                    <a:pt x="44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1" name="Line 216"/>
            <p:cNvSpPr>
              <a:spLocks noChangeShapeType="1"/>
            </p:cNvSpPr>
            <p:nvPr/>
          </p:nvSpPr>
          <p:spPr bwMode="auto">
            <a:xfrm>
              <a:off x="4333875" y="3500438"/>
              <a:ext cx="7016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2" name="Freeform 217"/>
            <p:cNvSpPr>
              <a:spLocks/>
            </p:cNvSpPr>
            <p:nvPr/>
          </p:nvSpPr>
          <p:spPr bwMode="auto">
            <a:xfrm>
              <a:off x="4333875" y="3506788"/>
              <a:ext cx="498475" cy="488950"/>
            </a:xfrm>
            <a:custGeom>
              <a:avLst/>
              <a:gdLst>
                <a:gd name="T0" fmla="*/ 0 w 314"/>
                <a:gd name="T1" fmla="*/ 0 h 308"/>
                <a:gd name="T2" fmla="*/ 314 w 314"/>
                <a:gd name="T3" fmla="*/ 308 h 308"/>
                <a:gd name="T4" fmla="*/ 0 w 314"/>
                <a:gd name="T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308">
                  <a:moveTo>
                    <a:pt x="0" y="0"/>
                  </a:moveTo>
                  <a:lnTo>
                    <a:pt x="314" y="3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3" name="Line 218"/>
            <p:cNvSpPr>
              <a:spLocks noChangeShapeType="1"/>
            </p:cNvSpPr>
            <p:nvPr/>
          </p:nvSpPr>
          <p:spPr bwMode="auto">
            <a:xfrm>
              <a:off x="4333875" y="3506788"/>
              <a:ext cx="498475" cy="4889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4" name="Freeform 219"/>
            <p:cNvSpPr>
              <a:spLocks/>
            </p:cNvSpPr>
            <p:nvPr/>
          </p:nvSpPr>
          <p:spPr bwMode="auto">
            <a:xfrm>
              <a:off x="4333875" y="3497263"/>
              <a:ext cx="488950" cy="501650"/>
            </a:xfrm>
            <a:custGeom>
              <a:avLst/>
              <a:gdLst>
                <a:gd name="T0" fmla="*/ 0 w 308"/>
                <a:gd name="T1" fmla="*/ 0 h 316"/>
                <a:gd name="T2" fmla="*/ 2 w 308"/>
                <a:gd name="T3" fmla="*/ 0 h 316"/>
                <a:gd name="T4" fmla="*/ 308 w 308"/>
                <a:gd name="T5" fmla="*/ 314 h 316"/>
                <a:gd name="T6" fmla="*/ 308 w 308"/>
                <a:gd name="T7" fmla="*/ 316 h 316"/>
                <a:gd name="T8" fmla="*/ 308 w 308"/>
                <a:gd name="T9" fmla="*/ 316 h 316"/>
                <a:gd name="T10" fmla="*/ 0 w 308"/>
                <a:gd name="T11" fmla="*/ 2 h 316"/>
                <a:gd name="T12" fmla="*/ 0 w 308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316">
                  <a:moveTo>
                    <a:pt x="0" y="0"/>
                  </a:moveTo>
                  <a:lnTo>
                    <a:pt x="2" y="0"/>
                  </a:lnTo>
                  <a:lnTo>
                    <a:pt x="308" y="314"/>
                  </a:lnTo>
                  <a:lnTo>
                    <a:pt x="308" y="316"/>
                  </a:lnTo>
                  <a:lnTo>
                    <a:pt x="308" y="31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5" name="Freeform 220"/>
            <p:cNvSpPr>
              <a:spLocks/>
            </p:cNvSpPr>
            <p:nvPr/>
          </p:nvSpPr>
          <p:spPr bwMode="auto">
            <a:xfrm>
              <a:off x="4333875" y="3497263"/>
              <a:ext cx="488950" cy="501650"/>
            </a:xfrm>
            <a:custGeom>
              <a:avLst/>
              <a:gdLst>
                <a:gd name="T0" fmla="*/ 0 w 308"/>
                <a:gd name="T1" fmla="*/ 0 h 316"/>
                <a:gd name="T2" fmla="*/ 2 w 308"/>
                <a:gd name="T3" fmla="*/ 0 h 316"/>
                <a:gd name="T4" fmla="*/ 308 w 308"/>
                <a:gd name="T5" fmla="*/ 314 h 316"/>
                <a:gd name="T6" fmla="*/ 308 w 308"/>
                <a:gd name="T7" fmla="*/ 316 h 316"/>
                <a:gd name="T8" fmla="*/ 308 w 308"/>
                <a:gd name="T9" fmla="*/ 316 h 316"/>
                <a:gd name="T10" fmla="*/ 0 w 308"/>
                <a:gd name="T11" fmla="*/ 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6">
                  <a:moveTo>
                    <a:pt x="0" y="0"/>
                  </a:moveTo>
                  <a:lnTo>
                    <a:pt x="2" y="0"/>
                  </a:lnTo>
                  <a:lnTo>
                    <a:pt x="308" y="314"/>
                  </a:lnTo>
                  <a:lnTo>
                    <a:pt x="308" y="316"/>
                  </a:lnTo>
                  <a:lnTo>
                    <a:pt x="308" y="316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6" name="Freeform 221"/>
            <p:cNvSpPr>
              <a:spLocks/>
            </p:cNvSpPr>
            <p:nvPr/>
          </p:nvSpPr>
          <p:spPr bwMode="auto">
            <a:xfrm>
              <a:off x="4333875" y="3506788"/>
              <a:ext cx="0" cy="701675"/>
            </a:xfrm>
            <a:custGeom>
              <a:avLst/>
              <a:gdLst>
                <a:gd name="T0" fmla="*/ 0 h 442"/>
                <a:gd name="T1" fmla="*/ 442 h 442"/>
                <a:gd name="T2" fmla="*/ 0 h 4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42">
                  <a:moveTo>
                    <a:pt x="0" y="0"/>
                  </a:moveTo>
                  <a:lnTo>
                    <a:pt x="0" y="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7" name="Freeform 222"/>
            <p:cNvSpPr>
              <a:spLocks/>
            </p:cNvSpPr>
            <p:nvPr/>
          </p:nvSpPr>
          <p:spPr bwMode="auto">
            <a:xfrm>
              <a:off x="4333875" y="3506788"/>
              <a:ext cx="0" cy="701675"/>
            </a:xfrm>
            <a:custGeom>
              <a:avLst/>
              <a:gdLst>
                <a:gd name="T0" fmla="*/ 0 h 442"/>
                <a:gd name="T1" fmla="*/ 442 h 442"/>
                <a:gd name="T2" fmla="*/ 0 h 4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42">
                  <a:moveTo>
                    <a:pt x="0" y="0"/>
                  </a:moveTo>
                  <a:lnTo>
                    <a:pt x="0" y="4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8" name="Line 223"/>
            <p:cNvSpPr>
              <a:spLocks noChangeShapeType="1"/>
            </p:cNvSpPr>
            <p:nvPr/>
          </p:nvSpPr>
          <p:spPr bwMode="auto">
            <a:xfrm>
              <a:off x="4337050" y="3497263"/>
              <a:ext cx="0" cy="704850"/>
            </a:xfrm>
            <a:prstGeom prst="line">
              <a:avLst/>
            </a:prstGeom>
            <a:noFill/>
            <a:ln w="317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19" name="Freeform 224"/>
            <p:cNvSpPr>
              <a:spLocks/>
            </p:cNvSpPr>
            <p:nvPr/>
          </p:nvSpPr>
          <p:spPr bwMode="auto">
            <a:xfrm>
              <a:off x="3848100" y="3506788"/>
              <a:ext cx="485775" cy="488950"/>
            </a:xfrm>
            <a:custGeom>
              <a:avLst/>
              <a:gdLst>
                <a:gd name="T0" fmla="*/ 306 w 306"/>
                <a:gd name="T1" fmla="*/ 0 h 308"/>
                <a:gd name="T2" fmla="*/ 0 w 306"/>
                <a:gd name="T3" fmla="*/ 308 h 308"/>
                <a:gd name="T4" fmla="*/ 306 w 306"/>
                <a:gd name="T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6" h="308">
                  <a:moveTo>
                    <a:pt x="306" y="0"/>
                  </a:moveTo>
                  <a:lnTo>
                    <a:pt x="0" y="30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0" name="Line 225"/>
            <p:cNvSpPr>
              <a:spLocks noChangeShapeType="1"/>
            </p:cNvSpPr>
            <p:nvPr/>
          </p:nvSpPr>
          <p:spPr bwMode="auto">
            <a:xfrm flipH="1">
              <a:off x="3848100" y="3506788"/>
              <a:ext cx="485775" cy="4889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1" name="Freeform 226"/>
            <p:cNvSpPr>
              <a:spLocks/>
            </p:cNvSpPr>
            <p:nvPr/>
          </p:nvSpPr>
          <p:spPr bwMode="auto">
            <a:xfrm>
              <a:off x="3838575" y="3497263"/>
              <a:ext cx="498475" cy="501650"/>
            </a:xfrm>
            <a:custGeom>
              <a:avLst/>
              <a:gdLst>
                <a:gd name="T0" fmla="*/ 312 w 314"/>
                <a:gd name="T1" fmla="*/ 0 h 316"/>
                <a:gd name="T2" fmla="*/ 314 w 314"/>
                <a:gd name="T3" fmla="*/ 0 h 316"/>
                <a:gd name="T4" fmla="*/ 314 w 314"/>
                <a:gd name="T5" fmla="*/ 2 h 316"/>
                <a:gd name="T6" fmla="*/ 0 w 314"/>
                <a:gd name="T7" fmla="*/ 316 h 316"/>
                <a:gd name="T8" fmla="*/ 0 w 314"/>
                <a:gd name="T9" fmla="*/ 316 h 316"/>
                <a:gd name="T10" fmla="*/ 0 w 314"/>
                <a:gd name="T11" fmla="*/ 314 h 316"/>
                <a:gd name="T12" fmla="*/ 312 w 314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316">
                  <a:moveTo>
                    <a:pt x="312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2" name="Freeform 227"/>
            <p:cNvSpPr>
              <a:spLocks/>
            </p:cNvSpPr>
            <p:nvPr/>
          </p:nvSpPr>
          <p:spPr bwMode="auto">
            <a:xfrm>
              <a:off x="3838575" y="3497263"/>
              <a:ext cx="498475" cy="501650"/>
            </a:xfrm>
            <a:custGeom>
              <a:avLst/>
              <a:gdLst>
                <a:gd name="T0" fmla="*/ 312 w 314"/>
                <a:gd name="T1" fmla="*/ 0 h 316"/>
                <a:gd name="T2" fmla="*/ 314 w 314"/>
                <a:gd name="T3" fmla="*/ 0 h 316"/>
                <a:gd name="T4" fmla="*/ 314 w 314"/>
                <a:gd name="T5" fmla="*/ 2 h 316"/>
                <a:gd name="T6" fmla="*/ 0 w 314"/>
                <a:gd name="T7" fmla="*/ 316 h 316"/>
                <a:gd name="T8" fmla="*/ 0 w 314"/>
                <a:gd name="T9" fmla="*/ 316 h 316"/>
                <a:gd name="T10" fmla="*/ 0 w 314"/>
                <a:gd name="T11" fmla="*/ 3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316">
                  <a:moveTo>
                    <a:pt x="312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3" name="Freeform 228"/>
            <p:cNvSpPr>
              <a:spLocks/>
            </p:cNvSpPr>
            <p:nvPr/>
          </p:nvSpPr>
          <p:spPr bwMode="auto">
            <a:xfrm>
              <a:off x="3635375" y="3506788"/>
              <a:ext cx="698500" cy="0"/>
            </a:xfrm>
            <a:custGeom>
              <a:avLst/>
              <a:gdLst>
                <a:gd name="T0" fmla="*/ 440 w 440"/>
                <a:gd name="T1" fmla="*/ 0 w 440"/>
                <a:gd name="T2" fmla="*/ 440 w 4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0">
                  <a:moveTo>
                    <a:pt x="440" y="0"/>
                  </a:moveTo>
                  <a:lnTo>
                    <a:pt x="0" y="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4" name="Freeform 229"/>
            <p:cNvSpPr>
              <a:spLocks/>
            </p:cNvSpPr>
            <p:nvPr/>
          </p:nvSpPr>
          <p:spPr bwMode="auto">
            <a:xfrm>
              <a:off x="3635375" y="3506788"/>
              <a:ext cx="698500" cy="0"/>
            </a:xfrm>
            <a:custGeom>
              <a:avLst/>
              <a:gdLst>
                <a:gd name="T0" fmla="*/ 440 w 440"/>
                <a:gd name="T1" fmla="*/ 0 w 440"/>
                <a:gd name="T2" fmla="*/ 440 w 4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0">
                  <a:moveTo>
                    <a:pt x="440" y="0"/>
                  </a:moveTo>
                  <a:lnTo>
                    <a:pt x="0" y="0"/>
                  </a:lnTo>
                  <a:lnTo>
                    <a:pt x="4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5" name="Line 230"/>
            <p:cNvSpPr>
              <a:spLocks noChangeShapeType="1"/>
            </p:cNvSpPr>
            <p:nvPr/>
          </p:nvSpPr>
          <p:spPr bwMode="auto">
            <a:xfrm>
              <a:off x="3635375" y="3500438"/>
              <a:ext cx="701675" cy="0"/>
            </a:xfrm>
            <a:prstGeom prst="line">
              <a:avLst/>
            </a:pr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6" name="Freeform 231"/>
            <p:cNvSpPr>
              <a:spLocks/>
            </p:cNvSpPr>
            <p:nvPr/>
          </p:nvSpPr>
          <p:spPr bwMode="auto">
            <a:xfrm>
              <a:off x="3848100" y="3008313"/>
              <a:ext cx="485775" cy="498475"/>
            </a:xfrm>
            <a:custGeom>
              <a:avLst/>
              <a:gdLst>
                <a:gd name="T0" fmla="*/ 306 w 306"/>
                <a:gd name="T1" fmla="*/ 314 h 314"/>
                <a:gd name="T2" fmla="*/ 0 w 306"/>
                <a:gd name="T3" fmla="*/ 0 h 314"/>
                <a:gd name="T4" fmla="*/ 306 w 306"/>
                <a:gd name="T5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6" h="314">
                  <a:moveTo>
                    <a:pt x="306" y="314"/>
                  </a:moveTo>
                  <a:lnTo>
                    <a:pt x="0" y="0"/>
                  </a:lnTo>
                  <a:lnTo>
                    <a:pt x="306" y="3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7" name="Line 232"/>
            <p:cNvSpPr>
              <a:spLocks noChangeShapeType="1"/>
            </p:cNvSpPr>
            <p:nvPr/>
          </p:nvSpPr>
          <p:spPr bwMode="auto">
            <a:xfrm flipH="1" flipV="1">
              <a:off x="3848100" y="3008313"/>
              <a:ext cx="485775" cy="498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8" name="Freeform 233"/>
            <p:cNvSpPr>
              <a:spLocks/>
            </p:cNvSpPr>
            <p:nvPr/>
          </p:nvSpPr>
          <p:spPr bwMode="auto">
            <a:xfrm>
              <a:off x="3838575" y="3008313"/>
              <a:ext cx="498475" cy="492125"/>
            </a:xfrm>
            <a:custGeom>
              <a:avLst/>
              <a:gdLst>
                <a:gd name="T0" fmla="*/ 0 w 314"/>
                <a:gd name="T1" fmla="*/ 0 h 310"/>
                <a:gd name="T2" fmla="*/ 0 w 314"/>
                <a:gd name="T3" fmla="*/ 0 h 310"/>
                <a:gd name="T4" fmla="*/ 314 w 314"/>
                <a:gd name="T5" fmla="*/ 308 h 310"/>
                <a:gd name="T6" fmla="*/ 314 w 314"/>
                <a:gd name="T7" fmla="*/ 310 h 310"/>
                <a:gd name="T8" fmla="*/ 312 w 314"/>
                <a:gd name="T9" fmla="*/ 310 h 310"/>
                <a:gd name="T10" fmla="*/ 0 w 314"/>
                <a:gd name="T11" fmla="*/ 2 h 310"/>
                <a:gd name="T12" fmla="*/ 0 w 314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310">
                  <a:moveTo>
                    <a:pt x="0" y="0"/>
                  </a:moveTo>
                  <a:lnTo>
                    <a:pt x="0" y="0"/>
                  </a:lnTo>
                  <a:lnTo>
                    <a:pt x="314" y="308"/>
                  </a:lnTo>
                  <a:lnTo>
                    <a:pt x="314" y="310"/>
                  </a:lnTo>
                  <a:lnTo>
                    <a:pt x="312" y="31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29" name="Freeform 234"/>
            <p:cNvSpPr>
              <a:spLocks/>
            </p:cNvSpPr>
            <p:nvPr/>
          </p:nvSpPr>
          <p:spPr bwMode="auto">
            <a:xfrm>
              <a:off x="3838575" y="3008313"/>
              <a:ext cx="498475" cy="492125"/>
            </a:xfrm>
            <a:custGeom>
              <a:avLst/>
              <a:gdLst>
                <a:gd name="T0" fmla="*/ 0 w 314"/>
                <a:gd name="T1" fmla="*/ 0 h 310"/>
                <a:gd name="T2" fmla="*/ 0 w 314"/>
                <a:gd name="T3" fmla="*/ 0 h 310"/>
                <a:gd name="T4" fmla="*/ 314 w 314"/>
                <a:gd name="T5" fmla="*/ 308 h 310"/>
                <a:gd name="T6" fmla="*/ 314 w 314"/>
                <a:gd name="T7" fmla="*/ 310 h 310"/>
                <a:gd name="T8" fmla="*/ 312 w 314"/>
                <a:gd name="T9" fmla="*/ 310 h 310"/>
                <a:gd name="T10" fmla="*/ 0 w 314"/>
                <a:gd name="T11" fmla="*/ 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310">
                  <a:moveTo>
                    <a:pt x="0" y="0"/>
                  </a:moveTo>
                  <a:lnTo>
                    <a:pt x="0" y="0"/>
                  </a:lnTo>
                  <a:lnTo>
                    <a:pt x="314" y="308"/>
                  </a:lnTo>
                  <a:lnTo>
                    <a:pt x="314" y="310"/>
                  </a:lnTo>
                  <a:lnTo>
                    <a:pt x="312" y="31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0" name="Freeform 235"/>
            <p:cNvSpPr>
              <a:spLocks/>
            </p:cNvSpPr>
            <p:nvPr/>
          </p:nvSpPr>
          <p:spPr bwMode="auto">
            <a:xfrm>
              <a:off x="4333875" y="2916238"/>
              <a:ext cx="330200" cy="260350"/>
            </a:xfrm>
            <a:custGeom>
              <a:avLst/>
              <a:gdLst>
                <a:gd name="T0" fmla="*/ 0 w 208"/>
                <a:gd name="T1" fmla="*/ 0 h 164"/>
                <a:gd name="T2" fmla="*/ 208 w 208"/>
                <a:gd name="T3" fmla="*/ 164 h 164"/>
                <a:gd name="T4" fmla="*/ 0 w 208"/>
                <a:gd name="T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164">
                  <a:moveTo>
                    <a:pt x="0" y="0"/>
                  </a:moveTo>
                  <a:lnTo>
                    <a:pt x="208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1" name="Line 236"/>
            <p:cNvSpPr>
              <a:spLocks noChangeShapeType="1"/>
            </p:cNvSpPr>
            <p:nvPr/>
          </p:nvSpPr>
          <p:spPr bwMode="auto">
            <a:xfrm>
              <a:off x="4333875" y="2916238"/>
              <a:ext cx="330200" cy="2603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2" name="Freeform 237"/>
            <p:cNvSpPr>
              <a:spLocks/>
            </p:cNvSpPr>
            <p:nvPr/>
          </p:nvSpPr>
          <p:spPr bwMode="auto">
            <a:xfrm>
              <a:off x="4333875" y="2916238"/>
              <a:ext cx="323850" cy="260350"/>
            </a:xfrm>
            <a:custGeom>
              <a:avLst/>
              <a:gdLst>
                <a:gd name="T0" fmla="*/ 0 w 204"/>
                <a:gd name="T1" fmla="*/ 0 h 164"/>
                <a:gd name="T2" fmla="*/ 2 w 204"/>
                <a:gd name="T3" fmla="*/ 0 h 164"/>
                <a:gd name="T4" fmla="*/ 204 w 204"/>
                <a:gd name="T5" fmla="*/ 164 h 164"/>
                <a:gd name="T6" fmla="*/ 204 w 204"/>
                <a:gd name="T7" fmla="*/ 164 h 164"/>
                <a:gd name="T8" fmla="*/ 204 w 204"/>
                <a:gd name="T9" fmla="*/ 164 h 164"/>
                <a:gd name="T10" fmla="*/ 0 w 204"/>
                <a:gd name="T11" fmla="*/ 2 h 164"/>
                <a:gd name="T12" fmla="*/ 0 w 204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4">
                  <a:moveTo>
                    <a:pt x="0" y="0"/>
                  </a:moveTo>
                  <a:lnTo>
                    <a:pt x="2" y="0"/>
                  </a:lnTo>
                  <a:lnTo>
                    <a:pt x="204" y="164"/>
                  </a:lnTo>
                  <a:lnTo>
                    <a:pt x="204" y="164"/>
                  </a:lnTo>
                  <a:lnTo>
                    <a:pt x="204" y="16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3" name="Freeform 238"/>
            <p:cNvSpPr>
              <a:spLocks/>
            </p:cNvSpPr>
            <p:nvPr/>
          </p:nvSpPr>
          <p:spPr bwMode="auto">
            <a:xfrm>
              <a:off x="4333875" y="2916238"/>
              <a:ext cx="323850" cy="260350"/>
            </a:xfrm>
            <a:custGeom>
              <a:avLst/>
              <a:gdLst>
                <a:gd name="T0" fmla="*/ 0 w 204"/>
                <a:gd name="T1" fmla="*/ 0 h 164"/>
                <a:gd name="T2" fmla="*/ 2 w 204"/>
                <a:gd name="T3" fmla="*/ 0 h 164"/>
                <a:gd name="T4" fmla="*/ 204 w 204"/>
                <a:gd name="T5" fmla="*/ 164 h 164"/>
                <a:gd name="T6" fmla="*/ 204 w 204"/>
                <a:gd name="T7" fmla="*/ 164 h 164"/>
                <a:gd name="T8" fmla="*/ 204 w 204"/>
                <a:gd name="T9" fmla="*/ 164 h 164"/>
                <a:gd name="T10" fmla="*/ 0 w 204"/>
                <a:gd name="T11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64">
                  <a:moveTo>
                    <a:pt x="0" y="0"/>
                  </a:moveTo>
                  <a:lnTo>
                    <a:pt x="2" y="0"/>
                  </a:lnTo>
                  <a:lnTo>
                    <a:pt x="204" y="164"/>
                  </a:lnTo>
                  <a:lnTo>
                    <a:pt x="204" y="164"/>
                  </a:lnTo>
                  <a:lnTo>
                    <a:pt x="204" y="164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4" name="Freeform 239"/>
            <p:cNvSpPr>
              <a:spLocks/>
            </p:cNvSpPr>
            <p:nvPr/>
          </p:nvSpPr>
          <p:spPr bwMode="auto">
            <a:xfrm>
              <a:off x="4664075" y="3176588"/>
              <a:ext cx="368300" cy="330200"/>
            </a:xfrm>
            <a:custGeom>
              <a:avLst/>
              <a:gdLst>
                <a:gd name="T0" fmla="*/ 0 w 232"/>
                <a:gd name="T1" fmla="*/ 0 h 208"/>
                <a:gd name="T2" fmla="*/ 232 w 232"/>
                <a:gd name="T3" fmla="*/ 208 h 208"/>
                <a:gd name="T4" fmla="*/ 0 w 232"/>
                <a:gd name="T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2" h="208">
                  <a:moveTo>
                    <a:pt x="0" y="0"/>
                  </a:moveTo>
                  <a:lnTo>
                    <a:pt x="23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5" name="Line 240"/>
            <p:cNvSpPr>
              <a:spLocks noChangeShapeType="1"/>
            </p:cNvSpPr>
            <p:nvPr/>
          </p:nvSpPr>
          <p:spPr bwMode="auto">
            <a:xfrm>
              <a:off x="4664075" y="3176588"/>
              <a:ext cx="368300" cy="3302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6" name="Freeform 241"/>
            <p:cNvSpPr>
              <a:spLocks/>
            </p:cNvSpPr>
            <p:nvPr/>
          </p:nvSpPr>
          <p:spPr bwMode="auto">
            <a:xfrm>
              <a:off x="4657725" y="3176588"/>
              <a:ext cx="377825" cy="323850"/>
            </a:xfrm>
            <a:custGeom>
              <a:avLst/>
              <a:gdLst>
                <a:gd name="T0" fmla="*/ 0 w 238"/>
                <a:gd name="T1" fmla="*/ 0 h 204"/>
                <a:gd name="T2" fmla="*/ 0 w 238"/>
                <a:gd name="T3" fmla="*/ 0 h 204"/>
                <a:gd name="T4" fmla="*/ 238 w 238"/>
                <a:gd name="T5" fmla="*/ 202 h 204"/>
                <a:gd name="T6" fmla="*/ 238 w 238"/>
                <a:gd name="T7" fmla="*/ 204 h 204"/>
                <a:gd name="T8" fmla="*/ 236 w 238"/>
                <a:gd name="T9" fmla="*/ 204 h 204"/>
                <a:gd name="T10" fmla="*/ 0 w 238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8" h="204">
                  <a:moveTo>
                    <a:pt x="0" y="0"/>
                  </a:moveTo>
                  <a:lnTo>
                    <a:pt x="0" y="0"/>
                  </a:lnTo>
                  <a:lnTo>
                    <a:pt x="238" y="202"/>
                  </a:lnTo>
                  <a:lnTo>
                    <a:pt x="238" y="204"/>
                  </a:lnTo>
                  <a:lnTo>
                    <a:pt x="236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7" name="Freeform 242"/>
            <p:cNvSpPr>
              <a:spLocks/>
            </p:cNvSpPr>
            <p:nvPr/>
          </p:nvSpPr>
          <p:spPr bwMode="auto">
            <a:xfrm>
              <a:off x="4657725" y="3176588"/>
              <a:ext cx="377825" cy="323850"/>
            </a:xfrm>
            <a:custGeom>
              <a:avLst/>
              <a:gdLst>
                <a:gd name="T0" fmla="*/ 0 w 238"/>
                <a:gd name="T1" fmla="*/ 0 h 204"/>
                <a:gd name="T2" fmla="*/ 0 w 238"/>
                <a:gd name="T3" fmla="*/ 0 h 204"/>
                <a:gd name="T4" fmla="*/ 238 w 238"/>
                <a:gd name="T5" fmla="*/ 202 h 204"/>
                <a:gd name="T6" fmla="*/ 238 w 238"/>
                <a:gd name="T7" fmla="*/ 204 h 204"/>
                <a:gd name="T8" fmla="*/ 236 w 238"/>
                <a:gd name="T9" fmla="*/ 204 h 204"/>
                <a:gd name="T10" fmla="*/ 0 w 238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8" h="204">
                  <a:moveTo>
                    <a:pt x="0" y="0"/>
                  </a:moveTo>
                  <a:lnTo>
                    <a:pt x="0" y="0"/>
                  </a:lnTo>
                  <a:lnTo>
                    <a:pt x="238" y="202"/>
                  </a:lnTo>
                  <a:lnTo>
                    <a:pt x="238" y="204"/>
                  </a:lnTo>
                  <a:lnTo>
                    <a:pt x="236" y="20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8" name="Freeform 243"/>
            <p:cNvSpPr>
              <a:spLocks/>
            </p:cNvSpPr>
            <p:nvPr/>
          </p:nvSpPr>
          <p:spPr bwMode="auto">
            <a:xfrm>
              <a:off x="4832350" y="3506788"/>
              <a:ext cx="200025" cy="488950"/>
            </a:xfrm>
            <a:custGeom>
              <a:avLst/>
              <a:gdLst>
                <a:gd name="T0" fmla="*/ 126 w 126"/>
                <a:gd name="T1" fmla="*/ 0 h 308"/>
                <a:gd name="T2" fmla="*/ 0 w 126"/>
                <a:gd name="T3" fmla="*/ 308 h 308"/>
                <a:gd name="T4" fmla="*/ 126 w 126"/>
                <a:gd name="T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308">
                  <a:moveTo>
                    <a:pt x="126" y="0"/>
                  </a:moveTo>
                  <a:lnTo>
                    <a:pt x="0" y="308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39" name="Line 244"/>
            <p:cNvSpPr>
              <a:spLocks noChangeShapeType="1"/>
            </p:cNvSpPr>
            <p:nvPr/>
          </p:nvSpPr>
          <p:spPr bwMode="auto">
            <a:xfrm flipH="1">
              <a:off x="4832350" y="3506788"/>
              <a:ext cx="200025" cy="4889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0" name="Freeform 245"/>
            <p:cNvSpPr>
              <a:spLocks/>
            </p:cNvSpPr>
            <p:nvPr/>
          </p:nvSpPr>
          <p:spPr bwMode="auto">
            <a:xfrm>
              <a:off x="4822825" y="3497263"/>
              <a:ext cx="212725" cy="501650"/>
            </a:xfrm>
            <a:custGeom>
              <a:avLst/>
              <a:gdLst>
                <a:gd name="T0" fmla="*/ 132 w 134"/>
                <a:gd name="T1" fmla="*/ 0 h 316"/>
                <a:gd name="T2" fmla="*/ 134 w 134"/>
                <a:gd name="T3" fmla="*/ 0 h 316"/>
                <a:gd name="T4" fmla="*/ 134 w 134"/>
                <a:gd name="T5" fmla="*/ 2 h 316"/>
                <a:gd name="T6" fmla="*/ 0 w 134"/>
                <a:gd name="T7" fmla="*/ 316 h 316"/>
                <a:gd name="T8" fmla="*/ 0 w 134"/>
                <a:gd name="T9" fmla="*/ 316 h 316"/>
                <a:gd name="T10" fmla="*/ 0 w 134"/>
                <a:gd name="T11" fmla="*/ 314 h 316"/>
                <a:gd name="T12" fmla="*/ 132 w 134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316">
                  <a:moveTo>
                    <a:pt x="132" y="0"/>
                  </a:moveTo>
                  <a:lnTo>
                    <a:pt x="134" y="0"/>
                  </a:lnTo>
                  <a:lnTo>
                    <a:pt x="13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1" name="Freeform 246"/>
            <p:cNvSpPr>
              <a:spLocks/>
            </p:cNvSpPr>
            <p:nvPr/>
          </p:nvSpPr>
          <p:spPr bwMode="auto">
            <a:xfrm>
              <a:off x="4822825" y="3497263"/>
              <a:ext cx="212725" cy="501650"/>
            </a:xfrm>
            <a:custGeom>
              <a:avLst/>
              <a:gdLst>
                <a:gd name="T0" fmla="*/ 132 w 134"/>
                <a:gd name="T1" fmla="*/ 0 h 316"/>
                <a:gd name="T2" fmla="*/ 134 w 134"/>
                <a:gd name="T3" fmla="*/ 0 h 316"/>
                <a:gd name="T4" fmla="*/ 134 w 134"/>
                <a:gd name="T5" fmla="*/ 2 h 316"/>
                <a:gd name="T6" fmla="*/ 0 w 134"/>
                <a:gd name="T7" fmla="*/ 316 h 316"/>
                <a:gd name="T8" fmla="*/ 0 w 134"/>
                <a:gd name="T9" fmla="*/ 316 h 316"/>
                <a:gd name="T10" fmla="*/ 0 w 134"/>
                <a:gd name="T11" fmla="*/ 3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316">
                  <a:moveTo>
                    <a:pt x="132" y="0"/>
                  </a:moveTo>
                  <a:lnTo>
                    <a:pt x="134" y="0"/>
                  </a:lnTo>
                  <a:lnTo>
                    <a:pt x="134" y="2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2" name="Freeform 247"/>
            <p:cNvSpPr>
              <a:spLocks/>
            </p:cNvSpPr>
            <p:nvPr/>
          </p:nvSpPr>
          <p:spPr bwMode="auto">
            <a:xfrm>
              <a:off x="4333875" y="3995738"/>
              <a:ext cx="498475" cy="92075"/>
            </a:xfrm>
            <a:custGeom>
              <a:avLst/>
              <a:gdLst>
                <a:gd name="T0" fmla="*/ 314 w 314"/>
                <a:gd name="T1" fmla="*/ 0 h 58"/>
                <a:gd name="T2" fmla="*/ 0 w 314"/>
                <a:gd name="T3" fmla="*/ 58 h 58"/>
                <a:gd name="T4" fmla="*/ 314 w 314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58">
                  <a:moveTo>
                    <a:pt x="314" y="0"/>
                  </a:moveTo>
                  <a:lnTo>
                    <a:pt x="0" y="58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3" name="Line 248"/>
            <p:cNvSpPr>
              <a:spLocks noChangeShapeType="1"/>
            </p:cNvSpPr>
            <p:nvPr/>
          </p:nvSpPr>
          <p:spPr bwMode="auto">
            <a:xfrm flipH="1">
              <a:off x="4333875" y="3995738"/>
              <a:ext cx="498475" cy="920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4" name="Freeform 249"/>
            <p:cNvSpPr>
              <a:spLocks/>
            </p:cNvSpPr>
            <p:nvPr/>
          </p:nvSpPr>
          <p:spPr bwMode="auto">
            <a:xfrm>
              <a:off x="4333875" y="3995738"/>
              <a:ext cx="488950" cy="95250"/>
            </a:xfrm>
            <a:custGeom>
              <a:avLst/>
              <a:gdLst>
                <a:gd name="T0" fmla="*/ 308 w 308"/>
                <a:gd name="T1" fmla="*/ 0 h 60"/>
                <a:gd name="T2" fmla="*/ 308 w 308"/>
                <a:gd name="T3" fmla="*/ 0 h 60"/>
                <a:gd name="T4" fmla="*/ 308 w 308"/>
                <a:gd name="T5" fmla="*/ 2 h 60"/>
                <a:gd name="T6" fmla="*/ 2 w 308"/>
                <a:gd name="T7" fmla="*/ 60 h 60"/>
                <a:gd name="T8" fmla="*/ 0 w 308"/>
                <a:gd name="T9" fmla="*/ 60 h 60"/>
                <a:gd name="T10" fmla="*/ 0 w 308"/>
                <a:gd name="T11" fmla="*/ 58 h 60"/>
                <a:gd name="T12" fmla="*/ 308 w 30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6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5" name="Freeform 250"/>
            <p:cNvSpPr>
              <a:spLocks/>
            </p:cNvSpPr>
            <p:nvPr/>
          </p:nvSpPr>
          <p:spPr bwMode="auto">
            <a:xfrm>
              <a:off x="4333875" y="3995738"/>
              <a:ext cx="488950" cy="95250"/>
            </a:xfrm>
            <a:custGeom>
              <a:avLst/>
              <a:gdLst>
                <a:gd name="T0" fmla="*/ 308 w 308"/>
                <a:gd name="T1" fmla="*/ 0 h 60"/>
                <a:gd name="T2" fmla="*/ 308 w 308"/>
                <a:gd name="T3" fmla="*/ 0 h 60"/>
                <a:gd name="T4" fmla="*/ 308 w 308"/>
                <a:gd name="T5" fmla="*/ 2 h 60"/>
                <a:gd name="T6" fmla="*/ 2 w 308"/>
                <a:gd name="T7" fmla="*/ 60 h 60"/>
                <a:gd name="T8" fmla="*/ 0 w 308"/>
                <a:gd name="T9" fmla="*/ 60 h 60"/>
                <a:gd name="T10" fmla="*/ 0 w 308"/>
                <a:gd name="T1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60">
                  <a:moveTo>
                    <a:pt x="308" y="0"/>
                  </a:moveTo>
                  <a:lnTo>
                    <a:pt x="308" y="0"/>
                  </a:lnTo>
                  <a:lnTo>
                    <a:pt x="308" y="2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58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6" name="Freeform 251"/>
            <p:cNvSpPr>
              <a:spLocks/>
            </p:cNvSpPr>
            <p:nvPr/>
          </p:nvSpPr>
          <p:spPr bwMode="auto">
            <a:xfrm>
              <a:off x="4013200" y="3830638"/>
              <a:ext cx="320675" cy="257175"/>
            </a:xfrm>
            <a:custGeom>
              <a:avLst/>
              <a:gdLst>
                <a:gd name="T0" fmla="*/ 202 w 202"/>
                <a:gd name="T1" fmla="*/ 162 h 162"/>
                <a:gd name="T2" fmla="*/ 0 w 202"/>
                <a:gd name="T3" fmla="*/ 0 h 162"/>
                <a:gd name="T4" fmla="*/ 202 w 202"/>
                <a:gd name="T5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162">
                  <a:moveTo>
                    <a:pt x="202" y="162"/>
                  </a:moveTo>
                  <a:lnTo>
                    <a:pt x="0" y="0"/>
                  </a:lnTo>
                  <a:lnTo>
                    <a:pt x="202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7" name="Line 252"/>
            <p:cNvSpPr>
              <a:spLocks noChangeShapeType="1"/>
            </p:cNvSpPr>
            <p:nvPr/>
          </p:nvSpPr>
          <p:spPr bwMode="auto">
            <a:xfrm flipH="1" flipV="1">
              <a:off x="4013200" y="3830638"/>
              <a:ext cx="320675" cy="2571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8" name="Freeform 253"/>
            <p:cNvSpPr>
              <a:spLocks/>
            </p:cNvSpPr>
            <p:nvPr/>
          </p:nvSpPr>
          <p:spPr bwMode="auto">
            <a:xfrm>
              <a:off x="4003675" y="3830638"/>
              <a:ext cx="333375" cy="260350"/>
            </a:xfrm>
            <a:custGeom>
              <a:avLst/>
              <a:gdLst>
                <a:gd name="T0" fmla="*/ 0 w 210"/>
                <a:gd name="T1" fmla="*/ 0 h 164"/>
                <a:gd name="T2" fmla="*/ 2 w 210"/>
                <a:gd name="T3" fmla="*/ 0 h 164"/>
                <a:gd name="T4" fmla="*/ 210 w 210"/>
                <a:gd name="T5" fmla="*/ 162 h 164"/>
                <a:gd name="T6" fmla="*/ 210 w 210"/>
                <a:gd name="T7" fmla="*/ 164 h 164"/>
                <a:gd name="T8" fmla="*/ 208 w 210"/>
                <a:gd name="T9" fmla="*/ 164 h 164"/>
                <a:gd name="T10" fmla="*/ 0 w 210"/>
                <a:gd name="T11" fmla="*/ 2 h 164"/>
                <a:gd name="T12" fmla="*/ 0 w 210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164">
                  <a:moveTo>
                    <a:pt x="0" y="0"/>
                  </a:moveTo>
                  <a:lnTo>
                    <a:pt x="2" y="0"/>
                  </a:lnTo>
                  <a:lnTo>
                    <a:pt x="210" y="162"/>
                  </a:lnTo>
                  <a:lnTo>
                    <a:pt x="210" y="164"/>
                  </a:lnTo>
                  <a:lnTo>
                    <a:pt x="208" y="16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49" name="Freeform 254"/>
            <p:cNvSpPr>
              <a:spLocks/>
            </p:cNvSpPr>
            <p:nvPr/>
          </p:nvSpPr>
          <p:spPr bwMode="auto">
            <a:xfrm>
              <a:off x="4003675" y="3830638"/>
              <a:ext cx="333375" cy="260350"/>
            </a:xfrm>
            <a:custGeom>
              <a:avLst/>
              <a:gdLst>
                <a:gd name="T0" fmla="*/ 0 w 210"/>
                <a:gd name="T1" fmla="*/ 0 h 164"/>
                <a:gd name="T2" fmla="*/ 2 w 210"/>
                <a:gd name="T3" fmla="*/ 0 h 164"/>
                <a:gd name="T4" fmla="*/ 210 w 210"/>
                <a:gd name="T5" fmla="*/ 162 h 164"/>
                <a:gd name="T6" fmla="*/ 210 w 210"/>
                <a:gd name="T7" fmla="*/ 164 h 164"/>
                <a:gd name="T8" fmla="*/ 208 w 210"/>
                <a:gd name="T9" fmla="*/ 164 h 164"/>
                <a:gd name="T10" fmla="*/ 0 w 210"/>
                <a:gd name="T11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164">
                  <a:moveTo>
                    <a:pt x="0" y="0"/>
                  </a:moveTo>
                  <a:lnTo>
                    <a:pt x="2" y="0"/>
                  </a:lnTo>
                  <a:lnTo>
                    <a:pt x="210" y="162"/>
                  </a:lnTo>
                  <a:lnTo>
                    <a:pt x="210" y="164"/>
                  </a:lnTo>
                  <a:lnTo>
                    <a:pt x="208" y="164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0" name="Freeform 255"/>
            <p:cNvSpPr>
              <a:spLocks/>
            </p:cNvSpPr>
            <p:nvPr/>
          </p:nvSpPr>
          <p:spPr bwMode="auto">
            <a:xfrm>
              <a:off x="3756025" y="3506788"/>
              <a:ext cx="257175" cy="323850"/>
            </a:xfrm>
            <a:custGeom>
              <a:avLst/>
              <a:gdLst>
                <a:gd name="T0" fmla="*/ 162 w 162"/>
                <a:gd name="T1" fmla="*/ 204 h 204"/>
                <a:gd name="T2" fmla="*/ 0 w 162"/>
                <a:gd name="T3" fmla="*/ 0 h 204"/>
                <a:gd name="T4" fmla="*/ 162 w 162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204">
                  <a:moveTo>
                    <a:pt x="162" y="204"/>
                  </a:moveTo>
                  <a:lnTo>
                    <a:pt x="0" y="0"/>
                  </a:lnTo>
                  <a:lnTo>
                    <a:pt x="162" y="2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1" name="Line 256"/>
            <p:cNvSpPr>
              <a:spLocks noChangeShapeType="1"/>
            </p:cNvSpPr>
            <p:nvPr/>
          </p:nvSpPr>
          <p:spPr bwMode="auto">
            <a:xfrm flipH="1" flipV="1">
              <a:off x="3756025" y="3506788"/>
              <a:ext cx="257175" cy="32385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2" name="Freeform 257"/>
            <p:cNvSpPr>
              <a:spLocks/>
            </p:cNvSpPr>
            <p:nvPr/>
          </p:nvSpPr>
          <p:spPr bwMode="auto">
            <a:xfrm>
              <a:off x="3746500" y="3497263"/>
              <a:ext cx="260350" cy="336550"/>
            </a:xfrm>
            <a:custGeom>
              <a:avLst/>
              <a:gdLst>
                <a:gd name="T0" fmla="*/ 0 w 164"/>
                <a:gd name="T1" fmla="*/ 0 h 212"/>
                <a:gd name="T2" fmla="*/ 2 w 164"/>
                <a:gd name="T3" fmla="*/ 0 h 212"/>
                <a:gd name="T4" fmla="*/ 164 w 164"/>
                <a:gd name="T5" fmla="*/ 210 h 212"/>
                <a:gd name="T6" fmla="*/ 164 w 164"/>
                <a:gd name="T7" fmla="*/ 212 h 212"/>
                <a:gd name="T8" fmla="*/ 162 w 164"/>
                <a:gd name="T9" fmla="*/ 212 h 212"/>
                <a:gd name="T10" fmla="*/ 0 w 164"/>
                <a:gd name="T11" fmla="*/ 2 h 212"/>
                <a:gd name="T12" fmla="*/ 0 w 164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12">
                  <a:moveTo>
                    <a:pt x="0" y="0"/>
                  </a:moveTo>
                  <a:lnTo>
                    <a:pt x="2" y="0"/>
                  </a:lnTo>
                  <a:lnTo>
                    <a:pt x="164" y="210"/>
                  </a:lnTo>
                  <a:lnTo>
                    <a:pt x="164" y="212"/>
                  </a:lnTo>
                  <a:lnTo>
                    <a:pt x="162" y="21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3" name="Freeform 258"/>
            <p:cNvSpPr>
              <a:spLocks/>
            </p:cNvSpPr>
            <p:nvPr/>
          </p:nvSpPr>
          <p:spPr bwMode="auto">
            <a:xfrm>
              <a:off x="3746500" y="3497263"/>
              <a:ext cx="260350" cy="336550"/>
            </a:xfrm>
            <a:custGeom>
              <a:avLst/>
              <a:gdLst>
                <a:gd name="T0" fmla="*/ 0 w 164"/>
                <a:gd name="T1" fmla="*/ 0 h 212"/>
                <a:gd name="T2" fmla="*/ 2 w 164"/>
                <a:gd name="T3" fmla="*/ 0 h 212"/>
                <a:gd name="T4" fmla="*/ 164 w 164"/>
                <a:gd name="T5" fmla="*/ 210 h 212"/>
                <a:gd name="T6" fmla="*/ 164 w 164"/>
                <a:gd name="T7" fmla="*/ 212 h 212"/>
                <a:gd name="T8" fmla="*/ 162 w 164"/>
                <a:gd name="T9" fmla="*/ 212 h 212"/>
                <a:gd name="T10" fmla="*/ 0 w 164"/>
                <a:gd name="T11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212">
                  <a:moveTo>
                    <a:pt x="0" y="0"/>
                  </a:moveTo>
                  <a:lnTo>
                    <a:pt x="2" y="0"/>
                  </a:lnTo>
                  <a:lnTo>
                    <a:pt x="164" y="210"/>
                  </a:lnTo>
                  <a:lnTo>
                    <a:pt x="164" y="212"/>
                  </a:lnTo>
                  <a:lnTo>
                    <a:pt x="162" y="212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4" name="Freeform 259"/>
            <p:cNvSpPr>
              <a:spLocks/>
            </p:cNvSpPr>
            <p:nvPr/>
          </p:nvSpPr>
          <p:spPr bwMode="auto">
            <a:xfrm>
              <a:off x="3756025" y="3090863"/>
              <a:ext cx="165100" cy="415925"/>
            </a:xfrm>
            <a:custGeom>
              <a:avLst/>
              <a:gdLst>
                <a:gd name="T0" fmla="*/ 0 w 104"/>
                <a:gd name="T1" fmla="*/ 262 h 262"/>
                <a:gd name="T2" fmla="*/ 104 w 104"/>
                <a:gd name="T3" fmla="*/ 0 h 262"/>
                <a:gd name="T4" fmla="*/ 0 w 104"/>
                <a:gd name="T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262">
                  <a:moveTo>
                    <a:pt x="0" y="262"/>
                  </a:moveTo>
                  <a:lnTo>
                    <a:pt x="104" y="0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5" name="Line 260"/>
            <p:cNvSpPr>
              <a:spLocks noChangeShapeType="1"/>
            </p:cNvSpPr>
            <p:nvPr/>
          </p:nvSpPr>
          <p:spPr bwMode="auto">
            <a:xfrm flipV="1">
              <a:off x="3756025" y="3090863"/>
              <a:ext cx="165100" cy="4159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6" name="Freeform 261"/>
            <p:cNvSpPr>
              <a:spLocks/>
            </p:cNvSpPr>
            <p:nvPr/>
          </p:nvSpPr>
          <p:spPr bwMode="auto">
            <a:xfrm>
              <a:off x="3746500" y="3084513"/>
              <a:ext cx="177800" cy="415925"/>
            </a:xfrm>
            <a:custGeom>
              <a:avLst/>
              <a:gdLst>
                <a:gd name="T0" fmla="*/ 110 w 112"/>
                <a:gd name="T1" fmla="*/ 0 h 262"/>
                <a:gd name="T2" fmla="*/ 112 w 112"/>
                <a:gd name="T3" fmla="*/ 0 h 262"/>
                <a:gd name="T4" fmla="*/ 112 w 112"/>
                <a:gd name="T5" fmla="*/ 0 h 262"/>
                <a:gd name="T6" fmla="*/ 2 w 112"/>
                <a:gd name="T7" fmla="*/ 262 h 262"/>
                <a:gd name="T8" fmla="*/ 0 w 112"/>
                <a:gd name="T9" fmla="*/ 262 h 262"/>
                <a:gd name="T10" fmla="*/ 0 w 112"/>
                <a:gd name="T11" fmla="*/ 260 h 262"/>
                <a:gd name="T12" fmla="*/ 110 w 112"/>
                <a:gd name="T1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262">
                  <a:moveTo>
                    <a:pt x="110" y="0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2" y="262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7" name="Freeform 262"/>
            <p:cNvSpPr>
              <a:spLocks/>
            </p:cNvSpPr>
            <p:nvPr/>
          </p:nvSpPr>
          <p:spPr bwMode="auto">
            <a:xfrm>
              <a:off x="3746500" y="3084513"/>
              <a:ext cx="177800" cy="415925"/>
            </a:xfrm>
            <a:custGeom>
              <a:avLst/>
              <a:gdLst>
                <a:gd name="T0" fmla="*/ 110 w 112"/>
                <a:gd name="T1" fmla="*/ 0 h 262"/>
                <a:gd name="T2" fmla="*/ 112 w 112"/>
                <a:gd name="T3" fmla="*/ 0 h 262"/>
                <a:gd name="T4" fmla="*/ 112 w 112"/>
                <a:gd name="T5" fmla="*/ 0 h 262"/>
                <a:gd name="T6" fmla="*/ 2 w 112"/>
                <a:gd name="T7" fmla="*/ 262 h 262"/>
                <a:gd name="T8" fmla="*/ 0 w 112"/>
                <a:gd name="T9" fmla="*/ 262 h 262"/>
                <a:gd name="T10" fmla="*/ 0 w 112"/>
                <a:gd name="T11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262">
                  <a:moveTo>
                    <a:pt x="110" y="0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2" y="262"/>
                  </a:lnTo>
                  <a:lnTo>
                    <a:pt x="0" y="262"/>
                  </a:lnTo>
                  <a:lnTo>
                    <a:pt x="0" y="26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8" name="Freeform 263"/>
            <p:cNvSpPr>
              <a:spLocks/>
            </p:cNvSpPr>
            <p:nvPr/>
          </p:nvSpPr>
          <p:spPr bwMode="auto">
            <a:xfrm>
              <a:off x="3921125" y="2916238"/>
              <a:ext cx="412750" cy="174625"/>
            </a:xfrm>
            <a:custGeom>
              <a:avLst/>
              <a:gdLst>
                <a:gd name="T0" fmla="*/ 0 w 260"/>
                <a:gd name="T1" fmla="*/ 110 h 110"/>
                <a:gd name="T2" fmla="*/ 260 w 260"/>
                <a:gd name="T3" fmla="*/ 0 h 110"/>
                <a:gd name="T4" fmla="*/ 0 w 260"/>
                <a:gd name="T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0" h="110">
                  <a:moveTo>
                    <a:pt x="0" y="110"/>
                  </a:moveTo>
                  <a:lnTo>
                    <a:pt x="260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59" name="Line 264"/>
            <p:cNvSpPr>
              <a:spLocks noChangeShapeType="1"/>
            </p:cNvSpPr>
            <p:nvPr/>
          </p:nvSpPr>
          <p:spPr bwMode="auto">
            <a:xfrm flipV="1">
              <a:off x="3921125" y="2916238"/>
              <a:ext cx="412750" cy="1746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0" name="Freeform 265"/>
            <p:cNvSpPr>
              <a:spLocks/>
            </p:cNvSpPr>
            <p:nvPr/>
          </p:nvSpPr>
          <p:spPr bwMode="auto">
            <a:xfrm>
              <a:off x="3921125" y="2916238"/>
              <a:ext cx="415925" cy="168275"/>
            </a:xfrm>
            <a:custGeom>
              <a:avLst/>
              <a:gdLst>
                <a:gd name="T0" fmla="*/ 260 w 262"/>
                <a:gd name="T1" fmla="*/ 0 h 106"/>
                <a:gd name="T2" fmla="*/ 262 w 262"/>
                <a:gd name="T3" fmla="*/ 0 h 106"/>
                <a:gd name="T4" fmla="*/ 262 w 262"/>
                <a:gd name="T5" fmla="*/ 2 h 106"/>
                <a:gd name="T6" fmla="*/ 2 w 262"/>
                <a:gd name="T7" fmla="*/ 106 h 106"/>
                <a:gd name="T8" fmla="*/ 0 w 262"/>
                <a:gd name="T9" fmla="*/ 106 h 106"/>
                <a:gd name="T10" fmla="*/ 0 w 262"/>
                <a:gd name="T11" fmla="*/ 106 h 106"/>
                <a:gd name="T12" fmla="*/ 260 w 262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106">
                  <a:moveTo>
                    <a:pt x="260" y="0"/>
                  </a:moveTo>
                  <a:lnTo>
                    <a:pt x="262" y="0"/>
                  </a:lnTo>
                  <a:lnTo>
                    <a:pt x="262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1" name="Freeform 266"/>
            <p:cNvSpPr>
              <a:spLocks/>
            </p:cNvSpPr>
            <p:nvPr/>
          </p:nvSpPr>
          <p:spPr bwMode="auto">
            <a:xfrm>
              <a:off x="3921125" y="2916238"/>
              <a:ext cx="415925" cy="168275"/>
            </a:xfrm>
            <a:custGeom>
              <a:avLst/>
              <a:gdLst>
                <a:gd name="T0" fmla="*/ 260 w 262"/>
                <a:gd name="T1" fmla="*/ 0 h 106"/>
                <a:gd name="T2" fmla="*/ 262 w 262"/>
                <a:gd name="T3" fmla="*/ 0 h 106"/>
                <a:gd name="T4" fmla="*/ 262 w 262"/>
                <a:gd name="T5" fmla="*/ 2 h 106"/>
                <a:gd name="T6" fmla="*/ 2 w 262"/>
                <a:gd name="T7" fmla="*/ 106 h 106"/>
                <a:gd name="T8" fmla="*/ 0 w 262"/>
                <a:gd name="T9" fmla="*/ 106 h 106"/>
                <a:gd name="T10" fmla="*/ 0 w 262"/>
                <a:gd name="T1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106">
                  <a:moveTo>
                    <a:pt x="260" y="0"/>
                  </a:moveTo>
                  <a:lnTo>
                    <a:pt x="262" y="0"/>
                  </a:lnTo>
                  <a:lnTo>
                    <a:pt x="262" y="2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0" y="106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2" name="Freeform 267"/>
            <p:cNvSpPr>
              <a:spLocks/>
            </p:cNvSpPr>
            <p:nvPr/>
          </p:nvSpPr>
          <p:spPr bwMode="auto">
            <a:xfrm>
              <a:off x="4305300" y="2890838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3" name="Freeform 268"/>
            <p:cNvSpPr>
              <a:spLocks/>
            </p:cNvSpPr>
            <p:nvPr/>
          </p:nvSpPr>
          <p:spPr bwMode="auto">
            <a:xfrm>
              <a:off x="4305300" y="2890838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4" name="Freeform 269"/>
            <p:cNvSpPr>
              <a:spLocks/>
            </p:cNvSpPr>
            <p:nvPr/>
          </p:nvSpPr>
          <p:spPr bwMode="auto">
            <a:xfrm>
              <a:off x="4333875" y="2890838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6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5" name="Freeform 270"/>
            <p:cNvSpPr>
              <a:spLocks/>
            </p:cNvSpPr>
            <p:nvPr/>
          </p:nvSpPr>
          <p:spPr bwMode="auto">
            <a:xfrm>
              <a:off x="4333875" y="2890838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6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6" name="Freeform 271"/>
            <p:cNvSpPr>
              <a:spLocks/>
            </p:cNvSpPr>
            <p:nvPr/>
          </p:nvSpPr>
          <p:spPr bwMode="auto">
            <a:xfrm>
              <a:off x="4333875" y="2916238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7" name="Freeform 272"/>
            <p:cNvSpPr>
              <a:spLocks/>
            </p:cNvSpPr>
            <p:nvPr/>
          </p:nvSpPr>
          <p:spPr bwMode="auto">
            <a:xfrm>
              <a:off x="4333875" y="2916238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8" name="Freeform 273"/>
            <p:cNvSpPr>
              <a:spLocks/>
            </p:cNvSpPr>
            <p:nvPr/>
          </p:nvSpPr>
          <p:spPr bwMode="auto">
            <a:xfrm>
              <a:off x="4305300" y="2916238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  <a:gd name="T12" fmla="*/ 0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69" name="Freeform 274"/>
            <p:cNvSpPr>
              <a:spLocks/>
            </p:cNvSpPr>
            <p:nvPr/>
          </p:nvSpPr>
          <p:spPr bwMode="auto">
            <a:xfrm>
              <a:off x="4305300" y="2916238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0" name="Freeform 275"/>
            <p:cNvSpPr>
              <a:spLocks/>
            </p:cNvSpPr>
            <p:nvPr/>
          </p:nvSpPr>
          <p:spPr bwMode="auto">
            <a:xfrm>
              <a:off x="4305300" y="2890838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  <a:gd name="T12" fmla="*/ 18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1" name="Freeform 276"/>
            <p:cNvSpPr>
              <a:spLocks/>
            </p:cNvSpPr>
            <p:nvPr/>
          </p:nvSpPr>
          <p:spPr bwMode="auto">
            <a:xfrm>
              <a:off x="4305300" y="2890838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2" name="Line 277"/>
            <p:cNvSpPr>
              <a:spLocks noChangeShapeType="1"/>
            </p:cNvSpPr>
            <p:nvPr/>
          </p:nvSpPr>
          <p:spPr bwMode="auto">
            <a:xfrm>
              <a:off x="4337050" y="2890838"/>
              <a:ext cx="0" cy="0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3" name="Freeform 278"/>
            <p:cNvSpPr>
              <a:spLocks/>
            </p:cNvSpPr>
            <p:nvPr/>
          </p:nvSpPr>
          <p:spPr bwMode="auto">
            <a:xfrm>
              <a:off x="4638675" y="3148013"/>
              <a:ext cx="53975" cy="53975"/>
            </a:xfrm>
            <a:custGeom>
              <a:avLst/>
              <a:gdLst>
                <a:gd name="T0" fmla="*/ 16 w 34"/>
                <a:gd name="T1" fmla="*/ 0 h 34"/>
                <a:gd name="T2" fmla="*/ 34 w 34"/>
                <a:gd name="T3" fmla="*/ 18 h 34"/>
                <a:gd name="T4" fmla="*/ 16 w 34"/>
                <a:gd name="T5" fmla="*/ 34 h 34"/>
                <a:gd name="T6" fmla="*/ 0 w 34"/>
                <a:gd name="T7" fmla="*/ 18 h 34"/>
                <a:gd name="T8" fmla="*/ 16 w 3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34" y="18"/>
                  </a:lnTo>
                  <a:lnTo>
                    <a:pt x="16" y="34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4" name="Freeform 279"/>
            <p:cNvSpPr>
              <a:spLocks/>
            </p:cNvSpPr>
            <p:nvPr/>
          </p:nvSpPr>
          <p:spPr bwMode="auto">
            <a:xfrm>
              <a:off x="4638675" y="3148013"/>
              <a:ext cx="53975" cy="53975"/>
            </a:xfrm>
            <a:custGeom>
              <a:avLst/>
              <a:gdLst>
                <a:gd name="T0" fmla="*/ 16 w 34"/>
                <a:gd name="T1" fmla="*/ 0 h 34"/>
                <a:gd name="T2" fmla="*/ 34 w 34"/>
                <a:gd name="T3" fmla="*/ 18 h 34"/>
                <a:gd name="T4" fmla="*/ 16 w 34"/>
                <a:gd name="T5" fmla="*/ 34 h 34"/>
                <a:gd name="T6" fmla="*/ 0 w 34"/>
                <a:gd name="T7" fmla="*/ 18 h 34"/>
                <a:gd name="T8" fmla="*/ 16 w 3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34" y="18"/>
                  </a:lnTo>
                  <a:lnTo>
                    <a:pt x="16" y="34"/>
                  </a:lnTo>
                  <a:lnTo>
                    <a:pt x="0" y="18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5" name="Freeform 280"/>
            <p:cNvSpPr>
              <a:spLocks/>
            </p:cNvSpPr>
            <p:nvPr/>
          </p:nvSpPr>
          <p:spPr bwMode="auto">
            <a:xfrm>
              <a:off x="4664075" y="3148013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8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2 h 18"/>
                <a:gd name="T12" fmla="*/ 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6" name="Freeform 281"/>
            <p:cNvSpPr>
              <a:spLocks/>
            </p:cNvSpPr>
            <p:nvPr/>
          </p:nvSpPr>
          <p:spPr bwMode="auto">
            <a:xfrm>
              <a:off x="4664075" y="3148013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8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7" name="Freeform 282"/>
            <p:cNvSpPr>
              <a:spLocks/>
            </p:cNvSpPr>
            <p:nvPr/>
          </p:nvSpPr>
          <p:spPr bwMode="auto">
            <a:xfrm>
              <a:off x="4664075" y="3176588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  <a:gd name="T12" fmla="*/ 18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8" name="Freeform 283"/>
            <p:cNvSpPr>
              <a:spLocks/>
            </p:cNvSpPr>
            <p:nvPr/>
          </p:nvSpPr>
          <p:spPr bwMode="auto">
            <a:xfrm>
              <a:off x="4664075" y="3176588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9" name="Freeform 284"/>
            <p:cNvSpPr>
              <a:spLocks/>
            </p:cNvSpPr>
            <p:nvPr/>
          </p:nvSpPr>
          <p:spPr bwMode="auto">
            <a:xfrm>
              <a:off x="4638675" y="3176588"/>
              <a:ext cx="28575" cy="28575"/>
            </a:xfrm>
            <a:custGeom>
              <a:avLst/>
              <a:gdLst>
                <a:gd name="T0" fmla="*/ 0 w 18"/>
                <a:gd name="T1" fmla="*/ 0 h 18"/>
                <a:gd name="T2" fmla="*/ 0 w 18"/>
                <a:gd name="T3" fmla="*/ 0 h 18"/>
                <a:gd name="T4" fmla="*/ 18 w 18"/>
                <a:gd name="T5" fmla="*/ 16 h 18"/>
                <a:gd name="T6" fmla="*/ 18 w 18"/>
                <a:gd name="T7" fmla="*/ 18 h 18"/>
                <a:gd name="T8" fmla="*/ 16 w 18"/>
                <a:gd name="T9" fmla="*/ 18 h 18"/>
                <a:gd name="T10" fmla="*/ 0 w 1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lnTo>
                    <a:pt x="0" y="0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0" name="Freeform 285"/>
            <p:cNvSpPr>
              <a:spLocks/>
            </p:cNvSpPr>
            <p:nvPr/>
          </p:nvSpPr>
          <p:spPr bwMode="auto">
            <a:xfrm>
              <a:off x="4638675" y="3176588"/>
              <a:ext cx="28575" cy="28575"/>
            </a:xfrm>
            <a:custGeom>
              <a:avLst/>
              <a:gdLst>
                <a:gd name="T0" fmla="*/ 0 w 18"/>
                <a:gd name="T1" fmla="*/ 0 h 18"/>
                <a:gd name="T2" fmla="*/ 0 w 18"/>
                <a:gd name="T3" fmla="*/ 0 h 18"/>
                <a:gd name="T4" fmla="*/ 18 w 18"/>
                <a:gd name="T5" fmla="*/ 16 h 18"/>
                <a:gd name="T6" fmla="*/ 18 w 18"/>
                <a:gd name="T7" fmla="*/ 18 h 18"/>
                <a:gd name="T8" fmla="*/ 16 w 18"/>
                <a:gd name="T9" fmla="*/ 18 h 18"/>
                <a:gd name="T10" fmla="*/ 0 w 1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lnTo>
                    <a:pt x="0" y="0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1" name="Freeform 286"/>
            <p:cNvSpPr>
              <a:spLocks/>
            </p:cNvSpPr>
            <p:nvPr/>
          </p:nvSpPr>
          <p:spPr bwMode="auto">
            <a:xfrm>
              <a:off x="4638675" y="3148013"/>
              <a:ext cx="28575" cy="28575"/>
            </a:xfrm>
            <a:custGeom>
              <a:avLst/>
              <a:gdLst>
                <a:gd name="T0" fmla="*/ 16 w 18"/>
                <a:gd name="T1" fmla="*/ 0 h 18"/>
                <a:gd name="T2" fmla="*/ 18 w 18"/>
                <a:gd name="T3" fmla="*/ 0 h 18"/>
                <a:gd name="T4" fmla="*/ 18 w 18"/>
                <a:gd name="T5" fmla="*/ 2 h 18"/>
                <a:gd name="T6" fmla="*/ 0 w 18"/>
                <a:gd name="T7" fmla="*/ 18 h 18"/>
                <a:gd name="T8" fmla="*/ 0 w 18"/>
                <a:gd name="T9" fmla="*/ 18 h 18"/>
                <a:gd name="T10" fmla="*/ 0 w 18"/>
                <a:gd name="T11" fmla="*/ 18 h 18"/>
                <a:gd name="T12" fmla="*/ 16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2" name="Freeform 287"/>
            <p:cNvSpPr>
              <a:spLocks/>
            </p:cNvSpPr>
            <p:nvPr/>
          </p:nvSpPr>
          <p:spPr bwMode="auto">
            <a:xfrm>
              <a:off x="4638675" y="3148013"/>
              <a:ext cx="28575" cy="28575"/>
            </a:xfrm>
            <a:custGeom>
              <a:avLst/>
              <a:gdLst>
                <a:gd name="T0" fmla="*/ 16 w 18"/>
                <a:gd name="T1" fmla="*/ 0 h 18"/>
                <a:gd name="T2" fmla="*/ 18 w 18"/>
                <a:gd name="T3" fmla="*/ 0 h 18"/>
                <a:gd name="T4" fmla="*/ 18 w 18"/>
                <a:gd name="T5" fmla="*/ 2 h 18"/>
                <a:gd name="T6" fmla="*/ 0 w 18"/>
                <a:gd name="T7" fmla="*/ 18 h 18"/>
                <a:gd name="T8" fmla="*/ 0 w 18"/>
                <a:gd name="T9" fmla="*/ 18 h 18"/>
                <a:gd name="T10" fmla="*/ 0 w 18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3" name="Line 288"/>
            <p:cNvSpPr>
              <a:spLocks noChangeShapeType="1"/>
            </p:cNvSpPr>
            <p:nvPr/>
          </p:nvSpPr>
          <p:spPr bwMode="auto">
            <a:xfrm>
              <a:off x="4667250" y="3148013"/>
              <a:ext cx="0" cy="3175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4" name="Freeform 289"/>
            <p:cNvSpPr>
              <a:spLocks/>
            </p:cNvSpPr>
            <p:nvPr/>
          </p:nvSpPr>
          <p:spPr bwMode="auto">
            <a:xfrm>
              <a:off x="5006975" y="3478213"/>
              <a:ext cx="53975" cy="57150"/>
            </a:xfrm>
            <a:custGeom>
              <a:avLst/>
              <a:gdLst>
                <a:gd name="T0" fmla="*/ 16 w 34"/>
                <a:gd name="T1" fmla="*/ 0 h 36"/>
                <a:gd name="T2" fmla="*/ 34 w 34"/>
                <a:gd name="T3" fmla="*/ 18 h 36"/>
                <a:gd name="T4" fmla="*/ 16 w 34"/>
                <a:gd name="T5" fmla="*/ 36 h 36"/>
                <a:gd name="T6" fmla="*/ 0 w 34"/>
                <a:gd name="T7" fmla="*/ 18 h 36"/>
                <a:gd name="T8" fmla="*/ 16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6" y="0"/>
                  </a:moveTo>
                  <a:lnTo>
                    <a:pt x="34" y="18"/>
                  </a:lnTo>
                  <a:lnTo>
                    <a:pt x="16" y="36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5" name="Freeform 290"/>
            <p:cNvSpPr>
              <a:spLocks/>
            </p:cNvSpPr>
            <p:nvPr/>
          </p:nvSpPr>
          <p:spPr bwMode="auto">
            <a:xfrm>
              <a:off x="5006975" y="3478213"/>
              <a:ext cx="53975" cy="57150"/>
            </a:xfrm>
            <a:custGeom>
              <a:avLst/>
              <a:gdLst>
                <a:gd name="T0" fmla="*/ 16 w 34"/>
                <a:gd name="T1" fmla="*/ 0 h 36"/>
                <a:gd name="T2" fmla="*/ 34 w 34"/>
                <a:gd name="T3" fmla="*/ 18 h 36"/>
                <a:gd name="T4" fmla="*/ 16 w 34"/>
                <a:gd name="T5" fmla="*/ 36 h 36"/>
                <a:gd name="T6" fmla="*/ 0 w 34"/>
                <a:gd name="T7" fmla="*/ 18 h 36"/>
                <a:gd name="T8" fmla="*/ 16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6" y="0"/>
                  </a:moveTo>
                  <a:lnTo>
                    <a:pt x="34" y="18"/>
                  </a:lnTo>
                  <a:lnTo>
                    <a:pt x="16" y="36"/>
                  </a:lnTo>
                  <a:lnTo>
                    <a:pt x="0" y="18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6" name="Freeform 291"/>
            <p:cNvSpPr>
              <a:spLocks/>
            </p:cNvSpPr>
            <p:nvPr/>
          </p:nvSpPr>
          <p:spPr bwMode="auto">
            <a:xfrm>
              <a:off x="5032375" y="347821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  <a:gd name="T12" fmla="*/ 0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7" name="Freeform 292"/>
            <p:cNvSpPr>
              <a:spLocks/>
            </p:cNvSpPr>
            <p:nvPr/>
          </p:nvSpPr>
          <p:spPr bwMode="auto">
            <a:xfrm>
              <a:off x="5032375" y="347821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8" name="Freeform 293"/>
            <p:cNvSpPr>
              <a:spLocks/>
            </p:cNvSpPr>
            <p:nvPr/>
          </p:nvSpPr>
          <p:spPr bwMode="auto">
            <a:xfrm>
              <a:off x="5032375" y="3506788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89" name="Freeform 294"/>
            <p:cNvSpPr>
              <a:spLocks/>
            </p:cNvSpPr>
            <p:nvPr/>
          </p:nvSpPr>
          <p:spPr bwMode="auto">
            <a:xfrm>
              <a:off x="5032375" y="3506788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0" name="Freeform 295"/>
            <p:cNvSpPr>
              <a:spLocks/>
            </p:cNvSpPr>
            <p:nvPr/>
          </p:nvSpPr>
          <p:spPr bwMode="auto">
            <a:xfrm>
              <a:off x="5006975" y="350678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1" name="Freeform 296"/>
            <p:cNvSpPr>
              <a:spLocks/>
            </p:cNvSpPr>
            <p:nvPr/>
          </p:nvSpPr>
          <p:spPr bwMode="auto">
            <a:xfrm>
              <a:off x="5006975" y="350678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2" name="Freeform 297"/>
            <p:cNvSpPr>
              <a:spLocks/>
            </p:cNvSpPr>
            <p:nvPr/>
          </p:nvSpPr>
          <p:spPr bwMode="auto">
            <a:xfrm>
              <a:off x="5006975" y="3478213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6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3" name="Freeform 298"/>
            <p:cNvSpPr>
              <a:spLocks/>
            </p:cNvSpPr>
            <p:nvPr/>
          </p:nvSpPr>
          <p:spPr bwMode="auto">
            <a:xfrm>
              <a:off x="5006975" y="3478213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4" name="Line 299"/>
            <p:cNvSpPr>
              <a:spLocks noChangeShapeType="1"/>
            </p:cNvSpPr>
            <p:nvPr/>
          </p:nvSpPr>
          <p:spPr bwMode="auto">
            <a:xfrm>
              <a:off x="5035550" y="3478213"/>
              <a:ext cx="0" cy="3175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5" name="Freeform 300"/>
            <p:cNvSpPr>
              <a:spLocks/>
            </p:cNvSpPr>
            <p:nvPr/>
          </p:nvSpPr>
          <p:spPr bwMode="auto">
            <a:xfrm>
              <a:off x="4803775" y="396716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6" name="Freeform 301"/>
            <p:cNvSpPr>
              <a:spLocks/>
            </p:cNvSpPr>
            <p:nvPr/>
          </p:nvSpPr>
          <p:spPr bwMode="auto">
            <a:xfrm>
              <a:off x="4803775" y="396716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7" name="Freeform 302"/>
            <p:cNvSpPr>
              <a:spLocks/>
            </p:cNvSpPr>
            <p:nvPr/>
          </p:nvSpPr>
          <p:spPr bwMode="auto">
            <a:xfrm>
              <a:off x="4832350" y="396716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8" name="Freeform 303"/>
            <p:cNvSpPr>
              <a:spLocks/>
            </p:cNvSpPr>
            <p:nvPr/>
          </p:nvSpPr>
          <p:spPr bwMode="auto">
            <a:xfrm>
              <a:off x="4832350" y="396716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9" name="Freeform 304"/>
            <p:cNvSpPr>
              <a:spLocks/>
            </p:cNvSpPr>
            <p:nvPr/>
          </p:nvSpPr>
          <p:spPr bwMode="auto">
            <a:xfrm>
              <a:off x="4832350" y="3995738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6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0" name="Freeform 305"/>
            <p:cNvSpPr>
              <a:spLocks/>
            </p:cNvSpPr>
            <p:nvPr/>
          </p:nvSpPr>
          <p:spPr bwMode="auto">
            <a:xfrm>
              <a:off x="4832350" y="3995738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1" name="Freeform 306"/>
            <p:cNvSpPr>
              <a:spLocks/>
            </p:cNvSpPr>
            <p:nvPr/>
          </p:nvSpPr>
          <p:spPr bwMode="auto">
            <a:xfrm>
              <a:off x="4803775" y="399573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8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2" name="Freeform 307"/>
            <p:cNvSpPr>
              <a:spLocks/>
            </p:cNvSpPr>
            <p:nvPr/>
          </p:nvSpPr>
          <p:spPr bwMode="auto">
            <a:xfrm>
              <a:off x="4803775" y="399573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8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3" name="Freeform 308"/>
            <p:cNvSpPr>
              <a:spLocks/>
            </p:cNvSpPr>
            <p:nvPr/>
          </p:nvSpPr>
          <p:spPr bwMode="auto">
            <a:xfrm>
              <a:off x="4803775" y="396716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8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4" name="Freeform 309"/>
            <p:cNvSpPr>
              <a:spLocks/>
            </p:cNvSpPr>
            <p:nvPr/>
          </p:nvSpPr>
          <p:spPr bwMode="auto">
            <a:xfrm>
              <a:off x="4803775" y="396716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5" name="Line 310"/>
            <p:cNvSpPr>
              <a:spLocks noChangeShapeType="1"/>
            </p:cNvSpPr>
            <p:nvPr/>
          </p:nvSpPr>
          <p:spPr bwMode="auto">
            <a:xfrm>
              <a:off x="4832350" y="3967163"/>
              <a:ext cx="0" cy="3175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6" name="Freeform 311"/>
            <p:cNvSpPr>
              <a:spLocks/>
            </p:cNvSpPr>
            <p:nvPr/>
          </p:nvSpPr>
          <p:spPr bwMode="auto">
            <a:xfrm>
              <a:off x="4305300" y="4062413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7" name="Freeform 312"/>
            <p:cNvSpPr>
              <a:spLocks/>
            </p:cNvSpPr>
            <p:nvPr/>
          </p:nvSpPr>
          <p:spPr bwMode="auto">
            <a:xfrm>
              <a:off x="4305300" y="4062413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8" name="Freeform 313"/>
            <p:cNvSpPr>
              <a:spLocks/>
            </p:cNvSpPr>
            <p:nvPr/>
          </p:nvSpPr>
          <p:spPr bwMode="auto">
            <a:xfrm>
              <a:off x="4333875" y="4062413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6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09" name="Freeform 314"/>
            <p:cNvSpPr>
              <a:spLocks/>
            </p:cNvSpPr>
            <p:nvPr/>
          </p:nvSpPr>
          <p:spPr bwMode="auto">
            <a:xfrm>
              <a:off x="4333875" y="4062413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6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0" name="Freeform 315"/>
            <p:cNvSpPr>
              <a:spLocks/>
            </p:cNvSpPr>
            <p:nvPr/>
          </p:nvSpPr>
          <p:spPr bwMode="auto">
            <a:xfrm>
              <a:off x="4333875" y="4087813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1" name="Freeform 316"/>
            <p:cNvSpPr>
              <a:spLocks/>
            </p:cNvSpPr>
            <p:nvPr/>
          </p:nvSpPr>
          <p:spPr bwMode="auto">
            <a:xfrm>
              <a:off x="4333875" y="4087813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2" name="Freeform 317"/>
            <p:cNvSpPr>
              <a:spLocks/>
            </p:cNvSpPr>
            <p:nvPr/>
          </p:nvSpPr>
          <p:spPr bwMode="auto">
            <a:xfrm>
              <a:off x="4305300" y="408781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  <a:gd name="T12" fmla="*/ 0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3" name="Freeform 318"/>
            <p:cNvSpPr>
              <a:spLocks/>
            </p:cNvSpPr>
            <p:nvPr/>
          </p:nvSpPr>
          <p:spPr bwMode="auto">
            <a:xfrm>
              <a:off x="4305300" y="408781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4" name="Freeform 319"/>
            <p:cNvSpPr>
              <a:spLocks/>
            </p:cNvSpPr>
            <p:nvPr/>
          </p:nvSpPr>
          <p:spPr bwMode="auto">
            <a:xfrm>
              <a:off x="4305300" y="4062413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  <a:gd name="T12" fmla="*/ 18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5" name="Freeform 320"/>
            <p:cNvSpPr>
              <a:spLocks/>
            </p:cNvSpPr>
            <p:nvPr/>
          </p:nvSpPr>
          <p:spPr bwMode="auto">
            <a:xfrm>
              <a:off x="4305300" y="4062413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6" name="Line 321"/>
            <p:cNvSpPr>
              <a:spLocks noChangeShapeType="1"/>
            </p:cNvSpPr>
            <p:nvPr/>
          </p:nvSpPr>
          <p:spPr bwMode="auto">
            <a:xfrm>
              <a:off x="4337050" y="4062413"/>
              <a:ext cx="0" cy="0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7" name="Freeform 322"/>
            <p:cNvSpPr>
              <a:spLocks/>
            </p:cNvSpPr>
            <p:nvPr/>
          </p:nvSpPr>
          <p:spPr bwMode="auto">
            <a:xfrm>
              <a:off x="3984625" y="380206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8" name="Freeform 323"/>
            <p:cNvSpPr>
              <a:spLocks/>
            </p:cNvSpPr>
            <p:nvPr/>
          </p:nvSpPr>
          <p:spPr bwMode="auto">
            <a:xfrm>
              <a:off x="3984625" y="380206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9" name="Freeform 324"/>
            <p:cNvSpPr>
              <a:spLocks/>
            </p:cNvSpPr>
            <p:nvPr/>
          </p:nvSpPr>
          <p:spPr bwMode="auto">
            <a:xfrm>
              <a:off x="4013200" y="380206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0" name="Freeform 325"/>
            <p:cNvSpPr>
              <a:spLocks/>
            </p:cNvSpPr>
            <p:nvPr/>
          </p:nvSpPr>
          <p:spPr bwMode="auto">
            <a:xfrm>
              <a:off x="4013200" y="380206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1" name="Freeform 326"/>
            <p:cNvSpPr>
              <a:spLocks/>
            </p:cNvSpPr>
            <p:nvPr/>
          </p:nvSpPr>
          <p:spPr bwMode="auto">
            <a:xfrm>
              <a:off x="4013200" y="3830638"/>
              <a:ext cx="28575" cy="28575"/>
            </a:xfrm>
            <a:custGeom>
              <a:avLst/>
              <a:gdLst>
                <a:gd name="T0" fmla="*/ 16 w 18"/>
                <a:gd name="T1" fmla="*/ 0 h 18"/>
                <a:gd name="T2" fmla="*/ 18 w 18"/>
                <a:gd name="T3" fmla="*/ 0 h 18"/>
                <a:gd name="T4" fmla="*/ 18 w 18"/>
                <a:gd name="T5" fmla="*/ 2 h 18"/>
                <a:gd name="T6" fmla="*/ 2 w 18"/>
                <a:gd name="T7" fmla="*/ 18 h 18"/>
                <a:gd name="T8" fmla="*/ 0 w 18"/>
                <a:gd name="T9" fmla="*/ 18 h 18"/>
                <a:gd name="T10" fmla="*/ 0 w 18"/>
                <a:gd name="T11" fmla="*/ 18 h 18"/>
                <a:gd name="T12" fmla="*/ 16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2" name="Freeform 327"/>
            <p:cNvSpPr>
              <a:spLocks/>
            </p:cNvSpPr>
            <p:nvPr/>
          </p:nvSpPr>
          <p:spPr bwMode="auto">
            <a:xfrm>
              <a:off x="4013200" y="3830638"/>
              <a:ext cx="28575" cy="28575"/>
            </a:xfrm>
            <a:custGeom>
              <a:avLst/>
              <a:gdLst>
                <a:gd name="T0" fmla="*/ 16 w 18"/>
                <a:gd name="T1" fmla="*/ 0 h 18"/>
                <a:gd name="T2" fmla="*/ 18 w 18"/>
                <a:gd name="T3" fmla="*/ 0 h 18"/>
                <a:gd name="T4" fmla="*/ 18 w 18"/>
                <a:gd name="T5" fmla="*/ 2 h 18"/>
                <a:gd name="T6" fmla="*/ 2 w 18"/>
                <a:gd name="T7" fmla="*/ 18 h 18"/>
                <a:gd name="T8" fmla="*/ 0 w 18"/>
                <a:gd name="T9" fmla="*/ 18 h 18"/>
                <a:gd name="T10" fmla="*/ 0 w 18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3" name="Freeform 328"/>
            <p:cNvSpPr>
              <a:spLocks/>
            </p:cNvSpPr>
            <p:nvPr/>
          </p:nvSpPr>
          <p:spPr bwMode="auto">
            <a:xfrm>
              <a:off x="3984625" y="3830638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8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2 h 18"/>
                <a:gd name="T12" fmla="*/ 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4" name="Freeform 329"/>
            <p:cNvSpPr>
              <a:spLocks/>
            </p:cNvSpPr>
            <p:nvPr/>
          </p:nvSpPr>
          <p:spPr bwMode="auto">
            <a:xfrm>
              <a:off x="3984625" y="3830638"/>
              <a:ext cx="31750" cy="28575"/>
            </a:xfrm>
            <a:custGeom>
              <a:avLst/>
              <a:gdLst>
                <a:gd name="T0" fmla="*/ 0 w 20"/>
                <a:gd name="T1" fmla="*/ 0 h 18"/>
                <a:gd name="T2" fmla="*/ 2 w 20"/>
                <a:gd name="T3" fmla="*/ 0 h 18"/>
                <a:gd name="T4" fmla="*/ 20 w 20"/>
                <a:gd name="T5" fmla="*/ 18 h 18"/>
                <a:gd name="T6" fmla="*/ 20 w 20"/>
                <a:gd name="T7" fmla="*/ 18 h 18"/>
                <a:gd name="T8" fmla="*/ 18 w 20"/>
                <a:gd name="T9" fmla="*/ 18 h 18"/>
                <a:gd name="T10" fmla="*/ 0 w 20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5" name="Freeform 330"/>
            <p:cNvSpPr>
              <a:spLocks/>
            </p:cNvSpPr>
            <p:nvPr/>
          </p:nvSpPr>
          <p:spPr bwMode="auto">
            <a:xfrm>
              <a:off x="3984625" y="3802063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  <a:gd name="T12" fmla="*/ 18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6" name="Freeform 331"/>
            <p:cNvSpPr>
              <a:spLocks/>
            </p:cNvSpPr>
            <p:nvPr/>
          </p:nvSpPr>
          <p:spPr bwMode="auto">
            <a:xfrm>
              <a:off x="3984625" y="3802063"/>
              <a:ext cx="31750" cy="31750"/>
            </a:xfrm>
            <a:custGeom>
              <a:avLst/>
              <a:gdLst>
                <a:gd name="T0" fmla="*/ 18 w 20"/>
                <a:gd name="T1" fmla="*/ 0 h 20"/>
                <a:gd name="T2" fmla="*/ 20 w 20"/>
                <a:gd name="T3" fmla="*/ 0 h 20"/>
                <a:gd name="T4" fmla="*/ 20 w 20"/>
                <a:gd name="T5" fmla="*/ 2 h 20"/>
                <a:gd name="T6" fmla="*/ 2 w 20"/>
                <a:gd name="T7" fmla="*/ 20 h 20"/>
                <a:gd name="T8" fmla="*/ 0 w 20"/>
                <a:gd name="T9" fmla="*/ 20 h 20"/>
                <a:gd name="T10" fmla="*/ 0 w 20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7" name="Line 332"/>
            <p:cNvSpPr>
              <a:spLocks noChangeShapeType="1"/>
            </p:cNvSpPr>
            <p:nvPr/>
          </p:nvSpPr>
          <p:spPr bwMode="auto">
            <a:xfrm>
              <a:off x="4013200" y="3802063"/>
              <a:ext cx="0" cy="3175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8" name="Freeform 333"/>
            <p:cNvSpPr>
              <a:spLocks/>
            </p:cNvSpPr>
            <p:nvPr/>
          </p:nvSpPr>
          <p:spPr bwMode="auto">
            <a:xfrm>
              <a:off x="3727450" y="347821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29" name="Freeform 334"/>
            <p:cNvSpPr>
              <a:spLocks/>
            </p:cNvSpPr>
            <p:nvPr/>
          </p:nvSpPr>
          <p:spPr bwMode="auto">
            <a:xfrm>
              <a:off x="3727450" y="3478213"/>
              <a:ext cx="53975" cy="57150"/>
            </a:xfrm>
            <a:custGeom>
              <a:avLst/>
              <a:gdLst>
                <a:gd name="T0" fmla="*/ 18 w 34"/>
                <a:gd name="T1" fmla="*/ 0 h 36"/>
                <a:gd name="T2" fmla="*/ 34 w 34"/>
                <a:gd name="T3" fmla="*/ 18 h 36"/>
                <a:gd name="T4" fmla="*/ 18 w 34"/>
                <a:gd name="T5" fmla="*/ 36 h 36"/>
                <a:gd name="T6" fmla="*/ 0 w 34"/>
                <a:gd name="T7" fmla="*/ 18 h 36"/>
                <a:gd name="T8" fmla="*/ 18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8" y="0"/>
                  </a:moveTo>
                  <a:lnTo>
                    <a:pt x="34" y="18"/>
                  </a:lnTo>
                  <a:lnTo>
                    <a:pt x="18" y="36"/>
                  </a:lnTo>
                  <a:lnTo>
                    <a:pt x="0" y="1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0" name="Freeform 335"/>
            <p:cNvSpPr>
              <a:spLocks/>
            </p:cNvSpPr>
            <p:nvPr/>
          </p:nvSpPr>
          <p:spPr bwMode="auto">
            <a:xfrm>
              <a:off x="3756025" y="347821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1" name="Freeform 336"/>
            <p:cNvSpPr>
              <a:spLocks/>
            </p:cNvSpPr>
            <p:nvPr/>
          </p:nvSpPr>
          <p:spPr bwMode="auto">
            <a:xfrm>
              <a:off x="3756025" y="3478213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6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0" y="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2" name="Freeform 337"/>
            <p:cNvSpPr>
              <a:spLocks/>
            </p:cNvSpPr>
            <p:nvPr/>
          </p:nvSpPr>
          <p:spPr bwMode="auto">
            <a:xfrm>
              <a:off x="3756025" y="3506788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6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3" name="Freeform 338"/>
            <p:cNvSpPr>
              <a:spLocks/>
            </p:cNvSpPr>
            <p:nvPr/>
          </p:nvSpPr>
          <p:spPr bwMode="auto">
            <a:xfrm>
              <a:off x="3756025" y="3506788"/>
              <a:ext cx="28575" cy="31750"/>
            </a:xfrm>
            <a:custGeom>
              <a:avLst/>
              <a:gdLst>
                <a:gd name="T0" fmla="*/ 16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0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4" name="Freeform 339"/>
            <p:cNvSpPr>
              <a:spLocks/>
            </p:cNvSpPr>
            <p:nvPr/>
          </p:nvSpPr>
          <p:spPr bwMode="auto">
            <a:xfrm>
              <a:off x="3727450" y="350678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8 w 18"/>
                <a:gd name="T9" fmla="*/ 20 h 20"/>
                <a:gd name="T10" fmla="*/ 0 w 18"/>
                <a:gd name="T11" fmla="*/ 2 h 20"/>
                <a:gd name="T12" fmla="*/ 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5" name="Freeform 340"/>
            <p:cNvSpPr>
              <a:spLocks/>
            </p:cNvSpPr>
            <p:nvPr/>
          </p:nvSpPr>
          <p:spPr bwMode="auto">
            <a:xfrm>
              <a:off x="3727450" y="3506788"/>
              <a:ext cx="28575" cy="31750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0 h 20"/>
                <a:gd name="T4" fmla="*/ 18 w 18"/>
                <a:gd name="T5" fmla="*/ 18 h 20"/>
                <a:gd name="T6" fmla="*/ 18 w 18"/>
                <a:gd name="T7" fmla="*/ 20 h 20"/>
                <a:gd name="T8" fmla="*/ 18 w 18"/>
                <a:gd name="T9" fmla="*/ 20 h 20"/>
                <a:gd name="T10" fmla="*/ 0 w 1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2" y="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6" name="Freeform 341"/>
            <p:cNvSpPr>
              <a:spLocks/>
            </p:cNvSpPr>
            <p:nvPr/>
          </p:nvSpPr>
          <p:spPr bwMode="auto">
            <a:xfrm>
              <a:off x="3727450" y="347821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8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7" name="Freeform 342"/>
            <p:cNvSpPr>
              <a:spLocks/>
            </p:cNvSpPr>
            <p:nvPr/>
          </p:nvSpPr>
          <p:spPr bwMode="auto">
            <a:xfrm>
              <a:off x="3727450" y="347821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8" name="Line 343"/>
            <p:cNvSpPr>
              <a:spLocks noChangeShapeType="1"/>
            </p:cNvSpPr>
            <p:nvPr/>
          </p:nvSpPr>
          <p:spPr bwMode="auto">
            <a:xfrm>
              <a:off x="3756025" y="3478213"/>
              <a:ext cx="0" cy="3175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39" name="Freeform 344"/>
            <p:cNvSpPr>
              <a:spLocks/>
            </p:cNvSpPr>
            <p:nvPr/>
          </p:nvSpPr>
          <p:spPr bwMode="auto">
            <a:xfrm>
              <a:off x="3892550" y="3065463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0" name="Freeform 345"/>
            <p:cNvSpPr>
              <a:spLocks/>
            </p:cNvSpPr>
            <p:nvPr/>
          </p:nvSpPr>
          <p:spPr bwMode="auto">
            <a:xfrm>
              <a:off x="3892550" y="3065463"/>
              <a:ext cx="57150" cy="53975"/>
            </a:xfrm>
            <a:custGeom>
              <a:avLst/>
              <a:gdLst>
                <a:gd name="T0" fmla="*/ 18 w 36"/>
                <a:gd name="T1" fmla="*/ 0 h 34"/>
                <a:gd name="T2" fmla="*/ 36 w 36"/>
                <a:gd name="T3" fmla="*/ 16 h 34"/>
                <a:gd name="T4" fmla="*/ 18 w 36"/>
                <a:gd name="T5" fmla="*/ 34 h 34"/>
                <a:gd name="T6" fmla="*/ 0 w 36"/>
                <a:gd name="T7" fmla="*/ 16 h 34"/>
                <a:gd name="T8" fmla="*/ 18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18" y="0"/>
                  </a:moveTo>
                  <a:lnTo>
                    <a:pt x="36" y="16"/>
                  </a:lnTo>
                  <a:lnTo>
                    <a:pt x="18" y="34"/>
                  </a:lnTo>
                  <a:lnTo>
                    <a:pt x="0" y="16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1" name="Freeform 346"/>
            <p:cNvSpPr>
              <a:spLocks/>
            </p:cNvSpPr>
            <p:nvPr/>
          </p:nvSpPr>
          <p:spPr bwMode="auto">
            <a:xfrm>
              <a:off x="3921125" y="3065463"/>
              <a:ext cx="28575" cy="28575"/>
            </a:xfrm>
            <a:custGeom>
              <a:avLst/>
              <a:gdLst>
                <a:gd name="T0" fmla="*/ 0 w 18"/>
                <a:gd name="T1" fmla="*/ 0 h 18"/>
                <a:gd name="T2" fmla="*/ 2 w 18"/>
                <a:gd name="T3" fmla="*/ 0 h 18"/>
                <a:gd name="T4" fmla="*/ 18 w 18"/>
                <a:gd name="T5" fmla="*/ 16 h 18"/>
                <a:gd name="T6" fmla="*/ 18 w 18"/>
                <a:gd name="T7" fmla="*/ 18 h 18"/>
                <a:gd name="T8" fmla="*/ 18 w 18"/>
                <a:gd name="T9" fmla="*/ 18 h 18"/>
                <a:gd name="T10" fmla="*/ 0 w 1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lnTo>
                    <a:pt x="2" y="0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2" name="Freeform 347"/>
            <p:cNvSpPr>
              <a:spLocks/>
            </p:cNvSpPr>
            <p:nvPr/>
          </p:nvSpPr>
          <p:spPr bwMode="auto">
            <a:xfrm>
              <a:off x="3921125" y="3065463"/>
              <a:ext cx="28575" cy="28575"/>
            </a:xfrm>
            <a:custGeom>
              <a:avLst/>
              <a:gdLst>
                <a:gd name="T0" fmla="*/ 0 w 18"/>
                <a:gd name="T1" fmla="*/ 0 h 18"/>
                <a:gd name="T2" fmla="*/ 2 w 18"/>
                <a:gd name="T3" fmla="*/ 0 h 18"/>
                <a:gd name="T4" fmla="*/ 18 w 18"/>
                <a:gd name="T5" fmla="*/ 16 h 18"/>
                <a:gd name="T6" fmla="*/ 18 w 18"/>
                <a:gd name="T7" fmla="*/ 18 h 18"/>
                <a:gd name="T8" fmla="*/ 18 w 18"/>
                <a:gd name="T9" fmla="*/ 18 h 18"/>
                <a:gd name="T10" fmla="*/ 0 w 1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lnTo>
                    <a:pt x="2" y="0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3" name="Freeform 348"/>
            <p:cNvSpPr>
              <a:spLocks/>
            </p:cNvSpPr>
            <p:nvPr/>
          </p:nvSpPr>
          <p:spPr bwMode="auto">
            <a:xfrm>
              <a:off x="3921125" y="309086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  <a:gd name="T12" fmla="*/ 18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4" name="Freeform 349"/>
            <p:cNvSpPr>
              <a:spLocks/>
            </p:cNvSpPr>
            <p:nvPr/>
          </p:nvSpPr>
          <p:spPr bwMode="auto">
            <a:xfrm>
              <a:off x="3921125" y="3090863"/>
              <a:ext cx="28575" cy="31750"/>
            </a:xfrm>
            <a:custGeom>
              <a:avLst/>
              <a:gdLst>
                <a:gd name="T0" fmla="*/ 18 w 18"/>
                <a:gd name="T1" fmla="*/ 0 h 20"/>
                <a:gd name="T2" fmla="*/ 18 w 18"/>
                <a:gd name="T3" fmla="*/ 0 h 20"/>
                <a:gd name="T4" fmla="*/ 18 w 18"/>
                <a:gd name="T5" fmla="*/ 2 h 20"/>
                <a:gd name="T6" fmla="*/ 2 w 18"/>
                <a:gd name="T7" fmla="*/ 20 h 20"/>
                <a:gd name="T8" fmla="*/ 0 w 18"/>
                <a:gd name="T9" fmla="*/ 20 h 20"/>
                <a:gd name="T10" fmla="*/ 0 w 18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5" name="Freeform 350"/>
            <p:cNvSpPr>
              <a:spLocks/>
            </p:cNvSpPr>
            <p:nvPr/>
          </p:nvSpPr>
          <p:spPr bwMode="auto">
            <a:xfrm>
              <a:off x="3892550" y="309086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  <a:gd name="T12" fmla="*/ 0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6" name="Freeform 351"/>
            <p:cNvSpPr>
              <a:spLocks/>
            </p:cNvSpPr>
            <p:nvPr/>
          </p:nvSpPr>
          <p:spPr bwMode="auto">
            <a:xfrm>
              <a:off x="3892550" y="3090863"/>
              <a:ext cx="31750" cy="31750"/>
            </a:xfrm>
            <a:custGeom>
              <a:avLst/>
              <a:gdLst>
                <a:gd name="T0" fmla="*/ 0 w 20"/>
                <a:gd name="T1" fmla="*/ 0 h 20"/>
                <a:gd name="T2" fmla="*/ 2 w 20"/>
                <a:gd name="T3" fmla="*/ 0 h 20"/>
                <a:gd name="T4" fmla="*/ 20 w 20"/>
                <a:gd name="T5" fmla="*/ 18 h 20"/>
                <a:gd name="T6" fmla="*/ 20 w 20"/>
                <a:gd name="T7" fmla="*/ 20 h 20"/>
                <a:gd name="T8" fmla="*/ 18 w 20"/>
                <a:gd name="T9" fmla="*/ 20 h 20"/>
                <a:gd name="T10" fmla="*/ 0 w 20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2" y="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7" name="Freeform 352"/>
            <p:cNvSpPr>
              <a:spLocks/>
            </p:cNvSpPr>
            <p:nvPr/>
          </p:nvSpPr>
          <p:spPr bwMode="auto">
            <a:xfrm>
              <a:off x="3892550" y="3065463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  <a:gd name="T12" fmla="*/ 18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E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8" name="Freeform 353"/>
            <p:cNvSpPr>
              <a:spLocks/>
            </p:cNvSpPr>
            <p:nvPr/>
          </p:nvSpPr>
          <p:spPr bwMode="auto">
            <a:xfrm>
              <a:off x="3892550" y="3065463"/>
              <a:ext cx="31750" cy="28575"/>
            </a:xfrm>
            <a:custGeom>
              <a:avLst/>
              <a:gdLst>
                <a:gd name="T0" fmla="*/ 18 w 20"/>
                <a:gd name="T1" fmla="*/ 0 h 18"/>
                <a:gd name="T2" fmla="*/ 20 w 20"/>
                <a:gd name="T3" fmla="*/ 0 h 18"/>
                <a:gd name="T4" fmla="*/ 20 w 20"/>
                <a:gd name="T5" fmla="*/ 0 h 18"/>
                <a:gd name="T6" fmla="*/ 2 w 20"/>
                <a:gd name="T7" fmla="*/ 18 h 18"/>
                <a:gd name="T8" fmla="*/ 0 w 20"/>
                <a:gd name="T9" fmla="*/ 18 h 18"/>
                <a:gd name="T10" fmla="*/ 0 w 20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8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49" name="Line 354"/>
            <p:cNvSpPr>
              <a:spLocks noChangeShapeType="1"/>
            </p:cNvSpPr>
            <p:nvPr/>
          </p:nvSpPr>
          <p:spPr bwMode="auto">
            <a:xfrm>
              <a:off x="3921125" y="3065463"/>
              <a:ext cx="0" cy="0"/>
            </a:xfrm>
            <a:prstGeom prst="line">
              <a:avLst/>
            </a:prstGeom>
            <a:noFill/>
            <a:ln w="3175">
              <a:solidFill>
                <a:srgbClr val="1F1F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0" name="Rectangle 355"/>
            <p:cNvSpPr>
              <a:spLocks noChangeArrowheads="1"/>
            </p:cNvSpPr>
            <p:nvPr/>
          </p:nvSpPr>
          <p:spPr bwMode="auto">
            <a:xfrm>
              <a:off x="4251325" y="345916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1" name="Rectangle 356"/>
            <p:cNvSpPr>
              <a:spLocks noChangeArrowheads="1"/>
            </p:cNvSpPr>
            <p:nvPr/>
          </p:nvSpPr>
          <p:spPr bwMode="auto">
            <a:xfrm>
              <a:off x="4194175" y="3348038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2" name="Rectangle 357"/>
            <p:cNvSpPr>
              <a:spLocks noChangeArrowheads="1"/>
            </p:cNvSpPr>
            <p:nvPr/>
          </p:nvSpPr>
          <p:spPr bwMode="auto">
            <a:xfrm>
              <a:off x="4251325" y="32273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3" name="Rectangle 358"/>
            <p:cNvSpPr>
              <a:spLocks noChangeArrowheads="1"/>
            </p:cNvSpPr>
            <p:nvPr/>
          </p:nvSpPr>
          <p:spPr bwMode="auto">
            <a:xfrm>
              <a:off x="4194175" y="3106738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1,5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4" name="Rectangle 359"/>
            <p:cNvSpPr>
              <a:spLocks noChangeArrowheads="1"/>
            </p:cNvSpPr>
            <p:nvPr/>
          </p:nvSpPr>
          <p:spPr bwMode="auto">
            <a:xfrm>
              <a:off x="4251325" y="29956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5" name="Rectangle 360"/>
            <p:cNvSpPr>
              <a:spLocks noChangeArrowheads="1"/>
            </p:cNvSpPr>
            <p:nvPr/>
          </p:nvSpPr>
          <p:spPr bwMode="auto">
            <a:xfrm>
              <a:off x="4160631" y="2878138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2,5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6" name="Rectangle 361"/>
            <p:cNvSpPr>
              <a:spLocks noChangeArrowheads="1"/>
            </p:cNvSpPr>
            <p:nvPr/>
          </p:nvSpPr>
          <p:spPr bwMode="auto">
            <a:xfrm>
              <a:off x="4251325" y="27574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57" name="Rectangle 362"/>
            <p:cNvSpPr>
              <a:spLocks noChangeArrowheads="1"/>
            </p:cNvSpPr>
            <p:nvPr/>
          </p:nvSpPr>
          <p:spPr bwMode="auto">
            <a:xfrm>
              <a:off x="5130800" y="3443288"/>
              <a:ext cx="110927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Contenu du rapport final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69" name="Rectangle 374"/>
            <p:cNvSpPr>
              <a:spLocks noChangeArrowheads="1"/>
            </p:cNvSpPr>
            <p:nvPr/>
          </p:nvSpPr>
          <p:spPr bwMode="auto">
            <a:xfrm>
              <a:off x="4962525" y="3925888"/>
              <a:ext cx="11766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Pertinence et applicabilité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recommandations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89" name="Rectangle 394"/>
            <p:cNvSpPr>
              <a:spLocks noChangeArrowheads="1"/>
            </p:cNvSpPr>
            <p:nvPr/>
          </p:nvSpPr>
          <p:spPr bwMode="auto">
            <a:xfrm>
              <a:off x="4889500" y="2928938"/>
              <a:ext cx="156292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Efficacité de la méthode proposée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97" name="Rectangle 402"/>
            <p:cNvSpPr>
              <a:spLocks noChangeArrowheads="1"/>
            </p:cNvSpPr>
            <p:nvPr/>
          </p:nvSpPr>
          <p:spPr bwMode="auto">
            <a:xfrm>
              <a:off x="3600450" y="2630488"/>
              <a:ext cx="173284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Pertinence, reformulation des besoins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444" name="Rectangle 420"/>
            <p:cNvSpPr>
              <a:spLocks noChangeArrowheads="1"/>
            </p:cNvSpPr>
            <p:nvPr/>
          </p:nvSpPr>
          <p:spPr bwMode="auto">
            <a:xfrm>
              <a:off x="2676525" y="2928938"/>
              <a:ext cx="134972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Respect des délais annoncés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451" name="Rectangle 427"/>
            <p:cNvSpPr>
              <a:spLocks noChangeArrowheads="1"/>
            </p:cNvSpPr>
            <p:nvPr/>
          </p:nvSpPr>
          <p:spPr bwMode="auto">
            <a:xfrm>
              <a:off x="2463800" y="3443288"/>
              <a:ext cx="126316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Contacts avec le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464" name="Rectangle 440"/>
            <p:cNvSpPr>
              <a:spLocks noChangeArrowheads="1"/>
            </p:cNvSpPr>
            <p:nvPr/>
          </p:nvSpPr>
          <p:spPr bwMode="auto">
            <a:xfrm>
              <a:off x="2717800" y="3925888"/>
              <a:ext cx="118942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Souci de ne pas perturber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marche de l’entreprise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486" name="Rectangle 462"/>
            <p:cNvSpPr>
              <a:spLocks noChangeArrowheads="1"/>
            </p:cNvSpPr>
            <p:nvPr/>
          </p:nvSpPr>
          <p:spPr bwMode="auto">
            <a:xfrm>
              <a:off x="3505200" y="4243388"/>
              <a:ext cx="191398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Qualité de la transmission de l’information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377005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SÉCURISER LES DONNÉES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CLASSER LE DOSSIER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311888" y="2583526"/>
            <a:ext cx="4669595" cy="2088000"/>
            <a:chOff x="2409825" y="2784475"/>
            <a:chExt cx="3784600" cy="1692275"/>
          </a:xfrm>
        </p:grpSpPr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5165725" y="2955925"/>
              <a:ext cx="758825" cy="1009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5165725" y="2955925"/>
              <a:ext cx="758825" cy="10096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165725" y="2955925"/>
              <a:ext cx="88900" cy="1009650"/>
            </a:xfrm>
            <a:custGeom>
              <a:avLst/>
              <a:gdLst>
                <a:gd name="T0" fmla="*/ 56 w 56"/>
                <a:gd name="T1" fmla="*/ 564 h 636"/>
                <a:gd name="T2" fmla="*/ 0 w 56"/>
                <a:gd name="T3" fmla="*/ 636 h 636"/>
                <a:gd name="T4" fmla="*/ 0 w 56"/>
                <a:gd name="T5" fmla="*/ 0 h 636"/>
                <a:gd name="T6" fmla="*/ 56 w 56"/>
                <a:gd name="T7" fmla="*/ 72 h 636"/>
                <a:gd name="T8" fmla="*/ 56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56" y="564"/>
                  </a:moveTo>
                  <a:lnTo>
                    <a:pt x="0" y="636"/>
                  </a:lnTo>
                  <a:lnTo>
                    <a:pt x="0" y="0"/>
                  </a:lnTo>
                  <a:lnTo>
                    <a:pt x="56" y="72"/>
                  </a:lnTo>
                  <a:lnTo>
                    <a:pt x="56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165725" y="2955925"/>
              <a:ext cx="88900" cy="1009650"/>
            </a:xfrm>
            <a:custGeom>
              <a:avLst/>
              <a:gdLst>
                <a:gd name="T0" fmla="*/ 56 w 56"/>
                <a:gd name="T1" fmla="*/ 564 h 636"/>
                <a:gd name="T2" fmla="*/ 0 w 56"/>
                <a:gd name="T3" fmla="*/ 636 h 636"/>
                <a:gd name="T4" fmla="*/ 0 w 56"/>
                <a:gd name="T5" fmla="*/ 0 h 636"/>
                <a:gd name="T6" fmla="*/ 56 w 56"/>
                <a:gd name="T7" fmla="*/ 72 h 636"/>
                <a:gd name="T8" fmla="*/ 56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56" y="564"/>
                  </a:moveTo>
                  <a:lnTo>
                    <a:pt x="0" y="636"/>
                  </a:lnTo>
                  <a:lnTo>
                    <a:pt x="0" y="0"/>
                  </a:lnTo>
                  <a:lnTo>
                    <a:pt x="56" y="72"/>
                  </a:lnTo>
                  <a:lnTo>
                    <a:pt x="56" y="5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165725" y="2955925"/>
              <a:ext cx="88900" cy="1009650"/>
            </a:xfrm>
            <a:custGeom>
              <a:avLst/>
              <a:gdLst>
                <a:gd name="T0" fmla="*/ 56 w 56"/>
                <a:gd name="T1" fmla="*/ 564 h 636"/>
                <a:gd name="T2" fmla="*/ 0 w 56"/>
                <a:gd name="T3" fmla="*/ 636 h 636"/>
                <a:gd name="T4" fmla="*/ 0 w 56"/>
                <a:gd name="T5" fmla="*/ 0 h 636"/>
                <a:gd name="T6" fmla="*/ 56 w 56"/>
                <a:gd name="T7" fmla="*/ 72 h 636"/>
                <a:gd name="T8" fmla="*/ 56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56" y="564"/>
                  </a:moveTo>
                  <a:lnTo>
                    <a:pt x="0" y="636"/>
                  </a:lnTo>
                  <a:lnTo>
                    <a:pt x="0" y="0"/>
                  </a:lnTo>
                  <a:lnTo>
                    <a:pt x="56" y="72"/>
                  </a:lnTo>
                  <a:lnTo>
                    <a:pt x="56" y="56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165725" y="3851275"/>
              <a:ext cx="758825" cy="114300"/>
            </a:xfrm>
            <a:custGeom>
              <a:avLst/>
              <a:gdLst>
                <a:gd name="T0" fmla="*/ 478 w 478"/>
                <a:gd name="T1" fmla="*/ 72 h 72"/>
                <a:gd name="T2" fmla="*/ 0 w 478"/>
                <a:gd name="T3" fmla="*/ 72 h 72"/>
                <a:gd name="T4" fmla="*/ 56 w 478"/>
                <a:gd name="T5" fmla="*/ 0 h 72"/>
                <a:gd name="T6" fmla="*/ 422 w 478"/>
                <a:gd name="T7" fmla="*/ 0 h 72"/>
                <a:gd name="T8" fmla="*/ 478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78" y="72"/>
                  </a:moveTo>
                  <a:lnTo>
                    <a:pt x="0" y="72"/>
                  </a:lnTo>
                  <a:lnTo>
                    <a:pt x="56" y="0"/>
                  </a:lnTo>
                  <a:lnTo>
                    <a:pt x="422" y="0"/>
                  </a:lnTo>
                  <a:lnTo>
                    <a:pt x="478" y="72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165725" y="3851275"/>
              <a:ext cx="758825" cy="114300"/>
            </a:xfrm>
            <a:custGeom>
              <a:avLst/>
              <a:gdLst>
                <a:gd name="T0" fmla="*/ 478 w 478"/>
                <a:gd name="T1" fmla="*/ 72 h 72"/>
                <a:gd name="T2" fmla="*/ 0 w 478"/>
                <a:gd name="T3" fmla="*/ 72 h 72"/>
                <a:gd name="T4" fmla="*/ 56 w 478"/>
                <a:gd name="T5" fmla="*/ 0 h 72"/>
                <a:gd name="T6" fmla="*/ 422 w 478"/>
                <a:gd name="T7" fmla="*/ 0 h 72"/>
                <a:gd name="T8" fmla="*/ 478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78" y="72"/>
                  </a:moveTo>
                  <a:lnTo>
                    <a:pt x="0" y="72"/>
                  </a:lnTo>
                  <a:lnTo>
                    <a:pt x="56" y="0"/>
                  </a:lnTo>
                  <a:lnTo>
                    <a:pt x="422" y="0"/>
                  </a:lnTo>
                  <a:lnTo>
                    <a:pt x="478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165725" y="3851275"/>
              <a:ext cx="758825" cy="114300"/>
            </a:xfrm>
            <a:custGeom>
              <a:avLst/>
              <a:gdLst>
                <a:gd name="T0" fmla="*/ 478 w 478"/>
                <a:gd name="T1" fmla="*/ 72 h 72"/>
                <a:gd name="T2" fmla="*/ 0 w 478"/>
                <a:gd name="T3" fmla="*/ 72 h 72"/>
                <a:gd name="T4" fmla="*/ 56 w 478"/>
                <a:gd name="T5" fmla="*/ 0 h 72"/>
                <a:gd name="T6" fmla="*/ 422 w 478"/>
                <a:gd name="T7" fmla="*/ 0 h 72"/>
                <a:gd name="T8" fmla="*/ 478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78" y="72"/>
                  </a:moveTo>
                  <a:lnTo>
                    <a:pt x="0" y="72"/>
                  </a:lnTo>
                  <a:lnTo>
                    <a:pt x="56" y="0"/>
                  </a:lnTo>
                  <a:lnTo>
                    <a:pt x="422" y="0"/>
                  </a:lnTo>
                  <a:lnTo>
                    <a:pt x="478" y="7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165725" y="2955925"/>
              <a:ext cx="758825" cy="114300"/>
            </a:xfrm>
            <a:custGeom>
              <a:avLst/>
              <a:gdLst>
                <a:gd name="T0" fmla="*/ 422 w 478"/>
                <a:gd name="T1" fmla="*/ 72 h 72"/>
                <a:gd name="T2" fmla="*/ 56 w 478"/>
                <a:gd name="T3" fmla="*/ 72 h 72"/>
                <a:gd name="T4" fmla="*/ 0 w 478"/>
                <a:gd name="T5" fmla="*/ 0 h 72"/>
                <a:gd name="T6" fmla="*/ 478 w 478"/>
                <a:gd name="T7" fmla="*/ 0 h 72"/>
                <a:gd name="T8" fmla="*/ 422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22" y="72"/>
                  </a:moveTo>
                  <a:lnTo>
                    <a:pt x="56" y="72"/>
                  </a:lnTo>
                  <a:lnTo>
                    <a:pt x="0" y="0"/>
                  </a:lnTo>
                  <a:lnTo>
                    <a:pt x="478" y="0"/>
                  </a:lnTo>
                  <a:lnTo>
                    <a:pt x="422" y="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165725" y="2955925"/>
              <a:ext cx="758825" cy="114300"/>
            </a:xfrm>
            <a:custGeom>
              <a:avLst/>
              <a:gdLst>
                <a:gd name="T0" fmla="*/ 422 w 478"/>
                <a:gd name="T1" fmla="*/ 72 h 72"/>
                <a:gd name="T2" fmla="*/ 56 w 478"/>
                <a:gd name="T3" fmla="*/ 72 h 72"/>
                <a:gd name="T4" fmla="*/ 0 w 478"/>
                <a:gd name="T5" fmla="*/ 0 h 72"/>
                <a:gd name="T6" fmla="*/ 478 w 478"/>
                <a:gd name="T7" fmla="*/ 0 h 72"/>
                <a:gd name="T8" fmla="*/ 422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22" y="72"/>
                  </a:moveTo>
                  <a:lnTo>
                    <a:pt x="56" y="72"/>
                  </a:lnTo>
                  <a:lnTo>
                    <a:pt x="0" y="0"/>
                  </a:lnTo>
                  <a:lnTo>
                    <a:pt x="478" y="0"/>
                  </a:lnTo>
                  <a:lnTo>
                    <a:pt x="422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165725" y="2955925"/>
              <a:ext cx="758825" cy="114300"/>
            </a:xfrm>
            <a:custGeom>
              <a:avLst/>
              <a:gdLst>
                <a:gd name="T0" fmla="*/ 422 w 478"/>
                <a:gd name="T1" fmla="*/ 72 h 72"/>
                <a:gd name="T2" fmla="*/ 56 w 478"/>
                <a:gd name="T3" fmla="*/ 72 h 72"/>
                <a:gd name="T4" fmla="*/ 0 w 478"/>
                <a:gd name="T5" fmla="*/ 0 h 72"/>
                <a:gd name="T6" fmla="*/ 478 w 478"/>
                <a:gd name="T7" fmla="*/ 0 h 72"/>
                <a:gd name="T8" fmla="*/ 422 w 47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72">
                  <a:moveTo>
                    <a:pt x="422" y="72"/>
                  </a:moveTo>
                  <a:lnTo>
                    <a:pt x="56" y="72"/>
                  </a:lnTo>
                  <a:lnTo>
                    <a:pt x="0" y="0"/>
                  </a:lnTo>
                  <a:lnTo>
                    <a:pt x="478" y="0"/>
                  </a:lnTo>
                  <a:lnTo>
                    <a:pt x="422" y="72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165725" y="2784475"/>
              <a:ext cx="1028700" cy="171450"/>
            </a:xfrm>
            <a:custGeom>
              <a:avLst/>
              <a:gdLst>
                <a:gd name="T0" fmla="*/ 478 w 648"/>
                <a:gd name="T1" fmla="*/ 108 h 108"/>
                <a:gd name="T2" fmla="*/ 0 w 648"/>
                <a:gd name="T3" fmla="*/ 108 h 108"/>
                <a:gd name="T4" fmla="*/ 192 w 648"/>
                <a:gd name="T5" fmla="*/ 0 h 108"/>
                <a:gd name="T6" fmla="*/ 648 w 648"/>
                <a:gd name="T7" fmla="*/ 0 h 108"/>
                <a:gd name="T8" fmla="*/ 478 w 6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8" h="108">
                  <a:moveTo>
                    <a:pt x="478" y="108"/>
                  </a:moveTo>
                  <a:lnTo>
                    <a:pt x="0" y="108"/>
                  </a:lnTo>
                  <a:lnTo>
                    <a:pt x="192" y="0"/>
                  </a:lnTo>
                  <a:lnTo>
                    <a:pt x="648" y="0"/>
                  </a:lnTo>
                  <a:lnTo>
                    <a:pt x="478" y="1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5165725" y="2784475"/>
              <a:ext cx="1028700" cy="171450"/>
            </a:xfrm>
            <a:custGeom>
              <a:avLst/>
              <a:gdLst>
                <a:gd name="T0" fmla="*/ 478 w 648"/>
                <a:gd name="T1" fmla="*/ 108 h 108"/>
                <a:gd name="T2" fmla="*/ 0 w 648"/>
                <a:gd name="T3" fmla="*/ 108 h 108"/>
                <a:gd name="T4" fmla="*/ 192 w 648"/>
                <a:gd name="T5" fmla="*/ 0 h 108"/>
                <a:gd name="T6" fmla="*/ 648 w 648"/>
                <a:gd name="T7" fmla="*/ 0 h 108"/>
                <a:gd name="T8" fmla="*/ 478 w 6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8" h="108">
                  <a:moveTo>
                    <a:pt x="478" y="108"/>
                  </a:moveTo>
                  <a:lnTo>
                    <a:pt x="0" y="108"/>
                  </a:lnTo>
                  <a:lnTo>
                    <a:pt x="192" y="0"/>
                  </a:lnTo>
                  <a:lnTo>
                    <a:pt x="648" y="0"/>
                  </a:lnTo>
                  <a:lnTo>
                    <a:pt x="478" y="1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165725" y="2784475"/>
              <a:ext cx="1028700" cy="171450"/>
            </a:xfrm>
            <a:custGeom>
              <a:avLst/>
              <a:gdLst>
                <a:gd name="T0" fmla="*/ 478 w 648"/>
                <a:gd name="T1" fmla="*/ 108 h 108"/>
                <a:gd name="T2" fmla="*/ 0 w 648"/>
                <a:gd name="T3" fmla="*/ 108 h 108"/>
                <a:gd name="T4" fmla="*/ 192 w 648"/>
                <a:gd name="T5" fmla="*/ 0 h 108"/>
                <a:gd name="T6" fmla="*/ 648 w 648"/>
                <a:gd name="T7" fmla="*/ 0 h 108"/>
                <a:gd name="T8" fmla="*/ 478 w 6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8" h="108">
                  <a:moveTo>
                    <a:pt x="478" y="108"/>
                  </a:moveTo>
                  <a:lnTo>
                    <a:pt x="0" y="108"/>
                  </a:lnTo>
                  <a:lnTo>
                    <a:pt x="192" y="0"/>
                  </a:lnTo>
                  <a:lnTo>
                    <a:pt x="648" y="0"/>
                  </a:lnTo>
                  <a:lnTo>
                    <a:pt x="478" y="108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5924550" y="2784475"/>
              <a:ext cx="269875" cy="1181100"/>
            </a:xfrm>
            <a:custGeom>
              <a:avLst/>
              <a:gdLst>
                <a:gd name="T0" fmla="*/ 170 w 170"/>
                <a:gd name="T1" fmla="*/ 576 h 744"/>
                <a:gd name="T2" fmla="*/ 0 w 170"/>
                <a:gd name="T3" fmla="*/ 744 h 744"/>
                <a:gd name="T4" fmla="*/ 0 w 170"/>
                <a:gd name="T5" fmla="*/ 108 h 744"/>
                <a:gd name="T6" fmla="*/ 170 w 170"/>
                <a:gd name="T7" fmla="*/ 0 h 744"/>
                <a:gd name="T8" fmla="*/ 170 w 170"/>
                <a:gd name="T9" fmla="*/ 576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44">
                  <a:moveTo>
                    <a:pt x="170" y="576"/>
                  </a:moveTo>
                  <a:lnTo>
                    <a:pt x="0" y="744"/>
                  </a:lnTo>
                  <a:lnTo>
                    <a:pt x="0" y="108"/>
                  </a:lnTo>
                  <a:lnTo>
                    <a:pt x="170" y="0"/>
                  </a:lnTo>
                  <a:lnTo>
                    <a:pt x="170" y="576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5924550" y="2784475"/>
              <a:ext cx="269875" cy="1181100"/>
            </a:xfrm>
            <a:custGeom>
              <a:avLst/>
              <a:gdLst>
                <a:gd name="T0" fmla="*/ 170 w 170"/>
                <a:gd name="T1" fmla="*/ 576 h 744"/>
                <a:gd name="T2" fmla="*/ 0 w 170"/>
                <a:gd name="T3" fmla="*/ 744 h 744"/>
                <a:gd name="T4" fmla="*/ 0 w 170"/>
                <a:gd name="T5" fmla="*/ 108 h 744"/>
                <a:gd name="T6" fmla="*/ 170 w 170"/>
                <a:gd name="T7" fmla="*/ 0 h 744"/>
                <a:gd name="T8" fmla="*/ 170 w 170"/>
                <a:gd name="T9" fmla="*/ 576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44">
                  <a:moveTo>
                    <a:pt x="170" y="576"/>
                  </a:moveTo>
                  <a:lnTo>
                    <a:pt x="0" y="744"/>
                  </a:lnTo>
                  <a:lnTo>
                    <a:pt x="0" y="108"/>
                  </a:lnTo>
                  <a:lnTo>
                    <a:pt x="170" y="0"/>
                  </a:lnTo>
                  <a:lnTo>
                    <a:pt x="170" y="5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5924550" y="2784475"/>
              <a:ext cx="269875" cy="1181100"/>
            </a:xfrm>
            <a:custGeom>
              <a:avLst/>
              <a:gdLst>
                <a:gd name="T0" fmla="*/ 170 w 170"/>
                <a:gd name="T1" fmla="*/ 576 h 744"/>
                <a:gd name="T2" fmla="*/ 0 w 170"/>
                <a:gd name="T3" fmla="*/ 744 h 744"/>
                <a:gd name="T4" fmla="*/ 0 w 170"/>
                <a:gd name="T5" fmla="*/ 108 h 744"/>
                <a:gd name="T6" fmla="*/ 170 w 170"/>
                <a:gd name="T7" fmla="*/ 0 h 744"/>
                <a:gd name="T8" fmla="*/ 170 w 170"/>
                <a:gd name="T9" fmla="*/ 576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44">
                  <a:moveTo>
                    <a:pt x="170" y="576"/>
                  </a:moveTo>
                  <a:lnTo>
                    <a:pt x="0" y="744"/>
                  </a:lnTo>
                  <a:lnTo>
                    <a:pt x="0" y="108"/>
                  </a:lnTo>
                  <a:lnTo>
                    <a:pt x="170" y="0"/>
                  </a:lnTo>
                  <a:lnTo>
                    <a:pt x="170" y="576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2409825" y="3470275"/>
              <a:ext cx="1130300" cy="333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auto">
            <a:xfrm>
              <a:off x="2409825" y="3470275"/>
              <a:ext cx="1130300" cy="333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4" name="Line 26"/>
            <p:cNvSpPr>
              <a:spLocks noChangeShapeType="1"/>
            </p:cNvSpPr>
            <p:nvPr/>
          </p:nvSpPr>
          <p:spPr bwMode="auto">
            <a:xfrm>
              <a:off x="2527300" y="3800475"/>
              <a:ext cx="0" cy="5524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5" name="Rectangle 27"/>
            <p:cNvSpPr>
              <a:spLocks noChangeArrowheads="1"/>
            </p:cNvSpPr>
            <p:nvPr/>
          </p:nvSpPr>
          <p:spPr bwMode="auto">
            <a:xfrm>
              <a:off x="5254625" y="3070225"/>
              <a:ext cx="581025" cy="781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8" name="Rectangle 28"/>
            <p:cNvSpPr>
              <a:spLocks noChangeArrowheads="1"/>
            </p:cNvSpPr>
            <p:nvPr/>
          </p:nvSpPr>
          <p:spPr bwMode="auto">
            <a:xfrm>
              <a:off x="5254625" y="3070225"/>
              <a:ext cx="581025" cy="781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69" name="Freeform 29"/>
            <p:cNvSpPr>
              <a:spLocks/>
            </p:cNvSpPr>
            <p:nvPr/>
          </p:nvSpPr>
          <p:spPr bwMode="auto">
            <a:xfrm>
              <a:off x="5835650" y="2955925"/>
              <a:ext cx="88900" cy="1009650"/>
            </a:xfrm>
            <a:custGeom>
              <a:avLst/>
              <a:gdLst>
                <a:gd name="T0" fmla="*/ 0 w 56"/>
                <a:gd name="T1" fmla="*/ 564 h 636"/>
                <a:gd name="T2" fmla="*/ 56 w 56"/>
                <a:gd name="T3" fmla="*/ 636 h 636"/>
                <a:gd name="T4" fmla="*/ 56 w 56"/>
                <a:gd name="T5" fmla="*/ 0 h 636"/>
                <a:gd name="T6" fmla="*/ 0 w 56"/>
                <a:gd name="T7" fmla="*/ 72 h 636"/>
                <a:gd name="T8" fmla="*/ 0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0" y="564"/>
                  </a:moveTo>
                  <a:lnTo>
                    <a:pt x="56" y="636"/>
                  </a:lnTo>
                  <a:lnTo>
                    <a:pt x="56" y="0"/>
                  </a:lnTo>
                  <a:lnTo>
                    <a:pt x="0" y="72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F0D6CE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0" name="Freeform 30"/>
            <p:cNvSpPr>
              <a:spLocks/>
            </p:cNvSpPr>
            <p:nvPr/>
          </p:nvSpPr>
          <p:spPr bwMode="auto">
            <a:xfrm>
              <a:off x="5835650" y="2955925"/>
              <a:ext cx="88900" cy="1009650"/>
            </a:xfrm>
            <a:custGeom>
              <a:avLst/>
              <a:gdLst>
                <a:gd name="T0" fmla="*/ 0 w 56"/>
                <a:gd name="T1" fmla="*/ 564 h 636"/>
                <a:gd name="T2" fmla="*/ 56 w 56"/>
                <a:gd name="T3" fmla="*/ 636 h 636"/>
                <a:gd name="T4" fmla="*/ 56 w 56"/>
                <a:gd name="T5" fmla="*/ 0 h 636"/>
                <a:gd name="T6" fmla="*/ 0 w 56"/>
                <a:gd name="T7" fmla="*/ 72 h 636"/>
                <a:gd name="T8" fmla="*/ 0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0" y="564"/>
                  </a:moveTo>
                  <a:lnTo>
                    <a:pt x="56" y="636"/>
                  </a:lnTo>
                  <a:lnTo>
                    <a:pt x="56" y="0"/>
                  </a:lnTo>
                  <a:lnTo>
                    <a:pt x="0" y="72"/>
                  </a:lnTo>
                  <a:lnTo>
                    <a:pt x="0" y="5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1" name="Freeform 31"/>
            <p:cNvSpPr>
              <a:spLocks/>
            </p:cNvSpPr>
            <p:nvPr/>
          </p:nvSpPr>
          <p:spPr bwMode="auto">
            <a:xfrm>
              <a:off x="5835650" y="2955925"/>
              <a:ext cx="88900" cy="1009650"/>
            </a:xfrm>
            <a:custGeom>
              <a:avLst/>
              <a:gdLst>
                <a:gd name="T0" fmla="*/ 0 w 56"/>
                <a:gd name="T1" fmla="*/ 564 h 636"/>
                <a:gd name="T2" fmla="*/ 56 w 56"/>
                <a:gd name="T3" fmla="*/ 636 h 636"/>
                <a:gd name="T4" fmla="*/ 56 w 56"/>
                <a:gd name="T5" fmla="*/ 0 h 636"/>
                <a:gd name="T6" fmla="*/ 0 w 56"/>
                <a:gd name="T7" fmla="*/ 72 h 636"/>
                <a:gd name="T8" fmla="*/ 0 w 56"/>
                <a:gd name="T9" fmla="*/ 564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36">
                  <a:moveTo>
                    <a:pt x="0" y="564"/>
                  </a:moveTo>
                  <a:lnTo>
                    <a:pt x="56" y="636"/>
                  </a:lnTo>
                  <a:lnTo>
                    <a:pt x="56" y="0"/>
                  </a:lnTo>
                  <a:lnTo>
                    <a:pt x="0" y="72"/>
                  </a:lnTo>
                  <a:lnTo>
                    <a:pt x="0" y="564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2" name="Line 32"/>
            <p:cNvSpPr>
              <a:spLocks noChangeShapeType="1"/>
            </p:cNvSpPr>
            <p:nvPr/>
          </p:nvSpPr>
          <p:spPr bwMode="auto">
            <a:xfrm flipV="1">
              <a:off x="4432300" y="3387725"/>
              <a:ext cx="977900" cy="46990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3" name="Freeform 33"/>
            <p:cNvSpPr>
              <a:spLocks/>
            </p:cNvSpPr>
            <p:nvPr/>
          </p:nvSpPr>
          <p:spPr bwMode="auto">
            <a:xfrm>
              <a:off x="5362575" y="3355975"/>
              <a:ext cx="120650" cy="88900"/>
            </a:xfrm>
            <a:custGeom>
              <a:avLst/>
              <a:gdLst>
                <a:gd name="T0" fmla="*/ 76 w 76"/>
                <a:gd name="T1" fmla="*/ 0 h 56"/>
                <a:gd name="T2" fmla="*/ 24 w 76"/>
                <a:gd name="T3" fmla="*/ 56 h 56"/>
                <a:gd name="T4" fmla="*/ 28 w 76"/>
                <a:gd name="T5" fmla="*/ 22 h 56"/>
                <a:gd name="T6" fmla="*/ 0 w 76"/>
                <a:gd name="T7" fmla="*/ 4 h 56"/>
                <a:gd name="T8" fmla="*/ 76 w 76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6">
                  <a:moveTo>
                    <a:pt x="76" y="0"/>
                  </a:moveTo>
                  <a:lnTo>
                    <a:pt x="24" y="56"/>
                  </a:lnTo>
                  <a:lnTo>
                    <a:pt x="28" y="22"/>
                  </a:lnTo>
                  <a:lnTo>
                    <a:pt x="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4" name="Freeform 34"/>
            <p:cNvSpPr>
              <a:spLocks/>
            </p:cNvSpPr>
            <p:nvPr/>
          </p:nvSpPr>
          <p:spPr bwMode="auto">
            <a:xfrm>
              <a:off x="5362575" y="3355975"/>
              <a:ext cx="120650" cy="88900"/>
            </a:xfrm>
            <a:custGeom>
              <a:avLst/>
              <a:gdLst>
                <a:gd name="T0" fmla="*/ 76 w 76"/>
                <a:gd name="T1" fmla="*/ 0 h 56"/>
                <a:gd name="T2" fmla="*/ 24 w 76"/>
                <a:gd name="T3" fmla="*/ 56 h 56"/>
                <a:gd name="T4" fmla="*/ 28 w 76"/>
                <a:gd name="T5" fmla="*/ 22 h 56"/>
                <a:gd name="T6" fmla="*/ 0 w 76"/>
                <a:gd name="T7" fmla="*/ 4 h 56"/>
                <a:gd name="T8" fmla="*/ 76 w 76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6">
                  <a:moveTo>
                    <a:pt x="76" y="0"/>
                  </a:moveTo>
                  <a:lnTo>
                    <a:pt x="24" y="56"/>
                  </a:lnTo>
                  <a:lnTo>
                    <a:pt x="28" y="22"/>
                  </a:lnTo>
                  <a:lnTo>
                    <a:pt x="0" y="4"/>
                  </a:lnTo>
                  <a:lnTo>
                    <a:pt x="76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5" name="Rectangle 35"/>
            <p:cNvSpPr>
              <a:spLocks noChangeArrowheads="1"/>
            </p:cNvSpPr>
            <p:nvPr/>
          </p:nvSpPr>
          <p:spPr bwMode="auto">
            <a:xfrm>
              <a:off x="4222750" y="3063875"/>
              <a:ext cx="987425" cy="196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6" name="Rectangle 36"/>
            <p:cNvSpPr>
              <a:spLocks noChangeArrowheads="1"/>
            </p:cNvSpPr>
            <p:nvPr/>
          </p:nvSpPr>
          <p:spPr bwMode="auto">
            <a:xfrm>
              <a:off x="4222750" y="3063875"/>
              <a:ext cx="987425" cy="196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7" name="Freeform 37"/>
            <p:cNvSpPr>
              <a:spLocks/>
            </p:cNvSpPr>
            <p:nvPr/>
          </p:nvSpPr>
          <p:spPr bwMode="auto">
            <a:xfrm>
              <a:off x="3810000" y="3387725"/>
              <a:ext cx="568325" cy="517525"/>
            </a:xfrm>
            <a:custGeom>
              <a:avLst/>
              <a:gdLst>
                <a:gd name="T0" fmla="*/ 358 w 358"/>
                <a:gd name="T1" fmla="*/ 164 h 326"/>
                <a:gd name="T2" fmla="*/ 356 w 358"/>
                <a:gd name="T3" fmla="*/ 196 h 326"/>
                <a:gd name="T4" fmla="*/ 344 w 358"/>
                <a:gd name="T5" fmla="*/ 226 h 326"/>
                <a:gd name="T6" fmla="*/ 328 w 358"/>
                <a:gd name="T7" fmla="*/ 254 h 326"/>
                <a:gd name="T8" fmla="*/ 306 w 358"/>
                <a:gd name="T9" fmla="*/ 278 h 326"/>
                <a:gd name="T10" fmla="*/ 280 w 358"/>
                <a:gd name="T11" fmla="*/ 298 h 326"/>
                <a:gd name="T12" fmla="*/ 248 w 358"/>
                <a:gd name="T13" fmla="*/ 314 h 326"/>
                <a:gd name="T14" fmla="*/ 216 w 358"/>
                <a:gd name="T15" fmla="*/ 324 h 326"/>
                <a:gd name="T16" fmla="*/ 180 w 358"/>
                <a:gd name="T17" fmla="*/ 326 h 326"/>
                <a:gd name="T18" fmla="*/ 160 w 358"/>
                <a:gd name="T19" fmla="*/ 326 h 326"/>
                <a:gd name="T20" fmla="*/ 126 w 358"/>
                <a:gd name="T21" fmla="*/ 320 h 326"/>
                <a:gd name="T22" fmla="*/ 94 w 358"/>
                <a:gd name="T23" fmla="*/ 306 h 326"/>
                <a:gd name="T24" fmla="*/ 64 w 358"/>
                <a:gd name="T25" fmla="*/ 290 h 326"/>
                <a:gd name="T26" fmla="*/ 40 w 358"/>
                <a:gd name="T27" fmla="*/ 268 h 326"/>
                <a:gd name="T28" fmla="*/ 22 w 358"/>
                <a:gd name="T29" fmla="*/ 242 h 326"/>
                <a:gd name="T30" fmla="*/ 8 w 358"/>
                <a:gd name="T31" fmla="*/ 212 h 326"/>
                <a:gd name="T32" fmla="*/ 0 w 358"/>
                <a:gd name="T33" fmla="*/ 180 h 326"/>
                <a:gd name="T34" fmla="*/ 0 w 358"/>
                <a:gd name="T35" fmla="*/ 164 h 326"/>
                <a:gd name="T36" fmla="*/ 4 w 358"/>
                <a:gd name="T37" fmla="*/ 130 h 326"/>
                <a:gd name="T38" fmla="*/ 14 w 358"/>
                <a:gd name="T39" fmla="*/ 100 h 326"/>
                <a:gd name="T40" fmla="*/ 30 w 358"/>
                <a:gd name="T41" fmla="*/ 72 h 326"/>
                <a:gd name="T42" fmla="*/ 52 w 358"/>
                <a:gd name="T43" fmla="*/ 48 h 326"/>
                <a:gd name="T44" fmla="*/ 78 w 358"/>
                <a:gd name="T45" fmla="*/ 28 h 326"/>
                <a:gd name="T46" fmla="*/ 110 w 358"/>
                <a:gd name="T47" fmla="*/ 14 h 326"/>
                <a:gd name="T48" fmla="*/ 142 w 358"/>
                <a:gd name="T49" fmla="*/ 4 h 326"/>
                <a:gd name="T50" fmla="*/ 180 w 358"/>
                <a:gd name="T51" fmla="*/ 0 h 326"/>
                <a:gd name="T52" fmla="*/ 198 w 358"/>
                <a:gd name="T53" fmla="*/ 2 h 326"/>
                <a:gd name="T54" fmla="*/ 232 w 358"/>
                <a:gd name="T55" fmla="*/ 8 h 326"/>
                <a:gd name="T56" fmla="*/ 264 w 358"/>
                <a:gd name="T57" fmla="*/ 20 h 326"/>
                <a:gd name="T58" fmla="*/ 294 w 358"/>
                <a:gd name="T59" fmla="*/ 38 h 326"/>
                <a:gd name="T60" fmla="*/ 318 w 358"/>
                <a:gd name="T61" fmla="*/ 60 h 326"/>
                <a:gd name="T62" fmla="*/ 338 w 358"/>
                <a:gd name="T63" fmla="*/ 86 h 326"/>
                <a:gd name="T64" fmla="*/ 350 w 358"/>
                <a:gd name="T65" fmla="*/ 114 h 326"/>
                <a:gd name="T66" fmla="*/ 358 w 358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8" h="326">
                  <a:moveTo>
                    <a:pt x="358" y="164"/>
                  </a:moveTo>
                  <a:lnTo>
                    <a:pt x="358" y="164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0" y="212"/>
                  </a:lnTo>
                  <a:lnTo>
                    <a:pt x="344" y="226"/>
                  </a:lnTo>
                  <a:lnTo>
                    <a:pt x="338" y="242"/>
                  </a:lnTo>
                  <a:lnTo>
                    <a:pt x="328" y="254"/>
                  </a:lnTo>
                  <a:lnTo>
                    <a:pt x="318" y="268"/>
                  </a:lnTo>
                  <a:lnTo>
                    <a:pt x="306" y="278"/>
                  </a:lnTo>
                  <a:lnTo>
                    <a:pt x="294" y="290"/>
                  </a:lnTo>
                  <a:lnTo>
                    <a:pt x="280" y="298"/>
                  </a:lnTo>
                  <a:lnTo>
                    <a:pt x="264" y="306"/>
                  </a:lnTo>
                  <a:lnTo>
                    <a:pt x="248" y="314"/>
                  </a:lnTo>
                  <a:lnTo>
                    <a:pt x="232" y="320"/>
                  </a:lnTo>
                  <a:lnTo>
                    <a:pt x="216" y="324"/>
                  </a:lnTo>
                  <a:lnTo>
                    <a:pt x="198" y="326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0" y="326"/>
                  </a:lnTo>
                  <a:lnTo>
                    <a:pt x="142" y="324"/>
                  </a:lnTo>
                  <a:lnTo>
                    <a:pt x="126" y="320"/>
                  </a:lnTo>
                  <a:lnTo>
                    <a:pt x="110" y="314"/>
                  </a:lnTo>
                  <a:lnTo>
                    <a:pt x="94" y="306"/>
                  </a:lnTo>
                  <a:lnTo>
                    <a:pt x="78" y="298"/>
                  </a:lnTo>
                  <a:lnTo>
                    <a:pt x="64" y="290"/>
                  </a:lnTo>
                  <a:lnTo>
                    <a:pt x="52" y="278"/>
                  </a:lnTo>
                  <a:lnTo>
                    <a:pt x="40" y="268"/>
                  </a:lnTo>
                  <a:lnTo>
                    <a:pt x="30" y="254"/>
                  </a:lnTo>
                  <a:lnTo>
                    <a:pt x="22" y="242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6"/>
                  </a:lnTo>
                  <a:lnTo>
                    <a:pt x="30" y="72"/>
                  </a:lnTo>
                  <a:lnTo>
                    <a:pt x="40" y="60"/>
                  </a:lnTo>
                  <a:lnTo>
                    <a:pt x="52" y="48"/>
                  </a:lnTo>
                  <a:lnTo>
                    <a:pt x="64" y="38"/>
                  </a:lnTo>
                  <a:lnTo>
                    <a:pt x="78" y="28"/>
                  </a:lnTo>
                  <a:lnTo>
                    <a:pt x="94" y="20"/>
                  </a:lnTo>
                  <a:lnTo>
                    <a:pt x="110" y="14"/>
                  </a:lnTo>
                  <a:lnTo>
                    <a:pt x="126" y="8"/>
                  </a:lnTo>
                  <a:lnTo>
                    <a:pt x="142" y="4"/>
                  </a:lnTo>
                  <a:lnTo>
                    <a:pt x="160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2"/>
                  </a:lnTo>
                  <a:lnTo>
                    <a:pt x="216" y="4"/>
                  </a:lnTo>
                  <a:lnTo>
                    <a:pt x="232" y="8"/>
                  </a:lnTo>
                  <a:lnTo>
                    <a:pt x="248" y="14"/>
                  </a:lnTo>
                  <a:lnTo>
                    <a:pt x="264" y="20"/>
                  </a:lnTo>
                  <a:lnTo>
                    <a:pt x="280" y="28"/>
                  </a:lnTo>
                  <a:lnTo>
                    <a:pt x="294" y="38"/>
                  </a:lnTo>
                  <a:lnTo>
                    <a:pt x="306" y="48"/>
                  </a:lnTo>
                  <a:lnTo>
                    <a:pt x="318" y="60"/>
                  </a:lnTo>
                  <a:lnTo>
                    <a:pt x="328" y="72"/>
                  </a:lnTo>
                  <a:lnTo>
                    <a:pt x="338" y="86"/>
                  </a:lnTo>
                  <a:lnTo>
                    <a:pt x="344" y="100"/>
                  </a:lnTo>
                  <a:lnTo>
                    <a:pt x="350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58" y="16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8" name="Freeform 38"/>
            <p:cNvSpPr>
              <a:spLocks/>
            </p:cNvSpPr>
            <p:nvPr/>
          </p:nvSpPr>
          <p:spPr bwMode="auto">
            <a:xfrm>
              <a:off x="3810000" y="3387725"/>
              <a:ext cx="568325" cy="517525"/>
            </a:xfrm>
            <a:custGeom>
              <a:avLst/>
              <a:gdLst>
                <a:gd name="T0" fmla="*/ 358 w 358"/>
                <a:gd name="T1" fmla="*/ 164 h 326"/>
                <a:gd name="T2" fmla="*/ 356 w 358"/>
                <a:gd name="T3" fmla="*/ 196 h 326"/>
                <a:gd name="T4" fmla="*/ 344 w 358"/>
                <a:gd name="T5" fmla="*/ 226 h 326"/>
                <a:gd name="T6" fmla="*/ 328 w 358"/>
                <a:gd name="T7" fmla="*/ 254 h 326"/>
                <a:gd name="T8" fmla="*/ 306 w 358"/>
                <a:gd name="T9" fmla="*/ 278 h 326"/>
                <a:gd name="T10" fmla="*/ 280 w 358"/>
                <a:gd name="T11" fmla="*/ 298 h 326"/>
                <a:gd name="T12" fmla="*/ 248 w 358"/>
                <a:gd name="T13" fmla="*/ 314 h 326"/>
                <a:gd name="T14" fmla="*/ 216 w 358"/>
                <a:gd name="T15" fmla="*/ 324 h 326"/>
                <a:gd name="T16" fmla="*/ 180 w 358"/>
                <a:gd name="T17" fmla="*/ 326 h 326"/>
                <a:gd name="T18" fmla="*/ 160 w 358"/>
                <a:gd name="T19" fmla="*/ 326 h 326"/>
                <a:gd name="T20" fmla="*/ 126 w 358"/>
                <a:gd name="T21" fmla="*/ 320 h 326"/>
                <a:gd name="T22" fmla="*/ 94 w 358"/>
                <a:gd name="T23" fmla="*/ 306 h 326"/>
                <a:gd name="T24" fmla="*/ 64 w 358"/>
                <a:gd name="T25" fmla="*/ 290 h 326"/>
                <a:gd name="T26" fmla="*/ 40 w 358"/>
                <a:gd name="T27" fmla="*/ 268 h 326"/>
                <a:gd name="T28" fmla="*/ 22 w 358"/>
                <a:gd name="T29" fmla="*/ 242 h 326"/>
                <a:gd name="T30" fmla="*/ 8 w 358"/>
                <a:gd name="T31" fmla="*/ 212 h 326"/>
                <a:gd name="T32" fmla="*/ 0 w 358"/>
                <a:gd name="T33" fmla="*/ 180 h 326"/>
                <a:gd name="T34" fmla="*/ 0 w 358"/>
                <a:gd name="T35" fmla="*/ 164 h 326"/>
                <a:gd name="T36" fmla="*/ 4 w 358"/>
                <a:gd name="T37" fmla="*/ 130 h 326"/>
                <a:gd name="T38" fmla="*/ 14 w 358"/>
                <a:gd name="T39" fmla="*/ 100 h 326"/>
                <a:gd name="T40" fmla="*/ 30 w 358"/>
                <a:gd name="T41" fmla="*/ 72 h 326"/>
                <a:gd name="T42" fmla="*/ 52 w 358"/>
                <a:gd name="T43" fmla="*/ 48 h 326"/>
                <a:gd name="T44" fmla="*/ 78 w 358"/>
                <a:gd name="T45" fmla="*/ 28 h 326"/>
                <a:gd name="T46" fmla="*/ 110 w 358"/>
                <a:gd name="T47" fmla="*/ 14 h 326"/>
                <a:gd name="T48" fmla="*/ 142 w 358"/>
                <a:gd name="T49" fmla="*/ 4 h 326"/>
                <a:gd name="T50" fmla="*/ 180 w 358"/>
                <a:gd name="T51" fmla="*/ 0 h 326"/>
                <a:gd name="T52" fmla="*/ 198 w 358"/>
                <a:gd name="T53" fmla="*/ 2 h 326"/>
                <a:gd name="T54" fmla="*/ 232 w 358"/>
                <a:gd name="T55" fmla="*/ 8 h 326"/>
                <a:gd name="T56" fmla="*/ 264 w 358"/>
                <a:gd name="T57" fmla="*/ 20 h 326"/>
                <a:gd name="T58" fmla="*/ 294 w 358"/>
                <a:gd name="T59" fmla="*/ 38 h 326"/>
                <a:gd name="T60" fmla="*/ 318 w 358"/>
                <a:gd name="T61" fmla="*/ 60 h 326"/>
                <a:gd name="T62" fmla="*/ 338 w 358"/>
                <a:gd name="T63" fmla="*/ 86 h 326"/>
                <a:gd name="T64" fmla="*/ 350 w 358"/>
                <a:gd name="T65" fmla="*/ 114 h 326"/>
                <a:gd name="T66" fmla="*/ 358 w 358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8" h="326">
                  <a:moveTo>
                    <a:pt x="358" y="164"/>
                  </a:moveTo>
                  <a:lnTo>
                    <a:pt x="358" y="164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0" y="212"/>
                  </a:lnTo>
                  <a:lnTo>
                    <a:pt x="344" y="226"/>
                  </a:lnTo>
                  <a:lnTo>
                    <a:pt x="338" y="242"/>
                  </a:lnTo>
                  <a:lnTo>
                    <a:pt x="328" y="254"/>
                  </a:lnTo>
                  <a:lnTo>
                    <a:pt x="318" y="268"/>
                  </a:lnTo>
                  <a:lnTo>
                    <a:pt x="306" y="278"/>
                  </a:lnTo>
                  <a:lnTo>
                    <a:pt x="294" y="290"/>
                  </a:lnTo>
                  <a:lnTo>
                    <a:pt x="280" y="298"/>
                  </a:lnTo>
                  <a:lnTo>
                    <a:pt x="264" y="306"/>
                  </a:lnTo>
                  <a:lnTo>
                    <a:pt x="248" y="314"/>
                  </a:lnTo>
                  <a:lnTo>
                    <a:pt x="232" y="320"/>
                  </a:lnTo>
                  <a:lnTo>
                    <a:pt x="216" y="324"/>
                  </a:lnTo>
                  <a:lnTo>
                    <a:pt x="198" y="326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0" y="326"/>
                  </a:lnTo>
                  <a:lnTo>
                    <a:pt x="142" y="324"/>
                  </a:lnTo>
                  <a:lnTo>
                    <a:pt x="126" y="320"/>
                  </a:lnTo>
                  <a:lnTo>
                    <a:pt x="110" y="314"/>
                  </a:lnTo>
                  <a:lnTo>
                    <a:pt x="94" y="306"/>
                  </a:lnTo>
                  <a:lnTo>
                    <a:pt x="78" y="298"/>
                  </a:lnTo>
                  <a:lnTo>
                    <a:pt x="64" y="290"/>
                  </a:lnTo>
                  <a:lnTo>
                    <a:pt x="52" y="278"/>
                  </a:lnTo>
                  <a:lnTo>
                    <a:pt x="40" y="268"/>
                  </a:lnTo>
                  <a:lnTo>
                    <a:pt x="30" y="254"/>
                  </a:lnTo>
                  <a:lnTo>
                    <a:pt x="22" y="242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6"/>
                  </a:lnTo>
                  <a:lnTo>
                    <a:pt x="30" y="72"/>
                  </a:lnTo>
                  <a:lnTo>
                    <a:pt x="40" y="60"/>
                  </a:lnTo>
                  <a:lnTo>
                    <a:pt x="52" y="48"/>
                  </a:lnTo>
                  <a:lnTo>
                    <a:pt x="64" y="38"/>
                  </a:lnTo>
                  <a:lnTo>
                    <a:pt x="78" y="28"/>
                  </a:lnTo>
                  <a:lnTo>
                    <a:pt x="94" y="20"/>
                  </a:lnTo>
                  <a:lnTo>
                    <a:pt x="110" y="14"/>
                  </a:lnTo>
                  <a:lnTo>
                    <a:pt x="126" y="8"/>
                  </a:lnTo>
                  <a:lnTo>
                    <a:pt x="142" y="4"/>
                  </a:lnTo>
                  <a:lnTo>
                    <a:pt x="160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2"/>
                  </a:lnTo>
                  <a:lnTo>
                    <a:pt x="216" y="4"/>
                  </a:lnTo>
                  <a:lnTo>
                    <a:pt x="232" y="8"/>
                  </a:lnTo>
                  <a:lnTo>
                    <a:pt x="248" y="14"/>
                  </a:lnTo>
                  <a:lnTo>
                    <a:pt x="264" y="20"/>
                  </a:lnTo>
                  <a:lnTo>
                    <a:pt x="280" y="28"/>
                  </a:lnTo>
                  <a:lnTo>
                    <a:pt x="294" y="38"/>
                  </a:lnTo>
                  <a:lnTo>
                    <a:pt x="306" y="48"/>
                  </a:lnTo>
                  <a:lnTo>
                    <a:pt x="318" y="60"/>
                  </a:lnTo>
                  <a:lnTo>
                    <a:pt x="328" y="72"/>
                  </a:lnTo>
                  <a:lnTo>
                    <a:pt x="338" y="86"/>
                  </a:lnTo>
                  <a:lnTo>
                    <a:pt x="344" y="100"/>
                  </a:lnTo>
                  <a:lnTo>
                    <a:pt x="350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58" y="1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79" name="Freeform 39"/>
            <p:cNvSpPr>
              <a:spLocks/>
            </p:cNvSpPr>
            <p:nvPr/>
          </p:nvSpPr>
          <p:spPr bwMode="auto">
            <a:xfrm>
              <a:off x="3810000" y="3387725"/>
              <a:ext cx="568325" cy="517525"/>
            </a:xfrm>
            <a:custGeom>
              <a:avLst/>
              <a:gdLst>
                <a:gd name="T0" fmla="*/ 358 w 358"/>
                <a:gd name="T1" fmla="*/ 164 h 326"/>
                <a:gd name="T2" fmla="*/ 356 w 358"/>
                <a:gd name="T3" fmla="*/ 196 h 326"/>
                <a:gd name="T4" fmla="*/ 344 w 358"/>
                <a:gd name="T5" fmla="*/ 226 h 326"/>
                <a:gd name="T6" fmla="*/ 328 w 358"/>
                <a:gd name="T7" fmla="*/ 254 h 326"/>
                <a:gd name="T8" fmla="*/ 306 w 358"/>
                <a:gd name="T9" fmla="*/ 278 h 326"/>
                <a:gd name="T10" fmla="*/ 280 w 358"/>
                <a:gd name="T11" fmla="*/ 298 h 326"/>
                <a:gd name="T12" fmla="*/ 248 w 358"/>
                <a:gd name="T13" fmla="*/ 314 h 326"/>
                <a:gd name="T14" fmla="*/ 216 w 358"/>
                <a:gd name="T15" fmla="*/ 324 h 326"/>
                <a:gd name="T16" fmla="*/ 180 w 358"/>
                <a:gd name="T17" fmla="*/ 326 h 326"/>
                <a:gd name="T18" fmla="*/ 160 w 358"/>
                <a:gd name="T19" fmla="*/ 326 h 326"/>
                <a:gd name="T20" fmla="*/ 126 w 358"/>
                <a:gd name="T21" fmla="*/ 320 h 326"/>
                <a:gd name="T22" fmla="*/ 94 w 358"/>
                <a:gd name="T23" fmla="*/ 306 h 326"/>
                <a:gd name="T24" fmla="*/ 64 w 358"/>
                <a:gd name="T25" fmla="*/ 290 h 326"/>
                <a:gd name="T26" fmla="*/ 40 w 358"/>
                <a:gd name="T27" fmla="*/ 268 h 326"/>
                <a:gd name="T28" fmla="*/ 22 w 358"/>
                <a:gd name="T29" fmla="*/ 242 h 326"/>
                <a:gd name="T30" fmla="*/ 8 w 358"/>
                <a:gd name="T31" fmla="*/ 212 h 326"/>
                <a:gd name="T32" fmla="*/ 0 w 358"/>
                <a:gd name="T33" fmla="*/ 180 h 326"/>
                <a:gd name="T34" fmla="*/ 0 w 358"/>
                <a:gd name="T35" fmla="*/ 164 h 326"/>
                <a:gd name="T36" fmla="*/ 4 w 358"/>
                <a:gd name="T37" fmla="*/ 130 h 326"/>
                <a:gd name="T38" fmla="*/ 14 w 358"/>
                <a:gd name="T39" fmla="*/ 100 h 326"/>
                <a:gd name="T40" fmla="*/ 30 w 358"/>
                <a:gd name="T41" fmla="*/ 72 h 326"/>
                <a:gd name="T42" fmla="*/ 52 w 358"/>
                <a:gd name="T43" fmla="*/ 48 h 326"/>
                <a:gd name="T44" fmla="*/ 78 w 358"/>
                <a:gd name="T45" fmla="*/ 28 h 326"/>
                <a:gd name="T46" fmla="*/ 110 w 358"/>
                <a:gd name="T47" fmla="*/ 14 h 326"/>
                <a:gd name="T48" fmla="*/ 142 w 358"/>
                <a:gd name="T49" fmla="*/ 4 h 326"/>
                <a:gd name="T50" fmla="*/ 180 w 358"/>
                <a:gd name="T51" fmla="*/ 0 h 326"/>
                <a:gd name="T52" fmla="*/ 198 w 358"/>
                <a:gd name="T53" fmla="*/ 2 h 326"/>
                <a:gd name="T54" fmla="*/ 232 w 358"/>
                <a:gd name="T55" fmla="*/ 8 h 326"/>
                <a:gd name="T56" fmla="*/ 264 w 358"/>
                <a:gd name="T57" fmla="*/ 20 h 326"/>
                <a:gd name="T58" fmla="*/ 294 w 358"/>
                <a:gd name="T59" fmla="*/ 38 h 326"/>
                <a:gd name="T60" fmla="*/ 318 w 358"/>
                <a:gd name="T61" fmla="*/ 60 h 326"/>
                <a:gd name="T62" fmla="*/ 338 w 358"/>
                <a:gd name="T63" fmla="*/ 86 h 326"/>
                <a:gd name="T64" fmla="*/ 350 w 358"/>
                <a:gd name="T65" fmla="*/ 114 h 326"/>
                <a:gd name="T66" fmla="*/ 358 w 358"/>
                <a:gd name="T67" fmla="*/ 146 h 326"/>
                <a:gd name="T68" fmla="*/ 358 w 358"/>
                <a:gd name="T69" fmla="*/ 16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8" h="326">
                  <a:moveTo>
                    <a:pt x="358" y="164"/>
                  </a:moveTo>
                  <a:lnTo>
                    <a:pt x="358" y="164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0" y="212"/>
                  </a:lnTo>
                  <a:lnTo>
                    <a:pt x="344" y="226"/>
                  </a:lnTo>
                  <a:lnTo>
                    <a:pt x="338" y="242"/>
                  </a:lnTo>
                  <a:lnTo>
                    <a:pt x="328" y="254"/>
                  </a:lnTo>
                  <a:lnTo>
                    <a:pt x="318" y="268"/>
                  </a:lnTo>
                  <a:lnTo>
                    <a:pt x="306" y="278"/>
                  </a:lnTo>
                  <a:lnTo>
                    <a:pt x="294" y="290"/>
                  </a:lnTo>
                  <a:lnTo>
                    <a:pt x="280" y="298"/>
                  </a:lnTo>
                  <a:lnTo>
                    <a:pt x="264" y="306"/>
                  </a:lnTo>
                  <a:lnTo>
                    <a:pt x="248" y="314"/>
                  </a:lnTo>
                  <a:lnTo>
                    <a:pt x="232" y="320"/>
                  </a:lnTo>
                  <a:lnTo>
                    <a:pt x="216" y="324"/>
                  </a:lnTo>
                  <a:lnTo>
                    <a:pt x="198" y="326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0" y="326"/>
                  </a:lnTo>
                  <a:lnTo>
                    <a:pt x="142" y="324"/>
                  </a:lnTo>
                  <a:lnTo>
                    <a:pt x="126" y="320"/>
                  </a:lnTo>
                  <a:lnTo>
                    <a:pt x="110" y="314"/>
                  </a:lnTo>
                  <a:lnTo>
                    <a:pt x="94" y="306"/>
                  </a:lnTo>
                  <a:lnTo>
                    <a:pt x="78" y="298"/>
                  </a:lnTo>
                  <a:lnTo>
                    <a:pt x="64" y="290"/>
                  </a:lnTo>
                  <a:lnTo>
                    <a:pt x="52" y="278"/>
                  </a:lnTo>
                  <a:lnTo>
                    <a:pt x="40" y="268"/>
                  </a:lnTo>
                  <a:lnTo>
                    <a:pt x="30" y="254"/>
                  </a:lnTo>
                  <a:lnTo>
                    <a:pt x="22" y="242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6"/>
                  </a:lnTo>
                  <a:lnTo>
                    <a:pt x="30" y="72"/>
                  </a:lnTo>
                  <a:lnTo>
                    <a:pt x="40" y="60"/>
                  </a:lnTo>
                  <a:lnTo>
                    <a:pt x="52" y="48"/>
                  </a:lnTo>
                  <a:lnTo>
                    <a:pt x="64" y="38"/>
                  </a:lnTo>
                  <a:lnTo>
                    <a:pt x="78" y="28"/>
                  </a:lnTo>
                  <a:lnTo>
                    <a:pt x="94" y="20"/>
                  </a:lnTo>
                  <a:lnTo>
                    <a:pt x="110" y="14"/>
                  </a:lnTo>
                  <a:lnTo>
                    <a:pt x="126" y="8"/>
                  </a:lnTo>
                  <a:lnTo>
                    <a:pt x="142" y="4"/>
                  </a:lnTo>
                  <a:lnTo>
                    <a:pt x="160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2"/>
                  </a:lnTo>
                  <a:lnTo>
                    <a:pt x="216" y="4"/>
                  </a:lnTo>
                  <a:lnTo>
                    <a:pt x="232" y="8"/>
                  </a:lnTo>
                  <a:lnTo>
                    <a:pt x="248" y="14"/>
                  </a:lnTo>
                  <a:lnTo>
                    <a:pt x="264" y="20"/>
                  </a:lnTo>
                  <a:lnTo>
                    <a:pt x="280" y="28"/>
                  </a:lnTo>
                  <a:lnTo>
                    <a:pt x="294" y="38"/>
                  </a:lnTo>
                  <a:lnTo>
                    <a:pt x="306" y="48"/>
                  </a:lnTo>
                  <a:lnTo>
                    <a:pt x="318" y="60"/>
                  </a:lnTo>
                  <a:lnTo>
                    <a:pt x="328" y="72"/>
                  </a:lnTo>
                  <a:lnTo>
                    <a:pt x="338" y="86"/>
                  </a:lnTo>
                  <a:lnTo>
                    <a:pt x="344" y="100"/>
                  </a:lnTo>
                  <a:lnTo>
                    <a:pt x="350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58" y="164"/>
                  </a:lnTo>
                  <a:lnTo>
                    <a:pt x="358" y="164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0" name="Freeform 40"/>
            <p:cNvSpPr>
              <a:spLocks/>
            </p:cNvSpPr>
            <p:nvPr/>
          </p:nvSpPr>
          <p:spPr bwMode="auto">
            <a:xfrm>
              <a:off x="4003675" y="3562350"/>
              <a:ext cx="184150" cy="168275"/>
            </a:xfrm>
            <a:custGeom>
              <a:avLst/>
              <a:gdLst>
                <a:gd name="T0" fmla="*/ 116 w 116"/>
                <a:gd name="T1" fmla="*/ 54 h 106"/>
                <a:gd name="T2" fmla="*/ 116 w 116"/>
                <a:gd name="T3" fmla="*/ 54 h 106"/>
                <a:gd name="T4" fmla="*/ 114 w 116"/>
                <a:gd name="T5" fmla="*/ 64 h 106"/>
                <a:gd name="T6" fmla="*/ 110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68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4 w 116"/>
                <a:gd name="T25" fmla="*/ 102 h 106"/>
                <a:gd name="T26" fmla="*/ 24 w 116"/>
                <a:gd name="T27" fmla="*/ 96 h 106"/>
                <a:gd name="T28" fmla="*/ 16 w 116"/>
                <a:gd name="T29" fmla="*/ 90 h 106"/>
                <a:gd name="T30" fmla="*/ 8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4 h 106"/>
                <a:gd name="T38" fmla="*/ 0 w 116"/>
                <a:gd name="T39" fmla="*/ 54 h 106"/>
                <a:gd name="T40" fmla="*/ 0 w 116"/>
                <a:gd name="T41" fmla="*/ 42 h 106"/>
                <a:gd name="T42" fmla="*/ 4 w 116"/>
                <a:gd name="T43" fmla="*/ 32 h 106"/>
                <a:gd name="T44" fmla="*/ 8 w 116"/>
                <a:gd name="T45" fmla="*/ 24 h 106"/>
                <a:gd name="T46" fmla="*/ 16 w 116"/>
                <a:gd name="T47" fmla="*/ 16 h 106"/>
                <a:gd name="T48" fmla="*/ 24 w 116"/>
                <a:gd name="T49" fmla="*/ 10 h 106"/>
                <a:gd name="T50" fmla="*/ 34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68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0 w 116"/>
                <a:gd name="T69" fmla="*/ 32 h 106"/>
                <a:gd name="T70" fmla="*/ 114 w 116"/>
                <a:gd name="T71" fmla="*/ 42 h 106"/>
                <a:gd name="T72" fmla="*/ 116 w 116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4"/>
                  </a:moveTo>
                  <a:lnTo>
                    <a:pt x="116" y="54"/>
                  </a:lnTo>
                  <a:lnTo>
                    <a:pt x="114" y="64"/>
                  </a:lnTo>
                  <a:lnTo>
                    <a:pt x="110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6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4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0" y="32"/>
                  </a:lnTo>
                  <a:lnTo>
                    <a:pt x="114" y="42"/>
                  </a:lnTo>
                  <a:lnTo>
                    <a:pt x="11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1" name="Freeform 41"/>
            <p:cNvSpPr>
              <a:spLocks/>
            </p:cNvSpPr>
            <p:nvPr/>
          </p:nvSpPr>
          <p:spPr bwMode="auto">
            <a:xfrm>
              <a:off x="4003675" y="3562350"/>
              <a:ext cx="184150" cy="168275"/>
            </a:xfrm>
            <a:custGeom>
              <a:avLst/>
              <a:gdLst>
                <a:gd name="T0" fmla="*/ 116 w 116"/>
                <a:gd name="T1" fmla="*/ 54 h 106"/>
                <a:gd name="T2" fmla="*/ 116 w 116"/>
                <a:gd name="T3" fmla="*/ 54 h 106"/>
                <a:gd name="T4" fmla="*/ 114 w 116"/>
                <a:gd name="T5" fmla="*/ 64 h 106"/>
                <a:gd name="T6" fmla="*/ 110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68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4 w 116"/>
                <a:gd name="T25" fmla="*/ 102 h 106"/>
                <a:gd name="T26" fmla="*/ 24 w 116"/>
                <a:gd name="T27" fmla="*/ 96 h 106"/>
                <a:gd name="T28" fmla="*/ 16 w 116"/>
                <a:gd name="T29" fmla="*/ 90 h 106"/>
                <a:gd name="T30" fmla="*/ 8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4 h 106"/>
                <a:gd name="T38" fmla="*/ 0 w 116"/>
                <a:gd name="T39" fmla="*/ 54 h 106"/>
                <a:gd name="T40" fmla="*/ 0 w 116"/>
                <a:gd name="T41" fmla="*/ 42 h 106"/>
                <a:gd name="T42" fmla="*/ 4 w 116"/>
                <a:gd name="T43" fmla="*/ 32 h 106"/>
                <a:gd name="T44" fmla="*/ 8 w 116"/>
                <a:gd name="T45" fmla="*/ 24 h 106"/>
                <a:gd name="T46" fmla="*/ 16 w 116"/>
                <a:gd name="T47" fmla="*/ 16 h 106"/>
                <a:gd name="T48" fmla="*/ 24 w 116"/>
                <a:gd name="T49" fmla="*/ 10 h 106"/>
                <a:gd name="T50" fmla="*/ 34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68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0 w 116"/>
                <a:gd name="T69" fmla="*/ 32 h 106"/>
                <a:gd name="T70" fmla="*/ 114 w 116"/>
                <a:gd name="T71" fmla="*/ 42 h 106"/>
                <a:gd name="T72" fmla="*/ 116 w 116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4"/>
                  </a:moveTo>
                  <a:lnTo>
                    <a:pt x="116" y="54"/>
                  </a:lnTo>
                  <a:lnTo>
                    <a:pt x="114" y="64"/>
                  </a:lnTo>
                  <a:lnTo>
                    <a:pt x="110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6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4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0" y="32"/>
                  </a:lnTo>
                  <a:lnTo>
                    <a:pt x="114" y="42"/>
                  </a:lnTo>
                  <a:lnTo>
                    <a:pt x="116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2" name="Freeform 42"/>
            <p:cNvSpPr>
              <a:spLocks/>
            </p:cNvSpPr>
            <p:nvPr/>
          </p:nvSpPr>
          <p:spPr bwMode="auto">
            <a:xfrm>
              <a:off x="4003675" y="3562350"/>
              <a:ext cx="184150" cy="168275"/>
            </a:xfrm>
            <a:custGeom>
              <a:avLst/>
              <a:gdLst>
                <a:gd name="T0" fmla="*/ 116 w 116"/>
                <a:gd name="T1" fmla="*/ 54 h 106"/>
                <a:gd name="T2" fmla="*/ 116 w 116"/>
                <a:gd name="T3" fmla="*/ 54 h 106"/>
                <a:gd name="T4" fmla="*/ 114 w 116"/>
                <a:gd name="T5" fmla="*/ 64 h 106"/>
                <a:gd name="T6" fmla="*/ 110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68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4 w 116"/>
                <a:gd name="T25" fmla="*/ 102 h 106"/>
                <a:gd name="T26" fmla="*/ 24 w 116"/>
                <a:gd name="T27" fmla="*/ 96 h 106"/>
                <a:gd name="T28" fmla="*/ 16 w 116"/>
                <a:gd name="T29" fmla="*/ 90 h 106"/>
                <a:gd name="T30" fmla="*/ 8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4 h 106"/>
                <a:gd name="T38" fmla="*/ 0 w 116"/>
                <a:gd name="T39" fmla="*/ 54 h 106"/>
                <a:gd name="T40" fmla="*/ 0 w 116"/>
                <a:gd name="T41" fmla="*/ 42 h 106"/>
                <a:gd name="T42" fmla="*/ 4 w 116"/>
                <a:gd name="T43" fmla="*/ 32 h 106"/>
                <a:gd name="T44" fmla="*/ 8 w 116"/>
                <a:gd name="T45" fmla="*/ 24 h 106"/>
                <a:gd name="T46" fmla="*/ 16 w 116"/>
                <a:gd name="T47" fmla="*/ 16 h 106"/>
                <a:gd name="T48" fmla="*/ 24 w 116"/>
                <a:gd name="T49" fmla="*/ 10 h 106"/>
                <a:gd name="T50" fmla="*/ 34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68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0 w 116"/>
                <a:gd name="T69" fmla="*/ 32 h 106"/>
                <a:gd name="T70" fmla="*/ 114 w 116"/>
                <a:gd name="T71" fmla="*/ 42 h 106"/>
                <a:gd name="T72" fmla="*/ 116 w 116"/>
                <a:gd name="T73" fmla="*/ 54 h 106"/>
                <a:gd name="T74" fmla="*/ 116 w 116"/>
                <a:gd name="T75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16" y="54"/>
                  </a:moveTo>
                  <a:lnTo>
                    <a:pt x="116" y="54"/>
                  </a:lnTo>
                  <a:lnTo>
                    <a:pt x="114" y="64"/>
                  </a:lnTo>
                  <a:lnTo>
                    <a:pt x="110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6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4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0" y="32"/>
                  </a:lnTo>
                  <a:lnTo>
                    <a:pt x="114" y="42"/>
                  </a:lnTo>
                  <a:lnTo>
                    <a:pt x="116" y="54"/>
                  </a:lnTo>
                  <a:lnTo>
                    <a:pt x="116" y="54"/>
                  </a:lnTo>
                  <a:close/>
                </a:path>
              </a:pathLst>
            </a:cu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3" name="Freeform 43"/>
            <p:cNvSpPr>
              <a:spLocks/>
            </p:cNvSpPr>
            <p:nvPr/>
          </p:nvSpPr>
          <p:spPr bwMode="auto">
            <a:xfrm>
              <a:off x="4067175" y="3959225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30 w 360"/>
                <a:gd name="T7" fmla="*/ 254 h 326"/>
                <a:gd name="T8" fmla="*/ 308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2 w 360"/>
                <a:gd name="T41" fmla="*/ 72 h 326"/>
                <a:gd name="T42" fmla="*/ 54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30" y="254"/>
                  </a:lnTo>
                  <a:lnTo>
                    <a:pt x="318" y="266"/>
                  </a:lnTo>
                  <a:lnTo>
                    <a:pt x="308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4" y="278"/>
                  </a:lnTo>
                  <a:lnTo>
                    <a:pt x="42" y="266"/>
                  </a:lnTo>
                  <a:lnTo>
                    <a:pt x="32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2" y="72"/>
                  </a:lnTo>
                  <a:lnTo>
                    <a:pt x="42" y="58"/>
                  </a:lnTo>
                  <a:lnTo>
                    <a:pt x="54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8" y="48"/>
                  </a:lnTo>
                  <a:lnTo>
                    <a:pt x="318" y="58"/>
                  </a:lnTo>
                  <a:lnTo>
                    <a:pt x="330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4" name="Freeform 44"/>
            <p:cNvSpPr>
              <a:spLocks/>
            </p:cNvSpPr>
            <p:nvPr/>
          </p:nvSpPr>
          <p:spPr bwMode="auto">
            <a:xfrm>
              <a:off x="4067175" y="3959225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30 w 360"/>
                <a:gd name="T7" fmla="*/ 254 h 326"/>
                <a:gd name="T8" fmla="*/ 308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2 w 360"/>
                <a:gd name="T41" fmla="*/ 72 h 326"/>
                <a:gd name="T42" fmla="*/ 54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30" y="254"/>
                  </a:lnTo>
                  <a:lnTo>
                    <a:pt x="318" y="266"/>
                  </a:lnTo>
                  <a:lnTo>
                    <a:pt x="308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4" y="278"/>
                  </a:lnTo>
                  <a:lnTo>
                    <a:pt x="42" y="266"/>
                  </a:lnTo>
                  <a:lnTo>
                    <a:pt x="32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2" y="72"/>
                  </a:lnTo>
                  <a:lnTo>
                    <a:pt x="42" y="58"/>
                  </a:lnTo>
                  <a:lnTo>
                    <a:pt x="54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8" y="48"/>
                  </a:lnTo>
                  <a:lnTo>
                    <a:pt x="318" y="58"/>
                  </a:lnTo>
                  <a:lnTo>
                    <a:pt x="330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</a:path>
              </a:pathLst>
            </a:custGeom>
            <a:noFill/>
            <a:ln w="9525">
              <a:solidFill>
                <a:srgbClr val="FF66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5" name="Freeform 45"/>
            <p:cNvSpPr>
              <a:spLocks/>
            </p:cNvSpPr>
            <p:nvPr/>
          </p:nvSpPr>
          <p:spPr bwMode="auto">
            <a:xfrm>
              <a:off x="4067175" y="3959225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30 w 360"/>
                <a:gd name="T7" fmla="*/ 254 h 326"/>
                <a:gd name="T8" fmla="*/ 308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2 w 360"/>
                <a:gd name="T41" fmla="*/ 72 h 326"/>
                <a:gd name="T42" fmla="*/ 54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  <a:gd name="T68" fmla="*/ 360 w 360"/>
                <a:gd name="T69" fmla="*/ 16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30" y="254"/>
                  </a:lnTo>
                  <a:lnTo>
                    <a:pt x="318" y="266"/>
                  </a:lnTo>
                  <a:lnTo>
                    <a:pt x="308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4" y="278"/>
                  </a:lnTo>
                  <a:lnTo>
                    <a:pt x="42" y="266"/>
                  </a:lnTo>
                  <a:lnTo>
                    <a:pt x="32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2" y="72"/>
                  </a:lnTo>
                  <a:lnTo>
                    <a:pt x="42" y="58"/>
                  </a:lnTo>
                  <a:lnTo>
                    <a:pt x="54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8" y="48"/>
                  </a:lnTo>
                  <a:lnTo>
                    <a:pt x="318" y="58"/>
                  </a:lnTo>
                  <a:lnTo>
                    <a:pt x="330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  <a:lnTo>
                    <a:pt x="360" y="162"/>
                  </a:lnTo>
                  <a:close/>
                </a:path>
              </a:pathLst>
            </a:cu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6" name="Freeform 46"/>
            <p:cNvSpPr>
              <a:spLocks/>
            </p:cNvSpPr>
            <p:nvPr/>
          </p:nvSpPr>
          <p:spPr bwMode="auto">
            <a:xfrm>
              <a:off x="4260850" y="4133850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2 h 106"/>
                <a:gd name="T8" fmla="*/ 106 w 116"/>
                <a:gd name="T9" fmla="*/ 82 h 106"/>
                <a:gd name="T10" fmla="*/ 100 w 116"/>
                <a:gd name="T11" fmla="*/ 90 h 106"/>
                <a:gd name="T12" fmla="*/ 90 w 116"/>
                <a:gd name="T13" fmla="*/ 96 h 106"/>
                <a:gd name="T14" fmla="*/ 80 w 116"/>
                <a:gd name="T15" fmla="*/ 100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0 h 106"/>
                <a:gd name="T26" fmla="*/ 26 w 116"/>
                <a:gd name="T27" fmla="*/ 96 h 106"/>
                <a:gd name="T28" fmla="*/ 18 w 116"/>
                <a:gd name="T29" fmla="*/ 90 h 106"/>
                <a:gd name="T30" fmla="*/ 10 w 116"/>
                <a:gd name="T31" fmla="*/ 82 h 106"/>
                <a:gd name="T32" fmla="*/ 4 w 116"/>
                <a:gd name="T33" fmla="*/ 72 h 106"/>
                <a:gd name="T34" fmla="*/ 2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2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8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100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2"/>
                  </a:lnTo>
                  <a:lnTo>
                    <a:pt x="106" y="82"/>
                  </a:lnTo>
                  <a:lnTo>
                    <a:pt x="100" y="90"/>
                  </a:lnTo>
                  <a:lnTo>
                    <a:pt x="90" y="96"/>
                  </a:lnTo>
                  <a:lnTo>
                    <a:pt x="80" y="100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0"/>
                  </a:lnTo>
                  <a:lnTo>
                    <a:pt x="26" y="96"/>
                  </a:lnTo>
                  <a:lnTo>
                    <a:pt x="18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8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7" name="Freeform 47"/>
            <p:cNvSpPr>
              <a:spLocks/>
            </p:cNvSpPr>
            <p:nvPr/>
          </p:nvSpPr>
          <p:spPr bwMode="auto">
            <a:xfrm>
              <a:off x="4260850" y="4133850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2 h 106"/>
                <a:gd name="T8" fmla="*/ 106 w 116"/>
                <a:gd name="T9" fmla="*/ 82 h 106"/>
                <a:gd name="T10" fmla="*/ 100 w 116"/>
                <a:gd name="T11" fmla="*/ 90 h 106"/>
                <a:gd name="T12" fmla="*/ 90 w 116"/>
                <a:gd name="T13" fmla="*/ 96 h 106"/>
                <a:gd name="T14" fmla="*/ 80 w 116"/>
                <a:gd name="T15" fmla="*/ 100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0 h 106"/>
                <a:gd name="T26" fmla="*/ 26 w 116"/>
                <a:gd name="T27" fmla="*/ 96 h 106"/>
                <a:gd name="T28" fmla="*/ 18 w 116"/>
                <a:gd name="T29" fmla="*/ 90 h 106"/>
                <a:gd name="T30" fmla="*/ 10 w 116"/>
                <a:gd name="T31" fmla="*/ 82 h 106"/>
                <a:gd name="T32" fmla="*/ 4 w 116"/>
                <a:gd name="T33" fmla="*/ 72 h 106"/>
                <a:gd name="T34" fmla="*/ 2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2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8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100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2"/>
                  </a:lnTo>
                  <a:lnTo>
                    <a:pt x="106" y="82"/>
                  </a:lnTo>
                  <a:lnTo>
                    <a:pt x="100" y="90"/>
                  </a:lnTo>
                  <a:lnTo>
                    <a:pt x="90" y="96"/>
                  </a:lnTo>
                  <a:lnTo>
                    <a:pt x="80" y="100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0"/>
                  </a:lnTo>
                  <a:lnTo>
                    <a:pt x="26" y="96"/>
                  </a:lnTo>
                  <a:lnTo>
                    <a:pt x="18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8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8" name="Freeform 48"/>
            <p:cNvSpPr>
              <a:spLocks/>
            </p:cNvSpPr>
            <p:nvPr/>
          </p:nvSpPr>
          <p:spPr bwMode="auto">
            <a:xfrm>
              <a:off x="4260850" y="4133850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2 h 106"/>
                <a:gd name="T8" fmla="*/ 106 w 116"/>
                <a:gd name="T9" fmla="*/ 82 h 106"/>
                <a:gd name="T10" fmla="*/ 100 w 116"/>
                <a:gd name="T11" fmla="*/ 90 h 106"/>
                <a:gd name="T12" fmla="*/ 90 w 116"/>
                <a:gd name="T13" fmla="*/ 96 h 106"/>
                <a:gd name="T14" fmla="*/ 80 w 116"/>
                <a:gd name="T15" fmla="*/ 100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0 h 106"/>
                <a:gd name="T26" fmla="*/ 26 w 116"/>
                <a:gd name="T27" fmla="*/ 96 h 106"/>
                <a:gd name="T28" fmla="*/ 18 w 116"/>
                <a:gd name="T29" fmla="*/ 90 h 106"/>
                <a:gd name="T30" fmla="*/ 10 w 116"/>
                <a:gd name="T31" fmla="*/ 82 h 106"/>
                <a:gd name="T32" fmla="*/ 4 w 116"/>
                <a:gd name="T33" fmla="*/ 72 h 106"/>
                <a:gd name="T34" fmla="*/ 2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2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8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100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  <a:gd name="T74" fmla="*/ 116 w 116"/>
                <a:gd name="T7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2"/>
                  </a:lnTo>
                  <a:lnTo>
                    <a:pt x="106" y="82"/>
                  </a:lnTo>
                  <a:lnTo>
                    <a:pt x="100" y="90"/>
                  </a:lnTo>
                  <a:lnTo>
                    <a:pt x="90" y="96"/>
                  </a:lnTo>
                  <a:lnTo>
                    <a:pt x="80" y="100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0"/>
                  </a:lnTo>
                  <a:lnTo>
                    <a:pt x="26" y="96"/>
                  </a:lnTo>
                  <a:lnTo>
                    <a:pt x="18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8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  <a:lnTo>
                    <a:pt x="116" y="52"/>
                  </a:lnTo>
                  <a:close/>
                </a:path>
              </a:pathLst>
            </a:cu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89" name="Freeform 49"/>
            <p:cNvSpPr>
              <a:spLocks/>
            </p:cNvSpPr>
            <p:nvPr/>
          </p:nvSpPr>
          <p:spPr bwMode="auto">
            <a:xfrm>
              <a:off x="3600450" y="3752850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28 w 360"/>
                <a:gd name="T7" fmla="*/ 254 h 326"/>
                <a:gd name="T8" fmla="*/ 306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0 w 360"/>
                <a:gd name="T41" fmla="*/ 72 h 326"/>
                <a:gd name="T42" fmla="*/ 52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28" y="254"/>
                  </a:lnTo>
                  <a:lnTo>
                    <a:pt x="318" y="266"/>
                  </a:lnTo>
                  <a:lnTo>
                    <a:pt x="306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2" y="278"/>
                  </a:lnTo>
                  <a:lnTo>
                    <a:pt x="42" y="266"/>
                  </a:lnTo>
                  <a:lnTo>
                    <a:pt x="30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0" y="72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6" y="48"/>
                  </a:lnTo>
                  <a:lnTo>
                    <a:pt x="318" y="58"/>
                  </a:lnTo>
                  <a:lnTo>
                    <a:pt x="328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0" name="Freeform 50"/>
            <p:cNvSpPr>
              <a:spLocks/>
            </p:cNvSpPr>
            <p:nvPr/>
          </p:nvSpPr>
          <p:spPr bwMode="auto">
            <a:xfrm>
              <a:off x="3600450" y="3752850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28 w 360"/>
                <a:gd name="T7" fmla="*/ 254 h 326"/>
                <a:gd name="T8" fmla="*/ 306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0 w 360"/>
                <a:gd name="T41" fmla="*/ 72 h 326"/>
                <a:gd name="T42" fmla="*/ 52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28" y="254"/>
                  </a:lnTo>
                  <a:lnTo>
                    <a:pt x="318" y="266"/>
                  </a:lnTo>
                  <a:lnTo>
                    <a:pt x="306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2" y="278"/>
                  </a:lnTo>
                  <a:lnTo>
                    <a:pt x="42" y="266"/>
                  </a:lnTo>
                  <a:lnTo>
                    <a:pt x="30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0" y="72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6" y="48"/>
                  </a:lnTo>
                  <a:lnTo>
                    <a:pt x="318" y="58"/>
                  </a:lnTo>
                  <a:lnTo>
                    <a:pt x="328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1" name="Freeform 51"/>
            <p:cNvSpPr>
              <a:spLocks/>
            </p:cNvSpPr>
            <p:nvPr/>
          </p:nvSpPr>
          <p:spPr bwMode="auto">
            <a:xfrm>
              <a:off x="3600450" y="3752850"/>
              <a:ext cx="571500" cy="517525"/>
            </a:xfrm>
            <a:custGeom>
              <a:avLst/>
              <a:gdLst>
                <a:gd name="T0" fmla="*/ 360 w 360"/>
                <a:gd name="T1" fmla="*/ 162 h 326"/>
                <a:gd name="T2" fmla="*/ 356 w 360"/>
                <a:gd name="T3" fmla="*/ 196 h 326"/>
                <a:gd name="T4" fmla="*/ 346 w 360"/>
                <a:gd name="T5" fmla="*/ 226 h 326"/>
                <a:gd name="T6" fmla="*/ 328 w 360"/>
                <a:gd name="T7" fmla="*/ 254 h 326"/>
                <a:gd name="T8" fmla="*/ 306 w 360"/>
                <a:gd name="T9" fmla="*/ 278 h 326"/>
                <a:gd name="T10" fmla="*/ 280 w 360"/>
                <a:gd name="T11" fmla="*/ 298 h 326"/>
                <a:gd name="T12" fmla="*/ 250 w 360"/>
                <a:gd name="T13" fmla="*/ 312 h 326"/>
                <a:gd name="T14" fmla="*/ 216 w 360"/>
                <a:gd name="T15" fmla="*/ 322 h 326"/>
                <a:gd name="T16" fmla="*/ 180 w 360"/>
                <a:gd name="T17" fmla="*/ 326 h 326"/>
                <a:gd name="T18" fmla="*/ 162 w 360"/>
                <a:gd name="T19" fmla="*/ 324 h 326"/>
                <a:gd name="T20" fmla="*/ 126 w 360"/>
                <a:gd name="T21" fmla="*/ 318 h 326"/>
                <a:gd name="T22" fmla="*/ 94 w 360"/>
                <a:gd name="T23" fmla="*/ 306 h 326"/>
                <a:gd name="T24" fmla="*/ 66 w 360"/>
                <a:gd name="T25" fmla="*/ 288 h 326"/>
                <a:gd name="T26" fmla="*/ 42 w 360"/>
                <a:gd name="T27" fmla="*/ 266 h 326"/>
                <a:gd name="T28" fmla="*/ 22 w 360"/>
                <a:gd name="T29" fmla="*/ 240 h 326"/>
                <a:gd name="T30" fmla="*/ 8 w 360"/>
                <a:gd name="T31" fmla="*/ 212 h 326"/>
                <a:gd name="T32" fmla="*/ 2 w 360"/>
                <a:gd name="T33" fmla="*/ 180 h 326"/>
                <a:gd name="T34" fmla="*/ 0 w 360"/>
                <a:gd name="T35" fmla="*/ 162 h 326"/>
                <a:gd name="T36" fmla="*/ 4 w 360"/>
                <a:gd name="T37" fmla="*/ 130 h 326"/>
                <a:gd name="T38" fmla="*/ 14 w 360"/>
                <a:gd name="T39" fmla="*/ 100 h 326"/>
                <a:gd name="T40" fmla="*/ 30 w 360"/>
                <a:gd name="T41" fmla="*/ 72 h 326"/>
                <a:gd name="T42" fmla="*/ 52 w 360"/>
                <a:gd name="T43" fmla="*/ 48 h 326"/>
                <a:gd name="T44" fmla="*/ 80 w 360"/>
                <a:gd name="T45" fmla="*/ 28 h 326"/>
                <a:gd name="T46" fmla="*/ 110 w 360"/>
                <a:gd name="T47" fmla="*/ 12 h 326"/>
                <a:gd name="T48" fmla="*/ 144 w 360"/>
                <a:gd name="T49" fmla="*/ 2 h 326"/>
                <a:gd name="T50" fmla="*/ 180 w 360"/>
                <a:gd name="T51" fmla="*/ 0 h 326"/>
                <a:gd name="T52" fmla="*/ 198 w 360"/>
                <a:gd name="T53" fmla="*/ 0 h 326"/>
                <a:gd name="T54" fmla="*/ 234 w 360"/>
                <a:gd name="T55" fmla="*/ 6 h 326"/>
                <a:gd name="T56" fmla="*/ 266 w 360"/>
                <a:gd name="T57" fmla="*/ 20 h 326"/>
                <a:gd name="T58" fmla="*/ 294 w 360"/>
                <a:gd name="T59" fmla="*/ 36 h 326"/>
                <a:gd name="T60" fmla="*/ 318 w 360"/>
                <a:gd name="T61" fmla="*/ 58 h 326"/>
                <a:gd name="T62" fmla="*/ 338 w 360"/>
                <a:gd name="T63" fmla="*/ 84 h 326"/>
                <a:gd name="T64" fmla="*/ 352 w 360"/>
                <a:gd name="T65" fmla="*/ 114 h 326"/>
                <a:gd name="T66" fmla="*/ 358 w 360"/>
                <a:gd name="T67" fmla="*/ 146 h 326"/>
                <a:gd name="T68" fmla="*/ 360 w 360"/>
                <a:gd name="T69" fmla="*/ 16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0" h="326">
                  <a:moveTo>
                    <a:pt x="360" y="162"/>
                  </a:moveTo>
                  <a:lnTo>
                    <a:pt x="360" y="162"/>
                  </a:lnTo>
                  <a:lnTo>
                    <a:pt x="358" y="180"/>
                  </a:lnTo>
                  <a:lnTo>
                    <a:pt x="356" y="196"/>
                  </a:lnTo>
                  <a:lnTo>
                    <a:pt x="352" y="212"/>
                  </a:lnTo>
                  <a:lnTo>
                    <a:pt x="346" y="226"/>
                  </a:lnTo>
                  <a:lnTo>
                    <a:pt x="338" y="240"/>
                  </a:lnTo>
                  <a:lnTo>
                    <a:pt x="328" y="254"/>
                  </a:lnTo>
                  <a:lnTo>
                    <a:pt x="318" y="266"/>
                  </a:lnTo>
                  <a:lnTo>
                    <a:pt x="306" y="278"/>
                  </a:lnTo>
                  <a:lnTo>
                    <a:pt x="294" y="288"/>
                  </a:lnTo>
                  <a:lnTo>
                    <a:pt x="280" y="298"/>
                  </a:lnTo>
                  <a:lnTo>
                    <a:pt x="266" y="306"/>
                  </a:lnTo>
                  <a:lnTo>
                    <a:pt x="250" y="312"/>
                  </a:lnTo>
                  <a:lnTo>
                    <a:pt x="234" y="318"/>
                  </a:lnTo>
                  <a:lnTo>
                    <a:pt x="216" y="322"/>
                  </a:lnTo>
                  <a:lnTo>
                    <a:pt x="198" y="324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62" y="324"/>
                  </a:lnTo>
                  <a:lnTo>
                    <a:pt x="144" y="322"/>
                  </a:lnTo>
                  <a:lnTo>
                    <a:pt x="126" y="318"/>
                  </a:lnTo>
                  <a:lnTo>
                    <a:pt x="110" y="312"/>
                  </a:lnTo>
                  <a:lnTo>
                    <a:pt x="94" y="306"/>
                  </a:lnTo>
                  <a:lnTo>
                    <a:pt x="80" y="298"/>
                  </a:lnTo>
                  <a:lnTo>
                    <a:pt x="66" y="288"/>
                  </a:lnTo>
                  <a:lnTo>
                    <a:pt x="52" y="278"/>
                  </a:lnTo>
                  <a:lnTo>
                    <a:pt x="42" y="266"/>
                  </a:lnTo>
                  <a:lnTo>
                    <a:pt x="30" y="254"/>
                  </a:lnTo>
                  <a:lnTo>
                    <a:pt x="22" y="240"/>
                  </a:lnTo>
                  <a:lnTo>
                    <a:pt x="14" y="226"/>
                  </a:lnTo>
                  <a:lnTo>
                    <a:pt x="8" y="212"/>
                  </a:lnTo>
                  <a:lnTo>
                    <a:pt x="4" y="196"/>
                  </a:lnTo>
                  <a:lnTo>
                    <a:pt x="2" y="18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4" y="130"/>
                  </a:lnTo>
                  <a:lnTo>
                    <a:pt x="8" y="114"/>
                  </a:lnTo>
                  <a:lnTo>
                    <a:pt x="14" y="100"/>
                  </a:lnTo>
                  <a:lnTo>
                    <a:pt x="22" y="84"/>
                  </a:lnTo>
                  <a:lnTo>
                    <a:pt x="30" y="72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6" y="36"/>
                  </a:lnTo>
                  <a:lnTo>
                    <a:pt x="80" y="28"/>
                  </a:lnTo>
                  <a:lnTo>
                    <a:pt x="94" y="20"/>
                  </a:lnTo>
                  <a:lnTo>
                    <a:pt x="110" y="12"/>
                  </a:lnTo>
                  <a:lnTo>
                    <a:pt x="126" y="6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98" y="0"/>
                  </a:lnTo>
                  <a:lnTo>
                    <a:pt x="216" y="2"/>
                  </a:lnTo>
                  <a:lnTo>
                    <a:pt x="234" y="6"/>
                  </a:lnTo>
                  <a:lnTo>
                    <a:pt x="250" y="12"/>
                  </a:lnTo>
                  <a:lnTo>
                    <a:pt x="266" y="20"/>
                  </a:lnTo>
                  <a:lnTo>
                    <a:pt x="280" y="28"/>
                  </a:lnTo>
                  <a:lnTo>
                    <a:pt x="294" y="36"/>
                  </a:lnTo>
                  <a:lnTo>
                    <a:pt x="306" y="48"/>
                  </a:lnTo>
                  <a:lnTo>
                    <a:pt x="318" y="58"/>
                  </a:lnTo>
                  <a:lnTo>
                    <a:pt x="328" y="72"/>
                  </a:lnTo>
                  <a:lnTo>
                    <a:pt x="338" y="84"/>
                  </a:lnTo>
                  <a:lnTo>
                    <a:pt x="346" y="100"/>
                  </a:lnTo>
                  <a:lnTo>
                    <a:pt x="352" y="114"/>
                  </a:lnTo>
                  <a:lnTo>
                    <a:pt x="356" y="130"/>
                  </a:lnTo>
                  <a:lnTo>
                    <a:pt x="358" y="146"/>
                  </a:lnTo>
                  <a:lnTo>
                    <a:pt x="360" y="162"/>
                  </a:lnTo>
                  <a:lnTo>
                    <a:pt x="360" y="162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2" name="Freeform 52"/>
            <p:cNvSpPr>
              <a:spLocks/>
            </p:cNvSpPr>
            <p:nvPr/>
          </p:nvSpPr>
          <p:spPr bwMode="auto">
            <a:xfrm>
              <a:off x="3794125" y="3927475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2 h 106"/>
                <a:gd name="T26" fmla="*/ 26 w 116"/>
                <a:gd name="T27" fmla="*/ 96 h 106"/>
                <a:gd name="T28" fmla="*/ 16 w 116"/>
                <a:gd name="T29" fmla="*/ 90 h 106"/>
                <a:gd name="T30" fmla="*/ 10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0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6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6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3" name="Freeform 53"/>
            <p:cNvSpPr>
              <a:spLocks/>
            </p:cNvSpPr>
            <p:nvPr/>
          </p:nvSpPr>
          <p:spPr bwMode="auto">
            <a:xfrm>
              <a:off x="3794125" y="3927475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2 h 106"/>
                <a:gd name="T26" fmla="*/ 26 w 116"/>
                <a:gd name="T27" fmla="*/ 96 h 106"/>
                <a:gd name="T28" fmla="*/ 16 w 116"/>
                <a:gd name="T29" fmla="*/ 90 h 106"/>
                <a:gd name="T30" fmla="*/ 10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0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6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6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4" name="Freeform 54"/>
            <p:cNvSpPr>
              <a:spLocks/>
            </p:cNvSpPr>
            <p:nvPr/>
          </p:nvSpPr>
          <p:spPr bwMode="auto">
            <a:xfrm>
              <a:off x="3794125" y="3927475"/>
              <a:ext cx="184150" cy="168275"/>
            </a:xfrm>
            <a:custGeom>
              <a:avLst/>
              <a:gdLst>
                <a:gd name="T0" fmla="*/ 116 w 116"/>
                <a:gd name="T1" fmla="*/ 52 h 106"/>
                <a:gd name="T2" fmla="*/ 116 w 116"/>
                <a:gd name="T3" fmla="*/ 52 h 106"/>
                <a:gd name="T4" fmla="*/ 114 w 116"/>
                <a:gd name="T5" fmla="*/ 64 h 106"/>
                <a:gd name="T6" fmla="*/ 112 w 116"/>
                <a:gd name="T7" fmla="*/ 74 h 106"/>
                <a:gd name="T8" fmla="*/ 106 w 116"/>
                <a:gd name="T9" fmla="*/ 82 h 106"/>
                <a:gd name="T10" fmla="*/ 98 w 116"/>
                <a:gd name="T11" fmla="*/ 90 h 106"/>
                <a:gd name="T12" fmla="*/ 90 w 116"/>
                <a:gd name="T13" fmla="*/ 96 h 106"/>
                <a:gd name="T14" fmla="*/ 80 w 116"/>
                <a:gd name="T15" fmla="*/ 102 h 106"/>
                <a:gd name="T16" fmla="*/ 70 w 116"/>
                <a:gd name="T17" fmla="*/ 104 h 106"/>
                <a:gd name="T18" fmla="*/ 58 w 116"/>
                <a:gd name="T19" fmla="*/ 106 h 106"/>
                <a:gd name="T20" fmla="*/ 58 w 116"/>
                <a:gd name="T21" fmla="*/ 106 h 106"/>
                <a:gd name="T22" fmla="*/ 46 w 116"/>
                <a:gd name="T23" fmla="*/ 104 h 106"/>
                <a:gd name="T24" fmla="*/ 36 w 116"/>
                <a:gd name="T25" fmla="*/ 102 h 106"/>
                <a:gd name="T26" fmla="*/ 26 w 116"/>
                <a:gd name="T27" fmla="*/ 96 h 106"/>
                <a:gd name="T28" fmla="*/ 16 w 116"/>
                <a:gd name="T29" fmla="*/ 90 h 106"/>
                <a:gd name="T30" fmla="*/ 10 w 116"/>
                <a:gd name="T31" fmla="*/ 82 h 106"/>
                <a:gd name="T32" fmla="*/ 4 w 116"/>
                <a:gd name="T33" fmla="*/ 74 h 106"/>
                <a:gd name="T34" fmla="*/ 0 w 116"/>
                <a:gd name="T35" fmla="*/ 64 h 106"/>
                <a:gd name="T36" fmla="*/ 0 w 116"/>
                <a:gd name="T37" fmla="*/ 52 h 106"/>
                <a:gd name="T38" fmla="*/ 0 w 116"/>
                <a:gd name="T39" fmla="*/ 52 h 106"/>
                <a:gd name="T40" fmla="*/ 0 w 116"/>
                <a:gd name="T41" fmla="*/ 42 h 106"/>
                <a:gd name="T42" fmla="*/ 4 w 116"/>
                <a:gd name="T43" fmla="*/ 32 h 106"/>
                <a:gd name="T44" fmla="*/ 10 w 116"/>
                <a:gd name="T45" fmla="*/ 24 h 106"/>
                <a:gd name="T46" fmla="*/ 16 w 116"/>
                <a:gd name="T47" fmla="*/ 16 h 106"/>
                <a:gd name="T48" fmla="*/ 26 w 116"/>
                <a:gd name="T49" fmla="*/ 10 h 106"/>
                <a:gd name="T50" fmla="*/ 36 w 116"/>
                <a:gd name="T51" fmla="*/ 4 h 106"/>
                <a:gd name="T52" fmla="*/ 46 w 116"/>
                <a:gd name="T53" fmla="*/ 2 h 106"/>
                <a:gd name="T54" fmla="*/ 58 w 116"/>
                <a:gd name="T55" fmla="*/ 0 h 106"/>
                <a:gd name="T56" fmla="*/ 58 w 116"/>
                <a:gd name="T57" fmla="*/ 0 h 106"/>
                <a:gd name="T58" fmla="*/ 70 w 116"/>
                <a:gd name="T59" fmla="*/ 2 h 106"/>
                <a:gd name="T60" fmla="*/ 80 w 116"/>
                <a:gd name="T61" fmla="*/ 4 h 106"/>
                <a:gd name="T62" fmla="*/ 90 w 116"/>
                <a:gd name="T63" fmla="*/ 10 h 106"/>
                <a:gd name="T64" fmla="*/ 98 w 116"/>
                <a:gd name="T65" fmla="*/ 16 h 106"/>
                <a:gd name="T66" fmla="*/ 106 w 116"/>
                <a:gd name="T67" fmla="*/ 24 h 106"/>
                <a:gd name="T68" fmla="*/ 112 w 116"/>
                <a:gd name="T69" fmla="*/ 32 h 106"/>
                <a:gd name="T70" fmla="*/ 114 w 116"/>
                <a:gd name="T71" fmla="*/ 42 h 106"/>
                <a:gd name="T72" fmla="*/ 116 w 116"/>
                <a:gd name="T73" fmla="*/ 52 h 106"/>
                <a:gd name="T74" fmla="*/ 116 w 116"/>
                <a:gd name="T7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16" y="52"/>
                  </a:moveTo>
                  <a:lnTo>
                    <a:pt x="116" y="52"/>
                  </a:lnTo>
                  <a:lnTo>
                    <a:pt x="114" y="64"/>
                  </a:lnTo>
                  <a:lnTo>
                    <a:pt x="112" y="74"/>
                  </a:lnTo>
                  <a:lnTo>
                    <a:pt x="106" y="82"/>
                  </a:lnTo>
                  <a:lnTo>
                    <a:pt x="98" y="90"/>
                  </a:lnTo>
                  <a:lnTo>
                    <a:pt x="90" y="96"/>
                  </a:lnTo>
                  <a:lnTo>
                    <a:pt x="80" y="102"/>
                  </a:lnTo>
                  <a:lnTo>
                    <a:pt x="70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6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6" y="10"/>
                  </a:lnTo>
                  <a:lnTo>
                    <a:pt x="36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2"/>
                  </a:lnTo>
                  <a:lnTo>
                    <a:pt x="80" y="4"/>
                  </a:lnTo>
                  <a:lnTo>
                    <a:pt x="90" y="10"/>
                  </a:lnTo>
                  <a:lnTo>
                    <a:pt x="98" y="16"/>
                  </a:lnTo>
                  <a:lnTo>
                    <a:pt x="106" y="24"/>
                  </a:lnTo>
                  <a:lnTo>
                    <a:pt x="112" y="32"/>
                  </a:lnTo>
                  <a:lnTo>
                    <a:pt x="114" y="42"/>
                  </a:lnTo>
                  <a:lnTo>
                    <a:pt x="116" y="52"/>
                  </a:lnTo>
                  <a:lnTo>
                    <a:pt x="116" y="52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495" name="Rectangle 55"/>
            <p:cNvSpPr>
              <a:spLocks noChangeArrowheads="1"/>
            </p:cNvSpPr>
            <p:nvPr/>
          </p:nvSpPr>
          <p:spPr bwMode="auto">
            <a:xfrm>
              <a:off x="2476500" y="3511550"/>
              <a:ext cx="99546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CD gravé à l’issue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chaque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10" name="Rectangle 70"/>
            <p:cNvSpPr>
              <a:spLocks noChangeArrowheads="1"/>
            </p:cNvSpPr>
            <p:nvPr/>
          </p:nvSpPr>
          <p:spPr bwMode="auto">
            <a:xfrm>
              <a:off x="2619375" y="3889375"/>
              <a:ext cx="9169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Rapport de mission,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fiche de synthèse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mission, etc.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528" name="Rectangle 88"/>
            <p:cNvSpPr>
              <a:spLocks noChangeArrowheads="1"/>
            </p:cNvSpPr>
            <p:nvPr/>
          </p:nvSpPr>
          <p:spPr bwMode="auto">
            <a:xfrm>
              <a:off x="4278842" y="3105150"/>
              <a:ext cx="8752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Coffre-fort sécurisé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095912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QUE FAIRE DES DOCUMENTS ?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131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CLASSER LE DOSSIER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865313" y="2492375"/>
            <a:ext cx="5413375" cy="256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973263" y="4689475"/>
            <a:ext cx="1155700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970088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970088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3316288" y="4689475"/>
            <a:ext cx="1155700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3313113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313113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4665663" y="4689475"/>
            <a:ext cx="1155700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662488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662488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6015038" y="4689475"/>
            <a:ext cx="1155700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16"/>
          <p:cNvSpPr>
            <a:spLocks/>
          </p:cNvSpPr>
          <p:nvPr/>
        </p:nvSpPr>
        <p:spPr bwMode="auto">
          <a:xfrm>
            <a:off x="6011863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88" name="Freeform 17"/>
          <p:cNvSpPr>
            <a:spLocks/>
          </p:cNvSpPr>
          <p:nvPr/>
        </p:nvSpPr>
        <p:spPr bwMode="auto">
          <a:xfrm>
            <a:off x="6011863" y="4686300"/>
            <a:ext cx="1162050" cy="301625"/>
          </a:xfrm>
          <a:custGeom>
            <a:avLst/>
            <a:gdLst>
              <a:gd name="T0" fmla="*/ 730 w 732"/>
              <a:gd name="T1" fmla="*/ 188 h 190"/>
              <a:gd name="T2" fmla="*/ 730 w 732"/>
              <a:gd name="T3" fmla="*/ 186 h 190"/>
              <a:gd name="T4" fmla="*/ 2 w 732"/>
              <a:gd name="T5" fmla="*/ 186 h 190"/>
              <a:gd name="T6" fmla="*/ 2 w 732"/>
              <a:gd name="T7" fmla="*/ 188 h 190"/>
              <a:gd name="T8" fmla="*/ 4 w 732"/>
              <a:gd name="T9" fmla="*/ 188 h 190"/>
              <a:gd name="T10" fmla="*/ 4 w 732"/>
              <a:gd name="T11" fmla="*/ 2 h 190"/>
              <a:gd name="T12" fmla="*/ 2 w 732"/>
              <a:gd name="T13" fmla="*/ 2 h 190"/>
              <a:gd name="T14" fmla="*/ 2 w 732"/>
              <a:gd name="T15" fmla="*/ 4 h 190"/>
              <a:gd name="T16" fmla="*/ 730 w 732"/>
              <a:gd name="T17" fmla="*/ 4 h 190"/>
              <a:gd name="T18" fmla="*/ 730 w 732"/>
              <a:gd name="T19" fmla="*/ 2 h 190"/>
              <a:gd name="T20" fmla="*/ 728 w 732"/>
              <a:gd name="T21" fmla="*/ 2 h 190"/>
              <a:gd name="T22" fmla="*/ 728 w 732"/>
              <a:gd name="T23" fmla="*/ 188 h 190"/>
              <a:gd name="T24" fmla="*/ 730 w 732"/>
              <a:gd name="T25" fmla="*/ 188 h 190"/>
              <a:gd name="T26" fmla="*/ 730 w 732"/>
              <a:gd name="T27" fmla="*/ 186 h 190"/>
              <a:gd name="T28" fmla="*/ 730 w 732"/>
              <a:gd name="T29" fmla="*/ 188 h 190"/>
              <a:gd name="T30" fmla="*/ 732 w 732"/>
              <a:gd name="T31" fmla="*/ 188 h 190"/>
              <a:gd name="T32" fmla="*/ 732 w 732"/>
              <a:gd name="T33" fmla="*/ 0 h 190"/>
              <a:gd name="T34" fmla="*/ 0 w 732"/>
              <a:gd name="T35" fmla="*/ 0 h 190"/>
              <a:gd name="T36" fmla="*/ 0 w 732"/>
              <a:gd name="T37" fmla="*/ 190 h 190"/>
              <a:gd name="T38" fmla="*/ 732 w 732"/>
              <a:gd name="T39" fmla="*/ 190 h 190"/>
              <a:gd name="T40" fmla="*/ 732 w 732"/>
              <a:gd name="T41" fmla="*/ 188 h 190"/>
              <a:gd name="T42" fmla="*/ 730 w 732"/>
              <a:gd name="T43" fmla="*/ 18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2" h="190">
                <a:moveTo>
                  <a:pt x="730" y="188"/>
                </a:moveTo>
                <a:lnTo>
                  <a:pt x="730" y="186"/>
                </a:lnTo>
                <a:lnTo>
                  <a:pt x="2" y="186"/>
                </a:lnTo>
                <a:lnTo>
                  <a:pt x="2" y="188"/>
                </a:lnTo>
                <a:lnTo>
                  <a:pt x="4" y="18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30" y="4"/>
                </a:lnTo>
                <a:lnTo>
                  <a:pt x="730" y="2"/>
                </a:lnTo>
                <a:lnTo>
                  <a:pt x="728" y="2"/>
                </a:lnTo>
                <a:lnTo>
                  <a:pt x="728" y="188"/>
                </a:lnTo>
                <a:lnTo>
                  <a:pt x="730" y="188"/>
                </a:lnTo>
                <a:lnTo>
                  <a:pt x="730" y="186"/>
                </a:lnTo>
                <a:lnTo>
                  <a:pt x="730" y="188"/>
                </a:lnTo>
                <a:lnTo>
                  <a:pt x="732" y="188"/>
                </a:lnTo>
                <a:lnTo>
                  <a:pt x="732" y="0"/>
                </a:lnTo>
                <a:lnTo>
                  <a:pt x="0" y="0"/>
                </a:lnTo>
                <a:lnTo>
                  <a:pt x="0" y="190"/>
                </a:lnTo>
                <a:lnTo>
                  <a:pt x="732" y="190"/>
                </a:lnTo>
                <a:lnTo>
                  <a:pt x="732" y="188"/>
                </a:lnTo>
                <a:lnTo>
                  <a:pt x="730" y="1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635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5313" y="2489200"/>
            <a:ext cx="5410200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89" name="Rectangle 19"/>
          <p:cNvSpPr>
            <a:spLocks noChangeArrowheads="1"/>
          </p:cNvSpPr>
          <p:nvPr/>
        </p:nvSpPr>
        <p:spPr bwMode="auto">
          <a:xfrm>
            <a:off x="3217863" y="4578350"/>
            <a:ext cx="6350" cy="479425"/>
          </a:xfrm>
          <a:prstGeom prst="rect">
            <a:avLst/>
          </a:pr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63508" name="Picture 2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5313" y="2489200"/>
            <a:ext cx="5410200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Rectangle 21"/>
          <p:cNvSpPr>
            <a:spLocks noChangeArrowheads="1"/>
          </p:cNvSpPr>
          <p:nvPr/>
        </p:nvSpPr>
        <p:spPr bwMode="auto">
          <a:xfrm>
            <a:off x="5919788" y="4578350"/>
            <a:ext cx="6350" cy="479425"/>
          </a:xfrm>
          <a:prstGeom prst="rect">
            <a:avLst/>
          </a:pr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2" name="Rectangle 22"/>
          <p:cNvSpPr>
            <a:spLocks noChangeArrowheads="1"/>
          </p:cNvSpPr>
          <p:nvPr/>
        </p:nvSpPr>
        <p:spPr bwMode="auto">
          <a:xfrm>
            <a:off x="7269163" y="4578350"/>
            <a:ext cx="6350" cy="479425"/>
          </a:xfrm>
          <a:prstGeom prst="rect">
            <a:avLst/>
          </a:pr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3" name="Freeform 23"/>
          <p:cNvSpPr>
            <a:spLocks/>
          </p:cNvSpPr>
          <p:nvPr/>
        </p:nvSpPr>
        <p:spPr bwMode="auto">
          <a:xfrm>
            <a:off x="1874838" y="2498725"/>
            <a:ext cx="2682875" cy="2051050"/>
          </a:xfrm>
          <a:custGeom>
            <a:avLst/>
            <a:gdLst>
              <a:gd name="T0" fmla="*/ 1162 w 1690"/>
              <a:gd name="T1" fmla="*/ 1290 h 1292"/>
              <a:gd name="T2" fmla="*/ 978 w 1690"/>
              <a:gd name="T3" fmla="*/ 1278 h 1292"/>
              <a:gd name="T4" fmla="*/ 804 w 1690"/>
              <a:gd name="T5" fmla="*/ 1252 h 1292"/>
              <a:gd name="T6" fmla="*/ 640 w 1690"/>
              <a:gd name="T7" fmla="*/ 1214 h 1292"/>
              <a:gd name="T8" fmla="*/ 492 w 1690"/>
              <a:gd name="T9" fmla="*/ 1162 h 1292"/>
              <a:gd name="T10" fmla="*/ 358 w 1690"/>
              <a:gd name="T11" fmla="*/ 1102 h 1292"/>
              <a:gd name="T12" fmla="*/ 280 w 1690"/>
              <a:gd name="T13" fmla="*/ 1056 h 1292"/>
              <a:gd name="T14" fmla="*/ 176 w 1690"/>
              <a:gd name="T15" fmla="*/ 980 h 1292"/>
              <a:gd name="T16" fmla="*/ 96 w 1690"/>
              <a:gd name="T17" fmla="*/ 896 h 1292"/>
              <a:gd name="T18" fmla="*/ 38 w 1690"/>
              <a:gd name="T19" fmla="*/ 806 h 1292"/>
              <a:gd name="T20" fmla="*/ 6 w 1690"/>
              <a:gd name="T21" fmla="*/ 712 h 1292"/>
              <a:gd name="T22" fmla="*/ 0 w 1690"/>
              <a:gd name="T23" fmla="*/ 646 h 1292"/>
              <a:gd name="T24" fmla="*/ 14 w 1690"/>
              <a:gd name="T25" fmla="*/ 548 h 1292"/>
              <a:gd name="T26" fmla="*/ 54 w 1690"/>
              <a:gd name="T27" fmla="*/ 454 h 1292"/>
              <a:gd name="T28" fmla="*/ 120 w 1690"/>
              <a:gd name="T29" fmla="*/ 366 h 1292"/>
              <a:gd name="T30" fmla="*/ 208 w 1690"/>
              <a:gd name="T31" fmla="*/ 284 h 1292"/>
              <a:gd name="T32" fmla="*/ 318 w 1690"/>
              <a:gd name="T33" fmla="*/ 212 h 1292"/>
              <a:gd name="T34" fmla="*/ 400 w 1690"/>
              <a:gd name="T35" fmla="*/ 168 h 1292"/>
              <a:gd name="T36" fmla="*/ 540 w 1690"/>
              <a:gd name="T37" fmla="*/ 110 h 1292"/>
              <a:gd name="T38" fmla="*/ 694 w 1690"/>
              <a:gd name="T39" fmla="*/ 64 h 1292"/>
              <a:gd name="T40" fmla="*/ 860 w 1690"/>
              <a:gd name="T41" fmla="*/ 28 h 1292"/>
              <a:gd name="T42" fmla="*/ 1038 w 1690"/>
              <a:gd name="T43" fmla="*/ 6 h 1292"/>
              <a:gd name="T44" fmla="*/ 1224 w 1690"/>
              <a:gd name="T45" fmla="*/ 0 h 1292"/>
              <a:gd name="T46" fmla="*/ 1224 w 1690"/>
              <a:gd name="T47" fmla="*/ 0 h 1292"/>
              <a:gd name="T48" fmla="*/ 1406 w 1690"/>
              <a:gd name="T49" fmla="*/ 6 h 1292"/>
              <a:gd name="T50" fmla="*/ 1580 w 1690"/>
              <a:gd name="T51" fmla="*/ 26 h 1292"/>
              <a:gd name="T52" fmla="*/ 1690 w 1690"/>
              <a:gd name="T53" fmla="*/ 48 h 1292"/>
              <a:gd name="T54" fmla="*/ 1534 w 1690"/>
              <a:gd name="T55" fmla="*/ 90 h 1292"/>
              <a:gd name="T56" fmla="*/ 1390 w 1690"/>
              <a:gd name="T57" fmla="*/ 144 h 1292"/>
              <a:gd name="T58" fmla="*/ 1304 w 1690"/>
              <a:gd name="T59" fmla="*/ 186 h 1292"/>
              <a:gd name="T60" fmla="*/ 1188 w 1690"/>
              <a:gd name="T61" fmla="*/ 256 h 1292"/>
              <a:gd name="T62" fmla="*/ 1092 w 1690"/>
              <a:gd name="T63" fmla="*/ 334 h 1292"/>
              <a:gd name="T64" fmla="*/ 1020 w 1690"/>
              <a:gd name="T65" fmla="*/ 422 h 1292"/>
              <a:gd name="T66" fmla="*/ 970 w 1690"/>
              <a:gd name="T67" fmla="*/ 514 h 1292"/>
              <a:gd name="T68" fmla="*/ 946 w 1690"/>
              <a:gd name="T69" fmla="*/ 612 h 1292"/>
              <a:gd name="T70" fmla="*/ 946 w 1690"/>
              <a:gd name="T71" fmla="*/ 678 h 1292"/>
              <a:gd name="T72" fmla="*/ 970 w 1690"/>
              <a:gd name="T73" fmla="*/ 776 h 1292"/>
              <a:gd name="T74" fmla="*/ 1020 w 1690"/>
              <a:gd name="T75" fmla="*/ 870 h 1292"/>
              <a:gd name="T76" fmla="*/ 1092 w 1690"/>
              <a:gd name="T77" fmla="*/ 956 h 1292"/>
              <a:gd name="T78" fmla="*/ 1188 w 1690"/>
              <a:gd name="T79" fmla="*/ 1034 h 1292"/>
              <a:gd name="T80" fmla="*/ 1304 w 1690"/>
              <a:gd name="T81" fmla="*/ 1106 h 1292"/>
              <a:gd name="T82" fmla="*/ 1390 w 1690"/>
              <a:gd name="T83" fmla="*/ 1146 h 1292"/>
              <a:gd name="T84" fmla="*/ 1534 w 1690"/>
              <a:gd name="T85" fmla="*/ 1200 h 1292"/>
              <a:gd name="T86" fmla="*/ 1690 w 1690"/>
              <a:gd name="T87" fmla="*/ 1244 h 1292"/>
              <a:gd name="T88" fmla="*/ 1580 w 1690"/>
              <a:gd name="T89" fmla="*/ 1264 h 1292"/>
              <a:gd name="T90" fmla="*/ 1406 w 1690"/>
              <a:gd name="T91" fmla="*/ 1284 h 1292"/>
              <a:gd name="T92" fmla="*/ 1224 w 1690"/>
              <a:gd name="T93" fmla="*/ 1292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0" h="1292">
                <a:moveTo>
                  <a:pt x="1224" y="1292"/>
                </a:moveTo>
                <a:lnTo>
                  <a:pt x="1224" y="1292"/>
                </a:lnTo>
                <a:lnTo>
                  <a:pt x="1162" y="1290"/>
                </a:lnTo>
                <a:lnTo>
                  <a:pt x="1100" y="1288"/>
                </a:lnTo>
                <a:lnTo>
                  <a:pt x="1038" y="1284"/>
                </a:lnTo>
                <a:lnTo>
                  <a:pt x="978" y="1278"/>
                </a:lnTo>
                <a:lnTo>
                  <a:pt x="918" y="1270"/>
                </a:lnTo>
                <a:lnTo>
                  <a:pt x="860" y="1262"/>
                </a:lnTo>
                <a:lnTo>
                  <a:pt x="804" y="1252"/>
                </a:lnTo>
                <a:lnTo>
                  <a:pt x="748" y="1240"/>
                </a:lnTo>
                <a:lnTo>
                  <a:pt x="694" y="1228"/>
                </a:lnTo>
                <a:lnTo>
                  <a:pt x="640" y="1214"/>
                </a:lnTo>
                <a:lnTo>
                  <a:pt x="590" y="1198"/>
                </a:lnTo>
                <a:lnTo>
                  <a:pt x="540" y="1180"/>
                </a:lnTo>
                <a:lnTo>
                  <a:pt x="492" y="1162"/>
                </a:lnTo>
                <a:lnTo>
                  <a:pt x="446" y="1144"/>
                </a:lnTo>
                <a:lnTo>
                  <a:pt x="400" y="1124"/>
                </a:lnTo>
                <a:lnTo>
                  <a:pt x="358" y="1102"/>
                </a:lnTo>
                <a:lnTo>
                  <a:pt x="358" y="1102"/>
                </a:lnTo>
                <a:lnTo>
                  <a:pt x="318" y="1080"/>
                </a:lnTo>
                <a:lnTo>
                  <a:pt x="280" y="1056"/>
                </a:lnTo>
                <a:lnTo>
                  <a:pt x="242" y="1032"/>
                </a:lnTo>
                <a:lnTo>
                  <a:pt x="208" y="1006"/>
                </a:lnTo>
                <a:lnTo>
                  <a:pt x="176" y="980"/>
                </a:lnTo>
                <a:lnTo>
                  <a:pt x="148" y="952"/>
                </a:lnTo>
                <a:lnTo>
                  <a:pt x="120" y="924"/>
                </a:lnTo>
                <a:lnTo>
                  <a:pt x="96" y="896"/>
                </a:lnTo>
                <a:lnTo>
                  <a:pt x="74" y="866"/>
                </a:lnTo>
                <a:lnTo>
                  <a:pt x="54" y="836"/>
                </a:lnTo>
                <a:lnTo>
                  <a:pt x="38" y="806"/>
                </a:lnTo>
                <a:lnTo>
                  <a:pt x="24" y="776"/>
                </a:lnTo>
                <a:lnTo>
                  <a:pt x="14" y="744"/>
                </a:lnTo>
                <a:lnTo>
                  <a:pt x="6" y="712"/>
                </a:lnTo>
                <a:lnTo>
                  <a:pt x="2" y="678"/>
                </a:lnTo>
                <a:lnTo>
                  <a:pt x="0" y="646"/>
                </a:lnTo>
                <a:lnTo>
                  <a:pt x="0" y="646"/>
                </a:lnTo>
                <a:lnTo>
                  <a:pt x="2" y="612"/>
                </a:lnTo>
                <a:lnTo>
                  <a:pt x="6" y="580"/>
                </a:lnTo>
                <a:lnTo>
                  <a:pt x="14" y="548"/>
                </a:lnTo>
                <a:lnTo>
                  <a:pt x="24" y="516"/>
                </a:lnTo>
                <a:lnTo>
                  <a:pt x="38" y="484"/>
                </a:lnTo>
                <a:lnTo>
                  <a:pt x="54" y="454"/>
                </a:lnTo>
                <a:lnTo>
                  <a:pt x="74" y="424"/>
                </a:lnTo>
                <a:lnTo>
                  <a:pt x="96" y="394"/>
                </a:lnTo>
                <a:lnTo>
                  <a:pt x="120" y="366"/>
                </a:lnTo>
                <a:lnTo>
                  <a:pt x="148" y="338"/>
                </a:lnTo>
                <a:lnTo>
                  <a:pt x="176" y="310"/>
                </a:lnTo>
                <a:lnTo>
                  <a:pt x="208" y="284"/>
                </a:lnTo>
                <a:lnTo>
                  <a:pt x="242" y="260"/>
                </a:lnTo>
                <a:lnTo>
                  <a:pt x="280" y="234"/>
                </a:lnTo>
                <a:lnTo>
                  <a:pt x="318" y="212"/>
                </a:lnTo>
                <a:lnTo>
                  <a:pt x="358" y="188"/>
                </a:lnTo>
                <a:lnTo>
                  <a:pt x="358" y="188"/>
                </a:lnTo>
                <a:lnTo>
                  <a:pt x="400" y="168"/>
                </a:lnTo>
                <a:lnTo>
                  <a:pt x="446" y="148"/>
                </a:lnTo>
                <a:lnTo>
                  <a:pt x="492" y="128"/>
                </a:lnTo>
                <a:lnTo>
                  <a:pt x="540" y="110"/>
                </a:lnTo>
                <a:lnTo>
                  <a:pt x="590" y="92"/>
                </a:lnTo>
                <a:lnTo>
                  <a:pt x="640" y="78"/>
                </a:lnTo>
                <a:lnTo>
                  <a:pt x="694" y="64"/>
                </a:lnTo>
                <a:lnTo>
                  <a:pt x="748" y="50"/>
                </a:lnTo>
                <a:lnTo>
                  <a:pt x="804" y="38"/>
                </a:lnTo>
                <a:lnTo>
                  <a:pt x="860" y="28"/>
                </a:lnTo>
                <a:lnTo>
                  <a:pt x="918" y="20"/>
                </a:lnTo>
                <a:lnTo>
                  <a:pt x="978" y="12"/>
                </a:lnTo>
                <a:lnTo>
                  <a:pt x="1038" y="6"/>
                </a:lnTo>
                <a:lnTo>
                  <a:pt x="1098" y="2"/>
                </a:lnTo>
                <a:lnTo>
                  <a:pt x="1162" y="0"/>
                </a:lnTo>
                <a:lnTo>
                  <a:pt x="1224" y="0"/>
                </a:lnTo>
                <a:lnTo>
                  <a:pt x="1224" y="0"/>
                </a:lnTo>
                <a:lnTo>
                  <a:pt x="1224" y="0"/>
                </a:lnTo>
                <a:lnTo>
                  <a:pt x="1224" y="0"/>
                </a:lnTo>
                <a:lnTo>
                  <a:pt x="1286" y="0"/>
                </a:lnTo>
                <a:lnTo>
                  <a:pt x="1346" y="2"/>
                </a:lnTo>
                <a:lnTo>
                  <a:pt x="1406" y="6"/>
                </a:lnTo>
                <a:lnTo>
                  <a:pt x="1466" y="12"/>
                </a:lnTo>
                <a:lnTo>
                  <a:pt x="1522" y="18"/>
                </a:lnTo>
                <a:lnTo>
                  <a:pt x="1580" y="26"/>
                </a:lnTo>
                <a:lnTo>
                  <a:pt x="1636" y="36"/>
                </a:lnTo>
                <a:lnTo>
                  <a:pt x="1690" y="48"/>
                </a:lnTo>
                <a:lnTo>
                  <a:pt x="1690" y="48"/>
                </a:lnTo>
                <a:lnTo>
                  <a:pt x="1636" y="60"/>
                </a:lnTo>
                <a:lnTo>
                  <a:pt x="1584" y="74"/>
                </a:lnTo>
                <a:lnTo>
                  <a:pt x="1534" y="90"/>
                </a:lnTo>
                <a:lnTo>
                  <a:pt x="1484" y="106"/>
                </a:lnTo>
                <a:lnTo>
                  <a:pt x="1436" y="124"/>
                </a:lnTo>
                <a:lnTo>
                  <a:pt x="1390" y="144"/>
                </a:lnTo>
                <a:lnTo>
                  <a:pt x="1346" y="164"/>
                </a:lnTo>
                <a:lnTo>
                  <a:pt x="1304" y="186"/>
                </a:lnTo>
                <a:lnTo>
                  <a:pt x="1304" y="186"/>
                </a:lnTo>
                <a:lnTo>
                  <a:pt x="1264" y="208"/>
                </a:lnTo>
                <a:lnTo>
                  <a:pt x="1226" y="232"/>
                </a:lnTo>
                <a:lnTo>
                  <a:pt x="1188" y="256"/>
                </a:lnTo>
                <a:lnTo>
                  <a:pt x="1154" y="282"/>
                </a:lnTo>
                <a:lnTo>
                  <a:pt x="1122" y="308"/>
                </a:lnTo>
                <a:lnTo>
                  <a:pt x="1092" y="334"/>
                </a:lnTo>
                <a:lnTo>
                  <a:pt x="1066" y="362"/>
                </a:lnTo>
                <a:lnTo>
                  <a:pt x="1042" y="392"/>
                </a:lnTo>
                <a:lnTo>
                  <a:pt x="1020" y="422"/>
                </a:lnTo>
                <a:lnTo>
                  <a:pt x="1000" y="452"/>
                </a:lnTo>
                <a:lnTo>
                  <a:pt x="984" y="482"/>
                </a:lnTo>
                <a:lnTo>
                  <a:pt x="970" y="514"/>
                </a:lnTo>
                <a:lnTo>
                  <a:pt x="958" y="546"/>
                </a:lnTo>
                <a:lnTo>
                  <a:pt x="950" y="578"/>
                </a:lnTo>
                <a:lnTo>
                  <a:pt x="946" y="612"/>
                </a:lnTo>
                <a:lnTo>
                  <a:pt x="944" y="646"/>
                </a:lnTo>
                <a:lnTo>
                  <a:pt x="944" y="646"/>
                </a:lnTo>
                <a:lnTo>
                  <a:pt x="946" y="678"/>
                </a:lnTo>
                <a:lnTo>
                  <a:pt x="950" y="712"/>
                </a:lnTo>
                <a:lnTo>
                  <a:pt x="958" y="744"/>
                </a:lnTo>
                <a:lnTo>
                  <a:pt x="970" y="776"/>
                </a:lnTo>
                <a:lnTo>
                  <a:pt x="984" y="808"/>
                </a:lnTo>
                <a:lnTo>
                  <a:pt x="1000" y="838"/>
                </a:lnTo>
                <a:lnTo>
                  <a:pt x="1020" y="870"/>
                </a:lnTo>
                <a:lnTo>
                  <a:pt x="1042" y="898"/>
                </a:lnTo>
                <a:lnTo>
                  <a:pt x="1066" y="928"/>
                </a:lnTo>
                <a:lnTo>
                  <a:pt x="1092" y="956"/>
                </a:lnTo>
                <a:lnTo>
                  <a:pt x="1122" y="982"/>
                </a:lnTo>
                <a:lnTo>
                  <a:pt x="1154" y="1010"/>
                </a:lnTo>
                <a:lnTo>
                  <a:pt x="1188" y="1034"/>
                </a:lnTo>
                <a:lnTo>
                  <a:pt x="1226" y="1060"/>
                </a:lnTo>
                <a:lnTo>
                  <a:pt x="1264" y="1082"/>
                </a:lnTo>
                <a:lnTo>
                  <a:pt x="1304" y="1106"/>
                </a:lnTo>
                <a:lnTo>
                  <a:pt x="1304" y="1106"/>
                </a:lnTo>
                <a:lnTo>
                  <a:pt x="1346" y="1126"/>
                </a:lnTo>
                <a:lnTo>
                  <a:pt x="1390" y="1146"/>
                </a:lnTo>
                <a:lnTo>
                  <a:pt x="1436" y="1166"/>
                </a:lnTo>
                <a:lnTo>
                  <a:pt x="1484" y="1184"/>
                </a:lnTo>
                <a:lnTo>
                  <a:pt x="1534" y="1200"/>
                </a:lnTo>
                <a:lnTo>
                  <a:pt x="1584" y="1216"/>
                </a:lnTo>
                <a:lnTo>
                  <a:pt x="1636" y="1230"/>
                </a:lnTo>
                <a:lnTo>
                  <a:pt x="1690" y="1244"/>
                </a:lnTo>
                <a:lnTo>
                  <a:pt x="1690" y="1244"/>
                </a:lnTo>
                <a:lnTo>
                  <a:pt x="1636" y="1254"/>
                </a:lnTo>
                <a:lnTo>
                  <a:pt x="1580" y="1264"/>
                </a:lnTo>
                <a:lnTo>
                  <a:pt x="1522" y="1272"/>
                </a:lnTo>
                <a:lnTo>
                  <a:pt x="1466" y="1278"/>
                </a:lnTo>
                <a:lnTo>
                  <a:pt x="1406" y="1284"/>
                </a:lnTo>
                <a:lnTo>
                  <a:pt x="1346" y="1288"/>
                </a:lnTo>
                <a:lnTo>
                  <a:pt x="1286" y="1290"/>
                </a:lnTo>
                <a:lnTo>
                  <a:pt x="1224" y="129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4" name="Freeform 24"/>
          <p:cNvSpPr>
            <a:spLocks/>
          </p:cNvSpPr>
          <p:nvPr/>
        </p:nvSpPr>
        <p:spPr bwMode="auto">
          <a:xfrm>
            <a:off x="1874838" y="2498725"/>
            <a:ext cx="2682875" cy="2051050"/>
          </a:xfrm>
          <a:custGeom>
            <a:avLst/>
            <a:gdLst>
              <a:gd name="T0" fmla="*/ 1162 w 1690"/>
              <a:gd name="T1" fmla="*/ 1290 h 1292"/>
              <a:gd name="T2" fmla="*/ 978 w 1690"/>
              <a:gd name="T3" fmla="*/ 1278 h 1292"/>
              <a:gd name="T4" fmla="*/ 804 w 1690"/>
              <a:gd name="T5" fmla="*/ 1252 h 1292"/>
              <a:gd name="T6" fmla="*/ 640 w 1690"/>
              <a:gd name="T7" fmla="*/ 1214 h 1292"/>
              <a:gd name="T8" fmla="*/ 492 w 1690"/>
              <a:gd name="T9" fmla="*/ 1162 h 1292"/>
              <a:gd name="T10" fmla="*/ 358 w 1690"/>
              <a:gd name="T11" fmla="*/ 1102 h 1292"/>
              <a:gd name="T12" fmla="*/ 280 w 1690"/>
              <a:gd name="T13" fmla="*/ 1056 h 1292"/>
              <a:gd name="T14" fmla="*/ 176 w 1690"/>
              <a:gd name="T15" fmla="*/ 980 h 1292"/>
              <a:gd name="T16" fmla="*/ 96 w 1690"/>
              <a:gd name="T17" fmla="*/ 896 h 1292"/>
              <a:gd name="T18" fmla="*/ 38 w 1690"/>
              <a:gd name="T19" fmla="*/ 806 h 1292"/>
              <a:gd name="T20" fmla="*/ 6 w 1690"/>
              <a:gd name="T21" fmla="*/ 712 h 1292"/>
              <a:gd name="T22" fmla="*/ 0 w 1690"/>
              <a:gd name="T23" fmla="*/ 646 h 1292"/>
              <a:gd name="T24" fmla="*/ 14 w 1690"/>
              <a:gd name="T25" fmla="*/ 548 h 1292"/>
              <a:gd name="T26" fmla="*/ 54 w 1690"/>
              <a:gd name="T27" fmla="*/ 454 h 1292"/>
              <a:gd name="T28" fmla="*/ 120 w 1690"/>
              <a:gd name="T29" fmla="*/ 366 h 1292"/>
              <a:gd name="T30" fmla="*/ 208 w 1690"/>
              <a:gd name="T31" fmla="*/ 284 h 1292"/>
              <a:gd name="T32" fmla="*/ 318 w 1690"/>
              <a:gd name="T33" fmla="*/ 212 h 1292"/>
              <a:gd name="T34" fmla="*/ 400 w 1690"/>
              <a:gd name="T35" fmla="*/ 168 h 1292"/>
              <a:gd name="T36" fmla="*/ 540 w 1690"/>
              <a:gd name="T37" fmla="*/ 110 h 1292"/>
              <a:gd name="T38" fmla="*/ 694 w 1690"/>
              <a:gd name="T39" fmla="*/ 64 h 1292"/>
              <a:gd name="T40" fmla="*/ 860 w 1690"/>
              <a:gd name="T41" fmla="*/ 28 h 1292"/>
              <a:gd name="T42" fmla="*/ 1038 w 1690"/>
              <a:gd name="T43" fmla="*/ 6 h 1292"/>
              <a:gd name="T44" fmla="*/ 1224 w 1690"/>
              <a:gd name="T45" fmla="*/ 0 h 1292"/>
              <a:gd name="T46" fmla="*/ 1224 w 1690"/>
              <a:gd name="T47" fmla="*/ 0 h 1292"/>
              <a:gd name="T48" fmla="*/ 1406 w 1690"/>
              <a:gd name="T49" fmla="*/ 6 h 1292"/>
              <a:gd name="T50" fmla="*/ 1580 w 1690"/>
              <a:gd name="T51" fmla="*/ 26 h 1292"/>
              <a:gd name="T52" fmla="*/ 1690 w 1690"/>
              <a:gd name="T53" fmla="*/ 48 h 1292"/>
              <a:gd name="T54" fmla="*/ 1534 w 1690"/>
              <a:gd name="T55" fmla="*/ 90 h 1292"/>
              <a:gd name="T56" fmla="*/ 1390 w 1690"/>
              <a:gd name="T57" fmla="*/ 144 h 1292"/>
              <a:gd name="T58" fmla="*/ 1304 w 1690"/>
              <a:gd name="T59" fmla="*/ 186 h 1292"/>
              <a:gd name="T60" fmla="*/ 1188 w 1690"/>
              <a:gd name="T61" fmla="*/ 256 h 1292"/>
              <a:gd name="T62" fmla="*/ 1092 w 1690"/>
              <a:gd name="T63" fmla="*/ 334 h 1292"/>
              <a:gd name="T64" fmla="*/ 1020 w 1690"/>
              <a:gd name="T65" fmla="*/ 422 h 1292"/>
              <a:gd name="T66" fmla="*/ 970 w 1690"/>
              <a:gd name="T67" fmla="*/ 514 h 1292"/>
              <a:gd name="T68" fmla="*/ 946 w 1690"/>
              <a:gd name="T69" fmla="*/ 612 h 1292"/>
              <a:gd name="T70" fmla="*/ 946 w 1690"/>
              <a:gd name="T71" fmla="*/ 678 h 1292"/>
              <a:gd name="T72" fmla="*/ 970 w 1690"/>
              <a:gd name="T73" fmla="*/ 776 h 1292"/>
              <a:gd name="T74" fmla="*/ 1020 w 1690"/>
              <a:gd name="T75" fmla="*/ 870 h 1292"/>
              <a:gd name="T76" fmla="*/ 1092 w 1690"/>
              <a:gd name="T77" fmla="*/ 956 h 1292"/>
              <a:gd name="T78" fmla="*/ 1188 w 1690"/>
              <a:gd name="T79" fmla="*/ 1034 h 1292"/>
              <a:gd name="T80" fmla="*/ 1304 w 1690"/>
              <a:gd name="T81" fmla="*/ 1106 h 1292"/>
              <a:gd name="T82" fmla="*/ 1390 w 1690"/>
              <a:gd name="T83" fmla="*/ 1146 h 1292"/>
              <a:gd name="T84" fmla="*/ 1534 w 1690"/>
              <a:gd name="T85" fmla="*/ 1200 h 1292"/>
              <a:gd name="T86" fmla="*/ 1690 w 1690"/>
              <a:gd name="T87" fmla="*/ 1244 h 1292"/>
              <a:gd name="T88" fmla="*/ 1580 w 1690"/>
              <a:gd name="T89" fmla="*/ 1264 h 1292"/>
              <a:gd name="T90" fmla="*/ 1406 w 1690"/>
              <a:gd name="T91" fmla="*/ 1284 h 1292"/>
              <a:gd name="T92" fmla="*/ 1224 w 1690"/>
              <a:gd name="T93" fmla="*/ 1292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0" h="1292">
                <a:moveTo>
                  <a:pt x="1224" y="1292"/>
                </a:moveTo>
                <a:lnTo>
                  <a:pt x="1224" y="1292"/>
                </a:lnTo>
                <a:lnTo>
                  <a:pt x="1162" y="1290"/>
                </a:lnTo>
                <a:lnTo>
                  <a:pt x="1100" y="1288"/>
                </a:lnTo>
                <a:lnTo>
                  <a:pt x="1038" y="1284"/>
                </a:lnTo>
                <a:lnTo>
                  <a:pt x="978" y="1278"/>
                </a:lnTo>
                <a:lnTo>
                  <a:pt x="918" y="1270"/>
                </a:lnTo>
                <a:lnTo>
                  <a:pt x="860" y="1262"/>
                </a:lnTo>
                <a:lnTo>
                  <a:pt x="804" y="1252"/>
                </a:lnTo>
                <a:lnTo>
                  <a:pt x="748" y="1240"/>
                </a:lnTo>
                <a:lnTo>
                  <a:pt x="694" y="1228"/>
                </a:lnTo>
                <a:lnTo>
                  <a:pt x="640" y="1214"/>
                </a:lnTo>
                <a:lnTo>
                  <a:pt x="590" y="1198"/>
                </a:lnTo>
                <a:lnTo>
                  <a:pt x="540" y="1180"/>
                </a:lnTo>
                <a:lnTo>
                  <a:pt x="492" y="1162"/>
                </a:lnTo>
                <a:lnTo>
                  <a:pt x="446" y="1144"/>
                </a:lnTo>
                <a:lnTo>
                  <a:pt x="400" y="1124"/>
                </a:lnTo>
                <a:lnTo>
                  <a:pt x="358" y="1102"/>
                </a:lnTo>
                <a:lnTo>
                  <a:pt x="358" y="1102"/>
                </a:lnTo>
                <a:lnTo>
                  <a:pt x="318" y="1080"/>
                </a:lnTo>
                <a:lnTo>
                  <a:pt x="280" y="1056"/>
                </a:lnTo>
                <a:lnTo>
                  <a:pt x="242" y="1032"/>
                </a:lnTo>
                <a:lnTo>
                  <a:pt x="208" y="1006"/>
                </a:lnTo>
                <a:lnTo>
                  <a:pt x="176" y="980"/>
                </a:lnTo>
                <a:lnTo>
                  <a:pt x="148" y="952"/>
                </a:lnTo>
                <a:lnTo>
                  <a:pt x="120" y="924"/>
                </a:lnTo>
                <a:lnTo>
                  <a:pt x="96" y="896"/>
                </a:lnTo>
                <a:lnTo>
                  <a:pt x="74" y="866"/>
                </a:lnTo>
                <a:lnTo>
                  <a:pt x="54" y="836"/>
                </a:lnTo>
                <a:lnTo>
                  <a:pt x="38" y="806"/>
                </a:lnTo>
                <a:lnTo>
                  <a:pt x="24" y="776"/>
                </a:lnTo>
                <a:lnTo>
                  <a:pt x="14" y="744"/>
                </a:lnTo>
                <a:lnTo>
                  <a:pt x="6" y="712"/>
                </a:lnTo>
                <a:lnTo>
                  <a:pt x="2" y="678"/>
                </a:lnTo>
                <a:lnTo>
                  <a:pt x="0" y="646"/>
                </a:lnTo>
                <a:lnTo>
                  <a:pt x="0" y="646"/>
                </a:lnTo>
                <a:lnTo>
                  <a:pt x="2" y="612"/>
                </a:lnTo>
                <a:lnTo>
                  <a:pt x="6" y="580"/>
                </a:lnTo>
                <a:lnTo>
                  <a:pt x="14" y="548"/>
                </a:lnTo>
                <a:lnTo>
                  <a:pt x="24" y="516"/>
                </a:lnTo>
                <a:lnTo>
                  <a:pt x="38" y="484"/>
                </a:lnTo>
                <a:lnTo>
                  <a:pt x="54" y="454"/>
                </a:lnTo>
                <a:lnTo>
                  <a:pt x="74" y="424"/>
                </a:lnTo>
                <a:lnTo>
                  <a:pt x="96" y="394"/>
                </a:lnTo>
                <a:lnTo>
                  <a:pt x="120" y="366"/>
                </a:lnTo>
                <a:lnTo>
                  <a:pt x="148" y="338"/>
                </a:lnTo>
                <a:lnTo>
                  <a:pt x="176" y="310"/>
                </a:lnTo>
                <a:lnTo>
                  <a:pt x="208" y="284"/>
                </a:lnTo>
                <a:lnTo>
                  <a:pt x="242" y="260"/>
                </a:lnTo>
                <a:lnTo>
                  <a:pt x="280" y="234"/>
                </a:lnTo>
                <a:lnTo>
                  <a:pt x="318" y="212"/>
                </a:lnTo>
                <a:lnTo>
                  <a:pt x="358" y="188"/>
                </a:lnTo>
                <a:lnTo>
                  <a:pt x="358" y="188"/>
                </a:lnTo>
                <a:lnTo>
                  <a:pt x="400" y="168"/>
                </a:lnTo>
                <a:lnTo>
                  <a:pt x="446" y="148"/>
                </a:lnTo>
                <a:lnTo>
                  <a:pt x="492" y="128"/>
                </a:lnTo>
                <a:lnTo>
                  <a:pt x="540" y="110"/>
                </a:lnTo>
                <a:lnTo>
                  <a:pt x="590" y="92"/>
                </a:lnTo>
                <a:lnTo>
                  <a:pt x="640" y="78"/>
                </a:lnTo>
                <a:lnTo>
                  <a:pt x="694" y="64"/>
                </a:lnTo>
                <a:lnTo>
                  <a:pt x="748" y="50"/>
                </a:lnTo>
                <a:lnTo>
                  <a:pt x="804" y="38"/>
                </a:lnTo>
                <a:lnTo>
                  <a:pt x="860" y="28"/>
                </a:lnTo>
                <a:lnTo>
                  <a:pt x="918" y="20"/>
                </a:lnTo>
                <a:lnTo>
                  <a:pt x="978" y="12"/>
                </a:lnTo>
                <a:lnTo>
                  <a:pt x="1038" y="6"/>
                </a:lnTo>
                <a:lnTo>
                  <a:pt x="1098" y="2"/>
                </a:lnTo>
                <a:lnTo>
                  <a:pt x="1162" y="0"/>
                </a:lnTo>
                <a:lnTo>
                  <a:pt x="1224" y="0"/>
                </a:lnTo>
                <a:lnTo>
                  <a:pt x="1224" y="0"/>
                </a:lnTo>
                <a:lnTo>
                  <a:pt x="1224" y="0"/>
                </a:lnTo>
                <a:lnTo>
                  <a:pt x="1224" y="0"/>
                </a:lnTo>
                <a:lnTo>
                  <a:pt x="1286" y="0"/>
                </a:lnTo>
                <a:lnTo>
                  <a:pt x="1346" y="2"/>
                </a:lnTo>
                <a:lnTo>
                  <a:pt x="1406" y="6"/>
                </a:lnTo>
                <a:lnTo>
                  <a:pt x="1466" y="12"/>
                </a:lnTo>
                <a:lnTo>
                  <a:pt x="1522" y="18"/>
                </a:lnTo>
                <a:lnTo>
                  <a:pt x="1580" y="26"/>
                </a:lnTo>
                <a:lnTo>
                  <a:pt x="1636" y="36"/>
                </a:lnTo>
                <a:lnTo>
                  <a:pt x="1690" y="48"/>
                </a:lnTo>
                <a:lnTo>
                  <a:pt x="1690" y="48"/>
                </a:lnTo>
                <a:lnTo>
                  <a:pt x="1636" y="60"/>
                </a:lnTo>
                <a:lnTo>
                  <a:pt x="1584" y="74"/>
                </a:lnTo>
                <a:lnTo>
                  <a:pt x="1534" y="90"/>
                </a:lnTo>
                <a:lnTo>
                  <a:pt x="1484" y="106"/>
                </a:lnTo>
                <a:lnTo>
                  <a:pt x="1436" y="124"/>
                </a:lnTo>
                <a:lnTo>
                  <a:pt x="1390" y="144"/>
                </a:lnTo>
                <a:lnTo>
                  <a:pt x="1346" y="164"/>
                </a:lnTo>
                <a:lnTo>
                  <a:pt x="1304" y="186"/>
                </a:lnTo>
                <a:lnTo>
                  <a:pt x="1304" y="186"/>
                </a:lnTo>
                <a:lnTo>
                  <a:pt x="1264" y="208"/>
                </a:lnTo>
                <a:lnTo>
                  <a:pt x="1226" y="232"/>
                </a:lnTo>
                <a:lnTo>
                  <a:pt x="1188" y="256"/>
                </a:lnTo>
                <a:lnTo>
                  <a:pt x="1154" y="282"/>
                </a:lnTo>
                <a:lnTo>
                  <a:pt x="1122" y="308"/>
                </a:lnTo>
                <a:lnTo>
                  <a:pt x="1092" y="334"/>
                </a:lnTo>
                <a:lnTo>
                  <a:pt x="1066" y="362"/>
                </a:lnTo>
                <a:lnTo>
                  <a:pt x="1042" y="392"/>
                </a:lnTo>
                <a:lnTo>
                  <a:pt x="1020" y="422"/>
                </a:lnTo>
                <a:lnTo>
                  <a:pt x="1000" y="452"/>
                </a:lnTo>
                <a:lnTo>
                  <a:pt x="984" y="482"/>
                </a:lnTo>
                <a:lnTo>
                  <a:pt x="970" y="514"/>
                </a:lnTo>
                <a:lnTo>
                  <a:pt x="958" y="546"/>
                </a:lnTo>
                <a:lnTo>
                  <a:pt x="950" y="578"/>
                </a:lnTo>
                <a:lnTo>
                  <a:pt x="946" y="612"/>
                </a:lnTo>
                <a:lnTo>
                  <a:pt x="944" y="646"/>
                </a:lnTo>
                <a:lnTo>
                  <a:pt x="944" y="646"/>
                </a:lnTo>
                <a:lnTo>
                  <a:pt x="946" y="678"/>
                </a:lnTo>
                <a:lnTo>
                  <a:pt x="950" y="712"/>
                </a:lnTo>
                <a:lnTo>
                  <a:pt x="958" y="744"/>
                </a:lnTo>
                <a:lnTo>
                  <a:pt x="970" y="776"/>
                </a:lnTo>
                <a:lnTo>
                  <a:pt x="984" y="808"/>
                </a:lnTo>
                <a:lnTo>
                  <a:pt x="1000" y="838"/>
                </a:lnTo>
                <a:lnTo>
                  <a:pt x="1020" y="870"/>
                </a:lnTo>
                <a:lnTo>
                  <a:pt x="1042" y="898"/>
                </a:lnTo>
                <a:lnTo>
                  <a:pt x="1066" y="928"/>
                </a:lnTo>
                <a:lnTo>
                  <a:pt x="1092" y="956"/>
                </a:lnTo>
                <a:lnTo>
                  <a:pt x="1122" y="982"/>
                </a:lnTo>
                <a:lnTo>
                  <a:pt x="1154" y="1010"/>
                </a:lnTo>
                <a:lnTo>
                  <a:pt x="1188" y="1034"/>
                </a:lnTo>
                <a:lnTo>
                  <a:pt x="1226" y="1060"/>
                </a:lnTo>
                <a:lnTo>
                  <a:pt x="1264" y="1082"/>
                </a:lnTo>
                <a:lnTo>
                  <a:pt x="1304" y="1106"/>
                </a:lnTo>
                <a:lnTo>
                  <a:pt x="1304" y="1106"/>
                </a:lnTo>
                <a:lnTo>
                  <a:pt x="1346" y="1126"/>
                </a:lnTo>
                <a:lnTo>
                  <a:pt x="1390" y="1146"/>
                </a:lnTo>
                <a:lnTo>
                  <a:pt x="1436" y="1166"/>
                </a:lnTo>
                <a:lnTo>
                  <a:pt x="1484" y="1184"/>
                </a:lnTo>
                <a:lnTo>
                  <a:pt x="1534" y="1200"/>
                </a:lnTo>
                <a:lnTo>
                  <a:pt x="1584" y="1216"/>
                </a:lnTo>
                <a:lnTo>
                  <a:pt x="1636" y="1230"/>
                </a:lnTo>
                <a:lnTo>
                  <a:pt x="1690" y="1244"/>
                </a:lnTo>
                <a:lnTo>
                  <a:pt x="1690" y="1244"/>
                </a:lnTo>
                <a:lnTo>
                  <a:pt x="1636" y="1254"/>
                </a:lnTo>
                <a:lnTo>
                  <a:pt x="1580" y="1264"/>
                </a:lnTo>
                <a:lnTo>
                  <a:pt x="1522" y="1272"/>
                </a:lnTo>
                <a:lnTo>
                  <a:pt x="1466" y="1278"/>
                </a:lnTo>
                <a:lnTo>
                  <a:pt x="1406" y="1284"/>
                </a:lnTo>
                <a:lnTo>
                  <a:pt x="1346" y="1288"/>
                </a:lnTo>
                <a:lnTo>
                  <a:pt x="1286" y="1290"/>
                </a:lnTo>
                <a:lnTo>
                  <a:pt x="1224" y="12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5" name="Freeform 25"/>
          <p:cNvSpPr>
            <a:spLocks/>
          </p:cNvSpPr>
          <p:nvPr/>
        </p:nvSpPr>
        <p:spPr bwMode="auto">
          <a:xfrm>
            <a:off x="1868488" y="2492375"/>
            <a:ext cx="2701925" cy="2063750"/>
          </a:xfrm>
          <a:custGeom>
            <a:avLst/>
            <a:gdLst>
              <a:gd name="T0" fmla="*/ 1166 w 1702"/>
              <a:gd name="T1" fmla="*/ 1298 h 1300"/>
              <a:gd name="T2" fmla="*/ 982 w 1702"/>
              <a:gd name="T3" fmla="*/ 1286 h 1300"/>
              <a:gd name="T4" fmla="*/ 806 w 1702"/>
              <a:gd name="T5" fmla="*/ 1260 h 1300"/>
              <a:gd name="T6" fmla="*/ 644 w 1702"/>
              <a:gd name="T7" fmla="*/ 1220 h 1300"/>
              <a:gd name="T8" fmla="*/ 494 w 1702"/>
              <a:gd name="T9" fmla="*/ 1170 h 1300"/>
              <a:gd name="T10" fmla="*/ 360 w 1702"/>
              <a:gd name="T11" fmla="*/ 1110 h 1300"/>
              <a:gd name="T12" fmla="*/ 282 w 1702"/>
              <a:gd name="T13" fmla="*/ 1064 h 1300"/>
              <a:gd name="T14" fmla="*/ 178 w 1702"/>
              <a:gd name="T15" fmla="*/ 986 h 1300"/>
              <a:gd name="T16" fmla="*/ 96 w 1702"/>
              <a:gd name="T17" fmla="*/ 902 h 1300"/>
              <a:gd name="T18" fmla="*/ 38 w 1702"/>
              <a:gd name="T19" fmla="*/ 812 h 1300"/>
              <a:gd name="T20" fmla="*/ 6 w 1702"/>
              <a:gd name="T21" fmla="*/ 716 h 1300"/>
              <a:gd name="T22" fmla="*/ 0 w 1702"/>
              <a:gd name="T23" fmla="*/ 650 h 1300"/>
              <a:gd name="T24" fmla="*/ 14 w 1702"/>
              <a:gd name="T25" fmla="*/ 550 h 1300"/>
              <a:gd name="T26" fmla="*/ 56 w 1702"/>
              <a:gd name="T27" fmla="*/ 456 h 1300"/>
              <a:gd name="T28" fmla="*/ 122 w 1702"/>
              <a:gd name="T29" fmla="*/ 366 h 1300"/>
              <a:gd name="T30" fmla="*/ 210 w 1702"/>
              <a:gd name="T31" fmla="*/ 286 h 1300"/>
              <a:gd name="T32" fmla="*/ 320 w 1702"/>
              <a:gd name="T33" fmla="*/ 212 h 1300"/>
              <a:gd name="T34" fmla="*/ 404 w 1702"/>
              <a:gd name="T35" fmla="*/ 168 h 1300"/>
              <a:gd name="T36" fmla="*/ 542 w 1702"/>
              <a:gd name="T37" fmla="*/ 110 h 1300"/>
              <a:gd name="T38" fmla="*/ 696 w 1702"/>
              <a:gd name="T39" fmla="*/ 64 h 1300"/>
              <a:gd name="T40" fmla="*/ 864 w 1702"/>
              <a:gd name="T41" fmla="*/ 28 h 1300"/>
              <a:gd name="T42" fmla="*/ 1042 w 1702"/>
              <a:gd name="T43" fmla="*/ 6 h 1300"/>
              <a:gd name="T44" fmla="*/ 1228 w 1702"/>
              <a:gd name="T45" fmla="*/ 0 h 1300"/>
              <a:gd name="T46" fmla="*/ 1354 w 1702"/>
              <a:gd name="T47" fmla="*/ 2 h 1300"/>
              <a:gd name="T48" fmla="*/ 1534 w 1702"/>
              <a:gd name="T49" fmla="*/ 20 h 1300"/>
              <a:gd name="T50" fmla="*/ 1702 w 1702"/>
              <a:gd name="T51" fmla="*/ 50 h 1300"/>
              <a:gd name="T52" fmla="*/ 1694 w 1702"/>
              <a:gd name="T53" fmla="*/ 52 h 1300"/>
              <a:gd name="T54" fmla="*/ 1526 w 1702"/>
              <a:gd name="T55" fmla="*/ 22 h 1300"/>
              <a:gd name="T56" fmla="*/ 1350 w 1702"/>
              <a:gd name="T57" fmla="*/ 6 h 1300"/>
              <a:gd name="T58" fmla="*/ 1228 w 1702"/>
              <a:gd name="T59" fmla="*/ 4 h 1300"/>
              <a:gd name="T60" fmla="*/ 1166 w 1702"/>
              <a:gd name="T61" fmla="*/ 4 h 1300"/>
              <a:gd name="T62" fmla="*/ 982 w 1702"/>
              <a:gd name="T63" fmla="*/ 16 h 1300"/>
              <a:gd name="T64" fmla="*/ 808 w 1702"/>
              <a:gd name="T65" fmla="*/ 42 h 1300"/>
              <a:gd name="T66" fmla="*/ 644 w 1702"/>
              <a:gd name="T67" fmla="*/ 82 h 1300"/>
              <a:gd name="T68" fmla="*/ 496 w 1702"/>
              <a:gd name="T69" fmla="*/ 132 h 1300"/>
              <a:gd name="T70" fmla="*/ 362 w 1702"/>
              <a:gd name="T71" fmla="*/ 192 h 1300"/>
              <a:gd name="T72" fmla="*/ 284 w 1702"/>
              <a:gd name="T73" fmla="*/ 238 h 1300"/>
              <a:gd name="T74" fmla="*/ 180 w 1702"/>
              <a:gd name="T75" fmla="*/ 314 h 1300"/>
              <a:gd name="T76" fmla="*/ 100 w 1702"/>
              <a:gd name="T77" fmla="*/ 398 h 1300"/>
              <a:gd name="T78" fmla="*/ 42 w 1702"/>
              <a:gd name="T79" fmla="*/ 488 h 1300"/>
              <a:gd name="T80" fmla="*/ 10 w 1702"/>
              <a:gd name="T81" fmla="*/ 584 h 1300"/>
              <a:gd name="T82" fmla="*/ 4 w 1702"/>
              <a:gd name="T83" fmla="*/ 650 h 1300"/>
              <a:gd name="T84" fmla="*/ 18 w 1702"/>
              <a:gd name="T85" fmla="*/ 748 h 1300"/>
              <a:gd name="T86" fmla="*/ 58 w 1702"/>
              <a:gd name="T87" fmla="*/ 840 h 1300"/>
              <a:gd name="T88" fmla="*/ 124 w 1702"/>
              <a:gd name="T89" fmla="*/ 928 h 1300"/>
              <a:gd name="T90" fmla="*/ 212 w 1702"/>
              <a:gd name="T91" fmla="*/ 1010 h 1300"/>
              <a:gd name="T92" fmla="*/ 322 w 1702"/>
              <a:gd name="T93" fmla="*/ 1084 h 1300"/>
              <a:gd name="T94" fmla="*/ 404 w 1702"/>
              <a:gd name="T95" fmla="*/ 1128 h 1300"/>
              <a:gd name="T96" fmla="*/ 544 w 1702"/>
              <a:gd name="T97" fmla="*/ 1184 h 1300"/>
              <a:gd name="T98" fmla="*/ 698 w 1702"/>
              <a:gd name="T99" fmla="*/ 1232 h 1300"/>
              <a:gd name="T100" fmla="*/ 864 w 1702"/>
              <a:gd name="T101" fmla="*/ 1266 h 1300"/>
              <a:gd name="T102" fmla="*/ 1042 w 1702"/>
              <a:gd name="T103" fmla="*/ 1288 h 1300"/>
              <a:gd name="T104" fmla="*/ 1228 w 1702"/>
              <a:gd name="T105" fmla="*/ 1296 h 1300"/>
              <a:gd name="T106" fmla="*/ 1350 w 1702"/>
              <a:gd name="T107" fmla="*/ 1292 h 1300"/>
              <a:gd name="T108" fmla="*/ 1526 w 1702"/>
              <a:gd name="T109" fmla="*/ 1276 h 1300"/>
              <a:gd name="T110" fmla="*/ 1694 w 1702"/>
              <a:gd name="T111" fmla="*/ 1248 h 1300"/>
              <a:gd name="T112" fmla="*/ 1702 w 1702"/>
              <a:gd name="T113" fmla="*/ 1250 h 1300"/>
              <a:gd name="T114" fmla="*/ 1534 w 1702"/>
              <a:gd name="T115" fmla="*/ 1280 h 1300"/>
              <a:gd name="T116" fmla="*/ 1354 w 1702"/>
              <a:gd name="T117" fmla="*/ 1296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02" h="1300">
                <a:moveTo>
                  <a:pt x="1228" y="1300"/>
                </a:moveTo>
                <a:lnTo>
                  <a:pt x="1228" y="1300"/>
                </a:lnTo>
                <a:lnTo>
                  <a:pt x="1166" y="1298"/>
                </a:lnTo>
                <a:lnTo>
                  <a:pt x="1104" y="1296"/>
                </a:lnTo>
                <a:lnTo>
                  <a:pt x="1042" y="1292"/>
                </a:lnTo>
                <a:lnTo>
                  <a:pt x="982" y="1286"/>
                </a:lnTo>
                <a:lnTo>
                  <a:pt x="922" y="1278"/>
                </a:lnTo>
                <a:lnTo>
                  <a:pt x="864" y="1270"/>
                </a:lnTo>
                <a:lnTo>
                  <a:pt x="806" y="1260"/>
                </a:lnTo>
                <a:lnTo>
                  <a:pt x="750" y="1248"/>
                </a:lnTo>
                <a:lnTo>
                  <a:pt x="696" y="1236"/>
                </a:lnTo>
                <a:lnTo>
                  <a:pt x="644" y="1220"/>
                </a:lnTo>
                <a:lnTo>
                  <a:pt x="592" y="1206"/>
                </a:lnTo>
                <a:lnTo>
                  <a:pt x="542" y="1188"/>
                </a:lnTo>
                <a:lnTo>
                  <a:pt x="494" y="1170"/>
                </a:lnTo>
                <a:lnTo>
                  <a:pt x="448" y="1152"/>
                </a:lnTo>
                <a:lnTo>
                  <a:pt x="404" y="1130"/>
                </a:lnTo>
                <a:lnTo>
                  <a:pt x="360" y="1110"/>
                </a:lnTo>
                <a:lnTo>
                  <a:pt x="360" y="1110"/>
                </a:lnTo>
                <a:lnTo>
                  <a:pt x="320" y="1086"/>
                </a:lnTo>
                <a:lnTo>
                  <a:pt x="282" y="1064"/>
                </a:lnTo>
                <a:lnTo>
                  <a:pt x="244" y="1038"/>
                </a:lnTo>
                <a:lnTo>
                  <a:pt x="210" y="1014"/>
                </a:lnTo>
                <a:lnTo>
                  <a:pt x="178" y="986"/>
                </a:lnTo>
                <a:lnTo>
                  <a:pt x="148" y="960"/>
                </a:lnTo>
                <a:lnTo>
                  <a:pt x="122" y="932"/>
                </a:lnTo>
                <a:lnTo>
                  <a:pt x="96" y="902"/>
                </a:lnTo>
                <a:lnTo>
                  <a:pt x="74" y="874"/>
                </a:lnTo>
                <a:lnTo>
                  <a:pt x="56" y="842"/>
                </a:lnTo>
                <a:lnTo>
                  <a:pt x="38" y="812"/>
                </a:lnTo>
                <a:lnTo>
                  <a:pt x="26" y="780"/>
                </a:lnTo>
                <a:lnTo>
                  <a:pt x="14" y="748"/>
                </a:lnTo>
                <a:lnTo>
                  <a:pt x="6" y="716"/>
                </a:lnTo>
                <a:lnTo>
                  <a:pt x="2" y="682"/>
                </a:lnTo>
                <a:lnTo>
                  <a:pt x="0" y="650"/>
                </a:lnTo>
                <a:lnTo>
                  <a:pt x="0" y="650"/>
                </a:lnTo>
                <a:lnTo>
                  <a:pt x="2" y="616"/>
                </a:lnTo>
                <a:lnTo>
                  <a:pt x="6" y="582"/>
                </a:lnTo>
                <a:lnTo>
                  <a:pt x="14" y="550"/>
                </a:lnTo>
                <a:lnTo>
                  <a:pt x="26" y="518"/>
                </a:lnTo>
                <a:lnTo>
                  <a:pt x="38" y="486"/>
                </a:lnTo>
                <a:lnTo>
                  <a:pt x="56" y="456"/>
                </a:lnTo>
                <a:lnTo>
                  <a:pt x="74" y="426"/>
                </a:lnTo>
                <a:lnTo>
                  <a:pt x="96" y="396"/>
                </a:lnTo>
                <a:lnTo>
                  <a:pt x="122" y="366"/>
                </a:lnTo>
                <a:lnTo>
                  <a:pt x="148" y="338"/>
                </a:lnTo>
                <a:lnTo>
                  <a:pt x="178" y="312"/>
                </a:lnTo>
                <a:lnTo>
                  <a:pt x="210" y="286"/>
                </a:lnTo>
                <a:lnTo>
                  <a:pt x="244" y="260"/>
                </a:lnTo>
                <a:lnTo>
                  <a:pt x="282" y="236"/>
                </a:lnTo>
                <a:lnTo>
                  <a:pt x="320" y="212"/>
                </a:lnTo>
                <a:lnTo>
                  <a:pt x="360" y="190"/>
                </a:lnTo>
                <a:lnTo>
                  <a:pt x="360" y="190"/>
                </a:lnTo>
                <a:lnTo>
                  <a:pt x="404" y="168"/>
                </a:lnTo>
                <a:lnTo>
                  <a:pt x="448" y="148"/>
                </a:lnTo>
                <a:lnTo>
                  <a:pt x="494" y="128"/>
                </a:lnTo>
                <a:lnTo>
                  <a:pt x="542" y="110"/>
                </a:lnTo>
                <a:lnTo>
                  <a:pt x="592" y="94"/>
                </a:lnTo>
                <a:lnTo>
                  <a:pt x="644" y="78"/>
                </a:lnTo>
                <a:lnTo>
                  <a:pt x="696" y="64"/>
                </a:lnTo>
                <a:lnTo>
                  <a:pt x="750" y="50"/>
                </a:lnTo>
                <a:lnTo>
                  <a:pt x="806" y="38"/>
                </a:lnTo>
                <a:lnTo>
                  <a:pt x="864" y="28"/>
                </a:lnTo>
                <a:lnTo>
                  <a:pt x="922" y="20"/>
                </a:lnTo>
                <a:lnTo>
                  <a:pt x="982" y="12"/>
                </a:lnTo>
                <a:lnTo>
                  <a:pt x="1042" y="6"/>
                </a:lnTo>
                <a:lnTo>
                  <a:pt x="1104" y="2"/>
                </a:lnTo>
                <a:lnTo>
                  <a:pt x="1166" y="0"/>
                </a:lnTo>
                <a:lnTo>
                  <a:pt x="1228" y="0"/>
                </a:lnTo>
                <a:lnTo>
                  <a:pt x="1228" y="0"/>
                </a:lnTo>
                <a:lnTo>
                  <a:pt x="1292" y="0"/>
                </a:lnTo>
                <a:lnTo>
                  <a:pt x="1354" y="2"/>
                </a:lnTo>
                <a:lnTo>
                  <a:pt x="1414" y="6"/>
                </a:lnTo>
                <a:lnTo>
                  <a:pt x="1474" y="12"/>
                </a:lnTo>
                <a:lnTo>
                  <a:pt x="1534" y="20"/>
                </a:lnTo>
                <a:lnTo>
                  <a:pt x="1590" y="28"/>
                </a:lnTo>
                <a:lnTo>
                  <a:pt x="1648" y="38"/>
                </a:lnTo>
                <a:lnTo>
                  <a:pt x="1702" y="50"/>
                </a:lnTo>
                <a:lnTo>
                  <a:pt x="1702" y="50"/>
                </a:lnTo>
                <a:lnTo>
                  <a:pt x="1694" y="52"/>
                </a:lnTo>
                <a:lnTo>
                  <a:pt x="1694" y="52"/>
                </a:lnTo>
                <a:lnTo>
                  <a:pt x="1640" y="40"/>
                </a:lnTo>
                <a:lnTo>
                  <a:pt x="1584" y="30"/>
                </a:lnTo>
                <a:lnTo>
                  <a:pt x="1526" y="22"/>
                </a:lnTo>
                <a:lnTo>
                  <a:pt x="1470" y="16"/>
                </a:lnTo>
                <a:lnTo>
                  <a:pt x="1410" y="10"/>
                </a:lnTo>
                <a:lnTo>
                  <a:pt x="1350" y="6"/>
                </a:lnTo>
                <a:lnTo>
                  <a:pt x="1290" y="4"/>
                </a:lnTo>
                <a:lnTo>
                  <a:pt x="1228" y="4"/>
                </a:lnTo>
                <a:lnTo>
                  <a:pt x="1228" y="4"/>
                </a:lnTo>
                <a:lnTo>
                  <a:pt x="1228" y="4"/>
                </a:lnTo>
                <a:lnTo>
                  <a:pt x="1228" y="4"/>
                </a:lnTo>
                <a:lnTo>
                  <a:pt x="1166" y="4"/>
                </a:lnTo>
                <a:lnTo>
                  <a:pt x="1102" y="6"/>
                </a:lnTo>
                <a:lnTo>
                  <a:pt x="1042" y="10"/>
                </a:lnTo>
                <a:lnTo>
                  <a:pt x="982" y="16"/>
                </a:lnTo>
                <a:lnTo>
                  <a:pt x="922" y="24"/>
                </a:lnTo>
                <a:lnTo>
                  <a:pt x="864" y="32"/>
                </a:lnTo>
                <a:lnTo>
                  <a:pt x="808" y="42"/>
                </a:lnTo>
                <a:lnTo>
                  <a:pt x="752" y="54"/>
                </a:lnTo>
                <a:lnTo>
                  <a:pt x="698" y="68"/>
                </a:lnTo>
                <a:lnTo>
                  <a:pt x="644" y="82"/>
                </a:lnTo>
                <a:lnTo>
                  <a:pt x="594" y="96"/>
                </a:lnTo>
                <a:lnTo>
                  <a:pt x="544" y="114"/>
                </a:lnTo>
                <a:lnTo>
                  <a:pt x="496" y="132"/>
                </a:lnTo>
                <a:lnTo>
                  <a:pt x="450" y="152"/>
                </a:lnTo>
                <a:lnTo>
                  <a:pt x="404" y="172"/>
                </a:lnTo>
                <a:lnTo>
                  <a:pt x="362" y="192"/>
                </a:lnTo>
                <a:lnTo>
                  <a:pt x="362" y="192"/>
                </a:lnTo>
                <a:lnTo>
                  <a:pt x="322" y="216"/>
                </a:lnTo>
                <a:lnTo>
                  <a:pt x="284" y="238"/>
                </a:lnTo>
                <a:lnTo>
                  <a:pt x="246" y="264"/>
                </a:lnTo>
                <a:lnTo>
                  <a:pt x="212" y="288"/>
                </a:lnTo>
                <a:lnTo>
                  <a:pt x="180" y="314"/>
                </a:lnTo>
                <a:lnTo>
                  <a:pt x="152" y="342"/>
                </a:lnTo>
                <a:lnTo>
                  <a:pt x="124" y="370"/>
                </a:lnTo>
                <a:lnTo>
                  <a:pt x="100" y="398"/>
                </a:lnTo>
                <a:lnTo>
                  <a:pt x="78" y="428"/>
                </a:lnTo>
                <a:lnTo>
                  <a:pt x="58" y="458"/>
                </a:lnTo>
                <a:lnTo>
                  <a:pt x="42" y="488"/>
                </a:lnTo>
                <a:lnTo>
                  <a:pt x="28" y="520"/>
                </a:lnTo>
                <a:lnTo>
                  <a:pt x="18" y="552"/>
                </a:lnTo>
                <a:lnTo>
                  <a:pt x="10" y="584"/>
                </a:lnTo>
                <a:lnTo>
                  <a:pt x="6" y="616"/>
                </a:lnTo>
                <a:lnTo>
                  <a:pt x="4" y="650"/>
                </a:lnTo>
                <a:lnTo>
                  <a:pt x="4" y="650"/>
                </a:lnTo>
                <a:lnTo>
                  <a:pt x="6" y="682"/>
                </a:lnTo>
                <a:lnTo>
                  <a:pt x="10" y="716"/>
                </a:lnTo>
                <a:lnTo>
                  <a:pt x="18" y="748"/>
                </a:lnTo>
                <a:lnTo>
                  <a:pt x="28" y="780"/>
                </a:lnTo>
                <a:lnTo>
                  <a:pt x="42" y="810"/>
                </a:lnTo>
                <a:lnTo>
                  <a:pt x="58" y="840"/>
                </a:lnTo>
                <a:lnTo>
                  <a:pt x="78" y="870"/>
                </a:lnTo>
                <a:lnTo>
                  <a:pt x="100" y="900"/>
                </a:lnTo>
                <a:lnTo>
                  <a:pt x="124" y="928"/>
                </a:lnTo>
                <a:lnTo>
                  <a:pt x="152" y="956"/>
                </a:lnTo>
                <a:lnTo>
                  <a:pt x="180" y="984"/>
                </a:lnTo>
                <a:lnTo>
                  <a:pt x="212" y="1010"/>
                </a:lnTo>
                <a:lnTo>
                  <a:pt x="246" y="1036"/>
                </a:lnTo>
                <a:lnTo>
                  <a:pt x="284" y="1060"/>
                </a:lnTo>
                <a:lnTo>
                  <a:pt x="322" y="1084"/>
                </a:lnTo>
                <a:lnTo>
                  <a:pt x="362" y="1106"/>
                </a:lnTo>
                <a:lnTo>
                  <a:pt x="362" y="1106"/>
                </a:lnTo>
                <a:lnTo>
                  <a:pt x="404" y="1128"/>
                </a:lnTo>
                <a:lnTo>
                  <a:pt x="450" y="1148"/>
                </a:lnTo>
                <a:lnTo>
                  <a:pt x="496" y="1166"/>
                </a:lnTo>
                <a:lnTo>
                  <a:pt x="544" y="1184"/>
                </a:lnTo>
                <a:lnTo>
                  <a:pt x="594" y="1202"/>
                </a:lnTo>
                <a:lnTo>
                  <a:pt x="644" y="1218"/>
                </a:lnTo>
                <a:lnTo>
                  <a:pt x="698" y="1232"/>
                </a:lnTo>
                <a:lnTo>
                  <a:pt x="752" y="1244"/>
                </a:lnTo>
                <a:lnTo>
                  <a:pt x="808" y="1256"/>
                </a:lnTo>
                <a:lnTo>
                  <a:pt x="864" y="1266"/>
                </a:lnTo>
                <a:lnTo>
                  <a:pt x="922" y="1274"/>
                </a:lnTo>
                <a:lnTo>
                  <a:pt x="982" y="1282"/>
                </a:lnTo>
                <a:lnTo>
                  <a:pt x="1042" y="1288"/>
                </a:lnTo>
                <a:lnTo>
                  <a:pt x="1104" y="1292"/>
                </a:lnTo>
                <a:lnTo>
                  <a:pt x="1166" y="1294"/>
                </a:lnTo>
                <a:lnTo>
                  <a:pt x="1228" y="1296"/>
                </a:lnTo>
                <a:lnTo>
                  <a:pt x="1228" y="1296"/>
                </a:lnTo>
                <a:lnTo>
                  <a:pt x="1290" y="1294"/>
                </a:lnTo>
                <a:lnTo>
                  <a:pt x="1350" y="1292"/>
                </a:lnTo>
                <a:lnTo>
                  <a:pt x="1410" y="1288"/>
                </a:lnTo>
                <a:lnTo>
                  <a:pt x="1470" y="1282"/>
                </a:lnTo>
                <a:lnTo>
                  <a:pt x="1526" y="1276"/>
                </a:lnTo>
                <a:lnTo>
                  <a:pt x="1584" y="1268"/>
                </a:lnTo>
                <a:lnTo>
                  <a:pt x="1640" y="1258"/>
                </a:lnTo>
                <a:lnTo>
                  <a:pt x="1694" y="1248"/>
                </a:lnTo>
                <a:lnTo>
                  <a:pt x="1694" y="1248"/>
                </a:lnTo>
                <a:lnTo>
                  <a:pt x="1702" y="1250"/>
                </a:lnTo>
                <a:lnTo>
                  <a:pt x="1702" y="1250"/>
                </a:lnTo>
                <a:lnTo>
                  <a:pt x="1648" y="1260"/>
                </a:lnTo>
                <a:lnTo>
                  <a:pt x="1590" y="1270"/>
                </a:lnTo>
                <a:lnTo>
                  <a:pt x="1534" y="1280"/>
                </a:lnTo>
                <a:lnTo>
                  <a:pt x="1474" y="1286"/>
                </a:lnTo>
                <a:lnTo>
                  <a:pt x="1414" y="1292"/>
                </a:lnTo>
                <a:lnTo>
                  <a:pt x="1354" y="1296"/>
                </a:lnTo>
                <a:lnTo>
                  <a:pt x="1292" y="1298"/>
                </a:lnTo>
                <a:lnTo>
                  <a:pt x="1228" y="1300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6" name="Freeform 26"/>
          <p:cNvSpPr>
            <a:spLocks/>
          </p:cNvSpPr>
          <p:nvPr/>
        </p:nvSpPr>
        <p:spPr bwMode="auto">
          <a:xfrm>
            <a:off x="1868488" y="2492375"/>
            <a:ext cx="2701925" cy="2063750"/>
          </a:xfrm>
          <a:custGeom>
            <a:avLst/>
            <a:gdLst>
              <a:gd name="T0" fmla="*/ 1166 w 1702"/>
              <a:gd name="T1" fmla="*/ 1298 h 1300"/>
              <a:gd name="T2" fmla="*/ 982 w 1702"/>
              <a:gd name="T3" fmla="*/ 1286 h 1300"/>
              <a:gd name="T4" fmla="*/ 806 w 1702"/>
              <a:gd name="T5" fmla="*/ 1260 h 1300"/>
              <a:gd name="T6" fmla="*/ 644 w 1702"/>
              <a:gd name="T7" fmla="*/ 1220 h 1300"/>
              <a:gd name="T8" fmla="*/ 494 w 1702"/>
              <a:gd name="T9" fmla="*/ 1170 h 1300"/>
              <a:gd name="T10" fmla="*/ 360 w 1702"/>
              <a:gd name="T11" fmla="*/ 1110 h 1300"/>
              <a:gd name="T12" fmla="*/ 282 w 1702"/>
              <a:gd name="T13" fmla="*/ 1064 h 1300"/>
              <a:gd name="T14" fmla="*/ 178 w 1702"/>
              <a:gd name="T15" fmla="*/ 986 h 1300"/>
              <a:gd name="T16" fmla="*/ 96 w 1702"/>
              <a:gd name="T17" fmla="*/ 902 h 1300"/>
              <a:gd name="T18" fmla="*/ 38 w 1702"/>
              <a:gd name="T19" fmla="*/ 812 h 1300"/>
              <a:gd name="T20" fmla="*/ 6 w 1702"/>
              <a:gd name="T21" fmla="*/ 716 h 1300"/>
              <a:gd name="T22" fmla="*/ 0 w 1702"/>
              <a:gd name="T23" fmla="*/ 650 h 1300"/>
              <a:gd name="T24" fmla="*/ 14 w 1702"/>
              <a:gd name="T25" fmla="*/ 550 h 1300"/>
              <a:gd name="T26" fmla="*/ 56 w 1702"/>
              <a:gd name="T27" fmla="*/ 456 h 1300"/>
              <a:gd name="T28" fmla="*/ 122 w 1702"/>
              <a:gd name="T29" fmla="*/ 366 h 1300"/>
              <a:gd name="T30" fmla="*/ 210 w 1702"/>
              <a:gd name="T31" fmla="*/ 286 h 1300"/>
              <a:gd name="T32" fmla="*/ 320 w 1702"/>
              <a:gd name="T33" fmla="*/ 212 h 1300"/>
              <a:gd name="T34" fmla="*/ 404 w 1702"/>
              <a:gd name="T35" fmla="*/ 168 h 1300"/>
              <a:gd name="T36" fmla="*/ 542 w 1702"/>
              <a:gd name="T37" fmla="*/ 110 h 1300"/>
              <a:gd name="T38" fmla="*/ 696 w 1702"/>
              <a:gd name="T39" fmla="*/ 64 h 1300"/>
              <a:gd name="T40" fmla="*/ 864 w 1702"/>
              <a:gd name="T41" fmla="*/ 28 h 1300"/>
              <a:gd name="T42" fmla="*/ 1042 w 1702"/>
              <a:gd name="T43" fmla="*/ 6 h 1300"/>
              <a:gd name="T44" fmla="*/ 1228 w 1702"/>
              <a:gd name="T45" fmla="*/ 0 h 1300"/>
              <a:gd name="T46" fmla="*/ 1354 w 1702"/>
              <a:gd name="T47" fmla="*/ 2 h 1300"/>
              <a:gd name="T48" fmla="*/ 1534 w 1702"/>
              <a:gd name="T49" fmla="*/ 20 h 1300"/>
              <a:gd name="T50" fmla="*/ 1702 w 1702"/>
              <a:gd name="T51" fmla="*/ 50 h 1300"/>
              <a:gd name="T52" fmla="*/ 1694 w 1702"/>
              <a:gd name="T53" fmla="*/ 52 h 1300"/>
              <a:gd name="T54" fmla="*/ 1526 w 1702"/>
              <a:gd name="T55" fmla="*/ 22 h 1300"/>
              <a:gd name="T56" fmla="*/ 1350 w 1702"/>
              <a:gd name="T57" fmla="*/ 6 h 1300"/>
              <a:gd name="T58" fmla="*/ 1228 w 1702"/>
              <a:gd name="T59" fmla="*/ 4 h 1300"/>
              <a:gd name="T60" fmla="*/ 1166 w 1702"/>
              <a:gd name="T61" fmla="*/ 4 h 1300"/>
              <a:gd name="T62" fmla="*/ 982 w 1702"/>
              <a:gd name="T63" fmla="*/ 16 h 1300"/>
              <a:gd name="T64" fmla="*/ 808 w 1702"/>
              <a:gd name="T65" fmla="*/ 42 h 1300"/>
              <a:gd name="T66" fmla="*/ 644 w 1702"/>
              <a:gd name="T67" fmla="*/ 82 h 1300"/>
              <a:gd name="T68" fmla="*/ 496 w 1702"/>
              <a:gd name="T69" fmla="*/ 132 h 1300"/>
              <a:gd name="T70" fmla="*/ 362 w 1702"/>
              <a:gd name="T71" fmla="*/ 192 h 1300"/>
              <a:gd name="T72" fmla="*/ 284 w 1702"/>
              <a:gd name="T73" fmla="*/ 238 h 1300"/>
              <a:gd name="T74" fmla="*/ 180 w 1702"/>
              <a:gd name="T75" fmla="*/ 314 h 1300"/>
              <a:gd name="T76" fmla="*/ 100 w 1702"/>
              <a:gd name="T77" fmla="*/ 398 h 1300"/>
              <a:gd name="T78" fmla="*/ 42 w 1702"/>
              <a:gd name="T79" fmla="*/ 488 h 1300"/>
              <a:gd name="T80" fmla="*/ 10 w 1702"/>
              <a:gd name="T81" fmla="*/ 584 h 1300"/>
              <a:gd name="T82" fmla="*/ 4 w 1702"/>
              <a:gd name="T83" fmla="*/ 650 h 1300"/>
              <a:gd name="T84" fmla="*/ 18 w 1702"/>
              <a:gd name="T85" fmla="*/ 748 h 1300"/>
              <a:gd name="T86" fmla="*/ 58 w 1702"/>
              <a:gd name="T87" fmla="*/ 840 h 1300"/>
              <a:gd name="T88" fmla="*/ 124 w 1702"/>
              <a:gd name="T89" fmla="*/ 928 h 1300"/>
              <a:gd name="T90" fmla="*/ 212 w 1702"/>
              <a:gd name="T91" fmla="*/ 1010 h 1300"/>
              <a:gd name="T92" fmla="*/ 322 w 1702"/>
              <a:gd name="T93" fmla="*/ 1084 h 1300"/>
              <a:gd name="T94" fmla="*/ 404 w 1702"/>
              <a:gd name="T95" fmla="*/ 1128 h 1300"/>
              <a:gd name="T96" fmla="*/ 544 w 1702"/>
              <a:gd name="T97" fmla="*/ 1184 h 1300"/>
              <a:gd name="T98" fmla="*/ 698 w 1702"/>
              <a:gd name="T99" fmla="*/ 1232 h 1300"/>
              <a:gd name="T100" fmla="*/ 864 w 1702"/>
              <a:gd name="T101" fmla="*/ 1266 h 1300"/>
              <a:gd name="T102" fmla="*/ 1042 w 1702"/>
              <a:gd name="T103" fmla="*/ 1288 h 1300"/>
              <a:gd name="T104" fmla="*/ 1228 w 1702"/>
              <a:gd name="T105" fmla="*/ 1296 h 1300"/>
              <a:gd name="T106" fmla="*/ 1350 w 1702"/>
              <a:gd name="T107" fmla="*/ 1292 h 1300"/>
              <a:gd name="T108" fmla="*/ 1526 w 1702"/>
              <a:gd name="T109" fmla="*/ 1276 h 1300"/>
              <a:gd name="T110" fmla="*/ 1694 w 1702"/>
              <a:gd name="T111" fmla="*/ 1248 h 1300"/>
              <a:gd name="T112" fmla="*/ 1702 w 1702"/>
              <a:gd name="T113" fmla="*/ 1250 h 1300"/>
              <a:gd name="T114" fmla="*/ 1534 w 1702"/>
              <a:gd name="T115" fmla="*/ 1280 h 1300"/>
              <a:gd name="T116" fmla="*/ 1354 w 1702"/>
              <a:gd name="T117" fmla="*/ 1296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02" h="1300">
                <a:moveTo>
                  <a:pt x="1228" y="1300"/>
                </a:moveTo>
                <a:lnTo>
                  <a:pt x="1228" y="1300"/>
                </a:lnTo>
                <a:lnTo>
                  <a:pt x="1166" y="1298"/>
                </a:lnTo>
                <a:lnTo>
                  <a:pt x="1104" y="1296"/>
                </a:lnTo>
                <a:lnTo>
                  <a:pt x="1042" y="1292"/>
                </a:lnTo>
                <a:lnTo>
                  <a:pt x="982" y="1286"/>
                </a:lnTo>
                <a:lnTo>
                  <a:pt x="922" y="1278"/>
                </a:lnTo>
                <a:lnTo>
                  <a:pt x="864" y="1270"/>
                </a:lnTo>
                <a:lnTo>
                  <a:pt x="806" y="1260"/>
                </a:lnTo>
                <a:lnTo>
                  <a:pt x="750" y="1248"/>
                </a:lnTo>
                <a:lnTo>
                  <a:pt x="696" y="1236"/>
                </a:lnTo>
                <a:lnTo>
                  <a:pt x="644" y="1220"/>
                </a:lnTo>
                <a:lnTo>
                  <a:pt x="592" y="1206"/>
                </a:lnTo>
                <a:lnTo>
                  <a:pt x="542" y="1188"/>
                </a:lnTo>
                <a:lnTo>
                  <a:pt x="494" y="1170"/>
                </a:lnTo>
                <a:lnTo>
                  <a:pt x="448" y="1152"/>
                </a:lnTo>
                <a:lnTo>
                  <a:pt x="404" y="1130"/>
                </a:lnTo>
                <a:lnTo>
                  <a:pt x="360" y="1110"/>
                </a:lnTo>
                <a:lnTo>
                  <a:pt x="360" y="1110"/>
                </a:lnTo>
                <a:lnTo>
                  <a:pt x="320" y="1086"/>
                </a:lnTo>
                <a:lnTo>
                  <a:pt x="282" y="1064"/>
                </a:lnTo>
                <a:lnTo>
                  <a:pt x="244" y="1038"/>
                </a:lnTo>
                <a:lnTo>
                  <a:pt x="210" y="1014"/>
                </a:lnTo>
                <a:lnTo>
                  <a:pt x="178" y="986"/>
                </a:lnTo>
                <a:lnTo>
                  <a:pt x="148" y="960"/>
                </a:lnTo>
                <a:lnTo>
                  <a:pt x="122" y="932"/>
                </a:lnTo>
                <a:lnTo>
                  <a:pt x="96" y="902"/>
                </a:lnTo>
                <a:lnTo>
                  <a:pt x="74" y="874"/>
                </a:lnTo>
                <a:lnTo>
                  <a:pt x="56" y="842"/>
                </a:lnTo>
                <a:lnTo>
                  <a:pt x="38" y="812"/>
                </a:lnTo>
                <a:lnTo>
                  <a:pt x="26" y="780"/>
                </a:lnTo>
                <a:lnTo>
                  <a:pt x="14" y="748"/>
                </a:lnTo>
                <a:lnTo>
                  <a:pt x="6" y="716"/>
                </a:lnTo>
                <a:lnTo>
                  <a:pt x="2" y="682"/>
                </a:lnTo>
                <a:lnTo>
                  <a:pt x="0" y="650"/>
                </a:lnTo>
                <a:lnTo>
                  <a:pt x="0" y="650"/>
                </a:lnTo>
                <a:lnTo>
                  <a:pt x="2" y="616"/>
                </a:lnTo>
                <a:lnTo>
                  <a:pt x="6" y="582"/>
                </a:lnTo>
                <a:lnTo>
                  <a:pt x="14" y="550"/>
                </a:lnTo>
                <a:lnTo>
                  <a:pt x="26" y="518"/>
                </a:lnTo>
                <a:lnTo>
                  <a:pt x="38" y="486"/>
                </a:lnTo>
                <a:lnTo>
                  <a:pt x="56" y="456"/>
                </a:lnTo>
                <a:lnTo>
                  <a:pt x="74" y="426"/>
                </a:lnTo>
                <a:lnTo>
                  <a:pt x="96" y="396"/>
                </a:lnTo>
                <a:lnTo>
                  <a:pt x="122" y="366"/>
                </a:lnTo>
                <a:lnTo>
                  <a:pt x="148" y="338"/>
                </a:lnTo>
                <a:lnTo>
                  <a:pt x="178" y="312"/>
                </a:lnTo>
                <a:lnTo>
                  <a:pt x="210" y="286"/>
                </a:lnTo>
                <a:lnTo>
                  <a:pt x="244" y="260"/>
                </a:lnTo>
                <a:lnTo>
                  <a:pt x="282" y="236"/>
                </a:lnTo>
                <a:lnTo>
                  <a:pt x="320" y="212"/>
                </a:lnTo>
                <a:lnTo>
                  <a:pt x="360" y="190"/>
                </a:lnTo>
                <a:lnTo>
                  <a:pt x="360" y="190"/>
                </a:lnTo>
                <a:lnTo>
                  <a:pt x="404" y="168"/>
                </a:lnTo>
                <a:lnTo>
                  <a:pt x="448" y="148"/>
                </a:lnTo>
                <a:lnTo>
                  <a:pt x="494" y="128"/>
                </a:lnTo>
                <a:lnTo>
                  <a:pt x="542" y="110"/>
                </a:lnTo>
                <a:lnTo>
                  <a:pt x="592" y="94"/>
                </a:lnTo>
                <a:lnTo>
                  <a:pt x="644" y="78"/>
                </a:lnTo>
                <a:lnTo>
                  <a:pt x="696" y="64"/>
                </a:lnTo>
                <a:lnTo>
                  <a:pt x="750" y="50"/>
                </a:lnTo>
                <a:lnTo>
                  <a:pt x="806" y="38"/>
                </a:lnTo>
                <a:lnTo>
                  <a:pt x="864" y="28"/>
                </a:lnTo>
                <a:lnTo>
                  <a:pt x="922" y="20"/>
                </a:lnTo>
                <a:lnTo>
                  <a:pt x="982" y="12"/>
                </a:lnTo>
                <a:lnTo>
                  <a:pt x="1042" y="6"/>
                </a:lnTo>
                <a:lnTo>
                  <a:pt x="1104" y="2"/>
                </a:lnTo>
                <a:lnTo>
                  <a:pt x="1166" y="0"/>
                </a:lnTo>
                <a:lnTo>
                  <a:pt x="1228" y="0"/>
                </a:lnTo>
                <a:lnTo>
                  <a:pt x="1228" y="0"/>
                </a:lnTo>
                <a:lnTo>
                  <a:pt x="1292" y="0"/>
                </a:lnTo>
                <a:lnTo>
                  <a:pt x="1354" y="2"/>
                </a:lnTo>
                <a:lnTo>
                  <a:pt x="1414" y="6"/>
                </a:lnTo>
                <a:lnTo>
                  <a:pt x="1474" y="12"/>
                </a:lnTo>
                <a:lnTo>
                  <a:pt x="1534" y="20"/>
                </a:lnTo>
                <a:lnTo>
                  <a:pt x="1590" y="28"/>
                </a:lnTo>
                <a:lnTo>
                  <a:pt x="1648" y="38"/>
                </a:lnTo>
                <a:lnTo>
                  <a:pt x="1702" y="50"/>
                </a:lnTo>
                <a:lnTo>
                  <a:pt x="1702" y="50"/>
                </a:lnTo>
                <a:lnTo>
                  <a:pt x="1694" y="52"/>
                </a:lnTo>
                <a:lnTo>
                  <a:pt x="1694" y="52"/>
                </a:lnTo>
                <a:lnTo>
                  <a:pt x="1640" y="40"/>
                </a:lnTo>
                <a:lnTo>
                  <a:pt x="1584" y="30"/>
                </a:lnTo>
                <a:lnTo>
                  <a:pt x="1526" y="22"/>
                </a:lnTo>
                <a:lnTo>
                  <a:pt x="1470" y="16"/>
                </a:lnTo>
                <a:lnTo>
                  <a:pt x="1410" y="10"/>
                </a:lnTo>
                <a:lnTo>
                  <a:pt x="1350" y="6"/>
                </a:lnTo>
                <a:lnTo>
                  <a:pt x="1290" y="4"/>
                </a:lnTo>
                <a:lnTo>
                  <a:pt x="1228" y="4"/>
                </a:lnTo>
                <a:lnTo>
                  <a:pt x="1228" y="4"/>
                </a:lnTo>
                <a:lnTo>
                  <a:pt x="1228" y="4"/>
                </a:lnTo>
                <a:lnTo>
                  <a:pt x="1228" y="4"/>
                </a:lnTo>
                <a:lnTo>
                  <a:pt x="1166" y="4"/>
                </a:lnTo>
                <a:lnTo>
                  <a:pt x="1102" y="6"/>
                </a:lnTo>
                <a:lnTo>
                  <a:pt x="1042" y="10"/>
                </a:lnTo>
                <a:lnTo>
                  <a:pt x="982" y="16"/>
                </a:lnTo>
                <a:lnTo>
                  <a:pt x="922" y="24"/>
                </a:lnTo>
                <a:lnTo>
                  <a:pt x="864" y="32"/>
                </a:lnTo>
                <a:lnTo>
                  <a:pt x="808" y="42"/>
                </a:lnTo>
                <a:lnTo>
                  <a:pt x="752" y="54"/>
                </a:lnTo>
                <a:lnTo>
                  <a:pt x="698" y="68"/>
                </a:lnTo>
                <a:lnTo>
                  <a:pt x="644" y="82"/>
                </a:lnTo>
                <a:lnTo>
                  <a:pt x="594" y="96"/>
                </a:lnTo>
                <a:lnTo>
                  <a:pt x="544" y="114"/>
                </a:lnTo>
                <a:lnTo>
                  <a:pt x="496" y="132"/>
                </a:lnTo>
                <a:lnTo>
                  <a:pt x="450" y="152"/>
                </a:lnTo>
                <a:lnTo>
                  <a:pt x="404" y="172"/>
                </a:lnTo>
                <a:lnTo>
                  <a:pt x="362" y="192"/>
                </a:lnTo>
                <a:lnTo>
                  <a:pt x="362" y="192"/>
                </a:lnTo>
                <a:lnTo>
                  <a:pt x="322" y="216"/>
                </a:lnTo>
                <a:lnTo>
                  <a:pt x="284" y="238"/>
                </a:lnTo>
                <a:lnTo>
                  <a:pt x="246" y="264"/>
                </a:lnTo>
                <a:lnTo>
                  <a:pt x="212" y="288"/>
                </a:lnTo>
                <a:lnTo>
                  <a:pt x="180" y="314"/>
                </a:lnTo>
                <a:lnTo>
                  <a:pt x="152" y="342"/>
                </a:lnTo>
                <a:lnTo>
                  <a:pt x="124" y="370"/>
                </a:lnTo>
                <a:lnTo>
                  <a:pt x="100" y="398"/>
                </a:lnTo>
                <a:lnTo>
                  <a:pt x="78" y="428"/>
                </a:lnTo>
                <a:lnTo>
                  <a:pt x="58" y="458"/>
                </a:lnTo>
                <a:lnTo>
                  <a:pt x="42" y="488"/>
                </a:lnTo>
                <a:lnTo>
                  <a:pt x="28" y="520"/>
                </a:lnTo>
                <a:lnTo>
                  <a:pt x="18" y="552"/>
                </a:lnTo>
                <a:lnTo>
                  <a:pt x="10" y="584"/>
                </a:lnTo>
                <a:lnTo>
                  <a:pt x="6" y="616"/>
                </a:lnTo>
                <a:lnTo>
                  <a:pt x="4" y="650"/>
                </a:lnTo>
                <a:lnTo>
                  <a:pt x="4" y="650"/>
                </a:lnTo>
                <a:lnTo>
                  <a:pt x="6" y="682"/>
                </a:lnTo>
                <a:lnTo>
                  <a:pt x="10" y="716"/>
                </a:lnTo>
                <a:lnTo>
                  <a:pt x="18" y="748"/>
                </a:lnTo>
                <a:lnTo>
                  <a:pt x="28" y="780"/>
                </a:lnTo>
                <a:lnTo>
                  <a:pt x="42" y="810"/>
                </a:lnTo>
                <a:lnTo>
                  <a:pt x="58" y="840"/>
                </a:lnTo>
                <a:lnTo>
                  <a:pt x="78" y="870"/>
                </a:lnTo>
                <a:lnTo>
                  <a:pt x="100" y="900"/>
                </a:lnTo>
                <a:lnTo>
                  <a:pt x="124" y="928"/>
                </a:lnTo>
                <a:lnTo>
                  <a:pt x="152" y="956"/>
                </a:lnTo>
                <a:lnTo>
                  <a:pt x="180" y="984"/>
                </a:lnTo>
                <a:lnTo>
                  <a:pt x="212" y="1010"/>
                </a:lnTo>
                <a:lnTo>
                  <a:pt x="246" y="1036"/>
                </a:lnTo>
                <a:lnTo>
                  <a:pt x="284" y="1060"/>
                </a:lnTo>
                <a:lnTo>
                  <a:pt x="322" y="1084"/>
                </a:lnTo>
                <a:lnTo>
                  <a:pt x="362" y="1106"/>
                </a:lnTo>
                <a:lnTo>
                  <a:pt x="362" y="1106"/>
                </a:lnTo>
                <a:lnTo>
                  <a:pt x="404" y="1128"/>
                </a:lnTo>
                <a:lnTo>
                  <a:pt x="450" y="1148"/>
                </a:lnTo>
                <a:lnTo>
                  <a:pt x="496" y="1166"/>
                </a:lnTo>
                <a:lnTo>
                  <a:pt x="544" y="1184"/>
                </a:lnTo>
                <a:lnTo>
                  <a:pt x="594" y="1202"/>
                </a:lnTo>
                <a:lnTo>
                  <a:pt x="644" y="1218"/>
                </a:lnTo>
                <a:lnTo>
                  <a:pt x="698" y="1232"/>
                </a:lnTo>
                <a:lnTo>
                  <a:pt x="752" y="1244"/>
                </a:lnTo>
                <a:lnTo>
                  <a:pt x="808" y="1256"/>
                </a:lnTo>
                <a:lnTo>
                  <a:pt x="864" y="1266"/>
                </a:lnTo>
                <a:lnTo>
                  <a:pt x="922" y="1274"/>
                </a:lnTo>
                <a:lnTo>
                  <a:pt x="982" y="1282"/>
                </a:lnTo>
                <a:lnTo>
                  <a:pt x="1042" y="1288"/>
                </a:lnTo>
                <a:lnTo>
                  <a:pt x="1104" y="1292"/>
                </a:lnTo>
                <a:lnTo>
                  <a:pt x="1166" y="1294"/>
                </a:lnTo>
                <a:lnTo>
                  <a:pt x="1228" y="1296"/>
                </a:lnTo>
                <a:lnTo>
                  <a:pt x="1228" y="1296"/>
                </a:lnTo>
                <a:lnTo>
                  <a:pt x="1290" y="1294"/>
                </a:lnTo>
                <a:lnTo>
                  <a:pt x="1350" y="1292"/>
                </a:lnTo>
                <a:lnTo>
                  <a:pt x="1410" y="1288"/>
                </a:lnTo>
                <a:lnTo>
                  <a:pt x="1470" y="1282"/>
                </a:lnTo>
                <a:lnTo>
                  <a:pt x="1526" y="1276"/>
                </a:lnTo>
                <a:lnTo>
                  <a:pt x="1584" y="1268"/>
                </a:lnTo>
                <a:lnTo>
                  <a:pt x="1640" y="1258"/>
                </a:lnTo>
                <a:lnTo>
                  <a:pt x="1694" y="1248"/>
                </a:lnTo>
                <a:lnTo>
                  <a:pt x="1694" y="1248"/>
                </a:lnTo>
                <a:lnTo>
                  <a:pt x="1702" y="1250"/>
                </a:lnTo>
                <a:lnTo>
                  <a:pt x="1702" y="1250"/>
                </a:lnTo>
                <a:lnTo>
                  <a:pt x="1648" y="1260"/>
                </a:lnTo>
                <a:lnTo>
                  <a:pt x="1590" y="1270"/>
                </a:lnTo>
                <a:lnTo>
                  <a:pt x="1534" y="1280"/>
                </a:lnTo>
                <a:lnTo>
                  <a:pt x="1474" y="1286"/>
                </a:lnTo>
                <a:lnTo>
                  <a:pt x="1414" y="1292"/>
                </a:lnTo>
                <a:lnTo>
                  <a:pt x="1354" y="1296"/>
                </a:lnTo>
                <a:lnTo>
                  <a:pt x="1292" y="1298"/>
                </a:lnTo>
                <a:lnTo>
                  <a:pt x="1228" y="13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7" name="Freeform 27"/>
          <p:cNvSpPr>
            <a:spLocks/>
          </p:cNvSpPr>
          <p:nvPr/>
        </p:nvSpPr>
        <p:spPr bwMode="auto">
          <a:xfrm>
            <a:off x="4586288" y="2498725"/>
            <a:ext cx="2682875" cy="2051050"/>
          </a:xfrm>
          <a:custGeom>
            <a:avLst/>
            <a:gdLst>
              <a:gd name="T0" fmla="*/ 404 w 1690"/>
              <a:gd name="T1" fmla="*/ 1290 h 1292"/>
              <a:gd name="T2" fmla="*/ 224 w 1690"/>
              <a:gd name="T3" fmla="*/ 1278 h 1292"/>
              <a:gd name="T4" fmla="*/ 54 w 1690"/>
              <a:gd name="T5" fmla="*/ 1254 h 1292"/>
              <a:gd name="T6" fmla="*/ 54 w 1690"/>
              <a:gd name="T7" fmla="*/ 1230 h 1292"/>
              <a:gd name="T8" fmla="*/ 206 w 1690"/>
              <a:gd name="T9" fmla="*/ 1184 h 1292"/>
              <a:gd name="T10" fmla="*/ 342 w 1690"/>
              <a:gd name="T11" fmla="*/ 1126 h 1292"/>
              <a:gd name="T12" fmla="*/ 426 w 1690"/>
              <a:gd name="T13" fmla="*/ 1082 h 1292"/>
              <a:gd name="T14" fmla="*/ 536 w 1690"/>
              <a:gd name="T15" fmla="*/ 1010 h 1292"/>
              <a:gd name="T16" fmla="*/ 624 w 1690"/>
              <a:gd name="T17" fmla="*/ 928 h 1292"/>
              <a:gd name="T18" fmla="*/ 690 w 1690"/>
              <a:gd name="T19" fmla="*/ 838 h 1292"/>
              <a:gd name="T20" fmla="*/ 732 w 1690"/>
              <a:gd name="T21" fmla="*/ 744 h 1292"/>
              <a:gd name="T22" fmla="*/ 746 w 1690"/>
              <a:gd name="T23" fmla="*/ 646 h 1292"/>
              <a:gd name="T24" fmla="*/ 740 w 1690"/>
              <a:gd name="T25" fmla="*/ 578 h 1292"/>
              <a:gd name="T26" fmla="*/ 706 w 1690"/>
              <a:gd name="T27" fmla="*/ 482 h 1292"/>
              <a:gd name="T28" fmla="*/ 648 w 1690"/>
              <a:gd name="T29" fmla="*/ 392 h 1292"/>
              <a:gd name="T30" fmla="*/ 568 w 1690"/>
              <a:gd name="T31" fmla="*/ 308 h 1292"/>
              <a:gd name="T32" fmla="*/ 464 w 1690"/>
              <a:gd name="T33" fmla="*/ 232 h 1292"/>
              <a:gd name="T34" fmla="*/ 386 w 1690"/>
              <a:gd name="T35" fmla="*/ 186 h 1292"/>
              <a:gd name="T36" fmla="*/ 254 w 1690"/>
              <a:gd name="T37" fmla="*/ 124 h 1292"/>
              <a:gd name="T38" fmla="*/ 106 w 1690"/>
              <a:gd name="T39" fmla="*/ 74 h 1292"/>
              <a:gd name="T40" fmla="*/ 0 w 1690"/>
              <a:gd name="T41" fmla="*/ 48 h 1292"/>
              <a:gd name="T42" fmla="*/ 166 w 1690"/>
              <a:gd name="T43" fmla="*/ 18 h 1292"/>
              <a:gd name="T44" fmla="*/ 342 w 1690"/>
              <a:gd name="T45" fmla="*/ 2 h 1292"/>
              <a:gd name="T46" fmla="*/ 464 w 1690"/>
              <a:gd name="T47" fmla="*/ 0 h 1292"/>
              <a:gd name="T48" fmla="*/ 528 w 1690"/>
              <a:gd name="T49" fmla="*/ 0 h 1292"/>
              <a:gd name="T50" fmla="*/ 712 w 1690"/>
              <a:gd name="T51" fmla="*/ 12 h 1292"/>
              <a:gd name="T52" fmla="*/ 886 w 1690"/>
              <a:gd name="T53" fmla="*/ 38 h 1292"/>
              <a:gd name="T54" fmla="*/ 1050 w 1690"/>
              <a:gd name="T55" fmla="*/ 78 h 1292"/>
              <a:gd name="T56" fmla="*/ 1198 w 1690"/>
              <a:gd name="T57" fmla="*/ 128 h 1292"/>
              <a:gd name="T58" fmla="*/ 1332 w 1690"/>
              <a:gd name="T59" fmla="*/ 188 h 1292"/>
              <a:gd name="T60" fmla="*/ 1410 w 1690"/>
              <a:gd name="T61" fmla="*/ 234 h 1292"/>
              <a:gd name="T62" fmla="*/ 1512 w 1690"/>
              <a:gd name="T63" fmla="*/ 310 h 1292"/>
              <a:gd name="T64" fmla="*/ 1594 w 1690"/>
              <a:gd name="T65" fmla="*/ 394 h 1292"/>
              <a:gd name="T66" fmla="*/ 1652 w 1690"/>
              <a:gd name="T67" fmla="*/ 484 h 1292"/>
              <a:gd name="T68" fmla="*/ 1684 w 1690"/>
              <a:gd name="T69" fmla="*/ 580 h 1292"/>
              <a:gd name="T70" fmla="*/ 1690 w 1690"/>
              <a:gd name="T71" fmla="*/ 646 h 1292"/>
              <a:gd name="T72" fmla="*/ 1676 w 1690"/>
              <a:gd name="T73" fmla="*/ 744 h 1292"/>
              <a:gd name="T74" fmla="*/ 1634 w 1690"/>
              <a:gd name="T75" fmla="*/ 836 h 1292"/>
              <a:gd name="T76" fmla="*/ 1570 w 1690"/>
              <a:gd name="T77" fmla="*/ 924 h 1292"/>
              <a:gd name="T78" fmla="*/ 1480 w 1690"/>
              <a:gd name="T79" fmla="*/ 1006 h 1292"/>
              <a:gd name="T80" fmla="*/ 1372 w 1690"/>
              <a:gd name="T81" fmla="*/ 1080 h 1292"/>
              <a:gd name="T82" fmla="*/ 1288 w 1690"/>
              <a:gd name="T83" fmla="*/ 1124 h 1292"/>
              <a:gd name="T84" fmla="*/ 1150 w 1690"/>
              <a:gd name="T85" fmla="*/ 1180 h 1292"/>
              <a:gd name="T86" fmla="*/ 996 w 1690"/>
              <a:gd name="T87" fmla="*/ 1228 h 1292"/>
              <a:gd name="T88" fmla="*/ 830 w 1690"/>
              <a:gd name="T89" fmla="*/ 1262 h 1292"/>
              <a:gd name="T90" fmla="*/ 652 w 1690"/>
              <a:gd name="T91" fmla="*/ 1284 h 1292"/>
              <a:gd name="T92" fmla="*/ 464 w 1690"/>
              <a:gd name="T93" fmla="*/ 1292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0" h="1292">
                <a:moveTo>
                  <a:pt x="464" y="1292"/>
                </a:moveTo>
                <a:lnTo>
                  <a:pt x="464" y="1292"/>
                </a:lnTo>
                <a:lnTo>
                  <a:pt x="404" y="1290"/>
                </a:lnTo>
                <a:lnTo>
                  <a:pt x="344" y="1288"/>
                </a:lnTo>
                <a:lnTo>
                  <a:pt x="284" y="1284"/>
                </a:lnTo>
                <a:lnTo>
                  <a:pt x="224" y="1278"/>
                </a:lnTo>
                <a:lnTo>
                  <a:pt x="166" y="1272"/>
                </a:lnTo>
                <a:lnTo>
                  <a:pt x="110" y="1264"/>
                </a:lnTo>
                <a:lnTo>
                  <a:pt x="54" y="1254"/>
                </a:lnTo>
                <a:lnTo>
                  <a:pt x="0" y="1244"/>
                </a:lnTo>
                <a:lnTo>
                  <a:pt x="0" y="1244"/>
                </a:lnTo>
                <a:lnTo>
                  <a:pt x="54" y="1230"/>
                </a:lnTo>
                <a:lnTo>
                  <a:pt x="106" y="1216"/>
                </a:lnTo>
                <a:lnTo>
                  <a:pt x="156" y="1200"/>
                </a:lnTo>
                <a:lnTo>
                  <a:pt x="206" y="1184"/>
                </a:lnTo>
                <a:lnTo>
                  <a:pt x="254" y="1166"/>
                </a:lnTo>
                <a:lnTo>
                  <a:pt x="298" y="1146"/>
                </a:lnTo>
                <a:lnTo>
                  <a:pt x="342" y="1126"/>
                </a:lnTo>
                <a:lnTo>
                  <a:pt x="386" y="1106"/>
                </a:lnTo>
                <a:lnTo>
                  <a:pt x="386" y="1106"/>
                </a:lnTo>
                <a:lnTo>
                  <a:pt x="426" y="1082"/>
                </a:lnTo>
                <a:lnTo>
                  <a:pt x="464" y="1060"/>
                </a:lnTo>
                <a:lnTo>
                  <a:pt x="500" y="1034"/>
                </a:lnTo>
                <a:lnTo>
                  <a:pt x="536" y="1010"/>
                </a:lnTo>
                <a:lnTo>
                  <a:pt x="568" y="982"/>
                </a:lnTo>
                <a:lnTo>
                  <a:pt x="596" y="956"/>
                </a:lnTo>
                <a:lnTo>
                  <a:pt x="624" y="928"/>
                </a:lnTo>
                <a:lnTo>
                  <a:pt x="648" y="898"/>
                </a:lnTo>
                <a:lnTo>
                  <a:pt x="670" y="870"/>
                </a:lnTo>
                <a:lnTo>
                  <a:pt x="690" y="838"/>
                </a:lnTo>
                <a:lnTo>
                  <a:pt x="706" y="808"/>
                </a:lnTo>
                <a:lnTo>
                  <a:pt x="720" y="776"/>
                </a:lnTo>
                <a:lnTo>
                  <a:pt x="732" y="744"/>
                </a:lnTo>
                <a:lnTo>
                  <a:pt x="740" y="712"/>
                </a:lnTo>
                <a:lnTo>
                  <a:pt x="744" y="678"/>
                </a:lnTo>
                <a:lnTo>
                  <a:pt x="746" y="646"/>
                </a:lnTo>
                <a:lnTo>
                  <a:pt x="746" y="646"/>
                </a:lnTo>
                <a:lnTo>
                  <a:pt x="744" y="612"/>
                </a:lnTo>
                <a:lnTo>
                  <a:pt x="740" y="578"/>
                </a:lnTo>
                <a:lnTo>
                  <a:pt x="732" y="546"/>
                </a:lnTo>
                <a:lnTo>
                  <a:pt x="720" y="514"/>
                </a:lnTo>
                <a:lnTo>
                  <a:pt x="706" y="482"/>
                </a:lnTo>
                <a:lnTo>
                  <a:pt x="690" y="452"/>
                </a:lnTo>
                <a:lnTo>
                  <a:pt x="670" y="422"/>
                </a:lnTo>
                <a:lnTo>
                  <a:pt x="648" y="392"/>
                </a:lnTo>
                <a:lnTo>
                  <a:pt x="624" y="362"/>
                </a:lnTo>
                <a:lnTo>
                  <a:pt x="596" y="334"/>
                </a:lnTo>
                <a:lnTo>
                  <a:pt x="568" y="308"/>
                </a:lnTo>
                <a:lnTo>
                  <a:pt x="536" y="282"/>
                </a:lnTo>
                <a:lnTo>
                  <a:pt x="500" y="256"/>
                </a:lnTo>
                <a:lnTo>
                  <a:pt x="464" y="232"/>
                </a:lnTo>
                <a:lnTo>
                  <a:pt x="426" y="208"/>
                </a:lnTo>
                <a:lnTo>
                  <a:pt x="386" y="186"/>
                </a:lnTo>
                <a:lnTo>
                  <a:pt x="386" y="186"/>
                </a:lnTo>
                <a:lnTo>
                  <a:pt x="342" y="164"/>
                </a:lnTo>
                <a:lnTo>
                  <a:pt x="298" y="144"/>
                </a:lnTo>
                <a:lnTo>
                  <a:pt x="254" y="124"/>
                </a:lnTo>
                <a:lnTo>
                  <a:pt x="206" y="106"/>
                </a:lnTo>
                <a:lnTo>
                  <a:pt x="156" y="90"/>
                </a:lnTo>
                <a:lnTo>
                  <a:pt x="106" y="74"/>
                </a:lnTo>
                <a:lnTo>
                  <a:pt x="54" y="60"/>
                </a:lnTo>
                <a:lnTo>
                  <a:pt x="0" y="48"/>
                </a:lnTo>
                <a:lnTo>
                  <a:pt x="0" y="48"/>
                </a:lnTo>
                <a:lnTo>
                  <a:pt x="54" y="36"/>
                </a:lnTo>
                <a:lnTo>
                  <a:pt x="110" y="26"/>
                </a:lnTo>
                <a:lnTo>
                  <a:pt x="166" y="18"/>
                </a:lnTo>
                <a:lnTo>
                  <a:pt x="224" y="12"/>
                </a:lnTo>
                <a:lnTo>
                  <a:pt x="284" y="6"/>
                </a:lnTo>
                <a:lnTo>
                  <a:pt x="342" y="2"/>
                </a:lnTo>
                <a:lnTo>
                  <a:pt x="404" y="0"/>
                </a:lnTo>
                <a:lnTo>
                  <a:pt x="464" y="0"/>
                </a:lnTo>
                <a:lnTo>
                  <a:pt x="464" y="0"/>
                </a:lnTo>
                <a:lnTo>
                  <a:pt x="464" y="0"/>
                </a:lnTo>
                <a:lnTo>
                  <a:pt x="464" y="0"/>
                </a:lnTo>
                <a:lnTo>
                  <a:pt x="528" y="0"/>
                </a:lnTo>
                <a:lnTo>
                  <a:pt x="590" y="2"/>
                </a:lnTo>
                <a:lnTo>
                  <a:pt x="652" y="6"/>
                </a:lnTo>
                <a:lnTo>
                  <a:pt x="712" y="12"/>
                </a:lnTo>
                <a:lnTo>
                  <a:pt x="772" y="20"/>
                </a:lnTo>
                <a:lnTo>
                  <a:pt x="830" y="28"/>
                </a:lnTo>
                <a:lnTo>
                  <a:pt x="886" y="38"/>
                </a:lnTo>
                <a:lnTo>
                  <a:pt x="942" y="50"/>
                </a:lnTo>
                <a:lnTo>
                  <a:pt x="996" y="64"/>
                </a:lnTo>
                <a:lnTo>
                  <a:pt x="1050" y="78"/>
                </a:lnTo>
                <a:lnTo>
                  <a:pt x="1100" y="92"/>
                </a:lnTo>
                <a:lnTo>
                  <a:pt x="1150" y="110"/>
                </a:lnTo>
                <a:lnTo>
                  <a:pt x="1198" y="128"/>
                </a:lnTo>
                <a:lnTo>
                  <a:pt x="1244" y="148"/>
                </a:lnTo>
                <a:lnTo>
                  <a:pt x="1288" y="168"/>
                </a:lnTo>
                <a:lnTo>
                  <a:pt x="1332" y="188"/>
                </a:lnTo>
                <a:lnTo>
                  <a:pt x="1332" y="188"/>
                </a:lnTo>
                <a:lnTo>
                  <a:pt x="1372" y="212"/>
                </a:lnTo>
                <a:lnTo>
                  <a:pt x="1410" y="234"/>
                </a:lnTo>
                <a:lnTo>
                  <a:pt x="1446" y="260"/>
                </a:lnTo>
                <a:lnTo>
                  <a:pt x="1480" y="284"/>
                </a:lnTo>
                <a:lnTo>
                  <a:pt x="1512" y="310"/>
                </a:lnTo>
                <a:lnTo>
                  <a:pt x="1542" y="338"/>
                </a:lnTo>
                <a:lnTo>
                  <a:pt x="1570" y="366"/>
                </a:lnTo>
                <a:lnTo>
                  <a:pt x="1594" y="394"/>
                </a:lnTo>
                <a:lnTo>
                  <a:pt x="1616" y="424"/>
                </a:lnTo>
                <a:lnTo>
                  <a:pt x="1634" y="454"/>
                </a:lnTo>
                <a:lnTo>
                  <a:pt x="1652" y="484"/>
                </a:lnTo>
                <a:lnTo>
                  <a:pt x="1664" y="516"/>
                </a:lnTo>
                <a:lnTo>
                  <a:pt x="1676" y="548"/>
                </a:lnTo>
                <a:lnTo>
                  <a:pt x="1684" y="580"/>
                </a:lnTo>
                <a:lnTo>
                  <a:pt x="1688" y="612"/>
                </a:lnTo>
                <a:lnTo>
                  <a:pt x="1690" y="646"/>
                </a:lnTo>
                <a:lnTo>
                  <a:pt x="1690" y="646"/>
                </a:lnTo>
                <a:lnTo>
                  <a:pt x="1688" y="678"/>
                </a:lnTo>
                <a:lnTo>
                  <a:pt x="1684" y="712"/>
                </a:lnTo>
                <a:lnTo>
                  <a:pt x="1676" y="744"/>
                </a:lnTo>
                <a:lnTo>
                  <a:pt x="1664" y="776"/>
                </a:lnTo>
                <a:lnTo>
                  <a:pt x="1652" y="806"/>
                </a:lnTo>
                <a:lnTo>
                  <a:pt x="1634" y="836"/>
                </a:lnTo>
                <a:lnTo>
                  <a:pt x="1616" y="866"/>
                </a:lnTo>
                <a:lnTo>
                  <a:pt x="1594" y="896"/>
                </a:lnTo>
                <a:lnTo>
                  <a:pt x="1570" y="924"/>
                </a:lnTo>
                <a:lnTo>
                  <a:pt x="1542" y="952"/>
                </a:lnTo>
                <a:lnTo>
                  <a:pt x="1512" y="980"/>
                </a:lnTo>
                <a:lnTo>
                  <a:pt x="1480" y="1006"/>
                </a:lnTo>
                <a:lnTo>
                  <a:pt x="1446" y="1032"/>
                </a:lnTo>
                <a:lnTo>
                  <a:pt x="1410" y="1056"/>
                </a:lnTo>
                <a:lnTo>
                  <a:pt x="1372" y="1080"/>
                </a:lnTo>
                <a:lnTo>
                  <a:pt x="1332" y="1102"/>
                </a:lnTo>
                <a:lnTo>
                  <a:pt x="1332" y="1102"/>
                </a:lnTo>
                <a:lnTo>
                  <a:pt x="1288" y="1124"/>
                </a:lnTo>
                <a:lnTo>
                  <a:pt x="1244" y="1144"/>
                </a:lnTo>
                <a:lnTo>
                  <a:pt x="1198" y="1162"/>
                </a:lnTo>
                <a:lnTo>
                  <a:pt x="1150" y="1180"/>
                </a:lnTo>
                <a:lnTo>
                  <a:pt x="1100" y="1198"/>
                </a:lnTo>
                <a:lnTo>
                  <a:pt x="1050" y="1214"/>
                </a:lnTo>
                <a:lnTo>
                  <a:pt x="996" y="1228"/>
                </a:lnTo>
                <a:lnTo>
                  <a:pt x="942" y="1240"/>
                </a:lnTo>
                <a:lnTo>
                  <a:pt x="886" y="1252"/>
                </a:lnTo>
                <a:lnTo>
                  <a:pt x="830" y="1262"/>
                </a:lnTo>
                <a:lnTo>
                  <a:pt x="772" y="1270"/>
                </a:lnTo>
                <a:lnTo>
                  <a:pt x="712" y="1278"/>
                </a:lnTo>
                <a:lnTo>
                  <a:pt x="652" y="1284"/>
                </a:lnTo>
                <a:lnTo>
                  <a:pt x="590" y="1288"/>
                </a:lnTo>
                <a:lnTo>
                  <a:pt x="528" y="1290"/>
                </a:lnTo>
                <a:lnTo>
                  <a:pt x="464" y="129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8" name="Freeform 28"/>
          <p:cNvSpPr>
            <a:spLocks/>
          </p:cNvSpPr>
          <p:nvPr/>
        </p:nvSpPr>
        <p:spPr bwMode="auto">
          <a:xfrm>
            <a:off x="4586288" y="2498725"/>
            <a:ext cx="2682875" cy="2051050"/>
          </a:xfrm>
          <a:custGeom>
            <a:avLst/>
            <a:gdLst>
              <a:gd name="T0" fmla="*/ 404 w 1690"/>
              <a:gd name="T1" fmla="*/ 1290 h 1292"/>
              <a:gd name="T2" fmla="*/ 224 w 1690"/>
              <a:gd name="T3" fmla="*/ 1278 h 1292"/>
              <a:gd name="T4" fmla="*/ 54 w 1690"/>
              <a:gd name="T5" fmla="*/ 1254 h 1292"/>
              <a:gd name="T6" fmla="*/ 54 w 1690"/>
              <a:gd name="T7" fmla="*/ 1230 h 1292"/>
              <a:gd name="T8" fmla="*/ 206 w 1690"/>
              <a:gd name="T9" fmla="*/ 1184 h 1292"/>
              <a:gd name="T10" fmla="*/ 342 w 1690"/>
              <a:gd name="T11" fmla="*/ 1126 h 1292"/>
              <a:gd name="T12" fmla="*/ 426 w 1690"/>
              <a:gd name="T13" fmla="*/ 1082 h 1292"/>
              <a:gd name="T14" fmla="*/ 536 w 1690"/>
              <a:gd name="T15" fmla="*/ 1010 h 1292"/>
              <a:gd name="T16" fmla="*/ 624 w 1690"/>
              <a:gd name="T17" fmla="*/ 928 h 1292"/>
              <a:gd name="T18" fmla="*/ 690 w 1690"/>
              <a:gd name="T19" fmla="*/ 838 h 1292"/>
              <a:gd name="T20" fmla="*/ 732 w 1690"/>
              <a:gd name="T21" fmla="*/ 744 h 1292"/>
              <a:gd name="T22" fmla="*/ 746 w 1690"/>
              <a:gd name="T23" fmla="*/ 646 h 1292"/>
              <a:gd name="T24" fmla="*/ 740 w 1690"/>
              <a:gd name="T25" fmla="*/ 578 h 1292"/>
              <a:gd name="T26" fmla="*/ 706 w 1690"/>
              <a:gd name="T27" fmla="*/ 482 h 1292"/>
              <a:gd name="T28" fmla="*/ 648 w 1690"/>
              <a:gd name="T29" fmla="*/ 392 h 1292"/>
              <a:gd name="T30" fmla="*/ 568 w 1690"/>
              <a:gd name="T31" fmla="*/ 308 h 1292"/>
              <a:gd name="T32" fmla="*/ 464 w 1690"/>
              <a:gd name="T33" fmla="*/ 232 h 1292"/>
              <a:gd name="T34" fmla="*/ 386 w 1690"/>
              <a:gd name="T35" fmla="*/ 186 h 1292"/>
              <a:gd name="T36" fmla="*/ 254 w 1690"/>
              <a:gd name="T37" fmla="*/ 124 h 1292"/>
              <a:gd name="T38" fmla="*/ 106 w 1690"/>
              <a:gd name="T39" fmla="*/ 74 h 1292"/>
              <a:gd name="T40" fmla="*/ 0 w 1690"/>
              <a:gd name="T41" fmla="*/ 48 h 1292"/>
              <a:gd name="T42" fmla="*/ 166 w 1690"/>
              <a:gd name="T43" fmla="*/ 18 h 1292"/>
              <a:gd name="T44" fmla="*/ 342 w 1690"/>
              <a:gd name="T45" fmla="*/ 2 h 1292"/>
              <a:gd name="T46" fmla="*/ 464 w 1690"/>
              <a:gd name="T47" fmla="*/ 0 h 1292"/>
              <a:gd name="T48" fmla="*/ 528 w 1690"/>
              <a:gd name="T49" fmla="*/ 0 h 1292"/>
              <a:gd name="T50" fmla="*/ 712 w 1690"/>
              <a:gd name="T51" fmla="*/ 12 h 1292"/>
              <a:gd name="T52" fmla="*/ 886 w 1690"/>
              <a:gd name="T53" fmla="*/ 38 h 1292"/>
              <a:gd name="T54" fmla="*/ 1050 w 1690"/>
              <a:gd name="T55" fmla="*/ 78 h 1292"/>
              <a:gd name="T56" fmla="*/ 1198 w 1690"/>
              <a:gd name="T57" fmla="*/ 128 h 1292"/>
              <a:gd name="T58" fmla="*/ 1332 w 1690"/>
              <a:gd name="T59" fmla="*/ 188 h 1292"/>
              <a:gd name="T60" fmla="*/ 1410 w 1690"/>
              <a:gd name="T61" fmla="*/ 234 h 1292"/>
              <a:gd name="T62" fmla="*/ 1512 w 1690"/>
              <a:gd name="T63" fmla="*/ 310 h 1292"/>
              <a:gd name="T64" fmla="*/ 1594 w 1690"/>
              <a:gd name="T65" fmla="*/ 394 h 1292"/>
              <a:gd name="T66" fmla="*/ 1652 w 1690"/>
              <a:gd name="T67" fmla="*/ 484 h 1292"/>
              <a:gd name="T68" fmla="*/ 1684 w 1690"/>
              <a:gd name="T69" fmla="*/ 580 h 1292"/>
              <a:gd name="T70" fmla="*/ 1690 w 1690"/>
              <a:gd name="T71" fmla="*/ 646 h 1292"/>
              <a:gd name="T72" fmla="*/ 1676 w 1690"/>
              <a:gd name="T73" fmla="*/ 744 h 1292"/>
              <a:gd name="T74" fmla="*/ 1634 w 1690"/>
              <a:gd name="T75" fmla="*/ 836 h 1292"/>
              <a:gd name="T76" fmla="*/ 1570 w 1690"/>
              <a:gd name="T77" fmla="*/ 924 h 1292"/>
              <a:gd name="T78" fmla="*/ 1480 w 1690"/>
              <a:gd name="T79" fmla="*/ 1006 h 1292"/>
              <a:gd name="T80" fmla="*/ 1372 w 1690"/>
              <a:gd name="T81" fmla="*/ 1080 h 1292"/>
              <a:gd name="T82" fmla="*/ 1288 w 1690"/>
              <a:gd name="T83" fmla="*/ 1124 h 1292"/>
              <a:gd name="T84" fmla="*/ 1150 w 1690"/>
              <a:gd name="T85" fmla="*/ 1180 h 1292"/>
              <a:gd name="T86" fmla="*/ 996 w 1690"/>
              <a:gd name="T87" fmla="*/ 1228 h 1292"/>
              <a:gd name="T88" fmla="*/ 830 w 1690"/>
              <a:gd name="T89" fmla="*/ 1262 h 1292"/>
              <a:gd name="T90" fmla="*/ 652 w 1690"/>
              <a:gd name="T91" fmla="*/ 1284 h 1292"/>
              <a:gd name="T92" fmla="*/ 464 w 1690"/>
              <a:gd name="T93" fmla="*/ 1292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0" h="1292">
                <a:moveTo>
                  <a:pt x="464" y="1292"/>
                </a:moveTo>
                <a:lnTo>
                  <a:pt x="464" y="1292"/>
                </a:lnTo>
                <a:lnTo>
                  <a:pt x="404" y="1290"/>
                </a:lnTo>
                <a:lnTo>
                  <a:pt x="344" y="1288"/>
                </a:lnTo>
                <a:lnTo>
                  <a:pt x="284" y="1284"/>
                </a:lnTo>
                <a:lnTo>
                  <a:pt x="224" y="1278"/>
                </a:lnTo>
                <a:lnTo>
                  <a:pt x="166" y="1272"/>
                </a:lnTo>
                <a:lnTo>
                  <a:pt x="110" y="1264"/>
                </a:lnTo>
                <a:lnTo>
                  <a:pt x="54" y="1254"/>
                </a:lnTo>
                <a:lnTo>
                  <a:pt x="0" y="1244"/>
                </a:lnTo>
                <a:lnTo>
                  <a:pt x="0" y="1244"/>
                </a:lnTo>
                <a:lnTo>
                  <a:pt x="54" y="1230"/>
                </a:lnTo>
                <a:lnTo>
                  <a:pt x="106" y="1216"/>
                </a:lnTo>
                <a:lnTo>
                  <a:pt x="156" y="1200"/>
                </a:lnTo>
                <a:lnTo>
                  <a:pt x="206" y="1184"/>
                </a:lnTo>
                <a:lnTo>
                  <a:pt x="254" y="1166"/>
                </a:lnTo>
                <a:lnTo>
                  <a:pt x="298" y="1146"/>
                </a:lnTo>
                <a:lnTo>
                  <a:pt x="342" y="1126"/>
                </a:lnTo>
                <a:lnTo>
                  <a:pt x="386" y="1106"/>
                </a:lnTo>
                <a:lnTo>
                  <a:pt x="386" y="1106"/>
                </a:lnTo>
                <a:lnTo>
                  <a:pt x="426" y="1082"/>
                </a:lnTo>
                <a:lnTo>
                  <a:pt x="464" y="1060"/>
                </a:lnTo>
                <a:lnTo>
                  <a:pt x="500" y="1034"/>
                </a:lnTo>
                <a:lnTo>
                  <a:pt x="536" y="1010"/>
                </a:lnTo>
                <a:lnTo>
                  <a:pt x="568" y="982"/>
                </a:lnTo>
                <a:lnTo>
                  <a:pt x="596" y="956"/>
                </a:lnTo>
                <a:lnTo>
                  <a:pt x="624" y="928"/>
                </a:lnTo>
                <a:lnTo>
                  <a:pt x="648" y="898"/>
                </a:lnTo>
                <a:lnTo>
                  <a:pt x="670" y="870"/>
                </a:lnTo>
                <a:lnTo>
                  <a:pt x="690" y="838"/>
                </a:lnTo>
                <a:lnTo>
                  <a:pt x="706" y="808"/>
                </a:lnTo>
                <a:lnTo>
                  <a:pt x="720" y="776"/>
                </a:lnTo>
                <a:lnTo>
                  <a:pt x="732" y="744"/>
                </a:lnTo>
                <a:lnTo>
                  <a:pt x="740" y="712"/>
                </a:lnTo>
                <a:lnTo>
                  <a:pt x="744" y="678"/>
                </a:lnTo>
                <a:lnTo>
                  <a:pt x="746" y="646"/>
                </a:lnTo>
                <a:lnTo>
                  <a:pt x="746" y="646"/>
                </a:lnTo>
                <a:lnTo>
                  <a:pt x="744" y="612"/>
                </a:lnTo>
                <a:lnTo>
                  <a:pt x="740" y="578"/>
                </a:lnTo>
                <a:lnTo>
                  <a:pt x="732" y="546"/>
                </a:lnTo>
                <a:lnTo>
                  <a:pt x="720" y="514"/>
                </a:lnTo>
                <a:lnTo>
                  <a:pt x="706" y="482"/>
                </a:lnTo>
                <a:lnTo>
                  <a:pt x="690" y="452"/>
                </a:lnTo>
                <a:lnTo>
                  <a:pt x="670" y="422"/>
                </a:lnTo>
                <a:lnTo>
                  <a:pt x="648" y="392"/>
                </a:lnTo>
                <a:lnTo>
                  <a:pt x="624" y="362"/>
                </a:lnTo>
                <a:lnTo>
                  <a:pt x="596" y="334"/>
                </a:lnTo>
                <a:lnTo>
                  <a:pt x="568" y="308"/>
                </a:lnTo>
                <a:lnTo>
                  <a:pt x="536" y="282"/>
                </a:lnTo>
                <a:lnTo>
                  <a:pt x="500" y="256"/>
                </a:lnTo>
                <a:lnTo>
                  <a:pt x="464" y="232"/>
                </a:lnTo>
                <a:lnTo>
                  <a:pt x="426" y="208"/>
                </a:lnTo>
                <a:lnTo>
                  <a:pt x="386" y="186"/>
                </a:lnTo>
                <a:lnTo>
                  <a:pt x="386" y="186"/>
                </a:lnTo>
                <a:lnTo>
                  <a:pt x="342" y="164"/>
                </a:lnTo>
                <a:lnTo>
                  <a:pt x="298" y="144"/>
                </a:lnTo>
                <a:lnTo>
                  <a:pt x="254" y="124"/>
                </a:lnTo>
                <a:lnTo>
                  <a:pt x="206" y="106"/>
                </a:lnTo>
                <a:lnTo>
                  <a:pt x="156" y="90"/>
                </a:lnTo>
                <a:lnTo>
                  <a:pt x="106" y="74"/>
                </a:lnTo>
                <a:lnTo>
                  <a:pt x="54" y="60"/>
                </a:lnTo>
                <a:lnTo>
                  <a:pt x="0" y="48"/>
                </a:lnTo>
                <a:lnTo>
                  <a:pt x="0" y="48"/>
                </a:lnTo>
                <a:lnTo>
                  <a:pt x="54" y="36"/>
                </a:lnTo>
                <a:lnTo>
                  <a:pt x="110" y="26"/>
                </a:lnTo>
                <a:lnTo>
                  <a:pt x="166" y="18"/>
                </a:lnTo>
                <a:lnTo>
                  <a:pt x="224" y="12"/>
                </a:lnTo>
                <a:lnTo>
                  <a:pt x="284" y="6"/>
                </a:lnTo>
                <a:lnTo>
                  <a:pt x="342" y="2"/>
                </a:lnTo>
                <a:lnTo>
                  <a:pt x="404" y="0"/>
                </a:lnTo>
                <a:lnTo>
                  <a:pt x="464" y="0"/>
                </a:lnTo>
                <a:lnTo>
                  <a:pt x="464" y="0"/>
                </a:lnTo>
                <a:lnTo>
                  <a:pt x="464" y="0"/>
                </a:lnTo>
                <a:lnTo>
                  <a:pt x="464" y="0"/>
                </a:lnTo>
                <a:lnTo>
                  <a:pt x="528" y="0"/>
                </a:lnTo>
                <a:lnTo>
                  <a:pt x="590" y="2"/>
                </a:lnTo>
                <a:lnTo>
                  <a:pt x="652" y="6"/>
                </a:lnTo>
                <a:lnTo>
                  <a:pt x="712" y="12"/>
                </a:lnTo>
                <a:lnTo>
                  <a:pt x="772" y="20"/>
                </a:lnTo>
                <a:lnTo>
                  <a:pt x="830" y="28"/>
                </a:lnTo>
                <a:lnTo>
                  <a:pt x="886" y="38"/>
                </a:lnTo>
                <a:lnTo>
                  <a:pt x="942" y="50"/>
                </a:lnTo>
                <a:lnTo>
                  <a:pt x="996" y="64"/>
                </a:lnTo>
                <a:lnTo>
                  <a:pt x="1050" y="78"/>
                </a:lnTo>
                <a:lnTo>
                  <a:pt x="1100" y="92"/>
                </a:lnTo>
                <a:lnTo>
                  <a:pt x="1150" y="110"/>
                </a:lnTo>
                <a:lnTo>
                  <a:pt x="1198" y="128"/>
                </a:lnTo>
                <a:lnTo>
                  <a:pt x="1244" y="148"/>
                </a:lnTo>
                <a:lnTo>
                  <a:pt x="1288" y="168"/>
                </a:lnTo>
                <a:lnTo>
                  <a:pt x="1332" y="188"/>
                </a:lnTo>
                <a:lnTo>
                  <a:pt x="1332" y="188"/>
                </a:lnTo>
                <a:lnTo>
                  <a:pt x="1372" y="212"/>
                </a:lnTo>
                <a:lnTo>
                  <a:pt x="1410" y="234"/>
                </a:lnTo>
                <a:lnTo>
                  <a:pt x="1446" y="260"/>
                </a:lnTo>
                <a:lnTo>
                  <a:pt x="1480" y="284"/>
                </a:lnTo>
                <a:lnTo>
                  <a:pt x="1512" y="310"/>
                </a:lnTo>
                <a:lnTo>
                  <a:pt x="1542" y="338"/>
                </a:lnTo>
                <a:lnTo>
                  <a:pt x="1570" y="366"/>
                </a:lnTo>
                <a:lnTo>
                  <a:pt x="1594" y="394"/>
                </a:lnTo>
                <a:lnTo>
                  <a:pt x="1616" y="424"/>
                </a:lnTo>
                <a:lnTo>
                  <a:pt x="1634" y="454"/>
                </a:lnTo>
                <a:lnTo>
                  <a:pt x="1652" y="484"/>
                </a:lnTo>
                <a:lnTo>
                  <a:pt x="1664" y="516"/>
                </a:lnTo>
                <a:lnTo>
                  <a:pt x="1676" y="548"/>
                </a:lnTo>
                <a:lnTo>
                  <a:pt x="1684" y="580"/>
                </a:lnTo>
                <a:lnTo>
                  <a:pt x="1688" y="612"/>
                </a:lnTo>
                <a:lnTo>
                  <a:pt x="1690" y="646"/>
                </a:lnTo>
                <a:lnTo>
                  <a:pt x="1690" y="646"/>
                </a:lnTo>
                <a:lnTo>
                  <a:pt x="1688" y="678"/>
                </a:lnTo>
                <a:lnTo>
                  <a:pt x="1684" y="712"/>
                </a:lnTo>
                <a:lnTo>
                  <a:pt x="1676" y="744"/>
                </a:lnTo>
                <a:lnTo>
                  <a:pt x="1664" y="776"/>
                </a:lnTo>
                <a:lnTo>
                  <a:pt x="1652" y="806"/>
                </a:lnTo>
                <a:lnTo>
                  <a:pt x="1634" y="836"/>
                </a:lnTo>
                <a:lnTo>
                  <a:pt x="1616" y="866"/>
                </a:lnTo>
                <a:lnTo>
                  <a:pt x="1594" y="896"/>
                </a:lnTo>
                <a:lnTo>
                  <a:pt x="1570" y="924"/>
                </a:lnTo>
                <a:lnTo>
                  <a:pt x="1542" y="952"/>
                </a:lnTo>
                <a:lnTo>
                  <a:pt x="1512" y="980"/>
                </a:lnTo>
                <a:lnTo>
                  <a:pt x="1480" y="1006"/>
                </a:lnTo>
                <a:lnTo>
                  <a:pt x="1446" y="1032"/>
                </a:lnTo>
                <a:lnTo>
                  <a:pt x="1410" y="1056"/>
                </a:lnTo>
                <a:lnTo>
                  <a:pt x="1372" y="1080"/>
                </a:lnTo>
                <a:lnTo>
                  <a:pt x="1332" y="1102"/>
                </a:lnTo>
                <a:lnTo>
                  <a:pt x="1332" y="1102"/>
                </a:lnTo>
                <a:lnTo>
                  <a:pt x="1288" y="1124"/>
                </a:lnTo>
                <a:lnTo>
                  <a:pt x="1244" y="1144"/>
                </a:lnTo>
                <a:lnTo>
                  <a:pt x="1198" y="1162"/>
                </a:lnTo>
                <a:lnTo>
                  <a:pt x="1150" y="1180"/>
                </a:lnTo>
                <a:lnTo>
                  <a:pt x="1100" y="1198"/>
                </a:lnTo>
                <a:lnTo>
                  <a:pt x="1050" y="1214"/>
                </a:lnTo>
                <a:lnTo>
                  <a:pt x="996" y="1228"/>
                </a:lnTo>
                <a:lnTo>
                  <a:pt x="942" y="1240"/>
                </a:lnTo>
                <a:lnTo>
                  <a:pt x="886" y="1252"/>
                </a:lnTo>
                <a:lnTo>
                  <a:pt x="830" y="1262"/>
                </a:lnTo>
                <a:lnTo>
                  <a:pt x="772" y="1270"/>
                </a:lnTo>
                <a:lnTo>
                  <a:pt x="712" y="1278"/>
                </a:lnTo>
                <a:lnTo>
                  <a:pt x="652" y="1284"/>
                </a:lnTo>
                <a:lnTo>
                  <a:pt x="590" y="1288"/>
                </a:lnTo>
                <a:lnTo>
                  <a:pt x="528" y="1290"/>
                </a:lnTo>
                <a:lnTo>
                  <a:pt x="464" y="12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99" name="Freeform 29"/>
          <p:cNvSpPr>
            <a:spLocks/>
          </p:cNvSpPr>
          <p:nvPr/>
        </p:nvSpPr>
        <p:spPr bwMode="auto">
          <a:xfrm>
            <a:off x="3379788" y="2578100"/>
            <a:ext cx="2384425" cy="1892300"/>
          </a:xfrm>
          <a:custGeom>
            <a:avLst/>
            <a:gdLst>
              <a:gd name="T0" fmla="*/ 750 w 1502"/>
              <a:gd name="T1" fmla="*/ 1192 h 1192"/>
              <a:gd name="T2" fmla="*/ 642 w 1502"/>
              <a:gd name="T3" fmla="*/ 1164 h 1192"/>
              <a:gd name="T4" fmla="*/ 542 w 1502"/>
              <a:gd name="T5" fmla="*/ 1132 h 1192"/>
              <a:gd name="T6" fmla="*/ 446 w 1502"/>
              <a:gd name="T7" fmla="*/ 1094 h 1192"/>
              <a:gd name="T8" fmla="*/ 358 w 1502"/>
              <a:gd name="T9" fmla="*/ 1052 h 1192"/>
              <a:gd name="T10" fmla="*/ 318 w 1502"/>
              <a:gd name="T11" fmla="*/ 1030 h 1192"/>
              <a:gd name="T12" fmla="*/ 244 w 1502"/>
              <a:gd name="T13" fmla="*/ 982 h 1192"/>
              <a:gd name="T14" fmla="*/ 178 w 1502"/>
              <a:gd name="T15" fmla="*/ 930 h 1192"/>
              <a:gd name="T16" fmla="*/ 120 w 1502"/>
              <a:gd name="T17" fmla="*/ 874 h 1192"/>
              <a:gd name="T18" fmla="*/ 74 w 1502"/>
              <a:gd name="T19" fmla="*/ 816 h 1192"/>
              <a:gd name="T20" fmla="*/ 38 w 1502"/>
              <a:gd name="T21" fmla="*/ 756 h 1192"/>
              <a:gd name="T22" fmla="*/ 14 w 1502"/>
              <a:gd name="T23" fmla="*/ 694 h 1192"/>
              <a:gd name="T24" fmla="*/ 2 w 1502"/>
              <a:gd name="T25" fmla="*/ 628 h 1192"/>
              <a:gd name="T26" fmla="*/ 0 w 1502"/>
              <a:gd name="T27" fmla="*/ 596 h 1192"/>
              <a:gd name="T28" fmla="*/ 6 w 1502"/>
              <a:gd name="T29" fmla="*/ 530 h 1192"/>
              <a:gd name="T30" fmla="*/ 26 w 1502"/>
              <a:gd name="T31" fmla="*/ 466 h 1192"/>
              <a:gd name="T32" fmla="*/ 56 w 1502"/>
              <a:gd name="T33" fmla="*/ 404 h 1192"/>
              <a:gd name="T34" fmla="*/ 96 w 1502"/>
              <a:gd name="T35" fmla="*/ 344 h 1192"/>
              <a:gd name="T36" fmla="*/ 148 w 1502"/>
              <a:gd name="T37" fmla="*/ 288 h 1192"/>
              <a:gd name="T38" fmla="*/ 210 w 1502"/>
              <a:gd name="T39" fmla="*/ 234 h 1192"/>
              <a:gd name="T40" fmla="*/ 280 w 1502"/>
              <a:gd name="T41" fmla="*/ 184 h 1192"/>
              <a:gd name="T42" fmla="*/ 358 w 1502"/>
              <a:gd name="T43" fmla="*/ 138 h 1192"/>
              <a:gd name="T44" fmla="*/ 402 w 1502"/>
              <a:gd name="T45" fmla="*/ 118 h 1192"/>
              <a:gd name="T46" fmla="*/ 492 w 1502"/>
              <a:gd name="T47" fmla="*/ 78 h 1192"/>
              <a:gd name="T48" fmla="*/ 592 w 1502"/>
              <a:gd name="T49" fmla="*/ 42 h 1192"/>
              <a:gd name="T50" fmla="*/ 696 w 1502"/>
              <a:gd name="T51" fmla="*/ 12 h 1192"/>
              <a:gd name="T52" fmla="*/ 750 w 1502"/>
              <a:gd name="T53" fmla="*/ 0 h 1192"/>
              <a:gd name="T54" fmla="*/ 858 w 1502"/>
              <a:gd name="T55" fmla="*/ 26 h 1192"/>
              <a:gd name="T56" fmla="*/ 960 w 1502"/>
              <a:gd name="T57" fmla="*/ 60 h 1192"/>
              <a:gd name="T58" fmla="*/ 1056 w 1502"/>
              <a:gd name="T59" fmla="*/ 96 h 1192"/>
              <a:gd name="T60" fmla="*/ 1144 w 1502"/>
              <a:gd name="T61" fmla="*/ 138 h 1192"/>
              <a:gd name="T62" fmla="*/ 1184 w 1502"/>
              <a:gd name="T63" fmla="*/ 162 h 1192"/>
              <a:gd name="T64" fmla="*/ 1258 w 1502"/>
              <a:gd name="T65" fmla="*/ 210 h 1192"/>
              <a:gd name="T66" fmla="*/ 1324 w 1502"/>
              <a:gd name="T67" fmla="*/ 260 h 1192"/>
              <a:gd name="T68" fmla="*/ 1380 w 1502"/>
              <a:gd name="T69" fmla="*/ 316 h 1192"/>
              <a:gd name="T70" fmla="*/ 1428 w 1502"/>
              <a:gd name="T71" fmla="*/ 374 h 1192"/>
              <a:gd name="T72" fmla="*/ 1462 w 1502"/>
              <a:gd name="T73" fmla="*/ 434 h 1192"/>
              <a:gd name="T74" fmla="*/ 1488 w 1502"/>
              <a:gd name="T75" fmla="*/ 498 h 1192"/>
              <a:gd name="T76" fmla="*/ 1500 w 1502"/>
              <a:gd name="T77" fmla="*/ 562 h 1192"/>
              <a:gd name="T78" fmla="*/ 1502 w 1502"/>
              <a:gd name="T79" fmla="*/ 596 h 1192"/>
              <a:gd name="T80" fmla="*/ 1496 w 1502"/>
              <a:gd name="T81" fmla="*/ 662 h 1192"/>
              <a:gd name="T82" fmla="*/ 1476 w 1502"/>
              <a:gd name="T83" fmla="*/ 726 h 1192"/>
              <a:gd name="T84" fmla="*/ 1446 w 1502"/>
              <a:gd name="T85" fmla="*/ 786 h 1192"/>
              <a:gd name="T86" fmla="*/ 1406 w 1502"/>
              <a:gd name="T87" fmla="*/ 846 h 1192"/>
              <a:gd name="T88" fmla="*/ 1354 w 1502"/>
              <a:gd name="T89" fmla="*/ 902 h 1192"/>
              <a:gd name="T90" fmla="*/ 1292 w 1502"/>
              <a:gd name="T91" fmla="*/ 956 h 1192"/>
              <a:gd name="T92" fmla="*/ 1222 w 1502"/>
              <a:gd name="T93" fmla="*/ 1006 h 1192"/>
              <a:gd name="T94" fmla="*/ 1144 w 1502"/>
              <a:gd name="T95" fmla="*/ 1052 h 1192"/>
              <a:gd name="T96" fmla="*/ 1100 w 1502"/>
              <a:gd name="T97" fmla="*/ 1074 h 1192"/>
              <a:gd name="T98" fmla="*/ 1008 w 1502"/>
              <a:gd name="T99" fmla="*/ 1114 h 1192"/>
              <a:gd name="T100" fmla="*/ 910 w 1502"/>
              <a:gd name="T101" fmla="*/ 1148 h 1192"/>
              <a:gd name="T102" fmla="*/ 806 w 1502"/>
              <a:gd name="T103" fmla="*/ 1178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02" h="1192">
                <a:moveTo>
                  <a:pt x="750" y="1192"/>
                </a:moveTo>
                <a:lnTo>
                  <a:pt x="750" y="1192"/>
                </a:lnTo>
                <a:lnTo>
                  <a:pt x="696" y="1178"/>
                </a:lnTo>
                <a:lnTo>
                  <a:pt x="642" y="1164"/>
                </a:lnTo>
                <a:lnTo>
                  <a:pt x="592" y="1148"/>
                </a:lnTo>
                <a:lnTo>
                  <a:pt x="542" y="1132"/>
                </a:lnTo>
                <a:lnTo>
                  <a:pt x="492" y="1114"/>
                </a:lnTo>
                <a:lnTo>
                  <a:pt x="446" y="1094"/>
                </a:lnTo>
                <a:lnTo>
                  <a:pt x="402" y="1074"/>
                </a:lnTo>
                <a:lnTo>
                  <a:pt x="358" y="1052"/>
                </a:lnTo>
                <a:lnTo>
                  <a:pt x="358" y="1052"/>
                </a:lnTo>
                <a:lnTo>
                  <a:pt x="318" y="1030"/>
                </a:lnTo>
                <a:lnTo>
                  <a:pt x="280" y="1006"/>
                </a:lnTo>
                <a:lnTo>
                  <a:pt x="244" y="982"/>
                </a:lnTo>
                <a:lnTo>
                  <a:pt x="210" y="956"/>
                </a:lnTo>
                <a:lnTo>
                  <a:pt x="178" y="930"/>
                </a:lnTo>
                <a:lnTo>
                  <a:pt x="148" y="902"/>
                </a:lnTo>
                <a:lnTo>
                  <a:pt x="120" y="874"/>
                </a:lnTo>
                <a:lnTo>
                  <a:pt x="96" y="846"/>
                </a:lnTo>
                <a:lnTo>
                  <a:pt x="74" y="816"/>
                </a:lnTo>
                <a:lnTo>
                  <a:pt x="56" y="786"/>
                </a:lnTo>
                <a:lnTo>
                  <a:pt x="38" y="756"/>
                </a:lnTo>
                <a:lnTo>
                  <a:pt x="26" y="726"/>
                </a:lnTo>
                <a:lnTo>
                  <a:pt x="14" y="694"/>
                </a:lnTo>
                <a:lnTo>
                  <a:pt x="6" y="662"/>
                </a:lnTo>
                <a:lnTo>
                  <a:pt x="2" y="628"/>
                </a:lnTo>
                <a:lnTo>
                  <a:pt x="0" y="596"/>
                </a:lnTo>
                <a:lnTo>
                  <a:pt x="0" y="596"/>
                </a:lnTo>
                <a:lnTo>
                  <a:pt x="2" y="562"/>
                </a:lnTo>
                <a:lnTo>
                  <a:pt x="6" y="530"/>
                </a:lnTo>
                <a:lnTo>
                  <a:pt x="14" y="498"/>
                </a:lnTo>
                <a:lnTo>
                  <a:pt x="26" y="466"/>
                </a:lnTo>
                <a:lnTo>
                  <a:pt x="38" y="434"/>
                </a:lnTo>
                <a:lnTo>
                  <a:pt x="56" y="404"/>
                </a:lnTo>
                <a:lnTo>
                  <a:pt x="74" y="374"/>
                </a:lnTo>
                <a:lnTo>
                  <a:pt x="96" y="344"/>
                </a:lnTo>
                <a:lnTo>
                  <a:pt x="120" y="316"/>
                </a:lnTo>
                <a:lnTo>
                  <a:pt x="148" y="288"/>
                </a:lnTo>
                <a:lnTo>
                  <a:pt x="178" y="260"/>
                </a:lnTo>
                <a:lnTo>
                  <a:pt x="210" y="234"/>
                </a:lnTo>
                <a:lnTo>
                  <a:pt x="244" y="210"/>
                </a:lnTo>
                <a:lnTo>
                  <a:pt x="280" y="184"/>
                </a:lnTo>
                <a:lnTo>
                  <a:pt x="318" y="162"/>
                </a:lnTo>
                <a:lnTo>
                  <a:pt x="358" y="138"/>
                </a:lnTo>
                <a:lnTo>
                  <a:pt x="358" y="138"/>
                </a:lnTo>
                <a:lnTo>
                  <a:pt x="402" y="118"/>
                </a:lnTo>
                <a:lnTo>
                  <a:pt x="446" y="96"/>
                </a:lnTo>
                <a:lnTo>
                  <a:pt x="492" y="78"/>
                </a:lnTo>
                <a:lnTo>
                  <a:pt x="542" y="60"/>
                </a:lnTo>
                <a:lnTo>
                  <a:pt x="592" y="42"/>
                </a:lnTo>
                <a:lnTo>
                  <a:pt x="642" y="26"/>
                </a:lnTo>
                <a:lnTo>
                  <a:pt x="696" y="12"/>
                </a:lnTo>
                <a:lnTo>
                  <a:pt x="750" y="0"/>
                </a:lnTo>
                <a:lnTo>
                  <a:pt x="750" y="0"/>
                </a:lnTo>
                <a:lnTo>
                  <a:pt x="806" y="12"/>
                </a:lnTo>
                <a:lnTo>
                  <a:pt x="858" y="26"/>
                </a:lnTo>
                <a:lnTo>
                  <a:pt x="910" y="42"/>
                </a:lnTo>
                <a:lnTo>
                  <a:pt x="960" y="60"/>
                </a:lnTo>
                <a:lnTo>
                  <a:pt x="1008" y="78"/>
                </a:lnTo>
                <a:lnTo>
                  <a:pt x="1056" y="96"/>
                </a:lnTo>
                <a:lnTo>
                  <a:pt x="1100" y="118"/>
                </a:lnTo>
                <a:lnTo>
                  <a:pt x="1144" y="138"/>
                </a:lnTo>
                <a:lnTo>
                  <a:pt x="1144" y="138"/>
                </a:lnTo>
                <a:lnTo>
                  <a:pt x="1184" y="162"/>
                </a:lnTo>
                <a:lnTo>
                  <a:pt x="1222" y="184"/>
                </a:lnTo>
                <a:lnTo>
                  <a:pt x="1258" y="210"/>
                </a:lnTo>
                <a:lnTo>
                  <a:pt x="1292" y="234"/>
                </a:lnTo>
                <a:lnTo>
                  <a:pt x="1324" y="260"/>
                </a:lnTo>
                <a:lnTo>
                  <a:pt x="1354" y="288"/>
                </a:lnTo>
                <a:lnTo>
                  <a:pt x="1380" y="316"/>
                </a:lnTo>
                <a:lnTo>
                  <a:pt x="1406" y="344"/>
                </a:lnTo>
                <a:lnTo>
                  <a:pt x="1428" y="374"/>
                </a:lnTo>
                <a:lnTo>
                  <a:pt x="1446" y="404"/>
                </a:lnTo>
                <a:lnTo>
                  <a:pt x="1462" y="434"/>
                </a:lnTo>
                <a:lnTo>
                  <a:pt x="1476" y="466"/>
                </a:lnTo>
                <a:lnTo>
                  <a:pt x="1488" y="498"/>
                </a:lnTo>
                <a:lnTo>
                  <a:pt x="1496" y="530"/>
                </a:lnTo>
                <a:lnTo>
                  <a:pt x="1500" y="562"/>
                </a:lnTo>
                <a:lnTo>
                  <a:pt x="1502" y="596"/>
                </a:lnTo>
                <a:lnTo>
                  <a:pt x="1502" y="596"/>
                </a:lnTo>
                <a:lnTo>
                  <a:pt x="1500" y="628"/>
                </a:lnTo>
                <a:lnTo>
                  <a:pt x="1496" y="662"/>
                </a:lnTo>
                <a:lnTo>
                  <a:pt x="1488" y="694"/>
                </a:lnTo>
                <a:lnTo>
                  <a:pt x="1476" y="726"/>
                </a:lnTo>
                <a:lnTo>
                  <a:pt x="1462" y="756"/>
                </a:lnTo>
                <a:lnTo>
                  <a:pt x="1446" y="786"/>
                </a:lnTo>
                <a:lnTo>
                  <a:pt x="1428" y="816"/>
                </a:lnTo>
                <a:lnTo>
                  <a:pt x="1406" y="846"/>
                </a:lnTo>
                <a:lnTo>
                  <a:pt x="1380" y="874"/>
                </a:lnTo>
                <a:lnTo>
                  <a:pt x="1354" y="902"/>
                </a:lnTo>
                <a:lnTo>
                  <a:pt x="1324" y="930"/>
                </a:lnTo>
                <a:lnTo>
                  <a:pt x="1292" y="956"/>
                </a:lnTo>
                <a:lnTo>
                  <a:pt x="1258" y="982"/>
                </a:lnTo>
                <a:lnTo>
                  <a:pt x="1222" y="1006"/>
                </a:lnTo>
                <a:lnTo>
                  <a:pt x="1184" y="1030"/>
                </a:lnTo>
                <a:lnTo>
                  <a:pt x="1144" y="1052"/>
                </a:lnTo>
                <a:lnTo>
                  <a:pt x="1144" y="1052"/>
                </a:lnTo>
                <a:lnTo>
                  <a:pt x="1100" y="1074"/>
                </a:lnTo>
                <a:lnTo>
                  <a:pt x="1056" y="1094"/>
                </a:lnTo>
                <a:lnTo>
                  <a:pt x="1008" y="1114"/>
                </a:lnTo>
                <a:lnTo>
                  <a:pt x="960" y="1132"/>
                </a:lnTo>
                <a:lnTo>
                  <a:pt x="910" y="1148"/>
                </a:lnTo>
                <a:lnTo>
                  <a:pt x="858" y="1164"/>
                </a:lnTo>
                <a:lnTo>
                  <a:pt x="806" y="1178"/>
                </a:lnTo>
                <a:lnTo>
                  <a:pt x="750" y="1192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0" name="Freeform 30"/>
          <p:cNvSpPr>
            <a:spLocks/>
          </p:cNvSpPr>
          <p:nvPr/>
        </p:nvSpPr>
        <p:spPr bwMode="auto">
          <a:xfrm>
            <a:off x="3379788" y="2578100"/>
            <a:ext cx="2384425" cy="1892300"/>
          </a:xfrm>
          <a:custGeom>
            <a:avLst/>
            <a:gdLst>
              <a:gd name="T0" fmla="*/ 750 w 1502"/>
              <a:gd name="T1" fmla="*/ 1192 h 1192"/>
              <a:gd name="T2" fmla="*/ 642 w 1502"/>
              <a:gd name="T3" fmla="*/ 1164 h 1192"/>
              <a:gd name="T4" fmla="*/ 542 w 1502"/>
              <a:gd name="T5" fmla="*/ 1132 h 1192"/>
              <a:gd name="T6" fmla="*/ 446 w 1502"/>
              <a:gd name="T7" fmla="*/ 1094 h 1192"/>
              <a:gd name="T8" fmla="*/ 358 w 1502"/>
              <a:gd name="T9" fmla="*/ 1052 h 1192"/>
              <a:gd name="T10" fmla="*/ 318 w 1502"/>
              <a:gd name="T11" fmla="*/ 1030 h 1192"/>
              <a:gd name="T12" fmla="*/ 244 w 1502"/>
              <a:gd name="T13" fmla="*/ 982 h 1192"/>
              <a:gd name="T14" fmla="*/ 178 w 1502"/>
              <a:gd name="T15" fmla="*/ 930 h 1192"/>
              <a:gd name="T16" fmla="*/ 120 w 1502"/>
              <a:gd name="T17" fmla="*/ 874 h 1192"/>
              <a:gd name="T18" fmla="*/ 74 w 1502"/>
              <a:gd name="T19" fmla="*/ 816 h 1192"/>
              <a:gd name="T20" fmla="*/ 38 w 1502"/>
              <a:gd name="T21" fmla="*/ 756 h 1192"/>
              <a:gd name="T22" fmla="*/ 14 w 1502"/>
              <a:gd name="T23" fmla="*/ 694 h 1192"/>
              <a:gd name="T24" fmla="*/ 2 w 1502"/>
              <a:gd name="T25" fmla="*/ 628 h 1192"/>
              <a:gd name="T26" fmla="*/ 0 w 1502"/>
              <a:gd name="T27" fmla="*/ 596 h 1192"/>
              <a:gd name="T28" fmla="*/ 6 w 1502"/>
              <a:gd name="T29" fmla="*/ 530 h 1192"/>
              <a:gd name="T30" fmla="*/ 26 w 1502"/>
              <a:gd name="T31" fmla="*/ 466 h 1192"/>
              <a:gd name="T32" fmla="*/ 56 w 1502"/>
              <a:gd name="T33" fmla="*/ 404 h 1192"/>
              <a:gd name="T34" fmla="*/ 96 w 1502"/>
              <a:gd name="T35" fmla="*/ 344 h 1192"/>
              <a:gd name="T36" fmla="*/ 148 w 1502"/>
              <a:gd name="T37" fmla="*/ 288 h 1192"/>
              <a:gd name="T38" fmla="*/ 210 w 1502"/>
              <a:gd name="T39" fmla="*/ 234 h 1192"/>
              <a:gd name="T40" fmla="*/ 280 w 1502"/>
              <a:gd name="T41" fmla="*/ 184 h 1192"/>
              <a:gd name="T42" fmla="*/ 358 w 1502"/>
              <a:gd name="T43" fmla="*/ 138 h 1192"/>
              <a:gd name="T44" fmla="*/ 402 w 1502"/>
              <a:gd name="T45" fmla="*/ 118 h 1192"/>
              <a:gd name="T46" fmla="*/ 492 w 1502"/>
              <a:gd name="T47" fmla="*/ 78 h 1192"/>
              <a:gd name="T48" fmla="*/ 592 w 1502"/>
              <a:gd name="T49" fmla="*/ 42 h 1192"/>
              <a:gd name="T50" fmla="*/ 696 w 1502"/>
              <a:gd name="T51" fmla="*/ 12 h 1192"/>
              <a:gd name="T52" fmla="*/ 750 w 1502"/>
              <a:gd name="T53" fmla="*/ 0 h 1192"/>
              <a:gd name="T54" fmla="*/ 858 w 1502"/>
              <a:gd name="T55" fmla="*/ 26 h 1192"/>
              <a:gd name="T56" fmla="*/ 960 w 1502"/>
              <a:gd name="T57" fmla="*/ 60 h 1192"/>
              <a:gd name="T58" fmla="*/ 1056 w 1502"/>
              <a:gd name="T59" fmla="*/ 96 h 1192"/>
              <a:gd name="T60" fmla="*/ 1144 w 1502"/>
              <a:gd name="T61" fmla="*/ 138 h 1192"/>
              <a:gd name="T62" fmla="*/ 1184 w 1502"/>
              <a:gd name="T63" fmla="*/ 162 h 1192"/>
              <a:gd name="T64" fmla="*/ 1258 w 1502"/>
              <a:gd name="T65" fmla="*/ 210 h 1192"/>
              <a:gd name="T66" fmla="*/ 1324 w 1502"/>
              <a:gd name="T67" fmla="*/ 260 h 1192"/>
              <a:gd name="T68" fmla="*/ 1380 w 1502"/>
              <a:gd name="T69" fmla="*/ 316 h 1192"/>
              <a:gd name="T70" fmla="*/ 1428 w 1502"/>
              <a:gd name="T71" fmla="*/ 374 h 1192"/>
              <a:gd name="T72" fmla="*/ 1462 w 1502"/>
              <a:gd name="T73" fmla="*/ 434 h 1192"/>
              <a:gd name="T74" fmla="*/ 1488 w 1502"/>
              <a:gd name="T75" fmla="*/ 498 h 1192"/>
              <a:gd name="T76" fmla="*/ 1500 w 1502"/>
              <a:gd name="T77" fmla="*/ 562 h 1192"/>
              <a:gd name="T78" fmla="*/ 1502 w 1502"/>
              <a:gd name="T79" fmla="*/ 596 h 1192"/>
              <a:gd name="T80" fmla="*/ 1496 w 1502"/>
              <a:gd name="T81" fmla="*/ 662 h 1192"/>
              <a:gd name="T82" fmla="*/ 1476 w 1502"/>
              <a:gd name="T83" fmla="*/ 726 h 1192"/>
              <a:gd name="T84" fmla="*/ 1446 w 1502"/>
              <a:gd name="T85" fmla="*/ 786 h 1192"/>
              <a:gd name="T86" fmla="*/ 1406 w 1502"/>
              <a:gd name="T87" fmla="*/ 846 h 1192"/>
              <a:gd name="T88" fmla="*/ 1354 w 1502"/>
              <a:gd name="T89" fmla="*/ 902 h 1192"/>
              <a:gd name="T90" fmla="*/ 1292 w 1502"/>
              <a:gd name="T91" fmla="*/ 956 h 1192"/>
              <a:gd name="T92" fmla="*/ 1222 w 1502"/>
              <a:gd name="T93" fmla="*/ 1006 h 1192"/>
              <a:gd name="T94" fmla="*/ 1144 w 1502"/>
              <a:gd name="T95" fmla="*/ 1052 h 1192"/>
              <a:gd name="T96" fmla="*/ 1100 w 1502"/>
              <a:gd name="T97" fmla="*/ 1074 h 1192"/>
              <a:gd name="T98" fmla="*/ 1008 w 1502"/>
              <a:gd name="T99" fmla="*/ 1114 h 1192"/>
              <a:gd name="T100" fmla="*/ 910 w 1502"/>
              <a:gd name="T101" fmla="*/ 1148 h 1192"/>
              <a:gd name="T102" fmla="*/ 806 w 1502"/>
              <a:gd name="T103" fmla="*/ 1178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02" h="1192">
                <a:moveTo>
                  <a:pt x="750" y="1192"/>
                </a:moveTo>
                <a:lnTo>
                  <a:pt x="750" y="1192"/>
                </a:lnTo>
                <a:lnTo>
                  <a:pt x="696" y="1178"/>
                </a:lnTo>
                <a:lnTo>
                  <a:pt x="642" y="1164"/>
                </a:lnTo>
                <a:lnTo>
                  <a:pt x="592" y="1148"/>
                </a:lnTo>
                <a:lnTo>
                  <a:pt x="542" y="1132"/>
                </a:lnTo>
                <a:lnTo>
                  <a:pt x="492" y="1114"/>
                </a:lnTo>
                <a:lnTo>
                  <a:pt x="446" y="1094"/>
                </a:lnTo>
                <a:lnTo>
                  <a:pt x="402" y="1074"/>
                </a:lnTo>
                <a:lnTo>
                  <a:pt x="358" y="1052"/>
                </a:lnTo>
                <a:lnTo>
                  <a:pt x="358" y="1052"/>
                </a:lnTo>
                <a:lnTo>
                  <a:pt x="318" y="1030"/>
                </a:lnTo>
                <a:lnTo>
                  <a:pt x="280" y="1006"/>
                </a:lnTo>
                <a:lnTo>
                  <a:pt x="244" y="982"/>
                </a:lnTo>
                <a:lnTo>
                  <a:pt x="210" y="956"/>
                </a:lnTo>
                <a:lnTo>
                  <a:pt x="178" y="930"/>
                </a:lnTo>
                <a:lnTo>
                  <a:pt x="148" y="902"/>
                </a:lnTo>
                <a:lnTo>
                  <a:pt x="120" y="874"/>
                </a:lnTo>
                <a:lnTo>
                  <a:pt x="96" y="846"/>
                </a:lnTo>
                <a:lnTo>
                  <a:pt x="74" y="816"/>
                </a:lnTo>
                <a:lnTo>
                  <a:pt x="56" y="786"/>
                </a:lnTo>
                <a:lnTo>
                  <a:pt x="38" y="756"/>
                </a:lnTo>
                <a:lnTo>
                  <a:pt x="26" y="726"/>
                </a:lnTo>
                <a:lnTo>
                  <a:pt x="14" y="694"/>
                </a:lnTo>
                <a:lnTo>
                  <a:pt x="6" y="662"/>
                </a:lnTo>
                <a:lnTo>
                  <a:pt x="2" y="628"/>
                </a:lnTo>
                <a:lnTo>
                  <a:pt x="0" y="596"/>
                </a:lnTo>
                <a:lnTo>
                  <a:pt x="0" y="596"/>
                </a:lnTo>
                <a:lnTo>
                  <a:pt x="2" y="562"/>
                </a:lnTo>
                <a:lnTo>
                  <a:pt x="6" y="530"/>
                </a:lnTo>
                <a:lnTo>
                  <a:pt x="14" y="498"/>
                </a:lnTo>
                <a:lnTo>
                  <a:pt x="26" y="466"/>
                </a:lnTo>
                <a:lnTo>
                  <a:pt x="38" y="434"/>
                </a:lnTo>
                <a:lnTo>
                  <a:pt x="56" y="404"/>
                </a:lnTo>
                <a:lnTo>
                  <a:pt x="74" y="374"/>
                </a:lnTo>
                <a:lnTo>
                  <a:pt x="96" y="344"/>
                </a:lnTo>
                <a:lnTo>
                  <a:pt x="120" y="316"/>
                </a:lnTo>
                <a:lnTo>
                  <a:pt x="148" y="288"/>
                </a:lnTo>
                <a:lnTo>
                  <a:pt x="178" y="260"/>
                </a:lnTo>
                <a:lnTo>
                  <a:pt x="210" y="234"/>
                </a:lnTo>
                <a:lnTo>
                  <a:pt x="244" y="210"/>
                </a:lnTo>
                <a:lnTo>
                  <a:pt x="280" y="184"/>
                </a:lnTo>
                <a:lnTo>
                  <a:pt x="318" y="162"/>
                </a:lnTo>
                <a:lnTo>
                  <a:pt x="358" y="138"/>
                </a:lnTo>
                <a:lnTo>
                  <a:pt x="358" y="138"/>
                </a:lnTo>
                <a:lnTo>
                  <a:pt x="402" y="118"/>
                </a:lnTo>
                <a:lnTo>
                  <a:pt x="446" y="96"/>
                </a:lnTo>
                <a:lnTo>
                  <a:pt x="492" y="78"/>
                </a:lnTo>
                <a:lnTo>
                  <a:pt x="542" y="60"/>
                </a:lnTo>
                <a:lnTo>
                  <a:pt x="592" y="42"/>
                </a:lnTo>
                <a:lnTo>
                  <a:pt x="642" y="26"/>
                </a:lnTo>
                <a:lnTo>
                  <a:pt x="696" y="12"/>
                </a:lnTo>
                <a:lnTo>
                  <a:pt x="750" y="0"/>
                </a:lnTo>
                <a:lnTo>
                  <a:pt x="750" y="0"/>
                </a:lnTo>
                <a:lnTo>
                  <a:pt x="806" y="12"/>
                </a:lnTo>
                <a:lnTo>
                  <a:pt x="858" y="26"/>
                </a:lnTo>
                <a:lnTo>
                  <a:pt x="910" y="42"/>
                </a:lnTo>
                <a:lnTo>
                  <a:pt x="960" y="60"/>
                </a:lnTo>
                <a:lnTo>
                  <a:pt x="1008" y="78"/>
                </a:lnTo>
                <a:lnTo>
                  <a:pt x="1056" y="96"/>
                </a:lnTo>
                <a:lnTo>
                  <a:pt x="1100" y="118"/>
                </a:lnTo>
                <a:lnTo>
                  <a:pt x="1144" y="138"/>
                </a:lnTo>
                <a:lnTo>
                  <a:pt x="1144" y="138"/>
                </a:lnTo>
                <a:lnTo>
                  <a:pt x="1184" y="162"/>
                </a:lnTo>
                <a:lnTo>
                  <a:pt x="1222" y="184"/>
                </a:lnTo>
                <a:lnTo>
                  <a:pt x="1258" y="210"/>
                </a:lnTo>
                <a:lnTo>
                  <a:pt x="1292" y="234"/>
                </a:lnTo>
                <a:lnTo>
                  <a:pt x="1324" y="260"/>
                </a:lnTo>
                <a:lnTo>
                  <a:pt x="1354" y="288"/>
                </a:lnTo>
                <a:lnTo>
                  <a:pt x="1380" y="316"/>
                </a:lnTo>
                <a:lnTo>
                  <a:pt x="1406" y="344"/>
                </a:lnTo>
                <a:lnTo>
                  <a:pt x="1428" y="374"/>
                </a:lnTo>
                <a:lnTo>
                  <a:pt x="1446" y="404"/>
                </a:lnTo>
                <a:lnTo>
                  <a:pt x="1462" y="434"/>
                </a:lnTo>
                <a:lnTo>
                  <a:pt x="1476" y="466"/>
                </a:lnTo>
                <a:lnTo>
                  <a:pt x="1488" y="498"/>
                </a:lnTo>
                <a:lnTo>
                  <a:pt x="1496" y="530"/>
                </a:lnTo>
                <a:lnTo>
                  <a:pt x="1500" y="562"/>
                </a:lnTo>
                <a:lnTo>
                  <a:pt x="1502" y="596"/>
                </a:lnTo>
                <a:lnTo>
                  <a:pt x="1502" y="596"/>
                </a:lnTo>
                <a:lnTo>
                  <a:pt x="1500" y="628"/>
                </a:lnTo>
                <a:lnTo>
                  <a:pt x="1496" y="662"/>
                </a:lnTo>
                <a:lnTo>
                  <a:pt x="1488" y="694"/>
                </a:lnTo>
                <a:lnTo>
                  <a:pt x="1476" y="726"/>
                </a:lnTo>
                <a:lnTo>
                  <a:pt x="1462" y="756"/>
                </a:lnTo>
                <a:lnTo>
                  <a:pt x="1446" y="786"/>
                </a:lnTo>
                <a:lnTo>
                  <a:pt x="1428" y="816"/>
                </a:lnTo>
                <a:lnTo>
                  <a:pt x="1406" y="846"/>
                </a:lnTo>
                <a:lnTo>
                  <a:pt x="1380" y="874"/>
                </a:lnTo>
                <a:lnTo>
                  <a:pt x="1354" y="902"/>
                </a:lnTo>
                <a:lnTo>
                  <a:pt x="1324" y="930"/>
                </a:lnTo>
                <a:lnTo>
                  <a:pt x="1292" y="956"/>
                </a:lnTo>
                <a:lnTo>
                  <a:pt x="1258" y="982"/>
                </a:lnTo>
                <a:lnTo>
                  <a:pt x="1222" y="1006"/>
                </a:lnTo>
                <a:lnTo>
                  <a:pt x="1184" y="1030"/>
                </a:lnTo>
                <a:lnTo>
                  <a:pt x="1144" y="1052"/>
                </a:lnTo>
                <a:lnTo>
                  <a:pt x="1144" y="1052"/>
                </a:lnTo>
                <a:lnTo>
                  <a:pt x="1100" y="1074"/>
                </a:lnTo>
                <a:lnTo>
                  <a:pt x="1056" y="1094"/>
                </a:lnTo>
                <a:lnTo>
                  <a:pt x="1008" y="1114"/>
                </a:lnTo>
                <a:lnTo>
                  <a:pt x="960" y="1132"/>
                </a:lnTo>
                <a:lnTo>
                  <a:pt x="910" y="1148"/>
                </a:lnTo>
                <a:lnTo>
                  <a:pt x="858" y="1164"/>
                </a:lnTo>
                <a:lnTo>
                  <a:pt x="806" y="1178"/>
                </a:lnTo>
                <a:lnTo>
                  <a:pt x="750" y="11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1" name="Freeform 31"/>
          <p:cNvSpPr>
            <a:spLocks noEditPoints="1"/>
          </p:cNvSpPr>
          <p:nvPr/>
        </p:nvSpPr>
        <p:spPr bwMode="auto">
          <a:xfrm>
            <a:off x="4570413" y="2574925"/>
            <a:ext cx="1200150" cy="1898650"/>
          </a:xfrm>
          <a:custGeom>
            <a:avLst/>
            <a:gdLst>
              <a:gd name="T0" fmla="*/ 756 w 756"/>
              <a:gd name="T1" fmla="*/ 598 h 1196"/>
              <a:gd name="T2" fmla="*/ 10 w 756"/>
              <a:gd name="T3" fmla="*/ 1196 h 1196"/>
              <a:gd name="T4" fmla="*/ 0 w 756"/>
              <a:gd name="T5" fmla="*/ 1194 h 1196"/>
              <a:gd name="T6" fmla="*/ 108 w 756"/>
              <a:gd name="T7" fmla="*/ 1166 h 1196"/>
              <a:gd name="T8" fmla="*/ 210 w 756"/>
              <a:gd name="T9" fmla="*/ 1134 h 1196"/>
              <a:gd name="T10" fmla="*/ 306 w 756"/>
              <a:gd name="T11" fmla="*/ 1096 h 1196"/>
              <a:gd name="T12" fmla="*/ 394 w 756"/>
              <a:gd name="T13" fmla="*/ 1054 h 1196"/>
              <a:gd name="T14" fmla="*/ 434 w 756"/>
              <a:gd name="T15" fmla="*/ 1032 h 1196"/>
              <a:gd name="T16" fmla="*/ 508 w 756"/>
              <a:gd name="T17" fmla="*/ 984 h 1196"/>
              <a:gd name="T18" fmla="*/ 574 w 756"/>
              <a:gd name="T19" fmla="*/ 932 h 1196"/>
              <a:gd name="T20" fmla="*/ 630 w 756"/>
              <a:gd name="T21" fmla="*/ 876 h 1196"/>
              <a:gd name="T22" fmla="*/ 678 w 756"/>
              <a:gd name="T23" fmla="*/ 818 h 1196"/>
              <a:gd name="T24" fmla="*/ 712 w 756"/>
              <a:gd name="T25" fmla="*/ 758 h 1196"/>
              <a:gd name="T26" fmla="*/ 738 w 756"/>
              <a:gd name="T27" fmla="*/ 696 h 1196"/>
              <a:gd name="T28" fmla="*/ 750 w 756"/>
              <a:gd name="T29" fmla="*/ 630 h 1196"/>
              <a:gd name="T30" fmla="*/ 752 w 756"/>
              <a:gd name="T31" fmla="*/ 598 h 1196"/>
              <a:gd name="T32" fmla="*/ 746 w 756"/>
              <a:gd name="T33" fmla="*/ 532 h 1196"/>
              <a:gd name="T34" fmla="*/ 726 w 756"/>
              <a:gd name="T35" fmla="*/ 468 h 1196"/>
              <a:gd name="T36" fmla="*/ 696 w 756"/>
              <a:gd name="T37" fmla="*/ 406 h 1196"/>
              <a:gd name="T38" fmla="*/ 656 w 756"/>
              <a:gd name="T39" fmla="*/ 346 h 1196"/>
              <a:gd name="T40" fmla="*/ 604 w 756"/>
              <a:gd name="T41" fmla="*/ 290 h 1196"/>
              <a:gd name="T42" fmla="*/ 542 w 756"/>
              <a:gd name="T43" fmla="*/ 236 h 1196"/>
              <a:gd name="T44" fmla="*/ 472 w 756"/>
              <a:gd name="T45" fmla="*/ 186 h 1196"/>
              <a:gd name="T46" fmla="*/ 394 w 756"/>
              <a:gd name="T47" fmla="*/ 140 h 1196"/>
              <a:gd name="T48" fmla="*/ 350 w 756"/>
              <a:gd name="T49" fmla="*/ 120 h 1196"/>
              <a:gd name="T50" fmla="*/ 258 w 756"/>
              <a:gd name="T51" fmla="*/ 80 h 1196"/>
              <a:gd name="T52" fmla="*/ 160 w 756"/>
              <a:gd name="T53" fmla="*/ 44 h 1196"/>
              <a:gd name="T54" fmla="*/ 56 w 756"/>
              <a:gd name="T55" fmla="*/ 14 h 1196"/>
              <a:gd name="T56" fmla="*/ 0 w 756"/>
              <a:gd name="T57" fmla="*/ 2 h 1196"/>
              <a:gd name="T58" fmla="*/ 10 w 756"/>
              <a:gd name="T59" fmla="*/ 0 h 1196"/>
              <a:gd name="T60" fmla="*/ 116 w 756"/>
              <a:gd name="T61" fmla="*/ 26 h 1196"/>
              <a:gd name="T62" fmla="*/ 216 w 756"/>
              <a:gd name="T63" fmla="*/ 58 h 1196"/>
              <a:gd name="T64" fmla="*/ 308 w 756"/>
              <a:gd name="T65" fmla="*/ 96 h 1196"/>
              <a:gd name="T66" fmla="*/ 396 w 756"/>
              <a:gd name="T67" fmla="*/ 138 h 1196"/>
              <a:gd name="T68" fmla="*/ 436 w 756"/>
              <a:gd name="T69" fmla="*/ 160 h 1196"/>
              <a:gd name="T70" fmla="*/ 510 w 756"/>
              <a:gd name="T71" fmla="*/ 208 h 1196"/>
              <a:gd name="T72" fmla="*/ 578 w 756"/>
              <a:gd name="T73" fmla="*/ 260 h 1196"/>
              <a:gd name="T74" fmla="*/ 634 w 756"/>
              <a:gd name="T75" fmla="*/ 314 h 1196"/>
              <a:gd name="T76" fmla="*/ 680 w 756"/>
              <a:gd name="T77" fmla="*/ 374 h 1196"/>
              <a:gd name="T78" fmla="*/ 716 w 756"/>
              <a:gd name="T79" fmla="*/ 434 h 1196"/>
              <a:gd name="T80" fmla="*/ 742 w 756"/>
              <a:gd name="T81" fmla="*/ 498 h 1196"/>
              <a:gd name="T82" fmla="*/ 754 w 756"/>
              <a:gd name="T83" fmla="*/ 564 h 1196"/>
              <a:gd name="T84" fmla="*/ 756 w 756"/>
              <a:gd name="T85" fmla="*/ 598 h 1196"/>
              <a:gd name="T86" fmla="*/ 750 w 756"/>
              <a:gd name="T87" fmla="*/ 664 h 1196"/>
              <a:gd name="T88" fmla="*/ 730 w 756"/>
              <a:gd name="T89" fmla="*/ 728 h 1196"/>
              <a:gd name="T90" fmla="*/ 700 w 756"/>
              <a:gd name="T91" fmla="*/ 790 h 1196"/>
              <a:gd name="T92" fmla="*/ 658 w 756"/>
              <a:gd name="T93" fmla="*/ 850 h 1196"/>
              <a:gd name="T94" fmla="*/ 606 w 756"/>
              <a:gd name="T95" fmla="*/ 908 h 1196"/>
              <a:gd name="T96" fmla="*/ 546 w 756"/>
              <a:gd name="T97" fmla="*/ 962 h 1196"/>
              <a:gd name="T98" fmla="*/ 474 w 756"/>
              <a:gd name="T99" fmla="*/ 1012 h 1196"/>
              <a:gd name="T100" fmla="*/ 396 w 756"/>
              <a:gd name="T101" fmla="*/ 1058 h 1196"/>
              <a:gd name="T102" fmla="*/ 352 w 756"/>
              <a:gd name="T103" fmla="*/ 1078 h 1196"/>
              <a:gd name="T104" fmla="*/ 264 w 756"/>
              <a:gd name="T105" fmla="*/ 1118 h 1196"/>
              <a:gd name="T106" fmla="*/ 166 w 756"/>
              <a:gd name="T107" fmla="*/ 1152 h 1196"/>
              <a:gd name="T108" fmla="*/ 64 w 756"/>
              <a:gd name="T109" fmla="*/ 118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56" h="1196">
                <a:moveTo>
                  <a:pt x="756" y="598"/>
                </a:moveTo>
                <a:lnTo>
                  <a:pt x="756" y="598"/>
                </a:lnTo>
                <a:close/>
                <a:moveTo>
                  <a:pt x="10" y="1196"/>
                </a:moveTo>
                <a:lnTo>
                  <a:pt x="10" y="1196"/>
                </a:lnTo>
                <a:lnTo>
                  <a:pt x="0" y="1194"/>
                </a:lnTo>
                <a:lnTo>
                  <a:pt x="0" y="1194"/>
                </a:lnTo>
                <a:lnTo>
                  <a:pt x="56" y="1180"/>
                </a:lnTo>
                <a:lnTo>
                  <a:pt x="108" y="1166"/>
                </a:lnTo>
                <a:lnTo>
                  <a:pt x="160" y="1150"/>
                </a:lnTo>
                <a:lnTo>
                  <a:pt x="210" y="1134"/>
                </a:lnTo>
                <a:lnTo>
                  <a:pt x="258" y="1116"/>
                </a:lnTo>
                <a:lnTo>
                  <a:pt x="306" y="1096"/>
                </a:lnTo>
                <a:lnTo>
                  <a:pt x="350" y="1076"/>
                </a:lnTo>
                <a:lnTo>
                  <a:pt x="394" y="1054"/>
                </a:lnTo>
                <a:lnTo>
                  <a:pt x="394" y="1054"/>
                </a:lnTo>
                <a:lnTo>
                  <a:pt x="434" y="1032"/>
                </a:lnTo>
                <a:lnTo>
                  <a:pt x="472" y="1008"/>
                </a:lnTo>
                <a:lnTo>
                  <a:pt x="508" y="984"/>
                </a:lnTo>
                <a:lnTo>
                  <a:pt x="542" y="958"/>
                </a:lnTo>
                <a:lnTo>
                  <a:pt x="574" y="932"/>
                </a:lnTo>
                <a:lnTo>
                  <a:pt x="604" y="904"/>
                </a:lnTo>
                <a:lnTo>
                  <a:pt x="630" y="876"/>
                </a:lnTo>
                <a:lnTo>
                  <a:pt x="656" y="848"/>
                </a:lnTo>
                <a:lnTo>
                  <a:pt x="678" y="818"/>
                </a:lnTo>
                <a:lnTo>
                  <a:pt x="696" y="788"/>
                </a:lnTo>
                <a:lnTo>
                  <a:pt x="712" y="758"/>
                </a:lnTo>
                <a:lnTo>
                  <a:pt x="726" y="728"/>
                </a:lnTo>
                <a:lnTo>
                  <a:pt x="738" y="696"/>
                </a:lnTo>
                <a:lnTo>
                  <a:pt x="746" y="664"/>
                </a:lnTo>
                <a:lnTo>
                  <a:pt x="750" y="630"/>
                </a:lnTo>
                <a:lnTo>
                  <a:pt x="752" y="598"/>
                </a:lnTo>
                <a:lnTo>
                  <a:pt x="752" y="598"/>
                </a:lnTo>
                <a:lnTo>
                  <a:pt x="750" y="564"/>
                </a:lnTo>
                <a:lnTo>
                  <a:pt x="746" y="532"/>
                </a:lnTo>
                <a:lnTo>
                  <a:pt x="738" y="500"/>
                </a:lnTo>
                <a:lnTo>
                  <a:pt x="726" y="468"/>
                </a:lnTo>
                <a:lnTo>
                  <a:pt x="712" y="436"/>
                </a:lnTo>
                <a:lnTo>
                  <a:pt x="696" y="406"/>
                </a:lnTo>
                <a:lnTo>
                  <a:pt x="678" y="376"/>
                </a:lnTo>
                <a:lnTo>
                  <a:pt x="656" y="346"/>
                </a:lnTo>
                <a:lnTo>
                  <a:pt x="630" y="318"/>
                </a:lnTo>
                <a:lnTo>
                  <a:pt x="604" y="290"/>
                </a:lnTo>
                <a:lnTo>
                  <a:pt x="574" y="262"/>
                </a:lnTo>
                <a:lnTo>
                  <a:pt x="542" y="236"/>
                </a:lnTo>
                <a:lnTo>
                  <a:pt x="508" y="212"/>
                </a:lnTo>
                <a:lnTo>
                  <a:pt x="472" y="186"/>
                </a:lnTo>
                <a:lnTo>
                  <a:pt x="434" y="164"/>
                </a:lnTo>
                <a:lnTo>
                  <a:pt x="394" y="140"/>
                </a:lnTo>
                <a:lnTo>
                  <a:pt x="394" y="140"/>
                </a:lnTo>
                <a:lnTo>
                  <a:pt x="350" y="120"/>
                </a:lnTo>
                <a:lnTo>
                  <a:pt x="306" y="98"/>
                </a:lnTo>
                <a:lnTo>
                  <a:pt x="258" y="80"/>
                </a:lnTo>
                <a:lnTo>
                  <a:pt x="210" y="62"/>
                </a:lnTo>
                <a:lnTo>
                  <a:pt x="160" y="44"/>
                </a:lnTo>
                <a:lnTo>
                  <a:pt x="108" y="28"/>
                </a:lnTo>
                <a:lnTo>
                  <a:pt x="56" y="14"/>
                </a:lnTo>
                <a:lnTo>
                  <a:pt x="0" y="2"/>
                </a:lnTo>
                <a:lnTo>
                  <a:pt x="0" y="2"/>
                </a:lnTo>
                <a:lnTo>
                  <a:pt x="10" y="0"/>
                </a:lnTo>
                <a:lnTo>
                  <a:pt x="10" y="0"/>
                </a:lnTo>
                <a:lnTo>
                  <a:pt x="64" y="12"/>
                </a:lnTo>
                <a:lnTo>
                  <a:pt x="116" y="26"/>
                </a:lnTo>
                <a:lnTo>
                  <a:pt x="166" y="42"/>
                </a:lnTo>
                <a:lnTo>
                  <a:pt x="216" y="58"/>
                </a:lnTo>
                <a:lnTo>
                  <a:pt x="264" y="76"/>
                </a:lnTo>
                <a:lnTo>
                  <a:pt x="308" y="96"/>
                </a:lnTo>
                <a:lnTo>
                  <a:pt x="352" y="116"/>
                </a:lnTo>
                <a:lnTo>
                  <a:pt x="396" y="138"/>
                </a:lnTo>
                <a:lnTo>
                  <a:pt x="396" y="138"/>
                </a:lnTo>
                <a:lnTo>
                  <a:pt x="436" y="160"/>
                </a:lnTo>
                <a:lnTo>
                  <a:pt x="474" y="184"/>
                </a:lnTo>
                <a:lnTo>
                  <a:pt x="510" y="208"/>
                </a:lnTo>
                <a:lnTo>
                  <a:pt x="546" y="234"/>
                </a:lnTo>
                <a:lnTo>
                  <a:pt x="578" y="260"/>
                </a:lnTo>
                <a:lnTo>
                  <a:pt x="606" y="286"/>
                </a:lnTo>
                <a:lnTo>
                  <a:pt x="634" y="314"/>
                </a:lnTo>
                <a:lnTo>
                  <a:pt x="658" y="344"/>
                </a:lnTo>
                <a:lnTo>
                  <a:pt x="680" y="374"/>
                </a:lnTo>
                <a:lnTo>
                  <a:pt x="700" y="404"/>
                </a:lnTo>
                <a:lnTo>
                  <a:pt x="716" y="434"/>
                </a:lnTo>
                <a:lnTo>
                  <a:pt x="730" y="466"/>
                </a:lnTo>
                <a:lnTo>
                  <a:pt x="742" y="498"/>
                </a:lnTo>
                <a:lnTo>
                  <a:pt x="750" y="530"/>
                </a:lnTo>
                <a:lnTo>
                  <a:pt x="754" y="564"/>
                </a:lnTo>
                <a:lnTo>
                  <a:pt x="756" y="598"/>
                </a:lnTo>
                <a:lnTo>
                  <a:pt x="756" y="598"/>
                </a:lnTo>
                <a:lnTo>
                  <a:pt x="754" y="630"/>
                </a:lnTo>
                <a:lnTo>
                  <a:pt x="750" y="664"/>
                </a:lnTo>
                <a:lnTo>
                  <a:pt x="742" y="696"/>
                </a:lnTo>
                <a:lnTo>
                  <a:pt x="730" y="728"/>
                </a:lnTo>
                <a:lnTo>
                  <a:pt x="716" y="760"/>
                </a:lnTo>
                <a:lnTo>
                  <a:pt x="700" y="790"/>
                </a:lnTo>
                <a:lnTo>
                  <a:pt x="680" y="822"/>
                </a:lnTo>
                <a:lnTo>
                  <a:pt x="658" y="850"/>
                </a:lnTo>
                <a:lnTo>
                  <a:pt x="634" y="880"/>
                </a:lnTo>
                <a:lnTo>
                  <a:pt x="606" y="908"/>
                </a:lnTo>
                <a:lnTo>
                  <a:pt x="578" y="934"/>
                </a:lnTo>
                <a:lnTo>
                  <a:pt x="546" y="962"/>
                </a:lnTo>
                <a:lnTo>
                  <a:pt x="510" y="986"/>
                </a:lnTo>
                <a:lnTo>
                  <a:pt x="474" y="1012"/>
                </a:lnTo>
                <a:lnTo>
                  <a:pt x="436" y="1034"/>
                </a:lnTo>
                <a:lnTo>
                  <a:pt x="396" y="1058"/>
                </a:lnTo>
                <a:lnTo>
                  <a:pt x="396" y="1058"/>
                </a:lnTo>
                <a:lnTo>
                  <a:pt x="352" y="1078"/>
                </a:lnTo>
                <a:lnTo>
                  <a:pt x="308" y="1098"/>
                </a:lnTo>
                <a:lnTo>
                  <a:pt x="264" y="1118"/>
                </a:lnTo>
                <a:lnTo>
                  <a:pt x="216" y="1136"/>
                </a:lnTo>
                <a:lnTo>
                  <a:pt x="166" y="1152"/>
                </a:lnTo>
                <a:lnTo>
                  <a:pt x="116" y="1168"/>
                </a:lnTo>
                <a:lnTo>
                  <a:pt x="64" y="1182"/>
                </a:lnTo>
                <a:lnTo>
                  <a:pt x="10" y="1196"/>
                </a:lnTo>
                <a:close/>
              </a:path>
            </a:pathLst>
          </a:custGeom>
          <a:solidFill>
            <a:srgbClr val="E9C7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2" name="Line 32"/>
          <p:cNvSpPr>
            <a:spLocks noChangeShapeType="1"/>
          </p:cNvSpPr>
          <p:nvPr/>
        </p:nvSpPr>
        <p:spPr bwMode="auto">
          <a:xfrm>
            <a:off x="5770563" y="35242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3" name="Freeform 33"/>
          <p:cNvSpPr>
            <a:spLocks/>
          </p:cNvSpPr>
          <p:nvPr/>
        </p:nvSpPr>
        <p:spPr bwMode="auto">
          <a:xfrm>
            <a:off x="4570413" y="2574925"/>
            <a:ext cx="1200150" cy="1898650"/>
          </a:xfrm>
          <a:custGeom>
            <a:avLst/>
            <a:gdLst>
              <a:gd name="T0" fmla="*/ 10 w 756"/>
              <a:gd name="T1" fmla="*/ 1196 h 1196"/>
              <a:gd name="T2" fmla="*/ 0 w 756"/>
              <a:gd name="T3" fmla="*/ 1194 h 1196"/>
              <a:gd name="T4" fmla="*/ 108 w 756"/>
              <a:gd name="T5" fmla="*/ 1166 h 1196"/>
              <a:gd name="T6" fmla="*/ 210 w 756"/>
              <a:gd name="T7" fmla="*/ 1134 h 1196"/>
              <a:gd name="T8" fmla="*/ 306 w 756"/>
              <a:gd name="T9" fmla="*/ 1096 h 1196"/>
              <a:gd name="T10" fmla="*/ 394 w 756"/>
              <a:gd name="T11" fmla="*/ 1054 h 1196"/>
              <a:gd name="T12" fmla="*/ 434 w 756"/>
              <a:gd name="T13" fmla="*/ 1032 h 1196"/>
              <a:gd name="T14" fmla="*/ 508 w 756"/>
              <a:gd name="T15" fmla="*/ 984 h 1196"/>
              <a:gd name="T16" fmla="*/ 574 w 756"/>
              <a:gd name="T17" fmla="*/ 932 h 1196"/>
              <a:gd name="T18" fmla="*/ 630 w 756"/>
              <a:gd name="T19" fmla="*/ 876 h 1196"/>
              <a:gd name="T20" fmla="*/ 678 w 756"/>
              <a:gd name="T21" fmla="*/ 818 h 1196"/>
              <a:gd name="T22" fmla="*/ 712 w 756"/>
              <a:gd name="T23" fmla="*/ 758 h 1196"/>
              <a:gd name="T24" fmla="*/ 738 w 756"/>
              <a:gd name="T25" fmla="*/ 696 h 1196"/>
              <a:gd name="T26" fmla="*/ 750 w 756"/>
              <a:gd name="T27" fmla="*/ 630 h 1196"/>
              <a:gd name="T28" fmla="*/ 752 w 756"/>
              <a:gd name="T29" fmla="*/ 598 h 1196"/>
              <a:gd name="T30" fmla="*/ 746 w 756"/>
              <a:gd name="T31" fmla="*/ 532 h 1196"/>
              <a:gd name="T32" fmla="*/ 726 w 756"/>
              <a:gd name="T33" fmla="*/ 468 h 1196"/>
              <a:gd name="T34" fmla="*/ 696 w 756"/>
              <a:gd name="T35" fmla="*/ 406 h 1196"/>
              <a:gd name="T36" fmla="*/ 656 w 756"/>
              <a:gd name="T37" fmla="*/ 346 h 1196"/>
              <a:gd name="T38" fmla="*/ 604 w 756"/>
              <a:gd name="T39" fmla="*/ 290 h 1196"/>
              <a:gd name="T40" fmla="*/ 542 w 756"/>
              <a:gd name="T41" fmla="*/ 236 h 1196"/>
              <a:gd name="T42" fmla="*/ 472 w 756"/>
              <a:gd name="T43" fmla="*/ 186 h 1196"/>
              <a:gd name="T44" fmla="*/ 394 w 756"/>
              <a:gd name="T45" fmla="*/ 140 h 1196"/>
              <a:gd name="T46" fmla="*/ 350 w 756"/>
              <a:gd name="T47" fmla="*/ 120 h 1196"/>
              <a:gd name="T48" fmla="*/ 258 w 756"/>
              <a:gd name="T49" fmla="*/ 80 h 1196"/>
              <a:gd name="T50" fmla="*/ 160 w 756"/>
              <a:gd name="T51" fmla="*/ 44 h 1196"/>
              <a:gd name="T52" fmla="*/ 56 w 756"/>
              <a:gd name="T53" fmla="*/ 14 h 1196"/>
              <a:gd name="T54" fmla="*/ 0 w 756"/>
              <a:gd name="T55" fmla="*/ 2 h 1196"/>
              <a:gd name="T56" fmla="*/ 10 w 756"/>
              <a:gd name="T57" fmla="*/ 0 h 1196"/>
              <a:gd name="T58" fmla="*/ 116 w 756"/>
              <a:gd name="T59" fmla="*/ 26 h 1196"/>
              <a:gd name="T60" fmla="*/ 216 w 756"/>
              <a:gd name="T61" fmla="*/ 58 h 1196"/>
              <a:gd name="T62" fmla="*/ 308 w 756"/>
              <a:gd name="T63" fmla="*/ 96 h 1196"/>
              <a:gd name="T64" fmla="*/ 396 w 756"/>
              <a:gd name="T65" fmla="*/ 138 h 1196"/>
              <a:gd name="T66" fmla="*/ 436 w 756"/>
              <a:gd name="T67" fmla="*/ 160 h 1196"/>
              <a:gd name="T68" fmla="*/ 510 w 756"/>
              <a:gd name="T69" fmla="*/ 208 h 1196"/>
              <a:gd name="T70" fmla="*/ 578 w 756"/>
              <a:gd name="T71" fmla="*/ 260 h 1196"/>
              <a:gd name="T72" fmla="*/ 634 w 756"/>
              <a:gd name="T73" fmla="*/ 314 h 1196"/>
              <a:gd name="T74" fmla="*/ 680 w 756"/>
              <a:gd name="T75" fmla="*/ 374 h 1196"/>
              <a:gd name="T76" fmla="*/ 716 w 756"/>
              <a:gd name="T77" fmla="*/ 434 h 1196"/>
              <a:gd name="T78" fmla="*/ 742 w 756"/>
              <a:gd name="T79" fmla="*/ 498 h 1196"/>
              <a:gd name="T80" fmla="*/ 754 w 756"/>
              <a:gd name="T81" fmla="*/ 564 h 1196"/>
              <a:gd name="T82" fmla="*/ 756 w 756"/>
              <a:gd name="T83" fmla="*/ 598 h 1196"/>
              <a:gd name="T84" fmla="*/ 750 w 756"/>
              <a:gd name="T85" fmla="*/ 664 h 1196"/>
              <a:gd name="T86" fmla="*/ 730 w 756"/>
              <a:gd name="T87" fmla="*/ 728 h 1196"/>
              <a:gd name="T88" fmla="*/ 700 w 756"/>
              <a:gd name="T89" fmla="*/ 790 h 1196"/>
              <a:gd name="T90" fmla="*/ 658 w 756"/>
              <a:gd name="T91" fmla="*/ 850 h 1196"/>
              <a:gd name="T92" fmla="*/ 606 w 756"/>
              <a:gd name="T93" fmla="*/ 908 h 1196"/>
              <a:gd name="T94" fmla="*/ 546 w 756"/>
              <a:gd name="T95" fmla="*/ 962 h 1196"/>
              <a:gd name="T96" fmla="*/ 474 w 756"/>
              <a:gd name="T97" fmla="*/ 1012 h 1196"/>
              <a:gd name="T98" fmla="*/ 396 w 756"/>
              <a:gd name="T99" fmla="*/ 1058 h 1196"/>
              <a:gd name="T100" fmla="*/ 352 w 756"/>
              <a:gd name="T101" fmla="*/ 1078 h 1196"/>
              <a:gd name="T102" fmla="*/ 264 w 756"/>
              <a:gd name="T103" fmla="*/ 1118 h 1196"/>
              <a:gd name="T104" fmla="*/ 166 w 756"/>
              <a:gd name="T105" fmla="*/ 1152 h 1196"/>
              <a:gd name="T106" fmla="*/ 64 w 756"/>
              <a:gd name="T107" fmla="*/ 118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6" h="1196">
                <a:moveTo>
                  <a:pt x="10" y="1196"/>
                </a:moveTo>
                <a:lnTo>
                  <a:pt x="10" y="1196"/>
                </a:lnTo>
                <a:lnTo>
                  <a:pt x="0" y="1194"/>
                </a:lnTo>
                <a:lnTo>
                  <a:pt x="0" y="1194"/>
                </a:lnTo>
                <a:lnTo>
                  <a:pt x="56" y="1180"/>
                </a:lnTo>
                <a:lnTo>
                  <a:pt x="108" y="1166"/>
                </a:lnTo>
                <a:lnTo>
                  <a:pt x="160" y="1150"/>
                </a:lnTo>
                <a:lnTo>
                  <a:pt x="210" y="1134"/>
                </a:lnTo>
                <a:lnTo>
                  <a:pt x="258" y="1116"/>
                </a:lnTo>
                <a:lnTo>
                  <a:pt x="306" y="1096"/>
                </a:lnTo>
                <a:lnTo>
                  <a:pt x="350" y="1076"/>
                </a:lnTo>
                <a:lnTo>
                  <a:pt x="394" y="1054"/>
                </a:lnTo>
                <a:lnTo>
                  <a:pt x="394" y="1054"/>
                </a:lnTo>
                <a:lnTo>
                  <a:pt x="434" y="1032"/>
                </a:lnTo>
                <a:lnTo>
                  <a:pt x="472" y="1008"/>
                </a:lnTo>
                <a:lnTo>
                  <a:pt x="508" y="984"/>
                </a:lnTo>
                <a:lnTo>
                  <a:pt x="542" y="958"/>
                </a:lnTo>
                <a:lnTo>
                  <a:pt x="574" y="932"/>
                </a:lnTo>
                <a:lnTo>
                  <a:pt x="604" y="904"/>
                </a:lnTo>
                <a:lnTo>
                  <a:pt x="630" y="876"/>
                </a:lnTo>
                <a:lnTo>
                  <a:pt x="656" y="848"/>
                </a:lnTo>
                <a:lnTo>
                  <a:pt x="678" y="818"/>
                </a:lnTo>
                <a:lnTo>
                  <a:pt x="696" y="788"/>
                </a:lnTo>
                <a:lnTo>
                  <a:pt x="712" y="758"/>
                </a:lnTo>
                <a:lnTo>
                  <a:pt x="726" y="728"/>
                </a:lnTo>
                <a:lnTo>
                  <a:pt x="738" y="696"/>
                </a:lnTo>
                <a:lnTo>
                  <a:pt x="746" y="664"/>
                </a:lnTo>
                <a:lnTo>
                  <a:pt x="750" y="630"/>
                </a:lnTo>
                <a:lnTo>
                  <a:pt x="752" y="598"/>
                </a:lnTo>
                <a:lnTo>
                  <a:pt x="752" y="598"/>
                </a:lnTo>
                <a:lnTo>
                  <a:pt x="750" y="564"/>
                </a:lnTo>
                <a:lnTo>
                  <a:pt x="746" y="532"/>
                </a:lnTo>
                <a:lnTo>
                  <a:pt x="738" y="500"/>
                </a:lnTo>
                <a:lnTo>
                  <a:pt x="726" y="468"/>
                </a:lnTo>
                <a:lnTo>
                  <a:pt x="712" y="436"/>
                </a:lnTo>
                <a:lnTo>
                  <a:pt x="696" y="406"/>
                </a:lnTo>
                <a:lnTo>
                  <a:pt x="678" y="376"/>
                </a:lnTo>
                <a:lnTo>
                  <a:pt x="656" y="346"/>
                </a:lnTo>
                <a:lnTo>
                  <a:pt x="630" y="318"/>
                </a:lnTo>
                <a:lnTo>
                  <a:pt x="604" y="290"/>
                </a:lnTo>
                <a:lnTo>
                  <a:pt x="574" y="262"/>
                </a:lnTo>
                <a:lnTo>
                  <a:pt x="542" y="236"/>
                </a:lnTo>
                <a:lnTo>
                  <a:pt x="508" y="212"/>
                </a:lnTo>
                <a:lnTo>
                  <a:pt x="472" y="186"/>
                </a:lnTo>
                <a:lnTo>
                  <a:pt x="434" y="164"/>
                </a:lnTo>
                <a:lnTo>
                  <a:pt x="394" y="140"/>
                </a:lnTo>
                <a:lnTo>
                  <a:pt x="394" y="140"/>
                </a:lnTo>
                <a:lnTo>
                  <a:pt x="350" y="120"/>
                </a:lnTo>
                <a:lnTo>
                  <a:pt x="306" y="98"/>
                </a:lnTo>
                <a:lnTo>
                  <a:pt x="258" y="80"/>
                </a:lnTo>
                <a:lnTo>
                  <a:pt x="210" y="62"/>
                </a:lnTo>
                <a:lnTo>
                  <a:pt x="160" y="44"/>
                </a:lnTo>
                <a:lnTo>
                  <a:pt x="108" y="28"/>
                </a:lnTo>
                <a:lnTo>
                  <a:pt x="56" y="14"/>
                </a:lnTo>
                <a:lnTo>
                  <a:pt x="0" y="2"/>
                </a:lnTo>
                <a:lnTo>
                  <a:pt x="0" y="2"/>
                </a:lnTo>
                <a:lnTo>
                  <a:pt x="10" y="0"/>
                </a:lnTo>
                <a:lnTo>
                  <a:pt x="10" y="0"/>
                </a:lnTo>
                <a:lnTo>
                  <a:pt x="64" y="12"/>
                </a:lnTo>
                <a:lnTo>
                  <a:pt x="116" y="26"/>
                </a:lnTo>
                <a:lnTo>
                  <a:pt x="166" y="42"/>
                </a:lnTo>
                <a:lnTo>
                  <a:pt x="216" y="58"/>
                </a:lnTo>
                <a:lnTo>
                  <a:pt x="264" y="76"/>
                </a:lnTo>
                <a:lnTo>
                  <a:pt x="308" y="96"/>
                </a:lnTo>
                <a:lnTo>
                  <a:pt x="352" y="116"/>
                </a:lnTo>
                <a:lnTo>
                  <a:pt x="396" y="138"/>
                </a:lnTo>
                <a:lnTo>
                  <a:pt x="396" y="138"/>
                </a:lnTo>
                <a:lnTo>
                  <a:pt x="436" y="160"/>
                </a:lnTo>
                <a:lnTo>
                  <a:pt x="474" y="184"/>
                </a:lnTo>
                <a:lnTo>
                  <a:pt x="510" y="208"/>
                </a:lnTo>
                <a:lnTo>
                  <a:pt x="546" y="234"/>
                </a:lnTo>
                <a:lnTo>
                  <a:pt x="578" y="260"/>
                </a:lnTo>
                <a:lnTo>
                  <a:pt x="606" y="286"/>
                </a:lnTo>
                <a:lnTo>
                  <a:pt x="634" y="314"/>
                </a:lnTo>
                <a:lnTo>
                  <a:pt x="658" y="344"/>
                </a:lnTo>
                <a:lnTo>
                  <a:pt x="680" y="374"/>
                </a:lnTo>
                <a:lnTo>
                  <a:pt x="700" y="404"/>
                </a:lnTo>
                <a:lnTo>
                  <a:pt x="716" y="434"/>
                </a:lnTo>
                <a:lnTo>
                  <a:pt x="730" y="466"/>
                </a:lnTo>
                <a:lnTo>
                  <a:pt x="742" y="498"/>
                </a:lnTo>
                <a:lnTo>
                  <a:pt x="750" y="530"/>
                </a:lnTo>
                <a:lnTo>
                  <a:pt x="754" y="564"/>
                </a:lnTo>
                <a:lnTo>
                  <a:pt x="756" y="598"/>
                </a:lnTo>
                <a:lnTo>
                  <a:pt x="756" y="598"/>
                </a:lnTo>
                <a:lnTo>
                  <a:pt x="754" y="630"/>
                </a:lnTo>
                <a:lnTo>
                  <a:pt x="750" y="664"/>
                </a:lnTo>
                <a:lnTo>
                  <a:pt x="742" y="696"/>
                </a:lnTo>
                <a:lnTo>
                  <a:pt x="730" y="728"/>
                </a:lnTo>
                <a:lnTo>
                  <a:pt x="716" y="760"/>
                </a:lnTo>
                <a:lnTo>
                  <a:pt x="700" y="790"/>
                </a:lnTo>
                <a:lnTo>
                  <a:pt x="680" y="822"/>
                </a:lnTo>
                <a:lnTo>
                  <a:pt x="658" y="850"/>
                </a:lnTo>
                <a:lnTo>
                  <a:pt x="634" y="880"/>
                </a:lnTo>
                <a:lnTo>
                  <a:pt x="606" y="908"/>
                </a:lnTo>
                <a:lnTo>
                  <a:pt x="578" y="934"/>
                </a:lnTo>
                <a:lnTo>
                  <a:pt x="546" y="962"/>
                </a:lnTo>
                <a:lnTo>
                  <a:pt x="510" y="986"/>
                </a:lnTo>
                <a:lnTo>
                  <a:pt x="474" y="1012"/>
                </a:lnTo>
                <a:lnTo>
                  <a:pt x="436" y="1034"/>
                </a:lnTo>
                <a:lnTo>
                  <a:pt x="396" y="1058"/>
                </a:lnTo>
                <a:lnTo>
                  <a:pt x="396" y="1058"/>
                </a:lnTo>
                <a:lnTo>
                  <a:pt x="352" y="1078"/>
                </a:lnTo>
                <a:lnTo>
                  <a:pt x="308" y="1098"/>
                </a:lnTo>
                <a:lnTo>
                  <a:pt x="264" y="1118"/>
                </a:lnTo>
                <a:lnTo>
                  <a:pt x="216" y="1136"/>
                </a:lnTo>
                <a:lnTo>
                  <a:pt x="166" y="1152"/>
                </a:lnTo>
                <a:lnTo>
                  <a:pt x="116" y="1168"/>
                </a:lnTo>
                <a:lnTo>
                  <a:pt x="64" y="1182"/>
                </a:lnTo>
                <a:lnTo>
                  <a:pt x="10" y="119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4" name="Freeform 34"/>
          <p:cNvSpPr>
            <a:spLocks/>
          </p:cNvSpPr>
          <p:nvPr/>
        </p:nvSpPr>
        <p:spPr bwMode="auto">
          <a:xfrm>
            <a:off x="4570413" y="2492375"/>
            <a:ext cx="2705100" cy="2063750"/>
          </a:xfrm>
          <a:custGeom>
            <a:avLst/>
            <a:gdLst>
              <a:gd name="T0" fmla="*/ 412 w 1704"/>
              <a:gd name="T1" fmla="*/ 1298 h 1300"/>
              <a:gd name="T2" fmla="*/ 230 w 1704"/>
              <a:gd name="T3" fmla="*/ 1286 h 1300"/>
              <a:gd name="T4" fmla="*/ 56 w 1704"/>
              <a:gd name="T5" fmla="*/ 1260 h 1300"/>
              <a:gd name="T6" fmla="*/ 10 w 1704"/>
              <a:gd name="T7" fmla="*/ 1248 h 1300"/>
              <a:gd name="T8" fmla="*/ 120 w 1704"/>
              <a:gd name="T9" fmla="*/ 1268 h 1300"/>
              <a:gd name="T10" fmla="*/ 294 w 1704"/>
              <a:gd name="T11" fmla="*/ 1288 h 1300"/>
              <a:gd name="T12" fmla="*/ 474 w 1704"/>
              <a:gd name="T13" fmla="*/ 1296 h 1300"/>
              <a:gd name="T14" fmla="*/ 600 w 1704"/>
              <a:gd name="T15" fmla="*/ 1292 h 1300"/>
              <a:gd name="T16" fmla="*/ 782 w 1704"/>
              <a:gd name="T17" fmla="*/ 1274 h 1300"/>
              <a:gd name="T18" fmla="*/ 952 w 1704"/>
              <a:gd name="T19" fmla="*/ 1244 h 1300"/>
              <a:gd name="T20" fmla="*/ 1110 w 1704"/>
              <a:gd name="T21" fmla="*/ 1202 h 1300"/>
              <a:gd name="T22" fmla="*/ 1254 w 1704"/>
              <a:gd name="T23" fmla="*/ 1148 h 1300"/>
              <a:gd name="T24" fmla="*/ 1342 w 1704"/>
              <a:gd name="T25" fmla="*/ 1106 h 1300"/>
              <a:gd name="T26" fmla="*/ 1456 w 1704"/>
              <a:gd name="T27" fmla="*/ 1036 h 1300"/>
              <a:gd name="T28" fmla="*/ 1552 w 1704"/>
              <a:gd name="T29" fmla="*/ 956 h 1300"/>
              <a:gd name="T30" fmla="*/ 1626 w 1704"/>
              <a:gd name="T31" fmla="*/ 870 h 1300"/>
              <a:gd name="T32" fmla="*/ 1674 w 1704"/>
              <a:gd name="T33" fmla="*/ 780 h 1300"/>
              <a:gd name="T34" fmla="*/ 1698 w 1704"/>
              <a:gd name="T35" fmla="*/ 682 h 1300"/>
              <a:gd name="T36" fmla="*/ 1698 w 1704"/>
              <a:gd name="T37" fmla="*/ 616 h 1300"/>
              <a:gd name="T38" fmla="*/ 1674 w 1704"/>
              <a:gd name="T39" fmla="*/ 520 h 1300"/>
              <a:gd name="T40" fmla="*/ 1626 w 1704"/>
              <a:gd name="T41" fmla="*/ 428 h 1300"/>
              <a:gd name="T42" fmla="*/ 1552 w 1704"/>
              <a:gd name="T43" fmla="*/ 342 h 1300"/>
              <a:gd name="T44" fmla="*/ 1456 w 1704"/>
              <a:gd name="T45" fmla="*/ 264 h 1300"/>
              <a:gd name="T46" fmla="*/ 1342 w 1704"/>
              <a:gd name="T47" fmla="*/ 192 h 1300"/>
              <a:gd name="T48" fmla="*/ 1254 w 1704"/>
              <a:gd name="T49" fmla="*/ 152 h 1300"/>
              <a:gd name="T50" fmla="*/ 1110 w 1704"/>
              <a:gd name="T51" fmla="*/ 96 h 1300"/>
              <a:gd name="T52" fmla="*/ 952 w 1704"/>
              <a:gd name="T53" fmla="*/ 54 h 1300"/>
              <a:gd name="T54" fmla="*/ 782 w 1704"/>
              <a:gd name="T55" fmla="*/ 24 h 1300"/>
              <a:gd name="T56" fmla="*/ 600 w 1704"/>
              <a:gd name="T57" fmla="*/ 6 h 1300"/>
              <a:gd name="T58" fmla="*/ 474 w 1704"/>
              <a:gd name="T59" fmla="*/ 4 h 1300"/>
              <a:gd name="T60" fmla="*/ 414 w 1704"/>
              <a:gd name="T61" fmla="*/ 4 h 1300"/>
              <a:gd name="T62" fmla="*/ 234 w 1704"/>
              <a:gd name="T63" fmla="*/ 16 h 1300"/>
              <a:gd name="T64" fmla="*/ 64 w 1704"/>
              <a:gd name="T65" fmla="*/ 40 h 1300"/>
              <a:gd name="T66" fmla="*/ 0 w 1704"/>
              <a:gd name="T67" fmla="*/ 50 h 1300"/>
              <a:gd name="T68" fmla="*/ 112 w 1704"/>
              <a:gd name="T69" fmla="*/ 28 h 1300"/>
              <a:gd name="T70" fmla="*/ 290 w 1704"/>
              <a:gd name="T71" fmla="*/ 6 h 1300"/>
              <a:gd name="T72" fmla="*/ 474 w 1704"/>
              <a:gd name="T73" fmla="*/ 0 h 1300"/>
              <a:gd name="T74" fmla="*/ 600 w 1704"/>
              <a:gd name="T75" fmla="*/ 2 h 1300"/>
              <a:gd name="T76" fmla="*/ 782 w 1704"/>
              <a:gd name="T77" fmla="*/ 20 h 1300"/>
              <a:gd name="T78" fmla="*/ 952 w 1704"/>
              <a:gd name="T79" fmla="*/ 50 h 1300"/>
              <a:gd name="T80" fmla="*/ 1112 w 1704"/>
              <a:gd name="T81" fmla="*/ 94 h 1300"/>
              <a:gd name="T82" fmla="*/ 1256 w 1704"/>
              <a:gd name="T83" fmla="*/ 148 h 1300"/>
              <a:gd name="T84" fmla="*/ 1344 w 1704"/>
              <a:gd name="T85" fmla="*/ 190 h 1300"/>
              <a:gd name="T86" fmla="*/ 1460 w 1704"/>
              <a:gd name="T87" fmla="*/ 260 h 1300"/>
              <a:gd name="T88" fmla="*/ 1554 w 1704"/>
              <a:gd name="T89" fmla="*/ 338 h 1300"/>
              <a:gd name="T90" fmla="*/ 1628 w 1704"/>
              <a:gd name="T91" fmla="*/ 426 h 1300"/>
              <a:gd name="T92" fmla="*/ 1678 w 1704"/>
              <a:gd name="T93" fmla="*/ 518 h 1300"/>
              <a:gd name="T94" fmla="*/ 1702 w 1704"/>
              <a:gd name="T95" fmla="*/ 616 h 1300"/>
              <a:gd name="T96" fmla="*/ 1702 w 1704"/>
              <a:gd name="T97" fmla="*/ 682 h 1300"/>
              <a:gd name="T98" fmla="*/ 1678 w 1704"/>
              <a:gd name="T99" fmla="*/ 780 h 1300"/>
              <a:gd name="T100" fmla="*/ 1628 w 1704"/>
              <a:gd name="T101" fmla="*/ 874 h 1300"/>
              <a:gd name="T102" fmla="*/ 1554 w 1704"/>
              <a:gd name="T103" fmla="*/ 960 h 1300"/>
              <a:gd name="T104" fmla="*/ 1460 w 1704"/>
              <a:gd name="T105" fmla="*/ 1038 h 1300"/>
              <a:gd name="T106" fmla="*/ 1344 w 1704"/>
              <a:gd name="T107" fmla="*/ 1110 h 1300"/>
              <a:gd name="T108" fmla="*/ 1256 w 1704"/>
              <a:gd name="T109" fmla="*/ 1152 h 1300"/>
              <a:gd name="T110" fmla="*/ 1112 w 1704"/>
              <a:gd name="T111" fmla="*/ 1206 h 1300"/>
              <a:gd name="T112" fmla="*/ 952 w 1704"/>
              <a:gd name="T113" fmla="*/ 1248 h 1300"/>
              <a:gd name="T114" fmla="*/ 782 w 1704"/>
              <a:gd name="T115" fmla="*/ 1278 h 1300"/>
              <a:gd name="T116" fmla="*/ 600 w 1704"/>
              <a:gd name="T117" fmla="*/ 1296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04" h="1300">
                <a:moveTo>
                  <a:pt x="474" y="1300"/>
                </a:moveTo>
                <a:lnTo>
                  <a:pt x="474" y="1300"/>
                </a:lnTo>
                <a:lnTo>
                  <a:pt x="412" y="1298"/>
                </a:lnTo>
                <a:lnTo>
                  <a:pt x="350" y="1296"/>
                </a:lnTo>
                <a:lnTo>
                  <a:pt x="290" y="1292"/>
                </a:lnTo>
                <a:lnTo>
                  <a:pt x="230" y="1286"/>
                </a:lnTo>
                <a:lnTo>
                  <a:pt x="170" y="1280"/>
                </a:lnTo>
                <a:lnTo>
                  <a:pt x="112" y="1270"/>
                </a:lnTo>
                <a:lnTo>
                  <a:pt x="56" y="1260"/>
                </a:lnTo>
                <a:lnTo>
                  <a:pt x="0" y="1250"/>
                </a:lnTo>
                <a:lnTo>
                  <a:pt x="0" y="1250"/>
                </a:lnTo>
                <a:lnTo>
                  <a:pt x="10" y="1248"/>
                </a:lnTo>
                <a:lnTo>
                  <a:pt x="10" y="1248"/>
                </a:lnTo>
                <a:lnTo>
                  <a:pt x="64" y="1258"/>
                </a:lnTo>
                <a:lnTo>
                  <a:pt x="120" y="1268"/>
                </a:lnTo>
                <a:lnTo>
                  <a:pt x="176" y="1276"/>
                </a:lnTo>
                <a:lnTo>
                  <a:pt x="234" y="1282"/>
                </a:lnTo>
                <a:lnTo>
                  <a:pt x="294" y="1288"/>
                </a:lnTo>
                <a:lnTo>
                  <a:pt x="354" y="1292"/>
                </a:lnTo>
                <a:lnTo>
                  <a:pt x="414" y="1294"/>
                </a:lnTo>
                <a:lnTo>
                  <a:pt x="474" y="1296"/>
                </a:lnTo>
                <a:lnTo>
                  <a:pt x="474" y="1296"/>
                </a:lnTo>
                <a:lnTo>
                  <a:pt x="538" y="1294"/>
                </a:lnTo>
                <a:lnTo>
                  <a:pt x="600" y="1292"/>
                </a:lnTo>
                <a:lnTo>
                  <a:pt x="662" y="1288"/>
                </a:lnTo>
                <a:lnTo>
                  <a:pt x="722" y="1282"/>
                </a:lnTo>
                <a:lnTo>
                  <a:pt x="782" y="1274"/>
                </a:lnTo>
                <a:lnTo>
                  <a:pt x="840" y="1266"/>
                </a:lnTo>
                <a:lnTo>
                  <a:pt x="896" y="1256"/>
                </a:lnTo>
                <a:lnTo>
                  <a:pt x="952" y="1244"/>
                </a:lnTo>
                <a:lnTo>
                  <a:pt x="1006" y="1232"/>
                </a:lnTo>
                <a:lnTo>
                  <a:pt x="1060" y="1218"/>
                </a:lnTo>
                <a:lnTo>
                  <a:pt x="1110" y="1202"/>
                </a:lnTo>
                <a:lnTo>
                  <a:pt x="1160" y="1184"/>
                </a:lnTo>
                <a:lnTo>
                  <a:pt x="1208" y="1166"/>
                </a:lnTo>
                <a:lnTo>
                  <a:pt x="1254" y="1148"/>
                </a:lnTo>
                <a:lnTo>
                  <a:pt x="1298" y="1128"/>
                </a:lnTo>
                <a:lnTo>
                  <a:pt x="1342" y="1106"/>
                </a:lnTo>
                <a:lnTo>
                  <a:pt x="1342" y="1106"/>
                </a:lnTo>
                <a:lnTo>
                  <a:pt x="1382" y="1084"/>
                </a:lnTo>
                <a:lnTo>
                  <a:pt x="1420" y="1060"/>
                </a:lnTo>
                <a:lnTo>
                  <a:pt x="1456" y="1036"/>
                </a:lnTo>
                <a:lnTo>
                  <a:pt x="1490" y="1010"/>
                </a:lnTo>
                <a:lnTo>
                  <a:pt x="1522" y="984"/>
                </a:lnTo>
                <a:lnTo>
                  <a:pt x="1552" y="956"/>
                </a:lnTo>
                <a:lnTo>
                  <a:pt x="1580" y="928"/>
                </a:lnTo>
                <a:lnTo>
                  <a:pt x="1604" y="900"/>
                </a:lnTo>
                <a:lnTo>
                  <a:pt x="1626" y="870"/>
                </a:lnTo>
                <a:lnTo>
                  <a:pt x="1644" y="840"/>
                </a:lnTo>
                <a:lnTo>
                  <a:pt x="1662" y="810"/>
                </a:lnTo>
                <a:lnTo>
                  <a:pt x="1674" y="780"/>
                </a:lnTo>
                <a:lnTo>
                  <a:pt x="1686" y="748"/>
                </a:lnTo>
                <a:lnTo>
                  <a:pt x="1694" y="716"/>
                </a:lnTo>
                <a:lnTo>
                  <a:pt x="1698" y="682"/>
                </a:lnTo>
                <a:lnTo>
                  <a:pt x="1700" y="650"/>
                </a:lnTo>
                <a:lnTo>
                  <a:pt x="1700" y="650"/>
                </a:lnTo>
                <a:lnTo>
                  <a:pt x="1698" y="616"/>
                </a:lnTo>
                <a:lnTo>
                  <a:pt x="1694" y="584"/>
                </a:lnTo>
                <a:lnTo>
                  <a:pt x="1686" y="552"/>
                </a:lnTo>
                <a:lnTo>
                  <a:pt x="1674" y="520"/>
                </a:lnTo>
                <a:lnTo>
                  <a:pt x="1662" y="488"/>
                </a:lnTo>
                <a:lnTo>
                  <a:pt x="1644" y="458"/>
                </a:lnTo>
                <a:lnTo>
                  <a:pt x="1626" y="428"/>
                </a:lnTo>
                <a:lnTo>
                  <a:pt x="1604" y="398"/>
                </a:lnTo>
                <a:lnTo>
                  <a:pt x="1580" y="370"/>
                </a:lnTo>
                <a:lnTo>
                  <a:pt x="1552" y="342"/>
                </a:lnTo>
                <a:lnTo>
                  <a:pt x="1522" y="314"/>
                </a:lnTo>
                <a:lnTo>
                  <a:pt x="1490" y="288"/>
                </a:lnTo>
                <a:lnTo>
                  <a:pt x="1456" y="264"/>
                </a:lnTo>
                <a:lnTo>
                  <a:pt x="1420" y="238"/>
                </a:lnTo>
                <a:lnTo>
                  <a:pt x="1382" y="216"/>
                </a:lnTo>
                <a:lnTo>
                  <a:pt x="1342" y="192"/>
                </a:lnTo>
                <a:lnTo>
                  <a:pt x="1342" y="192"/>
                </a:lnTo>
                <a:lnTo>
                  <a:pt x="1298" y="172"/>
                </a:lnTo>
                <a:lnTo>
                  <a:pt x="1254" y="152"/>
                </a:lnTo>
                <a:lnTo>
                  <a:pt x="1208" y="132"/>
                </a:lnTo>
                <a:lnTo>
                  <a:pt x="1160" y="114"/>
                </a:lnTo>
                <a:lnTo>
                  <a:pt x="1110" y="96"/>
                </a:lnTo>
                <a:lnTo>
                  <a:pt x="1060" y="82"/>
                </a:lnTo>
                <a:lnTo>
                  <a:pt x="1006" y="68"/>
                </a:lnTo>
                <a:lnTo>
                  <a:pt x="952" y="54"/>
                </a:lnTo>
                <a:lnTo>
                  <a:pt x="896" y="42"/>
                </a:lnTo>
                <a:lnTo>
                  <a:pt x="840" y="32"/>
                </a:lnTo>
                <a:lnTo>
                  <a:pt x="782" y="24"/>
                </a:lnTo>
                <a:lnTo>
                  <a:pt x="722" y="16"/>
                </a:lnTo>
                <a:lnTo>
                  <a:pt x="662" y="10"/>
                </a:lnTo>
                <a:lnTo>
                  <a:pt x="600" y="6"/>
                </a:lnTo>
                <a:lnTo>
                  <a:pt x="538" y="4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14" y="4"/>
                </a:lnTo>
                <a:lnTo>
                  <a:pt x="352" y="6"/>
                </a:lnTo>
                <a:lnTo>
                  <a:pt x="294" y="10"/>
                </a:lnTo>
                <a:lnTo>
                  <a:pt x="234" y="16"/>
                </a:lnTo>
                <a:lnTo>
                  <a:pt x="176" y="22"/>
                </a:lnTo>
                <a:lnTo>
                  <a:pt x="120" y="30"/>
                </a:lnTo>
                <a:lnTo>
                  <a:pt x="64" y="40"/>
                </a:lnTo>
                <a:lnTo>
                  <a:pt x="10" y="52"/>
                </a:lnTo>
                <a:lnTo>
                  <a:pt x="10" y="52"/>
                </a:lnTo>
                <a:lnTo>
                  <a:pt x="0" y="50"/>
                </a:lnTo>
                <a:lnTo>
                  <a:pt x="0" y="50"/>
                </a:lnTo>
                <a:lnTo>
                  <a:pt x="56" y="38"/>
                </a:lnTo>
                <a:lnTo>
                  <a:pt x="112" y="28"/>
                </a:lnTo>
                <a:lnTo>
                  <a:pt x="170" y="20"/>
                </a:lnTo>
                <a:lnTo>
                  <a:pt x="230" y="12"/>
                </a:lnTo>
                <a:lnTo>
                  <a:pt x="290" y="6"/>
                </a:lnTo>
                <a:lnTo>
                  <a:pt x="350" y="2"/>
                </a:lnTo>
                <a:lnTo>
                  <a:pt x="412" y="0"/>
                </a:lnTo>
                <a:lnTo>
                  <a:pt x="474" y="0"/>
                </a:lnTo>
                <a:lnTo>
                  <a:pt x="474" y="0"/>
                </a:lnTo>
                <a:lnTo>
                  <a:pt x="538" y="0"/>
                </a:lnTo>
                <a:lnTo>
                  <a:pt x="600" y="2"/>
                </a:lnTo>
                <a:lnTo>
                  <a:pt x="662" y="6"/>
                </a:lnTo>
                <a:lnTo>
                  <a:pt x="722" y="12"/>
                </a:lnTo>
                <a:lnTo>
                  <a:pt x="782" y="20"/>
                </a:lnTo>
                <a:lnTo>
                  <a:pt x="840" y="28"/>
                </a:lnTo>
                <a:lnTo>
                  <a:pt x="898" y="38"/>
                </a:lnTo>
                <a:lnTo>
                  <a:pt x="952" y="50"/>
                </a:lnTo>
                <a:lnTo>
                  <a:pt x="1008" y="64"/>
                </a:lnTo>
                <a:lnTo>
                  <a:pt x="1060" y="78"/>
                </a:lnTo>
                <a:lnTo>
                  <a:pt x="1112" y="94"/>
                </a:lnTo>
                <a:lnTo>
                  <a:pt x="1162" y="110"/>
                </a:lnTo>
                <a:lnTo>
                  <a:pt x="1210" y="128"/>
                </a:lnTo>
                <a:lnTo>
                  <a:pt x="1256" y="148"/>
                </a:lnTo>
                <a:lnTo>
                  <a:pt x="1300" y="168"/>
                </a:lnTo>
                <a:lnTo>
                  <a:pt x="1344" y="190"/>
                </a:lnTo>
                <a:lnTo>
                  <a:pt x="1344" y="190"/>
                </a:lnTo>
                <a:lnTo>
                  <a:pt x="1384" y="212"/>
                </a:lnTo>
                <a:lnTo>
                  <a:pt x="1422" y="236"/>
                </a:lnTo>
                <a:lnTo>
                  <a:pt x="1460" y="260"/>
                </a:lnTo>
                <a:lnTo>
                  <a:pt x="1494" y="286"/>
                </a:lnTo>
                <a:lnTo>
                  <a:pt x="1526" y="312"/>
                </a:lnTo>
                <a:lnTo>
                  <a:pt x="1554" y="338"/>
                </a:lnTo>
                <a:lnTo>
                  <a:pt x="1582" y="366"/>
                </a:lnTo>
                <a:lnTo>
                  <a:pt x="1606" y="396"/>
                </a:lnTo>
                <a:lnTo>
                  <a:pt x="1628" y="426"/>
                </a:lnTo>
                <a:lnTo>
                  <a:pt x="1648" y="456"/>
                </a:lnTo>
                <a:lnTo>
                  <a:pt x="1664" y="486"/>
                </a:lnTo>
                <a:lnTo>
                  <a:pt x="1678" y="518"/>
                </a:lnTo>
                <a:lnTo>
                  <a:pt x="1690" y="550"/>
                </a:lnTo>
                <a:lnTo>
                  <a:pt x="1698" y="582"/>
                </a:lnTo>
                <a:lnTo>
                  <a:pt x="1702" y="616"/>
                </a:lnTo>
                <a:lnTo>
                  <a:pt x="1704" y="650"/>
                </a:lnTo>
                <a:lnTo>
                  <a:pt x="1704" y="650"/>
                </a:lnTo>
                <a:lnTo>
                  <a:pt x="1702" y="682"/>
                </a:lnTo>
                <a:lnTo>
                  <a:pt x="1698" y="716"/>
                </a:lnTo>
                <a:lnTo>
                  <a:pt x="1690" y="748"/>
                </a:lnTo>
                <a:lnTo>
                  <a:pt x="1678" y="780"/>
                </a:lnTo>
                <a:lnTo>
                  <a:pt x="1664" y="812"/>
                </a:lnTo>
                <a:lnTo>
                  <a:pt x="1648" y="842"/>
                </a:lnTo>
                <a:lnTo>
                  <a:pt x="1628" y="874"/>
                </a:lnTo>
                <a:lnTo>
                  <a:pt x="1606" y="902"/>
                </a:lnTo>
                <a:lnTo>
                  <a:pt x="1582" y="932"/>
                </a:lnTo>
                <a:lnTo>
                  <a:pt x="1554" y="960"/>
                </a:lnTo>
                <a:lnTo>
                  <a:pt x="1526" y="986"/>
                </a:lnTo>
                <a:lnTo>
                  <a:pt x="1494" y="1014"/>
                </a:lnTo>
                <a:lnTo>
                  <a:pt x="1460" y="1038"/>
                </a:lnTo>
                <a:lnTo>
                  <a:pt x="1422" y="1064"/>
                </a:lnTo>
                <a:lnTo>
                  <a:pt x="1384" y="1086"/>
                </a:lnTo>
                <a:lnTo>
                  <a:pt x="1344" y="1110"/>
                </a:lnTo>
                <a:lnTo>
                  <a:pt x="1344" y="1110"/>
                </a:lnTo>
                <a:lnTo>
                  <a:pt x="1300" y="1130"/>
                </a:lnTo>
                <a:lnTo>
                  <a:pt x="1256" y="1152"/>
                </a:lnTo>
                <a:lnTo>
                  <a:pt x="1210" y="1170"/>
                </a:lnTo>
                <a:lnTo>
                  <a:pt x="1162" y="1188"/>
                </a:lnTo>
                <a:lnTo>
                  <a:pt x="1112" y="1206"/>
                </a:lnTo>
                <a:lnTo>
                  <a:pt x="1060" y="1220"/>
                </a:lnTo>
                <a:lnTo>
                  <a:pt x="1008" y="1236"/>
                </a:lnTo>
                <a:lnTo>
                  <a:pt x="952" y="1248"/>
                </a:lnTo>
                <a:lnTo>
                  <a:pt x="898" y="1260"/>
                </a:lnTo>
                <a:lnTo>
                  <a:pt x="840" y="1270"/>
                </a:lnTo>
                <a:lnTo>
                  <a:pt x="782" y="1278"/>
                </a:lnTo>
                <a:lnTo>
                  <a:pt x="722" y="1286"/>
                </a:lnTo>
                <a:lnTo>
                  <a:pt x="662" y="1292"/>
                </a:lnTo>
                <a:lnTo>
                  <a:pt x="600" y="1296"/>
                </a:lnTo>
                <a:lnTo>
                  <a:pt x="538" y="1298"/>
                </a:lnTo>
                <a:lnTo>
                  <a:pt x="474" y="1300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5" name="Freeform 35"/>
          <p:cNvSpPr>
            <a:spLocks/>
          </p:cNvSpPr>
          <p:nvPr/>
        </p:nvSpPr>
        <p:spPr bwMode="auto">
          <a:xfrm>
            <a:off x="4570413" y="2492375"/>
            <a:ext cx="2705100" cy="2063750"/>
          </a:xfrm>
          <a:custGeom>
            <a:avLst/>
            <a:gdLst>
              <a:gd name="T0" fmla="*/ 412 w 1704"/>
              <a:gd name="T1" fmla="*/ 1298 h 1300"/>
              <a:gd name="T2" fmla="*/ 230 w 1704"/>
              <a:gd name="T3" fmla="*/ 1286 h 1300"/>
              <a:gd name="T4" fmla="*/ 56 w 1704"/>
              <a:gd name="T5" fmla="*/ 1260 h 1300"/>
              <a:gd name="T6" fmla="*/ 10 w 1704"/>
              <a:gd name="T7" fmla="*/ 1248 h 1300"/>
              <a:gd name="T8" fmla="*/ 120 w 1704"/>
              <a:gd name="T9" fmla="*/ 1268 h 1300"/>
              <a:gd name="T10" fmla="*/ 294 w 1704"/>
              <a:gd name="T11" fmla="*/ 1288 h 1300"/>
              <a:gd name="T12" fmla="*/ 474 w 1704"/>
              <a:gd name="T13" fmla="*/ 1296 h 1300"/>
              <a:gd name="T14" fmla="*/ 600 w 1704"/>
              <a:gd name="T15" fmla="*/ 1292 h 1300"/>
              <a:gd name="T16" fmla="*/ 782 w 1704"/>
              <a:gd name="T17" fmla="*/ 1274 h 1300"/>
              <a:gd name="T18" fmla="*/ 952 w 1704"/>
              <a:gd name="T19" fmla="*/ 1244 h 1300"/>
              <a:gd name="T20" fmla="*/ 1110 w 1704"/>
              <a:gd name="T21" fmla="*/ 1202 h 1300"/>
              <a:gd name="T22" fmla="*/ 1254 w 1704"/>
              <a:gd name="T23" fmla="*/ 1148 h 1300"/>
              <a:gd name="T24" fmla="*/ 1342 w 1704"/>
              <a:gd name="T25" fmla="*/ 1106 h 1300"/>
              <a:gd name="T26" fmla="*/ 1456 w 1704"/>
              <a:gd name="T27" fmla="*/ 1036 h 1300"/>
              <a:gd name="T28" fmla="*/ 1552 w 1704"/>
              <a:gd name="T29" fmla="*/ 956 h 1300"/>
              <a:gd name="T30" fmla="*/ 1626 w 1704"/>
              <a:gd name="T31" fmla="*/ 870 h 1300"/>
              <a:gd name="T32" fmla="*/ 1674 w 1704"/>
              <a:gd name="T33" fmla="*/ 780 h 1300"/>
              <a:gd name="T34" fmla="*/ 1698 w 1704"/>
              <a:gd name="T35" fmla="*/ 682 h 1300"/>
              <a:gd name="T36" fmla="*/ 1698 w 1704"/>
              <a:gd name="T37" fmla="*/ 616 h 1300"/>
              <a:gd name="T38" fmla="*/ 1674 w 1704"/>
              <a:gd name="T39" fmla="*/ 520 h 1300"/>
              <a:gd name="T40" fmla="*/ 1626 w 1704"/>
              <a:gd name="T41" fmla="*/ 428 h 1300"/>
              <a:gd name="T42" fmla="*/ 1552 w 1704"/>
              <a:gd name="T43" fmla="*/ 342 h 1300"/>
              <a:gd name="T44" fmla="*/ 1456 w 1704"/>
              <a:gd name="T45" fmla="*/ 264 h 1300"/>
              <a:gd name="T46" fmla="*/ 1342 w 1704"/>
              <a:gd name="T47" fmla="*/ 192 h 1300"/>
              <a:gd name="T48" fmla="*/ 1254 w 1704"/>
              <a:gd name="T49" fmla="*/ 152 h 1300"/>
              <a:gd name="T50" fmla="*/ 1110 w 1704"/>
              <a:gd name="T51" fmla="*/ 96 h 1300"/>
              <a:gd name="T52" fmla="*/ 952 w 1704"/>
              <a:gd name="T53" fmla="*/ 54 h 1300"/>
              <a:gd name="T54" fmla="*/ 782 w 1704"/>
              <a:gd name="T55" fmla="*/ 24 h 1300"/>
              <a:gd name="T56" fmla="*/ 600 w 1704"/>
              <a:gd name="T57" fmla="*/ 6 h 1300"/>
              <a:gd name="T58" fmla="*/ 474 w 1704"/>
              <a:gd name="T59" fmla="*/ 4 h 1300"/>
              <a:gd name="T60" fmla="*/ 414 w 1704"/>
              <a:gd name="T61" fmla="*/ 4 h 1300"/>
              <a:gd name="T62" fmla="*/ 234 w 1704"/>
              <a:gd name="T63" fmla="*/ 16 h 1300"/>
              <a:gd name="T64" fmla="*/ 64 w 1704"/>
              <a:gd name="T65" fmla="*/ 40 h 1300"/>
              <a:gd name="T66" fmla="*/ 0 w 1704"/>
              <a:gd name="T67" fmla="*/ 50 h 1300"/>
              <a:gd name="T68" fmla="*/ 112 w 1704"/>
              <a:gd name="T69" fmla="*/ 28 h 1300"/>
              <a:gd name="T70" fmla="*/ 290 w 1704"/>
              <a:gd name="T71" fmla="*/ 6 h 1300"/>
              <a:gd name="T72" fmla="*/ 474 w 1704"/>
              <a:gd name="T73" fmla="*/ 0 h 1300"/>
              <a:gd name="T74" fmla="*/ 600 w 1704"/>
              <a:gd name="T75" fmla="*/ 2 h 1300"/>
              <a:gd name="T76" fmla="*/ 782 w 1704"/>
              <a:gd name="T77" fmla="*/ 20 h 1300"/>
              <a:gd name="T78" fmla="*/ 952 w 1704"/>
              <a:gd name="T79" fmla="*/ 50 h 1300"/>
              <a:gd name="T80" fmla="*/ 1112 w 1704"/>
              <a:gd name="T81" fmla="*/ 94 h 1300"/>
              <a:gd name="T82" fmla="*/ 1256 w 1704"/>
              <a:gd name="T83" fmla="*/ 148 h 1300"/>
              <a:gd name="T84" fmla="*/ 1344 w 1704"/>
              <a:gd name="T85" fmla="*/ 190 h 1300"/>
              <a:gd name="T86" fmla="*/ 1460 w 1704"/>
              <a:gd name="T87" fmla="*/ 260 h 1300"/>
              <a:gd name="T88" fmla="*/ 1554 w 1704"/>
              <a:gd name="T89" fmla="*/ 338 h 1300"/>
              <a:gd name="T90" fmla="*/ 1628 w 1704"/>
              <a:gd name="T91" fmla="*/ 426 h 1300"/>
              <a:gd name="T92" fmla="*/ 1678 w 1704"/>
              <a:gd name="T93" fmla="*/ 518 h 1300"/>
              <a:gd name="T94" fmla="*/ 1702 w 1704"/>
              <a:gd name="T95" fmla="*/ 616 h 1300"/>
              <a:gd name="T96" fmla="*/ 1702 w 1704"/>
              <a:gd name="T97" fmla="*/ 682 h 1300"/>
              <a:gd name="T98" fmla="*/ 1678 w 1704"/>
              <a:gd name="T99" fmla="*/ 780 h 1300"/>
              <a:gd name="T100" fmla="*/ 1628 w 1704"/>
              <a:gd name="T101" fmla="*/ 874 h 1300"/>
              <a:gd name="T102" fmla="*/ 1554 w 1704"/>
              <a:gd name="T103" fmla="*/ 960 h 1300"/>
              <a:gd name="T104" fmla="*/ 1460 w 1704"/>
              <a:gd name="T105" fmla="*/ 1038 h 1300"/>
              <a:gd name="T106" fmla="*/ 1344 w 1704"/>
              <a:gd name="T107" fmla="*/ 1110 h 1300"/>
              <a:gd name="T108" fmla="*/ 1256 w 1704"/>
              <a:gd name="T109" fmla="*/ 1152 h 1300"/>
              <a:gd name="T110" fmla="*/ 1112 w 1704"/>
              <a:gd name="T111" fmla="*/ 1206 h 1300"/>
              <a:gd name="T112" fmla="*/ 952 w 1704"/>
              <a:gd name="T113" fmla="*/ 1248 h 1300"/>
              <a:gd name="T114" fmla="*/ 782 w 1704"/>
              <a:gd name="T115" fmla="*/ 1278 h 1300"/>
              <a:gd name="T116" fmla="*/ 600 w 1704"/>
              <a:gd name="T117" fmla="*/ 1296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04" h="1300">
                <a:moveTo>
                  <a:pt x="474" y="1300"/>
                </a:moveTo>
                <a:lnTo>
                  <a:pt x="474" y="1300"/>
                </a:lnTo>
                <a:lnTo>
                  <a:pt x="412" y="1298"/>
                </a:lnTo>
                <a:lnTo>
                  <a:pt x="350" y="1296"/>
                </a:lnTo>
                <a:lnTo>
                  <a:pt x="290" y="1292"/>
                </a:lnTo>
                <a:lnTo>
                  <a:pt x="230" y="1286"/>
                </a:lnTo>
                <a:lnTo>
                  <a:pt x="170" y="1280"/>
                </a:lnTo>
                <a:lnTo>
                  <a:pt x="112" y="1270"/>
                </a:lnTo>
                <a:lnTo>
                  <a:pt x="56" y="1260"/>
                </a:lnTo>
                <a:lnTo>
                  <a:pt x="0" y="1250"/>
                </a:lnTo>
                <a:lnTo>
                  <a:pt x="0" y="1250"/>
                </a:lnTo>
                <a:lnTo>
                  <a:pt x="10" y="1248"/>
                </a:lnTo>
                <a:lnTo>
                  <a:pt x="10" y="1248"/>
                </a:lnTo>
                <a:lnTo>
                  <a:pt x="64" y="1258"/>
                </a:lnTo>
                <a:lnTo>
                  <a:pt x="120" y="1268"/>
                </a:lnTo>
                <a:lnTo>
                  <a:pt x="176" y="1276"/>
                </a:lnTo>
                <a:lnTo>
                  <a:pt x="234" y="1282"/>
                </a:lnTo>
                <a:lnTo>
                  <a:pt x="294" y="1288"/>
                </a:lnTo>
                <a:lnTo>
                  <a:pt x="354" y="1292"/>
                </a:lnTo>
                <a:lnTo>
                  <a:pt x="414" y="1294"/>
                </a:lnTo>
                <a:lnTo>
                  <a:pt x="474" y="1296"/>
                </a:lnTo>
                <a:lnTo>
                  <a:pt x="474" y="1296"/>
                </a:lnTo>
                <a:lnTo>
                  <a:pt x="538" y="1294"/>
                </a:lnTo>
                <a:lnTo>
                  <a:pt x="600" y="1292"/>
                </a:lnTo>
                <a:lnTo>
                  <a:pt x="662" y="1288"/>
                </a:lnTo>
                <a:lnTo>
                  <a:pt x="722" y="1282"/>
                </a:lnTo>
                <a:lnTo>
                  <a:pt x="782" y="1274"/>
                </a:lnTo>
                <a:lnTo>
                  <a:pt x="840" y="1266"/>
                </a:lnTo>
                <a:lnTo>
                  <a:pt x="896" y="1256"/>
                </a:lnTo>
                <a:lnTo>
                  <a:pt x="952" y="1244"/>
                </a:lnTo>
                <a:lnTo>
                  <a:pt x="1006" y="1232"/>
                </a:lnTo>
                <a:lnTo>
                  <a:pt x="1060" y="1218"/>
                </a:lnTo>
                <a:lnTo>
                  <a:pt x="1110" y="1202"/>
                </a:lnTo>
                <a:lnTo>
                  <a:pt x="1160" y="1184"/>
                </a:lnTo>
                <a:lnTo>
                  <a:pt x="1208" y="1166"/>
                </a:lnTo>
                <a:lnTo>
                  <a:pt x="1254" y="1148"/>
                </a:lnTo>
                <a:lnTo>
                  <a:pt x="1298" y="1128"/>
                </a:lnTo>
                <a:lnTo>
                  <a:pt x="1342" y="1106"/>
                </a:lnTo>
                <a:lnTo>
                  <a:pt x="1342" y="1106"/>
                </a:lnTo>
                <a:lnTo>
                  <a:pt x="1382" y="1084"/>
                </a:lnTo>
                <a:lnTo>
                  <a:pt x="1420" y="1060"/>
                </a:lnTo>
                <a:lnTo>
                  <a:pt x="1456" y="1036"/>
                </a:lnTo>
                <a:lnTo>
                  <a:pt x="1490" y="1010"/>
                </a:lnTo>
                <a:lnTo>
                  <a:pt x="1522" y="984"/>
                </a:lnTo>
                <a:lnTo>
                  <a:pt x="1552" y="956"/>
                </a:lnTo>
                <a:lnTo>
                  <a:pt x="1580" y="928"/>
                </a:lnTo>
                <a:lnTo>
                  <a:pt x="1604" y="900"/>
                </a:lnTo>
                <a:lnTo>
                  <a:pt x="1626" y="870"/>
                </a:lnTo>
                <a:lnTo>
                  <a:pt x="1644" y="840"/>
                </a:lnTo>
                <a:lnTo>
                  <a:pt x="1662" y="810"/>
                </a:lnTo>
                <a:lnTo>
                  <a:pt x="1674" y="780"/>
                </a:lnTo>
                <a:lnTo>
                  <a:pt x="1686" y="748"/>
                </a:lnTo>
                <a:lnTo>
                  <a:pt x="1694" y="716"/>
                </a:lnTo>
                <a:lnTo>
                  <a:pt x="1698" y="682"/>
                </a:lnTo>
                <a:lnTo>
                  <a:pt x="1700" y="650"/>
                </a:lnTo>
                <a:lnTo>
                  <a:pt x="1700" y="650"/>
                </a:lnTo>
                <a:lnTo>
                  <a:pt x="1698" y="616"/>
                </a:lnTo>
                <a:lnTo>
                  <a:pt x="1694" y="584"/>
                </a:lnTo>
                <a:lnTo>
                  <a:pt x="1686" y="552"/>
                </a:lnTo>
                <a:lnTo>
                  <a:pt x="1674" y="520"/>
                </a:lnTo>
                <a:lnTo>
                  <a:pt x="1662" y="488"/>
                </a:lnTo>
                <a:lnTo>
                  <a:pt x="1644" y="458"/>
                </a:lnTo>
                <a:lnTo>
                  <a:pt x="1626" y="428"/>
                </a:lnTo>
                <a:lnTo>
                  <a:pt x="1604" y="398"/>
                </a:lnTo>
                <a:lnTo>
                  <a:pt x="1580" y="370"/>
                </a:lnTo>
                <a:lnTo>
                  <a:pt x="1552" y="342"/>
                </a:lnTo>
                <a:lnTo>
                  <a:pt x="1522" y="314"/>
                </a:lnTo>
                <a:lnTo>
                  <a:pt x="1490" y="288"/>
                </a:lnTo>
                <a:lnTo>
                  <a:pt x="1456" y="264"/>
                </a:lnTo>
                <a:lnTo>
                  <a:pt x="1420" y="238"/>
                </a:lnTo>
                <a:lnTo>
                  <a:pt x="1382" y="216"/>
                </a:lnTo>
                <a:lnTo>
                  <a:pt x="1342" y="192"/>
                </a:lnTo>
                <a:lnTo>
                  <a:pt x="1342" y="192"/>
                </a:lnTo>
                <a:lnTo>
                  <a:pt x="1298" y="172"/>
                </a:lnTo>
                <a:lnTo>
                  <a:pt x="1254" y="152"/>
                </a:lnTo>
                <a:lnTo>
                  <a:pt x="1208" y="132"/>
                </a:lnTo>
                <a:lnTo>
                  <a:pt x="1160" y="114"/>
                </a:lnTo>
                <a:lnTo>
                  <a:pt x="1110" y="96"/>
                </a:lnTo>
                <a:lnTo>
                  <a:pt x="1060" y="82"/>
                </a:lnTo>
                <a:lnTo>
                  <a:pt x="1006" y="68"/>
                </a:lnTo>
                <a:lnTo>
                  <a:pt x="952" y="54"/>
                </a:lnTo>
                <a:lnTo>
                  <a:pt x="896" y="42"/>
                </a:lnTo>
                <a:lnTo>
                  <a:pt x="840" y="32"/>
                </a:lnTo>
                <a:lnTo>
                  <a:pt x="782" y="24"/>
                </a:lnTo>
                <a:lnTo>
                  <a:pt x="722" y="16"/>
                </a:lnTo>
                <a:lnTo>
                  <a:pt x="662" y="10"/>
                </a:lnTo>
                <a:lnTo>
                  <a:pt x="600" y="6"/>
                </a:lnTo>
                <a:lnTo>
                  <a:pt x="538" y="4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14" y="4"/>
                </a:lnTo>
                <a:lnTo>
                  <a:pt x="352" y="6"/>
                </a:lnTo>
                <a:lnTo>
                  <a:pt x="294" y="10"/>
                </a:lnTo>
                <a:lnTo>
                  <a:pt x="234" y="16"/>
                </a:lnTo>
                <a:lnTo>
                  <a:pt x="176" y="22"/>
                </a:lnTo>
                <a:lnTo>
                  <a:pt x="120" y="30"/>
                </a:lnTo>
                <a:lnTo>
                  <a:pt x="64" y="40"/>
                </a:lnTo>
                <a:lnTo>
                  <a:pt x="10" y="52"/>
                </a:lnTo>
                <a:lnTo>
                  <a:pt x="10" y="52"/>
                </a:lnTo>
                <a:lnTo>
                  <a:pt x="0" y="50"/>
                </a:lnTo>
                <a:lnTo>
                  <a:pt x="0" y="50"/>
                </a:lnTo>
                <a:lnTo>
                  <a:pt x="56" y="38"/>
                </a:lnTo>
                <a:lnTo>
                  <a:pt x="112" y="28"/>
                </a:lnTo>
                <a:lnTo>
                  <a:pt x="170" y="20"/>
                </a:lnTo>
                <a:lnTo>
                  <a:pt x="230" y="12"/>
                </a:lnTo>
                <a:lnTo>
                  <a:pt x="290" y="6"/>
                </a:lnTo>
                <a:lnTo>
                  <a:pt x="350" y="2"/>
                </a:lnTo>
                <a:lnTo>
                  <a:pt x="412" y="0"/>
                </a:lnTo>
                <a:lnTo>
                  <a:pt x="474" y="0"/>
                </a:lnTo>
                <a:lnTo>
                  <a:pt x="474" y="0"/>
                </a:lnTo>
                <a:lnTo>
                  <a:pt x="538" y="0"/>
                </a:lnTo>
                <a:lnTo>
                  <a:pt x="600" y="2"/>
                </a:lnTo>
                <a:lnTo>
                  <a:pt x="662" y="6"/>
                </a:lnTo>
                <a:lnTo>
                  <a:pt x="722" y="12"/>
                </a:lnTo>
                <a:lnTo>
                  <a:pt x="782" y="20"/>
                </a:lnTo>
                <a:lnTo>
                  <a:pt x="840" y="28"/>
                </a:lnTo>
                <a:lnTo>
                  <a:pt x="898" y="38"/>
                </a:lnTo>
                <a:lnTo>
                  <a:pt x="952" y="50"/>
                </a:lnTo>
                <a:lnTo>
                  <a:pt x="1008" y="64"/>
                </a:lnTo>
                <a:lnTo>
                  <a:pt x="1060" y="78"/>
                </a:lnTo>
                <a:lnTo>
                  <a:pt x="1112" y="94"/>
                </a:lnTo>
                <a:lnTo>
                  <a:pt x="1162" y="110"/>
                </a:lnTo>
                <a:lnTo>
                  <a:pt x="1210" y="128"/>
                </a:lnTo>
                <a:lnTo>
                  <a:pt x="1256" y="148"/>
                </a:lnTo>
                <a:lnTo>
                  <a:pt x="1300" y="168"/>
                </a:lnTo>
                <a:lnTo>
                  <a:pt x="1344" y="190"/>
                </a:lnTo>
                <a:lnTo>
                  <a:pt x="1344" y="190"/>
                </a:lnTo>
                <a:lnTo>
                  <a:pt x="1384" y="212"/>
                </a:lnTo>
                <a:lnTo>
                  <a:pt x="1422" y="236"/>
                </a:lnTo>
                <a:lnTo>
                  <a:pt x="1460" y="260"/>
                </a:lnTo>
                <a:lnTo>
                  <a:pt x="1494" y="286"/>
                </a:lnTo>
                <a:lnTo>
                  <a:pt x="1526" y="312"/>
                </a:lnTo>
                <a:lnTo>
                  <a:pt x="1554" y="338"/>
                </a:lnTo>
                <a:lnTo>
                  <a:pt x="1582" y="366"/>
                </a:lnTo>
                <a:lnTo>
                  <a:pt x="1606" y="396"/>
                </a:lnTo>
                <a:lnTo>
                  <a:pt x="1628" y="426"/>
                </a:lnTo>
                <a:lnTo>
                  <a:pt x="1648" y="456"/>
                </a:lnTo>
                <a:lnTo>
                  <a:pt x="1664" y="486"/>
                </a:lnTo>
                <a:lnTo>
                  <a:pt x="1678" y="518"/>
                </a:lnTo>
                <a:lnTo>
                  <a:pt x="1690" y="550"/>
                </a:lnTo>
                <a:lnTo>
                  <a:pt x="1698" y="582"/>
                </a:lnTo>
                <a:lnTo>
                  <a:pt x="1702" y="616"/>
                </a:lnTo>
                <a:lnTo>
                  <a:pt x="1704" y="650"/>
                </a:lnTo>
                <a:lnTo>
                  <a:pt x="1704" y="650"/>
                </a:lnTo>
                <a:lnTo>
                  <a:pt x="1702" y="682"/>
                </a:lnTo>
                <a:lnTo>
                  <a:pt x="1698" y="716"/>
                </a:lnTo>
                <a:lnTo>
                  <a:pt x="1690" y="748"/>
                </a:lnTo>
                <a:lnTo>
                  <a:pt x="1678" y="780"/>
                </a:lnTo>
                <a:lnTo>
                  <a:pt x="1664" y="812"/>
                </a:lnTo>
                <a:lnTo>
                  <a:pt x="1648" y="842"/>
                </a:lnTo>
                <a:lnTo>
                  <a:pt x="1628" y="874"/>
                </a:lnTo>
                <a:lnTo>
                  <a:pt x="1606" y="902"/>
                </a:lnTo>
                <a:lnTo>
                  <a:pt x="1582" y="932"/>
                </a:lnTo>
                <a:lnTo>
                  <a:pt x="1554" y="960"/>
                </a:lnTo>
                <a:lnTo>
                  <a:pt x="1526" y="986"/>
                </a:lnTo>
                <a:lnTo>
                  <a:pt x="1494" y="1014"/>
                </a:lnTo>
                <a:lnTo>
                  <a:pt x="1460" y="1038"/>
                </a:lnTo>
                <a:lnTo>
                  <a:pt x="1422" y="1064"/>
                </a:lnTo>
                <a:lnTo>
                  <a:pt x="1384" y="1086"/>
                </a:lnTo>
                <a:lnTo>
                  <a:pt x="1344" y="1110"/>
                </a:lnTo>
                <a:lnTo>
                  <a:pt x="1344" y="1110"/>
                </a:lnTo>
                <a:lnTo>
                  <a:pt x="1300" y="1130"/>
                </a:lnTo>
                <a:lnTo>
                  <a:pt x="1256" y="1152"/>
                </a:lnTo>
                <a:lnTo>
                  <a:pt x="1210" y="1170"/>
                </a:lnTo>
                <a:lnTo>
                  <a:pt x="1162" y="1188"/>
                </a:lnTo>
                <a:lnTo>
                  <a:pt x="1112" y="1206"/>
                </a:lnTo>
                <a:lnTo>
                  <a:pt x="1060" y="1220"/>
                </a:lnTo>
                <a:lnTo>
                  <a:pt x="1008" y="1236"/>
                </a:lnTo>
                <a:lnTo>
                  <a:pt x="952" y="1248"/>
                </a:lnTo>
                <a:lnTo>
                  <a:pt x="898" y="1260"/>
                </a:lnTo>
                <a:lnTo>
                  <a:pt x="840" y="1270"/>
                </a:lnTo>
                <a:lnTo>
                  <a:pt x="782" y="1278"/>
                </a:lnTo>
                <a:lnTo>
                  <a:pt x="722" y="1286"/>
                </a:lnTo>
                <a:lnTo>
                  <a:pt x="662" y="1292"/>
                </a:lnTo>
                <a:lnTo>
                  <a:pt x="600" y="1296"/>
                </a:lnTo>
                <a:lnTo>
                  <a:pt x="538" y="1298"/>
                </a:lnTo>
                <a:lnTo>
                  <a:pt x="474" y="13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7" name="Freeform 36"/>
          <p:cNvSpPr>
            <a:spLocks/>
          </p:cNvSpPr>
          <p:nvPr/>
        </p:nvSpPr>
        <p:spPr bwMode="auto">
          <a:xfrm>
            <a:off x="3373438" y="2574925"/>
            <a:ext cx="1196975" cy="1898650"/>
          </a:xfrm>
          <a:custGeom>
            <a:avLst/>
            <a:gdLst>
              <a:gd name="T0" fmla="*/ 746 w 754"/>
              <a:gd name="T1" fmla="*/ 1196 h 1196"/>
              <a:gd name="T2" fmla="*/ 640 w 754"/>
              <a:gd name="T3" fmla="*/ 1168 h 1196"/>
              <a:gd name="T4" fmla="*/ 540 w 754"/>
              <a:gd name="T5" fmla="*/ 1136 h 1196"/>
              <a:gd name="T6" fmla="*/ 446 w 754"/>
              <a:gd name="T7" fmla="*/ 1098 h 1196"/>
              <a:gd name="T8" fmla="*/ 360 w 754"/>
              <a:gd name="T9" fmla="*/ 1058 h 1196"/>
              <a:gd name="T10" fmla="*/ 320 w 754"/>
              <a:gd name="T11" fmla="*/ 1034 h 1196"/>
              <a:gd name="T12" fmla="*/ 244 w 754"/>
              <a:gd name="T13" fmla="*/ 986 h 1196"/>
              <a:gd name="T14" fmla="*/ 178 w 754"/>
              <a:gd name="T15" fmla="*/ 934 h 1196"/>
              <a:gd name="T16" fmla="*/ 122 w 754"/>
              <a:gd name="T17" fmla="*/ 880 h 1196"/>
              <a:gd name="T18" fmla="*/ 76 w 754"/>
              <a:gd name="T19" fmla="*/ 822 h 1196"/>
              <a:gd name="T20" fmla="*/ 40 w 754"/>
              <a:gd name="T21" fmla="*/ 760 h 1196"/>
              <a:gd name="T22" fmla="*/ 14 w 754"/>
              <a:gd name="T23" fmla="*/ 696 h 1196"/>
              <a:gd name="T24" fmla="*/ 2 w 754"/>
              <a:gd name="T25" fmla="*/ 630 h 1196"/>
              <a:gd name="T26" fmla="*/ 0 w 754"/>
              <a:gd name="T27" fmla="*/ 598 h 1196"/>
              <a:gd name="T28" fmla="*/ 6 w 754"/>
              <a:gd name="T29" fmla="*/ 530 h 1196"/>
              <a:gd name="T30" fmla="*/ 26 w 754"/>
              <a:gd name="T31" fmla="*/ 466 h 1196"/>
              <a:gd name="T32" fmla="*/ 56 w 754"/>
              <a:gd name="T33" fmla="*/ 404 h 1196"/>
              <a:gd name="T34" fmla="*/ 98 w 754"/>
              <a:gd name="T35" fmla="*/ 344 h 1196"/>
              <a:gd name="T36" fmla="*/ 148 w 754"/>
              <a:gd name="T37" fmla="*/ 286 h 1196"/>
              <a:gd name="T38" fmla="*/ 210 w 754"/>
              <a:gd name="T39" fmla="*/ 234 h 1196"/>
              <a:gd name="T40" fmla="*/ 282 w 754"/>
              <a:gd name="T41" fmla="*/ 184 h 1196"/>
              <a:gd name="T42" fmla="*/ 360 w 754"/>
              <a:gd name="T43" fmla="*/ 138 h 1196"/>
              <a:gd name="T44" fmla="*/ 402 w 754"/>
              <a:gd name="T45" fmla="*/ 116 h 1196"/>
              <a:gd name="T46" fmla="*/ 492 w 754"/>
              <a:gd name="T47" fmla="*/ 76 h 1196"/>
              <a:gd name="T48" fmla="*/ 590 w 754"/>
              <a:gd name="T49" fmla="*/ 42 h 1196"/>
              <a:gd name="T50" fmla="*/ 692 w 754"/>
              <a:gd name="T51" fmla="*/ 12 h 1196"/>
              <a:gd name="T52" fmla="*/ 746 w 754"/>
              <a:gd name="T53" fmla="*/ 0 h 1196"/>
              <a:gd name="T54" fmla="*/ 754 w 754"/>
              <a:gd name="T55" fmla="*/ 2 h 1196"/>
              <a:gd name="T56" fmla="*/ 646 w 754"/>
              <a:gd name="T57" fmla="*/ 28 h 1196"/>
              <a:gd name="T58" fmla="*/ 546 w 754"/>
              <a:gd name="T59" fmla="*/ 62 h 1196"/>
              <a:gd name="T60" fmla="*/ 450 w 754"/>
              <a:gd name="T61" fmla="*/ 98 h 1196"/>
              <a:gd name="T62" fmla="*/ 362 w 754"/>
              <a:gd name="T63" fmla="*/ 140 h 1196"/>
              <a:gd name="T64" fmla="*/ 322 w 754"/>
              <a:gd name="T65" fmla="*/ 164 h 1196"/>
              <a:gd name="T66" fmla="*/ 248 w 754"/>
              <a:gd name="T67" fmla="*/ 212 h 1196"/>
              <a:gd name="T68" fmla="*/ 182 w 754"/>
              <a:gd name="T69" fmla="*/ 262 h 1196"/>
              <a:gd name="T70" fmla="*/ 124 w 754"/>
              <a:gd name="T71" fmla="*/ 318 h 1196"/>
              <a:gd name="T72" fmla="*/ 78 w 754"/>
              <a:gd name="T73" fmla="*/ 376 h 1196"/>
              <a:gd name="T74" fmla="*/ 42 w 754"/>
              <a:gd name="T75" fmla="*/ 436 h 1196"/>
              <a:gd name="T76" fmla="*/ 18 w 754"/>
              <a:gd name="T77" fmla="*/ 500 h 1196"/>
              <a:gd name="T78" fmla="*/ 6 w 754"/>
              <a:gd name="T79" fmla="*/ 564 h 1196"/>
              <a:gd name="T80" fmla="*/ 4 w 754"/>
              <a:gd name="T81" fmla="*/ 598 h 1196"/>
              <a:gd name="T82" fmla="*/ 10 w 754"/>
              <a:gd name="T83" fmla="*/ 664 h 1196"/>
              <a:gd name="T84" fmla="*/ 30 w 754"/>
              <a:gd name="T85" fmla="*/ 728 h 1196"/>
              <a:gd name="T86" fmla="*/ 60 w 754"/>
              <a:gd name="T87" fmla="*/ 788 h 1196"/>
              <a:gd name="T88" fmla="*/ 100 w 754"/>
              <a:gd name="T89" fmla="*/ 848 h 1196"/>
              <a:gd name="T90" fmla="*/ 152 w 754"/>
              <a:gd name="T91" fmla="*/ 904 h 1196"/>
              <a:gd name="T92" fmla="*/ 214 w 754"/>
              <a:gd name="T93" fmla="*/ 958 h 1196"/>
              <a:gd name="T94" fmla="*/ 284 w 754"/>
              <a:gd name="T95" fmla="*/ 1008 h 1196"/>
              <a:gd name="T96" fmla="*/ 362 w 754"/>
              <a:gd name="T97" fmla="*/ 1054 h 1196"/>
              <a:gd name="T98" fmla="*/ 406 w 754"/>
              <a:gd name="T99" fmla="*/ 1076 h 1196"/>
              <a:gd name="T100" fmla="*/ 496 w 754"/>
              <a:gd name="T101" fmla="*/ 1116 h 1196"/>
              <a:gd name="T102" fmla="*/ 596 w 754"/>
              <a:gd name="T103" fmla="*/ 1150 h 1196"/>
              <a:gd name="T104" fmla="*/ 700 w 754"/>
              <a:gd name="T105" fmla="*/ 1180 h 1196"/>
              <a:gd name="T106" fmla="*/ 754 w 754"/>
              <a:gd name="T107" fmla="*/ 1194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4" h="1196">
                <a:moveTo>
                  <a:pt x="746" y="1196"/>
                </a:moveTo>
                <a:lnTo>
                  <a:pt x="746" y="1196"/>
                </a:lnTo>
                <a:lnTo>
                  <a:pt x="692" y="1182"/>
                </a:lnTo>
                <a:lnTo>
                  <a:pt x="640" y="1168"/>
                </a:lnTo>
                <a:lnTo>
                  <a:pt x="590" y="1152"/>
                </a:lnTo>
                <a:lnTo>
                  <a:pt x="540" y="1136"/>
                </a:lnTo>
                <a:lnTo>
                  <a:pt x="492" y="1118"/>
                </a:lnTo>
                <a:lnTo>
                  <a:pt x="446" y="1098"/>
                </a:lnTo>
                <a:lnTo>
                  <a:pt x="402" y="1078"/>
                </a:lnTo>
                <a:lnTo>
                  <a:pt x="360" y="1058"/>
                </a:lnTo>
                <a:lnTo>
                  <a:pt x="360" y="1058"/>
                </a:lnTo>
                <a:lnTo>
                  <a:pt x="320" y="1034"/>
                </a:lnTo>
                <a:lnTo>
                  <a:pt x="282" y="1012"/>
                </a:lnTo>
                <a:lnTo>
                  <a:pt x="244" y="986"/>
                </a:lnTo>
                <a:lnTo>
                  <a:pt x="210" y="962"/>
                </a:lnTo>
                <a:lnTo>
                  <a:pt x="178" y="934"/>
                </a:lnTo>
                <a:lnTo>
                  <a:pt x="148" y="908"/>
                </a:lnTo>
                <a:lnTo>
                  <a:pt x="122" y="880"/>
                </a:lnTo>
                <a:lnTo>
                  <a:pt x="98" y="850"/>
                </a:lnTo>
                <a:lnTo>
                  <a:pt x="76" y="822"/>
                </a:lnTo>
                <a:lnTo>
                  <a:pt x="56" y="790"/>
                </a:lnTo>
                <a:lnTo>
                  <a:pt x="40" y="760"/>
                </a:lnTo>
                <a:lnTo>
                  <a:pt x="26" y="728"/>
                </a:lnTo>
                <a:lnTo>
                  <a:pt x="14" y="696"/>
                </a:lnTo>
                <a:lnTo>
                  <a:pt x="6" y="664"/>
                </a:lnTo>
                <a:lnTo>
                  <a:pt x="2" y="630"/>
                </a:lnTo>
                <a:lnTo>
                  <a:pt x="0" y="598"/>
                </a:lnTo>
                <a:lnTo>
                  <a:pt x="0" y="598"/>
                </a:lnTo>
                <a:lnTo>
                  <a:pt x="2" y="564"/>
                </a:lnTo>
                <a:lnTo>
                  <a:pt x="6" y="530"/>
                </a:lnTo>
                <a:lnTo>
                  <a:pt x="14" y="498"/>
                </a:lnTo>
                <a:lnTo>
                  <a:pt x="26" y="466"/>
                </a:lnTo>
                <a:lnTo>
                  <a:pt x="40" y="434"/>
                </a:lnTo>
                <a:lnTo>
                  <a:pt x="56" y="404"/>
                </a:lnTo>
                <a:lnTo>
                  <a:pt x="76" y="374"/>
                </a:lnTo>
                <a:lnTo>
                  <a:pt x="98" y="344"/>
                </a:lnTo>
                <a:lnTo>
                  <a:pt x="122" y="314"/>
                </a:lnTo>
                <a:lnTo>
                  <a:pt x="148" y="286"/>
                </a:lnTo>
                <a:lnTo>
                  <a:pt x="178" y="260"/>
                </a:lnTo>
                <a:lnTo>
                  <a:pt x="210" y="234"/>
                </a:lnTo>
                <a:lnTo>
                  <a:pt x="244" y="208"/>
                </a:lnTo>
                <a:lnTo>
                  <a:pt x="282" y="184"/>
                </a:lnTo>
                <a:lnTo>
                  <a:pt x="320" y="160"/>
                </a:lnTo>
                <a:lnTo>
                  <a:pt x="360" y="138"/>
                </a:lnTo>
                <a:lnTo>
                  <a:pt x="360" y="138"/>
                </a:lnTo>
                <a:lnTo>
                  <a:pt x="402" y="116"/>
                </a:lnTo>
                <a:lnTo>
                  <a:pt x="446" y="96"/>
                </a:lnTo>
                <a:lnTo>
                  <a:pt x="492" y="76"/>
                </a:lnTo>
                <a:lnTo>
                  <a:pt x="540" y="58"/>
                </a:lnTo>
                <a:lnTo>
                  <a:pt x="590" y="42"/>
                </a:lnTo>
                <a:lnTo>
                  <a:pt x="640" y="26"/>
                </a:lnTo>
                <a:lnTo>
                  <a:pt x="692" y="12"/>
                </a:lnTo>
                <a:lnTo>
                  <a:pt x="746" y="0"/>
                </a:lnTo>
                <a:lnTo>
                  <a:pt x="746" y="0"/>
                </a:lnTo>
                <a:lnTo>
                  <a:pt x="754" y="2"/>
                </a:lnTo>
                <a:lnTo>
                  <a:pt x="754" y="2"/>
                </a:lnTo>
                <a:lnTo>
                  <a:pt x="700" y="14"/>
                </a:lnTo>
                <a:lnTo>
                  <a:pt x="646" y="28"/>
                </a:lnTo>
                <a:lnTo>
                  <a:pt x="596" y="44"/>
                </a:lnTo>
                <a:lnTo>
                  <a:pt x="546" y="62"/>
                </a:lnTo>
                <a:lnTo>
                  <a:pt x="496" y="80"/>
                </a:lnTo>
                <a:lnTo>
                  <a:pt x="450" y="98"/>
                </a:lnTo>
                <a:lnTo>
                  <a:pt x="406" y="120"/>
                </a:lnTo>
                <a:lnTo>
                  <a:pt x="362" y="140"/>
                </a:lnTo>
                <a:lnTo>
                  <a:pt x="362" y="140"/>
                </a:lnTo>
                <a:lnTo>
                  <a:pt x="322" y="164"/>
                </a:lnTo>
                <a:lnTo>
                  <a:pt x="284" y="186"/>
                </a:lnTo>
                <a:lnTo>
                  <a:pt x="248" y="212"/>
                </a:lnTo>
                <a:lnTo>
                  <a:pt x="214" y="236"/>
                </a:lnTo>
                <a:lnTo>
                  <a:pt x="182" y="262"/>
                </a:lnTo>
                <a:lnTo>
                  <a:pt x="152" y="290"/>
                </a:lnTo>
                <a:lnTo>
                  <a:pt x="124" y="318"/>
                </a:lnTo>
                <a:lnTo>
                  <a:pt x="100" y="346"/>
                </a:lnTo>
                <a:lnTo>
                  <a:pt x="78" y="376"/>
                </a:lnTo>
                <a:lnTo>
                  <a:pt x="60" y="406"/>
                </a:lnTo>
                <a:lnTo>
                  <a:pt x="42" y="436"/>
                </a:lnTo>
                <a:lnTo>
                  <a:pt x="30" y="468"/>
                </a:lnTo>
                <a:lnTo>
                  <a:pt x="18" y="500"/>
                </a:lnTo>
                <a:lnTo>
                  <a:pt x="10" y="532"/>
                </a:lnTo>
                <a:lnTo>
                  <a:pt x="6" y="564"/>
                </a:lnTo>
                <a:lnTo>
                  <a:pt x="4" y="598"/>
                </a:lnTo>
                <a:lnTo>
                  <a:pt x="4" y="598"/>
                </a:lnTo>
                <a:lnTo>
                  <a:pt x="6" y="630"/>
                </a:lnTo>
                <a:lnTo>
                  <a:pt x="10" y="664"/>
                </a:lnTo>
                <a:lnTo>
                  <a:pt x="18" y="696"/>
                </a:lnTo>
                <a:lnTo>
                  <a:pt x="30" y="728"/>
                </a:lnTo>
                <a:lnTo>
                  <a:pt x="42" y="758"/>
                </a:lnTo>
                <a:lnTo>
                  <a:pt x="60" y="788"/>
                </a:lnTo>
                <a:lnTo>
                  <a:pt x="78" y="818"/>
                </a:lnTo>
                <a:lnTo>
                  <a:pt x="100" y="848"/>
                </a:lnTo>
                <a:lnTo>
                  <a:pt x="124" y="876"/>
                </a:lnTo>
                <a:lnTo>
                  <a:pt x="152" y="904"/>
                </a:lnTo>
                <a:lnTo>
                  <a:pt x="182" y="932"/>
                </a:lnTo>
                <a:lnTo>
                  <a:pt x="214" y="958"/>
                </a:lnTo>
                <a:lnTo>
                  <a:pt x="248" y="984"/>
                </a:lnTo>
                <a:lnTo>
                  <a:pt x="284" y="1008"/>
                </a:lnTo>
                <a:lnTo>
                  <a:pt x="322" y="1032"/>
                </a:lnTo>
                <a:lnTo>
                  <a:pt x="362" y="1054"/>
                </a:lnTo>
                <a:lnTo>
                  <a:pt x="362" y="1054"/>
                </a:lnTo>
                <a:lnTo>
                  <a:pt x="406" y="1076"/>
                </a:lnTo>
                <a:lnTo>
                  <a:pt x="450" y="1096"/>
                </a:lnTo>
                <a:lnTo>
                  <a:pt x="496" y="1116"/>
                </a:lnTo>
                <a:lnTo>
                  <a:pt x="546" y="1134"/>
                </a:lnTo>
                <a:lnTo>
                  <a:pt x="596" y="1150"/>
                </a:lnTo>
                <a:lnTo>
                  <a:pt x="646" y="1166"/>
                </a:lnTo>
                <a:lnTo>
                  <a:pt x="700" y="1180"/>
                </a:lnTo>
                <a:lnTo>
                  <a:pt x="754" y="1194"/>
                </a:lnTo>
                <a:lnTo>
                  <a:pt x="754" y="1194"/>
                </a:lnTo>
                <a:lnTo>
                  <a:pt x="746" y="1196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9" name="Freeform 37"/>
          <p:cNvSpPr>
            <a:spLocks/>
          </p:cNvSpPr>
          <p:nvPr/>
        </p:nvSpPr>
        <p:spPr bwMode="auto">
          <a:xfrm>
            <a:off x="3373438" y="2574925"/>
            <a:ext cx="1196975" cy="1898650"/>
          </a:xfrm>
          <a:custGeom>
            <a:avLst/>
            <a:gdLst>
              <a:gd name="T0" fmla="*/ 746 w 754"/>
              <a:gd name="T1" fmla="*/ 1196 h 1196"/>
              <a:gd name="T2" fmla="*/ 640 w 754"/>
              <a:gd name="T3" fmla="*/ 1168 h 1196"/>
              <a:gd name="T4" fmla="*/ 540 w 754"/>
              <a:gd name="T5" fmla="*/ 1136 h 1196"/>
              <a:gd name="T6" fmla="*/ 446 w 754"/>
              <a:gd name="T7" fmla="*/ 1098 h 1196"/>
              <a:gd name="T8" fmla="*/ 360 w 754"/>
              <a:gd name="T9" fmla="*/ 1058 h 1196"/>
              <a:gd name="T10" fmla="*/ 320 w 754"/>
              <a:gd name="T11" fmla="*/ 1034 h 1196"/>
              <a:gd name="T12" fmla="*/ 244 w 754"/>
              <a:gd name="T13" fmla="*/ 986 h 1196"/>
              <a:gd name="T14" fmla="*/ 178 w 754"/>
              <a:gd name="T15" fmla="*/ 934 h 1196"/>
              <a:gd name="T16" fmla="*/ 122 w 754"/>
              <a:gd name="T17" fmla="*/ 880 h 1196"/>
              <a:gd name="T18" fmla="*/ 76 w 754"/>
              <a:gd name="T19" fmla="*/ 822 h 1196"/>
              <a:gd name="T20" fmla="*/ 40 w 754"/>
              <a:gd name="T21" fmla="*/ 760 h 1196"/>
              <a:gd name="T22" fmla="*/ 14 w 754"/>
              <a:gd name="T23" fmla="*/ 696 h 1196"/>
              <a:gd name="T24" fmla="*/ 2 w 754"/>
              <a:gd name="T25" fmla="*/ 630 h 1196"/>
              <a:gd name="T26" fmla="*/ 0 w 754"/>
              <a:gd name="T27" fmla="*/ 598 h 1196"/>
              <a:gd name="T28" fmla="*/ 6 w 754"/>
              <a:gd name="T29" fmla="*/ 530 h 1196"/>
              <a:gd name="T30" fmla="*/ 26 w 754"/>
              <a:gd name="T31" fmla="*/ 466 h 1196"/>
              <a:gd name="T32" fmla="*/ 56 w 754"/>
              <a:gd name="T33" fmla="*/ 404 h 1196"/>
              <a:gd name="T34" fmla="*/ 98 w 754"/>
              <a:gd name="T35" fmla="*/ 344 h 1196"/>
              <a:gd name="T36" fmla="*/ 148 w 754"/>
              <a:gd name="T37" fmla="*/ 286 h 1196"/>
              <a:gd name="T38" fmla="*/ 210 w 754"/>
              <a:gd name="T39" fmla="*/ 234 h 1196"/>
              <a:gd name="T40" fmla="*/ 282 w 754"/>
              <a:gd name="T41" fmla="*/ 184 h 1196"/>
              <a:gd name="T42" fmla="*/ 360 w 754"/>
              <a:gd name="T43" fmla="*/ 138 h 1196"/>
              <a:gd name="T44" fmla="*/ 402 w 754"/>
              <a:gd name="T45" fmla="*/ 116 h 1196"/>
              <a:gd name="T46" fmla="*/ 492 w 754"/>
              <a:gd name="T47" fmla="*/ 76 h 1196"/>
              <a:gd name="T48" fmla="*/ 590 w 754"/>
              <a:gd name="T49" fmla="*/ 42 h 1196"/>
              <a:gd name="T50" fmla="*/ 692 w 754"/>
              <a:gd name="T51" fmla="*/ 12 h 1196"/>
              <a:gd name="T52" fmla="*/ 746 w 754"/>
              <a:gd name="T53" fmla="*/ 0 h 1196"/>
              <a:gd name="T54" fmla="*/ 754 w 754"/>
              <a:gd name="T55" fmla="*/ 2 h 1196"/>
              <a:gd name="T56" fmla="*/ 646 w 754"/>
              <a:gd name="T57" fmla="*/ 28 h 1196"/>
              <a:gd name="T58" fmla="*/ 546 w 754"/>
              <a:gd name="T59" fmla="*/ 62 h 1196"/>
              <a:gd name="T60" fmla="*/ 450 w 754"/>
              <a:gd name="T61" fmla="*/ 98 h 1196"/>
              <a:gd name="T62" fmla="*/ 362 w 754"/>
              <a:gd name="T63" fmla="*/ 140 h 1196"/>
              <a:gd name="T64" fmla="*/ 322 w 754"/>
              <a:gd name="T65" fmla="*/ 164 h 1196"/>
              <a:gd name="T66" fmla="*/ 248 w 754"/>
              <a:gd name="T67" fmla="*/ 212 h 1196"/>
              <a:gd name="T68" fmla="*/ 182 w 754"/>
              <a:gd name="T69" fmla="*/ 262 h 1196"/>
              <a:gd name="T70" fmla="*/ 124 w 754"/>
              <a:gd name="T71" fmla="*/ 318 h 1196"/>
              <a:gd name="T72" fmla="*/ 78 w 754"/>
              <a:gd name="T73" fmla="*/ 376 h 1196"/>
              <a:gd name="T74" fmla="*/ 42 w 754"/>
              <a:gd name="T75" fmla="*/ 436 h 1196"/>
              <a:gd name="T76" fmla="*/ 18 w 754"/>
              <a:gd name="T77" fmla="*/ 500 h 1196"/>
              <a:gd name="T78" fmla="*/ 6 w 754"/>
              <a:gd name="T79" fmla="*/ 564 h 1196"/>
              <a:gd name="T80" fmla="*/ 4 w 754"/>
              <a:gd name="T81" fmla="*/ 598 h 1196"/>
              <a:gd name="T82" fmla="*/ 10 w 754"/>
              <a:gd name="T83" fmla="*/ 664 h 1196"/>
              <a:gd name="T84" fmla="*/ 30 w 754"/>
              <a:gd name="T85" fmla="*/ 728 h 1196"/>
              <a:gd name="T86" fmla="*/ 60 w 754"/>
              <a:gd name="T87" fmla="*/ 788 h 1196"/>
              <a:gd name="T88" fmla="*/ 100 w 754"/>
              <a:gd name="T89" fmla="*/ 848 h 1196"/>
              <a:gd name="T90" fmla="*/ 152 w 754"/>
              <a:gd name="T91" fmla="*/ 904 h 1196"/>
              <a:gd name="T92" fmla="*/ 214 w 754"/>
              <a:gd name="T93" fmla="*/ 958 h 1196"/>
              <a:gd name="T94" fmla="*/ 284 w 754"/>
              <a:gd name="T95" fmla="*/ 1008 h 1196"/>
              <a:gd name="T96" fmla="*/ 362 w 754"/>
              <a:gd name="T97" fmla="*/ 1054 h 1196"/>
              <a:gd name="T98" fmla="*/ 406 w 754"/>
              <a:gd name="T99" fmla="*/ 1076 h 1196"/>
              <a:gd name="T100" fmla="*/ 496 w 754"/>
              <a:gd name="T101" fmla="*/ 1116 h 1196"/>
              <a:gd name="T102" fmla="*/ 596 w 754"/>
              <a:gd name="T103" fmla="*/ 1150 h 1196"/>
              <a:gd name="T104" fmla="*/ 700 w 754"/>
              <a:gd name="T105" fmla="*/ 1180 h 1196"/>
              <a:gd name="T106" fmla="*/ 754 w 754"/>
              <a:gd name="T107" fmla="*/ 1194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4" h="1196">
                <a:moveTo>
                  <a:pt x="746" y="1196"/>
                </a:moveTo>
                <a:lnTo>
                  <a:pt x="746" y="1196"/>
                </a:lnTo>
                <a:lnTo>
                  <a:pt x="692" y="1182"/>
                </a:lnTo>
                <a:lnTo>
                  <a:pt x="640" y="1168"/>
                </a:lnTo>
                <a:lnTo>
                  <a:pt x="590" y="1152"/>
                </a:lnTo>
                <a:lnTo>
                  <a:pt x="540" y="1136"/>
                </a:lnTo>
                <a:lnTo>
                  <a:pt x="492" y="1118"/>
                </a:lnTo>
                <a:lnTo>
                  <a:pt x="446" y="1098"/>
                </a:lnTo>
                <a:lnTo>
                  <a:pt x="402" y="1078"/>
                </a:lnTo>
                <a:lnTo>
                  <a:pt x="360" y="1058"/>
                </a:lnTo>
                <a:lnTo>
                  <a:pt x="360" y="1058"/>
                </a:lnTo>
                <a:lnTo>
                  <a:pt x="320" y="1034"/>
                </a:lnTo>
                <a:lnTo>
                  <a:pt x="282" y="1012"/>
                </a:lnTo>
                <a:lnTo>
                  <a:pt x="244" y="986"/>
                </a:lnTo>
                <a:lnTo>
                  <a:pt x="210" y="962"/>
                </a:lnTo>
                <a:lnTo>
                  <a:pt x="178" y="934"/>
                </a:lnTo>
                <a:lnTo>
                  <a:pt x="148" y="908"/>
                </a:lnTo>
                <a:lnTo>
                  <a:pt x="122" y="880"/>
                </a:lnTo>
                <a:lnTo>
                  <a:pt x="98" y="850"/>
                </a:lnTo>
                <a:lnTo>
                  <a:pt x="76" y="822"/>
                </a:lnTo>
                <a:lnTo>
                  <a:pt x="56" y="790"/>
                </a:lnTo>
                <a:lnTo>
                  <a:pt x="40" y="760"/>
                </a:lnTo>
                <a:lnTo>
                  <a:pt x="26" y="728"/>
                </a:lnTo>
                <a:lnTo>
                  <a:pt x="14" y="696"/>
                </a:lnTo>
                <a:lnTo>
                  <a:pt x="6" y="664"/>
                </a:lnTo>
                <a:lnTo>
                  <a:pt x="2" y="630"/>
                </a:lnTo>
                <a:lnTo>
                  <a:pt x="0" y="598"/>
                </a:lnTo>
                <a:lnTo>
                  <a:pt x="0" y="598"/>
                </a:lnTo>
                <a:lnTo>
                  <a:pt x="2" y="564"/>
                </a:lnTo>
                <a:lnTo>
                  <a:pt x="6" y="530"/>
                </a:lnTo>
                <a:lnTo>
                  <a:pt x="14" y="498"/>
                </a:lnTo>
                <a:lnTo>
                  <a:pt x="26" y="466"/>
                </a:lnTo>
                <a:lnTo>
                  <a:pt x="40" y="434"/>
                </a:lnTo>
                <a:lnTo>
                  <a:pt x="56" y="404"/>
                </a:lnTo>
                <a:lnTo>
                  <a:pt x="76" y="374"/>
                </a:lnTo>
                <a:lnTo>
                  <a:pt x="98" y="344"/>
                </a:lnTo>
                <a:lnTo>
                  <a:pt x="122" y="314"/>
                </a:lnTo>
                <a:lnTo>
                  <a:pt x="148" y="286"/>
                </a:lnTo>
                <a:lnTo>
                  <a:pt x="178" y="260"/>
                </a:lnTo>
                <a:lnTo>
                  <a:pt x="210" y="234"/>
                </a:lnTo>
                <a:lnTo>
                  <a:pt x="244" y="208"/>
                </a:lnTo>
                <a:lnTo>
                  <a:pt x="282" y="184"/>
                </a:lnTo>
                <a:lnTo>
                  <a:pt x="320" y="160"/>
                </a:lnTo>
                <a:lnTo>
                  <a:pt x="360" y="138"/>
                </a:lnTo>
                <a:lnTo>
                  <a:pt x="360" y="138"/>
                </a:lnTo>
                <a:lnTo>
                  <a:pt x="402" y="116"/>
                </a:lnTo>
                <a:lnTo>
                  <a:pt x="446" y="96"/>
                </a:lnTo>
                <a:lnTo>
                  <a:pt x="492" y="76"/>
                </a:lnTo>
                <a:lnTo>
                  <a:pt x="540" y="58"/>
                </a:lnTo>
                <a:lnTo>
                  <a:pt x="590" y="42"/>
                </a:lnTo>
                <a:lnTo>
                  <a:pt x="640" y="26"/>
                </a:lnTo>
                <a:lnTo>
                  <a:pt x="692" y="12"/>
                </a:lnTo>
                <a:lnTo>
                  <a:pt x="746" y="0"/>
                </a:lnTo>
                <a:lnTo>
                  <a:pt x="746" y="0"/>
                </a:lnTo>
                <a:lnTo>
                  <a:pt x="754" y="2"/>
                </a:lnTo>
                <a:lnTo>
                  <a:pt x="754" y="2"/>
                </a:lnTo>
                <a:lnTo>
                  <a:pt x="700" y="14"/>
                </a:lnTo>
                <a:lnTo>
                  <a:pt x="646" y="28"/>
                </a:lnTo>
                <a:lnTo>
                  <a:pt x="596" y="44"/>
                </a:lnTo>
                <a:lnTo>
                  <a:pt x="546" y="62"/>
                </a:lnTo>
                <a:lnTo>
                  <a:pt x="496" y="80"/>
                </a:lnTo>
                <a:lnTo>
                  <a:pt x="450" y="98"/>
                </a:lnTo>
                <a:lnTo>
                  <a:pt x="406" y="120"/>
                </a:lnTo>
                <a:lnTo>
                  <a:pt x="362" y="140"/>
                </a:lnTo>
                <a:lnTo>
                  <a:pt x="362" y="140"/>
                </a:lnTo>
                <a:lnTo>
                  <a:pt x="322" y="164"/>
                </a:lnTo>
                <a:lnTo>
                  <a:pt x="284" y="186"/>
                </a:lnTo>
                <a:lnTo>
                  <a:pt x="248" y="212"/>
                </a:lnTo>
                <a:lnTo>
                  <a:pt x="214" y="236"/>
                </a:lnTo>
                <a:lnTo>
                  <a:pt x="182" y="262"/>
                </a:lnTo>
                <a:lnTo>
                  <a:pt x="152" y="290"/>
                </a:lnTo>
                <a:lnTo>
                  <a:pt x="124" y="318"/>
                </a:lnTo>
                <a:lnTo>
                  <a:pt x="100" y="346"/>
                </a:lnTo>
                <a:lnTo>
                  <a:pt x="78" y="376"/>
                </a:lnTo>
                <a:lnTo>
                  <a:pt x="60" y="406"/>
                </a:lnTo>
                <a:lnTo>
                  <a:pt x="42" y="436"/>
                </a:lnTo>
                <a:lnTo>
                  <a:pt x="30" y="468"/>
                </a:lnTo>
                <a:lnTo>
                  <a:pt x="18" y="500"/>
                </a:lnTo>
                <a:lnTo>
                  <a:pt x="10" y="532"/>
                </a:lnTo>
                <a:lnTo>
                  <a:pt x="6" y="564"/>
                </a:lnTo>
                <a:lnTo>
                  <a:pt x="4" y="598"/>
                </a:lnTo>
                <a:lnTo>
                  <a:pt x="4" y="598"/>
                </a:lnTo>
                <a:lnTo>
                  <a:pt x="6" y="630"/>
                </a:lnTo>
                <a:lnTo>
                  <a:pt x="10" y="664"/>
                </a:lnTo>
                <a:lnTo>
                  <a:pt x="18" y="696"/>
                </a:lnTo>
                <a:lnTo>
                  <a:pt x="30" y="728"/>
                </a:lnTo>
                <a:lnTo>
                  <a:pt x="42" y="758"/>
                </a:lnTo>
                <a:lnTo>
                  <a:pt x="60" y="788"/>
                </a:lnTo>
                <a:lnTo>
                  <a:pt x="78" y="818"/>
                </a:lnTo>
                <a:lnTo>
                  <a:pt x="100" y="848"/>
                </a:lnTo>
                <a:lnTo>
                  <a:pt x="124" y="876"/>
                </a:lnTo>
                <a:lnTo>
                  <a:pt x="152" y="904"/>
                </a:lnTo>
                <a:lnTo>
                  <a:pt x="182" y="932"/>
                </a:lnTo>
                <a:lnTo>
                  <a:pt x="214" y="958"/>
                </a:lnTo>
                <a:lnTo>
                  <a:pt x="248" y="984"/>
                </a:lnTo>
                <a:lnTo>
                  <a:pt x="284" y="1008"/>
                </a:lnTo>
                <a:lnTo>
                  <a:pt x="322" y="1032"/>
                </a:lnTo>
                <a:lnTo>
                  <a:pt x="362" y="1054"/>
                </a:lnTo>
                <a:lnTo>
                  <a:pt x="362" y="1054"/>
                </a:lnTo>
                <a:lnTo>
                  <a:pt x="406" y="1076"/>
                </a:lnTo>
                <a:lnTo>
                  <a:pt x="450" y="1096"/>
                </a:lnTo>
                <a:lnTo>
                  <a:pt x="496" y="1116"/>
                </a:lnTo>
                <a:lnTo>
                  <a:pt x="546" y="1134"/>
                </a:lnTo>
                <a:lnTo>
                  <a:pt x="596" y="1150"/>
                </a:lnTo>
                <a:lnTo>
                  <a:pt x="646" y="1166"/>
                </a:lnTo>
                <a:lnTo>
                  <a:pt x="700" y="1180"/>
                </a:lnTo>
                <a:lnTo>
                  <a:pt x="754" y="1194"/>
                </a:lnTo>
                <a:lnTo>
                  <a:pt x="754" y="1194"/>
                </a:lnTo>
                <a:lnTo>
                  <a:pt x="746" y="119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0" name="Freeform 38"/>
          <p:cNvSpPr>
            <a:spLocks/>
          </p:cNvSpPr>
          <p:nvPr/>
        </p:nvSpPr>
        <p:spPr bwMode="auto">
          <a:xfrm>
            <a:off x="4557713" y="4470400"/>
            <a:ext cx="28575" cy="6350"/>
          </a:xfrm>
          <a:custGeom>
            <a:avLst/>
            <a:gdLst>
              <a:gd name="T0" fmla="*/ 8 w 18"/>
              <a:gd name="T1" fmla="*/ 4 h 4"/>
              <a:gd name="T2" fmla="*/ 8 w 18"/>
              <a:gd name="T3" fmla="*/ 4 h 4"/>
              <a:gd name="T4" fmla="*/ 0 w 18"/>
              <a:gd name="T5" fmla="*/ 2 h 4"/>
              <a:gd name="T6" fmla="*/ 0 w 18"/>
              <a:gd name="T7" fmla="*/ 2 h 4"/>
              <a:gd name="T8" fmla="*/ 8 w 18"/>
              <a:gd name="T9" fmla="*/ 0 h 4"/>
              <a:gd name="T10" fmla="*/ 8 w 18"/>
              <a:gd name="T11" fmla="*/ 0 h 4"/>
              <a:gd name="T12" fmla="*/ 18 w 18"/>
              <a:gd name="T13" fmla="*/ 2 h 4"/>
              <a:gd name="T14" fmla="*/ 18 w 18"/>
              <a:gd name="T15" fmla="*/ 2 h 4"/>
              <a:gd name="T16" fmla="*/ 8 w 1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4">
                <a:moveTo>
                  <a:pt x="8" y="4"/>
                </a:moveTo>
                <a:lnTo>
                  <a:pt x="8" y="4"/>
                </a:lnTo>
                <a:lnTo>
                  <a:pt x="0" y="2"/>
                </a:lnTo>
                <a:lnTo>
                  <a:pt x="0" y="2"/>
                </a:lnTo>
                <a:lnTo>
                  <a:pt x="8" y="0"/>
                </a:lnTo>
                <a:lnTo>
                  <a:pt x="8" y="0"/>
                </a:lnTo>
                <a:lnTo>
                  <a:pt x="18" y="2"/>
                </a:lnTo>
                <a:lnTo>
                  <a:pt x="18" y="2"/>
                </a:lnTo>
                <a:lnTo>
                  <a:pt x="8" y="4"/>
                </a:lnTo>
                <a:close/>
              </a:path>
            </a:pathLst>
          </a:custGeom>
          <a:solidFill>
            <a:srgbClr val="D59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1" name="Freeform 39"/>
          <p:cNvSpPr>
            <a:spLocks/>
          </p:cNvSpPr>
          <p:nvPr/>
        </p:nvSpPr>
        <p:spPr bwMode="auto">
          <a:xfrm>
            <a:off x="4557713" y="4470400"/>
            <a:ext cx="28575" cy="6350"/>
          </a:xfrm>
          <a:custGeom>
            <a:avLst/>
            <a:gdLst>
              <a:gd name="T0" fmla="*/ 8 w 18"/>
              <a:gd name="T1" fmla="*/ 4 h 4"/>
              <a:gd name="T2" fmla="*/ 8 w 18"/>
              <a:gd name="T3" fmla="*/ 4 h 4"/>
              <a:gd name="T4" fmla="*/ 0 w 18"/>
              <a:gd name="T5" fmla="*/ 2 h 4"/>
              <a:gd name="T6" fmla="*/ 0 w 18"/>
              <a:gd name="T7" fmla="*/ 2 h 4"/>
              <a:gd name="T8" fmla="*/ 8 w 18"/>
              <a:gd name="T9" fmla="*/ 0 h 4"/>
              <a:gd name="T10" fmla="*/ 8 w 18"/>
              <a:gd name="T11" fmla="*/ 0 h 4"/>
              <a:gd name="T12" fmla="*/ 18 w 18"/>
              <a:gd name="T13" fmla="*/ 2 h 4"/>
              <a:gd name="T14" fmla="*/ 18 w 18"/>
              <a:gd name="T15" fmla="*/ 2 h 4"/>
              <a:gd name="T16" fmla="*/ 8 w 1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4">
                <a:moveTo>
                  <a:pt x="8" y="4"/>
                </a:moveTo>
                <a:lnTo>
                  <a:pt x="8" y="4"/>
                </a:lnTo>
                <a:lnTo>
                  <a:pt x="0" y="2"/>
                </a:lnTo>
                <a:lnTo>
                  <a:pt x="0" y="2"/>
                </a:lnTo>
                <a:lnTo>
                  <a:pt x="8" y="0"/>
                </a:lnTo>
                <a:lnTo>
                  <a:pt x="8" y="0"/>
                </a:lnTo>
                <a:lnTo>
                  <a:pt x="18" y="2"/>
                </a:lnTo>
                <a:lnTo>
                  <a:pt x="18" y="2"/>
                </a:lnTo>
                <a:lnTo>
                  <a:pt x="8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2" name="Line 40"/>
          <p:cNvSpPr>
            <a:spLocks noChangeShapeType="1"/>
          </p:cNvSpPr>
          <p:nvPr/>
        </p:nvSpPr>
        <p:spPr bwMode="auto">
          <a:xfrm>
            <a:off x="7275513" y="35242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3" name="Line 41"/>
          <p:cNvSpPr>
            <a:spLocks noChangeShapeType="1"/>
          </p:cNvSpPr>
          <p:nvPr/>
        </p:nvSpPr>
        <p:spPr bwMode="auto">
          <a:xfrm>
            <a:off x="7275513" y="35242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6" name="Freeform 44"/>
          <p:cNvSpPr>
            <a:spLocks/>
          </p:cNvSpPr>
          <p:nvPr/>
        </p:nvSpPr>
        <p:spPr bwMode="auto">
          <a:xfrm>
            <a:off x="5608638" y="2514600"/>
            <a:ext cx="1663700" cy="469900"/>
          </a:xfrm>
          <a:custGeom>
            <a:avLst/>
            <a:gdLst>
              <a:gd name="T0" fmla="*/ 786 w 1048"/>
              <a:gd name="T1" fmla="*/ 0 h 296"/>
              <a:gd name="T2" fmla="*/ 786 w 1048"/>
              <a:gd name="T3" fmla="*/ 74 h 296"/>
              <a:gd name="T4" fmla="*/ 0 w 1048"/>
              <a:gd name="T5" fmla="*/ 74 h 296"/>
              <a:gd name="T6" fmla="*/ 0 w 1048"/>
              <a:gd name="T7" fmla="*/ 222 h 296"/>
              <a:gd name="T8" fmla="*/ 786 w 1048"/>
              <a:gd name="T9" fmla="*/ 222 h 296"/>
              <a:gd name="T10" fmla="*/ 786 w 1048"/>
              <a:gd name="T11" fmla="*/ 296 h 296"/>
              <a:gd name="T12" fmla="*/ 1048 w 1048"/>
              <a:gd name="T13" fmla="*/ 148 h 296"/>
              <a:gd name="T14" fmla="*/ 786 w 1048"/>
              <a:gd name="T1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8" h="296">
                <a:moveTo>
                  <a:pt x="786" y="0"/>
                </a:moveTo>
                <a:lnTo>
                  <a:pt x="786" y="74"/>
                </a:lnTo>
                <a:lnTo>
                  <a:pt x="0" y="74"/>
                </a:lnTo>
                <a:lnTo>
                  <a:pt x="0" y="222"/>
                </a:lnTo>
                <a:lnTo>
                  <a:pt x="786" y="222"/>
                </a:lnTo>
                <a:lnTo>
                  <a:pt x="786" y="296"/>
                </a:lnTo>
                <a:lnTo>
                  <a:pt x="1048" y="148"/>
                </a:lnTo>
                <a:lnTo>
                  <a:pt x="7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7" name="Freeform 45"/>
          <p:cNvSpPr>
            <a:spLocks/>
          </p:cNvSpPr>
          <p:nvPr/>
        </p:nvSpPr>
        <p:spPr bwMode="auto">
          <a:xfrm>
            <a:off x="5608638" y="2514600"/>
            <a:ext cx="1663700" cy="469900"/>
          </a:xfrm>
          <a:custGeom>
            <a:avLst/>
            <a:gdLst>
              <a:gd name="T0" fmla="*/ 786 w 1048"/>
              <a:gd name="T1" fmla="*/ 0 h 296"/>
              <a:gd name="T2" fmla="*/ 786 w 1048"/>
              <a:gd name="T3" fmla="*/ 74 h 296"/>
              <a:gd name="T4" fmla="*/ 0 w 1048"/>
              <a:gd name="T5" fmla="*/ 74 h 296"/>
              <a:gd name="T6" fmla="*/ 0 w 1048"/>
              <a:gd name="T7" fmla="*/ 222 h 296"/>
              <a:gd name="T8" fmla="*/ 786 w 1048"/>
              <a:gd name="T9" fmla="*/ 222 h 296"/>
              <a:gd name="T10" fmla="*/ 786 w 1048"/>
              <a:gd name="T11" fmla="*/ 296 h 296"/>
              <a:gd name="T12" fmla="*/ 1048 w 1048"/>
              <a:gd name="T13" fmla="*/ 148 h 296"/>
              <a:gd name="T14" fmla="*/ 786 w 1048"/>
              <a:gd name="T1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8" h="296">
                <a:moveTo>
                  <a:pt x="786" y="0"/>
                </a:moveTo>
                <a:lnTo>
                  <a:pt x="786" y="74"/>
                </a:lnTo>
                <a:lnTo>
                  <a:pt x="0" y="74"/>
                </a:lnTo>
                <a:lnTo>
                  <a:pt x="0" y="222"/>
                </a:lnTo>
                <a:lnTo>
                  <a:pt x="786" y="222"/>
                </a:lnTo>
                <a:lnTo>
                  <a:pt x="786" y="296"/>
                </a:lnTo>
                <a:lnTo>
                  <a:pt x="1048" y="148"/>
                </a:lnTo>
                <a:lnTo>
                  <a:pt x="78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63534" name="Picture 4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5313" y="2489200"/>
            <a:ext cx="5410200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18" name="Freeform 47"/>
          <p:cNvSpPr>
            <a:spLocks/>
          </p:cNvSpPr>
          <p:nvPr/>
        </p:nvSpPr>
        <p:spPr bwMode="auto">
          <a:xfrm>
            <a:off x="1871663" y="2514600"/>
            <a:ext cx="1663700" cy="469900"/>
          </a:xfrm>
          <a:custGeom>
            <a:avLst/>
            <a:gdLst>
              <a:gd name="T0" fmla="*/ 262 w 1048"/>
              <a:gd name="T1" fmla="*/ 0 h 296"/>
              <a:gd name="T2" fmla="*/ 262 w 1048"/>
              <a:gd name="T3" fmla="*/ 74 h 296"/>
              <a:gd name="T4" fmla="*/ 1048 w 1048"/>
              <a:gd name="T5" fmla="*/ 74 h 296"/>
              <a:gd name="T6" fmla="*/ 1048 w 1048"/>
              <a:gd name="T7" fmla="*/ 222 h 296"/>
              <a:gd name="T8" fmla="*/ 262 w 1048"/>
              <a:gd name="T9" fmla="*/ 222 h 296"/>
              <a:gd name="T10" fmla="*/ 262 w 1048"/>
              <a:gd name="T11" fmla="*/ 296 h 296"/>
              <a:gd name="T12" fmla="*/ 0 w 1048"/>
              <a:gd name="T13" fmla="*/ 148 h 296"/>
              <a:gd name="T14" fmla="*/ 262 w 1048"/>
              <a:gd name="T1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8" h="296">
                <a:moveTo>
                  <a:pt x="262" y="0"/>
                </a:moveTo>
                <a:lnTo>
                  <a:pt x="262" y="74"/>
                </a:lnTo>
                <a:lnTo>
                  <a:pt x="1048" y="74"/>
                </a:lnTo>
                <a:lnTo>
                  <a:pt x="1048" y="222"/>
                </a:lnTo>
                <a:lnTo>
                  <a:pt x="262" y="222"/>
                </a:lnTo>
                <a:lnTo>
                  <a:pt x="262" y="296"/>
                </a:lnTo>
                <a:lnTo>
                  <a:pt x="0" y="148"/>
                </a:lnTo>
                <a:lnTo>
                  <a:pt x="26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9" name="Freeform 48"/>
          <p:cNvSpPr>
            <a:spLocks/>
          </p:cNvSpPr>
          <p:nvPr/>
        </p:nvSpPr>
        <p:spPr bwMode="auto">
          <a:xfrm>
            <a:off x="1871663" y="2514600"/>
            <a:ext cx="1663700" cy="469900"/>
          </a:xfrm>
          <a:custGeom>
            <a:avLst/>
            <a:gdLst>
              <a:gd name="T0" fmla="*/ 262 w 1048"/>
              <a:gd name="T1" fmla="*/ 0 h 296"/>
              <a:gd name="T2" fmla="*/ 262 w 1048"/>
              <a:gd name="T3" fmla="*/ 74 h 296"/>
              <a:gd name="T4" fmla="*/ 1048 w 1048"/>
              <a:gd name="T5" fmla="*/ 74 h 296"/>
              <a:gd name="T6" fmla="*/ 1048 w 1048"/>
              <a:gd name="T7" fmla="*/ 222 h 296"/>
              <a:gd name="T8" fmla="*/ 262 w 1048"/>
              <a:gd name="T9" fmla="*/ 222 h 296"/>
              <a:gd name="T10" fmla="*/ 262 w 1048"/>
              <a:gd name="T11" fmla="*/ 296 h 296"/>
              <a:gd name="T12" fmla="*/ 0 w 1048"/>
              <a:gd name="T13" fmla="*/ 148 h 296"/>
              <a:gd name="T14" fmla="*/ 262 w 1048"/>
              <a:gd name="T1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8" h="296">
                <a:moveTo>
                  <a:pt x="262" y="0"/>
                </a:moveTo>
                <a:lnTo>
                  <a:pt x="262" y="74"/>
                </a:lnTo>
                <a:lnTo>
                  <a:pt x="1048" y="74"/>
                </a:lnTo>
                <a:lnTo>
                  <a:pt x="1048" y="222"/>
                </a:lnTo>
                <a:lnTo>
                  <a:pt x="262" y="222"/>
                </a:lnTo>
                <a:lnTo>
                  <a:pt x="262" y="296"/>
                </a:lnTo>
                <a:lnTo>
                  <a:pt x="0" y="148"/>
                </a:lnTo>
                <a:lnTo>
                  <a:pt x="26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63537" name="Picture 49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5313" y="2489200"/>
            <a:ext cx="5410200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20" name="Rectangle 50"/>
          <p:cNvSpPr>
            <a:spLocks noChangeArrowheads="1"/>
          </p:cNvSpPr>
          <p:nvPr/>
        </p:nvSpPr>
        <p:spPr bwMode="auto">
          <a:xfrm>
            <a:off x="2163763" y="2686050"/>
            <a:ext cx="5626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100 %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23" name="Rectangle 53"/>
          <p:cNvSpPr>
            <a:spLocks noChangeArrowheads="1"/>
          </p:cNvSpPr>
          <p:nvPr/>
        </p:nvSpPr>
        <p:spPr bwMode="auto">
          <a:xfrm>
            <a:off x="6069013" y="2686050"/>
            <a:ext cx="7934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100 %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30" name="Rectangle 60"/>
          <p:cNvSpPr>
            <a:spLocks noChangeArrowheads="1"/>
          </p:cNvSpPr>
          <p:nvPr/>
        </p:nvSpPr>
        <p:spPr bwMode="auto">
          <a:xfrm>
            <a:off x="4059238" y="4060825"/>
            <a:ext cx="8880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Rapport de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40" name="Rectangle 68"/>
          <p:cNvSpPr>
            <a:spLocks noChangeArrowheads="1"/>
          </p:cNvSpPr>
          <p:nvPr/>
        </p:nvSpPr>
        <p:spPr bwMode="auto">
          <a:xfrm>
            <a:off x="3871913" y="2863850"/>
            <a:ext cx="13304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Document(s) de présentation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52" name="Rectangle 80"/>
          <p:cNvSpPr>
            <a:spLocks noChangeArrowheads="1"/>
          </p:cNvSpPr>
          <p:nvPr/>
        </p:nvSpPr>
        <p:spPr bwMode="auto">
          <a:xfrm>
            <a:off x="4310063" y="3521075"/>
            <a:ext cx="99386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Proposition technique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financière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66" name="Rectangle 94"/>
          <p:cNvSpPr>
            <a:spLocks noChangeArrowheads="1"/>
          </p:cNvSpPr>
          <p:nvPr/>
        </p:nvSpPr>
        <p:spPr bwMode="auto">
          <a:xfrm>
            <a:off x="2109788" y="3340100"/>
            <a:ext cx="63158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Appel d’offres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69" name="Rectangle 97"/>
          <p:cNvSpPr>
            <a:spLocks noChangeArrowheads="1"/>
          </p:cNvSpPr>
          <p:nvPr/>
        </p:nvSpPr>
        <p:spPr bwMode="auto">
          <a:xfrm>
            <a:off x="2519363" y="3940175"/>
            <a:ext cx="8239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Documents divers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remis par le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84" name="Rectangle 112"/>
          <p:cNvSpPr>
            <a:spLocks noChangeArrowheads="1"/>
          </p:cNvSpPr>
          <p:nvPr/>
        </p:nvSpPr>
        <p:spPr bwMode="auto">
          <a:xfrm>
            <a:off x="6392863" y="3384550"/>
            <a:ext cx="801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85" name="Rectangle 113"/>
          <p:cNvSpPr>
            <a:spLocks noChangeArrowheads="1"/>
          </p:cNvSpPr>
          <p:nvPr/>
        </p:nvSpPr>
        <p:spPr bwMode="auto">
          <a:xfrm>
            <a:off x="6472238" y="33845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86" name="Rectangle 114"/>
          <p:cNvSpPr>
            <a:spLocks noChangeArrowheads="1"/>
          </p:cNvSpPr>
          <p:nvPr/>
        </p:nvSpPr>
        <p:spPr bwMode="auto">
          <a:xfrm>
            <a:off x="6532563" y="3384550"/>
            <a:ext cx="1250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tils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87" name="Rectangle 115"/>
          <p:cNvSpPr>
            <a:spLocks noChangeArrowheads="1"/>
          </p:cNvSpPr>
          <p:nvPr/>
        </p:nvSpPr>
        <p:spPr bwMode="auto">
          <a:xfrm>
            <a:off x="5332413" y="3686175"/>
            <a:ext cx="8896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Fiches de synthèse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95" name="Rectangle 123"/>
          <p:cNvSpPr>
            <a:spLocks noChangeArrowheads="1"/>
          </p:cNvSpPr>
          <p:nvPr/>
        </p:nvSpPr>
        <p:spPr bwMode="auto">
          <a:xfrm>
            <a:off x="3621296" y="3152775"/>
            <a:ext cx="87844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Notes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faits marquants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03" name="Rectangle 131"/>
          <p:cNvSpPr>
            <a:spLocks noChangeArrowheads="1"/>
          </p:cNvSpPr>
          <p:nvPr/>
        </p:nvSpPr>
        <p:spPr bwMode="auto">
          <a:xfrm>
            <a:off x="4795838" y="3178175"/>
            <a:ext cx="8383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Notes au décideur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07" name="Rectangle 135"/>
          <p:cNvSpPr>
            <a:spLocks noChangeArrowheads="1"/>
          </p:cNvSpPr>
          <p:nvPr/>
        </p:nvSpPr>
        <p:spPr bwMode="auto">
          <a:xfrm>
            <a:off x="3598863" y="3708400"/>
            <a:ext cx="7774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Brouillons divers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(CR d’entretiens)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23" name="Rectangle 151"/>
          <p:cNvSpPr>
            <a:spLocks noChangeArrowheads="1"/>
          </p:cNvSpPr>
          <p:nvPr/>
        </p:nvSpPr>
        <p:spPr bwMode="auto">
          <a:xfrm>
            <a:off x="3636963" y="4772025"/>
            <a:ext cx="5338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détruire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28" name="Rectangle 156"/>
          <p:cNvSpPr>
            <a:spLocks noChangeArrowheads="1"/>
          </p:cNvSpPr>
          <p:nvPr/>
        </p:nvSpPr>
        <p:spPr bwMode="auto">
          <a:xfrm>
            <a:off x="2103438" y="4772025"/>
            <a:ext cx="89607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rendre au client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39" name="Rectangle 167"/>
          <p:cNvSpPr>
            <a:spLocks noChangeArrowheads="1"/>
          </p:cNvSpPr>
          <p:nvPr/>
        </p:nvSpPr>
        <p:spPr bwMode="auto">
          <a:xfrm>
            <a:off x="4849975" y="4711700"/>
            <a:ext cx="7870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conserver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sous protection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652" name="Rectangle 180"/>
          <p:cNvSpPr>
            <a:spLocks noChangeArrowheads="1"/>
          </p:cNvSpPr>
          <p:nvPr/>
        </p:nvSpPr>
        <p:spPr bwMode="auto">
          <a:xfrm>
            <a:off x="6176141" y="4711700"/>
            <a:ext cx="84318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conserver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réutilisation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404925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11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SON CABINET, SON CHAMP DE COMPÉTENCES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TECHNIQUE DE L’HÉLICOPTÈRE (SUITE)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261995" y="2698749"/>
            <a:ext cx="2545080" cy="2396490"/>
            <a:chOff x="3511550" y="2708275"/>
            <a:chExt cx="2120900" cy="19970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511550" y="2708275"/>
              <a:ext cx="2120900" cy="1997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803650" y="3863975"/>
              <a:ext cx="1320800" cy="644525"/>
            </a:xfrm>
            <a:custGeom>
              <a:avLst/>
              <a:gdLst>
                <a:gd name="T0" fmla="*/ 206 w 832"/>
                <a:gd name="T1" fmla="*/ 0 h 406"/>
                <a:gd name="T2" fmla="*/ 0 w 832"/>
                <a:gd name="T3" fmla="*/ 406 h 406"/>
                <a:gd name="T4" fmla="*/ 622 w 832"/>
                <a:gd name="T5" fmla="*/ 406 h 406"/>
                <a:gd name="T6" fmla="*/ 832 w 832"/>
                <a:gd name="T7" fmla="*/ 0 h 406"/>
                <a:gd name="T8" fmla="*/ 206 w 832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406">
                  <a:moveTo>
                    <a:pt x="206" y="0"/>
                  </a:moveTo>
                  <a:lnTo>
                    <a:pt x="0" y="406"/>
                  </a:lnTo>
                  <a:lnTo>
                    <a:pt x="622" y="406"/>
                  </a:lnTo>
                  <a:lnTo>
                    <a:pt x="832" y="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803650" y="3863975"/>
              <a:ext cx="1320800" cy="644525"/>
            </a:xfrm>
            <a:custGeom>
              <a:avLst/>
              <a:gdLst>
                <a:gd name="T0" fmla="*/ 206 w 832"/>
                <a:gd name="T1" fmla="*/ 0 h 406"/>
                <a:gd name="T2" fmla="*/ 0 w 832"/>
                <a:gd name="T3" fmla="*/ 406 h 406"/>
                <a:gd name="T4" fmla="*/ 622 w 832"/>
                <a:gd name="T5" fmla="*/ 406 h 406"/>
                <a:gd name="T6" fmla="*/ 832 w 832"/>
                <a:gd name="T7" fmla="*/ 0 h 406"/>
                <a:gd name="T8" fmla="*/ 206 w 832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406">
                  <a:moveTo>
                    <a:pt x="206" y="0"/>
                  </a:moveTo>
                  <a:lnTo>
                    <a:pt x="0" y="406"/>
                  </a:lnTo>
                  <a:lnTo>
                    <a:pt x="622" y="406"/>
                  </a:lnTo>
                  <a:lnTo>
                    <a:pt x="832" y="0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803650" y="3863975"/>
              <a:ext cx="1320800" cy="644525"/>
            </a:xfrm>
            <a:custGeom>
              <a:avLst/>
              <a:gdLst>
                <a:gd name="T0" fmla="*/ 206 w 832"/>
                <a:gd name="T1" fmla="*/ 0 h 406"/>
                <a:gd name="T2" fmla="*/ 0 w 832"/>
                <a:gd name="T3" fmla="*/ 406 h 406"/>
                <a:gd name="T4" fmla="*/ 622 w 832"/>
                <a:gd name="T5" fmla="*/ 406 h 406"/>
                <a:gd name="T6" fmla="*/ 832 w 832"/>
                <a:gd name="T7" fmla="*/ 0 h 406"/>
                <a:gd name="T8" fmla="*/ 206 w 832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406">
                  <a:moveTo>
                    <a:pt x="206" y="0"/>
                  </a:moveTo>
                  <a:lnTo>
                    <a:pt x="0" y="406"/>
                  </a:lnTo>
                  <a:lnTo>
                    <a:pt x="622" y="406"/>
                  </a:lnTo>
                  <a:lnTo>
                    <a:pt x="832" y="0"/>
                  </a:lnTo>
                  <a:lnTo>
                    <a:pt x="20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5626100" y="4229100"/>
              <a:ext cx="3175" cy="38100"/>
            </a:xfrm>
            <a:custGeom>
              <a:avLst/>
              <a:gdLst>
                <a:gd name="T0" fmla="*/ 2 w 2"/>
                <a:gd name="T1" fmla="*/ 0 h 24"/>
                <a:gd name="T2" fmla="*/ 2 w 2"/>
                <a:gd name="T3" fmla="*/ 16 h 24"/>
                <a:gd name="T4" fmla="*/ 0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lnTo>
                    <a:pt x="2" y="1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5607050" y="4292600"/>
              <a:ext cx="12700" cy="34925"/>
            </a:xfrm>
            <a:custGeom>
              <a:avLst/>
              <a:gdLst>
                <a:gd name="T0" fmla="*/ 8 w 8"/>
                <a:gd name="T1" fmla="*/ 0 h 22"/>
                <a:gd name="T2" fmla="*/ 6 w 8"/>
                <a:gd name="T3" fmla="*/ 6 h 22"/>
                <a:gd name="T4" fmla="*/ 0 w 8"/>
                <a:gd name="T5" fmla="*/ 20 h 22"/>
                <a:gd name="T6" fmla="*/ 0 w 8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6" y="6"/>
                  </a:lnTo>
                  <a:lnTo>
                    <a:pt x="0" y="20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5572125" y="4349750"/>
              <a:ext cx="22225" cy="31750"/>
            </a:xfrm>
            <a:custGeom>
              <a:avLst/>
              <a:gdLst>
                <a:gd name="T0" fmla="*/ 14 w 14"/>
                <a:gd name="T1" fmla="*/ 0 h 20"/>
                <a:gd name="T2" fmla="*/ 6 w 14"/>
                <a:gd name="T3" fmla="*/ 14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6" y="14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5530850" y="4400550"/>
              <a:ext cx="25400" cy="28575"/>
            </a:xfrm>
            <a:custGeom>
              <a:avLst/>
              <a:gdLst>
                <a:gd name="T0" fmla="*/ 16 w 16"/>
                <a:gd name="T1" fmla="*/ 0 h 18"/>
                <a:gd name="T2" fmla="*/ 10 w 16"/>
                <a:gd name="T3" fmla="*/ 8 h 18"/>
                <a:gd name="T4" fmla="*/ 0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lnTo>
                    <a:pt x="10" y="8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5480050" y="4445000"/>
              <a:ext cx="31750" cy="25400"/>
            </a:xfrm>
            <a:custGeom>
              <a:avLst/>
              <a:gdLst>
                <a:gd name="T0" fmla="*/ 20 w 20"/>
                <a:gd name="T1" fmla="*/ 0 h 16"/>
                <a:gd name="T2" fmla="*/ 14 w 20"/>
                <a:gd name="T3" fmla="*/ 6 h 16"/>
                <a:gd name="T4" fmla="*/ 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14" y="6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5429250" y="4486275"/>
              <a:ext cx="31750" cy="19050"/>
            </a:xfrm>
            <a:custGeom>
              <a:avLst/>
              <a:gdLst>
                <a:gd name="T0" fmla="*/ 20 w 20"/>
                <a:gd name="T1" fmla="*/ 0 h 12"/>
                <a:gd name="T2" fmla="*/ 12 w 20"/>
                <a:gd name="T3" fmla="*/ 4 h 12"/>
                <a:gd name="T4" fmla="*/ 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12" y="4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5375275" y="4518025"/>
              <a:ext cx="31750" cy="19050"/>
            </a:xfrm>
            <a:custGeom>
              <a:avLst/>
              <a:gdLst>
                <a:gd name="T0" fmla="*/ 20 w 20"/>
                <a:gd name="T1" fmla="*/ 0 h 12"/>
                <a:gd name="T2" fmla="*/ 8 w 20"/>
                <a:gd name="T3" fmla="*/ 8 h 12"/>
                <a:gd name="T4" fmla="*/ 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8" y="8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5318125" y="4546600"/>
              <a:ext cx="31750" cy="19050"/>
            </a:xfrm>
            <a:custGeom>
              <a:avLst/>
              <a:gdLst>
                <a:gd name="T0" fmla="*/ 20 w 20"/>
                <a:gd name="T1" fmla="*/ 0 h 12"/>
                <a:gd name="T2" fmla="*/ 2 w 20"/>
                <a:gd name="T3" fmla="*/ 10 h 12"/>
                <a:gd name="T4" fmla="*/ 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" y="10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H="1">
              <a:off x="5257800" y="4575175"/>
              <a:ext cx="34925" cy="12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5197475" y="4597400"/>
              <a:ext cx="38100" cy="12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5137150" y="4616450"/>
              <a:ext cx="38100" cy="9525"/>
            </a:xfrm>
            <a:custGeom>
              <a:avLst/>
              <a:gdLst>
                <a:gd name="T0" fmla="*/ 24 w 24"/>
                <a:gd name="T1" fmla="*/ 0 h 6"/>
                <a:gd name="T2" fmla="*/ 16 w 24"/>
                <a:gd name="T3" fmla="*/ 2 h 6"/>
                <a:gd name="T4" fmla="*/ 0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lnTo>
                    <a:pt x="16" y="2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076825" y="4635500"/>
              <a:ext cx="34925" cy="9525"/>
            </a:xfrm>
            <a:custGeom>
              <a:avLst/>
              <a:gdLst>
                <a:gd name="T0" fmla="*/ 22 w 22"/>
                <a:gd name="T1" fmla="*/ 0 h 6"/>
                <a:gd name="T2" fmla="*/ 0 w 22"/>
                <a:gd name="T3" fmla="*/ 6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H="1">
              <a:off x="5013325" y="4648200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4949825" y="4664075"/>
              <a:ext cx="38100" cy="6350"/>
            </a:xfrm>
            <a:custGeom>
              <a:avLst/>
              <a:gdLst>
                <a:gd name="T0" fmla="*/ 24 w 24"/>
                <a:gd name="T1" fmla="*/ 0 h 4"/>
                <a:gd name="T2" fmla="*/ 22 w 24"/>
                <a:gd name="T3" fmla="*/ 0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2" y="0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 flipH="1">
              <a:off x="4889500" y="4673600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H="1">
              <a:off x="4826000" y="4683125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6" name="Freeform 25"/>
            <p:cNvSpPr>
              <a:spLocks/>
            </p:cNvSpPr>
            <p:nvPr/>
          </p:nvSpPr>
          <p:spPr bwMode="auto">
            <a:xfrm>
              <a:off x="4762500" y="4689475"/>
              <a:ext cx="38100" cy="3175"/>
            </a:xfrm>
            <a:custGeom>
              <a:avLst/>
              <a:gdLst>
                <a:gd name="T0" fmla="*/ 24 w 24"/>
                <a:gd name="T1" fmla="*/ 0 h 2"/>
                <a:gd name="T2" fmla="*/ 14 w 24"/>
                <a:gd name="T3" fmla="*/ 2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7" name="Line 26"/>
            <p:cNvSpPr>
              <a:spLocks noChangeShapeType="1"/>
            </p:cNvSpPr>
            <p:nvPr/>
          </p:nvSpPr>
          <p:spPr bwMode="auto">
            <a:xfrm flipH="1">
              <a:off x="4699000" y="469582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9" name="Line 27"/>
            <p:cNvSpPr>
              <a:spLocks noChangeShapeType="1"/>
            </p:cNvSpPr>
            <p:nvPr/>
          </p:nvSpPr>
          <p:spPr bwMode="auto">
            <a:xfrm flipH="1">
              <a:off x="4635500" y="469900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0" name="Line 28"/>
            <p:cNvSpPr>
              <a:spLocks noChangeShapeType="1"/>
            </p:cNvSpPr>
            <p:nvPr/>
          </p:nvSpPr>
          <p:spPr bwMode="auto">
            <a:xfrm flipH="1">
              <a:off x="4572000" y="469900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1" name="Line 29"/>
            <p:cNvSpPr>
              <a:spLocks noChangeShapeType="1"/>
            </p:cNvSpPr>
            <p:nvPr/>
          </p:nvSpPr>
          <p:spPr bwMode="auto">
            <a:xfrm flipH="1">
              <a:off x="4508500" y="4699000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2" name="Freeform 30"/>
            <p:cNvSpPr>
              <a:spLocks/>
            </p:cNvSpPr>
            <p:nvPr/>
          </p:nvSpPr>
          <p:spPr bwMode="auto">
            <a:xfrm>
              <a:off x="4445000" y="4695825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12 w 24"/>
                <a:gd name="T3" fmla="*/ 2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3" name="Line 31"/>
            <p:cNvSpPr>
              <a:spLocks noChangeShapeType="1"/>
            </p:cNvSpPr>
            <p:nvPr/>
          </p:nvSpPr>
          <p:spPr bwMode="auto">
            <a:xfrm flipH="1" flipV="1">
              <a:off x="4381500" y="469265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4" name="Line 32"/>
            <p:cNvSpPr>
              <a:spLocks noChangeShapeType="1"/>
            </p:cNvSpPr>
            <p:nvPr/>
          </p:nvSpPr>
          <p:spPr bwMode="auto">
            <a:xfrm flipH="1" flipV="1">
              <a:off x="4318000" y="468630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5" name="Freeform 33"/>
            <p:cNvSpPr>
              <a:spLocks/>
            </p:cNvSpPr>
            <p:nvPr/>
          </p:nvSpPr>
          <p:spPr bwMode="auto">
            <a:xfrm>
              <a:off x="4254500" y="4679950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2 w 24"/>
                <a:gd name="T3" fmla="*/ 0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6" name="Line 34"/>
            <p:cNvSpPr>
              <a:spLocks noChangeShapeType="1"/>
            </p:cNvSpPr>
            <p:nvPr/>
          </p:nvSpPr>
          <p:spPr bwMode="auto">
            <a:xfrm flipH="1" flipV="1">
              <a:off x="4194175" y="4670425"/>
              <a:ext cx="34925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7" name="Freeform 35"/>
            <p:cNvSpPr>
              <a:spLocks/>
            </p:cNvSpPr>
            <p:nvPr/>
          </p:nvSpPr>
          <p:spPr bwMode="auto">
            <a:xfrm>
              <a:off x="4130675" y="4657725"/>
              <a:ext cx="38100" cy="6350"/>
            </a:xfrm>
            <a:custGeom>
              <a:avLst/>
              <a:gdLst>
                <a:gd name="T0" fmla="*/ 24 w 24"/>
                <a:gd name="T1" fmla="*/ 4 h 4"/>
                <a:gd name="T2" fmla="*/ 18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8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8" name="Line 36"/>
            <p:cNvSpPr>
              <a:spLocks noChangeShapeType="1"/>
            </p:cNvSpPr>
            <p:nvPr/>
          </p:nvSpPr>
          <p:spPr bwMode="auto">
            <a:xfrm flipH="1" flipV="1">
              <a:off x="4067175" y="464502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9" name="Line 37"/>
            <p:cNvSpPr>
              <a:spLocks noChangeShapeType="1"/>
            </p:cNvSpPr>
            <p:nvPr/>
          </p:nvSpPr>
          <p:spPr bwMode="auto">
            <a:xfrm flipH="1" flipV="1">
              <a:off x="4006850" y="4629150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0" name="Freeform 38"/>
            <p:cNvSpPr>
              <a:spLocks/>
            </p:cNvSpPr>
            <p:nvPr/>
          </p:nvSpPr>
          <p:spPr bwMode="auto">
            <a:xfrm>
              <a:off x="3946525" y="4610100"/>
              <a:ext cx="34925" cy="9525"/>
            </a:xfrm>
            <a:custGeom>
              <a:avLst/>
              <a:gdLst>
                <a:gd name="T0" fmla="*/ 22 w 22"/>
                <a:gd name="T1" fmla="*/ 6 h 6"/>
                <a:gd name="T2" fmla="*/ 22 w 22"/>
                <a:gd name="T3" fmla="*/ 6 h 6"/>
                <a:gd name="T4" fmla="*/ 0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22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1" name="Freeform 39"/>
            <p:cNvSpPr>
              <a:spLocks/>
            </p:cNvSpPr>
            <p:nvPr/>
          </p:nvSpPr>
          <p:spPr bwMode="auto">
            <a:xfrm>
              <a:off x="3886200" y="4587875"/>
              <a:ext cx="34925" cy="12700"/>
            </a:xfrm>
            <a:custGeom>
              <a:avLst/>
              <a:gdLst>
                <a:gd name="T0" fmla="*/ 22 w 22"/>
                <a:gd name="T1" fmla="*/ 8 h 8"/>
                <a:gd name="T2" fmla="*/ 8 w 22"/>
                <a:gd name="T3" fmla="*/ 4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8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2" name="Line 40"/>
            <p:cNvSpPr>
              <a:spLocks noChangeShapeType="1"/>
            </p:cNvSpPr>
            <p:nvPr/>
          </p:nvSpPr>
          <p:spPr bwMode="auto">
            <a:xfrm flipH="1" flipV="1">
              <a:off x="3829050" y="4565650"/>
              <a:ext cx="34925" cy="12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3" name="Line 41"/>
            <p:cNvSpPr>
              <a:spLocks noChangeShapeType="1"/>
            </p:cNvSpPr>
            <p:nvPr/>
          </p:nvSpPr>
          <p:spPr bwMode="auto">
            <a:xfrm flipH="1" flipV="1">
              <a:off x="3771900" y="4537075"/>
              <a:ext cx="31750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4" name="Line 42"/>
            <p:cNvSpPr>
              <a:spLocks noChangeShapeType="1"/>
            </p:cNvSpPr>
            <p:nvPr/>
          </p:nvSpPr>
          <p:spPr bwMode="auto">
            <a:xfrm flipH="1" flipV="1">
              <a:off x="3714750" y="4505325"/>
              <a:ext cx="31750" cy="19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5" name="Line 43"/>
            <p:cNvSpPr>
              <a:spLocks noChangeShapeType="1"/>
            </p:cNvSpPr>
            <p:nvPr/>
          </p:nvSpPr>
          <p:spPr bwMode="auto">
            <a:xfrm flipH="1" flipV="1">
              <a:off x="3663950" y="4470400"/>
              <a:ext cx="28575" cy="222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6" name="Freeform 44"/>
            <p:cNvSpPr>
              <a:spLocks/>
            </p:cNvSpPr>
            <p:nvPr/>
          </p:nvSpPr>
          <p:spPr bwMode="auto">
            <a:xfrm>
              <a:off x="3613150" y="4429125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8 w 18"/>
                <a:gd name="T3" fmla="*/ 1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8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7" name="Freeform 45"/>
            <p:cNvSpPr>
              <a:spLocks/>
            </p:cNvSpPr>
            <p:nvPr/>
          </p:nvSpPr>
          <p:spPr bwMode="auto">
            <a:xfrm>
              <a:off x="3571875" y="4381500"/>
              <a:ext cx="22225" cy="31750"/>
            </a:xfrm>
            <a:custGeom>
              <a:avLst/>
              <a:gdLst>
                <a:gd name="T0" fmla="*/ 14 w 14"/>
                <a:gd name="T1" fmla="*/ 20 h 20"/>
                <a:gd name="T2" fmla="*/ 4 w 14"/>
                <a:gd name="T3" fmla="*/ 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8" name="Freeform 46"/>
            <p:cNvSpPr>
              <a:spLocks/>
            </p:cNvSpPr>
            <p:nvPr/>
          </p:nvSpPr>
          <p:spPr bwMode="auto">
            <a:xfrm>
              <a:off x="3536950" y="4327525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6 w 12"/>
                <a:gd name="T3" fmla="*/ 12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6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9" name="Freeform 47"/>
            <p:cNvSpPr>
              <a:spLocks/>
            </p:cNvSpPr>
            <p:nvPr/>
          </p:nvSpPr>
          <p:spPr bwMode="auto">
            <a:xfrm>
              <a:off x="3517900" y="4267200"/>
              <a:ext cx="9525" cy="38100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22 h 24"/>
                <a:gd name="T4" fmla="*/ 2 w 6"/>
                <a:gd name="T5" fmla="*/ 8 h 24"/>
                <a:gd name="T6" fmla="*/ 0 w 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6" y="22"/>
                  </a:ln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0" name="Freeform 48"/>
            <p:cNvSpPr>
              <a:spLocks/>
            </p:cNvSpPr>
            <p:nvPr/>
          </p:nvSpPr>
          <p:spPr bwMode="auto">
            <a:xfrm>
              <a:off x="3514725" y="4206875"/>
              <a:ext cx="0" cy="38100"/>
            </a:xfrm>
            <a:custGeom>
              <a:avLst/>
              <a:gdLst>
                <a:gd name="T0" fmla="*/ 24 h 24"/>
                <a:gd name="T1" fmla="*/ 14 h 24"/>
                <a:gd name="T2" fmla="*/ 0 h 24"/>
                <a:gd name="T3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1" name="Freeform 49"/>
            <p:cNvSpPr>
              <a:spLocks/>
            </p:cNvSpPr>
            <p:nvPr/>
          </p:nvSpPr>
          <p:spPr bwMode="auto">
            <a:xfrm>
              <a:off x="3521075" y="4143375"/>
              <a:ext cx="12700" cy="38100"/>
            </a:xfrm>
            <a:custGeom>
              <a:avLst/>
              <a:gdLst>
                <a:gd name="T0" fmla="*/ 0 w 8"/>
                <a:gd name="T1" fmla="*/ 24 h 24"/>
                <a:gd name="T2" fmla="*/ 4 w 8"/>
                <a:gd name="T3" fmla="*/ 10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24"/>
                  </a:moveTo>
                  <a:lnTo>
                    <a:pt x="4" y="10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2" name="Freeform 50"/>
            <p:cNvSpPr>
              <a:spLocks/>
            </p:cNvSpPr>
            <p:nvPr/>
          </p:nvSpPr>
          <p:spPr bwMode="auto">
            <a:xfrm>
              <a:off x="3543300" y="4089400"/>
              <a:ext cx="19050" cy="31750"/>
            </a:xfrm>
            <a:custGeom>
              <a:avLst/>
              <a:gdLst>
                <a:gd name="T0" fmla="*/ 0 w 12"/>
                <a:gd name="T1" fmla="*/ 20 h 20"/>
                <a:gd name="T2" fmla="*/ 2 w 12"/>
                <a:gd name="T3" fmla="*/ 14 h 20"/>
                <a:gd name="T4" fmla="*/ 12 w 12"/>
                <a:gd name="T5" fmla="*/ 0 h 20"/>
                <a:gd name="T6" fmla="*/ 12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2" y="1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3" name="Freeform 51"/>
            <p:cNvSpPr>
              <a:spLocks/>
            </p:cNvSpPr>
            <p:nvPr/>
          </p:nvSpPr>
          <p:spPr bwMode="auto">
            <a:xfrm>
              <a:off x="3578225" y="4041775"/>
              <a:ext cx="25400" cy="28575"/>
            </a:xfrm>
            <a:custGeom>
              <a:avLst/>
              <a:gdLst>
                <a:gd name="T0" fmla="*/ 0 w 16"/>
                <a:gd name="T1" fmla="*/ 18 h 18"/>
                <a:gd name="T2" fmla="*/ 12 w 16"/>
                <a:gd name="T3" fmla="*/ 4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12" y="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4" name="Freeform 52"/>
            <p:cNvSpPr>
              <a:spLocks/>
            </p:cNvSpPr>
            <p:nvPr/>
          </p:nvSpPr>
          <p:spPr bwMode="auto">
            <a:xfrm>
              <a:off x="3622675" y="4000500"/>
              <a:ext cx="28575" cy="22225"/>
            </a:xfrm>
            <a:custGeom>
              <a:avLst/>
              <a:gdLst>
                <a:gd name="T0" fmla="*/ 0 w 18"/>
                <a:gd name="T1" fmla="*/ 14 h 14"/>
                <a:gd name="T2" fmla="*/ 12 w 18"/>
                <a:gd name="T3" fmla="*/ 4 h 14"/>
                <a:gd name="T4" fmla="*/ 18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12" y="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5" name="Freeform 53"/>
            <p:cNvSpPr>
              <a:spLocks/>
            </p:cNvSpPr>
            <p:nvPr/>
          </p:nvSpPr>
          <p:spPr bwMode="auto">
            <a:xfrm>
              <a:off x="3673475" y="3962400"/>
              <a:ext cx="31750" cy="22225"/>
            </a:xfrm>
            <a:custGeom>
              <a:avLst/>
              <a:gdLst>
                <a:gd name="T0" fmla="*/ 0 w 20"/>
                <a:gd name="T1" fmla="*/ 14 h 14"/>
                <a:gd name="T2" fmla="*/ 14 w 20"/>
                <a:gd name="T3" fmla="*/ 4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14" y="4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6" name="Freeform 54"/>
            <p:cNvSpPr>
              <a:spLocks/>
            </p:cNvSpPr>
            <p:nvPr/>
          </p:nvSpPr>
          <p:spPr bwMode="auto">
            <a:xfrm>
              <a:off x="3724275" y="3930650"/>
              <a:ext cx="34925" cy="19050"/>
            </a:xfrm>
            <a:custGeom>
              <a:avLst/>
              <a:gdLst>
                <a:gd name="T0" fmla="*/ 0 w 22"/>
                <a:gd name="T1" fmla="*/ 12 h 12"/>
                <a:gd name="T2" fmla="*/ 20 w 22"/>
                <a:gd name="T3" fmla="*/ 0 h 12"/>
                <a:gd name="T4" fmla="*/ 22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7" name="Line 55"/>
            <p:cNvSpPr>
              <a:spLocks noChangeShapeType="1"/>
            </p:cNvSpPr>
            <p:nvPr/>
          </p:nvSpPr>
          <p:spPr bwMode="auto">
            <a:xfrm flipV="1">
              <a:off x="3781425" y="3902075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8" name="Line 56"/>
            <p:cNvSpPr>
              <a:spLocks noChangeShapeType="1"/>
            </p:cNvSpPr>
            <p:nvPr/>
          </p:nvSpPr>
          <p:spPr bwMode="auto">
            <a:xfrm flipV="1">
              <a:off x="3838575" y="3876675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9" name="Freeform 57"/>
            <p:cNvSpPr>
              <a:spLocks/>
            </p:cNvSpPr>
            <p:nvPr/>
          </p:nvSpPr>
          <p:spPr bwMode="auto">
            <a:xfrm>
              <a:off x="3898900" y="3857625"/>
              <a:ext cx="34925" cy="9525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0" name="Freeform 58"/>
            <p:cNvSpPr>
              <a:spLocks/>
            </p:cNvSpPr>
            <p:nvPr/>
          </p:nvSpPr>
          <p:spPr bwMode="auto">
            <a:xfrm>
              <a:off x="3959225" y="3838575"/>
              <a:ext cx="34925" cy="9525"/>
            </a:xfrm>
            <a:custGeom>
              <a:avLst/>
              <a:gdLst>
                <a:gd name="T0" fmla="*/ 0 w 22"/>
                <a:gd name="T1" fmla="*/ 6 h 6"/>
                <a:gd name="T2" fmla="*/ 14 w 22"/>
                <a:gd name="T3" fmla="*/ 2 h 6"/>
                <a:gd name="T4" fmla="*/ 22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14" y="2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1" name="Line 59"/>
            <p:cNvSpPr>
              <a:spLocks noChangeShapeType="1"/>
            </p:cNvSpPr>
            <p:nvPr/>
          </p:nvSpPr>
          <p:spPr bwMode="auto">
            <a:xfrm flipV="1">
              <a:off x="4019550" y="3819525"/>
              <a:ext cx="34925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2" name="Line 60"/>
            <p:cNvSpPr>
              <a:spLocks noChangeShapeType="1"/>
            </p:cNvSpPr>
            <p:nvPr/>
          </p:nvSpPr>
          <p:spPr bwMode="auto">
            <a:xfrm flipV="1">
              <a:off x="4079875" y="380682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3" name="Freeform 61"/>
            <p:cNvSpPr>
              <a:spLocks/>
            </p:cNvSpPr>
            <p:nvPr/>
          </p:nvSpPr>
          <p:spPr bwMode="auto">
            <a:xfrm>
              <a:off x="4143375" y="3794125"/>
              <a:ext cx="38100" cy="6350"/>
            </a:xfrm>
            <a:custGeom>
              <a:avLst/>
              <a:gdLst>
                <a:gd name="T0" fmla="*/ 0 w 24"/>
                <a:gd name="T1" fmla="*/ 4 h 4"/>
                <a:gd name="T2" fmla="*/ 10 w 24"/>
                <a:gd name="T3" fmla="*/ 2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10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4" name="Line 62"/>
            <p:cNvSpPr>
              <a:spLocks noChangeShapeType="1"/>
            </p:cNvSpPr>
            <p:nvPr/>
          </p:nvSpPr>
          <p:spPr bwMode="auto">
            <a:xfrm flipV="1">
              <a:off x="4203700" y="3784600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5" name="Line 63"/>
            <p:cNvSpPr>
              <a:spLocks noChangeShapeType="1"/>
            </p:cNvSpPr>
            <p:nvPr/>
          </p:nvSpPr>
          <p:spPr bwMode="auto">
            <a:xfrm flipV="1">
              <a:off x="4267200" y="377507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6" name="Freeform 64"/>
            <p:cNvSpPr>
              <a:spLocks/>
            </p:cNvSpPr>
            <p:nvPr/>
          </p:nvSpPr>
          <p:spPr bwMode="auto">
            <a:xfrm>
              <a:off x="4330700" y="3768725"/>
              <a:ext cx="38100" cy="3175"/>
            </a:xfrm>
            <a:custGeom>
              <a:avLst/>
              <a:gdLst>
                <a:gd name="T0" fmla="*/ 0 w 24"/>
                <a:gd name="T1" fmla="*/ 2 h 2"/>
                <a:gd name="T2" fmla="*/ 18 w 24"/>
                <a:gd name="T3" fmla="*/ 0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18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7" name="Line 65"/>
            <p:cNvSpPr>
              <a:spLocks noChangeShapeType="1"/>
            </p:cNvSpPr>
            <p:nvPr/>
          </p:nvSpPr>
          <p:spPr bwMode="auto">
            <a:xfrm flipV="1">
              <a:off x="4394200" y="376555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8" name="Freeform 66"/>
            <p:cNvSpPr>
              <a:spLocks/>
            </p:cNvSpPr>
            <p:nvPr/>
          </p:nvSpPr>
          <p:spPr bwMode="auto">
            <a:xfrm>
              <a:off x="4457700" y="3762375"/>
              <a:ext cx="38100" cy="0"/>
            </a:xfrm>
            <a:custGeom>
              <a:avLst/>
              <a:gdLst>
                <a:gd name="T0" fmla="*/ 0 w 24"/>
                <a:gd name="T1" fmla="*/ 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9" name="Line 67"/>
            <p:cNvSpPr>
              <a:spLocks noChangeShapeType="1"/>
            </p:cNvSpPr>
            <p:nvPr/>
          </p:nvSpPr>
          <p:spPr bwMode="auto">
            <a:xfrm>
              <a:off x="4521200" y="37623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0" name="Line 68"/>
            <p:cNvSpPr>
              <a:spLocks noChangeShapeType="1"/>
            </p:cNvSpPr>
            <p:nvPr/>
          </p:nvSpPr>
          <p:spPr bwMode="auto">
            <a:xfrm>
              <a:off x="4584700" y="3762375"/>
              <a:ext cx="38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1" name="Freeform 69"/>
            <p:cNvSpPr>
              <a:spLocks/>
            </p:cNvSpPr>
            <p:nvPr/>
          </p:nvSpPr>
          <p:spPr bwMode="auto">
            <a:xfrm>
              <a:off x="4648200" y="3762375"/>
              <a:ext cx="38100" cy="0"/>
            </a:xfrm>
            <a:custGeom>
              <a:avLst/>
              <a:gdLst>
                <a:gd name="T0" fmla="*/ 0 w 24"/>
                <a:gd name="T1" fmla="*/ 2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2" name="Line 70"/>
            <p:cNvSpPr>
              <a:spLocks noChangeShapeType="1"/>
            </p:cNvSpPr>
            <p:nvPr/>
          </p:nvSpPr>
          <p:spPr bwMode="auto">
            <a:xfrm>
              <a:off x="4711700" y="3765550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3" name="Freeform 71"/>
            <p:cNvSpPr>
              <a:spLocks/>
            </p:cNvSpPr>
            <p:nvPr/>
          </p:nvSpPr>
          <p:spPr bwMode="auto">
            <a:xfrm>
              <a:off x="4775200" y="3768725"/>
              <a:ext cx="38100" cy="3175"/>
            </a:xfrm>
            <a:custGeom>
              <a:avLst/>
              <a:gdLst>
                <a:gd name="T0" fmla="*/ 0 w 24"/>
                <a:gd name="T1" fmla="*/ 0 h 2"/>
                <a:gd name="T2" fmla="*/ 6 w 24"/>
                <a:gd name="T3" fmla="*/ 0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6" y="0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4" name="Line 72"/>
            <p:cNvSpPr>
              <a:spLocks noChangeShapeType="1"/>
            </p:cNvSpPr>
            <p:nvPr/>
          </p:nvSpPr>
          <p:spPr bwMode="auto">
            <a:xfrm>
              <a:off x="4838700" y="377507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5" name="Line 73"/>
            <p:cNvSpPr>
              <a:spLocks noChangeShapeType="1"/>
            </p:cNvSpPr>
            <p:nvPr/>
          </p:nvSpPr>
          <p:spPr bwMode="auto">
            <a:xfrm>
              <a:off x="4902200" y="3784600"/>
              <a:ext cx="34925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6" name="Freeform 74"/>
            <p:cNvSpPr>
              <a:spLocks/>
            </p:cNvSpPr>
            <p:nvPr/>
          </p:nvSpPr>
          <p:spPr bwMode="auto">
            <a:xfrm>
              <a:off x="4962525" y="3794125"/>
              <a:ext cx="38100" cy="6350"/>
            </a:xfrm>
            <a:custGeom>
              <a:avLst/>
              <a:gdLst>
                <a:gd name="T0" fmla="*/ 0 w 24"/>
                <a:gd name="T1" fmla="*/ 0 h 4"/>
                <a:gd name="T2" fmla="*/ 14 w 24"/>
                <a:gd name="T3" fmla="*/ 2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14" y="2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7" name="Line 75"/>
            <p:cNvSpPr>
              <a:spLocks noChangeShapeType="1"/>
            </p:cNvSpPr>
            <p:nvPr/>
          </p:nvSpPr>
          <p:spPr bwMode="auto">
            <a:xfrm>
              <a:off x="5026025" y="3806825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8" name="Line 76"/>
            <p:cNvSpPr>
              <a:spLocks noChangeShapeType="1"/>
            </p:cNvSpPr>
            <p:nvPr/>
          </p:nvSpPr>
          <p:spPr bwMode="auto">
            <a:xfrm>
              <a:off x="5086350" y="3819525"/>
              <a:ext cx="3810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9" name="Freeform 77"/>
            <p:cNvSpPr>
              <a:spLocks/>
            </p:cNvSpPr>
            <p:nvPr/>
          </p:nvSpPr>
          <p:spPr bwMode="auto">
            <a:xfrm>
              <a:off x="5149850" y="3838575"/>
              <a:ext cx="34925" cy="9525"/>
            </a:xfrm>
            <a:custGeom>
              <a:avLst/>
              <a:gdLst>
                <a:gd name="T0" fmla="*/ 0 w 22"/>
                <a:gd name="T1" fmla="*/ 0 h 6"/>
                <a:gd name="T2" fmla="*/ 8 w 22"/>
                <a:gd name="T3" fmla="*/ 2 h 6"/>
                <a:gd name="T4" fmla="*/ 22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lnTo>
                    <a:pt x="8" y="2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0" name="Freeform 78"/>
            <p:cNvSpPr>
              <a:spLocks/>
            </p:cNvSpPr>
            <p:nvPr/>
          </p:nvSpPr>
          <p:spPr bwMode="auto">
            <a:xfrm>
              <a:off x="5210175" y="3857625"/>
              <a:ext cx="34925" cy="9525"/>
            </a:xfrm>
            <a:custGeom>
              <a:avLst/>
              <a:gdLst>
                <a:gd name="T0" fmla="*/ 0 w 22"/>
                <a:gd name="T1" fmla="*/ 0 h 6"/>
                <a:gd name="T2" fmla="*/ 22 w 22"/>
                <a:gd name="T3" fmla="*/ 6 h 6"/>
                <a:gd name="T4" fmla="*/ 22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lnTo>
                    <a:pt x="22" y="6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1" name="Line 79"/>
            <p:cNvSpPr>
              <a:spLocks noChangeShapeType="1"/>
            </p:cNvSpPr>
            <p:nvPr/>
          </p:nvSpPr>
          <p:spPr bwMode="auto">
            <a:xfrm>
              <a:off x="5270500" y="3876675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2" name="Line 80"/>
            <p:cNvSpPr>
              <a:spLocks noChangeShapeType="1"/>
            </p:cNvSpPr>
            <p:nvPr/>
          </p:nvSpPr>
          <p:spPr bwMode="auto">
            <a:xfrm>
              <a:off x="5327650" y="3902075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3" name="Freeform 81"/>
            <p:cNvSpPr>
              <a:spLocks/>
            </p:cNvSpPr>
            <p:nvPr/>
          </p:nvSpPr>
          <p:spPr bwMode="auto">
            <a:xfrm>
              <a:off x="5384800" y="3930650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2 w 20"/>
                <a:gd name="T3" fmla="*/ 0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2" y="0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4" name="Freeform 82"/>
            <p:cNvSpPr>
              <a:spLocks/>
            </p:cNvSpPr>
            <p:nvPr/>
          </p:nvSpPr>
          <p:spPr bwMode="auto">
            <a:xfrm>
              <a:off x="5438775" y="3962400"/>
              <a:ext cx="31750" cy="22225"/>
            </a:xfrm>
            <a:custGeom>
              <a:avLst/>
              <a:gdLst>
                <a:gd name="T0" fmla="*/ 0 w 20"/>
                <a:gd name="T1" fmla="*/ 0 h 14"/>
                <a:gd name="T2" fmla="*/ 6 w 20"/>
                <a:gd name="T3" fmla="*/ 4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6" y="4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5" name="Freeform 83"/>
            <p:cNvSpPr>
              <a:spLocks/>
            </p:cNvSpPr>
            <p:nvPr/>
          </p:nvSpPr>
          <p:spPr bwMode="auto">
            <a:xfrm>
              <a:off x="5492750" y="3997325"/>
              <a:ext cx="28575" cy="25400"/>
            </a:xfrm>
            <a:custGeom>
              <a:avLst/>
              <a:gdLst>
                <a:gd name="T0" fmla="*/ 0 w 18"/>
                <a:gd name="T1" fmla="*/ 0 h 16"/>
                <a:gd name="T2" fmla="*/ 6 w 18"/>
                <a:gd name="T3" fmla="*/ 6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lnTo>
                    <a:pt x="6" y="6"/>
                  </a:lnTo>
                  <a:lnTo>
                    <a:pt x="18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6" name="Freeform 84"/>
            <p:cNvSpPr>
              <a:spLocks/>
            </p:cNvSpPr>
            <p:nvPr/>
          </p:nvSpPr>
          <p:spPr bwMode="auto">
            <a:xfrm>
              <a:off x="5540375" y="4041775"/>
              <a:ext cx="25400" cy="25400"/>
            </a:xfrm>
            <a:custGeom>
              <a:avLst/>
              <a:gdLst>
                <a:gd name="T0" fmla="*/ 0 w 16"/>
                <a:gd name="T1" fmla="*/ 0 h 16"/>
                <a:gd name="T2" fmla="*/ 4 w 16"/>
                <a:gd name="T3" fmla="*/ 4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4" y="4"/>
                  </a:lnTo>
                  <a:lnTo>
                    <a:pt x="16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7" name="Freeform 85"/>
            <p:cNvSpPr>
              <a:spLocks/>
            </p:cNvSpPr>
            <p:nvPr/>
          </p:nvSpPr>
          <p:spPr bwMode="auto">
            <a:xfrm>
              <a:off x="5581650" y="4089400"/>
              <a:ext cx="19050" cy="31750"/>
            </a:xfrm>
            <a:custGeom>
              <a:avLst/>
              <a:gdLst>
                <a:gd name="T0" fmla="*/ 0 w 12"/>
                <a:gd name="T1" fmla="*/ 0 h 20"/>
                <a:gd name="T2" fmla="*/ 0 w 12"/>
                <a:gd name="T3" fmla="*/ 0 h 20"/>
                <a:gd name="T4" fmla="*/ 10 w 12"/>
                <a:gd name="T5" fmla="*/ 14 h 20"/>
                <a:gd name="T6" fmla="*/ 12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2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8" name="Freeform 86"/>
            <p:cNvSpPr>
              <a:spLocks/>
            </p:cNvSpPr>
            <p:nvPr/>
          </p:nvSpPr>
          <p:spPr bwMode="auto">
            <a:xfrm>
              <a:off x="5610225" y="4143375"/>
              <a:ext cx="12700" cy="38100"/>
            </a:xfrm>
            <a:custGeom>
              <a:avLst/>
              <a:gdLst>
                <a:gd name="T0" fmla="*/ 0 w 8"/>
                <a:gd name="T1" fmla="*/ 0 h 24"/>
                <a:gd name="T2" fmla="*/ 4 w 8"/>
                <a:gd name="T3" fmla="*/ 10 h 24"/>
                <a:gd name="T4" fmla="*/ 8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4" y="10"/>
                  </a:lnTo>
                  <a:lnTo>
                    <a:pt x="8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19" name="Freeform 87"/>
            <p:cNvSpPr>
              <a:spLocks/>
            </p:cNvSpPr>
            <p:nvPr/>
          </p:nvSpPr>
          <p:spPr bwMode="auto">
            <a:xfrm>
              <a:off x="5629275" y="4203700"/>
              <a:ext cx="0" cy="25400"/>
            </a:xfrm>
            <a:custGeom>
              <a:avLst/>
              <a:gdLst>
                <a:gd name="T0" fmla="*/ 0 h 16"/>
                <a:gd name="T1" fmla="*/ 2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2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0" name="Line 88"/>
            <p:cNvSpPr>
              <a:spLocks noChangeShapeType="1"/>
            </p:cNvSpPr>
            <p:nvPr/>
          </p:nvSpPr>
          <p:spPr bwMode="auto">
            <a:xfrm flipV="1">
              <a:off x="3556000" y="40671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1" name="Line 89"/>
            <p:cNvSpPr>
              <a:spLocks noChangeShapeType="1"/>
            </p:cNvSpPr>
            <p:nvPr/>
          </p:nvSpPr>
          <p:spPr bwMode="auto">
            <a:xfrm flipV="1">
              <a:off x="3594100" y="40163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2" name="Line 90"/>
            <p:cNvSpPr>
              <a:spLocks noChangeShapeType="1"/>
            </p:cNvSpPr>
            <p:nvPr/>
          </p:nvSpPr>
          <p:spPr bwMode="auto">
            <a:xfrm flipV="1">
              <a:off x="3632200" y="396875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3" name="Line 91"/>
            <p:cNvSpPr>
              <a:spLocks noChangeShapeType="1"/>
            </p:cNvSpPr>
            <p:nvPr/>
          </p:nvSpPr>
          <p:spPr bwMode="auto">
            <a:xfrm flipV="1">
              <a:off x="3670300" y="391795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4" name="Line 92"/>
            <p:cNvSpPr>
              <a:spLocks noChangeShapeType="1"/>
            </p:cNvSpPr>
            <p:nvPr/>
          </p:nvSpPr>
          <p:spPr bwMode="auto">
            <a:xfrm flipV="1">
              <a:off x="3711575" y="38671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5" name="Line 93"/>
            <p:cNvSpPr>
              <a:spLocks noChangeShapeType="1"/>
            </p:cNvSpPr>
            <p:nvPr/>
          </p:nvSpPr>
          <p:spPr bwMode="auto">
            <a:xfrm flipV="1">
              <a:off x="3749675" y="38163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6" name="Line 94"/>
            <p:cNvSpPr>
              <a:spLocks noChangeShapeType="1"/>
            </p:cNvSpPr>
            <p:nvPr/>
          </p:nvSpPr>
          <p:spPr bwMode="auto">
            <a:xfrm flipV="1">
              <a:off x="3787775" y="37655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7" name="Line 95"/>
            <p:cNvSpPr>
              <a:spLocks noChangeShapeType="1"/>
            </p:cNvSpPr>
            <p:nvPr/>
          </p:nvSpPr>
          <p:spPr bwMode="auto">
            <a:xfrm flipV="1">
              <a:off x="3825875" y="37147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8" name="Line 96"/>
            <p:cNvSpPr>
              <a:spLocks noChangeShapeType="1"/>
            </p:cNvSpPr>
            <p:nvPr/>
          </p:nvSpPr>
          <p:spPr bwMode="auto">
            <a:xfrm flipV="1">
              <a:off x="3863975" y="36639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9" name="Line 97"/>
            <p:cNvSpPr>
              <a:spLocks noChangeShapeType="1"/>
            </p:cNvSpPr>
            <p:nvPr/>
          </p:nvSpPr>
          <p:spPr bwMode="auto">
            <a:xfrm flipV="1">
              <a:off x="3902075" y="36131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0" name="Line 98"/>
            <p:cNvSpPr>
              <a:spLocks noChangeShapeType="1"/>
            </p:cNvSpPr>
            <p:nvPr/>
          </p:nvSpPr>
          <p:spPr bwMode="auto">
            <a:xfrm flipV="1">
              <a:off x="3943350" y="35623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1" name="Line 99"/>
            <p:cNvSpPr>
              <a:spLocks noChangeShapeType="1"/>
            </p:cNvSpPr>
            <p:nvPr/>
          </p:nvSpPr>
          <p:spPr bwMode="auto">
            <a:xfrm flipV="1">
              <a:off x="3981450" y="35147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2" name="Line 100"/>
            <p:cNvSpPr>
              <a:spLocks noChangeShapeType="1"/>
            </p:cNvSpPr>
            <p:nvPr/>
          </p:nvSpPr>
          <p:spPr bwMode="auto">
            <a:xfrm flipV="1">
              <a:off x="4019550" y="34639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3" name="Line 101"/>
            <p:cNvSpPr>
              <a:spLocks noChangeShapeType="1"/>
            </p:cNvSpPr>
            <p:nvPr/>
          </p:nvSpPr>
          <p:spPr bwMode="auto">
            <a:xfrm flipV="1">
              <a:off x="4057650" y="34131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4" name="Line 102"/>
            <p:cNvSpPr>
              <a:spLocks noChangeShapeType="1"/>
            </p:cNvSpPr>
            <p:nvPr/>
          </p:nvSpPr>
          <p:spPr bwMode="auto">
            <a:xfrm flipV="1">
              <a:off x="4095750" y="33623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5" name="Line 103"/>
            <p:cNvSpPr>
              <a:spLocks noChangeShapeType="1"/>
            </p:cNvSpPr>
            <p:nvPr/>
          </p:nvSpPr>
          <p:spPr bwMode="auto">
            <a:xfrm flipV="1">
              <a:off x="4133850" y="331152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6" name="Line 104"/>
            <p:cNvSpPr>
              <a:spLocks noChangeShapeType="1"/>
            </p:cNvSpPr>
            <p:nvPr/>
          </p:nvSpPr>
          <p:spPr bwMode="auto">
            <a:xfrm flipV="1">
              <a:off x="4171950" y="326072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7" name="Line 105"/>
            <p:cNvSpPr>
              <a:spLocks noChangeShapeType="1"/>
            </p:cNvSpPr>
            <p:nvPr/>
          </p:nvSpPr>
          <p:spPr bwMode="auto">
            <a:xfrm flipV="1">
              <a:off x="4213225" y="32099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8" name="Line 106"/>
            <p:cNvSpPr>
              <a:spLocks noChangeShapeType="1"/>
            </p:cNvSpPr>
            <p:nvPr/>
          </p:nvSpPr>
          <p:spPr bwMode="auto">
            <a:xfrm flipV="1">
              <a:off x="4251325" y="31591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39" name="Line 107"/>
            <p:cNvSpPr>
              <a:spLocks noChangeShapeType="1"/>
            </p:cNvSpPr>
            <p:nvPr/>
          </p:nvSpPr>
          <p:spPr bwMode="auto">
            <a:xfrm flipV="1">
              <a:off x="4289425" y="31083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0" name="Line 108"/>
            <p:cNvSpPr>
              <a:spLocks noChangeShapeType="1"/>
            </p:cNvSpPr>
            <p:nvPr/>
          </p:nvSpPr>
          <p:spPr bwMode="auto">
            <a:xfrm flipV="1">
              <a:off x="4327525" y="30607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1" name="Line 109"/>
            <p:cNvSpPr>
              <a:spLocks noChangeShapeType="1"/>
            </p:cNvSpPr>
            <p:nvPr/>
          </p:nvSpPr>
          <p:spPr bwMode="auto">
            <a:xfrm flipV="1">
              <a:off x="4365625" y="300990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2" name="Line 110"/>
            <p:cNvSpPr>
              <a:spLocks noChangeShapeType="1"/>
            </p:cNvSpPr>
            <p:nvPr/>
          </p:nvSpPr>
          <p:spPr bwMode="auto">
            <a:xfrm flipV="1">
              <a:off x="4403725" y="295910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3" name="Line 111"/>
            <p:cNvSpPr>
              <a:spLocks noChangeShapeType="1"/>
            </p:cNvSpPr>
            <p:nvPr/>
          </p:nvSpPr>
          <p:spPr bwMode="auto">
            <a:xfrm flipV="1">
              <a:off x="4445000" y="29083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4" name="Line 112"/>
            <p:cNvSpPr>
              <a:spLocks noChangeShapeType="1"/>
            </p:cNvSpPr>
            <p:nvPr/>
          </p:nvSpPr>
          <p:spPr bwMode="auto">
            <a:xfrm flipV="1">
              <a:off x="4483100" y="28575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5" name="Line 113"/>
            <p:cNvSpPr>
              <a:spLocks noChangeShapeType="1"/>
            </p:cNvSpPr>
            <p:nvPr/>
          </p:nvSpPr>
          <p:spPr bwMode="auto">
            <a:xfrm flipH="1" flipV="1">
              <a:off x="5543550" y="403542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6" name="Line 114"/>
            <p:cNvSpPr>
              <a:spLocks noChangeShapeType="1"/>
            </p:cNvSpPr>
            <p:nvPr/>
          </p:nvSpPr>
          <p:spPr bwMode="auto">
            <a:xfrm flipH="1" flipV="1">
              <a:off x="5505450" y="39878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7" name="Line 115"/>
            <p:cNvSpPr>
              <a:spLocks noChangeShapeType="1"/>
            </p:cNvSpPr>
            <p:nvPr/>
          </p:nvSpPr>
          <p:spPr bwMode="auto">
            <a:xfrm flipH="1" flipV="1">
              <a:off x="5467350" y="393700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8" name="Line 116"/>
            <p:cNvSpPr>
              <a:spLocks noChangeShapeType="1"/>
            </p:cNvSpPr>
            <p:nvPr/>
          </p:nvSpPr>
          <p:spPr bwMode="auto">
            <a:xfrm flipH="1" flipV="1">
              <a:off x="5426075" y="388620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9" name="Line 117"/>
            <p:cNvSpPr>
              <a:spLocks noChangeShapeType="1"/>
            </p:cNvSpPr>
            <p:nvPr/>
          </p:nvSpPr>
          <p:spPr bwMode="auto">
            <a:xfrm flipH="1" flipV="1">
              <a:off x="5387975" y="38354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0" name="Line 118"/>
            <p:cNvSpPr>
              <a:spLocks noChangeShapeType="1"/>
            </p:cNvSpPr>
            <p:nvPr/>
          </p:nvSpPr>
          <p:spPr bwMode="auto">
            <a:xfrm flipH="1" flipV="1">
              <a:off x="5349875" y="37846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1" name="Line 119"/>
            <p:cNvSpPr>
              <a:spLocks noChangeShapeType="1"/>
            </p:cNvSpPr>
            <p:nvPr/>
          </p:nvSpPr>
          <p:spPr bwMode="auto">
            <a:xfrm flipH="1" flipV="1">
              <a:off x="5311775" y="373380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2" name="Line 120"/>
            <p:cNvSpPr>
              <a:spLocks noChangeShapeType="1"/>
            </p:cNvSpPr>
            <p:nvPr/>
          </p:nvSpPr>
          <p:spPr bwMode="auto">
            <a:xfrm flipH="1" flipV="1">
              <a:off x="5273675" y="368617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3" name="Line 121"/>
            <p:cNvSpPr>
              <a:spLocks noChangeShapeType="1"/>
            </p:cNvSpPr>
            <p:nvPr/>
          </p:nvSpPr>
          <p:spPr bwMode="auto">
            <a:xfrm flipH="1" flipV="1">
              <a:off x="5232400" y="36353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4" name="Line 122"/>
            <p:cNvSpPr>
              <a:spLocks noChangeShapeType="1"/>
            </p:cNvSpPr>
            <p:nvPr/>
          </p:nvSpPr>
          <p:spPr bwMode="auto">
            <a:xfrm flipH="1" flipV="1">
              <a:off x="5194300" y="3584575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5" name="Line 123"/>
            <p:cNvSpPr>
              <a:spLocks noChangeShapeType="1"/>
            </p:cNvSpPr>
            <p:nvPr/>
          </p:nvSpPr>
          <p:spPr bwMode="auto">
            <a:xfrm flipH="1" flipV="1">
              <a:off x="5156200" y="353377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6" name="Line 124"/>
            <p:cNvSpPr>
              <a:spLocks noChangeShapeType="1"/>
            </p:cNvSpPr>
            <p:nvPr/>
          </p:nvSpPr>
          <p:spPr bwMode="auto">
            <a:xfrm flipH="1" flipV="1">
              <a:off x="5118100" y="34829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7" name="Line 125"/>
            <p:cNvSpPr>
              <a:spLocks noChangeShapeType="1"/>
            </p:cNvSpPr>
            <p:nvPr/>
          </p:nvSpPr>
          <p:spPr bwMode="auto">
            <a:xfrm flipH="1" flipV="1">
              <a:off x="5080000" y="3432175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8" name="Line 126"/>
            <p:cNvSpPr>
              <a:spLocks noChangeShapeType="1"/>
            </p:cNvSpPr>
            <p:nvPr/>
          </p:nvSpPr>
          <p:spPr bwMode="auto">
            <a:xfrm flipH="1" flipV="1">
              <a:off x="5038725" y="3381375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59" name="Line 127"/>
            <p:cNvSpPr>
              <a:spLocks noChangeShapeType="1"/>
            </p:cNvSpPr>
            <p:nvPr/>
          </p:nvSpPr>
          <p:spPr bwMode="auto">
            <a:xfrm flipH="1" flipV="1">
              <a:off x="5000625" y="3333750"/>
              <a:ext cx="25400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0" name="Line 128"/>
            <p:cNvSpPr>
              <a:spLocks noChangeShapeType="1"/>
            </p:cNvSpPr>
            <p:nvPr/>
          </p:nvSpPr>
          <p:spPr bwMode="auto">
            <a:xfrm flipH="1" flipV="1">
              <a:off x="4962525" y="32829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1" name="Line 129"/>
            <p:cNvSpPr>
              <a:spLocks noChangeShapeType="1"/>
            </p:cNvSpPr>
            <p:nvPr/>
          </p:nvSpPr>
          <p:spPr bwMode="auto">
            <a:xfrm flipH="1" flipV="1">
              <a:off x="4924425" y="32321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2" name="Line 130"/>
            <p:cNvSpPr>
              <a:spLocks noChangeShapeType="1"/>
            </p:cNvSpPr>
            <p:nvPr/>
          </p:nvSpPr>
          <p:spPr bwMode="auto">
            <a:xfrm flipH="1" flipV="1">
              <a:off x="4886325" y="3181350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3" name="Line 131"/>
            <p:cNvSpPr>
              <a:spLocks noChangeShapeType="1"/>
            </p:cNvSpPr>
            <p:nvPr/>
          </p:nvSpPr>
          <p:spPr bwMode="auto">
            <a:xfrm flipH="1" flipV="1">
              <a:off x="4845050" y="31305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4" name="Line 132"/>
            <p:cNvSpPr>
              <a:spLocks noChangeShapeType="1"/>
            </p:cNvSpPr>
            <p:nvPr/>
          </p:nvSpPr>
          <p:spPr bwMode="auto">
            <a:xfrm flipH="1" flipV="1">
              <a:off x="4806950" y="3079750"/>
              <a:ext cx="2540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5" name="Line 133"/>
            <p:cNvSpPr>
              <a:spLocks noChangeShapeType="1"/>
            </p:cNvSpPr>
            <p:nvPr/>
          </p:nvSpPr>
          <p:spPr bwMode="auto">
            <a:xfrm flipH="1" flipV="1">
              <a:off x="4768850" y="3028950"/>
              <a:ext cx="22225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6" name="Line 134"/>
            <p:cNvSpPr>
              <a:spLocks noChangeShapeType="1"/>
            </p:cNvSpPr>
            <p:nvPr/>
          </p:nvSpPr>
          <p:spPr bwMode="auto">
            <a:xfrm flipH="1" flipV="1">
              <a:off x="4730750" y="29813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7" name="Line 135"/>
            <p:cNvSpPr>
              <a:spLocks noChangeShapeType="1"/>
            </p:cNvSpPr>
            <p:nvPr/>
          </p:nvSpPr>
          <p:spPr bwMode="auto">
            <a:xfrm flipH="1" flipV="1">
              <a:off x="4692650" y="29305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8" name="Line 136"/>
            <p:cNvSpPr>
              <a:spLocks noChangeShapeType="1"/>
            </p:cNvSpPr>
            <p:nvPr/>
          </p:nvSpPr>
          <p:spPr bwMode="auto">
            <a:xfrm flipH="1" flipV="1">
              <a:off x="4654550" y="2879725"/>
              <a:ext cx="22225" cy="28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9593" name="Picture 13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4306550" y="2714625"/>
              <a:ext cx="527724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69" name="Line 138"/>
            <p:cNvSpPr>
              <a:spLocks noChangeShapeType="1"/>
            </p:cNvSpPr>
            <p:nvPr/>
          </p:nvSpPr>
          <p:spPr bwMode="auto">
            <a:xfrm>
              <a:off x="4603750" y="3187700"/>
              <a:ext cx="0" cy="76835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0" name="Freeform 139"/>
            <p:cNvSpPr>
              <a:spLocks/>
            </p:cNvSpPr>
            <p:nvPr/>
          </p:nvSpPr>
          <p:spPr bwMode="auto">
            <a:xfrm>
              <a:off x="4559300" y="3927475"/>
              <a:ext cx="85725" cy="104775"/>
            </a:xfrm>
            <a:custGeom>
              <a:avLst/>
              <a:gdLst>
                <a:gd name="T0" fmla="*/ 28 w 54"/>
                <a:gd name="T1" fmla="*/ 66 h 66"/>
                <a:gd name="T2" fmla="*/ 0 w 54"/>
                <a:gd name="T3" fmla="*/ 0 h 66"/>
                <a:gd name="T4" fmla="*/ 28 w 54"/>
                <a:gd name="T5" fmla="*/ 16 h 66"/>
                <a:gd name="T6" fmla="*/ 54 w 54"/>
                <a:gd name="T7" fmla="*/ 0 h 66"/>
                <a:gd name="T8" fmla="*/ 28 w 54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6">
                  <a:moveTo>
                    <a:pt x="28" y="66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4" y="0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1" name="Freeform 140"/>
            <p:cNvSpPr>
              <a:spLocks/>
            </p:cNvSpPr>
            <p:nvPr/>
          </p:nvSpPr>
          <p:spPr bwMode="auto">
            <a:xfrm>
              <a:off x="4559300" y="3927475"/>
              <a:ext cx="85725" cy="104775"/>
            </a:xfrm>
            <a:custGeom>
              <a:avLst/>
              <a:gdLst>
                <a:gd name="T0" fmla="*/ 28 w 54"/>
                <a:gd name="T1" fmla="*/ 66 h 66"/>
                <a:gd name="T2" fmla="*/ 0 w 54"/>
                <a:gd name="T3" fmla="*/ 0 h 66"/>
                <a:gd name="T4" fmla="*/ 28 w 54"/>
                <a:gd name="T5" fmla="*/ 16 h 66"/>
                <a:gd name="T6" fmla="*/ 54 w 54"/>
                <a:gd name="T7" fmla="*/ 0 h 66"/>
                <a:gd name="T8" fmla="*/ 28 w 54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6">
                  <a:moveTo>
                    <a:pt x="28" y="66"/>
                  </a:moveTo>
                  <a:lnTo>
                    <a:pt x="0" y="0"/>
                  </a:lnTo>
                  <a:lnTo>
                    <a:pt x="28" y="16"/>
                  </a:lnTo>
                  <a:lnTo>
                    <a:pt x="54" y="0"/>
                  </a:lnTo>
                  <a:lnTo>
                    <a:pt x="28" y="6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2" name="Freeform 141"/>
            <p:cNvSpPr>
              <a:spLocks/>
            </p:cNvSpPr>
            <p:nvPr/>
          </p:nvSpPr>
          <p:spPr bwMode="auto">
            <a:xfrm>
              <a:off x="4559300" y="3114675"/>
              <a:ext cx="85725" cy="104775"/>
            </a:xfrm>
            <a:custGeom>
              <a:avLst/>
              <a:gdLst>
                <a:gd name="T0" fmla="*/ 28 w 54"/>
                <a:gd name="T1" fmla="*/ 0 h 66"/>
                <a:gd name="T2" fmla="*/ 54 w 54"/>
                <a:gd name="T3" fmla="*/ 66 h 66"/>
                <a:gd name="T4" fmla="*/ 28 w 54"/>
                <a:gd name="T5" fmla="*/ 50 h 66"/>
                <a:gd name="T6" fmla="*/ 0 w 54"/>
                <a:gd name="T7" fmla="*/ 66 h 66"/>
                <a:gd name="T8" fmla="*/ 28 w 5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6">
                  <a:moveTo>
                    <a:pt x="28" y="0"/>
                  </a:moveTo>
                  <a:lnTo>
                    <a:pt x="54" y="66"/>
                  </a:lnTo>
                  <a:lnTo>
                    <a:pt x="28" y="50"/>
                  </a:lnTo>
                  <a:lnTo>
                    <a:pt x="0" y="6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3" name="Freeform 142"/>
            <p:cNvSpPr>
              <a:spLocks/>
            </p:cNvSpPr>
            <p:nvPr/>
          </p:nvSpPr>
          <p:spPr bwMode="auto">
            <a:xfrm>
              <a:off x="4559300" y="3114675"/>
              <a:ext cx="85725" cy="104775"/>
            </a:xfrm>
            <a:custGeom>
              <a:avLst/>
              <a:gdLst>
                <a:gd name="T0" fmla="*/ 28 w 54"/>
                <a:gd name="T1" fmla="*/ 0 h 66"/>
                <a:gd name="T2" fmla="*/ 54 w 54"/>
                <a:gd name="T3" fmla="*/ 66 h 66"/>
                <a:gd name="T4" fmla="*/ 28 w 54"/>
                <a:gd name="T5" fmla="*/ 50 h 66"/>
                <a:gd name="T6" fmla="*/ 0 w 54"/>
                <a:gd name="T7" fmla="*/ 66 h 66"/>
                <a:gd name="T8" fmla="*/ 28 w 5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6">
                  <a:moveTo>
                    <a:pt x="28" y="0"/>
                  </a:moveTo>
                  <a:lnTo>
                    <a:pt x="54" y="66"/>
                  </a:lnTo>
                  <a:lnTo>
                    <a:pt x="28" y="50"/>
                  </a:lnTo>
                  <a:lnTo>
                    <a:pt x="0" y="66"/>
                  </a:lnTo>
                  <a:lnTo>
                    <a:pt x="2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4" name="Rectangle 143"/>
            <p:cNvSpPr>
              <a:spLocks noChangeArrowheads="1"/>
            </p:cNvSpPr>
            <p:nvPr/>
          </p:nvSpPr>
          <p:spPr bwMode="auto">
            <a:xfrm>
              <a:off x="4514850" y="3365500"/>
              <a:ext cx="635000" cy="193675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5" name="Rectangle 144"/>
            <p:cNvSpPr>
              <a:spLocks noChangeArrowheads="1"/>
            </p:cNvSpPr>
            <p:nvPr/>
          </p:nvSpPr>
          <p:spPr bwMode="auto">
            <a:xfrm>
              <a:off x="4514850" y="3365500"/>
              <a:ext cx="635000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6" name="Rectangle 145"/>
            <p:cNvSpPr>
              <a:spLocks noChangeArrowheads="1"/>
            </p:cNvSpPr>
            <p:nvPr/>
          </p:nvSpPr>
          <p:spPr bwMode="auto">
            <a:xfrm>
              <a:off x="4605337" y="3413189"/>
              <a:ext cx="474663" cy="102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« </a:t>
              </a:r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Act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 local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8" name="Rectangle 147"/>
            <p:cNvSpPr>
              <a:spLocks noChangeArrowheads="1"/>
            </p:cNvSpPr>
            <p:nvPr/>
          </p:nvSpPr>
          <p:spPr bwMode="auto">
            <a:xfrm>
              <a:off x="5000625" y="3397250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 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269185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11760" y="6503990"/>
            <a:ext cx="396044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RESTER EN CONTACT APRÈS LA MISSION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RESTER EN CONTACT AVEC LE DEMANDEUR À L'ISSUE DE LA MISSIONS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pic>
        <p:nvPicPr>
          <p:cNvPr id="64519" name="Picture 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3040063"/>
            <a:ext cx="3333750" cy="200025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</p:pic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4811713" y="3106738"/>
            <a:ext cx="1069975" cy="346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4811713" y="3106738"/>
            <a:ext cx="1069975" cy="3460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3656013" y="3608388"/>
            <a:ext cx="1044575" cy="215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3656013" y="3608388"/>
            <a:ext cx="1044575" cy="2159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760663" y="4214813"/>
            <a:ext cx="10350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2760663" y="4214813"/>
            <a:ext cx="1035050" cy="2508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2760663" y="4621213"/>
            <a:ext cx="1035050" cy="339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5"/>
          <p:cNvSpPr>
            <a:spLocks noChangeArrowheads="1"/>
          </p:cNvSpPr>
          <p:nvPr/>
        </p:nvSpPr>
        <p:spPr bwMode="auto">
          <a:xfrm>
            <a:off x="2760663" y="4621213"/>
            <a:ext cx="1035050" cy="3397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6"/>
          <p:cNvSpPr>
            <a:spLocks/>
          </p:cNvSpPr>
          <p:nvPr/>
        </p:nvSpPr>
        <p:spPr bwMode="auto">
          <a:xfrm>
            <a:off x="2643188" y="2916238"/>
            <a:ext cx="3632200" cy="2111375"/>
          </a:xfrm>
          <a:custGeom>
            <a:avLst/>
            <a:gdLst>
              <a:gd name="T0" fmla="*/ 0 w 2288"/>
              <a:gd name="T1" fmla="*/ 0 h 1330"/>
              <a:gd name="T2" fmla="*/ 0 w 2288"/>
              <a:gd name="T3" fmla="*/ 1330 h 1330"/>
              <a:gd name="T4" fmla="*/ 2288 w 2288"/>
              <a:gd name="T5" fmla="*/ 1330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88" h="1330">
                <a:moveTo>
                  <a:pt x="0" y="0"/>
                </a:moveTo>
                <a:lnTo>
                  <a:pt x="0" y="1330"/>
                </a:lnTo>
                <a:lnTo>
                  <a:pt x="2288" y="133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6253163" y="49958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8"/>
          <p:cNvSpPr>
            <a:spLocks/>
          </p:cNvSpPr>
          <p:nvPr/>
        </p:nvSpPr>
        <p:spPr bwMode="auto">
          <a:xfrm>
            <a:off x="6253163" y="49958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9"/>
          <p:cNvSpPr>
            <a:spLocks/>
          </p:cNvSpPr>
          <p:nvPr/>
        </p:nvSpPr>
        <p:spPr bwMode="auto">
          <a:xfrm>
            <a:off x="2611438" y="2862263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20"/>
          <p:cNvSpPr>
            <a:spLocks/>
          </p:cNvSpPr>
          <p:nvPr/>
        </p:nvSpPr>
        <p:spPr bwMode="auto">
          <a:xfrm>
            <a:off x="2611438" y="2862263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3944938" y="2922588"/>
            <a:ext cx="107950" cy="6318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2"/>
          <p:cNvSpPr>
            <a:spLocks/>
          </p:cNvSpPr>
          <p:nvPr/>
        </p:nvSpPr>
        <p:spPr bwMode="auto">
          <a:xfrm>
            <a:off x="4017963" y="3525838"/>
            <a:ext cx="60325" cy="82550"/>
          </a:xfrm>
          <a:custGeom>
            <a:avLst/>
            <a:gdLst>
              <a:gd name="T0" fmla="*/ 28 w 38"/>
              <a:gd name="T1" fmla="*/ 52 h 52"/>
              <a:gd name="T2" fmla="*/ 0 w 38"/>
              <a:gd name="T3" fmla="*/ 8 h 52"/>
              <a:gd name="T4" fmla="*/ 22 w 38"/>
              <a:gd name="T5" fmla="*/ 16 h 52"/>
              <a:gd name="T6" fmla="*/ 38 w 38"/>
              <a:gd name="T7" fmla="*/ 0 h 52"/>
              <a:gd name="T8" fmla="*/ 28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28" y="52"/>
                </a:moveTo>
                <a:lnTo>
                  <a:pt x="0" y="8"/>
                </a:lnTo>
                <a:lnTo>
                  <a:pt x="22" y="16"/>
                </a:lnTo>
                <a:lnTo>
                  <a:pt x="38" y="0"/>
                </a:lnTo>
                <a:lnTo>
                  <a:pt x="28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3"/>
          <p:cNvSpPr>
            <a:spLocks/>
          </p:cNvSpPr>
          <p:nvPr/>
        </p:nvSpPr>
        <p:spPr bwMode="auto">
          <a:xfrm>
            <a:off x="4017963" y="3525838"/>
            <a:ext cx="60325" cy="82550"/>
          </a:xfrm>
          <a:custGeom>
            <a:avLst/>
            <a:gdLst>
              <a:gd name="T0" fmla="*/ 28 w 38"/>
              <a:gd name="T1" fmla="*/ 52 h 52"/>
              <a:gd name="T2" fmla="*/ 0 w 38"/>
              <a:gd name="T3" fmla="*/ 8 h 52"/>
              <a:gd name="T4" fmla="*/ 22 w 38"/>
              <a:gd name="T5" fmla="*/ 16 h 52"/>
              <a:gd name="T6" fmla="*/ 38 w 38"/>
              <a:gd name="T7" fmla="*/ 0 h 52"/>
              <a:gd name="T8" fmla="*/ 28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28" y="52"/>
                </a:moveTo>
                <a:lnTo>
                  <a:pt x="0" y="8"/>
                </a:lnTo>
                <a:lnTo>
                  <a:pt x="22" y="16"/>
                </a:lnTo>
                <a:lnTo>
                  <a:pt x="38" y="0"/>
                </a:lnTo>
                <a:lnTo>
                  <a:pt x="28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4"/>
          <p:cNvSpPr>
            <a:spLocks noChangeShapeType="1"/>
          </p:cNvSpPr>
          <p:nvPr/>
        </p:nvSpPr>
        <p:spPr bwMode="auto">
          <a:xfrm flipH="1">
            <a:off x="5456238" y="2906713"/>
            <a:ext cx="76200" cy="1238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5"/>
          <p:cNvSpPr>
            <a:spLocks/>
          </p:cNvSpPr>
          <p:nvPr/>
        </p:nvSpPr>
        <p:spPr bwMode="auto">
          <a:xfrm>
            <a:off x="5427663" y="2995613"/>
            <a:ext cx="66675" cy="79375"/>
          </a:xfrm>
          <a:custGeom>
            <a:avLst/>
            <a:gdLst>
              <a:gd name="T0" fmla="*/ 0 w 42"/>
              <a:gd name="T1" fmla="*/ 50 h 50"/>
              <a:gd name="T2" fmla="*/ 10 w 42"/>
              <a:gd name="T3" fmla="*/ 0 h 50"/>
              <a:gd name="T4" fmla="*/ 20 w 42"/>
              <a:gd name="T5" fmla="*/ 18 h 50"/>
              <a:gd name="T6" fmla="*/ 42 w 42"/>
              <a:gd name="T7" fmla="*/ 20 h 50"/>
              <a:gd name="T8" fmla="*/ 0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50"/>
                </a:moveTo>
                <a:lnTo>
                  <a:pt x="10" y="0"/>
                </a:lnTo>
                <a:lnTo>
                  <a:pt x="20" y="18"/>
                </a:lnTo>
                <a:lnTo>
                  <a:pt x="42" y="20"/>
                </a:lnTo>
                <a:lnTo>
                  <a:pt x="0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6"/>
          <p:cNvSpPr>
            <a:spLocks/>
          </p:cNvSpPr>
          <p:nvPr/>
        </p:nvSpPr>
        <p:spPr bwMode="auto">
          <a:xfrm>
            <a:off x="5427663" y="2995613"/>
            <a:ext cx="66675" cy="79375"/>
          </a:xfrm>
          <a:custGeom>
            <a:avLst/>
            <a:gdLst>
              <a:gd name="T0" fmla="*/ 0 w 42"/>
              <a:gd name="T1" fmla="*/ 50 h 50"/>
              <a:gd name="T2" fmla="*/ 10 w 42"/>
              <a:gd name="T3" fmla="*/ 0 h 50"/>
              <a:gd name="T4" fmla="*/ 20 w 42"/>
              <a:gd name="T5" fmla="*/ 18 h 50"/>
              <a:gd name="T6" fmla="*/ 42 w 42"/>
              <a:gd name="T7" fmla="*/ 20 h 50"/>
              <a:gd name="T8" fmla="*/ 0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0" y="50"/>
                </a:moveTo>
                <a:lnTo>
                  <a:pt x="10" y="0"/>
                </a:lnTo>
                <a:lnTo>
                  <a:pt x="20" y="18"/>
                </a:lnTo>
                <a:lnTo>
                  <a:pt x="42" y="20"/>
                </a:lnTo>
                <a:lnTo>
                  <a:pt x="0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12" name="Rectangle 27"/>
          <p:cNvSpPr>
            <a:spLocks noChangeArrowheads="1"/>
          </p:cNvSpPr>
          <p:nvPr/>
        </p:nvSpPr>
        <p:spPr bwMode="auto">
          <a:xfrm>
            <a:off x="2328863" y="2706688"/>
            <a:ext cx="66684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Valeur ajoutée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23" name="Rectangle 35"/>
          <p:cNvSpPr>
            <a:spLocks noChangeArrowheads="1"/>
          </p:cNvSpPr>
          <p:nvPr/>
        </p:nvSpPr>
        <p:spPr bwMode="auto">
          <a:xfrm>
            <a:off x="6351588" y="4891088"/>
            <a:ext cx="68768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Investissement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39" name="Rectangle 51"/>
          <p:cNvSpPr>
            <a:spLocks noChangeArrowheads="1"/>
          </p:cNvSpPr>
          <p:nvPr/>
        </p:nvSpPr>
        <p:spPr bwMode="auto">
          <a:xfrm>
            <a:off x="2836863" y="4268788"/>
            <a:ext cx="88646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Appel téléphonique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44" name="Rectangle 56"/>
          <p:cNvSpPr>
            <a:spLocks noChangeArrowheads="1"/>
          </p:cNvSpPr>
          <p:nvPr/>
        </p:nvSpPr>
        <p:spPr bwMode="auto">
          <a:xfrm>
            <a:off x="2944813" y="4668838"/>
            <a:ext cx="70051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Carte de vœux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équivalent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58" name="Rectangle 70"/>
          <p:cNvSpPr>
            <a:spLocks noChangeArrowheads="1"/>
          </p:cNvSpPr>
          <p:nvPr/>
        </p:nvSpPr>
        <p:spPr bwMode="auto">
          <a:xfrm>
            <a:off x="3735388" y="3665538"/>
            <a:ext cx="9361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Lettre personnalisée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65" name="Rectangle 77"/>
          <p:cNvSpPr>
            <a:spLocks noChangeArrowheads="1"/>
          </p:cNvSpPr>
          <p:nvPr/>
        </p:nvSpPr>
        <p:spPr bwMode="auto">
          <a:xfrm>
            <a:off x="4887913" y="3163888"/>
            <a:ext cx="88325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Lettre d’information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périodique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578" name="Rectangle 90"/>
          <p:cNvSpPr>
            <a:spLocks noChangeArrowheads="1"/>
          </p:cNvSpPr>
          <p:nvPr/>
        </p:nvSpPr>
        <p:spPr bwMode="auto">
          <a:xfrm>
            <a:off x="3516313" y="2525713"/>
            <a:ext cx="11894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Envoyée en particulier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une entreprise, un client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l’on connaît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608" name="Rectangle 120"/>
          <p:cNvSpPr>
            <a:spLocks noChangeArrowheads="1"/>
          </p:cNvSpPr>
          <p:nvPr/>
        </p:nvSpPr>
        <p:spPr bwMode="auto">
          <a:xfrm>
            <a:off x="5408613" y="2636838"/>
            <a:ext cx="13577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Envoyée à un grand nombre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d’entreprises en même 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08405505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PROCESSUS DE CAPITALISATION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CAPITALISER LES EXPÉRIENCES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65757" name="Freeform 6"/>
          <p:cNvSpPr>
            <a:spLocks/>
          </p:cNvSpPr>
          <p:nvPr/>
        </p:nvSpPr>
        <p:spPr bwMode="auto">
          <a:xfrm>
            <a:off x="5861397" y="3872706"/>
            <a:ext cx="1038225" cy="1035050"/>
          </a:xfrm>
          <a:custGeom>
            <a:avLst/>
            <a:gdLst>
              <a:gd name="T0" fmla="*/ 654 w 654"/>
              <a:gd name="T1" fmla="*/ 326 h 652"/>
              <a:gd name="T2" fmla="*/ 646 w 654"/>
              <a:gd name="T3" fmla="*/ 392 h 652"/>
              <a:gd name="T4" fmla="*/ 628 w 654"/>
              <a:gd name="T5" fmla="*/ 454 h 652"/>
              <a:gd name="T6" fmla="*/ 598 w 654"/>
              <a:gd name="T7" fmla="*/ 510 h 652"/>
              <a:gd name="T8" fmla="*/ 558 w 654"/>
              <a:gd name="T9" fmla="*/ 558 h 652"/>
              <a:gd name="T10" fmla="*/ 510 w 654"/>
              <a:gd name="T11" fmla="*/ 598 h 652"/>
              <a:gd name="T12" fmla="*/ 454 w 654"/>
              <a:gd name="T13" fmla="*/ 628 h 652"/>
              <a:gd name="T14" fmla="*/ 392 w 654"/>
              <a:gd name="T15" fmla="*/ 646 h 652"/>
              <a:gd name="T16" fmla="*/ 326 w 654"/>
              <a:gd name="T17" fmla="*/ 652 h 652"/>
              <a:gd name="T18" fmla="*/ 294 w 654"/>
              <a:gd name="T19" fmla="*/ 652 h 652"/>
              <a:gd name="T20" fmla="*/ 230 w 654"/>
              <a:gd name="T21" fmla="*/ 638 h 652"/>
              <a:gd name="T22" fmla="*/ 172 w 654"/>
              <a:gd name="T23" fmla="*/ 614 h 652"/>
              <a:gd name="T24" fmla="*/ 120 w 654"/>
              <a:gd name="T25" fmla="*/ 578 h 652"/>
              <a:gd name="T26" fmla="*/ 76 w 654"/>
              <a:gd name="T27" fmla="*/ 534 h 652"/>
              <a:gd name="T28" fmla="*/ 40 w 654"/>
              <a:gd name="T29" fmla="*/ 482 h 652"/>
              <a:gd name="T30" fmla="*/ 16 w 654"/>
              <a:gd name="T31" fmla="*/ 424 h 652"/>
              <a:gd name="T32" fmla="*/ 2 w 654"/>
              <a:gd name="T33" fmla="*/ 360 h 652"/>
              <a:gd name="T34" fmla="*/ 0 w 654"/>
              <a:gd name="T35" fmla="*/ 326 h 652"/>
              <a:gd name="T36" fmla="*/ 8 w 654"/>
              <a:gd name="T37" fmla="*/ 262 h 652"/>
              <a:gd name="T38" fmla="*/ 26 w 654"/>
              <a:gd name="T39" fmla="*/ 200 h 652"/>
              <a:gd name="T40" fmla="*/ 56 w 654"/>
              <a:gd name="T41" fmla="*/ 144 h 652"/>
              <a:gd name="T42" fmla="*/ 96 w 654"/>
              <a:gd name="T43" fmla="*/ 96 h 652"/>
              <a:gd name="T44" fmla="*/ 144 w 654"/>
              <a:gd name="T45" fmla="*/ 56 h 652"/>
              <a:gd name="T46" fmla="*/ 200 w 654"/>
              <a:gd name="T47" fmla="*/ 26 h 652"/>
              <a:gd name="T48" fmla="*/ 262 w 654"/>
              <a:gd name="T49" fmla="*/ 8 h 652"/>
              <a:gd name="T50" fmla="*/ 326 w 654"/>
              <a:gd name="T51" fmla="*/ 0 h 652"/>
              <a:gd name="T52" fmla="*/ 360 w 654"/>
              <a:gd name="T53" fmla="*/ 2 h 652"/>
              <a:gd name="T54" fmla="*/ 424 w 654"/>
              <a:gd name="T55" fmla="*/ 16 h 652"/>
              <a:gd name="T56" fmla="*/ 482 w 654"/>
              <a:gd name="T57" fmla="*/ 40 h 652"/>
              <a:gd name="T58" fmla="*/ 534 w 654"/>
              <a:gd name="T59" fmla="*/ 76 h 652"/>
              <a:gd name="T60" fmla="*/ 578 w 654"/>
              <a:gd name="T61" fmla="*/ 120 h 652"/>
              <a:gd name="T62" fmla="*/ 614 w 654"/>
              <a:gd name="T63" fmla="*/ 172 h 652"/>
              <a:gd name="T64" fmla="*/ 638 w 654"/>
              <a:gd name="T65" fmla="*/ 230 h 652"/>
              <a:gd name="T66" fmla="*/ 652 w 654"/>
              <a:gd name="T67" fmla="*/ 294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4" h="652">
                <a:moveTo>
                  <a:pt x="654" y="326"/>
                </a:moveTo>
                <a:lnTo>
                  <a:pt x="654" y="326"/>
                </a:lnTo>
                <a:lnTo>
                  <a:pt x="652" y="360"/>
                </a:lnTo>
                <a:lnTo>
                  <a:pt x="646" y="392"/>
                </a:lnTo>
                <a:lnTo>
                  <a:pt x="638" y="424"/>
                </a:lnTo>
                <a:lnTo>
                  <a:pt x="628" y="454"/>
                </a:lnTo>
                <a:lnTo>
                  <a:pt x="614" y="482"/>
                </a:lnTo>
                <a:lnTo>
                  <a:pt x="598" y="510"/>
                </a:lnTo>
                <a:lnTo>
                  <a:pt x="578" y="534"/>
                </a:lnTo>
                <a:lnTo>
                  <a:pt x="558" y="558"/>
                </a:lnTo>
                <a:lnTo>
                  <a:pt x="534" y="578"/>
                </a:lnTo>
                <a:lnTo>
                  <a:pt x="510" y="598"/>
                </a:lnTo>
                <a:lnTo>
                  <a:pt x="482" y="614"/>
                </a:lnTo>
                <a:lnTo>
                  <a:pt x="454" y="628"/>
                </a:lnTo>
                <a:lnTo>
                  <a:pt x="424" y="638"/>
                </a:lnTo>
                <a:lnTo>
                  <a:pt x="392" y="646"/>
                </a:lnTo>
                <a:lnTo>
                  <a:pt x="360" y="652"/>
                </a:lnTo>
                <a:lnTo>
                  <a:pt x="326" y="652"/>
                </a:lnTo>
                <a:lnTo>
                  <a:pt x="326" y="652"/>
                </a:lnTo>
                <a:lnTo>
                  <a:pt x="294" y="652"/>
                </a:lnTo>
                <a:lnTo>
                  <a:pt x="262" y="646"/>
                </a:lnTo>
                <a:lnTo>
                  <a:pt x="230" y="638"/>
                </a:lnTo>
                <a:lnTo>
                  <a:pt x="200" y="628"/>
                </a:lnTo>
                <a:lnTo>
                  <a:pt x="172" y="614"/>
                </a:lnTo>
                <a:lnTo>
                  <a:pt x="144" y="598"/>
                </a:lnTo>
                <a:lnTo>
                  <a:pt x="120" y="578"/>
                </a:lnTo>
                <a:lnTo>
                  <a:pt x="96" y="558"/>
                </a:lnTo>
                <a:lnTo>
                  <a:pt x="76" y="534"/>
                </a:lnTo>
                <a:lnTo>
                  <a:pt x="56" y="510"/>
                </a:lnTo>
                <a:lnTo>
                  <a:pt x="40" y="482"/>
                </a:lnTo>
                <a:lnTo>
                  <a:pt x="26" y="454"/>
                </a:lnTo>
                <a:lnTo>
                  <a:pt x="16" y="424"/>
                </a:lnTo>
                <a:lnTo>
                  <a:pt x="8" y="392"/>
                </a:lnTo>
                <a:lnTo>
                  <a:pt x="2" y="360"/>
                </a:lnTo>
                <a:lnTo>
                  <a:pt x="0" y="326"/>
                </a:lnTo>
                <a:lnTo>
                  <a:pt x="0" y="326"/>
                </a:lnTo>
                <a:lnTo>
                  <a:pt x="2" y="294"/>
                </a:lnTo>
                <a:lnTo>
                  <a:pt x="8" y="262"/>
                </a:lnTo>
                <a:lnTo>
                  <a:pt x="16" y="230"/>
                </a:lnTo>
                <a:lnTo>
                  <a:pt x="26" y="200"/>
                </a:lnTo>
                <a:lnTo>
                  <a:pt x="40" y="172"/>
                </a:lnTo>
                <a:lnTo>
                  <a:pt x="56" y="144"/>
                </a:lnTo>
                <a:lnTo>
                  <a:pt x="76" y="120"/>
                </a:lnTo>
                <a:lnTo>
                  <a:pt x="96" y="96"/>
                </a:lnTo>
                <a:lnTo>
                  <a:pt x="120" y="76"/>
                </a:lnTo>
                <a:lnTo>
                  <a:pt x="144" y="56"/>
                </a:lnTo>
                <a:lnTo>
                  <a:pt x="172" y="40"/>
                </a:lnTo>
                <a:lnTo>
                  <a:pt x="200" y="26"/>
                </a:lnTo>
                <a:lnTo>
                  <a:pt x="230" y="16"/>
                </a:lnTo>
                <a:lnTo>
                  <a:pt x="262" y="8"/>
                </a:lnTo>
                <a:lnTo>
                  <a:pt x="294" y="2"/>
                </a:lnTo>
                <a:lnTo>
                  <a:pt x="326" y="0"/>
                </a:lnTo>
                <a:lnTo>
                  <a:pt x="326" y="0"/>
                </a:lnTo>
                <a:lnTo>
                  <a:pt x="360" y="2"/>
                </a:lnTo>
                <a:lnTo>
                  <a:pt x="392" y="8"/>
                </a:lnTo>
                <a:lnTo>
                  <a:pt x="424" y="16"/>
                </a:lnTo>
                <a:lnTo>
                  <a:pt x="454" y="26"/>
                </a:lnTo>
                <a:lnTo>
                  <a:pt x="482" y="40"/>
                </a:lnTo>
                <a:lnTo>
                  <a:pt x="510" y="56"/>
                </a:lnTo>
                <a:lnTo>
                  <a:pt x="534" y="76"/>
                </a:lnTo>
                <a:lnTo>
                  <a:pt x="558" y="96"/>
                </a:lnTo>
                <a:lnTo>
                  <a:pt x="578" y="120"/>
                </a:lnTo>
                <a:lnTo>
                  <a:pt x="598" y="144"/>
                </a:lnTo>
                <a:lnTo>
                  <a:pt x="614" y="172"/>
                </a:lnTo>
                <a:lnTo>
                  <a:pt x="628" y="200"/>
                </a:lnTo>
                <a:lnTo>
                  <a:pt x="638" y="230"/>
                </a:lnTo>
                <a:lnTo>
                  <a:pt x="646" y="262"/>
                </a:lnTo>
                <a:lnTo>
                  <a:pt x="652" y="294"/>
                </a:lnTo>
                <a:lnTo>
                  <a:pt x="654" y="3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58" name="Freeform 7"/>
          <p:cNvSpPr>
            <a:spLocks/>
          </p:cNvSpPr>
          <p:nvPr/>
        </p:nvSpPr>
        <p:spPr bwMode="auto">
          <a:xfrm>
            <a:off x="5861397" y="3872706"/>
            <a:ext cx="1038225" cy="1035050"/>
          </a:xfrm>
          <a:custGeom>
            <a:avLst/>
            <a:gdLst>
              <a:gd name="T0" fmla="*/ 654 w 654"/>
              <a:gd name="T1" fmla="*/ 326 h 652"/>
              <a:gd name="T2" fmla="*/ 646 w 654"/>
              <a:gd name="T3" fmla="*/ 392 h 652"/>
              <a:gd name="T4" fmla="*/ 628 w 654"/>
              <a:gd name="T5" fmla="*/ 454 h 652"/>
              <a:gd name="T6" fmla="*/ 598 w 654"/>
              <a:gd name="T7" fmla="*/ 510 h 652"/>
              <a:gd name="T8" fmla="*/ 558 w 654"/>
              <a:gd name="T9" fmla="*/ 558 h 652"/>
              <a:gd name="T10" fmla="*/ 510 w 654"/>
              <a:gd name="T11" fmla="*/ 598 h 652"/>
              <a:gd name="T12" fmla="*/ 454 w 654"/>
              <a:gd name="T13" fmla="*/ 628 h 652"/>
              <a:gd name="T14" fmla="*/ 392 w 654"/>
              <a:gd name="T15" fmla="*/ 646 h 652"/>
              <a:gd name="T16" fmla="*/ 326 w 654"/>
              <a:gd name="T17" fmla="*/ 652 h 652"/>
              <a:gd name="T18" fmla="*/ 294 w 654"/>
              <a:gd name="T19" fmla="*/ 652 h 652"/>
              <a:gd name="T20" fmla="*/ 230 w 654"/>
              <a:gd name="T21" fmla="*/ 638 h 652"/>
              <a:gd name="T22" fmla="*/ 172 w 654"/>
              <a:gd name="T23" fmla="*/ 614 h 652"/>
              <a:gd name="T24" fmla="*/ 120 w 654"/>
              <a:gd name="T25" fmla="*/ 578 h 652"/>
              <a:gd name="T26" fmla="*/ 76 w 654"/>
              <a:gd name="T27" fmla="*/ 534 h 652"/>
              <a:gd name="T28" fmla="*/ 40 w 654"/>
              <a:gd name="T29" fmla="*/ 482 h 652"/>
              <a:gd name="T30" fmla="*/ 16 w 654"/>
              <a:gd name="T31" fmla="*/ 424 h 652"/>
              <a:gd name="T32" fmla="*/ 2 w 654"/>
              <a:gd name="T33" fmla="*/ 360 h 652"/>
              <a:gd name="T34" fmla="*/ 0 w 654"/>
              <a:gd name="T35" fmla="*/ 326 h 652"/>
              <a:gd name="T36" fmla="*/ 8 w 654"/>
              <a:gd name="T37" fmla="*/ 262 h 652"/>
              <a:gd name="T38" fmla="*/ 26 w 654"/>
              <a:gd name="T39" fmla="*/ 200 h 652"/>
              <a:gd name="T40" fmla="*/ 56 w 654"/>
              <a:gd name="T41" fmla="*/ 144 h 652"/>
              <a:gd name="T42" fmla="*/ 96 w 654"/>
              <a:gd name="T43" fmla="*/ 96 h 652"/>
              <a:gd name="T44" fmla="*/ 144 w 654"/>
              <a:gd name="T45" fmla="*/ 56 h 652"/>
              <a:gd name="T46" fmla="*/ 200 w 654"/>
              <a:gd name="T47" fmla="*/ 26 h 652"/>
              <a:gd name="T48" fmla="*/ 262 w 654"/>
              <a:gd name="T49" fmla="*/ 8 h 652"/>
              <a:gd name="T50" fmla="*/ 326 w 654"/>
              <a:gd name="T51" fmla="*/ 0 h 652"/>
              <a:gd name="T52" fmla="*/ 360 w 654"/>
              <a:gd name="T53" fmla="*/ 2 h 652"/>
              <a:gd name="T54" fmla="*/ 424 w 654"/>
              <a:gd name="T55" fmla="*/ 16 h 652"/>
              <a:gd name="T56" fmla="*/ 482 w 654"/>
              <a:gd name="T57" fmla="*/ 40 h 652"/>
              <a:gd name="T58" fmla="*/ 534 w 654"/>
              <a:gd name="T59" fmla="*/ 76 h 652"/>
              <a:gd name="T60" fmla="*/ 578 w 654"/>
              <a:gd name="T61" fmla="*/ 120 h 652"/>
              <a:gd name="T62" fmla="*/ 614 w 654"/>
              <a:gd name="T63" fmla="*/ 172 h 652"/>
              <a:gd name="T64" fmla="*/ 638 w 654"/>
              <a:gd name="T65" fmla="*/ 230 h 652"/>
              <a:gd name="T66" fmla="*/ 652 w 654"/>
              <a:gd name="T67" fmla="*/ 294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4" h="652">
                <a:moveTo>
                  <a:pt x="654" y="326"/>
                </a:moveTo>
                <a:lnTo>
                  <a:pt x="654" y="326"/>
                </a:lnTo>
                <a:lnTo>
                  <a:pt x="652" y="360"/>
                </a:lnTo>
                <a:lnTo>
                  <a:pt x="646" y="392"/>
                </a:lnTo>
                <a:lnTo>
                  <a:pt x="638" y="424"/>
                </a:lnTo>
                <a:lnTo>
                  <a:pt x="628" y="454"/>
                </a:lnTo>
                <a:lnTo>
                  <a:pt x="614" y="482"/>
                </a:lnTo>
                <a:lnTo>
                  <a:pt x="598" y="510"/>
                </a:lnTo>
                <a:lnTo>
                  <a:pt x="578" y="534"/>
                </a:lnTo>
                <a:lnTo>
                  <a:pt x="558" y="558"/>
                </a:lnTo>
                <a:lnTo>
                  <a:pt x="534" y="578"/>
                </a:lnTo>
                <a:lnTo>
                  <a:pt x="510" y="598"/>
                </a:lnTo>
                <a:lnTo>
                  <a:pt x="482" y="614"/>
                </a:lnTo>
                <a:lnTo>
                  <a:pt x="454" y="628"/>
                </a:lnTo>
                <a:lnTo>
                  <a:pt x="424" y="638"/>
                </a:lnTo>
                <a:lnTo>
                  <a:pt x="392" y="646"/>
                </a:lnTo>
                <a:lnTo>
                  <a:pt x="360" y="652"/>
                </a:lnTo>
                <a:lnTo>
                  <a:pt x="326" y="652"/>
                </a:lnTo>
                <a:lnTo>
                  <a:pt x="326" y="652"/>
                </a:lnTo>
                <a:lnTo>
                  <a:pt x="294" y="652"/>
                </a:lnTo>
                <a:lnTo>
                  <a:pt x="262" y="646"/>
                </a:lnTo>
                <a:lnTo>
                  <a:pt x="230" y="638"/>
                </a:lnTo>
                <a:lnTo>
                  <a:pt x="200" y="628"/>
                </a:lnTo>
                <a:lnTo>
                  <a:pt x="172" y="614"/>
                </a:lnTo>
                <a:lnTo>
                  <a:pt x="144" y="598"/>
                </a:lnTo>
                <a:lnTo>
                  <a:pt x="120" y="578"/>
                </a:lnTo>
                <a:lnTo>
                  <a:pt x="96" y="558"/>
                </a:lnTo>
                <a:lnTo>
                  <a:pt x="76" y="534"/>
                </a:lnTo>
                <a:lnTo>
                  <a:pt x="56" y="510"/>
                </a:lnTo>
                <a:lnTo>
                  <a:pt x="40" y="482"/>
                </a:lnTo>
                <a:lnTo>
                  <a:pt x="26" y="454"/>
                </a:lnTo>
                <a:lnTo>
                  <a:pt x="16" y="424"/>
                </a:lnTo>
                <a:lnTo>
                  <a:pt x="8" y="392"/>
                </a:lnTo>
                <a:lnTo>
                  <a:pt x="2" y="360"/>
                </a:lnTo>
                <a:lnTo>
                  <a:pt x="0" y="326"/>
                </a:lnTo>
                <a:lnTo>
                  <a:pt x="0" y="326"/>
                </a:lnTo>
                <a:lnTo>
                  <a:pt x="2" y="294"/>
                </a:lnTo>
                <a:lnTo>
                  <a:pt x="8" y="262"/>
                </a:lnTo>
                <a:lnTo>
                  <a:pt x="16" y="230"/>
                </a:lnTo>
                <a:lnTo>
                  <a:pt x="26" y="200"/>
                </a:lnTo>
                <a:lnTo>
                  <a:pt x="40" y="172"/>
                </a:lnTo>
                <a:lnTo>
                  <a:pt x="56" y="144"/>
                </a:lnTo>
                <a:lnTo>
                  <a:pt x="76" y="120"/>
                </a:lnTo>
                <a:lnTo>
                  <a:pt x="96" y="96"/>
                </a:lnTo>
                <a:lnTo>
                  <a:pt x="120" y="76"/>
                </a:lnTo>
                <a:lnTo>
                  <a:pt x="144" y="56"/>
                </a:lnTo>
                <a:lnTo>
                  <a:pt x="172" y="40"/>
                </a:lnTo>
                <a:lnTo>
                  <a:pt x="200" y="26"/>
                </a:lnTo>
                <a:lnTo>
                  <a:pt x="230" y="16"/>
                </a:lnTo>
                <a:lnTo>
                  <a:pt x="262" y="8"/>
                </a:lnTo>
                <a:lnTo>
                  <a:pt x="294" y="2"/>
                </a:lnTo>
                <a:lnTo>
                  <a:pt x="326" y="0"/>
                </a:lnTo>
                <a:lnTo>
                  <a:pt x="326" y="0"/>
                </a:lnTo>
                <a:lnTo>
                  <a:pt x="360" y="2"/>
                </a:lnTo>
                <a:lnTo>
                  <a:pt x="392" y="8"/>
                </a:lnTo>
                <a:lnTo>
                  <a:pt x="424" y="16"/>
                </a:lnTo>
                <a:lnTo>
                  <a:pt x="454" y="26"/>
                </a:lnTo>
                <a:lnTo>
                  <a:pt x="482" y="40"/>
                </a:lnTo>
                <a:lnTo>
                  <a:pt x="510" y="56"/>
                </a:lnTo>
                <a:lnTo>
                  <a:pt x="534" y="76"/>
                </a:lnTo>
                <a:lnTo>
                  <a:pt x="558" y="96"/>
                </a:lnTo>
                <a:lnTo>
                  <a:pt x="578" y="120"/>
                </a:lnTo>
                <a:lnTo>
                  <a:pt x="598" y="144"/>
                </a:lnTo>
                <a:lnTo>
                  <a:pt x="614" y="172"/>
                </a:lnTo>
                <a:lnTo>
                  <a:pt x="628" y="200"/>
                </a:lnTo>
                <a:lnTo>
                  <a:pt x="638" y="230"/>
                </a:lnTo>
                <a:lnTo>
                  <a:pt x="646" y="262"/>
                </a:lnTo>
                <a:lnTo>
                  <a:pt x="652" y="294"/>
                </a:lnTo>
                <a:lnTo>
                  <a:pt x="654" y="3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59" name="Line 8"/>
          <p:cNvSpPr>
            <a:spLocks noChangeShapeType="1"/>
          </p:cNvSpPr>
          <p:nvPr/>
        </p:nvSpPr>
        <p:spPr bwMode="auto">
          <a:xfrm flipH="1">
            <a:off x="6896447" y="4390231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0" name="Line 9"/>
          <p:cNvSpPr>
            <a:spLocks noChangeShapeType="1"/>
          </p:cNvSpPr>
          <p:nvPr/>
        </p:nvSpPr>
        <p:spPr bwMode="auto">
          <a:xfrm flipH="1">
            <a:off x="6886922" y="4453731"/>
            <a:ext cx="635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1" name="Freeform 10"/>
          <p:cNvSpPr>
            <a:spLocks/>
          </p:cNvSpPr>
          <p:nvPr/>
        </p:nvSpPr>
        <p:spPr bwMode="auto">
          <a:xfrm>
            <a:off x="6871047" y="4517231"/>
            <a:ext cx="9525" cy="38100"/>
          </a:xfrm>
          <a:custGeom>
            <a:avLst/>
            <a:gdLst>
              <a:gd name="T0" fmla="*/ 6 w 6"/>
              <a:gd name="T1" fmla="*/ 0 h 24"/>
              <a:gd name="T2" fmla="*/ 2 w 6"/>
              <a:gd name="T3" fmla="*/ 18 h 24"/>
              <a:gd name="T4" fmla="*/ 0 w 6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4">
                <a:moveTo>
                  <a:pt x="6" y="0"/>
                </a:moveTo>
                <a:lnTo>
                  <a:pt x="2" y="18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2" name="Freeform 11"/>
          <p:cNvSpPr>
            <a:spLocks/>
          </p:cNvSpPr>
          <p:nvPr/>
        </p:nvSpPr>
        <p:spPr bwMode="auto">
          <a:xfrm>
            <a:off x="6848822" y="4577556"/>
            <a:ext cx="12700" cy="34925"/>
          </a:xfrm>
          <a:custGeom>
            <a:avLst/>
            <a:gdLst>
              <a:gd name="T0" fmla="*/ 8 w 8"/>
              <a:gd name="T1" fmla="*/ 0 h 22"/>
              <a:gd name="T2" fmla="*/ 6 w 8"/>
              <a:gd name="T3" fmla="*/ 10 h 22"/>
              <a:gd name="T4" fmla="*/ 0 w 8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8" y="0"/>
                </a:moveTo>
                <a:lnTo>
                  <a:pt x="6" y="10"/>
                </a:lnTo>
                <a:lnTo>
                  <a:pt x="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3" name="Freeform 12"/>
          <p:cNvSpPr>
            <a:spLocks/>
          </p:cNvSpPr>
          <p:nvPr/>
        </p:nvSpPr>
        <p:spPr bwMode="auto">
          <a:xfrm>
            <a:off x="6817072" y="4634706"/>
            <a:ext cx="19050" cy="34925"/>
          </a:xfrm>
          <a:custGeom>
            <a:avLst/>
            <a:gdLst>
              <a:gd name="T0" fmla="*/ 12 w 12"/>
              <a:gd name="T1" fmla="*/ 0 h 22"/>
              <a:gd name="T2" fmla="*/ 12 w 12"/>
              <a:gd name="T3" fmla="*/ 2 h 22"/>
              <a:gd name="T4" fmla="*/ 0 w 1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2" y="2"/>
                </a:lnTo>
                <a:lnTo>
                  <a:pt x="0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4" name="Line 13"/>
          <p:cNvSpPr>
            <a:spLocks noChangeShapeType="1"/>
          </p:cNvSpPr>
          <p:nvPr/>
        </p:nvSpPr>
        <p:spPr bwMode="auto">
          <a:xfrm flipH="1">
            <a:off x="6782147" y="4688681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5" name="Freeform 14"/>
          <p:cNvSpPr>
            <a:spLocks/>
          </p:cNvSpPr>
          <p:nvPr/>
        </p:nvSpPr>
        <p:spPr bwMode="auto">
          <a:xfrm>
            <a:off x="6737697" y="4739481"/>
            <a:ext cx="25400" cy="25400"/>
          </a:xfrm>
          <a:custGeom>
            <a:avLst/>
            <a:gdLst>
              <a:gd name="T0" fmla="*/ 16 w 16"/>
              <a:gd name="T1" fmla="*/ 0 h 16"/>
              <a:gd name="T2" fmla="*/ 6 w 16"/>
              <a:gd name="T3" fmla="*/ 12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6" y="12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6" name="Freeform 15"/>
          <p:cNvSpPr>
            <a:spLocks/>
          </p:cNvSpPr>
          <p:nvPr/>
        </p:nvSpPr>
        <p:spPr bwMode="auto">
          <a:xfrm>
            <a:off x="6690072" y="4783931"/>
            <a:ext cx="28575" cy="22225"/>
          </a:xfrm>
          <a:custGeom>
            <a:avLst/>
            <a:gdLst>
              <a:gd name="T0" fmla="*/ 18 w 18"/>
              <a:gd name="T1" fmla="*/ 0 h 14"/>
              <a:gd name="T2" fmla="*/ 12 w 18"/>
              <a:gd name="T3" fmla="*/ 4 h 14"/>
              <a:gd name="T4" fmla="*/ 0 w 18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18" y="0"/>
                </a:moveTo>
                <a:lnTo>
                  <a:pt x="12" y="4"/>
                </a:lnTo>
                <a:lnTo>
                  <a:pt x="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7" name="Line 16"/>
          <p:cNvSpPr>
            <a:spLocks noChangeShapeType="1"/>
          </p:cNvSpPr>
          <p:nvPr/>
        </p:nvSpPr>
        <p:spPr bwMode="auto">
          <a:xfrm flipH="1">
            <a:off x="6636097" y="4822031"/>
            <a:ext cx="317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8" name="Freeform 17"/>
          <p:cNvSpPr>
            <a:spLocks/>
          </p:cNvSpPr>
          <p:nvPr/>
        </p:nvSpPr>
        <p:spPr bwMode="auto">
          <a:xfrm>
            <a:off x="6578947" y="4853781"/>
            <a:ext cx="34925" cy="15875"/>
          </a:xfrm>
          <a:custGeom>
            <a:avLst/>
            <a:gdLst>
              <a:gd name="T0" fmla="*/ 22 w 22"/>
              <a:gd name="T1" fmla="*/ 0 h 10"/>
              <a:gd name="T2" fmla="*/ 2 w 22"/>
              <a:gd name="T3" fmla="*/ 10 h 10"/>
              <a:gd name="T4" fmla="*/ 0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0"/>
                </a:moveTo>
                <a:lnTo>
                  <a:pt x="2" y="10"/>
                </a:lnTo>
                <a:lnTo>
                  <a:pt x="0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69" name="Freeform 18"/>
          <p:cNvSpPr>
            <a:spLocks/>
          </p:cNvSpPr>
          <p:nvPr/>
        </p:nvSpPr>
        <p:spPr bwMode="auto">
          <a:xfrm>
            <a:off x="6518622" y="4879181"/>
            <a:ext cx="34925" cy="9525"/>
          </a:xfrm>
          <a:custGeom>
            <a:avLst/>
            <a:gdLst>
              <a:gd name="T0" fmla="*/ 22 w 22"/>
              <a:gd name="T1" fmla="*/ 0 h 6"/>
              <a:gd name="T2" fmla="*/ 10 w 22"/>
              <a:gd name="T3" fmla="*/ 4 h 6"/>
              <a:gd name="T4" fmla="*/ 0 w 2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22" y="0"/>
                </a:moveTo>
                <a:lnTo>
                  <a:pt x="10" y="4"/>
                </a:lnTo>
                <a:lnTo>
                  <a:pt x="0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0" name="Freeform 19"/>
          <p:cNvSpPr>
            <a:spLocks/>
          </p:cNvSpPr>
          <p:nvPr/>
        </p:nvSpPr>
        <p:spPr bwMode="auto">
          <a:xfrm>
            <a:off x="6455122" y="4895056"/>
            <a:ext cx="38100" cy="9525"/>
          </a:xfrm>
          <a:custGeom>
            <a:avLst/>
            <a:gdLst>
              <a:gd name="T0" fmla="*/ 24 w 24"/>
              <a:gd name="T1" fmla="*/ 0 h 6"/>
              <a:gd name="T2" fmla="*/ 18 w 24"/>
              <a:gd name="T3" fmla="*/ 2 h 6"/>
              <a:gd name="T4" fmla="*/ 0 w 24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24" y="0"/>
                </a:moveTo>
                <a:lnTo>
                  <a:pt x="18" y="2"/>
                </a:lnTo>
                <a:lnTo>
                  <a:pt x="0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1" name="Line 20"/>
          <p:cNvSpPr>
            <a:spLocks noChangeShapeType="1"/>
          </p:cNvSpPr>
          <p:nvPr/>
        </p:nvSpPr>
        <p:spPr bwMode="auto">
          <a:xfrm flipH="1">
            <a:off x="6394797" y="4907756"/>
            <a:ext cx="349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2" name="Line 21"/>
          <p:cNvSpPr>
            <a:spLocks noChangeShapeType="1"/>
          </p:cNvSpPr>
          <p:nvPr/>
        </p:nvSpPr>
        <p:spPr bwMode="auto">
          <a:xfrm flipH="1">
            <a:off x="6331297" y="4907756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3" name="Freeform 22"/>
          <p:cNvSpPr>
            <a:spLocks/>
          </p:cNvSpPr>
          <p:nvPr/>
        </p:nvSpPr>
        <p:spPr bwMode="auto">
          <a:xfrm>
            <a:off x="6267797" y="4895056"/>
            <a:ext cx="38100" cy="9525"/>
          </a:xfrm>
          <a:custGeom>
            <a:avLst/>
            <a:gdLst>
              <a:gd name="T0" fmla="*/ 24 w 24"/>
              <a:gd name="T1" fmla="*/ 6 h 6"/>
              <a:gd name="T2" fmla="*/ 6 w 24"/>
              <a:gd name="T3" fmla="*/ 2 h 6"/>
              <a:gd name="T4" fmla="*/ 0 w 24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24" y="6"/>
                </a:moveTo>
                <a:lnTo>
                  <a:pt x="6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4" name="Freeform 23"/>
          <p:cNvSpPr>
            <a:spLocks/>
          </p:cNvSpPr>
          <p:nvPr/>
        </p:nvSpPr>
        <p:spPr bwMode="auto">
          <a:xfrm>
            <a:off x="6207472" y="4879181"/>
            <a:ext cx="34925" cy="9525"/>
          </a:xfrm>
          <a:custGeom>
            <a:avLst/>
            <a:gdLst>
              <a:gd name="T0" fmla="*/ 22 w 22"/>
              <a:gd name="T1" fmla="*/ 6 h 6"/>
              <a:gd name="T2" fmla="*/ 12 w 22"/>
              <a:gd name="T3" fmla="*/ 4 h 6"/>
              <a:gd name="T4" fmla="*/ 0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22" y="6"/>
                </a:moveTo>
                <a:lnTo>
                  <a:pt x="1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5" name="Freeform 24"/>
          <p:cNvSpPr>
            <a:spLocks/>
          </p:cNvSpPr>
          <p:nvPr/>
        </p:nvSpPr>
        <p:spPr bwMode="auto">
          <a:xfrm>
            <a:off x="6147147" y="4853781"/>
            <a:ext cx="34925" cy="15875"/>
          </a:xfrm>
          <a:custGeom>
            <a:avLst/>
            <a:gdLst>
              <a:gd name="T0" fmla="*/ 22 w 22"/>
              <a:gd name="T1" fmla="*/ 10 h 10"/>
              <a:gd name="T2" fmla="*/ 20 w 22"/>
              <a:gd name="T3" fmla="*/ 10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10"/>
                </a:moveTo>
                <a:lnTo>
                  <a:pt x="20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6" name="Line 25"/>
          <p:cNvSpPr>
            <a:spLocks noChangeShapeType="1"/>
          </p:cNvSpPr>
          <p:nvPr/>
        </p:nvSpPr>
        <p:spPr bwMode="auto">
          <a:xfrm flipH="1" flipV="1">
            <a:off x="6093172" y="4822031"/>
            <a:ext cx="317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7" name="Freeform 26"/>
          <p:cNvSpPr>
            <a:spLocks/>
          </p:cNvSpPr>
          <p:nvPr/>
        </p:nvSpPr>
        <p:spPr bwMode="auto">
          <a:xfrm>
            <a:off x="6042372" y="4783931"/>
            <a:ext cx="28575" cy="22225"/>
          </a:xfrm>
          <a:custGeom>
            <a:avLst/>
            <a:gdLst>
              <a:gd name="T0" fmla="*/ 18 w 18"/>
              <a:gd name="T1" fmla="*/ 14 h 14"/>
              <a:gd name="T2" fmla="*/ 6 w 18"/>
              <a:gd name="T3" fmla="*/ 4 h 14"/>
              <a:gd name="T4" fmla="*/ 0 w 18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18" y="14"/>
                </a:moveTo>
                <a:lnTo>
                  <a:pt x="6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8" name="Freeform 27"/>
          <p:cNvSpPr>
            <a:spLocks/>
          </p:cNvSpPr>
          <p:nvPr/>
        </p:nvSpPr>
        <p:spPr bwMode="auto">
          <a:xfrm>
            <a:off x="5997922" y="4739481"/>
            <a:ext cx="25400" cy="28575"/>
          </a:xfrm>
          <a:custGeom>
            <a:avLst/>
            <a:gdLst>
              <a:gd name="T0" fmla="*/ 16 w 16"/>
              <a:gd name="T1" fmla="*/ 18 h 18"/>
              <a:gd name="T2" fmla="*/ 10 w 16"/>
              <a:gd name="T3" fmla="*/ 12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10" y="1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79" name="Line 28"/>
          <p:cNvSpPr>
            <a:spLocks noChangeShapeType="1"/>
          </p:cNvSpPr>
          <p:nvPr/>
        </p:nvSpPr>
        <p:spPr bwMode="auto">
          <a:xfrm flipH="1" flipV="1">
            <a:off x="5956647" y="4688681"/>
            <a:ext cx="22225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0" name="Freeform 29"/>
          <p:cNvSpPr>
            <a:spLocks/>
          </p:cNvSpPr>
          <p:nvPr/>
        </p:nvSpPr>
        <p:spPr bwMode="auto">
          <a:xfrm>
            <a:off x="5924897" y="4634706"/>
            <a:ext cx="19050" cy="34925"/>
          </a:xfrm>
          <a:custGeom>
            <a:avLst/>
            <a:gdLst>
              <a:gd name="T0" fmla="*/ 12 w 12"/>
              <a:gd name="T1" fmla="*/ 22 h 22"/>
              <a:gd name="T2" fmla="*/ 0 w 12"/>
              <a:gd name="T3" fmla="*/ 2 h 22"/>
              <a:gd name="T4" fmla="*/ 0 w 12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2">
                <a:moveTo>
                  <a:pt x="12" y="2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1" name="Freeform 30"/>
          <p:cNvSpPr>
            <a:spLocks/>
          </p:cNvSpPr>
          <p:nvPr/>
        </p:nvSpPr>
        <p:spPr bwMode="auto">
          <a:xfrm>
            <a:off x="5896322" y="4577556"/>
            <a:ext cx="15875" cy="34925"/>
          </a:xfrm>
          <a:custGeom>
            <a:avLst/>
            <a:gdLst>
              <a:gd name="T0" fmla="*/ 10 w 10"/>
              <a:gd name="T1" fmla="*/ 22 h 22"/>
              <a:gd name="T2" fmla="*/ 4 w 10"/>
              <a:gd name="T3" fmla="*/ 10 h 22"/>
              <a:gd name="T4" fmla="*/ 0 w 10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10" y="22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2" name="Freeform 31"/>
          <p:cNvSpPr>
            <a:spLocks/>
          </p:cNvSpPr>
          <p:nvPr/>
        </p:nvSpPr>
        <p:spPr bwMode="auto">
          <a:xfrm>
            <a:off x="5877272" y="4517231"/>
            <a:ext cx="12700" cy="38100"/>
          </a:xfrm>
          <a:custGeom>
            <a:avLst/>
            <a:gdLst>
              <a:gd name="T0" fmla="*/ 8 w 8"/>
              <a:gd name="T1" fmla="*/ 24 h 24"/>
              <a:gd name="T2" fmla="*/ 6 w 8"/>
              <a:gd name="T3" fmla="*/ 18 h 24"/>
              <a:gd name="T4" fmla="*/ 0 w 8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">
                <a:moveTo>
                  <a:pt x="8" y="24"/>
                </a:moveTo>
                <a:lnTo>
                  <a:pt x="6" y="1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3" name="Line 32"/>
          <p:cNvSpPr>
            <a:spLocks noChangeShapeType="1"/>
          </p:cNvSpPr>
          <p:nvPr/>
        </p:nvSpPr>
        <p:spPr bwMode="auto">
          <a:xfrm flipH="1" flipV="1">
            <a:off x="5867747" y="4456906"/>
            <a:ext cx="63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4" name="Line 33"/>
          <p:cNvSpPr>
            <a:spLocks noChangeShapeType="1"/>
          </p:cNvSpPr>
          <p:nvPr/>
        </p:nvSpPr>
        <p:spPr bwMode="auto">
          <a:xfrm flipH="1" flipV="1">
            <a:off x="5861397" y="4393406"/>
            <a:ext cx="31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5" name="Freeform 34"/>
          <p:cNvSpPr>
            <a:spLocks/>
          </p:cNvSpPr>
          <p:nvPr/>
        </p:nvSpPr>
        <p:spPr bwMode="auto">
          <a:xfrm>
            <a:off x="5864572" y="4329906"/>
            <a:ext cx="3175" cy="38100"/>
          </a:xfrm>
          <a:custGeom>
            <a:avLst/>
            <a:gdLst>
              <a:gd name="T0" fmla="*/ 0 w 2"/>
              <a:gd name="T1" fmla="*/ 24 h 24"/>
              <a:gd name="T2" fmla="*/ 0 w 2"/>
              <a:gd name="T3" fmla="*/ 6 h 24"/>
              <a:gd name="T4" fmla="*/ 2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0" y="24"/>
                </a:moveTo>
                <a:lnTo>
                  <a:pt x="0" y="6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6" name="Freeform 35"/>
          <p:cNvSpPr>
            <a:spLocks/>
          </p:cNvSpPr>
          <p:nvPr/>
        </p:nvSpPr>
        <p:spPr bwMode="auto">
          <a:xfrm>
            <a:off x="5870922" y="4266406"/>
            <a:ext cx="6350" cy="38100"/>
          </a:xfrm>
          <a:custGeom>
            <a:avLst/>
            <a:gdLst>
              <a:gd name="T0" fmla="*/ 0 w 4"/>
              <a:gd name="T1" fmla="*/ 24 h 24"/>
              <a:gd name="T2" fmla="*/ 2 w 4"/>
              <a:gd name="T3" fmla="*/ 14 h 24"/>
              <a:gd name="T4" fmla="*/ 4 w 4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0" y="24"/>
                </a:moveTo>
                <a:lnTo>
                  <a:pt x="2" y="14"/>
                </a:lnTo>
                <a:lnTo>
                  <a:pt x="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7" name="Freeform 36"/>
          <p:cNvSpPr>
            <a:spLocks/>
          </p:cNvSpPr>
          <p:nvPr/>
        </p:nvSpPr>
        <p:spPr bwMode="auto">
          <a:xfrm>
            <a:off x="5883622" y="4206081"/>
            <a:ext cx="12700" cy="34925"/>
          </a:xfrm>
          <a:custGeom>
            <a:avLst/>
            <a:gdLst>
              <a:gd name="T0" fmla="*/ 0 w 8"/>
              <a:gd name="T1" fmla="*/ 22 h 22"/>
              <a:gd name="T2" fmla="*/ 2 w 8"/>
              <a:gd name="T3" fmla="*/ 20 h 22"/>
              <a:gd name="T4" fmla="*/ 8 w 8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0" y="22"/>
                </a:moveTo>
                <a:lnTo>
                  <a:pt x="2" y="20"/>
                </a:lnTo>
                <a:lnTo>
                  <a:pt x="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8" name="Line 37"/>
          <p:cNvSpPr>
            <a:spLocks noChangeShapeType="1"/>
          </p:cNvSpPr>
          <p:nvPr/>
        </p:nvSpPr>
        <p:spPr bwMode="auto">
          <a:xfrm flipV="1">
            <a:off x="5905847" y="4148931"/>
            <a:ext cx="1905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89" name="Freeform 38"/>
          <p:cNvSpPr>
            <a:spLocks/>
          </p:cNvSpPr>
          <p:nvPr/>
        </p:nvSpPr>
        <p:spPr bwMode="auto">
          <a:xfrm>
            <a:off x="5937597" y="4094956"/>
            <a:ext cx="19050" cy="31750"/>
          </a:xfrm>
          <a:custGeom>
            <a:avLst/>
            <a:gdLst>
              <a:gd name="T0" fmla="*/ 0 w 12"/>
              <a:gd name="T1" fmla="*/ 20 h 20"/>
              <a:gd name="T2" fmla="*/ 8 w 12"/>
              <a:gd name="T3" fmla="*/ 4 h 20"/>
              <a:gd name="T4" fmla="*/ 12 w 12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0" y="20"/>
                </a:moveTo>
                <a:lnTo>
                  <a:pt x="8" y="4"/>
                </a:lnTo>
                <a:lnTo>
                  <a:pt x="1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95" name="Line 44"/>
          <p:cNvSpPr>
            <a:spLocks noChangeShapeType="1"/>
          </p:cNvSpPr>
          <p:nvPr/>
        </p:nvSpPr>
        <p:spPr bwMode="auto">
          <a:xfrm flipV="1">
            <a:off x="6229697" y="3885406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96" name="Freeform 45"/>
          <p:cNvSpPr>
            <a:spLocks/>
          </p:cNvSpPr>
          <p:nvPr/>
        </p:nvSpPr>
        <p:spPr bwMode="auto">
          <a:xfrm>
            <a:off x="6290022" y="3875881"/>
            <a:ext cx="38100" cy="6350"/>
          </a:xfrm>
          <a:custGeom>
            <a:avLst/>
            <a:gdLst>
              <a:gd name="T0" fmla="*/ 0 w 24"/>
              <a:gd name="T1" fmla="*/ 4 h 4"/>
              <a:gd name="T2" fmla="*/ 24 w 24"/>
              <a:gd name="T3" fmla="*/ 0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24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97" name="Freeform 46"/>
          <p:cNvSpPr>
            <a:spLocks/>
          </p:cNvSpPr>
          <p:nvPr/>
        </p:nvSpPr>
        <p:spPr bwMode="auto">
          <a:xfrm>
            <a:off x="6353522" y="3872706"/>
            <a:ext cx="38100" cy="3175"/>
          </a:xfrm>
          <a:custGeom>
            <a:avLst/>
            <a:gdLst>
              <a:gd name="T0" fmla="*/ 0 w 24"/>
              <a:gd name="T1" fmla="*/ 2 h 2"/>
              <a:gd name="T2" fmla="*/ 16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16" y="0"/>
                </a:lnTo>
                <a:lnTo>
                  <a:pt x="24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98" name="Freeform 47"/>
          <p:cNvSpPr>
            <a:spLocks/>
          </p:cNvSpPr>
          <p:nvPr/>
        </p:nvSpPr>
        <p:spPr bwMode="auto">
          <a:xfrm>
            <a:off x="6417022" y="3875881"/>
            <a:ext cx="38100" cy="3175"/>
          </a:xfrm>
          <a:custGeom>
            <a:avLst/>
            <a:gdLst>
              <a:gd name="T0" fmla="*/ 0 w 24"/>
              <a:gd name="T1" fmla="*/ 0 h 2"/>
              <a:gd name="T2" fmla="*/ 10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0"/>
                </a:moveTo>
                <a:lnTo>
                  <a:pt x="10" y="0"/>
                </a:lnTo>
                <a:lnTo>
                  <a:pt x="24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99" name="Freeform 48"/>
          <p:cNvSpPr>
            <a:spLocks/>
          </p:cNvSpPr>
          <p:nvPr/>
        </p:nvSpPr>
        <p:spPr bwMode="auto">
          <a:xfrm>
            <a:off x="6480522" y="3882231"/>
            <a:ext cx="38100" cy="9525"/>
          </a:xfrm>
          <a:custGeom>
            <a:avLst/>
            <a:gdLst>
              <a:gd name="T0" fmla="*/ 0 w 24"/>
              <a:gd name="T1" fmla="*/ 0 h 6"/>
              <a:gd name="T2" fmla="*/ 2 w 24"/>
              <a:gd name="T3" fmla="*/ 2 h 6"/>
              <a:gd name="T4" fmla="*/ 24 w 24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0" y="0"/>
                </a:moveTo>
                <a:lnTo>
                  <a:pt x="2" y="2"/>
                </a:lnTo>
                <a:lnTo>
                  <a:pt x="24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0" name="Line 49"/>
          <p:cNvSpPr>
            <a:spLocks noChangeShapeType="1"/>
          </p:cNvSpPr>
          <p:nvPr/>
        </p:nvSpPr>
        <p:spPr bwMode="auto">
          <a:xfrm>
            <a:off x="6540847" y="3901281"/>
            <a:ext cx="3810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1" name="Freeform 50"/>
          <p:cNvSpPr>
            <a:spLocks/>
          </p:cNvSpPr>
          <p:nvPr/>
        </p:nvSpPr>
        <p:spPr bwMode="auto">
          <a:xfrm>
            <a:off x="6601172" y="3923506"/>
            <a:ext cx="31750" cy="15875"/>
          </a:xfrm>
          <a:custGeom>
            <a:avLst/>
            <a:gdLst>
              <a:gd name="T0" fmla="*/ 0 w 20"/>
              <a:gd name="T1" fmla="*/ 0 h 10"/>
              <a:gd name="T2" fmla="*/ 16 w 20"/>
              <a:gd name="T3" fmla="*/ 8 h 10"/>
              <a:gd name="T4" fmla="*/ 20 w 2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0">
                <a:moveTo>
                  <a:pt x="0" y="0"/>
                </a:moveTo>
                <a:lnTo>
                  <a:pt x="16" y="8"/>
                </a:lnTo>
                <a:lnTo>
                  <a:pt x="20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2" name="Freeform 51"/>
          <p:cNvSpPr>
            <a:spLocks/>
          </p:cNvSpPr>
          <p:nvPr/>
        </p:nvSpPr>
        <p:spPr bwMode="auto">
          <a:xfrm>
            <a:off x="6655147" y="3955256"/>
            <a:ext cx="31750" cy="19050"/>
          </a:xfrm>
          <a:custGeom>
            <a:avLst/>
            <a:gdLst>
              <a:gd name="T0" fmla="*/ 0 w 20"/>
              <a:gd name="T1" fmla="*/ 0 h 12"/>
              <a:gd name="T2" fmla="*/ 10 w 20"/>
              <a:gd name="T3" fmla="*/ 4 h 12"/>
              <a:gd name="T4" fmla="*/ 2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0"/>
                </a:moveTo>
                <a:lnTo>
                  <a:pt x="10" y="4"/>
                </a:lnTo>
                <a:lnTo>
                  <a:pt x="2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3" name="Freeform 52"/>
          <p:cNvSpPr>
            <a:spLocks/>
          </p:cNvSpPr>
          <p:nvPr/>
        </p:nvSpPr>
        <p:spPr bwMode="auto">
          <a:xfrm>
            <a:off x="6709122" y="3990181"/>
            <a:ext cx="28575" cy="25400"/>
          </a:xfrm>
          <a:custGeom>
            <a:avLst/>
            <a:gdLst>
              <a:gd name="T0" fmla="*/ 0 w 18"/>
              <a:gd name="T1" fmla="*/ 0 h 16"/>
              <a:gd name="T2" fmla="*/ 0 w 18"/>
              <a:gd name="T3" fmla="*/ 2 h 16"/>
              <a:gd name="T4" fmla="*/ 18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0"/>
                </a:moveTo>
                <a:lnTo>
                  <a:pt x="0" y="2"/>
                </a:lnTo>
                <a:lnTo>
                  <a:pt x="18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4" name="Line 53"/>
          <p:cNvSpPr>
            <a:spLocks noChangeShapeType="1"/>
          </p:cNvSpPr>
          <p:nvPr/>
        </p:nvSpPr>
        <p:spPr bwMode="auto">
          <a:xfrm>
            <a:off x="6753572" y="4034631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5" name="Freeform 54"/>
          <p:cNvSpPr>
            <a:spLocks/>
          </p:cNvSpPr>
          <p:nvPr/>
        </p:nvSpPr>
        <p:spPr bwMode="auto">
          <a:xfrm>
            <a:off x="6794847" y="4082256"/>
            <a:ext cx="22225" cy="31750"/>
          </a:xfrm>
          <a:custGeom>
            <a:avLst/>
            <a:gdLst>
              <a:gd name="T0" fmla="*/ 0 w 14"/>
              <a:gd name="T1" fmla="*/ 0 h 20"/>
              <a:gd name="T2" fmla="*/ 10 w 14"/>
              <a:gd name="T3" fmla="*/ 12 h 20"/>
              <a:gd name="T4" fmla="*/ 14 w 1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0"/>
                </a:moveTo>
                <a:lnTo>
                  <a:pt x="10" y="12"/>
                </a:lnTo>
                <a:lnTo>
                  <a:pt x="14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6" name="Freeform 55"/>
          <p:cNvSpPr>
            <a:spLocks/>
          </p:cNvSpPr>
          <p:nvPr/>
        </p:nvSpPr>
        <p:spPr bwMode="auto">
          <a:xfrm>
            <a:off x="6829772" y="4136231"/>
            <a:ext cx="19050" cy="31750"/>
          </a:xfrm>
          <a:custGeom>
            <a:avLst/>
            <a:gdLst>
              <a:gd name="T0" fmla="*/ 0 w 12"/>
              <a:gd name="T1" fmla="*/ 0 h 20"/>
              <a:gd name="T2" fmla="*/ 4 w 12"/>
              <a:gd name="T3" fmla="*/ 6 h 20"/>
              <a:gd name="T4" fmla="*/ 12 w 12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4" y="6"/>
                </a:lnTo>
                <a:lnTo>
                  <a:pt x="12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7" name="Line 56"/>
          <p:cNvSpPr>
            <a:spLocks noChangeShapeType="1"/>
          </p:cNvSpPr>
          <p:nvPr/>
        </p:nvSpPr>
        <p:spPr bwMode="auto">
          <a:xfrm>
            <a:off x="6858347" y="4193381"/>
            <a:ext cx="1270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8" name="Freeform 57"/>
          <p:cNvSpPr>
            <a:spLocks/>
          </p:cNvSpPr>
          <p:nvPr/>
        </p:nvSpPr>
        <p:spPr bwMode="auto">
          <a:xfrm>
            <a:off x="6877397" y="4253706"/>
            <a:ext cx="9525" cy="34925"/>
          </a:xfrm>
          <a:custGeom>
            <a:avLst/>
            <a:gdLst>
              <a:gd name="T0" fmla="*/ 0 w 6"/>
              <a:gd name="T1" fmla="*/ 0 h 22"/>
              <a:gd name="T2" fmla="*/ 6 w 6"/>
              <a:gd name="T3" fmla="*/ 22 h 22"/>
              <a:gd name="T4" fmla="*/ 6 w 6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2">
                <a:moveTo>
                  <a:pt x="0" y="0"/>
                </a:moveTo>
                <a:lnTo>
                  <a:pt x="6" y="22"/>
                </a:lnTo>
                <a:lnTo>
                  <a:pt x="6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09" name="Freeform 58"/>
          <p:cNvSpPr>
            <a:spLocks/>
          </p:cNvSpPr>
          <p:nvPr/>
        </p:nvSpPr>
        <p:spPr bwMode="auto">
          <a:xfrm>
            <a:off x="6890097" y="4314031"/>
            <a:ext cx="6350" cy="38100"/>
          </a:xfrm>
          <a:custGeom>
            <a:avLst/>
            <a:gdLst>
              <a:gd name="T0" fmla="*/ 0 w 4"/>
              <a:gd name="T1" fmla="*/ 0 h 24"/>
              <a:gd name="T2" fmla="*/ 4 w 4"/>
              <a:gd name="T3" fmla="*/ 16 h 24"/>
              <a:gd name="T4" fmla="*/ 4 w 4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0" y="0"/>
                </a:moveTo>
                <a:lnTo>
                  <a:pt x="4" y="16"/>
                </a:lnTo>
                <a:lnTo>
                  <a:pt x="4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0" name="Line 59"/>
          <p:cNvSpPr>
            <a:spLocks noChangeShapeType="1"/>
          </p:cNvSpPr>
          <p:nvPr/>
        </p:nvSpPr>
        <p:spPr bwMode="auto">
          <a:xfrm>
            <a:off x="6896447" y="4377531"/>
            <a:ext cx="317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1" name="Freeform 60"/>
          <p:cNvSpPr>
            <a:spLocks/>
          </p:cNvSpPr>
          <p:nvPr/>
        </p:nvSpPr>
        <p:spPr bwMode="auto">
          <a:xfrm>
            <a:off x="5861397" y="3872706"/>
            <a:ext cx="841375" cy="838200"/>
          </a:xfrm>
          <a:custGeom>
            <a:avLst/>
            <a:gdLst>
              <a:gd name="T0" fmla="*/ 530 w 530"/>
              <a:gd name="T1" fmla="*/ 264 h 528"/>
              <a:gd name="T2" fmla="*/ 524 w 530"/>
              <a:gd name="T3" fmla="*/ 318 h 528"/>
              <a:gd name="T4" fmla="*/ 508 w 530"/>
              <a:gd name="T5" fmla="*/ 366 h 528"/>
              <a:gd name="T6" fmla="*/ 484 w 530"/>
              <a:gd name="T7" fmla="*/ 412 h 528"/>
              <a:gd name="T8" fmla="*/ 452 w 530"/>
              <a:gd name="T9" fmla="*/ 450 h 528"/>
              <a:gd name="T10" fmla="*/ 412 w 530"/>
              <a:gd name="T11" fmla="*/ 482 h 528"/>
              <a:gd name="T12" fmla="*/ 368 w 530"/>
              <a:gd name="T13" fmla="*/ 508 h 528"/>
              <a:gd name="T14" fmla="*/ 318 w 530"/>
              <a:gd name="T15" fmla="*/ 522 h 528"/>
              <a:gd name="T16" fmla="*/ 266 w 530"/>
              <a:gd name="T17" fmla="*/ 528 h 528"/>
              <a:gd name="T18" fmla="*/ 238 w 530"/>
              <a:gd name="T19" fmla="*/ 526 h 528"/>
              <a:gd name="T20" fmla="*/ 186 w 530"/>
              <a:gd name="T21" fmla="*/ 516 h 528"/>
              <a:gd name="T22" fmla="*/ 140 w 530"/>
              <a:gd name="T23" fmla="*/ 496 h 528"/>
              <a:gd name="T24" fmla="*/ 96 w 530"/>
              <a:gd name="T25" fmla="*/ 468 h 528"/>
              <a:gd name="T26" fmla="*/ 62 w 530"/>
              <a:gd name="T27" fmla="*/ 432 h 528"/>
              <a:gd name="T28" fmla="*/ 32 w 530"/>
              <a:gd name="T29" fmla="*/ 390 h 528"/>
              <a:gd name="T30" fmla="*/ 12 w 530"/>
              <a:gd name="T31" fmla="*/ 342 h 528"/>
              <a:gd name="T32" fmla="*/ 2 w 530"/>
              <a:gd name="T33" fmla="*/ 292 h 528"/>
              <a:gd name="T34" fmla="*/ 0 w 530"/>
              <a:gd name="T35" fmla="*/ 264 h 528"/>
              <a:gd name="T36" fmla="*/ 6 w 530"/>
              <a:gd name="T37" fmla="*/ 212 h 528"/>
              <a:gd name="T38" fmla="*/ 22 w 530"/>
              <a:gd name="T39" fmla="*/ 162 h 528"/>
              <a:gd name="T40" fmla="*/ 46 w 530"/>
              <a:gd name="T41" fmla="*/ 116 h 528"/>
              <a:gd name="T42" fmla="*/ 78 w 530"/>
              <a:gd name="T43" fmla="*/ 78 h 528"/>
              <a:gd name="T44" fmla="*/ 118 w 530"/>
              <a:gd name="T45" fmla="*/ 46 h 528"/>
              <a:gd name="T46" fmla="*/ 162 w 530"/>
              <a:gd name="T47" fmla="*/ 22 h 528"/>
              <a:gd name="T48" fmla="*/ 212 w 530"/>
              <a:gd name="T49" fmla="*/ 6 h 528"/>
              <a:gd name="T50" fmla="*/ 266 w 530"/>
              <a:gd name="T51" fmla="*/ 0 h 528"/>
              <a:gd name="T52" fmla="*/ 292 w 530"/>
              <a:gd name="T53" fmla="*/ 2 h 528"/>
              <a:gd name="T54" fmla="*/ 344 w 530"/>
              <a:gd name="T55" fmla="*/ 12 h 528"/>
              <a:gd name="T56" fmla="*/ 392 w 530"/>
              <a:gd name="T57" fmla="*/ 32 h 528"/>
              <a:gd name="T58" fmla="*/ 434 w 530"/>
              <a:gd name="T59" fmla="*/ 60 h 528"/>
              <a:gd name="T60" fmla="*/ 470 w 530"/>
              <a:gd name="T61" fmla="*/ 96 h 528"/>
              <a:gd name="T62" fmla="*/ 498 w 530"/>
              <a:gd name="T63" fmla="*/ 138 h 528"/>
              <a:gd name="T64" fmla="*/ 518 w 530"/>
              <a:gd name="T65" fmla="*/ 186 h 528"/>
              <a:gd name="T66" fmla="*/ 528 w 530"/>
              <a:gd name="T67" fmla="*/ 23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0" h="528">
                <a:moveTo>
                  <a:pt x="530" y="264"/>
                </a:moveTo>
                <a:lnTo>
                  <a:pt x="530" y="264"/>
                </a:lnTo>
                <a:lnTo>
                  <a:pt x="528" y="292"/>
                </a:lnTo>
                <a:lnTo>
                  <a:pt x="524" y="318"/>
                </a:lnTo>
                <a:lnTo>
                  <a:pt x="518" y="342"/>
                </a:lnTo>
                <a:lnTo>
                  <a:pt x="508" y="366"/>
                </a:lnTo>
                <a:lnTo>
                  <a:pt x="498" y="390"/>
                </a:lnTo>
                <a:lnTo>
                  <a:pt x="484" y="412"/>
                </a:lnTo>
                <a:lnTo>
                  <a:pt x="470" y="432"/>
                </a:lnTo>
                <a:lnTo>
                  <a:pt x="452" y="450"/>
                </a:lnTo>
                <a:lnTo>
                  <a:pt x="434" y="468"/>
                </a:lnTo>
                <a:lnTo>
                  <a:pt x="412" y="482"/>
                </a:lnTo>
                <a:lnTo>
                  <a:pt x="392" y="496"/>
                </a:lnTo>
                <a:lnTo>
                  <a:pt x="368" y="508"/>
                </a:lnTo>
                <a:lnTo>
                  <a:pt x="344" y="516"/>
                </a:lnTo>
                <a:lnTo>
                  <a:pt x="318" y="522"/>
                </a:lnTo>
                <a:lnTo>
                  <a:pt x="292" y="526"/>
                </a:lnTo>
                <a:lnTo>
                  <a:pt x="266" y="528"/>
                </a:lnTo>
                <a:lnTo>
                  <a:pt x="266" y="528"/>
                </a:lnTo>
                <a:lnTo>
                  <a:pt x="238" y="526"/>
                </a:lnTo>
                <a:lnTo>
                  <a:pt x="212" y="522"/>
                </a:lnTo>
                <a:lnTo>
                  <a:pt x="186" y="516"/>
                </a:lnTo>
                <a:lnTo>
                  <a:pt x="162" y="508"/>
                </a:lnTo>
                <a:lnTo>
                  <a:pt x="140" y="496"/>
                </a:lnTo>
                <a:lnTo>
                  <a:pt x="118" y="482"/>
                </a:lnTo>
                <a:lnTo>
                  <a:pt x="96" y="468"/>
                </a:lnTo>
                <a:lnTo>
                  <a:pt x="78" y="450"/>
                </a:lnTo>
                <a:lnTo>
                  <a:pt x="62" y="432"/>
                </a:lnTo>
                <a:lnTo>
                  <a:pt x="46" y="412"/>
                </a:lnTo>
                <a:lnTo>
                  <a:pt x="32" y="390"/>
                </a:lnTo>
                <a:lnTo>
                  <a:pt x="22" y="366"/>
                </a:lnTo>
                <a:lnTo>
                  <a:pt x="12" y="342"/>
                </a:lnTo>
                <a:lnTo>
                  <a:pt x="6" y="318"/>
                </a:lnTo>
                <a:lnTo>
                  <a:pt x="2" y="292"/>
                </a:lnTo>
                <a:lnTo>
                  <a:pt x="0" y="264"/>
                </a:lnTo>
                <a:lnTo>
                  <a:pt x="0" y="264"/>
                </a:lnTo>
                <a:lnTo>
                  <a:pt x="2" y="238"/>
                </a:lnTo>
                <a:lnTo>
                  <a:pt x="6" y="212"/>
                </a:lnTo>
                <a:lnTo>
                  <a:pt x="12" y="186"/>
                </a:lnTo>
                <a:lnTo>
                  <a:pt x="22" y="162"/>
                </a:lnTo>
                <a:lnTo>
                  <a:pt x="32" y="138"/>
                </a:lnTo>
                <a:lnTo>
                  <a:pt x="46" y="116"/>
                </a:lnTo>
                <a:lnTo>
                  <a:pt x="62" y="96"/>
                </a:lnTo>
                <a:lnTo>
                  <a:pt x="78" y="78"/>
                </a:lnTo>
                <a:lnTo>
                  <a:pt x="96" y="60"/>
                </a:lnTo>
                <a:lnTo>
                  <a:pt x="118" y="46"/>
                </a:lnTo>
                <a:lnTo>
                  <a:pt x="140" y="32"/>
                </a:lnTo>
                <a:lnTo>
                  <a:pt x="162" y="22"/>
                </a:lnTo>
                <a:lnTo>
                  <a:pt x="186" y="12"/>
                </a:lnTo>
                <a:lnTo>
                  <a:pt x="212" y="6"/>
                </a:lnTo>
                <a:lnTo>
                  <a:pt x="238" y="2"/>
                </a:lnTo>
                <a:lnTo>
                  <a:pt x="266" y="0"/>
                </a:lnTo>
                <a:lnTo>
                  <a:pt x="266" y="0"/>
                </a:lnTo>
                <a:lnTo>
                  <a:pt x="292" y="2"/>
                </a:lnTo>
                <a:lnTo>
                  <a:pt x="318" y="6"/>
                </a:lnTo>
                <a:lnTo>
                  <a:pt x="344" y="12"/>
                </a:lnTo>
                <a:lnTo>
                  <a:pt x="368" y="22"/>
                </a:lnTo>
                <a:lnTo>
                  <a:pt x="392" y="32"/>
                </a:lnTo>
                <a:lnTo>
                  <a:pt x="412" y="46"/>
                </a:lnTo>
                <a:lnTo>
                  <a:pt x="434" y="60"/>
                </a:lnTo>
                <a:lnTo>
                  <a:pt x="452" y="78"/>
                </a:lnTo>
                <a:lnTo>
                  <a:pt x="470" y="96"/>
                </a:lnTo>
                <a:lnTo>
                  <a:pt x="484" y="116"/>
                </a:lnTo>
                <a:lnTo>
                  <a:pt x="498" y="138"/>
                </a:lnTo>
                <a:lnTo>
                  <a:pt x="508" y="162"/>
                </a:lnTo>
                <a:lnTo>
                  <a:pt x="518" y="186"/>
                </a:lnTo>
                <a:lnTo>
                  <a:pt x="524" y="212"/>
                </a:lnTo>
                <a:lnTo>
                  <a:pt x="528" y="238"/>
                </a:lnTo>
                <a:lnTo>
                  <a:pt x="530" y="2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2" name="Freeform 61"/>
          <p:cNvSpPr>
            <a:spLocks/>
          </p:cNvSpPr>
          <p:nvPr/>
        </p:nvSpPr>
        <p:spPr bwMode="auto">
          <a:xfrm>
            <a:off x="5861397" y="3872706"/>
            <a:ext cx="841375" cy="838200"/>
          </a:xfrm>
          <a:custGeom>
            <a:avLst/>
            <a:gdLst>
              <a:gd name="T0" fmla="*/ 530 w 530"/>
              <a:gd name="T1" fmla="*/ 264 h 528"/>
              <a:gd name="T2" fmla="*/ 524 w 530"/>
              <a:gd name="T3" fmla="*/ 318 h 528"/>
              <a:gd name="T4" fmla="*/ 508 w 530"/>
              <a:gd name="T5" fmla="*/ 366 h 528"/>
              <a:gd name="T6" fmla="*/ 484 w 530"/>
              <a:gd name="T7" fmla="*/ 412 h 528"/>
              <a:gd name="T8" fmla="*/ 452 w 530"/>
              <a:gd name="T9" fmla="*/ 450 h 528"/>
              <a:gd name="T10" fmla="*/ 412 w 530"/>
              <a:gd name="T11" fmla="*/ 482 h 528"/>
              <a:gd name="T12" fmla="*/ 368 w 530"/>
              <a:gd name="T13" fmla="*/ 508 h 528"/>
              <a:gd name="T14" fmla="*/ 318 w 530"/>
              <a:gd name="T15" fmla="*/ 522 h 528"/>
              <a:gd name="T16" fmla="*/ 266 w 530"/>
              <a:gd name="T17" fmla="*/ 528 h 528"/>
              <a:gd name="T18" fmla="*/ 238 w 530"/>
              <a:gd name="T19" fmla="*/ 526 h 528"/>
              <a:gd name="T20" fmla="*/ 186 w 530"/>
              <a:gd name="T21" fmla="*/ 516 h 528"/>
              <a:gd name="T22" fmla="*/ 140 w 530"/>
              <a:gd name="T23" fmla="*/ 496 h 528"/>
              <a:gd name="T24" fmla="*/ 96 w 530"/>
              <a:gd name="T25" fmla="*/ 468 h 528"/>
              <a:gd name="T26" fmla="*/ 62 w 530"/>
              <a:gd name="T27" fmla="*/ 432 h 528"/>
              <a:gd name="T28" fmla="*/ 32 w 530"/>
              <a:gd name="T29" fmla="*/ 390 h 528"/>
              <a:gd name="T30" fmla="*/ 12 w 530"/>
              <a:gd name="T31" fmla="*/ 342 h 528"/>
              <a:gd name="T32" fmla="*/ 2 w 530"/>
              <a:gd name="T33" fmla="*/ 292 h 528"/>
              <a:gd name="T34" fmla="*/ 0 w 530"/>
              <a:gd name="T35" fmla="*/ 264 h 528"/>
              <a:gd name="T36" fmla="*/ 6 w 530"/>
              <a:gd name="T37" fmla="*/ 212 h 528"/>
              <a:gd name="T38" fmla="*/ 22 w 530"/>
              <a:gd name="T39" fmla="*/ 162 h 528"/>
              <a:gd name="T40" fmla="*/ 46 w 530"/>
              <a:gd name="T41" fmla="*/ 116 h 528"/>
              <a:gd name="T42" fmla="*/ 78 w 530"/>
              <a:gd name="T43" fmla="*/ 78 h 528"/>
              <a:gd name="T44" fmla="*/ 118 w 530"/>
              <a:gd name="T45" fmla="*/ 46 h 528"/>
              <a:gd name="T46" fmla="*/ 162 w 530"/>
              <a:gd name="T47" fmla="*/ 22 h 528"/>
              <a:gd name="T48" fmla="*/ 212 w 530"/>
              <a:gd name="T49" fmla="*/ 6 h 528"/>
              <a:gd name="T50" fmla="*/ 266 w 530"/>
              <a:gd name="T51" fmla="*/ 0 h 528"/>
              <a:gd name="T52" fmla="*/ 292 w 530"/>
              <a:gd name="T53" fmla="*/ 2 h 528"/>
              <a:gd name="T54" fmla="*/ 344 w 530"/>
              <a:gd name="T55" fmla="*/ 12 h 528"/>
              <a:gd name="T56" fmla="*/ 392 w 530"/>
              <a:gd name="T57" fmla="*/ 32 h 528"/>
              <a:gd name="T58" fmla="*/ 434 w 530"/>
              <a:gd name="T59" fmla="*/ 60 h 528"/>
              <a:gd name="T60" fmla="*/ 470 w 530"/>
              <a:gd name="T61" fmla="*/ 96 h 528"/>
              <a:gd name="T62" fmla="*/ 498 w 530"/>
              <a:gd name="T63" fmla="*/ 138 h 528"/>
              <a:gd name="T64" fmla="*/ 518 w 530"/>
              <a:gd name="T65" fmla="*/ 186 h 528"/>
              <a:gd name="T66" fmla="*/ 528 w 530"/>
              <a:gd name="T67" fmla="*/ 23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0" h="528">
                <a:moveTo>
                  <a:pt x="530" y="264"/>
                </a:moveTo>
                <a:lnTo>
                  <a:pt x="530" y="264"/>
                </a:lnTo>
                <a:lnTo>
                  <a:pt x="528" y="292"/>
                </a:lnTo>
                <a:lnTo>
                  <a:pt x="524" y="318"/>
                </a:lnTo>
                <a:lnTo>
                  <a:pt x="518" y="342"/>
                </a:lnTo>
                <a:lnTo>
                  <a:pt x="508" y="366"/>
                </a:lnTo>
                <a:lnTo>
                  <a:pt x="498" y="390"/>
                </a:lnTo>
                <a:lnTo>
                  <a:pt x="484" y="412"/>
                </a:lnTo>
                <a:lnTo>
                  <a:pt x="470" y="432"/>
                </a:lnTo>
                <a:lnTo>
                  <a:pt x="452" y="450"/>
                </a:lnTo>
                <a:lnTo>
                  <a:pt x="434" y="468"/>
                </a:lnTo>
                <a:lnTo>
                  <a:pt x="412" y="482"/>
                </a:lnTo>
                <a:lnTo>
                  <a:pt x="392" y="496"/>
                </a:lnTo>
                <a:lnTo>
                  <a:pt x="368" y="508"/>
                </a:lnTo>
                <a:lnTo>
                  <a:pt x="344" y="516"/>
                </a:lnTo>
                <a:lnTo>
                  <a:pt x="318" y="522"/>
                </a:lnTo>
                <a:lnTo>
                  <a:pt x="292" y="526"/>
                </a:lnTo>
                <a:lnTo>
                  <a:pt x="266" y="528"/>
                </a:lnTo>
                <a:lnTo>
                  <a:pt x="266" y="528"/>
                </a:lnTo>
                <a:lnTo>
                  <a:pt x="238" y="526"/>
                </a:lnTo>
                <a:lnTo>
                  <a:pt x="212" y="522"/>
                </a:lnTo>
                <a:lnTo>
                  <a:pt x="186" y="516"/>
                </a:lnTo>
                <a:lnTo>
                  <a:pt x="162" y="508"/>
                </a:lnTo>
                <a:lnTo>
                  <a:pt x="140" y="496"/>
                </a:lnTo>
                <a:lnTo>
                  <a:pt x="118" y="482"/>
                </a:lnTo>
                <a:lnTo>
                  <a:pt x="96" y="468"/>
                </a:lnTo>
                <a:lnTo>
                  <a:pt x="78" y="450"/>
                </a:lnTo>
                <a:lnTo>
                  <a:pt x="62" y="432"/>
                </a:lnTo>
                <a:lnTo>
                  <a:pt x="46" y="412"/>
                </a:lnTo>
                <a:lnTo>
                  <a:pt x="32" y="390"/>
                </a:lnTo>
                <a:lnTo>
                  <a:pt x="22" y="366"/>
                </a:lnTo>
                <a:lnTo>
                  <a:pt x="12" y="342"/>
                </a:lnTo>
                <a:lnTo>
                  <a:pt x="6" y="318"/>
                </a:lnTo>
                <a:lnTo>
                  <a:pt x="2" y="292"/>
                </a:lnTo>
                <a:lnTo>
                  <a:pt x="0" y="264"/>
                </a:lnTo>
                <a:lnTo>
                  <a:pt x="0" y="264"/>
                </a:lnTo>
                <a:lnTo>
                  <a:pt x="2" y="238"/>
                </a:lnTo>
                <a:lnTo>
                  <a:pt x="6" y="212"/>
                </a:lnTo>
                <a:lnTo>
                  <a:pt x="12" y="186"/>
                </a:lnTo>
                <a:lnTo>
                  <a:pt x="22" y="162"/>
                </a:lnTo>
                <a:lnTo>
                  <a:pt x="32" y="138"/>
                </a:lnTo>
                <a:lnTo>
                  <a:pt x="46" y="116"/>
                </a:lnTo>
                <a:lnTo>
                  <a:pt x="62" y="96"/>
                </a:lnTo>
                <a:lnTo>
                  <a:pt x="78" y="78"/>
                </a:lnTo>
                <a:lnTo>
                  <a:pt x="96" y="60"/>
                </a:lnTo>
                <a:lnTo>
                  <a:pt x="118" y="46"/>
                </a:lnTo>
                <a:lnTo>
                  <a:pt x="140" y="32"/>
                </a:lnTo>
                <a:lnTo>
                  <a:pt x="162" y="22"/>
                </a:lnTo>
                <a:lnTo>
                  <a:pt x="186" y="12"/>
                </a:lnTo>
                <a:lnTo>
                  <a:pt x="212" y="6"/>
                </a:lnTo>
                <a:lnTo>
                  <a:pt x="238" y="2"/>
                </a:lnTo>
                <a:lnTo>
                  <a:pt x="266" y="0"/>
                </a:lnTo>
                <a:lnTo>
                  <a:pt x="266" y="0"/>
                </a:lnTo>
                <a:lnTo>
                  <a:pt x="292" y="2"/>
                </a:lnTo>
                <a:lnTo>
                  <a:pt x="318" y="6"/>
                </a:lnTo>
                <a:lnTo>
                  <a:pt x="344" y="12"/>
                </a:lnTo>
                <a:lnTo>
                  <a:pt x="368" y="22"/>
                </a:lnTo>
                <a:lnTo>
                  <a:pt x="392" y="32"/>
                </a:lnTo>
                <a:lnTo>
                  <a:pt x="412" y="46"/>
                </a:lnTo>
                <a:lnTo>
                  <a:pt x="434" y="60"/>
                </a:lnTo>
                <a:lnTo>
                  <a:pt x="452" y="78"/>
                </a:lnTo>
                <a:lnTo>
                  <a:pt x="470" y="96"/>
                </a:lnTo>
                <a:lnTo>
                  <a:pt x="484" y="116"/>
                </a:lnTo>
                <a:lnTo>
                  <a:pt x="498" y="138"/>
                </a:lnTo>
                <a:lnTo>
                  <a:pt x="508" y="162"/>
                </a:lnTo>
                <a:lnTo>
                  <a:pt x="518" y="186"/>
                </a:lnTo>
                <a:lnTo>
                  <a:pt x="524" y="212"/>
                </a:lnTo>
                <a:lnTo>
                  <a:pt x="528" y="238"/>
                </a:lnTo>
                <a:lnTo>
                  <a:pt x="530" y="26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3" name="Freeform 62"/>
          <p:cNvSpPr>
            <a:spLocks/>
          </p:cNvSpPr>
          <p:nvPr/>
        </p:nvSpPr>
        <p:spPr bwMode="auto">
          <a:xfrm>
            <a:off x="5861397" y="3872706"/>
            <a:ext cx="841375" cy="838200"/>
          </a:xfrm>
          <a:custGeom>
            <a:avLst/>
            <a:gdLst>
              <a:gd name="T0" fmla="*/ 530 w 530"/>
              <a:gd name="T1" fmla="*/ 264 h 528"/>
              <a:gd name="T2" fmla="*/ 524 w 530"/>
              <a:gd name="T3" fmla="*/ 318 h 528"/>
              <a:gd name="T4" fmla="*/ 508 w 530"/>
              <a:gd name="T5" fmla="*/ 366 h 528"/>
              <a:gd name="T6" fmla="*/ 484 w 530"/>
              <a:gd name="T7" fmla="*/ 412 h 528"/>
              <a:gd name="T8" fmla="*/ 452 w 530"/>
              <a:gd name="T9" fmla="*/ 450 h 528"/>
              <a:gd name="T10" fmla="*/ 412 w 530"/>
              <a:gd name="T11" fmla="*/ 482 h 528"/>
              <a:gd name="T12" fmla="*/ 368 w 530"/>
              <a:gd name="T13" fmla="*/ 508 h 528"/>
              <a:gd name="T14" fmla="*/ 318 w 530"/>
              <a:gd name="T15" fmla="*/ 522 h 528"/>
              <a:gd name="T16" fmla="*/ 266 w 530"/>
              <a:gd name="T17" fmla="*/ 528 h 528"/>
              <a:gd name="T18" fmla="*/ 238 w 530"/>
              <a:gd name="T19" fmla="*/ 526 h 528"/>
              <a:gd name="T20" fmla="*/ 186 w 530"/>
              <a:gd name="T21" fmla="*/ 516 h 528"/>
              <a:gd name="T22" fmla="*/ 140 w 530"/>
              <a:gd name="T23" fmla="*/ 496 h 528"/>
              <a:gd name="T24" fmla="*/ 96 w 530"/>
              <a:gd name="T25" fmla="*/ 468 h 528"/>
              <a:gd name="T26" fmla="*/ 62 w 530"/>
              <a:gd name="T27" fmla="*/ 432 h 528"/>
              <a:gd name="T28" fmla="*/ 32 w 530"/>
              <a:gd name="T29" fmla="*/ 390 h 528"/>
              <a:gd name="T30" fmla="*/ 12 w 530"/>
              <a:gd name="T31" fmla="*/ 342 h 528"/>
              <a:gd name="T32" fmla="*/ 2 w 530"/>
              <a:gd name="T33" fmla="*/ 292 h 528"/>
              <a:gd name="T34" fmla="*/ 0 w 530"/>
              <a:gd name="T35" fmla="*/ 264 h 528"/>
              <a:gd name="T36" fmla="*/ 6 w 530"/>
              <a:gd name="T37" fmla="*/ 212 h 528"/>
              <a:gd name="T38" fmla="*/ 22 w 530"/>
              <a:gd name="T39" fmla="*/ 162 h 528"/>
              <a:gd name="T40" fmla="*/ 46 w 530"/>
              <a:gd name="T41" fmla="*/ 116 h 528"/>
              <a:gd name="T42" fmla="*/ 78 w 530"/>
              <a:gd name="T43" fmla="*/ 78 h 528"/>
              <a:gd name="T44" fmla="*/ 118 w 530"/>
              <a:gd name="T45" fmla="*/ 46 h 528"/>
              <a:gd name="T46" fmla="*/ 162 w 530"/>
              <a:gd name="T47" fmla="*/ 22 h 528"/>
              <a:gd name="T48" fmla="*/ 212 w 530"/>
              <a:gd name="T49" fmla="*/ 6 h 528"/>
              <a:gd name="T50" fmla="*/ 266 w 530"/>
              <a:gd name="T51" fmla="*/ 0 h 528"/>
              <a:gd name="T52" fmla="*/ 292 w 530"/>
              <a:gd name="T53" fmla="*/ 2 h 528"/>
              <a:gd name="T54" fmla="*/ 344 w 530"/>
              <a:gd name="T55" fmla="*/ 12 h 528"/>
              <a:gd name="T56" fmla="*/ 392 w 530"/>
              <a:gd name="T57" fmla="*/ 32 h 528"/>
              <a:gd name="T58" fmla="*/ 434 w 530"/>
              <a:gd name="T59" fmla="*/ 60 h 528"/>
              <a:gd name="T60" fmla="*/ 470 w 530"/>
              <a:gd name="T61" fmla="*/ 96 h 528"/>
              <a:gd name="T62" fmla="*/ 498 w 530"/>
              <a:gd name="T63" fmla="*/ 138 h 528"/>
              <a:gd name="T64" fmla="*/ 518 w 530"/>
              <a:gd name="T65" fmla="*/ 186 h 528"/>
              <a:gd name="T66" fmla="*/ 528 w 530"/>
              <a:gd name="T67" fmla="*/ 238 h 528"/>
              <a:gd name="T68" fmla="*/ 530 w 530"/>
              <a:gd name="T69" fmla="*/ 264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0" h="528">
                <a:moveTo>
                  <a:pt x="530" y="264"/>
                </a:moveTo>
                <a:lnTo>
                  <a:pt x="530" y="264"/>
                </a:lnTo>
                <a:lnTo>
                  <a:pt x="528" y="292"/>
                </a:lnTo>
                <a:lnTo>
                  <a:pt x="524" y="318"/>
                </a:lnTo>
                <a:lnTo>
                  <a:pt x="518" y="342"/>
                </a:lnTo>
                <a:lnTo>
                  <a:pt x="508" y="366"/>
                </a:lnTo>
                <a:lnTo>
                  <a:pt x="498" y="390"/>
                </a:lnTo>
                <a:lnTo>
                  <a:pt x="484" y="412"/>
                </a:lnTo>
                <a:lnTo>
                  <a:pt x="470" y="432"/>
                </a:lnTo>
                <a:lnTo>
                  <a:pt x="452" y="450"/>
                </a:lnTo>
                <a:lnTo>
                  <a:pt x="434" y="468"/>
                </a:lnTo>
                <a:lnTo>
                  <a:pt x="412" y="482"/>
                </a:lnTo>
                <a:lnTo>
                  <a:pt x="392" y="496"/>
                </a:lnTo>
                <a:lnTo>
                  <a:pt x="368" y="508"/>
                </a:lnTo>
                <a:lnTo>
                  <a:pt x="344" y="516"/>
                </a:lnTo>
                <a:lnTo>
                  <a:pt x="318" y="522"/>
                </a:lnTo>
                <a:lnTo>
                  <a:pt x="292" y="526"/>
                </a:lnTo>
                <a:lnTo>
                  <a:pt x="266" y="528"/>
                </a:lnTo>
                <a:lnTo>
                  <a:pt x="266" y="528"/>
                </a:lnTo>
                <a:lnTo>
                  <a:pt x="238" y="526"/>
                </a:lnTo>
                <a:lnTo>
                  <a:pt x="212" y="522"/>
                </a:lnTo>
                <a:lnTo>
                  <a:pt x="186" y="516"/>
                </a:lnTo>
                <a:lnTo>
                  <a:pt x="162" y="508"/>
                </a:lnTo>
                <a:lnTo>
                  <a:pt x="140" y="496"/>
                </a:lnTo>
                <a:lnTo>
                  <a:pt x="118" y="482"/>
                </a:lnTo>
                <a:lnTo>
                  <a:pt x="96" y="468"/>
                </a:lnTo>
                <a:lnTo>
                  <a:pt x="78" y="450"/>
                </a:lnTo>
                <a:lnTo>
                  <a:pt x="62" y="432"/>
                </a:lnTo>
                <a:lnTo>
                  <a:pt x="46" y="412"/>
                </a:lnTo>
                <a:lnTo>
                  <a:pt x="32" y="390"/>
                </a:lnTo>
                <a:lnTo>
                  <a:pt x="22" y="366"/>
                </a:lnTo>
                <a:lnTo>
                  <a:pt x="12" y="342"/>
                </a:lnTo>
                <a:lnTo>
                  <a:pt x="6" y="318"/>
                </a:lnTo>
                <a:lnTo>
                  <a:pt x="2" y="292"/>
                </a:lnTo>
                <a:lnTo>
                  <a:pt x="0" y="264"/>
                </a:lnTo>
                <a:lnTo>
                  <a:pt x="0" y="264"/>
                </a:lnTo>
                <a:lnTo>
                  <a:pt x="2" y="238"/>
                </a:lnTo>
                <a:lnTo>
                  <a:pt x="6" y="212"/>
                </a:lnTo>
                <a:lnTo>
                  <a:pt x="12" y="186"/>
                </a:lnTo>
                <a:lnTo>
                  <a:pt x="22" y="162"/>
                </a:lnTo>
                <a:lnTo>
                  <a:pt x="32" y="138"/>
                </a:lnTo>
                <a:lnTo>
                  <a:pt x="46" y="116"/>
                </a:lnTo>
                <a:lnTo>
                  <a:pt x="62" y="96"/>
                </a:lnTo>
                <a:lnTo>
                  <a:pt x="78" y="78"/>
                </a:lnTo>
                <a:lnTo>
                  <a:pt x="96" y="60"/>
                </a:lnTo>
                <a:lnTo>
                  <a:pt x="118" y="46"/>
                </a:lnTo>
                <a:lnTo>
                  <a:pt x="140" y="32"/>
                </a:lnTo>
                <a:lnTo>
                  <a:pt x="162" y="22"/>
                </a:lnTo>
                <a:lnTo>
                  <a:pt x="186" y="12"/>
                </a:lnTo>
                <a:lnTo>
                  <a:pt x="212" y="6"/>
                </a:lnTo>
                <a:lnTo>
                  <a:pt x="238" y="2"/>
                </a:lnTo>
                <a:lnTo>
                  <a:pt x="266" y="0"/>
                </a:lnTo>
                <a:lnTo>
                  <a:pt x="266" y="0"/>
                </a:lnTo>
                <a:lnTo>
                  <a:pt x="292" y="2"/>
                </a:lnTo>
                <a:lnTo>
                  <a:pt x="318" y="6"/>
                </a:lnTo>
                <a:lnTo>
                  <a:pt x="344" y="12"/>
                </a:lnTo>
                <a:lnTo>
                  <a:pt x="368" y="22"/>
                </a:lnTo>
                <a:lnTo>
                  <a:pt x="392" y="32"/>
                </a:lnTo>
                <a:lnTo>
                  <a:pt x="412" y="46"/>
                </a:lnTo>
                <a:lnTo>
                  <a:pt x="434" y="60"/>
                </a:lnTo>
                <a:lnTo>
                  <a:pt x="452" y="78"/>
                </a:lnTo>
                <a:lnTo>
                  <a:pt x="470" y="96"/>
                </a:lnTo>
                <a:lnTo>
                  <a:pt x="484" y="116"/>
                </a:lnTo>
                <a:lnTo>
                  <a:pt x="498" y="138"/>
                </a:lnTo>
                <a:lnTo>
                  <a:pt x="508" y="162"/>
                </a:lnTo>
                <a:lnTo>
                  <a:pt x="518" y="186"/>
                </a:lnTo>
                <a:lnTo>
                  <a:pt x="524" y="212"/>
                </a:lnTo>
                <a:lnTo>
                  <a:pt x="528" y="238"/>
                </a:lnTo>
                <a:lnTo>
                  <a:pt x="530" y="264"/>
                </a:lnTo>
                <a:lnTo>
                  <a:pt x="530" y="26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4" name="Freeform 63"/>
          <p:cNvSpPr>
            <a:spLocks/>
          </p:cNvSpPr>
          <p:nvPr/>
        </p:nvSpPr>
        <p:spPr bwMode="auto">
          <a:xfrm>
            <a:off x="5861397" y="3872706"/>
            <a:ext cx="692150" cy="692150"/>
          </a:xfrm>
          <a:custGeom>
            <a:avLst/>
            <a:gdLst>
              <a:gd name="T0" fmla="*/ 436 w 436"/>
              <a:gd name="T1" fmla="*/ 218 h 436"/>
              <a:gd name="T2" fmla="*/ 430 w 436"/>
              <a:gd name="T3" fmla="*/ 262 h 436"/>
              <a:gd name="T4" fmla="*/ 418 w 436"/>
              <a:gd name="T5" fmla="*/ 302 h 436"/>
              <a:gd name="T6" fmla="*/ 398 w 436"/>
              <a:gd name="T7" fmla="*/ 340 h 436"/>
              <a:gd name="T8" fmla="*/ 372 w 436"/>
              <a:gd name="T9" fmla="*/ 372 h 436"/>
              <a:gd name="T10" fmla="*/ 340 w 436"/>
              <a:gd name="T11" fmla="*/ 398 h 436"/>
              <a:gd name="T12" fmla="*/ 302 w 436"/>
              <a:gd name="T13" fmla="*/ 418 h 436"/>
              <a:gd name="T14" fmla="*/ 262 w 436"/>
              <a:gd name="T15" fmla="*/ 430 h 436"/>
              <a:gd name="T16" fmla="*/ 218 w 436"/>
              <a:gd name="T17" fmla="*/ 436 h 436"/>
              <a:gd name="T18" fmla="*/ 196 w 436"/>
              <a:gd name="T19" fmla="*/ 434 h 436"/>
              <a:gd name="T20" fmla="*/ 154 w 436"/>
              <a:gd name="T21" fmla="*/ 426 h 436"/>
              <a:gd name="T22" fmla="*/ 114 w 436"/>
              <a:gd name="T23" fmla="*/ 408 h 436"/>
              <a:gd name="T24" fmla="*/ 80 w 436"/>
              <a:gd name="T25" fmla="*/ 386 h 436"/>
              <a:gd name="T26" fmla="*/ 50 w 436"/>
              <a:gd name="T27" fmla="*/ 356 h 436"/>
              <a:gd name="T28" fmla="*/ 26 w 436"/>
              <a:gd name="T29" fmla="*/ 322 h 436"/>
              <a:gd name="T30" fmla="*/ 10 w 436"/>
              <a:gd name="T31" fmla="*/ 282 h 436"/>
              <a:gd name="T32" fmla="*/ 2 w 436"/>
              <a:gd name="T33" fmla="*/ 240 h 436"/>
              <a:gd name="T34" fmla="*/ 0 w 436"/>
              <a:gd name="T35" fmla="*/ 218 h 436"/>
              <a:gd name="T36" fmla="*/ 6 w 436"/>
              <a:gd name="T37" fmla="*/ 174 h 436"/>
              <a:gd name="T38" fmla="*/ 18 w 436"/>
              <a:gd name="T39" fmla="*/ 134 h 436"/>
              <a:gd name="T40" fmla="*/ 38 w 436"/>
              <a:gd name="T41" fmla="*/ 96 h 436"/>
              <a:gd name="T42" fmla="*/ 64 w 436"/>
              <a:gd name="T43" fmla="*/ 64 h 436"/>
              <a:gd name="T44" fmla="*/ 96 w 436"/>
              <a:gd name="T45" fmla="*/ 38 h 436"/>
              <a:gd name="T46" fmla="*/ 134 w 436"/>
              <a:gd name="T47" fmla="*/ 18 h 436"/>
              <a:gd name="T48" fmla="*/ 174 w 436"/>
              <a:gd name="T49" fmla="*/ 6 h 436"/>
              <a:gd name="T50" fmla="*/ 218 w 436"/>
              <a:gd name="T51" fmla="*/ 0 h 436"/>
              <a:gd name="T52" fmla="*/ 240 w 436"/>
              <a:gd name="T53" fmla="*/ 2 h 436"/>
              <a:gd name="T54" fmla="*/ 282 w 436"/>
              <a:gd name="T55" fmla="*/ 10 h 436"/>
              <a:gd name="T56" fmla="*/ 322 w 436"/>
              <a:gd name="T57" fmla="*/ 26 h 436"/>
              <a:gd name="T58" fmla="*/ 356 w 436"/>
              <a:gd name="T59" fmla="*/ 50 h 436"/>
              <a:gd name="T60" fmla="*/ 386 w 436"/>
              <a:gd name="T61" fmla="*/ 80 h 436"/>
              <a:gd name="T62" fmla="*/ 408 w 436"/>
              <a:gd name="T63" fmla="*/ 114 h 436"/>
              <a:gd name="T64" fmla="*/ 426 w 436"/>
              <a:gd name="T65" fmla="*/ 154 h 436"/>
              <a:gd name="T66" fmla="*/ 434 w 436"/>
              <a:gd name="T67" fmla="*/ 196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6" h="436">
                <a:moveTo>
                  <a:pt x="436" y="218"/>
                </a:moveTo>
                <a:lnTo>
                  <a:pt x="436" y="218"/>
                </a:lnTo>
                <a:lnTo>
                  <a:pt x="434" y="240"/>
                </a:lnTo>
                <a:lnTo>
                  <a:pt x="430" y="262"/>
                </a:lnTo>
                <a:lnTo>
                  <a:pt x="426" y="282"/>
                </a:lnTo>
                <a:lnTo>
                  <a:pt x="418" y="302"/>
                </a:lnTo>
                <a:lnTo>
                  <a:pt x="408" y="322"/>
                </a:lnTo>
                <a:lnTo>
                  <a:pt x="398" y="340"/>
                </a:lnTo>
                <a:lnTo>
                  <a:pt x="386" y="356"/>
                </a:lnTo>
                <a:lnTo>
                  <a:pt x="372" y="372"/>
                </a:lnTo>
                <a:lnTo>
                  <a:pt x="356" y="386"/>
                </a:lnTo>
                <a:lnTo>
                  <a:pt x="340" y="398"/>
                </a:lnTo>
                <a:lnTo>
                  <a:pt x="322" y="408"/>
                </a:lnTo>
                <a:lnTo>
                  <a:pt x="302" y="418"/>
                </a:lnTo>
                <a:lnTo>
                  <a:pt x="282" y="426"/>
                </a:lnTo>
                <a:lnTo>
                  <a:pt x="262" y="430"/>
                </a:lnTo>
                <a:lnTo>
                  <a:pt x="240" y="434"/>
                </a:lnTo>
                <a:lnTo>
                  <a:pt x="218" y="436"/>
                </a:lnTo>
                <a:lnTo>
                  <a:pt x="218" y="436"/>
                </a:lnTo>
                <a:lnTo>
                  <a:pt x="196" y="434"/>
                </a:lnTo>
                <a:lnTo>
                  <a:pt x="174" y="430"/>
                </a:lnTo>
                <a:lnTo>
                  <a:pt x="154" y="426"/>
                </a:lnTo>
                <a:lnTo>
                  <a:pt x="134" y="418"/>
                </a:lnTo>
                <a:lnTo>
                  <a:pt x="114" y="408"/>
                </a:lnTo>
                <a:lnTo>
                  <a:pt x="96" y="398"/>
                </a:lnTo>
                <a:lnTo>
                  <a:pt x="80" y="386"/>
                </a:lnTo>
                <a:lnTo>
                  <a:pt x="64" y="372"/>
                </a:lnTo>
                <a:lnTo>
                  <a:pt x="50" y="356"/>
                </a:lnTo>
                <a:lnTo>
                  <a:pt x="38" y="340"/>
                </a:lnTo>
                <a:lnTo>
                  <a:pt x="26" y="322"/>
                </a:lnTo>
                <a:lnTo>
                  <a:pt x="18" y="302"/>
                </a:lnTo>
                <a:lnTo>
                  <a:pt x="10" y="282"/>
                </a:lnTo>
                <a:lnTo>
                  <a:pt x="6" y="262"/>
                </a:lnTo>
                <a:lnTo>
                  <a:pt x="2" y="240"/>
                </a:lnTo>
                <a:lnTo>
                  <a:pt x="0" y="218"/>
                </a:lnTo>
                <a:lnTo>
                  <a:pt x="0" y="218"/>
                </a:lnTo>
                <a:lnTo>
                  <a:pt x="2" y="196"/>
                </a:lnTo>
                <a:lnTo>
                  <a:pt x="6" y="174"/>
                </a:lnTo>
                <a:lnTo>
                  <a:pt x="10" y="154"/>
                </a:lnTo>
                <a:lnTo>
                  <a:pt x="18" y="134"/>
                </a:lnTo>
                <a:lnTo>
                  <a:pt x="26" y="114"/>
                </a:lnTo>
                <a:lnTo>
                  <a:pt x="38" y="96"/>
                </a:lnTo>
                <a:lnTo>
                  <a:pt x="50" y="80"/>
                </a:lnTo>
                <a:lnTo>
                  <a:pt x="64" y="64"/>
                </a:lnTo>
                <a:lnTo>
                  <a:pt x="80" y="50"/>
                </a:lnTo>
                <a:lnTo>
                  <a:pt x="96" y="38"/>
                </a:lnTo>
                <a:lnTo>
                  <a:pt x="114" y="26"/>
                </a:lnTo>
                <a:lnTo>
                  <a:pt x="134" y="18"/>
                </a:lnTo>
                <a:lnTo>
                  <a:pt x="154" y="10"/>
                </a:lnTo>
                <a:lnTo>
                  <a:pt x="174" y="6"/>
                </a:lnTo>
                <a:lnTo>
                  <a:pt x="196" y="2"/>
                </a:lnTo>
                <a:lnTo>
                  <a:pt x="218" y="0"/>
                </a:lnTo>
                <a:lnTo>
                  <a:pt x="218" y="0"/>
                </a:lnTo>
                <a:lnTo>
                  <a:pt x="240" y="2"/>
                </a:lnTo>
                <a:lnTo>
                  <a:pt x="262" y="6"/>
                </a:lnTo>
                <a:lnTo>
                  <a:pt x="282" y="10"/>
                </a:lnTo>
                <a:lnTo>
                  <a:pt x="302" y="18"/>
                </a:lnTo>
                <a:lnTo>
                  <a:pt x="322" y="26"/>
                </a:lnTo>
                <a:lnTo>
                  <a:pt x="340" y="38"/>
                </a:lnTo>
                <a:lnTo>
                  <a:pt x="356" y="50"/>
                </a:lnTo>
                <a:lnTo>
                  <a:pt x="372" y="64"/>
                </a:lnTo>
                <a:lnTo>
                  <a:pt x="386" y="80"/>
                </a:lnTo>
                <a:lnTo>
                  <a:pt x="398" y="96"/>
                </a:lnTo>
                <a:lnTo>
                  <a:pt x="408" y="114"/>
                </a:lnTo>
                <a:lnTo>
                  <a:pt x="418" y="134"/>
                </a:lnTo>
                <a:lnTo>
                  <a:pt x="426" y="154"/>
                </a:lnTo>
                <a:lnTo>
                  <a:pt x="430" y="174"/>
                </a:lnTo>
                <a:lnTo>
                  <a:pt x="434" y="196"/>
                </a:lnTo>
                <a:lnTo>
                  <a:pt x="436" y="2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5" name="Freeform 64"/>
          <p:cNvSpPr>
            <a:spLocks/>
          </p:cNvSpPr>
          <p:nvPr/>
        </p:nvSpPr>
        <p:spPr bwMode="auto">
          <a:xfrm>
            <a:off x="5861397" y="3872706"/>
            <a:ext cx="692150" cy="692150"/>
          </a:xfrm>
          <a:custGeom>
            <a:avLst/>
            <a:gdLst>
              <a:gd name="T0" fmla="*/ 436 w 436"/>
              <a:gd name="T1" fmla="*/ 218 h 436"/>
              <a:gd name="T2" fmla="*/ 430 w 436"/>
              <a:gd name="T3" fmla="*/ 262 h 436"/>
              <a:gd name="T4" fmla="*/ 418 w 436"/>
              <a:gd name="T5" fmla="*/ 302 h 436"/>
              <a:gd name="T6" fmla="*/ 398 w 436"/>
              <a:gd name="T7" fmla="*/ 340 h 436"/>
              <a:gd name="T8" fmla="*/ 372 w 436"/>
              <a:gd name="T9" fmla="*/ 372 h 436"/>
              <a:gd name="T10" fmla="*/ 340 w 436"/>
              <a:gd name="T11" fmla="*/ 398 h 436"/>
              <a:gd name="T12" fmla="*/ 302 w 436"/>
              <a:gd name="T13" fmla="*/ 418 h 436"/>
              <a:gd name="T14" fmla="*/ 262 w 436"/>
              <a:gd name="T15" fmla="*/ 430 h 436"/>
              <a:gd name="T16" fmla="*/ 218 w 436"/>
              <a:gd name="T17" fmla="*/ 436 h 436"/>
              <a:gd name="T18" fmla="*/ 196 w 436"/>
              <a:gd name="T19" fmla="*/ 434 h 436"/>
              <a:gd name="T20" fmla="*/ 154 w 436"/>
              <a:gd name="T21" fmla="*/ 426 h 436"/>
              <a:gd name="T22" fmla="*/ 114 w 436"/>
              <a:gd name="T23" fmla="*/ 408 h 436"/>
              <a:gd name="T24" fmla="*/ 80 w 436"/>
              <a:gd name="T25" fmla="*/ 386 h 436"/>
              <a:gd name="T26" fmla="*/ 50 w 436"/>
              <a:gd name="T27" fmla="*/ 356 h 436"/>
              <a:gd name="T28" fmla="*/ 26 w 436"/>
              <a:gd name="T29" fmla="*/ 322 h 436"/>
              <a:gd name="T30" fmla="*/ 10 w 436"/>
              <a:gd name="T31" fmla="*/ 282 h 436"/>
              <a:gd name="T32" fmla="*/ 2 w 436"/>
              <a:gd name="T33" fmla="*/ 240 h 436"/>
              <a:gd name="T34" fmla="*/ 0 w 436"/>
              <a:gd name="T35" fmla="*/ 218 h 436"/>
              <a:gd name="T36" fmla="*/ 6 w 436"/>
              <a:gd name="T37" fmla="*/ 174 h 436"/>
              <a:gd name="T38" fmla="*/ 18 w 436"/>
              <a:gd name="T39" fmla="*/ 134 h 436"/>
              <a:gd name="T40" fmla="*/ 38 w 436"/>
              <a:gd name="T41" fmla="*/ 96 h 436"/>
              <a:gd name="T42" fmla="*/ 64 w 436"/>
              <a:gd name="T43" fmla="*/ 64 h 436"/>
              <a:gd name="T44" fmla="*/ 96 w 436"/>
              <a:gd name="T45" fmla="*/ 38 h 436"/>
              <a:gd name="T46" fmla="*/ 134 w 436"/>
              <a:gd name="T47" fmla="*/ 18 h 436"/>
              <a:gd name="T48" fmla="*/ 174 w 436"/>
              <a:gd name="T49" fmla="*/ 6 h 436"/>
              <a:gd name="T50" fmla="*/ 218 w 436"/>
              <a:gd name="T51" fmla="*/ 0 h 436"/>
              <a:gd name="T52" fmla="*/ 240 w 436"/>
              <a:gd name="T53" fmla="*/ 2 h 436"/>
              <a:gd name="T54" fmla="*/ 282 w 436"/>
              <a:gd name="T55" fmla="*/ 10 h 436"/>
              <a:gd name="T56" fmla="*/ 322 w 436"/>
              <a:gd name="T57" fmla="*/ 26 h 436"/>
              <a:gd name="T58" fmla="*/ 356 w 436"/>
              <a:gd name="T59" fmla="*/ 50 h 436"/>
              <a:gd name="T60" fmla="*/ 386 w 436"/>
              <a:gd name="T61" fmla="*/ 80 h 436"/>
              <a:gd name="T62" fmla="*/ 408 w 436"/>
              <a:gd name="T63" fmla="*/ 114 h 436"/>
              <a:gd name="T64" fmla="*/ 426 w 436"/>
              <a:gd name="T65" fmla="*/ 154 h 436"/>
              <a:gd name="T66" fmla="*/ 434 w 436"/>
              <a:gd name="T67" fmla="*/ 196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6" h="436">
                <a:moveTo>
                  <a:pt x="436" y="218"/>
                </a:moveTo>
                <a:lnTo>
                  <a:pt x="436" y="218"/>
                </a:lnTo>
                <a:lnTo>
                  <a:pt x="434" y="240"/>
                </a:lnTo>
                <a:lnTo>
                  <a:pt x="430" y="262"/>
                </a:lnTo>
                <a:lnTo>
                  <a:pt x="426" y="282"/>
                </a:lnTo>
                <a:lnTo>
                  <a:pt x="418" y="302"/>
                </a:lnTo>
                <a:lnTo>
                  <a:pt x="408" y="322"/>
                </a:lnTo>
                <a:lnTo>
                  <a:pt x="398" y="340"/>
                </a:lnTo>
                <a:lnTo>
                  <a:pt x="386" y="356"/>
                </a:lnTo>
                <a:lnTo>
                  <a:pt x="372" y="372"/>
                </a:lnTo>
                <a:lnTo>
                  <a:pt x="356" y="386"/>
                </a:lnTo>
                <a:lnTo>
                  <a:pt x="340" y="398"/>
                </a:lnTo>
                <a:lnTo>
                  <a:pt x="322" y="408"/>
                </a:lnTo>
                <a:lnTo>
                  <a:pt x="302" y="418"/>
                </a:lnTo>
                <a:lnTo>
                  <a:pt x="282" y="426"/>
                </a:lnTo>
                <a:lnTo>
                  <a:pt x="262" y="430"/>
                </a:lnTo>
                <a:lnTo>
                  <a:pt x="240" y="434"/>
                </a:lnTo>
                <a:lnTo>
                  <a:pt x="218" y="436"/>
                </a:lnTo>
                <a:lnTo>
                  <a:pt x="218" y="436"/>
                </a:lnTo>
                <a:lnTo>
                  <a:pt x="196" y="434"/>
                </a:lnTo>
                <a:lnTo>
                  <a:pt x="174" y="430"/>
                </a:lnTo>
                <a:lnTo>
                  <a:pt x="154" y="426"/>
                </a:lnTo>
                <a:lnTo>
                  <a:pt x="134" y="418"/>
                </a:lnTo>
                <a:lnTo>
                  <a:pt x="114" y="408"/>
                </a:lnTo>
                <a:lnTo>
                  <a:pt x="96" y="398"/>
                </a:lnTo>
                <a:lnTo>
                  <a:pt x="80" y="386"/>
                </a:lnTo>
                <a:lnTo>
                  <a:pt x="64" y="372"/>
                </a:lnTo>
                <a:lnTo>
                  <a:pt x="50" y="356"/>
                </a:lnTo>
                <a:lnTo>
                  <a:pt x="38" y="340"/>
                </a:lnTo>
                <a:lnTo>
                  <a:pt x="26" y="322"/>
                </a:lnTo>
                <a:lnTo>
                  <a:pt x="18" y="302"/>
                </a:lnTo>
                <a:lnTo>
                  <a:pt x="10" y="282"/>
                </a:lnTo>
                <a:lnTo>
                  <a:pt x="6" y="262"/>
                </a:lnTo>
                <a:lnTo>
                  <a:pt x="2" y="240"/>
                </a:lnTo>
                <a:lnTo>
                  <a:pt x="0" y="218"/>
                </a:lnTo>
                <a:lnTo>
                  <a:pt x="0" y="218"/>
                </a:lnTo>
                <a:lnTo>
                  <a:pt x="2" y="196"/>
                </a:lnTo>
                <a:lnTo>
                  <a:pt x="6" y="174"/>
                </a:lnTo>
                <a:lnTo>
                  <a:pt x="10" y="154"/>
                </a:lnTo>
                <a:lnTo>
                  <a:pt x="18" y="134"/>
                </a:lnTo>
                <a:lnTo>
                  <a:pt x="26" y="114"/>
                </a:lnTo>
                <a:lnTo>
                  <a:pt x="38" y="96"/>
                </a:lnTo>
                <a:lnTo>
                  <a:pt x="50" y="80"/>
                </a:lnTo>
                <a:lnTo>
                  <a:pt x="64" y="64"/>
                </a:lnTo>
                <a:lnTo>
                  <a:pt x="80" y="50"/>
                </a:lnTo>
                <a:lnTo>
                  <a:pt x="96" y="38"/>
                </a:lnTo>
                <a:lnTo>
                  <a:pt x="114" y="26"/>
                </a:lnTo>
                <a:lnTo>
                  <a:pt x="134" y="18"/>
                </a:lnTo>
                <a:lnTo>
                  <a:pt x="154" y="10"/>
                </a:lnTo>
                <a:lnTo>
                  <a:pt x="174" y="6"/>
                </a:lnTo>
                <a:lnTo>
                  <a:pt x="196" y="2"/>
                </a:lnTo>
                <a:lnTo>
                  <a:pt x="218" y="0"/>
                </a:lnTo>
                <a:lnTo>
                  <a:pt x="218" y="0"/>
                </a:lnTo>
                <a:lnTo>
                  <a:pt x="240" y="2"/>
                </a:lnTo>
                <a:lnTo>
                  <a:pt x="262" y="6"/>
                </a:lnTo>
                <a:lnTo>
                  <a:pt x="282" y="10"/>
                </a:lnTo>
                <a:lnTo>
                  <a:pt x="302" y="18"/>
                </a:lnTo>
                <a:lnTo>
                  <a:pt x="322" y="26"/>
                </a:lnTo>
                <a:lnTo>
                  <a:pt x="340" y="38"/>
                </a:lnTo>
                <a:lnTo>
                  <a:pt x="356" y="50"/>
                </a:lnTo>
                <a:lnTo>
                  <a:pt x="372" y="64"/>
                </a:lnTo>
                <a:lnTo>
                  <a:pt x="386" y="80"/>
                </a:lnTo>
                <a:lnTo>
                  <a:pt x="398" y="96"/>
                </a:lnTo>
                <a:lnTo>
                  <a:pt x="408" y="114"/>
                </a:lnTo>
                <a:lnTo>
                  <a:pt x="418" y="134"/>
                </a:lnTo>
                <a:lnTo>
                  <a:pt x="426" y="154"/>
                </a:lnTo>
                <a:lnTo>
                  <a:pt x="430" y="174"/>
                </a:lnTo>
                <a:lnTo>
                  <a:pt x="434" y="196"/>
                </a:lnTo>
                <a:lnTo>
                  <a:pt x="436" y="2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6" name="Freeform 65"/>
          <p:cNvSpPr>
            <a:spLocks/>
          </p:cNvSpPr>
          <p:nvPr/>
        </p:nvSpPr>
        <p:spPr bwMode="auto">
          <a:xfrm>
            <a:off x="5861397" y="3872706"/>
            <a:ext cx="692150" cy="692150"/>
          </a:xfrm>
          <a:custGeom>
            <a:avLst/>
            <a:gdLst>
              <a:gd name="T0" fmla="*/ 436 w 436"/>
              <a:gd name="T1" fmla="*/ 218 h 436"/>
              <a:gd name="T2" fmla="*/ 430 w 436"/>
              <a:gd name="T3" fmla="*/ 262 h 436"/>
              <a:gd name="T4" fmla="*/ 418 w 436"/>
              <a:gd name="T5" fmla="*/ 302 h 436"/>
              <a:gd name="T6" fmla="*/ 398 w 436"/>
              <a:gd name="T7" fmla="*/ 340 h 436"/>
              <a:gd name="T8" fmla="*/ 372 w 436"/>
              <a:gd name="T9" fmla="*/ 372 h 436"/>
              <a:gd name="T10" fmla="*/ 340 w 436"/>
              <a:gd name="T11" fmla="*/ 398 h 436"/>
              <a:gd name="T12" fmla="*/ 302 w 436"/>
              <a:gd name="T13" fmla="*/ 418 h 436"/>
              <a:gd name="T14" fmla="*/ 262 w 436"/>
              <a:gd name="T15" fmla="*/ 430 h 436"/>
              <a:gd name="T16" fmla="*/ 218 w 436"/>
              <a:gd name="T17" fmla="*/ 436 h 436"/>
              <a:gd name="T18" fmla="*/ 196 w 436"/>
              <a:gd name="T19" fmla="*/ 434 h 436"/>
              <a:gd name="T20" fmla="*/ 154 w 436"/>
              <a:gd name="T21" fmla="*/ 426 h 436"/>
              <a:gd name="T22" fmla="*/ 114 w 436"/>
              <a:gd name="T23" fmla="*/ 408 h 436"/>
              <a:gd name="T24" fmla="*/ 80 w 436"/>
              <a:gd name="T25" fmla="*/ 386 h 436"/>
              <a:gd name="T26" fmla="*/ 50 w 436"/>
              <a:gd name="T27" fmla="*/ 356 h 436"/>
              <a:gd name="T28" fmla="*/ 26 w 436"/>
              <a:gd name="T29" fmla="*/ 322 h 436"/>
              <a:gd name="T30" fmla="*/ 10 w 436"/>
              <a:gd name="T31" fmla="*/ 282 h 436"/>
              <a:gd name="T32" fmla="*/ 2 w 436"/>
              <a:gd name="T33" fmla="*/ 240 h 436"/>
              <a:gd name="T34" fmla="*/ 0 w 436"/>
              <a:gd name="T35" fmla="*/ 218 h 436"/>
              <a:gd name="T36" fmla="*/ 6 w 436"/>
              <a:gd name="T37" fmla="*/ 174 h 436"/>
              <a:gd name="T38" fmla="*/ 18 w 436"/>
              <a:gd name="T39" fmla="*/ 134 h 436"/>
              <a:gd name="T40" fmla="*/ 38 w 436"/>
              <a:gd name="T41" fmla="*/ 96 h 436"/>
              <a:gd name="T42" fmla="*/ 64 w 436"/>
              <a:gd name="T43" fmla="*/ 64 h 436"/>
              <a:gd name="T44" fmla="*/ 96 w 436"/>
              <a:gd name="T45" fmla="*/ 38 h 436"/>
              <a:gd name="T46" fmla="*/ 134 w 436"/>
              <a:gd name="T47" fmla="*/ 18 h 436"/>
              <a:gd name="T48" fmla="*/ 174 w 436"/>
              <a:gd name="T49" fmla="*/ 6 h 436"/>
              <a:gd name="T50" fmla="*/ 218 w 436"/>
              <a:gd name="T51" fmla="*/ 0 h 436"/>
              <a:gd name="T52" fmla="*/ 240 w 436"/>
              <a:gd name="T53" fmla="*/ 2 h 436"/>
              <a:gd name="T54" fmla="*/ 282 w 436"/>
              <a:gd name="T55" fmla="*/ 10 h 436"/>
              <a:gd name="T56" fmla="*/ 322 w 436"/>
              <a:gd name="T57" fmla="*/ 26 h 436"/>
              <a:gd name="T58" fmla="*/ 356 w 436"/>
              <a:gd name="T59" fmla="*/ 50 h 436"/>
              <a:gd name="T60" fmla="*/ 386 w 436"/>
              <a:gd name="T61" fmla="*/ 80 h 436"/>
              <a:gd name="T62" fmla="*/ 408 w 436"/>
              <a:gd name="T63" fmla="*/ 114 h 436"/>
              <a:gd name="T64" fmla="*/ 426 w 436"/>
              <a:gd name="T65" fmla="*/ 154 h 436"/>
              <a:gd name="T66" fmla="*/ 434 w 436"/>
              <a:gd name="T67" fmla="*/ 196 h 436"/>
              <a:gd name="T68" fmla="*/ 436 w 436"/>
              <a:gd name="T69" fmla="*/ 218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6" h="436">
                <a:moveTo>
                  <a:pt x="436" y="218"/>
                </a:moveTo>
                <a:lnTo>
                  <a:pt x="436" y="218"/>
                </a:lnTo>
                <a:lnTo>
                  <a:pt x="434" y="240"/>
                </a:lnTo>
                <a:lnTo>
                  <a:pt x="430" y="262"/>
                </a:lnTo>
                <a:lnTo>
                  <a:pt x="426" y="282"/>
                </a:lnTo>
                <a:lnTo>
                  <a:pt x="418" y="302"/>
                </a:lnTo>
                <a:lnTo>
                  <a:pt x="408" y="322"/>
                </a:lnTo>
                <a:lnTo>
                  <a:pt x="398" y="340"/>
                </a:lnTo>
                <a:lnTo>
                  <a:pt x="386" y="356"/>
                </a:lnTo>
                <a:lnTo>
                  <a:pt x="372" y="372"/>
                </a:lnTo>
                <a:lnTo>
                  <a:pt x="356" y="386"/>
                </a:lnTo>
                <a:lnTo>
                  <a:pt x="340" y="398"/>
                </a:lnTo>
                <a:lnTo>
                  <a:pt x="322" y="408"/>
                </a:lnTo>
                <a:lnTo>
                  <a:pt x="302" y="418"/>
                </a:lnTo>
                <a:lnTo>
                  <a:pt x="282" y="426"/>
                </a:lnTo>
                <a:lnTo>
                  <a:pt x="262" y="430"/>
                </a:lnTo>
                <a:lnTo>
                  <a:pt x="240" y="434"/>
                </a:lnTo>
                <a:lnTo>
                  <a:pt x="218" y="436"/>
                </a:lnTo>
                <a:lnTo>
                  <a:pt x="218" y="436"/>
                </a:lnTo>
                <a:lnTo>
                  <a:pt x="196" y="434"/>
                </a:lnTo>
                <a:lnTo>
                  <a:pt x="174" y="430"/>
                </a:lnTo>
                <a:lnTo>
                  <a:pt x="154" y="426"/>
                </a:lnTo>
                <a:lnTo>
                  <a:pt x="134" y="418"/>
                </a:lnTo>
                <a:lnTo>
                  <a:pt x="114" y="408"/>
                </a:lnTo>
                <a:lnTo>
                  <a:pt x="96" y="398"/>
                </a:lnTo>
                <a:lnTo>
                  <a:pt x="80" y="386"/>
                </a:lnTo>
                <a:lnTo>
                  <a:pt x="64" y="372"/>
                </a:lnTo>
                <a:lnTo>
                  <a:pt x="50" y="356"/>
                </a:lnTo>
                <a:lnTo>
                  <a:pt x="38" y="340"/>
                </a:lnTo>
                <a:lnTo>
                  <a:pt x="26" y="322"/>
                </a:lnTo>
                <a:lnTo>
                  <a:pt x="18" y="302"/>
                </a:lnTo>
                <a:lnTo>
                  <a:pt x="10" y="282"/>
                </a:lnTo>
                <a:lnTo>
                  <a:pt x="6" y="262"/>
                </a:lnTo>
                <a:lnTo>
                  <a:pt x="2" y="240"/>
                </a:lnTo>
                <a:lnTo>
                  <a:pt x="0" y="218"/>
                </a:lnTo>
                <a:lnTo>
                  <a:pt x="0" y="218"/>
                </a:lnTo>
                <a:lnTo>
                  <a:pt x="2" y="196"/>
                </a:lnTo>
                <a:lnTo>
                  <a:pt x="6" y="174"/>
                </a:lnTo>
                <a:lnTo>
                  <a:pt x="10" y="154"/>
                </a:lnTo>
                <a:lnTo>
                  <a:pt x="18" y="134"/>
                </a:lnTo>
                <a:lnTo>
                  <a:pt x="26" y="114"/>
                </a:lnTo>
                <a:lnTo>
                  <a:pt x="38" y="96"/>
                </a:lnTo>
                <a:lnTo>
                  <a:pt x="50" y="80"/>
                </a:lnTo>
                <a:lnTo>
                  <a:pt x="64" y="64"/>
                </a:lnTo>
                <a:lnTo>
                  <a:pt x="80" y="50"/>
                </a:lnTo>
                <a:lnTo>
                  <a:pt x="96" y="38"/>
                </a:lnTo>
                <a:lnTo>
                  <a:pt x="114" y="26"/>
                </a:lnTo>
                <a:lnTo>
                  <a:pt x="134" y="18"/>
                </a:lnTo>
                <a:lnTo>
                  <a:pt x="154" y="10"/>
                </a:lnTo>
                <a:lnTo>
                  <a:pt x="174" y="6"/>
                </a:lnTo>
                <a:lnTo>
                  <a:pt x="196" y="2"/>
                </a:lnTo>
                <a:lnTo>
                  <a:pt x="218" y="0"/>
                </a:lnTo>
                <a:lnTo>
                  <a:pt x="218" y="0"/>
                </a:lnTo>
                <a:lnTo>
                  <a:pt x="240" y="2"/>
                </a:lnTo>
                <a:lnTo>
                  <a:pt x="262" y="6"/>
                </a:lnTo>
                <a:lnTo>
                  <a:pt x="282" y="10"/>
                </a:lnTo>
                <a:lnTo>
                  <a:pt x="302" y="18"/>
                </a:lnTo>
                <a:lnTo>
                  <a:pt x="322" y="26"/>
                </a:lnTo>
                <a:lnTo>
                  <a:pt x="340" y="38"/>
                </a:lnTo>
                <a:lnTo>
                  <a:pt x="356" y="50"/>
                </a:lnTo>
                <a:lnTo>
                  <a:pt x="372" y="64"/>
                </a:lnTo>
                <a:lnTo>
                  <a:pt x="386" y="80"/>
                </a:lnTo>
                <a:lnTo>
                  <a:pt x="398" y="96"/>
                </a:lnTo>
                <a:lnTo>
                  <a:pt x="408" y="114"/>
                </a:lnTo>
                <a:lnTo>
                  <a:pt x="418" y="134"/>
                </a:lnTo>
                <a:lnTo>
                  <a:pt x="426" y="154"/>
                </a:lnTo>
                <a:lnTo>
                  <a:pt x="430" y="174"/>
                </a:lnTo>
                <a:lnTo>
                  <a:pt x="434" y="196"/>
                </a:lnTo>
                <a:lnTo>
                  <a:pt x="436" y="218"/>
                </a:lnTo>
                <a:lnTo>
                  <a:pt x="436" y="21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7" name="Rectangle 66"/>
          <p:cNvSpPr>
            <a:spLocks noChangeArrowheads="1"/>
          </p:cNvSpPr>
          <p:nvPr/>
        </p:nvSpPr>
        <p:spPr bwMode="auto">
          <a:xfrm>
            <a:off x="3019772" y="2015331"/>
            <a:ext cx="1419225" cy="596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8" name="Rectangle 67"/>
          <p:cNvSpPr>
            <a:spLocks noChangeArrowheads="1"/>
          </p:cNvSpPr>
          <p:nvPr/>
        </p:nvSpPr>
        <p:spPr bwMode="auto">
          <a:xfrm>
            <a:off x="3019772" y="2015331"/>
            <a:ext cx="1419225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19" name="Rectangle 68"/>
          <p:cNvSpPr>
            <a:spLocks noChangeArrowheads="1"/>
          </p:cNvSpPr>
          <p:nvPr/>
        </p:nvSpPr>
        <p:spPr bwMode="auto">
          <a:xfrm>
            <a:off x="5442297" y="2015331"/>
            <a:ext cx="1577975" cy="596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0" name="Rectangle 69"/>
          <p:cNvSpPr>
            <a:spLocks noChangeArrowheads="1"/>
          </p:cNvSpPr>
          <p:nvPr/>
        </p:nvSpPr>
        <p:spPr bwMode="auto">
          <a:xfrm>
            <a:off x="5442297" y="2015331"/>
            <a:ext cx="1577975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1" name="Rectangle 70"/>
          <p:cNvSpPr>
            <a:spLocks noChangeArrowheads="1"/>
          </p:cNvSpPr>
          <p:nvPr/>
        </p:nvSpPr>
        <p:spPr bwMode="auto">
          <a:xfrm>
            <a:off x="1870422" y="3628231"/>
            <a:ext cx="2441575" cy="2101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2" name="Rectangle 71"/>
          <p:cNvSpPr>
            <a:spLocks noChangeArrowheads="1"/>
          </p:cNvSpPr>
          <p:nvPr/>
        </p:nvSpPr>
        <p:spPr bwMode="auto">
          <a:xfrm>
            <a:off x="1870422" y="3628231"/>
            <a:ext cx="2441575" cy="2101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3" name="Rectangle 72"/>
          <p:cNvSpPr>
            <a:spLocks noChangeArrowheads="1"/>
          </p:cNvSpPr>
          <p:nvPr/>
        </p:nvSpPr>
        <p:spPr bwMode="auto">
          <a:xfrm>
            <a:off x="5274022" y="3628231"/>
            <a:ext cx="1746250" cy="2101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4" name="Line 73"/>
          <p:cNvSpPr>
            <a:spLocks noChangeShapeType="1"/>
          </p:cNvSpPr>
          <p:nvPr/>
        </p:nvSpPr>
        <p:spPr bwMode="auto">
          <a:xfrm flipV="1">
            <a:off x="4756497" y="2002631"/>
            <a:ext cx="0" cy="26193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5" name="Freeform 74"/>
          <p:cNvSpPr>
            <a:spLocks/>
          </p:cNvSpPr>
          <p:nvPr/>
        </p:nvSpPr>
        <p:spPr bwMode="auto">
          <a:xfrm>
            <a:off x="4724747" y="1948656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6" name="Freeform 75"/>
          <p:cNvSpPr>
            <a:spLocks/>
          </p:cNvSpPr>
          <p:nvPr/>
        </p:nvSpPr>
        <p:spPr bwMode="auto">
          <a:xfrm>
            <a:off x="4724747" y="1948656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7" name="Line 76"/>
          <p:cNvSpPr>
            <a:spLocks noChangeShapeType="1"/>
          </p:cNvSpPr>
          <p:nvPr/>
        </p:nvSpPr>
        <p:spPr bwMode="auto">
          <a:xfrm>
            <a:off x="3007072" y="3275806"/>
            <a:ext cx="32607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8" name="Freeform 77"/>
          <p:cNvSpPr>
            <a:spLocks/>
          </p:cNvSpPr>
          <p:nvPr/>
        </p:nvSpPr>
        <p:spPr bwMode="auto">
          <a:xfrm>
            <a:off x="6245572" y="3244056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29" name="Freeform 78"/>
          <p:cNvSpPr>
            <a:spLocks/>
          </p:cNvSpPr>
          <p:nvPr/>
        </p:nvSpPr>
        <p:spPr bwMode="auto">
          <a:xfrm>
            <a:off x="6245572" y="3244056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0" name="Freeform 79"/>
          <p:cNvSpPr>
            <a:spLocks/>
          </p:cNvSpPr>
          <p:nvPr/>
        </p:nvSpPr>
        <p:spPr bwMode="auto">
          <a:xfrm>
            <a:off x="4200872" y="5364956"/>
            <a:ext cx="1187450" cy="298450"/>
          </a:xfrm>
          <a:custGeom>
            <a:avLst/>
            <a:gdLst>
              <a:gd name="T0" fmla="*/ 562 w 748"/>
              <a:gd name="T1" fmla="*/ 0 h 188"/>
              <a:gd name="T2" fmla="*/ 562 w 748"/>
              <a:gd name="T3" fmla="*/ 48 h 188"/>
              <a:gd name="T4" fmla="*/ 0 w 748"/>
              <a:gd name="T5" fmla="*/ 48 h 188"/>
              <a:gd name="T6" fmla="*/ 0 w 748"/>
              <a:gd name="T7" fmla="*/ 140 h 188"/>
              <a:gd name="T8" fmla="*/ 562 w 748"/>
              <a:gd name="T9" fmla="*/ 140 h 188"/>
              <a:gd name="T10" fmla="*/ 562 w 748"/>
              <a:gd name="T11" fmla="*/ 188 h 188"/>
              <a:gd name="T12" fmla="*/ 748 w 748"/>
              <a:gd name="T13" fmla="*/ 94 h 188"/>
              <a:gd name="T14" fmla="*/ 562 w 748"/>
              <a:gd name="T15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8" h="188">
                <a:moveTo>
                  <a:pt x="562" y="0"/>
                </a:moveTo>
                <a:lnTo>
                  <a:pt x="562" y="48"/>
                </a:lnTo>
                <a:lnTo>
                  <a:pt x="0" y="48"/>
                </a:lnTo>
                <a:lnTo>
                  <a:pt x="0" y="140"/>
                </a:lnTo>
                <a:lnTo>
                  <a:pt x="562" y="140"/>
                </a:lnTo>
                <a:lnTo>
                  <a:pt x="562" y="188"/>
                </a:lnTo>
                <a:lnTo>
                  <a:pt x="748" y="94"/>
                </a:lnTo>
                <a:lnTo>
                  <a:pt x="562" y="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1" name="Freeform 80"/>
          <p:cNvSpPr>
            <a:spLocks/>
          </p:cNvSpPr>
          <p:nvPr/>
        </p:nvSpPr>
        <p:spPr bwMode="auto">
          <a:xfrm>
            <a:off x="4200872" y="5364956"/>
            <a:ext cx="1187450" cy="298450"/>
          </a:xfrm>
          <a:custGeom>
            <a:avLst/>
            <a:gdLst>
              <a:gd name="T0" fmla="*/ 562 w 748"/>
              <a:gd name="T1" fmla="*/ 0 h 188"/>
              <a:gd name="T2" fmla="*/ 562 w 748"/>
              <a:gd name="T3" fmla="*/ 48 h 188"/>
              <a:gd name="T4" fmla="*/ 0 w 748"/>
              <a:gd name="T5" fmla="*/ 48 h 188"/>
              <a:gd name="T6" fmla="*/ 0 w 748"/>
              <a:gd name="T7" fmla="*/ 140 h 188"/>
              <a:gd name="T8" fmla="*/ 562 w 748"/>
              <a:gd name="T9" fmla="*/ 140 h 188"/>
              <a:gd name="T10" fmla="*/ 562 w 748"/>
              <a:gd name="T11" fmla="*/ 188 h 188"/>
              <a:gd name="T12" fmla="*/ 748 w 748"/>
              <a:gd name="T13" fmla="*/ 94 h 188"/>
              <a:gd name="T14" fmla="*/ 562 w 748"/>
              <a:gd name="T15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8" h="188">
                <a:moveTo>
                  <a:pt x="562" y="0"/>
                </a:moveTo>
                <a:lnTo>
                  <a:pt x="562" y="48"/>
                </a:lnTo>
                <a:lnTo>
                  <a:pt x="0" y="48"/>
                </a:lnTo>
                <a:lnTo>
                  <a:pt x="0" y="140"/>
                </a:lnTo>
                <a:lnTo>
                  <a:pt x="562" y="140"/>
                </a:lnTo>
                <a:lnTo>
                  <a:pt x="562" y="188"/>
                </a:lnTo>
                <a:lnTo>
                  <a:pt x="748" y="94"/>
                </a:lnTo>
                <a:lnTo>
                  <a:pt x="56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2" name="Freeform 81"/>
          <p:cNvSpPr>
            <a:spLocks/>
          </p:cNvSpPr>
          <p:nvPr/>
        </p:nvSpPr>
        <p:spPr bwMode="auto">
          <a:xfrm>
            <a:off x="4200872" y="5364956"/>
            <a:ext cx="1187450" cy="298450"/>
          </a:xfrm>
          <a:custGeom>
            <a:avLst/>
            <a:gdLst>
              <a:gd name="T0" fmla="*/ 562 w 748"/>
              <a:gd name="T1" fmla="*/ 0 h 188"/>
              <a:gd name="T2" fmla="*/ 562 w 748"/>
              <a:gd name="T3" fmla="*/ 48 h 188"/>
              <a:gd name="T4" fmla="*/ 0 w 748"/>
              <a:gd name="T5" fmla="*/ 48 h 188"/>
              <a:gd name="T6" fmla="*/ 0 w 748"/>
              <a:gd name="T7" fmla="*/ 140 h 188"/>
              <a:gd name="T8" fmla="*/ 562 w 748"/>
              <a:gd name="T9" fmla="*/ 140 h 188"/>
              <a:gd name="T10" fmla="*/ 562 w 748"/>
              <a:gd name="T11" fmla="*/ 188 h 188"/>
              <a:gd name="T12" fmla="*/ 748 w 748"/>
              <a:gd name="T13" fmla="*/ 94 h 188"/>
              <a:gd name="T14" fmla="*/ 562 w 748"/>
              <a:gd name="T15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8" h="188">
                <a:moveTo>
                  <a:pt x="562" y="0"/>
                </a:moveTo>
                <a:lnTo>
                  <a:pt x="562" y="48"/>
                </a:lnTo>
                <a:lnTo>
                  <a:pt x="0" y="48"/>
                </a:lnTo>
                <a:lnTo>
                  <a:pt x="0" y="140"/>
                </a:lnTo>
                <a:lnTo>
                  <a:pt x="562" y="140"/>
                </a:lnTo>
                <a:lnTo>
                  <a:pt x="562" y="188"/>
                </a:lnTo>
                <a:lnTo>
                  <a:pt x="748" y="94"/>
                </a:lnTo>
                <a:lnTo>
                  <a:pt x="56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3" name="Freeform 82"/>
          <p:cNvSpPr>
            <a:spLocks/>
          </p:cNvSpPr>
          <p:nvPr/>
        </p:nvSpPr>
        <p:spPr bwMode="auto">
          <a:xfrm>
            <a:off x="4143722" y="2694781"/>
            <a:ext cx="1368425" cy="911225"/>
          </a:xfrm>
          <a:custGeom>
            <a:avLst/>
            <a:gdLst>
              <a:gd name="T0" fmla="*/ 688 w 862"/>
              <a:gd name="T1" fmla="*/ 434 h 574"/>
              <a:gd name="T2" fmla="*/ 694 w 862"/>
              <a:gd name="T3" fmla="*/ 374 h 574"/>
              <a:gd name="T4" fmla="*/ 692 w 862"/>
              <a:gd name="T5" fmla="*/ 344 h 574"/>
              <a:gd name="T6" fmla="*/ 680 w 862"/>
              <a:gd name="T7" fmla="*/ 286 h 574"/>
              <a:gd name="T8" fmla="*/ 656 w 862"/>
              <a:gd name="T9" fmla="*/ 234 h 574"/>
              <a:gd name="T10" fmla="*/ 624 w 862"/>
              <a:gd name="T11" fmla="*/ 186 h 574"/>
              <a:gd name="T12" fmla="*/ 582 w 862"/>
              <a:gd name="T13" fmla="*/ 148 h 574"/>
              <a:gd name="T14" fmla="*/ 534 w 862"/>
              <a:gd name="T15" fmla="*/ 116 h 574"/>
              <a:gd name="T16" fmla="*/ 480 w 862"/>
              <a:gd name="T17" fmla="*/ 94 h 574"/>
              <a:gd name="T18" fmla="*/ 420 w 862"/>
              <a:gd name="T19" fmla="*/ 82 h 574"/>
              <a:gd name="T20" fmla="*/ 388 w 862"/>
              <a:gd name="T21" fmla="*/ 80 h 574"/>
              <a:gd name="T22" fmla="*/ 326 w 862"/>
              <a:gd name="T23" fmla="*/ 86 h 574"/>
              <a:gd name="T24" fmla="*/ 270 w 862"/>
              <a:gd name="T25" fmla="*/ 104 h 574"/>
              <a:gd name="T26" fmla="*/ 218 w 862"/>
              <a:gd name="T27" fmla="*/ 130 h 574"/>
              <a:gd name="T28" fmla="*/ 172 w 862"/>
              <a:gd name="T29" fmla="*/ 166 h 574"/>
              <a:gd name="T30" fmla="*/ 136 w 862"/>
              <a:gd name="T31" fmla="*/ 210 h 574"/>
              <a:gd name="T32" fmla="*/ 108 w 862"/>
              <a:gd name="T33" fmla="*/ 260 h 574"/>
              <a:gd name="T34" fmla="*/ 90 w 862"/>
              <a:gd name="T35" fmla="*/ 314 h 574"/>
              <a:gd name="T36" fmla="*/ 84 w 862"/>
              <a:gd name="T37" fmla="*/ 374 h 574"/>
              <a:gd name="T38" fmla="*/ 86 w 862"/>
              <a:gd name="T39" fmla="*/ 406 h 574"/>
              <a:gd name="T40" fmla="*/ 102 w 862"/>
              <a:gd name="T41" fmla="*/ 470 h 574"/>
              <a:gd name="T42" fmla="*/ 38 w 862"/>
              <a:gd name="T43" fmla="*/ 534 h 574"/>
              <a:gd name="T44" fmla="*/ 22 w 862"/>
              <a:gd name="T45" fmla="*/ 496 h 574"/>
              <a:gd name="T46" fmla="*/ 6 w 862"/>
              <a:gd name="T47" fmla="*/ 436 h 574"/>
              <a:gd name="T48" fmla="*/ 0 w 862"/>
              <a:gd name="T49" fmla="*/ 394 h 574"/>
              <a:gd name="T50" fmla="*/ 0 w 862"/>
              <a:gd name="T51" fmla="*/ 374 h 574"/>
              <a:gd name="T52" fmla="*/ 8 w 862"/>
              <a:gd name="T53" fmla="*/ 298 h 574"/>
              <a:gd name="T54" fmla="*/ 30 w 862"/>
              <a:gd name="T55" fmla="*/ 228 h 574"/>
              <a:gd name="T56" fmla="*/ 66 w 862"/>
              <a:gd name="T57" fmla="*/ 164 h 574"/>
              <a:gd name="T58" fmla="*/ 114 w 862"/>
              <a:gd name="T59" fmla="*/ 110 h 574"/>
              <a:gd name="T60" fmla="*/ 172 w 862"/>
              <a:gd name="T61" fmla="*/ 64 h 574"/>
              <a:gd name="T62" fmla="*/ 238 w 862"/>
              <a:gd name="T63" fmla="*/ 30 h 574"/>
              <a:gd name="T64" fmla="*/ 310 w 862"/>
              <a:gd name="T65" fmla="*/ 8 h 574"/>
              <a:gd name="T66" fmla="*/ 388 w 862"/>
              <a:gd name="T67" fmla="*/ 0 h 574"/>
              <a:gd name="T68" fmla="*/ 428 w 862"/>
              <a:gd name="T69" fmla="*/ 2 h 574"/>
              <a:gd name="T70" fmla="*/ 504 w 862"/>
              <a:gd name="T71" fmla="*/ 16 h 574"/>
              <a:gd name="T72" fmla="*/ 574 w 862"/>
              <a:gd name="T73" fmla="*/ 44 h 574"/>
              <a:gd name="T74" fmla="*/ 636 w 862"/>
              <a:gd name="T75" fmla="*/ 86 h 574"/>
              <a:gd name="T76" fmla="*/ 688 w 862"/>
              <a:gd name="T77" fmla="*/ 136 h 574"/>
              <a:gd name="T78" fmla="*/ 730 w 862"/>
              <a:gd name="T79" fmla="*/ 196 h 574"/>
              <a:gd name="T80" fmla="*/ 760 w 862"/>
              <a:gd name="T81" fmla="*/ 262 h 574"/>
              <a:gd name="T82" fmla="*/ 776 w 862"/>
              <a:gd name="T83" fmla="*/ 334 h 574"/>
              <a:gd name="T84" fmla="*/ 778 w 862"/>
              <a:gd name="T85" fmla="*/ 374 h 574"/>
              <a:gd name="T86" fmla="*/ 768 w 862"/>
              <a:gd name="T87" fmla="*/ 452 h 574"/>
              <a:gd name="T88" fmla="*/ 698 w 862"/>
              <a:gd name="T89" fmla="*/ 574 h 574"/>
              <a:gd name="T90" fmla="*/ 688 w 862"/>
              <a:gd name="T91" fmla="*/ 43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2" h="574">
                <a:moveTo>
                  <a:pt x="688" y="434"/>
                </a:moveTo>
                <a:lnTo>
                  <a:pt x="688" y="434"/>
                </a:lnTo>
                <a:lnTo>
                  <a:pt x="692" y="404"/>
                </a:lnTo>
                <a:lnTo>
                  <a:pt x="694" y="374"/>
                </a:lnTo>
                <a:lnTo>
                  <a:pt x="694" y="374"/>
                </a:lnTo>
                <a:lnTo>
                  <a:pt x="692" y="344"/>
                </a:lnTo>
                <a:lnTo>
                  <a:pt x="688" y="314"/>
                </a:lnTo>
                <a:lnTo>
                  <a:pt x="680" y="286"/>
                </a:lnTo>
                <a:lnTo>
                  <a:pt x="670" y="260"/>
                </a:lnTo>
                <a:lnTo>
                  <a:pt x="656" y="234"/>
                </a:lnTo>
                <a:lnTo>
                  <a:pt x="642" y="210"/>
                </a:lnTo>
                <a:lnTo>
                  <a:pt x="624" y="186"/>
                </a:lnTo>
                <a:lnTo>
                  <a:pt x="604" y="166"/>
                </a:lnTo>
                <a:lnTo>
                  <a:pt x="582" y="148"/>
                </a:lnTo>
                <a:lnTo>
                  <a:pt x="560" y="130"/>
                </a:lnTo>
                <a:lnTo>
                  <a:pt x="534" y="116"/>
                </a:lnTo>
                <a:lnTo>
                  <a:pt x="508" y="104"/>
                </a:lnTo>
                <a:lnTo>
                  <a:pt x="480" y="94"/>
                </a:lnTo>
                <a:lnTo>
                  <a:pt x="450" y="86"/>
                </a:lnTo>
                <a:lnTo>
                  <a:pt x="420" y="82"/>
                </a:lnTo>
                <a:lnTo>
                  <a:pt x="388" y="80"/>
                </a:lnTo>
                <a:lnTo>
                  <a:pt x="388" y="80"/>
                </a:lnTo>
                <a:lnTo>
                  <a:pt x="358" y="82"/>
                </a:lnTo>
                <a:lnTo>
                  <a:pt x="326" y="86"/>
                </a:lnTo>
                <a:lnTo>
                  <a:pt x="298" y="94"/>
                </a:lnTo>
                <a:lnTo>
                  <a:pt x="270" y="104"/>
                </a:lnTo>
                <a:lnTo>
                  <a:pt x="242" y="116"/>
                </a:lnTo>
                <a:lnTo>
                  <a:pt x="218" y="130"/>
                </a:lnTo>
                <a:lnTo>
                  <a:pt x="194" y="148"/>
                </a:lnTo>
                <a:lnTo>
                  <a:pt x="172" y="166"/>
                </a:lnTo>
                <a:lnTo>
                  <a:pt x="154" y="186"/>
                </a:lnTo>
                <a:lnTo>
                  <a:pt x="136" y="210"/>
                </a:lnTo>
                <a:lnTo>
                  <a:pt x="120" y="234"/>
                </a:lnTo>
                <a:lnTo>
                  <a:pt x="108" y="260"/>
                </a:lnTo>
                <a:lnTo>
                  <a:pt x="98" y="286"/>
                </a:lnTo>
                <a:lnTo>
                  <a:pt x="90" y="314"/>
                </a:lnTo>
                <a:lnTo>
                  <a:pt x="86" y="344"/>
                </a:lnTo>
                <a:lnTo>
                  <a:pt x="84" y="374"/>
                </a:lnTo>
                <a:lnTo>
                  <a:pt x="84" y="374"/>
                </a:lnTo>
                <a:lnTo>
                  <a:pt x="86" y="406"/>
                </a:lnTo>
                <a:lnTo>
                  <a:pt x="92" y="438"/>
                </a:lnTo>
                <a:lnTo>
                  <a:pt x="102" y="470"/>
                </a:lnTo>
                <a:lnTo>
                  <a:pt x="114" y="500"/>
                </a:lnTo>
                <a:lnTo>
                  <a:pt x="38" y="534"/>
                </a:lnTo>
                <a:lnTo>
                  <a:pt x="38" y="534"/>
                </a:lnTo>
                <a:lnTo>
                  <a:pt x="22" y="496"/>
                </a:lnTo>
                <a:lnTo>
                  <a:pt x="10" y="456"/>
                </a:lnTo>
                <a:lnTo>
                  <a:pt x="6" y="436"/>
                </a:lnTo>
                <a:lnTo>
                  <a:pt x="2" y="416"/>
                </a:lnTo>
                <a:lnTo>
                  <a:pt x="0" y="394"/>
                </a:lnTo>
                <a:lnTo>
                  <a:pt x="0" y="374"/>
                </a:lnTo>
                <a:lnTo>
                  <a:pt x="0" y="374"/>
                </a:lnTo>
                <a:lnTo>
                  <a:pt x="2" y="334"/>
                </a:lnTo>
                <a:lnTo>
                  <a:pt x="8" y="298"/>
                </a:lnTo>
                <a:lnTo>
                  <a:pt x="18" y="262"/>
                </a:lnTo>
                <a:lnTo>
                  <a:pt x="30" y="228"/>
                </a:lnTo>
                <a:lnTo>
                  <a:pt x="46" y="196"/>
                </a:lnTo>
                <a:lnTo>
                  <a:pt x="66" y="164"/>
                </a:lnTo>
                <a:lnTo>
                  <a:pt x="88" y="136"/>
                </a:lnTo>
                <a:lnTo>
                  <a:pt x="114" y="110"/>
                </a:lnTo>
                <a:lnTo>
                  <a:pt x="142" y="86"/>
                </a:lnTo>
                <a:lnTo>
                  <a:pt x="172" y="64"/>
                </a:lnTo>
                <a:lnTo>
                  <a:pt x="204" y="44"/>
                </a:lnTo>
                <a:lnTo>
                  <a:pt x="238" y="30"/>
                </a:lnTo>
                <a:lnTo>
                  <a:pt x="272" y="16"/>
                </a:lnTo>
                <a:lnTo>
                  <a:pt x="310" y="8"/>
                </a:lnTo>
                <a:lnTo>
                  <a:pt x="348" y="2"/>
                </a:lnTo>
                <a:lnTo>
                  <a:pt x="388" y="0"/>
                </a:lnTo>
                <a:lnTo>
                  <a:pt x="388" y="0"/>
                </a:lnTo>
                <a:lnTo>
                  <a:pt x="428" y="2"/>
                </a:lnTo>
                <a:lnTo>
                  <a:pt x="468" y="8"/>
                </a:lnTo>
                <a:lnTo>
                  <a:pt x="504" y="16"/>
                </a:lnTo>
                <a:lnTo>
                  <a:pt x="540" y="30"/>
                </a:lnTo>
                <a:lnTo>
                  <a:pt x="574" y="44"/>
                </a:lnTo>
                <a:lnTo>
                  <a:pt x="606" y="64"/>
                </a:lnTo>
                <a:lnTo>
                  <a:pt x="636" y="86"/>
                </a:lnTo>
                <a:lnTo>
                  <a:pt x="664" y="110"/>
                </a:lnTo>
                <a:lnTo>
                  <a:pt x="688" y="136"/>
                </a:lnTo>
                <a:lnTo>
                  <a:pt x="712" y="164"/>
                </a:lnTo>
                <a:lnTo>
                  <a:pt x="730" y="196"/>
                </a:lnTo>
                <a:lnTo>
                  <a:pt x="746" y="228"/>
                </a:lnTo>
                <a:lnTo>
                  <a:pt x="760" y="262"/>
                </a:lnTo>
                <a:lnTo>
                  <a:pt x="770" y="298"/>
                </a:lnTo>
                <a:lnTo>
                  <a:pt x="776" y="334"/>
                </a:lnTo>
                <a:lnTo>
                  <a:pt x="778" y="374"/>
                </a:lnTo>
                <a:lnTo>
                  <a:pt x="778" y="374"/>
                </a:lnTo>
                <a:lnTo>
                  <a:pt x="776" y="412"/>
                </a:lnTo>
                <a:lnTo>
                  <a:pt x="768" y="452"/>
                </a:lnTo>
                <a:lnTo>
                  <a:pt x="862" y="472"/>
                </a:lnTo>
                <a:lnTo>
                  <a:pt x="698" y="574"/>
                </a:lnTo>
                <a:lnTo>
                  <a:pt x="592" y="416"/>
                </a:lnTo>
                <a:lnTo>
                  <a:pt x="688" y="434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4" name="Freeform 83"/>
          <p:cNvSpPr>
            <a:spLocks/>
          </p:cNvSpPr>
          <p:nvPr/>
        </p:nvSpPr>
        <p:spPr bwMode="auto">
          <a:xfrm>
            <a:off x="4143722" y="2694781"/>
            <a:ext cx="1368425" cy="911225"/>
          </a:xfrm>
          <a:custGeom>
            <a:avLst/>
            <a:gdLst>
              <a:gd name="T0" fmla="*/ 688 w 862"/>
              <a:gd name="T1" fmla="*/ 434 h 574"/>
              <a:gd name="T2" fmla="*/ 694 w 862"/>
              <a:gd name="T3" fmla="*/ 374 h 574"/>
              <a:gd name="T4" fmla="*/ 692 w 862"/>
              <a:gd name="T5" fmla="*/ 344 h 574"/>
              <a:gd name="T6" fmla="*/ 680 w 862"/>
              <a:gd name="T7" fmla="*/ 286 h 574"/>
              <a:gd name="T8" fmla="*/ 656 w 862"/>
              <a:gd name="T9" fmla="*/ 234 h 574"/>
              <a:gd name="T10" fmla="*/ 624 w 862"/>
              <a:gd name="T11" fmla="*/ 186 h 574"/>
              <a:gd name="T12" fmla="*/ 582 w 862"/>
              <a:gd name="T13" fmla="*/ 148 h 574"/>
              <a:gd name="T14" fmla="*/ 534 w 862"/>
              <a:gd name="T15" fmla="*/ 116 h 574"/>
              <a:gd name="T16" fmla="*/ 480 w 862"/>
              <a:gd name="T17" fmla="*/ 94 h 574"/>
              <a:gd name="T18" fmla="*/ 420 w 862"/>
              <a:gd name="T19" fmla="*/ 82 h 574"/>
              <a:gd name="T20" fmla="*/ 388 w 862"/>
              <a:gd name="T21" fmla="*/ 80 h 574"/>
              <a:gd name="T22" fmla="*/ 326 w 862"/>
              <a:gd name="T23" fmla="*/ 86 h 574"/>
              <a:gd name="T24" fmla="*/ 270 w 862"/>
              <a:gd name="T25" fmla="*/ 104 h 574"/>
              <a:gd name="T26" fmla="*/ 218 w 862"/>
              <a:gd name="T27" fmla="*/ 130 h 574"/>
              <a:gd name="T28" fmla="*/ 172 w 862"/>
              <a:gd name="T29" fmla="*/ 166 h 574"/>
              <a:gd name="T30" fmla="*/ 136 w 862"/>
              <a:gd name="T31" fmla="*/ 210 h 574"/>
              <a:gd name="T32" fmla="*/ 108 w 862"/>
              <a:gd name="T33" fmla="*/ 260 h 574"/>
              <a:gd name="T34" fmla="*/ 90 w 862"/>
              <a:gd name="T35" fmla="*/ 314 h 574"/>
              <a:gd name="T36" fmla="*/ 84 w 862"/>
              <a:gd name="T37" fmla="*/ 374 h 574"/>
              <a:gd name="T38" fmla="*/ 86 w 862"/>
              <a:gd name="T39" fmla="*/ 406 h 574"/>
              <a:gd name="T40" fmla="*/ 102 w 862"/>
              <a:gd name="T41" fmla="*/ 470 h 574"/>
              <a:gd name="T42" fmla="*/ 38 w 862"/>
              <a:gd name="T43" fmla="*/ 534 h 574"/>
              <a:gd name="T44" fmla="*/ 22 w 862"/>
              <a:gd name="T45" fmla="*/ 496 h 574"/>
              <a:gd name="T46" fmla="*/ 6 w 862"/>
              <a:gd name="T47" fmla="*/ 436 h 574"/>
              <a:gd name="T48" fmla="*/ 0 w 862"/>
              <a:gd name="T49" fmla="*/ 394 h 574"/>
              <a:gd name="T50" fmla="*/ 0 w 862"/>
              <a:gd name="T51" fmla="*/ 374 h 574"/>
              <a:gd name="T52" fmla="*/ 8 w 862"/>
              <a:gd name="T53" fmla="*/ 298 h 574"/>
              <a:gd name="T54" fmla="*/ 30 w 862"/>
              <a:gd name="T55" fmla="*/ 228 h 574"/>
              <a:gd name="T56" fmla="*/ 66 w 862"/>
              <a:gd name="T57" fmla="*/ 164 h 574"/>
              <a:gd name="T58" fmla="*/ 114 w 862"/>
              <a:gd name="T59" fmla="*/ 110 h 574"/>
              <a:gd name="T60" fmla="*/ 172 w 862"/>
              <a:gd name="T61" fmla="*/ 64 h 574"/>
              <a:gd name="T62" fmla="*/ 238 w 862"/>
              <a:gd name="T63" fmla="*/ 30 h 574"/>
              <a:gd name="T64" fmla="*/ 310 w 862"/>
              <a:gd name="T65" fmla="*/ 8 h 574"/>
              <a:gd name="T66" fmla="*/ 388 w 862"/>
              <a:gd name="T67" fmla="*/ 0 h 574"/>
              <a:gd name="T68" fmla="*/ 428 w 862"/>
              <a:gd name="T69" fmla="*/ 2 h 574"/>
              <a:gd name="T70" fmla="*/ 504 w 862"/>
              <a:gd name="T71" fmla="*/ 16 h 574"/>
              <a:gd name="T72" fmla="*/ 574 w 862"/>
              <a:gd name="T73" fmla="*/ 44 h 574"/>
              <a:gd name="T74" fmla="*/ 636 w 862"/>
              <a:gd name="T75" fmla="*/ 86 h 574"/>
              <a:gd name="T76" fmla="*/ 688 w 862"/>
              <a:gd name="T77" fmla="*/ 136 h 574"/>
              <a:gd name="T78" fmla="*/ 730 w 862"/>
              <a:gd name="T79" fmla="*/ 196 h 574"/>
              <a:gd name="T80" fmla="*/ 760 w 862"/>
              <a:gd name="T81" fmla="*/ 262 h 574"/>
              <a:gd name="T82" fmla="*/ 776 w 862"/>
              <a:gd name="T83" fmla="*/ 334 h 574"/>
              <a:gd name="T84" fmla="*/ 778 w 862"/>
              <a:gd name="T85" fmla="*/ 374 h 574"/>
              <a:gd name="T86" fmla="*/ 768 w 862"/>
              <a:gd name="T87" fmla="*/ 452 h 574"/>
              <a:gd name="T88" fmla="*/ 698 w 862"/>
              <a:gd name="T89" fmla="*/ 574 h 574"/>
              <a:gd name="T90" fmla="*/ 688 w 862"/>
              <a:gd name="T91" fmla="*/ 43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2" h="574">
                <a:moveTo>
                  <a:pt x="688" y="434"/>
                </a:moveTo>
                <a:lnTo>
                  <a:pt x="688" y="434"/>
                </a:lnTo>
                <a:lnTo>
                  <a:pt x="692" y="404"/>
                </a:lnTo>
                <a:lnTo>
                  <a:pt x="694" y="374"/>
                </a:lnTo>
                <a:lnTo>
                  <a:pt x="694" y="374"/>
                </a:lnTo>
                <a:lnTo>
                  <a:pt x="692" y="344"/>
                </a:lnTo>
                <a:lnTo>
                  <a:pt x="688" y="314"/>
                </a:lnTo>
                <a:lnTo>
                  <a:pt x="680" y="286"/>
                </a:lnTo>
                <a:lnTo>
                  <a:pt x="670" y="260"/>
                </a:lnTo>
                <a:lnTo>
                  <a:pt x="656" y="234"/>
                </a:lnTo>
                <a:lnTo>
                  <a:pt x="642" y="210"/>
                </a:lnTo>
                <a:lnTo>
                  <a:pt x="624" y="186"/>
                </a:lnTo>
                <a:lnTo>
                  <a:pt x="604" y="166"/>
                </a:lnTo>
                <a:lnTo>
                  <a:pt x="582" y="148"/>
                </a:lnTo>
                <a:lnTo>
                  <a:pt x="560" y="130"/>
                </a:lnTo>
                <a:lnTo>
                  <a:pt x="534" y="116"/>
                </a:lnTo>
                <a:lnTo>
                  <a:pt x="508" y="104"/>
                </a:lnTo>
                <a:lnTo>
                  <a:pt x="480" y="94"/>
                </a:lnTo>
                <a:lnTo>
                  <a:pt x="450" y="86"/>
                </a:lnTo>
                <a:lnTo>
                  <a:pt x="420" y="82"/>
                </a:lnTo>
                <a:lnTo>
                  <a:pt x="388" y="80"/>
                </a:lnTo>
                <a:lnTo>
                  <a:pt x="388" y="80"/>
                </a:lnTo>
                <a:lnTo>
                  <a:pt x="358" y="82"/>
                </a:lnTo>
                <a:lnTo>
                  <a:pt x="326" y="86"/>
                </a:lnTo>
                <a:lnTo>
                  <a:pt x="298" y="94"/>
                </a:lnTo>
                <a:lnTo>
                  <a:pt x="270" y="104"/>
                </a:lnTo>
                <a:lnTo>
                  <a:pt x="242" y="116"/>
                </a:lnTo>
                <a:lnTo>
                  <a:pt x="218" y="130"/>
                </a:lnTo>
                <a:lnTo>
                  <a:pt x="194" y="148"/>
                </a:lnTo>
                <a:lnTo>
                  <a:pt x="172" y="166"/>
                </a:lnTo>
                <a:lnTo>
                  <a:pt x="154" y="186"/>
                </a:lnTo>
                <a:lnTo>
                  <a:pt x="136" y="210"/>
                </a:lnTo>
                <a:lnTo>
                  <a:pt x="120" y="234"/>
                </a:lnTo>
                <a:lnTo>
                  <a:pt x="108" y="260"/>
                </a:lnTo>
                <a:lnTo>
                  <a:pt x="98" y="286"/>
                </a:lnTo>
                <a:lnTo>
                  <a:pt x="90" y="314"/>
                </a:lnTo>
                <a:lnTo>
                  <a:pt x="86" y="344"/>
                </a:lnTo>
                <a:lnTo>
                  <a:pt x="84" y="374"/>
                </a:lnTo>
                <a:lnTo>
                  <a:pt x="84" y="374"/>
                </a:lnTo>
                <a:lnTo>
                  <a:pt x="86" y="406"/>
                </a:lnTo>
                <a:lnTo>
                  <a:pt x="92" y="438"/>
                </a:lnTo>
                <a:lnTo>
                  <a:pt x="102" y="470"/>
                </a:lnTo>
                <a:lnTo>
                  <a:pt x="114" y="500"/>
                </a:lnTo>
                <a:lnTo>
                  <a:pt x="38" y="534"/>
                </a:lnTo>
                <a:lnTo>
                  <a:pt x="38" y="534"/>
                </a:lnTo>
                <a:lnTo>
                  <a:pt x="22" y="496"/>
                </a:lnTo>
                <a:lnTo>
                  <a:pt x="10" y="456"/>
                </a:lnTo>
                <a:lnTo>
                  <a:pt x="6" y="436"/>
                </a:lnTo>
                <a:lnTo>
                  <a:pt x="2" y="416"/>
                </a:lnTo>
                <a:lnTo>
                  <a:pt x="0" y="394"/>
                </a:lnTo>
                <a:lnTo>
                  <a:pt x="0" y="374"/>
                </a:lnTo>
                <a:lnTo>
                  <a:pt x="0" y="374"/>
                </a:lnTo>
                <a:lnTo>
                  <a:pt x="2" y="334"/>
                </a:lnTo>
                <a:lnTo>
                  <a:pt x="8" y="298"/>
                </a:lnTo>
                <a:lnTo>
                  <a:pt x="18" y="262"/>
                </a:lnTo>
                <a:lnTo>
                  <a:pt x="30" y="228"/>
                </a:lnTo>
                <a:lnTo>
                  <a:pt x="46" y="196"/>
                </a:lnTo>
                <a:lnTo>
                  <a:pt x="66" y="164"/>
                </a:lnTo>
                <a:lnTo>
                  <a:pt x="88" y="136"/>
                </a:lnTo>
                <a:lnTo>
                  <a:pt x="114" y="110"/>
                </a:lnTo>
                <a:lnTo>
                  <a:pt x="142" y="86"/>
                </a:lnTo>
                <a:lnTo>
                  <a:pt x="172" y="64"/>
                </a:lnTo>
                <a:lnTo>
                  <a:pt x="204" y="44"/>
                </a:lnTo>
                <a:lnTo>
                  <a:pt x="238" y="30"/>
                </a:lnTo>
                <a:lnTo>
                  <a:pt x="272" y="16"/>
                </a:lnTo>
                <a:lnTo>
                  <a:pt x="310" y="8"/>
                </a:lnTo>
                <a:lnTo>
                  <a:pt x="348" y="2"/>
                </a:lnTo>
                <a:lnTo>
                  <a:pt x="388" y="0"/>
                </a:lnTo>
                <a:lnTo>
                  <a:pt x="388" y="0"/>
                </a:lnTo>
                <a:lnTo>
                  <a:pt x="428" y="2"/>
                </a:lnTo>
                <a:lnTo>
                  <a:pt x="468" y="8"/>
                </a:lnTo>
                <a:lnTo>
                  <a:pt x="504" y="16"/>
                </a:lnTo>
                <a:lnTo>
                  <a:pt x="540" y="30"/>
                </a:lnTo>
                <a:lnTo>
                  <a:pt x="574" y="44"/>
                </a:lnTo>
                <a:lnTo>
                  <a:pt x="606" y="64"/>
                </a:lnTo>
                <a:lnTo>
                  <a:pt x="636" y="86"/>
                </a:lnTo>
                <a:lnTo>
                  <a:pt x="664" y="110"/>
                </a:lnTo>
                <a:lnTo>
                  <a:pt x="688" y="136"/>
                </a:lnTo>
                <a:lnTo>
                  <a:pt x="712" y="164"/>
                </a:lnTo>
                <a:lnTo>
                  <a:pt x="730" y="196"/>
                </a:lnTo>
                <a:lnTo>
                  <a:pt x="746" y="228"/>
                </a:lnTo>
                <a:lnTo>
                  <a:pt x="760" y="262"/>
                </a:lnTo>
                <a:lnTo>
                  <a:pt x="770" y="298"/>
                </a:lnTo>
                <a:lnTo>
                  <a:pt x="776" y="334"/>
                </a:lnTo>
                <a:lnTo>
                  <a:pt x="778" y="374"/>
                </a:lnTo>
                <a:lnTo>
                  <a:pt x="778" y="374"/>
                </a:lnTo>
                <a:lnTo>
                  <a:pt x="776" y="412"/>
                </a:lnTo>
                <a:lnTo>
                  <a:pt x="768" y="452"/>
                </a:lnTo>
                <a:lnTo>
                  <a:pt x="862" y="472"/>
                </a:lnTo>
                <a:lnTo>
                  <a:pt x="698" y="574"/>
                </a:lnTo>
                <a:lnTo>
                  <a:pt x="592" y="416"/>
                </a:lnTo>
                <a:lnTo>
                  <a:pt x="688" y="4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5" name="Freeform 84"/>
          <p:cNvSpPr>
            <a:spLocks/>
          </p:cNvSpPr>
          <p:nvPr/>
        </p:nvSpPr>
        <p:spPr bwMode="auto">
          <a:xfrm>
            <a:off x="4143722" y="2694781"/>
            <a:ext cx="1368425" cy="911225"/>
          </a:xfrm>
          <a:custGeom>
            <a:avLst/>
            <a:gdLst>
              <a:gd name="T0" fmla="*/ 688 w 862"/>
              <a:gd name="T1" fmla="*/ 434 h 574"/>
              <a:gd name="T2" fmla="*/ 694 w 862"/>
              <a:gd name="T3" fmla="*/ 374 h 574"/>
              <a:gd name="T4" fmla="*/ 692 w 862"/>
              <a:gd name="T5" fmla="*/ 344 h 574"/>
              <a:gd name="T6" fmla="*/ 680 w 862"/>
              <a:gd name="T7" fmla="*/ 286 h 574"/>
              <a:gd name="T8" fmla="*/ 656 w 862"/>
              <a:gd name="T9" fmla="*/ 234 h 574"/>
              <a:gd name="T10" fmla="*/ 624 w 862"/>
              <a:gd name="T11" fmla="*/ 186 h 574"/>
              <a:gd name="T12" fmla="*/ 582 w 862"/>
              <a:gd name="T13" fmla="*/ 148 h 574"/>
              <a:gd name="T14" fmla="*/ 534 w 862"/>
              <a:gd name="T15" fmla="*/ 116 h 574"/>
              <a:gd name="T16" fmla="*/ 480 w 862"/>
              <a:gd name="T17" fmla="*/ 94 h 574"/>
              <a:gd name="T18" fmla="*/ 420 w 862"/>
              <a:gd name="T19" fmla="*/ 82 h 574"/>
              <a:gd name="T20" fmla="*/ 388 w 862"/>
              <a:gd name="T21" fmla="*/ 80 h 574"/>
              <a:gd name="T22" fmla="*/ 326 w 862"/>
              <a:gd name="T23" fmla="*/ 86 h 574"/>
              <a:gd name="T24" fmla="*/ 270 w 862"/>
              <a:gd name="T25" fmla="*/ 104 h 574"/>
              <a:gd name="T26" fmla="*/ 218 w 862"/>
              <a:gd name="T27" fmla="*/ 130 h 574"/>
              <a:gd name="T28" fmla="*/ 172 w 862"/>
              <a:gd name="T29" fmla="*/ 166 h 574"/>
              <a:gd name="T30" fmla="*/ 136 w 862"/>
              <a:gd name="T31" fmla="*/ 210 h 574"/>
              <a:gd name="T32" fmla="*/ 108 w 862"/>
              <a:gd name="T33" fmla="*/ 260 h 574"/>
              <a:gd name="T34" fmla="*/ 90 w 862"/>
              <a:gd name="T35" fmla="*/ 314 h 574"/>
              <a:gd name="T36" fmla="*/ 84 w 862"/>
              <a:gd name="T37" fmla="*/ 374 h 574"/>
              <a:gd name="T38" fmla="*/ 86 w 862"/>
              <a:gd name="T39" fmla="*/ 406 h 574"/>
              <a:gd name="T40" fmla="*/ 102 w 862"/>
              <a:gd name="T41" fmla="*/ 470 h 574"/>
              <a:gd name="T42" fmla="*/ 38 w 862"/>
              <a:gd name="T43" fmla="*/ 534 h 574"/>
              <a:gd name="T44" fmla="*/ 22 w 862"/>
              <a:gd name="T45" fmla="*/ 496 h 574"/>
              <a:gd name="T46" fmla="*/ 6 w 862"/>
              <a:gd name="T47" fmla="*/ 436 h 574"/>
              <a:gd name="T48" fmla="*/ 0 w 862"/>
              <a:gd name="T49" fmla="*/ 394 h 574"/>
              <a:gd name="T50" fmla="*/ 0 w 862"/>
              <a:gd name="T51" fmla="*/ 374 h 574"/>
              <a:gd name="T52" fmla="*/ 8 w 862"/>
              <a:gd name="T53" fmla="*/ 298 h 574"/>
              <a:gd name="T54" fmla="*/ 30 w 862"/>
              <a:gd name="T55" fmla="*/ 228 h 574"/>
              <a:gd name="T56" fmla="*/ 66 w 862"/>
              <a:gd name="T57" fmla="*/ 164 h 574"/>
              <a:gd name="T58" fmla="*/ 114 w 862"/>
              <a:gd name="T59" fmla="*/ 110 h 574"/>
              <a:gd name="T60" fmla="*/ 172 w 862"/>
              <a:gd name="T61" fmla="*/ 64 h 574"/>
              <a:gd name="T62" fmla="*/ 238 w 862"/>
              <a:gd name="T63" fmla="*/ 30 h 574"/>
              <a:gd name="T64" fmla="*/ 310 w 862"/>
              <a:gd name="T65" fmla="*/ 8 h 574"/>
              <a:gd name="T66" fmla="*/ 388 w 862"/>
              <a:gd name="T67" fmla="*/ 0 h 574"/>
              <a:gd name="T68" fmla="*/ 428 w 862"/>
              <a:gd name="T69" fmla="*/ 2 h 574"/>
              <a:gd name="T70" fmla="*/ 504 w 862"/>
              <a:gd name="T71" fmla="*/ 16 h 574"/>
              <a:gd name="T72" fmla="*/ 574 w 862"/>
              <a:gd name="T73" fmla="*/ 44 h 574"/>
              <a:gd name="T74" fmla="*/ 636 w 862"/>
              <a:gd name="T75" fmla="*/ 86 h 574"/>
              <a:gd name="T76" fmla="*/ 688 w 862"/>
              <a:gd name="T77" fmla="*/ 136 h 574"/>
              <a:gd name="T78" fmla="*/ 730 w 862"/>
              <a:gd name="T79" fmla="*/ 196 h 574"/>
              <a:gd name="T80" fmla="*/ 760 w 862"/>
              <a:gd name="T81" fmla="*/ 262 h 574"/>
              <a:gd name="T82" fmla="*/ 776 w 862"/>
              <a:gd name="T83" fmla="*/ 334 h 574"/>
              <a:gd name="T84" fmla="*/ 778 w 862"/>
              <a:gd name="T85" fmla="*/ 374 h 574"/>
              <a:gd name="T86" fmla="*/ 768 w 862"/>
              <a:gd name="T87" fmla="*/ 452 h 574"/>
              <a:gd name="T88" fmla="*/ 698 w 862"/>
              <a:gd name="T89" fmla="*/ 574 h 574"/>
              <a:gd name="T90" fmla="*/ 688 w 862"/>
              <a:gd name="T91" fmla="*/ 43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2" h="574">
                <a:moveTo>
                  <a:pt x="688" y="434"/>
                </a:moveTo>
                <a:lnTo>
                  <a:pt x="688" y="434"/>
                </a:lnTo>
                <a:lnTo>
                  <a:pt x="692" y="404"/>
                </a:lnTo>
                <a:lnTo>
                  <a:pt x="694" y="374"/>
                </a:lnTo>
                <a:lnTo>
                  <a:pt x="694" y="374"/>
                </a:lnTo>
                <a:lnTo>
                  <a:pt x="692" y="344"/>
                </a:lnTo>
                <a:lnTo>
                  <a:pt x="688" y="314"/>
                </a:lnTo>
                <a:lnTo>
                  <a:pt x="680" y="286"/>
                </a:lnTo>
                <a:lnTo>
                  <a:pt x="670" y="260"/>
                </a:lnTo>
                <a:lnTo>
                  <a:pt x="656" y="234"/>
                </a:lnTo>
                <a:lnTo>
                  <a:pt x="642" y="210"/>
                </a:lnTo>
                <a:lnTo>
                  <a:pt x="624" y="186"/>
                </a:lnTo>
                <a:lnTo>
                  <a:pt x="604" y="166"/>
                </a:lnTo>
                <a:lnTo>
                  <a:pt x="582" y="148"/>
                </a:lnTo>
                <a:lnTo>
                  <a:pt x="560" y="130"/>
                </a:lnTo>
                <a:lnTo>
                  <a:pt x="534" y="116"/>
                </a:lnTo>
                <a:lnTo>
                  <a:pt x="508" y="104"/>
                </a:lnTo>
                <a:lnTo>
                  <a:pt x="480" y="94"/>
                </a:lnTo>
                <a:lnTo>
                  <a:pt x="450" y="86"/>
                </a:lnTo>
                <a:lnTo>
                  <a:pt x="420" y="82"/>
                </a:lnTo>
                <a:lnTo>
                  <a:pt x="388" y="80"/>
                </a:lnTo>
                <a:lnTo>
                  <a:pt x="388" y="80"/>
                </a:lnTo>
                <a:lnTo>
                  <a:pt x="358" y="82"/>
                </a:lnTo>
                <a:lnTo>
                  <a:pt x="326" y="86"/>
                </a:lnTo>
                <a:lnTo>
                  <a:pt x="298" y="94"/>
                </a:lnTo>
                <a:lnTo>
                  <a:pt x="270" y="104"/>
                </a:lnTo>
                <a:lnTo>
                  <a:pt x="242" y="116"/>
                </a:lnTo>
                <a:lnTo>
                  <a:pt x="218" y="130"/>
                </a:lnTo>
                <a:lnTo>
                  <a:pt x="194" y="148"/>
                </a:lnTo>
                <a:lnTo>
                  <a:pt x="172" y="166"/>
                </a:lnTo>
                <a:lnTo>
                  <a:pt x="154" y="186"/>
                </a:lnTo>
                <a:lnTo>
                  <a:pt x="136" y="210"/>
                </a:lnTo>
                <a:lnTo>
                  <a:pt x="120" y="234"/>
                </a:lnTo>
                <a:lnTo>
                  <a:pt x="108" y="260"/>
                </a:lnTo>
                <a:lnTo>
                  <a:pt x="98" y="286"/>
                </a:lnTo>
                <a:lnTo>
                  <a:pt x="90" y="314"/>
                </a:lnTo>
                <a:lnTo>
                  <a:pt x="86" y="344"/>
                </a:lnTo>
                <a:lnTo>
                  <a:pt x="84" y="374"/>
                </a:lnTo>
                <a:lnTo>
                  <a:pt x="84" y="374"/>
                </a:lnTo>
                <a:lnTo>
                  <a:pt x="86" y="406"/>
                </a:lnTo>
                <a:lnTo>
                  <a:pt x="92" y="438"/>
                </a:lnTo>
                <a:lnTo>
                  <a:pt x="102" y="470"/>
                </a:lnTo>
                <a:lnTo>
                  <a:pt x="114" y="500"/>
                </a:lnTo>
                <a:lnTo>
                  <a:pt x="38" y="534"/>
                </a:lnTo>
                <a:lnTo>
                  <a:pt x="38" y="534"/>
                </a:lnTo>
                <a:lnTo>
                  <a:pt x="22" y="496"/>
                </a:lnTo>
                <a:lnTo>
                  <a:pt x="10" y="456"/>
                </a:lnTo>
                <a:lnTo>
                  <a:pt x="6" y="436"/>
                </a:lnTo>
                <a:lnTo>
                  <a:pt x="2" y="416"/>
                </a:lnTo>
                <a:lnTo>
                  <a:pt x="0" y="394"/>
                </a:lnTo>
                <a:lnTo>
                  <a:pt x="0" y="374"/>
                </a:lnTo>
                <a:lnTo>
                  <a:pt x="0" y="374"/>
                </a:lnTo>
                <a:lnTo>
                  <a:pt x="2" y="334"/>
                </a:lnTo>
                <a:lnTo>
                  <a:pt x="8" y="298"/>
                </a:lnTo>
                <a:lnTo>
                  <a:pt x="18" y="262"/>
                </a:lnTo>
                <a:lnTo>
                  <a:pt x="30" y="228"/>
                </a:lnTo>
                <a:lnTo>
                  <a:pt x="46" y="196"/>
                </a:lnTo>
                <a:lnTo>
                  <a:pt x="66" y="164"/>
                </a:lnTo>
                <a:lnTo>
                  <a:pt x="88" y="136"/>
                </a:lnTo>
                <a:lnTo>
                  <a:pt x="114" y="110"/>
                </a:lnTo>
                <a:lnTo>
                  <a:pt x="142" y="86"/>
                </a:lnTo>
                <a:lnTo>
                  <a:pt x="172" y="64"/>
                </a:lnTo>
                <a:lnTo>
                  <a:pt x="204" y="44"/>
                </a:lnTo>
                <a:lnTo>
                  <a:pt x="238" y="30"/>
                </a:lnTo>
                <a:lnTo>
                  <a:pt x="272" y="16"/>
                </a:lnTo>
                <a:lnTo>
                  <a:pt x="310" y="8"/>
                </a:lnTo>
                <a:lnTo>
                  <a:pt x="348" y="2"/>
                </a:lnTo>
                <a:lnTo>
                  <a:pt x="388" y="0"/>
                </a:lnTo>
                <a:lnTo>
                  <a:pt x="388" y="0"/>
                </a:lnTo>
                <a:lnTo>
                  <a:pt x="428" y="2"/>
                </a:lnTo>
                <a:lnTo>
                  <a:pt x="468" y="8"/>
                </a:lnTo>
                <a:lnTo>
                  <a:pt x="504" y="16"/>
                </a:lnTo>
                <a:lnTo>
                  <a:pt x="540" y="30"/>
                </a:lnTo>
                <a:lnTo>
                  <a:pt x="574" y="44"/>
                </a:lnTo>
                <a:lnTo>
                  <a:pt x="606" y="64"/>
                </a:lnTo>
                <a:lnTo>
                  <a:pt x="636" y="86"/>
                </a:lnTo>
                <a:lnTo>
                  <a:pt x="664" y="110"/>
                </a:lnTo>
                <a:lnTo>
                  <a:pt x="688" y="136"/>
                </a:lnTo>
                <a:lnTo>
                  <a:pt x="712" y="164"/>
                </a:lnTo>
                <a:lnTo>
                  <a:pt x="730" y="196"/>
                </a:lnTo>
                <a:lnTo>
                  <a:pt x="746" y="228"/>
                </a:lnTo>
                <a:lnTo>
                  <a:pt x="760" y="262"/>
                </a:lnTo>
                <a:lnTo>
                  <a:pt x="770" y="298"/>
                </a:lnTo>
                <a:lnTo>
                  <a:pt x="776" y="334"/>
                </a:lnTo>
                <a:lnTo>
                  <a:pt x="778" y="374"/>
                </a:lnTo>
                <a:lnTo>
                  <a:pt x="778" y="374"/>
                </a:lnTo>
                <a:lnTo>
                  <a:pt x="776" y="412"/>
                </a:lnTo>
                <a:lnTo>
                  <a:pt x="768" y="452"/>
                </a:lnTo>
                <a:lnTo>
                  <a:pt x="862" y="472"/>
                </a:lnTo>
                <a:lnTo>
                  <a:pt x="698" y="574"/>
                </a:lnTo>
                <a:lnTo>
                  <a:pt x="592" y="416"/>
                </a:lnTo>
                <a:lnTo>
                  <a:pt x="688" y="4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6" name="Rectangle 85"/>
          <p:cNvSpPr>
            <a:spLocks noChangeArrowheads="1"/>
          </p:cNvSpPr>
          <p:nvPr/>
        </p:nvSpPr>
        <p:spPr bwMode="auto">
          <a:xfrm>
            <a:off x="2124422" y="3783806"/>
            <a:ext cx="1946275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7" name="Rectangle 86"/>
          <p:cNvSpPr>
            <a:spLocks noChangeArrowheads="1"/>
          </p:cNvSpPr>
          <p:nvPr/>
        </p:nvSpPr>
        <p:spPr bwMode="auto">
          <a:xfrm>
            <a:off x="2124422" y="3783806"/>
            <a:ext cx="1946275" cy="457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8" name="Line 87"/>
          <p:cNvSpPr>
            <a:spLocks noChangeShapeType="1"/>
          </p:cNvSpPr>
          <p:nvPr/>
        </p:nvSpPr>
        <p:spPr bwMode="auto">
          <a:xfrm>
            <a:off x="2787997" y="2256631"/>
            <a:ext cx="1746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39" name="Freeform 88"/>
          <p:cNvSpPr>
            <a:spLocks/>
          </p:cNvSpPr>
          <p:nvPr/>
        </p:nvSpPr>
        <p:spPr bwMode="auto">
          <a:xfrm>
            <a:off x="2940397" y="2224881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0" name="Freeform 89"/>
          <p:cNvSpPr>
            <a:spLocks/>
          </p:cNvSpPr>
          <p:nvPr/>
        </p:nvSpPr>
        <p:spPr bwMode="auto">
          <a:xfrm>
            <a:off x="2940397" y="2224881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1" name="Line 90"/>
          <p:cNvSpPr>
            <a:spLocks noChangeShapeType="1"/>
          </p:cNvSpPr>
          <p:nvPr/>
        </p:nvSpPr>
        <p:spPr bwMode="auto">
          <a:xfrm flipH="1">
            <a:off x="5905847" y="4415631"/>
            <a:ext cx="254000" cy="38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2" name="Freeform 91"/>
          <p:cNvSpPr>
            <a:spLocks/>
          </p:cNvSpPr>
          <p:nvPr/>
        </p:nvSpPr>
        <p:spPr bwMode="auto">
          <a:xfrm>
            <a:off x="5874097" y="4761706"/>
            <a:ext cx="69850" cy="79375"/>
          </a:xfrm>
          <a:custGeom>
            <a:avLst/>
            <a:gdLst>
              <a:gd name="T0" fmla="*/ 0 w 44"/>
              <a:gd name="T1" fmla="*/ 50 h 50"/>
              <a:gd name="T2" fmla="*/ 10 w 44"/>
              <a:gd name="T3" fmla="*/ 0 h 50"/>
              <a:gd name="T4" fmla="*/ 20 w 44"/>
              <a:gd name="T5" fmla="*/ 20 h 50"/>
              <a:gd name="T6" fmla="*/ 44 w 44"/>
              <a:gd name="T7" fmla="*/ 22 h 50"/>
              <a:gd name="T8" fmla="*/ 0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50"/>
                </a:moveTo>
                <a:lnTo>
                  <a:pt x="10" y="0"/>
                </a:lnTo>
                <a:lnTo>
                  <a:pt x="20" y="20"/>
                </a:lnTo>
                <a:lnTo>
                  <a:pt x="44" y="22"/>
                </a:lnTo>
                <a:lnTo>
                  <a:pt x="0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3" name="Freeform 92"/>
          <p:cNvSpPr>
            <a:spLocks/>
          </p:cNvSpPr>
          <p:nvPr/>
        </p:nvSpPr>
        <p:spPr bwMode="auto">
          <a:xfrm>
            <a:off x="5874097" y="4761706"/>
            <a:ext cx="69850" cy="79375"/>
          </a:xfrm>
          <a:custGeom>
            <a:avLst/>
            <a:gdLst>
              <a:gd name="T0" fmla="*/ 0 w 44"/>
              <a:gd name="T1" fmla="*/ 50 h 50"/>
              <a:gd name="T2" fmla="*/ 10 w 44"/>
              <a:gd name="T3" fmla="*/ 0 h 50"/>
              <a:gd name="T4" fmla="*/ 20 w 44"/>
              <a:gd name="T5" fmla="*/ 20 h 50"/>
              <a:gd name="T6" fmla="*/ 44 w 44"/>
              <a:gd name="T7" fmla="*/ 22 h 50"/>
              <a:gd name="T8" fmla="*/ 0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50"/>
                </a:moveTo>
                <a:lnTo>
                  <a:pt x="10" y="0"/>
                </a:lnTo>
                <a:lnTo>
                  <a:pt x="20" y="20"/>
                </a:lnTo>
                <a:lnTo>
                  <a:pt x="44" y="22"/>
                </a:lnTo>
                <a:lnTo>
                  <a:pt x="0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4" name="Line 93"/>
          <p:cNvSpPr>
            <a:spLocks noChangeShapeType="1"/>
          </p:cNvSpPr>
          <p:nvPr/>
        </p:nvSpPr>
        <p:spPr bwMode="auto">
          <a:xfrm>
            <a:off x="6505922" y="4517231"/>
            <a:ext cx="298450" cy="38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5" name="Freeform 94"/>
          <p:cNvSpPr>
            <a:spLocks/>
          </p:cNvSpPr>
          <p:nvPr/>
        </p:nvSpPr>
        <p:spPr bwMode="auto">
          <a:xfrm>
            <a:off x="6766272" y="4863306"/>
            <a:ext cx="73025" cy="76200"/>
          </a:xfrm>
          <a:custGeom>
            <a:avLst/>
            <a:gdLst>
              <a:gd name="T0" fmla="*/ 46 w 46"/>
              <a:gd name="T1" fmla="*/ 48 h 48"/>
              <a:gd name="T2" fmla="*/ 0 w 46"/>
              <a:gd name="T3" fmla="*/ 24 h 48"/>
              <a:gd name="T4" fmla="*/ 22 w 46"/>
              <a:gd name="T5" fmla="*/ 20 h 48"/>
              <a:gd name="T6" fmla="*/ 32 w 46"/>
              <a:gd name="T7" fmla="*/ 0 h 48"/>
              <a:gd name="T8" fmla="*/ 46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48"/>
                </a:moveTo>
                <a:lnTo>
                  <a:pt x="0" y="24"/>
                </a:lnTo>
                <a:lnTo>
                  <a:pt x="22" y="20"/>
                </a:lnTo>
                <a:lnTo>
                  <a:pt x="32" y="0"/>
                </a:lnTo>
                <a:lnTo>
                  <a:pt x="46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6" name="Freeform 95"/>
          <p:cNvSpPr>
            <a:spLocks/>
          </p:cNvSpPr>
          <p:nvPr/>
        </p:nvSpPr>
        <p:spPr bwMode="auto">
          <a:xfrm>
            <a:off x="6766272" y="4863306"/>
            <a:ext cx="73025" cy="76200"/>
          </a:xfrm>
          <a:custGeom>
            <a:avLst/>
            <a:gdLst>
              <a:gd name="T0" fmla="*/ 46 w 46"/>
              <a:gd name="T1" fmla="*/ 48 h 48"/>
              <a:gd name="T2" fmla="*/ 0 w 46"/>
              <a:gd name="T3" fmla="*/ 24 h 48"/>
              <a:gd name="T4" fmla="*/ 22 w 46"/>
              <a:gd name="T5" fmla="*/ 20 h 48"/>
              <a:gd name="T6" fmla="*/ 32 w 46"/>
              <a:gd name="T7" fmla="*/ 0 h 48"/>
              <a:gd name="T8" fmla="*/ 46 w 46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48"/>
                </a:moveTo>
                <a:lnTo>
                  <a:pt x="0" y="24"/>
                </a:lnTo>
                <a:lnTo>
                  <a:pt x="22" y="20"/>
                </a:lnTo>
                <a:lnTo>
                  <a:pt x="32" y="0"/>
                </a:lnTo>
                <a:lnTo>
                  <a:pt x="46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7" name="Line 96"/>
          <p:cNvSpPr>
            <a:spLocks noChangeShapeType="1"/>
          </p:cNvSpPr>
          <p:nvPr/>
        </p:nvSpPr>
        <p:spPr bwMode="auto">
          <a:xfrm flipV="1">
            <a:off x="6404322" y="3999706"/>
            <a:ext cx="469900" cy="1714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8" name="Freeform 97"/>
          <p:cNvSpPr>
            <a:spLocks/>
          </p:cNvSpPr>
          <p:nvPr/>
        </p:nvSpPr>
        <p:spPr bwMode="auto">
          <a:xfrm>
            <a:off x="6842472" y="3980656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49" name="Freeform 98"/>
          <p:cNvSpPr>
            <a:spLocks/>
          </p:cNvSpPr>
          <p:nvPr/>
        </p:nvSpPr>
        <p:spPr bwMode="auto">
          <a:xfrm>
            <a:off x="6842472" y="3980656"/>
            <a:ext cx="82550" cy="57150"/>
          </a:xfrm>
          <a:custGeom>
            <a:avLst/>
            <a:gdLst>
              <a:gd name="T0" fmla="*/ 52 w 52"/>
              <a:gd name="T1" fmla="*/ 2 h 36"/>
              <a:gd name="T2" fmla="*/ 14 w 52"/>
              <a:gd name="T3" fmla="*/ 36 h 36"/>
              <a:gd name="T4" fmla="*/ 18 w 52"/>
              <a:gd name="T5" fmla="*/ 14 h 36"/>
              <a:gd name="T6" fmla="*/ 0 w 52"/>
              <a:gd name="T7" fmla="*/ 0 h 36"/>
              <a:gd name="T8" fmla="*/ 52 w 5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6">
                <a:moveTo>
                  <a:pt x="52" y="2"/>
                </a:moveTo>
                <a:lnTo>
                  <a:pt x="14" y="36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0" name="Rectangle 99"/>
          <p:cNvSpPr>
            <a:spLocks noChangeArrowheads="1"/>
          </p:cNvSpPr>
          <p:nvPr/>
        </p:nvSpPr>
        <p:spPr bwMode="auto">
          <a:xfrm>
            <a:off x="5350222" y="3783806"/>
            <a:ext cx="1235075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1" name="Rectangle 100"/>
          <p:cNvSpPr>
            <a:spLocks noChangeArrowheads="1"/>
          </p:cNvSpPr>
          <p:nvPr/>
        </p:nvSpPr>
        <p:spPr bwMode="auto">
          <a:xfrm>
            <a:off x="5350222" y="3783806"/>
            <a:ext cx="1235075" cy="457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2" name="Line 101"/>
          <p:cNvSpPr>
            <a:spLocks noChangeShapeType="1"/>
          </p:cNvSpPr>
          <p:nvPr/>
        </p:nvSpPr>
        <p:spPr bwMode="auto">
          <a:xfrm flipV="1">
            <a:off x="3613497" y="3745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3" name="Line 102"/>
          <p:cNvSpPr>
            <a:spLocks noChangeShapeType="1"/>
          </p:cNvSpPr>
          <p:nvPr/>
        </p:nvSpPr>
        <p:spPr bwMode="auto">
          <a:xfrm flipV="1">
            <a:off x="3613497" y="3682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4" name="Line 103"/>
          <p:cNvSpPr>
            <a:spLocks noChangeShapeType="1"/>
          </p:cNvSpPr>
          <p:nvPr/>
        </p:nvSpPr>
        <p:spPr bwMode="auto">
          <a:xfrm flipV="1">
            <a:off x="3613497" y="3618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5" name="Line 104"/>
          <p:cNvSpPr>
            <a:spLocks noChangeShapeType="1"/>
          </p:cNvSpPr>
          <p:nvPr/>
        </p:nvSpPr>
        <p:spPr bwMode="auto">
          <a:xfrm flipV="1">
            <a:off x="3613497" y="3555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6" name="Line 105"/>
          <p:cNvSpPr>
            <a:spLocks noChangeShapeType="1"/>
          </p:cNvSpPr>
          <p:nvPr/>
        </p:nvSpPr>
        <p:spPr bwMode="auto">
          <a:xfrm flipV="1">
            <a:off x="3613497" y="3491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7" name="Line 106"/>
          <p:cNvSpPr>
            <a:spLocks noChangeShapeType="1"/>
          </p:cNvSpPr>
          <p:nvPr/>
        </p:nvSpPr>
        <p:spPr bwMode="auto">
          <a:xfrm flipV="1">
            <a:off x="3613497" y="3428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8" name="Line 107"/>
          <p:cNvSpPr>
            <a:spLocks noChangeShapeType="1"/>
          </p:cNvSpPr>
          <p:nvPr/>
        </p:nvSpPr>
        <p:spPr bwMode="auto">
          <a:xfrm flipV="1">
            <a:off x="3613497" y="3364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59" name="Line 108"/>
          <p:cNvSpPr>
            <a:spLocks noChangeShapeType="1"/>
          </p:cNvSpPr>
          <p:nvPr/>
        </p:nvSpPr>
        <p:spPr bwMode="auto">
          <a:xfrm flipV="1">
            <a:off x="3613497" y="3301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0" name="Line 109"/>
          <p:cNvSpPr>
            <a:spLocks noChangeShapeType="1"/>
          </p:cNvSpPr>
          <p:nvPr/>
        </p:nvSpPr>
        <p:spPr bwMode="auto">
          <a:xfrm flipV="1">
            <a:off x="3613497" y="3237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1" name="Line 110"/>
          <p:cNvSpPr>
            <a:spLocks noChangeShapeType="1"/>
          </p:cNvSpPr>
          <p:nvPr/>
        </p:nvSpPr>
        <p:spPr bwMode="auto">
          <a:xfrm flipV="1">
            <a:off x="3613497" y="3174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2" name="Line 111"/>
          <p:cNvSpPr>
            <a:spLocks noChangeShapeType="1"/>
          </p:cNvSpPr>
          <p:nvPr/>
        </p:nvSpPr>
        <p:spPr bwMode="auto">
          <a:xfrm flipV="1">
            <a:off x="3613497" y="3110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3" name="Line 112"/>
          <p:cNvSpPr>
            <a:spLocks noChangeShapeType="1"/>
          </p:cNvSpPr>
          <p:nvPr/>
        </p:nvSpPr>
        <p:spPr bwMode="auto">
          <a:xfrm flipV="1">
            <a:off x="3613497" y="3047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4" name="Line 113"/>
          <p:cNvSpPr>
            <a:spLocks noChangeShapeType="1"/>
          </p:cNvSpPr>
          <p:nvPr/>
        </p:nvSpPr>
        <p:spPr bwMode="auto">
          <a:xfrm flipV="1">
            <a:off x="3613497" y="2983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5" name="Line 114"/>
          <p:cNvSpPr>
            <a:spLocks noChangeShapeType="1"/>
          </p:cNvSpPr>
          <p:nvPr/>
        </p:nvSpPr>
        <p:spPr bwMode="auto">
          <a:xfrm flipV="1">
            <a:off x="3613497" y="2920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6" name="Line 115"/>
          <p:cNvSpPr>
            <a:spLocks noChangeShapeType="1"/>
          </p:cNvSpPr>
          <p:nvPr/>
        </p:nvSpPr>
        <p:spPr bwMode="auto">
          <a:xfrm flipV="1">
            <a:off x="3613497" y="2856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7" name="Line 116"/>
          <p:cNvSpPr>
            <a:spLocks noChangeShapeType="1"/>
          </p:cNvSpPr>
          <p:nvPr/>
        </p:nvSpPr>
        <p:spPr bwMode="auto">
          <a:xfrm flipV="1">
            <a:off x="3613497" y="2793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8" name="Line 117"/>
          <p:cNvSpPr>
            <a:spLocks noChangeShapeType="1"/>
          </p:cNvSpPr>
          <p:nvPr/>
        </p:nvSpPr>
        <p:spPr bwMode="auto">
          <a:xfrm flipV="1">
            <a:off x="3613497" y="27297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69" name="Line 118"/>
          <p:cNvSpPr>
            <a:spLocks noChangeShapeType="1"/>
          </p:cNvSpPr>
          <p:nvPr/>
        </p:nvSpPr>
        <p:spPr bwMode="auto">
          <a:xfrm flipV="1">
            <a:off x="3613497" y="2666206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0" name="Freeform 119"/>
          <p:cNvSpPr>
            <a:spLocks/>
          </p:cNvSpPr>
          <p:nvPr/>
        </p:nvSpPr>
        <p:spPr bwMode="auto">
          <a:xfrm>
            <a:off x="3581747" y="2605881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1" name="Freeform 120"/>
          <p:cNvSpPr>
            <a:spLocks/>
          </p:cNvSpPr>
          <p:nvPr/>
        </p:nvSpPr>
        <p:spPr bwMode="auto">
          <a:xfrm>
            <a:off x="3581747" y="2605881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2" name="Line 121"/>
          <p:cNvSpPr>
            <a:spLocks noChangeShapeType="1"/>
          </p:cNvSpPr>
          <p:nvPr/>
        </p:nvSpPr>
        <p:spPr bwMode="auto">
          <a:xfrm>
            <a:off x="5915372" y="2612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3" name="Line 122"/>
          <p:cNvSpPr>
            <a:spLocks noChangeShapeType="1"/>
          </p:cNvSpPr>
          <p:nvPr/>
        </p:nvSpPr>
        <p:spPr bwMode="auto">
          <a:xfrm>
            <a:off x="5915372" y="2675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4" name="Line 123"/>
          <p:cNvSpPr>
            <a:spLocks noChangeShapeType="1"/>
          </p:cNvSpPr>
          <p:nvPr/>
        </p:nvSpPr>
        <p:spPr bwMode="auto">
          <a:xfrm>
            <a:off x="5915372" y="2739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5" name="Line 124"/>
          <p:cNvSpPr>
            <a:spLocks noChangeShapeType="1"/>
          </p:cNvSpPr>
          <p:nvPr/>
        </p:nvSpPr>
        <p:spPr bwMode="auto">
          <a:xfrm>
            <a:off x="5915372" y="2802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6" name="Line 125"/>
          <p:cNvSpPr>
            <a:spLocks noChangeShapeType="1"/>
          </p:cNvSpPr>
          <p:nvPr/>
        </p:nvSpPr>
        <p:spPr bwMode="auto">
          <a:xfrm>
            <a:off x="5915372" y="2866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7" name="Line 126"/>
          <p:cNvSpPr>
            <a:spLocks noChangeShapeType="1"/>
          </p:cNvSpPr>
          <p:nvPr/>
        </p:nvSpPr>
        <p:spPr bwMode="auto">
          <a:xfrm>
            <a:off x="5915372" y="2929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8" name="Line 127"/>
          <p:cNvSpPr>
            <a:spLocks noChangeShapeType="1"/>
          </p:cNvSpPr>
          <p:nvPr/>
        </p:nvSpPr>
        <p:spPr bwMode="auto">
          <a:xfrm>
            <a:off x="5915372" y="2993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79" name="Line 128"/>
          <p:cNvSpPr>
            <a:spLocks noChangeShapeType="1"/>
          </p:cNvSpPr>
          <p:nvPr/>
        </p:nvSpPr>
        <p:spPr bwMode="auto">
          <a:xfrm>
            <a:off x="5915372" y="3056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0" name="Line 129"/>
          <p:cNvSpPr>
            <a:spLocks noChangeShapeType="1"/>
          </p:cNvSpPr>
          <p:nvPr/>
        </p:nvSpPr>
        <p:spPr bwMode="auto">
          <a:xfrm>
            <a:off x="5915372" y="3120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1" name="Line 130"/>
          <p:cNvSpPr>
            <a:spLocks noChangeShapeType="1"/>
          </p:cNvSpPr>
          <p:nvPr/>
        </p:nvSpPr>
        <p:spPr bwMode="auto">
          <a:xfrm>
            <a:off x="5915372" y="3183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2" name="Line 131"/>
          <p:cNvSpPr>
            <a:spLocks noChangeShapeType="1"/>
          </p:cNvSpPr>
          <p:nvPr/>
        </p:nvSpPr>
        <p:spPr bwMode="auto">
          <a:xfrm>
            <a:off x="5915372" y="3247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3" name="Line 132"/>
          <p:cNvSpPr>
            <a:spLocks noChangeShapeType="1"/>
          </p:cNvSpPr>
          <p:nvPr/>
        </p:nvSpPr>
        <p:spPr bwMode="auto">
          <a:xfrm>
            <a:off x="5915372" y="3310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4" name="Line 133"/>
          <p:cNvSpPr>
            <a:spLocks noChangeShapeType="1"/>
          </p:cNvSpPr>
          <p:nvPr/>
        </p:nvSpPr>
        <p:spPr bwMode="auto">
          <a:xfrm>
            <a:off x="5915372" y="3374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5" name="Line 134"/>
          <p:cNvSpPr>
            <a:spLocks noChangeShapeType="1"/>
          </p:cNvSpPr>
          <p:nvPr/>
        </p:nvSpPr>
        <p:spPr bwMode="auto">
          <a:xfrm>
            <a:off x="5915372" y="3437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6" name="Line 135"/>
          <p:cNvSpPr>
            <a:spLocks noChangeShapeType="1"/>
          </p:cNvSpPr>
          <p:nvPr/>
        </p:nvSpPr>
        <p:spPr bwMode="auto">
          <a:xfrm>
            <a:off x="5915372" y="3501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7" name="Line 136"/>
          <p:cNvSpPr>
            <a:spLocks noChangeShapeType="1"/>
          </p:cNvSpPr>
          <p:nvPr/>
        </p:nvSpPr>
        <p:spPr bwMode="auto">
          <a:xfrm>
            <a:off x="5915372" y="35647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8" name="Line 137"/>
          <p:cNvSpPr>
            <a:spLocks noChangeShapeType="1"/>
          </p:cNvSpPr>
          <p:nvPr/>
        </p:nvSpPr>
        <p:spPr bwMode="auto">
          <a:xfrm>
            <a:off x="5915372" y="3628231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89" name="Line 138"/>
          <p:cNvSpPr>
            <a:spLocks noChangeShapeType="1"/>
          </p:cNvSpPr>
          <p:nvPr/>
        </p:nvSpPr>
        <p:spPr bwMode="auto">
          <a:xfrm>
            <a:off x="5915372" y="3691731"/>
            <a:ext cx="0" cy="34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0" name="Freeform 139"/>
          <p:cNvSpPr>
            <a:spLocks/>
          </p:cNvSpPr>
          <p:nvPr/>
        </p:nvSpPr>
        <p:spPr bwMode="auto">
          <a:xfrm>
            <a:off x="5886797" y="3704431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1" name="Freeform 140"/>
          <p:cNvSpPr>
            <a:spLocks/>
          </p:cNvSpPr>
          <p:nvPr/>
        </p:nvSpPr>
        <p:spPr bwMode="auto">
          <a:xfrm>
            <a:off x="5886797" y="3704431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2" name="Line 141"/>
          <p:cNvSpPr>
            <a:spLocks noChangeShapeType="1"/>
          </p:cNvSpPr>
          <p:nvPr/>
        </p:nvSpPr>
        <p:spPr bwMode="auto">
          <a:xfrm>
            <a:off x="4448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3" name="Line 142"/>
          <p:cNvSpPr>
            <a:spLocks noChangeShapeType="1"/>
          </p:cNvSpPr>
          <p:nvPr/>
        </p:nvSpPr>
        <p:spPr bwMode="auto">
          <a:xfrm>
            <a:off x="4512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4" name="Line 143"/>
          <p:cNvSpPr>
            <a:spLocks noChangeShapeType="1"/>
          </p:cNvSpPr>
          <p:nvPr/>
        </p:nvSpPr>
        <p:spPr bwMode="auto">
          <a:xfrm>
            <a:off x="4575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5" name="Line 144"/>
          <p:cNvSpPr>
            <a:spLocks noChangeShapeType="1"/>
          </p:cNvSpPr>
          <p:nvPr/>
        </p:nvSpPr>
        <p:spPr bwMode="auto">
          <a:xfrm>
            <a:off x="4639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6" name="Line 145"/>
          <p:cNvSpPr>
            <a:spLocks noChangeShapeType="1"/>
          </p:cNvSpPr>
          <p:nvPr/>
        </p:nvSpPr>
        <p:spPr bwMode="auto">
          <a:xfrm>
            <a:off x="4702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7" name="Line 146"/>
          <p:cNvSpPr>
            <a:spLocks noChangeShapeType="1"/>
          </p:cNvSpPr>
          <p:nvPr/>
        </p:nvSpPr>
        <p:spPr bwMode="auto">
          <a:xfrm>
            <a:off x="4766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8" name="Line 147"/>
          <p:cNvSpPr>
            <a:spLocks noChangeShapeType="1"/>
          </p:cNvSpPr>
          <p:nvPr/>
        </p:nvSpPr>
        <p:spPr bwMode="auto">
          <a:xfrm>
            <a:off x="4829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899" name="Line 148"/>
          <p:cNvSpPr>
            <a:spLocks noChangeShapeType="1"/>
          </p:cNvSpPr>
          <p:nvPr/>
        </p:nvSpPr>
        <p:spPr bwMode="auto">
          <a:xfrm>
            <a:off x="4893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0" name="Line 149"/>
          <p:cNvSpPr>
            <a:spLocks noChangeShapeType="1"/>
          </p:cNvSpPr>
          <p:nvPr/>
        </p:nvSpPr>
        <p:spPr bwMode="auto">
          <a:xfrm>
            <a:off x="4956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1" name="Line 150"/>
          <p:cNvSpPr>
            <a:spLocks noChangeShapeType="1"/>
          </p:cNvSpPr>
          <p:nvPr/>
        </p:nvSpPr>
        <p:spPr bwMode="auto">
          <a:xfrm>
            <a:off x="5020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2" name="Line 151"/>
          <p:cNvSpPr>
            <a:spLocks noChangeShapeType="1"/>
          </p:cNvSpPr>
          <p:nvPr/>
        </p:nvSpPr>
        <p:spPr bwMode="auto">
          <a:xfrm>
            <a:off x="5083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3" name="Line 152"/>
          <p:cNvSpPr>
            <a:spLocks noChangeShapeType="1"/>
          </p:cNvSpPr>
          <p:nvPr/>
        </p:nvSpPr>
        <p:spPr bwMode="auto">
          <a:xfrm>
            <a:off x="5147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4" name="Line 153"/>
          <p:cNvSpPr>
            <a:spLocks noChangeShapeType="1"/>
          </p:cNvSpPr>
          <p:nvPr/>
        </p:nvSpPr>
        <p:spPr bwMode="auto">
          <a:xfrm>
            <a:off x="5210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5" name="Line 154"/>
          <p:cNvSpPr>
            <a:spLocks noChangeShapeType="1"/>
          </p:cNvSpPr>
          <p:nvPr/>
        </p:nvSpPr>
        <p:spPr bwMode="auto">
          <a:xfrm>
            <a:off x="52740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6" name="Line 155"/>
          <p:cNvSpPr>
            <a:spLocks noChangeShapeType="1"/>
          </p:cNvSpPr>
          <p:nvPr/>
        </p:nvSpPr>
        <p:spPr bwMode="auto">
          <a:xfrm>
            <a:off x="5337522" y="2294731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7" name="Freeform 156"/>
          <p:cNvSpPr>
            <a:spLocks/>
          </p:cNvSpPr>
          <p:nvPr/>
        </p:nvSpPr>
        <p:spPr bwMode="auto">
          <a:xfrm>
            <a:off x="5362922" y="2262981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8" name="Freeform 157"/>
          <p:cNvSpPr>
            <a:spLocks/>
          </p:cNvSpPr>
          <p:nvPr/>
        </p:nvSpPr>
        <p:spPr bwMode="auto">
          <a:xfrm>
            <a:off x="5362922" y="2262981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09" name="Line 158"/>
          <p:cNvSpPr>
            <a:spLocks noChangeShapeType="1"/>
          </p:cNvSpPr>
          <p:nvPr/>
        </p:nvSpPr>
        <p:spPr bwMode="auto">
          <a:xfrm flipV="1">
            <a:off x="2778472" y="4301331"/>
            <a:ext cx="0" cy="107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0" name="Freeform 159"/>
          <p:cNvSpPr>
            <a:spLocks/>
          </p:cNvSpPr>
          <p:nvPr/>
        </p:nvSpPr>
        <p:spPr bwMode="auto">
          <a:xfrm>
            <a:off x="2749897" y="4247356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1" name="Freeform 160"/>
          <p:cNvSpPr>
            <a:spLocks/>
          </p:cNvSpPr>
          <p:nvPr/>
        </p:nvSpPr>
        <p:spPr bwMode="auto">
          <a:xfrm>
            <a:off x="2749897" y="4247356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2" name="Line 161"/>
          <p:cNvSpPr>
            <a:spLocks noChangeShapeType="1"/>
          </p:cNvSpPr>
          <p:nvPr/>
        </p:nvSpPr>
        <p:spPr bwMode="auto">
          <a:xfrm flipV="1">
            <a:off x="3756372" y="4301331"/>
            <a:ext cx="0" cy="4984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3" name="Freeform 162"/>
          <p:cNvSpPr>
            <a:spLocks/>
          </p:cNvSpPr>
          <p:nvPr/>
        </p:nvSpPr>
        <p:spPr bwMode="auto">
          <a:xfrm>
            <a:off x="3727797" y="4247356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4" name="Freeform 163"/>
          <p:cNvSpPr>
            <a:spLocks/>
          </p:cNvSpPr>
          <p:nvPr/>
        </p:nvSpPr>
        <p:spPr bwMode="auto">
          <a:xfrm>
            <a:off x="3727797" y="4247356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15" name="Rectangle 164"/>
          <p:cNvSpPr>
            <a:spLocks noChangeArrowheads="1"/>
          </p:cNvSpPr>
          <p:nvPr/>
        </p:nvSpPr>
        <p:spPr bwMode="auto">
          <a:xfrm>
            <a:off x="2213011" y="3825081"/>
            <a:ext cx="17729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le consultant a vécu au cours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sa mission et ne peut être formalisé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le rapport de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955" name="Rectangle 204"/>
          <p:cNvSpPr>
            <a:spLocks noChangeArrowheads="1"/>
          </p:cNvSpPr>
          <p:nvPr/>
        </p:nvSpPr>
        <p:spPr bwMode="auto">
          <a:xfrm>
            <a:off x="3090018" y="2072481"/>
            <a:ext cx="126797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dont le consultant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prend vraiment conscience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un travail de réflexion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une prise de recul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1" name="Rectangle 251"/>
          <p:cNvSpPr>
            <a:spLocks noChangeArrowheads="1"/>
          </p:cNvSpPr>
          <p:nvPr/>
        </p:nvSpPr>
        <p:spPr bwMode="auto">
          <a:xfrm>
            <a:off x="2492722" y="3196431"/>
            <a:ext cx="43601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Individuel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6" name="Rectangle 256"/>
          <p:cNvSpPr>
            <a:spLocks noChangeArrowheads="1"/>
          </p:cNvSpPr>
          <p:nvPr/>
        </p:nvSpPr>
        <p:spPr bwMode="auto">
          <a:xfrm>
            <a:off x="6445597" y="3196431"/>
            <a:ext cx="36548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Collectif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07" name="Rectangle 257"/>
          <p:cNvSpPr>
            <a:spLocks noChangeArrowheads="1"/>
          </p:cNvSpPr>
          <p:nvPr/>
        </p:nvSpPr>
        <p:spPr bwMode="auto">
          <a:xfrm>
            <a:off x="4472765" y="4733131"/>
            <a:ext cx="5674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Implicite,</a:t>
            </a:r>
          </a:p>
          <a:p>
            <a:pPr lvl="0" algn="ctr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exprimé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18" name="Rectangle 268"/>
          <p:cNvSpPr>
            <a:spLocks noChangeArrowheads="1"/>
          </p:cNvSpPr>
          <p:nvPr/>
        </p:nvSpPr>
        <p:spPr bwMode="auto">
          <a:xfrm>
            <a:off x="3280122" y="4822031"/>
            <a:ext cx="9986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aspects humains,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sentiments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opinions…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37" name="Rectangle 287"/>
          <p:cNvSpPr>
            <a:spLocks noChangeArrowheads="1"/>
          </p:cNvSpPr>
          <p:nvPr/>
        </p:nvSpPr>
        <p:spPr bwMode="auto">
          <a:xfrm>
            <a:off x="5500314" y="2113756"/>
            <a:ext cx="14619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le consultant porte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la connaissance des autres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un travail de formalisation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674" name="Rectangle 324"/>
          <p:cNvSpPr>
            <a:spLocks noChangeArrowheads="1"/>
          </p:cNvSpPr>
          <p:nvPr/>
        </p:nvSpPr>
        <p:spPr bwMode="auto">
          <a:xfrm>
            <a:off x="1918723" y="4437856"/>
            <a:ext cx="161262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aspects pratiques, les réflexes,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comportements observés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autour de lui, les erreurs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qu’il a commises…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11" name="Rectangle 361"/>
          <p:cNvSpPr>
            <a:spLocks noChangeArrowheads="1"/>
          </p:cNvSpPr>
          <p:nvPr/>
        </p:nvSpPr>
        <p:spPr bwMode="auto">
          <a:xfrm>
            <a:off x="1800572" y="2056606"/>
            <a:ext cx="100508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analyse à froid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son responsable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hiérarchique, un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autoévaluation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(fiche 130)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47" name="Rectangle 397"/>
          <p:cNvSpPr>
            <a:spLocks noChangeArrowheads="1"/>
          </p:cNvSpPr>
          <p:nvPr/>
        </p:nvSpPr>
        <p:spPr bwMode="auto">
          <a:xfrm>
            <a:off x="4080222" y="1799431"/>
            <a:ext cx="13673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Explicite, exprimé et formalisé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754" name="Rectangle 404"/>
          <p:cNvSpPr>
            <a:spLocks noChangeArrowheads="1"/>
          </p:cNvSpPr>
          <p:nvPr/>
        </p:nvSpPr>
        <p:spPr bwMode="auto">
          <a:xfrm>
            <a:off x="5406187" y="3825081"/>
            <a:ext cx="11188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qui petit à petit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passe dans l’inconscient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collectif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420"/>
          <p:cNvSpPr>
            <a:spLocks noChangeArrowheads="1"/>
          </p:cNvSpPr>
          <p:nvPr/>
        </p:nvSpPr>
        <p:spPr bwMode="auto">
          <a:xfrm>
            <a:off x="5461347" y="5441156"/>
            <a:ext cx="140262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L’inconscient collectif s’enrichit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5541" name="Rectangle 429"/>
          <p:cNvSpPr>
            <a:spLocks noChangeArrowheads="1"/>
          </p:cNvSpPr>
          <p:nvPr/>
        </p:nvSpPr>
        <p:spPr bwMode="auto">
          <a:xfrm>
            <a:off x="2438747" y="5441156"/>
            <a:ext cx="17104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mission d’un consultant s’achève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0748811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FICHE SYNTHÉTIQUE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133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CAPITALISER LES EXPÉRIENCES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66694" name="Freeform 6"/>
          <p:cNvSpPr>
            <a:spLocks/>
          </p:cNvSpPr>
          <p:nvPr/>
        </p:nvSpPr>
        <p:spPr bwMode="auto">
          <a:xfrm>
            <a:off x="3833813" y="2835275"/>
            <a:ext cx="1343025" cy="1844675"/>
          </a:xfrm>
          <a:custGeom>
            <a:avLst/>
            <a:gdLst>
              <a:gd name="T0" fmla="*/ 134 w 846"/>
              <a:gd name="T1" fmla="*/ 0 h 1162"/>
              <a:gd name="T2" fmla="*/ 0 w 846"/>
              <a:gd name="T3" fmla="*/ 1162 h 1162"/>
              <a:gd name="T4" fmla="*/ 714 w 846"/>
              <a:gd name="T5" fmla="*/ 1162 h 1162"/>
              <a:gd name="T6" fmla="*/ 846 w 846"/>
              <a:gd name="T7" fmla="*/ 0 h 1162"/>
              <a:gd name="T8" fmla="*/ 134 w 846"/>
              <a:gd name="T9" fmla="*/ 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6" h="1162">
                <a:moveTo>
                  <a:pt x="134" y="0"/>
                </a:moveTo>
                <a:lnTo>
                  <a:pt x="0" y="1162"/>
                </a:lnTo>
                <a:lnTo>
                  <a:pt x="714" y="1162"/>
                </a:lnTo>
                <a:lnTo>
                  <a:pt x="846" y="0"/>
                </a:lnTo>
                <a:lnTo>
                  <a:pt x="13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95" name="Freeform 7"/>
          <p:cNvSpPr>
            <a:spLocks/>
          </p:cNvSpPr>
          <p:nvPr/>
        </p:nvSpPr>
        <p:spPr bwMode="auto">
          <a:xfrm>
            <a:off x="4011613" y="3063875"/>
            <a:ext cx="539750" cy="539750"/>
          </a:xfrm>
          <a:custGeom>
            <a:avLst/>
            <a:gdLst>
              <a:gd name="T0" fmla="*/ 38 w 340"/>
              <a:gd name="T1" fmla="*/ 0 h 340"/>
              <a:gd name="T2" fmla="*/ 0 w 340"/>
              <a:gd name="T3" fmla="*/ 340 h 340"/>
              <a:gd name="T4" fmla="*/ 302 w 340"/>
              <a:gd name="T5" fmla="*/ 340 h 340"/>
              <a:gd name="T6" fmla="*/ 340 w 340"/>
              <a:gd name="T7" fmla="*/ 0 h 340"/>
              <a:gd name="T8" fmla="*/ 38 w 340"/>
              <a:gd name="T9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0" h="340">
                <a:moveTo>
                  <a:pt x="38" y="0"/>
                </a:moveTo>
                <a:lnTo>
                  <a:pt x="0" y="340"/>
                </a:lnTo>
                <a:lnTo>
                  <a:pt x="302" y="340"/>
                </a:lnTo>
                <a:lnTo>
                  <a:pt x="340" y="0"/>
                </a:lnTo>
                <a:lnTo>
                  <a:pt x="3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96" name="Freeform 8"/>
          <p:cNvSpPr>
            <a:spLocks/>
          </p:cNvSpPr>
          <p:nvPr/>
        </p:nvSpPr>
        <p:spPr bwMode="auto">
          <a:xfrm>
            <a:off x="4551363" y="3063875"/>
            <a:ext cx="536575" cy="539750"/>
          </a:xfrm>
          <a:custGeom>
            <a:avLst/>
            <a:gdLst>
              <a:gd name="T0" fmla="*/ 36 w 338"/>
              <a:gd name="T1" fmla="*/ 0 h 340"/>
              <a:gd name="T2" fmla="*/ 0 w 338"/>
              <a:gd name="T3" fmla="*/ 340 h 340"/>
              <a:gd name="T4" fmla="*/ 302 w 338"/>
              <a:gd name="T5" fmla="*/ 340 h 340"/>
              <a:gd name="T6" fmla="*/ 338 w 338"/>
              <a:gd name="T7" fmla="*/ 0 h 340"/>
              <a:gd name="T8" fmla="*/ 36 w 338"/>
              <a:gd name="T9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8" h="340">
                <a:moveTo>
                  <a:pt x="36" y="0"/>
                </a:moveTo>
                <a:lnTo>
                  <a:pt x="0" y="340"/>
                </a:lnTo>
                <a:lnTo>
                  <a:pt x="302" y="340"/>
                </a:lnTo>
                <a:lnTo>
                  <a:pt x="338" y="0"/>
                </a:lnTo>
                <a:lnTo>
                  <a:pt x="36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97" name="Freeform 9"/>
          <p:cNvSpPr>
            <a:spLocks/>
          </p:cNvSpPr>
          <p:nvPr/>
        </p:nvSpPr>
        <p:spPr bwMode="auto">
          <a:xfrm>
            <a:off x="3948113" y="3641725"/>
            <a:ext cx="536575" cy="536575"/>
          </a:xfrm>
          <a:custGeom>
            <a:avLst/>
            <a:gdLst>
              <a:gd name="T0" fmla="*/ 36 w 338"/>
              <a:gd name="T1" fmla="*/ 0 h 338"/>
              <a:gd name="T2" fmla="*/ 0 w 338"/>
              <a:gd name="T3" fmla="*/ 338 h 338"/>
              <a:gd name="T4" fmla="*/ 302 w 338"/>
              <a:gd name="T5" fmla="*/ 338 h 338"/>
              <a:gd name="T6" fmla="*/ 338 w 338"/>
              <a:gd name="T7" fmla="*/ 0 h 338"/>
              <a:gd name="T8" fmla="*/ 36 w 338"/>
              <a:gd name="T9" fmla="*/ 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8" h="338">
                <a:moveTo>
                  <a:pt x="36" y="0"/>
                </a:moveTo>
                <a:lnTo>
                  <a:pt x="0" y="338"/>
                </a:lnTo>
                <a:lnTo>
                  <a:pt x="302" y="338"/>
                </a:lnTo>
                <a:lnTo>
                  <a:pt x="338" y="0"/>
                </a:lnTo>
                <a:lnTo>
                  <a:pt x="36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98" name="Freeform 10"/>
          <p:cNvSpPr>
            <a:spLocks/>
          </p:cNvSpPr>
          <p:nvPr/>
        </p:nvSpPr>
        <p:spPr bwMode="auto">
          <a:xfrm>
            <a:off x="4484688" y="3641725"/>
            <a:ext cx="539750" cy="536575"/>
          </a:xfrm>
          <a:custGeom>
            <a:avLst/>
            <a:gdLst>
              <a:gd name="T0" fmla="*/ 38 w 340"/>
              <a:gd name="T1" fmla="*/ 0 h 338"/>
              <a:gd name="T2" fmla="*/ 0 w 340"/>
              <a:gd name="T3" fmla="*/ 338 h 338"/>
              <a:gd name="T4" fmla="*/ 302 w 340"/>
              <a:gd name="T5" fmla="*/ 338 h 338"/>
              <a:gd name="T6" fmla="*/ 340 w 340"/>
              <a:gd name="T7" fmla="*/ 0 h 338"/>
              <a:gd name="T8" fmla="*/ 38 w 340"/>
              <a:gd name="T9" fmla="*/ 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0" h="338">
                <a:moveTo>
                  <a:pt x="38" y="0"/>
                </a:moveTo>
                <a:lnTo>
                  <a:pt x="0" y="338"/>
                </a:lnTo>
                <a:lnTo>
                  <a:pt x="302" y="338"/>
                </a:lnTo>
                <a:lnTo>
                  <a:pt x="340" y="0"/>
                </a:lnTo>
                <a:lnTo>
                  <a:pt x="3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99" name="Freeform 11"/>
          <p:cNvSpPr>
            <a:spLocks/>
          </p:cNvSpPr>
          <p:nvPr/>
        </p:nvSpPr>
        <p:spPr bwMode="auto">
          <a:xfrm>
            <a:off x="3906838" y="4216400"/>
            <a:ext cx="1044575" cy="269875"/>
          </a:xfrm>
          <a:custGeom>
            <a:avLst/>
            <a:gdLst>
              <a:gd name="T0" fmla="*/ 22 w 658"/>
              <a:gd name="T1" fmla="*/ 0 h 170"/>
              <a:gd name="T2" fmla="*/ 0 w 658"/>
              <a:gd name="T3" fmla="*/ 170 h 170"/>
              <a:gd name="T4" fmla="*/ 636 w 658"/>
              <a:gd name="T5" fmla="*/ 170 h 170"/>
              <a:gd name="T6" fmla="*/ 658 w 658"/>
              <a:gd name="T7" fmla="*/ 0 h 170"/>
              <a:gd name="T8" fmla="*/ 22 w 658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8" h="170">
                <a:moveTo>
                  <a:pt x="22" y="0"/>
                </a:moveTo>
                <a:lnTo>
                  <a:pt x="0" y="170"/>
                </a:lnTo>
                <a:lnTo>
                  <a:pt x="636" y="170"/>
                </a:lnTo>
                <a:lnTo>
                  <a:pt x="658" y="0"/>
                </a:lnTo>
                <a:lnTo>
                  <a:pt x="22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0" name="Freeform 12"/>
          <p:cNvSpPr>
            <a:spLocks/>
          </p:cNvSpPr>
          <p:nvPr/>
        </p:nvSpPr>
        <p:spPr bwMode="auto">
          <a:xfrm>
            <a:off x="3589338" y="2974975"/>
            <a:ext cx="666750" cy="222250"/>
          </a:xfrm>
          <a:custGeom>
            <a:avLst/>
            <a:gdLst>
              <a:gd name="T0" fmla="*/ 0 w 420"/>
              <a:gd name="T1" fmla="*/ 0 h 140"/>
              <a:gd name="T2" fmla="*/ 0 w 420"/>
              <a:gd name="T3" fmla="*/ 0 h 140"/>
              <a:gd name="T4" fmla="*/ 36 w 420"/>
              <a:gd name="T5" fmla="*/ 0 h 140"/>
              <a:gd name="T6" fmla="*/ 70 w 420"/>
              <a:gd name="T7" fmla="*/ 2 h 140"/>
              <a:gd name="T8" fmla="*/ 104 w 420"/>
              <a:gd name="T9" fmla="*/ 6 h 140"/>
              <a:gd name="T10" fmla="*/ 138 w 420"/>
              <a:gd name="T11" fmla="*/ 10 h 140"/>
              <a:gd name="T12" fmla="*/ 170 w 420"/>
              <a:gd name="T13" fmla="*/ 16 h 140"/>
              <a:gd name="T14" fmla="*/ 202 w 420"/>
              <a:gd name="T15" fmla="*/ 24 h 140"/>
              <a:gd name="T16" fmla="*/ 232 w 420"/>
              <a:gd name="T17" fmla="*/ 32 h 140"/>
              <a:gd name="T18" fmla="*/ 262 w 420"/>
              <a:gd name="T19" fmla="*/ 42 h 140"/>
              <a:gd name="T20" fmla="*/ 288 w 420"/>
              <a:gd name="T21" fmla="*/ 52 h 140"/>
              <a:gd name="T22" fmla="*/ 314 w 420"/>
              <a:gd name="T23" fmla="*/ 62 h 140"/>
              <a:gd name="T24" fmla="*/ 338 w 420"/>
              <a:gd name="T25" fmla="*/ 74 h 140"/>
              <a:gd name="T26" fmla="*/ 360 w 420"/>
              <a:gd name="T27" fmla="*/ 86 h 140"/>
              <a:gd name="T28" fmla="*/ 378 w 420"/>
              <a:gd name="T29" fmla="*/ 98 h 140"/>
              <a:gd name="T30" fmla="*/ 394 w 420"/>
              <a:gd name="T31" fmla="*/ 112 h 140"/>
              <a:gd name="T32" fmla="*/ 408 w 420"/>
              <a:gd name="T33" fmla="*/ 126 h 140"/>
              <a:gd name="T34" fmla="*/ 420 w 420"/>
              <a:gd name="T35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0" h="140">
                <a:moveTo>
                  <a:pt x="0" y="0"/>
                </a:moveTo>
                <a:lnTo>
                  <a:pt x="0" y="0"/>
                </a:lnTo>
                <a:lnTo>
                  <a:pt x="36" y="0"/>
                </a:lnTo>
                <a:lnTo>
                  <a:pt x="70" y="2"/>
                </a:lnTo>
                <a:lnTo>
                  <a:pt x="104" y="6"/>
                </a:lnTo>
                <a:lnTo>
                  <a:pt x="138" y="10"/>
                </a:lnTo>
                <a:lnTo>
                  <a:pt x="170" y="16"/>
                </a:lnTo>
                <a:lnTo>
                  <a:pt x="202" y="24"/>
                </a:lnTo>
                <a:lnTo>
                  <a:pt x="232" y="32"/>
                </a:lnTo>
                <a:lnTo>
                  <a:pt x="262" y="42"/>
                </a:lnTo>
                <a:lnTo>
                  <a:pt x="288" y="52"/>
                </a:lnTo>
                <a:lnTo>
                  <a:pt x="314" y="62"/>
                </a:lnTo>
                <a:lnTo>
                  <a:pt x="338" y="74"/>
                </a:lnTo>
                <a:lnTo>
                  <a:pt x="360" y="86"/>
                </a:lnTo>
                <a:lnTo>
                  <a:pt x="378" y="98"/>
                </a:lnTo>
                <a:lnTo>
                  <a:pt x="394" y="112"/>
                </a:lnTo>
                <a:lnTo>
                  <a:pt x="408" y="126"/>
                </a:lnTo>
                <a:lnTo>
                  <a:pt x="420" y="14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1" name="Freeform 13"/>
          <p:cNvSpPr>
            <a:spLocks/>
          </p:cNvSpPr>
          <p:nvPr/>
        </p:nvSpPr>
        <p:spPr bwMode="auto">
          <a:xfrm>
            <a:off x="4217988" y="3162300"/>
            <a:ext cx="66675" cy="79375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0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0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2" name="Freeform 14"/>
          <p:cNvSpPr>
            <a:spLocks/>
          </p:cNvSpPr>
          <p:nvPr/>
        </p:nvSpPr>
        <p:spPr bwMode="auto">
          <a:xfrm>
            <a:off x="4217988" y="3162300"/>
            <a:ext cx="66675" cy="79375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0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0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3" name="Freeform 15"/>
          <p:cNvSpPr>
            <a:spLocks/>
          </p:cNvSpPr>
          <p:nvPr/>
        </p:nvSpPr>
        <p:spPr bwMode="auto">
          <a:xfrm>
            <a:off x="4779963" y="3895725"/>
            <a:ext cx="600075" cy="441325"/>
          </a:xfrm>
          <a:custGeom>
            <a:avLst/>
            <a:gdLst>
              <a:gd name="T0" fmla="*/ 378 w 378"/>
              <a:gd name="T1" fmla="*/ 278 h 278"/>
              <a:gd name="T2" fmla="*/ 378 w 378"/>
              <a:gd name="T3" fmla="*/ 278 h 278"/>
              <a:gd name="T4" fmla="*/ 348 w 378"/>
              <a:gd name="T5" fmla="*/ 276 h 278"/>
              <a:gd name="T6" fmla="*/ 318 w 378"/>
              <a:gd name="T7" fmla="*/ 272 h 278"/>
              <a:gd name="T8" fmla="*/ 288 w 378"/>
              <a:gd name="T9" fmla="*/ 264 h 278"/>
              <a:gd name="T10" fmla="*/ 258 w 378"/>
              <a:gd name="T11" fmla="*/ 254 h 278"/>
              <a:gd name="T12" fmla="*/ 228 w 378"/>
              <a:gd name="T13" fmla="*/ 242 h 278"/>
              <a:gd name="T14" fmla="*/ 200 w 378"/>
              <a:gd name="T15" fmla="*/ 228 h 278"/>
              <a:gd name="T16" fmla="*/ 170 w 378"/>
              <a:gd name="T17" fmla="*/ 212 h 278"/>
              <a:gd name="T18" fmla="*/ 144 w 378"/>
              <a:gd name="T19" fmla="*/ 194 h 278"/>
              <a:gd name="T20" fmla="*/ 118 w 378"/>
              <a:gd name="T21" fmla="*/ 174 h 278"/>
              <a:gd name="T22" fmla="*/ 94 w 378"/>
              <a:gd name="T23" fmla="*/ 154 h 278"/>
              <a:gd name="T24" fmla="*/ 72 w 378"/>
              <a:gd name="T25" fmla="*/ 130 h 278"/>
              <a:gd name="T26" fmla="*/ 52 w 378"/>
              <a:gd name="T27" fmla="*/ 106 h 278"/>
              <a:gd name="T28" fmla="*/ 34 w 378"/>
              <a:gd name="T29" fmla="*/ 80 h 278"/>
              <a:gd name="T30" fmla="*/ 20 w 378"/>
              <a:gd name="T31" fmla="*/ 54 h 278"/>
              <a:gd name="T32" fmla="*/ 8 w 378"/>
              <a:gd name="T33" fmla="*/ 28 h 278"/>
              <a:gd name="T34" fmla="*/ 0 w 378"/>
              <a:gd name="T35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8" h="278">
                <a:moveTo>
                  <a:pt x="378" y="278"/>
                </a:moveTo>
                <a:lnTo>
                  <a:pt x="378" y="278"/>
                </a:lnTo>
                <a:lnTo>
                  <a:pt x="348" y="276"/>
                </a:lnTo>
                <a:lnTo>
                  <a:pt x="318" y="272"/>
                </a:lnTo>
                <a:lnTo>
                  <a:pt x="288" y="264"/>
                </a:lnTo>
                <a:lnTo>
                  <a:pt x="258" y="254"/>
                </a:lnTo>
                <a:lnTo>
                  <a:pt x="228" y="242"/>
                </a:lnTo>
                <a:lnTo>
                  <a:pt x="200" y="228"/>
                </a:lnTo>
                <a:lnTo>
                  <a:pt x="170" y="212"/>
                </a:lnTo>
                <a:lnTo>
                  <a:pt x="144" y="194"/>
                </a:lnTo>
                <a:lnTo>
                  <a:pt x="118" y="174"/>
                </a:lnTo>
                <a:lnTo>
                  <a:pt x="94" y="154"/>
                </a:lnTo>
                <a:lnTo>
                  <a:pt x="72" y="130"/>
                </a:lnTo>
                <a:lnTo>
                  <a:pt x="52" y="106"/>
                </a:lnTo>
                <a:lnTo>
                  <a:pt x="34" y="80"/>
                </a:lnTo>
                <a:lnTo>
                  <a:pt x="20" y="54"/>
                </a:lnTo>
                <a:lnTo>
                  <a:pt x="8" y="28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4" name="Freeform 16"/>
          <p:cNvSpPr>
            <a:spLocks/>
          </p:cNvSpPr>
          <p:nvPr/>
        </p:nvSpPr>
        <p:spPr bwMode="auto">
          <a:xfrm>
            <a:off x="4754563" y="3841750"/>
            <a:ext cx="60325" cy="82550"/>
          </a:xfrm>
          <a:custGeom>
            <a:avLst/>
            <a:gdLst>
              <a:gd name="T0" fmla="*/ 10 w 38"/>
              <a:gd name="T1" fmla="*/ 0 h 52"/>
              <a:gd name="T2" fmla="*/ 38 w 38"/>
              <a:gd name="T3" fmla="*/ 44 h 52"/>
              <a:gd name="T4" fmla="*/ 18 w 38"/>
              <a:gd name="T5" fmla="*/ 36 h 52"/>
              <a:gd name="T6" fmla="*/ 0 w 38"/>
              <a:gd name="T7" fmla="*/ 52 h 52"/>
              <a:gd name="T8" fmla="*/ 1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10" y="0"/>
                </a:moveTo>
                <a:lnTo>
                  <a:pt x="38" y="44"/>
                </a:lnTo>
                <a:lnTo>
                  <a:pt x="18" y="36"/>
                </a:lnTo>
                <a:lnTo>
                  <a:pt x="0" y="52"/>
                </a:lnTo>
                <a:lnTo>
                  <a:pt x="1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5" name="Freeform 17"/>
          <p:cNvSpPr>
            <a:spLocks/>
          </p:cNvSpPr>
          <p:nvPr/>
        </p:nvSpPr>
        <p:spPr bwMode="auto">
          <a:xfrm>
            <a:off x="4754563" y="3841750"/>
            <a:ext cx="60325" cy="82550"/>
          </a:xfrm>
          <a:custGeom>
            <a:avLst/>
            <a:gdLst>
              <a:gd name="T0" fmla="*/ 10 w 38"/>
              <a:gd name="T1" fmla="*/ 0 h 52"/>
              <a:gd name="T2" fmla="*/ 38 w 38"/>
              <a:gd name="T3" fmla="*/ 44 h 52"/>
              <a:gd name="T4" fmla="*/ 18 w 38"/>
              <a:gd name="T5" fmla="*/ 36 h 52"/>
              <a:gd name="T6" fmla="*/ 0 w 38"/>
              <a:gd name="T7" fmla="*/ 52 h 52"/>
              <a:gd name="T8" fmla="*/ 1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10" y="0"/>
                </a:moveTo>
                <a:lnTo>
                  <a:pt x="38" y="44"/>
                </a:lnTo>
                <a:lnTo>
                  <a:pt x="18" y="36"/>
                </a:lnTo>
                <a:lnTo>
                  <a:pt x="0" y="52"/>
                </a:lnTo>
                <a:lnTo>
                  <a:pt x="10" y="0"/>
                </a:lnTo>
              </a:path>
            </a:pathLst>
          </a:custGeom>
          <a:solidFill>
            <a:srgbClr val="FF66CC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6" name="Freeform 18"/>
          <p:cNvSpPr>
            <a:spLocks/>
          </p:cNvSpPr>
          <p:nvPr/>
        </p:nvSpPr>
        <p:spPr bwMode="auto">
          <a:xfrm>
            <a:off x="3141663" y="3975100"/>
            <a:ext cx="1073150" cy="492125"/>
          </a:xfrm>
          <a:custGeom>
            <a:avLst/>
            <a:gdLst>
              <a:gd name="T0" fmla="*/ 0 w 676"/>
              <a:gd name="T1" fmla="*/ 212 h 310"/>
              <a:gd name="T2" fmla="*/ 0 w 676"/>
              <a:gd name="T3" fmla="*/ 212 h 310"/>
              <a:gd name="T4" fmla="*/ 2 w 676"/>
              <a:gd name="T5" fmla="*/ 220 h 310"/>
              <a:gd name="T6" fmla="*/ 4 w 676"/>
              <a:gd name="T7" fmla="*/ 230 h 310"/>
              <a:gd name="T8" fmla="*/ 10 w 676"/>
              <a:gd name="T9" fmla="*/ 240 h 310"/>
              <a:gd name="T10" fmla="*/ 18 w 676"/>
              <a:gd name="T11" fmla="*/ 250 h 310"/>
              <a:gd name="T12" fmla="*/ 28 w 676"/>
              <a:gd name="T13" fmla="*/ 260 h 310"/>
              <a:gd name="T14" fmla="*/ 42 w 676"/>
              <a:gd name="T15" fmla="*/ 268 h 310"/>
              <a:gd name="T16" fmla="*/ 58 w 676"/>
              <a:gd name="T17" fmla="*/ 278 h 310"/>
              <a:gd name="T18" fmla="*/ 76 w 676"/>
              <a:gd name="T19" fmla="*/ 286 h 310"/>
              <a:gd name="T20" fmla="*/ 98 w 676"/>
              <a:gd name="T21" fmla="*/ 292 h 310"/>
              <a:gd name="T22" fmla="*/ 122 w 676"/>
              <a:gd name="T23" fmla="*/ 298 h 310"/>
              <a:gd name="T24" fmla="*/ 150 w 676"/>
              <a:gd name="T25" fmla="*/ 304 h 310"/>
              <a:gd name="T26" fmla="*/ 180 w 676"/>
              <a:gd name="T27" fmla="*/ 308 h 310"/>
              <a:gd name="T28" fmla="*/ 214 w 676"/>
              <a:gd name="T29" fmla="*/ 310 h 310"/>
              <a:gd name="T30" fmla="*/ 252 w 676"/>
              <a:gd name="T31" fmla="*/ 310 h 310"/>
              <a:gd name="T32" fmla="*/ 294 w 676"/>
              <a:gd name="T33" fmla="*/ 308 h 310"/>
              <a:gd name="T34" fmla="*/ 340 w 676"/>
              <a:gd name="T35" fmla="*/ 304 h 310"/>
              <a:gd name="T36" fmla="*/ 340 w 676"/>
              <a:gd name="T37" fmla="*/ 304 h 310"/>
              <a:gd name="T38" fmla="*/ 372 w 676"/>
              <a:gd name="T39" fmla="*/ 300 h 310"/>
              <a:gd name="T40" fmla="*/ 402 w 676"/>
              <a:gd name="T41" fmla="*/ 292 h 310"/>
              <a:gd name="T42" fmla="*/ 432 w 676"/>
              <a:gd name="T43" fmla="*/ 282 h 310"/>
              <a:gd name="T44" fmla="*/ 460 w 676"/>
              <a:gd name="T45" fmla="*/ 270 h 310"/>
              <a:gd name="T46" fmla="*/ 488 w 676"/>
              <a:gd name="T47" fmla="*/ 258 h 310"/>
              <a:gd name="T48" fmla="*/ 514 w 676"/>
              <a:gd name="T49" fmla="*/ 242 h 310"/>
              <a:gd name="T50" fmla="*/ 540 w 676"/>
              <a:gd name="T51" fmla="*/ 224 h 310"/>
              <a:gd name="T52" fmla="*/ 562 w 676"/>
              <a:gd name="T53" fmla="*/ 204 h 310"/>
              <a:gd name="T54" fmla="*/ 584 w 676"/>
              <a:gd name="T55" fmla="*/ 182 h 310"/>
              <a:gd name="T56" fmla="*/ 604 w 676"/>
              <a:gd name="T57" fmla="*/ 160 h 310"/>
              <a:gd name="T58" fmla="*/ 622 w 676"/>
              <a:gd name="T59" fmla="*/ 136 h 310"/>
              <a:gd name="T60" fmla="*/ 636 w 676"/>
              <a:gd name="T61" fmla="*/ 110 h 310"/>
              <a:gd name="T62" fmla="*/ 650 w 676"/>
              <a:gd name="T63" fmla="*/ 84 h 310"/>
              <a:gd name="T64" fmla="*/ 662 w 676"/>
              <a:gd name="T65" fmla="*/ 56 h 310"/>
              <a:gd name="T66" fmla="*/ 670 w 676"/>
              <a:gd name="T67" fmla="*/ 28 h 310"/>
              <a:gd name="T68" fmla="*/ 676 w 676"/>
              <a:gd name="T69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76" h="310">
                <a:moveTo>
                  <a:pt x="0" y="212"/>
                </a:moveTo>
                <a:lnTo>
                  <a:pt x="0" y="212"/>
                </a:lnTo>
                <a:lnTo>
                  <a:pt x="2" y="220"/>
                </a:lnTo>
                <a:lnTo>
                  <a:pt x="4" y="230"/>
                </a:lnTo>
                <a:lnTo>
                  <a:pt x="10" y="240"/>
                </a:lnTo>
                <a:lnTo>
                  <a:pt x="18" y="250"/>
                </a:lnTo>
                <a:lnTo>
                  <a:pt x="28" y="260"/>
                </a:lnTo>
                <a:lnTo>
                  <a:pt x="42" y="268"/>
                </a:lnTo>
                <a:lnTo>
                  <a:pt x="58" y="278"/>
                </a:lnTo>
                <a:lnTo>
                  <a:pt x="76" y="286"/>
                </a:lnTo>
                <a:lnTo>
                  <a:pt x="98" y="292"/>
                </a:lnTo>
                <a:lnTo>
                  <a:pt x="122" y="298"/>
                </a:lnTo>
                <a:lnTo>
                  <a:pt x="150" y="304"/>
                </a:lnTo>
                <a:lnTo>
                  <a:pt x="180" y="308"/>
                </a:lnTo>
                <a:lnTo>
                  <a:pt x="214" y="310"/>
                </a:lnTo>
                <a:lnTo>
                  <a:pt x="252" y="310"/>
                </a:lnTo>
                <a:lnTo>
                  <a:pt x="294" y="308"/>
                </a:lnTo>
                <a:lnTo>
                  <a:pt x="340" y="304"/>
                </a:lnTo>
                <a:lnTo>
                  <a:pt x="340" y="304"/>
                </a:lnTo>
                <a:lnTo>
                  <a:pt x="372" y="300"/>
                </a:lnTo>
                <a:lnTo>
                  <a:pt x="402" y="292"/>
                </a:lnTo>
                <a:lnTo>
                  <a:pt x="432" y="282"/>
                </a:lnTo>
                <a:lnTo>
                  <a:pt x="460" y="270"/>
                </a:lnTo>
                <a:lnTo>
                  <a:pt x="488" y="258"/>
                </a:lnTo>
                <a:lnTo>
                  <a:pt x="514" y="242"/>
                </a:lnTo>
                <a:lnTo>
                  <a:pt x="540" y="224"/>
                </a:lnTo>
                <a:lnTo>
                  <a:pt x="562" y="204"/>
                </a:lnTo>
                <a:lnTo>
                  <a:pt x="584" y="182"/>
                </a:lnTo>
                <a:lnTo>
                  <a:pt x="604" y="160"/>
                </a:lnTo>
                <a:lnTo>
                  <a:pt x="622" y="136"/>
                </a:lnTo>
                <a:lnTo>
                  <a:pt x="636" y="110"/>
                </a:lnTo>
                <a:lnTo>
                  <a:pt x="650" y="84"/>
                </a:lnTo>
                <a:lnTo>
                  <a:pt x="662" y="56"/>
                </a:lnTo>
                <a:lnTo>
                  <a:pt x="670" y="28"/>
                </a:lnTo>
                <a:lnTo>
                  <a:pt x="676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7" name="Freeform 19"/>
          <p:cNvSpPr>
            <a:spLocks/>
          </p:cNvSpPr>
          <p:nvPr/>
        </p:nvSpPr>
        <p:spPr bwMode="auto">
          <a:xfrm>
            <a:off x="4179888" y="3921125"/>
            <a:ext cx="60325" cy="79375"/>
          </a:xfrm>
          <a:custGeom>
            <a:avLst/>
            <a:gdLst>
              <a:gd name="T0" fmla="*/ 26 w 38"/>
              <a:gd name="T1" fmla="*/ 0 h 50"/>
              <a:gd name="T2" fmla="*/ 38 w 38"/>
              <a:gd name="T3" fmla="*/ 50 h 50"/>
              <a:gd name="T4" fmla="*/ 20 w 38"/>
              <a:gd name="T5" fmla="*/ 36 h 50"/>
              <a:gd name="T6" fmla="*/ 0 w 38"/>
              <a:gd name="T7" fmla="*/ 44 h 50"/>
              <a:gd name="T8" fmla="*/ 26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0"/>
                </a:moveTo>
                <a:lnTo>
                  <a:pt x="38" y="50"/>
                </a:lnTo>
                <a:lnTo>
                  <a:pt x="20" y="36"/>
                </a:lnTo>
                <a:lnTo>
                  <a:pt x="0" y="44"/>
                </a:lnTo>
                <a:lnTo>
                  <a:pt x="2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8" name="Freeform 20"/>
          <p:cNvSpPr>
            <a:spLocks/>
          </p:cNvSpPr>
          <p:nvPr/>
        </p:nvSpPr>
        <p:spPr bwMode="auto">
          <a:xfrm>
            <a:off x="4179888" y="3921125"/>
            <a:ext cx="60325" cy="79375"/>
          </a:xfrm>
          <a:custGeom>
            <a:avLst/>
            <a:gdLst>
              <a:gd name="T0" fmla="*/ 26 w 38"/>
              <a:gd name="T1" fmla="*/ 0 h 50"/>
              <a:gd name="T2" fmla="*/ 38 w 38"/>
              <a:gd name="T3" fmla="*/ 50 h 50"/>
              <a:gd name="T4" fmla="*/ 20 w 38"/>
              <a:gd name="T5" fmla="*/ 36 h 50"/>
              <a:gd name="T6" fmla="*/ 0 w 38"/>
              <a:gd name="T7" fmla="*/ 44 h 50"/>
              <a:gd name="T8" fmla="*/ 26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0"/>
                </a:moveTo>
                <a:lnTo>
                  <a:pt x="38" y="50"/>
                </a:lnTo>
                <a:lnTo>
                  <a:pt x="20" y="36"/>
                </a:lnTo>
                <a:lnTo>
                  <a:pt x="0" y="44"/>
                </a:lnTo>
                <a:lnTo>
                  <a:pt x="2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09" name="Line 21"/>
          <p:cNvSpPr>
            <a:spLocks noChangeShapeType="1"/>
          </p:cNvSpPr>
          <p:nvPr/>
        </p:nvSpPr>
        <p:spPr bwMode="auto">
          <a:xfrm flipV="1">
            <a:off x="4294188" y="4391025"/>
            <a:ext cx="168275" cy="4413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0" name="Freeform 22"/>
          <p:cNvSpPr>
            <a:spLocks/>
          </p:cNvSpPr>
          <p:nvPr/>
        </p:nvSpPr>
        <p:spPr bwMode="auto">
          <a:xfrm>
            <a:off x="4424363" y="4340225"/>
            <a:ext cx="60325" cy="82550"/>
          </a:xfrm>
          <a:custGeom>
            <a:avLst/>
            <a:gdLst>
              <a:gd name="T0" fmla="*/ 36 w 38"/>
              <a:gd name="T1" fmla="*/ 0 h 52"/>
              <a:gd name="T2" fmla="*/ 38 w 38"/>
              <a:gd name="T3" fmla="*/ 52 h 52"/>
              <a:gd name="T4" fmla="*/ 22 w 38"/>
              <a:gd name="T5" fmla="*/ 34 h 52"/>
              <a:gd name="T6" fmla="*/ 0 w 38"/>
              <a:gd name="T7" fmla="*/ 38 h 52"/>
              <a:gd name="T8" fmla="*/ 36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6" y="0"/>
                </a:moveTo>
                <a:lnTo>
                  <a:pt x="38" y="52"/>
                </a:lnTo>
                <a:lnTo>
                  <a:pt x="22" y="34"/>
                </a:lnTo>
                <a:lnTo>
                  <a:pt x="0" y="38"/>
                </a:lnTo>
                <a:lnTo>
                  <a:pt x="3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1" name="Freeform 23"/>
          <p:cNvSpPr>
            <a:spLocks/>
          </p:cNvSpPr>
          <p:nvPr/>
        </p:nvSpPr>
        <p:spPr bwMode="auto">
          <a:xfrm>
            <a:off x="4424363" y="4340225"/>
            <a:ext cx="60325" cy="82550"/>
          </a:xfrm>
          <a:custGeom>
            <a:avLst/>
            <a:gdLst>
              <a:gd name="T0" fmla="*/ 36 w 38"/>
              <a:gd name="T1" fmla="*/ 0 h 52"/>
              <a:gd name="T2" fmla="*/ 38 w 38"/>
              <a:gd name="T3" fmla="*/ 52 h 52"/>
              <a:gd name="T4" fmla="*/ 22 w 38"/>
              <a:gd name="T5" fmla="*/ 34 h 52"/>
              <a:gd name="T6" fmla="*/ 0 w 38"/>
              <a:gd name="T7" fmla="*/ 38 h 52"/>
              <a:gd name="T8" fmla="*/ 36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6" y="0"/>
                </a:moveTo>
                <a:lnTo>
                  <a:pt x="38" y="52"/>
                </a:lnTo>
                <a:lnTo>
                  <a:pt x="22" y="34"/>
                </a:lnTo>
                <a:lnTo>
                  <a:pt x="0" y="38"/>
                </a:lnTo>
                <a:lnTo>
                  <a:pt x="3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2" name="Freeform 24"/>
          <p:cNvSpPr>
            <a:spLocks/>
          </p:cNvSpPr>
          <p:nvPr/>
        </p:nvSpPr>
        <p:spPr bwMode="auto">
          <a:xfrm>
            <a:off x="4973638" y="3203575"/>
            <a:ext cx="857250" cy="225425"/>
          </a:xfrm>
          <a:custGeom>
            <a:avLst/>
            <a:gdLst>
              <a:gd name="T0" fmla="*/ 540 w 540"/>
              <a:gd name="T1" fmla="*/ 0 h 142"/>
              <a:gd name="T2" fmla="*/ 540 w 540"/>
              <a:gd name="T3" fmla="*/ 0 h 142"/>
              <a:gd name="T4" fmla="*/ 540 w 540"/>
              <a:gd name="T5" fmla="*/ 6 h 142"/>
              <a:gd name="T6" fmla="*/ 536 w 540"/>
              <a:gd name="T7" fmla="*/ 14 h 142"/>
              <a:gd name="T8" fmla="*/ 528 w 540"/>
              <a:gd name="T9" fmla="*/ 26 h 142"/>
              <a:gd name="T10" fmla="*/ 514 w 540"/>
              <a:gd name="T11" fmla="*/ 38 h 142"/>
              <a:gd name="T12" fmla="*/ 494 w 540"/>
              <a:gd name="T13" fmla="*/ 50 h 142"/>
              <a:gd name="T14" fmla="*/ 470 w 540"/>
              <a:gd name="T15" fmla="*/ 62 h 142"/>
              <a:gd name="T16" fmla="*/ 442 w 540"/>
              <a:gd name="T17" fmla="*/ 74 h 142"/>
              <a:gd name="T18" fmla="*/ 410 w 540"/>
              <a:gd name="T19" fmla="*/ 84 h 142"/>
              <a:gd name="T20" fmla="*/ 374 w 540"/>
              <a:gd name="T21" fmla="*/ 94 h 142"/>
              <a:gd name="T22" fmla="*/ 334 w 540"/>
              <a:gd name="T23" fmla="*/ 104 h 142"/>
              <a:gd name="T24" fmla="*/ 292 w 540"/>
              <a:gd name="T25" fmla="*/ 112 h 142"/>
              <a:gd name="T26" fmla="*/ 248 w 540"/>
              <a:gd name="T27" fmla="*/ 120 h 142"/>
              <a:gd name="T28" fmla="*/ 200 w 540"/>
              <a:gd name="T29" fmla="*/ 128 h 142"/>
              <a:gd name="T30" fmla="*/ 152 w 540"/>
              <a:gd name="T31" fmla="*/ 132 h 142"/>
              <a:gd name="T32" fmla="*/ 102 w 540"/>
              <a:gd name="T33" fmla="*/ 138 h 142"/>
              <a:gd name="T34" fmla="*/ 52 w 540"/>
              <a:gd name="T35" fmla="*/ 140 h 142"/>
              <a:gd name="T36" fmla="*/ 0 w 540"/>
              <a:gd name="T37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40" h="142">
                <a:moveTo>
                  <a:pt x="540" y="0"/>
                </a:moveTo>
                <a:lnTo>
                  <a:pt x="540" y="0"/>
                </a:lnTo>
                <a:lnTo>
                  <a:pt x="540" y="6"/>
                </a:lnTo>
                <a:lnTo>
                  <a:pt x="536" y="14"/>
                </a:lnTo>
                <a:lnTo>
                  <a:pt x="528" y="26"/>
                </a:lnTo>
                <a:lnTo>
                  <a:pt x="514" y="38"/>
                </a:lnTo>
                <a:lnTo>
                  <a:pt x="494" y="50"/>
                </a:lnTo>
                <a:lnTo>
                  <a:pt x="470" y="62"/>
                </a:lnTo>
                <a:lnTo>
                  <a:pt x="442" y="74"/>
                </a:lnTo>
                <a:lnTo>
                  <a:pt x="410" y="84"/>
                </a:lnTo>
                <a:lnTo>
                  <a:pt x="374" y="94"/>
                </a:lnTo>
                <a:lnTo>
                  <a:pt x="334" y="104"/>
                </a:lnTo>
                <a:lnTo>
                  <a:pt x="292" y="112"/>
                </a:lnTo>
                <a:lnTo>
                  <a:pt x="248" y="120"/>
                </a:lnTo>
                <a:lnTo>
                  <a:pt x="200" y="128"/>
                </a:lnTo>
                <a:lnTo>
                  <a:pt x="152" y="132"/>
                </a:lnTo>
                <a:lnTo>
                  <a:pt x="102" y="138"/>
                </a:lnTo>
                <a:lnTo>
                  <a:pt x="52" y="140"/>
                </a:lnTo>
                <a:lnTo>
                  <a:pt x="0" y="142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3" name="Freeform 25"/>
          <p:cNvSpPr>
            <a:spLocks/>
          </p:cNvSpPr>
          <p:nvPr/>
        </p:nvSpPr>
        <p:spPr bwMode="auto">
          <a:xfrm>
            <a:off x="4919663" y="3397250"/>
            <a:ext cx="76200" cy="63500"/>
          </a:xfrm>
          <a:custGeom>
            <a:avLst/>
            <a:gdLst>
              <a:gd name="T0" fmla="*/ 0 w 48"/>
              <a:gd name="T1" fmla="*/ 22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2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4" name="Freeform 26"/>
          <p:cNvSpPr>
            <a:spLocks/>
          </p:cNvSpPr>
          <p:nvPr/>
        </p:nvSpPr>
        <p:spPr bwMode="auto">
          <a:xfrm>
            <a:off x="4919663" y="3397250"/>
            <a:ext cx="76200" cy="63500"/>
          </a:xfrm>
          <a:custGeom>
            <a:avLst/>
            <a:gdLst>
              <a:gd name="T0" fmla="*/ 0 w 48"/>
              <a:gd name="T1" fmla="*/ 22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2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2"/>
                </a:lnTo>
              </a:path>
            </a:pathLst>
          </a:custGeom>
          <a:solidFill>
            <a:srgbClr val="FF66CC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5" name="Line 27"/>
          <p:cNvSpPr>
            <a:spLocks noChangeShapeType="1"/>
          </p:cNvSpPr>
          <p:nvPr/>
        </p:nvSpPr>
        <p:spPr bwMode="auto">
          <a:xfrm flipH="1">
            <a:off x="4586288" y="2565400"/>
            <a:ext cx="130175" cy="3270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6" name="Freeform 28"/>
          <p:cNvSpPr>
            <a:spLocks/>
          </p:cNvSpPr>
          <p:nvPr/>
        </p:nvSpPr>
        <p:spPr bwMode="auto">
          <a:xfrm>
            <a:off x="4564063" y="2860675"/>
            <a:ext cx="57150" cy="79375"/>
          </a:xfrm>
          <a:custGeom>
            <a:avLst/>
            <a:gdLst>
              <a:gd name="T0" fmla="*/ 0 w 36"/>
              <a:gd name="T1" fmla="*/ 50 h 50"/>
              <a:gd name="T2" fmla="*/ 0 w 36"/>
              <a:gd name="T3" fmla="*/ 0 h 50"/>
              <a:gd name="T4" fmla="*/ 14 w 36"/>
              <a:gd name="T5" fmla="*/ 16 h 50"/>
              <a:gd name="T6" fmla="*/ 36 w 36"/>
              <a:gd name="T7" fmla="*/ 14 h 50"/>
              <a:gd name="T8" fmla="*/ 0 w 3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0">
                <a:moveTo>
                  <a:pt x="0" y="50"/>
                </a:moveTo>
                <a:lnTo>
                  <a:pt x="0" y="0"/>
                </a:lnTo>
                <a:lnTo>
                  <a:pt x="14" y="16"/>
                </a:lnTo>
                <a:lnTo>
                  <a:pt x="36" y="14"/>
                </a:lnTo>
                <a:lnTo>
                  <a:pt x="0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7" name="Freeform 29"/>
          <p:cNvSpPr>
            <a:spLocks/>
          </p:cNvSpPr>
          <p:nvPr/>
        </p:nvSpPr>
        <p:spPr bwMode="auto">
          <a:xfrm>
            <a:off x="4564063" y="2860675"/>
            <a:ext cx="57150" cy="79375"/>
          </a:xfrm>
          <a:custGeom>
            <a:avLst/>
            <a:gdLst>
              <a:gd name="T0" fmla="*/ 0 w 36"/>
              <a:gd name="T1" fmla="*/ 50 h 50"/>
              <a:gd name="T2" fmla="*/ 0 w 36"/>
              <a:gd name="T3" fmla="*/ 0 h 50"/>
              <a:gd name="T4" fmla="*/ 14 w 36"/>
              <a:gd name="T5" fmla="*/ 16 h 50"/>
              <a:gd name="T6" fmla="*/ 36 w 36"/>
              <a:gd name="T7" fmla="*/ 14 h 50"/>
              <a:gd name="T8" fmla="*/ 0 w 36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0">
                <a:moveTo>
                  <a:pt x="0" y="50"/>
                </a:moveTo>
                <a:lnTo>
                  <a:pt x="0" y="0"/>
                </a:lnTo>
                <a:lnTo>
                  <a:pt x="14" y="16"/>
                </a:lnTo>
                <a:lnTo>
                  <a:pt x="36" y="14"/>
                </a:lnTo>
                <a:lnTo>
                  <a:pt x="0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8" name="Line 30"/>
          <p:cNvSpPr>
            <a:spLocks noChangeShapeType="1"/>
          </p:cNvSpPr>
          <p:nvPr/>
        </p:nvSpPr>
        <p:spPr bwMode="auto">
          <a:xfrm>
            <a:off x="4138613" y="2911475"/>
            <a:ext cx="8858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19" name="Line 31"/>
          <p:cNvSpPr>
            <a:spLocks noChangeShapeType="1"/>
          </p:cNvSpPr>
          <p:nvPr/>
        </p:nvSpPr>
        <p:spPr bwMode="auto">
          <a:xfrm>
            <a:off x="4138613" y="2987675"/>
            <a:ext cx="8858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20" name="Line 32"/>
          <p:cNvSpPr>
            <a:spLocks noChangeShapeType="1"/>
          </p:cNvSpPr>
          <p:nvPr/>
        </p:nvSpPr>
        <p:spPr bwMode="auto">
          <a:xfrm flipH="1" flipV="1">
            <a:off x="4843463" y="4632325"/>
            <a:ext cx="409575" cy="2762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21" name="Freeform 33"/>
          <p:cNvSpPr>
            <a:spLocks/>
          </p:cNvSpPr>
          <p:nvPr/>
        </p:nvSpPr>
        <p:spPr bwMode="auto">
          <a:xfrm>
            <a:off x="4799013" y="4603750"/>
            <a:ext cx="79375" cy="66675"/>
          </a:xfrm>
          <a:custGeom>
            <a:avLst/>
            <a:gdLst>
              <a:gd name="T0" fmla="*/ 0 w 50"/>
              <a:gd name="T1" fmla="*/ 0 h 42"/>
              <a:gd name="T2" fmla="*/ 50 w 50"/>
              <a:gd name="T3" fmla="*/ 10 h 42"/>
              <a:gd name="T4" fmla="*/ 30 w 50"/>
              <a:gd name="T5" fmla="*/ 20 h 42"/>
              <a:gd name="T6" fmla="*/ 28 w 50"/>
              <a:gd name="T7" fmla="*/ 42 h 42"/>
              <a:gd name="T8" fmla="*/ 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0" y="0"/>
                </a:moveTo>
                <a:lnTo>
                  <a:pt x="50" y="10"/>
                </a:lnTo>
                <a:lnTo>
                  <a:pt x="30" y="20"/>
                </a:lnTo>
                <a:lnTo>
                  <a:pt x="28" y="42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22" name="Freeform 34"/>
          <p:cNvSpPr>
            <a:spLocks/>
          </p:cNvSpPr>
          <p:nvPr/>
        </p:nvSpPr>
        <p:spPr bwMode="auto">
          <a:xfrm>
            <a:off x="4799013" y="4603750"/>
            <a:ext cx="79375" cy="66675"/>
          </a:xfrm>
          <a:custGeom>
            <a:avLst/>
            <a:gdLst>
              <a:gd name="T0" fmla="*/ 0 w 50"/>
              <a:gd name="T1" fmla="*/ 0 h 42"/>
              <a:gd name="T2" fmla="*/ 50 w 50"/>
              <a:gd name="T3" fmla="*/ 10 h 42"/>
              <a:gd name="T4" fmla="*/ 30 w 50"/>
              <a:gd name="T5" fmla="*/ 20 h 42"/>
              <a:gd name="T6" fmla="*/ 28 w 50"/>
              <a:gd name="T7" fmla="*/ 42 h 42"/>
              <a:gd name="T8" fmla="*/ 0 w 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2">
                <a:moveTo>
                  <a:pt x="0" y="0"/>
                </a:moveTo>
                <a:lnTo>
                  <a:pt x="50" y="10"/>
                </a:lnTo>
                <a:lnTo>
                  <a:pt x="30" y="20"/>
                </a:lnTo>
                <a:lnTo>
                  <a:pt x="28" y="42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723" name="Rectangle 35"/>
          <p:cNvSpPr>
            <a:spLocks noChangeArrowheads="1"/>
          </p:cNvSpPr>
          <p:nvPr/>
        </p:nvSpPr>
        <p:spPr bwMode="auto">
          <a:xfrm>
            <a:off x="1763713" y="2698750"/>
            <a:ext cx="173765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problème pour lequel on est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intervenu, l’expression du besoin,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supprimant toutes les références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l’entreprise, toutes les informations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pourraient renseigner un lecteur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indélicat sur le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807" name="Rectangle 119"/>
          <p:cNvSpPr>
            <a:spLocks noChangeArrowheads="1"/>
          </p:cNvSpPr>
          <p:nvPr/>
        </p:nvSpPr>
        <p:spPr bwMode="auto">
          <a:xfrm>
            <a:off x="2074863" y="3937000"/>
            <a:ext cx="15324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 faite au client,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plan de travail retenu, les outils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méthodes employés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838" name="Rectangle 150"/>
          <p:cNvSpPr>
            <a:spLocks noChangeArrowheads="1"/>
          </p:cNvSpPr>
          <p:nvPr/>
        </p:nvSpPr>
        <p:spPr bwMode="auto">
          <a:xfrm>
            <a:off x="5580063" y="2797175"/>
            <a:ext cx="16062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éléments financiers,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ratio temps passé/temps facturé,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marge…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864" name="Rectangle 176"/>
          <p:cNvSpPr>
            <a:spLocks noChangeArrowheads="1"/>
          </p:cNvSpPr>
          <p:nvPr/>
        </p:nvSpPr>
        <p:spPr bwMode="auto">
          <a:xfrm>
            <a:off x="5465763" y="4089400"/>
            <a:ext cx="172483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résultats obtenus, la conclusion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 et les recommandations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formulées, le résultat de l’évaluation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 par le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575" name="Rectangle 231"/>
          <p:cNvSpPr>
            <a:spLocks noChangeArrowheads="1"/>
          </p:cNvSpPr>
          <p:nvPr/>
        </p:nvSpPr>
        <p:spPr bwMode="auto">
          <a:xfrm>
            <a:off x="5307013" y="4895850"/>
            <a:ext cx="16286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Éventuellement quelques mots-clés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590" name="Rectangle 246"/>
          <p:cNvSpPr>
            <a:spLocks noChangeArrowheads="1"/>
          </p:cNvSpPr>
          <p:nvPr/>
        </p:nvSpPr>
        <p:spPr bwMode="auto">
          <a:xfrm>
            <a:off x="2481263" y="4851400"/>
            <a:ext cx="19171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opinions et sentiments du consultant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a conduit la mission, son appréciation,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tous les éléments non factuels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6647" name="Rectangle 303"/>
          <p:cNvSpPr>
            <a:spLocks noChangeArrowheads="1"/>
          </p:cNvSpPr>
          <p:nvPr/>
        </p:nvSpPr>
        <p:spPr bwMode="auto">
          <a:xfrm>
            <a:off x="3491880" y="2244725"/>
            <a:ext cx="25968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Titre de la mission (sans le nom du client), date,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nom du consultant, un numéro de référence pour la fiche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7725240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SUCCESSION DES MISSIONS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MENER PLUSIEURS MISSIONS EN PARALLÈLE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26" name="Rectangle 6"/>
          <p:cNvSpPr>
            <a:spLocks noChangeArrowheads="1"/>
          </p:cNvSpPr>
          <p:nvPr/>
        </p:nvSpPr>
        <p:spPr bwMode="auto">
          <a:xfrm>
            <a:off x="2184967" y="3636963"/>
            <a:ext cx="1920875" cy="225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2184967" y="3636963"/>
            <a:ext cx="1920875" cy="225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8"/>
          <p:cNvSpPr>
            <a:spLocks noChangeArrowheads="1"/>
          </p:cNvSpPr>
          <p:nvPr/>
        </p:nvSpPr>
        <p:spPr bwMode="auto">
          <a:xfrm>
            <a:off x="4315392" y="3636963"/>
            <a:ext cx="996950" cy="225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9"/>
          <p:cNvSpPr>
            <a:spLocks noChangeArrowheads="1"/>
          </p:cNvSpPr>
          <p:nvPr/>
        </p:nvSpPr>
        <p:spPr bwMode="auto">
          <a:xfrm>
            <a:off x="4315392" y="3636963"/>
            <a:ext cx="996950" cy="225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0"/>
          <p:cNvSpPr>
            <a:spLocks noChangeArrowheads="1"/>
          </p:cNvSpPr>
          <p:nvPr/>
        </p:nvSpPr>
        <p:spPr bwMode="auto">
          <a:xfrm>
            <a:off x="5521892" y="3636963"/>
            <a:ext cx="996950" cy="225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1"/>
          <p:cNvSpPr>
            <a:spLocks noChangeArrowheads="1"/>
          </p:cNvSpPr>
          <p:nvPr/>
        </p:nvSpPr>
        <p:spPr bwMode="auto">
          <a:xfrm>
            <a:off x="5521892" y="3636963"/>
            <a:ext cx="996950" cy="225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4" name="Line 12"/>
          <p:cNvSpPr>
            <a:spLocks noChangeShapeType="1"/>
          </p:cNvSpPr>
          <p:nvPr/>
        </p:nvSpPr>
        <p:spPr bwMode="auto">
          <a:xfrm>
            <a:off x="3286692" y="4278313"/>
            <a:ext cx="18827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5" name="Freeform 13"/>
          <p:cNvSpPr>
            <a:spLocks/>
          </p:cNvSpPr>
          <p:nvPr/>
        </p:nvSpPr>
        <p:spPr bwMode="auto">
          <a:xfrm>
            <a:off x="4032817" y="424973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7" name="Freeform 14"/>
          <p:cNvSpPr>
            <a:spLocks/>
          </p:cNvSpPr>
          <p:nvPr/>
        </p:nvSpPr>
        <p:spPr bwMode="auto">
          <a:xfrm>
            <a:off x="4032817" y="424973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8" name="Freeform 15"/>
          <p:cNvSpPr>
            <a:spLocks/>
          </p:cNvSpPr>
          <p:nvPr/>
        </p:nvSpPr>
        <p:spPr bwMode="auto">
          <a:xfrm>
            <a:off x="4315392" y="42497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89" name="Freeform 16"/>
          <p:cNvSpPr>
            <a:spLocks/>
          </p:cNvSpPr>
          <p:nvPr/>
        </p:nvSpPr>
        <p:spPr bwMode="auto">
          <a:xfrm>
            <a:off x="4315392" y="424973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0" name="Line 17"/>
          <p:cNvSpPr>
            <a:spLocks noChangeShapeType="1"/>
          </p:cNvSpPr>
          <p:nvPr/>
        </p:nvSpPr>
        <p:spPr bwMode="auto">
          <a:xfrm>
            <a:off x="4105842" y="3862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1" name="Line 18"/>
          <p:cNvSpPr>
            <a:spLocks noChangeShapeType="1"/>
          </p:cNvSpPr>
          <p:nvPr/>
        </p:nvSpPr>
        <p:spPr bwMode="auto">
          <a:xfrm>
            <a:off x="4105842" y="3925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2" name="Line 19"/>
          <p:cNvSpPr>
            <a:spLocks noChangeShapeType="1"/>
          </p:cNvSpPr>
          <p:nvPr/>
        </p:nvSpPr>
        <p:spPr bwMode="auto">
          <a:xfrm>
            <a:off x="4105842" y="3989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3" name="Line 20"/>
          <p:cNvSpPr>
            <a:spLocks noChangeShapeType="1"/>
          </p:cNvSpPr>
          <p:nvPr/>
        </p:nvSpPr>
        <p:spPr bwMode="auto">
          <a:xfrm>
            <a:off x="4105842" y="4052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4" name="Line 21"/>
          <p:cNvSpPr>
            <a:spLocks noChangeShapeType="1"/>
          </p:cNvSpPr>
          <p:nvPr/>
        </p:nvSpPr>
        <p:spPr bwMode="auto">
          <a:xfrm>
            <a:off x="4105842" y="4116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5" name="Line 22"/>
          <p:cNvSpPr>
            <a:spLocks noChangeShapeType="1"/>
          </p:cNvSpPr>
          <p:nvPr/>
        </p:nvSpPr>
        <p:spPr bwMode="auto">
          <a:xfrm>
            <a:off x="4105842" y="4179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6" name="Line 23"/>
          <p:cNvSpPr>
            <a:spLocks noChangeShapeType="1"/>
          </p:cNvSpPr>
          <p:nvPr/>
        </p:nvSpPr>
        <p:spPr bwMode="auto">
          <a:xfrm>
            <a:off x="4105842" y="4243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7" name="Line 24"/>
          <p:cNvSpPr>
            <a:spLocks noChangeShapeType="1"/>
          </p:cNvSpPr>
          <p:nvPr/>
        </p:nvSpPr>
        <p:spPr bwMode="auto">
          <a:xfrm>
            <a:off x="4105842" y="4306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8" name="Line 25"/>
          <p:cNvSpPr>
            <a:spLocks noChangeShapeType="1"/>
          </p:cNvSpPr>
          <p:nvPr/>
        </p:nvSpPr>
        <p:spPr bwMode="auto">
          <a:xfrm>
            <a:off x="4105842" y="4370388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599" name="Line 26"/>
          <p:cNvSpPr>
            <a:spLocks noChangeShapeType="1"/>
          </p:cNvSpPr>
          <p:nvPr/>
        </p:nvSpPr>
        <p:spPr bwMode="auto">
          <a:xfrm>
            <a:off x="4315392" y="3862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0" name="Line 27"/>
          <p:cNvSpPr>
            <a:spLocks noChangeShapeType="1"/>
          </p:cNvSpPr>
          <p:nvPr/>
        </p:nvSpPr>
        <p:spPr bwMode="auto">
          <a:xfrm>
            <a:off x="4315392" y="3925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1" name="Line 28"/>
          <p:cNvSpPr>
            <a:spLocks noChangeShapeType="1"/>
          </p:cNvSpPr>
          <p:nvPr/>
        </p:nvSpPr>
        <p:spPr bwMode="auto">
          <a:xfrm>
            <a:off x="4315392" y="3989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2" name="Line 29"/>
          <p:cNvSpPr>
            <a:spLocks noChangeShapeType="1"/>
          </p:cNvSpPr>
          <p:nvPr/>
        </p:nvSpPr>
        <p:spPr bwMode="auto">
          <a:xfrm>
            <a:off x="4315392" y="4052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3" name="Line 30"/>
          <p:cNvSpPr>
            <a:spLocks noChangeShapeType="1"/>
          </p:cNvSpPr>
          <p:nvPr/>
        </p:nvSpPr>
        <p:spPr bwMode="auto">
          <a:xfrm>
            <a:off x="4315392" y="4116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4" name="Line 31"/>
          <p:cNvSpPr>
            <a:spLocks noChangeShapeType="1"/>
          </p:cNvSpPr>
          <p:nvPr/>
        </p:nvSpPr>
        <p:spPr bwMode="auto">
          <a:xfrm>
            <a:off x="4315392" y="4179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5" name="Line 32"/>
          <p:cNvSpPr>
            <a:spLocks noChangeShapeType="1"/>
          </p:cNvSpPr>
          <p:nvPr/>
        </p:nvSpPr>
        <p:spPr bwMode="auto">
          <a:xfrm>
            <a:off x="4315392" y="42433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6" name="Line 33"/>
          <p:cNvSpPr>
            <a:spLocks noChangeShapeType="1"/>
          </p:cNvSpPr>
          <p:nvPr/>
        </p:nvSpPr>
        <p:spPr bwMode="auto">
          <a:xfrm>
            <a:off x="4315392" y="430688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7" name="Line 34"/>
          <p:cNvSpPr>
            <a:spLocks noChangeShapeType="1"/>
          </p:cNvSpPr>
          <p:nvPr/>
        </p:nvSpPr>
        <p:spPr bwMode="auto">
          <a:xfrm>
            <a:off x="4315392" y="4370388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8" name="Freeform 35"/>
          <p:cNvSpPr>
            <a:spLocks/>
          </p:cNvSpPr>
          <p:nvPr/>
        </p:nvSpPr>
        <p:spPr bwMode="auto">
          <a:xfrm>
            <a:off x="3464492" y="3211513"/>
            <a:ext cx="749300" cy="384175"/>
          </a:xfrm>
          <a:custGeom>
            <a:avLst/>
            <a:gdLst>
              <a:gd name="T0" fmla="*/ 0 w 472"/>
              <a:gd name="T1" fmla="*/ 0 h 242"/>
              <a:gd name="T2" fmla="*/ 0 w 472"/>
              <a:gd name="T3" fmla="*/ 0 h 242"/>
              <a:gd name="T4" fmla="*/ 100 w 472"/>
              <a:gd name="T5" fmla="*/ 0 h 242"/>
              <a:gd name="T6" fmla="*/ 148 w 472"/>
              <a:gd name="T7" fmla="*/ 4 h 242"/>
              <a:gd name="T8" fmla="*/ 192 w 472"/>
              <a:gd name="T9" fmla="*/ 8 h 242"/>
              <a:gd name="T10" fmla="*/ 234 w 472"/>
              <a:gd name="T11" fmla="*/ 12 h 242"/>
              <a:gd name="T12" fmla="*/ 272 w 472"/>
              <a:gd name="T13" fmla="*/ 20 h 242"/>
              <a:gd name="T14" fmla="*/ 308 w 472"/>
              <a:gd name="T15" fmla="*/ 30 h 242"/>
              <a:gd name="T16" fmla="*/ 342 w 472"/>
              <a:gd name="T17" fmla="*/ 42 h 242"/>
              <a:gd name="T18" fmla="*/ 370 w 472"/>
              <a:gd name="T19" fmla="*/ 56 h 242"/>
              <a:gd name="T20" fmla="*/ 396 w 472"/>
              <a:gd name="T21" fmla="*/ 72 h 242"/>
              <a:gd name="T22" fmla="*/ 418 w 472"/>
              <a:gd name="T23" fmla="*/ 92 h 242"/>
              <a:gd name="T24" fmla="*/ 428 w 472"/>
              <a:gd name="T25" fmla="*/ 104 h 242"/>
              <a:gd name="T26" fmla="*/ 438 w 472"/>
              <a:gd name="T27" fmla="*/ 114 h 242"/>
              <a:gd name="T28" fmla="*/ 446 w 472"/>
              <a:gd name="T29" fmla="*/ 128 h 242"/>
              <a:gd name="T30" fmla="*/ 452 w 472"/>
              <a:gd name="T31" fmla="*/ 142 h 242"/>
              <a:gd name="T32" fmla="*/ 458 w 472"/>
              <a:gd name="T33" fmla="*/ 156 h 242"/>
              <a:gd name="T34" fmla="*/ 462 w 472"/>
              <a:gd name="T35" fmla="*/ 170 h 242"/>
              <a:gd name="T36" fmla="*/ 466 w 472"/>
              <a:gd name="T37" fmla="*/ 188 h 242"/>
              <a:gd name="T38" fmla="*/ 470 w 472"/>
              <a:gd name="T39" fmla="*/ 204 h 242"/>
              <a:gd name="T40" fmla="*/ 472 w 472"/>
              <a:gd name="T41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2" h="242">
                <a:moveTo>
                  <a:pt x="0" y="0"/>
                </a:moveTo>
                <a:lnTo>
                  <a:pt x="0" y="0"/>
                </a:lnTo>
                <a:lnTo>
                  <a:pt x="100" y="0"/>
                </a:lnTo>
                <a:lnTo>
                  <a:pt x="148" y="4"/>
                </a:lnTo>
                <a:lnTo>
                  <a:pt x="192" y="8"/>
                </a:lnTo>
                <a:lnTo>
                  <a:pt x="234" y="12"/>
                </a:lnTo>
                <a:lnTo>
                  <a:pt x="272" y="20"/>
                </a:lnTo>
                <a:lnTo>
                  <a:pt x="308" y="30"/>
                </a:lnTo>
                <a:lnTo>
                  <a:pt x="342" y="42"/>
                </a:lnTo>
                <a:lnTo>
                  <a:pt x="370" y="56"/>
                </a:lnTo>
                <a:lnTo>
                  <a:pt x="396" y="72"/>
                </a:lnTo>
                <a:lnTo>
                  <a:pt x="418" y="92"/>
                </a:lnTo>
                <a:lnTo>
                  <a:pt x="428" y="104"/>
                </a:lnTo>
                <a:lnTo>
                  <a:pt x="438" y="114"/>
                </a:lnTo>
                <a:lnTo>
                  <a:pt x="446" y="128"/>
                </a:lnTo>
                <a:lnTo>
                  <a:pt x="452" y="142"/>
                </a:lnTo>
                <a:lnTo>
                  <a:pt x="458" y="156"/>
                </a:lnTo>
                <a:lnTo>
                  <a:pt x="462" y="170"/>
                </a:lnTo>
                <a:lnTo>
                  <a:pt x="466" y="188"/>
                </a:lnTo>
                <a:lnTo>
                  <a:pt x="470" y="204"/>
                </a:lnTo>
                <a:lnTo>
                  <a:pt x="472" y="24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09" name="Freeform 36"/>
          <p:cNvSpPr>
            <a:spLocks/>
          </p:cNvSpPr>
          <p:nvPr/>
        </p:nvSpPr>
        <p:spPr bwMode="auto">
          <a:xfrm>
            <a:off x="4182042" y="35734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0" name="Freeform 37"/>
          <p:cNvSpPr>
            <a:spLocks/>
          </p:cNvSpPr>
          <p:nvPr/>
        </p:nvSpPr>
        <p:spPr bwMode="auto">
          <a:xfrm>
            <a:off x="4182042" y="35734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1" name="Rectangle 38"/>
          <p:cNvSpPr>
            <a:spLocks noChangeArrowheads="1"/>
          </p:cNvSpPr>
          <p:nvPr/>
        </p:nvSpPr>
        <p:spPr bwMode="auto">
          <a:xfrm>
            <a:off x="2254817" y="3690938"/>
            <a:ext cx="44563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 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3" name="Rectangle 40"/>
          <p:cNvSpPr>
            <a:spLocks noChangeArrowheads="1"/>
          </p:cNvSpPr>
          <p:nvPr/>
        </p:nvSpPr>
        <p:spPr bwMode="auto">
          <a:xfrm>
            <a:off x="5833042" y="3690938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4" name="Rectangle 41"/>
          <p:cNvSpPr>
            <a:spLocks noChangeArrowheads="1"/>
          </p:cNvSpPr>
          <p:nvPr/>
        </p:nvSpPr>
        <p:spPr bwMode="auto">
          <a:xfrm>
            <a:off x="5804467" y="3690938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5" name="Rectangle 42"/>
          <p:cNvSpPr>
            <a:spLocks noChangeArrowheads="1"/>
          </p:cNvSpPr>
          <p:nvPr/>
        </p:nvSpPr>
        <p:spPr bwMode="auto">
          <a:xfrm>
            <a:off x="5702867" y="3690938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6" name="Rectangle 43"/>
          <p:cNvSpPr>
            <a:spLocks noChangeArrowheads="1"/>
          </p:cNvSpPr>
          <p:nvPr/>
        </p:nvSpPr>
        <p:spPr bwMode="auto">
          <a:xfrm>
            <a:off x="5601267" y="3690938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18" name="Rectangle 45"/>
          <p:cNvSpPr>
            <a:spLocks noChangeArrowheads="1"/>
          </p:cNvSpPr>
          <p:nvPr/>
        </p:nvSpPr>
        <p:spPr bwMode="auto">
          <a:xfrm>
            <a:off x="4394767" y="3690938"/>
            <a:ext cx="44563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 B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21" name="Rectangle 48"/>
          <p:cNvSpPr>
            <a:spLocks noChangeArrowheads="1"/>
          </p:cNvSpPr>
          <p:nvPr/>
        </p:nvSpPr>
        <p:spPr bwMode="auto">
          <a:xfrm>
            <a:off x="2184967" y="3017838"/>
            <a:ext cx="11958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Nouvelle mission B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apportée par le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apporteur d’affaires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53" name="Rectangle 80"/>
          <p:cNvSpPr>
            <a:spLocks noChangeArrowheads="1"/>
          </p:cNvSpPr>
          <p:nvPr/>
        </p:nvSpPr>
        <p:spPr bwMode="auto">
          <a:xfrm>
            <a:off x="2429442" y="4370388"/>
            <a:ext cx="16510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 alloué au consultant pour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réactualiser ses connaissances,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faire le bilan de la mission passée…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7695" name="Rectangle 122"/>
          <p:cNvSpPr>
            <a:spLocks noChangeArrowheads="1"/>
          </p:cNvSpPr>
          <p:nvPr/>
        </p:nvSpPr>
        <p:spPr bwMode="auto">
          <a:xfrm>
            <a:off x="4426517" y="3017838"/>
            <a:ext cx="289342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Lorsque le consultant appartient à une très grosse structure,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volume d’affaires nouvelles est suffisamment important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que l’on puisse lui confier une autre mission peu de temps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la fin de la première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94375062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PLANNING AVEC PLUSIEURS MISSIONS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134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MENER PLUSIEURS MISSIONS EN PARALLÈLE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68613" name="Rectangle 6"/>
          <p:cNvSpPr>
            <a:spLocks noChangeArrowheads="1"/>
          </p:cNvSpPr>
          <p:nvPr/>
        </p:nvSpPr>
        <p:spPr bwMode="auto">
          <a:xfrm>
            <a:off x="2006600" y="3001963"/>
            <a:ext cx="1381125" cy="2127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4" name="Rectangle 7"/>
          <p:cNvSpPr>
            <a:spLocks noChangeArrowheads="1"/>
          </p:cNvSpPr>
          <p:nvPr/>
        </p:nvSpPr>
        <p:spPr bwMode="auto">
          <a:xfrm>
            <a:off x="2006600" y="3001963"/>
            <a:ext cx="1381125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5" name="Rectangle 8"/>
          <p:cNvSpPr>
            <a:spLocks noChangeArrowheads="1"/>
          </p:cNvSpPr>
          <p:nvPr/>
        </p:nvSpPr>
        <p:spPr bwMode="auto">
          <a:xfrm>
            <a:off x="2740025" y="4316413"/>
            <a:ext cx="2927350" cy="215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6" name="Rectangle 9"/>
          <p:cNvSpPr>
            <a:spLocks noChangeArrowheads="1"/>
          </p:cNvSpPr>
          <p:nvPr/>
        </p:nvSpPr>
        <p:spPr bwMode="auto">
          <a:xfrm>
            <a:off x="2740025" y="4316413"/>
            <a:ext cx="2927350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7" name="Freeform 10"/>
          <p:cNvSpPr>
            <a:spLocks/>
          </p:cNvSpPr>
          <p:nvPr/>
        </p:nvSpPr>
        <p:spPr bwMode="auto">
          <a:xfrm>
            <a:off x="6435725" y="3690938"/>
            <a:ext cx="158750" cy="1377950"/>
          </a:xfrm>
          <a:custGeom>
            <a:avLst/>
            <a:gdLst>
              <a:gd name="T0" fmla="*/ 0 w 100"/>
              <a:gd name="T1" fmla="*/ 0 h 868"/>
              <a:gd name="T2" fmla="*/ 0 w 100"/>
              <a:gd name="T3" fmla="*/ 0 h 868"/>
              <a:gd name="T4" fmla="*/ 10 w 100"/>
              <a:gd name="T5" fmla="*/ 2 h 868"/>
              <a:gd name="T6" fmla="*/ 20 w 100"/>
              <a:gd name="T7" fmla="*/ 4 h 868"/>
              <a:gd name="T8" fmla="*/ 28 w 100"/>
              <a:gd name="T9" fmla="*/ 8 h 868"/>
              <a:gd name="T10" fmla="*/ 36 w 100"/>
              <a:gd name="T11" fmla="*/ 14 h 868"/>
              <a:gd name="T12" fmla="*/ 42 w 100"/>
              <a:gd name="T13" fmla="*/ 22 h 868"/>
              <a:gd name="T14" fmla="*/ 46 w 100"/>
              <a:gd name="T15" fmla="*/ 32 h 868"/>
              <a:gd name="T16" fmla="*/ 48 w 100"/>
              <a:gd name="T17" fmla="*/ 40 h 868"/>
              <a:gd name="T18" fmla="*/ 50 w 100"/>
              <a:gd name="T19" fmla="*/ 50 h 868"/>
              <a:gd name="T20" fmla="*/ 50 w 100"/>
              <a:gd name="T21" fmla="*/ 384 h 868"/>
              <a:gd name="T22" fmla="*/ 50 w 100"/>
              <a:gd name="T23" fmla="*/ 384 h 868"/>
              <a:gd name="T24" fmla="*/ 50 w 100"/>
              <a:gd name="T25" fmla="*/ 394 h 868"/>
              <a:gd name="T26" fmla="*/ 54 w 100"/>
              <a:gd name="T27" fmla="*/ 404 h 868"/>
              <a:gd name="T28" fmla="*/ 58 w 100"/>
              <a:gd name="T29" fmla="*/ 412 h 868"/>
              <a:gd name="T30" fmla="*/ 64 w 100"/>
              <a:gd name="T31" fmla="*/ 420 h 868"/>
              <a:gd name="T32" fmla="*/ 72 w 100"/>
              <a:gd name="T33" fmla="*/ 426 h 868"/>
              <a:gd name="T34" fmla="*/ 80 w 100"/>
              <a:gd name="T35" fmla="*/ 432 h 868"/>
              <a:gd name="T36" fmla="*/ 90 w 100"/>
              <a:gd name="T37" fmla="*/ 434 h 868"/>
              <a:gd name="T38" fmla="*/ 100 w 100"/>
              <a:gd name="T39" fmla="*/ 436 h 868"/>
              <a:gd name="T40" fmla="*/ 100 w 100"/>
              <a:gd name="T41" fmla="*/ 436 h 868"/>
              <a:gd name="T42" fmla="*/ 90 w 100"/>
              <a:gd name="T43" fmla="*/ 436 h 868"/>
              <a:gd name="T44" fmla="*/ 80 w 100"/>
              <a:gd name="T45" fmla="*/ 438 h 868"/>
              <a:gd name="T46" fmla="*/ 72 w 100"/>
              <a:gd name="T47" fmla="*/ 444 h 868"/>
              <a:gd name="T48" fmla="*/ 64 w 100"/>
              <a:gd name="T49" fmla="*/ 450 h 868"/>
              <a:gd name="T50" fmla="*/ 58 w 100"/>
              <a:gd name="T51" fmla="*/ 456 h 868"/>
              <a:gd name="T52" fmla="*/ 54 w 100"/>
              <a:gd name="T53" fmla="*/ 464 h 868"/>
              <a:gd name="T54" fmla="*/ 50 w 100"/>
              <a:gd name="T55" fmla="*/ 474 h 868"/>
              <a:gd name="T56" fmla="*/ 50 w 100"/>
              <a:gd name="T57" fmla="*/ 484 h 868"/>
              <a:gd name="T58" fmla="*/ 50 w 100"/>
              <a:gd name="T59" fmla="*/ 818 h 868"/>
              <a:gd name="T60" fmla="*/ 50 w 100"/>
              <a:gd name="T61" fmla="*/ 818 h 868"/>
              <a:gd name="T62" fmla="*/ 48 w 100"/>
              <a:gd name="T63" fmla="*/ 828 h 868"/>
              <a:gd name="T64" fmla="*/ 46 w 100"/>
              <a:gd name="T65" fmla="*/ 838 h 868"/>
              <a:gd name="T66" fmla="*/ 42 w 100"/>
              <a:gd name="T67" fmla="*/ 846 h 868"/>
              <a:gd name="T68" fmla="*/ 36 w 100"/>
              <a:gd name="T69" fmla="*/ 854 h 868"/>
              <a:gd name="T70" fmla="*/ 28 w 100"/>
              <a:gd name="T71" fmla="*/ 860 h 868"/>
              <a:gd name="T72" fmla="*/ 20 w 100"/>
              <a:gd name="T73" fmla="*/ 864 h 868"/>
              <a:gd name="T74" fmla="*/ 10 w 100"/>
              <a:gd name="T75" fmla="*/ 868 h 868"/>
              <a:gd name="T76" fmla="*/ 0 w 100"/>
              <a:gd name="T77" fmla="*/ 868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0" h="868">
                <a:moveTo>
                  <a:pt x="0" y="0"/>
                </a:moveTo>
                <a:lnTo>
                  <a:pt x="0" y="0"/>
                </a:lnTo>
                <a:lnTo>
                  <a:pt x="10" y="2"/>
                </a:lnTo>
                <a:lnTo>
                  <a:pt x="20" y="4"/>
                </a:lnTo>
                <a:lnTo>
                  <a:pt x="28" y="8"/>
                </a:lnTo>
                <a:lnTo>
                  <a:pt x="36" y="14"/>
                </a:lnTo>
                <a:lnTo>
                  <a:pt x="42" y="22"/>
                </a:lnTo>
                <a:lnTo>
                  <a:pt x="46" y="32"/>
                </a:lnTo>
                <a:lnTo>
                  <a:pt x="48" y="40"/>
                </a:lnTo>
                <a:lnTo>
                  <a:pt x="50" y="50"/>
                </a:lnTo>
                <a:lnTo>
                  <a:pt x="50" y="384"/>
                </a:lnTo>
                <a:lnTo>
                  <a:pt x="50" y="384"/>
                </a:lnTo>
                <a:lnTo>
                  <a:pt x="50" y="394"/>
                </a:lnTo>
                <a:lnTo>
                  <a:pt x="54" y="404"/>
                </a:lnTo>
                <a:lnTo>
                  <a:pt x="58" y="412"/>
                </a:lnTo>
                <a:lnTo>
                  <a:pt x="64" y="420"/>
                </a:lnTo>
                <a:lnTo>
                  <a:pt x="72" y="426"/>
                </a:lnTo>
                <a:lnTo>
                  <a:pt x="80" y="432"/>
                </a:lnTo>
                <a:lnTo>
                  <a:pt x="90" y="434"/>
                </a:lnTo>
                <a:lnTo>
                  <a:pt x="100" y="436"/>
                </a:lnTo>
                <a:lnTo>
                  <a:pt x="100" y="436"/>
                </a:lnTo>
                <a:lnTo>
                  <a:pt x="90" y="436"/>
                </a:lnTo>
                <a:lnTo>
                  <a:pt x="80" y="438"/>
                </a:lnTo>
                <a:lnTo>
                  <a:pt x="72" y="444"/>
                </a:lnTo>
                <a:lnTo>
                  <a:pt x="64" y="450"/>
                </a:lnTo>
                <a:lnTo>
                  <a:pt x="58" y="456"/>
                </a:lnTo>
                <a:lnTo>
                  <a:pt x="54" y="464"/>
                </a:lnTo>
                <a:lnTo>
                  <a:pt x="50" y="474"/>
                </a:lnTo>
                <a:lnTo>
                  <a:pt x="50" y="484"/>
                </a:lnTo>
                <a:lnTo>
                  <a:pt x="50" y="818"/>
                </a:lnTo>
                <a:lnTo>
                  <a:pt x="50" y="818"/>
                </a:lnTo>
                <a:lnTo>
                  <a:pt x="48" y="828"/>
                </a:lnTo>
                <a:lnTo>
                  <a:pt x="46" y="838"/>
                </a:lnTo>
                <a:lnTo>
                  <a:pt x="42" y="846"/>
                </a:lnTo>
                <a:lnTo>
                  <a:pt x="36" y="854"/>
                </a:lnTo>
                <a:lnTo>
                  <a:pt x="28" y="860"/>
                </a:lnTo>
                <a:lnTo>
                  <a:pt x="20" y="864"/>
                </a:lnTo>
                <a:lnTo>
                  <a:pt x="10" y="868"/>
                </a:lnTo>
                <a:lnTo>
                  <a:pt x="0" y="86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8" name="Line 11"/>
          <p:cNvSpPr>
            <a:spLocks noChangeShapeType="1"/>
          </p:cNvSpPr>
          <p:nvPr/>
        </p:nvSpPr>
        <p:spPr bwMode="auto">
          <a:xfrm flipV="1">
            <a:off x="2847975" y="4446588"/>
            <a:ext cx="238125" cy="3778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19" name="Freeform 12"/>
          <p:cNvSpPr>
            <a:spLocks/>
          </p:cNvSpPr>
          <p:nvPr/>
        </p:nvSpPr>
        <p:spPr bwMode="auto">
          <a:xfrm>
            <a:off x="3048000" y="4402138"/>
            <a:ext cx="66675" cy="79375"/>
          </a:xfrm>
          <a:custGeom>
            <a:avLst/>
            <a:gdLst>
              <a:gd name="T0" fmla="*/ 42 w 42"/>
              <a:gd name="T1" fmla="*/ 0 h 50"/>
              <a:gd name="T2" fmla="*/ 34 w 42"/>
              <a:gd name="T3" fmla="*/ 50 h 50"/>
              <a:gd name="T4" fmla="*/ 22 w 42"/>
              <a:gd name="T5" fmla="*/ 30 h 50"/>
              <a:gd name="T6" fmla="*/ 0 w 42"/>
              <a:gd name="T7" fmla="*/ 30 h 50"/>
              <a:gd name="T8" fmla="*/ 42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0"/>
                </a:moveTo>
                <a:lnTo>
                  <a:pt x="34" y="50"/>
                </a:lnTo>
                <a:lnTo>
                  <a:pt x="22" y="30"/>
                </a:lnTo>
                <a:lnTo>
                  <a:pt x="0" y="30"/>
                </a:lnTo>
                <a:lnTo>
                  <a:pt x="4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0" name="Freeform 13"/>
          <p:cNvSpPr>
            <a:spLocks/>
          </p:cNvSpPr>
          <p:nvPr/>
        </p:nvSpPr>
        <p:spPr bwMode="auto">
          <a:xfrm>
            <a:off x="3048000" y="4402138"/>
            <a:ext cx="66675" cy="79375"/>
          </a:xfrm>
          <a:custGeom>
            <a:avLst/>
            <a:gdLst>
              <a:gd name="T0" fmla="*/ 42 w 42"/>
              <a:gd name="T1" fmla="*/ 0 h 50"/>
              <a:gd name="T2" fmla="*/ 34 w 42"/>
              <a:gd name="T3" fmla="*/ 50 h 50"/>
              <a:gd name="T4" fmla="*/ 22 w 42"/>
              <a:gd name="T5" fmla="*/ 30 h 50"/>
              <a:gd name="T6" fmla="*/ 0 w 42"/>
              <a:gd name="T7" fmla="*/ 30 h 50"/>
              <a:gd name="T8" fmla="*/ 42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0"/>
                </a:moveTo>
                <a:lnTo>
                  <a:pt x="34" y="50"/>
                </a:lnTo>
                <a:lnTo>
                  <a:pt x="22" y="30"/>
                </a:lnTo>
                <a:lnTo>
                  <a:pt x="0" y="30"/>
                </a:lnTo>
                <a:lnTo>
                  <a:pt x="4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1" name="Line 14"/>
          <p:cNvSpPr>
            <a:spLocks noChangeShapeType="1"/>
          </p:cNvSpPr>
          <p:nvPr/>
        </p:nvSpPr>
        <p:spPr bwMode="auto">
          <a:xfrm>
            <a:off x="2936875" y="2830513"/>
            <a:ext cx="95250" cy="234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2" name="Freeform 15"/>
          <p:cNvSpPr>
            <a:spLocks/>
          </p:cNvSpPr>
          <p:nvPr/>
        </p:nvSpPr>
        <p:spPr bwMode="auto">
          <a:xfrm>
            <a:off x="2994025" y="3033713"/>
            <a:ext cx="57150" cy="82550"/>
          </a:xfrm>
          <a:custGeom>
            <a:avLst/>
            <a:gdLst>
              <a:gd name="T0" fmla="*/ 36 w 36"/>
              <a:gd name="T1" fmla="*/ 52 h 52"/>
              <a:gd name="T2" fmla="*/ 0 w 36"/>
              <a:gd name="T3" fmla="*/ 14 h 52"/>
              <a:gd name="T4" fmla="*/ 22 w 36"/>
              <a:gd name="T5" fmla="*/ 18 h 52"/>
              <a:gd name="T6" fmla="*/ 36 w 36"/>
              <a:gd name="T7" fmla="*/ 0 h 52"/>
              <a:gd name="T8" fmla="*/ 36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6" y="52"/>
                </a:moveTo>
                <a:lnTo>
                  <a:pt x="0" y="14"/>
                </a:lnTo>
                <a:lnTo>
                  <a:pt x="22" y="18"/>
                </a:lnTo>
                <a:lnTo>
                  <a:pt x="36" y="0"/>
                </a:lnTo>
                <a:lnTo>
                  <a:pt x="36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3" name="Freeform 16"/>
          <p:cNvSpPr>
            <a:spLocks/>
          </p:cNvSpPr>
          <p:nvPr/>
        </p:nvSpPr>
        <p:spPr bwMode="auto">
          <a:xfrm>
            <a:off x="2994025" y="3033713"/>
            <a:ext cx="57150" cy="82550"/>
          </a:xfrm>
          <a:custGeom>
            <a:avLst/>
            <a:gdLst>
              <a:gd name="T0" fmla="*/ 36 w 36"/>
              <a:gd name="T1" fmla="*/ 52 h 52"/>
              <a:gd name="T2" fmla="*/ 0 w 36"/>
              <a:gd name="T3" fmla="*/ 14 h 52"/>
              <a:gd name="T4" fmla="*/ 22 w 36"/>
              <a:gd name="T5" fmla="*/ 18 h 52"/>
              <a:gd name="T6" fmla="*/ 36 w 36"/>
              <a:gd name="T7" fmla="*/ 0 h 52"/>
              <a:gd name="T8" fmla="*/ 36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6" y="52"/>
                </a:moveTo>
                <a:lnTo>
                  <a:pt x="0" y="14"/>
                </a:lnTo>
                <a:lnTo>
                  <a:pt x="22" y="18"/>
                </a:lnTo>
                <a:lnTo>
                  <a:pt x="36" y="0"/>
                </a:lnTo>
                <a:lnTo>
                  <a:pt x="36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4" name="Line 17"/>
          <p:cNvSpPr>
            <a:spLocks noChangeShapeType="1"/>
          </p:cNvSpPr>
          <p:nvPr/>
        </p:nvSpPr>
        <p:spPr bwMode="auto">
          <a:xfrm>
            <a:off x="3381375" y="2443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5" name="Line 18"/>
          <p:cNvSpPr>
            <a:spLocks noChangeShapeType="1"/>
          </p:cNvSpPr>
          <p:nvPr/>
        </p:nvSpPr>
        <p:spPr bwMode="auto">
          <a:xfrm>
            <a:off x="3381375" y="2506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6" name="Line 19"/>
          <p:cNvSpPr>
            <a:spLocks noChangeShapeType="1"/>
          </p:cNvSpPr>
          <p:nvPr/>
        </p:nvSpPr>
        <p:spPr bwMode="auto">
          <a:xfrm>
            <a:off x="3381375" y="2570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7" name="Line 20"/>
          <p:cNvSpPr>
            <a:spLocks noChangeShapeType="1"/>
          </p:cNvSpPr>
          <p:nvPr/>
        </p:nvSpPr>
        <p:spPr bwMode="auto">
          <a:xfrm>
            <a:off x="3381375" y="2633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8" name="Line 21"/>
          <p:cNvSpPr>
            <a:spLocks noChangeShapeType="1"/>
          </p:cNvSpPr>
          <p:nvPr/>
        </p:nvSpPr>
        <p:spPr bwMode="auto">
          <a:xfrm>
            <a:off x="3381375" y="2697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29" name="Line 22"/>
          <p:cNvSpPr>
            <a:spLocks noChangeShapeType="1"/>
          </p:cNvSpPr>
          <p:nvPr/>
        </p:nvSpPr>
        <p:spPr bwMode="auto">
          <a:xfrm>
            <a:off x="3381375" y="2760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0" name="Line 23"/>
          <p:cNvSpPr>
            <a:spLocks noChangeShapeType="1"/>
          </p:cNvSpPr>
          <p:nvPr/>
        </p:nvSpPr>
        <p:spPr bwMode="auto">
          <a:xfrm>
            <a:off x="3381375" y="2824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1" name="Line 24"/>
          <p:cNvSpPr>
            <a:spLocks noChangeShapeType="1"/>
          </p:cNvSpPr>
          <p:nvPr/>
        </p:nvSpPr>
        <p:spPr bwMode="auto">
          <a:xfrm>
            <a:off x="3381375" y="2887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2" name="Line 25"/>
          <p:cNvSpPr>
            <a:spLocks noChangeShapeType="1"/>
          </p:cNvSpPr>
          <p:nvPr/>
        </p:nvSpPr>
        <p:spPr bwMode="auto">
          <a:xfrm>
            <a:off x="3381375" y="2951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3" name="Line 26"/>
          <p:cNvSpPr>
            <a:spLocks noChangeShapeType="1"/>
          </p:cNvSpPr>
          <p:nvPr/>
        </p:nvSpPr>
        <p:spPr bwMode="auto">
          <a:xfrm>
            <a:off x="3381375" y="3014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4" name="Line 27"/>
          <p:cNvSpPr>
            <a:spLocks noChangeShapeType="1"/>
          </p:cNvSpPr>
          <p:nvPr/>
        </p:nvSpPr>
        <p:spPr bwMode="auto">
          <a:xfrm>
            <a:off x="3381375" y="3078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5" name="Line 28"/>
          <p:cNvSpPr>
            <a:spLocks noChangeShapeType="1"/>
          </p:cNvSpPr>
          <p:nvPr/>
        </p:nvSpPr>
        <p:spPr bwMode="auto">
          <a:xfrm>
            <a:off x="3381375" y="3141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6" name="Line 29"/>
          <p:cNvSpPr>
            <a:spLocks noChangeShapeType="1"/>
          </p:cNvSpPr>
          <p:nvPr/>
        </p:nvSpPr>
        <p:spPr bwMode="auto">
          <a:xfrm>
            <a:off x="3381375" y="3205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7" name="Line 30"/>
          <p:cNvSpPr>
            <a:spLocks noChangeShapeType="1"/>
          </p:cNvSpPr>
          <p:nvPr/>
        </p:nvSpPr>
        <p:spPr bwMode="auto">
          <a:xfrm>
            <a:off x="3381375" y="3268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8" name="Line 31"/>
          <p:cNvSpPr>
            <a:spLocks noChangeShapeType="1"/>
          </p:cNvSpPr>
          <p:nvPr/>
        </p:nvSpPr>
        <p:spPr bwMode="auto">
          <a:xfrm>
            <a:off x="3381375" y="3332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39" name="Line 32"/>
          <p:cNvSpPr>
            <a:spLocks noChangeShapeType="1"/>
          </p:cNvSpPr>
          <p:nvPr/>
        </p:nvSpPr>
        <p:spPr bwMode="auto">
          <a:xfrm>
            <a:off x="3381375" y="3395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0" name="Line 33"/>
          <p:cNvSpPr>
            <a:spLocks noChangeShapeType="1"/>
          </p:cNvSpPr>
          <p:nvPr/>
        </p:nvSpPr>
        <p:spPr bwMode="auto">
          <a:xfrm>
            <a:off x="3381375" y="3459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1" name="Line 34"/>
          <p:cNvSpPr>
            <a:spLocks noChangeShapeType="1"/>
          </p:cNvSpPr>
          <p:nvPr/>
        </p:nvSpPr>
        <p:spPr bwMode="auto">
          <a:xfrm>
            <a:off x="3381375" y="3522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2" name="Line 35"/>
          <p:cNvSpPr>
            <a:spLocks noChangeShapeType="1"/>
          </p:cNvSpPr>
          <p:nvPr/>
        </p:nvSpPr>
        <p:spPr bwMode="auto">
          <a:xfrm>
            <a:off x="3381375" y="3586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3" name="Line 36"/>
          <p:cNvSpPr>
            <a:spLocks noChangeShapeType="1"/>
          </p:cNvSpPr>
          <p:nvPr/>
        </p:nvSpPr>
        <p:spPr bwMode="auto">
          <a:xfrm>
            <a:off x="3381375" y="3649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4" name="Line 37"/>
          <p:cNvSpPr>
            <a:spLocks noChangeShapeType="1"/>
          </p:cNvSpPr>
          <p:nvPr/>
        </p:nvSpPr>
        <p:spPr bwMode="auto">
          <a:xfrm>
            <a:off x="3381375" y="3713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5" name="Line 38"/>
          <p:cNvSpPr>
            <a:spLocks noChangeShapeType="1"/>
          </p:cNvSpPr>
          <p:nvPr/>
        </p:nvSpPr>
        <p:spPr bwMode="auto">
          <a:xfrm>
            <a:off x="3381375" y="3776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6" name="Line 39"/>
          <p:cNvSpPr>
            <a:spLocks noChangeShapeType="1"/>
          </p:cNvSpPr>
          <p:nvPr/>
        </p:nvSpPr>
        <p:spPr bwMode="auto">
          <a:xfrm>
            <a:off x="3381375" y="3840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7" name="Line 40"/>
          <p:cNvSpPr>
            <a:spLocks noChangeShapeType="1"/>
          </p:cNvSpPr>
          <p:nvPr/>
        </p:nvSpPr>
        <p:spPr bwMode="auto">
          <a:xfrm>
            <a:off x="3381375" y="3903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8" name="Line 41"/>
          <p:cNvSpPr>
            <a:spLocks noChangeShapeType="1"/>
          </p:cNvSpPr>
          <p:nvPr/>
        </p:nvSpPr>
        <p:spPr bwMode="auto">
          <a:xfrm>
            <a:off x="3381375" y="3967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49" name="Line 42"/>
          <p:cNvSpPr>
            <a:spLocks noChangeShapeType="1"/>
          </p:cNvSpPr>
          <p:nvPr/>
        </p:nvSpPr>
        <p:spPr bwMode="auto">
          <a:xfrm>
            <a:off x="3381375" y="4030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0" name="Line 43"/>
          <p:cNvSpPr>
            <a:spLocks noChangeShapeType="1"/>
          </p:cNvSpPr>
          <p:nvPr/>
        </p:nvSpPr>
        <p:spPr bwMode="auto">
          <a:xfrm>
            <a:off x="3381375" y="4094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1" name="Line 44"/>
          <p:cNvSpPr>
            <a:spLocks noChangeShapeType="1"/>
          </p:cNvSpPr>
          <p:nvPr/>
        </p:nvSpPr>
        <p:spPr bwMode="auto">
          <a:xfrm>
            <a:off x="3381375" y="4157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2" name="Line 45"/>
          <p:cNvSpPr>
            <a:spLocks noChangeShapeType="1"/>
          </p:cNvSpPr>
          <p:nvPr/>
        </p:nvSpPr>
        <p:spPr bwMode="auto">
          <a:xfrm>
            <a:off x="3381375" y="4221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3" name="Line 46"/>
          <p:cNvSpPr>
            <a:spLocks noChangeShapeType="1"/>
          </p:cNvSpPr>
          <p:nvPr/>
        </p:nvSpPr>
        <p:spPr bwMode="auto">
          <a:xfrm>
            <a:off x="3381375" y="4284663"/>
            <a:ext cx="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4" name="Line 47"/>
          <p:cNvSpPr>
            <a:spLocks noChangeShapeType="1"/>
          </p:cNvSpPr>
          <p:nvPr/>
        </p:nvSpPr>
        <p:spPr bwMode="auto">
          <a:xfrm>
            <a:off x="4625975" y="2443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5" name="Line 48"/>
          <p:cNvSpPr>
            <a:spLocks noChangeShapeType="1"/>
          </p:cNvSpPr>
          <p:nvPr/>
        </p:nvSpPr>
        <p:spPr bwMode="auto">
          <a:xfrm>
            <a:off x="4625975" y="2506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6" name="Line 49"/>
          <p:cNvSpPr>
            <a:spLocks noChangeShapeType="1"/>
          </p:cNvSpPr>
          <p:nvPr/>
        </p:nvSpPr>
        <p:spPr bwMode="auto">
          <a:xfrm>
            <a:off x="4625975" y="2570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7" name="Line 50"/>
          <p:cNvSpPr>
            <a:spLocks noChangeShapeType="1"/>
          </p:cNvSpPr>
          <p:nvPr/>
        </p:nvSpPr>
        <p:spPr bwMode="auto">
          <a:xfrm>
            <a:off x="4625975" y="2633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8" name="Line 51"/>
          <p:cNvSpPr>
            <a:spLocks noChangeShapeType="1"/>
          </p:cNvSpPr>
          <p:nvPr/>
        </p:nvSpPr>
        <p:spPr bwMode="auto">
          <a:xfrm>
            <a:off x="4625975" y="2697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59" name="Line 52"/>
          <p:cNvSpPr>
            <a:spLocks noChangeShapeType="1"/>
          </p:cNvSpPr>
          <p:nvPr/>
        </p:nvSpPr>
        <p:spPr bwMode="auto">
          <a:xfrm>
            <a:off x="4625975" y="2760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0" name="Line 53"/>
          <p:cNvSpPr>
            <a:spLocks noChangeShapeType="1"/>
          </p:cNvSpPr>
          <p:nvPr/>
        </p:nvSpPr>
        <p:spPr bwMode="auto">
          <a:xfrm>
            <a:off x="4625975" y="2824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1" name="Line 54"/>
          <p:cNvSpPr>
            <a:spLocks noChangeShapeType="1"/>
          </p:cNvSpPr>
          <p:nvPr/>
        </p:nvSpPr>
        <p:spPr bwMode="auto">
          <a:xfrm>
            <a:off x="4625975" y="2887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2" name="Line 55"/>
          <p:cNvSpPr>
            <a:spLocks noChangeShapeType="1"/>
          </p:cNvSpPr>
          <p:nvPr/>
        </p:nvSpPr>
        <p:spPr bwMode="auto">
          <a:xfrm>
            <a:off x="4625975" y="2951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3" name="Line 56"/>
          <p:cNvSpPr>
            <a:spLocks noChangeShapeType="1"/>
          </p:cNvSpPr>
          <p:nvPr/>
        </p:nvSpPr>
        <p:spPr bwMode="auto">
          <a:xfrm>
            <a:off x="4625975" y="3014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4" name="Line 57"/>
          <p:cNvSpPr>
            <a:spLocks noChangeShapeType="1"/>
          </p:cNvSpPr>
          <p:nvPr/>
        </p:nvSpPr>
        <p:spPr bwMode="auto">
          <a:xfrm>
            <a:off x="4625975" y="3078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5" name="Line 58"/>
          <p:cNvSpPr>
            <a:spLocks noChangeShapeType="1"/>
          </p:cNvSpPr>
          <p:nvPr/>
        </p:nvSpPr>
        <p:spPr bwMode="auto">
          <a:xfrm>
            <a:off x="4625975" y="3141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6" name="Line 59"/>
          <p:cNvSpPr>
            <a:spLocks noChangeShapeType="1"/>
          </p:cNvSpPr>
          <p:nvPr/>
        </p:nvSpPr>
        <p:spPr bwMode="auto">
          <a:xfrm>
            <a:off x="4625975" y="3205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7" name="Line 60"/>
          <p:cNvSpPr>
            <a:spLocks noChangeShapeType="1"/>
          </p:cNvSpPr>
          <p:nvPr/>
        </p:nvSpPr>
        <p:spPr bwMode="auto">
          <a:xfrm>
            <a:off x="4625975" y="3268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8" name="Line 61"/>
          <p:cNvSpPr>
            <a:spLocks noChangeShapeType="1"/>
          </p:cNvSpPr>
          <p:nvPr/>
        </p:nvSpPr>
        <p:spPr bwMode="auto">
          <a:xfrm>
            <a:off x="4625975" y="3332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69" name="Line 62"/>
          <p:cNvSpPr>
            <a:spLocks noChangeShapeType="1"/>
          </p:cNvSpPr>
          <p:nvPr/>
        </p:nvSpPr>
        <p:spPr bwMode="auto">
          <a:xfrm>
            <a:off x="4625975" y="3395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0" name="Line 63"/>
          <p:cNvSpPr>
            <a:spLocks noChangeShapeType="1"/>
          </p:cNvSpPr>
          <p:nvPr/>
        </p:nvSpPr>
        <p:spPr bwMode="auto">
          <a:xfrm>
            <a:off x="4625975" y="3459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1" name="Line 64"/>
          <p:cNvSpPr>
            <a:spLocks noChangeShapeType="1"/>
          </p:cNvSpPr>
          <p:nvPr/>
        </p:nvSpPr>
        <p:spPr bwMode="auto">
          <a:xfrm>
            <a:off x="4625975" y="3522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2" name="Line 65"/>
          <p:cNvSpPr>
            <a:spLocks noChangeShapeType="1"/>
          </p:cNvSpPr>
          <p:nvPr/>
        </p:nvSpPr>
        <p:spPr bwMode="auto">
          <a:xfrm>
            <a:off x="4625975" y="3586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3" name="Line 66"/>
          <p:cNvSpPr>
            <a:spLocks noChangeShapeType="1"/>
          </p:cNvSpPr>
          <p:nvPr/>
        </p:nvSpPr>
        <p:spPr bwMode="auto">
          <a:xfrm>
            <a:off x="4625975" y="3649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4" name="Line 67"/>
          <p:cNvSpPr>
            <a:spLocks noChangeShapeType="1"/>
          </p:cNvSpPr>
          <p:nvPr/>
        </p:nvSpPr>
        <p:spPr bwMode="auto">
          <a:xfrm>
            <a:off x="4625975" y="3713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5" name="Line 68"/>
          <p:cNvSpPr>
            <a:spLocks noChangeShapeType="1"/>
          </p:cNvSpPr>
          <p:nvPr/>
        </p:nvSpPr>
        <p:spPr bwMode="auto">
          <a:xfrm>
            <a:off x="4625975" y="3776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6" name="Line 69"/>
          <p:cNvSpPr>
            <a:spLocks noChangeShapeType="1"/>
          </p:cNvSpPr>
          <p:nvPr/>
        </p:nvSpPr>
        <p:spPr bwMode="auto">
          <a:xfrm>
            <a:off x="4625975" y="3840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7" name="Line 70"/>
          <p:cNvSpPr>
            <a:spLocks noChangeShapeType="1"/>
          </p:cNvSpPr>
          <p:nvPr/>
        </p:nvSpPr>
        <p:spPr bwMode="auto">
          <a:xfrm>
            <a:off x="4625975" y="3903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8" name="Line 71"/>
          <p:cNvSpPr>
            <a:spLocks noChangeShapeType="1"/>
          </p:cNvSpPr>
          <p:nvPr/>
        </p:nvSpPr>
        <p:spPr bwMode="auto">
          <a:xfrm>
            <a:off x="4625975" y="39671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79" name="Line 72"/>
          <p:cNvSpPr>
            <a:spLocks noChangeShapeType="1"/>
          </p:cNvSpPr>
          <p:nvPr/>
        </p:nvSpPr>
        <p:spPr bwMode="auto">
          <a:xfrm>
            <a:off x="4625975" y="4030663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3" name="Line 76"/>
          <p:cNvSpPr>
            <a:spLocks noChangeShapeType="1"/>
          </p:cNvSpPr>
          <p:nvPr/>
        </p:nvSpPr>
        <p:spPr bwMode="auto">
          <a:xfrm>
            <a:off x="4625975" y="4284663"/>
            <a:ext cx="0" cy="31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4" name="Line 77"/>
          <p:cNvSpPr>
            <a:spLocks noChangeShapeType="1"/>
          </p:cNvSpPr>
          <p:nvPr/>
        </p:nvSpPr>
        <p:spPr bwMode="auto">
          <a:xfrm>
            <a:off x="2740025" y="39957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5" name="Line 78"/>
          <p:cNvSpPr>
            <a:spLocks noChangeShapeType="1"/>
          </p:cNvSpPr>
          <p:nvPr/>
        </p:nvSpPr>
        <p:spPr bwMode="auto">
          <a:xfrm>
            <a:off x="2740025" y="40592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6" name="Line 79"/>
          <p:cNvSpPr>
            <a:spLocks noChangeShapeType="1"/>
          </p:cNvSpPr>
          <p:nvPr/>
        </p:nvSpPr>
        <p:spPr bwMode="auto">
          <a:xfrm>
            <a:off x="2740025" y="41227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7" name="Line 80"/>
          <p:cNvSpPr>
            <a:spLocks noChangeShapeType="1"/>
          </p:cNvSpPr>
          <p:nvPr/>
        </p:nvSpPr>
        <p:spPr bwMode="auto">
          <a:xfrm>
            <a:off x="2740025" y="41862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8" name="Line 81"/>
          <p:cNvSpPr>
            <a:spLocks noChangeShapeType="1"/>
          </p:cNvSpPr>
          <p:nvPr/>
        </p:nvSpPr>
        <p:spPr bwMode="auto">
          <a:xfrm>
            <a:off x="2740025" y="42497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89" name="Line 82"/>
          <p:cNvSpPr>
            <a:spLocks noChangeShapeType="1"/>
          </p:cNvSpPr>
          <p:nvPr/>
        </p:nvSpPr>
        <p:spPr bwMode="auto">
          <a:xfrm>
            <a:off x="2740025" y="4313238"/>
            <a:ext cx="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0" name="Rectangle 83"/>
          <p:cNvSpPr>
            <a:spLocks noChangeArrowheads="1"/>
          </p:cNvSpPr>
          <p:nvPr/>
        </p:nvSpPr>
        <p:spPr bwMode="auto">
          <a:xfrm>
            <a:off x="3387725" y="3001963"/>
            <a:ext cx="990600" cy="212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1" name="Rectangle 84"/>
          <p:cNvSpPr>
            <a:spLocks noChangeArrowheads="1"/>
          </p:cNvSpPr>
          <p:nvPr/>
        </p:nvSpPr>
        <p:spPr bwMode="auto">
          <a:xfrm>
            <a:off x="3387725" y="3001963"/>
            <a:ext cx="990600" cy="2127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2" name="Rectangle 85"/>
          <p:cNvSpPr>
            <a:spLocks noChangeArrowheads="1"/>
          </p:cNvSpPr>
          <p:nvPr/>
        </p:nvSpPr>
        <p:spPr bwMode="auto">
          <a:xfrm>
            <a:off x="4378325" y="3001963"/>
            <a:ext cx="2066925" cy="212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3" name="Rectangle 86"/>
          <p:cNvSpPr>
            <a:spLocks noChangeArrowheads="1"/>
          </p:cNvSpPr>
          <p:nvPr/>
        </p:nvSpPr>
        <p:spPr bwMode="auto">
          <a:xfrm>
            <a:off x="4378325" y="3001963"/>
            <a:ext cx="2066925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4" name="Rectangle 87"/>
          <p:cNvSpPr>
            <a:spLocks noChangeArrowheads="1"/>
          </p:cNvSpPr>
          <p:nvPr/>
        </p:nvSpPr>
        <p:spPr bwMode="auto">
          <a:xfrm>
            <a:off x="2006600" y="3817938"/>
            <a:ext cx="2628900" cy="215900"/>
          </a:xfrm>
          <a:prstGeom prst="rect">
            <a:avLst/>
          </a:prstGeom>
          <a:solidFill>
            <a:srgbClr val="F0D6CE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5" name="Rectangle 88"/>
          <p:cNvSpPr>
            <a:spLocks noChangeArrowheads="1"/>
          </p:cNvSpPr>
          <p:nvPr/>
        </p:nvSpPr>
        <p:spPr bwMode="auto">
          <a:xfrm>
            <a:off x="2006600" y="3817938"/>
            <a:ext cx="2628900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6" name="Rectangle 89"/>
          <p:cNvSpPr>
            <a:spLocks noChangeArrowheads="1"/>
          </p:cNvSpPr>
          <p:nvPr/>
        </p:nvSpPr>
        <p:spPr bwMode="auto">
          <a:xfrm>
            <a:off x="3600450" y="4811713"/>
            <a:ext cx="2803525" cy="212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7" name="Rectangle 90"/>
          <p:cNvSpPr>
            <a:spLocks noChangeArrowheads="1"/>
          </p:cNvSpPr>
          <p:nvPr/>
        </p:nvSpPr>
        <p:spPr bwMode="auto">
          <a:xfrm>
            <a:off x="3600450" y="4811713"/>
            <a:ext cx="2803525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8" name="Line 91"/>
          <p:cNvSpPr>
            <a:spLocks noChangeShapeType="1"/>
          </p:cNvSpPr>
          <p:nvPr/>
        </p:nvSpPr>
        <p:spPr bwMode="auto">
          <a:xfrm>
            <a:off x="3902075" y="4065588"/>
            <a:ext cx="0" cy="2444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699" name="Freeform 92"/>
          <p:cNvSpPr>
            <a:spLocks/>
          </p:cNvSpPr>
          <p:nvPr/>
        </p:nvSpPr>
        <p:spPr bwMode="auto">
          <a:xfrm>
            <a:off x="3854450" y="4275138"/>
            <a:ext cx="95250" cy="114300"/>
          </a:xfrm>
          <a:custGeom>
            <a:avLst/>
            <a:gdLst>
              <a:gd name="T0" fmla="*/ 30 w 60"/>
              <a:gd name="T1" fmla="*/ 72 h 72"/>
              <a:gd name="T2" fmla="*/ 0 w 60"/>
              <a:gd name="T3" fmla="*/ 0 h 72"/>
              <a:gd name="T4" fmla="*/ 30 w 60"/>
              <a:gd name="T5" fmla="*/ 18 h 72"/>
              <a:gd name="T6" fmla="*/ 60 w 60"/>
              <a:gd name="T7" fmla="*/ 0 h 72"/>
              <a:gd name="T8" fmla="*/ 30 w 6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60" y="0"/>
                </a:lnTo>
                <a:lnTo>
                  <a:pt x="30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0" name="Freeform 93"/>
          <p:cNvSpPr>
            <a:spLocks/>
          </p:cNvSpPr>
          <p:nvPr/>
        </p:nvSpPr>
        <p:spPr bwMode="auto">
          <a:xfrm>
            <a:off x="3854450" y="4275138"/>
            <a:ext cx="95250" cy="114300"/>
          </a:xfrm>
          <a:custGeom>
            <a:avLst/>
            <a:gdLst>
              <a:gd name="T0" fmla="*/ 30 w 60"/>
              <a:gd name="T1" fmla="*/ 72 h 72"/>
              <a:gd name="T2" fmla="*/ 0 w 60"/>
              <a:gd name="T3" fmla="*/ 0 h 72"/>
              <a:gd name="T4" fmla="*/ 30 w 60"/>
              <a:gd name="T5" fmla="*/ 18 h 72"/>
              <a:gd name="T6" fmla="*/ 60 w 60"/>
              <a:gd name="T7" fmla="*/ 0 h 72"/>
              <a:gd name="T8" fmla="*/ 30 w 6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60" y="0"/>
                </a:lnTo>
                <a:lnTo>
                  <a:pt x="3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1" name="Freeform 94"/>
          <p:cNvSpPr>
            <a:spLocks/>
          </p:cNvSpPr>
          <p:nvPr/>
        </p:nvSpPr>
        <p:spPr bwMode="auto">
          <a:xfrm>
            <a:off x="3854450" y="39830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2" name="Freeform 95"/>
          <p:cNvSpPr>
            <a:spLocks/>
          </p:cNvSpPr>
          <p:nvPr/>
        </p:nvSpPr>
        <p:spPr bwMode="auto">
          <a:xfrm>
            <a:off x="3854450" y="39830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3" name="Line 96"/>
          <p:cNvSpPr>
            <a:spLocks noChangeShapeType="1"/>
          </p:cNvSpPr>
          <p:nvPr/>
        </p:nvSpPr>
        <p:spPr bwMode="auto">
          <a:xfrm>
            <a:off x="4333875" y="4065588"/>
            <a:ext cx="0" cy="244475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4" name="Freeform 97"/>
          <p:cNvSpPr>
            <a:spLocks/>
          </p:cNvSpPr>
          <p:nvPr/>
        </p:nvSpPr>
        <p:spPr bwMode="auto">
          <a:xfrm>
            <a:off x="4286250" y="4275138"/>
            <a:ext cx="95250" cy="114300"/>
          </a:xfrm>
          <a:custGeom>
            <a:avLst/>
            <a:gdLst>
              <a:gd name="T0" fmla="*/ 30 w 60"/>
              <a:gd name="T1" fmla="*/ 72 h 72"/>
              <a:gd name="T2" fmla="*/ 0 w 60"/>
              <a:gd name="T3" fmla="*/ 0 h 72"/>
              <a:gd name="T4" fmla="*/ 30 w 60"/>
              <a:gd name="T5" fmla="*/ 18 h 72"/>
              <a:gd name="T6" fmla="*/ 60 w 60"/>
              <a:gd name="T7" fmla="*/ 0 h 72"/>
              <a:gd name="T8" fmla="*/ 30 w 6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60" y="0"/>
                </a:lnTo>
                <a:lnTo>
                  <a:pt x="30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5" name="Freeform 98"/>
          <p:cNvSpPr>
            <a:spLocks/>
          </p:cNvSpPr>
          <p:nvPr/>
        </p:nvSpPr>
        <p:spPr bwMode="auto">
          <a:xfrm>
            <a:off x="4286250" y="4275138"/>
            <a:ext cx="95250" cy="114300"/>
          </a:xfrm>
          <a:custGeom>
            <a:avLst/>
            <a:gdLst>
              <a:gd name="T0" fmla="*/ 30 w 60"/>
              <a:gd name="T1" fmla="*/ 72 h 72"/>
              <a:gd name="T2" fmla="*/ 0 w 60"/>
              <a:gd name="T3" fmla="*/ 0 h 72"/>
              <a:gd name="T4" fmla="*/ 30 w 60"/>
              <a:gd name="T5" fmla="*/ 18 h 72"/>
              <a:gd name="T6" fmla="*/ 60 w 60"/>
              <a:gd name="T7" fmla="*/ 0 h 72"/>
              <a:gd name="T8" fmla="*/ 30 w 60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72"/>
                </a:moveTo>
                <a:lnTo>
                  <a:pt x="0" y="0"/>
                </a:lnTo>
                <a:lnTo>
                  <a:pt x="30" y="18"/>
                </a:lnTo>
                <a:lnTo>
                  <a:pt x="60" y="0"/>
                </a:lnTo>
                <a:lnTo>
                  <a:pt x="3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6" name="Freeform 99"/>
          <p:cNvSpPr>
            <a:spLocks/>
          </p:cNvSpPr>
          <p:nvPr/>
        </p:nvSpPr>
        <p:spPr bwMode="auto">
          <a:xfrm>
            <a:off x="4286250" y="39830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7" name="Freeform 100"/>
          <p:cNvSpPr>
            <a:spLocks/>
          </p:cNvSpPr>
          <p:nvPr/>
        </p:nvSpPr>
        <p:spPr bwMode="auto">
          <a:xfrm>
            <a:off x="4286250" y="3983038"/>
            <a:ext cx="95250" cy="114300"/>
          </a:xfrm>
          <a:custGeom>
            <a:avLst/>
            <a:gdLst>
              <a:gd name="T0" fmla="*/ 30 w 60"/>
              <a:gd name="T1" fmla="*/ 0 h 72"/>
              <a:gd name="T2" fmla="*/ 60 w 60"/>
              <a:gd name="T3" fmla="*/ 72 h 72"/>
              <a:gd name="T4" fmla="*/ 30 w 60"/>
              <a:gd name="T5" fmla="*/ 54 h 72"/>
              <a:gd name="T6" fmla="*/ 0 w 60"/>
              <a:gd name="T7" fmla="*/ 72 h 72"/>
              <a:gd name="T8" fmla="*/ 30 w 60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2">
                <a:moveTo>
                  <a:pt x="30" y="0"/>
                </a:moveTo>
                <a:lnTo>
                  <a:pt x="60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8" name="Line 101"/>
          <p:cNvSpPr>
            <a:spLocks noChangeShapeType="1"/>
          </p:cNvSpPr>
          <p:nvPr/>
        </p:nvSpPr>
        <p:spPr bwMode="auto">
          <a:xfrm>
            <a:off x="4806950" y="4535488"/>
            <a:ext cx="0" cy="2476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09" name="Freeform 102"/>
          <p:cNvSpPr>
            <a:spLocks/>
          </p:cNvSpPr>
          <p:nvPr/>
        </p:nvSpPr>
        <p:spPr bwMode="auto">
          <a:xfrm>
            <a:off x="4762500" y="47513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0" name="Freeform 103"/>
          <p:cNvSpPr>
            <a:spLocks/>
          </p:cNvSpPr>
          <p:nvPr/>
        </p:nvSpPr>
        <p:spPr bwMode="auto">
          <a:xfrm>
            <a:off x="4762500" y="47513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1" name="Freeform 104"/>
          <p:cNvSpPr>
            <a:spLocks/>
          </p:cNvSpPr>
          <p:nvPr/>
        </p:nvSpPr>
        <p:spPr bwMode="auto">
          <a:xfrm>
            <a:off x="4762500" y="445611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2" name="Freeform 105"/>
          <p:cNvSpPr>
            <a:spLocks/>
          </p:cNvSpPr>
          <p:nvPr/>
        </p:nvSpPr>
        <p:spPr bwMode="auto">
          <a:xfrm>
            <a:off x="4762500" y="445611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3" name="Line 106"/>
          <p:cNvSpPr>
            <a:spLocks noChangeShapeType="1"/>
          </p:cNvSpPr>
          <p:nvPr/>
        </p:nvSpPr>
        <p:spPr bwMode="auto">
          <a:xfrm>
            <a:off x="5495925" y="4535488"/>
            <a:ext cx="0" cy="2476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4" name="Freeform 107"/>
          <p:cNvSpPr>
            <a:spLocks/>
          </p:cNvSpPr>
          <p:nvPr/>
        </p:nvSpPr>
        <p:spPr bwMode="auto">
          <a:xfrm>
            <a:off x="5451475" y="47513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5" name="Freeform 108"/>
          <p:cNvSpPr>
            <a:spLocks/>
          </p:cNvSpPr>
          <p:nvPr/>
        </p:nvSpPr>
        <p:spPr bwMode="auto">
          <a:xfrm>
            <a:off x="5451475" y="475138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6" name="Freeform 109"/>
          <p:cNvSpPr>
            <a:spLocks/>
          </p:cNvSpPr>
          <p:nvPr/>
        </p:nvSpPr>
        <p:spPr bwMode="auto">
          <a:xfrm>
            <a:off x="5451475" y="445611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7" name="Freeform 110"/>
          <p:cNvSpPr>
            <a:spLocks/>
          </p:cNvSpPr>
          <p:nvPr/>
        </p:nvSpPr>
        <p:spPr bwMode="auto">
          <a:xfrm>
            <a:off x="5451475" y="445611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8" name="Line 111"/>
          <p:cNvSpPr>
            <a:spLocks noChangeShapeType="1"/>
          </p:cNvSpPr>
          <p:nvPr/>
        </p:nvSpPr>
        <p:spPr bwMode="auto">
          <a:xfrm>
            <a:off x="3444875" y="2519363"/>
            <a:ext cx="11271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19" name="Freeform 112"/>
          <p:cNvSpPr>
            <a:spLocks/>
          </p:cNvSpPr>
          <p:nvPr/>
        </p:nvSpPr>
        <p:spPr bwMode="auto">
          <a:xfrm>
            <a:off x="4549775" y="24907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0" name="Freeform 113"/>
          <p:cNvSpPr>
            <a:spLocks/>
          </p:cNvSpPr>
          <p:nvPr/>
        </p:nvSpPr>
        <p:spPr bwMode="auto">
          <a:xfrm>
            <a:off x="4549775" y="2490788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1" name="Freeform 114"/>
          <p:cNvSpPr>
            <a:spLocks/>
          </p:cNvSpPr>
          <p:nvPr/>
        </p:nvSpPr>
        <p:spPr bwMode="auto">
          <a:xfrm>
            <a:off x="3390900" y="24907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2" name="Freeform 115"/>
          <p:cNvSpPr>
            <a:spLocks/>
          </p:cNvSpPr>
          <p:nvPr/>
        </p:nvSpPr>
        <p:spPr bwMode="auto">
          <a:xfrm>
            <a:off x="3390900" y="24907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3" name="Rectangle 116"/>
          <p:cNvSpPr>
            <a:spLocks noChangeArrowheads="1"/>
          </p:cNvSpPr>
          <p:nvPr/>
        </p:nvSpPr>
        <p:spPr bwMode="auto">
          <a:xfrm>
            <a:off x="2006600" y="2341563"/>
            <a:ext cx="1270000" cy="568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4" name="Rectangle 117"/>
          <p:cNvSpPr>
            <a:spLocks noChangeArrowheads="1"/>
          </p:cNvSpPr>
          <p:nvPr/>
        </p:nvSpPr>
        <p:spPr bwMode="auto">
          <a:xfrm>
            <a:off x="2006600" y="2341563"/>
            <a:ext cx="1270000" cy="568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5" name="Rectangle 118"/>
          <p:cNvSpPr>
            <a:spLocks noChangeArrowheads="1"/>
          </p:cNvSpPr>
          <p:nvPr/>
        </p:nvSpPr>
        <p:spPr bwMode="auto">
          <a:xfrm>
            <a:off x="2006600" y="4621213"/>
            <a:ext cx="1270000" cy="323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6" name="Rectangle 119"/>
          <p:cNvSpPr>
            <a:spLocks noChangeArrowheads="1"/>
          </p:cNvSpPr>
          <p:nvPr/>
        </p:nvSpPr>
        <p:spPr bwMode="auto">
          <a:xfrm>
            <a:off x="2006600" y="4621213"/>
            <a:ext cx="1270000" cy="323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7" name="Rectangle 120"/>
          <p:cNvSpPr>
            <a:spLocks noChangeArrowheads="1"/>
          </p:cNvSpPr>
          <p:nvPr/>
        </p:nvSpPr>
        <p:spPr bwMode="auto">
          <a:xfrm>
            <a:off x="4248150" y="4106863"/>
            <a:ext cx="1803400" cy="1460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8" name="Rectangle 121"/>
          <p:cNvSpPr>
            <a:spLocks noChangeArrowheads="1"/>
          </p:cNvSpPr>
          <p:nvPr/>
        </p:nvSpPr>
        <p:spPr bwMode="auto">
          <a:xfrm>
            <a:off x="4248150" y="4106863"/>
            <a:ext cx="1803400" cy="1460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29" name="Rectangle 122"/>
          <p:cNvSpPr>
            <a:spLocks noChangeArrowheads="1"/>
          </p:cNvSpPr>
          <p:nvPr/>
        </p:nvSpPr>
        <p:spPr bwMode="auto">
          <a:xfrm>
            <a:off x="5441950" y="2497138"/>
            <a:ext cx="149399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Trois missions menées à la suite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unes des autres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51" name="Rectangle 144"/>
          <p:cNvSpPr>
            <a:spLocks noChangeArrowheads="1"/>
          </p:cNvSpPr>
          <p:nvPr/>
        </p:nvSpPr>
        <p:spPr bwMode="auto">
          <a:xfrm>
            <a:off x="6673850" y="4179888"/>
            <a:ext cx="655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Trois missions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menées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parallèle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767" name="Rectangle 160"/>
          <p:cNvSpPr>
            <a:spLocks noChangeArrowheads="1"/>
          </p:cNvSpPr>
          <p:nvPr/>
        </p:nvSpPr>
        <p:spPr bwMode="auto">
          <a:xfrm>
            <a:off x="2085975" y="2382838"/>
            <a:ext cx="1158972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Si elle constituait la seule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 du consultant,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cette mission 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terminerait plus tôt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8802" name="Rectangle 195"/>
          <p:cNvSpPr>
            <a:spLocks noChangeArrowheads="1"/>
          </p:cNvSpPr>
          <p:nvPr/>
        </p:nvSpPr>
        <p:spPr bwMode="auto">
          <a:xfrm>
            <a:off x="2085975" y="4652963"/>
            <a:ext cx="11012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Mais celle-ci ne pourrait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démarrer que plus tard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14"/>
          <p:cNvSpPr>
            <a:spLocks noChangeArrowheads="1"/>
          </p:cNvSpPr>
          <p:nvPr/>
        </p:nvSpPr>
        <p:spPr bwMode="auto">
          <a:xfrm>
            <a:off x="4305300" y="4116388"/>
            <a:ext cx="133530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synergies sont possibles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0395398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83768" y="6503990"/>
            <a:ext cx="424847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GESTION DE PLUSIEURS TÂCHES EN PARALLÈLE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GESTION DU TEMPS DU CONSULTANT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69778" name="Freeform 6"/>
          <p:cNvSpPr>
            <a:spLocks/>
          </p:cNvSpPr>
          <p:nvPr/>
        </p:nvSpPr>
        <p:spPr bwMode="auto">
          <a:xfrm>
            <a:off x="1822450" y="3378200"/>
            <a:ext cx="669925" cy="669925"/>
          </a:xfrm>
          <a:custGeom>
            <a:avLst/>
            <a:gdLst>
              <a:gd name="T0" fmla="*/ 422 w 422"/>
              <a:gd name="T1" fmla="*/ 210 h 422"/>
              <a:gd name="T2" fmla="*/ 418 w 422"/>
              <a:gd name="T3" fmla="*/ 254 h 422"/>
              <a:gd name="T4" fmla="*/ 404 w 422"/>
              <a:gd name="T5" fmla="*/ 292 h 422"/>
              <a:gd name="T6" fmla="*/ 386 w 422"/>
              <a:gd name="T7" fmla="*/ 328 h 422"/>
              <a:gd name="T8" fmla="*/ 360 w 422"/>
              <a:gd name="T9" fmla="*/ 360 h 422"/>
              <a:gd name="T10" fmla="*/ 328 w 422"/>
              <a:gd name="T11" fmla="*/ 386 h 422"/>
              <a:gd name="T12" fmla="*/ 292 w 422"/>
              <a:gd name="T13" fmla="*/ 404 h 422"/>
              <a:gd name="T14" fmla="*/ 254 w 422"/>
              <a:gd name="T15" fmla="*/ 418 h 422"/>
              <a:gd name="T16" fmla="*/ 210 w 422"/>
              <a:gd name="T17" fmla="*/ 422 h 422"/>
              <a:gd name="T18" fmla="*/ 190 w 422"/>
              <a:gd name="T19" fmla="*/ 420 h 422"/>
              <a:gd name="T20" fmla="*/ 148 w 422"/>
              <a:gd name="T21" fmla="*/ 412 h 422"/>
              <a:gd name="T22" fmla="*/ 110 w 422"/>
              <a:gd name="T23" fmla="*/ 396 h 422"/>
              <a:gd name="T24" fmla="*/ 76 w 422"/>
              <a:gd name="T25" fmla="*/ 374 h 422"/>
              <a:gd name="T26" fmla="*/ 48 w 422"/>
              <a:gd name="T27" fmla="*/ 344 h 422"/>
              <a:gd name="T28" fmla="*/ 26 w 422"/>
              <a:gd name="T29" fmla="*/ 312 h 422"/>
              <a:gd name="T30" fmla="*/ 10 w 422"/>
              <a:gd name="T31" fmla="*/ 274 h 422"/>
              <a:gd name="T32" fmla="*/ 2 w 422"/>
              <a:gd name="T33" fmla="*/ 232 h 422"/>
              <a:gd name="T34" fmla="*/ 0 w 422"/>
              <a:gd name="T35" fmla="*/ 210 h 422"/>
              <a:gd name="T36" fmla="*/ 4 w 422"/>
              <a:gd name="T37" fmla="*/ 168 h 422"/>
              <a:gd name="T38" fmla="*/ 16 w 422"/>
              <a:gd name="T39" fmla="*/ 128 h 422"/>
              <a:gd name="T40" fmla="*/ 36 w 422"/>
              <a:gd name="T41" fmla="*/ 94 h 422"/>
              <a:gd name="T42" fmla="*/ 62 w 422"/>
              <a:gd name="T43" fmla="*/ 62 h 422"/>
              <a:gd name="T44" fmla="*/ 92 w 422"/>
              <a:gd name="T45" fmla="*/ 36 h 422"/>
              <a:gd name="T46" fmla="*/ 128 w 422"/>
              <a:gd name="T47" fmla="*/ 16 h 422"/>
              <a:gd name="T48" fmla="*/ 168 w 422"/>
              <a:gd name="T49" fmla="*/ 4 h 422"/>
              <a:gd name="T50" fmla="*/ 210 w 422"/>
              <a:gd name="T51" fmla="*/ 0 h 422"/>
              <a:gd name="T52" fmla="*/ 232 w 422"/>
              <a:gd name="T53" fmla="*/ 2 h 422"/>
              <a:gd name="T54" fmla="*/ 274 w 422"/>
              <a:gd name="T55" fmla="*/ 10 h 422"/>
              <a:gd name="T56" fmla="*/ 312 w 422"/>
              <a:gd name="T57" fmla="*/ 26 h 422"/>
              <a:gd name="T58" fmla="*/ 344 w 422"/>
              <a:gd name="T59" fmla="*/ 48 h 422"/>
              <a:gd name="T60" fmla="*/ 374 w 422"/>
              <a:gd name="T61" fmla="*/ 76 h 422"/>
              <a:gd name="T62" fmla="*/ 396 w 422"/>
              <a:gd name="T63" fmla="*/ 110 h 422"/>
              <a:gd name="T64" fmla="*/ 412 w 422"/>
              <a:gd name="T65" fmla="*/ 148 h 422"/>
              <a:gd name="T66" fmla="*/ 420 w 422"/>
              <a:gd name="T67" fmla="*/ 19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2" h="422">
                <a:moveTo>
                  <a:pt x="422" y="210"/>
                </a:moveTo>
                <a:lnTo>
                  <a:pt x="422" y="210"/>
                </a:lnTo>
                <a:lnTo>
                  <a:pt x="420" y="232"/>
                </a:lnTo>
                <a:lnTo>
                  <a:pt x="418" y="254"/>
                </a:lnTo>
                <a:lnTo>
                  <a:pt x="412" y="274"/>
                </a:lnTo>
                <a:lnTo>
                  <a:pt x="404" y="292"/>
                </a:lnTo>
                <a:lnTo>
                  <a:pt x="396" y="312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44" y="374"/>
                </a:lnTo>
                <a:lnTo>
                  <a:pt x="328" y="386"/>
                </a:lnTo>
                <a:lnTo>
                  <a:pt x="312" y="396"/>
                </a:lnTo>
                <a:lnTo>
                  <a:pt x="292" y="404"/>
                </a:lnTo>
                <a:lnTo>
                  <a:pt x="274" y="412"/>
                </a:lnTo>
                <a:lnTo>
                  <a:pt x="254" y="418"/>
                </a:lnTo>
                <a:lnTo>
                  <a:pt x="232" y="420"/>
                </a:lnTo>
                <a:lnTo>
                  <a:pt x="210" y="422"/>
                </a:lnTo>
                <a:lnTo>
                  <a:pt x="210" y="422"/>
                </a:lnTo>
                <a:lnTo>
                  <a:pt x="190" y="420"/>
                </a:lnTo>
                <a:lnTo>
                  <a:pt x="168" y="418"/>
                </a:lnTo>
                <a:lnTo>
                  <a:pt x="148" y="412"/>
                </a:lnTo>
                <a:lnTo>
                  <a:pt x="128" y="404"/>
                </a:lnTo>
                <a:lnTo>
                  <a:pt x="110" y="396"/>
                </a:lnTo>
                <a:lnTo>
                  <a:pt x="92" y="386"/>
                </a:lnTo>
                <a:lnTo>
                  <a:pt x="76" y="374"/>
                </a:lnTo>
                <a:lnTo>
                  <a:pt x="62" y="360"/>
                </a:lnTo>
                <a:lnTo>
                  <a:pt x="48" y="344"/>
                </a:lnTo>
                <a:lnTo>
                  <a:pt x="36" y="328"/>
                </a:lnTo>
                <a:lnTo>
                  <a:pt x="26" y="312"/>
                </a:lnTo>
                <a:lnTo>
                  <a:pt x="16" y="292"/>
                </a:lnTo>
                <a:lnTo>
                  <a:pt x="10" y="274"/>
                </a:lnTo>
                <a:lnTo>
                  <a:pt x="4" y="254"/>
                </a:lnTo>
                <a:lnTo>
                  <a:pt x="2" y="232"/>
                </a:lnTo>
                <a:lnTo>
                  <a:pt x="0" y="210"/>
                </a:lnTo>
                <a:lnTo>
                  <a:pt x="0" y="210"/>
                </a:lnTo>
                <a:lnTo>
                  <a:pt x="2" y="190"/>
                </a:lnTo>
                <a:lnTo>
                  <a:pt x="4" y="168"/>
                </a:lnTo>
                <a:lnTo>
                  <a:pt x="10" y="148"/>
                </a:lnTo>
                <a:lnTo>
                  <a:pt x="16" y="128"/>
                </a:lnTo>
                <a:lnTo>
                  <a:pt x="26" y="110"/>
                </a:lnTo>
                <a:lnTo>
                  <a:pt x="36" y="94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6"/>
                </a:lnTo>
                <a:lnTo>
                  <a:pt x="128" y="16"/>
                </a:lnTo>
                <a:lnTo>
                  <a:pt x="148" y="10"/>
                </a:lnTo>
                <a:lnTo>
                  <a:pt x="168" y="4"/>
                </a:lnTo>
                <a:lnTo>
                  <a:pt x="190" y="2"/>
                </a:lnTo>
                <a:lnTo>
                  <a:pt x="210" y="0"/>
                </a:lnTo>
                <a:lnTo>
                  <a:pt x="210" y="0"/>
                </a:lnTo>
                <a:lnTo>
                  <a:pt x="232" y="2"/>
                </a:lnTo>
                <a:lnTo>
                  <a:pt x="254" y="4"/>
                </a:lnTo>
                <a:lnTo>
                  <a:pt x="274" y="10"/>
                </a:lnTo>
                <a:lnTo>
                  <a:pt x="292" y="16"/>
                </a:lnTo>
                <a:lnTo>
                  <a:pt x="312" y="26"/>
                </a:lnTo>
                <a:lnTo>
                  <a:pt x="328" y="36"/>
                </a:lnTo>
                <a:lnTo>
                  <a:pt x="344" y="48"/>
                </a:lnTo>
                <a:lnTo>
                  <a:pt x="360" y="62"/>
                </a:lnTo>
                <a:lnTo>
                  <a:pt x="374" y="76"/>
                </a:lnTo>
                <a:lnTo>
                  <a:pt x="386" y="94"/>
                </a:lnTo>
                <a:lnTo>
                  <a:pt x="396" y="110"/>
                </a:lnTo>
                <a:lnTo>
                  <a:pt x="404" y="128"/>
                </a:lnTo>
                <a:lnTo>
                  <a:pt x="412" y="148"/>
                </a:lnTo>
                <a:lnTo>
                  <a:pt x="418" y="168"/>
                </a:lnTo>
                <a:lnTo>
                  <a:pt x="420" y="190"/>
                </a:lnTo>
                <a:lnTo>
                  <a:pt x="422" y="21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79" name="Freeform 7"/>
          <p:cNvSpPr>
            <a:spLocks/>
          </p:cNvSpPr>
          <p:nvPr/>
        </p:nvSpPr>
        <p:spPr bwMode="auto">
          <a:xfrm>
            <a:off x="1822450" y="3378200"/>
            <a:ext cx="669925" cy="669925"/>
          </a:xfrm>
          <a:custGeom>
            <a:avLst/>
            <a:gdLst>
              <a:gd name="T0" fmla="*/ 422 w 422"/>
              <a:gd name="T1" fmla="*/ 210 h 422"/>
              <a:gd name="T2" fmla="*/ 418 w 422"/>
              <a:gd name="T3" fmla="*/ 254 h 422"/>
              <a:gd name="T4" fmla="*/ 404 w 422"/>
              <a:gd name="T5" fmla="*/ 292 h 422"/>
              <a:gd name="T6" fmla="*/ 386 w 422"/>
              <a:gd name="T7" fmla="*/ 328 h 422"/>
              <a:gd name="T8" fmla="*/ 360 w 422"/>
              <a:gd name="T9" fmla="*/ 360 h 422"/>
              <a:gd name="T10" fmla="*/ 328 w 422"/>
              <a:gd name="T11" fmla="*/ 386 h 422"/>
              <a:gd name="T12" fmla="*/ 292 w 422"/>
              <a:gd name="T13" fmla="*/ 404 h 422"/>
              <a:gd name="T14" fmla="*/ 254 w 422"/>
              <a:gd name="T15" fmla="*/ 418 h 422"/>
              <a:gd name="T16" fmla="*/ 210 w 422"/>
              <a:gd name="T17" fmla="*/ 422 h 422"/>
              <a:gd name="T18" fmla="*/ 190 w 422"/>
              <a:gd name="T19" fmla="*/ 420 h 422"/>
              <a:gd name="T20" fmla="*/ 148 w 422"/>
              <a:gd name="T21" fmla="*/ 412 h 422"/>
              <a:gd name="T22" fmla="*/ 110 w 422"/>
              <a:gd name="T23" fmla="*/ 396 h 422"/>
              <a:gd name="T24" fmla="*/ 76 w 422"/>
              <a:gd name="T25" fmla="*/ 374 h 422"/>
              <a:gd name="T26" fmla="*/ 48 w 422"/>
              <a:gd name="T27" fmla="*/ 344 h 422"/>
              <a:gd name="T28" fmla="*/ 26 w 422"/>
              <a:gd name="T29" fmla="*/ 312 h 422"/>
              <a:gd name="T30" fmla="*/ 10 w 422"/>
              <a:gd name="T31" fmla="*/ 274 h 422"/>
              <a:gd name="T32" fmla="*/ 2 w 422"/>
              <a:gd name="T33" fmla="*/ 232 h 422"/>
              <a:gd name="T34" fmla="*/ 0 w 422"/>
              <a:gd name="T35" fmla="*/ 210 h 422"/>
              <a:gd name="T36" fmla="*/ 4 w 422"/>
              <a:gd name="T37" fmla="*/ 168 h 422"/>
              <a:gd name="T38" fmla="*/ 16 w 422"/>
              <a:gd name="T39" fmla="*/ 128 h 422"/>
              <a:gd name="T40" fmla="*/ 36 w 422"/>
              <a:gd name="T41" fmla="*/ 94 h 422"/>
              <a:gd name="T42" fmla="*/ 62 w 422"/>
              <a:gd name="T43" fmla="*/ 62 h 422"/>
              <a:gd name="T44" fmla="*/ 92 w 422"/>
              <a:gd name="T45" fmla="*/ 36 h 422"/>
              <a:gd name="T46" fmla="*/ 128 w 422"/>
              <a:gd name="T47" fmla="*/ 16 h 422"/>
              <a:gd name="T48" fmla="*/ 168 w 422"/>
              <a:gd name="T49" fmla="*/ 4 h 422"/>
              <a:gd name="T50" fmla="*/ 210 w 422"/>
              <a:gd name="T51" fmla="*/ 0 h 422"/>
              <a:gd name="T52" fmla="*/ 232 w 422"/>
              <a:gd name="T53" fmla="*/ 2 h 422"/>
              <a:gd name="T54" fmla="*/ 274 w 422"/>
              <a:gd name="T55" fmla="*/ 10 h 422"/>
              <a:gd name="T56" fmla="*/ 312 w 422"/>
              <a:gd name="T57" fmla="*/ 26 h 422"/>
              <a:gd name="T58" fmla="*/ 344 w 422"/>
              <a:gd name="T59" fmla="*/ 48 h 422"/>
              <a:gd name="T60" fmla="*/ 374 w 422"/>
              <a:gd name="T61" fmla="*/ 76 h 422"/>
              <a:gd name="T62" fmla="*/ 396 w 422"/>
              <a:gd name="T63" fmla="*/ 110 h 422"/>
              <a:gd name="T64" fmla="*/ 412 w 422"/>
              <a:gd name="T65" fmla="*/ 148 h 422"/>
              <a:gd name="T66" fmla="*/ 420 w 422"/>
              <a:gd name="T67" fmla="*/ 19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2" h="422">
                <a:moveTo>
                  <a:pt x="422" y="210"/>
                </a:moveTo>
                <a:lnTo>
                  <a:pt x="422" y="210"/>
                </a:lnTo>
                <a:lnTo>
                  <a:pt x="420" y="232"/>
                </a:lnTo>
                <a:lnTo>
                  <a:pt x="418" y="254"/>
                </a:lnTo>
                <a:lnTo>
                  <a:pt x="412" y="274"/>
                </a:lnTo>
                <a:lnTo>
                  <a:pt x="404" y="292"/>
                </a:lnTo>
                <a:lnTo>
                  <a:pt x="396" y="312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44" y="374"/>
                </a:lnTo>
                <a:lnTo>
                  <a:pt x="328" y="386"/>
                </a:lnTo>
                <a:lnTo>
                  <a:pt x="312" y="396"/>
                </a:lnTo>
                <a:lnTo>
                  <a:pt x="292" y="404"/>
                </a:lnTo>
                <a:lnTo>
                  <a:pt x="274" y="412"/>
                </a:lnTo>
                <a:lnTo>
                  <a:pt x="254" y="418"/>
                </a:lnTo>
                <a:lnTo>
                  <a:pt x="232" y="420"/>
                </a:lnTo>
                <a:lnTo>
                  <a:pt x="210" y="422"/>
                </a:lnTo>
                <a:lnTo>
                  <a:pt x="210" y="422"/>
                </a:lnTo>
                <a:lnTo>
                  <a:pt x="190" y="420"/>
                </a:lnTo>
                <a:lnTo>
                  <a:pt x="168" y="418"/>
                </a:lnTo>
                <a:lnTo>
                  <a:pt x="148" y="412"/>
                </a:lnTo>
                <a:lnTo>
                  <a:pt x="128" y="404"/>
                </a:lnTo>
                <a:lnTo>
                  <a:pt x="110" y="396"/>
                </a:lnTo>
                <a:lnTo>
                  <a:pt x="92" y="386"/>
                </a:lnTo>
                <a:lnTo>
                  <a:pt x="76" y="374"/>
                </a:lnTo>
                <a:lnTo>
                  <a:pt x="62" y="360"/>
                </a:lnTo>
                <a:lnTo>
                  <a:pt x="48" y="344"/>
                </a:lnTo>
                <a:lnTo>
                  <a:pt x="36" y="328"/>
                </a:lnTo>
                <a:lnTo>
                  <a:pt x="26" y="312"/>
                </a:lnTo>
                <a:lnTo>
                  <a:pt x="16" y="292"/>
                </a:lnTo>
                <a:lnTo>
                  <a:pt x="10" y="274"/>
                </a:lnTo>
                <a:lnTo>
                  <a:pt x="4" y="254"/>
                </a:lnTo>
                <a:lnTo>
                  <a:pt x="2" y="232"/>
                </a:lnTo>
                <a:lnTo>
                  <a:pt x="0" y="210"/>
                </a:lnTo>
                <a:lnTo>
                  <a:pt x="0" y="210"/>
                </a:lnTo>
                <a:lnTo>
                  <a:pt x="2" y="190"/>
                </a:lnTo>
                <a:lnTo>
                  <a:pt x="4" y="168"/>
                </a:lnTo>
                <a:lnTo>
                  <a:pt x="10" y="148"/>
                </a:lnTo>
                <a:lnTo>
                  <a:pt x="16" y="128"/>
                </a:lnTo>
                <a:lnTo>
                  <a:pt x="26" y="110"/>
                </a:lnTo>
                <a:lnTo>
                  <a:pt x="36" y="94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6"/>
                </a:lnTo>
                <a:lnTo>
                  <a:pt x="128" y="16"/>
                </a:lnTo>
                <a:lnTo>
                  <a:pt x="148" y="10"/>
                </a:lnTo>
                <a:lnTo>
                  <a:pt x="168" y="4"/>
                </a:lnTo>
                <a:lnTo>
                  <a:pt x="190" y="2"/>
                </a:lnTo>
                <a:lnTo>
                  <a:pt x="210" y="0"/>
                </a:lnTo>
                <a:lnTo>
                  <a:pt x="210" y="0"/>
                </a:lnTo>
                <a:lnTo>
                  <a:pt x="232" y="2"/>
                </a:lnTo>
                <a:lnTo>
                  <a:pt x="254" y="4"/>
                </a:lnTo>
                <a:lnTo>
                  <a:pt x="274" y="10"/>
                </a:lnTo>
                <a:lnTo>
                  <a:pt x="292" y="16"/>
                </a:lnTo>
                <a:lnTo>
                  <a:pt x="312" y="26"/>
                </a:lnTo>
                <a:lnTo>
                  <a:pt x="328" y="36"/>
                </a:lnTo>
                <a:lnTo>
                  <a:pt x="344" y="48"/>
                </a:lnTo>
                <a:lnTo>
                  <a:pt x="360" y="62"/>
                </a:lnTo>
                <a:lnTo>
                  <a:pt x="374" y="76"/>
                </a:lnTo>
                <a:lnTo>
                  <a:pt x="386" y="94"/>
                </a:lnTo>
                <a:lnTo>
                  <a:pt x="396" y="110"/>
                </a:lnTo>
                <a:lnTo>
                  <a:pt x="404" y="128"/>
                </a:lnTo>
                <a:lnTo>
                  <a:pt x="412" y="148"/>
                </a:lnTo>
                <a:lnTo>
                  <a:pt x="418" y="168"/>
                </a:lnTo>
                <a:lnTo>
                  <a:pt x="420" y="190"/>
                </a:lnTo>
                <a:lnTo>
                  <a:pt x="422" y="2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0" name="Freeform 8"/>
          <p:cNvSpPr>
            <a:spLocks/>
          </p:cNvSpPr>
          <p:nvPr/>
        </p:nvSpPr>
        <p:spPr bwMode="auto">
          <a:xfrm>
            <a:off x="1819275" y="3375025"/>
            <a:ext cx="676275" cy="676275"/>
          </a:xfrm>
          <a:custGeom>
            <a:avLst/>
            <a:gdLst>
              <a:gd name="T0" fmla="*/ 422 w 426"/>
              <a:gd name="T1" fmla="*/ 212 h 426"/>
              <a:gd name="T2" fmla="*/ 412 w 426"/>
              <a:gd name="T3" fmla="*/ 274 h 426"/>
              <a:gd name="T4" fmla="*/ 386 w 426"/>
              <a:gd name="T5" fmla="*/ 330 h 426"/>
              <a:gd name="T6" fmla="*/ 360 w 426"/>
              <a:gd name="T7" fmla="*/ 360 h 426"/>
              <a:gd name="T8" fmla="*/ 312 w 426"/>
              <a:gd name="T9" fmla="*/ 396 h 426"/>
              <a:gd name="T10" fmla="*/ 254 w 426"/>
              <a:gd name="T11" fmla="*/ 418 h 426"/>
              <a:gd name="T12" fmla="*/ 212 w 426"/>
              <a:gd name="T13" fmla="*/ 422 h 426"/>
              <a:gd name="T14" fmla="*/ 150 w 426"/>
              <a:gd name="T15" fmla="*/ 412 h 426"/>
              <a:gd name="T16" fmla="*/ 96 w 426"/>
              <a:gd name="T17" fmla="*/ 386 h 426"/>
              <a:gd name="T18" fmla="*/ 66 w 426"/>
              <a:gd name="T19" fmla="*/ 360 h 426"/>
              <a:gd name="T20" fmla="*/ 30 w 426"/>
              <a:gd name="T21" fmla="*/ 312 h 426"/>
              <a:gd name="T22" fmla="*/ 8 w 426"/>
              <a:gd name="T23" fmla="*/ 254 h 426"/>
              <a:gd name="T24" fmla="*/ 4 w 426"/>
              <a:gd name="T25" fmla="*/ 212 h 426"/>
              <a:gd name="T26" fmla="*/ 14 w 426"/>
              <a:gd name="T27" fmla="*/ 150 h 426"/>
              <a:gd name="T28" fmla="*/ 40 w 426"/>
              <a:gd name="T29" fmla="*/ 96 h 426"/>
              <a:gd name="T30" fmla="*/ 66 w 426"/>
              <a:gd name="T31" fmla="*/ 66 h 426"/>
              <a:gd name="T32" fmla="*/ 114 w 426"/>
              <a:gd name="T33" fmla="*/ 30 h 426"/>
              <a:gd name="T34" fmla="*/ 170 w 426"/>
              <a:gd name="T35" fmla="*/ 8 h 426"/>
              <a:gd name="T36" fmla="*/ 212 w 426"/>
              <a:gd name="T37" fmla="*/ 4 h 426"/>
              <a:gd name="T38" fmla="*/ 274 w 426"/>
              <a:gd name="T39" fmla="*/ 14 h 426"/>
              <a:gd name="T40" fmla="*/ 330 w 426"/>
              <a:gd name="T41" fmla="*/ 40 h 426"/>
              <a:gd name="T42" fmla="*/ 360 w 426"/>
              <a:gd name="T43" fmla="*/ 66 h 426"/>
              <a:gd name="T44" fmla="*/ 396 w 426"/>
              <a:gd name="T45" fmla="*/ 114 h 426"/>
              <a:gd name="T46" fmla="*/ 418 w 426"/>
              <a:gd name="T47" fmla="*/ 170 h 426"/>
              <a:gd name="T48" fmla="*/ 426 w 426"/>
              <a:gd name="T49" fmla="*/ 212 h 426"/>
              <a:gd name="T50" fmla="*/ 422 w 426"/>
              <a:gd name="T51" fmla="*/ 170 h 426"/>
              <a:gd name="T52" fmla="*/ 400 w 426"/>
              <a:gd name="T53" fmla="*/ 112 h 426"/>
              <a:gd name="T54" fmla="*/ 364 w 426"/>
              <a:gd name="T55" fmla="*/ 62 h 426"/>
              <a:gd name="T56" fmla="*/ 314 w 426"/>
              <a:gd name="T57" fmla="*/ 26 h 426"/>
              <a:gd name="T58" fmla="*/ 256 w 426"/>
              <a:gd name="T59" fmla="*/ 4 h 426"/>
              <a:gd name="T60" fmla="*/ 212 w 426"/>
              <a:gd name="T61" fmla="*/ 0 h 426"/>
              <a:gd name="T62" fmla="*/ 150 w 426"/>
              <a:gd name="T63" fmla="*/ 10 h 426"/>
              <a:gd name="T64" fmla="*/ 94 w 426"/>
              <a:gd name="T65" fmla="*/ 36 h 426"/>
              <a:gd name="T66" fmla="*/ 48 w 426"/>
              <a:gd name="T67" fmla="*/ 78 h 426"/>
              <a:gd name="T68" fmla="*/ 16 w 426"/>
              <a:gd name="T69" fmla="*/ 130 h 426"/>
              <a:gd name="T70" fmla="*/ 2 w 426"/>
              <a:gd name="T71" fmla="*/ 192 h 426"/>
              <a:gd name="T72" fmla="*/ 2 w 426"/>
              <a:gd name="T73" fmla="*/ 234 h 426"/>
              <a:gd name="T74" fmla="*/ 16 w 426"/>
              <a:gd name="T75" fmla="*/ 296 h 426"/>
              <a:gd name="T76" fmla="*/ 48 w 426"/>
              <a:gd name="T77" fmla="*/ 348 h 426"/>
              <a:gd name="T78" fmla="*/ 94 w 426"/>
              <a:gd name="T79" fmla="*/ 390 h 426"/>
              <a:gd name="T80" fmla="*/ 150 w 426"/>
              <a:gd name="T81" fmla="*/ 416 h 426"/>
              <a:gd name="T82" fmla="*/ 212 w 426"/>
              <a:gd name="T83" fmla="*/ 426 h 426"/>
              <a:gd name="T84" fmla="*/ 256 w 426"/>
              <a:gd name="T85" fmla="*/ 422 h 426"/>
              <a:gd name="T86" fmla="*/ 314 w 426"/>
              <a:gd name="T87" fmla="*/ 400 h 426"/>
              <a:gd name="T88" fmla="*/ 364 w 426"/>
              <a:gd name="T89" fmla="*/ 364 h 426"/>
              <a:gd name="T90" fmla="*/ 400 w 426"/>
              <a:gd name="T91" fmla="*/ 314 h 426"/>
              <a:gd name="T92" fmla="*/ 422 w 426"/>
              <a:gd name="T93" fmla="*/ 256 h 426"/>
              <a:gd name="T94" fmla="*/ 424 w 426"/>
              <a:gd name="T95" fmla="*/ 212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" h="426">
                <a:moveTo>
                  <a:pt x="424" y="212"/>
                </a:moveTo>
                <a:lnTo>
                  <a:pt x="422" y="212"/>
                </a:lnTo>
                <a:lnTo>
                  <a:pt x="422" y="212"/>
                </a:lnTo>
                <a:lnTo>
                  <a:pt x="420" y="234"/>
                </a:lnTo>
                <a:lnTo>
                  <a:pt x="418" y="254"/>
                </a:lnTo>
                <a:lnTo>
                  <a:pt x="412" y="274"/>
                </a:lnTo>
                <a:lnTo>
                  <a:pt x="404" y="294"/>
                </a:lnTo>
                <a:lnTo>
                  <a:pt x="396" y="312"/>
                </a:lnTo>
                <a:lnTo>
                  <a:pt x="386" y="330"/>
                </a:lnTo>
                <a:lnTo>
                  <a:pt x="374" y="346"/>
                </a:lnTo>
                <a:lnTo>
                  <a:pt x="360" y="360"/>
                </a:lnTo>
                <a:lnTo>
                  <a:pt x="360" y="360"/>
                </a:lnTo>
                <a:lnTo>
                  <a:pt x="346" y="374"/>
                </a:lnTo>
                <a:lnTo>
                  <a:pt x="330" y="386"/>
                </a:lnTo>
                <a:lnTo>
                  <a:pt x="312" y="396"/>
                </a:lnTo>
                <a:lnTo>
                  <a:pt x="294" y="406"/>
                </a:lnTo>
                <a:lnTo>
                  <a:pt x="274" y="412"/>
                </a:lnTo>
                <a:lnTo>
                  <a:pt x="254" y="418"/>
                </a:lnTo>
                <a:lnTo>
                  <a:pt x="234" y="420"/>
                </a:lnTo>
                <a:lnTo>
                  <a:pt x="212" y="422"/>
                </a:lnTo>
                <a:lnTo>
                  <a:pt x="212" y="422"/>
                </a:lnTo>
                <a:lnTo>
                  <a:pt x="192" y="420"/>
                </a:lnTo>
                <a:lnTo>
                  <a:pt x="170" y="418"/>
                </a:lnTo>
                <a:lnTo>
                  <a:pt x="150" y="412"/>
                </a:lnTo>
                <a:lnTo>
                  <a:pt x="132" y="406"/>
                </a:lnTo>
                <a:lnTo>
                  <a:pt x="114" y="396"/>
                </a:lnTo>
                <a:lnTo>
                  <a:pt x="96" y="386"/>
                </a:lnTo>
                <a:lnTo>
                  <a:pt x="80" y="374"/>
                </a:lnTo>
                <a:lnTo>
                  <a:pt x="66" y="360"/>
                </a:lnTo>
                <a:lnTo>
                  <a:pt x="66" y="360"/>
                </a:lnTo>
                <a:lnTo>
                  <a:pt x="52" y="346"/>
                </a:lnTo>
                <a:lnTo>
                  <a:pt x="40" y="330"/>
                </a:lnTo>
                <a:lnTo>
                  <a:pt x="30" y="312"/>
                </a:lnTo>
                <a:lnTo>
                  <a:pt x="20" y="294"/>
                </a:lnTo>
                <a:lnTo>
                  <a:pt x="14" y="274"/>
                </a:lnTo>
                <a:lnTo>
                  <a:pt x="8" y="254"/>
                </a:lnTo>
                <a:lnTo>
                  <a:pt x="6" y="234"/>
                </a:lnTo>
                <a:lnTo>
                  <a:pt x="4" y="212"/>
                </a:lnTo>
                <a:lnTo>
                  <a:pt x="4" y="212"/>
                </a:lnTo>
                <a:lnTo>
                  <a:pt x="6" y="192"/>
                </a:lnTo>
                <a:lnTo>
                  <a:pt x="8" y="170"/>
                </a:lnTo>
                <a:lnTo>
                  <a:pt x="14" y="150"/>
                </a:lnTo>
                <a:lnTo>
                  <a:pt x="20" y="132"/>
                </a:lnTo>
                <a:lnTo>
                  <a:pt x="30" y="114"/>
                </a:lnTo>
                <a:lnTo>
                  <a:pt x="40" y="96"/>
                </a:lnTo>
                <a:lnTo>
                  <a:pt x="52" y="80"/>
                </a:lnTo>
                <a:lnTo>
                  <a:pt x="66" y="66"/>
                </a:lnTo>
                <a:lnTo>
                  <a:pt x="66" y="66"/>
                </a:lnTo>
                <a:lnTo>
                  <a:pt x="80" y="52"/>
                </a:lnTo>
                <a:lnTo>
                  <a:pt x="96" y="40"/>
                </a:lnTo>
                <a:lnTo>
                  <a:pt x="114" y="30"/>
                </a:lnTo>
                <a:lnTo>
                  <a:pt x="132" y="20"/>
                </a:lnTo>
                <a:lnTo>
                  <a:pt x="150" y="14"/>
                </a:lnTo>
                <a:lnTo>
                  <a:pt x="170" y="8"/>
                </a:lnTo>
                <a:lnTo>
                  <a:pt x="192" y="6"/>
                </a:lnTo>
                <a:lnTo>
                  <a:pt x="212" y="4"/>
                </a:lnTo>
                <a:lnTo>
                  <a:pt x="212" y="4"/>
                </a:lnTo>
                <a:lnTo>
                  <a:pt x="234" y="6"/>
                </a:lnTo>
                <a:lnTo>
                  <a:pt x="254" y="8"/>
                </a:lnTo>
                <a:lnTo>
                  <a:pt x="274" y="14"/>
                </a:lnTo>
                <a:lnTo>
                  <a:pt x="294" y="20"/>
                </a:lnTo>
                <a:lnTo>
                  <a:pt x="312" y="30"/>
                </a:lnTo>
                <a:lnTo>
                  <a:pt x="330" y="40"/>
                </a:lnTo>
                <a:lnTo>
                  <a:pt x="346" y="52"/>
                </a:lnTo>
                <a:lnTo>
                  <a:pt x="360" y="66"/>
                </a:lnTo>
                <a:lnTo>
                  <a:pt x="360" y="66"/>
                </a:lnTo>
                <a:lnTo>
                  <a:pt x="374" y="80"/>
                </a:lnTo>
                <a:lnTo>
                  <a:pt x="386" y="96"/>
                </a:lnTo>
                <a:lnTo>
                  <a:pt x="396" y="114"/>
                </a:lnTo>
                <a:lnTo>
                  <a:pt x="404" y="132"/>
                </a:lnTo>
                <a:lnTo>
                  <a:pt x="412" y="150"/>
                </a:lnTo>
                <a:lnTo>
                  <a:pt x="418" y="170"/>
                </a:lnTo>
                <a:lnTo>
                  <a:pt x="420" y="192"/>
                </a:lnTo>
                <a:lnTo>
                  <a:pt x="422" y="212"/>
                </a:lnTo>
                <a:lnTo>
                  <a:pt x="426" y="212"/>
                </a:lnTo>
                <a:lnTo>
                  <a:pt x="426" y="212"/>
                </a:lnTo>
                <a:lnTo>
                  <a:pt x="424" y="192"/>
                </a:lnTo>
                <a:lnTo>
                  <a:pt x="422" y="170"/>
                </a:lnTo>
                <a:lnTo>
                  <a:pt x="416" y="150"/>
                </a:lnTo>
                <a:lnTo>
                  <a:pt x="408" y="130"/>
                </a:lnTo>
                <a:lnTo>
                  <a:pt x="400" y="112"/>
                </a:lnTo>
                <a:lnTo>
                  <a:pt x="390" y="94"/>
                </a:lnTo>
                <a:lnTo>
                  <a:pt x="376" y="78"/>
                </a:lnTo>
                <a:lnTo>
                  <a:pt x="364" y="62"/>
                </a:lnTo>
                <a:lnTo>
                  <a:pt x="348" y="48"/>
                </a:lnTo>
                <a:lnTo>
                  <a:pt x="332" y="36"/>
                </a:lnTo>
                <a:lnTo>
                  <a:pt x="314" y="26"/>
                </a:lnTo>
                <a:lnTo>
                  <a:pt x="296" y="16"/>
                </a:lnTo>
                <a:lnTo>
                  <a:pt x="276" y="10"/>
                </a:lnTo>
                <a:lnTo>
                  <a:pt x="256" y="4"/>
                </a:lnTo>
                <a:lnTo>
                  <a:pt x="234" y="2"/>
                </a:lnTo>
                <a:lnTo>
                  <a:pt x="212" y="0"/>
                </a:lnTo>
                <a:lnTo>
                  <a:pt x="212" y="0"/>
                </a:lnTo>
                <a:lnTo>
                  <a:pt x="190" y="2"/>
                </a:lnTo>
                <a:lnTo>
                  <a:pt x="170" y="4"/>
                </a:lnTo>
                <a:lnTo>
                  <a:pt x="150" y="10"/>
                </a:lnTo>
                <a:lnTo>
                  <a:pt x="130" y="16"/>
                </a:lnTo>
                <a:lnTo>
                  <a:pt x="112" y="26"/>
                </a:lnTo>
                <a:lnTo>
                  <a:pt x="94" y="36"/>
                </a:lnTo>
                <a:lnTo>
                  <a:pt x="78" y="48"/>
                </a:lnTo>
                <a:lnTo>
                  <a:pt x="62" y="62"/>
                </a:lnTo>
                <a:lnTo>
                  <a:pt x="48" y="78"/>
                </a:lnTo>
                <a:lnTo>
                  <a:pt x="36" y="94"/>
                </a:lnTo>
                <a:lnTo>
                  <a:pt x="26" y="112"/>
                </a:lnTo>
                <a:lnTo>
                  <a:pt x="16" y="130"/>
                </a:lnTo>
                <a:lnTo>
                  <a:pt x="10" y="150"/>
                </a:lnTo>
                <a:lnTo>
                  <a:pt x="4" y="170"/>
                </a:lnTo>
                <a:lnTo>
                  <a:pt x="2" y="192"/>
                </a:lnTo>
                <a:lnTo>
                  <a:pt x="0" y="212"/>
                </a:lnTo>
                <a:lnTo>
                  <a:pt x="0" y="212"/>
                </a:lnTo>
                <a:lnTo>
                  <a:pt x="2" y="234"/>
                </a:lnTo>
                <a:lnTo>
                  <a:pt x="4" y="256"/>
                </a:lnTo>
                <a:lnTo>
                  <a:pt x="10" y="276"/>
                </a:lnTo>
                <a:lnTo>
                  <a:pt x="16" y="296"/>
                </a:lnTo>
                <a:lnTo>
                  <a:pt x="26" y="314"/>
                </a:lnTo>
                <a:lnTo>
                  <a:pt x="36" y="332"/>
                </a:lnTo>
                <a:lnTo>
                  <a:pt x="48" y="348"/>
                </a:lnTo>
                <a:lnTo>
                  <a:pt x="62" y="364"/>
                </a:lnTo>
                <a:lnTo>
                  <a:pt x="78" y="376"/>
                </a:lnTo>
                <a:lnTo>
                  <a:pt x="94" y="390"/>
                </a:lnTo>
                <a:lnTo>
                  <a:pt x="112" y="400"/>
                </a:lnTo>
                <a:lnTo>
                  <a:pt x="130" y="408"/>
                </a:lnTo>
                <a:lnTo>
                  <a:pt x="150" y="416"/>
                </a:lnTo>
                <a:lnTo>
                  <a:pt x="170" y="422"/>
                </a:lnTo>
                <a:lnTo>
                  <a:pt x="190" y="424"/>
                </a:lnTo>
                <a:lnTo>
                  <a:pt x="212" y="426"/>
                </a:lnTo>
                <a:lnTo>
                  <a:pt x="212" y="426"/>
                </a:lnTo>
                <a:lnTo>
                  <a:pt x="234" y="424"/>
                </a:lnTo>
                <a:lnTo>
                  <a:pt x="256" y="422"/>
                </a:lnTo>
                <a:lnTo>
                  <a:pt x="276" y="416"/>
                </a:lnTo>
                <a:lnTo>
                  <a:pt x="296" y="408"/>
                </a:lnTo>
                <a:lnTo>
                  <a:pt x="314" y="400"/>
                </a:lnTo>
                <a:lnTo>
                  <a:pt x="332" y="390"/>
                </a:lnTo>
                <a:lnTo>
                  <a:pt x="348" y="376"/>
                </a:lnTo>
                <a:lnTo>
                  <a:pt x="364" y="364"/>
                </a:lnTo>
                <a:lnTo>
                  <a:pt x="376" y="348"/>
                </a:lnTo>
                <a:lnTo>
                  <a:pt x="390" y="332"/>
                </a:lnTo>
                <a:lnTo>
                  <a:pt x="400" y="314"/>
                </a:lnTo>
                <a:lnTo>
                  <a:pt x="408" y="296"/>
                </a:lnTo>
                <a:lnTo>
                  <a:pt x="416" y="276"/>
                </a:lnTo>
                <a:lnTo>
                  <a:pt x="422" y="256"/>
                </a:lnTo>
                <a:lnTo>
                  <a:pt x="424" y="234"/>
                </a:lnTo>
                <a:lnTo>
                  <a:pt x="426" y="212"/>
                </a:lnTo>
                <a:lnTo>
                  <a:pt x="424" y="21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1" name="Freeform 9"/>
          <p:cNvSpPr>
            <a:spLocks/>
          </p:cNvSpPr>
          <p:nvPr/>
        </p:nvSpPr>
        <p:spPr bwMode="auto">
          <a:xfrm>
            <a:off x="1819275" y="3375025"/>
            <a:ext cx="676275" cy="676275"/>
          </a:xfrm>
          <a:custGeom>
            <a:avLst/>
            <a:gdLst>
              <a:gd name="T0" fmla="*/ 422 w 426"/>
              <a:gd name="T1" fmla="*/ 212 h 426"/>
              <a:gd name="T2" fmla="*/ 412 w 426"/>
              <a:gd name="T3" fmla="*/ 274 h 426"/>
              <a:gd name="T4" fmla="*/ 386 w 426"/>
              <a:gd name="T5" fmla="*/ 330 h 426"/>
              <a:gd name="T6" fmla="*/ 360 w 426"/>
              <a:gd name="T7" fmla="*/ 360 h 426"/>
              <a:gd name="T8" fmla="*/ 312 w 426"/>
              <a:gd name="T9" fmla="*/ 396 h 426"/>
              <a:gd name="T10" fmla="*/ 254 w 426"/>
              <a:gd name="T11" fmla="*/ 418 h 426"/>
              <a:gd name="T12" fmla="*/ 212 w 426"/>
              <a:gd name="T13" fmla="*/ 422 h 426"/>
              <a:gd name="T14" fmla="*/ 150 w 426"/>
              <a:gd name="T15" fmla="*/ 412 h 426"/>
              <a:gd name="T16" fmla="*/ 96 w 426"/>
              <a:gd name="T17" fmla="*/ 386 h 426"/>
              <a:gd name="T18" fmla="*/ 66 w 426"/>
              <a:gd name="T19" fmla="*/ 360 h 426"/>
              <a:gd name="T20" fmla="*/ 30 w 426"/>
              <a:gd name="T21" fmla="*/ 312 h 426"/>
              <a:gd name="T22" fmla="*/ 8 w 426"/>
              <a:gd name="T23" fmla="*/ 254 h 426"/>
              <a:gd name="T24" fmla="*/ 4 w 426"/>
              <a:gd name="T25" fmla="*/ 212 h 426"/>
              <a:gd name="T26" fmla="*/ 14 w 426"/>
              <a:gd name="T27" fmla="*/ 150 h 426"/>
              <a:gd name="T28" fmla="*/ 40 w 426"/>
              <a:gd name="T29" fmla="*/ 96 h 426"/>
              <a:gd name="T30" fmla="*/ 66 w 426"/>
              <a:gd name="T31" fmla="*/ 66 h 426"/>
              <a:gd name="T32" fmla="*/ 114 w 426"/>
              <a:gd name="T33" fmla="*/ 30 h 426"/>
              <a:gd name="T34" fmla="*/ 170 w 426"/>
              <a:gd name="T35" fmla="*/ 8 h 426"/>
              <a:gd name="T36" fmla="*/ 212 w 426"/>
              <a:gd name="T37" fmla="*/ 4 h 426"/>
              <a:gd name="T38" fmla="*/ 274 w 426"/>
              <a:gd name="T39" fmla="*/ 14 h 426"/>
              <a:gd name="T40" fmla="*/ 330 w 426"/>
              <a:gd name="T41" fmla="*/ 40 h 426"/>
              <a:gd name="T42" fmla="*/ 360 w 426"/>
              <a:gd name="T43" fmla="*/ 66 h 426"/>
              <a:gd name="T44" fmla="*/ 396 w 426"/>
              <a:gd name="T45" fmla="*/ 114 h 426"/>
              <a:gd name="T46" fmla="*/ 418 w 426"/>
              <a:gd name="T47" fmla="*/ 170 h 426"/>
              <a:gd name="T48" fmla="*/ 426 w 426"/>
              <a:gd name="T49" fmla="*/ 212 h 426"/>
              <a:gd name="T50" fmla="*/ 422 w 426"/>
              <a:gd name="T51" fmla="*/ 170 h 426"/>
              <a:gd name="T52" fmla="*/ 400 w 426"/>
              <a:gd name="T53" fmla="*/ 112 h 426"/>
              <a:gd name="T54" fmla="*/ 364 w 426"/>
              <a:gd name="T55" fmla="*/ 62 h 426"/>
              <a:gd name="T56" fmla="*/ 314 w 426"/>
              <a:gd name="T57" fmla="*/ 26 h 426"/>
              <a:gd name="T58" fmla="*/ 256 w 426"/>
              <a:gd name="T59" fmla="*/ 4 h 426"/>
              <a:gd name="T60" fmla="*/ 212 w 426"/>
              <a:gd name="T61" fmla="*/ 0 h 426"/>
              <a:gd name="T62" fmla="*/ 150 w 426"/>
              <a:gd name="T63" fmla="*/ 10 h 426"/>
              <a:gd name="T64" fmla="*/ 94 w 426"/>
              <a:gd name="T65" fmla="*/ 36 h 426"/>
              <a:gd name="T66" fmla="*/ 48 w 426"/>
              <a:gd name="T67" fmla="*/ 78 h 426"/>
              <a:gd name="T68" fmla="*/ 16 w 426"/>
              <a:gd name="T69" fmla="*/ 130 h 426"/>
              <a:gd name="T70" fmla="*/ 2 w 426"/>
              <a:gd name="T71" fmla="*/ 192 h 426"/>
              <a:gd name="T72" fmla="*/ 2 w 426"/>
              <a:gd name="T73" fmla="*/ 234 h 426"/>
              <a:gd name="T74" fmla="*/ 16 w 426"/>
              <a:gd name="T75" fmla="*/ 296 h 426"/>
              <a:gd name="T76" fmla="*/ 48 w 426"/>
              <a:gd name="T77" fmla="*/ 348 h 426"/>
              <a:gd name="T78" fmla="*/ 94 w 426"/>
              <a:gd name="T79" fmla="*/ 390 h 426"/>
              <a:gd name="T80" fmla="*/ 150 w 426"/>
              <a:gd name="T81" fmla="*/ 416 h 426"/>
              <a:gd name="T82" fmla="*/ 212 w 426"/>
              <a:gd name="T83" fmla="*/ 426 h 426"/>
              <a:gd name="T84" fmla="*/ 256 w 426"/>
              <a:gd name="T85" fmla="*/ 422 h 426"/>
              <a:gd name="T86" fmla="*/ 314 w 426"/>
              <a:gd name="T87" fmla="*/ 400 h 426"/>
              <a:gd name="T88" fmla="*/ 364 w 426"/>
              <a:gd name="T89" fmla="*/ 364 h 426"/>
              <a:gd name="T90" fmla="*/ 400 w 426"/>
              <a:gd name="T91" fmla="*/ 314 h 426"/>
              <a:gd name="T92" fmla="*/ 422 w 426"/>
              <a:gd name="T93" fmla="*/ 256 h 426"/>
              <a:gd name="T94" fmla="*/ 424 w 426"/>
              <a:gd name="T95" fmla="*/ 212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" h="426">
                <a:moveTo>
                  <a:pt x="424" y="212"/>
                </a:moveTo>
                <a:lnTo>
                  <a:pt x="422" y="212"/>
                </a:lnTo>
                <a:lnTo>
                  <a:pt x="422" y="212"/>
                </a:lnTo>
                <a:lnTo>
                  <a:pt x="420" y="234"/>
                </a:lnTo>
                <a:lnTo>
                  <a:pt x="418" y="254"/>
                </a:lnTo>
                <a:lnTo>
                  <a:pt x="412" y="274"/>
                </a:lnTo>
                <a:lnTo>
                  <a:pt x="404" y="294"/>
                </a:lnTo>
                <a:lnTo>
                  <a:pt x="396" y="312"/>
                </a:lnTo>
                <a:lnTo>
                  <a:pt x="386" y="330"/>
                </a:lnTo>
                <a:lnTo>
                  <a:pt x="374" y="346"/>
                </a:lnTo>
                <a:lnTo>
                  <a:pt x="360" y="360"/>
                </a:lnTo>
                <a:lnTo>
                  <a:pt x="360" y="360"/>
                </a:lnTo>
                <a:lnTo>
                  <a:pt x="346" y="374"/>
                </a:lnTo>
                <a:lnTo>
                  <a:pt x="330" y="386"/>
                </a:lnTo>
                <a:lnTo>
                  <a:pt x="312" y="396"/>
                </a:lnTo>
                <a:lnTo>
                  <a:pt x="294" y="406"/>
                </a:lnTo>
                <a:lnTo>
                  <a:pt x="274" y="412"/>
                </a:lnTo>
                <a:lnTo>
                  <a:pt x="254" y="418"/>
                </a:lnTo>
                <a:lnTo>
                  <a:pt x="234" y="420"/>
                </a:lnTo>
                <a:lnTo>
                  <a:pt x="212" y="422"/>
                </a:lnTo>
                <a:lnTo>
                  <a:pt x="212" y="422"/>
                </a:lnTo>
                <a:lnTo>
                  <a:pt x="192" y="420"/>
                </a:lnTo>
                <a:lnTo>
                  <a:pt x="170" y="418"/>
                </a:lnTo>
                <a:lnTo>
                  <a:pt x="150" y="412"/>
                </a:lnTo>
                <a:lnTo>
                  <a:pt x="132" y="406"/>
                </a:lnTo>
                <a:lnTo>
                  <a:pt x="114" y="396"/>
                </a:lnTo>
                <a:lnTo>
                  <a:pt x="96" y="386"/>
                </a:lnTo>
                <a:lnTo>
                  <a:pt x="80" y="374"/>
                </a:lnTo>
                <a:lnTo>
                  <a:pt x="66" y="360"/>
                </a:lnTo>
                <a:lnTo>
                  <a:pt x="66" y="360"/>
                </a:lnTo>
                <a:lnTo>
                  <a:pt x="52" y="346"/>
                </a:lnTo>
                <a:lnTo>
                  <a:pt x="40" y="330"/>
                </a:lnTo>
                <a:lnTo>
                  <a:pt x="30" y="312"/>
                </a:lnTo>
                <a:lnTo>
                  <a:pt x="20" y="294"/>
                </a:lnTo>
                <a:lnTo>
                  <a:pt x="14" y="274"/>
                </a:lnTo>
                <a:lnTo>
                  <a:pt x="8" y="254"/>
                </a:lnTo>
                <a:lnTo>
                  <a:pt x="6" y="234"/>
                </a:lnTo>
                <a:lnTo>
                  <a:pt x="4" y="212"/>
                </a:lnTo>
                <a:lnTo>
                  <a:pt x="4" y="212"/>
                </a:lnTo>
                <a:lnTo>
                  <a:pt x="6" y="192"/>
                </a:lnTo>
                <a:lnTo>
                  <a:pt x="8" y="170"/>
                </a:lnTo>
                <a:lnTo>
                  <a:pt x="14" y="150"/>
                </a:lnTo>
                <a:lnTo>
                  <a:pt x="20" y="132"/>
                </a:lnTo>
                <a:lnTo>
                  <a:pt x="30" y="114"/>
                </a:lnTo>
                <a:lnTo>
                  <a:pt x="40" y="96"/>
                </a:lnTo>
                <a:lnTo>
                  <a:pt x="52" y="80"/>
                </a:lnTo>
                <a:lnTo>
                  <a:pt x="66" y="66"/>
                </a:lnTo>
                <a:lnTo>
                  <a:pt x="66" y="66"/>
                </a:lnTo>
                <a:lnTo>
                  <a:pt x="80" y="52"/>
                </a:lnTo>
                <a:lnTo>
                  <a:pt x="96" y="40"/>
                </a:lnTo>
                <a:lnTo>
                  <a:pt x="114" y="30"/>
                </a:lnTo>
                <a:lnTo>
                  <a:pt x="132" y="20"/>
                </a:lnTo>
                <a:lnTo>
                  <a:pt x="150" y="14"/>
                </a:lnTo>
                <a:lnTo>
                  <a:pt x="170" y="8"/>
                </a:lnTo>
                <a:lnTo>
                  <a:pt x="192" y="6"/>
                </a:lnTo>
                <a:lnTo>
                  <a:pt x="212" y="4"/>
                </a:lnTo>
                <a:lnTo>
                  <a:pt x="212" y="4"/>
                </a:lnTo>
                <a:lnTo>
                  <a:pt x="234" y="6"/>
                </a:lnTo>
                <a:lnTo>
                  <a:pt x="254" y="8"/>
                </a:lnTo>
                <a:lnTo>
                  <a:pt x="274" y="14"/>
                </a:lnTo>
                <a:lnTo>
                  <a:pt x="294" y="20"/>
                </a:lnTo>
                <a:lnTo>
                  <a:pt x="312" y="30"/>
                </a:lnTo>
                <a:lnTo>
                  <a:pt x="330" y="40"/>
                </a:lnTo>
                <a:lnTo>
                  <a:pt x="346" y="52"/>
                </a:lnTo>
                <a:lnTo>
                  <a:pt x="360" y="66"/>
                </a:lnTo>
                <a:lnTo>
                  <a:pt x="360" y="66"/>
                </a:lnTo>
                <a:lnTo>
                  <a:pt x="374" y="80"/>
                </a:lnTo>
                <a:lnTo>
                  <a:pt x="386" y="96"/>
                </a:lnTo>
                <a:lnTo>
                  <a:pt x="396" y="114"/>
                </a:lnTo>
                <a:lnTo>
                  <a:pt x="404" y="132"/>
                </a:lnTo>
                <a:lnTo>
                  <a:pt x="412" y="150"/>
                </a:lnTo>
                <a:lnTo>
                  <a:pt x="418" y="170"/>
                </a:lnTo>
                <a:lnTo>
                  <a:pt x="420" y="192"/>
                </a:lnTo>
                <a:lnTo>
                  <a:pt x="422" y="212"/>
                </a:lnTo>
                <a:lnTo>
                  <a:pt x="426" y="212"/>
                </a:lnTo>
                <a:lnTo>
                  <a:pt x="426" y="212"/>
                </a:lnTo>
                <a:lnTo>
                  <a:pt x="424" y="192"/>
                </a:lnTo>
                <a:lnTo>
                  <a:pt x="422" y="170"/>
                </a:lnTo>
                <a:lnTo>
                  <a:pt x="416" y="150"/>
                </a:lnTo>
                <a:lnTo>
                  <a:pt x="408" y="130"/>
                </a:lnTo>
                <a:lnTo>
                  <a:pt x="400" y="112"/>
                </a:lnTo>
                <a:lnTo>
                  <a:pt x="390" y="94"/>
                </a:lnTo>
                <a:lnTo>
                  <a:pt x="376" y="78"/>
                </a:lnTo>
                <a:lnTo>
                  <a:pt x="364" y="62"/>
                </a:lnTo>
                <a:lnTo>
                  <a:pt x="348" y="48"/>
                </a:lnTo>
                <a:lnTo>
                  <a:pt x="332" y="36"/>
                </a:lnTo>
                <a:lnTo>
                  <a:pt x="314" y="26"/>
                </a:lnTo>
                <a:lnTo>
                  <a:pt x="296" y="16"/>
                </a:lnTo>
                <a:lnTo>
                  <a:pt x="276" y="10"/>
                </a:lnTo>
                <a:lnTo>
                  <a:pt x="256" y="4"/>
                </a:lnTo>
                <a:lnTo>
                  <a:pt x="234" y="2"/>
                </a:lnTo>
                <a:lnTo>
                  <a:pt x="212" y="0"/>
                </a:lnTo>
                <a:lnTo>
                  <a:pt x="212" y="0"/>
                </a:lnTo>
                <a:lnTo>
                  <a:pt x="190" y="2"/>
                </a:lnTo>
                <a:lnTo>
                  <a:pt x="170" y="4"/>
                </a:lnTo>
                <a:lnTo>
                  <a:pt x="150" y="10"/>
                </a:lnTo>
                <a:lnTo>
                  <a:pt x="130" y="16"/>
                </a:lnTo>
                <a:lnTo>
                  <a:pt x="112" y="26"/>
                </a:lnTo>
                <a:lnTo>
                  <a:pt x="94" y="36"/>
                </a:lnTo>
                <a:lnTo>
                  <a:pt x="78" y="48"/>
                </a:lnTo>
                <a:lnTo>
                  <a:pt x="62" y="62"/>
                </a:lnTo>
                <a:lnTo>
                  <a:pt x="48" y="78"/>
                </a:lnTo>
                <a:lnTo>
                  <a:pt x="36" y="94"/>
                </a:lnTo>
                <a:lnTo>
                  <a:pt x="26" y="112"/>
                </a:lnTo>
                <a:lnTo>
                  <a:pt x="16" y="130"/>
                </a:lnTo>
                <a:lnTo>
                  <a:pt x="10" y="150"/>
                </a:lnTo>
                <a:lnTo>
                  <a:pt x="4" y="170"/>
                </a:lnTo>
                <a:lnTo>
                  <a:pt x="2" y="192"/>
                </a:lnTo>
                <a:lnTo>
                  <a:pt x="0" y="212"/>
                </a:lnTo>
                <a:lnTo>
                  <a:pt x="0" y="212"/>
                </a:lnTo>
                <a:lnTo>
                  <a:pt x="2" y="234"/>
                </a:lnTo>
                <a:lnTo>
                  <a:pt x="4" y="256"/>
                </a:lnTo>
                <a:lnTo>
                  <a:pt x="10" y="276"/>
                </a:lnTo>
                <a:lnTo>
                  <a:pt x="16" y="296"/>
                </a:lnTo>
                <a:lnTo>
                  <a:pt x="26" y="314"/>
                </a:lnTo>
                <a:lnTo>
                  <a:pt x="36" y="332"/>
                </a:lnTo>
                <a:lnTo>
                  <a:pt x="48" y="348"/>
                </a:lnTo>
                <a:lnTo>
                  <a:pt x="62" y="364"/>
                </a:lnTo>
                <a:lnTo>
                  <a:pt x="78" y="376"/>
                </a:lnTo>
                <a:lnTo>
                  <a:pt x="94" y="390"/>
                </a:lnTo>
                <a:lnTo>
                  <a:pt x="112" y="400"/>
                </a:lnTo>
                <a:lnTo>
                  <a:pt x="130" y="408"/>
                </a:lnTo>
                <a:lnTo>
                  <a:pt x="150" y="416"/>
                </a:lnTo>
                <a:lnTo>
                  <a:pt x="170" y="422"/>
                </a:lnTo>
                <a:lnTo>
                  <a:pt x="190" y="424"/>
                </a:lnTo>
                <a:lnTo>
                  <a:pt x="212" y="426"/>
                </a:lnTo>
                <a:lnTo>
                  <a:pt x="212" y="426"/>
                </a:lnTo>
                <a:lnTo>
                  <a:pt x="234" y="424"/>
                </a:lnTo>
                <a:lnTo>
                  <a:pt x="256" y="422"/>
                </a:lnTo>
                <a:lnTo>
                  <a:pt x="276" y="416"/>
                </a:lnTo>
                <a:lnTo>
                  <a:pt x="296" y="408"/>
                </a:lnTo>
                <a:lnTo>
                  <a:pt x="314" y="400"/>
                </a:lnTo>
                <a:lnTo>
                  <a:pt x="332" y="390"/>
                </a:lnTo>
                <a:lnTo>
                  <a:pt x="348" y="376"/>
                </a:lnTo>
                <a:lnTo>
                  <a:pt x="364" y="364"/>
                </a:lnTo>
                <a:lnTo>
                  <a:pt x="376" y="348"/>
                </a:lnTo>
                <a:lnTo>
                  <a:pt x="390" y="332"/>
                </a:lnTo>
                <a:lnTo>
                  <a:pt x="400" y="314"/>
                </a:lnTo>
                <a:lnTo>
                  <a:pt x="408" y="296"/>
                </a:lnTo>
                <a:lnTo>
                  <a:pt x="416" y="276"/>
                </a:lnTo>
                <a:lnTo>
                  <a:pt x="422" y="256"/>
                </a:lnTo>
                <a:lnTo>
                  <a:pt x="424" y="234"/>
                </a:lnTo>
                <a:lnTo>
                  <a:pt x="426" y="212"/>
                </a:lnTo>
                <a:lnTo>
                  <a:pt x="424" y="21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2" name="Freeform 10"/>
          <p:cNvSpPr>
            <a:spLocks/>
          </p:cNvSpPr>
          <p:nvPr/>
        </p:nvSpPr>
        <p:spPr bwMode="auto">
          <a:xfrm>
            <a:off x="2686050" y="3108325"/>
            <a:ext cx="669925" cy="666750"/>
          </a:xfrm>
          <a:custGeom>
            <a:avLst/>
            <a:gdLst>
              <a:gd name="T0" fmla="*/ 422 w 422"/>
              <a:gd name="T1" fmla="*/ 210 h 420"/>
              <a:gd name="T2" fmla="*/ 418 w 422"/>
              <a:gd name="T3" fmla="*/ 252 h 420"/>
              <a:gd name="T4" fmla="*/ 404 w 422"/>
              <a:gd name="T5" fmla="*/ 292 h 420"/>
              <a:gd name="T6" fmla="*/ 386 w 422"/>
              <a:gd name="T7" fmla="*/ 328 h 420"/>
              <a:gd name="T8" fmla="*/ 360 w 422"/>
              <a:gd name="T9" fmla="*/ 360 h 420"/>
              <a:gd name="T10" fmla="*/ 328 w 422"/>
              <a:gd name="T11" fmla="*/ 384 h 420"/>
              <a:gd name="T12" fmla="*/ 292 w 422"/>
              <a:gd name="T13" fmla="*/ 404 h 420"/>
              <a:gd name="T14" fmla="*/ 254 w 422"/>
              <a:gd name="T15" fmla="*/ 416 h 420"/>
              <a:gd name="T16" fmla="*/ 210 w 422"/>
              <a:gd name="T17" fmla="*/ 420 h 420"/>
              <a:gd name="T18" fmla="*/ 190 w 422"/>
              <a:gd name="T19" fmla="*/ 420 h 420"/>
              <a:gd name="T20" fmla="*/ 148 w 422"/>
              <a:gd name="T21" fmla="*/ 412 h 420"/>
              <a:gd name="T22" fmla="*/ 110 w 422"/>
              <a:gd name="T23" fmla="*/ 396 h 420"/>
              <a:gd name="T24" fmla="*/ 76 w 422"/>
              <a:gd name="T25" fmla="*/ 372 h 420"/>
              <a:gd name="T26" fmla="*/ 48 w 422"/>
              <a:gd name="T27" fmla="*/ 344 h 420"/>
              <a:gd name="T28" fmla="*/ 26 w 422"/>
              <a:gd name="T29" fmla="*/ 310 h 420"/>
              <a:gd name="T30" fmla="*/ 10 w 422"/>
              <a:gd name="T31" fmla="*/ 272 h 420"/>
              <a:gd name="T32" fmla="*/ 2 w 422"/>
              <a:gd name="T33" fmla="*/ 232 h 420"/>
              <a:gd name="T34" fmla="*/ 0 w 422"/>
              <a:gd name="T35" fmla="*/ 210 h 420"/>
              <a:gd name="T36" fmla="*/ 4 w 422"/>
              <a:gd name="T37" fmla="*/ 168 h 420"/>
              <a:gd name="T38" fmla="*/ 16 w 422"/>
              <a:gd name="T39" fmla="*/ 128 h 420"/>
              <a:gd name="T40" fmla="*/ 36 w 422"/>
              <a:gd name="T41" fmla="*/ 92 h 420"/>
              <a:gd name="T42" fmla="*/ 62 w 422"/>
              <a:gd name="T43" fmla="*/ 62 h 420"/>
              <a:gd name="T44" fmla="*/ 92 w 422"/>
              <a:gd name="T45" fmla="*/ 36 h 420"/>
              <a:gd name="T46" fmla="*/ 128 w 422"/>
              <a:gd name="T47" fmla="*/ 16 h 420"/>
              <a:gd name="T48" fmla="*/ 168 w 422"/>
              <a:gd name="T49" fmla="*/ 4 h 420"/>
              <a:gd name="T50" fmla="*/ 210 w 422"/>
              <a:gd name="T51" fmla="*/ 0 h 420"/>
              <a:gd name="T52" fmla="*/ 232 w 422"/>
              <a:gd name="T53" fmla="*/ 0 h 420"/>
              <a:gd name="T54" fmla="*/ 274 w 422"/>
              <a:gd name="T55" fmla="*/ 8 h 420"/>
              <a:gd name="T56" fmla="*/ 312 w 422"/>
              <a:gd name="T57" fmla="*/ 24 h 420"/>
              <a:gd name="T58" fmla="*/ 344 w 422"/>
              <a:gd name="T59" fmla="*/ 48 h 420"/>
              <a:gd name="T60" fmla="*/ 374 w 422"/>
              <a:gd name="T61" fmla="*/ 76 h 420"/>
              <a:gd name="T62" fmla="*/ 396 w 422"/>
              <a:gd name="T63" fmla="*/ 110 h 420"/>
              <a:gd name="T64" fmla="*/ 412 w 422"/>
              <a:gd name="T65" fmla="*/ 148 h 420"/>
              <a:gd name="T66" fmla="*/ 420 w 422"/>
              <a:gd name="T67" fmla="*/ 188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2" h="420">
                <a:moveTo>
                  <a:pt x="422" y="210"/>
                </a:moveTo>
                <a:lnTo>
                  <a:pt x="422" y="210"/>
                </a:lnTo>
                <a:lnTo>
                  <a:pt x="420" y="232"/>
                </a:lnTo>
                <a:lnTo>
                  <a:pt x="418" y="252"/>
                </a:lnTo>
                <a:lnTo>
                  <a:pt x="412" y="272"/>
                </a:lnTo>
                <a:lnTo>
                  <a:pt x="404" y="292"/>
                </a:lnTo>
                <a:lnTo>
                  <a:pt x="396" y="310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44" y="372"/>
                </a:lnTo>
                <a:lnTo>
                  <a:pt x="328" y="384"/>
                </a:lnTo>
                <a:lnTo>
                  <a:pt x="312" y="396"/>
                </a:lnTo>
                <a:lnTo>
                  <a:pt x="292" y="404"/>
                </a:lnTo>
                <a:lnTo>
                  <a:pt x="274" y="412"/>
                </a:lnTo>
                <a:lnTo>
                  <a:pt x="254" y="416"/>
                </a:lnTo>
                <a:lnTo>
                  <a:pt x="232" y="420"/>
                </a:lnTo>
                <a:lnTo>
                  <a:pt x="210" y="420"/>
                </a:lnTo>
                <a:lnTo>
                  <a:pt x="210" y="420"/>
                </a:lnTo>
                <a:lnTo>
                  <a:pt x="190" y="420"/>
                </a:lnTo>
                <a:lnTo>
                  <a:pt x="168" y="416"/>
                </a:lnTo>
                <a:lnTo>
                  <a:pt x="148" y="412"/>
                </a:lnTo>
                <a:lnTo>
                  <a:pt x="128" y="404"/>
                </a:lnTo>
                <a:lnTo>
                  <a:pt x="110" y="396"/>
                </a:lnTo>
                <a:lnTo>
                  <a:pt x="92" y="384"/>
                </a:lnTo>
                <a:lnTo>
                  <a:pt x="76" y="372"/>
                </a:lnTo>
                <a:lnTo>
                  <a:pt x="62" y="360"/>
                </a:lnTo>
                <a:lnTo>
                  <a:pt x="48" y="344"/>
                </a:lnTo>
                <a:lnTo>
                  <a:pt x="36" y="328"/>
                </a:lnTo>
                <a:lnTo>
                  <a:pt x="26" y="310"/>
                </a:lnTo>
                <a:lnTo>
                  <a:pt x="16" y="292"/>
                </a:lnTo>
                <a:lnTo>
                  <a:pt x="10" y="272"/>
                </a:lnTo>
                <a:lnTo>
                  <a:pt x="4" y="252"/>
                </a:lnTo>
                <a:lnTo>
                  <a:pt x="2" y="232"/>
                </a:lnTo>
                <a:lnTo>
                  <a:pt x="0" y="210"/>
                </a:lnTo>
                <a:lnTo>
                  <a:pt x="0" y="210"/>
                </a:lnTo>
                <a:lnTo>
                  <a:pt x="2" y="188"/>
                </a:lnTo>
                <a:lnTo>
                  <a:pt x="4" y="168"/>
                </a:lnTo>
                <a:lnTo>
                  <a:pt x="10" y="148"/>
                </a:lnTo>
                <a:lnTo>
                  <a:pt x="16" y="128"/>
                </a:lnTo>
                <a:lnTo>
                  <a:pt x="26" y="110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4"/>
                </a:lnTo>
                <a:lnTo>
                  <a:pt x="128" y="16"/>
                </a:lnTo>
                <a:lnTo>
                  <a:pt x="148" y="8"/>
                </a:lnTo>
                <a:lnTo>
                  <a:pt x="168" y="4"/>
                </a:lnTo>
                <a:lnTo>
                  <a:pt x="190" y="0"/>
                </a:lnTo>
                <a:lnTo>
                  <a:pt x="210" y="0"/>
                </a:lnTo>
                <a:lnTo>
                  <a:pt x="210" y="0"/>
                </a:lnTo>
                <a:lnTo>
                  <a:pt x="232" y="0"/>
                </a:lnTo>
                <a:lnTo>
                  <a:pt x="254" y="4"/>
                </a:lnTo>
                <a:lnTo>
                  <a:pt x="274" y="8"/>
                </a:lnTo>
                <a:lnTo>
                  <a:pt x="292" y="16"/>
                </a:lnTo>
                <a:lnTo>
                  <a:pt x="312" y="24"/>
                </a:lnTo>
                <a:lnTo>
                  <a:pt x="328" y="36"/>
                </a:lnTo>
                <a:lnTo>
                  <a:pt x="344" y="48"/>
                </a:lnTo>
                <a:lnTo>
                  <a:pt x="360" y="62"/>
                </a:lnTo>
                <a:lnTo>
                  <a:pt x="374" y="76"/>
                </a:lnTo>
                <a:lnTo>
                  <a:pt x="386" y="92"/>
                </a:lnTo>
                <a:lnTo>
                  <a:pt x="396" y="110"/>
                </a:lnTo>
                <a:lnTo>
                  <a:pt x="404" y="128"/>
                </a:lnTo>
                <a:lnTo>
                  <a:pt x="412" y="148"/>
                </a:lnTo>
                <a:lnTo>
                  <a:pt x="418" y="168"/>
                </a:lnTo>
                <a:lnTo>
                  <a:pt x="420" y="188"/>
                </a:lnTo>
                <a:lnTo>
                  <a:pt x="422" y="21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3" name="Freeform 11"/>
          <p:cNvSpPr>
            <a:spLocks/>
          </p:cNvSpPr>
          <p:nvPr/>
        </p:nvSpPr>
        <p:spPr bwMode="auto">
          <a:xfrm>
            <a:off x="2686050" y="3108325"/>
            <a:ext cx="669925" cy="666750"/>
          </a:xfrm>
          <a:custGeom>
            <a:avLst/>
            <a:gdLst>
              <a:gd name="T0" fmla="*/ 422 w 422"/>
              <a:gd name="T1" fmla="*/ 210 h 420"/>
              <a:gd name="T2" fmla="*/ 418 w 422"/>
              <a:gd name="T3" fmla="*/ 252 h 420"/>
              <a:gd name="T4" fmla="*/ 404 w 422"/>
              <a:gd name="T5" fmla="*/ 292 h 420"/>
              <a:gd name="T6" fmla="*/ 386 w 422"/>
              <a:gd name="T7" fmla="*/ 328 h 420"/>
              <a:gd name="T8" fmla="*/ 360 w 422"/>
              <a:gd name="T9" fmla="*/ 360 h 420"/>
              <a:gd name="T10" fmla="*/ 328 w 422"/>
              <a:gd name="T11" fmla="*/ 384 h 420"/>
              <a:gd name="T12" fmla="*/ 292 w 422"/>
              <a:gd name="T13" fmla="*/ 404 h 420"/>
              <a:gd name="T14" fmla="*/ 254 w 422"/>
              <a:gd name="T15" fmla="*/ 416 h 420"/>
              <a:gd name="T16" fmla="*/ 210 w 422"/>
              <a:gd name="T17" fmla="*/ 420 h 420"/>
              <a:gd name="T18" fmla="*/ 190 w 422"/>
              <a:gd name="T19" fmla="*/ 420 h 420"/>
              <a:gd name="T20" fmla="*/ 148 w 422"/>
              <a:gd name="T21" fmla="*/ 412 h 420"/>
              <a:gd name="T22" fmla="*/ 110 w 422"/>
              <a:gd name="T23" fmla="*/ 396 h 420"/>
              <a:gd name="T24" fmla="*/ 76 w 422"/>
              <a:gd name="T25" fmla="*/ 372 h 420"/>
              <a:gd name="T26" fmla="*/ 48 w 422"/>
              <a:gd name="T27" fmla="*/ 344 h 420"/>
              <a:gd name="T28" fmla="*/ 26 w 422"/>
              <a:gd name="T29" fmla="*/ 310 h 420"/>
              <a:gd name="T30" fmla="*/ 10 w 422"/>
              <a:gd name="T31" fmla="*/ 272 h 420"/>
              <a:gd name="T32" fmla="*/ 2 w 422"/>
              <a:gd name="T33" fmla="*/ 232 h 420"/>
              <a:gd name="T34" fmla="*/ 0 w 422"/>
              <a:gd name="T35" fmla="*/ 210 h 420"/>
              <a:gd name="T36" fmla="*/ 4 w 422"/>
              <a:gd name="T37" fmla="*/ 168 h 420"/>
              <a:gd name="T38" fmla="*/ 16 w 422"/>
              <a:gd name="T39" fmla="*/ 128 h 420"/>
              <a:gd name="T40" fmla="*/ 36 w 422"/>
              <a:gd name="T41" fmla="*/ 92 h 420"/>
              <a:gd name="T42" fmla="*/ 62 w 422"/>
              <a:gd name="T43" fmla="*/ 62 h 420"/>
              <a:gd name="T44" fmla="*/ 92 w 422"/>
              <a:gd name="T45" fmla="*/ 36 h 420"/>
              <a:gd name="T46" fmla="*/ 128 w 422"/>
              <a:gd name="T47" fmla="*/ 16 h 420"/>
              <a:gd name="T48" fmla="*/ 168 w 422"/>
              <a:gd name="T49" fmla="*/ 4 h 420"/>
              <a:gd name="T50" fmla="*/ 210 w 422"/>
              <a:gd name="T51" fmla="*/ 0 h 420"/>
              <a:gd name="T52" fmla="*/ 232 w 422"/>
              <a:gd name="T53" fmla="*/ 0 h 420"/>
              <a:gd name="T54" fmla="*/ 274 w 422"/>
              <a:gd name="T55" fmla="*/ 8 h 420"/>
              <a:gd name="T56" fmla="*/ 312 w 422"/>
              <a:gd name="T57" fmla="*/ 24 h 420"/>
              <a:gd name="T58" fmla="*/ 344 w 422"/>
              <a:gd name="T59" fmla="*/ 48 h 420"/>
              <a:gd name="T60" fmla="*/ 374 w 422"/>
              <a:gd name="T61" fmla="*/ 76 h 420"/>
              <a:gd name="T62" fmla="*/ 396 w 422"/>
              <a:gd name="T63" fmla="*/ 110 h 420"/>
              <a:gd name="T64" fmla="*/ 412 w 422"/>
              <a:gd name="T65" fmla="*/ 148 h 420"/>
              <a:gd name="T66" fmla="*/ 420 w 422"/>
              <a:gd name="T67" fmla="*/ 188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2" h="420">
                <a:moveTo>
                  <a:pt x="422" y="210"/>
                </a:moveTo>
                <a:lnTo>
                  <a:pt x="422" y="210"/>
                </a:lnTo>
                <a:lnTo>
                  <a:pt x="420" y="232"/>
                </a:lnTo>
                <a:lnTo>
                  <a:pt x="418" y="252"/>
                </a:lnTo>
                <a:lnTo>
                  <a:pt x="412" y="272"/>
                </a:lnTo>
                <a:lnTo>
                  <a:pt x="404" y="292"/>
                </a:lnTo>
                <a:lnTo>
                  <a:pt x="396" y="310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44" y="372"/>
                </a:lnTo>
                <a:lnTo>
                  <a:pt x="328" y="384"/>
                </a:lnTo>
                <a:lnTo>
                  <a:pt x="312" y="396"/>
                </a:lnTo>
                <a:lnTo>
                  <a:pt x="292" y="404"/>
                </a:lnTo>
                <a:lnTo>
                  <a:pt x="274" y="412"/>
                </a:lnTo>
                <a:lnTo>
                  <a:pt x="254" y="416"/>
                </a:lnTo>
                <a:lnTo>
                  <a:pt x="232" y="420"/>
                </a:lnTo>
                <a:lnTo>
                  <a:pt x="210" y="420"/>
                </a:lnTo>
                <a:lnTo>
                  <a:pt x="210" y="420"/>
                </a:lnTo>
                <a:lnTo>
                  <a:pt x="190" y="420"/>
                </a:lnTo>
                <a:lnTo>
                  <a:pt x="168" y="416"/>
                </a:lnTo>
                <a:lnTo>
                  <a:pt x="148" y="412"/>
                </a:lnTo>
                <a:lnTo>
                  <a:pt x="128" y="404"/>
                </a:lnTo>
                <a:lnTo>
                  <a:pt x="110" y="396"/>
                </a:lnTo>
                <a:lnTo>
                  <a:pt x="92" y="384"/>
                </a:lnTo>
                <a:lnTo>
                  <a:pt x="76" y="372"/>
                </a:lnTo>
                <a:lnTo>
                  <a:pt x="62" y="360"/>
                </a:lnTo>
                <a:lnTo>
                  <a:pt x="48" y="344"/>
                </a:lnTo>
                <a:lnTo>
                  <a:pt x="36" y="328"/>
                </a:lnTo>
                <a:lnTo>
                  <a:pt x="26" y="310"/>
                </a:lnTo>
                <a:lnTo>
                  <a:pt x="16" y="292"/>
                </a:lnTo>
                <a:lnTo>
                  <a:pt x="10" y="272"/>
                </a:lnTo>
                <a:lnTo>
                  <a:pt x="4" y="252"/>
                </a:lnTo>
                <a:lnTo>
                  <a:pt x="2" y="232"/>
                </a:lnTo>
                <a:lnTo>
                  <a:pt x="0" y="210"/>
                </a:lnTo>
                <a:lnTo>
                  <a:pt x="0" y="210"/>
                </a:lnTo>
                <a:lnTo>
                  <a:pt x="2" y="188"/>
                </a:lnTo>
                <a:lnTo>
                  <a:pt x="4" y="168"/>
                </a:lnTo>
                <a:lnTo>
                  <a:pt x="10" y="148"/>
                </a:lnTo>
                <a:lnTo>
                  <a:pt x="16" y="128"/>
                </a:lnTo>
                <a:lnTo>
                  <a:pt x="26" y="110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4"/>
                </a:lnTo>
                <a:lnTo>
                  <a:pt x="128" y="16"/>
                </a:lnTo>
                <a:lnTo>
                  <a:pt x="148" y="8"/>
                </a:lnTo>
                <a:lnTo>
                  <a:pt x="168" y="4"/>
                </a:lnTo>
                <a:lnTo>
                  <a:pt x="190" y="0"/>
                </a:lnTo>
                <a:lnTo>
                  <a:pt x="210" y="0"/>
                </a:lnTo>
                <a:lnTo>
                  <a:pt x="210" y="0"/>
                </a:lnTo>
                <a:lnTo>
                  <a:pt x="232" y="0"/>
                </a:lnTo>
                <a:lnTo>
                  <a:pt x="254" y="4"/>
                </a:lnTo>
                <a:lnTo>
                  <a:pt x="274" y="8"/>
                </a:lnTo>
                <a:lnTo>
                  <a:pt x="292" y="16"/>
                </a:lnTo>
                <a:lnTo>
                  <a:pt x="312" y="24"/>
                </a:lnTo>
                <a:lnTo>
                  <a:pt x="328" y="36"/>
                </a:lnTo>
                <a:lnTo>
                  <a:pt x="344" y="48"/>
                </a:lnTo>
                <a:lnTo>
                  <a:pt x="360" y="62"/>
                </a:lnTo>
                <a:lnTo>
                  <a:pt x="374" y="76"/>
                </a:lnTo>
                <a:lnTo>
                  <a:pt x="386" y="92"/>
                </a:lnTo>
                <a:lnTo>
                  <a:pt x="396" y="110"/>
                </a:lnTo>
                <a:lnTo>
                  <a:pt x="404" y="128"/>
                </a:lnTo>
                <a:lnTo>
                  <a:pt x="412" y="148"/>
                </a:lnTo>
                <a:lnTo>
                  <a:pt x="418" y="168"/>
                </a:lnTo>
                <a:lnTo>
                  <a:pt x="420" y="188"/>
                </a:lnTo>
                <a:lnTo>
                  <a:pt x="422" y="2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4" name="Freeform 12"/>
          <p:cNvSpPr>
            <a:spLocks/>
          </p:cNvSpPr>
          <p:nvPr/>
        </p:nvSpPr>
        <p:spPr bwMode="auto">
          <a:xfrm>
            <a:off x="2682875" y="3105150"/>
            <a:ext cx="676275" cy="673100"/>
          </a:xfrm>
          <a:custGeom>
            <a:avLst/>
            <a:gdLst>
              <a:gd name="T0" fmla="*/ 422 w 426"/>
              <a:gd name="T1" fmla="*/ 212 h 424"/>
              <a:gd name="T2" fmla="*/ 412 w 426"/>
              <a:gd name="T3" fmla="*/ 274 h 424"/>
              <a:gd name="T4" fmla="*/ 386 w 426"/>
              <a:gd name="T5" fmla="*/ 328 h 424"/>
              <a:gd name="T6" fmla="*/ 360 w 426"/>
              <a:gd name="T7" fmla="*/ 360 h 424"/>
              <a:gd name="T8" fmla="*/ 312 w 426"/>
              <a:gd name="T9" fmla="*/ 396 h 424"/>
              <a:gd name="T10" fmla="*/ 254 w 426"/>
              <a:gd name="T11" fmla="*/ 416 h 424"/>
              <a:gd name="T12" fmla="*/ 212 w 426"/>
              <a:gd name="T13" fmla="*/ 420 h 424"/>
              <a:gd name="T14" fmla="*/ 150 w 426"/>
              <a:gd name="T15" fmla="*/ 412 h 424"/>
              <a:gd name="T16" fmla="*/ 96 w 426"/>
              <a:gd name="T17" fmla="*/ 386 h 424"/>
              <a:gd name="T18" fmla="*/ 66 w 426"/>
              <a:gd name="T19" fmla="*/ 360 h 424"/>
              <a:gd name="T20" fmla="*/ 30 w 426"/>
              <a:gd name="T21" fmla="*/ 312 h 424"/>
              <a:gd name="T22" fmla="*/ 8 w 426"/>
              <a:gd name="T23" fmla="*/ 254 h 424"/>
              <a:gd name="T24" fmla="*/ 4 w 426"/>
              <a:gd name="T25" fmla="*/ 212 h 424"/>
              <a:gd name="T26" fmla="*/ 14 w 426"/>
              <a:gd name="T27" fmla="*/ 150 h 424"/>
              <a:gd name="T28" fmla="*/ 40 w 426"/>
              <a:gd name="T29" fmla="*/ 96 h 424"/>
              <a:gd name="T30" fmla="*/ 66 w 426"/>
              <a:gd name="T31" fmla="*/ 64 h 424"/>
              <a:gd name="T32" fmla="*/ 114 w 426"/>
              <a:gd name="T33" fmla="*/ 28 h 424"/>
              <a:gd name="T34" fmla="*/ 170 w 426"/>
              <a:gd name="T35" fmla="*/ 8 h 424"/>
              <a:gd name="T36" fmla="*/ 212 w 426"/>
              <a:gd name="T37" fmla="*/ 4 h 424"/>
              <a:gd name="T38" fmla="*/ 274 w 426"/>
              <a:gd name="T39" fmla="*/ 12 h 424"/>
              <a:gd name="T40" fmla="*/ 330 w 426"/>
              <a:gd name="T41" fmla="*/ 40 h 424"/>
              <a:gd name="T42" fmla="*/ 360 w 426"/>
              <a:gd name="T43" fmla="*/ 64 h 424"/>
              <a:gd name="T44" fmla="*/ 396 w 426"/>
              <a:gd name="T45" fmla="*/ 112 h 424"/>
              <a:gd name="T46" fmla="*/ 418 w 426"/>
              <a:gd name="T47" fmla="*/ 170 h 424"/>
              <a:gd name="T48" fmla="*/ 426 w 426"/>
              <a:gd name="T49" fmla="*/ 212 h 424"/>
              <a:gd name="T50" fmla="*/ 422 w 426"/>
              <a:gd name="T51" fmla="*/ 170 h 424"/>
              <a:gd name="T52" fmla="*/ 400 w 426"/>
              <a:gd name="T53" fmla="*/ 110 h 424"/>
              <a:gd name="T54" fmla="*/ 364 w 426"/>
              <a:gd name="T55" fmla="*/ 62 h 424"/>
              <a:gd name="T56" fmla="*/ 314 w 426"/>
              <a:gd name="T57" fmla="*/ 26 h 424"/>
              <a:gd name="T58" fmla="*/ 256 w 426"/>
              <a:gd name="T59" fmla="*/ 4 h 424"/>
              <a:gd name="T60" fmla="*/ 212 w 426"/>
              <a:gd name="T61" fmla="*/ 0 h 424"/>
              <a:gd name="T62" fmla="*/ 150 w 426"/>
              <a:gd name="T63" fmla="*/ 10 h 424"/>
              <a:gd name="T64" fmla="*/ 94 w 426"/>
              <a:gd name="T65" fmla="*/ 36 h 424"/>
              <a:gd name="T66" fmla="*/ 48 w 426"/>
              <a:gd name="T67" fmla="*/ 76 h 424"/>
              <a:gd name="T68" fmla="*/ 16 w 426"/>
              <a:gd name="T69" fmla="*/ 130 h 424"/>
              <a:gd name="T70" fmla="*/ 2 w 426"/>
              <a:gd name="T71" fmla="*/ 190 h 424"/>
              <a:gd name="T72" fmla="*/ 2 w 426"/>
              <a:gd name="T73" fmla="*/ 234 h 424"/>
              <a:gd name="T74" fmla="*/ 16 w 426"/>
              <a:gd name="T75" fmla="*/ 294 h 424"/>
              <a:gd name="T76" fmla="*/ 48 w 426"/>
              <a:gd name="T77" fmla="*/ 348 h 424"/>
              <a:gd name="T78" fmla="*/ 94 w 426"/>
              <a:gd name="T79" fmla="*/ 388 h 424"/>
              <a:gd name="T80" fmla="*/ 150 w 426"/>
              <a:gd name="T81" fmla="*/ 416 h 424"/>
              <a:gd name="T82" fmla="*/ 212 w 426"/>
              <a:gd name="T83" fmla="*/ 424 h 424"/>
              <a:gd name="T84" fmla="*/ 256 w 426"/>
              <a:gd name="T85" fmla="*/ 420 h 424"/>
              <a:gd name="T86" fmla="*/ 314 w 426"/>
              <a:gd name="T87" fmla="*/ 400 h 424"/>
              <a:gd name="T88" fmla="*/ 364 w 426"/>
              <a:gd name="T89" fmla="*/ 362 h 424"/>
              <a:gd name="T90" fmla="*/ 400 w 426"/>
              <a:gd name="T91" fmla="*/ 314 h 424"/>
              <a:gd name="T92" fmla="*/ 422 w 426"/>
              <a:gd name="T93" fmla="*/ 254 h 424"/>
              <a:gd name="T94" fmla="*/ 424 w 426"/>
              <a:gd name="T95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" h="424">
                <a:moveTo>
                  <a:pt x="424" y="212"/>
                </a:moveTo>
                <a:lnTo>
                  <a:pt x="422" y="212"/>
                </a:lnTo>
                <a:lnTo>
                  <a:pt x="422" y="212"/>
                </a:lnTo>
                <a:lnTo>
                  <a:pt x="420" y="234"/>
                </a:lnTo>
                <a:lnTo>
                  <a:pt x="418" y="254"/>
                </a:lnTo>
                <a:lnTo>
                  <a:pt x="412" y="274"/>
                </a:lnTo>
                <a:lnTo>
                  <a:pt x="404" y="294"/>
                </a:lnTo>
                <a:lnTo>
                  <a:pt x="396" y="312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60" y="360"/>
                </a:lnTo>
                <a:lnTo>
                  <a:pt x="346" y="374"/>
                </a:lnTo>
                <a:lnTo>
                  <a:pt x="330" y="386"/>
                </a:lnTo>
                <a:lnTo>
                  <a:pt x="312" y="396"/>
                </a:lnTo>
                <a:lnTo>
                  <a:pt x="294" y="404"/>
                </a:lnTo>
                <a:lnTo>
                  <a:pt x="274" y="412"/>
                </a:lnTo>
                <a:lnTo>
                  <a:pt x="254" y="416"/>
                </a:lnTo>
                <a:lnTo>
                  <a:pt x="234" y="420"/>
                </a:lnTo>
                <a:lnTo>
                  <a:pt x="212" y="420"/>
                </a:lnTo>
                <a:lnTo>
                  <a:pt x="212" y="420"/>
                </a:lnTo>
                <a:lnTo>
                  <a:pt x="192" y="420"/>
                </a:lnTo>
                <a:lnTo>
                  <a:pt x="170" y="416"/>
                </a:lnTo>
                <a:lnTo>
                  <a:pt x="150" y="412"/>
                </a:lnTo>
                <a:lnTo>
                  <a:pt x="132" y="404"/>
                </a:lnTo>
                <a:lnTo>
                  <a:pt x="114" y="396"/>
                </a:lnTo>
                <a:lnTo>
                  <a:pt x="96" y="386"/>
                </a:lnTo>
                <a:lnTo>
                  <a:pt x="80" y="374"/>
                </a:lnTo>
                <a:lnTo>
                  <a:pt x="66" y="360"/>
                </a:lnTo>
                <a:lnTo>
                  <a:pt x="66" y="360"/>
                </a:lnTo>
                <a:lnTo>
                  <a:pt x="52" y="344"/>
                </a:lnTo>
                <a:lnTo>
                  <a:pt x="40" y="328"/>
                </a:lnTo>
                <a:lnTo>
                  <a:pt x="30" y="312"/>
                </a:lnTo>
                <a:lnTo>
                  <a:pt x="20" y="294"/>
                </a:lnTo>
                <a:lnTo>
                  <a:pt x="14" y="274"/>
                </a:lnTo>
                <a:lnTo>
                  <a:pt x="8" y="254"/>
                </a:lnTo>
                <a:lnTo>
                  <a:pt x="6" y="234"/>
                </a:lnTo>
                <a:lnTo>
                  <a:pt x="4" y="212"/>
                </a:lnTo>
                <a:lnTo>
                  <a:pt x="4" y="212"/>
                </a:lnTo>
                <a:lnTo>
                  <a:pt x="6" y="190"/>
                </a:lnTo>
                <a:lnTo>
                  <a:pt x="8" y="170"/>
                </a:lnTo>
                <a:lnTo>
                  <a:pt x="14" y="150"/>
                </a:lnTo>
                <a:lnTo>
                  <a:pt x="20" y="130"/>
                </a:lnTo>
                <a:lnTo>
                  <a:pt x="30" y="112"/>
                </a:lnTo>
                <a:lnTo>
                  <a:pt x="40" y="96"/>
                </a:lnTo>
                <a:lnTo>
                  <a:pt x="52" y="80"/>
                </a:lnTo>
                <a:lnTo>
                  <a:pt x="66" y="64"/>
                </a:lnTo>
                <a:lnTo>
                  <a:pt x="66" y="64"/>
                </a:lnTo>
                <a:lnTo>
                  <a:pt x="80" y="52"/>
                </a:lnTo>
                <a:lnTo>
                  <a:pt x="96" y="40"/>
                </a:lnTo>
                <a:lnTo>
                  <a:pt x="114" y="28"/>
                </a:lnTo>
                <a:lnTo>
                  <a:pt x="132" y="20"/>
                </a:lnTo>
                <a:lnTo>
                  <a:pt x="150" y="12"/>
                </a:lnTo>
                <a:lnTo>
                  <a:pt x="170" y="8"/>
                </a:lnTo>
                <a:lnTo>
                  <a:pt x="192" y="4"/>
                </a:lnTo>
                <a:lnTo>
                  <a:pt x="212" y="4"/>
                </a:lnTo>
                <a:lnTo>
                  <a:pt x="212" y="4"/>
                </a:lnTo>
                <a:lnTo>
                  <a:pt x="234" y="4"/>
                </a:lnTo>
                <a:lnTo>
                  <a:pt x="254" y="8"/>
                </a:lnTo>
                <a:lnTo>
                  <a:pt x="274" y="12"/>
                </a:lnTo>
                <a:lnTo>
                  <a:pt x="294" y="20"/>
                </a:lnTo>
                <a:lnTo>
                  <a:pt x="312" y="28"/>
                </a:lnTo>
                <a:lnTo>
                  <a:pt x="330" y="40"/>
                </a:lnTo>
                <a:lnTo>
                  <a:pt x="346" y="52"/>
                </a:lnTo>
                <a:lnTo>
                  <a:pt x="360" y="64"/>
                </a:lnTo>
                <a:lnTo>
                  <a:pt x="360" y="64"/>
                </a:lnTo>
                <a:lnTo>
                  <a:pt x="374" y="80"/>
                </a:lnTo>
                <a:lnTo>
                  <a:pt x="386" y="96"/>
                </a:lnTo>
                <a:lnTo>
                  <a:pt x="396" y="112"/>
                </a:lnTo>
                <a:lnTo>
                  <a:pt x="404" y="130"/>
                </a:lnTo>
                <a:lnTo>
                  <a:pt x="412" y="150"/>
                </a:lnTo>
                <a:lnTo>
                  <a:pt x="418" y="170"/>
                </a:lnTo>
                <a:lnTo>
                  <a:pt x="420" y="190"/>
                </a:lnTo>
                <a:lnTo>
                  <a:pt x="422" y="212"/>
                </a:lnTo>
                <a:lnTo>
                  <a:pt x="426" y="212"/>
                </a:lnTo>
                <a:lnTo>
                  <a:pt x="426" y="212"/>
                </a:lnTo>
                <a:lnTo>
                  <a:pt x="424" y="190"/>
                </a:lnTo>
                <a:lnTo>
                  <a:pt x="422" y="170"/>
                </a:lnTo>
                <a:lnTo>
                  <a:pt x="416" y="148"/>
                </a:lnTo>
                <a:lnTo>
                  <a:pt x="408" y="130"/>
                </a:lnTo>
                <a:lnTo>
                  <a:pt x="400" y="110"/>
                </a:lnTo>
                <a:lnTo>
                  <a:pt x="390" y="94"/>
                </a:lnTo>
                <a:lnTo>
                  <a:pt x="376" y="76"/>
                </a:lnTo>
                <a:lnTo>
                  <a:pt x="364" y="62"/>
                </a:lnTo>
                <a:lnTo>
                  <a:pt x="348" y="48"/>
                </a:lnTo>
                <a:lnTo>
                  <a:pt x="332" y="36"/>
                </a:lnTo>
                <a:lnTo>
                  <a:pt x="314" y="26"/>
                </a:lnTo>
                <a:lnTo>
                  <a:pt x="296" y="16"/>
                </a:lnTo>
                <a:lnTo>
                  <a:pt x="276" y="10"/>
                </a:lnTo>
                <a:lnTo>
                  <a:pt x="256" y="4"/>
                </a:lnTo>
                <a:lnTo>
                  <a:pt x="234" y="0"/>
                </a:lnTo>
                <a:lnTo>
                  <a:pt x="212" y="0"/>
                </a:lnTo>
                <a:lnTo>
                  <a:pt x="212" y="0"/>
                </a:lnTo>
                <a:lnTo>
                  <a:pt x="190" y="0"/>
                </a:lnTo>
                <a:lnTo>
                  <a:pt x="170" y="4"/>
                </a:lnTo>
                <a:lnTo>
                  <a:pt x="150" y="10"/>
                </a:lnTo>
                <a:lnTo>
                  <a:pt x="130" y="16"/>
                </a:lnTo>
                <a:lnTo>
                  <a:pt x="112" y="26"/>
                </a:lnTo>
                <a:lnTo>
                  <a:pt x="94" y="36"/>
                </a:lnTo>
                <a:lnTo>
                  <a:pt x="78" y="48"/>
                </a:lnTo>
                <a:lnTo>
                  <a:pt x="62" y="62"/>
                </a:lnTo>
                <a:lnTo>
                  <a:pt x="48" y="76"/>
                </a:lnTo>
                <a:lnTo>
                  <a:pt x="36" y="94"/>
                </a:lnTo>
                <a:lnTo>
                  <a:pt x="26" y="110"/>
                </a:lnTo>
                <a:lnTo>
                  <a:pt x="16" y="130"/>
                </a:lnTo>
                <a:lnTo>
                  <a:pt x="10" y="148"/>
                </a:lnTo>
                <a:lnTo>
                  <a:pt x="4" y="170"/>
                </a:lnTo>
                <a:lnTo>
                  <a:pt x="2" y="190"/>
                </a:lnTo>
                <a:lnTo>
                  <a:pt x="0" y="212"/>
                </a:lnTo>
                <a:lnTo>
                  <a:pt x="0" y="212"/>
                </a:lnTo>
                <a:lnTo>
                  <a:pt x="2" y="234"/>
                </a:lnTo>
                <a:lnTo>
                  <a:pt x="4" y="254"/>
                </a:lnTo>
                <a:lnTo>
                  <a:pt x="10" y="276"/>
                </a:lnTo>
                <a:lnTo>
                  <a:pt x="16" y="294"/>
                </a:lnTo>
                <a:lnTo>
                  <a:pt x="26" y="314"/>
                </a:lnTo>
                <a:lnTo>
                  <a:pt x="36" y="332"/>
                </a:lnTo>
                <a:lnTo>
                  <a:pt x="48" y="348"/>
                </a:lnTo>
                <a:lnTo>
                  <a:pt x="62" y="362"/>
                </a:lnTo>
                <a:lnTo>
                  <a:pt x="78" y="376"/>
                </a:lnTo>
                <a:lnTo>
                  <a:pt x="94" y="388"/>
                </a:lnTo>
                <a:lnTo>
                  <a:pt x="112" y="400"/>
                </a:lnTo>
                <a:lnTo>
                  <a:pt x="130" y="408"/>
                </a:lnTo>
                <a:lnTo>
                  <a:pt x="150" y="416"/>
                </a:lnTo>
                <a:lnTo>
                  <a:pt x="170" y="420"/>
                </a:lnTo>
                <a:lnTo>
                  <a:pt x="190" y="424"/>
                </a:lnTo>
                <a:lnTo>
                  <a:pt x="212" y="424"/>
                </a:lnTo>
                <a:lnTo>
                  <a:pt x="212" y="424"/>
                </a:lnTo>
                <a:lnTo>
                  <a:pt x="234" y="424"/>
                </a:lnTo>
                <a:lnTo>
                  <a:pt x="256" y="420"/>
                </a:lnTo>
                <a:lnTo>
                  <a:pt x="276" y="416"/>
                </a:lnTo>
                <a:lnTo>
                  <a:pt x="296" y="408"/>
                </a:lnTo>
                <a:lnTo>
                  <a:pt x="314" y="400"/>
                </a:lnTo>
                <a:lnTo>
                  <a:pt x="332" y="388"/>
                </a:lnTo>
                <a:lnTo>
                  <a:pt x="348" y="376"/>
                </a:lnTo>
                <a:lnTo>
                  <a:pt x="364" y="362"/>
                </a:lnTo>
                <a:lnTo>
                  <a:pt x="376" y="348"/>
                </a:lnTo>
                <a:lnTo>
                  <a:pt x="390" y="332"/>
                </a:lnTo>
                <a:lnTo>
                  <a:pt x="400" y="314"/>
                </a:lnTo>
                <a:lnTo>
                  <a:pt x="408" y="294"/>
                </a:lnTo>
                <a:lnTo>
                  <a:pt x="416" y="276"/>
                </a:lnTo>
                <a:lnTo>
                  <a:pt x="422" y="254"/>
                </a:lnTo>
                <a:lnTo>
                  <a:pt x="424" y="234"/>
                </a:lnTo>
                <a:lnTo>
                  <a:pt x="426" y="212"/>
                </a:lnTo>
                <a:lnTo>
                  <a:pt x="424" y="21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5" name="Freeform 13"/>
          <p:cNvSpPr>
            <a:spLocks/>
          </p:cNvSpPr>
          <p:nvPr/>
        </p:nvSpPr>
        <p:spPr bwMode="auto">
          <a:xfrm>
            <a:off x="2682875" y="3105150"/>
            <a:ext cx="676275" cy="673100"/>
          </a:xfrm>
          <a:custGeom>
            <a:avLst/>
            <a:gdLst>
              <a:gd name="T0" fmla="*/ 422 w 426"/>
              <a:gd name="T1" fmla="*/ 212 h 424"/>
              <a:gd name="T2" fmla="*/ 412 w 426"/>
              <a:gd name="T3" fmla="*/ 274 h 424"/>
              <a:gd name="T4" fmla="*/ 386 w 426"/>
              <a:gd name="T5" fmla="*/ 328 h 424"/>
              <a:gd name="T6" fmla="*/ 360 w 426"/>
              <a:gd name="T7" fmla="*/ 360 h 424"/>
              <a:gd name="T8" fmla="*/ 312 w 426"/>
              <a:gd name="T9" fmla="*/ 396 h 424"/>
              <a:gd name="T10" fmla="*/ 254 w 426"/>
              <a:gd name="T11" fmla="*/ 416 h 424"/>
              <a:gd name="T12" fmla="*/ 212 w 426"/>
              <a:gd name="T13" fmla="*/ 420 h 424"/>
              <a:gd name="T14" fmla="*/ 150 w 426"/>
              <a:gd name="T15" fmla="*/ 412 h 424"/>
              <a:gd name="T16" fmla="*/ 96 w 426"/>
              <a:gd name="T17" fmla="*/ 386 h 424"/>
              <a:gd name="T18" fmla="*/ 66 w 426"/>
              <a:gd name="T19" fmla="*/ 360 h 424"/>
              <a:gd name="T20" fmla="*/ 30 w 426"/>
              <a:gd name="T21" fmla="*/ 312 h 424"/>
              <a:gd name="T22" fmla="*/ 8 w 426"/>
              <a:gd name="T23" fmla="*/ 254 h 424"/>
              <a:gd name="T24" fmla="*/ 4 w 426"/>
              <a:gd name="T25" fmla="*/ 212 h 424"/>
              <a:gd name="T26" fmla="*/ 14 w 426"/>
              <a:gd name="T27" fmla="*/ 150 h 424"/>
              <a:gd name="T28" fmla="*/ 40 w 426"/>
              <a:gd name="T29" fmla="*/ 96 h 424"/>
              <a:gd name="T30" fmla="*/ 66 w 426"/>
              <a:gd name="T31" fmla="*/ 64 h 424"/>
              <a:gd name="T32" fmla="*/ 114 w 426"/>
              <a:gd name="T33" fmla="*/ 28 h 424"/>
              <a:gd name="T34" fmla="*/ 170 w 426"/>
              <a:gd name="T35" fmla="*/ 8 h 424"/>
              <a:gd name="T36" fmla="*/ 212 w 426"/>
              <a:gd name="T37" fmla="*/ 4 h 424"/>
              <a:gd name="T38" fmla="*/ 274 w 426"/>
              <a:gd name="T39" fmla="*/ 12 h 424"/>
              <a:gd name="T40" fmla="*/ 330 w 426"/>
              <a:gd name="T41" fmla="*/ 40 h 424"/>
              <a:gd name="T42" fmla="*/ 360 w 426"/>
              <a:gd name="T43" fmla="*/ 64 h 424"/>
              <a:gd name="T44" fmla="*/ 396 w 426"/>
              <a:gd name="T45" fmla="*/ 112 h 424"/>
              <a:gd name="T46" fmla="*/ 418 w 426"/>
              <a:gd name="T47" fmla="*/ 170 h 424"/>
              <a:gd name="T48" fmla="*/ 426 w 426"/>
              <a:gd name="T49" fmla="*/ 212 h 424"/>
              <a:gd name="T50" fmla="*/ 422 w 426"/>
              <a:gd name="T51" fmla="*/ 170 h 424"/>
              <a:gd name="T52" fmla="*/ 400 w 426"/>
              <a:gd name="T53" fmla="*/ 110 h 424"/>
              <a:gd name="T54" fmla="*/ 364 w 426"/>
              <a:gd name="T55" fmla="*/ 62 h 424"/>
              <a:gd name="T56" fmla="*/ 314 w 426"/>
              <a:gd name="T57" fmla="*/ 26 h 424"/>
              <a:gd name="T58" fmla="*/ 256 w 426"/>
              <a:gd name="T59" fmla="*/ 4 h 424"/>
              <a:gd name="T60" fmla="*/ 212 w 426"/>
              <a:gd name="T61" fmla="*/ 0 h 424"/>
              <a:gd name="T62" fmla="*/ 150 w 426"/>
              <a:gd name="T63" fmla="*/ 10 h 424"/>
              <a:gd name="T64" fmla="*/ 94 w 426"/>
              <a:gd name="T65" fmla="*/ 36 h 424"/>
              <a:gd name="T66" fmla="*/ 48 w 426"/>
              <a:gd name="T67" fmla="*/ 76 h 424"/>
              <a:gd name="T68" fmla="*/ 16 w 426"/>
              <a:gd name="T69" fmla="*/ 130 h 424"/>
              <a:gd name="T70" fmla="*/ 2 w 426"/>
              <a:gd name="T71" fmla="*/ 190 h 424"/>
              <a:gd name="T72" fmla="*/ 2 w 426"/>
              <a:gd name="T73" fmla="*/ 234 h 424"/>
              <a:gd name="T74" fmla="*/ 16 w 426"/>
              <a:gd name="T75" fmla="*/ 294 h 424"/>
              <a:gd name="T76" fmla="*/ 48 w 426"/>
              <a:gd name="T77" fmla="*/ 348 h 424"/>
              <a:gd name="T78" fmla="*/ 94 w 426"/>
              <a:gd name="T79" fmla="*/ 388 h 424"/>
              <a:gd name="T80" fmla="*/ 150 w 426"/>
              <a:gd name="T81" fmla="*/ 416 h 424"/>
              <a:gd name="T82" fmla="*/ 212 w 426"/>
              <a:gd name="T83" fmla="*/ 424 h 424"/>
              <a:gd name="T84" fmla="*/ 256 w 426"/>
              <a:gd name="T85" fmla="*/ 420 h 424"/>
              <a:gd name="T86" fmla="*/ 314 w 426"/>
              <a:gd name="T87" fmla="*/ 400 h 424"/>
              <a:gd name="T88" fmla="*/ 364 w 426"/>
              <a:gd name="T89" fmla="*/ 362 h 424"/>
              <a:gd name="T90" fmla="*/ 400 w 426"/>
              <a:gd name="T91" fmla="*/ 314 h 424"/>
              <a:gd name="T92" fmla="*/ 422 w 426"/>
              <a:gd name="T93" fmla="*/ 254 h 424"/>
              <a:gd name="T94" fmla="*/ 424 w 426"/>
              <a:gd name="T95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" h="424">
                <a:moveTo>
                  <a:pt x="424" y="212"/>
                </a:moveTo>
                <a:lnTo>
                  <a:pt x="422" y="212"/>
                </a:lnTo>
                <a:lnTo>
                  <a:pt x="422" y="212"/>
                </a:lnTo>
                <a:lnTo>
                  <a:pt x="420" y="234"/>
                </a:lnTo>
                <a:lnTo>
                  <a:pt x="418" y="254"/>
                </a:lnTo>
                <a:lnTo>
                  <a:pt x="412" y="274"/>
                </a:lnTo>
                <a:lnTo>
                  <a:pt x="404" y="294"/>
                </a:lnTo>
                <a:lnTo>
                  <a:pt x="396" y="312"/>
                </a:lnTo>
                <a:lnTo>
                  <a:pt x="386" y="328"/>
                </a:lnTo>
                <a:lnTo>
                  <a:pt x="374" y="344"/>
                </a:lnTo>
                <a:lnTo>
                  <a:pt x="360" y="360"/>
                </a:lnTo>
                <a:lnTo>
                  <a:pt x="360" y="360"/>
                </a:lnTo>
                <a:lnTo>
                  <a:pt x="346" y="374"/>
                </a:lnTo>
                <a:lnTo>
                  <a:pt x="330" y="386"/>
                </a:lnTo>
                <a:lnTo>
                  <a:pt x="312" y="396"/>
                </a:lnTo>
                <a:lnTo>
                  <a:pt x="294" y="404"/>
                </a:lnTo>
                <a:lnTo>
                  <a:pt x="274" y="412"/>
                </a:lnTo>
                <a:lnTo>
                  <a:pt x="254" y="416"/>
                </a:lnTo>
                <a:lnTo>
                  <a:pt x="234" y="420"/>
                </a:lnTo>
                <a:lnTo>
                  <a:pt x="212" y="420"/>
                </a:lnTo>
                <a:lnTo>
                  <a:pt x="212" y="420"/>
                </a:lnTo>
                <a:lnTo>
                  <a:pt x="192" y="420"/>
                </a:lnTo>
                <a:lnTo>
                  <a:pt x="170" y="416"/>
                </a:lnTo>
                <a:lnTo>
                  <a:pt x="150" y="412"/>
                </a:lnTo>
                <a:lnTo>
                  <a:pt x="132" y="404"/>
                </a:lnTo>
                <a:lnTo>
                  <a:pt x="114" y="396"/>
                </a:lnTo>
                <a:lnTo>
                  <a:pt x="96" y="386"/>
                </a:lnTo>
                <a:lnTo>
                  <a:pt x="80" y="374"/>
                </a:lnTo>
                <a:lnTo>
                  <a:pt x="66" y="360"/>
                </a:lnTo>
                <a:lnTo>
                  <a:pt x="66" y="360"/>
                </a:lnTo>
                <a:lnTo>
                  <a:pt x="52" y="344"/>
                </a:lnTo>
                <a:lnTo>
                  <a:pt x="40" y="328"/>
                </a:lnTo>
                <a:lnTo>
                  <a:pt x="30" y="312"/>
                </a:lnTo>
                <a:lnTo>
                  <a:pt x="20" y="294"/>
                </a:lnTo>
                <a:lnTo>
                  <a:pt x="14" y="274"/>
                </a:lnTo>
                <a:lnTo>
                  <a:pt x="8" y="254"/>
                </a:lnTo>
                <a:lnTo>
                  <a:pt x="6" y="234"/>
                </a:lnTo>
                <a:lnTo>
                  <a:pt x="4" y="212"/>
                </a:lnTo>
                <a:lnTo>
                  <a:pt x="4" y="212"/>
                </a:lnTo>
                <a:lnTo>
                  <a:pt x="6" y="190"/>
                </a:lnTo>
                <a:lnTo>
                  <a:pt x="8" y="170"/>
                </a:lnTo>
                <a:lnTo>
                  <a:pt x="14" y="150"/>
                </a:lnTo>
                <a:lnTo>
                  <a:pt x="20" y="130"/>
                </a:lnTo>
                <a:lnTo>
                  <a:pt x="30" y="112"/>
                </a:lnTo>
                <a:lnTo>
                  <a:pt x="40" y="96"/>
                </a:lnTo>
                <a:lnTo>
                  <a:pt x="52" y="80"/>
                </a:lnTo>
                <a:lnTo>
                  <a:pt x="66" y="64"/>
                </a:lnTo>
                <a:lnTo>
                  <a:pt x="66" y="64"/>
                </a:lnTo>
                <a:lnTo>
                  <a:pt x="80" y="52"/>
                </a:lnTo>
                <a:lnTo>
                  <a:pt x="96" y="40"/>
                </a:lnTo>
                <a:lnTo>
                  <a:pt x="114" y="28"/>
                </a:lnTo>
                <a:lnTo>
                  <a:pt x="132" y="20"/>
                </a:lnTo>
                <a:lnTo>
                  <a:pt x="150" y="12"/>
                </a:lnTo>
                <a:lnTo>
                  <a:pt x="170" y="8"/>
                </a:lnTo>
                <a:lnTo>
                  <a:pt x="192" y="4"/>
                </a:lnTo>
                <a:lnTo>
                  <a:pt x="212" y="4"/>
                </a:lnTo>
                <a:lnTo>
                  <a:pt x="212" y="4"/>
                </a:lnTo>
                <a:lnTo>
                  <a:pt x="234" y="4"/>
                </a:lnTo>
                <a:lnTo>
                  <a:pt x="254" y="8"/>
                </a:lnTo>
                <a:lnTo>
                  <a:pt x="274" y="12"/>
                </a:lnTo>
                <a:lnTo>
                  <a:pt x="294" y="20"/>
                </a:lnTo>
                <a:lnTo>
                  <a:pt x="312" y="28"/>
                </a:lnTo>
                <a:lnTo>
                  <a:pt x="330" y="40"/>
                </a:lnTo>
                <a:lnTo>
                  <a:pt x="346" y="52"/>
                </a:lnTo>
                <a:lnTo>
                  <a:pt x="360" y="64"/>
                </a:lnTo>
                <a:lnTo>
                  <a:pt x="360" y="64"/>
                </a:lnTo>
                <a:lnTo>
                  <a:pt x="374" y="80"/>
                </a:lnTo>
                <a:lnTo>
                  <a:pt x="386" y="96"/>
                </a:lnTo>
                <a:lnTo>
                  <a:pt x="396" y="112"/>
                </a:lnTo>
                <a:lnTo>
                  <a:pt x="404" y="130"/>
                </a:lnTo>
                <a:lnTo>
                  <a:pt x="412" y="150"/>
                </a:lnTo>
                <a:lnTo>
                  <a:pt x="418" y="170"/>
                </a:lnTo>
                <a:lnTo>
                  <a:pt x="420" y="190"/>
                </a:lnTo>
                <a:lnTo>
                  <a:pt x="422" y="212"/>
                </a:lnTo>
                <a:lnTo>
                  <a:pt x="426" y="212"/>
                </a:lnTo>
                <a:lnTo>
                  <a:pt x="426" y="212"/>
                </a:lnTo>
                <a:lnTo>
                  <a:pt x="424" y="190"/>
                </a:lnTo>
                <a:lnTo>
                  <a:pt x="422" y="170"/>
                </a:lnTo>
                <a:lnTo>
                  <a:pt x="416" y="148"/>
                </a:lnTo>
                <a:lnTo>
                  <a:pt x="408" y="130"/>
                </a:lnTo>
                <a:lnTo>
                  <a:pt x="400" y="110"/>
                </a:lnTo>
                <a:lnTo>
                  <a:pt x="390" y="94"/>
                </a:lnTo>
                <a:lnTo>
                  <a:pt x="376" y="76"/>
                </a:lnTo>
                <a:lnTo>
                  <a:pt x="364" y="62"/>
                </a:lnTo>
                <a:lnTo>
                  <a:pt x="348" y="48"/>
                </a:lnTo>
                <a:lnTo>
                  <a:pt x="332" y="36"/>
                </a:lnTo>
                <a:lnTo>
                  <a:pt x="314" y="26"/>
                </a:lnTo>
                <a:lnTo>
                  <a:pt x="296" y="16"/>
                </a:lnTo>
                <a:lnTo>
                  <a:pt x="276" y="10"/>
                </a:lnTo>
                <a:lnTo>
                  <a:pt x="256" y="4"/>
                </a:lnTo>
                <a:lnTo>
                  <a:pt x="234" y="0"/>
                </a:lnTo>
                <a:lnTo>
                  <a:pt x="212" y="0"/>
                </a:lnTo>
                <a:lnTo>
                  <a:pt x="212" y="0"/>
                </a:lnTo>
                <a:lnTo>
                  <a:pt x="190" y="0"/>
                </a:lnTo>
                <a:lnTo>
                  <a:pt x="170" y="4"/>
                </a:lnTo>
                <a:lnTo>
                  <a:pt x="150" y="10"/>
                </a:lnTo>
                <a:lnTo>
                  <a:pt x="130" y="16"/>
                </a:lnTo>
                <a:lnTo>
                  <a:pt x="112" y="26"/>
                </a:lnTo>
                <a:lnTo>
                  <a:pt x="94" y="36"/>
                </a:lnTo>
                <a:lnTo>
                  <a:pt x="78" y="48"/>
                </a:lnTo>
                <a:lnTo>
                  <a:pt x="62" y="62"/>
                </a:lnTo>
                <a:lnTo>
                  <a:pt x="48" y="76"/>
                </a:lnTo>
                <a:lnTo>
                  <a:pt x="36" y="94"/>
                </a:lnTo>
                <a:lnTo>
                  <a:pt x="26" y="110"/>
                </a:lnTo>
                <a:lnTo>
                  <a:pt x="16" y="130"/>
                </a:lnTo>
                <a:lnTo>
                  <a:pt x="10" y="148"/>
                </a:lnTo>
                <a:lnTo>
                  <a:pt x="4" y="170"/>
                </a:lnTo>
                <a:lnTo>
                  <a:pt x="2" y="190"/>
                </a:lnTo>
                <a:lnTo>
                  <a:pt x="0" y="212"/>
                </a:lnTo>
                <a:lnTo>
                  <a:pt x="0" y="212"/>
                </a:lnTo>
                <a:lnTo>
                  <a:pt x="2" y="234"/>
                </a:lnTo>
                <a:lnTo>
                  <a:pt x="4" y="254"/>
                </a:lnTo>
                <a:lnTo>
                  <a:pt x="10" y="276"/>
                </a:lnTo>
                <a:lnTo>
                  <a:pt x="16" y="294"/>
                </a:lnTo>
                <a:lnTo>
                  <a:pt x="26" y="314"/>
                </a:lnTo>
                <a:lnTo>
                  <a:pt x="36" y="332"/>
                </a:lnTo>
                <a:lnTo>
                  <a:pt x="48" y="348"/>
                </a:lnTo>
                <a:lnTo>
                  <a:pt x="62" y="362"/>
                </a:lnTo>
                <a:lnTo>
                  <a:pt x="78" y="376"/>
                </a:lnTo>
                <a:lnTo>
                  <a:pt x="94" y="388"/>
                </a:lnTo>
                <a:lnTo>
                  <a:pt x="112" y="400"/>
                </a:lnTo>
                <a:lnTo>
                  <a:pt x="130" y="408"/>
                </a:lnTo>
                <a:lnTo>
                  <a:pt x="150" y="416"/>
                </a:lnTo>
                <a:lnTo>
                  <a:pt x="170" y="420"/>
                </a:lnTo>
                <a:lnTo>
                  <a:pt x="190" y="424"/>
                </a:lnTo>
                <a:lnTo>
                  <a:pt x="212" y="424"/>
                </a:lnTo>
                <a:lnTo>
                  <a:pt x="212" y="424"/>
                </a:lnTo>
                <a:lnTo>
                  <a:pt x="234" y="424"/>
                </a:lnTo>
                <a:lnTo>
                  <a:pt x="256" y="420"/>
                </a:lnTo>
                <a:lnTo>
                  <a:pt x="276" y="416"/>
                </a:lnTo>
                <a:lnTo>
                  <a:pt x="296" y="408"/>
                </a:lnTo>
                <a:lnTo>
                  <a:pt x="314" y="400"/>
                </a:lnTo>
                <a:lnTo>
                  <a:pt x="332" y="388"/>
                </a:lnTo>
                <a:lnTo>
                  <a:pt x="348" y="376"/>
                </a:lnTo>
                <a:lnTo>
                  <a:pt x="364" y="362"/>
                </a:lnTo>
                <a:lnTo>
                  <a:pt x="376" y="348"/>
                </a:lnTo>
                <a:lnTo>
                  <a:pt x="390" y="332"/>
                </a:lnTo>
                <a:lnTo>
                  <a:pt x="400" y="314"/>
                </a:lnTo>
                <a:lnTo>
                  <a:pt x="408" y="294"/>
                </a:lnTo>
                <a:lnTo>
                  <a:pt x="416" y="276"/>
                </a:lnTo>
                <a:lnTo>
                  <a:pt x="422" y="254"/>
                </a:lnTo>
                <a:lnTo>
                  <a:pt x="424" y="234"/>
                </a:lnTo>
                <a:lnTo>
                  <a:pt x="426" y="212"/>
                </a:lnTo>
                <a:lnTo>
                  <a:pt x="424" y="21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6" name="Freeform 14"/>
          <p:cNvSpPr>
            <a:spLocks/>
          </p:cNvSpPr>
          <p:nvPr/>
        </p:nvSpPr>
        <p:spPr bwMode="auto">
          <a:xfrm>
            <a:off x="4838700" y="3371850"/>
            <a:ext cx="587375" cy="612775"/>
          </a:xfrm>
          <a:custGeom>
            <a:avLst/>
            <a:gdLst>
              <a:gd name="T0" fmla="*/ 96 w 370"/>
              <a:gd name="T1" fmla="*/ 386 h 386"/>
              <a:gd name="T2" fmla="*/ 96 w 370"/>
              <a:gd name="T3" fmla="*/ 386 h 386"/>
              <a:gd name="T4" fmla="*/ 78 w 370"/>
              <a:gd name="T5" fmla="*/ 372 h 386"/>
              <a:gd name="T6" fmla="*/ 62 w 370"/>
              <a:gd name="T7" fmla="*/ 358 h 386"/>
              <a:gd name="T8" fmla="*/ 62 w 370"/>
              <a:gd name="T9" fmla="*/ 358 h 386"/>
              <a:gd name="T10" fmla="*/ 48 w 370"/>
              <a:gd name="T11" fmla="*/ 342 h 386"/>
              <a:gd name="T12" fmla="*/ 36 w 370"/>
              <a:gd name="T13" fmla="*/ 326 h 386"/>
              <a:gd name="T14" fmla="*/ 26 w 370"/>
              <a:gd name="T15" fmla="*/ 308 h 386"/>
              <a:gd name="T16" fmla="*/ 18 w 370"/>
              <a:gd name="T17" fmla="*/ 290 h 386"/>
              <a:gd name="T18" fmla="*/ 10 w 370"/>
              <a:gd name="T19" fmla="*/ 272 h 386"/>
              <a:gd name="T20" fmla="*/ 4 w 370"/>
              <a:gd name="T21" fmla="*/ 252 h 386"/>
              <a:gd name="T22" fmla="*/ 2 w 370"/>
              <a:gd name="T23" fmla="*/ 230 h 386"/>
              <a:gd name="T24" fmla="*/ 0 w 370"/>
              <a:gd name="T25" fmla="*/ 210 h 386"/>
              <a:gd name="T26" fmla="*/ 0 w 370"/>
              <a:gd name="T27" fmla="*/ 210 h 386"/>
              <a:gd name="T28" fmla="*/ 2 w 370"/>
              <a:gd name="T29" fmla="*/ 188 h 386"/>
              <a:gd name="T30" fmla="*/ 4 w 370"/>
              <a:gd name="T31" fmla="*/ 168 h 386"/>
              <a:gd name="T32" fmla="*/ 10 w 370"/>
              <a:gd name="T33" fmla="*/ 148 h 386"/>
              <a:gd name="T34" fmla="*/ 18 w 370"/>
              <a:gd name="T35" fmla="*/ 128 h 386"/>
              <a:gd name="T36" fmla="*/ 26 w 370"/>
              <a:gd name="T37" fmla="*/ 110 h 386"/>
              <a:gd name="T38" fmla="*/ 36 w 370"/>
              <a:gd name="T39" fmla="*/ 92 h 386"/>
              <a:gd name="T40" fmla="*/ 48 w 370"/>
              <a:gd name="T41" fmla="*/ 76 h 386"/>
              <a:gd name="T42" fmla="*/ 62 w 370"/>
              <a:gd name="T43" fmla="*/ 62 h 386"/>
              <a:gd name="T44" fmla="*/ 62 w 370"/>
              <a:gd name="T45" fmla="*/ 62 h 386"/>
              <a:gd name="T46" fmla="*/ 76 w 370"/>
              <a:gd name="T47" fmla="*/ 48 h 386"/>
              <a:gd name="T48" fmla="*/ 92 w 370"/>
              <a:gd name="T49" fmla="*/ 36 h 386"/>
              <a:gd name="T50" fmla="*/ 110 w 370"/>
              <a:gd name="T51" fmla="*/ 26 h 386"/>
              <a:gd name="T52" fmla="*/ 128 w 370"/>
              <a:gd name="T53" fmla="*/ 18 h 386"/>
              <a:gd name="T54" fmla="*/ 148 w 370"/>
              <a:gd name="T55" fmla="*/ 10 h 386"/>
              <a:gd name="T56" fmla="*/ 168 w 370"/>
              <a:gd name="T57" fmla="*/ 6 h 386"/>
              <a:gd name="T58" fmla="*/ 188 w 370"/>
              <a:gd name="T59" fmla="*/ 2 h 386"/>
              <a:gd name="T60" fmla="*/ 210 w 370"/>
              <a:gd name="T61" fmla="*/ 0 h 386"/>
              <a:gd name="T62" fmla="*/ 210 w 370"/>
              <a:gd name="T63" fmla="*/ 0 h 386"/>
              <a:gd name="T64" fmla="*/ 230 w 370"/>
              <a:gd name="T65" fmla="*/ 2 h 386"/>
              <a:gd name="T66" fmla="*/ 252 w 370"/>
              <a:gd name="T67" fmla="*/ 6 h 386"/>
              <a:gd name="T68" fmla="*/ 272 w 370"/>
              <a:gd name="T69" fmla="*/ 10 h 386"/>
              <a:gd name="T70" fmla="*/ 290 w 370"/>
              <a:gd name="T71" fmla="*/ 18 h 386"/>
              <a:gd name="T72" fmla="*/ 308 w 370"/>
              <a:gd name="T73" fmla="*/ 26 h 386"/>
              <a:gd name="T74" fmla="*/ 326 w 370"/>
              <a:gd name="T75" fmla="*/ 36 h 386"/>
              <a:gd name="T76" fmla="*/ 342 w 370"/>
              <a:gd name="T77" fmla="*/ 48 h 386"/>
              <a:gd name="T78" fmla="*/ 356 w 370"/>
              <a:gd name="T79" fmla="*/ 62 h 386"/>
              <a:gd name="T80" fmla="*/ 356 w 370"/>
              <a:gd name="T81" fmla="*/ 62 h 386"/>
              <a:gd name="T82" fmla="*/ 370 w 370"/>
              <a:gd name="T83" fmla="*/ 76 h 386"/>
              <a:gd name="T84" fmla="*/ 370 w 370"/>
              <a:gd name="T85" fmla="*/ 76 h 386"/>
              <a:gd name="T86" fmla="*/ 358 w 370"/>
              <a:gd name="T87" fmla="*/ 100 h 386"/>
              <a:gd name="T88" fmla="*/ 350 w 370"/>
              <a:gd name="T89" fmla="*/ 126 h 386"/>
              <a:gd name="T90" fmla="*/ 346 w 370"/>
              <a:gd name="T91" fmla="*/ 152 h 386"/>
              <a:gd name="T92" fmla="*/ 344 w 370"/>
              <a:gd name="T93" fmla="*/ 180 h 386"/>
              <a:gd name="T94" fmla="*/ 344 w 370"/>
              <a:gd name="T95" fmla="*/ 180 h 386"/>
              <a:gd name="T96" fmla="*/ 346 w 370"/>
              <a:gd name="T97" fmla="*/ 208 h 386"/>
              <a:gd name="T98" fmla="*/ 350 w 370"/>
              <a:gd name="T99" fmla="*/ 234 h 386"/>
              <a:gd name="T100" fmla="*/ 350 w 370"/>
              <a:gd name="T101" fmla="*/ 234 h 386"/>
              <a:gd name="T102" fmla="*/ 318 w 370"/>
              <a:gd name="T103" fmla="*/ 242 h 386"/>
              <a:gd name="T104" fmla="*/ 288 w 370"/>
              <a:gd name="T105" fmla="*/ 252 h 386"/>
              <a:gd name="T106" fmla="*/ 258 w 370"/>
              <a:gd name="T107" fmla="*/ 264 h 386"/>
              <a:gd name="T108" fmla="*/ 228 w 370"/>
              <a:gd name="T109" fmla="*/ 278 h 386"/>
              <a:gd name="T110" fmla="*/ 202 w 370"/>
              <a:gd name="T111" fmla="*/ 294 h 386"/>
              <a:gd name="T112" fmla="*/ 174 w 370"/>
              <a:gd name="T113" fmla="*/ 312 h 386"/>
              <a:gd name="T114" fmla="*/ 150 w 370"/>
              <a:gd name="T115" fmla="*/ 332 h 386"/>
              <a:gd name="T116" fmla="*/ 126 w 370"/>
              <a:gd name="T117" fmla="*/ 352 h 386"/>
              <a:gd name="T118" fmla="*/ 126 w 370"/>
              <a:gd name="T119" fmla="*/ 352 h 386"/>
              <a:gd name="T120" fmla="*/ 96 w 370"/>
              <a:gd name="T121" fmla="*/ 386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0" h="386">
                <a:moveTo>
                  <a:pt x="96" y="386"/>
                </a:moveTo>
                <a:lnTo>
                  <a:pt x="96" y="386"/>
                </a:lnTo>
                <a:lnTo>
                  <a:pt x="78" y="372"/>
                </a:lnTo>
                <a:lnTo>
                  <a:pt x="62" y="358"/>
                </a:lnTo>
                <a:lnTo>
                  <a:pt x="62" y="358"/>
                </a:lnTo>
                <a:lnTo>
                  <a:pt x="48" y="342"/>
                </a:lnTo>
                <a:lnTo>
                  <a:pt x="36" y="326"/>
                </a:lnTo>
                <a:lnTo>
                  <a:pt x="26" y="308"/>
                </a:lnTo>
                <a:lnTo>
                  <a:pt x="18" y="290"/>
                </a:lnTo>
                <a:lnTo>
                  <a:pt x="10" y="272"/>
                </a:lnTo>
                <a:lnTo>
                  <a:pt x="4" y="252"/>
                </a:lnTo>
                <a:lnTo>
                  <a:pt x="2" y="230"/>
                </a:lnTo>
                <a:lnTo>
                  <a:pt x="0" y="210"/>
                </a:lnTo>
                <a:lnTo>
                  <a:pt x="0" y="210"/>
                </a:lnTo>
                <a:lnTo>
                  <a:pt x="2" y="188"/>
                </a:lnTo>
                <a:lnTo>
                  <a:pt x="4" y="168"/>
                </a:lnTo>
                <a:lnTo>
                  <a:pt x="10" y="148"/>
                </a:lnTo>
                <a:lnTo>
                  <a:pt x="18" y="128"/>
                </a:lnTo>
                <a:lnTo>
                  <a:pt x="26" y="110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6"/>
                </a:lnTo>
                <a:lnTo>
                  <a:pt x="128" y="18"/>
                </a:lnTo>
                <a:lnTo>
                  <a:pt x="148" y="10"/>
                </a:lnTo>
                <a:lnTo>
                  <a:pt x="168" y="6"/>
                </a:lnTo>
                <a:lnTo>
                  <a:pt x="188" y="2"/>
                </a:lnTo>
                <a:lnTo>
                  <a:pt x="210" y="0"/>
                </a:lnTo>
                <a:lnTo>
                  <a:pt x="210" y="0"/>
                </a:lnTo>
                <a:lnTo>
                  <a:pt x="230" y="2"/>
                </a:lnTo>
                <a:lnTo>
                  <a:pt x="252" y="6"/>
                </a:lnTo>
                <a:lnTo>
                  <a:pt x="272" y="10"/>
                </a:lnTo>
                <a:lnTo>
                  <a:pt x="290" y="18"/>
                </a:lnTo>
                <a:lnTo>
                  <a:pt x="308" y="26"/>
                </a:lnTo>
                <a:lnTo>
                  <a:pt x="326" y="36"/>
                </a:lnTo>
                <a:lnTo>
                  <a:pt x="342" y="48"/>
                </a:lnTo>
                <a:lnTo>
                  <a:pt x="356" y="62"/>
                </a:lnTo>
                <a:lnTo>
                  <a:pt x="356" y="62"/>
                </a:lnTo>
                <a:lnTo>
                  <a:pt x="370" y="76"/>
                </a:lnTo>
                <a:lnTo>
                  <a:pt x="370" y="76"/>
                </a:lnTo>
                <a:lnTo>
                  <a:pt x="358" y="100"/>
                </a:lnTo>
                <a:lnTo>
                  <a:pt x="350" y="126"/>
                </a:lnTo>
                <a:lnTo>
                  <a:pt x="346" y="152"/>
                </a:lnTo>
                <a:lnTo>
                  <a:pt x="344" y="180"/>
                </a:lnTo>
                <a:lnTo>
                  <a:pt x="344" y="180"/>
                </a:lnTo>
                <a:lnTo>
                  <a:pt x="346" y="208"/>
                </a:lnTo>
                <a:lnTo>
                  <a:pt x="350" y="234"/>
                </a:lnTo>
                <a:lnTo>
                  <a:pt x="350" y="234"/>
                </a:lnTo>
                <a:lnTo>
                  <a:pt x="318" y="242"/>
                </a:lnTo>
                <a:lnTo>
                  <a:pt x="288" y="252"/>
                </a:lnTo>
                <a:lnTo>
                  <a:pt x="258" y="264"/>
                </a:lnTo>
                <a:lnTo>
                  <a:pt x="228" y="278"/>
                </a:lnTo>
                <a:lnTo>
                  <a:pt x="202" y="294"/>
                </a:lnTo>
                <a:lnTo>
                  <a:pt x="174" y="312"/>
                </a:lnTo>
                <a:lnTo>
                  <a:pt x="150" y="332"/>
                </a:lnTo>
                <a:lnTo>
                  <a:pt x="126" y="352"/>
                </a:lnTo>
                <a:lnTo>
                  <a:pt x="126" y="352"/>
                </a:lnTo>
                <a:lnTo>
                  <a:pt x="96" y="386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7" name="Freeform 15"/>
          <p:cNvSpPr>
            <a:spLocks/>
          </p:cNvSpPr>
          <p:nvPr/>
        </p:nvSpPr>
        <p:spPr bwMode="auto">
          <a:xfrm>
            <a:off x="4838700" y="3371850"/>
            <a:ext cx="587375" cy="612775"/>
          </a:xfrm>
          <a:custGeom>
            <a:avLst/>
            <a:gdLst>
              <a:gd name="T0" fmla="*/ 96 w 370"/>
              <a:gd name="T1" fmla="*/ 386 h 386"/>
              <a:gd name="T2" fmla="*/ 96 w 370"/>
              <a:gd name="T3" fmla="*/ 386 h 386"/>
              <a:gd name="T4" fmla="*/ 78 w 370"/>
              <a:gd name="T5" fmla="*/ 372 h 386"/>
              <a:gd name="T6" fmla="*/ 62 w 370"/>
              <a:gd name="T7" fmla="*/ 358 h 386"/>
              <a:gd name="T8" fmla="*/ 62 w 370"/>
              <a:gd name="T9" fmla="*/ 358 h 386"/>
              <a:gd name="T10" fmla="*/ 48 w 370"/>
              <a:gd name="T11" fmla="*/ 342 h 386"/>
              <a:gd name="T12" fmla="*/ 36 w 370"/>
              <a:gd name="T13" fmla="*/ 326 h 386"/>
              <a:gd name="T14" fmla="*/ 26 w 370"/>
              <a:gd name="T15" fmla="*/ 308 h 386"/>
              <a:gd name="T16" fmla="*/ 18 w 370"/>
              <a:gd name="T17" fmla="*/ 290 h 386"/>
              <a:gd name="T18" fmla="*/ 10 w 370"/>
              <a:gd name="T19" fmla="*/ 272 h 386"/>
              <a:gd name="T20" fmla="*/ 4 w 370"/>
              <a:gd name="T21" fmla="*/ 252 h 386"/>
              <a:gd name="T22" fmla="*/ 2 w 370"/>
              <a:gd name="T23" fmla="*/ 230 h 386"/>
              <a:gd name="T24" fmla="*/ 0 w 370"/>
              <a:gd name="T25" fmla="*/ 210 h 386"/>
              <a:gd name="T26" fmla="*/ 0 w 370"/>
              <a:gd name="T27" fmla="*/ 210 h 386"/>
              <a:gd name="T28" fmla="*/ 2 w 370"/>
              <a:gd name="T29" fmla="*/ 188 h 386"/>
              <a:gd name="T30" fmla="*/ 4 w 370"/>
              <a:gd name="T31" fmla="*/ 168 h 386"/>
              <a:gd name="T32" fmla="*/ 10 w 370"/>
              <a:gd name="T33" fmla="*/ 148 h 386"/>
              <a:gd name="T34" fmla="*/ 18 w 370"/>
              <a:gd name="T35" fmla="*/ 128 h 386"/>
              <a:gd name="T36" fmla="*/ 26 w 370"/>
              <a:gd name="T37" fmla="*/ 110 h 386"/>
              <a:gd name="T38" fmla="*/ 36 w 370"/>
              <a:gd name="T39" fmla="*/ 92 h 386"/>
              <a:gd name="T40" fmla="*/ 48 w 370"/>
              <a:gd name="T41" fmla="*/ 76 h 386"/>
              <a:gd name="T42" fmla="*/ 62 w 370"/>
              <a:gd name="T43" fmla="*/ 62 h 386"/>
              <a:gd name="T44" fmla="*/ 62 w 370"/>
              <a:gd name="T45" fmla="*/ 62 h 386"/>
              <a:gd name="T46" fmla="*/ 76 w 370"/>
              <a:gd name="T47" fmla="*/ 48 h 386"/>
              <a:gd name="T48" fmla="*/ 92 w 370"/>
              <a:gd name="T49" fmla="*/ 36 h 386"/>
              <a:gd name="T50" fmla="*/ 110 w 370"/>
              <a:gd name="T51" fmla="*/ 26 h 386"/>
              <a:gd name="T52" fmla="*/ 128 w 370"/>
              <a:gd name="T53" fmla="*/ 18 h 386"/>
              <a:gd name="T54" fmla="*/ 148 w 370"/>
              <a:gd name="T55" fmla="*/ 10 h 386"/>
              <a:gd name="T56" fmla="*/ 168 w 370"/>
              <a:gd name="T57" fmla="*/ 6 h 386"/>
              <a:gd name="T58" fmla="*/ 188 w 370"/>
              <a:gd name="T59" fmla="*/ 2 h 386"/>
              <a:gd name="T60" fmla="*/ 210 w 370"/>
              <a:gd name="T61" fmla="*/ 0 h 386"/>
              <a:gd name="T62" fmla="*/ 210 w 370"/>
              <a:gd name="T63" fmla="*/ 0 h 386"/>
              <a:gd name="T64" fmla="*/ 230 w 370"/>
              <a:gd name="T65" fmla="*/ 2 h 386"/>
              <a:gd name="T66" fmla="*/ 252 w 370"/>
              <a:gd name="T67" fmla="*/ 6 h 386"/>
              <a:gd name="T68" fmla="*/ 272 w 370"/>
              <a:gd name="T69" fmla="*/ 10 h 386"/>
              <a:gd name="T70" fmla="*/ 290 w 370"/>
              <a:gd name="T71" fmla="*/ 18 h 386"/>
              <a:gd name="T72" fmla="*/ 308 w 370"/>
              <a:gd name="T73" fmla="*/ 26 h 386"/>
              <a:gd name="T74" fmla="*/ 326 w 370"/>
              <a:gd name="T75" fmla="*/ 36 h 386"/>
              <a:gd name="T76" fmla="*/ 342 w 370"/>
              <a:gd name="T77" fmla="*/ 48 h 386"/>
              <a:gd name="T78" fmla="*/ 356 w 370"/>
              <a:gd name="T79" fmla="*/ 62 h 386"/>
              <a:gd name="T80" fmla="*/ 356 w 370"/>
              <a:gd name="T81" fmla="*/ 62 h 386"/>
              <a:gd name="T82" fmla="*/ 370 w 370"/>
              <a:gd name="T83" fmla="*/ 76 h 386"/>
              <a:gd name="T84" fmla="*/ 370 w 370"/>
              <a:gd name="T85" fmla="*/ 76 h 386"/>
              <a:gd name="T86" fmla="*/ 358 w 370"/>
              <a:gd name="T87" fmla="*/ 100 h 386"/>
              <a:gd name="T88" fmla="*/ 350 w 370"/>
              <a:gd name="T89" fmla="*/ 126 h 386"/>
              <a:gd name="T90" fmla="*/ 346 w 370"/>
              <a:gd name="T91" fmla="*/ 152 h 386"/>
              <a:gd name="T92" fmla="*/ 344 w 370"/>
              <a:gd name="T93" fmla="*/ 180 h 386"/>
              <a:gd name="T94" fmla="*/ 344 w 370"/>
              <a:gd name="T95" fmla="*/ 180 h 386"/>
              <a:gd name="T96" fmla="*/ 346 w 370"/>
              <a:gd name="T97" fmla="*/ 208 h 386"/>
              <a:gd name="T98" fmla="*/ 350 w 370"/>
              <a:gd name="T99" fmla="*/ 234 h 386"/>
              <a:gd name="T100" fmla="*/ 350 w 370"/>
              <a:gd name="T101" fmla="*/ 234 h 386"/>
              <a:gd name="T102" fmla="*/ 318 w 370"/>
              <a:gd name="T103" fmla="*/ 242 h 386"/>
              <a:gd name="T104" fmla="*/ 288 w 370"/>
              <a:gd name="T105" fmla="*/ 252 h 386"/>
              <a:gd name="T106" fmla="*/ 258 w 370"/>
              <a:gd name="T107" fmla="*/ 264 h 386"/>
              <a:gd name="T108" fmla="*/ 228 w 370"/>
              <a:gd name="T109" fmla="*/ 278 h 386"/>
              <a:gd name="T110" fmla="*/ 202 w 370"/>
              <a:gd name="T111" fmla="*/ 294 h 386"/>
              <a:gd name="T112" fmla="*/ 174 w 370"/>
              <a:gd name="T113" fmla="*/ 312 h 386"/>
              <a:gd name="T114" fmla="*/ 150 w 370"/>
              <a:gd name="T115" fmla="*/ 332 h 386"/>
              <a:gd name="T116" fmla="*/ 126 w 370"/>
              <a:gd name="T117" fmla="*/ 352 h 386"/>
              <a:gd name="T118" fmla="*/ 126 w 370"/>
              <a:gd name="T119" fmla="*/ 352 h 386"/>
              <a:gd name="T120" fmla="*/ 96 w 370"/>
              <a:gd name="T121" fmla="*/ 386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0" h="386">
                <a:moveTo>
                  <a:pt x="96" y="386"/>
                </a:moveTo>
                <a:lnTo>
                  <a:pt x="96" y="386"/>
                </a:lnTo>
                <a:lnTo>
                  <a:pt x="78" y="372"/>
                </a:lnTo>
                <a:lnTo>
                  <a:pt x="62" y="358"/>
                </a:lnTo>
                <a:lnTo>
                  <a:pt x="62" y="358"/>
                </a:lnTo>
                <a:lnTo>
                  <a:pt x="48" y="342"/>
                </a:lnTo>
                <a:lnTo>
                  <a:pt x="36" y="326"/>
                </a:lnTo>
                <a:lnTo>
                  <a:pt x="26" y="308"/>
                </a:lnTo>
                <a:lnTo>
                  <a:pt x="18" y="290"/>
                </a:lnTo>
                <a:lnTo>
                  <a:pt x="10" y="272"/>
                </a:lnTo>
                <a:lnTo>
                  <a:pt x="4" y="252"/>
                </a:lnTo>
                <a:lnTo>
                  <a:pt x="2" y="230"/>
                </a:lnTo>
                <a:lnTo>
                  <a:pt x="0" y="210"/>
                </a:lnTo>
                <a:lnTo>
                  <a:pt x="0" y="210"/>
                </a:lnTo>
                <a:lnTo>
                  <a:pt x="2" y="188"/>
                </a:lnTo>
                <a:lnTo>
                  <a:pt x="4" y="168"/>
                </a:lnTo>
                <a:lnTo>
                  <a:pt x="10" y="148"/>
                </a:lnTo>
                <a:lnTo>
                  <a:pt x="18" y="128"/>
                </a:lnTo>
                <a:lnTo>
                  <a:pt x="26" y="110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10" y="26"/>
                </a:lnTo>
                <a:lnTo>
                  <a:pt x="128" y="18"/>
                </a:lnTo>
                <a:lnTo>
                  <a:pt x="148" y="10"/>
                </a:lnTo>
                <a:lnTo>
                  <a:pt x="168" y="6"/>
                </a:lnTo>
                <a:lnTo>
                  <a:pt x="188" y="2"/>
                </a:lnTo>
                <a:lnTo>
                  <a:pt x="210" y="0"/>
                </a:lnTo>
                <a:lnTo>
                  <a:pt x="210" y="0"/>
                </a:lnTo>
                <a:lnTo>
                  <a:pt x="230" y="2"/>
                </a:lnTo>
                <a:lnTo>
                  <a:pt x="252" y="6"/>
                </a:lnTo>
                <a:lnTo>
                  <a:pt x="272" y="10"/>
                </a:lnTo>
                <a:lnTo>
                  <a:pt x="290" y="18"/>
                </a:lnTo>
                <a:lnTo>
                  <a:pt x="308" y="26"/>
                </a:lnTo>
                <a:lnTo>
                  <a:pt x="326" y="36"/>
                </a:lnTo>
                <a:lnTo>
                  <a:pt x="342" y="48"/>
                </a:lnTo>
                <a:lnTo>
                  <a:pt x="356" y="62"/>
                </a:lnTo>
                <a:lnTo>
                  <a:pt x="356" y="62"/>
                </a:lnTo>
                <a:lnTo>
                  <a:pt x="370" y="76"/>
                </a:lnTo>
                <a:lnTo>
                  <a:pt x="370" y="76"/>
                </a:lnTo>
                <a:lnTo>
                  <a:pt x="358" y="100"/>
                </a:lnTo>
                <a:lnTo>
                  <a:pt x="350" y="126"/>
                </a:lnTo>
                <a:lnTo>
                  <a:pt x="346" y="152"/>
                </a:lnTo>
                <a:lnTo>
                  <a:pt x="344" y="180"/>
                </a:lnTo>
                <a:lnTo>
                  <a:pt x="344" y="180"/>
                </a:lnTo>
                <a:lnTo>
                  <a:pt x="346" y="208"/>
                </a:lnTo>
                <a:lnTo>
                  <a:pt x="350" y="234"/>
                </a:lnTo>
                <a:lnTo>
                  <a:pt x="350" y="234"/>
                </a:lnTo>
                <a:lnTo>
                  <a:pt x="318" y="242"/>
                </a:lnTo>
                <a:lnTo>
                  <a:pt x="288" y="252"/>
                </a:lnTo>
                <a:lnTo>
                  <a:pt x="258" y="264"/>
                </a:lnTo>
                <a:lnTo>
                  <a:pt x="228" y="278"/>
                </a:lnTo>
                <a:lnTo>
                  <a:pt x="202" y="294"/>
                </a:lnTo>
                <a:lnTo>
                  <a:pt x="174" y="312"/>
                </a:lnTo>
                <a:lnTo>
                  <a:pt x="150" y="332"/>
                </a:lnTo>
                <a:lnTo>
                  <a:pt x="126" y="352"/>
                </a:lnTo>
                <a:lnTo>
                  <a:pt x="126" y="352"/>
                </a:lnTo>
                <a:lnTo>
                  <a:pt x="96" y="3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8" name="Freeform 16"/>
          <p:cNvSpPr>
            <a:spLocks/>
          </p:cNvSpPr>
          <p:nvPr/>
        </p:nvSpPr>
        <p:spPr bwMode="auto">
          <a:xfrm>
            <a:off x="4832350" y="3365500"/>
            <a:ext cx="596900" cy="622300"/>
          </a:xfrm>
          <a:custGeom>
            <a:avLst/>
            <a:gdLst>
              <a:gd name="T0" fmla="*/ 98 w 376"/>
              <a:gd name="T1" fmla="*/ 392 h 392"/>
              <a:gd name="T2" fmla="*/ 58 w 376"/>
              <a:gd name="T3" fmla="*/ 358 h 392"/>
              <a:gd name="T4" fmla="*/ 28 w 376"/>
              <a:gd name="T5" fmla="*/ 316 h 392"/>
              <a:gd name="T6" fmla="*/ 8 w 376"/>
              <a:gd name="T7" fmla="*/ 268 h 392"/>
              <a:gd name="T8" fmla="*/ 0 w 376"/>
              <a:gd name="T9" fmla="*/ 214 h 392"/>
              <a:gd name="T10" fmla="*/ 2 w 376"/>
              <a:gd name="T11" fmla="*/ 192 h 392"/>
              <a:gd name="T12" fmla="*/ 10 w 376"/>
              <a:gd name="T13" fmla="*/ 150 h 392"/>
              <a:gd name="T14" fmla="*/ 26 w 376"/>
              <a:gd name="T15" fmla="*/ 112 h 392"/>
              <a:gd name="T16" fmla="*/ 50 w 376"/>
              <a:gd name="T17" fmla="*/ 78 h 392"/>
              <a:gd name="T18" fmla="*/ 78 w 376"/>
              <a:gd name="T19" fmla="*/ 50 h 392"/>
              <a:gd name="T20" fmla="*/ 112 w 376"/>
              <a:gd name="T21" fmla="*/ 26 h 392"/>
              <a:gd name="T22" fmla="*/ 150 w 376"/>
              <a:gd name="T23" fmla="*/ 10 h 392"/>
              <a:gd name="T24" fmla="*/ 192 w 376"/>
              <a:gd name="T25" fmla="*/ 2 h 392"/>
              <a:gd name="T26" fmla="*/ 214 w 376"/>
              <a:gd name="T27" fmla="*/ 0 h 392"/>
              <a:gd name="T28" fmla="*/ 260 w 376"/>
              <a:gd name="T29" fmla="*/ 6 h 392"/>
              <a:gd name="T30" fmla="*/ 304 w 376"/>
              <a:gd name="T31" fmla="*/ 22 h 392"/>
              <a:gd name="T32" fmla="*/ 344 w 376"/>
              <a:gd name="T33" fmla="*/ 46 h 392"/>
              <a:gd name="T34" fmla="*/ 376 w 376"/>
              <a:gd name="T35" fmla="*/ 76 h 392"/>
              <a:gd name="T36" fmla="*/ 374 w 376"/>
              <a:gd name="T37" fmla="*/ 80 h 392"/>
              <a:gd name="T38" fmla="*/ 360 w 376"/>
              <a:gd name="T39" fmla="*/ 66 h 392"/>
              <a:gd name="T40" fmla="*/ 346 w 376"/>
              <a:gd name="T41" fmla="*/ 52 h 392"/>
              <a:gd name="T42" fmla="*/ 312 w 376"/>
              <a:gd name="T43" fmla="*/ 30 h 392"/>
              <a:gd name="T44" fmla="*/ 276 w 376"/>
              <a:gd name="T45" fmla="*/ 14 h 392"/>
              <a:gd name="T46" fmla="*/ 234 w 376"/>
              <a:gd name="T47" fmla="*/ 6 h 392"/>
              <a:gd name="T48" fmla="*/ 214 w 376"/>
              <a:gd name="T49" fmla="*/ 4 h 392"/>
              <a:gd name="T50" fmla="*/ 172 w 376"/>
              <a:gd name="T51" fmla="*/ 10 h 392"/>
              <a:gd name="T52" fmla="*/ 132 w 376"/>
              <a:gd name="T53" fmla="*/ 22 h 392"/>
              <a:gd name="T54" fmla="*/ 96 w 376"/>
              <a:gd name="T55" fmla="*/ 40 h 392"/>
              <a:gd name="T56" fmla="*/ 66 w 376"/>
              <a:gd name="T57" fmla="*/ 66 h 392"/>
              <a:gd name="T58" fmla="*/ 52 w 376"/>
              <a:gd name="T59" fmla="*/ 80 h 392"/>
              <a:gd name="T60" fmla="*/ 30 w 376"/>
              <a:gd name="T61" fmla="*/ 114 h 392"/>
              <a:gd name="T62" fmla="*/ 14 w 376"/>
              <a:gd name="T63" fmla="*/ 152 h 392"/>
              <a:gd name="T64" fmla="*/ 6 w 376"/>
              <a:gd name="T65" fmla="*/ 192 h 392"/>
              <a:gd name="T66" fmla="*/ 4 w 376"/>
              <a:gd name="T67" fmla="*/ 214 h 392"/>
              <a:gd name="T68" fmla="*/ 8 w 376"/>
              <a:gd name="T69" fmla="*/ 256 h 392"/>
              <a:gd name="T70" fmla="*/ 22 w 376"/>
              <a:gd name="T71" fmla="*/ 294 h 392"/>
              <a:gd name="T72" fmla="*/ 40 w 376"/>
              <a:gd name="T73" fmla="*/ 330 h 392"/>
              <a:gd name="T74" fmla="*/ 66 w 376"/>
              <a:gd name="T75" fmla="*/ 362 h 392"/>
              <a:gd name="T76" fmla="*/ 82 w 376"/>
              <a:gd name="T77" fmla="*/ 376 h 392"/>
              <a:gd name="T78" fmla="*/ 100 w 376"/>
              <a:gd name="T79" fmla="*/ 39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6" h="392">
                <a:moveTo>
                  <a:pt x="98" y="392"/>
                </a:moveTo>
                <a:lnTo>
                  <a:pt x="98" y="392"/>
                </a:lnTo>
                <a:lnTo>
                  <a:pt x="78" y="376"/>
                </a:lnTo>
                <a:lnTo>
                  <a:pt x="58" y="358"/>
                </a:lnTo>
                <a:lnTo>
                  <a:pt x="42" y="338"/>
                </a:lnTo>
                <a:lnTo>
                  <a:pt x="28" y="316"/>
                </a:lnTo>
                <a:lnTo>
                  <a:pt x="16" y="294"/>
                </a:lnTo>
                <a:lnTo>
                  <a:pt x="8" y="268"/>
                </a:lnTo>
                <a:lnTo>
                  <a:pt x="2" y="242"/>
                </a:lnTo>
                <a:lnTo>
                  <a:pt x="0" y="214"/>
                </a:lnTo>
                <a:lnTo>
                  <a:pt x="0" y="214"/>
                </a:lnTo>
                <a:lnTo>
                  <a:pt x="2" y="192"/>
                </a:lnTo>
                <a:lnTo>
                  <a:pt x="4" y="170"/>
                </a:lnTo>
                <a:lnTo>
                  <a:pt x="10" y="150"/>
                </a:lnTo>
                <a:lnTo>
                  <a:pt x="18" y="130"/>
                </a:lnTo>
                <a:lnTo>
                  <a:pt x="26" y="112"/>
                </a:lnTo>
                <a:lnTo>
                  <a:pt x="36" y="94"/>
                </a:lnTo>
                <a:lnTo>
                  <a:pt x="50" y="78"/>
                </a:lnTo>
                <a:lnTo>
                  <a:pt x="62" y="64"/>
                </a:lnTo>
                <a:lnTo>
                  <a:pt x="78" y="50"/>
                </a:lnTo>
                <a:lnTo>
                  <a:pt x="94" y="38"/>
                </a:lnTo>
                <a:lnTo>
                  <a:pt x="112" y="26"/>
                </a:lnTo>
                <a:lnTo>
                  <a:pt x="130" y="18"/>
                </a:lnTo>
                <a:lnTo>
                  <a:pt x="150" y="10"/>
                </a:lnTo>
                <a:lnTo>
                  <a:pt x="170" y="6"/>
                </a:lnTo>
                <a:lnTo>
                  <a:pt x="192" y="2"/>
                </a:lnTo>
                <a:lnTo>
                  <a:pt x="214" y="0"/>
                </a:lnTo>
                <a:lnTo>
                  <a:pt x="214" y="0"/>
                </a:lnTo>
                <a:lnTo>
                  <a:pt x="238" y="2"/>
                </a:lnTo>
                <a:lnTo>
                  <a:pt x="260" y="6"/>
                </a:lnTo>
                <a:lnTo>
                  <a:pt x="284" y="12"/>
                </a:lnTo>
                <a:lnTo>
                  <a:pt x="304" y="22"/>
                </a:lnTo>
                <a:lnTo>
                  <a:pt x="324" y="32"/>
                </a:lnTo>
                <a:lnTo>
                  <a:pt x="344" y="46"/>
                </a:lnTo>
                <a:lnTo>
                  <a:pt x="360" y="60"/>
                </a:lnTo>
                <a:lnTo>
                  <a:pt x="376" y="76"/>
                </a:lnTo>
                <a:lnTo>
                  <a:pt x="376" y="76"/>
                </a:lnTo>
                <a:lnTo>
                  <a:pt x="374" y="80"/>
                </a:lnTo>
                <a:lnTo>
                  <a:pt x="374" y="80"/>
                </a:lnTo>
                <a:lnTo>
                  <a:pt x="360" y="66"/>
                </a:lnTo>
                <a:lnTo>
                  <a:pt x="360" y="66"/>
                </a:lnTo>
                <a:lnTo>
                  <a:pt x="346" y="52"/>
                </a:lnTo>
                <a:lnTo>
                  <a:pt x="330" y="40"/>
                </a:lnTo>
                <a:lnTo>
                  <a:pt x="312" y="30"/>
                </a:lnTo>
                <a:lnTo>
                  <a:pt x="294" y="22"/>
                </a:lnTo>
                <a:lnTo>
                  <a:pt x="276" y="14"/>
                </a:lnTo>
                <a:lnTo>
                  <a:pt x="256" y="10"/>
                </a:lnTo>
                <a:lnTo>
                  <a:pt x="234" y="6"/>
                </a:lnTo>
                <a:lnTo>
                  <a:pt x="214" y="4"/>
                </a:lnTo>
                <a:lnTo>
                  <a:pt x="214" y="4"/>
                </a:lnTo>
                <a:lnTo>
                  <a:pt x="192" y="6"/>
                </a:lnTo>
                <a:lnTo>
                  <a:pt x="172" y="10"/>
                </a:lnTo>
                <a:lnTo>
                  <a:pt x="152" y="14"/>
                </a:lnTo>
                <a:lnTo>
                  <a:pt x="132" y="22"/>
                </a:lnTo>
                <a:lnTo>
                  <a:pt x="114" y="30"/>
                </a:lnTo>
                <a:lnTo>
                  <a:pt x="96" y="40"/>
                </a:lnTo>
                <a:lnTo>
                  <a:pt x="80" y="52"/>
                </a:lnTo>
                <a:lnTo>
                  <a:pt x="66" y="66"/>
                </a:lnTo>
                <a:lnTo>
                  <a:pt x="66" y="66"/>
                </a:lnTo>
                <a:lnTo>
                  <a:pt x="52" y="80"/>
                </a:lnTo>
                <a:lnTo>
                  <a:pt x="40" y="96"/>
                </a:lnTo>
                <a:lnTo>
                  <a:pt x="30" y="114"/>
                </a:lnTo>
                <a:lnTo>
                  <a:pt x="22" y="132"/>
                </a:lnTo>
                <a:lnTo>
                  <a:pt x="14" y="152"/>
                </a:lnTo>
                <a:lnTo>
                  <a:pt x="8" y="172"/>
                </a:lnTo>
                <a:lnTo>
                  <a:pt x="6" y="192"/>
                </a:lnTo>
                <a:lnTo>
                  <a:pt x="4" y="214"/>
                </a:lnTo>
                <a:lnTo>
                  <a:pt x="4" y="214"/>
                </a:lnTo>
                <a:lnTo>
                  <a:pt x="6" y="234"/>
                </a:lnTo>
                <a:lnTo>
                  <a:pt x="8" y="256"/>
                </a:lnTo>
                <a:lnTo>
                  <a:pt x="14" y="276"/>
                </a:lnTo>
                <a:lnTo>
                  <a:pt x="22" y="294"/>
                </a:lnTo>
                <a:lnTo>
                  <a:pt x="30" y="312"/>
                </a:lnTo>
                <a:lnTo>
                  <a:pt x="40" y="330"/>
                </a:lnTo>
                <a:lnTo>
                  <a:pt x="52" y="346"/>
                </a:lnTo>
                <a:lnTo>
                  <a:pt x="66" y="362"/>
                </a:lnTo>
                <a:lnTo>
                  <a:pt x="66" y="362"/>
                </a:lnTo>
                <a:lnTo>
                  <a:pt x="82" y="376"/>
                </a:lnTo>
                <a:lnTo>
                  <a:pt x="100" y="390"/>
                </a:lnTo>
                <a:lnTo>
                  <a:pt x="100" y="390"/>
                </a:lnTo>
                <a:lnTo>
                  <a:pt x="98" y="392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89" name="Freeform 17"/>
          <p:cNvSpPr>
            <a:spLocks/>
          </p:cNvSpPr>
          <p:nvPr/>
        </p:nvSpPr>
        <p:spPr bwMode="auto">
          <a:xfrm>
            <a:off x="4832350" y="3365500"/>
            <a:ext cx="596900" cy="622300"/>
          </a:xfrm>
          <a:custGeom>
            <a:avLst/>
            <a:gdLst>
              <a:gd name="T0" fmla="*/ 98 w 376"/>
              <a:gd name="T1" fmla="*/ 392 h 392"/>
              <a:gd name="T2" fmla="*/ 58 w 376"/>
              <a:gd name="T3" fmla="*/ 358 h 392"/>
              <a:gd name="T4" fmla="*/ 28 w 376"/>
              <a:gd name="T5" fmla="*/ 316 h 392"/>
              <a:gd name="T6" fmla="*/ 8 w 376"/>
              <a:gd name="T7" fmla="*/ 268 h 392"/>
              <a:gd name="T8" fmla="*/ 0 w 376"/>
              <a:gd name="T9" fmla="*/ 214 h 392"/>
              <a:gd name="T10" fmla="*/ 2 w 376"/>
              <a:gd name="T11" fmla="*/ 192 h 392"/>
              <a:gd name="T12" fmla="*/ 10 w 376"/>
              <a:gd name="T13" fmla="*/ 150 h 392"/>
              <a:gd name="T14" fmla="*/ 26 w 376"/>
              <a:gd name="T15" fmla="*/ 112 h 392"/>
              <a:gd name="T16" fmla="*/ 50 w 376"/>
              <a:gd name="T17" fmla="*/ 78 h 392"/>
              <a:gd name="T18" fmla="*/ 78 w 376"/>
              <a:gd name="T19" fmla="*/ 50 h 392"/>
              <a:gd name="T20" fmla="*/ 112 w 376"/>
              <a:gd name="T21" fmla="*/ 26 h 392"/>
              <a:gd name="T22" fmla="*/ 150 w 376"/>
              <a:gd name="T23" fmla="*/ 10 h 392"/>
              <a:gd name="T24" fmla="*/ 192 w 376"/>
              <a:gd name="T25" fmla="*/ 2 h 392"/>
              <a:gd name="T26" fmla="*/ 214 w 376"/>
              <a:gd name="T27" fmla="*/ 0 h 392"/>
              <a:gd name="T28" fmla="*/ 260 w 376"/>
              <a:gd name="T29" fmla="*/ 6 h 392"/>
              <a:gd name="T30" fmla="*/ 304 w 376"/>
              <a:gd name="T31" fmla="*/ 22 h 392"/>
              <a:gd name="T32" fmla="*/ 344 w 376"/>
              <a:gd name="T33" fmla="*/ 46 h 392"/>
              <a:gd name="T34" fmla="*/ 376 w 376"/>
              <a:gd name="T35" fmla="*/ 76 h 392"/>
              <a:gd name="T36" fmla="*/ 374 w 376"/>
              <a:gd name="T37" fmla="*/ 80 h 392"/>
              <a:gd name="T38" fmla="*/ 360 w 376"/>
              <a:gd name="T39" fmla="*/ 66 h 392"/>
              <a:gd name="T40" fmla="*/ 346 w 376"/>
              <a:gd name="T41" fmla="*/ 52 h 392"/>
              <a:gd name="T42" fmla="*/ 312 w 376"/>
              <a:gd name="T43" fmla="*/ 30 h 392"/>
              <a:gd name="T44" fmla="*/ 276 w 376"/>
              <a:gd name="T45" fmla="*/ 14 h 392"/>
              <a:gd name="T46" fmla="*/ 234 w 376"/>
              <a:gd name="T47" fmla="*/ 6 h 392"/>
              <a:gd name="T48" fmla="*/ 214 w 376"/>
              <a:gd name="T49" fmla="*/ 4 h 392"/>
              <a:gd name="T50" fmla="*/ 172 w 376"/>
              <a:gd name="T51" fmla="*/ 10 h 392"/>
              <a:gd name="T52" fmla="*/ 132 w 376"/>
              <a:gd name="T53" fmla="*/ 22 h 392"/>
              <a:gd name="T54" fmla="*/ 96 w 376"/>
              <a:gd name="T55" fmla="*/ 40 h 392"/>
              <a:gd name="T56" fmla="*/ 66 w 376"/>
              <a:gd name="T57" fmla="*/ 66 h 392"/>
              <a:gd name="T58" fmla="*/ 52 w 376"/>
              <a:gd name="T59" fmla="*/ 80 h 392"/>
              <a:gd name="T60" fmla="*/ 30 w 376"/>
              <a:gd name="T61" fmla="*/ 114 h 392"/>
              <a:gd name="T62" fmla="*/ 14 w 376"/>
              <a:gd name="T63" fmla="*/ 152 h 392"/>
              <a:gd name="T64" fmla="*/ 6 w 376"/>
              <a:gd name="T65" fmla="*/ 192 h 392"/>
              <a:gd name="T66" fmla="*/ 4 w 376"/>
              <a:gd name="T67" fmla="*/ 214 h 392"/>
              <a:gd name="T68" fmla="*/ 8 w 376"/>
              <a:gd name="T69" fmla="*/ 256 h 392"/>
              <a:gd name="T70" fmla="*/ 22 w 376"/>
              <a:gd name="T71" fmla="*/ 294 h 392"/>
              <a:gd name="T72" fmla="*/ 40 w 376"/>
              <a:gd name="T73" fmla="*/ 330 h 392"/>
              <a:gd name="T74" fmla="*/ 66 w 376"/>
              <a:gd name="T75" fmla="*/ 362 h 392"/>
              <a:gd name="T76" fmla="*/ 82 w 376"/>
              <a:gd name="T77" fmla="*/ 376 h 392"/>
              <a:gd name="T78" fmla="*/ 100 w 376"/>
              <a:gd name="T79" fmla="*/ 39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6" h="392">
                <a:moveTo>
                  <a:pt x="98" y="392"/>
                </a:moveTo>
                <a:lnTo>
                  <a:pt x="98" y="392"/>
                </a:lnTo>
                <a:lnTo>
                  <a:pt x="78" y="376"/>
                </a:lnTo>
                <a:lnTo>
                  <a:pt x="58" y="358"/>
                </a:lnTo>
                <a:lnTo>
                  <a:pt x="42" y="338"/>
                </a:lnTo>
                <a:lnTo>
                  <a:pt x="28" y="316"/>
                </a:lnTo>
                <a:lnTo>
                  <a:pt x="16" y="294"/>
                </a:lnTo>
                <a:lnTo>
                  <a:pt x="8" y="268"/>
                </a:lnTo>
                <a:lnTo>
                  <a:pt x="2" y="242"/>
                </a:lnTo>
                <a:lnTo>
                  <a:pt x="0" y="214"/>
                </a:lnTo>
                <a:lnTo>
                  <a:pt x="0" y="214"/>
                </a:lnTo>
                <a:lnTo>
                  <a:pt x="2" y="192"/>
                </a:lnTo>
                <a:lnTo>
                  <a:pt x="4" y="170"/>
                </a:lnTo>
                <a:lnTo>
                  <a:pt x="10" y="150"/>
                </a:lnTo>
                <a:lnTo>
                  <a:pt x="18" y="130"/>
                </a:lnTo>
                <a:lnTo>
                  <a:pt x="26" y="112"/>
                </a:lnTo>
                <a:lnTo>
                  <a:pt x="36" y="94"/>
                </a:lnTo>
                <a:lnTo>
                  <a:pt x="50" y="78"/>
                </a:lnTo>
                <a:lnTo>
                  <a:pt x="62" y="64"/>
                </a:lnTo>
                <a:lnTo>
                  <a:pt x="78" y="50"/>
                </a:lnTo>
                <a:lnTo>
                  <a:pt x="94" y="38"/>
                </a:lnTo>
                <a:lnTo>
                  <a:pt x="112" y="26"/>
                </a:lnTo>
                <a:lnTo>
                  <a:pt x="130" y="18"/>
                </a:lnTo>
                <a:lnTo>
                  <a:pt x="150" y="10"/>
                </a:lnTo>
                <a:lnTo>
                  <a:pt x="170" y="6"/>
                </a:lnTo>
                <a:lnTo>
                  <a:pt x="192" y="2"/>
                </a:lnTo>
                <a:lnTo>
                  <a:pt x="214" y="0"/>
                </a:lnTo>
                <a:lnTo>
                  <a:pt x="214" y="0"/>
                </a:lnTo>
                <a:lnTo>
                  <a:pt x="238" y="2"/>
                </a:lnTo>
                <a:lnTo>
                  <a:pt x="260" y="6"/>
                </a:lnTo>
                <a:lnTo>
                  <a:pt x="284" y="12"/>
                </a:lnTo>
                <a:lnTo>
                  <a:pt x="304" y="22"/>
                </a:lnTo>
                <a:lnTo>
                  <a:pt x="324" y="32"/>
                </a:lnTo>
                <a:lnTo>
                  <a:pt x="344" y="46"/>
                </a:lnTo>
                <a:lnTo>
                  <a:pt x="360" y="60"/>
                </a:lnTo>
                <a:lnTo>
                  <a:pt x="376" y="76"/>
                </a:lnTo>
                <a:lnTo>
                  <a:pt x="376" y="76"/>
                </a:lnTo>
                <a:lnTo>
                  <a:pt x="374" y="80"/>
                </a:lnTo>
                <a:lnTo>
                  <a:pt x="374" y="80"/>
                </a:lnTo>
                <a:lnTo>
                  <a:pt x="360" y="66"/>
                </a:lnTo>
                <a:lnTo>
                  <a:pt x="360" y="66"/>
                </a:lnTo>
                <a:lnTo>
                  <a:pt x="346" y="52"/>
                </a:lnTo>
                <a:lnTo>
                  <a:pt x="330" y="40"/>
                </a:lnTo>
                <a:lnTo>
                  <a:pt x="312" y="30"/>
                </a:lnTo>
                <a:lnTo>
                  <a:pt x="294" y="22"/>
                </a:lnTo>
                <a:lnTo>
                  <a:pt x="276" y="14"/>
                </a:lnTo>
                <a:lnTo>
                  <a:pt x="256" y="10"/>
                </a:lnTo>
                <a:lnTo>
                  <a:pt x="234" y="6"/>
                </a:lnTo>
                <a:lnTo>
                  <a:pt x="214" y="4"/>
                </a:lnTo>
                <a:lnTo>
                  <a:pt x="214" y="4"/>
                </a:lnTo>
                <a:lnTo>
                  <a:pt x="192" y="6"/>
                </a:lnTo>
                <a:lnTo>
                  <a:pt x="172" y="10"/>
                </a:lnTo>
                <a:lnTo>
                  <a:pt x="152" y="14"/>
                </a:lnTo>
                <a:lnTo>
                  <a:pt x="132" y="22"/>
                </a:lnTo>
                <a:lnTo>
                  <a:pt x="114" y="30"/>
                </a:lnTo>
                <a:lnTo>
                  <a:pt x="96" y="40"/>
                </a:lnTo>
                <a:lnTo>
                  <a:pt x="80" y="52"/>
                </a:lnTo>
                <a:lnTo>
                  <a:pt x="66" y="66"/>
                </a:lnTo>
                <a:lnTo>
                  <a:pt x="66" y="66"/>
                </a:lnTo>
                <a:lnTo>
                  <a:pt x="52" y="80"/>
                </a:lnTo>
                <a:lnTo>
                  <a:pt x="40" y="96"/>
                </a:lnTo>
                <a:lnTo>
                  <a:pt x="30" y="114"/>
                </a:lnTo>
                <a:lnTo>
                  <a:pt x="22" y="132"/>
                </a:lnTo>
                <a:lnTo>
                  <a:pt x="14" y="152"/>
                </a:lnTo>
                <a:lnTo>
                  <a:pt x="8" y="172"/>
                </a:lnTo>
                <a:lnTo>
                  <a:pt x="6" y="192"/>
                </a:lnTo>
                <a:lnTo>
                  <a:pt x="4" y="214"/>
                </a:lnTo>
                <a:lnTo>
                  <a:pt x="4" y="214"/>
                </a:lnTo>
                <a:lnTo>
                  <a:pt x="6" y="234"/>
                </a:lnTo>
                <a:lnTo>
                  <a:pt x="8" y="256"/>
                </a:lnTo>
                <a:lnTo>
                  <a:pt x="14" y="276"/>
                </a:lnTo>
                <a:lnTo>
                  <a:pt x="22" y="294"/>
                </a:lnTo>
                <a:lnTo>
                  <a:pt x="30" y="312"/>
                </a:lnTo>
                <a:lnTo>
                  <a:pt x="40" y="330"/>
                </a:lnTo>
                <a:lnTo>
                  <a:pt x="52" y="346"/>
                </a:lnTo>
                <a:lnTo>
                  <a:pt x="66" y="362"/>
                </a:lnTo>
                <a:lnTo>
                  <a:pt x="66" y="362"/>
                </a:lnTo>
                <a:lnTo>
                  <a:pt x="82" y="376"/>
                </a:lnTo>
                <a:lnTo>
                  <a:pt x="100" y="390"/>
                </a:lnTo>
                <a:lnTo>
                  <a:pt x="100" y="390"/>
                </a:lnTo>
                <a:lnTo>
                  <a:pt x="98" y="39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0" name="Freeform 18"/>
          <p:cNvSpPr>
            <a:spLocks/>
          </p:cNvSpPr>
          <p:nvPr/>
        </p:nvSpPr>
        <p:spPr bwMode="auto">
          <a:xfrm>
            <a:off x="5435600" y="3327400"/>
            <a:ext cx="615950" cy="546100"/>
          </a:xfrm>
          <a:custGeom>
            <a:avLst/>
            <a:gdLst>
              <a:gd name="T0" fmla="*/ 340 w 388"/>
              <a:gd name="T1" fmla="*/ 344 h 344"/>
              <a:gd name="T2" fmla="*/ 340 w 388"/>
              <a:gd name="T3" fmla="*/ 344 h 344"/>
              <a:gd name="T4" fmla="*/ 310 w 388"/>
              <a:gd name="T5" fmla="*/ 324 h 344"/>
              <a:gd name="T6" fmla="*/ 280 w 388"/>
              <a:gd name="T7" fmla="*/ 306 h 344"/>
              <a:gd name="T8" fmla="*/ 246 w 388"/>
              <a:gd name="T9" fmla="*/ 290 h 344"/>
              <a:gd name="T10" fmla="*/ 214 w 388"/>
              <a:gd name="T11" fmla="*/ 276 h 344"/>
              <a:gd name="T12" fmla="*/ 178 w 388"/>
              <a:gd name="T13" fmla="*/ 266 h 344"/>
              <a:gd name="T14" fmla="*/ 142 w 388"/>
              <a:gd name="T15" fmla="*/ 260 h 344"/>
              <a:gd name="T16" fmla="*/ 104 w 388"/>
              <a:gd name="T17" fmla="*/ 254 h 344"/>
              <a:gd name="T18" fmla="*/ 66 w 388"/>
              <a:gd name="T19" fmla="*/ 254 h 344"/>
              <a:gd name="T20" fmla="*/ 66 w 388"/>
              <a:gd name="T21" fmla="*/ 254 h 344"/>
              <a:gd name="T22" fmla="*/ 46 w 388"/>
              <a:gd name="T23" fmla="*/ 254 h 344"/>
              <a:gd name="T24" fmla="*/ 46 w 388"/>
              <a:gd name="T25" fmla="*/ 254 h 344"/>
              <a:gd name="T26" fmla="*/ 46 w 388"/>
              <a:gd name="T27" fmla="*/ 238 h 344"/>
              <a:gd name="T28" fmla="*/ 46 w 388"/>
              <a:gd name="T29" fmla="*/ 238 h 344"/>
              <a:gd name="T30" fmla="*/ 46 w 388"/>
              <a:gd name="T31" fmla="*/ 218 h 344"/>
              <a:gd name="T32" fmla="*/ 42 w 388"/>
              <a:gd name="T33" fmla="*/ 200 h 344"/>
              <a:gd name="T34" fmla="*/ 38 w 388"/>
              <a:gd name="T35" fmla="*/ 182 h 344"/>
              <a:gd name="T36" fmla="*/ 34 w 388"/>
              <a:gd name="T37" fmla="*/ 166 h 344"/>
              <a:gd name="T38" fmla="*/ 26 w 388"/>
              <a:gd name="T39" fmla="*/ 150 h 344"/>
              <a:gd name="T40" fmla="*/ 18 w 388"/>
              <a:gd name="T41" fmla="*/ 134 h 344"/>
              <a:gd name="T42" fmla="*/ 10 w 388"/>
              <a:gd name="T43" fmla="*/ 118 h 344"/>
              <a:gd name="T44" fmla="*/ 0 w 388"/>
              <a:gd name="T45" fmla="*/ 104 h 344"/>
              <a:gd name="T46" fmla="*/ 0 w 388"/>
              <a:gd name="T47" fmla="*/ 104 h 344"/>
              <a:gd name="T48" fmla="*/ 14 w 388"/>
              <a:gd name="T49" fmla="*/ 82 h 344"/>
              <a:gd name="T50" fmla="*/ 32 w 388"/>
              <a:gd name="T51" fmla="*/ 60 h 344"/>
              <a:gd name="T52" fmla="*/ 32 w 388"/>
              <a:gd name="T53" fmla="*/ 60 h 344"/>
              <a:gd name="T54" fmla="*/ 48 w 388"/>
              <a:gd name="T55" fmla="*/ 48 h 344"/>
              <a:gd name="T56" fmla="*/ 64 w 388"/>
              <a:gd name="T57" fmla="*/ 36 h 344"/>
              <a:gd name="T58" fmla="*/ 80 w 388"/>
              <a:gd name="T59" fmla="*/ 24 h 344"/>
              <a:gd name="T60" fmla="*/ 98 w 388"/>
              <a:gd name="T61" fmla="*/ 16 h 344"/>
              <a:gd name="T62" fmla="*/ 118 w 388"/>
              <a:gd name="T63" fmla="*/ 8 h 344"/>
              <a:gd name="T64" fmla="*/ 138 w 388"/>
              <a:gd name="T65" fmla="*/ 4 h 344"/>
              <a:gd name="T66" fmla="*/ 158 w 388"/>
              <a:gd name="T67" fmla="*/ 0 h 344"/>
              <a:gd name="T68" fmla="*/ 180 w 388"/>
              <a:gd name="T69" fmla="*/ 0 h 344"/>
              <a:gd name="T70" fmla="*/ 180 w 388"/>
              <a:gd name="T71" fmla="*/ 0 h 344"/>
              <a:gd name="T72" fmla="*/ 202 w 388"/>
              <a:gd name="T73" fmla="*/ 0 h 344"/>
              <a:gd name="T74" fmla="*/ 222 w 388"/>
              <a:gd name="T75" fmla="*/ 4 h 344"/>
              <a:gd name="T76" fmla="*/ 242 w 388"/>
              <a:gd name="T77" fmla="*/ 8 h 344"/>
              <a:gd name="T78" fmla="*/ 262 w 388"/>
              <a:gd name="T79" fmla="*/ 16 h 344"/>
              <a:gd name="T80" fmla="*/ 280 w 388"/>
              <a:gd name="T81" fmla="*/ 24 h 344"/>
              <a:gd name="T82" fmla="*/ 296 w 388"/>
              <a:gd name="T83" fmla="*/ 36 h 344"/>
              <a:gd name="T84" fmla="*/ 312 w 388"/>
              <a:gd name="T85" fmla="*/ 48 h 344"/>
              <a:gd name="T86" fmla="*/ 328 w 388"/>
              <a:gd name="T87" fmla="*/ 60 h 344"/>
              <a:gd name="T88" fmla="*/ 328 w 388"/>
              <a:gd name="T89" fmla="*/ 60 h 344"/>
              <a:gd name="T90" fmla="*/ 342 w 388"/>
              <a:gd name="T91" fmla="*/ 76 h 344"/>
              <a:gd name="T92" fmla="*/ 354 w 388"/>
              <a:gd name="T93" fmla="*/ 92 h 344"/>
              <a:gd name="T94" fmla="*/ 364 w 388"/>
              <a:gd name="T95" fmla="*/ 108 h 344"/>
              <a:gd name="T96" fmla="*/ 372 w 388"/>
              <a:gd name="T97" fmla="*/ 126 h 344"/>
              <a:gd name="T98" fmla="*/ 380 w 388"/>
              <a:gd name="T99" fmla="*/ 146 h 344"/>
              <a:gd name="T100" fmla="*/ 384 w 388"/>
              <a:gd name="T101" fmla="*/ 166 h 344"/>
              <a:gd name="T102" fmla="*/ 388 w 388"/>
              <a:gd name="T103" fmla="*/ 186 h 344"/>
              <a:gd name="T104" fmla="*/ 388 w 388"/>
              <a:gd name="T105" fmla="*/ 208 h 344"/>
              <a:gd name="T106" fmla="*/ 388 w 388"/>
              <a:gd name="T107" fmla="*/ 208 h 344"/>
              <a:gd name="T108" fmla="*/ 388 w 388"/>
              <a:gd name="T109" fmla="*/ 228 h 344"/>
              <a:gd name="T110" fmla="*/ 386 w 388"/>
              <a:gd name="T111" fmla="*/ 246 h 344"/>
              <a:gd name="T112" fmla="*/ 382 w 388"/>
              <a:gd name="T113" fmla="*/ 264 h 344"/>
              <a:gd name="T114" fmla="*/ 376 w 388"/>
              <a:gd name="T115" fmla="*/ 282 h 344"/>
              <a:gd name="T116" fmla="*/ 368 w 388"/>
              <a:gd name="T117" fmla="*/ 298 h 344"/>
              <a:gd name="T118" fmla="*/ 360 w 388"/>
              <a:gd name="T119" fmla="*/ 314 h 344"/>
              <a:gd name="T120" fmla="*/ 350 w 388"/>
              <a:gd name="T121" fmla="*/ 330 h 344"/>
              <a:gd name="T122" fmla="*/ 340 w 388"/>
              <a:gd name="T123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8" h="344">
                <a:moveTo>
                  <a:pt x="340" y="344"/>
                </a:moveTo>
                <a:lnTo>
                  <a:pt x="340" y="344"/>
                </a:lnTo>
                <a:lnTo>
                  <a:pt x="310" y="324"/>
                </a:lnTo>
                <a:lnTo>
                  <a:pt x="280" y="306"/>
                </a:lnTo>
                <a:lnTo>
                  <a:pt x="246" y="290"/>
                </a:lnTo>
                <a:lnTo>
                  <a:pt x="214" y="276"/>
                </a:lnTo>
                <a:lnTo>
                  <a:pt x="178" y="266"/>
                </a:lnTo>
                <a:lnTo>
                  <a:pt x="142" y="260"/>
                </a:lnTo>
                <a:lnTo>
                  <a:pt x="104" y="254"/>
                </a:lnTo>
                <a:lnTo>
                  <a:pt x="66" y="254"/>
                </a:lnTo>
                <a:lnTo>
                  <a:pt x="6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38"/>
                </a:lnTo>
                <a:lnTo>
                  <a:pt x="46" y="238"/>
                </a:lnTo>
                <a:lnTo>
                  <a:pt x="46" y="218"/>
                </a:lnTo>
                <a:lnTo>
                  <a:pt x="42" y="200"/>
                </a:lnTo>
                <a:lnTo>
                  <a:pt x="38" y="182"/>
                </a:lnTo>
                <a:lnTo>
                  <a:pt x="34" y="166"/>
                </a:lnTo>
                <a:lnTo>
                  <a:pt x="26" y="150"/>
                </a:lnTo>
                <a:lnTo>
                  <a:pt x="18" y="134"/>
                </a:lnTo>
                <a:lnTo>
                  <a:pt x="10" y="118"/>
                </a:lnTo>
                <a:lnTo>
                  <a:pt x="0" y="104"/>
                </a:lnTo>
                <a:lnTo>
                  <a:pt x="0" y="104"/>
                </a:lnTo>
                <a:lnTo>
                  <a:pt x="14" y="82"/>
                </a:lnTo>
                <a:lnTo>
                  <a:pt x="32" y="60"/>
                </a:lnTo>
                <a:lnTo>
                  <a:pt x="32" y="60"/>
                </a:lnTo>
                <a:lnTo>
                  <a:pt x="48" y="48"/>
                </a:lnTo>
                <a:lnTo>
                  <a:pt x="64" y="36"/>
                </a:lnTo>
                <a:lnTo>
                  <a:pt x="80" y="24"/>
                </a:lnTo>
                <a:lnTo>
                  <a:pt x="98" y="16"/>
                </a:lnTo>
                <a:lnTo>
                  <a:pt x="118" y="8"/>
                </a:lnTo>
                <a:lnTo>
                  <a:pt x="138" y="4"/>
                </a:lnTo>
                <a:lnTo>
                  <a:pt x="158" y="0"/>
                </a:lnTo>
                <a:lnTo>
                  <a:pt x="180" y="0"/>
                </a:lnTo>
                <a:lnTo>
                  <a:pt x="180" y="0"/>
                </a:lnTo>
                <a:lnTo>
                  <a:pt x="202" y="0"/>
                </a:lnTo>
                <a:lnTo>
                  <a:pt x="222" y="4"/>
                </a:lnTo>
                <a:lnTo>
                  <a:pt x="242" y="8"/>
                </a:lnTo>
                <a:lnTo>
                  <a:pt x="262" y="16"/>
                </a:lnTo>
                <a:lnTo>
                  <a:pt x="280" y="24"/>
                </a:lnTo>
                <a:lnTo>
                  <a:pt x="296" y="36"/>
                </a:lnTo>
                <a:lnTo>
                  <a:pt x="312" y="48"/>
                </a:lnTo>
                <a:lnTo>
                  <a:pt x="328" y="60"/>
                </a:lnTo>
                <a:lnTo>
                  <a:pt x="328" y="60"/>
                </a:lnTo>
                <a:lnTo>
                  <a:pt x="342" y="76"/>
                </a:lnTo>
                <a:lnTo>
                  <a:pt x="354" y="92"/>
                </a:lnTo>
                <a:lnTo>
                  <a:pt x="364" y="108"/>
                </a:lnTo>
                <a:lnTo>
                  <a:pt x="372" y="126"/>
                </a:lnTo>
                <a:lnTo>
                  <a:pt x="380" y="146"/>
                </a:lnTo>
                <a:lnTo>
                  <a:pt x="384" y="166"/>
                </a:lnTo>
                <a:lnTo>
                  <a:pt x="388" y="186"/>
                </a:lnTo>
                <a:lnTo>
                  <a:pt x="388" y="208"/>
                </a:lnTo>
                <a:lnTo>
                  <a:pt x="388" y="208"/>
                </a:lnTo>
                <a:lnTo>
                  <a:pt x="388" y="228"/>
                </a:lnTo>
                <a:lnTo>
                  <a:pt x="386" y="246"/>
                </a:lnTo>
                <a:lnTo>
                  <a:pt x="382" y="264"/>
                </a:lnTo>
                <a:lnTo>
                  <a:pt x="376" y="282"/>
                </a:lnTo>
                <a:lnTo>
                  <a:pt x="368" y="298"/>
                </a:lnTo>
                <a:lnTo>
                  <a:pt x="360" y="314"/>
                </a:lnTo>
                <a:lnTo>
                  <a:pt x="350" y="330"/>
                </a:lnTo>
                <a:lnTo>
                  <a:pt x="340" y="3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1" name="Freeform 19"/>
          <p:cNvSpPr>
            <a:spLocks/>
          </p:cNvSpPr>
          <p:nvPr/>
        </p:nvSpPr>
        <p:spPr bwMode="auto">
          <a:xfrm>
            <a:off x="5435600" y="3327400"/>
            <a:ext cx="615950" cy="546100"/>
          </a:xfrm>
          <a:custGeom>
            <a:avLst/>
            <a:gdLst>
              <a:gd name="T0" fmla="*/ 340 w 388"/>
              <a:gd name="T1" fmla="*/ 344 h 344"/>
              <a:gd name="T2" fmla="*/ 340 w 388"/>
              <a:gd name="T3" fmla="*/ 344 h 344"/>
              <a:gd name="T4" fmla="*/ 310 w 388"/>
              <a:gd name="T5" fmla="*/ 324 h 344"/>
              <a:gd name="T6" fmla="*/ 280 w 388"/>
              <a:gd name="T7" fmla="*/ 306 h 344"/>
              <a:gd name="T8" fmla="*/ 246 w 388"/>
              <a:gd name="T9" fmla="*/ 290 h 344"/>
              <a:gd name="T10" fmla="*/ 214 w 388"/>
              <a:gd name="T11" fmla="*/ 276 h 344"/>
              <a:gd name="T12" fmla="*/ 178 w 388"/>
              <a:gd name="T13" fmla="*/ 266 h 344"/>
              <a:gd name="T14" fmla="*/ 142 w 388"/>
              <a:gd name="T15" fmla="*/ 260 h 344"/>
              <a:gd name="T16" fmla="*/ 104 w 388"/>
              <a:gd name="T17" fmla="*/ 254 h 344"/>
              <a:gd name="T18" fmla="*/ 66 w 388"/>
              <a:gd name="T19" fmla="*/ 254 h 344"/>
              <a:gd name="T20" fmla="*/ 66 w 388"/>
              <a:gd name="T21" fmla="*/ 254 h 344"/>
              <a:gd name="T22" fmla="*/ 46 w 388"/>
              <a:gd name="T23" fmla="*/ 254 h 344"/>
              <a:gd name="T24" fmla="*/ 46 w 388"/>
              <a:gd name="T25" fmla="*/ 254 h 344"/>
              <a:gd name="T26" fmla="*/ 46 w 388"/>
              <a:gd name="T27" fmla="*/ 238 h 344"/>
              <a:gd name="T28" fmla="*/ 46 w 388"/>
              <a:gd name="T29" fmla="*/ 238 h 344"/>
              <a:gd name="T30" fmla="*/ 46 w 388"/>
              <a:gd name="T31" fmla="*/ 218 h 344"/>
              <a:gd name="T32" fmla="*/ 42 w 388"/>
              <a:gd name="T33" fmla="*/ 200 h 344"/>
              <a:gd name="T34" fmla="*/ 38 w 388"/>
              <a:gd name="T35" fmla="*/ 182 h 344"/>
              <a:gd name="T36" fmla="*/ 34 w 388"/>
              <a:gd name="T37" fmla="*/ 166 h 344"/>
              <a:gd name="T38" fmla="*/ 26 w 388"/>
              <a:gd name="T39" fmla="*/ 150 h 344"/>
              <a:gd name="T40" fmla="*/ 18 w 388"/>
              <a:gd name="T41" fmla="*/ 134 h 344"/>
              <a:gd name="T42" fmla="*/ 10 w 388"/>
              <a:gd name="T43" fmla="*/ 118 h 344"/>
              <a:gd name="T44" fmla="*/ 0 w 388"/>
              <a:gd name="T45" fmla="*/ 104 h 344"/>
              <a:gd name="T46" fmla="*/ 0 w 388"/>
              <a:gd name="T47" fmla="*/ 104 h 344"/>
              <a:gd name="T48" fmla="*/ 14 w 388"/>
              <a:gd name="T49" fmla="*/ 82 h 344"/>
              <a:gd name="T50" fmla="*/ 32 w 388"/>
              <a:gd name="T51" fmla="*/ 60 h 344"/>
              <a:gd name="T52" fmla="*/ 32 w 388"/>
              <a:gd name="T53" fmla="*/ 60 h 344"/>
              <a:gd name="T54" fmla="*/ 48 w 388"/>
              <a:gd name="T55" fmla="*/ 48 h 344"/>
              <a:gd name="T56" fmla="*/ 64 w 388"/>
              <a:gd name="T57" fmla="*/ 36 h 344"/>
              <a:gd name="T58" fmla="*/ 80 w 388"/>
              <a:gd name="T59" fmla="*/ 24 h 344"/>
              <a:gd name="T60" fmla="*/ 98 w 388"/>
              <a:gd name="T61" fmla="*/ 16 h 344"/>
              <a:gd name="T62" fmla="*/ 118 w 388"/>
              <a:gd name="T63" fmla="*/ 8 h 344"/>
              <a:gd name="T64" fmla="*/ 138 w 388"/>
              <a:gd name="T65" fmla="*/ 4 h 344"/>
              <a:gd name="T66" fmla="*/ 158 w 388"/>
              <a:gd name="T67" fmla="*/ 0 h 344"/>
              <a:gd name="T68" fmla="*/ 180 w 388"/>
              <a:gd name="T69" fmla="*/ 0 h 344"/>
              <a:gd name="T70" fmla="*/ 180 w 388"/>
              <a:gd name="T71" fmla="*/ 0 h 344"/>
              <a:gd name="T72" fmla="*/ 202 w 388"/>
              <a:gd name="T73" fmla="*/ 0 h 344"/>
              <a:gd name="T74" fmla="*/ 222 w 388"/>
              <a:gd name="T75" fmla="*/ 4 h 344"/>
              <a:gd name="T76" fmla="*/ 242 w 388"/>
              <a:gd name="T77" fmla="*/ 8 h 344"/>
              <a:gd name="T78" fmla="*/ 262 w 388"/>
              <a:gd name="T79" fmla="*/ 16 h 344"/>
              <a:gd name="T80" fmla="*/ 280 w 388"/>
              <a:gd name="T81" fmla="*/ 24 h 344"/>
              <a:gd name="T82" fmla="*/ 296 w 388"/>
              <a:gd name="T83" fmla="*/ 36 h 344"/>
              <a:gd name="T84" fmla="*/ 312 w 388"/>
              <a:gd name="T85" fmla="*/ 48 h 344"/>
              <a:gd name="T86" fmla="*/ 328 w 388"/>
              <a:gd name="T87" fmla="*/ 60 h 344"/>
              <a:gd name="T88" fmla="*/ 328 w 388"/>
              <a:gd name="T89" fmla="*/ 60 h 344"/>
              <a:gd name="T90" fmla="*/ 342 w 388"/>
              <a:gd name="T91" fmla="*/ 76 h 344"/>
              <a:gd name="T92" fmla="*/ 354 w 388"/>
              <a:gd name="T93" fmla="*/ 92 h 344"/>
              <a:gd name="T94" fmla="*/ 364 w 388"/>
              <a:gd name="T95" fmla="*/ 108 h 344"/>
              <a:gd name="T96" fmla="*/ 372 w 388"/>
              <a:gd name="T97" fmla="*/ 126 h 344"/>
              <a:gd name="T98" fmla="*/ 380 w 388"/>
              <a:gd name="T99" fmla="*/ 146 h 344"/>
              <a:gd name="T100" fmla="*/ 384 w 388"/>
              <a:gd name="T101" fmla="*/ 166 h 344"/>
              <a:gd name="T102" fmla="*/ 388 w 388"/>
              <a:gd name="T103" fmla="*/ 186 h 344"/>
              <a:gd name="T104" fmla="*/ 388 w 388"/>
              <a:gd name="T105" fmla="*/ 208 h 344"/>
              <a:gd name="T106" fmla="*/ 388 w 388"/>
              <a:gd name="T107" fmla="*/ 208 h 344"/>
              <a:gd name="T108" fmla="*/ 388 w 388"/>
              <a:gd name="T109" fmla="*/ 228 h 344"/>
              <a:gd name="T110" fmla="*/ 386 w 388"/>
              <a:gd name="T111" fmla="*/ 246 h 344"/>
              <a:gd name="T112" fmla="*/ 382 w 388"/>
              <a:gd name="T113" fmla="*/ 264 h 344"/>
              <a:gd name="T114" fmla="*/ 376 w 388"/>
              <a:gd name="T115" fmla="*/ 282 h 344"/>
              <a:gd name="T116" fmla="*/ 368 w 388"/>
              <a:gd name="T117" fmla="*/ 298 h 344"/>
              <a:gd name="T118" fmla="*/ 360 w 388"/>
              <a:gd name="T119" fmla="*/ 314 h 344"/>
              <a:gd name="T120" fmla="*/ 350 w 388"/>
              <a:gd name="T121" fmla="*/ 330 h 344"/>
              <a:gd name="T122" fmla="*/ 340 w 388"/>
              <a:gd name="T123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8" h="344">
                <a:moveTo>
                  <a:pt x="340" y="344"/>
                </a:moveTo>
                <a:lnTo>
                  <a:pt x="340" y="344"/>
                </a:lnTo>
                <a:lnTo>
                  <a:pt x="310" y="324"/>
                </a:lnTo>
                <a:lnTo>
                  <a:pt x="280" y="306"/>
                </a:lnTo>
                <a:lnTo>
                  <a:pt x="246" y="290"/>
                </a:lnTo>
                <a:lnTo>
                  <a:pt x="214" y="276"/>
                </a:lnTo>
                <a:lnTo>
                  <a:pt x="178" y="266"/>
                </a:lnTo>
                <a:lnTo>
                  <a:pt x="142" y="260"/>
                </a:lnTo>
                <a:lnTo>
                  <a:pt x="104" y="254"/>
                </a:lnTo>
                <a:lnTo>
                  <a:pt x="66" y="254"/>
                </a:lnTo>
                <a:lnTo>
                  <a:pt x="6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38"/>
                </a:lnTo>
                <a:lnTo>
                  <a:pt x="46" y="238"/>
                </a:lnTo>
                <a:lnTo>
                  <a:pt x="46" y="218"/>
                </a:lnTo>
                <a:lnTo>
                  <a:pt x="42" y="200"/>
                </a:lnTo>
                <a:lnTo>
                  <a:pt x="38" y="182"/>
                </a:lnTo>
                <a:lnTo>
                  <a:pt x="34" y="166"/>
                </a:lnTo>
                <a:lnTo>
                  <a:pt x="26" y="150"/>
                </a:lnTo>
                <a:lnTo>
                  <a:pt x="18" y="134"/>
                </a:lnTo>
                <a:lnTo>
                  <a:pt x="10" y="118"/>
                </a:lnTo>
                <a:lnTo>
                  <a:pt x="0" y="104"/>
                </a:lnTo>
                <a:lnTo>
                  <a:pt x="0" y="104"/>
                </a:lnTo>
                <a:lnTo>
                  <a:pt x="14" y="82"/>
                </a:lnTo>
                <a:lnTo>
                  <a:pt x="32" y="60"/>
                </a:lnTo>
                <a:lnTo>
                  <a:pt x="32" y="60"/>
                </a:lnTo>
                <a:lnTo>
                  <a:pt x="48" y="48"/>
                </a:lnTo>
                <a:lnTo>
                  <a:pt x="64" y="36"/>
                </a:lnTo>
                <a:lnTo>
                  <a:pt x="80" y="24"/>
                </a:lnTo>
                <a:lnTo>
                  <a:pt x="98" y="16"/>
                </a:lnTo>
                <a:lnTo>
                  <a:pt x="118" y="8"/>
                </a:lnTo>
                <a:lnTo>
                  <a:pt x="138" y="4"/>
                </a:lnTo>
                <a:lnTo>
                  <a:pt x="158" y="0"/>
                </a:lnTo>
                <a:lnTo>
                  <a:pt x="180" y="0"/>
                </a:lnTo>
                <a:lnTo>
                  <a:pt x="180" y="0"/>
                </a:lnTo>
                <a:lnTo>
                  <a:pt x="202" y="0"/>
                </a:lnTo>
                <a:lnTo>
                  <a:pt x="222" y="4"/>
                </a:lnTo>
                <a:lnTo>
                  <a:pt x="242" y="8"/>
                </a:lnTo>
                <a:lnTo>
                  <a:pt x="262" y="16"/>
                </a:lnTo>
                <a:lnTo>
                  <a:pt x="280" y="24"/>
                </a:lnTo>
                <a:lnTo>
                  <a:pt x="296" y="36"/>
                </a:lnTo>
                <a:lnTo>
                  <a:pt x="312" y="48"/>
                </a:lnTo>
                <a:lnTo>
                  <a:pt x="328" y="60"/>
                </a:lnTo>
                <a:lnTo>
                  <a:pt x="328" y="60"/>
                </a:lnTo>
                <a:lnTo>
                  <a:pt x="342" y="76"/>
                </a:lnTo>
                <a:lnTo>
                  <a:pt x="354" y="92"/>
                </a:lnTo>
                <a:lnTo>
                  <a:pt x="364" y="108"/>
                </a:lnTo>
                <a:lnTo>
                  <a:pt x="372" y="126"/>
                </a:lnTo>
                <a:lnTo>
                  <a:pt x="380" y="146"/>
                </a:lnTo>
                <a:lnTo>
                  <a:pt x="384" y="166"/>
                </a:lnTo>
                <a:lnTo>
                  <a:pt x="388" y="186"/>
                </a:lnTo>
                <a:lnTo>
                  <a:pt x="388" y="208"/>
                </a:lnTo>
                <a:lnTo>
                  <a:pt x="388" y="208"/>
                </a:lnTo>
                <a:lnTo>
                  <a:pt x="388" y="228"/>
                </a:lnTo>
                <a:lnTo>
                  <a:pt x="386" y="246"/>
                </a:lnTo>
                <a:lnTo>
                  <a:pt x="382" y="264"/>
                </a:lnTo>
                <a:lnTo>
                  <a:pt x="376" y="282"/>
                </a:lnTo>
                <a:lnTo>
                  <a:pt x="368" y="298"/>
                </a:lnTo>
                <a:lnTo>
                  <a:pt x="360" y="314"/>
                </a:lnTo>
                <a:lnTo>
                  <a:pt x="350" y="330"/>
                </a:lnTo>
                <a:lnTo>
                  <a:pt x="340" y="3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2" name="Freeform 20"/>
          <p:cNvSpPr>
            <a:spLocks/>
          </p:cNvSpPr>
          <p:nvPr/>
        </p:nvSpPr>
        <p:spPr bwMode="auto">
          <a:xfrm>
            <a:off x="5391150" y="3498850"/>
            <a:ext cx="111125" cy="244475"/>
          </a:xfrm>
          <a:custGeom>
            <a:avLst/>
            <a:gdLst>
              <a:gd name="T0" fmla="*/ 6 w 70"/>
              <a:gd name="T1" fmla="*/ 154 h 154"/>
              <a:gd name="T2" fmla="*/ 6 w 70"/>
              <a:gd name="T3" fmla="*/ 154 h 154"/>
              <a:gd name="T4" fmla="*/ 2 w 70"/>
              <a:gd name="T5" fmla="*/ 128 h 154"/>
              <a:gd name="T6" fmla="*/ 0 w 70"/>
              <a:gd name="T7" fmla="*/ 100 h 154"/>
              <a:gd name="T8" fmla="*/ 0 w 70"/>
              <a:gd name="T9" fmla="*/ 100 h 154"/>
              <a:gd name="T10" fmla="*/ 2 w 70"/>
              <a:gd name="T11" fmla="*/ 74 h 154"/>
              <a:gd name="T12" fmla="*/ 6 w 70"/>
              <a:gd name="T13" fmla="*/ 48 h 154"/>
              <a:gd name="T14" fmla="*/ 14 w 70"/>
              <a:gd name="T15" fmla="*/ 24 h 154"/>
              <a:gd name="T16" fmla="*/ 24 w 70"/>
              <a:gd name="T17" fmla="*/ 0 h 154"/>
              <a:gd name="T18" fmla="*/ 24 w 70"/>
              <a:gd name="T19" fmla="*/ 0 h 154"/>
              <a:gd name="T20" fmla="*/ 34 w 70"/>
              <a:gd name="T21" fmla="*/ 14 h 154"/>
              <a:gd name="T22" fmla="*/ 44 w 70"/>
              <a:gd name="T23" fmla="*/ 28 h 154"/>
              <a:gd name="T24" fmla="*/ 52 w 70"/>
              <a:gd name="T25" fmla="*/ 44 h 154"/>
              <a:gd name="T26" fmla="*/ 58 w 70"/>
              <a:gd name="T27" fmla="*/ 60 h 154"/>
              <a:gd name="T28" fmla="*/ 64 w 70"/>
              <a:gd name="T29" fmla="*/ 76 h 154"/>
              <a:gd name="T30" fmla="*/ 66 w 70"/>
              <a:gd name="T31" fmla="*/ 94 h 154"/>
              <a:gd name="T32" fmla="*/ 70 w 70"/>
              <a:gd name="T33" fmla="*/ 112 h 154"/>
              <a:gd name="T34" fmla="*/ 70 w 70"/>
              <a:gd name="T35" fmla="*/ 130 h 154"/>
              <a:gd name="T36" fmla="*/ 70 w 70"/>
              <a:gd name="T37" fmla="*/ 130 h 154"/>
              <a:gd name="T38" fmla="*/ 70 w 70"/>
              <a:gd name="T39" fmla="*/ 146 h 154"/>
              <a:gd name="T40" fmla="*/ 70 w 70"/>
              <a:gd name="T41" fmla="*/ 146 h 154"/>
              <a:gd name="T42" fmla="*/ 38 w 70"/>
              <a:gd name="T43" fmla="*/ 148 h 154"/>
              <a:gd name="T44" fmla="*/ 6 w 70"/>
              <a:gd name="T45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" h="154">
                <a:moveTo>
                  <a:pt x="6" y="154"/>
                </a:moveTo>
                <a:lnTo>
                  <a:pt x="6" y="154"/>
                </a:lnTo>
                <a:lnTo>
                  <a:pt x="2" y="128"/>
                </a:lnTo>
                <a:lnTo>
                  <a:pt x="0" y="100"/>
                </a:lnTo>
                <a:lnTo>
                  <a:pt x="0" y="100"/>
                </a:lnTo>
                <a:lnTo>
                  <a:pt x="2" y="74"/>
                </a:lnTo>
                <a:lnTo>
                  <a:pt x="6" y="48"/>
                </a:lnTo>
                <a:lnTo>
                  <a:pt x="14" y="24"/>
                </a:lnTo>
                <a:lnTo>
                  <a:pt x="24" y="0"/>
                </a:lnTo>
                <a:lnTo>
                  <a:pt x="24" y="0"/>
                </a:lnTo>
                <a:lnTo>
                  <a:pt x="34" y="14"/>
                </a:lnTo>
                <a:lnTo>
                  <a:pt x="44" y="28"/>
                </a:lnTo>
                <a:lnTo>
                  <a:pt x="52" y="44"/>
                </a:lnTo>
                <a:lnTo>
                  <a:pt x="58" y="60"/>
                </a:lnTo>
                <a:lnTo>
                  <a:pt x="64" y="76"/>
                </a:lnTo>
                <a:lnTo>
                  <a:pt x="66" y="94"/>
                </a:lnTo>
                <a:lnTo>
                  <a:pt x="70" y="112"/>
                </a:lnTo>
                <a:lnTo>
                  <a:pt x="70" y="130"/>
                </a:lnTo>
                <a:lnTo>
                  <a:pt x="70" y="130"/>
                </a:lnTo>
                <a:lnTo>
                  <a:pt x="70" y="146"/>
                </a:lnTo>
                <a:lnTo>
                  <a:pt x="70" y="146"/>
                </a:lnTo>
                <a:lnTo>
                  <a:pt x="38" y="148"/>
                </a:lnTo>
                <a:lnTo>
                  <a:pt x="6" y="154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3" name="Freeform 21"/>
          <p:cNvSpPr>
            <a:spLocks/>
          </p:cNvSpPr>
          <p:nvPr/>
        </p:nvSpPr>
        <p:spPr bwMode="auto">
          <a:xfrm>
            <a:off x="5391150" y="3498850"/>
            <a:ext cx="111125" cy="244475"/>
          </a:xfrm>
          <a:custGeom>
            <a:avLst/>
            <a:gdLst>
              <a:gd name="T0" fmla="*/ 6 w 70"/>
              <a:gd name="T1" fmla="*/ 154 h 154"/>
              <a:gd name="T2" fmla="*/ 6 w 70"/>
              <a:gd name="T3" fmla="*/ 154 h 154"/>
              <a:gd name="T4" fmla="*/ 2 w 70"/>
              <a:gd name="T5" fmla="*/ 128 h 154"/>
              <a:gd name="T6" fmla="*/ 0 w 70"/>
              <a:gd name="T7" fmla="*/ 100 h 154"/>
              <a:gd name="T8" fmla="*/ 0 w 70"/>
              <a:gd name="T9" fmla="*/ 100 h 154"/>
              <a:gd name="T10" fmla="*/ 2 w 70"/>
              <a:gd name="T11" fmla="*/ 74 h 154"/>
              <a:gd name="T12" fmla="*/ 6 w 70"/>
              <a:gd name="T13" fmla="*/ 48 h 154"/>
              <a:gd name="T14" fmla="*/ 14 w 70"/>
              <a:gd name="T15" fmla="*/ 24 h 154"/>
              <a:gd name="T16" fmla="*/ 24 w 70"/>
              <a:gd name="T17" fmla="*/ 0 h 154"/>
              <a:gd name="T18" fmla="*/ 24 w 70"/>
              <a:gd name="T19" fmla="*/ 0 h 154"/>
              <a:gd name="T20" fmla="*/ 34 w 70"/>
              <a:gd name="T21" fmla="*/ 14 h 154"/>
              <a:gd name="T22" fmla="*/ 44 w 70"/>
              <a:gd name="T23" fmla="*/ 28 h 154"/>
              <a:gd name="T24" fmla="*/ 52 w 70"/>
              <a:gd name="T25" fmla="*/ 44 h 154"/>
              <a:gd name="T26" fmla="*/ 58 w 70"/>
              <a:gd name="T27" fmla="*/ 60 h 154"/>
              <a:gd name="T28" fmla="*/ 64 w 70"/>
              <a:gd name="T29" fmla="*/ 76 h 154"/>
              <a:gd name="T30" fmla="*/ 66 w 70"/>
              <a:gd name="T31" fmla="*/ 94 h 154"/>
              <a:gd name="T32" fmla="*/ 70 w 70"/>
              <a:gd name="T33" fmla="*/ 112 h 154"/>
              <a:gd name="T34" fmla="*/ 70 w 70"/>
              <a:gd name="T35" fmla="*/ 130 h 154"/>
              <a:gd name="T36" fmla="*/ 70 w 70"/>
              <a:gd name="T37" fmla="*/ 130 h 154"/>
              <a:gd name="T38" fmla="*/ 70 w 70"/>
              <a:gd name="T39" fmla="*/ 146 h 154"/>
              <a:gd name="T40" fmla="*/ 70 w 70"/>
              <a:gd name="T41" fmla="*/ 146 h 154"/>
              <a:gd name="T42" fmla="*/ 38 w 70"/>
              <a:gd name="T43" fmla="*/ 148 h 154"/>
              <a:gd name="T44" fmla="*/ 6 w 70"/>
              <a:gd name="T45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" h="154">
                <a:moveTo>
                  <a:pt x="6" y="154"/>
                </a:moveTo>
                <a:lnTo>
                  <a:pt x="6" y="154"/>
                </a:lnTo>
                <a:lnTo>
                  <a:pt x="2" y="128"/>
                </a:lnTo>
                <a:lnTo>
                  <a:pt x="0" y="100"/>
                </a:lnTo>
                <a:lnTo>
                  <a:pt x="0" y="100"/>
                </a:lnTo>
                <a:lnTo>
                  <a:pt x="2" y="74"/>
                </a:lnTo>
                <a:lnTo>
                  <a:pt x="6" y="48"/>
                </a:lnTo>
                <a:lnTo>
                  <a:pt x="14" y="24"/>
                </a:lnTo>
                <a:lnTo>
                  <a:pt x="24" y="0"/>
                </a:lnTo>
                <a:lnTo>
                  <a:pt x="24" y="0"/>
                </a:lnTo>
                <a:lnTo>
                  <a:pt x="34" y="14"/>
                </a:lnTo>
                <a:lnTo>
                  <a:pt x="44" y="28"/>
                </a:lnTo>
                <a:lnTo>
                  <a:pt x="52" y="44"/>
                </a:lnTo>
                <a:lnTo>
                  <a:pt x="58" y="60"/>
                </a:lnTo>
                <a:lnTo>
                  <a:pt x="64" y="76"/>
                </a:lnTo>
                <a:lnTo>
                  <a:pt x="66" y="94"/>
                </a:lnTo>
                <a:lnTo>
                  <a:pt x="70" y="112"/>
                </a:lnTo>
                <a:lnTo>
                  <a:pt x="70" y="130"/>
                </a:lnTo>
                <a:lnTo>
                  <a:pt x="70" y="130"/>
                </a:lnTo>
                <a:lnTo>
                  <a:pt x="70" y="146"/>
                </a:lnTo>
                <a:lnTo>
                  <a:pt x="70" y="146"/>
                </a:lnTo>
                <a:lnTo>
                  <a:pt x="38" y="148"/>
                </a:lnTo>
                <a:lnTo>
                  <a:pt x="6" y="1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4" name="Freeform 22"/>
          <p:cNvSpPr>
            <a:spLocks noEditPoints="1"/>
          </p:cNvSpPr>
          <p:nvPr/>
        </p:nvSpPr>
        <p:spPr bwMode="auto">
          <a:xfrm>
            <a:off x="5429250" y="3492500"/>
            <a:ext cx="79375" cy="238125"/>
          </a:xfrm>
          <a:custGeom>
            <a:avLst/>
            <a:gdLst>
              <a:gd name="T0" fmla="*/ 50 w 50"/>
              <a:gd name="T1" fmla="*/ 134 h 150"/>
              <a:gd name="T2" fmla="*/ 50 w 50"/>
              <a:gd name="T3" fmla="*/ 134 h 150"/>
              <a:gd name="T4" fmla="*/ 46 w 50"/>
              <a:gd name="T5" fmla="*/ 150 h 150"/>
              <a:gd name="T6" fmla="*/ 46 w 50"/>
              <a:gd name="T7" fmla="*/ 150 h 150"/>
              <a:gd name="T8" fmla="*/ 46 w 50"/>
              <a:gd name="T9" fmla="*/ 134 h 150"/>
              <a:gd name="T10" fmla="*/ 46 w 50"/>
              <a:gd name="T11" fmla="*/ 134 h 150"/>
              <a:gd name="T12" fmla="*/ 46 w 50"/>
              <a:gd name="T13" fmla="*/ 116 h 150"/>
              <a:gd name="T14" fmla="*/ 42 w 50"/>
              <a:gd name="T15" fmla="*/ 98 h 150"/>
              <a:gd name="T16" fmla="*/ 40 w 50"/>
              <a:gd name="T17" fmla="*/ 80 h 150"/>
              <a:gd name="T18" fmla="*/ 34 w 50"/>
              <a:gd name="T19" fmla="*/ 64 h 150"/>
              <a:gd name="T20" fmla="*/ 28 w 50"/>
              <a:gd name="T21" fmla="*/ 48 h 150"/>
              <a:gd name="T22" fmla="*/ 20 w 50"/>
              <a:gd name="T23" fmla="*/ 32 h 150"/>
              <a:gd name="T24" fmla="*/ 10 w 50"/>
              <a:gd name="T25" fmla="*/ 18 h 150"/>
              <a:gd name="T26" fmla="*/ 0 w 50"/>
              <a:gd name="T27" fmla="*/ 4 h 150"/>
              <a:gd name="T28" fmla="*/ 0 w 50"/>
              <a:gd name="T29" fmla="*/ 4 h 150"/>
              <a:gd name="T30" fmla="*/ 4 w 50"/>
              <a:gd name="T31" fmla="*/ 0 h 150"/>
              <a:gd name="T32" fmla="*/ 4 w 50"/>
              <a:gd name="T33" fmla="*/ 0 h 150"/>
              <a:gd name="T34" fmla="*/ 14 w 50"/>
              <a:gd name="T35" fmla="*/ 14 h 150"/>
              <a:gd name="T36" fmla="*/ 22 w 50"/>
              <a:gd name="T37" fmla="*/ 30 h 150"/>
              <a:gd name="T38" fmla="*/ 30 w 50"/>
              <a:gd name="T39" fmla="*/ 46 h 150"/>
              <a:gd name="T40" fmla="*/ 38 w 50"/>
              <a:gd name="T41" fmla="*/ 62 h 150"/>
              <a:gd name="T42" fmla="*/ 42 w 50"/>
              <a:gd name="T43" fmla="*/ 78 h 150"/>
              <a:gd name="T44" fmla="*/ 46 w 50"/>
              <a:gd name="T45" fmla="*/ 96 h 150"/>
              <a:gd name="T46" fmla="*/ 50 w 50"/>
              <a:gd name="T47" fmla="*/ 114 h 150"/>
              <a:gd name="T48" fmla="*/ 50 w 50"/>
              <a:gd name="T49" fmla="*/ 134 h 150"/>
              <a:gd name="T50" fmla="*/ 50 w 50"/>
              <a:gd name="T51" fmla="*/ 134 h 150"/>
              <a:gd name="T52" fmla="*/ 50 w 50"/>
              <a:gd name="T53" fmla="*/ 150 h 150"/>
              <a:gd name="T54" fmla="*/ 50 w 50"/>
              <a:gd name="T55" fmla="*/ 150 h 150"/>
              <a:gd name="T56" fmla="*/ 46 w 50"/>
              <a:gd name="T57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" h="150">
                <a:moveTo>
                  <a:pt x="50" y="134"/>
                </a:moveTo>
                <a:lnTo>
                  <a:pt x="50" y="134"/>
                </a:lnTo>
                <a:close/>
                <a:moveTo>
                  <a:pt x="46" y="150"/>
                </a:moveTo>
                <a:lnTo>
                  <a:pt x="46" y="150"/>
                </a:lnTo>
                <a:lnTo>
                  <a:pt x="46" y="134"/>
                </a:lnTo>
                <a:lnTo>
                  <a:pt x="46" y="134"/>
                </a:lnTo>
                <a:lnTo>
                  <a:pt x="46" y="116"/>
                </a:lnTo>
                <a:lnTo>
                  <a:pt x="42" y="98"/>
                </a:lnTo>
                <a:lnTo>
                  <a:pt x="40" y="80"/>
                </a:lnTo>
                <a:lnTo>
                  <a:pt x="34" y="64"/>
                </a:lnTo>
                <a:lnTo>
                  <a:pt x="28" y="48"/>
                </a:lnTo>
                <a:lnTo>
                  <a:pt x="20" y="32"/>
                </a:lnTo>
                <a:lnTo>
                  <a:pt x="10" y="1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4" y="14"/>
                </a:lnTo>
                <a:lnTo>
                  <a:pt x="22" y="30"/>
                </a:lnTo>
                <a:lnTo>
                  <a:pt x="30" y="46"/>
                </a:lnTo>
                <a:lnTo>
                  <a:pt x="38" y="62"/>
                </a:lnTo>
                <a:lnTo>
                  <a:pt x="42" y="78"/>
                </a:lnTo>
                <a:lnTo>
                  <a:pt x="46" y="96"/>
                </a:lnTo>
                <a:lnTo>
                  <a:pt x="50" y="114"/>
                </a:lnTo>
                <a:lnTo>
                  <a:pt x="50" y="134"/>
                </a:lnTo>
                <a:lnTo>
                  <a:pt x="50" y="134"/>
                </a:lnTo>
                <a:lnTo>
                  <a:pt x="50" y="150"/>
                </a:lnTo>
                <a:lnTo>
                  <a:pt x="50" y="150"/>
                </a:lnTo>
                <a:lnTo>
                  <a:pt x="46" y="150"/>
                </a:lnTo>
                <a:close/>
              </a:path>
            </a:pathLst>
          </a:custGeom>
          <a:solidFill>
            <a:srgbClr val="E9C5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5" name="Line 23"/>
          <p:cNvSpPr>
            <a:spLocks noChangeShapeType="1"/>
          </p:cNvSpPr>
          <p:nvPr/>
        </p:nvSpPr>
        <p:spPr bwMode="auto">
          <a:xfrm>
            <a:off x="5508625" y="37052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6" name="Freeform 24"/>
          <p:cNvSpPr>
            <a:spLocks/>
          </p:cNvSpPr>
          <p:nvPr/>
        </p:nvSpPr>
        <p:spPr bwMode="auto">
          <a:xfrm>
            <a:off x="5429250" y="3492500"/>
            <a:ext cx="79375" cy="238125"/>
          </a:xfrm>
          <a:custGeom>
            <a:avLst/>
            <a:gdLst>
              <a:gd name="T0" fmla="*/ 46 w 50"/>
              <a:gd name="T1" fmla="*/ 150 h 150"/>
              <a:gd name="T2" fmla="*/ 46 w 50"/>
              <a:gd name="T3" fmla="*/ 150 h 150"/>
              <a:gd name="T4" fmla="*/ 46 w 50"/>
              <a:gd name="T5" fmla="*/ 134 h 150"/>
              <a:gd name="T6" fmla="*/ 46 w 50"/>
              <a:gd name="T7" fmla="*/ 134 h 150"/>
              <a:gd name="T8" fmla="*/ 46 w 50"/>
              <a:gd name="T9" fmla="*/ 116 h 150"/>
              <a:gd name="T10" fmla="*/ 42 w 50"/>
              <a:gd name="T11" fmla="*/ 98 h 150"/>
              <a:gd name="T12" fmla="*/ 40 w 50"/>
              <a:gd name="T13" fmla="*/ 80 h 150"/>
              <a:gd name="T14" fmla="*/ 34 w 50"/>
              <a:gd name="T15" fmla="*/ 64 h 150"/>
              <a:gd name="T16" fmla="*/ 28 w 50"/>
              <a:gd name="T17" fmla="*/ 48 h 150"/>
              <a:gd name="T18" fmla="*/ 20 w 50"/>
              <a:gd name="T19" fmla="*/ 32 h 150"/>
              <a:gd name="T20" fmla="*/ 10 w 50"/>
              <a:gd name="T21" fmla="*/ 18 h 150"/>
              <a:gd name="T22" fmla="*/ 0 w 50"/>
              <a:gd name="T23" fmla="*/ 4 h 150"/>
              <a:gd name="T24" fmla="*/ 0 w 50"/>
              <a:gd name="T25" fmla="*/ 4 h 150"/>
              <a:gd name="T26" fmla="*/ 4 w 50"/>
              <a:gd name="T27" fmla="*/ 0 h 150"/>
              <a:gd name="T28" fmla="*/ 4 w 50"/>
              <a:gd name="T29" fmla="*/ 0 h 150"/>
              <a:gd name="T30" fmla="*/ 14 w 50"/>
              <a:gd name="T31" fmla="*/ 14 h 150"/>
              <a:gd name="T32" fmla="*/ 22 w 50"/>
              <a:gd name="T33" fmla="*/ 30 h 150"/>
              <a:gd name="T34" fmla="*/ 30 w 50"/>
              <a:gd name="T35" fmla="*/ 46 h 150"/>
              <a:gd name="T36" fmla="*/ 38 w 50"/>
              <a:gd name="T37" fmla="*/ 62 h 150"/>
              <a:gd name="T38" fmla="*/ 42 w 50"/>
              <a:gd name="T39" fmla="*/ 78 h 150"/>
              <a:gd name="T40" fmla="*/ 46 w 50"/>
              <a:gd name="T41" fmla="*/ 96 h 150"/>
              <a:gd name="T42" fmla="*/ 50 w 50"/>
              <a:gd name="T43" fmla="*/ 114 h 150"/>
              <a:gd name="T44" fmla="*/ 50 w 50"/>
              <a:gd name="T45" fmla="*/ 134 h 150"/>
              <a:gd name="T46" fmla="*/ 50 w 50"/>
              <a:gd name="T47" fmla="*/ 134 h 150"/>
              <a:gd name="T48" fmla="*/ 50 w 50"/>
              <a:gd name="T49" fmla="*/ 150 h 150"/>
              <a:gd name="T50" fmla="*/ 50 w 50"/>
              <a:gd name="T51" fmla="*/ 150 h 150"/>
              <a:gd name="T52" fmla="*/ 46 w 50"/>
              <a:gd name="T53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" h="150">
                <a:moveTo>
                  <a:pt x="46" y="150"/>
                </a:moveTo>
                <a:lnTo>
                  <a:pt x="46" y="150"/>
                </a:lnTo>
                <a:lnTo>
                  <a:pt x="46" y="134"/>
                </a:lnTo>
                <a:lnTo>
                  <a:pt x="46" y="134"/>
                </a:lnTo>
                <a:lnTo>
                  <a:pt x="46" y="116"/>
                </a:lnTo>
                <a:lnTo>
                  <a:pt x="42" y="98"/>
                </a:lnTo>
                <a:lnTo>
                  <a:pt x="40" y="80"/>
                </a:lnTo>
                <a:lnTo>
                  <a:pt x="34" y="64"/>
                </a:lnTo>
                <a:lnTo>
                  <a:pt x="28" y="48"/>
                </a:lnTo>
                <a:lnTo>
                  <a:pt x="20" y="32"/>
                </a:lnTo>
                <a:lnTo>
                  <a:pt x="10" y="1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4" y="14"/>
                </a:lnTo>
                <a:lnTo>
                  <a:pt x="22" y="30"/>
                </a:lnTo>
                <a:lnTo>
                  <a:pt x="30" y="46"/>
                </a:lnTo>
                <a:lnTo>
                  <a:pt x="38" y="62"/>
                </a:lnTo>
                <a:lnTo>
                  <a:pt x="42" y="78"/>
                </a:lnTo>
                <a:lnTo>
                  <a:pt x="46" y="96"/>
                </a:lnTo>
                <a:lnTo>
                  <a:pt x="50" y="114"/>
                </a:lnTo>
                <a:lnTo>
                  <a:pt x="50" y="134"/>
                </a:lnTo>
                <a:lnTo>
                  <a:pt x="50" y="134"/>
                </a:lnTo>
                <a:lnTo>
                  <a:pt x="50" y="150"/>
                </a:lnTo>
                <a:lnTo>
                  <a:pt x="50" y="150"/>
                </a:lnTo>
                <a:lnTo>
                  <a:pt x="46" y="1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7" name="Freeform 25"/>
          <p:cNvSpPr>
            <a:spLocks/>
          </p:cNvSpPr>
          <p:nvPr/>
        </p:nvSpPr>
        <p:spPr bwMode="auto">
          <a:xfrm>
            <a:off x="5429250" y="3321050"/>
            <a:ext cx="628650" cy="555625"/>
          </a:xfrm>
          <a:custGeom>
            <a:avLst/>
            <a:gdLst>
              <a:gd name="T0" fmla="*/ 346 w 396"/>
              <a:gd name="T1" fmla="*/ 350 h 350"/>
              <a:gd name="T2" fmla="*/ 344 w 396"/>
              <a:gd name="T3" fmla="*/ 348 h 350"/>
              <a:gd name="T4" fmla="*/ 364 w 396"/>
              <a:gd name="T5" fmla="*/ 318 h 350"/>
              <a:gd name="T6" fmla="*/ 380 w 396"/>
              <a:gd name="T7" fmla="*/ 286 h 350"/>
              <a:gd name="T8" fmla="*/ 390 w 396"/>
              <a:gd name="T9" fmla="*/ 250 h 350"/>
              <a:gd name="T10" fmla="*/ 392 w 396"/>
              <a:gd name="T11" fmla="*/ 212 h 350"/>
              <a:gd name="T12" fmla="*/ 392 w 396"/>
              <a:gd name="T13" fmla="*/ 190 h 350"/>
              <a:gd name="T14" fmla="*/ 384 w 396"/>
              <a:gd name="T15" fmla="*/ 150 h 350"/>
              <a:gd name="T16" fmla="*/ 368 w 396"/>
              <a:gd name="T17" fmla="*/ 112 h 350"/>
              <a:gd name="T18" fmla="*/ 346 w 396"/>
              <a:gd name="T19" fmla="*/ 80 h 350"/>
              <a:gd name="T20" fmla="*/ 332 w 396"/>
              <a:gd name="T21" fmla="*/ 64 h 350"/>
              <a:gd name="T22" fmla="*/ 300 w 396"/>
              <a:gd name="T23" fmla="*/ 40 h 350"/>
              <a:gd name="T24" fmla="*/ 266 w 396"/>
              <a:gd name="T25" fmla="*/ 20 h 350"/>
              <a:gd name="T26" fmla="*/ 226 w 396"/>
              <a:gd name="T27" fmla="*/ 8 h 350"/>
              <a:gd name="T28" fmla="*/ 184 w 396"/>
              <a:gd name="T29" fmla="*/ 4 h 350"/>
              <a:gd name="T30" fmla="*/ 162 w 396"/>
              <a:gd name="T31" fmla="*/ 4 h 350"/>
              <a:gd name="T32" fmla="*/ 122 w 396"/>
              <a:gd name="T33" fmla="*/ 12 h 350"/>
              <a:gd name="T34" fmla="*/ 84 w 396"/>
              <a:gd name="T35" fmla="*/ 28 h 350"/>
              <a:gd name="T36" fmla="*/ 52 w 396"/>
              <a:gd name="T37" fmla="*/ 52 h 350"/>
              <a:gd name="T38" fmla="*/ 36 w 396"/>
              <a:gd name="T39" fmla="*/ 64 h 350"/>
              <a:gd name="T40" fmla="*/ 4 w 396"/>
              <a:gd name="T41" fmla="*/ 108 h 350"/>
              <a:gd name="T42" fmla="*/ 0 w 396"/>
              <a:gd name="T43" fmla="*/ 104 h 350"/>
              <a:gd name="T44" fmla="*/ 16 w 396"/>
              <a:gd name="T45" fmla="*/ 82 h 350"/>
              <a:gd name="T46" fmla="*/ 54 w 396"/>
              <a:gd name="T47" fmla="*/ 44 h 350"/>
              <a:gd name="T48" fmla="*/ 102 w 396"/>
              <a:gd name="T49" fmla="*/ 16 h 350"/>
              <a:gd name="T50" fmla="*/ 156 w 396"/>
              <a:gd name="T51" fmla="*/ 2 h 350"/>
              <a:gd name="T52" fmla="*/ 184 w 396"/>
              <a:gd name="T53" fmla="*/ 0 h 350"/>
              <a:gd name="T54" fmla="*/ 226 w 396"/>
              <a:gd name="T55" fmla="*/ 4 h 350"/>
              <a:gd name="T56" fmla="*/ 266 w 396"/>
              <a:gd name="T57" fmla="*/ 16 h 350"/>
              <a:gd name="T58" fmla="*/ 302 w 396"/>
              <a:gd name="T59" fmla="*/ 36 h 350"/>
              <a:gd name="T60" fmla="*/ 334 w 396"/>
              <a:gd name="T61" fmla="*/ 62 h 350"/>
              <a:gd name="T62" fmla="*/ 360 w 396"/>
              <a:gd name="T63" fmla="*/ 94 h 350"/>
              <a:gd name="T64" fmla="*/ 380 w 396"/>
              <a:gd name="T65" fmla="*/ 130 h 350"/>
              <a:gd name="T66" fmla="*/ 392 w 396"/>
              <a:gd name="T67" fmla="*/ 170 h 350"/>
              <a:gd name="T68" fmla="*/ 396 w 396"/>
              <a:gd name="T69" fmla="*/ 212 h 350"/>
              <a:gd name="T70" fmla="*/ 396 w 396"/>
              <a:gd name="T71" fmla="*/ 232 h 350"/>
              <a:gd name="T72" fmla="*/ 390 w 396"/>
              <a:gd name="T73" fmla="*/ 268 h 350"/>
              <a:gd name="T74" fmla="*/ 376 w 396"/>
              <a:gd name="T75" fmla="*/ 304 h 350"/>
              <a:gd name="T76" fmla="*/ 358 w 396"/>
              <a:gd name="T77" fmla="*/ 33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96" h="350">
                <a:moveTo>
                  <a:pt x="346" y="350"/>
                </a:moveTo>
                <a:lnTo>
                  <a:pt x="346" y="350"/>
                </a:lnTo>
                <a:lnTo>
                  <a:pt x="344" y="348"/>
                </a:lnTo>
                <a:lnTo>
                  <a:pt x="344" y="348"/>
                </a:lnTo>
                <a:lnTo>
                  <a:pt x="354" y="334"/>
                </a:lnTo>
                <a:lnTo>
                  <a:pt x="364" y="318"/>
                </a:lnTo>
                <a:lnTo>
                  <a:pt x="372" y="302"/>
                </a:lnTo>
                <a:lnTo>
                  <a:pt x="380" y="286"/>
                </a:lnTo>
                <a:lnTo>
                  <a:pt x="386" y="268"/>
                </a:lnTo>
                <a:lnTo>
                  <a:pt x="390" y="250"/>
                </a:lnTo>
                <a:lnTo>
                  <a:pt x="392" y="232"/>
                </a:lnTo>
                <a:lnTo>
                  <a:pt x="392" y="212"/>
                </a:lnTo>
                <a:lnTo>
                  <a:pt x="392" y="212"/>
                </a:lnTo>
                <a:lnTo>
                  <a:pt x="392" y="190"/>
                </a:lnTo>
                <a:lnTo>
                  <a:pt x="388" y="170"/>
                </a:lnTo>
                <a:lnTo>
                  <a:pt x="384" y="150"/>
                </a:lnTo>
                <a:lnTo>
                  <a:pt x="376" y="130"/>
                </a:lnTo>
                <a:lnTo>
                  <a:pt x="368" y="112"/>
                </a:lnTo>
                <a:lnTo>
                  <a:pt x="358" y="96"/>
                </a:lnTo>
                <a:lnTo>
                  <a:pt x="346" y="80"/>
                </a:lnTo>
                <a:lnTo>
                  <a:pt x="332" y="64"/>
                </a:lnTo>
                <a:lnTo>
                  <a:pt x="332" y="64"/>
                </a:lnTo>
                <a:lnTo>
                  <a:pt x="316" y="52"/>
                </a:lnTo>
                <a:lnTo>
                  <a:pt x="300" y="40"/>
                </a:lnTo>
                <a:lnTo>
                  <a:pt x="284" y="28"/>
                </a:lnTo>
                <a:lnTo>
                  <a:pt x="266" y="20"/>
                </a:lnTo>
                <a:lnTo>
                  <a:pt x="246" y="12"/>
                </a:lnTo>
                <a:lnTo>
                  <a:pt x="226" y="8"/>
                </a:lnTo>
                <a:lnTo>
                  <a:pt x="206" y="4"/>
                </a:lnTo>
                <a:lnTo>
                  <a:pt x="184" y="4"/>
                </a:lnTo>
                <a:lnTo>
                  <a:pt x="184" y="4"/>
                </a:lnTo>
                <a:lnTo>
                  <a:pt x="162" y="4"/>
                </a:lnTo>
                <a:lnTo>
                  <a:pt x="142" y="8"/>
                </a:lnTo>
                <a:lnTo>
                  <a:pt x="122" y="12"/>
                </a:lnTo>
                <a:lnTo>
                  <a:pt x="102" y="20"/>
                </a:lnTo>
                <a:lnTo>
                  <a:pt x="84" y="28"/>
                </a:lnTo>
                <a:lnTo>
                  <a:pt x="68" y="40"/>
                </a:lnTo>
                <a:lnTo>
                  <a:pt x="52" y="52"/>
                </a:lnTo>
                <a:lnTo>
                  <a:pt x="36" y="64"/>
                </a:lnTo>
                <a:lnTo>
                  <a:pt x="36" y="64"/>
                </a:lnTo>
                <a:lnTo>
                  <a:pt x="18" y="86"/>
                </a:lnTo>
                <a:lnTo>
                  <a:pt x="4" y="108"/>
                </a:lnTo>
                <a:lnTo>
                  <a:pt x="4" y="108"/>
                </a:lnTo>
                <a:lnTo>
                  <a:pt x="0" y="104"/>
                </a:lnTo>
                <a:lnTo>
                  <a:pt x="0" y="104"/>
                </a:lnTo>
                <a:lnTo>
                  <a:pt x="16" y="82"/>
                </a:lnTo>
                <a:lnTo>
                  <a:pt x="34" y="62"/>
                </a:lnTo>
                <a:lnTo>
                  <a:pt x="54" y="44"/>
                </a:lnTo>
                <a:lnTo>
                  <a:pt x="76" y="28"/>
                </a:lnTo>
                <a:lnTo>
                  <a:pt x="102" y="16"/>
                </a:lnTo>
                <a:lnTo>
                  <a:pt x="128" y="8"/>
                </a:lnTo>
                <a:lnTo>
                  <a:pt x="156" y="2"/>
                </a:lnTo>
                <a:lnTo>
                  <a:pt x="184" y="0"/>
                </a:lnTo>
                <a:lnTo>
                  <a:pt x="184" y="0"/>
                </a:lnTo>
                <a:lnTo>
                  <a:pt x="206" y="0"/>
                </a:lnTo>
                <a:lnTo>
                  <a:pt x="226" y="4"/>
                </a:lnTo>
                <a:lnTo>
                  <a:pt x="248" y="10"/>
                </a:lnTo>
                <a:lnTo>
                  <a:pt x="266" y="16"/>
                </a:lnTo>
                <a:lnTo>
                  <a:pt x="286" y="26"/>
                </a:lnTo>
                <a:lnTo>
                  <a:pt x="302" y="36"/>
                </a:lnTo>
                <a:lnTo>
                  <a:pt x="320" y="48"/>
                </a:lnTo>
                <a:lnTo>
                  <a:pt x="334" y="62"/>
                </a:lnTo>
                <a:lnTo>
                  <a:pt x="348" y="76"/>
                </a:lnTo>
                <a:lnTo>
                  <a:pt x="360" y="94"/>
                </a:lnTo>
                <a:lnTo>
                  <a:pt x="372" y="110"/>
                </a:lnTo>
                <a:lnTo>
                  <a:pt x="380" y="130"/>
                </a:lnTo>
                <a:lnTo>
                  <a:pt x="388" y="148"/>
                </a:lnTo>
                <a:lnTo>
                  <a:pt x="392" y="170"/>
                </a:lnTo>
                <a:lnTo>
                  <a:pt x="396" y="190"/>
                </a:lnTo>
                <a:lnTo>
                  <a:pt x="396" y="212"/>
                </a:lnTo>
                <a:lnTo>
                  <a:pt x="396" y="212"/>
                </a:lnTo>
                <a:lnTo>
                  <a:pt x="396" y="232"/>
                </a:lnTo>
                <a:lnTo>
                  <a:pt x="394" y="250"/>
                </a:lnTo>
                <a:lnTo>
                  <a:pt x="390" y="268"/>
                </a:lnTo>
                <a:lnTo>
                  <a:pt x="384" y="286"/>
                </a:lnTo>
                <a:lnTo>
                  <a:pt x="376" y="304"/>
                </a:lnTo>
                <a:lnTo>
                  <a:pt x="368" y="320"/>
                </a:lnTo>
                <a:lnTo>
                  <a:pt x="358" y="336"/>
                </a:lnTo>
                <a:lnTo>
                  <a:pt x="346" y="350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8" name="Freeform 26"/>
          <p:cNvSpPr>
            <a:spLocks/>
          </p:cNvSpPr>
          <p:nvPr/>
        </p:nvSpPr>
        <p:spPr bwMode="auto">
          <a:xfrm>
            <a:off x="5429250" y="3321050"/>
            <a:ext cx="628650" cy="555625"/>
          </a:xfrm>
          <a:custGeom>
            <a:avLst/>
            <a:gdLst>
              <a:gd name="T0" fmla="*/ 346 w 396"/>
              <a:gd name="T1" fmla="*/ 350 h 350"/>
              <a:gd name="T2" fmla="*/ 344 w 396"/>
              <a:gd name="T3" fmla="*/ 348 h 350"/>
              <a:gd name="T4" fmla="*/ 364 w 396"/>
              <a:gd name="T5" fmla="*/ 318 h 350"/>
              <a:gd name="T6" fmla="*/ 380 w 396"/>
              <a:gd name="T7" fmla="*/ 286 h 350"/>
              <a:gd name="T8" fmla="*/ 390 w 396"/>
              <a:gd name="T9" fmla="*/ 250 h 350"/>
              <a:gd name="T10" fmla="*/ 392 w 396"/>
              <a:gd name="T11" fmla="*/ 212 h 350"/>
              <a:gd name="T12" fmla="*/ 392 w 396"/>
              <a:gd name="T13" fmla="*/ 190 h 350"/>
              <a:gd name="T14" fmla="*/ 384 w 396"/>
              <a:gd name="T15" fmla="*/ 150 h 350"/>
              <a:gd name="T16" fmla="*/ 368 w 396"/>
              <a:gd name="T17" fmla="*/ 112 h 350"/>
              <a:gd name="T18" fmla="*/ 346 w 396"/>
              <a:gd name="T19" fmla="*/ 80 h 350"/>
              <a:gd name="T20" fmla="*/ 332 w 396"/>
              <a:gd name="T21" fmla="*/ 64 h 350"/>
              <a:gd name="T22" fmla="*/ 300 w 396"/>
              <a:gd name="T23" fmla="*/ 40 h 350"/>
              <a:gd name="T24" fmla="*/ 266 w 396"/>
              <a:gd name="T25" fmla="*/ 20 h 350"/>
              <a:gd name="T26" fmla="*/ 226 w 396"/>
              <a:gd name="T27" fmla="*/ 8 h 350"/>
              <a:gd name="T28" fmla="*/ 184 w 396"/>
              <a:gd name="T29" fmla="*/ 4 h 350"/>
              <a:gd name="T30" fmla="*/ 162 w 396"/>
              <a:gd name="T31" fmla="*/ 4 h 350"/>
              <a:gd name="T32" fmla="*/ 122 w 396"/>
              <a:gd name="T33" fmla="*/ 12 h 350"/>
              <a:gd name="T34" fmla="*/ 84 w 396"/>
              <a:gd name="T35" fmla="*/ 28 h 350"/>
              <a:gd name="T36" fmla="*/ 52 w 396"/>
              <a:gd name="T37" fmla="*/ 52 h 350"/>
              <a:gd name="T38" fmla="*/ 36 w 396"/>
              <a:gd name="T39" fmla="*/ 64 h 350"/>
              <a:gd name="T40" fmla="*/ 4 w 396"/>
              <a:gd name="T41" fmla="*/ 108 h 350"/>
              <a:gd name="T42" fmla="*/ 0 w 396"/>
              <a:gd name="T43" fmla="*/ 104 h 350"/>
              <a:gd name="T44" fmla="*/ 16 w 396"/>
              <a:gd name="T45" fmla="*/ 82 h 350"/>
              <a:gd name="T46" fmla="*/ 54 w 396"/>
              <a:gd name="T47" fmla="*/ 44 h 350"/>
              <a:gd name="T48" fmla="*/ 102 w 396"/>
              <a:gd name="T49" fmla="*/ 16 h 350"/>
              <a:gd name="T50" fmla="*/ 156 w 396"/>
              <a:gd name="T51" fmla="*/ 2 h 350"/>
              <a:gd name="T52" fmla="*/ 184 w 396"/>
              <a:gd name="T53" fmla="*/ 0 h 350"/>
              <a:gd name="T54" fmla="*/ 226 w 396"/>
              <a:gd name="T55" fmla="*/ 4 h 350"/>
              <a:gd name="T56" fmla="*/ 266 w 396"/>
              <a:gd name="T57" fmla="*/ 16 h 350"/>
              <a:gd name="T58" fmla="*/ 302 w 396"/>
              <a:gd name="T59" fmla="*/ 36 h 350"/>
              <a:gd name="T60" fmla="*/ 334 w 396"/>
              <a:gd name="T61" fmla="*/ 62 h 350"/>
              <a:gd name="T62" fmla="*/ 360 w 396"/>
              <a:gd name="T63" fmla="*/ 94 h 350"/>
              <a:gd name="T64" fmla="*/ 380 w 396"/>
              <a:gd name="T65" fmla="*/ 130 h 350"/>
              <a:gd name="T66" fmla="*/ 392 w 396"/>
              <a:gd name="T67" fmla="*/ 170 h 350"/>
              <a:gd name="T68" fmla="*/ 396 w 396"/>
              <a:gd name="T69" fmla="*/ 212 h 350"/>
              <a:gd name="T70" fmla="*/ 396 w 396"/>
              <a:gd name="T71" fmla="*/ 232 h 350"/>
              <a:gd name="T72" fmla="*/ 390 w 396"/>
              <a:gd name="T73" fmla="*/ 268 h 350"/>
              <a:gd name="T74" fmla="*/ 376 w 396"/>
              <a:gd name="T75" fmla="*/ 304 h 350"/>
              <a:gd name="T76" fmla="*/ 358 w 396"/>
              <a:gd name="T77" fmla="*/ 33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96" h="350">
                <a:moveTo>
                  <a:pt x="346" y="350"/>
                </a:moveTo>
                <a:lnTo>
                  <a:pt x="346" y="350"/>
                </a:lnTo>
                <a:lnTo>
                  <a:pt x="344" y="348"/>
                </a:lnTo>
                <a:lnTo>
                  <a:pt x="344" y="348"/>
                </a:lnTo>
                <a:lnTo>
                  <a:pt x="354" y="334"/>
                </a:lnTo>
                <a:lnTo>
                  <a:pt x="364" y="318"/>
                </a:lnTo>
                <a:lnTo>
                  <a:pt x="372" y="302"/>
                </a:lnTo>
                <a:lnTo>
                  <a:pt x="380" y="286"/>
                </a:lnTo>
                <a:lnTo>
                  <a:pt x="386" y="268"/>
                </a:lnTo>
                <a:lnTo>
                  <a:pt x="390" y="250"/>
                </a:lnTo>
                <a:lnTo>
                  <a:pt x="392" y="232"/>
                </a:lnTo>
                <a:lnTo>
                  <a:pt x="392" y="212"/>
                </a:lnTo>
                <a:lnTo>
                  <a:pt x="392" y="212"/>
                </a:lnTo>
                <a:lnTo>
                  <a:pt x="392" y="190"/>
                </a:lnTo>
                <a:lnTo>
                  <a:pt x="388" y="170"/>
                </a:lnTo>
                <a:lnTo>
                  <a:pt x="384" y="150"/>
                </a:lnTo>
                <a:lnTo>
                  <a:pt x="376" y="130"/>
                </a:lnTo>
                <a:lnTo>
                  <a:pt x="368" y="112"/>
                </a:lnTo>
                <a:lnTo>
                  <a:pt x="358" y="96"/>
                </a:lnTo>
                <a:lnTo>
                  <a:pt x="346" y="80"/>
                </a:lnTo>
                <a:lnTo>
                  <a:pt x="332" y="64"/>
                </a:lnTo>
                <a:lnTo>
                  <a:pt x="332" y="64"/>
                </a:lnTo>
                <a:lnTo>
                  <a:pt x="316" y="52"/>
                </a:lnTo>
                <a:lnTo>
                  <a:pt x="300" y="40"/>
                </a:lnTo>
                <a:lnTo>
                  <a:pt x="284" y="28"/>
                </a:lnTo>
                <a:lnTo>
                  <a:pt x="266" y="20"/>
                </a:lnTo>
                <a:lnTo>
                  <a:pt x="246" y="12"/>
                </a:lnTo>
                <a:lnTo>
                  <a:pt x="226" y="8"/>
                </a:lnTo>
                <a:lnTo>
                  <a:pt x="206" y="4"/>
                </a:lnTo>
                <a:lnTo>
                  <a:pt x="184" y="4"/>
                </a:lnTo>
                <a:lnTo>
                  <a:pt x="184" y="4"/>
                </a:lnTo>
                <a:lnTo>
                  <a:pt x="162" y="4"/>
                </a:lnTo>
                <a:lnTo>
                  <a:pt x="142" y="8"/>
                </a:lnTo>
                <a:lnTo>
                  <a:pt x="122" y="12"/>
                </a:lnTo>
                <a:lnTo>
                  <a:pt x="102" y="20"/>
                </a:lnTo>
                <a:lnTo>
                  <a:pt x="84" y="28"/>
                </a:lnTo>
                <a:lnTo>
                  <a:pt x="68" y="40"/>
                </a:lnTo>
                <a:lnTo>
                  <a:pt x="52" y="52"/>
                </a:lnTo>
                <a:lnTo>
                  <a:pt x="36" y="64"/>
                </a:lnTo>
                <a:lnTo>
                  <a:pt x="36" y="64"/>
                </a:lnTo>
                <a:lnTo>
                  <a:pt x="18" y="86"/>
                </a:lnTo>
                <a:lnTo>
                  <a:pt x="4" y="108"/>
                </a:lnTo>
                <a:lnTo>
                  <a:pt x="4" y="108"/>
                </a:lnTo>
                <a:lnTo>
                  <a:pt x="0" y="104"/>
                </a:lnTo>
                <a:lnTo>
                  <a:pt x="0" y="104"/>
                </a:lnTo>
                <a:lnTo>
                  <a:pt x="16" y="82"/>
                </a:lnTo>
                <a:lnTo>
                  <a:pt x="34" y="62"/>
                </a:lnTo>
                <a:lnTo>
                  <a:pt x="54" y="44"/>
                </a:lnTo>
                <a:lnTo>
                  <a:pt x="76" y="28"/>
                </a:lnTo>
                <a:lnTo>
                  <a:pt x="102" y="16"/>
                </a:lnTo>
                <a:lnTo>
                  <a:pt x="128" y="8"/>
                </a:lnTo>
                <a:lnTo>
                  <a:pt x="156" y="2"/>
                </a:lnTo>
                <a:lnTo>
                  <a:pt x="184" y="0"/>
                </a:lnTo>
                <a:lnTo>
                  <a:pt x="184" y="0"/>
                </a:lnTo>
                <a:lnTo>
                  <a:pt x="206" y="0"/>
                </a:lnTo>
                <a:lnTo>
                  <a:pt x="226" y="4"/>
                </a:lnTo>
                <a:lnTo>
                  <a:pt x="248" y="10"/>
                </a:lnTo>
                <a:lnTo>
                  <a:pt x="266" y="16"/>
                </a:lnTo>
                <a:lnTo>
                  <a:pt x="286" y="26"/>
                </a:lnTo>
                <a:lnTo>
                  <a:pt x="302" y="36"/>
                </a:lnTo>
                <a:lnTo>
                  <a:pt x="320" y="48"/>
                </a:lnTo>
                <a:lnTo>
                  <a:pt x="334" y="62"/>
                </a:lnTo>
                <a:lnTo>
                  <a:pt x="348" y="76"/>
                </a:lnTo>
                <a:lnTo>
                  <a:pt x="360" y="94"/>
                </a:lnTo>
                <a:lnTo>
                  <a:pt x="372" y="110"/>
                </a:lnTo>
                <a:lnTo>
                  <a:pt x="380" y="130"/>
                </a:lnTo>
                <a:lnTo>
                  <a:pt x="388" y="148"/>
                </a:lnTo>
                <a:lnTo>
                  <a:pt x="392" y="170"/>
                </a:lnTo>
                <a:lnTo>
                  <a:pt x="396" y="190"/>
                </a:lnTo>
                <a:lnTo>
                  <a:pt x="396" y="212"/>
                </a:lnTo>
                <a:lnTo>
                  <a:pt x="396" y="212"/>
                </a:lnTo>
                <a:lnTo>
                  <a:pt x="396" y="232"/>
                </a:lnTo>
                <a:lnTo>
                  <a:pt x="394" y="250"/>
                </a:lnTo>
                <a:lnTo>
                  <a:pt x="390" y="268"/>
                </a:lnTo>
                <a:lnTo>
                  <a:pt x="384" y="286"/>
                </a:lnTo>
                <a:lnTo>
                  <a:pt x="376" y="304"/>
                </a:lnTo>
                <a:lnTo>
                  <a:pt x="368" y="320"/>
                </a:lnTo>
                <a:lnTo>
                  <a:pt x="358" y="336"/>
                </a:lnTo>
                <a:lnTo>
                  <a:pt x="346" y="35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99" name="Freeform 27"/>
          <p:cNvSpPr>
            <a:spLocks/>
          </p:cNvSpPr>
          <p:nvPr/>
        </p:nvSpPr>
        <p:spPr bwMode="auto">
          <a:xfrm>
            <a:off x="5384800" y="3492500"/>
            <a:ext cx="44450" cy="250825"/>
          </a:xfrm>
          <a:custGeom>
            <a:avLst/>
            <a:gdLst>
              <a:gd name="T0" fmla="*/ 6 w 28"/>
              <a:gd name="T1" fmla="*/ 158 h 158"/>
              <a:gd name="T2" fmla="*/ 6 w 28"/>
              <a:gd name="T3" fmla="*/ 158 h 158"/>
              <a:gd name="T4" fmla="*/ 2 w 28"/>
              <a:gd name="T5" fmla="*/ 132 h 158"/>
              <a:gd name="T6" fmla="*/ 0 w 28"/>
              <a:gd name="T7" fmla="*/ 104 h 158"/>
              <a:gd name="T8" fmla="*/ 0 w 28"/>
              <a:gd name="T9" fmla="*/ 104 h 158"/>
              <a:gd name="T10" fmla="*/ 2 w 28"/>
              <a:gd name="T11" fmla="*/ 76 h 158"/>
              <a:gd name="T12" fmla="*/ 6 w 28"/>
              <a:gd name="T13" fmla="*/ 50 h 158"/>
              <a:gd name="T14" fmla="*/ 14 w 28"/>
              <a:gd name="T15" fmla="*/ 24 h 158"/>
              <a:gd name="T16" fmla="*/ 26 w 28"/>
              <a:gd name="T17" fmla="*/ 0 h 158"/>
              <a:gd name="T18" fmla="*/ 26 w 28"/>
              <a:gd name="T19" fmla="*/ 0 h 158"/>
              <a:gd name="T20" fmla="*/ 28 w 28"/>
              <a:gd name="T21" fmla="*/ 4 h 158"/>
              <a:gd name="T22" fmla="*/ 28 w 28"/>
              <a:gd name="T23" fmla="*/ 4 h 158"/>
              <a:gd name="T24" fmla="*/ 18 w 28"/>
              <a:gd name="T25" fmla="*/ 28 h 158"/>
              <a:gd name="T26" fmla="*/ 10 w 28"/>
              <a:gd name="T27" fmla="*/ 52 h 158"/>
              <a:gd name="T28" fmla="*/ 6 w 28"/>
              <a:gd name="T29" fmla="*/ 78 h 158"/>
              <a:gd name="T30" fmla="*/ 4 w 28"/>
              <a:gd name="T31" fmla="*/ 104 h 158"/>
              <a:gd name="T32" fmla="*/ 4 w 28"/>
              <a:gd name="T33" fmla="*/ 104 h 158"/>
              <a:gd name="T34" fmla="*/ 6 w 28"/>
              <a:gd name="T35" fmla="*/ 132 h 158"/>
              <a:gd name="T36" fmla="*/ 10 w 28"/>
              <a:gd name="T37" fmla="*/ 158 h 158"/>
              <a:gd name="T38" fmla="*/ 10 w 28"/>
              <a:gd name="T39" fmla="*/ 158 h 158"/>
              <a:gd name="T40" fmla="*/ 6 w 28"/>
              <a:gd name="T41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158">
                <a:moveTo>
                  <a:pt x="6" y="158"/>
                </a:moveTo>
                <a:lnTo>
                  <a:pt x="6" y="158"/>
                </a:lnTo>
                <a:lnTo>
                  <a:pt x="2" y="132"/>
                </a:lnTo>
                <a:lnTo>
                  <a:pt x="0" y="104"/>
                </a:lnTo>
                <a:lnTo>
                  <a:pt x="0" y="104"/>
                </a:lnTo>
                <a:lnTo>
                  <a:pt x="2" y="76"/>
                </a:lnTo>
                <a:lnTo>
                  <a:pt x="6" y="50"/>
                </a:lnTo>
                <a:lnTo>
                  <a:pt x="14" y="24"/>
                </a:lnTo>
                <a:lnTo>
                  <a:pt x="26" y="0"/>
                </a:lnTo>
                <a:lnTo>
                  <a:pt x="26" y="0"/>
                </a:lnTo>
                <a:lnTo>
                  <a:pt x="28" y="4"/>
                </a:lnTo>
                <a:lnTo>
                  <a:pt x="28" y="4"/>
                </a:lnTo>
                <a:lnTo>
                  <a:pt x="18" y="28"/>
                </a:lnTo>
                <a:lnTo>
                  <a:pt x="10" y="52"/>
                </a:lnTo>
                <a:lnTo>
                  <a:pt x="6" y="78"/>
                </a:lnTo>
                <a:lnTo>
                  <a:pt x="4" y="104"/>
                </a:lnTo>
                <a:lnTo>
                  <a:pt x="4" y="104"/>
                </a:lnTo>
                <a:lnTo>
                  <a:pt x="6" y="132"/>
                </a:lnTo>
                <a:lnTo>
                  <a:pt x="10" y="158"/>
                </a:lnTo>
                <a:lnTo>
                  <a:pt x="10" y="158"/>
                </a:lnTo>
                <a:lnTo>
                  <a:pt x="6" y="15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0" name="Freeform 28"/>
          <p:cNvSpPr>
            <a:spLocks/>
          </p:cNvSpPr>
          <p:nvPr/>
        </p:nvSpPr>
        <p:spPr bwMode="auto">
          <a:xfrm>
            <a:off x="5384800" y="3492500"/>
            <a:ext cx="44450" cy="250825"/>
          </a:xfrm>
          <a:custGeom>
            <a:avLst/>
            <a:gdLst>
              <a:gd name="T0" fmla="*/ 6 w 28"/>
              <a:gd name="T1" fmla="*/ 158 h 158"/>
              <a:gd name="T2" fmla="*/ 6 w 28"/>
              <a:gd name="T3" fmla="*/ 158 h 158"/>
              <a:gd name="T4" fmla="*/ 2 w 28"/>
              <a:gd name="T5" fmla="*/ 132 h 158"/>
              <a:gd name="T6" fmla="*/ 0 w 28"/>
              <a:gd name="T7" fmla="*/ 104 h 158"/>
              <a:gd name="T8" fmla="*/ 0 w 28"/>
              <a:gd name="T9" fmla="*/ 104 h 158"/>
              <a:gd name="T10" fmla="*/ 2 w 28"/>
              <a:gd name="T11" fmla="*/ 76 h 158"/>
              <a:gd name="T12" fmla="*/ 6 w 28"/>
              <a:gd name="T13" fmla="*/ 50 h 158"/>
              <a:gd name="T14" fmla="*/ 14 w 28"/>
              <a:gd name="T15" fmla="*/ 24 h 158"/>
              <a:gd name="T16" fmla="*/ 26 w 28"/>
              <a:gd name="T17" fmla="*/ 0 h 158"/>
              <a:gd name="T18" fmla="*/ 26 w 28"/>
              <a:gd name="T19" fmla="*/ 0 h 158"/>
              <a:gd name="T20" fmla="*/ 28 w 28"/>
              <a:gd name="T21" fmla="*/ 4 h 158"/>
              <a:gd name="T22" fmla="*/ 28 w 28"/>
              <a:gd name="T23" fmla="*/ 4 h 158"/>
              <a:gd name="T24" fmla="*/ 18 w 28"/>
              <a:gd name="T25" fmla="*/ 28 h 158"/>
              <a:gd name="T26" fmla="*/ 10 w 28"/>
              <a:gd name="T27" fmla="*/ 52 h 158"/>
              <a:gd name="T28" fmla="*/ 6 w 28"/>
              <a:gd name="T29" fmla="*/ 78 h 158"/>
              <a:gd name="T30" fmla="*/ 4 w 28"/>
              <a:gd name="T31" fmla="*/ 104 h 158"/>
              <a:gd name="T32" fmla="*/ 4 w 28"/>
              <a:gd name="T33" fmla="*/ 104 h 158"/>
              <a:gd name="T34" fmla="*/ 6 w 28"/>
              <a:gd name="T35" fmla="*/ 132 h 158"/>
              <a:gd name="T36" fmla="*/ 10 w 28"/>
              <a:gd name="T37" fmla="*/ 158 h 158"/>
              <a:gd name="T38" fmla="*/ 10 w 28"/>
              <a:gd name="T39" fmla="*/ 158 h 158"/>
              <a:gd name="T40" fmla="*/ 6 w 28"/>
              <a:gd name="T41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158">
                <a:moveTo>
                  <a:pt x="6" y="158"/>
                </a:moveTo>
                <a:lnTo>
                  <a:pt x="6" y="158"/>
                </a:lnTo>
                <a:lnTo>
                  <a:pt x="2" y="132"/>
                </a:lnTo>
                <a:lnTo>
                  <a:pt x="0" y="104"/>
                </a:lnTo>
                <a:lnTo>
                  <a:pt x="0" y="104"/>
                </a:lnTo>
                <a:lnTo>
                  <a:pt x="2" y="76"/>
                </a:lnTo>
                <a:lnTo>
                  <a:pt x="6" y="50"/>
                </a:lnTo>
                <a:lnTo>
                  <a:pt x="14" y="24"/>
                </a:lnTo>
                <a:lnTo>
                  <a:pt x="26" y="0"/>
                </a:lnTo>
                <a:lnTo>
                  <a:pt x="26" y="0"/>
                </a:lnTo>
                <a:lnTo>
                  <a:pt x="28" y="4"/>
                </a:lnTo>
                <a:lnTo>
                  <a:pt x="28" y="4"/>
                </a:lnTo>
                <a:lnTo>
                  <a:pt x="18" y="28"/>
                </a:lnTo>
                <a:lnTo>
                  <a:pt x="10" y="52"/>
                </a:lnTo>
                <a:lnTo>
                  <a:pt x="6" y="78"/>
                </a:lnTo>
                <a:lnTo>
                  <a:pt x="4" y="104"/>
                </a:lnTo>
                <a:lnTo>
                  <a:pt x="4" y="104"/>
                </a:lnTo>
                <a:lnTo>
                  <a:pt x="6" y="132"/>
                </a:lnTo>
                <a:lnTo>
                  <a:pt x="10" y="158"/>
                </a:lnTo>
                <a:lnTo>
                  <a:pt x="10" y="158"/>
                </a:lnTo>
                <a:lnTo>
                  <a:pt x="6" y="15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1" name="Line 29"/>
          <p:cNvSpPr>
            <a:spLocks noChangeShapeType="1"/>
          </p:cNvSpPr>
          <p:nvPr/>
        </p:nvSpPr>
        <p:spPr bwMode="auto">
          <a:xfrm>
            <a:off x="6057900" y="36576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2" name="Line 30"/>
          <p:cNvSpPr>
            <a:spLocks noChangeShapeType="1"/>
          </p:cNvSpPr>
          <p:nvPr/>
        </p:nvSpPr>
        <p:spPr bwMode="auto">
          <a:xfrm>
            <a:off x="6057900" y="36576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3" name="Freeform 31"/>
          <p:cNvSpPr>
            <a:spLocks/>
          </p:cNvSpPr>
          <p:nvPr/>
        </p:nvSpPr>
        <p:spPr bwMode="auto">
          <a:xfrm>
            <a:off x="5426075" y="3486150"/>
            <a:ext cx="9525" cy="12700"/>
          </a:xfrm>
          <a:custGeom>
            <a:avLst/>
            <a:gdLst>
              <a:gd name="T0" fmla="*/ 2 w 6"/>
              <a:gd name="T1" fmla="*/ 8 h 8"/>
              <a:gd name="T2" fmla="*/ 2 w 6"/>
              <a:gd name="T3" fmla="*/ 8 h 8"/>
              <a:gd name="T4" fmla="*/ 0 w 6"/>
              <a:gd name="T5" fmla="*/ 4 h 8"/>
              <a:gd name="T6" fmla="*/ 0 w 6"/>
              <a:gd name="T7" fmla="*/ 4 h 8"/>
              <a:gd name="T8" fmla="*/ 2 w 6"/>
              <a:gd name="T9" fmla="*/ 0 h 8"/>
              <a:gd name="T10" fmla="*/ 2 w 6"/>
              <a:gd name="T11" fmla="*/ 0 h 8"/>
              <a:gd name="T12" fmla="*/ 6 w 6"/>
              <a:gd name="T13" fmla="*/ 4 h 8"/>
              <a:gd name="T14" fmla="*/ 6 w 6"/>
              <a:gd name="T15" fmla="*/ 4 h 8"/>
              <a:gd name="T16" fmla="*/ 2 w 6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2" y="8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4"/>
                </a:lnTo>
                <a:lnTo>
                  <a:pt x="6" y="4"/>
                </a:lnTo>
                <a:lnTo>
                  <a:pt x="2" y="8"/>
                </a:lnTo>
                <a:close/>
              </a:path>
            </a:pathLst>
          </a:custGeom>
          <a:solidFill>
            <a:srgbClr val="D59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4" name="Freeform 32"/>
          <p:cNvSpPr>
            <a:spLocks/>
          </p:cNvSpPr>
          <p:nvPr/>
        </p:nvSpPr>
        <p:spPr bwMode="auto">
          <a:xfrm>
            <a:off x="5426075" y="3486150"/>
            <a:ext cx="9525" cy="12700"/>
          </a:xfrm>
          <a:custGeom>
            <a:avLst/>
            <a:gdLst>
              <a:gd name="T0" fmla="*/ 2 w 6"/>
              <a:gd name="T1" fmla="*/ 8 h 8"/>
              <a:gd name="T2" fmla="*/ 2 w 6"/>
              <a:gd name="T3" fmla="*/ 8 h 8"/>
              <a:gd name="T4" fmla="*/ 0 w 6"/>
              <a:gd name="T5" fmla="*/ 4 h 8"/>
              <a:gd name="T6" fmla="*/ 0 w 6"/>
              <a:gd name="T7" fmla="*/ 4 h 8"/>
              <a:gd name="T8" fmla="*/ 2 w 6"/>
              <a:gd name="T9" fmla="*/ 0 h 8"/>
              <a:gd name="T10" fmla="*/ 2 w 6"/>
              <a:gd name="T11" fmla="*/ 0 h 8"/>
              <a:gd name="T12" fmla="*/ 6 w 6"/>
              <a:gd name="T13" fmla="*/ 4 h 8"/>
              <a:gd name="T14" fmla="*/ 6 w 6"/>
              <a:gd name="T15" fmla="*/ 4 h 8"/>
              <a:gd name="T16" fmla="*/ 2 w 6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2" y="8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4"/>
                </a:lnTo>
                <a:lnTo>
                  <a:pt x="6" y="4"/>
                </a:lnTo>
                <a:lnTo>
                  <a:pt x="2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5" name="Freeform 33"/>
          <p:cNvSpPr>
            <a:spLocks/>
          </p:cNvSpPr>
          <p:nvPr/>
        </p:nvSpPr>
        <p:spPr bwMode="auto">
          <a:xfrm>
            <a:off x="2311400" y="3908425"/>
            <a:ext cx="1143000" cy="1143000"/>
          </a:xfrm>
          <a:custGeom>
            <a:avLst/>
            <a:gdLst>
              <a:gd name="T0" fmla="*/ 720 w 720"/>
              <a:gd name="T1" fmla="*/ 360 h 720"/>
              <a:gd name="T2" fmla="*/ 712 w 720"/>
              <a:gd name="T3" fmla="*/ 432 h 720"/>
              <a:gd name="T4" fmla="*/ 692 w 720"/>
              <a:gd name="T5" fmla="*/ 500 h 720"/>
              <a:gd name="T6" fmla="*/ 658 w 720"/>
              <a:gd name="T7" fmla="*/ 560 h 720"/>
              <a:gd name="T8" fmla="*/ 614 w 720"/>
              <a:gd name="T9" fmla="*/ 614 h 720"/>
              <a:gd name="T10" fmla="*/ 562 w 720"/>
              <a:gd name="T11" fmla="*/ 658 h 720"/>
              <a:gd name="T12" fmla="*/ 500 w 720"/>
              <a:gd name="T13" fmla="*/ 692 h 720"/>
              <a:gd name="T14" fmla="*/ 432 w 720"/>
              <a:gd name="T15" fmla="*/ 712 h 720"/>
              <a:gd name="T16" fmla="*/ 360 w 720"/>
              <a:gd name="T17" fmla="*/ 720 h 720"/>
              <a:gd name="T18" fmla="*/ 322 w 720"/>
              <a:gd name="T19" fmla="*/ 718 h 720"/>
              <a:gd name="T20" fmla="*/ 252 w 720"/>
              <a:gd name="T21" fmla="*/ 704 h 720"/>
              <a:gd name="T22" fmla="*/ 188 w 720"/>
              <a:gd name="T23" fmla="*/ 676 h 720"/>
              <a:gd name="T24" fmla="*/ 130 w 720"/>
              <a:gd name="T25" fmla="*/ 638 h 720"/>
              <a:gd name="T26" fmla="*/ 82 w 720"/>
              <a:gd name="T27" fmla="*/ 588 h 720"/>
              <a:gd name="T28" fmla="*/ 44 w 720"/>
              <a:gd name="T29" fmla="*/ 532 h 720"/>
              <a:gd name="T30" fmla="*/ 16 w 720"/>
              <a:gd name="T31" fmla="*/ 466 h 720"/>
              <a:gd name="T32" fmla="*/ 2 w 720"/>
              <a:gd name="T33" fmla="*/ 396 h 720"/>
              <a:gd name="T34" fmla="*/ 0 w 720"/>
              <a:gd name="T35" fmla="*/ 360 h 720"/>
              <a:gd name="T36" fmla="*/ 8 w 720"/>
              <a:gd name="T37" fmla="*/ 286 h 720"/>
              <a:gd name="T38" fmla="*/ 28 w 720"/>
              <a:gd name="T39" fmla="*/ 220 h 720"/>
              <a:gd name="T40" fmla="*/ 62 w 720"/>
              <a:gd name="T41" fmla="*/ 158 h 720"/>
              <a:gd name="T42" fmla="*/ 106 w 720"/>
              <a:gd name="T43" fmla="*/ 104 h 720"/>
              <a:gd name="T44" fmla="*/ 158 w 720"/>
              <a:gd name="T45" fmla="*/ 60 h 720"/>
              <a:gd name="T46" fmla="*/ 220 w 720"/>
              <a:gd name="T47" fmla="*/ 28 h 720"/>
              <a:gd name="T48" fmla="*/ 288 w 720"/>
              <a:gd name="T49" fmla="*/ 6 h 720"/>
              <a:gd name="T50" fmla="*/ 360 w 720"/>
              <a:gd name="T51" fmla="*/ 0 h 720"/>
              <a:gd name="T52" fmla="*/ 396 w 720"/>
              <a:gd name="T53" fmla="*/ 2 h 720"/>
              <a:gd name="T54" fmla="*/ 466 w 720"/>
              <a:gd name="T55" fmla="*/ 16 h 720"/>
              <a:gd name="T56" fmla="*/ 532 w 720"/>
              <a:gd name="T57" fmla="*/ 42 h 720"/>
              <a:gd name="T58" fmla="*/ 588 w 720"/>
              <a:gd name="T59" fmla="*/ 82 h 720"/>
              <a:gd name="T60" fmla="*/ 638 w 720"/>
              <a:gd name="T61" fmla="*/ 130 h 720"/>
              <a:gd name="T62" fmla="*/ 676 w 720"/>
              <a:gd name="T63" fmla="*/ 188 h 720"/>
              <a:gd name="T64" fmla="*/ 704 w 720"/>
              <a:gd name="T65" fmla="*/ 252 h 720"/>
              <a:gd name="T66" fmla="*/ 718 w 720"/>
              <a:gd name="T67" fmla="*/ 322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0" h="720">
                <a:moveTo>
                  <a:pt x="720" y="360"/>
                </a:moveTo>
                <a:lnTo>
                  <a:pt x="720" y="360"/>
                </a:lnTo>
                <a:lnTo>
                  <a:pt x="718" y="396"/>
                </a:lnTo>
                <a:lnTo>
                  <a:pt x="712" y="432"/>
                </a:lnTo>
                <a:lnTo>
                  <a:pt x="704" y="466"/>
                </a:lnTo>
                <a:lnTo>
                  <a:pt x="692" y="500"/>
                </a:lnTo>
                <a:lnTo>
                  <a:pt x="676" y="532"/>
                </a:lnTo>
                <a:lnTo>
                  <a:pt x="658" y="560"/>
                </a:lnTo>
                <a:lnTo>
                  <a:pt x="638" y="588"/>
                </a:lnTo>
                <a:lnTo>
                  <a:pt x="614" y="614"/>
                </a:lnTo>
                <a:lnTo>
                  <a:pt x="588" y="638"/>
                </a:lnTo>
                <a:lnTo>
                  <a:pt x="562" y="658"/>
                </a:lnTo>
                <a:lnTo>
                  <a:pt x="532" y="676"/>
                </a:lnTo>
                <a:lnTo>
                  <a:pt x="500" y="692"/>
                </a:lnTo>
                <a:lnTo>
                  <a:pt x="466" y="704"/>
                </a:lnTo>
                <a:lnTo>
                  <a:pt x="432" y="712"/>
                </a:lnTo>
                <a:lnTo>
                  <a:pt x="396" y="718"/>
                </a:lnTo>
                <a:lnTo>
                  <a:pt x="360" y="720"/>
                </a:lnTo>
                <a:lnTo>
                  <a:pt x="360" y="720"/>
                </a:lnTo>
                <a:lnTo>
                  <a:pt x="322" y="718"/>
                </a:lnTo>
                <a:lnTo>
                  <a:pt x="288" y="712"/>
                </a:lnTo>
                <a:lnTo>
                  <a:pt x="252" y="704"/>
                </a:lnTo>
                <a:lnTo>
                  <a:pt x="220" y="692"/>
                </a:lnTo>
                <a:lnTo>
                  <a:pt x="188" y="676"/>
                </a:lnTo>
                <a:lnTo>
                  <a:pt x="158" y="658"/>
                </a:lnTo>
                <a:lnTo>
                  <a:pt x="130" y="638"/>
                </a:lnTo>
                <a:lnTo>
                  <a:pt x="106" y="614"/>
                </a:lnTo>
                <a:lnTo>
                  <a:pt x="82" y="588"/>
                </a:lnTo>
                <a:lnTo>
                  <a:pt x="62" y="560"/>
                </a:lnTo>
                <a:lnTo>
                  <a:pt x="44" y="532"/>
                </a:lnTo>
                <a:lnTo>
                  <a:pt x="28" y="500"/>
                </a:lnTo>
                <a:lnTo>
                  <a:pt x="16" y="466"/>
                </a:lnTo>
                <a:lnTo>
                  <a:pt x="8" y="432"/>
                </a:lnTo>
                <a:lnTo>
                  <a:pt x="2" y="396"/>
                </a:lnTo>
                <a:lnTo>
                  <a:pt x="0" y="360"/>
                </a:lnTo>
                <a:lnTo>
                  <a:pt x="0" y="360"/>
                </a:lnTo>
                <a:lnTo>
                  <a:pt x="2" y="322"/>
                </a:lnTo>
                <a:lnTo>
                  <a:pt x="8" y="286"/>
                </a:lnTo>
                <a:lnTo>
                  <a:pt x="16" y="252"/>
                </a:lnTo>
                <a:lnTo>
                  <a:pt x="28" y="220"/>
                </a:lnTo>
                <a:lnTo>
                  <a:pt x="44" y="188"/>
                </a:lnTo>
                <a:lnTo>
                  <a:pt x="62" y="158"/>
                </a:lnTo>
                <a:lnTo>
                  <a:pt x="82" y="130"/>
                </a:lnTo>
                <a:lnTo>
                  <a:pt x="106" y="104"/>
                </a:lnTo>
                <a:lnTo>
                  <a:pt x="130" y="82"/>
                </a:lnTo>
                <a:lnTo>
                  <a:pt x="158" y="60"/>
                </a:lnTo>
                <a:lnTo>
                  <a:pt x="188" y="42"/>
                </a:lnTo>
                <a:lnTo>
                  <a:pt x="220" y="28"/>
                </a:lnTo>
                <a:lnTo>
                  <a:pt x="252" y="16"/>
                </a:lnTo>
                <a:lnTo>
                  <a:pt x="288" y="6"/>
                </a:lnTo>
                <a:lnTo>
                  <a:pt x="322" y="2"/>
                </a:lnTo>
                <a:lnTo>
                  <a:pt x="360" y="0"/>
                </a:lnTo>
                <a:lnTo>
                  <a:pt x="360" y="0"/>
                </a:lnTo>
                <a:lnTo>
                  <a:pt x="396" y="2"/>
                </a:lnTo>
                <a:lnTo>
                  <a:pt x="432" y="6"/>
                </a:lnTo>
                <a:lnTo>
                  <a:pt x="466" y="16"/>
                </a:lnTo>
                <a:lnTo>
                  <a:pt x="500" y="28"/>
                </a:lnTo>
                <a:lnTo>
                  <a:pt x="532" y="42"/>
                </a:lnTo>
                <a:lnTo>
                  <a:pt x="562" y="60"/>
                </a:lnTo>
                <a:lnTo>
                  <a:pt x="588" y="82"/>
                </a:lnTo>
                <a:lnTo>
                  <a:pt x="614" y="104"/>
                </a:lnTo>
                <a:lnTo>
                  <a:pt x="638" y="130"/>
                </a:lnTo>
                <a:lnTo>
                  <a:pt x="658" y="158"/>
                </a:lnTo>
                <a:lnTo>
                  <a:pt x="676" y="188"/>
                </a:lnTo>
                <a:lnTo>
                  <a:pt x="692" y="220"/>
                </a:lnTo>
                <a:lnTo>
                  <a:pt x="704" y="252"/>
                </a:lnTo>
                <a:lnTo>
                  <a:pt x="712" y="286"/>
                </a:lnTo>
                <a:lnTo>
                  <a:pt x="718" y="322"/>
                </a:lnTo>
                <a:lnTo>
                  <a:pt x="720" y="360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6" name="Freeform 34"/>
          <p:cNvSpPr>
            <a:spLocks/>
          </p:cNvSpPr>
          <p:nvPr/>
        </p:nvSpPr>
        <p:spPr bwMode="auto">
          <a:xfrm>
            <a:off x="2311400" y="3908425"/>
            <a:ext cx="1143000" cy="1143000"/>
          </a:xfrm>
          <a:custGeom>
            <a:avLst/>
            <a:gdLst>
              <a:gd name="T0" fmla="*/ 720 w 720"/>
              <a:gd name="T1" fmla="*/ 360 h 720"/>
              <a:gd name="T2" fmla="*/ 712 w 720"/>
              <a:gd name="T3" fmla="*/ 432 h 720"/>
              <a:gd name="T4" fmla="*/ 692 w 720"/>
              <a:gd name="T5" fmla="*/ 500 h 720"/>
              <a:gd name="T6" fmla="*/ 658 w 720"/>
              <a:gd name="T7" fmla="*/ 560 h 720"/>
              <a:gd name="T8" fmla="*/ 614 w 720"/>
              <a:gd name="T9" fmla="*/ 614 h 720"/>
              <a:gd name="T10" fmla="*/ 562 w 720"/>
              <a:gd name="T11" fmla="*/ 658 h 720"/>
              <a:gd name="T12" fmla="*/ 500 w 720"/>
              <a:gd name="T13" fmla="*/ 692 h 720"/>
              <a:gd name="T14" fmla="*/ 432 w 720"/>
              <a:gd name="T15" fmla="*/ 712 h 720"/>
              <a:gd name="T16" fmla="*/ 360 w 720"/>
              <a:gd name="T17" fmla="*/ 720 h 720"/>
              <a:gd name="T18" fmla="*/ 322 w 720"/>
              <a:gd name="T19" fmla="*/ 718 h 720"/>
              <a:gd name="T20" fmla="*/ 252 w 720"/>
              <a:gd name="T21" fmla="*/ 704 h 720"/>
              <a:gd name="T22" fmla="*/ 188 w 720"/>
              <a:gd name="T23" fmla="*/ 676 h 720"/>
              <a:gd name="T24" fmla="*/ 130 w 720"/>
              <a:gd name="T25" fmla="*/ 638 h 720"/>
              <a:gd name="T26" fmla="*/ 82 w 720"/>
              <a:gd name="T27" fmla="*/ 588 h 720"/>
              <a:gd name="T28" fmla="*/ 44 w 720"/>
              <a:gd name="T29" fmla="*/ 532 h 720"/>
              <a:gd name="T30" fmla="*/ 16 w 720"/>
              <a:gd name="T31" fmla="*/ 466 h 720"/>
              <a:gd name="T32" fmla="*/ 2 w 720"/>
              <a:gd name="T33" fmla="*/ 396 h 720"/>
              <a:gd name="T34" fmla="*/ 0 w 720"/>
              <a:gd name="T35" fmla="*/ 360 h 720"/>
              <a:gd name="T36" fmla="*/ 8 w 720"/>
              <a:gd name="T37" fmla="*/ 286 h 720"/>
              <a:gd name="T38" fmla="*/ 28 w 720"/>
              <a:gd name="T39" fmla="*/ 220 h 720"/>
              <a:gd name="T40" fmla="*/ 62 w 720"/>
              <a:gd name="T41" fmla="*/ 158 h 720"/>
              <a:gd name="T42" fmla="*/ 106 w 720"/>
              <a:gd name="T43" fmla="*/ 104 h 720"/>
              <a:gd name="T44" fmla="*/ 158 w 720"/>
              <a:gd name="T45" fmla="*/ 60 h 720"/>
              <a:gd name="T46" fmla="*/ 220 w 720"/>
              <a:gd name="T47" fmla="*/ 28 h 720"/>
              <a:gd name="T48" fmla="*/ 288 w 720"/>
              <a:gd name="T49" fmla="*/ 6 h 720"/>
              <a:gd name="T50" fmla="*/ 360 w 720"/>
              <a:gd name="T51" fmla="*/ 0 h 720"/>
              <a:gd name="T52" fmla="*/ 396 w 720"/>
              <a:gd name="T53" fmla="*/ 2 h 720"/>
              <a:gd name="T54" fmla="*/ 466 w 720"/>
              <a:gd name="T55" fmla="*/ 16 h 720"/>
              <a:gd name="T56" fmla="*/ 532 w 720"/>
              <a:gd name="T57" fmla="*/ 42 h 720"/>
              <a:gd name="T58" fmla="*/ 588 w 720"/>
              <a:gd name="T59" fmla="*/ 82 h 720"/>
              <a:gd name="T60" fmla="*/ 638 w 720"/>
              <a:gd name="T61" fmla="*/ 130 h 720"/>
              <a:gd name="T62" fmla="*/ 676 w 720"/>
              <a:gd name="T63" fmla="*/ 188 h 720"/>
              <a:gd name="T64" fmla="*/ 704 w 720"/>
              <a:gd name="T65" fmla="*/ 252 h 720"/>
              <a:gd name="T66" fmla="*/ 718 w 720"/>
              <a:gd name="T67" fmla="*/ 322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0" h="720">
                <a:moveTo>
                  <a:pt x="720" y="360"/>
                </a:moveTo>
                <a:lnTo>
                  <a:pt x="720" y="360"/>
                </a:lnTo>
                <a:lnTo>
                  <a:pt x="718" y="396"/>
                </a:lnTo>
                <a:lnTo>
                  <a:pt x="712" y="432"/>
                </a:lnTo>
                <a:lnTo>
                  <a:pt x="704" y="466"/>
                </a:lnTo>
                <a:lnTo>
                  <a:pt x="692" y="500"/>
                </a:lnTo>
                <a:lnTo>
                  <a:pt x="676" y="532"/>
                </a:lnTo>
                <a:lnTo>
                  <a:pt x="658" y="560"/>
                </a:lnTo>
                <a:lnTo>
                  <a:pt x="638" y="588"/>
                </a:lnTo>
                <a:lnTo>
                  <a:pt x="614" y="614"/>
                </a:lnTo>
                <a:lnTo>
                  <a:pt x="588" y="638"/>
                </a:lnTo>
                <a:lnTo>
                  <a:pt x="562" y="658"/>
                </a:lnTo>
                <a:lnTo>
                  <a:pt x="532" y="676"/>
                </a:lnTo>
                <a:lnTo>
                  <a:pt x="500" y="692"/>
                </a:lnTo>
                <a:lnTo>
                  <a:pt x="466" y="704"/>
                </a:lnTo>
                <a:lnTo>
                  <a:pt x="432" y="712"/>
                </a:lnTo>
                <a:lnTo>
                  <a:pt x="396" y="718"/>
                </a:lnTo>
                <a:lnTo>
                  <a:pt x="360" y="720"/>
                </a:lnTo>
                <a:lnTo>
                  <a:pt x="360" y="720"/>
                </a:lnTo>
                <a:lnTo>
                  <a:pt x="322" y="718"/>
                </a:lnTo>
                <a:lnTo>
                  <a:pt x="288" y="712"/>
                </a:lnTo>
                <a:lnTo>
                  <a:pt x="252" y="704"/>
                </a:lnTo>
                <a:lnTo>
                  <a:pt x="220" y="692"/>
                </a:lnTo>
                <a:lnTo>
                  <a:pt x="188" y="676"/>
                </a:lnTo>
                <a:lnTo>
                  <a:pt x="158" y="658"/>
                </a:lnTo>
                <a:lnTo>
                  <a:pt x="130" y="638"/>
                </a:lnTo>
                <a:lnTo>
                  <a:pt x="106" y="614"/>
                </a:lnTo>
                <a:lnTo>
                  <a:pt x="82" y="588"/>
                </a:lnTo>
                <a:lnTo>
                  <a:pt x="62" y="560"/>
                </a:lnTo>
                <a:lnTo>
                  <a:pt x="44" y="532"/>
                </a:lnTo>
                <a:lnTo>
                  <a:pt x="28" y="500"/>
                </a:lnTo>
                <a:lnTo>
                  <a:pt x="16" y="466"/>
                </a:lnTo>
                <a:lnTo>
                  <a:pt x="8" y="432"/>
                </a:lnTo>
                <a:lnTo>
                  <a:pt x="2" y="396"/>
                </a:lnTo>
                <a:lnTo>
                  <a:pt x="0" y="360"/>
                </a:lnTo>
                <a:lnTo>
                  <a:pt x="0" y="360"/>
                </a:lnTo>
                <a:lnTo>
                  <a:pt x="2" y="322"/>
                </a:lnTo>
                <a:lnTo>
                  <a:pt x="8" y="286"/>
                </a:lnTo>
                <a:lnTo>
                  <a:pt x="16" y="252"/>
                </a:lnTo>
                <a:lnTo>
                  <a:pt x="28" y="220"/>
                </a:lnTo>
                <a:lnTo>
                  <a:pt x="44" y="188"/>
                </a:lnTo>
                <a:lnTo>
                  <a:pt x="62" y="158"/>
                </a:lnTo>
                <a:lnTo>
                  <a:pt x="82" y="130"/>
                </a:lnTo>
                <a:lnTo>
                  <a:pt x="106" y="104"/>
                </a:lnTo>
                <a:lnTo>
                  <a:pt x="130" y="82"/>
                </a:lnTo>
                <a:lnTo>
                  <a:pt x="158" y="60"/>
                </a:lnTo>
                <a:lnTo>
                  <a:pt x="188" y="42"/>
                </a:lnTo>
                <a:lnTo>
                  <a:pt x="220" y="28"/>
                </a:lnTo>
                <a:lnTo>
                  <a:pt x="252" y="16"/>
                </a:lnTo>
                <a:lnTo>
                  <a:pt x="288" y="6"/>
                </a:lnTo>
                <a:lnTo>
                  <a:pt x="322" y="2"/>
                </a:lnTo>
                <a:lnTo>
                  <a:pt x="360" y="0"/>
                </a:lnTo>
                <a:lnTo>
                  <a:pt x="360" y="0"/>
                </a:lnTo>
                <a:lnTo>
                  <a:pt x="396" y="2"/>
                </a:lnTo>
                <a:lnTo>
                  <a:pt x="432" y="6"/>
                </a:lnTo>
                <a:lnTo>
                  <a:pt x="466" y="16"/>
                </a:lnTo>
                <a:lnTo>
                  <a:pt x="500" y="28"/>
                </a:lnTo>
                <a:lnTo>
                  <a:pt x="532" y="42"/>
                </a:lnTo>
                <a:lnTo>
                  <a:pt x="562" y="60"/>
                </a:lnTo>
                <a:lnTo>
                  <a:pt x="588" y="82"/>
                </a:lnTo>
                <a:lnTo>
                  <a:pt x="614" y="104"/>
                </a:lnTo>
                <a:lnTo>
                  <a:pt x="638" y="130"/>
                </a:lnTo>
                <a:lnTo>
                  <a:pt x="658" y="158"/>
                </a:lnTo>
                <a:lnTo>
                  <a:pt x="676" y="188"/>
                </a:lnTo>
                <a:lnTo>
                  <a:pt x="692" y="220"/>
                </a:lnTo>
                <a:lnTo>
                  <a:pt x="704" y="252"/>
                </a:lnTo>
                <a:lnTo>
                  <a:pt x="712" y="286"/>
                </a:lnTo>
                <a:lnTo>
                  <a:pt x="718" y="322"/>
                </a:lnTo>
                <a:lnTo>
                  <a:pt x="720" y="3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7" name="Freeform 35"/>
          <p:cNvSpPr>
            <a:spLocks/>
          </p:cNvSpPr>
          <p:nvPr/>
        </p:nvSpPr>
        <p:spPr bwMode="auto">
          <a:xfrm>
            <a:off x="2308225" y="3905250"/>
            <a:ext cx="1149350" cy="1149350"/>
          </a:xfrm>
          <a:custGeom>
            <a:avLst/>
            <a:gdLst>
              <a:gd name="T0" fmla="*/ 720 w 724"/>
              <a:gd name="T1" fmla="*/ 362 h 724"/>
              <a:gd name="T2" fmla="*/ 704 w 724"/>
              <a:gd name="T3" fmla="*/ 468 h 724"/>
              <a:gd name="T4" fmla="*/ 658 w 724"/>
              <a:gd name="T5" fmla="*/ 562 h 724"/>
              <a:gd name="T6" fmla="*/ 614 w 724"/>
              <a:gd name="T7" fmla="*/ 614 h 724"/>
              <a:gd name="T8" fmla="*/ 532 w 724"/>
              <a:gd name="T9" fmla="*/ 676 h 724"/>
              <a:gd name="T10" fmla="*/ 434 w 724"/>
              <a:gd name="T11" fmla="*/ 712 h 724"/>
              <a:gd name="T12" fmla="*/ 362 w 724"/>
              <a:gd name="T13" fmla="*/ 720 h 724"/>
              <a:gd name="T14" fmla="*/ 256 w 724"/>
              <a:gd name="T15" fmla="*/ 704 h 724"/>
              <a:gd name="T16" fmla="*/ 162 w 724"/>
              <a:gd name="T17" fmla="*/ 658 h 724"/>
              <a:gd name="T18" fmla="*/ 108 w 724"/>
              <a:gd name="T19" fmla="*/ 614 h 724"/>
              <a:gd name="T20" fmla="*/ 46 w 724"/>
              <a:gd name="T21" fmla="*/ 532 h 724"/>
              <a:gd name="T22" fmla="*/ 12 w 724"/>
              <a:gd name="T23" fmla="*/ 434 h 724"/>
              <a:gd name="T24" fmla="*/ 4 w 724"/>
              <a:gd name="T25" fmla="*/ 362 h 724"/>
              <a:gd name="T26" fmla="*/ 20 w 724"/>
              <a:gd name="T27" fmla="*/ 256 h 724"/>
              <a:gd name="T28" fmla="*/ 64 w 724"/>
              <a:gd name="T29" fmla="*/ 162 h 724"/>
              <a:gd name="T30" fmla="*/ 108 w 724"/>
              <a:gd name="T31" fmla="*/ 108 h 724"/>
              <a:gd name="T32" fmla="*/ 192 w 724"/>
              <a:gd name="T33" fmla="*/ 46 h 724"/>
              <a:gd name="T34" fmla="*/ 290 w 724"/>
              <a:gd name="T35" fmla="*/ 10 h 724"/>
              <a:gd name="T36" fmla="*/ 362 w 724"/>
              <a:gd name="T37" fmla="*/ 4 h 724"/>
              <a:gd name="T38" fmla="*/ 468 w 724"/>
              <a:gd name="T39" fmla="*/ 20 h 724"/>
              <a:gd name="T40" fmla="*/ 562 w 724"/>
              <a:gd name="T41" fmla="*/ 64 h 724"/>
              <a:gd name="T42" fmla="*/ 614 w 724"/>
              <a:gd name="T43" fmla="*/ 108 h 724"/>
              <a:gd name="T44" fmla="*/ 676 w 724"/>
              <a:gd name="T45" fmla="*/ 190 h 724"/>
              <a:gd name="T46" fmla="*/ 712 w 724"/>
              <a:gd name="T47" fmla="*/ 290 h 724"/>
              <a:gd name="T48" fmla="*/ 724 w 724"/>
              <a:gd name="T49" fmla="*/ 362 h 724"/>
              <a:gd name="T50" fmla="*/ 716 w 724"/>
              <a:gd name="T51" fmla="*/ 288 h 724"/>
              <a:gd name="T52" fmla="*/ 680 w 724"/>
              <a:gd name="T53" fmla="*/ 188 h 724"/>
              <a:gd name="T54" fmla="*/ 618 w 724"/>
              <a:gd name="T55" fmla="*/ 106 h 724"/>
              <a:gd name="T56" fmla="*/ 534 w 724"/>
              <a:gd name="T57" fmla="*/ 44 h 724"/>
              <a:gd name="T58" fmla="*/ 434 w 724"/>
              <a:gd name="T59" fmla="*/ 6 h 724"/>
              <a:gd name="T60" fmla="*/ 362 w 724"/>
              <a:gd name="T61" fmla="*/ 0 h 724"/>
              <a:gd name="T62" fmla="*/ 254 w 724"/>
              <a:gd name="T63" fmla="*/ 16 h 724"/>
              <a:gd name="T64" fmla="*/ 160 w 724"/>
              <a:gd name="T65" fmla="*/ 62 h 724"/>
              <a:gd name="T66" fmla="*/ 82 w 724"/>
              <a:gd name="T67" fmla="*/ 132 h 724"/>
              <a:gd name="T68" fmla="*/ 28 w 724"/>
              <a:gd name="T69" fmla="*/ 220 h 724"/>
              <a:gd name="T70" fmla="*/ 2 w 724"/>
              <a:gd name="T71" fmla="*/ 324 h 724"/>
              <a:gd name="T72" fmla="*/ 2 w 724"/>
              <a:gd name="T73" fmla="*/ 398 h 724"/>
              <a:gd name="T74" fmla="*/ 28 w 724"/>
              <a:gd name="T75" fmla="*/ 502 h 724"/>
              <a:gd name="T76" fmla="*/ 82 w 724"/>
              <a:gd name="T77" fmla="*/ 592 h 724"/>
              <a:gd name="T78" fmla="*/ 160 w 724"/>
              <a:gd name="T79" fmla="*/ 662 h 724"/>
              <a:gd name="T80" fmla="*/ 254 w 724"/>
              <a:gd name="T81" fmla="*/ 708 h 724"/>
              <a:gd name="T82" fmla="*/ 362 w 724"/>
              <a:gd name="T83" fmla="*/ 724 h 724"/>
              <a:gd name="T84" fmla="*/ 434 w 724"/>
              <a:gd name="T85" fmla="*/ 716 h 724"/>
              <a:gd name="T86" fmla="*/ 534 w 724"/>
              <a:gd name="T87" fmla="*/ 680 h 724"/>
              <a:gd name="T88" fmla="*/ 618 w 724"/>
              <a:gd name="T89" fmla="*/ 618 h 724"/>
              <a:gd name="T90" fmla="*/ 680 w 724"/>
              <a:gd name="T91" fmla="*/ 534 h 724"/>
              <a:gd name="T92" fmla="*/ 716 w 724"/>
              <a:gd name="T93" fmla="*/ 434 h 724"/>
              <a:gd name="T94" fmla="*/ 722 w 724"/>
              <a:gd name="T95" fmla="*/ 362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24" h="724">
                <a:moveTo>
                  <a:pt x="722" y="362"/>
                </a:moveTo>
                <a:lnTo>
                  <a:pt x="720" y="362"/>
                </a:lnTo>
                <a:lnTo>
                  <a:pt x="720" y="362"/>
                </a:lnTo>
                <a:lnTo>
                  <a:pt x="718" y="398"/>
                </a:lnTo>
                <a:lnTo>
                  <a:pt x="712" y="434"/>
                </a:lnTo>
                <a:lnTo>
                  <a:pt x="704" y="468"/>
                </a:lnTo>
                <a:lnTo>
                  <a:pt x="692" y="500"/>
                </a:lnTo>
                <a:lnTo>
                  <a:pt x="676" y="532"/>
                </a:lnTo>
                <a:lnTo>
                  <a:pt x="658" y="562"/>
                </a:lnTo>
                <a:lnTo>
                  <a:pt x="638" y="590"/>
                </a:lnTo>
                <a:lnTo>
                  <a:pt x="614" y="614"/>
                </a:lnTo>
                <a:lnTo>
                  <a:pt x="614" y="614"/>
                </a:lnTo>
                <a:lnTo>
                  <a:pt x="590" y="638"/>
                </a:lnTo>
                <a:lnTo>
                  <a:pt x="562" y="658"/>
                </a:lnTo>
                <a:lnTo>
                  <a:pt x="532" y="676"/>
                </a:lnTo>
                <a:lnTo>
                  <a:pt x="502" y="692"/>
                </a:lnTo>
                <a:lnTo>
                  <a:pt x="468" y="704"/>
                </a:lnTo>
                <a:lnTo>
                  <a:pt x="434" y="712"/>
                </a:lnTo>
                <a:lnTo>
                  <a:pt x="398" y="718"/>
                </a:lnTo>
                <a:lnTo>
                  <a:pt x="362" y="720"/>
                </a:lnTo>
                <a:lnTo>
                  <a:pt x="362" y="720"/>
                </a:lnTo>
                <a:lnTo>
                  <a:pt x="326" y="718"/>
                </a:lnTo>
                <a:lnTo>
                  <a:pt x="290" y="712"/>
                </a:lnTo>
                <a:lnTo>
                  <a:pt x="256" y="704"/>
                </a:lnTo>
                <a:lnTo>
                  <a:pt x="222" y="692"/>
                </a:lnTo>
                <a:lnTo>
                  <a:pt x="192" y="676"/>
                </a:lnTo>
                <a:lnTo>
                  <a:pt x="162" y="658"/>
                </a:lnTo>
                <a:lnTo>
                  <a:pt x="134" y="638"/>
                </a:lnTo>
                <a:lnTo>
                  <a:pt x="108" y="614"/>
                </a:lnTo>
                <a:lnTo>
                  <a:pt x="108" y="614"/>
                </a:lnTo>
                <a:lnTo>
                  <a:pt x="86" y="590"/>
                </a:lnTo>
                <a:lnTo>
                  <a:pt x="64" y="562"/>
                </a:lnTo>
                <a:lnTo>
                  <a:pt x="46" y="532"/>
                </a:lnTo>
                <a:lnTo>
                  <a:pt x="32" y="500"/>
                </a:lnTo>
                <a:lnTo>
                  <a:pt x="20" y="468"/>
                </a:lnTo>
                <a:lnTo>
                  <a:pt x="12" y="434"/>
                </a:lnTo>
                <a:lnTo>
                  <a:pt x="6" y="398"/>
                </a:lnTo>
                <a:lnTo>
                  <a:pt x="4" y="362"/>
                </a:lnTo>
                <a:lnTo>
                  <a:pt x="4" y="362"/>
                </a:lnTo>
                <a:lnTo>
                  <a:pt x="6" y="324"/>
                </a:lnTo>
                <a:lnTo>
                  <a:pt x="12" y="290"/>
                </a:lnTo>
                <a:lnTo>
                  <a:pt x="20" y="256"/>
                </a:lnTo>
                <a:lnTo>
                  <a:pt x="32" y="222"/>
                </a:lnTo>
                <a:lnTo>
                  <a:pt x="46" y="190"/>
                </a:lnTo>
                <a:lnTo>
                  <a:pt x="64" y="162"/>
                </a:lnTo>
                <a:lnTo>
                  <a:pt x="86" y="134"/>
                </a:lnTo>
                <a:lnTo>
                  <a:pt x="108" y="108"/>
                </a:lnTo>
                <a:lnTo>
                  <a:pt x="108" y="108"/>
                </a:lnTo>
                <a:lnTo>
                  <a:pt x="134" y="86"/>
                </a:lnTo>
                <a:lnTo>
                  <a:pt x="162" y="64"/>
                </a:lnTo>
                <a:lnTo>
                  <a:pt x="192" y="46"/>
                </a:lnTo>
                <a:lnTo>
                  <a:pt x="222" y="32"/>
                </a:lnTo>
                <a:lnTo>
                  <a:pt x="256" y="20"/>
                </a:lnTo>
                <a:lnTo>
                  <a:pt x="290" y="10"/>
                </a:lnTo>
                <a:lnTo>
                  <a:pt x="326" y="6"/>
                </a:lnTo>
                <a:lnTo>
                  <a:pt x="362" y="4"/>
                </a:lnTo>
                <a:lnTo>
                  <a:pt x="362" y="4"/>
                </a:lnTo>
                <a:lnTo>
                  <a:pt x="398" y="6"/>
                </a:lnTo>
                <a:lnTo>
                  <a:pt x="434" y="10"/>
                </a:lnTo>
                <a:lnTo>
                  <a:pt x="468" y="20"/>
                </a:lnTo>
                <a:lnTo>
                  <a:pt x="502" y="32"/>
                </a:lnTo>
                <a:lnTo>
                  <a:pt x="532" y="46"/>
                </a:lnTo>
                <a:lnTo>
                  <a:pt x="562" y="64"/>
                </a:lnTo>
                <a:lnTo>
                  <a:pt x="590" y="86"/>
                </a:lnTo>
                <a:lnTo>
                  <a:pt x="614" y="108"/>
                </a:lnTo>
                <a:lnTo>
                  <a:pt x="614" y="108"/>
                </a:lnTo>
                <a:lnTo>
                  <a:pt x="638" y="134"/>
                </a:lnTo>
                <a:lnTo>
                  <a:pt x="658" y="162"/>
                </a:lnTo>
                <a:lnTo>
                  <a:pt x="676" y="190"/>
                </a:lnTo>
                <a:lnTo>
                  <a:pt x="692" y="222"/>
                </a:lnTo>
                <a:lnTo>
                  <a:pt x="704" y="256"/>
                </a:lnTo>
                <a:lnTo>
                  <a:pt x="712" y="290"/>
                </a:lnTo>
                <a:lnTo>
                  <a:pt x="718" y="324"/>
                </a:lnTo>
                <a:lnTo>
                  <a:pt x="720" y="362"/>
                </a:lnTo>
                <a:lnTo>
                  <a:pt x="724" y="362"/>
                </a:lnTo>
                <a:lnTo>
                  <a:pt x="724" y="362"/>
                </a:lnTo>
                <a:lnTo>
                  <a:pt x="722" y="324"/>
                </a:lnTo>
                <a:lnTo>
                  <a:pt x="716" y="288"/>
                </a:lnTo>
                <a:lnTo>
                  <a:pt x="708" y="254"/>
                </a:lnTo>
                <a:lnTo>
                  <a:pt x="696" y="220"/>
                </a:lnTo>
                <a:lnTo>
                  <a:pt x="680" y="188"/>
                </a:lnTo>
                <a:lnTo>
                  <a:pt x="662" y="160"/>
                </a:lnTo>
                <a:lnTo>
                  <a:pt x="642" y="132"/>
                </a:lnTo>
                <a:lnTo>
                  <a:pt x="618" y="106"/>
                </a:lnTo>
                <a:lnTo>
                  <a:pt x="592" y="82"/>
                </a:lnTo>
                <a:lnTo>
                  <a:pt x="564" y="62"/>
                </a:lnTo>
                <a:lnTo>
                  <a:pt x="534" y="44"/>
                </a:lnTo>
                <a:lnTo>
                  <a:pt x="502" y="28"/>
                </a:lnTo>
                <a:lnTo>
                  <a:pt x="470" y="16"/>
                </a:lnTo>
                <a:lnTo>
                  <a:pt x="434" y="6"/>
                </a:lnTo>
                <a:lnTo>
                  <a:pt x="398" y="2"/>
                </a:lnTo>
                <a:lnTo>
                  <a:pt x="362" y="0"/>
                </a:lnTo>
                <a:lnTo>
                  <a:pt x="362" y="0"/>
                </a:lnTo>
                <a:lnTo>
                  <a:pt x="324" y="2"/>
                </a:lnTo>
                <a:lnTo>
                  <a:pt x="288" y="6"/>
                </a:lnTo>
                <a:lnTo>
                  <a:pt x="254" y="16"/>
                </a:lnTo>
                <a:lnTo>
                  <a:pt x="220" y="28"/>
                </a:lnTo>
                <a:lnTo>
                  <a:pt x="190" y="44"/>
                </a:lnTo>
                <a:lnTo>
                  <a:pt x="160" y="62"/>
                </a:lnTo>
                <a:lnTo>
                  <a:pt x="132" y="82"/>
                </a:lnTo>
                <a:lnTo>
                  <a:pt x="106" y="106"/>
                </a:lnTo>
                <a:lnTo>
                  <a:pt x="82" y="132"/>
                </a:lnTo>
                <a:lnTo>
                  <a:pt x="62" y="160"/>
                </a:lnTo>
                <a:lnTo>
                  <a:pt x="44" y="188"/>
                </a:lnTo>
                <a:lnTo>
                  <a:pt x="28" y="220"/>
                </a:lnTo>
                <a:lnTo>
                  <a:pt x="16" y="254"/>
                </a:lnTo>
                <a:lnTo>
                  <a:pt x="8" y="288"/>
                </a:lnTo>
                <a:lnTo>
                  <a:pt x="2" y="324"/>
                </a:lnTo>
                <a:lnTo>
                  <a:pt x="0" y="362"/>
                </a:lnTo>
                <a:lnTo>
                  <a:pt x="0" y="362"/>
                </a:lnTo>
                <a:lnTo>
                  <a:pt x="2" y="398"/>
                </a:lnTo>
                <a:lnTo>
                  <a:pt x="8" y="434"/>
                </a:lnTo>
                <a:lnTo>
                  <a:pt x="16" y="470"/>
                </a:lnTo>
                <a:lnTo>
                  <a:pt x="28" y="502"/>
                </a:lnTo>
                <a:lnTo>
                  <a:pt x="44" y="534"/>
                </a:lnTo>
                <a:lnTo>
                  <a:pt x="62" y="564"/>
                </a:lnTo>
                <a:lnTo>
                  <a:pt x="82" y="592"/>
                </a:lnTo>
                <a:lnTo>
                  <a:pt x="106" y="618"/>
                </a:lnTo>
                <a:lnTo>
                  <a:pt x="132" y="640"/>
                </a:lnTo>
                <a:lnTo>
                  <a:pt x="160" y="662"/>
                </a:lnTo>
                <a:lnTo>
                  <a:pt x="190" y="680"/>
                </a:lnTo>
                <a:lnTo>
                  <a:pt x="220" y="696"/>
                </a:lnTo>
                <a:lnTo>
                  <a:pt x="254" y="708"/>
                </a:lnTo>
                <a:lnTo>
                  <a:pt x="288" y="716"/>
                </a:lnTo>
                <a:lnTo>
                  <a:pt x="324" y="722"/>
                </a:lnTo>
                <a:lnTo>
                  <a:pt x="362" y="724"/>
                </a:lnTo>
                <a:lnTo>
                  <a:pt x="362" y="724"/>
                </a:lnTo>
                <a:lnTo>
                  <a:pt x="398" y="722"/>
                </a:lnTo>
                <a:lnTo>
                  <a:pt x="434" y="716"/>
                </a:lnTo>
                <a:lnTo>
                  <a:pt x="470" y="708"/>
                </a:lnTo>
                <a:lnTo>
                  <a:pt x="502" y="696"/>
                </a:lnTo>
                <a:lnTo>
                  <a:pt x="534" y="680"/>
                </a:lnTo>
                <a:lnTo>
                  <a:pt x="564" y="662"/>
                </a:lnTo>
                <a:lnTo>
                  <a:pt x="592" y="640"/>
                </a:lnTo>
                <a:lnTo>
                  <a:pt x="618" y="618"/>
                </a:lnTo>
                <a:lnTo>
                  <a:pt x="642" y="592"/>
                </a:lnTo>
                <a:lnTo>
                  <a:pt x="662" y="564"/>
                </a:lnTo>
                <a:lnTo>
                  <a:pt x="680" y="534"/>
                </a:lnTo>
                <a:lnTo>
                  <a:pt x="696" y="502"/>
                </a:lnTo>
                <a:lnTo>
                  <a:pt x="708" y="470"/>
                </a:lnTo>
                <a:lnTo>
                  <a:pt x="716" y="434"/>
                </a:lnTo>
                <a:lnTo>
                  <a:pt x="722" y="398"/>
                </a:lnTo>
                <a:lnTo>
                  <a:pt x="724" y="362"/>
                </a:lnTo>
                <a:lnTo>
                  <a:pt x="722" y="36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8" name="Freeform 36"/>
          <p:cNvSpPr>
            <a:spLocks/>
          </p:cNvSpPr>
          <p:nvPr/>
        </p:nvSpPr>
        <p:spPr bwMode="auto">
          <a:xfrm>
            <a:off x="2308225" y="3905250"/>
            <a:ext cx="1149350" cy="1149350"/>
          </a:xfrm>
          <a:custGeom>
            <a:avLst/>
            <a:gdLst>
              <a:gd name="T0" fmla="*/ 720 w 724"/>
              <a:gd name="T1" fmla="*/ 362 h 724"/>
              <a:gd name="T2" fmla="*/ 704 w 724"/>
              <a:gd name="T3" fmla="*/ 468 h 724"/>
              <a:gd name="T4" fmla="*/ 658 w 724"/>
              <a:gd name="T5" fmla="*/ 562 h 724"/>
              <a:gd name="T6" fmla="*/ 614 w 724"/>
              <a:gd name="T7" fmla="*/ 614 h 724"/>
              <a:gd name="T8" fmla="*/ 532 w 724"/>
              <a:gd name="T9" fmla="*/ 676 h 724"/>
              <a:gd name="T10" fmla="*/ 434 w 724"/>
              <a:gd name="T11" fmla="*/ 712 h 724"/>
              <a:gd name="T12" fmla="*/ 362 w 724"/>
              <a:gd name="T13" fmla="*/ 720 h 724"/>
              <a:gd name="T14" fmla="*/ 256 w 724"/>
              <a:gd name="T15" fmla="*/ 704 h 724"/>
              <a:gd name="T16" fmla="*/ 162 w 724"/>
              <a:gd name="T17" fmla="*/ 658 h 724"/>
              <a:gd name="T18" fmla="*/ 108 w 724"/>
              <a:gd name="T19" fmla="*/ 614 h 724"/>
              <a:gd name="T20" fmla="*/ 46 w 724"/>
              <a:gd name="T21" fmla="*/ 532 h 724"/>
              <a:gd name="T22" fmla="*/ 12 w 724"/>
              <a:gd name="T23" fmla="*/ 434 h 724"/>
              <a:gd name="T24" fmla="*/ 4 w 724"/>
              <a:gd name="T25" fmla="*/ 362 h 724"/>
              <a:gd name="T26" fmla="*/ 20 w 724"/>
              <a:gd name="T27" fmla="*/ 256 h 724"/>
              <a:gd name="T28" fmla="*/ 64 w 724"/>
              <a:gd name="T29" fmla="*/ 162 h 724"/>
              <a:gd name="T30" fmla="*/ 108 w 724"/>
              <a:gd name="T31" fmla="*/ 108 h 724"/>
              <a:gd name="T32" fmla="*/ 192 w 724"/>
              <a:gd name="T33" fmla="*/ 46 h 724"/>
              <a:gd name="T34" fmla="*/ 290 w 724"/>
              <a:gd name="T35" fmla="*/ 10 h 724"/>
              <a:gd name="T36" fmla="*/ 362 w 724"/>
              <a:gd name="T37" fmla="*/ 4 h 724"/>
              <a:gd name="T38" fmla="*/ 468 w 724"/>
              <a:gd name="T39" fmla="*/ 20 h 724"/>
              <a:gd name="T40" fmla="*/ 562 w 724"/>
              <a:gd name="T41" fmla="*/ 64 h 724"/>
              <a:gd name="T42" fmla="*/ 614 w 724"/>
              <a:gd name="T43" fmla="*/ 108 h 724"/>
              <a:gd name="T44" fmla="*/ 676 w 724"/>
              <a:gd name="T45" fmla="*/ 190 h 724"/>
              <a:gd name="T46" fmla="*/ 712 w 724"/>
              <a:gd name="T47" fmla="*/ 290 h 724"/>
              <a:gd name="T48" fmla="*/ 724 w 724"/>
              <a:gd name="T49" fmla="*/ 362 h 724"/>
              <a:gd name="T50" fmla="*/ 716 w 724"/>
              <a:gd name="T51" fmla="*/ 288 h 724"/>
              <a:gd name="T52" fmla="*/ 680 w 724"/>
              <a:gd name="T53" fmla="*/ 188 h 724"/>
              <a:gd name="T54" fmla="*/ 618 w 724"/>
              <a:gd name="T55" fmla="*/ 106 h 724"/>
              <a:gd name="T56" fmla="*/ 534 w 724"/>
              <a:gd name="T57" fmla="*/ 44 h 724"/>
              <a:gd name="T58" fmla="*/ 434 w 724"/>
              <a:gd name="T59" fmla="*/ 6 h 724"/>
              <a:gd name="T60" fmla="*/ 362 w 724"/>
              <a:gd name="T61" fmla="*/ 0 h 724"/>
              <a:gd name="T62" fmla="*/ 254 w 724"/>
              <a:gd name="T63" fmla="*/ 16 h 724"/>
              <a:gd name="T64" fmla="*/ 160 w 724"/>
              <a:gd name="T65" fmla="*/ 62 h 724"/>
              <a:gd name="T66" fmla="*/ 82 w 724"/>
              <a:gd name="T67" fmla="*/ 132 h 724"/>
              <a:gd name="T68" fmla="*/ 28 w 724"/>
              <a:gd name="T69" fmla="*/ 220 h 724"/>
              <a:gd name="T70" fmla="*/ 2 w 724"/>
              <a:gd name="T71" fmla="*/ 324 h 724"/>
              <a:gd name="T72" fmla="*/ 2 w 724"/>
              <a:gd name="T73" fmla="*/ 398 h 724"/>
              <a:gd name="T74" fmla="*/ 28 w 724"/>
              <a:gd name="T75" fmla="*/ 502 h 724"/>
              <a:gd name="T76" fmla="*/ 82 w 724"/>
              <a:gd name="T77" fmla="*/ 592 h 724"/>
              <a:gd name="T78" fmla="*/ 160 w 724"/>
              <a:gd name="T79" fmla="*/ 662 h 724"/>
              <a:gd name="T80" fmla="*/ 254 w 724"/>
              <a:gd name="T81" fmla="*/ 708 h 724"/>
              <a:gd name="T82" fmla="*/ 362 w 724"/>
              <a:gd name="T83" fmla="*/ 724 h 724"/>
              <a:gd name="T84" fmla="*/ 434 w 724"/>
              <a:gd name="T85" fmla="*/ 716 h 724"/>
              <a:gd name="T86" fmla="*/ 534 w 724"/>
              <a:gd name="T87" fmla="*/ 680 h 724"/>
              <a:gd name="T88" fmla="*/ 618 w 724"/>
              <a:gd name="T89" fmla="*/ 618 h 724"/>
              <a:gd name="T90" fmla="*/ 680 w 724"/>
              <a:gd name="T91" fmla="*/ 534 h 724"/>
              <a:gd name="T92" fmla="*/ 716 w 724"/>
              <a:gd name="T93" fmla="*/ 434 h 724"/>
              <a:gd name="T94" fmla="*/ 722 w 724"/>
              <a:gd name="T95" fmla="*/ 362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24" h="724">
                <a:moveTo>
                  <a:pt x="722" y="362"/>
                </a:moveTo>
                <a:lnTo>
                  <a:pt x="720" y="362"/>
                </a:lnTo>
                <a:lnTo>
                  <a:pt x="720" y="362"/>
                </a:lnTo>
                <a:lnTo>
                  <a:pt x="718" y="398"/>
                </a:lnTo>
                <a:lnTo>
                  <a:pt x="712" y="434"/>
                </a:lnTo>
                <a:lnTo>
                  <a:pt x="704" y="468"/>
                </a:lnTo>
                <a:lnTo>
                  <a:pt x="692" y="500"/>
                </a:lnTo>
                <a:lnTo>
                  <a:pt x="676" y="532"/>
                </a:lnTo>
                <a:lnTo>
                  <a:pt x="658" y="562"/>
                </a:lnTo>
                <a:lnTo>
                  <a:pt x="638" y="590"/>
                </a:lnTo>
                <a:lnTo>
                  <a:pt x="614" y="614"/>
                </a:lnTo>
                <a:lnTo>
                  <a:pt x="614" y="614"/>
                </a:lnTo>
                <a:lnTo>
                  <a:pt x="590" y="638"/>
                </a:lnTo>
                <a:lnTo>
                  <a:pt x="562" y="658"/>
                </a:lnTo>
                <a:lnTo>
                  <a:pt x="532" y="676"/>
                </a:lnTo>
                <a:lnTo>
                  <a:pt x="502" y="692"/>
                </a:lnTo>
                <a:lnTo>
                  <a:pt x="468" y="704"/>
                </a:lnTo>
                <a:lnTo>
                  <a:pt x="434" y="712"/>
                </a:lnTo>
                <a:lnTo>
                  <a:pt x="398" y="718"/>
                </a:lnTo>
                <a:lnTo>
                  <a:pt x="362" y="720"/>
                </a:lnTo>
                <a:lnTo>
                  <a:pt x="362" y="720"/>
                </a:lnTo>
                <a:lnTo>
                  <a:pt x="326" y="718"/>
                </a:lnTo>
                <a:lnTo>
                  <a:pt x="290" y="712"/>
                </a:lnTo>
                <a:lnTo>
                  <a:pt x="256" y="704"/>
                </a:lnTo>
                <a:lnTo>
                  <a:pt x="222" y="692"/>
                </a:lnTo>
                <a:lnTo>
                  <a:pt x="192" y="676"/>
                </a:lnTo>
                <a:lnTo>
                  <a:pt x="162" y="658"/>
                </a:lnTo>
                <a:lnTo>
                  <a:pt x="134" y="638"/>
                </a:lnTo>
                <a:lnTo>
                  <a:pt x="108" y="614"/>
                </a:lnTo>
                <a:lnTo>
                  <a:pt x="108" y="614"/>
                </a:lnTo>
                <a:lnTo>
                  <a:pt x="86" y="590"/>
                </a:lnTo>
                <a:lnTo>
                  <a:pt x="64" y="562"/>
                </a:lnTo>
                <a:lnTo>
                  <a:pt x="46" y="532"/>
                </a:lnTo>
                <a:lnTo>
                  <a:pt x="32" y="500"/>
                </a:lnTo>
                <a:lnTo>
                  <a:pt x="20" y="468"/>
                </a:lnTo>
                <a:lnTo>
                  <a:pt x="12" y="434"/>
                </a:lnTo>
                <a:lnTo>
                  <a:pt x="6" y="398"/>
                </a:lnTo>
                <a:lnTo>
                  <a:pt x="4" y="362"/>
                </a:lnTo>
                <a:lnTo>
                  <a:pt x="4" y="362"/>
                </a:lnTo>
                <a:lnTo>
                  <a:pt x="6" y="324"/>
                </a:lnTo>
                <a:lnTo>
                  <a:pt x="12" y="290"/>
                </a:lnTo>
                <a:lnTo>
                  <a:pt x="20" y="256"/>
                </a:lnTo>
                <a:lnTo>
                  <a:pt x="32" y="222"/>
                </a:lnTo>
                <a:lnTo>
                  <a:pt x="46" y="190"/>
                </a:lnTo>
                <a:lnTo>
                  <a:pt x="64" y="162"/>
                </a:lnTo>
                <a:lnTo>
                  <a:pt x="86" y="134"/>
                </a:lnTo>
                <a:lnTo>
                  <a:pt x="108" y="108"/>
                </a:lnTo>
                <a:lnTo>
                  <a:pt x="108" y="108"/>
                </a:lnTo>
                <a:lnTo>
                  <a:pt x="134" y="86"/>
                </a:lnTo>
                <a:lnTo>
                  <a:pt x="162" y="64"/>
                </a:lnTo>
                <a:lnTo>
                  <a:pt x="192" y="46"/>
                </a:lnTo>
                <a:lnTo>
                  <a:pt x="222" y="32"/>
                </a:lnTo>
                <a:lnTo>
                  <a:pt x="256" y="20"/>
                </a:lnTo>
                <a:lnTo>
                  <a:pt x="290" y="10"/>
                </a:lnTo>
                <a:lnTo>
                  <a:pt x="326" y="6"/>
                </a:lnTo>
                <a:lnTo>
                  <a:pt x="362" y="4"/>
                </a:lnTo>
                <a:lnTo>
                  <a:pt x="362" y="4"/>
                </a:lnTo>
                <a:lnTo>
                  <a:pt x="398" y="6"/>
                </a:lnTo>
                <a:lnTo>
                  <a:pt x="434" y="10"/>
                </a:lnTo>
                <a:lnTo>
                  <a:pt x="468" y="20"/>
                </a:lnTo>
                <a:lnTo>
                  <a:pt x="502" y="32"/>
                </a:lnTo>
                <a:lnTo>
                  <a:pt x="532" y="46"/>
                </a:lnTo>
                <a:lnTo>
                  <a:pt x="562" y="64"/>
                </a:lnTo>
                <a:lnTo>
                  <a:pt x="590" y="86"/>
                </a:lnTo>
                <a:lnTo>
                  <a:pt x="614" y="108"/>
                </a:lnTo>
                <a:lnTo>
                  <a:pt x="614" y="108"/>
                </a:lnTo>
                <a:lnTo>
                  <a:pt x="638" y="134"/>
                </a:lnTo>
                <a:lnTo>
                  <a:pt x="658" y="162"/>
                </a:lnTo>
                <a:lnTo>
                  <a:pt x="676" y="190"/>
                </a:lnTo>
                <a:lnTo>
                  <a:pt x="692" y="222"/>
                </a:lnTo>
                <a:lnTo>
                  <a:pt x="704" y="256"/>
                </a:lnTo>
                <a:lnTo>
                  <a:pt x="712" y="290"/>
                </a:lnTo>
                <a:lnTo>
                  <a:pt x="718" y="324"/>
                </a:lnTo>
                <a:lnTo>
                  <a:pt x="720" y="362"/>
                </a:lnTo>
                <a:lnTo>
                  <a:pt x="724" y="362"/>
                </a:lnTo>
                <a:lnTo>
                  <a:pt x="724" y="362"/>
                </a:lnTo>
                <a:lnTo>
                  <a:pt x="722" y="324"/>
                </a:lnTo>
                <a:lnTo>
                  <a:pt x="716" y="288"/>
                </a:lnTo>
                <a:lnTo>
                  <a:pt x="708" y="254"/>
                </a:lnTo>
                <a:lnTo>
                  <a:pt x="696" y="220"/>
                </a:lnTo>
                <a:lnTo>
                  <a:pt x="680" y="188"/>
                </a:lnTo>
                <a:lnTo>
                  <a:pt x="662" y="160"/>
                </a:lnTo>
                <a:lnTo>
                  <a:pt x="642" y="132"/>
                </a:lnTo>
                <a:lnTo>
                  <a:pt x="618" y="106"/>
                </a:lnTo>
                <a:lnTo>
                  <a:pt x="592" y="82"/>
                </a:lnTo>
                <a:lnTo>
                  <a:pt x="564" y="62"/>
                </a:lnTo>
                <a:lnTo>
                  <a:pt x="534" y="44"/>
                </a:lnTo>
                <a:lnTo>
                  <a:pt x="502" y="28"/>
                </a:lnTo>
                <a:lnTo>
                  <a:pt x="470" y="16"/>
                </a:lnTo>
                <a:lnTo>
                  <a:pt x="434" y="6"/>
                </a:lnTo>
                <a:lnTo>
                  <a:pt x="398" y="2"/>
                </a:lnTo>
                <a:lnTo>
                  <a:pt x="362" y="0"/>
                </a:lnTo>
                <a:lnTo>
                  <a:pt x="362" y="0"/>
                </a:lnTo>
                <a:lnTo>
                  <a:pt x="324" y="2"/>
                </a:lnTo>
                <a:lnTo>
                  <a:pt x="288" y="6"/>
                </a:lnTo>
                <a:lnTo>
                  <a:pt x="254" y="16"/>
                </a:lnTo>
                <a:lnTo>
                  <a:pt x="220" y="28"/>
                </a:lnTo>
                <a:lnTo>
                  <a:pt x="190" y="44"/>
                </a:lnTo>
                <a:lnTo>
                  <a:pt x="160" y="62"/>
                </a:lnTo>
                <a:lnTo>
                  <a:pt x="132" y="82"/>
                </a:lnTo>
                <a:lnTo>
                  <a:pt x="106" y="106"/>
                </a:lnTo>
                <a:lnTo>
                  <a:pt x="82" y="132"/>
                </a:lnTo>
                <a:lnTo>
                  <a:pt x="62" y="160"/>
                </a:lnTo>
                <a:lnTo>
                  <a:pt x="44" y="188"/>
                </a:lnTo>
                <a:lnTo>
                  <a:pt x="28" y="220"/>
                </a:lnTo>
                <a:lnTo>
                  <a:pt x="16" y="254"/>
                </a:lnTo>
                <a:lnTo>
                  <a:pt x="8" y="288"/>
                </a:lnTo>
                <a:lnTo>
                  <a:pt x="2" y="324"/>
                </a:lnTo>
                <a:lnTo>
                  <a:pt x="0" y="362"/>
                </a:lnTo>
                <a:lnTo>
                  <a:pt x="0" y="362"/>
                </a:lnTo>
                <a:lnTo>
                  <a:pt x="2" y="398"/>
                </a:lnTo>
                <a:lnTo>
                  <a:pt x="8" y="434"/>
                </a:lnTo>
                <a:lnTo>
                  <a:pt x="16" y="470"/>
                </a:lnTo>
                <a:lnTo>
                  <a:pt x="28" y="502"/>
                </a:lnTo>
                <a:lnTo>
                  <a:pt x="44" y="534"/>
                </a:lnTo>
                <a:lnTo>
                  <a:pt x="62" y="564"/>
                </a:lnTo>
                <a:lnTo>
                  <a:pt x="82" y="592"/>
                </a:lnTo>
                <a:lnTo>
                  <a:pt x="106" y="618"/>
                </a:lnTo>
                <a:lnTo>
                  <a:pt x="132" y="640"/>
                </a:lnTo>
                <a:lnTo>
                  <a:pt x="160" y="662"/>
                </a:lnTo>
                <a:lnTo>
                  <a:pt x="190" y="680"/>
                </a:lnTo>
                <a:lnTo>
                  <a:pt x="220" y="696"/>
                </a:lnTo>
                <a:lnTo>
                  <a:pt x="254" y="708"/>
                </a:lnTo>
                <a:lnTo>
                  <a:pt x="288" y="716"/>
                </a:lnTo>
                <a:lnTo>
                  <a:pt x="324" y="722"/>
                </a:lnTo>
                <a:lnTo>
                  <a:pt x="362" y="724"/>
                </a:lnTo>
                <a:lnTo>
                  <a:pt x="362" y="724"/>
                </a:lnTo>
                <a:lnTo>
                  <a:pt x="398" y="722"/>
                </a:lnTo>
                <a:lnTo>
                  <a:pt x="434" y="716"/>
                </a:lnTo>
                <a:lnTo>
                  <a:pt x="470" y="708"/>
                </a:lnTo>
                <a:lnTo>
                  <a:pt x="502" y="696"/>
                </a:lnTo>
                <a:lnTo>
                  <a:pt x="534" y="680"/>
                </a:lnTo>
                <a:lnTo>
                  <a:pt x="564" y="662"/>
                </a:lnTo>
                <a:lnTo>
                  <a:pt x="592" y="640"/>
                </a:lnTo>
                <a:lnTo>
                  <a:pt x="618" y="618"/>
                </a:lnTo>
                <a:lnTo>
                  <a:pt x="642" y="592"/>
                </a:lnTo>
                <a:lnTo>
                  <a:pt x="662" y="564"/>
                </a:lnTo>
                <a:lnTo>
                  <a:pt x="680" y="534"/>
                </a:lnTo>
                <a:lnTo>
                  <a:pt x="696" y="502"/>
                </a:lnTo>
                <a:lnTo>
                  <a:pt x="708" y="470"/>
                </a:lnTo>
                <a:lnTo>
                  <a:pt x="716" y="434"/>
                </a:lnTo>
                <a:lnTo>
                  <a:pt x="722" y="398"/>
                </a:lnTo>
                <a:lnTo>
                  <a:pt x="724" y="362"/>
                </a:lnTo>
                <a:lnTo>
                  <a:pt x="722" y="3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09" name="Freeform 37"/>
          <p:cNvSpPr>
            <a:spLocks/>
          </p:cNvSpPr>
          <p:nvPr/>
        </p:nvSpPr>
        <p:spPr bwMode="auto">
          <a:xfrm>
            <a:off x="4838700" y="3873500"/>
            <a:ext cx="1406525" cy="1235075"/>
          </a:xfrm>
          <a:custGeom>
            <a:avLst/>
            <a:gdLst>
              <a:gd name="T0" fmla="*/ 442 w 886"/>
              <a:gd name="T1" fmla="*/ 778 h 778"/>
              <a:gd name="T2" fmla="*/ 354 w 886"/>
              <a:gd name="T3" fmla="*/ 770 h 778"/>
              <a:gd name="T4" fmla="*/ 270 w 886"/>
              <a:gd name="T5" fmla="*/ 744 h 778"/>
              <a:gd name="T6" fmla="*/ 196 w 886"/>
              <a:gd name="T7" fmla="*/ 704 h 778"/>
              <a:gd name="T8" fmla="*/ 130 w 886"/>
              <a:gd name="T9" fmla="*/ 652 h 778"/>
              <a:gd name="T10" fmla="*/ 100 w 886"/>
              <a:gd name="T11" fmla="*/ 620 h 778"/>
              <a:gd name="T12" fmla="*/ 54 w 886"/>
              <a:gd name="T13" fmla="*/ 552 h 778"/>
              <a:gd name="T14" fmla="*/ 20 w 886"/>
              <a:gd name="T15" fmla="*/ 474 h 778"/>
              <a:gd name="T16" fmla="*/ 2 w 886"/>
              <a:gd name="T17" fmla="*/ 390 h 778"/>
              <a:gd name="T18" fmla="*/ 0 w 886"/>
              <a:gd name="T19" fmla="*/ 346 h 778"/>
              <a:gd name="T20" fmla="*/ 6 w 886"/>
              <a:gd name="T21" fmla="*/ 270 h 778"/>
              <a:gd name="T22" fmla="*/ 26 w 886"/>
              <a:gd name="T23" fmla="*/ 200 h 778"/>
              <a:gd name="T24" fmla="*/ 56 w 886"/>
              <a:gd name="T25" fmla="*/ 134 h 778"/>
              <a:gd name="T26" fmla="*/ 98 w 886"/>
              <a:gd name="T27" fmla="*/ 74 h 778"/>
              <a:gd name="T28" fmla="*/ 122 w 886"/>
              <a:gd name="T29" fmla="*/ 88 h 778"/>
              <a:gd name="T30" fmla="*/ 180 w 886"/>
              <a:gd name="T31" fmla="*/ 104 h 778"/>
              <a:gd name="T32" fmla="*/ 210 w 886"/>
              <a:gd name="T33" fmla="*/ 106 h 778"/>
              <a:gd name="T34" fmla="*/ 266 w 886"/>
              <a:gd name="T35" fmla="*/ 98 h 778"/>
              <a:gd name="T36" fmla="*/ 316 w 886"/>
              <a:gd name="T37" fmla="*/ 78 h 778"/>
              <a:gd name="T38" fmla="*/ 360 w 886"/>
              <a:gd name="T39" fmla="*/ 44 h 778"/>
              <a:gd name="T40" fmla="*/ 394 w 886"/>
              <a:gd name="T41" fmla="*/ 0 h 778"/>
              <a:gd name="T42" fmla="*/ 408 w 886"/>
              <a:gd name="T43" fmla="*/ 18 h 778"/>
              <a:gd name="T44" fmla="*/ 444 w 886"/>
              <a:gd name="T45" fmla="*/ 46 h 778"/>
              <a:gd name="T46" fmla="*/ 486 w 886"/>
              <a:gd name="T47" fmla="*/ 66 h 778"/>
              <a:gd name="T48" fmla="*/ 532 w 886"/>
              <a:gd name="T49" fmla="*/ 76 h 778"/>
              <a:gd name="T50" fmla="*/ 556 w 886"/>
              <a:gd name="T51" fmla="*/ 76 h 778"/>
              <a:gd name="T52" fmla="*/ 602 w 886"/>
              <a:gd name="T53" fmla="*/ 72 h 778"/>
              <a:gd name="T54" fmla="*/ 646 w 886"/>
              <a:gd name="T55" fmla="*/ 58 h 778"/>
              <a:gd name="T56" fmla="*/ 684 w 886"/>
              <a:gd name="T57" fmla="*/ 34 h 778"/>
              <a:gd name="T58" fmla="*/ 716 w 886"/>
              <a:gd name="T59" fmla="*/ 4 h 778"/>
              <a:gd name="T60" fmla="*/ 736 w 886"/>
              <a:gd name="T61" fmla="*/ 22 h 778"/>
              <a:gd name="T62" fmla="*/ 756 w 886"/>
              <a:gd name="T63" fmla="*/ 40 h 778"/>
              <a:gd name="T64" fmla="*/ 810 w 886"/>
              <a:gd name="T65" fmla="*/ 104 h 778"/>
              <a:gd name="T66" fmla="*/ 852 w 886"/>
              <a:gd name="T67" fmla="*/ 178 h 778"/>
              <a:gd name="T68" fmla="*/ 878 w 886"/>
              <a:gd name="T69" fmla="*/ 258 h 778"/>
              <a:gd name="T70" fmla="*/ 886 w 886"/>
              <a:gd name="T71" fmla="*/ 346 h 778"/>
              <a:gd name="T72" fmla="*/ 884 w 886"/>
              <a:gd name="T73" fmla="*/ 390 h 778"/>
              <a:gd name="T74" fmla="*/ 866 w 886"/>
              <a:gd name="T75" fmla="*/ 474 h 778"/>
              <a:gd name="T76" fmla="*/ 832 w 886"/>
              <a:gd name="T77" fmla="*/ 552 h 778"/>
              <a:gd name="T78" fmla="*/ 786 w 886"/>
              <a:gd name="T79" fmla="*/ 620 h 778"/>
              <a:gd name="T80" fmla="*/ 756 w 886"/>
              <a:gd name="T81" fmla="*/ 652 h 778"/>
              <a:gd name="T82" fmla="*/ 690 w 886"/>
              <a:gd name="T83" fmla="*/ 704 h 778"/>
              <a:gd name="T84" fmla="*/ 616 w 886"/>
              <a:gd name="T85" fmla="*/ 744 h 778"/>
              <a:gd name="T86" fmla="*/ 532 w 886"/>
              <a:gd name="T87" fmla="*/ 770 h 778"/>
              <a:gd name="T88" fmla="*/ 442 w 886"/>
              <a:gd name="T8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6" h="778">
                <a:moveTo>
                  <a:pt x="442" y="778"/>
                </a:moveTo>
                <a:lnTo>
                  <a:pt x="442" y="778"/>
                </a:lnTo>
                <a:lnTo>
                  <a:pt x="398" y="776"/>
                </a:lnTo>
                <a:lnTo>
                  <a:pt x="354" y="770"/>
                </a:lnTo>
                <a:lnTo>
                  <a:pt x="312" y="758"/>
                </a:lnTo>
                <a:lnTo>
                  <a:pt x="270" y="744"/>
                </a:lnTo>
                <a:lnTo>
                  <a:pt x="232" y="726"/>
                </a:lnTo>
                <a:lnTo>
                  <a:pt x="196" y="704"/>
                </a:lnTo>
                <a:lnTo>
                  <a:pt x="160" y="680"/>
                </a:lnTo>
                <a:lnTo>
                  <a:pt x="130" y="652"/>
                </a:lnTo>
                <a:lnTo>
                  <a:pt x="130" y="652"/>
                </a:lnTo>
                <a:lnTo>
                  <a:pt x="100" y="620"/>
                </a:lnTo>
                <a:lnTo>
                  <a:pt x="76" y="588"/>
                </a:lnTo>
                <a:lnTo>
                  <a:pt x="54" y="552"/>
                </a:lnTo>
                <a:lnTo>
                  <a:pt x="34" y="514"/>
                </a:lnTo>
                <a:lnTo>
                  <a:pt x="20" y="474"/>
                </a:lnTo>
                <a:lnTo>
                  <a:pt x="8" y="432"/>
                </a:lnTo>
                <a:lnTo>
                  <a:pt x="2" y="390"/>
                </a:lnTo>
                <a:lnTo>
                  <a:pt x="0" y="346"/>
                </a:lnTo>
                <a:lnTo>
                  <a:pt x="0" y="346"/>
                </a:lnTo>
                <a:lnTo>
                  <a:pt x="2" y="308"/>
                </a:lnTo>
                <a:lnTo>
                  <a:pt x="6" y="270"/>
                </a:lnTo>
                <a:lnTo>
                  <a:pt x="14" y="234"/>
                </a:lnTo>
                <a:lnTo>
                  <a:pt x="26" y="200"/>
                </a:lnTo>
                <a:lnTo>
                  <a:pt x="40" y="166"/>
                </a:lnTo>
                <a:lnTo>
                  <a:pt x="56" y="134"/>
                </a:lnTo>
                <a:lnTo>
                  <a:pt x="76" y="104"/>
                </a:lnTo>
                <a:lnTo>
                  <a:pt x="98" y="74"/>
                </a:lnTo>
                <a:lnTo>
                  <a:pt x="98" y="74"/>
                </a:lnTo>
                <a:lnTo>
                  <a:pt x="122" y="88"/>
                </a:lnTo>
                <a:lnTo>
                  <a:pt x="150" y="98"/>
                </a:lnTo>
                <a:lnTo>
                  <a:pt x="180" y="104"/>
                </a:lnTo>
                <a:lnTo>
                  <a:pt x="210" y="106"/>
                </a:lnTo>
                <a:lnTo>
                  <a:pt x="210" y="106"/>
                </a:lnTo>
                <a:lnTo>
                  <a:pt x="238" y="104"/>
                </a:lnTo>
                <a:lnTo>
                  <a:pt x="266" y="98"/>
                </a:lnTo>
                <a:lnTo>
                  <a:pt x="292" y="90"/>
                </a:lnTo>
                <a:lnTo>
                  <a:pt x="316" y="78"/>
                </a:lnTo>
                <a:lnTo>
                  <a:pt x="340" y="62"/>
                </a:lnTo>
                <a:lnTo>
                  <a:pt x="360" y="44"/>
                </a:lnTo>
                <a:lnTo>
                  <a:pt x="378" y="24"/>
                </a:lnTo>
                <a:lnTo>
                  <a:pt x="394" y="0"/>
                </a:lnTo>
                <a:lnTo>
                  <a:pt x="394" y="0"/>
                </a:lnTo>
                <a:lnTo>
                  <a:pt x="408" y="18"/>
                </a:lnTo>
                <a:lnTo>
                  <a:pt x="426" y="32"/>
                </a:lnTo>
                <a:lnTo>
                  <a:pt x="444" y="46"/>
                </a:lnTo>
                <a:lnTo>
                  <a:pt x="464" y="56"/>
                </a:lnTo>
                <a:lnTo>
                  <a:pt x="486" y="66"/>
                </a:lnTo>
                <a:lnTo>
                  <a:pt x="508" y="72"/>
                </a:lnTo>
                <a:lnTo>
                  <a:pt x="532" y="76"/>
                </a:lnTo>
                <a:lnTo>
                  <a:pt x="556" y="76"/>
                </a:lnTo>
                <a:lnTo>
                  <a:pt x="556" y="76"/>
                </a:lnTo>
                <a:lnTo>
                  <a:pt x="580" y="76"/>
                </a:lnTo>
                <a:lnTo>
                  <a:pt x="602" y="72"/>
                </a:lnTo>
                <a:lnTo>
                  <a:pt x="624" y="66"/>
                </a:lnTo>
                <a:lnTo>
                  <a:pt x="646" y="58"/>
                </a:lnTo>
                <a:lnTo>
                  <a:pt x="664" y="46"/>
                </a:lnTo>
                <a:lnTo>
                  <a:pt x="684" y="34"/>
                </a:lnTo>
                <a:lnTo>
                  <a:pt x="700" y="20"/>
                </a:lnTo>
                <a:lnTo>
                  <a:pt x="716" y="4"/>
                </a:lnTo>
                <a:lnTo>
                  <a:pt x="716" y="4"/>
                </a:lnTo>
                <a:lnTo>
                  <a:pt x="736" y="22"/>
                </a:lnTo>
                <a:lnTo>
                  <a:pt x="756" y="40"/>
                </a:lnTo>
                <a:lnTo>
                  <a:pt x="756" y="40"/>
                </a:lnTo>
                <a:lnTo>
                  <a:pt x="786" y="70"/>
                </a:lnTo>
                <a:lnTo>
                  <a:pt x="810" y="104"/>
                </a:lnTo>
                <a:lnTo>
                  <a:pt x="832" y="140"/>
                </a:lnTo>
                <a:lnTo>
                  <a:pt x="852" y="178"/>
                </a:lnTo>
                <a:lnTo>
                  <a:pt x="866" y="218"/>
                </a:lnTo>
                <a:lnTo>
                  <a:pt x="878" y="258"/>
                </a:lnTo>
                <a:lnTo>
                  <a:pt x="884" y="302"/>
                </a:lnTo>
                <a:lnTo>
                  <a:pt x="886" y="346"/>
                </a:lnTo>
                <a:lnTo>
                  <a:pt x="886" y="346"/>
                </a:lnTo>
                <a:lnTo>
                  <a:pt x="884" y="390"/>
                </a:lnTo>
                <a:lnTo>
                  <a:pt x="878" y="432"/>
                </a:lnTo>
                <a:lnTo>
                  <a:pt x="866" y="474"/>
                </a:lnTo>
                <a:lnTo>
                  <a:pt x="852" y="514"/>
                </a:lnTo>
                <a:lnTo>
                  <a:pt x="832" y="552"/>
                </a:lnTo>
                <a:lnTo>
                  <a:pt x="810" y="588"/>
                </a:lnTo>
                <a:lnTo>
                  <a:pt x="786" y="620"/>
                </a:lnTo>
                <a:lnTo>
                  <a:pt x="756" y="652"/>
                </a:lnTo>
                <a:lnTo>
                  <a:pt x="756" y="652"/>
                </a:lnTo>
                <a:lnTo>
                  <a:pt x="724" y="680"/>
                </a:lnTo>
                <a:lnTo>
                  <a:pt x="690" y="704"/>
                </a:lnTo>
                <a:lnTo>
                  <a:pt x="654" y="726"/>
                </a:lnTo>
                <a:lnTo>
                  <a:pt x="616" y="744"/>
                </a:lnTo>
                <a:lnTo>
                  <a:pt x="574" y="758"/>
                </a:lnTo>
                <a:lnTo>
                  <a:pt x="532" y="770"/>
                </a:lnTo>
                <a:lnTo>
                  <a:pt x="488" y="776"/>
                </a:lnTo>
                <a:lnTo>
                  <a:pt x="442" y="778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0" name="Freeform 38"/>
          <p:cNvSpPr>
            <a:spLocks/>
          </p:cNvSpPr>
          <p:nvPr/>
        </p:nvSpPr>
        <p:spPr bwMode="auto">
          <a:xfrm>
            <a:off x="4838700" y="3873500"/>
            <a:ext cx="1406525" cy="1235075"/>
          </a:xfrm>
          <a:custGeom>
            <a:avLst/>
            <a:gdLst>
              <a:gd name="T0" fmla="*/ 442 w 886"/>
              <a:gd name="T1" fmla="*/ 778 h 778"/>
              <a:gd name="T2" fmla="*/ 354 w 886"/>
              <a:gd name="T3" fmla="*/ 770 h 778"/>
              <a:gd name="T4" fmla="*/ 270 w 886"/>
              <a:gd name="T5" fmla="*/ 744 h 778"/>
              <a:gd name="T6" fmla="*/ 196 w 886"/>
              <a:gd name="T7" fmla="*/ 704 h 778"/>
              <a:gd name="T8" fmla="*/ 130 w 886"/>
              <a:gd name="T9" fmla="*/ 652 h 778"/>
              <a:gd name="T10" fmla="*/ 100 w 886"/>
              <a:gd name="T11" fmla="*/ 620 h 778"/>
              <a:gd name="T12" fmla="*/ 54 w 886"/>
              <a:gd name="T13" fmla="*/ 552 h 778"/>
              <a:gd name="T14" fmla="*/ 20 w 886"/>
              <a:gd name="T15" fmla="*/ 474 h 778"/>
              <a:gd name="T16" fmla="*/ 2 w 886"/>
              <a:gd name="T17" fmla="*/ 390 h 778"/>
              <a:gd name="T18" fmla="*/ 0 w 886"/>
              <a:gd name="T19" fmla="*/ 346 h 778"/>
              <a:gd name="T20" fmla="*/ 6 w 886"/>
              <a:gd name="T21" fmla="*/ 270 h 778"/>
              <a:gd name="T22" fmla="*/ 26 w 886"/>
              <a:gd name="T23" fmla="*/ 200 h 778"/>
              <a:gd name="T24" fmla="*/ 56 w 886"/>
              <a:gd name="T25" fmla="*/ 134 h 778"/>
              <a:gd name="T26" fmla="*/ 98 w 886"/>
              <a:gd name="T27" fmla="*/ 74 h 778"/>
              <a:gd name="T28" fmla="*/ 122 w 886"/>
              <a:gd name="T29" fmla="*/ 88 h 778"/>
              <a:gd name="T30" fmla="*/ 180 w 886"/>
              <a:gd name="T31" fmla="*/ 104 h 778"/>
              <a:gd name="T32" fmla="*/ 210 w 886"/>
              <a:gd name="T33" fmla="*/ 106 h 778"/>
              <a:gd name="T34" fmla="*/ 266 w 886"/>
              <a:gd name="T35" fmla="*/ 98 h 778"/>
              <a:gd name="T36" fmla="*/ 316 w 886"/>
              <a:gd name="T37" fmla="*/ 78 h 778"/>
              <a:gd name="T38" fmla="*/ 360 w 886"/>
              <a:gd name="T39" fmla="*/ 44 h 778"/>
              <a:gd name="T40" fmla="*/ 394 w 886"/>
              <a:gd name="T41" fmla="*/ 0 h 778"/>
              <a:gd name="T42" fmla="*/ 408 w 886"/>
              <a:gd name="T43" fmla="*/ 18 h 778"/>
              <a:gd name="T44" fmla="*/ 444 w 886"/>
              <a:gd name="T45" fmla="*/ 46 h 778"/>
              <a:gd name="T46" fmla="*/ 486 w 886"/>
              <a:gd name="T47" fmla="*/ 66 h 778"/>
              <a:gd name="T48" fmla="*/ 532 w 886"/>
              <a:gd name="T49" fmla="*/ 76 h 778"/>
              <a:gd name="T50" fmla="*/ 556 w 886"/>
              <a:gd name="T51" fmla="*/ 76 h 778"/>
              <a:gd name="T52" fmla="*/ 602 w 886"/>
              <a:gd name="T53" fmla="*/ 72 h 778"/>
              <a:gd name="T54" fmla="*/ 646 w 886"/>
              <a:gd name="T55" fmla="*/ 58 h 778"/>
              <a:gd name="T56" fmla="*/ 684 w 886"/>
              <a:gd name="T57" fmla="*/ 34 h 778"/>
              <a:gd name="T58" fmla="*/ 716 w 886"/>
              <a:gd name="T59" fmla="*/ 4 h 778"/>
              <a:gd name="T60" fmla="*/ 736 w 886"/>
              <a:gd name="T61" fmla="*/ 22 h 778"/>
              <a:gd name="T62" fmla="*/ 756 w 886"/>
              <a:gd name="T63" fmla="*/ 40 h 778"/>
              <a:gd name="T64" fmla="*/ 810 w 886"/>
              <a:gd name="T65" fmla="*/ 104 h 778"/>
              <a:gd name="T66" fmla="*/ 852 w 886"/>
              <a:gd name="T67" fmla="*/ 178 h 778"/>
              <a:gd name="T68" fmla="*/ 878 w 886"/>
              <a:gd name="T69" fmla="*/ 258 h 778"/>
              <a:gd name="T70" fmla="*/ 886 w 886"/>
              <a:gd name="T71" fmla="*/ 346 h 778"/>
              <a:gd name="T72" fmla="*/ 884 w 886"/>
              <a:gd name="T73" fmla="*/ 390 h 778"/>
              <a:gd name="T74" fmla="*/ 866 w 886"/>
              <a:gd name="T75" fmla="*/ 474 h 778"/>
              <a:gd name="T76" fmla="*/ 832 w 886"/>
              <a:gd name="T77" fmla="*/ 552 h 778"/>
              <a:gd name="T78" fmla="*/ 786 w 886"/>
              <a:gd name="T79" fmla="*/ 620 h 778"/>
              <a:gd name="T80" fmla="*/ 756 w 886"/>
              <a:gd name="T81" fmla="*/ 652 h 778"/>
              <a:gd name="T82" fmla="*/ 690 w 886"/>
              <a:gd name="T83" fmla="*/ 704 h 778"/>
              <a:gd name="T84" fmla="*/ 616 w 886"/>
              <a:gd name="T85" fmla="*/ 744 h 778"/>
              <a:gd name="T86" fmla="*/ 532 w 886"/>
              <a:gd name="T87" fmla="*/ 770 h 778"/>
              <a:gd name="T88" fmla="*/ 442 w 886"/>
              <a:gd name="T8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6" h="778">
                <a:moveTo>
                  <a:pt x="442" y="778"/>
                </a:moveTo>
                <a:lnTo>
                  <a:pt x="442" y="778"/>
                </a:lnTo>
                <a:lnTo>
                  <a:pt x="398" y="776"/>
                </a:lnTo>
                <a:lnTo>
                  <a:pt x="354" y="770"/>
                </a:lnTo>
                <a:lnTo>
                  <a:pt x="312" y="758"/>
                </a:lnTo>
                <a:lnTo>
                  <a:pt x="270" y="744"/>
                </a:lnTo>
                <a:lnTo>
                  <a:pt x="232" y="726"/>
                </a:lnTo>
                <a:lnTo>
                  <a:pt x="196" y="704"/>
                </a:lnTo>
                <a:lnTo>
                  <a:pt x="160" y="680"/>
                </a:lnTo>
                <a:lnTo>
                  <a:pt x="130" y="652"/>
                </a:lnTo>
                <a:lnTo>
                  <a:pt x="130" y="652"/>
                </a:lnTo>
                <a:lnTo>
                  <a:pt x="100" y="620"/>
                </a:lnTo>
                <a:lnTo>
                  <a:pt x="76" y="588"/>
                </a:lnTo>
                <a:lnTo>
                  <a:pt x="54" y="552"/>
                </a:lnTo>
                <a:lnTo>
                  <a:pt x="34" y="514"/>
                </a:lnTo>
                <a:lnTo>
                  <a:pt x="20" y="474"/>
                </a:lnTo>
                <a:lnTo>
                  <a:pt x="8" y="432"/>
                </a:lnTo>
                <a:lnTo>
                  <a:pt x="2" y="390"/>
                </a:lnTo>
                <a:lnTo>
                  <a:pt x="0" y="346"/>
                </a:lnTo>
                <a:lnTo>
                  <a:pt x="0" y="346"/>
                </a:lnTo>
                <a:lnTo>
                  <a:pt x="2" y="308"/>
                </a:lnTo>
                <a:lnTo>
                  <a:pt x="6" y="270"/>
                </a:lnTo>
                <a:lnTo>
                  <a:pt x="14" y="234"/>
                </a:lnTo>
                <a:lnTo>
                  <a:pt x="26" y="200"/>
                </a:lnTo>
                <a:lnTo>
                  <a:pt x="40" y="166"/>
                </a:lnTo>
                <a:lnTo>
                  <a:pt x="56" y="134"/>
                </a:lnTo>
                <a:lnTo>
                  <a:pt x="76" y="104"/>
                </a:lnTo>
                <a:lnTo>
                  <a:pt x="98" y="74"/>
                </a:lnTo>
                <a:lnTo>
                  <a:pt x="98" y="74"/>
                </a:lnTo>
                <a:lnTo>
                  <a:pt x="122" y="88"/>
                </a:lnTo>
                <a:lnTo>
                  <a:pt x="150" y="98"/>
                </a:lnTo>
                <a:lnTo>
                  <a:pt x="180" y="104"/>
                </a:lnTo>
                <a:lnTo>
                  <a:pt x="210" y="106"/>
                </a:lnTo>
                <a:lnTo>
                  <a:pt x="210" y="106"/>
                </a:lnTo>
                <a:lnTo>
                  <a:pt x="238" y="104"/>
                </a:lnTo>
                <a:lnTo>
                  <a:pt x="266" y="98"/>
                </a:lnTo>
                <a:lnTo>
                  <a:pt x="292" y="90"/>
                </a:lnTo>
                <a:lnTo>
                  <a:pt x="316" y="78"/>
                </a:lnTo>
                <a:lnTo>
                  <a:pt x="340" y="62"/>
                </a:lnTo>
                <a:lnTo>
                  <a:pt x="360" y="44"/>
                </a:lnTo>
                <a:lnTo>
                  <a:pt x="378" y="24"/>
                </a:lnTo>
                <a:lnTo>
                  <a:pt x="394" y="0"/>
                </a:lnTo>
                <a:lnTo>
                  <a:pt x="394" y="0"/>
                </a:lnTo>
                <a:lnTo>
                  <a:pt x="408" y="18"/>
                </a:lnTo>
                <a:lnTo>
                  <a:pt x="426" y="32"/>
                </a:lnTo>
                <a:lnTo>
                  <a:pt x="444" y="46"/>
                </a:lnTo>
                <a:lnTo>
                  <a:pt x="464" y="56"/>
                </a:lnTo>
                <a:lnTo>
                  <a:pt x="486" y="66"/>
                </a:lnTo>
                <a:lnTo>
                  <a:pt x="508" y="72"/>
                </a:lnTo>
                <a:lnTo>
                  <a:pt x="532" y="76"/>
                </a:lnTo>
                <a:lnTo>
                  <a:pt x="556" y="76"/>
                </a:lnTo>
                <a:lnTo>
                  <a:pt x="556" y="76"/>
                </a:lnTo>
                <a:lnTo>
                  <a:pt x="580" y="76"/>
                </a:lnTo>
                <a:lnTo>
                  <a:pt x="602" y="72"/>
                </a:lnTo>
                <a:lnTo>
                  <a:pt x="624" y="66"/>
                </a:lnTo>
                <a:lnTo>
                  <a:pt x="646" y="58"/>
                </a:lnTo>
                <a:lnTo>
                  <a:pt x="664" y="46"/>
                </a:lnTo>
                <a:lnTo>
                  <a:pt x="684" y="34"/>
                </a:lnTo>
                <a:lnTo>
                  <a:pt x="700" y="20"/>
                </a:lnTo>
                <a:lnTo>
                  <a:pt x="716" y="4"/>
                </a:lnTo>
                <a:lnTo>
                  <a:pt x="716" y="4"/>
                </a:lnTo>
                <a:lnTo>
                  <a:pt x="736" y="22"/>
                </a:lnTo>
                <a:lnTo>
                  <a:pt x="756" y="40"/>
                </a:lnTo>
                <a:lnTo>
                  <a:pt x="756" y="40"/>
                </a:lnTo>
                <a:lnTo>
                  <a:pt x="786" y="70"/>
                </a:lnTo>
                <a:lnTo>
                  <a:pt x="810" y="104"/>
                </a:lnTo>
                <a:lnTo>
                  <a:pt x="832" y="140"/>
                </a:lnTo>
                <a:lnTo>
                  <a:pt x="852" y="178"/>
                </a:lnTo>
                <a:lnTo>
                  <a:pt x="866" y="218"/>
                </a:lnTo>
                <a:lnTo>
                  <a:pt x="878" y="258"/>
                </a:lnTo>
                <a:lnTo>
                  <a:pt x="884" y="302"/>
                </a:lnTo>
                <a:lnTo>
                  <a:pt x="886" y="346"/>
                </a:lnTo>
                <a:lnTo>
                  <a:pt x="886" y="346"/>
                </a:lnTo>
                <a:lnTo>
                  <a:pt x="884" y="390"/>
                </a:lnTo>
                <a:lnTo>
                  <a:pt x="878" y="432"/>
                </a:lnTo>
                <a:lnTo>
                  <a:pt x="866" y="474"/>
                </a:lnTo>
                <a:lnTo>
                  <a:pt x="852" y="514"/>
                </a:lnTo>
                <a:lnTo>
                  <a:pt x="832" y="552"/>
                </a:lnTo>
                <a:lnTo>
                  <a:pt x="810" y="588"/>
                </a:lnTo>
                <a:lnTo>
                  <a:pt x="786" y="620"/>
                </a:lnTo>
                <a:lnTo>
                  <a:pt x="756" y="652"/>
                </a:lnTo>
                <a:lnTo>
                  <a:pt x="756" y="652"/>
                </a:lnTo>
                <a:lnTo>
                  <a:pt x="724" y="680"/>
                </a:lnTo>
                <a:lnTo>
                  <a:pt x="690" y="704"/>
                </a:lnTo>
                <a:lnTo>
                  <a:pt x="654" y="726"/>
                </a:lnTo>
                <a:lnTo>
                  <a:pt x="616" y="744"/>
                </a:lnTo>
                <a:lnTo>
                  <a:pt x="574" y="758"/>
                </a:lnTo>
                <a:lnTo>
                  <a:pt x="532" y="770"/>
                </a:lnTo>
                <a:lnTo>
                  <a:pt x="488" y="776"/>
                </a:lnTo>
                <a:lnTo>
                  <a:pt x="442" y="7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1" name="Freeform 39"/>
          <p:cNvSpPr>
            <a:spLocks/>
          </p:cNvSpPr>
          <p:nvPr/>
        </p:nvSpPr>
        <p:spPr bwMode="auto">
          <a:xfrm>
            <a:off x="4997450" y="3749675"/>
            <a:ext cx="460375" cy="285750"/>
          </a:xfrm>
          <a:custGeom>
            <a:avLst/>
            <a:gdLst>
              <a:gd name="T0" fmla="*/ 110 w 290"/>
              <a:gd name="T1" fmla="*/ 180 h 180"/>
              <a:gd name="T2" fmla="*/ 110 w 290"/>
              <a:gd name="T3" fmla="*/ 180 h 180"/>
              <a:gd name="T4" fmla="*/ 80 w 290"/>
              <a:gd name="T5" fmla="*/ 178 h 180"/>
              <a:gd name="T6" fmla="*/ 52 w 290"/>
              <a:gd name="T7" fmla="*/ 172 h 180"/>
              <a:gd name="T8" fmla="*/ 24 w 290"/>
              <a:gd name="T9" fmla="*/ 162 h 180"/>
              <a:gd name="T10" fmla="*/ 0 w 290"/>
              <a:gd name="T11" fmla="*/ 150 h 180"/>
              <a:gd name="T12" fmla="*/ 0 w 290"/>
              <a:gd name="T13" fmla="*/ 150 h 180"/>
              <a:gd name="T14" fmla="*/ 30 w 290"/>
              <a:gd name="T15" fmla="*/ 118 h 180"/>
              <a:gd name="T16" fmla="*/ 30 w 290"/>
              <a:gd name="T17" fmla="*/ 118 h 180"/>
              <a:gd name="T18" fmla="*/ 52 w 290"/>
              <a:gd name="T19" fmla="*/ 96 h 180"/>
              <a:gd name="T20" fmla="*/ 78 w 290"/>
              <a:gd name="T21" fmla="*/ 78 h 180"/>
              <a:gd name="T22" fmla="*/ 104 w 290"/>
              <a:gd name="T23" fmla="*/ 60 h 180"/>
              <a:gd name="T24" fmla="*/ 130 w 290"/>
              <a:gd name="T25" fmla="*/ 44 h 180"/>
              <a:gd name="T26" fmla="*/ 160 w 290"/>
              <a:gd name="T27" fmla="*/ 30 h 180"/>
              <a:gd name="T28" fmla="*/ 188 w 290"/>
              <a:gd name="T29" fmla="*/ 18 h 180"/>
              <a:gd name="T30" fmla="*/ 220 w 290"/>
              <a:gd name="T31" fmla="*/ 8 h 180"/>
              <a:gd name="T32" fmla="*/ 252 w 290"/>
              <a:gd name="T33" fmla="*/ 0 h 180"/>
              <a:gd name="T34" fmla="*/ 252 w 290"/>
              <a:gd name="T35" fmla="*/ 0 h 180"/>
              <a:gd name="T36" fmla="*/ 258 w 290"/>
              <a:gd name="T37" fmla="*/ 20 h 180"/>
              <a:gd name="T38" fmla="*/ 268 w 290"/>
              <a:gd name="T39" fmla="*/ 40 h 180"/>
              <a:gd name="T40" fmla="*/ 278 w 290"/>
              <a:gd name="T41" fmla="*/ 58 h 180"/>
              <a:gd name="T42" fmla="*/ 290 w 290"/>
              <a:gd name="T43" fmla="*/ 76 h 180"/>
              <a:gd name="T44" fmla="*/ 290 w 290"/>
              <a:gd name="T45" fmla="*/ 76 h 180"/>
              <a:gd name="T46" fmla="*/ 274 w 290"/>
              <a:gd name="T47" fmla="*/ 98 h 180"/>
              <a:gd name="T48" fmla="*/ 256 w 290"/>
              <a:gd name="T49" fmla="*/ 120 h 180"/>
              <a:gd name="T50" fmla="*/ 256 w 290"/>
              <a:gd name="T51" fmla="*/ 120 h 180"/>
              <a:gd name="T52" fmla="*/ 242 w 290"/>
              <a:gd name="T53" fmla="*/ 132 h 180"/>
              <a:gd name="T54" fmla="*/ 226 w 290"/>
              <a:gd name="T55" fmla="*/ 144 h 180"/>
              <a:gd name="T56" fmla="*/ 208 w 290"/>
              <a:gd name="T57" fmla="*/ 154 h 180"/>
              <a:gd name="T58" fmla="*/ 190 w 290"/>
              <a:gd name="T59" fmla="*/ 164 h 180"/>
              <a:gd name="T60" fmla="*/ 172 w 290"/>
              <a:gd name="T61" fmla="*/ 170 h 180"/>
              <a:gd name="T62" fmla="*/ 152 w 290"/>
              <a:gd name="T63" fmla="*/ 176 h 180"/>
              <a:gd name="T64" fmla="*/ 130 w 290"/>
              <a:gd name="T65" fmla="*/ 180 h 180"/>
              <a:gd name="T66" fmla="*/ 110 w 290"/>
              <a:gd name="T67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0" h="180">
                <a:moveTo>
                  <a:pt x="110" y="180"/>
                </a:moveTo>
                <a:lnTo>
                  <a:pt x="110" y="180"/>
                </a:lnTo>
                <a:lnTo>
                  <a:pt x="80" y="178"/>
                </a:lnTo>
                <a:lnTo>
                  <a:pt x="52" y="172"/>
                </a:lnTo>
                <a:lnTo>
                  <a:pt x="24" y="162"/>
                </a:lnTo>
                <a:lnTo>
                  <a:pt x="0" y="150"/>
                </a:lnTo>
                <a:lnTo>
                  <a:pt x="0" y="150"/>
                </a:lnTo>
                <a:lnTo>
                  <a:pt x="30" y="118"/>
                </a:lnTo>
                <a:lnTo>
                  <a:pt x="30" y="118"/>
                </a:lnTo>
                <a:lnTo>
                  <a:pt x="52" y="96"/>
                </a:lnTo>
                <a:lnTo>
                  <a:pt x="78" y="78"/>
                </a:lnTo>
                <a:lnTo>
                  <a:pt x="104" y="60"/>
                </a:lnTo>
                <a:lnTo>
                  <a:pt x="130" y="44"/>
                </a:lnTo>
                <a:lnTo>
                  <a:pt x="160" y="30"/>
                </a:lnTo>
                <a:lnTo>
                  <a:pt x="188" y="18"/>
                </a:lnTo>
                <a:lnTo>
                  <a:pt x="220" y="8"/>
                </a:lnTo>
                <a:lnTo>
                  <a:pt x="252" y="0"/>
                </a:lnTo>
                <a:lnTo>
                  <a:pt x="252" y="0"/>
                </a:lnTo>
                <a:lnTo>
                  <a:pt x="258" y="20"/>
                </a:lnTo>
                <a:lnTo>
                  <a:pt x="268" y="40"/>
                </a:lnTo>
                <a:lnTo>
                  <a:pt x="278" y="58"/>
                </a:lnTo>
                <a:lnTo>
                  <a:pt x="290" y="76"/>
                </a:lnTo>
                <a:lnTo>
                  <a:pt x="290" y="76"/>
                </a:lnTo>
                <a:lnTo>
                  <a:pt x="274" y="98"/>
                </a:lnTo>
                <a:lnTo>
                  <a:pt x="256" y="120"/>
                </a:lnTo>
                <a:lnTo>
                  <a:pt x="256" y="120"/>
                </a:lnTo>
                <a:lnTo>
                  <a:pt x="242" y="132"/>
                </a:lnTo>
                <a:lnTo>
                  <a:pt x="226" y="144"/>
                </a:lnTo>
                <a:lnTo>
                  <a:pt x="208" y="154"/>
                </a:lnTo>
                <a:lnTo>
                  <a:pt x="190" y="164"/>
                </a:lnTo>
                <a:lnTo>
                  <a:pt x="172" y="170"/>
                </a:lnTo>
                <a:lnTo>
                  <a:pt x="152" y="176"/>
                </a:lnTo>
                <a:lnTo>
                  <a:pt x="130" y="180"/>
                </a:lnTo>
                <a:lnTo>
                  <a:pt x="110" y="18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2" name="Freeform 40"/>
          <p:cNvSpPr>
            <a:spLocks/>
          </p:cNvSpPr>
          <p:nvPr/>
        </p:nvSpPr>
        <p:spPr bwMode="auto">
          <a:xfrm>
            <a:off x="4997450" y="3749675"/>
            <a:ext cx="460375" cy="285750"/>
          </a:xfrm>
          <a:custGeom>
            <a:avLst/>
            <a:gdLst>
              <a:gd name="T0" fmla="*/ 110 w 290"/>
              <a:gd name="T1" fmla="*/ 180 h 180"/>
              <a:gd name="T2" fmla="*/ 110 w 290"/>
              <a:gd name="T3" fmla="*/ 180 h 180"/>
              <a:gd name="T4" fmla="*/ 80 w 290"/>
              <a:gd name="T5" fmla="*/ 178 h 180"/>
              <a:gd name="T6" fmla="*/ 52 w 290"/>
              <a:gd name="T7" fmla="*/ 172 h 180"/>
              <a:gd name="T8" fmla="*/ 24 w 290"/>
              <a:gd name="T9" fmla="*/ 162 h 180"/>
              <a:gd name="T10" fmla="*/ 0 w 290"/>
              <a:gd name="T11" fmla="*/ 150 h 180"/>
              <a:gd name="T12" fmla="*/ 0 w 290"/>
              <a:gd name="T13" fmla="*/ 150 h 180"/>
              <a:gd name="T14" fmla="*/ 30 w 290"/>
              <a:gd name="T15" fmla="*/ 118 h 180"/>
              <a:gd name="T16" fmla="*/ 30 w 290"/>
              <a:gd name="T17" fmla="*/ 118 h 180"/>
              <a:gd name="T18" fmla="*/ 52 w 290"/>
              <a:gd name="T19" fmla="*/ 96 h 180"/>
              <a:gd name="T20" fmla="*/ 78 w 290"/>
              <a:gd name="T21" fmla="*/ 78 h 180"/>
              <a:gd name="T22" fmla="*/ 104 w 290"/>
              <a:gd name="T23" fmla="*/ 60 h 180"/>
              <a:gd name="T24" fmla="*/ 130 w 290"/>
              <a:gd name="T25" fmla="*/ 44 h 180"/>
              <a:gd name="T26" fmla="*/ 160 w 290"/>
              <a:gd name="T27" fmla="*/ 30 h 180"/>
              <a:gd name="T28" fmla="*/ 188 w 290"/>
              <a:gd name="T29" fmla="*/ 18 h 180"/>
              <a:gd name="T30" fmla="*/ 220 w 290"/>
              <a:gd name="T31" fmla="*/ 8 h 180"/>
              <a:gd name="T32" fmla="*/ 252 w 290"/>
              <a:gd name="T33" fmla="*/ 0 h 180"/>
              <a:gd name="T34" fmla="*/ 252 w 290"/>
              <a:gd name="T35" fmla="*/ 0 h 180"/>
              <a:gd name="T36" fmla="*/ 258 w 290"/>
              <a:gd name="T37" fmla="*/ 20 h 180"/>
              <a:gd name="T38" fmla="*/ 268 w 290"/>
              <a:gd name="T39" fmla="*/ 40 h 180"/>
              <a:gd name="T40" fmla="*/ 278 w 290"/>
              <a:gd name="T41" fmla="*/ 58 h 180"/>
              <a:gd name="T42" fmla="*/ 290 w 290"/>
              <a:gd name="T43" fmla="*/ 76 h 180"/>
              <a:gd name="T44" fmla="*/ 290 w 290"/>
              <a:gd name="T45" fmla="*/ 76 h 180"/>
              <a:gd name="T46" fmla="*/ 274 w 290"/>
              <a:gd name="T47" fmla="*/ 98 h 180"/>
              <a:gd name="T48" fmla="*/ 256 w 290"/>
              <a:gd name="T49" fmla="*/ 120 h 180"/>
              <a:gd name="T50" fmla="*/ 256 w 290"/>
              <a:gd name="T51" fmla="*/ 120 h 180"/>
              <a:gd name="T52" fmla="*/ 242 w 290"/>
              <a:gd name="T53" fmla="*/ 132 h 180"/>
              <a:gd name="T54" fmla="*/ 226 w 290"/>
              <a:gd name="T55" fmla="*/ 144 h 180"/>
              <a:gd name="T56" fmla="*/ 208 w 290"/>
              <a:gd name="T57" fmla="*/ 154 h 180"/>
              <a:gd name="T58" fmla="*/ 190 w 290"/>
              <a:gd name="T59" fmla="*/ 164 h 180"/>
              <a:gd name="T60" fmla="*/ 172 w 290"/>
              <a:gd name="T61" fmla="*/ 170 h 180"/>
              <a:gd name="T62" fmla="*/ 152 w 290"/>
              <a:gd name="T63" fmla="*/ 176 h 180"/>
              <a:gd name="T64" fmla="*/ 130 w 290"/>
              <a:gd name="T65" fmla="*/ 180 h 180"/>
              <a:gd name="T66" fmla="*/ 110 w 290"/>
              <a:gd name="T67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0" h="180">
                <a:moveTo>
                  <a:pt x="110" y="180"/>
                </a:moveTo>
                <a:lnTo>
                  <a:pt x="110" y="180"/>
                </a:lnTo>
                <a:lnTo>
                  <a:pt x="80" y="178"/>
                </a:lnTo>
                <a:lnTo>
                  <a:pt x="52" y="172"/>
                </a:lnTo>
                <a:lnTo>
                  <a:pt x="24" y="162"/>
                </a:lnTo>
                <a:lnTo>
                  <a:pt x="0" y="150"/>
                </a:lnTo>
                <a:lnTo>
                  <a:pt x="0" y="150"/>
                </a:lnTo>
                <a:lnTo>
                  <a:pt x="30" y="118"/>
                </a:lnTo>
                <a:lnTo>
                  <a:pt x="30" y="118"/>
                </a:lnTo>
                <a:lnTo>
                  <a:pt x="52" y="96"/>
                </a:lnTo>
                <a:lnTo>
                  <a:pt x="78" y="78"/>
                </a:lnTo>
                <a:lnTo>
                  <a:pt x="104" y="60"/>
                </a:lnTo>
                <a:lnTo>
                  <a:pt x="130" y="44"/>
                </a:lnTo>
                <a:lnTo>
                  <a:pt x="160" y="30"/>
                </a:lnTo>
                <a:lnTo>
                  <a:pt x="188" y="18"/>
                </a:lnTo>
                <a:lnTo>
                  <a:pt x="220" y="8"/>
                </a:lnTo>
                <a:lnTo>
                  <a:pt x="252" y="0"/>
                </a:lnTo>
                <a:lnTo>
                  <a:pt x="252" y="0"/>
                </a:lnTo>
                <a:lnTo>
                  <a:pt x="258" y="20"/>
                </a:lnTo>
                <a:lnTo>
                  <a:pt x="268" y="40"/>
                </a:lnTo>
                <a:lnTo>
                  <a:pt x="278" y="58"/>
                </a:lnTo>
                <a:lnTo>
                  <a:pt x="290" y="76"/>
                </a:lnTo>
                <a:lnTo>
                  <a:pt x="290" y="76"/>
                </a:lnTo>
                <a:lnTo>
                  <a:pt x="274" y="98"/>
                </a:lnTo>
                <a:lnTo>
                  <a:pt x="256" y="120"/>
                </a:lnTo>
                <a:lnTo>
                  <a:pt x="256" y="120"/>
                </a:lnTo>
                <a:lnTo>
                  <a:pt x="242" y="132"/>
                </a:lnTo>
                <a:lnTo>
                  <a:pt x="226" y="144"/>
                </a:lnTo>
                <a:lnTo>
                  <a:pt x="208" y="154"/>
                </a:lnTo>
                <a:lnTo>
                  <a:pt x="190" y="164"/>
                </a:lnTo>
                <a:lnTo>
                  <a:pt x="172" y="170"/>
                </a:lnTo>
                <a:lnTo>
                  <a:pt x="152" y="176"/>
                </a:lnTo>
                <a:lnTo>
                  <a:pt x="130" y="180"/>
                </a:lnTo>
                <a:lnTo>
                  <a:pt x="110" y="1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3" name="Freeform 41"/>
          <p:cNvSpPr>
            <a:spLocks/>
          </p:cNvSpPr>
          <p:nvPr/>
        </p:nvSpPr>
        <p:spPr bwMode="auto">
          <a:xfrm>
            <a:off x="4994275" y="3870325"/>
            <a:ext cx="469900" cy="171450"/>
          </a:xfrm>
          <a:custGeom>
            <a:avLst/>
            <a:gdLst>
              <a:gd name="T0" fmla="*/ 112 w 296"/>
              <a:gd name="T1" fmla="*/ 108 h 108"/>
              <a:gd name="T2" fmla="*/ 112 w 296"/>
              <a:gd name="T3" fmla="*/ 108 h 108"/>
              <a:gd name="T4" fmla="*/ 82 w 296"/>
              <a:gd name="T5" fmla="*/ 106 h 108"/>
              <a:gd name="T6" fmla="*/ 52 w 296"/>
              <a:gd name="T7" fmla="*/ 100 h 108"/>
              <a:gd name="T8" fmla="*/ 24 w 296"/>
              <a:gd name="T9" fmla="*/ 90 h 108"/>
              <a:gd name="T10" fmla="*/ 0 w 296"/>
              <a:gd name="T11" fmla="*/ 76 h 108"/>
              <a:gd name="T12" fmla="*/ 0 w 296"/>
              <a:gd name="T13" fmla="*/ 76 h 108"/>
              <a:gd name="T14" fmla="*/ 2 w 296"/>
              <a:gd name="T15" fmla="*/ 74 h 108"/>
              <a:gd name="T16" fmla="*/ 2 w 296"/>
              <a:gd name="T17" fmla="*/ 74 h 108"/>
              <a:gd name="T18" fmla="*/ 26 w 296"/>
              <a:gd name="T19" fmla="*/ 86 h 108"/>
              <a:gd name="T20" fmla="*/ 54 w 296"/>
              <a:gd name="T21" fmla="*/ 96 h 108"/>
              <a:gd name="T22" fmla="*/ 82 w 296"/>
              <a:gd name="T23" fmla="*/ 102 h 108"/>
              <a:gd name="T24" fmla="*/ 112 w 296"/>
              <a:gd name="T25" fmla="*/ 104 h 108"/>
              <a:gd name="T26" fmla="*/ 112 w 296"/>
              <a:gd name="T27" fmla="*/ 104 h 108"/>
              <a:gd name="T28" fmla="*/ 132 w 296"/>
              <a:gd name="T29" fmla="*/ 104 h 108"/>
              <a:gd name="T30" fmla="*/ 154 w 296"/>
              <a:gd name="T31" fmla="*/ 100 h 108"/>
              <a:gd name="T32" fmla="*/ 174 w 296"/>
              <a:gd name="T33" fmla="*/ 94 h 108"/>
              <a:gd name="T34" fmla="*/ 192 w 296"/>
              <a:gd name="T35" fmla="*/ 88 h 108"/>
              <a:gd name="T36" fmla="*/ 210 w 296"/>
              <a:gd name="T37" fmla="*/ 78 h 108"/>
              <a:gd name="T38" fmla="*/ 228 w 296"/>
              <a:gd name="T39" fmla="*/ 68 h 108"/>
              <a:gd name="T40" fmla="*/ 244 w 296"/>
              <a:gd name="T41" fmla="*/ 56 h 108"/>
              <a:gd name="T42" fmla="*/ 258 w 296"/>
              <a:gd name="T43" fmla="*/ 44 h 108"/>
              <a:gd name="T44" fmla="*/ 258 w 296"/>
              <a:gd name="T45" fmla="*/ 44 h 108"/>
              <a:gd name="T46" fmla="*/ 276 w 296"/>
              <a:gd name="T47" fmla="*/ 22 h 108"/>
              <a:gd name="T48" fmla="*/ 292 w 296"/>
              <a:gd name="T49" fmla="*/ 0 h 108"/>
              <a:gd name="T50" fmla="*/ 292 w 296"/>
              <a:gd name="T51" fmla="*/ 0 h 108"/>
              <a:gd name="T52" fmla="*/ 296 w 296"/>
              <a:gd name="T53" fmla="*/ 2 h 108"/>
              <a:gd name="T54" fmla="*/ 296 w 296"/>
              <a:gd name="T55" fmla="*/ 2 h 108"/>
              <a:gd name="T56" fmla="*/ 280 w 296"/>
              <a:gd name="T57" fmla="*/ 26 h 108"/>
              <a:gd name="T58" fmla="*/ 262 w 296"/>
              <a:gd name="T59" fmla="*/ 46 h 108"/>
              <a:gd name="T60" fmla="*/ 242 w 296"/>
              <a:gd name="T61" fmla="*/ 64 h 108"/>
              <a:gd name="T62" fmla="*/ 218 w 296"/>
              <a:gd name="T63" fmla="*/ 80 h 108"/>
              <a:gd name="T64" fmla="*/ 194 w 296"/>
              <a:gd name="T65" fmla="*/ 92 h 108"/>
              <a:gd name="T66" fmla="*/ 168 w 296"/>
              <a:gd name="T67" fmla="*/ 100 h 108"/>
              <a:gd name="T68" fmla="*/ 140 w 296"/>
              <a:gd name="T69" fmla="*/ 106 h 108"/>
              <a:gd name="T70" fmla="*/ 112 w 296"/>
              <a:gd name="T71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6" h="108">
                <a:moveTo>
                  <a:pt x="112" y="108"/>
                </a:moveTo>
                <a:lnTo>
                  <a:pt x="112" y="108"/>
                </a:lnTo>
                <a:lnTo>
                  <a:pt x="82" y="106"/>
                </a:lnTo>
                <a:lnTo>
                  <a:pt x="52" y="100"/>
                </a:lnTo>
                <a:lnTo>
                  <a:pt x="24" y="90"/>
                </a:lnTo>
                <a:lnTo>
                  <a:pt x="0" y="76"/>
                </a:lnTo>
                <a:lnTo>
                  <a:pt x="0" y="76"/>
                </a:lnTo>
                <a:lnTo>
                  <a:pt x="2" y="74"/>
                </a:lnTo>
                <a:lnTo>
                  <a:pt x="2" y="74"/>
                </a:lnTo>
                <a:lnTo>
                  <a:pt x="26" y="86"/>
                </a:lnTo>
                <a:lnTo>
                  <a:pt x="54" y="96"/>
                </a:lnTo>
                <a:lnTo>
                  <a:pt x="82" y="102"/>
                </a:lnTo>
                <a:lnTo>
                  <a:pt x="112" y="104"/>
                </a:lnTo>
                <a:lnTo>
                  <a:pt x="112" y="104"/>
                </a:lnTo>
                <a:lnTo>
                  <a:pt x="132" y="104"/>
                </a:lnTo>
                <a:lnTo>
                  <a:pt x="154" y="100"/>
                </a:lnTo>
                <a:lnTo>
                  <a:pt x="174" y="94"/>
                </a:lnTo>
                <a:lnTo>
                  <a:pt x="192" y="88"/>
                </a:lnTo>
                <a:lnTo>
                  <a:pt x="210" y="78"/>
                </a:lnTo>
                <a:lnTo>
                  <a:pt x="228" y="68"/>
                </a:lnTo>
                <a:lnTo>
                  <a:pt x="244" y="56"/>
                </a:lnTo>
                <a:lnTo>
                  <a:pt x="258" y="44"/>
                </a:lnTo>
                <a:lnTo>
                  <a:pt x="258" y="44"/>
                </a:lnTo>
                <a:lnTo>
                  <a:pt x="276" y="22"/>
                </a:lnTo>
                <a:lnTo>
                  <a:pt x="292" y="0"/>
                </a:lnTo>
                <a:lnTo>
                  <a:pt x="292" y="0"/>
                </a:lnTo>
                <a:lnTo>
                  <a:pt x="296" y="2"/>
                </a:lnTo>
                <a:lnTo>
                  <a:pt x="296" y="2"/>
                </a:lnTo>
                <a:lnTo>
                  <a:pt x="280" y="26"/>
                </a:lnTo>
                <a:lnTo>
                  <a:pt x="262" y="46"/>
                </a:lnTo>
                <a:lnTo>
                  <a:pt x="242" y="64"/>
                </a:lnTo>
                <a:lnTo>
                  <a:pt x="218" y="80"/>
                </a:lnTo>
                <a:lnTo>
                  <a:pt x="194" y="92"/>
                </a:lnTo>
                <a:lnTo>
                  <a:pt x="168" y="100"/>
                </a:lnTo>
                <a:lnTo>
                  <a:pt x="140" y="106"/>
                </a:lnTo>
                <a:lnTo>
                  <a:pt x="112" y="108"/>
                </a:lnTo>
                <a:close/>
              </a:path>
            </a:pathLst>
          </a:custGeom>
          <a:solidFill>
            <a:srgbClr val="E9C5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4" name="Freeform 42"/>
          <p:cNvSpPr>
            <a:spLocks/>
          </p:cNvSpPr>
          <p:nvPr/>
        </p:nvSpPr>
        <p:spPr bwMode="auto">
          <a:xfrm>
            <a:off x="4994275" y="3870325"/>
            <a:ext cx="469900" cy="171450"/>
          </a:xfrm>
          <a:custGeom>
            <a:avLst/>
            <a:gdLst>
              <a:gd name="T0" fmla="*/ 112 w 296"/>
              <a:gd name="T1" fmla="*/ 108 h 108"/>
              <a:gd name="T2" fmla="*/ 112 w 296"/>
              <a:gd name="T3" fmla="*/ 108 h 108"/>
              <a:gd name="T4" fmla="*/ 82 w 296"/>
              <a:gd name="T5" fmla="*/ 106 h 108"/>
              <a:gd name="T6" fmla="*/ 52 w 296"/>
              <a:gd name="T7" fmla="*/ 100 h 108"/>
              <a:gd name="T8" fmla="*/ 24 w 296"/>
              <a:gd name="T9" fmla="*/ 90 h 108"/>
              <a:gd name="T10" fmla="*/ 0 w 296"/>
              <a:gd name="T11" fmla="*/ 76 h 108"/>
              <a:gd name="T12" fmla="*/ 0 w 296"/>
              <a:gd name="T13" fmla="*/ 76 h 108"/>
              <a:gd name="T14" fmla="*/ 2 w 296"/>
              <a:gd name="T15" fmla="*/ 74 h 108"/>
              <a:gd name="T16" fmla="*/ 2 w 296"/>
              <a:gd name="T17" fmla="*/ 74 h 108"/>
              <a:gd name="T18" fmla="*/ 26 w 296"/>
              <a:gd name="T19" fmla="*/ 86 h 108"/>
              <a:gd name="T20" fmla="*/ 54 w 296"/>
              <a:gd name="T21" fmla="*/ 96 h 108"/>
              <a:gd name="T22" fmla="*/ 82 w 296"/>
              <a:gd name="T23" fmla="*/ 102 h 108"/>
              <a:gd name="T24" fmla="*/ 112 w 296"/>
              <a:gd name="T25" fmla="*/ 104 h 108"/>
              <a:gd name="T26" fmla="*/ 112 w 296"/>
              <a:gd name="T27" fmla="*/ 104 h 108"/>
              <a:gd name="T28" fmla="*/ 132 w 296"/>
              <a:gd name="T29" fmla="*/ 104 h 108"/>
              <a:gd name="T30" fmla="*/ 154 w 296"/>
              <a:gd name="T31" fmla="*/ 100 h 108"/>
              <a:gd name="T32" fmla="*/ 174 w 296"/>
              <a:gd name="T33" fmla="*/ 94 h 108"/>
              <a:gd name="T34" fmla="*/ 192 w 296"/>
              <a:gd name="T35" fmla="*/ 88 h 108"/>
              <a:gd name="T36" fmla="*/ 210 w 296"/>
              <a:gd name="T37" fmla="*/ 78 h 108"/>
              <a:gd name="T38" fmla="*/ 228 w 296"/>
              <a:gd name="T39" fmla="*/ 68 h 108"/>
              <a:gd name="T40" fmla="*/ 244 w 296"/>
              <a:gd name="T41" fmla="*/ 56 h 108"/>
              <a:gd name="T42" fmla="*/ 258 w 296"/>
              <a:gd name="T43" fmla="*/ 44 h 108"/>
              <a:gd name="T44" fmla="*/ 258 w 296"/>
              <a:gd name="T45" fmla="*/ 44 h 108"/>
              <a:gd name="T46" fmla="*/ 276 w 296"/>
              <a:gd name="T47" fmla="*/ 22 h 108"/>
              <a:gd name="T48" fmla="*/ 292 w 296"/>
              <a:gd name="T49" fmla="*/ 0 h 108"/>
              <a:gd name="T50" fmla="*/ 292 w 296"/>
              <a:gd name="T51" fmla="*/ 0 h 108"/>
              <a:gd name="T52" fmla="*/ 296 w 296"/>
              <a:gd name="T53" fmla="*/ 2 h 108"/>
              <a:gd name="T54" fmla="*/ 296 w 296"/>
              <a:gd name="T55" fmla="*/ 2 h 108"/>
              <a:gd name="T56" fmla="*/ 280 w 296"/>
              <a:gd name="T57" fmla="*/ 26 h 108"/>
              <a:gd name="T58" fmla="*/ 262 w 296"/>
              <a:gd name="T59" fmla="*/ 46 h 108"/>
              <a:gd name="T60" fmla="*/ 242 w 296"/>
              <a:gd name="T61" fmla="*/ 64 h 108"/>
              <a:gd name="T62" fmla="*/ 218 w 296"/>
              <a:gd name="T63" fmla="*/ 80 h 108"/>
              <a:gd name="T64" fmla="*/ 194 w 296"/>
              <a:gd name="T65" fmla="*/ 92 h 108"/>
              <a:gd name="T66" fmla="*/ 168 w 296"/>
              <a:gd name="T67" fmla="*/ 100 h 108"/>
              <a:gd name="T68" fmla="*/ 140 w 296"/>
              <a:gd name="T69" fmla="*/ 106 h 108"/>
              <a:gd name="T70" fmla="*/ 112 w 296"/>
              <a:gd name="T71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6" h="108">
                <a:moveTo>
                  <a:pt x="112" y="108"/>
                </a:moveTo>
                <a:lnTo>
                  <a:pt x="112" y="108"/>
                </a:lnTo>
                <a:lnTo>
                  <a:pt x="82" y="106"/>
                </a:lnTo>
                <a:lnTo>
                  <a:pt x="52" y="100"/>
                </a:lnTo>
                <a:lnTo>
                  <a:pt x="24" y="90"/>
                </a:lnTo>
                <a:lnTo>
                  <a:pt x="0" y="76"/>
                </a:lnTo>
                <a:lnTo>
                  <a:pt x="0" y="76"/>
                </a:lnTo>
                <a:lnTo>
                  <a:pt x="2" y="74"/>
                </a:lnTo>
                <a:lnTo>
                  <a:pt x="2" y="74"/>
                </a:lnTo>
                <a:lnTo>
                  <a:pt x="26" y="86"/>
                </a:lnTo>
                <a:lnTo>
                  <a:pt x="54" y="96"/>
                </a:lnTo>
                <a:lnTo>
                  <a:pt x="82" y="102"/>
                </a:lnTo>
                <a:lnTo>
                  <a:pt x="112" y="104"/>
                </a:lnTo>
                <a:lnTo>
                  <a:pt x="112" y="104"/>
                </a:lnTo>
                <a:lnTo>
                  <a:pt x="132" y="104"/>
                </a:lnTo>
                <a:lnTo>
                  <a:pt x="154" y="100"/>
                </a:lnTo>
                <a:lnTo>
                  <a:pt x="174" y="94"/>
                </a:lnTo>
                <a:lnTo>
                  <a:pt x="192" y="88"/>
                </a:lnTo>
                <a:lnTo>
                  <a:pt x="210" y="78"/>
                </a:lnTo>
                <a:lnTo>
                  <a:pt x="228" y="68"/>
                </a:lnTo>
                <a:lnTo>
                  <a:pt x="244" y="56"/>
                </a:lnTo>
                <a:lnTo>
                  <a:pt x="258" y="44"/>
                </a:lnTo>
                <a:lnTo>
                  <a:pt x="258" y="44"/>
                </a:lnTo>
                <a:lnTo>
                  <a:pt x="276" y="22"/>
                </a:lnTo>
                <a:lnTo>
                  <a:pt x="292" y="0"/>
                </a:lnTo>
                <a:lnTo>
                  <a:pt x="292" y="0"/>
                </a:lnTo>
                <a:lnTo>
                  <a:pt x="296" y="2"/>
                </a:lnTo>
                <a:lnTo>
                  <a:pt x="296" y="2"/>
                </a:lnTo>
                <a:lnTo>
                  <a:pt x="280" y="26"/>
                </a:lnTo>
                <a:lnTo>
                  <a:pt x="262" y="46"/>
                </a:lnTo>
                <a:lnTo>
                  <a:pt x="242" y="64"/>
                </a:lnTo>
                <a:lnTo>
                  <a:pt x="218" y="80"/>
                </a:lnTo>
                <a:lnTo>
                  <a:pt x="194" y="92"/>
                </a:lnTo>
                <a:lnTo>
                  <a:pt x="168" y="100"/>
                </a:lnTo>
                <a:lnTo>
                  <a:pt x="140" y="106"/>
                </a:lnTo>
                <a:lnTo>
                  <a:pt x="112" y="1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5" name="Freeform 43"/>
          <p:cNvSpPr>
            <a:spLocks/>
          </p:cNvSpPr>
          <p:nvPr/>
        </p:nvSpPr>
        <p:spPr bwMode="auto">
          <a:xfrm>
            <a:off x="5467350" y="3736975"/>
            <a:ext cx="501650" cy="250825"/>
          </a:xfrm>
          <a:custGeom>
            <a:avLst/>
            <a:gdLst>
              <a:gd name="T0" fmla="*/ 160 w 316"/>
              <a:gd name="T1" fmla="*/ 158 h 158"/>
              <a:gd name="T2" fmla="*/ 160 w 316"/>
              <a:gd name="T3" fmla="*/ 158 h 158"/>
              <a:gd name="T4" fmla="*/ 138 w 316"/>
              <a:gd name="T5" fmla="*/ 158 h 158"/>
              <a:gd name="T6" fmla="*/ 118 w 316"/>
              <a:gd name="T7" fmla="*/ 154 h 158"/>
              <a:gd name="T8" fmla="*/ 98 w 316"/>
              <a:gd name="T9" fmla="*/ 150 h 158"/>
              <a:gd name="T10" fmla="*/ 78 w 316"/>
              <a:gd name="T11" fmla="*/ 142 h 158"/>
              <a:gd name="T12" fmla="*/ 60 w 316"/>
              <a:gd name="T13" fmla="*/ 134 h 158"/>
              <a:gd name="T14" fmla="*/ 44 w 316"/>
              <a:gd name="T15" fmla="*/ 124 h 158"/>
              <a:gd name="T16" fmla="*/ 28 w 316"/>
              <a:gd name="T17" fmla="*/ 112 h 158"/>
              <a:gd name="T18" fmla="*/ 12 w 316"/>
              <a:gd name="T19" fmla="*/ 98 h 158"/>
              <a:gd name="T20" fmla="*/ 12 w 316"/>
              <a:gd name="T21" fmla="*/ 98 h 158"/>
              <a:gd name="T22" fmla="*/ 0 w 316"/>
              <a:gd name="T23" fmla="*/ 84 h 158"/>
              <a:gd name="T24" fmla="*/ 0 w 316"/>
              <a:gd name="T25" fmla="*/ 84 h 158"/>
              <a:gd name="T26" fmla="*/ 8 w 316"/>
              <a:gd name="T27" fmla="*/ 64 h 158"/>
              <a:gd name="T28" fmla="*/ 16 w 316"/>
              <a:gd name="T29" fmla="*/ 44 h 158"/>
              <a:gd name="T30" fmla="*/ 22 w 316"/>
              <a:gd name="T31" fmla="*/ 22 h 158"/>
              <a:gd name="T32" fmla="*/ 26 w 316"/>
              <a:gd name="T33" fmla="*/ 0 h 158"/>
              <a:gd name="T34" fmla="*/ 26 w 316"/>
              <a:gd name="T35" fmla="*/ 0 h 158"/>
              <a:gd name="T36" fmla="*/ 46 w 316"/>
              <a:gd name="T37" fmla="*/ 0 h 158"/>
              <a:gd name="T38" fmla="*/ 46 w 316"/>
              <a:gd name="T39" fmla="*/ 0 h 158"/>
              <a:gd name="T40" fmla="*/ 84 w 316"/>
              <a:gd name="T41" fmla="*/ 0 h 158"/>
              <a:gd name="T42" fmla="*/ 122 w 316"/>
              <a:gd name="T43" fmla="*/ 6 h 158"/>
              <a:gd name="T44" fmla="*/ 158 w 316"/>
              <a:gd name="T45" fmla="*/ 12 h 158"/>
              <a:gd name="T46" fmla="*/ 192 w 316"/>
              <a:gd name="T47" fmla="*/ 22 h 158"/>
              <a:gd name="T48" fmla="*/ 226 w 316"/>
              <a:gd name="T49" fmla="*/ 36 h 158"/>
              <a:gd name="T50" fmla="*/ 258 w 316"/>
              <a:gd name="T51" fmla="*/ 50 h 158"/>
              <a:gd name="T52" fmla="*/ 288 w 316"/>
              <a:gd name="T53" fmla="*/ 68 h 158"/>
              <a:gd name="T54" fmla="*/ 316 w 316"/>
              <a:gd name="T55" fmla="*/ 88 h 158"/>
              <a:gd name="T56" fmla="*/ 316 w 316"/>
              <a:gd name="T57" fmla="*/ 88 h 158"/>
              <a:gd name="T58" fmla="*/ 308 w 316"/>
              <a:gd name="T59" fmla="*/ 98 h 158"/>
              <a:gd name="T60" fmla="*/ 308 w 316"/>
              <a:gd name="T61" fmla="*/ 98 h 158"/>
              <a:gd name="T62" fmla="*/ 292 w 316"/>
              <a:gd name="T63" fmla="*/ 112 h 158"/>
              <a:gd name="T64" fmla="*/ 276 w 316"/>
              <a:gd name="T65" fmla="*/ 124 h 158"/>
              <a:gd name="T66" fmla="*/ 260 w 316"/>
              <a:gd name="T67" fmla="*/ 134 h 158"/>
              <a:gd name="T68" fmla="*/ 242 w 316"/>
              <a:gd name="T69" fmla="*/ 142 h 158"/>
              <a:gd name="T70" fmla="*/ 222 w 316"/>
              <a:gd name="T71" fmla="*/ 150 h 158"/>
              <a:gd name="T72" fmla="*/ 202 w 316"/>
              <a:gd name="T73" fmla="*/ 154 h 158"/>
              <a:gd name="T74" fmla="*/ 182 w 316"/>
              <a:gd name="T75" fmla="*/ 158 h 158"/>
              <a:gd name="T76" fmla="*/ 160 w 316"/>
              <a:gd name="T77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6" h="158">
                <a:moveTo>
                  <a:pt x="160" y="158"/>
                </a:moveTo>
                <a:lnTo>
                  <a:pt x="160" y="158"/>
                </a:lnTo>
                <a:lnTo>
                  <a:pt x="138" y="158"/>
                </a:lnTo>
                <a:lnTo>
                  <a:pt x="118" y="154"/>
                </a:lnTo>
                <a:lnTo>
                  <a:pt x="98" y="150"/>
                </a:lnTo>
                <a:lnTo>
                  <a:pt x="78" y="142"/>
                </a:lnTo>
                <a:lnTo>
                  <a:pt x="60" y="134"/>
                </a:lnTo>
                <a:lnTo>
                  <a:pt x="44" y="124"/>
                </a:lnTo>
                <a:lnTo>
                  <a:pt x="28" y="112"/>
                </a:lnTo>
                <a:lnTo>
                  <a:pt x="12" y="98"/>
                </a:lnTo>
                <a:lnTo>
                  <a:pt x="12" y="98"/>
                </a:lnTo>
                <a:lnTo>
                  <a:pt x="0" y="84"/>
                </a:lnTo>
                <a:lnTo>
                  <a:pt x="0" y="84"/>
                </a:lnTo>
                <a:lnTo>
                  <a:pt x="8" y="64"/>
                </a:lnTo>
                <a:lnTo>
                  <a:pt x="16" y="44"/>
                </a:lnTo>
                <a:lnTo>
                  <a:pt x="22" y="22"/>
                </a:lnTo>
                <a:lnTo>
                  <a:pt x="26" y="0"/>
                </a:lnTo>
                <a:lnTo>
                  <a:pt x="26" y="0"/>
                </a:lnTo>
                <a:lnTo>
                  <a:pt x="46" y="0"/>
                </a:lnTo>
                <a:lnTo>
                  <a:pt x="46" y="0"/>
                </a:lnTo>
                <a:lnTo>
                  <a:pt x="84" y="0"/>
                </a:lnTo>
                <a:lnTo>
                  <a:pt x="122" y="6"/>
                </a:lnTo>
                <a:lnTo>
                  <a:pt x="158" y="12"/>
                </a:lnTo>
                <a:lnTo>
                  <a:pt x="192" y="22"/>
                </a:lnTo>
                <a:lnTo>
                  <a:pt x="226" y="36"/>
                </a:lnTo>
                <a:lnTo>
                  <a:pt x="258" y="50"/>
                </a:lnTo>
                <a:lnTo>
                  <a:pt x="288" y="68"/>
                </a:lnTo>
                <a:lnTo>
                  <a:pt x="316" y="88"/>
                </a:lnTo>
                <a:lnTo>
                  <a:pt x="316" y="88"/>
                </a:lnTo>
                <a:lnTo>
                  <a:pt x="308" y="98"/>
                </a:lnTo>
                <a:lnTo>
                  <a:pt x="308" y="98"/>
                </a:lnTo>
                <a:lnTo>
                  <a:pt x="292" y="112"/>
                </a:lnTo>
                <a:lnTo>
                  <a:pt x="276" y="124"/>
                </a:lnTo>
                <a:lnTo>
                  <a:pt x="260" y="134"/>
                </a:lnTo>
                <a:lnTo>
                  <a:pt x="242" y="142"/>
                </a:lnTo>
                <a:lnTo>
                  <a:pt x="222" y="150"/>
                </a:lnTo>
                <a:lnTo>
                  <a:pt x="202" y="154"/>
                </a:lnTo>
                <a:lnTo>
                  <a:pt x="182" y="158"/>
                </a:lnTo>
                <a:lnTo>
                  <a:pt x="160" y="158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6" name="Freeform 44"/>
          <p:cNvSpPr>
            <a:spLocks/>
          </p:cNvSpPr>
          <p:nvPr/>
        </p:nvSpPr>
        <p:spPr bwMode="auto">
          <a:xfrm>
            <a:off x="5467350" y="3736975"/>
            <a:ext cx="501650" cy="250825"/>
          </a:xfrm>
          <a:custGeom>
            <a:avLst/>
            <a:gdLst>
              <a:gd name="T0" fmla="*/ 160 w 316"/>
              <a:gd name="T1" fmla="*/ 158 h 158"/>
              <a:gd name="T2" fmla="*/ 160 w 316"/>
              <a:gd name="T3" fmla="*/ 158 h 158"/>
              <a:gd name="T4" fmla="*/ 138 w 316"/>
              <a:gd name="T5" fmla="*/ 158 h 158"/>
              <a:gd name="T6" fmla="*/ 118 w 316"/>
              <a:gd name="T7" fmla="*/ 154 h 158"/>
              <a:gd name="T8" fmla="*/ 98 w 316"/>
              <a:gd name="T9" fmla="*/ 150 h 158"/>
              <a:gd name="T10" fmla="*/ 78 w 316"/>
              <a:gd name="T11" fmla="*/ 142 h 158"/>
              <a:gd name="T12" fmla="*/ 60 w 316"/>
              <a:gd name="T13" fmla="*/ 134 h 158"/>
              <a:gd name="T14" fmla="*/ 44 w 316"/>
              <a:gd name="T15" fmla="*/ 124 h 158"/>
              <a:gd name="T16" fmla="*/ 28 w 316"/>
              <a:gd name="T17" fmla="*/ 112 h 158"/>
              <a:gd name="T18" fmla="*/ 12 w 316"/>
              <a:gd name="T19" fmla="*/ 98 h 158"/>
              <a:gd name="T20" fmla="*/ 12 w 316"/>
              <a:gd name="T21" fmla="*/ 98 h 158"/>
              <a:gd name="T22" fmla="*/ 0 w 316"/>
              <a:gd name="T23" fmla="*/ 84 h 158"/>
              <a:gd name="T24" fmla="*/ 0 w 316"/>
              <a:gd name="T25" fmla="*/ 84 h 158"/>
              <a:gd name="T26" fmla="*/ 8 w 316"/>
              <a:gd name="T27" fmla="*/ 64 h 158"/>
              <a:gd name="T28" fmla="*/ 16 w 316"/>
              <a:gd name="T29" fmla="*/ 44 h 158"/>
              <a:gd name="T30" fmla="*/ 22 w 316"/>
              <a:gd name="T31" fmla="*/ 22 h 158"/>
              <a:gd name="T32" fmla="*/ 26 w 316"/>
              <a:gd name="T33" fmla="*/ 0 h 158"/>
              <a:gd name="T34" fmla="*/ 26 w 316"/>
              <a:gd name="T35" fmla="*/ 0 h 158"/>
              <a:gd name="T36" fmla="*/ 46 w 316"/>
              <a:gd name="T37" fmla="*/ 0 h 158"/>
              <a:gd name="T38" fmla="*/ 46 w 316"/>
              <a:gd name="T39" fmla="*/ 0 h 158"/>
              <a:gd name="T40" fmla="*/ 84 w 316"/>
              <a:gd name="T41" fmla="*/ 0 h 158"/>
              <a:gd name="T42" fmla="*/ 122 w 316"/>
              <a:gd name="T43" fmla="*/ 6 h 158"/>
              <a:gd name="T44" fmla="*/ 158 w 316"/>
              <a:gd name="T45" fmla="*/ 12 h 158"/>
              <a:gd name="T46" fmla="*/ 192 w 316"/>
              <a:gd name="T47" fmla="*/ 22 h 158"/>
              <a:gd name="T48" fmla="*/ 226 w 316"/>
              <a:gd name="T49" fmla="*/ 36 h 158"/>
              <a:gd name="T50" fmla="*/ 258 w 316"/>
              <a:gd name="T51" fmla="*/ 50 h 158"/>
              <a:gd name="T52" fmla="*/ 288 w 316"/>
              <a:gd name="T53" fmla="*/ 68 h 158"/>
              <a:gd name="T54" fmla="*/ 316 w 316"/>
              <a:gd name="T55" fmla="*/ 88 h 158"/>
              <a:gd name="T56" fmla="*/ 316 w 316"/>
              <a:gd name="T57" fmla="*/ 88 h 158"/>
              <a:gd name="T58" fmla="*/ 308 w 316"/>
              <a:gd name="T59" fmla="*/ 98 h 158"/>
              <a:gd name="T60" fmla="*/ 308 w 316"/>
              <a:gd name="T61" fmla="*/ 98 h 158"/>
              <a:gd name="T62" fmla="*/ 292 w 316"/>
              <a:gd name="T63" fmla="*/ 112 h 158"/>
              <a:gd name="T64" fmla="*/ 276 w 316"/>
              <a:gd name="T65" fmla="*/ 124 h 158"/>
              <a:gd name="T66" fmla="*/ 260 w 316"/>
              <a:gd name="T67" fmla="*/ 134 h 158"/>
              <a:gd name="T68" fmla="*/ 242 w 316"/>
              <a:gd name="T69" fmla="*/ 142 h 158"/>
              <a:gd name="T70" fmla="*/ 222 w 316"/>
              <a:gd name="T71" fmla="*/ 150 h 158"/>
              <a:gd name="T72" fmla="*/ 202 w 316"/>
              <a:gd name="T73" fmla="*/ 154 h 158"/>
              <a:gd name="T74" fmla="*/ 182 w 316"/>
              <a:gd name="T75" fmla="*/ 158 h 158"/>
              <a:gd name="T76" fmla="*/ 160 w 316"/>
              <a:gd name="T77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6" h="158">
                <a:moveTo>
                  <a:pt x="160" y="158"/>
                </a:moveTo>
                <a:lnTo>
                  <a:pt x="160" y="158"/>
                </a:lnTo>
                <a:lnTo>
                  <a:pt x="138" y="158"/>
                </a:lnTo>
                <a:lnTo>
                  <a:pt x="118" y="154"/>
                </a:lnTo>
                <a:lnTo>
                  <a:pt x="98" y="150"/>
                </a:lnTo>
                <a:lnTo>
                  <a:pt x="78" y="142"/>
                </a:lnTo>
                <a:lnTo>
                  <a:pt x="60" y="134"/>
                </a:lnTo>
                <a:lnTo>
                  <a:pt x="44" y="124"/>
                </a:lnTo>
                <a:lnTo>
                  <a:pt x="28" y="112"/>
                </a:lnTo>
                <a:lnTo>
                  <a:pt x="12" y="98"/>
                </a:lnTo>
                <a:lnTo>
                  <a:pt x="12" y="98"/>
                </a:lnTo>
                <a:lnTo>
                  <a:pt x="0" y="84"/>
                </a:lnTo>
                <a:lnTo>
                  <a:pt x="0" y="84"/>
                </a:lnTo>
                <a:lnTo>
                  <a:pt x="8" y="64"/>
                </a:lnTo>
                <a:lnTo>
                  <a:pt x="16" y="44"/>
                </a:lnTo>
                <a:lnTo>
                  <a:pt x="22" y="22"/>
                </a:lnTo>
                <a:lnTo>
                  <a:pt x="26" y="0"/>
                </a:lnTo>
                <a:lnTo>
                  <a:pt x="26" y="0"/>
                </a:lnTo>
                <a:lnTo>
                  <a:pt x="46" y="0"/>
                </a:lnTo>
                <a:lnTo>
                  <a:pt x="46" y="0"/>
                </a:lnTo>
                <a:lnTo>
                  <a:pt x="84" y="0"/>
                </a:lnTo>
                <a:lnTo>
                  <a:pt x="122" y="6"/>
                </a:lnTo>
                <a:lnTo>
                  <a:pt x="158" y="12"/>
                </a:lnTo>
                <a:lnTo>
                  <a:pt x="192" y="22"/>
                </a:lnTo>
                <a:lnTo>
                  <a:pt x="226" y="36"/>
                </a:lnTo>
                <a:lnTo>
                  <a:pt x="258" y="50"/>
                </a:lnTo>
                <a:lnTo>
                  <a:pt x="288" y="68"/>
                </a:lnTo>
                <a:lnTo>
                  <a:pt x="316" y="88"/>
                </a:lnTo>
                <a:lnTo>
                  <a:pt x="316" y="88"/>
                </a:lnTo>
                <a:lnTo>
                  <a:pt x="308" y="98"/>
                </a:lnTo>
                <a:lnTo>
                  <a:pt x="308" y="98"/>
                </a:lnTo>
                <a:lnTo>
                  <a:pt x="292" y="112"/>
                </a:lnTo>
                <a:lnTo>
                  <a:pt x="276" y="124"/>
                </a:lnTo>
                <a:lnTo>
                  <a:pt x="260" y="134"/>
                </a:lnTo>
                <a:lnTo>
                  <a:pt x="242" y="142"/>
                </a:lnTo>
                <a:lnTo>
                  <a:pt x="222" y="150"/>
                </a:lnTo>
                <a:lnTo>
                  <a:pt x="202" y="154"/>
                </a:lnTo>
                <a:lnTo>
                  <a:pt x="182" y="158"/>
                </a:lnTo>
                <a:lnTo>
                  <a:pt x="160" y="1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7" name="Freeform 45"/>
          <p:cNvSpPr>
            <a:spLocks/>
          </p:cNvSpPr>
          <p:nvPr/>
        </p:nvSpPr>
        <p:spPr bwMode="auto">
          <a:xfrm>
            <a:off x="5403850" y="3736975"/>
            <a:ext cx="98425" cy="127000"/>
          </a:xfrm>
          <a:custGeom>
            <a:avLst/>
            <a:gdLst>
              <a:gd name="T0" fmla="*/ 36 w 62"/>
              <a:gd name="T1" fmla="*/ 80 h 80"/>
              <a:gd name="T2" fmla="*/ 36 w 62"/>
              <a:gd name="T3" fmla="*/ 80 h 80"/>
              <a:gd name="T4" fmla="*/ 24 w 62"/>
              <a:gd name="T5" fmla="*/ 64 h 80"/>
              <a:gd name="T6" fmla="*/ 14 w 62"/>
              <a:gd name="T7" fmla="*/ 46 h 80"/>
              <a:gd name="T8" fmla="*/ 6 w 62"/>
              <a:gd name="T9" fmla="*/ 28 h 80"/>
              <a:gd name="T10" fmla="*/ 0 w 62"/>
              <a:gd name="T11" fmla="*/ 8 h 80"/>
              <a:gd name="T12" fmla="*/ 0 w 62"/>
              <a:gd name="T13" fmla="*/ 8 h 80"/>
              <a:gd name="T14" fmla="*/ 30 w 62"/>
              <a:gd name="T15" fmla="*/ 2 h 80"/>
              <a:gd name="T16" fmla="*/ 62 w 62"/>
              <a:gd name="T17" fmla="*/ 0 h 80"/>
              <a:gd name="T18" fmla="*/ 62 w 62"/>
              <a:gd name="T19" fmla="*/ 0 h 80"/>
              <a:gd name="T20" fmla="*/ 58 w 62"/>
              <a:gd name="T21" fmla="*/ 22 h 80"/>
              <a:gd name="T22" fmla="*/ 52 w 62"/>
              <a:gd name="T23" fmla="*/ 42 h 80"/>
              <a:gd name="T24" fmla="*/ 46 w 62"/>
              <a:gd name="T25" fmla="*/ 62 h 80"/>
              <a:gd name="T26" fmla="*/ 36 w 62"/>
              <a:gd name="T27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2" h="80">
                <a:moveTo>
                  <a:pt x="36" y="80"/>
                </a:moveTo>
                <a:lnTo>
                  <a:pt x="36" y="80"/>
                </a:lnTo>
                <a:lnTo>
                  <a:pt x="24" y="64"/>
                </a:lnTo>
                <a:lnTo>
                  <a:pt x="14" y="46"/>
                </a:lnTo>
                <a:lnTo>
                  <a:pt x="6" y="28"/>
                </a:lnTo>
                <a:lnTo>
                  <a:pt x="0" y="8"/>
                </a:lnTo>
                <a:lnTo>
                  <a:pt x="0" y="8"/>
                </a:lnTo>
                <a:lnTo>
                  <a:pt x="30" y="2"/>
                </a:lnTo>
                <a:lnTo>
                  <a:pt x="62" y="0"/>
                </a:lnTo>
                <a:lnTo>
                  <a:pt x="62" y="0"/>
                </a:lnTo>
                <a:lnTo>
                  <a:pt x="58" y="22"/>
                </a:lnTo>
                <a:lnTo>
                  <a:pt x="52" y="42"/>
                </a:lnTo>
                <a:lnTo>
                  <a:pt x="46" y="62"/>
                </a:lnTo>
                <a:lnTo>
                  <a:pt x="36" y="80"/>
                </a:lnTo>
                <a:close/>
              </a:path>
            </a:pathLst>
          </a:custGeom>
          <a:solidFill>
            <a:srgbClr val="F3DD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8" name="Freeform 46"/>
          <p:cNvSpPr>
            <a:spLocks/>
          </p:cNvSpPr>
          <p:nvPr/>
        </p:nvSpPr>
        <p:spPr bwMode="auto">
          <a:xfrm>
            <a:off x="5403850" y="3736975"/>
            <a:ext cx="98425" cy="127000"/>
          </a:xfrm>
          <a:custGeom>
            <a:avLst/>
            <a:gdLst>
              <a:gd name="T0" fmla="*/ 36 w 62"/>
              <a:gd name="T1" fmla="*/ 80 h 80"/>
              <a:gd name="T2" fmla="*/ 36 w 62"/>
              <a:gd name="T3" fmla="*/ 80 h 80"/>
              <a:gd name="T4" fmla="*/ 24 w 62"/>
              <a:gd name="T5" fmla="*/ 64 h 80"/>
              <a:gd name="T6" fmla="*/ 14 w 62"/>
              <a:gd name="T7" fmla="*/ 46 h 80"/>
              <a:gd name="T8" fmla="*/ 6 w 62"/>
              <a:gd name="T9" fmla="*/ 28 h 80"/>
              <a:gd name="T10" fmla="*/ 0 w 62"/>
              <a:gd name="T11" fmla="*/ 8 h 80"/>
              <a:gd name="T12" fmla="*/ 0 w 62"/>
              <a:gd name="T13" fmla="*/ 8 h 80"/>
              <a:gd name="T14" fmla="*/ 30 w 62"/>
              <a:gd name="T15" fmla="*/ 2 h 80"/>
              <a:gd name="T16" fmla="*/ 62 w 62"/>
              <a:gd name="T17" fmla="*/ 0 h 80"/>
              <a:gd name="T18" fmla="*/ 62 w 62"/>
              <a:gd name="T19" fmla="*/ 0 h 80"/>
              <a:gd name="T20" fmla="*/ 58 w 62"/>
              <a:gd name="T21" fmla="*/ 22 h 80"/>
              <a:gd name="T22" fmla="*/ 52 w 62"/>
              <a:gd name="T23" fmla="*/ 42 h 80"/>
              <a:gd name="T24" fmla="*/ 46 w 62"/>
              <a:gd name="T25" fmla="*/ 62 h 80"/>
              <a:gd name="T26" fmla="*/ 36 w 62"/>
              <a:gd name="T27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2" h="80">
                <a:moveTo>
                  <a:pt x="36" y="80"/>
                </a:moveTo>
                <a:lnTo>
                  <a:pt x="36" y="80"/>
                </a:lnTo>
                <a:lnTo>
                  <a:pt x="24" y="64"/>
                </a:lnTo>
                <a:lnTo>
                  <a:pt x="14" y="46"/>
                </a:lnTo>
                <a:lnTo>
                  <a:pt x="6" y="28"/>
                </a:lnTo>
                <a:lnTo>
                  <a:pt x="0" y="8"/>
                </a:lnTo>
                <a:lnTo>
                  <a:pt x="0" y="8"/>
                </a:lnTo>
                <a:lnTo>
                  <a:pt x="30" y="2"/>
                </a:lnTo>
                <a:lnTo>
                  <a:pt x="62" y="0"/>
                </a:lnTo>
                <a:lnTo>
                  <a:pt x="62" y="0"/>
                </a:lnTo>
                <a:lnTo>
                  <a:pt x="58" y="22"/>
                </a:lnTo>
                <a:lnTo>
                  <a:pt x="52" y="42"/>
                </a:lnTo>
                <a:lnTo>
                  <a:pt x="46" y="62"/>
                </a:lnTo>
                <a:lnTo>
                  <a:pt x="36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19" name="Freeform 47"/>
          <p:cNvSpPr>
            <a:spLocks/>
          </p:cNvSpPr>
          <p:nvPr/>
        </p:nvSpPr>
        <p:spPr bwMode="auto">
          <a:xfrm>
            <a:off x="5461000" y="3736975"/>
            <a:ext cx="47625" cy="133350"/>
          </a:xfrm>
          <a:custGeom>
            <a:avLst/>
            <a:gdLst>
              <a:gd name="T0" fmla="*/ 4 w 30"/>
              <a:gd name="T1" fmla="*/ 84 h 84"/>
              <a:gd name="T2" fmla="*/ 4 w 30"/>
              <a:gd name="T3" fmla="*/ 84 h 84"/>
              <a:gd name="T4" fmla="*/ 0 w 30"/>
              <a:gd name="T5" fmla="*/ 80 h 84"/>
              <a:gd name="T6" fmla="*/ 0 w 30"/>
              <a:gd name="T7" fmla="*/ 80 h 84"/>
              <a:gd name="T8" fmla="*/ 10 w 30"/>
              <a:gd name="T9" fmla="*/ 62 h 84"/>
              <a:gd name="T10" fmla="*/ 16 w 30"/>
              <a:gd name="T11" fmla="*/ 42 h 84"/>
              <a:gd name="T12" fmla="*/ 22 w 30"/>
              <a:gd name="T13" fmla="*/ 22 h 84"/>
              <a:gd name="T14" fmla="*/ 26 w 30"/>
              <a:gd name="T15" fmla="*/ 0 h 84"/>
              <a:gd name="T16" fmla="*/ 26 w 30"/>
              <a:gd name="T17" fmla="*/ 0 h 84"/>
              <a:gd name="T18" fmla="*/ 30 w 30"/>
              <a:gd name="T19" fmla="*/ 0 h 84"/>
              <a:gd name="T20" fmla="*/ 30 w 30"/>
              <a:gd name="T21" fmla="*/ 0 h 84"/>
              <a:gd name="T22" fmla="*/ 26 w 30"/>
              <a:gd name="T23" fmla="*/ 22 h 84"/>
              <a:gd name="T24" fmla="*/ 20 w 30"/>
              <a:gd name="T25" fmla="*/ 44 h 84"/>
              <a:gd name="T26" fmla="*/ 12 w 30"/>
              <a:gd name="T27" fmla="*/ 64 h 84"/>
              <a:gd name="T28" fmla="*/ 4 w 30"/>
              <a:gd name="T2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" h="84">
                <a:moveTo>
                  <a:pt x="4" y="84"/>
                </a:moveTo>
                <a:lnTo>
                  <a:pt x="4" y="84"/>
                </a:lnTo>
                <a:lnTo>
                  <a:pt x="0" y="80"/>
                </a:lnTo>
                <a:lnTo>
                  <a:pt x="0" y="80"/>
                </a:lnTo>
                <a:lnTo>
                  <a:pt x="10" y="62"/>
                </a:lnTo>
                <a:lnTo>
                  <a:pt x="16" y="42"/>
                </a:lnTo>
                <a:lnTo>
                  <a:pt x="22" y="22"/>
                </a:lnTo>
                <a:lnTo>
                  <a:pt x="26" y="0"/>
                </a:lnTo>
                <a:lnTo>
                  <a:pt x="26" y="0"/>
                </a:lnTo>
                <a:lnTo>
                  <a:pt x="30" y="0"/>
                </a:lnTo>
                <a:lnTo>
                  <a:pt x="30" y="0"/>
                </a:lnTo>
                <a:lnTo>
                  <a:pt x="26" y="22"/>
                </a:lnTo>
                <a:lnTo>
                  <a:pt x="20" y="44"/>
                </a:lnTo>
                <a:lnTo>
                  <a:pt x="12" y="64"/>
                </a:lnTo>
                <a:lnTo>
                  <a:pt x="4" y="84"/>
                </a:lnTo>
                <a:close/>
              </a:path>
            </a:pathLst>
          </a:custGeom>
          <a:solidFill>
            <a:srgbClr val="EDC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0" name="Freeform 48"/>
          <p:cNvSpPr>
            <a:spLocks/>
          </p:cNvSpPr>
          <p:nvPr/>
        </p:nvSpPr>
        <p:spPr bwMode="auto">
          <a:xfrm>
            <a:off x="5461000" y="3736975"/>
            <a:ext cx="47625" cy="133350"/>
          </a:xfrm>
          <a:custGeom>
            <a:avLst/>
            <a:gdLst>
              <a:gd name="T0" fmla="*/ 4 w 30"/>
              <a:gd name="T1" fmla="*/ 84 h 84"/>
              <a:gd name="T2" fmla="*/ 4 w 30"/>
              <a:gd name="T3" fmla="*/ 84 h 84"/>
              <a:gd name="T4" fmla="*/ 0 w 30"/>
              <a:gd name="T5" fmla="*/ 80 h 84"/>
              <a:gd name="T6" fmla="*/ 0 w 30"/>
              <a:gd name="T7" fmla="*/ 80 h 84"/>
              <a:gd name="T8" fmla="*/ 10 w 30"/>
              <a:gd name="T9" fmla="*/ 62 h 84"/>
              <a:gd name="T10" fmla="*/ 16 w 30"/>
              <a:gd name="T11" fmla="*/ 42 h 84"/>
              <a:gd name="T12" fmla="*/ 22 w 30"/>
              <a:gd name="T13" fmla="*/ 22 h 84"/>
              <a:gd name="T14" fmla="*/ 26 w 30"/>
              <a:gd name="T15" fmla="*/ 0 h 84"/>
              <a:gd name="T16" fmla="*/ 26 w 30"/>
              <a:gd name="T17" fmla="*/ 0 h 84"/>
              <a:gd name="T18" fmla="*/ 30 w 30"/>
              <a:gd name="T19" fmla="*/ 0 h 84"/>
              <a:gd name="T20" fmla="*/ 30 w 30"/>
              <a:gd name="T21" fmla="*/ 0 h 84"/>
              <a:gd name="T22" fmla="*/ 26 w 30"/>
              <a:gd name="T23" fmla="*/ 22 h 84"/>
              <a:gd name="T24" fmla="*/ 20 w 30"/>
              <a:gd name="T25" fmla="*/ 44 h 84"/>
              <a:gd name="T26" fmla="*/ 12 w 30"/>
              <a:gd name="T27" fmla="*/ 64 h 84"/>
              <a:gd name="T28" fmla="*/ 4 w 30"/>
              <a:gd name="T2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" h="84">
                <a:moveTo>
                  <a:pt x="4" y="84"/>
                </a:moveTo>
                <a:lnTo>
                  <a:pt x="4" y="84"/>
                </a:lnTo>
                <a:lnTo>
                  <a:pt x="0" y="80"/>
                </a:lnTo>
                <a:lnTo>
                  <a:pt x="0" y="80"/>
                </a:lnTo>
                <a:lnTo>
                  <a:pt x="10" y="62"/>
                </a:lnTo>
                <a:lnTo>
                  <a:pt x="16" y="42"/>
                </a:lnTo>
                <a:lnTo>
                  <a:pt x="22" y="22"/>
                </a:lnTo>
                <a:lnTo>
                  <a:pt x="26" y="0"/>
                </a:lnTo>
                <a:lnTo>
                  <a:pt x="26" y="0"/>
                </a:lnTo>
                <a:lnTo>
                  <a:pt x="30" y="0"/>
                </a:lnTo>
                <a:lnTo>
                  <a:pt x="30" y="0"/>
                </a:lnTo>
                <a:lnTo>
                  <a:pt x="26" y="22"/>
                </a:lnTo>
                <a:lnTo>
                  <a:pt x="20" y="44"/>
                </a:lnTo>
                <a:lnTo>
                  <a:pt x="12" y="64"/>
                </a:lnTo>
                <a:lnTo>
                  <a:pt x="4" y="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1" name="Freeform 49"/>
          <p:cNvSpPr>
            <a:spLocks/>
          </p:cNvSpPr>
          <p:nvPr/>
        </p:nvSpPr>
        <p:spPr bwMode="auto">
          <a:xfrm>
            <a:off x="5464175" y="3870325"/>
            <a:ext cx="511175" cy="123825"/>
          </a:xfrm>
          <a:custGeom>
            <a:avLst/>
            <a:gdLst>
              <a:gd name="T0" fmla="*/ 162 w 322"/>
              <a:gd name="T1" fmla="*/ 78 h 78"/>
              <a:gd name="T2" fmla="*/ 162 w 322"/>
              <a:gd name="T3" fmla="*/ 78 h 78"/>
              <a:gd name="T4" fmla="*/ 138 w 322"/>
              <a:gd name="T5" fmla="*/ 78 h 78"/>
              <a:gd name="T6" fmla="*/ 114 w 322"/>
              <a:gd name="T7" fmla="*/ 74 h 78"/>
              <a:gd name="T8" fmla="*/ 92 w 322"/>
              <a:gd name="T9" fmla="*/ 68 h 78"/>
              <a:gd name="T10" fmla="*/ 70 w 322"/>
              <a:gd name="T11" fmla="*/ 58 h 78"/>
              <a:gd name="T12" fmla="*/ 50 w 322"/>
              <a:gd name="T13" fmla="*/ 48 h 78"/>
              <a:gd name="T14" fmla="*/ 32 w 322"/>
              <a:gd name="T15" fmla="*/ 34 h 78"/>
              <a:gd name="T16" fmla="*/ 14 w 322"/>
              <a:gd name="T17" fmla="*/ 20 h 78"/>
              <a:gd name="T18" fmla="*/ 0 w 322"/>
              <a:gd name="T19" fmla="*/ 2 h 78"/>
              <a:gd name="T20" fmla="*/ 0 w 322"/>
              <a:gd name="T21" fmla="*/ 2 h 78"/>
              <a:gd name="T22" fmla="*/ 2 w 322"/>
              <a:gd name="T23" fmla="*/ 0 h 78"/>
              <a:gd name="T24" fmla="*/ 2 w 322"/>
              <a:gd name="T25" fmla="*/ 0 h 78"/>
              <a:gd name="T26" fmla="*/ 14 w 322"/>
              <a:gd name="T27" fmla="*/ 14 h 78"/>
              <a:gd name="T28" fmla="*/ 14 w 322"/>
              <a:gd name="T29" fmla="*/ 14 h 78"/>
              <a:gd name="T30" fmla="*/ 30 w 322"/>
              <a:gd name="T31" fmla="*/ 28 h 78"/>
              <a:gd name="T32" fmla="*/ 46 w 322"/>
              <a:gd name="T33" fmla="*/ 40 h 78"/>
              <a:gd name="T34" fmla="*/ 62 w 322"/>
              <a:gd name="T35" fmla="*/ 50 h 78"/>
              <a:gd name="T36" fmla="*/ 80 w 322"/>
              <a:gd name="T37" fmla="*/ 58 h 78"/>
              <a:gd name="T38" fmla="*/ 100 w 322"/>
              <a:gd name="T39" fmla="*/ 66 h 78"/>
              <a:gd name="T40" fmla="*/ 120 w 322"/>
              <a:gd name="T41" fmla="*/ 70 h 78"/>
              <a:gd name="T42" fmla="*/ 140 w 322"/>
              <a:gd name="T43" fmla="*/ 74 h 78"/>
              <a:gd name="T44" fmla="*/ 162 w 322"/>
              <a:gd name="T45" fmla="*/ 74 h 78"/>
              <a:gd name="T46" fmla="*/ 162 w 322"/>
              <a:gd name="T47" fmla="*/ 74 h 78"/>
              <a:gd name="T48" fmla="*/ 184 w 322"/>
              <a:gd name="T49" fmla="*/ 74 h 78"/>
              <a:gd name="T50" fmla="*/ 204 w 322"/>
              <a:gd name="T51" fmla="*/ 70 h 78"/>
              <a:gd name="T52" fmla="*/ 224 w 322"/>
              <a:gd name="T53" fmla="*/ 66 h 78"/>
              <a:gd name="T54" fmla="*/ 244 w 322"/>
              <a:gd name="T55" fmla="*/ 58 h 78"/>
              <a:gd name="T56" fmla="*/ 262 w 322"/>
              <a:gd name="T57" fmla="*/ 50 h 78"/>
              <a:gd name="T58" fmla="*/ 278 w 322"/>
              <a:gd name="T59" fmla="*/ 40 h 78"/>
              <a:gd name="T60" fmla="*/ 294 w 322"/>
              <a:gd name="T61" fmla="*/ 28 h 78"/>
              <a:gd name="T62" fmla="*/ 310 w 322"/>
              <a:gd name="T63" fmla="*/ 14 h 78"/>
              <a:gd name="T64" fmla="*/ 310 w 322"/>
              <a:gd name="T65" fmla="*/ 14 h 78"/>
              <a:gd name="T66" fmla="*/ 318 w 322"/>
              <a:gd name="T67" fmla="*/ 4 h 78"/>
              <a:gd name="T68" fmla="*/ 318 w 322"/>
              <a:gd name="T69" fmla="*/ 4 h 78"/>
              <a:gd name="T70" fmla="*/ 322 w 322"/>
              <a:gd name="T71" fmla="*/ 6 h 78"/>
              <a:gd name="T72" fmla="*/ 322 w 322"/>
              <a:gd name="T73" fmla="*/ 6 h 78"/>
              <a:gd name="T74" fmla="*/ 306 w 322"/>
              <a:gd name="T75" fmla="*/ 22 h 78"/>
              <a:gd name="T76" fmla="*/ 290 w 322"/>
              <a:gd name="T77" fmla="*/ 36 h 78"/>
              <a:gd name="T78" fmla="*/ 270 w 322"/>
              <a:gd name="T79" fmla="*/ 48 h 78"/>
              <a:gd name="T80" fmla="*/ 252 w 322"/>
              <a:gd name="T81" fmla="*/ 60 h 78"/>
              <a:gd name="T82" fmla="*/ 230 w 322"/>
              <a:gd name="T83" fmla="*/ 68 h 78"/>
              <a:gd name="T84" fmla="*/ 208 w 322"/>
              <a:gd name="T85" fmla="*/ 74 h 78"/>
              <a:gd name="T86" fmla="*/ 186 w 322"/>
              <a:gd name="T87" fmla="*/ 78 h 78"/>
              <a:gd name="T88" fmla="*/ 162 w 322"/>
              <a:gd name="T8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2" h="78">
                <a:moveTo>
                  <a:pt x="162" y="78"/>
                </a:moveTo>
                <a:lnTo>
                  <a:pt x="162" y="78"/>
                </a:lnTo>
                <a:lnTo>
                  <a:pt x="138" y="78"/>
                </a:lnTo>
                <a:lnTo>
                  <a:pt x="114" y="74"/>
                </a:lnTo>
                <a:lnTo>
                  <a:pt x="92" y="68"/>
                </a:lnTo>
                <a:lnTo>
                  <a:pt x="70" y="58"/>
                </a:lnTo>
                <a:lnTo>
                  <a:pt x="50" y="48"/>
                </a:lnTo>
                <a:lnTo>
                  <a:pt x="32" y="34"/>
                </a:lnTo>
                <a:lnTo>
                  <a:pt x="14" y="2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14" y="14"/>
                </a:lnTo>
                <a:lnTo>
                  <a:pt x="14" y="14"/>
                </a:lnTo>
                <a:lnTo>
                  <a:pt x="30" y="28"/>
                </a:lnTo>
                <a:lnTo>
                  <a:pt x="46" y="40"/>
                </a:lnTo>
                <a:lnTo>
                  <a:pt x="62" y="50"/>
                </a:lnTo>
                <a:lnTo>
                  <a:pt x="80" y="58"/>
                </a:lnTo>
                <a:lnTo>
                  <a:pt x="100" y="66"/>
                </a:lnTo>
                <a:lnTo>
                  <a:pt x="120" y="70"/>
                </a:lnTo>
                <a:lnTo>
                  <a:pt x="140" y="74"/>
                </a:lnTo>
                <a:lnTo>
                  <a:pt x="162" y="74"/>
                </a:lnTo>
                <a:lnTo>
                  <a:pt x="162" y="74"/>
                </a:lnTo>
                <a:lnTo>
                  <a:pt x="184" y="74"/>
                </a:lnTo>
                <a:lnTo>
                  <a:pt x="204" y="70"/>
                </a:lnTo>
                <a:lnTo>
                  <a:pt x="224" y="66"/>
                </a:lnTo>
                <a:lnTo>
                  <a:pt x="244" y="58"/>
                </a:lnTo>
                <a:lnTo>
                  <a:pt x="262" y="50"/>
                </a:lnTo>
                <a:lnTo>
                  <a:pt x="278" y="40"/>
                </a:lnTo>
                <a:lnTo>
                  <a:pt x="294" y="28"/>
                </a:lnTo>
                <a:lnTo>
                  <a:pt x="310" y="14"/>
                </a:lnTo>
                <a:lnTo>
                  <a:pt x="310" y="14"/>
                </a:lnTo>
                <a:lnTo>
                  <a:pt x="318" y="4"/>
                </a:lnTo>
                <a:lnTo>
                  <a:pt x="318" y="4"/>
                </a:lnTo>
                <a:lnTo>
                  <a:pt x="322" y="6"/>
                </a:lnTo>
                <a:lnTo>
                  <a:pt x="322" y="6"/>
                </a:lnTo>
                <a:lnTo>
                  <a:pt x="306" y="22"/>
                </a:lnTo>
                <a:lnTo>
                  <a:pt x="290" y="36"/>
                </a:lnTo>
                <a:lnTo>
                  <a:pt x="270" y="48"/>
                </a:lnTo>
                <a:lnTo>
                  <a:pt x="252" y="60"/>
                </a:lnTo>
                <a:lnTo>
                  <a:pt x="230" y="68"/>
                </a:lnTo>
                <a:lnTo>
                  <a:pt x="208" y="74"/>
                </a:lnTo>
                <a:lnTo>
                  <a:pt x="186" y="78"/>
                </a:lnTo>
                <a:lnTo>
                  <a:pt x="162" y="78"/>
                </a:lnTo>
                <a:close/>
              </a:path>
            </a:pathLst>
          </a:custGeom>
          <a:solidFill>
            <a:srgbClr val="E9C5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2" name="Freeform 50"/>
          <p:cNvSpPr>
            <a:spLocks/>
          </p:cNvSpPr>
          <p:nvPr/>
        </p:nvSpPr>
        <p:spPr bwMode="auto">
          <a:xfrm>
            <a:off x="5464175" y="3870325"/>
            <a:ext cx="511175" cy="123825"/>
          </a:xfrm>
          <a:custGeom>
            <a:avLst/>
            <a:gdLst>
              <a:gd name="T0" fmla="*/ 162 w 322"/>
              <a:gd name="T1" fmla="*/ 78 h 78"/>
              <a:gd name="T2" fmla="*/ 162 w 322"/>
              <a:gd name="T3" fmla="*/ 78 h 78"/>
              <a:gd name="T4" fmla="*/ 138 w 322"/>
              <a:gd name="T5" fmla="*/ 78 h 78"/>
              <a:gd name="T6" fmla="*/ 114 w 322"/>
              <a:gd name="T7" fmla="*/ 74 h 78"/>
              <a:gd name="T8" fmla="*/ 92 w 322"/>
              <a:gd name="T9" fmla="*/ 68 h 78"/>
              <a:gd name="T10" fmla="*/ 70 w 322"/>
              <a:gd name="T11" fmla="*/ 58 h 78"/>
              <a:gd name="T12" fmla="*/ 50 w 322"/>
              <a:gd name="T13" fmla="*/ 48 h 78"/>
              <a:gd name="T14" fmla="*/ 32 w 322"/>
              <a:gd name="T15" fmla="*/ 34 h 78"/>
              <a:gd name="T16" fmla="*/ 14 w 322"/>
              <a:gd name="T17" fmla="*/ 20 h 78"/>
              <a:gd name="T18" fmla="*/ 0 w 322"/>
              <a:gd name="T19" fmla="*/ 2 h 78"/>
              <a:gd name="T20" fmla="*/ 0 w 322"/>
              <a:gd name="T21" fmla="*/ 2 h 78"/>
              <a:gd name="T22" fmla="*/ 2 w 322"/>
              <a:gd name="T23" fmla="*/ 0 h 78"/>
              <a:gd name="T24" fmla="*/ 2 w 322"/>
              <a:gd name="T25" fmla="*/ 0 h 78"/>
              <a:gd name="T26" fmla="*/ 14 w 322"/>
              <a:gd name="T27" fmla="*/ 14 h 78"/>
              <a:gd name="T28" fmla="*/ 14 w 322"/>
              <a:gd name="T29" fmla="*/ 14 h 78"/>
              <a:gd name="T30" fmla="*/ 30 w 322"/>
              <a:gd name="T31" fmla="*/ 28 h 78"/>
              <a:gd name="T32" fmla="*/ 46 w 322"/>
              <a:gd name="T33" fmla="*/ 40 h 78"/>
              <a:gd name="T34" fmla="*/ 62 w 322"/>
              <a:gd name="T35" fmla="*/ 50 h 78"/>
              <a:gd name="T36" fmla="*/ 80 w 322"/>
              <a:gd name="T37" fmla="*/ 58 h 78"/>
              <a:gd name="T38" fmla="*/ 100 w 322"/>
              <a:gd name="T39" fmla="*/ 66 h 78"/>
              <a:gd name="T40" fmla="*/ 120 w 322"/>
              <a:gd name="T41" fmla="*/ 70 h 78"/>
              <a:gd name="T42" fmla="*/ 140 w 322"/>
              <a:gd name="T43" fmla="*/ 74 h 78"/>
              <a:gd name="T44" fmla="*/ 162 w 322"/>
              <a:gd name="T45" fmla="*/ 74 h 78"/>
              <a:gd name="T46" fmla="*/ 162 w 322"/>
              <a:gd name="T47" fmla="*/ 74 h 78"/>
              <a:gd name="T48" fmla="*/ 184 w 322"/>
              <a:gd name="T49" fmla="*/ 74 h 78"/>
              <a:gd name="T50" fmla="*/ 204 w 322"/>
              <a:gd name="T51" fmla="*/ 70 h 78"/>
              <a:gd name="T52" fmla="*/ 224 w 322"/>
              <a:gd name="T53" fmla="*/ 66 h 78"/>
              <a:gd name="T54" fmla="*/ 244 w 322"/>
              <a:gd name="T55" fmla="*/ 58 h 78"/>
              <a:gd name="T56" fmla="*/ 262 w 322"/>
              <a:gd name="T57" fmla="*/ 50 h 78"/>
              <a:gd name="T58" fmla="*/ 278 w 322"/>
              <a:gd name="T59" fmla="*/ 40 h 78"/>
              <a:gd name="T60" fmla="*/ 294 w 322"/>
              <a:gd name="T61" fmla="*/ 28 h 78"/>
              <a:gd name="T62" fmla="*/ 310 w 322"/>
              <a:gd name="T63" fmla="*/ 14 h 78"/>
              <a:gd name="T64" fmla="*/ 310 w 322"/>
              <a:gd name="T65" fmla="*/ 14 h 78"/>
              <a:gd name="T66" fmla="*/ 318 w 322"/>
              <a:gd name="T67" fmla="*/ 4 h 78"/>
              <a:gd name="T68" fmla="*/ 318 w 322"/>
              <a:gd name="T69" fmla="*/ 4 h 78"/>
              <a:gd name="T70" fmla="*/ 322 w 322"/>
              <a:gd name="T71" fmla="*/ 6 h 78"/>
              <a:gd name="T72" fmla="*/ 322 w 322"/>
              <a:gd name="T73" fmla="*/ 6 h 78"/>
              <a:gd name="T74" fmla="*/ 306 w 322"/>
              <a:gd name="T75" fmla="*/ 22 h 78"/>
              <a:gd name="T76" fmla="*/ 290 w 322"/>
              <a:gd name="T77" fmla="*/ 36 h 78"/>
              <a:gd name="T78" fmla="*/ 270 w 322"/>
              <a:gd name="T79" fmla="*/ 48 h 78"/>
              <a:gd name="T80" fmla="*/ 252 w 322"/>
              <a:gd name="T81" fmla="*/ 60 h 78"/>
              <a:gd name="T82" fmla="*/ 230 w 322"/>
              <a:gd name="T83" fmla="*/ 68 h 78"/>
              <a:gd name="T84" fmla="*/ 208 w 322"/>
              <a:gd name="T85" fmla="*/ 74 h 78"/>
              <a:gd name="T86" fmla="*/ 186 w 322"/>
              <a:gd name="T87" fmla="*/ 78 h 78"/>
              <a:gd name="T88" fmla="*/ 162 w 322"/>
              <a:gd name="T8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2" h="78">
                <a:moveTo>
                  <a:pt x="162" y="78"/>
                </a:moveTo>
                <a:lnTo>
                  <a:pt x="162" y="78"/>
                </a:lnTo>
                <a:lnTo>
                  <a:pt x="138" y="78"/>
                </a:lnTo>
                <a:lnTo>
                  <a:pt x="114" y="74"/>
                </a:lnTo>
                <a:lnTo>
                  <a:pt x="92" y="68"/>
                </a:lnTo>
                <a:lnTo>
                  <a:pt x="70" y="58"/>
                </a:lnTo>
                <a:lnTo>
                  <a:pt x="50" y="48"/>
                </a:lnTo>
                <a:lnTo>
                  <a:pt x="32" y="34"/>
                </a:lnTo>
                <a:lnTo>
                  <a:pt x="14" y="2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14" y="14"/>
                </a:lnTo>
                <a:lnTo>
                  <a:pt x="14" y="14"/>
                </a:lnTo>
                <a:lnTo>
                  <a:pt x="30" y="28"/>
                </a:lnTo>
                <a:lnTo>
                  <a:pt x="46" y="40"/>
                </a:lnTo>
                <a:lnTo>
                  <a:pt x="62" y="50"/>
                </a:lnTo>
                <a:lnTo>
                  <a:pt x="80" y="58"/>
                </a:lnTo>
                <a:lnTo>
                  <a:pt x="100" y="66"/>
                </a:lnTo>
                <a:lnTo>
                  <a:pt x="120" y="70"/>
                </a:lnTo>
                <a:lnTo>
                  <a:pt x="140" y="74"/>
                </a:lnTo>
                <a:lnTo>
                  <a:pt x="162" y="74"/>
                </a:lnTo>
                <a:lnTo>
                  <a:pt x="162" y="74"/>
                </a:lnTo>
                <a:lnTo>
                  <a:pt x="184" y="74"/>
                </a:lnTo>
                <a:lnTo>
                  <a:pt x="204" y="70"/>
                </a:lnTo>
                <a:lnTo>
                  <a:pt x="224" y="66"/>
                </a:lnTo>
                <a:lnTo>
                  <a:pt x="244" y="58"/>
                </a:lnTo>
                <a:lnTo>
                  <a:pt x="262" y="50"/>
                </a:lnTo>
                <a:lnTo>
                  <a:pt x="278" y="40"/>
                </a:lnTo>
                <a:lnTo>
                  <a:pt x="294" y="28"/>
                </a:lnTo>
                <a:lnTo>
                  <a:pt x="310" y="14"/>
                </a:lnTo>
                <a:lnTo>
                  <a:pt x="310" y="14"/>
                </a:lnTo>
                <a:lnTo>
                  <a:pt x="318" y="4"/>
                </a:lnTo>
                <a:lnTo>
                  <a:pt x="318" y="4"/>
                </a:lnTo>
                <a:lnTo>
                  <a:pt x="322" y="6"/>
                </a:lnTo>
                <a:lnTo>
                  <a:pt x="322" y="6"/>
                </a:lnTo>
                <a:lnTo>
                  <a:pt x="306" y="22"/>
                </a:lnTo>
                <a:lnTo>
                  <a:pt x="290" y="36"/>
                </a:lnTo>
                <a:lnTo>
                  <a:pt x="270" y="48"/>
                </a:lnTo>
                <a:lnTo>
                  <a:pt x="252" y="60"/>
                </a:lnTo>
                <a:lnTo>
                  <a:pt x="230" y="68"/>
                </a:lnTo>
                <a:lnTo>
                  <a:pt x="208" y="74"/>
                </a:lnTo>
                <a:lnTo>
                  <a:pt x="186" y="78"/>
                </a:lnTo>
                <a:lnTo>
                  <a:pt x="162" y="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3" name="Freeform 51"/>
          <p:cNvSpPr>
            <a:spLocks/>
          </p:cNvSpPr>
          <p:nvPr/>
        </p:nvSpPr>
        <p:spPr bwMode="auto">
          <a:xfrm>
            <a:off x="5397500" y="3749675"/>
            <a:ext cx="63500" cy="120650"/>
          </a:xfrm>
          <a:custGeom>
            <a:avLst/>
            <a:gdLst>
              <a:gd name="T0" fmla="*/ 38 w 40"/>
              <a:gd name="T1" fmla="*/ 76 h 76"/>
              <a:gd name="T2" fmla="*/ 38 w 40"/>
              <a:gd name="T3" fmla="*/ 76 h 76"/>
              <a:gd name="T4" fmla="*/ 26 w 40"/>
              <a:gd name="T5" fmla="*/ 58 h 76"/>
              <a:gd name="T6" fmla="*/ 16 w 40"/>
              <a:gd name="T7" fmla="*/ 40 h 76"/>
              <a:gd name="T8" fmla="*/ 6 w 40"/>
              <a:gd name="T9" fmla="*/ 20 h 76"/>
              <a:gd name="T10" fmla="*/ 0 w 40"/>
              <a:gd name="T11" fmla="*/ 0 h 76"/>
              <a:gd name="T12" fmla="*/ 0 w 40"/>
              <a:gd name="T13" fmla="*/ 0 h 76"/>
              <a:gd name="T14" fmla="*/ 4 w 40"/>
              <a:gd name="T15" fmla="*/ 0 h 76"/>
              <a:gd name="T16" fmla="*/ 4 w 40"/>
              <a:gd name="T17" fmla="*/ 0 h 76"/>
              <a:gd name="T18" fmla="*/ 10 w 40"/>
              <a:gd name="T19" fmla="*/ 20 h 76"/>
              <a:gd name="T20" fmla="*/ 18 w 40"/>
              <a:gd name="T21" fmla="*/ 38 h 76"/>
              <a:gd name="T22" fmla="*/ 28 w 40"/>
              <a:gd name="T23" fmla="*/ 56 h 76"/>
              <a:gd name="T24" fmla="*/ 40 w 40"/>
              <a:gd name="T25" fmla="*/ 72 h 76"/>
              <a:gd name="T26" fmla="*/ 40 w 40"/>
              <a:gd name="T27" fmla="*/ 72 h 76"/>
              <a:gd name="T28" fmla="*/ 38 w 40"/>
              <a:gd name="T2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" h="76">
                <a:moveTo>
                  <a:pt x="38" y="76"/>
                </a:moveTo>
                <a:lnTo>
                  <a:pt x="38" y="76"/>
                </a:lnTo>
                <a:lnTo>
                  <a:pt x="26" y="58"/>
                </a:lnTo>
                <a:lnTo>
                  <a:pt x="16" y="40"/>
                </a:lnTo>
                <a:lnTo>
                  <a:pt x="6" y="20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0" y="20"/>
                </a:lnTo>
                <a:lnTo>
                  <a:pt x="18" y="38"/>
                </a:lnTo>
                <a:lnTo>
                  <a:pt x="28" y="56"/>
                </a:lnTo>
                <a:lnTo>
                  <a:pt x="40" y="72"/>
                </a:lnTo>
                <a:lnTo>
                  <a:pt x="40" y="72"/>
                </a:lnTo>
                <a:lnTo>
                  <a:pt x="38" y="76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4" name="Freeform 52"/>
          <p:cNvSpPr>
            <a:spLocks/>
          </p:cNvSpPr>
          <p:nvPr/>
        </p:nvSpPr>
        <p:spPr bwMode="auto">
          <a:xfrm>
            <a:off x="5397500" y="3749675"/>
            <a:ext cx="63500" cy="120650"/>
          </a:xfrm>
          <a:custGeom>
            <a:avLst/>
            <a:gdLst>
              <a:gd name="T0" fmla="*/ 38 w 40"/>
              <a:gd name="T1" fmla="*/ 76 h 76"/>
              <a:gd name="T2" fmla="*/ 38 w 40"/>
              <a:gd name="T3" fmla="*/ 76 h 76"/>
              <a:gd name="T4" fmla="*/ 26 w 40"/>
              <a:gd name="T5" fmla="*/ 58 h 76"/>
              <a:gd name="T6" fmla="*/ 16 w 40"/>
              <a:gd name="T7" fmla="*/ 40 h 76"/>
              <a:gd name="T8" fmla="*/ 6 w 40"/>
              <a:gd name="T9" fmla="*/ 20 h 76"/>
              <a:gd name="T10" fmla="*/ 0 w 40"/>
              <a:gd name="T11" fmla="*/ 0 h 76"/>
              <a:gd name="T12" fmla="*/ 0 w 40"/>
              <a:gd name="T13" fmla="*/ 0 h 76"/>
              <a:gd name="T14" fmla="*/ 4 w 40"/>
              <a:gd name="T15" fmla="*/ 0 h 76"/>
              <a:gd name="T16" fmla="*/ 4 w 40"/>
              <a:gd name="T17" fmla="*/ 0 h 76"/>
              <a:gd name="T18" fmla="*/ 10 w 40"/>
              <a:gd name="T19" fmla="*/ 20 h 76"/>
              <a:gd name="T20" fmla="*/ 18 w 40"/>
              <a:gd name="T21" fmla="*/ 38 h 76"/>
              <a:gd name="T22" fmla="*/ 28 w 40"/>
              <a:gd name="T23" fmla="*/ 56 h 76"/>
              <a:gd name="T24" fmla="*/ 40 w 40"/>
              <a:gd name="T25" fmla="*/ 72 h 76"/>
              <a:gd name="T26" fmla="*/ 40 w 40"/>
              <a:gd name="T27" fmla="*/ 72 h 76"/>
              <a:gd name="T28" fmla="*/ 38 w 40"/>
              <a:gd name="T2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" h="76">
                <a:moveTo>
                  <a:pt x="38" y="76"/>
                </a:moveTo>
                <a:lnTo>
                  <a:pt x="38" y="76"/>
                </a:lnTo>
                <a:lnTo>
                  <a:pt x="26" y="58"/>
                </a:lnTo>
                <a:lnTo>
                  <a:pt x="16" y="40"/>
                </a:lnTo>
                <a:lnTo>
                  <a:pt x="6" y="20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0" y="20"/>
                </a:lnTo>
                <a:lnTo>
                  <a:pt x="18" y="38"/>
                </a:lnTo>
                <a:lnTo>
                  <a:pt x="28" y="56"/>
                </a:lnTo>
                <a:lnTo>
                  <a:pt x="40" y="72"/>
                </a:lnTo>
                <a:lnTo>
                  <a:pt x="40" y="72"/>
                </a:lnTo>
                <a:lnTo>
                  <a:pt x="38" y="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5" name="Freeform 53"/>
          <p:cNvSpPr>
            <a:spLocks/>
          </p:cNvSpPr>
          <p:nvPr/>
        </p:nvSpPr>
        <p:spPr bwMode="auto">
          <a:xfrm>
            <a:off x="5457825" y="3863975"/>
            <a:ext cx="9525" cy="9525"/>
          </a:xfrm>
          <a:custGeom>
            <a:avLst/>
            <a:gdLst>
              <a:gd name="T0" fmla="*/ 4 w 6"/>
              <a:gd name="T1" fmla="*/ 6 h 6"/>
              <a:gd name="T2" fmla="*/ 4 w 6"/>
              <a:gd name="T3" fmla="*/ 6 h 6"/>
              <a:gd name="T4" fmla="*/ 0 w 6"/>
              <a:gd name="T5" fmla="*/ 4 h 6"/>
              <a:gd name="T6" fmla="*/ 0 w 6"/>
              <a:gd name="T7" fmla="*/ 4 h 6"/>
              <a:gd name="T8" fmla="*/ 2 w 6"/>
              <a:gd name="T9" fmla="*/ 0 h 6"/>
              <a:gd name="T10" fmla="*/ 2 w 6"/>
              <a:gd name="T11" fmla="*/ 0 h 6"/>
              <a:gd name="T12" fmla="*/ 6 w 6"/>
              <a:gd name="T13" fmla="*/ 4 h 6"/>
              <a:gd name="T14" fmla="*/ 6 w 6"/>
              <a:gd name="T15" fmla="*/ 4 h 6"/>
              <a:gd name="T16" fmla="*/ 4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close/>
              </a:path>
            </a:pathLst>
          </a:custGeom>
          <a:solidFill>
            <a:srgbClr val="E1B3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6" name="Freeform 54"/>
          <p:cNvSpPr>
            <a:spLocks/>
          </p:cNvSpPr>
          <p:nvPr/>
        </p:nvSpPr>
        <p:spPr bwMode="auto">
          <a:xfrm>
            <a:off x="5457825" y="3863975"/>
            <a:ext cx="9525" cy="9525"/>
          </a:xfrm>
          <a:custGeom>
            <a:avLst/>
            <a:gdLst>
              <a:gd name="T0" fmla="*/ 4 w 6"/>
              <a:gd name="T1" fmla="*/ 6 h 6"/>
              <a:gd name="T2" fmla="*/ 4 w 6"/>
              <a:gd name="T3" fmla="*/ 6 h 6"/>
              <a:gd name="T4" fmla="*/ 0 w 6"/>
              <a:gd name="T5" fmla="*/ 4 h 6"/>
              <a:gd name="T6" fmla="*/ 0 w 6"/>
              <a:gd name="T7" fmla="*/ 4 h 6"/>
              <a:gd name="T8" fmla="*/ 2 w 6"/>
              <a:gd name="T9" fmla="*/ 0 h 6"/>
              <a:gd name="T10" fmla="*/ 2 w 6"/>
              <a:gd name="T11" fmla="*/ 0 h 6"/>
              <a:gd name="T12" fmla="*/ 6 w 6"/>
              <a:gd name="T13" fmla="*/ 4 h 6"/>
              <a:gd name="T14" fmla="*/ 6 w 6"/>
              <a:gd name="T15" fmla="*/ 4 h 6"/>
              <a:gd name="T16" fmla="*/ 4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7" name="Freeform 55"/>
          <p:cNvSpPr>
            <a:spLocks noEditPoints="1"/>
          </p:cNvSpPr>
          <p:nvPr/>
        </p:nvSpPr>
        <p:spPr bwMode="auto">
          <a:xfrm>
            <a:off x="4832350" y="3876675"/>
            <a:ext cx="1419225" cy="1238250"/>
          </a:xfrm>
          <a:custGeom>
            <a:avLst/>
            <a:gdLst>
              <a:gd name="T0" fmla="*/ 894 w 894"/>
              <a:gd name="T1" fmla="*/ 344 h 780"/>
              <a:gd name="T2" fmla="*/ 446 w 894"/>
              <a:gd name="T3" fmla="*/ 780 h 780"/>
              <a:gd name="T4" fmla="*/ 356 w 894"/>
              <a:gd name="T5" fmla="*/ 772 h 780"/>
              <a:gd name="T6" fmla="*/ 272 w 894"/>
              <a:gd name="T7" fmla="*/ 746 h 780"/>
              <a:gd name="T8" fmla="*/ 196 w 894"/>
              <a:gd name="T9" fmla="*/ 706 h 780"/>
              <a:gd name="T10" fmla="*/ 130 w 894"/>
              <a:gd name="T11" fmla="*/ 652 h 780"/>
              <a:gd name="T12" fmla="*/ 102 w 894"/>
              <a:gd name="T13" fmla="*/ 622 h 780"/>
              <a:gd name="T14" fmla="*/ 54 w 894"/>
              <a:gd name="T15" fmla="*/ 552 h 780"/>
              <a:gd name="T16" fmla="*/ 20 w 894"/>
              <a:gd name="T17" fmla="*/ 474 h 780"/>
              <a:gd name="T18" fmla="*/ 2 w 894"/>
              <a:gd name="T19" fmla="*/ 388 h 780"/>
              <a:gd name="T20" fmla="*/ 0 w 894"/>
              <a:gd name="T21" fmla="*/ 344 h 780"/>
              <a:gd name="T22" fmla="*/ 6 w 894"/>
              <a:gd name="T23" fmla="*/ 268 h 780"/>
              <a:gd name="T24" fmla="*/ 26 w 894"/>
              <a:gd name="T25" fmla="*/ 196 h 780"/>
              <a:gd name="T26" fmla="*/ 56 w 894"/>
              <a:gd name="T27" fmla="*/ 130 h 780"/>
              <a:gd name="T28" fmla="*/ 98 w 894"/>
              <a:gd name="T29" fmla="*/ 70 h 780"/>
              <a:gd name="T30" fmla="*/ 102 w 894"/>
              <a:gd name="T31" fmla="*/ 72 h 780"/>
              <a:gd name="T32" fmla="*/ 80 w 894"/>
              <a:gd name="T33" fmla="*/ 102 h 780"/>
              <a:gd name="T34" fmla="*/ 44 w 894"/>
              <a:gd name="T35" fmla="*/ 164 h 780"/>
              <a:gd name="T36" fmla="*/ 18 w 894"/>
              <a:gd name="T37" fmla="*/ 232 h 780"/>
              <a:gd name="T38" fmla="*/ 6 w 894"/>
              <a:gd name="T39" fmla="*/ 306 h 780"/>
              <a:gd name="T40" fmla="*/ 4 w 894"/>
              <a:gd name="T41" fmla="*/ 344 h 780"/>
              <a:gd name="T42" fmla="*/ 12 w 894"/>
              <a:gd name="T43" fmla="*/ 430 h 780"/>
              <a:gd name="T44" fmla="*/ 38 w 894"/>
              <a:gd name="T45" fmla="*/ 512 h 780"/>
              <a:gd name="T46" fmla="*/ 80 w 894"/>
              <a:gd name="T47" fmla="*/ 586 h 780"/>
              <a:gd name="T48" fmla="*/ 134 w 894"/>
              <a:gd name="T49" fmla="*/ 650 h 780"/>
              <a:gd name="T50" fmla="*/ 164 w 894"/>
              <a:gd name="T51" fmla="*/ 678 h 780"/>
              <a:gd name="T52" fmla="*/ 236 w 894"/>
              <a:gd name="T53" fmla="*/ 724 h 780"/>
              <a:gd name="T54" fmla="*/ 316 w 894"/>
              <a:gd name="T55" fmla="*/ 756 h 780"/>
              <a:gd name="T56" fmla="*/ 402 w 894"/>
              <a:gd name="T57" fmla="*/ 774 h 780"/>
              <a:gd name="T58" fmla="*/ 446 w 894"/>
              <a:gd name="T59" fmla="*/ 776 h 780"/>
              <a:gd name="T60" fmla="*/ 536 w 894"/>
              <a:gd name="T61" fmla="*/ 768 h 780"/>
              <a:gd name="T62" fmla="*/ 620 w 894"/>
              <a:gd name="T63" fmla="*/ 742 h 780"/>
              <a:gd name="T64" fmla="*/ 694 w 894"/>
              <a:gd name="T65" fmla="*/ 702 h 780"/>
              <a:gd name="T66" fmla="*/ 760 w 894"/>
              <a:gd name="T67" fmla="*/ 650 h 780"/>
              <a:gd name="T68" fmla="*/ 790 w 894"/>
              <a:gd name="T69" fmla="*/ 618 h 780"/>
              <a:gd name="T70" fmla="*/ 836 w 894"/>
              <a:gd name="T71" fmla="*/ 550 h 780"/>
              <a:gd name="T72" fmla="*/ 870 w 894"/>
              <a:gd name="T73" fmla="*/ 472 h 780"/>
              <a:gd name="T74" fmla="*/ 888 w 894"/>
              <a:gd name="T75" fmla="*/ 388 h 780"/>
              <a:gd name="T76" fmla="*/ 890 w 894"/>
              <a:gd name="T77" fmla="*/ 344 h 780"/>
              <a:gd name="T78" fmla="*/ 882 w 894"/>
              <a:gd name="T79" fmla="*/ 256 h 780"/>
              <a:gd name="T80" fmla="*/ 856 w 894"/>
              <a:gd name="T81" fmla="*/ 176 h 780"/>
              <a:gd name="T82" fmla="*/ 814 w 894"/>
              <a:gd name="T83" fmla="*/ 102 h 780"/>
              <a:gd name="T84" fmla="*/ 760 w 894"/>
              <a:gd name="T85" fmla="*/ 38 h 780"/>
              <a:gd name="T86" fmla="*/ 740 w 894"/>
              <a:gd name="T87" fmla="*/ 20 h 780"/>
              <a:gd name="T88" fmla="*/ 720 w 894"/>
              <a:gd name="T89" fmla="*/ 2 h 780"/>
              <a:gd name="T90" fmla="*/ 722 w 894"/>
              <a:gd name="T91" fmla="*/ 0 h 780"/>
              <a:gd name="T92" fmla="*/ 764 w 894"/>
              <a:gd name="T93" fmla="*/ 34 h 780"/>
              <a:gd name="T94" fmla="*/ 792 w 894"/>
              <a:gd name="T95" fmla="*/ 66 h 780"/>
              <a:gd name="T96" fmla="*/ 840 w 894"/>
              <a:gd name="T97" fmla="*/ 136 h 780"/>
              <a:gd name="T98" fmla="*/ 874 w 894"/>
              <a:gd name="T99" fmla="*/ 214 h 780"/>
              <a:gd name="T100" fmla="*/ 892 w 894"/>
              <a:gd name="T101" fmla="*/ 300 h 780"/>
              <a:gd name="T102" fmla="*/ 894 w 894"/>
              <a:gd name="T103" fmla="*/ 344 h 780"/>
              <a:gd name="T104" fmla="*/ 886 w 894"/>
              <a:gd name="T105" fmla="*/ 432 h 780"/>
              <a:gd name="T106" fmla="*/ 860 w 894"/>
              <a:gd name="T107" fmla="*/ 514 h 780"/>
              <a:gd name="T108" fmla="*/ 818 w 894"/>
              <a:gd name="T109" fmla="*/ 588 h 780"/>
              <a:gd name="T110" fmla="*/ 764 w 894"/>
              <a:gd name="T111" fmla="*/ 652 h 780"/>
              <a:gd name="T112" fmla="*/ 732 w 894"/>
              <a:gd name="T113" fmla="*/ 680 h 780"/>
              <a:gd name="T114" fmla="*/ 660 w 894"/>
              <a:gd name="T115" fmla="*/ 728 h 780"/>
              <a:gd name="T116" fmla="*/ 580 w 894"/>
              <a:gd name="T117" fmla="*/ 760 h 780"/>
              <a:gd name="T118" fmla="*/ 492 w 894"/>
              <a:gd name="T119" fmla="*/ 778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94" h="780">
                <a:moveTo>
                  <a:pt x="894" y="344"/>
                </a:moveTo>
                <a:lnTo>
                  <a:pt x="894" y="344"/>
                </a:lnTo>
                <a:close/>
                <a:moveTo>
                  <a:pt x="446" y="780"/>
                </a:moveTo>
                <a:lnTo>
                  <a:pt x="446" y="780"/>
                </a:lnTo>
                <a:lnTo>
                  <a:pt x="402" y="778"/>
                </a:lnTo>
                <a:lnTo>
                  <a:pt x="356" y="772"/>
                </a:lnTo>
                <a:lnTo>
                  <a:pt x="314" y="760"/>
                </a:lnTo>
                <a:lnTo>
                  <a:pt x="272" y="746"/>
                </a:lnTo>
                <a:lnTo>
                  <a:pt x="234" y="728"/>
                </a:lnTo>
                <a:lnTo>
                  <a:pt x="196" y="706"/>
                </a:lnTo>
                <a:lnTo>
                  <a:pt x="162" y="680"/>
                </a:lnTo>
                <a:lnTo>
                  <a:pt x="130" y="652"/>
                </a:lnTo>
                <a:lnTo>
                  <a:pt x="130" y="652"/>
                </a:lnTo>
                <a:lnTo>
                  <a:pt x="102" y="622"/>
                </a:lnTo>
                <a:lnTo>
                  <a:pt x="76" y="588"/>
                </a:lnTo>
                <a:lnTo>
                  <a:pt x="54" y="552"/>
                </a:lnTo>
                <a:lnTo>
                  <a:pt x="34" y="514"/>
                </a:lnTo>
                <a:lnTo>
                  <a:pt x="20" y="474"/>
                </a:lnTo>
                <a:lnTo>
                  <a:pt x="8" y="432"/>
                </a:lnTo>
                <a:lnTo>
                  <a:pt x="2" y="388"/>
                </a:lnTo>
                <a:lnTo>
                  <a:pt x="0" y="344"/>
                </a:lnTo>
                <a:lnTo>
                  <a:pt x="0" y="344"/>
                </a:lnTo>
                <a:lnTo>
                  <a:pt x="2" y="306"/>
                </a:lnTo>
                <a:lnTo>
                  <a:pt x="6" y="268"/>
                </a:lnTo>
                <a:lnTo>
                  <a:pt x="14" y="232"/>
                </a:lnTo>
                <a:lnTo>
                  <a:pt x="26" y="196"/>
                </a:lnTo>
                <a:lnTo>
                  <a:pt x="40" y="162"/>
                </a:lnTo>
                <a:lnTo>
                  <a:pt x="56" y="130"/>
                </a:lnTo>
                <a:lnTo>
                  <a:pt x="76" y="100"/>
                </a:lnTo>
                <a:lnTo>
                  <a:pt x="98" y="70"/>
                </a:lnTo>
                <a:lnTo>
                  <a:pt x="98" y="70"/>
                </a:lnTo>
                <a:lnTo>
                  <a:pt x="102" y="72"/>
                </a:lnTo>
                <a:lnTo>
                  <a:pt x="102" y="72"/>
                </a:lnTo>
                <a:lnTo>
                  <a:pt x="80" y="102"/>
                </a:lnTo>
                <a:lnTo>
                  <a:pt x="60" y="132"/>
                </a:lnTo>
                <a:lnTo>
                  <a:pt x="44" y="164"/>
                </a:lnTo>
                <a:lnTo>
                  <a:pt x="30" y="198"/>
                </a:lnTo>
                <a:lnTo>
                  <a:pt x="18" y="232"/>
                </a:lnTo>
                <a:lnTo>
                  <a:pt x="10" y="268"/>
                </a:lnTo>
                <a:lnTo>
                  <a:pt x="6" y="306"/>
                </a:lnTo>
                <a:lnTo>
                  <a:pt x="4" y="344"/>
                </a:lnTo>
                <a:lnTo>
                  <a:pt x="4" y="344"/>
                </a:lnTo>
                <a:lnTo>
                  <a:pt x="6" y="388"/>
                </a:lnTo>
                <a:lnTo>
                  <a:pt x="12" y="430"/>
                </a:lnTo>
                <a:lnTo>
                  <a:pt x="24" y="472"/>
                </a:lnTo>
                <a:lnTo>
                  <a:pt x="38" y="512"/>
                </a:lnTo>
                <a:lnTo>
                  <a:pt x="58" y="550"/>
                </a:lnTo>
                <a:lnTo>
                  <a:pt x="80" y="586"/>
                </a:lnTo>
                <a:lnTo>
                  <a:pt x="104" y="618"/>
                </a:lnTo>
                <a:lnTo>
                  <a:pt x="134" y="650"/>
                </a:lnTo>
                <a:lnTo>
                  <a:pt x="134" y="650"/>
                </a:lnTo>
                <a:lnTo>
                  <a:pt x="164" y="678"/>
                </a:lnTo>
                <a:lnTo>
                  <a:pt x="200" y="702"/>
                </a:lnTo>
                <a:lnTo>
                  <a:pt x="236" y="724"/>
                </a:lnTo>
                <a:lnTo>
                  <a:pt x="274" y="742"/>
                </a:lnTo>
                <a:lnTo>
                  <a:pt x="316" y="756"/>
                </a:lnTo>
                <a:lnTo>
                  <a:pt x="358" y="768"/>
                </a:lnTo>
                <a:lnTo>
                  <a:pt x="402" y="774"/>
                </a:lnTo>
                <a:lnTo>
                  <a:pt x="446" y="776"/>
                </a:lnTo>
                <a:lnTo>
                  <a:pt x="446" y="776"/>
                </a:lnTo>
                <a:lnTo>
                  <a:pt x="492" y="774"/>
                </a:lnTo>
                <a:lnTo>
                  <a:pt x="536" y="768"/>
                </a:lnTo>
                <a:lnTo>
                  <a:pt x="578" y="756"/>
                </a:lnTo>
                <a:lnTo>
                  <a:pt x="620" y="742"/>
                </a:lnTo>
                <a:lnTo>
                  <a:pt x="658" y="724"/>
                </a:lnTo>
                <a:lnTo>
                  <a:pt x="694" y="702"/>
                </a:lnTo>
                <a:lnTo>
                  <a:pt x="728" y="678"/>
                </a:lnTo>
                <a:lnTo>
                  <a:pt x="760" y="650"/>
                </a:lnTo>
                <a:lnTo>
                  <a:pt x="760" y="650"/>
                </a:lnTo>
                <a:lnTo>
                  <a:pt x="790" y="618"/>
                </a:lnTo>
                <a:lnTo>
                  <a:pt x="814" y="586"/>
                </a:lnTo>
                <a:lnTo>
                  <a:pt x="836" y="550"/>
                </a:lnTo>
                <a:lnTo>
                  <a:pt x="856" y="512"/>
                </a:lnTo>
                <a:lnTo>
                  <a:pt x="870" y="472"/>
                </a:lnTo>
                <a:lnTo>
                  <a:pt x="882" y="430"/>
                </a:lnTo>
                <a:lnTo>
                  <a:pt x="888" y="388"/>
                </a:lnTo>
                <a:lnTo>
                  <a:pt x="890" y="344"/>
                </a:lnTo>
                <a:lnTo>
                  <a:pt x="890" y="344"/>
                </a:lnTo>
                <a:lnTo>
                  <a:pt x="888" y="300"/>
                </a:lnTo>
                <a:lnTo>
                  <a:pt x="882" y="256"/>
                </a:lnTo>
                <a:lnTo>
                  <a:pt x="870" y="216"/>
                </a:lnTo>
                <a:lnTo>
                  <a:pt x="856" y="176"/>
                </a:lnTo>
                <a:lnTo>
                  <a:pt x="836" y="138"/>
                </a:lnTo>
                <a:lnTo>
                  <a:pt x="814" y="102"/>
                </a:lnTo>
                <a:lnTo>
                  <a:pt x="790" y="68"/>
                </a:lnTo>
                <a:lnTo>
                  <a:pt x="760" y="38"/>
                </a:lnTo>
                <a:lnTo>
                  <a:pt x="760" y="38"/>
                </a:lnTo>
                <a:lnTo>
                  <a:pt x="740" y="20"/>
                </a:lnTo>
                <a:lnTo>
                  <a:pt x="720" y="2"/>
                </a:lnTo>
                <a:lnTo>
                  <a:pt x="720" y="2"/>
                </a:lnTo>
                <a:lnTo>
                  <a:pt x="722" y="0"/>
                </a:lnTo>
                <a:lnTo>
                  <a:pt x="722" y="0"/>
                </a:lnTo>
                <a:lnTo>
                  <a:pt x="744" y="16"/>
                </a:lnTo>
                <a:lnTo>
                  <a:pt x="764" y="34"/>
                </a:lnTo>
                <a:lnTo>
                  <a:pt x="764" y="34"/>
                </a:lnTo>
                <a:lnTo>
                  <a:pt x="792" y="66"/>
                </a:lnTo>
                <a:lnTo>
                  <a:pt x="818" y="100"/>
                </a:lnTo>
                <a:lnTo>
                  <a:pt x="840" y="136"/>
                </a:lnTo>
                <a:lnTo>
                  <a:pt x="860" y="174"/>
                </a:lnTo>
                <a:lnTo>
                  <a:pt x="874" y="214"/>
                </a:lnTo>
                <a:lnTo>
                  <a:pt x="886" y="256"/>
                </a:lnTo>
                <a:lnTo>
                  <a:pt x="892" y="300"/>
                </a:lnTo>
                <a:lnTo>
                  <a:pt x="894" y="344"/>
                </a:lnTo>
                <a:lnTo>
                  <a:pt x="894" y="344"/>
                </a:lnTo>
                <a:lnTo>
                  <a:pt x="892" y="388"/>
                </a:lnTo>
                <a:lnTo>
                  <a:pt x="886" y="432"/>
                </a:lnTo>
                <a:lnTo>
                  <a:pt x="874" y="474"/>
                </a:lnTo>
                <a:lnTo>
                  <a:pt x="860" y="514"/>
                </a:lnTo>
                <a:lnTo>
                  <a:pt x="840" y="552"/>
                </a:lnTo>
                <a:lnTo>
                  <a:pt x="818" y="588"/>
                </a:lnTo>
                <a:lnTo>
                  <a:pt x="792" y="622"/>
                </a:lnTo>
                <a:lnTo>
                  <a:pt x="764" y="652"/>
                </a:lnTo>
                <a:lnTo>
                  <a:pt x="764" y="652"/>
                </a:lnTo>
                <a:lnTo>
                  <a:pt x="732" y="680"/>
                </a:lnTo>
                <a:lnTo>
                  <a:pt x="698" y="706"/>
                </a:lnTo>
                <a:lnTo>
                  <a:pt x="660" y="728"/>
                </a:lnTo>
                <a:lnTo>
                  <a:pt x="622" y="746"/>
                </a:lnTo>
                <a:lnTo>
                  <a:pt x="580" y="760"/>
                </a:lnTo>
                <a:lnTo>
                  <a:pt x="538" y="772"/>
                </a:lnTo>
                <a:lnTo>
                  <a:pt x="492" y="778"/>
                </a:lnTo>
                <a:lnTo>
                  <a:pt x="446" y="780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29" name="Freeform 57"/>
          <p:cNvSpPr>
            <a:spLocks/>
          </p:cNvSpPr>
          <p:nvPr/>
        </p:nvSpPr>
        <p:spPr bwMode="auto">
          <a:xfrm>
            <a:off x="4832350" y="3876675"/>
            <a:ext cx="1419225" cy="1238250"/>
          </a:xfrm>
          <a:custGeom>
            <a:avLst/>
            <a:gdLst>
              <a:gd name="T0" fmla="*/ 446 w 894"/>
              <a:gd name="T1" fmla="*/ 780 h 780"/>
              <a:gd name="T2" fmla="*/ 356 w 894"/>
              <a:gd name="T3" fmla="*/ 772 h 780"/>
              <a:gd name="T4" fmla="*/ 272 w 894"/>
              <a:gd name="T5" fmla="*/ 746 h 780"/>
              <a:gd name="T6" fmla="*/ 196 w 894"/>
              <a:gd name="T7" fmla="*/ 706 h 780"/>
              <a:gd name="T8" fmla="*/ 130 w 894"/>
              <a:gd name="T9" fmla="*/ 652 h 780"/>
              <a:gd name="T10" fmla="*/ 102 w 894"/>
              <a:gd name="T11" fmla="*/ 622 h 780"/>
              <a:gd name="T12" fmla="*/ 54 w 894"/>
              <a:gd name="T13" fmla="*/ 552 h 780"/>
              <a:gd name="T14" fmla="*/ 20 w 894"/>
              <a:gd name="T15" fmla="*/ 474 h 780"/>
              <a:gd name="T16" fmla="*/ 2 w 894"/>
              <a:gd name="T17" fmla="*/ 388 h 780"/>
              <a:gd name="T18" fmla="*/ 0 w 894"/>
              <a:gd name="T19" fmla="*/ 344 h 780"/>
              <a:gd name="T20" fmla="*/ 6 w 894"/>
              <a:gd name="T21" fmla="*/ 268 h 780"/>
              <a:gd name="T22" fmla="*/ 26 w 894"/>
              <a:gd name="T23" fmla="*/ 196 h 780"/>
              <a:gd name="T24" fmla="*/ 56 w 894"/>
              <a:gd name="T25" fmla="*/ 130 h 780"/>
              <a:gd name="T26" fmla="*/ 98 w 894"/>
              <a:gd name="T27" fmla="*/ 70 h 780"/>
              <a:gd name="T28" fmla="*/ 102 w 894"/>
              <a:gd name="T29" fmla="*/ 72 h 780"/>
              <a:gd name="T30" fmla="*/ 80 w 894"/>
              <a:gd name="T31" fmla="*/ 102 h 780"/>
              <a:gd name="T32" fmla="*/ 44 w 894"/>
              <a:gd name="T33" fmla="*/ 164 h 780"/>
              <a:gd name="T34" fmla="*/ 18 w 894"/>
              <a:gd name="T35" fmla="*/ 232 h 780"/>
              <a:gd name="T36" fmla="*/ 6 w 894"/>
              <a:gd name="T37" fmla="*/ 306 h 780"/>
              <a:gd name="T38" fmla="*/ 4 w 894"/>
              <a:gd name="T39" fmla="*/ 344 h 780"/>
              <a:gd name="T40" fmla="*/ 12 w 894"/>
              <a:gd name="T41" fmla="*/ 430 h 780"/>
              <a:gd name="T42" fmla="*/ 38 w 894"/>
              <a:gd name="T43" fmla="*/ 512 h 780"/>
              <a:gd name="T44" fmla="*/ 80 w 894"/>
              <a:gd name="T45" fmla="*/ 586 h 780"/>
              <a:gd name="T46" fmla="*/ 134 w 894"/>
              <a:gd name="T47" fmla="*/ 650 h 780"/>
              <a:gd name="T48" fmla="*/ 164 w 894"/>
              <a:gd name="T49" fmla="*/ 678 h 780"/>
              <a:gd name="T50" fmla="*/ 236 w 894"/>
              <a:gd name="T51" fmla="*/ 724 h 780"/>
              <a:gd name="T52" fmla="*/ 316 w 894"/>
              <a:gd name="T53" fmla="*/ 756 h 780"/>
              <a:gd name="T54" fmla="*/ 402 w 894"/>
              <a:gd name="T55" fmla="*/ 774 h 780"/>
              <a:gd name="T56" fmla="*/ 446 w 894"/>
              <a:gd name="T57" fmla="*/ 776 h 780"/>
              <a:gd name="T58" fmla="*/ 536 w 894"/>
              <a:gd name="T59" fmla="*/ 768 h 780"/>
              <a:gd name="T60" fmla="*/ 620 w 894"/>
              <a:gd name="T61" fmla="*/ 742 h 780"/>
              <a:gd name="T62" fmla="*/ 694 w 894"/>
              <a:gd name="T63" fmla="*/ 702 h 780"/>
              <a:gd name="T64" fmla="*/ 760 w 894"/>
              <a:gd name="T65" fmla="*/ 650 h 780"/>
              <a:gd name="T66" fmla="*/ 790 w 894"/>
              <a:gd name="T67" fmla="*/ 618 h 780"/>
              <a:gd name="T68" fmla="*/ 836 w 894"/>
              <a:gd name="T69" fmla="*/ 550 h 780"/>
              <a:gd name="T70" fmla="*/ 870 w 894"/>
              <a:gd name="T71" fmla="*/ 472 h 780"/>
              <a:gd name="T72" fmla="*/ 888 w 894"/>
              <a:gd name="T73" fmla="*/ 388 h 780"/>
              <a:gd name="T74" fmla="*/ 890 w 894"/>
              <a:gd name="T75" fmla="*/ 344 h 780"/>
              <a:gd name="T76" fmla="*/ 882 w 894"/>
              <a:gd name="T77" fmla="*/ 256 h 780"/>
              <a:gd name="T78" fmla="*/ 856 w 894"/>
              <a:gd name="T79" fmla="*/ 176 h 780"/>
              <a:gd name="T80" fmla="*/ 814 w 894"/>
              <a:gd name="T81" fmla="*/ 102 h 780"/>
              <a:gd name="T82" fmla="*/ 760 w 894"/>
              <a:gd name="T83" fmla="*/ 38 h 780"/>
              <a:gd name="T84" fmla="*/ 740 w 894"/>
              <a:gd name="T85" fmla="*/ 20 h 780"/>
              <a:gd name="T86" fmla="*/ 720 w 894"/>
              <a:gd name="T87" fmla="*/ 2 h 780"/>
              <a:gd name="T88" fmla="*/ 722 w 894"/>
              <a:gd name="T89" fmla="*/ 0 h 780"/>
              <a:gd name="T90" fmla="*/ 764 w 894"/>
              <a:gd name="T91" fmla="*/ 34 h 780"/>
              <a:gd name="T92" fmla="*/ 792 w 894"/>
              <a:gd name="T93" fmla="*/ 66 h 780"/>
              <a:gd name="T94" fmla="*/ 840 w 894"/>
              <a:gd name="T95" fmla="*/ 136 h 780"/>
              <a:gd name="T96" fmla="*/ 874 w 894"/>
              <a:gd name="T97" fmla="*/ 214 h 780"/>
              <a:gd name="T98" fmla="*/ 892 w 894"/>
              <a:gd name="T99" fmla="*/ 300 h 780"/>
              <a:gd name="T100" fmla="*/ 894 w 894"/>
              <a:gd name="T101" fmla="*/ 344 h 780"/>
              <a:gd name="T102" fmla="*/ 886 w 894"/>
              <a:gd name="T103" fmla="*/ 432 h 780"/>
              <a:gd name="T104" fmla="*/ 860 w 894"/>
              <a:gd name="T105" fmla="*/ 514 h 780"/>
              <a:gd name="T106" fmla="*/ 818 w 894"/>
              <a:gd name="T107" fmla="*/ 588 h 780"/>
              <a:gd name="T108" fmla="*/ 764 w 894"/>
              <a:gd name="T109" fmla="*/ 652 h 780"/>
              <a:gd name="T110" fmla="*/ 732 w 894"/>
              <a:gd name="T111" fmla="*/ 680 h 780"/>
              <a:gd name="T112" fmla="*/ 660 w 894"/>
              <a:gd name="T113" fmla="*/ 728 h 780"/>
              <a:gd name="T114" fmla="*/ 580 w 894"/>
              <a:gd name="T115" fmla="*/ 760 h 780"/>
              <a:gd name="T116" fmla="*/ 492 w 894"/>
              <a:gd name="T117" fmla="*/ 778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94" h="780">
                <a:moveTo>
                  <a:pt x="446" y="780"/>
                </a:moveTo>
                <a:lnTo>
                  <a:pt x="446" y="780"/>
                </a:lnTo>
                <a:lnTo>
                  <a:pt x="402" y="778"/>
                </a:lnTo>
                <a:lnTo>
                  <a:pt x="356" y="772"/>
                </a:lnTo>
                <a:lnTo>
                  <a:pt x="314" y="760"/>
                </a:lnTo>
                <a:lnTo>
                  <a:pt x="272" y="746"/>
                </a:lnTo>
                <a:lnTo>
                  <a:pt x="234" y="728"/>
                </a:lnTo>
                <a:lnTo>
                  <a:pt x="196" y="706"/>
                </a:lnTo>
                <a:lnTo>
                  <a:pt x="162" y="680"/>
                </a:lnTo>
                <a:lnTo>
                  <a:pt x="130" y="652"/>
                </a:lnTo>
                <a:lnTo>
                  <a:pt x="130" y="652"/>
                </a:lnTo>
                <a:lnTo>
                  <a:pt x="102" y="622"/>
                </a:lnTo>
                <a:lnTo>
                  <a:pt x="76" y="588"/>
                </a:lnTo>
                <a:lnTo>
                  <a:pt x="54" y="552"/>
                </a:lnTo>
                <a:lnTo>
                  <a:pt x="34" y="514"/>
                </a:lnTo>
                <a:lnTo>
                  <a:pt x="20" y="474"/>
                </a:lnTo>
                <a:lnTo>
                  <a:pt x="8" y="432"/>
                </a:lnTo>
                <a:lnTo>
                  <a:pt x="2" y="388"/>
                </a:lnTo>
                <a:lnTo>
                  <a:pt x="0" y="344"/>
                </a:lnTo>
                <a:lnTo>
                  <a:pt x="0" y="344"/>
                </a:lnTo>
                <a:lnTo>
                  <a:pt x="2" y="306"/>
                </a:lnTo>
                <a:lnTo>
                  <a:pt x="6" y="268"/>
                </a:lnTo>
                <a:lnTo>
                  <a:pt x="14" y="232"/>
                </a:lnTo>
                <a:lnTo>
                  <a:pt x="26" y="196"/>
                </a:lnTo>
                <a:lnTo>
                  <a:pt x="40" y="162"/>
                </a:lnTo>
                <a:lnTo>
                  <a:pt x="56" y="130"/>
                </a:lnTo>
                <a:lnTo>
                  <a:pt x="76" y="100"/>
                </a:lnTo>
                <a:lnTo>
                  <a:pt x="98" y="70"/>
                </a:lnTo>
                <a:lnTo>
                  <a:pt x="98" y="70"/>
                </a:lnTo>
                <a:lnTo>
                  <a:pt x="102" y="72"/>
                </a:lnTo>
                <a:lnTo>
                  <a:pt x="102" y="72"/>
                </a:lnTo>
                <a:lnTo>
                  <a:pt x="80" y="102"/>
                </a:lnTo>
                <a:lnTo>
                  <a:pt x="60" y="132"/>
                </a:lnTo>
                <a:lnTo>
                  <a:pt x="44" y="164"/>
                </a:lnTo>
                <a:lnTo>
                  <a:pt x="30" y="198"/>
                </a:lnTo>
                <a:lnTo>
                  <a:pt x="18" y="232"/>
                </a:lnTo>
                <a:lnTo>
                  <a:pt x="10" y="268"/>
                </a:lnTo>
                <a:lnTo>
                  <a:pt x="6" y="306"/>
                </a:lnTo>
                <a:lnTo>
                  <a:pt x="4" y="344"/>
                </a:lnTo>
                <a:lnTo>
                  <a:pt x="4" y="344"/>
                </a:lnTo>
                <a:lnTo>
                  <a:pt x="6" y="388"/>
                </a:lnTo>
                <a:lnTo>
                  <a:pt x="12" y="430"/>
                </a:lnTo>
                <a:lnTo>
                  <a:pt x="24" y="472"/>
                </a:lnTo>
                <a:lnTo>
                  <a:pt x="38" y="512"/>
                </a:lnTo>
                <a:lnTo>
                  <a:pt x="58" y="550"/>
                </a:lnTo>
                <a:lnTo>
                  <a:pt x="80" y="586"/>
                </a:lnTo>
                <a:lnTo>
                  <a:pt x="104" y="618"/>
                </a:lnTo>
                <a:lnTo>
                  <a:pt x="134" y="650"/>
                </a:lnTo>
                <a:lnTo>
                  <a:pt x="134" y="650"/>
                </a:lnTo>
                <a:lnTo>
                  <a:pt x="164" y="678"/>
                </a:lnTo>
                <a:lnTo>
                  <a:pt x="200" y="702"/>
                </a:lnTo>
                <a:lnTo>
                  <a:pt x="236" y="724"/>
                </a:lnTo>
                <a:lnTo>
                  <a:pt x="274" y="742"/>
                </a:lnTo>
                <a:lnTo>
                  <a:pt x="316" y="756"/>
                </a:lnTo>
                <a:lnTo>
                  <a:pt x="358" y="768"/>
                </a:lnTo>
                <a:lnTo>
                  <a:pt x="402" y="774"/>
                </a:lnTo>
                <a:lnTo>
                  <a:pt x="446" y="776"/>
                </a:lnTo>
                <a:lnTo>
                  <a:pt x="446" y="776"/>
                </a:lnTo>
                <a:lnTo>
                  <a:pt x="492" y="774"/>
                </a:lnTo>
                <a:lnTo>
                  <a:pt x="536" y="768"/>
                </a:lnTo>
                <a:lnTo>
                  <a:pt x="578" y="756"/>
                </a:lnTo>
                <a:lnTo>
                  <a:pt x="620" y="742"/>
                </a:lnTo>
                <a:lnTo>
                  <a:pt x="658" y="724"/>
                </a:lnTo>
                <a:lnTo>
                  <a:pt x="694" y="702"/>
                </a:lnTo>
                <a:lnTo>
                  <a:pt x="728" y="678"/>
                </a:lnTo>
                <a:lnTo>
                  <a:pt x="760" y="650"/>
                </a:lnTo>
                <a:lnTo>
                  <a:pt x="760" y="650"/>
                </a:lnTo>
                <a:lnTo>
                  <a:pt x="790" y="618"/>
                </a:lnTo>
                <a:lnTo>
                  <a:pt x="814" y="586"/>
                </a:lnTo>
                <a:lnTo>
                  <a:pt x="836" y="550"/>
                </a:lnTo>
                <a:lnTo>
                  <a:pt x="856" y="512"/>
                </a:lnTo>
                <a:lnTo>
                  <a:pt x="870" y="472"/>
                </a:lnTo>
                <a:lnTo>
                  <a:pt x="882" y="430"/>
                </a:lnTo>
                <a:lnTo>
                  <a:pt x="888" y="388"/>
                </a:lnTo>
                <a:lnTo>
                  <a:pt x="890" y="344"/>
                </a:lnTo>
                <a:lnTo>
                  <a:pt x="890" y="344"/>
                </a:lnTo>
                <a:lnTo>
                  <a:pt x="888" y="300"/>
                </a:lnTo>
                <a:lnTo>
                  <a:pt x="882" y="256"/>
                </a:lnTo>
                <a:lnTo>
                  <a:pt x="870" y="216"/>
                </a:lnTo>
                <a:lnTo>
                  <a:pt x="856" y="176"/>
                </a:lnTo>
                <a:lnTo>
                  <a:pt x="836" y="138"/>
                </a:lnTo>
                <a:lnTo>
                  <a:pt x="814" y="102"/>
                </a:lnTo>
                <a:lnTo>
                  <a:pt x="790" y="68"/>
                </a:lnTo>
                <a:lnTo>
                  <a:pt x="760" y="38"/>
                </a:lnTo>
                <a:lnTo>
                  <a:pt x="760" y="38"/>
                </a:lnTo>
                <a:lnTo>
                  <a:pt x="740" y="20"/>
                </a:lnTo>
                <a:lnTo>
                  <a:pt x="720" y="2"/>
                </a:lnTo>
                <a:lnTo>
                  <a:pt x="720" y="2"/>
                </a:lnTo>
                <a:lnTo>
                  <a:pt x="722" y="0"/>
                </a:lnTo>
                <a:lnTo>
                  <a:pt x="722" y="0"/>
                </a:lnTo>
                <a:lnTo>
                  <a:pt x="744" y="16"/>
                </a:lnTo>
                <a:lnTo>
                  <a:pt x="764" y="34"/>
                </a:lnTo>
                <a:lnTo>
                  <a:pt x="764" y="34"/>
                </a:lnTo>
                <a:lnTo>
                  <a:pt x="792" y="66"/>
                </a:lnTo>
                <a:lnTo>
                  <a:pt x="818" y="100"/>
                </a:lnTo>
                <a:lnTo>
                  <a:pt x="840" y="136"/>
                </a:lnTo>
                <a:lnTo>
                  <a:pt x="860" y="174"/>
                </a:lnTo>
                <a:lnTo>
                  <a:pt x="874" y="214"/>
                </a:lnTo>
                <a:lnTo>
                  <a:pt x="886" y="256"/>
                </a:lnTo>
                <a:lnTo>
                  <a:pt x="892" y="300"/>
                </a:lnTo>
                <a:lnTo>
                  <a:pt x="894" y="344"/>
                </a:lnTo>
                <a:lnTo>
                  <a:pt x="894" y="344"/>
                </a:lnTo>
                <a:lnTo>
                  <a:pt x="892" y="388"/>
                </a:lnTo>
                <a:lnTo>
                  <a:pt x="886" y="432"/>
                </a:lnTo>
                <a:lnTo>
                  <a:pt x="874" y="474"/>
                </a:lnTo>
                <a:lnTo>
                  <a:pt x="860" y="514"/>
                </a:lnTo>
                <a:lnTo>
                  <a:pt x="840" y="552"/>
                </a:lnTo>
                <a:lnTo>
                  <a:pt x="818" y="588"/>
                </a:lnTo>
                <a:lnTo>
                  <a:pt x="792" y="622"/>
                </a:lnTo>
                <a:lnTo>
                  <a:pt x="764" y="652"/>
                </a:lnTo>
                <a:lnTo>
                  <a:pt x="764" y="652"/>
                </a:lnTo>
                <a:lnTo>
                  <a:pt x="732" y="680"/>
                </a:lnTo>
                <a:lnTo>
                  <a:pt x="698" y="706"/>
                </a:lnTo>
                <a:lnTo>
                  <a:pt x="660" y="728"/>
                </a:lnTo>
                <a:lnTo>
                  <a:pt x="622" y="746"/>
                </a:lnTo>
                <a:lnTo>
                  <a:pt x="580" y="760"/>
                </a:lnTo>
                <a:lnTo>
                  <a:pt x="538" y="772"/>
                </a:lnTo>
                <a:lnTo>
                  <a:pt x="492" y="778"/>
                </a:lnTo>
                <a:lnTo>
                  <a:pt x="446" y="7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0" name="Freeform 58"/>
          <p:cNvSpPr>
            <a:spLocks/>
          </p:cNvSpPr>
          <p:nvPr/>
        </p:nvSpPr>
        <p:spPr bwMode="auto">
          <a:xfrm>
            <a:off x="4991100" y="3743325"/>
            <a:ext cx="406400" cy="244475"/>
          </a:xfrm>
          <a:custGeom>
            <a:avLst/>
            <a:gdLst>
              <a:gd name="T0" fmla="*/ 4 w 256"/>
              <a:gd name="T1" fmla="*/ 154 h 154"/>
              <a:gd name="T2" fmla="*/ 4 w 256"/>
              <a:gd name="T3" fmla="*/ 154 h 154"/>
              <a:gd name="T4" fmla="*/ 0 w 256"/>
              <a:gd name="T5" fmla="*/ 152 h 154"/>
              <a:gd name="T6" fmla="*/ 0 w 256"/>
              <a:gd name="T7" fmla="*/ 152 h 154"/>
              <a:gd name="T8" fmla="*/ 30 w 256"/>
              <a:gd name="T9" fmla="*/ 118 h 154"/>
              <a:gd name="T10" fmla="*/ 30 w 256"/>
              <a:gd name="T11" fmla="*/ 118 h 154"/>
              <a:gd name="T12" fmla="*/ 54 w 256"/>
              <a:gd name="T13" fmla="*/ 98 h 154"/>
              <a:gd name="T14" fmla="*/ 78 w 256"/>
              <a:gd name="T15" fmla="*/ 78 h 154"/>
              <a:gd name="T16" fmla="*/ 106 w 256"/>
              <a:gd name="T17" fmla="*/ 60 h 154"/>
              <a:gd name="T18" fmla="*/ 132 w 256"/>
              <a:gd name="T19" fmla="*/ 44 h 154"/>
              <a:gd name="T20" fmla="*/ 162 w 256"/>
              <a:gd name="T21" fmla="*/ 30 h 154"/>
              <a:gd name="T22" fmla="*/ 192 w 256"/>
              <a:gd name="T23" fmla="*/ 18 h 154"/>
              <a:gd name="T24" fmla="*/ 222 w 256"/>
              <a:gd name="T25" fmla="*/ 8 h 154"/>
              <a:gd name="T26" fmla="*/ 254 w 256"/>
              <a:gd name="T27" fmla="*/ 0 h 154"/>
              <a:gd name="T28" fmla="*/ 254 w 256"/>
              <a:gd name="T29" fmla="*/ 0 h 154"/>
              <a:gd name="T30" fmla="*/ 256 w 256"/>
              <a:gd name="T31" fmla="*/ 4 h 154"/>
              <a:gd name="T32" fmla="*/ 256 w 256"/>
              <a:gd name="T33" fmla="*/ 4 h 154"/>
              <a:gd name="T34" fmla="*/ 224 w 256"/>
              <a:gd name="T35" fmla="*/ 12 h 154"/>
              <a:gd name="T36" fmla="*/ 192 w 256"/>
              <a:gd name="T37" fmla="*/ 22 h 154"/>
              <a:gd name="T38" fmla="*/ 164 w 256"/>
              <a:gd name="T39" fmla="*/ 34 h 154"/>
              <a:gd name="T40" fmla="*/ 134 w 256"/>
              <a:gd name="T41" fmla="*/ 48 h 154"/>
              <a:gd name="T42" fmla="*/ 108 w 256"/>
              <a:gd name="T43" fmla="*/ 64 h 154"/>
              <a:gd name="T44" fmla="*/ 82 w 256"/>
              <a:gd name="T45" fmla="*/ 82 h 154"/>
              <a:gd name="T46" fmla="*/ 56 w 256"/>
              <a:gd name="T47" fmla="*/ 100 h 154"/>
              <a:gd name="T48" fmla="*/ 34 w 256"/>
              <a:gd name="T49" fmla="*/ 122 h 154"/>
              <a:gd name="T50" fmla="*/ 34 w 256"/>
              <a:gd name="T51" fmla="*/ 122 h 154"/>
              <a:gd name="T52" fmla="*/ 4 w 256"/>
              <a:gd name="T53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6" h="154">
                <a:moveTo>
                  <a:pt x="4" y="154"/>
                </a:moveTo>
                <a:lnTo>
                  <a:pt x="4" y="154"/>
                </a:lnTo>
                <a:lnTo>
                  <a:pt x="0" y="152"/>
                </a:lnTo>
                <a:lnTo>
                  <a:pt x="0" y="152"/>
                </a:lnTo>
                <a:lnTo>
                  <a:pt x="30" y="118"/>
                </a:lnTo>
                <a:lnTo>
                  <a:pt x="30" y="118"/>
                </a:lnTo>
                <a:lnTo>
                  <a:pt x="54" y="98"/>
                </a:lnTo>
                <a:lnTo>
                  <a:pt x="78" y="78"/>
                </a:lnTo>
                <a:lnTo>
                  <a:pt x="106" y="60"/>
                </a:lnTo>
                <a:lnTo>
                  <a:pt x="132" y="44"/>
                </a:lnTo>
                <a:lnTo>
                  <a:pt x="162" y="30"/>
                </a:lnTo>
                <a:lnTo>
                  <a:pt x="192" y="18"/>
                </a:lnTo>
                <a:lnTo>
                  <a:pt x="222" y="8"/>
                </a:lnTo>
                <a:lnTo>
                  <a:pt x="254" y="0"/>
                </a:lnTo>
                <a:lnTo>
                  <a:pt x="254" y="0"/>
                </a:lnTo>
                <a:lnTo>
                  <a:pt x="256" y="4"/>
                </a:lnTo>
                <a:lnTo>
                  <a:pt x="256" y="4"/>
                </a:lnTo>
                <a:lnTo>
                  <a:pt x="224" y="12"/>
                </a:lnTo>
                <a:lnTo>
                  <a:pt x="192" y="22"/>
                </a:lnTo>
                <a:lnTo>
                  <a:pt x="164" y="34"/>
                </a:lnTo>
                <a:lnTo>
                  <a:pt x="134" y="48"/>
                </a:lnTo>
                <a:lnTo>
                  <a:pt x="108" y="64"/>
                </a:lnTo>
                <a:lnTo>
                  <a:pt x="82" y="82"/>
                </a:lnTo>
                <a:lnTo>
                  <a:pt x="56" y="100"/>
                </a:lnTo>
                <a:lnTo>
                  <a:pt x="34" y="122"/>
                </a:lnTo>
                <a:lnTo>
                  <a:pt x="34" y="122"/>
                </a:lnTo>
                <a:lnTo>
                  <a:pt x="4" y="154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1" name="Freeform 59"/>
          <p:cNvSpPr>
            <a:spLocks/>
          </p:cNvSpPr>
          <p:nvPr/>
        </p:nvSpPr>
        <p:spPr bwMode="auto">
          <a:xfrm>
            <a:off x="4991100" y="3743325"/>
            <a:ext cx="406400" cy="244475"/>
          </a:xfrm>
          <a:custGeom>
            <a:avLst/>
            <a:gdLst>
              <a:gd name="T0" fmla="*/ 4 w 256"/>
              <a:gd name="T1" fmla="*/ 154 h 154"/>
              <a:gd name="T2" fmla="*/ 4 w 256"/>
              <a:gd name="T3" fmla="*/ 154 h 154"/>
              <a:gd name="T4" fmla="*/ 0 w 256"/>
              <a:gd name="T5" fmla="*/ 152 h 154"/>
              <a:gd name="T6" fmla="*/ 0 w 256"/>
              <a:gd name="T7" fmla="*/ 152 h 154"/>
              <a:gd name="T8" fmla="*/ 30 w 256"/>
              <a:gd name="T9" fmla="*/ 118 h 154"/>
              <a:gd name="T10" fmla="*/ 30 w 256"/>
              <a:gd name="T11" fmla="*/ 118 h 154"/>
              <a:gd name="T12" fmla="*/ 54 w 256"/>
              <a:gd name="T13" fmla="*/ 98 h 154"/>
              <a:gd name="T14" fmla="*/ 78 w 256"/>
              <a:gd name="T15" fmla="*/ 78 h 154"/>
              <a:gd name="T16" fmla="*/ 106 w 256"/>
              <a:gd name="T17" fmla="*/ 60 h 154"/>
              <a:gd name="T18" fmla="*/ 132 w 256"/>
              <a:gd name="T19" fmla="*/ 44 h 154"/>
              <a:gd name="T20" fmla="*/ 162 w 256"/>
              <a:gd name="T21" fmla="*/ 30 h 154"/>
              <a:gd name="T22" fmla="*/ 192 w 256"/>
              <a:gd name="T23" fmla="*/ 18 h 154"/>
              <a:gd name="T24" fmla="*/ 222 w 256"/>
              <a:gd name="T25" fmla="*/ 8 h 154"/>
              <a:gd name="T26" fmla="*/ 254 w 256"/>
              <a:gd name="T27" fmla="*/ 0 h 154"/>
              <a:gd name="T28" fmla="*/ 254 w 256"/>
              <a:gd name="T29" fmla="*/ 0 h 154"/>
              <a:gd name="T30" fmla="*/ 256 w 256"/>
              <a:gd name="T31" fmla="*/ 4 h 154"/>
              <a:gd name="T32" fmla="*/ 256 w 256"/>
              <a:gd name="T33" fmla="*/ 4 h 154"/>
              <a:gd name="T34" fmla="*/ 224 w 256"/>
              <a:gd name="T35" fmla="*/ 12 h 154"/>
              <a:gd name="T36" fmla="*/ 192 w 256"/>
              <a:gd name="T37" fmla="*/ 22 h 154"/>
              <a:gd name="T38" fmla="*/ 164 w 256"/>
              <a:gd name="T39" fmla="*/ 34 h 154"/>
              <a:gd name="T40" fmla="*/ 134 w 256"/>
              <a:gd name="T41" fmla="*/ 48 h 154"/>
              <a:gd name="T42" fmla="*/ 108 w 256"/>
              <a:gd name="T43" fmla="*/ 64 h 154"/>
              <a:gd name="T44" fmla="*/ 82 w 256"/>
              <a:gd name="T45" fmla="*/ 82 h 154"/>
              <a:gd name="T46" fmla="*/ 56 w 256"/>
              <a:gd name="T47" fmla="*/ 100 h 154"/>
              <a:gd name="T48" fmla="*/ 34 w 256"/>
              <a:gd name="T49" fmla="*/ 122 h 154"/>
              <a:gd name="T50" fmla="*/ 34 w 256"/>
              <a:gd name="T51" fmla="*/ 122 h 154"/>
              <a:gd name="T52" fmla="*/ 4 w 256"/>
              <a:gd name="T53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6" h="154">
                <a:moveTo>
                  <a:pt x="4" y="154"/>
                </a:moveTo>
                <a:lnTo>
                  <a:pt x="4" y="154"/>
                </a:lnTo>
                <a:lnTo>
                  <a:pt x="0" y="152"/>
                </a:lnTo>
                <a:lnTo>
                  <a:pt x="0" y="152"/>
                </a:lnTo>
                <a:lnTo>
                  <a:pt x="30" y="118"/>
                </a:lnTo>
                <a:lnTo>
                  <a:pt x="30" y="118"/>
                </a:lnTo>
                <a:lnTo>
                  <a:pt x="54" y="98"/>
                </a:lnTo>
                <a:lnTo>
                  <a:pt x="78" y="78"/>
                </a:lnTo>
                <a:lnTo>
                  <a:pt x="106" y="60"/>
                </a:lnTo>
                <a:lnTo>
                  <a:pt x="132" y="44"/>
                </a:lnTo>
                <a:lnTo>
                  <a:pt x="162" y="30"/>
                </a:lnTo>
                <a:lnTo>
                  <a:pt x="192" y="18"/>
                </a:lnTo>
                <a:lnTo>
                  <a:pt x="222" y="8"/>
                </a:lnTo>
                <a:lnTo>
                  <a:pt x="254" y="0"/>
                </a:lnTo>
                <a:lnTo>
                  <a:pt x="254" y="0"/>
                </a:lnTo>
                <a:lnTo>
                  <a:pt x="256" y="4"/>
                </a:lnTo>
                <a:lnTo>
                  <a:pt x="256" y="4"/>
                </a:lnTo>
                <a:lnTo>
                  <a:pt x="224" y="12"/>
                </a:lnTo>
                <a:lnTo>
                  <a:pt x="192" y="22"/>
                </a:lnTo>
                <a:lnTo>
                  <a:pt x="164" y="34"/>
                </a:lnTo>
                <a:lnTo>
                  <a:pt x="134" y="48"/>
                </a:lnTo>
                <a:lnTo>
                  <a:pt x="108" y="64"/>
                </a:lnTo>
                <a:lnTo>
                  <a:pt x="82" y="82"/>
                </a:lnTo>
                <a:lnTo>
                  <a:pt x="56" y="100"/>
                </a:lnTo>
                <a:lnTo>
                  <a:pt x="34" y="122"/>
                </a:lnTo>
                <a:lnTo>
                  <a:pt x="34" y="122"/>
                </a:lnTo>
                <a:lnTo>
                  <a:pt x="4" y="1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2" name="Freeform 60"/>
          <p:cNvSpPr>
            <a:spLocks/>
          </p:cNvSpPr>
          <p:nvPr/>
        </p:nvSpPr>
        <p:spPr bwMode="auto">
          <a:xfrm>
            <a:off x="4987925" y="3984625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2 w 6"/>
              <a:gd name="T9" fmla="*/ 0 h 4"/>
              <a:gd name="T10" fmla="*/ 2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D59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3" name="Freeform 61"/>
          <p:cNvSpPr>
            <a:spLocks/>
          </p:cNvSpPr>
          <p:nvPr/>
        </p:nvSpPr>
        <p:spPr bwMode="auto">
          <a:xfrm>
            <a:off x="4987925" y="3984625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2 w 6"/>
              <a:gd name="T9" fmla="*/ 0 h 4"/>
              <a:gd name="T10" fmla="*/ 2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4" name="Freeform 62"/>
          <p:cNvSpPr>
            <a:spLocks/>
          </p:cNvSpPr>
          <p:nvPr/>
        </p:nvSpPr>
        <p:spPr bwMode="auto">
          <a:xfrm>
            <a:off x="5508625" y="3730625"/>
            <a:ext cx="466725" cy="146050"/>
          </a:xfrm>
          <a:custGeom>
            <a:avLst/>
            <a:gdLst>
              <a:gd name="T0" fmla="*/ 290 w 294"/>
              <a:gd name="T1" fmla="*/ 92 h 92"/>
              <a:gd name="T2" fmla="*/ 290 w 294"/>
              <a:gd name="T3" fmla="*/ 92 h 92"/>
              <a:gd name="T4" fmla="*/ 262 w 294"/>
              <a:gd name="T5" fmla="*/ 72 h 92"/>
              <a:gd name="T6" fmla="*/ 232 w 294"/>
              <a:gd name="T7" fmla="*/ 54 h 92"/>
              <a:gd name="T8" fmla="*/ 200 w 294"/>
              <a:gd name="T9" fmla="*/ 40 h 92"/>
              <a:gd name="T10" fmla="*/ 166 w 294"/>
              <a:gd name="T11" fmla="*/ 26 h 92"/>
              <a:gd name="T12" fmla="*/ 132 w 294"/>
              <a:gd name="T13" fmla="*/ 16 h 92"/>
              <a:gd name="T14" fmla="*/ 96 w 294"/>
              <a:gd name="T15" fmla="*/ 10 h 92"/>
              <a:gd name="T16" fmla="*/ 58 w 294"/>
              <a:gd name="T17" fmla="*/ 4 h 92"/>
              <a:gd name="T18" fmla="*/ 20 w 294"/>
              <a:gd name="T19" fmla="*/ 4 h 92"/>
              <a:gd name="T20" fmla="*/ 20 w 294"/>
              <a:gd name="T21" fmla="*/ 4 h 92"/>
              <a:gd name="T22" fmla="*/ 0 w 294"/>
              <a:gd name="T23" fmla="*/ 4 h 92"/>
              <a:gd name="T24" fmla="*/ 0 w 294"/>
              <a:gd name="T25" fmla="*/ 4 h 92"/>
              <a:gd name="T26" fmla="*/ 0 w 294"/>
              <a:gd name="T27" fmla="*/ 0 h 92"/>
              <a:gd name="T28" fmla="*/ 0 w 294"/>
              <a:gd name="T29" fmla="*/ 0 h 92"/>
              <a:gd name="T30" fmla="*/ 20 w 294"/>
              <a:gd name="T31" fmla="*/ 0 h 92"/>
              <a:gd name="T32" fmla="*/ 20 w 294"/>
              <a:gd name="T33" fmla="*/ 0 h 92"/>
              <a:gd name="T34" fmla="*/ 58 w 294"/>
              <a:gd name="T35" fmla="*/ 0 h 92"/>
              <a:gd name="T36" fmla="*/ 96 w 294"/>
              <a:gd name="T37" fmla="*/ 6 h 92"/>
              <a:gd name="T38" fmla="*/ 132 w 294"/>
              <a:gd name="T39" fmla="*/ 12 h 92"/>
              <a:gd name="T40" fmla="*/ 168 w 294"/>
              <a:gd name="T41" fmla="*/ 22 h 92"/>
              <a:gd name="T42" fmla="*/ 200 w 294"/>
              <a:gd name="T43" fmla="*/ 36 h 92"/>
              <a:gd name="T44" fmla="*/ 234 w 294"/>
              <a:gd name="T45" fmla="*/ 52 h 92"/>
              <a:gd name="T46" fmla="*/ 264 w 294"/>
              <a:gd name="T47" fmla="*/ 70 h 92"/>
              <a:gd name="T48" fmla="*/ 294 w 294"/>
              <a:gd name="T49" fmla="*/ 90 h 92"/>
              <a:gd name="T50" fmla="*/ 294 w 294"/>
              <a:gd name="T51" fmla="*/ 90 h 92"/>
              <a:gd name="T52" fmla="*/ 290 w 294"/>
              <a:gd name="T53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4" h="92">
                <a:moveTo>
                  <a:pt x="290" y="92"/>
                </a:moveTo>
                <a:lnTo>
                  <a:pt x="290" y="92"/>
                </a:lnTo>
                <a:lnTo>
                  <a:pt x="262" y="72"/>
                </a:lnTo>
                <a:lnTo>
                  <a:pt x="232" y="54"/>
                </a:lnTo>
                <a:lnTo>
                  <a:pt x="200" y="40"/>
                </a:lnTo>
                <a:lnTo>
                  <a:pt x="166" y="26"/>
                </a:lnTo>
                <a:lnTo>
                  <a:pt x="132" y="16"/>
                </a:lnTo>
                <a:lnTo>
                  <a:pt x="96" y="10"/>
                </a:lnTo>
                <a:lnTo>
                  <a:pt x="58" y="4"/>
                </a:lnTo>
                <a:lnTo>
                  <a:pt x="20" y="4"/>
                </a:lnTo>
                <a:lnTo>
                  <a:pt x="20" y="4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20" y="0"/>
                </a:lnTo>
                <a:lnTo>
                  <a:pt x="20" y="0"/>
                </a:lnTo>
                <a:lnTo>
                  <a:pt x="58" y="0"/>
                </a:lnTo>
                <a:lnTo>
                  <a:pt x="96" y="6"/>
                </a:lnTo>
                <a:lnTo>
                  <a:pt x="132" y="12"/>
                </a:lnTo>
                <a:lnTo>
                  <a:pt x="168" y="22"/>
                </a:lnTo>
                <a:lnTo>
                  <a:pt x="200" y="36"/>
                </a:lnTo>
                <a:lnTo>
                  <a:pt x="234" y="52"/>
                </a:lnTo>
                <a:lnTo>
                  <a:pt x="264" y="70"/>
                </a:lnTo>
                <a:lnTo>
                  <a:pt x="294" y="90"/>
                </a:lnTo>
                <a:lnTo>
                  <a:pt x="294" y="90"/>
                </a:lnTo>
                <a:lnTo>
                  <a:pt x="290" y="92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5" name="Freeform 63"/>
          <p:cNvSpPr>
            <a:spLocks/>
          </p:cNvSpPr>
          <p:nvPr/>
        </p:nvSpPr>
        <p:spPr bwMode="auto">
          <a:xfrm>
            <a:off x="5508625" y="3730625"/>
            <a:ext cx="466725" cy="146050"/>
          </a:xfrm>
          <a:custGeom>
            <a:avLst/>
            <a:gdLst>
              <a:gd name="T0" fmla="*/ 290 w 294"/>
              <a:gd name="T1" fmla="*/ 92 h 92"/>
              <a:gd name="T2" fmla="*/ 290 w 294"/>
              <a:gd name="T3" fmla="*/ 92 h 92"/>
              <a:gd name="T4" fmla="*/ 262 w 294"/>
              <a:gd name="T5" fmla="*/ 72 h 92"/>
              <a:gd name="T6" fmla="*/ 232 w 294"/>
              <a:gd name="T7" fmla="*/ 54 h 92"/>
              <a:gd name="T8" fmla="*/ 200 w 294"/>
              <a:gd name="T9" fmla="*/ 40 h 92"/>
              <a:gd name="T10" fmla="*/ 166 w 294"/>
              <a:gd name="T11" fmla="*/ 26 h 92"/>
              <a:gd name="T12" fmla="*/ 132 w 294"/>
              <a:gd name="T13" fmla="*/ 16 h 92"/>
              <a:gd name="T14" fmla="*/ 96 w 294"/>
              <a:gd name="T15" fmla="*/ 10 h 92"/>
              <a:gd name="T16" fmla="*/ 58 w 294"/>
              <a:gd name="T17" fmla="*/ 4 h 92"/>
              <a:gd name="T18" fmla="*/ 20 w 294"/>
              <a:gd name="T19" fmla="*/ 4 h 92"/>
              <a:gd name="T20" fmla="*/ 20 w 294"/>
              <a:gd name="T21" fmla="*/ 4 h 92"/>
              <a:gd name="T22" fmla="*/ 0 w 294"/>
              <a:gd name="T23" fmla="*/ 4 h 92"/>
              <a:gd name="T24" fmla="*/ 0 w 294"/>
              <a:gd name="T25" fmla="*/ 4 h 92"/>
              <a:gd name="T26" fmla="*/ 0 w 294"/>
              <a:gd name="T27" fmla="*/ 0 h 92"/>
              <a:gd name="T28" fmla="*/ 0 w 294"/>
              <a:gd name="T29" fmla="*/ 0 h 92"/>
              <a:gd name="T30" fmla="*/ 20 w 294"/>
              <a:gd name="T31" fmla="*/ 0 h 92"/>
              <a:gd name="T32" fmla="*/ 20 w 294"/>
              <a:gd name="T33" fmla="*/ 0 h 92"/>
              <a:gd name="T34" fmla="*/ 58 w 294"/>
              <a:gd name="T35" fmla="*/ 0 h 92"/>
              <a:gd name="T36" fmla="*/ 96 w 294"/>
              <a:gd name="T37" fmla="*/ 6 h 92"/>
              <a:gd name="T38" fmla="*/ 132 w 294"/>
              <a:gd name="T39" fmla="*/ 12 h 92"/>
              <a:gd name="T40" fmla="*/ 168 w 294"/>
              <a:gd name="T41" fmla="*/ 22 h 92"/>
              <a:gd name="T42" fmla="*/ 200 w 294"/>
              <a:gd name="T43" fmla="*/ 36 h 92"/>
              <a:gd name="T44" fmla="*/ 234 w 294"/>
              <a:gd name="T45" fmla="*/ 52 h 92"/>
              <a:gd name="T46" fmla="*/ 264 w 294"/>
              <a:gd name="T47" fmla="*/ 70 h 92"/>
              <a:gd name="T48" fmla="*/ 294 w 294"/>
              <a:gd name="T49" fmla="*/ 90 h 92"/>
              <a:gd name="T50" fmla="*/ 294 w 294"/>
              <a:gd name="T51" fmla="*/ 90 h 92"/>
              <a:gd name="T52" fmla="*/ 290 w 294"/>
              <a:gd name="T53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4" h="92">
                <a:moveTo>
                  <a:pt x="290" y="92"/>
                </a:moveTo>
                <a:lnTo>
                  <a:pt x="290" y="92"/>
                </a:lnTo>
                <a:lnTo>
                  <a:pt x="262" y="72"/>
                </a:lnTo>
                <a:lnTo>
                  <a:pt x="232" y="54"/>
                </a:lnTo>
                <a:lnTo>
                  <a:pt x="200" y="40"/>
                </a:lnTo>
                <a:lnTo>
                  <a:pt x="166" y="26"/>
                </a:lnTo>
                <a:lnTo>
                  <a:pt x="132" y="16"/>
                </a:lnTo>
                <a:lnTo>
                  <a:pt x="96" y="10"/>
                </a:lnTo>
                <a:lnTo>
                  <a:pt x="58" y="4"/>
                </a:lnTo>
                <a:lnTo>
                  <a:pt x="20" y="4"/>
                </a:lnTo>
                <a:lnTo>
                  <a:pt x="20" y="4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20" y="0"/>
                </a:lnTo>
                <a:lnTo>
                  <a:pt x="20" y="0"/>
                </a:lnTo>
                <a:lnTo>
                  <a:pt x="58" y="0"/>
                </a:lnTo>
                <a:lnTo>
                  <a:pt x="96" y="6"/>
                </a:lnTo>
                <a:lnTo>
                  <a:pt x="132" y="12"/>
                </a:lnTo>
                <a:lnTo>
                  <a:pt x="168" y="22"/>
                </a:lnTo>
                <a:lnTo>
                  <a:pt x="200" y="36"/>
                </a:lnTo>
                <a:lnTo>
                  <a:pt x="234" y="52"/>
                </a:lnTo>
                <a:lnTo>
                  <a:pt x="264" y="70"/>
                </a:lnTo>
                <a:lnTo>
                  <a:pt x="294" y="90"/>
                </a:lnTo>
                <a:lnTo>
                  <a:pt x="294" y="90"/>
                </a:lnTo>
                <a:lnTo>
                  <a:pt x="290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6" name="Freeform 64"/>
          <p:cNvSpPr>
            <a:spLocks/>
          </p:cNvSpPr>
          <p:nvPr/>
        </p:nvSpPr>
        <p:spPr bwMode="auto">
          <a:xfrm>
            <a:off x="5400675" y="3730625"/>
            <a:ext cx="101600" cy="19050"/>
          </a:xfrm>
          <a:custGeom>
            <a:avLst/>
            <a:gdLst>
              <a:gd name="T0" fmla="*/ 2 w 64"/>
              <a:gd name="T1" fmla="*/ 12 h 12"/>
              <a:gd name="T2" fmla="*/ 2 w 64"/>
              <a:gd name="T3" fmla="*/ 12 h 12"/>
              <a:gd name="T4" fmla="*/ 0 w 64"/>
              <a:gd name="T5" fmla="*/ 8 h 12"/>
              <a:gd name="T6" fmla="*/ 0 w 64"/>
              <a:gd name="T7" fmla="*/ 8 h 12"/>
              <a:gd name="T8" fmla="*/ 32 w 64"/>
              <a:gd name="T9" fmla="*/ 2 h 12"/>
              <a:gd name="T10" fmla="*/ 64 w 64"/>
              <a:gd name="T11" fmla="*/ 0 h 12"/>
              <a:gd name="T12" fmla="*/ 64 w 64"/>
              <a:gd name="T13" fmla="*/ 0 h 12"/>
              <a:gd name="T14" fmla="*/ 64 w 64"/>
              <a:gd name="T15" fmla="*/ 4 h 12"/>
              <a:gd name="T16" fmla="*/ 64 w 64"/>
              <a:gd name="T17" fmla="*/ 4 h 12"/>
              <a:gd name="T18" fmla="*/ 32 w 64"/>
              <a:gd name="T19" fmla="*/ 6 h 12"/>
              <a:gd name="T20" fmla="*/ 2 w 64"/>
              <a:gd name="T2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12">
                <a:moveTo>
                  <a:pt x="2" y="12"/>
                </a:moveTo>
                <a:lnTo>
                  <a:pt x="2" y="12"/>
                </a:lnTo>
                <a:lnTo>
                  <a:pt x="0" y="8"/>
                </a:lnTo>
                <a:lnTo>
                  <a:pt x="0" y="8"/>
                </a:lnTo>
                <a:lnTo>
                  <a:pt x="32" y="2"/>
                </a:lnTo>
                <a:lnTo>
                  <a:pt x="64" y="0"/>
                </a:lnTo>
                <a:lnTo>
                  <a:pt x="64" y="0"/>
                </a:lnTo>
                <a:lnTo>
                  <a:pt x="64" y="4"/>
                </a:lnTo>
                <a:lnTo>
                  <a:pt x="64" y="4"/>
                </a:lnTo>
                <a:lnTo>
                  <a:pt x="32" y="6"/>
                </a:lnTo>
                <a:lnTo>
                  <a:pt x="2" y="12"/>
                </a:lnTo>
                <a:close/>
              </a:path>
            </a:pathLst>
          </a:custGeom>
          <a:solidFill>
            <a:srgbClr val="DCA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7" name="Freeform 65"/>
          <p:cNvSpPr>
            <a:spLocks/>
          </p:cNvSpPr>
          <p:nvPr/>
        </p:nvSpPr>
        <p:spPr bwMode="auto">
          <a:xfrm>
            <a:off x="5400675" y="3730625"/>
            <a:ext cx="101600" cy="19050"/>
          </a:xfrm>
          <a:custGeom>
            <a:avLst/>
            <a:gdLst>
              <a:gd name="T0" fmla="*/ 2 w 64"/>
              <a:gd name="T1" fmla="*/ 12 h 12"/>
              <a:gd name="T2" fmla="*/ 2 w 64"/>
              <a:gd name="T3" fmla="*/ 12 h 12"/>
              <a:gd name="T4" fmla="*/ 0 w 64"/>
              <a:gd name="T5" fmla="*/ 8 h 12"/>
              <a:gd name="T6" fmla="*/ 0 w 64"/>
              <a:gd name="T7" fmla="*/ 8 h 12"/>
              <a:gd name="T8" fmla="*/ 32 w 64"/>
              <a:gd name="T9" fmla="*/ 2 h 12"/>
              <a:gd name="T10" fmla="*/ 64 w 64"/>
              <a:gd name="T11" fmla="*/ 0 h 12"/>
              <a:gd name="T12" fmla="*/ 64 w 64"/>
              <a:gd name="T13" fmla="*/ 0 h 12"/>
              <a:gd name="T14" fmla="*/ 64 w 64"/>
              <a:gd name="T15" fmla="*/ 4 h 12"/>
              <a:gd name="T16" fmla="*/ 64 w 64"/>
              <a:gd name="T17" fmla="*/ 4 h 12"/>
              <a:gd name="T18" fmla="*/ 32 w 64"/>
              <a:gd name="T19" fmla="*/ 6 h 12"/>
              <a:gd name="T20" fmla="*/ 2 w 64"/>
              <a:gd name="T2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12">
                <a:moveTo>
                  <a:pt x="2" y="12"/>
                </a:moveTo>
                <a:lnTo>
                  <a:pt x="2" y="12"/>
                </a:lnTo>
                <a:lnTo>
                  <a:pt x="0" y="8"/>
                </a:lnTo>
                <a:lnTo>
                  <a:pt x="0" y="8"/>
                </a:lnTo>
                <a:lnTo>
                  <a:pt x="32" y="2"/>
                </a:lnTo>
                <a:lnTo>
                  <a:pt x="64" y="0"/>
                </a:lnTo>
                <a:lnTo>
                  <a:pt x="64" y="0"/>
                </a:lnTo>
                <a:lnTo>
                  <a:pt x="64" y="4"/>
                </a:lnTo>
                <a:lnTo>
                  <a:pt x="64" y="4"/>
                </a:lnTo>
                <a:lnTo>
                  <a:pt x="32" y="6"/>
                </a:lnTo>
                <a:lnTo>
                  <a:pt x="2" y="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8" name="Freeform 66"/>
          <p:cNvSpPr>
            <a:spLocks/>
          </p:cNvSpPr>
          <p:nvPr/>
        </p:nvSpPr>
        <p:spPr bwMode="auto">
          <a:xfrm>
            <a:off x="5502275" y="3730625"/>
            <a:ext cx="6350" cy="6350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0 w 4"/>
              <a:gd name="T7" fmla="*/ 0 h 4"/>
              <a:gd name="T8" fmla="*/ 4 w 4"/>
              <a:gd name="T9" fmla="*/ 0 h 4"/>
              <a:gd name="T10" fmla="*/ 4 w 4"/>
              <a:gd name="T11" fmla="*/ 0 h 4"/>
              <a:gd name="T12" fmla="*/ 4 w 4"/>
              <a:gd name="T13" fmla="*/ 4 h 4"/>
              <a:gd name="T14" fmla="*/ 4 w 4"/>
              <a:gd name="T15" fmla="*/ 4 h 4"/>
              <a:gd name="T16" fmla="*/ 0 w 4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  <a:close/>
              </a:path>
            </a:pathLst>
          </a:custGeom>
          <a:solidFill>
            <a:srgbClr val="D89A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39" name="Freeform 67"/>
          <p:cNvSpPr>
            <a:spLocks/>
          </p:cNvSpPr>
          <p:nvPr/>
        </p:nvSpPr>
        <p:spPr bwMode="auto">
          <a:xfrm>
            <a:off x="5502275" y="3730625"/>
            <a:ext cx="6350" cy="6350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0 w 4"/>
              <a:gd name="T7" fmla="*/ 0 h 4"/>
              <a:gd name="T8" fmla="*/ 4 w 4"/>
              <a:gd name="T9" fmla="*/ 0 h 4"/>
              <a:gd name="T10" fmla="*/ 4 w 4"/>
              <a:gd name="T11" fmla="*/ 0 h 4"/>
              <a:gd name="T12" fmla="*/ 4 w 4"/>
              <a:gd name="T13" fmla="*/ 4 h 4"/>
              <a:gd name="T14" fmla="*/ 4 w 4"/>
              <a:gd name="T15" fmla="*/ 4 h 4"/>
              <a:gd name="T16" fmla="*/ 0 w 4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0" name="Freeform 68"/>
          <p:cNvSpPr>
            <a:spLocks/>
          </p:cNvSpPr>
          <p:nvPr/>
        </p:nvSpPr>
        <p:spPr bwMode="auto">
          <a:xfrm>
            <a:off x="5969000" y="3873500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D59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1" name="Freeform 69"/>
          <p:cNvSpPr>
            <a:spLocks/>
          </p:cNvSpPr>
          <p:nvPr/>
        </p:nvSpPr>
        <p:spPr bwMode="auto">
          <a:xfrm>
            <a:off x="5969000" y="3873500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2" name="Freeform 70"/>
          <p:cNvSpPr>
            <a:spLocks/>
          </p:cNvSpPr>
          <p:nvPr/>
        </p:nvSpPr>
        <p:spPr bwMode="auto">
          <a:xfrm>
            <a:off x="5394325" y="3743325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  <a:close/>
              </a:path>
            </a:pathLst>
          </a:custGeom>
          <a:solidFill>
            <a:srgbClr val="D28B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3" name="Freeform 71"/>
          <p:cNvSpPr>
            <a:spLocks/>
          </p:cNvSpPr>
          <p:nvPr/>
        </p:nvSpPr>
        <p:spPr bwMode="auto">
          <a:xfrm>
            <a:off x="5394325" y="3743325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4" name="Freeform 72"/>
          <p:cNvSpPr>
            <a:spLocks/>
          </p:cNvSpPr>
          <p:nvPr/>
        </p:nvSpPr>
        <p:spPr bwMode="auto">
          <a:xfrm>
            <a:off x="2241550" y="3886200"/>
            <a:ext cx="111125" cy="114300"/>
          </a:xfrm>
          <a:custGeom>
            <a:avLst/>
            <a:gdLst>
              <a:gd name="T0" fmla="*/ 0 w 70"/>
              <a:gd name="T1" fmla="*/ 18 h 72"/>
              <a:gd name="T2" fmla="*/ 52 w 70"/>
              <a:gd name="T3" fmla="*/ 72 h 72"/>
              <a:gd name="T4" fmla="*/ 70 w 70"/>
              <a:gd name="T5" fmla="*/ 54 h 72"/>
              <a:gd name="T6" fmla="*/ 18 w 70"/>
              <a:gd name="T7" fmla="*/ 0 h 72"/>
              <a:gd name="T8" fmla="*/ 0 w 70"/>
              <a:gd name="T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0" y="18"/>
                </a:moveTo>
                <a:lnTo>
                  <a:pt x="52" y="72"/>
                </a:lnTo>
                <a:lnTo>
                  <a:pt x="70" y="54"/>
                </a:lnTo>
                <a:lnTo>
                  <a:pt x="18" y="0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5" name="Freeform 73"/>
          <p:cNvSpPr>
            <a:spLocks/>
          </p:cNvSpPr>
          <p:nvPr/>
        </p:nvSpPr>
        <p:spPr bwMode="auto">
          <a:xfrm>
            <a:off x="2241550" y="3886200"/>
            <a:ext cx="111125" cy="114300"/>
          </a:xfrm>
          <a:custGeom>
            <a:avLst/>
            <a:gdLst>
              <a:gd name="T0" fmla="*/ 0 w 70"/>
              <a:gd name="T1" fmla="*/ 18 h 72"/>
              <a:gd name="T2" fmla="*/ 52 w 70"/>
              <a:gd name="T3" fmla="*/ 72 h 72"/>
              <a:gd name="T4" fmla="*/ 70 w 70"/>
              <a:gd name="T5" fmla="*/ 54 h 72"/>
              <a:gd name="T6" fmla="*/ 18 w 70"/>
              <a:gd name="T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72">
                <a:moveTo>
                  <a:pt x="0" y="18"/>
                </a:moveTo>
                <a:lnTo>
                  <a:pt x="52" y="72"/>
                </a:lnTo>
                <a:lnTo>
                  <a:pt x="70" y="54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6" name="Freeform 74"/>
          <p:cNvSpPr>
            <a:spLocks/>
          </p:cNvSpPr>
          <p:nvPr/>
        </p:nvSpPr>
        <p:spPr bwMode="auto">
          <a:xfrm>
            <a:off x="2292350" y="3940175"/>
            <a:ext cx="139700" cy="136525"/>
          </a:xfrm>
          <a:custGeom>
            <a:avLst/>
            <a:gdLst>
              <a:gd name="T0" fmla="*/ 0 w 88"/>
              <a:gd name="T1" fmla="*/ 58 h 86"/>
              <a:gd name="T2" fmla="*/ 88 w 88"/>
              <a:gd name="T3" fmla="*/ 86 h 86"/>
              <a:gd name="T4" fmla="*/ 58 w 88"/>
              <a:gd name="T5" fmla="*/ 0 h 86"/>
              <a:gd name="T6" fmla="*/ 0 w 88"/>
              <a:gd name="T7" fmla="*/ 5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86">
                <a:moveTo>
                  <a:pt x="0" y="58"/>
                </a:moveTo>
                <a:lnTo>
                  <a:pt x="88" y="86"/>
                </a:lnTo>
                <a:lnTo>
                  <a:pt x="58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7" name="Freeform 75"/>
          <p:cNvSpPr>
            <a:spLocks/>
          </p:cNvSpPr>
          <p:nvPr/>
        </p:nvSpPr>
        <p:spPr bwMode="auto">
          <a:xfrm>
            <a:off x="2292350" y="3940175"/>
            <a:ext cx="139700" cy="136525"/>
          </a:xfrm>
          <a:custGeom>
            <a:avLst/>
            <a:gdLst>
              <a:gd name="T0" fmla="*/ 0 w 88"/>
              <a:gd name="T1" fmla="*/ 58 h 86"/>
              <a:gd name="T2" fmla="*/ 88 w 88"/>
              <a:gd name="T3" fmla="*/ 86 h 86"/>
              <a:gd name="T4" fmla="*/ 58 w 88"/>
              <a:gd name="T5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8" h="86">
                <a:moveTo>
                  <a:pt x="0" y="58"/>
                </a:moveTo>
                <a:lnTo>
                  <a:pt x="88" y="86"/>
                </a:lnTo>
                <a:lnTo>
                  <a:pt x="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8" name="Rectangle 76"/>
          <p:cNvSpPr>
            <a:spLocks noChangeArrowheads="1"/>
          </p:cNvSpPr>
          <p:nvPr/>
        </p:nvSpPr>
        <p:spPr bwMode="auto">
          <a:xfrm>
            <a:off x="3016250" y="3641725"/>
            <a:ext cx="41275" cy="133350"/>
          </a:xfrm>
          <a:prstGeom prst="rect">
            <a:avLst/>
          </a:prstGeom>
          <a:solidFill>
            <a:srgbClr val="FF66CC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49" name="Freeform 77"/>
          <p:cNvSpPr>
            <a:spLocks/>
          </p:cNvSpPr>
          <p:nvPr/>
        </p:nvSpPr>
        <p:spPr bwMode="auto">
          <a:xfrm>
            <a:off x="2971800" y="3771900"/>
            <a:ext cx="133350" cy="130175"/>
          </a:xfrm>
          <a:custGeom>
            <a:avLst/>
            <a:gdLst>
              <a:gd name="T0" fmla="*/ 0 w 84"/>
              <a:gd name="T1" fmla="*/ 0 h 82"/>
              <a:gd name="T2" fmla="*/ 42 w 84"/>
              <a:gd name="T3" fmla="*/ 82 h 82"/>
              <a:gd name="T4" fmla="*/ 84 w 84"/>
              <a:gd name="T5" fmla="*/ 0 h 82"/>
              <a:gd name="T6" fmla="*/ 0 w 84"/>
              <a:gd name="T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4" h="82">
                <a:moveTo>
                  <a:pt x="0" y="0"/>
                </a:moveTo>
                <a:lnTo>
                  <a:pt x="42" y="82"/>
                </a:lnTo>
                <a:lnTo>
                  <a:pt x="84" y="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0" name="Freeform 78"/>
          <p:cNvSpPr>
            <a:spLocks/>
          </p:cNvSpPr>
          <p:nvPr/>
        </p:nvSpPr>
        <p:spPr bwMode="auto">
          <a:xfrm>
            <a:off x="2971800" y="3771900"/>
            <a:ext cx="133350" cy="130175"/>
          </a:xfrm>
          <a:custGeom>
            <a:avLst/>
            <a:gdLst>
              <a:gd name="T0" fmla="*/ 0 w 84"/>
              <a:gd name="T1" fmla="*/ 0 h 82"/>
              <a:gd name="T2" fmla="*/ 42 w 84"/>
              <a:gd name="T3" fmla="*/ 82 h 82"/>
              <a:gd name="T4" fmla="*/ 84 w 84"/>
              <a:gd name="T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4" h="82">
                <a:moveTo>
                  <a:pt x="0" y="0"/>
                </a:moveTo>
                <a:lnTo>
                  <a:pt x="42" y="82"/>
                </a:lnTo>
                <a:lnTo>
                  <a:pt x="84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1" name="Freeform 79"/>
          <p:cNvSpPr>
            <a:spLocks/>
          </p:cNvSpPr>
          <p:nvPr/>
        </p:nvSpPr>
        <p:spPr bwMode="auto">
          <a:xfrm>
            <a:off x="3940175" y="4629150"/>
            <a:ext cx="498475" cy="317500"/>
          </a:xfrm>
          <a:custGeom>
            <a:avLst/>
            <a:gdLst>
              <a:gd name="T0" fmla="*/ 236 w 314"/>
              <a:gd name="T1" fmla="*/ 0 h 200"/>
              <a:gd name="T2" fmla="*/ 236 w 314"/>
              <a:gd name="T3" fmla="*/ 50 h 200"/>
              <a:gd name="T4" fmla="*/ 0 w 314"/>
              <a:gd name="T5" fmla="*/ 50 h 200"/>
              <a:gd name="T6" fmla="*/ 0 w 314"/>
              <a:gd name="T7" fmla="*/ 150 h 200"/>
              <a:gd name="T8" fmla="*/ 236 w 314"/>
              <a:gd name="T9" fmla="*/ 150 h 200"/>
              <a:gd name="T10" fmla="*/ 236 w 314"/>
              <a:gd name="T11" fmla="*/ 200 h 200"/>
              <a:gd name="T12" fmla="*/ 314 w 314"/>
              <a:gd name="T13" fmla="*/ 100 h 200"/>
              <a:gd name="T14" fmla="*/ 236 w 314"/>
              <a:gd name="T15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4" h="200">
                <a:moveTo>
                  <a:pt x="236" y="0"/>
                </a:moveTo>
                <a:lnTo>
                  <a:pt x="236" y="50"/>
                </a:lnTo>
                <a:lnTo>
                  <a:pt x="0" y="50"/>
                </a:lnTo>
                <a:lnTo>
                  <a:pt x="0" y="150"/>
                </a:lnTo>
                <a:lnTo>
                  <a:pt x="236" y="150"/>
                </a:lnTo>
                <a:lnTo>
                  <a:pt x="236" y="200"/>
                </a:lnTo>
                <a:lnTo>
                  <a:pt x="314" y="100"/>
                </a:lnTo>
                <a:lnTo>
                  <a:pt x="2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2" name="Freeform 80"/>
          <p:cNvSpPr>
            <a:spLocks/>
          </p:cNvSpPr>
          <p:nvPr/>
        </p:nvSpPr>
        <p:spPr bwMode="auto">
          <a:xfrm>
            <a:off x="3940175" y="4629150"/>
            <a:ext cx="498475" cy="317500"/>
          </a:xfrm>
          <a:custGeom>
            <a:avLst/>
            <a:gdLst>
              <a:gd name="T0" fmla="*/ 236 w 314"/>
              <a:gd name="T1" fmla="*/ 0 h 200"/>
              <a:gd name="T2" fmla="*/ 236 w 314"/>
              <a:gd name="T3" fmla="*/ 50 h 200"/>
              <a:gd name="T4" fmla="*/ 0 w 314"/>
              <a:gd name="T5" fmla="*/ 50 h 200"/>
              <a:gd name="T6" fmla="*/ 0 w 314"/>
              <a:gd name="T7" fmla="*/ 150 h 200"/>
              <a:gd name="T8" fmla="*/ 236 w 314"/>
              <a:gd name="T9" fmla="*/ 150 h 200"/>
              <a:gd name="T10" fmla="*/ 236 w 314"/>
              <a:gd name="T11" fmla="*/ 200 h 200"/>
              <a:gd name="T12" fmla="*/ 314 w 314"/>
              <a:gd name="T13" fmla="*/ 100 h 200"/>
              <a:gd name="T14" fmla="*/ 236 w 314"/>
              <a:gd name="T15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4" h="200">
                <a:moveTo>
                  <a:pt x="236" y="0"/>
                </a:moveTo>
                <a:lnTo>
                  <a:pt x="236" y="50"/>
                </a:lnTo>
                <a:lnTo>
                  <a:pt x="0" y="50"/>
                </a:lnTo>
                <a:lnTo>
                  <a:pt x="0" y="150"/>
                </a:lnTo>
                <a:lnTo>
                  <a:pt x="236" y="150"/>
                </a:lnTo>
                <a:lnTo>
                  <a:pt x="236" y="200"/>
                </a:lnTo>
                <a:lnTo>
                  <a:pt x="314" y="100"/>
                </a:lnTo>
                <a:lnTo>
                  <a:pt x="2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3" name="Freeform 81"/>
          <p:cNvSpPr>
            <a:spLocks/>
          </p:cNvSpPr>
          <p:nvPr/>
        </p:nvSpPr>
        <p:spPr bwMode="auto">
          <a:xfrm>
            <a:off x="3937000" y="4619625"/>
            <a:ext cx="504825" cy="333375"/>
          </a:xfrm>
          <a:custGeom>
            <a:avLst/>
            <a:gdLst>
              <a:gd name="T0" fmla="*/ 238 w 318"/>
              <a:gd name="T1" fmla="*/ 6 h 210"/>
              <a:gd name="T2" fmla="*/ 236 w 318"/>
              <a:gd name="T3" fmla="*/ 6 h 210"/>
              <a:gd name="T4" fmla="*/ 236 w 318"/>
              <a:gd name="T5" fmla="*/ 56 h 210"/>
              <a:gd name="T6" fmla="*/ 238 w 318"/>
              <a:gd name="T7" fmla="*/ 56 h 210"/>
              <a:gd name="T8" fmla="*/ 238 w 318"/>
              <a:gd name="T9" fmla="*/ 54 h 210"/>
              <a:gd name="T10" fmla="*/ 0 w 318"/>
              <a:gd name="T11" fmla="*/ 54 h 210"/>
              <a:gd name="T12" fmla="*/ 0 w 318"/>
              <a:gd name="T13" fmla="*/ 158 h 210"/>
              <a:gd name="T14" fmla="*/ 238 w 318"/>
              <a:gd name="T15" fmla="*/ 158 h 210"/>
              <a:gd name="T16" fmla="*/ 238 w 318"/>
              <a:gd name="T17" fmla="*/ 156 h 210"/>
              <a:gd name="T18" fmla="*/ 236 w 318"/>
              <a:gd name="T19" fmla="*/ 156 h 210"/>
              <a:gd name="T20" fmla="*/ 236 w 318"/>
              <a:gd name="T21" fmla="*/ 210 h 210"/>
              <a:gd name="T22" fmla="*/ 240 w 318"/>
              <a:gd name="T23" fmla="*/ 206 h 210"/>
              <a:gd name="T24" fmla="*/ 316 w 318"/>
              <a:gd name="T25" fmla="*/ 106 h 210"/>
              <a:gd name="T26" fmla="*/ 318 w 318"/>
              <a:gd name="T27" fmla="*/ 106 h 210"/>
              <a:gd name="T28" fmla="*/ 240 w 318"/>
              <a:gd name="T29" fmla="*/ 6 h 210"/>
              <a:gd name="T30" fmla="*/ 236 w 318"/>
              <a:gd name="T31" fmla="*/ 0 h 210"/>
              <a:gd name="T32" fmla="*/ 236 w 318"/>
              <a:gd name="T33" fmla="*/ 6 h 210"/>
              <a:gd name="T34" fmla="*/ 238 w 318"/>
              <a:gd name="T35" fmla="*/ 6 h 210"/>
              <a:gd name="T36" fmla="*/ 236 w 318"/>
              <a:gd name="T37" fmla="*/ 8 h 210"/>
              <a:gd name="T38" fmla="*/ 314 w 318"/>
              <a:gd name="T39" fmla="*/ 106 h 210"/>
              <a:gd name="T40" fmla="*/ 316 w 318"/>
              <a:gd name="T41" fmla="*/ 106 h 210"/>
              <a:gd name="T42" fmla="*/ 314 w 318"/>
              <a:gd name="T43" fmla="*/ 104 h 210"/>
              <a:gd name="T44" fmla="*/ 236 w 318"/>
              <a:gd name="T45" fmla="*/ 204 h 210"/>
              <a:gd name="T46" fmla="*/ 238 w 318"/>
              <a:gd name="T47" fmla="*/ 206 h 210"/>
              <a:gd name="T48" fmla="*/ 240 w 318"/>
              <a:gd name="T49" fmla="*/ 206 h 210"/>
              <a:gd name="T50" fmla="*/ 240 w 318"/>
              <a:gd name="T51" fmla="*/ 154 h 210"/>
              <a:gd name="T52" fmla="*/ 2 w 318"/>
              <a:gd name="T53" fmla="*/ 154 h 210"/>
              <a:gd name="T54" fmla="*/ 2 w 318"/>
              <a:gd name="T55" fmla="*/ 156 h 210"/>
              <a:gd name="T56" fmla="*/ 4 w 318"/>
              <a:gd name="T57" fmla="*/ 156 h 210"/>
              <a:gd name="T58" fmla="*/ 4 w 318"/>
              <a:gd name="T59" fmla="*/ 56 h 210"/>
              <a:gd name="T60" fmla="*/ 2 w 318"/>
              <a:gd name="T61" fmla="*/ 56 h 210"/>
              <a:gd name="T62" fmla="*/ 2 w 318"/>
              <a:gd name="T63" fmla="*/ 58 h 210"/>
              <a:gd name="T64" fmla="*/ 240 w 318"/>
              <a:gd name="T65" fmla="*/ 58 h 210"/>
              <a:gd name="T66" fmla="*/ 240 w 318"/>
              <a:gd name="T67" fmla="*/ 6 h 210"/>
              <a:gd name="T68" fmla="*/ 238 w 318"/>
              <a:gd name="T69" fmla="*/ 6 h 210"/>
              <a:gd name="T70" fmla="*/ 236 w 318"/>
              <a:gd name="T71" fmla="*/ 8 h 210"/>
              <a:gd name="T72" fmla="*/ 238 w 318"/>
              <a:gd name="T73" fmla="*/ 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8" h="210">
                <a:moveTo>
                  <a:pt x="238" y="6"/>
                </a:moveTo>
                <a:lnTo>
                  <a:pt x="236" y="6"/>
                </a:lnTo>
                <a:lnTo>
                  <a:pt x="236" y="56"/>
                </a:lnTo>
                <a:lnTo>
                  <a:pt x="238" y="56"/>
                </a:lnTo>
                <a:lnTo>
                  <a:pt x="238" y="54"/>
                </a:lnTo>
                <a:lnTo>
                  <a:pt x="0" y="54"/>
                </a:lnTo>
                <a:lnTo>
                  <a:pt x="0" y="158"/>
                </a:lnTo>
                <a:lnTo>
                  <a:pt x="238" y="158"/>
                </a:lnTo>
                <a:lnTo>
                  <a:pt x="238" y="156"/>
                </a:lnTo>
                <a:lnTo>
                  <a:pt x="236" y="156"/>
                </a:lnTo>
                <a:lnTo>
                  <a:pt x="236" y="210"/>
                </a:lnTo>
                <a:lnTo>
                  <a:pt x="240" y="206"/>
                </a:lnTo>
                <a:lnTo>
                  <a:pt x="316" y="106"/>
                </a:lnTo>
                <a:lnTo>
                  <a:pt x="318" y="106"/>
                </a:lnTo>
                <a:lnTo>
                  <a:pt x="240" y="6"/>
                </a:lnTo>
                <a:lnTo>
                  <a:pt x="236" y="0"/>
                </a:lnTo>
                <a:lnTo>
                  <a:pt x="236" y="6"/>
                </a:lnTo>
                <a:lnTo>
                  <a:pt x="238" y="6"/>
                </a:lnTo>
                <a:lnTo>
                  <a:pt x="236" y="8"/>
                </a:lnTo>
                <a:lnTo>
                  <a:pt x="314" y="106"/>
                </a:lnTo>
                <a:lnTo>
                  <a:pt x="316" y="106"/>
                </a:lnTo>
                <a:lnTo>
                  <a:pt x="314" y="104"/>
                </a:lnTo>
                <a:lnTo>
                  <a:pt x="236" y="204"/>
                </a:lnTo>
                <a:lnTo>
                  <a:pt x="238" y="206"/>
                </a:lnTo>
                <a:lnTo>
                  <a:pt x="240" y="206"/>
                </a:lnTo>
                <a:lnTo>
                  <a:pt x="240" y="154"/>
                </a:lnTo>
                <a:lnTo>
                  <a:pt x="2" y="154"/>
                </a:lnTo>
                <a:lnTo>
                  <a:pt x="2" y="156"/>
                </a:lnTo>
                <a:lnTo>
                  <a:pt x="4" y="156"/>
                </a:lnTo>
                <a:lnTo>
                  <a:pt x="4" y="56"/>
                </a:lnTo>
                <a:lnTo>
                  <a:pt x="2" y="56"/>
                </a:lnTo>
                <a:lnTo>
                  <a:pt x="2" y="58"/>
                </a:lnTo>
                <a:lnTo>
                  <a:pt x="240" y="58"/>
                </a:lnTo>
                <a:lnTo>
                  <a:pt x="240" y="6"/>
                </a:lnTo>
                <a:lnTo>
                  <a:pt x="238" y="6"/>
                </a:lnTo>
                <a:lnTo>
                  <a:pt x="236" y="8"/>
                </a:lnTo>
                <a:lnTo>
                  <a:pt x="238" y="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4" name="Freeform 82"/>
          <p:cNvSpPr>
            <a:spLocks/>
          </p:cNvSpPr>
          <p:nvPr/>
        </p:nvSpPr>
        <p:spPr bwMode="auto">
          <a:xfrm>
            <a:off x="3937000" y="4619625"/>
            <a:ext cx="504825" cy="333375"/>
          </a:xfrm>
          <a:custGeom>
            <a:avLst/>
            <a:gdLst>
              <a:gd name="T0" fmla="*/ 238 w 318"/>
              <a:gd name="T1" fmla="*/ 6 h 210"/>
              <a:gd name="T2" fmla="*/ 236 w 318"/>
              <a:gd name="T3" fmla="*/ 6 h 210"/>
              <a:gd name="T4" fmla="*/ 236 w 318"/>
              <a:gd name="T5" fmla="*/ 56 h 210"/>
              <a:gd name="T6" fmla="*/ 238 w 318"/>
              <a:gd name="T7" fmla="*/ 56 h 210"/>
              <a:gd name="T8" fmla="*/ 238 w 318"/>
              <a:gd name="T9" fmla="*/ 54 h 210"/>
              <a:gd name="T10" fmla="*/ 0 w 318"/>
              <a:gd name="T11" fmla="*/ 54 h 210"/>
              <a:gd name="T12" fmla="*/ 0 w 318"/>
              <a:gd name="T13" fmla="*/ 158 h 210"/>
              <a:gd name="T14" fmla="*/ 238 w 318"/>
              <a:gd name="T15" fmla="*/ 158 h 210"/>
              <a:gd name="T16" fmla="*/ 238 w 318"/>
              <a:gd name="T17" fmla="*/ 156 h 210"/>
              <a:gd name="T18" fmla="*/ 236 w 318"/>
              <a:gd name="T19" fmla="*/ 156 h 210"/>
              <a:gd name="T20" fmla="*/ 236 w 318"/>
              <a:gd name="T21" fmla="*/ 210 h 210"/>
              <a:gd name="T22" fmla="*/ 240 w 318"/>
              <a:gd name="T23" fmla="*/ 206 h 210"/>
              <a:gd name="T24" fmla="*/ 316 w 318"/>
              <a:gd name="T25" fmla="*/ 106 h 210"/>
              <a:gd name="T26" fmla="*/ 318 w 318"/>
              <a:gd name="T27" fmla="*/ 106 h 210"/>
              <a:gd name="T28" fmla="*/ 240 w 318"/>
              <a:gd name="T29" fmla="*/ 6 h 210"/>
              <a:gd name="T30" fmla="*/ 236 w 318"/>
              <a:gd name="T31" fmla="*/ 0 h 210"/>
              <a:gd name="T32" fmla="*/ 236 w 318"/>
              <a:gd name="T33" fmla="*/ 6 h 210"/>
              <a:gd name="T34" fmla="*/ 238 w 318"/>
              <a:gd name="T35" fmla="*/ 6 h 210"/>
              <a:gd name="T36" fmla="*/ 236 w 318"/>
              <a:gd name="T37" fmla="*/ 8 h 210"/>
              <a:gd name="T38" fmla="*/ 314 w 318"/>
              <a:gd name="T39" fmla="*/ 106 h 210"/>
              <a:gd name="T40" fmla="*/ 316 w 318"/>
              <a:gd name="T41" fmla="*/ 106 h 210"/>
              <a:gd name="T42" fmla="*/ 314 w 318"/>
              <a:gd name="T43" fmla="*/ 104 h 210"/>
              <a:gd name="T44" fmla="*/ 236 w 318"/>
              <a:gd name="T45" fmla="*/ 204 h 210"/>
              <a:gd name="T46" fmla="*/ 238 w 318"/>
              <a:gd name="T47" fmla="*/ 206 h 210"/>
              <a:gd name="T48" fmla="*/ 240 w 318"/>
              <a:gd name="T49" fmla="*/ 206 h 210"/>
              <a:gd name="T50" fmla="*/ 240 w 318"/>
              <a:gd name="T51" fmla="*/ 154 h 210"/>
              <a:gd name="T52" fmla="*/ 2 w 318"/>
              <a:gd name="T53" fmla="*/ 154 h 210"/>
              <a:gd name="T54" fmla="*/ 2 w 318"/>
              <a:gd name="T55" fmla="*/ 156 h 210"/>
              <a:gd name="T56" fmla="*/ 4 w 318"/>
              <a:gd name="T57" fmla="*/ 156 h 210"/>
              <a:gd name="T58" fmla="*/ 4 w 318"/>
              <a:gd name="T59" fmla="*/ 56 h 210"/>
              <a:gd name="T60" fmla="*/ 2 w 318"/>
              <a:gd name="T61" fmla="*/ 56 h 210"/>
              <a:gd name="T62" fmla="*/ 2 w 318"/>
              <a:gd name="T63" fmla="*/ 58 h 210"/>
              <a:gd name="T64" fmla="*/ 240 w 318"/>
              <a:gd name="T65" fmla="*/ 58 h 210"/>
              <a:gd name="T66" fmla="*/ 240 w 318"/>
              <a:gd name="T67" fmla="*/ 6 h 210"/>
              <a:gd name="T68" fmla="*/ 238 w 318"/>
              <a:gd name="T69" fmla="*/ 6 h 210"/>
              <a:gd name="T70" fmla="*/ 236 w 318"/>
              <a:gd name="T71" fmla="*/ 8 h 210"/>
              <a:gd name="T72" fmla="*/ 238 w 318"/>
              <a:gd name="T73" fmla="*/ 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8" h="210">
                <a:moveTo>
                  <a:pt x="238" y="6"/>
                </a:moveTo>
                <a:lnTo>
                  <a:pt x="236" y="6"/>
                </a:lnTo>
                <a:lnTo>
                  <a:pt x="236" y="56"/>
                </a:lnTo>
                <a:lnTo>
                  <a:pt x="238" y="56"/>
                </a:lnTo>
                <a:lnTo>
                  <a:pt x="238" y="54"/>
                </a:lnTo>
                <a:lnTo>
                  <a:pt x="0" y="54"/>
                </a:lnTo>
                <a:lnTo>
                  <a:pt x="0" y="158"/>
                </a:lnTo>
                <a:lnTo>
                  <a:pt x="238" y="158"/>
                </a:lnTo>
                <a:lnTo>
                  <a:pt x="238" y="156"/>
                </a:lnTo>
                <a:lnTo>
                  <a:pt x="236" y="156"/>
                </a:lnTo>
                <a:lnTo>
                  <a:pt x="236" y="210"/>
                </a:lnTo>
                <a:lnTo>
                  <a:pt x="240" y="206"/>
                </a:lnTo>
                <a:lnTo>
                  <a:pt x="316" y="106"/>
                </a:lnTo>
                <a:lnTo>
                  <a:pt x="318" y="106"/>
                </a:lnTo>
                <a:lnTo>
                  <a:pt x="240" y="6"/>
                </a:lnTo>
                <a:lnTo>
                  <a:pt x="236" y="0"/>
                </a:lnTo>
                <a:lnTo>
                  <a:pt x="236" y="6"/>
                </a:lnTo>
                <a:lnTo>
                  <a:pt x="238" y="6"/>
                </a:lnTo>
                <a:lnTo>
                  <a:pt x="236" y="8"/>
                </a:lnTo>
                <a:lnTo>
                  <a:pt x="314" y="106"/>
                </a:lnTo>
                <a:lnTo>
                  <a:pt x="316" y="106"/>
                </a:lnTo>
                <a:lnTo>
                  <a:pt x="314" y="104"/>
                </a:lnTo>
                <a:lnTo>
                  <a:pt x="236" y="204"/>
                </a:lnTo>
                <a:lnTo>
                  <a:pt x="238" y="206"/>
                </a:lnTo>
                <a:lnTo>
                  <a:pt x="240" y="206"/>
                </a:lnTo>
                <a:lnTo>
                  <a:pt x="240" y="154"/>
                </a:lnTo>
                <a:lnTo>
                  <a:pt x="2" y="154"/>
                </a:lnTo>
                <a:lnTo>
                  <a:pt x="2" y="156"/>
                </a:lnTo>
                <a:lnTo>
                  <a:pt x="4" y="156"/>
                </a:lnTo>
                <a:lnTo>
                  <a:pt x="4" y="56"/>
                </a:lnTo>
                <a:lnTo>
                  <a:pt x="2" y="56"/>
                </a:lnTo>
                <a:lnTo>
                  <a:pt x="2" y="58"/>
                </a:lnTo>
                <a:lnTo>
                  <a:pt x="240" y="58"/>
                </a:lnTo>
                <a:lnTo>
                  <a:pt x="240" y="6"/>
                </a:lnTo>
                <a:lnTo>
                  <a:pt x="238" y="6"/>
                </a:lnTo>
                <a:lnTo>
                  <a:pt x="236" y="8"/>
                </a:lnTo>
                <a:lnTo>
                  <a:pt x="238" y="6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5" name="Freeform 83"/>
          <p:cNvSpPr>
            <a:spLocks noEditPoints="1"/>
          </p:cNvSpPr>
          <p:nvPr/>
        </p:nvSpPr>
        <p:spPr bwMode="auto">
          <a:xfrm>
            <a:off x="3486150" y="3206750"/>
            <a:ext cx="6350" cy="1803400"/>
          </a:xfrm>
          <a:custGeom>
            <a:avLst/>
            <a:gdLst>
              <a:gd name="T0" fmla="*/ 4 w 4"/>
              <a:gd name="T1" fmla="*/ 1136 h 1136"/>
              <a:gd name="T2" fmla="*/ 0 w 4"/>
              <a:gd name="T3" fmla="*/ 1080 h 1136"/>
              <a:gd name="T4" fmla="*/ 4 w 4"/>
              <a:gd name="T5" fmla="*/ 1080 h 1136"/>
              <a:gd name="T6" fmla="*/ 0 w 4"/>
              <a:gd name="T7" fmla="*/ 1064 h 1136"/>
              <a:gd name="T8" fmla="*/ 0 w 4"/>
              <a:gd name="T9" fmla="*/ 1044 h 1136"/>
              <a:gd name="T10" fmla="*/ 4 w 4"/>
              <a:gd name="T11" fmla="*/ 1028 h 1136"/>
              <a:gd name="T12" fmla="*/ 0 w 4"/>
              <a:gd name="T13" fmla="*/ 972 h 1136"/>
              <a:gd name="T14" fmla="*/ 4 w 4"/>
              <a:gd name="T15" fmla="*/ 972 h 1136"/>
              <a:gd name="T16" fmla="*/ 0 w 4"/>
              <a:gd name="T17" fmla="*/ 956 h 1136"/>
              <a:gd name="T18" fmla="*/ 0 w 4"/>
              <a:gd name="T19" fmla="*/ 936 h 1136"/>
              <a:gd name="T20" fmla="*/ 4 w 4"/>
              <a:gd name="T21" fmla="*/ 920 h 1136"/>
              <a:gd name="T22" fmla="*/ 0 w 4"/>
              <a:gd name="T23" fmla="*/ 864 h 1136"/>
              <a:gd name="T24" fmla="*/ 4 w 4"/>
              <a:gd name="T25" fmla="*/ 864 h 1136"/>
              <a:gd name="T26" fmla="*/ 0 w 4"/>
              <a:gd name="T27" fmla="*/ 848 h 1136"/>
              <a:gd name="T28" fmla="*/ 0 w 4"/>
              <a:gd name="T29" fmla="*/ 828 h 1136"/>
              <a:gd name="T30" fmla="*/ 4 w 4"/>
              <a:gd name="T31" fmla="*/ 812 h 1136"/>
              <a:gd name="T32" fmla="*/ 0 w 4"/>
              <a:gd name="T33" fmla="*/ 756 h 1136"/>
              <a:gd name="T34" fmla="*/ 4 w 4"/>
              <a:gd name="T35" fmla="*/ 756 h 1136"/>
              <a:gd name="T36" fmla="*/ 0 w 4"/>
              <a:gd name="T37" fmla="*/ 740 h 1136"/>
              <a:gd name="T38" fmla="*/ 0 w 4"/>
              <a:gd name="T39" fmla="*/ 720 h 1136"/>
              <a:gd name="T40" fmla="*/ 4 w 4"/>
              <a:gd name="T41" fmla="*/ 704 h 1136"/>
              <a:gd name="T42" fmla="*/ 0 w 4"/>
              <a:gd name="T43" fmla="*/ 648 h 1136"/>
              <a:gd name="T44" fmla="*/ 4 w 4"/>
              <a:gd name="T45" fmla="*/ 648 h 1136"/>
              <a:gd name="T46" fmla="*/ 0 w 4"/>
              <a:gd name="T47" fmla="*/ 632 h 1136"/>
              <a:gd name="T48" fmla="*/ 0 w 4"/>
              <a:gd name="T49" fmla="*/ 612 h 1136"/>
              <a:gd name="T50" fmla="*/ 4 w 4"/>
              <a:gd name="T51" fmla="*/ 596 h 1136"/>
              <a:gd name="T52" fmla="*/ 0 w 4"/>
              <a:gd name="T53" fmla="*/ 540 h 1136"/>
              <a:gd name="T54" fmla="*/ 4 w 4"/>
              <a:gd name="T55" fmla="*/ 540 h 1136"/>
              <a:gd name="T56" fmla="*/ 0 w 4"/>
              <a:gd name="T57" fmla="*/ 524 h 1136"/>
              <a:gd name="T58" fmla="*/ 0 w 4"/>
              <a:gd name="T59" fmla="*/ 504 h 1136"/>
              <a:gd name="T60" fmla="*/ 4 w 4"/>
              <a:gd name="T61" fmla="*/ 488 h 1136"/>
              <a:gd name="T62" fmla="*/ 0 w 4"/>
              <a:gd name="T63" fmla="*/ 432 h 1136"/>
              <a:gd name="T64" fmla="*/ 4 w 4"/>
              <a:gd name="T65" fmla="*/ 432 h 1136"/>
              <a:gd name="T66" fmla="*/ 0 w 4"/>
              <a:gd name="T67" fmla="*/ 416 h 1136"/>
              <a:gd name="T68" fmla="*/ 0 w 4"/>
              <a:gd name="T69" fmla="*/ 396 h 1136"/>
              <a:gd name="T70" fmla="*/ 4 w 4"/>
              <a:gd name="T71" fmla="*/ 380 h 1136"/>
              <a:gd name="T72" fmla="*/ 0 w 4"/>
              <a:gd name="T73" fmla="*/ 324 h 1136"/>
              <a:gd name="T74" fmla="*/ 4 w 4"/>
              <a:gd name="T75" fmla="*/ 324 h 1136"/>
              <a:gd name="T76" fmla="*/ 0 w 4"/>
              <a:gd name="T77" fmla="*/ 308 h 1136"/>
              <a:gd name="T78" fmla="*/ 0 w 4"/>
              <a:gd name="T79" fmla="*/ 288 h 1136"/>
              <a:gd name="T80" fmla="*/ 4 w 4"/>
              <a:gd name="T81" fmla="*/ 272 h 1136"/>
              <a:gd name="T82" fmla="*/ 0 w 4"/>
              <a:gd name="T83" fmla="*/ 216 h 1136"/>
              <a:gd name="T84" fmla="*/ 4 w 4"/>
              <a:gd name="T85" fmla="*/ 216 h 1136"/>
              <a:gd name="T86" fmla="*/ 0 w 4"/>
              <a:gd name="T87" fmla="*/ 200 h 1136"/>
              <a:gd name="T88" fmla="*/ 0 w 4"/>
              <a:gd name="T89" fmla="*/ 180 h 1136"/>
              <a:gd name="T90" fmla="*/ 4 w 4"/>
              <a:gd name="T91" fmla="*/ 164 h 1136"/>
              <a:gd name="T92" fmla="*/ 0 w 4"/>
              <a:gd name="T93" fmla="*/ 108 h 1136"/>
              <a:gd name="T94" fmla="*/ 4 w 4"/>
              <a:gd name="T95" fmla="*/ 108 h 1136"/>
              <a:gd name="T96" fmla="*/ 0 w 4"/>
              <a:gd name="T97" fmla="*/ 92 h 1136"/>
              <a:gd name="T98" fmla="*/ 0 w 4"/>
              <a:gd name="T99" fmla="*/ 72 h 1136"/>
              <a:gd name="T100" fmla="*/ 4 w 4"/>
              <a:gd name="T101" fmla="*/ 56 h 1136"/>
              <a:gd name="T102" fmla="*/ 0 w 4"/>
              <a:gd name="T103" fmla="*/ 0 h 1136"/>
              <a:gd name="T104" fmla="*/ 4 w 4"/>
              <a:gd name="T105" fmla="*/ 0 h 1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" h="1136">
                <a:moveTo>
                  <a:pt x="0" y="1116"/>
                </a:moveTo>
                <a:lnTo>
                  <a:pt x="0" y="1136"/>
                </a:lnTo>
                <a:lnTo>
                  <a:pt x="4" y="1136"/>
                </a:lnTo>
                <a:lnTo>
                  <a:pt x="4" y="1116"/>
                </a:lnTo>
                <a:lnTo>
                  <a:pt x="0" y="1116"/>
                </a:lnTo>
                <a:close/>
                <a:moveTo>
                  <a:pt x="0" y="1080"/>
                </a:moveTo>
                <a:lnTo>
                  <a:pt x="0" y="1100"/>
                </a:lnTo>
                <a:lnTo>
                  <a:pt x="4" y="1100"/>
                </a:lnTo>
                <a:lnTo>
                  <a:pt x="4" y="1080"/>
                </a:lnTo>
                <a:lnTo>
                  <a:pt x="0" y="1080"/>
                </a:lnTo>
                <a:close/>
                <a:moveTo>
                  <a:pt x="0" y="1044"/>
                </a:moveTo>
                <a:lnTo>
                  <a:pt x="0" y="1064"/>
                </a:lnTo>
                <a:lnTo>
                  <a:pt x="4" y="1064"/>
                </a:lnTo>
                <a:lnTo>
                  <a:pt x="4" y="1044"/>
                </a:lnTo>
                <a:lnTo>
                  <a:pt x="0" y="1044"/>
                </a:lnTo>
                <a:close/>
                <a:moveTo>
                  <a:pt x="0" y="1008"/>
                </a:moveTo>
                <a:lnTo>
                  <a:pt x="0" y="1028"/>
                </a:lnTo>
                <a:lnTo>
                  <a:pt x="4" y="1028"/>
                </a:lnTo>
                <a:lnTo>
                  <a:pt x="4" y="1008"/>
                </a:lnTo>
                <a:lnTo>
                  <a:pt x="0" y="1008"/>
                </a:lnTo>
                <a:close/>
                <a:moveTo>
                  <a:pt x="0" y="972"/>
                </a:moveTo>
                <a:lnTo>
                  <a:pt x="0" y="992"/>
                </a:lnTo>
                <a:lnTo>
                  <a:pt x="4" y="992"/>
                </a:lnTo>
                <a:lnTo>
                  <a:pt x="4" y="972"/>
                </a:lnTo>
                <a:lnTo>
                  <a:pt x="0" y="972"/>
                </a:lnTo>
                <a:close/>
                <a:moveTo>
                  <a:pt x="0" y="936"/>
                </a:moveTo>
                <a:lnTo>
                  <a:pt x="0" y="956"/>
                </a:lnTo>
                <a:lnTo>
                  <a:pt x="4" y="956"/>
                </a:lnTo>
                <a:lnTo>
                  <a:pt x="4" y="936"/>
                </a:lnTo>
                <a:lnTo>
                  <a:pt x="0" y="936"/>
                </a:lnTo>
                <a:close/>
                <a:moveTo>
                  <a:pt x="0" y="900"/>
                </a:moveTo>
                <a:lnTo>
                  <a:pt x="0" y="920"/>
                </a:lnTo>
                <a:lnTo>
                  <a:pt x="4" y="920"/>
                </a:lnTo>
                <a:lnTo>
                  <a:pt x="4" y="900"/>
                </a:lnTo>
                <a:lnTo>
                  <a:pt x="0" y="900"/>
                </a:lnTo>
                <a:close/>
                <a:moveTo>
                  <a:pt x="0" y="864"/>
                </a:moveTo>
                <a:lnTo>
                  <a:pt x="0" y="884"/>
                </a:lnTo>
                <a:lnTo>
                  <a:pt x="4" y="884"/>
                </a:lnTo>
                <a:lnTo>
                  <a:pt x="4" y="864"/>
                </a:lnTo>
                <a:lnTo>
                  <a:pt x="0" y="864"/>
                </a:lnTo>
                <a:close/>
                <a:moveTo>
                  <a:pt x="0" y="828"/>
                </a:moveTo>
                <a:lnTo>
                  <a:pt x="0" y="848"/>
                </a:lnTo>
                <a:lnTo>
                  <a:pt x="4" y="848"/>
                </a:lnTo>
                <a:lnTo>
                  <a:pt x="4" y="828"/>
                </a:lnTo>
                <a:lnTo>
                  <a:pt x="0" y="828"/>
                </a:lnTo>
                <a:close/>
                <a:moveTo>
                  <a:pt x="0" y="792"/>
                </a:moveTo>
                <a:lnTo>
                  <a:pt x="0" y="812"/>
                </a:lnTo>
                <a:lnTo>
                  <a:pt x="4" y="812"/>
                </a:lnTo>
                <a:lnTo>
                  <a:pt x="4" y="792"/>
                </a:lnTo>
                <a:lnTo>
                  <a:pt x="0" y="792"/>
                </a:lnTo>
                <a:close/>
                <a:moveTo>
                  <a:pt x="0" y="756"/>
                </a:moveTo>
                <a:lnTo>
                  <a:pt x="0" y="776"/>
                </a:lnTo>
                <a:lnTo>
                  <a:pt x="4" y="776"/>
                </a:lnTo>
                <a:lnTo>
                  <a:pt x="4" y="756"/>
                </a:lnTo>
                <a:lnTo>
                  <a:pt x="0" y="756"/>
                </a:lnTo>
                <a:close/>
                <a:moveTo>
                  <a:pt x="0" y="720"/>
                </a:moveTo>
                <a:lnTo>
                  <a:pt x="0" y="740"/>
                </a:lnTo>
                <a:lnTo>
                  <a:pt x="4" y="740"/>
                </a:lnTo>
                <a:lnTo>
                  <a:pt x="4" y="720"/>
                </a:lnTo>
                <a:lnTo>
                  <a:pt x="0" y="720"/>
                </a:lnTo>
                <a:close/>
                <a:moveTo>
                  <a:pt x="0" y="684"/>
                </a:moveTo>
                <a:lnTo>
                  <a:pt x="0" y="704"/>
                </a:lnTo>
                <a:lnTo>
                  <a:pt x="4" y="704"/>
                </a:lnTo>
                <a:lnTo>
                  <a:pt x="4" y="684"/>
                </a:lnTo>
                <a:lnTo>
                  <a:pt x="0" y="684"/>
                </a:lnTo>
                <a:close/>
                <a:moveTo>
                  <a:pt x="0" y="648"/>
                </a:moveTo>
                <a:lnTo>
                  <a:pt x="0" y="668"/>
                </a:lnTo>
                <a:lnTo>
                  <a:pt x="4" y="668"/>
                </a:lnTo>
                <a:lnTo>
                  <a:pt x="4" y="648"/>
                </a:lnTo>
                <a:lnTo>
                  <a:pt x="0" y="648"/>
                </a:lnTo>
                <a:close/>
                <a:moveTo>
                  <a:pt x="0" y="612"/>
                </a:moveTo>
                <a:lnTo>
                  <a:pt x="0" y="632"/>
                </a:lnTo>
                <a:lnTo>
                  <a:pt x="4" y="632"/>
                </a:lnTo>
                <a:lnTo>
                  <a:pt x="4" y="612"/>
                </a:lnTo>
                <a:lnTo>
                  <a:pt x="0" y="612"/>
                </a:lnTo>
                <a:close/>
                <a:moveTo>
                  <a:pt x="0" y="576"/>
                </a:moveTo>
                <a:lnTo>
                  <a:pt x="0" y="596"/>
                </a:lnTo>
                <a:lnTo>
                  <a:pt x="4" y="596"/>
                </a:lnTo>
                <a:lnTo>
                  <a:pt x="4" y="576"/>
                </a:lnTo>
                <a:lnTo>
                  <a:pt x="0" y="576"/>
                </a:lnTo>
                <a:close/>
                <a:moveTo>
                  <a:pt x="0" y="540"/>
                </a:moveTo>
                <a:lnTo>
                  <a:pt x="0" y="560"/>
                </a:lnTo>
                <a:lnTo>
                  <a:pt x="4" y="560"/>
                </a:lnTo>
                <a:lnTo>
                  <a:pt x="4" y="540"/>
                </a:lnTo>
                <a:lnTo>
                  <a:pt x="0" y="540"/>
                </a:lnTo>
                <a:close/>
                <a:moveTo>
                  <a:pt x="0" y="504"/>
                </a:moveTo>
                <a:lnTo>
                  <a:pt x="0" y="524"/>
                </a:lnTo>
                <a:lnTo>
                  <a:pt x="4" y="524"/>
                </a:lnTo>
                <a:lnTo>
                  <a:pt x="4" y="504"/>
                </a:lnTo>
                <a:lnTo>
                  <a:pt x="0" y="504"/>
                </a:lnTo>
                <a:close/>
                <a:moveTo>
                  <a:pt x="0" y="468"/>
                </a:moveTo>
                <a:lnTo>
                  <a:pt x="0" y="488"/>
                </a:lnTo>
                <a:lnTo>
                  <a:pt x="4" y="488"/>
                </a:lnTo>
                <a:lnTo>
                  <a:pt x="4" y="468"/>
                </a:lnTo>
                <a:lnTo>
                  <a:pt x="0" y="468"/>
                </a:lnTo>
                <a:close/>
                <a:moveTo>
                  <a:pt x="0" y="432"/>
                </a:moveTo>
                <a:lnTo>
                  <a:pt x="0" y="452"/>
                </a:lnTo>
                <a:lnTo>
                  <a:pt x="4" y="452"/>
                </a:lnTo>
                <a:lnTo>
                  <a:pt x="4" y="432"/>
                </a:lnTo>
                <a:lnTo>
                  <a:pt x="0" y="432"/>
                </a:lnTo>
                <a:close/>
                <a:moveTo>
                  <a:pt x="0" y="396"/>
                </a:moveTo>
                <a:lnTo>
                  <a:pt x="0" y="416"/>
                </a:lnTo>
                <a:lnTo>
                  <a:pt x="4" y="416"/>
                </a:lnTo>
                <a:lnTo>
                  <a:pt x="4" y="396"/>
                </a:lnTo>
                <a:lnTo>
                  <a:pt x="0" y="396"/>
                </a:lnTo>
                <a:close/>
                <a:moveTo>
                  <a:pt x="0" y="360"/>
                </a:moveTo>
                <a:lnTo>
                  <a:pt x="0" y="380"/>
                </a:lnTo>
                <a:lnTo>
                  <a:pt x="4" y="380"/>
                </a:lnTo>
                <a:lnTo>
                  <a:pt x="4" y="360"/>
                </a:lnTo>
                <a:lnTo>
                  <a:pt x="0" y="360"/>
                </a:lnTo>
                <a:close/>
                <a:moveTo>
                  <a:pt x="0" y="324"/>
                </a:moveTo>
                <a:lnTo>
                  <a:pt x="0" y="344"/>
                </a:lnTo>
                <a:lnTo>
                  <a:pt x="4" y="344"/>
                </a:lnTo>
                <a:lnTo>
                  <a:pt x="4" y="324"/>
                </a:lnTo>
                <a:lnTo>
                  <a:pt x="0" y="324"/>
                </a:lnTo>
                <a:close/>
                <a:moveTo>
                  <a:pt x="0" y="288"/>
                </a:moveTo>
                <a:lnTo>
                  <a:pt x="0" y="308"/>
                </a:lnTo>
                <a:lnTo>
                  <a:pt x="4" y="308"/>
                </a:lnTo>
                <a:lnTo>
                  <a:pt x="4" y="288"/>
                </a:lnTo>
                <a:lnTo>
                  <a:pt x="0" y="288"/>
                </a:lnTo>
                <a:close/>
                <a:moveTo>
                  <a:pt x="0" y="252"/>
                </a:moveTo>
                <a:lnTo>
                  <a:pt x="0" y="272"/>
                </a:lnTo>
                <a:lnTo>
                  <a:pt x="4" y="272"/>
                </a:lnTo>
                <a:lnTo>
                  <a:pt x="4" y="252"/>
                </a:lnTo>
                <a:lnTo>
                  <a:pt x="0" y="252"/>
                </a:lnTo>
                <a:close/>
                <a:moveTo>
                  <a:pt x="0" y="216"/>
                </a:moveTo>
                <a:lnTo>
                  <a:pt x="0" y="236"/>
                </a:lnTo>
                <a:lnTo>
                  <a:pt x="4" y="236"/>
                </a:lnTo>
                <a:lnTo>
                  <a:pt x="4" y="216"/>
                </a:lnTo>
                <a:lnTo>
                  <a:pt x="0" y="216"/>
                </a:lnTo>
                <a:close/>
                <a:moveTo>
                  <a:pt x="0" y="180"/>
                </a:moveTo>
                <a:lnTo>
                  <a:pt x="0" y="200"/>
                </a:lnTo>
                <a:lnTo>
                  <a:pt x="4" y="200"/>
                </a:lnTo>
                <a:lnTo>
                  <a:pt x="4" y="180"/>
                </a:lnTo>
                <a:lnTo>
                  <a:pt x="0" y="180"/>
                </a:lnTo>
                <a:close/>
                <a:moveTo>
                  <a:pt x="0" y="144"/>
                </a:moveTo>
                <a:lnTo>
                  <a:pt x="0" y="164"/>
                </a:lnTo>
                <a:lnTo>
                  <a:pt x="4" y="164"/>
                </a:lnTo>
                <a:lnTo>
                  <a:pt x="4" y="144"/>
                </a:lnTo>
                <a:lnTo>
                  <a:pt x="0" y="144"/>
                </a:lnTo>
                <a:close/>
                <a:moveTo>
                  <a:pt x="0" y="108"/>
                </a:moveTo>
                <a:lnTo>
                  <a:pt x="0" y="128"/>
                </a:lnTo>
                <a:lnTo>
                  <a:pt x="4" y="128"/>
                </a:lnTo>
                <a:lnTo>
                  <a:pt x="4" y="108"/>
                </a:lnTo>
                <a:lnTo>
                  <a:pt x="0" y="108"/>
                </a:lnTo>
                <a:close/>
                <a:moveTo>
                  <a:pt x="0" y="72"/>
                </a:moveTo>
                <a:lnTo>
                  <a:pt x="0" y="92"/>
                </a:lnTo>
                <a:lnTo>
                  <a:pt x="4" y="92"/>
                </a:lnTo>
                <a:lnTo>
                  <a:pt x="4" y="72"/>
                </a:lnTo>
                <a:lnTo>
                  <a:pt x="0" y="72"/>
                </a:lnTo>
                <a:close/>
                <a:moveTo>
                  <a:pt x="0" y="36"/>
                </a:moveTo>
                <a:lnTo>
                  <a:pt x="0" y="56"/>
                </a:lnTo>
                <a:lnTo>
                  <a:pt x="4" y="56"/>
                </a:lnTo>
                <a:lnTo>
                  <a:pt x="4" y="36"/>
                </a:lnTo>
                <a:lnTo>
                  <a:pt x="0" y="36"/>
                </a:lnTo>
                <a:close/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6" name="Freeform 84"/>
          <p:cNvSpPr>
            <a:spLocks/>
          </p:cNvSpPr>
          <p:nvPr/>
        </p:nvSpPr>
        <p:spPr bwMode="auto">
          <a:xfrm>
            <a:off x="3486150" y="49784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7" name="Freeform 85"/>
          <p:cNvSpPr>
            <a:spLocks/>
          </p:cNvSpPr>
          <p:nvPr/>
        </p:nvSpPr>
        <p:spPr bwMode="auto">
          <a:xfrm>
            <a:off x="3486150" y="49212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8" name="Freeform 86"/>
          <p:cNvSpPr>
            <a:spLocks/>
          </p:cNvSpPr>
          <p:nvPr/>
        </p:nvSpPr>
        <p:spPr bwMode="auto">
          <a:xfrm>
            <a:off x="3486150" y="48641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59" name="Freeform 87"/>
          <p:cNvSpPr>
            <a:spLocks/>
          </p:cNvSpPr>
          <p:nvPr/>
        </p:nvSpPr>
        <p:spPr bwMode="auto">
          <a:xfrm>
            <a:off x="3486150" y="48069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0" name="Freeform 88"/>
          <p:cNvSpPr>
            <a:spLocks/>
          </p:cNvSpPr>
          <p:nvPr/>
        </p:nvSpPr>
        <p:spPr bwMode="auto">
          <a:xfrm>
            <a:off x="3486150" y="47498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1" name="Freeform 89"/>
          <p:cNvSpPr>
            <a:spLocks/>
          </p:cNvSpPr>
          <p:nvPr/>
        </p:nvSpPr>
        <p:spPr bwMode="auto">
          <a:xfrm>
            <a:off x="3486150" y="46926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2" name="Freeform 90"/>
          <p:cNvSpPr>
            <a:spLocks/>
          </p:cNvSpPr>
          <p:nvPr/>
        </p:nvSpPr>
        <p:spPr bwMode="auto">
          <a:xfrm>
            <a:off x="3486150" y="46355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3" name="Freeform 91"/>
          <p:cNvSpPr>
            <a:spLocks/>
          </p:cNvSpPr>
          <p:nvPr/>
        </p:nvSpPr>
        <p:spPr bwMode="auto">
          <a:xfrm>
            <a:off x="3486150" y="45783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4" name="Freeform 92"/>
          <p:cNvSpPr>
            <a:spLocks/>
          </p:cNvSpPr>
          <p:nvPr/>
        </p:nvSpPr>
        <p:spPr bwMode="auto">
          <a:xfrm>
            <a:off x="3486150" y="45212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5" name="Freeform 93"/>
          <p:cNvSpPr>
            <a:spLocks/>
          </p:cNvSpPr>
          <p:nvPr/>
        </p:nvSpPr>
        <p:spPr bwMode="auto">
          <a:xfrm>
            <a:off x="3486150" y="44640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6" name="Freeform 94"/>
          <p:cNvSpPr>
            <a:spLocks/>
          </p:cNvSpPr>
          <p:nvPr/>
        </p:nvSpPr>
        <p:spPr bwMode="auto">
          <a:xfrm>
            <a:off x="3486150" y="44069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7" name="Freeform 95"/>
          <p:cNvSpPr>
            <a:spLocks/>
          </p:cNvSpPr>
          <p:nvPr/>
        </p:nvSpPr>
        <p:spPr bwMode="auto">
          <a:xfrm>
            <a:off x="3486150" y="43497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8" name="Freeform 96"/>
          <p:cNvSpPr>
            <a:spLocks/>
          </p:cNvSpPr>
          <p:nvPr/>
        </p:nvSpPr>
        <p:spPr bwMode="auto">
          <a:xfrm>
            <a:off x="3486150" y="42926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69" name="Freeform 97"/>
          <p:cNvSpPr>
            <a:spLocks/>
          </p:cNvSpPr>
          <p:nvPr/>
        </p:nvSpPr>
        <p:spPr bwMode="auto">
          <a:xfrm>
            <a:off x="3486150" y="42354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0" name="Freeform 98"/>
          <p:cNvSpPr>
            <a:spLocks/>
          </p:cNvSpPr>
          <p:nvPr/>
        </p:nvSpPr>
        <p:spPr bwMode="auto">
          <a:xfrm>
            <a:off x="3486150" y="41783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1" name="Freeform 99"/>
          <p:cNvSpPr>
            <a:spLocks/>
          </p:cNvSpPr>
          <p:nvPr/>
        </p:nvSpPr>
        <p:spPr bwMode="auto">
          <a:xfrm>
            <a:off x="3486150" y="41211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2" name="Freeform 100"/>
          <p:cNvSpPr>
            <a:spLocks/>
          </p:cNvSpPr>
          <p:nvPr/>
        </p:nvSpPr>
        <p:spPr bwMode="auto">
          <a:xfrm>
            <a:off x="3486150" y="40640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3" name="Freeform 101"/>
          <p:cNvSpPr>
            <a:spLocks/>
          </p:cNvSpPr>
          <p:nvPr/>
        </p:nvSpPr>
        <p:spPr bwMode="auto">
          <a:xfrm>
            <a:off x="3486150" y="40068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4" name="Freeform 102"/>
          <p:cNvSpPr>
            <a:spLocks/>
          </p:cNvSpPr>
          <p:nvPr/>
        </p:nvSpPr>
        <p:spPr bwMode="auto">
          <a:xfrm>
            <a:off x="3486150" y="39497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5" name="Freeform 103"/>
          <p:cNvSpPr>
            <a:spLocks/>
          </p:cNvSpPr>
          <p:nvPr/>
        </p:nvSpPr>
        <p:spPr bwMode="auto">
          <a:xfrm>
            <a:off x="3486150" y="38925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6" name="Freeform 104"/>
          <p:cNvSpPr>
            <a:spLocks/>
          </p:cNvSpPr>
          <p:nvPr/>
        </p:nvSpPr>
        <p:spPr bwMode="auto">
          <a:xfrm>
            <a:off x="3486150" y="38354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7" name="Freeform 105"/>
          <p:cNvSpPr>
            <a:spLocks/>
          </p:cNvSpPr>
          <p:nvPr/>
        </p:nvSpPr>
        <p:spPr bwMode="auto">
          <a:xfrm>
            <a:off x="3486150" y="37782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8" name="Freeform 106"/>
          <p:cNvSpPr>
            <a:spLocks/>
          </p:cNvSpPr>
          <p:nvPr/>
        </p:nvSpPr>
        <p:spPr bwMode="auto">
          <a:xfrm>
            <a:off x="3486150" y="37211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79" name="Freeform 107"/>
          <p:cNvSpPr>
            <a:spLocks/>
          </p:cNvSpPr>
          <p:nvPr/>
        </p:nvSpPr>
        <p:spPr bwMode="auto">
          <a:xfrm>
            <a:off x="3486150" y="36639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0" name="Freeform 108"/>
          <p:cNvSpPr>
            <a:spLocks/>
          </p:cNvSpPr>
          <p:nvPr/>
        </p:nvSpPr>
        <p:spPr bwMode="auto">
          <a:xfrm>
            <a:off x="3486150" y="36068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1" name="Freeform 109"/>
          <p:cNvSpPr>
            <a:spLocks/>
          </p:cNvSpPr>
          <p:nvPr/>
        </p:nvSpPr>
        <p:spPr bwMode="auto">
          <a:xfrm>
            <a:off x="3486150" y="35496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2" name="Freeform 110"/>
          <p:cNvSpPr>
            <a:spLocks/>
          </p:cNvSpPr>
          <p:nvPr/>
        </p:nvSpPr>
        <p:spPr bwMode="auto">
          <a:xfrm>
            <a:off x="3486150" y="34925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3" name="Freeform 111"/>
          <p:cNvSpPr>
            <a:spLocks/>
          </p:cNvSpPr>
          <p:nvPr/>
        </p:nvSpPr>
        <p:spPr bwMode="auto">
          <a:xfrm>
            <a:off x="3486150" y="34353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4" name="Freeform 112"/>
          <p:cNvSpPr>
            <a:spLocks/>
          </p:cNvSpPr>
          <p:nvPr/>
        </p:nvSpPr>
        <p:spPr bwMode="auto">
          <a:xfrm>
            <a:off x="3486150" y="33782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5" name="Freeform 113"/>
          <p:cNvSpPr>
            <a:spLocks/>
          </p:cNvSpPr>
          <p:nvPr/>
        </p:nvSpPr>
        <p:spPr bwMode="auto">
          <a:xfrm>
            <a:off x="3486150" y="33210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6" name="Freeform 114"/>
          <p:cNvSpPr>
            <a:spLocks/>
          </p:cNvSpPr>
          <p:nvPr/>
        </p:nvSpPr>
        <p:spPr bwMode="auto">
          <a:xfrm>
            <a:off x="3486150" y="326390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7" name="Freeform 115"/>
          <p:cNvSpPr>
            <a:spLocks/>
          </p:cNvSpPr>
          <p:nvPr/>
        </p:nvSpPr>
        <p:spPr bwMode="auto">
          <a:xfrm>
            <a:off x="3486150" y="3206750"/>
            <a:ext cx="6350" cy="31750"/>
          </a:xfrm>
          <a:custGeom>
            <a:avLst/>
            <a:gdLst>
              <a:gd name="T0" fmla="*/ 0 w 4"/>
              <a:gd name="T1" fmla="*/ 0 h 20"/>
              <a:gd name="T2" fmla="*/ 0 w 4"/>
              <a:gd name="T3" fmla="*/ 20 h 20"/>
              <a:gd name="T4" fmla="*/ 4 w 4"/>
              <a:gd name="T5" fmla="*/ 20 h 20"/>
              <a:gd name="T6" fmla="*/ 4 w 4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0">
                <a:moveTo>
                  <a:pt x="0" y="0"/>
                </a:moveTo>
                <a:lnTo>
                  <a:pt x="0" y="20"/>
                </a:lnTo>
                <a:lnTo>
                  <a:pt x="4" y="2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8" name="Freeform 116"/>
          <p:cNvSpPr>
            <a:spLocks/>
          </p:cNvSpPr>
          <p:nvPr/>
        </p:nvSpPr>
        <p:spPr bwMode="auto">
          <a:xfrm>
            <a:off x="4689475" y="3937000"/>
            <a:ext cx="444500" cy="142875"/>
          </a:xfrm>
          <a:custGeom>
            <a:avLst/>
            <a:gdLst>
              <a:gd name="T0" fmla="*/ 0 w 280"/>
              <a:gd name="T1" fmla="*/ 90 h 90"/>
              <a:gd name="T2" fmla="*/ 280 w 280"/>
              <a:gd name="T3" fmla="*/ 4 h 90"/>
              <a:gd name="T4" fmla="*/ 278 w 280"/>
              <a:gd name="T5" fmla="*/ 0 h 90"/>
              <a:gd name="T6" fmla="*/ 0 w 280"/>
              <a:gd name="T7" fmla="*/ 86 h 90"/>
              <a:gd name="T8" fmla="*/ 0 w 280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90">
                <a:moveTo>
                  <a:pt x="0" y="90"/>
                </a:moveTo>
                <a:lnTo>
                  <a:pt x="280" y="4"/>
                </a:lnTo>
                <a:lnTo>
                  <a:pt x="278" y="0"/>
                </a:lnTo>
                <a:lnTo>
                  <a:pt x="0" y="86"/>
                </a:lnTo>
                <a:lnTo>
                  <a:pt x="0" y="9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89" name="Freeform 117"/>
          <p:cNvSpPr>
            <a:spLocks/>
          </p:cNvSpPr>
          <p:nvPr/>
        </p:nvSpPr>
        <p:spPr bwMode="auto">
          <a:xfrm>
            <a:off x="4689475" y="3937000"/>
            <a:ext cx="444500" cy="142875"/>
          </a:xfrm>
          <a:custGeom>
            <a:avLst/>
            <a:gdLst>
              <a:gd name="T0" fmla="*/ 0 w 280"/>
              <a:gd name="T1" fmla="*/ 90 h 90"/>
              <a:gd name="T2" fmla="*/ 280 w 280"/>
              <a:gd name="T3" fmla="*/ 4 h 90"/>
              <a:gd name="T4" fmla="*/ 278 w 280"/>
              <a:gd name="T5" fmla="*/ 0 h 90"/>
              <a:gd name="T6" fmla="*/ 0 w 280"/>
              <a:gd name="T7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0" h="90">
                <a:moveTo>
                  <a:pt x="0" y="90"/>
                </a:moveTo>
                <a:lnTo>
                  <a:pt x="280" y="4"/>
                </a:lnTo>
                <a:lnTo>
                  <a:pt x="278" y="0"/>
                </a:lnTo>
                <a:lnTo>
                  <a:pt x="0" y="86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0" name="Freeform 118"/>
          <p:cNvSpPr>
            <a:spLocks/>
          </p:cNvSpPr>
          <p:nvPr/>
        </p:nvSpPr>
        <p:spPr bwMode="auto">
          <a:xfrm>
            <a:off x="5102225" y="3917950"/>
            <a:ext cx="82550" cy="60325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6" y="16"/>
                </a:lnTo>
                <a:lnTo>
                  <a:pt x="0" y="0"/>
                </a:lnTo>
                <a:lnTo>
                  <a:pt x="5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1" name="Freeform 119"/>
          <p:cNvSpPr>
            <a:spLocks/>
          </p:cNvSpPr>
          <p:nvPr/>
        </p:nvSpPr>
        <p:spPr bwMode="auto">
          <a:xfrm>
            <a:off x="5102225" y="3917950"/>
            <a:ext cx="82550" cy="60325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6" y="16"/>
                </a:lnTo>
                <a:lnTo>
                  <a:pt x="0" y="0"/>
                </a:lnTo>
                <a:lnTo>
                  <a:pt x="52" y="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2" name="Freeform 120"/>
          <p:cNvSpPr>
            <a:spLocks/>
          </p:cNvSpPr>
          <p:nvPr/>
        </p:nvSpPr>
        <p:spPr bwMode="auto">
          <a:xfrm>
            <a:off x="5692775" y="3025775"/>
            <a:ext cx="250825" cy="793750"/>
          </a:xfrm>
          <a:custGeom>
            <a:avLst/>
            <a:gdLst>
              <a:gd name="T0" fmla="*/ 154 w 158"/>
              <a:gd name="T1" fmla="*/ 0 h 500"/>
              <a:gd name="T2" fmla="*/ 0 w 158"/>
              <a:gd name="T3" fmla="*/ 498 h 500"/>
              <a:gd name="T4" fmla="*/ 4 w 158"/>
              <a:gd name="T5" fmla="*/ 500 h 500"/>
              <a:gd name="T6" fmla="*/ 158 w 158"/>
              <a:gd name="T7" fmla="*/ 2 h 500"/>
              <a:gd name="T8" fmla="*/ 154 w 158"/>
              <a:gd name="T9" fmla="*/ 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500">
                <a:moveTo>
                  <a:pt x="154" y="0"/>
                </a:moveTo>
                <a:lnTo>
                  <a:pt x="0" y="498"/>
                </a:lnTo>
                <a:lnTo>
                  <a:pt x="4" y="500"/>
                </a:lnTo>
                <a:lnTo>
                  <a:pt x="158" y="2"/>
                </a:lnTo>
                <a:lnTo>
                  <a:pt x="154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3" name="Freeform 121"/>
          <p:cNvSpPr>
            <a:spLocks/>
          </p:cNvSpPr>
          <p:nvPr/>
        </p:nvSpPr>
        <p:spPr bwMode="auto">
          <a:xfrm>
            <a:off x="5692775" y="3025775"/>
            <a:ext cx="250825" cy="793750"/>
          </a:xfrm>
          <a:custGeom>
            <a:avLst/>
            <a:gdLst>
              <a:gd name="T0" fmla="*/ 154 w 158"/>
              <a:gd name="T1" fmla="*/ 0 h 500"/>
              <a:gd name="T2" fmla="*/ 0 w 158"/>
              <a:gd name="T3" fmla="*/ 498 h 500"/>
              <a:gd name="T4" fmla="*/ 4 w 158"/>
              <a:gd name="T5" fmla="*/ 500 h 500"/>
              <a:gd name="T6" fmla="*/ 158 w 158"/>
              <a:gd name="T7" fmla="*/ 2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" h="500">
                <a:moveTo>
                  <a:pt x="154" y="0"/>
                </a:moveTo>
                <a:lnTo>
                  <a:pt x="0" y="498"/>
                </a:lnTo>
                <a:lnTo>
                  <a:pt x="4" y="500"/>
                </a:lnTo>
                <a:lnTo>
                  <a:pt x="158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4" name="Freeform 122"/>
          <p:cNvSpPr>
            <a:spLocks/>
          </p:cNvSpPr>
          <p:nvPr/>
        </p:nvSpPr>
        <p:spPr bwMode="auto">
          <a:xfrm>
            <a:off x="5673725" y="3787775"/>
            <a:ext cx="57150" cy="82550"/>
          </a:xfrm>
          <a:custGeom>
            <a:avLst/>
            <a:gdLst>
              <a:gd name="T0" fmla="*/ 4 w 36"/>
              <a:gd name="T1" fmla="*/ 52 h 52"/>
              <a:gd name="T2" fmla="*/ 0 w 36"/>
              <a:gd name="T3" fmla="*/ 0 h 52"/>
              <a:gd name="T4" fmla="*/ 14 w 36"/>
              <a:gd name="T5" fmla="*/ 18 h 52"/>
              <a:gd name="T6" fmla="*/ 36 w 36"/>
              <a:gd name="T7" fmla="*/ 12 h 52"/>
              <a:gd name="T8" fmla="*/ 4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4" y="52"/>
                </a:moveTo>
                <a:lnTo>
                  <a:pt x="0" y="0"/>
                </a:lnTo>
                <a:lnTo>
                  <a:pt x="14" y="18"/>
                </a:lnTo>
                <a:lnTo>
                  <a:pt x="36" y="12"/>
                </a:lnTo>
                <a:lnTo>
                  <a:pt x="4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5" name="Freeform 123"/>
          <p:cNvSpPr>
            <a:spLocks/>
          </p:cNvSpPr>
          <p:nvPr/>
        </p:nvSpPr>
        <p:spPr bwMode="auto">
          <a:xfrm>
            <a:off x="5673725" y="3787775"/>
            <a:ext cx="57150" cy="82550"/>
          </a:xfrm>
          <a:custGeom>
            <a:avLst/>
            <a:gdLst>
              <a:gd name="T0" fmla="*/ 4 w 36"/>
              <a:gd name="T1" fmla="*/ 52 h 52"/>
              <a:gd name="T2" fmla="*/ 0 w 36"/>
              <a:gd name="T3" fmla="*/ 0 h 52"/>
              <a:gd name="T4" fmla="*/ 14 w 36"/>
              <a:gd name="T5" fmla="*/ 18 h 52"/>
              <a:gd name="T6" fmla="*/ 36 w 36"/>
              <a:gd name="T7" fmla="*/ 12 h 52"/>
              <a:gd name="T8" fmla="*/ 4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4" y="52"/>
                </a:moveTo>
                <a:lnTo>
                  <a:pt x="0" y="0"/>
                </a:lnTo>
                <a:lnTo>
                  <a:pt x="14" y="18"/>
                </a:lnTo>
                <a:lnTo>
                  <a:pt x="36" y="12"/>
                </a:lnTo>
                <a:lnTo>
                  <a:pt x="4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6" name="Freeform 124"/>
          <p:cNvSpPr>
            <a:spLocks/>
          </p:cNvSpPr>
          <p:nvPr/>
        </p:nvSpPr>
        <p:spPr bwMode="auto">
          <a:xfrm>
            <a:off x="4524375" y="3016250"/>
            <a:ext cx="847725" cy="635000"/>
          </a:xfrm>
          <a:custGeom>
            <a:avLst/>
            <a:gdLst>
              <a:gd name="T0" fmla="*/ 0 w 534"/>
              <a:gd name="T1" fmla="*/ 2 h 400"/>
              <a:gd name="T2" fmla="*/ 532 w 534"/>
              <a:gd name="T3" fmla="*/ 400 h 400"/>
              <a:gd name="T4" fmla="*/ 534 w 534"/>
              <a:gd name="T5" fmla="*/ 396 h 400"/>
              <a:gd name="T6" fmla="*/ 4 w 534"/>
              <a:gd name="T7" fmla="*/ 0 h 400"/>
              <a:gd name="T8" fmla="*/ 0 w 534"/>
              <a:gd name="T9" fmla="*/ 2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4" h="400">
                <a:moveTo>
                  <a:pt x="0" y="2"/>
                </a:moveTo>
                <a:lnTo>
                  <a:pt x="532" y="400"/>
                </a:lnTo>
                <a:lnTo>
                  <a:pt x="534" y="396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7" name="Freeform 125"/>
          <p:cNvSpPr>
            <a:spLocks/>
          </p:cNvSpPr>
          <p:nvPr/>
        </p:nvSpPr>
        <p:spPr bwMode="auto">
          <a:xfrm>
            <a:off x="4524375" y="3016250"/>
            <a:ext cx="847725" cy="635000"/>
          </a:xfrm>
          <a:custGeom>
            <a:avLst/>
            <a:gdLst>
              <a:gd name="T0" fmla="*/ 0 w 534"/>
              <a:gd name="T1" fmla="*/ 2 h 400"/>
              <a:gd name="T2" fmla="*/ 532 w 534"/>
              <a:gd name="T3" fmla="*/ 400 h 400"/>
              <a:gd name="T4" fmla="*/ 534 w 534"/>
              <a:gd name="T5" fmla="*/ 396 h 400"/>
              <a:gd name="T6" fmla="*/ 4 w 534"/>
              <a:gd name="T7" fmla="*/ 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4" h="400">
                <a:moveTo>
                  <a:pt x="0" y="2"/>
                </a:moveTo>
                <a:lnTo>
                  <a:pt x="532" y="400"/>
                </a:lnTo>
                <a:lnTo>
                  <a:pt x="534" y="396"/>
                </a:lnTo>
                <a:lnTo>
                  <a:pt x="4" y="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8" name="Freeform 126"/>
          <p:cNvSpPr>
            <a:spLocks/>
          </p:cNvSpPr>
          <p:nvPr/>
        </p:nvSpPr>
        <p:spPr bwMode="auto">
          <a:xfrm>
            <a:off x="5334000" y="3609975"/>
            <a:ext cx="79375" cy="69850"/>
          </a:xfrm>
          <a:custGeom>
            <a:avLst/>
            <a:gdLst>
              <a:gd name="T0" fmla="*/ 50 w 50"/>
              <a:gd name="T1" fmla="*/ 44 h 44"/>
              <a:gd name="T2" fmla="*/ 0 w 50"/>
              <a:gd name="T3" fmla="*/ 32 h 44"/>
              <a:gd name="T4" fmla="*/ 22 w 50"/>
              <a:gd name="T5" fmla="*/ 22 h 44"/>
              <a:gd name="T6" fmla="*/ 24 w 50"/>
              <a:gd name="T7" fmla="*/ 0 h 44"/>
              <a:gd name="T8" fmla="*/ 5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44"/>
                </a:moveTo>
                <a:lnTo>
                  <a:pt x="0" y="32"/>
                </a:lnTo>
                <a:lnTo>
                  <a:pt x="22" y="22"/>
                </a:lnTo>
                <a:lnTo>
                  <a:pt x="24" y="0"/>
                </a:lnTo>
                <a:lnTo>
                  <a:pt x="50" y="4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899" name="Freeform 127"/>
          <p:cNvSpPr>
            <a:spLocks/>
          </p:cNvSpPr>
          <p:nvPr/>
        </p:nvSpPr>
        <p:spPr bwMode="auto">
          <a:xfrm>
            <a:off x="5334000" y="3609975"/>
            <a:ext cx="79375" cy="69850"/>
          </a:xfrm>
          <a:custGeom>
            <a:avLst/>
            <a:gdLst>
              <a:gd name="T0" fmla="*/ 50 w 50"/>
              <a:gd name="T1" fmla="*/ 44 h 44"/>
              <a:gd name="T2" fmla="*/ 0 w 50"/>
              <a:gd name="T3" fmla="*/ 32 h 44"/>
              <a:gd name="T4" fmla="*/ 22 w 50"/>
              <a:gd name="T5" fmla="*/ 22 h 44"/>
              <a:gd name="T6" fmla="*/ 24 w 50"/>
              <a:gd name="T7" fmla="*/ 0 h 44"/>
              <a:gd name="T8" fmla="*/ 5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44"/>
                </a:moveTo>
                <a:lnTo>
                  <a:pt x="0" y="32"/>
                </a:lnTo>
                <a:lnTo>
                  <a:pt x="22" y="22"/>
                </a:lnTo>
                <a:lnTo>
                  <a:pt x="24" y="0"/>
                </a:lnTo>
                <a:lnTo>
                  <a:pt x="50" y="4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0" name="Freeform 128"/>
          <p:cNvSpPr>
            <a:spLocks/>
          </p:cNvSpPr>
          <p:nvPr/>
        </p:nvSpPr>
        <p:spPr bwMode="auto">
          <a:xfrm>
            <a:off x="4838700" y="2517775"/>
            <a:ext cx="555625" cy="1022350"/>
          </a:xfrm>
          <a:custGeom>
            <a:avLst/>
            <a:gdLst>
              <a:gd name="T0" fmla="*/ 0 w 350"/>
              <a:gd name="T1" fmla="*/ 2 h 644"/>
              <a:gd name="T2" fmla="*/ 346 w 350"/>
              <a:gd name="T3" fmla="*/ 644 h 644"/>
              <a:gd name="T4" fmla="*/ 350 w 350"/>
              <a:gd name="T5" fmla="*/ 642 h 644"/>
              <a:gd name="T6" fmla="*/ 4 w 350"/>
              <a:gd name="T7" fmla="*/ 0 h 644"/>
              <a:gd name="T8" fmla="*/ 0 w 350"/>
              <a:gd name="T9" fmla="*/ 2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0" h="644">
                <a:moveTo>
                  <a:pt x="0" y="2"/>
                </a:moveTo>
                <a:lnTo>
                  <a:pt x="346" y="644"/>
                </a:lnTo>
                <a:lnTo>
                  <a:pt x="350" y="64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1" name="Freeform 129"/>
          <p:cNvSpPr>
            <a:spLocks/>
          </p:cNvSpPr>
          <p:nvPr/>
        </p:nvSpPr>
        <p:spPr bwMode="auto">
          <a:xfrm>
            <a:off x="4838700" y="2517775"/>
            <a:ext cx="555625" cy="1022350"/>
          </a:xfrm>
          <a:custGeom>
            <a:avLst/>
            <a:gdLst>
              <a:gd name="T0" fmla="*/ 0 w 350"/>
              <a:gd name="T1" fmla="*/ 2 h 644"/>
              <a:gd name="T2" fmla="*/ 346 w 350"/>
              <a:gd name="T3" fmla="*/ 644 h 644"/>
              <a:gd name="T4" fmla="*/ 350 w 350"/>
              <a:gd name="T5" fmla="*/ 642 h 644"/>
              <a:gd name="T6" fmla="*/ 4 w 350"/>
              <a:gd name="T7" fmla="*/ 0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0" h="644">
                <a:moveTo>
                  <a:pt x="0" y="2"/>
                </a:moveTo>
                <a:lnTo>
                  <a:pt x="346" y="644"/>
                </a:lnTo>
                <a:lnTo>
                  <a:pt x="350" y="642"/>
                </a:lnTo>
                <a:lnTo>
                  <a:pt x="4" y="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2" name="Freeform 130"/>
          <p:cNvSpPr>
            <a:spLocks/>
          </p:cNvSpPr>
          <p:nvPr/>
        </p:nvSpPr>
        <p:spPr bwMode="auto">
          <a:xfrm>
            <a:off x="5353050" y="3505200"/>
            <a:ext cx="63500" cy="82550"/>
          </a:xfrm>
          <a:custGeom>
            <a:avLst/>
            <a:gdLst>
              <a:gd name="T0" fmla="*/ 40 w 40"/>
              <a:gd name="T1" fmla="*/ 52 h 52"/>
              <a:gd name="T2" fmla="*/ 0 w 40"/>
              <a:gd name="T3" fmla="*/ 18 h 52"/>
              <a:gd name="T4" fmla="*/ 22 w 40"/>
              <a:gd name="T5" fmla="*/ 20 h 52"/>
              <a:gd name="T6" fmla="*/ 34 w 40"/>
              <a:gd name="T7" fmla="*/ 0 h 52"/>
              <a:gd name="T8" fmla="*/ 40 w 40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40" y="52"/>
                </a:moveTo>
                <a:lnTo>
                  <a:pt x="0" y="18"/>
                </a:lnTo>
                <a:lnTo>
                  <a:pt x="22" y="20"/>
                </a:lnTo>
                <a:lnTo>
                  <a:pt x="34" y="0"/>
                </a:lnTo>
                <a:lnTo>
                  <a:pt x="40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3" name="Freeform 131"/>
          <p:cNvSpPr>
            <a:spLocks/>
          </p:cNvSpPr>
          <p:nvPr/>
        </p:nvSpPr>
        <p:spPr bwMode="auto">
          <a:xfrm>
            <a:off x="5353050" y="3505200"/>
            <a:ext cx="63500" cy="82550"/>
          </a:xfrm>
          <a:custGeom>
            <a:avLst/>
            <a:gdLst>
              <a:gd name="T0" fmla="*/ 40 w 40"/>
              <a:gd name="T1" fmla="*/ 52 h 52"/>
              <a:gd name="T2" fmla="*/ 0 w 40"/>
              <a:gd name="T3" fmla="*/ 18 h 52"/>
              <a:gd name="T4" fmla="*/ 22 w 40"/>
              <a:gd name="T5" fmla="*/ 20 h 52"/>
              <a:gd name="T6" fmla="*/ 34 w 40"/>
              <a:gd name="T7" fmla="*/ 0 h 52"/>
              <a:gd name="T8" fmla="*/ 40 w 40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40" y="52"/>
                </a:moveTo>
                <a:lnTo>
                  <a:pt x="0" y="18"/>
                </a:lnTo>
                <a:lnTo>
                  <a:pt x="22" y="20"/>
                </a:lnTo>
                <a:lnTo>
                  <a:pt x="34" y="0"/>
                </a:lnTo>
                <a:lnTo>
                  <a:pt x="40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4" name="Freeform 132"/>
          <p:cNvSpPr>
            <a:spLocks/>
          </p:cNvSpPr>
          <p:nvPr/>
        </p:nvSpPr>
        <p:spPr bwMode="auto">
          <a:xfrm>
            <a:off x="5311775" y="3952875"/>
            <a:ext cx="200025" cy="381000"/>
          </a:xfrm>
          <a:custGeom>
            <a:avLst/>
            <a:gdLst>
              <a:gd name="T0" fmla="*/ 126 w 126"/>
              <a:gd name="T1" fmla="*/ 238 h 240"/>
              <a:gd name="T2" fmla="*/ 4 w 126"/>
              <a:gd name="T3" fmla="*/ 0 h 240"/>
              <a:gd name="T4" fmla="*/ 0 w 126"/>
              <a:gd name="T5" fmla="*/ 2 h 240"/>
              <a:gd name="T6" fmla="*/ 122 w 126"/>
              <a:gd name="T7" fmla="*/ 240 h 240"/>
              <a:gd name="T8" fmla="*/ 126 w 126"/>
              <a:gd name="T9" fmla="*/ 23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240">
                <a:moveTo>
                  <a:pt x="126" y="238"/>
                </a:moveTo>
                <a:lnTo>
                  <a:pt x="4" y="0"/>
                </a:lnTo>
                <a:lnTo>
                  <a:pt x="0" y="2"/>
                </a:lnTo>
                <a:lnTo>
                  <a:pt x="122" y="240"/>
                </a:lnTo>
                <a:lnTo>
                  <a:pt x="126" y="2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5" name="Freeform 133"/>
          <p:cNvSpPr>
            <a:spLocks/>
          </p:cNvSpPr>
          <p:nvPr/>
        </p:nvSpPr>
        <p:spPr bwMode="auto">
          <a:xfrm>
            <a:off x="5311775" y="3952875"/>
            <a:ext cx="200025" cy="381000"/>
          </a:xfrm>
          <a:custGeom>
            <a:avLst/>
            <a:gdLst>
              <a:gd name="T0" fmla="*/ 126 w 126"/>
              <a:gd name="T1" fmla="*/ 238 h 240"/>
              <a:gd name="T2" fmla="*/ 4 w 126"/>
              <a:gd name="T3" fmla="*/ 0 h 240"/>
              <a:gd name="T4" fmla="*/ 0 w 126"/>
              <a:gd name="T5" fmla="*/ 2 h 240"/>
              <a:gd name="T6" fmla="*/ 122 w 126"/>
              <a:gd name="T7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6" h="240">
                <a:moveTo>
                  <a:pt x="126" y="238"/>
                </a:moveTo>
                <a:lnTo>
                  <a:pt x="4" y="0"/>
                </a:lnTo>
                <a:lnTo>
                  <a:pt x="0" y="2"/>
                </a:lnTo>
                <a:lnTo>
                  <a:pt x="122" y="24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6" name="Freeform 134"/>
          <p:cNvSpPr>
            <a:spLocks/>
          </p:cNvSpPr>
          <p:nvPr/>
        </p:nvSpPr>
        <p:spPr bwMode="auto">
          <a:xfrm>
            <a:off x="5289550" y="3905250"/>
            <a:ext cx="63500" cy="82550"/>
          </a:xfrm>
          <a:custGeom>
            <a:avLst/>
            <a:gdLst>
              <a:gd name="T0" fmla="*/ 0 w 40"/>
              <a:gd name="T1" fmla="*/ 0 h 52"/>
              <a:gd name="T2" fmla="*/ 40 w 40"/>
              <a:gd name="T3" fmla="*/ 34 h 52"/>
              <a:gd name="T4" fmla="*/ 18 w 40"/>
              <a:gd name="T5" fmla="*/ 34 h 52"/>
              <a:gd name="T6" fmla="*/ 6 w 40"/>
              <a:gd name="T7" fmla="*/ 52 h 52"/>
              <a:gd name="T8" fmla="*/ 0 w 40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0" y="0"/>
                </a:moveTo>
                <a:lnTo>
                  <a:pt x="40" y="34"/>
                </a:lnTo>
                <a:lnTo>
                  <a:pt x="18" y="34"/>
                </a:lnTo>
                <a:lnTo>
                  <a:pt x="6" y="52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7" name="Freeform 135"/>
          <p:cNvSpPr>
            <a:spLocks/>
          </p:cNvSpPr>
          <p:nvPr/>
        </p:nvSpPr>
        <p:spPr bwMode="auto">
          <a:xfrm>
            <a:off x="5289550" y="3905250"/>
            <a:ext cx="63500" cy="82550"/>
          </a:xfrm>
          <a:custGeom>
            <a:avLst/>
            <a:gdLst>
              <a:gd name="T0" fmla="*/ 0 w 40"/>
              <a:gd name="T1" fmla="*/ 0 h 52"/>
              <a:gd name="T2" fmla="*/ 40 w 40"/>
              <a:gd name="T3" fmla="*/ 34 h 52"/>
              <a:gd name="T4" fmla="*/ 18 w 40"/>
              <a:gd name="T5" fmla="*/ 34 h 52"/>
              <a:gd name="T6" fmla="*/ 6 w 40"/>
              <a:gd name="T7" fmla="*/ 52 h 52"/>
              <a:gd name="T8" fmla="*/ 0 w 40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2">
                <a:moveTo>
                  <a:pt x="0" y="0"/>
                </a:moveTo>
                <a:lnTo>
                  <a:pt x="40" y="34"/>
                </a:lnTo>
                <a:lnTo>
                  <a:pt x="18" y="34"/>
                </a:lnTo>
                <a:lnTo>
                  <a:pt x="6" y="52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8" name="Rectangle 136"/>
          <p:cNvSpPr>
            <a:spLocks noChangeArrowheads="1"/>
          </p:cNvSpPr>
          <p:nvPr/>
        </p:nvSpPr>
        <p:spPr bwMode="auto">
          <a:xfrm>
            <a:off x="3527425" y="3467100"/>
            <a:ext cx="1257300" cy="965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09" name="Freeform 137"/>
          <p:cNvSpPr>
            <a:spLocks/>
          </p:cNvSpPr>
          <p:nvPr/>
        </p:nvSpPr>
        <p:spPr bwMode="auto">
          <a:xfrm>
            <a:off x="3524250" y="3463925"/>
            <a:ext cx="1263650" cy="971550"/>
          </a:xfrm>
          <a:custGeom>
            <a:avLst/>
            <a:gdLst>
              <a:gd name="T0" fmla="*/ 2 w 796"/>
              <a:gd name="T1" fmla="*/ 2 h 612"/>
              <a:gd name="T2" fmla="*/ 2 w 796"/>
              <a:gd name="T3" fmla="*/ 4 h 612"/>
              <a:gd name="T4" fmla="*/ 794 w 796"/>
              <a:gd name="T5" fmla="*/ 4 h 612"/>
              <a:gd name="T6" fmla="*/ 794 w 796"/>
              <a:gd name="T7" fmla="*/ 2 h 612"/>
              <a:gd name="T8" fmla="*/ 792 w 796"/>
              <a:gd name="T9" fmla="*/ 2 h 612"/>
              <a:gd name="T10" fmla="*/ 792 w 796"/>
              <a:gd name="T11" fmla="*/ 610 h 612"/>
              <a:gd name="T12" fmla="*/ 794 w 796"/>
              <a:gd name="T13" fmla="*/ 610 h 612"/>
              <a:gd name="T14" fmla="*/ 794 w 796"/>
              <a:gd name="T15" fmla="*/ 608 h 612"/>
              <a:gd name="T16" fmla="*/ 2 w 796"/>
              <a:gd name="T17" fmla="*/ 608 h 612"/>
              <a:gd name="T18" fmla="*/ 2 w 796"/>
              <a:gd name="T19" fmla="*/ 610 h 612"/>
              <a:gd name="T20" fmla="*/ 4 w 796"/>
              <a:gd name="T21" fmla="*/ 610 h 612"/>
              <a:gd name="T22" fmla="*/ 4 w 796"/>
              <a:gd name="T23" fmla="*/ 2 h 612"/>
              <a:gd name="T24" fmla="*/ 2 w 796"/>
              <a:gd name="T25" fmla="*/ 2 h 612"/>
              <a:gd name="T26" fmla="*/ 2 w 796"/>
              <a:gd name="T27" fmla="*/ 4 h 612"/>
              <a:gd name="T28" fmla="*/ 2 w 796"/>
              <a:gd name="T29" fmla="*/ 2 h 612"/>
              <a:gd name="T30" fmla="*/ 0 w 796"/>
              <a:gd name="T31" fmla="*/ 2 h 612"/>
              <a:gd name="T32" fmla="*/ 0 w 796"/>
              <a:gd name="T33" fmla="*/ 612 h 612"/>
              <a:gd name="T34" fmla="*/ 796 w 796"/>
              <a:gd name="T35" fmla="*/ 612 h 612"/>
              <a:gd name="T36" fmla="*/ 796 w 796"/>
              <a:gd name="T37" fmla="*/ 0 h 612"/>
              <a:gd name="T38" fmla="*/ 0 w 796"/>
              <a:gd name="T39" fmla="*/ 0 h 612"/>
              <a:gd name="T40" fmla="*/ 0 w 796"/>
              <a:gd name="T41" fmla="*/ 2 h 612"/>
              <a:gd name="T42" fmla="*/ 2 w 796"/>
              <a:gd name="T43" fmla="*/ 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96" h="612">
                <a:moveTo>
                  <a:pt x="2" y="2"/>
                </a:moveTo>
                <a:lnTo>
                  <a:pt x="2" y="4"/>
                </a:lnTo>
                <a:lnTo>
                  <a:pt x="794" y="4"/>
                </a:lnTo>
                <a:lnTo>
                  <a:pt x="794" y="2"/>
                </a:lnTo>
                <a:lnTo>
                  <a:pt x="792" y="2"/>
                </a:lnTo>
                <a:lnTo>
                  <a:pt x="792" y="610"/>
                </a:lnTo>
                <a:lnTo>
                  <a:pt x="794" y="610"/>
                </a:lnTo>
                <a:lnTo>
                  <a:pt x="794" y="608"/>
                </a:lnTo>
                <a:lnTo>
                  <a:pt x="2" y="608"/>
                </a:lnTo>
                <a:lnTo>
                  <a:pt x="2" y="610"/>
                </a:lnTo>
                <a:lnTo>
                  <a:pt x="4" y="61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612"/>
                </a:lnTo>
                <a:lnTo>
                  <a:pt x="796" y="612"/>
                </a:lnTo>
                <a:lnTo>
                  <a:pt x="79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0" name="Freeform 138"/>
          <p:cNvSpPr>
            <a:spLocks/>
          </p:cNvSpPr>
          <p:nvPr/>
        </p:nvSpPr>
        <p:spPr bwMode="auto">
          <a:xfrm>
            <a:off x="3524250" y="3463925"/>
            <a:ext cx="1263650" cy="971550"/>
          </a:xfrm>
          <a:custGeom>
            <a:avLst/>
            <a:gdLst>
              <a:gd name="T0" fmla="*/ 2 w 796"/>
              <a:gd name="T1" fmla="*/ 2 h 612"/>
              <a:gd name="T2" fmla="*/ 2 w 796"/>
              <a:gd name="T3" fmla="*/ 4 h 612"/>
              <a:gd name="T4" fmla="*/ 794 w 796"/>
              <a:gd name="T5" fmla="*/ 4 h 612"/>
              <a:gd name="T6" fmla="*/ 794 w 796"/>
              <a:gd name="T7" fmla="*/ 2 h 612"/>
              <a:gd name="T8" fmla="*/ 792 w 796"/>
              <a:gd name="T9" fmla="*/ 2 h 612"/>
              <a:gd name="T10" fmla="*/ 792 w 796"/>
              <a:gd name="T11" fmla="*/ 610 h 612"/>
              <a:gd name="T12" fmla="*/ 794 w 796"/>
              <a:gd name="T13" fmla="*/ 610 h 612"/>
              <a:gd name="T14" fmla="*/ 794 w 796"/>
              <a:gd name="T15" fmla="*/ 608 h 612"/>
              <a:gd name="T16" fmla="*/ 2 w 796"/>
              <a:gd name="T17" fmla="*/ 608 h 612"/>
              <a:gd name="T18" fmla="*/ 2 w 796"/>
              <a:gd name="T19" fmla="*/ 610 h 612"/>
              <a:gd name="T20" fmla="*/ 4 w 796"/>
              <a:gd name="T21" fmla="*/ 610 h 612"/>
              <a:gd name="T22" fmla="*/ 4 w 796"/>
              <a:gd name="T23" fmla="*/ 2 h 612"/>
              <a:gd name="T24" fmla="*/ 2 w 796"/>
              <a:gd name="T25" fmla="*/ 2 h 612"/>
              <a:gd name="T26" fmla="*/ 2 w 796"/>
              <a:gd name="T27" fmla="*/ 4 h 612"/>
              <a:gd name="T28" fmla="*/ 2 w 796"/>
              <a:gd name="T29" fmla="*/ 2 h 612"/>
              <a:gd name="T30" fmla="*/ 0 w 796"/>
              <a:gd name="T31" fmla="*/ 2 h 612"/>
              <a:gd name="T32" fmla="*/ 0 w 796"/>
              <a:gd name="T33" fmla="*/ 612 h 612"/>
              <a:gd name="T34" fmla="*/ 796 w 796"/>
              <a:gd name="T35" fmla="*/ 612 h 612"/>
              <a:gd name="T36" fmla="*/ 796 w 796"/>
              <a:gd name="T37" fmla="*/ 0 h 612"/>
              <a:gd name="T38" fmla="*/ 0 w 796"/>
              <a:gd name="T39" fmla="*/ 0 h 612"/>
              <a:gd name="T40" fmla="*/ 0 w 796"/>
              <a:gd name="T41" fmla="*/ 2 h 612"/>
              <a:gd name="T42" fmla="*/ 2 w 796"/>
              <a:gd name="T43" fmla="*/ 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96" h="612">
                <a:moveTo>
                  <a:pt x="2" y="2"/>
                </a:moveTo>
                <a:lnTo>
                  <a:pt x="2" y="4"/>
                </a:lnTo>
                <a:lnTo>
                  <a:pt x="794" y="4"/>
                </a:lnTo>
                <a:lnTo>
                  <a:pt x="794" y="2"/>
                </a:lnTo>
                <a:lnTo>
                  <a:pt x="792" y="2"/>
                </a:lnTo>
                <a:lnTo>
                  <a:pt x="792" y="610"/>
                </a:lnTo>
                <a:lnTo>
                  <a:pt x="794" y="610"/>
                </a:lnTo>
                <a:lnTo>
                  <a:pt x="794" y="608"/>
                </a:lnTo>
                <a:lnTo>
                  <a:pt x="2" y="608"/>
                </a:lnTo>
                <a:lnTo>
                  <a:pt x="2" y="610"/>
                </a:lnTo>
                <a:lnTo>
                  <a:pt x="4" y="61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612"/>
                </a:lnTo>
                <a:lnTo>
                  <a:pt x="796" y="612"/>
                </a:lnTo>
                <a:lnTo>
                  <a:pt x="79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1" name="Rectangle 139"/>
          <p:cNvSpPr>
            <a:spLocks noChangeArrowheads="1"/>
          </p:cNvSpPr>
          <p:nvPr/>
        </p:nvSpPr>
        <p:spPr bwMode="auto">
          <a:xfrm>
            <a:off x="2733675" y="2597150"/>
            <a:ext cx="2022475" cy="469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2" name="Freeform 140"/>
          <p:cNvSpPr>
            <a:spLocks/>
          </p:cNvSpPr>
          <p:nvPr/>
        </p:nvSpPr>
        <p:spPr bwMode="auto">
          <a:xfrm>
            <a:off x="2730500" y="2593975"/>
            <a:ext cx="2028825" cy="476250"/>
          </a:xfrm>
          <a:custGeom>
            <a:avLst/>
            <a:gdLst>
              <a:gd name="T0" fmla="*/ 2 w 1278"/>
              <a:gd name="T1" fmla="*/ 2 h 300"/>
              <a:gd name="T2" fmla="*/ 2 w 1278"/>
              <a:gd name="T3" fmla="*/ 4 h 300"/>
              <a:gd name="T4" fmla="*/ 1276 w 1278"/>
              <a:gd name="T5" fmla="*/ 4 h 300"/>
              <a:gd name="T6" fmla="*/ 1276 w 1278"/>
              <a:gd name="T7" fmla="*/ 2 h 300"/>
              <a:gd name="T8" fmla="*/ 1274 w 1278"/>
              <a:gd name="T9" fmla="*/ 2 h 300"/>
              <a:gd name="T10" fmla="*/ 1274 w 1278"/>
              <a:gd name="T11" fmla="*/ 298 h 300"/>
              <a:gd name="T12" fmla="*/ 1276 w 1278"/>
              <a:gd name="T13" fmla="*/ 298 h 300"/>
              <a:gd name="T14" fmla="*/ 1276 w 1278"/>
              <a:gd name="T15" fmla="*/ 296 h 300"/>
              <a:gd name="T16" fmla="*/ 2 w 1278"/>
              <a:gd name="T17" fmla="*/ 296 h 300"/>
              <a:gd name="T18" fmla="*/ 2 w 1278"/>
              <a:gd name="T19" fmla="*/ 298 h 300"/>
              <a:gd name="T20" fmla="*/ 4 w 1278"/>
              <a:gd name="T21" fmla="*/ 298 h 300"/>
              <a:gd name="T22" fmla="*/ 4 w 1278"/>
              <a:gd name="T23" fmla="*/ 2 h 300"/>
              <a:gd name="T24" fmla="*/ 2 w 1278"/>
              <a:gd name="T25" fmla="*/ 2 h 300"/>
              <a:gd name="T26" fmla="*/ 2 w 1278"/>
              <a:gd name="T27" fmla="*/ 4 h 300"/>
              <a:gd name="T28" fmla="*/ 2 w 1278"/>
              <a:gd name="T29" fmla="*/ 2 h 300"/>
              <a:gd name="T30" fmla="*/ 0 w 1278"/>
              <a:gd name="T31" fmla="*/ 2 h 300"/>
              <a:gd name="T32" fmla="*/ 0 w 1278"/>
              <a:gd name="T33" fmla="*/ 300 h 300"/>
              <a:gd name="T34" fmla="*/ 1278 w 1278"/>
              <a:gd name="T35" fmla="*/ 300 h 300"/>
              <a:gd name="T36" fmla="*/ 1278 w 1278"/>
              <a:gd name="T37" fmla="*/ 0 h 300"/>
              <a:gd name="T38" fmla="*/ 0 w 1278"/>
              <a:gd name="T39" fmla="*/ 0 h 300"/>
              <a:gd name="T40" fmla="*/ 0 w 1278"/>
              <a:gd name="T41" fmla="*/ 2 h 300"/>
              <a:gd name="T42" fmla="*/ 2 w 1278"/>
              <a:gd name="T43" fmla="*/ 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78" h="300">
                <a:moveTo>
                  <a:pt x="2" y="2"/>
                </a:moveTo>
                <a:lnTo>
                  <a:pt x="2" y="4"/>
                </a:lnTo>
                <a:lnTo>
                  <a:pt x="1276" y="4"/>
                </a:lnTo>
                <a:lnTo>
                  <a:pt x="1276" y="2"/>
                </a:lnTo>
                <a:lnTo>
                  <a:pt x="1274" y="2"/>
                </a:lnTo>
                <a:lnTo>
                  <a:pt x="1274" y="298"/>
                </a:lnTo>
                <a:lnTo>
                  <a:pt x="1276" y="298"/>
                </a:lnTo>
                <a:lnTo>
                  <a:pt x="1276" y="296"/>
                </a:lnTo>
                <a:lnTo>
                  <a:pt x="2" y="296"/>
                </a:lnTo>
                <a:lnTo>
                  <a:pt x="2" y="298"/>
                </a:lnTo>
                <a:lnTo>
                  <a:pt x="4" y="29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300"/>
                </a:lnTo>
                <a:lnTo>
                  <a:pt x="1278" y="300"/>
                </a:lnTo>
                <a:lnTo>
                  <a:pt x="1278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3" name="Freeform 141"/>
          <p:cNvSpPr>
            <a:spLocks/>
          </p:cNvSpPr>
          <p:nvPr/>
        </p:nvSpPr>
        <p:spPr bwMode="auto">
          <a:xfrm>
            <a:off x="2730500" y="2593975"/>
            <a:ext cx="2028825" cy="476250"/>
          </a:xfrm>
          <a:custGeom>
            <a:avLst/>
            <a:gdLst>
              <a:gd name="T0" fmla="*/ 2 w 1278"/>
              <a:gd name="T1" fmla="*/ 2 h 300"/>
              <a:gd name="T2" fmla="*/ 2 w 1278"/>
              <a:gd name="T3" fmla="*/ 4 h 300"/>
              <a:gd name="T4" fmla="*/ 1276 w 1278"/>
              <a:gd name="T5" fmla="*/ 4 h 300"/>
              <a:gd name="T6" fmla="*/ 1276 w 1278"/>
              <a:gd name="T7" fmla="*/ 2 h 300"/>
              <a:gd name="T8" fmla="*/ 1274 w 1278"/>
              <a:gd name="T9" fmla="*/ 2 h 300"/>
              <a:gd name="T10" fmla="*/ 1274 w 1278"/>
              <a:gd name="T11" fmla="*/ 298 h 300"/>
              <a:gd name="T12" fmla="*/ 1276 w 1278"/>
              <a:gd name="T13" fmla="*/ 298 h 300"/>
              <a:gd name="T14" fmla="*/ 1276 w 1278"/>
              <a:gd name="T15" fmla="*/ 296 h 300"/>
              <a:gd name="T16" fmla="*/ 2 w 1278"/>
              <a:gd name="T17" fmla="*/ 296 h 300"/>
              <a:gd name="T18" fmla="*/ 2 w 1278"/>
              <a:gd name="T19" fmla="*/ 298 h 300"/>
              <a:gd name="T20" fmla="*/ 4 w 1278"/>
              <a:gd name="T21" fmla="*/ 298 h 300"/>
              <a:gd name="T22" fmla="*/ 4 w 1278"/>
              <a:gd name="T23" fmla="*/ 2 h 300"/>
              <a:gd name="T24" fmla="*/ 2 w 1278"/>
              <a:gd name="T25" fmla="*/ 2 h 300"/>
              <a:gd name="T26" fmla="*/ 2 w 1278"/>
              <a:gd name="T27" fmla="*/ 4 h 300"/>
              <a:gd name="T28" fmla="*/ 2 w 1278"/>
              <a:gd name="T29" fmla="*/ 2 h 300"/>
              <a:gd name="T30" fmla="*/ 0 w 1278"/>
              <a:gd name="T31" fmla="*/ 2 h 300"/>
              <a:gd name="T32" fmla="*/ 0 w 1278"/>
              <a:gd name="T33" fmla="*/ 300 h 300"/>
              <a:gd name="T34" fmla="*/ 1278 w 1278"/>
              <a:gd name="T35" fmla="*/ 300 h 300"/>
              <a:gd name="T36" fmla="*/ 1278 w 1278"/>
              <a:gd name="T37" fmla="*/ 0 h 300"/>
              <a:gd name="T38" fmla="*/ 0 w 1278"/>
              <a:gd name="T39" fmla="*/ 0 h 300"/>
              <a:gd name="T40" fmla="*/ 0 w 1278"/>
              <a:gd name="T41" fmla="*/ 2 h 300"/>
              <a:gd name="T42" fmla="*/ 2 w 1278"/>
              <a:gd name="T43" fmla="*/ 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78" h="300">
                <a:moveTo>
                  <a:pt x="2" y="2"/>
                </a:moveTo>
                <a:lnTo>
                  <a:pt x="2" y="4"/>
                </a:lnTo>
                <a:lnTo>
                  <a:pt x="1276" y="4"/>
                </a:lnTo>
                <a:lnTo>
                  <a:pt x="1276" y="2"/>
                </a:lnTo>
                <a:lnTo>
                  <a:pt x="1274" y="2"/>
                </a:lnTo>
                <a:lnTo>
                  <a:pt x="1274" y="298"/>
                </a:lnTo>
                <a:lnTo>
                  <a:pt x="1276" y="298"/>
                </a:lnTo>
                <a:lnTo>
                  <a:pt x="1276" y="296"/>
                </a:lnTo>
                <a:lnTo>
                  <a:pt x="2" y="296"/>
                </a:lnTo>
                <a:lnTo>
                  <a:pt x="2" y="298"/>
                </a:lnTo>
                <a:lnTo>
                  <a:pt x="4" y="29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300"/>
                </a:lnTo>
                <a:lnTo>
                  <a:pt x="1278" y="300"/>
                </a:lnTo>
                <a:lnTo>
                  <a:pt x="1278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4" name="Rectangle 142"/>
          <p:cNvSpPr>
            <a:spLocks noChangeArrowheads="1"/>
          </p:cNvSpPr>
          <p:nvPr/>
        </p:nvSpPr>
        <p:spPr bwMode="auto">
          <a:xfrm>
            <a:off x="5156200" y="2597150"/>
            <a:ext cx="2057400" cy="469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5" name="Freeform 143"/>
          <p:cNvSpPr>
            <a:spLocks/>
          </p:cNvSpPr>
          <p:nvPr/>
        </p:nvSpPr>
        <p:spPr bwMode="auto">
          <a:xfrm>
            <a:off x="5153025" y="2593975"/>
            <a:ext cx="2063750" cy="476250"/>
          </a:xfrm>
          <a:custGeom>
            <a:avLst/>
            <a:gdLst>
              <a:gd name="T0" fmla="*/ 2 w 1300"/>
              <a:gd name="T1" fmla="*/ 2 h 300"/>
              <a:gd name="T2" fmla="*/ 2 w 1300"/>
              <a:gd name="T3" fmla="*/ 4 h 300"/>
              <a:gd name="T4" fmla="*/ 1298 w 1300"/>
              <a:gd name="T5" fmla="*/ 4 h 300"/>
              <a:gd name="T6" fmla="*/ 1298 w 1300"/>
              <a:gd name="T7" fmla="*/ 2 h 300"/>
              <a:gd name="T8" fmla="*/ 1296 w 1300"/>
              <a:gd name="T9" fmla="*/ 2 h 300"/>
              <a:gd name="T10" fmla="*/ 1296 w 1300"/>
              <a:gd name="T11" fmla="*/ 298 h 300"/>
              <a:gd name="T12" fmla="*/ 1298 w 1300"/>
              <a:gd name="T13" fmla="*/ 298 h 300"/>
              <a:gd name="T14" fmla="*/ 1298 w 1300"/>
              <a:gd name="T15" fmla="*/ 296 h 300"/>
              <a:gd name="T16" fmla="*/ 2 w 1300"/>
              <a:gd name="T17" fmla="*/ 296 h 300"/>
              <a:gd name="T18" fmla="*/ 2 w 1300"/>
              <a:gd name="T19" fmla="*/ 298 h 300"/>
              <a:gd name="T20" fmla="*/ 4 w 1300"/>
              <a:gd name="T21" fmla="*/ 298 h 300"/>
              <a:gd name="T22" fmla="*/ 4 w 1300"/>
              <a:gd name="T23" fmla="*/ 2 h 300"/>
              <a:gd name="T24" fmla="*/ 2 w 1300"/>
              <a:gd name="T25" fmla="*/ 2 h 300"/>
              <a:gd name="T26" fmla="*/ 2 w 1300"/>
              <a:gd name="T27" fmla="*/ 4 h 300"/>
              <a:gd name="T28" fmla="*/ 2 w 1300"/>
              <a:gd name="T29" fmla="*/ 2 h 300"/>
              <a:gd name="T30" fmla="*/ 0 w 1300"/>
              <a:gd name="T31" fmla="*/ 2 h 300"/>
              <a:gd name="T32" fmla="*/ 0 w 1300"/>
              <a:gd name="T33" fmla="*/ 300 h 300"/>
              <a:gd name="T34" fmla="*/ 1300 w 1300"/>
              <a:gd name="T35" fmla="*/ 300 h 300"/>
              <a:gd name="T36" fmla="*/ 1300 w 1300"/>
              <a:gd name="T37" fmla="*/ 0 h 300"/>
              <a:gd name="T38" fmla="*/ 0 w 1300"/>
              <a:gd name="T39" fmla="*/ 0 h 300"/>
              <a:gd name="T40" fmla="*/ 0 w 1300"/>
              <a:gd name="T41" fmla="*/ 2 h 300"/>
              <a:gd name="T42" fmla="*/ 2 w 1300"/>
              <a:gd name="T43" fmla="*/ 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00" h="300">
                <a:moveTo>
                  <a:pt x="2" y="2"/>
                </a:moveTo>
                <a:lnTo>
                  <a:pt x="2" y="4"/>
                </a:lnTo>
                <a:lnTo>
                  <a:pt x="1298" y="4"/>
                </a:lnTo>
                <a:lnTo>
                  <a:pt x="1298" y="2"/>
                </a:lnTo>
                <a:lnTo>
                  <a:pt x="1296" y="2"/>
                </a:lnTo>
                <a:lnTo>
                  <a:pt x="1296" y="298"/>
                </a:lnTo>
                <a:lnTo>
                  <a:pt x="1298" y="298"/>
                </a:lnTo>
                <a:lnTo>
                  <a:pt x="1298" y="296"/>
                </a:lnTo>
                <a:lnTo>
                  <a:pt x="2" y="296"/>
                </a:lnTo>
                <a:lnTo>
                  <a:pt x="2" y="298"/>
                </a:lnTo>
                <a:lnTo>
                  <a:pt x="4" y="29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300"/>
                </a:lnTo>
                <a:lnTo>
                  <a:pt x="1300" y="300"/>
                </a:lnTo>
                <a:lnTo>
                  <a:pt x="130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6" name="Freeform 144"/>
          <p:cNvSpPr>
            <a:spLocks/>
          </p:cNvSpPr>
          <p:nvPr/>
        </p:nvSpPr>
        <p:spPr bwMode="auto">
          <a:xfrm>
            <a:off x="5153025" y="2593975"/>
            <a:ext cx="2063750" cy="476250"/>
          </a:xfrm>
          <a:custGeom>
            <a:avLst/>
            <a:gdLst>
              <a:gd name="T0" fmla="*/ 2 w 1300"/>
              <a:gd name="T1" fmla="*/ 2 h 300"/>
              <a:gd name="T2" fmla="*/ 2 w 1300"/>
              <a:gd name="T3" fmla="*/ 4 h 300"/>
              <a:gd name="T4" fmla="*/ 1298 w 1300"/>
              <a:gd name="T5" fmla="*/ 4 h 300"/>
              <a:gd name="T6" fmla="*/ 1298 w 1300"/>
              <a:gd name="T7" fmla="*/ 2 h 300"/>
              <a:gd name="T8" fmla="*/ 1296 w 1300"/>
              <a:gd name="T9" fmla="*/ 2 h 300"/>
              <a:gd name="T10" fmla="*/ 1296 w 1300"/>
              <a:gd name="T11" fmla="*/ 298 h 300"/>
              <a:gd name="T12" fmla="*/ 1298 w 1300"/>
              <a:gd name="T13" fmla="*/ 298 h 300"/>
              <a:gd name="T14" fmla="*/ 1298 w 1300"/>
              <a:gd name="T15" fmla="*/ 296 h 300"/>
              <a:gd name="T16" fmla="*/ 2 w 1300"/>
              <a:gd name="T17" fmla="*/ 296 h 300"/>
              <a:gd name="T18" fmla="*/ 2 w 1300"/>
              <a:gd name="T19" fmla="*/ 298 h 300"/>
              <a:gd name="T20" fmla="*/ 4 w 1300"/>
              <a:gd name="T21" fmla="*/ 298 h 300"/>
              <a:gd name="T22" fmla="*/ 4 w 1300"/>
              <a:gd name="T23" fmla="*/ 2 h 300"/>
              <a:gd name="T24" fmla="*/ 2 w 1300"/>
              <a:gd name="T25" fmla="*/ 2 h 300"/>
              <a:gd name="T26" fmla="*/ 2 w 1300"/>
              <a:gd name="T27" fmla="*/ 4 h 300"/>
              <a:gd name="T28" fmla="*/ 2 w 1300"/>
              <a:gd name="T29" fmla="*/ 2 h 300"/>
              <a:gd name="T30" fmla="*/ 0 w 1300"/>
              <a:gd name="T31" fmla="*/ 2 h 300"/>
              <a:gd name="T32" fmla="*/ 0 w 1300"/>
              <a:gd name="T33" fmla="*/ 300 h 300"/>
              <a:gd name="T34" fmla="*/ 1300 w 1300"/>
              <a:gd name="T35" fmla="*/ 300 h 300"/>
              <a:gd name="T36" fmla="*/ 1300 w 1300"/>
              <a:gd name="T37" fmla="*/ 0 h 300"/>
              <a:gd name="T38" fmla="*/ 0 w 1300"/>
              <a:gd name="T39" fmla="*/ 0 h 300"/>
              <a:gd name="T40" fmla="*/ 0 w 1300"/>
              <a:gd name="T41" fmla="*/ 2 h 300"/>
              <a:gd name="T42" fmla="*/ 2 w 1300"/>
              <a:gd name="T43" fmla="*/ 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00" h="300">
                <a:moveTo>
                  <a:pt x="2" y="2"/>
                </a:moveTo>
                <a:lnTo>
                  <a:pt x="2" y="4"/>
                </a:lnTo>
                <a:lnTo>
                  <a:pt x="1298" y="4"/>
                </a:lnTo>
                <a:lnTo>
                  <a:pt x="1298" y="2"/>
                </a:lnTo>
                <a:lnTo>
                  <a:pt x="1296" y="2"/>
                </a:lnTo>
                <a:lnTo>
                  <a:pt x="1296" y="298"/>
                </a:lnTo>
                <a:lnTo>
                  <a:pt x="1298" y="298"/>
                </a:lnTo>
                <a:lnTo>
                  <a:pt x="1298" y="296"/>
                </a:lnTo>
                <a:lnTo>
                  <a:pt x="2" y="296"/>
                </a:lnTo>
                <a:lnTo>
                  <a:pt x="2" y="298"/>
                </a:lnTo>
                <a:lnTo>
                  <a:pt x="4" y="29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300"/>
                </a:lnTo>
                <a:lnTo>
                  <a:pt x="1300" y="300"/>
                </a:lnTo>
                <a:lnTo>
                  <a:pt x="130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7" name="Rectangle 145"/>
          <p:cNvSpPr>
            <a:spLocks noChangeArrowheads="1"/>
          </p:cNvSpPr>
          <p:nvPr/>
        </p:nvSpPr>
        <p:spPr bwMode="auto">
          <a:xfrm>
            <a:off x="5210175" y="4267944"/>
            <a:ext cx="1882105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8" name="Freeform 146"/>
          <p:cNvSpPr>
            <a:spLocks/>
          </p:cNvSpPr>
          <p:nvPr/>
        </p:nvSpPr>
        <p:spPr bwMode="auto">
          <a:xfrm>
            <a:off x="5207000" y="4248150"/>
            <a:ext cx="1885280" cy="463550"/>
          </a:xfrm>
          <a:custGeom>
            <a:avLst/>
            <a:gdLst>
              <a:gd name="T0" fmla="*/ 2 w 1126"/>
              <a:gd name="T1" fmla="*/ 2 h 292"/>
              <a:gd name="T2" fmla="*/ 2 w 1126"/>
              <a:gd name="T3" fmla="*/ 4 h 292"/>
              <a:gd name="T4" fmla="*/ 1124 w 1126"/>
              <a:gd name="T5" fmla="*/ 4 h 292"/>
              <a:gd name="T6" fmla="*/ 1124 w 1126"/>
              <a:gd name="T7" fmla="*/ 2 h 292"/>
              <a:gd name="T8" fmla="*/ 1122 w 1126"/>
              <a:gd name="T9" fmla="*/ 2 h 292"/>
              <a:gd name="T10" fmla="*/ 1122 w 1126"/>
              <a:gd name="T11" fmla="*/ 290 h 292"/>
              <a:gd name="T12" fmla="*/ 1124 w 1126"/>
              <a:gd name="T13" fmla="*/ 290 h 292"/>
              <a:gd name="T14" fmla="*/ 1124 w 1126"/>
              <a:gd name="T15" fmla="*/ 288 h 292"/>
              <a:gd name="T16" fmla="*/ 2 w 1126"/>
              <a:gd name="T17" fmla="*/ 288 h 292"/>
              <a:gd name="T18" fmla="*/ 2 w 1126"/>
              <a:gd name="T19" fmla="*/ 290 h 292"/>
              <a:gd name="T20" fmla="*/ 4 w 1126"/>
              <a:gd name="T21" fmla="*/ 290 h 292"/>
              <a:gd name="T22" fmla="*/ 4 w 1126"/>
              <a:gd name="T23" fmla="*/ 2 h 292"/>
              <a:gd name="T24" fmla="*/ 2 w 1126"/>
              <a:gd name="T25" fmla="*/ 2 h 292"/>
              <a:gd name="T26" fmla="*/ 2 w 1126"/>
              <a:gd name="T27" fmla="*/ 4 h 292"/>
              <a:gd name="T28" fmla="*/ 2 w 1126"/>
              <a:gd name="T29" fmla="*/ 2 h 292"/>
              <a:gd name="T30" fmla="*/ 0 w 1126"/>
              <a:gd name="T31" fmla="*/ 2 h 292"/>
              <a:gd name="T32" fmla="*/ 0 w 1126"/>
              <a:gd name="T33" fmla="*/ 292 h 292"/>
              <a:gd name="T34" fmla="*/ 1126 w 1126"/>
              <a:gd name="T35" fmla="*/ 292 h 292"/>
              <a:gd name="T36" fmla="*/ 1126 w 1126"/>
              <a:gd name="T37" fmla="*/ 0 h 292"/>
              <a:gd name="T38" fmla="*/ 0 w 1126"/>
              <a:gd name="T39" fmla="*/ 0 h 292"/>
              <a:gd name="T40" fmla="*/ 0 w 1126"/>
              <a:gd name="T41" fmla="*/ 2 h 292"/>
              <a:gd name="T42" fmla="*/ 2 w 1126"/>
              <a:gd name="T43" fmla="*/ 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26" h="292">
                <a:moveTo>
                  <a:pt x="2" y="2"/>
                </a:moveTo>
                <a:lnTo>
                  <a:pt x="2" y="4"/>
                </a:lnTo>
                <a:lnTo>
                  <a:pt x="1124" y="4"/>
                </a:lnTo>
                <a:lnTo>
                  <a:pt x="1124" y="2"/>
                </a:lnTo>
                <a:lnTo>
                  <a:pt x="1122" y="2"/>
                </a:lnTo>
                <a:lnTo>
                  <a:pt x="1122" y="290"/>
                </a:lnTo>
                <a:lnTo>
                  <a:pt x="1124" y="290"/>
                </a:lnTo>
                <a:lnTo>
                  <a:pt x="1124" y="288"/>
                </a:lnTo>
                <a:lnTo>
                  <a:pt x="2" y="288"/>
                </a:lnTo>
                <a:lnTo>
                  <a:pt x="2" y="290"/>
                </a:lnTo>
                <a:lnTo>
                  <a:pt x="4" y="29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292"/>
                </a:lnTo>
                <a:lnTo>
                  <a:pt x="1126" y="292"/>
                </a:lnTo>
                <a:lnTo>
                  <a:pt x="112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19" name="Freeform 147"/>
          <p:cNvSpPr>
            <a:spLocks/>
          </p:cNvSpPr>
          <p:nvPr/>
        </p:nvSpPr>
        <p:spPr bwMode="auto">
          <a:xfrm>
            <a:off x="5207000" y="4261594"/>
            <a:ext cx="1885280" cy="463550"/>
          </a:xfrm>
          <a:custGeom>
            <a:avLst/>
            <a:gdLst>
              <a:gd name="T0" fmla="*/ 2 w 1126"/>
              <a:gd name="T1" fmla="*/ 2 h 292"/>
              <a:gd name="T2" fmla="*/ 2 w 1126"/>
              <a:gd name="T3" fmla="*/ 4 h 292"/>
              <a:gd name="T4" fmla="*/ 1124 w 1126"/>
              <a:gd name="T5" fmla="*/ 4 h 292"/>
              <a:gd name="T6" fmla="*/ 1124 w 1126"/>
              <a:gd name="T7" fmla="*/ 2 h 292"/>
              <a:gd name="T8" fmla="*/ 1122 w 1126"/>
              <a:gd name="T9" fmla="*/ 2 h 292"/>
              <a:gd name="T10" fmla="*/ 1122 w 1126"/>
              <a:gd name="T11" fmla="*/ 290 h 292"/>
              <a:gd name="T12" fmla="*/ 1124 w 1126"/>
              <a:gd name="T13" fmla="*/ 290 h 292"/>
              <a:gd name="T14" fmla="*/ 1124 w 1126"/>
              <a:gd name="T15" fmla="*/ 288 h 292"/>
              <a:gd name="T16" fmla="*/ 2 w 1126"/>
              <a:gd name="T17" fmla="*/ 288 h 292"/>
              <a:gd name="T18" fmla="*/ 2 w 1126"/>
              <a:gd name="T19" fmla="*/ 290 h 292"/>
              <a:gd name="T20" fmla="*/ 4 w 1126"/>
              <a:gd name="T21" fmla="*/ 290 h 292"/>
              <a:gd name="T22" fmla="*/ 4 w 1126"/>
              <a:gd name="T23" fmla="*/ 2 h 292"/>
              <a:gd name="T24" fmla="*/ 2 w 1126"/>
              <a:gd name="T25" fmla="*/ 2 h 292"/>
              <a:gd name="T26" fmla="*/ 2 w 1126"/>
              <a:gd name="T27" fmla="*/ 4 h 292"/>
              <a:gd name="T28" fmla="*/ 2 w 1126"/>
              <a:gd name="T29" fmla="*/ 2 h 292"/>
              <a:gd name="T30" fmla="*/ 0 w 1126"/>
              <a:gd name="T31" fmla="*/ 2 h 292"/>
              <a:gd name="T32" fmla="*/ 0 w 1126"/>
              <a:gd name="T33" fmla="*/ 292 h 292"/>
              <a:gd name="T34" fmla="*/ 1126 w 1126"/>
              <a:gd name="T35" fmla="*/ 292 h 292"/>
              <a:gd name="T36" fmla="*/ 1126 w 1126"/>
              <a:gd name="T37" fmla="*/ 0 h 292"/>
              <a:gd name="T38" fmla="*/ 0 w 1126"/>
              <a:gd name="T39" fmla="*/ 0 h 292"/>
              <a:gd name="T40" fmla="*/ 0 w 1126"/>
              <a:gd name="T41" fmla="*/ 2 h 292"/>
              <a:gd name="T42" fmla="*/ 2 w 1126"/>
              <a:gd name="T43" fmla="*/ 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26" h="292">
                <a:moveTo>
                  <a:pt x="2" y="2"/>
                </a:moveTo>
                <a:lnTo>
                  <a:pt x="2" y="4"/>
                </a:lnTo>
                <a:lnTo>
                  <a:pt x="1124" y="4"/>
                </a:lnTo>
                <a:lnTo>
                  <a:pt x="1124" y="2"/>
                </a:lnTo>
                <a:lnTo>
                  <a:pt x="1122" y="2"/>
                </a:lnTo>
                <a:lnTo>
                  <a:pt x="1122" y="290"/>
                </a:lnTo>
                <a:lnTo>
                  <a:pt x="1124" y="290"/>
                </a:lnTo>
                <a:lnTo>
                  <a:pt x="1124" y="288"/>
                </a:lnTo>
                <a:lnTo>
                  <a:pt x="2" y="288"/>
                </a:lnTo>
                <a:lnTo>
                  <a:pt x="2" y="290"/>
                </a:lnTo>
                <a:lnTo>
                  <a:pt x="4" y="29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292"/>
                </a:lnTo>
                <a:lnTo>
                  <a:pt x="1126" y="292"/>
                </a:lnTo>
                <a:lnTo>
                  <a:pt x="112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20" name="Rectangle 148"/>
          <p:cNvSpPr>
            <a:spLocks noChangeArrowheads="1"/>
          </p:cNvSpPr>
          <p:nvPr/>
        </p:nvSpPr>
        <p:spPr bwMode="auto">
          <a:xfrm>
            <a:off x="4102100" y="2362200"/>
            <a:ext cx="111442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21" name="Freeform 149"/>
          <p:cNvSpPr>
            <a:spLocks/>
          </p:cNvSpPr>
          <p:nvPr/>
        </p:nvSpPr>
        <p:spPr bwMode="auto">
          <a:xfrm>
            <a:off x="4098925" y="2359025"/>
            <a:ext cx="1120775" cy="177800"/>
          </a:xfrm>
          <a:custGeom>
            <a:avLst/>
            <a:gdLst>
              <a:gd name="T0" fmla="*/ 2 w 706"/>
              <a:gd name="T1" fmla="*/ 2 h 112"/>
              <a:gd name="T2" fmla="*/ 2 w 706"/>
              <a:gd name="T3" fmla="*/ 4 h 112"/>
              <a:gd name="T4" fmla="*/ 704 w 706"/>
              <a:gd name="T5" fmla="*/ 4 h 112"/>
              <a:gd name="T6" fmla="*/ 704 w 706"/>
              <a:gd name="T7" fmla="*/ 2 h 112"/>
              <a:gd name="T8" fmla="*/ 702 w 706"/>
              <a:gd name="T9" fmla="*/ 2 h 112"/>
              <a:gd name="T10" fmla="*/ 702 w 706"/>
              <a:gd name="T11" fmla="*/ 110 h 112"/>
              <a:gd name="T12" fmla="*/ 704 w 706"/>
              <a:gd name="T13" fmla="*/ 110 h 112"/>
              <a:gd name="T14" fmla="*/ 704 w 706"/>
              <a:gd name="T15" fmla="*/ 108 h 112"/>
              <a:gd name="T16" fmla="*/ 2 w 706"/>
              <a:gd name="T17" fmla="*/ 108 h 112"/>
              <a:gd name="T18" fmla="*/ 2 w 706"/>
              <a:gd name="T19" fmla="*/ 110 h 112"/>
              <a:gd name="T20" fmla="*/ 4 w 706"/>
              <a:gd name="T21" fmla="*/ 110 h 112"/>
              <a:gd name="T22" fmla="*/ 4 w 706"/>
              <a:gd name="T23" fmla="*/ 2 h 112"/>
              <a:gd name="T24" fmla="*/ 2 w 706"/>
              <a:gd name="T25" fmla="*/ 2 h 112"/>
              <a:gd name="T26" fmla="*/ 2 w 706"/>
              <a:gd name="T27" fmla="*/ 4 h 112"/>
              <a:gd name="T28" fmla="*/ 2 w 706"/>
              <a:gd name="T29" fmla="*/ 2 h 112"/>
              <a:gd name="T30" fmla="*/ 0 w 706"/>
              <a:gd name="T31" fmla="*/ 2 h 112"/>
              <a:gd name="T32" fmla="*/ 0 w 706"/>
              <a:gd name="T33" fmla="*/ 112 h 112"/>
              <a:gd name="T34" fmla="*/ 706 w 706"/>
              <a:gd name="T35" fmla="*/ 112 h 112"/>
              <a:gd name="T36" fmla="*/ 706 w 706"/>
              <a:gd name="T37" fmla="*/ 0 h 112"/>
              <a:gd name="T38" fmla="*/ 0 w 706"/>
              <a:gd name="T39" fmla="*/ 0 h 112"/>
              <a:gd name="T40" fmla="*/ 0 w 706"/>
              <a:gd name="T41" fmla="*/ 2 h 112"/>
              <a:gd name="T42" fmla="*/ 2 w 706"/>
              <a:gd name="T43" fmla="*/ 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06" h="112">
                <a:moveTo>
                  <a:pt x="2" y="2"/>
                </a:moveTo>
                <a:lnTo>
                  <a:pt x="2" y="4"/>
                </a:lnTo>
                <a:lnTo>
                  <a:pt x="704" y="4"/>
                </a:lnTo>
                <a:lnTo>
                  <a:pt x="704" y="2"/>
                </a:lnTo>
                <a:lnTo>
                  <a:pt x="702" y="2"/>
                </a:lnTo>
                <a:lnTo>
                  <a:pt x="702" y="110"/>
                </a:lnTo>
                <a:lnTo>
                  <a:pt x="704" y="110"/>
                </a:lnTo>
                <a:lnTo>
                  <a:pt x="704" y="108"/>
                </a:lnTo>
                <a:lnTo>
                  <a:pt x="2" y="108"/>
                </a:lnTo>
                <a:lnTo>
                  <a:pt x="2" y="110"/>
                </a:lnTo>
                <a:lnTo>
                  <a:pt x="4" y="11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112"/>
                </a:lnTo>
                <a:lnTo>
                  <a:pt x="706" y="112"/>
                </a:lnTo>
                <a:lnTo>
                  <a:pt x="70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22" name="Freeform 150"/>
          <p:cNvSpPr>
            <a:spLocks/>
          </p:cNvSpPr>
          <p:nvPr/>
        </p:nvSpPr>
        <p:spPr bwMode="auto">
          <a:xfrm>
            <a:off x="4098925" y="2359025"/>
            <a:ext cx="1120775" cy="177800"/>
          </a:xfrm>
          <a:custGeom>
            <a:avLst/>
            <a:gdLst>
              <a:gd name="T0" fmla="*/ 2 w 706"/>
              <a:gd name="T1" fmla="*/ 2 h 112"/>
              <a:gd name="T2" fmla="*/ 2 w 706"/>
              <a:gd name="T3" fmla="*/ 4 h 112"/>
              <a:gd name="T4" fmla="*/ 704 w 706"/>
              <a:gd name="T5" fmla="*/ 4 h 112"/>
              <a:gd name="T6" fmla="*/ 704 w 706"/>
              <a:gd name="T7" fmla="*/ 2 h 112"/>
              <a:gd name="T8" fmla="*/ 702 w 706"/>
              <a:gd name="T9" fmla="*/ 2 h 112"/>
              <a:gd name="T10" fmla="*/ 702 w 706"/>
              <a:gd name="T11" fmla="*/ 110 h 112"/>
              <a:gd name="T12" fmla="*/ 704 w 706"/>
              <a:gd name="T13" fmla="*/ 110 h 112"/>
              <a:gd name="T14" fmla="*/ 704 w 706"/>
              <a:gd name="T15" fmla="*/ 108 h 112"/>
              <a:gd name="T16" fmla="*/ 2 w 706"/>
              <a:gd name="T17" fmla="*/ 108 h 112"/>
              <a:gd name="T18" fmla="*/ 2 w 706"/>
              <a:gd name="T19" fmla="*/ 110 h 112"/>
              <a:gd name="T20" fmla="*/ 4 w 706"/>
              <a:gd name="T21" fmla="*/ 110 h 112"/>
              <a:gd name="T22" fmla="*/ 4 w 706"/>
              <a:gd name="T23" fmla="*/ 2 h 112"/>
              <a:gd name="T24" fmla="*/ 2 w 706"/>
              <a:gd name="T25" fmla="*/ 2 h 112"/>
              <a:gd name="T26" fmla="*/ 2 w 706"/>
              <a:gd name="T27" fmla="*/ 4 h 112"/>
              <a:gd name="T28" fmla="*/ 2 w 706"/>
              <a:gd name="T29" fmla="*/ 2 h 112"/>
              <a:gd name="T30" fmla="*/ 0 w 706"/>
              <a:gd name="T31" fmla="*/ 2 h 112"/>
              <a:gd name="T32" fmla="*/ 0 w 706"/>
              <a:gd name="T33" fmla="*/ 112 h 112"/>
              <a:gd name="T34" fmla="*/ 706 w 706"/>
              <a:gd name="T35" fmla="*/ 112 h 112"/>
              <a:gd name="T36" fmla="*/ 706 w 706"/>
              <a:gd name="T37" fmla="*/ 0 h 112"/>
              <a:gd name="T38" fmla="*/ 0 w 706"/>
              <a:gd name="T39" fmla="*/ 0 h 112"/>
              <a:gd name="T40" fmla="*/ 0 w 706"/>
              <a:gd name="T41" fmla="*/ 2 h 112"/>
              <a:gd name="T42" fmla="*/ 2 w 706"/>
              <a:gd name="T43" fmla="*/ 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06" h="112">
                <a:moveTo>
                  <a:pt x="2" y="2"/>
                </a:moveTo>
                <a:lnTo>
                  <a:pt x="2" y="4"/>
                </a:lnTo>
                <a:lnTo>
                  <a:pt x="704" y="4"/>
                </a:lnTo>
                <a:lnTo>
                  <a:pt x="704" y="2"/>
                </a:lnTo>
                <a:lnTo>
                  <a:pt x="702" y="2"/>
                </a:lnTo>
                <a:lnTo>
                  <a:pt x="702" y="110"/>
                </a:lnTo>
                <a:lnTo>
                  <a:pt x="704" y="110"/>
                </a:lnTo>
                <a:lnTo>
                  <a:pt x="704" y="108"/>
                </a:lnTo>
                <a:lnTo>
                  <a:pt x="2" y="108"/>
                </a:lnTo>
                <a:lnTo>
                  <a:pt x="2" y="110"/>
                </a:lnTo>
                <a:lnTo>
                  <a:pt x="4" y="11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0" y="112"/>
                </a:lnTo>
                <a:lnTo>
                  <a:pt x="706" y="112"/>
                </a:lnTo>
                <a:lnTo>
                  <a:pt x="706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923" name="Rectangle 151"/>
          <p:cNvSpPr>
            <a:spLocks noChangeArrowheads="1"/>
          </p:cNvSpPr>
          <p:nvPr/>
        </p:nvSpPr>
        <p:spPr bwMode="auto">
          <a:xfrm>
            <a:off x="3571875" y="3511550"/>
            <a:ext cx="1175002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Pendant la mission, saisir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toutes les opportunités.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exemple, demander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visiter toute l’entreprise,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même si la mission ne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concerne qu’un secteur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limité.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214"/>
          <p:cNvSpPr>
            <a:spLocks noChangeArrowheads="1"/>
          </p:cNvSpPr>
          <p:nvPr/>
        </p:nvSpPr>
        <p:spPr bwMode="auto">
          <a:xfrm>
            <a:off x="4121984" y="2397125"/>
            <a:ext cx="106279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Écrire articles ou livres.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632" name="Rectangle 225"/>
          <p:cNvSpPr>
            <a:spLocks noChangeArrowheads="1"/>
          </p:cNvSpPr>
          <p:nvPr/>
        </p:nvSpPr>
        <p:spPr bwMode="auto">
          <a:xfrm>
            <a:off x="2790825" y="2647950"/>
            <a:ext cx="18995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Participer à des colloques, qui permettent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recueillir à la fois des informations 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nouveaux contacts.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672" name="Rectangle 264"/>
          <p:cNvSpPr>
            <a:spLocks noChangeArrowheads="1"/>
          </p:cNvSpPr>
          <p:nvPr/>
        </p:nvSpPr>
        <p:spPr bwMode="auto">
          <a:xfrm>
            <a:off x="5222875" y="2657475"/>
            <a:ext cx="19765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Faire des clients actuels des prescripteurs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apporteurs d’affaires, en leur demandant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nous recommander.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20" name="Rectangle 312"/>
          <p:cNvSpPr>
            <a:spLocks noChangeArrowheads="1"/>
          </p:cNvSpPr>
          <p:nvPr/>
        </p:nvSpPr>
        <p:spPr bwMode="auto">
          <a:xfrm>
            <a:off x="5292080" y="4306371"/>
            <a:ext cx="17634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Lorsque cela est possible, privilégier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missions intellectuellement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Denses aux missions « alimentaires ».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61" name="Rectangle 353"/>
          <p:cNvSpPr>
            <a:spLocks noChangeArrowheads="1"/>
          </p:cNvSpPr>
          <p:nvPr/>
        </p:nvSpPr>
        <p:spPr bwMode="auto">
          <a:xfrm>
            <a:off x="1917700" y="3609975"/>
            <a:ext cx="4632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65" name="Rectangle 357"/>
          <p:cNvSpPr>
            <a:spLocks noChangeArrowheads="1"/>
          </p:cNvSpPr>
          <p:nvPr/>
        </p:nvSpPr>
        <p:spPr bwMode="auto">
          <a:xfrm>
            <a:off x="2752725" y="3375025"/>
            <a:ext cx="5450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Prospection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9769" name="Rectangle 361"/>
          <p:cNvSpPr>
            <a:spLocks noChangeArrowheads="1"/>
          </p:cNvSpPr>
          <p:nvPr/>
        </p:nvSpPr>
        <p:spPr bwMode="auto">
          <a:xfrm>
            <a:off x="2384425" y="4403725"/>
            <a:ext cx="10371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Conduite des missions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4218030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483768" y="6503990"/>
            <a:ext cx="432048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RÉPARTITION DES TÂCHES CLIENT / CONSULTANT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135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GESTION DU TEMPS DU CONSULTANT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5" name="Line 6"/>
          <p:cNvSpPr>
            <a:spLocks noChangeShapeType="1"/>
          </p:cNvSpPr>
          <p:nvPr/>
        </p:nvSpPr>
        <p:spPr bwMode="auto">
          <a:xfrm>
            <a:off x="4287838" y="2565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7"/>
          <p:cNvSpPr>
            <a:spLocks noChangeShapeType="1"/>
          </p:cNvSpPr>
          <p:nvPr/>
        </p:nvSpPr>
        <p:spPr bwMode="auto">
          <a:xfrm>
            <a:off x="4287838" y="2628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287838" y="2692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4287838" y="2755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12"/>
          <p:cNvSpPr>
            <a:spLocks noChangeShapeType="1"/>
          </p:cNvSpPr>
          <p:nvPr/>
        </p:nvSpPr>
        <p:spPr bwMode="auto">
          <a:xfrm>
            <a:off x="4287838" y="2946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13"/>
          <p:cNvSpPr>
            <a:spLocks noChangeShapeType="1"/>
          </p:cNvSpPr>
          <p:nvPr/>
        </p:nvSpPr>
        <p:spPr bwMode="auto">
          <a:xfrm>
            <a:off x="4287838" y="3009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14"/>
          <p:cNvSpPr>
            <a:spLocks noChangeShapeType="1"/>
          </p:cNvSpPr>
          <p:nvPr/>
        </p:nvSpPr>
        <p:spPr bwMode="auto">
          <a:xfrm>
            <a:off x="4287838" y="3073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15"/>
          <p:cNvSpPr>
            <a:spLocks noChangeShapeType="1"/>
          </p:cNvSpPr>
          <p:nvPr/>
        </p:nvSpPr>
        <p:spPr bwMode="auto">
          <a:xfrm>
            <a:off x="4287838" y="3136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16"/>
          <p:cNvSpPr>
            <a:spLocks noChangeShapeType="1"/>
          </p:cNvSpPr>
          <p:nvPr/>
        </p:nvSpPr>
        <p:spPr bwMode="auto">
          <a:xfrm>
            <a:off x="4287838" y="3200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56" name="Line 17"/>
          <p:cNvSpPr>
            <a:spLocks noChangeShapeType="1"/>
          </p:cNvSpPr>
          <p:nvPr/>
        </p:nvSpPr>
        <p:spPr bwMode="auto">
          <a:xfrm>
            <a:off x="4287838" y="3263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57" name="Line 18"/>
          <p:cNvSpPr>
            <a:spLocks noChangeShapeType="1"/>
          </p:cNvSpPr>
          <p:nvPr/>
        </p:nvSpPr>
        <p:spPr bwMode="auto">
          <a:xfrm>
            <a:off x="4287838" y="3327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59" name="Line 19"/>
          <p:cNvSpPr>
            <a:spLocks noChangeShapeType="1"/>
          </p:cNvSpPr>
          <p:nvPr/>
        </p:nvSpPr>
        <p:spPr bwMode="auto">
          <a:xfrm>
            <a:off x="4287838" y="3390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0" name="Line 20"/>
          <p:cNvSpPr>
            <a:spLocks noChangeShapeType="1"/>
          </p:cNvSpPr>
          <p:nvPr/>
        </p:nvSpPr>
        <p:spPr bwMode="auto">
          <a:xfrm>
            <a:off x="4287838" y="3454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1" name="Line 21"/>
          <p:cNvSpPr>
            <a:spLocks noChangeShapeType="1"/>
          </p:cNvSpPr>
          <p:nvPr/>
        </p:nvSpPr>
        <p:spPr bwMode="auto">
          <a:xfrm>
            <a:off x="4287838" y="3517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2" name="Line 22"/>
          <p:cNvSpPr>
            <a:spLocks noChangeShapeType="1"/>
          </p:cNvSpPr>
          <p:nvPr/>
        </p:nvSpPr>
        <p:spPr bwMode="auto">
          <a:xfrm>
            <a:off x="4287838" y="3581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3" name="Line 23"/>
          <p:cNvSpPr>
            <a:spLocks noChangeShapeType="1"/>
          </p:cNvSpPr>
          <p:nvPr/>
        </p:nvSpPr>
        <p:spPr bwMode="auto">
          <a:xfrm>
            <a:off x="4287838" y="3644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4" name="Line 24"/>
          <p:cNvSpPr>
            <a:spLocks noChangeShapeType="1"/>
          </p:cNvSpPr>
          <p:nvPr/>
        </p:nvSpPr>
        <p:spPr bwMode="auto">
          <a:xfrm>
            <a:off x="4287838" y="3708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5" name="Line 25"/>
          <p:cNvSpPr>
            <a:spLocks noChangeShapeType="1"/>
          </p:cNvSpPr>
          <p:nvPr/>
        </p:nvSpPr>
        <p:spPr bwMode="auto">
          <a:xfrm>
            <a:off x="4287838" y="3771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6" name="Line 26"/>
          <p:cNvSpPr>
            <a:spLocks noChangeShapeType="1"/>
          </p:cNvSpPr>
          <p:nvPr/>
        </p:nvSpPr>
        <p:spPr bwMode="auto">
          <a:xfrm>
            <a:off x="4287838" y="3835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7" name="Line 27"/>
          <p:cNvSpPr>
            <a:spLocks noChangeShapeType="1"/>
          </p:cNvSpPr>
          <p:nvPr/>
        </p:nvSpPr>
        <p:spPr bwMode="auto">
          <a:xfrm>
            <a:off x="4287838" y="3898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8" name="Line 28"/>
          <p:cNvSpPr>
            <a:spLocks noChangeShapeType="1"/>
          </p:cNvSpPr>
          <p:nvPr/>
        </p:nvSpPr>
        <p:spPr bwMode="auto">
          <a:xfrm>
            <a:off x="4287838" y="3962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69" name="Line 29"/>
          <p:cNvSpPr>
            <a:spLocks noChangeShapeType="1"/>
          </p:cNvSpPr>
          <p:nvPr/>
        </p:nvSpPr>
        <p:spPr bwMode="auto">
          <a:xfrm>
            <a:off x="4287838" y="4025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0" name="Line 30"/>
          <p:cNvSpPr>
            <a:spLocks noChangeShapeType="1"/>
          </p:cNvSpPr>
          <p:nvPr/>
        </p:nvSpPr>
        <p:spPr bwMode="auto">
          <a:xfrm>
            <a:off x="4287838" y="4089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1" name="Line 31"/>
          <p:cNvSpPr>
            <a:spLocks noChangeShapeType="1"/>
          </p:cNvSpPr>
          <p:nvPr/>
        </p:nvSpPr>
        <p:spPr bwMode="auto">
          <a:xfrm>
            <a:off x="4287838" y="4152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2" name="Line 32"/>
          <p:cNvSpPr>
            <a:spLocks noChangeShapeType="1"/>
          </p:cNvSpPr>
          <p:nvPr/>
        </p:nvSpPr>
        <p:spPr bwMode="auto">
          <a:xfrm>
            <a:off x="4287838" y="4216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3" name="Line 33"/>
          <p:cNvSpPr>
            <a:spLocks noChangeShapeType="1"/>
          </p:cNvSpPr>
          <p:nvPr/>
        </p:nvSpPr>
        <p:spPr bwMode="auto">
          <a:xfrm>
            <a:off x="4287838" y="4279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4" name="Line 34"/>
          <p:cNvSpPr>
            <a:spLocks noChangeShapeType="1"/>
          </p:cNvSpPr>
          <p:nvPr/>
        </p:nvSpPr>
        <p:spPr bwMode="auto">
          <a:xfrm>
            <a:off x="4287838" y="4343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5" name="Line 35"/>
          <p:cNvSpPr>
            <a:spLocks noChangeShapeType="1"/>
          </p:cNvSpPr>
          <p:nvPr/>
        </p:nvSpPr>
        <p:spPr bwMode="auto">
          <a:xfrm>
            <a:off x="4287838" y="4406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6" name="Line 36"/>
          <p:cNvSpPr>
            <a:spLocks noChangeShapeType="1"/>
          </p:cNvSpPr>
          <p:nvPr/>
        </p:nvSpPr>
        <p:spPr bwMode="auto">
          <a:xfrm>
            <a:off x="4287838" y="4470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7" name="Line 37"/>
          <p:cNvSpPr>
            <a:spLocks noChangeShapeType="1"/>
          </p:cNvSpPr>
          <p:nvPr/>
        </p:nvSpPr>
        <p:spPr bwMode="auto">
          <a:xfrm>
            <a:off x="4287838" y="4533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8" name="Line 38"/>
          <p:cNvSpPr>
            <a:spLocks noChangeShapeType="1"/>
          </p:cNvSpPr>
          <p:nvPr/>
        </p:nvSpPr>
        <p:spPr bwMode="auto">
          <a:xfrm>
            <a:off x="4287838" y="45974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79" name="Line 39"/>
          <p:cNvSpPr>
            <a:spLocks noChangeShapeType="1"/>
          </p:cNvSpPr>
          <p:nvPr/>
        </p:nvSpPr>
        <p:spPr bwMode="auto">
          <a:xfrm>
            <a:off x="4287838" y="46609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0" name="Rectangle 40"/>
          <p:cNvSpPr>
            <a:spLocks noChangeArrowheads="1"/>
          </p:cNvSpPr>
          <p:nvPr/>
        </p:nvSpPr>
        <p:spPr bwMode="auto">
          <a:xfrm>
            <a:off x="3595688" y="2651125"/>
            <a:ext cx="692150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1" name="Rectangle 41"/>
          <p:cNvSpPr>
            <a:spLocks noChangeArrowheads="1"/>
          </p:cNvSpPr>
          <p:nvPr/>
        </p:nvSpPr>
        <p:spPr bwMode="auto">
          <a:xfrm>
            <a:off x="3595688" y="2651125"/>
            <a:ext cx="692150" cy="168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2" name="Rectangle 42"/>
          <p:cNvSpPr>
            <a:spLocks noChangeArrowheads="1"/>
          </p:cNvSpPr>
          <p:nvPr/>
        </p:nvSpPr>
        <p:spPr bwMode="auto">
          <a:xfrm>
            <a:off x="4287838" y="2651125"/>
            <a:ext cx="688975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3" name="Rectangle 43"/>
          <p:cNvSpPr>
            <a:spLocks noChangeArrowheads="1"/>
          </p:cNvSpPr>
          <p:nvPr/>
        </p:nvSpPr>
        <p:spPr bwMode="auto">
          <a:xfrm>
            <a:off x="4287838" y="2651125"/>
            <a:ext cx="688975" cy="168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4" name="Rectangle 44"/>
          <p:cNvSpPr>
            <a:spLocks noChangeArrowheads="1"/>
          </p:cNvSpPr>
          <p:nvPr/>
        </p:nvSpPr>
        <p:spPr bwMode="auto">
          <a:xfrm>
            <a:off x="3595688" y="2819400"/>
            <a:ext cx="138112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5" name="Rectangle 45"/>
          <p:cNvSpPr>
            <a:spLocks noChangeArrowheads="1"/>
          </p:cNvSpPr>
          <p:nvPr/>
        </p:nvSpPr>
        <p:spPr bwMode="auto">
          <a:xfrm>
            <a:off x="3595688" y="2819400"/>
            <a:ext cx="138112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6" name="Rectangle 46"/>
          <p:cNvSpPr>
            <a:spLocks noChangeArrowheads="1"/>
          </p:cNvSpPr>
          <p:nvPr/>
        </p:nvSpPr>
        <p:spPr bwMode="auto">
          <a:xfrm>
            <a:off x="5192713" y="3282950"/>
            <a:ext cx="2095500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7" name="Rectangle 47"/>
          <p:cNvSpPr>
            <a:spLocks noChangeArrowheads="1"/>
          </p:cNvSpPr>
          <p:nvPr/>
        </p:nvSpPr>
        <p:spPr bwMode="auto">
          <a:xfrm>
            <a:off x="5192713" y="3282950"/>
            <a:ext cx="2095500" cy="168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8" name="Rectangle 48"/>
          <p:cNvSpPr>
            <a:spLocks noChangeArrowheads="1"/>
          </p:cNvSpPr>
          <p:nvPr/>
        </p:nvSpPr>
        <p:spPr bwMode="auto">
          <a:xfrm>
            <a:off x="3595688" y="3114675"/>
            <a:ext cx="692150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89" name="Rectangle 49"/>
          <p:cNvSpPr>
            <a:spLocks noChangeArrowheads="1"/>
          </p:cNvSpPr>
          <p:nvPr/>
        </p:nvSpPr>
        <p:spPr bwMode="auto">
          <a:xfrm>
            <a:off x="3595688" y="3114675"/>
            <a:ext cx="692150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0" name="Rectangle 50"/>
          <p:cNvSpPr>
            <a:spLocks noChangeArrowheads="1"/>
          </p:cNvSpPr>
          <p:nvPr/>
        </p:nvSpPr>
        <p:spPr bwMode="auto">
          <a:xfrm>
            <a:off x="4287838" y="3114675"/>
            <a:ext cx="68897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1" name="Rectangle 51"/>
          <p:cNvSpPr>
            <a:spLocks noChangeArrowheads="1"/>
          </p:cNvSpPr>
          <p:nvPr/>
        </p:nvSpPr>
        <p:spPr bwMode="auto">
          <a:xfrm>
            <a:off x="4287838" y="3114675"/>
            <a:ext cx="68897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2" name="Rectangle 52"/>
          <p:cNvSpPr>
            <a:spLocks noChangeArrowheads="1"/>
          </p:cNvSpPr>
          <p:nvPr/>
        </p:nvSpPr>
        <p:spPr bwMode="auto">
          <a:xfrm>
            <a:off x="3595688" y="3286125"/>
            <a:ext cx="138112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3" name="Rectangle 53"/>
          <p:cNvSpPr>
            <a:spLocks noChangeArrowheads="1"/>
          </p:cNvSpPr>
          <p:nvPr/>
        </p:nvSpPr>
        <p:spPr bwMode="auto">
          <a:xfrm>
            <a:off x="3595688" y="3286125"/>
            <a:ext cx="138112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4" name="Rectangle 54"/>
          <p:cNvSpPr>
            <a:spLocks noChangeArrowheads="1"/>
          </p:cNvSpPr>
          <p:nvPr/>
        </p:nvSpPr>
        <p:spPr bwMode="auto">
          <a:xfrm>
            <a:off x="3595688" y="3927475"/>
            <a:ext cx="692150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5" name="Rectangle 55"/>
          <p:cNvSpPr>
            <a:spLocks noChangeArrowheads="1"/>
          </p:cNvSpPr>
          <p:nvPr/>
        </p:nvSpPr>
        <p:spPr bwMode="auto">
          <a:xfrm>
            <a:off x="3595688" y="3927475"/>
            <a:ext cx="692150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6" name="Rectangle 56"/>
          <p:cNvSpPr>
            <a:spLocks noChangeArrowheads="1"/>
          </p:cNvSpPr>
          <p:nvPr/>
        </p:nvSpPr>
        <p:spPr bwMode="auto">
          <a:xfrm>
            <a:off x="3017838" y="4321175"/>
            <a:ext cx="68897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7" name="Rectangle 57"/>
          <p:cNvSpPr>
            <a:spLocks noChangeArrowheads="1"/>
          </p:cNvSpPr>
          <p:nvPr/>
        </p:nvSpPr>
        <p:spPr bwMode="auto">
          <a:xfrm>
            <a:off x="3017838" y="4321175"/>
            <a:ext cx="68897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8" name="Rectangle 58"/>
          <p:cNvSpPr>
            <a:spLocks noChangeArrowheads="1"/>
          </p:cNvSpPr>
          <p:nvPr/>
        </p:nvSpPr>
        <p:spPr bwMode="auto">
          <a:xfrm>
            <a:off x="4875213" y="4321175"/>
            <a:ext cx="68897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699" name="Rectangle 59"/>
          <p:cNvSpPr>
            <a:spLocks noChangeArrowheads="1"/>
          </p:cNvSpPr>
          <p:nvPr/>
        </p:nvSpPr>
        <p:spPr bwMode="auto">
          <a:xfrm>
            <a:off x="4875213" y="4321175"/>
            <a:ext cx="68897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0" name="Rectangle 60"/>
          <p:cNvSpPr>
            <a:spLocks noChangeArrowheads="1"/>
          </p:cNvSpPr>
          <p:nvPr/>
        </p:nvSpPr>
        <p:spPr bwMode="auto">
          <a:xfrm>
            <a:off x="4287838" y="3927475"/>
            <a:ext cx="68897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1" name="Rectangle 61"/>
          <p:cNvSpPr>
            <a:spLocks noChangeArrowheads="1"/>
          </p:cNvSpPr>
          <p:nvPr/>
        </p:nvSpPr>
        <p:spPr bwMode="auto">
          <a:xfrm>
            <a:off x="4287838" y="3927475"/>
            <a:ext cx="68897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2" name="Rectangle 62"/>
          <p:cNvSpPr>
            <a:spLocks noChangeArrowheads="1"/>
          </p:cNvSpPr>
          <p:nvPr/>
        </p:nvSpPr>
        <p:spPr bwMode="auto">
          <a:xfrm>
            <a:off x="3595688" y="4098925"/>
            <a:ext cx="1381125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3" name="Rectangle 63"/>
          <p:cNvSpPr>
            <a:spLocks noChangeArrowheads="1"/>
          </p:cNvSpPr>
          <p:nvPr/>
        </p:nvSpPr>
        <p:spPr bwMode="auto">
          <a:xfrm>
            <a:off x="3595688" y="4098925"/>
            <a:ext cx="1381125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4" name="Rectangle 64"/>
          <p:cNvSpPr>
            <a:spLocks noChangeArrowheads="1"/>
          </p:cNvSpPr>
          <p:nvPr/>
        </p:nvSpPr>
        <p:spPr bwMode="auto">
          <a:xfrm>
            <a:off x="1998663" y="3603625"/>
            <a:ext cx="1549400" cy="171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5" name="Rectangle 65"/>
          <p:cNvSpPr>
            <a:spLocks noChangeArrowheads="1"/>
          </p:cNvSpPr>
          <p:nvPr/>
        </p:nvSpPr>
        <p:spPr bwMode="auto">
          <a:xfrm>
            <a:off x="1998663" y="3603625"/>
            <a:ext cx="1511300" cy="1714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6" name="Freeform 66"/>
          <p:cNvSpPr>
            <a:spLocks/>
          </p:cNvSpPr>
          <p:nvPr/>
        </p:nvSpPr>
        <p:spPr bwMode="auto">
          <a:xfrm>
            <a:off x="4332288" y="4533900"/>
            <a:ext cx="1857375" cy="177800"/>
          </a:xfrm>
          <a:custGeom>
            <a:avLst/>
            <a:gdLst>
              <a:gd name="T0" fmla="*/ 1040 w 1170"/>
              <a:gd name="T1" fmla="*/ 0 h 112"/>
              <a:gd name="T2" fmla="*/ 1040 w 1170"/>
              <a:gd name="T3" fmla="*/ 22 h 112"/>
              <a:gd name="T4" fmla="*/ 0 w 1170"/>
              <a:gd name="T5" fmla="*/ 22 h 112"/>
              <a:gd name="T6" fmla="*/ 0 w 1170"/>
              <a:gd name="T7" fmla="*/ 90 h 112"/>
              <a:gd name="T8" fmla="*/ 1040 w 1170"/>
              <a:gd name="T9" fmla="*/ 90 h 112"/>
              <a:gd name="T10" fmla="*/ 1040 w 1170"/>
              <a:gd name="T11" fmla="*/ 112 h 112"/>
              <a:gd name="T12" fmla="*/ 1170 w 1170"/>
              <a:gd name="T13" fmla="*/ 56 h 112"/>
              <a:gd name="T14" fmla="*/ 1040 w 1170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0" h="112">
                <a:moveTo>
                  <a:pt x="1040" y="0"/>
                </a:moveTo>
                <a:lnTo>
                  <a:pt x="1040" y="22"/>
                </a:lnTo>
                <a:lnTo>
                  <a:pt x="0" y="22"/>
                </a:lnTo>
                <a:lnTo>
                  <a:pt x="0" y="90"/>
                </a:lnTo>
                <a:lnTo>
                  <a:pt x="1040" y="90"/>
                </a:lnTo>
                <a:lnTo>
                  <a:pt x="1040" y="112"/>
                </a:lnTo>
                <a:lnTo>
                  <a:pt x="1170" y="56"/>
                </a:lnTo>
                <a:lnTo>
                  <a:pt x="1040" y="0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7" name="Freeform 67"/>
          <p:cNvSpPr>
            <a:spLocks/>
          </p:cNvSpPr>
          <p:nvPr/>
        </p:nvSpPr>
        <p:spPr bwMode="auto">
          <a:xfrm>
            <a:off x="4332288" y="4533900"/>
            <a:ext cx="1857375" cy="177800"/>
          </a:xfrm>
          <a:custGeom>
            <a:avLst/>
            <a:gdLst>
              <a:gd name="T0" fmla="*/ 1040 w 1170"/>
              <a:gd name="T1" fmla="*/ 0 h 112"/>
              <a:gd name="T2" fmla="*/ 1040 w 1170"/>
              <a:gd name="T3" fmla="*/ 22 h 112"/>
              <a:gd name="T4" fmla="*/ 0 w 1170"/>
              <a:gd name="T5" fmla="*/ 22 h 112"/>
              <a:gd name="T6" fmla="*/ 0 w 1170"/>
              <a:gd name="T7" fmla="*/ 90 h 112"/>
              <a:gd name="T8" fmla="*/ 1040 w 1170"/>
              <a:gd name="T9" fmla="*/ 90 h 112"/>
              <a:gd name="T10" fmla="*/ 1040 w 1170"/>
              <a:gd name="T11" fmla="*/ 112 h 112"/>
              <a:gd name="T12" fmla="*/ 1170 w 1170"/>
              <a:gd name="T13" fmla="*/ 56 h 112"/>
              <a:gd name="T14" fmla="*/ 1040 w 1170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0" h="112">
                <a:moveTo>
                  <a:pt x="1040" y="0"/>
                </a:moveTo>
                <a:lnTo>
                  <a:pt x="1040" y="22"/>
                </a:lnTo>
                <a:lnTo>
                  <a:pt x="0" y="22"/>
                </a:lnTo>
                <a:lnTo>
                  <a:pt x="0" y="90"/>
                </a:lnTo>
                <a:lnTo>
                  <a:pt x="1040" y="90"/>
                </a:lnTo>
                <a:lnTo>
                  <a:pt x="1040" y="112"/>
                </a:lnTo>
                <a:lnTo>
                  <a:pt x="1170" y="56"/>
                </a:lnTo>
                <a:lnTo>
                  <a:pt x="10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8" name="Freeform 68"/>
          <p:cNvSpPr>
            <a:spLocks/>
          </p:cNvSpPr>
          <p:nvPr/>
        </p:nvSpPr>
        <p:spPr bwMode="auto">
          <a:xfrm>
            <a:off x="4332288" y="4533900"/>
            <a:ext cx="1857375" cy="177800"/>
          </a:xfrm>
          <a:custGeom>
            <a:avLst/>
            <a:gdLst>
              <a:gd name="T0" fmla="*/ 1040 w 1170"/>
              <a:gd name="T1" fmla="*/ 0 h 112"/>
              <a:gd name="T2" fmla="*/ 1040 w 1170"/>
              <a:gd name="T3" fmla="*/ 22 h 112"/>
              <a:gd name="T4" fmla="*/ 0 w 1170"/>
              <a:gd name="T5" fmla="*/ 22 h 112"/>
              <a:gd name="T6" fmla="*/ 0 w 1170"/>
              <a:gd name="T7" fmla="*/ 90 h 112"/>
              <a:gd name="T8" fmla="*/ 1040 w 1170"/>
              <a:gd name="T9" fmla="*/ 90 h 112"/>
              <a:gd name="T10" fmla="*/ 1040 w 1170"/>
              <a:gd name="T11" fmla="*/ 112 h 112"/>
              <a:gd name="T12" fmla="*/ 1170 w 1170"/>
              <a:gd name="T13" fmla="*/ 56 h 112"/>
              <a:gd name="T14" fmla="*/ 1040 w 1170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0" h="112">
                <a:moveTo>
                  <a:pt x="1040" y="0"/>
                </a:moveTo>
                <a:lnTo>
                  <a:pt x="1040" y="22"/>
                </a:lnTo>
                <a:lnTo>
                  <a:pt x="0" y="22"/>
                </a:lnTo>
                <a:lnTo>
                  <a:pt x="0" y="90"/>
                </a:lnTo>
                <a:lnTo>
                  <a:pt x="1040" y="90"/>
                </a:lnTo>
                <a:lnTo>
                  <a:pt x="1040" y="112"/>
                </a:lnTo>
                <a:lnTo>
                  <a:pt x="1170" y="56"/>
                </a:lnTo>
                <a:lnTo>
                  <a:pt x="104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09" name="Freeform 69"/>
          <p:cNvSpPr>
            <a:spLocks/>
          </p:cNvSpPr>
          <p:nvPr/>
        </p:nvSpPr>
        <p:spPr bwMode="auto">
          <a:xfrm>
            <a:off x="2382838" y="4533900"/>
            <a:ext cx="1860550" cy="177800"/>
          </a:xfrm>
          <a:custGeom>
            <a:avLst/>
            <a:gdLst>
              <a:gd name="T0" fmla="*/ 130 w 1172"/>
              <a:gd name="T1" fmla="*/ 0 h 112"/>
              <a:gd name="T2" fmla="*/ 130 w 1172"/>
              <a:gd name="T3" fmla="*/ 22 h 112"/>
              <a:gd name="T4" fmla="*/ 1172 w 1172"/>
              <a:gd name="T5" fmla="*/ 22 h 112"/>
              <a:gd name="T6" fmla="*/ 1172 w 1172"/>
              <a:gd name="T7" fmla="*/ 90 h 112"/>
              <a:gd name="T8" fmla="*/ 130 w 1172"/>
              <a:gd name="T9" fmla="*/ 90 h 112"/>
              <a:gd name="T10" fmla="*/ 130 w 1172"/>
              <a:gd name="T11" fmla="*/ 112 h 112"/>
              <a:gd name="T12" fmla="*/ 0 w 1172"/>
              <a:gd name="T13" fmla="*/ 56 h 112"/>
              <a:gd name="T14" fmla="*/ 130 w 1172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2" h="112">
                <a:moveTo>
                  <a:pt x="130" y="0"/>
                </a:moveTo>
                <a:lnTo>
                  <a:pt x="130" y="22"/>
                </a:lnTo>
                <a:lnTo>
                  <a:pt x="1172" y="22"/>
                </a:lnTo>
                <a:lnTo>
                  <a:pt x="1172" y="90"/>
                </a:lnTo>
                <a:lnTo>
                  <a:pt x="130" y="90"/>
                </a:lnTo>
                <a:lnTo>
                  <a:pt x="130" y="112"/>
                </a:lnTo>
                <a:lnTo>
                  <a:pt x="0" y="56"/>
                </a:lnTo>
                <a:lnTo>
                  <a:pt x="130" y="0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0" name="Freeform 70"/>
          <p:cNvSpPr>
            <a:spLocks/>
          </p:cNvSpPr>
          <p:nvPr/>
        </p:nvSpPr>
        <p:spPr bwMode="auto">
          <a:xfrm>
            <a:off x="2382838" y="4533900"/>
            <a:ext cx="1860550" cy="177800"/>
          </a:xfrm>
          <a:custGeom>
            <a:avLst/>
            <a:gdLst>
              <a:gd name="T0" fmla="*/ 130 w 1172"/>
              <a:gd name="T1" fmla="*/ 0 h 112"/>
              <a:gd name="T2" fmla="*/ 130 w 1172"/>
              <a:gd name="T3" fmla="*/ 22 h 112"/>
              <a:gd name="T4" fmla="*/ 1172 w 1172"/>
              <a:gd name="T5" fmla="*/ 22 h 112"/>
              <a:gd name="T6" fmla="*/ 1172 w 1172"/>
              <a:gd name="T7" fmla="*/ 90 h 112"/>
              <a:gd name="T8" fmla="*/ 130 w 1172"/>
              <a:gd name="T9" fmla="*/ 90 h 112"/>
              <a:gd name="T10" fmla="*/ 130 w 1172"/>
              <a:gd name="T11" fmla="*/ 112 h 112"/>
              <a:gd name="T12" fmla="*/ 0 w 1172"/>
              <a:gd name="T13" fmla="*/ 56 h 112"/>
              <a:gd name="T14" fmla="*/ 130 w 1172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2" h="112">
                <a:moveTo>
                  <a:pt x="130" y="0"/>
                </a:moveTo>
                <a:lnTo>
                  <a:pt x="130" y="22"/>
                </a:lnTo>
                <a:lnTo>
                  <a:pt x="1172" y="22"/>
                </a:lnTo>
                <a:lnTo>
                  <a:pt x="1172" y="90"/>
                </a:lnTo>
                <a:lnTo>
                  <a:pt x="130" y="90"/>
                </a:lnTo>
                <a:lnTo>
                  <a:pt x="130" y="112"/>
                </a:lnTo>
                <a:lnTo>
                  <a:pt x="0" y="56"/>
                </a:lnTo>
                <a:lnTo>
                  <a:pt x="1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1" name="Freeform 71"/>
          <p:cNvSpPr>
            <a:spLocks/>
          </p:cNvSpPr>
          <p:nvPr/>
        </p:nvSpPr>
        <p:spPr bwMode="auto">
          <a:xfrm>
            <a:off x="2382838" y="4533900"/>
            <a:ext cx="1860550" cy="177800"/>
          </a:xfrm>
          <a:custGeom>
            <a:avLst/>
            <a:gdLst>
              <a:gd name="T0" fmla="*/ 130 w 1172"/>
              <a:gd name="T1" fmla="*/ 0 h 112"/>
              <a:gd name="T2" fmla="*/ 130 w 1172"/>
              <a:gd name="T3" fmla="*/ 22 h 112"/>
              <a:gd name="T4" fmla="*/ 1172 w 1172"/>
              <a:gd name="T5" fmla="*/ 22 h 112"/>
              <a:gd name="T6" fmla="*/ 1172 w 1172"/>
              <a:gd name="T7" fmla="*/ 90 h 112"/>
              <a:gd name="T8" fmla="*/ 130 w 1172"/>
              <a:gd name="T9" fmla="*/ 90 h 112"/>
              <a:gd name="T10" fmla="*/ 130 w 1172"/>
              <a:gd name="T11" fmla="*/ 112 h 112"/>
              <a:gd name="T12" fmla="*/ 0 w 1172"/>
              <a:gd name="T13" fmla="*/ 56 h 112"/>
              <a:gd name="T14" fmla="*/ 130 w 1172"/>
              <a:gd name="T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2" h="112">
                <a:moveTo>
                  <a:pt x="130" y="0"/>
                </a:moveTo>
                <a:lnTo>
                  <a:pt x="130" y="22"/>
                </a:lnTo>
                <a:lnTo>
                  <a:pt x="1172" y="22"/>
                </a:lnTo>
                <a:lnTo>
                  <a:pt x="1172" y="90"/>
                </a:lnTo>
                <a:lnTo>
                  <a:pt x="130" y="90"/>
                </a:lnTo>
                <a:lnTo>
                  <a:pt x="130" y="112"/>
                </a:lnTo>
                <a:lnTo>
                  <a:pt x="0" y="56"/>
                </a:lnTo>
                <a:lnTo>
                  <a:pt x="13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2" name="Freeform 72"/>
          <p:cNvSpPr>
            <a:spLocks/>
          </p:cNvSpPr>
          <p:nvPr/>
        </p:nvSpPr>
        <p:spPr bwMode="auto">
          <a:xfrm>
            <a:off x="2700338" y="3298825"/>
            <a:ext cx="771525" cy="307975"/>
          </a:xfrm>
          <a:custGeom>
            <a:avLst/>
            <a:gdLst>
              <a:gd name="T0" fmla="*/ 0 w 486"/>
              <a:gd name="T1" fmla="*/ 194 h 194"/>
              <a:gd name="T2" fmla="*/ 0 w 486"/>
              <a:gd name="T3" fmla="*/ 194 h 194"/>
              <a:gd name="T4" fmla="*/ 12 w 486"/>
              <a:gd name="T5" fmla="*/ 178 h 194"/>
              <a:gd name="T6" fmla="*/ 28 w 486"/>
              <a:gd name="T7" fmla="*/ 162 h 194"/>
              <a:gd name="T8" fmla="*/ 44 w 486"/>
              <a:gd name="T9" fmla="*/ 148 h 194"/>
              <a:gd name="T10" fmla="*/ 66 w 486"/>
              <a:gd name="T11" fmla="*/ 134 h 194"/>
              <a:gd name="T12" fmla="*/ 88 w 486"/>
              <a:gd name="T13" fmla="*/ 120 h 194"/>
              <a:gd name="T14" fmla="*/ 114 w 486"/>
              <a:gd name="T15" fmla="*/ 108 h 194"/>
              <a:gd name="T16" fmla="*/ 142 w 486"/>
              <a:gd name="T17" fmla="*/ 94 h 194"/>
              <a:gd name="T18" fmla="*/ 172 w 486"/>
              <a:gd name="T19" fmla="*/ 82 h 194"/>
              <a:gd name="T20" fmla="*/ 238 w 486"/>
              <a:gd name="T21" fmla="*/ 58 h 194"/>
              <a:gd name="T22" fmla="*/ 314 w 486"/>
              <a:gd name="T23" fmla="*/ 36 h 194"/>
              <a:gd name="T24" fmla="*/ 396 w 486"/>
              <a:gd name="T25" fmla="*/ 18 h 194"/>
              <a:gd name="T26" fmla="*/ 486 w 486"/>
              <a:gd name="T27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6" h="194">
                <a:moveTo>
                  <a:pt x="0" y="194"/>
                </a:moveTo>
                <a:lnTo>
                  <a:pt x="0" y="194"/>
                </a:lnTo>
                <a:lnTo>
                  <a:pt x="12" y="178"/>
                </a:lnTo>
                <a:lnTo>
                  <a:pt x="28" y="162"/>
                </a:lnTo>
                <a:lnTo>
                  <a:pt x="44" y="148"/>
                </a:lnTo>
                <a:lnTo>
                  <a:pt x="66" y="134"/>
                </a:lnTo>
                <a:lnTo>
                  <a:pt x="88" y="120"/>
                </a:lnTo>
                <a:lnTo>
                  <a:pt x="114" y="108"/>
                </a:lnTo>
                <a:lnTo>
                  <a:pt x="142" y="94"/>
                </a:lnTo>
                <a:lnTo>
                  <a:pt x="172" y="82"/>
                </a:lnTo>
                <a:lnTo>
                  <a:pt x="238" y="58"/>
                </a:lnTo>
                <a:lnTo>
                  <a:pt x="314" y="36"/>
                </a:lnTo>
                <a:lnTo>
                  <a:pt x="396" y="18"/>
                </a:lnTo>
                <a:lnTo>
                  <a:pt x="486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3" name="Freeform 73"/>
          <p:cNvSpPr>
            <a:spLocks/>
          </p:cNvSpPr>
          <p:nvPr/>
        </p:nvSpPr>
        <p:spPr bwMode="auto">
          <a:xfrm>
            <a:off x="3443288" y="3273425"/>
            <a:ext cx="82550" cy="60325"/>
          </a:xfrm>
          <a:custGeom>
            <a:avLst/>
            <a:gdLst>
              <a:gd name="T0" fmla="*/ 52 w 52"/>
              <a:gd name="T1" fmla="*/ 12 h 38"/>
              <a:gd name="T2" fmla="*/ 8 w 52"/>
              <a:gd name="T3" fmla="*/ 38 h 38"/>
              <a:gd name="T4" fmla="*/ 16 w 52"/>
              <a:gd name="T5" fmla="*/ 18 h 38"/>
              <a:gd name="T6" fmla="*/ 0 w 52"/>
              <a:gd name="T7" fmla="*/ 0 h 38"/>
              <a:gd name="T8" fmla="*/ 52 w 52"/>
              <a:gd name="T9" fmla="*/ 1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12"/>
                </a:moveTo>
                <a:lnTo>
                  <a:pt x="8" y="38"/>
                </a:lnTo>
                <a:lnTo>
                  <a:pt x="16" y="18"/>
                </a:lnTo>
                <a:lnTo>
                  <a:pt x="0" y="0"/>
                </a:lnTo>
                <a:lnTo>
                  <a:pt x="52" y="1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4" name="Freeform 74"/>
          <p:cNvSpPr>
            <a:spLocks/>
          </p:cNvSpPr>
          <p:nvPr/>
        </p:nvSpPr>
        <p:spPr bwMode="auto">
          <a:xfrm>
            <a:off x="3443288" y="3273425"/>
            <a:ext cx="82550" cy="60325"/>
          </a:xfrm>
          <a:custGeom>
            <a:avLst/>
            <a:gdLst>
              <a:gd name="T0" fmla="*/ 52 w 52"/>
              <a:gd name="T1" fmla="*/ 12 h 38"/>
              <a:gd name="T2" fmla="*/ 8 w 52"/>
              <a:gd name="T3" fmla="*/ 38 h 38"/>
              <a:gd name="T4" fmla="*/ 16 w 52"/>
              <a:gd name="T5" fmla="*/ 18 h 38"/>
              <a:gd name="T6" fmla="*/ 0 w 52"/>
              <a:gd name="T7" fmla="*/ 0 h 38"/>
              <a:gd name="T8" fmla="*/ 52 w 52"/>
              <a:gd name="T9" fmla="*/ 1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12"/>
                </a:moveTo>
                <a:lnTo>
                  <a:pt x="8" y="38"/>
                </a:lnTo>
                <a:lnTo>
                  <a:pt x="16" y="18"/>
                </a:lnTo>
                <a:lnTo>
                  <a:pt x="0" y="0"/>
                </a:lnTo>
                <a:lnTo>
                  <a:pt x="52" y="1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5" name="Freeform 75"/>
          <p:cNvSpPr>
            <a:spLocks/>
          </p:cNvSpPr>
          <p:nvPr/>
        </p:nvSpPr>
        <p:spPr bwMode="auto">
          <a:xfrm>
            <a:off x="2757488" y="3838575"/>
            <a:ext cx="838200" cy="263525"/>
          </a:xfrm>
          <a:custGeom>
            <a:avLst/>
            <a:gdLst>
              <a:gd name="T0" fmla="*/ 528 w 528"/>
              <a:gd name="T1" fmla="*/ 166 h 166"/>
              <a:gd name="T2" fmla="*/ 528 w 528"/>
              <a:gd name="T3" fmla="*/ 166 h 166"/>
              <a:gd name="T4" fmla="*/ 438 w 528"/>
              <a:gd name="T5" fmla="*/ 152 h 166"/>
              <a:gd name="T6" fmla="*/ 354 w 528"/>
              <a:gd name="T7" fmla="*/ 136 h 166"/>
              <a:gd name="T8" fmla="*/ 276 w 528"/>
              <a:gd name="T9" fmla="*/ 118 h 166"/>
              <a:gd name="T10" fmla="*/ 206 w 528"/>
              <a:gd name="T11" fmla="*/ 98 h 166"/>
              <a:gd name="T12" fmla="*/ 142 w 528"/>
              <a:gd name="T13" fmla="*/ 76 h 166"/>
              <a:gd name="T14" fmla="*/ 86 w 528"/>
              <a:gd name="T15" fmla="*/ 52 h 166"/>
              <a:gd name="T16" fmla="*/ 60 w 528"/>
              <a:gd name="T17" fmla="*/ 40 h 166"/>
              <a:gd name="T18" fmla="*/ 38 w 528"/>
              <a:gd name="T19" fmla="*/ 26 h 166"/>
              <a:gd name="T20" fmla="*/ 18 w 528"/>
              <a:gd name="T21" fmla="*/ 14 h 166"/>
              <a:gd name="T22" fmla="*/ 0 w 528"/>
              <a:gd name="T23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8" h="166">
                <a:moveTo>
                  <a:pt x="528" y="166"/>
                </a:moveTo>
                <a:lnTo>
                  <a:pt x="528" y="166"/>
                </a:lnTo>
                <a:lnTo>
                  <a:pt x="438" y="152"/>
                </a:lnTo>
                <a:lnTo>
                  <a:pt x="354" y="136"/>
                </a:lnTo>
                <a:lnTo>
                  <a:pt x="276" y="118"/>
                </a:lnTo>
                <a:lnTo>
                  <a:pt x="206" y="98"/>
                </a:lnTo>
                <a:lnTo>
                  <a:pt x="142" y="76"/>
                </a:lnTo>
                <a:lnTo>
                  <a:pt x="86" y="52"/>
                </a:lnTo>
                <a:lnTo>
                  <a:pt x="60" y="40"/>
                </a:lnTo>
                <a:lnTo>
                  <a:pt x="38" y="26"/>
                </a:lnTo>
                <a:lnTo>
                  <a:pt x="18" y="14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6" name="Freeform 76"/>
          <p:cNvSpPr>
            <a:spLocks/>
          </p:cNvSpPr>
          <p:nvPr/>
        </p:nvSpPr>
        <p:spPr bwMode="auto">
          <a:xfrm>
            <a:off x="2716213" y="3803650"/>
            <a:ext cx="79375" cy="73025"/>
          </a:xfrm>
          <a:custGeom>
            <a:avLst/>
            <a:gdLst>
              <a:gd name="T0" fmla="*/ 0 w 50"/>
              <a:gd name="T1" fmla="*/ 0 h 46"/>
              <a:gd name="T2" fmla="*/ 50 w 50"/>
              <a:gd name="T3" fmla="*/ 16 h 46"/>
              <a:gd name="T4" fmla="*/ 28 w 50"/>
              <a:gd name="T5" fmla="*/ 24 h 46"/>
              <a:gd name="T6" fmla="*/ 24 w 50"/>
              <a:gd name="T7" fmla="*/ 46 h 46"/>
              <a:gd name="T8" fmla="*/ 0 w 5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0"/>
                </a:moveTo>
                <a:lnTo>
                  <a:pt x="50" y="16"/>
                </a:lnTo>
                <a:lnTo>
                  <a:pt x="28" y="24"/>
                </a:lnTo>
                <a:lnTo>
                  <a:pt x="24" y="46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7" name="Freeform 77"/>
          <p:cNvSpPr>
            <a:spLocks/>
          </p:cNvSpPr>
          <p:nvPr/>
        </p:nvSpPr>
        <p:spPr bwMode="auto">
          <a:xfrm>
            <a:off x="2716213" y="3803650"/>
            <a:ext cx="79375" cy="73025"/>
          </a:xfrm>
          <a:custGeom>
            <a:avLst/>
            <a:gdLst>
              <a:gd name="T0" fmla="*/ 0 w 50"/>
              <a:gd name="T1" fmla="*/ 0 h 46"/>
              <a:gd name="T2" fmla="*/ 50 w 50"/>
              <a:gd name="T3" fmla="*/ 16 h 46"/>
              <a:gd name="T4" fmla="*/ 28 w 50"/>
              <a:gd name="T5" fmla="*/ 24 h 46"/>
              <a:gd name="T6" fmla="*/ 24 w 50"/>
              <a:gd name="T7" fmla="*/ 46 h 46"/>
              <a:gd name="T8" fmla="*/ 0 w 5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0"/>
                </a:moveTo>
                <a:lnTo>
                  <a:pt x="50" y="16"/>
                </a:lnTo>
                <a:lnTo>
                  <a:pt x="28" y="24"/>
                </a:lnTo>
                <a:lnTo>
                  <a:pt x="24" y="46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8" name="Freeform 78"/>
          <p:cNvSpPr>
            <a:spLocks/>
          </p:cNvSpPr>
          <p:nvPr/>
        </p:nvSpPr>
        <p:spPr bwMode="auto">
          <a:xfrm>
            <a:off x="5106988" y="3457575"/>
            <a:ext cx="1168400" cy="625475"/>
          </a:xfrm>
          <a:custGeom>
            <a:avLst/>
            <a:gdLst>
              <a:gd name="T0" fmla="*/ 736 w 736"/>
              <a:gd name="T1" fmla="*/ 0 h 394"/>
              <a:gd name="T2" fmla="*/ 736 w 736"/>
              <a:gd name="T3" fmla="*/ 0 h 394"/>
              <a:gd name="T4" fmla="*/ 734 w 736"/>
              <a:gd name="T5" fmla="*/ 18 h 394"/>
              <a:gd name="T6" fmla="*/ 732 w 736"/>
              <a:gd name="T7" fmla="*/ 36 h 394"/>
              <a:gd name="T8" fmla="*/ 728 w 736"/>
              <a:gd name="T9" fmla="*/ 52 h 394"/>
              <a:gd name="T10" fmla="*/ 720 w 736"/>
              <a:gd name="T11" fmla="*/ 70 h 394"/>
              <a:gd name="T12" fmla="*/ 714 w 736"/>
              <a:gd name="T13" fmla="*/ 88 h 394"/>
              <a:gd name="T14" fmla="*/ 704 w 736"/>
              <a:gd name="T15" fmla="*/ 104 h 394"/>
              <a:gd name="T16" fmla="*/ 692 w 736"/>
              <a:gd name="T17" fmla="*/ 120 h 394"/>
              <a:gd name="T18" fmla="*/ 680 w 736"/>
              <a:gd name="T19" fmla="*/ 138 h 394"/>
              <a:gd name="T20" fmla="*/ 666 w 736"/>
              <a:gd name="T21" fmla="*/ 154 h 394"/>
              <a:gd name="T22" fmla="*/ 650 w 736"/>
              <a:gd name="T23" fmla="*/ 168 h 394"/>
              <a:gd name="T24" fmla="*/ 632 w 736"/>
              <a:gd name="T25" fmla="*/ 184 h 394"/>
              <a:gd name="T26" fmla="*/ 614 w 736"/>
              <a:gd name="T27" fmla="*/ 198 h 394"/>
              <a:gd name="T28" fmla="*/ 572 w 736"/>
              <a:gd name="T29" fmla="*/ 228 h 394"/>
              <a:gd name="T30" fmla="*/ 526 w 736"/>
              <a:gd name="T31" fmla="*/ 254 h 394"/>
              <a:gd name="T32" fmla="*/ 474 w 736"/>
              <a:gd name="T33" fmla="*/ 280 h 394"/>
              <a:gd name="T34" fmla="*/ 418 w 736"/>
              <a:gd name="T35" fmla="*/ 302 h 394"/>
              <a:gd name="T36" fmla="*/ 356 w 736"/>
              <a:gd name="T37" fmla="*/ 324 h 394"/>
              <a:gd name="T38" fmla="*/ 292 w 736"/>
              <a:gd name="T39" fmla="*/ 344 h 394"/>
              <a:gd name="T40" fmla="*/ 224 w 736"/>
              <a:gd name="T41" fmla="*/ 360 h 394"/>
              <a:gd name="T42" fmla="*/ 152 w 736"/>
              <a:gd name="T43" fmla="*/ 374 h 394"/>
              <a:gd name="T44" fmla="*/ 78 w 736"/>
              <a:gd name="T45" fmla="*/ 386 h 394"/>
              <a:gd name="T46" fmla="*/ 0 w 736"/>
              <a:gd name="T47" fmla="*/ 394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36" h="394">
                <a:moveTo>
                  <a:pt x="736" y="0"/>
                </a:moveTo>
                <a:lnTo>
                  <a:pt x="736" y="0"/>
                </a:lnTo>
                <a:lnTo>
                  <a:pt x="734" y="18"/>
                </a:lnTo>
                <a:lnTo>
                  <a:pt x="732" y="36"/>
                </a:lnTo>
                <a:lnTo>
                  <a:pt x="728" y="52"/>
                </a:lnTo>
                <a:lnTo>
                  <a:pt x="720" y="70"/>
                </a:lnTo>
                <a:lnTo>
                  <a:pt x="714" y="88"/>
                </a:lnTo>
                <a:lnTo>
                  <a:pt x="704" y="104"/>
                </a:lnTo>
                <a:lnTo>
                  <a:pt x="692" y="120"/>
                </a:lnTo>
                <a:lnTo>
                  <a:pt x="680" y="138"/>
                </a:lnTo>
                <a:lnTo>
                  <a:pt x="666" y="154"/>
                </a:lnTo>
                <a:lnTo>
                  <a:pt x="650" y="168"/>
                </a:lnTo>
                <a:lnTo>
                  <a:pt x="632" y="184"/>
                </a:lnTo>
                <a:lnTo>
                  <a:pt x="614" y="198"/>
                </a:lnTo>
                <a:lnTo>
                  <a:pt x="572" y="228"/>
                </a:lnTo>
                <a:lnTo>
                  <a:pt x="526" y="254"/>
                </a:lnTo>
                <a:lnTo>
                  <a:pt x="474" y="280"/>
                </a:lnTo>
                <a:lnTo>
                  <a:pt x="418" y="302"/>
                </a:lnTo>
                <a:lnTo>
                  <a:pt x="356" y="324"/>
                </a:lnTo>
                <a:lnTo>
                  <a:pt x="292" y="344"/>
                </a:lnTo>
                <a:lnTo>
                  <a:pt x="224" y="360"/>
                </a:lnTo>
                <a:lnTo>
                  <a:pt x="152" y="374"/>
                </a:lnTo>
                <a:lnTo>
                  <a:pt x="78" y="386"/>
                </a:lnTo>
                <a:lnTo>
                  <a:pt x="0" y="394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19" name="Freeform 79"/>
          <p:cNvSpPr>
            <a:spLocks/>
          </p:cNvSpPr>
          <p:nvPr/>
        </p:nvSpPr>
        <p:spPr bwMode="auto">
          <a:xfrm>
            <a:off x="5053013" y="4051300"/>
            <a:ext cx="79375" cy="60325"/>
          </a:xfrm>
          <a:custGeom>
            <a:avLst/>
            <a:gdLst>
              <a:gd name="T0" fmla="*/ 0 w 50"/>
              <a:gd name="T1" fmla="*/ 24 h 38"/>
              <a:gd name="T2" fmla="*/ 46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4"/>
                </a:moveTo>
                <a:lnTo>
                  <a:pt x="46" y="0"/>
                </a:lnTo>
                <a:lnTo>
                  <a:pt x="36" y="20"/>
                </a:lnTo>
                <a:lnTo>
                  <a:pt x="50" y="38"/>
                </a:lnTo>
                <a:lnTo>
                  <a:pt x="0" y="2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20" name="Freeform 80"/>
          <p:cNvSpPr>
            <a:spLocks/>
          </p:cNvSpPr>
          <p:nvPr/>
        </p:nvSpPr>
        <p:spPr bwMode="auto">
          <a:xfrm>
            <a:off x="5053013" y="4051300"/>
            <a:ext cx="79375" cy="60325"/>
          </a:xfrm>
          <a:custGeom>
            <a:avLst/>
            <a:gdLst>
              <a:gd name="T0" fmla="*/ 0 w 50"/>
              <a:gd name="T1" fmla="*/ 24 h 38"/>
              <a:gd name="T2" fmla="*/ 46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4"/>
                </a:moveTo>
                <a:lnTo>
                  <a:pt x="46" y="0"/>
                </a:lnTo>
                <a:lnTo>
                  <a:pt x="36" y="20"/>
                </a:lnTo>
                <a:lnTo>
                  <a:pt x="50" y="38"/>
                </a:lnTo>
                <a:lnTo>
                  <a:pt x="0" y="2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21" name="Freeform 81"/>
          <p:cNvSpPr>
            <a:spLocks/>
          </p:cNvSpPr>
          <p:nvPr/>
        </p:nvSpPr>
        <p:spPr bwMode="auto">
          <a:xfrm>
            <a:off x="4976813" y="2819400"/>
            <a:ext cx="1168400" cy="374650"/>
          </a:xfrm>
          <a:custGeom>
            <a:avLst/>
            <a:gdLst>
              <a:gd name="T0" fmla="*/ 0 w 736"/>
              <a:gd name="T1" fmla="*/ 0 h 236"/>
              <a:gd name="T2" fmla="*/ 0 w 736"/>
              <a:gd name="T3" fmla="*/ 0 h 236"/>
              <a:gd name="T4" fmla="*/ 62 w 736"/>
              <a:gd name="T5" fmla="*/ 4 h 236"/>
              <a:gd name="T6" fmla="*/ 122 w 736"/>
              <a:gd name="T7" fmla="*/ 10 h 236"/>
              <a:gd name="T8" fmla="*/ 180 w 736"/>
              <a:gd name="T9" fmla="*/ 18 h 236"/>
              <a:gd name="T10" fmla="*/ 236 w 736"/>
              <a:gd name="T11" fmla="*/ 28 h 236"/>
              <a:gd name="T12" fmla="*/ 290 w 736"/>
              <a:gd name="T13" fmla="*/ 38 h 236"/>
              <a:gd name="T14" fmla="*/ 344 w 736"/>
              <a:gd name="T15" fmla="*/ 50 h 236"/>
              <a:gd name="T16" fmla="*/ 394 w 736"/>
              <a:gd name="T17" fmla="*/ 64 h 236"/>
              <a:gd name="T18" fmla="*/ 442 w 736"/>
              <a:gd name="T19" fmla="*/ 78 h 236"/>
              <a:gd name="T20" fmla="*/ 488 w 736"/>
              <a:gd name="T21" fmla="*/ 94 h 236"/>
              <a:gd name="T22" fmla="*/ 532 w 736"/>
              <a:gd name="T23" fmla="*/ 112 h 236"/>
              <a:gd name="T24" fmla="*/ 574 w 736"/>
              <a:gd name="T25" fmla="*/ 130 h 236"/>
              <a:gd name="T26" fmla="*/ 612 w 736"/>
              <a:gd name="T27" fmla="*/ 148 h 236"/>
              <a:gd name="T28" fmla="*/ 648 w 736"/>
              <a:gd name="T29" fmla="*/ 170 h 236"/>
              <a:gd name="T30" fmla="*/ 680 w 736"/>
              <a:gd name="T31" fmla="*/ 190 h 236"/>
              <a:gd name="T32" fmla="*/ 710 w 736"/>
              <a:gd name="T33" fmla="*/ 214 h 236"/>
              <a:gd name="T34" fmla="*/ 736 w 736"/>
              <a:gd name="T35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6" h="236">
                <a:moveTo>
                  <a:pt x="0" y="0"/>
                </a:moveTo>
                <a:lnTo>
                  <a:pt x="0" y="0"/>
                </a:lnTo>
                <a:lnTo>
                  <a:pt x="62" y="4"/>
                </a:lnTo>
                <a:lnTo>
                  <a:pt x="122" y="10"/>
                </a:lnTo>
                <a:lnTo>
                  <a:pt x="180" y="18"/>
                </a:lnTo>
                <a:lnTo>
                  <a:pt x="236" y="28"/>
                </a:lnTo>
                <a:lnTo>
                  <a:pt x="290" y="38"/>
                </a:lnTo>
                <a:lnTo>
                  <a:pt x="344" y="50"/>
                </a:lnTo>
                <a:lnTo>
                  <a:pt x="394" y="64"/>
                </a:lnTo>
                <a:lnTo>
                  <a:pt x="442" y="78"/>
                </a:lnTo>
                <a:lnTo>
                  <a:pt x="488" y="94"/>
                </a:lnTo>
                <a:lnTo>
                  <a:pt x="532" y="112"/>
                </a:lnTo>
                <a:lnTo>
                  <a:pt x="574" y="130"/>
                </a:lnTo>
                <a:lnTo>
                  <a:pt x="612" y="148"/>
                </a:lnTo>
                <a:lnTo>
                  <a:pt x="648" y="170"/>
                </a:lnTo>
                <a:lnTo>
                  <a:pt x="680" y="190"/>
                </a:lnTo>
                <a:lnTo>
                  <a:pt x="710" y="214"/>
                </a:lnTo>
                <a:lnTo>
                  <a:pt x="736" y="236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22" name="Freeform 82"/>
          <p:cNvSpPr>
            <a:spLocks/>
          </p:cNvSpPr>
          <p:nvPr/>
        </p:nvSpPr>
        <p:spPr bwMode="auto">
          <a:xfrm>
            <a:off x="6107113" y="3155950"/>
            <a:ext cx="76200" cy="76200"/>
          </a:xfrm>
          <a:custGeom>
            <a:avLst/>
            <a:gdLst>
              <a:gd name="T0" fmla="*/ 48 w 48"/>
              <a:gd name="T1" fmla="*/ 48 h 48"/>
              <a:gd name="T2" fmla="*/ 0 w 48"/>
              <a:gd name="T3" fmla="*/ 28 h 48"/>
              <a:gd name="T4" fmla="*/ 22 w 48"/>
              <a:gd name="T5" fmla="*/ 22 h 48"/>
              <a:gd name="T6" fmla="*/ 28 w 48"/>
              <a:gd name="T7" fmla="*/ 0 h 48"/>
              <a:gd name="T8" fmla="*/ 48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48"/>
                </a:moveTo>
                <a:lnTo>
                  <a:pt x="0" y="28"/>
                </a:lnTo>
                <a:lnTo>
                  <a:pt x="22" y="22"/>
                </a:lnTo>
                <a:lnTo>
                  <a:pt x="28" y="0"/>
                </a:lnTo>
                <a:lnTo>
                  <a:pt x="4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23" name="Freeform 83"/>
          <p:cNvSpPr>
            <a:spLocks/>
          </p:cNvSpPr>
          <p:nvPr/>
        </p:nvSpPr>
        <p:spPr bwMode="auto">
          <a:xfrm>
            <a:off x="6107113" y="3155950"/>
            <a:ext cx="76200" cy="76200"/>
          </a:xfrm>
          <a:custGeom>
            <a:avLst/>
            <a:gdLst>
              <a:gd name="T0" fmla="*/ 48 w 48"/>
              <a:gd name="T1" fmla="*/ 48 h 48"/>
              <a:gd name="T2" fmla="*/ 0 w 48"/>
              <a:gd name="T3" fmla="*/ 28 h 48"/>
              <a:gd name="T4" fmla="*/ 22 w 48"/>
              <a:gd name="T5" fmla="*/ 22 h 48"/>
              <a:gd name="T6" fmla="*/ 28 w 48"/>
              <a:gd name="T7" fmla="*/ 0 h 48"/>
              <a:gd name="T8" fmla="*/ 48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48"/>
                </a:moveTo>
                <a:lnTo>
                  <a:pt x="0" y="28"/>
                </a:lnTo>
                <a:lnTo>
                  <a:pt x="22" y="22"/>
                </a:lnTo>
                <a:lnTo>
                  <a:pt x="28" y="0"/>
                </a:lnTo>
                <a:lnTo>
                  <a:pt x="4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24" name="Rectangle 84"/>
          <p:cNvSpPr>
            <a:spLocks noChangeArrowheads="1"/>
          </p:cNvSpPr>
          <p:nvPr/>
        </p:nvSpPr>
        <p:spPr bwMode="auto">
          <a:xfrm>
            <a:off x="2049463" y="3629025"/>
            <a:ext cx="141384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Met en œuvre un plan d’action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38" name="Rectangle 98"/>
          <p:cNvSpPr>
            <a:spLocks noChangeArrowheads="1"/>
          </p:cNvSpPr>
          <p:nvPr/>
        </p:nvSpPr>
        <p:spPr bwMode="auto">
          <a:xfrm>
            <a:off x="3802063" y="2844800"/>
            <a:ext cx="9345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Dysfonctionnements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47" name="Rectangle 107"/>
          <p:cNvSpPr>
            <a:spLocks noChangeArrowheads="1"/>
          </p:cNvSpPr>
          <p:nvPr/>
        </p:nvSpPr>
        <p:spPr bwMode="auto">
          <a:xfrm>
            <a:off x="3783013" y="2673350"/>
            <a:ext cx="41357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Présente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52" name="Rectangle 112"/>
          <p:cNvSpPr>
            <a:spLocks noChangeArrowheads="1"/>
          </p:cNvSpPr>
          <p:nvPr/>
        </p:nvSpPr>
        <p:spPr bwMode="auto">
          <a:xfrm>
            <a:off x="4481513" y="2673350"/>
            <a:ext cx="3670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55" name="Rectangle 115"/>
          <p:cNvSpPr>
            <a:spLocks noChangeArrowheads="1"/>
          </p:cNvSpPr>
          <p:nvPr/>
        </p:nvSpPr>
        <p:spPr bwMode="auto">
          <a:xfrm>
            <a:off x="4081463" y="3317875"/>
            <a:ext cx="42960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Résultats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60" name="Rectangle 120"/>
          <p:cNvSpPr>
            <a:spLocks noChangeArrowheads="1"/>
          </p:cNvSpPr>
          <p:nvPr/>
        </p:nvSpPr>
        <p:spPr bwMode="auto">
          <a:xfrm>
            <a:off x="3814763" y="3136900"/>
            <a:ext cx="34304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Mesure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63" name="Rectangle 123"/>
          <p:cNvSpPr>
            <a:spLocks noChangeArrowheads="1"/>
          </p:cNvSpPr>
          <p:nvPr/>
        </p:nvSpPr>
        <p:spPr bwMode="auto">
          <a:xfrm>
            <a:off x="4440238" y="3136900"/>
            <a:ext cx="3670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66" name="Rectangle 126"/>
          <p:cNvSpPr>
            <a:spLocks noChangeArrowheads="1"/>
          </p:cNvSpPr>
          <p:nvPr/>
        </p:nvSpPr>
        <p:spPr bwMode="auto">
          <a:xfrm>
            <a:off x="5220072" y="3302000"/>
            <a:ext cx="203421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Explique, élabore une théorie, conceptualise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81" name="Rectangle 141"/>
          <p:cNvSpPr>
            <a:spLocks noChangeArrowheads="1"/>
          </p:cNvSpPr>
          <p:nvPr/>
        </p:nvSpPr>
        <p:spPr bwMode="auto">
          <a:xfrm>
            <a:off x="3849688" y="4127500"/>
            <a:ext cx="85921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Recommandations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88" name="Rectangle 148"/>
          <p:cNvSpPr>
            <a:spLocks noChangeArrowheads="1"/>
          </p:cNvSpPr>
          <p:nvPr/>
        </p:nvSpPr>
        <p:spPr bwMode="auto">
          <a:xfrm>
            <a:off x="3760788" y="3956050"/>
            <a:ext cx="3735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Accepte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89" name="Rectangle 149"/>
          <p:cNvSpPr>
            <a:spLocks noChangeArrowheads="1"/>
          </p:cNvSpPr>
          <p:nvPr/>
        </p:nvSpPr>
        <p:spPr bwMode="auto">
          <a:xfrm>
            <a:off x="4503738" y="3956050"/>
            <a:ext cx="2404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Émet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92" name="Rectangle 152"/>
          <p:cNvSpPr>
            <a:spLocks noChangeArrowheads="1"/>
          </p:cNvSpPr>
          <p:nvPr/>
        </p:nvSpPr>
        <p:spPr bwMode="auto">
          <a:xfrm>
            <a:off x="4906963" y="4343400"/>
            <a:ext cx="61555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0799" name="Rectangle 159"/>
          <p:cNvSpPr>
            <a:spLocks noChangeArrowheads="1"/>
          </p:cNvSpPr>
          <p:nvPr/>
        </p:nvSpPr>
        <p:spPr bwMode="auto">
          <a:xfrm>
            <a:off x="3170238" y="4343400"/>
            <a:ext cx="3847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9556864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339752" y="6503990"/>
            <a:ext cx="4176464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CLASSEMENT DE LA DOCUMENTATION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DOCUMENTATION PERSONNELLE DU CONSULTANT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71758" name="Line 6"/>
          <p:cNvSpPr>
            <a:spLocks noChangeShapeType="1"/>
          </p:cNvSpPr>
          <p:nvPr/>
        </p:nvSpPr>
        <p:spPr bwMode="auto">
          <a:xfrm>
            <a:off x="6697663" y="2547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59" name="Line 7"/>
          <p:cNvSpPr>
            <a:spLocks noChangeShapeType="1"/>
          </p:cNvSpPr>
          <p:nvPr/>
        </p:nvSpPr>
        <p:spPr bwMode="auto">
          <a:xfrm>
            <a:off x="6697663" y="2610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0" name="Line 8"/>
          <p:cNvSpPr>
            <a:spLocks noChangeShapeType="1"/>
          </p:cNvSpPr>
          <p:nvPr/>
        </p:nvSpPr>
        <p:spPr bwMode="auto">
          <a:xfrm>
            <a:off x="6697663" y="2674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1" name="Line 9"/>
          <p:cNvSpPr>
            <a:spLocks noChangeShapeType="1"/>
          </p:cNvSpPr>
          <p:nvPr/>
        </p:nvSpPr>
        <p:spPr bwMode="auto">
          <a:xfrm>
            <a:off x="6697663" y="2737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2" name="Line 10"/>
          <p:cNvSpPr>
            <a:spLocks noChangeShapeType="1"/>
          </p:cNvSpPr>
          <p:nvPr/>
        </p:nvSpPr>
        <p:spPr bwMode="auto">
          <a:xfrm>
            <a:off x="6697663" y="2801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3" name="Line 11"/>
          <p:cNvSpPr>
            <a:spLocks noChangeShapeType="1"/>
          </p:cNvSpPr>
          <p:nvPr/>
        </p:nvSpPr>
        <p:spPr bwMode="auto">
          <a:xfrm>
            <a:off x="6697663" y="2864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4" name="Line 12"/>
          <p:cNvSpPr>
            <a:spLocks noChangeShapeType="1"/>
          </p:cNvSpPr>
          <p:nvPr/>
        </p:nvSpPr>
        <p:spPr bwMode="auto">
          <a:xfrm>
            <a:off x="6697663" y="2928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65" name="Line 13"/>
          <p:cNvSpPr>
            <a:spLocks noChangeShapeType="1"/>
          </p:cNvSpPr>
          <p:nvPr/>
        </p:nvSpPr>
        <p:spPr bwMode="auto">
          <a:xfrm>
            <a:off x="6697663" y="2991520"/>
            <a:ext cx="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1" name="Line 19"/>
          <p:cNvSpPr>
            <a:spLocks noChangeShapeType="1"/>
          </p:cNvSpPr>
          <p:nvPr/>
        </p:nvSpPr>
        <p:spPr bwMode="auto">
          <a:xfrm>
            <a:off x="3087688" y="28137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2" name="Line 20"/>
          <p:cNvSpPr>
            <a:spLocks noChangeShapeType="1"/>
          </p:cNvSpPr>
          <p:nvPr/>
        </p:nvSpPr>
        <p:spPr bwMode="auto">
          <a:xfrm>
            <a:off x="3087688" y="28772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3" name="Line 21"/>
          <p:cNvSpPr>
            <a:spLocks noChangeShapeType="1"/>
          </p:cNvSpPr>
          <p:nvPr/>
        </p:nvSpPr>
        <p:spPr bwMode="auto">
          <a:xfrm>
            <a:off x="3087688" y="29407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4" name="Line 22"/>
          <p:cNvSpPr>
            <a:spLocks noChangeShapeType="1"/>
          </p:cNvSpPr>
          <p:nvPr/>
        </p:nvSpPr>
        <p:spPr bwMode="auto">
          <a:xfrm>
            <a:off x="3087688" y="30042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7" name="Line 25"/>
          <p:cNvSpPr>
            <a:spLocks noChangeShapeType="1"/>
          </p:cNvSpPr>
          <p:nvPr/>
        </p:nvSpPr>
        <p:spPr bwMode="auto">
          <a:xfrm>
            <a:off x="3087688" y="31947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8" name="Line 26"/>
          <p:cNvSpPr>
            <a:spLocks noChangeShapeType="1"/>
          </p:cNvSpPr>
          <p:nvPr/>
        </p:nvSpPr>
        <p:spPr bwMode="auto">
          <a:xfrm>
            <a:off x="3087688" y="32582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79" name="Line 27"/>
          <p:cNvSpPr>
            <a:spLocks noChangeShapeType="1"/>
          </p:cNvSpPr>
          <p:nvPr/>
        </p:nvSpPr>
        <p:spPr bwMode="auto">
          <a:xfrm>
            <a:off x="3087688" y="3321720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84" name="Line 32"/>
          <p:cNvSpPr>
            <a:spLocks noChangeShapeType="1"/>
          </p:cNvSpPr>
          <p:nvPr/>
        </p:nvSpPr>
        <p:spPr bwMode="auto">
          <a:xfrm>
            <a:off x="3970338" y="2801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85" name="Line 33"/>
          <p:cNvSpPr>
            <a:spLocks noChangeShapeType="1"/>
          </p:cNvSpPr>
          <p:nvPr/>
        </p:nvSpPr>
        <p:spPr bwMode="auto">
          <a:xfrm>
            <a:off x="3970338" y="2864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86" name="Line 34"/>
          <p:cNvSpPr>
            <a:spLocks noChangeShapeType="1"/>
          </p:cNvSpPr>
          <p:nvPr/>
        </p:nvSpPr>
        <p:spPr bwMode="auto">
          <a:xfrm>
            <a:off x="3970338" y="2928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87" name="Line 35"/>
          <p:cNvSpPr>
            <a:spLocks noChangeShapeType="1"/>
          </p:cNvSpPr>
          <p:nvPr/>
        </p:nvSpPr>
        <p:spPr bwMode="auto">
          <a:xfrm>
            <a:off x="3970338" y="2991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1" name="Line 39"/>
          <p:cNvSpPr>
            <a:spLocks noChangeShapeType="1"/>
          </p:cNvSpPr>
          <p:nvPr/>
        </p:nvSpPr>
        <p:spPr bwMode="auto">
          <a:xfrm>
            <a:off x="3970338" y="3245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2" name="Line 40"/>
          <p:cNvSpPr>
            <a:spLocks noChangeShapeType="1"/>
          </p:cNvSpPr>
          <p:nvPr/>
        </p:nvSpPr>
        <p:spPr bwMode="auto">
          <a:xfrm>
            <a:off x="3970338" y="3309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3" name="Line 41"/>
          <p:cNvSpPr>
            <a:spLocks noChangeShapeType="1"/>
          </p:cNvSpPr>
          <p:nvPr/>
        </p:nvSpPr>
        <p:spPr bwMode="auto">
          <a:xfrm>
            <a:off x="3970338" y="3372520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8" name="Line 46"/>
          <p:cNvSpPr>
            <a:spLocks noChangeShapeType="1"/>
          </p:cNvSpPr>
          <p:nvPr/>
        </p:nvSpPr>
        <p:spPr bwMode="auto">
          <a:xfrm>
            <a:off x="4903788" y="2801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99" name="Line 47"/>
          <p:cNvSpPr>
            <a:spLocks noChangeShapeType="1"/>
          </p:cNvSpPr>
          <p:nvPr/>
        </p:nvSpPr>
        <p:spPr bwMode="auto">
          <a:xfrm>
            <a:off x="4903788" y="2864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0" name="Line 48"/>
          <p:cNvSpPr>
            <a:spLocks noChangeShapeType="1"/>
          </p:cNvSpPr>
          <p:nvPr/>
        </p:nvSpPr>
        <p:spPr bwMode="auto">
          <a:xfrm>
            <a:off x="4903788" y="2928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1" name="Line 49"/>
          <p:cNvSpPr>
            <a:spLocks noChangeShapeType="1"/>
          </p:cNvSpPr>
          <p:nvPr/>
        </p:nvSpPr>
        <p:spPr bwMode="auto">
          <a:xfrm>
            <a:off x="4903788" y="2991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5" name="Line 53"/>
          <p:cNvSpPr>
            <a:spLocks noChangeShapeType="1"/>
          </p:cNvSpPr>
          <p:nvPr/>
        </p:nvSpPr>
        <p:spPr bwMode="auto">
          <a:xfrm>
            <a:off x="4903788" y="32455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6" name="Line 54"/>
          <p:cNvSpPr>
            <a:spLocks noChangeShapeType="1"/>
          </p:cNvSpPr>
          <p:nvPr/>
        </p:nvSpPr>
        <p:spPr bwMode="auto">
          <a:xfrm>
            <a:off x="4903788" y="330902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7" name="Line 55"/>
          <p:cNvSpPr>
            <a:spLocks noChangeShapeType="1"/>
          </p:cNvSpPr>
          <p:nvPr/>
        </p:nvSpPr>
        <p:spPr bwMode="auto">
          <a:xfrm>
            <a:off x="4903788" y="3372520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8" name="Rectangle 56"/>
          <p:cNvSpPr>
            <a:spLocks noChangeArrowheads="1"/>
          </p:cNvSpPr>
          <p:nvPr/>
        </p:nvSpPr>
        <p:spPr bwMode="auto">
          <a:xfrm>
            <a:off x="1741488" y="2283495"/>
            <a:ext cx="863600" cy="596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09" name="Rectangle 57"/>
          <p:cNvSpPr>
            <a:spLocks noChangeArrowheads="1"/>
          </p:cNvSpPr>
          <p:nvPr/>
        </p:nvSpPr>
        <p:spPr bwMode="auto">
          <a:xfrm>
            <a:off x="1741488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0" name="Rectangle 58"/>
          <p:cNvSpPr>
            <a:spLocks noChangeArrowheads="1"/>
          </p:cNvSpPr>
          <p:nvPr/>
        </p:nvSpPr>
        <p:spPr bwMode="auto">
          <a:xfrm>
            <a:off x="2646363" y="2283495"/>
            <a:ext cx="863600" cy="5969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1" name="Rectangle 59"/>
          <p:cNvSpPr>
            <a:spLocks noChangeArrowheads="1"/>
          </p:cNvSpPr>
          <p:nvPr/>
        </p:nvSpPr>
        <p:spPr bwMode="auto">
          <a:xfrm>
            <a:off x="2646363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2" name="Rectangle 60"/>
          <p:cNvSpPr>
            <a:spLocks noChangeArrowheads="1"/>
          </p:cNvSpPr>
          <p:nvPr/>
        </p:nvSpPr>
        <p:spPr bwMode="auto">
          <a:xfrm>
            <a:off x="3554413" y="2283495"/>
            <a:ext cx="863600" cy="5969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3" name="Rectangle 61"/>
          <p:cNvSpPr>
            <a:spLocks noChangeArrowheads="1"/>
          </p:cNvSpPr>
          <p:nvPr/>
        </p:nvSpPr>
        <p:spPr bwMode="auto">
          <a:xfrm>
            <a:off x="3554413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4" name="Rectangle 62"/>
          <p:cNvSpPr>
            <a:spLocks noChangeArrowheads="1"/>
          </p:cNvSpPr>
          <p:nvPr/>
        </p:nvSpPr>
        <p:spPr bwMode="auto">
          <a:xfrm>
            <a:off x="4456113" y="2283495"/>
            <a:ext cx="863600" cy="5969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5" name="Rectangle 63"/>
          <p:cNvSpPr>
            <a:spLocks noChangeArrowheads="1"/>
          </p:cNvSpPr>
          <p:nvPr/>
        </p:nvSpPr>
        <p:spPr bwMode="auto">
          <a:xfrm>
            <a:off x="4456113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6" name="Rectangle 64"/>
          <p:cNvSpPr>
            <a:spLocks noChangeArrowheads="1"/>
          </p:cNvSpPr>
          <p:nvPr/>
        </p:nvSpPr>
        <p:spPr bwMode="auto">
          <a:xfrm>
            <a:off x="5360988" y="2283495"/>
            <a:ext cx="863600" cy="596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7" name="Rectangle 65"/>
          <p:cNvSpPr>
            <a:spLocks noChangeArrowheads="1"/>
          </p:cNvSpPr>
          <p:nvPr/>
        </p:nvSpPr>
        <p:spPr bwMode="auto">
          <a:xfrm>
            <a:off x="5360988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8" name="Rectangle 66"/>
          <p:cNvSpPr>
            <a:spLocks noChangeArrowheads="1"/>
          </p:cNvSpPr>
          <p:nvPr/>
        </p:nvSpPr>
        <p:spPr bwMode="auto">
          <a:xfrm>
            <a:off x="6278563" y="2283495"/>
            <a:ext cx="863600" cy="5969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19" name="Rectangle 67"/>
          <p:cNvSpPr>
            <a:spLocks noChangeArrowheads="1"/>
          </p:cNvSpPr>
          <p:nvPr/>
        </p:nvSpPr>
        <p:spPr bwMode="auto">
          <a:xfrm>
            <a:off x="6278563" y="2283495"/>
            <a:ext cx="863600" cy="596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0" name="Rectangle 68"/>
          <p:cNvSpPr>
            <a:spLocks noChangeArrowheads="1"/>
          </p:cNvSpPr>
          <p:nvPr/>
        </p:nvSpPr>
        <p:spPr bwMode="auto">
          <a:xfrm>
            <a:off x="3363913" y="1740570"/>
            <a:ext cx="2365375" cy="336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1" name="Rectangle 69"/>
          <p:cNvSpPr>
            <a:spLocks noChangeArrowheads="1"/>
          </p:cNvSpPr>
          <p:nvPr/>
        </p:nvSpPr>
        <p:spPr bwMode="auto">
          <a:xfrm>
            <a:off x="3363913" y="1740570"/>
            <a:ext cx="2365375" cy="336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2" name="Rectangle 70"/>
          <p:cNvSpPr>
            <a:spLocks noChangeArrowheads="1"/>
          </p:cNvSpPr>
          <p:nvPr/>
        </p:nvSpPr>
        <p:spPr bwMode="auto">
          <a:xfrm>
            <a:off x="1963738" y="1740570"/>
            <a:ext cx="101282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3" name="Rectangle 71"/>
          <p:cNvSpPr>
            <a:spLocks noChangeArrowheads="1"/>
          </p:cNvSpPr>
          <p:nvPr/>
        </p:nvSpPr>
        <p:spPr bwMode="auto">
          <a:xfrm>
            <a:off x="1963738" y="1740570"/>
            <a:ext cx="1012825" cy="228600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4" name="Rectangle 72"/>
          <p:cNvSpPr>
            <a:spLocks noChangeArrowheads="1"/>
          </p:cNvSpPr>
          <p:nvPr/>
        </p:nvSpPr>
        <p:spPr bwMode="auto">
          <a:xfrm>
            <a:off x="3856038" y="4071020"/>
            <a:ext cx="1454150" cy="15367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5" name="Line 73"/>
          <p:cNvSpPr>
            <a:spLocks noChangeShapeType="1"/>
          </p:cNvSpPr>
          <p:nvPr/>
        </p:nvSpPr>
        <p:spPr bwMode="auto">
          <a:xfrm>
            <a:off x="3856038" y="4864770"/>
            <a:ext cx="14541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6" name="Line 74"/>
          <p:cNvSpPr>
            <a:spLocks noChangeShapeType="1"/>
          </p:cNvSpPr>
          <p:nvPr/>
        </p:nvSpPr>
        <p:spPr bwMode="auto">
          <a:xfrm>
            <a:off x="3856038" y="5264820"/>
            <a:ext cx="14541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7" name="Line 75"/>
          <p:cNvSpPr>
            <a:spLocks noChangeShapeType="1"/>
          </p:cNvSpPr>
          <p:nvPr/>
        </p:nvSpPr>
        <p:spPr bwMode="auto">
          <a:xfrm>
            <a:off x="3856038" y="4467895"/>
            <a:ext cx="14541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8" name="Rectangle 76"/>
          <p:cNvSpPr>
            <a:spLocks noChangeArrowheads="1"/>
          </p:cNvSpPr>
          <p:nvPr/>
        </p:nvSpPr>
        <p:spPr bwMode="auto">
          <a:xfrm>
            <a:off x="3856038" y="4144045"/>
            <a:ext cx="355600" cy="323850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29" name="Rectangle 77"/>
          <p:cNvSpPr>
            <a:spLocks noChangeArrowheads="1"/>
          </p:cNvSpPr>
          <p:nvPr/>
        </p:nvSpPr>
        <p:spPr bwMode="auto">
          <a:xfrm>
            <a:off x="3856038" y="4144045"/>
            <a:ext cx="355600" cy="3238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0" name="Rectangle 78"/>
          <p:cNvSpPr>
            <a:spLocks noChangeArrowheads="1"/>
          </p:cNvSpPr>
          <p:nvPr/>
        </p:nvSpPr>
        <p:spPr bwMode="auto">
          <a:xfrm>
            <a:off x="4211638" y="4144045"/>
            <a:ext cx="358775" cy="3238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1" name="Rectangle 79"/>
          <p:cNvSpPr>
            <a:spLocks noChangeArrowheads="1"/>
          </p:cNvSpPr>
          <p:nvPr/>
        </p:nvSpPr>
        <p:spPr bwMode="auto">
          <a:xfrm>
            <a:off x="4211638" y="4144045"/>
            <a:ext cx="358775" cy="323850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2" name="Rectangle 80"/>
          <p:cNvSpPr>
            <a:spLocks noChangeArrowheads="1"/>
          </p:cNvSpPr>
          <p:nvPr/>
        </p:nvSpPr>
        <p:spPr bwMode="auto">
          <a:xfrm>
            <a:off x="4497388" y="4944145"/>
            <a:ext cx="358775" cy="320675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3" name="Rectangle 81"/>
          <p:cNvSpPr>
            <a:spLocks noChangeArrowheads="1"/>
          </p:cNvSpPr>
          <p:nvPr/>
        </p:nvSpPr>
        <p:spPr bwMode="auto">
          <a:xfrm>
            <a:off x="4497388" y="4944145"/>
            <a:ext cx="358775" cy="3206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4" name="Rectangle 82"/>
          <p:cNvSpPr>
            <a:spLocks noChangeArrowheads="1"/>
          </p:cNvSpPr>
          <p:nvPr/>
        </p:nvSpPr>
        <p:spPr bwMode="auto">
          <a:xfrm>
            <a:off x="4856163" y="4944145"/>
            <a:ext cx="355600" cy="320675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5" name="Rectangle 83"/>
          <p:cNvSpPr>
            <a:spLocks noChangeArrowheads="1"/>
          </p:cNvSpPr>
          <p:nvPr/>
        </p:nvSpPr>
        <p:spPr bwMode="auto">
          <a:xfrm>
            <a:off x="4856163" y="4944145"/>
            <a:ext cx="355600" cy="3206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6" name="Rectangle 84"/>
          <p:cNvSpPr>
            <a:spLocks noChangeArrowheads="1"/>
          </p:cNvSpPr>
          <p:nvPr/>
        </p:nvSpPr>
        <p:spPr bwMode="auto">
          <a:xfrm>
            <a:off x="3167063" y="5160045"/>
            <a:ext cx="1155700" cy="187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7" name="Rectangle 85"/>
          <p:cNvSpPr>
            <a:spLocks noChangeArrowheads="1"/>
          </p:cNvSpPr>
          <p:nvPr/>
        </p:nvSpPr>
        <p:spPr bwMode="auto">
          <a:xfrm>
            <a:off x="3167063" y="5160045"/>
            <a:ext cx="1155700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8" name="Freeform 86"/>
          <p:cNvSpPr>
            <a:spLocks/>
          </p:cNvSpPr>
          <p:nvPr/>
        </p:nvSpPr>
        <p:spPr bwMode="auto">
          <a:xfrm>
            <a:off x="3236913" y="3489995"/>
            <a:ext cx="787400" cy="565150"/>
          </a:xfrm>
          <a:custGeom>
            <a:avLst/>
            <a:gdLst>
              <a:gd name="T0" fmla="*/ 0 w 496"/>
              <a:gd name="T1" fmla="*/ 0 h 356"/>
              <a:gd name="T2" fmla="*/ 0 w 496"/>
              <a:gd name="T3" fmla="*/ 0 h 356"/>
              <a:gd name="T4" fmla="*/ 42 w 496"/>
              <a:gd name="T5" fmla="*/ 2 h 356"/>
              <a:gd name="T6" fmla="*/ 84 w 496"/>
              <a:gd name="T7" fmla="*/ 8 h 356"/>
              <a:gd name="T8" fmla="*/ 126 w 496"/>
              <a:gd name="T9" fmla="*/ 16 h 356"/>
              <a:gd name="T10" fmla="*/ 168 w 496"/>
              <a:gd name="T11" fmla="*/ 30 h 356"/>
              <a:gd name="T12" fmla="*/ 208 w 496"/>
              <a:gd name="T13" fmla="*/ 46 h 356"/>
              <a:gd name="T14" fmla="*/ 248 w 496"/>
              <a:gd name="T15" fmla="*/ 64 h 356"/>
              <a:gd name="T16" fmla="*/ 284 w 496"/>
              <a:gd name="T17" fmla="*/ 86 h 356"/>
              <a:gd name="T18" fmla="*/ 320 w 496"/>
              <a:gd name="T19" fmla="*/ 108 h 356"/>
              <a:gd name="T20" fmla="*/ 352 w 496"/>
              <a:gd name="T21" fmla="*/ 134 h 356"/>
              <a:gd name="T22" fmla="*/ 382 w 496"/>
              <a:gd name="T23" fmla="*/ 162 h 356"/>
              <a:gd name="T24" fmla="*/ 410 w 496"/>
              <a:gd name="T25" fmla="*/ 192 h 356"/>
              <a:gd name="T26" fmla="*/ 436 w 496"/>
              <a:gd name="T27" fmla="*/ 222 h 356"/>
              <a:gd name="T28" fmla="*/ 456 w 496"/>
              <a:gd name="T29" fmla="*/ 254 h 356"/>
              <a:gd name="T30" fmla="*/ 474 w 496"/>
              <a:gd name="T31" fmla="*/ 288 h 356"/>
              <a:gd name="T32" fmla="*/ 488 w 496"/>
              <a:gd name="T33" fmla="*/ 322 h 356"/>
              <a:gd name="T34" fmla="*/ 496 w 496"/>
              <a:gd name="T35" fmla="*/ 35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96" h="356">
                <a:moveTo>
                  <a:pt x="0" y="0"/>
                </a:moveTo>
                <a:lnTo>
                  <a:pt x="0" y="0"/>
                </a:lnTo>
                <a:lnTo>
                  <a:pt x="42" y="2"/>
                </a:lnTo>
                <a:lnTo>
                  <a:pt x="84" y="8"/>
                </a:lnTo>
                <a:lnTo>
                  <a:pt x="126" y="16"/>
                </a:lnTo>
                <a:lnTo>
                  <a:pt x="168" y="30"/>
                </a:lnTo>
                <a:lnTo>
                  <a:pt x="208" y="46"/>
                </a:lnTo>
                <a:lnTo>
                  <a:pt x="248" y="64"/>
                </a:lnTo>
                <a:lnTo>
                  <a:pt x="284" y="86"/>
                </a:lnTo>
                <a:lnTo>
                  <a:pt x="320" y="108"/>
                </a:lnTo>
                <a:lnTo>
                  <a:pt x="352" y="134"/>
                </a:lnTo>
                <a:lnTo>
                  <a:pt x="382" y="162"/>
                </a:lnTo>
                <a:lnTo>
                  <a:pt x="410" y="192"/>
                </a:lnTo>
                <a:lnTo>
                  <a:pt x="436" y="222"/>
                </a:lnTo>
                <a:lnTo>
                  <a:pt x="456" y="254"/>
                </a:lnTo>
                <a:lnTo>
                  <a:pt x="474" y="288"/>
                </a:lnTo>
                <a:lnTo>
                  <a:pt x="488" y="322"/>
                </a:lnTo>
                <a:lnTo>
                  <a:pt x="496" y="35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39" name="Freeform 87"/>
          <p:cNvSpPr>
            <a:spLocks/>
          </p:cNvSpPr>
          <p:nvPr/>
        </p:nvSpPr>
        <p:spPr bwMode="auto">
          <a:xfrm>
            <a:off x="3989388" y="4026570"/>
            <a:ext cx="60325" cy="82550"/>
          </a:xfrm>
          <a:custGeom>
            <a:avLst/>
            <a:gdLst>
              <a:gd name="T0" fmla="*/ 30 w 38"/>
              <a:gd name="T1" fmla="*/ 52 h 52"/>
              <a:gd name="T2" fmla="*/ 0 w 38"/>
              <a:gd name="T3" fmla="*/ 8 h 52"/>
              <a:gd name="T4" fmla="*/ 22 w 38"/>
              <a:gd name="T5" fmla="*/ 16 h 52"/>
              <a:gd name="T6" fmla="*/ 38 w 38"/>
              <a:gd name="T7" fmla="*/ 0 h 52"/>
              <a:gd name="T8" fmla="*/ 30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0" y="52"/>
                </a:moveTo>
                <a:lnTo>
                  <a:pt x="0" y="8"/>
                </a:lnTo>
                <a:lnTo>
                  <a:pt x="22" y="16"/>
                </a:lnTo>
                <a:lnTo>
                  <a:pt x="38" y="0"/>
                </a:lnTo>
                <a:lnTo>
                  <a:pt x="30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0" name="Freeform 88"/>
          <p:cNvSpPr>
            <a:spLocks/>
          </p:cNvSpPr>
          <p:nvPr/>
        </p:nvSpPr>
        <p:spPr bwMode="auto">
          <a:xfrm>
            <a:off x="3989388" y="4026570"/>
            <a:ext cx="60325" cy="82550"/>
          </a:xfrm>
          <a:custGeom>
            <a:avLst/>
            <a:gdLst>
              <a:gd name="T0" fmla="*/ 30 w 38"/>
              <a:gd name="T1" fmla="*/ 52 h 52"/>
              <a:gd name="T2" fmla="*/ 0 w 38"/>
              <a:gd name="T3" fmla="*/ 8 h 52"/>
              <a:gd name="T4" fmla="*/ 22 w 38"/>
              <a:gd name="T5" fmla="*/ 16 h 52"/>
              <a:gd name="T6" fmla="*/ 38 w 38"/>
              <a:gd name="T7" fmla="*/ 0 h 52"/>
              <a:gd name="T8" fmla="*/ 30 w 38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0" y="52"/>
                </a:moveTo>
                <a:lnTo>
                  <a:pt x="0" y="8"/>
                </a:lnTo>
                <a:lnTo>
                  <a:pt x="22" y="16"/>
                </a:lnTo>
                <a:lnTo>
                  <a:pt x="38" y="0"/>
                </a:lnTo>
                <a:lnTo>
                  <a:pt x="30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1" name="Freeform 89"/>
          <p:cNvSpPr>
            <a:spLocks/>
          </p:cNvSpPr>
          <p:nvPr/>
        </p:nvSpPr>
        <p:spPr bwMode="auto">
          <a:xfrm>
            <a:off x="5294313" y="4912395"/>
            <a:ext cx="1244600" cy="187325"/>
          </a:xfrm>
          <a:custGeom>
            <a:avLst/>
            <a:gdLst>
              <a:gd name="T0" fmla="*/ 784 w 784"/>
              <a:gd name="T1" fmla="*/ 0 h 118"/>
              <a:gd name="T2" fmla="*/ 784 w 784"/>
              <a:gd name="T3" fmla="*/ 0 h 118"/>
              <a:gd name="T4" fmla="*/ 784 w 784"/>
              <a:gd name="T5" fmla="*/ 6 h 118"/>
              <a:gd name="T6" fmla="*/ 780 w 784"/>
              <a:gd name="T7" fmla="*/ 12 h 118"/>
              <a:gd name="T8" fmla="*/ 774 w 784"/>
              <a:gd name="T9" fmla="*/ 16 h 118"/>
              <a:gd name="T10" fmla="*/ 768 w 784"/>
              <a:gd name="T11" fmla="*/ 22 h 118"/>
              <a:gd name="T12" fmla="*/ 746 w 784"/>
              <a:gd name="T13" fmla="*/ 32 h 118"/>
              <a:gd name="T14" fmla="*/ 718 w 784"/>
              <a:gd name="T15" fmla="*/ 42 h 118"/>
              <a:gd name="T16" fmla="*/ 684 w 784"/>
              <a:gd name="T17" fmla="*/ 52 h 118"/>
              <a:gd name="T18" fmla="*/ 642 w 784"/>
              <a:gd name="T19" fmla="*/ 62 h 118"/>
              <a:gd name="T20" fmla="*/ 594 w 784"/>
              <a:gd name="T21" fmla="*/ 70 h 118"/>
              <a:gd name="T22" fmla="*/ 542 w 784"/>
              <a:gd name="T23" fmla="*/ 80 h 118"/>
              <a:gd name="T24" fmla="*/ 486 w 784"/>
              <a:gd name="T25" fmla="*/ 88 h 118"/>
              <a:gd name="T26" fmla="*/ 424 w 784"/>
              <a:gd name="T27" fmla="*/ 94 h 118"/>
              <a:gd name="T28" fmla="*/ 292 w 784"/>
              <a:gd name="T29" fmla="*/ 106 h 118"/>
              <a:gd name="T30" fmla="*/ 148 w 784"/>
              <a:gd name="T31" fmla="*/ 114 h 118"/>
              <a:gd name="T32" fmla="*/ 0 w 784"/>
              <a:gd name="T33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4" h="118">
                <a:moveTo>
                  <a:pt x="784" y="0"/>
                </a:moveTo>
                <a:lnTo>
                  <a:pt x="784" y="0"/>
                </a:lnTo>
                <a:lnTo>
                  <a:pt x="784" y="6"/>
                </a:lnTo>
                <a:lnTo>
                  <a:pt x="780" y="12"/>
                </a:lnTo>
                <a:lnTo>
                  <a:pt x="774" y="16"/>
                </a:lnTo>
                <a:lnTo>
                  <a:pt x="768" y="22"/>
                </a:lnTo>
                <a:lnTo>
                  <a:pt x="746" y="32"/>
                </a:lnTo>
                <a:lnTo>
                  <a:pt x="718" y="42"/>
                </a:lnTo>
                <a:lnTo>
                  <a:pt x="684" y="52"/>
                </a:lnTo>
                <a:lnTo>
                  <a:pt x="642" y="62"/>
                </a:lnTo>
                <a:lnTo>
                  <a:pt x="594" y="70"/>
                </a:lnTo>
                <a:lnTo>
                  <a:pt x="542" y="80"/>
                </a:lnTo>
                <a:lnTo>
                  <a:pt x="486" y="88"/>
                </a:lnTo>
                <a:lnTo>
                  <a:pt x="424" y="94"/>
                </a:lnTo>
                <a:lnTo>
                  <a:pt x="292" y="106"/>
                </a:lnTo>
                <a:lnTo>
                  <a:pt x="148" y="114"/>
                </a:lnTo>
                <a:lnTo>
                  <a:pt x="0" y="11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2" name="Freeform 90"/>
          <p:cNvSpPr>
            <a:spLocks/>
          </p:cNvSpPr>
          <p:nvPr/>
        </p:nvSpPr>
        <p:spPr bwMode="auto">
          <a:xfrm>
            <a:off x="5240338" y="5071145"/>
            <a:ext cx="76200" cy="60325"/>
          </a:xfrm>
          <a:custGeom>
            <a:avLst/>
            <a:gdLst>
              <a:gd name="T0" fmla="*/ 0 w 48"/>
              <a:gd name="T1" fmla="*/ 20 h 38"/>
              <a:gd name="T2" fmla="*/ 46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6" y="0"/>
                </a:lnTo>
                <a:lnTo>
                  <a:pt x="36" y="18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3" name="Freeform 91"/>
          <p:cNvSpPr>
            <a:spLocks/>
          </p:cNvSpPr>
          <p:nvPr/>
        </p:nvSpPr>
        <p:spPr bwMode="auto">
          <a:xfrm>
            <a:off x="5240338" y="5071145"/>
            <a:ext cx="76200" cy="60325"/>
          </a:xfrm>
          <a:custGeom>
            <a:avLst/>
            <a:gdLst>
              <a:gd name="T0" fmla="*/ 0 w 48"/>
              <a:gd name="T1" fmla="*/ 20 h 38"/>
              <a:gd name="T2" fmla="*/ 46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6" y="0"/>
                </a:lnTo>
                <a:lnTo>
                  <a:pt x="36" y="18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4" name="Freeform 92"/>
          <p:cNvSpPr>
            <a:spLocks/>
          </p:cNvSpPr>
          <p:nvPr/>
        </p:nvSpPr>
        <p:spPr bwMode="auto">
          <a:xfrm>
            <a:off x="2201863" y="2156495"/>
            <a:ext cx="4492625" cy="66675"/>
          </a:xfrm>
          <a:custGeom>
            <a:avLst/>
            <a:gdLst>
              <a:gd name="T0" fmla="*/ 0 w 2830"/>
              <a:gd name="T1" fmla="*/ 42 h 42"/>
              <a:gd name="T2" fmla="*/ 0 w 2830"/>
              <a:gd name="T3" fmla="*/ 0 h 42"/>
              <a:gd name="T4" fmla="*/ 2830 w 2830"/>
              <a:gd name="T5" fmla="*/ 0 h 42"/>
              <a:gd name="T6" fmla="*/ 2830 w 2830"/>
              <a:gd name="T7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30" h="42">
                <a:moveTo>
                  <a:pt x="0" y="42"/>
                </a:moveTo>
                <a:lnTo>
                  <a:pt x="0" y="0"/>
                </a:lnTo>
                <a:lnTo>
                  <a:pt x="2830" y="0"/>
                </a:lnTo>
                <a:lnTo>
                  <a:pt x="2830" y="4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5" name="Freeform 93"/>
          <p:cNvSpPr>
            <a:spLocks/>
          </p:cNvSpPr>
          <p:nvPr/>
        </p:nvSpPr>
        <p:spPr bwMode="auto">
          <a:xfrm>
            <a:off x="6662738" y="219777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6" name="Freeform 94"/>
          <p:cNvSpPr>
            <a:spLocks/>
          </p:cNvSpPr>
          <p:nvPr/>
        </p:nvSpPr>
        <p:spPr bwMode="auto">
          <a:xfrm>
            <a:off x="6662738" y="219777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7" name="Freeform 95"/>
          <p:cNvSpPr>
            <a:spLocks/>
          </p:cNvSpPr>
          <p:nvPr/>
        </p:nvSpPr>
        <p:spPr bwMode="auto">
          <a:xfrm>
            <a:off x="21732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8" name="Freeform 96"/>
          <p:cNvSpPr>
            <a:spLocks/>
          </p:cNvSpPr>
          <p:nvPr/>
        </p:nvSpPr>
        <p:spPr bwMode="auto">
          <a:xfrm>
            <a:off x="21732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49" name="Line 97"/>
          <p:cNvSpPr>
            <a:spLocks noChangeShapeType="1"/>
          </p:cNvSpPr>
          <p:nvPr/>
        </p:nvSpPr>
        <p:spPr bwMode="auto">
          <a:xfrm flipV="1">
            <a:off x="4437063" y="2077120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0" name="Line 98"/>
          <p:cNvSpPr>
            <a:spLocks noChangeShapeType="1"/>
          </p:cNvSpPr>
          <p:nvPr/>
        </p:nvSpPr>
        <p:spPr bwMode="auto">
          <a:xfrm>
            <a:off x="3084513" y="2153320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1" name="Freeform 99"/>
          <p:cNvSpPr>
            <a:spLocks/>
          </p:cNvSpPr>
          <p:nvPr/>
        </p:nvSpPr>
        <p:spPr bwMode="auto">
          <a:xfrm>
            <a:off x="3052763" y="220094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2" name="Freeform 100"/>
          <p:cNvSpPr>
            <a:spLocks/>
          </p:cNvSpPr>
          <p:nvPr/>
        </p:nvSpPr>
        <p:spPr bwMode="auto">
          <a:xfrm>
            <a:off x="3052763" y="220094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3" name="Line 101"/>
          <p:cNvSpPr>
            <a:spLocks noChangeShapeType="1"/>
          </p:cNvSpPr>
          <p:nvPr/>
        </p:nvSpPr>
        <p:spPr bwMode="auto">
          <a:xfrm>
            <a:off x="4002088" y="2153320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4" name="Freeform 102"/>
          <p:cNvSpPr>
            <a:spLocks/>
          </p:cNvSpPr>
          <p:nvPr/>
        </p:nvSpPr>
        <p:spPr bwMode="auto">
          <a:xfrm>
            <a:off x="3970338" y="220094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5" name="Freeform 103"/>
          <p:cNvSpPr>
            <a:spLocks/>
          </p:cNvSpPr>
          <p:nvPr/>
        </p:nvSpPr>
        <p:spPr bwMode="auto">
          <a:xfrm>
            <a:off x="3970338" y="220094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6" name="Line 104"/>
          <p:cNvSpPr>
            <a:spLocks noChangeShapeType="1"/>
          </p:cNvSpPr>
          <p:nvPr/>
        </p:nvSpPr>
        <p:spPr bwMode="auto">
          <a:xfrm>
            <a:off x="4906963" y="2153320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7" name="Freeform 105"/>
          <p:cNvSpPr>
            <a:spLocks/>
          </p:cNvSpPr>
          <p:nvPr/>
        </p:nvSpPr>
        <p:spPr bwMode="auto">
          <a:xfrm>
            <a:off x="48783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8" name="Freeform 106"/>
          <p:cNvSpPr>
            <a:spLocks/>
          </p:cNvSpPr>
          <p:nvPr/>
        </p:nvSpPr>
        <p:spPr bwMode="auto">
          <a:xfrm>
            <a:off x="48783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59" name="Line 107"/>
          <p:cNvSpPr>
            <a:spLocks noChangeShapeType="1"/>
          </p:cNvSpPr>
          <p:nvPr/>
        </p:nvSpPr>
        <p:spPr bwMode="auto">
          <a:xfrm>
            <a:off x="5757863" y="2153320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0" name="Freeform 108"/>
          <p:cNvSpPr>
            <a:spLocks/>
          </p:cNvSpPr>
          <p:nvPr/>
        </p:nvSpPr>
        <p:spPr bwMode="auto">
          <a:xfrm>
            <a:off x="57292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1" name="Freeform 109"/>
          <p:cNvSpPr>
            <a:spLocks/>
          </p:cNvSpPr>
          <p:nvPr/>
        </p:nvSpPr>
        <p:spPr bwMode="auto">
          <a:xfrm>
            <a:off x="5729288" y="220094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2" name="Freeform 110"/>
          <p:cNvSpPr>
            <a:spLocks/>
          </p:cNvSpPr>
          <p:nvPr/>
        </p:nvSpPr>
        <p:spPr bwMode="auto">
          <a:xfrm>
            <a:off x="5792788" y="2877220"/>
            <a:ext cx="123825" cy="1651000"/>
          </a:xfrm>
          <a:custGeom>
            <a:avLst/>
            <a:gdLst>
              <a:gd name="T0" fmla="*/ 0 w 78"/>
              <a:gd name="T1" fmla="*/ 0 h 1040"/>
              <a:gd name="T2" fmla="*/ 0 w 78"/>
              <a:gd name="T3" fmla="*/ 1040 h 1040"/>
              <a:gd name="T4" fmla="*/ 78 w 78"/>
              <a:gd name="T5" fmla="*/ 1040 h 10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8" h="1040">
                <a:moveTo>
                  <a:pt x="0" y="0"/>
                </a:moveTo>
                <a:lnTo>
                  <a:pt x="0" y="1040"/>
                </a:lnTo>
                <a:lnTo>
                  <a:pt x="78" y="104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3" name="Freeform 111"/>
          <p:cNvSpPr>
            <a:spLocks/>
          </p:cNvSpPr>
          <p:nvPr/>
        </p:nvSpPr>
        <p:spPr bwMode="auto">
          <a:xfrm>
            <a:off x="5894388" y="449647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4" name="Freeform 112"/>
          <p:cNvSpPr>
            <a:spLocks/>
          </p:cNvSpPr>
          <p:nvPr/>
        </p:nvSpPr>
        <p:spPr bwMode="auto">
          <a:xfrm>
            <a:off x="5894388" y="449647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5" name="Line 113"/>
          <p:cNvSpPr>
            <a:spLocks noChangeShapeType="1"/>
          </p:cNvSpPr>
          <p:nvPr/>
        </p:nvSpPr>
        <p:spPr bwMode="auto">
          <a:xfrm>
            <a:off x="5792788" y="3756695"/>
            <a:ext cx="123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6" name="Freeform 114"/>
          <p:cNvSpPr>
            <a:spLocks/>
          </p:cNvSpPr>
          <p:nvPr/>
        </p:nvSpPr>
        <p:spPr bwMode="auto">
          <a:xfrm>
            <a:off x="5894388" y="372494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7" name="Freeform 115"/>
          <p:cNvSpPr>
            <a:spLocks/>
          </p:cNvSpPr>
          <p:nvPr/>
        </p:nvSpPr>
        <p:spPr bwMode="auto">
          <a:xfrm>
            <a:off x="5894388" y="372494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8" name="Freeform 116"/>
          <p:cNvSpPr>
            <a:spLocks/>
          </p:cNvSpPr>
          <p:nvPr/>
        </p:nvSpPr>
        <p:spPr bwMode="auto">
          <a:xfrm>
            <a:off x="2198688" y="2877220"/>
            <a:ext cx="123825" cy="1365250"/>
          </a:xfrm>
          <a:custGeom>
            <a:avLst/>
            <a:gdLst>
              <a:gd name="T0" fmla="*/ 0 w 78"/>
              <a:gd name="T1" fmla="*/ 0 h 860"/>
              <a:gd name="T2" fmla="*/ 0 w 78"/>
              <a:gd name="T3" fmla="*/ 860 h 860"/>
              <a:gd name="T4" fmla="*/ 78 w 78"/>
              <a:gd name="T5" fmla="*/ 86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8" h="860">
                <a:moveTo>
                  <a:pt x="0" y="0"/>
                </a:moveTo>
                <a:lnTo>
                  <a:pt x="0" y="860"/>
                </a:lnTo>
                <a:lnTo>
                  <a:pt x="78" y="86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69" name="Freeform 117"/>
          <p:cNvSpPr>
            <a:spLocks/>
          </p:cNvSpPr>
          <p:nvPr/>
        </p:nvSpPr>
        <p:spPr bwMode="auto">
          <a:xfrm>
            <a:off x="2300288" y="421072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0" name="Freeform 118"/>
          <p:cNvSpPr>
            <a:spLocks/>
          </p:cNvSpPr>
          <p:nvPr/>
        </p:nvSpPr>
        <p:spPr bwMode="auto">
          <a:xfrm>
            <a:off x="2300288" y="421072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1" name="Line 119"/>
          <p:cNvSpPr>
            <a:spLocks noChangeShapeType="1"/>
          </p:cNvSpPr>
          <p:nvPr/>
        </p:nvSpPr>
        <p:spPr bwMode="auto">
          <a:xfrm>
            <a:off x="2198688" y="3489995"/>
            <a:ext cx="1238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2" name="Freeform 120"/>
          <p:cNvSpPr>
            <a:spLocks/>
          </p:cNvSpPr>
          <p:nvPr/>
        </p:nvSpPr>
        <p:spPr bwMode="auto">
          <a:xfrm>
            <a:off x="2300288" y="345824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3" name="Freeform 121"/>
          <p:cNvSpPr>
            <a:spLocks/>
          </p:cNvSpPr>
          <p:nvPr/>
        </p:nvSpPr>
        <p:spPr bwMode="auto">
          <a:xfrm>
            <a:off x="2300288" y="345824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4" name="Rectangle 122"/>
          <p:cNvSpPr>
            <a:spLocks noChangeArrowheads="1"/>
          </p:cNvSpPr>
          <p:nvPr/>
        </p:nvSpPr>
        <p:spPr bwMode="auto">
          <a:xfrm>
            <a:off x="1973263" y="3032795"/>
            <a:ext cx="4956175" cy="1682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5" name="Rectangle 123"/>
          <p:cNvSpPr>
            <a:spLocks noChangeArrowheads="1"/>
          </p:cNvSpPr>
          <p:nvPr/>
        </p:nvSpPr>
        <p:spPr bwMode="auto">
          <a:xfrm>
            <a:off x="1973263" y="3032795"/>
            <a:ext cx="4956175" cy="168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76" name="Rectangle 124"/>
          <p:cNvSpPr>
            <a:spLocks noChangeArrowheads="1"/>
          </p:cNvSpPr>
          <p:nvPr/>
        </p:nvSpPr>
        <p:spPr bwMode="auto">
          <a:xfrm>
            <a:off x="6065838" y="3632870"/>
            <a:ext cx="1057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5.1 Législation du bilan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compétences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89" name="Rectangle 137"/>
          <p:cNvSpPr>
            <a:spLocks noChangeArrowheads="1"/>
          </p:cNvSpPr>
          <p:nvPr/>
        </p:nvSpPr>
        <p:spPr bwMode="auto">
          <a:xfrm>
            <a:off x="6065838" y="4417095"/>
            <a:ext cx="7389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5.2 Grilles types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d’évaluation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898" name="Rectangle 146"/>
          <p:cNvSpPr>
            <a:spLocks noChangeArrowheads="1"/>
          </p:cNvSpPr>
          <p:nvPr/>
        </p:nvSpPr>
        <p:spPr bwMode="auto">
          <a:xfrm>
            <a:off x="2459038" y="4045620"/>
            <a:ext cx="12279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1.2 Structures et exemples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fiches de description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postes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910" name="Rectangle 158"/>
          <p:cNvSpPr>
            <a:spLocks noChangeArrowheads="1"/>
          </p:cNvSpPr>
          <p:nvPr/>
        </p:nvSpPr>
        <p:spPr bwMode="auto">
          <a:xfrm>
            <a:off x="2459038" y="3362995"/>
            <a:ext cx="70692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1.1 Techniques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d’entretien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921" name="Rectangle 169"/>
          <p:cNvSpPr>
            <a:spLocks noChangeArrowheads="1"/>
          </p:cNvSpPr>
          <p:nvPr/>
        </p:nvSpPr>
        <p:spPr bwMode="auto">
          <a:xfrm>
            <a:off x="2335213" y="3058195"/>
            <a:ext cx="42752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j’ai besoin de documents, exemples, références, méthodes… dans les domaines suivants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950" name="Rectangle 198"/>
          <p:cNvSpPr>
            <a:spLocks noChangeArrowheads="1"/>
          </p:cNvSpPr>
          <p:nvPr/>
        </p:nvSpPr>
        <p:spPr bwMode="auto">
          <a:xfrm>
            <a:off x="3433763" y="1785020"/>
            <a:ext cx="226023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suis spécialisé en ingénierie des compétences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laquelle je réalise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83" name="Rectangle 227"/>
          <p:cNvSpPr>
            <a:spLocks noChangeArrowheads="1"/>
          </p:cNvSpPr>
          <p:nvPr/>
        </p:nvSpPr>
        <p:spPr bwMode="auto">
          <a:xfrm>
            <a:off x="3224213" y="5191795"/>
            <a:ext cx="102592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Armoire de rangement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4" name="Rectangle 238"/>
          <p:cNvSpPr>
            <a:spLocks noChangeArrowheads="1"/>
          </p:cNvSpPr>
          <p:nvPr/>
        </p:nvSpPr>
        <p:spPr bwMode="auto">
          <a:xfrm>
            <a:off x="3967163" y="4232945"/>
            <a:ext cx="865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5" name="Rectangle 239"/>
          <p:cNvSpPr>
            <a:spLocks noChangeArrowheads="1"/>
          </p:cNvSpPr>
          <p:nvPr/>
        </p:nvSpPr>
        <p:spPr bwMode="auto">
          <a:xfrm>
            <a:off x="4052888" y="423294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6" name="Rectangle 240"/>
          <p:cNvSpPr>
            <a:spLocks noChangeArrowheads="1"/>
          </p:cNvSpPr>
          <p:nvPr/>
        </p:nvSpPr>
        <p:spPr bwMode="auto">
          <a:xfrm>
            <a:off x="4291013" y="4232945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7" name="Rectangle 241"/>
          <p:cNvSpPr>
            <a:spLocks noChangeArrowheads="1"/>
          </p:cNvSpPr>
          <p:nvPr/>
        </p:nvSpPr>
        <p:spPr bwMode="auto">
          <a:xfrm>
            <a:off x="4608513" y="5029870"/>
            <a:ext cx="8656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8" name="Rectangle 242"/>
          <p:cNvSpPr>
            <a:spLocks noChangeArrowheads="1"/>
          </p:cNvSpPr>
          <p:nvPr/>
        </p:nvSpPr>
        <p:spPr bwMode="auto">
          <a:xfrm>
            <a:off x="4694238" y="502987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699" name="Rectangle 243"/>
          <p:cNvSpPr>
            <a:spLocks noChangeArrowheads="1"/>
          </p:cNvSpPr>
          <p:nvPr/>
        </p:nvSpPr>
        <p:spPr bwMode="auto">
          <a:xfrm>
            <a:off x="4935538" y="5029870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00" name="Rectangle 244"/>
          <p:cNvSpPr>
            <a:spLocks noChangeArrowheads="1"/>
          </p:cNvSpPr>
          <p:nvPr/>
        </p:nvSpPr>
        <p:spPr bwMode="auto">
          <a:xfrm>
            <a:off x="1811338" y="2343820"/>
            <a:ext cx="74539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 Des études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postes 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descriptions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fonctions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14" name="Rectangle 258"/>
          <p:cNvSpPr>
            <a:spLocks noChangeArrowheads="1"/>
          </p:cNvSpPr>
          <p:nvPr/>
        </p:nvSpPr>
        <p:spPr bwMode="auto">
          <a:xfrm>
            <a:off x="2767013" y="2343820"/>
            <a:ext cx="6379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2. Des études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</a:t>
            </a:r>
            <a:r>
              <a:rPr lang="fr-FR" altLang="fr-FR" sz="8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process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20" name="Rectangle 264"/>
          <p:cNvSpPr>
            <a:spLocks noChangeArrowheads="1"/>
          </p:cNvSpPr>
          <p:nvPr/>
        </p:nvSpPr>
        <p:spPr bwMode="auto">
          <a:xfrm>
            <a:off x="6335713" y="2353345"/>
            <a:ext cx="2340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…/…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21" name="Rectangle 265"/>
          <p:cNvSpPr>
            <a:spLocks noChangeArrowheads="1"/>
          </p:cNvSpPr>
          <p:nvPr/>
        </p:nvSpPr>
        <p:spPr bwMode="auto">
          <a:xfrm>
            <a:off x="5430838" y="2343820"/>
            <a:ext cx="75822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 Des bilans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compétences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29" name="Rectangle 273"/>
          <p:cNvSpPr>
            <a:spLocks noChangeArrowheads="1"/>
          </p:cNvSpPr>
          <p:nvPr/>
        </p:nvSpPr>
        <p:spPr bwMode="auto">
          <a:xfrm>
            <a:off x="4525963" y="2343820"/>
            <a:ext cx="7181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4. Des tableaux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répartition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tâches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41" name="Rectangle 285"/>
          <p:cNvSpPr>
            <a:spLocks noChangeArrowheads="1"/>
          </p:cNvSpPr>
          <p:nvPr/>
        </p:nvSpPr>
        <p:spPr bwMode="auto">
          <a:xfrm>
            <a:off x="3713163" y="2343820"/>
            <a:ext cx="60753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3. Des cartes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métiers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1749" name="Rectangle 293"/>
          <p:cNvSpPr>
            <a:spLocks noChangeArrowheads="1"/>
          </p:cNvSpPr>
          <p:nvPr/>
        </p:nvSpPr>
        <p:spPr bwMode="auto">
          <a:xfrm>
            <a:off x="2027238" y="1794545"/>
            <a:ext cx="9008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 de classement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3927702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5736" y="6503990"/>
            <a:ext cx="4608512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POSSIBILITÉS DE FORMATION DU CONSULTANT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FORMATION CONTINUE DU CONSULTANT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50775" y="2312782"/>
            <a:ext cx="5421279" cy="2556000"/>
            <a:chOff x="2190888" y="2478088"/>
            <a:chExt cx="4841875" cy="2282825"/>
          </a:xfrm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3578363" y="2605088"/>
              <a:ext cx="2127250" cy="2155825"/>
            </a:xfrm>
            <a:custGeom>
              <a:avLst/>
              <a:gdLst>
                <a:gd name="T0" fmla="*/ 108 w 1340"/>
                <a:gd name="T1" fmla="*/ 766 h 1358"/>
                <a:gd name="T2" fmla="*/ 146 w 1340"/>
                <a:gd name="T3" fmla="*/ 902 h 1358"/>
                <a:gd name="T4" fmla="*/ 216 w 1340"/>
                <a:gd name="T5" fmla="*/ 1022 h 1358"/>
                <a:gd name="T6" fmla="*/ 308 w 1340"/>
                <a:gd name="T7" fmla="*/ 1122 h 1358"/>
                <a:gd name="T8" fmla="*/ 424 w 1340"/>
                <a:gd name="T9" fmla="*/ 1196 h 1358"/>
                <a:gd name="T10" fmla="*/ 556 w 1340"/>
                <a:gd name="T11" fmla="*/ 1242 h 1358"/>
                <a:gd name="T12" fmla="*/ 670 w 1340"/>
                <a:gd name="T13" fmla="*/ 1254 h 1358"/>
                <a:gd name="T14" fmla="*/ 812 w 1340"/>
                <a:gd name="T15" fmla="*/ 1236 h 1358"/>
                <a:gd name="T16" fmla="*/ 940 w 1340"/>
                <a:gd name="T17" fmla="*/ 1184 h 1358"/>
                <a:gd name="T18" fmla="*/ 1052 w 1340"/>
                <a:gd name="T19" fmla="*/ 1104 h 1358"/>
                <a:gd name="T20" fmla="*/ 1140 w 1340"/>
                <a:gd name="T21" fmla="*/ 1000 h 1358"/>
                <a:gd name="T22" fmla="*/ 1204 w 1340"/>
                <a:gd name="T23" fmla="*/ 876 h 1358"/>
                <a:gd name="T24" fmla="*/ 1234 w 1340"/>
                <a:gd name="T25" fmla="*/ 738 h 1358"/>
                <a:gd name="T26" fmla="*/ 1234 w 1340"/>
                <a:gd name="T27" fmla="*/ 620 h 1358"/>
                <a:gd name="T28" fmla="*/ 1204 w 1340"/>
                <a:gd name="T29" fmla="*/ 482 h 1358"/>
                <a:gd name="T30" fmla="*/ 1140 w 1340"/>
                <a:gd name="T31" fmla="*/ 358 h 1358"/>
                <a:gd name="T32" fmla="*/ 1052 w 1340"/>
                <a:gd name="T33" fmla="*/ 254 h 1358"/>
                <a:gd name="T34" fmla="*/ 940 w 1340"/>
                <a:gd name="T35" fmla="*/ 174 h 1358"/>
                <a:gd name="T36" fmla="*/ 812 w 1340"/>
                <a:gd name="T37" fmla="*/ 122 h 1358"/>
                <a:gd name="T38" fmla="*/ 670 w 1340"/>
                <a:gd name="T39" fmla="*/ 104 h 1358"/>
                <a:gd name="T40" fmla="*/ 556 w 1340"/>
                <a:gd name="T41" fmla="*/ 116 h 1358"/>
                <a:gd name="T42" fmla="*/ 424 w 1340"/>
                <a:gd name="T43" fmla="*/ 160 h 1358"/>
                <a:gd name="T44" fmla="*/ 308 w 1340"/>
                <a:gd name="T45" fmla="*/ 236 h 1358"/>
                <a:gd name="T46" fmla="*/ 216 w 1340"/>
                <a:gd name="T47" fmla="*/ 334 h 1358"/>
                <a:gd name="T48" fmla="*/ 146 w 1340"/>
                <a:gd name="T49" fmla="*/ 454 h 1358"/>
                <a:gd name="T50" fmla="*/ 108 w 1340"/>
                <a:gd name="T51" fmla="*/ 592 h 1358"/>
                <a:gd name="T52" fmla="*/ 0 w 1340"/>
                <a:gd name="T53" fmla="*/ 678 h 1358"/>
                <a:gd name="T54" fmla="*/ 20 w 1340"/>
                <a:gd name="T55" fmla="*/ 510 h 1358"/>
                <a:gd name="T56" fmla="*/ 80 w 1340"/>
                <a:gd name="T57" fmla="*/ 356 h 1358"/>
                <a:gd name="T58" fmla="*/ 174 w 1340"/>
                <a:gd name="T59" fmla="*/ 222 h 1358"/>
                <a:gd name="T60" fmla="*/ 296 w 1340"/>
                <a:gd name="T61" fmla="*/ 116 h 1358"/>
                <a:gd name="T62" fmla="*/ 440 w 1340"/>
                <a:gd name="T63" fmla="*/ 40 h 1358"/>
                <a:gd name="T64" fmla="*/ 602 w 1340"/>
                <a:gd name="T65" fmla="*/ 2 h 1358"/>
                <a:gd name="T66" fmla="*/ 738 w 1340"/>
                <a:gd name="T67" fmla="*/ 2 h 1358"/>
                <a:gd name="T68" fmla="*/ 900 w 1340"/>
                <a:gd name="T69" fmla="*/ 40 h 1358"/>
                <a:gd name="T70" fmla="*/ 1044 w 1340"/>
                <a:gd name="T71" fmla="*/ 116 h 1358"/>
                <a:gd name="T72" fmla="*/ 1166 w 1340"/>
                <a:gd name="T73" fmla="*/ 222 h 1358"/>
                <a:gd name="T74" fmla="*/ 1260 w 1340"/>
                <a:gd name="T75" fmla="*/ 356 h 1358"/>
                <a:gd name="T76" fmla="*/ 1320 w 1340"/>
                <a:gd name="T77" fmla="*/ 510 h 1358"/>
                <a:gd name="T78" fmla="*/ 1340 w 1340"/>
                <a:gd name="T79" fmla="*/ 678 h 1358"/>
                <a:gd name="T80" fmla="*/ 1328 w 1340"/>
                <a:gd name="T81" fmla="*/ 816 h 1358"/>
                <a:gd name="T82" fmla="*/ 1274 w 1340"/>
                <a:gd name="T83" fmla="*/ 974 h 1358"/>
                <a:gd name="T84" fmla="*/ 1188 w 1340"/>
                <a:gd name="T85" fmla="*/ 1112 h 1358"/>
                <a:gd name="T86" fmla="*/ 1072 w 1340"/>
                <a:gd name="T87" fmla="*/ 1224 h 1358"/>
                <a:gd name="T88" fmla="*/ 930 w 1340"/>
                <a:gd name="T89" fmla="*/ 1306 h 1358"/>
                <a:gd name="T90" fmla="*/ 772 w 1340"/>
                <a:gd name="T91" fmla="*/ 1350 h 1358"/>
                <a:gd name="T92" fmla="*/ 636 w 1340"/>
                <a:gd name="T93" fmla="*/ 1358 h 1358"/>
                <a:gd name="T94" fmla="*/ 470 w 1340"/>
                <a:gd name="T95" fmla="*/ 1328 h 1358"/>
                <a:gd name="T96" fmla="*/ 322 w 1340"/>
                <a:gd name="T97" fmla="*/ 1260 h 1358"/>
                <a:gd name="T98" fmla="*/ 196 w 1340"/>
                <a:gd name="T99" fmla="*/ 1160 h 1358"/>
                <a:gd name="T100" fmla="*/ 96 w 1340"/>
                <a:gd name="T101" fmla="*/ 1032 h 1358"/>
                <a:gd name="T102" fmla="*/ 30 w 1340"/>
                <a:gd name="T103" fmla="*/ 880 h 1358"/>
                <a:gd name="T104" fmla="*/ 0 w 1340"/>
                <a:gd name="T105" fmla="*/ 71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0" h="1358">
                  <a:moveTo>
                    <a:pt x="102" y="678"/>
                  </a:moveTo>
                  <a:lnTo>
                    <a:pt x="102" y="678"/>
                  </a:lnTo>
                  <a:lnTo>
                    <a:pt x="102" y="708"/>
                  </a:lnTo>
                  <a:lnTo>
                    <a:pt x="106" y="738"/>
                  </a:lnTo>
                  <a:lnTo>
                    <a:pt x="108" y="766"/>
                  </a:lnTo>
                  <a:lnTo>
                    <a:pt x="114" y="794"/>
                  </a:lnTo>
                  <a:lnTo>
                    <a:pt x="120" y="822"/>
                  </a:lnTo>
                  <a:lnTo>
                    <a:pt x="128" y="850"/>
                  </a:lnTo>
                  <a:lnTo>
                    <a:pt x="136" y="876"/>
                  </a:lnTo>
                  <a:lnTo>
                    <a:pt x="146" y="902"/>
                  </a:lnTo>
                  <a:lnTo>
                    <a:pt x="158" y="928"/>
                  </a:lnTo>
                  <a:lnTo>
                    <a:pt x="170" y="952"/>
                  </a:lnTo>
                  <a:lnTo>
                    <a:pt x="184" y="976"/>
                  </a:lnTo>
                  <a:lnTo>
                    <a:pt x="200" y="1000"/>
                  </a:lnTo>
                  <a:lnTo>
                    <a:pt x="216" y="1022"/>
                  </a:lnTo>
                  <a:lnTo>
                    <a:pt x="232" y="1044"/>
                  </a:lnTo>
                  <a:lnTo>
                    <a:pt x="250" y="1066"/>
                  </a:lnTo>
                  <a:lnTo>
                    <a:pt x="268" y="1086"/>
                  </a:lnTo>
                  <a:lnTo>
                    <a:pt x="288" y="1104"/>
                  </a:lnTo>
                  <a:lnTo>
                    <a:pt x="308" y="1122"/>
                  </a:lnTo>
                  <a:lnTo>
                    <a:pt x="330" y="1140"/>
                  </a:lnTo>
                  <a:lnTo>
                    <a:pt x="352" y="1156"/>
                  </a:lnTo>
                  <a:lnTo>
                    <a:pt x="376" y="1170"/>
                  </a:lnTo>
                  <a:lnTo>
                    <a:pt x="400" y="1184"/>
                  </a:lnTo>
                  <a:lnTo>
                    <a:pt x="424" y="1196"/>
                  </a:lnTo>
                  <a:lnTo>
                    <a:pt x="450" y="1208"/>
                  </a:lnTo>
                  <a:lnTo>
                    <a:pt x="474" y="1218"/>
                  </a:lnTo>
                  <a:lnTo>
                    <a:pt x="502" y="1228"/>
                  </a:lnTo>
                  <a:lnTo>
                    <a:pt x="528" y="1236"/>
                  </a:lnTo>
                  <a:lnTo>
                    <a:pt x="556" y="1242"/>
                  </a:lnTo>
                  <a:lnTo>
                    <a:pt x="584" y="1248"/>
                  </a:lnTo>
                  <a:lnTo>
                    <a:pt x="612" y="1250"/>
                  </a:lnTo>
                  <a:lnTo>
                    <a:pt x="640" y="1252"/>
                  </a:lnTo>
                  <a:lnTo>
                    <a:pt x="670" y="1254"/>
                  </a:lnTo>
                  <a:lnTo>
                    <a:pt x="670" y="1254"/>
                  </a:lnTo>
                  <a:lnTo>
                    <a:pt x="700" y="1252"/>
                  </a:lnTo>
                  <a:lnTo>
                    <a:pt x="728" y="1250"/>
                  </a:lnTo>
                  <a:lnTo>
                    <a:pt x="756" y="1248"/>
                  </a:lnTo>
                  <a:lnTo>
                    <a:pt x="784" y="1242"/>
                  </a:lnTo>
                  <a:lnTo>
                    <a:pt x="812" y="1236"/>
                  </a:lnTo>
                  <a:lnTo>
                    <a:pt x="838" y="1228"/>
                  </a:lnTo>
                  <a:lnTo>
                    <a:pt x="866" y="1218"/>
                  </a:lnTo>
                  <a:lnTo>
                    <a:pt x="890" y="1208"/>
                  </a:lnTo>
                  <a:lnTo>
                    <a:pt x="916" y="1196"/>
                  </a:lnTo>
                  <a:lnTo>
                    <a:pt x="940" y="1184"/>
                  </a:lnTo>
                  <a:lnTo>
                    <a:pt x="964" y="1170"/>
                  </a:lnTo>
                  <a:lnTo>
                    <a:pt x="988" y="1156"/>
                  </a:lnTo>
                  <a:lnTo>
                    <a:pt x="1010" y="1140"/>
                  </a:lnTo>
                  <a:lnTo>
                    <a:pt x="1032" y="1122"/>
                  </a:lnTo>
                  <a:lnTo>
                    <a:pt x="1052" y="1104"/>
                  </a:lnTo>
                  <a:lnTo>
                    <a:pt x="1072" y="1086"/>
                  </a:lnTo>
                  <a:lnTo>
                    <a:pt x="1090" y="1066"/>
                  </a:lnTo>
                  <a:lnTo>
                    <a:pt x="1108" y="1044"/>
                  </a:lnTo>
                  <a:lnTo>
                    <a:pt x="1124" y="1022"/>
                  </a:lnTo>
                  <a:lnTo>
                    <a:pt x="1140" y="1000"/>
                  </a:lnTo>
                  <a:lnTo>
                    <a:pt x="1156" y="976"/>
                  </a:lnTo>
                  <a:lnTo>
                    <a:pt x="1170" y="952"/>
                  </a:lnTo>
                  <a:lnTo>
                    <a:pt x="1182" y="928"/>
                  </a:lnTo>
                  <a:lnTo>
                    <a:pt x="1194" y="902"/>
                  </a:lnTo>
                  <a:lnTo>
                    <a:pt x="1204" y="876"/>
                  </a:lnTo>
                  <a:lnTo>
                    <a:pt x="1212" y="850"/>
                  </a:lnTo>
                  <a:lnTo>
                    <a:pt x="1220" y="822"/>
                  </a:lnTo>
                  <a:lnTo>
                    <a:pt x="1226" y="794"/>
                  </a:lnTo>
                  <a:lnTo>
                    <a:pt x="1232" y="766"/>
                  </a:lnTo>
                  <a:lnTo>
                    <a:pt x="1234" y="738"/>
                  </a:lnTo>
                  <a:lnTo>
                    <a:pt x="1238" y="708"/>
                  </a:lnTo>
                  <a:lnTo>
                    <a:pt x="1238" y="678"/>
                  </a:lnTo>
                  <a:lnTo>
                    <a:pt x="1238" y="678"/>
                  </a:lnTo>
                  <a:lnTo>
                    <a:pt x="1238" y="650"/>
                  </a:lnTo>
                  <a:lnTo>
                    <a:pt x="1234" y="620"/>
                  </a:lnTo>
                  <a:lnTo>
                    <a:pt x="1232" y="592"/>
                  </a:lnTo>
                  <a:lnTo>
                    <a:pt x="1226" y="562"/>
                  </a:lnTo>
                  <a:lnTo>
                    <a:pt x="1220" y="536"/>
                  </a:lnTo>
                  <a:lnTo>
                    <a:pt x="1212" y="508"/>
                  </a:lnTo>
                  <a:lnTo>
                    <a:pt x="1204" y="482"/>
                  </a:lnTo>
                  <a:lnTo>
                    <a:pt x="1194" y="454"/>
                  </a:lnTo>
                  <a:lnTo>
                    <a:pt x="1182" y="430"/>
                  </a:lnTo>
                  <a:lnTo>
                    <a:pt x="1170" y="404"/>
                  </a:lnTo>
                  <a:lnTo>
                    <a:pt x="1156" y="380"/>
                  </a:lnTo>
                  <a:lnTo>
                    <a:pt x="1140" y="358"/>
                  </a:lnTo>
                  <a:lnTo>
                    <a:pt x="1124" y="334"/>
                  </a:lnTo>
                  <a:lnTo>
                    <a:pt x="1108" y="314"/>
                  </a:lnTo>
                  <a:lnTo>
                    <a:pt x="1090" y="292"/>
                  </a:lnTo>
                  <a:lnTo>
                    <a:pt x="1072" y="272"/>
                  </a:lnTo>
                  <a:lnTo>
                    <a:pt x="1052" y="254"/>
                  </a:lnTo>
                  <a:lnTo>
                    <a:pt x="1032" y="236"/>
                  </a:lnTo>
                  <a:lnTo>
                    <a:pt x="1010" y="218"/>
                  </a:lnTo>
                  <a:lnTo>
                    <a:pt x="988" y="202"/>
                  </a:lnTo>
                  <a:lnTo>
                    <a:pt x="964" y="188"/>
                  </a:lnTo>
                  <a:lnTo>
                    <a:pt x="940" y="174"/>
                  </a:lnTo>
                  <a:lnTo>
                    <a:pt x="916" y="160"/>
                  </a:lnTo>
                  <a:lnTo>
                    <a:pt x="890" y="150"/>
                  </a:lnTo>
                  <a:lnTo>
                    <a:pt x="866" y="140"/>
                  </a:lnTo>
                  <a:lnTo>
                    <a:pt x="838" y="130"/>
                  </a:lnTo>
                  <a:lnTo>
                    <a:pt x="812" y="122"/>
                  </a:lnTo>
                  <a:lnTo>
                    <a:pt x="784" y="116"/>
                  </a:lnTo>
                  <a:lnTo>
                    <a:pt x="756" y="110"/>
                  </a:lnTo>
                  <a:lnTo>
                    <a:pt x="728" y="108"/>
                  </a:lnTo>
                  <a:lnTo>
                    <a:pt x="700" y="104"/>
                  </a:lnTo>
                  <a:lnTo>
                    <a:pt x="670" y="104"/>
                  </a:lnTo>
                  <a:lnTo>
                    <a:pt x="670" y="104"/>
                  </a:lnTo>
                  <a:lnTo>
                    <a:pt x="640" y="104"/>
                  </a:lnTo>
                  <a:lnTo>
                    <a:pt x="612" y="108"/>
                  </a:lnTo>
                  <a:lnTo>
                    <a:pt x="584" y="110"/>
                  </a:lnTo>
                  <a:lnTo>
                    <a:pt x="556" y="116"/>
                  </a:lnTo>
                  <a:lnTo>
                    <a:pt x="528" y="122"/>
                  </a:lnTo>
                  <a:lnTo>
                    <a:pt x="502" y="130"/>
                  </a:lnTo>
                  <a:lnTo>
                    <a:pt x="474" y="140"/>
                  </a:lnTo>
                  <a:lnTo>
                    <a:pt x="450" y="150"/>
                  </a:lnTo>
                  <a:lnTo>
                    <a:pt x="424" y="160"/>
                  </a:lnTo>
                  <a:lnTo>
                    <a:pt x="400" y="174"/>
                  </a:lnTo>
                  <a:lnTo>
                    <a:pt x="376" y="188"/>
                  </a:lnTo>
                  <a:lnTo>
                    <a:pt x="352" y="202"/>
                  </a:lnTo>
                  <a:lnTo>
                    <a:pt x="330" y="218"/>
                  </a:lnTo>
                  <a:lnTo>
                    <a:pt x="308" y="236"/>
                  </a:lnTo>
                  <a:lnTo>
                    <a:pt x="288" y="254"/>
                  </a:lnTo>
                  <a:lnTo>
                    <a:pt x="268" y="272"/>
                  </a:lnTo>
                  <a:lnTo>
                    <a:pt x="250" y="292"/>
                  </a:lnTo>
                  <a:lnTo>
                    <a:pt x="232" y="314"/>
                  </a:lnTo>
                  <a:lnTo>
                    <a:pt x="216" y="334"/>
                  </a:lnTo>
                  <a:lnTo>
                    <a:pt x="200" y="358"/>
                  </a:lnTo>
                  <a:lnTo>
                    <a:pt x="184" y="380"/>
                  </a:lnTo>
                  <a:lnTo>
                    <a:pt x="170" y="404"/>
                  </a:lnTo>
                  <a:lnTo>
                    <a:pt x="158" y="430"/>
                  </a:lnTo>
                  <a:lnTo>
                    <a:pt x="146" y="454"/>
                  </a:lnTo>
                  <a:lnTo>
                    <a:pt x="136" y="482"/>
                  </a:lnTo>
                  <a:lnTo>
                    <a:pt x="128" y="508"/>
                  </a:lnTo>
                  <a:lnTo>
                    <a:pt x="120" y="536"/>
                  </a:lnTo>
                  <a:lnTo>
                    <a:pt x="114" y="562"/>
                  </a:lnTo>
                  <a:lnTo>
                    <a:pt x="108" y="592"/>
                  </a:lnTo>
                  <a:lnTo>
                    <a:pt x="106" y="620"/>
                  </a:lnTo>
                  <a:lnTo>
                    <a:pt x="102" y="650"/>
                  </a:lnTo>
                  <a:lnTo>
                    <a:pt x="102" y="678"/>
                  </a:lnTo>
                  <a:close/>
                  <a:moveTo>
                    <a:pt x="0" y="678"/>
                  </a:moveTo>
                  <a:lnTo>
                    <a:pt x="0" y="678"/>
                  </a:lnTo>
                  <a:lnTo>
                    <a:pt x="0" y="644"/>
                  </a:lnTo>
                  <a:lnTo>
                    <a:pt x="2" y="610"/>
                  </a:lnTo>
                  <a:lnTo>
                    <a:pt x="8" y="576"/>
                  </a:lnTo>
                  <a:lnTo>
                    <a:pt x="12" y="542"/>
                  </a:lnTo>
                  <a:lnTo>
                    <a:pt x="20" y="510"/>
                  </a:lnTo>
                  <a:lnTo>
                    <a:pt x="30" y="478"/>
                  </a:lnTo>
                  <a:lnTo>
                    <a:pt x="40" y="446"/>
                  </a:lnTo>
                  <a:lnTo>
                    <a:pt x="52" y="414"/>
                  </a:lnTo>
                  <a:lnTo>
                    <a:pt x="66" y="384"/>
                  </a:lnTo>
                  <a:lnTo>
                    <a:pt x="80" y="356"/>
                  </a:lnTo>
                  <a:lnTo>
                    <a:pt x="96" y="326"/>
                  </a:lnTo>
                  <a:lnTo>
                    <a:pt x="114" y="300"/>
                  </a:lnTo>
                  <a:lnTo>
                    <a:pt x="132" y="272"/>
                  </a:lnTo>
                  <a:lnTo>
                    <a:pt x="152" y="246"/>
                  </a:lnTo>
                  <a:lnTo>
                    <a:pt x="174" y="222"/>
                  </a:lnTo>
                  <a:lnTo>
                    <a:pt x="196" y="198"/>
                  </a:lnTo>
                  <a:lnTo>
                    <a:pt x="220" y="176"/>
                  </a:lnTo>
                  <a:lnTo>
                    <a:pt x="244" y="154"/>
                  </a:lnTo>
                  <a:lnTo>
                    <a:pt x="268" y="134"/>
                  </a:lnTo>
                  <a:lnTo>
                    <a:pt x="296" y="116"/>
                  </a:lnTo>
                  <a:lnTo>
                    <a:pt x="322" y="98"/>
                  </a:lnTo>
                  <a:lnTo>
                    <a:pt x="350" y="82"/>
                  </a:lnTo>
                  <a:lnTo>
                    <a:pt x="380" y="66"/>
                  </a:lnTo>
                  <a:lnTo>
                    <a:pt x="410" y="52"/>
                  </a:lnTo>
                  <a:lnTo>
                    <a:pt x="440" y="40"/>
                  </a:lnTo>
                  <a:lnTo>
                    <a:pt x="470" y="30"/>
                  </a:lnTo>
                  <a:lnTo>
                    <a:pt x="502" y="20"/>
                  </a:lnTo>
                  <a:lnTo>
                    <a:pt x="534" y="14"/>
                  </a:lnTo>
                  <a:lnTo>
                    <a:pt x="568" y="8"/>
                  </a:lnTo>
                  <a:lnTo>
                    <a:pt x="602" y="2"/>
                  </a:lnTo>
                  <a:lnTo>
                    <a:pt x="636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704" y="0"/>
                  </a:lnTo>
                  <a:lnTo>
                    <a:pt x="738" y="2"/>
                  </a:lnTo>
                  <a:lnTo>
                    <a:pt x="772" y="8"/>
                  </a:lnTo>
                  <a:lnTo>
                    <a:pt x="806" y="14"/>
                  </a:lnTo>
                  <a:lnTo>
                    <a:pt x="838" y="20"/>
                  </a:lnTo>
                  <a:lnTo>
                    <a:pt x="870" y="30"/>
                  </a:lnTo>
                  <a:lnTo>
                    <a:pt x="900" y="40"/>
                  </a:lnTo>
                  <a:lnTo>
                    <a:pt x="930" y="52"/>
                  </a:lnTo>
                  <a:lnTo>
                    <a:pt x="960" y="66"/>
                  </a:lnTo>
                  <a:lnTo>
                    <a:pt x="990" y="82"/>
                  </a:lnTo>
                  <a:lnTo>
                    <a:pt x="1018" y="98"/>
                  </a:lnTo>
                  <a:lnTo>
                    <a:pt x="1044" y="116"/>
                  </a:lnTo>
                  <a:lnTo>
                    <a:pt x="1072" y="134"/>
                  </a:lnTo>
                  <a:lnTo>
                    <a:pt x="1096" y="154"/>
                  </a:lnTo>
                  <a:lnTo>
                    <a:pt x="1120" y="176"/>
                  </a:lnTo>
                  <a:lnTo>
                    <a:pt x="1144" y="198"/>
                  </a:lnTo>
                  <a:lnTo>
                    <a:pt x="1166" y="222"/>
                  </a:lnTo>
                  <a:lnTo>
                    <a:pt x="1188" y="246"/>
                  </a:lnTo>
                  <a:lnTo>
                    <a:pt x="1208" y="272"/>
                  </a:lnTo>
                  <a:lnTo>
                    <a:pt x="1226" y="300"/>
                  </a:lnTo>
                  <a:lnTo>
                    <a:pt x="1244" y="326"/>
                  </a:lnTo>
                  <a:lnTo>
                    <a:pt x="1260" y="356"/>
                  </a:lnTo>
                  <a:lnTo>
                    <a:pt x="1274" y="384"/>
                  </a:lnTo>
                  <a:lnTo>
                    <a:pt x="1288" y="414"/>
                  </a:lnTo>
                  <a:lnTo>
                    <a:pt x="1300" y="446"/>
                  </a:lnTo>
                  <a:lnTo>
                    <a:pt x="1310" y="478"/>
                  </a:lnTo>
                  <a:lnTo>
                    <a:pt x="1320" y="510"/>
                  </a:lnTo>
                  <a:lnTo>
                    <a:pt x="1328" y="542"/>
                  </a:lnTo>
                  <a:lnTo>
                    <a:pt x="1332" y="576"/>
                  </a:lnTo>
                  <a:lnTo>
                    <a:pt x="1338" y="610"/>
                  </a:lnTo>
                  <a:lnTo>
                    <a:pt x="1340" y="644"/>
                  </a:lnTo>
                  <a:lnTo>
                    <a:pt x="1340" y="678"/>
                  </a:lnTo>
                  <a:lnTo>
                    <a:pt x="1340" y="678"/>
                  </a:lnTo>
                  <a:lnTo>
                    <a:pt x="1340" y="714"/>
                  </a:lnTo>
                  <a:lnTo>
                    <a:pt x="1338" y="748"/>
                  </a:lnTo>
                  <a:lnTo>
                    <a:pt x="1332" y="782"/>
                  </a:lnTo>
                  <a:lnTo>
                    <a:pt x="1328" y="816"/>
                  </a:lnTo>
                  <a:lnTo>
                    <a:pt x="1320" y="848"/>
                  </a:lnTo>
                  <a:lnTo>
                    <a:pt x="1310" y="880"/>
                  </a:lnTo>
                  <a:lnTo>
                    <a:pt x="1300" y="912"/>
                  </a:lnTo>
                  <a:lnTo>
                    <a:pt x="1288" y="944"/>
                  </a:lnTo>
                  <a:lnTo>
                    <a:pt x="1274" y="974"/>
                  </a:lnTo>
                  <a:lnTo>
                    <a:pt x="1260" y="1002"/>
                  </a:lnTo>
                  <a:lnTo>
                    <a:pt x="1244" y="1032"/>
                  </a:lnTo>
                  <a:lnTo>
                    <a:pt x="1226" y="1058"/>
                  </a:lnTo>
                  <a:lnTo>
                    <a:pt x="1208" y="1086"/>
                  </a:lnTo>
                  <a:lnTo>
                    <a:pt x="1188" y="1112"/>
                  </a:lnTo>
                  <a:lnTo>
                    <a:pt x="1166" y="1136"/>
                  </a:lnTo>
                  <a:lnTo>
                    <a:pt x="1144" y="1160"/>
                  </a:lnTo>
                  <a:lnTo>
                    <a:pt x="1120" y="1182"/>
                  </a:lnTo>
                  <a:lnTo>
                    <a:pt x="1096" y="1204"/>
                  </a:lnTo>
                  <a:lnTo>
                    <a:pt x="1072" y="1224"/>
                  </a:lnTo>
                  <a:lnTo>
                    <a:pt x="1044" y="1242"/>
                  </a:lnTo>
                  <a:lnTo>
                    <a:pt x="1018" y="1260"/>
                  </a:lnTo>
                  <a:lnTo>
                    <a:pt x="990" y="1276"/>
                  </a:lnTo>
                  <a:lnTo>
                    <a:pt x="960" y="1292"/>
                  </a:lnTo>
                  <a:lnTo>
                    <a:pt x="930" y="1306"/>
                  </a:lnTo>
                  <a:lnTo>
                    <a:pt x="900" y="1318"/>
                  </a:lnTo>
                  <a:lnTo>
                    <a:pt x="870" y="1328"/>
                  </a:lnTo>
                  <a:lnTo>
                    <a:pt x="838" y="1338"/>
                  </a:lnTo>
                  <a:lnTo>
                    <a:pt x="806" y="1344"/>
                  </a:lnTo>
                  <a:lnTo>
                    <a:pt x="772" y="1350"/>
                  </a:lnTo>
                  <a:lnTo>
                    <a:pt x="738" y="1354"/>
                  </a:lnTo>
                  <a:lnTo>
                    <a:pt x="704" y="1358"/>
                  </a:lnTo>
                  <a:lnTo>
                    <a:pt x="670" y="1358"/>
                  </a:lnTo>
                  <a:lnTo>
                    <a:pt x="670" y="1358"/>
                  </a:lnTo>
                  <a:lnTo>
                    <a:pt x="636" y="1358"/>
                  </a:lnTo>
                  <a:lnTo>
                    <a:pt x="602" y="1354"/>
                  </a:lnTo>
                  <a:lnTo>
                    <a:pt x="568" y="1350"/>
                  </a:lnTo>
                  <a:lnTo>
                    <a:pt x="534" y="1344"/>
                  </a:lnTo>
                  <a:lnTo>
                    <a:pt x="502" y="1338"/>
                  </a:lnTo>
                  <a:lnTo>
                    <a:pt x="470" y="1328"/>
                  </a:lnTo>
                  <a:lnTo>
                    <a:pt x="440" y="1318"/>
                  </a:lnTo>
                  <a:lnTo>
                    <a:pt x="410" y="1306"/>
                  </a:lnTo>
                  <a:lnTo>
                    <a:pt x="380" y="1292"/>
                  </a:lnTo>
                  <a:lnTo>
                    <a:pt x="350" y="1276"/>
                  </a:lnTo>
                  <a:lnTo>
                    <a:pt x="322" y="1260"/>
                  </a:lnTo>
                  <a:lnTo>
                    <a:pt x="296" y="1242"/>
                  </a:lnTo>
                  <a:lnTo>
                    <a:pt x="268" y="1224"/>
                  </a:lnTo>
                  <a:lnTo>
                    <a:pt x="244" y="1204"/>
                  </a:lnTo>
                  <a:lnTo>
                    <a:pt x="220" y="1182"/>
                  </a:lnTo>
                  <a:lnTo>
                    <a:pt x="196" y="1160"/>
                  </a:lnTo>
                  <a:lnTo>
                    <a:pt x="174" y="1136"/>
                  </a:lnTo>
                  <a:lnTo>
                    <a:pt x="152" y="1112"/>
                  </a:lnTo>
                  <a:lnTo>
                    <a:pt x="132" y="1086"/>
                  </a:lnTo>
                  <a:lnTo>
                    <a:pt x="114" y="1058"/>
                  </a:lnTo>
                  <a:lnTo>
                    <a:pt x="96" y="1032"/>
                  </a:lnTo>
                  <a:lnTo>
                    <a:pt x="80" y="1002"/>
                  </a:lnTo>
                  <a:lnTo>
                    <a:pt x="66" y="974"/>
                  </a:lnTo>
                  <a:lnTo>
                    <a:pt x="52" y="944"/>
                  </a:lnTo>
                  <a:lnTo>
                    <a:pt x="40" y="912"/>
                  </a:lnTo>
                  <a:lnTo>
                    <a:pt x="30" y="880"/>
                  </a:lnTo>
                  <a:lnTo>
                    <a:pt x="20" y="848"/>
                  </a:lnTo>
                  <a:lnTo>
                    <a:pt x="12" y="816"/>
                  </a:lnTo>
                  <a:lnTo>
                    <a:pt x="8" y="782"/>
                  </a:lnTo>
                  <a:lnTo>
                    <a:pt x="2" y="748"/>
                  </a:lnTo>
                  <a:lnTo>
                    <a:pt x="0" y="714"/>
                  </a:lnTo>
                  <a:lnTo>
                    <a:pt x="0" y="678"/>
                  </a:lnTo>
                  <a:lnTo>
                    <a:pt x="0" y="678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3740288" y="2770188"/>
              <a:ext cx="1803400" cy="1825625"/>
            </a:xfrm>
            <a:custGeom>
              <a:avLst/>
              <a:gdLst>
                <a:gd name="T0" fmla="*/ 0 w 1136"/>
                <a:gd name="T1" fmla="*/ 604 h 1150"/>
                <a:gd name="T2" fmla="*/ 12 w 1136"/>
                <a:gd name="T3" fmla="*/ 690 h 1150"/>
                <a:gd name="T4" fmla="*/ 34 w 1136"/>
                <a:gd name="T5" fmla="*/ 772 h 1150"/>
                <a:gd name="T6" fmla="*/ 68 w 1136"/>
                <a:gd name="T7" fmla="*/ 848 h 1150"/>
                <a:gd name="T8" fmla="*/ 114 w 1136"/>
                <a:gd name="T9" fmla="*/ 918 h 1150"/>
                <a:gd name="T10" fmla="*/ 166 w 1136"/>
                <a:gd name="T11" fmla="*/ 982 h 1150"/>
                <a:gd name="T12" fmla="*/ 228 w 1136"/>
                <a:gd name="T13" fmla="*/ 1036 h 1150"/>
                <a:gd name="T14" fmla="*/ 298 w 1136"/>
                <a:gd name="T15" fmla="*/ 1080 h 1150"/>
                <a:gd name="T16" fmla="*/ 372 w 1136"/>
                <a:gd name="T17" fmla="*/ 1114 h 1150"/>
                <a:gd name="T18" fmla="*/ 454 w 1136"/>
                <a:gd name="T19" fmla="*/ 1138 h 1150"/>
                <a:gd name="T20" fmla="*/ 538 w 1136"/>
                <a:gd name="T21" fmla="*/ 1148 h 1150"/>
                <a:gd name="T22" fmla="*/ 598 w 1136"/>
                <a:gd name="T23" fmla="*/ 1148 h 1150"/>
                <a:gd name="T24" fmla="*/ 682 w 1136"/>
                <a:gd name="T25" fmla="*/ 1138 h 1150"/>
                <a:gd name="T26" fmla="*/ 764 w 1136"/>
                <a:gd name="T27" fmla="*/ 1114 h 1150"/>
                <a:gd name="T28" fmla="*/ 838 w 1136"/>
                <a:gd name="T29" fmla="*/ 1080 h 1150"/>
                <a:gd name="T30" fmla="*/ 908 w 1136"/>
                <a:gd name="T31" fmla="*/ 1036 h 1150"/>
                <a:gd name="T32" fmla="*/ 970 w 1136"/>
                <a:gd name="T33" fmla="*/ 982 h 1150"/>
                <a:gd name="T34" fmla="*/ 1022 w 1136"/>
                <a:gd name="T35" fmla="*/ 918 h 1150"/>
                <a:gd name="T36" fmla="*/ 1068 w 1136"/>
                <a:gd name="T37" fmla="*/ 848 h 1150"/>
                <a:gd name="T38" fmla="*/ 1102 w 1136"/>
                <a:gd name="T39" fmla="*/ 772 h 1150"/>
                <a:gd name="T40" fmla="*/ 1124 w 1136"/>
                <a:gd name="T41" fmla="*/ 690 h 1150"/>
                <a:gd name="T42" fmla="*/ 1136 w 1136"/>
                <a:gd name="T43" fmla="*/ 604 h 1150"/>
                <a:gd name="T44" fmla="*/ 1136 w 1136"/>
                <a:gd name="T45" fmla="*/ 546 h 1150"/>
                <a:gd name="T46" fmla="*/ 1124 w 1136"/>
                <a:gd name="T47" fmla="*/ 458 h 1150"/>
                <a:gd name="T48" fmla="*/ 1102 w 1136"/>
                <a:gd name="T49" fmla="*/ 378 h 1150"/>
                <a:gd name="T50" fmla="*/ 1068 w 1136"/>
                <a:gd name="T51" fmla="*/ 300 h 1150"/>
                <a:gd name="T52" fmla="*/ 1022 w 1136"/>
                <a:gd name="T53" fmla="*/ 230 h 1150"/>
                <a:gd name="T54" fmla="*/ 970 w 1136"/>
                <a:gd name="T55" fmla="*/ 168 h 1150"/>
                <a:gd name="T56" fmla="*/ 908 w 1136"/>
                <a:gd name="T57" fmla="*/ 114 h 1150"/>
                <a:gd name="T58" fmla="*/ 838 w 1136"/>
                <a:gd name="T59" fmla="*/ 70 h 1150"/>
                <a:gd name="T60" fmla="*/ 764 w 1136"/>
                <a:gd name="T61" fmla="*/ 36 h 1150"/>
                <a:gd name="T62" fmla="*/ 682 w 1136"/>
                <a:gd name="T63" fmla="*/ 12 h 1150"/>
                <a:gd name="T64" fmla="*/ 598 w 1136"/>
                <a:gd name="T65" fmla="*/ 0 h 1150"/>
                <a:gd name="T66" fmla="*/ 538 w 1136"/>
                <a:gd name="T67" fmla="*/ 0 h 1150"/>
                <a:gd name="T68" fmla="*/ 454 w 1136"/>
                <a:gd name="T69" fmla="*/ 12 h 1150"/>
                <a:gd name="T70" fmla="*/ 372 w 1136"/>
                <a:gd name="T71" fmla="*/ 36 h 1150"/>
                <a:gd name="T72" fmla="*/ 298 w 1136"/>
                <a:gd name="T73" fmla="*/ 70 h 1150"/>
                <a:gd name="T74" fmla="*/ 228 w 1136"/>
                <a:gd name="T75" fmla="*/ 114 h 1150"/>
                <a:gd name="T76" fmla="*/ 166 w 1136"/>
                <a:gd name="T77" fmla="*/ 168 h 1150"/>
                <a:gd name="T78" fmla="*/ 114 w 1136"/>
                <a:gd name="T79" fmla="*/ 230 h 1150"/>
                <a:gd name="T80" fmla="*/ 68 w 1136"/>
                <a:gd name="T81" fmla="*/ 300 h 1150"/>
                <a:gd name="T82" fmla="*/ 34 w 1136"/>
                <a:gd name="T83" fmla="*/ 378 h 1150"/>
                <a:gd name="T84" fmla="*/ 12 w 1136"/>
                <a:gd name="T85" fmla="*/ 458 h 1150"/>
                <a:gd name="T86" fmla="*/ 0 w 1136"/>
                <a:gd name="T87" fmla="*/ 546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36" h="1150">
                  <a:moveTo>
                    <a:pt x="0" y="574"/>
                  </a:moveTo>
                  <a:lnTo>
                    <a:pt x="0" y="574"/>
                  </a:lnTo>
                  <a:lnTo>
                    <a:pt x="0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4" y="772"/>
                  </a:lnTo>
                  <a:lnTo>
                    <a:pt x="44" y="798"/>
                  </a:lnTo>
                  <a:lnTo>
                    <a:pt x="56" y="824"/>
                  </a:lnTo>
                  <a:lnTo>
                    <a:pt x="68" y="848"/>
                  </a:lnTo>
                  <a:lnTo>
                    <a:pt x="82" y="872"/>
                  </a:lnTo>
                  <a:lnTo>
                    <a:pt x="98" y="896"/>
                  </a:lnTo>
                  <a:lnTo>
                    <a:pt x="114" y="918"/>
                  </a:lnTo>
                  <a:lnTo>
                    <a:pt x="130" y="940"/>
                  </a:lnTo>
                  <a:lnTo>
                    <a:pt x="148" y="962"/>
                  </a:lnTo>
                  <a:lnTo>
                    <a:pt x="166" y="982"/>
                  </a:lnTo>
                  <a:lnTo>
                    <a:pt x="186" y="1000"/>
                  </a:lnTo>
                  <a:lnTo>
                    <a:pt x="206" y="1018"/>
                  </a:lnTo>
                  <a:lnTo>
                    <a:pt x="228" y="1036"/>
                  </a:lnTo>
                  <a:lnTo>
                    <a:pt x="250" y="1052"/>
                  </a:lnTo>
                  <a:lnTo>
                    <a:pt x="274" y="1066"/>
                  </a:lnTo>
                  <a:lnTo>
                    <a:pt x="298" y="1080"/>
                  </a:lnTo>
                  <a:lnTo>
                    <a:pt x="322" y="1092"/>
                  </a:lnTo>
                  <a:lnTo>
                    <a:pt x="348" y="1104"/>
                  </a:lnTo>
                  <a:lnTo>
                    <a:pt x="372" y="1114"/>
                  </a:lnTo>
                  <a:lnTo>
                    <a:pt x="400" y="1124"/>
                  </a:lnTo>
                  <a:lnTo>
                    <a:pt x="426" y="1132"/>
                  </a:lnTo>
                  <a:lnTo>
                    <a:pt x="454" y="1138"/>
                  </a:lnTo>
                  <a:lnTo>
                    <a:pt x="482" y="1144"/>
                  </a:lnTo>
                  <a:lnTo>
                    <a:pt x="510" y="1146"/>
                  </a:lnTo>
                  <a:lnTo>
                    <a:pt x="538" y="1148"/>
                  </a:lnTo>
                  <a:lnTo>
                    <a:pt x="568" y="1150"/>
                  </a:lnTo>
                  <a:lnTo>
                    <a:pt x="568" y="1150"/>
                  </a:lnTo>
                  <a:lnTo>
                    <a:pt x="598" y="1148"/>
                  </a:lnTo>
                  <a:lnTo>
                    <a:pt x="626" y="1146"/>
                  </a:lnTo>
                  <a:lnTo>
                    <a:pt x="654" y="1144"/>
                  </a:lnTo>
                  <a:lnTo>
                    <a:pt x="682" y="1138"/>
                  </a:lnTo>
                  <a:lnTo>
                    <a:pt x="710" y="1132"/>
                  </a:lnTo>
                  <a:lnTo>
                    <a:pt x="736" y="1124"/>
                  </a:lnTo>
                  <a:lnTo>
                    <a:pt x="764" y="1114"/>
                  </a:lnTo>
                  <a:lnTo>
                    <a:pt x="788" y="1104"/>
                  </a:lnTo>
                  <a:lnTo>
                    <a:pt x="814" y="1092"/>
                  </a:lnTo>
                  <a:lnTo>
                    <a:pt x="838" y="1080"/>
                  </a:lnTo>
                  <a:lnTo>
                    <a:pt x="862" y="1066"/>
                  </a:lnTo>
                  <a:lnTo>
                    <a:pt x="886" y="1052"/>
                  </a:lnTo>
                  <a:lnTo>
                    <a:pt x="908" y="1036"/>
                  </a:lnTo>
                  <a:lnTo>
                    <a:pt x="930" y="1018"/>
                  </a:lnTo>
                  <a:lnTo>
                    <a:pt x="950" y="1000"/>
                  </a:lnTo>
                  <a:lnTo>
                    <a:pt x="970" y="982"/>
                  </a:lnTo>
                  <a:lnTo>
                    <a:pt x="988" y="962"/>
                  </a:lnTo>
                  <a:lnTo>
                    <a:pt x="1006" y="940"/>
                  </a:lnTo>
                  <a:lnTo>
                    <a:pt x="1022" y="918"/>
                  </a:lnTo>
                  <a:lnTo>
                    <a:pt x="1038" y="896"/>
                  </a:lnTo>
                  <a:lnTo>
                    <a:pt x="1054" y="872"/>
                  </a:lnTo>
                  <a:lnTo>
                    <a:pt x="1068" y="848"/>
                  </a:lnTo>
                  <a:lnTo>
                    <a:pt x="1080" y="824"/>
                  </a:lnTo>
                  <a:lnTo>
                    <a:pt x="1092" y="798"/>
                  </a:lnTo>
                  <a:lnTo>
                    <a:pt x="1102" y="772"/>
                  </a:lnTo>
                  <a:lnTo>
                    <a:pt x="1110" y="746"/>
                  </a:lnTo>
                  <a:lnTo>
                    <a:pt x="1118" y="718"/>
                  </a:lnTo>
                  <a:lnTo>
                    <a:pt x="1124" y="690"/>
                  </a:lnTo>
                  <a:lnTo>
                    <a:pt x="1130" y="662"/>
                  </a:lnTo>
                  <a:lnTo>
                    <a:pt x="1132" y="634"/>
                  </a:lnTo>
                  <a:lnTo>
                    <a:pt x="1136" y="604"/>
                  </a:lnTo>
                  <a:lnTo>
                    <a:pt x="1136" y="574"/>
                  </a:lnTo>
                  <a:lnTo>
                    <a:pt x="1136" y="574"/>
                  </a:lnTo>
                  <a:lnTo>
                    <a:pt x="1136" y="546"/>
                  </a:lnTo>
                  <a:lnTo>
                    <a:pt x="1132" y="516"/>
                  </a:lnTo>
                  <a:lnTo>
                    <a:pt x="1130" y="488"/>
                  </a:lnTo>
                  <a:lnTo>
                    <a:pt x="1124" y="458"/>
                  </a:lnTo>
                  <a:lnTo>
                    <a:pt x="1118" y="432"/>
                  </a:lnTo>
                  <a:lnTo>
                    <a:pt x="1110" y="404"/>
                  </a:lnTo>
                  <a:lnTo>
                    <a:pt x="1102" y="378"/>
                  </a:lnTo>
                  <a:lnTo>
                    <a:pt x="1092" y="350"/>
                  </a:lnTo>
                  <a:lnTo>
                    <a:pt x="1080" y="326"/>
                  </a:lnTo>
                  <a:lnTo>
                    <a:pt x="1068" y="300"/>
                  </a:lnTo>
                  <a:lnTo>
                    <a:pt x="1054" y="276"/>
                  </a:lnTo>
                  <a:lnTo>
                    <a:pt x="1038" y="254"/>
                  </a:lnTo>
                  <a:lnTo>
                    <a:pt x="1022" y="230"/>
                  </a:lnTo>
                  <a:lnTo>
                    <a:pt x="1006" y="210"/>
                  </a:lnTo>
                  <a:lnTo>
                    <a:pt x="988" y="188"/>
                  </a:lnTo>
                  <a:lnTo>
                    <a:pt x="970" y="168"/>
                  </a:lnTo>
                  <a:lnTo>
                    <a:pt x="950" y="150"/>
                  </a:lnTo>
                  <a:lnTo>
                    <a:pt x="930" y="132"/>
                  </a:lnTo>
                  <a:lnTo>
                    <a:pt x="908" y="114"/>
                  </a:lnTo>
                  <a:lnTo>
                    <a:pt x="886" y="98"/>
                  </a:lnTo>
                  <a:lnTo>
                    <a:pt x="862" y="84"/>
                  </a:lnTo>
                  <a:lnTo>
                    <a:pt x="838" y="70"/>
                  </a:lnTo>
                  <a:lnTo>
                    <a:pt x="814" y="56"/>
                  </a:lnTo>
                  <a:lnTo>
                    <a:pt x="788" y="46"/>
                  </a:lnTo>
                  <a:lnTo>
                    <a:pt x="764" y="36"/>
                  </a:lnTo>
                  <a:lnTo>
                    <a:pt x="736" y="26"/>
                  </a:lnTo>
                  <a:lnTo>
                    <a:pt x="710" y="18"/>
                  </a:lnTo>
                  <a:lnTo>
                    <a:pt x="682" y="12"/>
                  </a:lnTo>
                  <a:lnTo>
                    <a:pt x="654" y="6"/>
                  </a:lnTo>
                  <a:lnTo>
                    <a:pt x="626" y="4"/>
                  </a:lnTo>
                  <a:lnTo>
                    <a:pt x="598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38" y="0"/>
                  </a:lnTo>
                  <a:lnTo>
                    <a:pt x="510" y="4"/>
                  </a:lnTo>
                  <a:lnTo>
                    <a:pt x="482" y="6"/>
                  </a:lnTo>
                  <a:lnTo>
                    <a:pt x="454" y="12"/>
                  </a:lnTo>
                  <a:lnTo>
                    <a:pt x="426" y="18"/>
                  </a:lnTo>
                  <a:lnTo>
                    <a:pt x="400" y="26"/>
                  </a:lnTo>
                  <a:lnTo>
                    <a:pt x="372" y="36"/>
                  </a:lnTo>
                  <a:lnTo>
                    <a:pt x="348" y="46"/>
                  </a:lnTo>
                  <a:lnTo>
                    <a:pt x="322" y="56"/>
                  </a:lnTo>
                  <a:lnTo>
                    <a:pt x="298" y="70"/>
                  </a:lnTo>
                  <a:lnTo>
                    <a:pt x="274" y="84"/>
                  </a:lnTo>
                  <a:lnTo>
                    <a:pt x="250" y="98"/>
                  </a:lnTo>
                  <a:lnTo>
                    <a:pt x="228" y="114"/>
                  </a:lnTo>
                  <a:lnTo>
                    <a:pt x="206" y="132"/>
                  </a:lnTo>
                  <a:lnTo>
                    <a:pt x="186" y="150"/>
                  </a:lnTo>
                  <a:lnTo>
                    <a:pt x="166" y="168"/>
                  </a:lnTo>
                  <a:lnTo>
                    <a:pt x="148" y="188"/>
                  </a:lnTo>
                  <a:lnTo>
                    <a:pt x="130" y="210"/>
                  </a:lnTo>
                  <a:lnTo>
                    <a:pt x="114" y="230"/>
                  </a:lnTo>
                  <a:lnTo>
                    <a:pt x="98" y="254"/>
                  </a:lnTo>
                  <a:lnTo>
                    <a:pt x="82" y="276"/>
                  </a:lnTo>
                  <a:lnTo>
                    <a:pt x="68" y="300"/>
                  </a:lnTo>
                  <a:lnTo>
                    <a:pt x="56" y="326"/>
                  </a:lnTo>
                  <a:lnTo>
                    <a:pt x="44" y="350"/>
                  </a:lnTo>
                  <a:lnTo>
                    <a:pt x="34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58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0" y="546"/>
                  </a:lnTo>
                  <a:lnTo>
                    <a:pt x="0" y="5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578363" y="2605088"/>
              <a:ext cx="2127250" cy="2155825"/>
            </a:xfrm>
            <a:custGeom>
              <a:avLst/>
              <a:gdLst>
                <a:gd name="T0" fmla="*/ 0 w 1340"/>
                <a:gd name="T1" fmla="*/ 644 h 1358"/>
                <a:gd name="T2" fmla="*/ 12 w 1340"/>
                <a:gd name="T3" fmla="*/ 542 h 1358"/>
                <a:gd name="T4" fmla="*/ 40 w 1340"/>
                <a:gd name="T5" fmla="*/ 446 h 1358"/>
                <a:gd name="T6" fmla="*/ 80 w 1340"/>
                <a:gd name="T7" fmla="*/ 356 h 1358"/>
                <a:gd name="T8" fmla="*/ 132 w 1340"/>
                <a:gd name="T9" fmla="*/ 272 h 1358"/>
                <a:gd name="T10" fmla="*/ 196 w 1340"/>
                <a:gd name="T11" fmla="*/ 198 h 1358"/>
                <a:gd name="T12" fmla="*/ 268 w 1340"/>
                <a:gd name="T13" fmla="*/ 134 h 1358"/>
                <a:gd name="T14" fmla="*/ 350 w 1340"/>
                <a:gd name="T15" fmla="*/ 82 h 1358"/>
                <a:gd name="T16" fmla="*/ 440 w 1340"/>
                <a:gd name="T17" fmla="*/ 40 h 1358"/>
                <a:gd name="T18" fmla="*/ 534 w 1340"/>
                <a:gd name="T19" fmla="*/ 14 h 1358"/>
                <a:gd name="T20" fmla="*/ 636 w 1340"/>
                <a:gd name="T21" fmla="*/ 0 h 1358"/>
                <a:gd name="T22" fmla="*/ 704 w 1340"/>
                <a:gd name="T23" fmla="*/ 0 h 1358"/>
                <a:gd name="T24" fmla="*/ 806 w 1340"/>
                <a:gd name="T25" fmla="*/ 14 h 1358"/>
                <a:gd name="T26" fmla="*/ 900 w 1340"/>
                <a:gd name="T27" fmla="*/ 40 h 1358"/>
                <a:gd name="T28" fmla="*/ 990 w 1340"/>
                <a:gd name="T29" fmla="*/ 82 h 1358"/>
                <a:gd name="T30" fmla="*/ 1072 w 1340"/>
                <a:gd name="T31" fmla="*/ 134 h 1358"/>
                <a:gd name="T32" fmla="*/ 1144 w 1340"/>
                <a:gd name="T33" fmla="*/ 198 h 1358"/>
                <a:gd name="T34" fmla="*/ 1208 w 1340"/>
                <a:gd name="T35" fmla="*/ 272 h 1358"/>
                <a:gd name="T36" fmla="*/ 1260 w 1340"/>
                <a:gd name="T37" fmla="*/ 356 h 1358"/>
                <a:gd name="T38" fmla="*/ 1300 w 1340"/>
                <a:gd name="T39" fmla="*/ 446 h 1358"/>
                <a:gd name="T40" fmla="*/ 1328 w 1340"/>
                <a:gd name="T41" fmla="*/ 542 h 1358"/>
                <a:gd name="T42" fmla="*/ 1340 w 1340"/>
                <a:gd name="T43" fmla="*/ 644 h 1358"/>
                <a:gd name="T44" fmla="*/ 1340 w 1340"/>
                <a:gd name="T45" fmla="*/ 714 h 1358"/>
                <a:gd name="T46" fmla="*/ 1328 w 1340"/>
                <a:gd name="T47" fmla="*/ 816 h 1358"/>
                <a:gd name="T48" fmla="*/ 1300 w 1340"/>
                <a:gd name="T49" fmla="*/ 912 h 1358"/>
                <a:gd name="T50" fmla="*/ 1260 w 1340"/>
                <a:gd name="T51" fmla="*/ 1002 h 1358"/>
                <a:gd name="T52" fmla="*/ 1208 w 1340"/>
                <a:gd name="T53" fmla="*/ 1086 h 1358"/>
                <a:gd name="T54" fmla="*/ 1144 w 1340"/>
                <a:gd name="T55" fmla="*/ 1160 h 1358"/>
                <a:gd name="T56" fmla="*/ 1072 w 1340"/>
                <a:gd name="T57" fmla="*/ 1224 h 1358"/>
                <a:gd name="T58" fmla="*/ 990 w 1340"/>
                <a:gd name="T59" fmla="*/ 1276 h 1358"/>
                <a:gd name="T60" fmla="*/ 900 w 1340"/>
                <a:gd name="T61" fmla="*/ 1318 h 1358"/>
                <a:gd name="T62" fmla="*/ 806 w 1340"/>
                <a:gd name="T63" fmla="*/ 1344 h 1358"/>
                <a:gd name="T64" fmla="*/ 704 w 1340"/>
                <a:gd name="T65" fmla="*/ 1358 h 1358"/>
                <a:gd name="T66" fmla="*/ 636 w 1340"/>
                <a:gd name="T67" fmla="*/ 1358 h 1358"/>
                <a:gd name="T68" fmla="*/ 534 w 1340"/>
                <a:gd name="T69" fmla="*/ 1344 h 1358"/>
                <a:gd name="T70" fmla="*/ 440 w 1340"/>
                <a:gd name="T71" fmla="*/ 1318 h 1358"/>
                <a:gd name="T72" fmla="*/ 350 w 1340"/>
                <a:gd name="T73" fmla="*/ 1276 h 1358"/>
                <a:gd name="T74" fmla="*/ 268 w 1340"/>
                <a:gd name="T75" fmla="*/ 1224 h 1358"/>
                <a:gd name="T76" fmla="*/ 196 w 1340"/>
                <a:gd name="T77" fmla="*/ 1160 h 1358"/>
                <a:gd name="T78" fmla="*/ 132 w 1340"/>
                <a:gd name="T79" fmla="*/ 1086 h 1358"/>
                <a:gd name="T80" fmla="*/ 80 w 1340"/>
                <a:gd name="T81" fmla="*/ 1002 h 1358"/>
                <a:gd name="T82" fmla="*/ 40 w 1340"/>
                <a:gd name="T83" fmla="*/ 912 h 1358"/>
                <a:gd name="T84" fmla="*/ 12 w 1340"/>
                <a:gd name="T85" fmla="*/ 816 h 1358"/>
                <a:gd name="T86" fmla="*/ 0 w 1340"/>
                <a:gd name="T87" fmla="*/ 71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0" h="1358">
                  <a:moveTo>
                    <a:pt x="0" y="678"/>
                  </a:moveTo>
                  <a:lnTo>
                    <a:pt x="0" y="678"/>
                  </a:lnTo>
                  <a:lnTo>
                    <a:pt x="0" y="644"/>
                  </a:lnTo>
                  <a:lnTo>
                    <a:pt x="2" y="610"/>
                  </a:lnTo>
                  <a:lnTo>
                    <a:pt x="8" y="576"/>
                  </a:lnTo>
                  <a:lnTo>
                    <a:pt x="12" y="542"/>
                  </a:lnTo>
                  <a:lnTo>
                    <a:pt x="20" y="510"/>
                  </a:lnTo>
                  <a:lnTo>
                    <a:pt x="30" y="478"/>
                  </a:lnTo>
                  <a:lnTo>
                    <a:pt x="40" y="446"/>
                  </a:lnTo>
                  <a:lnTo>
                    <a:pt x="52" y="414"/>
                  </a:lnTo>
                  <a:lnTo>
                    <a:pt x="66" y="384"/>
                  </a:lnTo>
                  <a:lnTo>
                    <a:pt x="80" y="356"/>
                  </a:lnTo>
                  <a:lnTo>
                    <a:pt x="96" y="326"/>
                  </a:lnTo>
                  <a:lnTo>
                    <a:pt x="114" y="300"/>
                  </a:lnTo>
                  <a:lnTo>
                    <a:pt x="132" y="272"/>
                  </a:lnTo>
                  <a:lnTo>
                    <a:pt x="152" y="246"/>
                  </a:lnTo>
                  <a:lnTo>
                    <a:pt x="174" y="222"/>
                  </a:lnTo>
                  <a:lnTo>
                    <a:pt x="196" y="198"/>
                  </a:lnTo>
                  <a:lnTo>
                    <a:pt x="220" y="176"/>
                  </a:lnTo>
                  <a:lnTo>
                    <a:pt x="244" y="154"/>
                  </a:lnTo>
                  <a:lnTo>
                    <a:pt x="268" y="134"/>
                  </a:lnTo>
                  <a:lnTo>
                    <a:pt x="296" y="116"/>
                  </a:lnTo>
                  <a:lnTo>
                    <a:pt x="322" y="98"/>
                  </a:lnTo>
                  <a:lnTo>
                    <a:pt x="350" y="82"/>
                  </a:lnTo>
                  <a:lnTo>
                    <a:pt x="380" y="66"/>
                  </a:lnTo>
                  <a:lnTo>
                    <a:pt x="410" y="52"/>
                  </a:lnTo>
                  <a:lnTo>
                    <a:pt x="440" y="40"/>
                  </a:lnTo>
                  <a:lnTo>
                    <a:pt x="470" y="30"/>
                  </a:lnTo>
                  <a:lnTo>
                    <a:pt x="502" y="20"/>
                  </a:lnTo>
                  <a:lnTo>
                    <a:pt x="534" y="14"/>
                  </a:lnTo>
                  <a:lnTo>
                    <a:pt x="568" y="8"/>
                  </a:lnTo>
                  <a:lnTo>
                    <a:pt x="602" y="2"/>
                  </a:lnTo>
                  <a:lnTo>
                    <a:pt x="636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704" y="0"/>
                  </a:lnTo>
                  <a:lnTo>
                    <a:pt x="738" y="2"/>
                  </a:lnTo>
                  <a:lnTo>
                    <a:pt x="772" y="8"/>
                  </a:lnTo>
                  <a:lnTo>
                    <a:pt x="806" y="14"/>
                  </a:lnTo>
                  <a:lnTo>
                    <a:pt x="838" y="20"/>
                  </a:lnTo>
                  <a:lnTo>
                    <a:pt x="870" y="30"/>
                  </a:lnTo>
                  <a:lnTo>
                    <a:pt x="900" y="40"/>
                  </a:lnTo>
                  <a:lnTo>
                    <a:pt x="930" y="52"/>
                  </a:lnTo>
                  <a:lnTo>
                    <a:pt x="960" y="66"/>
                  </a:lnTo>
                  <a:lnTo>
                    <a:pt x="990" y="82"/>
                  </a:lnTo>
                  <a:lnTo>
                    <a:pt x="1018" y="98"/>
                  </a:lnTo>
                  <a:lnTo>
                    <a:pt x="1044" y="116"/>
                  </a:lnTo>
                  <a:lnTo>
                    <a:pt x="1072" y="134"/>
                  </a:lnTo>
                  <a:lnTo>
                    <a:pt x="1096" y="154"/>
                  </a:lnTo>
                  <a:lnTo>
                    <a:pt x="1120" y="176"/>
                  </a:lnTo>
                  <a:lnTo>
                    <a:pt x="1144" y="198"/>
                  </a:lnTo>
                  <a:lnTo>
                    <a:pt x="1166" y="222"/>
                  </a:lnTo>
                  <a:lnTo>
                    <a:pt x="1188" y="246"/>
                  </a:lnTo>
                  <a:lnTo>
                    <a:pt x="1208" y="272"/>
                  </a:lnTo>
                  <a:lnTo>
                    <a:pt x="1226" y="300"/>
                  </a:lnTo>
                  <a:lnTo>
                    <a:pt x="1244" y="326"/>
                  </a:lnTo>
                  <a:lnTo>
                    <a:pt x="1260" y="356"/>
                  </a:lnTo>
                  <a:lnTo>
                    <a:pt x="1274" y="384"/>
                  </a:lnTo>
                  <a:lnTo>
                    <a:pt x="1288" y="414"/>
                  </a:lnTo>
                  <a:lnTo>
                    <a:pt x="1300" y="446"/>
                  </a:lnTo>
                  <a:lnTo>
                    <a:pt x="1310" y="478"/>
                  </a:lnTo>
                  <a:lnTo>
                    <a:pt x="1320" y="510"/>
                  </a:lnTo>
                  <a:lnTo>
                    <a:pt x="1328" y="542"/>
                  </a:lnTo>
                  <a:lnTo>
                    <a:pt x="1332" y="576"/>
                  </a:lnTo>
                  <a:lnTo>
                    <a:pt x="1338" y="610"/>
                  </a:lnTo>
                  <a:lnTo>
                    <a:pt x="1340" y="644"/>
                  </a:lnTo>
                  <a:lnTo>
                    <a:pt x="1340" y="678"/>
                  </a:lnTo>
                  <a:lnTo>
                    <a:pt x="1340" y="678"/>
                  </a:lnTo>
                  <a:lnTo>
                    <a:pt x="1340" y="714"/>
                  </a:lnTo>
                  <a:lnTo>
                    <a:pt x="1338" y="748"/>
                  </a:lnTo>
                  <a:lnTo>
                    <a:pt x="1332" y="782"/>
                  </a:lnTo>
                  <a:lnTo>
                    <a:pt x="1328" y="816"/>
                  </a:lnTo>
                  <a:lnTo>
                    <a:pt x="1320" y="848"/>
                  </a:lnTo>
                  <a:lnTo>
                    <a:pt x="1310" y="880"/>
                  </a:lnTo>
                  <a:lnTo>
                    <a:pt x="1300" y="912"/>
                  </a:lnTo>
                  <a:lnTo>
                    <a:pt x="1288" y="944"/>
                  </a:lnTo>
                  <a:lnTo>
                    <a:pt x="1274" y="974"/>
                  </a:lnTo>
                  <a:lnTo>
                    <a:pt x="1260" y="1002"/>
                  </a:lnTo>
                  <a:lnTo>
                    <a:pt x="1244" y="1032"/>
                  </a:lnTo>
                  <a:lnTo>
                    <a:pt x="1226" y="1058"/>
                  </a:lnTo>
                  <a:lnTo>
                    <a:pt x="1208" y="1086"/>
                  </a:lnTo>
                  <a:lnTo>
                    <a:pt x="1188" y="1112"/>
                  </a:lnTo>
                  <a:lnTo>
                    <a:pt x="1166" y="1136"/>
                  </a:lnTo>
                  <a:lnTo>
                    <a:pt x="1144" y="1160"/>
                  </a:lnTo>
                  <a:lnTo>
                    <a:pt x="1120" y="1182"/>
                  </a:lnTo>
                  <a:lnTo>
                    <a:pt x="1096" y="1204"/>
                  </a:lnTo>
                  <a:lnTo>
                    <a:pt x="1072" y="1224"/>
                  </a:lnTo>
                  <a:lnTo>
                    <a:pt x="1044" y="1242"/>
                  </a:lnTo>
                  <a:lnTo>
                    <a:pt x="1018" y="1260"/>
                  </a:lnTo>
                  <a:lnTo>
                    <a:pt x="990" y="1276"/>
                  </a:lnTo>
                  <a:lnTo>
                    <a:pt x="960" y="1292"/>
                  </a:lnTo>
                  <a:lnTo>
                    <a:pt x="930" y="1306"/>
                  </a:lnTo>
                  <a:lnTo>
                    <a:pt x="900" y="1318"/>
                  </a:lnTo>
                  <a:lnTo>
                    <a:pt x="870" y="1328"/>
                  </a:lnTo>
                  <a:lnTo>
                    <a:pt x="838" y="1338"/>
                  </a:lnTo>
                  <a:lnTo>
                    <a:pt x="806" y="1344"/>
                  </a:lnTo>
                  <a:lnTo>
                    <a:pt x="772" y="1350"/>
                  </a:lnTo>
                  <a:lnTo>
                    <a:pt x="738" y="1354"/>
                  </a:lnTo>
                  <a:lnTo>
                    <a:pt x="704" y="1358"/>
                  </a:lnTo>
                  <a:lnTo>
                    <a:pt x="670" y="1358"/>
                  </a:lnTo>
                  <a:lnTo>
                    <a:pt x="670" y="1358"/>
                  </a:lnTo>
                  <a:lnTo>
                    <a:pt x="636" y="1358"/>
                  </a:lnTo>
                  <a:lnTo>
                    <a:pt x="602" y="1354"/>
                  </a:lnTo>
                  <a:lnTo>
                    <a:pt x="568" y="1350"/>
                  </a:lnTo>
                  <a:lnTo>
                    <a:pt x="534" y="1344"/>
                  </a:lnTo>
                  <a:lnTo>
                    <a:pt x="502" y="1338"/>
                  </a:lnTo>
                  <a:lnTo>
                    <a:pt x="470" y="1328"/>
                  </a:lnTo>
                  <a:lnTo>
                    <a:pt x="440" y="1318"/>
                  </a:lnTo>
                  <a:lnTo>
                    <a:pt x="410" y="1306"/>
                  </a:lnTo>
                  <a:lnTo>
                    <a:pt x="380" y="1292"/>
                  </a:lnTo>
                  <a:lnTo>
                    <a:pt x="350" y="1276"/>
                  </a:lnTo>
                  <a:lnTo>
                    <a:pt x="322" y="1260"/>
                  </a:lnTo>
                  <a:lnTo>
                    <a:pt x="296" y="1242"/>
                  </a:lnTo>
                  <a:lnTo>
                    <a:pt x="268" y="1224"/>
                  </a:lnTo>
                  <a:lnTo>
                    <a:pt x="244" y="1204"/>
                  </a:lnTo>
                  <a:lnTo>
                    <a:pt x="220" y="1182"/>
                  </a:lnTo>
                  <a:lnTo>
                    <a:pt x="196" y="1160"/>
                  </a:lnTo>
                  <a:lnTo>
                    <a:pt x="174" y="1136"/>
                  </a:lnTo>
                  <a:lnTo>
                    <a:pt x="152" y="1112"/>
                  </a:lnTo>
                  <a:lnTo>
                    <a:pt x="132" y="1086"/>
                  </a:lnTo>
                  <a:lnTo>
                    <a:pt x="114" y="1058"/>
                  </a:lnTo>
                  <a:lnTo>
                    <a:pt x="96" y="1032"/>
                  </a:lnTo>
                  <a:lnTo>
                    <a:pt x="80" y="1002"/>
                  </a:lnTo>
                  <a:lnTo>
                    <a:pt x="66" y="974"/>
                  </a:lnTo>
                  <a:lnTo>
                    <a:pt x="52" y="944"/>
                  </a:lnTo>
                  <a:lnTo>
                    <a:pt x="40" y="912"/>
                  </a:lnTo>
                  <a:lnTo>
                    <a:pt x="30" y="880"/>
                  </a:lnTo>
                  <a:lnTo>
                    <a:pt x="20" y="848"/>
                  </a:lnTo>
                  <a:lnTo>
                    <a:pt x="12" y="816"/>
                  </a:lnTo>
                  <a:lnTo>
                    <a:pt x="8" y="782"/>
                  </a:lnTo>
                  <a:lnTo>
                    <a:pt x="2" y="748"/>
                  </a:lnTo>
                  <a:lnTo>
                    <a:pt x="0" y="714"/>
                  </a:lnTo>
                  <a:lnTo>
                    <a:pt x="0" y="678"/>
                  </a:lnTo>
                  <a:lnTo>
                    <a:pt x="0" y="6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578363" y="2605088"/>
              <a:ext cx="2127250" cy="2155825"/>
            </a:xfrm>
            <a:custGeom>
              <a:avLst/>
              <a:gdLst>
                <a:gd name="T0" fmla="*/ 0 w 1340"/>
                <a:gd name="T1" fmla="*/ 644 h 1358"/>
                <a:gd name="T2" fmla="*/ 12 w 1340"/>
                <a:gd name="T3" fmla="*/ 542 h 1358"/>
                <a:gd name="T4" fmla="*/ 40 w 1340"/>
                <a:gd name="T5" fmla="*/ 446 h 1358"/>
                <a:gd name="T6" fmla="*/ 80 w 1340"/>
                <a:gd name="T7" fmla="*/ 356 h 1358"/>
                <a:gd name="T8" fmla="*/ 132 w 1340"/>
                <a:gd name="T9" fmla="*/ 272 h 1358"/>
                <a:gd name="T10" fmla="*/ 196 w 1340"/>
                <a:gd name="T11" fmla="*/ 198 h 1358"/>
                <a:gd name="T12" fmla="*/ 268 w 1340"/>
                <a:gd name="T13" fmla="*/ 134 h 1358"/>
                <a:gd name="T14" fmla="*/ 350 w 1340"/>
                <a:gd name="T15" fmla="*/ 82 h 1358"/>
                <a:gd name="T16" fmla="*/ 440 w 1340"/>
                <a:gd name="T17" fmla="*/ 40 h 1358"/>
                <a:gd name="T18" fmla="*/ 534 w 1340"/>
                <a:gd name="T19" fmla="*/ 14 h 1358"/>
                <a:gd name="T20" fmla="*/ 636 w 1340"/>
                <a:gd name="T21" fmla="*/ 0 h 1358"/>
                <a:gd name="T22" fmla="*/ 704 w 1340"/>
                <a:gd name="T23" fmla="*/ 0 h 1358"/>
                <a:gd name="T24" fmla="*/ 806 w 1340"/>
                <a:gd name="T25" fmla="*/ 14 h 1358"/>
                <a:gd name="T26" fmla="*/ 900 w 1340"/>
                <a:gd name="T27" fmla="*/ 40 h 1358"/>
                <a:gd name="T28" fmla="*/ 990 w 1340"/>
                <a:gd name="T29" fmla="*/ 82 h 1358"/>
                <a:gd name="T30" fmla="*/ 1072 w 1340"/>
                <a:gd name="T31" fmla="*/ 134 h 1358"/>
                <a:gd name="T32" fmla="*/ 1144 w 1340"/>
                <a:gd name="T33" fmla="*/ 198 h 1358"/>
                <a:gd name="T34" fmla="*/ 1208 w 1340"/>
                <a:gd name="T35" fmla="*/ 272 h 1358"/>
                <a:gd name="T36" fmla="*/ 1260 w 1340"/>
                <a:gd name="T37" fmla="*/ 356 h 1358"/>
                <a:gd name="T38" fmla="*/ 1300 w 1340"/>
                <a:gd name="T39" fmla="*/ 446 h 1358"/>
                <a:gd name="T40" fmla="*/ 1328 w 1340"/>
                <a:gd name="T41" fmla="*/ 542 h 1358"/>
                <a:gd name="T42" fmla="*/ 1340 w 1340"/>
                <a:gd name="T43" fmla="*/ 644 h 1358"/>
                <a:gd name="T44" fmla="*/ 1340 w 1340"/>
                <a:gd name="T45" fmla="*/ 714 h 1358"/>
                <a:gd name="T46" fmla="*/ 1328 w 1340"/>
                <a:gd name="T47" fmla="*/ 816 h 1358"/>
                <a:gd name="T48" fmla="*/ 1300 w 1340"/>
                <a:gd name="T49" fmla="*/ 912 h 1358"/>
                <a:gd name="T50" fmla="*/ 1260 w 1340"/>
                <a:gd name="T51" fmla="*/ 1002 h 1358"/>
                <a:gd name="T52" fmla="*/ 1208 w 1340"/>
                <a:gd name="T53" fmla="*/ 1086 h 1358"/>
                <a:gd name="T54" fmla="*/ 1144 w 1340"/>
                <a:gd name="T55" fmla="*/ 1160 h 1358"/>
                <a:gd name="T56" fmla="*/ 1072 w 1340"/>
                <a:gd name="T57" fmla="*/ 1224 h 1358"/>
                <a:gd name="T58" fmla="*/ 990 w 1340"/>
                <a:gd name="T59" fmla="*/ 1276 h 1358"/>
                <a:gd name="T60" fmla="*/ 900 w 1340"/>
                <a:gd name="T61" fmla="*/ 1318 h 1358"/>
                <a:gd name="T62" fmla="*/ 806 w 1340"/>
                <a:gd name="T63" fmla="*/ 1344 h 1358"/>
                <a:gd name="T64" fmla="*/ 704 w 1340"/>
                <a:gd name="T65" fmla="*/ 1358 h 1358"/>
                <a:gd name="T66" fmla="*/ 636 w 1340"/>
                <a:gd name="T67" fmla="*/ 1358 h 1358"/>
                <a:gd name="T68" fmla="*/ 534 w 1340"/>
                <a:gd name="T69" fmla="*/ 1344 h 1358"/>
                <a:gd name="T70" fmla="*/ 440 w 1340"/>
                <a:gd name="T71" fmla="*/ 1318 h 1358"/>
                <a:gd name="T72" fmla="*/ 350 w 1340"/>
                <a:gd name="T73" fmla="*/ 1276 h 1358"/>
                <a:gd name="T74" fmla="*/ 268 w 1340"/>
                <a:gd name="T75" fmla="*/ 1224 h 1358"/>
                <a:gd name="T76" fmla="*/ 196 w 1340"/>
                <a:gd name="T77" fmla="*/ 1160 h 1358"/>
                <a:gd name="T78" fmla="*/ 132 w 1340"/>
                <a:gd name="T79" fmla="*/ 1086 h 1358"/>
                <a:gd name="T80" fmla="*/ 80 w 1340"/>
                <a:gd name="T81" fmla="*/ 1002 h 1358"/>
                <a:gd name="T82" fmla="*/ 40 w 1340"/>
                <a:gd name="T83" fmla="*/ 912 h 1358"/>
                <a:gd name="T84" fmla="*/ 12 w 1340"/>
                <a:gd name="T85" fmla="*/ 816 h 1358"/>
                <a:gd name="T86" fmla="*/ 0 w 1340"/>
                <a:gd name="T87" fmla="*/ 71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0" h="1358">
                  <a:moveTo>
                    <a:pt x="0" y="678"/>
                  </a:moveTo>
                  <a:lnTo>
                    <a:pt x="0" y="678"/>
                  </a:lnTo>
                  <a:lnTo>
                    <a:pt x="0" y="644"/>
                  </a:lnTo>
                  <a:lnTo>
                    <a:pt x="2" y="610"/>
                  </a:lnTo>
                  <a:lnTo>
                    <a:pt x="8" y="576"/>
                  </a:lnTo>
                  <a:lnTo>
                    <a:pt x="12" y="542"/>
                  </a:lnTo>
                  <a:lnTo>
                    <a:pt x="20" y="510"/>
                  </a:lnTo>
                  <a:lnTo>
                    <a:pt x="30" y="478"/>
                  </a:lnTo>
                  <a:lnTo>
                    <a:pt x="40" y="446"/>
                  </a:lnTo>
                  <a:lnTo>
                    <a:pt x="52" y="414"/>
                  </a:lnTo>
                  <a:lnTo>
                    <a:pt x="66" y="384"/>
                  </a:lnTo>
                  <a:lnTo>
                    <a:pt x="80" y="356"/>
                  </a:lnTo>
                  <a:lnTo>
                    <a:pt x="96" y="326"/>
                  </a:lnTo>
                  <a:lnTo>
                    <a:pt x="114" y="300"/>
                  </a:lnTo>
                  <a:lnTo>
                    <a:pt x="132" y="272"/>
                  </a:lnTo>
                  <a:lnTo>
                    <a:pt x="152" y="246"/>
                  </a:lnTo>
                  <a:lnTo>
                    <a:pt x="174" y="222"/>
                  </a:lnTo>
                  <a:lnTo>
                    <a:pt x="196" y="198"/>
                  </a:lnTo>
                  <a:lnTo>
                    <a:pt x="220" y="176"/>
                  </a:lnTo>
                  <a:lnTo>
                    <a:pt x="244" y="154"/>
                  </a:lnTo>
                  <a:lnTo>
                    <a:pt x="268" y="134"/>
                  </a:lnTo>
                  <a:lnTo>
                    <a:pt x="296" y="116"/>
                  </a:lnTo>
                  <a:lnTo>
                    <a:pt x="322" y="98"/>
                  </a:lnTo>
                  <a:lnTo>
                    <a:pt x="350" y="82"/>
                  </a:lnTo>
                  <a:lnTo>
                    <a:pt x="380" y="66"/>
                  </a:lnTo>
                  <a:lnTo>
                    <a:pt x="410" y="52"/>
                  </a:lnTo>
                  <a:lnTo>
                    <a:pt x="440" y="40"/>
                  </a:lnTo>
                  <a:lnTo>
                    <a:pt x="470" y="30"/>
                  </a:lnTo>
                  <a:lnTo>
                    <a:pt x="502" y="20"/>
                  </a:lnTo>
                  <a:lnTo>
                    <a:pt x="534" y="14"/>
                  </a:lnTo>
                  <a:lnTo>
                    <a:pt x="568" y="8"/>
                  </a:lnTo>
                  <a:lnTo>
                    <a:pt x="602" y="2"/>
                  </a:lnTo>
                  <a:lnTo>
                    <a:pt x="636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704" y="0"/>
                  </a:lnTo>
                  <a:lnTo>
                    <a:pt x="738" y="2"/>
                  </a:lnTo>
                  <a:lnTo>
                    <a:pt x="772" y="8"/>
                  </a:lnTo>
                  <a:lnTo>
                    <a:pt x="806" y="14"/>
                  </a:lnTo>
                  <a:lnTo>
                    <a:pt x="838" y="20"/>
                  </a:lnTo>
                  <a:lnTo>
                    <a:pt x="870" y="30"/>
                  </a:lnTo>
                  <a:lnTo>
                    <a:pt x="900" y="40"/>
                  </a:lnTo>
                  <a:lnTo>
                    <a:pt x="930" y="52"/>
                  </a:lnTo>
                  <a:lnTo>
                    <a:pt x="960" y="66"/>
                  </a:lnTo>
                  <a:lnTo>
                    <a:pt x="990" y="82"/>
                  </a:lnTo>
                  <a:lnTo>
                    <a:pt x="1018" y="98"/>
                  </a:lnTo>
                  <a:lnTo>
                    <a:pt x="1044" y="116"/>
                  </a:lnTo>
                  <a:lnTo>
                    <a:pt x="1072" y="134"/>
                  </a:lnTo>
                  <a:lnTo>
                    <a:pt x="1096" y="154"/>
                  </a:lnTo>
                  <a:lnTo>
                    <a:pt x="1120" y="176"/>
                  </a:lnTo>
                  <a:lnTo>
                    <a:pt x="1144" y="198"/>
                  </a:lnTo>
                  <a:lnTo>
                    <a:pt x="1166" y="222"/>
                  </a:lnTo>
                  <a:lnTo>
                    <a:pt x="1188" y="246"/>
                  </a:lnTo>
                  <a:lnTo>
                    <a:pt x="1208" y="272"/>
                  </a:lnTo>
                  <a:lnTo>
                    <a:pt x="1226" y="300"/>
                  </a:lnTo>
                  <a:lnTo>
                    <a:pt x="1244" y="326"/>
                  </a:lnTo>
                  <a:lnTo>
                    <a:pt x="1260" y="356"/>
                  </a:lnTo>
                  <a:lnTo>
                    <a:pt x="1274" y="384"/>
                  </a:lnTo>
                  <a:lnTo>
                    <a:pt x="1288" y="414"/>
                  </a:lnTo>
                  <a:lnTo>
                    <a:pt x="1300" y="446"/>
                  </a:lnTo>
                  <a:lnTo>
                    <a:pt x="1310" y="478"/>
                  </a:lnTo>
                  <a:lnTo>
                    <a:pt x="1320" y="510"/>
                  </a:lnTo>
                  <a:lnTo>
                    <a:pt x="1328" y="542"/>
                  </a:lnTo>
                  <a:lnTo>
                    <a:pt x="1332" y="576"/>
                  </a:lnTo>
                  <a:lnTo>
                    <a:pt x="1338" y="610"/>
                  </a:lnTo>
                  <a:lnTo>
                    <a:pt x="1340" y="644"/>
                  </a:lnTo>
                  <a:lnTo>
                    <a:pt x="1340" y="678"/>
                  </a:lnTo>
                  <a:lnTo>
                    <a:pt x="1340" y="678"/>
                  </a:lnTo>
                  <a:lnTo>
                    <a:pt x="1340" y="714"/>
                  </a:lnTo>
                  <a:lnTo>
                    <a:pt x="1338" y="748"/>
                  </a:lnTo>
                  <a:lnTo>
                    <a:pt x="1332" y="782"/>
                  </a:lnTo>
                  <a:lnTo>
                    <a:pt x="1328" y="816"/>
                  </a:lnTo>
                  <a:lnTo>
                    <a:pt x="1320" y="848"/>
                  </a:lnTo>
                  <a:lnTo>
                    <a:pt x="1310" y="880"/>
                  </a:lnTo>
                  <a:lnTo>
                    <a:pt x="1300" y="912"/>
                  </a:lnTo>
                  <a:lnTo>
                    <a:pt x="1288" y="944"/>
                  </a:lnTo>
                  <a:lnTo>
                    <a:pt x="1274" y="974"/>
                  </a:lnTo>
                  <a:lnTo>
                    <a:pt x="1260" y="1002"/>
                  </a:lnTo>
                  <a:lnTo>
                    <a:pt x="1244" y="1032"/>
                  </a:lnTo>
                  <a:lnTo>
                    <a:pt x="1226" y="1058"/>
                  </a:lnTo>
                  <a:lnTo>
                    <a:pt x="1208" y="1086"/>
                  </a:lnTo>
                  <a:lnTo>
                    <a:pt x="1188" y="1112"/>
                  </a:lnTo>
                  <a:lnTo>
                    <a:pt x="1166" y="1136"/>
                  </a:lnTo>
                  <a:lnTo>
                    <a:pt x="1144" y="1160"/>
                  </a:lnTo>
                  <a:lnTo>
                    <a:pt x="1120" y="1182"/>
                  </a:lnTo>
                  <a:lnTo>
                    <a:pt x="1096" y="1204"/>
                  </a:lnTo>
                  <a:lnTo>
                    <a:pt x="1072" y="1224"/>
                  </a:lnTo>
                  <a:lnTo>
                    <a:pt x="1044" y="1242"/>
                  </a:lnTo>
                  <a:lnTo>
                    <a:pt x="1018" y="1260"/>
                  </a:lnTo>
                  <a:lnTo>
                    <a:pt x="990" y="1276"/>
                  </a:lnTo>
                  <a:lnTo>
                    <a:pt x="960" y="1292"/>
                  </a:lnTo>
                  <a:lnTo>
                    <a:pt x="930" y="1306"/>
                  </a:lnTo>
                  <a:lnTo>
                    <a:pt x="900" y="1318"/>
                  </a:lnTo>
                  <a:lnTo>
                    <a:pt x="870" y="1328"/>
                  </a:lnTo>
                  <a:lnTo>
                    <a:pt x="838" y="1338"/>
                  </a:lnTo>
                  <a:lnTo>
                    <a:pt x="806" y="1344"/>
                  </a:lnTo>
                  <a:lnTo>
                    <a:pt x="772" y="1350"/>
                  </a:lnTo>
                  <a:lnTo>
                    <a:pt x="738" y="1354"/>
                  </a:lnTo>
                  <a:lnTo>
                    <a:pt x="704" y="1358"/>
                  </a:lnTo>
                  <a:lnTo>
                    <a:pt x="670" y="1358"/>
                  </a:lnTo>
                  <a:lnTo>
                    <a:pt x="670" y="1358"/>
                  </a:lnTo>
                  <a:lnTo>
                    <a:pt x="636" y="1358"/>
                  </a:lnTo>
                  <a:lnTo>
                    <a:pt x="602" y="1354"/>
                  </a:lnTo>
                  <a:lnTo>
                    <a:pt x="568" y="1350"/>
                  </a:lnTo>
                  <a:lnTo>
                    <a:pt x="534" y="1344"/>
                  </a:lnTo>
                  <a:lnTo>
                    <a:pt x="502" y="1338"/>
                  </a:lnTo>
                  <a:lnTo>
                    <a:pt x="470" y="1328"/>
                  </a:lnTo>
                  <a:lnTo>
                    <a:pt x="440" y="1318"/>
                  </a:lnTo>
                  <a:lnTo>
                    <a:pt x="410" y="1306"/>
                  </a:lnTo>
                  <a:lnTo>
                    <a:pt x="380" y="1292"/>
                  </a:lnTo>
                  <a:lnTo>
                    <a:pt x="350" y="1276"/>
                  </a:lnTo>
                  <a:lnTo>
                    <a:pt x="322" y="1260"/>
                  </a:lnTo>
                  <a:lnTo>
                    <a:pt x="296" y="1242"/>
                  </a:lnTo>
                  <a:lnTo>
                    <a:pt x="268" y="1224"/>
                  </a:lnTo>
                  <a:lnTo>
                    <a:pt x="244" y="1204"/>
                  </a:lnTo>
                  <a:lnTo>
                    <a:pt x="220" y="1182"/>
                  </a:lnTo>
                  <a:lnTo>
                    <a:pt x="196" y="1160"/>
                  </a:lnTo>
                  <a:lnTo>
                    <a:pt x="174" y="1136"/>
                  </a:lnTo>
                  <a:lnTo>
                    <a:pt x="152" y="1112"/>
                  </a:lnTo>
                  <a:lnTo>
                    <a:pt x="132" y="1086"/>
                  </a:lnTo>
                  <a:lnTo>
                    <a:pt x="114" y="1058"/>
                  </a:lnTo>
                  <a:lnTo>
                    <a:pt x="96" y="1032"/>
                  </a:lnTo>
                  <a:lnTo>
                    <a:pt x="80" y="1002"/>
                  </a:lnTo>
                  <a:lnTo>
                    <a:pt x="66" y="974"/>
                  </a:lnTo>
                  <a:lnTo>
                    <a:pt x="52" y="944"/>
                  </a:lnTo>
                  <a:lnTo>
                    <a:pt x="40" y="912"/>
                  </a:lnTo>
                  <a:lnTo>
                    <a:pt x="30" y="880"/>
                  </a:lnTo>
                  <a:lnTo>
                    <a:pt x="20" y="848"/>
                  </a:lnTo>
                  <a:lnTo>
                    <a:pt x="12" y="816"/>
                  </a:lnTo>
                  <a:lnTo>
                    <a:pt x="8" y="782"/>
                  </a:lnTo>
                  <a:lnTo>
                    <a:pt x="2" y="748"/>
                  </a:lnTo>
                  <a:lnTo>
                    <a:pt x="0" y="714"/>
                  </a:lnTo>
                  <a:lnTo>
                    <a:pt x="0" y="678"/>
                  </a:lnTo>
                  <a:lnTo>
                    <a:pt x="0" y="678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40288" y="2770188"/>
              <a:ext cx="1803400" cy="1825625"/>
            </a:xfrm>
            <a:custGeom>
              <a:avLst/>
              <a:gdLst>
                <a:gd name="T0" fmla="*/ 0 w 1136"/>
                <a:gd name="T1" fmla="*/ 604 h 1150"/>
                <a:gd name="T2" fmla="*/ 12 w 1136"/>
                <a:gd name="T3" fmla="*/ 690 h 1150"/>
                <a:gd name="T4" fmla="*/ 34 w 1136"/>
                <a:gd name="T5" fmla="*/ 772 h 1150"/>
                <a:gd name="T6" fmla="*/ 68 w 1136"/>
                <a:gd name="T7" fmla="*/ 848 h 1150"/>
                <a:gd name="T8" fmla="*/ 114 w 1136"/>
                <a:gd name="T9" fmla="*/ 918 h 1150"/>
                <a:gd name="T10" fmla="*/ 166 w 1136"/>
                <a:gd name="T11" fmla="*/ 982 h 1150"/>
                <a:gd name="T12" fmla="*/ 228 w 1136"/>
                <a:gd name="T13" fmla="*/ 1036 h 1150"/>
                <a:gd name="T14" fmla="*/ 298 w 1136"/>
                <a:gd name="T15" fmla="*/ 1080 h 1150"/>
                <a:gd name="T16" fmla="*/ 372 w 1136"/>
                <a:gd name="T17" fmla="*/ 1114 h 1150"/>
                <a:gd name="T18" fmla="*/ 454 w 1136"/>
                <a:gd name="T19" fmla="*/ 1138 h 1150"/>
                <a:gd name="T20" fmla="*/ 538 w 1136"/>
                <a:gd name="T21" fmla="*/ 1148 h 1150"/>
                <a:gd name="T22" fmla="*/ 598 w 1136"/>
                <a:gd name="T23" fmla="*/ 1148 h 1150"/>
                <a:gd name="T24" fmla="*/ 682 w 1136"/>
                <a:gd name="T25" fmla="*/ 1138 h 1150"/>
                <a:gd name="T26" fmla="*/ 764 w 1136"/>
                <a:gd name="T27" fmla="*/ 1114 h 1150"/>
                <a:gd name="T28" fmla="*/ 838 w 1136"/>
                <a:gd name="T29" fmla="*/ 1080 h 1150"/>
                <a:gd name="T30" fmla="*/ 908 w 1136"/>
                <a:gd name="T31" fmla="*/ 1036 h 1150"/>
                <a:gd name="T32" fmla="*/ 970 w 1136"/>
                <a:gd name="T33" fmla="*/ 982 h 1150"/>
                <a:gd name="T34" fmla="*/ 1022 w 1136"/>
                <a:gd name="T35" fmla="*/ 918 h 1150"/>
                <a:gd name="T36" fmla="*/ 1068 w 1136"/>
                <a:gd name="T37" fmla="*/ 848 h 1150"/>
                <a:gd name="T38" fmla="*/ 1102 w 1136"/>
                <a:gd name="T39" fmla="*/ 772 h 1150"/>
                <a:gd name="T40" fmla="*/ 1124 w 1136"/>
                <a:gd name="T41" fmla="*/ 690 h 1150"/>
                <a:gd name="T42" fmla="*/ 1136 w 1136"/>
                <a:gd name="T43" fmla="*/ 604 h 1150"/>
                <a:gd name="T44" fmla="*/ 1136 w 1136"/>
                <a:gd name="T45" fmla="*/ 546 h 1150"/>
                <a:gd name="T46" fmla="*/ 1124 w 1136"/>
                <a:gd name="T47" fmla="*/ 458 h 1150"/>
                <a:gd name="T48" fmla="*/ 1102 w 1136"/>
                <a:gd name="T49" fmla="*/ 378 h 1150"/>
                <a:gd name="T50" fmla="*/ 1068 w 1136"/>
                <a:gd name="T51" fmla="*/ 300 h 1150"/>
                <a:gd name="T52" fmla="*/ 1022 w 1136"/>
                <a:gd name="T53" fmla="*/ 230 h 1150"/>
                <a:gd name="T54" fmla="*/ 970 w 1136"/>
                <a:gd name="T55" fmla="*/ 168 h 1150"/>
                <a:gd name="T56" fmla="*/ 908 w 1136"/>
                <a:gd name="T57" fmla="*/ 114 h 1150"/>
                <a:gd name="T58" fmla="*/ 838 w 1136"/>
                <a:gd name="T59" fmla="*/ 70 h 1150"/>
                <a:gd name="T60" fmla="*/ 764 w 1136"/>
                <a:gd name="T61" fmla="*/ 36 h 1150"/>
                <a:gd name="T62" fmla="*/ 682 w 1136"/>
                <a:gd name="T63" fmla="*/ 12 h 1150"/>
                <a:gd name="T64" fmla="*/ 598 w 1136"/>
                <a:gd name="T65" fmla="*/ 0 h 1150"/>
                <a:gd name="T66" fmla="*/ 538 w 1136"/>
                <a:gd name="T67" fmla="*/ 0 h 1150"/>
                <a:gd name="T68" fmla="*/ 454 w 1136"/>
                <a:gd name="T69" fmla="*/ 12 h 1150"/>
                <a:gd name="T70" fmla="*/ 372 w 1136"/>
                <a:gd name="T71" fmla="*/ 36 h 1150"/>
                <a:gd name="T72" fmla="*/ 298 w 1136"/>
                <a:gd name="T73" fmla="*/ 70 h 1150"/>
                <a:gd name="T74" fmla="*/ 228 w 1136"/>
                <a:gd name="T75" fmla="*/ 114 h 1150"/>
                <a:gd name="T76" fmla="*/ 166 w 1136"/>
                <a:gd name="T77" fmla="*/ 168 h 1150"/>
                <a:gd name="T78" fmla="*/ 114 w 1136"/>
                <a:gd name="T79" fmla="*/ 230 h 1150"/>
                <a:gd name="T80" fmla="*/ 68 w 1136"/>
                <a:gd name="T81" fmla="*/ 300 h 1150"/>
                <a:gd name="T82" fmla="*/ 34 w 1136"/>
                <a:gd name="T83" fmla="*/ 378 h 1150"/>
                <a:gd name="T84" fmla="*/ 12 w 1136"/>
                <a:gd name="T85" fmla="*/ 458 h 1150"/>
                <a:gd name="T86" fmla="*/ 0 w 1136"/>
                <a:gd name="T87" fmla="*/ 546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36" h="1150">
                  <a:moveTo>
                    <a:pt x="0" y="574"/>
                  </a:moveTo>
                  <a:lnTo>
                    <a:pt x="0" y="574"/>
                  </a:lnTo>
                  <a:lnTo>
                    <a:pt x="0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4" y="772"/>
                  </a:lnTo>
                  <a:lnTo>
                    <a:pt x="44" y="798"/>
                  </a:lnTo>
                  <a:lnTo>
                    <a:pt x="56" y="824"/>
                  </a:lnTo>
                  <a:lnTo>
                    <a:pt x="68" y="848"/>
                  </a:lnTo>
                  <a:lnTo>
                    <a:pt x="82" y="872"/>
                  </a:lnTo>
                  <a:lnTo>
                    <a:pt x="98" y="896"/>
                  </a:lnTo>
                  <a:lnTo>
                    <a:pt x="114" y="918"/>
                  </a:lnTo>
                  <a:lnTo>
                    <a:pt x="130" y="940"/>
                  </a:lnTo>
                  <a:lnTo>
                    <a:pt x="148" y="962"/>
                  </a:lnTo>
                  <a:lnTo>
                    <a:pt x="166" y="982"/>
                  </a:lnTo>
                  <a:lnTo>
                    <a:pt x="186" y="1000"/>
                  </a:lnTo>
                  <a:lnTo>
                    <a:pt x="206" y="1018"/>
                  </a:lnTo>
                  <a:lnTo>
                    <a:pt x="228" y="1036"/>
                  </a:lnTo>
                  <a:lnTo>
                    <a:pt x="250" y="1052"/>
                  </a:lnTo>
                  <a:lnTo>
                    <a:pt x="274" y="1066"/>
                  </a:lnTo>
                  <a:lnTo>
                    <a:pt x="298" y="1080"/>
                  </a:lnTo>
                  <a:lnTo>
                    <a:pt x="322" y="1092"/>
                  </a:lnTo>
                  <a:lnTo>
                    <a:pt x="348" y="1104"/>
                  </a:lnTo>
                  <a:lnTo>
                    <a:pt x="372" y="1114"/>
                  </a:lnTo>
                  <a:lnTo>
                    <a:pt x="400" y="1124"/>
                  </a:lnTo>
                  <a:lnTo>
                    <a:pt x="426" y="1132"/>
                  </a:lnTo>
                  <a:lnTo>
                    <a:pt x="454" y="1138"/>
                  </a:lnTo>
                  <a:lnTo>
                    <a:pt x="482" y="1144"/>
                  </a:lnTo>
                  <a:lnTo>
                    <a:pt x="510" y="1146"/>
                  </a:lnTo>
                  <a:lnTo>
                    <a:pt x="538" y="1148"/>
                  </a:lnTo>
                  <a:lnTo>
                    <a:pt x="568" y="1150"/>
                  </a:lnTo>
                  <a:lnTo>
                    <a:pt x="568" y="1150"/>
                  </a:lnTo>
                  <a:lnTo>
                    <a:pt x="598" y="1148"/>
                  </a:lnTo>
                  <a:lnTo>
                    <a:pt x="626" y="1146"/>
                  </a:lnTo>
                  <a:lnTo>
                    <a:pt x="654" y="1144"/>
                  </a:lnTo>
                  <a:lnTo>
                    <a:pt x="682" y="1138"/>
                  </a:lnTo>
                  <a:lnTo>
                    <a:pt x="710" y="1132"/>
                  </a:lnTo>
                  <a:lnTo>
                    <a:pt x="736" y="1124"/>
                  </a:lnTo>
                  <a:lnTo>
                    <a:pt x="764" y="1114"/>
                  </a:lnTo>
                  <a:lnTo>
                    <a:pt x="788" y="1104"/>
                  </a:lnTo>
                  <a:lnTo>
                    <a:pt x="814" y="1092"/>
                  </a:lnTo>
                  <a:lnTo>
                    <a:pt x="838" y="1080"/>
                  </a:lnTo>
                  <a:lnTo>
                    <a:pt x="862" y="1066"/>
                  </a:lnTo>
                  <a:lnTo>
                    <a:pt x="886" y="1052"/>
                  </a:lnTo>
                  <a:lnTo>
                    <a:pt x="908" y="1036"/>
                  </a:lnTo>
                  <a:lnTo>
                    <a:pt x="930" y="1018"/>
                  </a:lnTo>
                  <a:lnTo>
                    <a:pt x="950" y="1000"/>
                  </a:lnTo>
                  <a:lnTo>
                    <a:pt x="970" y="982"/>
                  </a:lnTo>
                  <a:lnTo>
                    <a:pt x="988" y="962"/>
                  </a:lnTo>
                  <a:lnTo>
                    <a:pt x="1006" y="940"/>
                  </a:lnTo>
                  <a:lnTo>
                    <a:pt x="1022" y="918"/>
                  </a:lnTo>
                  <a:lnTo>
                    <a:pt x="1038" y="896"/>
                  </a:lnTo>
                  <a:lnTo>
                    <a:pt x="1054" y="872"/>
                  </a:lnTo>
                  <a:lnTo>
                    <a:pt x="1068" y="848"/>
                  </a:lnTo>
                  <a:lnTo>
                    <a:pt x="1080" y="824"/>
                  </a:lnTo>
                  <a:lnTo>
                    <a:pt x="1092" y="798"/>
                  </a:lnTo>
                  <a:lnTo>
                    <a:pt x="1102" y="772"/>
                  </a:lnTo>
                  <a:lnTo>
                    <a:pt x="1110" y="746"/>
                  </a:lnTo>
                  <a:lnTo>
                    <a:pt x="1118" y="718"/>
                  </a:lnTo>
                  <a:lnTo>
                    <a:pt x="1124" y="690"/>
                  </a:lnTo>
                  <a:lnTo>
                    <a:pt x="1130" y="662"/>
                  </a:lnTo>
                  <a:lnTo>
                    <a:pt x="1132" y="634"/>
                  </a:lnTo>
                  <a:lnTo>
                    <a:pt x="1136" y="604"/>
                  </a:lnTo>
                  <a:lnTo>
                    <a:pt x="1136" y="574"/>
                  </a:lnTo>
                  <a:lnTo>
                    <a:pt x="1136" y="574"/>
                  </a:lnTo>
                  <a:lnTo>
                    <a:pt x="1136" y="546"/>
                  </a:lnTo>
                  <a:lnTo>
                    <a:pt x="1132" y="516"/>
                  </a:lnTo>
                  <a:lnTo>
                    <a:pt x="1130" y="488"/>
                  </a:lnTo>
                  <a:lnTo>
                    <a:pt x="1124" y="458"/>
                  </a:lnTo>
                  <a:lnTo>
                    <a:pt x="1118" y="432"/>
                  </a:lnTo>
                  <a:lnTo>
                    <a:pt x="1110" y="404"/>
                  </a:lnTo>
                  <a:lnTo>
                    <a:pt x="1102" y="378"/>
                  </a:lnTo>
                  <a:lnTo>
                    <a:pt x="1092" y="350"/>
                  </a:lnTo>
                  <a:lnTo>
                    <a:pt x="1080" y="326"/>
                  </a:lnTo>
                  <a:lnTo>
                    <a:pt x="1068" y="300"/>
                  </a:lnTo>
                  <a:lnTo>
                    <a:pt x="1054" y="276"/>
                  </a:lnTo>
                  <a:lnTo>
                    <a:pt x="1038" y="254"/>
                  </a:lnTo>
                  <a:lnTo>
                    <a:pt x="1022" y="230"/>
                  </a:lnTo>
                  <a:lnTo>
                    <a:pt x="1006" y="210"/>
                  </a:lnTo>
                  <a:lnTo>
                    <a:pt x="988" y="188"/>
                  </a:lnTo>
                  <a:lnTo>
                    <a:pt x="970" y="168"/>
                  </a:lnTo>
                  <a:lnTo>
                    <a:pt x="950" y="150"/>
                  </a:lnTo>
                  <a:lnTo>
                    <a:pt x="930" y="132"/>
                  </a:lnTo>
                  <a:lnTo>
                    <a:pt x="908" y="114"/>
                  </a:lnTo>
                  <a:lnTo>
                    <a:pt x="886" y="98"/>
                  </a:lnTo>
                  <a:lnTo>
                    <a:pt x="862" y="84"/>
                  </a:lnTo>
                  <a:lnTo>
                    <a:pt x="838" y="70"/>
                  </a:lnTo>
                  <a:lnTo>
                    <a:pt x="814" y="56"/>
                  </a:lnTo>
                  <a:lnTo>
                    <a:pt x="788" y="46"/>
                  </a:lnTo>
                  <a:lnTo>
                    <a:pt x="764" y="36"/>
                  </a:lnTo>
                  <a:lnTo>
                    <a:pt x="736" y="26"/>
                  </a:lnTo>
                  <a:lnTo>
                    <a:pt x="710" y="18"/>
                  </a:lnTo>
                  <a:lnTo>
                    <a:pt x="682" y="12"/>
                  </a:lnTo>
                  <a:lnTo>
                    <a:pt x="654" y="6"/>
                  </a:lnTo>
                  <a:lnTo>
                    <a:pt x="626" y="4"/>
                  </a:lnTo>
                  <a:lnTo>
                    <a:pt x="598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38" y="0"/>
                  </a:lnTo>
                  <a:lnTo>
                    <a:pt x="510" y="4"/>
                  </a:lnTo>
                  <a:lnTo>
                    <a:pt x="482" y="6"/>
                  </a:lnTo>
                  <a:lnTo>
                    <a:pt x="454" y="12"/>
                  </a:lnTo>
                  <a:lnTo>
                    <a:pt x="426" y="18"/>
                  </a:lnTo>
                  <a:lnTo>
                    <a:pt x="400" y="26"/>
                  </a:lnTo>
                  <a:lnTo>
                    <a:pt x="372" y="36"/>
                  </a:lnTo>
                  <a:lnTo>
                    <a:pt x="348" y="46"/>
                  </a:lnTo>
                  <a:lnTo>
                    <a:pt x="322" y="56"/>
                  </a:lnTo>
                  <a:lnTo>
                    <a:pt x="298" y="70"/>
                  </a:lnTo>
                  <a:lnTo>
                    <a:pt x="274" y="84"/>
                  </a:lnTo>
                  <a:lnTo>
                    <a:pt x="250" y="98"/>
                  </a:lnTo>
                  <a:lnTo>
                    <a:pt x="228" y="114"/>
                  </a:lnTo>
                  <a:lnTo>
                    <a:pt x="206" y="132"/>
                  </a:lnTo>
                  <a:lnTo>
                    <a:pt x="186" y="150"/>
                  </a:lnTo>
                  <a:lnTo>
                    <a:pt x="166" y="168"/>
                  </a:lnTo>
                  <a:lnTo>
                    <a:pt x="148" y="188"/>
                  </a:lnTo>
                  <a:lnTo>
                    <a:pt x="130" y="210"/>
                  </a:lnTo>
                  <a:lnTo>
                    <a:pt x="114" y="230"/>
                  </a:lnTo>
                  <a:lnTo>
                    <a:pt x="98" y="254"/>
                  </a:lnTo>
                  <a:lnTo>
                    <a:pt x="82" y="276"/>
                  </a:lnTo>
                  <a:lnTo>
                    <a:pt x="68" y="300"/>
                  </a:lnTo>
                  <a:lnTo>
                    <a:pt x="56" y="326"/>
                  </a:lnTo>
                  <a:lnTo>
                    <a:pt x="44" y="350"/>
                  </a:lnTo>
                  <a:lnTo>
                    <a:pt x="34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58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0" y="546"/>
                  </a:lnTo>
                  <a:lnTo>
                    <a:pt x="0" y="574"/>
                  </a:lnTo>
                  <a:lnTo>
                    <a:pt x="0" y="574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2190888" y="2967038"/>
              <a:ext cx="1724025" cy="349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2190888" y="2967038"/>
              <a:ext cx="1724025" cy="3492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3965713" y="2478088"/>
              <a:ext cx="1784350" cy="346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3965713" y="2478088"/>
              <a:ext cx="1784350" cy="346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5302388" y="2967038"/>
              <a:ext cx="1730375" cy="349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5302388" y="2967038"/>
              <a:ext cx="1730375" cy="3492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2346463" y="3970338"/>
              <a:ext cx="1584325" cy="2000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8"/>
            <p:cNvSpPr>
              <a:spLocks noChangeArrowheads="1"/>
            </p:cNvSpPr>
            <p:nvPr/>
          </p:nvSpPr>
          <p:spPr bwMode="auto">
            <a:xfrm>
              <a:off x="2346463" y="3970338"/>
              <a:ext cx="1584325" cy="200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9"/>
            <p:cNvSpPr>
              <a:spLocks noChangeArrowheads="1"/>
            </p:cNvSpPr>
            <p:nvPr/>
          </p:nvSpPr>
          <p:spPr bwMode="auto">
            <a:xfrm>
              <a:off x="3679963" y="4554538"/>
              <a:ext cx="1600200" cy="2000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0"/>
            <p:cNvSpPr>
              <a:spLocks noChangeArrowheads="1"/>
            </p:cNvSpPr>
            <p:nvPr/>
          </p:nvSpPr>
          <p:spPr bwMode="auto">
            <a:xfrm>
              <a:off x="3679963" y="4554538"/>
              <a:ext cx="1600200" cy="200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5267463" y="4106863"/>
              <a:ext cx="1177925" cy="346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"/>
            <p:cNvSpPr>
              <a:spLocks noChangeArrowheads="1"/>
            </p:cNvSpPr>
            <p:nvPr/>
          </p:nvSpPr>
          <p:spPr bwMode="auto">
            <a:xfrm>
              <a:off x="5267463" y="4106863"/>
              <a:ext cx="1177925" cy="346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 flipV="1">
              <a:off x="4965838" y="3373438"/>
              <a:ext cx="301625" cy="2603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5232538" y="3338513"/>
              <a:ext cx="76200" cy="73025"/>
            </a:xfrm>
            <a:custGeom>
              <a:avLst/>
              <a:gdLst>
                <a:gd name="T0" fmla="*/ 48 w 48"/>
                <a:gd name="T1" fmla="*/ 0 h 46"/>
                <a:gd name="T2" fmla="*/ 24 w 48"/>
                <a:gd name="T3" fmla="*/ 46 h 46"/>
                <a:gd name="T4" fmla="*/ 20 w 48"/>
                <a:gd name="T5" fmla="*/ 24 h 46"/>
                <a:gd name="T6" fmla="*/ 0 w 48"/>
                <a:gd name="T7" fmla="*/ 16 h 46"/>
                <a:gd name="T8" fmla="*/ 48 w 4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6">
                  <a:moveTo>
                    <a:pt x="48" y="0"/>
                  </a:moveTo>
                  <a:lnTo>
                    <a:pt x="24" y="46"/>
                  </a:lnTo>
                  <a:lnTo>
                    <a:pt x="20" y="24"/>
                  </a:ln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4" name="Freeform 25"/>
            <p:cNvSpPr>
              <a:spLocks/>
            </p:cNvSpPr>
            <p:nvPr/>
          </p:nvSpPr>
          <p:spPr bwMode="auto">
            <a:xfrm>
              <a:off x="5232538" y="3338513"/>
              <a:ext cx="76200" cy="73025"/>
            </a:xfrm>
            <a:custGeom>
              <a:avLst/>
              <a:gdLst>
                <a:gd name="T0" fmla="*/ 48 w 48"/>
                <a:gd name="T1" fmla="*/ 0 h 46"/>
                <a:gd name="T2" fmla="*/ 24 w 48"/>
                <a:gd name="T3" fmla="*/ 46 h 46"/>
                <a:gd name="T4" fmla="*/ 20 w 48"/>
                <a:gd name="T5" fmla="*/ 24 h 46"/>
                <a:gd name="T6" fmla="*/ 0 w 48"/>
                <a:gd name="T7" fmla="*/ 16 h 46"/>
                <a:gd name="T8" fmla="*/ 48 w 4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6">
                  <a:moveTo>
                    <a:pt x="48" y="0"/>
                  </a:moveTo>
                  <a:lnTo>
                    <a:pt x="24" y="46"/>
                  </a:lnTo>
                  <a:lnTo>
                    <a:pt x="20" y="24"/>
                  </a:lnTo>
                  <a:lnTo>
                    <a:pt x="0" y="16"/>
                  </a:lnTo>
                  <a:lnTo>
                    <a:pt x="4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5" name="Line 26"/>
            <p:cNvSpPr>
              <a:spLocks noChangeShapeType="1"/>
            </p:cNvSpPr>
            <p:nvPr/>
          </p:nvSpPr>
          <p:spPr bwMode="auto">
            <a:xfrm flipH="1" flipV="1">
              <a:off x="4591188" y="2909888"/>
              <a:ext cx="66675" cy="7239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7" name="Freeform 27"/>
            <p:cNvSpPr>
              <a:spLocks/>
            </p:cNvSpPr>
            <p:nvPr/>
          </p:nvSpPr>
          <p:spPr bwMode="auto">
            <a:xfrm>
              <a:off x="4562613" y="2855913"/>
              <a:ext cx="60325" cy="79375"/>
            </a:xfrm>
            <a:custGeom>
              <a:avLst/>
              <a:gdLst>
                <a:gd name="T0" fmla="*/ 14 w 38"/>
                <a:gd name="T1" fmla="*/ 0 h 50"/>
                <a:gd name="T2" fmla="*/ 38 w 38"/>
                <a:gd name="T3" fmla="*/ 46 h 50"/>
                <a:gd name="T4" fmla="*/ 18 w 38"/>
                <a:gd name="T5" fmla="*/ 36 h 50"/>
                <a:gd name="T6" fmla="*/ 0 w 38"/>
                <a:gd name="T7" fmla="*/ 50 h 50"/>
                <a:gd name="T8" fmla="*/ 1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4" y="0"/>
                  </a:moveTo>
                  <a:lnTo>
                    <a:pt x="38" y="46"/>
                  </a:lnTo>
                  <a:lnTo>
                    <a:pt x="18" y="36"/>
                  </a:lnTo>
                  <a:lnTo>
                    <a:pt x="0" y="5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8" name="Freeform 28"/>
            <p:cNvSpPr>
              <a:spLocks/>
            </p:cNvSpPr>
            <p:nvPr/>
          </p:nvSpPr>
          <p:spPr bwMode="auto">
            <a:xfrm>
              <a:off x="4562613" y="2855913"/>
              <a:ext cx="60325" cy="79375"/>
            </a:xfrm>
            <a:custGeom>
              <a:avLst/>
              <a:gdLst>
                <a:gd name="T0" fmla="*/ 14 w 38"/>
                <a:gd name="T1" fmla="*/ 0 h 50"/>
                <a:gd name="T2" fmla="*/ 38 w 38"/>
                <a:gd name="T3" fmla="*/ 46 h 50"/>
                <a:gd name="T4" fmla="*/ 18 w 38"/>
                <a:gd name="T5" fmla="*/ 36 h 50"/>
                <a:gd name="T6" fmla="*/ 0 w 38"/>
                <a:gd name="T7" fmla="*/ 50 h 50"/>
                <a:gd name="T8" fmla="*/ 14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4" y="0"/>
                  </a:moveTo>
                  <a:lnTo>
                    <a:pt x="38" y="46"/>
                  </a:lnTo>
                  <a:lnTo>
                    <a:pt x="18" y="36"/>
                  </a:lnTo>
                  <a:lnTo>
                    <a:pt x="0" y="50"/>
                  </a:lnTo>
                  <a:lnTo>
                    <a:pt x="1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09" name="Line 29"/>
            <p:cNvSpPr>
              <a:spLocks noChangeShapeType="1"/>
            </p:cNvSpPr>
            <p:nvPr/>
          </p:nvSpPr>
          <p:spPr bwMode="auto">
            <a:xfrm flipH="1" flipV="1">
              <a:off x="4010163" y="3360738"/>
              <a:ext cx="571500" cy="3492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0" name="Freeform 30"/>
            <p:cNvSpPr>
              <a:spLocks/>
            </p:cNvSpPr>
            <p:nvPr/>
          </p:nvSpPr>
          <p:spPr bwMode="auto">
            <a:xfrm>
              <a:off x="3965713" y="3335338"/>
              <a:ext cx="79375" cy="63500"/>
            </a:xfrm>
            <a:custGeom>
              <a:avLst/>
              <a:gdLst>
                <a:gd name="T0" fmla="*/ 0 w 50"/>
                <a:gd name="T1" fmla="*/ 0 h 40"/>
                <a:gd name="T2" fmla="*/ 50 w 50"/>
                <a:gd name="T3" fmla="*/ 8 h 40"/>
                <a:gd name="T4" fmla="*/ 30 w 50"/>
                <a:gd name="T5" fmla="*/ 18 h 40"/>
                <a:gd name="T6" fmla="*/ 30 w 50"/>
                <a:gd name="T7" fmla="*/ 40 h 40"/>
                <a:gd name="T8" fmla="*/ 0 w 5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0"/>
                  </a:moveTo>
                  <a:lnTo>
                    <a:pt x="50" y="8"/>
                  </a:lnTo>
                  <a:lnTo>
                    <a:pt x="30" y="18"/>
                  </a:lnTo>
                  <a:lnTo>
                    <a:pt x="3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1" name="Freeform 31"/>
            <p:cNvSpPr>
              <a:spLocks/>
            </p:cNvSpPr>
            <p:nvPr/>
          </p:nvSpPr>
          <p:spPr bwMode="auto">
            <a:xfrm>
              <a:off x="3965713" y="3335338"/>
              <a:ext cx="79375" cy="63500"/>
            </a:xfrm>
            <a:custGeom>
              <a:avLst/>
              <a:gdLst>
                <a:gd name="T0" fmla="*/ 0 w 50"/>
                <a:gd name="T1" fmla="*/ 0 h 40"/>
                <a:gd name="T2" fmla="*/ 50 w 50"/>
                <a:gd name="T3" fmla="*/ 8 h 40"/>
                <a:gd name="T4" fmla="*/ 30 w 50"/>
                <a:gd name="T5" fmla="*/ 18 h 40"/>
                <a:gd name="T6" fmla="*/ 30 w 50"/>
                <a:gd name="T7" fmla="*/ 40 h 40"/>
                <a:gd name="T8" fmla="*/ 0 w 5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0"/>
                  </a:moveTo>
                  <a:lnTo>
                    <a:pt x="50" y="8"/>
                  </a:lnTo>
                  <a:lnTo>
                    <a:pt x="30" y="18"/>
                  </a:lnTo>
                  <a:lnTo>
                    <a:pt x="30" y="40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2" name="Line 32"/>
            <p:cNvSpPr>
              <a:spLocks noChangeShapeType="1"/>
            </p:cNvSpPr>
            <p:nvPr/>
          </p:nvSpPr>
          <p:spPr bwMode="auto">
            <a:xfrm flipH="1">
              <a:off x="4029213" y="3709988"/>
              <a:ext cx="628650" cy="2476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3" name="Freeform 33"/>
            <p:cNvSpPr>
              <a:spLocks/>
            </p:cNvSpPr>
            <p:nvPr/>
          </p:nvSpPr>
          <p:spPr bwMode="auto">
            <a:xfrm>
              <a:off x="3978413" y="3922713"/>
              <a:ext cx="82550" cy="57150"/>
            </a:xfrm>
            <a:custGeom>
              <a:avLst/>
              <a:gdLst>
                <a:gd name="T0" fmla="*/ 0 w 52"/>
                <a:gd name="T1" fmla="*/ 36 h 36"/>
                <a:gd name="T2" fmla="*/ 38 w 52"/>
                <a:gd name="T3" fmla="*/ 0 h 36"/>
                <a:gd name="T4" fmla="*/ 34 w 52"/>
                <a:gd name="T5" fmla="*/ 22 h 36"/>
                <a:gd name="T6" fmla="*/ 52 w 52"/>
                <a:gd name="T7" fmla="*/ 36 h 36"/>
                <a:gd name="T8" fmla="*/ 0 w 5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6"/>
                  </a:moveTo>
                  <a:lnTo>
                    <a:pt x="38" y="0"/>
                  </a:lnTo>
                  <a:lnTo>
                    <a:pt x="34" y="22"/>
                  </a:lnTo>
                  <a:lnTo>
                    <a:pt x="52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4" name="Freeform 34"/>
            <p:cNvSpPr>
              <a:spLocks/>
            </p:cNvSpPr>
            <p:nvPr/>
          </p:nvSpPr>
          <p:spPr bwMode="auto">
            <a:xfrm>
              <a:off x="3978413" y="3922713"/>
              <a:ext cx="82550" cy="57150"/>
            </a:xfrm>
            <a:custGeom>
              <a:avLst/>
              <a:gdLst>
                <a:gd name="T0" fmla="*/ 0 w 52"/>
                <a:gd name="T1" fmla="*/ 36 h 36"/>
                <a:gd name="T2" fmla="*/ 38 w 52"/>
                <a:gd name="T3" fmla="*/ 0 h 36"/>
                <a:gd name="T4" fmla="*/ 34 w 52"/>
                <a:gd name="T5" fmla="*/ 22 h 36"/>
                <a:gd name="T6" fmla="*/ 52 w 52"/>
                <a:gd name="T7" fmla="*/ 36 h 36"/>
                <a:gd name="T8" fmla="*/ 0 w 5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6"/>
                  </a:moveTo>
                  <a:lnTo>
                    <a:pt x="38" y="0"/>
                  </a:lnTo>
                  <a:lnTo>
                    <a:pt x="34" y="22"/>
                  </a:lnTo>
                  <a:lnTo>
                    <a:pt x="52" y="36"/>
                  </a:lnTo>
                  <a:lnTo>
                    <a:pt x="0" y="3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5" name="Line 35"/>
            <p:cNvSpPr>
              <a:spLocks noChangeShapeType="1"/>
            </p:cNvSpPr>
            <p:nvPr/>
          </p:nvSpPr>
          <p:spPr bwMode="auto">
            <a:xfrm flipH="1">
              <a:off x="4537213" y="3786188"/>
              <a:ext cx="120650" cy="673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6" name="Freeform 36"/>
            <p:cNvSpPr>
              <a:spLocks/>
            </p:cNvSpPr>
            <p:nvPr/>
          </p:nvSpPr>
          <p:spPr bwMode="auto">
            <a:xfrm>
              <a:off x="4508638" y="4430713"/>
              <a:ext cx="63500" cy="79375"/>
            </a:xfrm>
            <a:custGeom>
              <a:avLst/>
              <a:gdLst>
                <a:gd name="T0" fmla="*/ 12 w 40"/>
                <a:gd name="T1" fmla="*/ 50 h 50"/>
                <a:gd name="T2" fmla="*/ 0 w 40"/>
                <a:gd name="T3" fmla="*/ 0 h 50"/>
                <a:gd name="T4" fmla="*/ 18 w 40"/>
                <a:gd name="T5" fmla="*/ 14 h 50"/>
                <a:gd name="T6" fmla="*/ 40 w 40"/>
                <a:gd name="T7" fmla="*/ 8 h 50"/>
                <a:gd name="T8" fmla="*/ 12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12" y="50"/>
                  </a:moveTo>
                  <a:lnTo>
                    <a:pt x="0" y="0"/>
                  </a:lnTo>
                  <a:lnTo>
                    <a:pt x="18" y="14"/>
                  </a:lnTo>
                  <a:lnTo>
                    <a:pt x="40" y="8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7" name="Freeform 37"/>
            <p:cNvSpPr>
              <a:spLocks/>
            </p:cNvSpPr>
            <p:nvPr/>
          </p:nvSpPr>
          <p:spPr bwMode="auto">
            <a:xfrm>
              <a:off x="4508638" y="4430713"/>
              <a:ext cx="63500" cy="79375"/>
            </a:xfrm>
            <a:custGeom>
              <a:avLst/>
              <a:gdLst>
                <a:gd name="T0" fmla="*/ 12 w 40"/>
                <a:gd name="T1" fmla="*/ 50 h 50"/>
                <a:gd name="T2" fmla="*/ 0 w 40"/>
                <a:gd name="T3" fmla="*/ 0 h 50"/>
                <a:gd name="T4" fmla="*/ 18 w 40"/>
                <a:gd name="T5" fmla="*/ 14 h 50"/>
                <a:gd name="T6" fmla="*/ 40 w 40"/>
                <a:gd name="T7" fmla="*/ 8 h 50"/>
                <a:gd name="T8" fmla="*/ 12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12" y="50"/>
                  </a:moveTo>
                  <a:lnTo>
                    <a:pt x="0" y="0"/>
                  </a:lnTo>
                  <a:lnTo>
                    <a:pt x="18" y="14"/>
                  </a:lnTo>
                  <a:lnTo>
                    <a:pt x="40" y="8"/>
                  </a:lnTo>
                  <a:lnTo>
                    <a:pt x="12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8" name="Line 38"/>
            <p:cNvSpPr>
              <a:spLocks noChangeShapeType="1"/>
            </p:cNvSpPr>
            <p:nvPr/>
          </p:nvSpPr>
          <p:spPr bwMode="auto">
            <a:xfrm>
              <a:off x="4889638" y="3709988"/>
              <a:ext cx="323850" cy="3587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19" name="Freeform 39"/>
            <p:cNvSpPr>
              <a:spLocks/>
            </p:cNvSpPr>
            <p:nvPr/>
          </p:nvSpPr>
          <p:spPr bwMode="auto">
            <a:xfrm>
              <a:off x="5175388" y="4030663"/>
              <a:ext cx="73025" cy="79375"/>
            </a:xfrm>
            <a:custGeom>
              <a:avLst/>
              <a:gdLst>
                <a:gd name="T0" fmla="*/ 46 w 46"/>
                <a:gd name="T1" fmla="*/ 50 h 50"/>
                <a:gd name="T2" fmla="*/ 0 w 46"/>
                <a:gd name="T3" fmla="*/ 26 h 50"/>
                <a:gd name="T4" fmla="*/ 22 w 46"/>
                <a:gd name="T5" fmla="*/ 22 h 50"/>
                <a:gd name="T6" fmla="*/ 30 w 46"/>
                <a:gd name="T7" fmla="*/ 0 h 50"/>
                <a:gd name="T8" fmla="*/ 46 w 46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46" y="50"/>
                  </a:moveTo>
                  <a:lnTo>
                    <a:pt x="0" y="26"/>
                  </a:lnTo>
                  <a:lnTo>
                    <a:pt x="22" y="22"/>
                  </a:lnTo>
                  <a:lnTo>
                    <a:pt x="30" y="0"/>
                  </a:lnTo>
                  <a:lnTo>
                    <a:pt x="46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20" name="Freeform 40"/>
            <p:cNvSpPr>
              <a:spLocks/>
            </p:cNvSpPr>
            <p:nvPr/>
          </p:nvSpPr>
          <p:spPr bwMode="auto">
            <a:xfrm>
              <a:off x="5175388" y="4030663"/>
              <a:ext cx="73025" cy="79375"/>
            </a:xfrm>
            <a:custGeom>
              <a:avLst/>
              <a:gdLst>
                <a:gd name="T0" fmla="*/ 46 w 46"/>
                <a:gd name="T1" fmla="*/ 50 h 50"/>
                <a:gd name="T2" fmla="*/ 0 w 46"/>
                <a:gd name="T3" fmla="*/ 26 h 50"/>
                <a:gd name="T4" fmla="*/ 22 w 46"/>
                <a:gd name="T5" fmla="*/ 22 h 50"/>
                <a:gd name="T6" fmla="*/ 30 w 46"/>
                <a:gd name="T7" fmla="*/ 0 h 50"/>
                <a:gd name="T8" fmla="*/ 46 w 46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46" y="50"/>
                  </a:moveTo>
                  <a:lnTo>
                    <a:pt x="0" y="26"/>
                  </a:lnTo>
                  <a:lnTo>
                    <a:pt x="22" y="22"/>
                  </a:lnTo>
                  <a:lnTo>
                    <a:pt x="30" y="0"/>
                  </a:lnTo>
                  <a:lnTo>
                    <a:pt x="46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21" name="Rectangle 41"/>
            <p:cNvSpPr>
              <a:spLocks noChangeArrowheads="1"/>
            </p:cNvSpPr>
            <p:nvPr/>
          </p:nvSpPr>
          <p:spPr bwMode="auto">
            <a:xfrm>
              <a:off x="4292738" y="3471863"/>
              <a:ext cx="711200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22" name="Rectangle 42"/>
            <p:cNvSpPr>
              <a:spLocks noChangeArrowheads="1"/>
            </p:cNvSpPr>
            <p:nvPr/>
          </p:nvSpPr>
          <p:spPr bwMode="auto">
            <a:xfrm>
              <a:off x="4292738" y="3471863"/>
              <a:ext cx="711200" cy="3302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23" name="Rectangle 43"/>
            <p:cNvSpPr>
              <a:spLocks noChangeArrowheads="1"/>
            </p:cNvSpPr>
            <p:nvPr/>
          </p:nvSpPr>
          <p:spPr bwMode="auto">
            <a:xfrm>
              <a:off x="2384913" y="4005263"/>
              <a:ext cx="15148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Lire des ouvrages professionnels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34" name="Rectangle 54"/>
            <p:cNvSpPr>
              <a:spLocks noChangeArrowheads="1"/>
            </p:cNvSpPr>
            <p:nvPr/>
          </p:nvSpPr>
          <p:spPr bwMode="auto">
            <a:xfrm>
              <a:off x="2224234" y="3017838"/>
              <a:ext cx="16238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Écrire soi-même un ouvrage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professionnel, des articles de revue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60" name="Rectangle 80"/>
            <p:cNvSpPr>
              <a:spLocks noChangeArrowheads="1"/>
            </p:cNvSpPr>
            <p:nvPr/>
          </p:nvSpPr>
          <p:spPr bwMode="auto">
            <a:xfrm>
              <a:off x="5308738" y="4148138"/>
              <a:ext cx="11076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Suivre des conférences,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assister à un colloque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779" name="Rectangle 99"/>
            <p:cNvSpPr>
              <a:spLocks noChangeArrowheads="1"/>
            </p:cNvSpPr>
            <p:nvPr/>
          </p:nvSpPr>
          <p:spPr bwMode="auto">
            <a:xfrm>
              <a:off x="4045088" y="2535238"/>
              <a:ext cx="168635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Faire soi-même une conférence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animer des sessions de formation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09" name="Rectangle 129"/>
            <p:cNvSpPr>
              <a:spLocks noChangeArrowheads="1"/>
            </p:cNvSpPr>
            <p:nvPr/>
          </p:nvSpPr>
          <p:spPr bwMode="auto">
            <a:xfrm>
              <a:off x="5400813" y="3030538"/>
              <a:ext cx="15949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S’inscrire à un club de consultants,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échanger avec d’autres collègues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38" name="Rectangle 158"/>
            <p:cNvSpPr>
              <a:spLocks noChangeArrowheads="1"/>
            </p:cNvSpPr>
            <p:nvPr/>
          </p:nvSpPr>
          <p:spPr bwMode="auto">
            <a:xfrm>
              <a:off x="4397375" y="3513138"/>
              <a:ext cx="5209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Comment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 former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848" name="Rectangle 168"/>
            <p:cNvSpPr>
              <a:spLocks noChangeArrowheads="1"/>
            </p:cNvSpPr>
            <p:nvPr/>
          </p:nvSpPr>
          <p:spPr bwMode="auto">
            <a:xfrm>
              <a:off x="3819663" y="4589463"/>
              <a:ext cx="142346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Suivre des stages de formation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8130786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988000" y="6503990"/>
            <a:ext cx="316800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CHOISIR UN STYLE ADAPTÉ AU CLIENT</a:t>
            </a:r>
          </a:p>
        </p:txBody>
      </p:sp>
      <p:grpSp>
        <p:nvGrpSpPr>
          <p:cNvPr id="13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17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19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8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CULTIVER SON IMAGE</a:t>
                </a:r>
              </a:p>
            </p:txBody>
          </p:sp>
        </p:grpSp>
        <p:sp>
          <p:nvSpPr>
            <p:cNvPr id="16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848595" y="2551423"/>
            <a:ext cx="3787958" cy="1872000"/>
            <a:chOff x="3053749" y="2569289"/>
            <a:chExt cx="3282950" cy="1622425"/>
          </a:xfrm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276124" y="3232864"/>
              <a:ext cx="695325" cy="869950"/>
            </a:xfrm>
            <a:custGeom>
              <a:avLst/>
              <a:gdLst>
                <a:gd name="T0" fmla="*/ 438 w 438"/>
                <a:gd name="T1" fmla="*/ 22 h 548"/>
                <a:gd name="T2" fmla="*/ 390 w 438"/>
                <a:gd name="T3" fmla="*/ 72 h 548"/>
                <a:gd name="T4" fmla="*/ 412 w 438"/>
                <a:gd name="T5" fmla="*/ 164 h 548"/>
                <a:gd name="T6" fmla="*/ 402 w 438"/>
                <a:gd name="T7" fmla="*/ 200 h 548"/>
                <a:gd name="T8" fmla="*/ 438 w 438"/>
                <a:gd name="T9" fmla="*/ 278 h 548"/>
                <a:gd name="T10" fmla="*/ 406 w 438"/>
                <a:gd name="T11" fmla="*/ 296 h 548"/>
                <a:gd name="T12" fmla="*/ 404 w 438"/>
                <a:gd name="T13" fmla="*/ 428 h 548"/>
                <a:gd name="T14" fmla="*/ 324 w 438"/>
                <a:gd name="T15" fmla="*/ 432 h 548"/>
                <a:gd name="T16" fmla="*/ 328 w 438"/>
                <a:gd name="T17" fmla="*/ 548 h 548"/>
                <a:gd name="T18" fmla="*/ 62 w 438"/>
                <a:gd name="T19" fmla="*/ 542 h 548"/>
                <a:gd name="T20" fmla="*/ 66 w 438"/>
                <a:gd name="T21" fmla="*/ 340 h 548"/>
                <a:gd name="T22" fmla="*/ 0 w 438"/>
                <a:gd name="T23" fmla="*/ 128 h 548"/>
                <a:gd name="T24" fmla="*/ 0 w 438"/>
                <a:gd name="T25" fmla="*/ 128 h 548"/>
                <a:gd name="T26" fmla="*/ 2 w 438"/>
                <a:gd name="T27" fmla="*/ 126 h 548"/>
                <a:gd name="T28" fmla="*/ 2 w 438"/>
                <a:gd name="T29" fmla="*/ 124 h 548"/>
                <a:gd name="T30" fmla="*/ 4 w 438"/>
                <a:gd name="T31" fmla="*/ 120 h 548"/>
                <a:gd name="T32" fmla="*/ 8 w 438"/>
                <a:gd name="T33" fmla="*/ 112 h 548"/>
                <a:gd name="T34" fmla="*/ 16 w 438"/>
                <a:gd name="T35" fmla="*/ 100 h 548"/>
                <a:gd name="T36" fmla="*/ 20 w 438"/>
                <a:gd name="T37" fmla="*/ 92 h 548"/>
                <a:gd name="T38" fmla="*/ 24 w 438"/>
                <a:gd name="T39" fmla="*/ 88 h 548"/>
                <a:gd name="T40" fmla="*/ 32 w 438"/>
                <a:gd name="T41" fmla="*/ 80 h 548"/>
                <a:gd name="T42" fmla="*/ 38 w 438"/>
                <a:gd name="T43" fmla="*/ 72 h 548"/>
                <a:gd name="T44" fmla="*/ 46 w 438"/>
                <a:gd name="T45" fmla="*/ 66 h 548"/>
                <a:gd name="T46" fmla="*/ 54 w 438"/>
                <a:gd name="T47" fmla="*/ 58 h 548"/>
                <a:gd name="T48" fmla="*/ 76 w 438"/>
                <a:gd name="T49" fmla="*/ 44 h 548"/>
                <a:gd name="T50" fmla="*/ 86 w 438"/>
                <a:gd name="T51" fmla="*/ 36 h 548"/>
                <a:gd name="T52" fmla="*/ 114 w 438"/>
                <a:gd name="T53" fmla="*/ 24 h 548"/>
                <a:gd name="T54" fmla="*/ 130 w 438"/>
                <a:gd name="T55" fmla="*/ 18 h 548"/>
                <a:gd name="T56" fmla="*/ 148 w 438"/>
                <a:gd name="T57" fmla="*/ 14 h 548"/>
                <a:gd name="T58" fmla="*/ 166 w 438"/>
                <a:gd name="T59" fmla="*/ 10 h 548"/>
                <a:gd name="T60" fmla="*/ 186 w 438"/>
                <a:gd name="T61" fmla="*/ 6 h 548"/>
                <a:gd name="T62" fmla="*/ 230 w 438"/>
                <a:gd name="T63" fmla="*/ 2 h 548"/>
                <a:gd name="T64" fmla="*/ 256 w 438"/>
                <a:gd name="T65" fmla="*/ 0 h 548"/>
                <a:gd name="T66" fmla="*/ 280 w 438"/>
                <a:gd name="T67" fmla="*/ 2 h 548"/>
                <a:gd name="T68" fmla="*/ 308 w 438"/>
                <a:gd name="T69" fmla="*/ 2 h 548"/>
                <a:gd name="T70" fmla="*/ 338 w 438"/>
                <a:gd name="T71" fmla="*/ 6 h 548"/>
                <a:gd name="T72" fmla="*/ 370 w 438"/>
                <a:gd name="T73" fmla="*/ 10 h 548"/>
                <a:gd name="T74" fmla="*/ 404 w 438"/>
                <a:gd name="T75" fmla="*/ 16 h 548"/>
                <a:gd name="T76" fmla="*/ 438 w 438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8" h="548">
                  <a:moveTo>
                    <a:pt x="438" y="22"/>
                  </a:moveTo>
                  <a:lnTo>
                    <a:pt x="390" y="72"/>
                  </a:lnTo>
                  <a:lnTo>
                    <a:pt x="412" y="164"/>
                  </a:lnTo>
                  <a:lnTo>
                    <a:pt x="402" y="200"/>
                  </a:lnTo>
                  <a:lnTo>
                    <a:pt x="438" y="278"/>
                  </a:lnTo>
                  <a:lnTo>
                    <a:pt x="406" y="296"/>
                  </a:lnTo>
                  <a:lnTo>
                    <a:pt x="404" y="428"/>
                  </a:lnTo>
                  <a:lnTo>
                    <a:pt x="324" y="432"/>
                  </a:lnTo>
                  <a:lnTo>
                    <a:pt x="328" y="548"/>
                  </a:lnTo>
                  <a:lnTo>
                    <a:pt x="62" y="542"/>
                  </a:lnTo>
                  <a:lnTo>
                    <a:pt x="66" y="34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4" y="120"/>
                  </a:lnTo>
                  <a:lnTo>
                    <a:pt x="8" y="112"/>
                  </a:lnTo>
                  <a:lnTo>
                    <a:pt x="16" y="100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32" y="80"/>
                  </a:lnTo>
                  <a:lnTo>
                    <a:pt x="38" y="72"/>
                  </a:lnTo>
                  <a:lnTo>
                    <a:pt x="46" y="66"/>
                  </a:lnTo>
                  <a:lnTo>
                    <a:pt x="54" y="58"/>
                  </a:lnTo>
                  <a:lnTo>
                    <a:pt x="76" y="44"/>
                  </a:lnTo>
                  <a:lnTo>
                    <a:pt x="86" y="36"/>
                  </a:lnTo>
                  <a:lnTo>
                    <a:pt x="114" y="24"/>
                  </a:lnTo>
                  <a:lnTo>
                    <a:pt x="130" y="18"/>
                  </a:lnTo>
                  <a:lnTo>
                    <a:pt x="148" y="14"/>
                  </a:lnTo>
                  <a:lnTo>
                    <a:pt x="166" y="10"/>
                  </a:lnTo>
                  <a:lnTo>
                    <a:pt x="186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0" y="2"/>
                  </a:lnTo>
                  <a:lnTo>
                    <a:pt x="308" y="2"/>
                  </a:lnTo>
                  <a:lnTo>
                    <a:pt x="338" y="6"/>
                  </a:lnTo>
                  <a:lnTo>
                    <a:pt x="370" y="10"/>
                  </a:lnTo>
                  <a:lnTo>
                    <a:pt x="404" y="16"/>
                  </a:lnTo>
                  <a:lnTo>
                    <a:pt x="438" y="2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276124" y="3232864"/>
              <a:ext cx="695325" cy="869950"/>
            </a:xfrm>
            <a:custGeom>
              <a:avLst/>
              <a:gdLst>
                <a:gd name="T0" fmla="*/ 438 w 438"/>
                <a:gd name="T1" fmla="*/ 22 h 548"/>
                <a:gd name="T2" fmla="*/ 390 w 438"/>
                <a:gd name="T3" fmla="*/ 72 h 548"/>
                <a:gd name="T4" fmla="*/ 412 w 438"/>
                <a:gd name="T5" fmla="*/ 164 h 548"/>
                <a:gd name="T6" fmla="*/ 402 w 438"/>
                <a:gd name="T7" fmla="*/ 200 h 548"/>
                <a:gd name="T8" fmla="*/ 438 w 438"/>
                <a:gd name="T9" fmla="*/ 278 h 548"/>
                <a:gd name="T10" fmla="*/ 406 w 438"/>
                <a:gd name="T11" fmla="*/ 296 h 548"/>
                <a:gd name="T12" fmla="*/ 404 w 438"/>
                <a:gd name="T13" fmla="*/ 428 h 548"/>
                <a:gd name="T14" fmla="*/ 324 w 438"/>
                <a:gd name="T15" fmla="*/ 432 h 548"/>
                <a:gd name="T16" fmla="*/ 328 w 438"/>
                <a:gd name="T17" fmla="*/ 548 h 548"/>
                <a:gd name="T18" fmla="*/ 62 w 438"/>
                <a:gd name="T19" fmla="*/ 542 h 548"/>
                <a:gd name="T20" fmla="*/ 66 w 438"/>
                <a:gd name="T21" fmla="*/ 340 h 548"/>
                <a:gd name="T22" fmla="*/ 0 w 438"/>
                <a:gd name="T23" fmla="*/ 128 h 548"/>
                <a:gd name="T24" fmla="*/ 0 w 438"/>
                <a:gd name="T25" fmla="*/ 128 h 548"/>
                <a:gd name="T26" fmla="*/ 2 w 438"/>
                <a:gd name="T27" fmla="*/ 126 h 548"/>
                <a:gd name="T28" fmla="*/ 2 w 438"/>
                <a:gd name="T29" fmla="*/ 124 h 548"/>
                <a:gd name="T30" fmla="*/ 4 w 438"/>
                <a:gd name="T31" fmla="*/ 120 h 548"/>
                <a:gd name="T32" fmla="*/ 8 w 438"/>
                <a:gd name="T33" fmla="*/ 112 h 548"/>
                <a:gd name="T34" fmla="*/ 16 w 438"/>
                <a:gd name="T35" fmla="*/ 100 h 548"/>
                <a:gd name="T36" fmla="*/ 20 w 438"/>
                <a:gd name="T37" fmla="*/ 92 h 548"/>
                <a:gd name="T38" fmla="*/ 24 w 438"/>
                <a:gd name="T39" fmla="*/ 88 h 548"/>
                <a:gd name="T40" fmla="*/ 32 w 438"/>
                <a:gd name="T41" fmla="*/ 80 h 548"/>
                <a:gd name="T42" fmla="*/ 38 w 438"/>
                <a:gd name="T43" fmla="*/ 72 h 548"/>
                <a:gd name="T44" fmla="*/ 46 w 438"/>
                <a:gd name="T45" fmla="*/ 66 h 548"/>
                <a:gd name="T46" fmla="*/ 54 w 438"/>
                <a:gd name="T47" fmla="*/ 58 h 548"/>
                <a:gd name="T48" fmla="*/ 76 w 438"/>
                <a:gd name="T49" fmla="*/ 44 h 548"/>
                <a:gd name="T50" fmla="*/ 86 w 438"/>
                <a:gd name="T51" fmla="*/ 36 h 548"/>
                <a:gd name="T52" fmla="*/ 114 w 438"/>
                <a:gd name="T53" fmla="*/ 24 h 548"/>
                <a:gd name="T54" fmla="*/ 130 w 438"/>
                <a:gd name="T55" fmla="*/ 18 h 548"/>
                <a:gd name="T56" fmla="*/ 148 w 438"/>
                <a:gd name="T57" fmla="*/ 14 h 548"/>
                <a:gd name="T58" fmla="*/ 166 w 438"/>
                <a:gd name="T59" fmla="*/ 10 h 548"/>
                <a:gd name="T60" fmla="*/ 186 w 438"/>
                <a:gd name="T61" fmla="*/ 6 h 548"/>
                <a:gd name="T62" fmla="*/ 230 w 438"/>
                <a:gd name="T63" fmla="*/ 2 h 548"/>
                <a:gd name="T64" fmla="*/ 256 w 438"/>
                <a:gd name="T65" fmla="*/ 0 h 548"/>
                <a:gd name="T66" fmla="*/ 280 w 438"/>
                <a:gd name="T67" fmla="*/ 2 h 548"/>
                <a:gd name="T68" fmla="*/ 308 w 438"/>
                <a:gd name="T69" fmla="*/ 2 h 548"/>
                <a:gd name="T70" fmla="*/ 338 w 438"/>
                <a:gd name="T71" fmla="*/ 6 h 548"/>
                <a:gd name="T72" fmla="*/ 370 w 438"/>
                <a:gd name="T73" fmla="*/ 10 h 548"/>
                <a:gd name="T74" fmla="*/ 404 w 438"/>
                <a:gd name="T75" fmla="*/ 16 h 548"/>
                <a:gd name="T76" fmla="*/ 438 w 438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8" h="548">
                  <a:moveTo>
                    <a:pt x="438" y="22"/>
                  </a:moveTo>
                  <a:lnTo>
                    <a:pt x="390" y="72"/>
                  </a:lnTo>
                  <a:lnTo>
                    <a:pt x="412" y="164"/>
                  </a:lnTo>
                  <a:lnTo>
                    <a:pt x="402" y="200"/>
                  </a:lnTo>
                  <a:lnTo>
                    <a:pt x="438" y="278"/>
                  </a:lnTo>
                  <a:lnTo>
                    <a:pt x="406" y="296"/>
                  </a:lnTo>
                  <a:lnTo>
                    <a:pt x="404" y="428"/>
                  </a:lnTo>
                  <a:lnTo>
                    <a:pt x="324" y="432"/>
                  </a:lnTo>
                  <a:lnTo>
                    <a:pt x="328" y="548"/>
                  </a:lnTo>
                  <a:lnTo>
                    <a:pt x="62" y="542"/>
                  </a:lnTo>
                  <a:lnTo>
                    <a:pt x="66" y="34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4" y="120"/>
                  </a:lnTo>
                  <a:lnTo>
                    <a:pt x="8" y="112"/>
                  </a:lnTo>
                  <a:lnTo>
                    <a:pt x="16" y="100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32" y="80"/>
                  </a:lnTo>
                  <a:lnTo>
                    <a:pt x="38" y="72"/>
                  </a:lnTo>
                  <a:lnTo>
                    <a:pt x="46" y="66"/>
                  </a:lnTo>
                  <a:lnTo>
                    <a:pt x="54" y="58"/>
                  </a:lnTo>
                  <a:lnTo>
                    <a:pt x="76" y="44"/>
                  </a:lnTo>
                  <a:lnTo>
                    <a:pt x="86" y="36"/>
                  </a:lnTo>
                  <a:lnTo>
                    <a:pt x="114" y="24"/>
                  </a:lnTo>
                  <a:lnTo>
                    <a:pt x="130" y="18"/>
                  </a:lnTo>
                  <a:lnTo>
                    <a:pt x="148" y="14"/>
                  </a:lnTo>
                  <a:lnTo>
                    <a:pt x="166" y="10"/>
                  </a:lnTo>
                  <a:lnTo>
                    <a:pt x="186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0" y="2"/>
                  </a:lnTo>
                  <a:lnTo>
                    <a:pt x="308" y="2"/>
                  </a:lnTo>
                  <a:lnTo>
                    <a:pt x="338" y="6"/>
                  </a:lnTo>
                  <a:lnTo>
                    <a:pt x="370" y="10"/>
                  </a:lnTo>
                  <a:lnTo>
                    <a:pt x="404" y="16"/>
                  </a:lnTo>
                  <a:lnTo>
                    <a:pt x="438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276124" y="3232864"/>
              <a:ext cx="695325" cy="869950"/>
            </a:xfrm>
            <a:custGeom>
              <a:avLst/>
              <a:gdLst>
                <a:gd name="T0" fmla="*/ 438 w 438"/>
                <a:gd name="T1" fmla="*/ 22 h 548"/>
                <a:gd name="T2" fmla="*/ 390 w 438"/>
                <a:gd name="T3" fmla="*/ 72 h 548"/>
                <a:gd name="T4" fmla="*/ 412 w 438"/>
                <a:gd name="T5" fmla="*/ 164 h 548"/>
                <a:gd name="T6" fmla="*/ 402 w 438"/>
                <a:gd name="T7" fmla="*/ 200 h 548"/>
                <a:gd name="T8" fmla="*/ 438 w 438"/>
                <a:gd name="T9" fmla="*/ 278 h 548"/>
                <a:gd name="T10" fmla="*/ 406 w 438"/>
                <a:gd name="T11" fmla="*/ 296 h 548"/>
                <a:gd name="T12" fmla="*/ 404 w 438"/>
                <a:gd name="T13" fmla="*/ 428 h 548"/>
                <a:gd name="T14" fmla="*/ 324 w 438"/>
                <a:gd name="T15" fmla="*/ 432 h 548"/>
                <a:gd name="T16" fmla="*/ 328 w 438"/>
                <a:gd name="T17" fmla="*/ 548 h 548"/>
                <a:gd name="T18" fmla="*/ 62 w 438"/>
                <a:gd name="T19" fmla="*/ 542 h 548"/>
                <a:gd name="T20" fmla="*/ 66 w 438"/>
                <a:gd name="T21" fmla="*/ 340 h 548"/>
                <a:gd name="T22" fmla="*/ 0 w 438"/>
                <a:gd name="T23" fmla="*/ 128 h 548"/>
                <a:gd name="T24" fmla="*/ 0 w 438"/>
                <a:gd name="T25" fmla="*/ 128 h 548"/>
                <a:gd name="T26" fmla="*/ 2 w 438"/>
                <a:gd name="T27" fmla="*/ 126 h 548"/>
                <a:gd name="T28" fmla="*/ 2 w 438"/>
                <a:gd name="T29" fmla="*/ 124 h 548"/>
                <a:gd name="T30" fmla="*/ 4 w 438"/>
                <a:gd name="T31" fmla="*/ 120 h 548"/>
                <a:gd name="T32" fmla="*/ 8 w 438"/>
                <a:gd name="T33" fmla="*/ 112 h 548"/>
                <a:gd name="T34" fmla="*/ 16 w 438"/>
                <a:gd name="T35" fmla="*/ 100 h 548"/>
                <a:gd name="T36" fmla="*/ 20 w 438"/>
                <a:gd name="T37" fmla="*/ 92 h 548"/>
                <a:gd name="T38" fmla="*/ 24 w 438"/>
                <a:gd name="T39" fmla="*/ 88 h 548"/>
                <a:gd name="T40" fmla="*/ 32 w 438"/>
                <a:gd name="T41" fmla="*/ 80 h 548"/>
                <a:gd name="T42" fmla="*/ 38 w 438"/>
                <a:gd name="T43" fmla="*/ 72 h 548"/>
                <a:gd name="T44" fmla="*/ 46 w 438"/>
                <a:gd name="T45" fmla="*/ 66 h 548"/>
                <a:gd name="T46" fmla="*/ 54 w 438"/>
                <a:gd name="T47" fmla="*/ 58 h 548"/>
                <a:gd name="T48" fmla="*/ 76 w 438"/>
                <a:gd name="T49" fmla="*/ 44 h 548"/>
                <a:gd name="T50" fmla="*/ 86 w 438"/>
                <a:gd name="T51" fmla="*/ 36 h 548"/>
                <a:gd name="T52" fmla="*/ 114 w 438"/>
                <a:gd name="T53" fmla="*/ 24 h 548"/>
                <a:gd name="T54" fmla="*/ 130 w 438"/>
                <a:gd name="T55" fmla="*/ 18 h 548"/>
                <a:gd name="T56" fmla="*/ 148 w 438"/>
                <a:gd name="T57" fmla="*/ 14 h 548"/>
                <a:gd name="T58" fmla="*/ 166 w 438"/>
                <a:gd name="T59" fmla="*/ 10 h 548"/>
                <a:gd name="T60" fmla="*/ 186 w 438"/>
                <a:gd name="T61" fmla="*/ 6 h 548"/>
                <a:gd name="T62" fmla="*/ 230 w 438"/>
                <a:gd name="T63" fmla="*/ 2 h 548"/>
                <a:gd name="T64" fmla="*/ 256 w 438"/>
                <a:gd name="T65" fmla="*/ 0 h 548"/>
                <a:gd name="T66" fmla="*/ 280 w 438"/>
                <a:gd name="T67" fmla="*/ 2 h 548"/>
                <a:gd name="T68" fmla="*/ 308 w 438"/>
                <a:gd name="T69" fmla="*/ 2 h 548"/>
                <a:gd name="T70" fmla="*/ 338 w 438"/>
                <a:gd name="T71" fmla="*/ 6 h 548"/>
                <a:gd name="T72" fmla="*/ 370 w 438"/>
                <a:gd name="T73" fmla="*/ 10 h 548"/>
                <a:gd name="T74" fmla="*/ 404 w 438"/>
                <a:gd name="T75" fmla="*/ 16 h 548"/>
                <a:gd name="T76" fmla="*/ 438 w 438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8" h="548">
                  <a:moveTo>
                    <a:pt x="438" y="22"/>
                  </a:moveTo>
                  <a:lnTo>
                    <a:pt x="390" y="72"/>
                  </a:lnTo>
                  <a:lnTo>
                    <a:pt x="412" y="164"/>
                  </a:lnTo>
                  <a:lnTo>
                    <a:pt x="402" y="200"/>
                  </a:lnTo>
                  <a:lnTo>
                    <a:pt x="438" y="278"/>
                  </a:lnTo>
                  <a:lnTo>
                    <a:pt x="406" y="296"/>
                  </a:lnTo>
                  <a:lnTo>
                    <a:pt x="404" y="428"/>
                  </a:lnTo>
                  <a:lnTo>
                    <a:pt x="324" y="432"/>
                  </a:lnTo>
                  <a:lnTo>
                    <a:pt x="328" y="548"/>
                  </a:lnTo>
                  <a:lnTo>
                    <a:pt x="62" y="542"/>
                  </a:lnTo>
                  <a:lnTo>
                    <a:pt x="66" y="34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4" y="120"/>
                  </a:lnTo>
                  <a:lnTo>
                    <a:pt x="8" y="112"/>
                  </a:lnTo>
                  <a:lnTo>
                    <a:pt x="16" y="100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32" y="80"/>
                  </a:lnTo>
                  <a:lnTo>
                    <a:pt x="38" y="72"/>
                  </a:lnTo>
                  <a:lnTo>
                    <a:pt x="46" y="66"/>
                  </a:lnTo>
                  <a:lnTo>
                    <a:pt x="54" y="58"/>
                  </a:lnTo>
                  <a:lnTo>
                    <a:pt x="76" y="44"/>
                  </a:lnTo>
                  <a:lnTo>
                    <a:pt x="86" y="36"/>
                  </a:lnTo>
                  <a:lnTo>
                    <a:pt x="114" y="24"/>
                  </a:lnTo>
                  <a:lnTo>
                    <a:pt x="130" y="18"/>
                  </a:lnTo>
                  <a:lnTo>
                    <a:pt x="148" y="14"/>
                  </a:lnTo>
                  <a:lnTo>
                    <a:pt x="166" y="10"/>
                  </a:lnTo>
                  <a:lnTo>
                    <a:pt x="186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0" y="2"/>
                  </a:lnTo>
                  <a:lnTo>
                    <a:pt x="308" y="2"/>
                  </a:lnTo>
                  <a:lnTo>
                    <a:pt x="338" y="6"/>
                  </a:lnTo>
                  <a:lnTo>
                    <a:pt x="370" y="10"/>
                  </a:lnTo>
                  <a:lnTo>
                    <a:pt x="404" y="16"/>
                  </a:lnTo>
                  <a:lnTo>
                    <a:pt x="438" y="22"/>
                  </a:lnTo>
                  <a:close/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053749" y="3232864"/>
              <a:ext cx="692150" cy="869950"/>
            </a:xfrm>
            <a:custGeom>
              <a:avLst/>
              <a:gdLst>
                <a:gd name="T0" fmla="*/ 436 w 436"/>
                <a:gd name="T1" fmla="*/ 22 h 548"/>
                <a:gd name="T2" fmla="*/ 390 w 436"/>
                <a:gd name="T3" fmla="*/ 72 h 548"/>
                <a:gd name="T4" fmla="*/ 410 w 436"/>
                <a:gd name="T5" fmla="*/ 164 h 548"/>
                <a:gd name="T6" fmla="*/ 400 w 436"/>
                <a:gd name="T7" fmla="*/ 200 h 548"/>
                <a:gd name="T8" fmla="*/ 436 w 436"/>
                <a:gd name="T9" fmla="*/ 278 h 548"/>
                <a:gd name="T10" fmla="*/ 404 w 436"/>
                <a:gd name="T11" fmla="*/ 296 h 548"/>
                <a:gd name="T12" fmla="*/ 402 w 436"/>
                <a:gd name="T13" fmla="*/ 428 h 548"/>
                <a:gd name="T14" fmla="*/ 322 w 436"/>
                <a:gd name="T15" fmla="*/ 432 h 548"/>
                <a:gd name="T16" fmla="*/ 328 w 436"/>
                <a:gd name="T17" fmla="*/ 548 h 548"/>
                <a:gd name="T18" fmla="*/ 60 w 436"/>
                <a:gd name="T19" fmla="*/ 542 h 548"/>
                <a:gd name="T20" fmla="*/ 64 w 436"/>
                <a:gd name="T21" fmla="*/ 340 h 548"/>
                <a:gd name="T22" fmla="*/ 0 w 436"/>
                <a:gd name="T23" fmla="*/ 128 h 548"/>
                <a:gd name="T24" fmla="*/ 0 w 436"/>
                <a:gd name="T25" fmla="*/ 126 h 548"/>
                <a:gd name="T26" fmla="*/ 0 w 436"/>
                <a:gd name="T27" fmla="*/ 124 h 548"/>
                <a:gd name="T28" fmla="*/ 2 w 436"/>
                <a:gd name="T29" fmla="*/ 120 h 548"/>
                <a:gd name="T30" fmla="*/ 6 w 436"/>
                <a:gd name="T31" fmla="*/ 112 h 548"/>
                <a:gd name="T32" fmla="*/ 12 w 436"/>
                <a:gd name="T33" fmla="*/ 100 h 548"/>
                <a:gd name="T34" fmla="*/ 18 w 436"/>
                <a:gd name="T35" fmla="*/ 92 h 548"/>
                <a:gd name="T36" fmla="*/ 22 w 436"/>
                <a:gd name="T37" fmla="*/ 88 h 548"/>
                <a:gd name="T38" fmla="*/ 30 w 436"/>
                <a:gd name="T39" fmla="*/ 80 h 548"/>
                <a:gd name="T40" fmla="*/ 36 w 436"/>
                <a:gd name="T41" fmla="*/ 72 h 548"/>
                <a:gd name="T42" fmla="*/ 44 w 436"/>
                <a:gd name="T43" fmla="*/ 66 h 548"/>
                <a:gd name="T44" fmla="*/ 52 w 436"/>
                <a:gd name="T45" fmla="*/ 58 h 548"/>
                <a:gd name="T46" fmla="*/ 72 w 436"/>
                <a:gd name="T47" fmla="*/ 44 h 548"/>
                <a:gd name="T48" fmla="*/ 86 w 436"/>
                <a:gd name="T49" fmla="*/ 36 h 548"/>
                <a:gd name="T50" fmla="*/ 98 w 436"/>
                <a:gd name="T51" fmla="*/ 30 h 548"/>
                <a:gd name="T52" fmla="*/ 114 w 436"/>
                <a:gd name="T53" fmla="*/ 24 h 548"/>
                <a:gd name="T54" fmla="*/ 146 w 436"/>
                <a:gd name="T55" fmla="*/ 14 h 548"/>
                <a:gd name="T56" fmla="*/ 164 w 436"/>
                <a:gd name="T57" fmla="*/ 10 h 548"/>
                <a:gd name="T58" fmla="*/ 184 w 436"/>
                <a:gd name="T59" fmla="*/ 6 h 548"/>
                <a:gd name="T60" fmla="*/ 206 w 436"/>
                <a:gd name="T61" fmla="*/ 4 h 548"/>
                <a:gd name="T62" fmla="*/ 230 w 436"/>
                <a:gd name="T63" fmla="*/ 2 h 548"/>
                <a:gd name="T64" fmla="*/ 254 w 436"/>
                <a:gd name="T65" fmla="*/ 0 h 548"/>
                <a:gd name="T66" fmla="*/ 278 w 436"/>
                <a:gd name="T67" fmla="*/ 2 h 548"/>
                <a:gd name="T68" fmla="*/ 308 w 436"/>
                <a:gd name="T69" fmla="*/ 2 h 548"/>
                <a:gd name="T70" fmla="*/ 336 w 436"/>
                <a:gd name="T71" fmla="*/ 6 h 548"/>
                <a:gd name="T72" fmla="*/ 368 w 436"/>
                <a:gd name="T73" fmla="*/ 10 h 548"/>
                <a:gd name="T74" fmla="*/ 402 w 436"/>
                <a:gd name="T75" fmla="*/ 16 h 548"/>
                <a:gd name="T76" fmla="*/ 436 w 436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6" h="548">
                  <a:moveTo>
                    <a:pt x="436" y="22"/>
                  </a:moveTo>
                  <a:lnTo>
                    <a:pt x="390" y="72"/>
                  </a:lnTo>
                  <a:lnTo>
                    <a:pt x="410" y="164"/>
                  </a:lnTo>
                  <a:lnTo>
                    <a:pt x="400" y="200"/>
                  </a:lnTo>
                  <a:lnTo>
                    <a:pt x="436" y="278"/>
                  </a:lnTo>
                  <a:lnTo>
                    <a:pt x="404" y="296"/>
                  </a:lnTo>
                  <a:lnTo>
                    <a:pt x="402" y="428"/>
                  </a:lnTo>
                  <a:lnTo>
                    <a:pt x="322" y="432"/>
                  </a:lnTo>
                  <a:lnTo>
                    <a:pt x="328" y="548"/>
                  </a:lnTo>
                  <a:lnTo>
                    <a:pt x="60" y="542"/>
                  </a:lnTo>
                  <a:lnTo>
                    <a:pt x="64" y="34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6" y="112"/>
                  </a:lnTo>
                  <a:lnTo>
                    <a:pt x="12" y="100"/>
                  </a:lnTo>
                  <a:lnTo>
                    <a:pt x="18" y="92"/>
                  </a:lnTo>
                  <a:lnTo>
                    <a:pt x="22" y="88"/>
                  </a:lnTo>
                  <a:lnTo>
                    <a:pt x="30" y="80"/>
                  </a:lnTo>
                  <a:lnTo>
                    <a:pt x="36" y="72"/>
                  </a:lnTo>
                  <a:lnTo>
                    <a:pt x="44" y="66"/>
                  </a:lnTo>
                  <a:lnTo>
                    <a:pt x="52" y="58"/>
                  </a:lnTo>
                  <a:lnTo>
                    <a:pt x="72" y="44"/>
                  </a:lnTo>
                  <a:lnTo>
                    <a:pt x="86" y="36"/>
                  </a:lnTo>
                  <a:lnTo>
                    <a:pt x="98" y="30"/>
                  </a:lnTo>
                  <a:lnTo>
                    <a:pt x="114" y="24"/>
                  </a:lnTo>
                  <a:lnTo>
                    <a:pt x="146" y="14"/>
                  </a:lnTo>
                  <a:lnTo>
                    <a:pt x="164" y="10"/>
                  </a:lnTo>
                  <a:lnTo>
                    <a:pt x="184" y="6"/>
                  </a:lnTo>
                  <a:lnTo>
                    <a:pt x="206" y="4"/>
                  </a:lnTo>
                  <a:lnTo>
                    <a:pt x="230" y="2"/>
                  </a:lnTo>
                  <a:lnTo>
                    <a:pt x="254" y="0"/>
                  </a:lnTo>
                  <a:lnTo>
                    <a:pt x="278" y="2"/>
                  </a:lnTo>
                  <a:lnTo>
                    <a:pt x="308" y="2"/>
                  </a:lnTo>
                  <a:lnTo>
                    <a:pt x="336" y="6"/>
                  </a:lnTo>
                  <a:lnTo>
                    <a:pt x="368" y="10"/>
                  </a:lnTo>
                  <a:lnTo>
                    <a:pt x="402" y="16"/>
                  </a:lnTo>
                  <a:lnTo>
                    <a:pt x="436" y="2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053749" y="3232864"/>
              <a:ext cx="692150" cy="869950"/>
            </a:xfrm>
            <a:custGeom>
              <a:avLst/>
              <a:gdLst>
                <a:gd name="T0" fmla="*/ 436 w 436"/>
                <a:gd name="T1" fmla="*/ 22 h 548"/>
                <a:gd name="T2" fmla="*/ 390 w 436"/>
                <a:gd name="T3" fmla="*/ 72 h 548"/>
                <a:gd name="T4" fmla="*/ 410 w 436"/>
                <a:gd name="T5" fmla="*/ 164 h 548"/>
                <a:gd name="T6" fmla="*/ 400 w 436"/>
                <a:gd name="T7" fmla="*/ 200 h 548"/>
                <a:gd name="T8" fmla="*/ 436 w 436"/>
                <a:gd name="T9" fmla="*/ 278 h 548"/>
                <a:gd name="T10" fmla="*/ 404 w 436"/>
                <a:gd name="T11" fmla="*/ 296 h 548"/>
                <a:gd name="T12" fmla="*/ 402 w 436"/>
                <a:gd name="T13" fmla="*/ 428 h 548"/>
                <a:gd name="T14" fmla="*/ 322 w 436"/>
                <a:gd name="T15" fmla="*/ 432 h 548"/>
                <a:gd name="T16" fmla="*/ 328 w 436"/>
                <a:gd name="T17" fmla="*/ 548 h 548"/>
                <a:gd name="T18" fmla="*/ 60 w 436"/>
                <a:gd name="T19" fmla="*/ 542 h 548"/>
                <a:gd name="T20" fmla="*/ 64 w 436"/>
                <a:gd name="T21" fmla="*/ 340 h 548"/>
                <a:gd name="T22" fmla="*/ 0 w 436"/>
                <a:gd name="T23" fmla="*/ 128 h 548"/>
                <a:gd name="T24" fmla="*/ 0 w 436"/>
                <a:gd name="T25" fmla="*/ 126 h 548"/>
                <a:gd name="T26" fmla="*/ 0 w 436"/>
                <a:gd name="T27" fmla="*/ 124 h 548"/>
                <a:gd name="T28" fmla="*/ 2 w 436"/>
                <a:gd name="T29" fmla="*/ 120 h 548"/>
                <a:gd name="T30" fmla="*/ 6 w 436"/>
                <a:gd name="T31" fmla="*/ 112 h 548"/>
                <a:gd name="T32" fmla="*/ 12 w 436"/>
                <a:gd name="T33" fmla="*/ 100 h 548"/>
                <a:gd name="T34" fmla="*/ 18 w 436"/>
                <a:gd name="T35" fmla="*/ 92 h 548"/>
                <a:gd name="T36" fmla="*/ 22 w 436"/>
                <a:gd name="T37" fmla="*/ 88 h 548"/>
                <a:gd name="T38" fmla="*/ 30 w 436"/>
                <a:gd name="T39" fmla="*/ 80 h 548"/>
                <a:gd name="T40" fmla="*/ 36 w 436"/>
                <a:gd name="T41" fmla="*/ 72 h 548"/>
                <a:gd name="T42" fmla="*/ 44 w 436"/>
                <a:gd name="T43" fmla="*/ 66 h 548"/>
                <a:gd name="T44" fmla="*/ 52 w 436"/>
                <a:gd name="T45" fmla="*/ 58 h 548"/>
                <a:gd name="T46" fmla="*/ 72 w 436"/>
                <a:gd name="T47" fmla="*/ 44 h 548"/>
                <a:gd name="T48" fmla="*/ 86 w 436"/>
                <a:gd name="T49" fmla="*/ 36 h 548"/>
                <a:gd name="T50" fmla="*/ 98 w 436"/>
                <a:gd name="T51" fmla="*/ 30 h 548"/>
                <a:gd name="T52" fmla="*/ 114 w 436"/>
                <a:gd name="T53" fmla="*/ 24 h 548"/>
                <a:gd name="T54" fmla="*/ 146 w 436"/>
                <a:gd name="T55" fmla="*/ 14 h 548"/>
                <a:gd name="T56" fmla="*/ 164 w 436"/>
                <a:gd name="T57" fmla="*/ 10 h 548"/>
                <a:gd name="T58" fmla="*/ 184 w 436"/>
                <a:gd name="T59" fmla="*/ 6 h 548"/>
                <a:gd name="T60" fmla="*/ 206 w 436"/>
                <a:gd name="T61" fmla="*/ 4 h 548"/>
                <a:gd name="T62" fmla="*/ 230 w 436"/>
                <a:gd name="T63" fmla="*/ 2 h 548"/>
                <a:gd name="T64" fmla="*/ 254 w 436"/>
                <a:gd name="T65" fmla="*/ 0 h 548"/>
                <a:gd name="T66" fmla="*/ 278 w 436"/>
                <a:gd name="T67" fmla="*/ 2 h 548"/>
                <a:gd name="T68" fmla="*/ 308 w 436"/>
                <a:gd name="T69" fmla="*/ 2 h 548"/>
                <a:gd name="T70" fmla="*/ 336 w 436"/>
                <a:gd name="T71" fmla="*/ 6 h 548"/>
                <a:gd name="T72" fmla="*/ 368 w 436"/>
                <a:gd name="T73" fmla="*/ 10 h 548"/>
                <a:gd name="T74" fmla="*/ 402 w 436"/>
                <a:gd name="T75" fmla="*/ 16 h 548"/>
                <a:gd name="T76" fmla="*/ 436 w 436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6" h="548">
                  <a:moveTo>
                    <a:pt x="436" y="22"/>
                  </a:moveTo>
                  <a:lnTo>
                    <a:pt x="390" y="72"/>
                  </a:lnTo>
                  <a:lnTo>
                    <a:pt x="410" y="164"/>
                  </a:lnTo>
                  <a:lnTo>
                    <a:pt x="400" y="200"/>
                  </a:lnTo>
                  <a:lnTo>
                    <a:pt x="436" y="278"/>
                  </a:lnTo>
                  <a:lnTo>
                    <a:pt x="404" y="296"/>
                  </a:lnTo>
                  <a:lnTo>
                    <a:pt x="402" y="428"/>
                  </a:lnTo>
                  <a:lnTo>
                    <a:pt x="322" y="432"/>
                  </a:lnTo>
                  <a:lnTo>
                    <a:pt x="328" y="548"/>
                  </a:lnTo>
                  <a:lnTo>
                    <a:pt x="60" y="542"/>
                  </a:lnTo>
                  <a:lnTo>
                    <a:pt x="64" y="34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6" y="112"/>
                  </a:lnTo>
                  <a:lnTo>
                    <a:pt x="12" y="100"/>
                  </a:lnTo>
                  <a:lnTo>
                    <a:pt x="18" y="92"/>
                  </a:lnTo>
                  <a:lnTo>
                    <a:pt x="22" y="88"/>
                  </a:lnTo>
                  <a:lnTo>
                    <a:pt x="30" y="80"/>
                  </a:lnTo>
                  <a:lnTo>
                    <a:pt x="36" y="72"/>
                  </a:lnTo>
                  <a:lnTo>
                    <a:pt x="44" y="66"/>
                  </a:lnTo>
                  <a:lnTo>
                    <a:pt x="52" y="58"/>
                  </a:lnTo>
                  <a:lnTo>
                    <a:pt x="72" y="44"/>
                  </a:lnTo>
                  <a:lnTo>
                    <a:pt x="86" y="36"/>
                  </a:lnTo>
                  <a:lnTo>
                    <a:pt x="98" y="30"/>
                  </a:lnTo>
                  <a:lnTo>
                    <a:pt x="114" y="24"/>
                  </a:lnTo>
                  <a:lnTo>
                    <a:pt x="146" y="14"/>
                  </a:lnTo>
                  <a:lnTo>
                    <a:pt x="164" y="10"/>
                  </a:lnTo>
                  <a:lnTo>
                    <a:pt x="184" y="6"/>
                  </a:lnTo>
                  <a:lnTo>
                    <a:pt x="206" y="4"/>
                  </a:lnTo>
                  <a:lnTo>
                    <a:pt x="230" y="2"/>
                  </a:lnTo>
                  <a:lnTo>
                    <a:pt x="254" y="0"/>
                  </a:lnTo>
                  <a:lnTo>
                    <a:pt x="278" y="2"/>
                  </a:lnTo>
                  <a:lnTo>
                    <a:pt x="308" y="2"/>
                  </a:lnTo>
                  <a:lnTo>
                    <a:pt x="336" y="6"/>
                  </a:lnTo>
                  <a:lnTo>
                    <a:pt x="368" y="10"/>
                  </a:lnTo>
                  <a:lnTo>
                    <a:pt x="402" y="16"/>
                  </a:lnTo>
                  <a:lnTo>
                    <a:pt x="436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053749" y="3232864"/>
              <a:ext cx="692150" cy="869950"/>
            </a:xfrm>
            <a:custGeom>
              <a:avLst/>
              <a:gdLst>
                <a:gd name="T0" fmla="*/ 436 w 436"/>
                <a:gd name="T1" fmla="*/ 22 h 548"/>
                <a:gd name="T2" fmla="*/ 390 w 436"/>
                <a:gd name="T3" fmla="*/ 72 h 548"/>
                <a:gd name="T4" fmla="*/ 410 w 436"/>
                <a:gd name="T5" fmla="*/ 164 h 548"/>
                <a:gd name="T6" fmla="*/ 400 w 436"/>
                <a:gd name="T7" fmla="*/ 200 h 548"/>
                <a:gd name="T8" fmla="*/ 436 w 436"/>
                <a:gd name="T9" fmla="*/ 278 h 548"/>
                <a:gd name="T10" fmla="*/ 404 w 436"/>
                <a:gd name="T11" fmla="*/ 296 h 548"/>
                <a:gd name="T12" fmla="*/ 402 w 436"/>
                <a:gd name="T13" fmla="*/ 428 h 548"/>
                <a:gd name="T14" fmla="*/ 322 w 436"/>
                <a:gd name="T15" fmla="*/ 432 h 548"/>
                <a:gd name="T16" fmla="*/ 328 w 436"/>
                <a:gd name="T17" fmla="*/ 548 h 548"/>
                <a:gd name="T18" fmla="*/ 60 w 436"/>
                <a:gd name="T19" fmla="*/ 542 h 548"/>
                <a:gd name="T20" fmla="*/ 64 w 436"/>
                <a:gd name="T21" fmla="*/ 340 h 548"/>
                <a:gd name="T22" fmla="*/ 0 w 436"/>
                <a:gd name="T23" fmla="*/ 128 h 548"/>
                <a:gd name="T24" fmla="*/ 0 w 436"/>
                <a:gd name="T25" fmla="*/ 126 h 548"/>
                <a:gd name="T26" fmla="*/ 0 w 436"/>
                <a:gd name="T27" fmla="*/ 124 h 548"/>
                <a:gd name="T28" fmla="*/ 2 w 436"/>
                <a:gd name="T29" fmla="*/ 120 h 548"/>
                <a:gd name="T30" fmla="*/ 6 w 436"/>
                <a:gd name="T31" fmla="*/ 112 h 548"/>
                <a:gd name="T32" fmla="*/ 12 w 436"/>
                <a:gd name="T33" fmla="*/ 100 h 548"/>
                <a:gd name="T34" fmla="*/ 18 w 436"/>
                <a:gd name="T35" fmla="*/ 92 h 548"/>
                <a:gd name="T36" fmla="*/ 22 w 436"/>
                <a:gd name="T37" fmla="*/ 88 h 548"/>
                <a:gd name="T38" fmla="*/ 30 w 436"/>
                <a:gd name="T39" fmla="*/ 80 h 548"/>
                <a:gd name="T40" fmla="*/ 36 w 436"/>
                <a:gd name="T41" fmla="*/ 72 h 548"/>
                <a:gd name="T42" fmla="*/ 44 w 436"/>
                <a:gd name="T43" fmla="*/ 66 h 548"/>
                <a:gd name="T44" fmla="*/ 52 w 436"/>
                <a:gd name="T45" fmla="*/ 58 h 548"/>
                <a:gd name="T46" fmla="*/ 72 w 436"/>
                <a:gd name="T47" fmla="*/ 44 h 548"/>
                <a:gd name="T48" fmla="*/ 86 w 436"/>
                <a:gd name="T49" fmla="*/ 36 h 548"/>
                <a:gd name="T50" fmla="*/ 98 w 436"/>
                <a:gd name="T51" fmla="*/ 30 h 548"/>
                <a:gd name="T52" fmla="*/ 114 w 436"/>
                <a:gd name="T53" fmla="*/ 24 h 548"/>
                <a:gd name="T54" fmla="*/ 146 w 436"/>
                <a:gd name="T55" fmla="*/ 14 h 548"/>
                <a:gd name="T56" fmla="*/ 164 w 436"/>
                <a:gd name="T57" fmla="*/ 10 h 548"/>
                <a:gd name="T58" fmla="*/ 184 w 436"/>
                <a:gd name="T59" fmla="*/ 6 h 548"/>
                <a:gd name="T60" fmla="*/ 206 w 436"/>
                <a:gd name="T61" fmla="*/ 4 h 548"/>
                <a:gd name="T62" fmla="*/ 230 w 436"/>
                <a:gd name="T63" fmla="*/ 2 h 548"/>
                <a:gd name="T64" fmla="*/ 254 w 436"/>
                <a:gd name="T65" fmla="*/ 0 h 548"/>
                <a:gd name="T66" fmla="*/ 278 w 436"/>
                <a:gd name="T67" fmla="*/ 2 h 548"/>
                <a:gd name="T68" fmla="*/ 308 w 436"/>
                <a:gd name="T69" fmla="*/ 2 h 548"/>
                <a:gd name="T70" fmla="*/ 336 w 436"/>
                <a:gd name="T71" fmla="*/ 6 h 548"/>
                <a:gd name="T72" fmla="*/ 368 w 436"/>
                <a:gd name="T73" fmla="*/ 10 h 548"/>
                <a:gd name="T74" fmla="*/ 402 w 436"/>
                <a:gd name="T75" fmla="*/ 16 h 548"/>
                <a:gd name="T76" fmla="*/ 436 w 436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6" h="548">
                  <a:moveTo>
                    <a:pt x="436" y="22"/>
                  </a:moveTo>
                  <a:lnTo>
                    <a:pt x="390" y="72"/>
                  </a:lnTo>
                  <a:lnTo>
                    <a:pt x="410" y="164"/>
                  </a:lnTo>
                  <a:lnTo>
                    <a:pt x="400" y="200"/>
                  </a:lnTo>
                  <a:lnTo>
                    <a:pt x="436" y="278"/>
                  </a:lnTo>
                  <a:lnTo>
                    <a:pt x="404" y="296"/>
                  </a:lnTo>
                  <a:lnTo>
                    <a:pt x="402" y="428"/>
                  </a:lnTo>
                  <a:lnTo>
                    <a:pt x="322" y="432"/>
                  </a:lnTo>
                  <a:lnTo>
                    <a:pt x="328" y="548"/>
                  </a:lnTo>
                  <a:lnTo>
                    <a:pt x="60" y="542"/>
                  </a:lnTo>
                  <a:lnTo>
                    <a:pt x="64" y="34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6" y="112"/>
                  </a:lnTo>
                  <a:lnTo>
                    <a:pt x="12" y="100"/>
                  </a:lnTo>
                  <a:lnTo>
                    <a:pt x="18" y="92"/>
                  </a:lnTo>
                  <a:lnTo>
                    <a:pt x="22" y="88"/>
                  </a:lnTo>
                  <a:lnTo>
                    <a:pt x="30" y="80"/>
                  </a:lnTo>
                  <a:lnTo>
                    <a:pt x="36" y="72"/>
                  </a:lnTo>
                  <a:lnTo>
                    <a:pt x="44" y="66"/>
                  </a:lnTo>
                  <a:lnTo>
                    <a:pt x="52" y="58"/>
                  </a:lnTo>
                  <a:lnTo>
                    <a:pt x="72" y="44"/>
                  </a:lnTo>
                  <a:lnTo>
                    <a:pt x="86" y="36"/>
                  </a:lnTo>
                  <a:lnTo>
                    <a:pt x="98" y="30"/>
                  </a:lnTo>
                  <a:lnTo>
                    <a:pt x="114" y="24"/>
                  </a:lnTo>
                  <a:lnTo>
                    <a:pt x="146" y="14"/>
                  </a:lnTo>
                  <a:lnTo>
                    <a:pt x="164" y="10"/>
                  </a:lnTo>
                  <a:lnTo>
                    <a:pt x="184" y="6"/>
                  </a:lnTo>
                  <a:lnTo>
                    <a:pt x="206" y="4"/>
                  </a:lnTo>
                  <a:lnTo>
                    <a:pt x="230" y="2"/>
                  </a:lnTo>
                  <a:lnTo>
                    <a:pt x="254" y="0"/>
                  </a:lnTo>
                  <a:lnTo>
                    <a:pt x="278" y="2"/>
                  </a:lnTo>
                  <a:lnTo>
                    <a:pt x="308" y="2"/>
                  </a:lnTo>
                  <a:lnTo>
                    <a:pt x="336" y="6"/>
                  </a:lnTo>
                  <a:lnTo>
                    <a:pt x="368" y="10"/>
                  </a:lnTo>
                  <a:lnTo>
                    <a:pt x="402" y="16"/>
                  </a:lnTo>
                  <a:lnTo>
                    <a:pt x="436" y="22"/>
                  </a:lnTo>
                  <a:close/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73740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1199" y="3220164"/>
              <a:ext cx="714375" cy="895350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523899" y="3232864"/>
              <a:ext cx="695325" cy="869950"/>
            </a:xfrm>
            <a:custGeom>
              <a:avLst/>
              <a:gdLst>
                <a:gd name="T0" fmla="*/ 438 w 438"/>
                <a:gd name="T1" fmla="*/ 22 h 548"/>
                <a:gd name="T2" fmla="*/ 390 w 438"/>
                <a:gd name="T3" fmla="*/ 72 h 548"/>
                <a:gd name="T4" fmla="*/ 412 w 438"/>
                <a:gd name="T5" fmla="*/ 164 h 548"/>
                <a:gd name="T6" fmla="*/ 402 w 438"/>
                <a:gd name="T7" fmla="*/ 200 h 548"/>
                <a:gd name="T8" fmla="*/ 436 w 438"/>
                <a:gd name="T9" fmla="*/ 278 h 548"/>
                <a:gd name="T10" fmla="*/ 404 w 438"/>
                <a:gd name="T11" fmla="*/ 296 h 548"/>
                <a:gd name="T12" fmla="*/ 402 w 438"/>
                <a:gd name="T13" fmla="*/ 428 h 548"/>
                <a:gd name="T14" fmla="*/ 324 w 438"/>
                <a:gd name="T15" fmla="*/ 432 h 548"/>
                <a:gd name="T16" fmla="*/ 328 w 438"/>
                <a:gd name="T17" fmla="*/ 548 h 548"/>
                <a:gd name="T18" fmla="*/ 60 w 438"/>
                <a:gd name="T19" fmla="*/ 542 h 548"/>
                <a:gd name="T20" fmla="*/ 66 w 438"/>
                <a:gd name="T21" fmla="*/ 340 h 548"/>
                <a:gd name="T22" fmla="*/ 0 w 438"/>
                <a:gd name="T23" fmla="*/ 128 h 548"/>
                <a:gd name="T24" fmla="*/ 0 w 438"/>
                <a:gd name="T25" fmla="*/ 126 h 548"/>
                <a:gd name="T26" fmla="*/ 2 w 438"/>
                <a:gd name="T27" fmla="*/ 124 h 548"/>
                <a:gd name="T28" fmla="*/ 2 w 438"/>
                <a:gd name="T29" fmla="*/ 120 h 548"/>
                <a:gd name="T30" fmla="*/ 8 w 438"/>
                <a:gd name="T31" fmla="*/ 112 h 548"/>
                <a:gd name="T32" fmla="*/ 14 w 438"/>
                <a:gd name="T33" fmla="*/ 100 h 548"/>
                <a:gd name="T34" fmla="*/ 18 w 438"/>
                <a:gd name="T35" fmla="*/ 92 h 548"/>
                <a:gd name="T36" fmla="*/ 24 w 438"/>
                <a:gd name="T37" fmla="*/ 88 h 548"/>
                <a:gd name="T38" fmla="*/ 30 w 438"/>
                <a:gd name="T39" fmla="*/ 80 h 548"/>
                <a:gd name="T40" fmla="*/ 38 w 438"/>
                <a:gd name="T41" fmla="*/ 72 h 548"/>
                <a:gd name="T42" fmla="*/ 46 w 438"/>
                <a:gd name="T43" fmla="*/ 66 h 548"/>
                <a:gd name="T44" fmla="*/ 54 w 438"/>
                <a:gd name="T45" fmla="*/ 58 h 548"/>
                <a:gd name="T46" fmla="*/ 64 w 438"/>
                <a:gd name="T47" fmla="*/ 50 h 548"/>
                <a:gd name="T48" fmla="*/ 86 w 438"/>
                <a:gd name="T49" fmla="*/ 36 h 548"/>
                <a:gd name="T50" fmla="*/ 100 w 438"/>
                <a:gd name="T51" fmla="*/ 30 h 548"/>
                <a:gd name="T52" fmla="*/ 114 w 438"/>
                <a:gd name="T53" fmla="*/ 24 h 548"/>
                <a:gd name="T54" fmla="*/ 146 w 438"/>
                <a:gd name="T55" fmla="*/ 14 h 548"/>
                <a:gd name="T56" fmla="*/ 166 w 438"/>
                <a:gd name="T57" fmla="*/ 10 h 548"/>
                <a:gd name="T58" fmla="*/ 186 w 438"/>
                <a:gd name="T59" fmla="*/ 6 h 548"/>
                <a:gd name="T60" fmla="*/ 208 w 438"/>
                <a:gd name="T61" fmla="*/ 4 h 548"/>
                <a:gd name="T62" fmla="*/ 230 w 438"/>
                <a:gd name="T63" fmla="*/ 2 h 548"/>
                <a:gd name="T64" fmla="*/ 254 w 438"/>
                <a:gd name="T65" fmla="*/ 0 h 548"/>
                <a:gd name="T66" fmla="*/ 280 w 438"/>
                <a:gd name="T67" fmla="*/ 2 h 548"/>
                <a:gd name="T68" fmla="*/ 308 w 438"/>
                <a:gd name="T69" fmla="*/ 2 h 548"/>
                <a:gd name="T70" fmla="*/ 338 w 438"/>
                <a:gd name="T71" fmla="*/ 6 h 548"/>
                <a:gd name="T72" fmla="*/ 368 w 438"/>
                <a:gd name="T73" fmla="*/ 10 h 548"/>
                <a:gd name="T74" fmla="*/ 402 w 438"/>
                <a:gd name="T75" fmla="*/ 16 h 548"/>
                <a:gd name="T76" fmla="*/ 438 w 438"/>
                <a:gd name="T77" fmla="*/ 22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8" h="548">
                  <a:moveTo>
                    <a:pt x="438" y="22"/>
                  </a:moveTo>
                  <a:lnTo>
                    <a:pt x="390" y="72"/>
                  </a:lnTo>
                  <a:lnTo>
                    <a:pt x="412" y="164"/>
                  </a:lnTo>
                  <a:lnTo>
                    <a:pt x="402" y="200"/>
                  </a:lnTo>
                  <a:lnTo>
                    <a:pt x="436" y="278"/>
                  </a:lnTo>
                  <a:lnTo>
                    <a:pt x="404" y="296"/>
                  </a:lnTo>
                  <a:lnTo>
                    <a:pt x="402" y="428"/>
                  </a:lnTo>
                  <a:lnTo>
                    <a:pt x="324" y="432"/>
                  </a:lnTo>
                  <a:lnTo>
                    <a:pt x="328" y="548"/>
                  </a:lnTo>
                  <a:lnTo>
                    <a:pt x="60" y="542"/>
                  </a:lnTo>
                  <a:lnTo>
                    <a:pt x="66" y="34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8" y="112"/>
                  </a:lnTo>
                  <a:lnTo>
                    <a:pt x="14" y="100"/>
                  </a:lnTo>
                  <a:lnTo>
                    <a:pt x="18" y="92"/>
                  </a:lnTo>
                  <a:lnTo>
                    <a:pt x="24" y="88"/>
                  </a:lnTo>
                  <a:lnTo>
                    <a:pt x="30" y="80"/>
                  </a:lnTo>
                  <a:lnTo>
                    <a:pt x="38" y="72"/>
                  </a:lnTo>
                  <a:lnTo>
                    <a:pt x="46" y="66"/>
                  </a:lnTo>
                  <a:lnTo>
                    <a:pt x="54" y="58"/>
                  </a:lnTo>
                  <a:lnTo>
                    <a:pt x="64" y="50"/>
                  </a:lnTo>
                  <a:lnTo>
                    <a:pt x="86" y="36"/>
                  </a:lnTo>
                  <a:lnTo>
                    <a:pt x="100" y="30"/>
                  </a:lnTo>
                  <a:lnTo>
                    <a:pt x="114" y="24"/>
                  </a:lnTo>
                  <a:lnTo>
                    <a:pt x="146" y="14"/>
                  </a:lnTo>
                  <a:lnTo>
                    <a:pt x="166" y="10"/>
                  </a:lnTo>
                  <a:lnTo>
                    <a:pt x="186" y="6"/>
                  </a:lnTo>
                  <a:lnTo>
                    <a:pt x="208" y="4"/>
                  </a:lnTo>
                  <a:lnTo>
                    <a:pt x="230" y="2"/>
                  </a:lnTo>
                  <a:lnTo>
                    <a:pt x="254" y="0"/>
                  </a:lnTo>
                  <a:lnTo>
                    <a:pt x="280" y="2"/>
                  </a:lnTo>
                  <a:lnTo>
                    <a:pt x="308" y="2"/>
                  </a:lnTo>
                  <a:lnTo>
                    <a:pt x="338" y="6"/>
                  </a:lnTo>
                  <a:lnTo>
                    <a:pt x="368" y="10"/>
                  </a:lnTo>
                  <a:lnTo>
                    <a:pt x="402" y="16"/>
                  </a:lnTo>
                  <a:lnTo>
                    <a:pt x="438" y="22"/>
                  </a:lnTo>
                </a:path>
              </a:pathLst>
            </a:cu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3441099" y="3493214"/>
              <a:ext cx="581025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>
              <a:off x="3441099" y="3493214"/>
              <a:ext cx="581025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3720499" y="4007564"/>
              <a:ext cx="1228725" cy="184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>
              <a:off x="3720499" y="4007564"/>
              <a:ext cx="122872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4698399" y="3626564"/>
              <a:ext cx="581025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4698399" y="3626564"/>
              <a:ext cx="581025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5917599" y="3804364"/>
              <a:ext cx="41910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5917599" y="3804364"/>
              <a:ext cx="4191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4418999" y="2569289"/>
              <a:ext cx="463550" cy="463550"/>
            </a:xfrm>
            <a:custGeom>
              <a:avLst/>
              <a:gdLst>
                <a:gd name="T0" fmla="*/ 292 w 292"/>
                <a:gd name="T1" fmla="*/ 146 h 292"/>
                <a:gd name="T2" fmla="*/ 288 w 292"/>
                <a:gd name="T3" fmla="*/ 176 h 292"/>
                <a:gd name="T4" fmla="*/ 280 w 292"/>
                <a:gd name="T5" fmla="*/ 204 h 292"/>
                <a:gd name="T6" fmla="*/ 266 w 292"/>
                <a:gd name="T7" fmla="*/ 228 h 292"/>
                <a:gd name="T8" fmla="*/ 248 w 292"/>
                <a:gd name="T9" fmla="*/ 250 h 292"/>
                <a:gd name="T10" fmla="*/ 228 w 292"/>
                <a:gd name="T11" fmla="*/ 268 h 292"/>
                <a:gd name="T12" fmla="*/ 202 w 292"/>
                <a:gd name="T13" fmla="*/ 282 h 292"/>
                <a:gd name="T14" fmla="*/ 176 w 292"/>
                <a:gd name="T15" fmla="*/ 290 h 292"/>
                <a:gd name="T16" fmla="*/ 146 w 292"/>
                <a:gd name="T17" fmla="*/ 292 h 292"/>
                <a:gd name="T18" fmla="*/ 130 w 292"/>
                <a:gd name="T19" fmla="*/ 292 h 292"/>
                <a:gd name="T20" fmla="*/ 102 w 292"/>
                <a:gd name="T21" fmla="*/ 286 h 292"/>
                <a:gd name="T22" fmla="*/ 76 w 292"/>
                <a:gd name="T23" fmla="*/ 276 h 292"/>
                <a:gd name="T24" fmla="*/ 54 w 292"/>
                <a:gd name="T25" fmla="*/ 260 h 292"/>
                <a:gd name="T26" fmla="*/ 34 w 292"/>
                <a:gd name="T27" fmla="*/ 240 h 292"/>
                <a:gd name="T28" fmla="*/ 18 w 292"/>
                <a:gd name="T29" fmla="*/ 216 h 292"/>
                <a:gd name="T30" fmla="*/ 6 w 292"/>
                <a:gd name="T31" fmla="*/ 190 h 292"/>
                <a:gd name="T32" fmla="*/ 0 w 292"/>
                <a:gd name="T33" fmla="*/ 162 h 292"/>
                <a:gd name="T34" fmla="*/ 0 w 292"/>
                <a:gd name="T35" fmla="*/ 146 h 292"/>
                <a:gd name="T36" fmla="*/ 4 w 292"/>
                <a:gd name="T37" fmla="*/ 118 h 292"/>
                <a:gd name="T38" fmla="*/ 12 w 292"/>
                <a:gd name="T39" fmla="*/ 90 h 292"/>
                <a:gd name="T40" fmla="*/ 26 w 292"/>
                <a:gd name="T41" fmla="*/ 66 h 292"/>
                <a:gd name="T42" fmla="*/ 42 w 292"/>
                <a:gd name="T43" fmla="*/ 44 h 292"/>
                <a:gd name="T44" fmla="*/ 64 w 292"/>
                <a:gd name="T45" fmla="*/ 26 h 292"/>
                <a:gd name="T46" fmla="*/ 90 w 292"/>
                <a:gd name="T47" fmla="*/ 12 h 292"/>
                <a:gd name="T48" fmla="*/ 116 w 292"/>
                <a:gd name="T49" fmla="*/ 4 h 292"/>
                <a:gd name="T50" fmla="*/ 146 w 292"/>
                <a:gd name="T51" fmla="*/ 0 h 292"/>
                <a:gd name="T52" fmla="*/ 160 w 292"/>
                <a:gd name="T53" fmla="*/ 2 h 292"/>
                <a:gd name="T54" fmla="*/ 190 w 292"/>
                <a:gd name="T55" fmla="*/ 8 h 292"/>
                <a:gd name="T56" fmla="*/ 216 w 292"/>
                <a:gd name="T57" fmla="*/ 18 h 292"/>
                <a:gd name="T58" fmla="*/ 238 w 292"/>
                <a:gd name="T59" fmla="*/ 34 h 292"/>
                <a:gd name="T60" fmla="*/ 258 w 292"/>
                <a:gd name="T61" fmla="*/ 54 h 292"/>
                <a:gd name="T62" fmla="*/ 274 w 292"/>
                <a:gd name="T63" fmla="*/ 78 h 292"/>
                <a:gd name="T64" fmla="*/ 284 w 292"/>
                <a:gd name="T65" fmla="*/ 104 h 292"/>
                <a:gd name="T66" fmla="*/ 290 w 292"/>
                <a:gd name="T67" fmla="*/ 13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2" h="292">
                  <a:moveTo>
                    <a:pt x="292" y="146"/>
                  </a:moveTo>
                  <a:lnTo>
                    <a:pt x="292" y="146"/>
                  </a:lnTo>
                  <a:lnTo>
                    <a:pt x="290" y="162"/>
                  </a:lnTo>
                  <a:lnTo>
                    <a:pt x="288" y="176"/>
                  </a:lnTo>
                  <a:lnTo>
                    <a:pt x="284" y="190"/>
                  </a:lnTo>
                  <a:lnTo>
                    <a:pt x="280" y="204"/>
                  </a:lnTo>
                  <a:lnTo>
                    <a:pt x="274" y="216"/>
                  </a:lnTo>
                  <a:lnTo>
                    <a:pt x="266" y="228"/>
                  </a:lnTo>
                  <a:lnTo>
                    <a:pt x="258" y="240"/>
                  </a:lnTo>
                  <a:lnTo>
                    <a:pt x="248" y="250"/>
                  </a:lnTo>
                  <a:lnTo>
                    <a:pt x="238" y="260"/>
                  </a:lnTo>
                  <a:lnTo>
                    <a:pt x="228" y="268"/>
                  </a:lnTo>
                  <a:lnTo>
                    <a:pt x="216" y="276"/>
                  </a:lnTo>
                  <a:lnTo>
                    <a:pt x="202" y="282"/>
                  </a:lnTo>
                  <a:lnTo>
                    <a:pt x="190" y="286"/>
                  </a:lnTo>
                  <a:lnTo>
                    <a:pt x="176" y="290"/>
                  </a:lnTo>
                  <a:lnTo>
                    <a:pt x="160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30" y="292"/>
                  </a:lnTo>
                  <a:lnTo>
                    <a:pt x="116" y="290"/>
                  </a:lnTo>
                  <a:lnTo>
                    <a:pt x="102" y="286"/>
                  </a:lnTo>
                  <a:lnTo>
                    <a:pt x="90" y="282"/>
                  </a:lnTo>
                  <a:lnTo>
                    <a:pt x="76" y="276"/>
                  </a:lnTo>
                  <a:lnTo>
                    <a:pt x="64" y="268"/>
                  </a:lnTo>
                  <a:lnTo>
                    <a:pt x="54" y="260"/>
                  </a:lnTo>
                  <a:lnTo>
                    <a:pt x="42" y="250"/>
                  </a:lnTo>
                  <a:lnTo>
                    <a:pt x="34" y="240"/>
                  </a:lnTo>
                  <a:lnTo>
                    <a:pt x="26" y="228"/>
                  </a:lnTo>
                  <a:lnTo>
                    <a:pt x="18" y="216"/>
                  </a:lnTo>
                  <a:lnTo>
                    <a:pt x="12" y="204"/>
                  </a:lnTo>
                  <a:lnTo>
                    <a:pt x="6" y="190"/>
                  </a:lnTo>
                  <a:lnTo>
                    <a:pt x="4" y="176"/>
                  </a:lnTo>
                  <a:lnTo>
                    <a:pt x="0" y="16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6" y="104"/>
                  </a:lnTo>
                  <a:lnTo>
                    <a:pt x="12" y="90"/>
                  </a:lnTo>
                  <a:lnTo>
                    <a:pt x="18" y="78"/>
                  </a:lnTo>
                  <a:lnTo>
                    <a:pt x="26" y="66"/>
                  </a:lnTo>
                  <a:lnTo>
                    <a:pt x="34" y="54"/>
                  </a:lnTo>
                  <a:lnTo>
                    <a:pt x="42" y="44"/>
                  </a:lnTo>
                  <a:lnTo>
                    <a:pt x="54" y="34"/>
                  </a:lnTo>
                  <a:lnTo>
                    <a:pt x="64" y="26"/>
                  </a:lnTo>
                  <a:lnTo>
                    <a:pt x="76" y="18"/>
                  </a:lnTo>
                  <a:lnTo>
                    <a:pt x="90" y="12"/>
                  </a:lnTo>
                  <a:lnTo>
                    <a:pt x="102" y="8"/>
                  </a:lnTo>
                  <a:lnTo>
                    <a:pt x="116" y="4"/>
                  </a:lnTo>
                  <a:lnTo>
                    <a:pt x="130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0" y="2"/>
                  </a:lnTo>
                  <a:lnTo>
                    <a:pt x="176" y="4"/>
                  </a:lnTo>
                  <a:lnTo>
                    <a:pt x="190" y="8"/>
                  </a:lnTo>
                  <a:lnTo>
                    <a:pt x="202" y="12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38" y="34"/>
                  </a:lnTo>
                  <a:lnTo>
                    <a:pt x="248" y="44"/>
                  </a:lnTo>
                  <a:lnTo>
                    <a:pt x="258" y="54"/>
                  </a:lnTo>
                  <a:lnTo>
                    <a:pt x="266" y="66"/>
                  </a:lnTo>
                  <a:lnTo>
                    <a:pt x="274" y="78"/>
                  </a:lnTo>
                  <a:lnTo>
                    <a:pt x="280" y="90"/>
                  </a:lnTo>
                  <a:lnTo>
                    <a:pt x="284" y="104"/>
                  </a:lnTo>
                  <a:lnTo>
                    <a:pt x="288" y="118"/>
                  </a:lnTo>
                  <a:lnTo>
                    <a:pt x="290" y="132"/>
                  </a:lnTo>
                  <a:lnTo>
                    <a:pt x="292" y="146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4418999" y="2569289"/>
              <a:ext cx="463550" cy="463550"/>
            </a:xfrm>
            <a:custGeom>
              <a:avLst/>
              <a:gdLst>
                <a:gd name="T0" fmla="*/ 292 w 292"/>
                <a:gd name="T1" fmla="*/ 146 h 292"/>
                <a:gd name="T2" fmla="*/ 288 w 292"/>
                <a:gd name="T3" fmla="*/ 176 h 292"/>
                <a:gd name="T4" fmla="*/ 280 w 292"/>
                <a:gd name="T5" fmla="*/ 204 h 292"/>
                <a:gd name="T6" fmla="*/ 266 w 292"/>
                <a:gd name="T7" fmla="*/ 228 h 292"/>
                <a:gd name="T8" fmla="*/ 248 w 292"/>
                <a:gd name="T9" fmla="*/ 250 h 292"/>
                <a:gd name="T10" fmla="*/ 228 w 292"/>
                <a:gd name="T11" fmla="*/ 268 h 292"/>
                <a:gd name="T12" fmla="*/ 202 w 292"/>
                <a:gd name="T13" fmla="*/ 282 h 292"/>
                <a:gd name="T14" fmla="*/ 176 w 292"/>
                <a:gd name="T15" fmla="*/ 290 h 292"/>
                <a:gd name="T16" fmla="*/ 146 w 292"/>
                <a:gd name="T17" fmla="*/ 292 h 292"/>
                <a:gd name="T18" fmla="*/ 130 w 292"/>
                <a:gd name="T19" fmla="*/ 292 h 292"/>
                <a:gd name="T20" fmla="*/ 102 w 292"/>
                <a:gd name="T21" fmla="*/ 286 h 292"/>
                <a:gd name="T22" fmla="*/ 76 w 292"/>
                <a:gd name="T23" fmla="*/ 276 h 292"/>
                <a:gd name="T24" fmla="*/ 54 w 292"/>
                <a:gd name="T25" fmla="*/ 260 h 292"/>
                <a:gd name="T26" fmla="*/ 34 w 292"/>
                <a:gd name="T27" fmla="*/ 240 h 292"/>
                <a:gd name="T28" fmla="*/ 18 w 292"/>
                <a:gd name="T29" fmla="*/ 216 h 292"/>
                <a:gd name="T30" fmla="*/ 6 w 292"/>
                <a:gd name="T31" fmla="*/ 190 h 292"/>
                <a:gd name="T32" fmla="*/ 0 w 292"/>
                <a:gd name="T33" fmla="*/ 162 h 292"/>
                <a:gd name="T34" fmla="*/ 0 w 292"/>
                <a:gd name="T35" fmla="*/ 146 h 292"/>
                <a:gd name="T36" fmla="*/ 4 w 292"/>
                <a:gd name="T37" fmla="*/ 118 h 292"/>
                <a:gd name="T38" fmla="*/ 12 w 292"/>
                <a:gd name="T39" fmla="*/ 90 h 292"/>
                <a:gd name="T40" fmla="*/ 26 w 292"/>
                <a:gd name="T41" fmla="*/ 66 h 292"/>
                <a:gd name="T42" fmla="*/ 42 w 292"/>
                <a:gd name="T43" fmla="*/ 44 h 292"/>
                <a:gd name="T44" fmla="*/ 64 w 292"/>
                <a:gd name="T45" fmla="*/ 26 h 292"/>
                <a:gd name="T46" fmla="*/ 90 w 292"/>
                <a:gd name="T47" fmla="*/ 12 h 292"/>
                <a:gd name="T48" fmla="*/ 116 w 292"/>
                <a:gd name="T49" fmla="*/ 4 h 292"/>
                <a:gd name="T50" fmla="*/ 146 w 292"/>
                <a:gd name="T51" fmla="*/ 0 h 292"/>
                <a:gd name="T52" fmla="*/ 160 w 292"/>
                <a:gd name="T53" fmla="*/ 2 h 292"/>
                <a:gd name="T54" fmla="*/ 190 w 292"/>
                <a:gd name="T55" fmla="*/ 8 h 292"/>
                <a:gd name="T56" fmla="*/ 216 w 292"/>
                <a:gd name="T57" fmla="*/ 18 h 292"/>
                <a:gd name="T58" fmla="*/ 238 w 292"/>
                <a:gd name="T59" fmla="*/ 34 h 292"/>
                <a:gd name="T60" fmla="*/ 258 w 292"/>
                <a:gd name="T61" fmla="*/ 54 h 292"/>
                <a:gd name="T62" fmla="*/ 274 w 292"/>
                <a:gd name="T63" fmla="*/ 78 h 292"/>
                <a:gd name="T64" fmla="*/ 284 w 292"/>
                <a:gd name="T65" fmla="*/ 104 h 292"/>
                <a:gd name="T66" fmla="*/ 290 w 292"/>
                <a:gd name="T67" fmla="*/ 13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2" h="292">
                  <a:moveTo>
                    <a:pt x="292" y="146"/>
                  </a:moveTo>
                  <a:lnTo>
                    <a:pt x="292" y="146"/>
                  </a:lnTo>
                  <a:lnTo>
                    <a:pt x="290" y="162"/>
                  </a:lnTo>
                  <a:lnTo>
                    <a:pt x="288" y="176"/>
                  </a:lnTo>
                  <a:lnTo>
                    <a:pt x="284" y="190"/>
                  </a:lnTo>
                  <a:lnTo>
                    <a:pt x="280" y="204"/>
                  </a:lnTo>
                  <a:lnTo>
                    <a:pt x="274" y="216"/>
                  </a:lnTo>
                  <a:lnTo>
                    <a:pt x="266" y="228"/>
                  </a:lnTo>
                  <a:lnTo>
                    <a:pt x="258" y="240"/>
                  </a:lnTo>
                  <a:lnTo>
                    <a:pt x="248" y="250"/>
                  </a:lnTo>
                  <a:lnTo>
                    <a:pt x="238" y="260"/>
                  </a:lnTo>
                  <a:lnTo>
                    <a:pt x="228" y="268"/>
                  </a:lnTo>
                  <a:lnTo>
                    <a:pt x="216" y="276"/>
                  </a:lnTo>
                  <a:lnTo>
                    <a:pt x="202" y="282"/>
                  </a:lnTo>
                  <a:lnTo>
                    <a:pt x="190" y="286"/>
                  </a:lnTo>
                  <a:lnTo>
                    <a:pt x="176" y="290"/>
                  </a:lnTo>
                  <a:lnTo>
                    <a:pt x="160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30" y="292"/>
                  </a:lnTo>
                  <a:lnTo>
                    <a:pt x="116" y="290"/>
                  </a:lnTo>
                  <a:lnTo>
                    <a:pt x="102" y="286"/>
                  </a:lnTo>
                  <a:lnTo>
                    <a:pt x="90" y="282"/>
                  </a:lnTo>
                  <a:lnTo>
                    <a:pt x="76" y="276"/>
                  </a:lnTo>
                  <a:lnTo>
                    <a:pt x="64" y="268"/>
                  </a:lnTo>
                  <a:lnTo>
                    <a:pt x="54" y="260"/>
                  </a:lnTo>
                  <a:lnTo>
                    <a:pt x="42" y="250"/>
                  </a:lnTo>
                  <a:lnTo>
                    <a:pt x="34" y="240"/>
                  </a:lnTo>
                  <a:lnTo>
                    <a:pt x="26" y="228"/>
                  </a:lnTo>
                  <a:lnTo>
                    <a:pt x="18" y="216"/>
                  </a:lnTo>
                  <a:lnTo>
                    <a:pt x="12" y="204"/>
                  </a:lnTo>
                  <a:lnTo>
                    <a:pt x="6" y="190"/>
                  </a:lnTo>
                  <a:lnTo>
                    <a:pt x="4" y="176"/>
                  </a:lnTo>
                  <a:lnTo>
                    <a:pt x="0" y="16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6" y="104"/>
                  </a:lnTo>
                  <a:lnTo>
                    <a:pt x="12" y="90"/>
                  </a:lnTo>
                  <a:lnTo>
                    <a:pt x="18" y="78"/>
                  </a:lnTo>
                  <a:lnTo>
                    <a:pt x="26" y="66"/>
                  </a:lnTo>
                  <a:lnTo>
                    <a:pt x="34" y="54"/>
                  </a:lnTo>
                  <a:lnTo>
                    <a:pt x="42" y="44"/>
                  </a:lnTo>
                  <a:lnTo>
                    <a:pt x="54" y="34"/>
                  </a:lnTo>
                  <a:lnTo>
                    <a:pt x="64" y="26"/>
                  </a:lnTo>
                  <a:lnTo>
                    <a:pt x="76" y="18"/>
                  </a:lnTo>
                  <a:lnTo>
                    <a:pt x="90" y="12"/>
                  </a:lnTo>
                  <a:lnTo>
                    <a:pt x="102" y="8"/>
                  </a:lnTo>
                  <a:lnTo>
                    <a:pt x="116" y="4"/>
                  </a:lnTo>
                  <a:lnTo>
                    <a:pt x="130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0" y="2"/>
                  </a:lnTo>
                  <a:lnTo>
                    <a:pt x="176" y="4"/>
                  </a:lnTo>
                  <a:lnTo>
                    <a:pt x="190" y="8"/>
                  </a:lnTo>
                  <a:lnTo>
                    <a:pt x="202" y="12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38" y="34"/>
                  </a:lnTo>
                  <a:lnTo>
                    <a:pt x="248" y="44"/>
                  </a:lnTo>
                  <a:lnTo>
                    <a:pt x="258" y="54"/>
                  </a:lnTo>
                  <a:lnTo>
                    <a:pt x="266" y="66"/>
                  </a:lnTo>
                  <a:lnTo>
                    <a:pt x="274" y="78"/>
                  </a:lnTo>
                  <a:lnTo>
                    <a:pt x="280" y="90"/>
                  </a:lnTo>
                  <a:lnTo>
                    <a:pt x="284" y="104"/>
                  </a:lnTo>
                  <a:lnTo>
                    <a:pt x="288" y="118"/>
                  </a:lnTo>
                  <a:lnTo>
                    <a:pt x="290" y="132"/>
                  </a:lnTo>
                  <a:lnTo>
                    <a:pt x="292" y="1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4418999" y="2569289"/>
              <a:ext cx="463550" cy="463550"/>
            </a:xfrm>
            <a:custGeom>
              <a:avLst/>
              <a:gdLst>
                <a:gd name="T0" fmla="*/ 292 w 292"/>
                <a:gd name="T1" fmla="*/ 146 h 292"/>
                <a:gd name="T2" fmla="*/ 288 w 292"/>
                <a:gd name="T3" fmla="*/ 176 h 292"/>
                <a:gd name="T4" fmla="*/ 280 w 292"/>
                <a:gd name="T5" fmla="*/ 204 h 292"/>
                <a:gd name="T6" fmla="*/ 266 w 292"/>
                <a:gd name="T7" fmla="*/ 228 h 292"/>
                <a:gd name="T8" fmla="*/ 248 w 292"/>
                <a:gd name="T9" fmla="*/ 250 h 292"/>
                <a:gd name="T10" fmla="*/ 228 w 292"/>
                <a:gd name="T11" fmla="*/ 268 h 292"/>
                <a:gd name="T12" fmla="*/ 202 w 292"/>
                <a:gd name="T13" fmla="*/ 282 h 292"/>
                <a:gd name="T14" fmla="*/ 176 w 292"/>
                <a:gd name="T15" fmla="*/ 290 h 292"/>
                <a:gd name="T16" fmla="*/ 146 w 292"/>
                <a:gd name="T17" fmla="*/ 292 h 292"/>
                <a:gd name="T18" fmla="*/ 130 w 292"/>
                <a:gd name="T19" fmla="*/ 292 h 292"/>
                <a:gd name="T20" fmla="*/ 102 w 292"/>
                <a:gd name="T21" fmla="*/ 286 h 292"/>
                <a:gd name="T22" fmla="*/ 76 w 292"/>
                <a:gd name="T23" fmla="*/ 276 h 292"/>
                <a:gd name="T24" fmla="*/ 54 w 292"/>
                <a:gd name="T25" fmla="*/ 260 h 292"/>
                <a:gd name="T26" fmla="*/ 34 w 292"/>
                <a:gd name="T27" fmla="*/ 240 h 292"/>
                <a:gd name="T28" fmla="*/ 18 w 292"/>
                <a:gd name="T29" fmla="*/ 216 h 292"/>
                <a:gd name="T30" fmla="*/ 6 w 292"/>
                <a:gd name="T31" fmla="*/ 190 h 292"/>
                <a:gd name="T32" fmla="*/ 0 w 292"/>
                <a:gd name="T33" fmla="*/ 162 h 292"/>
                <a:gd name="T34" fmla="*/ 0 w 292"/>
                <a:gd name="T35" fmla="*/ 146 h 292"/>
                <a:gd name="T36" fmla="*/ 4 w 292"/>
                <a:gd name="T37" fmla="*/ 118 h 292"/>
                <a:gd name="T38" fmla="*/ 12 w 292"/>
                <a:gd name="T39" fmla="*/ 90 h 292"/>
                <a:gd name="T40" fmla="*/ 26 w 292"/>
                <a:gd name="T41" fmla="*/ 66 h 292"/>
                <a:gd name="T42" fmla="*/ 42 w 292"/>
                <a:gd name="T43" fmla="*/ 44 h 292"/>
                <a:gd name="T44" fmla="*/ 64 w 292"/>
                <a:gd name="T45" fmla="*/ 26 h 292"/>
                <a:gd name="T46" fmla="*/ 90 w 292"/>
                <a:gd name="T47" fmla="*/ 12 h 292"/>
                <a:gd name="T48" fmla="*/ 116 w 292"/>
                <a:gd name="T49" fmla="*/ 4 h 292"/>
                <a:gd name="T50" fmla="*/ 146 w 292"/>
                <a:gd name="T51" fmla="*/ 0 h 292"/>
                <a:gd name="T52" fmla="*/ 160 w 292"/>
                <a:gd name="T53" fmla="*/ 2 h 292"/>
                <a:gd name="T54" fmla="*/ 190 w 292"/>
                <a:gd name="T55" fmla="*/ 8 h 292"/>
                <a:gd name="T56" fmla="*/ 216 w 292"/>
                <a:gd name="T57" fmla="*/ 18 h 292"/>
                <a:gd name="T58" fmla="*/ 238 w 292"/>
                <a:gd name="T59" fmla="*/ 34 h 292"/>
                <a:gd name="T60" fmla="*/ 258 w 292"/>
                <a:gd name="T61" fmla="*/ 54 h 292"/>
                <a:gd name="T62" fmla="*/ 274 w 292"/>
                <a:gd name="T63" fmla="*/ 78 h 292"/>
                <a:gd name="T64" fmla="*/ 284 w 292"/>
                <a:gd name="T65" fmla="*/ 104 h 292"/>
                <a:gd name="T66" fmla="*/ 290 w 292"/>
                <a:gd name="T67" fmla="*/ 132 h 292"/>
                <a:gd name="T68" fmla="*/ 292 w 292"/>
                <a:gd name="T69" fmla="*/ 14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92">
                  <a:moveTo>
                    <a:pt x="292" y="146"/>
                  </a:moveTo>
                  <a:lnTo>
                    <a:pt x="292" y="146"/>
                  </a:lnTo>
                  <a:lnTo>
                    <a:pt x="290" y="162"/>
                  </a:lnTo>
                  <a:lnTo>
                    <a:pt x="288" y="176"/>
                  </a:lnTo>
                  <a:lnTo>
                    <a:pt x="284" y="190"/>
                  </a:lnTo>
                  <a:lnTo>
                    <a:pt x="280" y="204"/>
                  </a:lnTo>
                  <a:lnTo>
                    <a:pt x="274" y="216"/>
                  </a:lnTo>
                  <a:lnTo>
                    <a:pt x="266" y="228"/>
                  </a:lnTo>
                  <a:lnTo>
                    <a:pt x="258" y="240"/>
                  </a:lnTo>
                  <a:lnTo>
                    <a:pt x="248" y="250"/>
                  </a:lnTo>
                  <a:lnTo>
                    <a:pt x="238" y="260"/>
                  </a:lnTo>
                  <a:lnTo>
                    <a:pt x="228" y="268"/>
                  </a:lnTo>
                  <a:lnTo>
                    <a:pt x="216" y="276"/>
                  </a:lnTo>
                  <a:lnTo>
                    <a:pt x="202" y="282"/>
                  </a:lnTo>
                  <a:lnTo>
                    <a:pt x="190" y="286"/>
                  </a:lnTo>
                  <a:lnTo>
                    <a:pt x="176" y="290"/>
                  </a:lnTo>
                  <a:lnTo>
                    <a:pt x="160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30" y="292"/>
                  </a:lnTo>
                  <a:lnTo>
                    <a:pt x="116" y="290"/>
                  </a:lnTo>
                  <a:lnTo>
                    <a:pt x="102" y="286"/>
                  </a:lnTo>
                  <a:lnTo>
                    <a:pt x="90" y="282"/>
                  </a:lnTo>
                  <a:lnTo>
                    <a:pt x="76" y="276"/>
                  </a:lnTo>
                  <a:lnTo>
                    <a:pt x="64" y="268"/>
                  </a:lnTo>
                  <a:lnTo>
                    <a:pt x="54" y="260"/>
                  </a:lnTo>
                  <a:lnTo>
                    <a:pt x="42" y="250"/>
                  </a:lnTo>
                  <a:lnTo>
                    <a:pt x="34" y="240"/>
                  </a:lnTo>
                  <a:lnTo>
                    <a:pt x="26" y="228"/>
                  </a:lnTo>
                  <a:lnTo>
                    <a:pt x="18" y="216"/>
                  </a:lnTo>
                  <a:lnTo>
                    <a:pt x="12" y="204"/>
                  </a:lnTo>
                  <a:lnTo>
                    <a:pt x="6" y="190"/>
                  </a:lnTo>
                  <a:lnTo>
                    <a:pt x="4" y="176"/>
                  </a:lnTo>
                  <a:lnTo>
                    <a:pt x="0" y="16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6" y="104"/>
                  </a:lnTo>
                  <a:lnTo>
                    <a:pt x="12" y="90"/>
                  </a:lnTo>
                  <a:lnTo>
                    <a:pt x="18" y="78"/>
                  </a:lnTo>
                  <a:lnTo>
                    <a:pt x="26" y="66"/>
                  </a:lnTo>
                  <a:lnTo>
                    <a:pt x="34" y="54"/>
                  </a:lnTo>
                  <a:lnTo>
                    <a:pt x="42" y="44"/>
                  </a:lnTo>
                  <a:lnTo>
                    <a:pt x="54" y="34"/>
                  </a:lnTo>
                  <a:lnTo>
                    <a:pt x="64" y="26"/>
                  </a:lnTo>
                  <a:lnTo>
                    <a:pt x="76" y="18"/>
                  </a:lnTo>
                  <a:lnTo>
                    <a:pt x="90" y="12"/>
                  </a:lnTo>
                  <a:lnTo>
                    <a:pt x="102" y="8"/>
                  </a:lnTo>
                  <a:lnTo>
                    <a:pt x="116" y="4"/>
                  </a:lnTo>
                  <a:lnTo>
                    <a:pt x="130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0" y="2"/>
                  </a:lnTo>
                  <a:lnTo>
                    <a:pt x="176" y="4"/>
                  </a:lnTo>
                  <a:lnTo>
                    <a:pt x="190" y="8"/>
                  </a:lnTo>
                  <a:lnTo>
                    <a:pt x="202" y="12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38" y="34"/>
                  </a:lnTo>
                  <a:lnTo>
                    <a:pt x="248" y="44"/>
                  </a:lnTo>
                  <a:lnTo>
                    <a:pt x="258" y="54"/>
                  </a:lnTo>
                  <a:lnTo>
                    <a:pt x="266" y="66"/>
                  </a:lnTo>
                  <a:lnTo>
                    <a:pt x="274" y="78"/>
                  </a:lnTo>
                  <a:lnTo>
                    <a:pt x="280" y="90"/>
                  </a:lnTo>
                  <a:lnTo>
                    <a:pt x="284" y="104"/>
                  </a:lnTo>
                  <a:lnTo>
                    <a:pt x="288" y="118"/>
                  </a:lnTo>
                  <a:lnTo>
                    <a:pt x="290" y="132"/>
                  </a:lnTo>
                  <a:lnTo>
                    <a:pt x="292" y="146"/>
                  </a:lnTo>
                  <a:lnTo>
                    <a:pt x="292" y="146"/>
                  </a:lnTo>
                  <a:close/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402999" y="3080464"/>
              <a:ext cx="2514600" cy="76200"/>
            </a:xfrm>
            <a:custGeom>
              <a:avLst/>
              <a:gdLst>
                <a:gd name="T0" fmla="*/ 0 w 1584"/>
                <a:gd name="T1" fmla="*/ 48 h 48"/>
                <a:gd name="T2" fmla="*/ 0 w 1584"/>
                <a:gd name="T3" fmla="*/ 0 h 48"/>
                <a:gd name="T4" fmla="*/ 1584 w 1584"/>
                <a:gd name="T5" fmla="*/ 0 h 48"/>
                <a:gd name="T6" fmla="*/ 1584 w 1584"/>
                <a:gd name="T7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4" h="48">
                  <a:moveTo>
                    <a:pt x="0" y="48"/>
                  </a:moveTo>
                  <a:lnTo>
                    <a:pt x="0" y="0"/>
                  </a:lnTo>
                  <a:lnTo>
                    <a:pt x="1584" y="0"/>
                  </a:lnTo>
                  <a:lnTo>
                    <a:pt x="1584" y="4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28" name="Freeform 26"/>
            <p:cNvSpPr>
              <a:spLocks/>
            </p:cNvSpPr>
            <p:nvPr/>
          </p:nvSpPr>
          <p:spPr bwMode="auto">
            <a:xfrm>
              <a:off x="5885849" y="3131264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29" name="Freeform 27"/>
            <p:cNvSpPr>
              <a:spLocks/>
            </p:cNvSpPr>
            <p:nvPr/>
          </p:nvSpPr>
          <p:spPr bwMode="auto">
            <a:xfrm>
              <a:off x="5885849" y="3131264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1" name="Freeform 28"/>
            <p:cNvSpPr>
              <a:spLocks/>
            </p:cNvSpPr>
            <p:nvPr/>
          </p:nvSpPr>
          <p:spPr bwMode="auto">
            <a:xfrm>
              <a:off x="3371249" y="3134439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2" name="Freeform 29"/>
            <p:cNvSpPr>
              <a:spLocks/>
            </p:cNvSpPr>
            <p:nvPr/>
          </p:nvSpPr>
          <p:spPr bwMode="auto">
            <a:xfrm>
              <a:off x="3371249" y="3134439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3" name="Line 30"/>
            <p:cNvSpPr>
              <a:spLocks noChangeShapeType="1"/>
            </p:cNvSpPr>
            <p:nvPr/>
          </p:nvSpPr>
          <p:spPr bwMode="auto">
            <a:xfrm>
              <a:off x="4650774" y="3029664"/>
              <a:ext cx="0" cy="1270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4" name="Freeform 31"/>
            <p:cNvSpPr>
              <a:spLocks/>
            </p:cNvSpPr>
            <p:nvPr/>
          </p:nvSpPr>
          <p:spPr bwMode="auto">
            <a:xfrm>
              <a:off x="4619024" y="3134439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5" name="Freeform 32"/>
            <p:cNvSpPr>
              <a:spLocks/>
            </p:cNvSpPr>
            <p:nvPr/>
          </p:nvSpPr>
          <p:spPr bwMode="auto">
            <a:xfrm>
              <a:off x="4619024" y="3134439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36" name="Rectangle 33"/>
            <p:cNvSpPr>
              <a:spLocks noChangeArrowheads="1"/>
            </p:cNvSpPr>
            <p:nvPr/>
          </p:nvSpPr>
          <p:spPr bwMode="auto">
            <a:xfrm>
              <a:off x="4765074" y="3655139"/>
              <a:ext cx="4696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Caméléon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41" name="Rectangle 37"/>
            <p:cNvSpPr>
              <a:spLocks noChangeArrowheads="1"/>
            </p:cNvSpPr>
            <p:nvPr/>
          </p:nvSpPr>
          <p:spPr bwMode="auto">
            <a:xfrm>
              <a:off x="3520474" y="3521789"/>
              <a:ext cx="45204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Classique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46" name="Rectangle 42"/>
            <p:cNvSpPr>
              <a:spLocks noChangeArrowheads="1"/>
            </p:cNvSpPr>
            <p:nvPr/>
          </p:nvSpPr>
          <p:spPr bwMode="auto">
            <a:xfrm>
              <a:off x="5971574" y="3826589"/>
              <a:ext cx="3206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Décalé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49" name="Rectangle 45"/>
            <p:cNvSpPr>
              <a:spLocks noChangeArrowheads="1"/>
            </p:cNvSpPr>
            <p:nvPr/>
          </p:nvSpPr>
          <p:spPr bwMode="auto">
            <a:xfrm>
              <a:off x="4517424" y="2750264"/>
              <a:ext cx="2628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Client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52" name="Rectangle 48"/>
            <p:cNvSpPr>
              <a:spLocks noChangeArrowheads="1"/>
            </p:cNvSpPr>
            <p:nvPr/>
          </p:nvSpPr>
          <p:spPr bwMode="auto">
            <a:xfrm>
              <a:off x="3799874" y="4036139"/>
              <a:ext cx="108683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style du consultant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9540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endParaRPr lang="fr-FR" sz="3600" b="1" i="0" dirty="0">
                  <a:solidFill>
                    <a:srgbClr val="A51D2A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INTRODUCTION ET MODE D’EMPLOI DE L’OUVRAGE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endParaRPr lang="fr-FR" sz="850" b="1" dirty="0">
                <a:solidFill>
                  <a:srgbClr val="A51D2A"/>
                </a:solidFill>
                <a:latin typeface="ITC Stone Sans Std Medium" pitchFamily="34" charset="0"/>
                <a:ea typeface="ＭＳ Ｐゴシック" pitchFamily="16" charset="-128"/>
                <a:cs typeface="+mn-cs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915816" y="6503989"/>
            <a:ext cx="3168352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COMPÉTENCES DU CONSULTANT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11348" y="1889223"/>
            <a:ext cx="5670615" cy="3735934"/>
            <a:chOff x="1911350" y="1889224"/>
            <a:chExt cx="5397500" cy="3556000"/>
          </a:xfrm>
        </p:grpSpPr>
        <p:sp>
          <p:nvSpPr>
            <p:cNvPr id="2275" name="Rectangle 6"/>
            <p:cNvSpPr>
              <a:spLocks noChangeArrowheads="1"/>
            </p:cNvSpPr>
            <p:nvPr/>
          </p:nvSpPr>
          <p:spPr bwMode="auto">
            <a:xfrm>
              <a:off x="5010150" y="3473549"/>
              <a:ext cx="603250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76" name="Rectangle 7"/>
            <p:cNvSpPr>
              <a:spLocks noChangeArrowheads="1"/>
            </p:cNvSpPr>
            <p:nvPr/>
          </p:nvSpPr>
          <p:spPr bwMode="auto">
            <a:xfrm>
              <a:off x="5010150" y="3473549"/>
              <a:ext cx="603250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77" name="Rectangle 8"/>
            <p:cNvSpPr>
              <a:spLocks noChangeArrowheads="1"/>
            </p:cNvSpPr>
            <p:nvPr/>
          </p:nvSpPr>
          <p:spPr bwMode="auto">
            <a:xfrm>
              <a:off x="4537075" y="4270474"/>
              <a:ext cx="758825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78" name="Rectangle 9"/>
            <p:cNvSpPr>
              <a:spLocks noChangeArrowheads="1"/>
            </p:cNvSpPr>
            <p:nvPr/>
          </p:nvSpPr>
          <p:spPr bwMode="auto">
            <a:xfrm>
              <a:off x="4537075" y="4270474"/>
              <a:ext cx="758825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79" name="Rectangle 10"/>
            <p:cNvSpPr>
              <a:spLocks noChangeArrowheads="1"/>
            </p:cNvSpPr>
            <p:nvPr/>
          </p:nvSpPr>
          <p:spPr bwMode="auto">
            <a:xfrm>
              <a:off x="3898900" y="4156174"/>
              <a:ext cx="425450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0" name="Rectangle 11"/>
            <p:cNvSpPr>
              <a:spLocks noChangeArrowheads="1"/>
            </p:cNvSpPr>
            <p:nvPr/>
          </p:nvSpPr>
          <p:spPr bwMode="auto">
            <a:xfrm>
              <a:off x="3898900" y="4156174"/>
              <a:ext cx="425450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1" name="Rectangle 12"/>
            <p:cNvSpPr>
              <a:spLocks noChangeArrowheads="1"/>
            </p:cNvSpPr>
            <p:nvPr/>
          </p:nvSpPr>
          <p:spPr bwMode="auto">
            <a:xfrm>
              <a:off x="3568700" y="3371949"/>
              <a:ext cx="476250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2" name="Rectangle 13"/>
            <p:cNvSpPr>
              <a:spLocks noChangeArrowheads="1"/>
            </p:cNvSpPr>
            <p:nvPr/>
          </p:nvSpPr>
          <p:spPr bwMode="auto">
            <a:xfrm>
              <a:off x="3568700" y="3371949"/>
              <a:ext cx="476250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3" name="Rectangle 14"/>
            <p:cNvSpPr>
              <a:spLocks noChangeArrowheads="1"/>
            </p:cNvSpPr>
            <p:nvPr/>
          </p:nvSpPr>
          <p:spPr bwMode="auto">
            <a:xfrm>
              <a:off x="3689350" y="2740124"/>
              <a:ext cx="822325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4" name="Rectangle 15"/>
            <p:cNvSpPr>
              <a:spLocks noChangeArrowheads="1"/>
            </p:cNvSpPr>
            <p:nvPr/>
          </p:nvSpPr>
          <p:spPr bwMode="auto">
            <a:xfrm>
              <a:off x="3689350" y="2740124"/>
              <a:ext cx="822325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5" name="Rectangle 16"/>
            <p:cNvSpPr>
              <a:spLocks noChangeArrowheads="1"/>
            </p:cNvSpPr>
            <p:nvPr/>
          </p:nvSpPr>
          <p:spPr bwMode="auto">
            <a:xfrm>
              <a:off x="4737100" y="2717899"/>
              <a:ext cx="673100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6" name="Rectangle 17"/>
            <p:cNvSpPr>
              <a:spLocks noChangeArrowheads="1"/>
            </p:cNvSpPr>
            <p:nvPr/>
          </p:nvSpPr>
          <p:spPr bwMode="auto">
            <a:xfrm>
              <a:off x="4737100" y="2717899"/>
              <a:ext cx="673100" cy="219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7" name="Line 18"/>
            <p:cNvSpPr>
              <a:spLocks noChangeShapeType="1"/>
            </p:cNvSpPr>
            <p:nvPr/>
          </p:nvSpPr>
          <p:spPr bwMode="auto">
            <a:xfrm flipV="1">
              <a:off x="4378325" y="2127349"/>
              <a:ext cx="346075" cy="2959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8" name="Line 19"/>
            <p:cNvSpPr>
              <a:spLocks noChangeShapeType="1"/>
            </p:cNvSpPr>
            <p:nvPr/>
          </p:nvSpPr>
          <p:spPr bwMode="auto">
            <a:xfrm flipV="1">
              <a:off x="3302000" y="2724249"/>
              <a:ext cx="2495550" cy="1765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89" name="Line 20"/>
            <p:cNvSpPr>
              <a:spLocks noChangeShapeType="1"/>
            </p:cNvSpPr>
            <p:nvPr/>
          </p:nvSpPr>
          <p:spPr bwMode="auto">
            <a:xfrm flipH="1" flipV="1">
              <a:off x="3302000" y="2743299"/>
              <a:ext cx="2495550" cy="1730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0" name="Freeform 21"/>
            <p:cNvSpPr>
              <a:spLocks/>
            </p:cNvSpPr>
            <p:nvPr/>
          </p:nvSpPr>
          <p:spPr bwMode="auto">
            <a:xfrm>
              <a:off x="4127500" y="3203674"/>
              <a:ext cx="844550" cy="806450"/>
            </a:xfrm>
            <a:custGeom>
              <a:avLst/>
              <a:gdLst>
                <a:gd name="T0" fmla="*/ 266 w 532"/>
                <a:gd name="T1" fmla="*/ 0 h 508"/>
                <a:gd name="T2" fmla="*/ 212 w 532"/>
                <a:gd name="T3" fmla="*/ 6 h 508"/>
                <a:gd name="T4" fmla="*/ 162 w 532"/>
                <a:gd name="T5" fmla="*/ 20 h 508"/>
                <a:gd name="T6" fmla="*/ 118 w 532"/>
                <a:gd name="T7" fmla="*/ 44 h 508"/>
                <a:gd name="T8" fmla="*/ 78 w 532"/>
                <a:gd name="T9" fmla="*/ 74 h 508"/>
                <a:gd name="T10" fmla="*/ 46 w 532"/>
                <a:gd name="T11" fmla="*/ 112 h 508"/>
                <a:gd name="T12" fmla="*/ 22 w 532"/>
                <a:gd name="T13" fmla="*/ 156 h 508"/>
                <a:gd name="T14" fmla="*/ 6 w 532"/>
                <a:gd name="T15" fmla="*/ 204 h 508"/>
                <a:gd name="T16" fmla="*/ 0 w 532"/>
                <a:gd name="T17" fmla="*/ 254 h 508"/>
                <a:gd name="T18" fmla="*/ 2 w 532"/>
                <a:gd name="T19" fmla="*/ 280 h 508"/>
                <a:gd name="T20" fmla="*/ 12 w 532"/>
                <a:gd name="T21" fmla="*/ 330 h 508"/>
                <a:gd name="T22" fmla="*/ 32 w 532"/>
                <a:gd name="T23" fmla="*/ 376 h 508"/>
                <a:gd name="T24" fmla="*/ 62 w 532"/>
                <a:gd name="T25" fmla="*/ 416 h 508"/>
                <a:gd name="T26" fmla="*/ 98 w 532"/>
                <a:gd name="T27" fmla="*/ 450 h 508"/>
                <a:gd name="T28" fmla="*/ 140 w 532"/>
                <a:gd name="T29" fmla="*/ 476 h 508"/>
                <a:gd name="T30" fmla="*/ 188 w 532"/>
                <a:gd name="T31" fmla="*/ 496 h 508"/>
                <a:gd name="T32" fmla="*/ 240 w 532"/>
                <a:gd name="T33" fmla="*/ 506 h 508"/>
                <a:gd name="T34" fmla="*/ 266 w 532"/>
                <a:gd name="T35" fmla="*/ 508 h 508"/>
                <a:gd name="T36" fmla="*/ 320 w 532"/>
                <a:gd name="T37" fmla="*/ 502 h 508"/>
                <a:gd name="T38" fmla="*/ 370 w 532"/>
                <a:gd name="T39" fmla="*/ 488 h 508"/>
                <a:gd name="T40" fmla="*/ 416 w 532"/>
                <a:gd name="T41" fmla="*/ 464 h 508"/>
                <a:gd name="T42" fmla="*/ 454 w 532"/>
                <a:gd name="T43" fmla="*/ 434 h 508"/>
                <a:gd name="T44" fmla="*/ 486 w 532"/>
                <a:gd name="T45" fmla="*/ 396 h 508"/>
                <a:gd name="T46" fmla="*/ 512 w 532"/>
                <a:gd name="T47" fmla="*/ 352 h 508"/>
                <a:gd name="T48" fmla="*/ 526 w 532"/>
                <a:gd name="T49" fmla="*/ 306 h 508"/>
                <a:gd name="T50" fmla="*/ 532 w 532"/>
                <a:gd name="T51" fmla="*/ 254 h 508"/>
                <a:gd name="T52" fmla="*/ 530 w 532"/>
                <a:gd name="T53" fmla="*/ 228 h 508"/>
                <a:gd name="T54" fmla="*/ 520 w 532"/>
                <a:gd name="T55" fmla="*/ 178 h 508"/>
                <a:gd name="T56" fmla="*/ 500 w 532"/>
                <a:gd name="T57" fmla="*/ 134 h 508"/>
                <a:gd name="T58" fmla="*/ 472 w 532"/>
                <a:gd name="T59" fmla="*/ 92 h 508"/>
                <a:gd name="T60" fmla="*/ 436 w 532"/>
                <a:gd name="T61" fmla="*/ 58 h 508"/>
                <a:gd name="T62" fmla="*/ 394 w 532"/>
                <a:gd name="T63" fmla="*/ 32 h 508"/>
                <a:gd name="T64" fmla="*/ 346 w 532"/>
                <a:gd name="T65" fmla="*/ 12 h 508"/>
                <a:gd name="T66" fmla="*/ 294 w 532"/>
                <a:gd name="T67" fmla="*/ 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2" h="508">
                  <a:moveTo>
                    <a:pt x="266" y="0"/>
                  </a:moveTo>
                  <a:lnTo>
                    <a:pt x="266" y="0"/>
                  </a:lnTo>
                  <a:lnTo>
                    <a:pt x="240" y="2"/>
                  </a:lnTo>
                  <a:lnTo>
                    <a:pt x="212" y="6"/>
                  </a:lnTo>
                  <a:lnTo>
                    <a:pt x="188" y="12"/>
                  </a:lnTo>
                  <a:lnTo>
                    <a:pt x="162" y="20"/>
                  </a:lnTo>
                  <a:lnTo>
                    <a:pt x="140" y="32"/>
                  </a:lnTo>
                  <a:lnTo>
                    <a:pt x="118" y="44"/>
                  </a:lnTo>
                  <a:lnTo>
                    <a:pt x="98" y="58"/>
                  </a:lnTo>
                  <a:lnTo>
                    <a:pt x="78" y="74"/>
                  </a:lnTo>
                  <a:lnTo>
                    <a:pt x="62" y="92"/>
                  </a:lnTo>
                  <a:lnTo>
                    <a:pt x="46" y="112"/>
                  </a:lnTo>
                  <a:lnTo>
                    <a:pt x="32" y="134"/>
                  </a:lnTo>
                  <a:lnTo>
                    <a:pt x="22" y="156"/>
                  </a:lnTo>
                  <a:lnTo>
                    <a:pt x="12" y="178"/>
                  </a:lnTo>
                  <a:lnTo>
                    <a:pt x="6" y="204"/>
                  </a:lnTo>
                  <a:lnTo>
                    <a:pt x="2" y="228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2" y="280"/>
                  </a:lnTo>
                  <a:lnTo>
                    <a:pt x="6" y="306"/>
                  </a:lnTo>
                  <a:lnTo>
                    <a:pt x="12" y="330"/>
                  </a:lnTo>
                  <a:lnTo>
                    <a:pt x="22" y="352"/>
                  </a:lnTo>
                  <a:lnTo>
                    <a:pt x="32" y="376"/>
                  </a:lnTo>
                  <a:lnTo>
                    <a:pt x="46" y="396"/>
                  </a:lnTo>
                  <a:lnTo>
                    <a:pt x="62" y="416"/>
                  </a:lnTo>
                  <a:lnTo>
                    <a:pt x="78" y="434"/>
                  </a:lnTo>
                  <a:lnTo>
                    <a:pt x="98" y="450"/>
                  </a:lnTo>
                  <a:lnTo>
                    <a:pt x="118" y="464"/>
                  </a:lnTo>
                  <a:lnTo>
                    <a:pt x="140" y="476"/>
                  </a:lnTo>
                  <a:lnTo>
                    <a:pt x="162" y="488"/>
                  </a:lnTo>
                  <a:lnTo>
                    <a:pt x="188" y="496"/>
                  </a:lnTo>
                  <a:lnTo>
                    <a:pt x="212" y="502"/>
                  </a:lnTo>
                  <a:lnTo>
                    <a:pt x="240" y="506"/>
                  </a:lnTo>
                  <a:lnTo>
                    <a:pt x="266" y="508"/>
                  </a:lnTo>
                  <a:lnTo>
                    <a:pt x="266" y="508"/>
                  </a:lnTo>
                  <a:lnTo>
                    <a:pt x="294" y="506"/>
                  </a:lnTo>
                  <a:lnTo>
                    <a:pt x="320" y="502"/>
                  </a:lnTo>
                  <a:lnTo>
                    <a:pt x="346" y="496"/>
                  </a:lnTo>
                  <a:lnTo>
                    <a:pt x="370" y="488"/>
                  </a:lnTo>
                  <a:lnTo>
                    <a:pt x="394" y="476"/>
                  </a:lnTo>
                  <a:lnTo>
                    <a:pt x="416" y="464"/>
                  </a:lnTo>
                  <a:lnTo>
                    <a:pt x="436" y="450"/>
                  </a:lnTo>
                  <a:lnTo>
                    <a:pt x="454" y="434"/>
                  </a:lnTo>
                  <a:lnTo>
                    <a:pt x="472" y="416"/>
                  </a:lnTo>
                  <a:lnTo>
                    <a:pt x="486" y="396"/>
                  </a:lnTo>
                  <a:lnTo>
                    <a:pt x="500" y="376"/>
                  </a:lnTo>
                  <a:lnTo>
                    <a:pt x="512" y="352"/>
                  </a:lnTo>
                  <a:lnTo>
                    <a:pt x="520" y="330"/>
                  </a:lnTo>
                  <a:lnTo>
                    <a:pt x="526" y="306"/>
                  </a:lnTo>
                  <a:lnTo>
                    <a:pt x="530" y="280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30" y="228"/>
                  </a:lnTo>
                  <a:lnTo>
                    <a:pt x="526" y="204"/>
                  </a:lnTo>
                  <a:lnTo>
                    <a:pt x="520" y="178"/>
                  </a:lnTo>
                  <a:lnTo>
                    <a:pt x="512" y="156"/>
                  </a:lnTo>
                  <a:lnTo>
                    <a:pt x="500" y="134"/>
                  </a:lnTo>
                  <a:lnTo>
                    <a:pt x="486" y="112"/>
                  </a:lnTo>
                  <a:lnTo>
                    <a:pt x="472" y="92"/>
                  </a:lnTo>
                  <a:lnTo>
                    <a:pt x="454" y="74"/>
                  </a:lnTo>
                  <a:lnTo>
                    <a:pt x="436" y="58"/>
                  </a:lnTo>
                  <a:lnTo>
                    <a:pt x="416" y="44"/>
                  </a:lnTo>
                  <a:lnTo>
                    <a:pt x="394" y="32"/>
                  </a:lnTo>
                  <a:lnTo>
                    <a:pt x="370" y="20"/>
                  </a:lnTo>
                  <a:lnTo>
                    <a:pt x="346" y="12"/>
                  </a:lnTo>
                  <a:lnTo>
                    <a:pt x="320" y="6"/>
                  </a:lnTo>
                  <a:lnTo>
                    <a:pt x="294" y="2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1" name="Freeform 22"/>
            <p:cNvSpPr>
              <a:spLocks/>
            </p:cNvSpPr>
            <p:nvPr/>
          </p:nvSpPr>
          <p:spPr bwMode="auto">
            <a:xfrm>
              <a:off x="4127500" y="3203674"/>
              <a:ext cx="844550" cy="806450"/>
            </a:xfrm>
            <a:custGeom>
              <a:avLst/>
              <a:gdLst>
                <a:gd name="T0" fmla="*/ 266 w 532"/>
                <a:gd name="T1" fmla="*/ 0 h 508"/>
                <a:gd name="T2" fmla="*/ 212 w 532"/>
                <a:gd name="T3" fmla="*/ 6 h 508"/>
                <a:gd name="T4" fmla="*/ 162 w 532"/>
                <a:gd name="T5" fmla="*/ 20 h 508"/>
                <a:gd name="T6" fmla="*/ 118 w 532"/>
                <a:gd name="T7" fmla="*/ 44 h 508"/>
                <a:gd name="T8" fmla="*/ 78 w 532"/>
                <a:gd name="T9" fmla="*/ 74 h 508"/>
                <a:gd name="T10" fmla="*/ 46 w 532"/>
                <a:gd name="T11" fmla="*/ 112 h 508"/>
                <a:gd name="T12" fmla="*/ 22 w 532"/>
                <a:gd name="T13" fmla="*/ 156 h 508"/>
                <a:gd name="T14" fmla="*/ 6 w 532"/>
                <a:gd name="T15" fmla="*/ 204 h 508"/>
                <a:gd name="T16" fmla="*/ 0 w 532"/>
                <a:gd name="T17" fmla="*/ 254 h 508"/>
                <a:gd name="T18" fmla="*/ 2 w 532"/>
                <a:gd name="T19" fmla="*/ 280 h 508"/>
                <a:gd name="T20" fmla="*/ 12 w 532"/>
                <a:gd name="T21" fmla="*/ 330 h 508"/>
                <a:gd name="T22" fmla="*/ 32 w 532"/>
                <a:gd name="T23" fmla="*/ 376 h 508"/>
                <a:gd name="T24" fmla="*/ 62 w 532"/>
                <a:gd name="T25" fmla="*/ 416 h 508"/>
                <a:gd name="T26" fmla="*/ 98 w 532"/>
                <a:gd name="T27" fmla="*/ 450 h 508"/>
                <a:gd name="T28" fmla="*/ 140 w 532"/>
                <a:gd name="T29" fmla="*/ 476 h 508"/>
                <a:gd name="T30" fmla="*/ 188 w 532"/>
                <a:gd name="T31" fmla="*/ 496 h 508"/>
                <a:gd name="T32" fmla="*/ 240 w 532"/>
                <a:gd name="T33" fmla="*/ 506 h 508"/>
                <a:gd name="T34" fmla="*/ 266 w 532"/>
                <a:gd name="T35" fmla="*/ 508 h 508"/>
                <a:gd name="T36" fmla="*/ 320 w 532"/>
                <a:gd name="T37" fmla="*/ 502 h 508"/>
                <a:gd name="T38" fmla="*/ 370 w 532"/>
                <a:gd name="T39" fmla="*/ 488 h 508"/>
                <a:gd name="T40" fmla="*/ 416 w 532"/>
                <a:gd name="T41" fmla="*/ 464 h 508"/>
                <a:gd name="T42" fmla="*/ 454 w 532"/>
                <a:gd name="T43" fmla="*/ 434 h 508"/>
                <a:gd name="T44" fmla="*/ 486 w 532"/>
                <a:gd name="T45" fmla="*/ 396 h 508"/>
                <a:gd name="T46" fmla="*/ 512 w 532"/>
                <a:gd name="T47" fmla="*/ 352 h 508"/>
                <a:gd name="T48" fmla="*/ 526 w 532"/>
                <a:gd name="T49" fmla="*/ 306 h 508"/>
                <a:gd name="T50" fmla="*/ 532 w 532"/>
                <a:gd name="T51" fmla="*/ 254 h 508"/>
                <a:gd name="T52" fmla="*/ 530 w 532"/>
                <a:gd name="T53" fmla="*/ 228 h 508"/>
                <a:gd name="T54" fmla="*/ 520 w 532"/>
                <a:gd name="T55" fmla="*/ 178 h 508"/>
                <a:gd name="T56" fmla="*/ 500 w 532"/>
                <a:gd name="T57" fmla="*/ 134 h 508"/>
                <a:gd name="T58" fmla="*/ 472 w 532"/>
                <a:gd name="T59" fmla="*/ 92 h 508"/>
                <a:gd name="T60" fmla="*/ 436 w 532"/>
                <a:gd name="T61" fmla="*/ 58 h 508"/>
                <a:gd name="T62" fmla="*/ 394 w 532"/>
                <a:gd name="T63" fmla="*/ 32 h 508"/>
                <a:gd name="T64" fmla="*/ 346 w 532"/>
                <a:gd name="T65" fmla="*/ 12 h 508"/>
                <a:gd name="T66" fmla="*/ 294 w 532"/>
                <a:gd name="T67" fmla="*/ 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2" h="508">
                  <a:moveTo>
                    <a:pt x="266" y="0"/>
                  </a:moveTo>
                  <a:lnTo>
                    <a:pt x="266" y="0"/>
                  </a:lnTo>
                  <a:lnTo>
                    <a:pt x="240" y="2"/>
                  </a:lnTo>
                  <a:lnTo>
                    <a:pt x="212" y="6"/>
                  </a:lnTo>
                  <a:lnTo>
                    <a:pt x="188" y="12"/>
                  </a:lnTo>
                  <a:lnTo>
                    <a:pt x="162" y="20"/>
                  </a:lnTo>
                  <a:lnTo>
                    <a:pt x="140" y="32"/>
                  </a:lnTo>
                  <a:lnTo>
                    <a:pt x="118" y="44"/>
                  </a:lnTo>
                  <a:lnTo>
                    <a:pt x="98" y="58"/>
                  </a:lnTo>
                  <a:lnTo>
                    <a:pt x="78" y="74"/>
                  </a:lnTo>
                  <a:lnTo>
                    <a:pt x="62" y="92"/>
                  </a:lnTo>
                  <a:lnTo>
                    <a:pt x="46" y="112"/>
                  </a:lnTo>
                  <a:lnTo>
                    <a:pt x="32" y="134"/>
                  </a:lnTo>
                  <a:lnTo>
                    <a:pt x="22" y="156"/>
                  </a:lnTo>
                  <a:lnTo>
                    <a:pt x="12" y="178"/>
                  </a:lnTo>
                  <a:lnTo>
                    <a:pt x="6" y="204"/>
                  </a:lnTo>
                  <a:lnTo>
                    <a:pt x="2" y="228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2" y="280"/>
                  </a:lnTo>
                  <a:lnTo>
                    <a:pt x="6" y="306"/>
                  </a:lnTo>
                  <a:lnTo>
                    <a:pt x="12" y="330"/>
                  </a:lnTo>
                  <a:lnTo>
                    <a:pt x="22" y="352"/>
                  </a:lnTo>
                  <a:lnTo>
                    <a:pt x="32" y="376"/>
                  </a:lnTo>
                  <a:lnTo>
                    <a:pt x="46" y="396"/>
                  </a:lnTo>
                  <a:lnTo>
                    <a:pt x="62" y="416"/>
                  </a:lnTo>
                  <a:lnTo>
                    <a:pt x="78" y="434"/>
                  </a:lnTo>
                  <a:lnTo>
                    <a:pt x="98" y="450"/>
                  </a:lnTo>
                  <a:lnTo>
                    <a:pt x="118" y="464"/>
                  </a:lnTo>
                  <a:lnTo>
                    <a:pt x="140" y="476"/>
                  </a:lnTo>
                  <a:lnTo>
                    <a:pt x="162" y="488"/>
                  </a:lnTo>
                  <a:lnTo>
                    <a:pt x="188" y="496"/>
                  </a:lnTo>
                  <a:lnTo>
                    <a:pt x="212" y="502"/>
                  </a:lnTo>
                  <a:lnTo>
                    <a:pt x="240" y="506"/>
                  </a:lnTo>
                  <a:lnTo>
                    <a:pt x="266" y="508"/>
                  </a:lnTo>
                  <a:lnTo>
                    <a:pt x="266" y="508"/>
                  </a:lnTo>
                  <a:lnTo>
                    <a:pt x="294" y="506"/>
                  </a:lnTo>
                  <a:lnTo>
                    <a:pt x="320" y="502"/>
                  </a:lnTo>
                  <a:lnTo>
                    <a:pt x="346" y="496"/>
                  </a:lnTo>
                  <a:lnTo>
                    <a:pt x="370" y="488"/>
                  </a:lnTo>
                  <a:lnTo>
                    <a:pt x="394" y="476"/>
                  </a:lnTo>
                  <a:lnTo>
                    <a:pt x="416" y="464"/>
                  </a:lnTo>
                  <a:lnTo>
                    <a:pt x="436" y="450"/>
                  </a:lnTo>
                  <a:lnTo>
                    <a:pt x="454" y="434"/>
                  </a:lnTo>
                  <a:lnTo>
                    <a:pt x="472" y="416"/>
                  </a:lnTo>
                  <a:lnTo>
                    <a:pt x="486" y="396"/>
                  </a:lnTo>
                  <a:lnTo>
                    <a:pt x="500" y="376"/>
                  </a:lnTo>
                  <a:lnTo>
                    <a:pt x="512" y="352"/>
                  </a:lnTo>
                  <a:lnTo>
                    <a:pt x="520" y="330"/>
                  </a:lnTo>
                  <a:lnTo>
                    <a:pt x="526" y="306"/>
                  </a:lnTo>
                  <a:lnTo>
                    <a:pt x="530" y="280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30" y="228"/>
                  </a:lnTo>
                  <a:lnTo>
                    <a:pt x="526" y="204"/>
                  </a:lnTo>
                  <a:lnTo>
                    <a:pt x="520" y="178"/>
                  </a:lnTo>
                  <a:lnTo>
                    <a:pt x="512" y="156"/>
                  </a:lnTo>
                  <a:lnTo>
                    <a:pt x="500" y="134"/>
                  </a:lnTo>
                  <a:lnTo>
                    <a:pt x="486" y="112"/>
                  </a:lnTo>
                  <a:lnTo>
                    <a:pt x="472" y="92"/>
                  </a:lnTo>
                  <a:lnTo>
                    <a:pt x="454" y="74"/>
                  </a:lnTo>
                  <a:lnTo>
                    <a:pt x="436" y="58"/>
                  </a:lnTo>
                  <a:lnTo>
                    <a:pt x="416" y="44"/>
                  </a:lnTo>
                  <a:lnTo>
                    <a:pt x="394" y="32"/>
                  </a:lnTo>
                  <a:lnTo>
                    <a:pt x="370" y="20"/>
                  </a:lnTo>
                  <a:lnTo>
                    <a:pt x="346" y="12"/>
                  </a:lnTo>
                  <a:lnTo>
                    <a:pt x="320" y="6"/>
                  </a:lnTo>
                  <a:lnTo>
                    <a:pt x="294" y="2"/>
                  </a:lnTo>
                  <a:lnTo>
                    <a:pt x="26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2" name="Freeform 23"/>
            <p:cNvSpPr>
              <a:spLocks/>
            </p:cNvSpPr>
            <p:nvPr/>
          </p:nvSpPr>
          <p:spPr bwMode="auto">
            <a:xfrm>
              <a:off x="2736850" y="1889224"/>
              <a:ext cx="3517900" cy="3359150"/>
            </a:xfrm>
            <a:custGeom>
              <a:avLst/>
              <a:gdLst>
                <a:gd name="T0" fmla="*/ 334 w 2216"/>
                <a:gd name="T1" fmla="*/ 1412 h 2116"/>
                <a:gd name="T2" fmla="*/ 270 w 2216"/>
                <a:gd name="T3" fmla="*/ 1226 h 2116"/>
                <a:gd name="T4" fmla="*/ 250 w 2216"/>
                <a:gd name="T5" fmla="*/ 1034 h 2116"/>
                <a:gd name="T6" fmla="*/ 272 w 2216"/>
                <a:gd name="T7" fmla="*/ 842 h 2116"/>
                <a:gd name="T8" fmla="*/ 314 w 2216"/>
                <a:gd name="T9" fmla="*/ 706 h 2116"/>
                <a:gd name="T10" fmla="*/ 398 w 2216"/>
                <a:gd name="T11" fmla="*/ 552 h 2116"/>
                <a:gd name="T12" fmla="*/ 510 w 2216"/>
                <a:gd name="T13" fmla="*/ 422 h 2116"/>
                <a:gd name="T14" fmla="*/ 642 w 2216"/>
                <a:gd name="T15" fmla="*/ 316 h 2116"/>
                <a:gd name="T16" fmla="*/ 794 w 2216"/>
                <a:gd name="T17" fmla="*/ 240 h 2116"/>
                <a:gd name="T18" fmla="*/ 956 w 2216"/>
                <a:gd name="T19" fmla="*/ 192 h 2116"/>
                <a:gd name="T20" fmla="*/ 1128 w 2216"/>
                <a:gd name="T21" fmla="*/ 176 h 2116"/>
                <a:gd name="T22" fmla="*/ 1304 w 2216"/>
                <a:gd name="T23" fmla="*/ 196 h 2116"/>
                <a:gd name="T24" fmla="*/ 1436 w 2216"/>
                <a:gd name="T25" fmla="*/ 234 h 2116"/>
                <a:gd name="T26" fmla="*/ 1600 w 2216"/>
                <a:gd name="T27" fmla="*/ 312 h 2116"/>
                <a:gd name="T28" fmla="*/ 1742 w 2216"/>
                <a:gd name="T29" fmla="*/ 418 h 2116"/>
                <a:gd name="T30" fmla="*/ 1858 w 2216"/>
                <a:gd name="T31" fmla="*/ 548 h 2116"/>
                <a:gd name="T32" fmla="*/ 1948 w 2216"/>
                <a:gd name="T33" fmla="*/ 694 h 2116"/>
                <a:gd name="T34" fmla="*/ 2008 w 2216"/>
                <a:gd name="T35" fmla="*/ 854 h 2116"/>
                <a:gd name="T36" fmla="*/ 2036 w 2216"/>
                <a:gd name="T37" fmla="*/ 1022 h 2116"/>
                <a:gd name="T38" fmla="*/ 2030 w 2216"/>
                <a:gd name="T39" fmla="*/ 1196 h 2116"/>
                <a:gd name="T40" fmla="*/ 1988 w 2216"/>
                <a:gd name="T41" fmla="*/ 1368 h 2116"/>
                <a:gd name="T42" fmla="*/ 1948 w 2216"/>
                <a:gd name="T43" fmla="*/ 1460 h 2116"/>
                <a:gd name="T44" fmla="*/ 1882 w 2216"/>
                <a:gd name="T45" fmla="*/ 1572 h 2116"/>
                <a:gd name="T46" fmla="*/ 1800 w 2216"/>
                <a:gd name="T47" fmla="*/ 1672 h 2116"/>
                <a:gd name="T48" fmla="*/ 1704 w 2216"/>
                <a:gd name="T49" fmla="*/ 1758 h 2116"/>
                <a:gd name="T50" fmla="*/ 1596 w 2216"/>
                <a:gd name="T51" fmla="*/ 1828 h 2116"/>
                <a:gd name="T52" fmla="*/ 1478 w 2216"/>
                <a:gd name="T53" fmla="*/ 1884 h 2116"/>
                <a:gd name="T54" fmla="*/ 1352 w 2216"/>
                <a:gd name="T55" fmla="*/ 1920 h 2116"/>
                <a:gd name="T56" fmla="*/ 1218 w 2216"/>
                <a:gd name="T57" fmla="*/ 1938 h 2116"/>
                <a:gd name="T58" fmla="*/ 1234 w 2216"/>
                <a:gd name="T59" fmla="*/ 2114 h 2116"/>
                <a:gd name="T60" fmla="*/ 1394 w 2216"/>
                <a:gd name="T61" fmla="*/ 2092 h 2116"/>
                <a:gd name="T62" fmla="*/ 1544 w 2216"/>
                <a:gd name="T63" fmla="*/ 2048 h 2116"/>
                <a:gd name="T64" fmla="*/ 1686 w 2216"/>
                <a:gd name="T65" fmla="*/ 1982 h 2116"/>
                <a:gd name="T66" fmla="*/ 1816 w 2216"/>
                <a:gd name="T67" fmla="*/ 1898 h 2116"/>
                <a:gd name="T68" fmla="*/ 1930 w 2216"/>
                <a:gd name="T69" fmla="*/ 1794 h 2116"/>
                <a:gd name="T70" fmla="*/ 2030 w 2216"/>
                <a:gd name="T71" fmla="*/ 1674 h 2116"/>
                <a:gd name="T72" fmla="*/ 2110 w 2216"/>
                <a:gd name="T73" fmla="*/ 1540 h 2116"/>
                <a:gd name="T74" fmla="*/ 2156 w 2216"/>
                <a:gd name="T75" fmla="*/ 1430 h 2116"/>
                <a:gd name="T76" fmla="*/ 2206 w 2216"/>
                <a:gd name="T77" fmla="*/ 1222 h 2116"/>
                <a:gd name="T78" fmla="*/ 2214 w 2216"/>
                <a:gd name="T79" fmla="*/ 1016 h 2116"/>
                <a:gd name="T80" fmla="*/ 2180 w 2216"/>
                <a:gd name="T81" fmla="*/ 812 h 2116"/>
                <a:gd name="T82" fmla="*/ 2108 w 2216"/>
                <a:gd name="T83" fmla="*/ 620 h 2116"/>
                <a:gd name="T84" fmla="*/ 2002 w 2216"/>
                <a:gd name="T85" fmla="*/ 444 h 2116"/>
                <a:gd name="T86" fmla="*/ 1862 w 2216"/>
                <a:gd name="T87" fmla="*/ 290 h 2116"/>
                <a:gd name="T88" fmla="*/ 1692 w 2216"/>
                <a:gd name="T89" fmla="*/ 162 h 2116"/>
                <a:gd name="T90" fmla="*/ 1494 w 2216"/>
                <a:gd name="T91" fmla="*/ 68 h 2116"/>
                <a:gd name="T92" fmla="*/ 1336 w 2216"/>
                <a:gd name="T93" fmla="*/ 22 h 2116"/>
                <a:gd name="T94" fmla="*/ 1126 w 2216"/>
                <a:gd name="T95" fmla="*/ 0 h 2116"/>
                <a:gd name="T96" fmla="*/ 920 w 2216"/>
                <a:gd name="T97" fmla="*/ 18 h 2116"/>
                <a:gd name="T98" fmla="*/ 724 w 2216"/>
                <a:gd name="T99" fmla="*/ 74 h 2116"/>
                <a:gd name="T100" fmla="*/ 542 w 2216"/>
                <a:gd name="T101" fmla="*/ 168 h 2116"/>
                <a:gd name="T102" fmla="*/ 382 w 2216"/>
                <a:gd name="T103" fmla="*/ 294 h 2116"/>
                <a:gd name="T104" fmla="*/ 250 w 2216"/>
                <a:gd name="T105" fmla="*/ 450 h 2116"/>
                <a:gd name="T106" fmla="*/ 150 w 2216"/>
                <a:gd name="T107" fmla="*/ 636 h 2116"/>
                <a:gd name="T108" fmla="*/ 98 w 2216"/>
                <a:gd name="T109" fmla="*/ 798 h 2116"/>
                <a:gd name="T110" fmla="*/ 70 w 2216"/>
                <a:gd name="T111" fmla="*/ 1030 h 2116"/>
                <a:gd name="T112" fmla="*/ 96 w 2216"/>
                <a:gd name="T113" fmla="*/ 1260 h 2116"/>
                <a:gd name="T114" fmla="*/ 172 w 2216"/>
                <a:gd name="T115" fmla="*/ 1482 h 2116"/>
                <a:gd name="T116" fmla="*/ 492 w 2216"/>
                <a:gd name="T117" fmla="*/ 185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6" h="2116">
                  <a:moveTo>
                    <a:pt x="380" y="1500"/>
                  </a:moveTo>
                  <a:lnTo>
                    <a:pt x="380" y="1500"/>
                  </a:lnTo>
                  <a:lnTo>
                    <a:pt x="356" y="1456"/>
                  </a:lnTo>
                  <a:lnTo>
                    <a:pt x="334" y="1412"/>
                  </a:lnTo>
                  <a:lnTo>
                    <a:pt x="314" y="1366"/>
                  </a:lnTo>
                  <a:lnTo>
                    <a:pt x="296" y="1320"/>
                  </a:lnTo>
                  <a:lnTo>
                    <a:pt x="282" y="1274"/>
                  </a:lnTo>
                  <a:lnTo>
                    <a:pt x="270" y="1226"/>
                  </a:lnTo>
                  <a:lnTo>
                    <a:pt x="260" y="1178"/>
                  </a:lnTo>
                  <a:lnTo>
                    <a:pt x="254" y="1130"/>
                  </a:lnTo>
                  <a:lnTo>
                    <a:pt x="250" y="1082"/>
                  </a:lnTo>
                  <a:lnTo>
                    <a:pt x="250" y="1034"/>
                  </a:lnTo>
                  <a:lnTo>
                    <a:pt x="250" y="986"/>
                  </a:lnTo>
                  <a:lnTo>
                    <a:pt x="254" y="938"/>
                  </a:lnTo>
                  <a:lnTo>
                    <a:pt x="262" y="890"/>
                  </a:lnTo>
                  <a:lnTo>
                    <a:pt x="272" y="842"/>
                  </a:lnTo>
                  <a:lnTo>
                    <a:pt x="284" y="796"/>
                  </a:lnTo>
                  <a:lnTo>
                    <a:pt x="298" y="748"/>
                  </a:lnTo>
                  <a:lnTo>
                    <a:pt x="298" y="748"/>
                  </a:lnTo>
                  <a:lnTo>
                    <a:pt x="314" y="706"/>
                  </a:lnTo>
                  <a:lnTo>
                    <a:pt x="334" y="666"/>
                  </a:lnTo>
                  <a:lnTo>
                    <a:pt x="354" y="626"/>
                  </a:lnTo>
                  <a:lnTo>
                    <a:pt x="376" y="588"/>
                  </a:lnTo>
                  <a:lnTo>
                    <a:pt x="398" y="552"/>
                  </a:lnTo>
                  <a:lnTo>
                    <a:pt x="424" y="518"/>
                  </a:lnTo>
                  <a:lnTo>
                    <a:pt x="452" y="484"/>
                  </a:lnTo>
                  <a:lnTo>
                    <a:pt x="480" y="452"/>
                  </a:lnTo>
                  <a:lnTo>
                    <a:pt x="510" y="422"/>
                  </a:lnTo>
                  <a:lnTo>
                    <a:pt x="542" y="392"/>
                  </a:lnTo>
                  <a:lnTo>
                    <a:pt x="574" y="366"/>
                  </a:lnTo>
                  <a:lnTo>
                    <a:pt x="608" y="340"/>
                  </a:lnTo>
                  <a:lnTo>
                    <a:pt x="642" y="316"/>
                  </a:lnTo>
                  <a:lnTo>
                    <a:pt x="678" y="294"/>
                  </a:lnTo>
                  <a:lnTo>
                    <a:pt x="716" y="274"/>
                  </a:lnTo>
                  <a:lnTo>
                    <a:pt x="754" y="256"/>
                  </a:lnTo>
                  <a:lnTo>
                    <a:pt x="794" y="240"/>
                  </a:lnTo>
                  <a:lnTo>
                    <a:pt x="832" y="224"/>
                  </a:lnTo>
                  <a:lnTo>
                    <a:pt x="874" y="212"/>
                  </a:lnTo>
                  <a:lnTo>
                    <a:pt x="914" y="200"/>
                  </a:lnTo>
                  <a:lnTo>
                    <a:pt x="956" y="192"/>
                  </a:lnTo>
                  <a:lnTo>
                    <a:pt x="1000" y="184"/>
                  </a:lnTo>
                  <a:lnTo>
                    <a:pt x="1042" y="180"/>
                  </a:lnTo>
                  <a:lnTo>
                    <a:pt x="1086" y="178"/>
                  </a:lnTo>
                  <a:lnTo>
                    <a:pt x="1128" y="176"/>
                  </a:lnTo>
                  <a:lnTo>
                    <a:pt x="1172" y="178"/>
                  </a:lnTo>
                  <a:lnTo>
                    <a:pt x="1216" y="182"/>
                  </a:lnTo>
                  <a:lnTo>
                    <a:pt x="1260" y="188"/>
                  </a:lnTo>
                  <a:lnTo>
                    <a:pt x="1304" y="196"/>
                  </a:lnTo>
                  <a:lnTo>
                    <a:pt x="1348" y="206"/>
                  </a:lnTo>
                  <a:lnTo>
                    <a:pt x="1392" y="218"/>
                  </a:lnTo>
                  <a:lnTo>
                    <a:pt x="1436" y="234"/>
                  </a:lnTo>
                  <a:lnTo>
                    <a:pt x="1436" y="234"/>
                  </a:lnTo>
                  <a:lnTo>
                    <a:pt x="1480" y="250"/>
                  </a:lnTo>
                  <a:lnTo>
                    <a:pt x="1520" y="270"/>
                  </a:lnTo>
                  <a:lnTo>
                    <a:pt x="1562" y="290"/>
                  </a:lnTo>
                  <a:lnTo>
                    <a:pt x="1600" y="312"/>
                  </a:lnTo>
                  <a:lnTo>
                    <a:pt x="1638" y="336"/>
                  </a:lnTo>
                  <a:lnTo>
                    <a:pt x="1674" y="362"/>
                  </a:lnTo>
                  <a:lnTo>
                    <a:pt x="1708" y="390"/>
                  </a:lnTo>
                  <a:lnTo>
                    <a:pt x="1742" y="418"/>
                  </a:lnTo>
                  <a:lnTo>
                    <a:pt x="1774" y="450"/>
                  </a:lnTo>
                  <a:lnTo>
                    <a:pt x="1804" y="480"/>
                  </a:lnTo>
                  <a:lnTo>
                    <a:pt x="1832" y="514"/>
                  </a:lnTo>
                  <a:lnTo>
                    <a:pt x="1858" y="548"/>
                  </a:lnTo>
                  <a:lnTo>
                    <a:pt x="1884" y="582"/>
                  </a:lnTo>
                  <a:lnTo>
                    <a:pt x="1906" y="618"/>
                  </a:lnTo>
                  <a:lnTo>
                    <a:pt x="1928" y="656"/>
                  </a:lnTo>
                  <a:lnTo>
                    <a:pt x="1948" y="694"/>
                  </a:lnTo>
                  <a:lnTo>
                    <a:pt x="1966" y="734"/>
                  </a:lnTo>
                  <a:lnTo>
                    <a:pt x="1982" y="772"/>
                  </a:lnTo>
                  <a:lnTo>
                    <a:pt x="1996" y="814"/>
                  </a:lnTo>
                  <a:lnTo>
                    <a:pt x="2008" y="854"/>
                  </a:lnTo>
                  <a:lnTo>
                    <a:pt x="2018" y="896"/>
                  </a:lnTo>
                  <a:lnTo>
                    <a:pt x="2026" y="938"/>
                  </a:lnTo>
                  <a:lnTo>
                    <a:pt x="2032" y="980"/>
                  </a:lnTo>
                  <a:lnTo>
                    <a:pt x="2036" y="1022"/>
                  </a:lnTo>
                  <a:lnTo>
                    <a:pt x="2038" y="1066"/>
                  </a:lnTo>
                  <a:lnTo>
                    <a:pt x="2036" y="1110"/>
                  </a:lnTo>
                  <a:lnTo>
                    <a:pt x="2034" y="1152"/>
                  </a:lnTo>
                  <a:lnTo>
                    <a:pt x="2030" y="1196"/>
                  </a:lnTo>
                  <a:lnTo>
                    <a:pt x="2022" y="1240"/>
                  </a:lnTo>
                  <a:lnTo>
                    <a:pt x="2014" y="1282"/>
                  </a:lnTo>
                  <a:lnTo>
                    <a:pt x="2002" y="1326"/>
                  </a:lnTo>
                  <a:lnTo>
                    <a:pt x="1988" y="1368"/>
                  </a:lnTo>
                  <a:lnTo>
                    <a:pt x="1988" y="1368"/>
                  </a:lnTo>
                  <a:lnTo>
                    <a:pt x="1976" y="1400"/>
                  </a:lnTo>
                  <a:lnTo>
                    <a:pt x="1962" y="1430"/>
                  </a:lnTo>
                  <a:lnTo>
                    <a:pt x="1948" y="1460"/>
                  </a:lnTo>
                  <a:lnTo>
                    <a:pt x="1934" y="1490"/>
                  </a:lnTo>
                  <a:lnTo>
                    <a:pt x="1918" y="1518"/>
                  </a:lnTo>
                  <a:lnTo>
                    <a:pt x="1900" y="1546"/>
                  </a:lnTo>
                  <a:lnTo>
                    <a:pt x="1882" y="1572"/>
                  </a:lnTo>
                  <a:lnTo>
                    <a:pt x="1862" y="1598"/>
                  </a:lnTo>
                  <a:lnTo>
                    <a:pt x="1842" y="1624"/>
                  </a:lnTo>
                  <a:lnTo>
                    <a:pt x="1822" y="1648"/>
                  </a:lnTo>
                  <a:lnTo>
                    <a:pt x="1800" y="1672"/>
                  </a:lnTo>
                  <a:lnTo>
                    <a:pt x="1776" y="1694"/>
                  </a:lnTo>
                  <a:lnTo>
                    <a:pt x="1752" y="1716"/>
                  </a:lnTo>
                  <a:lnTo>
                    <a:pt x="1728" y="1738"/>
                  </a:lnTo>
                  <a:lnTo>
                    <a:pt x="1704" y="1758"/>
                  </a:lnTo>
                  <a:lnTo>
                    <a:pt x="1678" y="1778"/>
                  </a:lnTo>
                  <a:lnTo>
                    <a:pt x="1650" y="1796"/>
                  </a:lnTo>
                  <a:lnTo>
                    <a:pt x="1624" y="1812"/>
                  </a:lnTo>
                  <a:lnTo>
                    <a:pt x="1596" y="1828"/>
                  </a:lnTo>
                  <a:lnTo>
                    <a:pt x="1566" y="1844"/>
                  </a:lnTo>
                  <a:lnTo>
                    <a:pt x="1538" y="1858"/>
                  </a:lnTo>
                  <a:lnTo>
                    <a:pt x="1508" y="1872"/>
                  </a:lnTo>
                  <a:lnTo>
                    <a:pt x="1478" y="1884"/>
                  </a:lnTo>
                  <a:lnTo>
                    <a:pt x="1446" y="1894"/>
                  </a:lnTo>
                  <a:lnTo>
                    <a:pt x="1416" y="1904"/>
                  </a:lnTo>
                  <a:lnTo>
                    <a:pt x="1384" y="1912"/>
                  </a:lnTo>
                  <a:lnTo>
                    <a:pt x="1352" y="1920"/>
                  </a:lnTo>
                  <a:lnTo>
                    <a:pt x="1318" y="1926"/>
                  </a:lnTo>
                  <a:lnTo>
                    <a:pt x="1286" y="1930"/>
                  </a:lnTo>
                  <a:lnTo>
                    <a:pt x="1252" y="1934"/>
                  </a:lnTo>
                  <a:lnTo>
                    <a:pt x="1218" y="1938"/>
                  </a:lnTo>
                  <a:lnTo>
                    <a:pt x="1184" y="1938"/>
                  </a:lnTo>
                  <a:lnTo>
                    <a:pt x="1192" y="2116"/>
                  </a:lnTo>
                  <a:lnTo>
                    <a:pt x="1192" y="2116"/>
                  </a:lnTo>
                  <a:lnTo>
                    <a:pt x="1234" y="2114"/>
                  </a:lnTo>
                  <a:lnTo>
                    <a:pt x="1274" y="2110"/>
                  </a:lnTo>
                  <a:lnTo>
                    <a:pt x="1314" y="2106"/>
                  </a:lnTo>
                  <a:lnTo>
                    <a:pt x="1354" y="2100"/>
                  </a:lnTo>
                  <a:lnTo>
                    <a:pt x="1394" y="2092"/>
                  </a:lnTo>
                  <a:lnTo>
                    <a:pt x="1432" y="2084"/>
                  </a:lnTo>
                  <a:lnTo>
                    <a:pt x="1470" y="2074"/>
                  </a:lnTo>
                  <a:lnTo>
                    <a:pt x="1508" y="2062"/>
                  </a:lnTo>
                  <a:lnTo>
                    <a:pt x="1544" y="2048"/>
                  </a:lnTo>
                  <a:lnTo>
                    <a:pt x="1582" y="2034"/>
                  </a:lnTo>
                  <a:lnTo>
                    <a:pt x="1616" y="2018"/>
                  </a:lnTo>
                  <a:lnTo>
                    <a:pt x="1652" y="2002"/>
                  </a:lnTo>
                  <a:lnTo>
                    <a:pt x="1686" y="1982"/>
                  </a:lnTo>
                  <a:lnTo>
                    <a:pt x="1720" y="1964"/>
                  </a:lnTo>
                  <a:lnTo>
                    <a:pt x="1752" y="1942"/>
                  </a:lnTo>
                  <a:lnTo>
                    <a:pt x="1784" y="1920"/>
                  </a:lnTo>
                  <a:lnTo>
                    <a:pt x="1816" y="1898"/>
                  </a:lnTo>
                  <a:lnTo>
                    <a:pt x="1846" y="1874"/>
                  </a:lnTo>
                  <a:lnTo>
                    <a:pt x="1876" y="1848"/>
                  </a:lnTo>
                  <a:lnTo>
                    <a:pt x="1904" y="1822"/>
                  </a:lnTo>
                  <a:lnTo>
                    <a:pt x="1930" y="1794"/>
                  </a:lnTo>
                  <a:lnTo>
                    <a:pt x="1956" y="1766"/>
                  </a:lnTo>
                  <a:lnTo>
                    <a:pt x="1982" y="1736"/>
                  </a:lnTo>
                  <a:lnTo>
                    <a:pt x="2006" y="1706"/>
                  </a:lnTo>
                  <a:lnTo>
                    <a:pt x="2030" y="1674"/>
                  </a:lnTo>
                  <a:lnTo>
                    <a:pt x="2052" y="1642"/>
                  </a:lnTo>
                  <a:lnTo>
                    <a:pt x="2072" y="1610"/>
                  </a:lnTo>
                  <a:lnTo>
                    <a:pt x="2092" y="1576"/>
                  </a:lnTo>
                  <a:lnTo>
                    <a:pt x="2110" y="1540"/>
                  </a:lnTo>
                  <a:lnTo>
                    <a:pt x="2126" y="1504"/>
                  </a:lnTo>
                  <a:lnTo>
                    <a:pt x="2142" y="1468"/>
                  </a:lnTo>
                  <a:lnTo>
                    <a:pt x="2156" y="1430"/>
                  </a:lnTo>
                  <a:lnTo>
                    <a:pt x="2156" y="1430"/>
                  </a:lnTo>
                  <a:lnTo>
                    <a:pt x="2172" y="1378"/>
                  </a:lnTo>
                  <a:lnTo>
                    <a:pt x="2186" y="1326"/>
                  </a:lnTo>
                  <a:lnTo>
                    <a:pt x="2198" y="1274"/>
                  </a:lnTo>
                  <a:lnTo>
                    <a:pt x="2206" y="1222"/>
                  </a:lnTo>
                  <a:lnTo>
                    <a:pt x="2212" y="1170"/>
                  </a:lnTo>
                  <a:lnTo>
                    <a:pt x="2214" y="1118"/>
                  </a:lnTo>
                  <a:lnTo>
                    <a:pt x="2216" y="1066"/>
                  </a:lnTo>
                  <a:lnTo>
                    <a:pt x="2214" y="1016"/>
                  </a:lnTo>
                  <a:lnTo>
                    <a:pt x="2208" y="964"/>
                  </a:lnTo>
                  <a:lnTo>
                    <a:pt x="2202" y="914"/>
                  </a:lnTo>
                  <a:lnTo>
                    <a:pt x="2192" y="862"/>
                  </a:lnTo>
                  <a:lnTo>
                    <a:pt x="2180" y="812"/>
                  </a:lnTo>
                  <a:lnTo>
                    <a:pt x="2166" y="764"/>
                  </a:lnTo>
                  <a:lnTo>
                    <a:pt x="2148" y="716"/>
                  </a:lnTo>
                  <a:lnTo>
                    <a:pt x="2130" y="668"/>
                  </a:lnTo>
                  <a:lnTo>
                    <a:pt x="2108" y="620"/>
                  </a:lnTo>
                  <a:lnTo>
                    <a:pt x="2084" y="576"/>
                  </a:lnTo>
                  <a:lnTo>
                    <a:pt x="2058" y="530"/>
                  </a:lnTo>
                  <a:lnTo>
                    <a:pt x="2032" y="488"/>
                  </a:lnTo>
                  <a:lnTo>
                    <a:pt x="2002" y="444"/>
                  </a:lnTo>
                  <a:lnTo>
                    <a:pt x="1970" y="404"/>
                  </a:lnTo>
                  <a:lnTo>
                    <a:pt x="1936" y="364"/>
                  </a:lnTo>
                  <a:lnTo>
                    <a:pt x="1900" y="326"/>
                  </a:lnTo>
                  <a:lnTo>
                    <a:pt x="1862" y="290"/>
                  </a:lnTo>
                  <a:lnTo>
                    <a:pt x="1822" y="256"/>
                  </a:lnTo>
                  <a:lnTo>
                    <a:pt x="1780" y="222"/>
                  </a:lnTo>
                  <a:lnTo>
                    <a:pt x="1738" y="192"/>
                  </a:lnTo>
                  <a:lnTo>
                    <a:pt x="1692" y="162"/>
                  </a:lnTo>
                  <a:lnTo>
                    <a:pt x="1646" y="136"/>
                  </a:lnTo>
                  <a:lnTo>
                    <a:pt x="1596" y="110"/>
                  </a:lnTo>
                  <a:lnTo>
                    <a:pt x="1546" y="88"/>
                  </a:lnTo>
                  <a:lnTo>
                    <a:pt x="1494" y="68"/>
                  </a:lnTo>
                  <a:lnTo>
                    <a:pt x="1494" y="68"/>
                  </a:lnTo>
                  <a:lnTo>
                    <a:pt x="1442" y="50"/>
                  </a:lnTo>
                  <a:lnTo>
                    <a:pt x="1390" y="34"/>
                  </a:lnTo>
                  <a:lnTo>
                    <a:pt x="1336" y="22"/>
                  </a:lnTo>
                  <a:lnTo>
                    <a:pt x="1284" y="12"/>
                  </a:lnTo>
                  <a:lnTo>
                    <a:pt x="1232" y="6"/>
                  </a:lnTo>
                  <a:lnTo>
                    <a:pt x="1178" y="2"/>
                  </a:lnTo>
                  <a:lnTo>
                    <a:pt x="1126" y="0"/>
                  </a:lnTo>
                  <a:lnTo>
                    <a:pt x="1074" y="0"/>
                  </a:lnTo>
                  <a:lnTo>
                    <a:pt x="1022" y="4"/>
                  </a:lnTo>
                  <a:lnTo>
                    <a:pt x="970" y="10"/>
                  </a:lnTo>
                  <a:lnTo>
                    <a:pt x="920" y="18"/>
                  </a:lnTo>
                  <a:lnTo>
                    <a:pt x="870" y="28"/>
                  </a:lnTo>
                  <a:lnTo>
                    <a:pt x="820" y="42"/>
                  </a:lnTo>
                  <a:lnTo>
                    <a:pt x="770" y="58"/>
                  </a:lnTo>
                  <a:lnTo>
                    <a:pt x="724" y="74"/>
                  </a:lnTo>
                  <a:lnTo>
                    <a:pt x="676" y="94"/>
                  </a:lnTo>
                  <a:lnTo>
                    <a:pt x="630" y="116"/>
                  </a:lnTo>
                  <a:lnTo>
                    <a:pt x="586" y="142"/>
                  </a:lnTo>
                  <a:lnTo>
                    <a:pt x="542" y="168"/>
                  </a:lnTo>
                  <a:lnTo>
                    <a:pt x="500" y="196"/>
                  </a:lnTo>
                  <a:lnTo>
                    <a:pt x="460" y="226"/>
                  </a:lnTo>
                  <a:lnTo>
                    <a:pt x="420" y="258"/>
                  </a:lnTo>
                  <a:lnTo>
                    <a:pt x="382" y="294"/>
                  </a:lnTo>
                  <a:lnTo>
                    <a:pt x="348" y="330"/>
                  </a:lnTo>
                  <a:lnTo>
                    <a:pt x="312" y="368"/>
                  </a:lnTo>
                  <a:lnTo>
                    <a:pt x="280" y="408"/>
                  </a:lnTo>
                  <a:lnTo>
                    <a:pt x="250" y="450"/>
                  </a:lnTo>
                  <a:lnTo>
                    <a:pt x="222" y="494"/>
                  </a:lnTo>
                  <a:lnTo>
                    <a:pt x="196" y="540"/>
                  </a:lnTo>
                  <a:lnTo>
                    <a:pt x="172" y="586"/>
                  </a:lnTo>
                  <a:lnTo>
                    <a:pt x="150" y="636"/>
                  </a:lnTo>
                  <a:lnTo>
                    <a:pt x="130" y="686"/>
                  </a:lnTo>
                  <a:lnTo>
                    <a:pt x="130" y="686"/>
                  </a:lnTo>
                  <a:lnTo>
                    <a:pt x="112" y="742"/>
                  </a:lnTo>
                  <a:lnTo>
                    <a:pt x="98" y="798"/>
                  </a:lnTo>
                  <a:lnTo>
                    <a:pt x="86" y="856"/>
                  </a:lnTo>
                  <a:lnTo>
                    <a:pt x="78" y="914"/>
                  </a:lnTo>
                  <a:lnTo>
                    <a:pt x="72" y="972"/>
                  </a:lnTo>
                  <a:lnTo>
                    <a:pt x="70" y="1030"/>
                  </a:lnTo>
                  <a:lnTo>
                    <a:pt x="72" y="1088"/>
                  </a:lnTo>
                  <a:lnTo>
                    <a:pt x="76" y="1146"/>
                  </a:lnTo>
                  <a:lnTo>
                    <a:pt x="84" y="1202"/>
                  </a:lnTo>
                  <a:lnTo>
                    <a:pt x="96" y="1260"/>
                  </a:lnTo>
                  <a:lnTo>
                    <a:pt x="110" y="1316"/>
                  </a:lnTo>
                  <a:lnTo>
                    <a:pt x="128" y="1372"/>
                  </a:lnTo>
                  <a:lnTo>
                    <a:pt x="148" y="1428"/>
                  </a:lnTo>
                  <a:lnTo>
                    <a:pt x="172" y="1482"/>
                  </a:lnTo>
                  <a:lnTo>
                    <a:pt x="198" y="1536"/>
                  </a:lnTo>
                  <a:lnTo>
                    <a:pt x="228" y="1588"/>
                  </a:lnTo>
                  <a:lnTo>
                    <a:pt x="0" y="1720"/>
                  </a:lnTo>
                  <a:lnTo>
                    <a:pt x="492" y="1850"/>
                  </a:lnTo>
                  <a:lnTo>
                    <a:pt x="608" y="1366"/>
                  </a:lnTo>
                  <a:lnTo>
                    <a:pt x="380" y="150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3" name="Freeform 24"/>
            <p:cNvSpPr>
              <a:spLocks/>
            </p:cNvSpPr>
            <p:nvPr/>
          </p:nvSpPr>
          <p:spPr bwMode="auto">
            <a:xfrm>
              <a:off x="2736850" y="1889224"/>
              <a:ext cx="3517900" cy="3359150"/>
            </a:xfrm>
            <a:custGeom>
              <a:avLst/>
              <a:gdLst>
                <a:gd name="T0" fmla="*/ 334 w 2216"/>
                <a:gd name="T1" fmla="*/ 1412 h 2116"/>
                <a:gd name="T2" fmla="*/ 270 w 2216"/>
                <a:gd name="T3" fmla="*/ 1226 h 2116"/>
                <a:gd name="T4" fmla="*/ 250 w 2216"/>
                <a:gd name="T5" fmla="*/ 1034 h 2116"/>
                <a:gd name="T6" fmla="*/ 272 w 2216"/>
                <a:gd name="T7" fmla="*/ 842 h 2116"/>
                <a:gd name="T8" fmla="*/ 314 w 2216"/>
                <a:gd name="T9" fmla="*/ 706 h 2116"/>
                <a:gd name="T10" fmla="*/ 398 w 2216"/>
                <a:gd name="T11" fmla="*/ 552 h 2116"/>
                <a:gd name="T12" fmla="*/ 510 w 2216"/>
                <a:gd name="T13" fmla="*/ 422 h 2116"/>
                <a:gd name="T14" fmla="*/ 642 w 2216"/>
                <a:gd name="T15" fmla="*/ 316 h 2116"/>
                <a:gd name="T16" fmla="*/ 794 w 2216"/>
                <a:gd name="T17" fmla="*/ 240 h 2116"/>
                <a:gd name="T18" fmla="*/ 956 w 2216"/>
                <a:gd name="T19" fmla="*/ 192 h 2116"/>
                <a:gd name="T20" fmla="*/ 1128 w 2216"/>
                <a:gd name="T21" fmla="*/ 176 h 2116"/>
                <a:gd name="T22" fmla="*/ 1304 w 2216"/>
                <a:gd name="T23" fmla="*/ 196 h 2116"/>
                <a:gd name="T24" fmla="*/ 1436 w 2216"/>
                <a:gd name="T25" fmla="*/ 234 h 2116"/>
                <a:gd name="T26" fmla="*/ 1600 w 2216"/>
                <a:gd name="T27" fmla="*/ 312 h 2116"/>
                <a:gd name="T28" fmla="*/ 1742 w 2216"/>
                <a:gd name="T29" fmla="*/ 418 h 2116"/>
                <a:gd name="T30" fmla="*/ 1858 w 2216"/>
                <a:gd name="T31" fmla="*/ 548 h 2116"/>
                <a:gd name="T32" fmla="*/ 1948 w 2216"/>
                <a:gd name="T33" fmla="*/ 694 h 2116"/>
                <a:gd name="T34" fmla="*/ 2008 w 2216"/>
                <a:gd name="T35" fmla="*/ 854 h 2116"/>
                <a:gd name="T36" fmla="*/ 2036 w 2216"/>
                <a:gd name="T37" fmla="*/ 1022 h 2116"/>
                <a:gd name="T38" fmla="*/ 2030 w 2216"/>
                <a:gd name="T39" fmla="*/ 1196 h 2116"/>
                <a:gd name="T40" fmla="*/ 1988 w 2216"/>
                <a:gd name="T41" fmla="*/ 1368 h 2116"/>
                <a:gd name="T42" fmla="*/ 1948 w 2216"/>
                <a:gd name="T43" fmla="*/ 1460 h 2116"/>
                <a:gd name="T44" fmla="*/ 1882 w 2216"/>
                <a:gd name="T45" fmla="*/ 1572 h 2116"/>
                <a:gd name="T46" fmla="*/ 1800 w 2216"/>
                <a:gd name="T47" fmla="*/ 1672 h 2116"/>
                <a:gd name="T48" fmla="*/ 1704 w 2216"/>
                <a:gd name="T49" fmla="*/ 1758 h 2116"/>
                <a:gd name="T50" fmla="*/ 1596 w 2216"/>
                <a:gd name="T51" fmla="*/ 1828 h 2116"/>
                <a:gd name="T52" fmla="*/ 1478 w 2216"/>
                <a:gd name="T53" fmla="*/ 1884 h 2116"/>
                <a:gd name="T54" fmla="*/ 1352 w 2216"/>
                <a:gd name="T55" fmla="*/ 1920 h 2116"/>
                <a:gd name="T56" fmla="*/ 1218 w 2216"/>
                <a:gd name="T57" fmla="*/ 1938 h 2116"/>
                <a:gd name="T58" fmla="*/ 1234 w 2216"/>
                <a:gd name="T59" fmla="*/ 2114 h 2116"/>
                <a:gd name="T60" fmla="*/ 1394 w 2216"/>
                <a:gd name="T61" fmla="*/ 2092 h 2116"/>
                <a:gd name="T62" fmla="*/ 1544 w 2216"/>
                <a:gd name="T63" fmla="*/ 2048 h 2116"/>
                <a:gd name="T64" fmla="*/ 1686 w 2216"/>
                <a:gd name="T65" fmla="*/ 1982 h 2116"/>
                <a:gd name="T66" fmla="*/ 1816 w 2216"/>
                <a:gd name="T67" fmla="*/ 1898 h 2116"/>
                <a:gd name="T68" fmla="*/ 1930 w 2216"/>
                <a:gd name="T69" fmla="*/ 1794 h 2116"/>
                <a:gd name="T70" fmla="*/ 2030 w 2216"/>
                <a:gd name="T71" fmla="*/ 1674 h 2116"/>
                <a:gd name="T72" fmla="*/ 2110 w 2216"/>
                <a:gd name="T73" fmla="*/ 1540 h 2116"/>
                <a:gd name="T74" fmla="*/ 2156 w 2216"/>
                <a:gd name="T75" fmla="*/ 1430 h 2116"/>
                <a:gd name="T76" fmla="*/ 2206 w 2216"/>
                <a:gd name="T77" fmla="*/ 1222 h 2116"/>
                <a:gd name="T78" fmla="*/ 2214 w 2216"/>
                <a:gd name="T79" fmla="*/ 1016 h 2116"/>
                <a:gd name="T80" fmla="*/ 2180 w 2216"/>
                <a:gd name="T81" fmla="*/ 812 h 2116"/>
                <a:gd name="T82" fmla="*/ 2108 w 2216"/>
                <a:gd name="T83" fmla="*/ 620 h 2116"/>
                <a:gd name="T84" fmla="*/ 2002 w 2216"/>
                <a:gd name="T85" fmla="*/ 444 h 2116"/>
                <a:gd name="T86" fmla="*/ 1862 w 2216"/>
                <a:gd name="T87" fmla="*/ 290 h 2116"/>
                <a:gd name="T88" fmla="*/ 1692 w 2216"/>
                <a:gd name="T89" fmla="*/ 162 h 2116"/>
                <a:gd name="T90" fmla="*/ 1494 w 2216"/>
                <a:gd name="T91" fmla="*/ 68 h 2116"/>
                <a:gd name="T92" fmla="*/ 1336 w 2216"/>
                <a:gd name="T93" fmla="*/ 22 h 2116"/>
                <a:gd name="T94" fmla="*/ 1126 w 2216"/>
                <a:gd name="T95" fmla="*/ 0 h 2116"/>
                <a:gd name="T96" fmla="*/ 920 w 2216"/>
                <a:gd name="T97" fmla="*/ 18 h 2116"/>
                <a:gd name="T98" fmla="*/ 724 w 2216"/>
                <a:gd name="T99" fmla="*/ 74 h 2116"/>
                <a:gd name="T100" fmla="*/ 542 w 2216"/>
                <a:gd name="T101" fmla="*/ 168 h 2116"/>
                <a:gd name="T102" fmla="*/ 382 w 2216"/>
                <a:gd name="T103" fmla="*/ 294 h 2116"/>
                <a:gd name="T104" fmla="*/ 250 w 2216"/>
                <a:gd name="T105" fmla="*/ 450 h 2116"/>
                <a:gd name="T106" fmla="*/ 150 w 2216"/>
                <a:gd name="T107" fmla="*/ 636 h 2116"/>
                <a:gd name="T108" fmla="*/ 98 w 2216"/>
                <a:gd name="T109" fmla="*/ 798 h 2116"/>
                <a:gd name="T110" fmla="*/ 70 w 2216"/>
                <a:gd name="T111" fmla="*/ 1030 h 2116"/>
                <a:gd name="T112" fmla="*/ 96 w 2216"/>
                <a:gd name="T113" fmla="*/ 1260 h 2116"/>
                <a:gd name="T114" fmla="*/ 172 w 2216"/>
                <a:gd name="T115" fmla="*/ 1482 h 2116"/>
                <a:gd name="T116" fmla="*/ 492 w 2216"/>
                <a:gd name="T117" fmla="*/ 185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6" h="2116">
                  <a:moveTo>
                    <a:pt x="380" y="1500"/>
                  </a:moveTo>
                  <a:lnTo>
                    <a:pt x="380" y="1500"/>
                  </a:lnTo>
                  <a:lnTo>
                    <a:pt x="356" y="1456"/>
                  </a:lnTo>
                  <a:lnTo>
                    <a:pt x="334" y="1412"/>
                  </a:lnTo>
                  <a:lnTo>
                    <a:pt x="314" y="1366"/>
                  </a:lnTo>
                  <a:lnTo>
                    <a:pt x="296" y="1320"/>
                  </a:lnTo>
                  <a:lnTo>
                    <a:pt x="282" y="1274"/>
                  </a:lnTo>
                  <a:lnTo>
                    <a:pt x="270" y="1226"/>
                  </a:lnTo>
                  <a:lnTo>
                    <a:pt x="260" y="1178"/>
                  </a:lnTo>
                  <a:lnTo>
                    <a:pt x="254" y="1130"/>
                  </a:lnTo>
                  <a:lnTo>
                    <a:pt x="250" y="1082"/>
                  </a:lnTo>
                  <a:lnTo>
                    <a:pt x="250" y="1034"/>
                  </a:lnTo>
                  <a:lnTo>
                    <a:pt x="250" y="986"/>
                  </a:lnTo>
                  <a:lnTo>
                    <a:pt x="254" y="938"/>
                  </a:lnTo>
                  <a:lnTo>
                    <a:pt x="262" y="890"/>
                  </a:lnTo>
                  <a:lnTo>
                    <a:pt x="272" y="842"/>
                  </a:lnTo>
                  <a:lnTo>
                    <a:pt x="284" y="796"/>
                  </a:lnTo>
                  <a:lnTo>
                    <a:pt x="298" y="748"/>
                  </a:lnTo>
                  <a:lnTo>
                    <a:pt x="298" y="748"/>
                  </a:lnTo>
                  <a:lnTo>
                    <a:pt x="314" y="706"/>
                  </a:lnTo>
                  <a:lnTo>
                    <a:pt x="334" y="666"/>
                  </a:lnTo>
                  <a:lnTo>
                    <a:pt x="354" y="626"/>
                  </a:lnTo>
                  <a:lnTo>
                    <a:pt x="376" y="588"/>
                  </a:lnTo>
                  <a:lnTo>
                    <a:pt x="398" y="552"/>
                  </a:lnTo>
                  <a:lnTo>
                    <a:pt x="424" y="518"/>
                  </a:lnTo>
                  <a:lnTo>
                    <a:pt x="452" y="484"/>
                  </a:lnTo>
                  <a:lnTo>
                    <a:pt x="480" y="452"/>
                  </a:lnTo>
                  <a:lnTo>
                    <a:pt x="510" y="422"/>
                  </a:lnTo>
                  <a:lnTo>
                    <a:pt x="542" y="392"/>
                  </a:lnTo>
                  <a:lnTo>
                    <a:pt x="574" y="366"/>
                  </a:lnTo>
                  <a:lnTo>
                    <a:pt x="608" y="340"/>
                  </a:lnTo>
                  <a:lnTo>
                    <a:pt x="642" y="316"/>
                  </a:lnTo>
                  <a:lnTo>
                    <a:pt x="678" y="294"/>
                  </a:lnTo>
                  <a:lnTo>
                    <a:pt x="716" y="274"/>
                  </a:lnTo>
                  <a:lnTo>
                    <a:pt x="754" y="256"/>
                  </a:lnTo>
                  <a:lnTo>
                    <a:pt x="794" y="240"/>
                  </a:lnTo>
                  <a:lnTo>
                    <a:pt x="832" y="224"/>
                  </a:lnTo>
                  <a:lnTo>
                    <a:pt x="874" y="212"/>
                  </a:lnTo>
                  <a:lnTo>
                    <a:pt x="914" y="200"/>
                  </a:lnTo>
                  <a:lnTo>
                    <a:pt x="956" y="192"/>
                  </a:lnTo>
                  <a:lnTo>
                    <a:pt x="1000" y="184"/>
                  </a:lnTo>
                  <a:lnTo>
                    <a:pt x="1042" y="180"/>
                  </a:lnTo>
                  <a:lnTo>
                    <a:pt x="1086" y="178"/>
                  </a:lnTo>
                  <a:lnTo>
                    <a:pt x="1128" y="176"/>
                  </a:lnTo>
                  <a:lnTo>
                    <a:pt x="1172" y="178"/>
                  </a:lnTo>
                  <a:lnTo>
                    <a:pt x="1216" y="182"/>
                  </a:lnTo>
                  <a:lnTo>
                    <a:pt x="1260" y="188"/>
                  </a:lnTo>
                  <a:lnTo>
                    <a:pt x="1304" y="196"/>
                  </a:lnTo>
                  <a:lnTo>
                    <a:pt x="1348" y="206"/>
                  </a:lnTo>
                  <a:lnTo>
                    <a:pt x="1392" y="218"/>
                  </a:lnTo>
                  <a:lnTo>
                    <a:pt x="1436" y="234"/>
                  </a:lnTo>
                  <a:lnTo>
                    <a:pt x="1436" y="234"/>
                  </a:lnTo>
                  <a:lnTo>
                    <a:pt x="1480" y="250"/>
                  </a:lnTo>
                  <a:lnTo>
                    <a:pt x="1520" y="270"/>
                  </a:lnTo>
                  <a:lnTo>
                    <a:pt x="1562" y="290"/>
                  </a:lnTo>
                  <a:lnTo>
                    <a:pt x="1600" y="312"/>
                  </a:lnTo>
                  <a:lnTo>
                    <a:pt x="1638" y="336"/>
                  </a:lnTo>
                  <a:lnTo>
                    <a:pt x="1674" y="362"/>
                  </a:lnTo>
                  <a:lnTo>
                    <a:pt x="1708" y="390"/>
                  </a:lnTo>
                  <a:lnTo>
                    <a:pt x="1742" y="418"/>
                  </a:lnTo>
                  <a:lnTo>
                    <a:pt x="1774" y="450"/>
                  </a:lnTo>
                  <a:lnTo>
                    <a:pt x="1804" y="480"/>
                  </a:lnTo>
                  <a:lnTo>
                    <a:pt x="1832" y="514"/>
                  </a:lnTo>
                  <a:lnTo>
                    <a:pt x="1858" y="548"/>
                  </a:lnTo>
                  <a:lnTo>
                    <a:pt x="1884" y="582"/>
                  </a:lnTo>
                  <a:lnTo>
                    <a:pt x="1906" y="618"/>
                  </a:lnTo>
                  <a:lnTo>
                    <a:pt x="1928" y="656"/>
                  </a:lnTo>
                  <a:lnTo>
                    <a:pt x="1948" y="694"/>
                  </a:lnTo>
                  <a:lnTo>
                    <a:pt x="1966" y="734"/>
                  </a:lnTo>
                  <a:lnTo>
                    <a:pt x="1982" y="772"/>
                  </a:lnTo>
                  <a:lnTo>
                    <a:pt x="1996" y="814"/>
                  </a:lnTo>
                  <a:lnTo>
                    <a:pt x="2008" y="854"/>
                  </a:lnTo>
                  <a:lnTo>
                    <a:pt x="2018" y="896"/>
                  </a:lnTo>
                  <a:lnTo>
                    <a:pt x="2026" y="938"/>
                  </a:lnTo>
                  <a:lnTo>
                    <a:pt x="2032" y="980"/>
                  </a:lnTo>
                  <a:lnTo>
                    <a:pt x="2036" y="1022"/>
                  </a:lnTo>
                  <a:lnTo>
                    <a:pt x="2038" y="1066"/>
                  </a:lnTo>
                  <a:lnTo>
                    <a:pt x="2036" y="1110"/>
                  </a:lnTo>
                  <a:lnTo>
                    <a:pt x="2034" y="1152"/>
                  </a:lnTo>
                  <a:lnTo>
                    <a:pt x="2030" y="1196"/>
                  </a:lnTo>
                  <a:lnTo>
                    <a:pt x="2022" y="1240"/>
                  </a:lnTo>
                  <a:lnTo>
                    <a:pt x="2014" y="1282"/>
                  </a:lnTo>
                  <a:lnTo>
                    <a:pt x="2002" y="1326"/>
                  </a:lnTo>
                  <a:lnTo>
                    <a:pt x="1988" y="1368"/>
                  </a:lnTo>
                  <a:lnTo>
                    <a:pt x="1988" y="1368"/>
                  </a:lnTo>
                  <a:lnTo>
                    <a:pt x="1976" y="1400"/>
                  </a:lnTo>
                  <a:lnTo>
                    <a:pt x="1962" y="1430"/>
                  </a:lnTo>
                  <a:lnTo>
                    <a:pt x="1948" y="1460"/>
                  </a:lnTo>
                  <a:lnTo>
                    <a:pt x="1934" y="1490"/>
                  </a:lnTo>
                  <a:lnTo>
                    <a:pt x="1918" y="1518"/>
                  </a:lnTo>
                  <a:lnTo>
                    <a:pt x="1900" y="1546"/>
                  </a:lnTo>
                  <a:lnTo>
                    <a:pt x="1882" y="1572"/>
                  </a:lnTo>
                  <a:lnTo>
                    <a:pt x="1862" y="1598"/>
                  </a:lnTo>
                  <a:lnTo>
                    <a:pt x="1842" y="1624"/>
                  </a:lnTo>
                  <a:lnTo>
                    <a:pt x="1822" y="1648"/>
                  </a:lnTo>
                  <a:lnTo>
                    <a:pt x="1800" y="1672"/>
                  </a:lnTo>
                  <a:lnTo>
                    <a:pt x="1776" y="1694"/>
                  </a:lnTo>
                  <a:lnTo>
                    <a:pt x="1752" y="1716"/>
                  </a:lnTo>
                  <a:lnTo>
                    <a:pt x="1728" y="1738"/>
                  </a:lnTo>
                  <a:lnTo>
                    <a:pt x="1704" y="1758"/>
                  </a:lnTo>
                  <a:lnTo>
                    <a:pt x="1678" y="1778"/>
                  </a:lnTo>
                  <a:lnTo>
                    <a:pt x="1650" y="1796"/>
                  </a:lnTo>
                  <a:lnTo>
                    <a:pt x="1624" y="1812"/>
                  </a:lnTo>
                  <a:lnTo>
                    <a:pt x="1596" y="1828"/>
                  </a:lnTo>
                  <a:lnTo>
                    <a:pt x="1566" y="1844"/>
                  </a:lnTo>
                  <a:lnTo>
                    <a:pt x="1538" y="1858"/>
                  </a:lnTo>
                  <a:lnTo>
                    <a:pt x="1508" y="1872"/>
                  </a:lnTo>
                  <a:lnTo>
                    <a:pt x="1478" y="1884"/>
                  </a:lnTo>
                  <a:lnTo>
                    <a:pt x="1446" y="1894"/>
                  </a:lnTo>
                  <a:lnTo>
                    <a:pt x="1416" y="1904"/>
                  </a:lnTo>
                  <a:lnTo>
                    <a:pt x="1384" y="1912"/>
                  </a:lnTo>
                  <a:lnTo>
                    <a:pt x="1352" y="1920"/>
                  </a:lnTo>
                  <a:lnTo>
                    <a:pt x="1318" y="1926"/>
                  </a:lnTo>
                  <a:lnTo>
                    <a:pt x="1286" y="1930"/>
                  </a:lnTo>
                  <a:lnTo>
                    <a:pt x="1252" y="1934"/>
                  </a:lnTo>
                  <a:lnTo>
                    <a:pt x="1218" y="1938"/>
                  </a:lnTo>
                  <a:lnTo>
                    <a:pt x="1184" y="1938"/>
                  </a:lnTo>
                  <a:lnTo>
                    <a:pt x="1192" y="2116"/>
                  </a:lnTo>
                  <a:lnTo>
                    <a:pt x="1192" y="2116"/>
                  </a:lnTo>
                  <a:lnTo>
                    <a:pt x="1234" y="2114"/>
                  </a:lnTo>
                  <a:lnTo>
                    <a:pt x="1274" y="2110"/>
                  </a:lnTo>
                  <a:lnTo>
                    <a:pt x="1314" y="2106"/>
                  </a:lnTo>
                  <a:lnTo>
                    <a:pt x="1354" y="2100"/>
                  </a:lnTo>
                  <a:lnTo>
                    <a:pt x="1394" y="2092"/>
                  </a:lnTo>
                  <a:lnTo>
                    <a:pt x="1432" y="2084"/>
                  </a:lnTo>
                  <a:lnTo>
                    <a:pt x="1470" y="2074"/>
                  </a:lnTo>
                  <a:lnTo>
                    <a:pt x="1508" y="2062"/>
                  </a:lnTo>
                  <a:lnTo>
                    <a:pt x="1544" y="2048"/>
                  </a:lnTo>
                  <a:lnTo>
                    <a:pt x="1582" y="2034"/>
                  </a:lnTo>
                  <a:lnTo>
                    <a:pt x="1616" y="2018"/>
                  </a:lnTo>
                  <a:lnTo>
                    <a:pt x="1652" y="2002"/>
                  </a:lnTo>
                  <a:lnTo>
                    <a:pt x="1686" y="1982"/>
                  </a:lnTo>
                  <a:lnTo>
                    <a:pt x="1720" y="1964"/>
                  </a:lnTo>
                  <a:lnTo>
                    <a:pt x="1752" y="1942"/>
                  </a:lnTo>
                  <a:lnTo>
                    <a:pt x="1784" y="1920"/>
                  </a:lnTo>
                  <a:lnTo>
                    <a:pt x="1816" y="1898"/>
                  </a:lnTo>
                  <a:lnTo>
                    <a:pt x="1846" y="1874"/>
                  </a:lnTo>
                  <a:lnTo>
                    <a:pt x="1876" y="1848"/>
                  </a:lnTo>
                  <a:lnTo>
                    <a:pt x="1904" y="1822"/>
                  </a:lnTo>
                  <a:lnTo>
                    <a:pt x="1930" y="1794"/>
                  </a:lnTo>
                  <a:lnTo>
                    <a:pt x="1956" y="1766"/>
                  </a:lnTo>
                  <a:lnTo>
                    <a:pt x="1982" y="1736"/>
                  </a:lnTo>
                  <a:lnTo>
                    <a:pt x="2006" y="1706"/>
                  </a:lnTo>
                  <a:lnTo>
                    <a:pt x="2030" y="1674"/>
                  </a:lnTo>
                  <a:lnTo>
                    <a:pt x="2052" y="1642"/>
                  </a:lnTo>
                  <a:lnTo>
                    <a:pt x="2072" y="1610"/>
                  </a:lnTo>
                  <a:lnTo>
                    <a:pt x="2092" y="1576"/>
                  </a:lnTo>
                  <a:lnTo>
                    <a:pt x="2110" y="1540"/>
                  </a:lnTo>
                  <a:lnTo>
                    <a:pt x="2126" y="1504"/>
                  </a:lnTo>
                  <a:lnTo>
                    <a:pt x="2142" y="1468"/>
                  </a:lnTo>
                  <a:lnTo>
                    <a:pt x="2156" y="1430"/>
                  </a:lnTo>
                  <a:lnTo>
                    <a:pt x="2156" y="1430"/>
                  </a:lnTo>
                  <a:lnTo>
                    <a:pt x="2172" y="1378"/>
                  </a:lnTo>
                  <a:lnTo>
                    <a:pt x="2186" y="1326"/>
                  </a:lnTo>
                  <a:lnTo>
                    <a:pt x="2198" y="1274"/>
                  </a:lnTo>
                  <a:lnTo>
                    <a:pt x="2206" y="1222"/>
                  </a:lnTo>
                  <a:lnTo>
                    <a:pt x="2212" y="1170"/>
                  </a:lnTo>
                  <a:lnTo>
                    <a:pt x="2214" y="1118"/>
                  </a:lnTo>
                  <a:lnTo>
                    <a:pt x="2216" y="1066"/>
                  </a:lnTo>
                  <a:lnTo>
                    <a:pt x="2214" y="1016"/>
                  </a:lnTo>
                  <a:lnTo>
                    <a:pt x="2208" y="964"/>
                  </a:lnTo>
                  <a:lnTo>
                    <a:pt x="2202" y="914"/>
                  </a:lnTo>
                  <a:lnTo>
                    <a:pt x="2192" y="862"/>
                  </a:lnTo>
                  <a:lnTo>
                    <a:pt x="2180" y="812"/>
                  </a:lnTo>
                  <a:lnTo>
                    <a:pt x="2166" y="764"/>
                  </a:lnTo>
                  <a:lnTo>
                    <a:pt x="2148" y="716"/>
                  </a:lnTo>
                  <a:lnTo>
                    <a:pt x="2130" y="668"/>
                  </a:lnTo>
                  <a:lnTo>
                    <a:pt x="2108" y="620"/>
                  </a:lnTo>
                  <a:lnTo>
                    <a:pt x="2084" y="576"/>
                  </a:lnTo>
                  <a:lnTo>
                    <a:pt x="2058" y="530"/>
                  </a:lnTo>
                  <a:lnTo>
                    <a:pt x="2032" y="488"/>
                  </a:lnTo>
                  <a:lnTo>
                    <a:pt x="2002" y="444"/>
                  </a:lnTo>
                  <a:lnTo>
                    <a:pt x="1970" y="404"/>
                  </a:lnTo>
                  <a:lnTo>
                    <a:pt x="1936" y="364"/>
                  </a:lnTo>
                  <a:lnTo>
                    <a:pt x="1900" y="326"/>
                  </a:lnTo>
                  <a:lnTo>
                    <a:pt x="1862" y="290"/>
                  </a:lnTo>
                  <a:lnTo>
                    <a:pt x="1822" y="256"/>
                  </a:lnTo>
                  <a:lnTo>
                    <a:pt x="1780" y="222"/>
                  </a:lnTo>
                  <a:lnTo>
                    <a:pt x="1738" y="192"/>
                  </a:lnTo>
                  <a:lnTo>
                    <a:pt x="1692" y="162"/>
                  </a:lnTo>
                  <a:lnTo>
                    <a:pt x="1646" y="136"/>
                  </a:lnTo>
                  <a:lnTo>
                    <a:pt x="1596" y="110"/>
                  </a:lnTo>
                  <a:lnTo>
                    <a:pt x="1546" y="88"/>
                  </a:lnTo>
                  <a:lnTo>
                    <a:pt x="1494" y="68"/>
                  </a:lnTo>
                  <a:lnTo>
                    <a:pt x="1494" y="68"/>
                  </a:lnTo>
                  <a:lnTo>
                    <a:pt x="1442" y="50"/>
                  </a:lnTo>
                  <a:lnTo>
                    <a:pt x="1390" y="34"/>
                  </a:lnTo>
                  <a:lnTo>
                    <a:pt x="1336" y="22"/>
                  </a:lnTo>
                  <a:lnTo>
                    <a:pt x="1284" y="12"/>
                  </a:lnTo>
                  <a:lnTo>
                    <a:pt x="1232" y="6"/>
                  </a:lnTo>
                  <a:lnTo>
                    <a:pt x="1178" y="2"/>
                  </a:lnTo>
                  <a:lnTo>
                    <a:pt x="1126" y="0"/>
                  </a:lnTo>
                  <a:lnTo>
                    <a:pt x="1074" y="0"/>
                  </a:lnTo>
                  <a:lnTo>
                    <a:pt x="1022" y="4"/>
                  </a:lnTo>
                  <a:lnTo>
                    <a:pt x="970" y="10"/>
                  </a:lnTo>
                  <a:lnTo>
                    <a:pt x="920" y="18"/>
                  </a:lnTo>
                  <a:lnTo>
                    <a:pt x="870" y="28"/>
                  </a:lnTo>
                  <a:lnTo>
                    <a:pt x="820" y="42"/>
                  </a:lnTo>
                  <a:lnTo>
                    <a:pt x="770" y="58"/>
                  </a:lnTo>
                  <a:lnTo>
                    <a:pt x="724" y="74"/>
                  </a:lnTo>
                  <a:lnTo>
                    <a:pt x="676" y="94"/>
                  </a:lnTo>
                  <a:lnTo>
                    <a:pt x="630" y="116"/>
                  </a:lnTo>
                  <a:lnTo>
                    <a:pt x="586" y="142"/>
                  </a:lnTo>
                  <a:lnTo>
                    <a:pt x="542" y="168"/>
                  </a:lnTo>
                  <a:lnTo>
                    <a:pt x="500" y="196"/>
                  </a:lnTo>
                  <a:lnTo>
                    <a:pt x="460" y="226"/>
                  </a:lnTo>
                  <a:lnTo>
                    <a:pt x="420" y="258"/>
                  </a:lnTo>
                  <a:lnTo>
                    <a:pt x="382" y="294"/>
                  </a:lnTo>
                  <a:lnTo>
                    <a:pt x="348" y="330"/>
                  </a:lnTo>
                  <a:lnTo>
                    <a:pt x="312" y="368"/>
                  </a:lnTo>
                  <a:lnTo>
                    <a:pt x="280" y="408"/>
                  </a:lnTo>
                  <a:lnTo>
                    <a:pt x="250" y="450"/>
                  </a:lnTo>
                  <a:lnTo>
                    <a:pt x="222" y="494"/>
                  </a:lnTo>
                  <a:lnTo>
                    <a:pt x="196" y="540"/>
                  </a:lnTo>
                  <a:lnTo>
                    <a:pt x="172" y="586"/>
                  </a:lnTo>
                  <a:lnTo>
                    <a:pt x="150" y="636"/>
                  </a:lnTo>
                  <a:lnTo>
                    <a:pt x="130" y="686"/>
                  </a:lnTo>
                  <a:lnTo>
                    <a:pt x="130" y="686"/>
                  </a:lnTo>
                  <a:lnTo>
                    <a:pt x="112" y="742"/>
                  </a:lnTo>
                  <a:lnTo>
                    <a:pt x="98" y="798"/>
                  </a:lnTo>
                  <a:lnTo>
                    <a:pt x="86" y="856"/>
                  </a:lnTo>
                  <a:lnTo>
                    <a:pt x="78" y="914"/>
                  </a:lnTo>
                  <a:lnTo>
                    <a:pt x="72" y="972"/>
                  </a:lnTo>
                  <a:lnTo>
                    <a:pt x="70" y="1030"/>
                  </a:lnTo>
                  <a:lnTo>
                    <a:pt x="72" y="1088"/>
                  </a:lnTo>
                  <a:lnTo>
                    <a:pt x="76" y="1146"/>
                  </a:lnTo>
                  <a:lnTo>
                    <a:pt x="84" y="1202"/>
                  </a:lnTo>
                  <a:lnTo>
                    <a:pt x="96" y="1260"/>
                  </a:lnTo>
                  <a:lnTo>
                    <a:pt x="110" y="1316"/>
                  </a:lnTo>
                  <a:lnTo>
                    <a:pt x="128" y="1372"/>
                  </a:lnTo>
                  <a:lnTo>
                    <a:pt x="148" y="1428"/>
                  </a:lnTo>
                  <a:lnTo>
                    <a:pt x="172" y="1482"/>
                  </a:lnTo>
                  <a:lnTo>
                    <a:pt x="198" y="1536"/>
                  </a:lnTo>
                  <a:lnTo>
                    <a:pt x="228" y="1588"/>
                  </a:lnTo>
                  <a:lnTo>
                    <a:pt x="0" y="1720"/>
                  </a:lnTo>
                  <a:lnTo>
                    <a:pt x="492" y="1850"/>
                  </a:lnTo>
                  <a:lnTo>
                    <a:pt x="608" y="1366"/>
                  </a:lnTo>
                  <a:lnTo>
                    <a:pt x="380" y="15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4" name="Freeform 25"/>
            <p:cNvSpPr>
              <a:spLocks/>
            </p:cNvSpPr>
            <p:nvPr/>
          </p:nvSpPr>
          <p:spPr bwMode="auto">
            <a:xfrm>
              <a:off x="2736850" y="1889224"/>
              <a:ext cx="3517900" cy="3359150"/>
            </a:xfrm>
            <a:custGeom>
              <a:avLst/>
              <a:gdLst>
                <a:gd name="T0" fmla="*/ 334 w 2216"/>
                <a:gd name="T1" fmla="*/ 1412 h 2116"/>
                <a:gd name="T2" fmla="*/ 270 w 2216"/>
                <a:gd name="T3" fmla="*/ 1226 h 2116"/>
                <a:gd name="T4" fmla="*/ 250 w 2216"/>
                <a:gd name="T5" fmla="*/ 1034 h 2116"/>
                <a:gd name="T6" fmla="*/ 272 w 2216"/>
                <a:gd name="T7" fmla="*/ 842 h 2116"/>
                <a:gd name="T8" fmla="*/ 314 w 2216"/>
                <a:gd name="T9" fmla="*/ 706 h 2116"/>
                <a:gd name="T10" fmla="*/ 398 w 2216"/>
                <a:gd name="T11" fmla="*/ 552 h 2116"/>
                <a:gd name="T12" fmla="*/ 510 w 2216"/>
                <a:gd name="T13" fmla="*/ 422 h 2116"/>
                <a:gd name="T14" fmla="*/ 642 w 2216"/>
                <a:gd name="T15" fmla="*/ 316 h 2116"/>
                <a:gd name="T16" fmla="*/ 794 w 2216"/>
                <a:gd name="T17" fmla="*/ 240 h 2116"/>
                <a:gd name="T18" fmla="*/ 956 w 2216"/>
                <a:gd name="T19" fmla="*/ 192 h 2116"/>
                <a:gd name="T20" fmla="*/ 1128 w 2216"/>
                <a:gd name="T21" fmla="*/ 176 h 2116"/>
                <a:gd name="T22" fmla="*/ 1304 w 2216"/>
                <a:gd name="T23" fmla="*/ 196 h 2116"/>
                <a:gd name="T24" fmla="*/ 1436 w 2216"/>
                <a:gd name="T25" fmla="*/ 234 h 2116"/>
                <a:gd name="T26" fmla="*/ 1600 w 2216"/>
                <a:gd name="T27" fmla="*/ 312 h 2116"/>
                <a:gd name="T28" fmla="*/ 1742 w 2216"/>
                <a:gd name="T29" fmla="*/ 418 h 2116"/>
                <a:gd name="T30" fmla="*/ 1858 w 2216"/>
                <a:gd name="T31" fmla="*/ 548 h 2116"/>
                <a:gd name="T32" fmla="*/ 1948 w 2216"/>
                <a:gd name="T33" fmla="*/ 694 h 2116"/>
                <a:gd name="T34" fmla="*/ 2008 w 2216"/>
                <a:gd name="T35" fmla="*/ 854 h 2116"/>
                <a:gd name="T36" fmla="*/ 2036 w 2216"/>
                <a:gd name="T37" fmla="*/ 1022 h 2116"/>
                <a:gd name="T38" fmla="*/ 2030 w 2216"/>
                <a:gd name="T39" fmla="*/ 1196 h 2116"/>
                <a:gd name="T40" fmla="*/ 1988 w 2216"/>
                <a:gd name="T41" fmla="*/ 1368 h 2116"/>
                <a:gd name="T42" fmla="*/ 1948 w 2216"/>
                <a:gd name="T43" fmla="*/ 1460 h 2116"/>
                <a:gd name="T44" fmla="*/ 1882 w 2216"/>
                <a:gd name="T45" fmla="*/ 1572 h 2116"/>
                <a:gd name="T46" fmla="*/ 1800 w 2216"/>
                <a:gd name="T47" fmla="*/ 1672 h 2116"/>
                <a:gd name="T48" fmla="*/ 1704 w 2216"/>
                <a:gd name="T49" fmla="*/ 1758 h 2116"/>
                <a:gd name="T50" fmla="*/ 1596 w 2216"/>
                <a:gd name="T51" fmla="*/ 1828 h 2116"/>
                <a:gd name="T52" fmla="*/ 1478 w 2216"/>
                <a:gd name="T53" fmla="*/ 1884 h 2116"/>
                <a:gd name="T54" fmla="*/ 1352 w 2216"/>
                <a:gd name="T55" fmla="*/ 1920 h 2116"/>
                <a:gd name="T56" fmla="*/ 1218 w 2216"/>
                <a:gd name="T57" fmla="*/ 1938 h 2116"/>
                <a:gd name="T58" fmla="*/ 1234 w 2216"/>
                <a:gd name="T59" fmla="*/ 2114 h 2116"/>
                <a:gd name="T60" fmla="*/ 1394 w 2216"/>
                <a:gd name="T61" fmla="*/ 2092 h 2116"/>
                <a:gd name="T62" fmla="*/ 1544 w 2216"/>
                <a:gd name="T63" fmla="*/ 2048 h 2116"/>
                <a:gd name="T64" fmla="*/ 1686 w 2216"/>
                <a:gd name="T65" fmla="*/ 1982 h 2116"/>
                <a:gd name="T66" fmla="*/ 1816 w 2216"/>
                <a:gd name="T67" fmla="*/ 1898 h 2116"/>
                <a:gd name="T68" fmla="*/ 1930 w 2216"/>
                <a:gd name="T69" fmla="*/ 1794 h 2116"/>
                <a:gd name="T70" fmla="*/ 2030 w 2216"/>
                <a:gd name="T71" fmla="*/ 1674 h 2116"/>
                <a:gd name="T72" fmla="*/ 2110 w 2216"/>
                <a:gd name="T73" fmla="*/ 1540 h 2116"/>
                <a:gd name="T74" fmla="*/ 2156 w 2216"/>
                <a:gd name="T75" fmla="*/ 1430 h 2116"/>
                <a:gd name="T76" fmla="*/ 2206 w 2216"/>
                <a:gd name="T77" fmla="*/ 1222 h 2116"/>
                <a:gd name="T78" fmla="*/ 2214 w 2216"/>
                <a:gd name="T79" fmla="*/ 1016 h 2116"/>
                <a:gd name="T80" fmla="*/ 2180 w 2216"/>
                <a:gd name="T81" fmla="*/ 812 h 2116"/>
                <a:gd name="T82" fmla="*/ 2108 w 2216"/>
                <a:gd name="T83" fmla="*/ 620 h 2116"/>
                <a:gd name="T84" fmla="*/ 2002 w 2216"/>
                <a:gd name="T85" fmla="*/ 444 h 2116"/>
                <a:gd name="T86" fmla="*/ 1862 w 2216"/>
                <a:gd name="T87" fmla="*/ 290 h 2116"/>
                <a:gd name="T88" fmla="*/ 1692 w 2216"/>
                <a:gd name="T89" fmla="*/ 162 h 2116"/>
                <a:gd name="T90" fmla="*/ 1494 w 2216"/>
                <a:gd name="T91" fmla="*/ 68 h 2116"/>
                <a:gd name="T92" fmla="*/ 1336 w 2216"/>
                <a:gd name="T93" fmla="*/ 22 h 2116"/>
                <a:gd name="T94" fmla="*/ 1126 w 2216"/>
                <a:gd name="T95" fmla="*/ 0 h 2116"/>
                <a:gd name="T96" fmla="*/ 920 w 2216"/>
                <a:gd name="T97" fmla="*/ 18 h 2116"/>
                <a:gd name="T98" fmla="*/ 724 w 2216"/>
                <a:gd name="T99" fmla="*/ 74 h 2116"/>
                <a:gd name="T100" fmla="*/ 542 w 2216"/>
                <a:gd name="T101" fmla="*/ 168 h 2116"/>
                <a:gd name="T102" fmla="*/ 382 w 2216"/>
                <a:gd name="T103" fmla="*/ 294 h 2116"/>
                <a:gd name="T104" fmla="*/ 250 w 2216"/>
                <a:gd name="T105" fmla="*/ 450 h 2116"/>
                <a:gd name="T106" fmla="*/ 150 w 2216"/>
                <a:gd name="T107" fmla="*/ 636 h 2116"/>
                <a:gd name="T108" fmla="*/ 98 w 2216"/>
                <a:gd name="T109" fmla="*/ 798 h 2116"/>
                <a:gd name="T110" fmla="*/ 70 w 2216"/>
                <a:gd name="T111" fmla="*/ 1030 h 2116"/>
                <a:gd name="T112" fmla="*/ 96 w 2216"/>
                <a:gd name="T113" fmla="*/ 1260 h 2116"/>
                <a:gd name="T114" fmla="*/ 172 w 2216"/>
                <a:gd name="T115" fmla="*/ 1482 h 2116"/>
                <a:gd name="T116" fmla="*/ 492 w 2216"/>
                <a:gd name="T117" fmla="*/ 185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6" h="2116">
                  <a:moveTo>
                    <a:pt x="380" y="1500"/>
                  </a:moveTo>
                  <a:lnTo>
                    <a:pt x="380" y="1500"/>
                  </a:lnTo>
                  <a:lnTo>
                    <a:pt x="356" y="1456"/>
                  </a:lnTo>
                  <a:lnTo>
                    <a:pt x="334" y="1412"/>
                  </a:lnTo>
                  <a:lnTo>
                    <a:pt x="314" y="1366"/>
                  </a:lnTo>
                  <a:lnTo>
                    <a:pt x="296" y="1320"/>
                  </a:lnTo>
                  <a:lnTo>
                    <a:pt x="282" y="1274"/>
                  </a:lnTo>
                  <a:lnTo>
                    <a:pt x="270" y="1226"/>
                  </a:lnTo>
                  <a:lnTo>
                    <a:pt x="260" y="1178"/>
                  </a:lnTo>
                  <a:lnTo>
                    <a:pt x="254" y="1130"/>
                  </a:lnTo>
                  <a:lnTo>
                    <a:pt x="250" y="1082"/>
                  </a:lnTo>
                  <a:lnTo>
                    <a:pt x="250" y="1034"/>
                  </a:lnTo>
                  <a:lnTo>
                    <a:pt x="250" y="986"/>
                  </a:lnTo>
                  <a:lnTo>
                    <a:pt x="254" y="938"/>
                  </a:lnTo>
                  <a:lnTo>
                    <a:pt x="262" y="890"/>
                  </a:lnTo>
                  <a:lnTo>
                    <a:pt x="272" y="842"/>
                  </a:lnTo>
                  <a:lnTo>
                    <a:pt x="284" y="796"/>
                  </a:lnTo>
                  <a:lnTo>
                    <a:pt x="298" y="748"/>
                  </a:lnTo>
                  <a:lnTo>
                    <a:pt x="298" y="748"/>
                  </a:lnTo>
                  <a:lnTo>
                    <a:pt x="314" y="706"/>
                  </a:lnTo>
                  <a:lnTo>
                    <a:pt x="334" y="666"/>
                  </a:lnTo>
                  <a:lnTo>
                    <a:pt x="354" y="626"/>
                  </a:lnTo>
                  <a:lnTo>
                    <a:pt x="376" y="588"/>
                  </a:lnTo>
                  <a:lnTo>
                    <a:pt x="398" y="552"/>
                  </a:lnTo>
                  <a:lnTo>
                    <a:pt x="424" y="518"/>
                  </a:lnTo>
                  <a:lnTo>
                    <a:pt x="452" y="484"/>
                  </a:lnTo>
                  <a:lnTo>
                    <a:pt x="480" y="452"/>
                  </a:lnTo>
                  <a:lnTo>
                    <a:pt x="510" y="422"/>
                  </a:lnTo>
                  <a:lnTo>
                    <a:pt x="542" y="392"/>
                  </a:lnTo>
                  <a:lnTo>
                    <a:pt x="574" y="366"/>
                  </a:lnTo>
                  <a:lnTo>
                    <a:pt x="608" y="340"/>
                  </a:lnTo>
                  <a:lnTo>
                    <a:pt x="642" y="316"/>
                  </a:lnTo>
                  <a:lnTo>
                    <a:pt x="678" y="294"/>
                  </a:lnTo>
                  <a:lnTo>
                    <a:pt x="716" y="274"/>
                  </a:lnTo>
                  <a:lnTo>
                    <a:pt x="754" y="256"/>
                  </a:lnTo>
                  <a:lnTo>
                    <a:pt x="794" y="240"/>
                  </a:lnTo>
                  <a:lnTo>
                    <a:pt x="832" y="224"/>
                  </a:lnTo>
                  <a:lnTo>
                    <a:pt x="874" y="212"/>
                  </a:lnTo>
                  <a:lnTo>
                    <a:pt x="914" y="200"/>
                  </a:lnTo>
                  <a:lnTo>
                    <a:pt x="956" y="192"/>
                  </a:lnTo>
                  <a:lnTo>
                    <a:pt x="1000" y="184"/>
                  </a:lnTo>
                  <a:lnTo>
                    <a:pt x="1042" y="180"/>
                  </a:lnTo>
                  <a:lnTo>
                    <a:pt x="1086" y="178"/>
                  </a:lnTo>
                  <a:lnTo>
                    <a:pt x="1128" y="176"/>
                  </a:lnTo>
                  <a:lnTo>
                    <a:pt x="1172" y="178"/>
                  </a:lnTo>
                  <a:lnTo>
                    <a:pt x="1216" y="182"/>
                  </a:lnTo>
                  <a:lnTo>
                    <a:pt x="1260" y="188"/>
                  </a:lnTo>
                  <a:lnTo>
                    <a:pt x="1304" y="196"/>
                  </a:lnTo>
                  <a:lnTo>
                    <a:pt x="1348" y="206"/>
                  </a:lnTo>
                  <a:lnTo>
                    <a:pt x="1392" y="218"/>
                  </a:lnTo>
                  <a:lnTo>
                    <a:pt x="1436" y="234"/>
                  </a:lnTo>
                  <a:lnTo>
                    <a:pt x="1436" y="234"/>
                  </a:lnTo>
                  <a:lnTo>
                    <a:pt x="1480" y="250"/>
                  </a:lnTo>
                  <a:lnTo>
                    <a:pt x="1520" y="270"/>
                  </a:lnTo>
                  <a:lnTo>
                    <a:pt x="1562" y="290"/>
                  </a:lnTo>
                  <a:lnTo>
                    <a:pt x="1600" y="312"/>
                  </a:lnTo>
                  <a:lnTo>
                    <a:pt x="1638" y="336"/>
                  </a:lnTo>
                  <a:lnTo>
                    <a:pt x="1674" y="362"/>
                  </a:lnTo>
                  <a:lnTo>
                    <a:pt x="1708" y="390"/>
                  </a:lnTo>
                  <a:lnTo>
                    <a:pt x="1742" y="418"/>
                  </a:lnTo>
                  <a:lnTo>
                    <a:pt x="1774" y="450"/>
                  </a:lnTo>
                  <a:lnTo>
                    <a:pt x="1804" y="480"/>
                  </a:lnTo>
                  <a:lnTo>
                    <a:pt x="1832" y="514"/>
                  </a:lnTo>
                  <a:lnTo>
                    <a:pt x="1858" y="548"/>
                  </a:lnTo>
                  <a:lnTo>
                    <a:pt x="1884" y="582"/>
                  </a:lnTo>
                  <a:lnTo>
                    <a:pt x="1906" y="618"/>
                  </a:lnTo>
                  <a:lnTo>
                    <a:pt x="1928" y="656"/>
                  </a:lnTo>
                  <a:lnTo>
                    <a:pt x="1948" y="694"/>
                  </a:lnTo>
                  <a:lnTo>
                    <a:pt x="1966" y="734"/>
                  </a:lnTo>
                  <a:lnTo>
                    <a:pt x="1982" y="772"/>
                  </a:lnTo>
                  <a:lnTo>
                    <a:pt x="1996" y="814"/>
                  </a:lnTo>
                  <a:lnTo>
                    <a:pt x="2008" y="854"/>
                  </a:lnTo>
                  <a:lnTo>
                    <a:pt x="2018" y="896"/>
                  </a:lnTo>
                  <a:lnTo>
                    <a:pt x="2026" y="938"/>
                  </a:lnTo>
                  <a:lnTo>
                    <a:pt x="2032" y="980"/>
                  </a:lnTo>
                  <a:lnTo>
                    <a:pt x="2036" y="1022"/>
                  </a:lnTo>
                  <a:lnTo>
                    <a:pt x="2038" y="1066"/>
                  </a:lnTo>
                  <a:lnTo>
                    <a:pt x="2036" y="1110"/>
                  </a:lnTo>
                  <a:lnTo>
                    <a:pt x="2034" y="1152"/>
                  </a:lnTo>
                  <a:lnTo>
                    <a:pt x="2030" y="1196"/>
                  </a:lnTo>
                  <a:lnTo>
                    <a:pt x="2022" y="1240"/>
                  </a:lnTo>
                  <a:lnTo>
                    <a:pt x="2014" y="1282"/>
                  </a:lnTo>
                  <a:lnTo>
                    <a:pt x="2002" y="1326"/>
                  </a:lnTo>
                  <a:lnTo>
                    <a:pt x="1988" y="1368"/>
                  </a:lnTo>
                  <a:lnTo>
                    <a:pt x="1988" y="1368"/>
                  </a:lnTo>
                  <a:lnTo>
                    <a:pt x="1976" y="1400"/>
                  </a:lnTo>
                  <a:lnTo>
                    <a:pt x="1962" y="1430"/>
                  </a:lnTo>
                  <a:lnTo>
                    <a:pt x="1948" y="1460"/>
                  </a:lnTo>
                  <a:lnTo>
                    <a:pt x="1934" y="1490"/>
                  </a:lnTo>
                  <a:lnTo>
                    <a:pt x="1918" y="1518"/>
                  </a:lnTo>
                  <a:lnTo>
                    <a:pt x="1900" y="1546"/>
                  </a:lnTo>
                  <a:lnTo>
                    <a:pt x="1882" y="1572"/>
                  </a:lnTo>
                  <a:lnTo>
                    <a:pt x="1862" y="1598"/>
                  </a:lnTo>
                  <a:lnTo>
                    <a:pt x="1842" y="1624"/>
                  </a:lnTo>
                  <a:lnTo>
                    <a:pt x="1822" y="1648"/>
                  </a:lnTo>
                  <a:lnTo>
                    <a:pt x="1800" y="1672"/>
                  </a:lnTo>
                  <a:lnTo>
                    <a:pt x="1776" y="1694"/>
                  </a:lnTo>
                  <a:lnTo>
                    <a:pt x="1752" y="1716"/>
                  </a:lnTo>
                  <a:lnTo>
                    <a:pt x="1728" y="1738"/>
                  </a:lnTo>
                  <a:lnTo>
                    <a:pt x="1704" y="1758"/>
                  </a:lnTo>
                  <a:lnTo>
                    <a:pt x="1678" y="1778"/>
                  </a:lnTo>
                  <a:lnTo>
                    <a:pt x="1650" y="1796"/>
                  </a:lnTo>
                  <a:lnTo>
                    <a:pt x="1624" y="1812"/>
                  </a:lnTo>
                  <a:lnTo>
                    <a:pt x="1596" y="1828"/>
                  </a:lnTo>
                  <a:lnTo>
                    <a:pt x="1566" y="1844"/>
                  </a:lnTo>
                  <a:lnTo>
                    <a:pt x="1538" y="1858"/>
                  </a:lnTo>
                  <a:lnTo>
                    <a:pt x="1508" y="1872"/>
                  </a:lnTo>
                  <a:lnTo>
                    <a:pt x="1478" y="1884"/>
                  </a:lnTo>
                  <a:lnTo>
                    <a:pt x="1446" y="1894"/>
                  </a:lnTo>
                  <a:lnTo>
                    <a:pt x="1416" y="1904"/>
                  </a:lnTo>
                  <a:lnTo>
                    <a:pt x="1384" y="1912"/>
                  </a:lnTo>
                  <a:lnTo>
                    <a:pt x="1352" y="1920"/>
                  </a:lnTo>
                  <a:lnTo>
                    <a:pt x="1318" y="1926"/>
                  </a:lnTo>
                  <a:lnTo>
                    <a:pt x="1286" y="1930"/>
                  </a:lnTo>
                  <a:lnTo>
                    <a:pt x="1252" y="1934"/>
                  </a:lnTo>
                  <a:lnTo>
                    <a:pt x="1218" y="1938"/>
                  </a:lnTo>
                  <a:lnTo>
                    <a:pt x="1184" y="1938"/>
                  </a:lnTo>
                  <a:lnTo>
                    <a:pt x="1192" y="2116"/>
                  </a:lnTo>
                  <a:lnTo>
                    <a:pt x="1192" y="2116"/>
                  </a:lnTo>
                  <a:lnTo>
                    <a:pt x="1234" y="2114"/>
                  </a:lnTo>
                  <a:lnTo>
                    <a:pt x="1274" y="2110"/>
                  </a:lnTo>
                  <a:lnTo>
                    <a:pt x="1314" y="2106"/>
                  </a:lnTo>
                  <a:lnTo>
                    <a:pt x="1354" y="2100"/>
                  </a:lnTo>
                  <a:lnTo>
                    <a:pt x="1394" y="2092"/>
                  </a:lnTo>
                  <a:lnTo>
                    <a:pt x="1432" y="2084"/>
                  </a:lnTo>
                  <a:lnTo>
                    <a:pt x="1470" y="2074"/>
                  </a:lnTo>
                  <a:lnTo>
                    <a:pt x="1508" y="2062"/>
                  </a:lnTo>
                  <a:lnTo>
                    <a:pt x="1544" y="2048"/>
                  </a:lnTo>
                  <a:lnTo>
                    <a:pt x="1582" y="2034"/>
                  </a:lnTo>
                  <a:lnTo>
                    <a:pt x="1616" y="2018"/>
                  </a:lnTo>
                  <a:lnTo>
                    <a:pt x="1652" y="2002"/>
                  </a:lnTo>
                  <a:lnTo>
                    <a:pt x="1686" y="1982"/>
                  </a:lnTo>
                  <a:lnTo>
                    <a:pt x="1720" y="1964"/>
                  </a:lnTo>
                  <a:lnTo>
                    <a:pt x="1752" y="1942"/>
                  </a:lnTo>
                  <a:lnTo>
                    <a:pt x="1784" y="1920"/>
                  </a:lnTo>
                  <a:lnTo>
                    <a:pt x="1816" y="1898"/>
                  </a:lnTo>
                  <a:lnTo>
                    <a:pt x="1846" y="1874"/>
                  </a:lnTo>
                  <a:lnTo>
                    <a:pt x="1876" y="1848"/>
                  </a:lnTo>
                  <a:lnTo>
                    <a:pt x="1904" y="1822"/>
                  </a:lnTo>
                  <a:lnTo>
                    <a:pt x="1930" y="1794"/>
                  </a:lnTo>
                  <a:lnTo>
                    <a:pt x="1956" y="1766"/>
                  </a:lnTo>
                  <a:lnTo>
                    <a:pt x="1982" y="1736"/>
                  </a:lnTo>
                  <a:lnTo>
                    <a:pt x="2006" y="1706"/>
                  </a:lnTo>
                  <a:lnTo>
                    <a:pt x="2030" y="1674"/>
                  </a:lnTo>
                  <a:lnTo>
                    <a:pt x="2052" y="1642"/>
                  </a:lnTo>
                  <a:lnTo>
                    <a:pt x="2072" y="1610"/>
                  </a:lnTo>
                  <a:lnTo>
                    <a:pt x="2092" y="1576"/>
                  </a:lnTo>
                  <a:lnTo>
                    <a:pt x="2110" y="1540"/>
                  </a:lnTo>
                  <a:lnTo>
                    <a:pt x="2126" y="1504"/>
                  </a:lnTo>
                  <a:lnTo>
                    <a:pt x="2142" y="1468"/>
                  </a:lnTo>
                  <a:lnTo>
                    <a:pt x="2156" y="1430"/>
                  </a:lnTo>
                  <a:lnTo>
                    <a:pt x="2156" y="1430"/>
                  </a:lnTo>
                  <a:lnTo>
                    <a:pt x="2172" y="1378"/>
                  </a:lnTo>
                  <a:lnTo>
                    <a:pt x="2186" y="1326"/>
                  </a:lnTo>
                  <a:lnTo>
                    <a:pt x="2198" y="1274"/>
                  </a:lnTo>
                  <a:lnTo>
                    <a:pt x="2206" y="1222"/>
                  </a:lnTo>
                  <a:lnTo>
                    <a:pt x="2212" y="1170"/>
                  </a:lnTo>
                  <a:lnTo>
                    <a:pt x="2214" y="1118"/>
                  </a:lnTo>
                  <a:lnTo>
                    <a:pt x="2216" y="1066"/>
                  </a:lnTo>
                  <a:lnTo>
                    <a:pt x="2214" y="1016"/>
                  </a:lnTo>
                  <a:lnTo>
                    <a:pt x="2208" y="964"/>
                  </a:lnTo>
                  <a:lnTo>
                    <a:pt x="2202" y="914"/>
                  </a:lnTo>
                  <a:lnTo>
                    <a:pt x="2192" y="862"/>
                  </a:lnTo>
                  <a:lnTo>
                    <a:pt x="2180" y="812"/>
                  </a:lnTo>
                  <a:lnTo>
                    <a:pt x="2166" y="764"/>
                  </a:lnTo>
                  <a:lnTo>
                    <a:pt x="2148" y="716"/>
                  </a:lnTo>
                  <a:lnTo>
                    <a:pt x="2130" y="668"/>
                  </a:lnTo>
                  <a:lnTo>
                    <a:pt x="2108" y="620"/>
                  </a:lnTo>
                  <a:lnTo>
                    <a:pt x="2084" y="576"/>
                  </a:lnTo>
                  <a:lnTo>
                    <a:pt x="2058" y="530"/>
                  </a:lnTo>
                  <a:lnTo>
                    <a:pt x="2032" y="488"/>
                  </a:lnTo>
                  <a:lnTo>
                    <a:pt x="2002" y="444"/>
                  </a:lnTo>
                  <a:lnTo>
                    <a:pt x="1970" y="404"/>
                  </a:lnTo>
                  <a:lnTo>
                    <a:pt x="1936" y="364"/>
                  </a:lnTo>
                  <a:lnTo>
                    <a:pt x="1900" y="326"/>
                  </a:lnTo>
                  <a:lnTo>
                    <a:pt x="1862" y="290"/>
                  </a:lnTo>
                  <a:lnTo>
                    <a:pt x="1822" y="256"/>
                  </a:lnTo>
                  <a:lnTo>
                    <a:pt x="1780" y="222"/>
                  </a:lnTo>
                  <a:lnTo>
                    <a:pt x="1738" y="192"/>
                  </a:lnTo>
                  <a:lnTo>
                    <a:pt x="1692" y="162"/>
                  </a:lnTo>
                  <a:lnTo>
                    <a:pt x="1646" y="136"/>
                  </a:lnTo>
                  <a:lnTo>
                    <a:pt x="1596" y="110"/>
                  </a:lnTo>
                  <a:lnTo>
                    <a:pt x="1546" y="88"/>
                  </a:lnTo>
                  <a:lnTo>
                    <a:pt x="1494" y="68"/>
                  </a:lnTo>
                  <a:lnTo>
                    <a:pt x="1494" y="68"/>
                  </a:lnTo>
                  <a:lnTo>
                    <a:pt x="1442" y="50"/>
                  </a:lnTo>
                  <a:lnTo>
                    <a:pt x="1390" y="34"/>
                  </a:lnTo>
                  <a:lnTo>
                    <a:pt x="1336" y="22"/>
                  </a:lnTo>
                  <a:lnTo>
                    <a:pt x="1284" y="12"/>
                  </a:lnTo>
                  <a:lnTo>
                    <a:pt x="1232" y="6"/>
                  </a:lnTo>
                  <a:lnTo>
                    <a:pt x="1178" y="2"/>
                  </a:lnTo>
                  <a:lnTo>
                    <a:pt x="1126" y="0"/>
                  </a:lnTo>
                  <a:lnTo>
                    <a:pt x="1074" y="0"/>
                  </a:lnTo>
                  <a:lnTo>
                    <a:pt x="1022" y="4"/>
                  </a:lnTo>
                  <a:lnTo>
                    <a:pt x="970" y="10"/>
                  </a:lnTo>
                  <a:lnTo>
                    <a:pt x="920" y="18"/>
                  </a:lnTo>
                  <a:lnTo>
                    <a:pt x="870" y="28"/>
                  </a:lnTo>
                  <a:lnTo>
                    <a:pt x="820" y="42"/>
                  </a:lnTo>
                  <a:lnTo>
                    <a:pt x="770" y="58"/>
                  </a:lnTo>
                  <a:lnTo>
                    <a:pt x="724" y="74"/>
                  </a:lnTo>
                  <a:lnTo>
                    <a:pt x="676" y="94"/>
                  </a:lnTo>
                  <a:lnTo>
                    <a:pt x="630" y="116"/>
                  </a:lnTo>
                  <a:lnTo>
                    <a:pt x="586" y="142"/>
                  </a:lnTo>
                  <a:lnTo>
                    <a:pt x="542" y="168"/>
                  </a:lnTo>
                  <a:lnTo>
                    <a:pt x="500" y="196"/>
                  </a:lnTo>
                  <a:lnTo>
                    <a:pt x="460" y="226"/>
                  </a:lnTo>
                  <a:lnTo>
                    <a:pt x="420" y="258"/>
                  </a:lnTo>
                  <a:lnTo>
                    <a:pt x="382" y="294"/>
                  </a:lnTo>
                  <a:lnTo>
                    <a:pt x="348" y="330"/>
                  </a:lnTo>
                  <a:lnTo>
                    <a:pt x="312" y="368"/>
                  </a:lnTo>
                  <a:lnTo>
                    <a:pt x="280" y="408"/>
                  </a:lnTo>
                  <a:lnTo>
                    <a:pt x="250" y="450"/>
                  </a:lnTo>
                  <a:lnTo>
                    <a:pt x="222" y="494"/>
                  </a:lnTo>
                  <a:lnTo>
                    <a:pt x="196" y="540"/>
                  </a:lnTo>
                  <a:lnTo>
                    <a:pt x="172" y="586"/>
                  </a:lnTo>
                  <a:lnTo>
                    <a:pt x="150" y="636"/>
                  </a:lnTo>
                  <a:lnTo>
                    <a:pt x="130" y="686"/>
                  </a:lnTo>
                  <a:lnTo>
                    <a:pt x="130" y="686"/>
                  </a:lnTo>
                  <a:lnTo>
                    <a:pt x="112" y="742"/>
                  </a:lnTo>
                  <a:lnTo>
                    <a:pt x="98" y="798"/>
                  </a:lnTo>
                  <a:lnTo>
                    <a:pt x="86" y="856"/>
                  </a:lnTo>
                  <a:lnTo>
                    <a:pt x="78" y="914"/>
                  </a:lnTo>
                  <a:lnTo>
                    <a:pt x="72" y="972"/>
                  </a:lnTo>
                  <a:lnTo>
                    <a:pt x="70" y="1030"/>
                  </a:lnTo>
                  <a:lnTo>
                    <a:pt x="72" y="1088"/>
                  </a:lnTo>
                  <a:lnTo>
                    <a:pt x="76" y="1146"/>
                  </a:lnTo>
                  <a:lnTo>
                    <a:pt x="84" y="1202"/>
                  </a:lnTo>
                  <a:lnTo>
                    <a:pt x="96" y="1260"/>
                  </a:lnTo>
                  <a:lnTo>
                    <a:pt x="110" y="1316"/>
                  </a:lnTo>
                  <a:lnTo>
                    <a:pt x="128" y="1372"/>
                  </a:lnTo>
                  <a:lnTo>
                    <a:pt x="148" y="1428"/>
                  </a:lnTo>
                  <a:lnTo>
                    <a:pt x="172" y="1482"/>
                  </a:lnTo>
                  <a:lnTo>
                    <a:pt x="198" y="1536"/>
                  </a:lnTo>
                  <a:lnTo>
                    <a:pt x="228" y="1588"/>
                  </a:lnTo>
                  <a:lnTo>
                    <a:pt x="0" y="1720"/>
                  </a:lnTo>
                  <a:lnTo>
                    <a:pt x="492" y="1850"/>
                  </a:lnTo>
                  <a:lnTo>
                    <a:pt x="608" y="1366"/>
                  </a:lnTo>
                  <a:lnTo>
                    <a:pt x="380" y="1500"/>
                  </a:lnTo>
                </a:path>
              </a:pathLst>
            </a:custGeom>
            <a:noFill/>
            <a:ln w="6350">
              <a:noFill/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5" name="Rectangle 26"/>
            <p:cNvSpPr>
              <a:spLocks noChangeArrowheads="1"/>
            </p:cNvSpPr>
            <p:nvPr/>
          </p:nvSpPr>
          <p:spPr bwMode="auto">
            <a:xfrm>
              <a:off x="4695825" y="4759424"/>
              <a:ext cx="2479675" cy="6858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6" name="Rectangle 27"/>
            <p:cNvSpPr>
              <a:spLocks noChangeArrowheads="1"/>
            </p:cNvSpPr>
            <p:nvPr/>
          </p:nvSpPr>
          <p:spPr bwMode="auto">
            <a:xfrm>
              <a:off x="4695825" y="4759424"/>
              <a:ext cx="2479675" cy="685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7" name="Rectangle 28"/>
            <p:cNvSpPr>
              <a:spLocks noChangeArrowheads="1"/>
            </p:cNvSpPr>
            <p:nvPr/>
          </p:nvSpPr>
          <p:spPr bwMode="auto">
            <a:xfrm>
              <a:off x="2051050" y="4245074"/>
              <a:ext cx="1787525" cy="327025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8" name="Rectangle 29"/>
            <p:cNvSpPr>
              <a:spLocks noChangeArrowheads="1"/>
            </p:cNvSpPr>
            <p:nvPr/>
          </p:nvSpPr>
          <p:spPr bwMode="auto">
            <a:xfrm>
              <a:off x="2051050" y="4245074"/>
              <a:ext cx="1787525" cy="327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99" name="Rectangle 30"/>
            <p:cNvSpPr>
              <a:spLocks noChangeArrowheads="1"/>
            </p:cNvSpPr>
            <p:nvPr/>
          </p:nvSpPr>
          <p:spPr bwMode="auto">
            <a:xfrm>
              <a:off x="1911350" y="3644999"/>
              <a:ext cx="1704975" cy="42545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0" name="Rectangle 31"/>
            <p:cNvSpPr>
              <a:spLocks noChangeArrowheads="1"/>
            </p:cNvSpPr>
            <p:nvPr/>
          </p:nvSpPr>
          <p:spPr bwMode="auto">
            <a:xfrm>
              <a:off x="1911350" y="3644999"/>
              <a:ext cx="1704975" cy="4254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1" name="Rectangle 32"/>
            <p:cNvSpPr>
              <a:spLocks noChangeArrowheads="1"/>
            </p:cNvSpPr>
            <p:nvPr/>
          </p:nvSpPr>
          <p:spPr bwMode="auto">
            <a:xfrm>
              <a:off x="1911350" y="2895699"/>
              <a:ext cx="1549400" cy="65405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2" name="Rectangle 33"/>
            <p:cNvSpPr>
              <a:spLocks noChangeArrowheads="1"/>
            </p:cNvSpPr>
            <p:nvPr/>
          </p:nvSpPr>
          <p:spPr bwMode="auto">
            <a:xfrm>
              <a:off x="1911350" y="2895699"/>
              <a:ext cx="1549400" cy="654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3" name="Rectangle 34"/>
            <p:cNvSpPr>
              <a:spLocks noChangeArrowheads="1"/>
            </p:cNvSpPr>
            <p:nvPr/>
          </p:nvSpPr>
          <p:spPr bwMode="auto">
            <a:xfrm>
              <a:off x="2327275" y="2117824"/>
              <a:ext cx="2162175" cy="5492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4" name="Rectangle 35"/>
            <p:cNvSpPr>
              <a:spLocks noChangeArrowheads="1"/>
            </p:cNvSpPr>
            <p:nvPr/>
          </p:nvSpPr>
          <p:spPr bwMode="auto">
            <a:xfrm>
              <a:off x="2327275" y="2117824"/>
              <a:ext cx="2162175" cy="5492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5" name="Rectangle 36"/>
            <p:cNvSpPr>
              <a:spLocks noChangeArrowheads="1"/>
            </p:cNvSpPr>
            <p:nvPr/>
          </p:nvSpPr>
          <p:spPr bwMode="auto">
            <a:xfrm>
              <a:off x="4870450" y="1997174"/>
              <a:ext cx="1492250" cy="53975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6" name="Rectangle 37"/>
            <p:cNvSpPr>
              <a:spLocks noChangeArrowheads="1"/>
            </p:cNvSpPr>
            <p:nvPr/>
          </p:nvSpPr>
          <p:spPr bwMode="auto">
            <a:xfrm>
              <a:off x="4870450" y="1997174"/>
              <a:ext cx="1492250" cy="539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7" name="Rectangle 38"/>
            <p:cNvSpPr>
              <a:spLocks noChangeArrowheads="1"/>
            </p:cNvSpPr>
            <p:nvPr/>
          </p:nvSpPr>
          <p:spPr bwMode="auto">
            <a:xfrm>
              <a:off x="5676900" y="2895699"/>
              <a:ext cx="1485900" cy="5461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8" name="Rectangle 39"/>
            <p:cNvSpPr>
              <a:spLocks noChangeArrowheads="1"/>
            </p:cNvSpPr>
            <p:nvPr/>
          </p:nvSpPr>
          <p:spPr bwMode="auto">
            <a:xfrm>
              <a:off x="5676900" y="2895699"/>
              <a:ext cx="1485900" cy="546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09" name="Rectangle 40"/>
            <p:cNvSpPr>
              <a:spLocks noChangeArrowheads="1"/>
            </p:cNvSpPr>
            <p:nvPr/>
          </p:nvSpPr>
          <p:spPr bwMode="auto">
            <a:xfrm>
              <a:off x="5676900" y="3527524"/>
              <a:ext cx="1631950" cy="57785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10" name="Rectangle 41"/>
            <p:cNvSpPr>
              <a:spLocks noChangeArrowheads="1"/>
            </p:cNvSpPr>
            <p:nvPr/>
          </p:nvSpPr>
          <p:spPr bwMode="auto">
            <a:xfrm>
              <a:off x="5676900" y="3527524"/>
              <a:ext cx="1631950" cy="577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11" name="Rectangle 42"/>
            <p:cNvSpPr>
              <a:spLocks noChangeArrowheads="1"/>
            </p:cNvSpPr>
            <p:nvPr/>
          </p:nvSpPr>
          <p:spPr bwMode="auto">
            <a:xfrm>
              <a:off x="5375275" y="4270474"/>
              <a:ext cx="1343025" cy="434975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12" name="Rectangle 43"/>
            <p:cNvSpPr>
              <a:spLocks noChangeArrowheads="1"/>
            </p:cNvSpPr>
            <p:nvPr/>
          </p:nvSpPr>
          <p:spPr bwMode="auto">
            <a:xfrm>
              <a:off x="5375275" y="4270474"/>
              <a:ext cx="1343025" cy="434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13" name="Rectangle 44"/>
            <p:cNvSpPr>
              <a:spLocks noChangeArrowheads="1"/>
            </p:cNvSpPr>
            <p:nvPr/>
          </p:nvSpPr>
          <p:spPr bwMode="auto">
            <a:xfrm>
              <a:off x="3743325" y="2790924"/>
              <a:ext cx="655629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Méthodologue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16" name="Rectangle 47"/>
            <p:cNvSpPr>
              <a:spLocks noChangeArrowheads="1"/>
            </p:cNvSpPr>
            <p:nvPr/>
          </p:nvSpPr>
          <p:spPr bwMode="auto">
            <a:xfrm>
              <a:off x="4784725" y="2768699"/>
              <a:ext cx="567463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Observateur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20" name="Rectangle 51"/>
            <p:cNvSpPr>
              <a:spLocks noChangeArrowheads="1"/>
            </p:cNvSpPr>
            <p:nvPr/>
          </p:nvSpPr>
          <p:spPr bwMode="auto">
            <a:xfrm>
              <a:off x="4914900" y="2028924"/>
              <a:ext cx="146995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sait être critique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poser les bonnes questions,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remettre en cause les habitudes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les pratiques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57" name="Rectangle 88"/>
            <p:cNvSpPr>
              <a:spLocks noChangeArrowheads="1"/>
            </p:cNvSpPr>
            <p:nvPr/>
          </p:nvSpPr>
          <p:spPr bwMode="auto">
            <a:xfrm>
              <a:off x="5718175" y="2936974"/>
              <a:ext cx="13898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fait preuve d’empathie,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possède une grande capacité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d’écoute. Il interroge, observe,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recueille les faits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92" name="Rectangle 123"/>
            <p:cNvSpPr>
              <a:spLocks noChangeArrowheads="1"/>
            </p:cNvSpPr>
            <p:nvPr/>
          </p:nvSpPr>
          <p:spPr bwMode="auto">
            <a:xfrm>
              <a:off x="5718175" y="3568799"/>
              <a:ext cx="154850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C’est un spécialiste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communication, orale et écrite,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 sait s’exprimer en utilisant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différents registres et supports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39" name="Rectangle 170"/>
            <p:cNvSpPr>
              <a:spLocks noChangeArrowheads="1"/>
            </p:cNvSpPr>
            <p:nvPr/>
          </p:nvSpPr>
          <p:spPr bwMode="auto">
            <a:xfrm>
              <a:off x="5432425" y="4308574"/>
              <a:ext cx="124553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sait motiver une équipe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afin d’atteindre les objectifs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 ont été fixés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4" name="Rectangle 195"/>
            <p:cNvSpPr>
              <a:spLocks noChangeArrowheads="1"/>
            </p:cNvSpPr>
            <p:nvPr/>
          </p:nvSpPr>
          <p:spPr bwMode="auto">
            <a:xfrm>
              <a:off x="4772025" y="4829671"/>
              <a:ext cx="2208938" cy="615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Pilote, animateur, planificateur, le consultant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véritable chef de projet à la tête d’une équipe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projet constituée de personnes appartenant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la structure du client et de personnes issues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son propre cabinet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42" name="Rectangle 274"/>
            <p:cNvSpPr>
              <a:spLocks noChangeArrowheads="1"/>
            </p:cNvSpPr>
            <p:nvPr/>
          </p:nvSpPr>
          <p:spPr bwMode="auto">
            <a:xfrm>
              <a:off x="2082800" y="4289524"/>
              <a:ext cx="178093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impulse le changement, catalyse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bonnes volontés internes, négocie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68" name="Rectangle 300"/>
            <p:cNvSpPr>
              <a:spLocks noChangeArrowheads="1"/>
            </p:cNvSpPr>
            <p:nvPr/>
          </p:nvSpPr>
          <p:spPr bwMode="auto">
            <a:xfrm>
              <a:off x="1946275" y="3683099"/>
              <a:ext cx="1687963" cy="369332"/>
            </a:xfrm>
            <a:prstGeom prst="rect">
              <a:avLst/>
            </a:prstGeom>
            <a:solidFill>
              <a:srgbClr val="FFCCCC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s’adapte à des situations variées,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propose des solutions, des remèdes,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axes de progrès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97" name="Rectangle 329"/>
            <p:cNvSpPr>
              <a:spLocks noChangeArrowheads="1"/>
            </p:cNvSpPr>
            <p:nvPr/>
          </p:nvSpPr>
          <p:spPr bwMode="auto">
            <a:xfrm>
              <a:off x="1950299" y="2917924"/>
              <a:ext cx="1476366" cy="615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donne sa vision, un éclairage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nouveau et indépendant,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fournit un diagnostic en faisant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synthèse de ses observations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de ses expériences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53" name="Rectangle 385"/>
            <p:cNvSpPr>
              <a:spLocks noChangeArrowheads="1"/>
            </p:cNvSpPr>
            <p:nvPr/>
          </p:nvSpPr>
          <p:spPr bwMode="auto">
            <a:xfrm>
              <a:off x="2392118" y="2146399"/>
              <a:ext cx="2159245" cy="492443"/>
            </a:xfrm>
            <a:prstGeom prst="rect">
              <a:avLst/>
            </a:prstGeom>
            <a:solidFill>
              <a:srgbClr val="FFCCCC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connaît et sait mettre en œuvre dans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contextes variés des méthodes éprouvées,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développées par ailleurs ou bien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qu’il a créées lui-même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1" name="Rectangle 436"/>
            <p:cNvSpPr>
              <a:spLocks noChangeArrowheads="1"/>
            </p:cNvSpPr>
            <p:nvPr/>
          </p:nvSpPr>
          <p:spPr bwMode="auto">
            <a:xfrm>
              <a:off x="3603625" y="3413224"/>
              <a:ext cx="395942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Analyste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4" name="Rectangle 439"/>
            <p:cNvSpPr>
              <a:spLocks noChangeArrowheads="1"/>
            </p:cNvSpPr>
            <p:nvPr/>
          </p:nvSpPr>
          <p:spPr bwMode="auto">
            <a:xfrm>
              <a:off x="5041900" y="3514824"/>
              <a:ext cx="530594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Pédagogue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9" name="Rectangle 444"/>
            <p:cNvSpPr>
              <a:spLocks noChangeArrowheads="1"/>
            </p:cNvSpPr>
            <p:nvPr/>
          </p:nvSpPr>
          <p:spPr bwMode="auto">
            <a:xfrm>
              <a:off x="3949700" y="4200624"/>
              <a:ext cx="302968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Créatif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2" name="Rectangle 447"/>
            <p:cNvSpPr>
              <a:spLocks noChangeArrowheads="1"/>
            </p:cNvSpPr>
            <p:nvPr/>
          </p:nvSpPr>
          <p:spPr bwMode="auto">
            <a:xfrm>
              <a:off x="4565650" y="4321274"/>
              <a:ext cx="64921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Chef de projet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92515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12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ASPECTS MATÉRIELS DU PREMIER RENDEZ‑VOUS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572972" y="2924944"/>
            <a:ext cx="288032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UNE MAUVAISE DISPOSITION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255829" y="1525931"/>
            <a:ext cx="1459237" cy="1080000"/>
            <a:chOff x="3851275" y="3068638"/>
            <a:chExt cx="1123950" cy="831850"/>
          </a:xfrm>
        </p:grpSpPr>
        <p:sp>
          <p:nvSpPr>
            <p:cNvPr id="3" name="AutoShape 7"/>
            <p:cNvSpPr>
              <a:spLocks noChangeAspect="1" noChangeArrowheads="1" noTextEdit="1"/>
            </p:cNvSpPr>
            <p:nvPr/>
          </p:nvSpPr>
          <p:spPr bwMode="auto">
            <a:xfrm>
              <a:off x="3851275" y="3068638"/>
              <a:ext cx="1123950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546600" y="373221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4546600" y="373221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4546600" y="373221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4743450" y="357028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4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0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0 w 104"/>
                <a:gd name="T63" fmla="*/ 10 h 104"/>
                <a:gd name="T64" fmla="*/ 88 w 104"/>
                <a:gd name="T65" fmla="*/ 16 h 104"/>
                <a:gd name="T66" fmla="*/ 94 w 104"/>
                <a:gd name="T67" fmla="*/ 24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4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4743450" y="357028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4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0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0 w 104"/>
                <a:gd name="T63" fmla="*/ 10 h 104"/>
                <a:gd name="T64" fmla="*/ 88 w 104"/>
                <a:gd name="T65" fmla="*/ 16 h 104"/>
                <a:gd name="T66" fmla="*/ 94 w 104"/>
                <a:gd name="T67" fmla="*/ 24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4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4743450" y="357028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4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0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0 w 104"/>
                <a:gd name="T63" fmla="*/ 10 h 104"/>
                <a:gd name="T64" fmla="*/ 88 w 104"/>
                <a:gd name="T65" fmla="*/ 16 h 104"/>
                <a:gd name="T66" fmla="*/ 94 w 104"/>
                <a:gd name="T67" fmla="*/ 24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4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4806950" y="33194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4806950" y="33194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4806950" y="33194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4743450" y="31035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4743450" y="31035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4743450" y="310356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2 w 104"/>
                <a:gd name="T5" fmla="*/ 64 h 106"/>
                <a:gd name="T6" fmla="*/ 100 w 104"/>
                <a:gd name="T7" fmla="*/ 74 h 106"/>
                <a:gd name="T8" fmla="*/ 94 w 104"/>
                <a:gd name="T9" fmla="*/ 82 h 106"/>
                <a:gd name="T10" fmla="*/ 88 w 104"/>
                <a:gd name="T11" fmla="*/ 90 h 106"/>
                <a:gd name="T12" fmla="*/ 80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0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4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4 w 104"/>
                <a:gd name="T47" fmla="*/ 16 h 106"/>
                <a:gd name="T48" fmla="*/ 22 w 104"/>
                <a:gd name="T49" fmla="*/ 10 h 106"/>
                <a:gd name="T50" fmla="*/ 32 w 104"/>
                <a:gd name="T51" fmla="*/ 6 h 106"/>
                <a:gd name="T52" fmla="*/ 40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0 w 104"/>
                <a:gd name="T63" fmla="*/ 10 h 106"/>
                <a:gd name="T64" fmla="*/ 88 w 104"/>
                <a:gd name="T65" fmla="*/ 16 h 106"/>
                <a:gd name="T66" fmla="*/ 94 w 104"/>
                <a:gd name="T67" fmla="*/ 24 h 106"/>
                <a:gd name="T68" fmla="*/ 100 w 104"/>
                <a:gd name="T69" fmla="*/ 32 h 106"/>
                <a:gd name="T70" fmla="*/ 102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2" y="64"/>
                  </a:lnTo>
                  <a:lnTo>
                    <a:pt x="100" y="74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6"/>
                  </a:lnTo>
                  <a:lnTo>
                    <a:pt x="40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0" y="10"/>
                  </a:lnTo>
                  <a:lnTo>
                    <a:pt x="88" y="16"/>
                  </a:lnTo>
                  <a:lnTo>
                    <a:pt x="94" y="24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4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3854450" y="3316288"/>
              <a:ext cx="165100" cy="168275"/>
            </a:xfrm>
            <a:custGeom>
              <a:avLst/>
              <a:gdLst>
                <a:gd name="T0" fmla="*/ 104 w 104"/>
                <a:gd name="T1" fmla="*/ 52 h 106"/>
                <a:gd name="T2" fmla="*/ 104 w 104"/>
                <a:gd name="T3" fmla="*/ 52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2 h 106"/>
                <a:gd name="T38" fmla="*/ 0 w 104"/>
                <a:gd name="T39" fmla="*/ 52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3854450" y="3316288"/>
              <a:ext cx="165100" cy="168275"/>
            </a:xfrm>
            <a:custGeom>
              <a:avLst/>
              <a:gdLst>
                <a:gd name="T0" fmla="*/ 104 w 104"/>
                <a:gd name="T1" fmla="*/ 52 h 106"/>
                <a:gd name="T2" fmla="*/ 104 w 104"/>
                <a:gd name="T3" fmla="*/ 52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2 h 106"/>
                <a:gd name="T38" fmla="*/ 0 w 104"/>
                <a:gd name="T39" fmla="*/ 52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3854450" y="3316288"/>
              <a:ext cx="165100" cy="168275"/>
            </a:xfrm>
            <a:custGeom>
              <a:avLst/>
              <a:gdLst>
                <a:gd name="T0" fmla="*/ 104 w 104"/>
                <a:gd name="T1" fmla="*/ 52 h 106"/>
                <a:gd name="T2" fmla="*/ 104 w 104"/>
                <a:gd name="T3" fmla="*/ 52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2 h 106"/>
                <a:gd name="T38" fmla="*/ 0 w 104"/>
                <a:gd name="T39" fmla="*/ 52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4083050" y="3071813"/>
              <a:ext cx="663575" cy="663575"/>
            </a:xfrm>
            <a:custGeom>
              <a:avLst/>
              <a:gdLst>
                <a:gd name="T0" fmla="*/ 418 w 418"/>
                <a:gd name="T1" fmla="*/ 210 h 418"/>
                <a:gd name="T2" fmla="*/ 414 w 418"/>
                <a:gd name="T3" fmla="*/ 252 h 418"/>
                <a:gd name="T4" fmla="*/ 402 w 418"/>
                <a:gd name="T5" fmla="*/ 292 h 418"/>
                <a:gd name="T6" fmla="*/ 382 w 418"/>
                <a:gd name="T7" fmla="*/ 326 h 418"/>
                <a:gd name="T8" fmla="*/ 356 w 418"/>
                <a:gd name="T9" fmla="*/ 358 h 418"/>
                <a:gd name="T10" fmla="*/ 326 w 418"/>
                <a:gd name="T11" fmla="*/ 384 h 418"/>
                <a:gd name="T12" fmla="*/ 290 w 418"/>
                <a:gd name="T13" fmla="*/ 402 h 418"/>
                <a:gd name="T14" fmla="*/ 252 w 418"/>
                <a:gd name="T15" fmla="*/ 414 h 418"/>
                <a:gd name="T16" fmla="*/ 210 w 418"/>
                <a:gd name="T17" fmla="*/ 418 h 418"/>
                <a:gd name="T18" fmla="*/ 188 w 418"/>
                <a:gd name="T19" fmla="*/ 418 h 418"/>
                <a:gd name="T20" fmla="*/ 148 w 418"/>
                <a:gd name="T21" fmla="*/ 410 h 418"/>
                <a:gd name="T22" fmla="*/ 110 w 418"/>
                <a:gd name="T23" fmla="*/ 394 h 418"/>
                <a:gd name="T24" fmla="*/ 76 w 418"/>
                <a:gd name="T25" fmla="*/ 372 h 418"/>
                <a:gd name="T26" fmla="*/ 48 w 418"/>
                <a:gd name="T27" fmla="*/ 342 h 418"/>
                <a:gd name="T28" fmla="*/ 26 w 418"/>
                <a:gd name="T29" fmla="*/ 310 h 418"/>
                <a:gd name="T30" fmla="*/ 10 w 418"/>
                <a:gd name="T31" fmla="*/ 272 h 418"/>
                <a:gd name="T32" fmla="*/ 2 w 418"/>
                <a:gd name="T33" fmla="*/ 230 h 418"/>
                <a:gd name="T34" fmla="*/ 0 w 418"/>
                <a:gd name="T35" fmla="*/ 210 h 418"/>
                <a:gd name="T36" fmla="*/ 4 w 418"/>
                <a:gd name="T37" fmla="*/ 168 h 418"/>
                <a:gd name="T38" fmla="*/ 18 w 418"/>
                <a:gd name="T39" fmla="*/ 128 h 418"/>
                <a:gd name="T40" fmla="*/ 36 w 418"/>
                <a:gd name="T41" fmla="*/ 92 h 418"/>
                <a:gd name="T42" fmla="*/ 62 w 418"/>
                <a:gd name="T43" fmla="*/ 62 h 418"/>
                <a:gd name="T44" fmla="*/ 92 w 418"/>
                <a:gd name="T45" fmla="*/ 36 h 418"/>
                <a:gd name="T46" fmla="*/ 128 w 418"/>
                <a:gd name="T47" fmla="*/ 16 h 418"/>
                <a:gd name="T48" fmla="*/ 168 w 418"/>
                <a:gd name="T49" fmla="*/ 4 h 418"/>
                <a:gd name="T50" fmla="*/ 210 w 418"/>
                <a:gd name="T51" fmla="*/ 0 h 418"/>
                <a:gd name="T52" fmla="*/ 230 w 418"/>
                <a:gd name="T53" fmla="*/ 2 h 418"/>
                <a:gd name="T54" fmla="*/ 272 w 418"/>
                <a:gd name="T55" fmla="*/ 10 h 418"/>
                <a:gd name="T56" fmla="*/ 308 w 418"/>
                <a:gd name="T57" fmla="*/ 26 h 418"/>
                <a:gd name="T58" fmla="*/ 342 w 418"/>
                <a:gd name="T59" fmla="*/ 48 h 418"/>
                <a:gd name="T60" fmla="*/ 370 w 418"/>
                <a:gd name="T61" fmla="*/ 76 h 418"/>
                <a:gd name="T62" fmla="*/ 392 w 418"/>
                <a:gd name="T63" fmla="*/ 110 h 418"/>
                <a:gd name="T64" fmla="*/ 408 w 418"/>
                <a:gd name="T65" fmla="*/ 148 h 418"/>
                <a:gd name="T66" fmla="*/ 418 w 418"/>
                <a:gd name="T67" fmla="*/ 18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18">
                  <a:moveTo>
                    <a:pt x="418" y="210"/>
                  </a:moveTo>
                  <a:lnTo>
                    <a:pt x="418" y="210"/>
                  </a:lnTo>
                  <a:lnTo>
                    <a:pt x="418" y="230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18"/>
                  </a:lnTo>
                  <a:lnTo>
                    <a:pt x="210" y="418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6" y="310"/>
                  </a:lnTo>
                  <a:lnTo>
                    <a:pt x="18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8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6"/>
                  </a:lnTo>
                  <a:lnTo>
                    <a:pt x="148" y="10"/>
                  </a:lnTo>
                  <a:lnTo>
                    <a:pt x="168" y="4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4"/>
                  </a:lnTo>
                  <a:lnTo>
                    <a:pt x="272" y="10"/>
                  </a:lnTo>
                  <a:lnTo>
                    <a:pt x="290" y="16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8" y="188"/>
                  </a:lnTo>
                  <a:lnTo>
                    <a:pt x="418" y="210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4083050" y="3071813"/>
              <a:ext cx="663575" cy="663575"/>
            </a:xfrm>
            <a:custGeom>
              <a:avLst/>
              <a:gdLst>
                <a:gd name="T0" fmla="*/ 418 w 418"/>
                <a:gd name="T1" fmla="*/ 210 h 418"/>
                <a:gd name="T2" fmla="*/ 414 w 418"/>
                <a:gd name="T3" fmla="*/ 252 h 418"/>
                <a:gd name="T4" fmla="*/ 402 w 418"/>
                <a:gd name="T5" fmla="*/ 292 h 418"/>
                <a:gd name="T6" fmla="*/ 382 w 418"/>
                <a:gd name="T7" fmla="*/ 326 h 418"/>
                <a:gd name="T8" fmla="*/ 356 w 418"/>
                <a:gd name="T9" fmla="*/ 358 h 418"/>
                <a:gd name="T10" fmla="*/ 326 w 418"/>
                <a:gd name="T11" fmla="*/ 384 h 418"/>
                <a:gd name="T12" fmla="*/ 290 w 418"/>
                <a:gd name="T13" fmla="*/ 402 h 418"/>
                <a:gd name="T14" fmla="*/ 252 w 418"/>
                <a:gd name="T15" fmla="*/ 414 h 418"/>
                <a:gd name="T16" fmla="*/ 210 w 418"/>
                <a:gd name="T17" fmla="*/ 418 h 418"/>
                <a:gd name="T18" fmla="*/ 188 w 418"/>
                <a:gd name="T19" fmla="*/ 418 h 418"/>
                <a:gd name="T20" fmla="*/ 148 w 418"/>
                <a:gd name="T21" fmla="*/ 410 h 418"/>
                <a:gd name="T22" fmla="*/ 110 w 418"/>
                <a:gd name="T23" fmla="*/ 394 h 418"/>
                <a:gd name="T24" fmla="*/ 76 w 418"/>
                <a:gd name="T25" fmla="*/ 372 h 418"/>
                <a:gd name="T26" fmla="*/ 48 w 418"/>
                <a:gd name="T27" fmla="*/ 342 h 418"/>
                <a:gd name="T28" fmla="*/ 26 w 418"/>
                <a:gd name="T29" fmla="*/ 310 h 418"/>
                <a:gd name="T30" fmla="*/ 10 w 418"/>
                <a:gd name="T31" fmla="*/ 272 h 418"/>
                <a:gd name="T32" fmla="*/ 2 w 418"/>
                <a:gd name="T33" fmla="*/ 230 h 418"/>
                <a:gd name="T34" fmla="*/ 0 w 418"/>
                <a:gd name="T35" fmla="*/ 210 h 418"/>
                <a:gd name="T36" fmla="*/ 4 w 418"/>
                <a:gd name="T37" fmla="*/ 168 h 418"/>
                <a:gd name="T38" fmla="*/ 18 w 418"/>
                <a:gd name="T39" fmla="*/ 128 h 418"/>
                <a:gd name="T40" fmla="*/ 36 w 418"/>
                <a:gd name="T41" fmla="*/ 92 h 418"/>
                <a:gd name="T42" fmla="*/ 62 w 418"/>
                <a:gd name="T43" fmla="*/ 62 h 418"/>
                <a:gd name="T44" fmla="*/ 92 w 418"/>
                <a:gd name="T45" fmla="*/ 36 h 418"/>
                <a:gd name="T46" fmla="*/ 128 w 418"/>
                <a:gd name="T47" fmla="*/ 16 h 418"/>
                <a:gd name="T48" fmla="*/ 168 w 418"/>
                <a:gd name="T49" fmla="*/ 4 h 418"/>
                <a:gd name="T50" fmla="*/ 210 w 418"/>
                <a:gd name="T51" fmla="*/ 0 h 418"/>
                <a:gd name="T52" fmla="*/ 230 w 418"/>
                <a:gd name="T53" fmla="*/ 2 h 418"/>
                <a:gd name="T54" fmla="*/ 272 w 418"/>
                <a:gd name="T55" fmla="*/ 10 h 418"/>
                <a:gd name="T56" fmla="*/ 308 w 418"/>
                <a:gd name="T57" fmla="*/ 26 h 418"/>
                <a:gd name="T58" fmla="*/ 342 w 418"/>
                <a:gd name="T59" fmla="*/ 48 h 418"/>
                <a:gd name="T60" fmla="*/ 370 w 418"/>
                <a:gd name="T61" fmla="*/ 76 h 418"/>
                <a:gd name="T62" fmla="*/ 392 w 418"/>
                <a:gd name="T63" fmla="*/ 110 h 418"/>
                <a:gd name="T64" fmla="*/ 408 w 418"/>
                <a:gd name="T65" fmla="*/ 148 h 418"/>
                <a:gd name="T66" fmla="*/ 418 w 418"/>
                <a:gd name="T67" fmla="*/ 18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18">
                  <a:moveTo>
                    <a:pt x="418" y="210"/>
                  </a:moveTo>
                  <a:lnTo>
                    <a:pt x="418" y="210"/>
                  </a:lnTo>
                  <a:lnTo>
                    <a:pt x="418" y="230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18"/>
                  </a:lnTo>
                  <a:lnTo>
                    <a:pt x="210" y="418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6" y="310"/>
                  </a:lnTo>
                  <a:lnTo>
                    <a:pt x="18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8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6"/>
                  </a:lnTo>
                  <a:lnTo>
                    <a:pt x="148" y="10"/>
                  </a:lnTo>
                  <a:lnTo>
                    <a:pt x="168" y="4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4"/>
                  </a:lnTo>
                  <a:lnTo>
                    <a:pt x="272" y="10"/>
                  </a:lnTo>
                  <a:lnTo>
                    <a:pt x="290" y="16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8" y="188"/>
                  </a:lnTo>
                  <a:lnTo>
                    <a:pt x="418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4083050" y="3071813"/>
              <a:ext cx="663575" cy="663575"/>
            </a:xfrm>
            <a:custGeom>
              <a:avLst/>
              <a:gdLst>
                <a:gd name="T0" fmla="*/ 418 w 418"/>
                <a:gd name="T1" fmla="*/ 210 h 418"/>
                <a:gd name="T2" fmla="*/ 414 w 418"/>
                <a:gd name="T3" fmla="*/ 252 h 418"/>
                <a:gd name="T4" fmla="*/ 402 w 418"/>
                <a:gd name="T5" fmla="*/ 292 h 418"/>
                <a:gd name="T6" fmla="*/ 382 w 418"/>
                <a:gd name="T7" fmla="*/ 326 h 418"/>
                <a:gd name="T8" fmla="*/ 356 w 418"/>
                <a:gd name="T9" fmla="*/ 358 h 418"/>
                <a:gd name="T10" fmla="*/ 326 w 418"/>
                <a:gd name="T11" fmla="*/ 384 h 418"/>
                <a:gd name="T12" fmla="*/ 290 w 418"/>
                <a:gd name="T13" fmla="*/ 402 h 418"/>
                <a:gd name="T14" fmla="*/ 252 w 418"/>
                <a:gd name="T15" fmla="*/ 414 h 418"/>
                <a:gd name="T16" fmla="*/ 210 w 418"/>
                <a:gd name="T17" fmla="*/ 418 h 418"/>
                <a:gd name="T18" fmla="*/ 188 w 418"/>
                <a:gd name="T19" fmla="*/ 418 h 418"/>
                <a:gd name="T20" fmla="*/ 148 w 418"/>
                <a:gd name="T21" fmla="*/ 410 h 418"/>
                <a:gd name="T22" fmla="*/ 110 w 418"/>
                <a:gd name="T23" fmla="*/ 394 h 418"/>
                <a:gd name="T24" fmla="*/ 76 w 418"/>
                <a:gd name="T25" fmla="*/ 372 h 418"/>
                <a:gd name="T26" fmla="*/ 48 w 418"/>
                <a:gd name="T27" fmla="*/ 342 h 418"/>
                <a:gd name="T28" fmla="*/ 26 w 418"/>
                <a:gd name="T29" fmla="*/ 310 h 418"/>
                <a:gd name="T30" fmla="*/ 10 w 418"/>
                <a:gd name="T31" fmla="*/ 272 h 418"/>
                <a:gd name="T32" fmla="*/ 2 w 418"/>
                <a:gd name="T33" fmla="*/ 230 h 418"/>
                <a:gd name="T34" fmla="*/ 0 w 418"/>
                <a:gd name="T35" fmla="*/ 210 h 418"/>
                <a:gd name="T36" fmla="*/ 4 w 418"/>
                <a:gd name="T37" fmla="*/ 168 h 418"/>
                <a:gd name="T38" fmla="*/ 18 w 418"/>
                <a:gd name="T39" fmla="*/ 128 h 418"/>
                <a:gd name="T40" fmla="*/ 36 w 418"/>
                <a:gd name="T41" fmla="*/ 92 h 418"/>
                <a:gd name="T42" fmla="*/ 62 w 418"/>
                <a:gd name="T43" fmla="*/ 62 h 418"/>
                <a:gd name="T44" fmla="*/ 92 w 418"/>
                <a:gd name="T45" fmla="*/ 36 h 418"/>
                <a:gd name="T46" fmla="*/ 128 w 418"/>
                <a:gd name="T47" fmla="*/ 16 h 418"/>
                <a:gd name="T48" fmla="*/ 168 w 418"/>
                <a:gd name="T49" fmla="*/ 4 h 418"/>
                <a:gd name="T50" fmla="*/ 210 w 418"/>
                <a:gd name="T51" fmla="*/ 0 h 418"/>
                <a:gd name="T52" fmla="*/ 230 w 418"/>
                <a:gd name="T53" fmla="*/ 2 h 418"/>
                <a:gd name="T54" fmla="*/ 272 w 418"/>
                <a:gd name="T55" fmla="*/ 10 h 418"/>
                <a:gd name="T56" fmla="*/ 308 w 418"/>
                <a:gd name="T57" fmla="*/ 26 h 418"/>
                <a:gd name="T58" fmla="*/ 342 w 418"/>
                <a:gd name="T59" fmla="*/ 48 h 418"/>
                <a:gd name="T60" fmla="*/ 370 w 418"/>
                <a:gd name="T61" fmla="*/ 76 h 418"/>
                <a:gd name="T62" fmla="*/ 392 w 418"/>
                <a:gd name="T63" fmla="*/ 110 h 418"/>
                <a:gd name="T64" fmla="*/ 408 w 418"/>
                <a:gd name="T65" fmla="*/ 148 h 418"/>
                <a:gd name="T66" fmla="*/ 418 w 418"/>
                <a:gd name="T67" fmla="*/ 18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18">
                  <a:moveTo>
                    <a:pt x="418" y="210"/>
                  </a:moveTo>
                  <a:lnTo>
                    <a:pt x="418" y="210"/>
                  </a:lnTo>
                  <a:lnTo>
                    <a:pt x="418" y="230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18"/>
                  </a:lnTo>
                  <a:lnTo>
                    <a:pt x="210" y="418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6" y="310"/>
                  </a:lnTo>
                  <a:lnTo>
                    <a:pt x="18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8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6"/>
                  </a:lnTo>
                  <a:lnTo>
                    <a:pt x="148" y="10"/>
                  </a:lnTo>
                  <a:lnTo>
                    <a:pt x="168" y="4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4"/>
                  </a:lnTo>
                  <a:lnTo>
                    <a:pt x="272" y="10"/>
                  </a:lnTo>
                  <a:lnTo>
                    <a:pt x="290" y="16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8" y="188"/>
                  </a:lnTo>
                  <a:lnTo>
                    <a:pt x="418" y="21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4613275" y="3754438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0" name="Rectangle 28"/>
            <p:cNvSpPr>
              <a:spLocks noChangeArrowheads="1"/>
            </p:cNvSpPr>
            <p:nvPr/>
          </p:nvSpPr>
          <p:spPr bwMode="auto">
            <a:xfrm>
              <a:off x="4810125" y="3595688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1" name="Rectangle 29"/>
            <p:cNvSpPr>
              <a:spLocks noChangeArrowheads="1"/>
            </p:cNvSpPr>
            <p:nvPr/>
          </p:nvSpPr>
          <p:spPr bwMode="auto">
            <a:xfrm>
              <a:off x="4873625" y="3344863"/>
              <a:ext cx="28854" cy="123111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6" name="Rectangle 30"/>
            <p:cNvSpPr>
              <a:spLocks noChangeArrowheads="1"/>
            </p:cNvSpPr>
            <p:nvPr/>
          </p:nvSpPr>
          <p:spPr bwMode="auto">
            <a:xfrm>
              <a:off x="4810125" y="3128963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7" name="Rectangle 31"/>
            <p:cNvSpPr>
              <a:spLocks noChangeArrowheads="1"/>
            </p:cNvSpPr>
            <p:nvPr/>
          </p:nvSpPr>
          <p:spPr bwMode="auto">
            <a:xfrm>
              <a:off x="3898900" y="3341688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8" name="Rectangle 32"/>
            <p:cNvSpPr>
              <a:spLocks noChangeArrowheads="1"/>
            </p:cNvSpPr>
            <p:nvPr/>
          </p:nvSpPr>
          <p:spPr bwMode="auto">
            <a:xfrm>
              <a:off x="4320260" y="3364627"/>
              <a:ext cx="1891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37" name="Groupe 36"/>
          <p:cNvGrpSpPr>
            <a:grpSpLocks noChangeAspect="1"/>
          </p:cNvGrpSpPr>
          <p:nvPr/>
        </p:nvGrpSpPr>
        <p:grpSpPr>
          <a:xfrm>
            <a:off x="6851436" y="1484784"/>
            <a:ext cx="962684" cy="1080000"/>
            <a:chOff x="3854450" y="2867025"/>
            <a:chExt cx="885825" cy="993775"/>
          </a:xfrm>
        </p:grpSpPr>
        <p:sp>
          <p:nvSpPr>
            <p:cNvPr id="38" name="AutoShape 4"/>
            <p:cNvSpPr>
              <a:spLocks noChangeAspect="1" noChangeArrowheads="1" noTextEdit="1"/>
            </p:cNvSpPr>
            <p:nvPr/>
          </p:nvSpPr>
          <p:spPr bwMode="auto">
            <a:xfrm>
              <a:off x="3854450" y="2867025"/>
              <a:ext cx="885825" cy="993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3857625" y="32829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" name="Freeform 7"/>
            <p:cNvSpPr>
              <a:spLocks/>
            </p:cNvSpPr>
            <p:nvPr/>
          </p:nvSpPr>
          <p:spPr bwMode="auto">
            <a:xfrm>
              <a:off x="3857625" y="32829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1" name="Freeform 8"/>
            <p:cNvSpPr>
              <a:spLocks/>
            </p:cNvSpPr>
            <p:nvPr/>
          </p:nvSpPr>
          <p:spPr bwMode="auto">
            <a:xfrm>
              <a:off x="3857625" y="32829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90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4054475" y="3625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4054475" y="3625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4054475" y="3625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5" name="Freeform 12"/>
            <p:cNvSpPr>
              <a:spLocks/>
            </p:cNvSpPr>
            <p:nvPr/>
          </p:nvSpPr>
          <p:spPr bwMode="auto">
            <a:xfrm>
              <a:off x="4502150" y="369252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6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4502150" y="369252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6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" name="Freeform 14"/>
            <p:cNvSpPr>
              <a:spLocks/>
            </p:cNvSpPr>
            <p:nvPr/>
          </p:nvSpPr>
          <p:spPr bwMode="auto">
            <a:xfrm>
              <a:off x="4502150" y="369252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6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4540250" y="287020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4540250" y="287020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0" name="Freeform 17"/>
            <p:cNvSpPr>
              <a:spLocks/>
            </p:cNvSpPr>
            <p:nvPr/>
          </p:nvSpPr>
          <p:spPr bwMode="auto">
            <a:xfrm>
              <a:off x="4540250" y="287020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4016375" y="29273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4016375" y="29273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4016375" y="29273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0 h 104"/>
                <a:gd name="T42" fmla="*/ 4 w 104"/>
                <a:gd name="T43" fmla="*/ 30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0 h 104"/>
                <a:gd name="T70" fmla="*/ 102 w 104"/>
                <a:gd name="T71" fmla="*/ 40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0"/>
                  </a:lnTo>
                  <a:lnTo>
                    <a:pt x="102" y="40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4076700" y="3035300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8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6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4076700" y="3035300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8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6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4076700" y="3035300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8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6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8" y="342"/>
                  </a:lnTo>
                  <a:lnTo>
                    <a:pt x="36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6" y="92"/>
                  </a:lnTo>
                  <a:lnTo>
                    <a:pt x="48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7" name="Rectangle 24"/>
            <p:cNvSpPr>
              <a:spLocks noChangeArrowheads="1"/>
            </p:cNvSpPr>
            <p:nvPr/>
          </p:nvSpPr>
          <p:spPr bwMode="auto">
            <a:xfrm>
              <a:off x="4124325" y="3651250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8" name="Rectangle 25"/>
            <p:cNvSpPr>
              <a:spLocks noChangeArrowheads="1"/>
            </p:cNvSpPr>
            <p:nvPr/>
          </p:nvSpPr>
          <p:spPr bwMode="auto">
            <a:xfrm>
              <a:off x="4572000" y="3717925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9" name="Rectangle 26"/>
            <p:cNvSpPr>
              <a:spLocks noChangeArrowheads="1"/>
            </p:cNvSpPr>
            <p:nvPr/>
          </p:nvSpPr>
          <p:spPr bwMode="auto">
            <a:xfrm>
              <a:off x="4610100" y="2895600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0" name="Rectangle 27"/>
            <p:cNvSpPr>
              <a:spLocks noChangeArrowheads="1"/>
            </p:cNvSpPr>
            <p:nvPr/>
          </p:nvSpPr>
          <p:spPr bwMode="auto">
            <a:xfrm>
              <a:off x="4086225" y="2952750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" name="Rectangle 28"/>
            <p:cNvSpPr>
              <a:spLocks noChangeArrowheads="1"/>
            </p:cNvSpPr>
            <p:nvPr/>
          </p:nvSpPr>
          <p:spPr bwMode="auto">
            <a:xfrm>
              <a:off x="3898900" y="3305175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2" name="Rectangle 29"/>
            <p:cNvSpPr>
              <a:spLocks noChangeArrowheads="1"/>
            </p:cNvSpPr>
            <p:nvPr/>
          </p:nvSpPr>
          <p:spPr bwMode="auto">
            <a:xfrm>
              <a:off x="4319879" y="3314179"/>
              <a:ext cx="1603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Oui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63" name="AutoShape 5"/>
          <p:cNvSpPr>
            <a:spLocks noChangeAspect="1" noChangeArrowheads="1" noTextEdit="1"/>
          </p:cNvSpPr>
          <p:nvPr/>
        </p:nvSpPr>
        <p:spPr bwMode="auto">
          <a:xfrm>
            <a:off x="541189" y="3432176"/>
            <a:ext cx="40894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34" name="Groupe 33"/>
          <p:cNvGrpSpPr>
            <a:grpSpLocks noChangeAspect="1"/>
          </p:cNvGrpSpPr>
          <p:nvPr/>
        </p:nvGrpSpPr>
        <p:grpSpPr>
          <a:xfrm>
            <a:off x="1313956" y="4006176"/>
            <a:ext cx="3903591" cy="1080000"/>
            <a:chOff x="3230413" y="4132264"/>
            <a:chExt cx="3259137" cy="901700"/>
          </a:xfrm>
        </p:grpSpPr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3230413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3230413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3230413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2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2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4189263" y="4383089"/>
              <a:ext cx="168275" cy="165100"/>
            </a:xfrm>
            <a:custGeom>
              <a:avLst/>
              <a:gdLst>
                <a:gd name="T0" fmla="*/ 106 w 106"/>
                <a:gd name="T1" fmla="*/ 52 h 104"/>
                <a:gd name="T2" fmla="*/ 106 w 106"/>
                <a:gd name="T3" fmla="*/ 52 h 104"/>
                <a:gd name="T4" fmla="*/ 104 w 106"/>
                <a:gd name="T5" fmla="*/ 62 h 104"/>
                <a:gd name="T6" fmla="*/ 102 w 106"/>
                <a:gd name="T7" fmla="*/ 72 h 104"/>
                <a:gd name="T8" fmla="*/ 96 w 106"/>
                <a:gd name="T9" fmla="*/ 80 h 104"/>
                <a:gd name="T10" fmla="*/ 90 w 106"/>
                <a:gd name="T11" fmla="*/ 88 h 104"/>
                <a:gd name="T12" fmla="*/ 82 w 106"/>
                <a:gd name="T13" fmla="*/ 94 h 104"/>
                <a:gd name="T14" fmla="*/ 74 w 106"/>
                <a:gd name="T15" fmla="*/ 100 h 104"/>
                <a:gd name="T16" fmla="*/ 64 w 106"/>
                <a:gd name="T17" fmla="*/ 102 h 104"/>
                <a:gd name="T18" fmla="*/ 54 w 106"/>
                <a:gd name="T19" fmla="*/ 104 h 104"/>
                <a:gd name="T20" fmla="*/ 54 w 106"/>
                <a:gd name="T21" fmla="*/ 104 h 104"/>
                <a:gd name="T22" fmla="*/ 42 w 106"/>
                <a:gd name="T23" fmla="*/ 102 h 104"/>
                <a:gd name="T24" fmla="*/ 32 w 106"/>
                <a:gd name="T25" fmla="*/ 100 h 104"/>
                <a:gd name="T26" fmla="*/ 24 w 106"/>
                <a:gd name="T27" fmla="*/ 94 h 104"/>
                <a:gd name="T28" fmla="*/ 16 w 106"/>
                <a:gd name="T29" fmla="*/ 88 h 104"/>
                <a:gd name="T30" fmla="*/ 10 w 106"/>
                <a:gd name="T31" fmla="*/ 80 h 104"/>
                <a:gd name="T32" fmla="*/ 6 w 106"/>
                <a:gd name="T33" fmla="*/ 72 h 104"/>
                <a:gd name="T34" fmla="*/ 2 w 106"/>
                <a:gd name="T35" fmla="*/ 62 h 104"/>
                <a:gd name="T36" fmla="*/ 0 w 106"/>
                <a:gd name="T37" fmla="*/ 52 h 104"/>
                <a:gd name="T38" fmla="*/ 0 w 106"/>
                <a:gd name="T39" fmla="*/ 52 h 104"/>
                <a:gd name="T40" fmla="*/ 2 w 106"/>
                <a:gd name="T41" fmla="*/ 42 h 104"/>
                <a:gd name="T42" fmla="*/ 6 w 106"/>
                <a:gd name="T43" fmla="*/ 32 h 104"/>
                <a:gd name="T44" fmla="*/ 10 w 106"/>
                <a:gd name="T45" fmla="*/ 22 h 104"/>
                <a:gd name="T46" fmla="*/ 16 w 106"/>
                <a:gd name="T47" fmla="*/ 14 h 104"/>
                <a:gd name="T48" fmla="*/ 24 w 106"/>
                <a:gd name="T49" fmla="*/ 8 h 104"/>
                <a:gd name="T50" fmla="*/ 32 w 106"/>
                <a:gd name="T51" fmla="*/ 4 h 104"/>
                <a:gd name="T52" fmla="*/ 42 w 106"/>
                <a:gd name="T53" fmla="*/ 0 h 104"/>
                <a:gd name="T54" fmla="*/ 54 w 106"/>
                <a:gd name="T55" fmla="*/ 0 h 104"/>
                <a:gd name="T56" fmla="*/ 54 w 106"/>
                <a:gd name="T57" fmla="*/ 0 h 104"/>
                <a:gd name="T58" fmla="*/ 64 w 106"/>
                <a:gd name="T59" fmla="*/ 0 h 104"/>
                <a:gd name="T60" fmla="*/ 74 w 106"/>
                <a:gd name="T61" fmla="*/ 4 h 104"/>
                <a:gd name="T62" fmla="*/ 82 w 106"/>
                <a:gd name="T63" fmla="*/ 8 h 104"/>
                <a:gd name="T64" fmla="*/ 90 w 106"/>
                <a:gd name="T65" fmla="*/ 14 h 104"/>
                <a:gd name="T66" fmla="*/ 96 w 106"/>
                <a:gd name="T67" fmla="*/ 22 h 104"/>
                <a:gd name="T68" fmla="*/ 102 w 106"/>
                <a:gd name="T69" fmla="*/ 32 h 104"/>
                <a:gd name="T70" fmla="*/ 104 w 106"/>
                <a:gd name="T71" fmla="*/ 42 h 104"/>
                <a:gd name="T72" fmla="*/ 106 w 106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4">
                  <a:moveTo>
                    <a:pt x="106" y="52"/>
                  </a:moveTo>
                  <a:lnTo>
                    <a:pt x="106" y="52"/>
                  </a:lnTo>
                  <a:lnTo>
                    <a:pt x="104" y="62"/>
                  </a:lnTo>
                  <a:lnTo>
                    <a:pt x="102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4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4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6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8" name="Freeform 11"/>
            <p:cNvSpPr>
              <a:spLocks/>
            </p:cNvSpPr>
            <p:nvPr/>
          </p:nvSpPr>
          <p:spPr bwMode="auto">
            <a:xfrm>
              <a:off x="4189263" y="4383089"/>
              <a:ext cx="168275" cy="165100"/>
            </a:xfrm>
            <a:custGeom>
              <a:avLst/>
              <a:gdLst>
                <a:gd name="T0" fmla="*/ 106 w 106"/>
                <a:gd name="T1" fmla="*/ 52 h 104"/>
                <a:gd name="T2" fmla="*/ 106 w 106"/>
                <a:gd name="T3" fmla="*/ 52 h 104"/>
                <a:gd name="T4" fmla="*/ 104 w 106"/>
                <a:gd name="T5" fmla="*/ 62 h 104"/>
                <a:gd name="T6" fmla="*/ 102 w 106"/>
                <a:gd name="T7" fmla="*/ 72 h 104"/>
                <a:gd name="T8" fmla="*/ 96 w 106"/>
                <a:gd name="T9" fmla="*/ 80 h 104"/>
                <a:gd name="T10" fmla="*/ 90 w 106"/>
                <a:gd name="T11" fmla="*/ 88 h 104"/>
                <a:gd name="T12" fmla="*/ 82 w 106"/>
                <a:gd name="T13" fmla="*/ 94 h 104"/>
                <a:gd name="T14" fmla="*/ 74 w 106"/>
                <a:gd name="T15" fmla="*/ 100 h 104"/>
                <a:gd name="T16" fmla="*/ 64 w 106"/>
                <a:gd name="T17" fmla="*/ 102 h 104"/>
                <a:gd name="T18" fmla="*/ 54 w 106"/>
                <a:gd name="T19" fmla="*/ 104 h 104"/>
                <a:gd name="T20" fmla="*/ 54 w 106"/>
                <a:gd name="T21" fmla="*/ 104 h 104"/>
                <a:gd name="T22" fmla="*/ 42 w 106"/>
                <a:gd name="T23" fmla="*/ 102 h 104"/>
                <a:gd name="T24" fmla="*/ 32 w 106"/>
                <a:gd name="T25" fmla="*/ 100 h 104"/>
                <a:gd name="T26" fmla="*/ 24 w 106"/>
                <a:gd name="T27" fmla="*/ 94 h 104"/>
                <a:gd name="T28" fmla="*/ 16 w 106"/>
                <a:gd name="T29" fmla="*/ 88 h 104"/>
                <a:gd name="T30" fmla="*/ 10 w 106"/>
                <a:gd name="T31" fmla="*/ 80 h 104"/>
                <a:gd name="T32" fmla="*/ 6 w 106"/>
                <a:gd name="T33" fmla="*/ 72 h 104"/>
                <a:gd name="T34" fmla="*/ 2 w 106"/>
                <a:gd name="T35" fmla="*/ 62 h 104"/>
                <a:gd name="T36" fmla="*/ 0 w 106"/>
                <a:gd name="T37" fmla="*/ 52 h 104"/>
                <a:gd name="T38" fmla="*/ 0 w 106"/>
                <a:gd name="T39" fmla="*/ 52 h 104"/>
                <a:gd name="T40" fmla="*/ 2 w 106"/>
                <a:gd name="T41" fmla="*/ 42 h 104"/>
                <a:gd name="T42" fmla="*/ 6 w 106"/>
                <a:gd name="T43" fmla="*/ 32 h 104"/>
                <a:gd name="T44" fmla="*/ 10 w 106"/>
                <a:gd name="T45" fmla="*/ 22 h 104"/>
                <a:gd name="T46" fmla="*/ 16 w 106"/>
                <a:gd name="T47" fmla="*/ 14 h 104"/>
                <a:gd name="T48" fmla="*/ 24 w 106"/>
                <a:gd name="T49" fmla="*/ 8 h 104"/>
                <a:gd name="T50" fmla="*/ 32 w 106"/>
                <a:gd name="T51" fmla="*/ 4 h 104"/>
                <a:gd name="T52" fmla="*/ 42 w 106"/>
                <a:gd name="T53" fmla="*/ 0 h 104"/>
                <a:gd name="T54" fmla="*/ 54 w 106"/>
                <a:gd name="T55" fmla="*/ 0 h 104"/>
                <a:gd name="T56" fmla="*/ 54 w 106"/>
                <a:gd name="T57" fmla="*/ 0 h 104"/>
                <a:gd name="T58" fmla="*/ 64 w 106"/>
                <a:gd name="T59" fmla="*/ 0 h 104"/>
                <a:gd name="T60" fmla="*/ 74 w 106"/>
                <a:gd name="T61" fmla="*/ 4 h 104"/>
                <a:gd name="T62" fmla="*/ 82 w 106"/>
                <a:gd name="T63" fmla="*/ 8 h 104"/>
                <a:gd name="T64" fmla="*/ 90 w 106"/>
                <a:gd name="T65" fmla="*/ 14 h 104"/>
                <a:gd name="T66" fmla="*/ 96 w 106"/>
                <a:gd name="T67" fmla="*/ 22 h 104"/>
                <a:gd name="T68" fmla="*/ 102 w 106"/>
                <a:gd name="T69" fmla="*/ 32 h 104"/>
                <a:gd name="T70" fmla="*/ 104 w 106"/>
                <a:gd name="T71" fmla="*/ 42 h 104"/>
                <a:gd name="T72" fmla="*/ 106 w 106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4">
                  <a:moveTo>
                    <a:pt x="106" y="52"/>
                  </a:moveTo>
                  <a:lnTo>
                    <a:pt x="106" y="52"/>
                  </a:lnTo>
                  <a:lnTo>
                    <a:pt x="104" y="62"/>
                  </a:lnTo>
                  <a:lnTo>
                    <a:pt x="102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4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4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6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9" name="Freeform 12"/>
            <p:cNvSpPr>
              <a:spLocks/>
            </p:cNvSpPr>
            <p:nvPr/>
          </p:nvSpPr>
          <p:spPr bwMode="auto">
            <a:xfrm>
              <a:off x="4189263" y="4383089"/>
              <a:ext cx="168275" cy="165100"/>
            </a:xfrm>
            <a:custGeom>
              <a:avLst/>
              <a:gdLst>
                <a:gd name="T0" fmla="*/ 106 w 106"/>
                <a:gd name="T1" fmla="*/ 52 h 104"/>
                <a:gd name="T2" fmla="*/ 106 w 106"/>
                <a:gd name="T3" fmla="*/ 52 h 104"/>
                <a:gd name="T4" fmla="*/ 104 w 106"/>
                <a:gd name="T5" fmla="*/ 62 h 104"/>
                <a:gd name="T6" fmla="*/ 102 w 106"/>
                <a:gd name="T7" fmla="*/ 72 h 104"/>
                <a:gd name="T8" fmla="*/ 96 w 106"/>
                <a:gd name="T9" fmla="*/ 80 h 104"/>
                <a:gd name="T10" fmla="*/ 90 w 106"/>
                <a:gd name="T11" fmla="*/ 88 h 104"/>
                <a:gd name="T12" fmla="*/ 82 w 106"/>
                <a:gd name="T13" fmla="*/ 94 h 104"/>
                <a:gd name="T14" fmla="*/ 74 w 106"/>
                <a:gd name="T15" fmla="*/ 100 h 104"/>
                <a:gd name="T16" fmla="*/ 64 w 106"/>
                <a:gd name="T17" fmla="*/ 102 h 104"/>
                <a:gd name="T18" fmla="*/ 54 w 106"/>
                <a:gd name="T19" fmla="*/ 104 h 104"/>
                <a:gd name="T20" fmla="*/ 54 w 106"/>
                <a:gd name="T21" fmla="*/ 104 h 104"/>
                <a:gd name="T22" fmla="*/ 42 w 106"/>
                <a:gd name="T23" fmla="*/ 102 h 104"/>
                <a:gd name="T24" fmla="*/ 32 w 106"/>
                <a:gd name="T25" fmla="*/ 100 h 104"/>
                <a:gd name="T26" fmla="*/ 24 w 106"/>
                <a:gd name="T27" fmla="*/ 94 h 104"/>
                <a:gd name="T28" fmla="*/ 16 w 106"/>
                <a:gd name="T29" fmla="*/ 88 h 104"/>
                <a:gd name="T30" fmla="*/ 10 w 106"/>
                <a:gd name="T31" fmla="*/ 80 h 104"/>
                <a:gd name="T32" fmla="*/ 6 w 106"/>
                <a:gd name="T33" fmla="*/ 72 h 104"/>
                <a:gd name="T34" fmla="*/ 2 w 106"/>
                <a:gd name="T35" fmla="*/ 62 h 104"/>
                <a:gd name="T36" fmla="*/ 0 w 106"/>
                <a:gd name="T37" fmla="*/ 52 h 104"/>
                <a:gd name="T38" fmla="*/ 0 w 106"/>
                <a:gd name="T39" fmla="*/ 52 h 104"/>
                <a:gd name="T40" fmla="*/ 2 w 106"/>
                <a:gd name="T41" fmla="*/ 42 h 104"/>
                <a:gd name="T42" fmla="*/ 6 w 106"/>
                <a:gd name="T43" fmla="*/ 32 h 104"/>
                <a:gd name="T44" fmla="*/ 10 w 106"/>
                <a:gd name="T45" fmla="*/ 22 h 104"/>
                <a:gd name="T46" fmla="*/ 16 w 106"/>
                <a:gd name="T47" fmla="*/ 14 h 104"/>
                <a:gd name="T48" fmla="*/ 24 w 106"/>
                <a:gd name="T49" fmla="*/ 8 h 104"/>
                <a:gd name="T50" fmla="*/ 32 w 106"/>
                <a:gd name="T51" fmla="*/ 4 h 104"/>
                <a:gd name="T52" fmla="*/ 42 w 106"/>
                <a:gd name="T53" fmla="*/ 0 h 104"/>
                <a:gd name="T54" fmla="*/ 54 w 106"/>
                <a:gd name="T55" fmla="*/ 0 h 104"/>
                <a:gd name="T56" fmla="*/ 54 w 106"/>
                <a:gd name="T57" fmla="*/ 0 h 104"/>
                <a:gd name="T58" fmla="*/ 64 w 106"/>
                <a:gd name="T59" fmla="*/ 0 h 104"/>
                <a:gd name="T60" fmla="*/ 74 w 106"/>
                <a:gd name="T61" fmla="*/ 4 h 104"/>
                <a:gd name="T62" fmla="*/ 82 w 106"/>
                <a:gd name="T63" fmla="*/ 8 h 104"/>
                <a:gd name="T64" fmla="*/ 90 w 106"/>
                <a:gd name="T65" fmla="*/ 14 h 104"/>
                <a:gd name="T66" fmla="*/ 96 w 106"/>
                <a:gd name="T67" fmla="*/ 22 h 104"/>
                <a:gd name="T68" fmla="*/ 102 w 106"/>
                <a:gd name="T69" fmla="*/ 32 h 104"/>
                <a:gd name="T70" fmla="*/ 104 w 106"/>
                <a:gd name="T71" fmla="*/ 42 h 104"/>
                <a:gd name="T72" fmla="*/ 106 w 106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4">
                  <a:moveTo>
                    <a:pt x="106" y="52"/>
                  </a:moveTo>
                  <a:lnTo>
                    <a:pt x="106" y="52"/>
                  </a:lnTo>
                  <a:lnTo>
                    <a:pt x="104" y="62"/>
                  </a:lnTo>
                  <a:lnTo>
                    <a:pt x="102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4"/>
                  </a:lnTo>
                  <a:lnTo>
                    <a:pt x="74" y="100"/>
                  </a:lnTo>
                  <a:lnTo>
                    <a:pt x="64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4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6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4122588" y="4132264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4 w 104"/>
                <a:gd name="T15" fmla="*/ 102 h 106"/>
                <a:gd name="T16" fmla="*/ 64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4 w 104"/>
                <a:gd name="T59" fmla="*/ 2 h 106"/>
                <a:gd name="T60" fmla="*/ 74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4122588" y="4132264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4 w 104"/>
                <a:gd name="T15" fmla="*/ 102 h 106"/>
                <a:gd name="T16" fmla="*/ 64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4 w 104"/>
                <a:gd name="T59" fmla="*/ 2 h 106"/>
                <a:gd name="T60" fmla="*/ 74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4122588" y="4132264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6 h 106"/>
                <a:gd name="T14" fmla="*/ 74 w 104"/>
                <a:gd name="T15" fmla="*/ 102 h 106"/>
                <a:gd name="T16" fmla="*/ 64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4 w 104"/>
                <a:gd name="T27" fmla="*/ 96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2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4 w 104"/>
                <a:gd name="T59" fmla="*/ 2 h 106"/>
                <a:gd name="T60" fmla="*/ 74 w 104"/>
                <a:gd name="T61" fmla="*/ 4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" name="Freeform 16"/>
            <p:cNvSpPr>
              <a:spLocks/>
            </p:cNvSpPr>
            <p:nvPr/>
          </p:nvSpPr>
          <p:spPr bwMode="auto">
            <a:xfrm>
              <a:off x="3319313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3319313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3319313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6" name="Freeform 19"/>
            <p:cNvSpPr>
              <a:spLocks/>
            </p:cNvSpPr>
            <p:nvPr/>
          </p:nvSpPr>
          <p:spPr bwMode="auto">
            <a:xfrm>
              <a:off x="3808263" y="48402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4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7" name="Freeform 20"/>
            <p:cNvSpPr>
              <a:spLocks/>
            </p:cNvSpPr>
            <p:nvPr/>
          </p:nvSpPr>
          <p:spPr bwMode="auto">
            <a:xfrm>
              <a:off x="3808263" y="48402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4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8" name="Freeform 21"/>
            <p:cNvSpPr>
              <a:spLocks/>
            </p:cNvSpPr>
            <p:nvPr/>
          </p:nvSpPr>
          <p:spPr bwMode="auto">
            <a:xfrm>
              <a:off x="3808263" y="48402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90 h 104"/>
                <a:gd name="T30" fmla="*/ 8 w 104"/>
                <a:gd name="T31" fmla="*/ 82 h 104"/>
                <a:gd name="T32" fmla="*/ 4 w 104"/>
                <a:gd name="T33" fmla="*/ 74 h 104"/>
                <a:gd name="T34" fmla="*/ 0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4 w 104"/>
                <a:gd name="T47" fmla="*/ 16 h 104"/>
                <a:gd name="T48" fmla="*/ 22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9" name="Freeform 22"/>
            <p:cNvSpPr>
              <a:spLocks/>
            </p:cNvSpPr>
            <p:nvPr/>
          </p:nvSpPr>
          <p:spPr bwMode="auto">
            <a:xfrm>
              <a:off x="4176563" y="471963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4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0" name="Freeform 23"/>
            <p:cNvSpPr>
              <a:spLocks/>
            </p:cNvSpPr>
            <p:nvPr/>
          </p:nvSpPr>
          <p:spPr bwMode="auto">
            <a:xfrm>
              <a:off x="4176563" y="471963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4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1" name="Freeform 24"/>
            <p:cNvSpPr>
              <a:spLocks/>
            </p:cNvSpPr>
            <p:nvPr/>
          </p:nvSpPr>
          <p:spPr bwMode="auto">
            <a:xfrm>
              <a:off x="4176563" y="471963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4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4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" name="Freeform 25"/>
            <p:cNvSpPr>
              <a:spLocks/>
            </p:cNvSpPr>
            <p:nvPr/>
          </p:nvSpPr>
          <p:spPr bwMode="auto">
            <a:xfrm>
              <a:off x="5311625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" name="Freeform 26"/>
            <p:cNvSpPr>
              <a:spLocks/>
            </p:cNvSpPr>
            <p:nvPr/>
          </p:nvSpPr>
          <p:spPr bwMode="auto">
            <a:xfrm>
              <a:off x="5311625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" name="Freeform 27"/>
            <p:cNvSpPr>
              <a:spLocks/>
            </p:cNvSpPr>
            <p:nvPr/>
          </p:nvSpPr>
          <p:spPr bwMode="auto">
            <a:xfrm>
              <a:off x="5311625" y="4383089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4 w 104"/>
                <a:gd name="T15" fmla="*/ 100 h 104"/>
                <a:gd name="T16" fmla="*/ 64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4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0"/>
                  </a:lnTo>
                  <a:lnTo>
                    <a:pt x="6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5" name="Freeform 28"/>
            <p:cNvSpPr>
              <a:spLocks/>
            </p:cNvSpPr>
            <p:nvPr/>
          </p:nvSpPr>
          <p:spPr bwMode="auto">
            <a:xfrm>
              <a:off x="5794225" y="4868864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0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0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0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6" name="Freeform 29"/>
            <p:cNvSpPr>
              <a:spLocks/>
            </p:cNvSpPr>
            <p:nvPr/>
          </p:nvSpPr>
          <p:spPr bwMode="auto">
            <a:xfrm>
              <a:off x="5794225" y="4868864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0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0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0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7" name="Freeform 30"/>
            <p:cNvSpPr>
              <a:spLocks/>
            </p:cNvSpPr>
            <p:nvPr/>
          </p:nvSpPr>
          <p:spPr bwMode="auto">
            <a:xfrm>
              <a:off x="5794225" y="4868864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0 h 104"/>
                <a:gd name="T10" fmla="*/ 88 w 104"/>
                <a:gd name="T11" fmla="*/ 88 h 104"/>
                <a:gd name="T12" fmla="*/ 80 w 104"/>
                <a:gd name="T13" fmla="*/ 94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2 h 104"/>
                <a:gd name="T24" fmla="*/ 30 w 104"/>
                <a:gd name="T25" fmla="*/ 100 h 104"/>
                <a:gd name="T26" fmla="*/ 22 w 104"/>
                <a:gd name="T27" fmla="*/ 94 h 104"/>
                <a:gd name="T28" fmla="*/ 14 w 104"/>
                <a:gd name="T29" fmla="*/ 88 h 104"/>
                <a:gd name="T30" fmla="*/ 8 w 104"/>
                <a:gd name="T31" fmla="*/ 80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0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0" y="94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2"/>
                  </a:lnTo>
                  <a:lnTo>
                    <a:pt x="30" y="100"/>
                  </a:lnTo>
                  <a:lnTo>
                    <a:pt x="22" y="94"/>
                  </a:lnTo>
                  <a:lnTo>
                    <a:pt x="14" y="88"/>
                  </a:lnTo>
                  <a:lnTo>
                    <a:pt x="8" y="80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8" name="Freeform 31"/>
            <p:cNvSpPr>
              <a:spLocks/>
            </p:cNvSpPr>
            <p:nvPr/>
          </p:nvSpPr>
          <p:spPr bwMode="auto">
            <a:xfrm>
              <a:off x="5438625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9" name="Freeform 32"/>
            <p:cNvSpPr>
              <a:spLocks/>
            </p:cNvSpPr>
            <p:nvPr/>
          </p:nvSpPr>
          <p:spPr bwMode="auto">
            <a:xfrm>
              <a:off x="5438625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0" name="Freeform 33"/>
            <p:cNvSpPr>
              <a:spLocks/>
            </p:cNvSpPr>
            <p:nvPr/>
          </p:nvSpPr>
          <p:spPr bwMode="auto">
            <a:xfrm>
              <a:off x="5438625" y="4713289"/>
              <a:ext cx="168275" cy="168275"/>
            </a:xfrm>
            <a:custGeom>
              <a:avLst/>
              <a:gdLst>
                <a:gd name="T0" fmla="*/ 106 w 106"/>
                <a:gd name="T1" fmla="*/ 52 h 106"/>
                <a:gd name="T2" fmla="*/ 106 w 106"/>
                <a:gd name="T3" fmla="*/ 52 h 106"/>
                <a:gd name="T4" fmla="*/ 104 w 106"/>
                <a:gd name="T5" fmla="*/ 64 h 106"/>
                <a:gd name="T6" fmla="*/ 102 w 106"/>
                <a:gd name="T7" fmla="*/ 74 h 106"/>
                <a:gd name="T8" fmla="*/ 96 w 106"/>
                <a:gd name="T9" fmla="*/ 82 h 106"/>
                <a:gd name="T10" fmla="*/ 90 w 106"/>
                <a:gd name="T11" fmla="*/ 90 h 106"/>
                <a:gd name="T12" fmla="*/ 82 w 106"/>
                <a:gd name="T13" fmla="*/ 96 h 106"/>
                <a:gd name="T14" fmla="*/ 74 w 106"/>
                <a:gd name="T15" fmla="*/ 102 h 106"/>
                <a:gd name="T16" fmla="*/ 64 w 106"/>
                <a:gd name="T17" fmla="*/ 104 h 106"/>
                <a:gd name="T18" fmla="*/ 52 w 106"/>
                <a:gd name="T19" fmla="*/ 106 h 106"/>
                <a:gd name="T20" fmla="*/ 52 w 106"/>
                <a:gd name="T21" fmla="*/ 106 h 106"/>
                <a:gd name="T22" fmla="*/ 42 w 106"/>
                <a:gd name="T23" fmla="*/ 104 h 106"/>
                <a:gd name="T24" fmla="*/ 32 w 106"/>
                <a:gd name="T25" fmla="*/ 102 h 106"/>
                <a:gd name="T26" fmla="*/ 24 w 106"/>
                <a:gd name="T27" fmla="*/ 96 h 106"/>
                <a:gd name="T28" fmla="*/ 16 w 106"/>
                <a:gd name="T29" fmla="*/ 90 h 106"/>
                <a:gd name="T30" fmla="*/ 10 w 106"/>
                <a:gd name="T31" fmla="*/ 82 h 106"/>
                <a:gd name="T32" fmla="*/ 4 w 106"/>
                <a:gd name="T33" fmla="*/ 74 h 106"/>
                <a:gd name="T34" fmla="*/ 2 w 106"/>
                <a:gd name="T35" fmla="*/ 64 h 106"/>
                <a:gd name="T36" fmla="*/ 0 w 106"/>
                <a:gd name="T37" fmla="*/ 52 h 106"/>
                <a:gd name="T38" fmla="*/ 0 w 106"/>
                <a:gd name="T39" fmla="*/ 52 h 106"/>
                <a:gd name="T40" fmla="*/ 2 w 106"/>
                <a:gd name="T41" fmla="*/ 42 h 106"/>
                <a:gd name="T42" fmla="*/ 4 w 106"/>
                <a:gd name="T43" fmla="*/ 32 h 106"/>
                <a:gd name="T44" fmla="*/ 10 w 106"/>
                <a:gd name="T45" fmla="*/ 24 h 106"/>
                <a:gd name="T46" fmla="*/ 16 w 106"/>
                <a:gd name="T47" fmla="*/ 16 h 106"/>
                <a:gd name="T48" fmla="*/ 24 w 106"/>
                <a:gd name="T49" fmla="*/ 10 h 106"/>
                <a:gd name="T50" fmla="*/ 32 w 106"/>
                <a:gd name="T51" fmla="*/ 4 h 106"/>
                <a:gd name="T52" fmla="*/ 42 w 106"/>
                <a:gd name="T53" fmla="*/ 2 h 106"/>
                <a:gd name="T54" fmla="*/ 52 w 106"/>
                <a:gd name="T55" fmla="*/ 0 h 106"/>
                <a:gd name="T56" fmla="*/ 52 w 106"/>
                <a:gd name="T57" fmla="*/ 0 h 106"/>
                <a:gd name="T58" fmla="*/ 64 w 106"/>
                <a:gd name="T59" fmla="*/ 2 h 106"/>
                <a:gd name="T60" fmla="*/ 74 w 106"/>
                <a:gd name="T61" fmla="*/ 4 h 106"/>
                <a:gd name="T62" fmla="*/ 82 w 106"/>
                <a:gd name="T63" fmla="*/ 10 h 106"/>
                <a:gd name="T64" fmla="*/ 90 w 106"/>
                <a:gd name="T65" fmla="*/ 16 h 106"/>
                <a:gd name="T66" fmla="*/ 96 w 106"/>
                <a:gd name="T67" fmla="*/ 24 h 106"/>
                <a:gd name="T68" fmla="*/ 102 w 106"/>
                <a:gd name="T69" fmla="*/ 32 h 106"/>
                <a:gd name="T70" fmla="*/ 104 w 106"/>
                <a:gd name="T71" fmla="*/ 42 h 106"/>
                <a:gd name="T72" fmla="*/ 106 w 106"/>
                <a:gd name="T7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106" y="52"/>
                  </a:moveTo>
                  <a:lnTo>
                    <a:pt x="106" y="52"/>
                  </a:lnTo>
                  <a:lnTo>
                    <a:pt x="104" y="64"/>
                  </a:lnTo>
                  <a:lnTo>
                    <a:pt x="102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4" y="102"/>
                  </a:lnTo>
                  <a:lnTo>
                    <a:pt x="64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2" y="32"/>
                  </a:lnTo>
                  <a:lnTo>
                    <a:pt x="104" y="42"/>
                  </a:lnTo>
                  <a:lnTo>
                    <a:pt x="106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1" name="Freeform 34"/>
            <p:cNvSpPr>
              <a:spLocks/>
            </p:cNvSpPr>
            <p:nvPr/>
          </p:nvSpPr>
          <p:spPr bwMode="auto">
            <a:xfrm>
              <a:off x="6324450" y="4764089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8 h 106"/>
                <a:gd name="T14" fmla="*/ 72 w 104"/>
                <a:gd name="T15" fmla="*/ 102 h 106"/>
                <a:gd name="T16" fmla="*/ 62 w 104"/>
                <a:gd name="T17" fmla="*/ 106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6 h 106"/>
                <a:gd name="T24" fmla="*/ 32 w 104"/>
                <a:gd name="T25" fmla="*/ 102 h 106"/>
                <a:gd name="T26" fmla="*/ 24 w 104"/>
                <a:gd name="T27" fmla="*/ 98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4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6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4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8"/>
                  </a:lnTo>
                  <a:lnTo>
                    <a:pt x="72" y="102"/>
                  </a:lnTo>
                  <a:lnTo>
                    <a:pt x="6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6"/>
                  </a:lnTo>
                  <a:lnTo>
                    <a:pt x="32" y="102"/>
                  </a:lnTo>
                  <a:lnTo>
                    <a:pt x="24" y="98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6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4"/>
                  </a:lnTo>
                  <a:lnTo>
                    <a:pt x="104" y="42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" name="Freeform 35"/>
            <p:cNvSpPr>
              <a:spLocks/>
            </p:cNvSpPr>
            <p:nvPr/>
          </p:nvSpPr>
          <p:spPr bwMode="auto">
            <a:xfrm>
              <a:off x="6324450" y="4764089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8 h 106"/>
                <a:gd name="T14" fmla="*/ 72 w 104"/>
                <a:gd name="T15" fmla="*/ 102 h 106"/>
                <a:gd name="T16" fmla="*/ 62 w 104"/>
                <a:gd name="T17" fmla="*/ 106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6 h 106"/>
                <a:gd name="T24" fmla="*/ 32 w 104"/>
                <a:gd name="T25" fmla="*/ 102 h 106"/>
                <a:gd name="T26" fmla="*/ 24 w 104"/>
                <a:gd name="T27" fmla="*/ 98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4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6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4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8"/>
                  </a:lnTo>
                  <a:lnTo>
                    <a:pt x="72" y="102"/>
                  </a:lnTo>
                  <a:lnTo>
                    <a:pt x="6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6"/>
                  </a:lnTo>
                  <a:lnTo>
                    <a:pt x="32" y="102"/>
                  </a:lnTo>
                  <a:lnTo>
                    <a:pt x="24" y="98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6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4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" name="Freeform 36"/>
            <p:cNvSpPr>
              <a:spLocks/>
            </p:cNvSpPr>
            <p:nvPr/>
          </p:nvSpPr>
          <p:spPr bwMode="auto">
            <a:xfrm>
              <a:off x="6324450" y="4764089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90 w 104"/>
                <a:gd name="T11" fmla="*/ 90 h 106"/>
                <a:gd name="T12" fmla="*/ 82 w 104"/>
                <a:gd name="T13" fmla="*/ 98 h 106"/>
                <a:gd name="T14" fmla="*/ 72 w 104"/>
                <a:gd name="T15" fmla="*/ 102 h 106"/>
                <a:gd name="T16" fmla="*/ 62 w 104"/>
                <a:gd name="T17" fmla="*/ 106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6 h 106"/>
                <a:gd name="T24" fmla="*/ 32 w 104"/>
                <a:gd name="T25" fmla="*/ 102 h 106"/>
                <a:gd name="T26" fmla="*/ 24 w 104"/>
                <a:gd name="T27" fmla="*/ 98 h 106"/>
                <a:gd name="T28" fmla="*/ 16 w 104"/>
                <a:gd name="T29" fmla="*/ 90 h 106"/>
                <a:gd name="T30" fmla="*/ 10 w 104"/>
                <a:gd name="T31" fmla="*/ 82 h 106"/>
                <a:gd name="T32" fmla="*/ 4 w 104"/>
                <a:gd name="T33" fmla="*/ 74 h 106"/>
                <a:gd name="T34" fmla="*/ 2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2 w 104"/>
                <a:gd name="T41" fmla="*/ 42 h 106"/>
                <a:gd name="T42" fmla="*/ 4 w 104"/>
                <a:gd name="T43" fmla="*/ 34 h 106"/>
                <a:gd name="T44" fmla="*/ 10 w 104"/>
                <a:gd name="T45" fmla="*/ 24 h 106"/>
                <a:gd name="T46" fmla="*/ 16 w 104"/>
                <a:gd name="T47" fmla="*/ 16 h 106"/>
                <a:gd name="T48" fmla="*/ 24 w 104"/>
                <a:gd name="T49" fmla="*/ 10 h 106"/>
                <a:gd name="T50" fmla="*/ 32 w 104"/>
                <a:gd name="T51" fmla="*/ 6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6 h 106"/>
                <a:gd name="T62" fmla="*/ 82 w 104"/>
                <a:gd name="T63" fmla="*/ 10 h 106"/>
                <a:gd name="T64" fmla="*/ 90 w 104"/>
                <a:gd name="T65" fmla="*/ 16 h 106"/>
                <a:gd name="T66" fmla="*/ 96 w 104"/>
                <a:gd name="T67" fmla="*/ 24 h 106"/>
                <a:gd name="T68" fmla="*/ 100 w 104"/>
                <a:gd name="T69" fmla="*/ 34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8"/>
                  </a:lnTo>
                  <a:lnTo>
                    <a:pt x="72" y="102"/>
                  </a:lnTo>
                  <a:lnTo>
                    <a:pt x="6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6"/>
                  </a:lnTo>
                  <a:lnTo>
                    <a:pt x="32" y="102"/>
                  </a:lnTo>
                  <a:lnTo>
                    <a:pt x="24" y="98"/>
                  </a:lnTo>
                  <a:lnTo>
                    <a:pt x="16" y="90"/>
                  </a:lnTo>
                  <a:lnTo>
                    <a:pt x="10" y="82"/>
                  </a:lnTo>
                  <a:lnTo>
                    <a:pt x="4" y="74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6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6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4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" name="Freeform 37"/>
            <p:cNvSpPr>
              <a:spLocks/>
            </p:cNvSpPr>
            <p:nvPr/>
          </p:nvSpPr>
          <p:spPr bwMode="auto">
            <a:xfrm>
              <a:off x="3462188" y="4132264"/>
              <a:ext cx="660400" cy="666750"/>
            </a:xfrm>
            <a:custGeom>
              <a:avLst/>
              <a:gdLst>
                <a:gd name="T0" fmla="*/ 416 w 416"/>
                <a:gd name="T1" fmla="*/ 210 h 420"/>
                <a:gd name="T2" fmla="*/ 412 w 416"/>
                <a:gd name="T3" fmla="*/ 252 h 420"/>
                <a:gd name="T4" fmla="*/ 400 w 416"/>
                <a:gd name="T5" fmla="*/ 292 h 420"/>
                <a:gd name="T6" fmla="*/ 380 w 416"/>
                <a:gd name="T7" fmla="*/ 328 h 420"/>
                <a:gd name="T8" fmla="*/ 356 w 416"/>
                <a:gd name="T9" fmla="*/ 358 h 420"/>
                <a:gd name="T10" fmla="*/ 324 w 416"/>
                <a:gd name="T11" fmla="*/ 384 h 420"/>
                <a:gd name="T12" fmla="*/ 290 w 416"/>
                <a:gd name="T13" fmla="*/ 402 h 420"/>
                <a:gd name="T14" fmla="*/ 250 w 416"/>
                <a:gd name="T15" fmla="*/ 414 h 420"/>
                <a:gd name="T16" fmla="*/ 208 w 416"/>
                <a:gd name="T17" fmla="*/ 420 h 420"/>
                <a:gd name="T18" fmla="*/ 186 w 416"/>
                <a:gd name="T19" fmla="*/ 418 h 420"/>
                <a:gd name="T20" fmla="*/ 146 w 416"/>
                <a:gd name="T21" fmla="*/ 410 h 420"/>
                <a:gd name="T22" fmla="*/ 108 w 416"/>
                <a:gd name="T23" fmla="*/ 394 h 420"/>
                <a:gd name="T24" fmla="*/ 76 w 416"/>
                <a:gd name="T25" fmla="*/ 372 h 420"/>
                <a:gd name="T26" fmla="*/ 46 w 416"/>
                <a:gd name="T27" fmla="*/ 344 h 420"/>
                <a:gd name="T28" fmla="*/ 24 w 416"/>
                <a:gd name="T29" fmla="*/ 310 h 420"/>
                <a:gd name="T30" fmla="*/ 8 w 416"/>
                <a:gd name="T31" fmla="*/ 272 h 420"/>
                <a:gd name="T32" fmla="*/ 0 w 416"/>
                <a:gd name="T33" fmla="*/ 232 h 420"/>
                <a:gd name="T34" fmla="*/ 0 w 416"/>
                <a:gd name="T35" fmla="*/ 210 h 420"/>
                <a:gd name="T36" fmla="*/ 4 w 416"/>
                <a:gd name="T37" fmla="*/ 168 h 420"/>
                <a:gd name="T38" fmla="*/ 16 w 416"/>
                <a:gd name="T39" fmla="*/ 128 h 420"/>
                <a:gd name="T40" fmla="*/ 34 w 416"/>
                <a:gd name="T41" fmla="*/ 94 h 420"/>
                <a:gd name="T42" fmla="*/ 60 w 416"/>
                <a:gd name="T43" fmla="*/ 62 h 420"/>
                <a:gd name="T44" fmla="*/ 92 w 416"/>
                <a:gd name="T45" fmla="*/ 36 h 420"/>
                <a:gd name="T46" fmla="*/ 126 w 416"/>
                <a:gd name="T47" fmla="*/ 18 h 420"/>
                <a:gd name="T48" fmla="*/ 166 w 416"/>
                <a:gd name="T49" fmla="*/ 6 h 420"/>
                <a:gd name="T50" fmla="*/ 208 w 416"/>
                <a:gd name="T51" fmla="*/ 0 h 420"/>
                <a:gd name="T52" fmla="*/ 230 w 416"/>
                <a:gd name="T53" fmla="*/ 2 h 420"/>
                <a:gd name="T54" fmla="*/ 270 w 416"/>
                <a:gd name="T55" fmla="*/ 10 h 420"/>
                <a:gd name="T56" fmla="*/ 308 w 416"/>
                <a:gd name="T57" fmla="*/ 26 h 420"/>
                <a:gd name="T58" fmla="*/ 340 w 416"/>
                <a:gd name="T59" fmla="*/ 48 h 420"/>
                <a:gd name="T60" fmla="*/ 368 w 416"/>
                <a:gd name="T61" fmla="*/ 78 h 420"/>
                <a:gd name="T62" fmla="*/ 392 w 416"/>
                <a:gd name="T63" fmla="*/ 110 h 420"/>
                <a:gd name="T64" fmla="*/ 408 w 416"/>
                <a:gd name="T65" fmla="*/ 148 h 420"/>
                <a:gd name="T66" fmla="*/ 416 w 416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20">
                  <a:moveTo>
                    <a:pt x="416" y="210"/>
                  </a:moveTo>
                  <a:lnTo>
                    <a:pt x="416" y="210"/>
                  </a:lnTo>
                  <a:lnTo>
                    <a:pt x="416" y="232"/>
                  </a:lnTo>
                  <a:lnTo>
                    <a:pt x="412" y="252"/>
                  </a:lnTo>
                  <a:lnTo>
                    <a:pt x="408" y="272"/>
                  </a:lnTo>
                  <a:lnTo>
                    <a:pt x="400" y="292"/>
                  </a:lnTo>
                  <a:lnTo>
                    <a:pt x="392" y="310"/>
                  </a:lnTo>
                  <a:lnTo>
                    <a:pt x="380" y="328"/>
                  </a:lnTo>
                  <a:lnTo>
                    <a:pt x="368" y="344"/>
                  </a:lnTo>
                  <a:lnTo>
                    <a:pt x="356" y="358"/>
                  </a:lnTo>
                  <a:lnTo>
                    <a:pt x="340" y="372"/>
                  </a:lnTo>
                  <a:lnTo>
                    <a:pt x="324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0" y="410"/>
                  </a:lnTo>
                  <a:lnTo>
                    <a:pt x="250" y="414"/>
                  </a:lnTo>
                  <a:lnTo>
                    <a:pt x="230" y="418"/>
                  </a:lnTo>
                  <a:lnTo>
                    <a:pt x="208" y="420"/>
                  </a:lnTo>
                  <a:lnTo>
                    <a:pt x="208" y="420"/>
                  </a:lnTo>
                  <a:lnTo>
                    <a:pt x="186" y="418"/>
                  </a:lnTo>
                  <a:lnTo>
                    <a:pt x="166" y="414"/>
                  </a:lnTo>
                  <a:lnTo>
                    <a:pt x="146" y="410"/>
                  </a:lnTo>
                  <a:lnTo>
                    <a:pt x="126" y="402"/>
                  </a:lnTo>
                  <a:lnTo>
                    <a:pt x="108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0" y="358"/>
                  </a:lnTo>
                  <a:lnTo>
                    <a:pt x="46" y="344"/>
                  </a:lnTo>
                  <a:lnTo>
                    <a:pt x="34" y="328"/>
                  </a:lnTo>
                  <a:lnTo>
                    <a:pt x="24" y="310"/>
                  </a:lnTo>
                  <a:lnTo>
                    <a:pt x="16" y="292"/>
                  </a:lnTo>
                  <a:lnTo>
                    <a:pt x="8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8" y="148"/>
                  </a:lnTo>
                  <a:lnTo>
                    <a:pt x="16" y="128"/>
                  </a:lnTo>
                  <a:lnTo>
                    <a:pt x="24" y="110"/>
                  </a:lnTo>
                  <a:lnTo>
                    <a:pt x="34" y="94"/>
                  </a:lnTo>
                  <a:lnTo>
                    <a:pt x="46" y="78"/>
                  </a:lnTo>
                  <a:lnTo>
                    <a:pt x="60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08" y="26"/>
                  </a:lnTo>
                  <a:lnTo>
                    <a:pt x="126" y="18"/>
                  </a:lnTo>
                  <a:lnTo>
                    <a:pt x="146" y="10"/>
                  </a:lnTo>
                  <a:lnTo>
                    <a:pt x="166" y="6"/>
                  </a:lnTo>
                  <a:lnTo>
                    <a:pt x="186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2"/>
                  </a:lnTo>
                  <a:lnTo>
                    <a:pt x="250" y="6"/>
                  </a:lnTo>
                  <a:lnTo>
                    <a:pt x="270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4" y="36"/>
                  </a:lnTo>
                  <a:lnTo>
                    <a:pt x="340" y="48"/>
                  </a:lnTo>
                  <a:lnTo>
                    <a:pt x="356" y="62"/>
                  </a:lnTo>
                  <a:lnTo>
                    <a:pt x="368" y="78"/>
                  </a:lnTo>
                  <a:lnTo>
                    <a:pt x="380" y="94"/>
                  </a:lnTo>
                  <a:lnTo>
                    <a:pt x="392" y="110"/>
                  </a:lnTo>
                  <a:lnTo>
                    <a:pt x="400" y="128"/>
                  </a:lnTo>
                  <a:lnTo>
                    <a:pt x="408" y="148"/>
                  </a:lnTo>
                  <a:lnTo>
                    <a:pt x="412" y="168"/>
                  </a:lnTo>
                  <a:lnTo>
                    <a:pt x="416" y="188"/>
                  </a:lnTo>
                  <a:lnTo>
                    <a:pt x="416" y="21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5" name="Freeform 38"/>
            <p:cNvSpPr>
              <a:spLocks/>
            </p:cNvSpPr>
            <p:nvPr/>
          </p:nvSpPr>
          <p:spPr bwMode="auto">
            <a:xfrm>
              <a:off x="3462188" y="4132264"/>
              <a:ext cx="660400" cy="666750"/>
            </a:xfrm>
            <a:custGeom>
              <a:avLst/>
              <a:gdLst>
                <a:gd name="T0" fmla="*/ 416 w 416"/>
                <a:gd name="T1" fmla="*/ 210 h 420"/>
                <a:gd name="T2" fmla="*/ 412 w 416"/>
                <a:gd name="T3" fmla="*/ 252 h 420"/>
                <a:gd name="T4" fmla="*/ 400 w 416"/>
                <a:gd name="T5" fmla="*/ 292 h 420"/>
                <a:gd name="T6" fmla="*/ 380 w 416"/>
                <a:gd name="T7" fmla="*/ 328 h 420"/>
                <a:gd name="T8" fmla="*/ 356 w 416"/>
                <a:gd name="T9" fmla="*/ 358 h 420"/>
                <a:gd name="T10" fmla="*/ 324 w 416"/>
                <a:gd name="T11" fmla="*/ 384 h 420"/>
                <a:gd name="T12" fmla="*/ 290 w 416"/>
                <a:gd name="T13" fmla="*/ 402 h 420"/>
                <a:gd name="T14" fmla="*/ 250 w 416"/>
                <a:gd name="T15" fmla="*/ 414 h 420"/>
                <a:gd name="T16" fmla="*/ 208 w 416"/>
                <a:gd name="T17" fmla="*/ 420 h 420"/>
                <a:gd name="T18" fmla="*/ 186 w 416"/>
                <a:gd name="T19" fmla="*/ 418 h 420"/>
                <a:gd name="T20" fmla="*/ 146 w 416"/>
                <a:gd name="T21" fmla="*/ 410 h 420"/>
                <a:gd name="T22" fmla="*/ 108 w 416"/>
                <a:gd name="T23" fmla="*/ 394 h 420"/>
                <a:gd name="T24" fmla="*/ 76 w 416"/>
                <a:gd name="T25" fmla="*/ 372 h 420"/>
                <a:gd name="T26" fmla="*/ 46 w 416"/>
                <a:gd name="T27" fmla="*/ 344 h 420"/>
                <a:gd name="T28" fmla="*/ 24 w 416"/>
                <a:gd name="T29" fmla="*/ 310 h 420"/>
                <a:gd name="T30" fmla="*/ 8 w 416"/>
                <a:gd name="T31" fmla="*/ 272 h 420"/>
                <a:gd name="T32" fmla="*/ 0 w 416"/>
                <a:gd name="T33" fmla="*/ 232 h 420"/>
                <a:gd name="T34" fmla="*/ 0 w 416"/>
                <a:gd name="T35" fmla="*/ 210 h 420"/>
                <a:gd name="T36" fmla="*/ 4 w 416"/>
                <a:gd name="T37" fmla="*/ 168 h 420"/>
                <a:gd name="T38" fmla="*/ 16 w 416"/>
                <a:gd name="T39" fmla="*/ 128 h 420"/>
                <a:gd name="T40" fmla="*/ 34 w 416"/>
                <a:gd name="T41" fmla="*/ 94 h 420"/>
                <a:gd name="T42" fmla="*/ 60 w 416"/>
                <a:gd name="T43" fmla="*/ 62 h 420"/>
                <a:gd name="T44" fmla="*/ 92 w 416"/>
                <a:gd name="T45" fmla="*/ 36 h 420"/>
                <a:gd name="T46" fmla="*/ 126 w 416"/>
                <a:gd name="T47" fmla="*/ 18 h 420"/>
                <a:gd name="T48" fmla="*/ 166 w 416"/>
                <a:gd name="T49" fmla="*/ 6 h 420"/>
                <a:gd name="T50" fmla="*/ 208 w 416"/>
                <a:gd name="T51" fmla="*/ 0 h 420"/>
                <a:gd name="T52" fmla="*/ 230 w 416"/>
                <a:gd name="T53" fmla="*/ 2 h 420"/>
                <a:gd name="T54" fmla="*/ 270 w 416"/>
                <a:gd name="T55" fmla="*/ 10 h 420"/>
                <a:gd name="T56" fmla="*/ 308 w 416"/>
                <a:gd name="T57" fmla="*/ 26 h 420"/>
                <a:gd name="T58" fmla="*/ 340 w 416"/>
                <a:gd name="T59" fmla="*/ 48 h 420"/>
                <a:gd name="T60" fmla="*/ 368 w 416"/>
                <a:gd name="T61" fmla="*/ 78 h 420"/>
                <a:gd name="T62" fmla="*/ 392 w 416"/>
                <a:gd name="T63" fmla="*/ 110 h 420"/>
                <a:gd name="T64" fmla="*/ 408 w 416"/>
                <a:gd name="T65" fmla="*/ 148 h 420"/>
                <a:gd name="T66" fmla="*/ 416 w 416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20">
                  <a:moveTo>
                    <a:pt x="416" y="210"/>
                  </a:moveTo>
                  <a:lnTo>
                    <a:pt x="416" y="210"/>
                  </a:lnTo>
                  <a:lnTo>
                    <a:pt x="416" y="232"/>
                  </a:lnTo>
                  <a:lnTo>
                    <a:pt x="412" y="252"/>
                  </a:lnTo>
                  <a:lnTo>
                    <a:pt x="408" y="272"/>
                  </a:lnTo>
                  <a:lnTo>
                    <a:pt x="400" y="292"/>
                  </a:lnTo>
                  <a:lnTo>
                    <a:pt x="392" y="310"/>
                  </a:lnTo>
                  <a:lnTo>
                    <a:pt x="380" y="328"/>
                  </a:lnTo>
                  <a:lnTo>
                    <a:pt x="368" y="344"/>
                  </a:lnTo>
                  <a:lnTo>
                    <a:pt x="356" y="358"/>
                  </a:lnTo>
                  <a:lnTo>
                    <a:pt x="340" y="372"/>
                  </a:lnTo>
                  <a:lnTo>
                    <a:pt x="324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0" y="410"/>
                  </a:lnTo>
                  <a:lnTo>
                    <a:pt x="250" y="414"/>
                  </a:lnTo>
                  <a:lnTo>
                    <a:pt x="230" y="418"/>
                  </a:lnTo>
                  <a:lnTo>
                    <a:pt x="208" y="420"/>
                  </a:lnTo>
                  <a:lnTo>
                    <a:pt x="208" y="420"/>
                  </a:lnTo>
                  <a:lnTo>
                    <a:pt x="186" y="418"/>
                  </a:lnTo>
                  <a:lnTo>
                    <a:pt x="166" y="414"/>
                  </a:lnTo>
                  <a:lnTo>
                    <a:pt x="146" y="410"/>
                  </a:lnTo>
                  <a:lnTo>
                    <a:pt x="126" y="402"/>
                  </a:lnTo>
                  <a:lnTo>
                    <a:pt x="108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0" y="358"/>
                  </a:lnTo>
                  <a:lnTo>
                    <a:pt x="46" y="344"/>
                  </a:lnTo>
                  <a:lnTo>
                    <a:pt x="34" y="328"/>
                  </a:lnTo>
                  <a:lnTo>
                    <a:pt x="24" y="310"/>
                  </a:lnTo>
                  <a:lnTo>
                    <a:pt x="16" y="292"/>
                  </a:lnTo>
                  <a:lnTo>
                    <a:pt x="8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8" y="148"/>
                  </a:lnTo>
                  <a:lnTo>
                    <a:pt x="16" y="128"/>
                  </a:lnTo>
                  <a:lnTo>
                    <a:pt x="24" y="110"/>
                  </a:lnTo>
                  <a:lnTo>
                    <a:pt x="34" y="94"/>
                  </a:lnTo>
                  <a:lnTo>
                    <a:pt x="46" y="78"/>
                  </a:lnTo>
                  <a:lnTo>
                    <a:pt x="60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08" y="26"/>
                  </a:lnTo>
                  <a:lnTo>
                    <a:pt x="126" y="18"/>
                  </a:lnTo>
                  <a:lnTo>
                    <a:pt x="146" y="10"/>
                  </a:lnTo>
                  <a:lnTo>
                    <a:pt x="166" y="6"/>
                  </a:lnTo>
                  <a:lnTo>
                    <a:pt x="186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2"/>
                  </a:lnTo>
                  <a:lnTo>
                    <a:pt x="250" y="6"/>
                  </a:lnTo>
                  <a:lnTo>
                    <a:pt x="270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4" y="36"/>
                  </a:lnTo>
                  <a:lnTo>
                    <a:pt x="340" y="48"/>
                  </a:lnTo>
                  <a:lnTo>
                    <a:pt x="356" y="62"/>
                  </a:lnTo>
                  <a:lnTo>
                    <a:pt x="368" y="78"/>
                  </a:lnTo>
                  <a:lnTo>
                    <a:pt x="380" y="94"/>
                  </a:lnTo>
                  <a:lnTo>
                    <a:pt x="392" y="110"/>
                  </a:lnTo>
                  <a:lnTo>
                    <a:pt x="400" y="128"/>
                  </a:lnTo>
                  <a:lnTo>
                    <a:pt x="408" y="148"/>
                  </a:lnTo>
                  <a:lnTo>
                    <a:pt x="412" y="168"/>
                  </a:lnTo>
                  <a:lnTo>
                    <a:pt x="416" y="188"/>
                  </a:lnTo>
                  <a:lnTo>
                    <a:pt x="416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6" name="Freeform 39"/>
            <p:cNvSpPr>
              <a:spLocks/>
            </p:cNvSpPr>
            <p:nvPr/>
          </p:nvSpPr>
          <p:spPr bwMode="auto">
            <a:xfrm>
              <a:off x="3462188" y="4132264"/>
              <a:ext cx="660400" cy="666750"/>
            </a:xfrm>
            <a:custGeom>
              <a:avLst/>
              <a:gdLst>
                <a:gd name="T0" fmla="*/ 416 w 416"/>
                <a:gd name="T1" fmla="*/ 210 h 420"/>
                <a:gd name="T2" fmla="*/ 412 w 416"/>
                <a:gd name="T3" fmla="*/ 252 h 420"/>
                <a:gd name="T4" fmla="*/ 400 w 416"/>
                <a:gd name="T5" fmla="*/ 292 h 420"/>
                <a:gd name="T6" fmla="*/ 380 w 416"/>
                <a:gd name="T7" fmla="*/ 328 h 420"/>
                <a:gd name="T8" fmla="*/ 356 w 416"/>
                <a:gd name="T9" fmla="*/ 358 h 420"/>
                <a:gd name="T10" fmla="*/ 324 w 416"/>
                <a:gd name="T11" fmla="*/ 384 h 420"/>
                <a:gd name="T12" fmla="*/ 290 w 416"/>
                <a:gd name="T13" fmla="*/ 402 h 420"/>
                <a:gd name="T14" fmla="*/ 250 w 416"/>
                <a:gd name="T15" fmla="*/ 414 h 420"/>
                <a:gd name="T16" fmla="*/ 208 w 416"/>
                <a:gd name="T17" fmla="*/ 420 h 420"/>
                <a:gd name="T18" fmla="*/ 186 w 416"/>
                <a:gd name="T19" fmla="*/ 418 h 420"/>
                <a:gd name="T20" fmla="*/ 146 w 416"/>
                <a:gd name="T21" fmla="*/ 410 h 420"/>
                <a:gd name="T22" fmla="*/ 108 w 416"/>
                <a:gd name="T23" fmla="*/ 394 h 420"/>
                <a:gd name="T24" fmla="*/ 76 w 416"/>
                <a:gd name="T25" fmla="*/ 372 h 420"/>
                <a:gd name="T26" fmla="*/ 46 w 416"/>
                <a:gd name="T27" fmla="*/ 344 h 420"/>
                <a:gd name="T28" fmla="*/ 24 w 416"/>
                <a:gd name="T29" fmla="*/ 310 h 420"/>
                <a:gd name="T30" fmla="*/ 8 w 416"/>
                <a:gd name="T31" fmla="*/ 272 h 420"/>
                <a:gd name="T32" fmla="*/ 0 w 416"/>
                <a:gd name="T33" fmla="*/ 232 h 420"/>
                <a:gd name="T34" fmla="*/ 0 w 416"/>
                <a:gd name="T35" fmla="*/ 210 h 420"/>
                <a:gd name="T36" fmla="*/ 4 w 416"/>
                <a:gd name="T37" fmla="*/ 168 h 420"/>
                <a:gd name="T38" fmla="*/ 16 w 416"/>
                <a:gd name="T39" fmla="*/ 128 h 420"/>
                <a:gd name="T40" fmla="*/ 34 w 416"/>
                <a:gd name="T41" fmla="*/ 94 h 420"/>
                <a:gd name="T42" fmla="*/ 60 w 416"/>
                <a:gd name="T43" fmla="*/ 62 h 420"/>
                <a:gd name="T44" fmla="*/ 92 w 416"/>
                <a:gd name="T45" fmla="*/ 36 h 420"/>
                <a:gd name="T46" fmla="*/ 126 w 416"/>
                <a:gd name="T47" fmla="*/ 18 h 420"/>
                <a:gd name="T48" fmla="*/ 166 w 416"/>
                <a:gd name="T49" fmla="*/ 6 h 420"/>
                <a:gd name="T50" fmla="*/ 208 w 416"/>
                <a:gd name="T51" fmla="*/ 0 h 420"/>
                <a:gd name="T52" fmla="*/ 230 w 416"/>
                <a:gd name="T53" fmla="*/ 2 h 420"/>
                <a:gd name="T54" fmla="*/ 270 w 416"/>
                <a:gd name="T55" fmla="*/ 10 h 420"/>
                <a:gd name="T56" fmla="*/ 308 w 416"/>
                <a:gd name="T57" fmla="*/ 26 h 420"/>
                <a:gd name="T58" fmla="*/ 340 w 416"/>
                <a:gd name="T59" fmla="*/ 48 h 420"/>
                <a:gd name="T60" fmla="*/ 368 w 416"/>
                <a:gd name="T61" fmla="*/ 78 h 420"/>
                <a:gd name="T62" fmla="*/ 392 w 416"/>
                <a:gd name="T63" fmla="*/ 110 h 420"/>
                <a:gd name="T64" fmla="*/ 408 w 416"/>
                <a:gd name="T65" fmla="*/ 148 h 420"/>
                <a:gd name="T66" fmla="*/ 416 w 416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20">
                  <a:moveTo>
                    <a:pt x="416" y="210"/>
                  </a:moveTo>
                  <a:lnTo>
                    <a:pt x="416" y="210"/>
                  </a:lnTo>
                  <a:lnTo>
                    <a:pt x="416" y="232"/>
                  </a:lnTo>
                  <a:lnTo>
                    <a:pt x="412" y="252"/>
                  </a:lnTo>
                  <a:lnTo>
                    <a:pt x="408" y="272"/>
                  </a:lnTo>
                  <a:lnTo>
                    <a:pt x="400" y="292"/>
                  </a:lnTo>
                  <a:lnTo>
                    <a:pt x="392" y="310"/>
                  </a:lnTo>
                  <a:lnTo>
                    <a:pt x="380" y="328"/>
                  </a:lnTo>
                  <a:lnTo>
                    <a:pt x="368" y="344"/>
                  </a:lnTo>
                  <a:lnTo>
                    <a:pt x="356" y="358"/>
                  </a:lnTo>
                  <a:lnTo>
                    <a:pt x="340" y="372"/>
                  </a:lnTo>
                  <a:lnTo>
                    <a:pt x="324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0" y="410"/>
                  </a:lnTo>
                  <a:lnTo>
                    <a:pt x="250" y="414"/>
                  </a:lnTo>
                  <a:lnTo>
                    <a:pt x="230" y="418"/>
                  </a:lnTo>
                  <a:lnTo>
                    <a:pt x="208" y="420"/>
                  </a:lnTo>
                  <a:lnTo>
                    <a:pt x="208" y="420"/>
                  </a:lnTo>
                  <a:lnTo>
                    <a:pt x="186" y="418"/>
                  </a:lnTo>
                  <a:lnTo>
                    <a:pt x="166" y="414"/>
                  </a:lnTo>
                  <a:lnTo>
                    <a:pt x="146" y="410"/>
                  </a:lnTo>
                  <a:lnTo>
                    <a:pt x="126" y="402"/>
                  </a:lnTo>
                  <a:lnTo>
                    <a:pt x="108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0" y="358"/>
                  </a:lnTo>
                  <a:lnTo>
                    <a:pt x="46" y="344"/>
                  </a:lnTo>
                  <a:lnTo>
                    <a:pt x="34" y="328"/>
                  </a:lnTo>
                  <a:lnTo>
                    <a:pt x="24" y="310"/>
                  </a:lnTo>
                  <a:lnTo>
                    <a:pt x="16" y="292"/>
                  </a:lnTo>
                  <a:lnTo>
                    <a:pt x="8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8" y="148"/>
                  </a:lnTo>
                  <a:lnTo>
                    <a:pt x="16" y="128"/>
                  </a:lnTo>
                  <a:lnTo>
                    <a:pt x="24" y="110"/>
                  </a:lnTo>
                  <a:lnTo>
                    <a:pt x="34" y="94"/>
                  </a:lnTo>
                  <a:lnTo>
                    <a:pt x="46" y="78"/>
                  </a:lnTo>
                  <a:lnTo>
                    <a:pt x="60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08" y="26"/>
                  </a:lnTo>
                  <a:lnTo>
                    <a:pt x="126" y="18"/>
                  </a:lnTo>
                  <a:lnTo>
                    <a:pt x="146" y="10"/>
                  </a:lnTo>
                  <a:lnTo>
                    <a:pt x="166" y="6"/>
                  </a:lnTo>
                  <a:lnTo>
                    <a:pt x="186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2"/>
                  </a:lnTo>
                  <a:lnTo>
                    <a:pt x="250" y="6"/>
                  </a:lnTo>
                  <a:lnTo>
                    <a:pt x="270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4" y="36"/>
                  </a:lnTo>
                  <a:lnTo>
                    <a:pt x="340" y="48"/>
                  </a:lnTo>
                  <a:lnTo>
                    <a:pt x="356" y="62"/>
                  </a:lnTo>
                  <a:lnTo>
                    <a:pt x="368" y="78"/>
                  </a:lnTo>
                  <a:lnTo>
                    <a:pt x="380" y="94"/>
                  </a:lnTo>
                  <a:lnTo>
                    <a:pt x="392" y="110"/>
                  </a:lnTo>
                  <a:lnTo>
                    <a:pt x="400" y="128"/>
                  </a:lnTo>
                  <a:lnTo>
                    <a:pt x="408" y="148"/>
                  </a:lnTo>
                  <a:lnTo>
                    <a:pt x="412" y="168"/>
                  </a:lnTo>
                  <a:lnTo>
                    <a:pt x="416" y="188"/>
                  </a:lnTo>
                  <a:lnTo>
                    <a:pt x="416" y="21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7" name="Freeform 40"/>
            <p:cNvSpPr>
              <a:spLocks/>
            </p:cNvSpPr>
            <p:nvPr/>
          </p:nvSpPr>
          <p:spPr bwMode="auto">
            <a:xfrm>
              <a:off x="5543400" y="4132264"/>
              <a:ext cx="663575" cy="666750"/>
            </a:xfrm>
            <a:custGeom>
              <a:avLst/>
              <a:gdLst>
                <a:gd name="T0" fmla="*/ 418 w 418"/>
                <a:gd name="T1" fmla="*/ 210 h 420"/>
                <a:gd name="T2" fmla="*/ 414 w 418"/>
                <a:gd name="T3" fmla="*/ 252 h 420"/>
                <a:gd name="T4" fmla="*/ 402 w 418"/>
                <a:gd name="T5" fmla="*/ 292 h 420"/>
                <a:gd name="T6" fmla="*/ 382 w 418"/>
                <a:gd name="T7" fmla="*/ 328 h 420"/>
                <a:gd name="T8" fmla="*/ 356 w 418"/>
                <a:gd name="T9" fmla="*/ 358 h 420"/>
                <a:gd name="T10" fmla="*/ 326 w 418"/>
                <a:gd name="T11" fmla="*/ 384 h 420"/>
                <a:gd name="T12" fmla="*/ 290 w 418"/>
                <a:gd name="T13" fmla="*/ 402 h 420"/>
                <a:gd name="T14" fmla="*/ 252 w 418"/>
                <a:gd name="T15" fmla="*/ 414 h 420"/>
                <a:gd name="T16" fmla="*/ 210 w 418"/>
                <a:gd name="T17" fmla="*/ 420 h 420"/>
                <a:gd name="T18" fmla="*/ 188 w 418"/>
                <a:gd name="T19" fmla="*/ 418 h 420"/>
                <a:gd name="T20" fmla="*/ 148 w 418"/>
                <a:gd name="T21" fmla="*/ 410 h 420"/>
                <a:gd name="T22" fmla="*/ 110 w 418"/>
                <a:gd name="T23" fmla="*/ 394 h 420"/>
                <a:gd name="T24" fmla="*/ 76 w 418"/>
                <a:gd name="T25" fmla="*/ 372 h 420"/>
                <a:gd name="T26" fmla="*/ 48 w 418"/>
                <a:gd name="T27" fmla="*/ 344 h 420"/>
                <a:gd name="T28" fmla="*/ 26 w 418"/>
                <a:gd name="T29" fmla="*/ 310 h 420"/>
                <a:gd name="T30" fmla="*/ 10 w 418"/>
                <a:gd name="T31" fmla="*/ 272 h 420"/>
                <a:gd name="T32" fmla="*/ 2 w 418"/>
                <a:gd name="T33" fmla="*/ 232 h 420"/>
                <a:gd name="T34" fmla="*/ 0 w 418"/>
                <a:gd name="T35" fmla="*/ 210 h 420"/>
                <a:gd name="T36" fmla="*/ 4 w 418"/>
                <a:gd name="T37" fmla="*/ 168 h 420"/>
                <a:gd name="T38" fmla="*/ 16 w 418"/>
                <a:gd name="T39" fmla="*/ 128 h 420"/>
                <a:gd name="T40" fmla="*/ 36 w 418"/>
                <a:gd name="T41" fmla="*/ 94 h 420"/>
                <a:gd name="T42" fmla="*/ 62 w 418"/>
                <a:gd name="T43" fmla="*/ 62 h 420"/>
                <a:gd name="T44" fmla="*/ 92 w 418"/>
                <a:gd name="T45" fmla="*/ 36 h 420"/>
                <a:gd name="T46" fmla="*/ 128 w 418"/>
                <a:gd name="T47" fmla="*/ 18 h 420"/>
                <a:gd name="T48" fmla="*/ 168 w 418"/>
                <a:gd name="T49" fmla="*/ 6 h 420"/>
                <a:gd name="T50" fmla="*/ 210 w 418"/>
                <a:gd name="T51" fmla="*/ 0 h 420"/>
                <a:gd name="T52" fmla="*/ 230 w 418"/>
                <a:gd name="T53" fmla="*/ 2 h 420"/>
                <a:gd name="T54" fmla="*/ 272 w 418"/>
                <a:gd name="T55" fmla="*/ 10 h 420"/>
                <a:gd name="T56" fmla="*/ 308 w 418"/>
                <a:gd name="T57" fmla="*/ 26 h 420"/>
                <a:gd name="T58" fmla="*/ 342 w 418"/>
                <a:gd name="T59" fmla="*/ 48 h 420"/>
                <a:gd name="T60" fmla="*/ 370 w 418"/>
                <a:gd name="T61" fmla="*/ 78 h 420"/>
                <a:gd name="T62" fmla="*/ 392 w 418"/>
                <a:gd name="T63" fmla="*/ 110 h 420"/>
                <a:gd name="T64" fmla="*/ 408 w 418"/>
                <a:gd name="T65" fmla="*/ 148 h 420"/>
                <a:gd name="T66" fmla="*/ 416 w 418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20">
                  <a:moveTo>
                    <a:pt x="418" y="210"/>
                  </a:moveTo>
                  <a:lnTo>
                    <a:pt x="418" y="210"/>
                  </a:lnTo>
                  <a:lnTo>
                    <a:pt x="416" y="232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8"/>
                  </a:lnTo>
                  <a:lnTo>
                    <a:pt x="370" y="344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20"/>
                  </a:lnTo>
                  <a:lnTo>
                    <a:pt x="210" y="420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4"/>
                  </a:lnTo>
                  <a:lnTo>
                    <a:pt x="48" y="78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8"/>
                  </a:lnTo>
                  <a:lnTo>
                    <a:pt x="148" y="10"/>
                  </a:lnTo>
                  <a:lnTo>
                    <a:pt x="168" y="6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6"/>
                  </a:lnTo>
                  <a:lnTo>
                    <a:pt x="272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8"/>
                  </a:lnTo>
                  <a:lnTo>
                    <a:pt x="382" y="94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6" y="188"/>
                  </a:lnTo>
                  <a:lnTo>
                    <a:pt x="418" y="21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8" name="Freeform 41"/>
            <p:cNvSpPr>
              <a:spLocks/>
            </p:cNvSpPr>
            <p:nvPr/>
          </p:nvSpPr>
          <p:spPr bwMode="auto">
            <a:xfrm>
              <a:off x="5543400" y="4132264"/>
              <a:ext cx="663575" cy="666750"/>
            </a:xfrm>
            <a:custGeom>
              <a:avLst/>
              <a:gdLst>
                <a:gd name="T0" fmla="*/ 418 w 418"/>
                <a:gd name="T1" fmla="*/ 210 h 420"/>
                <a:gd name="T2" fmla="*/ 414 w 418"/>
                <a:gd name="T3" fmla="*/ 252 h 420"/>
                <a:gd name="T4" fmla="*/ 402 w 418"/>
                <a:gd name="T5" fmla="*/ 292 h 420"/>
                <a:gd name="T6" fmla="*/ 382 w 418"/>
                <a:gd name="T7" fmla="*/ 328 h 420"/>
                <a:gd name="T8" fmla="*/ 356 w 418"/>
                <a:gd name="T9" fmla="*/ 358 h 420"/>
                <a:gd name="T10" fmla="*/ 326 w 418"/>
                <a:gd name="T11" fmla="*/ 384 h 420"/>
                <a:gd name="T12" fmla="*/ 290 w 418"/>
                <a:gd name="T13" fmla="*/ 402 h 420"/>
                <a:gd name="T14" fmla="*/ 252 w 418"/>
                <a:gd name="T15" fmla="*/ 414 h 420"/>
                <a:gd name="T16" fmla="*/ 210 w 418"/>
                <a:gd name="T17" fmla="*/ 420 h 420"/>
                <a:gd name="T18" fmla="*/ 188 w 418"/>
                <a:gd name="T19" fmla="*/ 418 h 420"/>
                <a:gd name="T20" fmla="*/ 148 w 418"/>
                <a:gd name="T21" fmla="*/ 410 h 420"/>
                <a:gd name="T22" fmla="*/ 110 w 418"/>
                <a:gd name="T23" fmla="*/ 394 h 420"/>
                <a:gd name="T24" fmla="*/ 76 w 418"/>
                <a:gd name="T25" fmla="*/ 372 h 420"/>
                <a:gd name="T26" fmla="*/ 48 w 418"/>
                <a:gd name="T27" fmla="*/ 344 h 420"/>
                <a:gd name="T28" fmla="*/ 26 w 418"/>
                <a:gd name="T29" fmla="*/ 310 h 420"/>
                <a:gd name="T30" fmla="*/ 10 w 418"/>
                <a:gd name="T31" fmla="*/ 272 h 420"/>
                <a:gd name="T32" fmla="*/ 2 w 418"/>
                <a:gd name="T33" fmla="*/ 232 h 420"/>
                <a:gd name="T34" fmla="*/ 0 w 418"/>
                <a:gd name="T35" fmla="*/ 210 h 420"/>
                <a:gd name="T36" fmla="*/ 4 w 418"/>
                <a:gd name="T37" fmla="*/ 168 h 420"/>
                <a:gd name="T38" fmla="*/ 16 w 418"/>
                <a:gd name="T39" fmla="*/ 128 h 420"/>
                <a:gd name="T40" fmla="*/ 36 w 418"/>
                <a:gd name="T41" fmla="*/ 94 h 420"/>
                <a:gd name="T42" fmla="*/ 62 w 418"/>
                <a:gd name="T43" fmla="*/ 62 h 420"/>
                <a:gd name="T44" fmla="*/ 92 w 418"/>
                <a:gd name="T45" fmla="*/ 36 h 420"/>
                <a:gd name="T46" fmla="*/ 128 w 418"/>
                <a:gd name="T47" fmla="*/ 18 h 420"/>
                <a:gd name="T48" fmla="*/ 168 w 418"/>
                <a:gd name="T49" fmla="*/ 6 h 420"/>
                <a:gd name="T50" fmla="*/ 210 w 418"/>
                <a:gd name="T51" fmla="*/ 0 h 420"/>
                <a:gd name="T52" fmla="*/ 230 w 418"/>
                <a:gd name="T53" fmla="*/ 2 h 420"/>
                <a:gd name="T54" fmla="*/ 272 w 418"/>
                <a:gd name="T55" fmla="*/ 10 h 420"/>
                <a:gd name="T56" fmla="*/ 308 w 418"/>
                <a:gd name="T57" fmla="*/ 26 h 420"/>
                <a:gd name="T58" fmla="*/ 342 w 418"/>
                <a:gd name="T59" fmla="*/ 48 h 420"/>
                <a:gd name="T60" fmla="*/ 370 w 418"/>
                <a:gd name="T61" fmla="*/ 78 h 420"/>
                <a:gd name="T62" fmla="*/ 392 w 418"/>
                <a:gd name="T63" fmla="*/ 110 h 420"/>
                <a:gd name="T64" fmla="*/ 408 w 418"/>
                <a:gd name="T65" fmla="*/ 148 h 420"/>
                <a:gd name="T66" fmla="*/ 416 w 418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20">
                  <a:moveTo>
                    <a:pt x="418" y="210"/>
                  </a:moveTo>
                  <a:lnTo>
                    <a:pt x="418" y="210"/>
                  </a:lnTo>
                  <a:lnTo>
                    <a:pt x="416" y="232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8"/>
                  </a:lnTo>
                  <a:lnTo>
                    <a:pt x="370" y="344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20"/>
                  </a:lnTo>
                  <a:lnTo>
                    <a:pt x="210" y="420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4"/>
                  </a:lnTo>
                  <a:lnTo>
                    <a:pt x="48" y="78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8"/>
                  </a:lnTo>
                  <a:lnTo>
                    <a:pt x="148" y="10"/>
                  </a:lnTo>
                  <a:lnTo>
                    <a:pt x="168" y="6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6"/>
                  </a:lnTo>
                  <a:lnTo>
                    <a:pt x="272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8"/>
                  </a:lnTo>
                  <a:lnTo>
                    <a:pt x="382" y="94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6" y="188"/>
                  </a:lnTo>
                  <a:lnTo>
                    <a:pt x="418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9" name="Freeform 42"/>
            <p:cNvSpPr>
              <a:spLocks/>
            </p:cNvSpPr>
            <p:nvPr/>
          </p:nvSpPr>
          <p:spPr bwMode="auto">
            <a:xfrm>
              <a:off x="5543400" y="4132264"/>
              <a:ext cx="663575" cy="666750"/>
            </a:xfrm>
            <a:custGeom>
              <a:avLst/>
              <a:gdLst>
                <a:gd name="T0" fmla="*/ 418 w 418"/>
                <a:gd name="T1" fmla="*/ 210 h 420"/>
                <a:gd name="T2" fmla="*/ 414 w 418"/>
                <a:gd name="T3" fmla="*/ 252 h 420"/>
                <a:gd name="T4" fmla="*/ 402 w 418"/>
                <a:gd name="T5" fmla="*/ 292 h 420"/>
                <a:gd name="T6" fmla="*/ 382 w 418"/>
                <a:gd name="T7" fmla="*/ 328 h 420"/>
                <a:gd name="T8" fmla="*/ 356 w 418"/>
                <a:gd name="T9" fmla="*/ 358 h 420"/>
                <a:gd name="T10" fmla="*/ 326 w 418"/>
                <a:gd name="T11" fmla="*/ 384 h 420"/>
                <a:gd name="T12" fmla="*/ 290 w 418"/>
                <a:gd name="T13" fmla="*/ 402 h 420"/>
                <a:gd name="T14" fmla="*/ 252 w 418"/>
                <a:gd name="T15" fmla="*/ 414 h 420"/>
                <a:gd name="T16" fmla="*/ 210 w 418"/>
                <a:gd name="T17" fmla="*/ 420 h 420"/>
                <a:gd name="T18" fmla="*/ 188 w 418"/>
                <a:gd name="T19" fmla="*/ 418 h 420"/>
                <a:gd name="T20" fmla="*/ 148 w 418"/>
                <a:gd name="T21" fmla="*/ 410 h 420"/>
                <a:gd name="T22" fmla="*/ 110 w 418"/>
                <a:gd name="T23" fmla="*/ 394 h 420"/>
                <a:gd name="T24" fmla="*/ 76 w 418"/>
                <a:gd name="T25" fmla="*/ 372 h 420"/>
                <a:gd name="T26" fmla="*/ 48 w 418"/>
                <a:gd name="T27" fmla="*/ 344 h 420"/>
                <a:gd name="T28" fmla="*/ 26 w 418"/>
                <a:gd name="T29" fmla="*/ 310 h 420"/>
                <a:gd name="T30" fmla="*/ 10 w 418"/>
                <a:gd name="T31" fmla="*/ 272 h 420"/>
                <a:gd name="T32" fmla="*/ 2 w 418"/>
                <a:gd name="T33" fmla="*/ 232 h 420"/>
                <a:gd name="T34" fmla="*/ 0 w 418"/>
                <a:gd name="T35" fmla="*/ 210 h 420"/>
                <a:gd name="T36" fmla="*/ 4 w 418"/>
                <a:gd name="T37" fmla="*/ 168 h 420"/>
                <a:gd name="T38" fmla="*/ 16 w 418"/>
                <a:gd name="T39" fmla="*/ 128 h 420"/>
                <a:gd name="T40" fmla="*/ 36 w 418"/>
                <a:gd name="T41" fmla="*/ 94 h 420"/>
                <a:gd name="T42" fmla="*/ 62 w 418"/>
                <a:gd name="T43" fmla="*/ 62 h 420"/>
                <a:gd name="T44" fmla="*/ 92 w 418"/>
                <a:gd name="T45" fmla="*/ 36 h 420"/>
                <a:gd name="T46" fmla="*/ 128 w 418"/>
                <a:gd name="T47" fmla="*/ 18 h 420"/>
                <a:gd name="T48" fmla="*/ 168 w 418"/>
                <a:gd name="T49" fmla="*/ 6 h 420"/>
                <a:gd name="T50" fmla="*/ 210 w 418"/>
                <a:gd name="T51" fmla="*/ 0 h 420"/>
                <a:gd name="T52" fmla="*/ 230 w 418"/>
                <a:gd name="T53" fmla="*/ 2 h 420"/>
                <a:gd name="T54" fmla="*/ 272 w 418"/>
                <a:gd name="T55" fmla="*/ 10 h 420"/>
                <a:gd name="T56" fmla="*/ 308 w 418"/>
                <a:gd name="T57" fmla="*/ 26 h 420"/>
                <a:gd name="T58" fmla="*/ 342 w 418"/>
                <a:gd name="T59" fmla="*/ 48 h 420"/>
                <a:gd name="T60" fmla="*/ 370 w 418"/>
                <a:gd name="T61" fmla="*/ 78 h 420"/>
                <a:gd name="T62" fmla="*/ 392 w 418"/>
                <a:gd name="T63" fmla="*/ 110 h 420"/>
                <a:gd name="T64" fmla="*/ 408 w 418"/>
                <a:gd name="T65" fmla="*/ 148 h 420"/>
                <a:gd name="T66" fmla="*/ 416 w 418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8" h="420">
                  <a:moveTo>
                    <a:pt x="418" y="210"/>
                  </a:moveTo>
                  <a:lnTo>
                    <a:pt x="418" y="210"/>
                  </a:lnTo>
                  <a:lnTo>
                    <a:pt x="416" y="232"/>
                  </a:lnTo>
                  <a:lnTo>
                    <a:pt x="414" y="252"/>
                  </a:lnTo>
                  <a:lnTo>
                    <a:pt x="408" y="272"/>
                  </a:lnTo>
                  <a:lnTo>
                    <a:pt x="402" y="292"/>
                  </a:lnTo>
                  <a:lnTo>
                    <a:pt x="392" y="310"/>
                  </a:lnTo>
                  <a:lnTo>
                    <a:pt x="382" y="328"/>
                  </a:lnTo>
                  <a:lnTo>
                    <a:pt x="370" y="344"/>
                  </a:lnTo>
                  <a:lnTo>
                    <a:pt x="356" y="358"/>
                  </a:lnTo>
                  <a:lnTo>
                    <a:pt x="342" y="372"/>
                  </a:lnTo>
                  <a:lnTo>
                    <a:pt x="326" y="384"/>
                  </a:lnTo>
                  <a:lnTo>
                    <a:pt x="308" y="394"/>
                  </a:lnTo>
                  <a:lnTo>
                    <a:pt x="290" y="402"/>
                  </a:lnTo>
                  <a:lnTo>
                    <a:pt x="272" y="410"/>
                  </a:lnTo>
                  <a:lnTo>
                    <a:pt x="252" y="414"/>
                  </a:lnTo>
                  <a:lnTo>
                    <a:pt x="230" y="418"/>
                  </a:lnTo>
                  <a:lnTo>
                    <a:pt x="210" y="420"/>
                  </a:lnTo>
                  <a:lnTo>
                    <a:pt x="210" y="420"/>
                  </a:lnTo>
                  <a:lnTo>
                    <a:pt x="188" y="418"/>
                  </a:lnTo>
                  <a:lnTo>
                    <a:pt x="168" y="414"/>
                  </a:lnTo>
                  <a:lnTo>
                    <a:pt x="148" y="410"/>
                  </a:lnTo>
                  <a:lnTo>
                    <a:pt x="128" y="402"/>
                  </a:lnTo>
                  <a:lnTo>
                    <a:pt x="110" y="394"/>
                  </a:lnTo>
                  <a:lnTo>
                    <a:pt x="92" y="384"/>
                  </a:lnTo>
                  <a:lnTo>
                    <a:pt x="76" y="372"/>
                  </a:lnTo>
                  <a:lnTo>
                    <a:pt x="62" y="358"/>
                  </a:lnTo>
                  <a:lnTo>
                    <a:pt x="48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2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4"/>
                  </a:lnTo>
                  <a:lnTo>
                    <a:pt x="48" y="78"/>
                  </a:lnTo>
                  <a:lnTo>
                    <a:pt x="62" y="62"/>
                  </a:lnTo>
                  <a:lnTo>
                    <a:pt x="76" y="48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28" y="18"/>
                  </a:lnTo>
                  <a:lnTo>
                    <a:pt x="148" y="10"/>
                  </a:lnTo>
                  <a:lnTo>
                    <a:pt x="168" y="6"/>
                  </a:lnTo>
                  <a:lnTo>
                    <a:pt x="188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0" y="2"/>
                  </a:lnTo>
                  <a:lnTo>
                    <a:pt x="252" y="6"/>
                  </a:lnTo>
                  <a:lnTo>
                    <a:pt x="272" y="10"/>
                  </a:lnTo>
                  <a:lnTo>
                    <a:pt x="290" y="18"/>
                  </a:lnTo>
                  <a:lnTo>
                    <a:pt x="308" y="26"/>
                  </a:lnTo>
                  <a:lnTo>
                    <a:pt x="326" y="36"/>
                  </a:lnTo>
                  <a:lnTo>
                    <a:pt x="342" y="48"/>
                  </a:lnTo>
                  <a:lnTo>
                    <a:pt x="356" y="62"/>
                  </a:lnTo>
                  <a:lnTo>
                    <a:pt x="370" y="78"/>
                  </a:lnTo>
                  <a:lnTo>
                    <a:pt x="382" y="94"/>
                  </a:lnTo>
                  <a:lnTo>
                    <a:pt x="392" y="110"/>
                  </a:lnTo>
                  <a:lnTo>
                    <a:pt x="402" y="128"/>
                  </a:lnTo>
                  <a:lnTo>
                    <a:pt x="408" y="148"/>
                  </a:lnTo>
                  <a:lnTo>
                    <a:pt x="414" y="168"/>
                  </a:lnTo>
                  <a:lnTo>
                    <a:pt x="416" y="188"/>
                  </a:lnTo>
                  <a:lnTo>
                    <a:pt x="418" y="21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0" name="Line 43"/>
            <p:cNvSpPr>
              <a:spLocks noChangeShapeType="1"/>
            </p:cNvSpPr>
            <p:nvPr/>
          </p:nvSpPr>
          <p:spPr bwMode="auto">
            <a:xfrm>
              <a:off x="3551088" y="4465639"/>
              <a:ext cx="485775" cy="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1" name="Freeform 44"/>
            <p:cNvSpPr>
              <a:spLocks/>
            </p:cNvSpPr>
            <p:nvPr/>
          </p:nvSpPr>
          <p:spPr bwMode="auto">
            <a:xfrm>
              <a:off x="4014638" y="4437064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" name="Freeform 45"/>
            <p:cNvSpPr>
              <a:spLocks/>
            </p:cNvSpPr>
            <p:nvPr/>
          </p:nvSpPr>
          <p:spPr bwMode="auto">
            <a:xfrm>
              <a:off x="4014638" y="4437064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" name="Freeform 46"/>
            <p:cNvSpPr>
              <a:spLocks/>
            </p:cNvSpPr>
            <p:nvPr/>
          </p:nvSpPr>
          <p:spPr bwMode="auto">
            <a:xfrm>
              <a:off x="3497113" y="4437064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6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8" y="3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" name="Freeform 47"/>
            <p:cNvSpPr>
              <a:spLocks/>
            </p:cNvSpPr>
            <p:nvPr/>
          </p:nvSpPr>
          <p:spPr bwMode="auto">
            <a:xfrm>
              <a:off x="3497113" y="4437064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6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8" y="38"/>
                  </a:lnTo>
                  <a:lnTo>
                    <a:pt x="0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" name="Line 48"/>
            <p:cNvSpPr>
              <a:spLocks noChangeShapeType="1"/>
            </p:cNvSpPr>
            <p:nvPr/>
          </p:nvSpPr>
          <p:spPr bwMode="auto">
            <a:xfrm flipV="1">
              <a:off x="5876775" y="4554539"/>
              <a:ext cx="0" cy="20955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" name="Freeform 49"/>
            <p:cNvSpPr>
              <a:spLocks/>
            </p:cNvSpPr>
            <p:nvPr/>
          </p:nvSpPr>
          <p:spPr bwMode="auto">
            <a:xfrm>
              <a:off x="5845025" y="4503739"/>
              <a:ext cx="60325" cy="73025"/>
            </a:xfrm>
            <a:custGeom>
              <a:avLst/>
              <a:gdLst>
                <a:gd name="T0" fmla="*/ 20 w 38"/>
                <a:gd name="T1" fmla="*/ 0 h 46"/>
                <a:gd name="T2" fmla="*/ 38 w 38"/>
                <a:gd name="T3" fmla="*/ 46 h 46"/>
                <a:gd name="T4" fmla="*/ 20 w 38"/>
                <a:gd name="T5" fmla="*/ 36 h 46"/>
                <a:gd name="T6" fmla="*/ 0 w 38"/>
                <a:gd name="T7" fmla="*/ 46 h 46"/>
                <a:gd name="T8" fmla="*/ 20 w 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0" y="0"/>
                  </a:moveTo>
                  <a:lnTo>
                    <a:pt x="38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" name="Freeform 50"/>
            <p:cNvSpPr>
              <a:spLocks/>
            </p:cNvSpPr>
            <p:nvPr/>
          </p:nvSpPr>
          <p:spPr bwMode="auto">
            <a:xfrm>
              <a:off x="5845025" y="4503739"/>
              <a:ext cx="60325" cy="73025"/>
            </a:xfrm>
            <a:custGeom>
              <a:avLst/>
              <a:gdLst>
                <a:gd name="T0" fmla="*/ 20 w 38"/>
                <a:gd name="T1" fmla="*/ 0 h 46"/>
                <a:gd name="T2" fmla="*/ 38 w 38"/>
                <a:gd name="T3" fmla="*/ 46 h 46"/>
                <a:gd name="T4" fmla="*/ 20 w 38"/>
                <a:gd name="T5" fmla="*/ 36 h 46"/>
                <a:gd name="T6" fmla="*/ 0 w 38"/>
                <a:gd name="T7" fmla="*/ 46 h 46"/>
                <a:gd name="T8" fmla="*/ 20 w 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0" y="0"/>
                  </a:moveTo>
                  <a:lnTo>
                    <a:pt x="38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" name="Line 51"/>
            <p:cNvSpPr>
              <a:spLocks noChangeShapeType="1"/>
            </p:cNvSpPr>
            <p:nvPr/>
          </p:nvSpPr>
          <p:spPr bwMode="auto">
            <a:xfrm>
              <a:off x="5578325" y="4465639"/>
              <a:ext cx="209550" cy="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" name="Freeform 52"/>
            <p:cNvSpPr>
              <a:spLocks/>
            </p:cNvSpPr>
            <p:nvPr/>
          </p:nvSpPr>
          <p:spPr bwMode="auto">
            <a:xfrm>
              <a:off x="5765650" y="4437064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" name="Freeform 53"/>
            <p:cNvSpPr>
              <a:spLocks/>
            </p:cNvSpPr>
            <p:nvPr/>
          </p:nvSpPr>
          <p:spPr bwMode="auto">
            <a:xfrm>
              <a:off x="5765650" y="4437064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2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" name="Rectangle 54"/>
            <p:cNvSpPr>
              <a:spLocks noChangeArrowheads="1"/>
            </p:cNvSpPr>
            <p:nvPr/>
          </p:nvSpPr>
          <p:spPr bwMode="auto">
            <a:xfrm>
              <a:off x="4255938" y="4405314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" name="Rectangle 55"/>
            <p:cNvSpPr>
              <a:spLocks noChangeArrowheads="1"/>
            </p:cNvSpPr>
            <p:nvPr/>
          </p:nvSpPr>
          <p:spPr bwMode="auto">
            <a:xfrm>
              <a:off x="5864075" y="4894264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" name="Rectangle 56"/>
            <p:cNvSpPr>
              <a:spLocks noChangeArrowheads="1"/>
            </p:cNvSpPr>
            <p:nvPr/>
          </p:nvSpPr>
          <p:spPr bwMode="auto">
            <a:xfrm>
              <a:off x="5356075" y="4405314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" name="Rectangle 57"/>
            <p:cNvSpPr>
              <a:spLocks noChangeArrowheads="1"/>
            </p:cNvSpPr>
            <p:nvPr/>
          </p:nvSpPr>
          <p:spPr bwMode="auto">
            <a:xfrm>
              <a:off x="3274863" y="4405314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32" name="Groupe 31"/>
          <p:cNvGrpSpPr>
            <a:grpSpLocks noChangeAspect="1"/>
          </p:cNvGrpSpPr>
          <p:nvPr/>
        </p:nvGrpSpPr>
        <p:grpSpPr>
          <a:xfrm>
            <a:off x="6841704" y="4006965"/>
            <a:ext cx="1257584" cy="1080000"/>
            <a:chOff x="5868144" y="3360738"/>
            <a:chExt cx="1101725" cy="946150"/>
          </a:xfrm>
        </p:grpSpPr>
        <p:sp>
          <p:nvSpPr>
            <p:cNvPr id="115" name="AutoShape 7"/>
            <p:cNvSpPr>
              <a:spLocks noChangeAspect="1" noChangeArrowheads="1" noTextEdit="1"/>
            </p:cNvSpPr>
            <p:nvPr/>
          </p:nvSpPr>
          <p:spPr bwMode="auto">
            <a:xfrm>
              <a:off x="5868144" y="3360738"/>
              <a:ext cx="1101725" cy="946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5985619" y="393223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5985619" y="393223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" name="Freeform 11"/>
            <p:cNvSpPr>
              <a:spLocks/>
            </p:cNvSpPr>
            <p:nvPr/>
          </p:nvSpPr>
          <p:spPr bwMode="auto">
            <a:xfrm>
              <a:off x="5985619" y="3932238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4 h 104"/>
                <a:gd name="T6" fmla="*/ 100 w 104"/>
                <a:gd name="T7" fmla="*/ 72 h 104"/>
                <a:gd name="T8" fmla="*/ 96 w 104"/>
                <a:gd name="T9" fmla="*/ 82 h 104"/>
                <a:gd name="T10" fmla="*/ 90 w 104"/>
                <a:gd name="T11" fmla="*/ 90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90 h 104"/>
                <a:gd name="T30" fmla="*/ 8 w 104"/>
                <a:gd name="T31" fmla="*/ 82 h 104"/>
                <a:gd name="T32" fmla="*/ 4 w 104"/>
                <a:gd name="T33" fmla="*/ 72 h 104"/>
                <a:gd name="T34" fmla="*/ 2 w 104"/>
                <a:gd name="T35" fmla="*/ 64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8 w 104"/>
                <a:gd name="T45" fmla="*/ 24 h 104"/>
                <a:gd name="T46" fmla="*/ 16 w 104"/>
                <a:gd name="T47" fmla="*/ 16 h 104"/>
                <a:gd name="T48" fmla="*/ 24 w 104"/>
                <a:gd name="T49" fmla="*/ 10 h 104"/>
                <a:gd name="T50" fmla="*/ 32 w 104"/>
                <a:gd name="T51" fmla="*/ 4 h 104"/>
                <a:gd name="T52" fmla="*/ 42 w 104"/>
                <a:gd name="T53" fmla="*/ 2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2 h 104"/>
                <a:gd name="T60" fmla="*/ 72 w 104"/>
                <a:gd name="T61" fmla="*/ 4 h 104"/>
                <a:gd name="T62" fmla="*/ 82 w 104"/>
                <a:gd name="T63" fmla="*/ 10 h 104"/>
                <a:gd name="T64" fmla="*/ 90 w 104"/>
                <a:gd name="T65" fmla="*/ 16 h 104"/>
                <a:gd name="T66" fmla="*/ 96 w 104"/>
                <a:gd name="T67" fmla="*/ 24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4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90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" name="Freeform 12"/>
            <p:cNvSpPr>
              <a:spLocks/>
            </p:cNvSpPr>
            <p:nvPr/>
          </p:nvSpPr>
          <p:spPr bwMode="auto">
            <a:xfrm>
              <a:off x="6334869" y="40941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CC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" name="Freeform 13"/>
            <p:cNvSpPr>
              <a:spLocks/>
            </p:cNvSpPr>
            <p:nvPr/>
          </p:nvSpPr>
          <p:spPr bwMode="auto">
            <a:xfrm>
              <a:off x="6334869" y="40941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" name="Freeform 14"/>
            <p:cNvSpPr>
              <a:spLocks/>
            </p:cNvSpPr>
            <p:nvPr/>
          </p:nvSpPr>
          <p:spPr bwMode="auto">
            <a:xfrm>
              <a:off x="6334869" y="40941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0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6 h 104"/>
                <a:gd name="T48" fmla="*/ 22 w 104"/>
                <a:gd name="T49" fmla="*/ 8 h 104"/>
                <a:gd name="T50" fmla="*/ 32 w 104"/>
                <a:gd name="T51" fmla="*/ 4 h 104"/>
                <a:gd name="T52" fmla="*/ 40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6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6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6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" name="Freeform 15"/>
            <p:cNvSpPr>
              <a:spLocks/>
            </p:cNvSpPr>
            <p:nvPr/>
          </p:nvSpPr>
          <p:spPr bwMode="auto">
            <a:xfrm>
              <a:off x="6801594" y="37766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" name="Freeform 16"/>
            <p:cNvSpPr>
              <a:spLocks/>
            </p:cNvSpPr>
            <p:nvPr/>
          </p:nvSpPr>
          <p:spPr bwMode="auto">
            <a:xfrm>
              <a:off x="6801594" y="37766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" name="Freeform 17"/>
            <p:cNvSpPr>
              <a:spLocks/>
            </p:cNvSpPr>
            <p:nvPr/>
          </p:nvSpPr>
          <p:spPr bwMode="auto">
            <a:xfrm>
              <a:off x="6801594" y="3776663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90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4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4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90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90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4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5" name="Freeform 18"/>
            <p:cNvSpPr>
              <a:spLocks/>
            </p:cNvSpPr>
            <p:nvPr/>
          </p:nvSpPr>
          <p:spPr bwMode="auto">
            <a:xfrm>
              <a:off x="5871319" y="361791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88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6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6 w 104"/>
                <a:gd name="T47" fmla="*/ 16 h 106"/>
                <a:gd name="T48" fmla="*/ 22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88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88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88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6" name="Freeform 19"/>
            <p:cNvSpPr>
              <a:spLocks/>
            </p:cNvSpPr>
            <p:nvPr/>
          </p:nvSpPr>
          <p:spPr bwMode="auto">
            <a:xfrm>
              <a:off x="5871319" y="361791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88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6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6 w 104"/>
                <a:gd name="T47" fmla="*/ 16 h 106"/>
                <a:gd name="T48" fmla="*/ 22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88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88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88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7" name="Freeform 20"/>
            <p:cNvSpPr>
              <a:spLocks/>
            </p:cNvSpPr>
            <p:nvPr/>
          </p:nvSpPr>
          <p:spPr bwMode="auto">
            <a:xfrm>
              <a:off x="5871319" y="3617913"/>
              <a:ext cx="165100" cy="168275"/>
            </a:xfrm>
            <a:custGeom>
              <a:avLst/>
              <a:gdLst>
                <a:gd name="T0" fmla="*/ 104 w 104"/>
                <a:gd name="T1" fmla="*/ 54 h 106"/>
                <a:gd name="T2" fmla="*/ 104 w 104"/>
                <a:gd name="T3" fmla="*/ 54 h 106"/>
                <a:gd name="T4" fmla="*/ 104 w 104"/>
                <a:gd name="T5" fmla="*/ 64 h 106"/>
                <a:gd name="T6" fmla="*/ 100 w 104"/>
                <a:gd name="T7" fmla="*/ 74 h 106"/>
                <a:gd name="T8" fmla="*/ 96 w 104"/>
                <a:gd name="T9" fmla="*/ 82 h 106"/>
                <a:gd name="T10" fmla="*/ 88 w 104"/>
                <a:gd name="T11" fmla="*/ 90 h 106"/>
                <a:gd name="T12" fmla="*/ 82 w 104"/>
                <a:gd name="T13" fmla="*/ 96 h 106"/>
                <a:gd name="T14" fmla="*/ 72 w 104"/>
                <a:gd name="T15" fmla="*/ 102 h 106"/>
                <a:gd name="T16" fmla="*/ 62 w 104"/>
                <a:gd name="T17" fmla="*/ 104 h 106"/>
                <a:gd name="T18" fmla="*/ 52 w 104"/>
                <a:gd name="T19" fmla="*/ 106 h 106"/>
                <a:gd name="T20" fmla="*/ 52 w 104"/>
                <a:gd name="T21" fmla="*/ 106 h 106"/>
                <a:gd name="T22" fmla="*/ 42 w 104"/>
                <a:gd name="T23" fmla="*/ 104 h 106"/>
                <a:gd name="T24" fmla="*/ 32 w 104"/>
                <a:gd name="T25" fmla="*/ 102 h 106"/>
                <a:gd name="T26" fmla="*/ 22 w 104"/>
                <a:gd name="T27" fmla="*/ 96 h 106"/>
                <a:gd name="T28" fmla="*/ 16 w 104"/>
                <a:gd name="T29" fmla="*/ 90 h 106"/>
                <a:gd name="T30" fmla="*/ 8 w 104"/>
                <a:gd name="T31" fmla="*/ 82 h 106"/>
                <a:gd name="T32" fmla="*/ 4 w 104"/>
                <a:gd name="T33" fmla="*/ 74 h 106"/>
                <a:gd name="T34" fmla="*/ 0 w 104"/>
                <a:gd name="T35" fmla="*/ 64 h 106"/>
                <a:gd name="T36" fmla="*/ 0 w 104"/>
                <a:gd name="T37" fmla="*/ 54 h 106"/>
                <a:gd name="T38" fmla="*/ 0 w 104"/>
                <a:gd name="T39" fmla="*/ 54 h 106"/>
                <a:gd name="T40" fmla="*/ 0 w 104"/>
                <a:gd name="T41" fmla="*/ 42 h 106"/>
                <a:gd name="T42" fmla="*/ 4 w 104"/>
                <a:gd name="T43" fmla="*/ 32 h 106"/>
                <a:gd name="T44" fmla="*/ 8 w 104"/>
                <a:gd name="T45" fmla="*/ 24 h 106"/>
                <a:gd name="T46" fmla="*/ 16 w 104"/>
                <a:gd name="T47" fmla="*/ 16 h 106"/>
                <a:gd name="T48" fmla="*/ 22 w 104"/>
                <a:gd name="T49" fmla="*/ 10 h 106"/>
                <a:gd name="T50" fmla="*/ 32 w 104"/>
                <a:gd name="T51" fmla="*/ 4 h 106"/>
                <a:gd name="T52" fmla="*/ 42 w 104"/>
                <a:gd name="T53" fmla="*/ 2 h 106"/>
                <a:gd name="T54" fmla="*/ 52 w 104"/>
                <a:gd name="T55" fmla="*/ 0 h 106"/>
                <a:gd name="T56" fmla="*/ 52 w 104"/>
                <a:gd name="T57" fmla="*/ 0 h 106"/>
                <a:gd name="T58" fmla="*/ 62 w 104"/>
                <a:gd name="T59" fmla="*/ 2 h 106"/>
                <a:gd name="T60" fmla="*/ 72 w 104"/>
                <a:gd name="T61" fmla="*/ 4 h 106"/>
                <a:gd name="T62" fmla="*/ 82 w 104"/>
                <a:gd name="T63" fmla="*/ 10 h 106"/>
                <a:gd name="T64" fmla="*/ 88 w 104"/>
                <a:gd name="T65" fmla="*/ 16 h 106"/>
                <a:gd name="T66" fmla="*/ 96 w 104"/>
                <a:gd name="T67" fmla="*/ 24 h 106"/>
                <a:gd name="T68" fmla="*/ 100 w 104"/>
                <a:gd name="T69" fmla="*/ 32 h 106"/>
                <a:gd name="T70" fmla="*/ 104 w 104"/>
                <a:gd name="T71" fmla="*/ 42 h 106"/>
                <a:gd name="T72" fmla="*/ 104 w 104"/>
                <a:gd name="T7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6">
                  <a:moveTo>
                    <a:pt x="104" y="54"/>
                  </a:moveTo>
                  <a:lnTo>
                    <a:pt x="104" y="54"/>
                  </a:lnTo>
                  <a:lnTo>
                    <a:pt x="104" y="64"/>
                  </a:lnTo>
                  <a:lnTo>
                    <a:pt x="100" y="74"/>
                  </a:lnTo>
                  <a:lnTo>
                    <a:pt x="96" y="82"/>
                  </a:lnTo>
                  <a:lnTo>
                    <a:pt x="88" y="90"/>
                  </a:lnTo>
                  <a:lnTo>
                    <a:pt x="82" y="96"/>
                  </a:lnTo>
                  <a:lnTo>
                    <a:pt x="72" y="102"/>
                  </a:lnTo>
                  <a:lnTo>
                    <a:pt x="6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42" y="104"/>
                  </a:lnTo>
                  <a:lnTo>
                    <a:pt x="32" y="102"/>
                  </a:lnTo>
                  <a:lnTo>
                    <a:pt x="22" y="96"/>
                  </a:lnTo>
                  <a:lnTo>
                    <a:pt x="16" y="90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2" y="10"/>
                  </a:lnTo>
                  <a:lnTo>
                    <a:pt x="88" y="16"/>
                  </a:lnTo>
                  <a:lnTo>
                    <a:pt x="96" y="24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8" name="Freeform 21"/>
            <p:cNvSpPr>
              <a:spLocks/>
            </p:cNvSpPr>
            <p:nvPr/>
          </p:nvSpPr>
          <p:spPr bwMode="auto">
            <a:xfrm>
              <a:off x="6544419" y="4205288"/>
              <a:ext cx="6350" cy="38100"/>
            </a:xfrm>
            <a:custGeom>
              <a:avLst/>
              <a:gdLst>
                <a:gd name="T0" fmla="*/ 0 w 4"/>
                <a:gd name="T1" fmla="*/ 24 h 24"/>
                <a:gd name="T2" fmla="*/ 4 w 4"/>
                <a:gd name="T3" fmla="*/ 14 h 24"/>
                <a:gd name="T4" fmla="*/ 4 w 4"/>
                <a:gd name="T5" fmla="*/ 2 h 24"/>
                <a:gd name="T6" fmla="*/ 4 w 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4" y="1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9" name="Freeform 22"/>
            <p:cNvSpPr>
              <a:spLocks/>
            </p:cNvSpPr>
            <p:nvPr/>
          </p:nvSpPr>
          <p:spPr bwMode="auto">
            <a:xfrm>
              <a:off x="6534894" y="4144963"/>
              <a:ext cx="12700" cy="34925"/>
            </a:xfrm>
            <a:custGeom>
              <a:avLst/>
              <a:gdLst>
                <a:gd name="T0" fmla="*/ 8 w 8"/>
                <a:gd name="T1" fmla="*/ 22 h 22"/>
                <a:gd name="T2" fmla="*/ 6 w 8"/>
                <a:gd name="T3" fmla="*/ 16 h 22"/>
                <a:gd name="T4" fmla="*/ 2 w 8"/>
                <a:gd name="T5" fmla="*/ 4 h 22"/>
                <a:gd name="T6" fmla="*/ 0 w 8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lnTo>
                    <a:pt x="6" y="1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0" name="Freeform 23"/>
            <p:cNvSpPr>
              <a:spLocks/>
            </p:cNvSpPr>
            <p:nvPr/>
          </p:nvSpPr>
          <p:spPr bwMode="auto">
            <a:xfrm>
              <a:off x="6496794" y="4090988"/>
              <a:ext cx="25400" cy="31750"/>
            </a:xfrm>
            <a:custGeom>
              <a:avLst/>
              <a:gdLst>
                <a:gd name="T0" fmla="*/ 16 w 16"/>
                <a:gd name="T1" fmla="*/ 20 h 20"/>
                <a:gd name="T2" fmla="*/ 10 w 16"/>
                <a:gd name="T3" fmla="*/ 14 h 20"/>
                <a:gd name="T4" fmla="*/ 0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16" y="20"/>
                  </a:moveTo>
                  <a:lnTo>
                    <a:pt x="10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1" name="Freeform 24"/>
            <p:cNvSpPr>
              <a:spLocks/>
            </p:cNvSpPr>
            <p:nvPr/>
          </p:nvSpPr>
          <p:spPr bwMode="auto">
            <a:xfrm>
              <a:off x="6452344" y="4046538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4 w 18"/>
                <a:gd name="T3" fmla="*/ 2 h 18"/>
                <a:gd name="T4" fmla="*/ 0 w 1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2" name="Freeform 25"/>
            <p:cNvSpPr>
              <a:spLocks/>
            </p:cNvSpPr>
            <p:nvPr/>
          </p:nvSpPr>
          <p:spPr bwMode="auto">
            <a:xfrm>
              <a:off x="6404719" y="4008438"/>
              <a:ext cx="28575" cy="22225"/>
            </a:xfrm>
            <a:custGeom>
              <a:avLst/>
              <a:gdLst>
                <a:gd name="T0" fmla="*/ 18 w 18"/>
                <a:gd name="T1" fmla="*/ 14 h 14"/>
                <a:gd name="T2" fmla="*/ 2 w 18"/>
                <a:gd name="T3" fmla="*/ 2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" name="Freeform 26"/>
            <p:cNvSpPr>
              <a:spLocks/>
            </p:cNvSpPr>
            <p:nvPr/>
          </p:nvSpPr>
          <p:spPr bwMode="auto">
            <a:xfrm>
              <a:off x="6350744" y="3973513"/>
              <a:ext cx="31750" cy="19050"/>
            </a:xfrm>
            <a:custGeom>
              <a:avLst/>
              <a:gdLst>
                <a:gd name="T0" fmla="*/ 20 w 20"/>
                <a:gd name="T1" fmla="*/ 12 h 12"/>
                <a:gd name="T2" fmla="*/ 0 w 20"/>
                <a:gd name="T3" fmla="*/ 0 h 12"/>
                <a:gd name="T4" fmla="*/ 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" name="Line 27"/>
            <p:cNvSpPr>
              <a:spLocks noChangeShapeType="1"/>
            </p:cNvSpPr>
            <p:nvPr/>
          </p:nvSpPr>
          <p:spPr bwMode="auto">
            <a:xfrm flipH="1" flipV="1">
              <a:off x="6293594" y="3944938"/>
              <a:ext cx="34925" cy="15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5" name="Line 28"/>
            <p:cNvSpPr>
              <a:spLocks noChangeShapeType="1"/>
            </p:cNvSpPr>
            <p:nvPr/>
          </p:nvSpPr>
          <p:spPr bwMode="auto">
            <a:xfrm flipH="1" flipV="1">
              <a:off x="6236444" y="3919538"/>
              <a:ext cx="34925" cy="12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6" name="Line 29"/>
            <p:cNvSpPr>
              <a:spLocks noChangeShapeType="1"/>
            </p:cNvSpPr>
            <p:nvPr/>
          </p:nvSpPr>
          <p:spPr bwMode="auto">
            <a:xfrm flipH="1" flipV="1">
              <a:off x="6176119" y="3897313"/>
              <a:ext cx="34925" cy="12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7" name="Line 30"/>
            <p:cNvSpPr>
              <a:spLocks noChangeShapeType="1"/>
            </p:cNvSpPr>
            <p:nvPr/>
          </p:nvSpPr>
          <p:spPr bwMode="auto">
            <a:xfrm flipH="1" flipV="1">
              <a:off x="6112619" y="3884613"/>
              <a:ext cx="38100" cy="6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8" name="Line 31"/>
            <p:cNvSpPr>
              <a:spLocks noChangeShapeType="1"/>
            </p:cNvSpPr>
            <p:nvPr/>
          </p:nvSpPr>
          <p:spPr bwMode="auto">
            <a:xfrm flipH="1" flipV="1">
              <a:off x="6052294" y="3875088"/>
              <a:ext cx="38100" cy="31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9" name="Freeform 32"/>
            <p:cNvSpPr>
              <a:spLocks/>
            </p:cNvSpPr>
            <p:nvPr/>
          </p:nvSpPr>
          <p:spPr bwMode="auto">
            <a:xfrm>
              <a:off x="5988794" y="3875088"/>
              <a:ext cx="38100" cy="3175"/>
            </a:xfrm>
            <a:custGeom>
              <a:avLst/>
              <a:gdLst>
                <a:gd name="T0" fmla="*/ 24 w 24"/>
                <a:gd name="T1" fmla="*/ 0 h 2"/>
                <a:gd name="T2" fmla="*/ 12 w 24"/>
                <a:gd name="T3" fmla="*/ 0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2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0" name="Freeform 33"/>
            <p:cNvSpPr>
              <a:spLocks/>
            </p:cNvSpPr>
            <p:nvPr/>
          </p:nvSpPr>
          <p:spPr bwMode="auto">
            <a:xfrm>
              <a:off x="5928469" y="3881438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20 w 22"/>
                <a:gd name="T3" fmla="*/ 2 h 10"/>
                <a:gd name="T4" fmla="*/ 8 w 22"/>
                <a:gd name="T5" fmla="*/ 6 h 10"/>
                <a:gd name="T6" fmla="*/ 0 w 2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20" y="2"/>
                  </a:lnTo>
                  <a:lnTo>
                    <a:pt x="8" y="6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1" name="Freeform 34"/>
            <p:cNvSpPr>
              <a:spLocks/>
            </p:cNvSpPr>
            <p:nvPr/>
          </p:nvSpPr>
          <p:spPr bwMode="auto">
            <a:xfrm>
              <a:off x="5887194" y="3910013"/>
              <a:ext cx="19050" cy="31750"/>
            </a:xfrm>
            <a:custGeom>
              <a:avLst/>
              <a:gdLst>
                <a:gd name="T0" fmla="*/ 12 w 12"/>
                <a:gd name="T1" fmla="*/ 0 h 20"/>
                <a:gd name="T2" fmla="*/ 6 w 12"/>
                <a:gd name="T3" fmla="*/ 8 h 20"/>
                <a:gd name="T4" fmla="*/ 0 w 12"/>
                <a:gd name="T5" fmla="*/ 16 h 20"/>
                <a:gd name="T6" fmla="*/ 0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6" y="8"/>
                  </a:lnTo>
                  <a:lnTo>
                    <a:pt x="0" y="1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2" name="Freeform 35"/>
            <p:cNvSpPr>
              <a:spLocks/>
            </p:cNvSpPr>
            <p:nvPr/>
          </p:nvSpPr>
          <p:spPr bwMode="auto">
            <a:xfrm>
              <a:off x="5880844" y="3967163"/>
              <a:ext cx="6350" cy="38100"/>
            </a:xfrm>
            <a:custGeom>
              <a:avLst/>
              <a:gdLst>
                <a:gd name="T0" fmla="*/ 0 w 4"/>
                <a:gd name="T1" fmla="*/ 0 h 24"/>
                <a:gd name="T2" fmla="*/ 0 w 4"/>
                <a:gd name="T3" fmla="*/ 2 h 24"/>
                <a:gd name="T4" fmla="*/ 0 w 4"/>
                <a:gd name="T5" fmla="*/ 12 h 24"/>
                <a:gd name="T6" fmla="*/ 4 w 4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lnTo>
                    <a:pt x="0" y="2"/>
                  </a:lnTo>
                  <a:lnTo>
                    <a:pt x="0" y="12"/>
                  </a:lnTo>
                  <a:lnTo>
                    <a:pt x="4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" name="Freeform 36"/>
            <p:cNvSpPr>
              <a:spLocks/>
            </p:cNvSpPr>
            <p:nvPr/>
          </p:nvSpPr>
          <p:spPr bwMode="auto">
            <a:xfrm>
              <a:off x="5896719" y="4027488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6 w 12"/>
                <a:gd name="T3" fmla="*/ 12 h 22"/>
                <a:gd name="T4" fmla="*/ 12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6" y="12"/>
                  </a:lnTo>
                  <a:lnTo>
                    <a:pt x="12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" name="Freeform 37"/>
            <p:cNvSpPr>
              <a:spLocks/>
            </p:cNvSpPr>
            <p:nvPr/>
          </p:nvSpPr>
          <p:spPr bwMode="auto">
            <a:xfrm>
              <a:off x="5931644" y="4081463"/>
              <a:ext cx="25400" cy="28575"/>
            </a:xfrm>
            <a:custGeom>
              <a:avLst/>
              <a:gdLst>
                <a:gd name="T0" fmla="*/ 0 w 16"/>
                <a:gd name="T1" fmla="*/ 0 h 18"/>
                <a:gd name="T2" fmla="*/ 2 w 16"/>
                <a:gd name="T3" fmla="*/ 4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2" y="4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5" name="Freeform 38"/>
            <p:cNvSpPr>
              <a:spLocks/>
            </p:cNvSpPr>
            <p:nvPr/>
          </p:nvSpPr>
          <p:spPr bwMode="auto">
            <a:xfrm>
              <a:off x="5972919" y="4125913"/>
              <a:ext cx="31750" cy="25400"/>
            </a:xfrm>
            <a:custGeom>
              <a:avLst/>
              <a:gdLst>
                <a:gd name="T0" fmla="*/ 0 w 20"/>
                <a:gd name="T1" fmla="*/ 0 h 16"/>
                <a:gd name="T2" fmla="*/ 2 w 20"/>
                <a:gd name="T3" fmla="*/ 2 h 16"/>
                <a:gd name="T4" fmla="*/ 2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lnTo>
                    <a:pt x="2" y="2"/>
                  </a:lnTo>
                  <a:lnTo>
                    <a:pt x="2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6" name="Freeform 39"/>
            <p:cNvSpPr>
              <a:spLocks/>
            </p:cNvSpPr>
            <p:nvPr/>
          </p:nvSpPr>
          <p:spPr bwMode="auto">
            <a:xfrm>
              <a:off x="6023719" y="4167188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0 w 20"/>
                <a:gd name="T3" fmla="*/ 0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0" y="0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7" name="Freeform 40"/>
            <p:cNvSpPr>
              <a:spLocks/>
            </p:cNvSpPr>
            <p:nvPr/>
          </p:nvSpPr>
          <p:spPr bwMode="auto">
            <a:xfrm>
              <a:off x="6077694" y="4202113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2 w 20"/>
                <a:gd name="T3" fmla="*/ 2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2" y="2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8" name="Freeform 41"/>
            <p:cNvSpPr>
              <a:spLocks/>
            </p:cNvSpPr>
            <p:nvPr/>
          </p:nvSpPr>
          <p:spPr bwMode="auto">
            <a:xfrm>
              <a:off x="6131669" y="4230688"/>
              <a:ext cx="34925" cy="15875"/>
            </a:xfrm>
            <a:custGeom>
              <a:avLst/>
              <a:gdLst>
                <a:gd name="T0" fmla="*/ 0 w 22"/>
                <a:gd name="T1" fmla="*/ 0 h 10"/>
                <a:gd name="T2" fmla="*/ 10 w 22"/>
                <a:gd name="T3" fmla="*/ 6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10" y="6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9" name="Freeform 42"/>
            <p:cNvSpPr>
              <a:spLocks/>
            </p:cNvSpPr>
            <p:nvPr/>
          </p:nvSpPr>
          <p:spPr bwMode="auto">
            <a:xfrm>
              <a:off x="6191994" y="4256088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14 w 22"/>
                <a:gd name="T3" fmla="*/ 6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14" y="6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0" name="Freeform 43"/>
            <p:cNvSpPr>
              <a:spLocks/>
            </p:cNvSpPr>
            <p:nvPr/>
          </p:nvSpPr>
          <p:spPr bwMode="auto">
            <a:xfrm>
              <a:off x="6252319" y="4278313"/>
              <a:ext cx="34925" cy="9525"/>
            </a:xfrm>
            <a:custGeom>
              <a:avLst/>
              <a:gdLst>
                <a:gd name="T0" fmla="*/ 0 w 22"/>
                <a:gd name="T1" fmla="*/ 0 h 6"/>
                <a:gd name="T2" fmla="*/ 18 w 22"/>
                <a:gd name="T3" fmla="*/ 6 h 6"/>
                <a:gd name="T4" fmla="*/ 22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lnTo>
                    <a:pt x="18" y="6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1" name="Freeform 44"/>
            <p:cNvSpPr>
              <a:spLocks/>
            </p:cNvSpPr>
            <p:nvPr/>
          </p:nvSpPr>
          <p:spPr bwMode="auto">
            <a:xfrm>
              <a:off x="6312644" y="4294188"/>
              <a:ext cx="38100" cy="6350"/>
            </a:xfrm>
            <a:custGeom>
              <a:avLst/>
              <a:gdLst>
                <a:gd name="T0" fmla="*/ 0 w 24"/>
                <a:gd name="T1" fmla="*/ 0 h 4"/>
                <a:gd name="T2" fmla="*/ 18 w 24"/>
                <a:gd name="T3" fmla="*/ 2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18" y="2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2" name="Freeform 45"/>
            <p:cNvSpPr>
              <a:spLocks/>
            </p:cNvSpPr>
            <p:nvPr/>
          </p:nvSpPr>
          <p:spPr bwMode="auto">
            <a:xfrm>
              <a:off x="6376144" y="4300538"/>
              <a:ext cx="38100" cy="3175"/>
            </a:xfrm>
            <a:custGeom>
              <a:avLst/>
              <a:gdLst>
                <a:gd name="T0" fmla="*/ 0 w 24"/>
                <a:gd name="T1" fmla="*/ 0 h 2"/>
                <a:gd name="T2" fmla="*/ 14 w 24"/>
                <a:gd name="T3" fmla="*/ 2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14" y="2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" name="Freeform 46"/>
            <p:cNvSpPr>
              <a:spLocks/>
            </p:cNvSpPr>
            <p:nvPr/>
          </p:nvSpPr>
          <p:spPr bwMode="auto">
            <a:xfrm>
              <a:off x="6439644" y="4294188"/>
              <a:ext cx="34925" cy="6350"/>
            </a:xfrm>
            <a:custGeom>
              <a:avLst/>
              <a:gdLst>
                <a:gd name="T0" fmla="*/ 0 w 22"/>
                <a:gd name="T1" fmla="*/ 4 h 4"/>
                <a:gd name="T2" fmla="*/ 6 w 22"/>
                <a:gd name="T3" fmla="*/ 4 h 4"/>
                <a:gd name="T4" fmla="*/ 20 w 22"/>
                <a:gd name="T5" fmla="*/ 0 h 4"/>
                <a:gd name="T6" fmla="*/ 22 w 2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lnTo>
                    <a:pt x="6" y="4"/>
                  </a:ln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" name="Freeform 47"/>
            <p:cNvSpPr>
              <a:spLocks/>
            </p:cNvSpPr>
            <p:nvPr/>
          </p:nvSpPr>
          <p:spPr bwMode="auto">
            <a:xfrm>
              <a:off x="6499969" y="4262438"/>
              <a:ext cx="31750" cy="22225"/>
            </a:xfrm>
            <a:custGeom>
              <a:avLst/>
              <a:gdLst>
                <a:gd name="T0" fmla="*/ 0 w 20"/>
                <a:gd name="T1" fmla="*/ 14 h 14"/>
                <a:gd name="T2" fmla="*/ 6 w 20"/>
                <a:gd name="T3" fmla="*/ 10 h 14"/>
                <a:gd name="T4" fmla="*/ 16 w 20"/>
                <a:gd name="T5" fmla="*/ 4 h 14"/>
                <a:gd name="T6" fmla="*/ 20 w 2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6" y="10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5" name="Freeform 48"/>
            <p:cNvSpPr>
              <a:spLocks/>
            </p:cNvSpPr>
            <p:nvPr/>
          </p:nvSpPr>
          <p:spPr bwMode="auto">
            <a:xfrm>
              <a:off x="6099919" y="3363913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6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4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6" y="342"/>
                  </a:lnTo>
                  <a:lnTo>
                    <a:pt x="34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2"/>
                  </a:lnTo>
                  <a:lnTo>
                    <a:pt x="46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6" name="Freeform 49"/>
            <p:cNvSpPr>
              <a:spLocks/>
            </p:cNvSpPr>
            <p:nvPr/>
          </p:nvSpPr>
          <p:spPr bwMode="auto">
            <a:xfrm>
              <a:off x="6099919" y="3363913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6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4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6" y="342"/>
                  </a:lnTo>
                  <a:lnTo>
                    <a:pt x="34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2"/>
                  </a:lnTo>
                  <a:lnTo>
                    <a:pt x="46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7" name="Freeform 50"/>
            <p:cNvSpPr>
              <a:spLocks/>
            </p:cNvSpPr>
            <p:nvPr/>
          </p:nvSpPr>
          <p:spPr bwMode="auto">
            <a:xfrm>
              <a:off x="6099919" y="3363913"/>
              <a:ext cx="660400" cy="663575"/>
            </a:xfrm>
            <a:custGeom>
              <a:avLst/>
              <a:gdLst>
                <a:gd name="T0" fmla="*/ 416 w 416"/>
                <a:gd name="T1" fmla="*/ 208 h 418"/>
                <a:gd name="T2" fmla="*/ 412 w 416"/>
                <a:gd name="T3" fmla="*/ 250 h 418"/>
                <a:gd name="T4" fmla="*/ 400 w 416"/>
                <a:gd name="T5" fmla="*/ 290 h 418"/>
                <a:gd name="T6" fmla="*/ 382 w 416"/>
                <a:gd name="T7" fmla="*/ 326 h 418"/>
                <a:gd name="T8" fmla="*/ 356 w 416"/>
                <a:gd name="T9" fmla="*/ 356 h 418"/>
                <a:gd name="T10" fmla="*/ 324 w 416"/>
                <a:gd name="T11" fmla="*/ 382 h 418"/>
                <a:gd name="T12" fmla="*/ 290 w 416"/>
                <a:gd name="T13" fmla="*/ 402 h 418"/>
                <a:gd name="T14" fmla="*/ 250 w 416"/>
                <a:gd name="T15" fmla="*/ 414 h 418"/>
                <a:gd name="T16" fmla="*/ 208 w 416"/>
                <a:gd name="T17" fmla="*/ 418 h 418"/>
                <a:gd name="T18" fmla="*/ 186 w 416"/>
                <a:gd name="T19" fmla="*/ 416 h 418"/>
                <a:gd name="T20" fmla="*/ 146 w 416"/>
                <a:gd name="T21" fmla="*/ 408 h 418"/>
                <a:gd name="T22" fmla="*/ 108 w 416"/>
                <a:gd name="T23" fmla="*/ 392 h 418"/>
                <a:gd name="T24" fmla="*/ 76 w 416"/>
                <a:gd name="T25" fmla="*/ 370 h 418"/>
                <a:gd name="T26" fmla="*/ 46 w 416"/>
                <a:gd name="T27" fmla="*/ 342 h 418"/>
                <a:gd name="T28" fmla="*/ 24 w 416"/>
                <a:gd name="T29" fmla="*/ 308 h 418"/>
                <a:gd name="T30" fmla="*/ 8 w 416"/>
                <a:gd name="T31" fmla="*/ 270 h 418"/>
                <a:gd name="T32" fmla="*/ 0 w 416"/>
                <a:gd name="T33" fmla="*/ 230 h 418"/>
                <a:gd name="T34" fmla="*/ 0 w 416"/>
                <a:gd name="T35" fmla="*/ 208 h 418"/>
                <a:gd name="T36" fmla="*/ 4 w 416"/>
                <a:gd name="T37" fmla="*/ 166 h 418"/>
                <a:gd name="T38" fmla="*/ 16 w 416"/>
                <a:gd name="T39" fmla="*/ 126 h 418"/>
                <a:gd name="T40" fmla="*/ 34 w 416"/>
                <a:gd name="T41" fmla="*/ 92 h 418"/>
                <a:gd name="T42" fmla="*/ 60 w 416"/>
                <a:gd name="T43" fmla="*/ 60 h 418"/>
                <a:gd name="T44" fmla="*/ 92 w 416"/>
                <a:gd name="T45" fmla="*/ 34 h 418"/>
                <a:gd name="T46" fmla="*/ 126 w 416"/>
                <a:gd name="T47" fmla="*/ 16 h 418"/>
                <a:gd name="T48" fmla="*/ 166 w 416"/>
                <a:gd name="T49" fmla="*/ 4 h 418"/>
                <a:gd name="T50" fmla="*/ 208 w 416"/>
                <a:gd name="T51" fmla="*/ 0 h 418"/>
                <a:gd name="T52" fmla="*/ 230 w 416"/>
                <a:gd name="T53" fmla="*/ 0 h 418"/>
                <a:gd name="T54" fmla="*/ 270 w 416"/>
                <a:gd name="T55" fmla="*/ 8 h 418"/>
                <a:gd name="T56" fmla="*/ 308 w 416"/>
                <a:gd name="T57" fmla="*/ 24 h 418"/>
                <a:gd name="T58" fmla="*/ 340 w 416"/>
                <a:gd name="T59" fmla="*/ 46 h 418"/>
                <a:gd name="T60" fmla="*/ 370 w 416"/>
                <a:gd name="T61" fmla="*/ 76 h 418"/>
                <a:gd name="T62" fmla="*/ 392 w 416"/>
                <a:gd name="T63" fmla="*/ 108 h 418"/>
                <a:gd name="T64" fmla="*/ 408 w 416"/>
                <a:gd name="T65" fmla="*/ 146 h 418"/>
                <a:gd name="T66" fmla="*/ 416 w 416"/>
                <a:gd name="T67" fmla="*/ 18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418">
                  <a:moveTo>
                    <a:pt x="416" y="208"/>
                  </a:moveTo>
                  <a:lnTo>
                    <a:pt x="416" y="208"/>
                  </a:lnTo>
                  <a:lnTo>
                    <a:pt x="416" y="230"/>
                  </a:lnTo>
                  <a:lnTo>
                    <a:pt x="412" y="250"/>
                  </a:lnTo>
                  <a:lnTo>
                    <a:pt x="408" y="270"/>
                  </a:lnTo>
                  <a:lnTo>
                    <a:pt x="400" y="290"/>
                  </a:lnTo>
                  <a:lnTo>
                    <a:pt x="392" y="308"/>
                  </a:lnTo>
                  <a:lnTo>
                    <a:pt x="382" y="326"/>
                  </a:lnTo>
                  <a:lnTo>
                    <a:pt x="370" y="342"/>
                  </a:lnTo>
                  <a:lnTo>
                    <a:pt x="356" y="356"/>
                  </a:lnTo>
                  <a:lnTo>
                    <a:pt x="340" y="370"/>
                  </a:lnTo>
                  <a:lnTo>
                    <a:pt x="324" y="382"/>
                  </a:lnTo>
                  <a:lnTo>
                    <a:pt x="308" y="392"/>
                  </a:lnTo>
                  <a:lnTo>
                    <a:pt x="290" y="402"/>
                  </a:lnTo>
                  <a:lnTo>
                    <a:pt x="270" y="408"/>
                  </a:lnTo>
                  <a:lnTo>
                    <a:pt x="250" y="414"/>
                  </a:lnTo>
                  <a:lnTo>
                    <a:pt x="230" y="416"/>
                  </a:lnTo>
                  <a:lnTo>
                    <a:pt x="208" y="418"/>
                  </a:lnTo>
                  <a:lnTo>
                    <a:pt x="208" y="418"/>
                  </a:lnTo>
                  <a:lnTo>
                    <a:pt x="186" y="416"/>
                  </a:lnTo>
                  <a:lnTo>
                    <a:pt x="166" y="414"/>
                  </a:lnTo>
                  <a:lnTo>
                    <a:pt x="146" y="408"/>
                  </a:lnTo>
                  <a:lnTo>
                    <a:pt x="126" y="402"/>
                  </a:lnTo>
                  <a:lnTo>
                    <a:pt x="108" y="392"/>
                  </a:lnTo>
                  <a:lnTo>
                    <a:pt x="92" y="382"/>
                  </a:lnTo>
                  <a:lnTo>
                    <a:pt x="76" y="370"/>
                  </a:lnTo>
                  <a:lnTo>
                    <a:pt x="60" y="356"/>
                  </a:lnTo>
                  <a:lnTo>
                    <a:pt x="46" y="342"/>
                  </a:lnTo>
                  <a:lnTo>
                    <a:pt x="34" y="326"/>
                  </a:lnTo>
                  <a:lnTo>
                    <a:pt x="24" y="308"/>
                  </a:lnTo>
                  <a:lnTo>
                    <a:pt x="16" y="290"/>
                  </a:lnTo>
                  <a:lnTo>
                    <a:pt x="8" y="270"/>
                  </a:lnTo>
                  <a:lnTo>
                    <a:pt x="4" y="250"/>
                  </a:lnTo>
                  <a:lnTo>
                    <a:pt x="0" y="230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186"/>
                  </a:lnTo>
                  <a:lnTo>
                    <a:pt x="4" y="166"/>
                  </a:lnTo>
                  <a:lnTo>
                    <a:pt x="8" y="146"/>
                  </a:lnTo>
                  <a:lnTo>
                    <a:pt x="16" y="126"/>
                  </a:lnTo>
                  <a:lnTo>
                    <a:pt x="24" y="108"/>
                  </a:lnTo>
                  <a:lnTo>
                    <a:pt x="34" y="92"/>
                  </a:lnTo>
                  <a:lnTo>
                    <a:pt x="46" y="76"/>
                  </a:lnTo>
                  <a:lnTo>
                    <a:pt x="60" y="60"/>
                  </a:lnTo>
                  <a:lnTo>
                    <a:pt x="76" y="46"/>
                  </a:lnTo>
                  <a:lnTo>
                    <a:pt x="92" y="34"/>
                  </a:lnTo>
                  <a:lnTo>
                    <a:pt x="108" y="24"/>
                  </a:lnTo>
                  <a:lnTo>
                    <a:pt x="126" y="16"/>
                  </a:lnTo>
                  <a:lnTo>
                    <a:pt x="146" y="8"/>
                  </a:lnTo>
                  <a:lnTo>
                    <a:pt x="166" y="4"/>
                  </a:lnTo>
                  <a:lnTo>
                    <a:pt x="186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30" y="0"/>
                  </a:lnTo>
                  <a:lnTo>
                    <a:pt x="250" y="4"/>
                  </a:lnTo>
                  <a:lnTo>
                    <a:pt x="270" y="8"/>
                  </a:lnTo>
                  <a:lnTo>
                    <a:pt x="290" y="16"/>
                  </a:lnTo>
                  <a:lnTo>
                    <a:pt x="308" y="24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6" y="60"/>
                  </a:lnTo>
                  <a:lnTo>
                    <a:pt x="370" y="76"/>
                  </a:lnTo>
                  <a:lnTo>
                    <a:pt x="382" y="92"/>
                  </a:lnTo>
                  <a:lnTo>
                    <a:pt x="392" y="108"/>
                  </a:lnTo>
                  <a:lnTo>
                    <a:pt x="400" y="126"/>
                  </a:lnTo>
                  <a:lnTo>
                    <a:pt x="408" y="146"/>
                  </a:lnTo>
                  <a:lnTo>
                    <a:pt x="412" y="166"/>
                  </a:lnTo>
                  <a:lnTo>
                    <a:pt x="416" y="186"/>
                  </a:lnTo>
                  <a:lnTo>
                    <a:pt x="416" y="208"/>
                  </a:lnTo>
                </a:path>
              </a:pathLst>
            </a:cu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8" name="Line 51"/>
            <p:cNvSpPr>
              <a:spLocks noChangeShapeType="1"/>
            </p:cNvSpPr>
            <p:nvPr/>
          </p:nvSpPr>
          <p:spPr bwMode="auto">
            <a:xfrm>
              <a:off x="6217394" y="3916363"/>
              <a:ext cx="161925" cy="85725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9" name="Freeform 52"/>
            <p:cNvSpPr>
              <a:spLocks/>
            </p:cNvSpPr>
            <p:nvPr/>
          </p:nvSpPr>
          <p:spPr bwMode="auto">
            <a:xfrm>
              <a:off x="6344394" y="3963988"/>
              <a:ext cx="79375" cy="63500"/>
            </a:xfrm>
            <a:custGeom>
              <a:avLst/>
              <a:gdLst>
                <a:gd name="T0" fmla="*/ 50 w 50"/>
                <a:gd name="T1" fmla="*/ 40 h 40"/>
                <a:gd name="T2" fmla="*/ 0 w 50"/>
                <a:gd name="T3" fmla="*/ 34 h 40"/>
                <a:gd name="T4" fmla="*/ 20 w 50"/>
                <a:gd name="T5" fmla="*/ 22 h 40"/>
                <a:gd name="T6" fmla="*/ 18 w 50"/>
                <a:gd name="T7" fmla="*/ 0 h 40"/>
                <a:gd name="T8" fmla="*/ 5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40"/>
                  </a:moveTo>
                  <a:lnTo>
                    <a:pt x="0" y="34"/>
                  </a:lnTo>
                  <a:lnTo>
                    <a:pt x="20" y="22"/>
                  </a:lnTo>
                  <a:lnTo>
                    <a:pt x="18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0" name="Freeform 53"/>
            <p:cNvSpPr>
              <a:spLocks/>
            </p:cNvSpPr>
            <p:nvPr/>
          </p:nvSpPr>
          <p:spPr bwMode="auto">
            <a:xfrm>
              <a:off x="6344394" y="3963988"/>
              <a:ext cx="79375" cy="63500"/>
            </a:xfrm>
            <a:custGeom>
              <a:avLst/>
              <a:gdLst>
                <a:gd name="T0" fmla="*/ 50 w 50"/>
                <a:gd name="T1" fmla="*/ 40 h 40"/>
                <a:gd name="T2" fmla="*/ 0 w 50"/>
                <a:gd name="T3" fmla="*/ 34 h 40"/>
                <a:gd name="T4" fmla="*/ 20 w 50"/>
                <a:gd name="T5" fmla="*/ 22 h 40"/>
                <a:gd name="T6" fmla="*/ 18 w 50"/>
                <a:gd name="T7" fmla="*/ 0 h 40"/>
                <a:gd name="T8" fmla="*/ 5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40"/>
                  </a:moveTo>
                  <a:lnTo>
                    <a:pt x="0" y="34"/>
                  </a:lnTo>
                  <a:lnTo>
                    <a:pt x="20" y="22"/>
                  </a:lnTo>
                  <a:lnTo>
                    <a:pt x="18" y="0"/>
                  </a:lnTo>
                  <a:lnTo>
                    <a:pt x="50" y="4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1" name="Freeform 54"/>
            <p:cNvSpPr>
              <a:spLocks/>
            </p:cNvSpPr>
            <p:nvPr/>
          </p:nvSpPr>
          <p:spPr bwMode="auto">
            <a:xfrm>
              <a:off x="6169769" y="3894138"/>
              <a:ext cx="79375" cy="60325"/>
            </a:xfrm>
            <a:custGeom>
              <a:avLst/>
              <a:gdLst>
                <a:gd name="T0" fmla="*/ 0 w 50"/>
                <a:gd name="T1" fmla="*/ 0 h 38"/>
                <a:gd name="T2" fmla="*/ 50 w 50"/>
                <a:gd name="T3" fmla="*/ 4 h 38"/>
                <a:gd name="T4" fmla="*/ 32 w 50"/>
                <a:gd name="T5" fmla="*/ 16 h 38"/>
                <a:gd name="T6" fmla="*/ 34 w 50"/>
                <a:gd name="T7" fmla="*/ 38 h 38"/>
                <a:gd name="T8" fmla="*/ 0 w 5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0"/>
                  </a:moveTo>
                  <a:lnTo>
                    <a:pt x="50" y="4"/>
                  </a:lnTo>
                  <a:lnTo>
                    <a:pt x="32" y="16"/>
                  </a:lnTo>
                  <a:lnTo>
                    <a:pt x="34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2" name="Freeform 55"/>
            <p:cNvSpPr>
              <a:spLocks/>
            </p:cNvSpPr>
            <p:nvPr/>
          </p:nvSpPr>
          <p:spPr bwMode="auto">
            <a:xfrm>
              <a:off x="6169769" y="3894138"/>
              <a:ext cx="79375" cy="60325"/>
            </a:xfrm>
            <a:custGeom>
              <a:avLst/>
              <a:gdLst>
                <a:gd name="T0" fmla="*/ 0 w 50"/>
                <a:gd name="T1" fmla="*/ 0 h 38"/>
                <a:gd name="T2" fmla="*/ 50 w 50"/>
                <a:gd name="T3" fmla="*/ 4 h 38"/>
                <a:gd name="T4" fmla="*/ 32 w 50"/>
                <a:gd name="T5" fmla="*/ 16 h 38"/>
                <a:gd name="T6" fmla="*/ 34 w 50"/>
                <a:gd name="T7" fmla="*/ 38 h 38"/>
                <a:gd name="T8" fmla="*/ 0 w 5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0"/>
                  </a:moveTo>
                  <a:lnTo>
                    <a:pt x="50" y="4"/>
                  </a:lnTo>
                  <a:lnTo>
                    <a:pt x="32" y="16"/>
                  </a:lnTo>
                  <a:lnTo>
                    <a:pt x="34" y="38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3" name="Rectangle 56"/>
            <p:cNvSpPr>
              <a:spLocks noChangeArrowheads="1"/>
            </p:cNvSpPr>
            <p:nvPr/>
          </p:nvSpPr>
          <p:spPr bwMode="auto">
            <a:xfrm>
              <a:off x="6401544" y="4116388"/>
              <a:ext cx="288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4" name="Rectangle 57"/>
            <p:cNvSpPr>
              <a:spLocks noChangeArrowheads="1"/>
            </p:cNvSpPr>
            <p:nvPr/>
          </p:nvSpPr>
          <p:spPr bwMode="auto">
            <a:xfrm>
              <a:off x="6030069" y="3957638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193" name="Text Box 2"/>
          <p:cNvSpPr txBox="1">
            <a:spLocks noChangeArrowheads="1"/>
          </p:cNvSpPr>
          <p:nvPr/>
        </p:nvSpPr>
        <p:spPr bwMode="auto">
          <a:xfrm>
            <a:off x="5869051" y="2924944"/>
            <a:ext cx="288032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UNE BONNE DISPOSITION</a:t>
            </a:r>
          </a:p>
        </p:txBody>
      </p:sp>
      <p:sp>
        <p:nvSpPr>
          <p:cNvPr id="194" name="Text Box 2"/>
          <p:cNvSpPr txBox="1">
            <a:spLocks noChangeArrowheads="1"/>
          </p:cNvSpPr>
          <p:nvPr/>
        </p:nvSpPr>
        <p:spPr bwMode="auto">
          <a:xfrm>
            <a:off x="6390496" y="5445224"/>
            <a:ext cx="216000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CÔTE À CÔTE</a:t>
            </a:r>
          </a:p>
        </p:txBody>
      </p:sp>
      <p:sp>
        <p:nvSpPr>
          <p:cNvPr id="195" name="Text Box 2"/>
          <p:cNvSpPr txBox="1">
            <a:spLocks noChangeArrowheads="1"/>
          </p:cNvSpPr>
          <p:nvPr/>
        </p:nvSpPr>
        <p:spPr bwMode="auto">
          <a:xfrm>
            <a:off x="2527415" y="5445224"/>
            <a:ext cx="147600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À 90°</a:t>
            </a:r>
          </a:p>
        </p:txBody>
      </p:sp>
    </p:spTree>
    <p:extLst>
      <p:ext uri="{BB962C8B-B14F-4D97-AF65-F5344CB8AC3E}">
        <p14:creationId xmlns:p14="http://schemas.microsoft.com/office/powerpoint/2010/main" val="353001796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051720" y="6503990"/>
            <a:ext cx="5040560" cy="210577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L’ÉVOLUTION DE L’IMAGE AU COURS D’UNE MISSION</a:t>
            </a:r>
          </a:p>
        </p:txBody>
      </p:sp>
      <p:grpSp>
        <p:nvGrpSpPr>
          <p:cNvPr id="11" name="Groupe 30"/>
          <p:cNvGrpSpPr>
            <a:grpSpLocks/>
          </p:cNvGrpSpPr>
          <p:nvPr/>
        </p:nvGrpSpPr>
        <p:grpSpPr bwMode="auto">
          <a:xfrm>
            <a:off x="498983" y="258762"/>
            <a:ext cx="8645019" cy="884241"/>
            <a:chOff x="497703" y="259459"/>
            <a:chExt cx="8860648" cy="883529"/>
          </a:xfrm>
        </p:grpSpPr>
        <p:sp>
          <p:nvSpPr>
            <p:cNvPr id="12" name="ZoneTexte 11"/>
            <p:cNvSpPr txBox="1">
              <a:spLocks noChangeArrowheads="1"/>
            </p:cNvSpPr>
            <p:nvPr/>
          </p:nvSpPr>
          <p:spPr bwMode="auto">
            <a:xfrm>
              <a:off x="514254" y="297531"/>
              <a:ext cx="1052408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138</a:t>
              </a:r>
            </a:p>
          </p:txBody>
        </p:sp>
        <p:grpSp>
          <p:nvGrpSpPr>
            <p:cNvPr id="21" name="Groupe 18"/>
            <p:cNvGrpSpPr>
              <a:grpSpLocks/>
            </p:cNvGrpSpPr>
            <p:nvPr/>
          </p:nvGrpSpPr>
          <p:grpSpPr bwMode="auto">
            <a:xfrm>
              <a:off x="1564791" y="323834"/>
              <a:ext cx="7793560" cy="819154"/>
              <a:chOff x="1551141" y="323833"/>
              <a:chExt cx="7592859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551141" y="323833"/>
                <a:ext cx="7592859" cy="676277"/>
                <a:chOff x="1551141" y="323832"/>
                <a:chExt cx="7592859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551141" y="395270"/>
                  <a:ext cx="7549025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697101" y="473679"/>
                <a:ext cx="68973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CULTIVER SON IMAGE</a:t>
                </a:r>
              </a:p>
            </p:txBody>
          </p:sp>
        </p:grpSp>
        <p:sp>
          <p:nvSpPr>
            <p:cNvPr id="22" name="ZoneTexte 11"/>
            <p:cNvSpPr txBox="1">
              <a:spLocks noChangeArrowheads="1"/>
            </p:cNvSpPr>
            <p:nvPr/>
          </p:nvSpPr>
          <p:spPr bwMode="auto">
            <a:xfrm rot="16200000">
              <a:off x="300362" y="456800"/>
              <a:ext cx="623386" cy="228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041524" y="2634534"/>
            <a:ext cx="5898832" cy="2344266"/>
            <a:chOff x="2041526" y="2634536"/>
            <a:chExt cx="5362575" cy="2131150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041526" y="2634536"/>
              <a:ext cx="5362575" cy="2130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2974976" y="2805986"/>
              <a:ext cx="1231900" cy="1323975"/>
            </a:xfrm>
            <a:custGeom>
              <a:avLst/>
              <a:gdLst>
                <a:gd name="T0" fmla="*/ 338 w 776"/>
                <a:gd name="T1" fmla="*/ 0 h 834"/>
                <a:gd name="T2" fmla="*/ 338 w 776"/>
                <a:gd name="T3" fmla="*/ 0 h 834"/>
                <a:gd name="T4" fmla="*/ 326 w 776"/>
                <a:gd name="T5" fmla="*/ 20 h 834"/>
                <a:gd name="T6" fmla="*/ 318 w 776"/>
                <a:gd name="T7" fmla="*/ 38 h 834"/>
                <a:gd name="T8" fmla="*/ 310 w 776"/>
                <a:gd name="T9" fmla="*/ 56 h 834"/>
                <a:gd name="T10" fmla="*/ 300 w 776"/>
                <a:gd name="T11" fmla="*/ 76 h 834"/>
                <a:gd name="T12" fmla="*/ 300 w 776"/>
                <a:gd name="T13" fmla="*/ 76 h 834"/>
                <a:gd name="T14" fmla="*/ 292 w 776"/>
                <a:gd name="T15" fmla="*/ 104 h 834"/>
                <a:gd name="T16" fmla="*/ 286 w 776"/>
                <a:gd name="T17" fmla="*/ 116 h 834"/>
                <a:gd name="T18" fmla="*/ 278 w 776"/>
                <a:gd name="T19" fmla="*/ 128 h 834"/>
                <a:gd name="T20" fmla="*/ 278 w 776"/>
                <a:gd name="T21" fmla="*/ 128 h 834"/>
                <a:gd name="T22" fmla="*/ 270 w 776"/>
                <a:gd name="T23" fmla="*/ 158 h 834"/>
                <a:gd name="T24" fmla="*/ 260 w 776"/>
                <a:gd name="T25" fmla="*/ 186 h 834"/>
                <a:gd name="T26" fmla="*/ 250 w 776"/>
                <a:gd name="T27" fmla="*/ 214 h 834"/>
                <a:gd name="T28" fmla="*/ 236 w 776"/>
                <a:gd name="T29" fmla="*/ 242 h 834"/>
                <a:gd name="T30" fmla="*/ 46 w 776"/>
                <a:gd name="T31" fmla="*/ 410 h 834"/>
                <a:gd name="T32" fmla="*/ 0 w 776"/>
                <a:gd name="T33" fmla="*/ 598 h 834"/>
                <a:gd name="T34" fmla="*/ 188 w 776"/>
                <a:gd name="T35" fmla="*/ 786 h 834"/>
                <a:gd name="T36" fmla="*/ 422 w 776"/>
                <a:gd name="T37" fmla="*/ 834 h 834"/>
                <a:gd name="T38" fmla="*/ 682 w 776"/>
                <a:gd name="T39" fmla="*/ 716 h 834"/>
                <a:gd name="T40" fmla="*/ 752 w 776"/>
                <a:gd name="T41" fmla="*/ 574 h 834"/>
                <a:gd name="T42" fmla="*/ 776 w 776"/>
                <a:gd name="T43" fmla="*/ 338 h 834"/>
                <a:gd name="T44" fmla="*/ 588 w 776"/>
                <a:gd name="T45" fmla="*/ 292 h 834"/>
                <a:gd name="T46" fmla="*/ 518 w 776"/>
                <a:gd name="T47" fmla="*/ 174 h 834"/>
                <a:gd name="T48" fmla="*/ 446 w 776"/>
                <a:gd name="T49" fmla="*/ 56 h 834"/>
                <a:gd name="T50" fmla="*/ 338 w 776"/>
                <a:gd name="T51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6" h="834">
                  <a:moveTo>
                    <a:pt x="338" y="0"/>
                  </a:moveTo>
                  <a:lnTo>
                    <a:pt x="338" y="0"/>
                  </a:lnTo>
                  <a:lnTo>
                    <a:pt x="326" y="20"/>
                  </a:lnTo>
                  <a:lnTo>
                    <a:pt x="318" y="38"/>
                  </a:lnTo>
                  <a:lnTo>
                    <a:pt x="310" y="56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2" y="104"/>
                  </a:lnTo>
                  <a:lnTo>
                    <a:pt x="286" y="116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0" y="158"/>
                  </a:lnTo>
                  <a:lnTo>
                    <a:pt x="260" y="186"/>
                  </a:lnTo>
                  <a:lnTo>
                    <a:pt x="250" y="214"/>
                  </a:lnTo>
                  <a:lnTo>
                    <a:pt x="236" y="242"/>
                  </a:lnTo>
                  <a:lnTo>
                    <a:pt x="46" y="410"/>
                  </a:lnTo>
                  <a:lnTo>
                    <a:pt x="0" y="598"/>
                  </a:lnTo>
                  <a:lnTo>
                    <a:pt x="188" y="786"/>
                  </a:lnTo>
                  <a:lnTo>
                    <a:pt x="422" y="834"/>
                  </a:lnTo>
                  <a:lnTo>
                    <a:pt x="682" y="716"/>
                  </a:lnTo>
                  <a:lnTo>
                    <a:pt x="752" y="574"/>
                  </a:lnTo>
                  <a:lnTo>
                    <a:pt x="776" y="338"/>
                  </a:lnTo>
                  <a:lnTo>
                    <a:pt x="588" y="292"/>
                  </a:lnTo>
                  <a:lnTo>
                    <a:pt x="518" y="174"/>
                  </a:lnTo>
                  <a:lnTo>
                    <a:pt x="446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974976" y="2805986"/>
              <a:ext cx="1231900" cy="1323975"/>
            </a:xfrm>
            <a:custGeom>
              <a:avLst/>
              <a:gdLst>
                <a:gd name="T0" fmla="*/ 338 w 776"/>
                <a:gd name="T1" fmla="*/ 0 h 834"/>
                <a:gd name="T2" fmla="*/ 338 w 776"/>
                <a:gd name="T3" fmla="*/ 0 h 834"/>
                <a:gd name="T4" fmla="*/ 326 w 776"/>
                <a:gd name="T5" fmla="*/ 20 h 834"/>
                <a:gd name="T6" fmla="*/ 318 w 776"/>
                <a:gd name="T7" fmla="*/ 38 h 834"/>
                <a:gd name="T8" fmla="*/ 310 w 776"/>
                <a:gd name="T9" fmla="*/ 56 h 834"/>
                <a:gd name="T10" fmla="*/ 300 w 776"/>
                <a:gd name="T11" fmla="*/ 76 h 834"/>
                <a:gd name="T12" fmla="*/ 300 w 776"/>
                <a:gd name="T13" fmla="*/ 76 h 834"/>
                <a:gd name="T14" fmla="*/ 292 w 776"/>
                <a:gd name="T15" fmla="*/ 104 h 834"/>
                <a:gd name="T16" fmla="*/ 286 w 776"/>
                <a:gd name="T17" fmla="*/ 116 h 834"/>
                <a:gd name="T18" fmla="*/ 278 w 776"/>
                <a:gd name="T19" fmla="*/ 128 h 834"/>
                <a:gd name="T20" fmla="*/ 278 w 776"/>
                <a:gd name="T21" fmla="*/ 128 h 834"/>
                <a:gd name="T22" fmla="*/ 270 w 776"/>
                <a:gd name="T23" fmla="*/ 158 h 834"/>
                <a:gd name="T24" fmla="*/ 260 w 776"/>
                <a:gd name="T25" fmla="*/ 186 h 834"/>
                <a:gd name="T26" fmla="*/ 250 w 776"/>
                <a:gd name="T27" fmla="*/ 214 h 834"/>
                <a:gd name="T28" fmla="*/ 236 w 776"/>
                <a:gd name="T29" fmla="*/ 242 h 834"/>
                <a:gd name="T30" fmla="*/ 46 w 776"/>
                <a:gd name="T31" fmla="*/ 410 h 834"/>
                <a:gd name="T32" fmla="*/ 0 w 776"/>
                <a:gd name="T33" fmla="*/ 598 h 834"/>
                <a:gd name="T34" fmla="*/ 188 w 776"/>
                <a:gd name="T35" fmla="*/ 786 h 834"/>
                <a:gd name="T36" fmla="*/ 422 w 776"/>
                <a:gd name="T37" fmla="*/ 834 h 834"/>
                <a:gd name="T38" fmla="*/ 682 w 776"/>
                <a:gd name="T39" fmla="*/ 716 h 834"/>
                <a:gd name="T40" fmla="*/ 752 w 776"/>
                <a:gd name="T41" fmla="*/ 574 h 834"/>
                <a:gd name="T42" fmla="*/ 776 w 776"/>
                <a:gd name="T43" fmla="*/ 338 h 834"/>
                <a:gd name="T44" fmla="*/ 588 w 776"/>
                <a:gd name="T45" fmla="*/ 292 h 834"/>
                <a:gd name="T46" fmla="*/ 518 w 776"/>
                <a:gd name="T47" fmla="*/ 174 h 834"/>
                <a:gd name="T48" fmla="*/ 446 w 776"/>
                <a:gd name="T49" fmla="*/ 56 h 834"/>
                <a:gd name="T50" fmla="*/ 338 w 776"/>
                <a:gd name="T51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6" h="834">
                  <a:moveTo>
                    <a:pt x="338" y="0"/>
                  </a:moveTo>
                  <a:lnTo>
                    <a:pt x="338" y="0"/>
                  </a:lnTo>
                  <a:lnTo>
                    <a:pt x="326" y="20"/>
                  </a:lnTo>
                  <a:lnTo>
                    <a:pt x="318" y="38"/>
                  </a:lnTo>
                  <a:lnTo>
                    <a:pt x="310" y="56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2" y="104"/>
                  </a:lnTo>
                  <a:lnTo>
                    <a:pt x="286" y="116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0" y="158"/>
                  </a:lnTo>
                  <a:lnTo>
                    <a:pt x="260" y="186"/>
                  </a:lnTo>
                  <a:lnTo>
                    <a:pt x="250" y="214"/>
                  </a:lnTo>
                  <a:lnTo>
                    <a:pt x="236" y="242"/>
                  </a:lnTo>
                  <a:lnTo>
                    <a:pt x="46" y="410"/>
                  </a:lnTo>
                  <a:lnTo>
                    <a:pt x="0" y="598"/>
                  </a:lnTo>
                  <a:lnTo>
                    <a:pt x="188" y="786"/>
                  </a:lnTo>
                  <a:lnTo>
                    <a:pt x="422" y="834"/>
                  </a:lnTo>
                  <a:lnTo>
                    <a:pt x="682" y="716"/>
                  </a:lnTo>
                  <a:lnTo>
                    <a:pt x="752" y="574"/>
                  </a:lnTo>
                  <a:lnTo>
                    <a:pt x="776" y="338"/>
                  </a:lnTo>
                  <a:lnTo>
                    <a:pt x="588" y="292"/>
                  </a:lnTo>
                  <a:lnTo>
                    <a:pt x="518" y="174"/>
                  </a:lnTo>
                  <a:lnTo>
                    <a:pt x="446" y="56"/>
                  </a:lnTo>
                  <a:lnTo>
                    <a:pt x="3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974976" y="2805986"/>
              <a:ext cx="1231900" cy="1323975"/>
            </a:xfrm>
            <a:custGeom>
              <a:avLst/>
              <a:gdLst>
                <a:gd name="T0" fmla="*/ 338 w 776"/>
                <a:gd name="T1" fmla="*/ 0 h 834"/>
                <a:gd name="T2" fmla="*/ 338 w 776"/>
                <a:gd name="T3" fmla="*/ 0 h 834"/>
                <a:gd name="T4" fmla="*/ 326 w 776"/>
                <a:gd name="T5" fmla="*/ 20 h 834"/>
                <a:gd name="T6" fmla="*/ 318 w 776"/>
                <a:gd name="T7" fmla="*/ 38 h 834"/>
                <a:gd name="T8" fmla="*/ 310 w 776"/>
                <a:gd name="T9" fmla="*/ 56 h 834"/>
                <a:gd name="T10" fmla="*/ 300 w 776"/>
                <a:gd name="T11" fmla="*/ 76 h 834"/>
                <a:gd name="T12" fmla="*/ 300 w 776"/>
                <a:gd name="T13" fmla="*/ 76 h 834"/>
                <a:gd name="T14" fmla="*/ 292 w 776"/>
                <a:gd name="T15" fmla="*/ 104 h 834"/>
                <a:gd name="T16" fmla="*/ 286 w 776"/>
                <a:gd name="T17" fmla="*/ 116 h 834"/>
                <a:gd name="T18" fmla="*/ 278 w 776"/>
                <a:gd name="T19" fmla="*/ 128 h 834"/>
                <a:gd name="T20" fmla="*/ 278 w 776"/>
                <a:gd name="T21" fmla="*/ 128 h 834"/>
                <a:gd name="T22" fmla="*/ 270 w 776"/>
                <a:gd name="T23" fmla="*/ 158 h 834"/>
                <a:gd name="T24" fmla="*/ 260 w 776"/>
                <a:gd name="T25" fmla="*/ 186 h 834"/>
                <a:gd name="T26" fmla="*/ 250 w 776"/>
                <a:gd name="T27" fmla="*/ 214 h 834"/>
                <a:gd name="T28" fmla="*/ 236 w 776"/>
                <a:gd name="T29" fmla="*/ 242 h 834"/>
                <a:gd name="T30" fmla="*/ 46 w 776"/>
                <a:gd name="T31" fmla="*/ 410 h 834"/>
                <a:gd name="T32" fmla="*/ 0 w 776"/>
                <a:gd name="T33" fmla="*/ 598 h 834"/>
                <a:gd name="T34" fmla="*/ 188 w 776"/>
                <a:gd name="T35" fmla="*/ 786 h 834"/>
                <a:gd name="T36" fmla="*/ 422 w 776"/>
                <a:gd name="T37" fmla="*/ 834 h 834"/>
                <a:gd name="T38" fmla="*/ 682 w 776"/>
                <a:gd name="T39" fmla="*/ 716 h 834"/>
                <a:gd name="T40" fmla="*/ 752 w 776"/>
                <a:gd name="T41" fmla="*/ 574 h 834"/>
                <a:gd name="T42" fmla="*/ 776 w 776"/>
                <a:gd name="T43" fmla="*/ 338 h 834"/>
                <a:gd name="T44" fmla="*/ 588 w 776"/>
                <a:gd name="T45" fmla="*/ 292 h 834"/>
                <a:gd name="T46" fmla="*/ 518 w 776"/>
                <a:gd name="T47" fmla="*/ 174 h 834"/>
                <a:gd name="T48" fmla="*/ 446 w 776"/>
                <a:gd name="T49" fmla="*/ 56 h 834"/>
                <a:gd name="T50" fmla="*/ 338 w 776"/>
                <a:gd name="T51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6" h="834">
                  <a:moveTo>
                    <a:pt x="338" y="0"/>
                  </a:moveTo>
                  <a:lnTo>
                    <a:pt x="338" y="0"/>
                  </a:lnTo>
                  <a:lnTo>
                    <a:pt x="326" y="20"/>
                  </a:lnTo>
                  <a:lnTo>
                    <a:pt x="318" y="38"/>
                  </a:lnTo>
                  <a:lnTo>
                    <a:pt x="310" y="56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2" y="104"/>
                  </a:lnTo>
                  <a:lnTo>
                    <a:pt x="286" y="116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0" y="158"/>
                  </a:lnTo>
                  <a:lnTo>
                    <a:pt x="260" y="186"/>
                  </a:lnTo>
                  <a:lnTo>
                    <a:pt x="250" y="214"/>
                  </a:lnTo>
                  <a:lnTo>
                    <a:pt x="236" y="242"/>
                  </a:lnTo>
                  <a:lnTo>
                    <a:pt x="46" y="410"/>
                  </a:lnTo>
                  <a:lnTo>
                    <a:pt x="0" y="598"/>
                  </a:lnTo>
                  <a:lnTo>
                    <a:pt x="188" y="786"/>
                  </a:lnTo>
                  <a:lnTo>
                    <a:pt x="422" y="834"/>
                  </a:lnTo>
                  <a:lnTo>
                    <a:pt x="682" y="716"/>
                  </a:lnTo>
                  <a:lnTo>
                    <a:pt x="752" y="574"/>
                  </a:lnTo>
                  <a:lnTo>
                    <a:pt x="776" y="338"/>
                  </a:lnTo>
                  <a:lnTo>
                    <a:pt x="588" y="292"/>
                  </a:lnTo>
                  <a:lnTo>
                    <a:pt x="518" y="174"/>
                  </a:lnTo>
                  <a:lnTo>
                    <a:pt x="446" y="56"/>
                  </a:lnTo>
                  <a:lnTo>
                    <a:pt x="338" y="0"/>
                  </a:lnTo>
                  <a:close/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3159126" y="2634536"/>
              <a:ext cx="860425" cy="523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974976" y="2799636"/>
              <a:ext cx="1231900" cy="1323975"/>
            </a:xfrm>
            <a:custGeom>
              <a:avLst/>
              <a:gdLst>
                <a:gd name="T0" fmla="*/ 338 w 776"/>
                <a:gd name="T1" fmla="*/ 0 h 834"/>
                <a:gd name="T2" fmla="*/ 338 w 776"/>
                <a:gd name="T3" fmla="*/ 0 h 834"/>
                <a:gd name="T4" fmla="*/ 326 w 776"/>
                <a:gd name="T5" fmla="*/ 20 h 834"/>
                <a:gd name="T6" fmla="*/ 318 w 776"/>
                <a:gd name="T7" fmla="*/ 40 h 834"/>
                <a:gd name="T8" fmla="*/ 310 w 776"/>
                <a:gd name="T9" fmla="*/ 58 h 834"/>
                <a:gd name="T10" fmla="*/ 300 w 776"/>
                <a:gd name="T11" fmla="*/ 76 h 834"/>
                <a:gd name="T12" fmla="*/ 300 w 776"/>
                <a:gd name="T13" fmla="*/ 76 h 834"/>
                <a:gd name="T14" fmla="*/ 292 w 776"/>
                <a:gd name="T15" fmla="*/ 104 h 834"/>
                <a:gd name="T16" fmla="*/ 286 w 776"/>
                <a:gd name="T17" fmla="*/ 118 h 834"/>
                <a:gd name="T18" fmla="*/ 278 w 776"/>
                <a:gd name="T19" fmla="*/ 130 h 834"/>
                <a:gd name="T20" fmla="*/ 278 w 776"/>
                <a:gd name="T21" fmla="*/ 130 h 834"/>
                <a:gd name="T22" fmla="*/ 270 w 776"/>
                <a:gd name="T23" fmla="*/ 160 h 834"/>
                <a:gd name="T24" fmla="*/ 260 w 776"/>
                <a:gd name="T25" fmla="*/ 188 h 834"/>
                <a:gd name="T26" fmla="*/ 250 w 776"/>
                <a:gd name="T27" fmla="*/ 214 h 834"/>
                <a:gd name="T28" fmla="*/ 236 w 776"/>
                <a:gd name="T29" fmla="*/ 242 h 834"/>
                <a:gd name="T30" fmla="*/ 46 w 776"/>
                <a:gd name="T31" fmla="*/ 410 h 834"/>
                <a:gd name="T32" fmla="*/ 0 w 776"/>
                <a:gd name="T33" fmla="*/ 598 h 834"/>
                <a:gd name="T34" fmla="*/ 188 w 776"/>
                <a:gd name="T35" fmla="*/ 788 h 834"/>
                <a:gd name="T36" fmla="*/ 422 w 776"/>
                <a:gd name="T37" fmla="*/ 834 h 834"/>
                <a:gd name="T38" fmla="*/ 682 w 776"/>
                <a:gd name="T39" fmla="*/ 716 h 834"/>
                <a:gd name="T40" fmla="*/ 752 w 776"/>
                <a:gd name="T41" fmla="*/ 574 h 834"/>
                <a:gd name="T42" fmla="*/ 776 w 776"/>
                <a:gd name="T43" fmla="*/ 340 h 834"/>
                <a:gd name="T44" fmla="*/ 588 w 776"/>
                <a:gd name="T45" fmla="*/ 292 h 834"/>
                <a:gd name="T46" fmla="*/ 518 w 776"/>
                <a:gd name="T47" fmla="*/ 176 h 834"/>
                <a:gd name="T48" fmla="*/ 446 w 776"/>
                <a:gd name="T49" fmla="*/ 58 h 834"/>
                <a:gd name="T50" fmla="*/ 338 w 776"/>
                <a:gd name="T51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6" h="834">
                  <a:moveTo>
                    <a:pt x="338" y="0"/>
                  </a:moveTo>
                  <a:lnTo>
                    <a:pt x="338" y="0"/>
                  </a:lnTo>
                  <a:lnTo>
                    <a:pt x="326" y="20"/>
                  </a:lnTo>
                  <a:lnTo>
                    <a:pt x="318" y="40"/>
                  </a:lnTo>
                  <a:lnTo>
                    <a:pt x="310" y="58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2" y="104"/>
                  </a:lnTo>
                  <a:lnTo>
                    <a:pt x="286" y="118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0" y="160"/>
                  </a:lnTo>
                  <a:lnTo>
                    <a:pt x="260" y="188"/>
                  </a:lnTo>
                  <a:lnTo>
                    <a:pt x="250" y="214"/>
                  </a:lnTo>
                  <a:lnTo>
                    <a:pt x="236" y="242"/>
                  </a:lnTo>
                  <a:lnTo>
                    <a:pt x="46" y="410"/>
                  </a:lnTo>
                  <a:lnTo>
                    <a:pt x="0" y="598"/>
                  </a:lnTo>
                  <a:lnTo>
                    <a:pt x="188" y="788"/>
                  </a:lnTo>
                  <a:lnTo>
                    <a:pt x="422" y="834"/>
                  </a:lnTo>
                  <a:lnTo>
                    <a:pt x="682" y="716"/>
                  </a:lnTo>
                  <a:lnTo>
                    <a:pt x="752" y="574"/>
                  </a:lnTo>
                  <a:lnTo>
                    <a:pt x="776" y="340"/>
                  </a:lnTo>
                  <a:lnTo>
                    <a:pt x="588" y="292"/>
                  </a:lnTo>
                  <a:lnTo>
                    <a:pt x="518" y="176"/>
                  </a:lnTo>
                  <a:lnTo>
                    <a:pt x="446" y="58"/>
                  </a:lnTo>
                  <a:lnTo>
                    <a:pt x="338" y="0"/>
                  </a:lnTo>
                  <a:close/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43351" y="3047286"/>
              <a:ext cx="1025525" cy="1266825"/>
            </a:xfrm>
            <a:custGeom>
              <a:avLst/>
              <a:gdLst>
                <a:gd name="T0" fmla="*/ 0 w 646"/>
                <a:gd name="T1" fmla="*/ 32 h 798"/>
                <a:gd name="T2" fmla="*/ 70 w 646"/>
                <a:gd name="T3" fmla="*/ 104 h 798"/>
                <a:gd name="T4" fmla="*/ 38 w 646"/>
                <a:gd name="T5" fmla="*/ 240 h 798"/>
                <a:gd name="T6" fmla="*/ 54 w 646"/>
                <a:gd name="T7" fmla="*/ 290 h 798"/>
                <a:gd name="T8" fmla="*/ 2 w 646"/>
                <a:gd name="T9" fmla="*/ 406 h 798"/>
                <a:gd name="T10" fmla="*/ 48 w 646"/>
                <a:gd name="T11" fmla="*/ 432 h 798"/>
                <a:gd name="T12" fmla="*/ 52 w 646"/>
                <a:gd name="T13" fmla="*/ 624 h 798"/>
                <a:gd name="T14" fmla="*/ 166 w 646"/>
                <a:gd name="T15" fmla="*/ 630 h 798"/>
                <a:gd name="T16" fmla="*/ 162 w 646"/>
                <a:gd name="T17" fmla="*/ 798 h 798"/>
                <a:gd name="T18" fmla="*/ 556 w 646"/>
                <a:gd name="T19" fmla="*/ 792 h 798"/>
                <a:gd name="T20" fmla="*/ 548 w 646"/>
                <a:gd name="T21" fmla="*/ 496 h 798"/>
                <a:gd name="T22" fmla="*/ 646 w 646"/>
                <a:gd name="T23" fmla="*/ 186 h 798"/>
                <a:gd name="T24" fmla="*/ 644 w 646"/>
                <a:gd name="T25" fmla="*/ 182 h 798"/>
                <a:gd name="T26" fmla="*/ 642 w 646"/>
                <a:gd name="T27" fmla="*/ 180 h 798"/>
                <a:gd name="T28" fmla="*/ 640 w 646"/>
                <a:gd name="T29" fmla="*/ 174 h 798"/>
                <a:gd name="T30" fmla="*/ 638 w 646"/>
                <a:gd name="T31" fmla="*/ 168 h 798"/>
                <a:gd name="T32" fmla="*/ 634 w 646"/>
                <a:gd name="T33" fmla="*/ 160 h 798"/>
                <a:gd name="T34" fmla="*/ 628 w 646"/>
                <a:gd name="T35" fmla="*/ 154 h 798"/>
                <a:gd name="T36" fmla="*/ 624 w 646"/>
                <a:gd name="T37" fmla="*/ 144 h 798"/>
                <a:gd name="T38" fmla="*/ 618 w 646"/>
                <a:gd name="T39" fmla="*/ 134 h 798"/>
                <a:gd name="T40" fmla="*/ 610 w 646"/>
                <a:gd name="T41" fmla="*/ 124 h 798"/>
                <a:gd name="T42" fmla="*/ 590 w 646"/>
                <a:gd name="T43" fmla="*/ 104 h 798"/>
                <a:gd name="T44" fmla="*/ 566 w 646"/>
                <a:gd name="T45" fmla="*/ 82 h 798"/>
                <a:gd name="T46" fmla="*/ 550 w 646"/>
                <a:gd name="T47" fmla="*/ 72 h 798"/>
                <a:gd name="T48" fmla="*/ 534 w 646"/>
                <a:gd name="T49" fmla="*/ 62 h 798"/>
                <a:gd name="T50" fmla="*/ 518 w 646"/>
                <a:gd name="T51" fmla="*/ 52 h 798"/>
                <a:gd name="T52" fmla="*/ 498 w 646"/>
                <a:gd name="T53" fmla="*/ 42 h 798"/>
                <a:gd name="T54" fmla="*/ 476 w 646"/>
                <a:gd name="T55" fmla="*/ 34 h 798"/>
                <a:gd name="T56" fmla="*/ 452 w 646"/>
                <a:gd name="T57" fmla="*/ 26 h 798"/>
                <a:gd name="T58" fmla="*/ 428 w 646"/>
                <a:gd name="T59" fmla="*/ 18 h 798"/>
                <a:gd name="T60" fmla="*/ 400 w 646"/>
                <a:gd name="T61" fmla="*/ 12 h 798"/>
                <a:gd name="T62" fmla="*/ 372 w 646"/>
                <a:gd name="T63" fmla="*/ 6 h 798"/>
                <a:gd name="T64" fmla="*/ 340 w 646"/>
                <a:gd name="T65" fmla="*/ 2 h 798"/>
                <a:gd name="T66" fmla="*/ 306 w 646"/>
                <a:gd name="T67" fmla="*/ 0 h 798"/>
                <a:gd name="T68" fmla="*/ 270 w 646"/>
                <a:gd name="T69" fmla="*/ 0 h 798"/>
                <a:gd name="T70" fmla="*/ 232 w 646"/>
                <a:gd name="T71" fmla="*/ 0 h 798"/>
                <a:gd name="T72" fmla="*/ 190 w 646"/>
                <a:gd name="T73" fmla="*/ 2 h 798"/>
                <a:gd name="T74" fmla="*/ 148 w 646"/>
                <a:gd name="T75" fmla="*/ 6 h 798"/>
                <a:gd name="T76" fmla="*/ 102 w 646"/>
                <a:gd name="T77" fmla="*/ 12 h 798"/>
                <a:gd name="T78" fmla="*/ 52 w 646"/>
                <a:gd name="T79" fmla="*/ 22 h 798"/>
                <a:gd name="T80" fmla="*/ 0 w 646"/>
                <a:gd name="T81" fmla="*/ 3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6" h="798">
                  <a:moveTo>
                    <a:pt x="0" y="32"/>
                  </a:moveTo>
                  <a:lnTo>
                    <a:pt x="70" y="104"/>
                  </a:lnTo>
                  <a:lnTo>
                    <a:pt x="38" y="240"/>
                  </a:lnTo>
                  <a:lnTo>
                    <a:pt x="54" y="290"/>
                  </a:lnTo>
                  <a:lnTo>
                    <a:pt x="2" y="406"/>
                  </a:lnTo>
                  <a:lnTo>
                    <a:pt x="48" y="432"/>
                  </a:lnTo>
                  <a:lnTo>
                    <a:pt x="52" y="624"/>
                  </a:lnTo>
                  <a:lnTo>
                    <a:pt x="166" y="630"/>
                  </a:lnTo>
                  <a:lnTo>
                    <a:pt x="162" y="798"/>
                  </a:lnTo>
                  <a:lnTo>
                    <a:pt x="556" y="792"/>
                  </a:lnTo>
                  <a:lnTo>
                    <a:pt x="548" y="496"/>
                  </a:lnTo>
                  <a:lnTo>
                    <a:pt x="646" y="186"/>
                  </a:lnTo>
                  <a:lnTo>
                    <a:pt x="644" y="182"/>
                  </a:lnTo>
                  <a:lnTo>
                    <a:pt x="642" y="180"/>
                  </a:lnTo>
                  <a:lnTo>
                    <a:pt x="640" y="174"/>
                  </a:lnTo>
                  <a:lnTo>
                    <a:pt x="638" y="168"/>
                  </a:lnTo>
                  <a:lnTo>
                    <a:pt x="634" y="160"/>
                  </a:lnTo>
                  <a:lnTo>
                    <a:pt x="628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0" y="124"/>
                  </a:lnTo>
                  <a:lnTo>
                    <a:pt x="590" y="104"/>
                  </a:lnTo>
                  <a:lnTo>
                    <a:pt x="566" y="82"/>
                  </a:lnTo>
                  <a:lnTo>
                    <a:pt x="550" y="72"/>
                  </a:lnTo>
                  <a:lnTo>
                    <a:pt x="534" y="62"/>
                  </a:lnTo>
                  <a:lnTo>
                    <a:pt x="518" y="52"/>
                  </a:lnTo>
                  <a:lnTo>
                    <a:pt x="498" y="42"/>
                  </a:lnTo>
                  <a:lnTo>
                    <a:pt x="476" y="34"/>
                  </a:lnTo>
                  <a:lnTo>
                    <a:pt x="452" y="26"/>
                  </a:lnTo>
                  <a:lnTo>
                    <a:pt x="428" y="18"/>
                  </a:lnTo>
                  <a:lnTo>
                    <a:pt x="400" y="12"/>
                  </a:lnTo>
                  <a:lnTo>
                    <a:pt x="372" y="6"/>
                  </a:lnTo>
                  <a:lnTo>
                    <a:pt x="340" y="2"/>
                  </a:lnTo>
                  <a:lnTo>
                    <a:pt x="306" y="0"/>
                  </a:lnTo>
                  <a:lnTo>
                    <a:pt x="270" y="0"/>
                  </a:lnTo>
                  <a:lnTo>
                    <a:pt x="232" y="0"/>
                  </a:lnTo>
                  <a:lnTo>
                    <a:pt x="190" y="2"/>
                  </a:lnTo>
                  <a:lnTo>
                    <a:pt x="148" y="6"/>
                  </a:lnTo>
                  <a:lnTo>
                    <a:pt x="102" y="12"/>
                  </a:lnTo>
                  <a:lnTo>
                    <a:pt x="52" y="2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3943351" y="3047286"/>
              <a:ext cx="1025525" cy="1266825"/>
            </a:xfrm>
            <a:custGeom>
              <a:avLst/>
              <a:gdLst>
                <a:gd name="T0" fmla="*/ 0 w 646"/>
                <a:gd name="T1" fmla="*/ 32 h 798"/>
                <a:gd name="T2" fmla="*/ 70 w 646"/>
                <a:gd name="T3" fmla="*/ 104 h 798"/>
                <a:gd name="T4" fmla="*/ 38 w 646"/>
                <a:gd name="T5" fmla="*/ 240 h 798"/>
                <a:gd name="T6" fmla="*/ 54 w 646"/>
                <a:gd name="T7" fmla="*/ 290 h 798"/>
                <a:gd name="T8" fmla="*/ 2 w 646"/>
                <a:gd name="T9" fmla="*/ 406 h 798"/>
                <a:gd name="T10" fmla="*/ 48 w 646"/>
                <a:gd name="T11" fmla="*/ 432 h 798"/>
                <a:gd name="T12" fmla="*/ 52 w 646"/>
                <a:gd name="T13" fmla="*/ 624 h 798"/>
                <a:gd name="T14" fmla="*/ 166 w 646"/>
                <a:gd name="T15" fmla="*/ 630 h 798"/>
                <a:gd name="T16" fmla="*/ 162 w 646"/>
                <a:gd name="T17" fmla="*/ 798 h 798"/>
                <a:gd name="T18" fmla="*/ 556 w 646"/>
                <a:gd name="T19" fmla="*/ 792 h 798"/>
                <a:gd name="T20" fmla="*/ 548 w 646"/>
                <a:gd name="T21" fmla="*/ 496 h 798"/>
                <a:gd name="T22" fmla="*/ 646 w 646"/>
                <a:gd name="T23" fmla="*/ 186 h 798"/>
                <a:gd name="T24" fmla="*/ 644 w 646"/>
                <a:gd name="T25" fmla="*/ 182 h 798"/>
                <a:gd name="T26" fmla="*/ 642 w 646"/>
                <a:gd name="T27" fmla="*/ 180 h 798"/>
                <a:gd name="T28" fmla="*/ 640 w 646"/>
                <a:gd name="T29" fmla="*/ 174 h 798"/>
                <a:gd name="T30" fmla="*/ 638 w 646"/>
                <a:gd name="T31" fmla="*/ 168 h 798"/>
                <a:gd name="T32" fmla="*/ 634 w 646"/>
                <a:gd name="T33" fmla="*/ 160 h 798"/>
                <a:gd name="T34" fmla="*/ 628 w 646"/>
                <a:gd name="T35" fmla="*/ 154 h 798"/>
                <a:gd name="T36" fmla="*/ 624 w 646"/>
                <a:gd name="T37" fmla="*/ 144 h 798"/>
                <a:gd name="T38" fmla="*/ 618 w 646"/>
                <a:gd name="T39" fmla="*/ 134 h 798"/>
                <a:gd name="T40" fmla="*/ 610 w 646"/>
                <a:gd name="T41" fmla="*/ 124 h 798"/>
                <a:gd name="T42" fmla="*/ 590 w 646"/>
                <a:gd name="T43" fmla="*/ 104 h 798"/>
                <a:gd name="T44" fmla="*/ 566 w 646"/>
                <a:gd name="T45" fmla="*/ 82 h 798"/>
                <a:gd name="T46" fmla="*/ 550 w 646"/>
                <a:gd name="T47" fmla="*/ 72 h 798"/>
                <a:gd name="T48" fmla="*/ 534 w 646"/>
                <a:gd name="T49" fmla="*/ 62 h 798"/>
                <a:gd name="T50" fmla="*/ 518 w 646"/>
                <a:gd name="T51" fmla="*/ 52 h 798"/>
                <a:gd name="T52" fmla="*/ 498 w 646"/>
                <a:gd name="T53" fmla="*/ 42 h 798"/>
                <a:gd name="T54" fmla="*/ 476 w 646"/>
                <a:gd name="T55" fmla="*/ 34 h 798"/>
                <a:gd name="T56" fmla="*/ 452 w 646"/>
                <a:gd name="T57" fmla="*/ 26 h 798"/>
                <a:gd name="T58" fmla="*/ 428 w 646"/>
                <a:gd name="T59" fmla="*/ 18 h 798"/>
                <a:gd name="T60" fmla="*/ 400 w 646"/>
                <a:gd name="T61" fmla="*/ 12 h 798"/>
                <a:gd name="T62" fmla="*/ 372 w 646"/>
                <a:gd name="T63" fmla="*/ 6 h 798"/>
                <a:gd name="T64" fmla="*/ 340 w 646"/>
                <a:gd name="T65" fmla="*/ 2 h 798"/>
                <a:gd name="T66" fmla="*/ 306 w 646"/>
                <a:gd name="T67" fmla="*/ 0 h 798"/>
                <a:gd name="T68" fmla="*/ 270 w 646"/>
                <a:gd name="T69" fmla="*/ 0 h 798"/>
                <a:gd name="T70" fmla="*/ 232 w 646"/>
                <a:gd name="T71" fmla="*/ 0 h 798"/>
                <a:gd name="T72" fmla="*/ 190 w 646"/>
                <a:gd name="T73" fmla="*/ 2 h 798"/>
                <a:gd name="T74" fmla="*/ 148 w 646"/>
                <a:gd name="T75" fmla="*/ 6 h 798"/>
                <a:gd name="T76" fmla="*/ 102 w 646"/>
                <a:gd name="T77" fmla="*/ 12 h 798"/>
                <a:gd name="T78" fmla="*/ 52 w 646"/>
                <a:gd name="T79" fmla="*/ 22 h 798"/>
                <a:gd name="T80" fmla="*/ 0 w 646"/>
                <a:gd name="T81" fmla="*/ 3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6" h="798">
                  <a:moveTo>
                    <a:pt x="0" y="32"/>
                  </a:moveTo>
                  <a:lnTo>
                    <a:pt x="70" y="104"/>
                  </a:lnTo>
                  <a:lnTo>
                    <a:pt x="38" y="240"/>
                  </a:lnTo>
                  <a:lnTo>
                    <a:pt x="54" y="290"/>
                  </a:lnTo>
                  <a:lnTo>
                    <a:pt x="2" y="406"/>
                  </a:lnTo>
                  <a:lnTo>
                    <a:pt x="48" y="432"/>
                  </a:lnTo>
                  <a:lnTo>
                    <a:pt x="52" y="624"/>
                  </a:lnTo>
                  <a:lnTo>
                    <a:pt x="166" y="630"/>
                  </a:lnTo>
                  <a:lnTo>
                    <a:pt x="162" y="798"/>
                  </a:lnTo>
                  <a:lnTo>
                    <a:pt x="556" y="792"/>
                  </a:lnTo>
                  <a:lnTo>
                    <a:pt x="548" y="496"/>
                  </a:lnTo>
                  <a:lnTo>
                    <a:pt x="646" y="186"/>
                  </a:lnTo>
                  <a:lnTo>
                    <a:pt x="644" y="182"/>
                  </a:lnTo>
                  <a:lnTo>
                    <a:pt x="642" y="180"/>
                  </a:lnTo>
                  <a:lnTo>
                    <a:pt x="640" y="174"/>
                  </a:lnTo>
                  <a:lnTo>
                    <a:pt x="638" y="168"/>
                  </a:lnTo>
                  <a:lnTo>
                    <a:pt x="634" y="160"/>
                  </a:lnTo>
                  <a:lnTo>
                    <a:pt x="628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0" y="124"/>
                  </a:lnTo>
                  <a:lnTo>
                    <a:pt x="590" y="104"/>
                  </a:lnTo>
                  <a:lnTo>
                    <a:pt x="566" y="82"/>
                  </a:lnTo>
                  <a:lnTo>
                    <a:pt x="550" y="72"/>
                  </a:lnTo>
                  <a:lnTo>
                    <a:pt x="534" y="62"/>
                  </a:lnTo>
                  <a:lnTo>
                    <a:pt x="518" y="52"/>
                  </a:lnTo>
                  <a:lnTo>
                    <a:pt x="498" y="42"/>
                  </a:lnTo>
                  <a:lnTo>
                    <a:pt x="476" y="34"/>
                  </a:lnTo>
                  <a:lnTo>
                    <a:pt x="452" y="26"/>
                  </a:lnTo>
                  <a:lnTo>
                    <a:pt x="428" y="18"/>
                  </a:lnTo>
                  <a:lnTo>
                    <a:pt x="400" y="12"/>
                  </a:lnTo>
                  <a:lnTo>
                    <a:pt x="372" y="6"/>
                  </a:lnTo>
                  <a:lnTo>
                    <a:pt x="340" y="2"/>
                  </a:lnTo>
                  <a:lnTo>
                    <a:pt x="306" y="0"/>
                  </a:lnTo>
                  <a:lnTo>
                    <a:pt x="270" y="0"/>
                  </a:lnTo>
                  <a:lnTo>
                    <a:pt x="232" y="0"/>
                  </a:lnTo>
                  <a:lnTo>
                    <a:pt x="190" y="2"/>
                  </a:lnTo>
                  <a:lnTo>
                    <a:pt x="148" y="6"/>
                  </a:lnTo>
                  <a:lnTo>
                    <a:pt x="102" y="12"/>
                  </a:lnTo>
                  <a:lnTo>
                    <a:pt x="52" y="22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943351" y="3047286"/>
              <a:ext cx="1025525" cy="1266825"/>
            </a:xfrm>
            <a:custGeom>
              <a:avLst/>
              <a:gdLst>
                <a:gd name="T0" fmla="*/ 0 w 646"/>
                <a:gd name="T1" fmla="*/ 32 h 798"/>
                <a:gd name="T2" fmla="*/ 70 w 646"/>
                <a:gd name="T3" fmla="*/ 104 h 798"/>
                <a:gd name="T4" fmla="*/ 38 w 646"/>
                <a:gd name="T5" fmla="*/ 240 h 798"/>
                <a:gd name="T6" fmla="*/ 54 w 646"/>
                <a:gd name="T7" fmla="*/ 290 h 798"/>
                <a:gd name="T8" fmla="*/ 2 w 646"/>
                <a:gd name="T9" fmla="*/ 406 h 798"/>
                <a:gd name="T10" fmla="*/ 48 w 646"/>
                <a:gd name="T11" fmla="*/ 432 h 798"/>
                <a:gd name="T12" fmla="*/ 52 w 646"/>
                <a:gd name="T13" fmla="*/ 624 h 798"/>
                <a:gd name="T14" fmla="*/ 166 w 646"/>
                <a:gd name="T15" fmla="*/ 630 h 798"/>
                <a:gd name="T16" fmla="*/ 162 w 646"/>
                <a:gd name="T17" fmla="*/ 798 h 798"/>
                <a:gd name="T18" fmla="*/ 556 w 646"/>
                <a:gd name="T19" fmla="*/ 792 h 798"/>
                <a:gd name="T20" fmla="*/ 548 w 646"/>
                <a:gd name="T21" fmla="*/ 496 h 798"/>
                <a:gd name="T22" fmla="*/ 646 w 646"/>
                <a:gd name="T23" fmla="*/ 186 h 798"/>
                <a:gd name="T24" fmla="*/ 644 w 646"/>
                <a:gd name="T25" fmla="*/ 182 h 798"/>
                <a:gd name="T26" fmla="*/ 642 w 646"/>
                <a:gd name="T27" fmla="*/ 180 h 798"/>
                <a:gd name="T28" fmla="*/ 640 w 646"/>
                <a:gd name="T29" fmla="*/ 174 h 798"/>
                <a:gd name="T30" fmla="*/ 638 w 646"/>
                <a:gd name="T31" fmla="*/ 168 h 798"/>
                <a:gd name="T32" fmla="*/ 634 w 646"/>
                <a:gd name="T33" fmla="*/ 160 h 798"/>
                <a:gd name="T34" fmla="*/ 628 w 646"/>
                <a:gd name="T35" fmla="*/ 154 h 798"/>
                <a:gd name="T36" fmla="*/ 624 w 646"/>
                <a:gd name="T37" fmla="*/ 144 h 798"/>
                <a:gd name="T38" fmla="*/ 618 w 646"/>
                <a:gd name="T39" fmla="*/ 134 h 798"/>
                <a:gd name="T40" fmla="*/ 610 w 646"/>
                <a:gd name="T41" fmla="*/ 124 h 798"/>
                <a:gd name="T42" fmla="*/ 590 w 646"/>
                <a:gd name="T43" fmla="*/ 104 h 798"/>
                <a:gd name="T44" fmla="*/ 566 w 646"/>
                <a:gd name="T45" fmla="*/ 82 h 798"/>
                <a:gd name="T46" fmla="*/ 550 w 646"/>
                <a:gd name="T47" fmla="*/ 72 h 798"/>
                <a:gd name="T48" fmla="*/ 534 w 646"/>
                <a:gd name="T49" fmla="*/ 62 h 798"/>
                <a:gd name="T50" fmla="*/ 518 w 646"/>
                <a:gd name="T51" fmla="*/ 52 h 798"/>
                <a:gd name="T52" fmla="*/ 498 w 646"/>
                <a:gd name="T53" fmla="*/ 42 h 798"/>
                <a:gd name="T54" fmla="*/ 476 w 646"/>
                <a:gd name="T55" fmla="*/ 34 h 798"/>
                <a:gd name="T56" fmla="*/ 452 w 646"/>
                <a:gd name="T57" fmla="*/ 26 h 798"/>
                <a:gd name="T58" fmla="*/ 428 w 646"/>
                <a:gd name="T59" fmla="*/ 18 h 798"/>
                <a:gd name="T60" fmla="*/ 400 w 646"/>
                <a:gd name="T61" fmla="*/ 12 h 798"/>
                <a:gd name="T62" fmla="*/ 372 w 646"/>
                <a:gd name="T63" fmla="*/ 6 h 798"/>
                <a:gd name="T64" fmla="*/ 340 w 646"/>
                <a:gd name="T65" fmla="*/ 2 h 798"/>
                <a:gd name="T66" fmla="*/ 306 w 646"/>
                <a:gd name="T67" fmla="*/ 0 h 798"/>
                <a:gd name="T68" fmla="*/ 270 w 646"/>
                <a:gd name="T69" fmla="*/ 0 h 798"/>
                <a:gd name="T70" fmla="*/ 232 w 646"/>
                <a:gd name="T71" fmla="*/ 0 h 798"/>
                <a:gd name="T72" fmla="*/ 190 w 646"/>
                <a:gd name="T73" fmla="*/ 2 h 798"/>
                <a:gd name="T74" fmla="*/ 148 w 646"/>
                <a:gd name="T75" fmla="*/ 6 h 798"/>
                <a:gd name="T76" fmla="*/ 102 w 646"/>
                <a:gd name="T77" fmla="*/ 12 h 798"/>
                <a:gd name="T78" fmla="*/ 52 w 646"/>
                <a:gd name="T79" fmla="*/ 22 h 798"/>
                <a:gd name="T80" fmla="*/ 0 w 646"/>
                <a:gd name="T81" fmla="*/ 3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6" h="798">
                  <a:moveTo>
                    <a:pt x="0" y="32"/>
                  </a:moveTo>
                  <a:lnTo>
                    <a:pt x="70" y="104"/>
                  </a:lnTo>
                  <a:lnTo>
                    <a:pt x="38" y="240"/>
                  </a:lnTo>
                  <a:lnTo>
                    <a:pt x="54" y="290"/>
                  </a:lnTo>
                  <a:lnTo>
                    <a:pt x="2" y="406"/>
                  </a:lnTo>
                  <a:lnTo>
                    <a:pt x="48" y="432"/>
                  </a:lnTo>
                  <a:lnTo>
                    <a:pt x="52" y="624"/>
                  </a:lnTo>
                  <a:lnTo>
                    <a:pt x="166" y="630"/>
                  </a:lnTo>
                  <a:lnTo>
                    <a:pt x="162" y="798"/>
                  </a:lnTo>
                  <a:lnTo>
                    <a:pt x="556" y="792"/>
                  </a:lnTo>
                  <a:lnTo>
                    <a:pt x="548" y="496"/>
                  </a:lnTo>
                  <a:lnTo>
                    <a:pt x="646" y="186"/>
                  </a:lnTo>
                  <a:lnTo>
                    <a:pt x="644" y="182"/>
                  </a:lnTo>
                  <a:lnTo>
                    <a:pt x="642" y="180"/>
                  </a:lnTo>
                  <a:lnTo>
                    <a:pt x="640" y="174"/>
                  </a:lnTo>
                  <a:lnTo>
                    <a:pt x="638" y="168"/>
                  </a:lnTo>
                  <a:lnTo>
                    <a:pt x="634" y="160"/>
                  </a:lnTo>
                  <a:lnTo>
                    <a:pt x="628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0" y="124"/>
                  </a:lnTo>
                  <a:lnTo>
                    <a:pt x="590" y="104"/>
                  </a:lnTo>
                  <a:lnTo>
                    <a:pt x="566" y="82"/>
                  </a:lnTo>
                  <a:lnTo>
                    <a:pt x="550" y="72"/>
                  </a:lnTo>
                  <a:lnTo>
                    <a:pt x="534" y="62"/>
                  </a:lnTo>
                  <a:lnTo>
                    <a:pt x="518" y="52"/>
                  </a:lnTo>
                  <a:lnTo>
                    <a:pt x="498" y="42"/>
                  </a:lnTo>
                  <a:lnTo>
                    <a:pt x="476" y="34"/>
                  </a:lnTo>
                  <a:lnTo>
                    <a:pt x="452" y="26"/>
                  </a:lnTo>
                  <a:lnTo>
                    <a:pt x="428" y="18"/>
                  </a:lnTo>
                  <a:lnTo>
                    <a:pt x="400" y="12"/>
                  </a:lnTo>
                  <a:lnTo>
                    <a:pt x="372" y="6"/>
                  </a:lnTo>
                  <a:lnTo>
                    <a:pt x="340" y="2"/>
                  </a:lnTo>
                  <a:lnTo>
                    <a:pt x="306" y="0"/>
                  </a:lnTo>
                  <a:lnTo>
                    <a:pt x="270" y="0"/>
                  </a:lnTo>
                  <a:lnTo>
                    <a:pt x="232" y="0"/>
                  </a:lnTo>
                  <a:lnTo>
                    <a:pt x="190" y="2"/>
                  </a:lnTo>
                  <a:lnTo>
                    <a:pt x="148" y="6"/>
                  </a:lnTo>
                  <a:lnTo>
                    <a:pt x="102" y="12"/>
                  </a:lnTo>
                  <a:lnTo>
                    <a:pt x="52" y="22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4054476" y="3044111"/>
              <a:ext cx="673100" cy="225425"/>
            </a:xfrm>
            <a:custGeom>
              <a:avLst/>
              <a:gdLst>
                <a:gd name="T0" fmla="*/ 424 w 424"/>
                <a:gd name="T1" fmla="*/ 72 h 142"/>
                <a:gd name="T2" fmla="*/ 424 w 424"/>
                <a:gd name="T3" fmla="*/ 72 h 142"/>
                <a:gd name="T4" fmla="*/ 424 w 424"/>
                <a:gd name="T5" fmla="*/ 78 h 142"/>
                <a:gd name="T6" fmla="*/ 420 w 424"/>
                <a:gd name="T7" fmla="*/ 86 h 142"/>
                <a:gd name="T8" fmla="*/ 414 w 424"/>
                <a:gd name="T9" fmla="*/ 92 h 142"/>
                <a:gd name="T10" fmla="*/ 408 w 424"/>
                <a:gd name="T11" fmla="*/ 98 h 142"/>
                <a:gd name="T12" fmla="*/ 388 w 424"/>
                <a:gd name="T13" fmla="*/ 110 h 142"/>
                <a:gd name="T14" fmla="*/ 362 w 424"/>
                <a:gd name="T15" fmla="*/ 122 h 142"/>
                <a:gd name="T16" fmla="*/ 330 w 424"/>
                <a:gd name="T17" fmla="*/ 130 h 142"/>
                <a:gd name="T18" fmla="*/ 294 w 424"/>
                <a:gd name="T19" fmla="*/ 136 h 142"/>
                <a:gd name="T20" fmla="*/ 256 w 424"/>
                <a:gd name="T21" fmla="*/ 140 h 142"/>
                <a:gd name="T22" fmla="*/ 212 w 424"/>
                <a:gd name="T23" fmla="*/ 142 h 142"/>
                <a:gd name="T24" fmla="*/ 212 w 424"/>
                <a:gd name="T25" fmla="*/ 142 h 142"/>
                <a:gd name="T26" fmla="*/ 170 w 424"/>
                <a:gd name="T27" fmla="*/ 140 h 142"/>
                <a:gd name="T28" fmla="*/ 130 w 424"/>
                <a:gd name="T29" fmla="*/ 136 h 142"/>
                <a:gd name="T30" fmla="*/ 94 w 424"/>
                <a:gd name="T31" fmla="*/ 130 h 142"/>
                <a:gd name="T32" fmla="*/ 62 w 424"/>
                <a:gd name="T33" fmla="*/ 122 h 142"/>
                <a:gd name="T34" fmla="*/ 36 w 424"/>
                <a:gd name="T35" fmla="*/ 110 h 142"/>
                <a:gd name="T36" fmla="*/ 18 w 424"/>
                <a:gd name="T37" fmla="*/ 98 h 142"/>
                <a:gd name="T38" fmla="*/ 10 w 424"/>
                <a:gd name="T39" fmla="*/ 92 h 142"/>
                <a:gd name="T40" fmla="*/ 4 w 424"/>
                <a:gd name="T41" fmla="*/ 86 h 142"/>
                <a:gd name="T42" fmla="*/ 2 w 424"/>
                <a:gd name="T43" fmla="*/ 78 h 142"/>
                <a:gd name="T44" fmla="*/ 0 w 424"/>
                <a:gd name="T45" fmla="*/ 72 h 142"/>
                <a:gd name="T46" fmla="*/ 0 w 424"/>
                <a:gd name="T47" fmla="*/ 72 h 142"/>
                <a:gd name="T48" fmla="*/ 2 w 424"/>
                <a:gd name="T49" fmla="*/ 64 h 142"/>
                <a:gd name="T50" fmla="*/ 4 w 424"/>
                <a:gd name="T51" fmla="*/ 56 h 142"/>
                <a:gd name="T52" fmla="*/ 10 w 424"/>
                <a:gd name="T53" fmla="*/ 50 h 142"/>
                <a:gd name="T54" fmla="*/ 18 w 424"/>
                <a:gd name="T55" fmla="*/ 44 h 142"/>
                <a:gd name="T56" fmla="*/ 36 w 424"/>
                <a:gd name="T57" fmla="*/ 32 h 142"/>
                <a:gd name="T58" fmla="*/ 62 w 424"/>
                <a:gd name="T59" fmla="*/ 22 h 142"/>
                <a:gd name="T60" fmla="*/ 94 w 424"/>
                <a:gd name="T61" fmla="*/ 12 h 142"/>
                <a:gd name="T62" fmla="*/ 130 w 424"/>
                <a:gd name="T63" fmla="*/ 6 h 142"/>
                <a:gd name="T64" fmla="*/ 170 w 424"/>
                <a:gd name="T65" fmla="*/ 2 h 142"/>
                <a:gd name="T66" fmla="*/ 212 w 424"/>
                <a:gd name="T67" fmla="*/ 0 h 142"/>
                <a:gd name="T68" fmla="*/ 212 w 424"/>
                <a:gd name="T69" fmla="*/ 0 h 142"/>
                <a:gd name="T70" fmla="*/ 256 w 424"/>
                <a:gd name="T71" fmla="*/ 2 h 142"/>
                <a:gd name="T72" fmla="*/ 294 w 424"/>
                <a:gd name="T73" fmla="*/ 6 h 142"/>
                <a:gd name="T74" fmla="*/ 330 w 424"/>
                <a:gd name="T75" fmla="*/ 12 h 142"/>
                <a:gd name="T76" fmla="*/ 362 w 424"/>
                <a:gd name="T77" fmla="*/ 22 h 142"/>
                <a:gd name="T78" fmla="*/ 388 w 424"/>
                <a:gd name="T79" fmla="*/ 32 h 142"/>
                <a:gd name="T80" fmla="*/ 408 w 424"/>
                <a:gd name="T81" fmla="*/ 44 h 142"/>
                <a:gd name="T82" fmla="*/ 414 w 424"/>
                <a:gd name="T83" fmla="*/ 50 h 142"/>
                <a:gd name="T84" fmla="*/ 420 w 424"/>
                <a:gd name="T85" fmla="*/ 56 h 142"/>
                <a:gd name="T86" fmla="*/ 424 w 424"/>
                <a:gd name="T87" fmla="*/ 64 h 142"/>
                <a:gd name="T88" fmla="*/ 424 w 424"/>
                <a:gd name="T89" fmla="*/ 7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4" h="142">
                  <a:moveTo>
                    <a:pt x="424" y="72"/>
                  </a:moveTo>
                  <a:lnTo>
                    <a:pt x="424" y="72"/>
                  </a:lnTo>
                  <a:lnTo>
                    <a:pt x="424" y="78"/>
                  </a:lnTo>
                  <a:lnTo>
                    <a:pt x="420" y="86"/>
                  </a:lnTo>
                  <a:lnTo>
                    <a:pt x="414" y="92"/>
                  </a:lnTo>
                  <a:lnTo>
                    <a:pt x="408" y="98"/>
                  </a:lnTo>
                  <a:lnTo>
                    <a:pt x="388" y="110"/>
                  </a:lnTo>
                  <a:lnTo>
                    <a:pt x="362" y="122"/>
                  </a:lnTo>
                  <a:lnTo>
                    <a:pt x="330" y="130"/>
                  </a:lnTo>
                  <a:lnTo>
                    <a:pt x="294" y="136"/>
                  </a:lnTo>
                  <a:lnTo>
                    <a:pt x="256" y="140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170" y="140"/>
                  </a:lnTo>
                  <a:lnTo>
                    <a:pt x="130" y="136"/>
                  </a:lnTo>
                  <a:lnTo>
                    <a:pt x="94" y="130"/>
                  </a:lnTo>
                  <a:lnTo>
                    <a:pt x="62" y="122"/>
                  </a:lnTo>
                  <a:lnTo>
                    <a:pt x="36" y="110"/>
                  </a:lnTo>
                  <a:lnTo>
                    <a:pt x="18" y="98"/>
                  </a:lnTo>
                  <a:lnTo>
                    <a:pt x="10" y="92"/>
                  </a:lnTo>
                  <a:lnTo>
                    <a:pt x="4" y="86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2" y="64"/>
                  </a:lnTo>
                  <a:lnTo>
                    <a:pt x="4" y="56"/>
                  </a:lnTo>
                  <a:lnTo>
                    <a:pt x="10" y="50"/>
                  </a:lnTo>
                  <a:lnTo>
                    <a:pt x="18" y="44"/>
                  </a:lnTo>
                  <a:lnTo>
                    <a:pt x="36" y="32"/>
                  </a:lnTo>
                  <a:lnTo>
                    <a:pt x="62" y="22"/>
                  </a:lnTo>
                  <a:lnTo>
                    <a:pt x="94" y="12"/>
                  </a:lnTo>
                  <a:lnTo>
                    <a:pt x="130" y="6"/>
                  </a:lnTo>
                  <a:lnTo>
                    <a:pt x="170" y="2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56" y="2"/>
                  </a:lnTo>
                  <a:lnTo>
                    <a:pt x="294" y="6"/>
                  </a:lnTo>
                  <a:lnTo>
                    <a:pt x="330" y="12"/>
                  </a:lnTo>
                  <a:lnTo>
                    <a:pt x="362" y="22"/>
                  </a:lnTo>
                  <a:lnTo>
                    <a:pt x="388" y="32"/>
                  </a:lnTo>
                  <a:lnTo>
                    <a:pt x="408" y="44"/>
                  </a:lnTo>
                  <a:lnTo>
                    <a:pt x="414" y="50"/>
                  </a:lnTo>
                  <a:lnTo>
                    <a:pt x="420" y="56"/>
                  </a:lnTo>
                  <a:lnTo>
                    <a:pt x="424" y="64"/>
                  </a:lnTo>
                  <a:lnTo>
                    <a:pt x="424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4054476" y="3044111"/>
              <a:ext cx="673100" cy="225425"/>
            </a:xfrm>
            <a:custGeom>
              <a:avLst/>
              <a:gdLst>
                <a:gd name="T0" fmla="*/ 424 w 424"/>
                <a:gd name="T1" fmla="*/ 72 h 142"/>
                <a:gd name="T2" fmla="*/ 424 w 424"/>
                <a:gd name="T3" fmla="*/ 72 h 142"/>
                <a:gd name="T4" fmla="*/ 424 w 424"/>
                <a:gd name="T5" fmla="*/ 78 h 142"/>
                <a:gd name="T6" fmla="*/ 420 w 424"/>
                <a:gd name="T7" fmla="*/ 86 h 142"/>
                <a:gd name="T8" fmla="*/ 414 w 424"/>
                <a:gd name="T9" fmla="*/ 92 h 142"/>
                <a:gd name="T10" fmla="*/ 408 w 424"/>
                <a:gd name="T11" fmla="*/ 98 h 142"/>
                <a:gd name="T12" fmla="*/ 388 w 424"/>
                <a:gd name="T13" fmla="*/ 110 h 142"/>
                <a:gd name="T14" fmla="*/ 362 w 424"/>
                <a:gd name="T15" fmla="*/ 122 h 142"/>
                <a:gd name="T16" fmla="*/ 330 w 424"/>
                <a:gd name="T17" fmla="*/ 130 h 142"/>
                <a:gd name="T18" fmla="*/ 294 w 424"/>
                <a:gd name="T19" fmla="*/ 136 h 142"/>
                <a:gd name="T20" fmla="*/ 256 w 424"/>
                <a:gd name="T21" fmla="*/ 140 h 142"/>
                <a:gd name="T22" fmla="*/ 212 w 424"/>
                <a:gd name="T23" fmla="*/ 142 h 142"/>
                <a:gd name="T24" fmla="*/ 212 w 424"/>
                <a:gd name="T25" fmla="*/ 142 h 142"/>
                <a:gd name="T26" fmla="*/ 170 w 424"/>
                <a:gd name="T27" fmla="*/ 140 h 142"/>
                <a:gd name="T28" fmla="*/ 130 w 424"/>
                <a:gd name="T29" fmla="*/ 136 h 142"/>
                <a:gd name="T30" fmla="*/ 94 w 424"/>
                <a:gd name="T31" fmla="*/ 130 h 142"/>
                <a:gd name="T32" fmla="*/ 62 w 424"/>
                <a:gd name="T33" fmla="*/ 122 h 142"/>
                <a:gd name="T34" fmla="*/ 36 w 424"/>
                <a:gd name="T35" fmla="*/ 110 h 142"/>
                <a:gd name="T36" fmla="*/ 18 w 424"/>
                <a:gd name="T37" fmla="*/ 98 h 142"/>
                <a:gd name="T38" fmla="*/ 10 w 424"/>
                <a:gd name="T39" fmla="*/ 92 h 142"/>
                <a:gd name="T40" fmla="*/ 4 w 424"/>
                <a:gd name="T41" fmla="*/ 86 h 142"/>
                <a:gd name="T42" fmla="*/ 2 w 424"/>
                <a:gd name="T43" fmla="*/ 78 h 142"/>
                <a:gd name="T44" fmla="*/ 0 w 424"/>
                <a:gd name="T45" fmla="*/ 72 h 142"/>
                <a:gd name="T46" fmla="*/ 0 w 424"/>
                <a:gd name="T47" fmla="*/ 72 h 142"/>
                <a:gd name="T48" fmla="*/ 2 w 424"/>
                <a:gd name="T49" fmla="*/ 64 h 142"/>
                <a:gd name="T50" fmla="*/ 4 w 424"/>
                <a:gd name="T51" fmla="*/ 56 h 142"/>
                <a:gd name="T52" fmla="*/ 10 w 424"/>
                <a:gd name="T53" fmla="*/ 50 h 142"/>
                <a:gd name="T54" fmla="*/ 18 w 424"/>
                <a:gd name="T55" fmla="*/ 44 h 142"/>
                <a:gd name="T56" fmla="*/ 36 w 424"/>
                <a:gd name="T57" fmla="*/ 32 h 142"/>
                <a:gd name="T58" fmla="*/ 62 w 424"/>
                <a:gd name="T59" fmla="*/ 22 h 142"/>
                <a:gd name="T60" fmla="*/ 94 w 424"/>
                <a:gd name="T61" fmla="*/ 12 h 142"/>
                <a:gd name="T62" fmla="*/ 130 w 424"/>
                <a:gd name="T63" fmla="*/ 6 h 142"/>
                <a:gd name="T64" fmla="*/ 170 w 424"/>
                <a:gd name="T65" fmla="*/ 2 h 142"/>
                <a:gd name="T66" fmla="*/ 212 w 424"/>
                <a:gd name="T67" fmla="*/ 0 h 142"/>
                <a:gd name="T68" fmla="*/ 212 w 424"/>
                <a:gd name="T69" fmla="*/ 0 h 142"/>
                <a:gd name="T70" fmla="*/ 256 w 424"/>
                <a:gd name="T71" fmla="*/ 2 h 142"/>
                <a:gd name="T72" fmla="*/ 294 w 424"/>
                <a:gd name="T73" fmla="*/ 6 h 142"/>
                <a:gd name="T74" fmla="*/ 330 w 424"/>
                <a:gd name="T75" fmla="*/ 12 h 142"/>
                <a:gd name="T76" fmla="*/ 362 w 424"/>
                <a:gd name="T77" fmla="*/ 22 h 142"/>
                <a:gd name="T78" fmla="*/ 388 w 424"/>
                <a:gd name="T79" fmla="*/ 32 h 142"/>
                <a:gd name="T80" fmla="*/ 408 w 424"/>
                <a:gd name="T81" fmla="*/ 44 h 142"/>
                <a:gd name="T82" fmla="*/ 414 w 424"/>
                <a:gd name="T83" fmla="*/ 50 h 142"/>
                <a:gd name="T84" fmla="*/ 420 w 424"/>
                <a:gd name="T85" fmla="*/ 56 h 142"/>
                <a:gd name="T86" fmla="*/ 424 w 424"/>
                <a:gd name="T87" fmla="*/ 64 h 142"/>
                <a:gd name="T88" fmla="*/ 424 w 424"/>
                <a:gd name="T89" fmla="*/ 7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4" h="142">
                  <a:moveTo>
                    <a:pt x="424" y="72"/>
                  </a:moveTo>
                  <a:lnTo>
                    <a:pt x="424" y="72"/>
                  </a:lnTo>
                  <a:lnTo>
                    <a:pt x="424" y="78"/>
                  </a:lnTo>
                  <a:lnTo>
                    <a:pt x="420" y="86"/>
                  </a:lnTo>
                  <a:lnTo>
                    <a:pt x="414" y="92"/>
                  </a:lnTo>
                  <a:lnTo>
                    <a:pt x="408" y="98"/>
                  </a:lnTo>
                  <a:lnTo>
                    <a:pt x="388" y="110"/>
                  </a:lnTo>
                  <a:lnTo>
                    <a:pt x="362" y="122"/>
                  </a:lnTo>
                  <a:lnTo>
                    <a:pt x="330" y="130"/>
                  </a:lnTo>
                  <a:lnTo>
                    <a:pt x="294" y="136"/>
                  </a:lnTo>
                  <a:lnTo>
                    <a:pt x="256" y="140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170" y="140"/>
                  </a:lnTo>
                  <a:lnTo>
                    <a:pt x="130" y="136"/>
                  </a:lnTo>
                  <a:lnTo>
                    <a:pt x="94" y="130"/>
                  </a:lnTo>
                  <a:lnTo>
                    <a:pt x="62" y="122"/>
                  </a:lnTo>
                  <a:lnTo>
                    <a:pt x="36" y="110"/>
                  </a:lnTo>
                  <a:lnTo>
                    <a:pt x="18" y="98"/>
                  </a:lnTo>
                  <a:lnTo>
                    <a:pt x="10" y="92"/>
                  </a:lnTo>
                  <a:lnTo>
                    <a:pt x="4" y="86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2" y="64"/>
                  </a:lnTo>
                  <a:lnTo>
                    <a:pt x="4" y="56"/>
                  </a:lnTo>
                  <a:lnTo>
                    <a:pt x="10" y="50"/>
                  </a:lnTo>
                  <a:lnTo>
                    <a:pt x="18" y="44"/>
                  </a:lnTo>
                  <a:lnTo>
                    <a:pt x="36" y="32"/>
                  </a:lnTo>
                  <a:lnTo>
                    <a:pt x="62" y="22"/>
                  </a:lnTo>
                  <a:lnTo>
                    <a:pt x="94" y="12"/>
                  </a:lnTo>
                  <a:lnTo>
                    <a:pt x="130" y="6"/>
                  </a:lnTo>
                  <a:lnTo>
                    <a:pt x="170" y="2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56" y="2"/>
                  </a:lnTo>
                  <a:lnTo>
                    <a:pt x="294" y="6"/>
                  </a:lnTo>
                  <a:lnTo>
                    <a:pt x="330" y="12"/>
                  </a:lnTo>
                  <a:lnTo>
                    <a:pt x="362" y="22"/>
                  </a:lnTo>
                  <a:lnTo>
                    <a:pt x="388" y="32"/>
                  </a:lnTo>
                  <a:lnTo>
                    <a:pt x="408" y="44"/>
                  </a:lnTo>
                  <a:lnTo>
                    <a:pt x="414" y="50"/>
                  </a:lnTo>
                  <a:lnTo>
                    <a:pt x="420" y="56"/>
                  </a:lnTo>
                  <a:lnTo>
                    <a:pt x="424" y="64"/>
                  </a:lnTo>
                  <a:lnTo>
                    <a:pt x="424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4054476" y="3088561"/>
              <a:ext cx="561975" cy="187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2" name="Freeform 17"/>
            <p:cNvSpPr>
              <a:spLocks/>
            </p:cNvSpPr>
            <p:nvPr/>
          </p:nvSpPr>
          <p:spPr bwMode="auto">
            <a:xfrm>
              <a:off x="4032251" y="3050461"/>
              <a:ext cx="371475" cy="225425"/>
            </a:xfrm>
            <a:custGeom>
              <a:avLst/>
              <a:gdLst>
                <a:gd name="T0" fmla="*/ 234 w 234"/>
                <a:gd name="T1" fmla="*/ 70 h 142"/>
                <a:gd name="T2" fmla="*/ 234 w 234"/>
                <a:gd name="T3" fmla="*/ 70 h 142"/>
                <a:gd name="T4" fmla="*/ 234 w 234"/>
                <a:gd name="T5" fmla="*/ 78 h 142"/>
                <a:gd name="T6" fmla="*/ 232 w 234"/>
                <a:gd name="T7" fmla="*/ 86 h 142"/>
                <a:gd name="T8" fmla="*/ 226 w 234"/>
                <a:gd name="T9" fmla="*/ 98 h 142"/>
                <a:gd name="T10" fmla="*/ 214 w 234"/>
                <a:gd name="T11" fmla="*/ 110 h 142"/>
                <a:gd name="T12" fmla="*/ 200 w 234"/>
                <a:gd name="T13" fmla="*/ 122 h 142"/>
                <a:gd name="T14" fmla="*/ 182 w 234"/>
                <a:gd name="T15" fmla="*/ 130 h 142"/>
                <a:gd name="T16" fmla="*/ 162 w 234"/>
                <a:gd name="T17" fmla="*/ 136 h 142"/>
                <a:gd name="T18" fmla="*/ 140 w 234"/>
                <a:gd name="T19" fmla="*/ 140 h 142"/>
                <a:gd name="T20" fmla="*/ 118 w 234"/>
                <a:gd name="T21" fmla="*/ 142 h 142"/>
                <a:gd name="T22" fmla="*/ 118 w 234"/>
                <a:gd name="T23" fmla="*/ 142 h 142"/>
                <a:gd name="T24" fmla="*/ 94 w 234"/>
                <a:gd name="T25" fmla="*/ 140 h 142"/>
                <a:gd name="T26" fmla="*/ 72 w 234"/>
                <a:gd name="T27" fmla="*/ 136 h 142"/>
                <a:gd name="T28" fmla="*/ 52 w 234"/>
                <a:gd name="T29" fmla="*/ 130 h 142"/>
                <a:gd name="T30" fmla="*/ 34 w 234"/>
                <a:gd name="T31" fmla="*/ 122 h 142"/>
                <a:gd name="T32" fmla="*/ 20 w 234"/>
                <a:gd name="T33" fmla="*/ 110 h 142"/>
                <a:gd name="T34" fmla="*/ 8 w 234"/>
                <a:gd name="T35" fmla="*/ 98 h 142"/>
                <a:gd name="T36" fmla="*/ 2 w 234"/>
                <a:gd name="T37" fmla="*/ 86 h 142"/>
                <a:gd name="T38" fmla="*/ 0 w 234"/>
                <a:gd name="T39" fmla="*/ 78 h 142"/>
                <a:gd name="T40" fmla="*/ 0 w 234"/>
                <a:gd name="T41" fmla="*/ 70 h 142"/>
                <a:gd name="T42" fmla="*/ 0 w 234"/>
                <a:gd name="T43" fmla="*/ 70 h 142"/>
                <a:gd name="T44" fmla="*/ 0 w 234"/>
                <a:gd name="T45" fmla="*/ 64 h 142"/>
                <a:gd name="T46" fmla="*/ 2 w 234"/>
                <a:gd name="T47" fmla="*/ 56 h 142"/>
                <a:gd name="T48" fmla="*/ 8 w 234"/>
                <a:gd name="T49" fmla="*/ 44 h 142"/>
                <a:gd name="T50" fmla="*/ 20 w 234"/>
                <a:gd name="T51" fmla="*/ 32 h 142"/>
                <a:gd name="T52" fmla="*/ 34 w 234"/>
                <a:gd name="T53" fmla="*/ 20 h 142"/>
                <a:gd name="T54" fmla="*/ 52 w 234"/>
                <a:gd name="T55" fmla="*/ 12 h 142"/>
                <a:gd name="T56" fmla="*/ 72 w 234"/>
                <a:gd name="T57" fmla="*/ 6 h 142"/>
                <a:gd name="T58" fmla="*/ 94 w 234"/>
                <a:gd name="T59" fmla="*/ 2 h 142"/>
                <a:gd name="T60" fmla="*/ 118 w 234"/>
                <a:gd name="T61" fmla="*/ 0 h 142"/>
                <a:gd name="T62" fmla="*/ 118 w 234"/>
                <a:gd name="T63" fmla="*/ 0 h 142"/>
                <a:gd name="T64" fmla="*/ 140 w 234"/>
                <a:gd name="T65" fmla="*/ 2 h 142"/>
                <a:gd name="T66" fmla="*/ 162 w 234"/>
                <a:gd name="T67" fmla="*/ 6 h 142"/>
                <a:gd name="T68" fmla="*/ 182 w 234"/>
                <a:gd name="T69" fmla="*/ 12 h 142"/>
                <a:gd name="T70" fmla="*/ 200 w 234"/>
                <a:gd name="T71" fmla="*/ 20 h 142"/>
                <a:gd name="T72" fmla="*/ 214 w 234"/>
                <a:gd name="T73" fmla="*/ 32 h 142"/>
                <a:gd name="T74" fmla="*/ 226 w 234"/>
                <a:gd name="T75" fmla="*/ 44 h 142"/>
                <a:gd name="T76" fmla="*/ 232 w 234"/>
                <a:gd name="T77" fmla="*/ 56 h 142"/>
                <a:gd name="T78" fmla="*/ 234 w 234"/>
                <a:gd name="T79" fmla="*/ 64 h 142"/>
                <a:gd name="T80" fmla="*/ 234 w 234"/>
                <a:gd name="T81" fmla="*/ 7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4" h="142">
                  <a:moveTo>
                    <a:pt x="234" y="70"/>
                  </a:moveTo>
                  <a:lnTo>
                    <a:pt x="234" y="70"/>
                  </a:lnTo>
                  <a:lnTo>
                    <a:pt x="234" y="78"/>
                  </a:lnTo>
                  <a:lnTo>
                    <a:pt x="232" y="86"/>
                  </a:lnTo>
                  <a:lnTo>
                    <a:pt x="226" y="98"/>
                  </a:lnTo>
                  <a:lnTo>
                    <a:pt x="214" y="110"/>
                  </a:lnTo>
                  <a:lnTo>
                    <a:pt x="200" y="122"/>
                  </a:lnTo>
                  <a:lnTo>
                    <a:pt x="182" y="130"/>
                  </a:lnTo>
                  <a:lnTo>
                    <a:pt x="162" y="136"/>
                  </a:lnTo>
                  <a:lnTo>
                    <a:pt x="140" y="140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94" y="140"/>
                  </a:lnTo>
                  <a:lnTo>
                    <a:pt x="72" y="136"/>
                  </a:lnTo>
                  <a:lnTo>
                    <a:pt x="52" y="130"/>
                  </a:lnTo>
                  <a:lnTo>
                    <a:pt x="34" y="122"/>
                  </a:lnTo>
                  <a:lnTo>
                    <a:pt x="20" y="110"/>
                  </a:lnTo>
                  <a:lnTo>
                    <a:pt x="8" y="98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2" y="56"/>
                  </a:lnTo>
                  <a:lnTo>
                    <a:pt x="8" y="44"/>
                  </a:lnTo>
                  <a:lnTo>
                    <a:pt x="20" y="32"/>
                  </a:lnTo>
                  <a:lnTo>
                    <a:pt x="34" y="20"/>
                  </a:lnTo>
                  <a:lnTo>
                    <a:pt x="52" y="12"/>
                  </a:lnTo>
                  <a:lnTo>
                    <a:pt x="72" y="6"/>
                  </a:lnTo>
                  <a:lnTo>
                    <a:pt x="94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40" y="2"/>
                  </a:lnTo>
                  <a:lnTo>
                    <a:pt x="162" y="6"/>
                  </a:lnTo>
                  <a:lnTo>
                    <a:pt x="182" y="12"/>
                  </a:lnTo>
                  <a:lnTo>
                    <a:pt x="200" y="20"/>
                  </a:lnTo>
                  <a:lnTo>
                    <a:pt x="214" y="32"/>
                  </a:lnTo>
                  <a:lnTo>
                    <a:pt x="226" y="44"/>
                  </a:lnTo>
                  <a:lnTo>
                    <a:pt x="232" y="56"/>
                  </a:lnTo>
                  <a:lnTo>
                    <a:pt x="234" y="64"/>
                  </a:lnTo>
                  <a:lnTo>
                    <a:pt x="23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3" name="Freeform 18"/>
            <p:cNvSpPr>
              <a:spLocks/>
            </p:cNvSpPr>
            <p:nvPr/>
          </p:nvSpPr>
          <p:spPr bwMode="auto">
            <a:xfrm>
              <a:off x="4032251" y="3050461"/>
              <a:ext cx="371475" cy="225425"/>
            </a:xfrm>
            <a:custGeom>
              <a:avLst/>
              <a:gdLst>
                <a:gd name="T0" fmla="*/ 234 w 234"/>
                <a:gd name="T1" fmla="*/ 70 h 142"/>
                <a:gd name="T2" fmla="*/ 234 w 234"/>
                <a:gd name="T3" fmla="*/ 70 h 142"/>
                <a:gd name="T4" fmla="*/ 234 w 234"/>
                <a:gd name="T5" fmla="*/ 78 h 142"/>
                <a:gd name="T6" fmla="*/ 232 w 234"/>
                <a:gd name="T7" fmla="*/ 86 h 142"/>
                <a:gd name="T8" fmla="*/ 226 w 234"/>
                <a:gd name="T9" fmla="*/ 98 h 142"/>
                <a:gd name="T10" fmla="*/ 214 w 234"/>
                <a:gd name="T11" fmla="*/ 110 h 142"/>
                <a:gd name="T12" fmla="*/ 200 w 234"/>
                <a:gd name="T13" fmla="*/ 122 h 142"/>
                <a:gd name="T14" fmla="*/ 182 w 234"/>
                <a:gd name="T15" fmla="*/ 130 h 142"/>
                <a:gd name="T16" fmla="*/ 162 w 234"/>
                <a:gd name="T17" fmla="*/ 136 h 142"/>
                <a:gd name="T18" fmla="*/ 140 w 234"/>
                <a:gd name="T19" fmla="*/ 140 h 142"/>
                <a:gd name="T20" fmla="*/ 118 w 234"/>
                <a:gd name="T21" fmla="*/ 142 h 142"/>
                <a:gd name="T22" fmla="*/ 118 w 234"/>
                <a:gd name="T23" fmla="*/ 142 h 142"/>
                <a:gd name="T24" fmla="*/ 94 w 234"/>
                <a:gd name="T25" fmla="*/ 140 h 142"/>
                <a:gd name="T26" fmla="*/ 72 w 234"/>
                <a:gd name="T27" fmla="*/ 136 h 142"/>
                <a:gd name="T28" fmla="*/ 52 w 234"/>
                <a:gd name="T29" fmla="*/ 130 h 142"/>
                <a:gd name="T30" fmla="*/ 34 w 234"/>
                <a:gd name="T31" fmla="*/ 122 h 142"/>
                <a:gd name="T32" fmla="*/ 20 w 234"/>
                <a:gd name="T33" fmla="*/ 110 h 142"/>
                <a:gd name="T34" fmla="*/ 8 w 234"/>
                <a:gd name="T35" fmla="*/ 98 h 142"/>
                <a:gd name="T36" fmla="*/ 2 w 234"/>
                <a:gd name="T37" fmla="*/ 86 h 142"/>
                <a:gd name="T38" fmla="*/ 0 w 234"/>
                <a:gd name="T39" fmla="*/ 78 h 142"/>
                <a:gd name="T40" fmla="*/ 0 w 234"/>
                <a:gd name="T41" fmla="*/ 70 h 142"/>
                <a:gd name="T42" fmla="*/ 0 w 234"/>
                <a:gd name="T43" fmla="*/ 70 h 142"/>
                <a:gd name="T44" fmla="*/ 0 w 234"/>
                <a:gd name="T45" fmla="*/ 64 h 142"/>
                <a:gd name="T46" fmla="*/ 2 w 234"/>
                <a:gd name="T47" fmla="*/ 56 h 142"/>
                <a:gd name="T48" fmla="*/ 8 w 234"/>
                <a:gd name="T49" fmla="*/ 44 h 142"/>
                <a:gd name="T50" fmla="*/ 20 w 234"/>
                <a:gd name="T51" fmla="*/ 32 h 142"/>
                <a:gd name="T52" fmla="*/ 34 w 234"/>
                <a:gd name="T53" fmla="*/ 20 h 142"/>
                <a:gd name="T54" fmla="*/ 52 w 234"/>
                <a:gd name="T55" fmla="*/ 12 h 142"/>
                <a:gd name="T56" fmla="*/ 72 w 234"/>
                <a:gd name="T57" fmla="*/ 6 h 142"/>
                <a:gd name="T58" fmla="*/ 94 w 234"/>
                <a:gd name="T59" fmla="*/ 2 h 142"/>
                <a:gd name="T60" fmla="*/ 118 w 234"/>
                <a:gd name="T61" fmla="*/ 0 h 142"/>
                <a:gd name="T62" fmla="*/ 118 w 234"/>
                <a:gd name="T63" fmla="*/ 0 h 142"/>
                <a:gd name="T64" fmla="*/ 140 w 234"/>
                <a:gd name="T65" fmla="*/ 2 h 142"/>
                <a:gd name="T66" fmla="*/ 162 w 234"/>
                <a:gd name="T67" fmla="*/ 6 h 142"/>
                <a:gd name="T68" fmla="*/ 182 w 234"/>
                <a:gd name="T69" fmla="*/ 12 h 142"/>
                <a:gd name="T70" fmla="*/ 200 w 234"/>
                <a:gd name="T71" fmla="*/ 20 h 142"/>
                <a:gd name="T72" fmla="*/ 214 w 234"/>
                <a:gd name="T73" fmla="*/ 32 h 142"/>
                <a:gd name="T74" fmla="*/ 226 w 234"/>
                <a:gd name="T75" fmla="*/ 44 h 142"/>
                <a:gd name="T76" fmla="*/ 232 w 234"/>
                <a:gd name="T77" fmla="*/ 56 h 142"/>
                <a:gd name="T78" fmla="*/ 234 w 234"/>
                <a:gd name="T79" fmla="*/ 64 h 142"/>
                <a:gd name="T80" fmla="*/ 234 w 234"/>
                <a:gd name="T81" fmla="*/ 7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4" h="142">
                  <a:moveTo>
                    <a:pt x="234" y="70"/>
                  </a:moveTo>
                  <a:lnTo>
                    <a:pt x="234" y="70"/>
                  </a:lnTo>
                  <a:lnTo>
                    <a:pt x="234" y="78"/>
                  </a:lnTo>
                  <a:lnTo>
                    <a:pt x="232" y="86"/>
                  </a:lnTo>
                  <a:lnTo>
                    <a:pt x="226" y="98"/>
                  </a:lnTo>
                  <a:lnTo>
                    <a:pt x="214" y="110"/>
                  </a:lnTo>
                  <a:lnTo>
                    <a:pt x="200" y="122"/>
                  </a:lnTo>
                  <a:lnTo>
                    <a:pt x="182" y="130"/>
                  </a:lnTo>
                  <a:lnTo>
                    <a:pt x="162" y="136"/>
                  </a:lnTo>
                  <a:lnTo>
                    <a:pt x="140" y="140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94" y="140"/>
                  </a:lnTo>
                  <a:lnTo>
                    <a:pt x="72" y="136"/>
                  </a:lnTo>
                  <a:lnTo>
                    <a:pt x="52" y="130"/>
                  </a:lnTo>
                  <a:lnTo>
                    <a:pt x="34" y="122"/>
                  </a:lnTo>
                  <a:lnTo>
                    <a:pt x="20" y="110"/>
                  </a:lnTo>
                  <a:lnTo>
                    <a:pt x="8" y="98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2" y="56"/>
                  </a:lnTo>
                  <a:lnTo>
                    <a:pt x="8" y="44"/>
                  </a:lnTo>
                  <a:lnTo>
                    <a:pt x="20" y="32"/>
                  </a:lnTo>
                  <a:lnTo>
                    <a:pt x="34" y="20"/>
                  </a:lnTo>
                  <a:lnTo>
                    <a:pt x="52" y="12"/>
                  </a:lnTo>
                  <a:lnTo>
                    <a:pt x="72" y="6"/>
                  </a:lnTo>
                  <a:lnTo>
                    <a:pt x="94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40" y="2"/>
                  </a:lnTo>
                  <a:lnTo>
                    <a:pt x="162" y="6"/>
                  </a:lnTo>
                  <a:lnTo>
                    <a:pt x="182" y="12"/>
                  </a:lnTo>
                  <a:lnTo>
                    <a:pt x="200" y="20"/>
                  </a:lnTo>
                  <a:lnTo>
                    <a:pt x="214" y="32"/>
                  </a:lnTo>
                  <a:lnTo>
                    <a:pt x="226" y="44"/>
                  </a:lnTo>
                  <a:lnTo>
                    <a:pt x="232" y="56"/>
                  </a:lnTo>
                  <a:lnTo>
                    <a:pt x="234" y="64"/>
                  </a:lnTo>
                  <a:lnTo>
                    <a:pt x="234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5" name="Freeform 19"/>
            <p:cNvSpPr>
              <a:spLocks/>
            </p:cNvSpPr>
            <p:nvPr/>
          </p:nvSpPr>
          <p:spPr bwMode="auto">
            <a:xfrm>
              <a:off x="4616451" y="3161586"/>
              <a:ext cx="295275" cy="111125"/>
            </a:xfrm>
            <a:custGeom>
              <a:avLst/>
              <a:gdLst>
                <a:gd name="T0" fmla="*/ 0 w 186"/>
                <a:gd name="T1" fmla="*/ 0 h 70"/>
                <a:gd name="T2" fmla="*/ 0 w 186"/>
                <a:gd name="T3" fmla="*/ 70 h 70"/>
                <a:gd name="T4" fmla="*/ 186 w 186"/>
                <a:gd name="T5" fmla="*/ 70 h 70"/>
                <a:gd name="T6" fmla="*/ 0 w 186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70">
                  <a:moveTo>
                    <a:pt x="0" y="0"/>
                  </a:moveTo>
                  <a:lnTo>
                    <a:pt x="0" y="70"/>
                  </a:lnTo>
                  <a:lnTo>
                    <a:pt x="186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6" name="Freeform 20"/>
            <p:cNvSpPr>
              <a:spLocks/>
            </p:cNvSpPr>
            <p:nvPr/>
          </p:nvSpPr>
          <p:spPr bwMode="auto">
            <a:xfrm>
              <a:off x="4616451" y="3161586"/>
              <a:ext cx="295275" cy="111125"/>
            </a:xfrm>
            <a:custGeom>
              <a:avLst/>
              <a:gdLst>
                <a:gd name="T0" fmla="*/ 0 w 186"/>
                <a:gd name="T1" fmla="*/ 0 h 70"/>
                <a:gd name="T2" fmla="*/ 0 w 186"/>
                <a:gd name="T3" fmla="*/ 70 h 70"/>
                <a:gd name="T4" fmla="*/ 186 w 18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" h="70">
                  <a:moveTo>
                    <a:pt x="0" y="0"/>
                  </a:moveTo>
                  <a:lnTo>
                    <a:pt x="0" y="70"/>
                  </a:lnTo>
                  <a:lnTo>
                    <a:pt x="186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9" name="Freeform 23"/>
            <p:cNvSpPr>
              <a:spLocks/>
            </p:cNvSpPr>
            <p:nvPr/>
          </p:nvSpPr>
          <p:spPr bwMode="auto">
            <a:xfrm>
              <a:off x="3981451" y="3082211"/>
              <a:ext cx="111125" cy="76200"/>
            </a:xfrm>
            <a:custGeom>
              <a:avLst/>
              <a:gdLst>
                <a:gd name="T0" fmla="*/ 70 w 70"/>
                <a:gd name="T1" fmla="*/ 24 h 48"/>
                <a:gd name="T2" fmla="*/ 70 w 70"/>
                <a:gd name="T3" fmla="*/ 24 h 48"/>
                <a:gd name="T4" fmla="*/ 70 w 70"/>
                <a:gd name="T5" fmla="*/ 28 h 48"/>
                <a:gd name="T6" fmla="*/ 68 w 70"/>
                <a:gd name="T7" fmla="*/ 32 h 48"/>
                <a:gd name="T8" fmla="*/ 60 w 70"/>
                <a:gd name="T9" fmla="*/ 40 h 48"/>
                <a:gd name="T10" fmla="*/ 48 w 70"/>
                <a:gd name="T11" fmla="*/ 46 h 48"/>
                <a:gd name="T12" fmla="*/ 34 w 70"/>
                <a:gd name="T13" fmla="*/ 48 h 48"/>
                <a:gd name="T14" fmla="*/ 34 w 70"/>
                <a:gd name="T15" fmla="*/ 48 h 48"/>
                <a:gd name="T16" fmla="*/ 22 w 70"/>
                <a:gd name="T17" fmla="*/ 46 h 48"/>
                <a:gd name="T18" fmla="*/ 10 w 70"/>
                <a:gd name="T19" fmla="*/ 40 h 48"/>
                <a:gd name="T20" fmla="*/ 2 w 70"/>
                <a:gd name="T21" fmla="*/ 32 h 48"/>
                <a:gd name="T22" fmla="*/ 0 w 70"/>
                <a:gd name="T23" fmla="*/ 28 h 48"/>
                <a:gd name="T24" fmla="*/ 0 w 70"/>
                <a:gd name="T25" fmla="*/ 24 h 48"/>
                <a:gd name="T26" fmla="*/ 0 w 70"/>
                <a:gd name="T27" fmla="*/ 24 h 48"/>
                <a:gd name="T28" fmla="*/ 0 w 70"/>
                <a:gd name="T29" fmla="*/ 18 h 48"/>
                <a:gd name="T30" fmla="*/ 2 w 70"/>
                <a:gd name="T31" fmla="*/ 14 h 48"/>
                <a:gd name="T32" fmla="*/ 10 w 70"/>
                <a:gd name="T33" fmla="*/ 6 h 48"/>
                <a:gd name="T34" fmla="*/ 22 w 70"/>
                <a:gd name="T35" fmla="*/ 2 h 48"/>
                <a:gd name="T36" fmla="*/ 34 w 70"/>
                <a:gd name="T37" fmla="*/ 0 h 48"/>
                <a:gd name="T38" fmla="*/ 34 w 70"/>
                <a:gd name="T39" fmla="*/ 0 h 48"/>
                <a:gd name="T40" fmla="*/ 48 w 70"/>
                <a:gd name="T41" fmla="*/ 2 h 48"/>
                <a:gd name="T42" fmla="*/ 60 w 70"/>
                <a:gd name="T43" fmla="*/ 6 h 48"/>
                <a:gd name="T44" fmla="*/ 68 w 70"/>
                <a:gd name="T45" fmla="*/ 14 h 48"/>
                <a:gd name="T46" fmla="*/ 70 w 70"/>
                <a:gd name="T47" fmla="*/ 18 h 48"/>
                <a:gd name="T48" fmla="*/ 70 w 70"/>
                <a:gd name="T4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48">
                  <a:moveTo>
                    <a:pt x="70" y="24"/>
                  </a:moveTo>
                  <a:lnTo>
                    <a:pt x="70" y="24"/>
                  </a:lnTo>
                  <a:lnTo>
                    <a:pt x="70" y="28"/>
                  </a:lnTo>
                  <a:lnTo>
                    <a:pt x="68" y="32"/>
                  </a:lnTo>
                  <a:lnTo>
                    <a:pt x="60" y="40"/>
                  </a:lnTo>
                  <a:lnTo>
                    <a:pt x="48" y="46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2" y="46"/>
                  </a:lnTo>
                  <a:lnTo>
                    <a:pt x="10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10" y="6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8" y="2"/>
                  </a:lnTo>
                  <a:lnTo>
                    <a:pt x="60" y="6"/>
                  </a:lnTo>
                  <a:lnTo>
                    <a:pt x="68" y="14"/>
                  </a:lnTo>
                  <a:lnTo>
                    <a:pt x="70" y="18"/>
                  </a:lnTo>
                  <a:lnTo>
                    <a:pt x="7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0" name="Freeform 24"/>
            <p:cNvSpPr>
              <a:spLocks/>
            </p:cNvSpPr>
            <p:nvPr/>
          </p:nvSpPr>
          <p:spPr bwMode="auto">
            <a:xfrm>
              <a:off x="3981451" y="3082211"/>
              <a:ext cx="111125" cy="76200"/>
            </a:xfrm>
            <a:custGeom>
              <a:avLst/>
              <a:gdLst>
                <a:gd name="T0" fmla="*/ 70 w 70"/>
                <a:gd name="T1" fmla="*/ 24 h 48"/>
                <a:gd name="T2" fmla="*/ 70 w 70"/>
                <a:gd name="T3" fmla="*/ 24 h 48"/>
                <a:gd name="T4" fmla="*/ 70 w 70"/>
                <a:gd name="T5" fmla="*/ 28 h 48"/>
                <a:gd name="T6" fmla="*/ 68 w 70"/>
                <a:gd name="T7" fmla="*/ 32 h 48"/>
                <a:gd name="T8" fmla="*/ 60 w 70"/>
                <a:gd name="T9" fmla="*/ 40 h 48"/>
                <a:gd name="T10" fmla="*/ 48 w 70"/>
                <a:gd name="T11" fmla="*/ 46 h 48"/>
                <a:gd name="T12" fmla="*/ 34 w 70"/>
                <a:gd name="T13" fmla="*/ 48 h 48"/>
                <a:gd name="T14" fmla="*/ 34 w 70"/>
                <a:gd name="T15" fmla="*/ 48 h 48"/>
                <a:gd name="T16" fmla="*/ 22 w 70"/>
                <a:gd name="T17" fmla="*/ 46 h 48"/>
                <a:gd name="T18" fmla="*/ 10 w 70"/>
                <a:gd name="T19" fmla="*/ 40 h 48"/>
                <a:gd name="T20" fmla="*/ 2 w 70"/>
                <a:gd name="T21" fmla="*/ 32 h 48"/>
                <a:gd name="T22" fmla="*/ 0 w 70"/>
                <a:gd name="T23" fmla="*/ 28 h 48"/>
                <a:gd name="T24" fmla="*/ 0 w 70"/>
                <a:gd name="T25" fmla="*/ 24 h 48"/>
                <a:gd name="T26" fmla="*/ 0 w 70"/>
                <a:gd name="T27" fmla="*/ 24 h 48"/>
                <a:gd name="T28" fmla="*/ 0 w 70"/>
                <a:gd name="T29" fmla="*/ 18 h 48"/>
                <a:gd name="T30" fmla="*/ 2 w 70"/>
                <a:gd name="T31" fmla="*/ 14 h 48"/>
                <a:gd name="T32" fmla="*/ 10 w 70"/>
                <a:gd name="T33" fmla="*/ 6 h 48"/>
                <a:gd name="T34" fmla="*/ 22 w 70"/>
                <a:gd name="T35" fmla="*/ 2 h 48"/>
                <a:gd name="T36" fmla="*/ 34 w 70"/>
                <a:gd name="T37" fmla="*/ 0 h 48"/>
                <a:gd name="T38" fmla="*/ 34 w 70"/>
                <a:gd name="T39" fmla="*/ 0 h 48"/>
                <a:gd name="T40" fmla="*/ 48 w 70"/>
                <a:gd name="T41" fmla="*/ 2 h 48"/>
                <a:gd name="T42" fmla="*/ 60 w 70"/>
                <a:gd name="T43" fmla="*/ 6 h 48"/>
                <a:gd name="T44" fmla="*/ 68 w 70"/>
                <a:gd name="T45" fmla="*/ 14 h 48"/>
                <a:gd name="T46" fmla="*/ 70 w 70"/>
                <a:gd name="T47" fmla="*/ 18 h 48"/>
                <a:gd name="T48" fmla="*/ 70 w 70"/>
                <a:gd name="T4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48">
                  <a:moveTo>
                    <a:pt x="70" y="24"/>
                  </a:moveTo>
                  <a:lnTo>
                    <a:pt x="70" y="24"/>
                  </a:lnTo>
                  <a:lnTo>
                    <a:pt x="70" y="28"/>
                  </a:lnTo>
                  <a:lnTo>
                    <a:pt x="68" y="32"/>
                  </a:lnTo>
                  <a:lnTo>
                    <a:pt x="60" y="40"/>
                  </a:lnTo>
                  <a:lnTo>
                    <a:pt x="48" y="46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2" y="46"/>
                  </a:lnTo>
                  <a:lnTo>
                    <a:pt x="10" y="40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10" y="6"/>
                  </a:lnTo>
                  <a:lnTo>
                    <a:pt x="22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8" y="2"/>
                  </a:lnTo>
                  <a:lnTo>
                    <a:pt x="60" y="6"/>
                  </a:lnTo>
                  <a:lnTo>
                    <a:pt x="68" y="14"/>
                  </a:lnTo>
                  <a:lnTo>
                    <a:pt x="70" y="18"/>
                  </a:lnTo>
                  <a:lnTo>
                    <a:pt x="7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1" name="Freeform 25"/>
            <p:cNvSpPr>
              <a:spLocks/>
            </p:cNvSpPr>
            <p:nvPr/>
          </p:nvSpPr>
          <p:spPr bwMode="auto">
            <a:xfrm>
              <a:off x="4032251" y="3079036"/>
              <a:ext cx="76200" cy="73025"/>
            </a:xfrm>
            <a:custGeom>
              <a:avLst/>
              <a:gdLst>
                <a:gd name="T0" fmla="*/ 48 w 48"/>
                <a:gd name="T1" fmla="*/ 22 h 46"/>
                <a:gd name="T2" fmla="*/ 48 w 48"/>
                <a:gd name="T3" fmla="*/ 22 h 46"/>
                <a:gd name="T4" fmla="*/ 46 w 48"/>
                <a:gd name="T5" fmla="*/ 32 h 46"/>
                <a:gd name="T6" fmla="*/ 42 w 48"/>
                <a:gd name="T7" fmla="*/ 38 h 46"/>
                <a:gd name="T8" fmla="*/ 34 w 48"/>
                <a:gd name="T9" fmla="*/ 44 h 46"/>
                <a:gd name="T10" fmla="*/ 24 w 48"/>
                <a:gd name="T11" fmla="*/ 46 h 46"/>
                <a:gd name="T12" fmla="*/ 24 w 48"/>
                <a:gd name="T13" fmla="*/ 46 h 46"/>
                <a:gd name="T14" fmla="*/ 16 w 48"/>
                <a:gd name="T15" fmla="*/ 44 h 46"/>
                <a:gd name="T16" fmla="*/ 8 w 48"/>
                <a:gd name="T17" fmla="*/ 38 h 46"/>
                <a:gd name="T18" fmla="*/ 2 w 48"/>
                <a:gd name="T19" fmla="*/ 32 h 46"/>
                <a:gd name="T20" fmla="*/ 0 w 48"/>
                <a:gd name="T21" fmla="*/ 22 h 46"/>
                <a:gd name="T22" fmla="*/ 0 w 48"/>
                <a:gd name="T23" fmla="*/ 22 h 46"/>
                <a:gd name="T24" fmla="*/ 2 w 48"/>
                <a:gd name="T25" fmla="*/ 14 h 46"/>
                <a:gd name="T26" fmla="*/ 8 w 48"/>
                <a:gd name="T27" fmla="*/ 6 h 46"/>
                <a:gd name="T28" fmla="*/ 16 w 48"/>
                <a:gd name="T29" fmla="*/ 2 h 46"/>
                <a:gd name="T30" fmla="*/ 24 w 48"/>
                <a:gd name="T31" fmla="*/ 0 h 46"/>
                <a:gd name="T32" fmla="*/ 24 w 48"/>
                <a:gd name="T33" fmla="*/ 0 h 46"/>
                <a:gd name="T34" fmla="*/ 34 w 48"/>
                <a:gd name="T35" fmla="*/ 2 h 46"/>
                <a:gd name="T36" fmla="*/ 42 w 48"/>
                <a:gd name="T37" fmla="*/ 6 h 46"/>
                <a:gd name="T38" fmla="*/ 46 w 48"/>
                <a:gd name="T39" fmla="*/ 14 h 46"/>
                <a:gd name="T40" fmla="*/ 48 w 48"/>
                <a:gd name="T4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46">
                  <a:moveTo>
                    <a:pt x="48" y="22"/>
                  </a:moveTo>
                  <a:lnTo>
                    <a:pt x="48" y="22"/>
                  </a:lnTo>
                  <a:lnTo>
                    <a:pt x="46" y="32"/>
                  </a:lnTo>
                  <a:lnTo>
                    <a:pt x="42" y="38"/>
                  </a:lnTo>
                  <a:lnTo>
                    <a:pt x="3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16" y="44"/>
                  </a:lnTo>
                  <a:lnTo>
                    <a:pt x="8" y="38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6" y="14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2" name="Freeform 26"/>
            <p:cNvSpPr>
              <a:spLocks/>
            </p:cNvSpPr>
            <p:nvPr/>
          </p:nvSpPr>
          <p:spPr bwMode="auto">
            <a:xfrm>
              <a:off x="4032251" y="3079036"/>
              <a:ext cx="76200" cy="73025"/>
            </a:xfrm>
            <a:custGeom>
              <a:avLst/>
              <a:gdLst>
                <a:gd name="T0" fmla="*/ 48 w 48"/>
                <a:gd name="T1" fmla="*/ 22 h 46"/>
                <a:gd name="T2" fmla="*/ 48 w 48"/>
                <a:gd name="T3" fmla="*/ 22 h 46"/>
                <a:gd name="T4" fmla="*/ 46 w 48"/>
                <a:gd name="T5" fmla="*/ 32 h 46"/>
                <a:gd name="T6" fmla="*/ 42 w 48"/>
                <a:gd name="T7" fmla="*/ 38 h 46"/>
                <a:gd name="T8" fmla="*/ 34 w 48"/>
                <a:gd name="T9" fmla="*/ 44 h 46"/>
                <a:gd name="T10" fmla="*/ 24 w 48"/>
                <a:gd name="T11" fmla="*/ 46 h 46"/>
                <a:gd name="T12" fmla="*/ 24 w 48"/>
                <a:gd name="T13" fmla="*/ 46 h 46"/>
                <a:gd name="T14" fmla="*/ 16 w 48"/>
                <a:gd name="T15" fmla="*/ 44 h 46"/>
                <a:gd name="T16" fmla="*/ 8 w 48"/>
                <a:gd name="T17" fmla="*/ 38 h 46"/>
                <a:gd name="T18" fmla="*/ 2 w 48"/>
                <a:gd name="T19" fmla="*/ 32 h 46"/>
                <a:gd name="T20" fmla="*/ 0 w 48"/>
                <a:gd name="T21" fmla="*/ 22 h 46"/>
                <a:gd name="T22" fmla="*/ 0 w 48"/>
                <a:gd name="T23" fmla="*/ 22 h 46"/>
                <a:gd name="T24" fmla="*/ 2 w 48"/>
                <a:gd name="T25" fmla="*/ 14 h 46"/>
                <a:gd name="T26" fmla="*/ 8 w 48"/>
                <a:gd name="T27" fmla="*/ 6 h 46"/>
                <a:gd name="T28" fmla="*/ 16 w 48"/>
                <a:gd name="T29" fmla="*/ 2 h 46"/>
                <a:gd name="T30" fmla="*/ 24 w 48"/>
                <a:gd name="T31" fmla="*/ 0 h 46"/>
                <a:gd name="T32" fmla="*/ 24 w 48"/>
                <a:gd name="T33" fmla="*/ 0 h 46"/>
                <a:gd name="T34" fmla="*/ 34 w 48"/>
                <a:gd name="T35" fmla="*/ 2 h 46"/>
                <a:gd name="T36" fmla="*/ 42 w 48"/>
                <a:gd name="T37" fmla="*/ 6 h 46"/>
                <a:gd name="T38" fmla="*/ 46 w 48"/>
                <a:gd name="T39" fmla="*/ 14 h 46"/>
                <a:gd name="T40" fmla="*/ 48 w 48"/>
                <a:gd name="T4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46">
                  <a:moveTo>
                    <a:pt x="48" y="22"/>
                  </a:moveTo>
                  <a:lnTo>
                    <a:pt x="48" y="22"/>
                  </a:lnTo>
                  <a:lnTo>
                    <a:pt x="46" y="32"/>
                  </a:lnTo>
                  <a:lnTo>
                    <a:pt x="42" y="38"/>
                  </a:lnTo>
                  <a:lnTo>
                    <a:pt x="3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16" y="44"/>
                  </a:lnTo>
                  <a:lnTo>
                    <a:pt x="8" y="38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6" y="14"/>
                  </a:lnTo>
                  <a:lnTo>
                    <a:pt x="48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3" name="Freeform 27"/>
            <p:cNvSpPr>
              <a:spLocks/>
            </p:cNvSpPr>
            <p:nvPr/>
          </p:nvSpPr>
          <p:spPr bwMode="auto">
            <a:xfrm>
              <a:off x="3949701" y="3085386"/>
              <a:ext cx="73025" cy="38100"/>
            </a:xfrm>
            <a:custGeom>
              <a:avLst/>
              <a:gdLst>
                <a:gd name="T0" fmla="*/ 46 w 46"/>
                <a:gd name="T1" fmla="*/ 12 h 24"/>
                <a:gd name="T2" fmla="*/ 46 w 46"/>
                <a:gd name="T3" fmla="*/ 12 h 24"/>
                <a:gd name="T4" fmla="*/ 44 w 46"/>
                <a:gd name="T5" fmla="*/ 16 h 24"/>
                <a:gd name="T6" fmla="*/ 40 w 46"/>
                <a:gd name="T7" fmla="*/ 20 h 24"/>
                <a:gd name="T8" fmla="*/ 32 w 46"/>
                <a:gd name="T9" fmla="*/ 24 h 24"/>
                <a:gd name="T10" fmla="*/ 24 w 46"/>
                <a:gd name="T11" fmla="*/ 24 h 24"/>
                <a:gd name="T12" fmla="*/ 24 w 46"/>
                <a:gd name="T13" fmla="*/ 24 h 24"/>
                <a:gd name="T14" fmla="*/ 14 w 46"/>
                <a:gd name="T15" fmla="*/ 24 h 24"/>
                <a:gd name="T16" fmla="*/ 6 w 46"/>
                <a:gd name="T17" fmla="*/ 20 h 24"/>
                <a:gd name="T18" fmla="*/ 2 w 46"/>
                <a:gd name="T19" fmla="*/ 16 h 24"/>
                <a:gd name="T20" fmla="*/ 0 w 46"/>
                <a:gd name="T21" fmla="*/ 12 h 24"/>
                <a:gd name="T22" fmla="*/ 0 w 46"/>
                <a:gd name="T23" fmla="*/ 12 h 24"/>
                <a:gd name="T24" fmla="*/ 2 w 46"/>
                <a:gd name="T25" fmla="*/ 8 h 24"/>
                <a:gd name="T26" fmla="*/ 6 w 46"/>
                <a:gd name="T27" fmla="*/ 4 h 24"/>
                <a:gd name="T28" fmla="*/ 14 w 46"/>
                <a:gd name="T29" fmla="*/ 2 h 24"/>
                <a:gd name="T30" fmla="*/ 24 w 46"/>
                <a:gd name="T31" fmla="*/ 0 h 24"/>
                <a:gd name="T32" fmla="*/ 24 w 46"/>
                <a:gd name="T33" fmla="*/ 0 h 24"/>
                <a:gd name="T34" fmla="*/ 32 w 46"/>
                <a:gd name="T35" fmla="*/ 2 h 24"/>
                <a:gd name="T36" fmla="*/ 40 w 46"/>
                <a:gd name="T37" fmla="*/ 4 h 24"/>
                <a:gd name="T38" fmla="*/ 44 w 46"/>
                <a:gd name="T39" fmla="*/ 8 h 24"/>
                <a:gd name="T40" fmla="*/ 46 w 46"/>
                <a:gd name="T4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24">
                  <a:moveTo>
                    <a:pt x="46" y="12"/>
                  </a:moveTo>
                  <a:lnTo>
                    <a:pt x="46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2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4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40" y="4"/>
                  </a:lnTo>
                  <a:lnTo>
                    <a:pt x="44" y="8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4" name="Freeform 28"/>
            <p:cNvSpPr>
              <a:spLocks/>
            </p:cNvSpPr>
            <p:nvPr/>
          </p:nvSpPr>
          <p:spPr bwMode="auto">
            <a:xfrm>
              <a:off x="3949701" y="3085386"/>
              <a:ext cx="73025" cy="38100"/>
            </a:xfrm>
            <a:custGeom>
              <a:avLst/>
              <a:gdLst>
                <a:gd name="T0" fmla="*/ 46 w 46"/>
                <a:gd name="T1" fmla="*/ 12 h 24"/>
                <a:gd name="T2" fmla="*/ 46 w 46"/>
                <a:gd name="T3" fmla="*/ 12 h 24"/>
                <a:gd name="T4" fmla="*/ 44 w 46"/>
                <a:gd name="T5" fmla="*/ 16 h 24"/>
                <a:gd name="T6" fmla="*/ 40 w 46"/>
                <a:gd name="T7" fmla="*/ 20 h 24"/>
                <a:gd name="T8" fmla="*/ 32 w 46"/>
                <a:gd name="T9" fmla="*/ 24 h 24"/>
                <a:gd name="T10" fmla="*/ 24 w 46"/>
                <a:gd name="T11" fmla="*/ 24 h 24"/>
                <a:gd name="T12" fmla="*/ 24 w 46"/>
                <a:gd name="T13" fmla="*/ 24 h 24"/>
                <a:gd name="T14" fmla="*/ 14 w 46"/>
                <a:gd name="T15" fmla="*/ 24 h 24"/>
                <a:gd name="T16" fmla="*/ 6 w 46"/>
                <a:gd name="T17" fmla="*/ 20 h 24"/>
                <a:gd name="T18" fmla="*/ 2 w 46"/>
                <a:gd name="T19" fmla="*/ 16 h 24"/>
                <a:gd name="T20" fmla="*/ 0 w 46"/>
                <a:gd name="T21" fmla="*/ 12 h 24"/>
                <a:gd name="T22" fmla="*/ 0 w 46"/>
                <a:gd name="T23" fmla="*/ 12 h 24"/>
                <a:gd name="T24" fmla="*/ 2 w 46"/>
                <a:gd name="T25" fmla="*/ 8 h 24"/>
                <a:gd name="T26" fmla="*/ 6 w 46"/>
                <a:gd name="T27" fmla="*/ 4 h 24"/>
                <a:gd name="T28" fmla="*/ 14 w 46"/>
                <a:gd name="T29" fmla="*/ 2 h 24"/>
                <a:gd name="T30" fmla="*/ 24 w 46"/>
                <a:gd name="T31" fmla="*/ 0 h 24"/>
                <a:gd name="T32" fmla="*/ 24 w 46"/>
                <a:gd name="T33" fmla="*/ 0 h 24"/>
                <a:gd name="T34" fmla="*/ 32 w 46"/>
                <a:gd name="T35" fmla="*/ 2 h 24"/>
                <a:gd name="T36" fmla="*/ 40 w 46"/>
                <a:gd name="T37" fmla="*/ 4 h 24"/>
                <a:gd name="T38" fmla="*/ 44 w 46"/>
                <a:gd name="T39" fmla="*/ 8 h 24"/>
                <a:gd name="T40" fmla="*/ 46 w 46"/>
                <a:gd name="T4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24">
                  <a:moveTo>
                    <a:pt x="46" y="12"/>
                  </a:moveTo>
                  <a:lnTo>
                    <a:pt x="46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2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4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40" y="4"/>
                  </a:lnTo>
                  <a:lnTo>
                    <a:pt x="44" y="8"/>
                  </a:lnTo>
                  <a:lnTo>
                    <a:pt x="46" y="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5" name="Freeform 29"/>
            <p:cNvSpPr>
              <a:spLocks/>
            </p:cNvSpPr>
            <p:nvPr/>
          </p:nvSpPr>
          <p:spPr bwMode="auto">
            <a:xfrm>
              <a:off x="4013201" y="3117136"/>
              <a:ext cx="73025" cy="73025"/>
            </a:xfrm>
            <a:custGeom>
              <a:avLst/>
              <a:gdLst>
                <a:gd name="T0" fmla="*/ 46 w 46"/>
                <a:gd name="T1" fmla="*/ 22 h 46"/>
                <a:gd name="T2" fmla="*/ 46 w 46"/>
                <a:gd name="T3" fmla="*/ 22 h 46"/>
                <a:gd name="T4" fmla="*/ 44 w 46"/>
                <a:gd name="T5" fmla="*/ 32 h 46"/>
                <a:gd name="T6" fmla="*/ 40 w 46"/>
                <a:gd name="T7" fmla="*/ 40 h 46"/>
                <a:gd name="T8" fmla="*/ 32 w 46"/>
                <a:gd name="T9" fmla="*/ 44 h 46"/>
                <a:gd name="T10" fmla="*/ 22 w 46"/>
                <a:gd name="T11" fmla="*/ 46 h 46"/>
                <a:gd name="T12" fmla="*/ 22 w 46"/>
                <a:gd name="T13" fmla="*/ 46 h 46"/>
                <a:gd name="T14" fmla="*/ 14 w 46"/>
                <a:gd name="T15" fmla="*/ 44 h 46"/>
                <a:gd name="T16" fmla="*/ 6 w 46"/>
                <a:gd name="T17" fmla="*/ 40 h 46"/>
                <a:gd name="T18" fmla="*/ 2 w 46"/>
                <a:gd name="T19" fmla="*/ 32 h 46"/>
                <a:gd name="T20" fmla="*/ 0 w 46"/>
                <a:gd name="T21" fmla="*/ 22 h 46"/>
                <a:gd name="T22" fmla="*/ 0 w 46"/>
                <a:gd name="T23" fmla="*/ 22 h 46"/>
                <a:gd name="T24" fmla="*/ 2 w 46"/>
                <a:gd name="T25" fmla="*/ 14 h 46"/>
                <a:gd name="T26" fmla="*/ 6 w 46"/>
                <a:gd name="T27" fmla="*/ 6 h 46"/>
                <a:gd name="T28" fmla="*/ 14 w 46"/>
                <a:gd name="T29" fmla="*/ 0 h 46"/>
                <a:gd name="T30" fmla="*/ 22 w 46"/>
                <a:gd name="T31" fmla="*/ 0 h 46"/>
                <a:gd name="T32" fmla="*/ 22 w 46"/>
                <a:gd name="T33" fmla="*/ 0 h 46"/>
                <a:gd name="T34" fmla="*/ 32 w 46"/>
                <a:gd name="T35" fmla="*/ 0 h 46"/>
                <a:gd name="T36" fmla="*/ 40 w 46"/>
                <a:gd name="T37" fmla="*/ 6 h 46"/>
                <a:gd name="T38" fmla="*/ 44 w 46"/>
                <a:gd name="T39" fmla="*/ 14 h 46"/>
                <a:gd name="T40" fmla="*/ 46 w 46"/>
                <a:gd name="T4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6">
                  <a:moveTo>
                    <a:pt x="46" y="22"/>
                  </a:moveTo>
                  <a:lnTo>
                    <a:pt x="46" y="22"/>
                  </a:lnTo>
                  <a:lnTo>
                    <a:pt x="44" y="32"/>
                  </a:lnTo>
                  <a:lnTo>
                    <a:pt x="40" y="40"/>
                  </a:lnTo>
                  <a:lnTo>
                    <a:pt x="3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4" y="44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0" y="6"/>
                  </a:lnTo>
                  <a:lnTo>
                    <a:pt x="44" y="14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6" name="Freeform 30"/>
            <p:cNvSpPr>
              <a:spLocks/>
            </p:cNvSpPr>
            <p:nvPr/>
          </p:nvSpPr>
          <p:spPr bwMode="auto">
            <a:xfrm>
              <a:off x="4013201" y="3117136"/>
              <a:ext cx="73025" cy="73025"/>
            </a:xfrm>
            <a:custGeom>
              <a:avLst/>
              <a:gdLst>
                <a:gd name="T0" fmla="*/ 46 w 46"/>
                <a:gd name="T1" fmla="*/ 22 h 46"/>
                <a:gd name="T2" fmla="*/ 46 w 46"/>
                <a:gd name="T3" fmla="*/ 22 h 46"/>
                <a:gd name="T4" fmla="*/ 44 w 46"/>
                <a:gd name="T5" fmla="*/ 32 h 46"/>
                <a:gd name="T6" fmla="*/ 40 w 46"/>
                <a:gd name="T7" fmla="*/ 40 h 46"/>
                <a:gd name="T8" fmla="*/ 32 w 46"/>
                <a:gd name="T9" fmla="*/ 44 h 46"/>
                <a:gd name="T10" fmla="*/ 22 w 46"/>
                <a:gd name="T11" fmla="*/ 46 h 46"/>
                <a:gd name="T12" fmla="*/ 22 w 46"/>
                <a:gd name="T13" fmla="*/ 46 h 46"/>
                <a:gd name="T14" fmla="*/ 14 w 46"/>
                <a:gd name="T15" fmla="*/ 44 h 46"/>
                <a:gd name="T16" fmla="*/ 6 w 46"/>
                <a:gd name="T17" fmla="*/ 40 h 46"/>
                <a:gd name="T18" fmla="*/ 2 w 46"/>
                <a:gd name="T19" fmla="*/ 32 h 46"/>
                <a:gd name="T20" fmla="*/ 0 w 46"/>
                <a:gd name="T21" fmla="*/ 22 h 46"/>
                <a:gd name="T22" fmla="*/ 0 w 46"/>
                <a:gd name="T23" fmla="*/ 22 h 46"/>
                <a:gd name="T24" fmla="*/ 2 w 46"/>
                <a:gd name="T25" fmla="*/ 14 h 46"/>
                <a:gd name="T26" fmla="*/ 6 w 46"/>
                <a:gd name="T27" fmla="*/ 6 h 46"/>
                <a:gd name="T28" fmla="*/ 14 w 46"/>
                <a:gd name="T29" fmla="*/ 0 h 46"/>
                <a:gd name="T30" fmla="*/ 22 w 46"/>
                <a:gd name="T31" fmla="*/ 0 h 46"/>
                <a:gd name="T32" fmla="*/ 22 w 46"/>
                <a:gd name="T33" fmla="*/ 0 h 46"/>
                <a:gd name="T34" fmla="*/ 32 w 46"/>
                <a:gd name="T35" fmla="*/ 0 h 46"/>
                <a:gd name="T36" fmla="*/ 40 w 46"/>
                <a:gd name="T37" fmla="*/ 6 h 46"/>
                <a:gd name="T38" fmla="*/ 44 w 46"/>
                <a:gd name="T39" fmla="*/ 14 h 46"/>
                <a:gd name="T40" fmla="*/ 46 w 46"/>
                <a:gd name="T4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6">
                  <a:moveTo>
                    <a:pt x="46" y="22"/>
                  </a:moveTo>
                  <a:lnTo>
                    <a:pt x="46" y="22"/>
                  </a:lnTo>
                  <a:lnTo>
                    <a:pt x="44" y="32"/>
                  </a:lnTo>
                  <a:lnTo>
                    <a:pt x="40" y="40"/>
                  </a:lnTo>
                  <a:lnTo>
                    <a:pt x="3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4" y="44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0" y="6"/>
                  </a:lnTo>
                  <a:lnTo>
                    <a:pt x="44" y="14"/>
                  </a:lnTo>
                  <a:lnTo>
                    <a:pt x="46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7" name="Freeform 31"/>
            <p:cNvSpPr>
              <a:spLocks/>
            </p:cNvSpPr>
            <p:nvPr/>
          </p:nvSpPr>
          <p:spPr bwMode="auto">
            <a:xfrm>
              <a:off x="4616451" y="3110786"/>
              <a:ext cx="149225" cy="76200"/>
            </a:xfrm>
            <a:custGeom>
              <a:avLst/>
              <a:gdLst>
                <a:gd name="T0" fmla="*/ 94 w 94"/>
                <a:gd name="T1" fmla="*/ 24 h 48"/>
                <a:gd name="T2" fmla="*/ 94 w 94"/>
                <a:gd name="T3" fmla="*/ 24 h 48"/>
                <a:gd name="T4" fmla="*/ 92 w 94"/>
                <a:gd name="T5" fmla="*/ 28 h 48"/>
                <a:gd name="T6" fmla="*/ 90 w 94"/>
                <a:gd name="T7" fmla="*/ 34 h 48"/>
                <a:gd name="T8" fmla="*/ 86 w 94"/>
                <a:gd name="T9" fmla="*/ 38 h 48"/>
                <a:gd name="T10" fmla="*/ 80 w 94"/>
                <a:gd name="T11" fmla="*/ 40 h 48"/>
                <a:gd name="T12" fmla="*/ 64 w 94"/>
                <a:gd name="T13" fmla="*/ 46 h 48"/>
                <a:gd name="T14" fmla="*/ 46 w 94"/>
                <a:gd name="T15" fmla="*/ 48 h 48"/>
                <a:gd name="T16" fmla="*/ 46 w 94"/>
                <a:gd name="T17" fmla="*/ 48 h 48"/>
                <a:gd name="T18" fmla="*/ 28 w 94"/>
                <a:gd name="T19" fmla="*/ 46 h 48"/>
                <a:gd name="T20" fmla="*/ 14 w 94"/>
                <a:gd name="T21" fmla="*/ 40 h 48"/>
                <a:gd name="T22" fmla="*/ 8 w 94"/>
                <a:gd name="T23" fmla="*/ 38 h 48"/>
                <a:gd name="T24" fmla="*/ 4 w 94"/>
                <a:gd name="T25" fmla="*/ 34 h 48"/>
                <a:gd name="T26" fmla="*/ 0 w 94"/>
                <a:gd name="T27" fmla="*/ 28 h 48"/>
                <a:gd name="T28" fmla="*/ 0 w 94"/>
                <a:gd name="T29" fmla="*/ 24 h 48"/>
                <a:gd name="T30" fmla="*/ 0 w 94"/>
                <a:gd name="T31" fmla="*/ 24 h 48"/>
                <a:gd name="T32" fmla="*/ 0 w 94"/>
                <a:gd name="T33" fmla="*/ 20 h 48"/>
                <a:gd name="T34" fmla="*/ 4 w 94"/>
                <a:gd name="T35" fmla="*/ 16 h 48"/>
                <a:gd name="T36" fmla="*/ 8 w 94"/>
                <a:gd name="T37" fmla="*/ 12 h 48"/>
                <a:gd name="T38" fmla="*/ 14 w 94"/>
                <a:gd name="T39" fmla="*/ 8 h 48"/>
                <a:gd name="T40" fmla="*/ 28 w 94"/>
                <a:gd name="T41" fmla="*/ 2 h 48"/>
                <a:gd name="T42" fmla="*/ 46 w 94"/>
                <a:gd name="T43" fmla="*/ 0 h 48"/>
                <a:gd name="T44" fmla="*/ 46 w 94"/>
                <a:gd name="T45" fmla="*/ 0 h 48"/>
                <a:gd name="T46" fmla="*/ 64 w 94"/>
                <a:gd name="T47" fmla="*/ 2 h 48"/>
                <a:gd name="T48" fmla="*/ 80 w 94"/>
                <a:gd name="T49" fmla="*/ 8 h 48"/>
                <a:gd name="T50" fmla="*/ 86 w 94"/>
                <a:gd name="T51" fmla="*/ 12 h 48"/>
                <a:gd name="T52" fmla="*/ 90 w 94"/>
                <a:gd name="T53" fmla="*/ 16 h 48"/>
                <a:gd name="T54" fmla="*/ 92 w 94"/>
                <a:gd name="T55" fmla="*/ 20 h 48"/>
                <a:gd name="T56" fmla="*/ 94 w 94"/>
                <a:gd name="T5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48">
                  <a:moveTo>
                    <a:pt x="94" y="24"/>
                  </a:moveTo>
                  <a:lnTo>
                    <a:pt x="94" y="24"/>
                  </a:lnTo>
                  <a:lnTo>
                    <a:pt x="92" y="28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80" y="40"/>
                  </a:lnTo>
                  <a:lnTo>
                    <a:pt x="64" y="46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14" y="8"/>
                  </a:lnTo>
                  <a:lnTo>
                    <a:pt x="28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80" y="8"/>
                  </a:lnTo>
                  <a:lnTo>
                    <a:pt x="86" y="12"/>
                  </a:lnTo>
                  <a:lnTo>
                    <a:pt x="90" y="16"/>
                  </a:lnTo>
                  <a:lnTo>
                    <a:pt x="92" y="20"/>
                  </a:lnTo>
                  <a:lnTo>
                    <a:pt x="94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8" name="Freeform 32"/>
            <p:cNvSpPr>
              <a:spLocks/>
            </p:cNvSpPr>
            <p:nvPr/>
          </p:nvSpPr>
          <p:spPr bwMode="auto">
            <a:xfrm>
              <a:off x="4616451" y="3110786"/>
              <a:ext cx="149225" cy="76200"/>
            </a:xfrm>
            <a:custGeom>
              <a:avLst/>
              <a:gdLst>
                <a:gd name="T0" fmla="*/ 94 w 94"/>
                <a:gd name="T1" fmla="*/ 24 h 48"/>
                <a:gd name="T2" fmla="*/ 94 w 94"/>
                <a:gd name="T3" fmla="*/ 24 h 48"/>
                <a:gd name="T4" fmla="*/ 92 w 94"/>
                <a:gd name="T5" fmla="*/ 28 h 48"/>
                <a:gd name="T6" fmla="*/ 90 w 94"/>
                <a:gd name="T7" fmla="*/ 34 h 48"/>
                <a:gd name="T8" fmla="*/ 86 w 94"/>
                <a:gd name="T9" fmla="*/ 38 h 48"/>
                <a:gd name="T10" fmla="*/ 80 w 94"/>
                <a:gd name="T11" fmla="*/ 40 h 48"/>
                <a:gd name="T12" fmla="*/ 64 w 94"/>
                <a:gd name="T13" fmla="*/ 46 h 48"/>
                <a:gd name="T14" fmla="*/ 46 w 94"/>
                <a:gd name="T15" fmla="*/ 48 h 48"/>
                <a:gd name="T16" fmla="*/ 46 w 94"/>
                <a:gd name="T17" fmla="*/ 48 h 48"/>
                <a:gd name="T18" fmla="*/ 28 w 94"/>
                <a:gd name="T19" fmla="*/ 46 h 48"/>
                <a:gd name="T20" fmla="*/ 14 w 94"/>
                <a:gd name="T21" fmla="*/ 40 h 48"/>
                <a:gd name="T22" fmla="*/ 8 w 94"/>
                <a:gd name="T23" fmla="*/ 38 h 48"/>
                <a:gd name="T24" fmla="*/ 4 w 94"/>
                <a:gd name="T25" fmla="*/ 34 h 48"/>
                <a:gd name="T26" fmla="*/ 0 w 94"/>
                <a:gd name="T27" fmla="*/ 28 h 48"/>
                <a:gd name="T28" fmla="*/ 0 w 94"/>
                <a:gd name="T29" fmla="*/ 24 h 48"/>
                <a:gd name="T30" fmla="*/ 0 w 94"/>
                <a:gd name="T31" fmla="*/ 24 h 48"/>
                <a:gd name="T32" fmla="*/ 0 w 94"/>
                <a:gd name="T33" fmla="*/ 20 h 48"/>
                <a:gd name="T34" fmla="*/ 4 w 94"/>
                <a:gd name="T35" fmla="*/ 16 h 48"/>
                <a:gd name="T36" fmla="*/ 8 w 94"/>
                <a:gd name="T37" fmla="*/ 12 h 48"/>
                <a:gd name="T38" fmla="*/ 14 w 94"/>
                <a:gd name="T39" fmla="*/ 8 h 48"/>
                <a:gd name="T40" fmla="*/ 28 w 94"/>
                <a:gd name="T41" fmla="*/ 2 h 48"/>
                <a:gd name="T42" fmla="*/ 46 w 94"/>
                <a:gd name="T43" fmla="*/ 0 h 48"/>
                <a:gd name="T44" fmla="*/ 46 w 94"/>
                <a:gd name="T45" fmla="*/ 0 h 48"/>
                <a:gd name="T46" fmla="*/ 64 w 94"/>
                <a:gd name="T47" fmla="*/ 2 h 48"/>
                <a:gd name="T48" fmla="*/ 80 w 94"/>
                <a:gd name="T49" fmla="*/ 8 h 48"/>
                <a:gd name="T50" fmla="*/ 86 w 94"/>
                <a:gd name="T51" fmla="*/ 12 h 48"/>
                <a:gd name="T52" fmla="*/ 90 w 94"/>
                <a:gd name="T53" fmla="*/ 16 h 48"/>
                <a:gd name="T54" fmla="*/ 92 w 94"/>
                <a:gd name="T55" fmla="*/ 20 h 48"/>
                <a:gd name="T56" fmla="*/ 94 w 94"/>
                <a:gd name="T5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48">
                  <a:moveTo>
                    <a:pt x="94" y="24"/>
                  </a:moveTo>
                  <a:lnTo>
                    <a:pt x="94" y="24"/>
                  </a:lnTo>
                  <a:lnTo>
                    <a:pt x="92" y="28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80" y="40"/>
                  </a:lnTo>
                  <a:lnTo>
                    <a:pt x="64" y="46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28" y="46"/>
                  </a:lnTo>
                  <a:lnTo>
                    <a:pt x="14" y="4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14" y="8"/>
                  </a:lnTo>
                  <a:lnTo>
                    <a:pt x="28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80" y="8"/>
                  </a:lnTo>
                  <a:lnTo>
                    <a:pt x="86" y="12"/>
                  </a:lnTo>
                  <a:lnTo>
                    <a:pt x="90" y="16"/>
                  </a:lnTo>
                  <a:lnTo>
                    <a:pt x="92" y="20"/>
                  </a:lnTo>
                  <a:lnTo>
                    <a:pt x="94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79" name="Freeform 43"/>
            <p:cNvSpPr>
              <a:spLocks/>
            </p:cNvSpPr>
            <p:nvPr/>
          </p:nvSpPr>
          <p:spPr bwMode="auto">
            <a:xfrm>
              <a:off x="3943351" y="3047286"/>
              <a:ext cx="1025525" cy="1266825"/>
            </a:xfrm>
            <a:custGeom>
              <a:avLst/>
              <a:gdLst>
                <a:gd name="T0" fmla="*/ 0 w 646"/>
                <a:gd name="T1" fmla="*/ 32 h 798"/>
                <a:gd name="T2" fmla="*/ 70 w 646"/>
                <a:gd name="T3" fmla="*/ 104 h 798"/>
                <a:gd name="T4" fmla="*/ 38 w 646"/>
                <a:gd name="T5" fmla="*/ 240 h 798"/>
                <a:gd name="T6" fmla="*/ 54 w 646"/>
                <a:gd name="T7" fmla="*/ 290 h 798"/>
                <a:gd name="T8" fmla="*/ 2 w 646"/>
                <a:gd name="T9" fmla="*/ 406 h 798"/>
                <a:gd name="T10" fmla="*/ 48 w 646"/>
                <a:gd name="T11" fmla="*/ 432 h 798"/>
                <a:gd name="T12" fmla="*/ 52 w 646"/>
                <a:gd name="T13" fmla="*/ 624 h 798"/>
                <a:gd name="T14" fmla="*/ 166 w 646"/>
                <a:gd name="T15" fmla="*/ 630 h 798"/>
                <a:gd name="T16" fmla="*/ 162 w 646"/>
                <a:gd name="T17" fmla="*/ 798 h 798"/>
                <a:gd name="T18" fmla="*/ 556 w 646"/>
                <a:gd name="T19" fmla="*/ 792 h 798"/>
                <a:gd name="T20" fmla="*/ 548 w 646"/>
                <a:gd name="T21" fmla="*/ 496 h 798"/>
                <a:gd name="T22" fmla="*/ 646 w 646"/>
                <a:gd name="T23" fmla="*/ 186 h 798"/>
                <a:gd name="T24" fmla="*/ 644 w 646"/>
                <a:gd name="T25" fmla="*/ 182 h 798"/>
                <a:gd name="T26" fmla="*/ 642 w 646"/>
                <a:gd name="T27" fmla="*/ 180 h 798"/>
                <a:gd name="T28" fmla="*/ 640 w 646"/>
                <a:gd name="T29" fmla="*/ 174 h 798"/>
                <a:gd name="T30" fmla="*/ 638 w 646"/>
                <a:gd name="T31" fmla="*/ 168 h 798"/>
                <a:gd name="T32" fmla="*/ 634 w 646"/>
                <a:gd name="T33" fmla="*/ 160 h 798"/>
                <a:gd name="T34" fmla="*/ 628 w 646"/>
                <a:gd name="T35" fmla="*/ 154 h 798"/>
                <a:gd name="T36" fmla="*/ 624 w 646"/>
                <a:gd name="T37" fmla="*/ 144 h 798"/>
                <a:gd name="T38" fmla="*/ 618 w 646"/>
                <a:gd name="T39" fmla="*/ 134 h 798"/>
                <a:gd name="T40" fmla="*/ 610 w 646"/>
                <a:gd name="T41" fmla="*/ 124 h 798"/>
                <a:gd name="T42" fmla="*/ 590 w 646"/>
                <a:gd name="T43" fmla="*/ 104 h 798"/>
                <a:gd name="T44" fmla="*/ 566 w 646"/>
                <a:gd name="T45" fmla="*/ 82 h 798"/>
                <a:gd name="T46" fmla="*/ 550 w 646"/>
                <a:gd name="T47" fmla="*/ 72 h 798"/>
                <a:gd name="T48" fmla="*/ 534 w 646"/>
                <a:gd name="T49" fmla="*/ 62 h 798"/>
                <a:gd name="T50" fmla="*/ 518 w 646"/>
                <a:gd name="T51" fmla="*/ 52 h 798"/>
                <a:gd name="T52" fmla="*/ 498 w 646"/>
                <a:gd name="T53" fmla="*/ 42 h 798"/>
                <a:gd name="T54" fmla="*/ 476 w 646"/>
                <a:gd name="T55" fmla="*/ 34 h 798"/>
                <a:gd name="T56" fmla="*/ 452 w 646"/>
                <a:gd name="T57" fmla="*/ 26 h 798"/>
                <a:gd name="T58" fmla="*/ 428 w 646"/>
                <a:gd name="T59" fmla="*/ 18 h 798"/>
                <a:gd name="T60" fmla="*/ 400 w 646"/>
                <a:gd name="T61" fmla="*/ 12 h 798"/>
                <a:gd name="T62" fmla="*/ 372 w 646"/>
                <a:gd name="T63" fmla="*/ 6 h 798"/>
                <a:gd name="T64" fmla="*/ 340 w 646"/>
                <a:gd name="T65" fmla="*/ 2 h 798"/>
                <a:gd name="T66" fmla="*/ 306 w 646"/>
                <a:gd name="T67" fmla="*/ 0 h 798"/>
                <a:gd name="T68" fmla="*/ 270 w 646"/>
                <a:gd name="T69" fmla="*/ 0 h 798"/>
                <a:gd name="T70" fmla="*/ 232 w 646"/>
                <a:gd name="T71" fmla="*/ 0 h 798"/>
                <a:gd name="T72" fmla="*/ 190 w 646"/>
                <a:gd name="T73" fmla="*/ 2 h 798"/>
                <a:gd name="T74" fmla="*/ 148 w 646"/>
                <a:gd name="T75" fmla="*/ 6 h 798"/>
                <a:gd name="T76" fmla="*/ 102 w 646"/>
                <a:gd name="T77" fmla="*/ 12 h 798"/>
                <a:gd name="T78" fmla="*/ 52 w 646"/>
                <a:gd name="T79" fmla="*/ 22 h 798"/>
                <a:gd name="T80" fmla="*/ 0 w 646"/>
                <a:gd name="T81" fmla="*/ 3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6" h="798">
                  <a:moveTo>
                    <a:pt x="0" y="32"/>
                  </a:moveTo>
                  <a:lnTo>
                    <a:pt x="70" y="104"/>
                  </a:lnTo>
                  <a:lnTo>
                    <a:pt x="38" y="240"/>
                  </a:lnTo>
                  <a:lnTo>
                    <a:pt x="54" y="290"/>
                  </a:lnTo>
                  <a:lnTo>
                    <a:pt x="2" y="406"/>
                  </a:lnTo>
                  <a:lnTo>
                    <a:pt x="48" y="432"/>
                  </a:lnTo>
                  <a:lnTo>
                    <a:pt x="52" y="624"/>
                  </a:lnTo>
                  <a:lnTo>
                    <a:pt x="166" y="630"/>
                  </a:lnTo>
                  <a:lnTo>
                    <a:pt x="162" y="798"/>
                  </a:lnTo>
                  <a:lnTo>
                    <a:pt x="556" y="792"/>
                  </a:lnTo>
                  <a:lnTo>
                    <a:pt x="548" y="496"/>
                  </a:lnTo>
                  <a:lnTo>
                    <a:pt x="646" y="186"/>
                  </a:lnTo>
                  <a:lnTo>
                    <a:pt x="644" y="182"/>
                  </a:lnTo>
                  <a:lnTo>
                    <a:pt x="642" y="180"/>
                  </a:lnTo>
                  <a:lnTo>
                    <a:pt x="640" y="174"/>
                  </a:lnTo>
                  <a:lnTo>
                    <a:pt x="638" y="168"/>
                  </a:lnTo>
                  <a:lnTo>
                    <a:pt x="634" y="160"/>
                  </a:lnTo>
                  <a:lnTo>
                    <a:pt x="628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0" y="124"/>
                  </a:lnTo>
                  <a:lnTo>
                    <a:pt x="590" y="104"/>
                  </a:lnTo>
                  <a:lnTo>
                    <a:pt x="566" y="82"/>
                  </a:lnTo>
                  <a:lnTo>
                    <a:pt x="550" y="72"/>
                  </a:lnTo>
                  <a:lnTo>
                    <a:pt x="534" y="62"/>
                  </a:lnTo>
                  <a:lnTo>
                    <a:pt x="518" y="52"/>
                  </a:lnTo>
                  <a:lnTo>
                    <a:pt x="498" y="42"/>
                  </a:lnTo>
                  <a:lnTo>
                    <a:pt x="476" y="34"/>
                  </a:lnTo>
                  <a:lnTo>
                    <a:pt x="452" y="26"/>
                  </a:lnTo>
                  <a:lnTo>
                    <a:pt x="428" y="18"/>
                  </a:lnTo>
                  <a:lnTo>
                    <a:pt x="400" y="12"/>
                  </a:lnTo>
                  <a:lnTo>
                    <a:pt x="372" y="6"/>
                  </a:lnTo>
                  <a:lnTo>
                    <a:pt x="340" y="2"/>
                  </a:lnTo>
                  <a:lnTo>
                    <a:pt x="306" y="0"/>
                  </a:lnTo>
                  <a:lnTo>
                    <a:pt x="270" y="0"/>
                  </a:lnTo>
                  <a:lnTo>
                    <a:pt x="232" y="0"/>
                  </a:lnTo>
                  <a:lnTo>
                    <a:pt x="190" y="2"/>
                  </a:lnTo>
                  <a:lnTo>
                    <a:pt x="148" y="6"/>
                  </a:lnTo>
                  <a:lnTo>
                    <a:pt x="102" y="12"/>
                  </a:lnTo>
                  <a:lnTo>
                    <a:pt x="52" y="22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0" name="Freeform 44"/>
            <p:cNvSpPr>
              <a:spLocks/>
            </p:cNvSpPr>
            <p:nvPr/>
          </p:nvSpPr>
          <p:spPr bwMode="auto">
            <a:xfrm>
              <a:off x="2044701" y="2964736"/>
              <a:ext cx="409575" cy="1076325"/>
            </a:xfrm>
            <a:custGeom>
              <a:avLst/>
              <a:gdLst>
                <a:gd name="T0" fmla="*/ 258 w 258"/>
                <a:gd name="T1" fmla="*/ 0 h 678"/>
                <a:gd name="T2" fmla="*/ 0 w 258"/>
                <a:gd name="T3" fmla="*/ 0 h 678"/>
                <a:gd name="T4" fmla="*/ 0 w 258"/>
                <a:gd name="T5" fmla="*/ 678 h 678"/>
                <a:gd name="T6" fmla="*/ 82 w 258"/>
                <a:gd name="T7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8" h="678">
                  <a:moveTo>
                    <a:pt x="258" y="0"/>
                  </a:moveTo>
                  <a:lnTo>
                    <a:pt x="0" y="0"/>
                  </a:lnTo>
                  <a:lnTo>
                    <a:pt x="0" y="678"/>
                  </a:lnTo>
                  <a:lnTo>
                    <a:pt x="82" y="67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1" name="Freeform 45"/>
            <p:cNvSpPr>
              <a:spLocks/>
            </p:cNvSpPr>
            <p:nvPr/>
          </p:nvSpPr>
          <p:spPr bwMode="auto">
            <a:xfrm>
              <a:off x="2152651" y="4009311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2" name="Freeform 46"/>
            <p:cNvSpPr>
              <a:spLocks/>
            </p:cNvSpPr>
            <p:nvPr/>
          </p:nvSpPr>
          <p:spPr bwMode="auto">
            <a:xfrm>
              <a:off x="2152651" y="4009311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3" name="Rectangle 47"/>
            <p:cNvSpPr>
              <a:spLocks noChangeArrowheads="1"/>
            </p:cNvSpPr>
            <p:nvPr/>
          </p:nvSpPr>
          <p:spPr bwMode="auto">
            <a:xfrm>
              <a:off x="2244726" y="2748836"/>
              <a:ext cx="1158875" cy="438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4" name="Rectangle 48"/>
            <p:cNvSpPr>
              <a:spLocks noChangeArrowheads="1"/>
            </p:cNvSpPr>
            <p:nvPr/>
          </p:nvSpPr>
          <p:spPr bwMode="auto">
            <a:xfrm>
              <a:off x="2244726" y="2748836"/>
              <a:ext cx="1158875" cy="438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5" name="Rectangle 49"/>
            <p:cNvSpPr>
              <a:spLocks noChangeArrowheads="1"/>
            </p:cNvSpPr>
            <p:nvPr/>
          </p:nvSpPr>
          <p:spPr bwMode="auto">
            <a:xfrm>
              <a:off x="2244726" y="3821986"/>
              <a:ext cx="1228725" cy="441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6" name="Rectangle 50"/>
            <p:cNvSpPr>
              <a:spLocks noChangeArrowheads="1"/>
            </p:cNvSpPr>
            <p:nvPr/>
          </p:nvSpPr>
          <p:spPr bwMode="auto">
            <a:xfrm>
              <a:off x="2244726" y="3821986"/>
              <a:ext cx="1228725" cy="441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7" name="Rectangle 51"/>
            <p:cNvSpPr>
              <a:spLocks noChangeArrowheads="1"/>
            </p:cNvSpPr>
            <p:nvPr/>
          </p:nvSpPr>
          <p:spPr bwMode="auto">
            <a:xfrm>
              <a:off x="3657601" y="4199811"/>
              <a:ext cx="1244600" cy="561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8" name="Rectangle 52"/>
            <p:cNvSpPr>
              <a:spLocks noChangeArrowheads="1"/>
            </p:cNvSpPr>
            <p:nvPr/>
          </p:nvSpPr>
          <p:spPr bwMode="auto">
            <a:xfrm>
              <a:off x="3657601" y="4199811"/>
              <a:ext cx="1244600" cy="561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9" name="Freeform 53"/>
            <p:cNvSpPr>
              <a:spLocks/>
            </p:cNvSpPr>
            <p:nvPr/>
          </p:nvSpPr>
          <p:spPr bwMode="auto">
            <a:xfrm>
              <a:off x="6299201" y="2932986"/>
              <a:ext cx="298450" cy="1641475"/>
            </a:xfrm>
            <a:custGeom>
              <a:avLst/>
              <a:gdLst>
                <a:gd name="T0" fmla="*/ 0 w 188"/>
                <a:gd name="T1" fmla="*/ 0 h 1034"/>
                <a:gd name="T2" fmla="*/ 0 w 188"/>
                <a:gd name="T3" fmla="*/ 1034 h 1034"/>
                <a:gd name="T4" fmla="*/ 188 w 188"/>
                <a:gd name="T5" fmla="*/ 1034 h 1034"/>
                <a:gd name="T6" fmla="*/ 0 w 188"/>
                <a:gd name="T7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0" y="0"/>
                  </a:moveTo>
                  <a:lnTo>
                    <a:pt x="0" y="1034"/>
                  </a:lnTo>
                  <a:lnTo>
                    <a:pt x="188" y="1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0" name="Freeform 54"/>
            <p:cNvSpPr>
              <a:spLocks/>
            </p:cNvSpPr>
            <p:nvPr/>
          </p:nvSpPr>
          <p:spPr bwMode="auto">
            <a:xfrm>
              <a:off x="6299201" y="2932986"/>
              <a:ext cx="298450" cy="1641475"/>
            </a:xfrm>
            <a:custGeom>
              <a:avLst/>
              <a:gdLst>
                <a:gd name="T0" fmla="*/ 0 w 188"/>
                <a:gd name="T1" fmla="*/ 0 h 1034"/>
                <a:gd name="T2" fmla="*/ 0 w 188"/>
                <a:gd name="T3" fmla="*/ 1034 h 1034"/>
                <a:gd name="T4" fmla="*/ 188 w 188"/>
                <a:gd name="T5" fmla="*/ 1034 h 1034"/>
                <a:gd name="T6" fmla="*/ 0 w 188"/>
                <a:gd name="T7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0" y="0"/>
                  </a:moveTo>
                  <a:lnTo>
                    <a:pt x="0" y="1034"/>
                  </a:lnTo>
                  <a:lnTo>
                    <a:pt x="188" y="10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1" name="Freeform 55"/>
            <p:cNvSpPr>
              <a:spLocks/>
            </p:cNvSpPr>
            <p:nvPr/>
          </p:nvSpPr>
          <p:spPr bwMode="auto">
            <a:xfrm>
              <a:off x="6299201" y="2932986"/>
              <a:ext cx="298450" cy="1641475"/>
            </a:xfrm>
            <a:custGeom>
              <a:avLst/>
              <a:gdLst>
                <a:gd name="T0" fmla="*/ 0 w 188"/>
                <a:gd name="T1" fmla="*/ 0 h 1034"/>
                <a:gd name="T2" fmla="*/ 0 w 188"/>
                <a:gd name="T3" fmla="*/ 1034 h 1034"/>
                <a:gd name="T4" fmla="*/ 188 w 188"/>
                <a:gd name="T5" fmla="*/ 1034 h 1034"/>
                <a:gd name="T6" fmla="*/ 0 w 188"/>
                <a:gd name="T7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0" y="0"/>
                  </a:moveTo>
                  <a:lnTo>
                    <a:pt x="0" y="1034"/>
                  </a:lnTo>
                  <a:lnTo>
                    <a:pt x="188" y="103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2" name="Freeform 56"/>
            <p:cNvSpPr>
              <a:spLocks/>
            </p:cNvSpPr>
            <p:nvPr/>
          </p:nvSpPr>
          <p:spPr bwMode="auto">
            <a:xfrm>
              <a:off x="6337301" y="2932986"/>
              <a:ext cx="298450" cy="1641475"/>
            </a:xfrm>
            <a:custGeom>
              <a:avLst/>
              <a:gdLst>
                <a:gd name="T0" fmla="*/ 188 w 188"/>
                <a:gd name="T1" fmla="*/ 1034 h 1034"/>
                <a:gd name="T2" fmla="*/ 188 w 188"/>
                <a:gd name="T3" fmla="*/ 0 h 1034"/>
                <a:gd name="T4" fmla="*/ 0 w 188"/>
                <a:gd name="T5" fmla="*/ 0 h 1034"/>
                <a:gd name="T6" fmla="*/ 188 w 188"/>
                <a:gd name="T7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188" y="1034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188" y="10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3" name="Freeform 57"/>
            <p:cNvSpPr>
              <a:spLocks/>
            </p:cNvSpPr>
            <p:nvPr/>
          </p:nvSpPr>
          <p:spPr bwMode="auto">
            <a:xfrm>
              <a:off x="6337301" y="2932986"/>
              <a:ext cx="298450" cy="1641475"/>
            </a:xfrm>
            <a:custGeom>
              <a:avLst/>
              <a:gdLst>
                <a:gd name="T0" fmla="*/ 188 w 188"/>
                <a:gd name="T1" fmla="*/ 1034 h 1034"/>
                <a:gd name="T2" fmla="*/ 188 w 188"/>
                <a:gd name="T3" fmla="*/ 0 h 1034"/>
                <a:gd name="T4" fmla="*/ 0 w 188"/>
                <a:gd name="T5" fmla="*/ 0 h 1034"/>
                <a:gd name="T6" fmla="*/ 188 w 188"/>
                <a:gd name="T7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188" y="1034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188" y="10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4" name="Freeform 58"/>
            <p:cNvSpPr>
              <a:spLocks/>
            </p:cNvSpPr>
            <p:nvPr/>
          </p:nvSpPr>
          <p:spPr bwMode="auto">
            <a:xfrm>
              <a:off x="6337301" y="2932986"/>
              <a:ext cx="298450" cy="1641475"/>
            </a:xfrm>
            <a:custGeom>
              <a:avLst/>
              <a:gdLst>
                <a:gd name="T0" fmla="*/ 188 w 188"/>
                <a:gd name="T1" fmla="*/ 1034 h 1034"/>
                <a:gd name="T2" fmla="*/ 188 w 188"/>
                <a:gd name="T3" fmla="*/ 0 h 1034"/>
                <a:gd name="T4" fmla="*/ 0 w 188"/>
                <a:gd name="T5" fmla="*/ 0 h 1034"/>
                <a:gd name="T6" fmla="*/ 188 w 188"/>
                <a:gd name="T7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034">
                  <a:moveTo>
                    <a:pt x="188" y="1034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188" y="1034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5" name="Rectangle 59"/>
            <p:cNvSpPr>
              <a:spLocks noChangeArrowheads="1"/>
            </p:cNvSpPr>
            <p:nvPr/>
          </p:nvSpPr>
          <p:spPr bwMode="auto">
            <a:xfrm>
              <a:off x="5708651" y="4431586"/>
              <a:ext cx="815975" cy="206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6" name="Rectangle 60"/>
            <p:cNvSpPr>
              <a:spLocks noChangeArrowheads="1"/>
            </p:cNvSpPr>
            <p:nvPr/>
          </p:nvSpPr>
          <p:spPr bwMode="auto">
            <a:xfrm>
              <a:off x="5708651" y="4431586"/>
              <a:ext cx="815975" cy="206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7" name="Freeform 61"/>
            <p:cNvSpPr>
              <a:spLocks/>
            </p:cNvSpPr>
            <p:nvPr/>
          </p:nvSpPr>
          <p:spPr bwMode="auto">
            <a:xfrm>
              <a:off x="4975226" y="3040936"/>
              <a:ext cx="609600" cy="1412875"/>
            </a:xfrm>
            <a:custGeom>
              <a:avLst/>
              <a:gdLst>
                <a:gd name="T0" fmla="*/ 292 w 384"/>
                <a:gd name="T1" fmla="*/ 0 h 890"/>
                <a:gd name="T2" fmla="*/ 384 w 384"/>
                <a:gd name="T3" fmla="*/ 0 h 890"/>
                <a:gd name="T4" fmla="*/ 384 w 384"/>
                <a:gd name="T5" fmla="*/ 890 h 890"/>
                <a:gd name="T6" fmla="*/ 0 w 384"/>
                <a:gd name="T7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4" h="890">
                  <a:moveTo>
                    <a:pt x="292" y="0"/>
                  </a:moveTo>
                  <a:lnTo>
                    <a:pt x="384" y="0"/>
                  </a:lnTo>
                  <a:lnTo>
                    <a:pt x="384" y="890"/>
                  </a:lnTo>
                  <a:lnTo>
                    <a:pt x="0" y="89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8" name="Freeform 62"/>
            <p:cNvSpPr>
              <a:spLocks/>
            </p:cNvSpPr>
            <p:nvPr/>
          </p:nvSpPr>
          <p:spPr bwMode="auto">
            <a:xfrm>
              <a:off x="4921251" y="4422061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9" name="Freeform 63"/>
            <p:cNvSpPr>
              <a:spLocks/>
            </p:cNvSpPr>
            <p:nvPr/>
          </p:nvSpPr>
          <p:spPr bwMode="auto">
            <a:xfrm>
              <a:off x="4921251" y="4422061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0" name="Rectangle 64"/>
            <p:cNvSpPr>
              <a:spLocks noChangeArrowheads="1"/>
            </p:cNvSpPr>
            <p:nvPr/>
          </p:nvSpPr>
          <p:spPr bwMode="auto">
            <a:xfrm>
              <a:off x="4467226" y="2761536"/>
              <a:ext cx="996950" cy="568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1" name="Rectangle 65"/>
            <p:cNvSpPr>
              <a:spLocks noChangeArrowheads="1"/>
            </p:cNvSpPr>
            <p:nvPr/>
          </p:nvSpPr>
          <p:spPr bwMode="auto">
            <a:xfrm>
              <a:off x="4467226" y="2761536"/>
              <a:ext cx="996950" cy="5683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2" name="Line 66"/>
            <p:cNvSpPr>
              <a:spLocks noChangeShapeType="1"/>
            </p:cNvSpPr>
            <p:nvPr/>
          </p:nvSpPr>
          <p:spPr bwMode="auto">
            <a:xfrm>
              <a:off x="6746876" y="2894886"/>
              <a:ext cx="0" cy="1692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3" name="Freeform 67"/>
            <p:cNvSpPr>
              <a:spLocks/>
            </p:cNvSpPr>
            <p:nvPr/>
          </p:nvSpPr>
          <p:spPr bwMode="auto">
            <a:xfrm>
              <a:off x="6718301" y="4564936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4" name="Freeform 68"/>
            <p:cNvSpPr>
              <a:spLocks/>
            </p:cNvSpPr>
            <p:nvPr/>
          </p:nvSpPr>
          <p:spPr bwMode="auto">
            <a:xfrm>
              <a:off x="6718301" y="4564936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5" name="Rectangle 69"/>
            <p:cNvSpPr>
              <a:spLocks noChangeArrowheads="1"/>
            </p:cNvSpPr>
            <p:nvPr/>
          </p:nvSpPr>
          <p:spPr bwMode="auto">
            <a:xfrm>
              <a:off x="6407151" y="2777411"/>
              <a:ext cx="993775" cy="184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6" name="Rectangle 70"/>
            <p:cNvSpPr>
              <a:spLocks noChangeArrowheads="1"/>
            </p:cNvSpPr>
            <p:nvPr/>
          </p:nvSpPr>
          <p:spPr bwMode="auto">
            <a:xfrm>
              <a:off x="6407151" y="2777411"/>
              <a:ext cx="99377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7" name="Rectangle 71"/>
            <p:cNvSpPr>
              <a:spLocks noChangeArrowheads="1"/>
            </p:cNvSpPr>
            <p:nvPr/>
          </p:nvSpPr>
          <p:spPr bwMode="auto">
            <a:xfrm>
              <a:off x="2286001" y="3856911"/>
              <a:ext cx="111569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C’est la partie immergée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l’iceberg qui fait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 stabilité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28" name="Rectangle 92"/>
            <p:cNvSpPr>
              <a:spLocks noChangeArrowheads="1"/>
            </p:cNvSpPr>
            <p:nvPr/>
          </p:nvSpPr>
          <p:spPr bwMode="auto">
            <a:xfrm>
              <a:off x="2365376" y="2783244"/>
              <a:ext cx="98264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C’est la partie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émergée de l’iceberg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voit le navigateur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48" name="Rectangle 112"/>
            <p:cNvSpPr>
              <a:spLocks noChangeArrowheads="1"/>
            </p:cNvSpPr>
            <p:nvPr/>
          </p:nvSpPr>
          <p:spPr bwMode="auto">
            <a:xfrm>
              <a:off x="4552951" y="2805986"/>
              <a:ext cx="833562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C’est l’image qui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joue un grand rôle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dans le choix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74" name="Rectangle 138"/>
            <p:cNvSpPr>
              <a:spLocks noChangeArrowheads="1"/>
            </p:cNvSpPr>
            <p:nvPr/>
          </p:nvSpPr>
          <p:spPr bwMode="auto">
            <a:xfrm>
              <a:off x="6473672" y="2807930"/>
              <a:ext cx="90569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Début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81" name="Rectangle 145"/>
            <p:cNvSpPr>
              <a:spLocks noChangeArrowheads="1"/>
            </p:cNvSpPr>
            <p:nvPr/>
          </p:nvSpPr>
          <p:spPr bwMode="auto">
            <a:xfrm>
              <a:off x="5743576" y="4482386"/>
              <a:ext cx="77264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Fin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88" name="Rectangle 152"/>
            <p:cNvSpPr>
              <a:spLocks noChangeArrowheads="1"/>
            </p:cNvSpPr>
            <p:nvPr/>
          </p:nvSpPr>
          <p:spPr bwMode="auto">
            <a:xfrm>
              <a:off x="3730626" y="4273243"/>
              <a:ext cx="1122102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Mais le fond, c’est-à-dire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expertise, qui peu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peu prendra le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cette image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534852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14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RECEVOIR UN APPEL D’OFFRES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931803" y="6503989"/>
            <a:ext cx="5280025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PROBABILITÉ D’APPELS D’OFFRES / DEMANDES SPONTANÉES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42875" y="1990418"/>
            <a:ext cx="5592526" cy="3612285"/>
            <a:chOff x="1928813" y="1909763"/>
            <a:chExt cx="5326215" cy="3440271"/>
          </a:xfrm>
        </p:grpSpPr>
        <p:sp>
          <p:nvSpPr>
            <p:cNvPr id="24866" name="Line 6"/>
            <p:cNvSpPr>
              <a:spLocks noChangeShapeType="1"/>
            </p:cNvSpPr>
            <p:nvPr/>
          </p:nvSpPr>
          <p:spPr bwMode="auto">
            <a:xfrm flipV="1">
              <a:off x="2532063" y="47513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7" name="Line 7"/>
            <p:cNvSpPr>
              <a:spLocks noChangeShapeType="1"/>
            </p:cNvSpPr>
            <p:nvPr/>
          </p:nvSpPr>
          <p:spPr bwMode="auto">
            <a:xfrm flipV="1">
              <a:off x="2611438" y="4691063"/>
              <a:ext cx="53975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8" name="Line 8"/>
            <p:cNvSpPr>
              <a:spLocks noChangeShapeType="1"/>
            </p:cNvSpPr>
            <p:nvPr/>
          </p:nvSpPr>
          <p:spPr bwMode="auto">
            <a:xfrm flipV="1">
              <a:off x="2693988" y="46307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69" name="Line 9"/>
            <p:cNvSpPr>
              <a:spLocks noChangeShapeType="1"/>
            </p:cNvSpPr>
            <p:nvPr/>
          </p:nvSpPr>
          <p:spPr bwMode="auto">
            <a:xfrm flipV="1">
              <a:off x="2776538" y="45704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0" name="Line 10"/>
            <p:cNvSpPr>
              <a:spLocks noChangeShapeType="1"/>
            </p:cNvSpPr>
            <p:nvPr/>
          </p:nvSpPr>
          <p:spPr bwMode="auto">
            <a:xfrm flipV="1">
              <a:off x="2859088" y="45100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1" name="Line 11"/>
            <p:cNvSpPr>
              <a:spLocks noChangeShapeType="1"/>
            </p:cNvSpPr>
            <p:nvPr/>
          </p:nvSpPr>
          <p:spPr bwMode="auto">
            <a:xfrm flipV="1">
              <a:off x="2941638" y="44497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2" name="Line 12"/>
            <p:cNvSpPr>
              <a:spLocks noChangeShapeType="1"/>
            </p:cNvSpPr>
            <p:nvPr/>
          </p:nvSpPr>
          <p:spPr bwMode="auto">
            <a:xfrm flipV="1">
              <a:off x="3024188" y="43894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3" name="Line 13"/>
            <p:cNvSpPr>
              <a:spLocks noChangeShapeType="1"/>
            </p:cNvSpPr>
            <p:nvPr/>
          </p:nvSpPr>
          <p:spPr bwMode="auto">
            <a:xfrm flipV="1">
              <a:off x="3103563" y="43291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4" name="Line 14"/>
            <p:cNvSpPr>
              <a:spLocks noChangeShapeType="1"/>
            </p:cNvSpPr>
            <p:nvPr/>
          </p:nvSpPr>
          <p:spPr bwMode="auto">
            <a:xfrm flipV="1">
              <a:off x="3186113" y="42687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5" name="Line 15"/>
            <p:cNvSpPr>
              <a:spLocks noChangeShapeType="1"/>
            </p:cNvSpPr>
            <p:nvPr/>
          </p:nvSpPr>
          <p:spPr bwMode="auto">
            <a:xfrm flipV="1">
              <a:off x="3268663" y="42084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8" name="Line 18"/>
            <p:cNvSpPr>
              <a:spLocks noChangeShapeType="1"/>
            </p:cNvSpPr>
            <p:nvPr/>
          </p:nvSpPr>
          <p:spPr bwMode="auto">
            <a:xfrm flipV="1">
              <a:off x="3513138" y="4030663"/>
              <a:ext cx="50800" cy="34925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79" name="Line 19"/>
            <p:cNvSpPr>
              <a:spLocks noChangeShapeType="1"/>
            </p:cNvSpPr>
            <p:nvPr/>
          </p:nvSpPr>
          <p:spPr bwMode="auto">
            <a:xfrm flipV="1">
              <a:off x="3595688" y="39703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0" name="Line 20"/>
            <p:cNvSpPr>
              <a:spLocks noChangeShapeType="1"/>
            </p:cNvSpPr>
            <p:nvPr/>
          </p:nvSpPr>
          <p:spPr bwMode="auto">
            <a:xfrm flipV="1">
              <a:off x="3678238" y="39100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1" name="Line 21"/>
            <p:cNvSpPr>
              <a:spLocks noChangeShapeType="1"/>
            </p:cNvSpPr>
            <p:nvPr/>
          </p:nvSpPr>
          <p:spPr bwMode="auto">
            <a:xfrm flipV="1">
              <a:off x="3760788" y="38496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2" name="Line 22"/>
            <p:cNvSpPr>
              <a:spLocks noChangeShapeType="1"/>
            </p:cNvSpPr>
            <p:nvPr/>
          </p:nvSpPr>
          <p:spPr bwMode="auto">
            <a:xfrm flipV="1">
              <a:off x="3843338" y="37893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3" name="Line 23"/>
            <p:cNvSpPr>
              <a:spLocks noChangeShapeType="1"/>
            </p:cNvSpPr>
            <p:nvPr/>
          </p:nvSpPr>
          <p:spPr bwMode="auto">
            <a:xfrm flipV="1">
              <a:off x="3922713" y="37290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4" name="Line 24"/>
            <p:cNvSpPr>
              <a:spLocks noChangeShapeType="1"/>
            </p:cNvSpPr>
            <p:nvPr/>
          </p:nvSpPr>
          <p:spPr bwMode="auto">
            <a:xfrm flipV="1">
              <a:off x="4005263" y="36687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5" name="Line 25"/>
            <p:cNvSpPr>
              <a:spLocks noChangeShapeType="1"/>
            </p:cNvSpPr>
            <p:nvPr/>
          </p:nvSpPr>
          <p:spPr bwMode="auto">
            <a:xfrm flipV="1">
              <a:off x="4087813" y="36083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6" name="Line 26"/>
            <p:cNvSpPr>
              <a:spLocks noChangeShapeType="1"/>
            </p:cNvSpPr>
            <p:nvPr/>
          </p:nvSpPr>
          <p:spPr bwMode="auto">
            <a:xfrm flipV="1">
              <a:off x="4170363" y="35480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7" name="Line 27"/>
            <p:cNvSpPr>
              <a:spLocks noChangeShapeType="1"/>
            </p:cNvSpPr>
            <p:nvPr/>
          </p:nvSpPr>
          <p:spPr bwMode="auto">
            <a:xfrm flipV="1">
              <a:off x="4252913" y="34877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8" name="Line 28"/>
            <p:cNvSpPr>
              <a:spLocks noChangeShapeType="1"/>
            </p:cNvSpPr>
            <p:nvPr/>
          </p:nvSpPr>
          <p:spPr bwMode="auto">
            <a:xfrm flipV="1">
              <a:off x="4332288" y="34274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89" name="Line 29"/>
            <p:cNvSpPr>
              <a:spLocks noChangeShapeType="1"/>
            </p:cNvSpPr>
            <p:nvPr/>
          </p:nvSpPr>
          <p:spPr bwMode="auto">
            <a:xfrm flipV="1">
              <a:off x="4414838" y="33670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0" name="Line 30"/>
            <p:cNvSpPr>
              <a:spLocks noChangeShapeType="1"/>
            </p:cNvSpPr>
            <p:nvPr/>
          </p:nvSpPr>
          <p:spPr bwMode="auto">
            <a:xfrm flipV="1">
              <a:off x="4497388" y="3309938"/>
              <a:ext cx="50800" cy="34925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3" name="Line 33"/>
            <p:cNvSpPr>
              <a:spLocks noChangeShapeType="1"/>
            </p:cNvSpPr>
            <p:nvPr/>
          </p:nvSpPr>
          <p:spPr bwMode="auto">
            <a:xfrm flipV="1">
              <a:off x="4741863" y="31289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4" name="Line 34"/>
            <p:cNvSpPr>
              <a:spLocks noChangeShapeType="1"/>
            </p:cNvSpPr>
            <p:nvPr/>
          </p:nvSpPr>
          <p:spPr bwMode="auto">
            <a:xfrm flipV="1">
              <a:off x="4824413" y="306863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5" name="Line 35"/>
            <p:cNvSpPr>
              <a:spLocks noChangeShapeType="1"/>
            </p:cNvSpPr>
            <p:nvPr/>
          </p:nvSpPr>
          <p:spPr bwMode="auto">
            <a:xfrm flipV="1">
              <a:off x="4906963" y="300831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6" name="Line 36"/>
            <p:cNvSpPr>
              <a:spLocks noChangeShapeType="1"/>
            </p:cNvSpPr>
            <p:nvPr/>
          </p:nvSpPr>
          <p:spPr bwMode="auto">
            <a:xfrm flipV="1">
              <a:off x="4989513" y="2947988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7" name="Line 37"/>
            <p:cNvSpPr>
              <a:spLocks noChangeShapeType="1"/>
            </p:cNvSpPr>
            <p:nvPr/>
          </p:nvSpPr>
          <p:spPr bwMode="auto">
            <a:xfrm flipV="1">
              <a:off x="5072063" y="2887663"/>
              <a:ext cx="5080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98" name="Line 38"/>
            <p:cNvSpPr>
              <a:spLocks noChangeShapeType="1"/>
            </p:cNvSpPr>
            <p:nvPr/>
          </p:nvSpPr>
          <p:spPr bwMode="auto">
            <a:xfrm flipV="1">
              <a:off x="5151438" y="2827338"/>
              <a:ext cx="53975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3" name="Freeform 43"/>
            <p:cNvSpPr>
              <a:spLocks/>
            </p:cNvSpPr>
            <p:nvPr/>
          </p:nvSpPr>
          <p:spPr bwMode="auto">
            <a:xfrm>
              <a:off x="2728913" y="4291013"/>
              <a:ext cx="546100" cy="349250"/>
            </a:xfrm>
            <a:custGeom>
              <a:avLst/>
              <a:gdLst>
                <a:gd name="T0" fmla="*/ 86 w 344"/>
                <a:gd name="T1" fmla="*/ 0 h 220"/>
                <a:gd name="T2" fmla="*/ 86 w 344"/>
                <a:gd name="T3" fmla="*/ 54 h 220"/>
                <a:gd name="T4" fmla="*/ 344 w 344"/>
                <a:gd name="T5" fmla="*/ 54 h 220"/>
                <a:gd name="T6" fmla="*/ 344 w 344"/>
                <a:gd name="T7" fmla="*/ 166 h 220"/>
                <a:gd name="T8" fmla="*/ 86 w 344"/>
                <a:gd name="T9" fmla="*/ 166 h 220"/>
                <a:gd name="T10" fmla="*/ 86 w 344"/>
                <a:gd name="T11" fmla="*/ 220 h 220"/>
                <a:gd name="T12" fmla="*/ 0 w 344"/>
                <a:gd name="T13" fmla="*/ 110 h 220"/>
                <a:gd name="T14" fmla="*/ 86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86" y="0"/>
                  </a:moveTo>
                  <a:lnTo>
                    <a:pt x="86" y="54"/>
                  </a:lnTo>
                  <a:lnTo>
                    <a:pt x="344" y="54"/>
                  </a:lnTo>
                  <a:lnTo>
                    <a:pt x="344" y="166"/>
                  </a:lnTo>
                  <a:lnTo>
                    <a:pt x="86" y="166"/>
                  </a:lnTo>
                  <a:lnTo>
                    <a:pt x="86" y="220"/>
                  </a:lnTo>
                  <a:lnTo>
                    <a:pt x="0" y="11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4" name="Freeform 44"/>
            <p:cNvSpPr>
              <a:spLocks/>
            </p:cNvSpPr>
            <p:nvPr/>
          </p:nvSpPr>
          <p:spPr bwMode="auto">
            <a:xfrm>
              <a:off x="2728913" y="4291013"/>
              <a:ext cx="546100" cy="349250"/>
            </a:xfrm>
            <a:custGeom>
              <a:avLst/>
              <a:gdLst>
                <a:gd name="T0" fmla="*/ 86 w 344"/>
                <a:gd name="T1" fmla="*/ 0 h 220"/>
                <a:gd name="T2" fmla="*/ 86 w 344"/>
                <a:gd name="T3" fmla="*/ 54 h 220"/>
                <a:gd name="T4" fmla="*/ 344 w 344"/>
                <a:gd name="T5" fmla="*/ 54 h 220"/>
                <a:gd name="T6" fmla="*/ 344 w 344"/>
                <a:gd name="T7" fmla="*/ 166 h 220"/>
                <a:gd name="T8" fmla="*/ 86 w 344"/>
                <a:gd name="T9" fmla="*/ 166 h 220"/>
                <a:gd name="T10" fmla="*/ 86 w 344"/>
                <a:gd name="T11" fmla="*/ 220 h 220"/>
                <a:gd name="T12" fmla="*/ 0 w 344"/>
                <a:gd name="T13" fmla="*/ 110 h 220"/>
                <a:gd name="T14" fmla="*/ 86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86" y="0"/>
                  </a:moveTo>
                  <a:lnTo>
                    <a:pt x="86" y="54"/>
                  </a:lnTo>
                  <a:lnTo>
                    <a:pt x="344" y="54"/>
                  </a:lnTo>
                  <a:lnTo>
                    <a:pt x="344" y="166"/>
                  </a:lnTo>
                  <a:lnTo>
                    <a:pt x="86" y="166"/>
                  </a:lnTo>
                  <a:lnTo>
                    <a:pt x="86" y="220"/>
                  </a:lnTo>
                  <a:lnTo>
                    <a:pt x="0" y="110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5" name="Freeform 45"/>
            <p:cNvSpPr>
              <a:spLocks/>
            </p:cNvSpPr>
            <p:nvPr/>
          </p:nvSpPr>
          <p:spPr bwMode="auto">
            <a:xfrm>
              <a:off x="2728913" y="4291013"/>
              <a:ext cx="546100" cy="349250"/>
            </a:xfrm>
            <a:custGeom>
              <a:avLst/>
              <a:gdLst>
                <a:gd name="T0" fmla="*/ 86 w 344"/>
                <a:gd name="T1" fmla="*/ 0 h 220"/>
                <a:gd name="T2" fmla="*/ 86 w 344"/>
                <a:gd name="T3" fmla="*/ 54 h 220"/>
                <a:gd name="T4" fmla="*/ 344 w 344"/>
                <a:gd name="T5" fmla="*/ 54 h 220"/>
                <a:gd name="T6" fmla="*/ 344 w 344"/>
                <a:gd name="T7" fmla="*/ 166 h 220"/>
                <a:gd name="T8" fmla="*/ 86 w 344"/>
                <a:gd name="T9" fmla="*/ 166 h 220"/>
                <a:gd name="T10" fmla="*/ 86 w 344"/>
                <a:gd name="T11" fmla="*/ 220 h 220"/>
                <a:gd name="T12" fmla="*/ 0 w 344"/>
                <a:gd name="T13" fmla="*/ 110 h 220"/>
                <a:gd name="T14" fmla="*/ 86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86" y="0"/>
                  </a:moveTo>
                  <a:lnTo>
                    <a:pt x="86" y="54"/>
                  </a:lnTo>
                  <a:lnTo>
                    <a:pt x="344" y="54"/>
                  </a:lnTo>
                  <a:lnTo>
                    <a:pt x="344" y="166"/>
                  </a:lnTo>
                  <a:lnTo>
                    <a:pt x="86" y="166"/>
                  </a:lnTo>
                  <a:lnTo>
                    <a:pt x="86" y="220"/>
                  </a:lnTo>
                  <a:lnTo>
                    <a:pt x="0" y="110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6" name="Freeform 46"/>
            <p:cNvSpPr>
              <a:spLocks/>
            </p:cNvSpPr>
            <p:nvPr/>
          </p:nvSpPr>
          <p:spPr bwMode="auto">
            <a:xfrm>
              <a:off x="4672013" y="2916238"/>
              <a:ext cx="546100" cy="349250"/>
            </a:xfrm>
            <a:custGeom>
              <a:avLst/>
              <a:gdLst>
                <a:gd name="T0" fmla="*/ 258 w 344"/>
                <a:gd name="T1" fmla="*/ 0 h 220"/>
                <a:gd name="T2" fmla="*/ 258 w 344"/>
                <a:gd name="T3" fmla="*/ 56 h 220"/>
                <a:gd name="T4" fmla="*/ 0 w 344"/>
                <a:gd name="T5" fmla="*/ 56 h 220"/>
                <a:gd name="T6" fmla="*/ 0 w 344"/>
                <a:gd name="T7" fmla="*/ 166 h 220"/>
                <a:gd name="T8" fmla="*/ 258 w 344"/>
                <a:gd name="T9" fmla="*/ 166 h 220"/>
                <a:gd name="T10" fmla="*/ 258 w 344"/>
                <a:gd name="T11" fmla="*/ 220 h 220"/>
                <a:gd name="T12" fmla="*/ 344 w 344"/>
                <a:gd name="T13" fmla="*/ 110 h 220"/>
                <a:gd name="T14" fmla="*/ 258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258" y="0"/>
                  </a:moveTo>
                  <a:lnTo>
                    <a:pt x="258" y="56"/>
                  </a:lnTo>
                  <a:lnTo>
                    <a:pt x="0" y="56"/>
                  </a:lnTo>
                  <a:lnTo>
                    <a:pt x="0" y="166"/>
                  </a:lnTo>
                  <a:lnTo>
                    <a:pt x="258" y="166"/>
                  </a:lnTo>
                  <a:lnTo>
                    <a:pt x="258" y="220"/>
                  </a:lnTo>
                  <a:lnTo>
                    <a:pt x="344" y="11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7" name="Freeform 47"/>
            <p:cNvSpPr>
              <a:spLocks/>
            </p:cNvSpPr>
            <p:nvPr/>
          </p:nvSpPr>
          <p:spPr bwMode="auto">
            <a:xfrm>
              <a:off x="4672013" y="2916238"/>
              <a:ext cx="546100" cy="349250"/>
            </a:xfrm>
            <a:custGeom>
              <a:avLst/>
              <a:gdLst>
                <a:gd name="T0" fmla="*/ 258 w 344"/>
                <a:gd name="T1" fmla="*/ 0 h 220"/>
                <a:gd name="T2" fmla="*/ 258 w 344"/>
                <a:gd name="T3" fmla="*/ 56 h 220"/>
                <a:gd name="T4" fmla="*/ 0 w 344"/>
                <a:gd name="T5" fmla="*/ 56 h 220"/>
                <a:gd name="T6" fmla="*/ 0 w 344"/>
                <a:gd name="T7" fmla="*/ 166 h 220"/>
                <a:gd name="T8" fmla="*/ 258 w 344"/>
                <a:gd name="T9" fmla="*/ 166 h 220"/>
                <a:gd name="T10" fmla="*/ 258 w 344"/>
                <a:gd name="T11" fmla="*/ 220 h 220"/>
                <a:gd name="T12" fmla="*/ 344 w 344"/>
                <a:gd name="T13" fmla="*/ 110 h 220"/>
                <a:gd name="T14" fmla="*/ 258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258" y="0"/>
                  </a:moveTo>
                  <a:lnTo>
                    <a:pt x="258" y="56"/>
                  </a:lnTo>
                  <a:lnTo>
                    <a:pt x="0" y="56"/>
                  </a:lnTo>
                  <a:lnTo>
                    <a:pt x="0" y="166"/>
                  </a:lnTo>
                  <a:lnTo>
                    <a:pt x="258" y="166"/>
                  </a:lnTo>
                  <a:lnTo>
                    <a:pt x="258" y="220"/>
                  </a:lnTo>
                  <a:lnTo>
                    <a:pt x="344" y="110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8" name="Freeform 48"/>
            <p:cNvSpPr>
              <a:spLocks/>
            </p:cNvSpPr>
            <p:nvPr/>
          </p:nvSpPr>
          <p:spPr bwMode="auto">
            <a:xfrm>
              <a:off x="4672013" y="2916238"/>
              <a:ext cx="546100" cy="349250"/>
            </a:xfrm>
            <a:custGeom>
              <a:avLst/>
              <a:gdLst>
                <a:gd name="T0" fmla="*/ 258 w 344"/>
                <a:gd name="T1" fmla="*/ 0 h 220"/>
                <a:gd name="T2" fmla="*/ 258 w 344"/>
                <a:gd name="T3" fmla="*/ 56 h 220"/>
                <a:gd name="T4" fmla="*/ 0 w 344"/>
                <a:gd name="T5" fmla="*/ 56 h 220"/>
                <a:gd name="T6" fmla="*/ 0 w 344"/>
                <a:gd name="T7" fmla="*/ 166 h 220"/>
                <a:gd name="T8" fmla="*/ 258 w 344"/>
                <a:gd name="T9" fmla="*/ 166 h 220"/>
                <a:gd name="T10" fmla="*/ 258 w 344"/>
                <a:gd name="T11" fmla="*/ 220 h 220"/>
                <a:gd name="T12" fmla="*/ 344 w 344"/>
                <a:gd name="T13" fmla="*/ 110 h 220"/>
                <a:gd name="T14" fmla="*/ 258 w 344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4" h="220">
                  <a:moveTo>
                    <a:pt x="258" y="0"/>
                  </a:moveTo>
                  <a:lnTo>
                    <a:pt x="258" y="56"/>
                  </a:lnTo>
                  <a:lnTo>
                    <a:pt x="0" y="56"/>
                  </a:lnTo>
                  <a:lnTo>
                    <a:pt x="0" y="166"/>
                  </a:lnTo>
                  <a:lnTo>
                    <a:pt x="258" y="166"/>
                  </a:lnTo>
                  <a:lnTo>
                    <a:pt x="258" y="220"/>
                  </a:lnTo>
                  <a:lnTo>
                    <a:pt x="344" y="110"/>
                  </a:lnTo>
                  <a:lnTo>
                    <a:pt x="258" y="0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09" name="Rectangle 49"/>
            <p:cNvSpPr>
              <a:spLocks noChangeArrowheads="1"/>
            </p:cNvSpPr>
            <p:nvPr/>
          </p:nvSpPr>
          <p:spPr bwMode="auto">
            <a:xfrm>
              <a:off x="3205163" y="4081463"/>
              <a:ext cx="3511550" cy="831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0" name="Rectangle 50"/>
            <p:cNvSpPr>
              <a:spLocks noChangeArrowheads="1"/>
            </p:cNvSpPr>
            <p:nvPr/>
          </p:nvSpPr>
          <p:spPr bwMode="auto">
            <a:xfrm>
              <a:off x="3205163" y="4081463"/>
              <a:ext cx="3511550" cy="831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1" name="Rectangle 51"/>
            <p:cNvSpPr>
              <a:spLocks noChangeArrowheads="1"/>
            </p:cNvSpPr>
            <p:nvPr/>
          </p:nvSpPr>
          <p:spPr bwMode="auto">
            <a:xfrm>
              <a:off x="4995863" y="2144713"/>
              <a:ext cx="2212975" cy="685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2" name="Rectangle 52"/>
            <p:cNvSpPr>
              <a:spLocks noChangeArrowheads="1"/>
            </p:cNvSpPr>
            <p:nvPr/>
          </p:nvSpPr>
          <p:spPr bwMode="auto">
            <a:xfrm>
              <a:off x="4995863" y="2144713"/>
              <a:ext cx="2212975" cy="685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3" name="Line 53"/>
            <p:cNvSpPr>
              <a:spLocks noChangeShapeType="1"/>
            </p:cNvSpPr>
            <p:nvPr/>
          </p:nvSpPr>
          <p:spPr bwMode="auto">
            <a:xfrm>
              <a:off x="2328863" y="2125663"/>
              <a:ext cx="0" cy="2844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4" name="Freeform 54"/>
            <p:cNvSpPr>
              <a:spLocks/>
            </p:cNvSpPr>
            <p:nvPr/>
          </p:nvSpPr>
          <p:spPr bwMode="auto">
            <a:xfrm>
              <a:off x="2297113" y="49482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5" name="Freeform 55"/>
            <p:cNvSpPr>
              <a:spLocks/>
            </p:cNvSpPr>
            <p:nvPr/>
          </p:nvSpPr>
          <p:spPr bwMode="auto">
            <a:xfrm>
              <a:off x="2297113" y="49482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6" name="Freeform 56"/>
            <p:cNvSpPr>
              <a:spLocks/>
            </p:cNvSpPr>
            <p:nvPr/>
          </p:nvSpPr>
          <p:spPr bwMode="auto">
            <a:xfrm>
              <a:off x="2297113" y="2071688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7" name="Freeform 57"/>
            <p:cNvSpPr>
              <a:spLocks/>
            </p:cNvSpPr>
            <p:nvPr/>
          </p:nvSpPr>
          <p:spPr bwMode="auto">
            <a:xfrm>
              <a:off x="2297113" y="2071688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8" name="Line 58"/>
            <p:cNvSpPr>
              <a:spLocks noChangeShapeType="1"/>
            </p:cNvSpPr>
            <p:nvPr/>
          </p:nvSpPr>
          <p:spPr bwMode="auto">
            <a:xfrm>
              <a:off x="2328863" y="3687763"/>
              <a:ext cx="345757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19" name="Freeform 59"/>
            <p:cNvSpPr>
              <a:spLocks/>
            </p:cNvSpPr>
            <p:nvPr/>
          </p:nvSpPr>
          <p:spPr bwMode="auto">
            <a:xfrm>
              <a:off x="5764213" y="365601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0" name="Freeform 60"/>
            <p:cNvSpPr>
              <a:spLocks/>
            </p:cNvSpPr>
            <p:nvPr/>
          </p:nvSpPr>
          <p:spPr bwMode="auto">
            <a:xfrm>
              <a:off x="5764213" y="365601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1" name="Freeform 61"/>
            <p:cNvSpPr>
              <a:spLocks/>
            </p:cNvSpPr>
            <p:nvPr/>
          </p:nvSpPr>
          <p:spPr bwMode="auto">
            <a:xfrm>
              <a:off x="3941763" y="3592513"/>
              <a:ext cx="200025" cy="200025"/>
            </a:xfrm>
            <a:custGeom>
              <a:avLst/>
              <a:gdLst>
                <a:gd name="T0" fmla="*/ 126 w 126"/>
                <a:gd name="T1" fmla="*/ 62 h 126"/>
                <a:gd name="T2" fmla="*/ 126 w 126"/>
                <a:gd name="T3" fmla="*/ 62 h 126"/>
                <a:gd name="T4" fmla="*/ 126 w 126"/>
                <a:gd name="T5" fmla="*/ 76 h 126"/>
                <a:gd name="T6" fmla="*/ 122 w 126"/>
                <a:gd name="T7" fmla="*/ 86 h 126"/>
                <a:gd name="T8" fmla="*/ 116 w 126"/>
                <a:gd name="T9" fmla="*/ 98 h 126"/>
                <a:gd name="T10" fmla="*/ 108 w 126"/>
                <a:gd name="T11" fmla="*/ 106 h 126"/>
                <a:gd name="T12" fmla="*/ 98 w 126"/>
                <a:gd name="T13" fmla="*/ 114 h 126"/>
                <a:gd name="T14" fmla="*/ 88 w 126"/>
                <a:gd name="T15" fmla="*/ 120 h 126"/>
                <a:gd name="T16" fmla="*/ 76 w 126"/>
                <a:gd name="T17" fmla="*/ 124 h 126"/>
                <a:gd name="T18" fmla="*/ 64 w 126"/>
                <a:gd name="T19" fmla="*/ 126 h 126"/>
                <a:gd name="T20" fmla="*/ 64 w 126"/>
                <a:gd name="T21" fmla="*/ 126 h 126"/>
                <a:gd name="T22" fmla="*/ 50 w 126"/>
                <a:gd name="T23" fmla="*/ 124 h 126"/>
                <a:gd name="T24" fmla="*/ 38 w 126"/>
                <a:gd name="T25" fmla="*/ 120 h 126"/>
                <a:gd name="T26" fmla="*/ 28 w 126"/>
                <a:gd name="T27" fmla="*/ 114 h 126"/>
                <a:gd name="T28" fmla="*/ 20 w 126"/>
                <a:gd name="T29" fmla="*/ 106 h 126"/>
                <a:gd name="T30" fmla="*/ 12 w 126"/>
                <a:gd name="T31" fmla="*/ 98 h 126"/>
                <a:gd name="T32" fmla="*/ 6 w 126"/>
                <a:gd name="T33" fmla="*/ 86 h 126"/>
                <a:gd name="T34" fmla="*/ 2 w 126"/>
                <a:gd name="T35" fmla="*/ 76 h 126"/>
                <a:gd name="T36" fmla="*/ 0 w 126"/>
                <a:gd name="T37" fmla="*/ 62 h 126"/>
                <a:gd name="T38" fmla="*/ 0 w 126"/>
                <a:gd name="T39" fmla="*/ 62 h 126"/>
                <a:gd name="T40" fmla="*/ 2 w 126"/>
                <a:gd name="T41" fmla="*/ 50 h 126"/>
                <a:gd name="T42" fmla="*/ 6 w 126"/>
                <a:gd name="T43" fmla="*/ 38 h 126"/>
                <a:gd name="T44" fmla="*/ 12 w 126"/>
                <a:gd name="T45" fmla="*/ 28 h 126"/>
                <a:gd name="T46" fmla="*/ 20 w 126"/>
                <a:gd name="T47" fmla="*/ 18 h 126"/>
                <a:gd name="T48" fmla="*/ 28 w 126"/>
                <a:gd name="T49" fmla="*/ 10 h 126"/>
                <a:gd name="T50" fmla="*/ 38 w 126"/>
                <a:gd name="T51" fmla="*/ 4 h 126"/>
                <a:gd name="T52" fmla="*/ 50 w 126"/>
                <a:gd name="T53" fmla="*/ 0 h 126"/>
                <a:gd name="T54" fmla="*/ 64 w 126"/>
                <a:gd name="T55" fmla="*/ 0 h 126"/>
                <a:gd name="T56" fmla="*/ 64 w 126"/>
                <a:gd name="T57" fmla="*/ 0 h 126"/>
                <a:gd name="T58" fmla="*/ 76 w 126"/>
                <a:gd name="T59" fmla="*/ 0 h 126"/>
                <a:gd name="T60" fmla="*/ 88 w 126"/>
                <a:gd name="T61" fmla="*/ 4 h 126"/>
                <a:gd name="T62" fmla="*/ 98 w 126"/>
                <a:gd name="T63" fmla="*/ 10 h 126"/>
                <a:gd name="T64" fmla="*/ 108 w 126"/>
                <a:gd name="T65" fmla="*/ 18 h 126"/>
                <a:gd name="T66" fmla="*/ 116 w 126"/>
                <a:gd name="T67" fmla="*/ 28 h 126"/>
                <a:gd name="T68" fmla="*/ 122 w 126"/>
                <a:gd name="T69" fmla="*/ 38 h 126"/>
                <a:gd name="T70" fmla="*/ 126 w 126"/>
                <a:gd name="T71" fmla="*/ 50 h 126"/>
                <a:gd name="T72" fmla="*/ 126 w 126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6" y="76"/>
                  </a:lnTo>
                  <a:lnTo>
                    <a:pt x="122" y="86"/>
                  </a:lnTo>
                  <a:lnTo>
                    <a:pt x="116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20" y="106"/>
                  </a:lnTo>
                  <a:lnTo>
                    <a:pt x="12" y="98"/>
                  </a:lnTo>
                  <a:lnTo>
                    <a:pt x="6" y="86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2" y="28"/>
                  </a:lnTo>
                  <a:lnTo>
                    <a:pt x="20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2" name="Freeform 62"/>
            <p:cNvSpPr>
              <a:spLocks/>
            </p:cNvSpPr>
            <p:nvPr/>
          </p:nvSpPr>
          <p:spPr bwMode="auto">
            <a:xfrm>
              <a:off x="3941763" y="3592513"/>
              <a:ext cx="200025" cy="200025"/>
            </a:xfrm>
            <a:custGeom>
              <a:avLst/>
              <a:gdLst>
                <a:gd name="T0" fmla="*/ 126 w 126"/>
                <a:gd name="T1" fmla="*/ 62 h 126"/>
                <a:gd name="T2" fmla="*/ 126 w 126"/>
                <a:gd name="T3" fmla="*/ 62 h 126"/>
                <a:gd name="T4" fmla="*/ 126 w 126"/>
                <a:gd name="T5" fmla="*/ 76 h 126"/>
                <a:gd name="T6" fmla="*/ 122 w 126"/>
                <a:gd name="T7" fmla="*/ 86 h 126"/>
                <a:gd name="T8" fmla="*/ 116 w 126"/>
                <a:gd name="T9" fmla="*/ 98 h 126"/>
                <a:gd name="T10" fmla="*/ 108 w 126"/>
                <a:gd name="T11" fmla="*/ 106 h 126"/>
                <a:gd name="T12" fmla="*/ 98 w 126"/>
                <a:gd name="T13" fmla="*/ 114 h 126"/>
                <a:gd name="T14" fmla="*/ 88 w 126"/>
                <a:gd name="T15" fmla="*/ 120 h 126"/>
                <a:gd name="T16" fmla="*/ 76 w 126"/>
                <a:gd name="T17" fmla="*/ 124 h 126"/>
                <a:gd name="T18" fmla="*/ 64 w 126"/>
                <a:gd name="T19" fmla="*/ 126 h 126"/>
                <a:gd name="T20" fmla="*/ 64 w 126"/>
                <a:gd name="T21" fmla="*/ 126 h 126"/>
                <a:gd name="T22" fmla="*/ 50 w 126"/>
                <a:gd name="T23" fmla="*/ 124 h 126"/>
                <a:gd name="T24" fmla="*/ 38 w 126"/>
                <a:gd name="T25" fmla="*/ 120 h 126"/>
                <a:gd name="T26" fmla="*/ 28 w 126"/>
                <a:gd name="T27" fmla="*/ 114 h 126"/>
                <a:gd name="T28" fmla="*/ 20 w 126"/>
                <a:gd name="T29" fmla="*/ 106 h 126"/>
                <a:gd name="T30" fmla="*/ 12 w 126"/>
                <a:gd name="T31" fmla="*/ 98 h 126"/>
                <a:gd name="T32" fmla="*/ 6 w 126"/>
                <a:gd name="T33" fmla="*/ 86 h 126"/>
                <a:gd name="T34" fmla="*/ 2 w 126"/>
                <a:gd name="T35" fmla="*/ 76 h 126"/>
                <a:gd name="T36" fmla="*/ 0 w 126"/>
                <a:gd name="T37" fmla="*/ 62 h 126"/>
                <a:gd name="T38" fmla="*/ 0 w 126"/>
                <a:gd name="T39" fmla="*/ 62 h 126"/>
                <a:gd name="T40" fmla="*/ 2 w 126"/>
                <a:gd name="T41" fmla="*/ 50 h 126"/>
                <a:gd name="T42" fmla="*/ 6 w 126"/>
                <a:gd name="T43" fmla="*/ 38 h 126"/>
                <a:gd name="T44" fmla="*/ 12 w 126"/>
                <a:gd name="T45" fmla="*/ 28 h 126"/>
                <a:gd name="T46" fmla="*/ 20 w 126"/>
                <a:gd name="T47" fmla="*/ 18 h 126"/>
                <a:gd name="T48" fmla="*/ 28 w 126"/>
                <a:gd name="T49" fmla="*/ 10 h 126"/>
                <a:gd name="T50" fmla="*/ 38 w 126"/>
                <a:gd name="T51" fmla="*/ 4 h 126"/>
                <a:gd name="T52" fmla="*/ 50 w 126"/>
                <a:gd name="T53" fmla="*/ 0 h 126"/>
                <a:gd name="T54" fmla="*/ 64 w 126"/>
                <a:gd name="T55" fmla="*/ 0 h 126"/>
                <a:gd name="T56" fmla="*/ 64 w 126"/>
                <a:gd name="T57" fmla="*/ 0 h 126"/>
                <a:gd name="T58" fmla="*/ 76 w 126"/>
                <a:gd name="T59" fmla="*/ 0 h 126"/>
                <a:gd name="T60" fmla="*/ 88 w 126"/>
                <a:gd name="T61" fmla="*/ 4 h 126"/>
                <a:gd name="T62" fmla="*/ 98 w 126"/>
                <a:gd name="T63" fmla="*/ 10 h 126"/>
                <a:gd name="T64" fmla="*/ 108 w 126"/>
                <a:gd name="T65" fmla="*/ 18 h 126"/>
                <a:gd name="T66" fmla="*/ 116 w 126"/>
                <a:gd name="T67" fmla="*/ 28 h 126"/>
                <a:gd name="T68" fmla="*/ 122 w 126"/>
                <a:gd name="T69" fmla="*/ 38 h 126"/>
                <a:gd name="T70" fmla="*/ 126 w 126"/>
                <a:gd name="T71" fmla="*/ 50 h 126"/>
                <a:gd name="T72" fmla="*/ 126 w 126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6" y="76"/>
                  </a:lnTo>
                  <a:lnTo>
                    <a:pt x="122" y="86"/>
                  </a:lnTo>
                  <a:lnTo>
                    <a:pt x="116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20" y="106"/>
                  </a:lnTo>
                  <a:lnTo>
                    <a:pt x="12" y="98"/>
                  </a:lnTo>
                  <a:lnTo>
                    <a:pt x="6" y="86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2" y="28"/>
                  </a:lnTo>
                  <a:lnTo>
                    <a:pt x="20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6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3" name="Line 63"/>
            <p:cNvSpPr>
              <a:spLocks noChangeShapeType="1"/>
            </p:cNvSpPr>
            <p:nvPr/>
          </p:nvSpPr>
          <p:spPr bwMode="auto">
            <a:xfrm>
              <a:off x="3722688" y="3300413"/>
              <a:ext cx="203200" cy="2349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4" name="Freeform 64"/>
            <p:cNvSpPr>
              <a:spLocks/>
            </p:cNvSpPr>
            <p:nvPr/>
          </p:nvSpPr>
          <p:spPr bwMode="auto">
            <a:xfrm>
              <a:off x="3887788" y="3500438"/>
              <a:ext cx="73025" cy="76200"/>
            </a:xfrm>
            <a:custGeom>
              <a:avLst/>
              <a:gdLst>
                <a:gd name="T0" fmla="*/ 46 w 46"/>
                <a:gd name="T1" fmla="*/ 48 h 48"/>
                <a:gd name="T2" fmla="*/ 0 w 46"/>
                <a:gd name="T3" fmla="*/ 24 h 48"/>
                <a:gd name="T4" fmla="*/ 24 w 46"/>
                <a:gd name="T5" fmla="*/ 20 h 48"/>
                <a:gd name="T6" fmla="*/ 30 w 46"/>
                <a:gd name="T7" fmla="*/ 0 h 48"/>
                <a:gd name="T8" fmla="*/ 46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48"/>
                  </a:moveTo>
                  <a:lnTo>
                    <a:pt x="0" y="24"/>
                  </a:lnTo>
                  <a:lnTo>
                    <a:pt x="24" y="20"/>
                  </a:lnTo>
                  <a:lnTo>
                    <a:pt x="30" y="0"/>
                  </a:lnTo>
                  <a:lnTo>
                    <a:pt x="46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5" name="Freeform 65"/>
            <p:cNvSpPr>
              <a:spLocks/>
            </p:cNvSpPr>
            <p:nvPr/>
          </p:nvSpPr>
          <p:spPr bwMode="auto">
            <a:xfrm>
              <a:off x="3887788" y="3500438"/>
              <a:ext cx="73025" cy="76200"/>
            </a:xfrm>
            <a:custGeom>
              <a:avLst/>
              <a:gdLst>
                <a:gd name="T0" fmla="*/ 46 w 46"/>
                <a:gd name="T1" fmla="*/ 48 h 48"/>
                <a:gd name="T2" fmla="*/ 0 w 46"/>
                <a:gd name="T3" fmla="*/ 24 h 48"/>
                <a:gd name="T4" fmla="*/ 24 w 46"/>
                <a:gd name="T5" fmla="*/ 20 h 48"/>
                <a:gd name="T6" fmla="*/ 30 w 46"/>
                <a:gd name="T7" fmla="*/ 0 h 48"/>
                <a:gd name="T8" fmla="*/ 46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48"/>
                  </a:moveTo>
                  <a:lnTo>
                    <a:pt x="0" y="24"/>
                  </a:lnTo>
                  <a:lnTo>
                    <a:pt x="24" y="20"/>
                  </a:lnTo>
                  <a:lnTo>
                    <a:pt x="30" y="0"/>
                  </a:lnTo>
                  <a:lnTo>
                    <a:pt x="46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6" name="Rectangle 66"/>
            <p:cNvSpPr>
              <a:spLocks noChangeArrowheads="1"/>
            </p:cNvSpPr>
            <p:nvPr/>
          </p:nvSpPr>
          <p:spPr bwMode="auto">
            <a:xfrm>
              <a:off x="2430463" y="2144713"/>
              <a:ext cx="2352675" cy="1260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7" name="Rectangle 67"/>
            <p:cNvSpPr>
              <a:spLocks noChangeArrowheads="1"/>
            </p:cNvSpPr>
            <p:nvPr/>
          </p:nvSpPr>
          <p:spPr bwMode="auto">
            <a:xfrm>
              <a:off x="2430463" y="2144713"/>
              <a:ext cx="2352675" cy="1260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28" name="Rectangle 68"/>
            <p:cNvSpPr>
              <a:spLocks noChangeArrowheads="1"/>
            </p:cNvSpPr>
            <p:nvPr/>
          </p:nvSpPr>
          <p:spPr bwMode="auto">
            <a:xfrm>
              <a:off x="2312988" y="1909763"/>
              <a:ext cx="12166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Probabilité d’appel d’offres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37" name="Rectangle 77"/>
            <p:cNvSpPr>
              <a:spLocks noChangeArrowheads="1"/>
            </p:cNvSpPr>
            <p:nvPr/>
          </p:nvSpPr>
          <p:spPr bwMode="auto">
            <a:xfrm>
              <a:off x="2303463" y="5103813"/>
              <a:ext cx="16046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Probabilité de demande spontanée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sans appel d’offres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55" name="Rectangle 95"/>
            <p:cNvSpPr>
              <a:spLocks noChangeArrowheads="1"/>
            </p:cNvSpPr>
            <p:nvPr/>
          </p:nvSpPr>
          <p:spPr bwMode="auto">
            <a:xfrm>
              <a:off x="2446338" y="3805238"/>
              <a:ext cx="104836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Faible (quelques jours)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64" name="Rectangle 104"/>
            <p:cNvSpPr>
              <a:spLocks noChangeArrowheads="1"/>
            </p:cNvSpPr>
            <p:nvPr/>
          </p:nvSpPr>
          <p:spPr bwMode="auto">
            <a:xfrm>
              <a:off x="4291013" y="3805238"/>
              <a:ext cx="9361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Fort (plusieurs mois)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73" name="Rectangle 113"/>
            <p:cNvSpPr>
              <a:spLocks noChangeArrowheads="1"/>
            </p:cNvSpPr>
            <p:nvPr/>
          </p:nvSpPr>
          <p:spPr bwMode="auto">
            <a:xfrm>
              <a:off x="5926138" y="3570288"/>
              <a:ext cx="132889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estimée de la mission,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volume de travail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990" name="Rectangle 130"/>
            <p:cNvSpPr>
              <a:spLocks noChangeArrowheads="1"/>
            </p:cNvSpPr>
            <p:nvPr/>
          </p:nvSpPr>
          <p:spPr bwMode="auto">
            <a:xfrm>
              <a:off x="2474913" y="2179638"/>
              <a:ext cx="2356414" cy="1231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« point mort » (au-delà duquel on recourt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systématiquement à un appel d’offres) dépend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règles adoptées par chaque entreprise.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Souvent, c’est un critère financier qui est utilisé.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 exemple, pas d’appel d’offres pour les missions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moins de 20 000 euros. D’où l’intérêt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proposer des missions courtes qui s’enchaînent,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plutôt qu’une seule longue mission pour laquelle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sera remis en question et confronté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des concurrents.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763" name="Rectangle 304"/>
            <p:cNvSpPr>
              <a:spLocks noChangeArrowheads="1"/>
            </p:cNvSpPr>
            <p:nvPr/>
          </p:nvSpPr>
          <p:spPr bwMode="auto">
            <a:xfrm>
              <a:off x="5065713" y="2179638"/>
              <a:ext cx="2112758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Ces missions ne sont souvent accessibles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qu’aux grosses structures de conseil qui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disposent de ressources importantes et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offrent, aux yeux des prospects, une meilleure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garantie d’achèvement de la mission.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837" name="Rectangle 378"/>
            <p:cNvSpPr>
              <a:spLocks noChangeArrowheads="1"/>
            </p:cNvSpPr>
            <p:nvPr/>
          </p:nvSpPr>
          <p:spPr bwMode="auto">
            <a:xfrm>
              <a:off x="3268663" y="4149080"/>
              <a:ext cx="341439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Ces missions limitées sont accessibles à toutes les structures de conseil,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indépendamment de leur taille. Elles se positionnent fréquemment sur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« niches » à haute technicité. Elles peuvent être initiées de façon très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formelle mais le sont le plus souvent de façon informelle. Sans un lobbying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important (« être dans le paysage du prospect »), un consultant ne pourra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accéder à ce type de marché.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3" name="Rectangle 511"/>
            <p:cNvSpPr>
              <a:spLocks noChangeArrowheads="1"/>
            </p:cNvSpPr>
            <p:nvPr/>
          </p:nvSpPr>
          <p:spPr bwMode="auto">
            <a:xfrm>
              <a:off x="1992313" y="2430463"/>
              <a:ext cx="17312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4" name="Rectangle 512"/>
            <p:cNvSpPr>
              <a:spLocks noChangeArrowheads="1"/>
            </p:cNvSpPr>
            <p:nvPr/>
          </p:nvSpPr>
          <p:spPr bwMode="auto">
            <a:xfrm>
              <a:off x="1992313" y="4872038"/>
              <a:ext cx="17312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665" name="Rectangle 513"/>
            <p:cNvSpPr>
              <a:spLocks noChangeArrowheads="1"/>
            </p:cNvSpPr>
            <p:nvPr/>
          </p:nvSpPr>
          <p:spPr bwMode="auto">
            <a:xfrm>
              <a:off x="1928813" y="3627438"/>
              <a:ext cx="25968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50/50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43520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14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RECEVOIR UN APPEL D’OFFRES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 TAUX DE TRANSFORMATION FAIBLES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132012" y="2636837"/>
            <a:ext cx="5123973" cy="2296954"/>
            <a:chOff x="2132013" y="2636838"/>
            <a:chExt cx="4879975" cy="21875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132013" y="2636838"/>
              <a:ext cx="4879975" cy="2187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09" name="Freeform 6"/>
            <p:cNvSpPr>
              <a:spLocks/>
            </p:cNvSpPr>
            <p:nvPr/>
          </p:nvSpPr>
          <p:spPr bwMode="auto">
            <a:xfrm>
              <a:off x="3071813" y="4103688"/>
              <a:ext cx="1857375" cy="644525"/>
            </a:xfrm>
            <a:custGeom>
              <a:avLst/>
              <a:gdLst>
                <a:gd name="T0" fmla="*/ 0 w 1170"/>
                <a:gd name="T1" fmla="*/ 0 h 406"/>
                <a:gd name="T2" fmla="*/ 0 w 1170"/>
                <a:gd name="T3" fmla="*/ 406 h 406"/>
                <a:gd name="T4" fmla="*/ 1170 w 1170"/>
                <a:gd name="T5" fmla="*/ 406 h 406"/>
                <a:gd name="T6" fmla="*/ 1170 w 1170"/>
                <a:gd name="T7" fmla="*/ 11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0" h="406">
                  <a:moveTo>
                    <a:pt x="0" y="0"/>
                  </a:moveTo>
                  <a:lnTo>
                    <a:pt x="0" y="406"/>
                  </a:lnTo>
                  <a:lnTo>
                    <a:pt x="1170" y="406"/>
                  </a:lnTo>
                  <a:lnTo>
                    <a:pt x="1170" y="116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0" name="Freeform 7"/>
            <p:cNvSpPr>
              <a:spLocks/>
            </p:cNvSpPr>
            <p:nvPr/>
          </p:nvSpPr>
          <p:spPr bwMode="auto">
            <a:xfrm>
              <a:off x="4872038" y="4173538"/>
              <a:ext cx="114300" cy="117475"/>
            </a:xfrm>
            <a:custGeom>
              <a:avLst/>
              <a:gdLst>
                <a:gd name="T0" fmla="*/ 72 w 72"/>
                <a:gd name="T1" fmla="*/ 74 h 74"/>
                <a:gd name="T2" fmla="*/ 36 w 72"/>
                <a:gd name="T3" fmla="*/ 0 h 74"/>
                <a:gd name="T4" fmla="*/ 0 w 72"/>
                <a:gd name="T5" fmla="*/ 74 h 74"/>
                <a:gd name="T6" fmla="*/ 72 w 72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4">
                  <a:moveTo>
                    <a:pt x="72" y="74"/>
                  </a:moveTo>
                  <a:lnTo>
                    <a:pt x="36" y="0"/>
                  </a:lnTo>
                  <a:lnTo>
                    <a:pt x="0" y="74"/>
                  </a:lnTo>
                  <a:lnTo>
                    <a:pt x="72" y="74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1" name="Freeform 8"/>
            <p:cNvSpPr>
              <a:spLocks/>
            </p:cNvSpPr>
            <p:nvPr/>
          </p:nvSpPr>
          <p:spPr bwMode="auto">
            <a:xfrm>
              <a:off x="4872038" y="4173538"/>
              <a:ext cx="114300" cy="117475"/>
            </a:xfrm>
            <a:custGeom>
              <a:avLst/>
              <a:gdLst>
                <a:gd name="T0" fmla="*/ 72 w 72"/>
                <a:gd name="T1" fmla="*/ 74 h 74"/>
                <a:gd name="T2" fmla="*/ 36 w 72"/>
                <a:gd name="T3" fmla="*/ 0 h 74"/>
                <a:gd name="T4" fmla="*/ 0 w 72"/>
                <a:gd name="T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4">
                  <a:moveTo>
                    <a:pt x="72" y="74"/>
                  </a:moveTo>
                  <a:lnTo>
                    <a:pt x="36" y="0"/>
                  </a:lnTo>
                  <a:lnTo>
                    <a:pt x="0" y="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2" name="Freeform 9"/>
            <p:cNvSpPr>
              <a:spLocks/>
            </p:cNvSpPr>
            <p:nvPr/>
          </p:nvSpPr>
          <p:spPr bwMode="auto">
            <a:xfrm>
              <a:off x="4929188" y="2843213"/>
              <a:ext cx="1143000" cy="663575"/>
            </a:xfrm>
            <a:custGeom>
              <a:avLst/>
              <a:gdLst>
                <a:gd name="T0" fmla="*/ 0 w 720"/>
                <a:gd name="T1" fmla="*/ 418 h 418"/>
                <a:gd name="T2" fmla="*/ 0 w 720"/>
                <a:gd name="T3" fmla="*/ 0 h 418"/>
                <a:gd name="T4" fmla="*/ 720 w 720"/>
                <a:gd name="T5" fmla="*/ 0 h 418"/>
                <a:gd name="T6" fmla="*/ 720 w 720"/>
                <a:gd name="T7" fmla="*/ 39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0" h="418">
                  <a:moveTo>
                    <a:pt x="0" y="418"/>
                  </a:moveTo>
                  <a:lnTo>
                    <a:pt x="0" y="0"/>
                  </a:lnTo>
                  <a:lnTo>
                    <a:pt x="720" y="0"/>
                  </a:lnTo>
                  <a:lnTo>
                    <a:pt x="720" y="392"/>
                  </a:lnTo>
                </a:path>
              </a:pathLst>
            </a:cu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3" name="Freeform 10"/>
            <p:cNvSpPr>
              <a:spLocks/>
            </p:cNvSpPr>
            <p:nvPr/>
          </p:nvSpPr>
          <p:spPr bwMode="auto">
            <a:xfrm>
              <a:off x="6015038" y="3462338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36 w 72"/>
                <a:gd name="T3" fmla="*/ 72 h 72"/>
                <a:gd name="T4" fmla="*/ 72 w 72"/>
                <a:gd name="T5" fmla="*/ 0 h 72"/>
                <a:gd name="T6" fmla="*/ 0 w 72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lnTo>
                    <a:pt x="36" y="72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4" name="Freeform 11"/>
            <p:cNvSpPr>
              <a:spLocks/>
            </p:cNvSpPr>
            <p:nvPr/>
          </p:nvSpPr>
          <p:spPr bwMode="auto">
            <a:xfrm>
              <a:off x="6015038" y="3462338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36 w 72"/>
                <a:gd name="T3" fmla="*/ 72 h 72"/>
                <a:gd name="T4" fmla="*/ 72 w 72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lnTo>
                    <a:pt x="36" y="72"/>
                  </a:lnTo>
                  <a:lnTo>
                    <a:pt x="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5" name="Freeform 12"/>
            <p:cNvSpPr>
              <a:spLocks/>
            </p:cNvSpPr>
            <p:nvPr/>
          </p:nvSpPr>
          <p:spPr bwMode="auto">
            <a:xfrm>
              <a:off x="2379663" y="3173413"/>
              <a:ext cx="1368425" cy="1333500"/>
            </a:xfrm>
            <a:custGeom>
              <a:avLst/>
              <a:gdLst>
                <a:gd name="T0" fmla="*/ 862 w 862"/>
                <a:gd name="T1" fmla="*/ 420 h 840"/>
                <a:gd name="T2" fmla="*/ 854 w 862"/>
                <a:gd name="T3" fmla="*/ 504 h 840"/>
                <a:gd name="T4" fmla="*/ 830 w 862"/>
                <a:gd name="T5" fmla="*/ 584 h 840"/>
                <a:gd name="T6" fmla="*/ 790 w 862"/>
                <a:gd name="T7" fmla="*/ 654 h 840"/>
                <a:gd name="T8" fmla="*/ 736 w 862"/>
                <a:gd name="T9" fmla="*/ 718 h 840"/>
                <a:gd name="T10" fmla="*/ 672 w 862"/>
                <a:gd name="T11" fmla="*/ 768 h 840"/>
                <a:gd name="T12" fmla="*/ 600 w 862"/>
                <a:gd name="T13" fmla="*/ 808 h 840"/>
                <a:gd name="T14" fmla="*/ 518 w 862"/>
                <a:gd name="T15" fmla="*/ 832 h 840"/>
                <a:gd name="T16" fmla="*/ 432 w 862"/>
                <a:gd name="T17" fmla="*/ 840 h 840"/>
                <a:gd name="T18" fmla="*/ 388 w 862"/>
                <a:gd name="T19" fmla="*/ 838 h 840"/>
                <a:gd name="T20" fmla="*/ 304 w 862"/>
                <a:gd name="T21" fmla="*/ 822 h 840"/>
                <a:gd name="T22" fmla="*/ 226 w 862"/>
                <a:gd name="T23" fmla="*/ 790 h 840"/>
                <a:gd name="T24" fmla="*/ 156 w 862"/>
                <a:gd name="T25" fmla="*/ 744 h 840"/>
                <a:gd name="T26" fmla="*/ 98 w 862"/>
                <a:gd name="T27" fmla="*/ 688 h 840"/>
                <a:gd name="T28" fmla="*/ 52 w 862"/>
                <a:gd name="T29" fmla="*/ 620 h 840"/>
                <a:gd name="T30" fmla="*/ 20 w 862"/>
                <a:gd name="T31" fmla="*/ 546 h 840"/>
                <a:gd name="T32" fmla="*/ 2 w 862"/>
                <a:gd name="T33" fmla="*/ 464 h 840"/>
                <a:gd name="T34" fmla="*/ 0 w 862"/>
                <a:gd name="T35" fmla="*/ 420 h 840"/>
                <a:gd name="T36" fmla="*/ 8 w 862"/>
                <a:gd name="T37" fmla="*/ 336 h 840"/>
                <a:gd name="T38" fmla="*/ 34 w 862"/>
                <a:gd name="T39" fmla="*/ 256 h 840"/>
                <a:gd name="T40" fmla="*/ 74 w 862"/>
                <a:gd name="T41" fmla="*/ 186 h 840"/>
                <a:gd name="T42" fmla="*/ 126 w 862"/>
                <a:gd name="T43" fmla="*/ 124 h 840"/>
                <a:gd name="T44" fmla="*/ 190 w 862"/>
                <a:gd name="T45" fmla="*/ 72 h 840"/>
                <a:gd name="T46" fmla="*/ 264 w 862"/>
                <a:gd name="T47" fmla="*/ 34 h 840"/>
                <a:gd name="T48" fmla="*/ 344 w 862"/>
                <a:gd name="T49" fmla="*/ 8 h 840"/>
                <a:gd name="T50" fmla="*/ 432 w 862"/>
                <a:gd name="T51" fmla="*/ 0 h 840"/>
                <a:gd name="T52" fmla="*/ 476 w 862"/>
                <a:gd name="T53" fmla="*/ 2 h 840"/>
                <a:gd name="T54" fmla="*/ 560 w 862"/>
                <a:gd name="T55" fmla="*/ 20 h 840"/>
                <a:gd name="T56" fmla="*/ 638 w 862"/>
                <a:gd name="T57" fmla="*/ 50 h 840"/>
                <a:gd name="T58" fmla="*/ 706 w 862"/>
                <a:gd name="T59" fmla="*/ 96 h 840"/>
                <a:gd name="T60" fmla="*/ 764 w 862"/>
                <a:gd name="T61" fmla="*/ 154 h 840"/>
                <a:gd name="T62" fmla="*/ 810 w 862"/>
                <a:gd name="T63" fmla="*/ 220 h 840"/>
                <a:gd name="T64" fmla="*/ 844 w 862"/>
                <a:gd name="T65" fmla="*/ 296 h 840"/>
                <a:gd name="T66" fmla="*/ 860 w 862"/>
                <a:gd name="T67" fmla="*/ 37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2" h="840">
                  <a:moveTo>
                    <a:pt x="862" y="420"/>
                  </a:moveTo>
                  <a:lnTo>
                    <a:pt x="862" y="420"/>
                  </a:lnTo>
                  <a:lnTo>
                    <a:pt x="860" y="464"/>
                  </a:lnTo>
                  <a:lnTo>
                    <a:pt x="854" y="504"/>
                  </a:lnTo>
                  <a:lnTo>
                    <a:pt x="844" y="546"/>
                  </a:lnTo>
                  <a:lnTo>
                    <a:pt x="830" y="584"/>
                  </a:lnTo>
                  <a:lnTo>
                    <a:pt x="810" y="620"/>
                  </a:lnTo>
                  <a:lnTo>
                    <a:pt x="790" y="654"/>
                  </a:lnTo>
                  <a:lnTo>
                    <a:pt x="764" y="688"/>
                  </a:lnTo>
                  <a:lnTo>
                    <a:pt x="736" y="718"/>
                  </a:lnTo>
                  <a:lnTo>
                    <a:pt x="706" y="744"/>
                  </a:lnTo>
                  <a:lnTo>
                    <a:pt x="672" y="768"/>
                  </a:lnTo>
                  <a:lnTo>
                    <a:pt x="638" y="790"/>
                  </a:lnTo>
                  <a:lnTo>
                    <a:pt x="600" y="808"/>
                  </a:lnTo>
                  <a:lnTo>
                    <a:pt x="560" y="822"/>
                  </a:lnTo>
                  <a:lnTo>
                    <a:pt x="518" y="832"/>
                  </a:lnTo>
                  <a:lnTo>
                    <a:pt x="476" y="838"/>
                  </a:lnTo>
                  <a:lnTo>
                    <a:pt x="432" y="840"/>
                  </a:lnTo>
                  <a:lnTo>
                    <a:pt x="432" y="840"/>
                  </a:lnTo>
                  <a:lnTo>
                    <a:pt x="388" y="838"/>
                  </a:lnTo>
                  <a:lnTo>
                    <a:pt x="344" y="832"/>
                  </a:lnTo>
                  <a:lnTo>
                    <a:pt x="304" y="822"/>
                  </a:lnTo>
                  <a:lnTo>
                    <a:pt x="264" y="808"/>
                  </a:lnTo>
                  <a:lnTo>
                    <a:pt x="226" y="790"/>
                  </a:lnTo>
                  <a:lnTo>
                    <a:pt x="190" y="768"/>
                  </a:lnTo>
                  <a:lnTo>
                    <a:pt x="156" y="744"/>
                  </a:lnTo>
                  <a:lnTo>
                    <a:pt x="126" y="718"/>
                  </a:lnTo>
                  <a:lnTo>
                    <a:pt x="98" y="688"/>
                  </a:lnTo>
                  <a:lnTo>
                    <a:pt x="74" y="654"/>
                  </a:lnTo>
                  <a:lnTo>
                    <a:pt x="52" y="620"/>
                  </a:lnTo>
                  <a:lnTo>
                    <a:pt x="34" y="584"/>
                  </a:lnTo>
                  <a:lnTo>
                    <a:pt x="20" y="546"/>
                  </a:lnTo>
                  <a:lnTo>
                    <a:pt x="8" y="504"/>
                  </a:lnTo>
                  <a:lnTo>
                    <a:pt x="2" y="464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2" y="378"/>
                  </a:lnTo>
                  <a:lnTo>
                    <a:pt x="8" y="336"/>
                  </a:lnTo>
                  <a:lnTo>
                    <a:pt x="20" y="296"/>
                  </a:lnTo>
                  <a:lnTo>
                    <a:pt x="34" y="256"/>
                  </a:lnTo>
                  <a:lnTo>
                    <a:pt x="52" y="220"/>
                  </a:lnTo>
                  <a:lnTo>
                    <a:pt x="74" y="186"/>
                  </a:lnTo>
                  <a:lnTo>
                    <a:pt x="98" y="154"/>
                  </a:lnTo>
                  <a:lnTo>
                    <a:pt x="126" y="124"/>
                  </a:lnTo>
                  <a:lnTo>
                    <a:pt x="156" y="96"/>
                  </a:lnTo>
                  <a:lnTo>
                    <a:pt x="190" y="72"/>
                  </a:lnTo>
                  <a:lnTo>
                    <a:pt x="226" y="50"/>
                  </a:lnTo>
                  <a:lnTo>
                    <a:pt x="264" y="34"/>
                  </a:lnTo>
                  <a:lnTo>
                    <a:pt x="304" y="20"/>
                  </a:lnTo>
                  <a:lnTo>
                    <a:pt x="344" y="8"/>
                  </a:lnTo>
                  <a:lnTo>
                    <a:pt x="388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76" y="2"/>
                  </a:lnTo>
                  <a:lnTo>
                    <a:pt x="518" y="8"/>
                  </a:lnTo>
                  <a:lnTo>
                    <a:pt x="560" y="20"/>
                  </a:lnTo>
                  <a:lnTo>
                    <a:pt x="600" y="34"/>
                  </a:lnTo>
                  <a:lnTo>
                    <a:pt x="638" y="50"/>
                  </a:lnTo>
                  <a:lnTo>
                    <a:pt x="672" y="72"/>
                  </a:lnTo>
                  <a:lnTo>
                    <a:pt x="706" y="96"/>
                  </a:lnTo>
                  <a:lnTo>
                    <a:pt x="736" y="124"/>
                  </a:lnTo>
                  <a:lnTo>
                    <a:pt x="764" y="154"/>
                  </a:lnTo>
                  <a:lnTo>
                    <a:pt x="790" y="186"/>
                  </a:lnTo>
                  <a:lnTo>
                    <a:pt x="810" y="220"/>
                  </a:lnTo>
                  <a:lnTo>
                    <a:pt x="830" y="256"/>
                  </a:lnTo>
                  <a:lnTo>
                    <a:pt x="844" y="296"/>
                  </a:lnTo>
                  <a:lnTo>
                    <a:pt x="854" y="336"/>
                  </a:lnTo>
                  <a:lnTo>
                    <a:pt x="860" y="378"/>
                  </a:lnTo>
                  <a:lnTo>
                    <a:pt x="862" y="4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6" name="Freeform 13"/>
            <p:cNvSpPr>
              <a:spLocks/>
            </p:cNvSpPr>
            <p:nvPr/>
          </p:nvSpPr>
          <p:spPr bwMode="auto">
            <a:xfrm>
              <a:off x="2379663" y="3173413"/>
              <a:ext cx="1368425" cy="1333500"/>
            </a:xfrm>
            <a:custGeom>
              <a:avLst/>
              <a:gdLst>
                <a:gd name="T0" fmla="*/ 862 w 862"/>
                <a:gd name="T1" fmla="*/ 420 h 840"/>
                <a:gd name="T2" fmla="*/ 854 w 862"/>
                <a:gd name="T3" fmla="*/ 504 h 840"/>
                <a:gd name="T4" fmla="*/ 830 w 862"/>
                <a:gd name="T5" fmla="*/ 584 h 840"/>
                <a:gd name="T6" fmla="*/ 790 w 862"/>
                <a:gd name="T7" fmla="*/ 654 h 840"/>
                <a:gd name="T8" fmla="*/ 736 w 862"/>
                <a:gd name="T9" fmla="*/ 718 h 840"/>
                <a:gd name="T10" fmla="*/ 672 w 862"/>
                <a:gd name="T11" fmla="*/ 768 h 840"/>
                <a:gd name="T12" fmla="*/ 600 w 862"/>
                <a:gd name="T13" fmla="*/ 808 h 840"/>
                <a:gd name="T14" fmla="*/ 518 w 862"/>
                <a:gd name="T15" fmla="*/ 832 h 840"/>
                <a:gd name="T16" fmla="*/ 432 w 862"/>
                <a:gd name="T17" fmla="*/ 840 h 840"/>
                <a:gd name="T18" fmla="*/ 388 w 862"/>
                <a:gd name="T19" fmla="*/ 838 h 840"/>
                <a:gd name="T20" fmla="*/ 304 w 862"/>
                <a:gd name="T21" fmla="*/ 822 h 840"/>
                <a:gd name="T22" fmla="*/ 226 w 862"/>
                <a:gd name="T23" fmla="*/ 790 h 840"/>
                <a:gd name="T24" fmla="*/ 156 w 862"/>
                <a:gd name="T25" fmla="*/ 744 h 840"/>
                <a:gd name="T26" fmla="*/ 98 w 862"/>
                <a:gd name="T27" fmla="*/ 688 h 840"/>
                <a:gd name="T28" fmla="*/ 52 w 862"/>
                <a:gd name="T29" fmla="*/ 620 h 840"/>
                <a:gd name="T30" fmla="*/ 20 w 862"/>
                <a:gd name="T31" fmla="*/ 546 h 840"/>
                <a:gd name="T32" fmla="*/ 2 w 862"/>
                <a:gd name="T33" fmla="*/ 464 h 840"/>
                <a:gd name="T34" fmla="*/ 0 w 862"/>
                <a:gd name="T35" fmla="*/ 420 h 840"/>
                <a:gd name="T36" fmla="*/ 8 w 862"/>
                <a:gd name="T37" fmla="*/ 336 h 840"/>
                <a:gd name="T38" fmla="*/ 34 w 862"/>
                <a:gd name="T39" fmla="*/ 256 h 840"/>
                <a:gd name="T40" fmla="*/ 74 w 862"/>
                <a:gd name="T41" fmla="*/ 186 h 840"/>
                <a:gd name="T42" fmla="*/ 126 w 862"/>
                <a:gd name="T43" fmla="*/ 124 h 840"/>
                <a:gd name="T44" fmla="*/ 190 w 862"/>
                <a:gd name="T45" fmla="*/ 72 h 840"/>
                <a:gd name="T46" fmla="*/ 264 w 862"/>
                <a:gd name="T47" fmla="*/ 34 h 840"/>
                <a:gd name="T48" fmla="*/ 344 w 862"/>
                <a:gd name="T49" fmla="*/ 8 h 840"/>
                <a:gd name="T50" fmla="*/ 432 w 862"/>
                <a:gd name="T51" fmla="*/ 0 h 840"/>
                <a:gd name="T52" fmla="*/ 476 w 862"/>
                <a:gd name="T53" fmla="*/ 2 h 840"/>
                <a:gd name="T54" fmla="*/ 560 w 862"/>
                <a:gd name="T55" fmla="*/ 20 h 840"/>
                <a:gd name="T56" fmla="*/ 638 w 862"/>
                <a:gd name="T57" fmla="*/ 50 h 840"/>
                <a:gd name="T58" fmla="*/ 706 w 862"/>
                <a:gd name="T59" fmla="*/ 96 h 840"/>
                <a:gd name="T60" fmla="*/ 764 w 862"/>
                <a:gd name="T61" fmla="*/ 154 h 840"/>
                <a:gd name="T62" fmla="*/ 810 w 862"/>
                <a:gd name="T63" fmla="*/ 220 h 840"/>
                <a:gd name="T64" fmla="*/ 844 w 862"/>
                <a:gd name="T65" fmla="*/ 296 h 840"/>
                <a:gd name="T66" fmla="*/ 860 w 862"/>
                <a:gd name="T67" fmla="*/ 37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2" h="840">
                  <a:moveTo>
                    <a:pt x="862" y="420"/>
                  </a:moveTo>
                  <a:lnTo>
                    <a:pt x="862" y="420"/>
                  </a:lnTo>
                  <a:lnTo>
                    <a:pt x="860" y="464"/>
                  </a:lnTo>
                  <a:lnTo>
                    <a:pt x="854" y="504"/>
                  </a:lnTo>
                  <a:lnTo>
                    <a:pt x="844" y="546"/>
                  </a:lnTo>
                  <a:lnTo>
                    <a:pt x="830" y="584"/>
                  </a:lnTo>
                  <a:lnTo>
                    <a:pt x="810" y="620"/>
                  </a:lnTo>
                  <a:lnTo>
                    <a:pt x="790" y="654"/>
                  </a:lnTo>
                  <a:lnTo>
                    <a:pt x="764" y="688"/>
                  </a:lnTo>
                  <a:lnTo>
                    <a:pt x="736" y="718"/>
                  </a:lnTo>
                  <a:lnTo>
                    <a:pt x="706" y="744"/>
                  </a:lnTo>
                  <a:lnTo>
                    <a:pt x="672" y="768"/>
                  </a:lnTo>
                  <a:lnTo>
                    <a:pt x="638" y="790"/>
                  </a:lnTo>
                  <a:lnTo>
                    <a:pt x="600" y="808"/>
                  </a:lnTo>
                  <a:lnTo>
                    <a:pt x="560" y="822"/>
                  </a:lnTo>
                  <a:lnTo>
                    <a:pt x="518" y="832"/>
                  </a:lnTo>
                  <a:lnTo>
                    <a:pt x="476" y="838"/>
                  </a:lnTo>
                  <a:lnTo>
                    <a:pt x="432" y="840"/>
                  </a:lnTo>
                  <a:lnTo>
                    <a:pt x="432" y="840"/>
                  </a:lnTo>
                  <a:lnTo>
                    <a:pt x="388" y="838"/>
                  </a:lnTo>
                  <a:lnTo>
                    <a:pt x="344" y="832"/>
                  </a:lnTo>
                  <a:lnTo>
                    <a:pt x="304" y="822"/>
                  </a:lnTo>
                  <a:lnTo>
                    <a:pt x="264" y="808"/>
                  </a:lnTo>
                  <a:lnTo>
                    <a:pt x="226" y="790"/>
                  </a:lnTo>
                  <a:lnTo>
                    <a:pt x="190" y="768"/>
                  </a:lnTo>
                  <a:lnTo>
                    <a:pt x="156" y="744"/>
                  </a:lnTo>
                  <a:lnTo>
                    <a:pt x="126" y="718"/>
                  </a:lnTo>
                  <a:lnTo>
                    <a:pt x="98" y="688"/>
                  </a:lnTo>
                  <a:lnTo>
                    <a:pt x="74" y="654"/>
                  </a:lnTo>
                  <a:lnTo>
                    <a:pt x="52" y="620"/>
                  </a:lnTo>
                  <a:lnTo>
                    <a:pt x="34" y="584"/>
                  </a:lnTo>
                  <a:lnTo>
                    <a:pt x="20" y="546"/>
                  </a:lnTo>
                  <a:lnTo>
                    <a:pt x="8" y="504"/>
                  </a:lnTo>
                  <a:lnTo>
                    <a:pt x="2" y="464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2" y="378"/>
                  </a:lnTo>
                  <a:lnTo>
                    <a:pt x="8" y="336"/>
                  </a:lnTo>
                  <a:lnTo>
                    <a:pt x="20" y="296"/>
                  </a:lnTo>
                  <a:lnTo>
                    <a:pt x="34" y="256"/>
                  </a:lnTo>
                  <a:lnTo>
                    <a:pt x="52" y="220"/>
                  </a:lnTo>
                  <a:lnTo>
                    <a:pt x="74" y="186"/>
                  </a:lnTo>
                  <a:lnTo>
                    <a:pt x="98" y="154"/>
                  </a:lnTo>
                  <a:lnTo>
                    <a:pt x="126" y="124"/>
                  </a:lnTo>
                  <a:lnTo>
                    <a:pt x="156" y="96"/>
                  </a:lnTo>
                  <a:lnTo>
                    <a:pt x="190" y="72"/>
                  </a:lnTo>
                  <a:lnTo>
                    <a:pt x="226" y="50"/>
                  </a:lnTo>
                  <a:lnTo>
                    <a:pt x="264" y="34"/>
                  </a:lnTo>
                  <a:lnTo>
                    <a:pt x="304" y="20"/>
                  </a:lnTo>
                  <a:lnTo>
                    <a:pt x="344" y="8"/>
                  </a:lnTo>
                  <a:lnTo>
                    <a:pt x="388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76" y="2"/>
                  </a:lnTo>
                  <a:lnTo>
                    <a:pt x="518" y="8"/>
                  </a:lnTo>
                  <a:lnTo>
                    <a:pt x="560" y="20"/>
                  </a:lnTo>
                  <a:lnTo>
                    <a:pt x="600" y="34"/>
                  </a:lnTo>
                  <a:lnTo>
                    <a:pt x="638" y="50"/>
                  </a:lnTo>
                  <a:lnTo>
                    <a:pt x="672" y="72"/>
                  </a:lnTo>
                  <a:lnTo>
                    <a:pt x="706" y="96"/>
                  </a:lnTo>
                  <a:lnTo>
                    <a:pt x="736" y="124"/>
                  </a:lnTo>
                  <a:lnTo>
                    <a:pt x="764" y="154"/>
                  </a:lnTo>
                  <a:lnTo>
                    <a:pt x="790" y="186"/>
                  </a:lnTo>
                  <a:lnTo>
                    <a:pt x="810" y="220"/>
                  </a:lnTo>
                  <a:lnTo>
                    <a:pt x="830" y="256"/>
                  </a:lnTo>
                  <a:lnTo>
                    <a:pt x="844" y="296"/>
                  </a:lnTo>
                  <a:lnTo>
                    <a:pt x="854" y="336"/>
                  </a:lnTo>
                  <a:lnTo>
                    <a:pt x="860" y="378"/>
                  </a:lnTo>
                  <a:lnTo>
                    <a:pt x="862" y="4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7" name="Freeform 14"/>
            <p:cNvSpPr>
              <a:spLocks/>
            </p:cNvSpPr>
            <p:nvPr/>
          </p:nvSpPr>
          <p:spPr bwMode="auto">
            <a:xfrm>
              <a:off x="2379663" y="3173413"/>
              <a:ext cx="1368425" cy="1333500"/>
            </a:xfrm>
            <a:custGeom>
              <a:avLst/>
              <a:gdLst>
                <a:gd name="T0" fmla="*/ 862 w 862"/>
                <a:gd name="T1" fmla="*/ 420 h 840"/>
                <a:gd name="T2" fmla="*/ 854 w 862"/>
                <a:gd name="T3" fmla="*/ 504 h 840"/>
                <a:gd name="T4" fmla="*/ 830 w 862"/>
                <a:gd name="T5" fmla="*/ 584 h 840"/>
                <a:gd name="T6" fmla="*/ 790 w 862"/>
                <a:gd name="T7" fmla="*/ 654 h 840"/>
                <a:gd name="T8" fmla="*/ 736 w 862"/>
                <a:gd name="T9" fmla="*/ 718 h 840"/>
                <a:gd name="T10" fmla="*/ 672 w 862"/>
                <a:gd name="T11" fmla="*/ 768 h 840"/>
                <a:gd name="T12" fmla="*/ 600 w 862"/>
                <a:gd name="T13" fmla="*/ 808 h 840"/>
                <a:gd name="T14" fmla="*/ 518 w 862"/>
                <a:gd name="T15" fmla="*/ 832 h 840"/>
                <a:gd name="T16" fmla="*/ 432 w 862"/>
                <a:gd name="T17" fmla="*/ 840 h 840"/>
                <a:gd name="T18" fmla="*/ 388 w 862"/>
                <a:gd name="T19" fmla="*/ 838 h 840"/>
                <a:gd name="T20" fmla="*/ 304 w 862"/>
                <a:gd name="T21" fmla="*/ 822 h 840"/>
                <a:gd name="T22" fmla="*/ 226 w 862"/>
                <a:gd name="T23" fmla="*/ 790 h 840"/>
                <a:gd name="T24" fmla="*/ 156 w 862"/>
                <a:gd name="T25" fmla="*/ 744 h 840"/>
                <a:gd name="T26" fmla="*/ 98 w 862"/>
                <a:gd name="T27" fmla="*/ 688 h 840"/>
                <a:gd name="T28" fmla="*/ 52 w 862"/>
                <a:gd name="T29" fmla="*/ 620 h 840"/>
                <a:gd name="T30" fmla="*/ 20 w 862"/>
                <a:gd name="T31" fmla="*/ 546 h 840"/>
                <a:gd name="T32" fmla="*/ 2 w 862"/>
                <a:gd name="T33" fmla="*/ 464 h 840"/>
                <a:gd name="T34" fmla="*/ 0 w 862"/>
                <a:gd name="T35" fmla="*/ 420 h 840"/>
                <a:gd name="T36" fmla="*/ 8 w 862"/>
                <a:gd name="T37" fmla="*/ 336 h 840"/>
                <a:gd name="T38" fmla="*/ 34 w 862"/>
                <a:gd name="T39" fmla="*/ 256 h 840"/>
                <a:gd name="T40" fmla="*/ 74 w 862"/>
                <a:gd name="T41" fmla="*/ 186 h 840"/>
                <a:gd name="T42" fmla="*/ 126 w 862"/>
                <a:gd name="T43" fmla="*/ 124 h 840"/>
                <a:gd name="T44" fmla="*/ 190 w 862"/>
                <a:gd name="T45" fmla="*/ 72 h 840"/>
                <a:gd name="T46" fmla="*/ 264 w 862"/>
                <a:gd name="T47" fmla="*/ 34 h 840"/>
                <a:gd name="T48" fmla="*/ 344 w 862"/>
                <a:gd name="T49" fmla="*/ 8 h 840"/>
                <a:gd name="T50" fmla="*/ 432 w 862"/>
                <a:gd name="T51" fmla="*/ 0 h 840"/>
                <a:gd name="T52" fmla="*/ 476 w 862"/>
                <a:gd name="T53" fmla="*/ 2 h 840"/>
                <a:gd name="T54" fmla="*/ 560 w 862"/>
                <a:gd name="T55" fmla="*/ 20 h 840"/>
                <a:gd name="T56" fmla="*/ 638 w 862"/>
                <a:gd name="T57" fmla="*/ 50 h 840"/>
                <a:gd name="T58" fmla="*/ 706 w 862"/>
                <a:gd name="T59" fmla="*/ 96 h 840"/>
                <a:gd name="T60" fmla="*/ 764 w 862"/>
                <a:gd name="T61" fmla="*/ 154 h 840"/>
                <a:gd name="T62" fmla="*/ 810 w 862"/>
                <a:gd name="T63" fmla="*/ 220 h 840"/>
                <a:gd name="T64" fmla="*/ 844 w 862"/>
                <a:gd name="T65" fmla="*/ 296 h 840"/>
                <a:gd name="T66" fmla="*/ 860 w 862"/>
                <a:gd name="T67" fmla="*/ 37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2" h="840">
                  <a:moveTo>
                    <a:pt x="862" y="420"/>
                  </a:moveTo>
                  <a:lnTo>
                    <a:pt x="862" y="420"/>
                  </a:lnTo>
                  <a:lnTo>
                    <a:pt x="860" y="464"/>
                  </a:lnTo>
                  <a:lnTo>
                    <a:pt x="854" y="504"/>
                  </a:lnTo>
                  <a:lnTo>
                    <a:pt x="844" y="546"/>
                  </a:lnTo>
                  <a:lnTo>
                    <a:pt x="830" y="584"/>
                  </a:lnTo>
                  <a:lnTo>
                    <a:pt x="810" y="620"/>
                  </a:lnTo>
                  <a:lnTo>
                    <a:pt x="790" y="654"/>
                  </a:lnTo>
                  <a:lnTo>
                    <a:pt x="764" y="688"/>
                  </a:lnTo>
                  <a:lnTo>
                    <a:pt x="736" y="718"/>
                  </a:lnTo>
                  <a:lnTo>
                    <a:pt x="706" y="744"/>
                  </a:lnTo>
                  <a:lnTo>
                    <a:pt x="672" y="768"/>
                  </a:lnTo>
                  <a:lnTo>
                    <a:pt x="638" y="790"/>
                  </a:lnTo>
                  <a:lnTo>
                    <a:pt x="600" y="808"/>
                  </a:lnTo>
                  <a:lnTo>
                    <a:pt x="560" y="822"/>
                  </a:lnTo>
                  <a:lnTo>
                    <a:pt x="518" y="832"/>
                  </a:lnTo>
                  <a:lnTo>
                    <a:pt x="476" y="838"/>
                  </a:lnTo>
                  <a:lnTo>
                    <a:pt x="432" y="840"/>
                  </a:lnTo>
                  <a:lnTo>
                    <a:pt x="432" y="840"/>
                  </a:lnTo>
                  <a:lnTo>
                    <a:pt x="388" y="838"/>
                  </a:lnTo>
                  <a:lnTo>
                    <a:pt x="344" y="832"/>
                  </a:lnTo>
                  <a:lnTo>
                    <a:pt x="304" y="822"/>
                  </a:lnTo>
                  <a:lnTo>
                    <a:pt x="264" y="808"/>
                  </a:lnTo>
                  <a:lnTo>
                    <a:pt x="226" y="790"/>
                  </a:lnTo>
                  <a:lnTo>
                    <a:pt x="190" y="768"/>
                  </a:lnTo>
                  <a:lnTo>
                    <a:pt x="156" y="744"/>
                  </a:lnTo>
                  <a:lnTo>
                    <a:pt x="126" y="718"/>
                  </a:lnTo>
                  <a:lnTo>
                    <a:pt x="98" y="688"/>
                  </a:lnTo>
                  <a:lnTo>
                    <a:pt x="74" y="654"/>
                  </a:lnTo>
                  <a:lnTo>
                    <a:pt x="52" y="620"/>
                  </a:lnTo>
                  <a:lnTo>
                    <a:pt x="34" y="584"/>
                  </a:lnTo>
                  <a:lnTo>
                    <a:pt x="20" y="546"/>
                  </a:lnTo>
                  <a:lnTo>
                    <a:pt x="8" y="504"/>
                  </a:lnTo>
                  <a:lnTo>
                    <a:pt x="2" y="464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2" y="378"/>
                  </a:lnTo>
                  <a:lnTo>
                    <a:pt x="8" y="336"/>
                  </a:lnTo>
                  <a:lnTo>
                    <a:pt x="20" y="296"/>
                  </a:lnTo>
                  <a:lnTo>
                    <a:pt x="34" y="256"/>
                  </a:lnTo>
                  <a:lnTo>
                    <a:pt x="52" y="220"/>
                  </a:lnTo>
                  <a:lnTo>
                    <a:pt x="74" y="186"/>
                  </a:lnTo>
                  <a:lnTo>
                    <a:pt x="98" y="154"/>
                  </a:lnTo>
                  <a:lnTo>
                    <a:pt x="126" y="124"/>
                  </a:lnTo>
                  <a:lnTo>
                    <a:pt x="156" y="96"/>
                  </a:lnTo>
                  <a:lnTo>
                    <a:pt x="190" y="72"/>
                  </a:lnTo>
                  <a:lnTo>
                    <a:pt x="226" y="50"/>
                  </a:lnTo>
                  <a:lnTo>
                    <a:pt x="264" y="34"/>
                  </a:lnTo>
                  <a:lnTo>
                    <a:pt x="304" y="20"/>
                  </a:lnTo>
                  <a:lnTo>
                    <a:pt x="344" y="8"/>
                  </a:lnTo>
                  <a:lnTo>
                    <a:pt x="388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76" y="2"/>
                  </a:lnTo>
                  <a:lnTo>
                    <a:pt x="518" y="8"/>
                  </a:lnTo>
                  <a:lnTo>
                    <a:pt x="560" y="20"/>
                  </a:lnTo>
                  <a:lnTo>
                    <a:pt x="600" y="34"/>
                  </a:lnTo>
                  <a:lnTo>
                    <a:pt x="638" y="50"/>
                  </a:lnTo>
                  <a:lnTo>
                    <a:pt x="672" y="72"/>
                  </a:lnTo>
                  <a:lnTo>
                    <a:pt x="706" y="96"/>
                  </a:lnTo>
                  <a:lnTo>
                    <a:pt x="736" y="124"/>
                  </a:lnTo>
                  <a:lnTo>
                    <a:pt x="764" y="154"/>
                  </a:lnTo>
                  <a:lnTo>
                    <a:pt x="790" y="186"/>
                  </a:lnTo>
                  <a:lnTo>
                    <a:pt x="810" y="220"/>
                  </a:lnTo>
                  <a:lnTo>
                    <a:pt x="830" y="256"/>
                  </a:lnTo>
                  <a:lnTo>
                    <a:pt x="844" y="296"/>
                  </a:lnTo>
                  <a:lnTo>
                    <a:pt x="854" y="336"/>
                  </a:lnTo>
                  <a:lnTo>
                    <a:pt x="860" y="378"/>
                  </a:lnTo>
                  <a:lnTo>
                    <a:pt x="862" y="42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8" name="Freeform 15"/>
            <p:cNvSpPr>
              <a:spLocks/>
            </p:cNvSpPr>
            <p:nvPr/>
          </p:nvSpPr>
          <p:spPr bwMode="auto">
            <a:xfrm>
              <a:off x="4576763" y="3506788"/>
              <a:ext cx="698500" cy="666750"/>
            </a:xfrm>
            <a:custGeom>
              <a:avLst/>
              <a:gdLst>
                <a:gd name="T0" fmla="*/ 440 w 440"/>
                <a:gd name="T1" fmla="*/ 210 h 420"/>
                <a:gd name="T2" fmla="*/ 436 w 440"/>
                <a:gd name="T3" fmla="*/ 252 h 420"/>
                <a:gd name="T4" fmla="*/ 424 w 440"/>
                <a:gd name="T5" fmla="*/ 292 h 420"/>
                <a:gd name="T6" fmla="*/ 404 w 440"/>
                <a:gd name="T7" fmla="*/ 328 h 420"/>
                <a:gd name="T8" fmla="*/ 376 w 440"/>
                <a:gd name="T9" fmla="*/ 358 h 420"/>
                <a:gd name="T10" fmla="*/ 344 w 440"/>
                <a:gd name="T11" fmla="*/ 384 h 420"/>
                <a:gd name="T12" fmla="*/ 306 w 440"/>
                <a:gd name="T13" fmla="*/ 404 h 420"/>
                <a:gd name="T14" fmla="*/ 264 w 440"/>
                <a:gd name="T15" fmla="*/ 416 h 420"/>
                <a:gd name="T16" fmla="*/ 220 w 440"/>
                <a:gd name="T17" fmla="*/ 420 h 420"/>
                <a:gd name="T18" fmla="*/ 198 w 440"/>
                <a:gd name="T19" fmla="*/ 420 h 420"/>
                <a:gd name="T20" fmla="*/ 154 w 440"/>
                <a:gd name="T21" fmla="*/ 410 h 420"/>
                <a:gd name="T22" fmla="*/ 114 w 440"/>
                <a:gd name="T23" fmla="*/ 394 h 420"/>
                <a:gd name="T24" fmla="*/ 80 w 440"/>
                <a:gd name="T25" fmla="*/ 372 h 420"/>
                <a:gd name="T26" fmla="*/ 50 w 440"/>
                <a:gd name="T27" fmla="*/ 344 h 420"/>
                <a:gd name="T28" fmla="*/ 26 w 440"/>
                <a:gd name="T29" fmla="*/ 310 h 420"/>
                <a:gd name="T30" fmla="*/ 10 w 440"/>
                <a:gd name="T31" fmla="*/ 272 h 420"/>
                <a:gd name="T32" fmla="*/ 0 w 440"/>
                <a:gd name="T33" fmla="*/ 232 h 420"/>
                <a:gd name="T34" fmla="*/ 0 w 440"/>
                <a:gd name="T35" fmla="*/ 210 h 420"/>
                <a:gd name="T36" fmla="*/ 4 w 440"/>
                <a:gd name="T37" fmla="*/ 168 h 420"/>
                <a:gd name="T38" fmla="*/ 16 w 440"/>
                <a:gd name="T39" fmla="*/ 128 h 420"/>
                <a:gd name="T40" fmla="*/ 36 w 440"/>
                <a:gd name="T41" fmla="*/ 92 h 420"/>
                <a:gd name="T42" fmla="*/ 64 w 440"/>
                <a:gd name="T43" fmla="*/ 62 h 420"/>
                <a:gd name="T44" fmla="*/ 96 w 440"/>
                <a:gd name="T45" fmla="*/ 36 h 420"/>
                <a:gd name="T46" fmla="*/ 134 w 440"/>
                <a:gd name="T47" fmla="*/ 16 h 420"/>
                <a:gd name="T48" fmla="*/ 176 w 440"/>
                <a:gd name="T49" fmla="*/ 4 h 420"/>
                <a:gd name="T50" fmla="*/ 220 w 440"/>
                <a:gd name="T51" fmla="*/ 0 h 420"/>
                <a:gd name="T52" fmla="*/ 242 w 440"/>
                <a:gd name="T53" fmla="*/ 2 h 420"/>
                <a:gd name="T54" fmla="*/ 286 w 440"/>
                <a:gd name="T55" fmla="*/ 10 h 420"/>
                <a:gd name="T56" fmla="*/ 326 w 440"/>
                <a:gd name="T57" fmla="*/ 26 h 420"/>
                <a:gd name="T58" fmla="*/ 360 w 440"/>
                <a:gd name="T59" fmla="*/ 48 h 420"/>
                <a:gd name="T60" fmla="*/ 390 w 440"/>
                <a:gd name="T61" fmla="*/ 76 h 420"/>
                <a:gd name="T62" fmla="*/ 414 w 440"/>
                <a:gd name="T63" fmla="*/ 110 h 420"/>
                <a:gd name="T64" fmla="*/ 430 w 440"/>
                <a:gd name="T65" fmla="*/ 148 h 420"/>
                <a:gd name="T66" fmla="*/ 440 w 440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0" h="420">
                  <a:moveTo>
                    <a:pt x="440" y="210"/>
                  </a:moveTo>
                  <a:lnTo>
                    <a:pt x="440" y="210"/>
                  </a:lnTo>
                  <a:lnTo>
                    <a:pt x="440" y="232"/>
                  </a:lnTo>
                  <a:lnTo>
                    <a:pt x="436" y="252"/>
                  </a:lnTo>
                  <a:lnTo>
                    <a:pt x="430" y="272"/>
                  </a:lnTo>
                  <a:lnTo>
                    <a:pt x="424" y="292"/>
                  </a:lnTo>
                  <a:lnTo>
                    <a:pt x="414" y="310"/>
                  </a:lnTo>
                  <a:lnTo>
                    <a:pt x="404" y="328"/>
                  </a:lnTo>
                  <a:lnTo>
                    <a:pt x="390" y="344"/>
                  </a:lnTo>
                  <a:lnTo>
                    <a:pt x="376" y="358"/>
                  </a:lnTo>
                  <a:lnTo>
                    <a:pt x="360" y="372"/>
                  </a:lnTo>
                  <a:lnTo>
                    <a:pt x="344" y="384"/>
                  </a:lnTo>
                  <a:lnTo>
                    <a:pt x="326" y="394"/>
                  </a:lnTo>
                  <a:lnTo>
                    <a:pt x="306" y="404"/>
                  </a:lnTo>
                  <a:lnTo>
                    <a:pt x="286" y="410"/>
                  </a:lnTo>
                  <a:lnTo>
                    <a:pt x="264" y="416"/>
                  </a:lnTo>
                  <a:lnTo>
                    <a:pt x="242" y="420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198" y="420"/>
                  </a:lnTo>
                  <a:lnTo>
                    <a:pt x="176" y="416"/>
                  </a:lnTo>
                  <a:lnTo>
                    <a:pt x="154" y="410"/>
                  </a:lnTo>
                  <a:lnTo>
                    <a:pt x="134" y="404"/>
                  </a:lnTo>
                  <a:lnTo>
                    <a:pt x="114" y="394"/>
                  </a:lnTo>
                  <a:lnTo>
                    <a:pt x="96" y="384"/>
                  </a:lnTo>
                  <a:lnTo>
                    <a:pt x="80" y="372"/>
                  </a:lnTo>
                  <a:lnTo>
                    <a:pt x="64" y="358"/>
                  </a:lnTo>
                  <a:lnTo>
                    <a:pt x="50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50" y="76"/>
                  </a:lnTo>
                  <a:lnTo>
                    <a:pt x="64" y="62"/>
                  </a:lnTo>
                  <a:lnTo>
                    <a:pt x="80" y="48"/>
                  </a:lnTo>
                  <a:lnTo>
                    <a:pt x="96" y="36"/>
                  </a:lnTo>
                  <a:lnTo>
                    <a:pt x="114" y="26"/>
                  </a:lnTo>
                  <a:lnTo>
                    <a:pt x="134" y="16"/>
                  </a:lnTo>
                  <a:lnTo>
                    <a:pt x="154" y="10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42" y="2"/>
                  </a:lnTo>
                  <a:lnTo>
                    <a:pt x="264" y="4"/>
                  </a:lnTo>
                  <a:lnTo>
                    <a:pt x="286" y="10"/>
                  </a:lnTo>
                  <a:lnTo>
                    <a:pt x="306" y="16"/>
                  </a:lnTo>
                  <a:lnTo>
                    <a:pt x="326" y="26"/>
                  </a:lnTo>
                  <a:lnTo>
                    <a:pt x="344" y="36"/>
                  </a:lnTo>
                  <a:lnTo>
                    <a:pt x="360" y="48"/>
                  </a:lnTo>
                  <a:lnTo>
                    <a:pt x="376" y="62"/>
                  </a:lnTo>
                  <a:lnTo>
                    <a:pt x="390" y="76"/>
                  </a:lnTo>
                  <a:lnTo>
                    <a:pt x="404" y="92"/>
                  </a:lnTo>
                  <a:lnTo>
                    <a:pt x="414" y="110"/>
                  </a:lnTo>
                  <a:lnTo>
                    <a:pt x="424" y="128"/>
                  </a:lnTo>
                  <a:lnTo>
                    <a:pt x="430" y="148"/>
                  </a:lnTo>
                  <a:lnTo>
                    <a:pt x="436" y="168"/>
                  </a:lnTo>
                  <a:lnTo>
                    <a:pt x="440" y="188"/>
                  </a:lnTo>
                  <a:lnTo>
                    <a:pt x="440" y="210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19" name="Freeform 16"/>
            <p:cNvSpPr>
              <a:spLocks/>
            </p:cNvSpPr>
            <p:nvPr/>
          </p:nvSpPr>
          <p:spPr bwMode="auto">
            <a:xfrm>
              <a:off x="4576763" y="3506788"/>
              <a:ext cx="698500" cy="666750"/>
            </a:xfrm>
            <a:custGeom>
              <a:avLst/>
              <a:gdLst>
                <a:gd name="T0" fmla="*/ 440 w 440"/>
                <a:gd name="T1" fmla="*/ 210 h 420"/>
                <a:gd name="T2" fmla="*/ 436 w 440"/>
                <a:gd name="T3" fmla="*/ 252 h 420"/>
                <a:gd name="T4" fmla="*/ 424 w 440"/>
                <a:gd name="T5" fmla="*/ 292 h 420"/>
                <a:gd name="T6" fmla="*/ 404 w 440"/>
                <a:gd name="T7" fmla="*/ 328 h 420"/>
                <a:gd name="T8" fmla="*/ 376 w 440"/>
                <a:gd name="T9" fmla="*/ 358 h 420"/>
                <a:gd name="T10" fmla="*/ 344 w 440"/>
                <a:gd name="T11" fmla="*/ 384 h 420"/>
                <a:gd name="T12" fmla="*/ 306 w 440"/>
                <a:gd name="T13" fmla="*/ 404 h 420"/>
                <a:gd name="T14" fmla="*/ 264 w 440"/>
                <a:gd name="T15" fmla="*/ 416 h 420"/>
                <a:gd name="T16" fmla="*/ 220 w 440"/>
                <a:gd name="T17" fmla="*/ 420 h 420"/>
                <a:gd name="T18" fmla="*/ 198 w 440"/>
                <a:gd name="T19" fmla="*/ 420 h 420"/>
                <a:gd name="T20" fmla="*/ 154 w 440"/>
                <a:gd name="T21" fmla="*/ 410 h 420"/>
                <a:gd name="T22" fmla="*/ 114 w 440"/>
                <a:gd name="T23" fmla="*/ 394 h 420"/>
                <a:gd name="T24" fmla="*/ 80 w 440"/>
                <a:gd name="T25" fmla="*/ 372 h 420"/>
                <a:gd name="T26" fmla="*/ 50 w 440"/>
                <a:gd name="T27" fmla="*/ 344 h 420"/>
                <a:gd name="T28" fmla="*/ 26 w 440"/>
                <a:gd name="T29" fmla="*/ 310 h 420"/>
                <a:gd name="T30" fmla="*/ 10 w 440"/>
                <a:gd name="T31" fmla="*/ 272 h 420"/>
                <a:gd name="T32" fmla="*/ 0 w 440"/>
                <a:gd name="T33" fmla="*/ 232 h 420"/>
                <a:gd name="T34" fmla="*/ 0 w 440"/>
                <a:gd name="T35" fmla="*/ 210 h 420"/>
                <a:gd name="T36" fmla="*/ 4 w 440"/>
                <a:gd name="T37" fmla="*/ 168 h 420"/>
                <a:gd name="T38" fmla="*/ 16 w 440"/>
                <a:gd name="T39" fmla="*/ 128 h 420"/>
                <a:gd name="T40" fmla="*/ 36 w 440"/>
                <a:gd name="T41" fmla="*/ 92 h 420"/>
                <a:gd name="T42" fmla="*/ 64 w 440"/>
                <a:gd name="T43" fmla="*/ 62 h 420"/>
                <a:gd name="T44" fmla="*/ 96 w 440"/>
                <a:gd name="T45" fmla="*/ 36 h 420"/>
                <a:gd name="T46" fmla="*/ 134 w 440"/>
                <a:gd name="T47" fmla="*/ 16 h 420"/>
                <a:gd name="T48" fmla="*/ 176 w 440"/>
                <a:gd name="T49" fmla="*/ 4 h 420"/>
                <a:gd name="T50" fmla="*/ 220 w 440"/>
                <a:gd name="T51" fmla="*/ 0 h 420"/>
                <a:gd name="T52" fmla="*/ 242 w 440"/>
                <a:gd name="T53" fmla="*/ 2 h 420"/>
                <a:gd name="T54" fmla="*/ 286 w 440"/>
                <a:gd name="T55" fmla="*/ 10 h 420"/>
                <a:gd name="T56" fmla="*/ 326 w 440"/>
                <a:gd name="T57" fmla="*/ 26 h 420"/>
                <a:gd name="T58" fmla="*/ 360 w 440"/>
                <a:gd name="T59" fmla="*/ 48 h 420"/>
                <a:gd name="T60" fmla="*/ 390 w 440"/>
                <a:gd name="T61" fmla="*/ 76 h 420"/>
                <a:gd name="T62" fmla="*/ 414 w 440"/>
                <a:gd name="T63" fmla="*/ 110 h 420"/>
                <a:gd name="T64" fmla="*/ 430 w 440"/>
                <a:gd name="T65" fmla="*/ 148 h 420"/>
                <a:gd name="T66" fmla="*/ 440 w 440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0" h="420">
                  <a:moveTo>
                    <a:pt x="440" y="210"/>
                  </a:moveTo>
                  <a:lnTo>
                    <a:pt x="440" y="210"/>
                  </a:lnTo>
                  <a:lnTo>
                    <a:pt x="440" y="232"/>
                  </a:lnTo>
                  <a:lnTo>
                    <a:pt x="436" y="252"/>
                  </a:lnTo>
                  <a:lnTo>
                    <a:pt x="430" y="272"/>
                  </a:lnTo>
                  <a:lnTo>
                    <a:pt x="424" y="292"/>
                  </a:lnTo>
                  <a:lnTo>
                    <a:pt x="414" y="310"/>
                  </a:lnTo>
                  <a:lnTo>
                    <a:pt x="404" y="328"/>
                  </a:lnTo>
                  <a:lnTo>
                    <a:pt x="390" y="344"/>
                  </a:lnTo>
                  <a:lnTo>
                    <a:pt x="376" y="358"/>
                  </a:lnTo>
                  <a:lnTo>
                    <a:pt x="360" y="372"/>
                  </a:lnTo>
                  <a:lnTo>
                    <a:pt x="344" y="384"/>
                  </a:lnTo>
                  <a:lnTo>
                    <a:pt x="326" y="394"/>
                  </a:lnTo>
                  <a:lnTo>
                    <a:pt x="306" y="404"/>
                  </a:lnTo>
                  <a:lnTo>
                    <a:pt x="286" y="410"/>
                  </a:lnTo>
                  <a:lnTo>
                    <a:pt x="264" y="416"/>
                  </a:lnTo>
                  <a:lnTo>
                    <a:pt x="242" y="420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198" y="420"/>
                  </a:lnTo>
                  <a:lnTo>
                    <a:pt x="176" y="416"/>
                  </a:lnTo>
                  <a:lnTo>
                    <a:pt x="154" y="410"/>
                  </a:lnTo>
                  <a:lnTo>
                    <a:pt x="134" y="404"/>
                  </a:lnTo>
                  <a:lnTo>
                    <a:pt x="114" y="394"/>
                  </a:lnTo>
                  <a:lnTo>
                    <a:pt x="96" y="384"/>
                  </a:lnTo>
                  <a:lnTo>
                    <a:pt x="80" y="372"/>
                  </a:lnTo>
                  <a:lnTo>
                    <a:pt x="64" y="358"/>
                  </a:lnTo>
                  <a:lnTo>
                    <a:pt x="50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50" y="76"/>
                  </a:lnTo>
                  <a:lnTo>
                    <a:pt x="64" y="62"/>
                  </a:lnTo>
                  <a:lnTo>
                    <a:pt x="80" y="48"/>
                  </a:lnTo>
                  <a:lnTo>
                    <a:pt x="96" y="36"/>
                  </a:lnTo>
                  <a:lnTo>
                    <a:pt x="114" y="26"/>
                  </a:lnTo>
                  <a:lnTo>
                    <a:pt x="134" y="16"/>
                  </a:lnTo>
                  <a:lnTo>
                    <a:pt x="154" y="10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42" y="2"/>
                  </a:lnTo>
                  <a:lnTo>
                    <a:pt x="264" y="4"/>
                  </a:lnTo>
                  <a:lnTo>
                    <a:pt x="286" y="10"/>
                  </a:lnTo>
                  <a:lnTo>
                    <a:pt x="306" y="16"/>
                  </a:lnTo>
                  <a:lnTo>
                    <a:pt x="326" y="26"/>
                  </a:lnTo>
                  <a:lnTo>
                    <a:pt x="344" y="36"/>
                  </a:lnTo>
                  <a:lnTo>
                    <a:pt x="360" y="48"/>
                  </a:lnTo>
                  <a:lnTo>
                    <a:pt x="376" y="62"/>
                  </a:lnTo>
                  <a:lnTo>
                    <a:pt x="390" y="76"/>
                  </a:lnTo>
                  <a:lnTo>
                    <a:pt x="404" y="92"/>
                  </a:lnTo>
                  <a:lnTo>
                    <a:pt x="414" y="110"/>
                  </a:lnTo>
                  <a:lnTo>
                    <a:pt x="424" y="128"/>
                  </a:lnTo>
                  <a:lnTo>
                    <a:pt x="430" y="148"/>
                  </a:lnTo>
                  <a:lnTo>
                    <a:pt x="436" y="168"/>
                  </a:lnTo>
                  <a:lnTo>
                    <a:pt x="440" y="188"/>
                  </a:lnTo>
                  <a:lnTo>
                    <a:pt x="44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0" name="Freeform 17"/>
            <p:cNvSpPr>
              <a:spLocks/>
            </p:cNvSpPr>
            <p:nvPr/>
          </p:nvSpPr>
          <p:spPr bwMode="auto">
            <a:xfrm>
              <a:off x="4576763" y="3506788"/>
              <a:ext cx="698500" cy="666750"/>
            </a:xfrm>
            <a:custGeom>
              <a:avLst/>
              <a:gdLst>
                <a:gd name="T0" fmla="*/ 440 w 440"/>
                <a:gd name="T1" fmla="*/ 210 h 420"/>
                <a:gd name="T2" fmla="*/ 436 w 440"/>
                <a:gd name="T3" fmla="*/ 252 h 420"/>
                <a:gd name="T4" fmla="*/ 424 w 440"/>
                <a:gd name="T5" fmla="*/ 292 h 420"/>
                <a:gd name="T6" fmla="*/ 404 w 440"/>
                <a:gd name="T7" fmla="*/ 328 h 420"/>
                <a:gd name="T8" fmla="*/ 376 w 440"/>
                <a:gd name="T9" fmla="*/ 358 h 420"/>
                <a:gd name="T10" fmla="*/ 344 w 440"/>
                <a:gd name="T11" fmla="*/ 384 h 420"/>
                <a:gd name="T12" fmla="*/ 306 w 440"/>
                <a:gd name="T13" fmla="*/ 404 h 420"/>
                <a:gd name="T14" fmla="*/ 264 w 440"/>
                <a:gd name="T15" fmla="*/ 416 h 420"/>
                <a:gd name="T16" fmla="*/ 220 w 440"/>
                <a:gd name="T17" fmla="*/ 420 h 420"/>
                <a:gd name="T18" fmla="*/ 198 w 440"/>
                <a:gd name="T19" fmla="*/ 420 h 420"/>
                <a:gd name="T20" fmla="*/ 154 w 440"/>
                <a:gd name="T21" fmla="*/ 410 h 420"/>
                <a:gd name="T22" fmla="*/ 114 w 440"/>
                <a:gd name="T23" fmla="*/ 394 h 420"/>
                <a:gd name="T24" fmla="*/ 80 w 440"/>
                <a:gd name="T25" fmla="*/ 372 h 420"/>
                <a:gd name="T26" fmla="*/ 50 w 440"/>
                <a:gd name="T27" fmla="*/ 344 h 420"/>
                <a:gd name="T28" fmla="*/ 26 w 440"/>
                <a:gd name="T29" fmla="*/ 310 h 420"/>
                <a:gd name="T30" fmla="*/ 10 w 440"/>
                <a:gd name="T31" fmla="*/ 272 h 420"/>
                <a:gd name="T32" fmla="*/ 0 w 440"/>
                <a:gd name="T33" fmla="*/ 232 h 420"/>
                <a:gd name="T34" fmla="*/ 0 w 440"/>
                <a:gd name="T35" fmla="*/ 210 h 420"/>
                <a:gd name="T36" fmla="*/ 4 w 440"/>
                <a:gd name="T37" fmla="*/ 168 h 420"/>
                <a:gd name="T38" fmla="*/ 16 w 440"/>
                <a:gd name="T39" fmla="*/ 128 h 420"/>
                <a:gd name="T40" fmla="*/ 36 w 440"/>
                <a:gd name="T41" fmla="*/ 92 h 420"/>
                <a:gd name="T42" fmla="*/ 64 w 440"/>
                <a:gd name="T43" fmla="*/ 62 h 420"/>
                <a:gd name="T44" fmla="*/ 96 w 440"/>
                <a:gd name="T45" fmla="*/ 36 h 420"/>
                <a:gd name="T46" fmla="*/ 134 w 440"/>
                <a:gd name="T47" fmla="*/ 16 h 420"/>
                <a:gd name="T48" fmla="*/ 176 w 440"/>
                <a:gd name="T49" fmla="*/ 4 h 420"/>
                <a:gd name="T50" fmla="*/ 220 w 440"/>
                <a:gd name="T51" fmla="*/ 0 h 420"/>
                <a:gd name="T52" fmla="*/ 242 w 440"/>
                <a:gd name="T53" fmla="*/ 2 h 420"/>
                <a:gd name="T54" fmla="*/ 286 w 440"/>
                <a:gd name="T55" fmla="*/ 10 h 420"/>
                <a:gd name="T56" fmla="*/ 326 w 440"/>
                <a:gd name="T57" fmla="*/ 26 h 420"/>
                <a:gd name="T58" fmla="*/ 360 w 440"/>
                <a:gd name="T59" fmla="*/ 48 h 420"/>
                <a:gd name="T60" fmla="*/ 390 w 440"/>
                <a:gd name="T61" fmla="*/ 76 h 420"/>
                <a:gd name="T62" fmla="*/ 414 w 440"/>
                <a:gd name="T63" fmla="*/ 110 h 420"/>
                <a:gd name="T64" fmla="*/ 430 w 440"/>
                <a:gd name="T65" fmla="*/ 148 h 420"/>
                <a:gd name="T66" fmla="*/ 440 w 440"/>
                <a:gd name="T67" fmla="*/ 1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0" h="420">
                  <a:moveTo>
                    <a:pt x="440" y="210"/>
                  </a:moveTo>
                  <a:lnTo>
                    <a:pt x="440" y="210"/>
                  </a:lnTo>
                  <a:lnTo>
                    <a:pt x="440" y="232"/>
                  </a:lnTo>
                  <a:lnTo>
                    <a:pt x="436" y="252"/>
                  </a:lnTo>
                  <a:lnTo>
                    <a:pt x="430" y="272"/>
                  </a:lnTo>
                  <a:lnTo>
                    <a:pt x="424" y="292"/>
                  </a:lnTo>
                  <a:lnTo>
                    <a:pt x="414" y="310"/>
                  </a:lnTo>
                  <a:lnTo>
                    <a:pt x="404" y="328"/>
                  </a:lnTo>
                  <a:lnTo>
                    <a:pt x="390" y="344"/>
                  </a:lnTo>
                  <a:lnTo>
                    <a:pt x="376" y="358"/>
                  </a:lnTo>
                  <a:lnTo>
                    <a:pt x="360" y="372"/>
                  </a:lnTo>
                  <a:lnTo>
                    <a:pt x="344" y="384"/>
                  </a:lnTo>
                  <a:lnTo>
                    <a:pt x="326" y="394"/>
                  </a:lnTo>
                  <a:lnTo>
                    <a:pt x="306" y="404"/>
                  </a:lnTo>
                  <a:lnTo>
                    <a:pt x="286" y="410"/>
                  </a:lnTo>
                  <a:lnTo>
                    <a:pt x="264" y="416"/>
                  </a:lnTo>
                  <a:lnTo>
                    <a:pt x="242" y="420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198" y="420"/>
                  </a:lnTo>
                  <a:lnTo>
                    <a:pt x="176" y="416"/>
                  </a:lnTo>
                  <a:lnTo>
                    <a:pt x="154" y="410"/>
                  </a:lnTo>
                  <a:lnTo>
                    <a:pt x="134" y="404"/>
                  </a:lnTo>
                  <a:lnTo>
                    <a:pt x="114" y="394"/>
                  </a:lnTo>
                  <a:lnTo>
                    <a:pt x="96" y="384"/>
                  </a:lnTo>
                  <a:lnTo>
                    <a:pt x="80" y="372"/>
                  </a:lnTo>
                  <a:lnTo>
                    <a:pt x="64" y="358"/>
                  </a:lnTo>
                  <a:lnTo>
                    <a:pt x="50" y="344"/>
                  </a:lnTo>
                  <a:lnTo>
                    <a:pt x="36" y="328"/>
                  </a:lnTo>
                  <a:lnTo>
                    <a:pt x="26" y="310"/>
                  </a:lnTo>
                  <a:lnTo>
                    <a:pt x="16" y="292"/>
                  </a:lnTo>
                  <a:lnTo>
                    <a:pt x="10" y="272"/>
                  </a:lnTo>
                  <a:lnTo>
                    <a:pt x="4" y="252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4" y="168"/>
                  </a:lnTo>
                  <a:lnTo>
                    <a:pt x="10" y="148"/>
                  </a:lnTo>
                  <a:lnTo>
                    <a:pt x="16" y="128"/>
                  </a:lnTo>
                  <a:lnTo>
                    <a:pt x="26" y="110"/>
                  </a:lnTo>
                  <a:lnTo>
                    <a:pt x="36" y="92"/>
                  </a:lnTo>
                  <a:lnTo>
                    <a:pt x="50" y="76"/>
                  </a:lnTo>
                  <a:lnTo>
                    <a:pt x="64" y="62"/>
                  </a:lnTo>
                  <a:lnTo>
                    <a:pt x="80" y="48"/>
                  </a:lnTo>
                  <a:lnTo>
                    <a:pt x="96" y="36"/>
                  </a:lnTo>
                  <a:lnTo>
                    <a:pt x="114" y="26"/>
                  </a:lnTo>
                  <a:lnTo>
                    <a:pt x="134" y="16"/>
                  </a:lnTo>
                  <a:lnTo>
                    <a:pt x="154" y="10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42" y="2"/>
                  </a:lnTo>
                  <a:lnTo>
                    <a:pt x="264" y="4"/>
                  </a:lnTo>
                  <a:lnTo>
                    <a:pt x="286" y="10"/>
                  </a:lnTo>
                  <a:lnTo>
                    <a:pt x="306" y="16"/>
                  </a:lnTo>
                  <a:lnTo>
                    <a:pt x="326" y="26"/>
                  </a:lnTo>
                  <a:lnTo>
                    <a:pt x="344" y="36"/>
                  </a:lnTo>
                  <a:lnTo>
                    <a:pt x="360" y="48"/>
                  </a:lnTo>
                  <a:lnTo>
                    <a:pt x="376" y="62"/>
                  </a:lnTo>
                  <a:lnTo>
                    <a:pt x="390" y="76"/>
                  </a:lnTo>
                  <a:lnTo>
                    <a:pt x="404" y="92"/>
                  </a:lnTo>
                  <a:lnTo>
                    <a:pt x="414" y="110"/>
                  </a:lnTo>
                  <a:lnTo>
                    <a:pt x="424" y="128"/>
                  </a:lnTo>
                  <a:lnTo>
                    <a:pt x="430" y="148"/>
                  </a:lnTo>
                  <a:lnTo>
                    <a:pt x="436" y="168"/>
                  </a:lnTo>
                  <a:lnTo>
                    <a:pt x="440" y="188"/>
                  </a:lnTo>
                  <a:lnTo>
                    <a:pt x="440" y="210"/>
                  </a:lnTo>
                </a:path>
              </a:pathLst>
            </a:custGeom>
            <a:solidFill>
              <a:srgbClr val="FFCCFF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1" name="Rectangle 18"/>
            <p:cNvSpPr>
              <a:spLocks noChangeArrowheads="1"/>
            </p:cNvSpPr>
            <p:nvPr/>
          </p:nvSpPr>
          <p:spPr bwMode="auto">
            <a:xfrm>
              <a:off x="3278188" y="4116388"/>
              <a:ext cx="1514475" cy="704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2" name="Rectangle 19"/>
            <p:cNvSpPr>
              <a:spLocks noChangeArrowheads="1"/>
            </p:cNvSpPr>
            <p:nvPr/>
          </p:nvSpPr>
          <p:spPr bwMode="auto">
            <a:xfrm>
              <a:off x="3278188" y="4116388"/>
              <a:ext cx="1514475" cy="704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3" name="Rectangle 20"/>
            <p:cNvSpPr>
              <a:spLocks noChangeArrowheads="1"/>
            </p:cNvSpPr>
            <p:nvPr/>
          </p:nvSpPr>
          <p:spPr bwMode="auto">
            <a:xfrm>
              <a:off x="5145088" y="2640013"/>
              <a:ext cx="1863725" cy="460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4" name="Rectangle 21"/>
            <p:cNvSpPr>
              <a:spLocks noChangeArrowheads="1"/>
            </p:cNvSpPr>
            <p:nvPr/>
          </p:nvSpPr>
          <p:spPr bwMode="auto">
            <a:xfrm>
              <a:off x="5145088" y="2640013"/>
              <a:ext cx="1863725" cy="460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5" name="Rectangle 22"/>
            <p:cNvSpPr>
              <a:spLocks noChangeArrowheads="1"/>
            </p:cNvSpPr>
            <p:nvPr/>
          </p:nvSpPr>
          <p:spPr bwMode="auto">
            <a:xfrm>
              <a:off x="2135188" y="2640013"/>
              <a:ext cx="1863725" cy="676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6" name="Rectangle 23"/>
            <p:cNvSpPr>
              <a:spLocks noChangeArrowheads="1"/>
            </p:cNvSpPr>
            <p:nvPr/>
          </p:nvSpPr>
          <p:spPr bwMode="auto">
            <a:xfrm>
              <a:off x="2135188" y="2640013"/>
              <a:ext cx="1863725" cy="6762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7" name="Rectangle 24"/>
            <p:cNvSpPr>
              <a:spLocks noChangeArrowheads="1"/>
            </p:cNvSpPr>
            <p:nvPr/>
          </p:nvSpPr>
          <p:spPr bwMode="auto">
            <a:xfrm>
              <a:off x="5656263" y="4119563"/>
              <a:ext cx="838200" cy="349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8" name="Rectangle 25"/>
            <p:cNvSpPr>
              <a:spLocks noChangeArrowheads="1"/>
            </p:cNvSpPr>
            <p:nvPr/>
          </p:nvSpPr>
          <p:spPr bwMode="auto">
            <a:xfrm>
              <a:off x="5656263" y="4119563"/>
              <a:ext cx="838200" cy="3492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29" name="Freeform 26"/>
            <p:cNvSpPr>
              <a:spLocks/>
            </p:cNvSpPr>
            <p:nvPr/>
          </p:nvSpPr>
          <p:spPr bwMode="auto">
            <a:xfrm>
              <a:off x="5875338" y="3560763"/>
              <a:ext cx="422275" cy="533400"/>
            </a:xfrm>
            <a:custGeom>
              <a:avLst/>
              <a:gdLst>
                <a:gd name="T0" fmla="*/ 134 w 266"/>
                <a:gd name="T1" fmla="*/ 90 h 336"/>
                <a:gd name="T2" fmla="*/ 104 w 266"/>
                <a:gd name="T3" fmla="*/ 36 h 336"/>
                <a:gd name="T4" fmla="*/ 92 w 266"/>
                <a:gd name="T5" fmla="*/ 98 h 336"/>
                <a:gd name="T6" fmla="*/ 4 w 266"/>
                <a:gd name="T7" fmla="*/ 36 h 336"/>
                <a:gd name="T8" fmla="*/ 58 w 266"/>
                <a:gd name="T9" fmla="*/ 118 h 336"/>
                <a:gd name="T10" fmla="*/ 0 w 266"/>
                <a:gd name="T11" fmla="*/ 134 h 336"/>
                <a:gd name="T12" fmla="*/ 46 w 266"/>
                <a:gd name="T13" fmla="*/ 184 h 336"/>
                <a:gd name="T14" fmla="*/ 2 w 266"/>
                <a:gd name="T15" fmla="*/ 228 h 336"/>
                <a:gd name="T16" fmla="*/ 70 w 266"/>
                <a:gd name="T17" fmla="*/ 216 h 336"/>
                <a:gd name="T18" fmla="*/ 58 w 266"/>
                <a:gd name="T19" fmla="*/ 274 h 336"/>
                <a:gd name="T20" fmla="*/ 96 w 266"/>
                <a:gd name="T21" fmla="*/ 244 h 336"/>
                <a:gd name="T22" fmla="*/ 106 w 266"/>
                <a:gd name="T23" fmla="*/ 336 h 336"/>
                <a:gd name="T24" fmla="*/ 130 w 266"/>
                <a:gd name="T25" fmla="*/ 234 h 336"/>
                <a:gd name="T26" fmla="*/ 164 w 266"/>
                <a:gd name="T27" fmla="*/ 308 h 336"/>
                <a:gd name="T28" fmla="*/ 174 w 266"/>
                <a:gd name="T29" fmla="*/ 226 h 336"/>
                <a:gd name="T30" fmla="*/ 224 w 266"/>
                <a:gd name="T31" fmla="*/ 282 h 336"/>
                <a:gd name="T32" fmla="*/ 208 w 266"/>
                <a:gd name="T33" fmla="*/ 202 h 336"/>
                <a:gd name="T34" fmla="*/ 266 w 266"/>
                <a:gd name="T35" fmla="*/ 208 h 336"/>
                <a:gd name="T36" fmla="*/ 218 w 266"/>
                <a:gd name="T37" fmla="*/ 164 h 336"/>
                <a:gd name="T38" fmla="*/ 260 w 266"/>
                <a:gd name="T39" fmla="*/ 126 h 336"/>
                <a:gd name="T40" fmla="*/ 206 w 266"/>
                <a:gd name="T41" fmla="*/ 114 h 336"/>
                <a:gd name="T42" fmla="*/ 226 w 266"/>
                <a:gd name="T43" fmla="*/ 70 h 336"/>
                <a:gd name="T44" fmla="*/ 174 w 266"/>
                <a:gd name="T45" fmla="*/ 82 h 336"/>
                <a:gd name="T46" fmla="*/ 180 w 266"/>
                <a:gd name="T47" fmla="*/ 0 h 336"/>
                <a:gd name="T48" fmla="*/ 134 w 266"/>
                <a:gd name="T49" fmla="*/ 9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6" h="336">
                  <a:moveTo>
                    <a:pt x="134" y="90"/>
                  </a:moveTo>
                  <a:lnTo>
                    <a:pt x="104" y="36"/>
                  </a:lnTo>
                  <a:lnTo>
                    <a:pt x="92" y="98"/>
                  </a:lnTo>
                  <a:lnTo>
                    <a:pt x="4" y="36"/>
                  </a:lnTo>
                  <a:lnTo>
                    <a:pt x="58" y="118"/>
                  </a:lnTo>
                  <a:lnTo>
                    <a:pt x="0" y="134"/>
                  </a:lnTo>
                  <a:lnTo>
                    <a:pt x="46" y="184"/>
                  </a:lnTo>
                  <a:lnTo>
                    <a:pt x="2" y="228"/>
                  </a:lnTo>
                  <a:lnTo>
                    <a:pt x="70" y="216"/>
                  </a:lnTo>
                  <a:lnTo>
                    <a:pt x="58" y="274"/>
                  </a:lnTo>
                  <a:lnTo>
                    <a:pt x="96" y="244"/>
                  </a:lnTo>
                  <a:lnTo>
                    <a:pt x="106" y="336"/>
                  </a:lnTo>
                  <a:lnTo>
                    <a:pt x="130" y="234"/>
                  </a:lnTo>
                  <a:lnTo>
                    <a:pt x="164" y="308"/>
                  </a:lnTo>
                  <a:lnTo>
                    <a:pt x="174" y="226"/>
                  </a:lnTo>
                  <a:lnTo>
                    <a:pt x="224" y="282"/>
                  </a:lnTo>
                  <a:lnTo>
                    <a:pt x="208" y="202"/>
                  </a:lnTo>
                  <a:lnTo>
                    <a:pt x="266" y="208"/>
                  </a:lnTo>
                  <a:lnTo>
                    <a:pt x="218" y="164"/>
                  </a:lnTo>
                  <a:lnTo>
                    <a:pt x="260" y="126"/>
                  </a:lnTo>
                  <a:lnTo>
                    <a:pt x="206" y="114"/>
                  </a:lnTo>
                  <a:lnTo>
                    <a:pt x="226" y="70"/>
                  </a:lnTo>
                  <a:lnTo>
                    <a:pt x="174" y="82"/>
                  </a:lnTo>
                  <a:lnTo>
                    <a:pt x="180" y="0"/>
                  </a:lnTo>
                  <a:lnTo>
                    <a:pt x="134" y="9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30" name="Freeform 27"/>
            <p:cNvSpPr>
              <a:spLocks/>
            </p:cNvSpPr>
            <p:nvPr/>
          </p:nvSpPr>
          <p:spPr bwMode="auto">
            <a:xfrm>
              <a:off x="5875338" y="3560763"/>
              <a:ext cx="422275" cy="533400"/>
            </a:xfrm>
            <a:custGeom>
              <a:avLst/>
              <a:gdLst>
                <a:gd name="T0" fmla="*/ 134 w 266"/>
                <a:gd name="T1" fmla="*/ 90 h 336"/>
                <a:gd name="T2" fmla="*/ 104 w 266"/>
                <a:gd name="T3" fmla="*/ 36 h 336"/>
                <a:gd name="T4" fmla="*/ 92 w 266"/>
                <a:gd name="T5" fmla="*/ 98 h 336"/>
                <a:gd name="T6" fmla="*/ 4 w 266"/>
                <a:gd name="T7" fmla="*/ 36 h 336"/>
                <a:gd name="T8" fmla="*/ 58 w 266"/>
                <a:gd name="T9" fmla="*/ 118 h 336"/>
                <a:gd name="T10" fmla="*/ 0 w 266"/>
                <a:gd name="T11" fmla="*/ 134 h 336"/>
                <a:gd name="T12" fmla="*/ 46 w 266"/>
                <a:gd name="T13" fmla="*/ 184 h 336"/>
                <a:gd name="T14" fmla="*/ 2 w 266"/>
                <a:gd name="T15" fmla="*/ 228 h 336"/>
                <a:gd name="T16" fmla="*/ 70 w 266"/>
                <a:gd name="T17" fmla="*/ 216 h 336"/>
                <a:gd name="T18" fmla="*/ 58 w 266"/>
                <a:gd name="T19" fmla="*/ 274 h 336"/>
                <a:gd name="T20" fmla="*/ 96 w 266"/>
                <a:gd name="T21" fmla="*/ 244 h 336"/>
                <a:gd name="T22" fmla="*/ 106 w 266"/>
                <a:gd name="T23" fmla="*/ 336 h 336"/>
                <a:gd name="T24" fmla="*/ 130 w 266"/>
                <a:gd name="T25" fmla="*/ 234 h 336"/>
                <a:gd name="T26" fmla="*/ 164 w 266"/>
                <a:gd name="T27" fmla="*/ 308 h 336"/>
                <a:gd name="T28" fmla="*/ 174 w 266"/>
                <a:gd name="T29" fmla="*/ 226 h 336"/>
                <a:gd name="T30" fmla="*/ 224 w 266"/>
                <a:gd name="T31" fmla="*/ 282 h 336"/>
                <a:gd name="T32" fmla="*/ 208 w 266"/>
                <a:gd name="T33" fmla="*/ 202 h 336"/>
                <a:gd name="T34" fmla="*/ 266 w 266"/>
                <a:gd name="T35" fmla="*/ 208 h 336"/>
                <a:gd name="T36" fmla="*/ 218 w 266"/>
                <a:gd name="T37" fmla="*/ 164 h 336"/>
                <a:gd name="T38" fmla="*/ 260 w 266"/>
                <a:gd name="T39" fmla="*/ 126 h 336"/>
                <a:gd name="T40" fmla="*/ 206 w 266"/>
                <a:gd name="T41" fmla="*/ 114 h 336"/>
                <a:gd name="T42" fmla="*/ 226 w 266"/>
                <a:gd name="T43" fmla="*/ 70 h 336"/>
                <a:gd name="T44" fmla="*/ 174 w 266"/>
                <a:gd name="T45" fmla="*/ 82 h 336"/>
                <a:gd name="T46" fmla="*/ 180 w 266"/>
                <a:gd name="T47" fmla="*/ 0 h 336"/>
                <a:gd name="T48" fmla="*/ 134 w 266"/>
                <a:gd name="T49" fmla="*/ 9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6" h="336">
                  <a:moveTo>
                    <a:pt x="134" y="90"/>
                  </a:moveTo>
                  <a:lnTo>
                    <a:pt x="104" y="36"/>
                  </a:lnTo>
                  <a:lnTo>
                    <a:pt x="92" y="98"/>
                  </a:lnTo>
                  <a:lnTo>
                    <a:pt x="4" y="36"/>
                  </a:lnTo>
                  <a:lnTo>
                    <a:pt x="58" y="118"/>
                  </a:lnTo>
                  <a:lnTo>
                    <a:pt x="0" y="134"/>
                  </a:lnTo>
                  <a:lnTo>
                    <a:pt x="46" y="184"/>
                  </a:lnTo>
                  <a:lnTo>
                    <a:pt x="2" y="228"/>
                  </a:lnTo>
                  <a:lnTo>
                    <a:pt x="70" y="216"/>
                  </a:lnTo>
                  <a:lnTo>
                    <a:pt x="58" y="274"/>
                  </a:lnTo>
                  <a:lnTo>
                    <a:pt x="96" y="244"/>
                  </a:lnTo>
                  <a:lnTo>
                    <a:pt x="106" y="336"/>
                  </a:lnTo>
                  <a:lnTo>
                    <a:pt x="130" y="234"/>
                  </a:lnTo>
                  <a:lnTo>
                    <a:pt x="164" y="308"/>
                  </a:lnTo>
                  <a:lnTo>
                    <a:pt x="174" y="226"/>
                  </a:lnTo>
                  <a:lnTo>
                    <a:pt x="224" y="282"/>
                  </a:lnTo>
                  <a:lnTo>
                    <a:pt x="208" y="202"/>
                  </a:lnTo>
                  <a:lnTo>
                    <a:pt x="266" y="208"/>
                  </a:lnTo>
                  <a:lnTo>
                    <a:pt x="218" y="164"/>
                  </a:lnTo>
                  <a:lnTo>
                    <a:pt x="260" y="126"/>
                  </a:lnTo>
                  <a:lnTo>
                    <a:pt x="206" y="114"/>
                  </a:lnTo>
                  <a:lnTo>
                    <a:pt x="226" y="70"/>
                  </a:lnTo>
                  <a:lnTo>
                    <a:pt x="174" y="82"/>
                  </a:lnTo>
                  <a:lnTo>
                    <a:pt x="180" y="0"/>
                  </a:lnTo>
                  <a:lnTo>
                    <a:pt x="134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31" name="Freeform 28"/>
            <p:cNvSpPr>
              <a:spLocks/>
            </p:cNvSpPr>
            <p:nvPr/>
          </p:nvSpPr>
          <p:spPr bwMode="auto">
            <a:xfrm>
              <a:off x="5875338" y="3560763"/>
              <a:ext cx="422275" cy="533400"/>
            </a:xfrm>
            <a:custGeom>
              <a:avLst/>
              <a:gdLst>
                <a:gd name="T0" fmla="*/ 134 w 266"/>
                <a:gd name="T1" fmla="*/ 90 h 336"/>
                <a:gd name="T2" fmla="*/ 104 w 266"/>
                <a:gd name="T3" fmla="*/ 36 h 336"/>
                <a:gd name="T4" fmla="*/ 92 w 266"/>
                <a:gd name="T5" fmla="*/ 98 h 336"/>
                <a:gd name="T6" fmla="*/ 4 w 266"/>
                <a:gd name="T7" fmla="*/ 36 h 336"/>
                <a:gd name="T8" fmla="*/ 58 w 266"/>
                <a:gd name="T9" fmla="*/ 118 h 336"/>
                <a:gd name="T10" fmla="*/ 0 w 266"/>
                <a:gd name="T11" fmla="*/ 134 h 336"/>
                <a:gd name="T12" fmla="*/ 46 w 266"/>
                <a:gd name="T13" fmla="*/ 184 h 336"/>
                <a:gd name="T14" fmla="*/ 2 w 266"/>
                <a:gd name="T15" fmla="*/ 228 h 336"/>
                <a:gd name="T16" fmla="*/ 70 w 266"/>
                <a:gd name="T17" fmla="*/ 216 h 336"/>
                <a:gd name="T18" fmla="*/ 58 w 266"/>
                <a:gd name="T19" fmla="*/ 274 h 336"/>
                <a:gd name="T20" fmla="*/ 96 w 266"/>
                <a:gd name="T21" fmla="*/ 244 h 336"/>
                <a:gd name="T22" fmla="*/ 106 w 266"/>
                <a:gd name="T23" fmla="*/ 336 h 336"/>
                <a:gd name="T24" fmla="*/ 130 w 266"/>
                <a:gd name="T25" fmla="*/ 234 h 336"/>
                <a:gd name="T26" fmla="*/ 164 w 266"/>
                <a:gd name="T27" fmla="*/ 308 h 336"/>
                <a:gd name="T28" fmla="*/ 174 w 266"/>
                <a:gd name="T29" fmla="*/ 226 h 336"/>
                <a:gd name="T30" fmla="*/ 224 w 266"/>
                <a:gd name="T31" fmla="*/ 282 h 336"/>
                <a:gd name="T32" fmla="*/ 208 w 266"/>
                <a:gd name="T33" fmla="*/ 202 h 336"/>
                <a:gd name="T34" fmla="*/ 266 w 266"/>
                <a:gd name="T35" fmla="*/ 208 h 336"/>
                <a:gd name="T36" fmla="*/ 218 w 266"/>
                <a:gd name="T37" fmla="*/ 164 h 336"/>
                <a:gd name="T38" fmla="*/ 260 w 266"/>
                <a:gd name="T39" fmla="*/ 126 h 336"/>
                <a:gd name="T40" fmla="*/ 206 w 266"/>
                <a:gd name="T41" fmla="*/ 114 h 336"/>
                <a:gd name="T42" fmla="*/ 226 w 266"/>
                <a:gd name="T43" fmla="*/ 70 h 336"/>
                <a:gd name="T44" fmla="*/ 174 w 266"/>
                <a:gd name="T45" fmla="*/ 82 h 336"/>
                <a:gd name="T46" fmla="*/ 180 w 266"/>
                <a:gd name="T47" fmla="*/ 0 h 336"/>
                <a:gd name="T48" fmla="*/ 134 w 266"/>
                <a:gd name="T49" fmla="*/ 9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6" h="336">
                  <a:moveTo>
                    <a:pt x="134" y="90"/>
                  </a:moveTo>
                  <a:lnTo>
                    <a:pt x="104" y="36"/>
                  </a:lnTo>
                  <a:lnTo>
                    <a:pt x="92" y="98"/>
                  </a:lnTo>
                  <a:lnTo>
                    <a:pt x="4" y="36"/>
                  </a:lnTo>
                  <a:lnTo>
                    <a:pt x="58" y="118"/>
                  </a:lnTo>
                  <a:lnTo>
                    <a:pt x="0" y="134"/>
                  </a:lnTo>
                  <a:lnTo>
                    <a:pt x="46" y="184"/>
                  </a:lnTo>
                  <a:lnTo>
                    <a:pt x="2" y="228"/>
                  </a:lnTo>
                  <a:lnTo>
                    <a:pt x="70" y="216"/>
                  </a:lnTo>
                  <a:lnTo>
                    <a:pt x="58" y="274"/>
                  </a:lnTo>
                  <a:lnTo>
                    <a:pt x="96" y="244"/>
                  </a:lnTo>
                  <a:lnTo>
                    <a:pt x="106" y="336"/>
                  </a:lnTo>
                  <a:lnTo>
                    <a:pt x="130" y="234"/>
                  </a:lnTo>
                  <a:lnTo>
                    <a:pt x="164" y="308"/>
                  </a:lnTo>
                  <a:lnTo>
                    <a:pt x="174" y="226"/>
                  </a:lnTo>
                  <a:lnTo>
                    <a:pt x="224" y="282"/>
                  </a:lnTo>
                  <a:lnTo>
                    <a:pt x="208" y="202"/>
                  </a:lnTo>
                  <a:lnTo>
                    <a:pt x="266" y="208"/>
                  </a:lnTo>
                  <a:lnTo>
                    <a:pt x="218" y="164"/>
                  </a:lnTo>
                  <a:lnTo>
                    <a:pt x="260" y="126"/>
                  </a:lnTo>
                  <a:lnTo>
                    <a:pt x="206" y="114"/>
                  </a:lnTo>
                  <a:lnTo>
                    <a:pt x="226" y="70"/>
                  </a:lnTo>
                  <a:lnTo>
                    <a:pt x="174" y="82"/>
                  </a:lnTo>
                  <a:lnTo>
                    <a:pt x="180" y="0"/>
                  </a:lnTo>
                  <a:lnTo>
                    <a:pt x="134" y="9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632" name="Rectangle 29"/>
            <p:cNvSpPr>
              <a:spLocks noChangeArrowheads="1"/>
            </p:cNvSpPr>
            <p:nvPr/>
          </p:nvSpPr>
          <p:spPr bwMode="auto">
            <a:xfrm>
              <a:off x="2201863" y="2687638"/>
              <a:ext cx="1769715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Quinze entreprises ont été contactées,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onze ont souhaité répondre (peut-être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sur les quatre restantes, certaines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ont engagé une réflexion préalable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avant d’abandonner)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18" name="Rectangle 115"/>
            <p:cNvSpPr>
              <a:spLocks noChangeArrowheads="1"/>
            </p:cNvSpPr>
            <p:nvPr/>
          </p:nvSpPr>
          <p:spPr bwMode="auto">
            <a:xfrm>
              <a:off x="5230813" y="2687638"/>
              <a:ext cx="173765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trois entreprises présélectionnées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ont complété leur étude, sont venues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plusieurs fois présenter leurs travaux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1" name="Rectangle 158"/>
            <p:cNvSpPr>
              <a:spLocks noChangeArrowheads="1"/>
            </p:cNvSpPr>
            <p:nvPr/>
          </p:nvSpPr>
          <p:spPr bwMode="auto">
            <a:xfrm>
              <a:off x="6059488" y="3744913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2" name="Rectangle 159"/>
            <p:cNvSpPr>
              <a:spLocks noChangeArrowheads="1"/>
            </p:cNvSpPr>
            <p:nvPr/>
          </p:nvSpPr>
          <p:spPr bwMode="auto">
            <a:xfrm>
              <a:off x="4897438" y="3744913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4" name="Rectangle 161"/>
            <p:cNvSpPr>
              <a:spLocks noChangeArrowheads="1"/>
            </p:cNvSpPr>
            <p:nvPr/>
          </p:nvSpPr>
          <p:spPr bwMode="auto">
            <a:xfrm>
              <a:off x="3001963" y="374491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11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765" name="Rectangle 162"/>
            <p:cNvSpPr>
              <a:spLocks noChangeArrowheads="1"/>
            </p:cNvSpPr>
            <p:nvPr/>
          </p:nvSpPr>
          <p:spPr bwMode="auto">
            <a:xfrm>
              <a:off x="3348038" y="4160838"/>
              <a:ext cx="1415452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Chacune des onze entreprises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consacré plusieurs journées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une, deux personnes ou plus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répondre et être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présélectionnée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218"/>
            <p:cNvSpPr>
              <a:spLocks noChangeArrowheads="1"/>
            </p:cNvSpPr>
            <p:nvPr/>
          </p:nvSpPr>
          <p:spPr bwMode="auto">
            <a:xfrm>
              <a:off x="5761038" y="4176713"/>
              <a:ext cx="6764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entreprise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été retenue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91937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16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PROPOSITIONS SPONTANÉES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051720" y="6503989"/>
            <a:ext cx="5112567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ÉVALUER LA PERTINENCE D’UNE PROPOSITION SPONTANÉE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2813050" y="1916113"/>
            <a:ext cx="3590925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" name="Line 7"/>
          <p:cNvSpPr>
            <a:spLocks noChangeShapeType="1"/>
          </p:cNvSpPr>
          <p:nvPr/>
        </p:nvSpPr>
        <p:spPr bwMode="auto">
          <a:xfrm>
            <a:off x="4565650" y="199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" name="Line 8"/>
          <p:cNvSpPr>
            <a:spLocks noChangeShapeType="1"/>
          </p:cNvSpPr>
          <p:nvPr/>
        </p:nvSpPr>
        <p:spPr bwMode="auto">
          <a:xfrm>
            <a:off x="4565650" y="206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4565650" y="212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4565650" y="218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4565650" y="225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4565650" y="231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4565650" y="237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Line 14"/>
          <p:cNvSpPr>
            <a:spLocks noChangeShapeType="1"/>
          </p:cNvSpPr>
          <p:nvPr/>
        </p:nvSpPr>
        <p:spPr bwMode="auto">
          <a:xfrm>
            <a:off x="4565650" y="244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>
            <a:off x="4565650" y="250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4565650" y="257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7"/>
          <p:cNvSpPr>
            <a:spLocks noChangeShapeType="1"/>
          </p:cNvSpPr>
          <p:nvPr/>
        </p:nvSpPr>
        <p:spPr bwMode="auto">
          <a:xfrm>
            <a:off x="4565650" y="263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>
            <a:off x="4565650" y="269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9"/>
          <p:cNvSpPr>
            <a:spLocks noChangeShapeType="1"/>
          </p:cNvSpPr>
          <p:nvPr/>
        </p:nvSpPr>
        <p:spPr bwMode="auto">
          <a:xfrm>
            <a:off x="4565650" y="276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4565650" y="282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1"/>
          <p:cNvSpPr>
            <a:spLocks noChangeShapeType="1"/>
          </p:cNvSpPr>
          <p:nvPr/>
        </p:nvSpPr>
        <p:spPr bwMode="auto">
          <a:xfrm>
            <a:off x="4565650" y="288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2"/>
          <p:cNvSpPr>
            <a:spLocks noChangeShapeType="1"/>
          </p:cNvSpPr>
          <p:nvPr/>
        </p:nvSpPr>
        <p:spPr bwMode="auto">
          <a:xfrm>
            <a:off x="4565650" y="295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3"/>
          <p:cNvSpPr>
            <a:spLocks noChangeShapeType="1"/>
          </p:cNvSpPr>
          <p:nvPr/>
        </p:nvSpPr>
        <p:spPr bwMode="auto">
          <a:xfrm>
            <a:off x="4565650" y="301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4"/>
          <p:cNvSpPr>
            <a:spLocks noChangeShapeType="1"/>
          </p:cNvSpPr>
          <p:nvPr/>
        </p:nvSpPr>
        <p:spPr bwMode="auto">
          <a:xfrm>
            <a:off x="4565650" y="307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5"/>
          <p:cNvSpPr>
            <a:spLocks noChangeShapeType="1"/>
          </p:cNvSpPr>
          <p:nvPr/>
        </p:nvSpPr>
        <p:spPr bwMode="auto">
          <a:xfrm>
            <a:off x="4565650" y="314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4" name="Line 26"/>
          <p:cNvSpPr>
            <a:spLocks noChangeShapeType="1"/>
          </p:cNvSpPr>
          <p:nvPr/>
        </p:nvSpPr>
        <p:spPr bwMode="auto">
          <a:xfrm>
            <a:off x="4565650" y="320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5" name="Line 27"/>
          <p:cNvSpPr>
            <a:spLocks noChangeShapeType="1"/>
          </p:cNvSpPr>
          <p:nvPr/>
        </p:nvSpPr>
        <p:spPr bwMode="auto">
          <a:xfrm>
            <a:off x="4565650" y="326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8" name="Line 28"/>
          <p:cNvSpPr>
            <a:spLocks noChangeShapeType="1"/>
          </p:cNvSpPr>
          <p:nvPr/>
        </p:nvSpPr>
        <p:spPr bwMode="auto">
          <a:xfrm>
            <a:off x="4565650" y="333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9" name="Line 29"/>
          <p:cNvSpPr>
            <a:spLocks noChangeShapeType="1"/>
          </p:cNvSpPr>
          <p:nvPr/>
        </p:nvSpPr>
        <p:spPr bwMode="auto">
          <a:xfrm>
            <a:off x="4565650" y="339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0" name="Line 30"/>
          <p:cNvSpPr>
            <a:spLocks noChangeShapeType="1"/>
          </p:cNvSpPr>
          <p:nvPr/>
        </p:nvSpPr>
        <p:spPr bwMode="auto">
          <a:xfrm>
            <a:off x="4565650" y="345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1" name="Line 31"/>
          <p:cNvSpPr>
            <a:spLocks noChangeShapeType="1"/>
          </p:cNvSpPr>
          <p:nvPr/>
        </p:nvSpPr>
        <p:spPr bwMode="auto">
          <a:xfrm>
            <a:off x="4565650" y="352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2" name="Line 32"/>
          <p:cNvSpPr>
            <a:spLocks noChangeShapeType="1"/>
          </p:cNvSpPr>
          <p:nvPr/>
        </p:nvSpPr>
        <p:spPr bwMode="auto">
          <a:xfrm>
            <a:off x="4565650" y="358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3" name="Line 33"/>
          <p:cNvSpPr>
            <a:spLocks noChangeShapeType="1"/>
          </p:cNvSpPr>
          <p:nvPr/>
        </p:nvSpPr>
        <p:spPr bwMode="auto">
          <a:xfrm>
            <a:off x="4565650" y="364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4" name="Line 34"/>
          <p:cNvSpPr>
            <a:spLocks noChangeShapeType="1"/>
          </p:cNvSpPr>
          <p:nvPr/>
        </p:nvSpPr>
        <p:spPr bwMode="auto">
          <a:xfrm>
            <a:off x="4565650" y="371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5" name="Line 35"/>
          <p:cNvSpPr>
            <a:spLocks noChangeShapeType="1"/>
          </p:cNvSpPr>
          <p:nvPr/>
        </p:nvSpPr>
        <p:spPr bwMode="auto">
          <a:xfrm>
            <a:off x="4565650" y="377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6" name="Line 36"/>
          <p:cNvSpPr>
            <a:spLocks noChangeShapeType="1"/>
          </p:cNvSpPr>
          <p:nvPr/>
        </p:nvSpPr>
        <p:spPr bwMode="auto">
          <a:xfrm>
            <a:off x="4565650" y="384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7" name="Line 37"/>
          <p:cNvSpPr>
            <a:spLocks noChangeShapeType="1"/>
          </p:cNvSpPr>
          <p:nvPr/>
        </p:nvSpPr>
        <p:spPr bwMode="auto">
          <a:xfrm>
            <a:off x="4565650" y="390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8" name="Line 38"/>
          <p:cNvSpPr>
            <a:spLocks noChangeShapeType="1"/>
          </p:cNvSpPr>
          <p:nvPr/>
        </p:nvSpPr>
        <p:spPr bwMode="auto">
          <a:xfrm>
            <a:off x="4565650" y="396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9" name="Line 39"/>
          <p:cNvSpPr>
            <a:spLocks noChangeShapeType="1"/>
          </p:cNvSpPr>
          <p:nvPr/>
        </p:nvSpPr>
        <p:spPr bwMode="auto">
          <a:xfrm>
            <a:off x="4565650" y="403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0" name="Line 40"/>
          <p:cNvSpPr>
            <a:spLocks noChangeShapeType="1"/>
          </p:cNvSpPr>
          <p:nvPr/>
        </p:nvSpPr>
        <p:spPr bwMode="auto">
          <a:xfrm>
            <a:off x="4565650" y="409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1" name="Line 41"/>
          <p:cNvSpPr>
            <a:spLocks noChangeShapeType="1"/>
          </p:cNvSpPr>
          <p:nvPr/>
        </p:nvSpPr>
        <p:spPr bwMode="auto">
          <a:xfrm>
            <a:off x="4565650" y="415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2" name="Line 42"/>
          <p:cNvSpPr>
            <a:spLocks noChangeShapeType="1"/>
          </p:cNvSpPr>
          <p:nvPr/>
        </p:nvSpPr>
        <p:spPr bwMode="auto">
          <a:xfrm>
            <a:off x="4565650" y="422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3" name="Line 43"/>
          <p:cNvSpPr>
            <a:spLocks noChangeShapeType="1"/>
          </p:cNvSpPr>
          <p:nvPr/>
        </p:nvSpPr>
        <p:spPr bwMode="auto">
          <a:xfrm>
            <a:off x="4565650" y="428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4" name="Line 44"/>
          <p:cNvSpPr>
            <a:spLocks noChangeShapeType="1"/>
          </p:cNvSpPr>
          <p:nvPr/>
        </p:nvSpPr>
        <p:spPr bwMode="auto">
          <a:xfrm>
            <a:off x="4565650" y="434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5" name="Line 45"/>
          <p:cNvSpPr>
            <a:spLocks noChangeShapeType="1"/>
          </p:cNvSpPr>
          <p:nvPr/>
        </p:nvSpPr>
        <p:spPr bwMode="auto">
          <a:xfrm>
            <a:off x="4565650" y="441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6" name="Line 46"/>
          <p:cNvSpPr>
            <a:spLocks noChangeShapeType="1"/>
          </p:cNvSpPr>
          <p:nvPr/>
        </p:nvSpPr>
        <p:spPr bwMode="auto">
          <a:xfrm>
            <a:off x="4565650" y="447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7" name="Line 47"/>
          <p:cNvSpPr>
            <a:spLocks noChangeShapeType="1"/>
          </p:cNvSpPr>
          <p:nvPr/>
        </p:nvSpPr>
        <p:spPr bwMode="auto">
          <a:xfrm>
            <a:off x="4565650" y="453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8" name="Line 48"/>
          <p:cNvSpPr>
            <a:spLocks noChangeShapeType="1"/>
          </p:cNvSpPr>
          <p:nvPr/>
        </p:nvSpPr>
        <p:spPr bwMode="auto">
          <a:xfrm>
            <a:off x="4565650" y="460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49" name="Line 49"/>
          <p:cNvSpPr>
            <a:spLocks noChangeShapeType="1"/>
          </p:cNvSpPr>
          <p:nvPr/>
        </p:nvSpPr>
        <p:spPr bwMode="auto">
          <a:xfrm>
            <a:off x="4565650" y="466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0" name="Line 50"/>
          <p:cNvSpPr>
            <a:spLocks noChangeShapeType="1"/>
          </p:cNvSpPr>
          <p:nvPr/>
        </p:nvSpPr>
        <p:spPr bwMode="auto">
          <a:xfrm>
            <a:off x="4565650" y="472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1" name="Line 51"/>
          <p:cNvSpPr>
            <a:spLocks noChangeShapeType="1"/>
          </p:cNvSpPr>
          <p:nvPr/>
        </p:nvSpPr>
        <p:spPr bwMode="auto">
          <a:xfrm>
            <a:off x="4565650" y="479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2" name="Line 52"/>
          <p:cNvSpPr>
            <a:spLocks noChangeShapeType="1"/>
          </p:cNvSpPr>
          <p:nvPr/>
        </p:nvSpPr>
        <p:spPr bwMode="auto">
          <a:xfrm>
            <a:off x="4565650" y="485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3" name="Line 53"/>
          <p:cNvSpPr>
            <a:spLocks noChangeShapeType="1"/>
          </p:cNvSpPr>
          <p:nvPr/>
        </p:nvSpPr>
        <p:spPr bwMode="auto">
          <a:xfrm>
            <a:off x="4565650" y="491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4" name="Line 54"/>
          <p:cNvSpPr>
            <a:spLocks noChangeShapeType="1"/>
          </p:cNvSpPr>
          <p:nvPr/>
        </p:nvSpPr>
        <p:spPr bwMode="auto">
          <a:xfrm>
            <a:off x="4565650" y="498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5" name="Line 55"/>
          <p:cNvSpPr>
            <a:spLocks noChangeShapeType="1"/>
          </p:cNvSpPr>
          <p:nvPr/>
        </p:nvSpPr>
        <p:spPr bwMode="auto">
          <a:xfrm>
            <a:off x="4565650" y="504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6" name="Line 56"/>
          <p:cNvSpPr>
            <a:spLocks noChangeShapeType="1"/>
          </p:cNvSpPr>
          <p:nvPr/>
        </p:nvSpPr>
        <p:spPr bwMode="auto">
          <a:xfrm>
            <a:off x="4565650" y="511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7" name="Line 57"/>
          <p:cNvSpPr>
            <a:spLocks noChangeShapeType="1"/>
          </p:cNvSpPr>
          <p:nvPr/>
        </p:nvSpPr>
        <p:spPr bwMode="auto">
          <a:xfrm>
            <a:off x="4565650" y="517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8" name="Line 58"/>
          <p:cNvSpPr>
            <a:spLocks noChangeShapeType="1"/>
          </p:cNvSpPr>
          <p:nvPr/>
        </p:nvSpPr>
        <p:spPr bwMode="auto">
          <a:xfrm>
            <a:off x="4565650" y="523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9" name="Line 59"/>
          <p:cNvSpPr>
            <a:spLocks noChangeShapeType="1"/>
          </p:cNvSpPr>
          <p:nvPr/>
        </p:nvSpPr>
        <p:spPr bwMode="auto">
          <a:xfrm>
            <a:off x="5194300" y="199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0" name="Line 60"/>
          <p:cNvSpPr>
            <a:spLocks noChangeShapeType="1"/>
          </p:cNvSpPr>
          <p:nvPr/>
        </p:nvSpPr>
        <p:spPr bwMode="auto">
          <a:xfrm>
            <a:off x="5194300" y="206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1" name="Line 61"/>
          <p:cNvSpPr>
            <a:spLocks noChangeShapeType="1"/>
          </p:cNvSpPr>
          <p:nvPr/>
        </p:nvSpPr>
        <p:spPr bwMode="auto">
          <a:xfrm>
            <a:off x="5194300" y="212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2" name="Line 62"/>
          <p:cNvSpPr>
            <a:spLocks noChangeShapeType="1"/>
          </p:cNvSpPr>
          <p:nvPr/>
        </p:nvSpPr>
        <p:spPr bwMode="auto">
          <a:xfrm>
            <a:off x="5194300" y="218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3" name="Line 63"/>
          <p:cNvSpPr>
            <a:spLocks noChangeShapeType="1"/>
          </p:cNvSpPr>
          <p:nvPr/>
        </p:nvSpPr>
        <p:spPr bwMode="auto">
          <a:xfrm>
            <a:off x="5194300" y="225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4" name="Line 64"/>
          <p:cNvSpPr>
            <a:spLocks noChangeShapeType="1"/>
          </p:cNvSpPr>
          <p:nvPr/>
        </p:nvSpPr>
        <p:spPr bwMode="auto">
          <a:xfrm>
            <a:off x="5194300" y="231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5" name="Line 65"/>
          <p:cNvSpPr>
            <a:spLocks noChangeShapeType="1"/>
          </p:cNvSpPr>
          <p:nvPr/>
        </p:nvSpPr>
        <p:spPr bwMode="auto">
          <a:xfrm>
            <a:off x="5194300" y="237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6" name="Line 66"/>
          <p:cNvSpPr>
            <a:spLocks noChangeShapeType="1"/>
          </p:cNvSpPr>
          <p:nvPr/>
        </p:nvSpPr>
        <p:spPr bwMode="auto">
          <a:xfrm>
            <a:off x="5194300" y="244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7" name="Line 67"/>
          <p:cNvSpPr>
            <a:spLocks noChangeShapeType="1"/>
          </p:cNvSpPr>
          <p:nvPr/>
        </p:nvSpPr>
        <p:spPr bwMode="auto">
          <a:xfrm>
            <a:off x="5194300" y="250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8" name="Line 68"/>
          <p:cNvSpPr>
            <a:spLocks noChangeShapeType="1"/>
          </p:cNvSpPr>
          <p:nvPr/>
        </p:nvSpPr>
        <p:spPr bwMode="auto">
          <a:xfrm>
            <a:off x="5194300" y="257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9" name="Line 69"/>
          <p:cNvSpPr>
            <a:spLocks noChangeShapeType="1"/>
          </p:cNvSpPr>
          <p:nvPr/>
        </p:nvSpPr>
        <p:spPr bwMode="auto">
          <a:xfrm>
            <a:off x="5194300" y="263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0" name="Line 70"/>
          <p:cNvSpPr>
            <a:spLocks noChangeShapeType="1"/>
          </p:cNvSpPr>
          <p:nvPr/>
        </p:nvSpPr>
        <p:spPr bwMode="auto">
          <a:xfrm>
            <a:off x="5194300" y="269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1" name="Line 71"/>
          <p:cNvSpPr>
            <a:spLocks noChangeShapeType="1"/>
          </p:cNvSpPr>
          <p:nvPr/>
        </p:nvSpPr>
        <p:spPr bwMode="auto">
          <a:xfrm>
            <a:off x="5194300" y="276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2" name="Line 72"/>
          <p:cNvSpPr>
            <a:spLocks noChangeShapeType="1"/>
          </p:cNvSpPr>
          <p:nvPr/>
        </p:nvSpPr>
        <p:spPr bwMode="auto">
          <a:xfrm>
            <a:off x="5194300" y="282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3" name="Line 73"/>
          <p:cNvSpPr>
            <a:spLocks noChangeShapeType="1"/>
          </p:cNvSpPr>
          <p:nvPr/>
        </p:nvSpPr>
        <p:spPr bwMode="auto">
          <a:xfrm>
            <a:off x="5194300" y="288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4" name="Line 74"/>
          <p:cNvSpPr>
            <a:spLocks noChangeShapeType="1"/>
          </p:cNvSpPr>
          <p:nvPr/>
        </p:nvSpPr>
        <p:spPr bwMode="auto">
          <a:xfrm>
            <a:off x="5194300" y="295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5" name="Line 75"/>
          <p:cNvSpPr>
            <a:spLocks noChangeShapeType="1"/>
          </p:cNvSpPr>
          <p:nvPr/>
        </p:nvSpPr>
        <p:spPr bwMode="auto">
          <a:xfrm>
            <a:off x="5194300" y="301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6" name="Line 76"/>
          <p:cNvSpPr>
            <a:spLocks noChangeShapeType="1"/>
          </p:cNvSpPr>
          <p:nvPr/>
        </p:nvSpPr>
        <p:spPr bwMode="auto">
          <a:xfrm>
            <a:off x="5194300" y="307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7" name="Line 77"/>
          <p:cNvSpPr>
            <a:spLocks noChangeShapeType="1"/>
          </p:cNvSpPr>
          <p:nvPr/>
        </p:nvSpPr>
        <p:spPr bwMode="auto">
          <a:xfrm>
            <a:off x="5194300" y="314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8" name="Line 78"/>
          <p:cNvSpPr>
            <a:spLocks noChangeShapeType="1"/>
          </p:cNvSpPr>
          <p:nvPr/>
        </p:nvSpPr>
        <p:spPr bwMode="auto">
          <a:xfrm>
            <a:off x="5194300" y="320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9" name="Line 79"/>
          <p:cNvSpPr>
            <a:spLocks noChangeShapeType="1"/>
          </p:cNvSpPr>
          <p:nvPr/>
        </p:nvSpPr>
        <p:spPr bwMode="auto">
          <a:xfrm>
            <a:off x="5194300" y="326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0" name="Line 80"/>
          <p:cNvSpPr>
            <a:spLocks noChangeShapeType="1"/>
          </p:cNvSpPr>
          <p:nvPr/>
        </p:nvSpPr>
        <p:spPr bwMode="auto">
          <a:xfrm>
            <a:off x="5194300" y="333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1" name="Line 81"/>
          <p:cNvSpPr>
            <a:spLocks noChangeShapeType="1"/>
          </p:cNvSpPr>
          <p:nvPr/>
        </p:nvSpPr>
        <p:spPr bwMode="auto">
          <a:xfrm>
            <a:off x="5194300" y="339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2" name="Line 82"/>
          <p:cNvSpPr>
            <a:spLocks noChangeShapeType="1"/>
          </p:cNvSpPr>
          <p:nvPr/>
        </p:nvSpPr>
        <p:spPr bwMode="auto">
          <a:xfrm>
            <a:off x="5194300" y="345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3" name="Line 83"/>
          <p:cNvSpPr>
            <a:spLocks noChangeShapeType="1"/>
          </p:cNvSpPr>
          <p:nvPr/>
        </p:nvSpPr>
        <p:spPr bwMode="auto">
          <a:xfrm>
            <a:off x="5194300" y="352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4" name="Line 84"/>
          <p:cNvSpPr>
            <a:spLocks noChangeShapeType="1"/>
          </p:cNvSpPr>
          <p:nvPr/>
        </p:nvSpPr>
        <p:spPr bwMode="auto">
          <a:xfrm>
            <a:off x="5194300" y="358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5" name="Line 85"/>
          <p:cNvSpPr>
            <a:spLocks noChangeShapeType="1"/>
          </p:cNvSpPr>
          <p:nvPr/>
        </p:nvSpPr>
        <p:spPr bwMode="auto">
          <a:xfrm>
            <a:off x="5194300" y="364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6" name="Line 86"/>
          <p:cNvSpPr>
            <a:spLocks noChangeShapeType="1"/>
          </p:cNvSpPr>
          <p:nvPr/>
        </p:nvSpPr>
        <p:spPr bwMode="auto">
          <a:xfrm>
            <a:off x="5194300" y="371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7" name="Line 87"/>
          <p:cNvSpPr>
            <a:spLocks noChangeShapeType="1"/>
          </p:cNvSpPr>
          <p:nvPr/>
        </p:nvSpPr>
        <p:spPr bwMode="auto">
          <a:xfrm>
            <a:off x="5194300" y="377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8" name="Line 88"/>
          <p:cNvSpPr>
            <a:spLocks noChangeShapeType="1"/>
          </p:cNvSpPr>
          <p:nvPr/>
        </p:nvSpPr>
        <p:spPr bwMode="auto">
          <a:xfrm>
            <a:off x="5194300" y="384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9" name="Line 89"/>
          <p:cNvSpPr>
            <a:spLocks noChangeShapeType="1"/>
          </p:cNvSpPr>
          <p:nvPr/>
        </p:nvSpPr>
        <p:spPr bwMode="auto">
          <a:xfrm>
            <a:off x="5194300" y="390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0" name="Line 90"/>
          <p:cNvSpPr>
            <a:spLocks noChangeShapeType="1"/>
          </p:cNvSpPr>
          <p:nvPr/>
        </p:nvSpPr>
        <p:spPr bwMode="auto">
          <a:xfrm>
            <a:off x="5194300" y="396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1" name="Line 91"/>
          <p:cNvSpPr>
            <a:spLocks noChangeShapeType="1"/>
          </p:cNvSpPr>
          <p:nvPr/>
        </p:nvSpPr>
        <p:spPr bwMode="auto">
          <a:xfrm>
            <a:off x="5194300" y="403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2" name="Line 92"/>
          <p:cNvSpPr>
            <a:spLocks noChangeShapeType="1"/>
          </p:cNvSpPr>
          <p:nvPr/>
        </p:nvSpPr>
        <p:spPr bwMode="auto">
          <a:xfrm>
            <a:off x="5194300" y="409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3" name="Line 93"/>
          <p:cNvSpPr>
            <a:spLocks noChangeShapeType="1"/>
          </p:cNvSpPr>
          <p:nvPr/>
        </p:nvSpPr>
        <p:spPr bwMode="auto">
          <a:xfrm>
            <a:off x="5194300" y="415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4" name="Line 94"/>
          <p:cNvSpPr>
            <a:spLocks noChangeShapeType="1"/>
          </p:cNvSpPr>
          <p:nvPr/>
        </p:nvSpPr>
        <p:spPr bwMode="auto">
          <a:xfrm>
            <a:off x="5194300" y="422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5" name="Line 95"/>
          <p:cNvSpPr>
            <a:spLocks noChangeShapeType="1"/>
          </p:cNvSpPr>
          <p:nvPr/>
        </p:nvSpPr>
        <p:spPr bwMode="auto">
          <a:xfrm>
            <a:off x="5194300" y="428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6" name="Line 96"/>
          <p:cNvSpPr>
            <a:spLocks noChangeShapeType="1"/>
          </p:cNvSpPr>
          <p:nvPr/>
        </p:nvSpPr>
        <p:spPr bwMode="auto">
          <a:xfrm>
            <a:off x="5194300" y="434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7" name="Line 97"/>
          <p:cNvSpPr>
            <a:spLocks noChangeShapeType="1"/>
          </p:cNvSpPr>
          <p:nvPr/>
        </p:nvSpPr>
        <p:spPr bwMode="auto">
          <a:xfrm>
            <a:off x="5194300" y="441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8" name="Line 98"/>
          <p:cNvSpPr>
            <a:spLocks noChangeShapeType="1"/>
          </p:cNvSpPr>
          <p:nvPr/>
        </p:nvSpPr>
        <p:spPr bwMode="auto">
          <a:xfrm>
            <a:off x="5194300" y="447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9" name="Line 99"/>
          <p:cNvSpPr>
            <a:spLocks noChangeShapeType="1"/>
          </p:cNvSpPr>
          <p:nvPr/>
        </p:nvSpPr>
        <p:spPr bwMode="auto">
          <a:xfrm>
            <a:off x="5194300" y="453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0" name="Line 100"/>
          <p:cNvSpPr>
            <a:spLocks noChangeShapeType="1"/>
          </p:cNvSpPr>
          <p:nvPr/>
        </p:nvSpPr>
        <p:spPr bwMode="auto">
          <a:xfrm>
            <a:off x="5194300" y="460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1" name="Line 101"/>
          <p:cNvSpPr>
            <a:spLocks noChangeShapeType="1"/>
          </p:cNvSpPr>
          <p:nvPr/>
        </p:nvSpPr>
        <p:spPr bwMode="auto">
          <a:xfrm>
            <a:off x="5194300" y="466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2" name="Line 102"/>
          <p:cNvSpPr>
            <a:spLocks noChangeShapeType="1"/>
          </p:cNvSpPr>
          <p:nvPr/>
        </p:nvSpPr>
        <p:spPr bwMode="auto">
          <a:xfrm>
            <a:off x="5194300" y="472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3" name="Line 103"/>
          <p:cNvSpPr>
            <a:spLocks noChangeShapeType="1"/>
          </p:cNvSpPr>
          <p:nvPr/>
        </p:nvSpPr>
        <p:spPr bwMode="auto">
          <a:xfrm>
            <a:off x="5194300" y="479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4" name="Line 104"/>
          <p:cNvSpPr>
            <a:spLocks noChangeShapeType="1"/>
          </p:cNvSpPr>
          <p:nvPr/>
        </p:nvSpPr>
        <p:spPr bwMode="auto">
          <a:xfrm>
            <a:off x="5194300" y="485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5" name="Line 105"/>
          <p:cNvSpPr>
            <a:spLocks noChangeShapeType="1"/>
          </p:cNvSpPr>
          <p:nvPr/>
        </p:nvSpPr>
        <p:spPr bwMode="auto">
          <a:xfrm>
            <a:off x="5194300" y="491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6" name="Line 106"/>
          <p:cNvSpPr>
            <a:spLocks noChangeShapeType="1"/>
          </p:cNvSpPr>
          <p:nvPr/>
        </p:nvSpPr>
        <p:spPr bwMode="auto">
          <a:xfrm>
            <a:off x="5194300" y="498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7" name="Line 107"/>
          <p:cNvSpPr>
            <a:spLocks noChangeShapeType="1"/>
          </p:cNvSpPr>
          <p:nvPr/>
        </p:nvSpPr>
        <p:spPr bwMode="auto">
          <a:xfrm>
            <a:off x="5194300" y="504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8" name="Line 108"/>
          <p:cNvSpPr>
            <a:spLocks noChangeShapeType="1"/>
          </p:cNvSpPr>
          <p:nvPr/>
        </p:nvSpPr>
        <p:spPr bwMode="auto">
          <a:xfrm>
            <a:off x="5194300" y="511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09" name="Line 109"/>
          <p:cNvSpPr>
            <a:spLocks noChangeShapeType="1"/>
          </p:cNvSpPr>
          <p:nvPr/>
        </p:nvSpPr>
        <p:spPr bwMode="auto">
          <a:xfrm>
            <a:off x="5194300" y="517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0" name="Line 110"/>
          <p:cNvSpPr>
            <a:spLocks noChangeShapeType="1"/>
          </p:cNvSpPr>
          <p:nvPr/>
        </p:nvSpPr>
        <p:spPr bwMode="auto">
          <a:xfrm>
            <a:off x="5194300" y="523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1" name="Line 111"/>
          <p:cNvSpPr>
            <a:spLocks noChangeShapeType="1"/>
          </p:cNvSpPr>
          <p:nvPr/>
        </p:nvSpPr>
        <p:spPr bwMode="auto">
          <a:xfrm>
            <a:off x="5822950" y="199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2" name="Line 112"/>
          <p:cNvSpPr>
            <a:spLocks noChangeShapeType="1"/>
          </p:cNvSpPr>
          <p:nvPr/>
        </p:nvSpPr>
        <p:spPr bwMode="auto">
          <a:xfrm>
            <a:off x="5822950" y="206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3" name="Line 113"/>
          <p:cNvSpPr>
            <a:spLocks noChangeShapeType="1"/>
          </p:cNvSpPr>
          <p:nvPr/>
        </p:nvSpPr>
        <p:spPr bwMode="auto">
          <a:xfrm>
            <a:off x="5822950" y="212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4" name="Line 114"/>
          <p:cNvSpPr>
            <a:spLocks noChangeShapeType="1"/>
          </p:cNvSpPr>
          <p:nvPr/>
        </p:nvSpPr>
        <p:spPr bwMode="auto">
          <a:xfrm>
            <a:off x="5822950" y="218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5" name="Line 115"/>
          <p:cNvSpPr>
            <a:spLocks noChangeShapeType="1"/>
          </p:cNvSpPr>
          <p:nvPr/>
        </p:nvSpPr>
        <p:spPr bwMode="auto">
          <a:xfrm>
            <a:off x="5822950" y="225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6" name="Line 116"/>
          <p:cNvSpPr>
            <a:spLocks noChangeShapeType="1"/>
          </p:cNvSpPr>
          <p:nvPr/>
        </p:nvSpPr>
        <p:spPr bwMode="auto">
          <a:xfrm>
            <a:off x="5822950" y="231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7" name="Line 117"/>
          <p:cNvSpPr>
            <a:spLocks noChangeShapeType="1"/>
          </p:cNvSpPr>
          <p:nvPr/>
        </p:nvSpPr>
        <p:spPr bwMode="auto">
          <a:xfrm>
            <a:off x="5822950" y="237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8" name="Line 118"/>
          <p:cNvSpPr>
            <a:spLocks noChangeShapeType="1"/>
          </p:cNvSpPr>
          <p:nvPr/>
        </p:nvSpPr>
        <p:spPr bwMode="auto">
          <a:xfrm>
            <a:off x="5822950" y="244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9" name="Line 119"/>
          <p:cNvSpPr>
            <a:spLocks noChangeShapeType="1"/>
          </p:cNvSpPr>
          <p:nvPr/>
        </p:nvSpPr>
        <p:spPr bwMode="auto">
          <a:xfrm>
            <a:off x="5822950" y="250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0" name="Line 120"/>
          <p:cNvSpPr>
            <a:spLocks noChangeShapeType="1"/>
          </p:cNvSpPr>
          <p:nvPr/>
        </p:nvSpPr>
        <p:spPr bwMode="auto">
          <a:xfrm>
            <a:off x="5822950" y="257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1" name="Line 121"/>
          <p:cNvSpPr>
            <a:spLocks noChangeShapeType="1"/>
          </p:cNvSpPr>
          <p:nvPr/>
        </p:nvSpPr>
        <p:spPr bwMode="auto">
          <a:xfrm>
            <a:off x="5822950" y="263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2" name="Line 122"/>
          <p:cNvSpPr>
            <a:spLocks noChangeShapeType="1"/>
          </p:cNvSpPr>
          <p:nvPr/>
        </p:nvSpPr>
        <p:spPr bwMode="auto">
          <a:xfrm>
            <a:off x="5822950" y="269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3" name="Line 123"/>
          <p:cNvSpPr>
            <a:spLocks noChangeShapeType="1"/>
          </p:cNvSpPr>
          <p:nvPr/>
        </p:nvSpPr>
        <p:spPr bwMode="auto">
          <a:xfrm>
            <a:off x="5822950" y="276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4" name="Line 124"/>
          <p:cNvSpPr>
            <a:spLocks noChangeShapeType="1"/>
          </p:cNvSpPr>
          <p:nvPr/>
        </p:nvSpPr>
        <p:spPr bwMode="auto">
          <a:xfrm>
            <a:off x="5822950" y="282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5" name="Line 125"/>
          <p:cNvSpPr>
            <a:spLocks noChangeShapeType="1"/>
          </p:cNvSpPr>
          <p:nvPr/>
        </p:nvSpPr>
        <p:spPr bwMode="auto">
          <a:xfrm>
            <a:off x="5822950" y="288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6" name="Line 126"/>
          <p:cNvSpPr>
            <a:spLocks noChangeShapeType="1"/>
          </p:cNvSpPr>
          <p:nvPr/>
        </p:nvSpPr>
        <p:spPr bwMode="auto">
          <a:xfrm>
            <a:off x="5822950" y="295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7" name="Line 127"/>
          <p:cNvSpPr>
            <a:spLocks noChangeShapeType="1"/>
          </p:cNvSpPr>
          <p:nvPr/>
        </p:nvSpPr>
        <p:spPr bwMode="auto">
          <a:xfrm>
            <a:off x="5822950" y="301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8" name="Line 128"/>
          <p:cNvSpPr>
            <a:spLocks noChangeShapeType="1"/>
          </p:cNvSpPr>
          <p:nvPr/>
        </p:nvSpPr>
        <p:spPr bwMode="auto">
          <a:xfrm>
            <a:off x="5822950" y="307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29" name="Line 129"/>
          <p:cNvSpPr>
            <a:spLocks noChangeShapeType="1"/>
          </p:cNvSpPr>
          <p:nvPr/>
        </p:nvSpPr>
        <p:spPr bwMode="auto">
          <a:xfrm>
            <a:off x="5822950" y="314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0" name="Line 130"/>
          <p:cNvSpPr>
            <a:spLocks noChangeShapeType="1"/>
          </p:cNvSpPr>
          <p:nvPr/>
        </p:nvSpPr>
        <p:spPr bwMode="auto">
          <a:xfrm>
            <a:off x="5822950" y="320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1" name="Line 131"/>
          <p:cNvSpPr>
            <a:spLocks noChangeShapeType="1"/>
          </p:cNvSpPr>
          <p:nvPr/>
        </p:nvSpPr>
        <p:spPr bwMode="auto">
          <a:xfrm>
            <a:off x="5822950" y="326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2" name="Line 132"/>
          <p:cNvSpPr>
            <a:spLocks noChangeShapeType="1"/>
          </p:cNvSpPr>
          <p:nvPr/>
        </p:nvSpPr>
        <p:spPr bwMode="auto">
          <a:xfrm>
            <a:off x="5822950" y="333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3" name="Line 133"/>
          <p:cNvSpPr>
            <a:spLocks noChangeShapeType="1"/>
          </p:cNvSpPr>
          <p:nvPr/>
        </p:nvSpPr>
        <p:spPr bwMode="auto">
          <a:xfrm>
            <a:off x="5822950" y="339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4" name="Line 134"/>
          <p:cNvSpPr>
            <a:spLocks noChangeShapeType="1"/>
          </p:cNvSpPr>
          <p:nvPr/>
        </p:nvSpPr>
        <p:spPr bwMode="auto">
          <a:xfrm>
            <a:off x="5822950" y="345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5" name="Line 135"/>
          <p:cNvSpPr>
            <a:spLocks noChangeShapeType="1"/>
          </p:cNvSpPr>
          <p:nvPr/>
        </p:nvSpPr>
        <p:spPr bwMode="auto">
          <a:xfrm>
            <a:off x="5822950" y="352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6" name="Line 136"/>
          <p:cNvSpPr>
            <a:spLocks noChangeShapeType="1"/>
          </p:cNvSpPr>
          <p:nvPr/>
        </p:nvSpPr>
        <p:spPr bwMode="auto">
          <a:xfrm>
            <a:off x="5822950" y="358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7" name="Line 137"/>
          <p:cNvSpPr>
            <a:spLocks noChangeShapeType="1"/>
          </p:cNvSpPr>
          <p:nvPr/>
        </p:nvSpPr>
        <p:spPr bwMode="auto">
          <a:xfrm>
            <a:off x="5822950" y="364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8" name="Line 138"/>
          <p:cNvSpPr>
            <a:spLocks noChangeShapeType="1"/>
          </p:cNvSpPr>
          <p:nvPr/>
        </p:nvSpPr>
        <p:spPr bwMode="auto">
          <a:xfrm>
            <a:off x="5822950" y="371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39" name="Line 139"/>
          <p:cNvSpPr>
            <a:spLocks noChangeShapeType="1"/>
          </p:cNvSpPr>
          <p:nvPr/>
        </p:nvSpPr>
        <p:spPr bwMode="auto">
          <a:xfrm>
            <a:off x="5822950" y="377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0" name="Line 140"/>
          <p:cNvSpPr>
            <a:spLocks noChangeShapeType="1"/>
          </p:cNvSpPr>
          <p:nvPr/>
        </p:nvSpPr>
        <p:spPr bwMode="auto">
          <a:xfrm>
            <a:off x="5822950" y="384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1" name="Line 141"/>
          <p:cNvSpPr>
            <a:spLocks noChangeShapeType="1"/>
          </p:cNvSpPr>
          <p:nvPr/>
        </p:nvSpPr>
        <p:spPr bwMode="auto">
          <a:xfrm>
            <a:off x="5822950" y="390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2" name="Line 142"/>
          <p:cNvSpPr>
            <a:spLocks noChangeShapeType="1"/>
          </p:cNvSpPr>
          <p:nvPr/>
        </p:nvSpPr>
        <p:spPr bwMode="auto">
          <a:xfrm>
            <a:off x="5822950" y="396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3" name="Line 143"/>
          <p:cNvSpPr>
            <a:spLocks noChangeShapeType="1"/>
          </p:cNvSpPr>
          <p:nvPr/>
        </p:nvSpPr>
        <p:spPr bwMode="auto">
          <a:xfrm>
            <a:off x="5822950" y="4030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4" name="Line 144"/>
          <p:cNvSpPr>
            <a:spLocks noChangeShapeType="1"/>
          </p:cNvSpPr>
          <p:nvPr/>
        </p:nvSpPr>
        <p:spPr bwMode="auto">
          <a:xfrm>
            <a:off x="5822950" y="4094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5" name="Line 145"/>
          <p:cNvSpPr>
            <a:spLocks noChangeShapeType="1"/>
          </p:cNvSpPr>
          <p:nvPr/>
        </p:nvSpPr>
        <p:spPr bwMode="auto">
          <a:xfrm>
            <a:off x="5822950" y="4157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6" name="Line 146"/>
          <p:cNvSpPr>
            <a:spLocks noChangeShapeType="1"/>
          </p:cNvSpPr>
          <p:nvPr/>
        </p:nvSpPr>
        <p:spPr bwMode="auto">
          <a:xfrm>
            <a:off x="5822950" y="4221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7" name="Line 147"/>
          <p:cNvSpPr>
            <a:spLocks noChangeShapeType="1"/>
          </p:cNvSpPr>
          <p:nvPr/>
        </p:nvSpPr>
        <p:spPr bwMode="auto">
          <a:xfrm>
            <a:off x="5822950" y="4284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8" name="Line 148"/>
          <p:cNvSpPr>
            <a:spLocks noChangeShapeType="1"/>
          </p:cNvSpPr>
          <p:nvPr/>
        </p:nvSpPr>
        <p:spPr bwMode="auto">
          <a:xfrm>
            <a:off x="5822950" y="4348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9" name="Line 149"/>
          <p:cNvSpPr>
            <a:spLocks noChangeShapeType="1"/>
          </p:cNvSpPr>
          <p:nvPr/>
        </p:nvSpPr>
        <p:spPr bwMode="auto">
          <a:xfrm>
            <a:off x="5822950" y="4411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0" name="Line 150"/>
          <p:cNvSpPr>
            <a:spLocks noChangeShapeType="1"/>
          </p:cNvSpPr>
          <p:nvPr/>
        </p:nvSpPr>
        <p:spPr bwMode="auto">
          <a:xfrm>
            <a:off x="5822950" y="4475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1" name="Line 151"/>
          <p:cNvSpPr>
            <a:spLocks noChangeShapeType="1"/>
          </p:cNvSpPr>
          <p:nvPr/>
        </p:nvSpPr>
        <p:spPr bwMode="auto">
          <a:xfrm>
            <a:off x="5822950" y="4538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2" name="Line 152"/>
          <p:cNvSpPr>
            <a:spLocks noChangeShapeType="1"/>
          </p:cNvSpPr>
          <p:nvPr/>
        </p:nvSpPr>
        <p:spPr bwMode="auto">
          <a:xfrm>
            <a:off x="5822950" y="4602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3" name="Line 153"/>
          <p:cNvSpPr>
            <a:spLocks noChangeShapeType="1"/>
          </p:cNvSpPr>
          <p:nvPr/>
        </p:nvSpPr>
        <p:spPr bwMode="auto">
          <a:xfrm>
            <a:off x="5822950" y="4665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4" name="Line 154"/>
          <p:cNvSpPr>
            <a:spLocks noChangeShapeType="1"/>
          </p:cNvSpPr>
          <p:nvPr/>
        </p:nvSpPr>
        <p:spPr bwMode="auto">
          <a:xfrm>
            <a:off x="5822950" y="4729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5" name="Line 155"/>
          <p:cNvSpPr>
            <a:spLocks noChangeShapeType="1"/>
          </p:cNvSpPr>
          <p:nvPr/>
        </p:nvSpPr>
        <p:spPr bwMode="auto">
          <a:xfrm>
            <a:off x="5822950" y="4792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6" name="Line 156"/>
          <p:cNvSpPr>
            <a:spLocks noChangeShapeType="1"/>
          </p:cNvSpPr>
          <p:nvPr/>
        </p:nvSpPr>
        <p:spPr bwMode="auto">
          <a:xfrm>
            <a:off x="5822950" y="4856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7" name="Line 157"/>
          <p:cNvSpPr>
            <a:spLocks noChangeShapeType="1"/>
          </p:cNvSpPr>
          <p:nvPr/>
        </p:nvSpPr>
        <p:spPr bwMode="auto">
          <a:xfrm>
            <a:off x="5822950" y="4919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8" name="Line 158"/>
          <p:cNvSpPr>
            <a:spLocks noChangeShapeType="1"/>
          </p:cNvSpPr>
          <p:nvPr/>
        </p:nvSpPr>
        <p:spPr bwMode="auto">
          <a:xfrm>
            <a:off x="5822950" y="4983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59" name="Line 159"/>
          <p:cNvSpPr>
            <a:spLocks noChangeShapeType="1"/>
          </p:cNvSpPr>
          <p:nvPr/>
        </p:nvSpPr>
        <p:spPr bwMode="auto">
          <a:xfrm>
            <a:off x="5822950" y="5046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0" name="Line 160"/>
          <p:cNvSpPr>
            <a:spLocks noChangeShapeType="1"/>
          </p:cNvSpPr>
          <p:nvPr/>
        </p:nvSpPr>
        <p:spPr bwMode="auto">
          <a:xfrm>
            <a:off x="5822950" y="5110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1" name="Line 161"/>
          <p:cNvSpPr>
            <a:spLocks noChangeShapeType="1"/>
          </p:cNvSpPr>
          <p:nvPr/>
        </p:nvSpPr>
        <p:spPr bwMode="auto">
          <a:xfrm>
            <a:off x="5822950" y="51736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2" name="Line 162"/>
          <p:cNvSpPr>
            <a:spLocks noChangeShapeType="1"/>
          </p:cNvSpPr>
          <p:nvPr/>
        </p:nvSpPr>
        <p:spPr bwMode="auto">
          <a:xfrm>
            <a:off x="5822950" y="5237163"/>
            <a:ext cx="0" cy="38100"/>
          </a:xfrm>
          <a:prstGeom prst="line">
            <a:avLst/>
          </a:pr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3" name="Rectangle 163"/>
          <p:cNvSpPr>
            <a:spLocks noChangeArrowheads="1"/>
          </p:cNvSpPr>
          <p:nvPr/>
        </p:nvSpPr>
        <p:spPr bwMode="auto">
          <a:xfrm>
            <a:off x="2816225" y="1919288"/>
            <a:ext cx="3584575" cy="34417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788" name="Picture 16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2255838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64" name="Rectangle 165"/>
          <p:cNvSpPr>
            <a:spLocks noChangeArrowheads="1"/>
          </p:cNvSpPr>
          <p:nvPr/>
        </p:nvSpPr>
        <p:spPr bwMode="auto">
          <a:xfrm>
            <a:off x="4064000" y="2271713"/>
            <a:ext cx="2247900" cy="142875"/>
          </a:xfrm>
          <a:prstGeom prst="rect">
            <a:avLst/>
          </a:prstGeom>
          <a:noFill/>
          <a:ln w="6350">
            <a:solidFill>
              <a:srgbClr val="5B5B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5" name="Rectangle 166"/>
          <p:cNvSpPr>
            <a:spLocks noChangeArrowheads="1"/>
          </p:cNvSpPr>
          <p:nvPr/>
        </p:nvSpPr>
        <p:spPr bwMode="auto">
          <a:xfrm>
            <a:off x="4064000" y="2271713"/>
            <a:ext cx="2247900" cy="142875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791" name="Picture 16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2786063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66" name="Rectangle 168"/>
          <p:cNvSpPr>
            <a:spLocks noChangeArrowheads="1"/>
          </p:cNvSpPr>
          <p:nvPr/>
        </p:nvSpPr>
        <p:spPr bwMode="auto">
          <a:xfrm>
            <a:off x="4064000" y="2801938"/>
            <a:ext cx="2247900" cy="139700"/>
          </a:xfrm>
          <a:prstGeom prst="rect">
            <a:avLst/>
          </a:prstGeom>
          <a:noFill/>
          <a:ln w="6350">
            <a:solidFill>
              <a:srgbClr val="5B5B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7" name="Rectangle 169"/>
          <p:cNvSpPr>
            <a:spLocks noChangeArrowheads="1"/>
          </p:cNvSpPr>
          <p:nvPr/>
        </p:nvSpPr>
        <p:spPr bwMode="auto">
          <a:xfrm>
            <a:off x="4064000" y="2801938"/>
            <a:ext cx="2247900" cy="13970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794" name="Picture 17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3316288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68" name="Rectangle 171"/>
          <p:cNvSpPr>
            <a:spLocks noChangeArrowheads="1"/>
          </p:cNvSpPr>
          <p:nvPr/>
        </p:nvSpPr>
        <p:spPr bwMode="auto">
          <a:xfrm>
            <a:off x="4064000" y="3328988"/>
            <a:ext cx="2247900" cy="142875"/>
          </a:xfrm>
          <a:prstGeom prst="rect">
            <a:avLst/>
          </a:prstGeom>
          <a:noFill/>
          <a:ln w="6350">
            <a:solidFill>
              <a:srgbClr val="5B5B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9" name="Rectangle 172"/>
          <p:cNvSpPr>
            <a:spLocks noChangeArrowheads="1"/>
          </p:cNvSpPr>
          <p:nvPr/>
        </p:nvSpPr>
        <p:spPr bwMode="auto">
          <a:xfrm>
            <a:off x="4064000" y="3328988"/>
            <a:ext cx="2247900" cy="142875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797" name="Picture 17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3843338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70" name="Rectangle 174"/>
          <p:cNvSpPr>
            <a:spLocks noChangeArrowheads="1"/>
          </p:cNvSpPr>
          <p:nvPr/>
        </p:nvSpPr>
        <p:spPr bwMode="auto">
          <a:xfrm>
            <a:off x="4064000" y="3859213"/>
            <a:ext cx="2247900" cy="142875"/>
          </a:xfrm>
          <a:prstGeom prst="rect">
            <a:avLst/>
          </a:prstGeom>
          <a:noFill/>
          <a:ln w="6350">
            <a:solidFill>
              <a:srgbClr val="5B5B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1" name="Rectangle 175"/>
          <p:cNvSpPr>
            <a:spLocks noChangeArrowheads="1"/>
          </p:cNvSpPr>
          <p:nvPr/>
        </p:nvSpPr>
        <p:spPr bwMode="auto">
          <a:xfrm>
            <a:off x="4064000" y="3859213"/>
            <a:ext cx="2247900" cy="142875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800" name="Picture 17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4373563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72" name="Rectangle 177"/>
          <p:cNvSpPr>
            <a:spLocks noChangeArrowheads="1"/>
          </p:cNvSpPr>
          <p:nvPr/>
        </p:nvSpPr>
        <p:spPr bwMode="auto">
          <a:xfrm>
            <a:off x="4064000" y="4389438"/>
            <a:ext cx="2247900" cy="139700"/>
          </a:xfrm>
          <a:prstGeom prst="rect">
            <a:avLst/>
          </a:prstGeom>
          <a:noFill/>
          <a:ln w="6350">
            <a:solidFill>
              <a:srgbClr val="5B5B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3" name="Rectangle 178"/>
          <p:cNvSpPr>
            <a:spLocks noChangeArrowheads="1"/>
          </p:cNvSpPr>
          <p:nvPr/>
        </p:nvSpPr>
        <p:spPr bwMode="auto">
          <a:xfrm>
            <a:off x="4064000" y="4389438"/>
            <a:ext cx="2247900" cy="13970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803" name="Picture 179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950" y="4906963"/>
            <a:ext cx="22764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74" name="Rectangle 180"/>
          <p:cNvSpPr>
            <a:spLocks noChangeArrowheads="1"/>
          </p:cNvSpPr>
          <p:nvPr/>
        </p:nvSpPr>
        <p:spPr bwMode="auto">
          <a:xfrm>
            <a:off x="4064000" y="4919663"/>
            <a:ext cx="2247900" cy="13970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5" name="Rectangle 181"/>
          <p:cNvSpPr>
            <a:spLocks noChangeArrowheads="1"/>
          </p:cNvSpPr>
          <p:nvPr/>
        </p:nvSpPr>
        <p:spPr bwMode="auto">
          <a:xfrm>
            <a:off x="2914650" y="2252663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 est-elle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courte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7" name="Rectangle 183"/>
          <p:cNvSpPr>
            <a:spLocks noChangeArrowheads="1"/>
          </p:cNvSpPr>
          <p:nvPr/>
        </p:nvSpPr>
        <p:spPr bwMode="auto">
          <a:xfrm>
            <a:off x="2914650" y="2728913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 est-elle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facile à comprendre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9" name="Rectangle 185"/>
          <p:cNvSpPr>
            <a:spLocks noChangeArrowheads="1"/>
          </p:cNvSpPr>
          <p:nvPr/>
        </p:nvSpPr>
        <p:spPr bwMode="auto">
          <a:xfrm>
            <a:off x="2914650" y="3240088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 est-elle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justifiée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1" name="Rectangle 187"/>
          <p:cNvSpPr>
            <a:spLocks noChangeArrowheads="1"/>
          </p:cNvSpPr>
          <p:nvPr/>
        </p:nvSpPr>
        <p:spPr bwMode="auto">
          <a:xfrm>
            <a:off x="2968625" y="3770313"/>
            <a:ext cx="948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bénéfice apporté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la proposition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est-il mis en avant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4" name="Rectangle 190"/>
          <p:cNvSpPr>
            <a:spLocks noChangeArrowheads="1"/>
          </p:cNvSpPr>
          <p:nvPr/>
        </p:nvSpPr>
        <p:spPr bwMode="auto">
          <a:xfrm>
            <a:off x="3098800" y="4297363"/>
            <a:ext cx="80470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arrive-t-elle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bon moment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87" name="Rectangle 193"/>
          <p:cNvSpPr>
            <a:spLocks noChangeArrowheads="1"/>
          </p:cNvSpPr>
          <p:nvPr/>
        </p:nvSpPr>
        <p:spPr bwMode="auto">
          <a:xfrm>
            <a:off x="2914650" y="4827588"/>
            <a:ext cx="10098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proposition est-elle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envoyée aux bonnes</a:t>
            </a:r>
          </a:p>
          <a:p>
            <a:pPr lvl="0" algn="ctr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Personnes ?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3906770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17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STRUCTURE GÉNÉRALE DE LA PROPOSITION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STRUCTURE D’UNE PROPOSITION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96991" y="2173598"/>
            <a:ext cx="3565387" cy="3060000"/>
            <a:chOff x="2936875" y="2208213"/>
            <a:chExt cx="3270250" cy="2806700"/>
          </a:xfrm>
        </p:grpSpPr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2936875" y="22082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936875" y="22082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2936875" y="26654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2936875" y="26654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2936875" y="31226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2936875" y="31226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8 h 330"/>
                <a:gd name="T4" fmla="*/ 438 w 876"/>
                <a:gd name="T5" fmla="*/ 330 h 330"/>
                <a:gd name="T6" fmla="*/ 0 w 876"/>
                <a:gd name="T7" fmla="*/ 248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8"/>
                  </a:lnTo>
                  <a:lnTo>
                    <a:pt x="438" y="330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2936875" y="35798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6 h 330"/>
                <a:gd name="T4" fmla="*/ 438 w 876"/>
                <a:gd name="T5" fmla="*/ 330 h 330"/>
                <a:gd name="T6" fmla="*/ 0 w 876"/>
                <a:gd name="T7" fmla="*/ 246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6"/>
                  </a:lnTo>
                  <a:lnTo>
                    <a:pt x="438" y="330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2936875" y="35798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6 h 330"/>
                <a:gd name="T4" fmla="*/ 438 w 876"/>
                <a:gd name="T5" fmla="*/ 330 h 330"/>
                <a:gd name="T6" fmla="*/ 0 w 876"/>
                <a:gd name="T7" fmla="*/ 246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6"/>
                  </a:lnTo>
                  <a:lnTo>
                    <a:pt x="438" y="330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2936875" y="40370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6 h 330"/>
                <a:gd name="T4" fmla="*/ 438 w 876"/>
                <a:gd name="T5" fmla="*/ 330 h 330"/>
                <a:gd name="T6" fmla="*/ 0 w 876"/>
                <a:gd name="T7" fmla="*/ 246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6"/>
                  </a:lnTo>
                  <a:lnTo>
                    <a:pt x="438" y="330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2936875" y="4037013"/>
              <a:ext cx="1390650" cy="523875"/>
            </a:xfrm>
            <a:custGeom>
              <a:avLst/>
              <a:gdLst>
                <a:gd name="T0" fmla="*/ 876 w 876"/>
                <a:gd name="T1" fmla="*/ 0 h 330"/>
                <a:gd name="T2" fmla="*/ 876 w 876"/>
                <a:gd name="T3" fmla="*/ 246 h 330"/>
                <a:gd name="T4" fmla="*/ 438 w 876"/>
                <a:gd name="T5" fmla="*/ 330 h 330"/>
                <a:gd name="T6" fmla="*/ 0 w 876"/>
                <a:gd name="T7" fmla="*/ 246 h 330"/>
                <a:gd name="T8" fmla="*/ 0 w 876"/>
                <a:gd name="T9" fmla="*/ 0 h 330"/>
                <a:gd name="T10" fmla="*/ 876 w 876"/>
                <a:gd name="T1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30">
                  <a:moveTo>
                    <a:pt x="876" y="0"/>
                  </a:moveTo>
                  <a:lnTo>
                    <a:pt x="876" y="246"/>
                  </a:lnTo>
                  <a:lnTo>
                    <a:pt x="438" y="330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2936875" y="4494213"/>
              <a:ext cx="1390650" cy="520700"/>
            </a:xfrm>
            <a:custGeom>
              <a:avLst/>
              <a:gdLst>
                <a:gd name="T0" fmla="*/ 876 w 876"/>
                <a:gd name="T1" fmla="*/ 0 h 328"/>
                <a:gd name="T2" fmla="*/ 876 w 876"/>
                <a:gd name="T3" fmla="*/ 246 h 328"/>
                <a:gd name="T4" fmla="*/ 438 w 876"/>
                <a:gd name="T5" fmla="*/ 328 h 328"/>
                <a:gd name="T6" fmla="*/ 0 w 876"/>
                <a:gd name="T7" fmla="*/ 246 h 328"/>
                <a:gd name="T8" fmla="*/ 0 w 876"/>
                <a:gd name="T9" fmla="*/ 0 h 328"/>
                <a:gd name="T10" fmla="*/ 876 w 876"/>
                <a:gd name="T11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28">
                  <a:moveTo>
                    <a:pt x="876" y="0"/>
                  </a:moveTo>
                  <a:lnTo>
                    <a:pt x="876" y="246"/>
                  </a:lnTo>
                  <a:lnTo>
                    <a:pt x="438" y="328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2936875" y="4494213"/>
              <a:ext cx="1390650" cy="520700"/>
            </a:xfrm>
            <a:custGeom>
              <a:avLst/>
              <a:gdLst>
                <a:gd name="T0" fmla="*/ 876 w 876"/>
                <a:gd name="T1" fmla="*/ 0 h 328"/>
                <a:gd name="T2" fmla="*/ 876 w 876"/>
                <a:gd name="T3" fmla="*/ 246 h 328"/>
                <a:gd name="T4" fmla="*/ 438 w 876"/>
                <a:gd name="T5" fmla="*/ 328 h 328"/>
                <a:gd name="T6" fmla="*/ 0 w 876"/>
                <a:gd name="T7" fmla="*/ 246 h 328"/>
                <a:gd name="T8" fmla="*/ 0 w 876"/>
                <a:gd name="T9" fmla="*/ 0 h 328"/>
                <a:gd name="T10" fmla="*/ 876 w 876"/>
                <a:gd name="T11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6" h="328">
                  <a:moveTo>
                    <a:pt x="876" y="0"/>
                  </a:moveTo>
                  <a:lnTo>
                    <a:pt x="876" y="246"/>
                  </a:lnTo>
                  <a:lnTo>
                    <a:pt x="438" y="328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8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4311650" y="2230438"/>
              <a:ext cx="1895475" cy="942975"/>
            </a:xfrm>
            <a:custGeom>
              <a:avLst/>
              <a:gdLst>
                <a:gd name="T0" fmla="*/ 304 w 1194"/>
                <a:gd name="T1" fmla="*/ 0 h 594"/>
                <a:gd name="T2" fmla="*/ 452 w 1194"/>
                <a:gd name="T3" fmla="*/ 0 h 594"/>
                <a:gd name="T4" fmla="*/ 674 w 1194"/>
                <a:gd name="T5" fmla="*/ 0 h 594"/>
                <a:gd name="T6" fmla="*/ 1194 w 1194"/>
                <a:gd name="T7" fmla="*/ 0 h 594"/>
                <a:gd name="T8" fmla="*/ 1194 w 1194"/>
                <a:gd name="T9" fmla="*/ 168 h 594"/>
                <a:gd name="T10" fmla="*/ 1194 w 1194"/>
                <a:gd name="T11" fmla="*/ 242 h 594"/>
                <a:gd name="T12" fmla="*/ 1194 w 1194"/>
                <a:gd name="T13" fmla="*/ 290 h 594"/>
                <a:gd name="T14" fmla="*/ 674 w 1194"/>
                <a:gd name="T15" fmla="*/ 290 h 594"/>
                <a:gd name="T16" fmla="*/ 0 w 1194"/>
                <a:gd name="T17" fmla="*/ 594 h 594"/>
                <a:gd name="T18" fmla="*/ 452 w 1194"/>
                <a:gd name="T19" fmla="*/ 290 h 594"/>
                <a:gd name="T20" fmla="*/ 304 w 1194"/>
                <a:gd name="T21" fmla="*/ 290 h 594"/>
                <a:gd name="T22" fmla="*/ 304 w 1194"/>
                <a:gd name="T23" fmla="*/ 242 h 594"/>
                <a:gd name="T24" fmla="*/ 304 w 1194"/>
                <a:gd name="T25" fmla="*/ 168 h 594"/>
                <a:gd name="T26" fmla="*/ 304 w 1194"/>
                <a:gd name="T2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4" h="594">
                  <a:moveTo>
                    <a:pt x="304" y="0"/>
                  </a:moveTo>
                  <a:lnTo>
                    <a:pt x="452" y="0"/>
                  </a:lnTo>
                  <a:lnTo>
                    <a:pt x="674" y="0"/>
                  </a:lnTo>
                  <a:lnTo>
                    <a:pt x="1194" y="0"/>
                  </a:lnTo>
                  <a:lnTo>
                    <a:pt x="1194" y="168"/>
                  </a:lnTo>
                  <a:lnTo>
                    <a:pt x="1194" y="242"/>
                  </a:lnTo>
                  <a:lnTo>
                    <a:pt x="1194" y="290"/>
                  </a:lnTo>
                  <a:lnTo>
                    <a:pt x="674" y="290"/>
                  </a:lnTo>
                  <a:lnTo>
                    <a:pt x="0" y="594"/>
                  </a:lnTo>
                  <a:lnTo>
                    <a:pt x="452" y="290"/>
                  </a:lnTo>
                  <a:lnTo>
                    <a:pt x="304" y="290"/>
                  </a:lnTo>
                  <a:lnTo>
                    <a:pt x="304" y="242"/>
                  </a:lnTo>
                  <a:lnTo>
                    <a:pt x="304" y="16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4311650" y="2230438"/>
              <a:ext cx="1895475" cy="942975"/>
            </a:xfrm>
            <a:custGeom>
              <a:avLst/>
              <a:gdLst>
                <a:gd name="T0" fmla="*/ 304 w 1194"/>
                <a:gd name="T1" fmla="*/ 0 h 594"/>
                <a:gd name="T2" fmla="*/ 452 w 1194"/>
                <a:gd name="T3" fmla="*/ 0 h 594"/>
                <a:gd name="T4" fmla="*/ 674 w 1194"/>
                <a:gd name="T5" fmla="*/ 0 h 594"/>
                <a:gd name="T6" fmla="*/ 1194 w 1194"/>
                <a:gd name="T7" fmla="*/ 0 h 594"/>
                <a:gd name="T8" fmla="*/ 1194 w 1194"/>
                <a:gd name="T9" fmla="*/ 168 h 594"/>
                <a:gd name="T10" fmla="*/ 1194 w 1194"/>
                <a:gd name="T11" fmla="*/ 242 h 594"/>
                <a:gd name="T12" fmla="*/ 1194 w 1194"/>
                <a:gd name="T13" fmla="*/ 290 h 594"/>
                <a:gd name="T14" fmla="*/ 674 w 1194"/>
                <a:gd name="T15" fmla="*/ 290 h 594"/>
                <a:gd name="T16" fmla="*/ 0 w 1194"/>
                <a:gd name="T17" fmla="*/ 594 h 594"/>
                <a:gd name="T18" fmla="*/ 452 w 1194"/>
                <a:gd name="T19" fmla="*/ 290 h 594"/>
                <a:gd name="T20" fmla="*/ 304 w 1194"/>
                <a:gd name="T21" fmla="*/ 290 h 594"/>
                <a:gd name="T22" fmla="*/ 304 w 1194"/>
                <a:gd name="T23" fmla="*/ 242 h 594"/>
                <a:gd name="T24" fmla="*/ 304 w 1194"/>
                <a:gd name="T25" fmla="*/ 168 h 594"/>
                <a:gd name="T26" fmla="*/ 304 w 1194"/>
                <a:gd name="T2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4" h="594">
                  <a:moveTo>
                    <a:pt x="304" y="0"/>
                  </a:moveTo>
                  <a:lnTo>
                    <a:pt x="452" y="0"/>
                  </a:lnTo>
                  <a:lnTo>
                    <a:pt x="674" y="0"/>
                  </a:lnTo>
                  <a:lnTo>
                    <a:pt x="1194" y="0"/>
                  </a:lnTo>
                  <a:lnTo>
                    <a:pt x="1194" y="168"/>
                  </a:lnTo>
                  <a:lnTo>
                    <a:pt x="1194" y="242"/>
                  </a:lnTo>
                  <a:lnTo>
                    <a:pt x="1194" y="290"/>
                  </a:lnTo>
                  <a:lnTo>
                    <a:pt x="674" y="290"/>
                  </a:lnTo>
                  <a:lnTo>
                    <a:pt x="0" y="594"/>
                  </a:lnTo>
                  <a:lnTo>
                    <a:pt x="452" y="290"/>
                  </a:lnTo>
                  <a:lnTo>
                    <a:pt x="304" y="290"/>
                  </a:lnTo>
                  <a:lnTo>
                    <a:pt x="304" y="242"/>
                  </a:lnTo>
                  <a:lnTo>
                    <a:pt x="304" y="168"/>
                  </a:lnTo>
                  <a:lnTo>
                    <a:pt x="304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4333875" y="2995613"/>
              <a:ext cx="1873250" cy="800100"/>
            </a:xfrm>
            <a:custGeom>
              <a:avLst/>
              <a:gdLst>
                <a:gd name="T0" fmla="*/ 290 w 1180"/>
                <a:gd name="T1" fmla="*/ 0 h 504"/>
                <a:gd name="T2" fmla="*/ 438 w 1180"/>
                <a:gd name="T3" fmla="*/ 0 h 504"/>
                <a:gd name="T4" fmla="*/ 660 w 1180"/>
                <a:gd name="T5" fmla="*/ 0 h 504"/>
                <a:gd name="T6" fmla="*/ 1180 w 1180"/>
                <a:gd name="T7" fmla="*/ 0 h 504"/>
                <a:gd name="T8" fmla="*/ 1180 w 1180"/>
                <a:gd name="T9" fmla="*/ 170 h 504"/>
                <a:gd name="T10" fmla="*/ 1180 w 1180"/>
                <a:gd name="T11" fmla="*/ 242 h 504"/>
                <a:gd name="T12" fmla="*/ 1180 w 1180"/>
                <a:gd name="T13" fmla="*/ 290 h 504"/>
                <a:gd name="T14" fmla="*/ 660 w 1180"/>
                <a:gd name="T15" fmla="*/ 290 h 504"/>
                <a:gd name="T16" fmla="*/ 0 w 1180"/>
                <a:gd name="T17" fmla="*/ 504 h 504"/>
                <a:gd name="T18" fmla="*/ 438 w 1180"/>
                <a:gd name="T19" fmla="*/ 290 h 504"/>
                <a:gd name="T20" fmla="*/ 290 w 1180"/>
                <a:gd name="T21" fmla="*/ 290 h 504"/>
                <a:gd name="T22" fmla="*/ 290 w 1180"/>
                <a:gd name="T23" fmla="*/ 242 h 504"/>
                <a:gd name="T24" fmla="*/ 290 w 1180"/>
                <a:gd name="T25" fmla="*/ 170 h 504"/>
                <a:gd name="T26" fmla="*/ 290 w 1180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0" h="504">
                  <a:moveTo>
                    <a:pt x="290" y="0"/>
                  </a:moveTo>
                  <a:lnTo>
                    <a:pt x="438" y="0"/>
                  </a:lnTo>
                  <a:lnTo>
                    <a:pt x="660" y="0"/>
                  </a:lnTo>
                  <a:lnTo>
                    <a:pt x="1180" y="0"/>
                  </a:lnTo>
                  <a:lnTo>
                    <a:pt x="1180" y="170"/>
                  </a:lnTo>
                  <a:lnTo>
                    <a:pt x="1180" y="242"/>
                  </a:lnTo>
                  <a:lnTo>
                    <a:pt x="1180" y="290"/>
                  </a:lnTo>
                  <a:lnTo>
                    <a:pt x="660" y="290"/>
                  </a:lnTo>
                  <a:lnTo>
                    <a:pt x="0" y="504"/>
                  </a:lnTo>
                  <a:lnTo>
                    <a:pt x="438" y="290"/>
                  </a:lnTo>
                  <a:lnTo>
                    <a:pt x="290" y="290"/>
                  </a:lnTo>
                  <a:lnTo>
                    <a:pt x="290" y="242"/>
                  </a:lnTo>
                  <a:lnTo>
                    <a:pt x="290" y="17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4333875" y="2995613"/>
              <a:ext cx="1873250" cy="800100"/>
            </a:xfrm>
            <a:custGeom>
              <a:avLst/>
              <a:gdLst>
                <a:gd name="T0" fmla="*/ 290 w 1180"/>
                <a:gd name="T1" fmla="*/ 0 h 504"/>
                <a:gd name="T2" fmla="*/ 438 w 1180"/>
                <a:gd name="T3" fmla="*/ 0 h 504"/>
                <a:gd name="T4" fmla="*/ 660 w 1180"/>
                <a:gd name="T5" fmla="*/ 0 h 504"/>
                <a:gd name="T6" fmla="*/ 1180 w 1180"/>
                <a:gd name="T7" fmla="*/ 0 h 504"/>
                <a:gd name="T8" fmla="*/ 1180 w 1180"/>
                <a:gd name="T9" fmla="*/ 170 h 504"/>
                <a:gd name="T10" fmla="*/ 1180 w 1180"/>
                <a:gd name="T11" fmla="*/ 242 h 504"/>
                <a:gd name="T12" fmla="*/ 1180 w 1180"/>
                <a:gd name="T13" fmla="*/ 290 h 504"/>
                <a:gd name="T14" fmla="*/ 660 w 1180"/>
                <a:gd name="T15" fmla="*/ 290 h 504"/>
                <a:gd name="T16" fmla="*/ 0 w 1180"/>
                <a:gd name="T17" fmla="*/ 504 h 504"/>
                <a:gd name="T18" fmla="*/ 438 w 1180"/>
                <a:gd name="T19" fmla="*/ 290 h 504"/>
                <a:gd name="T20" fmla="*/ 290 w 1180"/>
                <a:gd name="T21" fmla="*/ 290 h 504"/>
                <a:gd name="T22" fmla="*/ 290 w 1180"/>
                <a:gd name="T23" fmla="*/ 242 h 504"/>
                <a:gd name="T24" fmla="*/ 290 w 1180"/>
                <a:gd name="T25" fmla="*/ 170 h 504"/>
                <a:gd name="T26" fmla="*/ 290 w 1180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0" h="504">
                  <a:moveTo>
                    <a:pt x="290" y="0"/>
                  </a:moveTo>
                  <a:lnTo>
                    <a:pt x="438" y="0"/>
                  </a:lnTo>
                  <a:lnTo>
                    <a:pt x="660" y="0"/>
                  </a:lnTo>
                  <a:lnTo>
                    <a:pt x="1180" y="0"/>
                  </a:lnTo>
                  <a:lnTo>
                    <a:pt x="1180" y="170"/>
                  </a:lnTo>
                  <a:lnTo>
                    <a:pt x="1180" y="242"/>
                  </a:lnTo>
                  <a:lnTo>
                    <a:pt x="1180" y="290"/>
                  </a:lnTo>
                  <a:lnTo>
                    <a:pt x="660" y="290"/>
                  </a:lnTo>
                  <a:lnTo>
                    <a:pt x="0" y="504"/>
                  </a:lnTo>
                  <a:lnTo>
                    <a:pt x="438" y="290"/>
                  </a:lnTo>
                  <a:lnTo>
                    <a:pt x="290" y="290"/>
                  </a:lnTo>
                  <a:lnTo>
                    <a:pt x="290" y="242"/>
                  </a:lnTo>
                  <a:lnTo>
                    <a:pt x="290" y="170"/>
                  </a:lnTo>
                  <a:lnTo>
                    <a:pt x="29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4340225" y="3827463"/>
              <a:ext cx="1866900" cy="460375"/>
            </a:xfrm>
            <a:custGeom>
              <a:avLst/>
              <a:gdLst>
                <a:gd name="T0" fmla="*/ 286 w 1176"/>
                <a:gd name="T1" fmla="*/ 0 h 290"/>
                <a:gd name="T2" fmla="*/ 434 w 1176"/>
                <a:gd name="T3" fmla="*/ 0 h 290"/>
                <a:gd name="T4" fmla="*/ 656 w 1176"/>
                <a:gd name="T5" fmla="*/ 0 h 290"/>
                <a:gd name="T6" fmla="*/ 1176 w 1176"/>
                <a:gd name="T7" fmla="*/ 0 h 290"/>
                <a:gd name="T8" fmla="*/ 1176 w 1176"/>
                <a:gd name="T9" fmla="*/ 170 h 290"/>
                <a:gd name="T10" fmla="*/ 1176 w 1176"/>
                <a:gd name="T11" fmla="*/ 242 h 290"/>
                <a:gd name="T12" fmla="*/ 1176 w 1176"/>
                <a:gd name="T13" fmla="*/ 290 h 290"/>
                <a:gd name="T14" fmla="*/ 656 w 1176"/>
                <a:gd name="T15" fmla="*/ 290 h 290"/>
                <a:gd name="T16" fmla="*/ 434 w 1176"/>
                <a:gd name="T17" fmla="*/ 290 h 290"/>
                <a:gd name="T18" fmla="*/ 286 w 1176"/>
                <a:gd name="T19" fmla="*/ 290 h 290"/>
                <a:gd name="T20" fmla="*/ 286 w 1176"/>
                <a:gd name="T21" fmla="*/ 242 h 290"/>
                <a:gd name="T22" fmla="*/ 0 w 1176"/>
                <a:gd name="T23" fmla="*/ 254 h 290"/>
                <a:gd name="T24" fmla="*/ 286 w 1176"/>
                <a:gd name="T25" fmla="*/ 170 h 290"/>
                <a:gd name="T26" fmla="*/ 286 w 1176"/>
                <a:gd name="T2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6" h="290">
                  <a:moveTo>
                    <a:pt x="286" y="0"/>
                  </a:moveTo>
                  <a:lnTo>
                    <a:pt x="434" y="0"/>
                  </a:lnTo>
                  <a:lnTo>
                    <a:pt x="656" y="0"/>
                  </a:lnTo>
                  <a:lnTo>
                    <a:pt x="1176" y="0"/>
                  </a:lnTo>
                  <a:lnTo>
                    <a:pt x="1176" y="170"/>
                  </a:lnTo>
                  <a:lnTo>
                    <a:pt x="1176" y="242"/>
                  </a:lnTo>
                  <a:lnTo>
                    <a:pt x="1176" y="290"/>
                  </a:lnTo>
                  <a:lnTo>
                    <a:pt x="656" y="290"/>
                  </a:lnTo>
                  <a:lnTo>
                    <a:pt x="434" y="290"/>
                  </a:lnTo>
                  <a:lnTo>
                    <a:pt x="286" y="290"/>
                  </a:lnTo>
                  <a:lnTo>
                    <a:pt x="286" y="242"/>
                  </a:lnTo>
                  <a:lnTo>
                    <a:pt x="0" y="254"/>
                  </a:lnTo>
                  <a:lnTo>
                    <a:pt x="286" y="17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4340225" y="3827463"/>
              <a:ext cx="1866900" cy="460375"/>
            </a:xfrm>
            <a:custGeom>
              <a:avLst/>
              <a:gdLst>
                <a:gd name="T0" fmla="*/ 286 w 1176"/>
                <a:gd name="T1" fmla="*/ 0 h 290"/>
                <a:gd name="T2" fmla="*/ 434 w 1176"/>
                <a:gd name="T3" fmla="*/ 0 h 290"/>
                <a:gd name="T4" fmla="*/ 656 w 1176"/>
                <a:gd name="T5" fmla="*/ 0 h 290"/>
                <a:gd name="T6" fmla="*/ 1176 w 1176"/>
                <a:gd name="T7" fmla="*/ 0 h 290"/>
                <a:gd name="T8" fmla="*/ 1176 w 1176"/>
                <a:gd name="T9" fmla="*/ 170 h 290"/>
                <a:gd name="T10" fmla="*/ 1176 w 1176"/>
                <a:gd name="T11" fmla="*/ 242 h 290"/>
                <a:gd name="T12" fmla="*/ 1176 w 1176"/>
                <a:gd name="T13" fmla="*/ 290 h 290"/>
                <a:gd name="T14" fmla="*/ 656 w 1176"/>
                <a:gd name="T15" fmla="*/ 290 h 290"/>
                <a:gd name="T16" fmla="*/ 434 w 1176"/>
                <a:gd name="T17" fmla="*/ 290 h 290"/>
                <a:gd name="T18" fmla="*/ 286 w 1176"/>
                <a:gd name="T19" fmla="*/ 290 h 290"/>
                <a:gd name="T20" fmla="*/ 286 w 1176"/>
                <a:gd name="T21" fmla="*/ 242 h 290"/>
                <a:gd name="T22" fmla="*/ 0 w 1176"/>
                <a:gd name="T23" fmla="*/ 254 h 290"/>
                <a:gd name="T24" fmla="*/ 286 w 1176"/>
                <a:gd name="T25" fmla="*/ 170 h 290"/>
                <a:gd name="T26" fmla="*/ 286 w 1176"/>
                <a:gd name="T2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6" h="290">
                  <a:moveTo>
                    <a:pt x="286" y="0"/>
                  </a:moveTo>
                  <a:lnTo>
                    <a:pt x="434" y="0"/>
                  </a:lnTo>
                  <a:lnTo>
                    <a:pt x="656" y="0"/>
                  </a:lnTo>
                  <a:lnTo>
                    <a:pt x="1176" y="0"/>
                  </a:lnTo>
                  <a:lnTo>
                    <a:pt x="1176" y="170"/>
                  </a:lnTo>
                  <a:lnTo>
                    <a:pt x="1176" y="242"/>
                  </a:lnTo>
                  <a:lnTo>
                    <a:pt x="1176" y="290"/>
                  </a:lnTo>
                  <a:lnTo>
                    <a:pt x="656" y="290"/>
                  </a:lnTo>
                  <a:lnTo>
                    <a:pt x="434" y="290"/>
                  </a:lnTo>
                  <a:lnTo>
                    <a:pt x="286" y="290"/>
                  </a:lnTo>
                  <a:lnTo>
                    <a:pt x="286" y="242"/>
                  </a:lnTo>
                  <a:lnTo>
                    <a:pt x="0" y="254"/>
                  </a:lnTo>
                  <a:lnTo>
                    <a:pt x="286" y="170"/>
                  </a:lnTo>
                  <a:lnTo>
                    <a:pt x="28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4356100" y="4449763"/>
              <a:ext cx="1851025" cy="460375"/>
            </a:xfrm>
            <a:custGeom>
              <a:avLst/>
              <a:gdLst>
                <a:gd name="T0" fmla="*/ 276 w 1166"/>
                <a:gd name="T1" fmla="*/ 0 h 290"/>
                <a:gd name="T2" fmla="*/ 424 w 1166"/>
                <a:gd name="T3" fmla="*/ 0 h 290"/>
                <a:gd name="T4" fmla="*/ 646 w 1166"/>
                <a:gd name="T5" fmla="*/ 0 h 290"/>
                <a:gd name="T6" fmla="*/ 1166 w 1166"/>
                <a:gd name="T7" fmla="*/ 0 h 290"/>
                <a:gd name="T8" fmla="*/ 1166 w 1166"/>
                <a:gd name="T9" fmla="*/ 170 h 290"/>
                <a:gd name="T10" fmla="*/ 1166 w 1166"/>
                <a:gd name="T11" fmla="*/ 242 h 290"/>
                <a:gd name="T12" fmla="*/ 1166 w 1166"/>
                <a:gd name="T13" fmla="*/ 290 h 290"/>
                <a:gd name="T14" fmla="*/ 646 w 1166"/>
                <a:gd name="T15" fmla="*/ 290 h 290"/>
                <a:gd name="T16" fmla="*/ 424 w 1166"/>
                <a:gd name="T17" fmla="*/ 290 h 290"/>
                <a:gd name="T18" fmla="*/ 276 w 1166"/>
                <a:gd name="T19" fmla="*/ 290 h 290"/>
                <a:gd name="T20" fmla="*/ 276 w 1166"/>
                <a:gd name="T21" fmla="*/ 242 h 290"/>
                <a:gd name="T22" fmla="*/ 0 w 1166"/>
                <a:gd name="T23" fmla="*/ 218 h 290"/>
                <a:gd name="T24" fmla="*/ 276 w 1166"/>
                <a:gd name="T25" fmla="*/ 170 h 290"/>
                <a:gd name="T26" fmla="*/ 276 w 1166"/>
                <a:gd name="T2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6" h="290">
                  <a:moveTo>
                    <a:pt x="276" y="0"/>
                  </a:moveTo>
                  <a:lnTo>
                    <a:pt x="424" y="0"/>
                  </a:lnTo>
                  <a:lnTo>
                    <a:pt x="646" y="0"/>
                  </a:lnTo>
                  <a:lnTo>
                    <a:pt x="1166" y="0"/>
                  </a:lnTo>
                  <a:lnTo>
                    <a:pt x="1166" y="170"/>
                  </a:lnTo>
                  <a:lnTo>
                    <a:pt x="1166" y="242"/>
                  </a:lnTo>
                  <a:lnTo>
                    <a:pt x="1166" y="290"/>
                  </a:lnTo>
                  <a:lnTo>
                    <a:pt x="646" y="290"/>
                  </a:lnTo>
                  <a:lnTo>
                    <a:pt x="424" y="290"/>
                  </a:lnTo>
                  <a:lnTo>
                    <a:pt x="276" y="290"/>
                  </a:lnTo>
                  <a:lnTo>
                    <a:pt x="276" y="242"/>
                  </a:lnTo>
                  <a:lnTo>
                    <a:pt x="0" y="218"/>
                  </a:lnTo>
                  <a:lnTo>
                    <a:pt x="276" y="170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48" name="Freeform 28"/>
            <p:cNvSpPr>
              <a:spLocks/>
            </p:cNvSpPr>
            <p:nvPr/>
          </p:nvSpPr>
          <p:spPr bwMode="auto">
            <a:xfrm>
              <a:off x="4356100" y="4449763"/>
              <a:ext cx="1851025" cy="460375"/>
            </a:xfrm>
            <a:custGeom>
              <a:avLst/>
              <a:gdLst>
                <a:gd name="T0" fmla="*/ 276 w 1166"/>
                <a:gd name="T1" fmla="*/ 0 h 290"/>
                <a:gd name="T2" fmla="*/ 424 w 1166"/>
                <a:gd name="T3" fmla="*/ 0 h 290"/>
                <a:gd name="T4" fmla="*/ 646 w 1166"/>
                <a:gd name="T5" fmla="*/ 0 h 290"/>
                <a:gd name="T6" fmla="*/ 1166 w 1166"/>
                <a:gd name="T7" fmla="*/ 0 h 290"/>
                <a:gd name="T8" fmla="*/ 1166 w 1166"/>
                <a:gd name="T9" fmla="*/ 170 h 290"/>
                <a:gd name="T10" fmla="*/ 1166 w 1166"/>
                <a:gd name="T11" fmla="*/ 242 h 290"/>
                <a:gd name="T12" fmla="*/ 1166 w 1166"/>
                <a:gd name="T13" fmla="*/ 290 h 290"/>
                <a:gd name="T14" fmla="*/ 646 w 1166"/>
                <a:gd name="T15" fmla="*/ 290 h 290"/>
                <a:gd name="T16" fmla="*/ 424 w 1166"/>
                <a:gd name="T17" fmla="*/ 290 h 290"/>
                <a:gd name="T18" fmla="*/ 276 w 1166"/>
                <a:gd name="T19" fmla="*/ 290 h 290"/>
                <a:gd name="T20" fmla="*/ 276 w 1166"/>
                <a:gd name="T21" fmla="*/ 242 h 290"/>
                <a:gd name="T22" fmla="*/ 0 w 1166"/>
                <a:gd name="T23" fmla="*/ 218 h 290"/>
                <a:gd name="T24" fmla="*/ 276 w 1166"/>
                <a:gd name="T25" fmla="*/ 170 h 290"/>
                <a:gd name="T26" fmla="*/ 276 w 1166"/>
                <a:gd name="T2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6" h="290">
                  <a:moveTo>
                    <a:pt x="276" y="0"/>
                  </a:moveTo>
                  <a:lnTo>
                    <a:pt x="424" y="0"/>
                  </a:lnTo>
                  <a:lnTo>
                    <a:pt x="646" y="0"/>
                  </a:lnTo>
                  <a:lnTo>
                    <a:pt x="1166" y="0"/>
                  </a:lnTo>
                  <a:lnTo>
                    <a:pt x="1166" y="170"/>
                  </a:lnTo>
                  <a:lnTo>
                    <a:pt x="1166" y="242"/>
                  </a:lnTo>
                  <a:lnTo>
                    <a:pt x="1166" y="290"/>
                  </a:lnTo>
                  <a:lnTo>
                    <a:pt x="646" y="290"/>
                  </a:lnTo>
                  <a:lnTo>
                    <a:pt x="424" y="290"/>
                  </a:lnTo>
                  <a:lnTo>
                    <a:pt x="276" y="290"/>
                  </a:lnTo>
                  <a:lnTo>
                    <a:pt x="276" y="242"/>
                  </a:lnTo>
                  <a:lnTo>
                    <a:pt x="0" y="218"/>
                  </a:lnTo>
                  <a:lnTo>
                    <a:pt x="276" y="170"/>
                  </a:lnTo>
                  <a:lnTo>
                    <a:pt x="276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49" name="Rectangle 29"/>
            <p:cNvSpPr>
              <a:spLocks noChangeArrowheads="1"/>
            </p:cNvSpPr>
            <p:nvPr/>
          </p:nvSpPr>
          <p:spPr bwMode="auto">
            <a:xfrm>
              <a:off x="3128857" y="2262188"/>
              <a:ext cx="10066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Rappel du contexte et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objectifs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56" name="Rectangle 32"/>
            <p:cNvSpPr>
              <a:spLocks noChangeArrowheads="1"/>
            </p:cNvSpPr>
            <p:nvPr/>
          </p:nvSpPr>
          <p:spPr bwMode="auto">
            <a:xfrm>
              <a:off x="4981575" y="2316163"/>
              <a:ext cx="10756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fera l’entreprise et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fera le consultant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60" name="Rectangle 36"/>
            <p:cNvSpPr>
              <a:spLocks noChangeArrowheads="1"/>
            </p:cNvSpPr>
            <p:nvPr/>
          </p:nvSpPr>
          <p:spPr bwMode="auto">
            <a:xfrm>
              <a:off x="4967148" y="3097213"/>
              <a:ext cx="10900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faut être le plus précis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possible.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66" name="Rectangle 42"/>
            <p:cNvSpPr>
              <a:spLocks noChangeArrowheads="1"/>
            </p:cNvSpPr>
            <p:nvPr/>
          </p:nvSpPr>
          <p:spPr bwMode="auto">
            <a:xfrm>
              <a:off x="4939887" y="3944938"/>
              <a:ext cx="113011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Quels moyens le cabinet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va-t-il mettre en place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70" name="Rectangle 46"/>
            <p:cNvSpPr>
              <a:spLocks noChangeArrowheads="1"/>
            </p:cNvSpPr>
            <p:nvPr/>
          </p:nvSpPr>
          <p:spPr bwMode="auto">
            <a:xfrm>
              <a:off x="5001602" y="4560888"/>
              <a:ext cx="107721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 possible dans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champ de la mission.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72" name="Rectangle 48"/>
            <p:cNvSpPr>
              <a:spLocks noChangeArrowheads="1"/>
            </p:cNvSpPr>
            <p:nvPr/>
          </p:nvSpPr>
          <p:spPr bwMode="auto">
            <a:xfrm>
              <a:off x="3138475" y="2770188"/>
              <a:ext cx="9874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Description complète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travaux proposés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89" name="Rectangle 65"/>
            <p:cNvSpPr>
              <a:spLocks noChangeArrowheads="1"/>
            </p:cNvSpPr>
            <p:nvPr/>
          </p:nvSpPr>
          <p:spPr bwMode="auto">
            <a:xfrm>
              <a:off x="3136900" y="3724632"/>
              <a:ext cx="104996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Chiffrage et fournitures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0" name="Rectangle 66"/>
            <p:cNvSpPr>
              <a:spLocks noChangeArrowheads="1"/>
            </p:cNvSpPr>
            <p:nvPr/>
          </p:nvSpPr>
          <p:spPr bwMode="auto">
            <a:xfrm>
              <a:off x="3253089" y="4154487"/>
              <a:ext cx="75822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Compétences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intervenants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4" name="Rectangle 70"/>
            <p:cNvSpPr>
              <a:spLocks noChangeArrowheads="1"/>
            </p:cNvSpPr>
            <p:nvPr/>
          </p:nvSpPr>
          <p:spPr bwMode="auto">
            <a:xfrm>
              <a:off x="3271551" y="4616094"/>
              <a:ext cx="78066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Références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interventions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" name="Rectangle 48"/>
            <p:cNvSpPr>
              <a:spLocks noChangeArrowheads="1"/>
            </p:cNvSpPr>
            <p:nvPr/>
          </p:nvSpPr>
          <p:spPr bwMode="auto">
            <a:xfrm>
              <a:off x="3168158" y="3213974"/>
              <a:ext cx="9874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Planification et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répartition des tâches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205779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19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14754" y="384818"/>
                <a:ext cx="7230994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COMBIEN DE TEMPS DOIT-ON CONSACRER 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À LA RÉDACTION DE LA PROPOSITION ?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23728" y="6503989"/>
            <a:ext cx="4896543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FACTEURS DE RÉDUCTION DU TEMPS DE RÉDACTION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546760" y="2076720"/>
            <a:ext cx="3481206" cy="2556000"/>
            <a:chOff x="3313113" y="2652713"/>
            <a:chExt cx="2365375" cy="17367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13113" y="2652713"/>
              <a:ext cx="2365375" cy="173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Line 6"/>
            <p:cNvSpPr>
              <a:spLocks noChangeShapeType="1"/>
            </p:cNvSpPr>
            <p:nvPr/>
          </p:nvSpPr>
          <p:spPr bwMode="auto">
            <a:xfrm flipH="1" flipV="1">
              <a:off x="4192588" y="4078288"/>
              <a:ext cx="920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Line 7"/>
            <p:cNvSpPr>
              <a:spLocks noChangeShapeType="1"/>
            </p:cNvSpPr>
            <p:nvPr/>
          </p:nvSpPr>
          <p:spPr bwMode="auto">
            <a:xfrm flipH="1" flipV="1">
              <a:off x="4027488" y="4011613"/>
              <a:ext cx="920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Line 8"/>
            <p:cNvSpPr>
              <a:spLocks noChangeShapeType="1"/>
            </p:cNvSpPr>
            <p:nvPr/>
          </p:nvSpPr>
          <p:spPr bwMode="auto">
            <a:xfrm flipH="1" flipV="1">
              <a:off x="3862388" y="3944938"/>
              <a:ext cx="920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Line 9"/>
            <p:cNvSpPr>
              <a:spLocks noChangeShapeType="1"/>
            </p:cNvSpPr>
            <p:nvPr/>
          </p:nvSpPr>
          <p:spPr bwMode="auto">
            <a:xfrm flipH="1" flipV="1">
              <a:off x="3697288" y="3878263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Line 10"/>
            <p:cNvSpPr>
              <a:spLocks noChangeShapeType="1"/>
            </p:cNvSpPr>
            <p:nvPr/>
          </p:nvSpPr>
          <p:spPr bwMode="auto">
            <a:xfrm flipH="1" flipV="1">
              <a:off x="3532188" y="3811588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Line 11"/>
            <p:cNvSpPr>
              <a:spLocks noChangeShapeType="1"/>
            </p:cNvSpPr>
            <p:nvPr/>
          </p:nvSpPr>
          <p:spPr bwMode="auto">
            <a:xfrm flipH="1" flipV="1">
              <a:off x="3367088" y="3744913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2"/>
            <p:cNvSpPr>
              <a:spLocks noChangeShapeType="1"/>
            </p:cNvSpPr>
            <p:nvPr/>
          </p:nvSpPr>
          <p:spPr bwMode="auto">
            <a:xfrm flipV="1">
              <a:off x="3325813" y="3611563"/>
              <a:ext cx="38100" cy="920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Line 13"/>
            <p:cNvSpPr>
              <a:spLocks noChangeShapeType="1"/>
            </p:cNvSpPr>
            <p:nvPr/>
          </p:nvSpPr>
          <p:spPr bwMode="auto">
            <a:xfrm flipV="1">
              <a:off x="3392488" y="3446463"/>
              <a:ext cx="38100" cy="920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 flipV="1">
              <a:off x="3459163" y="3281363"/>
              <a:ext cx="38100" cy="920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V="1">
              <a:off x="3525838" y="3116263"/>
              <a:ext cx="38100" cy="920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 flipV="1">
              <a:off x="3592513" y="295116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V="1">
              <a:off x="3659188" y="278606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>
              <a:off x="3760788" y="2801938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3925888" y="2868613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>
              <a:off x="4090988" y="2935288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4256088" y="3001963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4421188" y="3068638"/>
              <a:ext cx="952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4586288" y="3135313"/>
              <a:ext cx="82550" cy="44450"/>
            </a:xfrm>
            <a:custGeom>
              <a:avLst/>
              <a:gdLst>
                <a:gd name="T0" fmla="*/ 0 w 52"/>
                <a:gd name="T1" fmla="*/ 0 h 28"/>
                <a:gd name="T2" fmla="*/ 52 w 52"/>
                <a:gd name="T3" fmla="*/ 20 h 28"/>
                <a:gd name="T4" fmla="*/ 48 w 52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8">
                  <a:moveTo>
                    <a:pt x="0" y="0"/>
                  </a:moveTo>
                  <a:lnTo>
                    <a:pt x="52" y="20"/>
                  </a:lnTo>
                  <a:lnTo>
                    <a:pt x="48" y="2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H="1">
              <a:off x="4595813" y="324961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2" name="Line 25"/>
            <p:cNvSpPr>
              <a:spLocks noChangeShapeType="1"/>
            </p:cNvSpPr>
            <p:nvPr/>
          </p:nvSpPr>
          <p:spPr bwMode="auto">
            <a:xfrm flipH="1">
              <a:off x="4529138" y="341471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3" name="Line 26"/>
            <p:cNvSpPr>
              <a:spLocks noChangeShapeType="1"/>
            </p:cNvSpPr>
            <p:nvPr/>
          </p:nvSpPr>
          <p:spPr bwMode="auto">
            <a:xfrm flipH="1">
              <a:off x="4462463" y="357981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5" name="Line 27"/>
            <p:cNvSpPr>
              <a:spLocks noChangeShapeType="1"/>
            </p:cNvSpPr>
            <p:nvPr/>
          </p:nvSpPr>
          <p:spPr bwMode="auto">
            <a:xfrm flipH="1">
              <a:off x="4398963" y="374491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6" name="Line 28"/>
            <p:cNvSpPr>
              <a:spLocks noChangeShapeType="1"/>
            </p:cNvSpPr>
            <p:nvPr/>
          </p:nvSpPr>
          <p:spPr bwMode="auto">
            <a:xfrm flipH="1">
              <a:off x="4332288" y="3910013"/>
              <a:ext cx="38100" cy="952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7" name="Line 29"/>
            <p:cNvSpPr>
              <a:spLocks noChangeShapeType="1"/>
            </p:cNvSpPr>
            <p:nvPr/>
          </p:nvSpPr>
          <p:spPr bwMode="auto">
            <a:xfrm flipH="1">
              <a:off x="4284663" y="4075113"/>
              <a:ext cx="19050" cy="412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8" name="Rectangle 30"/>
            <p:cNvSpPr>
              <a:spLocks noChangeArrowheads="1"/>
            </p:cNvSpPr>
            <p:nvPr/>
          </p:nvSpPr>
          <p:spPr bwMode="auto">
            <a:xfrm>
              <a:off x="3611563" y="2681288"/>
              <a:ext cx="584200" cy="147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9" name="Freeform 31"/>
            <p:cNvSpPr>
              <a:spLocks/>
            </p:cNvSpPr>
            <p:nvPr/>
          </p:nvSpPr>
          <p:spPr bwMode="auto">
            <a:xfrm>
              <a:off x="3671888" y="3097213"/>
              <a:ext cx="717550" cy="727075"/>
            </a:xfrm>
            <a:custGeom>
              <a:avLst/>
              <a:gdLst>
                <a:gd name="T0" fmla="*/ 0 w 452"/>
                <a:gd name="T1" fmla="*/ 230 h 458"/>
                <a:gd name="T2" fmla="*/ 4 w 452"/>
                <a:gd name="T3" fmla="*/ 184 h 458"/>
                <a:gd name="T4" fmla="*/ 16 w 452"/>
                <a:gd name="T5" fmla="*/ 140 h 458"/>
                <a:gd name="T6" fmla="*/ 38 w 452"/>
                <a:gd name="T7" fmla="*/ 102 h 458"/>
                <a:gd name="T8" fmla="*/ 66 w 452"/>
                <a:gd name="T9" fmla="*/ 68 h 458"/>
                <a:gd name="T10" fmla="*/ 100 w 452"/>
                <a:gd name="T11" fmla="*/ 40 h 458"/>
                <a:gd name="T12" fmla="*/ 138 w 452"/>
                <a:gd name="T13" fmla="*/ 18 h 458"/>
                <a:gd name="T14" fmla="*/ 180 w 452"/>
                <a:gd name="T15" fmla="*/ 6 h 458"/>
                <a:gd name="T16" fmla="*/ 226 w 452"/>
                <a:gd name="T17" fmla="*/ 0 h 458"/>
                <a:gd name="T18" fmla="*/ 250 w 452"/>
                <a:gd name="T19" fmla="*/ 2 h 458"/>
                <a:gd name="T20" fmla="*/ 294 w 452"/>
                <a:gd name="T21" fmla="*/ 12 h 458"/>
                <a:gd name="T22" fmla="*/ 334 w 452"/>
                <a:gd name="T23" fmla="*/ 28 h 458"/>
                <a:gd name="T24" fmla="*/ 370 w 452"/>
                <a:gd name="T25" fmla="*/ 54 h 458"/>
                <a:gd name="T26" fmla="*/ 402 w 452"/>
                <a:gd name="T27" fmla="*/ 84 h 458"/>
                <a:gd name="T28" fmla="*/ 426 w 452"/>
                <a:gd name="T29" fmla="*/ 120 h 458"/>
                <a:gd name="T30" fmla="*/ 442 w 452"/>
                <a:gd name="T31" fmla="*/ 162 h 458"/>
                <a:gd name="T32" fmla="*/ 452 w 452"/>
                <a:gd name="T33" fmla="*/ 206 h 458"/>
                <a:gd name="T34" fmla="*/ 452 w 452"/>
                <a:gd name="T35" fmla="*/ 230 h 458"/>
                <a:gd name="T36" fmla="*/ 448 w 452"/>
                <a:gd name="T37" fmla="*/ 276 h 458"/>
                <a:gd name="T38" fmla="*/ 436 w 452"/>
                <a:gd name="T39" fmla="*/ 318 h 458"/>
                <a:gd name="T40" fmla="*/ 414 w 452"/>
                <a:gd name="T41" fmla="*/ 358 h 458"/>
                <a:gd name="T42" fmla="*/ 386 w 452"/>
                <a:gd name="T43" fmla="*/ 392 h 458"/>
                <a:gd name="T44" fmla="*/ 352 w 452"/>
                <a:gd name="T45" fmla="*/ 420 h 458"/>
                <a:gd name="T46" fmla="*/ 314 w 452"/>
                <a:gd name="T47" fmla="*/ 440 h 458"/>
                <a:gd name="T48" fmla="*/ 272 w 452"/>
                <a:gd name="T49" fmla="*/ 454 h 458"/>
                <a:gd name="T50" fmla="*/ 226 w 452"/>
                <a:gd name="T51" fmla="*/ 458 h 458"/>
                <a:gd name="T52" fmla="*/ 202 w 452"/>
                <a:gd name="T53" fmla="*/ 458 h 458"/>
                <a:gd name="T54" fmla="*/ 158 w 452"/>
                <a:gd name="T55" fmla="*/ 448 h 458"/>
                <a:gd name="T56" fmla="*/ 118 w 452"/>
                <a:gd name="T57" fmla="*/ 432 h 458"/>
                <a:gd name="T58" fmla="*/ 82 w 452"/>
                <a:gd name="T59" fmla="*/ 406 h 458"/>
                <a:gd name="T60" fmla="*/ 50 w 452"/>
                <a:gd name="T61" fmla="*/ 376 h 458"/>
                <a:gd name="T62" fmla="*/ 26 w 452"/>
                <a:gd name="T63" fmla="*/ 338 h 458"/>
                <a:gd name="T64" fmla="*/ 10 w 452"/>
                <a:gd name="T65" fmla="*/ 298 h 458"/>
                <a:gd name="T66" fmla="*/ 0 w 452"/>
                <a:gd name="T67" fmla="*/ 254 h 458"/>
                <a:gd name="T68" fmla="*/ 0 w 452"/>
                <a:gd name="T69" fmla="*/ 23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458">
                  <a:moveTo>
                    <a:pt x="0" y="230"/>
                  </a:moveTo>
                  <a:lnTo>
                    <a:pt x="0" y="230"/>
                  </a:lnTo>
                  <a:lnTo>
                    <a:pt x="0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6" y="140"/>
                  </a:lnTo>
                  <a:lnTo>
                    <a:pt x="26" y="120"/>
                  </a:lnTo>
                  <a:lnTo>
                    <a:pt x="38" y="102"/>
                  </a:lnTo>
                  <a:lnTo>
                    <a:pt x="50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58" y="12"/>
                  </a:lnTo>
                  <a:lnTo>
                    <a:pt x="180" y="6"/>
                  </a:lnTo>
                  <a:lnTo>
                    <a:pt x="20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4" y="18"/>
                  </a:lnTo>
                  <a:lnTo>
                    <a:pt x="334" y="28"/>
                  </a:lnTo>
                  <a:lnTo>
                    <a:pt x="352" y="40"/>
                  </a:lnTo>
                  <a:lnTo>
                    <a:pt x="370" y="54"/>
                  </a:lnTo>
                  <a:lnTo>
                    <a:pt x="386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6" y="140"/>
                  </a:lnTo>
                  <a:lnTo>
                    <a:pt x="442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2" y="298"/>
                  </a:lnTo>
                  <a:lnTo>
                    <a:pt x="436" y="318"/>
                  </a:lnTo>
                  <a:lnTo>
                    <a:pt x="426" y="338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6" y="392"/>
                  </a:lnTo>
                  <a:lnTo>
                    <a:pt x="370" y="406"/>
                  </a:lnTo>
                  <a:lnTo>
                    <a:pt x="352" y="420"/>
                  </a:lnTo>
                  <a:lnTo>
                    <a:pt x="334" y="432"/>
                  </a:lnTo>
                  <a:lnTo>
                    <a:pt x="314" y="440"/>
                  </a:lnTo>
                  <a:lnTo>
                    <a:pt x="294" y="448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02" y="458"/>
                  </a:lnTo>
                  <a:lnTo>
                    <a:pt x="180" y="454"/>
                  </a:lnTo>
                  <a:lnTo>
                    <a:pt x="158" y="448"/>
                  </a:lnTo>
                  <a:lnTo>
                    <a:pt x="138" y="440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6"/>
                  </a:lnTo>
                  <a:lnTo>
                    <a:pt x="66" y="392"/>
                  </a:lnTo>
                  <a:lnTo>
                    <a:pt x="50" y="376"/>
                  </a:lnTo>
                  <a:lnTo>
                    <a:pt x="38" y="358"/>
                  </a:lnTo>
                  <a:lnTo>
                    <a:pt x="26" y="338"/>
                  </a:lnTo>
                  <a:lnTo>
                    <a:pt x="16" y="318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0" y="254"/>
                  </a:lnTo>
                  <a:lnTo>
                    <a:pt x="0" y="23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0" name="Freeform 32"/>
            <p:cNvSpPr>
              <a:spLocks/>
            </p:cNvSpPr>
            <p:nvPr/>
          </p:nvSpPr>
          <p:spPr bwMode="auto">
            <a:xfrm>
              <a:off x="3671888" y="3360738"/>
              <a:ext cx="12700" cy="101600"/>
            </a:xfrm>
            <a:custGeom>
              <a:avLst/>
              <a:gdLst>
                <a:gd name="T0" fmla="*/ 0 w 8"/>
                <a:gd name="T1" fmla="*/ 64 h 64"/>
                <a:gd name="T2" fmla="*/ 0 w 8"/>
                <a:gd name="T3" fmla="*/ 40 h 64"/>
                <a:gd name="T4" fmla="*/ 4 w 8"/>
                <a:gd name="T5" fmla="*/ 18 h 64"/>
                <a:gd name="T6" fmla="*/ 8 w 8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4">
                  <a:moveTo>
                    <a:pt x="0" y="64"/>
                  </a:moveTo>
                  <a:lnTo>
                    <a:pt x="0" y="40"/>
                  </a:lnTo>
                  <a:lnTo>
                    <a:pt x="4" y="18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1" name="Freeform 33"/>
            <p:cNvSpPr>
              <a:spLocks/>
            </p:cNvSpPr>
            <p:nvPr/>
          </p:nvSpPr>
          <p:spPr bwMode="auto">
            <a:xfrm>
              <a:off x="3713163" y="3208338"/>
              <a:ext cx="60325" cy="82550"/>
            </a:xfrm>
            <a:custGeom>
              <a:avLst/>
              <a:gdLst>
                <a:gd name="T0" fmla="*/ 0 w 38"/>
                <a:gd name="T1" fmla="*/ 52 h 52"/>
                <a:gd name="T2" fmla="*/ 0 w 38"/>
                <a:gd name="T3" fmla="*/ 50 h 52"/>
                <a:gd name="T4" fmla="*/ 12 w 38"/>
                <a:gd name="T5" fmla="*/ 32 h 52"/>
                <a:gd name="T6" fmla="*/ 24 w 38"/>
                <a:gd name="T7" fmla="*/ 14 h 52"/>
                <a:gd name="T8" fmla="*/ 38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0" y="52"/>
                  </a:moveTo>
                  <a:lnTo>
                    <a:pt x="0" y="50"/>
                  </a:lnTo>
                  <a:lnTo>
                    <a:pt x="12" y="32"/>
                  </a:lnTo>
                  <a:lnTo>
                    <a:pt x="24" y="14"/>
                  </a:lnTo>
                  <a:lnTo>
                    <a:pt x="3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2" name="Freeform 34"/>
            <p:cNvSpPr>
              <a:spLocks/>
            </p:cNvSpPr>
            <p:nvPr/>
          </p:nvSpPr>
          <p:spPr bwMode="auto">
            <a:xfrm>
              <a:off x="3830638" y="3116263"/>
              <a:ext cx="92075" cy="44450"/>
            </a:xfrm>
            <a:custGeom>
              <a:avLst/>
              <a:gdLst>
                <a:gd name="T0" fmla="*/ 0 w 58"/>
                <a:gd name="T1" fmla="*/ 28 h 28"/>
                <a:gd name="T2" fmla="*/ 18 w 58"/>
                <a:gd name="T3" fmla="*/ 16 h 28"/>
                <a:gd name="T4" fmla="*/ 38 w 58"/>
                <a:gd name="T5" fmla="*/ 6 h 28"/>
                <a:gd name="T6" fmla="*/ 58 w 5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8">
                  <a:moveTo>
                    <a:pt x="0" y="28"/>
                  </a:moveTo>
                  <a:lnTo>
                    <a:pt x="18" y="16"/>
                  </a:lnTo>
                  <a:lnTo>
                    <a:pt x="38" y="6"/>
                  </a:lnTo>
                  <a:lnTo>
                    <a:pt x="5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3" name="Freeform 35"/>
            <p:cNvSpPr>
              <a:spLocks/>
            </p:cNvSpPr>
            <p:nvPr/>
          </p:nvSpPr>
          <p:spPr bwMode="auto">
            <a:xfrm>
              <a:off x="3995738" y="3097213"/>
              <a:ext cx="101600" cy="9525"/>
            </a:xfrm>
            <a:custGeom>
              <a:avLst/>
              <a:gdLst>
                <a:gd name="T0" fmla="*/ 0 w 64"/>
                <a:gd name="T1" fmla="*/ 2 h 6"/>
                <a:gd name="T2" fmla="*/ 22 w 64"/>
                <a:gd name="T3" fmla="*/ 0 h 6"/>
                <a:gd name="T4" fmla="*/ 46 w 64"/>
                <a:gd name="T5" fmla="*/ 2 h 6"/>
                <a:gd name="T6" fmla="*/ 64 w 6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">
                  <a:moveTo>
                    <a:pt x="0" y="2"/>
                  </a:moveTo>
                  <a:lnTo>
                    <a:pt x="22" y="0"/>
                  </a:lnTo>
                  <a:lnTo>
                    <a:pt x="46" y="2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4" name="Freeform 36"/>
            <p:cNvSpPr>
              <a:spLocks/>
            </p:cNvSpPr>
            <p:nvPr/>
          </p:nvSpPr>
          <p:spPr bwMode="auto">
            <a:xfrm>
              <a:off x="4170363" y="3125788"/>
              <a:ext cx="85725" cy="53975"/>
            </a:xfrm>
            <a:custGeom>
              <a:avLst/>
              <a:gdLst>
                <a:gd name="T0" fmla="*/ 0 w 54"/>
                <a:gd name="T1" fmla="*/ 0 h 34"/>
                <a:gd name="T2" fmla="*/ 0 w 54"/>
                <a:gd name="T3" fmla="*/ 0 h 34"/>
                <a:gd name="T4" fmla="*/ 20 w 54"/>
                <a:gd name="T5" fmla="*/ 10 h 34"/>
                <a:gd name="T6" fmla="*/ 38 w 54"/>
                <a:gd name="T7" fmla="*/ 22 h 34"/>
                <a:gd name="T8" fmla="*/ 54 w 5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4">
                  <a:moveTo>
                    <a:pt x="0" y="0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22"/>
                  </a:lnTo>
                  <a:lnTo>
                    <a:pt x="54" y="3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5" name="Freeform 37"/>
            <p:cNvSpPr>
              <a:spLocks/>
            </p:cNvSpPr>
            <p:nvPr/>
          </p:nvSpPr>
          <p:spPr bwMode="auto">
            <a:xfrm>
              <a:off x="4310063" y="3233738"/>
              <a:ext cx="50800" cy="85725"/>
            </a:xfrm>
            <a:custGeom>
              <a:avLst/>
              <a:gdLst>
                <a:gd name="T0" fmla="*/ 0 w 32"/>
                <a:gd name="T1" fmla="*/ 0 h 54"/>
                <a:gd name="T2" fmla="*/ 12 w 32"/>
                <a:gd name="T3" fmla="*/ 16 h 54"/>
                <a:gd name="T4" fmla="*/ 24 w 32"/>
                <a:gd name="T5" fmla="*/ 34 h 54"/>
                <a:gd name="T6" fmla="*/ 32 w 3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54">
                  <a:moveTo>
                    <a:pt x="0" y="0"/>
                  </a:moveTo>
                  <a:lnTo>
                    <a:pt x="12" y="16"/>
                  </a:lnTo>
                  <a:lnTo>
                    <a:pt x="24" y="34"/>
                  </a:lnTo>
                  <a:lnTo>
                    <a:pt x="32" y="5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6" name="Freeform 38"/>
            <p:cNvSpPr>
              <a:spLocks/>
            </p:cNvSpPr>
            <p:nvPr/>
          </p:nvSpPr>
          <p:spPr bwMode="auto">
            <a:xfrm>
              <a:off x="4383088" y="3392488"/>
              <a:ext cx="6350" cy="101600"/>
            </a:xfrm>
            <a:custGeom>
              <a:avLst/>
              <a:gdLst>
                <a:gd name="T0" fmla="*/ 0 w 4"/>
                <a:gd name="T1" fmla="*/ 0 h 64"/>
                <a:gd name="T2" fmla="*/ 4 w 4"/>
                <a:gd name="T3" fmla="*/ 20 h 64"/>
                <a:gd name="T4" fmla="*/ 4 w 4"/>
                <a:gd name="T5" fmla="*/ 44 h 64"/>
                <a:gd name="T6" fmla="*/ 4 w 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4">
                  <a:moveTo>
                    <a:pt x="0" y="0"/>
                  </a:moveTo>
                  <a:lnTo>
                    <a:pt x="4" y="20"/>
                  </a:lnTo>
                  <a:lnTo>
                    <a:pt x="4" y="44"/>
                  </a:lnTo>
                  <a:lnTo>
                    <a:pt x="4" y="6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7" name="Freeform 39"/>
            <p:cNvSpPr>
              <a:spLocks/>
            </p:cNvSpPr>
            <p:nvPr/>
          </p:nvSpPr>
          <p:spPr bwMode="auto">
            <a:xfrm>
              <a:off x="4332288" y="3570288"/>
              <a:ext cx="41275" cy="88900"/>
            </a:xfrm>
            <a:custGeom>
              <a:avLst/>
              <a:gdLst>
                <a:gd name="T0" fmla="*/ 26 w 26"/>
                <a:gd name="T1" fmla="*/ 0 h 56"/>
                <a:gd name="T2" fmla="*/ 26 w 26"/>
                <a:gd name="T3" fmla="*/ 0 h 56"/>
                <a:gd name="T4" fmla="*/ 20 w 26"/>
                <a:gd name="T5" fmla="*/ 20 h 56"/>
                <a:gd name="T6" fmla="*/ 10 w 26"/>
                <a:gd name="T7" fmla="*/ 40 h 56"/>
                <a:gd name="T8" fmla="*/ 0 w 2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6">
                  <a:moveTo>
                    <a:pt x="26" y="0"/>
                  </a:moveTo>
                  <a:lnTo>
                    <a:pt x="26" y="0"/>
                  </a:lnTo>
                  <a:lnTo>
                    <a:pt x="20" y="20"/>
                  </a:lnTo>
                  <a:lnTo>
                    <a:pt x="10" y="40"/>
                  </a:lnTo>
                  <a:lnTo>
                    <a:pt x="0" y="5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8" name="Freeform 40"/>
            <p:cNvSpPr>
              <a:spLocks/>
            </p:cNvSpPr>
            <p:nvPr/>
          </p:nvSpPr>
          <p:spPr bwMode="auto">
            <a:xfrm>
              <a:off x="4202113" y="3719513"/>
              <a:ext cx="82550" cy="60325"/>
            </a:xfrm>
            <a:custGeom>
              <a:avLst/>
              <a:gdLst>
                <a:gd name="T0" fmla="*/ 52 w 52"/>
                <a:gd name="T1" fmla="*/ 0 h 38"/>
                <a:gd name="T2" fmla="*/ 36 w 52"/>
                <a:gd name="T3" fmla="*/ 14 h 38"/>
                <a:gd name="T4" fmla="*/ 18 w 52"/>
                <a:gd name="T5" fmla="*/ 28 h 38"/>
                <a:gd name="T6" fmla="*/ 0 w 5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52" y="0"/>
                  </a:moveTo>
                  <a:lnTo>
                    <a:pt x="36" y="14"/>
                  </a:lnTo>
                  <a:lnTo>
                    <a:pt x="18" y="28"/>
                  </a:lnTo>
                  <a:lnTo>
                    <a:pt x="0" y="3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89" name="Freeform 41"/>
            <p:cNvSpPr>
              <a:spLocks/>
            </p:cNvSpPr>
            <p:nvPr/>
          </p:nvSpPr>
          <p:spPr bwMode="auto">
            <a:xfrm>
              <a:off x="4033838" y="3811588"/>
              <a:ext cx="98425" cy="12700"/>
            </a:xfrm>
            <a:custGeom>
              <a:avLst/>
              <a:gdLst>
                <a:gd name="T0" fmla="*/ 62 w 62"/>
                <a:gd name="T1" fmla="*/ 0 h 8"/>
                <a:gd name="T2" fmla="*/ 44 w 62"/>
                <a:gd name="T3" fmla="*/ 4 h 8"/>
                <a:gd name="T4" fmla="*/ 22 w 62"/>
                <a:gd name="T5" fmla="*/ 8 h 8"/>
                <a:gd name="T6" fmla="*/ 0 w 6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8">
                  <a:moveTo>
                    <a:pt x="62" y="0"/>
                  </a:moveTo>
                  <a:lnTo>
                    <a:pt x="44" y="4"/>
                  </a:lnTo>
                  <a:lnTo>
                    <a:pt x="22" y="8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0" name="Freeform 42"/>
            <p:cNvSpPr>
              <a:spLocks/>
            </p:cNvSpPr>
            <p:nvPr/>
          </p:nvSpPr>
          <p:spPr bwMode="auto">
            <a:xfrm>
              <a:off x="3862388" y="3783013"/>
              <a:ext cx="95250" cy="34925"/>
            </a:xfrm>
            <a:custGeom>
              <a:avLst/>
              <a:gdLst>
                <a:gd name="T0" fmla="*/ 60 w 60"/>
                <a:gd name="T1" fmla="*/ 22 h 22"/>
                <a:gd name="T2" fmla="*/ 38 w 60"/>
                <a:gd name="T3" fmla="*/ 16 h 22"/>
                <a:gd name="T4" fmla="*/ 18 w 60"/>
                <a:gd name="T5" fmla="*/ 8 h 22"/>
                <a:gd name="T6" fmla="*/ 0 w 6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22">
                  <a:moveTo>
                    <a:pt x="60" y="22"/>
                  </a:moveTo>
                  <a:lnTo>
                    <a:pt x="38" y="16"/>
                  </a:lnTo>
                  <a:lnTo>
                    <a:pt x="18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1" name="Freeform 43"/>
            <p:cNvSpPr>
              <a:spLocks/>
            </p:cNvSpPr>
            <p:nvPr/>
          </p:nvSpPr>
          <p:spPr bwMode="auto">
            <a:xfrm>
              <a:off x="3732213" y="3665538"/>
              <a:ext cx="66675" cy="76200"/>
            </a:xfrm>
            <a:custGeom>
              <a:avLst/>
              <a:gdLst>
                <a:gd name="T0" fmla="*/ 42 w 42"/>
                <a:gd name="T1" fmla="*/ 48 h 48"/>
                <a:gd name="T2" fmla="*/ 28 w 42"/>
                <a:gd name="T3" fmla="*/ 34 h 48"/>
                <a:gd name="T4" fmla="*/ 12 w 42"/>
                <a:gd name="T5" fmla="*/ 18 h 48"/>
                <a:gd name="T6" fmla="*/ 0 w 42"/>
                <a:gd name="T7" fmla="*/ 0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42" y="48"/>
                  </a:moveTo>
                  <a:lnTo>
                    <a:pt x="2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2" name="Freeform 44"/>
            <p:cNvSpPr>
              <a:spLocks/>
            </p:cNvSpPr>
            <p:nvPr/>
          </p:nvSpPr>
          <p:spPr bwMode="auto">
            <a:xfrm>
              <a:off x="3671888" y="3500438"/>
              <a:ext cx="25400" cy="98425"/>
            </a:xfrm>
            <a:custGeom>
              <a:avLst/>
              <a:gdLst>
                <a:gd name="T0" fmla="*/ 16 w 16"/>
                <a:gd name="T1" fmla="*/ 62 h 62"/>
                <a:gd name="T2" fmla="*/ 10 w 16"/>
                <a:gd name="T3" fmla="*/ 44 h 62"/>
                <a:gd name="T4" fmla="*/ 4 w 16"/>
                <a:gd name="T5" fmla="*/ 22 h 62"/>
                <a:gd name="T6" fmla="*/ 0 w 16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2">
                  <a:moveTo>
                    <a:pt x="16" y="62"/>
                  </a:moveTo>
                  <a:lnTo>
                    <a:pt x="10" y="44"/>
                  </a:lnTo>
                  <a:lnTo>
                    <a:pt x="4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3" name="Freeform 45"/>
            <p:cNvSpPr>
              <a:spLocks/>
            </p:cNvSpPr>
            <p:nvPr/>
          </p:nvSpPr>
          <p:spPr bwMode="auto">
            <a:xfrm>
              <a:off x="3798888" y="3217863"/>
              <a:ext cx="463550" cy="488950"/>
            </a:xfrm>
            <a:custGeom>
              <a:avLst/>
              <a:gdLst>
                <a:gd name="T0" fmla="*/ 0 w 292"/>
                <a:gd name="T1" fmla="*/ 154 h 308"/>
                <a:gd name="T2" fmla="*/ 2 w 292"/>
                <a:gd name="T3" fmla="*/ 122 h 308"/>
                <a:gd name="T4" fmla="*/ 12 w 292"/>
                <a:gd name="T5" fmla="*/ 94 h 308"/>
                <a:gd name="T6" fmla="*/ 24 w 292"/>
                <a:gd name="T7" fmla="*/ 68 h 308"/>
                <a:gd name="T8" fmla="*/ 42 w 292"/>
                <a:gd name="T9" fmla="*/ 44 h 308"/>
                <a:gd name="T10" fmla="*/ 64 w 292"/>
                <a:gd name="T11" fmla="*/ 26 h 308"/>
                <a:gd name="T12" fmla="*/ 88 w 292"/>
                <a:gd name="T13" fmla="*/ 12 h 308"/>
                <a:gd name="T14" fmla="*/ 116 w 292"/>
                <a:gd name="T15" fmla="*/ 2 h 308"/>
                <a:gd name="T16" fmla="*/ 146 w 292"/>
                <a:gd name="T17" fmla="*/ 0 h 308"/>
                <a:gd name="T18" fmla="*/ 160 w 292"/>
                <a:gd name="T19" fmla="*/ 0 h 308"/>
                <a:gd name="T20" fmla="*/ 190 w 292"/>
                <a:gd name="T21" fmla="*/ 6 h 308"/>
                <a:gd name="T22" fmla="*/ 216 w 292"/>
                <a:gd name="T23" fmla="*/ 18 h 308"/>
                <a:gd name="T24" fmla="*/ 240 w 292"/>
                <a:gd name="T25" fmla="*/ 34 h 308"/>
                <a:gd name="T26" fmla="*/ 258 w 292"/>
                <a:gd name="T27" fmla="*/ 56 h 308"/>
                <a:gd name="T28" fmla="*/ 274 w 292"/>
                <a:gd name="T29" fmla="*/ 80 h 308"/>
                <a:gd name="T30" fmla="*/ 286 w 292"/>
                <a:gd name="T31" fmla="*/ 108 h 308"/>
                <a:gd name="T32" fmla="*/ 292 w 292"/>
                <a:gd name="T33" fmla="*/ 138 h 308"/>
                <a:gd name="T34" fmla="*/ 292 w 292"/>
                <a:gd name="T35" fmla="*/ 154 h 308"/>
                <a:gd name="T36" fmla="*/ 290 w 292"/>
                <a:gd name="T37" fmla="*/ 186 h 308"/>
                <a:gd name="T38" fmla="*/ 280 w 292"/>
                <a:gd name="T39" fmla="*/ 214 h 308"/>
                <a:gd name="T40" fmla="*/ 268 w 292"/>
                <a:gd name="T41" fmla="*/ 240 h 308"/>
                <a:gd name="T42" fmla="*/ 250 w 292"/>
                <a:gd name="T43" fmla="*/ 264 h 308"/>
                <a:gd name="T44" fmla="*/ 228 w 292"/>
                <a:gd name="T45" fmla="*/ 282 h 308"/>
                <a:gd name="T46" fmla="*/ 202 w 292"/>
                <a:gd name="T47" fmla="*/ 296 h 308"/>
                <a:gd name="T48" fmla="*/ 176 w 292"/>
                <a:gd name="T49" fmla="*/ 306 h 308"/>
                <a:gd name="T50" fmla="*/ 146 w 292"/>
                <a:gd name="T51" fmla="*/ 308 h 308"/>
                <a:gd name="T52" fmla="*/ 130 w 292"/>
                <a:gd name="T53" fmla="*/ 308 h 308"/>
                <a:gd name="T54" fmla="*/ 102 w 292"/>
                <a:gd name="T55" fmla="*/ 302 h 308"/>
                <a:gd name="T56" fmla="*/ 76 w 292"/>
                <a:gd name="T57" fmla="*/ 290 h 308"/>
                <a:gd name="T58" fmla="*/ 52 w 292"/>
                <a:gd name="T59" fmla="*/ 274 h 308"/>
                <a:gd name="T60" fmla="*/ 32 w 292"/>
                <a:gd name="T61" fmla="*/ 252 h 308"/>
                <a:gd name="T62" fmla="*/ 18 w 292"/>
                <a:gd name="T63" fmla="*/ 228 h 308"/>
                <a:gd name="T64" fmla="*/ 6 w 292"/>
                <a:gd name="T65" fmla="*/ 200 h 308"/>
                <a:gd name="T66" fmla="*/ 0 w 292"/>
                <a:gd name="T67" fmla="*/ 170 h 308"/>
                <a:gd name="T68" fmla="*/ 0 w 292"/>
                <a:gd name="T69" fmla="*/ 15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308">
                  <a:moveTo>
                    <a:pt x="0" y="154"/>
                  </a:moveTo>
                  <a:lnTo>
                    <a:pt x="0" y="154"/>
                  </a:lnTo>
                  <a:lnTo>
                    <a:pt x="0" y="138"/>
                  </a:lnTo>
                  <a:lnTo>
                    <a:pt x="2" y="122"/>
                  </a:lnTo>
                  <a:lnTo>
                    <a:pt x="6" y="108"/>
                  </a:lnTo>
                  <a:lnTo>
                    <a:pt x="12" y="94"/>
                  </a:lnTo>
                  <a:lnTo>
                    <a:pt x="18" y="80"/>
                  </a:lnTo>
                  <a:lnTo>
                    <a:pt x="24" y="68"/>
                  </a:lnTo>
                  <a:lnTo>
                    <a:pt x="32" y="56"/>
                  </a:lnTo>
                  <a:lnTo>
                    <a:pt x="42" y="44"/>
                  </a:lnTo>
                  <a:lnTo>
                    <a:pt x="52" y="34"/>
                  </a:lnTo>
                  <a:lnTo>
                    <a:pt x="64" y="26"/>
                  </a:lnTo>
                  <a:lnTo>
                    <a:pt x="76" y="18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0" y="0"/>
                  </a:lnTo>
                  <a:lnTo>
                    <a:pt x="176" y="2"/>
                  </a:lnTo>
                  <a:lnTo>
                    <a:pt x="190" y="6"/>
                  </a:lnTo>
                  <a:lnTo>
                    <a:pt x="202" y="12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40" y="34"/>
                  </a:lnTo>
                  <a:lnTo>
                    <a:pt x="250" y="44"/>
                  </a:lnTo>
                  <a:lnTo>
                    <a:pt x="258" y="56"/>
                  </a:lnTo>
                  <a:lnTo>
                    <a:pt x="268" y="68"/>
                  </a:lnTo>
                  <a:lnTo>
                    <a:pt x="274" y="80"/>
                  </a:lnTo>
                  <a:lnTo>
                    <a:pt x="280" y="94"/>
                  </a:lnTo>
                  <a:lnTo>
                    <a:pt x="286" y="108"/>
                  </a:lnTo>
                  <a:lnTo>
                    <a:pt x="290" y="122"/>
                  </a:lnTo>
                  <a:lnTo>
                    <a:pt x="292" y="138"/>
                  </a:lnTo>
                  <a:lnTo>
                    <a:pt x="292" y="154"/>
                  </a:lnTo>
                  <a:lnTo>
                    <a:pt x="292" y="154"/>
                  </a:lnTo>
                  <a:lnTo>
                    <a:pt x="292" y="170"/>
                  </a:lnTo>
                  <a:lnTo>
                    <a:pt x="290" y="186"/>
                  </a:lnTo>
                  <a:lnTo>
                    <a:pt x="286" y="200"/>
                  </a:lnTo>
                  <a:lnTo>
                    <a:pt x="280" y="214"/>
                  </a:lnTo>
                  <a:lnTo>
                    <a:pt x="274" y="228"/>
                  </a:lnTo>
                  <a:lnTo>
                    <a:pt x="268" y="240"/>
                  </a:lnTo>
                  <a:lnTo>
                    <a:pt x="258" y="252"/>
                  </a:lnTo>
                  <a:lnTo>
                    <a:pt x="250" y="264"/>
                  </a:lnTo>
                  <a:lnTo>
                    <a:pt x="240" y="274"/>
                  </a:lnTo>
                  <a:lnTo>
                    <a:pt x="228" y="282"/>
                  </a:lnTo>
                  <a:lnTo>
                    <a:pt x="216" y="290"/>
                  </a:lnTo>
                  <a:lnTo>
                    <a:pt x="202" y="296"/>
                  </a:lnTo>
                  <a:lnTo>
                    <a:pt x="190" y="302"/>
                  </a:lnTo>
                  <a:lnTo>
                    <a:pt x="176" y="306"/>
                  </a:lnTo>
                  <a:lnTo>
                    <a:pt x="160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30" y="308"/>
                  </a:lnTo>
                  <a:lnTo>
                    <a:pt x="116" y="306"/>
                  </a:lnTo>
                  <a:lnTo>
                    <a:pt x="102" y="302"/>
                  </a:lnTo>
                  <a:lnTo>
                    <a:pt x="88" y="296"/>
                  </a:lnTo>
                  <a:lnTo>
                    <a:pt x="76" y="290"/>
                  </a:lnTo>
                  <a:lnTo>
                    <a:pt x="64" y="282"/>
                  </a:lnTo>
                  <a:lnTo>
                    <a:pt x="52" y="274"/>
                  </a:lnTo>
                  <a:lnTo>
                    <a:pt x="42" y="264"/>
                  </a:lnTo>
                  <a:lnTo>
                    <a:pt x="32" y="252"/>
                  </a:lnTo>
                  <a:lnTo>
                    <a:pt x="24" y="240"/>
                  </a:lnTo>
                  <a:lnTo>
                    <a:pt x="18" y="228"/>
                  </a:lnTo>
                  <a:lnTo>
                    <a:pt x="12" y="214"/>
                  </a:lnTo>
                  <a:lnTo>
                    <a:pt x="6" y="200"/>
                  </a:lnTo>
                  <a:lnTo>
                    <a:pt x="2" y="186"/>
                  </a:lnTo>
                  <a:lnTo>
                    <a:pt x="0" y="170"/>
                  </a:lnTo>
                  <a:lnTo>
                    <a:pt x="0" y="154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4" name="Freeform 46"/>
            <p:cNvSpPr>
              <a:spLocks/>
            </p:cNvSpPr>
            <p:nvPr/>
          </p:nvSpPr>
          <p:spPr bwMode="auto">
            <a:xfrm>
              <a:off x="3798888" y="3217863"/>
              <a:ext cx="463550" cy="488950"/>
            </a:xfrm>
            <a:custGeom>
              <a:avLst/>
              <a:gdLst>
                <a:gd name="T0" fmla="*/ 0 w 292"/>
                <a:gd name="T1" fmla="*/ 154 h 308"/>
                <a:gd name="T2" fmla="*/ 2 w 292"/>
                <a:gd name="T3" fmla="*/ 122 h 308"/>
                <a:gd name="T4" fmla="*/ 12 w 292"/>
                <a:gd name="T5" fmla="*/ 94 h 308"/>
                <a:gd name="T6" fmla="*/ 24 w 292"/>
                <a:gd name="T7" fmla="*/ 68 h 308"/>
                <a:gd name="T8" fmla="*/ 42 w 292"/>
                <a:gd name="T9" fmla="*/ 44 h 308"/>
                <a:gd name="T10" fmla="*/ 64 w 292"/>
                <a:gd name="T11" fmla="*/ 26 h 308"/>
                <a:gd name="T12" fmla="*/ 88 w 292"/>
                <a:gd name="T13" fmla="*/ 12 h 308"/>
                <a:gd name="T14" fmla="*/ 116 w 292"/>
                <a:gd name="T15" fmla="*/ 2 h 308"/>
                <a:gd name="T16" fmla="*/ 146 w 292"/>
                <a:gd name="T17" fmla="*/ 0 h 308"/>
                <a:gd name="T18" fmla="*/ 160 w 292"/>
                <a:gd name="T19" fmla="*/ 0 h 308"/>
                <a:gd name="T20" fmla="*/ 190 w 292"/>
                <a:gd name="T21" fmla="*/ 6 h 308"/>
                <a:gd name="T22" fmla="*/ 216 w 292"/>
                <a:gd name="T23" fmla="*/ 18 h 308"/>
                <a:gd name="T24" fmla="*/ 240 w 292"/>
                <a:gd name="T25" fmla="*/ 34 h 308"/>
                <a:gd name="T26" fmla="*/ 258 w 292"/>
                <a:gd name="T27" fmla="*/ 56 h 308"/>
                <a:gd name="T28" fmla="*/ 274 w 292"/>
                <a:gd name="T29" fmla="*/ 80 h 308"/>
                <a:gd name="T30" fmla="*/ 286 w 292"/>
                <a:gd name="T31" fmla="*/ 108 h 308"/>
                <a:gd name="T32" fmla="*/ 292 w 292"/>
                <a:gd name="T33" fmla="*/ 138 h 308"/>
                <a:gd name="T34" fmla="*/ 292 w 292"/>
                <a:gd name="T35" fmla="*/ 154 h 308"/>
                <a:gd name="T36" fmla="*/ 290 w 292"/>
                <a:gd name="T37" fmla="*/ 186 h 308"/>
                <a:gd name="T38" fmla="*/ 280 w 292"/>
                <a:gd name="T39" fmla="*/ 214 h 308"/>
                <a:gd name="T40" fmla="*/ 268 w 292"/>
                <a:gd name="T41" fmla="*/ 240 h 308"/>
                <a:gd name="T42" fmla="*/ 250 w 292"/>
                <a:gd name="T43" fmla="*/ 264 h 308"/>
                <a:gd name="T44" fmla="*/ 228 w 292"/>
                <a:gd name="T45" fmla="*/ 282 h 308"/>
                <a:gd name="T46" fmla="*/ 202 w 292"/>
                <a:gd name="T47" fmla="*/ 296 h 308"/>
                <a:gd name="T48" fmla="*/ 176 w 292"/>
                <a:gd name="T49" fmla="*/ 306 h 308"/>
                <a:gd name="T50" fmla="*/ 146 w 292"/>
                <a:gd name="T51" fmla="*/ 308 h 308"/>
                <a:gd name="T52" fmla="*/ 130 w 292"/>
                <a:gd name="T53" fmla="*/ 308 h 308"/>
                <a:gd name="T54" fmla="*/ 102 w 292"/>
                <a:gd name="T55" fmla="*/ 302 h 308"/>
                <a:gd name="T56" fmla="*/ 76 w 292"/>
                <a:gd name="T57" fmla="*/ 290 h 308"/>
                <a:gd name="T58" fmla="*/ 52 w 292"/>
                <a:gd name="T59" fmla="*/ 274 h 308"/>
                <a:gd name="T60" fmla="*/ 32 w 292"/>
                <a:gd name="T61" fmla="*/ 252 h 308"/>
                <a:gd name="T62" fmla="*/ 18 w 292"/>
                <a:gd name="T63" fmla="*/ 228 h 308"/>
                <a:gd name="T64" fmla="*/ 6 w 292"/>
                <a:gd name="T65" fmla="*/ 200 h 308"/>
                <a:gd name="T66" fmla="*/ 0 w 292"/>
                <a:gd name="T67" fmla="*/ 170 h 308"/>
                <a:gd name="T68" fmla="*/ 0 w 292"/>
                <a:gd name="T69" fmla="*/ 15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308">
                  <a:moveTo>
                    <a:pt x="0" y="154"/>
                  </a:moveTo>
                  <a:lnTo>
                    <a:pt x="0" y="154"/>
                  </a:lnTo>
                  <a:lnTo>
                    <a:pt x="0" y="138"/>
                  </a:lnTo>
                  <a:lnTo>
                    <a:pt x="2" y="122"/>
                  </a:lnTo>
                  <a:lnTo>
                    <a:pt x="6" y="108"/>
                  </a:lnTo>
                  <a:lnTo>
                    <a:pt x="12" y="94"/>
                  </a:lnTo>
                  <a:lnTo>
                    <a:pt x="18" y="80"/>
                  </a:lnTo>
                  <a:lnTo>
                    <a:pt x="24" y="68"/>
                  </a:lnTo>
                  <a:lnTo>
                    <a:pt x="32" y="56"/>
                  </a:lnTo>
                  <a:lnTo>
                    <a:pt x="42" y="44"/>
                  </a:lnTo>
                  <a:lnTo>
                    <a:pt x="52" y="34"/>
                  </a:lnTo>
                  <a:lnTo>
                    <a:pt x="64" y="26"/>
                  </a:lnTo>
                  <a:lnTo>
                    <a:pt x="76" y="18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0" y="0"/>
                  </a:lnTo>
                  <a:lnTo>
                    <a:pt x="176" y="2"/>
                  </a:lnTo>
                  <a:lnTo>
                    <a:pt x="190" y="6"/>
                  </a:lnTo>
                  <a:lnTo>
                    <a:pt x="202" y="12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40" y="34"/>
                  </a:lnTo>
                  <a:lnTo>
                    <a:pt x="250" y="44"/>
                  </a:lnTo>
                  <a:lnTo>
                    <a:pt x="258" y="56"/>
                  </a:lnTo>
                  <a:lnTo>
                    <a:pt x="268" y="68"/>
                  </a:lnTo>
                  <a:lnTo>
                    <a:pt x="274" y="80"/>
                  </a:lnTo>
                  <a:lnTo>
                    <a:pt x="280" y="94"/>
                  </a:lnTo>
                  <a:lnTo>
                    <a:pt x="286" y="108"/>
                  </a:lnTo>
                  <a:lnTo>
                    <a:pt x="290" y="122"/>
                  </a:lnTo>
                  <a:lnTo>
                    <a:pt x="292" y="138"/>
                  </a:lnTo>
                  <a:lnTo>
                    <a:pt x="292" y="154"/>
                  </a:lnTo>
                  <a:lnTo>
                    <a:pt x="292" y="154"/>
                  </a:lnTo>
                  <a:lnTo>
                    <a:pt x="292" y="170"/>
                  </a:lnTo>
                  <a:lnTo>
                    <a:pt x="290" y="186"/>
                  </a:lnTo>
                  <a:lnTo>
                    <a:pt x="286" y="200"/>
                  </a:lnTo>
                  <a:lnTo>
                    <a:pt x="280" y="214"/>
                  </a:lnTo>
                  <a:lnTo>
                    <a:pt x="274" y="228"/>
                  </a:lnTo>
                  <a:lnTo>
                    <a:pt x="268" y="240"/>
                  </a:lnTo>
                  <a:lnTo>
                    <a:pt x="258" y="252"/>
                  </a:lnTo>
                  <a:lnTo>
                    <a:pt x="250" y="264"/>
                  </a:lnTo>
                  <a:lnTo>
                    <a:pt x="240" y="274"/>
                  </a:lnTo>
                  <a:lnTo>
                    <a:pt x="228" y="282"/>
                  </a:lnTo>
                  <a:lnTo>
                    <a:pt x="216" y="290"/>
                  </a:lnTo>
                  <a:lnTo>
                    <a:pt x="202" y="296"/>
                  </a:lnTo>
                  <a:lnTo>
                    <a:pt x="190" y="302"/>
                  </a:lnTo>
                  <a:lnTo>
                    <a:pt x="176" y="306"/>
                  </a:lnTo>
                  <a:lnTo>
                    <a:pt x="160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30" y="308"/>
                  </a:lnTo>
                  <a:lnTo>
                    <a:pt x="116" y="306"/>
                  </a:lnTo>
                  <a:lnTo>
                    <a:pt x="102" y="302"/>
                  </a:lnTo>
                  <a:lnTo>
                    <a:pt x="88" y="296"/>
                  </a:lnTo>
                  <a:lnTo>
                    <a:pt x="76" y="290"/>
                  </a:lnTo>
                  <a:lnTo>
                    <a:pt x="64" y="282"/>
                  </a:lnTo>
                  <a:lnTo>
                    <a:pt x="52" y="274"/>
                  </a:lnTo>
                  <a:lnTo>
                    <a:pt x="42" y="264"/>
                  </a:lnTo>
                  <a:lnTo>
                    <a:pt x="32" y="252"/>
                  </a:lnTo>
                  <a:lnTo>
                    <a:pt x="24" y="240"/>
                  </a:lnTo>
                  <a:lnTo>
                    <a:pt x="18" y="228"/>
                  </a:lnTo>
                  <a:lnTo>
                    <a:pt x="12" y="214"/>
                  </a:lnTo>
                  <a:lnTo>
                    <a:pt x="6" y="200"/>
                  </a:lnTo>
                  <a:lnTo>
                    <a:pt x="2" y="186"/>
                  </a:lnTo>
                  <a:lnTo>
                    <a:pt x="0" y="170"/>
                  </a:lnTo>
                  <a:lnTo>
                    <a:pt x="0" y="154"/>
                  </a:lnTo>
                  <a:lnTo>
                    <a:pt x="0" y="154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5" name="Freeform 47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6" name="Freeform 48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7" name="Freeform 49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8" name="Freeform 50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99" name="Freeform 51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0" name="Freeform 52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1" name="Freeform 53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2" name="Freeform 54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3" name="Freeform 55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4" name="Freeform 56"/>
            <p:cNvSpPr>
              <a:spLocks/>
            </p:cNvSpPr>
            <p:nvPr/>
          </p:nvSpPr>
          <p:spPr bwMode="auto">
            <a:xfrm>
              <a:off x="3967163" y="3170238"/>
              <a:ext cx="127000" cy="180975"/>
            </a:xfrm>
            <a:custGeom>
              <a:avLst/>
              <a:gdLst>
                <a:gd name="T0" fmla="*/ 0 w 80"/>
                <a:gd name="T1" fmla="*/ 86 h 114"/>
                <a:gd name="T2" fmla="*/ 20 w 80"/>
                <a:gd name="T3" fmla="*/ 86 h 114"/>
                <a:gd name="T4" fmla="*/ 20 w 80"/>
                <a:gd name="T5" fmla="*/ 0 h 114"/>
                <a:gd name="T6" fmla="*/ 60 w 80"/>
                <a:gd name="T7" fmla="*/ 0 h 114"/>
                <a:gd name="T8" fmla="*/ 60 w 80"/>
                <a:gd name="T9" fmla="*/ 86 h 114"/>
                <a:gd name="T10" fmla="*/ 80 w 80"/>
                <a:gd name="T11" fmla="*/ 86 h 114"/>
                <a:gd name="T12" fmla="*/ 40 w 80"/>
                <a:gd name="T13" fmla="*/ 114 h 114"/>
                <a:gd name="T14" fmla="*/ 0 w 80"/>
                <a:gd name="T15" fmla="*/ 8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4">
                  <a:moveTo>
                    <a:pt x="0" y="86"/>
                  </a:moveTo>
                  <a:lnTo>
                    <a:pt x="20" y="86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6"/>
                  </a:lnTo>
                  <a:lnTo>
                    <a:pt x="80" y="86"/>
                  </a:lnTo>
                  <a:lnTo>
                    <a:pt x="40" y="114"/>
                  </a:lnTo>
                  <a:lnTo>
                    <a:pt x="0" y="86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5" name="Freeform 57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6" name="Freeform 58"/>
            <p:cNvSpPr>
              <a:spLocks/>
            </p:cNvSpPr>
            <p:nvPr/>
          </p:nvSpPr>
          <p:spPr bwMode="auto">
            <a:xfrm>
              <a:off x="3967163" y="3573463"/>
              <a:ext cx="127000" cy="177800"/>
            </a:xfrm>
            <a:custGeom>
              <a:avLst/>
              <a:gdLst>
                <a:gd name="T0" fmla="*/ 0 w 80"/>
                <a:gd name="T1" fmla="*/ 84 h 112"/>
                <a:gd name="T2" fmla="*/ 20 w 80"/>
                <a:gd name="T3" fmla="*/ 84 h 112"/>
                <a:gd name="T4" fmla="*/ 20 w 80"/>
                <a:gd name="T5" fmla="*/ 0 h 112"/>
                <a:gd name="T6" fmla="*/ 60 w 80"/>
                <a:gd name="T7" fmla="*/ 0 h 112"/>
                <a:gd name="T8" fmla="*/ 60 w 80"/>
                <a:gd name="T9" fmla="*/ 84 h 112"/>
                <a:gd name="T10" fmla="*/ 80 w 80"/>
                <a:gd name="T11" fmla="*/ 84 h 112"/>
                <a:gd name="T12" fmla="*/ 40 w 80"/>
                <a:gd name="T13" fmla="*/ 112 h 112"/>
                <a:gd name="T14" fmla="*/ 0 w 80"/>
                <a:gd name="T1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12">
                  <a:moveTo>
                    <a:pt x="0" y="84"/>
                  </a:moveTo>
                  <a:lnTo>
                    <a:pt x="20" y="84"/>
                  </a:lnTo>
                  <a:lnTo>
                    <a:pt x="20" y="0"/>
                  </a:lnTo>
                  <a:lnTo>
                    <a:pt x="60" y="0"/>
                  </a:lnTo>
                  <a:lnTo>
                    <a:pt x="60" y="84"/>
                  </a:lnTo>
                  <a:lnTo>
                    <a:pt x="80" y="84"/>
                  </a:lnTo>
                  <a:lnTo>
                    <a:pt x="40" y="11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7" name="Rectangle 59"/>
            <p:cNvSpPr>
              <a:spLocks noChangeArrowheads="1"/>
            </p:cNvSpPr>
            <p:nvPr/>
          </p:nvSpPr>
          <p:spPr bwMode="auto">
            <a:xfrm>
              <a:off x="4678363" y="2725738"/>
              <a:ext cx="942975" cy="339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8" name="Rectangle 60"/>
            <p:cNvSpPr>
              <a:spLocks noChangeArrowheads="1"/>
            </p:cNvSpPr>
            <p:nvPr/>
          </p:nvSpPr>
          <p:spPr bwMode="auto">
            <a:xfrm>
              <a:off x="4678363" y="3887788"/>
              <a:ext cx="942975" cy="339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09" name="Rectangle 61"/>
            <p:cNvSpPr>
              <a:spLocks noChangeArrowheads="1"/>
            </p:cNvSpPr>
            <p:nvPr/>
          </p:nvSpPr>
          <p:spPr bwMode="auto">
            <a:xfrm>
              <a:off x="4678363" y="3500438"/>
              <a:ext cx="942975" cy="339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0" name="Rectangle 62"/>
            <p:cNvSpPr>
              <a:spLocks noChangeArrowheads="1"/>
            </p:cNvSpPr>
            <p:nvPr/>
          </p:nvSpPr>
          <p:spPr bwMode="auto">
            <a:xfrm>
              <a:off x="4678363" y="3113088"/>
              <a:ext cx="942975" cy="3397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1" name="Freeform 63"/>
            <p:cNvSpPr>
              <a:spLocks/>
            </p:cNvSpPr>
            <p:nvPr/>
          </p:nvSpPr>
          <p:spPr bwMode="auto">
            <a:xfrm>
              <a:off x="4392613" y="3284538"/>
              <a:ext cx="247650" cy="177800"/>
            </a:xfrm>
            <a:custGeom>
              <a:avLst/>
              <a:gdLst>
                <a:gd name="T0" fmla="*/ 0 w 156"/>
                <a:gd name="T1" fmla="*/ 112 h 112"/>
                <a:gd name="T2" fmla="*/ 94 w 156"/>
                <a:gd name="T3" fmla="*/ 112 h 112"/>
                <a:gd name="T4" fmla="*/ 94 w 156"/>
                <a:gd name="T5" fmla="*/ 0 h 112"/>
                <a:gd name="T6" fmla="*/ 156 w 156"/>
                <a:gd name="T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12">
                  <a:moveTo>
                    <a:pt x="0" y="112"/>
                  </a:moveTo>
                  <a:lnTo>
                    <a:pt x="94" y="112"/>
                  </a:lnTo>
                  <a:lnTo>
                    <a:pt x="94" y="0"/>
                  </a:lnTo>
                  <a:lnTo>
                    <a:pt x="15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2" name="Freeform 64"/>
            <p:cNvSpPr>
              <a:spLocks/>
            </p:cNvSpPr>
            <p:nvPr/>
          </p:nvSpPr>
          <p:spPr bwMode="auto">
            <a:xfrm>
              <a:off x="4621213" y="3259138"/>
              <a:ext cx="57150" cy="47625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16 h 30"/>
                <a:gd name="T4" fmla="*/ 0 w 36"/>
                <a:gd name="T5" fmla="*/ 0 h 30"/>
                <a:gd name="T6" fmla="*/ 36 w 36"/>
                <a:gd name="T7" fmla="*/ 16 h 30"/>
                <a:gd name="T8" fmla="*/ 0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0" y="30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6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3" name="Freeform 65"/>
            <p:cNvSpPr>
              <a:spLocks/>
            </p:cNvSpPr>
            <p:nvPr/>
          </p:nvSpPr>
          <p:spPr bwMode="auto">
            <a:xfrm>
              <a:off x="4392613" y="2894013"/>
              <a:ext cx="247650" cy="568325"/>
            </a:xfrm>
            <a:custGeom>
              <a:avLst/>
              <a:gdLst>
                <a:gd name="T0" fmla="*/ 0 w 156"/>
                <a:gd name="T1" fmla="*/ 358 h 358"/>
                <a:gd name="T2" fmla="*/ 94 w 156"/>
                <a:gd name="T3" fmla="*/ 358 h 358"/>
                <a:gd name="T4" fmla="*/ 94 w 156"/>
                <a:gd name="T5" fmla="*/ 0 h 358"/>
                <a:gd name="T6" fmla="*/ 156 w 156"/>
                <a:gd name="T7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358">
                  <a:moveTo>
                    <a:pt x="0" y="358"/>
                  </a:moveTo>
                  <a:lnTo>
                    <a:pt x="94" y="358"/>
                  </a:lnTo>
                  <a:lnTo>
                    <a:pt x="94" y="0"/>
                  </a:lnTo>
                  <a:lnTo>
                    <a:pt x="156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4" name="Freeform 66"/>
            <p:cNvSpPr>
              <a:spLocks/>
            </p:cNvSpPr>
            <p:nvPr/>
          </p:nvSpPr>
          <p:spPr bwMode="auto">
            <a:xfrm>
              <a:off x="4621213" y="2871788"/>
              <a:ext cx="57150" cy="47625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14 h 30"/>
                <a:gd name="T4" fmla="*/ 0 w 36"/>
                <a:gd name="T5" fmla="*/ 0 h 30"/>
                <a:gd name="T6" fmla="*/ 36 w 36"/>
                <a:gd name="T7" fmla="*/ 14 h 30"/>
                <a:gd name="T8" fmla="*/ 0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0" y="30"/>
                  </a:moveTo>
                  <a:lnTo>
                    <a:pt x="6" y="14"/>
                  </a:lnTo>
                  <a:lnTo>
                    <a:pt x="0" y="0"/>
                  </a:lnTo>
                  <a:lnTo>
                    <a:pt x="36" y="1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5" name="Freeform 67"/>
            <p:cNvSpPr>
              <a:spLocks/>
            </p:cNvSpPr>
            <p:nvPr/>
          </p:nvSpPr>
          <p:spPr bwMode="auto">
            <a:xfrm>
              <a:off x="4392613" y="3462338"/>
              <a:ext cx="244475" cy="209550"/>
            </a:xfrm>
            <a:custGeom>
              <a:avLst/>
              <a:gdLst>
                <a:gd name="T0" fmla="*/ 0 w 154"/>
                <a:gd name="T1" fmla="*/ 0 h 132"/>
                <a:gd name="T2" fmla="*/ 94 w 154"/>
                <a:gd name="T3" fmla="*/ 0 h 132"/>
                <a:gd name="T4" fmla="*/ 94 w 154"/>
                <a:gd name="T5" fmla="*/ 132 h 132"/>
                <a:gd name="T6" fmla="*/ 154 w 154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32">
                  <a:moveTo>
                    <a:pt x="0" y="0"/>
                  </a:moveTo>
                  <a:lnTo>
                    <a:pt x="94" y="0"/>
                  </a:lnTo>
                  <a:lnTo>
                    <a:pt x="94" y="132"/>
                  </a:lnTo>
                  <a:lnTo>
                    <a:pt x="154" y="13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6" name="Freeform 68"/>
            <p:cNvSpPr>
              <a:spLocks/>
            </p:cNvSpPr>
            <p:nvPr/>
          </p:nvSpPr>
          <p:spPr bwMode="auto">
            <a:xfrm>
              <a:off x="4621213" y="3646488"/>
              <a:ext cx="53975" cy="47625"/>
            </a:xfrm>
            <a:custGeom>
              <a:avLst/>
              <a:gdLst>
                <a:gd name="T0" fmla="*/ 0 w 34"/>
                <a:gd name="T1" fmla="*/ 30 h 30"/>
                <a:gd name="T2" fmla="*/ 6 w 34"/>
                <a:gd name="T3" fmla="*/ 16 h 30"/>
                <a:gd name="T4" fmla="*/ 0 w 34"/>
                <a:gd name="T5" fmla="*/ 0 h 30"/>
                <a:gd name="T6" fmla="*/ 34 w 34"/>
                <a:gd name="T7" fmla="*/ 16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4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7" name="Freeform 69"/>
            <p:cNvSpPr>
              <a:spLocks/>
            </p:cNvSpPr>
            <p:nvPr/>
          </p:nvSpPr>
          <p:spPr bwMode="auto">
            <a:xfrm>
              <a:off x="4392613" y="3462338"/>
              <a:ext cx="244475" cy="596900"/>
            </a:xfrm>
            <a:custGeom>
              <a:avLst/>
              <a:gdLst>
                <a:gd name="T0" fmla="*/ 0 w 154"/>
                <a:gd name="T1" fmla="*/ 0 h 376"/>
                <a:gd name="T2" fmla="*/ 94 w 154"/>
                <a:gd name="T3" fmla="*/ 0 h 376"/>
                <a:gd name="T4" fmla="*/ 94 w 154"/>
                <a:gd name="T5" fmla="*/ 376 h 376"/>
                <a:gd name="T6" fmla="*/ 154 w 154"/>
                <a:gd name="T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376">
                  <a:moveTo>
                    <a:pt x="0" y="0"/>
                  </a:moveTo>
                  <a:lnTo>
                    <a:pt x="94" y="0"/>
                  </a:lnTo>
                  <a:lnTo>
                    <a:pt x="94" y="376"/>
                  </a:lnTo>
                  <a:lnTo>
                    <a:pt x="154" y="37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8" name="Freeform 70"/>
            <p:cNvSpPr>
              <a:spLocks/>
            </p:cNvSpPr>
            <p:nvPr/>
          </p:nvSpPr>
          <p:spPr bwMode="auto">
            <a:xfrm>
              <a:off x="4621213" y="4033838"/>
              <a:ext cx="53975" cy="47625"/>
            </a:xfrm>
            <a:custGeom>
              <a:avLst/>
              <a:gdLst>
                <a:gd name="T0" fmla="*/ 0 w 34"/>
                <a:gd name="T1" fmla="*/ 30 h 30"/>
                <a:gd name="T2" fmla="*/ 6 w 34"/>
                <a:gd name="T3" fmla="*/ 16 h 30"/>
                <a:gd name="T4" fmla="*/ 0 w 34"/>
                <a:gd name="T5" fmla="*/ 0 h 30"/>
                <a:gd name="T6" fmla="*/ 34 w 34"/>
                <a:gd name="T7" fmla="*/ 16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4" y="1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19" name="Rectangle 71"/>
            <p:cNvSpPr>
              <a:spLocks noChangeArrowheads="1"/>
            </p:cNvSpPr>
            <p:nvPr/>
          </p:nvSpPr>
          <p:spPr bwMode="auto">
            <a:xfrm>
              <a:off x="3611563" y="2655888"/>
              <a:ext cx="2063750" cy="1730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0" name="Rectangle 72"/>
            <p:cNvSpPr>
              <a:spLocks noChangeArrowheads="1"/>
            </p:cNvSpPr>
            <p:nvPr/>
          </p:nvSpPr>
          <p:spPr bwMode="auto">
            <a:xfrm>
              <a:off x="4692329" y="2741712"/>
              <a:ext cx="9261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Quand l’expérience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consultant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importante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3" name="Rectangle 75"/>
            <p:cNvSpPr>
              <a:spLocks noChangeArrowheads="1"/>
            </p:cNvSpPr>
            <p:nvPr/>
          </p:nvSpPr>
          <p:spPr bwMode="auto">
            <a:xfrm>
              <a:off x="3821840" y="3365793"/>
              <a:ext cx="4247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algn="ctr"/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</a:t>
              </a:r>
            </a:p>
            <a:p>
              <a:pPr algn="ctr"/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5" name="Rectangle 77"/>
            <p:cNvSpPr>
              <a:spLocks noChangeArrowheads="1"/>
            </p:cNvSpPr>
            <p:nvPr/>
          </p:nvSpPr>
          <p:spPr bwMode="auto">
            <a:xfrm>
              <a:off x="4672664" y="3142735"/>
              <a:ext cx="94577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Lorsque le périmètre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limité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8" name="Rectangle 80"/>
            <p:cNvSpPr>
              <a:spLocks noChangeArrowheads="1"/>
            </p:cNvSpPr>
            <p:nvPr/>
          </p:nvSpPr>
          <p:spPr bwMode="auto">
            <a:xfrm>
              <a:off x="4650515" y="3516313"/>
              <a:ext cx="99867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Lorsque la nouvelle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 ressemble à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ancienne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31" name="Rectangle 83"/>
            <p:cNvSpPr>
              <a:spLocks noChangeArrowheads="1"/>
            </p:cNvSpPr>
            <p:nvPr/>
          </p:nvSpPr>
          <p:spPr bwMode="auto">
            <a:xfrm>
              <a:off x="4746642" y="3948113"/>
              <a:ext cx="82394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Quand on connaît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déjà bien le client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51008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TEMPS DE RÉDACTION ET LA RENTABILITÉ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25460" y="1909285"/>
            <a:ext cx="6126826" cy="3278001"/>
            <a:chOff x="2170113" y="2205038"/>
            <a:chExt cx="5327675" cy="2850436"/>
          </a:xfrm>
        </p:grpSpPr>
        <p:sp>
          <p:nvSpPr>
            <p:cNvPr id="21" name="Rectangle 10"/>
            <p:cNvSpPr>
              <a:spLocks noChangeArrowheads="1"/>
            </p:cNvSpPr>
            <p:nvPr/>
          </p:nvSpPr>
          <p:spPr bwMode="auto">
            <a:xfrm>
              <a:off x="2278063" y="2309813"/>
              <a:ext cx="1171575" cy="5143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1"/>
            <p:cNvSpPr>
              <a:spLocks noChangeArrowheads="1"/>
            </p:cNvSpPr>
            <p:nvPr/>
          </p:nvSpPr>
          <p:spPr bwMode="auto">
            <a:xfrm>
              <a:off x="2278063" y="2309813"/>
              <a:ext cx="1171575" cy="514350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2"/>
            <p:cNvSpPr>
              <a:spLocks noChangeArrowheads="1"/>
            </p:cNvSpPr>
            <p:nvPr/>
          </p:nvSpPr>
          <p:spPr bwMode="auto">
            <a:xfrm>
              <a:off x="4440238" y="3690938"/>
              <a:ext cx="1479550" cy="428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4440238" y="3690938"/>
              <a:ext cx="1479550" cy="4286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2201863" y="2259013"/>
              <a:ext cx="4229100" cy="2736850"/>
            </a:xfrm>
            <a:custGeom>
              <a:avLst/>
              <a:gdLst>
                <a:gd name="T0" fmla="*/ 0 w 2664"/>
                <a:gd name="T1" fmla="*/ 0 h 1724"/>
                <a:gd name="T2" fmla="*/ 0 w 2664"/>
                <a:gd name="T3" fmla="*/ 1724 h 1724"/>
                <a:gd name="T4" fmla="*/ 2664 w 2664"/>
                <a:gd name="T5" fmla="*/ 1722 h 1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64" h="1724">
                  <a:moveTo>
                    <a:pt x="0" y="0"/>
                  </a:moveTo>
                  <a:lnTo>
                    <a:pt x="0" y="1724"/>
                  </a:lnTo>
                  <a:lnTo>
                    <a:pt x="2664" y="17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6411913" y="49609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6411913" y="49609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2170113" y="2205038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2170113" y="2205038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9"/>
            <p:cNvSpPr>
              <a:spLocks noChangeShapeType="1"/>
            </p:cNvSpPr>
            <p:nvPr/>
          </p:nvSpPr>
          <p:spPr bwMode="auto">
            <a:xfrm>
              <a:off x="2195513" y="3071813"/>
              <a:ext cx="34290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0"/>
            <p:cNvSpPr>
              <a:spLocks noChangeShapeType="1"/>
            </p:cNvSpPr>
            <p:nvPr/>
          </p:nvSpPr>
          <p:spPr bwMode="auto">
            <a:xfrm flipV="1">
              <a:off x="3513138" y="2744788"/>
              <a:ext cx="0" cy="22479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6" name="Line 21"/>
            <p:cNvSpPr>
              <a:spLocks noChangeShapeType="1"/>
            </p:cNvSpPr>
            <p:nvPr/>
          </p:nvSpPr>
          <p:spPr bwMode="auto">
            <a:xfrm>
              <a:off x="2312988" y="2960688"/>
              <a:ext cx="1104900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7" name="Freeform 22"/>
            <p:cNvSpPr>
              <a:spLocks/>
            </p:cNvSpPr>
            <p:nvPr/>
          </p:nvSpPr>
          <p:spPr bwMode="auto">
            <a:xfrm>
              <a:off x="3389313" y="2922588"/>
              <a:ext cx="95250" cy="76200"/>
            </a:xfrm>
            <a:custGeom>
              <a:avLst/>
              <a:gdLst>
                <a:gd name="T0" fmla="*/ 60 w 60"/>
                <a:gd name="T1" fmla="*/ 24 h 48"/>
                <a:gd name="T2" fmla="*/ 0 w 60"/>
                <a:gd name="T3" fmla="*/ 48 h 48"/>
                <a:gd name="T4" fmla="*/ 14 w 60"/>
                <a:gd name="T5" fmla="*/ 24 h 48"/>
                <a:gd name="T6" fmla="*/ 0 w 60"/>
                <a:gd name="T7" fmla="*/ 0 h 48"/>
                <a:gd name="T8" fmla="*/ 6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60" y="24"/>
                  </a:moveTo>
                  <a:lnTo>
                    <a:pt x="0" y="48"/>
                  </a:lnTo>
                  <a:lnTo>
                    <a:pt x="14" y="24"/>
                  </a:lnTo>
                  <a:lnTo>
                    <a:pt x="0" y="0"/>
                  </a:lnTo>
                  <a:lnTo>
                    <a:pt x="60" y="2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3" name="Freeform 23"/>
            <p:cNvSpPr>
              <a:spLocks/>
            </p:cNvSpPr>
            <p:nvPr/>
          </p:nvSpPr>
          <p:spPr bwMode="auto">
            <a:xfrm>
              <a:off x="3389313" y="2922588"/>
              <a:ext cx="95250" cy="76200"/>
            </a:xfrm>
            <a:custGeom>
              <a:avLst/>
              <a:gdLst>
                <a:gd name="T0" fmla="*/ 60 w 60"/>
                <a:gd name="T1" fmla="*/ 24 h 48"/>
                <a:gd name="T2" fmla="*/ 0 w 60"/>
                <a:gd name="T3" fmla="*/ 48 h 48"/>
                <a:gd name="T4" fmla="*/ 14 w 60"/>
                <a:gd name="T5" fmla="*/ 24 h 48"/>
                <a:gd name="T6" fmla="*/ 0 w 60"/>
                <a:gd name="T7" fmla="*/ 0 h 48"/>
                <a:gd name="T8" fmla="*/ 6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60" y="24"/>
                  </a:moveTo>
                  <a:lnTo>
                    <a:pt x="0" y="48"/>
                  </a:lnTo>
                  <a:lnTo>
                    <a:pt x="14" y="24"/>
                  </a:lnTo>
                  <a:lnTo>
                    <a:pt x="0" y="0"/>
                  </a:lnTo>
                  <a:lnTo>
                    <a:pt x="60" y="2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4" name="Freeform 24"/>
            <p:cNvSpPr>
              <a:spLocks/>
            </p:cNvSpPr>
            <p:nvPr/>
          </p:nvSpPr>
          <p:spPr bwMode="auto">
            <a:xfrm>
              <a:off x="2246313" y="2922588"/>
              <a:ext cx="95250" cy="76200"/>
            </a:xfrm>
            <a:custGeom>
              <a:avLst/>
              <a:gdLst>
                <a:gd name="T0" fmla="*/ 0 w 60"/>
                <a:gd name="T1" fmla="*/ 24 h 48"/>
                <a:gd name="T2" fmla="*/ 60 w 60"/>
                <a:gd name="T3" fmla="*/ 0 h 48"/>
                <a:gd name="T4" fmla="*/ 46 w 60"/>
                <a:gd name="T5" fmla="*/ 24 h 48"/>
                <a:gd name="T6" fmla="*/ 60 w 60"/>
                <a:gd name="T7" fmla="*/ 48 h 48"/>
                <a:gd name="T8" fmla="*/ 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4"/>
                  </a:moveTo>
                  <a:lnTo>
                    <a:pt x="60" y="0"/>
                  </a:lnTo>
                  <a:lnTo>
                    <a:pt x="46" y="24"/>
                  </a:lnTo>
                  <a:lnTo>
                    <a:pt x="60" y="4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5" name="Freeform 25"/>
            <p:cNvSpPr>
              <a:spLocks/>
            </p:cNvSpPr>
            <p:nvPr/>
          </p:nvSpPr>
          <p:spPr bwMode="auto">
            <a:xfrm>
              <a:off x="2246313" y="2922588"/>
              <a:ext cx="95250" cy="76200"/>
            </a:xfrm>
            <a:custGeom>
              <a:avLst/>
              <a:gdLst>
                <a:gd name="T0" fmla="*/ 0 w 60"/>
                <a:gd name="T1" fmla="*/ 24 h 48"/>
                <a:gd name="T2" fmla="*/ 60 w 60"/>
                <a:gd name="T3" fmla="*/ 0 h 48"/>
                <a:gd name="T4" fmla="*/ 46 w 60"/>
                <a:gd name="T5" fmla="*/ 24 h 48"/>
                <a:gd name="T6" fmla="*/ 60 w 60"/>
                <a:gd name="T7" fmla="*/ 48 h 48"/>
                <a:gd name="T8" fmla="*/ 0 w 60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8">
                  <a:moveTo>
                    <a:pt x="0" y="24"/>
                  </a:moveTo>
                  <a:lnTo>
                    <a:pt x="60" y="0"/>
                  </a:lnTo>
                  <a:lnTo>
                    <a:pt x="46" y="24"/>
                  </a:lnTo>
                  <a:lnTo>
                    <a:pt x="60" y="48"/>
                  </a:lnTo>
                  <a:lnTo>
                    <a:pt x="0" y="2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6" name="Freeform 26"/>
            <p:cNvSpPr>
              <a:spLocks/>
            </p:cNvSpPr>
            <p:nvPr/>
          </p:nvSpPr>
          <p:spPr bwMode="auto">
            <a:xfrm>
              <a:off x="3449638" y="2579688"/>
              <a:ext cx="2778125" cy="1355725"/>
            </a:xfrm>
            <a:custGeom>
              <a:avLst/>
              <a:gdLst>
                <a:gd name="T0" fmla="*/ 0 w 1750"/>
                <a:gd name="T1" fmla="*/ 0 h 854"/>
                <a:gd name="T2" fmla="*/ 1750 w 1750"/>
                <a:gd name="T3" fmla="*/ 0 h 854"/>
                <a:gd name="T4" fmla="*/ 1750 w 1750"/>
                <a:gd name="T5" fmla="*/ 854 h 854"/>
                <a:gd name="T6" fmla="*/ 1600 w 1750"/>
                <a:gd name="T7" fmla="*/ 85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0" h="854">
                  <a:moveTo>
                    <a:pt x="0" y="0"/>
                  </a:moveTo>
                  <a:lnTo>
                    <a:pt x="1750" y="0"/>
                  </a:lnTo>
                  <a:lnTo>
                    <a:pt x="1750" y="854"/>
                  </a:lnTo>
                  <a:lnTo>
                    <a:pt x="1600" y="854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7" name="Freeform 27"/>
            <p:cNvSpPr>
              <a:spLocks/>
            </p:cNvSpPr>
            <p:nvPr/>
          </p:nvSpPr>
          <p:spPr bwMode="auto">
            <a:xfrm>
              <a:off x="5922963" y="3894138"/>
              <a:ext cx="95250" cy="79375"/>
            </a:xfrm>
            <a:custGeom>
              <a:avLst/>
              <a:gdLst>
                <a:gd name="T0" fmla="*/ 0 w 60"/>
                <a:gd name="T1" fmla="*/ 26 h 50"/>
                <a:gd name="T2" fmla="*/ 60 w 60"/>
                <a:gd name="T3" fmla="*/ 0 h 50"/>
                <a:gd name="T4" fmla="*/ 46 w 60"/>
                <a:gd name="T5" fmla="*/ 26 h 50"/>
                <a:gd name="T6" fmla="*/ 60 w 60"/>
                <a:gd name="T7" fmla="*/ 50 h 50"/>
                <a:gd name="T8" fmla="*/ 0 w 6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0" y="26"/>
                  </a:moveTo>
                  <a:lnTo>
                    <a:pt x="60" y="0"/>
                  </a:lnTo>
                  <a:lnTo>
                    <a:pt x="46" y="26"/>
                  </a:lnTo>
                  <a:lnTo>
                    <a:pt x="60" y="5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8" name="Freeform 28"/>
            <p:cNvSpPr>
              <a:spLocks/>
            </p:cNvSpPr>
            <p:nvPr/>
          </p:nvSpPr>
          <p:spPr bwMode="auto">
            <a:xfrm>
              <a:off x="5922963" y="3894138"/>
              <a:ext cx="95250" cy="79375"/>
            </a:xfrm>
            <a:custGeom>
              <a:avLst/>
              <a:gdLst>
                <a:gd name="T0" fmla="*/ 0 w 60"/>
                <a:gd name="T1" fmla="*/ 26 h 50"/>
                <a:gd name="T2" fmla="*/ 60 w 60"/>
                <a:gd name="T3" fmla="*/ 0 h 50"/>
                <a:gd name="T4" fmla="*/ 46 w 60"/>
                <a:gd name="T5" fmla="*/ 26 h 50"/>
                <a:gd name="T6" fmla="*/ 60 w 60"/>
                <a:gd name="T7" fmla="*/ 50 h 50"/>
                <a:gd name="T8" fmla="*/ 0 w 6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0" y="26"/>
                  </a:moveTo>
                  <a:lnTo>
                    <a:pt x="60" y="0"/>
                  </a:lnTo>
                  <a:lnTo>
                    <a:pt x="46" y="26"/>
                  </a:lnTo>
                  <a:lnTo>
                    <a:pt x="60" y="50"/>
                  </a:lnTo>
                  <a:lnTo>
                    <a:pt x="0" y="2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9" name="Freeform 29"/>
            <p:cNvSpPr>
              <a:spLocks/>
            </p:cNvSpPr>
            <p:nvPr/>
          </p:nvSpPr>
          <p:spPr bwMode="auto">
            <a:xfrm>
              <a:off x="2341563" y="3122613"/>
              <a:ext cx="3514725" cy="1819275"/>
            </a:xfrm>
            <a:custGeom>
              <a:avLst/>
              <a:gdLst>
                <a:gd name="T0" fmla="*/ 0 w 2214"/>
                <a:gd name="T1" fmla="*/ 1146 h 1146"/>
                <a:gd name="T2" fmla="*/ 0 w 2214"/>
                <a:gd name="T3" fmla="*/ 1146 h 1146"/>
                <a:gd name="T4" fmla="*/ 18 w 2214"/>
                <a:gd name="T5" fmla="*/ 1048 h 1146"/>
                <a:gd name="T6" fmla="*/ 36 w 2214"/>
                <a:gd name="T7" fmla="*/ 950 h 1146"/>
                <a:gd name="T8" fmla="*/ 56 w 2214"/>
                <a:gd name="T9" fmla="*/ 856 h 1146"/>
                <a:gd name="T10" fmla="*/ 66 w 2214"/>
                <a:gd name="T11" fmla="*/ 810 h 1146"/>
                <a:gd name="T12" fmla="*/ 80 w 2214"/>
                <a:gd name="T13" fmla="*/ 764 h 1146"/>
                <a:gd name="T14" fmla="*/ 80 w 2214"/>
                <a:gd name="T15" fmla="*/ 764 h 1146"/>
                <a:gd name="T16" fmla="*/ 106 w 2214"/>
                <a:gd name="T17" fmla="*/ 672 h 1146"/>
                <a:gd name="T18" fmla="*/ 120 w 2214"/>
                <a:gd name="T19" fmla="*/ 626 h 1146"/>
                <a:gd name="T20" fmla="*/ 136 w 2214"/>
                <a:gd name="T21" fmla="*/ 580 h 1146"/>
                <a:gd name="T22" fmla="*/ 152 w 2214"/>
                <a:gd name="T23" fmla="*/ 536 h 1146"/>
                <a:gd name="T24" fmla="*/ 170 w 2214"/>
                <a:gd name="T25" fmla="*/ 494 h 1146"/>
                <a:gd name="T26" fmla="*/ 190 w 2214"/>
                <a:gd name="T27" fmla="*/ 452 h 1146"/>
                <a:gd name="T28" fmla="*/ 212 w 2214"/>
                <a:gd name="T29" fmla="*/ 414 h 1146"/>
                <a:gd name="T30" fmla="*/ 212 w 2214"/>
                <a:gd name="T31" fmla="*/ 414 h 1146"/>
                <a:gd name="T32" fmla="*/ 236 w 2214"/>
                <a:gd name="T33" fmla="*/ 376 h 1146"/>
                <a:gd name="T34" fmla="*/ 262 w 2214"/>
                <a:gd name="T35" fmla="*/ 340 h 1146"/>
                <a:gd name="T36" fmla="*/ 292 w 2214"/>
                <a:gd name="T37" fmla="*/ 304 h 1146"/>
                <a:gd name="T38" fmla="*/ 322 w 2214"/>
                <a:gd name="T39" fmla="*/ 270 h 1146"/>
                <a:gd name="T40" fmla="*/ 354 w 2214"/>
                <a:gd name="T41" fmla="*/ 238 h 1146"/>
                <a:gd name="T42" fmla="*/ 386 w 2214"/>
                <a:gd name="T43" fmla="*/ 210 h 1146"/>
                <a:gd name="T44" fmla="*/ 418 w 2214"/>
                <a:gd name="T45" fmla="*/ 184 h 1146"/>
                <a:gd name="T46" fmla="*/ 450 w 2214"/>
                <a:gd name="T47" fmla="*/ 160 h 1146"/>
                <a:gd name="T48" fmla="*/ 450 w 2214"/>
                <a:gd name="T49" fmla="*/ 160 h 1146"/>
                <a:gd name="T50" fmla="*/ 480 w 2214"/>
                <a:gd name="T51" fmla="*/ 140 h 1146"/>
                <a:gd name="T52" fmla="*/ 508 w 2214"/>
                <a:gd name="T53" fmla="*/ 122 h 1146"/>
                <a:gd name="T54" fmla="*/ 538 w 2214"/>
                <a:gd name="T55" fmla="*/ 108 h 1146"/>
                <a:gd name="T56" fmla="*/ 568 w 2214"/>
                <a:gd name="T57" fmla="*/ 98 h 1146"/>
                <a:gd name="T58" fmla="*/ 598 w 2214"/>
                <a:gd name="T59" fmla="*/ 88 h 1146"/>
                <a:gd name="T60" fmla="*/ 632 w 2214"/>
                <a:gd name="T61" fmla="*/ 80 h 1146"/>
                <a:gd name="T62" fmla="*/ 712 w 2214"/>
                <a:gd name="T63" fmla="*/ 64 h 1146"/>
                <a:gd name="T64" fmla="*/ 712 w 2214"/>
                <a:gd name="T65" fmla="*/ 64 h 1146"/>
                <a:gd name="T66" fmla="*/ 756 w 2214"/>
                <a:gd name="T67" fmla="*/ 58 h 1146"/>
                <a:gd name="T68" fmla="*/ 796 w 2214"/>
                <a:gd name="T69" fmla="*/ 52 h 1146"/>
                <a:gd name="T70" fmla="*/ 840 w 2214"/>
                <a:gd name="T71" fmla="*/ 48 h 1146"/>
                <a:gd name="T72" fmla="*/ 886 w 2214"/>
                <a:gd name="T73" fmla="*/ 44 h 1146"/>
                <a:gd name="T74" fmla="*/ 1002 w 2214"/>
                <a:gd name="T75" fmla="*/ 38 h 1146"/>
                <a:gd name="T76" fmla="*/ 1160 w 2214"/>
                <a:gd name="T77" fmla="*/ 32 h 1146"/>
                <a:gd name="T78" fmla="*/ 1160 w 2214"/>
                <a:gd name="T79" fmla="*/ 32 h 1146"/>
                <a:gd name="T80" fmla="*/ 1630 w 2214"/>
                <a:gd name="T81" fmla="*/ 16 h 1146"/>
                <a:gd name="T82" fmla="*/ 2214 w 2214"/>
                <a:gd name="T83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14" h="1146">
                  <a:moveTo>
                    <a:pt x="0" y="1146"/>
                  </a:moveTo>
                  <a:lnTo>
                    <a:pt x="0" y="1146"/>
                  </a:lnTo>
                  <a:lnTo>
                    <a:pt x="18" y="1048"/>
                  </a:lnTo>
                  <a:lnTo>
                    <a:pt x="36" y="950"/>
                  </a:lnTo>
                  <a:lnTo>
                    <a:pt x="56" y="856"/>
                  </a:lnTo>
                  <a:lnTo>
                    <a:pt x="66" y="810"/>
                  </a:lnTo>
                  <a:lnTo>
                    <a:pt x="80" y="764"/>
                  </a:lnTo>
                  <a:lnTo>
                    <a:pt x="80" y="764"/>
                  </a:lnTo>
                  <a:lnTo>
                    <a:pt x="106" y="672"/>
                  </a:lnTo>
                  <a:lnTo>
                    <a:pt x="120" y="626"/>
                  </a:lnTo>
                  <a:lnTo>
                    <a:pt x="136" y="580"/>
                  </a:lnTo>
                  <a:lnTo>
                    <a:pt x="152" y="536"/>
                  </a:lnTo>
                  <a:lnTo>
                    <a:pt x="170" y="494"/>
                  </a:lnTo>
                  <a:lnTo>
                    <a:pt x="190" y="452"/>
                  </a:lnTo>
                  <a:lnTo>
                    <a:pt x="212" y="414"/>
                  </a:lnTo>
                  <a:lnTo>
                    <a:pt x="212" y="414"/>
                  </a:lnTo>
                  <a:lnTo>
                    <a:pt x="236" y="376"/>
                  </a:lnTo>
                  <a:lnTo>
                    <a:pt x="262" y="340"/>
                  </a:lnTo>
                  <a:lnTo>
                    <a:pt x="292" y="304"/>
                  </a:lnTo>
                  <a:lnTo>
                    <a:pt x="322" y="270"/>
                  </a:lnTo>
                  <a:lnTo>
                    <a:pt x="354" y="238"/>
                  </a:lnTo>
                  <a:lnTo>
                    <a:pt x="386" y="210"/>
                  </a:lnTo>
                  <a:lnTo>
                    <a:pt x="418" y="184"/>
                  </a:lnTo>
                  <a:lnTo>
                    <a:pt x="450" y="160"/>
                  </a:lnTo>
                  <a:lnTo>
                    <a:pt x="450" y="160"/>
                  </a:lnTo>
                  <a:lnTo>
                    <a:pt x="480" y="140"/>
                  </a:lnTo>
                  <a:lnTo>
                    <a:pt x="508" y="122"/>
                  </a:lnTo>
                  <a:lnTo>
                    <a:pt x="538" y="108"/>
                  </a:lnTo>
                  <a:lnTo>
                    <a:pt x="568" y="98"/>
                  </a:lnTo>
                  <a:lnTo>
                    <a:pt x="598" y="88"/>
                  </a:lnTo>
                  <a:lnTo>
                    <a:pt x="632" y="80"/>
                  </a:lnTo>
                  <a:lnTo>
                    <a:pt x="712" y="64"/>
                  </a:lnTo>
                  <a:lnTo>
                    <a:pt x="712" y="64"/>
                  </a:lnTo>
                  <a:lnTo>
                    <a:pt x="756" y="58"/>
                  </a:lnTo>
                  <a:lnTo>
                    <a:pt x="796" y="52"/>
                  </a:lnTo>
                  <a:lnTo>
                    <a:pt x="840" y="48"/>
                  </a:lnTo>
                  <a:lnTo>
                    <a:pt x="886" y="44"/>
                  </a:lnTo>
                  <a:lnTo>
                    <a:pt x="1002" y="38"/>
                  </a:lnTo>
                  <a:lnTo>
                    <a:pt x="1160" y="32"/>
                  </a:lnTo>
                  <a:lnTo>
                    <a:pt x="1160" y="32"/>
                  </a:lnTo>
                  <a:lnTo>
                    <a:pt x="1630" y="16"/>
                  </a:lnTo>
                  <a:lnTo>
                    <a:pt x="2214" y="0"/>
                  </a:lnTo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0" name="Line 30"/>
            <p:cNvSpPr>
              <a:spLocks noChangeShapeType="1"/>
            </p:cNvSpPr>
            <p:nvPr/>
          </p:nvSpPr>
          <p:spPr bwMode="auto">
            <a:xfrm>
              <a:off x="2322513" y="3776663"/>
              <a:ext cx="57150" cy="4762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1" name="Freeform 31"/>
            <p:cNvSpPr>
              <a:spLocks/>
            </p:cNvSpPr>
            <p:nvPr/>
          </p:nvSpPr>
          <p:spPr bwMode="auto">
            <a:xfrm>
              <a:off x="2411413" y="3849688"/>
              <a:ext cx="60325" cy="47625"/>
            </a:xfrm>
            <a:custGeom>
              <a:avLst/>
              <a:gdLst>
                <a:gd name="T0" fmla="*/ 0 w 38"/>
                <a:gd name="T1" fmla="*/ 0 h 30"/>
                <a:gd name="T2" fmla="*/ 32 w 38"/>
                <a:gd name="T3" fmla="*/ 26 h 30"/>
                <a:gd name="T4" fmla="*/ 38 w 38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lnTo>
                    <a:pt x="32" y="26"/>
                  </a:lnTo>
                  <a:lnTo>
                    <a:pt x="38" y="30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2" name="Freeform 32"/>
            <p:cNvSpPr>
              <a:spLocks/>
            </p:cNvSpPr>
            <p:nvPr/>
          </p:nvSpPr>
          <p:spPr bwMode="auto">
            <a:xfrm>
              <a:off x="2500313" y="3919538"/>
              <a:ext cx="63500" cy="41275"/>
            </a:xfrm>
            <a:custGeom>
              <a:avLst/>
              <a:gdLst>
                <a:gd name="T0" fmla="*/ 0 w 40"/>
                <a:gd name="T1" fmla="*/ 0 h 26"/>
                <a:gd name="T2" fmla="*/ 26 w 40"/>
                <a:gd name="T3" fmla="*/ 16 h 26"/>
                <a:gd name="T4" fmla="*/ 40 w 4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26" y="16"/>
                  </a:lnTo>
                  <a:lnTo>
                    <a:pt x="40" y="2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3" name="Freeform 33"/>
            <p:cNvSpPr>
              <a:spLocks/>
            </p:cNvSpPr>
            <p:nvPr/>
          </p:nvSpPr>
          <p:spPr bwMode="auto">
            <a:xfrm>
              <a:off x="2595563" y="3979863"/>
              <a:ext cx="66675" cy="41275"/>
            </a:xfrm>
            <a:custGeom>
              <a:avLst/>
              <a:gdLst>
                <a:gd name="T0" fmla="*/ 0 w 42"/>
                <a:gd name="T1" fmla="*/ 0 h 26"/>
                <a:gd name="T2" fmla="*/ 18 w 42"/>
                <a:gd name="T3" fmla="*/ 12 h 26"/>
                <a:gd name="T4" fmla="*/ 42 w 42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0" y="0"/>
                  </a:moveTo>
                  <a:lnTo>
                    <a:pt x="18" y="12"/>
                  </a:lnTo>
                  <a:lnTo>
                    <a:pt x="42" y="2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4" name="Freeform 34"/>
            <p:cNvSpPr>
              <a:spLocks/>
            </p:cNvSpPr>
            <p:nvPr/>
          </p:nvSpPr>
          <p:spPr bwMode="auto">
            <a:xfrm>
              <a:off x="2697163" y="4037013"/>
              <a:ext cx="66675" cy="34925"/>
            </a:xfrm>
            <a:custGeom>
              <a:avLst/>
              <a:gdLst>
                <a:gd name="T0" fmla="*/ 0 w 42"/>
                <a:gd name="T1" fmla="*/ 0 h 22"/>
                <a:gd name="T2" fmla="*/ 14 w 42"/>
                <a:gd name="T3" fmla="*/ 10 h 22"/>
                <a:gd name="T4" fmla="*/ 42 w 4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14" y="10"/>
                  </a:lnTo>
                  <a:lnTo>
                    <a:pt x="42" y="22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5" name="Freeform 35"/>
            <p:cNvSpPr>
              <a:spLocks/>
            </p:cNvSpPr>
            <p:nvPr/>
          </p:nvSpPr>
          <p:spPr bwMode="auto">
            <a:xfrm>
              <a:off x="2798763" y="4087813"/>
              <a:ext cx="69850" cy="31750"/>
            </a:xfrm>
            <a:custGeom>
              <a:avLst/>
              <a:gdLst>
                <a:gd name="T0" fmla="*/ 0 w 44"/>
                <a:gd name="T1" fmla="*/ 0 h 20"/>
                <a:gd name="T2" fmla="*/ 20 w 44"/>
                <a:gd name="T3" fmla="*/ 10 h 20"/>
                <a:gd name="T4" fmla="*/ 44 w 4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0" y="0"/>
                  </a:moveTo>
                  <a:lnTo>
                    <a:pt x="20" y="10"/>
                  </a:lnTo>
                  <a:lnTo>
                    <a:pt x="44" y="20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6" name="Freeform 36"/>
            <p:cNvSpPr>
              <a:spLocks/>
            </p:cNvSpPr>
            <p:nvPr/>
          </p:nvSpPr>
          <p:spPr bwMode="auto">
            <a:xfrm>
              <a:off x="2903538" y="4132263"/>
              <a:ext cx="73025" cy="25400"/>
            </a:xfrm>
            <a:custGeom>
              <a:avLst/>
              <a:gdLst>
                <a:gd name="T0" fmla="*/ 0 w 46"/>
                <a:gd name="T1" fmla="*/ 0 h 16"/>
                <a:gd name="T2" fmla="*/ 32 w 46"/>
                <a:gd name="T3" fmla="*/ 12 h 16"/>
                <a:gd name="T4" fmla="*/ 46 w 4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6">
                  <a:moveTo>
                    <a:pt x="0" y="0"/>
                  </a:moveTo>
                  <a:lnTo>
                    <a:pt x="32" y="12"/>
                  </a:lnTo>
                  <a:lnTo>
                    <a:pt x="46" y="1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7" name="Freeform 37"/>
            <p:cNvSpPr>
              <a:spLocks/>
            </p:cNvSpPr>
            <p:nvPr/>
          </p:nvSpPr>
          <p:spPr bwMode="auto">
            <a:xfrm>
              <a:off x="3011488" y="4170363"/>
              <a:ext cx="73025" cy="22225"/>
            </a:xfrm>
            <a:custGeom>
              <a:avLst/>
              <a:gdLst>
                <a:gd name="T0" fmla="*/ 0 w 46"/>
                <a:gd name="T1" fmla="*/ 0 h 14"/>
                <a:gd name="T2" fmla="*/ 6 w 46"/>
                <a:gd name="T3" fmla="*/ 2 h 14"/>
                <a:gd name="T4" fmla="*/ 46 w 4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4">
                  <a:moveTo>
                    <a:pt x="0" y="0"/>
                  </a:moveTo>
                  <a:lnTo>
                    <a:pt x="6" y="2"/>
                  </a:lnTo>
                  <a:lnTo>
                    <a:pt x="46" y="14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8" name="Freeform 38"/>
            <p:cNvSpPr>
              <a:spLocks/>
            </p:cNvSpPr>
            <p:nvPr/>
          </p:nvSpPr>
          <p:spPr bwMode="auto">
            <a:xfrm>
              <a:off x="3122613" y="4202113"/>
              <a:ext cx="73025" cy="22225"/>
            </a:xfrm>
            <a:custGeom>
              <a:avLst/>
              <a:gdLst>
                <a:gd name="T0" fmla="*/ 0 w 46"/>
                <a:gd name="T1" fmla="*/ 0 h 14"/>
                <a:gd name="T2" fmla="*/ 34 w 46"/>
                <a:gd name="T3" fmla="*/ 10 h 14"/>
                <a:gd name="T4" fmla="*/ 46 w 4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4">
                  <a:moveTo>
                    <a:pt x="0" y="0"/>
                  </a:moveTo>
                  <a:lnTo>
                    <a:pt x="34" y="10"/>
                  </a:lnTo>
                  <a:lnTo>
                    <a:pt x="46" y="14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9" name="Freeform 39"/>
            <p:cNvSpPr>
              <a:spLocks/>
            </p:cNvSpPr>
            <p:nvPr/>
          </p:nvSpPr>
          <p:spPr bwMode="auto">
            <a:xfrm>
              <a:off x="3230563" y="4230688"/>
              <a:ext cx="76200" cy="19050"/>
            </a:xfrm>
            <a:custGeom>
              <a:avLst/>
              <a:gdLst>
                <a:gd name="T0" fmla="*/ 0 w 48"/>
                <a:gd name="T1" fmla="*/ 0 h 12"/>
                <a:gd name="T2" fmla="*/ 20 w 48"/>
                <a:gd name="T3" fmla="*/ 6 h 12"/>
                <a:gd name="T4" fmla="*/ 48 w 4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2">
                  <a:moveTo>
                    <a:pt x="0" y="0"/>
                  </a:moveTo>
                  <a:lnTo>
                    <a:pt x="20" y="6"/>
                  </a:lnTo>
                  <a:lnTo>
                    <a:pt x="48" y="12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0" name="Line 40"/>
            <p:cNvSpPr>
              <a:spLocks noChangeShapeType="1"/>
            </p:cNvSpPr>
            <p:nvPr/>
          </p:nvSpPr>
          <p:spPr bwMode="auto">
            <a:xfrm>
              <a:off x="3344863" y="4256088"/>
              <a:ext cx="73025" cy="190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1" name="Freeform 41"/>
            <p:cNvSpPr>
              <a:spLocks/>
            </p:cNvSpPr>
            <p:nvPr/>
          </p:nvSpPr>
          <p:spPr bwMode="auto">
            <a:xfrm>
              <a:off x="3455988" y="4281488"/>
              <a:ext cx="73025" cy="15875"/>
            </a:xfrm>
            <a:custGeom>
              <a:avLst/>
              <a:gdLst>
                <a:gd name="T0" fmla="*/ 0 w 46"/>
                <a:gd name="T1" fmla="*/ 0 h 10"/>
                <a:gd name="T2" fmla="*/ 0 w 46"/>
                <a:gd name="T3" fmla="*/ 0 h 10"/>
                <a:gd name="T4" fmla="*/ 46 w 4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">
                  <a:moveTo>
                    <a:pt x="0" y="0"/>
                  </a:moveTo>
                  <a:lnTo>
                    <a:pt x="0" y="0"/>
                  </a:lnTo>
                  <a:lnTo>
                    <a:pt x="46" y="10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2" name="Line 42"/>
            <p:cNvSpPr>
              <a:spLocks noChangeShapeType="1"/>
            </p:cNvSpPr>
            <p:nvPr/>
          </p:nvSpPr>
          <p:spPr bwMode="auto">
            <a:xfrm>
              <a:off x="3567113" y="4303713"/>
              <a:ext cx="76200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3" name="Line 43"/>
            <p:cNvSpPr>
              <a:spLocks noChangeShapeType="1"/>
            </p:cNvSpPr>
            <p:nvPr/>
          </p:nvSpPr>
          <p:spPr bwMode="auto">
            <a:xfrm>
              <a:off x="3678238" y="4322763"/>
              <a:ext cx="76200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4" name="Line 44"/>
            <p:cNvSpPr>
              <a:spLocks noChangeShapeType="1"/>
            </p:cNvSpPr>
            <p:nvPr/>
          </p:nvSpPr>
          <p:spPr bwMode="auto">
            <a:xfrm>
              <a:off x="3792538" y="4341813"/>
              <a:ext cx="76200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5" name="Line 45"/>
            <p:cNvSpPr>
              <a:spLocks noChangeShapeType="1"/>
            </p:cNvSpPr>
            <p:nvPr/>
          </p:nvSpPr>
          <p:spPr bwMode="auto">
            <a:xfrm>
              <a:off x="3903663" y="4360863"/>
              <a:ext cx="76200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6" name="Line 46"/>
            <p:cNvSpPr>
              <a:spLocks noChangeShapeType="1"/>
            </p:cNvSpPr>
            <p:nvPr/>
          </p:nvSpPr>
          <p:spPr bwMode="auto">
            <a:xfrm>
              <a:off x="4017963" y="4379913"/>
              <a:ext cx="76200" cy="952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7" name="Line 47"/>
            <p:cNvSpPr>
              <a:spLocks noChangeShapeType="1"/>
            </p:cNvSpPr>
            <p:nvPr/>
          </p:nvSpPr>
          <p:spPr bwMode="auto">
            <a:xfrm>
              <a:off x="4132263" y="4395788"/>
              <a:ext cx="73025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8" name="Line 48"/>
            <p:cNvSpPr>
              <a:spLocks noChangeShapeType="1"/>
            </p:cNvSpPr>
            <p:nvPr/>
          </p:nvSpPr>
          <p:spPr bwMode="auto">
            <a:xfrm>
              <a:off x="4243388" y="4411663"/>
              <a:ext cx="76200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9" name="Line 49"/>
            <p:cNvSpPr>
              <a:spLocks noChangeShapeType="1"/>
            </p:cNvSpPr>
            <p:nvPr/>
          </p:nvSpPr>
          <p:spPr bwMode="auto">
            <a:xfrm>
              <a:off x="4357688" y="4430713"/>
              <a:ext cx="76200" cy="952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0" name="Line 50"/>
            <p:cNvSpPr>
              <a:spLocks noChangeShapeType="1"/>
            </p:cNvSpPr>
            <p:nvPr/>
          </p:nvSpPr>
          <p:spPr bwMode="auto">
            <a:xfrm>
              <a:off x="4471988" y="4443413"/>
              <a:ext cx="73025" cy="1270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1" name="Line 51"/>
            <p:cNvSpPr>
              <a:spLocks noChangeShapeType="1"/>
            </p:cNvSpPr>
            <p:nvPr/>
          </p:nvSpPr>
          <p:spPr bwMode="auto">
            <a:xfrm>
              <a:off x="4583113" y="4459288"/>
              <a:ext cx="76200" cy="952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2" name="Freeform 52"/>
            <p:cNvSpPr>
              <a:spLocks/>
            </p:cNvSpPr>
            <p:nvPr/>
          </p:nvSpPr>
          <p:spPr bwMode="auto">
            <a:xfrm>
              <a:off x="4697413" y="4475163"/>
              <a:ext cx="76200" cy="9525"/>
            </a:xfrm>
            <a:custGeom>
              <a:avLst/>
              <a:gdLst>
                <a:gd name="T0" fmla="*/ 0 w 48"/>
                <a:gd name="T1" fmla="*/ 0 h 6"/>
                <a:gd name="T2" fmla="*/ 40 w 48"/>
                <a:gd name="T3" fmla="*/ 6 h 6"/>
                <a:gd name="T4" fmla="*/ 48 w 4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lnTo>
                    <a:pt x="40" y="6"/>
                  </a:lnTo>
                  <a:lnTo>
                    <a:pt x="48" y="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3" name="Line 53"/>
            <p:cNvSpPr>
              <a:spLocks noChangeShapeType="1"/>
            </p:cNvSpPr>
            <p:nvPr/>
          </p:nvSpPr>
          <p:spPr bwMode="auto">
            <a:xfrm>
              <a:off x="4811713" y="4491038"/>
              <a:ext cx="73025" cy="952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4" name="Freeform 54"/>
            <p:cNvSpPr>
              <a:spLocks/>
            </p:cNvSpPr>
            <p:nvPr/>
          </p:nvSpPr>
          <p:spPr bwMode="auto">
            <a:xfrm>
              <a:off x="4922838" y="4503738"/>
              <a:ext cx="76200" cy="9525"/>
            </a:xfrm>
            <a:custGeom>
              <a:avLst/>
              <a:gdLst>
                <a:gd name="T0" fmla="*/ 0 w 48"/>
                <a:gd name="T1" fmla="*/ 0 h 6"/>
                <a:gd name="T2" fmla="*/ 18 w 48"/>
                <a:gd name="T3" fmla="*/ 4 h 6"/>
                <a:gd name="T4" fmla="*/ 48 w 4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lnTo>
                    <a:pt x="18" y="4"/>
                  </a:lnTo>
                  <a:lnTo>
                    <a:pt x="48" y="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5" name="Line 55"/>
            <p:cNvSpPr>
              <a:spLocks noChangeShapeType="1"/>
            </p:cNvSpPr>
            <p:nvPr/>
          </p:nvSpPr>
          <p:spPr bwMode="auto">
            <a:xfrm>
              <a:off x="5037138" y="4519613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6" name="Line 56"/>
            <p:cNvSpPr>
              <a:spLocks noChangeShapeType="1"/>
            </p:cNvSpPr>
            <p:nvPr/>
          </p:nvSpPr>
          <p:spPr bwMode="auto">
            <a:xfrm>
              <a:off x="5151438" y="4532313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7" name="Freeform 57"/>
            <p:cNvSpPr>
              <a:spLocks/>
            </p:cNvSpPr>
            <p:nvPr/>
          </p:nvSpPr>
          <p:spPr bwMode="auto">
            <a:xfrm>
              <a:off x="5265738" y="4541838"/>
              <a:ext cx="76200" cy="9525"/>
            </a:xfrm>
            <a:custGeom>
              <a:avLst/>
              <a:gdLst>
                <a:gd name="T0" fmla="*/ 0 w 48"/>
                <a:gd name="T1" fmla="*/ 0 h 6"/>
                <a:gd name="T2" fmla="*/ 34 w 48"/>
                <a:gd name="T3" fmla="*/ 4 h 6"/>
                <a:gd name="T4" fmla="*/ 48 w 4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lnTo>
                    <a:pt x="34" y="4"/>
                  </a:lnTo>
                  <a:lnTo>
                    <a:pt x="48" y="6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8" name="Line 58"/>
            <p:cNvSpPr>
              <a:spLocks noChangeShapeType="1"/>
            </p:cNvSpPr>
            <p:nvPr/>
          </p:nvSpPr>
          <p:spPr bwMode="auto">
            <a:xfrm>
              <a:off x="5376863" y="4554538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39" name="Freeform 59"/>
            <p:cNvSpPr>
              <a:spLocks/>
            </p:cNvSpPr>
            <p:nvPr/>
          </p:nvSpPr>
          <p:spPr bwMode="auto">
            <a:xfrm>
              <a:off x="5491163" y="4564063"/>
              <a:ext cx="76200" cy="6350"/>
            </a:xfrm>
            <a:custGeom>
              <a:avLst/>
              <a:gdLst>
                <a:gd name="T0" fmla="*/ 0 w 48"/>
                <a:gd name="T1" fmla="*/ 0 h 4"/>
                <a:gd name="T2" fmla="*/ 4 w 48"/>
                <a:gd name="T3" fmla="*/ 0 h 4"/>
                <a:gd name="T4" fmla="*/ 48 w 4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">
                  <a:moveTo>
                    <a:pt x="0" y="0"/>
                  </a:moveTo>
                  <a:lnTo>
                    <a:pt x="4" y="0"/>
                  </a:lnTo>
                  <a:lnTo>
                    <a:pt x="48" y="4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0" name="Line 60"/>
            <p:cNvSpPr>
              <a:spLocks noChangeShapeType="1"/>
            </p:cNvSpPr>
            <p:nvPr/>
          </p:nvSpPr>
          <p:spPr bwMode="auto">
            <a:xfrm>
              <a:off x="5605463" y="4573588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1" name="Line 61"/>
            <p:cNvSpPr>
              <a:spLocks noChangeShapeType="1"/>
            </p:cNvSpPr>
            <p:nvPr/>
          </p:nvSpPr>
          <p:spPr bwMode="auto">
            <a:xfrm>
              <a:off x="5719763" y="4583113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2" name="Freeform 62"/>
            <p:cNvSpPr>
              <a:spLocks/>
            </p:cNvSpPr>
            <p:nvPr/>
          </p:nvSpPr>
          <p:spPr bwMode="auto">
            <a:xfrm>
              <a:off x="5834063" y="4592638"/>
              <a:ext cx="76200" cy="3175"/>
            </a:xfrm>
            <a:custGeom>
              <a:avLst/>
              <a:gdLst>
                <a:gd name="T0" fmla="*/ 0 w 48"/>
                <a:gd name="T1" fmla="*/ 0 h 2"/>
                <a:gd name="T2" fmla="*/ 8 w 48"/>
                <a:gd name="T3" fmla="*/ 0 h 2"/>
                <a:gd name="T4" fmla="*/ 48 w 4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2">
                  <a:moveTo>
                    <a:pt x="0" y="0"/>
                  </a:moveTo>
                  <a:lnTo>
                    <a:pt x="8" y="0"/>
                  </a:lnTo>
                  <a:lnTo>
                    <a:pt x="48" y="2"/>
                  </a:lnTo>
                </a:path>
              </a:pathLst>
            </a:cu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3" name="Line 63"/>
            <p:cNvSpPr>
              <a:spLocks noChangeShapeType="1"/>
            </p:cNvSpPr>
            <p:nvPr/>
          </p:nvSpPr>
          <p:spPr bwMode="auto">
            <a:xfrm>
              <a:off x="5948363" y="4598988"/>
              <a:ext cx="76200" cy="635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4" name="Line 64"/>
            <p:cNvSpPr>
              <a:spLocks noChangeShapeType="1"/>
            </p:cNvSpPr>
            <p:nvPr/>
          </p:nvSpPr>
          <p:spPr bwMode="auto">
            <a:xfrm>
              <a:off x="6062663" y="4608513"/>
              <a:ext cx="76200" cy="3175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5" name="Line 65"/>
            <p:cNvSpPr>
              <a:spLocks noChangeShapeType="1"/>
            </p:cNvSpPr>
            <p:nvPr/>
          </p:nvSpPr>
          <p:spPr bwMode="auto">
            <a:xfrm>
              <a:off x="6176963" y="4614863"/>
              <a:ext cx="15875" cy="0"/>
            </a:xfrm>
            <a:prstGeom prst="line">
              <a:avLst/>
            </a:prstGeom>
            <a:noFill/>
            <a:ln w="12700">
              <a:solidFill>
                <a:srgbClr val="B551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6" name="Line 66"/>
            <p:cNvSpPr>
              <a:spLocks noChangeShapeType="1"/>
            </p:cNvSpPr>
            <p:nvPr/>
          </p:nvSpPr>
          <p:spPr bwMode="auto">
            <a:xfrm flipH="1">
              <a:off x="4033838" y="4119563"/>
              <a:ext cx="406400" cy="1873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7" name="Freeform 67"/>
            <p:cNvSpPr>
              <a:spLocks/>
            </p:cNvSpPr>
            <p:nvPr/>
          </p:nvSpPr>
          <p:spPr bwMode="auto">
            <a:xfrm>
              <a:off x="3970338" y="4259263"/>
              <a:ext cx="104775" cy="76200"/>
            </a:xfrm>
            <a:custGeom>
              <a:avLst/>
              <a:gdLst>
                <a:gd name="T0" fmla="*/ 0 w 66"/>
                <a:gd name="T1" fmla="*/ 48 h 48"/>
                <a:gd name="T2" fmla="*/ 44 w 66"/>
                <a:gd name="T3" fmla="*/ 0 h 48"/>
                <a:gd name="T4" fmla="*/ 42 w 66"/>
                <a:gd name="T5" fmla="*/ 28 h 48"/>
                <a:gd name="T6" fmla="*/ 66 w 66"/>
                <a:gd name="T7" fmla="*/ 44 h 48"/>
                <a:gd name="T8" fmla="*/ 0 w 6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8">
                  <a:moveTo>
                    <a:pt x="0" y="48"/>
                  </a:moveTo>
                  <a:lnTo>
                    <a:pt x="44" y="0"/>
                  </a:lnTo>
                  <a:lnTo>
                    <a:pt x="42" y="28"/>
                  </a:lnTo>
                  <a:lnTo>
                    <a:pt x="66" y="4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8" name="Freeform 68"/>
            <p:cNvSpPr>
              <a:spLocks/>
            </p:cNvSpPr>
            <p:nvPr/>
          </p:nvSpPr>
          <p:spPr bwMode="auto">
            <a:xfrm>
              <a:off x="3970338" y="4259263"/>
              <a:ext cx="104775" cy="76200"/>
            </a:xfrm>
            <a:custGeom>
              <a:avLst/>
              <a:gdLst>
                <a:gd name="T0" fmla="*/ 0 w 66"/>
                <a:gd name="T1" fmla="*/ 48 h 48"/>
                <a:gd name="T2" fmla="*/ 44 w 66"/>
                <a:gd name="T3" fmla="*/ 0 h 48"/>
                <a:gd name="T4" fmla="*/ 42 w 66"/>
                <a:gd name="T5" fmla="*/ 28 h 48"/>
                <a:gd name="T6" fmla="*/ 66 w 66"/>
                <a:gd name="T7" fmla="*/ 44 h 48"/>
                <a:gd name="T8" fmla="*/ 0 w 6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8">
                  <a:moveTo>
                    <a:pt x="0" y="48"/>
                  </a:moveTo>
                  <a:lnTo>
                    <a:pt x="44" y="0"/>
                  </a:lnTo>
                  <a:lnTo>
                    <a:pt x="42" y="28"/>
                  </a:lnTo>
                  <a:lnTo>
                    <a:pt x="66" y="44"/>
                  </a:lnTo>
                  <a:lnTo>
                    <a:pt x="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49" name="Rectangle 69"/>
            <p:cNvSpPr>
              <a:spLocks noChangeArrowheads="1"/>
            </p:cNvSpPr>
            <p:nvPr/>
          </p:nvSpPr>
          <p:spPr bwMode="auto">
            <a:xfrm>
              <a:off x="5440363" y="4675188"/>
              <a:ext cx="48731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Rentabilité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54" name="Rectangle 74"/>
            <p:cNvSpPr>
              <a:spLocks noChangeArrowheads="1"/>
            </p:cNvSpPr>
            <p:nvPr/>
          </p:nvSpPr>
          <p:spPr bwMode="auto">
            <a:xfrm>
              <a:off x="6510338" y="4932363"/>
              <a:ext cx="9874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de la rédaction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63" name="Rectangle 83"/>
            <p:cNvSpPr>
              <a:spLocks noChangeArrowheads="1"/>
            </p:cNvSpPr>
            <p:nvPr/>
          </p:nvSpPr>
          <p:spPr bwMode="auto">
            <a:xfrm>
              <a:off x="2303463" y="2357438"/>
              <a:ext cx="1282402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 la probabilité maximale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d’être retenu est obtenue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rapidement, plus la mission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rentable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804" name="Rectangle 124"/>
            <p:cNvSpPr>
              <a:spLocks noChangeArrowheads="1"/>
            </p:cNvSpPr>
            <p:nvPr/>
          </p:nvSpPr>
          <p:spPr bwMode="auto">
            <a:xfrm>
              <a:off x="4821238" y="3233738"/>
              <a:ext cx="109645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Probabilité d’être retenu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814" name="Rectangle 134"/>
            <p:cNvSpPr>
              <a:spLocks noChangeArrowheads="1"/>
            </p:cNvSpPr>
            <p:nvPr/>
          </p:nvSpPr>
          <p:spPr bwMode="auto">
            <a:xfrm>
              <a:off x="4532313" y="3751263"/>
              <a:ext cx="14811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rentabilité décroît rapidement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lorsque le temps de rédaction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proposition augmente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75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76" name="ZoneTexte 75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19</a:t>
              </a:r>
            </a:p>
          </p:txBody>
        </p:sp>
        <p:grpSp>
          <p:nvGrpSpPr>
            <p:cNvPr id="77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8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80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81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79" name="ZoneTexte 10"/>
              <p:cNvSpPr txBox="1">
                <a:spLocks noChangeArrowheads="1"/>
              </p:cNvSpPr>
              <p:nvPr/>
            </p:nvSpPr>
            <p:spPr bwMode="auto">
              <a:xfrm>
                <a:off x="1414754" y="384818"/>
                <a:ext cx="7230994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COMBIEN DE TEMPS DOIT-ON CONSACRER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À LA RÉDACTION DE LA PROPOSITION ?</a:t>
                </a:r>
              </a:p>
            </p:txBody>
          </p:sp>
        </p:grpSp>
      </p:grpSp>
      <p:sp>
        <p:nvSpPr>
          <p:cNvPr id="82" name="ZoneTexte 8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136194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TEMPS CONSACRÉ À LA PROPOSITION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921737" y="3144752"/>
            <a:ext cx="3300157" cy="936000"/>
            <a:chOff x="3341688" y="3284538"/>
            <a:chExt cx="2384425" cy="6762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41688" y="3284538"/>
              <a:ext cx="2384425" cy="676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3344863" y="3287713"/>
              <a:ext cx="2378075" cy="669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3344863" y="3287713"/>
              <a:ext cx="2378075" cy="669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3497263" y="3605213"/>
              <a:ext cx="2130425" cy="266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9"/>
            <p:cNvSpPr>
              <a:spLocks noChangeArrowheads="1"/>
            </p:cNvSpPr>
            <p:nvPr/>
          </p:nvSpPr>
          <p:spPr bwMode="auto">
            <a:xfrm>
              <a:off x="3497263" y="3605213"/>
              <a:ext cx="2130425" cy="2667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0"/>
            <p:cNvSpPr>
              <a:spLocks noChangeArrowheads="1"/>
            </p:cNvSpPr>
            <p:nvPr/>
          </p:nvSpPr>
          <p:spPr bwMode="auto">
            <a:xfrm>
              <a:off x="3497263" y="3605213"/>
              <a:ext cx="228600" cy="266700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1"/>
            <p:cNvSpPr>
              <a:spLocks noChangeArrowheads="1"/>
            </p:cNvSpPr>
            <p:nvPr/>
          </p:nvSpPr>
          <p:spPr bwMode="auto">
            <a:xfrm>
              <a:off x="3497263" y="3605213"/>
              <a:ext cx="228600" cy="26670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12"/>
            <p:cNvSpPr>
              <a:spLocks noChangeShapeType="1"/>
            </p:cNvSpPr>
            <p:nvPr/>
          </p:nvSpPr>
          <p:spPr bwMode="auto">
            <a:xfrm flipH="1">
              <a:off x="3662363" y="3481388"/>
              <a:ext cx="63500" cy="857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3640138" y="3538538"/>
              <a:ext cx="53975" cy="57150"/>
            </a:xfrm>
            <a:custGeom>
              <a:avLst/>
              <a:gdLst>
                <a:gd name="T0" fmla="*/ 10 w 34"/>
                <a:gd name="T1" fmla="*/ 0 h 36"/>
                <a:gd name="T2" fmla="*/ 18 w 34"/>
                <a:gd name="T3" fmla="*/ 14 h 36"/>
                <a:gd name="T4" fmla="*/ 34 w 34"/>
                <a:gd name="T5" fmla="*/ 18 h 36"/>
                <a:gd name="T6" fmla="*/ 0 w 34"/>
                <a:gd name="T7" fmla="*/ 36 h 36"/>
                <a:gd name="T8" fmla="*/ 10 w 3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10" y="0"/>
                  </a:moveTo>
                  <a:lnTo>
                    <a:pt x="18" y="14"/>
                  </a:lnTo>
                  <a:lnTo>
                    <a:pt x="34" y="18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9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3668713" y="3332163"/>
              <a:ext cx="98103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de rédaction</a:t>
              </a:r>
              <a:endParaRPr kumimoji="0" lang="fr-FR" altLang="fr-FR" sz="9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15"/>
            <p:cNvSpPr>
              <a:spLocks noChangeArrowheads="1"/>
            </p:cNvSpPr>
            <p:nvPr/>
          </p:nvSpPr>
          <p:spPr bwMode="auto">
            <a:xfrm>
              <a:off x="3906838" y="3675063"/>
              <a:ext cx="1756891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Durée prévisionnelle de la mission</a:t>
              </a:r>
              <a:endParaRPr kumimoji="0" lang="fr-FR" altLang="fr-FR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31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32" name="ZoneTexte 31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19</a:t>
              </a:r>
            </a:p>
          </p:txBody>
        </p:sp>
        <p:grpSp>
          <p:nvGrpSpPr>
            <p:cNvPr id="33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34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36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3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35" name="ZoneTexte 10"/>
              <p:cNvSpPr txBox="1">
                <a:spLocks noChangeArrowheads="1"/>
              </p:cNvSpPr>
              <p:nvPr/>
            </p:nvSpPr>
            <p:spPr bwMode="auto">
              <a:xfrm>
                <a:off x="1414754" y="384818"/>
                <a:ext cx="7152200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COMBIEN DE TEMPS DOIT-ON CONSACRER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À LA RÉDACTION DE LA PROPOSITION ?</a:t>
                </a:r>
              </a:p>
            </p:txBody>
          </p:sp>
        </p:grpSp>
      </p:grpSp>
      <p:sp>
        <p:nvSpPr>
          <p:cNvPr id="38" name="ZoneTexte 37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9467170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476706" y="2424105"/>
            <a:ext cx="6371664" cy="2754884"/>
            <a:chOff x="1766888" y="2424113"/>
            <a:chExt cx="5492816" cy="2374900"/>
          </a:xfrm>
        </p:grpSpPr>
        <p:sp>
          <p:nvSpPr>
            <p:cNvPr id="31831" name="Rectangle 7"/>
            <p:cNvSpPr>
              <a:spLocks noChangeArrowheads="1"/>
            </p:cNvSpPr>
            <p:nvPr/>
          </p:nvSpPr>
          <p:spPr bwMode="auto">
            <a:xfrm>
              <a:off x="1766888" y="2817813"/>
              <a:ext cx="1441450" cy="612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2" name="Rectangle 8"/>
            <p:cNvSpPr>
              <a:spLocks noChangeArrowheads="1"/>
            </p:cNvSpPr>
            <p:nvPr/>
          </p:nvSpPr>
          <p:spPr bwMode="auto">
            <a:xfrm>
              <a:off x="1766888" y="2817813"/>
              <a:ext cx="1441450" cy="6127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3" name="Rectangle 9"/>
            <p:cNvSpPr>
              <a:spLocks noChangeArrowheads="1"/>
            </p:cNvSpPr>
            <p:nvPr/>
          </p:nvSpPr>
          <p:spPr bwMode="auto">
            <a:xfrm>
              <a:off x="3278188" y="2817813"/>
              <a:ext cx="1260475" cy="612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4" name="Rectangle 10"/>
            <p:cNvSpPr>
              <a:spLocks noChangeArrowheads="1"/>
            </p:cNvSpPr>
            <p:nvPr/>
          </p:nvSpPr>
          <p:spPr bwMode="auto">
            <a:xfrm>
              <a:off x="3278188" y="2817813"/>
              <a:ext cx="1260475" cy="6127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5" name="Rectangle 11"/>
            <p:cNvSpPr>
              <a:spLocks noChangeArrowheads="1"/>
            </p:cNvSpPr>
            <p:nvPr/>
          </p:nvSpPr>
          <p:spPr bwMode="auto">
            <a:xfrm>
              <a:off x="4647643" y="2817813"/>
              <a:ext cx="1260475" cy="612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6" name="Rectangle 12"/>
            <p:cNvSpPr>
              <a:spLocks noChangeArrowheads="1"/>
            </p:cNvSpPr>
            <p:nvPr/>
          </p:nvSpPr>
          <p:spPr bwMode="auto">
            <a:xfrm>
              <a:off x="4611688" y="2817813"/>
              <a:ext cx="1260475" cy="6127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7" name="Rectangle 13"/>
            <p:cNvSpPr>
              <a:spLocks noChangeArrowheads="1"/>
            </p:cNvSpPr>
            <p:nvPr/>
          </p:nvSpPr>
          <p:spPr bwMode="auto">
            <a:xfrm>
              <a:off x="5942013" y="2817813"/>
              <a:ext cx="1225550" cy="612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8" name="Rectangle 14"/>
            <p:cNvSpPr>
              <a:spLocks noChangeArrowheads="1"/>
            </p:cNvSpPr>
            <p:nvPr/>
          </p:nvSpPr>
          <p:spPr bwMode="auto">
            <a:xfrm>
              <a:off x="5942013" y="2817813"/>
              <a:ext cx="1225550" cy="6127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39" name="Rectangle 15"/>
            <p:cNvSpPr>
              <a:spLocks noChangeArrowheads="1"/>
            </p:cNvSpPr>
            <p:nvPr/>
          </p:nvSpPr>
          <p:spPr bwMode="auto">
            <a:xfrm>
              <a:off x="2449513" y="3719513"/>
              <a:ext cx="2701925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0" name="Rectangle 16"/>
            <p:cNvSpPr>
              <a:spLocks noChangeArrowheads="1"/>
            </p:cNvSpPr>
            <p:nvPr/>
          </p:nvSpPr>
          <p:spPr bwMode="auto">
            <a:xfrm>
              <a:off x="2449513" y="3719513"/>
              <a:ext cx="27019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1" name="Rectangle 17"/>
            <p:cNvSpPr>
              <a:spLocks noChangeArrowheads="1"/>
            </p:cNvSpPr>
            <p:nvPr/>
          </p:nvSpPr>
          <p:spPr bwMode="auto">
            <a:xfrm>
              <a:off x="3208338" y="2424113"/>
              <a:ext cx="2698750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2" name="Rectangle 18"/>
            <p:cNvSpPr>
              <a:spLocks noChangeArrowheads="1"/>
            </p:cNvSpPr>
            <p:nvPr/>
          </p:nvSpPr>
          <p:spPr bwMode="auto">
            <a:xfrm>
              <a:off x="3208338" y="2424113"/>
              <a:ext cx="2698750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3" name="Rectangle 19"/>
            <p:cNvSpPr>
              <a:spLocks noChangeArrowheads="1"/>
            </p:cNvSpPr>
            <p:nvPr/>
          </p:nvSpPr>
          <p:spPr bwMode="auto">
            <a:xfrm>
              <a:off x="2449513" y="4008438"/>
              <a:ext cx="2701925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4" name="Rectangle 20"/>
            <p:cNvSpPr>
              <a:spLocks noChangeArrowheads="1"/>
            </p:cNvSpPr>
            <p:nvPr/>
          </p:nvSpPr>
          <p:spPr bwMode="auto">
            <a:xfrm>
              <a:off x="2449513" y="4008438"/>
              <a:ext cx="27019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5" name="Rectangle 21"/>
            <p:cNvSpPr>
              <a:spLocks noChangeArrowheads="1"/>
            </p:cNvSpPr>
            <p:nvPr/>
          </p:nvSpPr>
          <p:spPr bwMode="auto">
            <a:xfrm>
              <a:off x="2449513" y="4294188"/>
              <a:ext cx="2701925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6" name="Rectangle 22"/>
            <p:cNvSpPr>
              <a:spLocks noChangeArrowheads="1"/>
            </p:cNvSpPr>
            <p:nvPr/>
          </p:nvSpPr>
          <p:spPr bwMode="auto">
            <a:xfrm>
              <a:off x="2449513" y="4294188"/>
              <a:ext cx="27019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7" name="Rectangle 23"/>
            <p:cNvSpPr>
              <a:spLocks noChangeArrowheads="1"/>
            </p:cNvSpPr>
            <p:nvPr/>
          </p:nvSpPr>
          <p:spPr bwMode="auto">
            <a:xfrm>
              <a:off x="2449513" y="4583113"/>
              <a:ext cx="2701925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8" name="Rectangle 24"/>
            <p:cNvSpPr>
              <a:spLocks noChangeArrowheads="1"/>
            </p:cNvSpPr>
            <p:nvPr/>
          </p:nvSpPr>
          <p:spPr bwMode="auto">
            <a:xfrm>
              <a:off x="2449513" y="4583113"/>
              <a:ext cx="27019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49" name="Line 25"/>
            <p:cNvSpPr>
              <a:spLocks noChangeShapeType="1"/>
            </p:cNvSpPr>
            <p:nvPr/>
          </p:nvSpPr>
          <p:spPr bwMode="auto">
            <a:xfrm>
              <a:off x="2271713" y="4408488"/>
              <a:ext cx="1238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0" name="Freeform 26"/>
            <p:cNvSpPr>
              <a:spLocks/>
            </p:cNvSpPr>
            <p:nvPr/>
          </p:nvSpPr>
          <p:spPr bwMode="auto">
            <a:xfrm>
              <a:off x="2376488" y="43767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1" name="Freeform 27"/>
            <p:cNvSpPr>
              <a:spLocks/>
            </p:cNvSpPr>
            <p:nvPr/>
          </p:nvSpPr>
          <p:spPr bwMode="auto">
            <a:xfrm>
              <a:off x="2376488" y="4376738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2" name="Line 28"/>
            <p:cNvSpPr>
              <a:spLocks noChangeShapeType="1"/>
            </p:cNvSpPr>
            <p:nvPr/>
          </p:nvSpPr>
          <p:spPr bwMode="auto">
            <a:xfrm>
              <a:off x="2271713" y="3833813"/>
              <a:ext cx="1238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3" name="Freeform 29"/>
            <p:cNvSpPr>
              <a:spLocks/>
            </p:cNvSpPr>
            <p:nvPr/>
          </p:nvSpPr>
          <p:spPr bwMode="auto">
            <a:xfrm>
              <a:off x="2376488" y="3802063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4" name="Freeform 30"/>
            <p:cNvSpPr>
              <a:spLocks/>
            </p:cNvSpPr>
            <p:nvPr/>
          </p:nvSpPr>
          <p:spPr bwMode="auto">
            <a:xfrm>
              <a:off x="2376488" y="3802063"/>
              <a:ext cx="73025" cy="60325"/>
            </a:xfrm>
            <a:custGeom>
              <a:avLst/>
              <a:gdLst>
                <a:gd name="T0" fmla="*/ 46 w 46"/>
                <a:gd name="T1" fmla="*/ 20 h 38"/>
                <a:gd name="T2" fmla="*/ 0 w 46"/>
                <a:gd name="T3" fmla="*/ 38 h 38"/>
                <a:gd name="T4" fmla="*/ 10 w 46"/>
                <a:gd name="T5" fmla="*/ 20 h 38"/>
                <a:gd name="T6" fmla="*/ 0 w 46"/>
                <a:gd name="T7" fmla="*/ 0 h 38"/>
                <a:gd name="T8" fmla="*/ 46 w 46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5" name="Line 31"/>
            <p:cNvSpPr>
              <a:spLocks noChangeShapeType="1"/>
            </p:cNvSpPr>
            <p:nvPr/>
          </p:nvSpPr>
          <p:spPr bwMode="auto">
            <a:xfrm>
              <a:off x="2271713" y="4119563"/>
              <a:ext cx="1238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6" name="Freeform 32"/>
            <p:cNvSpPr>
              <a:spLocks/>
            </p:cNvSpPr>
            <p:nvPr/>
          </p:nvSpPr>
          <p:spPr bwMode="auto">
            <a:xfrm>
              <a:off x="2376488" y="4090988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7" name="Freeform 33"/>
            <p:cNvSpPr>
              <a:spLocks/>
            </p:cNvSpPr>
            <p:nvPr/>
          </p:nvSpPr>
          <p:spPr bwMode="auto">
            <a:xfrm>
              <a:off x="2376488" y="4090988"/>
              <a:ext cx="73025" cy="60325"/>
            </a:xfrm>
            <a:custGeom>
              <a:avLst/>
              <a:gdLst>
                <a:gd name="T0" fmla="*/ 46 w 46"/>
                <a:gd name="T1" fmla="*/ 18 h 38"/>
                <a:gd name="T2" fmla="*/ 0 w 46"/>
                <a:gd name="T3" fmla="*/ 38 h 38"/>
                <a:gd name="T4" fmla="*/ 10 w 46"/>
                <a:gd name="T5" fmla="*/ 18 h 38"/>
                <a:gd name="T6" fmla="*/ 0 w 46"/>
                <a:gd name="T7" fmla="*/ 0 h 38"/>
                <a:gd name="T8" fmla="*/ 46 w 46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6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6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8" name="Line 34"/>
            <p:cNvSpPr>
              <a:spLocks noChangeShapeType="1"/>
            </p:cNvSpPr>
            <p:nvPr/>
          </p:nvSpPr>
          <p:spPr bwMode="auto">
            <a:xfrm>
              <a:off x="3897313" y="2713038"/>
              <a:ext cx="0" cy="539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59" name="Freeform 35"/>
            <p:cNvSpPr>
              <a:spLocks/>
            </p:cNvSpPr>
            <p:nvPr/>
          </p:nvSpPr>
          <p:spPr bwMode="auto">
            <a:xfrm>
              <a:off x="3865563" y="27447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0" name="Freeform 36"/>
            <p:cNvSpPr>
              <a:spLocks/>
            </p:cNvSpPr>
            <p:nvPr/>
          </p:nvSpPr>
          <p:spPr bwMode="auto">
            <a:xfrm>
              <a:off x="3865563" y="27447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1" name="Line 37"/>
            <p:cNvSpPr>
              <a:spLocks noChangeShapeType="1"/>
            </p:cNvSpPr>
            <p:nvPr/>
          </p:nvSpPr>
          <p:spPr bwMode="auto">
            <a:xfrm>
              <a:off x="3897313" y="34305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2" name="Line 38"/>
            <p:cNvSpPr>
              <a:spLocks noChangeShapeType="1"/>
            </p:cNvSpPr>
            <p:nvPr/>
          </p:nvSpPr>
          <p:spPr bwMode="auto">
            <a:xfrm>
              <a:off x="3897313" y="34686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3" name="Line 39"/>
            <p:cNvSpPr>
              <a:spLocks noChangeShapeType="1"/>
            </p:cNvSpPr>
            <p:nvPr/>
          </p:nvSpPr>
          <p:spPr bwMode="auto">
            <a:xfrm>
              <a:off x="3897313" y="35067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4" name="Line 40"/>
            <p:cNvSpPr>
              <a:spLocks noChangeShapeType="1"/>
            </p:cNvSpPr>
            <p:nvPr/>
          </p:nvSpPr>
          <p:spPr bwMode="auto">
            <a:xfrm>
              <a:off x="3897313" y="35448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5" name="Line 41"/>
            <p:cNvSpPr>
              <a:spLocks noChangeShapeType="1"/>
            </p:cNvSpPr>
            <p:nvPr/>
          </p:nvSpPr>
          <p:spPr bwMode="auto">
            <a:xfrm>
              <a:off x="3897313" y="3582988"/>
              <a:ext cx="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6" name="Freeform 42"/>
            <p:cNvSpPr>
              <a:spLocks/>
            </p:cNvSpPr>
            <p:nvPr/>
          </p:nvSpPr>
          <p:spPr bwMode="auto">
            <a:xfrm>
              <a:off x="3865563" y="35702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7" name="Freeform 43"/>
            <p:cNvSpPr>
              <a:spLocks/>
            </p:cNvSpPr>
            <p:nvPr/>
          </p:nvSpPr>
          <p:spPr bwMode="auto">
            <a:xfrm>
              <a:off x="3865563" y="35702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8" name="Line 44"/>
            <p:cNvSpPr>
              <a:spLocks noChangeShapeType="1"/>
            </p:cNvSpPr>
            <p:nvPr/>
          </p:nvSpPr>
          <p:spPr bwMode="auto">
            <a:xfrm>
              <a:off x="5253038" y="34305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69" name="Line 45"/>
            <p:cNvSpPr>
              <a:spLocks noChangeShapeType="1"/>
            </p:cNvSpPr>
            <p:nvPr/>
          </p:nvSpPr>
          <p:spPr bwMode="auto">
            <a:xfrm>
              <a:off x="5253038" y="34686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0" name="Line 46"/>
            <p:cNvSpPr>
              <a:spLocks noChangeShapeType="1"/>
            </p:cNvSpPr>
            <p:nvPr/>
          </p:nvSpPr>
          <p:spPr bwMode="auto">
            <a:xfrm>
              <a:off x="5253038" y="35067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1" name="Line 47"/>
            <p:cNvSpPr>
              <a:spLocks noChangeShapeType="1"/>
            </p:cNvSpPr>
            <p:nvPr/>
          </p:nvSpPr>
          <p:spPr bwMode="auto">
            <a:xfrm>
              <a:off x="5253038" y="35448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2" name="Line 48"/>
            <p:cNvSpPr>
              <a:spLocks noChangeShapeType="1"/>
            </p:cNvSpPr>
            <p:nvPr/>
          </p:nvSpPr>
          <p:spPr bwMode="auto">
            <a:xfrm>
              <a:off x="5253038" y="3582988"/>
              <a:ext cx="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3" name="Freeform 49"/>
            <p:cNvSpPr>
              <a:spLocks/>
            </p:cNvSpPr>
            <p:nvPr/>
          </p:nvSpPr>
          <p:spPr bwMode="auto">
            <a:xfrm>
              <a:off x="5224463" y="357028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4" name="Freeform 50"/>
            <p:cNvSpPr>
              <a:spLocks/>
            </p:cNvSpPr>
            <p:nvPr/>
          </p:nvSpPr>
          <p:spPr bwMode="auto">
            <a:xfrm>
              <a:off x="5224463" y="357028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5" name="Line 51"/>
            <p:cNvSpPr>
              <a:spLocks noChangeShapeType="1"/>
            </p:cNvSpPr>
            <p:nvPr/>
          </p:nvSpPr>
          <p:spPr bwMode="auto">
            <a:xfrm>
              <a:off x="6561138" y="34305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6" name="Line 52"/>
            <p:cNvSpPr>
              <a:spLocks noChangeShapeType="1"/>
            </p:cNvSpPr>
            <p:nvPr/>
          </p:nvSpPr>
          <p:spPr bwMode="auto">
            <a:xfrm>
              <a:off x="6561138" y="34686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7" name="Line 53"/>
            <p:cNvSpPr>
              <a:spLocks noChangeShapeType="1"/>
            </p:cNvSpPr>
            <p:nvPr/>
          </p:nvSpPr>
          <p:spPr bwMode="auto">
            <a:xfrm>
              <a:off x="6561138" y="35067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8" name="Line 54"/>
            <p:cNvSpPr>
              <a:spLocks noChangeShapeType="1"/>
            </p:cNvSpPr>
            <p:nvPr/>
          </p:nvSpPr>
          <p:spPr bwMode="auto">
            <a:xfrm>
              <a:off x="6561138" y="35448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9" name="Line 55"/>
            <p:cNvSpPr>
              <a:spLocks noChangeShapeType="1"/>
            </p:cNvSpPr>
            <p:nvPr/>
          </p:nvSpPr>
          <p:spPr bwMode="auto">
            <a:xfrm>
              <a:off x="6561138" y="3582988"/>
              <a:ext cx="0" cy="9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0" name="Freeform 56"/>
            <p:cNvSpPr>
              <a:spLocks/>
            </p:cNvSpPr>
            <p:nvPr/>
          </p:nvSpPr>
          <p:spPr bwMode="auto">
            <a:xfrm>
              <a:off x="6529388" y="35702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1" name="Freeform 57"/>
            <p:cNvSpPr>
              <a:spLocks/>
            </p:cNvSpPr>
            <p:nvPr/>
          </p:nvSpPr>
          <p:spPr bwMode="auto">
            <a:xfrm>
              <a:off x="6529388" y="357028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2" name="Line 58"/>
            <p:cNvSpPr>
              <a:spLocks noChangeShapeType="1"/>
            </p:cNvSpPr>
            <p:nvPr/>
          </p:nvSpPr>
          <p:spPr bwMode="auto">
            <a:xfrm>
              <a:off x="5227638" y="2713038"/>
              <a:ext cx="0" cy="539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3" name="Freeform 59"/>
            <p:cNvSpPr>
              <a:spLocks/>
            </p:cNvSpPr>
            <p:nvPr/>
          </p:nvSpPr>
          <p:spPr bwMode="auto">
            <a:xfrm>
              <a:off x="5195888" y="27447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4" name="Freeform 60"/>
            <p:cNvSpPr>
              <a:spLocks/>
            </p:cNvSpPr>
            <p:nvPr/>
          </p:nvSpPr>
          <p:spPr bwMode="auto">
            <a:xfrm>
              <a:off x="5195888" y="274478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5" name="Freeform 61"/>
            <p:cNvSpPr>
              <a:spLocks/>
            </p:cNvSpPr>
            <p:nvPr/>
          </p:nvSpPr>
          <p:spPr bwMode="auto">
            <a:xfrm>
              <a:off x="2414588" y="2713038"/>
              <a:ext cx="4140200" cy="57150"/>
            </a:xfrm>
            <a:custGeom>
              <a:avLst/>
              <a:gdLst>
                <a:gd name="T0" fmla="*/ 0 w 2608"/>
                <a:gd name="T1" fmla="*/ 36 h 36"/>
                <a:gd name="T2" fmla="*/ 0 w 2608"/>
                <a:gd name="T3" fmla="*/ 0 h 36"/>
                <a:gd name="T4" fmla="*/ 2608 w 2608"/>
                <a:gd name="T5" fmla="*/ 0 h 36"/>
                <a:gd name="T6" fmla="*/ 2608 w 2608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8" h="36">
                  <a:moveTo>
                    <a:pt x="0" y="36"/>
                  </a:moveTo>
                  <a:lnTo>
                    <a:pt x="0" y="0"/>
                  </a:lnTo>
                  <a:lnTo>
                    <a:pt x="2608" y="0"/>
                  </a:lnTo>
                  <a:lnTo>
                    <a:pt x="2608" y="3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6" name="Freeform 62"/>
            <p:cNvSpPr>
              <a:spLocks/>
            </p:cNvSpPr>
            <p:nvPr/>
          </p:nvSpPr>
          <p:spPr bwMode="auto">
            <a:xfrm>
              <a:off x="6523038" y="27479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7" name="Freeform 63"/>
            <p:cNvSpPr>
              <a:spLocks/>
            </p:cNvSpPr>
            <p:nvPr/>
          </p:nvSpPr>
          <p:spPr bwMode="auto">
            <a:xfrm>
              <a:off x="6523038" y="27479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8" name="Freeform 64"/>
            <p:cNvSpPr>
              <a:spLocks/>
            </p:cNvSpPr>
            <p:nvPr/>
          </p:nvSpPr>
          <p:spPr bwMode="auto">
            <a:xfrm>
              <a:off x="2382838" y="27479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9" name="Freeform 65"/>
            <p:cNvSpPr>
              <a:spLocks/>
            </p:cNvSpPr>
            <p:nvPr/>
          </p:nvSpPr>
          <p:spPr bwMode="auto">
            <a:xfrm>
              <a:off x="2382838" y="27479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0" name="Line 66"/>
            <p:cNvSpPr>
              <a:spLocks noChangeShapeType="1"/>
            </p:cNvSpPr>
            <p:nvPr/>
          </p:nvSpPr>
          <p:spPr bwMode="auto">
            <a:xfrm>
              <a:off x="4573588" y="2640013"/>
              <a:ext cx="0" cy="730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1" name="Freeform 67"/>
            <p:cNvSpPr>
              <a:spLocks/>
            </p:cNvSpPr>
            <p:nvPr/>
          </p:nvSpPr>
          <p:spPr bwMode="auto">
            <a:xfrm>
              <a:off x="2271713" y="3430588"/>
              <a:ext cx="123825" cy="1266825"/>
            </a:xfrm>
            <a:custGeom>
              <a:avLst/>
              <a:gdLst>
                <a:gd name="T0" fmla="*/ 0 w 78"/>
                <a:gd name="T1" fmla="*/ 0 h 798"/>
                <a:gd name="T2" fmla="*/ 0 w 78"/>
                <a:gd name="T3" fmla="*/ 798 h 798"/>
                <a:gd name="T4" fmla="*/ 78 w 78"/>
                <a:gd name="T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98">
                  <a:moveTo>
                    <a:pt x="0" y="0"/>
                  </a:moveTo>
                  <a:lnTo>
                    <a:pt x="0" y="798"/>
                  </a:lnTo>
                  <a:lnTo>
                    <a:pt x="78" y="79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2" name="Freeform 68"/>
            <p:cNvSpPr>
              <a:spLocks/>
            </p:cNvSpPr>
            <p:nvPr/>
          </p:nvSpPr>
          <p:spPr bwMode="auto">
            <a:xfrm>
              <a:off x="2376488" y="4665663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3" name="Freeform 69"/>
            <p:cNvSpPr>
              <a:spLocks/>
            </p:cNvSpPr>
            <p:nvPr/>
          </p:nvSpPr>
          <p:spPr bwMode="auto">
            <a:xfrm>
              <a:off x="2376488" y="4665663"/>
              <a:ext cx="73025" cy="63500"/>
            </a:xfrm>
            <a:custGeom>
              <a:avLst/>
              <a:gdLst>
                <a:gd name="T0" fmla="*/ 46 w 46"/>
                <a:gd name="T1" fmla="*/ 20 h 40"/>
                <a:gd name="T2" fmla="*/ 0 w 46"/>
                <a:gd name="T3" fmla="*/ 40 h 40"/>
                <a:gd name="T4" fmla="*/ 10 w 46"/>
                <a:gd name="T5" fmla="*/ 20 h 40"/>
                <a:gd name="T6" fmla="*/ 0 w 46"/>
                <a:gd name="T7" fmla="*/ 0 h 40"/>
                <a:gd name="T8" fmla="*/ 46 w 46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0" y="40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4" name="Rectangle 70"/>
            <p:cNvSpPr>
              <a:spLocks noChangeArrowheads="1"/>
            </p:cNvSpPr>
            <p:nvPr/>
          </p:nvSpPr>
          <p:spPr bwMode="auto">
            <a:xfrm>
              <a:off x="3573463" y="2487613"/>
              <a:ext cx="211756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Réaliser un diagnostic de la fonction formation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13" name="Rectangle 89"/>
            <p:cNvSpPr>
              <a:spLocks noChangeArrowheads="1"/>
            </p:cNvSpPr>
            <p:nvPr/>
          </p:nvSpPr>
          <p:spPr bwMode="auto">
            <a:xfrm>
              <a:off x="1801813" y="2846388"/>
              <a:ext cx="8656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14" name="Rectangle 90"/>
            <p:cNvSpPr>
              <a:spLocks noChangeArrowheads="1"/>
            </p:cNvSpPr>
            <p:nvPr/>
          </p:nvSpPr>
          <p:spPr bwMode="auto">
            <a:xfrm>
              <a:off x="1916113" y="2846388"/>
              <a:ext cx="142667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Interroger les responsables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hiérarchiques et leurs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subordonnés, « clients »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service formation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(demandeurs ou ex-stagiaires).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64" name="Rectangle 140"/>
            <p:cNvSpPr>
              <a:spLocks noChangeArrowheads="1"/>
            </p:cNvSpPr>
            <p:nvPr/>
          </p:nvSpPr>
          <p:spPr bwMode="auto">
            <a:xfrm>
              <a:off x="5989638" y="28463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965" name="Rectangle 141"/>
            <p:cNvSpPr>
              <a:spLocks noChangeArrowheads="1"/>
            </p:cNvSpPr>
            <p:nvPr/>
          </p:nvSpPr>
          <p:spPr bwMode="auto">
            <a:xfrm>
              <a:off x="6103938" y="2846388"/>
              <a:ext cx="1155766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Rencontrer plusieurs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fournisseurs (organismes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formation) et recueillir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leur avis.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003" name="Rectangle 179"/>
            <p:cNvSpPr>
              <a:spLocks noChangeArrowheads="1"/>
            </p:cNvSpPr>
            <p:nvPr/>
          </p:nvSpPr>
          <p:spPr bwMode="auto">
            <a:xfrm>
              <a:off x="4646613" y="28463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004" name="Rectangle 180"/>
            <p:cNvSpPr>
              <a:spLocks noChangeArrowheads="1"/>
            </p:cNvSpPr>
            <p:nvPr/>
          </p:nvSpPr>
          <p:spPr bwMode="auto">
            <a:xfrm>
              <a:off x="4760913" y="2846388"/>
              <a:ext cx="118942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Interroger le logiciel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gestion de la formation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en tirer des données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chiffrées.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Rectangle 208"/>
            <p:cNvSpPr>
              <a:spLocks noChangeArrowheads="1"/>
            </p:cNvSpPr>
            <p:nvPr/>
          </p:nvSpPr>
          <p:spPr bwMode="auto">
            <a:xfrm>
              <a:off x="3313113" y="28463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Rectangle 209"/>
            <p:cNvSpPr>
              <a:spLocks noChangeArrowheads="1"/>
            </p:cNvSpPr>
            <p:nvPr/>
          </p:nvSpPr>
          <p:spPr bwMode="auto">
            <a:xfrm>
              <a:off x="3427413" y="2846388"/>
              <a:ext cx="12343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Consulter les procédures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existantes et les confronter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aux pratiques réelles.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58" name="Rectangle 238"/>
            <p:cNvSpPr>
              <a:spLocks noChangeArrowheads="1"/>
            </p:cNvSpPr>
            <p:nvPr/>
          </p:nvSpPr>
          <p:spPr bwMode="auto">
            <a:xfrm>
              <a:off x="2484438" y="3783013"/>
              <a:ext cx="303127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1.1 Choisir un échantillon représentatif des personnes concernées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82" name="Rectangle 262"/>
            <p:cNvSpPr>
              <a:spLocks noChangeArrowheads="1"/>
            </p:cNvSpPr>
            <p:nvPr/>
          </p:nvSpPr>
          <p:spPr bwMode="auto">
            <a:xfrm>
              <a:off x="2484438" y="4071938"/>
              <a:ext cx="16591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1.2 Informer les personnes retenues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98" name="Rectangle 278"/>
            <p:cNvSpPr>
              <a:spLocks noChangeArrowheads="1"/>
            </p:cNvSpPr>
            <p:nvPr/>
          </p:nvSpPr>
          <p:spPr bwMode="auto">
            <a:xfrm>
              <a:off x="2484438" y="4357688"/>
              <a:ext cx="20823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1.3 Préparer un questionnaire pour l’interview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19" name="Rectangle 299"/>
            <p:cNvSpPr>
              <a:spLocks noChangeArrowheads="1"/>
            </p:cNvSpPr>
            <p:nvPr/>
          </p:nvSpPr>
          <p:spPr bwMode="auto">
            <a:xfrm>
              <a:off x="2484438" y="4646613"/>
              <a:ext cx="13016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1.4 Planifier les rendez-vous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320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321" name="ZoneTexte 3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22</a:t>
              </a:r>
            </a:p>
          </p:txBody>
        </p:sp>
        <p:grpSp>
          <p:nvGrpSpPr>
            <p:cNvPr id="3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3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3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324" name="ZoneTexte 10"/>
              <p:cNvSpPr txBox="1">
                <a:spLocks noChangeArrowheads="1"/>
              </p:cNvSpPr>
              <p:nvPr/>
            </p:nvSpPr>
            <p:spPr bwMode="auto">
              <a:xfrm>
                <a:off x="1401683" y="391043"/>
                <a:ext cx="7244064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DÉCRIRE LA MISSION ET ÉVALUER LA CHARGE DE TRAVAIL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AU MOYEN D’UN ORGANIGRAMME TECHNIQUE</a:t>
                </a:r>
              </a:p>
            </p:txBody>
          </p:sp>
        </p:grpSp>
      </p:grpSp>
      <p:sp>
        <p:nvSpPr>
          <p:cNvPr id="327" name="ZoneTexte 3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28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ORGANIGRAMME TECHNIQUE</a:t>
            </a:r>
          </a:p>
        </p:txBody>
      </p:sp>
    </p:spTree>
    <p:extLst>
      <p:ext uri="{BB962C8B-B14F-4D97-AF65-F5344CB8AC3E}">
        <p14:creationId xmlns:p14="http://schemas.microsoft.com/office/powerpoint/2010/main" val="11638799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ÉVALUER LA CHARGE DE TRAVAIL OPTIMALE</a:t>
            </a:r>
          </a:p>
        </p:txBody>
      </p:sp>
      <p:sp>
        <p:nvSpPr>
          <p:cNvPr id="21" name="Rectangle 6"/>
          <p:cNvSpPr>
            <a:spLocks noChangeArrowheads="1"/>
          </p:cNvSpPr>
          <p:nvPr/>
        </p:nvSpPr>
        <p:spPr bwMode="auto">
          <a:xfrm>
            <a:off x="3654425" y="2759075"/>
            <a:ext cx="879475" cy="212725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3216275" y="2762250"/>
            <a:ext cx="1978025" cy="1701800"/>
          </a:xfrm>
          <a:custGeom>
            <a:avLst/>
            <a:gdLst>
              <a:gd name="T0" fmla="*/ 0 w 1246"/>
              <a:gd name="T1" fmla="*/ 0 h 1072"/>
              <a:gd name="T2" fmla="*/ 0 w 1246"/>
              <a:gd name="T3" fmla="*/ 0 h 1072"/>
              <a:gd name="T4" fmla="*/ 58 w 1246"/>
              <a:gd name="T5" fmla="*/ 122 h 1072"/>
              <a:gd name="T6" fmla="*/ 118 w 1246"/>
              <a:gd name="T7" fmla="*/ 242 h 1072"/>
              <a:gd name="T8" fmla="*/ 178 w 1246"/>
              <a:gd name="T9" fmla="*/ 358 h 1072"/>
              <a:gd name="T10" fmla="*/ 208 w 1246"/>
              <a:gd name="T11" fmla="*/ 414 h 1072"/>
              <a:gd name="T12" fmla="*/ 240 w 1246"/>
              <a:gd name="T13" fmla="*/ 470 h 1072"/>
              <a:gd name="T14" fmla="*/ 272 w 1246"/>
              <a:gd name="T15" fmla="*/ 522 h 1072"/>
              <a:gd name="T16" fmla="*/ 304 w 1246"/>
              <a:gd name="T17" fmla="*/ 574 h 1072"/>
              <a:gd name="T18" fmla="*/ 338 w 1246"/>
              <a:gd name="T19" fmla="*/ 624 h 1072"/>
              <a:gd name="T20" fmla="*/ 372 w 1246"/>
              <a:gd name="T21" fmla="*/ 670 h 1072"/>
              <a:gd name="T22" fmla="*/ 408 w 1246"/>
              <a:gd name="T23" fmla="*/ 714 h 1072"/>
              <a:gd name="T24" fmla="*/ 444 w 1246"/>
              <a:gd name="T25" fmla="*/ 756 h 1072"/>
              <a:gd name="T26" fmla="*/ 482 w 1246"/>
              <a:gd name="T27" fmla="*/ 794 h 1072"/>
              <a:gd name="T28" fmla="*/ 520 w 1246"/>
              <a:gd name="T29" fmla="*/ 830 h 1072"/>
              <a:gd name="T30" fmla="*/ 520 w 1246"/>
              <a:gd name="T31" fmla="*/ 830 h 1072"/>
              <a:gd name="T32" fmla="*/ 560 w 1246"/>
              <a:gd name="T33" fmla="*/ 862 h 1072"/>
              <a:gd name="T34" fmla="*/ 600 w 1246"/>
              <a:gd name="T35" fmla="*/ 890 h 1072"/>
              <a:gd name="T36" fmla="*/ 642 w 1246"/>
              <a:gd name="T37" fmla="*/ 916 h 1072"/>
              <a:gd name="T38" fmla="*/ 684 w 1246"/>
              <a:gd name="T39" fmla="*/ 938 h 1072"/>
              <a:gd name="T40" fmla="*/ 728 w 1246"/>
              <a:gd name="T41" fmla="*/ 958 h 1072"/>
              <a:gd name="T42" fmla="*/ 772 w 1246"/>
              <a:gd name="T43" fmla="*/ 976 h 1072"/>
              <a:gd name="T44" fmla="*/ 816 w 1246"/>
              <a:gd name="T45" fmla="*/ 992 h 1072"/>
              <a:gd name="T46" fmla="*/ 862 w 1246"/>
              <a:gd name="T47" fmla="*/ 1006 h 1072"/>
              <a:gd name="T48" fmla="*/ 910 w 1246"/>
              <a:gd name="T49" fmla="*/ 1018 h 1072"/>
              <a:gd name="T50" fmla="*/ 956 w 1246"/>
              <a:gd name="T51" fmla="*/ 1028 h 1072"/>
              <a:gd name="T52" fmla="*/ 1004 w 1246"/>
              <a:gd name="T53" fmla="*/ 1038 h 1072"/>
              <a:gd name="T54" fmla="*/ 1052 w 1246"/>
              <a:gd name="T55" fmla="*/ 1046 h 1072"/>
              <a:gd name="T56" fmla="*/ 1148 w 1246"/>
              <a:gd name="T57" fmla="*/ 1060 h 1072"/>
              <a:gd name="T58" fmla="*/ 1246 w 1246"/>
              <a:gd name="T59" fmla="*/ 1072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6" h="1072">
                <a:moveTo>
                  <a:pt x="0" y="0"/>
                </a:moveTo>
                <a:lnTo>
                  <a:pt x="0" y="0"/>
                </a:lnTo>
                <a:lnTo>
                  <a:pt x="58" y="122"/>
                </a:lnTo>
                <a:lnTo>
                  <a:pt x="118" y="242"/>
                </a:lnTo>
                <a:lnTo>
                  <a:pt x="178" y="358"/>
                </a:lnTo>
                <a:lnTo>
                  <a:pt x="208" y="414"/>
                </a:lnTo>
                <a:lnTo>
                  <a:pt x="240" y="470"/>
                </a:lnTo>
                <a:lnTo>
                  <a:pt x="272" y="522"/>
                </a:lnTo>
                <a:lnTo>
                  <a:pt x="304" y="574"/>
                </a:lnTo>
                <a:lnTo>
                  <a:pt x="338" y="624"/>
                </a:lnTo>
                <a:lnTo>
                  <a:pt x="372" y="670"/>
                </a:lnTo>
                <a:lnTo>
                  <a:pt x="408" y="714"/>
                </a:lnTo>
                <a:lnTo>
                  <a:pt x="444" y="756"/>
                </a:lnTo>
                <a:lnTo>
                  <a:pt x="482" y="794"/>
                </a:lnTo>
                <a:lnTo>
                  <a:pt x="520" y="830"/>
                </a:lnTo>
                <a:lnTo>
                  <a:pt x="520" y="830"/>
                </a:lnTo>
                <a:lnTo>
                  <a:pt x="560" y="862"/>
                </a:lnTo>
                <a:lnTo>
                  <a:pt x="600" y="890"/>
                </a:lnTo>
                <a:lnTo>
                  <a:pt x="642" y="916"/>
                </a:lnTo>
                <a:lnTo>
                  <a:pt x="684" y="938"/>
                </a:lnTo>
                <a:lnTo>
                  <a:pt x="728" y="958"/>
                </a:lnTo>
                <a:lnTo>
                  <a:pt x="772" y="976"/>
                </a:lnTo>
                <a:lnTo>
                  <a:pt x="816" y="992"/>
                </a:lnTo>
                <a:lnTo>
                  <a:pt x="862" y="1006"/>
                </a:lnTo>
                <a:lnTo>
                  <a:pt x="910" y="1018"/>
                </a:lnTo>
                <a:lnTo>
                  <a:pt x="956" y="1028"/>
                </a:lnTo>
                <a:lnTo>
                  <a:pt x="1004" y="1038"/>
                </a:lnTo>
                <a:lnTo>
                  <a:pt x="1052" y="1046"/>
                </a:lnTo>
                <a:lnTo>
                  <a:pt x="1148" y="1060"/>
                </a:lnTo>
                <a:lnTo>
                  <a:pt x="1246" y="107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8"/>
          <p:cNvSpPr>
            <a:spLocks/>
          </p:cNvSpPr>
          <p:nvPr/>
        </p:nvSpPr>
        <p:spPr bwMode="auto">
          <a:xfrm>
            <a:off x="2774950" y="3092450"/>
            <a:ext cx="1978025" cy="1701800"/>
          </a:xfrm>
          <a:custGeom>
            <a:avLst/>
            <a:gdLst>
              <a:gd name="T0" fmla="*/ 1246 w 1246"/>
              <a:gd name="T1" fmla="*/ 0 h 1072"/>
              <a:gd name="T2" fmla="*/ 1246 w 1246"/>
              <a:gd name="T3" fmla="*/ 0 h 1072"/>
              <a:gd name="T4" fmla="*/ 1188 w 1246"/>
              <a:gd name="T5" fmla="*/ 122 h 1072"/>
              <a:gd name="T6" fmla="*/ 1130 w 1246"/>
              <a:gd name="T7" fmla="*/ 242 h 1072"/>
              <a:gd name="T8" fmla="*/ 1070 w 1246"/>
              <a:gd name="T9" fmla="*/ 358 h 1072"/>
              <a:gd name="T10" fmla="*/ 1038 w 1246"/>
              <a:gd name="T11" fmla="*/ 414 h 1072"/>
              <a:gd name="T12" fmla="*/ 1006 w 1246"/>
              <a:gd name="T13" fmla="*/ 470 h 1072"/>
              <a:gd name="T14" fmla="*/ 974 w 1246"/>
              <a:gd name="T15" fmla="*/ 522 h 1072"/>
              <a:gd name="T16" fmla="*/ 942 w 1246"/>
              <a:gd name="T17" fmla="*/ 574 h 1072"/>
              <a:gd name="T18" fmla="*/ 908 w 1246"/>
              <a:gd name="T19" fmla="*/ 624 h 1072"/>
              <a:gd name="T20" fmla="*/ 874 w 1246"/>
              <a:gd name="T21" fmla="*/ 670 h 1072"/>
              <a:gd name="T22" fmla="*/ 838 w 1246"/>
              <a:gd name="T23" fmla="*/ 714 h 1072"/>
              <a:gd name="T24" fmla="*/ 802 w 1246"/>
              <a:gd name="T25" fmla="*/ 756 h 1072"/>
              <a:gd name="T26" fmla="*/ 766 w 1246"/>
              <a:gd name="T27" fmla="*/ 794 h 1072"/>
              <a:gd name="T28" fmla="*/ 728 w 1246"/>
              <a:gd name="T29" fmla="*/ 828 h 1072"/>
              <a:gd name="T30" fmla="*/ 728 w 1246"/>
              <a:gd name="T31" fmla="*/ 828 h 1072"/>
              <a:gd name="T32" fmla="*/ 688 w 1246"/>
              <a:gd name="T33" fmla="*/ 860 h 1072"/>
              <a:gd name="T34" fmla="*/ 646 w 1246"/>
              <a:gd name="T35" fmla="*/ 890 h 1072"/>
              <a:gd name="T36" fmla="*/ 604 w 1246"/>
              <a:gd name="T37" fmla="*/ 914 h 1072"/>
              <a:gd name="T38" fmla="*/ 562 w 1246"/>
              <a:gd name="T39" fmla="*/ 938 h 1072"/>
              <a:gd name="T40" fmla="*/ 518 w 1246"/>
              <a:gd name="T41" fmla="*/ 958 h 1072"/>
              <a:gd name="T42" fmla="*/ 474 w 1246"/>
              <a:gd name="T43" fmla="*/ 976 h 1072"/>
              <a:gd name="T44" fmla="*/ 428 w 1246"/>
              <a:gd name="T45" fmla="*/ 992 h 1072"/>
              <a:gd name="T46" fmla="*/ 384 w 1246"/>
              <a:gd name="T47" fmla="*/ 1006 h 1072"/>
              <a:gd name="T48" fmla="*/ 336 w 1246"/>
              <a:gd name="T49" fmla="*/ 1018 h 1072"/>
              <a:gd name="T50" fmla="*/ 290 w 1246"/>
              <a:gd name="T51" fmla="*/ 1028 h 1072"/>
              <a:gd name="T52" fmla="*/ 242 w 1246"/>
              <a:gd name="T53" fmla="*/ 1036 h 1072"/>
              <a:gd name="T54" fmla="*/ 194 w 1246"/>
              <a:gd name="T55" fmla="*/ 1046 h 1072"/>
              <a:gd name="T56" fmla="*/ 98 w 1246"/>
              <a:gd name="T57" fmla="*/ 1058 h 1072"/>
              <a:gd name="T58" fmla="*/ 0 w 1246"/>
              <a:gd name="T59" fmla="*/ 1072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6" h="1072">
                <a:moveTo>
                  <a:pt x="1246" y="0"/>
                </a:moveTo>
                <a:lnTo>
                  <a:pt x="1246" y="0"/>
                </a:lnTo>
                <a:lnTo>
                  <a:pt x="1188" y="122"/>
                </a:lnTo>
                <a:lnTo>
                  <a:pt x="1130" y="242"/>
                </a:lnTo>
                <a:lnTo>
                  <a:pt x="1070" y="358"/>
                </a:lnTo>
                <a:lnTo>
                  <a:pt x="1038" y="414"/>
                </a:lnTo>
                <a:lnTo>
                  <a:pt x="1006" y="470"/>
                </a:lnTo>
                <a:lnTo>
                  <a:pt x="974" y="522"/>
                </a:lnTo>
                <a:lnTo>
                  <a:pt x="942" y="574"/>
                </a:lnTo>
                <a:lnTo>
                  <a:pt x="908" y="624"/>
                </a:lnTo>
                <a:lnTo>
                  <a:pt x="874" y="670"/>
                </a:lnTo>
                <a:lnTo>
                  <a:pt x="838" y="714"/>
                </a:lnTo>
                <a:lnTo>
                  <a:pt x="802" y="756"/>
                </a:lnTo>
                <a:lnTo>
                  <a:pt x="766" y="794"/>
                </a:lnTo>
                <a:lnTo>
                  <a:pt x="728" y="828"/>
                </a:lnTo>
                <a:lnTo>
                  <a:pt x="728" y="828"/>
                </a:lnTo>
                <a:lnTo>
                  <a:pt x="688" y="860"/>
                </a:lnTo>
                <a:lnTo>
                  <a:pt x="646" y="890"/>
                </a:lnTo>
                <a:lnTo>
                  <a:pt x="604" y="914"/>
                </a:lnTo>
                <a:lnTo>
                  <a:pt x="562" y="938"/>
                </a:lnTo>
                <a:lnTo>
                  <a:pt x="518" y="958"/>
                </a:lnTo>
                <a:lnTo>
                  <a:pt x="474" y="976"/>
                </a:lnTo>
                <a:lnTo>
                  <a:pt x="428" y="992"/>
                </a:lnTo>
                <a:lnTo>
                  <a:pt x="384" y="1006"/>
                </a:lnTo>
                <a:lnTo>
                  <a:pt x="336" y="1018"/>
                </a:lnTo>
                <a:lnTo>
                  <a:pt x="290" y="1028"/>
                </a:lnTo>
                <a:lnTo>
                  <a:pt x="242" y="1036"/>
                </a:lnTo>
                <a:lnTo>
                  <a:pt x="194" y="1046"/>
                </a:lnTo>
                <a:lnTo>
                  <a:pt x="98" y="1058"/>
                </a:lnTo>
                <a:lnTo>
                  <a:pt x="0" y="107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2314575" y="2403475"/>
            <a:ext cx="4679950" cy="2555875"/>
          </a:xfrm>
          <a:custGeom>
            <a:avLst/>
            <a:gdLst>
              <a:gd name="T0" fmla="*/ 0 w 2948"/>
              <a:gd name="T1" fmla="*/ 0 h 1610"/>
              <a:gd name="T2" fmla="*/ 0 w 2948"/>
              <a:gd name="T3" fmla="*/ 1610 h 1610"/>
              <a:gd name="T4" fmla="*/ 2948 w 2948"/>
              <a:gd name="T5" fmla="*/ 161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48" h="1610">
                <a:moveTo>
                  <a:pt x="0" y="0"/>
                </a:moveTo>
                <a:lnTo>
                  <a:pt x="0" y="1610"/>
                </a:lnTo>
                <a:lnTo>
                  <a:pt x="2948" y="16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6972300" y="49307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6972300" y="493077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2282825" y="234950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2282825" y="234950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8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2098675" y="2495550"/>
            <a:ext cx="1260475" cy="863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2098675" y="2495550"/>
            <a:ext cx="1260475" cy="863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4727575" y="2676525"/>
            <a:ext cx="1403350" cy="971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2768" name="Rectangle 17"/>
          <p:cNvSpPr>
            <a:spLocks noChangeArrowheads="1"/>
          </p:cNvSpPr>
          <p:nvPr/>
        </p:nvSpPr>
        <p:spPr bwMode="auto">
          <a:xfrm>
            <a:off x="4727575" y="2676525"/>
            <a:ext cx="1403350" cy="971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2769" name="Rectangle 18"/>
          <p:cNvSpPr>
            <a:spLocks noChangeArrowheads="1"/>
          </p:cNvSpPr>
          <p:nvPr/>
        </p:nvSpPr>
        <p:spPr bwMode="auto">
          <a:xfrm>
            <a:off x="2168525" y="2549525"/>
            <a:ext cx="113973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une même mission,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chances d’être choisi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diminuent lorsque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charge prévisionnelle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annoncée s’accroît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(car le coût augmente)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2824" name="Rectangle 72"/>
          <p:cNvSpPr>
            <a:spLocks noChangeArrowheads="1"/>
          </p:cNvSpPr>
          <p:nvPr/>
        </p:nvSpPr>
        <p:spPr bwMode="auto">
          <a:xfrm>
            <a:off x="3717925" y="3197225"/>
            <a:ext cx="7694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détermination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l’optimum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délicate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2837" name="Rectangle 85"/>
          <p:cNvSpPr>
            <a:spLocks noChangeArrowheads="1"/>
          </p:cNvSpPr>
          <p:nvPr/>
        </p:nvSpPr>
        <p:spPr bwMode="auto">
          <a:xfrm>
            <a:off x="5553651" y="4818057"/>
            <a:ext cx="139461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Durée annoncée 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2848" name="Rectangle 96"/>
          <p:cNvSpPr>
            <a:spLocks noChangeArrowheads="1"/>
          </p:cNvSpPr>
          <p:nvPr/>
        </p:nvSpPr>
        <p:spPr bwMode="auto">
          <a:xfrm>
            <a:off x="4797425" y="2727325"/>
            <a:ext cx="1267976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une même mission,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confort de travail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consultant, la tolérance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aux risques (pour faire face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aux aléas) et la marge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diminuent lorsque la charge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annoncée est réduite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3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33" name="ZoneTexte 32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22</a:t>
              </a:r>
            </a:p>
          </p:txBody>
        </p:sp>
        <p:grpSp>
          <p:nvGrpSpPr>
            <p:cNvPr id="34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35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37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38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36" name="ZoneTexte 10"/>
              <p:cNvSpPr txBox="1">
                <a:spLocks noChangeArrowheads="1"/>
              </p:cNvSpPr>
              <p:nvPr/>
            </p:nvSpPr>
            <p:spPr bwMode="auto">
              <a:xfrm>
                <a:off x="1401683" y="391043"/>
                <a:ext cx="7244064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DÉCRIRE LA MISSION ET ÉVALUER LA CHARGE DE TRAVAIL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AU MOYEN D’UN ORGANIGRAMME TECHNIQUE</a:t>
                </a:r>
              </a:p>
            </p:txBody>
          </p:sp>
        </p:grpSp>
      </p:grpSp>
      <p:sp>
        <p:nvSpPr>
          <p:cNvPr id="39" name="ZoneTexte 38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880981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endParaRPr lang="fr-FR" sz="3600" b="1" i="0" dirty="0">
                  <a:solidFill>
                    <a:srgbClr val="A51D2A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INTRODUCTION ET MODE D’EMPLOI DE L’OUVRAGE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endParaRPr lang="fr-FR" sz="850" b="1" dirty="0">
                <a:solidFill>
                  <a:srgbClr val="A51D2A"/>
                </a:solidFill>
                <a:latin typeface="ITC Stone Sans Std Medium" pitchFamily="34" charset="0"/>
                <a:ea typeface="ＭＳ Ｐゴシック" pitchFamily="16" charset="-128"/>
                <a:cs typeface="+mn-cs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843808" y="6503989"/>
            <a:ext cx="3456384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ÉTAPES D’UNE MISSION DE CONSEIL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90686" y="1751013"/>
            <a:ext cx="5508689" cy="3782568"/>
            <a:chOff x="1690687" y="1751013"/>
            <a:chExt cx="5400675" cy="3708400"/>
          </a:xfrm>
        </p:grpSpPr>
        <p:sp>
          <p:nvSpPr>
            <p:cNvPr id="3251" name="Rectangle 6"/>
            <p:cNvSpPr>
              <a:spLocks noChangeArrowheads="1"/>
            </p:cNvSpPr>
            <p:nvPr/>
          </p:nvSpPr>
          <p:spPr bwMode="auto">
            <a:xfrm>
              <a:off x="3706812" y="1751013"/>
              <a:ext cx="1511300" cy="3968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2" name="Rectangle 7"/>
            <p:cNvSpPr>
              <a:spLocks noChangeArrowheads="1"/>
            </p:cNvSpPr>
            <p:nvPr/>
          </p:nvSpPr>
          <p:spPr bwMode="auto">
            <a:xfrm>
              <a:off x="3706812" y="1751013"/>
              <a:ext cx="1511300" cy="396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3" name="Rectangle 8"/>
            <p:cNvSpPr>
              <a:spLocks noChangeArrowheads="1"/>
            </p:cNvSpPr>
            <p:nvPr/>
          </p:nvSpPr>
          <p:spPr bwMode="auto">
            <a:xfrm>
              <a:off x="3706812" y="2255838"/>
              <a:ext cx="1511300" cy="396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4" name="Rectangle 9"/>
            <p:cNvSpPr>
              <a:spLocks noChangeArrowheads="1"/>
            </p:cNvSpPr>
            <p:nvPr/>
          </p:nvSpPr>
          <p:spPr bwMode="auto">
            <a:xfrm>
              <a:off x="3706812" y="2255838"/>
              <a:ext cx="1511300" cy="396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5" name="Rectangle 10"/>
            <p:cNvSpPr>
              <a:spLocks noChangeArrowheads="1"/>
            </p:cNvSpPr>
            <p:nvPr/>
          </p:nvSpPr>
          <p:spPr bwMode="auto">
            <a:xfrm>
              <a:off x="3706812" y="2760663"/>
              <a:ext cx="1511300" cy="288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6" name="Rectangle 11"/>
            <p:cNvSpPr>
              <a:spLocks noChangeArrowheads="1"/>
            </p:cNvSpPr>
            <p:nvPr/>
          </p:nvSpPr>
          <p:spPr bwMode="auto">
            <a:xfrm>
              <a:off x="3706812" y="2760663"/>
              <a:ext cx="1511300" cy="288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7" name="Rectangle 12"/>
            <p:cNvSpPr>
              <a:spLocks noChangeArrowheads="1"/>
            </p:cNvSpPr>
            <p:nvPr/>
          </p:nvSpPr>
          <p:spPr bwMode="auto">
            <a:xfrm>
              <a:off x="3706812" y="3157538"/>
              <a:ext cx="1511300" cy="285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8" name="Rectangle 13"/>
            <p:cNvSpPr>
              <a:spLocks noChangeArrowheads="1"/>
            </p:cNvSpPr>
            <p:nvPr/>
          </p:nvSpPr>
          <p:spPr bwMode="auto">
            <a:xfrm>
              <a:off x="3706812" y="3157538"/>
              <a:ext cx="1511300" cy="285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59" name="Rectangle 14"/>
            <p:cNvSpPr>
              <a:spLocks noChangeArrowheads="1"/>
            </p:cNvSpPr>
            <p:nvPr/>
          </p:nvSpPr>
          <p:spPr bwMode="auto">
            <a:xfrm>
              <a:off x="3706812" y="3551238"/>
              <a:ext cx="1511300" cy="146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0" name="Rectangle 15"/>
            <p:cNvSpPr>
              <a:spLocks noChangeArrowheads="1"/>
            </p:cNvSpPr>
            <p:nvPr/>
          </p:nvSpPr>
          <p:spPr bwMode="auto">
            <a:xfrm>
              <a:off x="3706812" y="3551238"/>
              <a:ext cx="1511300" cy="146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1" name="Rectangle 16"/>
            <p:cNvSpPr>
              <a:spLocks noChangeArrowheads="1"/>
            </p:cNvSpPr>
            <p:nvPr/>
          </p:nvSpPr>
          <p:spPr bwMode="auto">
            <a:xfrm>
              <a:off x="1833562" y="3767138"/>
              <a:ext cx="1622425" cy="288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2" name="Rectangle 17"/>
            <p:cNvSpPr>
              <a:spLocks noChangeArrowheads="1"/>
            </p:cNvSpPr>
            <p:nvPr/>
          </p:nvSpPr>
          <p:spPr bwMode="auto">
            <a:xfrm>
              <a:off x="1833562" y="3767138"/>
              <a:ext cx="1622425" cy="288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3" name="Rectangle 18"/>
            <p:cNvSpPr>
              <a:spLocks noChangeArrowheads="1"/>
            </p:cNvSpPr>
            <p:nvPr/>
          </p:nvSpPr>
          <p:spPr bwMode="auto">
            <a:xfrm>
              <a:off x="1833562" y="4164013"/>
              <a:ext cx="1622425" cy="142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4" name="Rectangle 19"/>
            <p:cNvSpPr>
              <a:spLocks noChangeArrowheads="1"/>
            </p:cNvSpPr>
            <p:nvPr/>
          </p:nvSpPr>
          <p:spPr bwMode="auto">
            <a:xfrm>
              <a:off x="1833562" y="4164013"/>
              <a:ext cx="1622425" cy="142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5" name="Rectangle 20"/>
            <p:cNvSpPr>
              <a:spLocks noChangeArrowheads="1"/>
            </p:cNvSpPr>
            <p:nvPr/>
          </p:nvSpPr>
          <p:spPr bwMode="auto">
            <a:xfrm>
              <a:off x="3706812" y="4595813"/>
              <a:ext cx="1511300" cy="396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6" name="Rectangle 21"/>
            <p:cNvSpPr>
              <a:spLocks noChangeArrowheads="1"/>
            </p:cNvSpPr>
            <p:nvPr/>
          </p:nvSpPr>
          <p:spPr bwMode="auto">
            <a:xfrm>
              <a:off x="3706812" y="4595813"/>
              <a:ext cx="1511300" cy="396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7" name="Rectangle 22"/>
            <p:cNvSpPr>
              <a:spLocks noChangeArrowheads="1"/>
            </p:cNvSpPr>
            <p:nvPr/>
          </p:nvSpPr>
          <p:spPr bwMode="auto">
            <a:xfrm>
              <a:off x="5507037" y="4668838"/>
              <a:ext cx="1511300" cy="285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8" name="Rectangle 23"/>
            <p:cNvSpPr>
              <a:spLocks noChangeArrowheads="1"/>
            </p:cNvSpPr>
            <p:nvPr/>
          </p:nvSpPr>
          <p:spPr bwMode="auto">
            <a:xfrm>
              <a:off x="5507037" y="4668838"/>
              <a:ext cx="1511300" cy="2857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69" name="Rectangle 24"/>
            <p:cNvSpPr>
              <a:spLocks noChangeArrowheads="1"/>
            </p:cNvSpPr>
            <p:nvPr/>
          </p:nvSpPr>
          <p:spPr bwMode="auto">
            <a:xfrm>
              <a:off x="3706812" y="5173663"/>
              <a:ext cx="1511300" cy="2857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0" name="Rectangle 25"/>
            <p:cNvSpPr>
              <a:spLocks noChangeArrowheads="1"/>
            </p:cNvSpPr>
            <p:nvPr/>
          </p:nvSpPr>
          <p:spPr bwMode="auto">
            <a:xfrm>
              <a:off x="3706812" y="5173663"/>
              <a:ext cx="1511300" cy="28575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1" name="Rectangle 26"/>
            <p:cNvSpPr>
              <a:spLocks noChangeArrowheads="1"/>
            </p:cNvSpPr>
            <p:nvPr/>
          </p:nvSpPr>
          <p:spPr bwMode="auto">
            <a:xfrm>
              <a:off x="5507037" y="5173663"/>
              <a:ext cx="1511300" cy="285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2" name="Rectangle 27"/>
            <p:cNvSpPr>
              <a:spLocks noChangeArrowheads="1"/>
            </p:cNvSpPr>
            <p:nvPr/>
          </p:nvSpPr>
          <p:spPr bwMode="auto">
            <a:xfrm>
              <a:off x="5507037" y="5173663"/>
              <a:ext cx="1511300" cy="285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3" name="Rectangle 28"/>
            <p:cNvSpPr>
              <a:spLocks noChangeArrowheads="1"/>
            </p:cNvSpPr>
            <p:nvPr/>
          </p:nvSpPr>
          <p:spPr bwMode="auto">
            <a:xfrm>
              <a:off x="1833562" y="4414838"/>
              <a:ext cx="1622425" cy="288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4" name="Rectangle 29"/>
            <p:cNvSpPr>
              <a:spLocks noChangeArrowheads="1"/>
            </p:cNvSpPr>
            <p:nvPr/>
          </p:nvSpPr>
          <p:spPr bwMode="auto">
            <a:xfrm>
              <a:off x="1833562" y="4414838"/>
              <a:ext cx="1622425" cy="288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5" name="Rectangle 30"/>
            <p:cNvSpPr>
              <a:spLocks noChangeArrowheads="1"/>
            </p:cNvSpPr>
            <p:nvPr/>
          </p:nvSpPr>
          <p:spPr bwMode="auto">
            <a:xfrm>
              <a:off x="1833562" y="4811713"/>
              <a:ext cx="1622425" cy="1428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6" name="Rectangle 31"/>
            <p:cNvSpPr>
              <a:spLocks noChangeArrowheads="1"/>
            </p:cNvSpPr>
            <p:nvPr/>
          </p:nvSpPr>
          <p:spPr bwMode="auto">
            <a:xfrm>
              <a:off x="1833562" y="4811713"/>
              <a:ext cx="1622425" cy="142875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7" name="Rectangle 32"/>
            <p:cNvSpPr>
              <a:spLocks noChangeArrowheads="1"/>
            </p:cNvSpPr>
            <p:nvPr/>
          </p:nvSpPr>
          <p:spPr bwMode="auto">
            <a:xfrm>
              <a:off x="1833562" y="5062538"/>
              <a:ext cx="1622425" cy="146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8" name="Rectangle 33"/>
            <p:cNvSpPr>
              <a:spLocks noChangeArrowheads="1"/>
            </p:cNvSpPr>
            <p:nvPr/>
          </p:nvSpPr>
          <p:spPr bwMode="auto">
            <a:xfrm>
              <a:off x="1833562" y="5062538"/>
              <a:ext cx="1622425" cy="146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79" name="Rectangle 34"/>
            <p:cNvSpPr>
              <a:spLocks noChangeArrowheads="1"/>
            </p:cNvSpPr>
            <p:nvPr/>
          </p:nvSpPr>
          <p:spPr bwMode="auto">
            <a:xfrm>
              <a:off x="1833562" y="5316538"/>
              <a:ext cx="1622425" cy="142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0" name="Rectangle 35"/>
            <p:cNvSpPr>
              <a:spLocks noChangeArrowheads="1"/>
            </p:cNvSpPr>
            <p:nvPr/>
          </p:nvSpPr>
          <p:spPr bwMode="auto">
            <a:xfrm>
              <a:off x="1833562" y="5316538"/>
              <a:ext cx="1622425" cy="142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1" name="Rectangle 36"/>
            <p:cNvSpPr>
              <a:spLocks noChangeArrowheads="1"/>
            </p:cNvSpPr>
            <p:nvPr/>
          </p:nvSpPr>
          <p:spPr bwMode="auto">
            <a:xfrm>
              <a:off x="5507037" y="3767138"/>
              <a:ext cx="1511300" cy="396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2" name="Rectangle 37"/>
            <p:cNvSpPr>
              <a:spLocks noChangeArrowheads="1"/>
            </p:cNvSpPr>
            <p:nvPr/>
          </p:nvSpPr>
          <p:spPr bwMode="auto">
            <a:xfrm>
              <a:off x="5507037" y="3767138"/>
              <a:ext cx="1511300" cy="3968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3" name="Freeform 38"/>
            <p:cNvSpPr>
              <a:spLocks/>
            </p:cNvSpPr>
            <p:nvPr/>
          </p:nvSpPr>
          <p:spPr bwMode="auto">
            <a:xfrm>
              <a:off x="1690687" y="3624263"/>
              <a:ext cx="2016125" cy="1765300"/>
            </a:xfrm>
            <a:custGeom>
              <a:avLst/>
              <a:gdLst>
                <a:gd name="T0" fmla="*/ 1270 w 1270"/>
                <a:gd name="T1" fmla="*/ 0 h 1112"/>
                <a:gd name="T2" fmla="*/ 0 w 1270"/>
                <a:gd name="T3" fmla="*/ 0 h 1112"/>
                <a:gd name="T4" fmla="*/ 0 w 1270"/>
                <a:gd name="T5" fmla="*/ 1112 h 1112"/>
                <a:gd name="T6" fmla="*/ 56 w 1270"/>
                <a:gd name="T7" fmla="*/ 1112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0" h="1112">
                  <a:moveTo>
                    <a:pt x="1270" y="0"/>
                  </a:moveTo>
                  <a:lnTo>
                    <a:pt x="0" y="0"/>
                  </a:lnTo>
                  <a:lnTo>
                    <a:pt x="0" y="1112"/>
                  </a:lnTo>
                  <a:lnTo>
                    <a:pt x="56" y="111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4" name="Freeform 39"/>
            <p:cNvSpPr>
              <a:spLocks/>
            </p:cNvSpPr>
            <p:nvPr/>
          </p:nvSpPr>
          <p:spPr bwMode="auto">
            <a:xfrm>
              <a:off x="1757362" y="53578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5" name="Freeform 40"/>
            <p:cNvSpPr>
              <a:spLocks/>
            </p:cNvSpPr>
            <p:nvPr/>
          </p:nvSpPr>
          <p:spPr bwMode="auto">
            <a:xfrm>
              <a:off x="1757362" y="53578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6" name="Line 41"/>
            <p:cNvSpPr>
              <a:spLocks noChangeShapeType="1"/>
            </p:cNvSpPr>
            <p:nvPr/>
          </p:nvSpPr>
          <p:spPr bwMode="auto">
            <a:xfrm>
              <a:off x="1690687" y="5135563"/>
              <a:ext cx="889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7" name="Freeform 42"/>
            <p:cNvSpPr>
              <a:spLocks/>
            </p:cNvSpPr>
            <p:nvPr/>
          </p:nvSpPr>
          <p:spPr bwMode="auto">
            <a:xfrm>
              <a:off x="1757362" y="510381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8" name="Freeform 43"/>
            <p:cNvSpPr>
              <a:spLocks/>
            </p:cNvSpPr>
            <p:nvPr/>
          </p:nvSpPr>
          <p:spPr bwMode="auto">
            <a:xfrm>
              <a:off x="1757362" y="510381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89" name="Line 44"/>
            <p:cNvSpPr>
              <a:spLocks noChangeShapeType="1"/>
            </p:cNvSpPr>
            <p:nvPr/>
          </p:nvSpPr>
          <p:spPr bwMode="auto">
            <a:xfrm>
              <a:off x="1690687" y="4564063"/>
              <a:ext cx="889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0" name="Freeform 45"/>
            <p:cNvSpPr>
              <a:spLocks/>
            </p:cNvSpPr>
            <p:nvPr/>
          </p:nvSpPr>
          <p:spPr bwMode="auto">
            <a:xfrm>
              <a:off x="1757362" y="45323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1" name="Freeform 46"/>
            <p:cNvSpPr>
              <a:spLocks/>
            </p:cNvSpPr>
            <p:nvPr/>
          </p:nvSpPr>
          <p:spPr bwMode="auto">
            <a:xfrm>
              <a:off x="1757362" y="45323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2" name="Line 47"/>
            <p:cNvSpPr>
              <a:spLocks noChangeShapeType="1"/>
            </p:cNvSpPr>
            <p:nvPr/>
          </p:nvSpPr>
          <p:spPr bwMode="auto">
            <a:xfrm>
              <a:off x="3525837" y="4745038"/>
              <a:ext cx="1270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3" name="Freeform 48"/>
            <p:cNvSpPr>
              <a:spLocks/>
            </p:cNvSpPr>
            <p:nvPr/>
          </p:nvSpPr>
          <p:spPr bwMode="auto">
            <a:xfrm>
              <a:off x="3630612" y="471328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4" name="Freeform 49"/>
            <p:cNvSpPr>
              <a:spLocks/>
            </p:cNvSpPr>
            <p:nvPr/>
          </p:nvSpPr>
          <p:spPr bwMode="auto">
            <a:xfrm>
              <a:off x="3630612" y="4713288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5" name="Line 50"/>
            <p:cNvSpPr>
              <a:spLocks noChangeShapeType="1"/>
            </p:cNvSpPr>
            <p:nvPr/>
          </p:nvSpPr>
          <p:spPr bwMode="auto">
            <a:xfrm>
              <a:off x="5218112" y="4818063"/>
              <a:ext cx="23495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6" name="Freeform 51"/>
            <p:cNvSpPr>
              <a:spLocks/>
            </p:cNvSpPr>
            <p:nvPr/>
          </p:nvSpPr>
          <p:spPr bwMode="auto">
            <a:xfrm>
              <a:off x="5430837" y="47863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7" name="Freeform 52"/>
            <p:cNvSpPr>
              <a:spLocks/>
            </p:cNvSpPr>
            <p:nvPr/>
          </p:nvSpPr>
          <p:spPr bwMode="auto">
            <a:xfrm>
              <a:off x="5430837" y="4786313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8" name="Line 53"/>
            <p:cNvSpPr>
              <a:spLocks noChangeShapeType="1"/>
            </p:cNvSpPr>
            <p:nvPr/>
          </p:nvSpPr>
          <p:spPr bwMode="auto">
            <a:xfrm>
              <a:off x="1690687" y="3944938"/>
              <a:ext cx="889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99" name="Freeform 54"/>
            <p:cNvSpPr>
              <a:spLocks/>
            </p:cNvSpPr>
            <p:nvPr/>
          </p:nvSpPr>
          <p:spPr bwMode="auto">
            <a:xfrm>
              <a:off x="1757362" y="391318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0" name="Freeform 55"/>
            <p:cNvSpPr>
              <a:spLocks/>
            </p:cNvSpPr>
            <p:nvPr/>
          </p:nvSpPr>
          <p:spPr bwMode="auto">
            <a:xfrm>
              <a:off x="1757362" y="3913188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2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1" name="Freeform 56"/>
            <p:cNvSpPr>
              <a:spLocks/>
            </p:cNvSpPr>
            <p:nvPr/>
          </p:nvSpPr>
          <p:spPr bwMode="auto">
            <a:xfrm>
              <a:off x="3455987" y="4237038"/>
              <a:ext cx="69850" cy="1152525"/>
            </a:xfrm>
            <a:custGeom>
              <a:avLst/>
              <a:gdLst>
                <a:gd name="T0" fmla="*/ 0 w 44"/>
                <a:gd name="T1" fmla="*/ 0 h 726"/>
                <a:gd name="T2" fmla="*/ 44 w 44"/>
                <a:gd name="T3" fmla="*/ 0 h 726"/>
                <a:gd name="T4" fmla="*/ 44 w 44"/>
                <a:gd name="T5" fmla="*/ 726 h 726"/>
                <a:gd name="T6" fmla="*/ 0 w 44"/>
                <a:gd name="T7" fmla="*/ 72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726">
                  <a:moveTo>
                    <a:pt x="0" y="0"/>
                  </a:moveTo>
                  <a:lnTo>
                    <a:pt x="44" y="0"/>
                  </a:lnTo>
                  <a:lnTo>
                    <a:pt x="44" y="726"/>
                  </a:lnTo>
                  <a:lnTo>
                    <a:pt x="0" y="72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2" name="Line 57"/>
            <p:cNvSpPr>
              <a:spLocks noChangeShapeType="1"/>
            </p:cNvSpPr>
            <p:nvPr/>
          </p:nvSpPr>
          <p:spPr bwMode="auto">
            <a:xfrm>
              <a:off x="3455987" y="4560888"/>
              <a:ext cx="6985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3" name="Line 58"/>
            <p:cNvSpPr>
              <a:spLocks noChangeShapeType="1"/>
            </p:cNvSpPr>
            <p:nvPr/>
          </p:nvSpPr>
          <p:spPr bwMode="auto">
            <a:xfrm>
              <a:off x="3455987" y="4884738"/>
              <a:ext cx="6985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4" name="Line 59"/>
            <p:cNvSpPr>
              <a:spLocks noChangeShapeType="1"/>
            </p:cNvSpPr>
            <p:nvPr/>
          </p:nvSpPr>
          <p:spPr bwMode="auto">
            <a:xfrm>
              <a:off x="3455987" y="5135563"/>
              <a:ext cx="6985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5" name="Freeform 60"/>
            <p:cNvSpPr>
              <a:spLocks/>
            </p:cNvSpPr>
            <p:nvPr/>
          </p:nvSpPr>
          <p:spPr bwMode="auto">
            <a:xfrm>
              <a:off x="5272087" y="1938338"/>
              <a:ext cx="1819275" cy="3378200"/>
            </a:xfrm>
            <a:custGeom>
              <a:avLst/>
              <a:gdLst>
                <a:gd name="T0" fmla="*/ 1100 w 1146"/>
                <a:gd name="T1" fmla="*/ 2128 h 2128"/>
                <a:gd name="T2" fmla="*/ 1146 w 1146"/>
                <a:gd name="T3" fmla="*/ 2128 h 2128"/>
                <a:gd name="T4" fmla="*/ 1146 w 1146"/>
                <a:gd name="T5" fmla="*/ 0 h 2128"/>
                <a:gd name="T6" fmla="*/ 0 w 1146"/>
                <a:gd name="T7" fmla="*/ 0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6" h="2128">
                  <a:moveTo>
                    <a:pt x="1100" y="2128"/>
                  </a:moveTo>
                  <a:lnTo>
                    <a:pt x="1146" y="2128"/>
                  </a:lnTo>
                  <a:lnTo>
                    <a:pt x="1146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6" name="Freeform 61"/>
            <p:cNvSpPr>
              <a:spLocks/>
            </p:cNvSpPr>
            <p:nvPr/>
          </p:nvSpPr>
          <p:spPr bwMode="auto">
            <a:xfrm>
              <a:off x="5218112" y="1906588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7" name="Freeform 62"/>
            <p:cNvSpPr>
              <a:spLocks/>
            </p:cNvSpPr>
            <p:nvPr/>
          </p:nvSpPr>
          <p:spPr bwMode="auto">
            <a:xfrm>
              <a:off x="5218112" y="1906588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6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8" name="Freeform 63"/>
            <p:cNvSpPr>
              <a:spLocks/>
            </p:cNvSpPr>
            <p:nvPr/>
          </p:nvSpPr>
          <p:spPr bwMode="auto">
            <a:xfrm>
              <a:off x="5218112" y="2903538"/>
              <a:ext cx="971550" cy="809625"/>
            </a:xfrm>
            <a:custGeom>
              <a:avLst/>
              <a:gdLst>
                <a:gd name="T0" fmla="*/ 0 w 612"/>
                <a:gd name="T1" fmla="*/ 0 h 510"/>
                <a:gd name="T2" fmla="*/ 612 w 612"/>
                <a:gd name="T3" fmla="*/ 0 h 510"/>
                <a:gd name="T4" fmla="*/ 612 w 612"/>
                <a:gd name="T5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2" h="510">
                  <a:moveTo>
                    <a:pt x="0" y="0"/>
                  </a:moveTo>
                  <a:lnTo>
                    <a:pt x="612" y="0"/>
                  </a:lnTo>
                  <a:lnTo>
                    <a:pt x="612" y="51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09" name="Freeform 64"/>
            <p:cNvSpPr>
              <a:spLocks/>
            </p:cNvSpPr>
            <p:nvPr/>
          </p:nvSpPr>
          <p:spPr bwMode="auto">
            <a:xfrm>
              <a:off x="6161087" y="36909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0" name="Freeform 65"/>
            <p:cNvSpPr>
              <a:spLocks/>
            </p:cNvSpPr>
            <p:nvPr/>
          </p:nvSpPr>
          <p:spPr bwMode="auto">
            <a:xfrm>
              <a:off x="6161087" y="36909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1" name="Line 66"/>
            <p:cNvSpPr>
              <a:spLocks noChangeShapeType="1"/>
            </p:cNvSpPr>
            <p:nvPr/>
          </p:nvSpPr>
          <p:spPr bwMode="auto">
            <a:xfrm>
              <a:off x="6189662" y="4164013"/>
              <a:ext cx="0" cy="4508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2" name="Freeform 67"/>
            <p:cNvSpPr>
              <a:spLocks/>
            </p:cNvSpPr>
            <p:nvPr/>
          </p:nvSpPr>
          <p:spPr bwMode="auto">
            <a:xfrm>
              <a:off x="6161087" y="45926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3" name="Freeform 68"/>
            <p:cNvSpPr>
              <a:spLocks/>
            </p:cNvSpPr>
            <p:nvPr/>
          </p:nvSpPr>
          <p:spPr bwMode="auto">
            <a:xfrm>
              <a:off x="6161087" y="4592638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4" name="Line 69"/>
            <p:cNvSpPr>
              <a:spLocks noChangeShapeType="1"/>
            </p:cNvSpPr>
            <p:nvPr/>
          </p:nvSpPr>
          <p:spPr bwMode="auto">
            <a:xfrm>
              <a:off x="4395787" y="3443288"/>
              <a:ext cx="0" cy="539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5" name="Freeform 70"/>
            <p:cNvSpPr>
              <a:spLocks/>
            </p:cNvSpPr>
            <p:nvPr/>
          </p:nvSpPr>
          <p:spPr bwMode="auto">
            <a:xfrm>
              <a:off x="4364037" y="34750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6" name="Freeform 71"/>
            <p:cNvSpPr>
              <a:spLocks/>
            </p:cNvSpPr>
            <p:nvPr/>
          </p:nvSpPr>
          <p:spPr bwMode="auto">
            <a:xfrm>
              <a:off x="4364037" y="34750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7" name="Line 72"/>
            <p:cNvSpPr>
              <a:spLocks noChangeShapeType="1"/>
            </p:cNvSpPr>
            <p:nvPr/>
          </p:nvSpPr>
          <p:spPr bwMode="auto">
            <a:xfrm>
              <a:off x="4395787" y="3049588"/>
              <a:ext cx="0" cy="539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8" name="Freeform 73"/>
            <p:cNvSpPr>
              <a:spLocks/>
            </p:cNvSpPr>
            <p:nvPr/>
          </p:nvSpPr>
          <p:spPr bwMode="auto">
            <a:xfrm>
              <a:off x="4364037" y="30813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19" name="Freeform 74"/>
            <p:cNvSpPr>
              <a:spLocks/>
            </p:cNvSpPr>
            <p:nvPr/>
          </p:nvSpPr>
          <p:spPr bwMode="auto">
            <a:xfrm>
              <a:off x="4364037" y="30813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0" name="Line 75"/>
            <p:cNvSpPr>
              <a:spLocks noChangeShapeType="1"/>
            </p:cNvSpPr>
            <p:nvPr/>
          </p:nvSpPr>
          <p:spPr bwMode="auto">
            <a:xfrm>
              <a:off x="4395787" y="2652713"/>
              <a:ext cx="0" cy="539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1" name="Freeform 76"/>
            <p:cNvSpPr>
              <a:spLocks/>
            </p:cNvSpPr>
            <p:nvPr/>
          </p:nvSpPr>
          <p:spPr bwMode="auto">
            <a:xfrm>
              <a:off x="4364037" y="26844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2" name="Freeform 77"/>
            <p:cNvSpPr>
              <a:spLocks/>
            </p:cNvSpPr>
            <p:nvPr/>
          </p:nvSpPr>
          <p:spPr bwMode="auto">
            <a:xfrm>
              <a:off x="4364037" y="26844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3" name="Line 78"/>
            <p:cNvSpPr>
              <a:spLocks noChangeShapeType="1"/>
            </p:cNvSpPr>
            <p:nvPr/>
          </p:nvSpPr>
          <p:spPr bwMode="auto">
            <a:xfrm>
              <a:off x="4395787" y="2147888"/>
              <a:ext cx="0" cy="539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4" name="Freeform 79"/>
            <p:cNvSpPr>
              <a:spLocks/>
            </p:cNvSpPr>
            <p:nvPr/>
          </p:nvSpPr>
          <p:spPr bwMode="auto">
            <a:xfrm>
              <a:off x="4364037" y="21796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5" name="Freeform 80"/>
            <p:cNvSpPr>
              <a:spLocks/>
            </p:cNvSpPr>
            <p:nvPr/>
          </p:nvSpPr>
          <p:spPr bwMode="auto">
            <a:xfrm>
              <a:off x="4364037" y="2179638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6" name="Line 81"/>
            <p:cNvSpPr>
              <a:spLocks noChangeShapeType="1"/>
            </p:cNvSpPr>
            <p:nvPr/>
          </p:nvSpPr>
          <p:spPr bwMode="auto">
            <a:xfrm>
              <a:off x="2595562" y="4056063"/>
              <a:ext cx="0" cy="539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7" name="Freeform 82"/>
            <p:cNvSpPr>
              <a:spLocks/>
            </p:cNvSpPr>
            <p:nvPr/>
          </p:nvSpPr>
          <p:spPr bwMode="auto">
            <a:xfrm>
              <a:off x="2563812" y="408781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8" name="Freeform 83"/>
            <p:cNvSpPr>
              <a:spLocks/>
            </p:cNvSpPr>
            <p:nvPr/>
          </p:nvSpPr>
          <p:spPr bwMode="auto">
            <a:xfrm>
              <a:off x="2563812" y="408781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29" name="Line 84"/>
            <p:cNvSpPr>
              <a:spLocks noChangeShapeType="1"/>
            </p:cNvSpPr>
            <p:nvPr/>
          </p:nvSpPr>
          <p:spPr bwMode="auto">
            <a:xfrm>
              <a:off x="6196012" y="4954588"/>
              <a:ext cx="0" cy="165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0" name="Freeform 85"/>
            <p:cNvSpPr>
              <a:spLocks/>
            </p:cNvSpPr>
            <p:nvPr/>
          </p:nvSpPr>
          <p:spPr bwMode="auto">
            <a:xfrm>
              <a:off x="6164262" y="50974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1" name="Freeform 86"/>
            <p:cNvSpPr>
              <a:spLocks/>
            </p:cNvSpPr>
            <p:nvPr/>
          </p:nvSpPr>
          <p:spPr bwMode="auto">
            <a:xfrm>
              <a:off x="6164262" y="509746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2" name="Freeform 87"/>
            <p:cNvSpPr>
              <a:spLocks/>
            </p:cNvSpPr>
            <p:nvPr/>
          </p:nvSpPr>
          <p:spPr bwMode="auto">
            <a:xfrm>
              <a:off x="5218112" y="3624263"/>
              <a:ext cx="234950" cy="323850"/>
            </a:xfrm>
            <a:custGeom>
              <a:avLst/>
              <a:gdLst>
                <a:gd name="T0" fmla="*/ 0 w 148"/>
                <a:gd name="T1" fmla="*/ 0 h 204"/>
                <a:gd name="T2" fmla="*/ 68 w 148"/>
                <a:gd name="T3" fmla="*/ 0 h 204"/>
                <a:gd name="T4" fmla="*/ 68 w 148"/>
                <a:gd name="T5" fmla="*/ 204 h 204"/>
                <a:gd name="T6" fmla="*/ 148 w 148"/>
                <a:gd name="T7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204">
                  <a:moveTo>
                    <a:pt x="0" y="0"/>
                  </a:moveTo>
                  <a:lnTo>
                    <a:pt x="68" y="0"/>
                  </a:lnTo>
                  <a:lnTo>
                    <a:pt x="68" y="204"/>
                  </a:lnTo>
                  <a:lnTo>
                    <a:pt x="148" y="20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3" name="Freeform 88"/>
            <p:cNvSpPr>
              <a:spLocks/>
            </p:cNvSpPr>
            <p:nvPr/>
          </p:nvSpPr>
          <p:spPr bwMode="auto">
            <a:xfrm>
              <a:off x="5430837" y="39163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4" name="Freeform 89"/>
            <p:cNvSpPr>
              <a:spLocks/>
            </p:cNvSpPr>
            <p:nvPr/>
          </p:nvSpPr>
          <p:spPr bwMode="auto">
            <a:xfrm>
              <a:off x="5430837" y="3916363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5" name="Rectangle 90"/>
            <p:cNvSpPr>
              <a:spLocks noChangeArrowheads="1"/>
            </p:cNvSpPr>
            <p:nvPr/>
          </p:nvSpPr>
          <p:spPr bwMode="auto">
            <a:xfrm>
              <a:off x="3776662" y="1770063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36" name="Rectangle 91"/>
            <p:cNvSpPr>
              <a:spLocks noChangeArrowheads="1"/>
            </p:cNvSpPr>
            <p:nvPr/>
          </p:nvSpPr>
          <p:spPr bwMode="auto">
            <a:xfrm>
              <a:off x="3941762" y="1770063"/>
              <a:ext cx="94577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Analyser les besoins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demandeur ou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donneur d’ordre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60" name="Rectangle 115"/>
            <p:cNvSpPr>
              <a:spLocks noChangeArrowheads="1"/>
            </p:cNvSpPr>
            <p:nvPr/>
          </p:nvSpPr>
          <p:spPr bwMode="auto">
            <a:xfrm>
              <a:off x="3776662" y="227488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61" name="Rectangle 116"/>
            <p:cNvSpPr>
              <a:spLocks noChangeArrowheads="1"/>
            </p:cNvSpPr>
            <p:nvPr/>
          </p:nvSpPr>
          <p:spPr bwMode="auto">
            <a:xfrm>
              <a:off x="3941762" y="2274888"/>
              <a:ext cx="10692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Proposer un contenu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répondant parfaitement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aux besoins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88" name="Rectangle 143"/>
            <p:cNvSpPr>
              <a:spLocks noChangeArrowheads="1"/>
            </p:cNvSpPr>
            <p:nvPr/>
          </p:nvSpPr>
          <p:spPr bwMode="auto">
            <a:xfrm>
              <a:off x="3776662" y="277653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389" name="Rectangle 144"/>
            <p:cNvSpPr>
              <a:spLocks noChangeArrowheads="1"/>
            </p:cNvSpPr>
            <p:nvPr/>
          </p:nvSpPr>
          <p:spPr bwMode="auto">
            <a:xfrm>
              <a:off x="3941762" y="2776538"/>
              <a:ext cx="11814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Convaincre le demandeur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nous choisir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07" name="Rectangle 162"/>
            <p:cNvSpPr>
              <a:spLocks noChangeArrowheads="1"/>
            </p:cNvSpPr>
            <p:nvPr/>
          </p:nvSpPr>
          <p:spPr bwMode="auto">
            <a:xfrm>
              <a:off x="3776662" y="3173413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08" name="Rectangle 163"/>
            <p:cNvSpPr>
              <a:spLocks noChangeArrowheads="1"/>
            </p:cNvSpPr>
            <p:nvPr/>
          </p:nvSpPr>
          <p:spPr bwMode="auto">
            <a:xfrm>
              <a:off x="3941762" y="3173413"/>
              <a:ext cx="81432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Établir le contrat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négocier le prix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24" name="Rectangle 179"/>
            <p:cNvSpPr>
              <a:spLocks noChangeArrowheads="1"/>
            </p:cNvSpPr>
            <p:nvPr/>
          </p:nvSpPr>
          <p:spPr bwMode="auto">
            <a:xfrm>
              <a:off x="3776662" y="357028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25" name="Rectangle 180"/>
            <p:cNvSpPr>
              <a:spLocks noChangeArrowheads="1"/>
            </p:cNvSpPr>
            <p:nvPr/>
          </p:nvSpPr>
          <p:spPr bwMode="auto">
            <a:xfrm>
              <a:off x="3941762" y="3570288"/>
              <a:ext cx="9185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Démarrer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34" name="Rectangle 189"/>
            <p:cNvSpPr>
              <a:spLocks noChangeArrowheads="1"/>
            </p:cNvSpPr>
            <p:nvPr/>
          </p:nvSpPr>
          <p:spPr bwMode="auto">
            <a:xfrm>
              <a:off x="1868487" y="378618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435" name="Rectangle 190"/>
            <p:cNvSpPr>
              <a:spLocks noChangeArrowheads="1"/>
            </p:cNvSpPr>
            <p:nvPr/>
          </p:nvSpPr>
          <p:spPr bwMode="auto">
            <a:xfrm>
              <a:off x="2033587" y="3786188"/>
              <a:ext cx="1317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Rechercher des informations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le terrain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Rectangle 208"/>
            <p:cNvSpPr>
              <a:spLocks noChangeArrowheads="1"/>
            </p:cNvSpPr>
            <p:nvPr/>
          </p:nvSpPr>
          <p:spPr bwMode="auto">
            <a:xfrm>
              <a:off x="1868487" y="4183063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Rectangle 209"/>
            <p:cNvSpPr>
              <a:spLocks noChangeArrowheads="1"/>
            </p:cNvSpPr>
            <p:nvPr/>
          </p:nvSpPr>
          <p:spPr bwMode="auto">
            <a:xfrm>
              <a:off x="1979712" y="4183063"/>
              <a:ext cx="14731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Analyser les données recueillies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20"/>
            <p:cNvSpPr>
              <a:spLocks noChangeArrowheads="1"/>
            </p:cNvSpPr>
            <p:nvPr/>
          </p:nvSpPr>
          <p:spPr bwMode="auto">
            <a:xfrm>
              <a:off x="3741737" y="4614863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1"/>
            <p:cNvSpPr>
              <a:spLocks noChangeArrowheads="1"/>
            </p:cNvSpPr>
            <p:nvPr/>
          </p:nvSpPr>
          <p:spPr bwMode="auto">
            <a:xfrm>
              <a:off x="3906837" y="4614863"/>
              <a:ext cx="86081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Rédiger un rapport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d’avancement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4" name="Rectangle 245"/>
            <p:cNvSpPr>
              <a:spLocks noChangeArrowheads="1"/>
            </p:cNvSpPr>
            <p:nvPr/>
          </p:nvSpPr>
          <p:spPr bwMode="auto">
            <a:xfrm>
              <a:off x="5576887" y="4684713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14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5" name="Rectangle 246"/>
            <p:cNvSpPr>
              <a:spLocks noChangeArrowheads="1"/>
            </p:cNvSpPr>
            <p:nvPr/>
          </p:nvSpPr>
          <p:spPr bwMode="auto">
            <a:xfrm>
              <a:off x="5741987" y="4684713"/>
              <a:ext cx="1243930" cy="246221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Présenter ses résultats et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faire des recommandations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21" name="Rectangle 272"/>
            <p:cNvSpPr>
              <a:spLocks noChangeArrowheads="1"/>
            </p:cNvSpPr>
            <p:nvPr/>
          </p:nvSpPr>
          <p:spPr bwMode="auto">
            <a:xfrm>
              <a:off x="3741737" y="5189538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22" name="Rectangle 273"/>
            <p:cNvSpPr>
              <a:spLocks noChangeArrowheads="1"/>
            </p:cNvSpPr>
            <p:nvPr/>
          </p:nvSpPr>
          <p:spPr bwMode="auto">
            <a:xfrm>
              <a:off x="3906837" y="5189538"/>
              <a:ext cx="10499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L’efficacité personnelle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38" name="Rectangle 289"/>
            <p:cNvSpPr>
              <a:spLocks noChangeArrowheads="1"/>
            </p:cNvSpPr>
            <p:nvPr/>
          </p:nvSpPr>
          <p:spPr bwMode="auto">
            <a:xfrm>
              <a:off x="5576887" y="5189538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39" name="Rectangle 290"/>
            <p:cNvSpPr>
              <a:spLocks noChangeArrowheads="1"/>
            </p:cNvSpPr>
            <p:nvPr/>
          </p:nvSpPr>
          <p:spPr bwMode="auto">
            <a:xfrm>
              <a:off x="5741987" y="5189538"/>
              <a:ext cx="77425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Faire le bilan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fin de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53" name="Rectangle 304"/>
            <p:cNvSpPr>
              <a:spLocks noChangeArrowheads="1"/>
            </p:cNvSpPr>
            <p:nvPr/>
          </p:nvSpPr>
          <p:spPr bwMode="auto">
            <a:xfrm>
              <a:off x="1868487" y="443388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54" name="Rectangle 305"/>
            <p:cNvSpPr>
              <a:spLocks noChangeArrowheads="1"/>
            </p:cNvSpPr>
            <p:nvPr/>
          </p:nvSpPr>
          <p:spPr bwMode="auto">
            <a:xfrm>
              <a:off x="2033587" y="4433888"/>
              <a:ext cx="119423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Analyser les problèmes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les dysfonctionnements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2" name="Rectangle 323"/>
            <p:cNvSpPr>
              <a:spLocks noChangeArrowheads="1"/>
            </p:cNvSpPr>
            <p:nvPr/>
          </p:nvSpPr>
          <p:spPr bwMode="auto">
            <a:xfrm>
              <a:off x="1868487" y="4830763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3" name="Rectangle 324"/>
            <p:cNvSpPr>
              <a:spLocks noChangeArrowheads="1"/>
            </p:cNvSpPr>
            <p:nvPr/>
          </p:nvSpPr>
          <p:spPr bwMode="auto">
            <a:xfrm>
              <a:off x="2033587" y="4830763"/>
              <a:ext cx="12279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Construire un plan d’action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7" name="Rectangle 338"/>
            <p:cNvSpPr>
              <a:spLocks noChangeArrowheads="1"/>
            </p:cNvSpPr>
            <p:nvPr/>
          </p:nvSpPr>
          <p:spPr bwMode="auto">
            <a:xfrm>
              <a:off x="1868487" y="5081588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8" name="Rectangle 339"/>
            <p:cNvSpPr>
              <a:spLocks noChangeArrowheads="1"/>
            </p:cNvSpPr>
            <p:nvPr/>
          </p:nvSpPr>
          <p:spPr bwMode="auto">
            <a:xfrm>
              <a:off x="2033587" y="5081588"/>
              <a:ext cx="126797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Animer un groupe de travail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04" name="Rectangle 355"/>
            <p:cNvSpPr>
              <a:spLocks noChangeArrowheads="1"/>
            </p:cNvSpPr>
            <p:nvPr/>
          </p:nvSpPr>
          <p:spPr bwMode="auto">
            <a:xfrm>
              <a:off x="1868487" y="5332413"/>
              <a:ext cx="1158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05" name="Rectangle 356"/>
            <p:cNvSpPr>
              <a:spLocks noChangeArrowheads="1"/>
            </p:cNvSpPr>
            <p:nvPr/>
          </p:nvSpPr>
          <p:spPr bwMode="auto">
            <a:xfrm>
              <a:off x="2033587" y="5332413"/>
              <a:ext cx="13433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Accompagner le changement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20" name="Rectangle 371"/>
            <p:cNvSpPr>
              <a:spLocks noChangeArrowheads="1"/>
            </p:cNvSpPr>
            <p:nvPr/>
          </p:nvSpPr>
          <p:spPr bwMode="auto">
            <a:xfrm>
              <a:off x="5576887" y="3786188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21" name="Rectangle 372"/>
            <p:cNvSpPr>
              <a:spLocks noChangeArrowheads="1"/>
            </p:cNvSpPr>
            <p:nvPr/>
          </p:nvSpPr>
          <p:spPr bwMode="auto">
            <a:xfrm>
              <a:off x="5741987" y="3786188"/>
              <a:ext cx="117179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Rester en contact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avec le donneur d’ordre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 au long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458791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CALCUL DE LA CHARGE PRÉVISIONNELLE</a:t>
            </a:r>
          </a:p>
        </p:txBody>
      </p:sp>
      <p:grpSp>
        <p:nvGrpSpPr>
          <p:cNvPr id="3" name="Groupe 2"/>
          <p:cNvGrpSpPr>
            <a:grpSpLocks noChangeAspect="1"/>
          </p:cNvGrpSpPr>
          <p:nvPr/>
        </p:nvGrpSpPr>
        <p:grpSpPr>
          <a:xfrm>
            <a:off x="1735429" y="2651836"/>
            <a:ext cx="6069863" cy="2232000"/>
            <a:chOff x="1979712" y="2740567"/>
            <a:chExt cx="5423850" cy="1994449"/>
          </a:xfrm>
        </p:grpSpPr>
        <p:grpSp>
          <p:nvGrpSpPr>
            <p:cNvPr id="2" name="Groupe 1"/>
            <p:cNvGrpSpPr>
              <a:grpSpLocks noChangeAspect="1"/>
            </p:cNvGrpSpPr>
            <p:nvPr/>
          </p:nvGrpSpPr>
          <p:grpSpPr>
            <a:xfrm>
              <a:off x="1979712" y="2740567"/>
              <a:ext cx="5423850" cy="1582103"/>
              <a:chOff x="2079229" y="2740571"/>
              <a:chExt cx="4930775" cy="1438275"/>
            </a:xfrm>
          </p:grpSpPr>
          <p:sp>
            <p:nvSpPr>
              <p:cNvPr id="21" name="Rectangle 6"/>
              <p:cNvSpPr>
                <a:spLocks noChangeArrowheads="1"/>
              </p:cNvSpPr>
              <p:nvPr/>
            </p:nvSpPr>
            <p:spPr bwMode="auto">
              <a:xfrm>
                <a:off x="2079229" y="3750221"/>
                <a:ext cx="647700" cy="428625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2" name="Rectangle 7"/>
              <p:cNvSpPr>
                <a:spLocks noChangeArrowheads="1"/>
              </p:cNvSpPr>
              <p:nvPr/>
            </p:nvSpPr>
            <p:spPr bwMode="auto">
              <a:xfrm>
                <a:off x="2079229" y="3750221"/>
                <a:ext cx="647700" cy="428625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3" name="Rectangle 8"/>
              <p:cNvSpPr>
                <a:spLocks noChangeArrowheads="1"/>
              </p:cNvSpPr>
              <p:nvPr/>
            </p:nvSpPr>
            <p:spPr bwMode="auto">
              <a:xfrm>
                <a:off x="2799954" y="3750221"/>
                <a:ext cx="647700" cy="428625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4" name="Rectangle 9"/>
              <p:cNvSpPr>
                <a:spLocks noChangeArrowheads="1"/>
              </p:cNvSpPr>
              <p:nvPr/>
            </p:nvSpPr>
            <p:spPr bwMode="auto">
              <a:xfrm>
                <a:off x="2799954" y="3750221"/>
                <a:ext cx="647700" cy="428625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5" name="Rectangle 10"/>
              <p:cNvSpPr>
                <a:spLocks noChangeArrowheads="1"/>
              </p:cNvSpPr>
              <p:nvPr/>
            </p:nvSpPr>
            <p:spPr bwMode="auto">
              <a:xfrm>
                <a:off x="3628629" y="3750221"/>
                <a:ext cx="647700" cy="428625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6" name="Rectangle 11"/>
              <p:cNvSpPr>
                <a:spLocks noChangeArrowheads="1"/>
              </p:cNvSpPr>
              <p:nvPr/>
            </p:nvSpPr>
            <p:spPr bwMode="auto">
              <a:xfrm>
                <a:off x="3628629" y="3750221"/>
                <a:ext cx="647700" cy="428625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7" name="Rectangle 12"/>
              <p:cNvSpPr>
                <a:spLocks noChangeArrowheads="1"/>
              </p:cNvSpPr>
              <p:nvPr/>
            </p:nvSpPr>
            <p:spPr bwMode="auto">
              <a:xfrm>
                <a:off x="4346179" y="3750221"/>
                <a:ext cx="647700" cy="428625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8" name="Rectangle 13"/>
              <p:cNvSpPr>
                <a:spLocks noChangeArrowheads="1"/>
              </p:cNvSpPr>
              <p:nvPr/>
            </p:nvSpPr>
            <p:spPr bwMode="auto">
              <a:xfrm>
                <a:off x="4346179" y="3750221"/>
                <a:ext cx="647700" cy="428625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9" name="Rectangle 14"/>
              <p:cNvSpPr>
                <a:spLocks noChangeArrowheads="1"/>
              </p:cNvSpPr>
              <p:nvPr/>
            </p:nvSpPr>
            <p:spPr bwMode="auto">
              <a:xfrm>
                <a:off x="5066904" y="3750221"/>
                <a:ext cx="647700" cy="428625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0" name="Rectangle 15"/>
              <p:cNvSpPr>
                <a:spLocks noChangeArrowheads="1"/>
              </p:cNvSpPr>
              <p:nvPr/>
            </p:nvSpPr>
            <p:spPr bwMode="auto">
              <a:xfrm>
                <a:off x="5066904" y="3750221"/>
                <a:ext cx="647700" cy="428625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1" name="Rectangle 16"/>
              <p:cNvSpPr>
                <a:spLocks noChangeArrowheads="1"/>
              </p:cNvSpPr>
              <p:nvPr/>
            </p:nvSpPr>
            <p:spPr bwMode="auto">
              <a:xfrm>
                <a:off x="4311254" y="2740571"/>
                <a:ext cx="720725" cy="323850"/>
              </a:xfrm>
              <a:prstGeom prst="rect">
                <a:avLst/>
              </a:prstGeom>
              <a:solidFill>
                <a:srgbClr val="E2B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2" name="Rectangle 17"/>
              <p:cNvSpPr>
                <a:spLocks noChangeArrowheads="1"/>
              </p:cNvSpPr>
              <p:nvPr/>
            </p:nvSpPr>
            <p:spPr bwMode="auto">
              <a:xfrm>
                <a:off x="4311254" y="2740571"/>
                <a:ext cx="720725" cy="323850"/>
              </a:xfrm>
              <a:prstGeom prst="rect">
                <a:avLst/>
              </a:prstGeom>
              <a:solidFill>
                <a:srgbClr val="FF66CC"/>
              </a:solidFill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3" name="Rectangle 18"/>
              <p:cNvSpPr>
                <a:spLocks noChangeArrowheads="1"/>
              </p:cNvSpPr>
              <p:nvPr/>
            </p:nvSpPr>
            <p:spPr bwMode="auto">
              <a:xfrm>
                <a:off x="4311254" y="3242221"/>
                <a:ext cx="720725" cy="323850"/>
              </a:xfrm>
              <a:prstGeom prst="rect">
                <a:avLst/>
              </a:prstGeom>
              <a:solidFill>
                <a:srgbClr val="FF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5" name="Rectangle 19"/>
              <p:cNvSpPr>
                <a:spLocks noChangeArrowheads="1"/>
              </p:cNvSpPr>
              <p:nvPr/>
            </p:nvSpPr>
            <p:spPr bwMode="auto">
              <a:xfrm>
                <a:off x="4311254" y="3242221"/>
                <a:ext cx="720725" cy="323850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6" name="Rectangle 20"/>
              <p:cNvSpPr>
                <a:spLocks noChangeArrowheads="1"/>
              </p:cNvSpPr>
              <p:nvPr/>
            </p:nvSpPr>
            <p:spPr bwMode="auto">
              <a:xfrm>
                <a:off x="6292454" y="3242221"/>
                <a:ext cx="717550" cy="323850"/>
              </a:xfrm>
              <a:prstGeom prst="rect">
                <a:avLst/>
              </a:prstGeom>
              <a:solidFill>
                <a:srgbClr val="FF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7" name="Rectangle 21"/>
              <p:cNvSpPr>
                <a:spLocks noChangeArrowheads="1"/>
              </p:cNvSpPr>
              <p:nvPr/>
            </p:nvSpPr>
            <p:spPr bwMode="auto">
              <a:xfrm>
                <a:off x="6292454" y="3242221"/>
                <a:ext cx="717550" cy="323850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8" name="Rectangle 22"/>
              <p:cNvSpPr>
                <a:spLocks noChangeArrowheads="1"/>
              </p:cNvSpPr>
              <p:nvPr/>
            </p:nvSpPr>
            <p:spPr bwMode="auto">
              <a:xfrm>
                <a:off x="2403079" y="3242221"/>
                <a:ext cx="720725" cy="323850"/>
              </a:xfrm>
              <a:prstGeom prst="rect">
                <a:avLst/>
              </a:prstGeom>
              <a:solidFill>
                <a:srgbClr val="FF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799" name="Rectangle 23"/>
              <p:cNvSpPr>
                <a:spLocks noChangeArrowheads="1"/>
              </p:cNvSpPr>
              <p:nvPr/>
            </p:nvSpPr>
            <p:spPr bwMode="auto">
              <a:xfrm>
                <a:off x="2403079" y="3242221"/>
                <a:ext cx="720725" cy="323850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0" name="Line 24"/>
              <p:cNvSpPr>
                <a:spLocks noChangeShapeType="1"/>
              </p:cNvSpPr>
              <p:nvPr/>
            </p:nvSpPr>
            <p:spPr bwMode="auto">
              <a:xfrm>
                <a:off x="4666854" y="3064421"/>
                <a:ext cx="0" cy="123825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1" name="Freeform 25"/>
              <p:cNvSpPr>
                <a:spLocks/>
              </p:cNvSpPr>
              <p:nvPr/>
            </p:nvSpPr>
            <p:spPr bwMode="auto">
              <a:xfrm>
                <a:off x="4635104" y="3169196"/>
                <a:ext cx="63500" cy="73025"/>
              </a:xfrm>
              <a:custGeom>
                <a:avLst/>
                <a:gdLst>
                  <a:gd name="T0" fmla="*/ 20 w 40"/>
                  <a:gd name="T1" fmla="*/ 46 h 46"/>
                  <a:gd name="T2" fmla="*/ 0 w 40"/>
                  <a:gd name="T3" fmla="*/ 0 h 46"/>
                  <a:gd name="T4" fmla="*/ 20 w 40"/>
                  <a:gd name="T5" fmla="*/ 10 h 46"/>
                  <a:gd name="T6" fmla="*/ 40 w 40"/>
                  <a:gd name="T7" fmla="*/ 0 h 46"/>
                  <a:gd name="T8" fmla="*/ 20 w 4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46"/>
                    </a:moveTo>
                    <a:lnTo>
                      <a:pt x="0" y="0"/>
                    </a:lnTo>
                    <a:lnTo>
                      <a:pt x="20" y="10"/>
                    </a:lnTo>
                    <a:lnTo>
                      <a:pt x="40" y="0"/>
                    </a:lnTo>
                    <a:lnTo>
                      <a:pt x="20" y="4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2" name="Freeform 26"/>
              <p:cNvSpPr>
                <a:spLocks/>
              </p:cNvSpPr>
              <p:nvPr/>
            </p:nvSpPr>
            <p:spPr bwMode="auto">
              <a:xfrm>
                <a:off x="4635104" y="3169196"/>
                <a:ext cx="63500" cy="73025"/>
              </a:xfrm>
              <a:custGeom>
                <a:avLst/>
                <a:gdLst>
                  <a:gd name="T0" fmla="*/ 20 w 40"/>
                  <a:gd name="T1" fmla="*/ 46 h 46"/>
                  <a:gd name="T2" fmla="*/ 0 w 40"/>
                  <a:gd name="T3" fmla="*/ 0 h 46"/>
                  <a:gd name="T4" fmla="*/ 20 w 40"/>
                  <a:gd name="T5" fmla="*/ 10 h 46"/>
                  <a:gd name="T6" fmla="*/ 40 w 40"/>
                  <a:gd name="T7" fmla="*/ 0 h 46"/>
                  <a:gd name="T8" fmla="*/ 20 w 4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46"/>
                    </a:moveTo>
                    <a:lnTo>
                      <a:pt x="0" y="0"/>
                    </a:lnTo>
                    <a:lnTo>
                      <a:pt x="20" y="10"/>
                    </a:lnTo>
                    <a:lnTo>
                      <a:pt x="40" y="0"/>
                    </a:lnTo>
                    <a:lnTo>
                      <a:pt x="20" y="4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3" name="Line 27"/>
              <p:cNvSpPr>
                <a:spLocks noChangeShapeType="1"/>
              </p:cNvSpPr>
              <p:nvPr/>
            </p:nvSpPr>
            <p:spPr bwMode="auto">
              <a:xfrm>
                <a:off x="4676379" y="3566071"/>
                <a:ext cx="0" cy="12700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4" name="Freeform 28"/>
              <p:cNvSpPr>
                <a:spLocks/>
              </p:cNvSpPr>
              <p:nvPr/>
            </p:nvSpPr>
            <p:spPr bwMode="auto">
              <a:xfrm>
                <a:off x="4644629" y="3670846"/>
                <a:ext cx="63500" cy="76200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5" name="Freeform 29"/>
              <p:cNvSpPr>
                <a:spLocks/>
              </p:cNvSpPr>
              <p:nvPr/>
            </p:nvSpPr>
            <p:spPr bwMode="auto">
              <a:xfrm>
                <a:off x="4644629" y="3670846"/>
                <a:ext cx="63500" cy="76200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6" name="Line 30"/>
              <p:cNvSpPr>
                <a:spLocks noChangeShapeType="1"/>
              </p:cNvSpPr>
              <p:nvPr/>
            </p:nvSpPr>
            <p:spPr bwMode="auto">
              <a:xfrm>
                <a:off x="2765029" y="3566071"/>
                <a:ext cx="0" cy="73025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7" name="Freeform 31"/>
              <p:cNvSpPr>
                <a:spLocks/>
              </p:cNvSpPr>
              <p:nvPr/>
            </p:nvSpPr>
            <p:spPr bwMode="auto">
              <a:xfrm>
                <a:off x="2396729" y="3639096"/>
                <a:ext cx="730250" cy="57150"/>
              </a:xfrm>
              <a:custGeom>
                <a:avLst/>
                <a:gdLst>
                  <a:gd name="T0" fmla="*/ 0 w 460"/>
                  <a:gd name="T1" fmla="*/ 36 h 36"/>
                  <a:gd name="T2" fmla="*/ 0 w 460"/>
                  <a:gd name="T3" fmla="*/ 0 h 36"/>
                  <a:gd name="T4" fmla="*/ 460 w 460"/>
                  <a:gd name="T5" fmla="*/ 0 h 36"/>
                  <a:gd name="T6" fmla="*/ 460 w 460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0" h="36">
                    <a:moveTo>
                      <a:pt x="0" y="36"/>
                    </a:moveTo>
                    <a:lnTo>
                      <a:pt x="0" y="0"/>
                    </a:lnTo>
                    <a:lnTo>
                      <a:pt x="460" y="0"/>
                    </a:lnTo>
                    <a:lnTo>
                      <a:pt x="460" y="36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8" name="Freeform 32"/>
              <p:cNvSpPr>
                <a:spLocks/>
              </p:cNvSpPr>
              <p:nvPr/>
            </p:nvSpPr>
            <p:spPr bwMode="auto">
              <a:xfrm>
                <a:off x="3098404" y="3674021"/>
                <a:ext cx="60325" cy="76200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09" name="Freeform 33"/>
              <p:cNvSpPr>
                <a:spLocks/>
              </p:cNvSpPr>
              <p:nvPr/>
            </p:nvSpPr>
            <p:spPr bwMode="auto">
              <a:xfrm>
                <a:off x="3098404" y="3674021"/>
                <a:ext cx="60325" cy="76200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0" name="Freeform 34"/>
              <p:cNvSpPr>
                <a:spLocks/>
              </p:cNvSpPr>
              <p:nvPr/>
            </p:nvSpPr>
            <p:spPr bwMode="auto">
              <a:xfrm>
                <a:off x="2368154" y="3674021"/>
                <a:ext cx="60325" cy="76200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1" name="Freeform 35"/>
              <p:cNvSpPr>
                <a:spLocks/>
              </p:cNvSpPr>
              <p:nvPr/>
            </p:nvSpPr>
            <p:spPr bwMode="auto">
              <a:xfrm>
                <a:off x="2368154" y="3674021"/>
                <a:ext cx="60325" cy="76200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2" name="Freeform 36"/>
              <p:cNvSpPr>
                <a:spLocks/>
              </p:cNvSpPr>
              <p:nvPr/>
            </p:nvSpPr>
            <p:spPr bwMode="auto">
              <a:xfrm>
                <a:off x="3946129" y="3639096"/>
                <a:ext cx="1450975" cy="57150"/>
              </a:xfrm>
              <a:custGeom>
                <a:avLst/>
                <a:gdLst>
                  <a:gd name="T0" fmla="*/ 0 w 914"/>
                  <a:gd name="T1" fmla="*/ 36 h 36"/>
                  <a:gd name="T2" fmla="*/ 0 w 914"/>
                  <a:gd name="T3" fmla="*/ 0 h 36"/>
                  <a:gd name="T4" fmla="*/ 914 w 914"/>
                  <a:gd name="T5" fmla="*/ 0 h 36"/>
                  <a:gd name="T6" fmla="*/ 914 w 914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4" h="36">
                    <a:moveTo>
                      <a:pt x="0" y="36"/>
                    </a:moveTo>
                    <a:lnTo>
                      <a:pt x="0" y="0"/>
                    </a:lnTo>
                    <a:lnTo>
                      <a:pt x="914" y="0"/>
                    </a:lnTo>
                    <a:lnTo>
                      <a:pt x="914" y="36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3" name="Freeform 37"/>
              <p:cNvSpPr>
                <a:spLocks/>
              </p:cNvSpPr>
              <p:nvPr/>
            </p:nvSpPr>
            <p:spPr bwMode="auto">
              <a:xfrm>
                <a:off x="5365354" y="3674021"/>
                <a:ext cx="60325" cy="76200"/>
              </a:xfrm>
              <a:custGeom>
                <a:avLst/>
                <a:gdLst>
                  <a:gd name="T0" fmla="*/ 20 w 38"/>
                  <a:gd name="T1" fmla="*/ 48 h 48"/>
                  <a:gd name="T2" fmla="*/ 0 w 38"/>
                  <a:gd name="T3" fmla="*/ 0 h 48"/>
                  <a:gd name="T4" fmla="*/ 20 w 38"/>
                  <a:gd name="T5" fmla="*/ 12 h 48"/>
                  <a:gd name="T6" fmla="*/ 38 w 38"/>
                  <a:gd name="T7" fmla="*/ 0 h 48"/>
                  <a:gd name="T8" fmla="*/ 20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38" y="0"/>
                    </a:lnTo>
                    <a:lnTo>
                      <a:pt x="20" y="48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4" name="Freeform 38"/>
              <p:cNvSpPr>
                <a:spLocks/>
              </p:cNvSpPr>
              <p:nvPr/>
            </p:nvSpPr>
            <p:spPr bwMode="auto">
              <a:xfrm>
                <a:off x="5365354" y="3674021"/>
                <a:ext cx="60325" cy="76200"/>
              </a:xfrm>
              <a:custGeom>
                <a:avLst/>
                <a:gdLst>
                  <a:gd name="T0" fmla="*/ 20 w 38"/>
                  <a:gd name="T1" fmla="*/ 48 h 48"/>
                  <a:gd name="T2" fmla="*/ 0 w 38"/>
                  <a:gd name="T3" fmla="*/ 0 h 48"/>
                  <a:gd name="T4" fmla="*/ 20 w 38"/>
                  <a:gd name="T5" fmla="*/ 12 h 48"/>
                  <a:gd name="T6" fmla="*/ 38 w 38"/>
                  <a:gd name="T7" fmla="*/ 0 h 48"/>
                  <a:gd name="T8" fmla="*/ 20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38" y="0"/>
                    </a:lnTo>
                    <a:lnTo>
                      <a:pt x="20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5" name="Freeform 39"/>
              <p:cNvSpPr>
                <a:spLocks/>
              </p:cNvSpPr>
              <p:nvPr/>
            </p:nvSpPr>
            <p:spPr bwMode="auto">
              <a:xfrm>
                <a:off x="3914379" y="3674021"/>
                <a:ext cx="63500" cy="76200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6" name="Freeform 40"/>
              <p:cNvSpPr>
                <a:spLocks/>
              </p:cNvSpPr>
              <p:nvPr/>
            </p:nvSpPr>
            <p:spPr bwMode="auto">
              <a:xfrm>
                <a:off x="3914379" y="3674021"/>
                <a:ext cx="63500" cy="76200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7" name="Freeform 41"/>
              <p:cNvSpPr>
                <a:spLocks/>
              </p:cNvSpPr>
              <p:nvPr/>
            </p:nvSpPr>
            <p:spPr bwMode="auto">
              <a:xfrm>
                <a:off x="2758679" y="3131096"/>
                <a:ext cx="3886200" cy="57150"/>
              </a:xfrm>
              <a:custGeom>
                <a:avLst/>
                <a:gdLst>
                  <a:gd name="T0" fmla="*/ 0 w 2448"/>
                  <a:gd name="T1" fmla="*/ 36 h 36"/>
                  <a:gd name="T2" fmla="*/ 0 w 2448"/>
                  <a:gd name="T3" fmla="*/ 0 h 36"/>
                  <a:gd name="T4" fmla="*/ 2448 w 2448"/>
                  <a:gd name="T5" fmla="*/ 0 h 36"/>
                  <a:gd name="T6" fmla="*/ 2448 w 24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48" h="36">
                    <a:moveTo>
                      <a:pt x="0" y="36"/>
                    </a:moveTo>
                    <a:lnTo>
                      <a:pt x="0" y="0"/>
                    </a:lnTo>
                    <a:lnTo>
                      <a:pt x="2448" y="0"/>
                    </a:lnTo>
                    <a:lnTo>
                      <a:pt x="2448" y="36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8" name="Freeform 42"/>
              <p:cNvSpPr>
                <a:spLocks/>
              </p:cNvSpPr>
              <p:nvPr/>
            </p:nvSpPr>
            <p:spPr bwMode="auto">
              <a:xfrm>
                <a:off x="6616304" y="3169196"/>
                <a:ext cx="60325" cy="73025"/>
              </a:xfrm>
              <a:custGeom>
                <a:avLst/>
                <a:gdLst>
                  <a:gd name="T0" fmla="*/ 18 w 38"/>
                  <a:gd name="T1" fmla="*/ 46 h 46"/>
                  <a:gd name="T2" fmla="*/ 0 w 38"/>
                  <a:gd name="T3" fmla="*/ 0 h 46"/>
                  <a:gd name="T4" fmla="*/ 18 w 38"/>
                  <a:gd name="T5" fmla="*/ 10 h 46"/>
                  <a:gd name="T6" fmla="*/ 38 w 38"/>
                  <a:gd name="T7" fmla="*/ 0 h 46"/>
                  <a:gd name="T8" fmla="*/ 18 w 38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18" y="46"/>
                    </a:moveTo>
                    <a:lnTo>
                      <a:pt x="0" y="0"/>
                    </a:lnTo>
                    <a:lnTo>
                      <a:pt x="18" y="10"/>
                    </a:lnTo>
                    <a:lnTo>
                      <a:pt x="38" y="0"/>
                    </a:lnTo>
                    <a:lnTo>
                      <a:pt x="18" y="4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19" name="Freeform 43"/>
              <p:cNvSpPr>
                <a:spLocks/>
              </p:cNvSpPr>
              <p:nvPr/>
            </p:nvSpPr>
            <p:spPr bwMode="auto">
              <a:xfrm>
                <a:off x="6616304" y="3169196"/>
                <a:ext cx="60325" cy="73025"/>
              </a:xfrm>
              <a:custGeom>
                <a:avLst/>
                <a:gdLst>
                  <a:gd name="T0" fmla="*/ 18 w 38"/>
                  <a:gd name="T1" fmla="*/ 46 h 46"/>
                  <a:gd name="T2" fmla="*/ 0 w 38"/>
                  <a:gd name="T3" fmla="*/ 0 h 46"/>
                  <a:gd name="T4" fmla="*/ 18 w 38"/>
                  <a:gd name="T5" fmla="*/ 10 h 46"/>
                  <a:gd name="T6" fmla="*/ 38 w 38"/>
                  <a:gd name="T7" fmla="*/ 0 h 46"/>
                  <a:gd name="T8" fmla="*/ 18 w 38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18" y="46"/>
                    </a:moveTo>
                    <a:lnTo>
                      <a:pt x="0" y="0"/>
                    </a:lnTo>
                    <a:lnTo>
                      <a:pt x="18" y="10"/>
                    </a:lnTo>
                    <a:lnTo>
                      <a:pt x="38" y="0"/>
                    </a:lnTo>
                    <a:lnTo>
                      <a:pt x="18" y="4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0" name="Freeform 44"/>
              <p:cNvSpPr>
                <a:spLocks/>
              </p:cNvSpPr>
              <p:nvPr/>
            </p:nvSpPr>
            <p:spPr bwMode="auto">
              <a:xfrm>
                <a:off x="2726929" y="3169196"/>
                <a:ext cx="63500" cy="73025"/>
              </a:xfrm>
              <a:custGeom>
                <a:avLst/>
                <a:gdLst>
                  <a:gd name="T0" fmla="*/ 20 w 40"/>
                  <a:gd name="T1" fmla="*/ 46 h 46"/>
                  <a:gd name="T2" fmla="*/ 0 w 40"/>
                  <a:gd name="T3" fmla="*/ 0 h 46"/>
                  <a:gd name="T4" fmla="*/ 20 w 40"/>
                  <a:gd name="T5" fmla="*/ 10 h 46"/>
                  <a:gd name="T6" fmla="*/ 40 w 40"/>
                  <a:gd name="T7" fmla="*/ 0 h 46"/>
                  <a:gd name="T8" fmla="*/ 20 w 4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46"/>
                    </a:moveTo>
                    <a:lnTo>
                      <a:pt x="0" y="0"/>
                    </a:lnTo>
                    <a:lnTo>
                      <a:pt x="20" y="10"/>
                    </a:lnTo>
                    <a:lnTo>
                      <a:pt x="40" y="0"/>
                    </a:lnTo>
                    <a:lnTo>
                      <a:pt x="20" y="4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1" name="Freeform 45"/>
              <p:cNvSpPr>
                <a:spLocks/>
              </p:cNvSpPr>
              <p:nvPr/>
            </p:nvSpPr>
            <p:spPr bwMode="auto">
              <a:xfrm>
                <a:off x="2726929" y="3169196"/>
                <a:ext cx="63500" cy="73025"/>
              </a:xfrm>
              <a:custGeom>
                <a:avLst/>
                <a:gdLst>
                  <a:gd name="T0" fmla="*/ 20 w 40"/>
                  <a:gd name="T1" fmla="*/ 46 h 46"/>
                  <a:gd name="T2" fmla="*/ 0 w 40"/>
                  <a:gd name="T3" fmla="*/ 0 h 46"/>
                  <a:gd name="T4" fmla="*/ 20 w 40"/>
                  <a:gd name="T5" fmla="*/ 10 h 46"/>
                  <a:gd name="T6" fmla="*/ 40 w 40"/>
                  <a:gd name="T7" fmla="*/ 0 h 46"/>
                  <a:gd name="T8" fmla="*/ 20 w 4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6">
                    <a:moveTo>
                      <a:pt x="20" y="46"/>
                    </a:moveTo>
                    <a:lnTo>
                      <a:pt x="0" y="0"/>
                    </a:lnTo>
                    <a:lnTo>
                      <a:pt x="20" y="10"/>
                    </a:lnTo>
                    <a:lnTo>
                      <a:pt x="40" y="0"/>
                    </a:lnTo>
                    <a:lnTo>
                      <a:pt x="20" y="46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2" name="Rectangle 46"/>
              <p:cNvSpPr>
                <a:spLocks noChangeArrowheads="1"/>
              </p:cNvSpPr>
              <p:nvPr/>
            </p:nvSpPr>
            <p:spPr bwMode="auto">
              <a:xfrm>
                <a:off x="4520804" y="3305721"/>
                <a:ext cx="323516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Partie 2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5" name="Rectangle 49"/>
              <p:cNvSpPr>
                <a:spLocks noChangeArrowheads="1"/>
              </p:cNvSpPr>
              <p:nvPr/>
            </p:nvSpPr>
            <p:spPr bwMode="auto">
              <a:xfrm>
                <a:off x="4482704" y="34136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8" name="Rectangle 52"/>
              <p:cNvSpPr>
                <a:spLocks noChangeArrowheads="1"/>
              </p:cNvSpPr>
              <p:nvPr/>
            </p:nvSpPr>
            <p:spPr bwMode="auto">
              <a:xfrm>
                <a:off x="4851161" y="3461296"/>
                <a:ext cx="32060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29" name="Rectangle 53"/>
              <p:cNvSpPr>
                <a:spLocks noChangeArrowheads="1"/>
              </p:cNvSpPr>
              <p:nvPr/>
            </p:nvSpPr>
            <p:spPr bwMode="auto">
              <a:xfrm>
                <a:off x="6502004" y="3305721"/>
                <a:ext cx="6266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P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30" name="Rectangle 54"/>
              <p:cNvSpPr>
                <a:spLocks noChangeArrowheads="1"/>
              </p:cNvSpPr>
              <p:nvPr/>
            </p:nvSpPr>
            <p:spPr bwMode="auto">
              <a:xfrm>
                <a:off x="6549629" y="3305721"/>
                <a:ext cx="8306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ar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31" name="Rectangle 55"/>
              <p:cNvSpPr>
                <a:spLocks noChangeArrowheads="1"/>
              </p:cNvSpPr>
              <p:nvPr/>
            </p:nvSpPr>
            <p:spPr bwMode="auto">
              <a:xfrm>
                <a:off x="6625829" y="3305721"/>
                <a:ext cx="17778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tie 3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32" name="Rectangle 56"/>
              <p:cNvSpPr>
                <a:spLocks noChangeArrowheads="1"/>
              </p:cNvSpPr>
              <p:nvPr/>
            </p:nvSpPr>
            <p:spPr bwMode="auto">
              <a:xfrm>
                <a:off x="6463904" y="3413671"/>
                <a:ext cx="386178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 </a:t>
                </a:r>
              </a:p>
            </p:txBody>
          </p:sp>
          <p:sp>
            <p:nvSpPr>
              <p:cNvPr id="33835" name="Rectangle 59"/>
              <p:cNvSpPr>
                <a:spLocks noChangeArrowheads="1"/>
              </p:cNvSpPr>
              <p:nvPr/>
            </p:nvSpPr>
            <p:spPr bwMode="auto">
              <a:xfrm>
                <a:off x="6834052" y="3461296"/>
                <a:ext cx="32060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3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36" name="Rectangle 60"/>
              <p:cNvSpPr>
                <a:spLocks noChangeArrowheads="1"/>
              </p:cNvSpPr>
              <p:nvPr/>
            </p:nvSpPr>
            <p:spPr bwMode="auto">
              <a:xfrm>
                <a:off x="2612629" y="3305721"/>
                <a:ext cx="323516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Partie 1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39" name="Rectangle 63"/>
              <p:cNvSpPr>
                <a:spLocks noChangeArrowheads="1"/>
              </p:cNvSpPr>
              <p:nvPr/>
            </p:nvSpPr>
            <p:spPr bwMode="auto">
              <a:xfrm>
                <a:off x="2574529" y="34136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42" name="Rectangle 66"/>
              <p:cNvSpPr>
                <a:spLocks noChangeArrowheads="1"/>
              </p:cNvSpPr>
              <p:nvPr/>
            </p:nvSpPr>
            <p:spPr bwMode="auto">
              <a:xfrm>
                <a:off x="2938629" y="3461296"/>
                <a:ext cx="32060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1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43" name="Rectangle 67"/>
              <p:cNvSpPr>
                <a:spLocks noChangeArrowheads="1"/>
              </p:cNvSpPr>
              <p:nvPr/>
            </p:nvSpPr>
            <p:spPr bwMode="auto">
              <a:xfrm>
                <a:off x="4350219" y="2804071"/>
                <a:ext cx="645574" cy="2238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 algn="ctr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Mission globale</a:t>
                </a:r>
              </a:p>
              <a:p>
                <a:pPr lvl="0" algn="ctr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51" name="Rectangle 75"/>
              <p:cNvSpPr>
                <a:spLocks noChangeArrowheads="1"/>
              </p:cNvSpPr>
              <p:nvPr/>
            </p:nvSpPr>
            <p:spPr bwMode="auto">
              <a:xfrm>
                <a:off x="2184004" y="3810546"/>
                <a:ext cx="47944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Sous-partie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56" name="Rectangle 80"/>
              <p:cNvSpPr>
                <a:spLocks noChangeArrowheads="1"/>
              </p:cNvSpPr>
              <p:nvPr/>
            </p:nvSpPr>
            <p:spPr bwMode="auto">
              <a:xfrm>
                <a:off x="2336404" y="3918496"/>
                <a:ext cx="13115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1.1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57" name="Rectangle 81"/>
              <p:cNvSpPr>
                <a:spLocks noChangeArrowheads="1"/>
              </p:cNvSpPr>
              <p:nvPr/>
            </p:nvSpPr>
            <p:spPr bwMode="auto">
              <a:xfrm>
                <a:off x="2193529" y="40232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60" name="Rectangle 84"/>
              <p:cNvSpPr>
                <a:spLocks noChangeArrowheads="1"/>
              </p:cNvSpPr>
              <p:nvPr/>
            </p:nvSpPr>
            <p:spPr bwMode="auto">
              <a:xfrm>
                <a:off x="2563229" y="4070896"/>
                <a:ext cx="80151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1.1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61" name="Rectangle 85"/>
              <p:cNvSpPr>
                <a:spLocks noChangeArrowheads="1"/>
              </p:cNvSpPr>
              <p:nvPr/>
            </p:nvSpPr>
            <p:spPr bwMode="auto">
              <a:xfrm>
                <a:off x="2901554" y="3810546"/>
                <a:ext cx="47944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Sous-partie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66" name="Rectangle 90"/>
              <p:cNvSpPr>
                <a:spLocks noChangeArrowheads="1"/>
              </p:cNvSpPr>
              <p:nvPr/>
            </p:nvSpPr>
            <p:spPr bwMode="auto">
              <a:xfrm>
                <a:off x="3057129" y="3918496"/>
                <a:ext cx="13115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1.2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67" name="Rectangle 91"/>
              <p:cNvSpPr>
                <a:spLocks noChangeArrowheads="1"/>
              </p:cNvSpPr>
              <p:nvPr/>
            </p:nvSpPr>
            <p:spPr bwMode="auto">
              <a:xfrm>
                <a:off x="2914254" y="40232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70" name="Rectangle 94"/>
              <p:cNvSpPr>
                <a:spLocks noChangeArrowheads="1"/>
              </p:cNvSpPr>
              <p:nvPr/>
            </p:nvSpPr>
            <p:spPr bwMode="auto">
              <a:xfrm>
                <a:off x="3283310" y="4070896"/>
                <a:ext cx="80151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1.2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71" name="Rectangle 95"/>
              <p:cNvSpPr>
                <a:spLocks noChangeArrowheads="1"/>
              </p:cNvSpPr>
              <p:nvPr/>
            </p:nvSpPr>
            <p:spPr bwMode="auto">
              <a:xfrm>
                <a:off x="3730229" y="3810546"/>
                <a:ext cx="47944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Sous-partie</a:t>
                </a:r>
              </a:p>
            </p:txBody>
          </p:sp>
          <p:sp>
            <p:nvSpPr>
              <p:cNvPr id="33876" name="Rectangle 100"/>
              <p:cNvSpPr>
                <a:spLocks noChangeArrowheads="1"/>
              </p:cNvSpPr>
              <p:nvPr/>
            </p:nvSpPr>
            <p:spPr bwMode="auto">
              <a:xfrm>
                <a:off x="3885804" y="3918496"/>
                <a:ext cx="13115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2.1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77" name="Rectangle 101"/>
              <p:cNvSpPr>
                <a:spLocks noChangeArrowheads="1"/>
              </p:cNvSpPr>
              <p:nvPr/>
            </p:nvSpPr>
            <p:spPr bwMode="auto">
              <a:xfrm>
                <a:off x="3739754" y="40232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80" name="Rectangle 104"/>
              <p:cNvSpPr>
                <a:spLocks noChangeArrowheads="1"/>
              </p:cNvSpPr>
              <p:nvPr/>
            </p:nvSpPr>
            <p:spPr bwMode="auto">
              <a:xfrm>
                <a:off x="4117004" y="4070896"/>
                <a:ext cx="80151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2.1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81" name="Rectangle 105"/>
              <p:cNvSpPr>
                <a:spLocks noChangeArrowheads="1"/>
              </p:cNvSpPr>
              <p:nvPr/>
            </p:nvSpPr>
            <p:spPr bwMode="auto">
              <a:xfrm>
                <a:off x="4450954" y="3810546"/>
                <a:ext cx="47944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Sous-partie</a:t>
                </a:r>
              </a:p>
            </p:txBody>
          </p:sp>
          <p:sp>
            <p:nvSpPr>
              <p:cNvPr id="33886" name="Rectangle 110"/>
              <p:cNvSpPr>
                <a:spLocks noChangeArrowheads="1"/>
              </p:cNvSpPr>
              <p:nvPr/>
            </p:nvSpPr>
            <p:spPr bwMode="auto">
              <a:xfrm>
                <a:off x="4606529" y="3918496"/>
                <a:ext cx="13115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2.2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87" name="Rectangle 111"/>
              <p:cNvSpPr>
                <a:spLocks noChangeArrowheads="1"/>
              </p:cNvSpPr>
              <p:nvPr/>
            </p:nvSpPr>
            <p:spPr bwMode="auto">
              <a:xfrm>
                <a:off x="4460479" y="40232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90" name="Rectangle 114"/>
              <p:cNvSpPr>
                <a:spLocks noChangeArrowheads="1"/>
              </p:cNvSpPr>
              <p:nvPr/>
            </p:nvSpPr>
            <p:spPr bwMode="auto">
              <a:xfrm>
                <a:off x="4833512" y="4070896"/>
                <a:ext cx="80151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2.2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91" name="Rectangle 115"/>
              <p:cNvSpPr>
                <a:spLocks noChangeArrowheads="1"/>
              </p:cNvSpPr>
              <p:nvPr/>
            </p:nvSpPr>
            <p:spPr bwMode="auto">
              <a:xfrm>
                <a:off x="5171679" y="3810546"/>
                <a:ext cx="479444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Sous-partie</a:t>
                </a:r>
                <a:endParaRPr lang="fr-FR" alt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96" name="Rectangle 120"/>
              <p:cNvSpPr>
                <a:spLocks noChangeArrowheads="1"/>
              </p:cNvSpPr>
              <p:nvPr/>
            </p:nvSpPr>
            <p:spPr bwMode="auto">
              <a:xfrm>
                <a:off x="5327254" y="3918496"/>
                <a:ext cx="131155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2.3</a:t>
                </a:r>
                <a:endParaRPr kumimoji="0" lang="fr-FR" altLang="fr-FR" sz="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897" name="Rectangle 121"/>
              <p:cNvSpPr>
                <a:spLocks noChangeArrowheads="1"/>
              </p:cNvSpPr>
              <p:nvPr/>
            </p:nvSpPr>
            <p:spPr bwMode="auto">
              <a:xfrm>
                <a:off x="5181204" y="4023271"/>
                <a:ext cx="359947" cy="111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lvl="0"/>
                <a:r>
                  <a:rPr lang="fr-FR" altLang="fr-FR" sz="800" dirty="0">
                    <a:solidFill>
                      <a:srgbClr val="000000"/>
                    </a:solidFill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Charge t</a:t>
                </a:r>
                <a:endPara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3900" name="Rectangle 124"/>
              <p:cNvSpPr>
                <a:spLocks noChangeArrowheads="1"/>
              </p:cNvSpPr>
              <p:nvPr/>
            </p:nvSpPr>
            <p:spPr bwMode="auto">
              <a:xfrm>
                <a:off x="5553502" y="4070896"/>
                <a:ext cx="80151" cy="699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Unicode MS" panose="020B0604020202020204" pitchFamily="34" charset="-128"/>
                    <a:ea typeface="Arial Unicode MS" panose="020B0604020202020204" pitchFamily="34" charset="-128"/>
                    <a:cs typeface="Arial Unicode MS" panose="020B0604020202020204" pitchFamily="34" charset="-128"/>
                  </a:rPr>
                  <a:t>2.3</a:t>
                </a:r>
                <a:endParaRPr kumimoji="0" lang="fr-FR" altLang="fr-FR" sz="5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33901" name="Rectangle 125"/>
            <p:cNvSpPr>
              <a:spLocks noChangeArrowheads="1"/>
            </p:cNvSpPr>
            <p:nvPr/>
          </p:nvSpPr>
          <p:spPr bwMode="auto">
            <a:xfrm>
              <a:off x="2149799" y="4581128"/>
              <a:ext cx="482824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10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Charge totale = somme des charges élémentaires + temps de coordination/synthèse</a:t>
              </a:r>
              <a:endParaRPr kumimoji="0" lang="fr-FR" altLang="fr-FR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8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85" name="ZoneTexte 8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22</a:t>
              </a:r>
            </a:p>
          </p:txBody>
        </p:sp>
        <p:grpSp>
          <p:nvGrpSpPr>
            <p:cNvPr id="8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8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8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9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8" name="ZoneTexte 10"/>
              <p:cNvSpPr txBox="1">
                <a:spLocks noChangeArrowheads="1"/>
              </p:cNvSpPr>
              <p:nvPr/>
            </p:nvSpPr>
            <p:spPr bwMode="auto">
              <a:xfrm>
                <a:off x="1401683" y="391043"/>
                <a:ext cx="7244064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DÉCRIRE LA MISSION ET ÉVALUER LA CHARGE DE TRAVAIL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AU MOYEN D’UN ORGANIGRAMME TECHNIQUE</a:t>
                </a:r>
              </a:p>
            </p:txBody>
          </p:sp>
        </p:grpSp>
      </p:grpSp>
      <p:sp>
        <p:nvSpPr>
          <p:cNvPr id="91" name="ZoneTexte 90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977964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23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LOGIGRAMME, UN OUTIL INDISPENSABLE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483768" y="6503989"/>
            <a:ext cx="423130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LOGIGRAMME DE PLANIFICATION DES TÂCHES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4914" name="Freeform 6"/>
          <p:cNvSpPr>
            <a:spLocks/>
          </p:cNvSpPr>
          <p:nvPr/>
        </p:nvSpPr>
        <p:spPr bwMode="auto">
          <a:xfrm>
            <a:off x="6210300" y="4970463"/>
            <a:ext cx="307975" cy="457200"/>
          </a:xfrm>
          <a:custGeom>
            <a:avLst/>
            <a:gdLst>
              <a:gd name="T0" fmla="*/ 0 w 194"/>
              <a:gd name="T1" fmla="*/ 288 h 288"/>
              <a:gd name="T2" fmla="*/ 194 w 194"/>
              <a:gd name="T3" fmla="*/ 288 h 288"/>
              <a:gd name="T4" fmla="*/ 194 w 194"/>
              <a:gd name="T5" fmla="*/ 0 h 288"/>
              <a:gd name="T6" fmla="*/ 144 w 194"/>
              <a:gd name="T7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4" h="288">
                <a:moveTo>
                  <a:pt x="0" y="288"/>
                </a:moveTo>
                <a:lnTo>
                  <a:pt x="194" y="288"/>
                </a:lnTo>
                <a:lnTo>
                  <a:pt x="194" y="0"/>
                </a:lnTo>
                <a:lnTo>
                  <a:pt x="14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5" name="Freeform 7"/>
          <p:cNvSpPr>
            <a:spLocks/>
          </p:cNvSpPr>
          <p:nvPr/>
        </p:nvSpPr>
        <p:spPr bwMode="auto">
          <a:xfrm>
            <a:off x="6384925" y="4938713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6" name="Freeform 8"/>
          <p:cNvSpPr>
            <a:spLocks/>
          </p:cNvSpPr>
          <p:nvPr/>
        </p:nvSpPr>
        <p:spPr bwMode="auto">
          <a:xfrm>
            <a:off x="6384925" y="4938713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7" name="Freeform 9"/>
          <p:cNvSpPr>
            <a:spLocks/>
          </p:cNvSpPr>
          <p:nvPr/>
        </p:nvSpPr>
        <p:spPr bwMode="auto">
          <a:xfrm>
            <a:off x="6210300" y="4030663"/>
            <a:ext cx="307975" cy="444500"/>
          </a:xfrm>
          <a:custGeom>
            <a:avLst/>
            <a:gdLst>
              <a:gd name="T0" fmla="*/ 0 w 194"/>
              <a:gd name="T1" fmla="*/ 280 h 280"/>
              <a:gd name="T2" fmla="*/ 194 w 194"/>
              <a:gd name="T3" fmla="*/ 280 h 280"/>
              <a:gd name="T4" fmla="*/ 194 w 194"/>
              <a:gd name="T5" fmla="*/ 0 h 280"/>
              <a:gd name="T6" fmla="*/ 144 w 194"/>
              <a:gd name="T7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4" h="280">
                <a:moveTo>
                  <a:pt x="0" y="280"/>
                </a:moveTo>
                <a:lnTo>
                  <a:pt x="194" y="280"/>
                </a:lnTo>
                <a:lnTo>
                  <a:pt x="194" y="0"/>
                </a:lnTo>
                <a:lnTo>
                  <a:pt x="14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8" name="Freeform 10"/>
          <p:cNvSpPr>
            <a:spLocks/>
          </p:cNvSpPr>
          <p:nvPr/>
        </p:nvSpPr>
        <p:spPr bwMode="auto">
          <a:xfrm>
            <a:off x="6384925" y="399891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9" name="Freeform 11"/>
          <p:cNvSpPr>
            <a:spLocks/>
          </p:cNvSpPr>
          <p:nvPr/>
        </p:nvSpPr>
        <p:spPr bwMode="auto">
          <a:xfrm>
            <a:off x="6384925" y="3998913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0" name="Freeform 12"/>
          <p:cNvSpPr>
            <a:spLocks/>
          </p:cNvSpPr>
          <p:nvPr/>
        </p:nvSpPr>
        <p:spPr bwMode="auto">
          <a:xfrm>
            <a:off x="5981700" y="2338388"/>
            <a:ext cx="1073150" cy="377825"/>
          </a:xfrm>
          <a:custGeom>
            <a:avLst/>
            <a:gdLst>
              <a:gd name="T0" fmla="*/ 338 w 676"/>
              <a:gd name="T1" fmla="*/ 0 h 238"/>
              <a:gd name="T2" fmla="*/ 0 w 676"/>
              <a:gd name="T3" fmla="*/ 118 h 238"/>
              <a:gd name="T4" fmla="*/ 338 w 676"/>
              <a:gd name="T5" fmla="*/ 238 h 238"/>
              <a:gd name="T6" fmla="*/ 676 w 676"/>
              <a:gd name="T7" fmla="*/ 118 h 238"/>
              <a:gd name="T8" fmla="*/ 338 w 676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6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6" y="118"/>
                </a:lnTo>
                <a:lnTo>
                  <a:pt x="3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1" name="Freeform 13"/>
          <p:cNvSpPr>
            <a:spLocks/>
          </p:cNvSpPr>
          <p:nvPr/>
        </p:nvSpPr>
        <p:spPr bwMode="auto">
          <a:xfrm>
            <a:off x="5981700" y="2338388"/>
            <a:ext cx="1073150" cy="377825"/>
          </a:xfrm>
          <a:custGeom>
            <a:avLst/>
            <a:gdLst>
              <a:gd name="T0" fmla="*/ 338 w 676"/>
              <a:gd name="T1" fmla="*/ 0 h 238"/>
              <a:gd name="T2" fmla="*/ 0 w 676"/>
              <a:gd name="T3" fmla="*/ 118 h 238"/>
              <a:gd name="T4" fmla="*/ 338 w 676"/>
              <a:gd name="T5" fmla="*/ 238 h 238"/>
              <a:gd name="T6" fmla="*/ 676 w 676"/>
              <a:gd name="T7" fmla="*/ 118 h 238"/>
              <a:gd name="T8" fmla="*/ 338 w 676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6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6" y="118"/>
                </a:lnTo>
                <a:lnTo>
                  <a:pt x="3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2" name="Freeform 14"/>
          <p:cNvSpPr>
            <a:spLocks/>
          </p:cNvSpPr>
          <p:nvPr/>
        </p:nvSpPr>
        <p:spPr bwMode="auto">
          <a:xfrm>
            <a:off x="5981700" y="2338388"/>
            <a:ext cx="1073150" cy="377825"/>
          </a:xfrm>
          <a:custGeom>
            <a:avLst/>
            <a:gdLst>
              <a:gd name="T0" fmla="*/ 338 w 676"/>
              <a:gd name="T1" fmla="*/ 0 h 238"/>
              <a:gd name="T2" fmla="*/ 0 w 676"/>
              <a:gd name="T3" fmla="*/ 118 h 238"/>
              <a:gd name="T4" fmla="*/ 338 w 676"/>
              <a:gd name="T5" fmla="*/ 238 h 238"/>
              <a:gd name="T6" fmla="*/ 676 w 676"/>
              <a:gd name="T7" fmla="*/ 118 h 238"/>
              <a:gd name="T8" fmla="*/ 338 w 676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6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6" y="118"/>
                </a:lnTo>
                <a:lnTo>
                  <a:pt x="33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3" name="Freeform 15"/>
          <p:cNvSpPr>
            <a:spLocks/>
          </p:cNvSpPr>
          <p:nvPr/>
        </p:nvSpPr>
        <p:spPr bwMode="auto">
          <a:xfrm>
            <a:off x="5133975" y="33766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4" name="Freeform 16"/>
          <p:cNvSpPr>
            <a:spLocks/>
          </p:cNvSpPr>
          <p:nvPr/>
        </p:nvSpPr>
        <p:spPr bwMode="auto">
          <a:xfrm>
            <a:off x="5133975" y="33766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5" name="Freeform 17"/>
          <p:cNvSpPr>
            <a:spLocks/>
          </p:cNvSpPr>
          <p:nvPr/>
        </p:nvSpPr>
        <p:spPr bwMode="auto">
          <a:xfrm>
            <a:off x="5133975" y="33766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6" name="Freeform 18"/>
          <p:cNvSpPr>
            <a:spLocks/>
          </p:cNvSpPr>
          <p:nvPr/>
        </p:nvSpPr>
        <p:spPr bwMode="auto">
          <a:xfrm>
            <a:off x="5133975" y="4300538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7" name="Freeform 19"/>
          <p:cNvSpPr>
            <a:spLocks/>
          </p:cNvSpPr>
          <p:nvPr/>
        </p:nvSpPr>
        <p:spPr bwMode="auto">
          <a:xfrm>
            <a:off x="5133975" y="4300538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8" name="Freeform 20"/>
          <p:cNvSpPr>
            <a:spLocks/>
          </p:cNvSpPr>
          <p:nvPr/>
        </p:nvSpPr>
        <p:spPr bwMode="auto">
          <a:xfrm>
            <a:off x="5133975" y="4300538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29" name="Freeform 21"/>
          <p:cNvSpPr>
            <a:spLocks/>
          </p:cNvSpPr>
          <p:nvPr/>
        </p:nvSpPr>
        <p:spPr bwMode="auto">
          <a:xfrm>
            <a:off x="5133975" y="52308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0" name="Freeform 22"/>
          <p:cNvSpPr>
            <a:spLocks/>
          </p:cNvSpPr>
          <p:nvPr/>
        </p:nvSpPr>
        <p:spPr bwMode="auto">
          <a:xfrm>
            <a:off x="5133975" y="52308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1" name="Freeform 23"/>
          <p:cNvSpPr>
            <a:spLocks/>
          </p:cNvSpPr>
          <p:nvPr/>
        </p:nvSpPr>
        <p:spPr bwMode="auto">
          <a:xfrm>
            <a:off x="5133975" y="5230813"/>
            <a:ext cx="1076325" cy="377825"/>
          </a:xfrm>
          <a:custGeom>
            <a:avLst/>
            <a:gdLst>
              <a:gd name="T0" fmla="*/ 338 w 678"/>
              <a:gd name="T1" fmla="*/ 0 h 238"/>
              <a:gd name="T2" fmla="*/ 0 w 678"/>
              <a:gd name="T3" fmla="*/ 118 h 238"/>
              <a:gd name="T4" fmla="*/ 338 w 678"/>
              <a:gd name="T5" fmla="*/ 238 h 238"/>
              <a:gd name="T6" fmla="*/ 678 w 678"/>
              <a:gd name="T7" fmla="*/ 118 h 238"/>
              <a:gd name="T8" fmla="*/ 338 w 678"/>
              <a:gd name="T9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8" h="238">
                <a:moveTo>
                  <a:pt x="338" y="0"/>
                </a:moveTo>
                <a:lnTo>
                  <a:pt x="0" y="118"/>
                </a:lnTo>
                <a:lnTo>
                  <a:pt x="338" y="238"/>
                </a:lnTo>
                <a:lnTo>
                  <a:pt x="678" y="118"/>
                </a:lnTo>
                <a:lnTo>
                  <a:pt x="338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2" name="Freeform 24"/>
          <p:cNvSpPr>
            <a:spLocks/>
          </p:cNvSpPr>
          <p:nvPr/>
        </p:nvSpPr>
        <p:spPr bwMode="auto">
          <a:xfrm>
            <a:off x="2038350" y="1792288"/>
            <a:ext cx="587375" cy="3819525"/>
          </a:xfrm>
          <a:custGeom>
            <a:avLst/>
            <a:gdLst>
              <a:gd name="T0" fmla="*/ 0 w 370"/>
              <a:gd name="T1" fmla="*/ 2146 h 2406"/>
              <a:gd name="T2" fmla="*/ 92 w 370"/>
              <a:gd name="T3" fmla="*/ 2146 h 2406"/>
              <a:gd name="T4" fmla="*/ 92 w 370"/>
              <a:gd name="T5" fmla="*/ 0 h 2406"/>
              <a:gd name="T6" fmla="*/ 278 w 370"/>
              <a:gd name="T7" fmla="*/ 0 h 2406"/>
              <a:gd name="T8" fmla="*/ 278 w 370"/>
              <a:gd name="T9" fmla="*/ 2146 h 2406"/>
              <a:gd name="T10" fmla="*/ 370 w 370"/>
              <a:gd name="T11" fmla="*/ 2146 h 2406"/>
              <a:gd name="T12" fmla="*/ 184 w 370"/>
              <a:gd name="T13" fmla="*/ 2406 h 2406"/>
              <a:gd name="T14" fmla="*/ 0 w 370"/>
              <a:gd name="T15" fmla="*/ 2146 h 2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0" h="2406">
                <a:moveTo>
                  <a:pt x="0" y="2146"/>
                </a:moveTo>
                <a:lnTo>
                  <a:pt x="92" y="2146"/>
                </a:lnTo>
                <a:lnTo>
                  <a:pt x="92" y="0"/>
                </a:lnTo>
                <a:lnTo>
                  <a:pt x="278" y="0"/>
                </a:lnTo>
                <a:lnTo>
                  <a:pt x="278" y="2146"/>
                </a:lnTo>
                <a:lnTo>
                  <a:pt x="370" y="2146"/>
                </a:lnTo>
                <a:lnTo>
                  <a:pt x="184" y="2406"/>
                </a:lnTo>
                <a:lnTo>
                  <a:pt x="0" y="2146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3" name="Freeform 25"/>
          <p:cNvSpPr>
            <a:spLocks/>
          </p:cNvSpPr>
          <p:nvPr/>
        </p:nvSpPr>
        <p:spPr bwMode="auto">
          <a:xfrm>
            <a:off x="2038350" y="1792288"/>
            <a:ext cx="587375" cy="3819525"/>
          </a:xfrm>
          <a:custGeom>
            <a:avLst/>
            <a:gdLst>
              <a:gd name="T0" fmla="*/ 0 w 370"/>
              <a:gd name="T1" fmla="*/ 2146 h 2406"/>
              <a:gd name="T2" fmla="*/ 92 w 370"/>
              <a:gd name="T3" fmla="*/ 2146 h 2406"/>
              <a:gd name="T4" fmla="*/ 92 w 370"/>
              <a:gd name="T5" fmla="*/ 0 h 2406"/>
              <a:gd name="T6" fmla="*/ 278 w 370"/>
              <a:gd name="T7" fmla="*/ 0 h 2406"/>
              <a:gd name="T8" fmla="*/ 278 w 370"/>
              <a:gd name="T9" fmla="*/ 2146 h 2406"/>
              <a:gd name="T10" fmla="*/ 370 w 370"/>
              <a:gd name="T11" fmla="*/ 2146 h 2406"/>
              <a:gd name="T12" fmla="*/ 184 w 370"/>
              <a:gd name="T13" fmla="*/ 2406 h 2406"/>
              <a:gd name="T14" fmla="*/ 0 w 370"/>
              <a:gd name="T15" fmla="*/ 2146 h 2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0" h="2406">
                <a:moveTo>
                  <a:pt x="0" y="2146"/>
                </a:moveTo>
                <a:lnTo>
                  <a:pt x="92" y="2146"/>
                </a:lnTo>
                <a:lnTo>
                  <a:pt x="92" y="0"/>
                </a:lnTo>
                <a:lnTo>
                  <a:pt x="278" y="0"/>
                </a:lnTo>
                <a:lnTo>
                  <a:pt x="278" y="2146"/>
                </a:lnTo>
                <a:lnTo>
                  <a:pt x="370" y="2146"/>
                </a:lnTo>
                <a:lnTo>
                  <a:pt x="184" y="2406"/>
                </a:lnTo>
                <a:lnTo>
                  <a:pt x="0" y="21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4" name="Freeform 26"/>
          <p:cNvSpPr>
            <a:spLocks/>
          </p:cNvSpPr>
          <p:nvPr/>
        </p:nvSpPr>
        <p:spPr bwMode="auto">
          <a:xfrm>
            <a:off x="2038350" y="1792288"/>
            <a:ext cx="587375" cy="3819525"/>
          </a:xfrm>
          <a:custGeom>
            <a:avLst/>
            <a:gdLst>
              <a:gd name="T0" fmla="*/ 0 w 370"/>
              <a:gd name="T1" fmla="*/ 2146 h 2406"/>
              <a:gd name="T2" fmla="*/ 92 w 370"/>
              <a:gd name="T3" fmla="*/ 2146 h 2406"/>
              <a:gd name="T4" fmla="*/ 92 w 370"/>
              <a:gd name="T5" fmla="*/ 0 h 2406"/>
              <a:gd name="T6" fmla="*/ 278 w 370"/>
              <a:gd name="T7" fmla="*/ 0 h 2406"/>
              <a:gd name="T8" fmla="*/ 278 w 370"/>
              <a:gd name="T9" fmla="*/ 2146 h 2406"/>
              <a:gd name="T10" fmla="*/ 370 w 370"/>
              <a:gd name="T11" fmla="*/ 2146 h 2406"/>
              <a:gd name="T12" fmla="*/ 184 w 370"/>
              <a:gd name="T13" fmla="*/ 2406 h 2406"/>
              <a:gd name="T14" fmla="*/ 0 w 370"/>
              <a:gd name="T15" fmla="*/ 2146 h 2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0" h="2406">
                <a:moveTo>
                  <a:pt x="0" y="2146"/>
                </a:moveTo>
                <a:lnTo>
                  <a:pt x="92" y="2146"/>
                </a:lnTo>
                <a:lnTo>
                  <a:pt x="92" y="0"/>
                </a:lnTo>
                <a:lnTo>
                  <a:pt x="278" y="0"/>
                </a:lnTo>
                <a:lnTo>
                  <a:pt x="278" y="2146"/>
                </a:lnTo>
                <a:lnTo>
                  <a:pt x="370" y="2146"/>
                </a:lnTo>
                <a:lnTo>
                  <a:pt x="184" y="2406"/>
                </a:lnTo>
                <a:lnTo>
                  <a:pt x="0" y="214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5" name="Rectangle 27"/>
          <p:cNvSpPr>
            <a:spLocks noChangeArrowheads="1"/>
          </p:cNvSpPr>
          <p:nvPr/>
        </p:nvSpPr>
        <p:spPr bwMode="auto">
          <a:xfrm>
            <a:off x="2895600" y="1871663"/>
            <a:ext cx="1809750" cy="31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6" name="Rectangle 28"/>
          <p:cNvSpPr>
            <a:spLocks noChangeArrowheads="1"/>
          </p:cNvSpPr>
          <p:nvPr/>
        </p:nvSpPr>
        <p:spPr bwMode="auto">
          <a:xfrm>
            <a:off x="2895600" y="1871663"/>
            <a:ext cx="1809750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7" name="Rectangle 29"/>
          <p:cNvSpPr>
            <a:spLocks noChangeArrowheads="1"/>
          </p:cNvSpPr>
          <p:nvPr/>
        </p:nvSpPr>
        <p:spPr bwMode="auto">
          <a:xfrm>
            <a:off x="1987550" y="2392363"/>
            <a:ext cx="1711325" cy="31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8" name="Rectangle 30"/>
          <p:cNvSpPr>
            <a:spLocks noChangeArrowheads="1"/>
          </p:cNvSpPr>
          <p:nvPr/>
        </p:nvSpPr>
        <p:spPr bwMode="auto">
          <a:xfrm>
            <a:off x="1987550" y="2392363"/>
            <a:ext cx="1711325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39" name="Rectangle 31"/>
          <p:cNvSpPr>
            <a:spLocks noChangeArrowheads="1"/>
          </p:cNvSpPr>
          <p:nvPr/>
        </p:nvSpPr>
        <p:spPr bwMode="auto">
          <a:xfrm>
            <a:off x="3806825" y="2392363"/>
            <a:ext cx="1711325" cy="31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0" name="Rectangle 32"/>
          <p:cNvSpPr>
            <a:spLocks noChangeArrowheads="1"/>
          </p:cNvSpPr>
          <p:nvPr/>
        </p:nvSpPr>
        <p:spPr bwMode="auto">
          <a:xfrm>
            <a:off x="3806825" y="2392363"/>
            <a:ext cx="1711325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1" name="Rectangle 33"/>
          <p:cNvSpPr>
            <a:spLocks noChangeArrowheads="1"/>
          </p:cNvSpPr>
          <p:nvPr/>
        </p:nvSpPr>
        <p:spPr bwMode="auto">
          <a:xfrm>
            <a:off x="4959350" y="2938463"/>
            <a:ext cx="1419225" cy="31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2" name="Rectangle 34"/>
          <p:cNvSpPr>
            <a:spLocks noChangeArrowheads="1"/>
          </p:cNvSpPr>
          <p:nvPr/>
        </p:nvSpPr>
        <p:spPr bwMode="auto">
          <a:xfrm>
            <a:off x="4959350" y="2938463"/>
            <a:ext cx="1419225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3" name="Rectangle 35"/>
          <p:cNvSpPr>
            <a:spLocks noChangeArrowheads="1"/>
          </p:cNvSpPr>
          <p:nvPr/>
        </p:nvSpPr>
        <p:spPr bwMode="auto">
          <a:xfrm>
            <a:off x="4959350" y="3862388"/>
            <a:ext cx="1419225" cy="320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4" name="Rectangle 36"/>
          <p:cNvSpPr>
            <a:spLocks noChangeArrowheads="1"/>
          </p:cNvSpPr>
          <p:nvPr/>
        </p:nvSpPr>
        <p:spPr bwMode="auto">
          <a:xfrm>
            <a:off x="4959350" y="3862388"/>
            <a:ext cx="1419225" cy="3206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5" name="Rectangle 37"/>
          <p:cNvSpPr>
            <a:spLocks noChangeArrowheads="1"/>
          </p:cNvSpPr>
          <p:nvPr/>
        </p:nvSpPr>
        <p:spPr bwMode="auto">
          <a:xfrm>
            <a:off x="4959350" y="4795838"/>
            <a:ext cx="1422400" cy="320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6" name="Rectangle 38"/>
          <p:cNvSpPr>
            <a:spLocks noChangeArrowheads="1"/>
          </p:cNvSpPr>
          <p:nvPr/>
        </p:nvSpPr>
        <p:spPr bwMode="auto">
          <a:xfrm>
            <a:off x="4959350" y="4795838"/>
            <a:ext cx="1422400" cy="3206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7" name="Rectangle 39"/>
          <p:cNvSpPr>
            <a:spLocks noChangeArrowheads="1"/>
          </p:cNvSpPr>
          <p:nvPr/>
        </p:nvSpPr>
        <p:spPr bwMode="auto">
          <a:xfrm>
            <a:off x="2889250" y="5183188"/>
            <a:ext cx="1879600" cy="441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8" name="Rectangle 40"/>
          <p:cNvSpPr>
            <a:spLocks noChangeArrowheads="1"/>
          </p:cNvSpPr>
          <p:nvPr/>
        </p:nvSpPr>
        <p:spPr bwMode="auto">
          <a:xfrm>
            <a:off x="2889250" y="5183188"/>
            <a:ext cx="1879600" cy="4413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49" name="Rectangle 41"/>
          <p:cNvSpPr>
            <a:spLocks noChangeArrowheads="1"/>
          </p:cNvSpPr>
          <p:nvPr/>
        </p:nvSpPr>
        <p:spPr bwMode="auto">
          <a:xfrm>
            <a:off x="5911850" y="1871663"/>
            <a:ext cx="1187450" cy="31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0" name="Rectangle 42"/>
          <p:cNvSpPr>
            <a:spLocks noChangeArrowheads="1"/>
          </p:cNvSpPr>
          <p:nvPr/>
        </p:nvSpPr>
        <p:spPr bwMode="auto">
          <a:xfrm>
            <a:off x="5911850" y="1871663"/>
            <a:ext cx="1187450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1" name="Line 43"/>
          <p:cNvSpPr>
            <a:spLocks noChangeShapeType="1"/>
          </p:cNvSpPr>
          <p:nvPr/>
        </p:nvSpPr>
        <p:spPr bwMode="auto">
          <a:xfrm>
            <a:off x="5670550" y="5116513"/>
            <a:ext cx="0" cy="53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2" name="Freeform 44"/>
          <p:cNvSpPr>
            <a:spLocks/>
          </p:cNvSpPr>
          <p:nvPr/>
        </p:nvSpPr>
        <p:spPr bwMode="auto">
          <a:xfrm>
            <a:off x="5638800" y="5151438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3" name="Freeform 45"/>
          <p:cNvSpPr>
            <a:spLocks/>
          </p:cNvSpPr>
          <p:nvPr/>
        </p:nvSpPr>
        <p:spPr bwMode="auto">
          <a:xfrm>
            <a:off x="5638800" y="5151438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4" name="Line 46"/>
          <p:cNvSpPr>
            <a:spLocks noChangeShapeType="1"/>
          </p:cNvSpPr>
          <p:nvPr/>
        </p:nvSpPr>
        <p:spPr bwMode="auto">
          <a:xfrm>
            <a:off x="5670550" y="4681538"/>
            <a:ext cx="0" cy="53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5" name="Freeform 47"/>
          <p:cNvSpPr>
            <a:spLocks/>
          </p:cNvSpPr>
          <p:nvPr/>
        </p:nvSpPr>
        <p:spPr bwMode="auto">
          <a:xfrm>
            <a:off x="5638800" y="47132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6" name="Freeform 48"/>
          <p:cNvSpPr>
            <a:spLocks/>
          </p:cNvSpPr>
          <p:nvPr/>
        </p:nvSpPr>
        <p:spPr bwMode="auto">
          <a:xfrm>
            <a:off x="5638800" y="47132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7" name="Line 49"/>
          <p:cNvSpPr>
            <a:spLocks noChangeShapeType="1"/>
          </p:cNvSpPr>
          <p:nvPr/>
        </p:nvSpPr>
        <p:spPr bwMode="auto">
          <a:xfrm>
            <a:off x="5670550" y="4186238"/>
            <a:ext cx="0" cy="53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8" name="Freeform 50"/>
          <p:cNvSpPr>
            <a:spLocks/>
          </p:cNvSpPr>
          <p:nvPr/>
        </p:nvSpPr>
        <p:spPr bwMode="auto">
          <a:xfrm>
            <a:off x="5638800" y="42179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59" name="Freeform 51"/>
          <p:cNvSpPr>
            <a:spLocks/>
          </p:cNvSpPr>
          <p:nvPr/>
        </p:nvSpPr>
        <p:spPr bwMode="auto">
          <a:xfrm>
            <a:off x="5638800" y="42179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0" name="Line 52"/>
          <p:cNvSpPr>
            <a:spLocks noChangeShapeType="1"/>
          </p:cNvSpPr>
          <p:nvPr/>
        </p:nvSpPr>
        <p:spPr bwMode="auto">
          <a:xfrm>
            <a:off x="5670550" y="3754438"/>
            <a:ext cx="0" cy="53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1" name="Freeform 53"/>
          <p:cNvSpPr>
            <a:spLocks/>
          </p:cNvSpPr>
          <p:nvPr/>
        </p:nvSpPr>
        <p:spPr bwMode="auto">
          <a:xfrm>
            <a:off x="5638800" y="3786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2" name="Freeform 54"/>
          <p:cNvSpPr>
            <a:spLocks/>
          </p:cNvSpPr>
          <p:nvPr/>
        </p:nvSpPr>
        <p:spPr bwMode="auto">
          <a:xfrm>
            <a:off x="5638800" y="3786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3" name="Line 55"/>
          <p:cNvSpPr>
            <a:spLocks noChangeShapeType="1"/>
          </p:cNvSpPr>
          <p:nvPr/>
        </p:nvSpPr>
        <p:spPr bwMode="auto">
          <a:xfrm>
            <a:off x="5670550" y="3262313"/>
            <a:ext cx="0" cy="539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4" name="Freeform 56"/>
          <p:cNvSpPr>
            <a:spLocks/>
          </p:cNvSpPr>
          <p:nvPr/>
        </p:nvSpPr>
        <p:spPr bwMode="auto">
          <a:xfrm>
            <a:off x="5638800" y="3294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5" name="Freeform 57"/>
          <p:cNvSpPr>
            <a:spLocks/>
          </p:cNvSpPr>
          <p:nvPr/>
        </p:nvSpPr>
        <p:spPr bwMode="auto">
          <a:xfrm>
            <a:off x="5638800" y="329406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6" name="Line 58"/>
          <p:cNvSpPr>
            <a:spLocks noChangeShapeType="1"/>
          </p:cNvSpPr>
          <p:nvPr/>
        </p:nvSpPr>
        <p:spPr bwMode="auto">
          <a:xfrm>
            <a:off x="5664200" y="2805113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7" name="Freeform 59"/>
          <p:cNvSpPr>
            <a:spLocks/>
          </p:cNvSpPr>
          <p:nvPr/>
        </p:nvSpPr>
        <p:spPr bwMode="auto">
          <a:xfrm>
            <a:off x="5632450" y="28527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8" name="Freeform 60"/>
          <p:cNvSpPr>
            <a:spLocks/>
          </p:cNvSpPr>
          <p:nvPr/>
        </p:nvSpPr>
        <p:spPr bwMode="auto">
          <a:xfrm>
            <a:off x="5632450" y="28527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69" name="Line 61"/>
          <p:cNvSpPr>
            <a:spLocks noChangeShapeType="1"/>
          </p:cNvSpPr>
          <p:nvPr/>
        </p:nvSpPr>
        <p:spPr bwMode="auto">
          <a:xfrm>
            <a:off x="6518275" y="2185988"/>
            <a:ext cx="0" cy="984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0" name="Freeform 62"/>
          <p:cNvSpPr>
            <a:spLocks/>
          </p:cNvSpPr>
          <p:nvPr/>
        </p:nvSpPr>
        <p:spPr bwMode="auto">
          <a:xfrm>
            <a:off x="6486525" y="2262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1" name="Freeform 63"/>
          <p:cNvSpPr>
            <a:spLocks/>
          </p:cNvSpPr>
          <p:nvPr/>
        </p:nvSpPr>
        <p:spPr bwMode="auto">
          <a:xfrm>
            <a:off x="6486525" y="2262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2" name="Freeform 64"/>
          <p:cNvSpPr>
            <a:spLocks/>
          </p:cNvSpPr>
          <p:nvPr/>
        </p:nvSpPr>
        <p:spPr bwMode="auto">
          <a:xfrm>
            <a:off x="2803525" y="2271713"/>
            <a:ext cx="1841500" cy="57150"/>
          </a:xfrm>
          <a:custGeom>
            <a:avLst/>
            <a:gdLst>
              <a:gd name="T0" fmla="*/ 0 w 1160"/>
              <a:gd name="T1" fmla="*/ 36 h 36"/>
              <a:gd name="T2" fmla="*/ 0 w 1160"/>
              <a:gd name="T3" fmla="*/ 0 h 36"/>
              <a:gd name="T4" fmla="*/ 1160 w 1160"/>
              <a:gd name="T5" fmla="*/ 0 h 36"/>
              <a:gd name="T6" fmla="*/ 1160 w 1160"/>
              <a:gd name="T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0" h="36">
                <a:moveTo>
                  <a:pt x="0" y="36"/>
                </a:moveTo>
                <a:lnTo>
                  <a:pt x="0" y="0"/>
                </a:lnTo>
                <a:lnTo>
                  <a:pt x="1160" y="0"/>
                </a:lnTo>
                <a:lnTo>
                  <a:pt x="1160" y="3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3" name="Freeform 65"/>
          <p:cNvSpPr>
            <a:spLocks/>
          </p:cNvSpPr>
          <p:nvPr/>
        </p:nvSpPr>
        <p:spPr bwMode="auto">
          <a:xfrm>
            <a:off x="4616450" y="230663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4" name="Freeform 66"/>
          <p:cNvSpPr>
            <a:spLocks/>
          </p:cNvSpPr>
          <p:nvPr/>
        </p:nvSpPr>
        <p:spPr bwMode="auto">
          <a:xfrm>
            <a:off x="4616450" y="230663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5" name="Freeform 67"/>
          <p:cNvSpPr>
            <a:spLocks/>
          </p:cNvSpPr>
          <p:nvPr/>
        </p:nvSpPr>
        <p:spPr bwMode="auto">
          <a:xfrm>
            <a:off x="2771775" y="23066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6" name="Freeform 68"/>
          <p:cNvSpPr>
            <a:spLocks/>
          </p:cNvSpPr>
          <p:nvPr/>
        </p:nvSpPr>
        <p:spPr bwMode="auto">
          <a:xfrm>
            <a:off x="2771775" y="23066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7" name="Freeform 69"/>
          <p:cNvSpPr>
            <a:spLocks/>
          </p:cNvSpPr>
          <p:nvPr/>
        </p:nvSpPr>
        <p:spPr bwMode="auto">
          <a:xfrm>
            <a:off x="3933825" y="4389438"/>
            <a:ext cx="142875" cy="450850"/>
          </a:xfrm>
          <a:custGeom>
            <a:avLst/>
            <a:gdLst>
              <a:gd name="T0" fmla="*/ 0 w 90"/>
              <a:gd name="T1" fmla="*/ 284 h 284"/>
              <a:gd name="T2" fmla="*/ 0 w 90"/>
              <a:gd name="T3" fmla="*/ 74 h 284"/>
              <a:gd name="T4" fmla="*/ 90 w 90"/>
              <a:gd name="T5" fmla="*/ 0 h 284"/>
              <a:gd name="T6" fmla="*/ 90 w 90"/>
              <a:gd name="T7" fmla="*/ 192 h 284"/>
              <a:gd name="T8" fmla="*/ 0 w 90"/>
              <a:gd name="T9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84">
                <a:moveTo>
                  <a:pt x="0" y="284"/>
                </a:moveTo>
                <a:lnTo>
                  <a:pt x="0" y="74"/>
                </a:lnTo>
                <a:lnTo>
                  <a:pt x="90" y="0"/>
                </a:lnTo>
                <a:lnTo>
                  <a:pt x="90" y="192"/>
                </a:lnTo>
                <a:lnTo>
                  <a:pt x="0" y="284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8" name="Freeform 70"/>
          <p:cNvSpPr>
            <a:spLocks/>
          </p:cNvSpPr>
          <p:nvPr/>
        </p:nvSpPr>
        <p:spPr bwMode="auto">
          <a:xfrm>
            <a:off x="3933825" y="4389438"/>
            <a:ext cx="142875" cy="450850"/>
          </a:xfrm>
          <a:custGeom>
            <a:avLst/>
            <a:gdLst>
              <a:gd name="T0" fmla="*/ 0 w 90"/>
              <a:gd name="T1" fmla="*/ 284 h 284"/>
              <a:gd name="T2" fmla="*/ 0 w 90"/>
              <a:gd name="T3" fmla="*/ 74 h 284"/>
              <a:gd name="T4" fmla="*/ 90 w 90"/>
              <a:gd name="T5" fmla="*/ 0 h 284"/>
              <a:gd name="T6" fmla="*/ 90 w 90"/>
              <a:gd name="T7" fmla="*/ 192 h 284"/>
              <a:gd name="T8" fmla="*/ 0 w 90"/>
              <a:gd name="T9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84">
                <a:moveTo>
                  <a:pt x="0" y="284"/>
                </a:moveTo>
                <a:lnTo>
                  <a:pt x="0" y="74"/>
                </a:lnTo>
                <a:lnTo>
                  <a:pt x="90" y="0"/>
                </a:lnTo>
                <a:lnTo>
                  <a:pt x="90" y="192"/>
                </a:lnTo>
                <a:lnTo>
                  <a:pt x="0" y="2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79" name="Freeform 71"/>
          <p:cNvSpPr>
            <a:spLocks/>
          </p:cNvSpPr>
          <p:nvPr/>
        </p:nvSpPr>
        <p:spPr bwMode="auto">
          <a:xfrm>
            <a:off x="3933825" y="4389438"/>
            <a:ext cx="142875" cy="450850"/>
          </a:xfrm>
          <a:custGeom>
            <a:avLst/>
            <a:gdLst>
              <a:gd name="T0" fmla="*/ 0 w 90"/>
              <a:gd name="T1" fmla="*/ 284 h 284"/>
              <a:gd name="T2" fmla="*/ 0 w 90"/>
              <a:gd name="T3" fmla="*/ 74 h 284"/>
              <a:gd name="T4" fmla="*/ 90 w 90"/>
              <a:gd name="T5" fmla="*/ 0 h 284"/>
              <a:gd name="T6" fmla="*/ 90 w 90"/>
              <a:gd name="T7" fmla="*/ 192 h 284"/>
              <a:gd name="T8" fmla="*/ 0 w 90"/>
              <a:gd name="T9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84">
                <a:moveTo>
                  <a:pt x="0" y="284"/>
                </a:moveTo>
                <a:lnTo>
                  <a:pt x="0" y="74"/>
                </a:lnTo>
                <a:lnTo>
                  <a:pt x="90" y="0"/>
                </a:lnTo>
                <a:lnTo>
                  <a:pt x="90" y="192"/>
                </a:lnTo>
                <a:lnTo>
                  <a:pt x="0" y="28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0" name="Freeform 72"/>
          <p:cNvSpPr>
            <a:spLocks/>
          </p:cNvSpPr>
          <p:nvPr/>
        </p:nvSpPr>
        <p:spPr bwMode="auto">
          <a:xfrm>
            <a:off x="1844675" y="4389438"/>
            <a:ext cx="2232025" cy="117475"/>
          </a:xfrm>
          <a:custGeom>
            <a:avLst/>
            <a:gdLst>
              <a:gd name="T0" fmla="*/ 1316 w 1406"/>
              <a:gd name="T1" fmla="*/ 74 h 74"/>
              <a:gd name="T2" fmla="*/ 0 w 1406"/>
              <a:gd name="T3" fmla="*/ 74 h 74"/>
              <a:gd name="T4" fmla="*/ 98 w 1406"/>
              <a:gd name="T5" fmla="*/ 0 h 74"/>
              <a:gd name="T6" fmla="*/ 1406 w 1406"/>
              <a:gd name="T7" fmla="*/ 0 h 74"/>
              <a:gd name="T8" fmla="*/ 1316 w 1406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6" h="74">
                <a:moveTo>
                  <a:pt x="1316" y="74"/>
                </a:moveTo>
                <a:lnTo>
                  <a:pt x="0" y="74"/>
                </a:lnTo>
                <a:lnTo>
                  <a:pt x="98" y="0"/>
                </a:lnTo>
                <a:lnTo>
                  <a:pt x="1406" y="0"/>
                </a:lnTo>
                <a:lnTo>
                  <a:pt x="1316" y="74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1" name="Freeform 73"/>
          <p:cNvSpPr>
            <a:spLocks/>
          </p:cNvSpPr>
          <p:nvPr/>
        </p:nvSpPr>
        <p:spPr bwMode="auto">
          <a:xfrm>
            <a:off x="1844675" y="4389438"/>
            <a:ext cx="2232025" cy="117475"/>
          </a:xfrm>
          <a:custGeom>
            <a:avLst/>
            <a:gdLst>
              <a:gd name="T0" fmla="*/ 1316 w 1406"/>
              <a:gd name="T1" fmla="*/ 74 h 74"/>
              <a:gd name="T2" fmla="*/ 0 w 1406"/>
              <a:gd name="T3" fmla="*/ 74 h 74"/>
              <a:gd name="T4" fmla="*/ 98 w 1406"/>
              <a:gd name="T5" fmla="*/ 0 h 74"/>
              <a:gd name="T6" fmla="*/ 1406 w 1406"/>
              <a:gd name="T7" fmla="*/ 0 h 74"/>
              <a:gd name="T8" fmla="*/ 1316 w 1406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6" h="74">
                <a:moveTo>
                  <a:pt x="1316" y="74"/>
                </a:moveTo>
                <a:lnTo>
                  <a:pt x="0" y="74"/>
                </a:lnTo>
                <a:lnTo>
                  <a:pt x="98" y="0"/>
                </a:lnTo>
                <a:lnTo>
                  <a:pt x="1406" y="0"/>
                </a:lnTo>
                <a:lnTo>
                  <a:pt x="1316" y="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2" name="Freeform 74"/>
          <p:cNvSpPr>
            <a:spLocks/>
          </p:cNvSpPr>
          <p:nvPr/>
        </p:nvSpPr>
        <p:spPr bwMode="auto">
          <a:xfrm>
            <a:off x="1844675" y="4389438"/>
            <a:ext cx="2232025" cy="117475"/>
          </a:xfrm>
          <a:custGeom>
            <a:avLst/>
            <a:gdLst>
              <a:gd name="T0" fmla="*/ 1316 w 1406"/>
              <a:gd name="T1" fmla="*/ 74 h 74"/>
              <a:gd name="T2" fmla="*/ 0 w 1406"/>
              <a:gd name="T3" fmla="*/ 74 h 74"/>
              <a:gd name="T4" fmla="*/ 98 w 1406"/>
              <a:gd name="T5" fmla="*/ 0 h 74"/>
              <a:gd name="T6" fmla="*/ 1406 w 1406"/>
              <a:gd name="T7" fmla="*/ 0 h 74"/>
              <a:gd name="T8" fmla="*/ 1316 w 1406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6" h="74">
                <a:moveTo>
                  <a:pt x="1316" y="74"/>
                </a:moveTo>
                <a:lnTo>
                  <a:pt x="0" y="74"/>
                </a:lnTo>
                <a:lnTo>
                  <a:pt x="98" y="0"/>
                </a:lnTo>
                <a:lnTo>
                  <a:pt x="1406" y="0"/>
                </a:lnTo>
                <a:lnTo>
                  <a:pt x="1316" y="7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3" name="Rectangle 75"/>
          <p:cNvSpPr>
            <a:spLocks noChangeArrowheads="1"/>
          </p:cNvSpPr>
          <p:nvPr/>
        </p:nvSpPr>
        <p:spPr bwMode="auto">
          <a:xfrm>
            <a:off x="1844675" y="4506913"/>
            <a:ext cx="2089150" cy="3333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4" name="Rectangle 76"/>
          <p:cNvSpPr>
            <a:spLocks noChangeArrowheads="1"/>
          </p:cNvSpPr>
          <p:nvPr/>
        </p:nvSpPr>
        <p:spPr bwMode="auto">
          <a:xfrm>
            <a:off x="1844675" y="4506913"/>
            <a:ext cx="2089150" cy="3333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5" name="Freeform 77"/>
          <p:cNvSpPr>
            <a:spLocks/>
          </p:cNvSpPr>
          <p:nvPr/>
        </p:nvSpPr>
        <p:spPr bwMode="auto">
          <a:xfrm>
            <a:off x="3371850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6" name="Freeform 78"/>
          <p:cNvSpPr>
            <a:spLocks/>
          </p:cNvSpPr>
          <p:nvPr/>
        </p:nvSpPr>
        <p:spPr bwMode="auto">
          <a:xfrm>
            <a:off x="3371850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7" name="Freeform 79"/>
          <p:cNvSpPr>
            <a:spLocks/>
          </p:cNvSpPr>
          <p:nvPr/>
        </p:nvSpPr>
        <p:spPr bwMode="auto">
          <a:xfrm>
            <a:off x="3371850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8" name="Freeform 80"/>
          <p:cNvSpPr>
            <a:spLocks/>
          </p:cNvSpPr>
          <p:nvPr/>
        </p:nvSpPr>
        <p:spPr bwMode="auto">
          <a:xfrm>
            <a:off x="3832225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89" name="Freeform 81"/>
          <p:cNvSpPr>
            <a:spLocks/>
          </p:cNvSpPr>
          <p:nvPr/>
        </p:nvSpPr>
        <p:spPr bwMode="auto">
          <a:xfrm>
            <a:off x="3832225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0" name="Freeform 82"/>
          <p:cNvSpPr>
            <a:spLocks/>
          </p:cNvSpPr>
          <p:nvPr/>
        </p:nvSpPr>
        <p:spPr bwMode="auto">
          <a:xfrm>
            <a:off x="3832225" y="26685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1" name="Freeform 83"/>
          <p:cNvSpPr>
            <a:spLocks/>
          </p:cNvSpPr>
          <p:nvPr/>
        </p:nvSpPr>
        <p:spPr bwMode="auto">
          <a:xfrm>
            <a:off x="2797175" y="17764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2" name="Freeform 84"/>
          <p:cNvSpPr>
            <a:spLocks/>
          </p:cNvSpPr>
          <p:nvPr/>
        </p:nvSpPr>
        <p:spPr bwMode="auto">
          <a:xfrm>
            <a:off x="2797175" y="17764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3" name="Freeform 85"/>
          <p:cNvSpPr>
            <a:spLocks/>
          </p:cNvSpPr>
          <p:nvPr/>
        </p:nvSpPr>
        <p:spPr bwMode="auto">
          <a:xfrm>
            <a:off x="2797175" y="17764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4" name="Freeform 86"/>
          <p:cNvSpPr>
            <a:spLocks/>
          </p:cNvSpPr>
          <p:nvPr/>
        </p:nvSpPr>
        <p:spPr bwMode="auto">
          <a:xfrm>
            <a:off x="6981825" y="207486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6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5" name="Freeform 87"/>
          <p:cNvSpPr>
            <a:spLocks/>
          </p:cNvSpPr>
          <p:nvPr/>
        </p:nvSpPr>
        <p:spPr bwMode="auto">
          <a:xfrm>
            <a:off x="6981825" y="207486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6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6" name="Freeform 88"/>
          <p:cNvSpPr>
            <a:spLocks/>
          </p:cNvSpPr>
          <p:nvPr/>
        </p:nvSpPr>
        <p:spPr bwMode="auto">
          <a:xfrm>
            <a:off x="6981825" y="207486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6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7" name="Freeform 89"/>
          <p:cNvSpPr>
            <a:spLocks/>
          </p:cNvSpPr>
          <p:nvPr/>
        </p:nvSpPr>
        <p:spPr bwMode="auto">
          <a:xfrm>
            <a:off x="6921500" y="24241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8" name="Freeform 90"/>
          <p:cNvSpPr>
            <a:spLocks/>
          </p:cNvSpPr>
          <p:nvPr/>
        </p:nvSpPr>
        <p:spPr bwMode="auto">
          <a:xfrm>
            <a:off x="6921500" y="24241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99" name="Freeform 91"/>
          <p:cNvSpPr>
            <a:spLocks/>
          </p:cNvSpPr>
          <p:nvPr/>
        </p:nvSpPr>
        <p:spPr bwMode="auto">
          <a:xfrm>
            <a:off x="6921500" y="24241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4 h 136"/>
              <a:gd name="T8" fmla="*/ 126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6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0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6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6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0 h 136"/>
              <a:gd name="T70" fmla="*/ 136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4"/>
                </a:lnTo>
                <a:lnTo>
                  <a:pt x="126" y="106"/>
                </a:lnTo>
                <a:lnTo>
                  <a:pt x="116" y="116"/>
                </a:lnTo>
                <a:lnTo>
                  <a:pt x="106" y="124"/>
                </a:lnTo>
                <a:lnTo>
                  <a:pt x="96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6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0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6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6" y="4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0"/>
                </a:lnTo>
                <a:lnTo>
                  <a:pt x="136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0" name="Freeform 92"/>
          <p:cNvSpPr>
            <a:spLocks/>
          </p:cNvSpPr>
          <p:nvPr/>
        </p:nvSpPr>
        <p:spPr bwMode="auto">
          <a:xfrm>
            <a:off x="5070475" y="34496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1" name="Freeform 93"/>
          <p:cNvSpPr>
            <a:spLocks/>
          </p:cNvSpPr>
          <p:nvPr/>
        </p:nvSpPr>
        <p:spPr bwMode="auto">
          <a:xfrm>
            <a:off x="5070475" y="34496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2" name="Freeform 94"/>
          <p:cNvSpPr>
            <a:spLocks/>
          </p:cNvSpPr>
          <p:nvPr/>
        </p:nvSpPr>
        <p:spPr bwMode="auto">
          <a:xfrm>
            <a:off x="5070475" y="34496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3" name="Freeform 95"/>
          <p:cNvSpPr>
            <a:spLocks/>
          </p:cNvSpPr>
          <p:nvPr/>
        </p:nvSpPr>
        <p:spPr bwMode="auto">
          <a:xfrm>
            <a:off x="6019800" y="43767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4 w 136"/>
              <a:gd name="T33" fmla="*/ 94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4" y="94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4" name="Freeform 96"/>
          <p:cNvSpPr>
            <a:spLocks/>
          </p:cNvSpPr>
          <p:nvPr/>
        </p:nvSpPr>
        <p:spPr bwMode="auto">
          <a:xfrm>
            <a:off x="6019800" y="43767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4 w 136"/>
              <a:gd name="T33" fmla="*/ 94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4" y="94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5" name="Freeform 97"/>
          <p:cNvSpPr>
            <a:spLocks/>
          </p:cNvSpPr>
          <p:nvPr/>
        </p:nvSpPr>
        <p:spPr bwMode="auto">
          <a:xfrm>
            <a:off x="6019800" y="43767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4 w 136"/>
              <a:gd name="T33" fmla="*/ 94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0 h 136"/>
              <a:gd name="T60" fmla="*/ 94 w 136"/>
              <a:gd name="T61" fmla="*/ 4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4" y="94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2" y="0"/>
                </a:lnTo>
                <a:lnTo>
                  <a:pt x="94" y="4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6" name="Freeform 98"/>
          <p:cNvSpPr>
            <a:spLocks/>
          </p:cNvSpPr>
          <p:nvPr/>
        </p:nvSpPr>
        <p:spPr bwMode="auto">
          <a:xfrm>
            <a:off x="6067425" y="5310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8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6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7" name="Freeform 99"/>
          <p:cNvSpPr>
            <a:spLocks/>
          </p:cNvSpPr>
          <p:nvPr/>
        </p:nvSpPr>
        <p:spPr bwMode="auto">
          <a:xfrm>
            <a:off x="6067425" y="5310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8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6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8" name="Freeform 100"/>
          <p:cNvSpPr>
            <a:spLocks/>
          </p:cNvSpPr>
          <p:nvPr/>
        </p:nvSpPr>
        <p:spPr bwMode="auto">
          <a:xfrm>
            <a:off x="6067425" y="5310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4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6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8"/>
                </a:lnTo>
                <a:lnTo>
                  <a:pt x="106" y="126"/>
                </a:lnTo>
                <a:lnTo>
                  <a:pt x="94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6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09" name="Freeform 101"/>
          <p:cNvSpPr>
            <a:spLocks/>
          </p:cNvSpPr>
          <p:nvPr/>
        </p:nvSpPr>
        <p:spPr bwMode="auto">
          <a:xfrm>
            <a:off x="2749550" y="50498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0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0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6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0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0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0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0" y="132"/>
                </a:lnTo>
                <a:lnTo>
                  <a:pt x="30" y="126"/>
                </a:lnTo>
                <a:lnTo>
                  <a:pt x="20" y="116"/>
                </a:lnTo>
                <a:lnTo>
                  <a:pt x="10" y="106"/>
                </a:lnTo>
                <a:lnTo>
                  <a:pt x="4" y="96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0" y="30"/>
                </a:lnTo>
                <a:lnTo>
                  <a:pt x="20" y="20"/>
                </a:lnTo>
                <a:lnTo>
                  <a:pt x="30" y="12"/>
                </a:lnTo>
                <a:lnTo>
                  <a:pt x="40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0" name="Freeform 102"/>
          <p:cNvSpPr>
            <a:spLocks/>
          </p:cNvSpPr>
          <p:nvPr/>
        </p:nvSpPr>
        <p:spPr bwMode="auto">
          <a:xfrm>
            <a:off x="2749550" y="50498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0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0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6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0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0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0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0" y="132"/>
                </a:lnTo>
                <a:lnTo>
                  <a:pt x="30" y="126"/>
                </a:lnTo>
                <a:lnTo>
                  <a:pt x="20" y="116"/>
                </a:lnTo>
                <a:lnTo>
                  <a:pt x="10" y="106"/>
                </a:lnTo>
                <a:lnTo>
                  <a:pt x="4" y="96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0" y="30"/>
                </a:lnTo>
                <a:lnTo>
                  <a:pt x="20" y="20"/>
                </a:lnTo>
                <a:lnTo>
                  <a:pt x="30" y="12"/>
                </a:lnTo>
                <a:lnTo>
                  <a:pt x="40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1" name="Freeform 103"/>
          <p:cNvSpPr>
            <a:spLocks/>
          </p:cNvSpPr>
          <p:nvPr/>
        </p:nvSpPr>
        <p:spPr bwMode="auto">
          <a:xfrm>
            <a:off x="2749550" y="504983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6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6 h 136"/>
              <a:gd name="T14" fmla="*/ 94 w 136"/>
              <a:gd name="T15" fmla="*/ 132 h 136"/>
              <a:gd name="T16" fmla="*/ 80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6 h 136"/>
              <a:gd name="T24" fmla="*/ 40 w 136"/>
              <a:gd name="T25" fmla="*/ 132 h 136"/>
              <a:gd name="T26" fmla="*/ 30 w 136"/>
              <a:gd name="T27" fmla="*/ 126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6 h 136"/>
              <a:gd name="T34" fmla="*/ 0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2 h 136"/>
              <a:gd name="T44" fmla="*/ 10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0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6"/>
                </a:lnTo>
                <a:lnTo>
                  <a:pt x="124" y="106"/>
                </a:lnTo>
                <a:lnTo>
                  <a:pt x="116" y="116"/>
                </a:lnTo>
                <a:lnTo>
                  <a:pt x="106" y="126"/>
                </a:lnTo>
                <a:lnTo>
                  <a:pt x="94" y="132"/>
                </a:lnTo>
                <a:lnTo>
                  <a:pt x="80" y="136"/>
                </a:lnTo>
                <a:lnTo>
                  <a:pt x="68" y="136"/>
                </a:lnTo>
                <a:lnTo>
                  <a:pt x="68" y="136"/>
                </a:lnTo>
                <a:lnTo>
                  <a:pt x="54" y="136"/>
                </a:lnTo>
                <a:lnTo>
                  <a:pt x="40" y="132"/>
                </a:lnTo>
                <a:lnTo>
                  <a:pt x="30" y="126"/>
                </a:lnTo>
                <a:lnTo>
                  <a:pt x="20" y="116"/>
                </a:lnTo>
                <a:lnTo>
                  <a:pt x="10" y="106"/>
                </a:lnTo>
                <a:lnTo>
                  <a:pt x="4" y="96"/>
                </a:lnTo>
                <a:lnTo>
                  <a:pt x="0" y="82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2"/>
                </a:lnTo>
                <a:lnTo>
                  <a:pt x="10" y="30"/>
                </a:lnTo>
                <a:lnTo>
                  <a:pt x="20" y="20"/>
                </a:lnTo>
                <a:lnTo>
                  <a:pt x="30" y="12"/>
                </a:lnTo>
                <a:lnTo>
                  <a:pt x="40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0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2" name="Freeform 104"/>
          <p:cNvSpPr>
            <a:spLocks/>
          </p:cNvSpPr>
          <p:nvPr/>
        </p:nvSpPr>
        <p:spPr bwMode="auto">
          <a:xfrm>
            <a:off x="4867275" y="31480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3" name="Freeform 105"/>
          <p:cNvSpPr>
            <a:spLocks/>
          </p:cNvSpPr>
          <p:nvPr/>
        </p:nvSpPr>
        <p:spPr bwMode="auto">
          <a:xfrm>
            <a:off x="4867275" y="31480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4" name="Freeform 106"/>
          <p:cNvSpPr>
            <a:spLocks/>
          </p:cNvSpPr>
          <p:nvPr/>
        </p:nvSpPr>
        <p:spPr bwMode="auto">
          <a:xfrm>
            <a:off x="4867275" y="3148013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2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2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2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2 w 136"/>
              <a:gd name="T31" fmla="*/ 106 h 136"/>
              <a:gd name="T32" fmla="*/ 6 w 136"/>
              <a:gd name="T33" fmla="*/ 94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4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4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4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4 w 136"/>
              <a:gd name="T67" fmla="*/ 30 h 136"/>
              <a:gd name="T68" fmla="*/ 130 w 136"/>
              <a:gd name="T69" fmla="*/ 42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2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2" y="130"/>
                </a:lnTo>
                <a:lnTo>
                  <a:pt x="30" y="124"/>
                </a:lnTo>
                <a:lnTo>
                  <a:pt x="20" y="116"/>
                </a:lnTo>
                <a:lnTo>
                  <a:pt x="12" y="106"/>
                </a:lnTo>
                <a:lnTo>
                  <a:pt x="6" y="94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4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4" y="6"/>
                </a:lnTo>
                <a:lnTo>
                  <a:pt x="106" y="12"/>
                </a:lnTo>
                <a:lnTo>
                  <a:pt x="116" y="20"/>
                </a:lnTo>
                <a:lnTo>
                  <a:pt x="124" y="30"/>
                </a:lnTo>
                <a:lnTo>
                  <a:pt x="130" y="42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5" name="Freeform 107"/>
          <p:cNvSpPr>
            <a:spLocks/>
          </p:cNvSpPr>
          <p:nvPr/>
        </p:nvSpPr>
        <p:spPr bwMode="auto">
          <a:xfrm>
            <a:off x="4851400" y="40782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0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0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0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4 h 136"/>
              <a:gd name="T34" fmla="*/ 0 w 136"/>
              <a:gd name="T35" fmla="*/ 80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0 h 136"/>
              <a:gd name="T44" fmla="*/ 10 w 136"/>
              <a:gd name="T45" fmla="*/ 30 h 136"/>
              <a:gd name="T46" fmla="*/ 20 w 136"/>
              <a:gd name="T47" fmla="*/ 18 h 136"/>
              <a:gd name="T48" fmla="*/ 30 w 136"/>
              <a:gd name="T49" fmla="*/ 10 h 136"/>
              <a:gd name="T50" fmla="*/ 40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0 h 136"/>
              <a:gd name="T60" fmla="*/ 94 w 136"/>
              <a:gd name="T61" fmla="*/ 4 h 136"/>
              <a:gd name="T62" fmla="*/ 106 w 136"/>
              <a:gd name="T63" fmla="*/ 10 h 136"/>
              <a:gd name="T64" fmla="*/ 116 w 136"/>
              <a:gd name="T65" fmla="*/ 18 h 136"/>
              <a:gd name="T66" fmla="*/ 124 w 136"/>
              <a:gd name="T67" fmla="*/ 30 h 136"/>
              <a:gd name="T68" fmla="*/ 130 w 136"/>
              <a:gd name="T69" fmla="*/ 40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0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0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0" y="130"/>
                </a:lnTo>
                <a:lnTo>
                  <a:pt x="30" y="124"/>
                </a:lnTo>
                <a:lnTo>
                  <a:pt x="20" y="116"/>
                </a:lnTo>
                <a:lnTo>
                  <a:pt x="10" y="106"/>
                </a:lnTo>
                <a:lnTo>
                  <a:pt x="4" y="94"/>
                </a:lnTo>
                <a:lnTo>
                  <a:pt x="0" y="80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0"/>
                </a:lnTo>
                <a:lnTo>
                  <a:pt x="10" y="30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6" y="10"/>
                </a:lnTo>
                <a:lnTo>
                  <a:pt x="116" y="18"/>
                </a:lnTo>
                <a:lnTo>
                  <a:pt x="124" y="30"/>
                </a:lnTo>
                <a:lnTo>
                  <a:pt x="130" y="40"/>
                </a:lnTo>
                <a:lnTo>
                  <a:pt x="134" y="54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6" name="Freeform 108"/>
          <p:cNvSpPr>
            <a:spLocks/>
          </p:cNvSpPr>
          <p:nvPr/>
        </p:nvSpPr>
        <p:spPr bwMode="auto">
          <a:xfrm>
            <a:off x="4851400" y="40782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0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0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0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4 h 136"/>
              <a:gd name="T34" fmla="*/ 0 w 136"/>
              <a:gd name="T35" fmla="*/ 80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0 h 136"/>
              <a:gd name="T44" fmla="*/ 10 w 136"/>
              <a:gd name="T45" fmla="*/ 30 h 136"/>
              <a:gd name="T46" fmla="*/ 20 w 136"/>
              <a:gd name="T47" fmla="*/ 18 h 136"/>
              <a:gd name="T48" fmla="*/ 30 w 136"/>
              <a:gd name="T49" fmla="*/ 10 h 136"/>
              <a:gd name="T50" fmla="*/ 40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0 h 136"/>
              <a:gd name="T60" fmla="*/ 94 w 136"/>
              <a:gd name="T61" fmla="*/ 4 h 136"/>
              <a:gd name="T62" fmla="*/ 106 w 136"/>
              <a:gd name="T63" fmla="*/ 10 h 136"/>
              <a:gd name="T64" fmla="*/ 116 w 136"/>
              <a:gd name="T65" fmla="*/ 18 h 136"/>
              <a:gd name="T66" fmla="*/ 124 w 136"/>
              <a:gd name="T67" fmla="*/ 30 h 136"/>
              <a:gd name="T68" fmla="*/ 130 w 136"/>
              <a:gd name="T69" fmla="*/ 40 h 136"/>
              <a:gd name="T70" fmla="*/ 134 w 136"/>
              <a:gd name="T71" fmla="*/ 54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0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0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0" y="130"/>
                </a:lnTo>
                <a:lnTo>
                  <a:pt x="30" y="124"/>
                </a:lnTo>
                <a:lnTo>
                  <a:pt x="20" y="116"/>
                </a:lnTo>
                <a:lnTo>
                  <a:pt x="10" y="106"/>
                </a:lnTo>
                <a:lnTo>
                  <a:pt x="4" y="94"/>
                </a:lnTo>
                <a:lnTo>
                  <a:pt x="0" y="80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0"/>
                </a:lnTo>
                <a:lnTo>
                  <a:pt x="10" y="30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6" y="10"/>
                </a:lnTo>
                <a:lnTo>
                  <a:pt x="116" y="18"/>
                </a:lnTo>
                <a:lnTo>
                  <a:pt x="124" y="30"/>
                </a:lnTo>
                <a:lnTo>
                  <a:pt x="130" y="40"/>
                </a:lnTo>
                <a:lnTo>
                  <a:pt x="134" y="54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7" name="Freeform 109"/>
          <p:cNvSpPr>
            <a:spLocks/>
          </p:cNvSpPr>
          <p:nvPr/>
        </p:nvSpPr>
        <p:spPr bwMode="auto">
          <a:xfrm>
            <a:off x="4851400" y="40782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4 w 136"/>
              <a:gd name="T5" fmla="*/ 80 h 136"/>
              <a:gd name="T6" fmla="*/ 130 w 136"/>
              <a:gd name="T7" fmla="*/ 94 h 136"/>
              <a:gd name="T8" fmla="*/ 124 w 136"/>
              <a:gd name="T9" fmla="*/ 106 h 136"/>
              <a:gd name="T10" fmla="*/ 116 w 136"/>
              <a:gd name="T11" fmla="*/ 116 h 136"/>
              <a:gd name="T12" fmla="*/ 106 w 136"/>
              <a:gd name="T13" fmla="*/ 124 h 136"/>
              <a:gd name="T14" fmla="*/ 94 w 136"/>
              <a:gd name="T15" fmla="*/ 130 h 136"/>
              <a:gd name="T16" fmla="*/ 80 w 136"/>
              <a:gd name="T17" fmla="*/ 134 h 136"/>
              <a:gd name="T18" fmla="*/ 68 w 136"/>
              <a:gd name="T19" fmla="*/ 136 h 136"/>
              <a:gd name="T20" fmla="*/ 68 w 136"/>
              <a:gd name="T21" fmla="*/ 136 h 136"/>
              <a:gd name="T22" fmla="*/ 54 w 136"/>
              <a:gd name="T23" fmla="*/ 134 h 136"/>
              <a:gd name="T24" fmla="*/ 40 w 136"/>
              <a:gd name="T25" fmla="*/ 130 h 136"/>
              <a:gd name="T26" fmla="*/ 30 w 136"/>
              <a:gd name="T27" fmla="*/ 124 h 136"/>
              <a:gd name="T28" fmla="*/ 20 w 136"/>
              <a:gd name="T29" fmla="*/ 116 h 136"/>
              <a:gd name="T30" fmla="*/ 10 w 136"/>
              <a:gd name="T31" fmla="*/ 106 h 136"/>
              <a:gd name="T32" fmla="*/ 4 w 136"/>
              <a:gd name="T33" fmla="*/ 94 h 136"/>
              <a:gd name="T34" fmla="*/ 0 w 136"/>
              <a:gd name="T35" fmla="*/ 80 h 136"/>
              <a:gd name="T36" fmla="*/ 0 w 136"/>
              <a:gd name="T37" fmla="*/ 68 h 136"/>
              <a:gd name="T38" fmla="*/ 0 w 136"/>
              <a:gd name="T39" fmla="*/ 68 h 136"/>
              <a:gd name="T40" fmla="*/ 0 w 136"/>
              <a:gd name="T41" fmla="*/ 54 h 136"/>
              <a:gd name="T42" fmla="*/ 4 w 136"/>
              <a:gd name="T43" fmla="*/ 40 h 136"/>
              <a:gd name="T44" fmla="*/ 10 w 136"/>
              <a:gd name="T45" fmla="*/ 30 h 136"/>
              <a:gd name="T46" fmla="*/ 20 w 136"/>
              <a:gd name="T47" fmla="*/ 18 h 136"/>
              <a:gd name="T48" fmla="*/ 30 w 136"/>
              <a:gd name="T49" fmla="*/ 10 h 136"/>
              <a:gd name="T50" fmla="*/ 40 w 136"/>
              <a:gd name="T51" fmla="*/ 4 h 136"/>
              <a:gd name="T52" fmla="*/ 54 w 136"/>
              <a:gd name="T53" fmla="*/ 0 h 136"/>
              <a:gd name="T54" fmla="*/ 68 w 136"/>
              <a:gd name="T55" fmla="*/ 0 h 136"/>
              <a:gd name="T56" fmla="*/ 68 w 136"/>
              <a:gd name="T57" fmla="*/ 0 h 136"/>
              <a:gd name="T58" fmla="*/ 80 w 136"/>
              <a:gd name="T59" fmla="*/ 0 h 136"/>
              <a:gd name="T60" fmla="*/ 94 w 136"/>
              <a:gd name="T61" fmla="*/ 4 h 136"/>
              <a:gd name="T62" fmla="*/ 106 w 136"/>
              <a:gd name="T63" fmla="*/ 10 h 136"/>
              <a:gd name="T64" fmla="*/ 116 w 136"/>
              <a:gd name="T65" fmla="*/ 18 h 136"/>
              <a:gd name="T66" fmla="*/ 124 w 136"/>
              <a:gd name="T67" fmla="*/ 30 h 136"/>
              <a:gd name="T68" fmla="*/ 130 w 136"/>
              <a:gd name="T69" fmla="*/ 40 h 136"/>
              <a:gd name="T70" fmla="*/ 134 w 136"/>
              <a:gd name="T71" fmla="*/ 54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4" y="80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6" y="124"/>
                </a:lnTo>
                <a:lnTo>
                  <a:pt x="94" y="130"/>
                </a:lnTo>
                <a:lnTo>
                  <a:pt x="80" y="134"/>
                </a:lnTo>
                <a:lnTo>
                  <a:pt x="68" y="136"/>
                </a:lnTo>
                <a:lnTo>
                  <a:pt x="68" y="136"/>
                </a:lnTo>
                <a:lnTo>
                  <a:pt x="54" y="134"/>
                </a:lnTo>
                <a:lnTo>
                  <a:pt x="40" y="130"/>
                </a:lnTo>
                <a:lnTo>
                  <a:pt x="30" y="124"/>
                </a:lnTo>
                <a:lnTo>
                  <a:pt x="20" y="116"/>
                </a:lnTo>
                <a:lnTo>
                  <a:pt x="10" y="106"/>
                </a:lnTo>
                <a:lnTo>
                  <a:pt x="4" y="94"/>
                </a:lnTo>
                <a:lnTo>
                  <a:pt x="0" y="80"/>
                </a:lnTo>
                <a:lnTo>
                  <a:pt x="0" y="68"/>
                </a:lnTo>
                <a:lnTo>
                  <a:pt x="0" y="68"/>
                </a:lnTo>
                <a:lnTo>
                  <a:pt x="0" y="54"/>
                </a:lnTo>
                <a:lnTo>
                  <a:pt x="4" y="40"/>
                </a:lnTo>
                <a:lnTo>
                  <a:pt x="10" y="30"/>
                </a:lnTo>
                <a:lnTo>
                  <a:pt x="20" y="18"/>
                </a:lnTo>
                <a:lnTo>
                  <a:pt x="30" y="10"/>
                </a:lnTo>
                <a:lnTo>
                  <a:pt x="40" y="4"/>
                </a:lnTo>
                <a:lnTo>
                  <a:pt x="54" y="0"/>
                </a:lnTo>
                <a:lnTo>
                  <a:pt x="68" y="0"/>
                </a:lnTo>
                <a:lnTo>
                  <a:pt x="68" y="0"/>
                </a:lnTo>
                <a:lnTo>
                  <a:pt x="80" y="0"/>
                </a:lnTo>
                <a:lnTo>
                  <a:pt x="94" y="4"/>
                </a:lnTo>
                <a:lnTo>
                  <a:pt x="106" y="10"/>
                </a:lnTo>
                <a:lnTo>
                  <a:pt x="116" y="18"/>
                </a:lnTo>
                <a:lnTo>
                  <a:pt x="124" y="30"/>
                </a:lnTo>
                <a:lnTo>
                  <a:pt x="130" y="40"/>
                </a:lnTo>
                <a:lnTo>
                  <a:pt x="134" y="54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8" name="Freeform 110"/>
          <p:cNvSpPr>
            <a:spLocks/>
          </p:cNvSpPr>
          <p:nvPr/>
        </p:nvSpPr>
        <p:spPr bwMode="auto">
          <a:xfrm>
            <a:off x="6261100" y="4675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6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6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6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6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6" y="106"/>
                </a:lnTo>
                <a:lnTo>
                  <a:pt x="116" y="118"/>
                </a:lnTo>
                <a:lnTo>
                  <a:pt x="106" y="126"/>
                </a:lnTo>
                <a:lnTo>
                  <a:pt x="96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6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6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6" y="6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19" name="Freeform 111"/>
          <p:cNvSpPr>
            <a:spLocks/>
          </p:cNvSpPr>
          <p:nvPr/>
        </p:nvSpPr>
        <p:spPr bwMode="auto">
          <a:xfrm>
            <a:off x="6261100" y="4675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6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6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6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6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6" y="106"/>
                </a:lnTo>
                <a:lnTo>
                  <a:pt x="116" y="118"/>
                </a:lnTo>
                <a:lnTo>
                  <a:pt x="106" y="126"/>
                </a:lnTo>
                <a:lnTo>
                  <a:pt x="96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6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6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6" y="6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0" name="Freeform 112"/>
          <p:cNvSpPr>
            <a:spLocks/>
          </p:cNvSpPr>
          <p:nvPr/>
        </p:nvSpPr>
        <p:spPr bwMode="auto">
          <a:xfrm>
            <a:off x="6261100" y="4675188"/>
            <a:ext cx="215900" cy="215900"/>
          </a:xfrm>
          <a:custGeom>
            <a:avLst/>
            <a:gdLst>
              <a:gd name="T0" fmla="*/ 136 w 136"/>
              <a:gd name="T1" fmla="*/ 68 h 136"/>
              <a:gd name="T2" fmla="*/ 136 w 136"/>
              <a:gd name="T3" fmla="*/ 68 h 136"/>
              <a:gd name="T4" fmla="*/ 136 w 136"/>
              <a:gd name="T5" fmla="*/ 82 h 136"/>
              <a:gd name="T6" fmla="*/ 132 w 136"/>
              <a:gd name="T7" fmla="*/ 96 h 136"/>
              <a:gd name="T8" fmla="*/ 126 w 136"/>
              <a:gd name="T9" fmla="*/ 106 h 136"/>
              <a:gd name="T10" fmla="*/ 116 w 136"/>
              <a:gd name="T11" fmla="*/ 118 h 136"/>
              <a:gd name="T12" fmla="*/ 106 w 136"/>
              <a:gd name="T13" fmla="*/ 126 h 136"/>
              <a:gd name="T14" fmla="*/ 96 w 136"/>
              <a:gd name="T15" fmla="*/ 132 h 136"/>
              <a:gd name="T16" fmla="*/ 82 w 136"/>
              <a:gd name="T17" fmla="*/ 136 h 136"/>
              <a:gd name="T18" fmla="*/ 68 w 136"/>
              <a:gd name="T19" fmla="*/ 136 h 136"/>
              <a:gd name="T20" fmla="*/ 68 w 136"/>
              <a:gd name="T21" fmla="*/ 136 h 136"/>
              <a:gd name="T22" fmla="*/ 56 w 136"/>
              <a:gd name="T23" fmla="*/ 136 h 136"/>
              <a:gd name="T24" fmla="*/ 42 w 136"/>
              <a:gd name="T25" fmla="*/ 132 h 136"/>
              <a:gd name="T26" fmla="*/ 30 w 136"/>
              <a:gd name="T27" fmla="*/ 126 h 136"/>
              <a:gd name="T28" fmla="*/ 20 w 136"/>
              <a:gd name="T29" fmla="*/ 118 h 136"/>
              <a:gd name="T30" fmla="*/ 12 w 136"/>
              <a:gd name="T31" fmla="*/ 106 h 136"/>
              <a:gd name="T32" fmla="*/ 6 w 136"/>
              <a:gd name="T33" fmla="*/ 96 h 136"/>
              <a:gd name="T34" fmla="*/ 2 w 136"/>
              <a:gd name="T35" fmla="*/ 82 h 136"/>
              <a:gd name="T36" fmla="*/ 0 w 136"/>
              <a:gd name="T37" fmla="*/ 68 h 136"/>
              <a:gd name="T38" fmla="*/ 0 w 136"/>
              <a:gd name="T39" fmla="*/ 68 h 136"/>
              <a:gd name="T40" fmla="*/ 2 w 136"/>
              <a:gd name="T41" fmla="*/ 56 h 136"/>
              <a:gd name="T42" fmla="*/ 6 w 136"/>
              <a:gd name="T43" fmla="*/ 42 h 136"/>
              <a:gd name="T44" fmla="*/ 12 w 136"/>
              <a:gd name="T45" fmla="*/ 30 h 136"/>
              <a:gd name="T46" fmla="*/ 20 w 136"/>
              <a:gd name="T47" fmla="*/ 20 h 136"/>
              <a:gd name="T48" fmla="*/ 30 w 136"/>
              <a:gd name="T49" fmla="*/ 12 h 136"/>
              <a:gd name="T50" fmla="*/ 42 w 136"/>
              <a:gd name="T51" fmla="*/ 6 h 136"/>
              <a:gd name="T52" fmla="*/ 56 w 136"/>
              <a:gd name="T53" fmla="*/ 2 h 136"/>
              <a:gd name="T54" fmla="*/ 68 w 136"/>
              <a:gd name="T55" fmla="*/ 0 h 136"/>
              <a:gd name="T56" fmla="*/ 68 w 136"/>
              <a:gd name="T57" fmla="*/ 0 h 136"/>
              <a:gd name="T58" fmla="*/ 82 w 136"/>
              <a:gd name="T59" fmla="*/ 2 h 136"/>
              <a:gd name="T60" fmla="*/ 96 w 136"/>
              <a:gd name="T61" fmla="*/ 6 h 136"/>
              <a:gd name="T62" fmla="*/ 106 w 136"/>
              <a:gd name="T63" fmla="*/ 12 h 136"/>
              <a:gd name="T64" fmla="*/ 116 w 136"/>
              <a:gd name="T65" fmla="*/ 20 h 136"/>
              <a:gd name="T66" fmla="*/ 126 w 136"/>
              <a:gd name="T67" fmla="*/ 30 h 136"/>
              <a:gd name="T68" fmla="*/ 132 w 136"/>
              <a:gd name="T69" fmla="*/ 42 h 136"/>
              <a:gd name="T70" fmla="*/ 136 w 136"/>
              <a:gd name="T71" fmla="*/ 56 h 136"/>
              <a:gd name="T72" fmla="*/ 136 w 136"/>
              <a:gd name="T73" fmla="*/ 68 h 136"/>
              <a:gd name="T74" fmla="*/ 136 w 136"/>
              <a:gd name="T75" fmla="*/ 6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136">
                <a:moveTo>
                  <a:pt x="136" y="68"/>
                </a:moveTo>
                <a:lnTo>
                  <a:pt x="136" y="68"/>
                </a:lnTo>
                <a:lnTo>
                  <a:pt x="136" y="82"/>
                </a:lnTo>
                <a:lnTo>
                  <a:pt x="132" y="96"/>
                </a:lnTo>
                <a:lnTo>
                  <a:pt x="126" y="106"/>
                </a:lnTo>
                <a:lnTo>
                  <a:pt x="116" y="118"/>
                </a:lnTo>
                <a:lnTo>
                  <a:pt x="106" y="126"/>
                </a:lnTo>
                <a:lnTo>
                  <a:pt x="96" y="132"/>
                </a:lnTo>
                <a:lnTo>
                  <a:pt x="82" y="136"/>
                </a:lnTo>
                <a:lnTo>
                  <a:pt x="68" y="136"/>
                </a:lnTo>
                <a:lnTo>
                  <a:pt x="68" y="136"/>
                </a:lnTo>
                <a:lnTo>
                  <a:pt x="56" y="136"/>
                </a:lnTo>
                <a:lnTo>
                  <a:pt x="42" y="132"/>
                </a:lnTo>
                <a:lnTo>
                  <a:pt x="30" y="126"/>
                </a:lnTo>
                <a:lnTo>
                  <a:pt x="20" y="118"/>
                </a:lnTo>
                <a:lnTo>
                  <a:pt x="12" y="106"/>
                </a:lnTo>
                <a:lnTo>
                  <a:pt x="6" y="96"/>
                </a:lnTo>
                <a:lnTo>
                  <a:pt x="2" y="82"/>
                </a:lnTo>
                <a:lnTo>
                  <a:pt x="0" y="68"/>
                </a:lnTo>
                <a:lnTo>
                  <a:pt x="0" y="68"/>
                </a:lnTo>
                <a:lnTo>
                  <a:pt x="2" y="56"/>
                </a:lnTo>
                <a:lnTo>
                  <a:pt x="6" y="42"/>
                </a:lnTo>
                <a:lnTo>
                  <a:pt x="12" y="30"/>
                </a:lnTo>
                <a:lnTo>
                  <a:pt x="20" y="20"/>
                </a:lnTo>
                <a:lnTo>
                  <a:pt x="30" y="12"/>
                </a:lnTo>
                <a:lnTo>
                  <a:pt x="42" y="6"/>
                </a:lnTo>
                <a:lnTo>
                  <a:pt x="56" y="2"/>
                </a:lnTo>
                <a:lnTo>
                  <a:pt x="68" y="0"/>
                </a:lnTo>
                <a:lnTo>
                  <a:pt x="68" y="0"/>
                </a:lnTo>
                <a:lnTo>
                  <a:pt x="82" y="2"/>
                </a:lnTo>
                <a:lnTo>
                  <a:pt x="96" y="6"/>
                </a:lnTo>
                <a:lnTo>
                  <a:pt x="106" y="12"/>
                </a:lnTo>
                <a:lnTo>
                  <a:pt x="116" y="20"/>
                </a:lnTo>
                <a:lnTo>
                  <a:pt x="126" y="30"/>
                </a:lnTo>
                <a:lnTo>
                  <a:pt x="132" y="42"/>
                </a:lnTo>
                <a:lnTo>
                  <a:pt x="136" y="56"/>
                </a:lnTo>
                <a:lnTo>
                  <a:pt x="136" y="68"/>
                </a:lnTo>
                <a:lnTo>
                  <a:pt x="136" y="68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1" name="Freeform 113"/>
          <p:cNvSpPr>
            <a:spLocks/>
          </p:cNvSpPr>
          <p:nvPr/>
        </p:nvSpPr>
        <p:spPr bwMode="auto">
          <a:xfrm>
            <a:off x="2794000" y="2716213"/>
            <a:ext cx="2108200" cy="1276350"/>
          </a:xfrm>
          <a:custGeom>
            <a:avLst/>
            <a:gdLst>
              <a:gd name="T0" fmla="*/ 0 w 1328"/>
              <a:gd name="T1" fmla="*/ 0 h 804"/>
              <a:gd name="T2" fmla="*/ 0 w 1328"/>
              <a:gd name="T3" fmla="*/ 804 h 804"/>
              <a:gd name="T4" fmla="*/ 1328 w 1328"/>
              <a:gd name="T5" fmla="*/ 804 h 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28" h="804">
                <a:moveTo>
                  <a:pt x="0" y="0"/>
                </a:moveTo>
                <a:lnTo>
                  <a:pt x="0" y="804"/>
                </a:lnTo>
                <a:lnTo>
                  <a:pt x="1328" y="80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2" name="Freeform 114"/>
          <p:cNvSpPr>
            <a:spLocks/>
          </p:cNvSpPr>
          <p:nvPr/>
        </p:nvSpPr>
        <p:spPr bwMode="auto">
          <a:xfrm>
            <a:off x="4879975" y="3960813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3" name="Freeform 115"/>
          <p:cNvSpPr>
            <a:spLocks/>
          </p:cNvSpPr>
          <p:nvPr/>
        </p:nvSpPr>
        <p:spPr bwMode="auto">
          <a:xfrm>
            <a:off x="4879975" y="3960813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4" name="Line 116"/>
          <p:cNvSpPr>
            <a:spLocks noChangeShapeType="1"/>
          </p:cNvSpPr>
          <p:nvPr/>
        </p:nvSpPr>
        <p:spPr bwMode="auto">
          <a:xfrm>
            <a:off x="3749675" y="2192338"/>
            <a:ext cx="0" cy="1797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5" name="Freeform 117"/>
          <p:cNvSpPr>
            <a:spLocks/>
          </p:cNvSpPr>
          <p:nvPr/>
        </p:nvSpPr>
        <p:spPr bwMode="auto">
          <a:xfrm>
            <a:off x="5727700" y="2033588"/>
            <a:ext cx="254000" cy="492125"/>
          </a:xfrm>
          <a:custGeom>
            <a:avLst/>
            <a:gdLst>
              <a:gd name="T0" fmla="*/ 160 w 160"/>
              <a:gd name="T1" fmla="*/ 310 h 310"/>
              <a:gd name="T2" fmla="*/ 0 w 160"/>
              <a:gd name="T3" fmla="*/ 310 h 310"/>
              <a:gd name="T4" fmla="*/ 0 w 160"/>
              <a:gd name="T5" fmla="*/ 0 h 310"/>
              <a:gd name="T6" fmla="*/ 80 w 160"/>
              <a:gd name="T7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" h="310">
                <a:moveTo>
                  <a:pt x="160" y="310"/>
                </a:moveTo>
                <a:lnTo>
                  <a:pt x="0" y="310"/>
                </a:lnTo>
                <a:lnTo>
                  <a:pt x="0" y="0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6" name="Freeform 118"/>
          <p:cNvSpPr>
            <a:spLocks/>
          </p:cNvSpPr>
          <p:nvPr/>
        </p:nvSpPr>
        <p:spPr bwMode="auto">
          <a:xfrm>
            <a:off x="5832475" y="20018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7" name="Freeform 119"/>
          <p:cNvSpPr>
            <a:spLocks/>
          </p:cNvSpPr>
          <p:nvPr/>
        </p:nvSpPr>
        <p:spPr bwMode="auto">
          <a:xfrm>
            <a:off x="5832475" y="20018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8" name="Freeform 120"/>
          <p:cNvSpPr>
            <a:spLocks/>
          </p:cNvSpPr>
          <p:nvPr/>
        </p:nvSpPr>
        <p:spPr bwMode="auto">
          <a:xfrm>
            <a:off x="6210300" y="3113088"/>
            <a:ext cx="307975" cy="450850"/>
          </a:xfrm>
          <a:custGeom>
            <a:avLst/>
            <a:gdLst>
              <a:gd name="T0" fmla="*/ 0 w 194"/>
              <a:gd name="T1" fmla="*/ 284 h 284"/>
              <a:gd name="T2" fmla="*/ 194 w 194"/>
              <a:gd name="T3" fmla="*/ 284 h 284"/>
              <a:gd name="T4" fmla="*/ 194 w 194"/>
              <a:gd name="T5" fmla="*/ 0 h 284"/>
              <a:gd name="T6" fmla="*/ 144 w 194"/>
              <a:gd name="T7" fmla="*/ 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4" h="284">
                <a:moveTo>
                  <a:pt x="0" y="284"/>
                </a:moveTo>
                <a:lnTo>
                  <a:pt x="194" y="284"/>
                </a:lnTo>
                <a:lnTo>
                  <a:pt x="194" y="0"/>
                </a:lnTo>
                <a:lnTo>
                  <a:pt x="144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29" name="Freeform 121"/>
          <p:cNvSpPr>
            <a:spLocks/>
          </p:cNvSpPr>
          <p:nvPr/>
        </p:nvSpPr>
        <p:spPr bwMode="auto">
          <a:xfrm>
            <a:off x="6384925" y="3084513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0" name="Freeform 122"/>
          <p:cNvSpPr>
            <a:spLocks/>
          </p:cNvSpPr>
          <p:nvPr/>
        </p:nvSpPr>
        <p:spPr bwMode="auto">
          <a:xfrm>
            <a:off x="6384925" y="3084513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1" name="Freeform 123"/>
          <p:cNvSpPr>
            <a:spLocks/>
          </p:cNvSpPr>
          <p:nvPr/>
        </p:nvSpPr>
        <p:spPr bwMode="auto">
          <a:xfrm>
            <a:off x="4667250" y="2713038"/>
            <a:ext cx="1851025" cy="92075"/>
          </a:xfrm>
          <a:custGeom>
            <a:avLst/>
            <a:gdLst>
              <a:gd name="T0" fmla="*/ 0 w 1166"/>
              <a:gd name="T1" fmla="*/ 0 h 58"/>
              <a:gd name="T2" fmla="*/ 0 w 1166"/>
              <a:gd name="T3" fmla="*/ 58 h 58"/>
              <a:gd name="T4" fmla="*/ 1166 w 1166"/>
              <a:gd name="T5" fmla="*/ 58 h 58"/>
              <a:gd name="T6" fmla="*/ 1166 w 1166"/>
              <a:gd name="T7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58">
                <a:moveTo>
                  <a:pt x="0" y="0"/>
                </a:moveTo>
                <a:lnTo>
                  <a:pt x="0" y="58"/>
                </a:lnTo>
                <a:lnTo>
                  <a:pt x="1166" y="58"/>
                </a:lnTo>
                <a:lnTo>
                  <a:pt x="1166" y="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2" name="Line 124"/>
          <p:cNvSpPr>
            <a:spLocks noChangeShapeType="1"/>
          </p:cNvSpPr>
          <p:nvPr/>
        </p:nvSpPr>
        <p:spPr bwMode="auto">
          <a:xfrm flipH="1">
            <a:off x="4816475" y="5418138"/>
            <a:ext cx="3175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3" name="Freeform 125"/>
          <p:cNvSpPr>
            <a:spLocks/>
          </p:cNvSpPr>
          <p:nvPr/>
        </p:nvSpPr>
        <p:spPr bwMode="auto">
          <a:xfrm>
            <a:off x="4762500" y="5389563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4" name="Freeform 126"/>
          <p:cNvSpPr>
            <a:spLocks/>
          </p:cNvSpPr>
          <p:nvPr/>
        </p:nvSpPr>
        <p:spPr bwMode="auto">
          <a:xfrm>
            <a:off x="4762500" y="5389563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35" name="Rectangle 127"/>
          <p:cNvSpPr>
            <a:spLocks noChangeArrowheads="1"/>
          </p:cNvSpPr>
          <p:nvPr/>
        </p:nvSpPr>
        <p:spPr bwMode="auto">
          <a:xfrm>
            <a:off x="3048000" y="1897063"/>
            <a:ext cx="15693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Visite complète des installations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production par notre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64" name="Rectangle 156"/>
          <p:cNvSpPr>
            <a:spLocks noChangeArrowheads="1"/>
          </p:cNvSpPr>
          <p:nvPr/>
        </p:nvSpPr>
        <p:spPr bwMode="auto">
          <a:xfrm>
            <a:off x="2190750" y="2427288"/>
            <a:ext cx="132728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 de la documentation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formation existante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83" name="Rectangle 175"/>
          <p:cNvSpPr>
            <a:spLocks noChangeArrowheads="1"/>
          </p:cNvSpPr>
          <p:nvPr/>
        </p:nvSpPr>
        <p:spPr bwMode="auto">
          <a:xfrm>
            <a:off x="3923928" y="2427288"/>
            <a:ext cx="154850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Analyse des fiches récapitulatives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d’objectifs de 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098" name="Rectangle 190"/>
          <p:cNvSpPr>
            <a:spLocks noChangeArrowheads="1"/>
          </p:cNvSpPr>
          <p:nvPr/>
        </p:nvSpPr>
        <p:spPr bwMode="auto">
          <a:xfrm>
            <a:off x="6028140" y="1909763"/>
            <a:ext cx="92012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Proposition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charte graphique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109" name="Rectangle 201"/>
          <p:cNvSpPr>
            <a:spLocks noChangeArrowheads="1"/>
          </p:cNvSpPr>
          <p:nvPr/>
        </p:nvSpPr>
        <p:spPr bwMode="auto">
          <a:xfrm>
            <a:off x="5013325" y="2976563"/>
            <a:ext cx="134331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Structuration des 32 modules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217"/>
          <p:cNvSpPr>
            <a:spLocks noChangeArrowheads="1"/>
          </p:cNvSpPr>
          <p:nvPr/>
        </p:nvSpPr>
        <p:spPr bwMode="auto">
          <a:xfrm>
            <a:off x="5051425" y="3906838"/>
            <a:ext cx="128080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Élaboration des 32 modules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24" name="Rectangle 232"/>
          <p:cNvSpPr>
            <a:spLocks noChangeArrowheads="1"/>
          </p:cNvSpPr>
          <p:nvPr/>
        </p:nvSpPr>
        <p:spPr bwMode="auto">
          <a:xfrm>
            <a:off x="5044420" y="4830763"/>
            <a:ext cx="121668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Mise au point des outils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d’évaluation des stagiaires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44" name="Rectangle 252"/>
          <p:cNvSpPr>
            <a:spLocks noChangeArrowheads="1"/>
          </p:cNvSpPr>
          <p:nvPr/>
        </p:nvSpPr>
        <p:spPr bwMode="auto">
          <a:xfrm>
            <a:off x="3022600" y="5221288"/>
            <a:ext cx="16639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Fourniture des modules et des outils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d’évaluation associés et 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(des) formateur(s)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73" name="Rectangle 281"/>
          <p:cNvSpPr>
            <a:spLocks noChangeArrowheads="1"/>
          </p:cNvSpPr>
          <p:nvPr/>
        </p:nvSpPr>
        <p:spPr bwMode="auto">
          <a:xfrm>
            <a:off x="6283325" y="2474913"/>
            <a:ext cx="4536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Validation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79" name="Rectangle 287"/>
          <p:cNvSpPr>
            <a:spLocks noChangeArrowheads="1"/>
          </p:cNvSpPr>
          <p:nvPr/>
        </p:nvSpPr>
        <p:spPr bwMode="auto">
          <a:xfrm>
            <a:off x="5438775" y="3497263"/>
            <a:ext cx="4536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Validation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85" name="Rectangle 293"/>
          <p:cNvSpPr>
            <a:spLocks noChangeArrowheads="1"/>
          </p:cNvSpPr>
          <p:nvPr/>
        </p:nvSpPr>
        <p:spPr bwMode="auto">
          <a:xfrm>
            <a:off x="5438775" y="4433888"/>
            <a:ext cx="4536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Validation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91" name="Rectangle 299"/>
          <p:cNvSpPr>
            <a:spLocks noChangeArrowheads="1"/>
          </p:cNvSpPr>
          <p:nvPr/>
        </p:nvSpPr>
        <p:spPr bwMode="auto">
          <a:xfrm>
            <a:off x="5438775" y="5367338"/>
            <a:ext cx="4536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Validation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97" name="Rectangle 305"/>
          <p:cNvSpPr>
            <a:spLocks noChangeArrowheads="1"/>
          </p:cNvSpPr>
          <p:nvPr/>
        </p:nvSpPr>
        <p:spPr bwMode="auto">
          <a:xfrm>
            <a:off x="1901825" y="4605338"/>
            <a:ext cx="73096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Logique globale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2" name="Rectangle 310"/>
          <p:cNvSpPr>
            <a:spLocks noChangeArrowheads="1"/>
          </p:cNvSpPr>
          <p:nvPr/>
        </p:nvSpPr>
        <p:spPr bwMode="auto">
          <a:xfrm>
            <a:off x="5140325" y="350043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3" name="Rectangle 311"/>
          <p:cNvSpPr>
            <a:spLocks noChangeArrowheads="1"/>
          </p:cNvSpPr>
          <p:nvPr/>
        </p:nvSpPr>
        <p:spPr bwMode="auto">
          <a:xfrm>
            <a:off x="4927600" y="41290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4" name="Rectangle 312"/>
          <p:cNvSpPr>
            <a:spLocks noChangeArrowheads="1"/>
          </p:cNvSpPr>
          <p:nvPr/>
        </p:nvSpPr>
        <p:spPr bwMode="auto">
          <a:xfrm>
            <a:off x="2876550" y="18208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5" name="Rectangle 313"/>
          <p:cNvSpPr>
            <a:spLocks noChangeArrowheads="1"/>
          </p:cNvSpPr>
          <p:nvPr/>
        </p:nvSpPr>
        <p:spPr bwMode="auto">
          <a:xfrm>
            <a:off x="7058025" y="21320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6" name="Rectangle 314"/>
          <p:cNvSpPr>
            <a:spLocks noChangeArrowheads="1"/>
          </p:cNvSpPr>
          <p:nvPr/>
        </p:nvSpPr>
        <p:spPr bwMode="auto">
          <a:xfrm>
            <a:off x="7000875" y="24812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7" name="Rectangle 315"/>
          <p:cNvSpPr>
            <a:spLocks noChangeArrowheads="1"/>
          </p:cNvSpPr>
          <p:nvPr/>
        </p:nvSpPr>
        <p:spPr bwMode="auto">
          <a:xfrm>
            <a:off x="3444875" y="27225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8" name="Rectangle 316"/>
          <p:cNvSpPr>
            <a:spLocks noChangeArrowheads="1"/>
          </p:cNvSpPr>
          <p:nvPr/>
        </p:nvSpPr>
        <p:spPr bwMode="auto">
          <a:xfrm>
            <a:off x="3908425" y="27225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09" name="Rectangle 317"/>
          <p:cNvSpPr>
            <a:spLocks noChangeArrowheads="1"/>
          </p:cNvSpPr>
          <p:nvPr/>
        </p:nvSpPr>
        <p:spPr bwMode="auto">
          <a:xfrm>
            <a:off x="4946650" y="32019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0" name="Rectangle 318"/>
          <p:cNvSpPr>
            <a:spLocks noChangeArrowheads="1"/>
          </p:cNvSpPr>
          <p:nvPr/>
        </p:nvSpPr>
        <p:spPr bwMode="auto">
          <a:xfrm>
            <a:off x="6096000" y="442753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1" name="Rectangle 319"/>
          <p:cNvSpPr>
            <a:spLocks noChangeArrowheads="1"/>
          </p:cNvSpPr>
          <p:nvPr/>
        </p:nvSpPr>
        <p:spPr bwMode="auto">
          <a:xfrm>
            <a:off x="6308725" y="47323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2" name="Rectangle 320"/>
          <p:cNvSpPr>
            <a:spLocks noChangeArrowheads="1"/>
          </p:cNvSpPr>
          <p:nvPr/>
        </p:nvSpPr>
        <p:spPr bwMode="auto">
          <a:xfrm>
            <a:off x="6115050" y="53641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11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913" name="Rectangle 321"/>
          <p:cNvSpPr>
            <a:spLocks noChangeArrowheads="1"/>
          </p:cNvSpPr>
          <p:nvPr/>
        </p:nvSpPr>
        <p:spPr bwMode="auto">
          <a:xfrm>
            <a:off x="2797175" y="51038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2809506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763688" y="6503989"/>
            <a:ext cx="576063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LOGIGRAMME DE PLANIFICATION ET DE RÉPARTITION DES TÂCHES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LOGIGRAMME, UN OUTIL INDISPENSABLE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5885" name="Line 6"/>
          <p:cNvSpPr>
            <a:spLocks noChangeShapeType="1"/>
          </p:cNvSpPr>
          <p:nvPr/>
        </p:nvSpPr>
        <p:spPr bwMode="auto">
          <a:xfrm>
            <a:off x="3239315" y="1143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86" name="Line 7"/>
          <p:cNvSpPr>
            <a:spLocks noChangeShapeType="1"/>
          </p:cNvSpPr>
          <p:nvPr/>
        </p:nvSpPr>
        <p:spPr bwMode="auto">
          <a:xfrm>
            <a:off x="3239315" y="1206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87" name="Line 8"/>
          <p:cNvSpPr>
            <a:spLocks noChangeShapeType="1"/>
          </p:cNvSpPr>
          <p:nvPr/>
        </p:nvSpPr>
        <p:spPr bwMode="auto">
          <a:xfrm>
            <a:off x="3239315" y="1270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88" name="Line 9"/>
          <p:cNvSpPr>
            <a:spLocks noChangeShapeType="1"/>
          </p:cNvSpPr>
          <p:nvPr/>
        </p:nvSpPr>
        <p:spPr bwMode="auto">
          <a:xfrm>
            <a:off x="3239315" y="1333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89" name="Line 10"/>
          <p:cNvSpPr>
            <a:spLocks noChangeShapeType="1"/>
          </p:cNvSpPr>
          <p:nvPr/>
        </p:nvSpPr>
        <p:spPr bwMode="auto">
          <a:xfrm>
            <a:off x="3239315" y="1397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0" name="Line 11"/>
          <p:cNvSpPr>
            <a:spLocks noChangeShapeType="1"/>
          </p:cNvSpPr>
          <p:nvPr/>
        </p:nvSpPr>
        <p:spPr bwMode="auto">
          <a:xfrm>
            <a:off x="3239315" y="1460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1" name="Line 12"/>
          <p:cNvSpPr>
            <a:spLocks noChangeShapeType="1"/>
          </p:cNvSpPr>
          <p:nvPr/>
        </p:nvSpPr>
        <p:spPr bwMode="auto">
          <a:xfrm>
            <a:off x="3239315" y="1524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2" name="Line 13"/>
          <p:cNvSpPr>
            <a:spLocks noChangeShapeType="1"/>
          </p:cNvSpPr>
          <p:nvPr/>
        </p:nvSpPr>
        <p:spPr bwMode="auto">
          <a:xfrm>
            <a:off x="3239315" y="1587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3" name="Line 14"/>
          <p:cNvSpPr>
            <a:spLocks noChangeShapeType="1"/>
          </p:cNvSpPr>
          <p:nvPr/>
        </p:nvSpPr>
        <p:spPr bwMode="auto">
          <a:xfrm>
            <a:off x="3239315" y="1651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4" name="Line 15"/>
          <p:cNvSpPr>
            <a:spLocks noChangeShapeType="1"/>
          </p:cNvSpPr>
          <p:nvPr/>
        </p:nvSpPr>
        <p:spPr bwMode="auto">
          <a:xfrm>
            <a:off x="3239315" y="1714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5" name="Line 16"/>
          <p:cNvSpPr>
            <a:spLocks noChangeShapeType="1"/>
          </p:cNvSpPr>
          <p:nvPr/>
        </p:nvSpPr>
        <p:spPr bwMode="auto">
          <a:xfrm>
            <a:off x="3239315" y="1778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6" name="Line 17"/>
          <p:cNvSpPr>
            <a:spLocks noChangeShapeType="1"/>
          </p:cNvSpPr>
          <p:nvPr/>
        </p:nvSpPr>
        <p:spPr bwMode="auto">
          <a:xfrm>
            <a:off x="3239315" y="1841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7" name="Line 18"/>
          <p:cNvSpPr>
            <a:spLocks noChangeShapeType="1"/>
          </p:cNvSpPr>
          <p:nvPr/>
        </p:nvSpPr>
        <p:spPr bwMode="auto">
          <a:xfrm>
            <a:off x="3239315" y="1905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8" name="Rectangle 19"/>
          <p:cNvSpPr>
            <a:spLocks noChangeArrowheads="1"/>
          </p:cNvSpPr>
          <p:nvPr/>
        </p:nvSpPr>
        <p:spPr bwMode="auto">
          <a:xfrm>
            <a:off x="5915840" y="1943100"/>
            <a:ext cx="1365250" cy="41941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99" name="Rectangle 20"/>
          <p:cNvSpPr>
            <a:spLocks noChangeArrowheads="1"/>
          </p:cNvSpPr>
          <p:nvPr/>
        </p:nvSpPr>
        <p:spPr bwMode="auto">
          <a:xfrm>
            <a:off x="3382190" y="2613025"/>
            <a:ext cx="958850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0" name="Rectangle 21"/>
          <p:cNvSpPr>
            <a:spLocks noChangeArrowheads="1"/>
          </p:cNvSpPr>
          <p:nvPr/>
        </p:nvSpPr>
        <p:spPr bwMode="auto">
          <a:xfrm>
            <a:off x="3382190" y="2613025"/>
            <a:ext cx="958850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1" name="Rectangle 22"/>
          <p:cNvSpPr>
            <a:spLocks noChangeArrowheads="1"/>
          </p:cNvSpPr>
          <p:nvPr/>
        </p:nvSpPr>
        <p:spPr bwMode="auto">
          <a:xfrm>
            <a:off x="1880415" y="1943100"/>
            <a:ext cx="1358900" cy="41941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2" name="Freeform 23"/>
          <p:cNvSpPr>
            <a:spLocks/>
          </p:cNvSpPr>
          <p:nvPr/>
        </p:nvSpPr>
        <p:spPr bwMode="auto">
          <a:xfrm>
            <a:off x="3817165" y="31496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3" name="Freeform 24"/>
          <p:cNvSpPr>
            <a:spLocks/>
          </p:cNvSpPr>
          <p:nvPr/>
        </p:nvSpPr>
        <p:spPr bwMode="auto">
          <a:xfrm>
            <a:off x="3817165" y="31496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4" name="Freeform 25"/>
          <p:cNvSpPr>
            <a:spLocks/>
          </p:cNvSpPr>
          <p:nvPr/>
        </p:nvSpPr>
        <p:spPr bwMode="auto">
          <a:xfrm>
            <a:off x="6569890" y="315912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5" name="Freeform 26"/>
          <p:cNvSpPr>
            <a:spLocks/>
          </p:cNvSpPr>
          <p:nvPr/>
        </p:nvSpPr>
        <p:spPr bwMode="auto">
          <a:xfrm>
            <a:off x="6569890" y="315912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6" name="Freeform 27"/>
          <p:cNvSpPr>
            <a:spLocks/>
          </p:cNvSpPr>
          <p:nvPr/>
        </p:nvSpPr>
        <p:spPr bwMode="auto">
          <a:xfrm>
            <a:off x="5252265" y="31591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7" name="Freeform 28"/>
          <p:cNvSpPr>
            <a:spLocks/>
          </p:cNvSpPr>
          <p:nvPr/>
        </p:nvSpPr>
        <p:spPr bwMode="auto">
          <a:xfrm>
            <a:off x="5252265" y="31591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8" name="Freeform 29"/>
          <p:cNvSpPr>
            <a:spLocks/>
          </p:cNvSpPr>
          <p:nvPr/>
        </p:nvSpPr>
        <p:spPr bwMode="auto">
          <a:xfrm>
            <a:off x="5258615" y="37592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09" name="Freeform 30"/>
          <p:cNvSpPr>
            <a:spLocks/>
          </p:cNvSpPr>
          <p:nvPr/>
        </p:nvSpPr>
        <p:spPr bwMode="auto">
          <a:xfrm>
            <a:off x="5258615" y="37592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0" name="Freeform 31"/>
          <p:cNvSpPr>
            <a:spLocks/>
          </p:cNvSpPr>
          <p:nvPr/>
        </p:nvSpPr>
        <p:spPr bwMode="auto">
          <a:xfrm>
            <a:off x="3829865" y="5000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1" name="Freeform 32"/>
          <p:cNvSpPr>
            <a:spLocks/>
          </p:cNvSpPr>
          <p:nvPr/>
        </p:nvSpPr>
        <p:spPr bwMode="auto">
          <a:xfrm>
            <a:off x="3829865" y="5000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2" name="Freeform 33"/>
          <p:cNvSpPr>
            <a:spLocks/>
          </p:cNvSpPr>
          <p:nvPr/>
        </p:nvSpPr>
        <p:spPr bwMode="auto">
          <a:xfrm>
            <a:off x="3207565" y="55530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3" name="Freeform 34"/>
          <p:cNvSpPr>
            <a:spLocks/>
          </p:cNvSpPr>
          <p:nvPr/>
        </p:nvSpPr>
        <p:spPr bwMode="auto">
          <a:xfrm>
            <a:off x="3207565" y="55530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4" name="Freeform 35"/>
          <p:cNvSpPr>
            <a:spLocks/>
          </p:cNvSpPr>
          <p:nvPr/>
        </p:nvSpPr>
        <p:spPr bwMode="auto">
          <a:xfrm>
            <a:off x="2572565" y="31527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5" name="Freeform 36"/>
          <p:cNvSpPr>
            <a:spLocks/>
          </p:cNvSpPr>
          <p:nvPr/>
        </p:nvSpPr>
        <p:spPr bwMode="auto">
          <a:xfrm>
            <a:off x="2572565" y="315277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6" name="Freeform 37"/>
          <p:cNvSpPr>
            <a:spLocks/>
          </p:cNvSpPr>
          <p:nvPr/>
        </p:nvSpPr>
        <p:spPr bwMode="auto">
          <a:xfrm>
            <a:off x="2572565" y="3832225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7" name="Freeform 38"/>
          <p:cNvSpPr>
            <a:spLocks/>
          </p:cNvSpPr>
          <p:nvPr/>
        </p:nvSpPr>
        <p:spPr bwMode="auto">
          <a:xfrm>
            <a:off x="2572565" y="3832225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8" name="Freeform 39"/>
          <p:cNvSpPr>
            <a:spLocks/>
          </p:cNvSpPr>
          <p:nvPr/>
        </p:nvSpPr>
        <p:spPr bwMode="auto">
          <a:xfrm>
            <a:off x="6560365" y="441960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19" name="Freeform 40"/>
          <p:cNvSpPr>
            <a:spLocks/>
          </p:cNvSpPr>
          <p:nvPr/>
        </p:nvSpPr>
        <p:spPr bwMode="auto">
          <a:xfrm>
            <a:off x="6560365" y="441960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0" name="Line 41"/>
          <p:cNvSpPr>
            <a:spLocks noChangeShapeType="1"/>
          </p:cNvSpPr>
          <p:nvPr/>
        </p:nvSpPr>
        <p:spPr bwMode="auto">
          <a:xfrm>
            <a:off x="5915840" y="1143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1" name="Line 42"/>
          <p:cNvSpPr>
            <a:spLocks noChangeShapeType="1"/>
          </p:cNvSpPr>
          <p:nvPr/>
        </p:nvSpPr>
        <p:spPr bwMode="auto">
          <a:xfrm>
            <a:off x="5915840" y="1206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2" name="Line 43"/>
          <p:cNvSpPr>
            <a:spLocks noChangeShapeType="1"/>
          </p:cNvSpPr>
          <p:nvPr/>
        </p:nvSpPr>
        <p:spPr bwMode="auto">
          <a:xfrm>
            <a:off x="5915840" y="1270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3" name="Line 44"/>
          <p:cNvSpPr>
            <a:spLocks noChangeShapeType="1"/>
          </p:cNvSpPr>
          <p:nvPr/>
        </p:nvSpPr>
        <p:spPr bwMode="auto">
          <a:xfrm>
            <a:off x="5915840" y="1333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4" name="Line 45"/>
          <p:cNvSpPr>
            <a:spLocks noChangeShapeType="1"/>
          </p:cNvSpPr>
          <p:nvPr/>
        </p:nvSpPr>
        <p:spPr bwMode="auto">
          <a:xfrm>
            <a:off x="5915840" y="1397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5" name="Line 46"/>
          <p:cNvSpPr>
            <a:spLocks noChangeShapeType="1"/>
          </p:cNvSpPr>
          <p:nvPr/>
        </p:nvSpPr>
        <p:spPr bwMode="auto">
          <a:xfrm>
            <a:off x="5915840" y="1460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6" name="Line 47"/>
          <p:cNvSpPr>
            <a:spLocks noChangeShapeType="1"/>
          </p:cNvSpPr>
          <p:nvPr/>
        </p:nvSpPr>
        <p:spPr bwMode="auto">
          <a:xfrm>
            <a:off x="5915840" y="1524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7" name="Line 48"/>
          <p:cNvSpPr>
            <a:spLocks noChangeShapeType="1"/>
          </p:cNvSpPr>
          <p:nvPr/>
        </p:nvSpPr>
        <p:spPr bwMode="auto">
          <a:xfrm>
            <a:off x="5915840" y="1587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8" name="Line 49"/>
          <p:cNvSpPr>
            <a:spLocks noChangeShapeType="1"/>
          </p:cNvSpPr>
          <p:nvPr/>
        </p:nvSpPr>
        <p:spPr bwMode="auto">
          <a:xfrm>
            <a:off x="5915840" y="1651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29" name="Line 50"/>
          <p:cNvSpPr>
            <a:spLocks noChangeShapeType="1"/>
          </p:cNvSpPr>
          <p:nvPr/>
        </p:nvSpPr>
        <p:spPr bwMode="auto">
          <a:xfrm>
            <a:off x="5915840" y="1714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0" name="Line 51"/>
          <p:cNvSpPr>
            <a:spLocks noChangeShapeType="1"/>
          </p:cNvSpPr>
          <p:nvPr/>
        </p:nvSpPr>
        <p:spPr bwMode="auto">
          <a:xfrm>
            <a:off x="5915840" y="1778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1" name="Line 52"/>
          <p:cNvSpPr>
            <a:spLocks noChangeShapeType="1"/>
          </p:cNvSpPr>
          <p:nvPr/>
        </p:nvSpPr>
        <p:spPr bwMode="auto">
          <a:xfrm>
            <a:off x="5915840" y="18415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2" name="Line 53"/>
          <p:cNvSpPr>
            <a:spLocks noChangeShapeType="1"/>
          </p:cNvSpPr>
          <p:nvPr/>
        </p:nvSpPr>
        <p:spPr bwMode="auto">
          <a:xfrm>
            <a:off x="5915840" y="19050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3" name="Freeform 54"/>
          <p:cNvSpPr>
            <a:spLocks/>
          </p:cNvSpPr>
          <p:nvPr/>
        </p:nvSpPr>
        <p:spPr bwMode="auto">
          <a:xfrm>
            <a:off x="2731315" y="56292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4" name="Freeform 55"/>
          <p:cNvSpPr>
            <a:spLocks/>
          </p:cNvSpPr>
          <p:nvPr/>
        </p:nvSpPr>
        <p:spPr bwMode="auto">
          <a:xfrm>
            <a:off x="2731315" y="56292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5" name="Freeform 56"/>
          <p:cNvSpPr>
            <a:spLocks/>
          </p:cNvSpPr>
          <p:nvPr/>
        </p:nvSpPr>
        <p:spPr bwMode="auto">
          <a:xfrm>
            <a:off x="2731315" y="56292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6" name="Line 57"/>
          <p:cNvSpPr>
            <a:spLocks noChangeShapeType="1"/>
          </p:cNvSpPr>
          <p:nvPr/>
        </p:nvSpPr>
        <p:spPr bwMode="auto">
          <a:xfrm>
            <a:off x="3312340" y="1663700"/>
            <a:ext cx="25400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7" name="Freeform 58"/>
          <p:cNvSpPr>
            <a:spLocks/>
          </p:cNvSpPr>
          <p:nvPr/>
        </p:nvSpPr>
        <p:spPr bwMode="auto">
          <a:xfrm>
            <a:off x="3305990" y="27495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8" name="Freeform 59"/>
          <p:cNvSpPr>
            <a:spLocks/>
          </p:cNvSpPr>
          <p:nvPr/>
        </p:nvSpPr>
        <p:spPr bwMode="auto">
          <a:xfrm>
            <a:off x="3305990" y="27495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39" name="Freeform 60"/>
          <p:cNvSpPr>
            <a:spLocks/>
          </p:cNvSpPr>
          <p:nvPr/>
        </p:nvSpPr>
        <p:spPr bwMode="auto">
          <a:xfrm>
            <a:off x="3163115" y="14509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0" name="Freeform 61"/>
          <p:cNvSpPr>
            <a:spLocks/>
          </p:cNvSpPr>
          <p:nvPr/>
        </p:nvSpPr>
        <p:spPr bwMode="auto">
          <a:xfrm>
            <a:off x="3163115" y="14509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1" name="Freeform 62"/>
          <p:cNvSpPr>
            <a:spLocks/>
          </p:cNvSpPr>
          <p:nvPr/>
        </p:nvSpPr>
        <p:spPr bwMode="auto">
          <a:xfrm>
            <a:off x="5833290" y="163195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2" name="Freeform 63"/>
          <p:cNvSpPr>
            <a:spLocks/>
          </p:cNvSpPr>
          <p:nvPr/>
        </p:nvSpPr>
        <p:spPr bwMode="auto">
          <a:xfrm>
            <a:off x="5833290" y="163195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3" name="Freeform 64"/>
          <p:cNvSpPr>
            <a:spLocks/>
          </p:cNvSpPr>
          <p:nvPr/>
        </p:nvSpPr>
        <p:spPr bwMode="auto">
          <a:xfrm>
            <a:off x="3258365" y="1631950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4" name="Freeform 65"/>
          <p:cNvSpPr>
            <a:spLocks/>
          </p:cNvSpPr>
          <p:nvPr/>
        </p:nvSpPr>
        <p:spPr bwMode="auto">
          <a:xfrm>
            <a:off x="3258365" y="1631950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5" name="Freeform 66"/>
          <p:cNvSpPr>
            <a:spLocks/>
          </p:cNvSpPr>
          <p:nvPr/>
        </p:nvSpPr>
        <p:spPr bwMode="auto">
          <a:xfrm>
            <a:off x="5776140" y="5226050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6" name="Freeform 67"/>
          <p:cNvSpPr>
            <a:spLocks/>
          </p:cNvSpPr>
          <p:nvPr/>
        </p:nvSpPr>
        <p:spPr bwMode="auto">
          <a:xfrm>
            <a:off x="5776140" y="5226050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7" name="Freeform 68"/>
          <p:cNvSpPr>
            <a:spLocks/>
          </p:cNvSpPr>
          <p:nvPr/>
        </p:nvSpPr>
        <p:spPr bwMode="auto">
          <a:xfrm>
            <a:off x="4337865" y="5229225"/>
            <a:ext cx="73025" cy="63500"/>
          </a:xfrm>
          <a:custGeom>
            <a:avLst/>
            <a:gdLst>
              <a:gd name="T0" fmla="*/ 0 w 46"/>
              <a:gd name="T1" fmla="*/ 20 h 40"/>
              <a:gd name="T2" fmla="*/ 46 w 46"/>
              <a:gd name="T3" fmla="*/ 0 h 40"/>
              <a:gd name="T4" fmla="*/ 36 w 46"/>
              <a:gd name="T5" fmla="*/ 20 h 40"/>
              <a:gd name="T6" fmla="*/ 46 w 46"/>
              <a:gd name="T7" fmla="*/ 40 h 40"/>
              <a:gd name="T8" fmla="*/ 0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0" y="20"/>
                </a:moveTo>
                <a:lnTo>
                  <a:pt x="46" y="0"/>
                </a:lnTo>
                <a:lnTo>
                  <a:pt x="36" y="20"/>
                </a:lnTo>
                <a:lnTo>
                  <a:pt x="46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8" name="Freeform 69"/>
          <p:cNvSpPr>
            <a:spLocks/>
          </p:cNvSpPr>
          <p:nvPr/>
        </p:nvSpPr>
        <p:spPr bwMode="auto">
          <a:xfrm>
            <a:off x="4337865" y="5229225"/>
            <a:ext cx="73025" cy="63500"/>
          </a:xfrm>
          <a:custGeom>
            <a:avLst/>
            <a:gdLst>
              <a:gd name="T0" fmla="*/ 0 w 46"/>
              <a:gd name="T1" fmla="*/ 20 h 40"/>
              <a:gd name="T2" fmla="*/ 46 w 46"/>
              <a:gd name="T3" fmla="*/ 0 h 40"/>
              <a:gd name="T4" fmla="*/ 36 w 46"/>
              <a:gd name="T5" fmla="*/ 20 h 40"/>
              <a:gd name="T6" fmla="*/ 46 w 46"/>
              <a:gd name="T7" fmla="*/ 40 h 40"/>
              <a:gd name="T8" fmla="*/ 0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0" y="20"/>
                </a:moveTo>
                <a:lnTo>
                  <a:pt x="46" y="0"/>
                </a:lnTo>
                <a:lnTo>
                  <a:pt x="36" y="20"/>
                </a:lnTo>
                <a:lnTo>
                  <a:pt x="46" y="40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49" name="Freeform 70"/>
          <p:cNvSpPr>
            <a:spLocks/>
          </p:cNvSpPr>
          <p:nvPr/>
        </p:nvSpPr>
        <p:spPr bwMode="auto">
          <a:xfrm>
            <a:off x="4344215" y="3368675"/>
            <a:ext cx="73025" cy="60325"/>
          </a:xfrm>
          <a:custGeom>
            <a:avLst/>
            <a:gdLst>
              <a:gd name="T0" fmla="*/ 0 w 46"/>
              <a:gd name="T1" fmla="*/ 20 h 38"/>
              <a:gd name="T2" fmla="*/ 46 w 46"/>
              <a:gd name="T3" fmla="*/ 0 h 38"/>
              <a:gd name="T4" fmla="*/ 36 w 46"/>
              <a:gd name="T5" fmla="*/ 20 h 38"/>
              <a:gd name="T6" fmla="*/ 46 w 46"/>
              <a:gd name="T7" fmla="*/ 38 h 38"/>
              <a:gd name="T8" fmla="*/ 0 w 46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0" y="20"/>
                </a:moveTo>
                <a:lnTo>
                  <a:pt x="46" y="0"/>
                </a:lnTo>
                <a:lnTo>
                  <a:pt x="36" y="20"/>
                </a:lnTo>
                <a:lnTo>
                  <a:pt x="46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0" name="Freeform 71"/>
          <p:cNvSpPr>
            <a:spLocks/>
          </p:cNvSpPr>
          <p:nvPr/>
        </p:nvSpPr>
        <p:spPr bwMode="auto">
          <a:xfrm>
            <a:off x="4344215" y="3368675"/>
            <a:ext cx="73025" cy="60325"/>
          </a:xfrm>
          <a:custGeom>
            <a:avLst/>
            <a:gdLst>
              <a:gd name="T0" fmla="*/ 0 w 46"/>
              <a:gd name="T1" fmla="*/ 20 h 38"/>
              <a:gd name="T2" fmla="*/ 46 w 46"/>
              <a:gd name="T3" fmla="*/ 0 h 38"/>
              <a:gd name="T4" fmla="*/ 36 w 46"/>
              <a:gd name="T5" fmla="*/ 20 h 38"/>
              <a:gd name="T6" fmla="*/ 46 w 46"/>
              <a:gd name="T7" fmla="*/ 38 h 38"/>
              <a:gd name="T8" fmla="*/ 0 w 46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0" y="20"/>
                </a:moveTo>
                <a:lnTo>
                  <a:pt x="46" y="0"/>
                </a:lnTo>
                <a:lnTo>
                  <a:pt x="36" y="20"/>
                </a:lnTo>
                <a:lnTo>
                  <a:pt x="46" y="38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1" name="Freeform 72"/>
          <p:cNvSpPr>
            <a:spLocks/>
          </p:cNvSpPr>
          <p:nvPr/>
        </p:nvSpPr>
        <p:spPr bwMode="auto">
          <a:xfrm>
            <a:off x="5769790" y="3994150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8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2" name="Freeform 73"/>
          <p:cNvSpPr>
            <a:spLocks/>
          </p:cNvSpPr>
          <p:nvPr/>
        </p:nvSpPr>
        <p:spPr bwMode="auto">
          <a:xfrm>
            <a:off x="5769790" y="3994150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8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8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3" name="Line 74"/>
          <p:cNvSpPr>
            <a:spLocks noChangeShapeType="1"/>
          </p:cNvSpPr>
          <p:nvPr/>
        </p:nvSpPr>
        <p:spPr bwMode="auto">
          <a:xfrm>
            <a:off x="2918640" y="1482725"/>
            <a:ext cx="2698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4" name="Freeform 75"/>
          <p:cNvSpPr>
            <a:spLocks/>
          </p:cNvSpPr>
          <p:nvPr/>
        </p:nvSpPr>
        <p:spPr bwMode="auto">
          <a:xfrm>
            <a:off x="3309165" y="456247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5" name="Freeform 76"/>
          <p:cNvSpPr>
            <a:spLocks/>
          </p:cNvSpPr>
          <p:nvPr/>
        </p:nvSpPr>
        <p:spPr bwMode="auto">
          <a:xfrm>
            <a:off x="3309165" y="456247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6" name="Line 77"/>
          <p:cNvSpPr>
            <a:spLocks noChangeShapeType="1"/>
          </p:cNvSpPr>
          <p:nvPr/>
        </p:nvSpPr>
        <p:spPr bwMode="auto">
          <a:xfrm>
            <a:off x="5976165" y="1482725"/>
            <a:ext cx="2889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7" name="Freeform 78"/>
          <p:cNvSpPr>
            <a:spLocks/>
          </p:cNvSpPr>
          <p:nvPr/>
        </p:nvSpPr>
        <p:spPr bwMode="auto">
          <a:xfrm>
            <a:off x="5922190" y="145097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8" name="Freeform 79"/>
          <p:cNvSpPr>
            <a:spLocks/>
          </p:cNvSpPr>
          <p:nvPr/>
        </p:nvSpPr>
        <p:spPr bwMode="auto">
          <a:xfrm>
            <a:off x="5922190" y="145097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0 h 40"/>
              <a:gd name="T4" fmla="*/ 36 w 48"/>
              <a:gd name="T5" fmla="*/ 20 h 40"/>
              <a:gd name="T6" fmla="*/ 48 w 48"/>
              <a:gd name="T7" fmla="*/ 4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4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59" name="Rectangle 80"/>
          <p:cNvSpPr>
            <a:spLocks noChangeArrowheads="1"/>
          </p:cNvSpPr>
          <p:nvPr/>
        </p:nvSpPr>
        <p:spPr bwMode="auto">
          <a:xfrm>
            <a:off x="3490140" y="1568450"/>
            <a:ext cx="2178050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0" name="Freeform 81"/>
          <p:cNvSpPr>
            <a:spLocks/>
          </p:cNvSpPr>
          <p:nvPr/>
        </p:nvSpPr>
        <p:spPr bwMode="auto">
          <a:xfrm>
            <a:off x="2731315" y="18700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1" name="Freeform 82"/>
          <p:cNvSpPr>
            <a:spLocks/>
          </p:cNvSpPr>
          <p:nvPr/>
        </p:nvSpPr>
        <p:spPr bwMode="auto">
          <a:xfrm>
            <a:off x="2731315" y="18700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2" name="Freeform 83"/>
          <p:cNvSpPr>
            <a:spLocks/>
          </p:cNvSpPr>
          <p:nvPr/>
        </p:nvSpPr>
        <p:spPr bwMode="auto">
          <a:xfrm>
            <a:off x="2731315" y="1870075"/>
            <a:ext cx="1009650" cy="428625"/>
          </a:xfrm>
          <a:custGeom>
            <a:avLst/>
            <a:gdLst>
              <a:gd name="T0" fmla="*/ 636 w 636"/>
              <a:gd name="T1" fmla="*/ 148 h 270"/>
              <a:gd name="T2" fmla="*/ 634 w 636"/>
              <a:gd name="T3" fmla="*/ 172 h 270"/>
              <a:gd name="T4" fmla="*/ 624 w 636"/>
              <a:gd name="T5" fmla="*/ 196 h 270"/>
              <a:gd name="T6" fmla="*/ 610 w 636"/>
              <a:gd name="T7" fmla="*/ 216 h 270"/>
              <a:gd name="T8" fmla="*/ 592 w 636"/>
              <a:gd name="T9" fmla="*/ 234 h 270"/>
              <a:gd name="T10" fmla="*/ 568 w 636"/>
              <a:gd name="T11" fmla="*/ 250 h 270"/>
              <a:gd name="T12" fmla="*/ 542 w 636"/>
              <a:gd name="T13" fmla="*/ 260 h 270"/>
              <a:gd name="T14" fmla="*/ 514 w 636"/>
              <a:gd name="T15" fmla="*/ 268 h 270"/>
              <a:gd name="T16" fmla="*/ 482 w 636"/>
              <a:gd name="T17" fmla="*/ 270 h 270"/>
              <a:gd name="T18" fmla="*/ 156 w 636"/>
              <a:gd name="T19" fmla="*/ 270 h 270"/>
              <a:gd name="T20" fmla="*/ 124 w 636"/>
              <a:gd name="T21" fmla="*/ 268 h 270"/>
              <a:gd name="T22" fmla="*/ 96 w 636"/>
              <a:gd name="T23" fmla="*/ 260 h 270"/>
              <a:gd name="T24" fmla="*/ 68 w 636"/>
              <a:gd name="T25" fmla="*/ 250 h 270"/>
              <a:gd name="T26" fmla="*/ 46 w 636"/>
              <a:gd name="T27" fmla="*/ 234 h 270"/>
              <a:gd name="T28" fmla="*/ 28 w 636"/>
              <a:gd name="T29" fmla="*/ 216 h 270"/>
              <a:gd name="T30" fmla="*/ 12 w 636"/>
              <a:gd name="T31" fmla="*/ 196 h 270"/>
              <a:gd name="T32" fmla="*/ 4 w 636"/>
              <a:gd name="T33" fmla="*/ 172 h 270"/>
              <a:gd name="T34" fmla="*/ 0 w 636"/>
              <a:gd name="T35" fmla="*/ 148 h 270"/>
              <a:gd name="T36" fmla="*/ 0 w 636"/>
              <a:gd name="T37" fmla="*/ 122 h 270"/>
              <a:gd name="T38" fmla="*/ 4 w 636"/>
              <a:gd name="T39" fmla="*/ 98 h 270"/>
              <a:gd name="T40" fmla="*/ 12 w 636"/>
              <a:gd name="T41" fmla="*/ 76 h 270"/>
              <a:gd name="T42" fmla="*/ 28 w 636"/>
              <a:gd name="T43" fmla="*/ 54 h 270"/>
              <a:gd name="T44" fmla="*/ 46 w 636"/>
              <a:gd name="T45" fmla="*/ 36 h 270"/>
              <a:gd name="T46" fmla="*/ 68 w 636"/>
              <a:gd name="T47" fmla="*/ 22 h 270"/>
              <a:gd name="T48" fmla="*/ 96 w 636"/>
              <a:gd name="T49" fmla="*/ 10 h 270"/>
              <a:gd name="T50" fmla="*/ 124 w 636"/>
              <a:gd name="T51" fmla="*/ 2 h 270"/>
              <a:gd name="T52" fmla="*/ 156 w 636"/>
              <a:gd name="T53" fmla="*/ 0 h 270"/>
              <a:gd name="T54" fmla="*/ 482 w 636"/>
              <a:gd name="T55" fmla="*/ 0 h 270"/>
              <a:gd name="T56" fmla="*/ 514 w 636"/>
              <a:gd name="T57" fmla="*/ 2 h 270"/>
              <a:gd name="T58" fmla="*/ 542 w 636"/>
              <a:gd name="T59" fmla="*/ 10 h 270"/>
              <a:gd name="T60" fmla="*/ 568 w 636"/>
              <a:gd name="T61" fmla="*/ 22 h 270"/>
              <a:gd name="T62" fmla="*/ 592 w 636"/>
              <a:gd name="T63" fmla="*/ 36 h 270"/>
              <a:gd name="T64" fmla="*/ 610 w 636"/>
              <a:gd name="T65" fmla="*/ 54 h 270"/>
              <a:gd name="T66" fmla="*/ 624 w 636"/>
              <a:gd name="T67" fmla="*/ 76 h 270"/>
              <a:gd name="T68" fmla="*/ 634 w 636"/>
              <a:gd name="T69" fmla="*/ 98 h 270"/>
              <a:gd name="T70" fmla="*/ 636 w 636"/>
              <a:gd name="T71" fmla="*/ 1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6" h="270">
                <a:moveTo>
                  <a:pt x="636" y="148"/>
                </a:moveTo>
                <a:lnTo>
                  <a:pt x="636" y="148"/>
                </a:lnTo>
                <a:lnTo>
                  <a:pt x="636" y="160"/>
                </a:lnTo>
                <a:lnTo>
                  <a:pt x="634" y="172"/>
                </a:lnTo>
                <a:lnTo>
                  <a:pt x="630" y="184"/>
                </a:lnTo>
                <a:lnTo>
                  <a:pt x="624" y="196"/>
                </a:lnTo>
                <a:lnTo>
                  <a:pt x="618" y="206"/>
                </a:lnTo>
                <a:lnTo>
                  <a:pt x="610" y="216"/>
                </a:lnTo>
                <a:lnTo>
                  <a:pt x="602" y="226"/>
                </a:lnTo>
                <a:lnTo>
                  <a:pt x="592" y="234"/>
                </a:lnTo>
                <a:lnTo>
                  <a:pt x="580" y="242"/>
                </a:lnTo>
                <a:lnTo>
                  <a:pt x="568" y="250"/>
                </a:lnTo>
                <a:lnTo>
                  <a:pt x="556" y="256"/>
                </a:lnTo>
                <a:lnTo>
                  <a:pt x="542" y="260"/>
                </a:lnTo>
                <a:lnTo>
                  <a:pt x="528" y="264"/>
                </a:lnTo>
                <a:lnTo>
                  <a:pt x="514" y="268"/>
                </a:lnTo>
                <a:lnTo>
                  <a:pt x="498" y="270"/>
                </a:lnTo>
                <a:lnTo>
                  <a:pt x="482" y="270"/>
                </a:lnTo>
                <a:lnTo>
                  <a:pt x="156" y="270"/>
                </a:lnTo>
                <a:lnTo>
                  <a:pt x="156" y="270"/>
                </a:lnTo>
                <a:lnTo>
                  <a:pt x="140" y="270"/>
                </a:lnTo>
                <a:lnTo>
                  <a:pt x="124" y="268"/>
                </a:lnTo>
                <a:lnTo>
                  <a:pt x="110" y="264"/>
                </a:lnTo>
                <a:lnTo>
                  <a:pt x="96" y="260"/>
                </a:lnTo>
                <a:lnTo>
                  <a:pt x="82" y="256"/>
                </a:lnTo>
                <a:lnTo>
                  <a:pt x="68" y="250"/>
                </a:lnTo>
                <a:lnTo>
                  <a:pt x="58" y="242"/>
                </a:lnTo>
                <a:lnTo>
                  <a:pt x="46" y="234"/>
                </a:lnTo>
                <a:lnTo>
                  <a:pt x="36" y="226"/>
                </a:lnTo>
                <a:lnTo>
                  <a:pt x="28" y="216"/>
                </a:lnTo>
                <a:lnTo>
                  <a:pt x="20" y="206"/>
                </a:lnTo>
                <a:lnTo>
                  <a:pt x="12" y="196"/>
                </a:lnTo>
                <a:lnTo>
                  <a:pt x="8" y="184"/>
                </a:lnTo>
                <a:lnTo>
                  <a:pt x="4" y="172"/>
                </a:lnTo>
                <a:lnTo>
                  <a:pt x="2" y="160"/>
                </a:lnTo>
                <a:lnTo>
                  <a:pt x="0" y="148"/>
                </a:lnTo>
                <a:lnTo>
                  <a:pt x="0" y="122"/>
                </a:lnTo>
                <a:lnTo>
                  <a:pt x="0" y="122"/>
                </a:lnTo>
                <a:lnTo>
                  <a:pt x="2" y="110"/>
                </a:lnTo>
                <a:lnTo>
                  <a:pt x="4" y="98"/>
                </a:lnTo>
                <a:lnTo>
                  <a:pt x="8" y="86"/>
                </a:lnTo>
                <a:lnTo>
                  <a:pt x="12" y="76"/>
                </a:lnTo>
                <a:lnTo>
                  <a:pt x="20" y="64"/>
                </a:lnTo>
                <a:lnTo>
                  <a:pt x="28" y="54"/>
                </a:lnTo>
                <a:lnTo>
                  <a:pt x="36" y="46"/>
                </a:lnTo>
                <a:lnTo>
                  <a:pt x="46" y="36"/>
                </a:lnTo>
                <a:lnTo>
                  <a:pt x="58" y="28"/>
                </a:lnTo>
                <a:lnTo>
                  <a:pt x="68" y="22"/>
                </a:lnTo>
                <a:lnTo>
                  <a:pt x="82" y="16"/>
                </a:lnTo>
                <a:lnTo>
                  <a:pt x="96" y="10"/>
                </a:lnTo>
                <a:lnTo>
                  <a:pt x="110" y="6"/>
                </a:lnTo>
                <a:lnTo>
                  <a:pt x="124" y="2"/>
                </a:lnTo>
                <a:lnTo>
                  <a:pt x="140" y="2"/>
                </a:lnTo>
                <a:lnTo>
                  <a:pt x="156" y="0"/>
                </a:lnTo>
                <a:lnTo>
                  <a:pt x="482" y="0"/>
                </a:lnTo>
                <a:lnTo>
                  <a:pt x="482" y="0"/>
                </a:lnTo>
                <a:lnTo>
                  <a:pt x="498" y="2"/>
                </a:lnTo>
                <a:lnTo>
                  <a:pt x="514" y="2"/>
                </a:lnTo>
                <a:lnTo>
                  <a:pt x="528" y="6"/>
                </a:lnTo>
                <a:lnTo>
                  <a:pt x="542" y="10"/>
                </a:lnTo>
                <a:lnTo>
                  <a:pt x="556" y="16"/>
                </a:lnTo>
                <a:lnTo>
                  <a:pt x="568" y="22"/>
                </a:lnTo>
                <a:lnTo>
                  <a:pt x="580" y="28"/>
                </a:lnTo>
                <a:lnTo>
                  <a:pt x="592" y="36"/>
                </a:lnTo>
                <a:lnTo>
                  <a:pt x="602" y="46"/>
                </a:lnTo>
                <a:lnTo>
                  <a:pt x="610" y="54"/>
                </a:lnTo>
                <a:lnTo>
                  <a:pt x="618" y="64"/>
                </a:lnTo>
                <a:lnTo>
                  <a:pt x="624" y="76"/>
                </a:lnTo>
                <a:lnTo>
                  <a:pt x="630" y="86"/>
                </a:lnTo>
                <a:lnTo>
                  <a:pt x="634" y="98"/>
                </a:lnTo>
                <a:lnTo>
                  <a:pt x="636" y="110"/>
                </a:lnTo>
                <a:lnTo>
                  <a:pt x="636" y="122"/>
                </a:lnTo>
                <a:lnTo>
                  <a:pt x="636" y="14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3" name="Freeform 84"/>
          <p:cNvSpPr>
            <a:spLocks/>
          </p:cNvSpPr>
          <p:nvPr/>
        </p:nvSpPr>
        <p:spPr bwMode="auto">
          <a:xfrm>
            <a:off x="3239315" y="2295525"/>
            <a:ext cx="85725" cy="485775"/>
          </a:xfrm>
          <a:custGeom>
            <a:avLst/>
            <a:gdLst>
              <a:gd name="T0" fmla="*/ 0 w 54"/>
              <a:gd name="T1" fmla="*/ 0 h 306"/>
              <a:gd name="T2" fmla="*/ 0 w 54"/>
              <a:gd name="T3" fmla="*/ 306 h 306"/>
              <a:gd name="T4" fmla="*/ 54 w 54"/>
              <a:gd name="T5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" h="306">
                <a:moveTo>
                  <a:pt x="0" y="0"/>
                </a:moveTo>
                <a:lnTo>
                  <a:pt x="0" y="306"/>
                </a:lnTo>
                <a:lnTo>
                  <a:pt x="54" y="30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4" name="Freeform 85"/>
          <p:cNvSpPr>
            <a:spLocks/>
          </p:cNvSpPr>
          <p:nvPr/>
        </p:nvSpPr>
        <p:spPr bwMode="auto">
          <a:xfrm>
            <a:off x="4334690" y="2790825"/>
            <a:ext cx="2266950" cy="1235075"/>
          </a:xfrm>
          <a:custGeom>
            <a:avLst/>
            <a:gdLst>
              <a:gd name="T0" fmla="*/ 0 w 1428"/>
              <a:gd name="T1" fmla="*/ 0 h 778"/>
              <a:gd name="T2" fmla="*/ 1428 w 1428"/>
              <a:gd name="T3" fmla="*/ 0 h 778"/>
              <a:gd name="T4" fmla="*/ 1428 w 1428"/>
              <a:gd name="T5" fmla="*/ 778 h 778"/>
              <a:gd name="T6" fmla="*/ 904 w 1428"/>
              <a:gd name="T7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28" h="778">
                <a:moveTo>
                  <a:pt x="0" y="0"/>
                </a:moveTo>
                <a:lnTo>
                  <a:pt x="1428" y="0"/>
                </a:lnTo>
                <a:lnTo>
                  <a:pt x="1428" y="778"/>
                </a:lnTo>
                <a:lnTo>
                  <a:pt x="904" y="77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5" name="Freeform 86"/>
          <p:cNvSpPr>
            <a:spLocks/>
          </p:cNvSpPr>
          <p:nvPr/>
        </p:nvSpPr>
        <p:spPr bwMode="auto">
          <a:xfrm>
            <a:off x="2604315" y="3108325"/>
            <a:ext cx="3987800" cy="2489200"/>
          </a:xfrm>
          <a:custGeom>
            <a:avLst/>
            <a:gdLst>
              <a:gd name="T0" fmla="*/ 1128 w 2512"/>
              <a:gd name="T1" fmla="*/ 1356 h 1568"/>
              <a:gd name="T2" fmla="*/ 2512 w 2512"/>
              <a:gd name="T3" fmla="*/ 1356 h 1568"/>
              <a:gd name="T4" fmla="*/ 2512 w 2512"/>
              <a:gd name="T5" fmla="*/ 768 h 1568"/>
              <a:gd name="T6" fmla="*/ 1690 w 2512"/>
              <a:gd name="T7" fmla="*/ 768 h 1568"/>
              <a:gd name="T8" fmla="*/ 1690 w 2512"/>
              <a:gd name="T9" fmla="*/ 0 h 1568"/>
              <a:gd name="T10" fmla="*/ 0 w 2512"/>
              <a:gd name="T11" fmla="*/ 0 h 1568"/>
              <a:gd name="T12" fmla="*/ 0 w 2512"/>
              <a:gd name="T13" fmla="*/ 936 h 1568"/>
              <a:gd name="T14" fmla="*/ 792 w 2512"/>
              <a:gd name="T15" fmla="*/ 936 h 1568"/>
              <a:gd name="T16" fmla="*/ 792 w 2512"/>
              <a:gd name="T17" fmla="*/ 1512 h 1568"/>
              <a:gd name="T18" fmla="*/ 400 w 2512"/>
              <a:gd name="T19" fmla="*/ 1512 h 1568"/>
              <a:gd name="T20" fmla="*/ 400 w 2512"/>
              <a:gd name="T21" fmla="*/ 1568 h 1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12" h="1568">
                <a:moveTo>
                  <a:pt x="1128" y="1356"/>
                </a:moveTo>
                <a:lnTo>
                  <a:pt x="2512" y="1356"/>
                </a:lnTo>
                <a:lnTo>
                  <a:pt x="2512" y="768"/>
                </a:lnTo>
                <a:lnTo>
                  <a:pt x="1690" y="768"/>
                </a:lnTo>
                <a:lnTo>
                  <a:pt x="1690" y="0"/>
                </a:lnTo>
                <a:lnTo>
                  <a:pt x="0" y="0"/>
                </a:lnTo>
                <a:lnTo>
                  <a:pt x="0" y="936"/>
                </a:lnTo>
                <a:lnTo>
                  <a:pt x="792" y="936"/>
                </a:lnTo>
                <a:lnTo>
                  <a:pt x="792" y="1512"/>
                </a:lnTo>
                <a:lnTo>
                  <a:pt x="400" y="1512"/>
                </a:lnTo>
                <a:lnTo>
                  <a:pt x="400" y="156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6" name="Freeform 87"/>
          <p:cNvSpPr>
            <a:spLocks/>
          </p:cNvSpPr>
          <p:nvPr/>
        </p:nvSpPr>
        <p:spPr bwMode="auto">
          <a:xfrm>
            <a:off x="2280465" y="3905250"/>
            <a:ext cx="647700" cy="403225"/>
          </a:xfrm>
          <a:custGeom>
            <a:avLst/>
            <a:gdLst>
              <a:gd name="T0" fmla="*/ 204 w 408"/>
              <a:gd name="T1" fmla="*/ 0 h 254"/>
              <a:gd name="T2" fmla="*/ 0 w 408"/>
              <a:gd name="T3" fmla="*/ 128 h 254"/>
              <a:gd name="T4" fmla="*/ 204 w 408"/>
              <a:gd name="T5" fmla="*/ 254 h 254"/>
              <a:gd name="T6" fmla="*/ 408 w 408"/>
              <a:gd name="T7" fmla="*/ 128 h 254"/>
              <a:gd name="T8" fmla="*/ 204 w 408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8" h="254">
                <a:moveTo>
                  <a:pt x="204" y="0"/>
                </a:moveTo>
                <a:lnTo>
                  <a:pt x="0" y="128"/>
                </a:lnTo>
                <a:lnTo>
                  <a:pt x="204" y="254"/>
                </a:lnTo>
                <a:lnTo>
                  <a:pt x="408" y="128"/>
                </a:lnTo>
                <a:lnTo>
                  <a:pt x="204" y="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7" name="Freeform 88"/>
          <p:cNvSpPr>
            <a:spLocks/>
          </p:cNvSpPr>
          <p:nvPr/>
        </p:nvSpPr>
        <p:spPr bwMode="auto">
          <a:xfrm>
            <a:off x="2280465" y="3905250"/>
            <a:ext cx="647700" cy="403225"/>
          </a:xfrm>
          <a:custGeom>
            <a:avLst/>
            <a:gdLst>
              <a:gd name="T0" fmla="*/ 204 w 408"/>
              <a:gd name="T1" fmla="*/ 0 h 254"/>
              <a:gd name="T2" fmla="*/ 0 w 408"/>
              <a:gd name="T3" fmla="*/ 128 h 254"/>
              <a:gd name="T4" fmla="*/ 204 w 408"/>
              <a:gd name="T5" fmla="*/ 254 h 254"/>
              <a:gd name="T6" fmla="*/ 408 w 408"/>
              <a:gd name="T7" fmla="*/ 128 h 254"/>
              <a:gd name="T8" fmla="*/ 204 w 408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8" h="254">
                <a:moveTo>
                  <a:pt x="204" y="0"/>
                </a:moveTo>
                <a:lnTo>
                  <a:pt x="0" y="128"/>
                </a:lnTo>
                <a:lnTo>
                  <a:pt x="204" y="254"/>
                </a:lnTo>
                <a:lnTo>
                  <a:pt x="408" y="128"/>
                </a:lnTo>
                <a:lnTo>
                  <a:pt x="2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8" name="Freeform 89"/>
          <p:cNvSpPr>
            <a:spLocks/>
          </p:cNvSpPr>
          <p:nvPr/>
        </p:nvSpPr>
        <p:spPr bwMode="auto">
          <a:xfrm>
            <a:off x="2280465" y="3905250"/>
            <a:ext cx="647700" cy="403225"/>
          </a:xfrm>
          <a:custGeom>
            <a:avLst/>
            <a:gdLst>
              <a:gd name="T0" fmla="*/ 204 w 408"/>
              <a:gd name="T1" fmla="*/ 0 h 254"/>
              <a:gd name="T2" fmla="*/ 0 w 408"/>
              <a:gd name="T3" fmla="*/ 128 h 254"/>
              <a:gd name="T4" fmla="*/ 204 w 408"/>
              <a:gd name="T5" fmla="*/ 254 h 254"/>
              <a:gd name="T6" fmla="*/ 408 w 408"/>
              <a:gd name="T7" fmla="*/ 128 h 254"/>
              <a:gd name="T8" fmla="*/ 204 w 408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8" h="254">
                <a:moveTo>
                  <a:pt x="204" y="0"/>
                </a:moveTo>
                <a:lnTo>
                  <a:pt x="0" y="128"/>
                </a:lnTo>
                <a:lnTo>
                  <a:pt x="204" y="254"/>
                </a:lnTo>
                <a:lnTo>
                  <a:pt x="408" y="128"/>
                </a:lnTo>
                <a:lnTo>
                  <a:pt x="204" y="0"/>
                </a:lnTo>
                <a:close/>
              </a:path>
            </a:pathLst>
          </a:custGeom>
          <a:solidFill>
            <a:srgbClr val="FFCCCC"/>
          </a:solidFill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69" name="Rectangle 90"/>
          <p:cNvSpPr>
            <a:spLocks noChangeArrowheads="1"/>
          </p:cNvSpPr>
          <p:nvPr/>
        </p:nvSpPr>
        <p:spPr bwMode="auto">
          <a:xfrm>
            <a:off x="2137590" y="3235325"/>
            <a:ext cx="958850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0" name="Rectangle 91"/>
          <p:cNvSpPr>
            <a:spLocks noChangeArrowheads="1"/>
          </p:cNvSpPr>
          <p:nvPr/>
        </p:nvSpPr>
        <p:spPr bwMode="auto">
          <a:xfrm>
            <a:off x="2137590" y="3235325"/>
            <a:ext cx="958850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1" name="Freeform 92"/>
          <p:cNvSpPr>
            <a:spLocks/>
          </p:cNvSpPr>
          <p:nvPr/>
        </p:nvSpPr>
        <p:spPr bwMode="auto">
          <a:xfrm>
            <a:off x="2601140" y="2968625"/>
            <a:ext cx="1247775" cy="777875"/>
          </a:xfrm>
          <a:custGeom>
            <a:avLst/>
            <a:gdLst>
              <a:gd name="T0" fmla="*/ 786 w 786"/>
              <a:gd name="T1" fmla="*/ 0 h 490"/>
              <a:gd name="T2" fmla="*/ 786 w 786"/>
              <a:gd name="T3" fmla="*/ 490 h 490"/>
              <a:gd name="T4" fmla="*/ 0 w 786"/>
              <a:gd name="T5" fmla="*/ 49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86" h="490">
                <a:moveTo>
                  <a:pt x="786" y="0"/>
                </a:moveTo>
                <a:lnTo>
                  <a:pt x="786" y="490"/>
                </a:lnTo>
                <a:lnTo>
                  <a:pt x="0" y="49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2" name="Freeform 93"/>
          <p:cNvSpPr>
            <a:spLocks/>
          </p:cNvSpPr>
          <p:nvPr/>
        </p:nvSpPr>
        <p:spPr bwMode="auto">
          <a:xfrm>
            <a:off x="2928165" y="3400425"/>
            <a:ext cx="1609725" cy="708025"/>
          </a:xfrm>
          <a:custGeom>
            <a:avLst/>
            <a:gdLst>
              <a:gd name="T0" fmla="*/ 0 w 1014"/>
              <a:gd name="T1" fmla="*/ 446 h 446"/>
              <a:gd name="T2" fmla="*/ 1014 w 1014"/>
              <a:gd name="T3" fmla="*/ 446 h 446"/>
              <a:gd name="T4" fmla="*/ 1014 w 1014"/>
              <a:gd name="T5" fmla="*/ 0 h 446"/>
              <a:gd name="T6" fmla="*/ 928 w 1014"/>
              <a:gd name="T7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14" h="446">
                <a:moveTo>
                  <a:pt x="0" y="446"/>
                </a:moveTo>
                <a:lnTo>
                  <a:pt x="1014" y="446"/>
                </a:lnTo>
                <a:lnTo>
                  <a:pt x="1014" y="0"/>
                </a:lnTo>
                <a:lnTo>
                  <a:pt x="92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3" name="Freeform 94"/>
          <p:cNvSpPr>
            <a:spLocks/>
          </p:cNvSpPr>
          <p:nvPr/>
        </p:nvSpPr>
        <p:spPr bwMode="auto">
          <a:xfrm>
            <a:off x="4737915" y="39814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0 h 40"/>
              <a:gd name="T4" fmla="*/ 12 w 48"/>
              <a:gd name="T5" fmla="*/ 20 h 40"/>
              <a:gd name="T6" fmla="*/ 0 w 48"/>
              <a:gd name="T7" fmla="*/ 4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0"/>
                </a:lnTo>
                <a:lnTo>
                  <a:pt x="12" y="20"/>
                </a:lnTo>
                <a:lnTo>
                  <a:pt x="0" y="4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4" name="Freeform 95"/>
          <p:cNvSpPr>
            <a:spLocks/>
          </p:cNvSpPr>
          <p:nvPr/>
        </p:nvSpPr>
        <p:spPr bwMode="auto">
          <a:xfrm>
            <a:off x="4737915" y="398145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0 h 40"/>
              <a:gd name="T4" fmla="*/ 12 w 48"/>
              <a:gd name="T5" fmla="*/ 20 h 40"/>
              <a:gd name="T6" fmla="*/ 0 w 48"/>
              <a:gd name="T7" fmla="*/ 4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0"/>
                </a:lnTo>
                <a:lnTo>
                  <a:pt x="12" y="20"/>
                </a:lnTo>
                <a:lnTo>
                  <a:pt x="0" y="4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5" name="Freeform 96"/>
          <p:cNvSpPr>
            <a:spLocks/>
          </p:cNvSpPr>
          <p:nvPr/>
        </p:nvSpPr>
        <p:spPr bwMode="auto">
          <a:xfrm>
            <a:off x="4617265" y="4013200"/>
            <a:ext cx="1651000" cy="682625"/>
          </a:xfrm>
          <a:custGeom>
            <a:avLst/>
            <a:gdLst>
              <a:gd name="T0" fmla="*/ 1040 w 1040"/>
              <a:gd name="T1" fmla="*/ 430 h 430"/>
              <a:gd name="T2" fmla="*/ 0 w 1040"/>
              <a:gd name="T3" fmla="*/ 430 h 430"/>
              <a:gd name="T4" fmla="*/ 0 w 1040"/>
              <a:gd name="T5" fmla="*/ 0 h 430"/>
              <a:gd name="T6" fmla="*/ 88 w 1040"/>
              <a:gd name="T7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40" h="430">
                <a:moveTo>
                  <a:pt x="1040" y="430"/>
                </a:moveTo>
                <a:lnTo>
                  <a:pt x="0" y="430"/>
                </a:lnTo>
                <a:lnTo>
                  <a:pt x="0" y="0"/>
                </a:lnTo>
                <a:lnTo>
                  <a:pt x="8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6" name="Freeform 97"/>
          <p:cNvSpPr>
            <a:spLocks/>
          </p:cNvSpPr>
          <p:nvPr/>
        </p:nvSpPr>
        <p:spPr bwMode="auto">
          <a:xfrm>
            <a:off x="6268265" y="4495800"/>
            <a:ext cx="644525" cy="403225"/>
          </a:xfrm>
          <a:custGeom>
            <a:avLst/>
            <a:gdLst>
              <a:gd name="T0" fmla="*/ 204 w 406"/>
              <a:gd name="T1" fmla="*/ 0 h 254"/>
              <a:gd name="T2" fmla="*/ 0 w 406"/>
              <a:gd name="T3" fmla="*/ 126 h 254"/>
              <a:gd name="T4" fmla="*/ 204 w 406"/>
              <a:gd name="T5" fmla="*/ 254 h 254"/>
              <a:gd name="T6" fmla="*/ 406 w 406"/>
              <a:gd name="T7" fmla="*/ 126 h 254"/>
              <a:gd name="T8" fmla="*/ 204 w 406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6" h="254">
                <a:moveTo>
                  <a:pt x="204" y="0"/>
                </a:moveTo>
                <a:lnTo>
                  <a:pt x="0" y="126"/>
                </a:lnTo>
                <a:lnTo>
                  <a:pt x="204" y="254"/>
                </a:lnTo>
                <a:lnTo>
                  <a:pt x="406" y="126"/>
                </a:lnTo>
                <a:lnTo>
                  <a:pt x="204" y="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7" name="Freeform 98"/>
          <p:cNvSpPr>
            <a:spLocks/>
          </p:cNvSpPr>
          <p:nvPr/>
        </p:nvSpPr>
        <p:spPr bwMode="auto">
          <a:xfrm>
            <a:off x="6268265" y="4495800"/>
            <a:ext cx="644525" cy="403225"/>
          </a:xfrm>
          <a:custGeom>
            <a:avLst/>
            <a:gdLst>
              <a:gd name="T0" fmla="*/ 204 w 406"/>
              <a:gd name="T1" fmla="*/ 0 h 254"/>
              <a:gd name="T2" fmla="*/ 0 w 406"/>
              <a:gd name="T3" fmla="*/ 126 h 254"/>
              <a:gd name="T4" fmla="*/ 204 w 406"/>
              <a:gd name="T5" fmla="*/ 254 h 254"/>
              <a:gd name="T6" fmla="*/ 406 w 406"/>
              <a:gd name="T7" fmla="*/ 126 h 254"/>
              <a:gd name="T8" fmla="*/ 204 w 406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6" h="254">
                <a:moveTo>
                  <a:pt x="204" y="0"/>
                </a:moveTo>
                <a:lnTo>
                  <a:pt x="0" y="126"/>
                </a:lnTo>
                <a:lnTo>
                  <a:pt x="204" y="254"/>
                </a:lnTo>
                <a:lnTo>
                  <a:pt x="406" y="126"/>
                </a:lnTo>
                <a:lnTo>
                  <a:pt x="2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8" name="Freeform 99"/>
          <p:cNvSpPr>
            <a:spLocks/>
          </p:cNvSpPr>
          <p:nvPr/>
        </p:nvSpPr>
        <p:spPr bwMode="auto">
          <a:xfrm>
            <a:off x="6268265" y="4495800"/>
            <a:ext cx="644525" cy="403225"/>
          </a:xfrm>
          <a:custGeom>
            <a:avLst/>
            <a:gdLst>
              <a:gd name="T0" fmla="*/ 204 w 406"/>
              <a:gd name="T1" fmla="*/ 0 h 254"/>
              <a:gd name="T2" fmla="*/ 0 w 406"/>
              <a:gd name="T3" fmla="*/ 126 h 254"/>
              <a:gd name="T4" fmla="*/ 204 w 406"/>
              <a:gd name="T5" fmla="*/ 254 h 254"/>
              <a:gd name="T6" fmla="*/ 406 w 406"/>
              <a:gd name="T7" fmla="*/ 126 h 254"/>
              <a:gd name="T8" fmla="*/ 204 w 406"/>
              <a:gd name="T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6" h="254">
                <a:moveTo>
                  <a:pt x="204" y="0"/>
                </a:moveTo>
                <a:lnTo>
                  <a:pt x="0" y="126"/>
                </a:lnTo>
                <a:lnTo>
                  <a:pt x="204" y="254"/>
                </a:lnTo>
                <a:lnTo>
                  <a:pt x="406" y="126"/>
                </a:lnTo>
                <a:lnTo>
                  <a:pt x="204" y="0"/>
                </a:lnTo>
                <a:close/>
              </a:path>
            </a:pathLst>
          </a:custGeom>
          <a:solidFill>
            <a:srgbClr val="FFCCCC"/>
          </a:solidFill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79" name="Rectangle 100"/>
          <p:cNvSpPr>
            <a:spLocks noChangeArrowheads="1"/>
          </p:cNvSpPr>
          <p:nvPr/>
        </p:nvSpPr>
        <p:spPr bwMode="auto">
          <a:xfrm>
            <a:off x="6122215" y="3235325"/>
            <a:ext cx="955675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0" name="Rectangle 101"/>
          <p:cNvSpPr>
            <a:spLocks noChangeArrowheads="1"/>
          </p:cNvSpPr>
          <p:nvPr/>
        </p:nvSpPr>
        <p:spPr bwMode="auto">
          <a:xfrm>
            <a:off x="6122215" y="3235325"/>
            <a:ext cx="9556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1" name="Rectangle 102"/>
          <p:cNvSpPr>
            <a:spLocks noChangeArrowheads="1"/>
          </p:cNvSpPr>
          <p:nvPr/>
        </p:nvSpPr>
        <p:spPr bwMode="auto">
          <a:xfrm>
            <a:off x="3382190" y="5076825"/>
            <a:ext cx="958850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2" name="Rectangle 103"/>
          <p:cNvSpPr>
            <a:spLocks noChangeArrowheads="1"/>
          </p:cNvSpPr>
          <p:nvPr/>
        </p:nvSpPr>
        <p:spPr bwMode="auto">
          <a:xfrm>
            <a:off x="3382190" y="5076825"/>
            <a:ext cx="958850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3" name="Rectangle 104"/>
          <p:cNvSpPr>
            <a:spLocks noChangeArrowheads="1"/>
          </p:cNvSpPr>
          <p:nvPr/>
        </p:nvSpPr>
        <p:spPr bwMode="auto">
          <a:xfrm>
            <a:off x="3382190" y="4419600"/>
            <a:ext cx="958850" cy="358775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4" name="Rectangle 105"/>
          <p:cNvSpPr>
            <a:spLocks noChangeArrowheads="1"/>
          </p:cNvSpPr>
          <p:nvPr/>
        </p:nvSpPr>
        <p:spPr bwMode="auto">
          <a:xfrm>
            <a:off x="3382190" y="4419600"/>
            <a:ext cx="958850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5" name="Rectangle 106"/>
          <p:cNvSpPr>
            <a:spLocks noChangeArrowheads="1"/>
          </p:cNvSpPr>
          <p:nvPr/>
        </p:nvSpPr>
        <p:spPr bwMode="auto">
          <a:xfrm>
            <a:off x="3382190" y="3235325"/>
            <a:ext cx="958850" cy="358775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6" name="Rectangle 107"/>
          <p:cNvSpPr>
            <a:spLocks noChangeArrowheads="1"/>
          </p:cNvSpPr>
          <p:nvPr/>
        </p:nvSpPr>
        <p:spPr bwMode="auto">
          <a:xfrm>
            <a:off x="3382190" y="3235325"/>
            <a:ext cx="958850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7" name="Rectangle 108"/>
          <p:cNvSpPr>
            <a:spLocks noChangeArrowheads="1"/>
          </p:cNvSpPr>
          <p:nvPr/>
        </p:nvSpPr>
        <p:spPr bwMode="auto">
          <a:xfrm>
            <a:off x="4814115" y="3235325"/>
            <a:ext cx="955675" cy="358775"/>
          </a:xfrm>
          <a:prstGeom prst="rect">
            <a:avLst/>
          </a:pr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8" name="Rectangle 109"/>
          <p:cNvSpPr>
            <a:spLocks noChangeArrowheads="1"/>
          </p:cNvSpPr>
          <p:nvPr/>
        </p:nvSpPr>
        <p:spPr bwMode="auto">
          <a:xfrm>
            <a:off x="4814115" y="3235325"/>
            <a:ext cx="9556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89" name="Rectangle 110"/>
          <p:cNvSpPr>
            <a:spLocks noChangeArrowheads="1"/>
          </p:cNvSpPr>
          <p:nvPr/>
        </p:nvSpPr>
        <p:spPr bwMode="auto">
          <a:xfrm>
            <a:off x="4814115" y="3835400"/>
            <a:ext cx="955675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90" name="Rectangle 111"/>
          <p:cNvSpPr>
            <a:spLocks noChangeArrowheads="1"/>
          </p:cNvSpPr>
          <p:nvPr/>
        </p:nvSpPr>
        <p:spPr bwMode="auto">
          <a:xfrm>
            <a:off x="4814115" y="3835400"/>
            <a:ext cx="9556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91" name="Rectangle 112"/>
          <p:cNvSpPr>
            <a:spLocks noChangeArrowheads="1"/>
          </p:cNvSpPr>
          <p:nvPr/>
        </p:nvSpPr>
        <p:spPr bwMode="auto">
          <a:xfrm>
            <a:off x="4814115" y="5076825"/>
            <a:ext cx="955675" cy="3587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92" name="Rectangle 113"/>
          <p:cNvSpPr>
            <a:spLocks noChangeArrowheads="1"/>
          </p:cNvSpPr>
          <p:nvPr/>
        </p:nvSpPr>
        <p:spPr bwMode="auto">
          <a:xfrm>
            <a:off x="4814115" y="5076825"/>
            <a:ext cx="955675" cy="3587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993" name="Rectangle 114"/>
          <p:cNvSpPr>
            <a:spLocks noChangeArrowheads="1"/>
          </p:cNvSpPr>
          <p:nvPr/>
        </p:nvSpPr>
        <p:spPr bwMode="auto">
          <a:xfrm>
            <a:off x="1908788" y="1295400"/>
            <a:ext cx="100828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Tâches effectuées</a:t>
            </a:r>
          </a:p>
          <a:p>
            <a:pPr lvl="0" algn="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l’entreprise cliente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07" name="Rectangle 128"/>
          <p:cNvSpPr>
            <a:spLocks noChangeArrowheads="1"/>
          </p:cNvSpPr>
          <p:nvPr/>
        </p:nvSpPr>
        <p:spPr bwMode="auto">
          <a:xfrm>
            <a:off x="6300015" y="1295400"/>
            <a:ext cx="100828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Tâches effectuées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l’entreprise cliente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21" name="Rectangle 142"/>
          <p:cNvSpPr>
            <a:spLocks noChangeArrowheads="1"/>
          </p:cNvSpPr>
          <p:nvPr/>
        </p:nvSpPr>
        <p:spPr bwMode="auto">
          <a:xfrm>
            <a:off x="2988490" y="1965325"/>
            <a:ext cx="53860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Lancement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commun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32" name="Rectangle 153"/>
          <p:cNvSpPr>
            <a:spLocks noChangeArrowheads="1"/>
          </p:cNvSpPr>
          <p:nvPr/>
        </p:nvSpPr>
        <p:spPr bwMode="auto">
          <a:xfrm>
            <a:off x="2989085" y="5724525"/>
            <a:ext cx="53860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Synthèse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commun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39" name="Rectangle 160"/>
          <p:cNvSpPr>
            <a:spLocks noChangeArrowheads="1"/>
          </p:cNvSpPr>
          <p:nvPr/>
        </p:nvSpPr>
        <p:spPr bwMode="auto">
          <a:xfrm>
            <a:off x="3625973" y="2667714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47" name="Rectangle 168"/>
          <p:cNvSpPr>
            <a:spLocks noChangeArrowheads="1"/>
          </p:cNvSpPr>
          <p:nvPr/>
        </p:nvSpPr>
        <p:spPr bwMode="auto">
          <a:xfrm>
            <a:off x="3617243" y="3295650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55" name="Rectangle 176"/>
          <p:cNvSpPr>
            <a:spLocks noChangeArrowheads="1"/>
          </p:cNvSpPr>
          <p:nvPr/>
        </p:nvSpPr>
        <p:spPr bwMode="auto">
          <a:xfrm>
            <a:off x="5068218" y="3295650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63" name="Rectangle 184"/>
          <p:cNvSpPr>
            <a:spLocks noChangeArrowheads="1"/>
          </p:cNvSpPr>
          <p:nvPr/>
        </p:nvSpPr>
        <p:spPr bwMode="auto">
          <a:xfrm>
            <a:off x="5068218" y="3905250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71" name="Rectangle 192"/>
          <p:cNvSpPr>
            <a:spLocks noChangeArrowheads="1"/>
          </p:cNvSpPr>
          <p:nvPr/>
        </p:nvSpPr>
        <p:spPr bwMode="auto">
          <a:xfrm>
            <a:off x="3617243" y="4476750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079" name="Rectangle 200"/>
          <p:cNvSpPr>
            <a:spLocks noChangeArrowheads="1"/>
          </p:cNvSpPr>
          <p:nvPr/>
        </p:nvSpPr>
        <p:spPr bwMode="auto">
          <a:xfrm>
            <a:off x="3617243" y="5140325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209"/>
          <p:cNvSpPr>
            <a:spLocks noChangeArrowheads="1"/>
          </p:cNvSpPr>
          <p:nvPr/>
        </p:nvSpPr>
        <p:spPr bwMode="auto">
          <a:xfrm>
            <a:off x="5068017" y="5140325"/>
            <a:ext cx="47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40" name="Rectangle 217"/>
          <p:cNvSpPr>
            <a:spLocks noChangeArrowheads="1"/>
          </p:cNvSpPr>
          <p:nvPr/>
        </p:nvSpPr>
        <p:spPr bwMode="auto">
          <a:xfrm>
            <a:off x="2368673" y="3295650"/>
            <a:ext cx="47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entreprise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49" name="Rectangle 225"/>
          <p:cNvSpPr>
            <a:spLocks noChangeArrowheads="1"/>
          </p:cNvSpPr>
          <p:nvPr/>
        </p:nvSpPr>
        <p:spPr bwMode="auto">
          <a:xfrm>
            <a:off x="6366654" y="3311525"/>
            <a:ext cx="45846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entreprise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57" name="Rectangle 233"/>
          <p:cNvSpPr>
            <a:spLocks noChangeArrowheads="1"/>
          </p:cNvSpPr>
          <p:nvPr/>
        </p:nvSpPr>
        <p:spPr bwMode="auto">
          <a:xfrm>
            <a:off x="6519090" y="463550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KP*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59" name="Rectangle 235"/>
          <p:cNvSpPr>
            <a:spLocks noChangeArrowheads="1"/>
          </p:cNvSpPr>
          <p:nvPr/>
        </p:nvSpPr>
        <p:spPr bwMode="auto">
          <a:xfrm>
            <a:off x="2524940" y="40576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KP*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61" name="Rectangle 237"/>
          <p:cNvSpPr>
            <a:spLocks noChangeArrowheads="1"/>
          </p:cNvSpPr>
          <p:nvPr/>
        </p:nvSpPr>
        <p:spPr bwMode="auto">
          <a:xfrm>
            <a:off x="3479505" y="1597025"/>
            <a:ext cx="219932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Tâches effectuées directement par le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5878" name="Rectangle 254"/>
          <p:cNvSpPr>
            <a:spLocks noChangeArrowheads="1"/>
          </p:cNvSpPr>
          <p:nvPr/>
        </p:nvSpPr>
        <p:spPr bwMode="auto">
          <a:xfrm>
            <a:off x="1899465" y="6273800"/>
            <a:ext cx="880049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* Key point (point clé).</a:t>
            </a:r>
            <a:endParaRPr kumimoji="0" lang="fr-FR" altLang="fr-FR" sz="7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1132771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24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DIAGRAMMES PERT ET LA PLANIFICATION DE LA MISSION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L’ÉLABORATION D’UN DIAGRAMME PERT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40670" y="2508367"/>
            <a:ext cx="5838062" cy="2160000"/>
            <a:chOff x="1979613" y="2630488"/>
            <a:chExt cx="5430103" cy="2009061"/>
          </a:xfrm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132138" y="3319463"/>
              <a:ext cx="720725" cy="730250"/>
            </a:xfrm>
            <a:custGeom>
              <a:avLst/>
              <a:gdLst>
                <a:gd name="T0" fmla="*/ 454 w 454"/>
                <a:gd name="T1" fmla="*/ 230 h 460"/>
                <a:gd name="T2" fmla="*/ 448 w 454"/>
                <a:gd name="T3" fmla="*/ 276 h 460"/>
                <a:gd name="T4" fmla="*/ 436 w 454"/>
                <a:gd name="T5" fmla="*/ 320 h 460"/>
                <a:gd name="T6" fmla="*/ 414 w 454"/>
                <a:gd name="T7" fmla="*/ 358 h 460"/>
                <a:gd name="T8" fmla="*/ 388 w 454"/>
                <a:gd name="T9" fmla="*/ 392 h 460"/>
                <a:gd name="T10" fmla="*/ 354 w 454"/>
                <a:gd name="T11" fmla="*/ 420 h 460"/>
                <a:gd name="T12" fmla="*/ 316 w 454"/>
                <a:gd name="T13" fmla="*/ 442 h 460"/>
                <a:gd name="T14" fmla="*/ 272 w 454"/>
                <a:gd name="T15" fmla="*/ 454 h 460"/>
                <a:gd name="T16" fmla="*/ 226 w 454"/>
                <a:gd name="T17" fmla="*/ 460 h 460"/>
                <a:gd name="T18" fmla="*/ 204 w 454"/>
                <a:gd name="T19" fmla="*/ 458 h 460"/>
                <a:gd name="T20" fmla="*/ 160 w 454"/>
                <a:gd name="T21" fmla="*/ 450 h 460"/>
                <a:gd name="T22" fmla="*/ 118 w 454"/>
                <a:gd name="T23" fmla="*/ 432 h 460"/>
                <a:gd name="T24" fmla="*/ 82 w 454"/>
                <a:gd name="T25" fmla="*/ 408 h 460"/>
                <a:gd name="T26" fmla="*/ 52 w 454"/>
                <a:gd name="T27" fmla="*/ 376 h 460"/>
                <a:gd name="T28" fmla="*/ 28 w 454"/>
                <a:gd name="T29" fmla="*/ 340 h 460"/>
                <a:gd name="T30" fmla="*/ 10 w 454"/>
                <a:gd name="T31" fmla="*/ 298 h 460"/>
                <a:gd name="T32" fmla="*/ 2 w 454"/>
                <a:gd name="T33" fmla="*/ 254 h 460"/>
                <a:gd name="T34" fmla="*/ 0 w 454"/>
                <a:gd name="T35" fmla="*/ 230 h 460"/>
                <a:gd name="T36" fmla="*/ 4 w 454"/>
                <a:gd name="T37" fmla="*/ 184 h 460"/>
                <a:gd name="T38" fmla="*/ 18 w 454"/>
                <a:gd name="T39" fmla="*/ 140 h 460"/>
                <a:gd name="T40" fmla="*/ 38 w 454"/>
                <a:gd name="T41" fmla="*/ 102 h 460"/>
                <a:gd name="T42" fmla="*/ 66 w 454"/>
                <a:gd name="T43" fmla="*/ 68 h 460"/>
                <a:gd name="T44" fmla="*/ 100 w 454"/>
                <a:gd name="T45" fmla="*/ 40 h 460"/>
                <a:gd name="T46" fmla="*/ 138 w 454"/>
                <a:gd name="T47" fmla="*/ 18 h 460"/>
                <a:gd name="T48" fmla="*/ 182 w 454"/>
                <a:gd name="T49" fmla="*/ 6 h 460"/>
                <a:gd name="T50" fmla="*/ 226 w 454"/>
                <a:gd name="T51" fmla="*/ 0 h 460"/>
                <a:gd name="T52" fmla="*/ 250 w 454"/>
                <a:gd name="T53" fmla="*/ 2 h 460"/>
                <a:gd name="T54" fmla="*/ 294 w 454"/>
                <a:gd name="T55" fmla="*/ 12 h 460"/>
                <a:gd name="T56" fmla="*/ 334 w 454"/>
                <a:gd name="T57" fmla="*/ 28 h 460"/>
                <a:gd name="T58" fmla="*/ 370 w 454"/>
                <a:gd name="T59" fmla="*/ 54 h 460"/>
                <a:gd name="T60" fmla="*/ 402 w 454"/>
                <a:gd name="T61" fmla="*/ 84 h 460"/>
                <a:gd name="T62" fmla="*/ 426 w 454"/>
                <a:gd name="T63" fmla="*/ 120 h 460"/>
                <a:gd name="T64" fmla="*/ 444 w 454"/>
                <a:gd name="T65" fmla="*/ 162 h 460"/>
                <a:gd name="T66" fmla="*/ 452 w 454"/>
                <a:gd name="T67" fmla="*/ 206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4" h="460">
                  <a:moveTo>
                    <a:pt x="454" y="230"/>
                  </a:moveTo>
                  <a:lnTo>
                    <a:pt x="454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4" y="298"/>
                  </a:lnTo>
                  <a:lnTo>
                    <a:pt x="436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8" y="392"/>
                  </a:lnTo>
                  <a:lnTo>
                    <a:pt x="370" y="408"/>
                  </a:lnTo>
                  <a:lnTo>
                    <a:pt x="354" y="420"/>
                  </a:lnTo>
                  <a:lnTo>
                    <a:pt x="334" y="432"/>
                  </a:lnTo>
                  <a:lnTo>
                    <a:pt x="316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4" y="458"/>
                  </a:lnTo>
                  <a:lnTo>
                    <a:pt x="182" y="454"/>
                  </a:lnTo>
                  <a:lnTo>
                    <a:pt x="160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8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2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8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60" y="12"/>
                  </a:lnTo>
                  <a:lnTo>
                    <a:pt x="182" y="6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6" y="18"/>
                  </a:lnTo>
                  <a:lnTo>
                    <a:pt x="334" y="28"/>
                  </a:lnTo>
                  <a:lnTo>
                    <a:pt x="354" y="40"/>
                  </a:lnTo>
                  <a:lnTo>
                    <a:pt x="370" y="54"/>
                  </a:lnTo>
                  <a:lnTo>
                    <a:pt x="388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6" y="140"/>
                  </a:lnTo>
                  <a:lnTo>
                    <a:pt x="444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4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132138" y="3319463"/>
              <a:ext cx="720725" cy="730250"/>
            </a:xfrm>
            <a:custGeom>
              <a:avLst/>
              <a:gdLst>
                <a:gd name="T0" fmla="*/ 454 w 454"/>
                <a:gd name="T1" fmla="*/ 230 h 460"/>
                <a:gd name="T2" fmla="*/ 448 w 454"/>
                <a:gd name="T3" fmla="*/ 276 h 460"/>
                <a:gd name="T4" fmla="*/ 436 w 454"/>
                <a:gd name="T5" fmla="*/ 320 h 460"/>
                <a:gd name="T6" fmla="*/ 414 w 454"/>
                <a:gd name="T7" fmla="*/ 358 h 460"/>
                <a:gd name="T8" fmla="*/ 388 w 454"/>
                <a:gd name="T9" fmla="*/ 392 h 460"/>
                <a:gd name="T10" fmla="*/ 354 w 454"/>
                <a:gd name="T11" fmla="*/ 420 h 460"/>
                <a:gd name="T12" fmla="*/ 316 w 454"/>
                <a:gd name="T13" fmla="*/ 442 h 460"/>
                <a:gd name="T14" fmla="*/ 272 w 454"/>
                <a:gd name="T15" fmla="*/ 454 h 460"/>
                <a:gd name="T16" fmla="*/ 226 w 454"/>
                <a:gd name="T17" fmla="*/ 460 h 460"/>
                <a:gd name="T18" fmla="*/ 204 w 454"/>
                <a:gd name="T19" fmla="*/ 458 h 460"/>
                <a:gd name="T20" fmla="*/ 160 w 454"/>
                <a:gd name="T21" fmla="*/ 450 h 460"/>
                <a:gd name="T22" fmla="*/ 118 w 454"/>
                <a:gd name="T23" fmla="*/ 432 h 460"/>
                <a:gd name="T24" fmla="*/ 82 w 454"/>
                <a:gd name="T25" fmla="*/ 408 h 460"/>
                <a:gd name="T26" fmla="*/ 52 w 454"/>
                <a:gd name="T27" fmla="*/ 376 h 460"/>
                <a:gd name="T28" fmla="*/ 28 w 454"/>
                <a:gd name="T29" fmla="*/ 340 h 460"/>
                <a:gd name="T30" fmla="*/ 10 w 454"/>
                <a:gd name="T31" fmla="*/ 298 h 460"/>
                <a:gd name="T32" fmla="*/ 2 w 454"/>
                <a:gd name="T33" fmla="*/ 254 h 460"/>
                <a:gd name="T34" fmla="*/ 0 w 454"/>
                <a:gd name="T35" fmla="*/ 230 h 460"/>
                <a:gd name="T36" fmla="*/ 4 w 454"/>
                <a:gd name="T37" fmla="*/ 184 h 460"/>
                <a:gd name="T38" fmla="*/ 18 w 454"/>
                <a:gd name="T39" fmla="*/ 140 h 460"/>
                <a:gd name="T40" fmla="*/ 38 w 454"/>
                <a:gd name="T41" fmla="*/ 102 h 460"/>
                <a:gd name="T42" fmla="*/ 66 w 454"/>
                <a:gd name="T43" fmla="*/ 68 h 460"/>
                <a:gd name="T44" fmla="*/ 100 w 454"/>
                <a:gd name="T45" fmla="*/ 40 h 460"/>
                <a:gd name="T46" fmla="*/ 138 w 454"/>
                <a:gd name="T47" fmla="*/ 18 h 460"/>
                <a:gd name="T48" fmla="*/ 182 w 454"/>
                <a:gd name="T49" fmla="*/ 6 h 460"/>
                <a:gd name="T50" fmla="*/ 226 w 454"/>
                <a:gd name="T51" fmla="*/ 0 h 460"/>
                <a:gd name="T52" fmla="*/ 250 w 454"/>
                <a:gd name="T53" fmla="*/ 2 h 460"/>
                <a:gd name="T54" fmla="*/ 294 w 454"/>
                <a:gd name="T55" fmla="*/ 12 h 460"/>
                <a:gd name="T56" fmla="*/ 334 w 454"/>
                <a:gd name="T57" fmla="*/ 28 h 460"/>
                <a:gd name="T58" fmla="*/ 370 w 454"/>
                <a:gd name="T59" fmla="*/ 54 h 460"/>
                <a:gd name="T60" fmla="*/ 402 w 454"/>
                <a:gd name="T61" fmla="*/ 84 h 460"/>
                <a:gd name="T62" fmla="*/ 426 w 454"/>
                <a:gd name="T63" fmla="*/ 120 h 460"/>
                <a:gd name="T64" fmla="*/ 444 w 454"/>
                <a:gd name="T65" fmla="*/ 162 h 460"/>
                <a:gd name="T66" fmla="*/ 452 w 454"/>
                <a:gd name="T67" fmla="*/ 206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4" h="460">
                  <a:moveTo>
                    <a:pt x="454" y="230"/>
                  </a:moveTo>
                  <a:lnTo>
                    <a:pt x="454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4" y="298"/>
                  </a:lnTo>
                  <a:lnTo>
                    <a:pt x="436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8" y="392"/>
                  </a:lnTo>
                  <a:lnTo>
                    <a:pt x="370" y="408"/>
                  </a:lnTo>
                  <a:lnTo>
                    <a:pt x="354" y="420"/>
                  </a:lnTo>
                  <a:lnTo>
                    <a:pt x="334" y="432"/>
                  </a:lnTo>
                  <a:lnTo>
                    <a:pt x="316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4" y="458"/>
                  </a:lnTo>
                  <a:lnTo>
                    <a:pt x="182" y="454"/>
                  </a:lnTo>
                  <a:lnTo>
                    <a:pt x="160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8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2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8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60" y="12"/>
                  </a:lnTo>
                  <a:lnTo>
                    <a:pt x="182" y="6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6" y="18"/>
                  </a:lnTo>
                  <a:lnTo>
                    <a:pt x="334" y="28"/>
                  </a:lnTo>
                  <a:lnTo>
                    <a:pt x="354" y="40"/>
                  </a:lnTo>
                  <a:lnTo>
                    <a:pt x="370" y="54"/>
                  </a:lnTo>
                  <a:lnTo>
                    <a:pt x="388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6" y="140"/>
                  </a:lnTo>
                  <a:lnTo>
                    <a:pt x="444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4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132138" y="3319463"/>
              <a:ext cx="720725" cy="730250"/>
            </a:xfrm>
            <a:custGeom>
              <a:avLst/>
              <a:gdLst>
                <a:gd name="T0" fmla="*/ 454 w 454"/>
                <a:gd name="T1" fmla="*/ 230 h 460"/>
                <a:gd name="T2" fmla="*/ 448 w 454"/>
                <a:gd name="T3" fmla="*/ 276 h 460"/>
                <a:gd name="T4" fmla="*/ 436 w 454"/>
                <a:gd name="T5" fmla="*/ 320 h 460"/>
                <a:gd name="T6" fmla="*/ 414 w 454"/>
                <a:gd name="T7" fmla="*/ 358 h 460"/>
                <a:gd name="T8" fmla="*/ 388 w 454"/>
                <a:gd name="T9" fmla="*/ 392 h 460"/>
                <a:gd name="T10" fmla="*/ 354 w 454"/>
                <a:gd name="T11" fmla="*/ 420 h 460"/>
                <a:gd name="T12" fmla="*/ 316 w 454"/>
                <a:gd name="T13" fmla="*/ 442 h 460"/>
                <a:gd name="T14" fmla="*/ 272 w 454"/>
                <a:gd name="T15" fmla="*/ 454 h 460"/>
                <a:gd name="T16" fmla="*/ 226 w 454"/>
                <a:gd name="T17" fmla="*/ 460 h 460"/>
                <a:gd name="T18" fmla="*/ 204 w 454"/>
                <a:gd name="T19" fmla="*/ 458 h 460"/>
                <a:gd name="T20" fmla="*/ 160 w 454"/>
                <a:gd name="T21" fmla="*/ 450 h 460"/>
                <a:gd name="T22" fmla="*/ 118 w 454"/>
                <a:gd name="T23" fmla="*/ 432 h 460"/>
                <a:gd name="T24" fmla="*/ 82 w 454"/>
                <a:gd name="T25" fmla="*/ 408 h 460"/>
                <a:gd name="T26" fmla="*/ 52 w 454"/>
                <a:gd name="T27" fmla="*/ 376 h 460"/>
                <a:gd name="T28" fmla="*/ 28 w 454"/>
                <a:gd name="T29" fmla="*/ 340 h 460"/>
                <a:gd name="T30" fmla="*/ 10 w 454"/>
                <a:gd name="T31" fmla="*/ 298 h 460"/>
                <a:gd name="T32" fmla="*/ 2 w 454"/>
                <a:gd name="T33" fmla="*/ 254 h 460"/>
                <a:gd name="T34" fmla="*/ 0 w 454"/>
                <a:gd name="T35" fmla="*/ 230 h 460"/>
                <a:gd name="T36" fmla="*/ 4 w 454"/>
                <a:gd name="T37" fmla="*/ 184 h 460"/>
                <a:gd name="T38" fmla="*/ 18 w 454"/>
                <a:gd name="T39" fmla="*/ 140 h 460"/>
                <a:gd name="T40" fmla="*/ 38 w 454"/>
                <a:gd name="T41" fmla="*/ 102 h 460"/>
                <a:gd name="T42" fmla="*/ 66 w 454"/>
                <a:gd name="T43" fmla="*/ 68 h 460"/>
                <a:gd name="T44" fmla="*/ 100 w 454"/>
                <a:gd name="T45" fmla="*/ 40 h 460"/>
                <a:gd name="T46" fmla="*/ 138 w 454"/>
                <a:gd name="T47" fmla="*/ 18 h 460"/>
                <a:gd name="T48" fmla="*/ 182 w 454"/>
                <a:gd name="T49" fmla="*/ 6 h 460"/>
                <a:gd name="T50" fmla="*/ 226 w 454"/>
                <a:gd name="T51" fmla="*/ 0 h 460"/>
                <a:gd name="T52" fmla="*/ 250 w 454"/>
                <a:gd name="T53" fmla="*/ 2 h 460"/>
                <a:gd name="T54" fmla="*/ 294 w 454"/>
                <a:gd name="T55" fmla="*/ 12 h 460"/>
                <a:gd name="T56" fmla="*/ 334 w 454"/>
                <a:gd name="T57" fmla="*/ 28 h 460"/>
                <a:gd name="T58" fmla="*/ 370 w 454"/>
                <a:gd name="T59" fmla="*/ 54 h 460"/>
                <a:gd name="T60" fmla="*/ 402 w 454"/>
                <a:gd name="T61" fmla="*/ 84 h 460"/>
                <a:gd name="T62" fmla="*/ 426 w 454"/>
                <a:gd name="T63" fmla="*/ 120 h 460"/>
                <a:gd name="T64" fmla="*/ 444 w 454"/>
                <a:gd name="T65" fmla="*/ 162 h 460"/>
                <a:gd name="T66" fmla="*/ 452 w 454"/>
                <a:gd name="T67" fmla="*/ 206 h 460"/>
                <a:gd name="T68" fmla="*/ 454 w 454"/>
                <a:gd name="T69" fmla="*/ 23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4" h="460">
                  <a:moveTo>
                    <a:pt x="454" y="230"/>
                  </a:moveTo>
                  <a:lnTo>
                    <a:pt x="454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4" y="298"/>
                  </a:lnTo>
                  <a:lnTo>
                    <a:pt x="436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8" y="392"/>
                  </a:lnTo>
                  <a:lnTo>
                    <a:pt x="370" y="408"/>
                  </a:lnTo>
                  <a:lnTo>
                    <a:pt x="354" y="420"/>
                  </a:lnTo>
                  <a:lnTo>
                    <a:pt x="334" y="432"/>
                  </a:lnTo>
                  <a:lnTo>
                    <a:pt x="316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4" y="458"/>
                  </a:lnTo>
                  <a:lnTo>
                    <a:pt x="182" y="454"/>
                  </a:lnTo>
                  <a:lnTo>
                    <a:pt x="160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8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2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8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60" y="12"/>
                  </a:lnTo>
                  <a:lnTo>
                    <a:pt x="182" y="6"/>
                  </a:lnTo>
                  <a:lnTo>
                    <a:pt x="204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6" y="18"/>
                  </a:lnTo>
                  <a:lnTo>
                    <a:pt x="334" y="28"/>
                  </a:lnTo>
                  <a:lnTo>
                    <a:pt x="354" y="40"/>
                  </a:lnTo>
                  <a:lnTo>
                    <a:pt x="370" y="54"/>
                  </a:lnTo>
                  <a:lnTo>
                    <a:pt x="388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6" y="140"/>
                  </a:lnTo>
                  <a:lnTo>
                    <a:pt x="444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4" y="230"/>
                  </a:lnTo>
                  <a:lnTo>
                    <a:pt x="454" y="230"/>
                  </a:lnTo>
                  <a:close/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5402263" y="3319463"/>
              <a:ext cx="717550" cy="730250"/>
            </a:xfrm>
            <a:custGeom>
              <a:avLst/>
              <a:gdLst>
                <a:gd name="T0" fmla="*/ 452 w 452"/>
                <a:gd name="T1" fmla="*/ 230 h 460"/>
                <a:gd name="T2" fmla="*/ 448 w 452"/>
                <a:gd name="T3" fmla="*/ 276 h 460"/>
                <a:gd name="T4" fmla="*/ 434 w 452"/>
                <a:gd name="T5" fmla="*/ 320 h 460"/>
                <a:gd name="T6" fmla="*/ 414 w 452"/>
                <a:gd name="T7" fmla="*/ 358 h 460"/>
                <a:gd name="T8" fmla="*/ 386 w 452"/>
                <a:gd name="T9" fmla="*/ 392 h 460"/>
                <a:gd name="T10" fmla="*/ 352 w 452"/>
                <a:gd name="T11" fmla="*/ 420 h 460"/>
                <a:gd name="T12" fmla="*/ 314 w 452"/>
                <a:gd name="T13" fmla="*/ 442 h 460"/>
                <a:gd name="T14" fmla="*/ 272 w 452"/>
                <a:gd name="T15" fmla="*/ 454 h 460"/>
                <a:gd name="T16" fmla="*/ 226 w 452"/>
                <a:gd name="T17" fmla="*/ 460 h 460"/>
                <a:gd name="T18" fmla="*/ 202 w 452"/>
                <a:gd name="T19" fmla="*/ 458 h 460"/>
                <a:gd name="T20" fmla="*/ 158 w 452"/>
                <a:gd name="T21" fmla="*/ 450 h 460"/>
                <a:gd name="T22" fmla="*/ 118 w 452"/>
                <a:gd name="T23" fmla="*/ 432 h 460"/>
                <a:gd name="T24" fmla="*/ 82 w 452"/>
                <a:gd name="T25" fmla="*/ 408 h 460"/>
                <a:gd name="T26" fmla="*/ 52 w 452"/>
                <a:gd name="T27" fmla="*/ 376 h 460"/>
                <a:gd name="T28" fmla="*/ 26 w 452"/>
                <a:gd name="T29" fmla="*/ 340 h 460"/>
                <a:gd name="T30" fmla="*/ 10 w 452"/>
                <a:gd name="T31" fmla="*/ 298 h 460"/>
                <a:gd name="T32" fmla="*/ 0 w 452"/>
                <a:gd name="T33" fmla="*/ 254 h 460"/>
                <a:gd name="T34" fmla="*/ 0 w 452"/>
                <a:gd name="T35" fmla="*/ 230 h 460"/>
                <a:gd name="T36" fmla="*/ 4 w 452"/>
                <a:gd name="T37" fmla="*/ 184 h 460"/>
                <a:gd name="T38" fmla="*/ 18 w 452"/>
                <a:gd name="T39" fmla="*/ 140 h 460"/>
                <a:gd name="T40" fmla="*/ 38 w 452"/>
                <a:gd name="T41" fmla="*/ 102 h 460"/>
                <a:gd name="T42" fmla="*/ 66 w 452"/>
                <a:gd name="T43" fmla="*/ 68 h 460"/>
                <a:gd name="T44" fmla="*/ 100 w 452"/>
                <a:gd name="T45" fmla="*/ 40 h 460"/>
                <a:gd name="T46" fmla="*/ 138 w 452"/>
                <a:gd name="T47" fmla="*/ 18 h 460"/>
                <a:gd name="T48" fmla="*/ 180 w 452"/>
                <a:gd name="T49" fmla="*/ 6 h 460"/>
                <a:gd name="T50" fmla="*/ 226 w 452"/>
                <a:gd name="T51" fmla="*/ 0 h 460"/>
                <a:gd name="T52" fmla="*/ 250 w 452"/>
                <a:gd name="T53" fmla="*/ 2 h 460"/>
                <a:gd name="T54" fmla="*/ 294 w 452"/>
                <a:gd name="T55" fmla="*/ 12 h 460"/>
                <a:gd name="T56" fmla="*/ 334 w 452"/>
                <a:gd name="T57" fmla="*/ 28 h 460"/>
                <a:gd name="T58" fmla="*/ 370 w 452"/>
                <a:gd name="T59" fmla="*/ 54 h 460"/>
                <a:gd name="T60" fmla="*/ 402 w 452"/>
                <a:gd name="T61" fmla="*/ 84 h 460"/>
                <a:gd name="T62" fmla="*/ 426 w 452"/>
                <a:gd name="T63" fmla="*/ 120 h 460"/>
                <a:gd name="T64" fmla="*/ 442 w 452"/>
                <a:gd name="T65" fmla="*/ 162 h 460"/>
                <a:gd name="T66" fmla="*/ 452 w 452"/>
                <a:gd name="T67" fmla="*/ 206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60">
                  <a:moveTo>
                    <a:pt x="452" y="230"/>
                  </a:moveTo>
                  <a:lnTo>
                    <a:pt x="452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2" y="298"/>
                  </a:lnTo>
                  <a:lnTo>
                    <a:pt x="434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6" y="392"/>
                  </a:lnTo>
                  <a:lnTo>
                    <a:pt x="370" y="408"/>
                  </a:lnTo>
                  <a:lnTo>
                    <a:pt x="352" y="420"/>
                  </a:lnTo>
                  <a:lnTo>
                    <a:pt x="334" y="432"/>
                  </a:lnTo>
                  <a:lnTo>
                    <a:pt x="314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2" y="458"/>
                  </a:lnTo>
                  <a:lnTo>
                    <a:pt x="180" y="454"/>
                  </a:lnTo>
                  <a:lnTo>
                    <a:pt x="158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6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0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6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58" y="12"/>
                  </a:lnTo>
                  <a:lnTo>
                    <a:pt x="180" y="6"/>
                  </a:lnTo>
                  <a:lnTo>
                    <a:pt x="20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4" y="18"/>
                  </a:lnTo>
                  <a:lnTo>
                    <a:pt x="334" y="28"/>
                  </a:lnTo>
                  <a:lnTo>
                    <a:pt x="352" y="40"/>
                  </a:lnTo>
                  <a:lnTo>
                    <a:pt x="370" y="54"/>
                  </a:lnTo>
                  <a:lnTo>
                    <a:pt x="386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4" y="140"/>
                  </a:lnTo>
                  <a:lnTo>
                    <a:pt x="442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2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5402263" y="3319463"/>
              <a:ext cx="717550" cy="730250"/>
            </a:xfrm>
            <a:custGeom>
              <a:avLst/>
              <a:gdLst>
                <a:gd name="T0" fmla="*/ 452 w 452"/>
                <a:gd name="T1" fmla="*/ 230 h 460"/>
                <a:gd name="T2" fmla="*/ 448 w 452"/>
                <a:gd name="T3" fmla="*/ 276 h 460"/>
                <a:gd name="T4" fmla="*/ 434 w 452"/>
                <a:gd name="T5" fmla="*/ 320 h 460"/>
                <a:gd name="T6" fmla="*/ 414 w 452"/>
                <a:gd name="T7" fmla="*/ 358 h 460"/>
                <a:gd name="T8" fmla="*/ 386 w 452"/>
                <a:gd name="T9" fmla="*/ 392 h 460"/>
                <a:gd name="T10" fmla="*/ 352 w 452"/>
                <a:gd name="T11" fmla="*/ 420 h 460"/>
                <a:gd name="T12" fmla="*/ 314 w 452"/>
                <a:gd name="T13" fmla="*/ 442 h 460"/>
                <a:gd name="T14" fmla="*/ 272 w 452"/>
                <a:gd name="T15" fmla="*/ 454 h 460"/>
                <a:gd name="T16" fmla="*/ 226 w 452"/>
                <a:gd name="T17" fmla="*/ 460 h 460"/>
                <a:gd name="T18" fmla="*/ 202 w 452"/>
                <a:gd name="T19" fmla="*/ 458 h 460"/>
                <a:gd name="T20" fmla="*/ 158 w 452"/>
                <a:gd name="T21" fmla="*/ 450 h 460"/>
                <a:gd name="T22" fmla="*/ 118 w 452"/>
                <a:gd name="T23" fmla="*/ 432 h 460"/>
                <a:gd name="T24" fmla="*/ 82 w 452"/>
                <a:gd name="T25" fmla="*/ 408 h 460"/>
                <a:gd name="T26" fmla="*/ 52 w 452"/>
                <a:gd name="T27" fmla="*/ 376 h 460"/>
                <a:gd name="T28" fmla="*/ 26 w 452"/>
                <a:gd name="T29" fmla="*/ 340 h 460"/>
                <a:gd name="T30" fmla="*/ 10 w 452"/>
                <a:gd name="T31" fmla="*/ 298 h 460"/>
                <a:gd name="T32" fmla="*/ 0 w 452"/>
                <a:gd name="T33" fmla="*/ 254 h 460"/>
                <a:gd name="T34" fmla="*/ 0 w 452"/>
                <a:gd name="T35" fmla="*/ 230 h 460"/>
                <a:gd name="T36" fmla="*/ 4 w 452"/>
                <a:gd name="T37" fmla="*/ 184 h 460"/>
                <a:gd name="T38" fmla="*/ 18 w 452"/>
                <a:gd name="T39" fmla="*/ 140 h 460"/>
                <a:gd name="T40" fmla="*/ 38 w 452"/>
                <a:gd name="T41" fmla="*/ 102 h 460"/>
                <a:gd name="T42" fmla="*/ 66 w 452"/>
                <a:gd name="T43" fmla="*/ 68 h 460"/>
                <a:gd name="T44" fmla="*/ 100 w 452"/>
                <a:gd name="T45" fmla="*/ 40 h 460"/>
                <a:gd name="T46" fmla="*/ 138 w 452"/>
                <a:gd name="T47" fmla="*/ 18 h 460"/>
                <a:gd name="T48" fmla="*/ 180 w 452"/>
                <a:gd name="T49" fmla="*/ 6 h 460"/>
                <a:gd name="T50" fmla="*/ 226 w 452"/>
                <a:gd name="T51" fmla="*/ 0 h 460"/>
                <a:gd name="T52" fmla="*/ 250 w 452"/>
                <a:gd name="T53" fmla="*/ 2 h 460"/>
                <a:gd name="T54" fmla="*/ 294 w 452"/>
                <a:gd name="T55" fmla="*/ 12 h 460"/>
                <a:gd name="T56" fmla="*/ 334 w 452"/>
                <a:gd name="T57" fmla="*/ 28 h 460"/>
                <a:gd name="T58" fmla="*/ 370 w 452"/>
                <a:gd name="T59" fmla="*/ 54 h 460"/>
                <a:gd name="T60" fmla="*/ 402 w 452"/>
                <a:gd name="T61" fmla="*/ 84 h 460"/>
                <a:gd name="T62" fmla="*/ 426 w 452"/>
                <a:gd name="T63" fmla="*/ 120 h 460"/>
                <a:gd name="T64" fmla="*/ 442 w 452"/>
                <a:gd name="T65" fmla="*/ 162 h 460"/>
                <a:gd name="T66" fmla="*/ 452 w 452"/>
                <a:gd name="T67" fmla="*/ 206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60">
                  <a:moveTo>
                    <a:pt x="452" y="230"/>
                  </a:moveTo>
                  <a:lnTo>
                    <a:pt x="452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2" y="298"/>
                  </a:lnTo>
                  <a:lnTo>
                    <a:pt x="434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6" y="392"/>
                  </a:lnTo>
                  <a:lnTo>
                    <a:pt x="370" y="408"/>
                  </a:lnTo>
                  <a:lnTo>
                    <a:pt x="352" y="420"/>
                  </a:lnTo>
                  <a:lnTo>
                    <a:pt x="334" y="432"/>
                  </a:lnTo>
                  <a:lnTo>
                    <a:pt x="314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2" y="458"/>
                  </a:lnTo>
                  <a:lnTo>
                    <a:pt x="180" y="454"/>
                  </a:lnTo>
                  <a:lnTo>
                    <a:pt x="158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6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0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6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58" y="12"/>
                  </a:lnTo>
                  <a:lnTo>
                    <a:pt x="180" y="6"/>
                  </a:lnTo>
                  <a:lnTo>
                    <a:pt x="20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4" y="18"/>
                  </a:lnTo>
                  <a:lnTo>
                    <a:pt x="334" y="28"/>
                  </a:lnTo>
                  <a:lnTo>
                    <a:pt x="352" y="40"/>
                  </a:lnTo>
                  <a:lnTo>
                    <a:pt x="370" y="54"/>
                  </a:lnTo>
                  <a:lnTo>
                    <a:pt x="386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4" y="140"/>
                  </a:lnTo>
                  <a:lnTo>
                    <a:pt x="442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5402263" y="3319463"/>
              <a:ext cx="717550" cy="730250"/>
            </a:xfrm>
            <a:custGeom>
              <a:avLst/>
              <a:gdLst>
                <a:gd name="T0" fmla="*/ 452 w 452"/>
                <a:gd name="T1" fmla="*/ 230 h 460"/>
                <a:gd name="T2" fmla="*/ 448 w 452"/>
                <a:gd name="T3" fmla="*/ 276 h 460"/>
                <a:gd name="T4" fmla="*/ 434 w 452"/>
                <a:gd name="T5" fmla="*/ 320 h 460"/>
                <a:gd name="T6" fmla="*/ 414 w 452"/>
                <a:gd name="T7" fmla="*/ 358 h 460"/>
                <a:gd name="T8" fmla="*/ 386 w 452"/>
                <a:gd name="T9" fmla="*/ 392 h 460"/>
                <a:gd name="T10" fmla="*/ 352 w 452"/>
                <a:gd name="T11" fmla="*/ 420 h 460"/>
                <a:gd name="T12" fmla="*/ 314 w 452"/>
                <a:gd name="T13" fmla="*/ 442 h 460"/>
                <a:gd name="T14" fmla="*/ 272 w 452"/>
                <a:gd name="T15" fmla="*/ 454 h 460"/>
                <a:gd name="T16" fmla="*/ 226 w 452"/>
                <a:gd name="T17" fmla="*/ 460 h 460"/>
                <a:gd name="T18" fmla="*/ 202 w 452"/>
                <a:gd name="T19" fmla="*/ 458 h 460"/>
                <a:gd name="T20" fmla="*/ 158 w 452"/>
                <a:gd name="T21" fmla="*/ 450 h 460"/>
                <a:gd name="T22" fmla="*/ 118 w 452"/>
                <a:gd name="T23" fmla="*/ 432 h 460"/>
                <a:gd name="T24" fmla="*/ 82 w 452"/>
                <a:gd name="T25" fmla="*/ 408 h 460"/>
                <a:gd name="T26" fmla="*/ 52 w 452"/>
                <a:gd name="T27" fmla="*/ 376 h 460"/>
                <a:gd name="T28" fmla="*/ 26 w 452"/>
                <a:gd name="T29" fmla="*/ 340 h 460"/>
                <a:gd name="T30" fmla="*/ 10 w 452"/>
                <a:gd name="T31" fmla="*/ 298 h 460"/>
                <a:gd name="T32" fmla="*/ 0 w 452"/>
                <a:gd name="T33" fmla="*/ 254 h 460"/>
                <a:gd name="T34" fmla="*/ 0 w 452"/>
                <a:gd name="T35" fmla="*/ 230 h 460"/>
                <a:gd name="T36" fmla="*/ 4 w 452"/>
                <a:gd name="T37" fmla="*/ 184 h 460"/>
                <a:gd name="T38" fmla="*/ 18 w 452"/>
                <a:gd name="T39" fmla="*/ 140 h 460"/>
                <a:gd name="T40" fmla="*/ 38 w 452"/>
                <a:gd name="T41" fmla="*/ 102 h 460"/>
                <a:gd name="T42" fmla="*/ 66 w 452"/>
                <a:gd name="T43" fmla="*/ 68 h 460"/>
                <a:gd name="T44" fmla="*/ 100 w 452"/>
                <a:gd name="T45" fmla="*/ 40 h 460"/>
                <a:gd name="T46" fmla="*/ 138 w 452"/>
                <a:gd name="T47" fmla="*/ 18 h 460"/>
                <a:gd name="T48" fmla="*/ 180 w 452"/>
                <a:gd name="T49" fmla="*/ 6 h 460"/>
                <a:gd name="T50" fmla="*/ 226 w 452"/>
                <a:gd name="T51" fmla="*/ 0 h 460"/>
                <a:gd name="T52" fmla="*/ 250 w 452"/>
                <a:gd name="T53" fmla="*/ 2 h 460"/>
                <a:gd name="T54" fmla="*/ 294 w 452"/>
                <a:gd name="T55" fmla="*/ 12 h 460"/>
                <a:gd name="T56" fmla="*/ 334 w 452"/>
                <a:gd name="T57" fmla="*/ 28 h 460"/>
                <a:gd name="T58" fmla="*/ 370 w 452"/>
                <a:gd name="T59" fmla="*/ 54 h 460"/>
                <a:gd name="T60" fmla="*/ 402 w 452"/>
                <a:gd name="T61" fmla="*/ 84 h 460"/>
                <a:gd name="T62" fmla="*/ 426 w 452"/>
                <a:gd name="T63" fmla="*/ 120 h 460"/>
                <a:gd name="T64" fmla="*/ 442 w 452"/>
                <a:gd name="T65" fmla="*/ 162 h 460"/>
                <a:gd name="T66" fmla="*/ 452 w 452"/>
                <a:gd name="T67" fmla="*/ 206 h 460"/>
                <a:gd name="T68" fmla="*/ 452 w 452"/>
                <a:gd name="T69" fmla="*/ 23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460">
                  <a:moveTo>
                    <a:pt x="452" y="230"/>
                  </a:moveTo>
                  <a:lnTo>
                    <a:pt x="452" y="230"/>
                  </a:lnTo>
                  <a:lnTo>
                    <a:pt x="452" y="254"/>
                  </a:lnTo>
                  <a:lnTo>
                    <a:pt x="448" y="276"/>
                  </a:lnTo>
                  <a:lnTo>
                    <a:pt x="442" y="298"/>
                  </a:lnTo>
                  <a:lnTo>
                    <a:pt x="434" y="320"/>
                  </a:lnTo>
                  <a:lnTo>
                    <a:pt x="426" y="340"/>
                  </a:lnTo>
                  <a:lnTo>
                    <a:pt x="414" y="358"/>
                  </a:lnTo>
                  <a:lnTo>
                    <a:pt x="402" y="376"/>
                  </a:lnTo>
                  <a:lnTo>
                    <a:pt x="386" y="392"/>
                  </a:lnTo>
                  <a:lnTo>
                    <a:pt x="370" y="408"/>
                  </a:lnTo>
                  <a:lnTo>
                    <a:pt x="352" y="420"/>
                  </a:lnTo>
                  <a:lnTo>
                    <a:pt x="334" y="432"/>
                  </a:lnTo>
                  <a:lnTo>
                    <a:pt x="314" y="442"/>
                  </a:lnTo>
                  <a:lnTo>
                    <a:pt x="294" y="450"/>
                  </a:lnTo>
                  <a:lnTo>
                    <a:pt x="272" y="454"/>
                  </a:lnTo>
                  <a:lnTo>
                    <a:pt x="250" y="458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02" y="458"/>
                  </a:lnTo>
                  <a:lnTo>
                    <a:pt x="180" y="454"/>
                  </a:lnTo>
                  <a:lnTo>
                    <a:pt x="158" y="450"/>
                  </a:lnTo>
                  <a:lnTo>
                    <a:pt x="138" y="442"/>
                  </a:lnTo>
                  <a:lnTo>
                    <a:pt x="118" y="432"/>
                  </a:lnTo>
                  <a:lnTo>
                    <a:pt x="100" y="420"/>
                  </a:lnTo>
                  <a:lnTo>
                    <a:pt x="82" y="408"/>
                  </a:lnTo>
                  <a:lnTo>
                    <a:pt x="66" y="392"/>
                  </a:lnTo>
                  <a:lnTo>
                    <a:pt x="52" y="376"/>
                  </a:lnTo>
                  <a:lnTo>
                    <a:pt x="38" y="358"/>
                  </a:lnTo>
                  <a:lnTo>
                    <a:pt x="26" y="340"/>
                  </a:lnTo>
                  <a:lnTo>
                    <a:pt x="18" y="320"/>
                  </a:lnTo>
                  <a:lnTo>
                    <a:pt x="10" y="298"/>
                  </a:lnTo>
                  <a:lnTo>
                    <a:pt x="4" y="276"/>
                  </a:lnTo>
                  <a:lnTo>
                    <a:pt x="0" y="254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06"/>
                  </a:lnTo>
                  <a:lnTo>
                    <a:pt x="4" y="184"/>
                  </a:lnTo>
                  <a:lnTo>
                    <a:pt x="10" y="162"/>
                  </a:lnTo>
                  <a:lnTo>
                    <a:pt x="18" y="140"/>
                  </a:lnTo>
                  <a:lnTo>
                    <a:pt x="26" y="120"/>
                  </a:lnTo>
                  <a:lnTo>
                    <a:pt x="38" y="102"/>
                  </a:lnTo>
                  <a:lnTo>
                    <a:pt x="52" y="84"/>
                  </a:lnTo>
                  <a:lnTo>
                    <a:pt x="66" y="68"/>
                  </a:lnTo>
                  <a:lnTo>
                    <a:pt x="82" y="54"/>
                  </a:lnTo>
                  <a:lnTo>
                    <a:pt x="100" y="40"/>
                  </a:lnTo>
                  <a:lnTo>
                    <a:pt x="118" y="28"/>
                  </a:lnTo>
                  <a:lnTo>
                    <a:pt x="138" y="18"/>
                  </a:lnTo>
                  <a:lnTo>
                    <a:pt x="158" y="12"/>
                  </a:lnTo>
                  <a:lnTo>
                    <a:pt x="180" y="6"/>
                  </a:lnTo>
                  <a:lnTo>
                    <a:pt x="20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50" y="2"/>
                  </a:lnTo>
                  <a:lnTo>
                    <a:pt x="272" y="6"/>
                  </a:lnTo>
                  <a:lnTo>
                    <a:pt x="294" y="12"/>
                  </a:lnTo>
                  <a:lnTo>
                    <a:pt x="314" y="18"/>
                  </a:lnTo>
                  <a:lnTo>
                    <a:pt x="334" y="28"/>
                  </a:lnTo>
                  <a:lnTo>
                    <a:pt x="352" y="40"/>
                  </a:lnTo>
                  <a:lnTo>
                    <a:pt x="370" y="54"/>
                  </a:lnTo>
                  <a:lnTo>
                    <a:pt x="386" y="68"/>
                  </a:lnTo>
                  <a:lnTo>
                    <a:pt x="402" y="84"/>
                  </a:lnTo>
                  <a:lnTo>
                    <a:pt x="414" y="102"/>
                  </a:lnTo>
                  <a:lnTo>
                    <a:pt x="426" y="120"/>
                  </a:lnTo>
                  <a:lnTo>
                    <a:pt x="434" y="140"/>
                  </a:lnTo>
                  <a:lnTo>
                    <a:pt x="442" y="162"/>
                  </a:lnTo>
                  <a:lnTo>
                    <a:pt x="448" y="184"/>
                  </a:lnTo>
                  <a:lnTo>
                    <a:pt x="452" y="206"/>
                  </a:lnTo>
                  <a:lnTo>
                    <a:pt x="452" y="230"/>
                  </a:lnTo>
                  <a:lnTo>
                    <a:pt x="452" y="230"/>
                  </a:lnTo>
                  <a:close/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2"/>
            <p:cNvSpPr>
              <a:spLocks noChangeShapeType="1"/>
            </p:cNvSpPr>
            <p:nvPr/>
          </p:nvSpPr>
          <p:spPr bwMode="auto">
            <a:xfrm flipH="1" flipV="1">
              <a:off x="3589338" y="3890963"/>
              <a:ext cx="441325" cy="5905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3557588" y="384968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0 w 44"/>
                <a:gd name="T5" fmla="*/ 28 h 50"/>
                <a:gd name="T6" fmla="*/ 12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0" y="28"/>
                  </a:lnTo>
                  <a:lnTo>
                    <a:pt x="12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3557588" y="384968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0 w 44"/>
                <a:gd name="T5" fmla="*/ 28 h 50"/>
                <a:gd name="T6" fmla="*/ 12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0" y="28"/>
                  </a:lnTo>
                  <a:lnTo>
                    <a:pt x="12" y="50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V="1">
              <a:off x="4030663" y="3849688"/>
              <a:ext cx="1508125" cy="6318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5507038" y="3830638"/>
              <a:ext cx="82550" cy="57150"/>
            </a:xfrm>
            <a:custGeom>
              <a:avLst/>
              <a:gdLst>
                <a:gd name="T0" fmla="*/ 52 w 52"/>
                <a:gd name="T1" fmla="*/ 0 h 36"/>
                <a:gd name="T2" fmla="*/ 16 w 52"/>
                <a:gd name="T3" fmla="*/ 36 h 36"/>
                <a:gd name="T4" fmla="*/ 18 w 52"/>
                <a:gd name="T5" fmla="*/ 14 h 36"/>
                <a:gd name="T6" fmla="*/ 0 w 52"/>
                <a:gd name="T7" fmla="*/ 0 h 36"/>
                <a:gd name="T8" fmla="*/ 52 w 5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0"/>
                  </a:moveTo>
                  <a:lnTo>
                    <a:pt x="16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5507038" y="3830638"/>
              <a:ext cx="82550" cy="57150"/>
            </a:xfrm>
            <a:custGeom>
              <a:avLst/>
              <a:gdLst>
                <a:gd name="T0" fmla="*/ 52 w 52"/>
                <a:gd name="T1" fmla="*/ 0 h 36"/>
                <a:gd name="T2" fmla="*/ 16 w 52"/>
                <a:gd name="T3" fmla="*/ 36 h 36"/>
                <a:gd name="T4" fmla="*/ 18 w 52"/>
                <a:gd name="T5" fmla="*/ 14 h 36"/>
                <a:gd name="T6" fmla="*/ 0 w 52"/>
                <a:gd name="T7" fmla="*/ 0 h 36"/>
                <a:gd name="T8" fmla="*/ 52 w 5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0"/>
                  </a:moveTo>
                  <a:lnTo>
                    <a:pt x="16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4637088" y="2770188"/>
              <a:ext cx="209550" cy="7239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4614863" y="3465513"/>
              <a:ext cx="60325" cy="79375"/>
            </a:xfrm>
            <a:custGeom>
              <a:avLst/>
              <a:gdLst>
                <a:gd name="T0" fmla="*/ 6 w 38"/>
                <a:gd name="T1" fmla="*/ 50 h 50"/>
                <a:gd name="T2" fmla="*/ 0 w 38"/>
                <a:gd name="T3" fmla="*/ 0 h 50"/>
                <a:gd name="T4" fmla="*/ 16 w 38"/>
                <a:gd name="T5" fmla="*/ 16 h 50"/>
                <a:gd name="T6" fmla="*/ 38 w 38"/>
                <a:gd name="T7" fmla="*/ 10 h 50"/>
                <a:gd name="T8" fmla="*/ 6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6" y="50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6" y="5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4614863" y="3465513"/>
              <a:ext cx="60325" cy="79375"/>
            </a:xfrm>
            <a:custGeom>
              <a:avLst/>
              <a:gdLst>
                <a:gd name="T0" fmla="*/ 6 w 38"/>
                <a:gd name="T1" fmla="*/ 50 h 50"/>
                <a:gd name="T2" fmla="*/ 0 w 38"/>
                <a:gd name="T3" fmla="*/ 0 h 50"/>
                <a:gd name="T4" fmla="*/ 16 w 38"/>
                <a:gd name="T5" fmla="*/ 16 h 50"/>
                <a:gd name="T6" fmla="*/ 38 w 38"/>
                <a:gd name="T7" fmla="*/ 10 h 50"/>
                <a:gd name="T8" fmla="*/ 6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6" y="50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6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3878263" y="3684588"/>
              <a:ext cx="1387475" cy="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5233988" y="3636963"/>
              <a:ext cx="114300" cy="95250"/>
            </a:xfrm>
            <a:custGeom>
              <a:avLst/>
              <a:gdLst>
                <a:gd name="T0" fmla="*/ 72 w 72"/>
                <a:gd name="T1" fmla="*/ 30 h 60"/>
                <a:gd name="T2" fmla="*/ 0 w 72"/>
                <a:gd name="T3" fmla="*/ 60 h 60"/>
                <a:gd name="T4" fmla="*/ 18 w 72"/>
                <a:gd name="T5" fmla="*/ 30 h 60"/>
                <a:gd name="T6" fmla="*/ 0 w 72"/>
                <a:gd name="T7" fmla="*/ 0 h 60"/>
                <a:gd name="T8" fmla="*/ 72 w 7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0">
                  <a:moveTo>
                    <a:pt x="72" y="30"/>
                  </a:moveTo>
                  <a:lnTo>
                    <a:pt x="0" y="60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233988" y="3636963"/>
              <a:ext cx="114300" cy="95250"/>
            </a:xfrm>
            <a:custGeom>
              <a:avLst/>
              <a:gdLst>
                <a:gd name="T0" fmla="*/ 72 w 72"/>
                <a:gd name="T1" fmla="*/ 30 h 60"/>
                <a:gd name="T2" fmla="*/ 0 w 72"/>
                <a:gd name="T3" fmla="*/ 60 h 60"/>
                <a:gd name="T4" fmla="*/ 18 w 72"/>
                <a:gd name="T5" fmla="*/ 30 h 60"/>
                <a:gd name="T6" fmla="*/ 0 w 72"/>
                <a:gd name="T7" fmla="*/ 0 h 60"/>
                <a:gd name="T8" fmla="*/ 72 w 7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0">
                  <a:moveTo>
                    <a:pt x="72" y="30"/>
                  </a:moveTo>
                  <a:lnTo>
                    <a:pt x="0" y="60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3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V="1">
              <a:off x="2468563" y="3722688"/>
              <a:ext cx="498475" cy="3016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64" name="Freeform 25"/>
            <p:cNvSpPr>
              <a:spLocks/>
            </p:cNvSpPr>
            <p:nvPr/>
          </p:nvSpPr>
          <p:spPr bwMode="auto">
            <a:xfrm>
              <a:off x="2916238" y="3681413"/>
              <a:ext cx="120650" cy="98425"/>
            </a:xfrm>
            <a:custGeom>
              <a:avLst/>
              <a:gdLst>
                <a:gd name="T0" fmla="*/ 76 w 76"/>
                <a:gd name="T1" fmla="*/ 0 h 62"/>
                <a:gd name="T2" fmla="*/ 30 w 76"/>
                <a:gd name="T3" fmla="*/ 62 h 62"/>
                <a:gd name="T4" fmla="*/ 30 w 76"/>
                <a:gd name="T5" fmla="*/ 28 h 62"/>
                <a:gd name="T6" fmla="*/ 0 w 76"/>
                <a:gd name="T7" fmla="*/ 12 h 62"/>
                <a:gd name="T8" fmla="*/ 76 w 7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2">
                  <a:moveTo>
                    <a:pt x="76" y="0"/>
                  </a:moveTo>
                  <a:lnTo>
                    <a:pt x="30" y="62"/>
                  </a:lnTo>
                  <a:lnTo>
                    <a:pt x="30" y="28"/>
                  </a:lnTo>
                  <a:lnTo>
                    <a:pt x="0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65" name="Freeform 26"/>
            <p:cNvSpPr>
              <a:spLocks/>
            </p:cNvSpPr>
            <p:nvPr/>
          </p:nvSpPr>
          <p:spPr bwMode="auto">
            <a:xfrm>
              <a:off x="2916238" y="3681413"/>
              <a:ext cx="120650" cy="98425"/>
            </a:xfrm>
            <a:custGeom>
              <a:avLst/>
              <a:gdLst>
                <a:gd name="T0" fmla="*/ 76 w 76"/>
                <a:gd name="T1" fmla="*/ 0 h 62"/>
                <a:gd name="T2" fmla="*/ 30 w 76"/>
                <a:gd name="T3" fmla="*/ 62 h 62"/>
                <a:gd name="T4" fmla="*/ 30 w 76"/>
                <a:gd name="T5" fmla="*/ 28 h 62"/>
                <a:gd name="T6" fmla="*/ 0 w 76"/>
                <a:gd name="T7" fmla="*/ 12 h 62"/>
                <a:gd name="T8" fmla="*/ 76 w 7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2">
                  <a:moveTo>
                    <a:pt x="76" y="0"/>
                  </a:moveTo>
                  <a:lnTo>
                    <a:pt x="30" y="62"/>
                  </a:lnTo>
                  <a:lnTo>
                    <a:pt x="30" y="28"/>
                  </a:lnTo>
                  <a:lnTo>
                    <a:pt x="0" y="12"/>
                  </a:lnTo>
                  <a:lnTo>
                    <a:pt x="76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67" name="Line 27"/>
            <p:cNvSpPr>
              <a:spLocks noChangeShapeType="1"/>
            </p:cNvSpPr>
            <p:nvPr/>
          </p:nvSpPr>
          <p:spPr bwMode="auto">
            <a:xfrm flipV="1">
              <a:off x="6135688" y="3681413"/>
              <a:ext cx="247650" cy="317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68" name="Freeform 28"/>
            <p:cNvSpPr>
              <a:spLocks/>
            </p:cNvSpPr>
            <p:nvPr/>
          </p:nvSpPr>
          <p:spPr bwMode="auto">
            <a:xfrm>
              <a:off x="6348413" y="3636963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2 w 72"/>
                <a:gd name="T3" fmla="*/ 58 h 58"/>
                <a:gd name="T4" fmla="*/ 18 w 72"/>
                <a:gd name="T5" fmla="*/ 28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2" y="58"/>
                  </a:lnTo>
                  <a:lnTo>
                    <a:pt x="18" y="28"/>
                  </a:lnTo>
                  <a:lnTo>
                    <a:pt x="0" y="0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69" name="Freeform 29"/>
            <p:cNvSpPr>
              <a:spLocks/>
            </p:cNvSpPr>
            <p:nvPr/>
          </p:nvSpPr>
          <p:spPr bwMode="auto">
            <a:xfrm>
              <a:off x="6348413" y="3636963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2 w 72"/>
                <a:gd name="T3" fmla="*/ 58 h 58"/>
                <a:gd name="T4" fmla="*/ 18 w 72"/>
                <a:gd name="T5" fmla="*/ 28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2" y="58"/>
                  </a:lnTo>
                  <a:lnTo>
                    <a:pt x="18" y="28"/>
                  </a:lnTo>
                  <a:lnTo>
                    <a:pt x="0" y="0"/>
                  </a:lnTo>
                  <a:lnTo>
                    <a:pt x="72" y="2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70" name="Line 30"/>
            <p:cNvSpPr>
              <a:spLocks noChangeShapeType="1"/>
            </p:cNvSpPr>
            <p:nvPr/>
          </p:nvSpPr>
          <p:spPr bwMode="auto">
            <a:xfrm>
              <a:off x="2509838" y="3227388"/>
              <a:ext cx="460375" cy="28575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71" name="Freeform 31"/>
            <p:cNvSpPr>
              <a:spLocks/>
            </p:cNvSpPr>
            <p:nvPr/>
          </p:nvSpPr>
          <p:spPr bwMode="auto">
            <a:xfrm>
              <a:off x="2919413" y="3455988"/>
              <a:ext cx="120650" cy="101600"/>
            </a:xfrm>
            <a:custGeom>
              <a:avLst/>
              <a:gdLst>
                <a:gd name="T0" fmla="*/ 76 w 76"/>
                <a:gd name="T1" fmla="*/ 64 h 64"/>
                <a:gd name="T2" fmla="*/ 0 w 76"/>
                <a:gd name="T3" fmla="*/ 50 h 64"/>
                <a:gd name="T4" fmla="*/ 30 w 76"/>
                <a:gd name="T5" fmla="*/ 34 h 64"/>
                <a:gd name="T6" fmla="*/ 30 w 76"/>
                <a:gd name="T7" fmla="*/ 0 h 64"/>
                <a:gd name="T8" fmla="*/ 76 w 76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4">
                  <a:moveTo>
                    <a:pt x="76" y="64"/>
                  </a:moveTo>
                  <a:lnTo>
                    <a:pt x="0" y="50"/>
                  </a:lnTo>
                  <a:lnTo>
                    <a:pt x="30" y="34"/>
                  </a:lnTo>
                  <a:lnTo>
                    <a:pt x="30" y="0"/>
                  </a:lnTo>
                  <a:lnTo>
                    <a:pt x="76" y="64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72" name="Freeform 32"/>
            <p:cNvSpPr>
              <a:spLocks/>
            </p:cNvSpPr>
            <p:nvPr/>
          </p:nvSpPr>
          <p:spPr bwMode="auto">
            <a:xfrm>
              <a:off x="2919413" y="3455988"/>
              <a:ext cx="120650" cy="101600"/>
            </a:xfrm>
            <a:custGeom>
              <a:avLst/>
              <a:gdLst>
                <a:gd name="T0" fmla="*/ 76 w 76"/>
                <a:gd name="T1" fmla="*/ 64 h 64"/>
                <a:gd name="T2" fmla="*/ 0 w 76"/>
                <a:gd name="T3" fmla="*/ 50 h 64"/>
                <a:gd name="T4" fmla="*/ 30 w 76"/>
                <a:gd name="T5" fmla="*/ 34 h 64"/>
                <a:gd name="T6" fmla="*/ 30 w 76"/>
                <a:gd name="T7" fmla="*/ 0 h 64"/>
                <a:gd name="T8" fmla="*/ 76 w 76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4">
                  <a:moveTo>
                    <a:pt x="76" y="64"/>
                  </a:moveTo>
                  <a:lnTo>
                    <a:pt x="0" y="50"/>
                  </a:lnTo>
                  <a:lnTo>
                    <a:pt x="30" y="34"/>
                  </a:lnTo>
                  <a:lnTo>
                    <a:pt x="30" y="0"/>
                  </a:lnTo>
                  <a:lnTo>
                    <a:pt x="76" y="6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73" name="Rectangle 33"/>
            <p:cNvSpPr>
              <a:spLocks noChangeArrowheads="1"/>
            </p:cNvSpPr>
            <p:nvPr/>
          </p:nvSpPr>
          <p:spPr bwMode="auto">
            <a:xfrm>
              <a:off x="3239225" y="3538538"/>
              <a:ext cx="5065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Début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tâche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79" name="Rectangle 39"/>
            <p:cNvSpPr>
              <a:spLocks noChangeArrowheads="1"/>
            </p:cNvSpPr>
            <p:nvPr/>
          </p:nvSpPr>
          <p:spPr bwMode="auto">
            <a:xfrm>
              <a:off x="5507763" y="3538538"/>
              <a:ext cx="5065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tâche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84" name="Rectangle 44"/>
            <p:cNvSpPr>
              <a:spLocks noChangeArrowheads="1"/>
            </p:cNvSpPr>
            <p:nvPr/>
          </p:nvSpPr>
          <p:spPr bwMode="auto">
            <a:xfrm>
              <a:off x="4275138" y="2630488"/>
              <a:ext cx="117339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de durée non nulle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92" name="Rectangle 52"/>
            <p:cNvSpPr>
              <a:spLocks noChangeArrowheads="1"/>
            </p:cNvSpPr>
            <p:nvPr/>
          </p:nvSpPr>
          <p:spPr bwMode="auto">
            <a:xfrm>
              <a:off x="1979613" y="3078163"/>
              <a:ext cx="88646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antécédente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97" name="Rectangle 57"/>
            <p:cNvSpPr>
              <a:spLocks noChangeArrowheads="1"/>
            </p:cNvSpPr>
            <p:nvPr/>
          </p:nvSpPr>
          <p:spPr bwMode="auto">
            <a:xfrm>
              <a:off x="6500813" y="3608388"/>
              <a:ext cx="9089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subséquente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904" name="Rectangle 64"/>
            <p:cNvSpPr>
              <a:spLocks noChangeArrowheads="1"/>
            </p:cNvSpPr>
            <p:nvPr/>
          </p:nvSpPr>
          <p:spPr bwMode="auto">
            <a:xfrm>
              <a:off x="3576638" y="4516438"/>
              <a:ext cx="100668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Étapes de durée nulle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911" name="Rectangle 71"/>
            <p:cNvSpPr>
              <a:spLocks noChangeArrowheads="1"/>
            </p:cNvSpPr>
            <p:nvPr/>
          </p:nvSpPr>
          <p:spPr bwMode="auto">
            <a:xfrm>
              <a:off x="1979613" y="4059238"/>
              <a:ext cx="88646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antécédente</a:t>
              </a:r>
              <a:endParaRPr kumimoji="0" lang="fr-FR" altLang="fr-F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806320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401838" y="6503989"/>
            <a:ext cx="451934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DIAGRAMME PERT DE PLANIFICATION DES TÂCHES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DIAGRAMMES PERT ET LA PLANIFICATION DE LA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8258" name="Rectangle 6"/>
          <p:cNvSpPr>
            <a:spLocks noChangeArrowheads="1"/>
          </p:cNvSpPr>
          <p:nvPr/>
        </p:nvSpPr>
        <p:spPr bwMode="auto">
          <a:xfrm>
            <a:off x="1333500" y="1789113"/>
            <a:ext cx="2076450" cy="590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59" name="Rectangle 7"/>
          <p:cNvSpPr>
            <a:spLocks noChangeArrowheads="1"/>
          </p:cNvSpPr>
          <p:nvPr/>
        </p:nvSpPr>
        <p:spPr bwMode="auto">
          <a:xfrm>
            <a:off x="1333500" y="1789113"/>
            <a:ext cx="2076450" cy="590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1" name="Rectangle 9"/>
          <p:cNvSpPr>
            <a:spLocks noChangeArrowheads="1"/>
          </p:cNvSpPr>
          <p:nvPr/>
        </p:nvSpPr>
        <p:spPr bwMode="auto">
          <a:xfrm>
            <a:off x="1279525" y="4154488"/>
            <a:ext cx="6518275" cy="1987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2" name="Line 10"/>
          <p:cNvSpPr>
            <a:spLocks noChangeShapeType="1"/>
          </p:cNvSpPr>
          <p:nvPr/>
        </p:nvSpPr>
        <p:spPr bwMode="auto">
          <a:xfrm>
            <a:off x="7797800" y="6142038"/>
            <a:ext cx="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3" name="Freeform 11"/>
          <p:cNvSpPr>
            <a:spLocks/>
          </p:cNvSpPr>
          <p:nvPr/>
        </p:nvSpPr>
        <p:spPr bwMode="auto">
          <a:xfrm>
            <a:off x="1352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4" name="Freeform 12"/>
          <p:cNvSpPr>
            <a:spLocks/>
          </p:cNvSpPr>
          <p:nvPr/>
        </p:nvSpPr>
        <p:spPr bwMode="auto">
          <a:xfrm>
            <a:off x="1352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5" name="Freeform 13"/>
          <p:cNvSpPr>
            <a:spLocks/>
          </p:cNvSpPr>
          <p:nvPr/>
        </p:nvSpPr>
        <p:spPr bwMode="auto">
          <a:xfrm>
            <a:off x="1352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6" name="Freeform 14"/>
          <p:cNvSpPr>
            <a:spLocks/>
          </p:cNvSpPr>
          <p:nvPr/>
        </p:nvSpPr>
        <p:spPr bwMode="auto">
          <a:xfrm>
            <a:off x="1403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7" name="Freeform 15"/>
          <p:cNvSpPr>
            <a:spLocks/>
          </p:cNvSpPr>
          <p:nvPr/>
        </p:nvSpPr>
        <p:spPr bwMode="auto">
          <a:xfrm>
            <a:off x="1403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8" name="Freeform 16"/>
          <p:cNvSpPr>
            <a:spLocks/>
          </p:cNvSpPr>
          <p:nvPr/>
        </p:nvSpPr>
        <p:spPr bwMode="auto">
          <a:xfrm>
            <a:off x="1403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69" name="Freeform 17"/>
          <p:cNvSpPr>
            <a:spLocks/>
          </p:cNvSpPr>
          <p:nvPr/>
        </p:nvSpPr>
        <p:spPr bwMode="auto">
          <a:xfrm>
            <a:off x="1403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0" name="Freeform 18"/>
          <p:cNvSpPr>
            <a:spLocks/>
          </p:cNvSpPr>
          <p:nvPr/>
        </p:nvSpPr>
        <p:spPr bwMode="auto">
          <a:xfrm>
            <a:off x="1403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1" name="Freeform 19"/>
          <p:cNvSpPr>
            <a:spLocks/>
          </p:cNvSpPr>
          <p:nvPr/>
        </p:nvSpPr>
        <p:spPr bwMode="auto">
          <a:xfrm>
            <a:off x="1403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2" name="Freeform 20"/>
          <p:cNvSpPr>
            <a:spLocks/>
          </p:cNvSpPr>
          <p:nvPr/>
        </p:nvSpPr>
        <p:spPr bwMode="auto">
          <a:xfrm>
            <a:off x="1530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3" name="Freeform 21"/>
          <p:cNvSpPr>
            <a:spLocks/>
          </p:cNvSpPr>
          <p:nvPr/>
        </p:nvSpPr>
        <p:spPr bwMode="auto">
          <a:xfrm>
            <a:off x="1530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4" name="Freeform 22"/>
          <p:cNvSpPr>
            <a:spLocks/>
          </p:cNvSpPr>
          <p:nvPr/>
        </p:nvSpPr>
        <p:spPr bwMode="auto">
          <a:xfrm>
            <a:off x="1530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5" name="Freeform 23"/>
          <p:cNvSpPr>
            <a:spLocks/>
          </p:cNvSpPr>
          <p:nvPr/>
        </p:nvSpPr>
        <p:spPr bwMode="auto">
          <a:xfrm>
            <a:off x="2006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6" name="Freeform 24"/>
          <p:cNvSpPr>
            <a:spLocks/>
          </p:cNvSpPr>
          <p:nvPr/>
        </p:nvSpPr>
        <p:spPr bwMode="auto">
          <a:xfrm>
            <a:off x="2006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7" name="Freeform 25"/>
          <p:cNvSpPr>
            <a:spLocks/>
          </p:cNvSpPr>
          <p:nvPr/>
        </p:nvSpPr>
        <p:spPr bwMode="auto">
          <a:xfrm>
            <a:off x="2006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8" name="Freeform 26"/>
          <p:cNvSpPr>
            <a:spLocks/>
          </p:cNvSpPr>
          <p:nvPr/>
        </p:nvSpPr>
        <p:spPr bwMode="auto">
          <a:xfrm>
            <a:off x="2060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79" name="Freeform 27"/>
          <p:cNvSpPr>
            <a:spLocks/>
          </p:cNvSpPr>
          <p:nvPr/>
        </p:nvSpPr>
        <p:spPr bwMode="auto">
          <a:xfrm>
            <a:off x="2060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0" name="Freeform 28"/>
          <p:cNvSpPr>
            <a:spLocks/>
          </p:cNvSpPr>
          <p:nvPr/>
        </p:nvSpPr>
        <p:spPr bwMode="auto">
          <a:xfrm>
            <a:off x="2060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1" name="Freeform 29"/>
          <p:cNvSpPr>
            <a:spLocks/>
          </p:cNvSpPr>
          <p:nvPr/>
        </p:nvSpPr>
        <p:spPr bwMode="auto">
          <a:xfrm>
            <a:off x="2060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2" name="Freeform 30"/>
          <p:cNvSpPr>
            <a:spLocks/>
          </p:cNvSpPr>
          <p:nvPr/>
        </p:nvSpPr>
        <p:spPr bwMode="auto">
          <a:xfrm>
            <a:off x="2060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3" name="Freeform 31"/>
          <p:cNvSpPr>
            <a:spLocks/>
          </p:cNvSpPr>
          <p:nvPr/>
        </p:nvSpPr>
        <p:spPr bwMode="auto">
          <a:xfrm>
            <a:off x="2060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4" name="Freeform 32"/>
          <p:cNvSpPr>
            <a:spLocks/>
          </p:cNvSpPr>
          <p:nvPr/>
        </p:nvSpPr>
        <p:spPr bwMode="auto">
          <a:xfrm>
            <a:off x="2187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5" name="Freeform 33"/>
          <p:cNvSpPr>
            <a:spLocks/>
          </p:cNvSpPr>
          <p:nvPr/>
        </p:nvSpPr>
        <p:spPr bwMode="auto">
          <a:xfrm>
            <a:off x="2187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6" name="Freeform 34"/>
          <p:cNvSpPr>
            <a:spLocks/>
          </p:cNvSpPr>
          <p:nvPr/>
        </p:nvSpPr>
        <p:spPr bwMode="auto">
          <a:xfrm>
            <a:off x="2187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7" name="Freeform 35"/>
          <p:cNvSpPr>
            <a:spLocks/>
          </p:cNvSpPr>
          <p:nvPr/>
        </p:nvSpPr>
        <p:spPr bwMode="auto">
          <a:xfrm>
            <a:off x="2663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8" name="Freeform 36"/>
          <p:cNvSpPr>
            <a:spLocks/>
          </p:cNvSpPr>
          <p:nvPr/>
        </p:nvSpPr>
        <p:spPr bwMode="auto">
          <a:xfrm>
            <a:off x="2663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89" name="Freeform 37"/>
          <p:cNvSpPr>
            <a:spLocks/>
          </p:cNvSpPr>
          <p:nvPr/>
        </p:nvSpPr>
        <p:spPr bwMode="auto">
          <a:xfrm>
            <a:off x="2663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0" name="Freeform 38"/>
          <p:cNvSpPr>
            <a:spLocks/>
          </p:cNvSpPr>
          <p:nvPr/>
        </p:nvSpPr>
        <p:spPr bwMode="auto">
          <a:xfrm>
            <a:off x="2717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1" name="Freeform 39"/>
          <p:cNvSpPr>
            <a:spLocks/>
          </p:cNvSpPr>
          <p:nvPr/>
        </p:nvSpPr>
        <p:spPr bwMode="auto">
          <a:xfrm>
            <a:off x="2717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2" name="Freeform 40"/>
          <p:cNvSpPr>
            <a:spLocks/>
          </p:cNvSpPr>
          <p:nvPr/>
        </p:nvSpPr>
        <p:spPr bwMode="auto">
          <a:xfrm>
            <a:off x="2717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3" name="Freeform 41"/>
          <p:cNvSpPr>
            <a:spLocks/>
          </p:cNvSpPr>
          <p:nvPr/>
        </p:nvSpPr>
        <p:spPr bwMode="auto">
          <a:xfrm>
            <a:off x="2717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4" name="Freeform 42"/>
          <p:cNvSpPr>
            <a:spLocks/>
          </p:cNvSpPr>
          <p:nvPr/>
        </p:nvSpPr>
        <p:spPr bwMode="auto">
          <a:xfrm>
            <a:off x="2717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5" name="Freeform 43"/>
          <p:cNvSpPr>
            <a:spLocks/>
          </p:cNvSpPr>
          <p:nvPr/>
        </p:nvSpPr>
        <p:spPr bwMode="auto">
          <a:xfrm>
            <a:off x="2717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6" name="Freeform 44"/>
          <p:cNvSpPr>
            <a:spLocks/>
          </p:cNvSpPr>
          <p:nvPr/>
        </p:nvSpPr>
        <p:spPr bwMode="auto">
          <a:xfrm>
            <a:off x="2844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7" name="Freeform 45"/>
          <p:cNvSpPr>
            <a:spLocks/>
          </p:cNvSpPr>
          <p:nvPr/>
        </p:nvSpPr>
        <p:spPr bwMode="auto">
          <a:xfrm>
            <a:off x="2844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8" name="Freeform 46"/>
          <p:cNvSpPr>
            <a:spLocks/>
          </p:cNvSpPr>
          <p:nvPr/>
        </p:nvSpPr>
        <p:spPr bwMode="auto">
          <a:xfrm>
            <a:off x="2844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  <a:gd name="T26" fmla="*/ 80 w 112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299" name="Freeform 47"/>
          <p:cNvSpPr>
            <a:spLocks/>
          </p:cNvSpPr>
          <p:nvPr/>
        </p:nvSpPr>
        <p:spPr bwMode="auto">
          <a:xfrm>
            <a:off x="46355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0" name="Freeform 48"/>
          <p:cNvSpPr>
            <a:spLocks/>
          </p:cNvSpPr>
          <p:nvPr/>
        </p:nvSpPr>
        <p:spPr bwMode="auto">
          <a:xfrm>
            <a:off x="46355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1" name="Freeform 49"/>
          <p:cNvSpPr>
            <a:spLocks/>
          </p:cNvSpPr>
          <p:nvPr/>
        </p:nvSpPr>
        <p:spPr bwMode="auto">
          <a:xfrm>
            <a:off x="46355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2" name="Freeform 50"/>
          <p:cNvSpPr>
            <a:spLocks/>
          </p:cNvSpPr>
          <p:nvPr/>
        </p:nvSpPr>
        <p:spPr bwMode="auto">
          <a:xfrm>
            <a:off x="46894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3" name="Freeform 51"/>
          <p:cNvSpPr>
            <a:spLocks/>
          </p:cNvSpPr>
          <p:nvPr/>
        </p:nvSpPr>
        <p:spPr bwMode="auto">
          <a:xfrm>
            <a:off x="46894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4" name="Freeform 52"/>
          <p:cNvSpPr>
            <a:spLocks/>
          </p:cNvSpPr>
          <p:nvPr/>
        </p:nvSpPr>
        <p:spPr bwMode="auto">
          <a:xfrm>
            <a:off x="46894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5" name="Freeform 53"/>
          <p:cNvSpPr>
            <a:spLocks/>
          </p:cNvSpPr>
          <p:nvPr/>
        </p:nvSpPr>
        <p:spPr bwMode="auto">
          <a:xfrm>
            <a:off x="46894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6" name="Freeform 54"/>
          <p:cNvSpPr>
            <a:spLocks/>
          </p:cNvSpPr>
          <p:nvPr/>
        </p:nvSpPr>
        <p:spPr bwMode="auto">
          <a:xfrm>
            <a:off x="46894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7" name="Freeform 55"/>
          <p:cNvSpPr>
            <a:spLocks/>
          </p:cNvSpPr>
          <p:nvPr/>
        </p:nvSpPr>
        <p:spPr bwMode="auto">
          <a:xfrm>
            <a:off x="46894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8" name="Freeform 56"/>
          <p:cNvSpPr>
            <a:spLocks/>
          </p:cNvSpPr>
          <p:nvPr/>
        </p:nvSpPr>
        <p:spPr bwMode="auto">
          <a:xfrm>
            <a:off x="48164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09" name="Freeform 57"/>
          <p:cNvSpPr>
            <a:spLocks/>
          </p:cNvSpPr>
          <p:nvPr/>
        </p:nvSpPr>
        <p:spPr bwMode="auto">
          <a:xfrm>
            <a:off x="48164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0" name="Freeform 58"/>
          <p:cNvSpPr>
            <a:spLocks/>
          </p:cNvSpPr>
          <p:nvPr/>
        </p:nvSpPr>
        <p:spPr bwMode="auto">
          <a:xfrm>
            <a:off x="48164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1" name="Freeform 59"/>
          <p:cNvSpPr>
            <a:spLocks/>
          </p:cNvSpPr>
          <p:nvPr/>
        </p:nvSpPr>
        <p:spPr bwMode="auto">
          <a:xfrm>
            <a:off x="5289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2" name="Freeform 60"/>
          <p:cNvSpPr>
            <a:spLocks/>
          </p:cNvSpPr>
          <p:nvPr/>
        </p:nvSpPr>
        <p:spPr bwMode="auto">
          <a:xfrm>
            <a:off x="5289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3" name="Freeform 61"/>
          <p:cNvSpPr>
            <a:spLocks/>
          </p:cNvSpPr>
          <p:nvPr/>
        </p:nvSpPr>
        <p:spPr bwMode="auto">
          <a:xfrm>
            <a:off x="5289550" y="5351463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4" name="Freeform 62"/>
          <p:cNvSpPr>
            <a:spLocks/>
          </p:cNvSpPr>
          <p:nvPr/>
        </p:nvSpPr>
        <p:spPr bwMode="auto">
          <a:xfrm>
            <a:off x="5340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5" name="Freeform 63"/>
          <p:cNvSpPr>
            <a:spLocks/>
          </p:cNvSpPr>
          <p:nvPr/>
        </p:nvSpPr>
        <p:spPr bwMode="auto">
          <a:xfrm>
            <a:off x="5340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6" name="Freeform 64"/>
          <p:cNvSpPr>
            <a:spLocks/>
          </p:cNvSpPr>
          <p:nvPr/>
        </p:nvSpPr>
        <p:spPr bwMode="auto">
          <a:xfrm>
            <a:off x="534035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7" name="Freeform 65"/>
          <p:cNvSpPr>
            <a:spLocks/>
          </p:cNvSpPr>
          <p:nvPr/>
        </p:nvSpPr>
        <p:spPr bwMode="auto">
          <a:xfrm>
            <a:off x="5340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8" name="Freeform 66"/>
          <p:cNvSpPr>
            <a:spLocks/>
          </p:cNvSpPr>
          <p:nvPr/>
        </p:nvSpPr>
        <p:spPr bwMode="auto">
          <a:xfrm>
            <a:off x="5340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19" name="Freeform 67"/>
          <p:cNvSpPr>
            <a:spLocks/>
          </p:cNvSpPr>
          <p:nvPr/>
        </p:nvSpPr>
        <p:spPr bwMode="auto">
          <a:xfrm>
            <a:off x="534035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0" name="Freeform 68"/>
          <p:cNvSpPr>
            <a:spLocks/>
          </p:cNvSpPr>
          <p:nvPr/>
        </p:nvSpPr>
        <p:spPr bwMode="auto">
          <a:xfrm>
            <a:off x="5467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1" name="Freeform 69"/>
          <p:cNvSpPr>
            <a:spLocks/>
          </p:cNvSpPr>
          <p:nvPr/>
        </p:nvSpPr>
        <p:spPr bwMode="auto">
          <a:xfrm>
            <a:off x="5467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2" name="Freeform 70"/>
          <p:cNvSpPr>
            <a:spLocks/>
          </p:cNvSpPr>
          <p:nvPr/>
        </p:nvSpPr>
        <p:spPr bwMode="auto">
          <a:xfrm>
            <a:off x="5467350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3" name="Freeform 71"/>
          <p:cNvSpPr>
            <a:spLocks/>
          </p:cNvSpPr>
          <p:nvPr/>
        </p:nvSpPr>
        <p:spPr bwMode="auto">
          <a:xfrm>
            <a:off x="5943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4" name="Freeform 72"/>
          <p:cNvSpPr>
            <a:spLocks/>
          </p:cNvSpPr>
          <p:nvPr/>
        </p:nvSpPr>
        <p:spPr bwMode="auto">
          <a:xfrm>
            <a:off x="5943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5" name="Freeform 73"/>
          <p:cNvSpPr>
            <a:spLocks/>
          </p:cNvSpPr>
          <p:nvPr/>
        </p:nvSpPr>
        <p:spPr bwMode="auto">
          <a:xfrm>
            <a:off x="5943600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10 w 114"/>
              <a:gd name="T7" fmla="*/ 36 h 160"/>
              <a:gd name="T8" fmla="*/ 4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4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10" y="36"/>
                </a:lnTo>
                <a:lnTo>
                  <a:pt x="4" y="58"/>
                </a:lnTo>
                <a:lnTo>
                  <a:pt x="0" y="80"/>
                </a:lnTo>
                <a:lnTo>
                  <a:pt x="0" y="80"/>
                </a:lnTo>
                <a:lnTo>
                  <a:pt x="4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6" name="Freeform 74"/>
          <p:cNvSpPr>
            <a:spLocks/>
          </p:cNvSpPr>
          <p:nvPr/>
        </p:nvSpPr>
        <p:spPr bwMode="auto">
          <a:xfrm>
            <a:off x="5997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7" name="Freeform 75"/>
          <p:cNvSpPr>
            <a:spLocks/>
          </p:cNvSpPr>
          <p:nvPr/>
        </p:nvSpPr>
        <p:spPr bwMode="auto">
          <a:xfrm>
            <a:off x="5997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8" name="Freeform 76"/>
          <p:cNvSpPr>
            <a:spLocks/>
          </p:cNvSpPr>
          <p:nvPr/>
        </p:nvSpPr>
        <p:spPr bwMode="auto">
          <a:xfrm>
            <a:off x="5997575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8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29" name="Freeform 77"/>
          <p:cNvSpPr>
            <a:spLocks/>
          </p:cNvSpPr>
          <p:nvPr/>
        </p:nvSpPr>
        <p:spPr bwMode="auto">
          <a:xfrm>
            <a:off x="5997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0" name="Freeform 78"/>
          <p:cNvSpPr>
            <a:spLocks/>
          </p:cNvSpPr>
          <p:nvPr/>
        </p:nvSpPr>
        <p:spPr bwMode="auto">
          <a:xfrm>
            <a:off x="5997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1" name="Freeform 79"/>
          <p:cNvSpPr>
            <a:spLocks/>
          </p:cNvSpPr>
          <p:nvPr/>
        </p:nvSpPr>
        <p:spPr bwMode="auto">
          <a:xfrm>
            <a:off x="5997575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2" name="Freeform 80"/>
          <p:cNvSpPr>
            <a:spLocks/>
          </p:cNvSpPr>
          <p:nvPr/>
        </p:nvSpPr>
        <p:spPr bwMode="auto">
          <a:xfrm>
            <a:off x="6124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3" name="Freeform 81"/>
          <p:cNvSpPr>
            <a:spLocks/>
          </p:cNvSpPr>
          <p:nvPr/>
        </p:nvSpPr>
        <p:spPr bwMode="auto">
          <a:xfrm>
            <a:off x="6124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4" name="Freeform 82"/>
          <p:cNvSpPr>
            <a:spLocks/>
          </p:cNvSpPr>
          <p:nvPr/>
        </p:nvSpPr>
        <p:spPr bwMode="auto">
          <a:xfrm>
            <a:off x="6124575" y="5351463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5" name="Freeform 83"/>
          <p:cNvSpPr>
            <a:spLocks/>
          </p:cNvSpPr>
          <p:nvPr/>
        </p:nvSpPr>
        <p:spPr bwMode="auto">
          <a:xfrm>
            <a:off x="6600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6" name="Freeform 84"/>
          <p:cNvSpPr>
            <a:spLocks/>
          </p:cNvSpPr>
          <p:nvPr/>
        </p:nvSpPr>
        <p:spPr bwMode="auto">
          <a:xfrm>
            <a:off x="6600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7" name="Freeform 85"/>
          <p:cNvSpPr>
            <a:spLocks/>
          </p:cNvSpPr>
          <p:nvPr/>
        </p:nvSpPr>
        <p:spPr bwMode="auto">
          <a:xfrm>
            <a:off x="66008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8" name="Freeform 86"/>
          <p:cNvSpPr>
            <a:spLocks/>
          </p:cNvSpPr>
          <p:nvPr/>
        </p:nvSpPr>
        <p:spPr bwMode="auto">
          <a:xfrm>
            <a:off x="6654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39" name="Freeform 87"/>
          <p:cNvSpPr>
            <a:spLocks/>
          </p:cNvSpPr>
          <p:nvPr/>
        </p:nvSpPr>
        <p:spPr bwMode="auto">
          <a:xfrm>
            <a:off x="6654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0" name="Freeform 88"/>
          <p:cNvSpPr>
            <a:spLocks/>
          </p:cNvSpPr>
          <p:nvPr/>
        </p:nvSpPr>
        <p:spPr bwMode="auto">
          <a:xfrm>
            <a:off x="66548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1" name="Freeform 89"/>
          <p:cNvSpPr>
            <a:spLocks/>
          </p:cNvSpPr>
          <p:nvPr/>
        </p:nvSpPr>
        <p:spPr bwMode="auto">
          <a:xfrm>
            <a:off x="6654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2" name="Freeform 90"/>
          <p:cNvSpPr>
            <a:spLocks/>
          </p:cNvSpPr>
          <p:nvPr/>
        </p:nvSpPr>
        <p:spPr bwMode="auto">
          <a:xfrm>
            <a:off x="6654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3" name="Freeform 91"/>
          <p:cNvSpPr>
            <a:spLocks/>
          </p:cNvSpPr>
          <p:nvPr/>
        </p:nvSpPr>
        <p:spPr bwMode="auto">
          <a:xfrm>
            <a:off x="66548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4" name="Freeform 92"/>
          <p:cNvSpPr>
            <a:spLocks/>
          </p:cNvSpPr>
          <p:nvPr/>
        </p:nvSpPr>
        <p:spPr bwMode="auto">
          <a:xfrm>
            <a:off x="6781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5" name="Freeform 93"/>
          <p:cNvSpPr>
            <a:spLocks/>
          </p:cNvSpPr>
          <p:nvPr/>
        </p:nvSpPr>
        <p:spPr bwMode="auto">
          <a:xfrm>
            <a:off x="6781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6" name="Freeform 94"/>
          <p:cNvSpPr>
            <a:spLocks/>
          </p:cNvSpPr>
          <p:nvPr/>
        </p:nvSpPr>
        <p:spPr bwMode="auto">
          <a:xfrm>
            <a:off x="67818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  <a:gd name="T26" fmla="*/ 80 w 112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7" name="Freeform 95"/>
          <p:cNvSpPr>
            <a:spLocks/>
          </p:cNvSpPr>
          <p:nvPr/>
        </p:nvSpPr>
        <p:spPr bwMode="auto">
          <a:xfrm>
            <a:off x="72612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8" name="Freeform 96"/>
          <p:cNvSpPr>
            <a:spLocks/>
          </p:cNvSpPr>
          <p:nvPr/>
        </p:nvSpPr>
        <p:spPr bwMode="auto">
          <a:xfrm>
            <a:off x="72612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49" name="Freeform 97"/>
          <p:cNvSpPr>
            <a:spLocks/>
          </p:cNvSpPr>
          <p:nvPr/>
        </p:nvSpPr>
        <p:spPr bwMode="auto">
          <a:xfrm>
            <a:off x="7261225" y="5351463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0" name="Freeform 98"/>
          <p:cNvSpPr>
            <a:spLocks/>
          </p:cNvSpPr>
          <p:nvPr/>
        </p:nvSpPr>
        <p:spPr bwMode="auto">
          <a:xfrm>
            <a:off x="73152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1" name="Freeform 99"/>
          <p:cNvSpPr>
            <a:spLocks/>
          </p:cNvSpPr>
          <p:nvPr/>
        </p:nvSpPr>
        <p:spPr bwMode="auto">
          <a:xfrm>
            <a:off x="73152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2" name="Freeform 100"/>
          <p:cNvSpPr>
            <a:spLocks/>
          </p:cNvSpPr>
          <p:nvPr/>
        </p:nvSpPr>
        <p:spPr bwMode="auto">
          <a:xfrm>
            <a:off x="7315200" y="5297488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4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4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4"/>
                </a:lnTo>
                <a:lnTo>
                  <a:pt x="80" y="0"/>
                </a:lnTo>
                <a:lnTo>
                  <a:pt x="80" y="0"/>
                </a:lnTo>
                <a:lnTo>
                  <a:pt x="56" y="4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3" name="Freeform 101"/>
          <p:cNvSpPr>
            <a:spLocks/>
          </p:cNvSpPr>
          <p:nvPr/>
        </p:nvSpPr>
        <p:spPr bwMode="auto">
          <a:xfrm>
            <a:off x="73152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4" name="Freeform 102"/>
          <p:cNvSpPr>
            <a:spLocks/>
          </p:cNvSpPr>
          <p:nvPr/>
        </p:nvSpPr>
        <p:spPr bwMode="auto">
          <a:xfrm>
            <a:off x="73152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5" name="Freeform 103"/>
          <p:cNvSpPr>
            <a:spLocks/>
          </p:cNvSpPr>
          <p:nvPr/>
        </p:nvSpPr>
        <p:spPr bwMode="auto">
          <a:xfrm>
            <a:off x="7315200" y="5478463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6" name="Freeform 104"/>
          <p:cNvSpPr>
            <a:spLocks/>
          </p:cNvSpPr>
          <p:nvPr/>
        </p:nvSpPr>
        <p:spPr bwMode="auto">
          <a:xfrm>
            <a:off x="74422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7" name="Freeform 105"/>
          <p:cNvSpPr>
            <a:spLocks/>
          </p:cNvSpPr>
          <p:nvPr/>
        </p:nvSpPr>
        <p:spPr bwMode="auto">
          <a:xfrm>
            <a:off x="74422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8" name="Freeform 106"/>
          <p:cNvSpPr>
            <a:spLocks/>
          </p:cNvSpPr>
          <p:nvPr/>
        </p:nvSpPr>
        <p:spPr bwMode="auto">
          <a:xfrm>
            <a:off x="7442200" y="5351463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4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8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  <a:gd name="T26" fmla="*/ 80 w 112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4"/>
                </a:lnTo>
                <a:lnTo>
                  <a:pt x="112" y="80"/>
                </a:lnTo>
                <a:lnTo>
                  <a:pt x="112" y="80"/>
                </a:lnTo>
                <a:lnTo>
                  <a:pt x="110" y="58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59" name="Freeform 107"/>
          <p:cNvSpPr>
            <a:spLocks/>
          </p:cNvSpPr>
          <p:nvPr/>
        </p:nvSpPr>
        <p:spPr bwMode="auto">
          <a:xfrm>
            <a:off x="3321050" y="4649788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6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2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0" name="Freeform 108"/>
          <p:cNvSpPr>
            <a:spLocks/>
          </p:cNvSpPr>
          <p:nvPr/>
        </p:nvSpPr>
        <p:spPr bwMode="auto">
          <a:xfrm>
            <a:off x="3321050" y="4649788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6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2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1" name="Freeform 109"/>
          <p:cNvSpPr>
            <a:spLocks/>
          </p:cNvSpPr>
          <p:nvPr/>
        </p:nvSpPr>
        <p:spPr bwMode="auto">
          <a:xfrm>
            <a:off x="3321050" y="4649788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6 h 160"/>
              <a:gd name="T6" fmla="*/ 8 w 112"/>
              <a:gd name="T7" fmla="*/ 36 h 160"/>
              <a:gd name="T8" fmla="*/ 2 w 112"/>
              <a:gd name="T9" fmla="*/ 56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2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2" name="Freeform 110"/>
          <p:cNvSpPr>
            <a:spLocks/>
          </p:cNvSpPr>
          <p:nvPr/>
        </p:nvSpPr>
        <p:spPr bwMode="auto">
          <a:xfrm>
            <a:off x="337185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3" name="Freeform 111"/>
          <p:cNvSpPr>
            <a:spLocks/>
          </p:cNvSpPr>
          <p:nvPr/>
        </p:nvSpPr>
        <p:spPr bwMode="auto">
          <a:xfrm>
            <a:off x="337185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4" name="Freeform 112"/>
          <p:cNvSpPr>
            <a:spLocks/>
          </p:cNvSpPr>
          <p:nvPr/>
        </p:nvSpPr>
        <p:spPr bwMode="auto">
          <a:xfrm>
            <a:off x="337185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4 w 160"/>
              <a:gd name="T5" fmla="*/ 20 h 114"/>
              <a:gd name="T6" fmla="*/ 124 w 160"/>
              <a:gd name="T7" fmla="*/ 10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10 h 114"/>
              <a:gd name="T18" fmla="*/ 18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4" y="20"/>
                </a:lnTo>
                <a:lnTo>
                  <a:pt x="124" y="10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10"/>
                </a:lnTo>
                <a:lnTo>
                  <a:pt x="18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5" name="Freeform 113"/>
          <p:cNvSpPr>
            <a:spLocks/>
          </p:cNvSpPr>
          <p:nvPr/>
        </p:nvSpPr>
        <p:spPr bwMode="auto">
          <a:xfrm>
            <a:off x="337185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0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4"/>
                </a:lnTo>
                <a:lnTo>
                  <a:pt x="80" y="114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6" name="Freeform 114"/>
          <p:cNvSpPr>
            <a:spLocks/>
          </p:cNvSpPr>
          <p:nvPr/>
        </p:nvSpPr>
        <p:spPr bwMode="auto">
          <a:xfrm>
            <a:off x="337185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0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4"/>
                </a:lnTo>
                <a:lnTo>
                  <a:pt x="80" y="114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7" name="Freeform 115"/>
          <p:cNvSpPr>
            <a:spLocks/>
          </p:cNvSpPr>
          <p:nvPr/>
        </p:nvSpPr>
        <p:spPr bwMode="auto">
          <a:xfrm>
            <a:off x="337185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0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4"/>
                </a:lnTo>
                <a:lnTo>
                  <a:pt x="80" y="114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8" name="Freeform 116"/>
          <p:cNvSpPr>
            <a:spLocks/>
          </p:cNvSpPr>
          <p:nvPr/>
        </p:nvSpPr>
        <p:spPr bwMode="auto">
          <a:xfrm>
            <a:off x="3498850" y="4649788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2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6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2"/>
                </a:lnTo>
                <a:lnTo>
                  <a:pt x="114" y="80"/>
                </a:lnTo>
                <a:lnTo>
                  <a:pt x="114" y="80"/>
                </a:lnTo>
                <a:lnTo>
                  <a:pt x="112" y="56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69" name="Freeform 117"/>
          <p:cNvSpPr>
            <a:spLocks/>
          </p:cNvSpPr>
          <p:nvPr/>
        </p:nvSpPr>
        <p:spPr bwMode="auto">
          <a:xfrm>
            <a:off x="3498850" y="4649788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2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6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2"/>
                </a:lnTo>
                <a:lnTo>
                  <a:pt x="114" y="80"/>
                </a:lnTo>
                <a:lnTo>
                  <a:pt x="114" y="80"/>
                </a:lnTo>
                <a:lnTo>
                  <a:pt x="112" y="56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0" name="Freeform 118"/>
          <p:cNvSpPr>
            <a:spLocks/>
          </p:cNvSpPr>
          <p:nvPr/>
        </p:nvSpPr>
        <p:spPr bwMode="auto">
          <a:xfrm>
            <a:off x="3498850" y="4649788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2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6 h 160"/>
              <a:gd name="T20" fmla="*/ 106 w 114"/>
              <a:gd name="T21" fmla="*/ 36 h 160"/>
              <a:gd name="T22" fmla="*/ 94 w 114"/>
              <a:gd name="T23" fmla="*/ 16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2"/>
                </a:lnTo>
                <a:lnTo>
                  <a:pt x="114" y="80"/>
                </a:lnTo>
                <a:lnTo>
                  <a:pt x="114" y="80"/>
                </a:lnTo>
                <a:lnTo>
                  <a:pt x="112" y="56"/>
                </a:lnTo>
                <a:lnTo>
                  <a:pt x="106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1" name="Freeform 119"/>
          <p:cNvSpPr>
            <a:spLocks/>
          </p:cNvSpPr>
          <p:nvPr/>
        </p:nvSpPr>
        <p:spPr bwMode="auto">
          <a:xfrm>
            <a:off x="3971925" y="4649788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6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2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2" name="Freeform 120"/>
          <p:cNvSpPr>
            <a:spLocks/>
          </p:cNvSpPr>
          <p:nvPr/>
        </p:nvSpPr>
        <p:spPr bwMode="auto">
          <a:xfrm>
            <a:off x="3971925" y="4649788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6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2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3" name="Freeform 121"/>
          <p:cNvSpPr>
            <a:spLocks/>
          </p:cNvSpPr>
          <p:nvPr/>
        </p:nvSpPr>
        <p:spPr bwMode="auto">
          <a:xfrm>
            <a:off x="3971925" y="4649788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6 h 160"/>
              <a:gd name="T6" fmla="*/ 8 w 114"/>
              <a:gd name="T7" fmla="*/ 36 h 160"/>
              <a:gd name="T8" fmla="*/ 2 w 114"/>
              <a:gd name="T9" fmla="*/ 56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2 h 160"/>
              <a:gd name="T16" fmla="*/ 8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6"/>
                </a:lnTo>
                <a:lnTo>
                  <a:pt x="8" y="36"/>
                </a:lnTo>
                <a:lnTo>
                  <a:pt x="2" y="56"/>
                </a:lnTo>
                <a:lnTo>
                  <a:pt x="0" y="80"/>
                </a:lnTo>
                <a:lnTo>
                  <a:pt x="0" y="80"/>
                </a:lnTo>
                <a:lnTo>
                  <a:pt x="2" y="102"/>
                </a:lnTo>
                <a:lnTo>
                  <a:pt x="8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4" name="Freeform 122"/>
          <p:cNvSpPr>
            <a:spLocks/>
          </p:cNvSpPr>
          <p:nvPr/>
        </p:nvSpPr>
        <p:spPr bwMode="auto">
          <a:xfrm>
            <a:off x="402590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5" name="Freeform 123"/>
          <p:cNvSpPr>
            <a:spLocks/>
          </p:cNvSpPr>
          <p:nvPr/>
        </p:nvSpPr>
        <p:spPr bwMode="auto">
          <a:xfrm>
            <a:off x="402590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6" name="Freeform 124"/>
          <p:cNvSpPr>
            <a:spLocks/>
          </p:cNvSpPr>
          <p:nvPr/>
        </p:nvSpPr>
        <p:spPr bwMode="auto">
          <a:xfrm>
            <a:off x="4025900" y="4595813"/>
            <a:ext cx="254000" cy="180975"/>
          </a:xfrm>
          <a:custGeom>
            <a:avLst/>
            <a:gdLst>
              <a:gd name="T0" fmla="*/ 160 w 160"/>
              <a:gd name="T1" fmla="*/ 34 h 114"/>
              <a:gd name="T2" fmla="*/ 160 w 160"/>
              <a:gd name="T3" fmla="*/ 34 h 114"/>
              <a:gd name="T4" fmla="*/ 142 w 160"/>
              <a:gd name="T5" fmla="*/ 20 h 114"/>
              <a:gd name="T6" fmla="*/ 124 w 160"/>
              <a:gd name="T7" fmla="*/ 10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10 h 114"/>
              <a:gd name="T18" fmla="*/ 16 w 160"/>
              <a:gd name="T19" fmla="*/ 20 h 114"/>
              <a:gd name="T20" fmla="*/ 0 w 160"/>
              <a:gd name="T21" fmla="*/ 34 h 114"/>
              <a:gd name="T22" fmla="*/ 80 w 160"/>
              <a:gd name="T23" fmla="*/ 114 h 114"/>
              <a:gd name="T24" fmla="*/ 160 w 160"/>
              <a:gd name="T25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4"/>
                </a:moveTo>
                <a:lnTo>
                  <a:pt x="160" y="34"/>
                </a:lnTo>
                <a:lnTo>
                  <a:pt x="142" y="20"/>
                </a:lnTo>
                <a:lnTo>
                  <a:pt x="124" y="10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10"/>
                </a:lnTo>
                <a:lnTo>
                  <a:pt x="16" y="20"/>
                </a:lnTo>
                <a:lnTo>
                  <a:pt x="0" y="34"/>
                </a:lnTo>
                <a:lnTo>
                  <a:pt x="80" y="114"/>
                </a:lnTo>
                <a:lnTo>
                  <a:pt x="160" y="34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7" name="Freeform 125"/>
          <p:cNvSpPr>
            <a:spLocks/>
          </p:cNvSpPr>
          <p:nvPr/>
        </p:nvSpPr>
        <p:spPr bwMode="auto">
          <a:xfrm>
            <a:off x="402590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0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4"/>
                </a:lnTo>
                <a:lnTo>
                  <a:pt x="80" y="114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8" name="Freeform 126"/>
          <p:cNvSpPr>
            <a:spLocks/>
          </p:cNvSpPr>
          <p:nvPr/>
        </p:nvSpPr>
        <p:spPr bwMode="auto">
          <a:xfrm>
            <a:off x="402590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0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4"/>
                </a:lnTo>
                <a:lnTo>
                  <a:pt x="80" y="114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79" name="Freeform 127"/>
          <p:cNvSpPr>
            <a:spLocks/>
          </p:cNvSpPr>
          <p:nvPr/>
        </p:nvSpPr>
        <p:spPr bwMode="auto">
          <a:xfrm>
            <a:off x="4025900" y="4776788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6 w 160"/>
              <a:gd name="T9" fmla="*/ 110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0 h 114"/>
              <a:gd name="T16" fmla="*/ 124 w 160"/>
              <a:gd name="T17" fmla="*/ 104 h 114"/>
              <a:gd name="T18" fmla="*/ 142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4"/>
                </a:lnTo>
                <a:lnTo>
                  <a:pt x="80" y="114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0" name="Freeform 128"/>
          <p:cNvSpPr>
            <a:spLocks/>
          </p:cNvSpPr>
          <p:nvPr/>
        </p:nvSpPr>
        <p:spPr bwMode="auto">
          <a:xfrm>
            <a:off x="4152900" y="4649788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2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6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2"/>
                </a:lnTo>
                <a:lnTo>
                  <a:pt x="112" y="80"/>
                </a:lnTo>
                <a:lnTo>
                  <a:pt x="112" y="80"/>
                </a:lnTo>
                <a:lnTo>
                  <a:pt x="110" y="56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1" name="Freeform 129"/>
          <p:cNvSpPr>
            <a:spLocks/>
          </p:cNvSpPr>
          <p:nvPr/>
        </p:nvSpPr>
        <p:spPr bwMode="auto">
          <a:xfrm>
            <a:off x="4152900" y="4649788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2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6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2"/>
                </a:lnTo>
                <a:lnTo>
                  <a:pt x="112" y="80"/>
                </a:lnTo>
                <a:lnTo>
                  <a:pt x="112" y="80"/>
                </a:lnTo>
                <a:lnTo>
                  <a:pt x="110" y="56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2" name="Freeform 130"/>
          <p:cNvSpPr>
            <a:spLocks/>
          </p:cNvSpPr>
          <p:nvPr/>
        </p:nvSpPr>
        <p:spPr bwMode="auto">
          <a:xfrm>
            <a:off x="4152900" y="4649788"/>
            <a:ext cx="177800" cy="254000"/>
          </a:xfrm>
          <a:custGeom>
            <a:avLst/>
            <a:gdLst>
              <a:gd name="T0" fmla="*/ 80 w 112"/>
              <a:gd name="T1" fmla="*/ 0 h 160"/>
              <a:gd name="T2" fmla="*/ 0 w 112"/>
              <a:gd name="T3" fmla="*/ 80 h 160"/>
              <a:gd name="T4" fmla="*/ 80 w 112"/>
              <a:gd name="T5" fmla="*/ 160 h 160"/>
              <a:gd name="T6" fmla="*/ 80 w 112"/>
              <a:gd name="T7" fmla="*/ 160 h 160"/>
              <a:gd name="T8" fmla="*/ 94 w 112"/>
              <a:gd name="T9" fmla="*/ 144 h 160"/>
              <a:gd name="T10" fmla="*/ 104 w 112"/>
              <a:gd name="T11" fmla="*/ 124 h 160"/>
              <a:gd name="T12" fmla="*/ 110 w 112"/>
              <a:gd name="T13" fmla="*/ 102 h 160"/>
              <a:gd name="T14" fmla="*/ 112 w 112"/>
              <a:gd name="T15" fmla="*/ 80 h 160"/>
              <a:gd name="T16" fmla="*/ 112 w 112"/>
              <a:gd name="T17" fmla="*/ 80 h 160"/>
              <a:gd name="T18" fmla="*/ 110 w 112"/>
              <a:gd name="T19" fmla="*/ 56 h 160"/>
              <a:gd name="T20" fmla="*/ 104 w 112"/>
              <a:gd name="T21" fmla="*/ 36 h 160"/>
              <a:gd name="T22" fmla="*/ 94 w 112"/>
              <a:gd name="T23" fmla="*/ 16 h 160"/>
              <a:gd name="T24" fmla="*/ 80 w 112"/>
              <a:gd name="T25" fmla="*/ 0 h 160"/>
              <a:gd name="T26" fmla="*/ 80 w 112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0" y="102"/>
                </a:lnTo>
                <a:lnTo>
                  <a:pt x="112" y="80"/>
                </a:lnTo>
                <a:lnTo>
                  <a:pt x="112" y="80"/>
                </a:lnTo>
                <a:lnTo>
                  <a:pt x="110" y="56"/>
                </a:lnTo>
                <a:lnTo>
                  <a:pt x="104" y="36"/>
                </a:lnTo>
                <a:lnTo>
                  <a:pt x="94" y="16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3" name="Rectangle 131"/>
          <p:cNvSpPr>
            <a:spLocks noChangeArrowheads="1"/>
          </p:cNvSpPr>
          <p:nvPr/>
        </p:nvSpPr>
        <p:spPr bwMode="auto">
          <a:xfrm>
            <a:off x="2803525" y="1271588"/>
            <a:ext cx="3470275" cy="36830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4" name="Rectangle 132"/>
          <p:cNvSpPr>
            <a:spLocks noChangeArrowheads="1"/>
          </p:cNvSpPr>
          <p:nvPr/>
        </p:nvSpPr>
        <p:spPr bwMode="auto">
          <a:xfrm>
            <a:off x="2803525" y="1271588"/>
            <a:ext cx="3470275" cy="368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6" name="Freeform 134"/>
          <p:cNvSpPr>
            <a:spLocks/>
          </p:cNvSpPr>
          <p:nvPr/>
        </p:nvSpPr>
        <p:spPr bwMode="auto">
          <a:xfrm>
            <a:off x="1533525" y="5068888"/>
            <a:ext cx="654050" cy="228600"/>
          </a:xfrm>
          <a:custGeom>
            <a:avLst/>
            <a:gdLst>
              <a:gd name="T0" fmla="*/ 0 w 412"/>
              <a:gd name="T1" fmla="*/ 144 h 144"/>
              <a:gd name="T2" fmla="*/ 0 w 412"/>
              <a:gd name="T3" fmla="*/ 0 h 144"/>
              <a:gd name="T4" fmla="*/ 412 w 412"/>
              <a:gd name="T5" fmla="*/ 0 h 144"/>
              <a:gd name="T6" fmla="*/ 412 w 412"/>
              <a:gd name="T7" fmla="*/ 10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44">
                <a:moveTo>
                  <a:pt x="0" y="144"/>
                </a:moveTo>
                <a:lnTo>
                  <a:pt x="0" y="0"/>
                </a:lnTo>
                <a:lnTo>
                  <a:pt x="412" y="0"/>
                </a:lnTo>
                <a:lnTo>
                  <a:pt x="412" y="10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7" name="Freeform 135"/>
          <p:cNvSpPr>
            <a:spLocks/>
          </p:cNvSpPr>
          <p:nvPr/>
        </p:nvSpPr>
        <p:spPr bwMode="auto">
          <a:xfrm>
            <a:off x="2159000" y="521493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8" name="Freeform 136"/>
          <p:cNvSpPr>
            <a:spLocks/>
          </p:cNvSpPr>
          <p:nvPr/>
        </p:nvSpPr>
        <p:spPr bwMode="auto">
          <a:xfrm>
            <a:off x="2159000" y="521493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89" name="Freeform 137"/>
          <p:cNvSpPr>
            <a:spLocks/>
          </p:cNvSpPr>
          <p:nvPr/>
        </p:nvSpPr>
        <p:spPr bwMode="auto">
          <a:xfrm>
            <a:off x="1533525" y="5653088"/>
            <a:ext cx="654050" cy="228600"/>
          </a:xfrm>
          <a:custGeom>
            <a:avLst/>
            <a:gdLst>
              <a:gd name="T0" fmla="*/ 0 w 412"/>
              <a:gd name="T1" fmla="*/ 0 h 144"/>
              <a:gd name="T2" fmla="*/ 0 w 412"/>
              <a:gd name="T3" fmla="*/ 144 h 144"/>
              <a:gd name="T4" fmla="*/ 412 w 412"/>
              <a:gd name="T5" fmla="*/ 144 h 144"/>
              <a:gd name="T6" fmla="*/ 412 w 412"/>
              <a:gd name="T7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44">
                <a:moveTo>
                  <a:pt x="0" y="0"/>
                </a:moveTo>
                <a:lnTo>
                  <a:pt x="0" y="144"/>
                </a:lnTo>
                <a:lnTo>
                  <a:pt x="412" y="144"/>
                </a:lnTo>
                <a:lnTo>
                  <a:pt x="412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0" name="Freeform 138"/>
          <p:cNvSpPr>
            <a:spLocks/>
          </p:cNvSpPr>
          <p:nvPr/>
        </p:nvSpPr>
        <p:spPr bwMode="auto">
          <a:xfrm>
            <a:off x="2159000" y="5668963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1" name="Freeform 139"/>
          <p:cNvSpPr>
            <a:spLocks/>
          </p:cNvSpPr>
          <p:nvPr/>
        </p:nvSpPr>
        <p:spPr bwMode="auto">
          <a:xfrm>
            <a:off x="2159000" y="5668963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2" name="Freeform 140"/>
          <p:cNvSpPr>
            <a:spLocks/>
          </p:cNvSpPr>
          <p:nvPr/>
        </p:nvSpPr>
        <p:spPr bwMode="auto">
          <a:xfrm>
            <a:off x="2847975" y="4770438"/>
            <a:ext cx="415925" cy="527050"/>
          </a:xfrm>
          <a:custGeom>
            <a:avLst/>
            <a:gdLst>
              <a:gd name="T0" fmla="*/ 0 w 262"/>
              <a:gd name="T1" fmla="*/ 332 h 332"/>
              <a:gd name="T2" fmla="*/ 0 w 262"/>
              <a:gd name="T3" fmla="*/ 0 h 332"/>
              <a:gd name="T4" fmla="*/ 262 w 262"/>
              <a:gd name="T5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2" h="332">
                <a:moveTo>
                  <a:pt x="0" y="332"/>
                </a:moveTo>
                <a:lnTo>
                  <a:pt x="0" y="0"/>
                </a:lnTo>
                <a:lnTo>
                  <a:pt x="262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3" name="Freeform 141"/>
          <p:cNvSpPr>
            <a:spLocks/>
          </p:cNvSpPr>
          <p:nvPr/>
        </p:nvSpPr>
        <p:spPr bwMode="auto">
          <a:xfrm>
            <a:off x="3241675" y="47386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4" name="Freeform 142"/>
          <p:cNvSpPr>
            <a:spLocks/>
          </p:cNvSpPr>
          <p:nvPr/>
        </p:nvSpPr>
        <p:spPr bwMode="auto">
          <a:xfrm>
            <a:off x="3241675" y="47386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5" name="Line 143"/>
          <p:cNvSpPr>
            <a:spLocks noChangeShapeType="1"/>
          </p:cNvSpPr>
          <p:nvPr/>
        </p:nvSpPr>
        <p:spPr bwMode="auto">
          <a:xfrm>
            <a:off x="3679825" y="4770438"/>
            <a:ext cx="2413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6" name="Freeform 144"/>
          <p:cNvSpPr>
            <a:spLocks/>
          </p:cNvSpPr>
          <p:nvPr/>
        </p:nvSpPr>
        <p:spPr bwMode="auto">
          <a:xfrm>
            <a:off x="3898900" y="4738688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7" name="Freeform 145"/>
          <p:cNvSpPr>
            <a:spLocks/>
          </p:cNvSpPr>
          <p:nvPr/>
        </p:nvSpPr>
        <p:spPr bwMode="auto">
          <a:xfrm>
            <a:off x="3898900" y="4738688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8" name="Freeform 146"/>
          <p:cNvSpPr>
            <a:spLocks/>
          </p:cNvSpPr>
          <p:nvPr/>
        </p:nvSpPr>
        <p:spPr bwMode="auto">
          <a:xfrm>
            <a:off x="3495675" y="4418013"/>
            <a:ext cx="657225" cy="180975"/>
          </a:xfrm>
          <a:custGeom>
            <a:avLst/>
            <a:gdLst>
              <a:gd name="T0" fmla="*/ 0 w 414"/>
              <a:gd name="T1" fmla="*/ 114 h 114"/>
              <a:gd name="T2" fmla="*/ 0 w 414"/>
              <a:gd name="T3" fmla="*/ 0 h 114"/>
              <a:gd name="T4" fmla="*/ 414 w 414"/>
              <a:gd name="T5" fmla="*/ 0 h 114"/>
              <a:gd name="T6" fmla="*/ 414 w 414"/>
              <a:gd name="T7" fmla="*/ 7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14">
                <a:moveTo>
                  <a:pt x="0" y="114"/>
                </a:moveTo>
                <a:lnTo>
                  <a:pt x="0" y="0"/>
                </a:lnTo>
                <a:lnTo>
                  <a:pt x="414" y="0"/>
                </a:lnTo>
                <a:lnTo>
                  <a:pt x="414" y="7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399" name="Freeform 147"/>
          <p:cNvSpPr>
            <a:spLocks/>
          </p:cNvSpPr>
          <p:nvPr/>
        </p:nvSpPr>
        <p:spPr bwMode="auto">
          <a:xfrm>
            <a:off x="4121150" y="45100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0" name="Freeform 148"/>
          <p:cNvSpPr>
            <a:spLocks/>
          </p:cNvSpPr>
          <p:nvPr/>
        </p:nvSpPr>
        <p:spPr bwMode="auto">
          <a:xfrm>
            <a:off x="4121150" y="45100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1" name="Freeform 149"/>
          <p:cNvSpPr>
            <a:spLocks/>
          </p:cNvSpPr>
          <p:nvPr/>
        </p:nvSpPr>
        <p:spPr bwMode="auto">
          <a:xfrm>
            <a:off x="3502025" y="4951413"/>
            <a:ext cx="657225" cy="190500"/>
          </a:xfrm>
          <a:custGeom>
            <a:avLst/>
            <a:gdLst>
              <a:gd name="T0" fmla="*/ 0 w 414"/>
              <a:gd name="T1" fmla="*/ 0 h 120"/>
              <a:gd name="T2" fmla="*/ 0 w 414"/>
              <a:gd name="T3" fmla="*/ 120 h 120"/>
              <a:gd name="T4" fmla="*/ 414 w 414"/>
              <a:gd name="T5" fmla="*/ 120 h 120"/>
              <a:gd name="T6" fmla="*/ 414 w 414"/>
              <a:gd name="T7" fmla="*/ 4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20">
                <a:moveTo>
                  <a:pt x="0" y="0"/>
                </a:moveTo>
                <a:lnTo>
                  <a:pt x="0" y="120"/>
                </a:lnTo>
                <a:lnTo>
                  <a:pt x="414" y="120"/>
                </a:lnTo>
                <a:lnTo>
                  <a:pt x="414" y="4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2" name="Freeform 150"/>
          <p:cNvSpPr>
            <a:spLocks/>
          </p:cNvSpPr>
          <p:nvPr/>
        </p:nvSpPr>
        <p:spPr bwMode="auto">
          <a:xfrm>
            <a:off x="4127500" y="4964113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3" name="Freeform 151"/>
          <p:cNvSpPr>
            <a:spLocks/>
          </p:cNvSpPr>
          <p:nvPr/>
        </p:nvSpPr>
        <p:spPr bwMode="auto">
          <a:xfrm>
            <a:off x="4127500" y="4964113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8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8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4" name="Freeform 152"/>
          <p:cNvSpPr>
            <a:spLocks/>
          </p:cNvSpPr>
          <p:nvPr/>
        </p:nvSpPr>
        <p:spPr bwMode="auto">
          <a:xfrm>
            <a:off x="2847975" y="5653088"/>
            <a:ext cx="1968500" cy="228600"/>
          </a:xfrm>
          <a:custGeom>
            <a:avLst/>
            <a:gdLst>
              <a:gd name="T0" fmla="*/ 0 w 1240"/>
              <a:gd name="T1" fmla="*/ 0 h 144"/>
              <a:gd name="T2" fmla="*/ 0 w 1240"/>
              <a:gd name="T3" fmla="*/ 144 h 144"/>
              <a:gd name="T4" fmla="*/ 1240 w 1240"/>
              <a:gd name="T5" fmla="*/ 144 h 144"/>
              <a:gd name="T6" fmla="*/ 1240 w 1240"/>
              <a:gd name="T7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0" h="144">
                <a:moveTo>
                  <a:pt x="0" y="0"/>
                </a:moveTo>
                <a:lnTo>
                  <a:pt x="0" y="144"/>
                </a:lnTo>
                <a:lnTo>
                  <a:pt x="1240" y="144"/>
                </a:lnTo>
                <a:lnTo>
                  <a:pt x="1240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5" name="Freeform 153"/>
          <p:cNvSpPr>
            <a:spLocks/>
          </p:cNvSpPr>
          <p:nvPr/>
        </p:nvSpPr>
        <p:spPr bwMode="auto">
          <a:xfrm>
            <a:off x="4784725" y="5668963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6" name="Freeform 154"/>
          <p:cNvSpPr>
            <a:spLocks/>
          </p:cNvSpPr>
          <p:nvPr/>
        </p:nvSpPr>
        <p:spPr bwMode="auto">
          <a:xfrm>
            <a:off x="4784725" y="5668963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7" name="Freeform 155"/>
          <p:cNvSpPr>
            <a:spLocks/>
          </p:cNvSpPr>
          <p:nvPr/>
        </p:nvSpPr>
        <p:spPr bwMode="auto">
          <a:xfrm>
            <a:off x="4337050" y="4770438"/>
            <a:ext cx="479425" cy="466725"/>
          </a:xfrm>
          <a:custGeom>
            <a:avLst/>
            <a:gdLst>
              <a:gd name="T0" fmla="*/ 0 w 302"/>
              <a:gd name="T1" fmla="*/ 0 h 294"/>
              <a:gd name="T2" fmla="*/ 302 w 302"/>
              <a:gd name="T3" fmla="*/ 0 h 294"/>
              <a:gd name="T4" fmla="*/ 302 w 302"/>
              <a:gd name="T5" fmla="*/ 29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2" h="294">
                <a:moveTo>
                  <a:pt x="0" y="0"/>
                </a:moveTo>
                <a:lnTo>
                  <a:pt x="302" y="0"/>
                </a:lnTo>
                <a:lnTo>
                  <a:pt x="302" y="29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8" name="Freeform 156"/>
          <p:cNvSpPr>
            <a:spLocks/>
          </p:cNvSpPr>
          <p:nvPr/>
        </p:nvSpPr>
        <p:spPr bwMode="auto">
          <a:xfrm>
            <a:off x="4784725" y="52149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09" name="Freeform 157"/>
          <p:cNvSpPr>
            <a:spLocks/>
          </p:cNvSpPr>
          <p:nvPr/>
        </p:nvSpPr>
        <p:spPr bwMode="auto">
          <a:xfrm>
            <a:off x="4784725" y="521493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0" name="Line 158"/>
          <p:cNvSpPr>
            <a:spLocks noChangeShapeType="1"/>
          </p:cNvSpPr>
          <p:nvPr/>
        </p:nvSpPr>
        <p:spPr bwMode="auto">
          <a:xfrm>
            <a:off x="5651500" y="5475288"/>
            <a:ext cx="2381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1" name="Freeform 159"/>
          <p:cNvSpPr>
            <a:spLocks/>
          </p:cNvSpPr>
          <p:nvPr/>
        </p:nvSpPr>
        <p:spPr bwMode="auto">
          <a:xfrm>
            <a:off x="586740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2" name="Freeform 160"/>
          <p:cNvSpPr>
            <a:spLocks/>
          </p:cNvSpPr>
          <p:nvPr/>
        </p:nvSpPr>
        <p:spPr bwMode="auto">
          <a:xfrm>
            <a:off x="586740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3" name="Line 161"/>
          <p:cNvSpPr>
            <a:spLocks noChangeShapeType="1"/>
          </p:cNvSpPr>
          <p:nvPr/>
        </p:nvSpPr>
        <p:spPr bwMode="auto">
          <a:xfrm>
            <a:off x="6311900" y="5475288"/>
            <a:ext cx="2381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4" name="Freeform 162"/>
          <p:cNvSpPr>
            <a:spLocks/>
          </p:cNvSpPr>
          <p:nvPr/>
        </p:nvSpPr>
        <p:spPr bwMode="auto">
          <a:xfrm>
            <a:off x="652780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5" name="Freeform 163"/>
          <p:cNvSpPr>
            <a:spLocks/>
          </p:cNvSpPr>
          <p:nvPr/>
        </p:nvSpPr>
        <p:spPr bwMode="auto">
          <a:xfrm>
            <a:off x="652780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6" name="Line 164"/>
          <p:cNvSpPr>
            <a:spLocks noChangeShapeType="1"/>
          </p:cNvSpPr>
          <p:nvPr/>
        </p:nvSpPr>
        <p:spPr bwMode="auto">
          <a:xfrm>
            <a:off x="6969125" y="5475288"/>
            <a:ext cx="2349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7" name="Freeform 165"/>
          <p:cNvSpPr>
            <a:spLocks/>
          </p:cNvSpPr>
          <p:nvPr/>
        </p:nvSpPr>
        <p:spPr bwMode="auto">
          <a:xfrm>
            <a:off x="71818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8" name="Freeform 166"/>
          <p:cNvSpPr>
            <a:spLocks/>
          </p:cNvSpPr>
          <p:nvPr/>
        </p:nvSpPr>
        <p:spPr bwMode="auto">
          <a:xfrm>
            <a:off x="71818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19" name="Line 167"/>
          <p:cNvSpPr>
            <a:spLocks noChangeShapeType="1"/>
          </p:cNvSpPr>
          <p:nvPr/>
        </p:nvSpPr>
        <p:spPr bwMode="auto">
          <a:xfrm>
            <a:off x="5000625" y="5475288"/>
            <a:ext cx="2349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0" name="Freeform 168"/>
          <p:cNvSpPr>
            <a:spLocks/>
          </p:cNvSpPr>
          <p:nvPr/>
        </p:nvSpPr>
        <p:spPr bwMode="auto">
          <a:xfrm>
            <a:off x="52133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1" name="Freeform 169"/>
          <p:cNvSpPr>
            <a:spLocks/>
          </p:cNvSpPr>
          <p:nvPr/>
        </p:nvSpPr>
        <p:spPr bwMode="auto">
          <a:xfrm>
            <a:off x="52133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2" name="Line 170"/>
          <p:cNvSpPr>
            <a:spLocks noChangeShapeType="1"/>
          </p:cNvSpPr>
          <p:nvPr/>
        </p:nvSpPr>
        <p:spPr bwMode="auto">
          <a:xfrm>
            <a:off x="2371725" y="5475288"/>
            <a:ext cx="23495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3" name="Freeform 171"/>
          <p:cNvSpPr>
            <a:spLocks/>
          </p:cNvSpPr>
          <p:nvPr/>
        </p:nvSpPr>
        <p:spPr bwMode="auto">
          <a:xfrm>
            <a:off x="25844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4" name="Freeform 172"/>
          <p:cNvSpPr>
            <a:spLocks/>
          </p:cNvSpPr>
          <p:nvPr/>
        </p:nvSpPr>
        <p:spPr bwMode="auto">
          <a:xfrm>
            <a:off x="2584450" y="54435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5" name="Freeform 173"/>
          <p:cNvSpPr>
            <a:spLocks/>
          </p:cNvSpPr>
          <p:nvPr/>
        </p:nvSpPr>
        <p:spPr bwMode="auto">
          <a:xfrm>
            <a:off x="5470525" y="5653088"/>
            <a:ext cx="1971675" cy="228600"/>
          </a:xfrm>
          <a:custGeom>
            <a:avLst/>
            <a:gdLst>
              <a:gd name="T0" fmla="*/ 0 w 1242"/>
              <a:gd name="T1" fmla="*/ 0 h 144"/>
              <a:gd name="T2" fmla="*/ 0 w 1242"/>
              <a:gd name="T3" fmla="*/ 144 h 144"/>
              <a:gd name="T4" fmla="*/ 1242 w 1242"/>
              <a:gd name="T5" fmla="*/ 144 h 144"/>
              <a:gd name="T6" fmla="*/ 1242 w 1242"/>
              <a:gd name="T7" fmla="*/ 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2" h="144">
                <a:moveTo>
                  <a:pt x="0" y="0"/>
                </a:moveTo>
                <a:lnTo>
                  <a:pt x="0" y="144"/>
                </a:lnTo>
                <a:lnTo>
                  <a:pt x="1242" y="144"/>
                </a:lnTo>
                <a:lnTo>
                  <a:pt x="1242" y="4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6" name="Freeform 174"/>
          <p:cNvSpPr>
            <a:spLocks/>
          </p:cNvSpPr>
          <p:nvPr/>
        </p:nvSpPr>
        <p:spPr bwMode="auto">
          <a:xfrm>
            <a:off x="7410450" y="566578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7" name="Freeform 175"/>
          <p:cNvSpPr>
            <a:spLocks/>
          </p:cNvSpPr>
          <p:nvPr/>
        </p:nvSpPr>
        <p:spPr bwMode="auto">
          <a:xfrm>
            <a:off x="7410450" y="566578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8" name="Line 176"/>
          <p:cNvSpPr>
            <a:spLocks noChangeShapeType="1"/>
          </p:cNvSpPr>
          <p:nvPr/>
        </p:nvSpPr>
        <p:spPr bwMode="auto">
          <a:xfrm>
            <a:off x="3409950" y="2081213"/>
            <a:ext cx="8540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29" name="Freeform 177"/>
          <p:cNvSpPr>
            <a:spLocks/>
          </p:cNvSpPr>
          <p:nvPr/>
        </p:nvSpPr>
        <p:spPr bwMode="auto">
          <a:xfrm>
            <a:off x="4241800" y="20494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0" name="Freeform 178"/>
          <p:cNvSpPr>
            <a:spLocks/>
          </p:cNvSpPr>
          <p:nvPr/>
        </p:nvSpPr>
        <p:spPr bwMode="auto">
          <a:xfrm>
            <a:off x="4241800" y="20494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1" name="Line 179"/>
          <p:cNvSpPr>
            <a:spLocks noChangeShapeType="1"/>
          </p:cNvSpPr>
          <p:nvPr/>
        </p:nvSpPr>
        <p:spPr bwMode="auto">
          <a:xfrm>
            <a:off x="4356100" y="2074863"/>
            <a:ext cx="0" cy="19748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2" name="Freeform 180"/>
          <p:cNvSpPr>
            <a:spLocks/>
          </p:cNvSpPr>
          <p:nvPr/>
        </p:nvSpPr>
        <p:spPr bwMode="auto">
          <a:xfrm>
            <a:off x="4324350" y="40274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3" name="Freeform 181"/>
          <p:cNvSpPr>
            <a:spLocks/>
          </p:cNvSpPr>
          <p:nvPr/>
        </p:nvSpPr>
        <p:spPr bwMode="auto">
          <a:xfrm>
            <a:off x="4324350" y="40274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4" name="Freeform 182"/>
          <p:cNvSpPr>
            <a:spLocks/>
          </p:cNvSpPr>
          <p:nvPr/>
        </p:nvSpPr>
        <p:spPr bwMode="auto">
          <a:xfrm>
            <a:off x="1238250" y="1703388"/>
            <a:ext cx="193675" cy="193675"/>
          </a:xfrm>
          <a:custGeom>
            <a:avLst/>
            <a:gdLst>
              <a:gd name="T0" fmla="*/ 122 w 122"/>
              <a:gd name="T1" fmla="*/ 60 h 122"/>
              <a:gd name="T2" fmla="*/ 122 w 122"/>
              <a:gd name="T3" fmla="*/ 60 h 122"/>
              <a:gd name="T4" fmla="*/ 120 w 122"/>
              <a:gd name="T5" fmla="*/ 74 h 122"/>
              <a:gd name="T6" fmla="*/ 116 w 122"/>
              <a:gd name="T7" fmla="*/ 84 h 122"/>
              <a:gd name="T8" fmla="*/ 112 w 122"/>
              <a:gd name="T9" fmla="*/ 96 h 122"/>
              <a:gd name="T10" fmla="*/ 104 w 122"/>
              <a:gd name="T11" fmla="*/ 104 h 122"/>
              <a:gd name="T12" fmla="*/ 94 w 122"/>
              <a:gd name="T13" fmla="*/ 112 h 122"/>
              <a:gd name="T14" fmla="*/ 84 w 122"/>
              <a:gd name="T15" fmla="*/ 118 h 122"/>
              <a:gd name="T16" fmla="*/ 72 w 122"/>
              <a:gd name="T17" fmla="*/ 120 h 122"/>
              <a:gd name="T18" fmla="*/ 60 w 122"/>
              <a:gd name="T19" fmla="*/ 122 h 122"/>
              <a:gd name="T20" fmla="*/ 60 w 122"/>
              <a:gd name="T21" fmla="*/ 122 h 122"/>
              <a:gd name="T22" fmla="*/ 48 w 122"/>
              <a:gd name="T23" fmla="*/ 120 h 122"/>
              <a:gd name="T24" fmla="*/ 36 w 122"/>
              <a:gd name="T25" fmla="*/ 118 h 122"/>
              <a:gd name="T26" fmla="*/ 26 w 122"/>
              <a:gd name="T27" fmla="*/ 112 h 122"/>
              <a:gd name="T28" fmla="*/ 18 w 122"/>
              <a:gd name="T29" fmla="*/ 104 h 122"/>
              <a:gd name="T30" fmla="*/ 10 w 122"/>
              <a:gd name="T31" fmla="*/ 96 h 122"/>
              <a:gd name="T32" fmla="*/ 4 w 122"/>
              <a:gd name="T33" fmla="*/ 84 h 122"/>
              <a:gd name="T34" fmla="*/ 0 w 122"/>
              <a:gd name="T35" fmla="*/ 74 h 122"/>
              <a:gd name="T36" fmla="*/ 0 w 122"/>
              <a:gd name="T37" fmla="*/ 60 h 122"/>
              <a:gd name="T38" fmla="*/ 0 w 122"/>
              <a:gd name="T39" fmla="*/ 60 h 122"/>
              <a:gd name="T40" fmla="*/ 0 w 122"/>
              <a:gd name="T41" fmla="*/ 48 h 122"/>
              <a:gd name="T42" fmla="*/ 4 w 122"/>
              <a:gd name="T43" fmla="*/ 36 h 122"/>
              <a:gd name="T44" fmla="*/ 10 w 122"/>
              <a:gd name="T45" fmla="*/ 26 h 122"/>
              <a:gd name="T46" fmla="*/ 18 w 122"/>
              <a:gd name="T47" fmla="*/ 18 h 122"/>
              <a:gd name="T48" fmla="*/ 26 w 122"/>
              <a:gd name="T49" fmla="*/ 10 h 122"/>
              <a:gd name="T50" fmla="*/ 36 w 122"/>
              <a:gd name="T51" fmla="*/ 4 h 122"/>
              <a:gd name="T52" fmla="*/ 48 w 122"/>
              <a:gd name="T53" fmla="*/ 0 h 122"/>
              <a:gd name="T54" fmla="*/ 60 w 122"/>
              <a:gd name="T55" fmla="*/ 0 h 122"/>
              <a:gd name="T56" fmla="*/ 60 w 122"/>
              <a:gd name="T57" fmla="*/ 0 h 122"/>
              <a:gd name="T58" fmla="*/ 72 w 122"/>
              <a:gd name="T59" fmla="*/ 0 h 122"/>
              <a:gd name="T60" fmla="*/ 84 w 122"/>
              <a:gd name="T61" fmla="*/ 4 h 122"/>
              <a:gd name="T62" fmla="*/ 94 w 122"/>
              <a:gd name="T63" fmla="*/ 10 h 122"/>
              <a:gd name="T64" fmla="*/ 104 w 122"/>
              <a:gd name="T65" fmla="*/ 18 h 122"/>
              <a:gd name="T66" fmla="*/ 112 w 122"/>
              <a:gd name="T67" fmla="*/ 26 h 122"/>
              <a:gd name="T68" fmla="*/ 116 w 122"/>
              <a:gd name="T69" fmla="*/ 36 h 122"/>
              <a:gd name="T70" fmla="*/ 120 w 122"/>
              <a:gd name="T71" fmla="*/ 48 h 122"/>
              <a:gd name="T72" fmla="*/ 122 w 122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2" h="122">
                <a:moveTo>
                  <a:pt x="122" y="60"/>
                </a:moveTo>
                <a:lnTo>
                  <a:pt x="122" y="60"/>
                </a:lnTo>
                <a:lnTo>
                  <a:pt x="120" y="74"/>
                </a:lnTo>
                <a:lnTo>
                  <a:pt x="116" y="84"/>
                </a:lnTo>
                <a:lnTo>
                  <a:pt x="112" y="96"/>
                </a:lnTo>
                <a:lnTo>
                  <a:pt x="104" y="104"/>
                </a:lnTo>
                <a:lnTo>
                  <a:pt x="94" y="112"/>
                </a:lnTo>
                <a:lnTo>
                  <a:pt x="84" y="118"/>
                </a:lnTo>
                <a:lnTo>
                  <a:pt x="72" y="120"/>
                </a:lnTo>
                <a:lnTo>
                  <a:pt x="60" y="122"/>
                </a:lnTo>
                <a:lnTo>
                  <a:pt x="60" y="122"/>
                </a:lnTo>
                <a:lnTo>
                  <a:pt x="48" y="120"/>
                </a:lnTo>
                <a:lnTo>
                  <a:pt x="36" y="118"/>
                </a:lnTo>
                <a:lnTo>
                  <a:pt x="26" y="112"/>
                </a:lnTo>
                <a:lnTo>
                  <a:pt x="18" y="104"/>
                </a:lnTo>
                <a:lnTo>
                  <a:pt x="10" y="96"/>
                </a:lnTo>
                <a:lnTo>
                  <a:pt x="4" y="84"/>
                </a:lnTo>
                <a:lnTo>
                  <a:pt x="0" y="74"/>
                </a:lnTo>
                <a:lnTo>
                  <a:pt x="0" y="60"/>
                </a:lnTo>
                <a:lnTo>
                  <a:pt x="0" y="60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4"/>
                </a:lnTo>
                <a:lnTo>
                  <a:pt x="48" y="0"/>
                </a:lnTo>
                <a:lnTo>
                  <a:pt x="60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4" y="10"/>
                </a:lnTo>
                <a:lnTo>
                  <a:pt x="104" y="18"/>
                </a:lnTo>
                <a:lnTo>
                  <a:pt x="112" y="26"/>
                </a:lnTo>
                <a:lnTo>
                  <a:pt x="116" y="36"/>
                </a:lnTo>
                <a:lnTo>
                  <a:pt x="120" y="48"/>
                </a:lnTo>
                <a:lnTo>
                  <a:pt x="12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5" name="Freeform 183"/>
          <p:cNvSpPr>
            <a:spLocks/>
          </p:cNvSpPr>
          <p:nvPr/>
        </p:nvSpPr>
        <p:spPr bwMode="auto">
          <a:xfrm>
            <a:off x="1238250" y="1703388"/>
            <a:ext cx="193675" cy="193675"/>
          </a:xfrm>
          <a:custGeom>
            <a:avLst/>
            <a:gdLst>
              <a:gd name="T0" fmla="*/ 122 w 122"/>
              <a:gd name="T1" fmla="*/ 60 h 122"/>
              <a:gd name="T2" fmla="*/ 122 w 122"/>
              <a:gd name="T3" fmla="*/ 60 h 122"/>
              <a:gd name="T4" fmla="*/ 120 w 122"/>
              <a:gd name="T5" fmla="*/ 74 h 122"/>
              <a:gd name="T6" fmla="*/ 116 w 122"/>
              <a:gd name="T7" fmla="*/ 84 h 122"/>
              <a:gd name="T8" fmla="*/ 112 w 122"/>
              <a:gd name="T9" fmla="*/ 96 h 122"/>
              <a:gd name="T10" fmla="*/ 104 w 122"/>
              <a:gd name="T11" fmla="*/ 104 h 122"/>
              <a:gd name="T12" fmla="*/ 94 w 122"/>
              <a:gd name="T13" fmla="*/ 112 h 122"/>
              <a:gd name="T14" fmla="*/ 84 w 122"/>
              <a:gd name="T15" fmla="*/ 118 h 122"/>
              <a:gd name="T16" fmla="*/ 72 w 122"/>
              <a:gd name="T17" fmla="*/ 120 h 122"/>
              <a:gd name="T18" fmla="*/ 60 w 122"/>
              <a:gd name="T19" fmla="*/ 122 h 122"/>
              <a:gd name="T20" fmla="*/ 60 w 122"/>
              <a:gd name="T21" fmla="*/ 122 h 122"/>
              <a:gd name="T22" fmla="*/ 48 w 122"/>
              <a:gd name="T23" fmla="*/ 120 h 122"/>
              <a:gd name="T24" fmla="*/ 36 w 122"/>
              <a:gd name="T25" fmla="*/ 118 h 122"/>
              <a:gd name="T26" fmla="*/ 26 w 122"/>
              <a:gd name="T27" fmla="*/ 112 h 122"/>
              <a:gd name="T28" fmla="*/ 18 w 122"/>
              <a:gd name="T29" fmla="*/ 104 h 122"/>
              <a:gd name="T30" fmla="*/ 10 w 122"/>
              <a:gd name="T31" fmla="*/ 96 h 122"/>
              <a:gd name="T32" fmla="*/ 4 w 122"/>
              <a:gd name="T33" fmla="*/ 84 h 122"/>
              <a:gd name="T34" fmla="*/ 0 w 122"/>
              <a:gd name="T35" fmla="*/ 74 h 122"/>
              <a:gd name="T36" fmla="*/ 0 w 122"/>
              <a:gd name="T37" fmla="*/ 60 h 122"/>
              <a:gd name="T38" fmla="*/ 0 w 122"/>
              <a:gd name="T39" fmla="*/ 60 h 122"/>
              <a:gd name="T40" fmla="*/ 0 w 122"/>
              <a:gd name="T41" fmla="*/ 48 h 122"/>
              <a:gd name="T42" fmla="*/ 4 w 122"/>
              <a:gd name="T43" fmla="*/ 36 h 122"/>
              <a:gd name="T44" fmla="*/ 10 w 122"/>
              <a:gd name="T45" fmla="*/ 26 h 122"/>
              <a:gd name="T46" fmla="*/ 18 w 122"/>
              <a:gd name="T47" fmla="*/ 18 h 122"/>
              <a:gd name="T48" fmla="*/ 26 w 122"/>
              <a:gd name="T49" fmla="*/ 10 h 122"/>
              <a:gd name="T50" fmla="*/ 36 w 122"/>
              <a:gd name="T51" fmla="*/ 4 h 122"/>
              <a:gd name="T52" fmla="*/ 48 w 122"/>
              <a:gd name="T53" fmla="*/ 0 h 122"/>
              <a:gd name="T54" fmla="*/ 60 w 122"/>
              <a:gd name="T55" fmla="*/ 0 h 122"/>
              <a:gd name="T56" fmla="*/ 60 w 122"/>
              <a:gd name="T57" fmla="*/ 0 h 122"/>
              <a:gd name="T58" fmla="*/ 72 w 122"/>
              <a:gd name="T59" fmla="*/ 0 h 122"/>
              <a:gd name="T60" fmla="*/ 84 w 122"/>
              <a:gd name="T61" fmla="*/ 4 h 122"/>
              <a:gd name="T62" fmla="*/ 94 w 122"/>
              <a:gd name="T63" fmla="*/ 10 h 122"/>
              <a:gd name="T64" fmla="*/ 104 w 122"/>
              <a:gd name="T65" fmla="*/ 18 h 122"/>
              <a:gd name="T66" fmla="*/ 112 w 122"/>
              <a:gd name="T67" fmla="*/ 26 h 122"/>
              <a:gd name="T68" fmla="*/ 116 w 122"/>
              <a:gd name="T69" fmla="*/ 36 h 122"/>
              <a:gd name="T70" fmla="*/ 120 w 122"/>
              <a:gd name="T71" fmla="*/ 48 h 122"/>
              <a:gd name="T72" fmla="*/ 122 w 122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2" h="122">
                <a:moveTo>
                  <a:pt x="122" y="60"/>
                </a:moveTo>
                <a:lnTo>
                  <a:pt x="122" y="60"/>
                </a:lnTo>
                <a:lnTo>
                  <a:pt x="120" y="74"/>
                </a:lnTo>
                <a:lnTo>
                  <a:pt x="116" y="84"/>
                </a:lnTo>
                <a:lnTo>
                  <a:pt x="112" y="96"/>
                </a:lnTo>
                <a:lnTo>
                  <a:pt x="104" y="104"/>
                </a:lnTo>
                <a:lnTo>
                  <a:pt x="94" y="112"/>
                </a:lnTo>
                <a:lnTo>
                  <a:pt x="84" y="118"/>
                </a:lnTo>
                <a:lnTo>
                  <a:pt x="72" y="120"/>
                </a:lnTo>
                <a:lnTo>
                  <a:pt x="60" y="122"/>
                </a:lnTo>
                <a:lnTo>
                  <a:pt x="60" y="122"/>
                </a:lnTo>
                <a:lnTo>
                  <a:pt x="48" y="120"/>
                </a:lnTo>
                <a:lnTo>
                  <a:pt x="36" y="118"/>
                </a:lnTo>
                <a:lnTo>
                  <a:pt x="26" y="112"/>
                </a:lnTo>
                <a:lnTo>
                  <a:pt x="18" y="104"/>
                </a:lnTo>
                <a:lnTo>
                  <a:pt x="10" y="96"/>
                </a:lnTo>
                <a:lnTo>
                  <a:pt x="4" y="84"/>
                </a:lnTo>
                <a:lnTo>
                  <a:pt x="0" y="74"/>
                </a:lnTo>
                <a:lnTo>
                  <a:pt x="0" y="60"/>
                </a:lnTo>
                <a:lnTo>
                  <a:pt x="0" y="60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4"/>
                </a:lnTo>
                <a:lnTo>
                  <a:pt x="48" y="0"/>
                </a:lnTo>
                <a:lnTo>
                  <a:pt x="60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4" y="10"/>
                </a:lnTo>
                <a:lnTo>
                  <a:pt x="104" y="18"/>
                </a:lnTo>
                <a:lnTo>
                  <a:pt x="112" y="26"/>
                </a:lnTo>
                <a:lnTo>
                  <a:pt x="116" y="36"/>
                </a:lnTo>
                <a:lnTo>
                  <a:pt x="120" y="48"/>
                </a:lnTo>
                <a:lnTo>
                  <a:pt x="122" y="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6" name="Freeform 184"/>
          <p:cNvSpPr>
            <a:spLocks/>
          </p:cNvSpPr>
          <p:nvPr/>
        </p:nvSpPr>
        <p:spPr bwMode="auto">
          <a:xfrm>
            <a:off x="1238250" y="1703388"/>
            <a:ext cx="193675" cy="193675"/>
          </a:xfrm>
          <a:custGeom>
            <a:avLst/>
            <a:gdLst>
              <a:gd name="T0" fmla="*/ 122 w 122"/>
              <a:gd name="T1" fmla="*/ 60 h 122"/>
              <a:gd name="T2" fmla="*/ 122 w 122"/>
              <a:gd name="T3" fmla="*/ 60 h 122"/>
              <a:gd name="T4" fmla="*/ 120 w 122"/>
              <a:gd name="T5" fmla="*/ 74 h 122"/>
              <a:gd name="T6" fmla="*/ 116 w 122"/>
              <a:gd name="T7" fmla="*/ 84 h 122"/>
              <a:gd name="T8" fmla="*/ 112 w 122"/>
              <a:gd name="T9" fmla="*/ 96 h 122"/>
              <a:gd name="T10" fmla="*/ 104 w 122"/>
              <a:gd name="T11" fmla="*/ 104 h 122"/>
              <a:gd name="T12" fmla="*/ 94 w 122"/>
              <a:gd name="T13" fmla="*/ 112 h 122"/>
              <a:gd name="T14" fmla="*/ 84 w 122"/>
              <a:gd name="T15" fmla="*/ 118 h 122"/>
              <a:gd name="T16" fmla="*/ 72 w 122"/>
              <a:gd name="T17" fmla="*/ 120 h 122"/>
              <a:gd name="T18" fmla="*/ 60 w 122"/>
              <a:gd name="T19" fmla="*/ 122 h 122"/>
              <a:gd name="T20" fmla="*/ 60 w 122"/>
              <a:gd name="T21" fmla="*/ 122 h 122"/>
              <a:gd name="T22" fmla="*/ 48 w 122"/>
              <a:gd name="T23" fmla="*/ 120 h 122"/>
              <a:gd name="T24" fmla="*/ 36 w 122"/>
              <a:gd name="T25" fmla="*/ 118 h 122"/>
              <a:gd name="T26" fmla="*/ 26 w 122"/>
              <a:gd name="T27" fmla="*/ 112 h 122"/>
              <a:gd name="T28" fmla="*/ 18 w 122"/>
              <a:gd name="T29" fmla="*/ 104 h 122"/>
              <a:gd name="T30" fmla="*/ 10 w 122"/>
              <a:gd name="T31" fmla="*/ 96 h 122"/>
              <a:gd name="T32" fmla="*/ 4 w 122"/>
              <a:gd name="T33" fmla="*/ 84 h 122"/>
              <a:gd name="T34" fmla="*/ 0 w 122"/>
              <a:gd name="T35" fmla="*/ 74 h 122"/>
              <a:gd name="T36" fmla="*/ 0 w 122"/>
              <a:gd name="T37" fmla="*/ 60 h 122"/>
              <a:gd name="T38" fmla="*/ 0 w 122"/>
              <a:gd name="T39" fmla="*/ 60 h 122"/>
              <a:gd name="T40" fmla="*/ 0 w 122"/>
              <a:gd name="T41" fmla="*/ 48 h 122"/>
              <a:gd name="T42" fmla="*/ 4 w 122"/>
              <a:gd name="T43" fmla="*/ 36 h 122"/>
              <a:gd name="T44" fmla="*/ 10 w 122"/>
              <a:gd name="T45" fmla="*/ 26 h 122"/>
              <a:gd name="T46" fmla="*/ 18 w 122"/>
              <a:gd name="T47" fmla="*/ 18 h 122"/>
              <a:gd name="T48" fmla="*/ 26 w 122"/>
              <a:gd name="T49" fmla="*/ 10 h 122"/>
              <a:gd name="T50" fmla="*/ 36 w 122"/>
              <a:gd name="T51" fmla="*/ 4 h 122"/>
              <a:gd name="T52" fmla="*/ 48 w 122"/>
              <a:gd name="T53" fmla="*/ 0 h 122"/>
              <a:gd name="T54" fmla="*/ 60 w 122"/>
              <a:gd name="T55" fmla="*/ 0 h 122"/>
              <a:gd name="T56" fmla="*/ 60 w 122"/>
              <a:gd name="T57" fmla="*/ 0 h 122"/>
              <a:gd name="T58" fmla="*/ 72 w 122"/>
              <a:gd name="T59" fmla="*/ 0 h 122"/>
              <a:gd name="T60" fmla="*/ 84 w 122"/>
              <a:gd name="T61" fmla="*/ 4 h 122"/>
              <a:gd name="T62" fmla="*/ 94 w 122"/>
              <a:gd name="T63" fmla="*/ 10 h 122"/>
              <a:gd name="T64" fmla="*/ 104 w 122"/>
              <a:gd name="T65" fmla="*/ 18 h 122"/>
              <a:gd name="T66" fmla="*/ 112 w 122"/>
              <a:gd name="T67" fmla="*/ 26 h 122"/>
              <a:gd name="T68" fmla="*/ 116 w 122"/>
              <a:gd name="T69" fmla="*/ 36 h 122"/>
              <a:gd name="T70" fmla="*/ 120 w 122"/>
              <a:gd name="T71" fmla="*/ 48 h 122"/>
              <a:gd name="T72" fmla="*/ 122 w 122"/>
              <a:gd name="T73" fmla="*/ 60 h 122"/>
              <a:gd name="T74" fmla="*/ 122 w 122"/>
              <a:gd name="T75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22">
                <a:moveTo>
                  <a:pt x="122" y="60"/>
                </a:moveTo>
                <a:lnTo>
                  <a:pt x="122" y="60"/>
                </a:lnTo>
                <a:lnTo>
                  <a:pt x="120" y="74"/>
                </a:lnTo>
                <a:lnTo>
                  <a:pt x="116" y="84"/>
                </a:lnTo>
                <a:lnTo>
                  <a:pt x="112" y="96"/>
                </a:lnTo>
                <a:lnTo>
                  <a:pt x="104" y="104"/>
                </a:lnTo>
                <a:lnTo>
                  <a:pt x="94" y="112"/>
                </a:lnTo>
                <a:lnTo>
                  <a:pt x="84" y="118"/>
                </a:lnTo>
                <a:lnTo>
                  <a:pt x="72" y="120"/>
                </a:lnTo>
                <a:lnTo>
                  <a:pt x="60" y="122"/>
                </a:lnTo>
                <a:lnTo>
                  <a:pt x="60" y="122"/>
                </a:lnTo>
                <a:lnTo>
                  <a:pt x="48" y="120"/>
                </a:lnTo>
                <a:lnTo>
                  <a:pt x="36" y="118"/>
                </a:lnTo>
                <a:lnTo>
                  <a:pt x="26" y="112"/>
                </a:lnTo>
                <a:lnTo>
                  <a:pt x="18" y="104"/>
                </a:lnTo>
                <a:lnTo>
                  <a:pt x="10" y="96"/>
                </a:lnTo>
                <a:lnTo>
                  <a:pt x="4" y="84"/>
                </a:lnTo>
                <a:lnTo>
                  <a:pt x="0" y="74"/>
                </a:lnTo>
                <a:lnTo>
                  <a:pt x="0" y="60"/>
                </a:lnTo>
                <a:lnTo>
                  <a:pt x="0" y="60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4"/>
                </a:lnTo>
                <a:lnTo>
                  <a:pt x="48" y="0"/>
                </a:lnTo>
                <a:lnTo>
                  <a:pt x="60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4" y="10"/>
                </a:lnTo>
                <a:lnTo>
                  <a:pt x="104" y="18"/>
                </a:lnTo>
                <a:lnTo>
                  <a:pt x="112" y="26"/>
                </a:lnTo>
                <a:lnTo>
                  <a:pt x="116" y="36"/>
                </a:lnTo>
                <a:lnTo>
                  <a:pt x="120" y="48"/>
                </a:lnTo>
                <a:lnTo>
                  <a:pt x="122" y="60"/>
                </a:lnTo>
                <a:lnTo>
                  <a:pt x="122" y="6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37" name="Rectangle 185"/>
          <p:cNvSpPr>
            <a:spLocks noChangeArrowheads="1"/>
          </p:cNvSpPr>
          <p:nvPr/>
        </p:nvSpPr>
        <p:spPr bwMode="auto">
          <a:xfrm>
            <a:off x="1616075" y="4948238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0" name="Rectangle 188"/>
          <p:cNvSpPr>
            <a:spLocks noChangeArrowheads="1"/>
          </p:cNvSpPr>
          <p:nvPr/>
        </p:nvSpPr>
        <p:spPr bwMode="auto">
          <a:xfrm>
            <a:off x="3603625" y="4287838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6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3" name="Rectangle 191"/>
          <p:cNvSpPr>
            <a:spLocks noChangeArrowheads="1"/>
          </p:cNvSpPr>
          <p:nvPr/>
        </p:nvSpPr>
        <p:spPr bwMode="auto">
          <a:xfrm>
            <a:off x="4359275" y="4630738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9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6" name="Rectangle 194"/>
          <p:cNvSpPr>
            <a:spLocks noChangeArrowheads="1"/>
          </p:cNvSpPr>
          <p:nvPr/>
        </p:nvSpPr>
        <p:spPr bwMode="auto">
          <a:xfrm>
            <a:off x="2552700" y="4633913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7" name="Rectangle 195"/>
          <p:cNvSpPr>
            <a:spLocks noChangeArrowheads="1"/>
          </p:cNvSpPr>
          <p:nvPr/>
        </p:nvSpPr>
        <p:spPr bwMode="auto">
          <a:xfrm>
            <a:off x="2593975" y="47545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8" name="Rectangle 196"/>
          <p:cNvSpPr>
            <a:spLocks noChangeArrowheads="1"/>
          </p:cNvSpPr>
          <p:nvPr/>
        </p:nvSpPr>
        <p:spPr bwMode="auto">
          <a:xfrm>
            <a:off x="2654300" y="4754563"/>
            <a:ext cx="12858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49" name="Rectangle 197"/>
          <p:cNvSpPr>
            <a:spLocks noChangeArrowheads="1"/>
          </p:cNvSpPr>
          <p:nvPr/>
        </p:nvSpPr>
        <p:spPr bwMode="auto">
          <a:xfrm>
            <a:off x="3689350" y="46180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0" name="Rectangle 198"/>
          <p:cNvSpPr>
            <a:spLocks noChangeArrowheads="1"/>
          </p:cNvSpPr>
          <p:nvPr/>
        </p:nvSpPr>
        <p:spPr bwMode="auto">
          <a:xfrm>
            <a:off x="3730625" y="4795838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1" name="Rectangle 199"/>
          <p:cNvSpPr>
            <a:spLocks noChangeArrowheads="1"/>
          </p:cNvSpPr>
          <p:nvPr/>
        </p:nvSpPr>
        <p:spPr bwMode="auto">
          <a:xfrm>
            <a:off x="3787775" y="4795838"/>
            <a:ext cx="12858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2" name="Rectangle 200"/>
          <p:cNvSpPr>
            <a:spLocks noChangeArrowheads="1"/>
          </p:cNvSpPr>
          <p:nvPr/>
        </p:nvSpPr>
        <p:spPr bwMode="auto">
          <a:xfrm>
            <a:off x="5641975" y="51641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3" name="Rectangle 201"/>
          <p:cNvSpPr>
            <a:spLocks noChangeArrowheads="1"/>
          </p:cNvSpPr>
          <p:nvPr/>
        </p:nvSpPr>
        <p:spPr bwMode="auto">
          <a:xfrm>
            <a:off x="5654675" y="52879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4" name="Rectangle 202"/>
          <p:cNvSpPr>
            <a:spLocks noChangeArrowheads="1"/>
          </p:cNvSpPr>
          <p:nvPr/>
        </p:nvSpPr>
        <p:spPr bwMode="auto">
          <a:xfrm>
            <a:off x="5715000" y="5287963"/>
            <a:ext cx="1857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5" name="Rectangle 203"/>
          <p:cNvSpPr>
            <a:spLocks noChangeArrowheads="1"/>
          </p:cNvSpPr>
          <p:nvPr/>
        </p:nvSpPr>
        <p:spPr bwMode="auto">
          <a:xfrm>
            <a:off x="5010150" y="51641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6" name="Rectangle 204"/>
          <p:cNvSpPr>
            <a:spLocks noChangeArrowheads="1"/>
          </p:cNvSpPr>
          <p:nvPr/>
        </p:nvSpPr>
        <p:spPr bwMode="auto">
          <a:xfrm>
            <a:off x="5022850" y="52879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457" name="Rectangle 205"/>
          <p:cNvSpPr>
            <a:spLocks noChangeArrowheads="1"/>
          </p:cNvSpPr>
          <p:nvPr/>
        </p:nvSpPr>
        <p:spPr bwMode="auto">
          <a:xfrm>
            <a:off x="5083175" y="5287963"/>
            <a:ext cx="1857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58" name="Rectangle 207"/>
          <p:cNvSpPr>
            <a:spLocks noChangeArrowheads="1"/>
          </p:cNvSpPr>
          <p:nvPr/>
        </p:nvSpPr>
        <p:spPr bwMode="auto">
          <a:xfrm>
            <a:off x="2378075" y="51641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59" name="Rectangle 208"/>
          <p:cNvSpPr>
            <a:spLocks noChangeArrowheads="1"/>
          </p:cNvSpPr>
          <p:nvPr/>
        </p:nvSpPr>
        <p:spPr bwMode="auto">
          <a:xfrm>
            <a:off x="2419350" y="52879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0" name="Rectangle 209"/>
          <p:cNvSpPr>
            <a:spLocks noChangeArrowheads="1"/>
          </p:cNvSpPr>
          <p:nvPr/>
        </p:nvSpPr>
        <p:spPr bwMode="auto">
          <a:xfrm>
            <a:off x="2479675" y="5287963"/>
            <a:ext cx="12858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1" name="Rectangle 210"/>
          <p:cNvSpPr>
            <a:spLocks noChangeArrowheads="1"/>
          </p:cNvSpPr>
          <p:nvPr/>
        </p:nvSpPr>
        <p:spPr bwMode="auto">
          <a:xfrm>
            <a:off x="6315075" y="51641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2" name="Rectangle 211"/>
          <p:cNvSpPr>
            <a:spLocks noChangeArrowheads="1"/>
          </p:cNvSpPr>
          <p:nvPr/>
        </p:nvSpPr>
        <p:spPr bwMode="auto">
          <a:xfrm>
            <a:off x="6327775" y="52879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3" name="Rectangle 212"/>
          <p:cNvSpPr>
            <a:spLocks noChangeArrowheads="1"/>
          </p:cNvSpPr>
          <p:nvPr/>
        </p:nvSpPr>
        <p:spPr bwMode="auto">
          <a:xfrm>
            <a:off x="6388100" y="5287963"/>
            <a:ext cx="1857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4" name="Rectangle 213"/>
          <p:cNvSpPr>
            <a:spLocks noChangeArrowheads="1"/>
          </p:cNvSpPr>
          <p:nvPr/>
        </p:nvSpPr>
        <p:spPr bwMode="auto">
          <a:xfrm>
            <a:off x="6965950" y="5164138"/>
            <a:ext cx="2873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5" name="Rectangle 214"/>
          <p:cNvSpPr>
            <a:spLocks noChangeArrowheads="1"/>
          </p:cNvSpPr>
          <p:nvPr/>
        </p:nvSpPr>
        <p:spPr bwMode="auto">
          <a:xfrm>
            <a:off x="6978650" y="5287963"/>
            <a:ext cx="571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6" name="Rectangle 215"/>
          <p:cNvSpPr>
            <a:spLocks noChangeArrowheads="1"/>
          </p:cNvSpPr>
          <p:nvPr/>
        </p:nvSpPr>
        <p:spPr bwMode="auto">
          <a:xfrm>
            <a:off x="7038975" y="5287963"/>
            <a:ext cx="185738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67" name="Rectangle 216"/>
          <p:cNvSpPr>
            <a:spLocks noChangeArrowheads="1"/>
          </p:cNvSpPr>
          <p:nvPr/>
        </p:nvSpPr>
        <p:spPr bwMode="auto">
          <a:xfrm>
            <a:off x="1616075" y="5903913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73" name="Rectangle 222"/>
          <p:cNvSpPr>
            <a:spLocks noChangeArrowheads="1"/>
          </p:cNvSpPr>
          <p:nvPr/>
        </p:nvSpPr>
        <p:spPr bwMode="auto">
          <a:xfrm>
            <a:off x="3635375" y="5903913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78" name="Rectangle 227"/>
          <p:cNvSpPr>
            <a:spLocks noChangeArrowheads="1"/>
          </p:cNvSpPr>
          <p:nvPr/>
        </p:nvSpPr>
        <p:spPr bwMode="auto">
          <a:xfrm>
            <a:off x="3581400" y="5173663"/>
            <a:ext cx="5017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8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81" name="Rectangle 230"/>
          <p:cNvSpPr>
            <a:spLocks noChangeArrowheads="1"/>
          </p:cNvSpPr>
          <p:nvPr/>
        </p:nvSpPr>
        <p:spPr bwMode="auto">
          <a:xfrm>
            <a:off x="6175375" y="5903913"/>
            <a:ext cx="55944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n° 14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84" name="Rectangle 233"/>
          <p:cNvSpPr>
            <a:spLocks noChangeArrowheads="1"/>
          </p:cNvSpPr>
          <p:nvPr/>
        </p:nvSpPr>
        <p:spPr bwMode="auto">
          <a:xfrm>
            <a:off x="1495425" y="1839913"/>
            <a:ext cx="184024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liste les différentes tâches,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puis on construit le réseau permettant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bien mettre en évidence leur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enchaînement logique et chronologique.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138" name="Rectangle 287"/>
          <p:cNvSpPr>
            <a:spLocks noChangeArrowheads="1"/>
          </p:cNvSpPr>
          <p:nvPr/>
        </p:nvSpPr>
        <p:spPr bwMode="auto">
          <a:xfrm>
            <a:off x="4540250" y="2062163"/>
            <a:ext cx="3175549" cy="1723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 Visite complète des installations de production par notre consultant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2. Analyse des documents de formation existants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3. Élaboration de la liste des modules de formation à créer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4. Proposition de charte graphique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5. Structuration des modules de 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6. Entretiens avec les titulaires de chacun des postes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7. Entretien avec le responsable sécurité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8. Entretien avec le responsable qualité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9. Choix d’un module de formation test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10. Réalisation d’un module de formation test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11. Validation du module test et corrections éventuelles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12. Conception des autres modules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13. Validation des autres modules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14. Formation des utilisateurs (formateurs) de modules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04" name="Rectangle 532"/>
          <p:cNvSpPr>
            <a:spLocks noChangeArrowheads="1"/>
          </p:cNvSpPr>
          <p:nvPr/>
        </p:nvSpPr>
        <p:spPr bwMode="auto">
          <a:xfrm>
            <a:off x="2840038" y="1331913"/>
            <a:ext cx="34031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Représentation type PERT d’une mission de conseil comportant 14 tâches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(réalisation d’un système modulaire de formation aux postes de travail)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057" name="Rectangle 585"/>
          <p:cNvSpPr>
            <a:spLocks noChangeArrowheads="1"/>
          </p:cNvSpPr>
          <p:nvPr/>
        </p:nvSpPr>
        <p:spPr bwMode="auto">
          <a:xfrm>
            <a:off x="1304925" y="17383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1767117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907704" y="6503989"/>
            <a:ext cx="540059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DIAGRAMME PERT DES TÂCHES AVEC LE CALCUL AU PLUS TÔT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25</a:t>
              </a:r>
              <a:endParaRPr lang="fr-FR" sz="360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endParaRP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CALCULER ET RESPECTER LA DATE DE FIN D’UNE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094646" y="2058986"/>
            <a:ext cx="7213368" cy="3777139"/>
            <a:chOff x="830263" y="2058988"/>
            <a:chExt cx="6869875" cy="3597275"/>
          </a:xfrm>
        </p:grpSpPr>
        <p:grpSp>
          <p:nvGrpSpPr>
            <p:cNvPr id="21" name="Group 206"/>
            <p:cNvGrpSpPr>
              <a:grpSpLocks/>
            </p:cNvGrpSpPr>
            <p:nvPr/>
          </p:nvGrpSpPr>
          <p:grpSpPr bwMode="auto">
            <a:xfrm>
              <a:off x="830263" y="2058988"/>
              <a:ext cx="6819900" cy="2686050"/>
              <a:chOff x="523" y="1297"/>
              <a:chExt cx="4296" cy="1692"/>
            </a:xfrm>
          </p:grpSpPr>
          <p:sp>
            <p:nvSpPr>
              <p:cNvPr id="39143" name="Freeform 6"/>
              <p:cNvSpPr>
                <a:spLocks/>
              </p:cNvSpPr>
              <p:nvPr/>
            </p:nvSpPr>
            <p:spPr bwMode="auto">
              <a:xfrm>
                <a:off x="69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4" name="Freeform 7"/>
              <p:cNvSpPr>
                <a:spLocks/>
              </p:cNvSpPr>
              <p:nvPr/>
            </p:nvSpPr>
            <p:spPr bwMode="auto">
              <a:xfrm>
                <a:off x="69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5" name="Freeform 8"/>
              <p:cNvSpPr>
                <a:spLocks/>
              </p:cNvSpPr>
              <p:nvPr/>
            </p:nvSpPr>
            <p:spPr bwMode="auto">
              <a:xfrm>
                <a:off x="69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6" name="Freeform 9"/>
              <p:cNvSpPr>
                <a:spLocks/>
              </p:cNvSpPr>
              <p:nvPr/>
            </p:nvSpPr>
            <p:spPr bwMode="auto">
              <a:xfrm>
                <a:off x="72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7" name="Freeform 10"/>
              <p:cNvSpPr>
                <a:spLocks/>
              </p:cNvSpPr>
              <p:nvPr/>
            </p:nvSpPr>
            <p:spPr bwMode="auto">
              <a:xfrm>
                <a:off x="72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8" name="Freeform 11"/>
              <p:cNvSpPr>
                <a:spLocks/>
              </p:cNvSpPr>
              <p:nvPr/>
            </p:nvSpPr>
            <p:spPr bwMode="auto">
              <a:xfrm>
                <a:off x="72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49" name="Freeform 12"/>
              <p:cNvSpPr>
                <a:spLocks/>
              </p:cNvSpPr>
              <p:nvPr/>
            </p:nvSpPr>
            <p:spPr bwMode="auto">
              <a:xfrm>
                <a:off x="72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0" name="Freeform 13"/>
              <p:cNvSpPr>
                <a:spLocks/>
              </p:cNvSpPr>
              <p:nvPr/>
            </p:nvSpPr>
            <p:spPr bwMode="auto">
              <a:xfrm>
                <a:off x="72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1" name="Freeform 14"/>
              <p:cNvSpPr>
                <a:spLocks/>
              </p:cNvSpPr>
              <p:nvPr/>
            </p:nvSpPr>
            <p:spPr bwMode="auto">
              <a:xfrm>
                <a:off x="72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2" name="Freeform 15"/>
              <p:cNvSpPr>
                <a:spLocks/>
              </p:cNvSpPr>
              <p:nvPr/>
            </p:nvSpPr>
            <p:spPr bwMode="auto">
              <a:xfrm>
                <a:off x="80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3" name="Freeform 16"/>
              <p:cNvSpPr>
                <a:spLocks/>
              </p:cNvSpPr>
              <p:nvPr/>
            </p:nvSpPr>
            <p:spPr bwMode="auto">
              <a:xfrm>
                <a:off x="80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4" name="Freeform 17"/>
              <p:cNvSpPr>
                <a:spLocks/>
              </p:cNvSpPr>
              <p:nvPr/>
            </p:nvSpPr>
            <p:spPr bwMode="auto">
              <a:xfrm>
                <a:off x="80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5" name="Freeform 18"/>
              <p:cNvSpPr>
                <a:spLocks/>
              </p:cNvSpPr>
              <p:nvPr/>
            </p:nvSpPr>
            <p:spPr bwMode="auto">
              <a:xfrm>
                <a:off x="110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6" name="Freeform 19"/>
              <p:cNvSpPr>
                <a:spLocks/>
              </p:cNvSpPr>
              <p:nvPr/>
            </p:nvSpPr>
            <p:spPr bwMode="auto">
              <a:xfrm>
                <a:off x="110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7" name="Freeform 20"/>
              <p:cNvSpPr>
                <a:spLocks/>
              </p:cNvSpPr>
              <p:nvPr/>
            </p:nvSpPr>
            <p:spPr bwMode="auto">
              <a:xfrm>
                <a:off x="110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8" name="Freeform 21"/>
              <p:cNvSpPr>
                <a:spLocks/>
              </p:cNvSpPr>
              <p:nvPr/>
            </p:nvSpPr>
            <p:spPr bwMode="auto">
              <a:xfrm>
                <a:off x="113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59" name="Freeform 22"/>
              <p:cNvSpPr>
                <a:spLocks/>
              </p:cNvSpPr>
              <p:nvPr/>
            </p:nvSpPr>
            <p:spPr bwMode="auto">
              <a:xfrm>
                <a:off x="113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0" name="Freeform 23"/>
              <p:cNvSpPr>
                <a:spLocks/>
              </p:cNvSpPr>
              <p:nvPr/>
            </p:nvSpPr>
            <p:spPr bwMode="auto">
              <a:xfrm>
                <a:off x="113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1" name="Freeform 24"/>
              <p:cNvSpPr>
                <a:spLocks/>
              </p:cNvSpPr>
              <p:nvPr/>
            </p:nvSpPr>
            <p:spPr bwMode="auto">
              <a:xfrm>
                <a:off x="113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2" name="Freeform 25"/>
              <p:cNvSpPr>
                <a:spLocks/>
              </p:cNvSpPr>
              <p:nvPr/>
            </p:nvSpPr>
            <p:spPr bwMode="auto">
              <a:xfrm>
                <a:off x="113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3" name="Freeform 26"/>
              <p:cNvSpPr>
                <a:spLocks/>
              </p:cNvSpPr>
              <p:nvPr/>
            </p:nvSpPr>
            <p:spPr bwMode="auto">
              <a:xfrm>
                <a:off x="113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4" name="Freeform 27"/>
              <p:cNvSpPr>
                <a:spLocks/>
              </p:cNvSpPr>
              <p:nvPr/>
            </p:nvSpPr>
            <p:spPr bwMode="auto">
              <a:xfrm>
                <a:off x="121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5" name="Freeform 28"/>
              <p:cNvSpPr>
                <a:spLocks/>
              </p:cNvSpPr>
              <p:nvPr/>
            </p:nvSpPr>
            <p:spPr bwMode="auto">
              <a:xfrm>
                <a:off x="121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6" name="Freeform 29"/>
              <p:cNvSpPr>
                <a:spLocks/>
              </p:cNvSpPr>
              <p:nvPr/>
            </p:nvSpPr>
            <p:spPr bwMode="auto">
              <a:xfrm>
                <a:off x="121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7" name="Freeform 30"/>
              <p:cNvSpPr>
                <a:spLocks/>
              </p:cNvSpPr>
              <p:nvPr/>
            </p:nvSpPr>
            <p:spPr bwMode="auto">
              <a:xfrm>
                <a:off x="151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8" name="Freeform 31"/>
              <p:cNvSpPr>
                <a:spLocks/>
              </p:cNvSpPr>
              <p:nvPr/>
            </p:nvSpPr>
            <p:spPr bwMode="auto">
              <a:xfrm>
                <a:off x="151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69" name="Freeform 32"/>
              <p:cNvSpPr>
                <a:spLocks/>
              </p:cNvSpPr>
              <p:nvPr/>
            </p:nvSpPr>
            <p:spPr bwMode="auto">
              <a:xfrm>
                <a:off x="151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0" name="Freeform 33"/>
              <p:cNvSpPr>
                <a:spLocks/>
              </p:cNvSpPr>
              <p:nvPr/>
            </p:nvSpPr>
            <p:spPr bwMode="auto">
              <a:xfrm>
                <a:off x="155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1" name="Freeform 34"/>
              <p:cNvSpPr>
                <a:spLocks/>
              </p:cNvSpPr>
              <p:nvPr/>
            </p:nvSpPr>
            <p:spPr bwMode="auto">
              <a:xfrm>
                <a:off x="155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2" name="Freeform 35"/>
              <p:cNvSpPr>
                <a:spLocks/>
              </p:cNvSpPr>
              <p:nvPr/>
            </p:nvSpPr>
            <p:spPr bwMode="auto">
              <a:xfrm>
                <a:off x="155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3" name="Freeform 36"/>
              <p:cNvSpPr>
                <a:spLocks/>
              </p:cNvSpPr>
              <p:nvPr/>
            </p:nvSpPr>
            <p:spPr bwMode="auto">
              <a:xfrm>
                <a:off x="155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4" name="Freeform 37"/>
              <p:cNvSpPr>
                <a:spLocks/>
              </p:cNvSpPr>
              <p:nvPr/>
            </p:nvSpPr>
            <p:spPr bwMode="auto">
              <a:xfrm>
                <a:off x="155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5" name="Freeform 38"/>
              <p:cNvSpPr>
                <a:spLocks/>
              </p:cNvSpPr>
              <p:nvPr/>
            </p:nvSpPr>
            <p:spPr bwMode="auto">
              <a:xfrm>
                <a:off x="155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6" name="Freeform 39"/>
              <p:cNvSpPr>
                <a:spLocks/>
              </p:cNvSpPr>
              <p:nvPr/>
            </p:nvSpPr>
            <p:spPr bwMode="auto">
              <a:xfrm>
                <a:off x="163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7" name="Freeform 40"/>
              <p:cNvSpPr>
                <a:spLocks/>
              </p:cNvSpPr>
              <p:nvPr/>
            </p:nvSpPr>
            <p:spPr bwMode="auto">
              <a:xfrm>
                <a:off x="163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8" name="Freeform 41"/>
              <p:cNvSpPr>
                <a:spLocks/>
              </p:cNvSpPr>
              <p:nvPr/>
            </p:nvSpPr>
            <p:spPr bwMode="auto">
              <a:xfrm>
                <a:off x="163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  <a:gd name="T26" fmla="*/ 80 w 112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79" name="Freeform 42"/>
              <p:cNvSpPr>
                <a:spLocks/>
              </p:cNvSpPr>
              <p:nvPr/>
            </p:nvSpPr>
            <p:spPr bwMode="auto">
              <a:xfrm>
                <a:off x="2761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0" name="Freeform 43"/>
              <p:cNvSpPr>
                <a:spLocks/>
              </p:cNvSpPr>
              <p:nvPr/>
            </p:nvSpPr>
            <p:spPr bwMode="auto">
              <a:xfrm>
                <a:off x="2761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1" name="Freeform 44"/>
              <p:cNvSpPr>
                <a:spLocks/>
              </p:cNvSpPr>
              <p:nvPr/>
            </p:nvSpPr>
            <p:spPr bwMode="auto">
              <a:xfrm>
                <a:off x="2761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2" name="Freeform 45"/>
              <p:cNvSpPr>
                <a:spLocks/>
              </p:cNvSpPr>
              <p:nvPr/>
            </p:nvSpPr>
            <p:spPr bwMode="auto">
              <a:xfrm>
                <a:off x="279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3" name="Freeform 46"/>
              <p:cNvSpPr>
                <a:spLocks/>
              </p:cNvSpPr>
              <p:nvPr/>
            </p:nvSpPr>
            <p:spPr bwMode="auto">
              <a:xfrm>
                <a:off x="279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4" name="Freeform 47"/>
              <p:cNvSpPr>
                <a:spLocks/>
              </p:cNvSpPr>
              <p:nvPr/>
            </p:nvSpPr>
            <p:spPr bwMode="auto">
              <a:xfrm>
                <a:off x="279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5" name="Freeform 48"/>
              <p:cNvSpPr>
                <a:spLocks/>
              </p:cNvSpPr>
              <p:nvPr/>
            </p:nvSpPr>
            <p:spPr bwMode="auto">
              <a:xfrm>
                <a:off x="279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6" name="Freeform 49"/>
              <p:cNvSpPr>
                <a:spLocks/>
              </p:cNvSpPr>
              <p:nvPr/>
            </p:nvSpPr>
            <p:spPr bwMode="auto">
              <a:xfrm>
                <a:off x="279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7" name="Freeform 50"/>
              <p:cNvSpPr>
                <a:spLocks/>
              </p:cNvSpPr>
              <p:nvPr/>
            </p:nvSpPr>
            <p:spPr bwMode="auto">
              <a:xfrm>
                <a:off x="279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8" name="Freeform 51"/>
              <p:cNvSpPr>
                <a:spLocks/>
              </p:cNvSpPr>
              <p:nvPr/>
            </p:nvSpPr>
            <p:spPr bwMode="auto">
              <a:xfrm>
                <a:off x="287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89" name="Freeform 52"/>
              <p:cNvSpPr>
                <a:spLocks/>
              </p:cNvSpPr>
              <p:nvPr/>
            </p:nvSpPr>
            <p:spPr bwMode="auto">
              <a:xfrm>
                <a:off x="287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0" name="Freeform 53"/>
              <p:cNvSpPr>
                <a:spLocks/>
              </p:cNvSpPr>
              <p:nvPr/>
            </p:nvSpPr>
            <p:spPr bwMode="auto">
              <a:xfrm>
                <a:off x="287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1" name="Freeform 54"/>
              <p:cNvSpPr>
                <a:spLocks/>
              </p:cNvSpPr>
              <p:nvPr/>
            </p:nvSpPr>
            <p:spPr bwMode="auto">
              <a:xfrm>
                <a:off x="317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2" name="Freeform 55"/>
              <p:cNvSpPr>
                <a:spLocks/>
              </p:cNvSpPr>
              <p:nvPr/>
            </p:nvSpPr>
            <p:spPr bwMode="auto">
              <a:xfrm>
                <a:off x="317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3" name="Freeform 56"/>
              <p:cNvSpPr>
                <a:spLocks/>
              </p:cNvSpPr>
              <p:nvPr/>
            </p:nvSpPr>
            <p:spPr bwMode="auto">
              <a:xfrm>
                <a:off x="3173" y="2653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8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4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4" name="Freeform 57"/>
              <p:cNvSpPr>
                <a:spLocks/>
              </p:cNvSpPr>
              <p:nvPr/>
            </p:nvSpPr>
            <p:spPr bwMode="auto">
              <a:xfrm>
                <a:off x="320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5" name="Freeform 58"/>
              <p:cNvSpPr>
                <a:spLocks/>
              </p:cNvSpPr>
              <p:nvPr/>
            </p:nvSpPr>
            <p:spPr bwMode="auto">
              <a:xfrm>
                <a:off x="320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6" name="Freeform 59"/>
              <p:cNvSpPr>
                <a:spLocks/>
              </p:cNvSpPr>
              <p:nvPr/>
            </p:nvSpPr>
            <p:spPr bwMode="auto">
              <a:xfrm>
                <a:off x="3205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4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8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8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7" name="Freeform 60"/>
              <p:cNvSpPr>
                <a:spLocks/>
              </p:cNvSpPr>
              <p:nvPr/>
            </p:nvSpPr>
            <p:spPr bwMode="auto">
              <a:xfrm>
                <a:off x="320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8" name="Freeform 61"/>
              <p:cNvSpPr>
                <a:spLocks/>
              </p:cNvSpPr>
              <p:nvPr/>
            </p:nvSpPr>
            <p:spPr bwMode="auto">
              <a:xfrm>
                <a:off x="320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199" name="Freeform 62"/>
              <p:cNvSpPr>
                <a:spLocks/>
              </p:cNvSpPr>
              <p:nvPr/>
            </p:nvSpPr>
            <p:spPr bwMode="auto">
              <a:xfrm>
                <a:off x="3205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0" name="Freeform 63"/>
              <p:cNvSpPr>
                <a:spLocks/>
              </p:cNvSpPr>
              <p:nvPr/>
            </p:nvSpPr>
            <p:spPr bwMode="auto">
              <a:xfrm>
                <a:off x="328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1" name="Freeform 64"/>
              <p:cNvSpPr>
                <a:spLocks/>
              </p:cNvSpPr>
              <p:nvPr/>
            </p:nvSpPr>
            <p:spPr bwMode="auto">
              <a:xfrm>
                <a:off x="328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2" name="Freeform 65"/>
              <p:cNvSpPr>
                <a:spLocks/>
              </p:cNvSpPr>
              <p:nvPr/>
            </p:nvSpPr>
            <p:spPr bwMode="auto">
              <a:xfrm>
                <a:off x="3285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3" name="Freeform 66"/>
              <p:cNvSpPr>
                <a:spLocks/>
              </p:cNvSpPr>
              <p:nvPr/>
            </p:nvSpPr>
            <p:spPr bwMode="auto">
              <a:xfrm>
                <a:off x="358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4" name="Freeform 67"/>
              <p:cNvSpPr>
                <a:spLocks/>
              </p:cNvSpPr>
              <p:nvPr/>
            </p:nvSpPr>
            <p:spPr bwMode="auto">
              <a:xfrm>
                <a:off x="358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5" name="Freeform 68"/>
              <p:cNvSpPr>
                <a:spLocks/>
              </p:cNvSpPr>
              <p:nvPr/>
            </p:nvSpPr>
            <p:spPr bwMode="auto">
              <a:xfrm>
                <a:off x="358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10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10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10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10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6" name="Freeform 69"/>
              <p:cNvSpPr>
                <a:spLocks/>
              </p:cNvSpPr>
              <p:nvPr/>
            </p:nvSpPr>
            <p:spPr bwMode="auto">
              <a:xfrm>
                <a:off x="361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7" name="Freeform 70"/>
              <p:cNvSpPr>
                <a:spLocks/>
              </p:cNvSpPr>
              <p:nvPr/>
            </p:nvSpPr>
            <p:spPr bwMode="auto">
              <a:xfrm>
                <a:off x="361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8" name="Freeform 71"/>
              <p:cNvSpPr>
                <a:spLocks/>
              </p:cNvSpPr>
              <p:nvPr/>
            </p:nvSpPr>
            <p:spPr bwMode="auto">
              <a:xfrm>
                <a:off x="361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4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8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4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09" name="Freeform 72"/>
              <p:cNvSpPr>
                <a:spLocks/>
              </p:cNvSpPr>
              <p:nvPr/>
            </p:nvSpPr>
            <p:spPr bwMode="auto">
              <a:xfrm>
                <a:off x="361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0" name="Freeform 73"/>
              <p:cNvSpPr>
                <a:spLocks/>
              </p:cNvSpPr>
              <p:nvPr/>
            </p:nvSpPr>
            <p:spPr bwMode="auto">
              <a:xfrm>
                <a:off x="361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1" name="Freeform 74"/>
              <p:cNvSpPr>
                <a:spLocks/>
              </p:cNvSpPr>
              <p:nvPr/>
            </p:nvSpPr>
            <p:spPr bwMode="auto">
              <a:xfrm>
                <a:off x="361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2" name="Freeform 75"/>
              <p:cNvSpPr>
                <a:spLocks/>
              </p:cNvSpPr>
              <p:nvPr/>
            </p:nvSpPr>
            <p:spPr bwMode="auto">
              <a:xfrm>
                <a:off x="369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3" name="Freeform 76"/>
              <p:cNvSpPr>
                <a:spLocks/>
              </p:cNvSpPr>
              <p:nvPr/>
            </p:nvSpPr>
            <p:spPr bwMode="auto">
              <a:xfrm>
                <a:off x="369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4" name="Freeform 77"/>
              <p:cNvSpPr>
                <a:spLocks/>
              </p:cNvSpPr>
              <p:nvPr/>
            </p:nvSpPr>
            <p:spPr bwMode="auto">
              <a:xfrm>
                <a:off x="3699" y="2653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4 w 114"/>
                  <a:gd name="T11" fmla="*/ 124 h 160"/>
                  <a:gd name="T12" fmla="*/ 112 w 114"/>
                  <a:gd name="T13" fmla="*/ 104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4 w 114"/>
                  <a:gd name="T21" fmla="*/ 36 h 160"/>
                  <a:gd name="T22" fmla="*/ 94 w 114"/>
                  <a:gd name="T23" fmla="*/ 18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2" y="104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5" name="Freeform 78"/>
              <p:cNvSpPr>
                <a:spLocks/>
              </p:cNvSpPr>
              <p:nvPr/>
            </p:nvSpPr>
            <p:spPr bwMode="auto">
              <a:xfrm>
                <a:off x="399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6" name="Freeform 79"/>
              <p:cNvSpPr>
                <a:spLocks/>
              </p:cNvSpPr>
              <p:nvPr/>
            </p:nvSpPr>
            <p:spPr bwMode="auto">
              <a:xfrm>
                <a:off x="399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7" name="Freeform 80"/>
              <p:cNvSpPr>
                <a:spLocks/>
              </p:cNvSpPr>
              <p:nvPr/>
            </p:nvSpPr>
            <p:spPr bwMode="auto">
              <a:xfrm>
                <a:off x="3999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8" name="Freeform 81"/>
              <p:cNvSpPr>
                <a:spLocks/>
              </p:cNvSpPr>
              <p:nvPr/>
            </p:nvSpPr>
            <p:spPr bwMode="auto">
              <a:xfrm>
                <a:off x="403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19" name="Freeform 82"/>
              <p:cNvSpPr>
                <a:spLocks/>
              </p:cNvSpPr>
              <p:nvPr/>
            </p:nvSpPr>
            <p:spPr bwMode="auto">
              <a:xfrm>
                <a:off x="403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0" name="Freeform 83"/>
              <p:cNvSpPr>
                <a:spLocks/>
              </p:cNvSpPr>
              <p:nvPr/>
            </p:nvSpPr>
            <p:spPr bwMode="auto">
              <a:xfrm>
                <a:off x="4033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1" name="Freeform 84"/>
              <p:cNvSpPr>
                <a:spLocks/>
              </p:cNvSpPr>
              <p:nvPr/>
            </p:nvSpPr>
            <p:spPr bwMode="auto">
              <a:xfrm>
                <a:off x="403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2" name="Freeform 85"/>
              <p:cNvSpPr>
                <a:spLocks/>
              </p:cNvSpPr>
              <p:nvPr/>
            </p:nvSpPr>
            <p:spPr bwMode="auto">
              <a:xfrm>
                <a:off x="403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3" name="Freeform 86"/>
              <p:cNvSpPr>
                <a:spLocks/>
              </p:cNvSpPr>
              <p:nvPr/>
            </p:nvSpPr>
            <p:spPr bwMode="auto">
              <a:xfrm>
                <a:off x="4033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4" name="Freeform 87"/>
              <p:cNvSpPr>
                <a:spLocks/>
              </p:cNvSpPr>
              <p:nvPr/>
            </p:nvSpPr>
            <p:spPr bwMode="auto">
              <a:xfrm>
                <a:off x="411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5" name="Freeform 88"/>
              <p:cNvSpPr>
                <a:spLocks/>
              </p:cNvSpPr>
              <p:nvPr/>
            </p:nvSpPr>
            <p:spPr bwMode="auto">
              <a:xfrm>
                <a:off x="411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6" name="Freeform 89"/>
              <p:cNvSpPr>
                <a:spLocks/>
              </p:cNvSpPr>
              <p:nvPr/>
            </p:nvSpPr>
            <p:spPr bwMode="auto">
              <a:xfrm>
                <a:off x="4113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  <a:gd name="T26" fmla="*/ 80 w 112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7" name="Freeform 90"/>
              <p:cNvSpPr>
                <a:spLocks/>
              </p:cNvSpPr>
              <p:nvPr/>
            </p:nvSpPr>
            <p:spPr bwMode="auto">
              <a:xfrm>
                <a:off x="441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8" name="Freeform 91"/>
              <p:cNvSpPr>
                <a:spLocks/>
              </p:cNvSpPr>
              <p:nvPr/>
            </p:nvSpPr>
            <p:spPr bwMode="auto">
              <a:xfrm>
                <a:off x="441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29" name="Freeform 92"/>
              <p:cNvSpPr>
                <a:spLocks/>
              </p:cNvSpPr>
              <p:nvPr/>
            </p:nvSpPr>
            <p:spPr bwMode="auto">
              <a:xfrm>
                <a:off x="4415" y="2653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8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4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8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4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0" name="Freeform 93"/>
              <p:cNvSpPr>
                <a:spLocks/>
              </p:cNvSpPr>
              <p:nvPr/>
            </p:nvSpPr>
            <p:spPr bwMode="auto">
              <a:xfrm>
                <a:off x="444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1" name="Freeform 94"/>
              <p:cNvSpPr>
                <a:spLocks/>
              </p:cNvSpPr>
              <p:nvPr/>
            </p:nvSpPr>
            <p:spPr bwMode="auto">
              <a:xfrm>
                <a:off x="444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2" name="Freeform 95"/>
              <p:cNvSpPr>
                <a:spLocks/>
              </p:cNvSpPr>
              <p:nvPr/>
            </p:nvSpPr>
            <p:spPr bwMode="auto">
              <a:xfrm>
                <a:off x="4449" y="2621"/>
                <a:ext cx="160" cy="112"/>
              </a:xfrm>
              <a:custGeom>
                <a:avLst/>
                <a:gdLst>
                  <a:gd name="T0" fmla="*/ 160 w 160"/>
                  <a:gd name="T1" fmla="*/ 32 h 112"/>
                  <a:gd name="T2" fmla="*/ 160 w 160"/>
                  <a:gd name="T3" fmla="*/ 32 h 112"/>
                  <a:gd name="T4" fmla="*/ 142 w 160"/>
                  <a:gd name="T5" fmla="*/ 18 h 112"/>
                  <a:gd name="T6" fmla="*/ 124 w 160"/>
                  <a:gd name="T7" fmla="*/ 8 h 112"/>
                  <a:gd name="T8" fmla="*/ 102 w 160"/>
                  <a:gd name="T9" fmla="*/ 2 h 112"/>
                  <a:gd name="T10" fmla="*/ 80 w 160"/>
                  <a:gd name="T11" fmla="*/ 0 h 112"/>
                  <a:gd name="T12" fmla="*/ 80 w 160"/>
                  <a:gd name="T13" fmla="*/ 0 h 112"/>
                  <a:gd name="T14" fmla="*/ 56 w 160"/>
                  <a:gd name="T15" fmla="*/ 2 h 112"/>
                  <a:gd name="T16" fmla="*/ 36 w 160"/>
                  <a:gd name="T17" fmla="*/ 8 h 112"/>
                  <a:gd name="T18" fmla="*/ 16 w 160"/>
                  <a:gd name="T19" fmla="*/ 18 h 112"/>
                  <a:gd name="T20" fmla="*/ 0 w 160"/>
                  <a:gd name="T21" fmla="*/ 32 h 112"/>
                  <a:gd name="T22" fmla="*/ 80 w 160"/>
                  <a:gd name="T23" fmla="*/ 112 h 112"/>
                  <a:gd name="T24" fmla="*/ 160 w 160"/>
                  <a:gd name="T25" fmla="*/ 3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2">
                    <a:moveTo>
                      <a:pt x="160" y="32"/>
                    </a:moveTo>
                    <a:lnTo>
                      <a:pt x="160" y="32"/>
                    </a:lnTo>
                    <a:lnTo>
                      <a:pt x="142" y="18"/>
                    </a:lnTo>
                    <a:lnTo>
                      <a:pt x="124" y="8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8"/>
                    </a:lnTo>
                    <a:lnTo>
                      <a:pt x="16" y="18"/>
                    </a:lnTo>
                    <a:lnTo>
                      <a:pt x="0" y="32"/>
                    </a:lnTo>
                    <a:lnTo>
                      <a:pt x="80" y="112"/>
                    </a:lnTo>
                    <a:lnTo>
                      <a:pt x="160" y="32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3" name="Freeform 96"/>
              <p:cNvSpPr>
                <a:spLocks/>
              </p:cNvSpPr>
              <p:nvPr/>
            </p:nvSpPr>
            <p:spPr bwMode="auto">
              <a:xfrm>
                <a:off x="444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4" name="Freeform 97"/>
              <p:cNvSpPr>
                <a:spLocks/>
              </p:cNvSpPr>
              <p:nvPr/>
            </p:nvSpPr>
            <p:spPr bwMode="auto">
              <a:xfrm>
                <a:off x="444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5" name="Freeform 98"/>
              <p:cNvSpPr>
                <a:spLocks/>
              </p:cNvSpPr>
              <p:nvPr/>
            </p:nvSpPr>
            <p:spPr bwMode="auto">
              <a:xfrm>
                <a:off x="4449" y="2733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6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6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6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6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6" name="Freeform 99"/>
              <p:cNvSpPr>
                <a:spLocks/>
              </p:cNvSpPr>
              <p:nvPr/>
            </p:nvSpPr>
            <p:spPr bwMode="auto">
              <a:xfrm>
                <a:off x="4529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4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7" name="Freeform 100"/>
              <p:cNvSpPr>
                <a:spLocks/>
              </p:cNvSpPr>
              <p:nvPr/>
            </p:nvSpPr>
            <p:spPr bwMode="auto">
              <a:xfrm>
                <a:off x="4529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8" name="Freeform 101"/>
              <p:cNvSpPr>
                <a:spLocks/>
              </p:cNvSpPr>
              <p:nvPr/>
            </p:nvSpPr>
            <p:spPr bwMode="auto">
              <a:xfrm>
                <a:off x="4529" y="2653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4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8 h 160"/>
                  <a:gd name="T24" fmla="*/ 80 w 112"/>
                  <a:gd name="T25" fmla="*/ 0 h 160"/>
                  <a:gd name="T26" fmla="*/ 80 w 112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4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39" name="Freeform 102"/>
              <p:cNvSpPr>
                <a:spLocks/>
              </p:cNvSpPr>
              <p:nvPr/>
            </p:nvSpPr>
            <p:spPr bwMode="auto">
              <a:xfrm>
                <a:off x="1933" y="2211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6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2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0" name="Freeform 103"/>
              <p:cNvSpPr>
                <a:spLocks/>
              </p:cNvSpPr>
              <p:nvPr/>
            </p:nvSpPr>
            <p:spPr bwMode="auto">
              <a:xfrm>
                <a:off x="1933" y="2211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6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2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1" name="Freeform 104"/>
              <p:cNvSpPr>
                <a:spLocks/>
              </p:cNvSpPr>
              <p:nvPr/>
            </p:nvSpPr>
            <p:spPr bwMode="auto">
              <a:xfrm>
                <a:off x="1933" y="2211"/>
                <a:ext cx="112" cy="160"/>
              </a:xfrm>
              <a:custGeom>
                <a:avLst/>
                <a:gdLst>
                  <a:gd name="T0" fmla="*/ 32 w 112"/>
                  <a:gd name="T1" fmla="*/ 0 h 160"/>
                  <a:gd name="T2" fmla="*/ 32 w 112"/>
                  <a:gd name="T3" fmla="*/ 0 h 160"/>
                  <a:gd name="T4" fmla="*/ 18 w 112"/>
                  <a:gd name="T5" fmla="*/ 16 h 160"/>
                  <a:gd name="T6" fmla="*/ 8 w 112"/>
                  <a:gd name="T7" fmla="*/ 36 h 160"/>
                  <a:gd name="T8" fmla="*/ 2 w 112"/>
                  <a:gd name="T9" fmla="*/ 58 h 160"/>
                  <a:gd name="T10" fmla="*/ 0 w 112"/>
                  <a:gd name="T11" fmla="*/ 80 h 160"/>
                  <a:gd name="T12" fmla="*/ 0 w 112"/>
                  <a:gd name="T13" fmla="*/ 80 h 160"/>
                  <a:gd name="T14" fmla="*/ 2 w 112"/>
                  <a:gd name="T15" fmla="*/ 102 h 160"/>
                  <a:gd name="T16" fmla="*/ 8 w 112"/>
                  <a:gd name="T17" fmla="*/ 124 h 160"/>
                  <a:gd name="T18" fmla="*/ 18 w 112"/>
                  <a:gd name="T19" fmla="*/ 144 h 160"/>
                  <a:gd name="T20" fmla="*/ 32 w 112"/>
                  <a:gd name="T21" fmla="*/ 160 h 160"/>
                  <a:gd name="T22" fmla="*/ 112 w 112"/>
                  <a:gd name="T23" fmla="*/ 80 h 160"/>
                  <a:gd name="T24" fmla="*/ 32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32" y="0"/>
                    </a:moveTo>
                    <a:lnTo>
                      <a:pt x="32" y="0"/>
                    </a:lnTo>
                    <a:lnTo>
                      <a:pt x="18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18" y="144"/>
                    </a:lnTo>
                    <a:lnTo>
                      <a:pt x="32" y="160"/>
                    </a:lnTo>
                    <a:lnTo>
                      <a:pt x="112" y="80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2" name="Freeform 105"/>
              <p:cNvSpPr>
                <a:spLocks/>
              </p:cNvSpPr>
              <p:nvPr/>
            </p:nvSpPr>
            <p:spPr bwMode="auto">
              <a:xfrm>
                <a:off x="1965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4 w 160"/>
                  <a:gd name="T5" fmla="*/ 20 h 114"/>
                  <a:gd name="T6" fmla="*/ 124 w 160"/>
                  <a:gd name="T7" fmla="*/ 10 h 114"/>
                  <a:gd name="T8" fmla="*/ 104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8 w 160"/>
                  <a:gd name="T15" fmla="*/ 2 h 114"/>
                  <a:gd name="T16" fmla="*/ 36 w 160"/>
                  <a:gd name="T17" fmla="*/ 10 h 114"/>
                  <a:gd name="T18" fmla="*/ 18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4" y="20"/>
                    </a:lnTo>
                    <a:lnTo>
                      <a:pt x="124" y="10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10"/>
                    </a:lnTo>
                    <a:lnTo>
                      <a:pt x="18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3" name="Freeform 106"/>
              <p:cNvSpPr>
                <a:spLocks/>
              </p:cNvSpPr>
              <p:nvPr/>
            </p:nvSpPr>
            <p:spPr bwMode="auto">
              <a:xfrm>
                <a:off x="1965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4 w 160"/>
                  <a:gd name="T5" fmla="*/ 20 h 114"/>
                  <a:gd name="T6" fmla="*/ 124 w 160"/>
                  <a:gd name="T7" fmla="*/ 10 h 114"/>
                  <a:gd name="T8" fmla="*/ 104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8 w 160"/>
                  <a:gd name="T15" fmla="*/ 2 h 114"/>
                  <a:gd name="T16" fmla="*/ 36 w 160"/>
                  <a:gd name="T17" fmla="*/ 10 h 114"/>
                  <a:gd name="T18" fmla="*/ 18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4" y="20"/>
                    </a:lnTo>
                    <a:lnTo>
                      <a:pt x="124" y="10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10"/>
                    </a:lnTo>
                    <a:lnTo>
                      <a:pt x="18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4" name="Freeform 107"/>
              <p:cNvSpPr>
                <a:spLocks/>
              </p:cNvSpPr>
              <p:nvPr/>
            </p:nvSpPr>
            <p:spPr bwMode="auto">
              <a:xfrm>
                <a:off x="1965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4 w 160"/>
                  <a:gd name="T5" fmla="*/ 20 h 114"/>
                  <a:gd name="T6" fmla="*/ 124 w 160"/>
                  <a:gd name="T7" fmla="*/ 10 h 114"/>
                  <a:gd name="T8" fmla="*/ 104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8 w 160"/>
                  <a:gd name="T15" fmla="*/ 2 h 114"/>
                  <a:gd name="T16" fmla="*/ 36 w 160"/>
                  <a:gd name="T17" fmla="*/ 10 h 114"/>
                  <a:gd name="T18" fmla="*/ 18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4" y="20"/>
                    </a:lnTo>
                    <a:lnTo>
                      <a:pt x="124" y="10"/>
                    </a:lnTo>
                    <a:lnTo>
                      <a:pt x="104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8" y="2"/>
                    </a:lnTo>
                    <a:lnTo>
                      <a:pt x="36" y="10"/>
                    </a:lnTo>
                    <a:lnTo>
                      <a:pt x="18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5" name="Freeform 108"/>
              <p:cNvSpPr>
                <a:spLocks/>
              </p:cNvSpPr>
              <p:nvPr/>
            </p:nvSpPr>
            <p:spPr bwMode="auto">
              <a:xfrm>
                <a:off x="1965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4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4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4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4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6" name="Freeform 109"/>
              <p:cNvSpPr>
                <a:spLocks/>
              </p:cNvSpPr>
              <p:nvPr/>
            </p:nvSpPr>
            <p:spPr bwMode="auto">
              <a:xfrm>
                <a:off x="1965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4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4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4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4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7" name="Freeform 110"/>
              <p:cNvSpPr>
                <a:spLocks/>
              </p:cNvSpPr>
              <p:nvPr/>
            </p:nvSpPr>
            <p:spPr bwMode="auto">
              <a:xfrm>
                <a:off x="1965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8 w 160"/>
                  <a:gd name="T5" fmla="*/ 94 h 114"/>
                  <a:gd name="T6" fmla="*/ 36 w 160"/>
                  <a:gd name="T7" fmla="*/ 104 h 114"/>
                  <a:gd name="T8" fmla="*/ 58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4 w 160"/>
                  <a:gd name="T15" fmla="*/ 112 h 114"/>
                  <a:gd name="T16" fmla="*/ 124 w 160"/>
                  <a:gd name="T17" fmla="*/ 104 h 114"/>
                  <a:gd name="T18" fmla="*/ 144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8" y="94"/>
                    </a:lnTo>
                    <a:lnTo>
                      <a:pt x="36" y="104"/>
                    </a:lnTo>
                    <a:lnTo>
                      <a:pt x="58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4" y="112"/>
                    </a:lnTo>
                    <a:lnTo>
                      <a:pt x="124" y="104"/>
                    </a:lnTo>
                    <a:lnTo>
                      <a:pt x="144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8" name="Freeform 111"/>
              <p:cNvSpPr>
                <a:spLocks/>
              </p:cNvSpPr>
              <p:nvPr/>
            </p:nvSpPr>
            <p:spPr bwMode="auto">
              <a:xfrm>
                <a:off x="2045" y="2211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2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6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2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6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49" name="Freeform 112"/>
              <p:cNvSpPr>
                <a:spLocks/>
              </p:cNvSpPr>
              <p:nvPr/>
            </p:nvSpPr>
            <p:spPr bwMode="auto">
              <a:xfrm>
                <a:off x="2045" y="2211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2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6 h 160"/>
                  <a:gd name="T24" fmla="*/ 80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2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6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0" name="Freeform 113"/>
              <p:cNvSpPr>
                <a:spLocks/>
              </p:cNvSpPr>
              <p:nvPr/>
            </p:nvSpPr>
            <p:spPr bwMode="auto">
              <a:xfrm>
                <a:off x="2045" y="2211"/>
                <a:ext cx="114" cy="160"/>
              </a:xfrm>
              <a:custGeom>
                <a:avLst/>
                <a:gdLst>
                  <a:gd name="T0" fmla="*/ 80 w 114"/>
                  <a:gd name="T1" fmla="*/ 0 h 160"/>
                  <a:gd name="T2" fmla="*/ 0 w 114"/>
                  <a:gd name="T3" fmla="*/ 80 h 160"/>
                  <a:gd name="T4" fmla="*/ 80 w 114"/>
                  <a:gd name="T5" fmla="*/ 160 h 160"/>
                  <a:gd name="T6" fmla="*/ 80 w 114"/>
                  <a:gd name="T7" fmla="*/ 160 h 160"/>
                  <a:gd name="T8" fmla="*/ 94 w 114"/>
                  <a:gd name="T9" fmla="*/ 144 h 160"/>
                  <a:gd name="T10" fmla="*/ 106 w 114"/>
                  <a:gd name="T11" fmla="*/ 124 h 160"/>
                  <a:gd name="T12" fmla="*/ 112 w 114"/>
                  <a:gd name="T13" fmla="*/ 102 h 160"/>
                  <a:gd name="T14" fmla="*/ 114 w 114"/>
                  <a:gd name="T15" fmla="*/ 80 h 160"/>
                  <a:gd name="T16" fmla="*/ 114 w 114"/>
                  <a:gd name="T17" fmla="*/ 80 h 160"/>
                  <a:gd name="T18" fmla="*/ 112 w 114"/>
                  <a:gd name="T19" fmla="*/ 58 h 160"/>
                  <a:gd name="T20" fmla="*/ 106 w 114"/>
                  <a:gd name="T21" fmla="*/ 36 h 160"/>
                  <a:gd name="T22" fmla="*/ 94 w 114"/>
                  <a:gd name="T23" fmla="*/ 16 h 160"/>
                  <a:gd name="T24" fmla="*/ 80 w 114"/>
                  <a:gd name="T25" fmla="*/ 0 h 160"/>
                  <a:gd name="T26" fmla="*/ 80 w 114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6" y="124"/>
                    </a:lnTo>
                    <a:lnTo>
                      <a:pt x="112" y="102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2" y="58"/>
                    </a:lnTo>
                    <a:lnTo>
                      <a:pt x="106" y="36"/>
                    </a:lnTo>
                    <a:lnTo>
                      <a:pt x="94" y="16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1" name="Freeform 114"/>
              <p:cNvSpPr>
                <a:spLocks/>
              </p:cNvSpPr>
              <p:nvPr/>
            </p:nvSpPr>
            <p:spPr bwMode="auto">
              <a:xfrm>
                <a:off x="2343" y="2211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6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2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2" name="Freeform 115"/>
              <p:cNvSpPr>
                <a:spLocks/>
              </p:cNvSpPr>
              <p:nvPr/>
            </p:nvSpPr>
            <p:spPr bwMode="auto">
              <a:xfrm>
                <a:off x="2343" y="2211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6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2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3" name="Freeform 116"/>
              <p:cNvSpPr>
                <a:spLocks/>
              </p:cNvSpPr>
              <p:nvPr/>
            </p:nvSpPr>
            <p:spPr bwMode="auto">
              <a:xfrm>
                <a:off x="2343" y="2211"/>
                <a:ext cx="114" cy="160"/>
              </a:xfrm>
              <a:custGeom>
                <a:avLst/>
                <a:gdLst>
                  <a:gd name="T0" fmla="*/ 34 w 114"/>
                  <a:gd name="T1" fmla="*/ 0 h 160"/>
                  <a:gd name="T2" fmla="*/ 34 w 114"/>
                  <a:gd name="T3" fmla="*/ 0 h 160"/>
                  <a:gd name="T4" fmla="*/ 20 w 114"/>
                  <a:gd name="T5" fmla="*/ 16 h 160"/>
                  <a:gd name="T6" fmla="*/ 8 w 114"/>
                  <a:gd name="T7" fmla="*/ 36 h 160"/>
                  <a:gd name="T8" fmla="*/ 2 w 114"/>
                  <a:gd name="T9" fmla="*/ 58 h 160"/>
                  <a:gd name="T10" fmla="*/ 0 w 114"/>
                  <a:gd name="T11" fmla="*/ 80 h 160"/>
                  <a:gd name="T12" fmla="*/ 0 w 114"/>
                  <a:gd name="T13" fmla="*/ 80 h 160"/>
                  <a:gd name="T14" fmla="*/ 2 w 114"/>
                  <a:gd name="T15" fmla="*/ 102 h 160"/>
                  <a:gd name="T16" fmla="*/ 8 w 114"/>
                  <a:gd name="T17" fmla="*/ 124 h 160"/>
                  <a:gd name="T18" fmla="*/ 20 w 114"/>
                  <a:gd name="T19" fmla="*/ 144 h 160"/>
                  <a:gd name="T20" fmla="*/ 34 w 114"/>
                  <a:gd name="T21" fmla="*/ 160 h 160"/>
                  <a:gd name="T22" fmla="*/ 114 w 114"/>
                  <a:gd name="T23" fmla="*/ 80 h 160"/>
                  <a:gd name="T24" fmla="*/ 34 w 114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34" y="0"/>
                    </a:lnTo>
                    <a:lnTo>
                      <a:pt x="20" y="16"/>
                    </a:lnTo>
                    <a:lnTo>
                      <a:pt x="8" y="36"/>
                    </a:lnTo>
                    <a:lnTo>
                      <a:pt x="2" y="5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2" y="102"/>
                    </a:lnTo>
                    <a:lnTo>
                      <a:pt x="8" y="124"/>
                    </a:lnTo>
                    <a:lnTo>
                      <a:pt x="20" y="144"/>
                    </a:lnTo>
                    <a:lnTo>
                      <a:pt x="34" y="160"/>
                    </a:lnTo>
                    <a:lnTo>
                      <a:pt x="114" y="80"/>
                    </a:lnTo>
                    <a:lnTo>
                      <a:pt x="34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4" name="Freeform 117"/>
              <p:cNvSpPr>
                <a:spLocks/>
              </p:cNvSpPr>
              <p:nvPr/>
            </p:nvSpPr>
            <p:spPr bwMode="auto">
              <a:xfrm>
                <a:off x="2377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2 w 160"/>
                  <a:gd name="T5" fmla="*/ 20 h 114"/>
                  <a:gd name="T6" fmla="*/ 124 w 160"/>
                  <a:gd name="T7" fmla="*/ 10 h 114"/>
                  <a:gd name="T8" fmla="*/ 102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6 w 160"/>
                  <a:gd name="T15" fmla="*/ 2 h 114"/>
                  <a:gd name="T16" fmla="*/ 36 w 160"/>
                  <a:gd name="T17" fmla="*/ 10 h 114"/>
                  <a:gd name="T18" fmla="*/ 16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2" y="20"/>
                    </a:lnTo>
                    <a:lnTo>
                      <a:pt x="124" y="10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10"/>
                    </a:lnTo>
                    <a:lnTo>
                      <a:pt x="16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5" name="Freeform 118"/>
              <p:cNvSpPr>
                <a:spLocks/>
              </p:cNvSpPr>
              <p:nvPr/>
            </p:nvSpPr>
            <p:spPr bwMode="auto">
              <a:xfrm>
                <a:off x="2377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2 w 160"/>
                  <a:gd name="T5" fmla="*/ 20 h 114"/>
                  <a:gd name="T6" fmla="*/ 124 w 160"/>
                  <a:gd name="T7" fmla="*/ 10 h 114"/>
                  <a:gd name="T8" fmla="*/ 102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6 w 160"/>
                  <a:gd name="T15" fmla="*/ 2 h 114"/>
                  <a:gd name="T16" fmla="*/ 36 w 160"/>
                  <a:gd name="T17" fmla="*/ 10 h 114"/>
                  <a:gd name="T18" fmla="*/ 16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2" y="20"/>
                    </a:lnTo>
                    <a:lnTo>
                      <a:pt x="124" y="10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10"/>
                    </a:lnTo>
                    <a:lnTo>
                      <a:pt x="16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6" name="Freeform 119"/>
              <p:cNvSpPr>
                <a:spLocks/>
              </p:cNvSpPr>
              <p:nvPr/>
            </p:nvSpPr>
            <p:spPr bwMode="auto">
              <a:xfrm>
                <a:off x="2377" y="2177"/>
                <a:ext cx="160" cy="114"/>
              </a:xfrm>
              <a:custGeom>
                <a:avLst/>
                <a:gdLst>
                  <a:gd name="T0" fmla="*/ 160 w 160"/>
                  <a:gd name="T1" fmla="*/ 34 h 114"/>
                  <a:gd name="T2" fmla="*/ 160 w 160"/>
                  <a:gd name="T3" fmla="*/ 34 h 114"/>
                  <a:gd name="T4" fmla="*/ 142 w 160"/>
                  <a:gd name="T5" fmla="*/ 20 h 114"/>
                  <a:gd name="T6" fmla="*/ 124 w 160"/>
                  <a:gd name="T7" fmla="*/ 10 h 114"/>
                  <a:gd name="T8" fmla="*/ 102 w 160"/>
                  <a:gd name="T9" fmla="*/ 2 h 114"/>
                  <a:gd name="T10" fmla="*/ 80 w 160"/>
                  <a:gd name="T11" fmla="*/ 0 h 114"/>
                  <a:gd name="T12" fmla="*/ 80 w 160"/>
                  <a:gd name="T13" fmla="*/ 0 h 114"/>
                  <a:gd name="T14" fmla="*/ 56 w 160"/>
                  <a:gd name="T15" fmla="*/ 2 h 114"/>
                  <a:gd name="T16" fmla="*/ 36 w 160"/>
                  <a:gd name="T17" fmla="*/ 10 h 114"/>
                  <a:gd name="T18" fmla="*/ 16 w 160"/>
                  <a:gd name="T19" fmla="*/ 20 h 114"/>
                  <a:gd name="T20" fmla="*/ 0 w 160"/>
                  <a:gd name="T21" fmla="*/ 34 h 114"/>
                  <a:gd name="T22" fmla="*/ 80 w 160"/>
                  <a:gd name="T23" fmla="*/ 114 h 114"/>
                  <a:gd name="T24" fmla="*/ 160 w 160"/>
                  <a:gd name="T25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160" y="34"/>
                    </a:moveTo>
                    <a:lnTo>
                      <a:pt x="160" y="34"/>
                    </a:lnTo>
                    <a:lnTo>
                      <a:pt x="142" y="20"/>
                    </a:lnTo>
                    <a:lnTo>
                      <a:pt x="124" y="10"/>
                    </a:lnTo>
                    <a:lnTo>
                      <a:pt x="102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56" y="2"/>
                    </a:lnTo>
                    <a:lnTo>
                      <a:pt x="36" y="10"/>
                    </a:lnTo>
                    <a:lnTo>
                      <a:pt x="16" y="20"/>
                    </a:lnTo>
                    <a:lnTo>
                      <a:pt x="0" y="34"/>
                    </a:lnTo>
                    <a:lnTo>
                      <a:pt x="80" y="114"/>
                    </a:lnTo>
                    <a:lnTo>
                      <a:pt x="160" y="34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7" name="Freeform 120"/>
              <p:cNvSpPr>
                <a:spLocks/>
              </p:cNvSpPr>
              <p:nvPr/>
            </p:nvSpPr>
            <p:spPr bwMode="auto">
              <a:xfrm>
                <a:off x="2377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4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4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4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4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8" name="Freeform 121"/>
              <p:cNvSpPr>
                <a:spLocks/>
              </p:cNvSpPr>
              <p:nvPr/>
            </p:nvSpPr>
            <p:spPr bwMode="auto">
              <a:xfrm>
                <a:off x="2377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4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4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4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4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59" name="Freeform 122"/>
              <p:cNvSpPr>
                <a:spLocks/>
              </p:cNvSpPr>
              <p:nvPr/>
            </p:nvSpPr>
            <p:spPr bwMode="auto">
              <a:xfrm>
                <a:off x="2377" y="2291"/>
                <a:ext cx="160" cy="114"/>
              </a:xfrm>
              <a:custGeom>
                <a:avLst/>
                <a:gdLst>
                  <a:gd name="T0" fmla="*/ 0 w 160"/>
                  <a:gd name="T1" fmla="*/ 80 h 114"/>
                  <a:gd name="T2" fmla="*/ 0 w 160"/>
                  <a:gd name="T3" fmla="*/ 80 h 114"/>
                  <a:gd name="T4" fmla="*/ 16 w 160"/>
                  <a:gd name="T5" fmla="*/ 94 h 114"/>
                  <a:gd name="T6" fmla="*/ 36 w 160"/>
                  <a:gd name="T7" fmla="*/ 104 h 114"/>
                  <a:gd name="T8" fmla="*/ 56 w 160"/>
                  <a:gd name="T9" fmla="*/ 112 h 114"/>
                  <a:gd name="T10" fmla="*/ 80 w 160"/>
                  <a:gd name="T11" fmla="*/ 114 h 114"/>
                  <a:gd name="T12" fmla="*/ 80 w 160"/>
                  <a:gd name="T13" fmla="*/ 114 h 114"/>
                  <a:gd name="T14" fmla="*/ 102 w 160"/>
                  <a:gd name="T15" fmla="*/ 112 h 114"/>
                  <a:gd name="T16" fmla="*/ 124 w 160"/>
                  <a:gd name="T17" fmla="*/ 104 h 114"/>
                  <a:gd name="T18" fmla="*/ 142 w 160"/>
                  <a:gd name="T19" fmla="*/ 94 h 114"/>
                  <a:gd name="T20" fmla="*/ 160 w 160"/>
                  <a:gd name="T21" fmla="*/ 80 h 114"/>
                  <a:gd name="T22" fmla="*/ 80 w 160"/>
                  <a:gd name="T23" fmla="*/ 0 h 114"/>
                  <a:gd name="T24" fmla="*/ 0 w 160"/>
                  <a:gd name="T25" fmla="*/ 8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0" h="114">
                    <a:moveTo>
                      <a:pt x="0" y="80"/>
                    </a:moveTo>
                    <a:lnTo>
                      <a:pt x="0" y="80"/>
                    </a:lnTo>
                    <a:lnTo>
                      <a:pt x="16" y="94"/>
                    </a:lnTo>
                    <a:lnTo>
                      <a:pt x="36" y="104"/>
                    </a:lnTo>
                    <a:lnTo>
                      <a:pt x="56" y="112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102" y="112"/>
                    </a:lnTo>
                    <a:lnTo>
                      <a:pt x="124" y="104"/>
                    </a:lnTo>
                    <a:lnTo>
                      <a:pt x="142" y="94"/>
                    </a:lnTo>
                    <a:lnTo>
                      <a:pt x="160" y="80"/>
                    </a:lnTo>
                    <a:lnTo>
                      <a:pt x="80" y="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0" name="Freeform 123"/>
              <p:cNvSpPr>
                <a:spLocks/>
              </p:cNvSpPr>
              <p:nvPr/>
            </p:nvSpPr>
            <p:spPr bwMode="auto">
              <a:xfrm>
                <a:off x="2457" y="2211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2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6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2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6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1" name="Freeform 124"/>
              <p:cNvSpPr>
                <a:spLocks/>
              </p:cNvSpPr>
              <p:nvPr/>
            </p:nvSpPr>
            <p:spPr bwMode="auto">
              <a:xfrm>
                <a:off x="2457" y="2211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2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6 h 160"/>
                  <a:gd name="T24" fmla="*/ 80 w 112"/>
                  <a:gd name="T2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2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6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2" name="Freeform 125"/>
              <p:cNvSpPr>
                <a:spLocks/>
              </p:cNvSpPr>
              <p:nvPr/>
            </p:nvSpPr>
            <p:spPr bwMode="auto">
              <a:xfrm>
                <a:off x="2457" y="2211"/>
                <a:ext cx="112" cy="160"/>
              </a:xfrm>
              <a:custGeom>
                <a:avLst/>
                <a:gdLst>
                  <a:gd name="T0" fmla="*/ 80 w 112"/>
                  <a:gd name="T1" fmla="*/ 0 h 160"/>
                  <a:gd name="T2" fmla="*/ 0 w 112"/>
                  <a:gd name="T3" fmla="*/ 80 h 160"/>
                  <a:gd name="T4" fmla="*/ 80 w 112"/>
                  <a:gd name="T5" fmla="*/ 160 h 160"/>
                  <a:gd name="T6" fmla="*/ 80 w 112"/>
                  <a:gd name="T7" fmla="*/ 160 h 160"/>
                  <a:gd name="T8" fmla="*/ 94 w 112"/>
                  <a:gd name="T9" fmla="*/ 144 h 160"/>
                  <a:gd name="T10" fmla="*/ 104 w 112"/>
                  <a:gd name="T11" fmla="*/ 124 h 160"/>
                  <a:gd name="T12" fmla="*/ 110 w 112"/>
                  <a:gd name="T13" fmla="*/ 102 h 160"/>
                  <a:gd name="T14" fmla="*/ 112 w 112"/>
                  <a:gd name="T15" fmla="*/ 80 h 160"/>
                  <a:gd name="T16" fmla="*/ 112 w 112"/>
                  <a:gd name="T17" fmla="*/ 80 h 160"/>
                  <a:gd name="T18" fmla="*/ 110 w 112"/>
                  <a:gd name="T19" fmla="*/ 58 h 160"/>
                  <a:gd name="T20" fmla="*/ 104 w 112"/>
                  <a:gd name="T21" fmla="*/ 36 h 160"/>
                  <a:gd name="T22" fmla="*/ 94 w 112"/>
                  <a:gd name="T23" fmla="*/ 16 h 160"/>
                  <a:gd name="T24" fmla="*/ 80 w 112"/>
                  <a:gd name="T25" fmla="*/ 0 h 160"/>
                  <a:gd name="T26" fmla="*/ 80 w 112"/>
                  <a:gd name="T2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60">
                    <a:moveTo>
                      <a:pt x="80" y="0"/>
                    </a:moveTo>
                    <a:lnTo>
                      <a:pt x="0" y="8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94" y="144"/>
                    </a:lnTo>
                    <a:lnTo>
                      <a:pt x="104" y="124"/>
                    </a:lnTo>
                    <a:lnTo>
                      <a:pt x="110" y="102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0" y="58"/>
                    </a:lnTo>
                    <a:lnTo>
                      <a:pt x="104" y="36"/>
                    </a:lnTo>
                    <a:lnTo>
                      <a:pt x="94" y="16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3" name="Rectangle 126"/>
              <p:cNvSpPr>
                <a:spLocks noChangeArrowheads="1"/>
              </p:cNvSpPr>
              <p:nvPr/>
            </p:nvSpPr>
            <p:spPr bwMode="auto">
              <a:xfrm>
                <a:off x="565" y="1341"/>
                <a:ext cx="1300" cy="23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4" name="Rectangle 127"/>
              <p:cNvSpPr>
                <a:spLocks noChangeArrowheads="1"/>
              </p:cNvSpPr>
              <p:nvPr/>
            </p:nvSpPr>
            <p:spPr bwMode="auto">
              <a:xfrm>
                <a:off x="565" y="1341"/>
                <a:ext cx="1300" cy="234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5" name="Line 128"/>
              <p:cNvSpPr>
                <a:spLocks noChangeShapeType="1"/>
              </p:cNvSpPr>
              <p:nvPr/>
            </p:nvSpPr>
            <p:spPr bwMode="auto">
              <a:xfrm>
                <a:off x="1865" y="1575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6" name="Freeform 129"/>
              <p:cNvSpPr>
                <a:spLocks/>
              </p:cNvSpPr>
              <p:nvPr/>
            </p:nvSpPr>
            <p:spPr bwMode="auto">
              <a:xfrm>
                <a:off x="807" y="2475"/>
                <a:ext cx="412" cy="144"/>
              </a:xfrm>
              <a:custGeom>
                <a:avLst/>
                <a:gdLst>
                  <a:gd name="T0" fmla="*/ 0 w 412"/>
                  <a:gd name="T1" fmla="*/ 144 h 144"/>
                  <a:gd name="T2" fmla="*/ 0 w 412"/>
                  <a:gd name="T3" fmla="*/ 0 h 144"/>
                  <a:gd name="T4" fmla="*/ 412 w 412"/>
                  <a:gd name="T5" fmla="*/ 0 h 144"/>
                  <a:gd name="T6" fmla="*/ 412 w 412"/>
                  <a:gd name="T7" fmla="*/ 10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2" h="144">
                    <a:moveTo>
                      <a:pt x="0" y="144"/>
                    </a:moveTo>
                    <a:lnTo>
                      <a:pt x="0" y="0"/>
                    </a:lnTo>
                    <a:lnTo>
                      <a:pt x="412" y="0"/>
                    </a:lnTo>
                    <a:lnTo>
                      <a:pt x="412" y="106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7" name="Freeform 130"/>
              <p:cNvSpPr>
                <a:spLocks/>
              </p:cNvSpPr>
              <p:nvPr/>
            </p:nvSpPr>
            <p:spPr bwMode="auto">
              <a:xfrm>
                <a:off x="1201" y="2567"/>
                <a:ext cx="38" cy="48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8" name="Freeform 131"/>
              <p:cNvSpPr>
                <a:spLocks/>
              </p:cNvSpPr>
              <p:nvPr/>
            </p:nvSpPr>
            <p:spPr bwMode="auto">
              <a:xfrm>
                <a:off x="1201" y="2567"/>
                <a:ext cx="38" cy="48"/>
              </a:xfrm>
              <a:custGeom>
                <a:avLst/>
                <a:gdLst>
                  <a:gd name="T0" fmla="*/ 18 w 38"/>
                  <a:gd name="T1" fmla="*/ 48 h 48"/>
                  <a:gd name="T2" fmla="*/ 0 w 38"/>
                  <a:gd name="T3" fmla="*/ 0 h 48"/>
                  <a:gd name="T4" fmla="*/ 18 w 38"/>
                  <a:gd name="T5" fmla="*/ 12 h 48"/>
                  <a:gd name="T6" fmla="*/ 38 w 38"/>
                  <a:gd name="T7" fmla="*/ 0 h 48"/>
                  <a:gd name="T8" fmla="*/ 18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48"/>
                    </a:moveTo>
                    <a:lnTo>
                      <a:pt x="0" y="0"/>
                    </a:lnTo>
                    <a:lnTo>
                      <a:pt x="18" y="12"/>
                    </a:lnTo>
                    <a:lnTo>
                      <a:pt x="38" y="0"/>
                    </a:lnTo>
                    <a:lnTo>
                      <a:pt x="18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69" name="Freeform 132"/>
              <p:cNvSpPr>
                <a:spLocks/>
              </p:cNvSpPr>
              <p:nvPr/>
            </p:nvSpPr>
            <p:spPr bwMode="auto">
              <a:xfrm>
                <a:off x="807" y="2845"/>
                <a:ext cx="412" cy="144"/>
              </a:xfrm>
              <a:custGeom>
                <a:avLst/>
                <a:gdLst>
                  <a:gd name="T0" fmla="*/ 0 w 412"/>
                  <a:gd name="T1" fmla="*/ 0 h 144"/>
                  <a:gd name="T2" fmla="*/ 0 w 412"/>
                  <a:gd name="T3" fmla="*/ 144 h 144"/>
                  <a:gd name="T4" fmla="*/ 412 w 412"/>
                  <a:gd name="T5" fmla="*/ 144 h 144"/>
                  <a:gd name="T6" fmla="*/ 412 w 412"/>
                  <a:gd name="T7" fmla="*/ 4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2" h="144">
                    <a:moveTo>
                      <a:pt x="0" y="0"/>
                    </a:moveTo>
                    <a:lnTo>
                      <a:pt x="0" y="144"/>
                    </a:lnTo>
                    <a:lnTo>
                      <a:pt x="412" y="144"/>
                    </a:lnTo>
                    <a:lnTo>
                      <a:pt x="412" y="42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0" name="Freeform 133"/>
              <p:cNvSpPr>
                <a:spLocks/>
              </p:cNvSpPr>
              <p:nvPr/>
            </p:nvSpPr>
            <p:spPr bwMode="auto">
              <a:xfrm>
                <a:off x="1201" y="2853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8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8"/>
                    </a:lnTo>
                    <a:lnTo>
                      <a:pt x="0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1" name="Freeform 134"/>
              <p:cNvSpPr>
                <a:spLocks/>
              </p:cNvSpPr>
              <p:nvPr/>
            </p:nvSpPr>
            <p:spPr bwMode="auto">
              <a:xfrm>
                <a:off x="1201" y="2853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8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8"/>
                    </a:lnTo>
                    <a:lnTo>
                      <a:pt x="0" y="48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2" name="Freeform 135"/>
              <p:cNvSpPr>
                <a:spLocks/>
              </p:cNvSpPr>
              <p:nvPr/>
            </p:nvSpPr>
            <p:spPr bwMode="auto">
              <a:xfrm>
                <a:off x="1635" y="2287"/>
                <a:ext cx="262" cy="332"/>
              </a:xfrm>
              <a:custGeom>
                <a:avLst/>
                <a:gdLst>
                  <a:gd name="T0" fmla="*/ 0 w 262"/>
                  <a:gd name="T1" fmla="*/ 332 h 332"/>
                  <a:gd name="T2" fmla="*/ 0 w 262"/>
                  <a:gd name="T3" fmla="*/ 0 h 332"/>
                  <a:gd name="T4" fmla="*/ 262 w 262"/>
                  <a:gd name="T5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" h="332">
                    <a:moveTo>
                      <a:pt x="0" y="332"/>
                    </a:moveTo>
                    <a:lnTo>
                      <a:pt x="0" y="0"/>
                    </a:lnTo>
                    <a:lnTo>
                      <a:pt x="262" y="0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3" name="Freeform 136"/>
              <p:cNvSpPr>
                <a:spLocks/>
              </p:cNvSpPr>
              <p:nvPr/>
            </p:nvSpPr>
            <p:spPr bwMode="auto">
              <a:xfrm>
                <a:off x="1883" y="2267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4" name="Freeform 137"/>
              <p:cNvSpPr>
                <a:spLocks/>
              </p:cNvSpPr>
              <p:nvPr/>
            </p:nvSpPr>
            <p:spPr bwMode="auto">
              <a:xfrm>
                <a:off x="1883" y="2267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5" name="Line 138"/>
              <p:cNvSpPr>
                <a:spLocks noChangeShapeType="1"/>
              </p:cNvSpPr>
              <p:nvPr/>
            </p:nvSpPr>
            <p:spPr bwMode="auto">
              <a:xfrm>
                <a:off x="2159" y="2287"/>
                <a:ext cx="150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6" name="Freeform 139"/>
              <p:cNvSpPr>
                <a:spLocks/>
              </p:cNvSpPr>
              <p:nvPr/>
            </p:nvSpPr>
            <p:spPr bwMode="auto">
              <a:xfrm>
                <a:off x="2297" y="2267"/>
                <a:ext cx="46" cy="40"/>
              </a:xfrm>
              <a:custGeom>
                <a:avLst/>
                <a:gdLst>
                  <a:gd name="T0" fmla="*/ 46 w 46"/>
                  <a:gd name="T1" fmla="*/ 20 h 40"/>
                  <a:gd name="T2" fmla="*/ 0 w 46"/>
                  <a:gd name="T3" fmla="*/ 40 h 40"/>
                  <a:gd name="T4" fmla="*/ 10 w 46"/>
                  <a:gd name="T5" fmla="*/ 20 h 40"/>
                  <a:gd name="T6" fmla="*/ 0 w 46"/>
                  <a:gd name="T7" fmla="*/ 0 h 40"/>
                  <a:gd name="T8" fmla="*/ 46 w 46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0">
                    <a:moveTo>
                      <a:pt x="46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7" name="Freeform 140"/>
              <p:cNvSpPr>
                <a:spLocks/>
              </p:cNvSpPr>
              <p:nvPr/>
            </p:nvSpPr>
            <p:spPr bwMode="auto">
              <a:xfrm>
                <a:off x="2297" y="2267"/>
                <a:ext cx="46" cy="40"/>
              </a:xfrm>
              <a:custGeom>
                <a:avLst/>
                <a:gdLst>
                  <a:gd name="T0" fmla="*/ 46 w 46"/>
                  <a:gd name="T1" fmla="*/ 20 h 40"/>
                  <a:gd name="T2" fmla="*/ 0 w 46"/>
                  <a:gd name="T3" fmla="*/ 40 h 40"/>
                  <a:gd name="T4" fmla="*/ 10 w 46"/>
                  <a:gd name="T5" fmla="*/ 20 h 40"/>
                  <a:gd name="T6" fmla="*/ 0 w 46"/>
                  <a:gd name="T7" fmla="*/ 0 h 40"/>
                  <a:gd name="T8" fmla="*/ 46 w 46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0">
                    <a:moveTo>
                      <a:pt x="46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6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8" name="Freeform 141"/>
              <p:cNvSpPr>
                <a:spLocks/>
              </p:cNvSpPr>
              <p:nvPr/>
            </p:nvSpPr>
            <p:spPr bwMode="auto">
              <a:xfrm>
                <a:off x="2043" y="2065"/>
                <a:ext cx="414" cy="114"/>
              </a:xfrm>
              <a:custGeom>
                <a:avLst/>
                <a:gdLst>
                  <a:gd name="T0" fmla="*/ 0 w 414"/>
                  <a:gd name="T1" fmla="*/ 114 h 114"/>
                  <a:gd name="T2" fmla="*/ 0 w 414"/>
                  <a:gd name="T3" fmla="*/ 0 h 114"/>
                  <a:gd name="T4" fmla="*/ 414 w 414"/>
                  <a:gd name="T5" fmla="*/ 0 h 114"/>
                  <a:gd name="T6" fmla="*/ 414 w 414"/>
                  <a:gd name="T7" fmla="*/ 7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114">
                    <a:moveTo>
                      <a:pt x="0" y="114"/>
                    </a:moveTo>
                    <a:lnTo>
                      <a:pt x="0" y="0"/>
                    </a:lnTo>
                    <a:lnTo>
                      <a:pt x="414" y="0"/>
                    </a:lnTo>
                    <a:lnTo>
                      <a:pt x="414" y="72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79" name="Freeform 142"/>
              <p:cNvSpPr>
                <a:spLocks/>
              </p:cNvSpPr>
              <p:nvPr/>
            </p:nvSpPr>
            <p:spPr bwMode="auto">
              <a:xfrm>
                <a:off x="2437" y="2123"/>
                <a:ext cx="38" cy="48"/>
              </a:xfrm>
              <a:custGeom>
                <a:avLst/>
                <a:gdLst>
                  <a:gd name="T0" fmla="*/ 20 w 38"/>
                  <a:gd name="T1" fmla="*/ 48 h 48"/>
                  <a:gd name="T2" fmla="*/ 0 w 38"/>
                  <a:gd name="T3" fmla="*/ 0 h 48"/>
                  <a:gd name="T4" fmla="*/ 20 w 38"/>
                  <a:gd name="T5" fmla="*/ 12 h 48"/>
                  <a:gd name="T6" fmla="*/ 38 w 38"/>
                  <a:gd name="T7" fmla="*/ 0 h 48"/>
                  <a:gd name="T8" fmla="*/ 20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38" y="0"/>
                    </a:lnTo>
                    <a:lnTo>
                      <a:pt x="20" y="48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0" name="Freeform 143"/>
              <p:cNvSpPr>
                <a:spLocks/>
              </p:cNvSpPr>
              <p:nvPr/>
            </p:nvSpPr>
            <p:spPr bwMode="auto">
              <a:xfrm>
                <a:off x="2437" y="2123"/>
                <a:ext cx="38" cy="48"/>
              </a:xfrm>
              <a:custGeom>
                <a:avLst/>
                <a:gdLst>
                  <a:gd name="T0" fmla="*/ 20 w 38"/>
                  <a:gd name="T1" fmla="*/ 48 h 48"/>
                  <a:gd name="T2" fmla="*/ 0 w 38"/>
                  <a:gd name="T3" fmla="*/ 0 h 48"/>
                  <a:gd name="T4" fmla="*/ 20 w 38"/>
                  <a:gd name="T5" fmla="*/ 12 h 48"/>
                  <a:gd name="T6" fmla="*/ 38 w 38"/>
                  <a:gd name="T7" fmla="*/ 0 h 48"/>
                  <a:gd name="T8" fmla="*/ 20 w 38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38" y="0"/>
                    </a:lnTo>
                    <a:lnTo>
                      <a:pt x="20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1" name="Freeform 144"/>
              <p:cNvSpPr>
                <a:spLocks/>
              </p:cNvSpPr>
              <p:nvPr/>
            </p:nvSpPr>
            <p:spPr bwMode="auto">
              <a:xfrm>
                <a:off x="2047" y="2401"/>
                <a:ext cx="414" cy="122"/>
              </a:xfrm>
              <a:custGeom>
                <a:avLst/>
                <a:gdLst>
                  <a:gd name="T0" fmla="*/ 0 w 414"/>
                  <a:gd name="T1" fmla="*/ 0 h 122"/>
                  <a:gd name="T2" fmla="*/ 0 w 414"/>
                  <a:gd name="T3" fmla="*/ 122 h 122"/>
                  <a:gd name="T4" fmla="*/ 414 w 414"/>
                  <a:gd name="T5" fmla="*/ 122 h 122"/>
                  <a:gd name="T6" fmla="*/ 414 w 414"/>
                  <a:gd name="T7" fmla="*/ 4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122">
                    <a:moveTo>
                      <a:pt x="0" y="0"/>
                    </a:moveTo>
                    <a:lnTo>
                      <a:pt x="0" y="122"/>
                    </a:lnTo>
                    <a:lnTo>
                      <a:pt x="414" y="122"/>
                    </a:lnTo>
                    <a:lnTo>
                      <a:pt x="414" y="44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2" name="Freeform 145"/>
              <p:cNvSpPr>
                <a:spLocks/>
              </p:cNvSpPr>
              <p:nvPr/>
            </p:nvSpPr>
            <p:spPr bwMode="auto">
              <a:xfrm>
                <a:off x="2441" y="2411"/>
                <a:ext cx="38" cy="46"/>
              </a:xfrm>
              <a:custGeom>
                <a:avLst/>
                <a:gdLst>
                  <a:gd name="T0" fmla="*/ 20 w 38"/>
                  <a:gd name="T1" fmla="*/ 0 h 46"/>
                  <a:gd name="T2" fmla="*/ 38 w 38"/>
                  <a:gd name="T3" fmla="*/ 46 h 46"/>
                  <a:gd name="T4" fmla="*/ 20 w 38"/>
                  <a:gd name="T5" fmla="*/ 36 h 46"/>
                  <a:gd name="T6" fmla="*/ 0 w 38"/>
                  <a:gd name="T7" fmla="*/ 46 h 46"/>
                  <a:gd name="T8" fmla="*/ 20 w 3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20" y="0"/>
                    </a:moveTo>
                    <a:lnTo>
                      <a:pt x="38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3" name="Freeform 146"/>
              <p:cNvSpPr>
                <a:spLocks/>
              </p:cNvSpPr>
              <p:nvPr/>
            </p:nvSpPr>
            <p:spPr bwMode="auto">
              <a:xfrm>
                <a:off x="2441" y="2411"/>
                <a:ext cx="38" cy="46"/>
              </a:xfrm>
              <a:custGeom>
                <a:avLst/>
                <a:gdLst>
                  <a:gd name="T0" fmla="*/ 20 w 38"/>
                  <a:gd name="T1" fmla="*/ 0 h 46"/>
                  <a:gd name="T2" fmla="*/ 38 w 38"/>
                  <a:gd name="T3" fmla="*/ 46 h 46"/>
                  <a:gd name="T4" fmla="*/ 20 w 38"/>
                  <a:gd name="T5" fmla="*/ 36 h 46"/>
                  <a:gd name="T6" fmla="*/ 0 w 38"/>
                  <a:gd name="T7" fmla="*/ 46 h 46"/>
                  <a:gd name="T8" fmla="*/ 20 w 3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20" y="0"/>
                    </a:moveTo>
                    <a:lnTo>
                      <a:pt x="38" y="46"/>
                    </a:lnTo>
                    <a:lnTo>
                      <a:pt x="20" y="36"/>
                    </a:lnTo>
                    <a:lnTo>
                      <a:pt x="0" y="46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4" name="Freeform 147"/>
              <p:cNvSpPr>
                <a:spLocks/>
              </p:cNvSpPr>
              <p:nvPr/>
            </p:nvSpPr>
            <p:spPr bwMode="auto">
              <a:xfrm>
                <a:off x="1635" y="2845"/>
                <a:ext cx="1240" cy="144"/>
              </a:xfrm>
              <a:custGeom>
                <a:avLst/>
                <a:gdLst>
                  <a:gd name="T0" fmla="*/ 0 w 1240"/>
                  <a:gd name="T1" fmla="*/ 0 h 144"/>
                  <a:gd name="T2" fmla="*/ 0 w 1240"/>
                  <a:gd name="T3" fmla="*/ 144 h 144"/>
                  <a:gd name="T4" fmla="*/ 1240 w 1240"/>
                  <a:gd name="T5" fmla="*/ 144 h 144"/>
                  <a:gd name="T6" fmla="*/ 1240 w 1240"/>
                  <a:gd name="T7" fmla="*/ 4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40" h="144">
                    <a:moveTo>
                      <a:pt x="0" y="0"/>
                    </a:moveTo>
                    <a:lnTo>
                      <a:pt x="0" y="144"/>
                    </a:lnTo>
                    <a:lnTo>
                      <a:pt x="1240" y="144"/>
                    </a:lnTo>
                    <a:lnTo>
                      <a:pt x="1240" y="42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5" name="Freeform 148"/>
              <p:cNvSpPr>
                <a:spLocks/>
              </p:cNvSpPr>
              <p:nvPr/>
            </p:nvSpPr>
            <p:spPr bwMode="auto">
              <a:xfrm>
                <a:off x="2855" y="285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8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8"/>
                    </a:lnTo>
                    <a:lnTo>
                      <a:pt x="0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6" name="Freeform 149"/>
              <p:cNvSpPr>
                <a:spLocks/>
              </p:cNvSpPr>
              <p:nvPr/>
            </p:nvSpPr>
            <p:spPr bwMode="auto">
              <a:xfrm>
                <a:off x="2855" y="2853"/>
                <a:ext cx="40" cy="48"/>
              </a:xfrm>
              <a:custGeom>
                <a:avLst/>
                <a:gdLst>
                  <a:gd name="T0" fmla="*/ 20 w 40"/>
                  <a:gd name="T1" fmla="*/ 0 h 48"/>
                  <a:gd name="T2" fmla="*/ 40 w 40"/>
                  <a:gd name="T3" fmla="*/ 48 h 48"/>
                  <a:gd name="T4" fmla="*/ 20 w 40"/>
                  <a:gd name="T5" fmla="*/ 38 h 48"/>
                  <a:gd name="T6" fmla="*/ 0 w 40"/>
                  <a:gd name="T7" fmla="*/ 48 h 48"/>
                  <a:gd name="T8" fmla="*/ 20 w 40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0"/>
                    </a:moveTo>
                    <a:lnTo>
                      <a:pt x="40" y="48"/>
                    </a:lnTo>
                    <a:lnTo>
                      <a:pt x="20" y="38"/>
                    </a:lnTo>
                    <a:lnTo>
                      <a:pt x="0" y="4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7" name="Freeform 150"/>
              <p:cNvSpPr>
                <a:spLocks/>
              </p:cNvSpPr>
              <p:nvPr/>
            </p:nvSpPr>
            <p:spPr bwMode="auto">
              <a:xfrm>
                <a:off x="2573" y="2287"/>
                <a:ext cx="302" cy="294"/>
              </a:xfrm>
              <a:custGeom>
                <a:avLst/>
                <a:gdLst>
                  <a:gd name="T0" fmla="*/ 0 w 302"/>
                  <a:gd name="T1" fmla="*/ 0 h 294"/>
                  <a:gd name="T2" fmla="*/ 302 w 302"/>
                  <a:gd name="T3" fmla="*/ 0 h 294"/>
                  <a:gd name="T4" fmla="*/ 302 w 302"/>
                  <a:gd name="T5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2" h="294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4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8" name="Freeform 151"/>
              <p:cNvSpPr>
                <a:spLocks/>
              </p:cNvSpPr>
              <p:nvPr/>
            </p:nvSpPr>
            <p:spPr bwMode="auto">
              <a:xfrm>
                <a:off x="2855" y="2567"/>
                <a:ext cx="40" cy="48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89" name="Freeform 152"/>
              <p:cNvSpPr>
                <a:spLocks/>
              </p:cNvSpPr>
              <p:nvPr/>
            </p:nvSpPr>
            <p:spPr bwMode="auto">
              <a:xfrm>
                <a:off x="2855" y="2567"/>
                <a:ext cx="40" cy="48"/>
              </a:xfrm>
              <a:custGeom>
                <a:avLst/>
                <a:gdLst>
                  <a:gd name="T0" fmla="*/ 20 w 40"/>
                  <a:gd name="T1" fmla="*/ 48 h 48"/>
                  <a:gd name="T2" fmla="*/ 0 w 40"/>
                  <a:gd name="T3" fmla="*/ 0 h 48"/>
                  <a:gd name="T4" fmla="*/ 20 w 40"/>
                  <a:gd name="T5" fmla="*/ 12 h 48"/>
                  <a:gd name="T6" fmla="*/ 40 w 40"/>
                  <a:gd name="T7" fmla="*/ 0 h 48"/>
                  <a:gd name="T8" fmla="*/ 20 w 40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20" y="48"/>
                    </a:moveTo>
                    <a:lnTo>
                      <a:pt x="0" y="0"/>
                    </a:lnTo>
                    <a:lnTo>
                      <a:pt x="20" y="12"/>
                    </a:lnTo>
                    <a:lnTo>
                      <a:pt x="40" y="0"/>
                    </a:lnTo>
                    <a:lnTo>
                      <a:pt x="20" y="48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0" name="Line 153"/>
              <p:cNvSpPr>
                <a:spLocks noChangeShapeType="1"/>
              </p:cNvSpPr>
              <p:nvPr/>
            </p:nvSpPr>
            <p:spPr bwMode="auto">
              <a:xfrm>
                <a:off x="3401" y="2731"/>
                <a:ext cx="150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1" name="Freeform 154"/>
              <p:cNvSpPr>
                <a:spLocks/>
              </p:cNvSpPr>
              <p:nvPr/>
            </p:nvSpPr>
            <p:spPr bwMode="auto">
              <a:xfrm>
                <a:off x="3537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0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2" name="Freeform 155"/>
              <p:cNvSpPr>
                <a:spLocks/>
              </p:cNvSpPr>
              <p:nvPr/>
            </p:nvSpPr>
            <p:spPr bwMode="auto">
              <a:xfrm>
                <a:off x="3537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0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3" name="Line 156"/>
              <p:cNvSpPr>
                <a:spLocks noChangeShapeType="1"/>
              </p:cNvSpPr>
              <p:nvPr/>
            </p:nvSpPr>
            <p:spPr bwMode="auto">
              <a:xfrm>
                <a:off x="3817" y="2731"/>
                <a:ext cx="150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4" name="Freeform 157"/>
              <p:cNvSpPr>
                <a:spLocks/>
              </p:cNvSpPr>
              <p:nvPr/>
            </p:nvSpPr>
            <p:spPr bwMode="auto">
              <a:xfrm>
                <a:off x="3953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0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5" name="Freeform 158"/>
              <p:cNvSpPr>
                <a:spLocks/>
              </p:cNvSpPr>
              <p:nvPr/>
            </p:nvSpPr>
            <p:spPr bwMode="auto">
              <a:xfrm>
                <a:off x="3953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0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0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6" name="Line 159"/>
              <p:cNvSpPr>
                <a:spLocks noChangeShapeType="1"/>
              </p:cNvSpPr>
              <p:nvPr/>
            </p:nvSpPr>
            <p:spPr bwMode="auto">
              <a:xfrm>
                <a:off x="4231" y="2731"/>
                <a:ext cx="148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7" name="Freeform 160"/>
              <p:cNvSpPr>
                <a:spLocks/>
              </p:cNvSpPr>
              <p:nvPr/>
            </p:nvSpPr>
            <p:spPr bwMode="auto">
              <a:xfrm>
                <a:off x="4365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8" name="Freeform 161"/>
              <p:cNvSpPr>
                <a:spLocks/>
              </p:cNvSpPr>
              <p:nvPr/>
            </p:nvSpPr>
            <p:spPr bwMode="auto">
              <a:xfrm>
                <a:off x="4365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299" name="Line 162"/>
              <p:cNvSpPr>
                <a:spLocks noChangeShapeType="1"/>
              </p:cNvSpPr>
              <p:nvPr/>
            </p:nvSpPr>
            <p:spPr bwMode="auto">
              <a:xfrm>
                <a:off x="2991" y="2731"/>
                <a:ext cx="148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0" name="Freeform 163"/>
              <p:cNvSpPr>
                <a:spLocks/>
              </p:cNvSpPr>
              <p:nvPr/>
            </p:nvSpPr>
            <p:spPr bwMode="auto">
              <a:xfrm>
                <a:off x="3125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1" name="Freeform 164"/>
              <p:cNvSpPr>
                <a:spLocks/>
              </p:cNvSpPr>
              <p:nvPr/>
            </p:nvSpPr>
            <p:spPr bwMode="auto">
              <a:xfrm>
                <a:off x="3125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2" name="Line 165"/>
              <p:cNvSpPr>
                <a:spLocks noChangeShapeType="1"/>
              </p:cNvSpPr>
              <p:nvPr/>
            </p:nvSpPr>
            <p:spPr bwMode="auto">
              <a:xfrm>
                <a:off x="1335" y="2731"/>
                <a:ext cx="148" cy="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3" name="Freeform 166"/>
              <p:cNvSpPr>
                <a:spLocks/>
              </p:cNvSpPr>
              <p:nvPr/>
            </p:nvSpPr>
            <p:spPr bwMode="auto">
              <a:xfrm>
                <a:off x="1469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4" name="Freeform 167"/>
              <p:cNvSpPr>
                <a:spLocks/>
              </p:cNvSpPr>
              <p:nvPr/>
            </p:nvSpPr>
            <p:spPr bwMode="auto">
              <a:xfrm>
                <a:off x="1469" y="2711"/>
                <a:ext cx="48" cy="40"/>
              </a:xfrm>
              <a:custGeom>
                <a:avLst/>
                <a:gdLst>
                  <a:gd name="T0" fmla="*/ 48 w 48"/>
                  <a:gd name="T1" fmla="*/ 20 h 40"/>
                  <a:gd name="T2" fmla="*/ 0 w 48"/>
                  <a:gd name="T3" fmla="*/ 40 h 40"/>
                  <a:gd name="T4" fmla="*/ 12 w 48"/>
                  <a:gd name="T5" fmla="*/ 20 h 40"/>
                  <a:gd name="T6" fmla="*/ 0 w 48"/>
                  <a:gd name="T7" fmla="*/ 0 h 40"/>
                  <a:gd name="T8" fmla="*/ 48 w 48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20"/>
                    </a:moveTo>
                    <a:lnTo>
                      <a:pt x="0" y="40"/>
                    </a:lnTo>
                    <a:lnTo>
                      <a:pt x="12" y="20"/>
                    </a:lnTo>
                    <a:lnTo>
                      <a:pt x="0" y="0"/>
                    </a:lnTo>
                    <a:lnTo>
                      <a:pt x="48" y="20"/>
                    </a:lnTo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5" name="Freeform 168"/>
              <p:cNvSpPr>
                <a:spLocks/>
              </p:cNvSpPr>
              <p:nvPr/>
            </p:nvSpPr>
            <p:spPr bwMode="auto">
              <a:xfrm>
                <a:off x="3287" y="2845"/>
                <a:ext cx="1240" cy="144"/>
              </a:xfrm>
              <a:custGeom>
                <a:avLst/>
                <a:gdLst>
                  <a:gd name="T0" fmla="*/ 0 w 1240"/>
                  <a:gd name="T1" fmla="*/ 0 h 144"/>
                  <a:gd name="T2" fmla="*/ 0 w 1240"/>
                  <a:gd name="T3" fmla="*/ 144 h 144"/>
                  <a:gd name="T4" fmla="*/ 1240 w 1240"/>
                  <a:gd name="T5" fmla="*/ 144 h 144"/>
                  <a:gd name="T6" fmla="*/ 1240 w 1240"/>
                  <a:gd name="T7" fmla="*/ 4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40" h="144">
                    <a:moveTo>
                      <a:pt x="0" y="0"/>
                    </a:moveTo>
                    <a:lnTo>
                      <a:pt x="0" y="144"/>
                    </a:lnTo>
                    <a:lnTo>
                      <a:pt x="1240" y="144"/>
                    </a:lnTo>
                    <a:lnTo>
                      <a:pt x="1240" y="40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6" name="Freeform 169"/>
              <p:cNvSpPr>
                <a:spLocks/>
              </p:cNvSpPr>
              <p:nvPr/>
            </p:nvSpPr>
            <p:spPr bwMode="auto">
              <a:xfrm>
                <a:off x="4509" y="2851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8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8"/>
                    </a:lnTo>
                    <a:lnTo>
                      <a:pt x="0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7" name="Freeform 170"/>
              <p:cNvSpPr>
                <a:spLocks/>
              </p:cNvSpPr>
              <p:nvPr/>
            </p:nvSpPr>
            <p:spPr bwMode="auto">
              <a:xfrm>
                <a:off x="4509" y="2851"/>
                <a:ext cx="38" cy="48"/>
              </a:xfrm>
              <a:custGeom>
                <a:avLst/>
                <a:gdLst>
                  <a:gd name="T0" fmla="*/ 18 w 38"/>
                  <a:gd name="T1" fmla="*/ 0 h 48"/>
                  <a:gd name="T2" fmla="*/ 38 w 38"/>
                  <a:gd name="T3" fmla="*/ 48 h 48"/>
                  <a:gd name="T4" fmla="*/ 18 w 38"/>
                  <a:gd name="T5" fmla="*/ 38 h 48"/>
                  <a:gd name="T6" fmla="*/ 0 w 38"/>
                  <a:gd name="T7" fmla="*/ 48 h 48"/>
                  <a:gd name="T8" fmla="*/ 18 w 3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38" y="48"/>
                    </a:lnTo>
                    <a:lnTo>
                      <a:pt x="18" y="38"/>
                    </a:lnTo>
                    <a:lnTo>
                      <a:pt x="0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8" name="Line 171"/>
              <p:cNvSpPr>
                <a:spLocks noChangeShapeType="1"/>
              </p:cNvSpPr>
              <p:nvPr/>
            </p:nvSpPr>
            <p:spPr bwMode="auto">
              <a:xfrm>
                <a:off x="186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09" name="Line 172"/>
              <p:cNvSpPr>
                <a:spLocks noChangeShapeType="1"/>
              </p:cNvSpPr>
              <p:nvPr/>
            </p:nvSpPr>
            <p:spPr bwMode="auto">
              <a:xfrm>
                <a:off x="190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0" name="Line 173"/>
              <p:cNvSpPr>
                <a:spLocks noChangeShapeType="1"/>
              </p:cNvSpPr>
              <p:nvPr/>
            </p:nvSpPr>
            <p:spPr bwMode="auto">
              <a:xfrm>
                <a:off x="194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1" name="Line 174"/>
              <p:cNvSpPr>
                <a:spLocks noChangeShapeType="1"/>
              </p:cNvSpPr>
              <p:nvPr/>
            </p:nvSpPr>
            <p:spPr bwMode="auto">
              <a:xfrm>
                <a:off x="198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2" name="Line 175"/>
              <p:cNvSpPr>
                <a:spLocks noChangeShapeType="1"/>
              </p:cNvSpPr>
              <p:nvPr/>
            </p:nvSpPr>
            <p:spPr bwMode="auto">
              <a:xfrm>
                <a:off x="202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3" name="Line 176"/>
              <p:cNvSpPr>
                <a:spLocks noChangeShapeType="1"/>
              </p:cNvSpPr>
              <p:nvPr/>
            </p:nvSpPr>
            <p:spPr bwMode="auto">
              <a:xfrm>
                <a:off x="206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4" name="Line 177"/>
              <p:cNvSpPr>
                <a:spLocks noChangeShapeType="1"/>
              </p:cNvSpPr>
              <p:nvPr/>
            </p:nvSpPr>
            <p:spPr bwMode="auto">
              <a:xfrm>
                <a:off x="210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5" name="Line 178"/>
              <p:cNvSpPr>
                <a:spLocks noChangeShapeType="1"/>
              </p:cNvSpPr>
              <p:nvPr/>
            </p:nvSpPr>
            <p:spPr bwMode="auto">
              <a:xfrm>
                <a:off x="214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6" name="Line 179"/>
              <p:cNvSpPr>
                <a:spLocks noChangeShapeType="1"/>
              </p:cNvSpPr>
              <p:nvPr/>
            </p:nvSpPr>
            <p:spPr bwMode="auto">
              <a:xfrm>
                <a:off x="218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7" name="Line 180"/>
              <p:cNvSpPr>
                <a:spLocks noChangeShapeType="1"/>
              </p:cNvSpPr>
              <p:nvPr/>
            </p:nvSpPr>
            <p:spPr bwMode="auto">
              <a:xfrm>
                <a:off x="222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8" name="Line 181"/>
              <p:cNvSpPr>
                <a:spLocks noChangeShapeType="1"/>
              </p:cNvSpPr>
              <p:nvPr/>
            </p:nvSpPr>
            <p:spPr bwMode="auto">
              <a:xfrm>
                <a:off x="226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19" name="Line 182"/>
              <p:cNvSpPr>
                <a:spLocks noChangeShapeType="1"/>
              </p:cNvSpPr>
              <p:nvPr/>
            </p:nvSpPr>
            <p:spPr bwMode="auto">
              <a:xfrm>
                <a:off x="230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0" name="Line 183"/>
              <p:cNvSpPr>
                <a:spLocks noChangeShapeType="1"/>
              </p:cNvSpPr>
              <p:nvPr/>
            </p:nvSpPr>
            <p:spPr bwMode="auto">
              <a:xfrm>
                <a:off x="234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1" name="Line 184"/>
              <p:cNvSpPr>
                <a:spLocks noChangeShapeType="1"/>
              </p:cNvSpPr>
              <p:nvPr/>
            </p:nvSpPr>
            <p:spPr bwMode="auto">
              <a:xfrm>
                <a:off x="238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2" name="Line 185"/>
              <p:cNvSpPr>
                <a:spLocks noChangeShapeType="1"/>
              </p:cNvSpPr>
              <p:nvPr/>
            </p:nvSpPr>
            <p:spPr bwMode="auto">
              <a:xfrm>
                <a:off x="242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3" name="Line 186"/>
              <p:cNvSpPr>
                <a:spLocks noChangeShapeType="1"/>
              </p:cNvSpPr>
              <p:nvPr/>
            </p:nvSpPr>
            <p:spPr bwMode="auto">
              <a:xfrm>
                <a:off x="246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4" name="Line 187"/>
              <p:cNvSpPr>
                <a:spLocks noChangeShapeType="1"/>
              </p:cNvSpPr>
              <p:nvPr/>
            </p:nvSpPr>
            <p:spPr bwMode="auto">
              <a:xfrm>
                <a:off x="250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5" name="Line 188"/>
              <p:cNvSpPr>
                <a:spLocks noChangeShapeType="1"/>
              </p:cNvSpPr>
              <p:nvPr/>
            </p:nvSpPr>
            <p:spPr bwMode="auto">
              <a:xfrm>
                <a:off x="254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6" name="Line 189"/>
              <p:cNvSpPr>
                <a:spLocks noChangeShapeType="1"/>
              </p:cNvSpPr>
              <p:nvPr/>
            </p:nvSpPr>
            <p:spPr bwMode="auto">
              <a:xfrm>
                <a:off x="258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7" name="Line 190"/>
              <p:cNvSpPr>
                <a:spLocks noChangeShapeType="1"/>
              </p:cNvSpPr>
              <p:nvPr/>
            </p:nvSpPr>
            <p:spPr bwMode="auto">
              <a:xfrm>
                <a:off x="262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8" name="Line 191"/>
              <p:cNvSpPr>
                <a:spLocks noChangeShapeType="1"/>
              </p:cNvSpPr>
              <p:nvPr/>
            </p:nvSpPr>
            <p:spPr bwMode="auto">
              <a:xfrm>
                <a:off x="266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29" name="Line 192"/>
              <p:cNvSpPr>
                <a:spLocks noChangeShapeType="1"/>
              </p:cNvSpPr>
              <p:nvPr/>
            </p:nvSpPr>
            <p:spPr bwMode="auto">
              <a:xfrm>
                <a:off x="270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0" name="Line 193"/>
              <p:cNvSpPr>
                <a:spLocks noChangeShapeType="1"/>
              </p:cNvSpPr>
              <p:nvPr/>
            </p:nvSpPr>
            <p:spPr bwMode="auto">
              <a:xfrm>
                <a:off x="274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1" name="Line 194"/>
              <p:cNvSpPr>
                <a:spLocks noChangeShapeType="1"/>
              </p:cNvSpPr>
              <p:nvPr/>
            </p:nvSpPr>
            <p:spPr bwMode="auto">
              <a:xfrm>
                <a:off x="278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2" name="Line 195"/>
              <p:cNvSpPr>
                <a:spLocks noChangeShapeType="1"/>
              </p:cNvSpPr>
              <p:nvPr/>
            </p:nvSpPr>
            <p:spPr bwMode="auto">
              <a:xfrm>
                <a:off x="2821" y="1459"/>
                <a:ext cx="24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3" name="Line 196"/>
              <p:cNvSpPr>
                <a:spLocks noChangeShapeType="1"/>
              </p:cNvSpPr>
              <p:nvPr/>
            </p:nvSpPr>
            <p:spPr bwMode="auto">
              <a:xfrm>
                <a:off x="2861" y="1459"/>
                <a:ext cx="8" cy="0"/>
              </a:xfrm>
              <a:prstGeom prst="line">
                <a:avLst/>
              </a:prstGeom>
              <a:noFill/>
              <a:ln w="9525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4" name="Freeform 197"/>
              <p:cNvSpPr>
                <a:spLocks/>
              </p:cNvSpPr>
              <p:nvPr/>
            </p:nvSpPr>
            <p:spPr bwMode="auto">
              <a:xfrm>
                <a:off x="2849" y="1429"/>
                <a:ext cx="70" cy="58"/>
              </a:xfrm>
              <a:custGeom>
                <a:avLst/>
                <a:gdLst>
                  <a:gd name="T0" fmla="*/ 70 w 70"/>
                  <a:gd name="T1" fmla="*/ 30 h 58"/>
                  <a:gd name="T2" fmla="*/ 0 w 70"/>
                  <a:gd name="T3" fmla="*/ 58 h 58"/>
                  <a:gd name="T4" fmla="*/ 16 w 70"/>
                  <a:gd name="T5" fmla="*/ 30 h 58"/>
                  <a:gd name="T6" fmla="*/ 0 w 70"/>
                  <a:gd name="T7" fmla="*/ 0 h 58"/>
                  <a:gd name="T8" fmla="*/ 70 w 70"/>
                  <a:gd name="T9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8">
                    <a:moveTo>
                      <a:pt x="70" y="30"/>
                    </a:moveTo>
                    <a:lnTo>
                      <a:pt x="0" y="58"/>
                    </a:lnTo>
                    <a:lnTo>
                      <a:pt x="16" y="30"/>
                    </a:lnTo>
                    <a:lnTo>
                      <a:pt x="0" y="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5" name="Freeform 198"/>
              <p:cNvSpPr>
                <a:spLocks/>
              </p:cNvSpPr>
              <p:nvPr/>
            </p:nvSpPr>
            <p:spPr bwMode="auto">
              <a:xfrm>
                <a:off x="2849" y="1429"/>
                <a:ext cx="70" cy="58"/>
              </a:xfrm>
              <a:custGeom>
                <a:avLst/>
                <a:gdLst>
                  <a:gd name="T0" fmla="*/ 70 w 70"/>
                  <a:gd name="T1" fmla="*/ 30 h 58"/>
                  <a:gd name="T2" fmla="*/ 0 w 70"/>
                  <a:gd name="T3" fmla="*/ 58 h 58"/>
                  <a:gd name="T4" fmla="*/ 16 w 70"/>
                  <a:gd name="T5" fmla="*/ 30 h 58"/>
                  <a:gd name="T6" fmla="*/ 0 w 70"/>
                  <a:gd name="T7" fmla="*/ 0 h 58"/>
                  <a:gd name="T8" fmla="*/ 70 w 70"/>
                  <a:gd name="T9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58">
                    <a:moveTo>
                      <a:pt x="70" y="30"/>
                    </a:moveTo>
                    <a:lnTo>
                      <a:pt x="0" y="58"/>
                    </a:lnTo>
                    <a:lnTo>
                      <a:pt x="16" y="30"/>
                    </a:lnTo>
                    <a:lnTo>
                      <a:pt x="0" y="0"/>
                    </a:lnTo>
                    <a:lnTo>
                      <a:pt x="7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6" name="Freeform 199"/>
              <p:cNvSpPr>
                <a:spLocks/>
              </p:cNvSpPr>
              <p:nvPr/>
            </p:nvSpPr>
            <p:spPr bwMode="auto">
              <a:xfrm>
                <a:off x="523" y="1297"/>
                <a:ext cx="122" cy="124"/>
              </a:xfrm>
              <a:custGeom>
                <a:avLst/>
                <a:gdLst>
                  <a:gd name="T0" fmla="*/ 122 w 122"/>
                  <a:gd name="T1" fmla="*/ 62 h 124"/>
                  <a:gd name="T2" fmla="*/ 122 w 122"/>
                  <a:gd name="T3" fmla="*/ 62 h 124"/>
                  <a:gd name="T4" fmla="*/ 122 w 122"/>
                  <a:gd name="T5" fmla="*/ 74 h 124"/>
                  <a:gd name="T6" fmla="*/ 118 w 122"/>
                  <a:gd name="T7" fmla="*/ 86 h 124"/>
                  <a:gd name="T8" fmla="*/ 112 w 122"/>
                  <a:gd name="T9" fmla="*/ 96 h 124"/>
                  <a:gd name="T10" fmla="*/ 104 w 122"/>
                  <a:gd name="T11" fmla="*/ 106 h 124"/>
                  <a:gd name="T12" fmla="*/ 96 w 122"/>
                  <a:gd name="T13" fmla="*/ 114 h 124"/>
                  <a:gd name="T14" fmla="*/ 86 w 122"/>
                  <a:gd name="T15" fmla="*/ 118 h 124"/>
                  <a:gd name="T16" fmla="*/ 74 w 122"/>
                  <a:gd name="T17" fmla="*/ 122 h 124"/>
                  <a:gd name="T18" fmla="*/ 62 w 122"/>
                  <a:gd name="T19" fmla="*/ 124 h 124"/>
                  <a:gd name="T20" fmla="*/ 62 w 122"/>
                  <a:gd name="T21" fmla="*/ 124 h 124"/>
                  <a:gd name="T22" fmla="*/ 48 w 122"/>
                  <a:gd name="T23" fmla="*/ 122 h 124"/>
                  <a:gd name="T24" fmla="*/ 38 w 122"/>
                  <a:gd name="T25" fmla="*/ 118 h 124"/>
                  <a:gd name="T26" fmla="*/ 26 w 122"/>
                  <a:gd name="T27" fmla="*/ 114 h 124"/>
                  <a:gd name="T28" fmla="*/ 18 w 122"/>
                  <a:gd name="T29" fmla="*/ 106 h 124"/>
                  <a:gd name="T30" fmla="*/ 10 w 122"/>
                  <a:gd name="T31" fmla="*/ 96 h 124"/>
                  <a:gd name="T32" fmla="*/ 4 w 122"/>
                  <a:gd name="T33" fmla="*/ 86 h 124"/>
                  <a:gd name="T34" fmla="*/ 2 w 122"/>
                  <a:gd name="T35" fmla="*/ 74 h 124"/>
                  <a:gd name="T36" fmla="*/ 0 w 122"/>
                  <a:gd name="T37" fmla="*/ 62 h 124"/>
                  <a:gd name="T38" fmla="*/ 0 w 122"/>
                  <a:gd name="T39" fmla="*/ 62 h 124"/>
                  <a:gd name="T40" fmla="*/ 2 w 122"/>
                  <a:gd name="T41" fmla="*/ 50 h 124"/>
                  <a:gd name="T42" fmla="*/ 4 w 122"/>
                  <a:gd name="T43" fmla="*/ 38 h 124"/>
                  <a:gd name="T44" fmla="*/ 10 w 122"/>
                  <a:gd name="T45" fmla="*/ 28 h 124"/>
                  <a:gd name="T46" fmla="*/ 18 w 122"/>
                  <a:gd name="T47" fmla="*/ 18 h 124"/>
                  <a:gd name="T48" fmla="*/ 26 w 122"/>
                  <a:gd name="T49" fmla="*/ 12 h 124"/>
                  <a:gd name="T50" fmla="*/ 38 w 122"/>
                  <a:gd name="T51" fmla="*/ 6 h 124"/>
                  <a:gd name="T52" fmla="*/ 48 w 122"/>
                  <a:gd name="T53" fmla="*/ 2 h 124"/>
                  <a:gd name="T54" fmla="*/ 62 w 122"/>
                  <a:gd name="T55" fmla="*/ 0 h 124"/>
                  <a:gd name="T56" fmla="*/ 62 w 122"/>
                  <a:gd name="T57" fmla="*/ 0 h 124"/>
                  <a:gd name="T58" fmla="*/ 74 w 122"/>
                  <a:gd name="T59" fmla="*/ 2 h 124"/>
                  <a:gd name="T60" fmla="*/ 86 w 122"/>
                  <a:gd name="T61" fmla="*/ 6 h 124"/>
                  <a:gd name="T62" fmla="*/ 96 w 122"/>
                  <a:gd name="T63" fmla="*/ 12 h 124"/>
                  <a:gd name="T64" fmla="*/ 104 w 122"/>
                  <a:gd name="T65" fmla="*/ 18 h 124"/>
                  <a:gd name="T66" fmla="*/ 112 w 122"/>
                  <a:gd name="T67" fmla="*/ 28 h 124"/>
                  <a:gd name="T68" fmla="*/ 118 w 122"/>
                  <a:gd name="T69" fmla="*/ 38 h 124"/>
                  <a:gd name="T70" fmla="*/ 122 w 122"/>
                  <a:gd name="T71" fmla="*/ 50 h 124"/>
                  <a:gd name="T72" fmla="*/ 122 w 122"/>
                  <a:gd name="T73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24">
                    <a:moveTo>
                      <a:pt x="122" y="62"/>
                    </a:moveTo>
                    <a:lnTo>
                      <a:pt x="122" y="62"/>
                    </a:lnTo>
                    <a:lnTo>
                      <a:pt x="122" y="74"/>
                    </a:lnTo>
                    <a:lnTo>
                      <a:pt x="118" y="86"/>
                    </a:lnTo>
                    <a:lnTo>
                      <a:pt x="112" y="96"/>
                    </a:lnTo>
                    <a:lnTo>
                      <a:pt x="104" y="106"/>
                    </a:lnTo>
                    <a:lnTo>
                      <a:pt x="96" y="114"/>
                    </a:lnTo>
                    <a:lnTo>
                      <a:pt x="86" y="118"/>
                    </a:lnTo>
                    <a:lnTo>
                      <a:pt x="74" y="122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48" y="122"/>
                    </a:lnTo>
                    <a:lnTo>
                      <a:pt x="38" y="118"/>
                    </a:lnTo>
                    <a:lnTo>
                      <a:pt x="26" y="114"/>
                    </a:lnTo>
                    <a:lnTo>
                      <a:pt x="18" y="106"/>
                    </a:lnTo>
                    <a:lnTo>
                      <a:pt x="10" y="96"/>
                    </a:lnTo>
                    <a:lnTo>
                      <a:pt x="4" y="86"/>
                    </a:lnTo>
                    <a:lnTo>
                      <a:pt x="2" y="7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6" y="12"/>
                    </a:lnTo>
                    <a:lnTo>
                      <a:pt x="104" y="18"/>
                    </a:lnTo>
                    <a:lnTo>
                      <a:pt x="112" y="28"/>
                    </a:lnTo>
                    <a:lnTo>
                      <a:pt x="118" y="38"/>
                    </a:lnTo>
                    <a:lnTo>
                      <a:pt x="122" y="50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7" name="Freeform 200"/>
              <p:cNvSpPr>
                <a:spLocks/>
              </p:cNvSpPr>
              <p:nvPr/>
            </p:nvSpPr>
            <p:spPr bwMode="auto">
              <a:xfrm>
                <a:off x="523" y="1297"/>
                <a:ext cx="122" cy="124"/>
              </a:xfrm>
              <a:custGeom>
                <a:avLst/>
                <a:gdLst>
                  <a:gd name="T0" fmla="*/ 122 w 122"/>
                  <a:gd name="T1" fmla="*/ 62 h 124"/>
                  <a:gd name="T2" fmla="*/ 122 w 122"/>
                  <a:gd name="T3" fmla="*/ 62 h 124"/>
                  <a:gd name="T4" fmla="*/ 122 w 122"/>
                  <a:gd name="T5" fmla="*/ 74 h 124"/>
                  <a:gd name="T6" fmla="*/ 118 w 122"/>
                  <a:gd name="T7" fmla="*/ 86 h 124"/>
                  <a:gd name="T8" fmla="*/ 112 w 122"/>
                  <a:gd name="T9" fmla="*/ 96 h 124"/>
                  <a:gd name="T10" fmla="*/ 104 w 122"/>
                  <a:gd name="T11" fmla="*/ 106 h 124"/>
                  <a:gd name="T12" fmla="*/ 96 w 122"/>
                  <a:gd name="T13" fmla="*/ 114 h 124"/>
                  <a:gd name="T14" fmla="*/ 86 w 122"/>
                  <a:gd name="T15" fmla="*/ 118 h 124"/>
                  <a:gd name="T16" fmla="*/ 74 w 122"/>
                  <a:gd name="T17" fmla="*/ 122 h 124"/>
                  <a:gd name="T18" fmla="*/ 62 w 122"/>
                  <a:gd name="T19" fmla="*/ 124 h 124"/>
                  <a:gd name="T20" fmla="*/ 62 w 122"/>
                  <a:gd name="T21" fmla="*/ 124 h 124"/>
                  <a:gd name="T22" fmla="*/ 48 w 122"/>
                  <a:gd name="T23" fmla="*/ 122 h 124"/>
                  <a:gd name="T24" fmla="*/ 38 w 122"/>
                  <a:gd name="T25" fmla="*/ 118 h 124"/>
                  <a:gd name="T26" fmla="*/ 26 w 122"/>
                  <a:gd name="T27" fmla="*/ 114 h 124"/>
                  <a:gd name="T28" fmla="*/ 18 w 122"/>
                  <a:gd name="T29" fmla="*/ 106 h 124"/>
                  <a:gd name="T30" fmla="*/ 10 w 122"/>
                  <a:gd name="T31" fmla="*/ 96 h 124"/>
                  <a:gd name="T32" fmla="*/ 4 w 122"/>
                  <a:gd name="T33" fmla="*/ 86 h 124"/>
                  <a:gd name="T34" fmla="*/ 2 w 122"/>
                  <a:gd name="T35" fmla="*/ 74 h 124"/>
                  <a:gd name="T36" fmla="*/ 0 w 122"/>
                  <a:gd name="T37" fmla="*/ 62 h 124"/>
                  <a:gd name="T38" fmla="*/ 0 w 122"/>
                  <a:gd name="T39" fmla="*/ 62 h 124"/>
                  <a:gd name="T40" fmla="*/ 2 w 122"/>
                  <a:gd name="T41" fmla="*/ 50 h 124"/>
                  <a:gd name="T42" fmla="*/ 4 w 122"/>
                  <a:gd name="T43" fmla="*/ 38 h 124"/>
                  <a:gd name="T44" fmla="*/ 10 w 122"/>
                  <a:gd name="T45" fmla="*/ 28 h 124"/>
                  <a:gd name="T46" fmla="*/ 18 w 122"/>
                  <a:gd name="T47" fmla="*/ 18 h 124"/>
                  <a:gd name="T48" fmla="*/ 26 w 122"/>
                  <a:gd name="T49" fmla="*/ 12 h 124"/>
                  <a:gd name="T50" fmla="*/ 38 w 122"/>
                  <a:gd name="T51" fmla="*/ 6 h 124"/>
                  <a:gd name="T52" fmla="*/ 48 w 122"/>
                  <a:gd name="T53" fmla="*/ 2 h 124"/>
                  <a:gd name="T54" fmla="*/ 62 w 122"/>
                  <a:gd name="T55" fmla="*/ 0 h 124"/>
                  <a:gd name="T56" fmla="*/ 62 w 122"/>
                  <a:gd name="T57" fmla="*/ 0 h 124"/>
                  <a:gd name="T58" fmla="*/ 74 w 122"/>
                  <a:gd name="T59" fmla="*/ 2 h 124"/>
                  <a:gd name="T60" fmla="*/ 86 w 122"/>
                  <a:gd name="T61" fmla="*/ 6 h 124"/>
                  <a:gd name="T62" fmla="*/ 96 w 122"/>
                  <a:gd name="T63" fmla="*/ 12 h 124"/>
                  <a:gd name="T64" fmla="*/ 104 w 122"/>
                  <a:gd name="T65" fmla="*/ 18 h 124"/>
                  <a:gd name="T66" fmla="*/ 112 w 122"/>
                  <a:gd name="T67" fmla="*/ 28 h 124"/>
                  <a:gd name="T68" fmla="*/ 118 w 122"/>
                  <a:gd name="T69" fmla="*/ 38 h 124"/>
                  <a:gd name="T70" fmla="*/ 122 w 122"/>
                  <a:gd name="T71" fmla="*/ 50 h 124"/>
                  <a:gd name="T72" fmla="*/ 122 w 122"/>
                  <a:gd name="T73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24">
                    <a:moveTo>
                      <a:pt x="122" y="62"/>
                    </a:moveTo>
                    <a:lnTo>
                      <a:pt x="122" y="62"/>
                    </a:lnTo>
                    <a:lnTo>
                      <a:pt x="122" y="74"/>
                    </a:lnTo>
                    <a:lnTo>
                      <a:pt x="118" y="86"/>
                    </a:lnTo>
                    <a:lnTo>
                      <a:pt x="112" y="96"/>
                    </a:lnTo>
                    <a:lnTo>
                      <a:pt x="104" y="106"/>
                    </a:lnTo>
                    <a:lnTo>
                      <a:pt x="96" y="114"/>
                    </a:lnTo>
                    <a:lnTo>
                      <a:pt x="86" y="118"/>
                    </a:lnTo>
                    <a:lnTo>
                      <a:pt x="74" y="122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48" y="122"/>
                    </a:lnTo>
                    <a:lnTo>
                      <a:pt x="38" y="118"/>
                    </a:lnTo>
                    <a:lnTo>
                      <a:pt x="26" y="114"/>
                    </a:lnTo>
                    <a:lnTo>
                      <a:pt x="18" y="106"/>
                    </a:lnTo>
                    <a:lnTo>
                      <a:pt x="10" y="96"/>
                    </a:lnTo>
                    <a:lnTo>
                      <a:pt x="4" y="86"/>
                    </a:lnTo>
                    <a:lnTo>
                      <a:pt x="2" y="7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6" y="12"/>
                    </a:lnTo>
                    <a:lnTo>
                      <a:pt x="104" y="18"/>
                    </a:lnTo>
                    <a:lnTo>
                      <a:pt x="112" y="28"/>
                    </a:lnTo>
                    <a:lnTo>
                      <a:pt x="118" y="38"/>
                    </a:lnTo>
                    <a:lnTo>
                      <a:pt x="122" y="50"/>
                    </a:lnTo>
                    <a:lnTo>
                      <a:pt x="122" y="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8" name="Freeform 201"/>
              <p:cNvSpPr>
                <a:spLocks/>
              </p:cNvSpPr>
              <p:nvPr/>
            </p:nvSpPr>
            <p:spPr bwMode="auto">
              <a:xfrm>
                <a:off x="523" y="1297"/>
                <a:ext cx="122" cy="124"/>
              </a:xfrm>
              <a:custGeom>
                <a:avLst/>
                <a:gdLst>
                  <a:gd name="T0" fmla="*/ 122 w 122"/>
                  <a:gd name="T1" fmla="*/ 62 h 124"/>
                  <a:gd name="T2" fmla="*/ 122 w 122"/>
                  <a:gd name="T3" fmla="*/ 62 h 124"/>
                  <a:gd name="T4" fmla="*/ 122 w 122"/>
                  <a:gd name="T5" fmla="*/ 74 h 124"/>
                  <a:gd name="T6" fmla="*/ 118 w 122"/>
                  <a:gd name="T7" fmla="*/ 86 h 124"/>
                  <a:gd name="T8" fmla="*/ 112 w 122"/>
                  <a:gd name="T9" fmla="*/ 96 h 124"/>
                  <a:gd name="T10" fmla="*/ 104 w 122"/>
                  <a:gd name="T11" fmla="*/ 106 h 124"/>
                  <a:gd name="T12" fmla="*/ 96 w 122"/>
                  <a:gd name="T13" fmla="*/ 114 h 124"/>
                  <a:gd name="T14" fmla="*/ 86 w 122"/>
                  <a:gd name="T15" fmla="*/ 118 h 124"/>
                  <a:gd name="T16" fmla="*/ 74 w 122"/>
                  <a:gd name="T17" fmla="*/ 122 h 124"/>
                  <a:gd name="T18" fmla="*/ 62 w 122"/>
                  <a:gd name="T19" fmla="*/ 124 h 124"/>
                  <a:gd name="T20" fmla="*/ 62 w 122"/>
                  <a:gd name="T21" fmla="*/ 124 h 124"/>
                  <a:gd name="T22" fmla="*/ 48 w 122"/>
                  <a:gd name="T23" fmla="*/ 122 h 124"/>
                  <a:gd name="T24" fmla="*/ 38 w 122"/>
                  <a:gd name="T25" fmla="*/ 118 h 124"/>
                  <a:gd name="T26" fmla="*/ 26 w 122"/>
                  <a:gd name="T27" fmla="*/ 114 h 124"/>
                  <a:gd name="T28" fmla="*/ 18 w 122"/>
                  <a:gd name="T29" fmla="*/ 106 h 124"/>
                  <a:gd name="T30" fmla="*/ 10 w 122"/>
                  <a:gd name="T31" fmla="*/ 96 h 124"/>
                  <a:gd name="T32" fmla="*/ 4 w 122"/>
                  <a:gd name="T33" fmla="*/ 86 h 124"/>
                  <a:gd name="T34" fmla="*/ 2 w 122"/>
                  <a:gd name="T35" fmla="*/ 74 h 124"/>
                  <a:gd name="T36" fmla="*/ 0 w 122"/>
                  <a:gd name="T37" fmla="*/ 62 h 124"/>
                  <a:gd name="T38" fmla="*/ 0 w 122"/>
                  <a:gd name="T39" fmla="*/ 62 h 124"/>
                  <a:gd name="T40" fmla="*/ 2 w 122"/>
                  <a:gd name="T41" fmla="*/ 50 h 124"/>
                  <a:gd name="T42" fmla="*/ 4 w 122"/>
                  <a:gd name="T43" fmla="*/ 38 h 124"/>
                  <a:gd name="T44" fmla="*/ 10 w 122"/>
                  <a:gd name="T45" fmla="*/ 28 h 124"/>
                  <a:gd name="T46" fmla="*/ 18 w 122"/>
                  <a:gd name="T47" fmla="*/ 18 h 124"/>
                  <a:gd name="T48" fmla="*/ 26 w 122"/>
                  <a:gd name="T49" fmla="*/ 12 h 124"/>
                  <a:gd name="T50" fmla="*/ 38 w 122"/>
                  <a:gd name="T51" fmla="*/ 6 h 124"/>
                  <a:gd name="T52" fmla="*/ 48 w 122"/>
                  <a:gd name="T53" fmla="*/ 2 h 124"/>
                  <a:gd name="T54" fmla="*/ 62 w 122"/>
                  <a:gd name="T55" fmla="*/ 0 h 124"/>
                  <a:gd name="T56" fmla="*/ 62 w 122"/>
                  <a:gd name="T57" fmla="*/ 0 h 124"/>
                  <a:gd name="T58" fmla="*/ 74 w 122"/>
                  <a:gd name="T59" fmla="*/ 2 h 124"/>
                  <a:gd name="T60" fmla="*/ 86 w 122"/>
                  <a:gd name="T61" fmla="*/ 6 h 124"/>
                  <a:gd name="T62" fmla="*/ 96 w 122"/>
                  <a:gd name="T63" fmla="*/ 12 h 124"/>
                  <a:gd name="T64" fmla="*/ 104 w 122"/>
                  <a:gd name="T65" fmla="*/ 18 h 124"/>
                  <a:gd name="T66" fmla="*/ 112 w 122"/>
                  <a:gd name="T67" fmla="*/ 28 h 124"/>
                  <a:gd name="T68" fmla="*/ 118 w 122"/>
                  <a:gd name="T69" fmla="*/ 38 h 124"/>
                  <a:gd name="T70" fmla="*/ 122 w 122"/>
                  <a:gd name="T71" fmla="*/ 50 h 124"/>
                  <a:gd name="T72" fmla="*/ 122 w 122"/>
                  <a:gd name="T73" fmla="*/ 62 h 124"/>
                  <a:gd name="T74" fmla="*/ 122 w 122"/>
                  <a:gd name="T7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24">
                    <a:moveTo>
                      <a:pt x="122" y="62"/>
                    </a:moveTo>
                    <a:lnTo>
                      <a:pt x="122" y="62"/>
                    </a:lnTo>
                    <a:lnTo>
                      <a:pt x="122" y="74"/>
                    </a:lnTo>
                    <a:lnTo>
                      <a:pt x="118" y="86"/>
                    </a:lnTo>
                    <a:lnTo>
                      <a:pt x="112" y="96"/>
                    </a:lnTo>
                    <a:lnTo>
                      <a:pt x="104" y="106"/>
                    </a:lnTo>
                    <a:lnTo>
                      <a:pt x="96" y="114"/>
                    </a:lnTo>
                    <a:lnTo>
                      <a:pt x="86" y="118"/>
                    </a:lnTo>
                    <a:lnTo>
                      <a:pt x="74" y="122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48" y="122"/>
                    </a:lnTo>
                    <a:lnTo>
                      <a:pt x="38" y="118"/>
                    </a:lnTo>
                    <a:lnTo>
                      <a:pt x="26" y="114"/>
                    </a:lnTo>
                    <a:lnTo>
                      <a:pt x="18" y="106"/>
                    </a:lnTo>
                    <a:lnTo>
                      <a:pt x="10" y="96"/>
                    </a:lnTo>
                    <a:lnTo>
                      <a:pt x="4" y="86"/>
                    </a:lnTo>
                    <a:lnTo>
                      <a:pt x="2" y="7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6" y="12"/>
                    </a:lnTo>
                    <a:lnTo>
                      <a:pt x="104" y="18"/>
                    </a:lnTo>
                    <a:lnTo>
                      <a:pt x="112" y="28"/>
                    </a:lnTo>
                    <a:lnTo>
                      <a:pt x="118" y="38"/>
                    </a:lnTo>
                    <a:lnTo>
                      <a:pt x="122" y="50"/>
                    </a:lnTo>
                    <a:lnTo>
                      <a:pt x="122" y="62"/>
                    </a:lnTo>
                    <a:lnTo>
                      <a:pt x="122" y="62"/>
                    </a:lnTo>
                    <a:close/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39" name="Rectangle 202"/>
              <p:cNvSpPr>
                <a:spLocks noChangeArrowheads="1"/>
              </p:cNvSpPr>
              <p:nvPr/>
            </p:nvSpPr>
            <p:spPr bwMode="auto">
              <a:xfrm>
                <a:off x="2923" y="1341"/>
                <a:ext cx="1896" cy="23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40" name="Rectangle 203"/>
              <p:cNvSpPr>
                <a:spLocks noChangeArrowheads="1"/>
              </p:cNvSpPr>
              <p:nvPr/>
            </p:nvSpPr>
            <p:spPr bwMode="auto">
              <a:xfrm>
                <a:off x="2923" y="1341"/>
                <a:ext cx="1896" cy="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41" name="Rectangle 204"/>
              <p:cNvSpPr>
                <a:spLocks noChangeArrowheads="1"/>
              </p:cNvSpPr>
              <p:nvPr/>
            </p:nvSpPr>
            <p:spPr bwMode="auto">
              <a:xfrm>
                <a:off x="2923" y="1341"/>
                <a:ext cx="1896" cy="234"/>
              </a:xfrm>
              <a:prstGeom prst="rect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39342" name="Freeform 205"/>
              <p:cNvSpPr>
                <a:spLocks/>
              </p:cNvSpPr>
              <p:nvPr/>
            </p:nvSpPr>
            <p:spPr bwMode="auto">
              <a:xfrm>
                <a:off x="2881" y="1297"/>
                <a:ext cx="122" cy="124"/>
              </a:xfrm>
              <a:custGeom>
                <a:avLst/>
                <a:gdLst>
                  <a:gd name="T0" fmla="*/ 122 w 122"/>
                  <a:gd name="T1" fmla="*/ 62 h 124"/>
                  <a:gd name="T2" fmla="*/ 122 w 122"/>
                  <a:gd name="T3" fmla="*/ 62 h 124"/>
                  <a:gd name="T4" fmla="*/ 120 w 122"/>
                  <a:gd name="T5" fmla="*/ 74 h 124"/>
                  <a:gd name="T6" fmla="*/ 118 w 122"/>
                  <a:gd name="T7" fmla="*/ 86 h 124"/>
                  <a:gd name="T8" fmla="*/ 112 w 122"/>
                  <a:gd name="T9" fmla="*/ 96 h 124"/>
                  <a:gd name="T10" fmla="*/ 104 w 122"/>
                  <a:gd name="T11" fmla="*/ 106 h 124"/>
                  <a:gd name="T12" fmla="*/ 96 w 122"/>
                  <a:gd name="T13" fmla="*/ 114 h 124"/>
                  <a:gd name="T14" fmla="*/ 84 w 122"/>
                  <a:gd name="T15" fmla="*/ 118 h 124"/>
                  <a:gd name="T16" fmla="*/ 74 w 122"/>
                  <a:gd name="T17" fmla="*/ 122 h 124"/>
                  <a:gd name="T18" fmla="*/ 60 w 122"/>
                  <a:gd name="T19" fmla="*/ 124 h 124"/>
                  <a:gd name="T20" fmla="*/ 60 w 122"/>
                  <a:gd name="T21" fmla="*/ 124 h 124"/>
                  <a:gd name="T22" fmla="*/ 48 w 122"/>
                  <a:gd name="T23" fmla="*/ 122 h 124"/>
                  <a:gd name="T24" fmla="*/ 36 w 122"/>
                  <a:gd name="T25" fmla="*/ 118 h 124"/>
                  <a:gd name="T26" fmla="*/ 26 w 122"/>
                  <a:gd name="T27" fmla="*/ 114 h 124"/>
                  <a:gd name="T28" fmla="*/ 18 w 122"/>
                  <a:gd name="T29" fmla="*/ 106 h 124"/>
                  <a:gd name="T30" fmla="*/ 10 w 122"/>
                  <a:gd name="T31" fmla="*/ 96 h 124"/>
                  <a:gd name="T32" fmla="*/ 4 w 122"/>
                  <a:gd name="T33" fmla="*/ 86 h 124"/>
                  <a:gd name="T34" fmla="*/ 0 w 122"/>
                  <a:gd name="T35" fmla="*/ 74 h 124"/>
                  <a:gd name="T36" fmla="*/ 0 w 122"/>
                  <a:gd name="T37" fmla="*/ 62 h 124"/>
                  <a:gd name="T38" fmla="*/ 0 w 122"/>
                  <a:gd name="T39" fmla="*/ 62 h 124"/>
                  <a:gd name="T40" fmla="*/ 0 w 122"/>
                  <a:gd name="T41" fmla="*/ 50 h 124"/>
                  <a:gd name="T42" fmla="*/ 4 w 122"/>
                  <a:gd name="T43" fmla="*/ 38 h 124"/>
                  <a:gd name="T44" fmla="*/ 10 w 122"/>
                  <a:gd name="T45" fmla="*/ 28 h 124"/>
                  <a:gd name="T46" fmla="*/ 18 w 122"/>
                  <a:gd name="T47" fmla="*/ 18 h 124"/>
                  <a:gd name="T48" fmla="*/ 26 w 122"/>
                  <a:gd name="T49" fmla="*/ 12 h 124"/>
                  <a:gd name="T50" fmla="*/ 36 w 122"/>
                  <a:gd name="T51" fmla="*/ 6 h 124"/>
                  <a:gd name="T52" fmla="*/ 48 w 122"/>
                  <a:gd name="T53" fmla="*/ 2 h 124"/>
                  <a:gd name="T54" fmla="*/ 60 w 122"/>
                  <a:gd name="T55" fmla="*/ 0 h 124"/>
                  <a:gd name="T56" fmla="*/ 60 w 122"/>
                  <a:gd name="T57" fmla="*/ 0 h 124"/>
                  <a:gd name="T58" fmla="*/ 74 w 122"/>
                  <a:gd name="T59" fmla="*/ 2 h 124"/>
                  <a:gd name="T60" fmla="*/ 84 w 122"/>
                  <a:gd name="T61" fmla="*/ 6 h 124"/>
                  <a:gd name="T62" fmla="*/ 96 w 122"/>
                  <a:gd name="T63" fmla="*/ 12 h 124"/>
                  <a:gd name="T64" fmla="*/ 104 w 122"/>
                  <a:gd name="T65" fmla="*/ 18 h 124"/>
                  <a:gd name="T66" fmla="*/ 112 w 122"/>
                  <a:gd name="T67" fmla="*/ 28 h 124"/>
                  <a:gd name="T68" fmla="*/ 118 w 122"/>
                  <a:gd name="T69" fmla="*/ 38 h 124"/>
                  <a:gd name="T70" fmla="*/ 120 w 122"/>
                  <a:gd name="T71" fmla="*/ 50 h 124"/>
                  <a:gd name="T72" fmla="*/ 122 w 122"/>
                  <a:gd name="T73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24">
                    <a:moveTo>
                      <a:pt x="122" y="62"/>
                    </a:moveTo>
                    <a:lnTo>
                      <a:pt x="122" y="62"/>
                    </a:lnTo>
                    <a:lnTo>
                      <a:pt x="120" y="74"/>
                    </a:lnTo>
                    <a:lnTo>
                      <a:pt x="118" y="86"/>
                    </a:lnTo>
                    <a:lnTo>
                      <a:pt x="112" y="96"/>
                    </a:lnTo>
                    <a:lnTo>
                      <a:pt x="104" y="106"/>
                    </a:lnTo>
                    <a:lnTo>
                      <a:pt x="96" y="114"/>
                    </a:lnTo>
                    <a:lnTo>
                      <a:pt x="84" y="118"/>
                    </a:lnTo>
                    <a:lnTo>
                      <a:pt x="74" y="122"/>
                    </a:lnTo>
                    <a:lnTo>
                      <a:pt x="60" y="124"/>
                    </a:lnTo>
                    <a:lnTo>
                      <a:pt x="60" y="124"/>
                    </a:lnTo>
                    <a:lnTo>
                      <a:pt x="48" y="122"/>
                    </a:lnTo>
                    <a:lnTo>
                      <a:pt x="36" y="118"/>
                    </a:lnTo>
                    <a:lnTo>
                      <a:pt x="26" y="114"/>
                    </a:lnTo>
                    <a:lnTo>
                      <a:pt x="18" y="106"/>
                    </a:lnTo>
                    <a:lnTo>
                      <a:pt x="10" y="96"/>
                    </a:lnTo>
                    <a:lnTo>
                      <a:pt x="4" y="86"/>
                    </a:lnTo>
                    <a:lnTo>
                      <a:pt x="0" y="7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74" y="2"/>
                    </a:lnTo>
                    <a:lnTo>
                      <a:pt x="84" y="6"/>
                    </a:lnTo>
                    <a:lnTo>
                      <a:pt x="96" y="12"/>
                    </a:lnTo>
                    <a:lnTo>
                      <a:pt x="104" y="18"/>
                    </a:lnTo>
                    <a:lnTo>
                      <a:pt x="112" y="28"/>
                    </a:lnTo>
                    <a:lnTo>
                      <a:pt x="118" y="38"/>
                    </a:lnTo>
                    <a:lnTo>
                      <a:pt x="120" y="50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38943" name="Freeform 207"/>
            <p:cNvSpPr>
              <a:spLocks/>
            </p:cNvSpPr>
            <p:nvPr/>
          </p:nvSpPr>
          <p:spPr bwMode="auto">
            <a:xfrm>
              <a:off x="4573588" y="2058988"/>
              <a:ext cx="193675" cy="196850"/>
            </a:xfrm>
            <a:custGeom>
              <a:avLst/>
              <a:gdLst>
                <a:gd name="T0" fmla="*/ 122 w 122"/>
                <a:gd name="T1" fmla="*/ 62 h 124"/>
                <a:gd name="T2" fmla="*/ 122 w 122"/>
                <a:gd name="T3" fmla="*/ 62 h 124"/>
                <a:gd name="T4" fmla="*/ 120 w 122"/>
                <a:gd name="T5" fmla="*/ 74 h 124"/>
                <a:gd name="T6" fmla="*/ 118 w 122"/>
                <a:gd name="T7" fmla="*/ 86 h 124"/>
                <a:gd name="T8" fmla="*/ 112 w 122"/>
                <a:gd name="T9" fmla="*/ 96 h 124"/>
                <a:gd name="T10" fmla="*/ 104 w 122"/>
                <a:gd name="T11" fmla="*/ 106 h 124"/>
                <a:gd name="T12" fmla="*/ 96 w 122"/>
                <a:gd name="T13" fmla="*/ 114 h 124"/>
                <a:gd name="T14" fmla="*/ 84 w 122"/>
                <a:gd name="T15" fmla="*/ 118 h 124"/>
                <a:gd name="T16" fmla="*/ 74 w 122"/>
                <a:gd name="T17" fmla="*/ 122 h 124"/>
                <a:gd name="T18" fmla="*/ 60 w 122"/>
                <a:gd name="T19" fmla="*/ 124 h 124"/>
                <a:gd name="T20" fmla="*/ 60 w 122"/>
                <a:gd name="T21" fmla="*/ 124 h 124"/>
                <a:gd name="T22" fmla="*/ 48 w 122"/>
                <a:gd name="T23" fmla="*/ 122 h 124"/>
                <a:gd name="T24" fmla="*/ 36 w 122"/>
                <a:gd name="T25" fmla="*/ 118 h 124"/>
                <a:gd name="T26" fmla="*/ 26 w 122"/>
                <a:gd name="T27" fmla="*/ 114 h 124"/>
                <a:gd name="T28" fmla="*/ 18 w 122"/>
                <a:gd name="T29" fmla="*/ 106 h 124"/>
                <a:gd name="T30" fmla="*/ 10 w 122"/>
                <a:gd name="T31" fmla="*/ 96 h 124"/>
                <a:gd name="T32" fmla="*/ 4 w 122"/>
                <a:gd name="T33" fmla="*/ 86 h 124"/>
                <a:gd name="T34" fmla="*/ 0 w 122"/>
                <a:gd name="T35" fmla="*/ 74 h 124"/>
                <a:gd name="T36" fmla="*/ 0 w 122"/>
                <a:gd name="T37" fmla="*/ 62 h 124"/>
                <a:gd name="T38" fmla="*/ 0 w 122"/>
                <a:gd name="T39" fmla="*/ 62 h 124"/>
                <a:gd name="T40" fmla="*/ 0 w 122"/>
                <a:gd name="T41" fmla="*/ 50 h 124"/>
                <a:gd name="T42" fmla="*/ 4 w 122"/>
                <a:gd name="T43" fmla="*/ 38 h 124"/>
                <a:gd name="T44" fmla="*/ 10 w 122"/>
                <a:gd name="T45" fmla="*/ 28 h 124"/>
                <a:gd name="T46" fmla="*/ 18 w 122"/>
                <a:gd name="T47" fmla="*/ 18 h 124"/>
                <a:gd name="T48" fmla="*/ 26 w 122"/>
                <a:gd name="T49" fmla="*/ 12 h 124"/>
                <a:gd name="T50" fmla="*/ 36 w 122"/>
                <a:gd name="T51" fmla="*/ 6 h 124"/>
                <a:gd name="T52" fmla="*/ 48 w 122"/>
                <a:gd name="T53" fmla="*/ 2 h 124"/>
                <a:gd name="T54" fmla="*/ 60 w 122"/>
                <a:gd name="T55" fmla="*/ 0 h 124"/>
                <a:gd name="T56" fmla="*/ 60 w 122"/>
                <a:gd name="T57" fmla="*/ 0 h 124"/>
                <a:gd name="T58" fmla="*/ 74 w 122"/>
                <a:gd name="T59" fmla="*/ 2 h 124"/>
                <a:gd name="T60" fmla="*/ 84 w 122"/>
                <a:gd name="T61" fmla="*/ 6 h 124"/>
                <a:gd name="T62" fmla="*/ 96 w 122"/>
                <a:gd name="T63" fmla="*/ 12 h 124"/>
                <a:gd name="T64" fmla="*/ 104 w 122"/>
                <a:gd name="T65" fmla="*/ 18 h 124"/>
                <a:gd name="T66" fmla="*/ 112 w 122"/>
                <a:gd name="T67" fmla="*/ 28 h 124"/>
                <a:gd name="T68" fmla="*/ 118 w 122"/>
                <a:gd name="T69" fmla="*/ 38 h 124"/>
                <a:gd name="T70" fmla="*/ 120 w 122"/>
                <a:gd name="T71" fmla="*/ 50 h 124"/>
                <a:gd name="T72" fmla="*/ 122 w 122"/>
                <a:gd name="T73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" h="124">
                  <a:moveTo>
                    <a:pt x="122" y="62"/>
                  </a:moveTo>
                  <a:lnTo>
                    <a:pt x="122" y="62"/>
                  </a:lnTo>
                  <a:lnTo>
                    <a:pt x="120" y="74"/>
                  </a:lnTo>
                  <a:lnTo>
                    <a:pt x="118" y="86"/>
                  </a:lnTo>
                  <a:lnTo>
                    <a:pt x="112" y="96"/>
                  </a:lnTo>
                  <a:lnTo>
                    <a:pt x="104" y="106"/>
                  </a:lnTo>
                  <a:lnTo>
                    <a:pt x="96" y="114"/>
                  </a:lnTo>
                  <a:lnTo>
                    <a:pt x="84" y="118"/>
                  </a:lnTo>
                  <a:lnTo>
                    <a:pt x="74" y="122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48" y="122"/>
                  </a:lnTo>
                  <a:lnTo>
                    <a:pt x="36" y="118"/>
                  </a:lnTo>
                  <a:lnTo>
                    <a:pt x="26" y="114"/>
                  </a:lnTo>
                  <a:lnTo>
                    <a:pt x="18" y="106"/>
                  </a:lnTo>
                  <a:lnTo>
                    <a:pt x="10" y="96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6" y="12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4" y="2"/>
                  </a:lnTo>
                  <a:lnTo>
                    <a:pt x="84" y="6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12" y="28"/>
                  </a:lnTo>
                  <a:lnTo>
                    <a:pt x="118" y="38"/>
                  </a:lnTo>
                  <a:lnTo>
                    <a:pt x="120" y="50"/>
                  </a:lnTo>
                  <a:lnTo>
                    <a:pt x="122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4" name="Freeform 208"/>
            <p:cNvSpPr>
              <a:spLocks/>
            </p:cNvSpPr>
            <p:nvPr/>
          </p:nvSpPr>
          <p:spPr bwMode="auto">
            <a:xfrm>
              <a:off x="4573588" y="2058988"/>
              <a:ext cx="193675" cy="196850"/>
            </a:xfrm>
            <a:custGeom>
              <a:avLst/>
              <a:gdLst>
                <a:gd name="T0" fmla="*/ 122 w 122"/>
                <a:gd name="T1" fmla="*/ 62 h 124"/>
                <a:gd name="T2" fmla="*/ 122 w 122"/>
                <a:gd name="T3" fmla="*/ 62 h 124"/>
                <a:gd name="T4" fmla="*/ 120 w 122"/>
                <a:gd name="T5" fmla="*/ 74 h 124"/>
                <a:gd name="T6" fmla="*/ 118 w 122"/>
                <a:gd name="T7" fmla="*/ 86 h 124"/>
                <a:gd name="T8" fmla="*/ 112 w 122"/>
                <a:gd name="T9" fmla="*/ 96 h 124"/>
                <a:gd name="T10" fmla="*/ 104 w 122"/>
                <a:gd name="T11" fmla="*/ 106 h 124"/>
                <a:gd name="T12" fmla="*/ 96 w 122"/>
                <a:gd name="T13" fmla="*/ 114 h 124"/>
                <a:gd name="T14" fmla="*/ 84 w 122"/>
                <a:gd name="T15" fmla="*/ 118 h 124"/>
                <a:gd name="T16" fmla="*/ 74 w 122"/>
                <a:gd name="T17" fmla="*/ 122 h 124"/>
                <a:gd name="T18" fmla="*/ 60 w 122"/>
                <a:gd name="T19" fmla="*/ 124 h 124"/>
                <a:gd name="T20" fmla="*/ 60 w 122"/>
                <a:gd name="T21" fmla="*/ 124 h 124"/>
                <a:gd name="T22" fmla="*/ 48 w 122"/>
                <a:gd name="T23" fmla="*/ 122 h 124"/>
                <a:gd name="T24" fmla="*/ 36 w 122"/>
                <a:gd name="T25" fmla="*/ 118 h 124"/>
                <a:gd name="T26" fmla="*/ 26 w 122"/>
                <a:gd name="T27" fmla="*/ 114 h 124"/>
                <a:gd name="T28" fmla="*/ 18 w 122"/>
                <a:gd name="T29" fmla="*/ 106 h 124"/>
                <a:gd name="T30" fmla="*/ 10 w 122"/>
                <a:gd name="T31" fmla="*/ 96 h 124"/>
                <a:gd name="T32" fmla="*/ 4 w 122"/>
                <a:gd name="T33" fmla="*/ 86 h 124"/>
                <a:gd name="T34" fmla="*/ 0 w 122"/>
                <a:gd name="T35" fmla="*/ 74 h 124"/>
                <a:gd name="T36" fmla="*/ 0 w 122"/>
                <a:gd name="T37" fmla="*/ 62 h 124"/>
                <a:gd name="T38" fmla="*/ 0 w 122"/>
                <a:gd name="T39" fmla="*/ 62 h 124"/>
                <a:gd name="T40" fmla="*/ 0 w 122"/>
                <a:gd name="T41" fmla="*/ 50 h 124"/>
                <a:gd name="T42" fmla="*/ 4 w 122"/>
                <a:gd name="T43" fmla="*/ 38 h 124"/>
                <a:gd name="T44" fmla="*/ 10 w 122"/>
                <a:gd name="T45" fmla="*/ 28 h 124"/>
                <a:gd name="T46" fmla="*/ 18 w 122"/>
                <a:gd name="T47" fmla="*/ 18 h 124"/>
                <a:gd name="T48" fmla="*/ 26 w 122"/>
                <a:gd name="T49" fmla="*/ 12 h 124"/>
                <a:gd name="T50" fmla="*/ 36 w 122"/>
                <a:gd name="T51" fmla="*/ 6 h 124"/>
                <a:gd name="T52" fmla="*/ 48 w 122"/>
                <a:gd name="T53" fmla="*/ 2 h 124"/>
                <a:gd name="T54" fmla="*/ 60 w 122"/>
                <a:gd name="T55" fmla="*/ 0 h 124"/>
                <a:gd name="T56" fmla="*/ 60 w 122"/>
                <a:gd name="T57" fmla="*/ 0 h 124"/>
                <a:gd name="T58" fmla="*/ 74 w 122"/>
                <a:gd name="T59" fmla="*/ 2 h 124"/>
                <a:gd name="T60" fmla="*/ 84 w 122"/>
                <a:gd name="T61" fmla="*/ 6 h 124"/>
                <a:gd name="T62" fmla="*/ 96 w 122"/>
                <a:gd name="T63" fmla="*/ 12 h 124"/>
                <a:gd name="T64" fmla="*/ 104 w 122"/>
                <a:gd name="T65" fmla="*/ 18 h 124"/>
                <a:gd name="T66" fmla="*/ 112 w 122"/>
                <a:gd name="T67" fmla="*/ 28 h 124"/>
                <a:gd name="T68" fmla="*/ 118 w 122"/>
                <a:gd name="T69" fmla="*/ 38 h 124"/>
                <a:gd name="T70" fmla="*/ 120 w 122"/>
                <a:gd name="T71" fmla="*/ 50 h 124"/>
                <a:gd name="T72" fmla="*/ 122 w 122"/>
                <a:gd name="T73" fmla="*/ 62 h 124"/>
                <a:gd name="T74" fmla="*/ 122 w 122"/>
                <a:gd name="T7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" h="124">
                  <a:moveTo>
                    <a:pt x="122" y="62"/>
                  </a:moveTo>
                  <a:lnTo>
                    <a:pt x="122" y="62"/>
                  </a:lnTo>
                  <a:lnTo>
                    <a:pt x="120" y="74"/>
                  </a:lnTo>
                  <a:lnTo>
                    <a:pt x="118" y="86"/>
                  </a:lnTo>
                  <a:lnTo>
                    <a:pt x="112" y="96"/>
                  </a:lnTo>
                  <a:lnTo>
                    <a:pt x="104" y="106"/>
                  </a:lnTo>
                  <a:lnTo>
                    <a:pt x="96" y="114"/>
                  </a:lnTo>
                  <a:lnTo>
                    <a:pt x="84" y="118"/>
                  </a:lnTo>
                  <a:lnTo>
                    <a:pt x="74" y="122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48" y="122"/>
                  </a:lnTo>
                  <a:lnTo>
                    <a:pt x="36" y="118"/>
                  </a:lnTo>
                  <a:lnTo>
                    <a:pt x="26" y="114"/>
                  </a:lnTo>
                  <a:lnTo>
                    <a:pt x="18" y="106"/>
                  </a:lnTo>
                  <a:lnTo>
                    <a:pt x="10" y="96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6" y="12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4" y="2"/>
                  </a:lnTo>
                  <a:lnTo>
                    <a:pt x="84" y="6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12" y="28"/>
                  </a:lnTo>
                  <a:lnTo>
                    <a:pt x="118" y="38"/>
                  </a:lnTo>
                  <a:lnTo>
                    <a:pt x="120" y="50"/>
                  </a:lnTo>
                  <a:lnTo>
                    <a:pt x="122" y="62"/>
                  </a:lnTo>
                  <a:lnTo>
                    <a:pt x="122" y="6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5" name="Freeform 209"/>
            <p:cNvSpPr>
              <a:spLocks/>
            </p:cNvSpPr>
            <p:nvPr/>
          </p:nvSpPr>
          <p:spPr bwMode="auto">
            <a:xfrm>
              <a:off x="5697538" y="4532313"/>
              <a:ext cx="1492250" cy="1123950"/>
            </a:xfrm>
            <a:custGeom>
              <a:avLst/>
              <a:gdLst>
                <a:gd name="T0" fmla="*/ 940 w 940"/>
                <a:gd name="T1" fmla="*/ 708 h 708"/>
                <a:gd name="T2" fmla="*/ 0 w 940"/>
                <a:gd name="T3" fmla="*/ 708 h 708"/>
                <a:gd name="T4" fmla="*/ 0 w 940"/>
                <a:gd name="T5" fmla="*/ 384 h 708"/>
                <a:gd name="T6" fmla="*/ 652 w 940"/>
                <a:gd name="T7" fmla="*/ 384 h 708"/>
                <a:gd name="T8" fmla="*/ 868 w 940"/>
                <a:gd name="T9" fmla="*/ 0 h 708"/>
                <a:gd name="T10" fmla="*/ 808 w 940"/>
                <a:gd name="T11" fmla="*/ 384 h 708"/>
                <a:gd name="T12" fmla="*/ 940 w 940"/>
                <a:gd name="T13" fmla="*/ 384 h 708"/>
                <a:gd name="T14" fmla="*/ 940 w 940"/>
                <a:gd name="T15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0" h="708">
                  <a:moveTo>
                    <a:pt x="940" y="708"/>
                  </a:moveTo>
                  <a:lnTo>
                    <a:pt x="0" y="708"/>
                  </a:lnTo>
                  <a:lnTo>
                    <a:pt x="0" y="384"/>
                  </a:lnTo>
                  <a:lnTo>
                    <a:pt x="652" y="384"/>
                  </a:lnTo>
                  <a:lnTo>
                    <a:pt x="868" y="0"/>
                  </a:lnTo>
                  <a:lnTo>
                    <a:pt x="808" y="384"/>
                  </a:lnTo>
                  <a:lnTo>
                    <a:pt x="940" y="384"/>
                  </a:lnTo>
                  <a:lnTo>
                    <a:pt x="940" y="708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6" name="Freeform 210"/>
            <p:cNvSpPr>
              <a:spLocks/>
            </p:cNvSpPr>
            <p:nvPr/>
          </p:nvSpPr>
          <p:spPr bwMode="auto">
            <a:xfrm>
              <a:off x="5697538" y="4532313"/>
              <a:ext cx="1492250" cy="1123950"/>
            </a:xfrm>
            <a:custGeom>
              <a:avLst/>
              <a:gdLst>
                <a:gd name="T0" fmla="*/ 940 w 940"/>
                <a:gd name="T1" fmla="*/ 708 h 708"/>
                <a:gd name="T2" fmla="*/ 0 w 940"/>
                <a:gd name="T3" fmla="*/ 708 h 708"/>
                <a:gd name="T4" fmla="*/ 0 w 940"/>
                <a:gd name="T5" fmla="*/ 384 h 708"/>
                <a:gd name="T6" fmla="*/ 652 w 940"/>
                <a:gd name="T7" fmla="*/ 384 h 708"/>
                <a:gd name="T8" fmla="*/ 868 w 940"/>
                <a:gd name="T9" fmla="*/ 0 h 708"/>
                <a:gd name="T10" fmla="*/ 808 w 940"/>
                <a:gd name="T11" fmla="*/ 384 h 708"/>
                <a:gd name="T12" fmla="*/ 940 w 940"/>
                <a:gd name="T13" fmla="*/ 384 h 708"/>
                <a:gd name="T14" fmla="*/ 940 w 940"/>
                <a:gd name="T15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0" h="708">
                  <a:moveTo>
                    <a:pt x="940" y="708"/>
                  </a:moveTo>
                  <a:lnTo>
                    <a:pt x="0" y="708"/>
                  </a:lnTo>
                  <a:lnTo>
                    <a:pt x="0" y="384"/>
                  </a:lnTo>
                  <a:lnTo>
                    <a:pt x="652" y="384"/>
                  </a:lnTo>
                  <a:lnTo>
                    <a:pt x="868" y="0"/>
                  </a:lnTo>
                  <a:lnTo>
                    <a:pt x="808" y="384"/>
                  </a:lnTo>
                  <a:lnTo>
                    <a:pt x="940" y="384"/>
                  </a:lnTo>
                  <a:lnTo>
                    <a:pt x="940" y="7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7" name="Freeform 211"/>
            <p:cNvSpPr>
              <a:spLocks/>
            </p:cNvSpPr>
            <p:nvPr/>
          </p:nvSpPr>
          <p:spPr bwMode="auto">
            <a:xfrm>
              <a:off x="5697538" y="4532313"/>
              <a:ext cx="1492250" cy="1123950"/>
            </a:xfrm>
            <a:custGeom>
              <a:avLst/>
              <a:gdLst>
                <a:gd name="T0" fmla="*/ 940 w 940"/>
                <a:gd name="T1" fmla="*/ 708 h 708"/>
                <a:gd name="T2" fmla="*/ 0 w 940"/>
                <a:gd name="T3" fmla="*/ 708 h 708"/>
                <a:gd name="T4" fmla="*/ 0 w 940"/>
                <a:gd name="T5" fmla="*/ 384 h 708"/>
                <a:gd name="T6" fmla="*/ 652 w 940"/>
                <a:gd name="T7" fmla="*/ 384 h 708"/>
                <a:gd name="T8" fmla="*/ 868 w 940"/>
                <a:gd name="T9" fmla="*/ 0 h 708"/>
                <a:gd name="T10" fmla="*/ 808 w 940"/>
                <a:gd name="T11" fmla="*/ 384 h 708"/>
                <a:gd name="T12" fmla="*/ 940 w 940"/>
                <a:gd name="T13" fmla="*/ 384 h 708"/>
                <a:gd name="T14" fmla="*/ 940 w 940"/>
                <a:gd name="T15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0" h="708">
                  <a:moveTo>
                    <a:pt x="940" y="708"/>
                  </a:moveTo>
                  <a:lnTo>
                    <a:pt x="0" y="708"/>
                  </a:lnTo>
                  <a:lnTo>
                    <a:pt x="0" y="384"/>
                  </a:lnTo>
                  <a:lnTo>
                    <a:pt x="652" y="384"/>
                  </a:lnTo>
                  <a:lnTo>
                    <a:pt x="868" y="0"/>
                  </a:lnTo>
                  <a:lnTo>
                    <a:pt x="808" y="384"/>
                  </a:lnTo>
                  <a:lnTo>
                    <a:pt x="940" y="384"/>
                  </a:lnTo>
                  <a:lnTo>
                    <a:pt x="940" y="70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8" name="Line 212"/>
            <p:cNvSpPr>
              <a:spLocks noChangeShapeType="1"/>
            </p:cNvSpPr>
            <p:nvPr/>
          </p:nvSpPr>
          <p:spPr bwMode="auto">
            <a:xfrm flipH="1">
              <a:off x="4097338" y="2500313"/>
              <a:ext cx="542925" cy="10001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9" name="Freeform 213"/>
            <p:cNvSpPr>
              <a:spLocks/>
            </p:cNvSpPr>
            <p:nvPr/>
          </p:nvSpPr>
          <p:spPr bwMode="auto">
            <a:xfrm>
              <a:off x="4071938" y="3465513"/>
              <a:ext cx="63500" cy="82550"/>
            </a:xfrm>
            <a:custGeom>
              <a:avLst/>
              <a:gdLst>
                <a:gd name="T0" fmla="*/ 0 w 40"/>
                <a:gd name="T1" fmla="*/ 52 h 52"/>
                <a:gd name="T2" fmla="*/ 6 w 40"/>
                <a:gd name="T3" fmla="*/ 0 h 52"/>
                <a:gd name="T4" fmla="*/ 18 w 40"/>
                <a:gd name="T5" fmla="*/ 20 h 52"/>
                <a:gd name="T6" fmla="*/ 40 w 40"/>
                <a:gd name="T7" fmla="*/ 20 h 52"/>
                <a:gd name="T8" fmla="*/ 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lnTo>
                    <a:pt x="6" y="0"/>
                  </a:lnTo>
                  <a:lnTo>
                    <a:pt x="18" y="20"/>
                  </a:lnTo>
                  <a:lnTo>
                    <a:pt x="40" y="2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0" name="Freeform 214"/>
            <p:cNvSpPr>
              <a:spLocks/>
            </p:cNvSpPr>
            <p:nvPr/>
          </p:nvSpPr>
          <p:spPr bwMode="auto">
            <a:xfrm>
              <a:off x="4071938" y="3465513"/>
              <a:ext cx="63500" cy="82550"/>
            </a:xfrm>
            <a:custGeom>
              <a:avLst/>
              <a:gdLst>
                <a:gd name="T0" fmla="*/ 0 w 40"/>
                <a:gd name="T1" fmla="*/ 52 h 52"/>
                <a:gd name="T2" fmla="*/ 6 w 40"/>
                <a:gd name="T3" fmla="*/ 0 h 52"/>
                <a:gd name="T4" fmla="*/ 18 w 40"/>
                <a:gd name="T5" fmla="*/ 20 h 52"/>
                <a:gd name="T6" fmla="*/ 40 w 40"/>
                <a:gd name="T7" fmla="*/ 20 h 52"/>
                <a:gd name="T8" fmla="*/ 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lnTo>
                    <a:pt x="6" y="0"/>
                  </a:lnTo>
                  <a:lnTo>
                    <a:pt x="18" y="20"/>
                  </a:lnTo>
                  <a:lnTo>
                    <a:pt x="40" y="20"/>
                  </a:lnTo>
                  <a:lnTo>
                    <a:pt x="0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1" name="Line 215"/>
            <p:cNvSpPr>
              <a:spLocks noChangeShapeType="1"/>
            </p:cNvSpPr>
            <p:nvPr/>
          </p:nvSpPr>
          <p:spPr bwMode="auto">
            <a:xfrm>
              <a:off x="6288088" y="2500313"/>
              <a:ext cx="996950" cy="18097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2" name="Freeform 216"/>
            <p:cNvSpPr>
              <a:spLocks/>
            </p:cNvSpPr>
            <p:nvPr/>
          </p:nvSpPr>
          <p:spPr bwMode="auto">
            <a:xfrm>
              <a:off x="7246938" y="4275138"/>
              <a:ext cx="63500" cy="82550"/>
            </a:xfrm>
            <a:custGeom>
              <a:avLst/>
              <a:gdLst>
                <a:gd name="T0" fmla="*/ 40 w 40"/>
                <a:gd name="T1" fmla="*/ 52 h 52"/>
                <a:gd name="T2" fmla="*/ 0 w 40"/>
                <a:gd name="T3" fmla="*/ 18 h 52"/>
                <a:gd name="T4" fmla="*/ 24 w 40"/>
                <a:gd name="T5" fmla="*/ 20 h 52"/>
                <a:gd name="T6" fmla="*/ 34 w 40"/>
                <a:gd name="T7" fmla="*/ 0 h 52"/>
                <a:gd name="T8" fmla="*/ 4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40" y="52"/>
                  </a:moveTo>
                  <a:lnTo>
                    <a:pt x="0" y="18"/>
                  </a:lnTo>
                  <a:lnTo>
                    <a:pt x="24" y="20"/>
                  </a:lnTo>
                  <a:lnTo>
                    <a:pt x="34" y="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3" name="Freeform 217"/>
            <p:cNvSpPr>
              <a:spLocks/>
            </p:cNvSpPr>
            <p:nvPr/>
          </p:nvSpPr>
          <p:spPr bwMode="auto">
            <a:xfrm>
              <a:off x="7246938" y="4275138"/>
              <a:ext cx="63500" cy="82550"/>
            </a:xfrm>
            <a:custGeom>
              <a:avLst/>
              <a:gdLst>
                <a:gd name="T0" fmla="*/ 40 w 40"/>
                <a:gd name="T1" fmla="*/ 52 h 52"/>
                <a:gd name="T2" fmla="*/ 0 w 40"/>
                <a:gd name="T3" fmla="*/ 18 h 52"/>
                <a:gd name="T4" fmla="*/ 24 w 40"/>
                <a:gd name="T5" fmla="*/ 20 h 52"/>
                <a:gd name="T6" fmla="*/ 34 w 40"/>
                <a:gd name="T7" fmla="*/ 0 h 52"/>
                <a:gd name="T8" fmla="*/ 4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40" y="52"/>
                  </a:moveTo>
                  <a:lnTo>
                    <a:pt x="0" y="18"/>
                  </a:lnTo>
                  <a:lnTo>
                    <a:pt x="24" y="20"/>
                  </a:lnTo>
                  <a:lnTo>
                    <a:pt x="34" y="0"/>
                  </a:lnTo>
                  <a:lnTo>
                    <a:pt x="40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4" name="Line 218"/>
            <p:cNvSpPr>
              <a:spLocks noChangeShapeType="1"/>
            </p:cNvSpPr>
            <p:nvPr/>
          </p:nvSpPr>
          <p:spPr bwMode="auto">
            <a:xfrm>
              <a:off x="2249488" y="2500313"/>
              <a:ext cx="520700" cy="927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5" name="Freeform 219"/>
            <p:cNvSpPr>
              <a:spLocks/>
            </p:cNvSpPr>
            <p:nvPr/>
          </p:nvSpPr>
          <p:spPr bwMode="auto">
            <a:xfrm>
              <a:off x="2732088" y="3395663"/>
              <a:ext cx="63500" cy="79375"/>
            </a:xfrm>
            <a:custGeom>
              <a:avLst/>
              <a:gdLst>
                <a:gd name="T0" fmla="*/ 40 w 40"/>
                <a:gd name="T1" fmla="*/ 50 h 50"/>
                <a:gd name="T2" fmla="*/ 0 w 40"/>
                <a:gd name="T3" fmla="*/ 18 h 50"/>
                <a:gd name="T4" fmla="*/ 22 w 40"/>
                <a:gd name="T5" fmla="*/ 18 h 50"/>
                <a:gd name="T6" fmla="*/ 34 w 40"/>
                <a:gd name="T7" fmla="*/ 0 h 50"/>
                <a:gd name="T8" fmla="*/ 4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40" y="50"/>
                  </a:moveTo>
                  <a:lnTo>
                    <a:pt x="0" y="18"/>
                  </a:lnTo>
                  <a:lnTo>
                    <a:pt x="22" y="18"/>
                  </a:lnTo>
                  <a:lnTo>
                    <a:pt x="34" y="0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6" name="Freeform 220"/>
            <p:cNvSpPr>
              <a:spLocks/>
            </p:cNvSpPr>
            <p:nvPr/>
          </p:nvSpPr>
          <p:spPr bwMode="auto">
            <a:xfrm>
              <a:off x="2732088" y="3395663"/>
              <a:ext cx="63500" cy="79375"/>
            </a:xfrm>
            <a:custGeom>
              <a:avLst/>
              <a:gdLst>
                <a:gd name="T0" fmla="*/ 40 w 40"/>
                <a:gd name="T1" fmla="*/ 50 h 50"/>
                <a:gd name="T2" fmla="*/ 0 w 40"/>
                <a:gd name="T3" fmla="*/ 18 h 50"/>
                <a:gd name="T4" fmla="*/ 22 w 40"/>
                <a:gd name="T5" fmla="*/ 18 h 50"/>
                <a:gd name="T6" fmla="*/ 34 w 40"/>
                <a:gd name="T7" fmla="*/ 0 h 50"/>
                <a:gd name="T8" fmla="*/ 4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40" y="50"/>
                  </a:moveTo>
                  <a:lnTo>
                    <a:pt x="0" y="18"/>
                  </a:lnTo>
                  <a:lnTo>
                    <a:pt x="22" y="18"/>
                  </a:lnTo>
                  <a:lnTo>
                    <a:pt x="34" y="0"/>
                  </a:lnTo>
                  <a:lnTo>
                    <a:pt x="4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7" name="Line 221"/>
            <p:cNvSpPr>
              <a:spLocks noChangeShapeType="1"/>
            </p:cNvSpPr>
            <p:nvPr/>
          </p:nvSpPr>
          <p:spPr bwMode="auto">
            <a:xfrm flipH="1">
              <a:off x="1643063" y="2500313"/>
              <a:ext cx="606425" cy="2146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8" name="Freeform 222"/>
            <p:cNvSpPr>
              <a:spLocks/>
            </p:cNvSpPr>
            <p:nvPr/>
          </p:nvSpPr>
          <p:spPr bwMode="auto">
            <a:xfrm>
              <a:off x="1617663" y="4618038"/>
              <a:ext cx="60325" cy="82550"/>
            </a:xfrm>
            <a:custGeom>
              <a:avLst/>
              <a:gdLst>
                <a:gd name="T0" fmla="*/ 6 w 38"/>
                <a:gd name="T1" fmla="*/ 52 h 52"/>
                <a:gd name="T2" fmla="*/ 0 w 38"/>
                <a:gd name="T3" fmla="*/ 0 h 52"/>
                <a:gd name="T4" fmla="*/ 16 w 38"/>
                <a:gd name="T5" fmla="*/ 16 h 52"/>
                <a:gd name="T6" fmla="*/ 38 w 38"/>
                <a:gd name="T7" fmla="*/ 10 h 52"/>
                <a:gd name="T8" fmla="*/ 6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6" y="52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59" name="Freeform 223"/>
            <p:cNvSpPr>
              <a:spLocks/>
            </p:cNvSpPr>
            <p:nvPr/>
          </p:nvSpPr>
          <p:spPr bwMode="auto">
            <a:xfrm>
              <a:off x="1617663" y="4618038"/>
              <a:ext cx="60325" cy="82550"/>
            </a:xfrm>
            <a:custGeom>
              <a:avLst/>
              <a:gdLst>
                <a:gd name="T0" fmla="*/ 6 w 38"/>
                <a:gd name="T1" fmla="*/ 52 h 52"/>
                <a:gd name="T2" fmla="*/ 0 w 38"/>
                <a:gd name="T3" fmla="*/ 0 h 52"/>
                <a:gd name="T4" fmla="*/ 16 w 38"/>
                <a:gd name="T5" fmla="*/ 16 h 52"/>
                <a:gd name="T6" fmla="*/ 38 w 38"/>
                <a:gd name="T7" fmla="*/ 10 h 52"/>
                <a:gd name="T8" fmla="*/ 6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6" y="52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38" y="10"/>
                  </a:lnTo>
                  <a:lnTo>
                    <a:pt x="6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60" name="Rectangle 224"/>
            <p:cNvSpPr>
              <a:spLocks noChangeArrowheads="1"/>
            </p:cNvSpPr>
            <p:nvPr/>
          </p:nvSpPr>
          <p:spPr bwMode="auto">
            <a:xfrm>
              <a:off x="1363663" y="3808413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63" name="Rectangle 227"/>
            <p:cNvSpPr>
              <a:spLocks noChangeArrowheads="1"/>
            </p:cNvSpPr>
            <p:nvPr/>
          </p:nvSpPr>
          <p:spPr bwMode="auto">
            <a:xfrm>
              <a:off x="3351213" y="3148013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6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66" name="Rectangle 230"/>
            <p:cNvSpPr>
              <a:spLocks noChangeArrowheads="1"/>
            </p:cNvSpPr>
            <p:nvPr/>
          </p:nvSpPr>
          <p:spPr bwMode="auto">
            <a:xfrm>
              <a:off x="3402013" y="3290888"/>
              <a:ext cx="3670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20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69" name="Rectangle 233"/>
            <p:cNvSpPr>
              <a:spLocks noChangeArrowheads="1"/>
            </p:cNvSpPr>
            <p:nvPr/>
          </p:nvSpPr>
          <p:spPr bwMode="auto">
            <a:xfrm>
              <a:off x="2697163" y="3497263"/>
              <a:ext cx="25808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jour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72" name="Rectangle 236"/>
            <p:cNvSpPr>
              <a:spLocks noChangeArrowheads="1"/>
            </p:cNvSpPr>
            <p:nvPr/>
          </p:nvSpPr>
          <p:spPr bwMode="auto">
            <a:xfrm>
              <a:off x="1450020" y="3925888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75" name="Rectangle 239"/>
            <p:cNvSpPr>
              <a:spLocks noChangeArrowheads="1"/>
            </p:cNvSpPr>
            <p:nvPr/>
          </p:nvSpPr>
          <p:spPr bwMode="auto">
            <a:xfrm>
              <a:off x="1462088" y="4875213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79" name="Rectangle 243"/>
            <p:cNvSpPr>
              <a:spLocks noChangeArrowheads="1"/>
            </p:cNvSpPr>
            <p:nvPr/>
          </p:nvSpPr>
          <p:spPr bwMode="auto">
            <a:xfrm>
              <a:off x="3468688" y="4875213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85" name="Rectangle 249"/>
            <p:cNvSpPr>
              <a:spLocks noChangeArrowheads="1"/>
            </p:cNvSpPr>
            <p:nvPr/>
          </p:nvSpPr>
          <p:spPr bwMode="auto">
            <a:xfrm>
              <a:off x="6056313" y="4875213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90" name="Rectangle 254"/>
            <p:cNvSpPr>
              <a:spLocks noChangeArrowheads="1"/>
            </p:cNvSpPr>
            <p:nvPr/>
          </p:nvSpPr>
          <p:spPr bwMode="auto">
            <a:xfrm>
              <a:off x="4725988" y="4395788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93" name="Rectangle 257"/>
            <p:cNvSpPr>
              <a:spLocks noChangeArrowheads="1"/>
            </p:cNvSpPr>
            <p:nvPr/>
          </p:nvSpPr>
          <p:spPr bwMode="auto">
            <a:xfrm>
              <a:off x="2116138" y="4395788"/>
              <a:ext cx="25808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jour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97" name="Rectangle 261"/>
            <p:cNvSpPr>
              <a:spLocks noChangeArrowheads="1"/>
            </p:cNvSpPr>
            <p:nvPr/>
          </p:nvSpPr>
          <p:spPr bwMode="auto">
            <a:xfrm>
              <a:off x="5405438" y="4395788"/>
              <a:ext cx="25808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jour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01" name="Rectangle 265"/>
            <p:cNvSpPr>
              <a:spLocks noChangeArrowheads="1"/>
            </p:cNvSpPr>
            <p:nvPr/>
          </p:nvSpPr>
          <p:spPr bwMode="auto">
            <a:xfrm>
              <a:off x="6018213" y="4395788"/>
              <a:ext cx="3670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30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05" name="Rectangle 269"/>
            <p:cNvSpPr>
              <a:spLocks noChangeArrowheads="1"/>
            </p:cNvSpPr>
            <p:nvPr/>
          </p:nvSpPr>
          <p:spPr bwMode="auto">
            <a:xfrm>
              <a:off x="6697663" y="4395788"/>
              <a:ext cx="3093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08" name="Rectangle 272"/>
            <p:cNvSpPr>
              <a:spLocks noChangeArrowheads="1"/>
            </p:cNvSpPr>
            <p:nvPr/>
          </p:nvSpPr>
          <p:spPr bwMode="auto">
            <a:xfrm>
              <a:off x="4237038" y="3640138"/>
              <a:ext cx="25808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 jour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17" name="Rectangle 281"/>
            <p:cNvSpPr>
              <a:spLocks noChangeArrowheads="1"/>
            </p:cNvSpPr>
            <p:nvPr/>
          </p:nvSpPr>
          <p:spPr bwMode="auto">
            <a:xfrm>
              <a:off x="4164013" y="3490913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9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0" name="Rectangle 284"/>
            <p:cNvSpPr>
              <a:spLocks noChangeArrowheads="1"/>
            </p:cNvSpPr>
            <p:nvPr/>
          </p:nvSpPr>
          <p:spPr bwMode="auto">
            <a:xfrm>
              <a:off x="2382838" y="3494088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1" name="Rectangle 285"/>
            <p:cNvSpPr>
              <a:spLocks noChangeArrowheads="1"/>
            </p:cNvSpPr>
            <p:nvPr/>
          </p:nvSpPr>
          <p:spPr bwMode="auto">
            <a:xfrm>
              <a:off x="2382838" y="3617913"/>
              <a:ext cx="18594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5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3" name="Rectangle 287"/>
            <p:cNvSpPr>
              <a:spLocks noChangeArrowheads="1"/>
            </p:cNvSpPr>
            <p:nvPr/>
          </p:nvSpPr>
          <p:spPr bwMode="auto">
            <a:xfrm>
              <a:off x="3433763" y="34782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4" name="Rectangle 288"/>
            <p:cNvSpPr>
              <a:spLocks noChangeArrowheads="1"/>
            </p:cNvSpPr>
            <p:nvPr/>
          </p:nvSpPr>
          <p:spPr bwMode="auto">
            <a:xfrm>
              <a:off x="3475038" y="3656013"/>
              <a:ext cx="18594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7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6" name="Rectangle 290"/>
            <p:cNvSpPr>
              <a:spLocks noChangeArrowheads="1"/>
            </p:cNvSpPr>
            <p:nvPr/>
          </p:nvSpPr>
          <p:spPr bwMode="auto">
            <a:xfrm>
              <a:off x="5389563" y="40243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7" name="Rectangle 291"/>
            <p:cNvSpPr>
              <a:spLocks noChangeArrowheads="1"/>
            </p:cNvSpPr>
            <p:nvPr/>
          </p:nvSpPr>
          <p:spPr bwMode="auto">
            <a:xfrm>
              <a:off x="5402263" y="4148138"/>
              <a:ext cx="2436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11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29" name="Rectangle 293"/>
            <p:cNvSpPr>
              <a:spLocks noChangeArrowheads="1"/>
            </p:cNvSpPr>
            <p:nvPr/>
          </p:nvSpPr>
          <p:spPr bwMode="auto">
            <a:xfrm>
              <a:off x="4757738" y="40243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0" name="Rectangle 294"/>
            <p:cNvSpPr>
              <a:spLocks noChangeArrowheads="1"/>
            </p:cNvSpPr>
            <p:nvPr/>
          </p:nvSpPr>
          <p:spPr bwMode="auto">
            <a:xfrm>
              <a:off x="4770438" y="4148138"/>
              <a:ext cx="2436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10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2" name="Rectangle 296"/>
            <p:cNvSpPr>
              <a:spLocks noChangeArrowheads="1"/>
            </p:cNvSpPr>
            <p:nvPr/>
          </p:nvSpPr>
          <p:spPr bwMode="auto">
            <a:xfrm>
              <a:off x="2125663" y="40243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3" name="Rectangle 297"/>
            <p:cNvSpPr>
              <a:spLocks noChangeArrowheads="1"/>
            </p:cNvSpPr>
            <p:nvPr/>
          </p:nvSpPr>
          <p:spPr bwMode="auto">
            <a:xfrm>
              <a:off x="2166938" y="4148138"/>
              <a:ext cx="18594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3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5" name="Rectangle 299"/>
            <p:cNvSpPr>
              <a:spLocks noChangeArrowheads="1"/>
            </p:cNvSpPr>
            <p:nvPr/>
          </p:nvSpPr>
          <p:spPr bwMode="auto">
            <a:xfrm>
              <a:off x="6062663" y="40243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6" name="Rectangle 300"/>
            <p:cNvSpPr>
              <a:spLocks noChangeArrowheads="1"/>
            </p:cNvSpPr>
            <p:nvPr/>
          </p:nvSpPr>
          <p:spPr bwMode="auto">
            <a:xfrm>
              <a:off x="6075363" y="4148138"/>
              <a:ext cx="2436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12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8" name="Rectangle 302"/>
            <p:cNvSpPr>
              <a:spLocks noChangeArrowheads="1"/>
            </p:cNvSpPr>
            <p:nvPr/>
          </p:nvSpPr>
          <p:spPr bwMode="auto">
            <a:xfrm>
              <a:off x="6713538" y="4024313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39" name="Rectangle 303"/>
            <p:cNvSpPr>
              <a:spLocks noChangeArrowheads="1"/>
            </p:cNvSpPr>
            <p:nvPr/>
          </p:nvSpPr>
          <p:spPr bwMode="auto">
            <a:xfrm>
              <a:off x="6726238" y="4148138"/>
              <a:ext cx="2436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n° 13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41" name="Rectangle 305"/>
            <p:cNvSpPr>
              <a:spLocks noChangeArrowheads="1"/>
            </p:cNvSpPr>
            <p:nvPr/>
          </p:nvSpPr>
          <p:spPr bwMode="auto">
            <a:xfrm>
              <a:off x="1377423" y="4764088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47" name="Rectangle 311"/>
            <p:cNvSpPr>
              <a:spLocks noChangeArrowheads="1"/>
            </p:cNvSpPr>
            <p:nvPr/>
          </p:nvSpPr>
          <p:spPr bwMode="auto">
            <a:xfrm>
              <a:off x="3382963" y="4764088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4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52" name="Rectangle 316"/>
            <p:cNvSpPr>
              <a:spLocks noChangeArrowheads="1"/>
            </p:cNvSpPr>
            <p:nvPr/>
          </p:nvSpPr>
          <p:spPr bwMode="auto">
            <a:xfrm>
              <a:off x="3328988" y="4033838"/>
              <a:ext cx="50174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8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55" name="Rectangle 319"/>
            <p:cNvSpPr>
              <a:spLocks noChangeArrowheads="1"/>
            </p:cNvSpPr>
            <p:nvPr/>
          </p:nvSpPr>
          <p:spPr bwMode="auto">
            <a:xfrm>
              <a:off x="5922963" y="4764088"/>
              <a:ext cx="55944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n° 14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58" name="Rectangle 322"/>
            <p:cNvSpPr>
              <a:spLocks noChangeArrowheads="1"/>
            </p:cNvSpPr>
            <p:nvPr/>
          </p:nvSpPr>
          <p:spPr bwMode="auto">
            <a:xfrm>
              <a:off x="1100138" y="2198688"/>
              <a:ext cx="17937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indique pour chaque tâche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durée (calendaire) nécessaire puis…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092" name="Rectangle 356"/>
            <p:cNvSpPr>
              <a:spLocks noChangeArrowheads="1"/>
            </p:cNvSpPr>
            <p:nvPr/>
          </p:nvSpPr>
          <p:spPr bwMode="auto">
            <a:xfrm>
              <a:off x="5824538" y="5227638"/>
              <a:ext cx="1215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faudra donc au minimum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66 jours calendaires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achever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26" name="Rectangle 390"/>
            <p:cNvSpPr>
              <a:spLocks noChangeArrowheads="1"/>
            </p:cNvSpPr>
            <p:nvPr/>
          </p:nvSpPr>
          <p:spPr bwMode="auto">
            <a:xfrm>
              <a:off x="1135063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27" name="Rectangle 391"/>
            <p:cNvSpPr>
              <a:spLocks noChangeArrowheads="1"/>
            </p:cNvSpPr>
            <p:nvPr/>
          </p:nvSpPr>
          <p:spPr bwMode="auto">
            <a:xfrm>
              <a:off x="1789113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28" name="Rectangle 392"/>
            <p:cNvSpPr>
              <a:spLocks noChangeArrowheads="1"/>
            </p:cNvSpPr>
            <p:nvPr/>
          </p:nvSpPr>
          <p:spPr bwMode="auto">
            <a:xfrm>
              <a:off x="3103563" y="35702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29" name="Rectangle 393"/>
            <p:cNvSpPr>
              <a:spLocks noChangeArrowheads="1"/>
            </p:cNvSpPr>
            <p:nvPr/>
          </p:nvSpPr>
          <p:spPr bwMode="auto">
            <a:xfrm>
              <a:off x="3725863" y="3570288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27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30" name="Rectangle 394"/>
            <p:cNvSpPr>
              <a:spLocks noChangeArrowheads="1"/>
            </p:cNvSpPr>
            <p:nvPr/>
          </p:nvSpPr>
          <p:spPr bwMode="auto">
            <a:xfrm>
              <a:off x="2436813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31" name="Rectangle 395"/>
            <p:cNvSpPr>
              <a:spLocks noChangeArrowheads="1"/>
            </p:cNvSpPr>
            <p:nvPr/>
          </p:nvSpPr>
          <p:spPr bwMode="auto">
            <a:xfrm>
              <a:off x="896938" y="20970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132" name="Rectangle 396"/>
            <p:cNvSpPr>
              <a:spLocks noChangeArrowheads="1"/>
            </p:cNvSpPr>
            <p:nvPr/>
          </p:nvSpPr>
          <p:spPr bwMode="auto">
            <a:xfrm>
              <a:off x="4830763" y="2198688"/>
              <a:ext cx="2869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… on calcule la date au plus tôt à laquelle chacune des étapes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(nœuds du réseau) sera atteinte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3" name="Rectangle 437"/>
            <p:cNvSpPr>
              <a:spLocks noChangeArrowheads="1"/>
            </p:cNvSpPr>
            <p:nvPr/>
          </p:nvSpPr>
          <p:spPr bwMode="auto">
            <a:xfrm>
              <a:off x="4640263" y="209708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4" name="Rectangle 438"/>
            <p:cNvSpPr>
              <a:spLocks noChangeArrowheads="1"/>
            </p:cNvSpPr>
            <p:nvPr/>
          </p:nvSpPr>
          <p:spPr bwMode="auto">
            <a:xfrm>
              <a:off x="440213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5" name="Rectangle 439"/>
            <p:cNvSpPr>
              <a:spLocks noChangeArrowheads="1"/>
            </p:cNvSpPr>
            <p:nvPr/>
          </p:nvSpPr>
          <p:spPr bwMode="auto">
            <a:xfrm>
              <a:off x="445928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8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6" name="Rectangle 440"/>
            <p:cNvSpPr>
              <a:spLocks noChangeArrowheads="1"/>
            </p:cNvSpPr>
            <p:nvPr/>
          </p:nvSpPr>
          <p:spPr bwMode="auto">
            <a:xfrm>
              <a:off x="504983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7" name="Rectangle 441"/>
            <p:cNvSpPr>
              <a:spLocks noChangeArrowheads="1"/>
            </p:cNvSpPr>
            <p:nvPr/>
          </p:nvSpPr>
          <p:spPr bwMode="auto">
            <a:xfrm>
              <a:off x="510698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8" name="Rectangle 442"/>
            <p:cNvSpPr>
              <a:spLocks noChangeArrowheads="1"/>
            </p:cNvSpPr>
            <p:nvPr/>
          </p:nvSpPr>
          <p:spPr bwMode="auto">
            <a:xfrm>
              <a:off x="569753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39" name="Rectangle 443"/>
            <p:cNvSpPr>
              <a:spLocks noChangeArrowheads="1"/>
            </p:cNvSpPr>
            <p:nvPr/>
          </p:nvSpPr>
          <p:spPr bwMode="auto">
            <a:xfrm>
              <a:off x="5754688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0" name="Rectangle 444"/>
            <p:cNvSpPr>
              <a:spLocks noChangeArrowheads="1"/>
            </p:cNvSpPr>
            <p:nvPr/>
          </p:nvSpPr>
          <p:spPr bwMode="auto">
            <a:xfrm>
              <a:off x="6354763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1" name="Rectangle 445"/>
            <p:cNvSpPr>
              <a:spLocks noChangeArrowheads="1"/>
            </p:cNvSpPr>
            <p:nvPr/>
          </p:nvSpPr>
          <p:spPr bwMode="auto">
            <a:xfrm>
              <a:off x="6411913" y="427831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8942" name="Rectangle 446"/>
            <p:cNvSpPr>
              <a:spLocks noChangeArrowheads="1"/>
            </p:cNvSpPr>
            <p:nvPr/>
          </p:nvSpPr>
          <p:spPr bwMode="auto">
            <a:xfrm>
              <a:off x="7018338" y="4278313"/>
              <a:ext cx="11541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3" name="Rectangle 243"/>
            <p:cNvSpPr>
              <a:spLocks noChangeArrowheads="1"/>
            </p:cNvSpPr>
            <p:nvPr/>
          </p:nvSpPr>
          <p:spPr bwMode="auto">
            <a:xfrm>
              <a:off x="3390901" y="4164956"/>
              <a:ext cx="3959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0,5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64" name="Rectangle 243"/>
            <p:cNvSpPr>
              <a:spLocks noChangeArrowheads="1"/>
            </p:cNvSpPr>
            <p:nvPr/>
          </p:nvSpPr>
          <p:spPr bwMode="auto">
            <a:xfrm>
              <a:off x="3387350" y="3819526"/>
              <a:ext cx="3959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0,5 jours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350294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25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CALCULER ET RESPECTER LA DATE DE FIN D’UNE MISSION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CALCUL DU CHEMIN CRITIQUE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14515" y="2386788"/>
            <a:ext cx="6137787" cy="2304000"/>
            <a:chOff x="1879600" y="2559050"/>
            <a:chExt cx="5430103" cy="2038350"/>
          </a:xfrm>
        </p:grpSpPr>
        <p:sp>
          <p:nvSpPr>
            <p:cNvPr id="13" name="Line 10"/>
            <p:cNvSpPr>
              <a:spLocks noChangeShapeType="1"/>
            </p:cNvSpPr>
            <p:nvPr/>
          </p:nvSpPr>
          <p:spPr bwMode="auto">
            <a:xfrm flipH="1">
              <a:off x="4498975" y="2698750"/>
              <a:ext cx="247650" cy="8413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476750" y="3508375"/>
              <a:ext cx="60325" cy="82550"/>
            </a:xfrm>
            <a:custGeom>
              <a:avLst/>
              <a:gdLst>
                <a:gd name="T0" fmla="*/ 6 w 38"/>
                <a:gd name="T1" fmla="*/ 52 h 52"/>
                <a:gd name="T2" fmla="*/ 0 w 38"/>
                <a:gd name="T3" fmla="*/ 0 h 52"/>
                <a:gd name="T4" fmla="*/ 16 w 38"/>
                <a:gd name="T5" fmla="*/ 18 h 52"/>
                <a:gd name="T6" fmla="*/ 38 w 38"/>
                <a:gd name="T7" fmla="*/ 12 h 52"/>
                <a:gd name="T8" fmla="*/ 6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6" y="52"/>
                  </a:moveTo>
                  <a:lnTo>
                    <a:pt x="0" y="0"/>
                  </a:lnTo>
                  <a:lnTo>
                    <a:pt x="16" y="18"/>
                  </a:lnTo>
                  <a:lnTo>
                    <a:pt x="38" y="12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476750" y="3508375"/>
              <a:ext cx="60325" cy="82550"/>
            </a:xfrm>
            <a:custGeom>
              <a:avLst/>
              <a:gdLst>
                <a:gd name="T0" fmla="*/ 6 w 38"/>
                <a:gd name="T1" fmla="*/ 52 h 52"/>
                <a:gd name="T2" fmla="*/ 0 w 38"/>
                <a:gd name="T3" fmla="*/ 0 h 52"/>
                <a:gd name="T4" fmla="*/ 16 w 38"/>
                <a:gd name="T5" fmla="*/ 18 h 52"/>
                <a:gd name="T6" fmla="*/ 38 w 38"/>
                <a:gd name="T7" fmla="*/ 12 h 52"/>
                <a:gd name="T8" fmla="*/ 6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6" y="52"/>
                  </a:moveTo>
                  <a:lnTo>
                    <a:pt x="0" y="0"/>
                  </a:lnTo>
                  <a:lnTo>
                    <a:pt x="16" y="18"/>
                  </a:lnTo>
                  <a:lnTo>
                    <a:pt x="38" y="12"/>
                  </a:lnTo>
                  <a:lnTo>
                    <a:pt x="6" y="5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Line 13"/>
            <p:cNvSpPr>
              <a:spLocks noChangeShapeType="1"/>
            </p:cNvSpPr>
            <p:nvPr/>
          </p:nvSpPr>
          <p:spPr bwMode="auto">
            <a:xfrm>
              <a:off x="3686175" y="3609975"/>
              <a:ext cx="1479550" cy="0"/>
            </a:xfrm>
            <a:prstGeom prst="line">
              <a:avLst/>
            </a:pr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133975" y="3565525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0 w 72"/>
                <a:gd name="T3" fmla="*/ 58 h 58"/>
                <a:gd name="T4" fmla="*/ 18 w 72"/>
                <a:gd name="T5" fmla="*/ 28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0" y="58"/>
                  </a:lnTo>
                  <a:lnTo>
                    <a:pt x="18" y="28"/>
                  </a:lnTo>
                  <a:lnTo>
                    <a:pt x="0" y="0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5133975" y="3565525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0 w 72"/>
                <a:gd name="T3" fmla="*/ 58 h 58"/>
                <a:gd name="T4" fmla="*/ 18 w 72"/>
                <a:gd name="T5" fmla="*/ 28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0" y="58"/>
                  </a:lnTo>
                  <a:lnTo>
                    <a:pt x="18" y="28"/>
                  </a:lnTo>
                  <a:lnTo>
                    <a:pt x="0" y="0"/>
                  </a:lnTo>
                  <a:lnTo>
                    <a:pt x="72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6"/>
            <p:cNvSpPr>
              <a:spLocks noChangeShapeType="1"/>
            </p:cNvSpPr>
            <p:nvPr/>
          </p:nvSpPr>
          <p:spPr bwMode="auto">
            <a:xfrm>
              <a:off x="6035675" y="3609975"/>
              <a:ext cx="247650" cy="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6248400" y="3562350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2 w 72"/>
                <a:gd name="T3" fmla="*/ 58 h 58"/>
                <a:gd name="T4" fmla="*/ 18 w 72"/>
                <a:gd name="T5" fmla="*/ 30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2" y="58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6248400" y="3562350"/>
              <a:ext cx="114300" cy="92075"/>
            </a:xfrm>
            <a:custGeom>
              <a:avLst/>
              <a:gdLst>
                <a:gd name="T0" fmla="*/ 72 w 72"/>
                <a:gd name="T1" fmla="*/ 28 h 58"/>
                <a:gd name="T2" fmla="*/ 2 w 72"/>
                <a:gd name="T3" fmla="*/ 58 h 58"/>
                <a:gd name="T4" fmla="*/ 18 w 72"/>
                <a:gd name="T5" fmla="*/ 30 h 58"/>
                <a:gd name="T6" fmla="*/ 0 w 72"/>
                <a:gd name="T7" fmla="*/ 0 h 58"/>
                <a:gd name="T8" fmla="*/ 72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72" y="28"/>
                  </a:moveTo>
                  <a:lnTo>
                    <a:pt x="2" y="58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2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9"/>
            <p:cNvSpPr>
              <a:spLocks noChangeShapeType="1"/>
            </p:cNvSpPr>
            <p:nvPr/>
          </p:nvSpPr>
          <p:spPr bwMode="auto">
            <a:xfrm>
              <a:off x="2390775" y="3314700"/>
              <a:ext cx="460375" cy="14287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803525" y="3403600"/>
              <a:ext cx="123825" cy="88900"/>
            </a:xfrm>
            <a:custGeom>
              <a:avLst/>
              <a:gdLst>
                <a:gd name="T0" fmla="*/ 78 w 78"/>
                <a:gd name="T1" fmla="*/ 48 h 56"/>
                <a:gd name="T2" fmla="*/ 0 w 78"/>
                <a:gd name="T3" fmla="*/ 56 h 56"/>
                <a:gd name="T4" fmla="*/ 26 w 78"/>
                <a:gd name="T5" fmla="*/ 32 h 56"/>
                <a:gd name="T6" fmla="*/ 18 w 78"/>
                <a:gd name="T7" fmla="*/ 0 h 56"/>
                <a:gd name="T8" fmla="*/ 78 w 78"/>
                <a:gd name="T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6">
                  <a:moveTo>
                    <a:pt x="78" y="48"/>
                  </a:moveTo>
                  <a:lnTo>
                    <a:pt x="0" y="56"/>
                  </a:lnTo>
                  <a:lnTo>
                    <a:pt x="26" y="32"/>
                  </a:lnTo>
                  <a:lnTo>
                    <a:pt x="18" y="0"/>
                  </a:lnTo>
                  <a:lnTo>
                    <a:pt x="78" y="4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2803525" y="3403600"/>
              <a:ext cx="123825" cy="88900"/>
            </a:xfrm>
            <a:custGeom>
              <a:avLst/>
              <a:gdLst>
                <a:gd name="T0" fmla="*/ 78 w 78"/>
                <a:gd name="T1" fmla="*/ 48 h 56"/>
                <a:gd name="T2" fmla="*/ 0 w 78"/>
                <a:gd name="T3" fmla="*/ 56 h 56"/>
                <a:gd name="T4" fmla="*/ 26 w 78"/>
                <a:gd name="T5" fmla="*/ 32 h 56"/>
                <a:gd name="T6" fmla="*/ 18 w 78"/>
                <a:gd name="T7" fmla="*/ 0 h 56"/>
                <a:gd name="T8" fmla="*/ 78 w 78"/>
                <a:gd name="T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6">
                  <a:moveTo>
                    <a:pt x="78" y="48"/>
                  </a:moveTo>
                  <a:lnTo>
                    <a:pt x="0" y="56"/>
                  </a:lnTo>
                  <a:lnTo>
                    <a:pt x="26" y="32"/>
                  </a:lnTo>
                  <a:lnTo>
                    <a:pt x="18" y="0"/>
                  </a:lnTo>
                  <a:lnTo>
                    <a:pt x="7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22"/>
            <p:cNvSpPr>
              <a:spLocks noChangeShapeType="1"/>
            </p:cNvSpPr>
            <p:nvPr/>
          </p:nvSpPr>
          <p:spPr bwMode="auto">
            <a:xfrm flipV="1">
              <a:off x="2390775" y="3759200"/>
              <a:ext cx="460375" cy="14287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2803525" y="3724275"/>
              <a:ext cx="123825" cy="88900"/>
            </a:xfrm>
            <a:custGeom>
              <a:avLst/>
              <a:gdLst>
                <a:gd name="T0" fmla="*/ 78 w 78"/>
                <a:gd name="T1" fmla="*/ 6 h 56"/>
                <a:gd name="T2" fmla="*/ 0 w 78"/>
                <a:gd name="T3" fmla="*/ 0 h 56"/>
                <a:gd name="T4" fmla="*/ 26 w 78"/>
                <a:gd name="T5" fmla="*/ 24 h 56"/>
                <a:gd name="T6" fmla="*/ 18 w 78"/>
                <a:gd name="T7" fmla="*/ 56 h 56"/>
                <a:gd name="T8" fmla="*/ 78 w 78"/>
                <a:gd name="T9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6">
                  <a:moveTo>
                    <a:pt x="78" y="6"/>
                  </a:moveTo>
                  <a:lnTo>
                    <a:pt x="0" y="0"/>
                  </a:lnTo>
                  <a:lnTo>
                    <a:pt x="26" y="24"/>
                  </a:lnTo>
                  <a:lnTo>
                    <a:pt x="18" y="56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2803525" y="3724275"/>
              <a:ext cx="123825" cy="88900"/>
            </a:xfrm>
            <a:custGeom>
              <a:avLst/>
              <a:gdLst>
                <a:gd name="T0" fmla="*/ 78 w 78"/>
                <a:gd name="T1" fmla="*/ 6 h 56"/>
                <a:gd name="T2" fmla="*/ 0 w 78"/>
                <a:gd name="T3" fmla="*/ 0 h 56"/>
                <a:gd name="T4" fmla="*/ 26 w 78"/>
                <a:gd name="T5" fmla="*/ 24 h 56"/>
                <a:gd name="T6" fmla="*/ 18 w 78"/>
                <a:gd name="T7" fmla="*/ 56 h 56"/>
                <a:gd name="T8" fmla="*/ 78 w 78"/>
                <a:gd name="T9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6">
                  <a:moveTo>
                    <a:pt x="78" y="6"/>
                  </a:moveTo>
                  <a:lnTo>
                    <a:pt x="0" y="0"/>
                  </a:lnTo>
                  <a:lnTo>
                    <a:pt x="26" y="24"/>
                  </a:lnTo>
                  <a:lnTo>
                    <a:pt x="18" y="56"/>
                  </a:lnTo>
                  <a:lnTo>
                    <a:pt x="78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032125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2 w 226"/>
                <a:gd name="T5" fmla="*/ 16 h 320"/>
                <a:gd name="T6" fmla="*/ 38 w 226"/>
                <a:gd name="T7" fmla="*/ 34 h 320"/>
                <a:gd name="T8" fmla="*/ 28 w 226"/>
                <a:gd name="T9" fmla="*/ 52 h 320"/>
                <a:gd name="T10" fmla="*/ 18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8 w 226"/>
                <a:gd name="T29" fmla="*/ 248 h 320"/>
                <a:gd name="T30" fmla="*/ 28 w 226"/>
                <a:gd name="T31" fmla="*/ 268 h 320"/>
                <a:gd name="T32" fmla="*/ 38 w 226"/>
                <a:gd name="T33" fmla="*/ 288 h 320"/>
                <a:gd name="T34" fmla="*/ 52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2" y="16"/>
                  </a:lnTo>
                  <a:lnTo>
                    <a:pt x="38" y="34"/>
                  </a:lnTo>
                  <a:lnTo>
                    <a:pt x="28" y="52"/>
                  </a:lnTo>
                  <a:lnTo>
                    <a:pt x="18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8" y="248"/>
                  </a:lnTo>
                  <a:lnTo>
                    <a:pt x="28" y="268"/>
                  </a:lnTo>
                  <a:lnTo>
                    <a:pt x="38" y="288"/>
                  </a:lnTo>
                  <a:lnTo>
                    <a:pt x="52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032125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2 w 226"/>
                <a:gd name="T5" fmla="*/ 16 h 320"/>
                <a:gd name="T6" fmla="*/ 38 w 226"/>
                <a:gd name="T7" fmla="*/ 34 h 320"/>
                <a:gd name="T8" fmla="*/ 28 w 226"/>
                <a:gd name="T9" fmla="*/ 52 h 320"/>
                <a:gd name="T10" fmla="*/ 18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8 w 226"/>
                <a:gd name="T29" fmla="*/ 248 h 320"/>
                <a:gd name="T30" fmla="*/ 28 w 226"/>
                <a:gd name="T31" fmla="*/ 268 h 320"/>
                <a:gd name="T32" fmla="*/ 38 w 226"/>
                <a:gd name="T33" fmla="*/ 288 h 320"/>
                <a:gd name="T34" fmla="*/ 52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2" y="16"/>
                  </a:lnTo>
                  <a:lnTo>
                    <a:pt x="38" y="34"/>
                  </a:lnTo>
                  <a:lnTo>
                    <a:pt x="28" y="52"/>
                  </a:lnTo>
                  <a:lnTo>
                    <a:pt x="18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8" y="248"/>
                  </a:lnTo>
                  <a:lnTo>
                    <a:pt x="28" y="268"/>
                  </a:lnTo>
                  <a:lnTo>
                    <a:pt x="38" y="288"/>
                  </a:lnTo>
                  <a:lnTo>
                    <a:pt x="52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032125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2 w 226"/>
                <a:gd name="T5" fmla="*/ 16 h 320"/>
                <a:gd name="T6" fmla="*/ 38 w 226"/>
                <a:gd name="T7" fmla="*/ 34 h 320"/>
                <a:gd name="T8" fmla="*/ 28 w 226"/>
                <a:gd name="T9" fmla="*/ 52 h 320"/>
                <a:gd name="T10" fmla="*/ 18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8 w 226"/>
                <a:gd name="T29" fmla="*/ 248 h 320"/>
                <a:gd name="T30" fmla="*/ 28 w 226"/>
                <a:gd name="T31" fmla="*/ 268 h 320"/>
                <a:gd name="T32" fmla="*/ 38 w 226"/>
                <a:gd name="T33" fmla="*/ 288 h 320"/>
                <a:gd name="T34" fmla="*/ 52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2" y="16"/>
                  </a:lnTo>
                  <a:lnTo>
                    <a:pt x="38" y="34"/>
                  </a:lnTo>
                  <a:lnTo>
                    <a:pt x="28" y="52"/>
                  </a:lnTo>
                  <a:lnTo>
                    <a:pt x="18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8" y="248"/>
                  </a:lnTo>
                  <a:lnTo>
                    <a:pt x="28" y="268"/>
                  </a:lnTo>
                  <a:lnTo>
                    <a:pt x="38" y="288"/>
                  </a:lnTo>
                  <a:lnTo>
                    <a:pt x="52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3136900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8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4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8 w 320"/>
                <a:gd name="T23" fmla="*/ 0 h 226"/>
                <a:gd name="T24" fmla="*/ 114 w 320"/>
                <a:gd name="T25" fmla="*/ 4 h 226"/>
                <a:gd name="T26" fmla="*/ 94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4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8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4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14" y="4"/>
                  </a:lnTo>
                  <a:lnTo>
                    <a:pt x="94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4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36" name="Freeform 29"/>
            <p:cNvSpPr>
              <a:spLocks/>
            </p:cNvSpPr>
            <p:nvPr/>
          </p:nvSpPr>
          <p:spPr bwMode="auto">
            <a:xfrm>
              <a:off x="3136900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8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4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8 w 320"/>
                <a:gd name="T23" fmla="*/ 0 h 226"/>
                <a:gd name="T24" fmla="*/ 114 w 320"/>
                <a:gd name="T25" fmla="*/ 4 h 226"/>
                <a:gd name="T26" fmla="*/ 94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4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8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4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14" y="4"/>
                  </a:lnTo>
                  <a:lnTo>
                    <a:pt x="94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4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37" name="Freeform 30"/>
            <p:cNvSpPr>
              <a:spLocks/>
            </p:cNvSpPr>
            <p:nvPr/>
          </p:nvSpPr>
          <p:spPr bwMode="auto">
            <a:xfrm>
              <a:off x="3136900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8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4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8 w 320"/>
                <a:gd name="T23" fmla="*/ 0 h 226"/>
                <a:gd name="T24" fmla="*/ 114 w 320"/>
                <a:gd name="T25" fmla="*/ 4 h 226"/>
                <a:gd name="T26" fmla="*/ 94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4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8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4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14" y="4"/>
                  </a:lnTo>
                  <a:lnTo>
                    <a:pt x="94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4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3" name="Freeform 31"/>
            <p:cNvSpPr>
              <a:spLocks/>
            </p:cNvSpPr>
            <p:nvPr/>
          </p:nvSpPr>
          <p:spPr bwMode="auto">
            <a:xfrm>
              <a:off x="3136900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4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4 w 320"/>
                <a:gd name="T13" fmla="*/ 218 h 228"/>
                <a:gd name="T14" fmla="*/ 114 w 320"/>
                <a:gd name="T15" fmla="*/ 222 h 228"/>
                <a:gd name="T16" fmla="*/ 138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4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8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4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4" y="218"/>
                  </a:lnTo>
                  <a:lnTo>
                    <a:pt x="114" y="222"/>
                  </a:lnTo>
                  <a:lnTo>
                    <a:pt x="138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4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8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4" name="Freeform 32"/>
            <p:cNvSpPr>
              <a:spLocks/>
            </p:cNvSpPr>
            <p:nvPr/>
          </p:nvSpPr>
          <p:spPr bwMode="auto">
            <a:xfrm>
              <a:off x="3136900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4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4 w 320"/>
                <a:gd name="T13" fmla="*/ 218 h 228"/>
                <a:gd name="T14" fmla="*/ 114 w 320"/>
                <a:gd name="T15" fmla="*/ 222 h 228"/>
                <a:gd name="T16" fmla="*/ 138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4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8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4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4" y="218"/>
                  </a:lnTo>
                  <a:lnTo>
                    <a:pt x="114" y="222"/>
                  </a:lnTo>
                  <a:lnTo>
                    <a:pt x="138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4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8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5" name="Freeform 33"/>
            <p:cNvSpPr>
              <a:spLocks/>
            </p:cNvSpPr>
            <p:nvPr/>
          </p:nvSpPr>
          <p:spPr bwMode="auto">
            <a:xfrm>
              <a:off x="3136900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4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4 w 320"/>
                <a:gd name="T13" fmla="*/ 218 h 228"/>
                <a:gd name="T14" fmla="*/ 114 w 320"/>
                <a:gd name="T15" fmla="*/ 222 h 228"/>
                <a:gd name="T16" fmla="*/ 138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4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8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4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4" y="218"/>
                  </a:lnTo>
                  <a:lnTo>
                    <a:pt x="114" y="222"/>
                  </a:lnTo>
                  <a:lnTo>
                    <a:pt x="138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4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8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6" name="Freeform 34"/>
            <p:cNvSpPr>
              <a:spLocks/>
            </p:cNvSpPr>
            <p:nvPr/>
          </p:nvSpPr>
          <p:spPr bwMode="auto">
            <a:xfrm>
              <a:off x="3390900" y="3359150"/>
              <a:ext cx="361950" cy="508000"/>
            </a:xfrm>
            <a:custGeom>
              <a:avLst/>
              <a:gdLst>
                <a:gd name="T0" fmla="*/ 160 w 228"/>
                <a:gd name="T1" fmla="*/ 0 h 320"/>
                <a:gd name="T2" fmla="*/ 0 w 228"/>
                <a:gd name="T3" fmla="*/ 160 h 320"/>
                <a:gd name="T4" fmla="*/ 160 w 228"/>
                <a:gd name="T5" fmla="*/ 320 h 320"/>
                <a:gd name="T6" fmla="*/ 160 w 228"/>
                <a:gd name="T7" fmla="*/ 320 h 320"/>
                <a:gd name="T8" fmla="*/ 176 w 228"/>
                <a:gd name="T9" fmla="*/ 304 h 320"/>
                <a:gd name="T10" fmla="*/ 188 w 228"/>
                <a:gd name="T11" fmla="*/ 288 h 320"/>
                <a:gd name="T12" fmla="*/ 200 w 228"/>
                <a:gd name="T13" fmla="*/ 268 h 320"/>
                <a:gd name="T14" fmla="*/ 210 w 228"/>
                <a:gd name="T15" fmla="*/ 248 h 320"/>
                <a:gd name="T16" fmla="*/ 218 w 228"/>
                <a:gd name="T17" fmla="*/ 228 h 320"/>
                <a:gd name="T18" fmla="*/ 222 w 228"/>
                <a:gd name="T19" fmla="*/ 206 h 320"/>
                <a:gd name="T20" fmla="*/ 226 w 228"/>
                <a:gd name="T21" fmla="*/ 184 h 320"/>
                <a:gd name="T22" fmla="*/ 228 w 228"/>
                <a:gd name="T23" fmla="*/ 160 h 320"/>
                <a:gd name="T24" fmla="*/ 228 w 228"/>
                <a:gd name="T25" fmla="*/ 160 h 320"/>
                <a:gd name="T26" fmla="*/ 226 w 228"/>
                <a:gd name="T27" fmla="*/ 138 h 320"/>
                <a:gd name="T28" fmla="*/ 222 w 228"/>
                <a:gd name="T29" fmla="*/ 114 h 320"/>
                <a:gd name="T30" fmla="*/ 218 w 228"/>
                <a:gd name="T31" fmla="*/ 94 h 320"/>
                <a:gd name="T32" fmla="*/ 210 w 228"/>
                <a:gd name="T33" fmla="*/ 72 h 320"/>
                <a:gd name="T34" fmla="*/ 200 w 228"/>
                <a:gd name="T35" fmla="*/ 52 h 320"/>
                <a:gd name="T36" fmla="*/ 188 w 228"/>
                <a:gd name="T37" fmla="*/ 34 h 320"/>
                <a:gd name="T38" fmla="*/ 176 w 228"/>
                <a:gd name="T39" fmla="*/ 16 h 320"/>
                <a:gd name="T40" fmla="*/ 160 w 228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6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10" y="248"/>
                  </a:lnTo>
                  <a:lnTo>
                    <a:pt x="218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8" y="160"/>
                  </a:lnTo>
                  <a:lnTo>
                    <a:pt x="228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8" y="94"/>
                  </a:lnTo>
                  <a:lnTo>
                    <a:pt x="210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6" y="1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7" name="Freeform 35"/>
            <p:cNvSpPr>
              <a:spLocks/>
            </p:cNvSpPr>
            <p:nvPr/>
          </p:nvSpPr>
          <p:spPr bwMode="auto">
            <a:xfrm>
              <a:off x="3390900" y="3359150"/>
              <a:ext cx="361950" cy="508000"/>
            </a:xfrm>
            <a:custGeom>
              <a:avLst/>
              <a:gdLst>
                <a:gd name="T0" fmla="*/ 160 w 228"/>
                <a:gd name="T1" fmla="*/ 0 h 320"/>
                <a:gd name="T2" fmla="*/ 0 w 228"/>
                <a:gd name="T3" fmla="*/ 160 h 320"/>
                <a:gd name="T4" fmla="*/ 160 w 228"/>
                <a:gd name="T5" fmla="*/ 320 h 320"/>
                <a:gd name="T6" fmla="*/ 160 w 228"/>
                <a:gd name="T7" fmla="*/ 320 h 320"/>
                <a:gd name="T8" fmla="*/ 176 w 228"/>
                <a:gd name="T9" fmla="*/ 304 h 320"/>
                <a:gd name="T10" fmla="*/ 188 w 228"/>
                <a:gd name="T11" fmla="*/ 288 h 320"/>
                <a:gd name="T12" fmla="*/ 200 w 228"/>
                <a:gd name="T13" fmla="*/ 268 h 320"/>
                <a:gd name="T14" fmla="*/ 210 w 228"/>
                <a:gd name="T15" fmla="*/ 248 h 320"/>
                <a:gd name="T16" fmla="*/ 218 w 228"/>
                <a:gd name="T17" fmla="*/ 228 h 320"/>
                <a:gd name="T18" fmla="*/ 222 w 228"/>
                <a:gd name="T19" fmla="*/ 206 h 320"/>
                <a:gd name="T20" fmla="*/ 226 w 228"/>
                <a:gd name="T21" fmla="*/ 184 h 320"/>
                <a:gd name="T22" fmla="*/ 228 w 228"/>
                <a:gd name="T23" fmla="*/ 160 h 320"/>
                <a:gd name="T24" fmla="*/ 228 w 228"/>
                <a:gd name="T25" fmla="*/ 160 h 320"/>
                <a:gd name="T26" fmla="*/ 226 w 228"/>
                <a:gd name="T27" fmla="*/ 138 h 320"/>
                <a:gd name="T28" fmla="*/ 222 w 228"/>
                <a:gd name="T29" fmla="*/ 114 h 320"/>
                <a:gd name="T30" fmla="*/ 218 w 228"/>
                <a:gd name="T31" fmla="*/ 94 h 320"/>
                <a:gd name="T32" fmla="*/ 210 w 228"/>
                <a:gd name="T33" fmla="*/ 72 h 320"/>
                <a:gd name="T34" fmla="*/ 200 w 228"/>
                <a:gd name="T35" fmla="*/ 52 h 320"/>
                <a:gd name="T36" fmla="*/ 188 w 228"/>
                <a:gd name="T37" fmla="*/ 34 h 320"/>
                <a:gd name="T38" fmla="*/ 176 w 228"/>
                <a:gd name="T39" fmla="*/ 16 h 320"/>
                <a:gd name="T40" fmla="*/ 160 w 228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6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10" y="248"/>
                  </a:lnTo>
                  <a:lnTo>
                    <a:pt x="218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8" y="160"/>
                  </a:lnTo>
                  <a:lnTo>
                    <a:pt x="228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8" y="94"/>
                  </a:lnTo>
                  <a:lnTo>
                    <a:pt x="210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6" y="16"/>
                  </a:lnTo>
                  <a:lnTo>
                    <a:pt x="1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8" name="Freeform 36"/>
            <p:cNvSpPr>
              <a:spLocks/>
            </p:cNvSpPr>
            <p:nvPr/>
          </p:nvSpPr>
          <p:spPr bwMode="auto">
            <a:xfrm>
              <a:off x="3390900" y="3359150"/>
              <a:ext cx="361950" cy="508000"/>
            </a:xfrm>
            <a:custGeom>
              <a:avLst/>
              <a:gdLst>
                <a:gd name="T0" fmla="*/ 160 w 228"/>
                <a:gd name="T1" fmla="*/ 0 h 320"/>
                <a:gd name="T2" fmla="*/ 0 w 228"/>
                <a:gd name="T3" fmla="*/ 160 h 320"/>
                <a:gd name="T4" fmla="*/ 160 w 228"/>
                <a:gd name="T5" fmla="*/ 320 h 320"/>
                <a:gd name="T6" fmla="*/ 160 w 228"/>
                <a:gd name="T7" fmla="*/ 320 h 320"/>
                <a:gd name="T8" fmla="*/ 176 w 228"/>
                <a:gd name="T9" fmla="*/ 304 h 320"/>
                <a:gd name="T10" fmla="*/ 188 w 228"/>
                <a:gd name="T11" fmla="*/ 288 h 320"/>
                <a:gd name="T12" fmla="*/ 200 w 228"/>
                <a:gd name="T13" fmla="*/ 268 h 320"/>
                <a:gd name="T14" fmla="*/ 210 w 228"/>
                <a:gd name="T15" fmla="*/ 248 h 320"/>
                <a:gd name="T16" fmla="*/ 218 w 228"/>
                <a:gd name="T17" fmla="*/ 228 h 320"/>
                <a:gd name="T18" fmla="*/ 222 w 228"/>
                <a:gd name="T19" fmla="*/ 206 h 320"/>
                <a:gd name="T20" fmla="*/ 226 w 228"/>
                <a:gd name="T21" fmla="*/ 184 h 320"/>
                <a:gd name="T22" fmla="*/ 228 w 228"/>
                <a:gd name="T23" fmla="*/ 160 h 320"/>
                <a:gd name="T24" fmla="*/ 228 w 228"/>
                <a:gd name="T25" fmla="*/ 160 h 320"/>
                <a:gd name="T26" fmla="*/ 226 w 228"/>
                <a:gd name="T27" fmla="*/ 138 h 320"/>
                <a:gd name="T28" fmla="*/ 222 w 228"/>
                <a:gd name="T29" fmla="*/ 114 h 320"/>
                <a:gd name="T30" fmla="*/ 218 w 228"/>
                <a:gd name="T31" fmla="*/ 94 h 320"/>
                <a:gd name="T32" fmla="*/ 210 w 228"/>
                <a:gd name="T33" fmla="*/ 72 h 320"/>
                <a:gd name="T34" fmla="*/ 200 w 228"/>
                <a:gd name="T35" fmla="*/ 52 h 320"/>
                <a:gd name="T36" fmla="*/ 188 w 228"/>
                <a:gd name="T37" fmla="*/ 34 h 320"/>
                <a:gd name="T38" fmla="*/ 176 w 228"/>
                <a:gd name="T39" fmla="*/ 16 h 320"/>
                <a:gd name="T40" fmla="*/ 160 w 228"/>
                <a:gd name="T41" fmla="*/ 0 h 320"/>
                <a:gd name="T42" fmla="*/ 160 w 228"/>
                <a:gd name="T4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8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6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10" y="248"/>
                  </a:lnTo>
                  <a:lnTo>
                    <a:pt x="218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8" y="160"/>
                  </a:lnTo>
                  <a:lnTo>
                    <a:pt x="228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8" y="94"/>
                  </a:lnTo>
                  <a:lnTo>
                    <a:pt x="210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6" y="16"/>
                  </a:lnTo>
                  <a:lnTo>
                    <a:pt x="160" y="0"/>
                  </a:lnTo>
                  <a:lnTo>
                    <a:pt x="160" y="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49" name="Freeform 37"/>
            <p:cNvSpPr>
              <a:spLocks/>
            </p:cNvSpPr>
            <p:nvPr/>
          </p:nvSpPr>
          <p:spPr bwMode="auto">
            <a:xfrm>
              <a:off x="5302250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0 w 226"/>
                <a:gd name="T5" fmla="*/ 16 h 320"/>
                <a:gd name="T6" fmla="*/ 38 w 226"/>
                <a:gd name="T7" fmla="*/ 34 h 320"/>
                <a:gd name="T8" fmla="*/ 26 w 226"/>
                <a:gd name="T9" fmla="*/ 52 h 320"/>
                <a:gd name="T10" fmla="*/ 16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6 w 226"/>
                <a:gd name="T29" fmla="*/ 248 h 320"/>
                <a:gd name="T30" fmla="*/ 26 w 226"/>
                <a:gd name="T31" fmla="*/ 268 h 320"/>
                <a:gd name="T32" fmla="*/ 38 w 226"/>
                <a:gd name="T33" fmla="*/ 288 h 320"/>
                <a:gd name="T34" fmla="*/ 50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0" y="16"/>
                  </a:lnTo>
                  <a:lnTo>
                    <a:pt x="38" y="34"/>
                  </a:lnTo>
                  <a:lnTo>
                    <a:pt x="26" y="52"/>
                  </a:lnTo>
                  <a:lnTo>
                    <a:pt x="16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6" y="248"/>
                  </a:lnTo>
                  <a:lnTo>
                    <a:pt x="26" y="268"/>
                  </a:lnTo>
                  <a:lnTo>
                    <a:pt x="38" y="288"/>
                  </a:lnTo>
                  <a:lnTo>
                    <a:pt x="50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0" name="Freeform 38"/>
            <p:cNvSpPr>
              <a:spLocks/>
            </p:cNvSpPr>
            <p:nvPr/>
          </p:nvSpPr>
          <p:spPr bwMode="auto">
            <a:xfrm>
              <a:off x="5302250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0 w 226"/>
                <a:gd name="T5" fmla="*/ 16 h 320"/>
                <a:gd name="T6" fmla="*/ 38 w 226"/>
                <a:gd name="T7" fmla="*/ 34 h 320"/>
                <a:gd name="T8" fmla="*/ 26 w 226"/>
                <a:gd name="T9" fmla="*/ 52 h 320"/>
                <a:gd name="T10" fmla="*/ 16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6 w 226"/>
                <a:gd name="T29" fmla="*/ 248 h 320"/>
                <a:gd name="T30" fmla="*/ 26 w 226"/>
                <a:gd name="T31" fmla="*/ 268 h 320"/>
                <a:gd name="T32" fmla="*/ 38 w 226"/>
                <a:gd name="T33" fmla="*/ 288 h 320"/>
                <a:gd name="T34" fmla="*/ 50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0" y="16"/>
                  </a:lnTo>
                  <a:lnTo>
                    <a:pt x="38" y="34"/>
                  </a:lnTo>
                  <a:lnTo>
                    <a:pt x="26" y="52"/>
                  </a:lnTo>
                  <a:lnTo>
                    <a:pt x="16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6" y="248"/>
                  </a:lnTo>
                  <a:lnTo>
                    <a:pt x="26" y="268"/>
                  </a:lnTo>
                  <a:lnTo>
                    <a:pt x="38" y="288"/>
                  </a:lnTo>
                  <a:lnTo>
                    <a:pt x="50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1" name="Freeform 39"/>
            <p:cNvSpPr>
              <a:spLocks/>
            </p:cNvSpPr>
            <p:nvPr/>
          </p:nvSpPr>
          <p:spPr bwMode="auto">
            <a:xfrm>
              <a:off x="5302250" y="3359150"/>
              <a:ext cx="358775" cy="508000"/>
            </a:xfrm>
            <a:custGeom>
              <a:avLst/>
              <a:gdLst>
                <a:gd name="T0" fmla="*/ 66 w 226"/>
                <a:gd name="T1" fmla="*/ 0 h 320"/>
                <a:gd name="T2" fmla="*/ 66 w 226"/>
                <a:gd name="T3" fmla="*/ 0 h 320"/>
                <a:gd name="T4" fmla="*/ 50 w 226"/>
                <a:gd name="T5" fmla="*/ 16 h 320"/>
                <a:gd name="T6" fmla="*/ 38 w 226"/>
                <a:gd name="T7" fmla="*/ 34 h 320"/>
                <a:gd name="T8" fmla="*/ 26 w 226"/>
                <a:gd name="T9" fmla="*/ 52 h 320"/>
                <a:gd name="T10" fmla="*/ 16 w 226"/>
                <a:gd name="T11" fmla="*/ 72 h 320"/>
                <a:gd name="T12" fmla="*/ 10 w 226"/>
                <a:gd name="T13" fmla="*/ 94 h 320"/>
                <a:gd name="T14" fmla="*/ 4 w 226"/>
                <a:gd name="T15" fmla="*/ 114 h 320"/>
                <a:gd name="T16" fmla="*/ 0 w 226"/>
                <a:gd name="T17" fmla="*/ 138 h 320"/>
                <a:gd name="T18" fmla="*/ 0 w 226"/>
                <a:gd name="T19" fmla="*/ 160 h 320"/>
                <a:gd name="T20" fmla="*/ 0 w 226"/>
                <a:gd name="T21" fmla="*/ 160 h 320"/>
                <a:gd name="T22" fmla="*/ 0 w 226"/>
                <a:gd name="T23" fmla="*/ 184 h 320"/>
                <a:gd name="T24" fmla="*/ 4 w 226"/>
                <a:gd name="T25" fmla="*/ 206 h 320"/>
                <a:gd name="T26" fmla="*/ 10 w 226"/>
                <a:gd name="T27" fmla="*/ 228 h 320"/>
                <a:gd name="T28" fmla="*/ 16 w 226"/>
                <a:gd name="T29" fmla="*/ 248 h 320"/>
                <a:gd name="T30" fmla="*/ 26 w 226"/>
                <a:gd name="T31" fmla="*/ 268 h 320"/>
                <a:gd name="T32" fmla="*/ 38 w 226"/>
                <a:gd name="T33" fmla="*/ 288 h 320"/>
                <a:gd name="T34" fmla="*/ 50 w 226"/>
                <a:gd name="T35" fmla="*/ 304 h 320"/>
                <a:gd name="T36" fmla="*/ 66 w 226"/>
                <a:gd name="T37" fmla="*/ 320 h 320"/>
                <a:gd name="T38" fmla="*/ 226 w 226"/>
                <a:gd name="T39" fmla="*/ 160 h 320"/>
                <a:gd name="T40" fmla="*/ 66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66" y="0"/>
                  </a:moveTo>
                  <a:lnTo>
                    <a:pt x="66" y="0"/>
                  </a:lnTo>
                  <a:lnTo>
                    <a:pt x="50" y="16"/>
                  </a:lnTo>
                  <a:lnTo>
                    <a:pt x="38" y="34"/>
                  </a:lnTo>
                  <a:lnTo>
                    <a:pt x="26" y="52"/>
                  </a:lnTo>
                  <a:lnTo>
                    <a:pt x="16" y="72"/>
                  </a:lnTo>
                  <a:lnTo>
                    <a:pt x="10" y="94"/>
                  </a:lnTo>
                  <a:lnTo>
                    <a:pt x="4" y="114"/>
                  </a:lnTo>
                  <a:lnTo>
                    <a:pt x="0" y="13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84"/>
                  </a:lnTo>
                  <a:lnTo>
                    <a:pt x="4" y="206"/>
                  </a:lnTo>
                  <a:lnTo>
                    <a:pt x="10" y="228"/>
                  </a:lnTo>
                  <a:lnTo>
                    <a:pt x="16" y="248"/>
                  </a:lnTo>
                  <a:lnTo>
                    <a:pt x="26" y="268"/>
                  </a:lnTo>
                  <a:lnTo>
                    <a:pt x="38" y="288"/>
                  </a:lnTo>
                  <a:lnTo>
                    <a:pt x="50" y="304"/>
                  </a:lnTo>
                  <a:lnTo>
                    <a:pt x="66" y="320"/>
                  </a:lnTo>
                  <a:lnTo>
                    <a:pt x="226" y="160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2" name="Freeform 40"/>
            <p:cNvSpPr>
              <a:spLocks/>
            </p:cNvSpPr>
            <p:nvPr/>
          </p:nvSpPr>
          <p:spPr bwMode="auto">
            <a:xfrm>
              <a:off x="5407025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6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2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6 w 320"/>
                <a:gd name="T23" fmla="*/ 0 h 226"/>
                <a:gd name="T24" fmla="*/ 114 w 320"/>
                <a:gd name="T25" fmla="*/ 4 h 226"/>
                <a:gd name="T26" fmla="*/ 92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2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6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14" y="4"/>
                  </a:lnTo>
                  <a:lnTo>
                    <a:pt x="92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2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3" name="Freeform 41"/>
            <p:cNvSpPr>
              <a:spLocks/>
            </p:cNvSpPr>
            <p:nvPr/>
          </p:nvSpPr>
          <p:spPr bwMode="auto">
            <a:xfrm>
              <a:off x="5407025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6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2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6 w 320"/>
                <a:gd name="T23" fmla="*/ 0 h 226"/>
                <a:gd name="T24" fmla="*/ 114 w 320"/>
                <a:gd name="T25" fmla="*/ 4 h 226"/>
                <a:gd name="T26" fmla="*/ 92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2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6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14" y="4"/>
                  </a:lnTo>
                  <a:lnTo>
                    <a:pt x="92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2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4" name="Freeform 42"/>
            <p:cNvSpPr>
              <a:spLocks/>
            </p:cNvSpPr>
            <p:nvPr/>
          </p:nvSpPr>
          <p:spPr bwMode="auto">
            <a:xfrm>
              <a:off x="5407025" y="3254375"/>
              <a:ext cx="508000" cy="358775"/>
            </a:xfrm>
            <a:custGeom>
              <a:avLst/>
              <a:gdLst>
                <a:gd name="T0" fmla="*/ 320 w 320"/>
                <a:gd name="T1" fmla="*/ 66 h 226"/>
                <a:gd name="T2" fmla="*/ 320 w 320"/>
                <a:gd name="T3" fmla="*/ 66 h 226"/>
                <a:gd name="T4" fmla="*/ 304 w 320"/>
                <a:gd name="T5" fmla="*/ 52 h 226"/>
                <a:gd name="T6" fmla="*/ 286 w 320"/>
                <a:gd name="T7" fmla="*/ 38 h 226"/>
                <a:gd name="T8" fmla="*/ 268 w 320"/>
                <a:gd name="T9" fmla="*/ 28 h 226"/>
                <a:gd name="T10" fmla="*/ 248 w 320"/>
                <a:gd name="T11" fmla="*/ 18 h 226"/>
                <a:gd name="T12" fmla="*/ 228 w 320"/>
                <a:gd name="T13" fmla="*/ 10 h 226"/>
                <a:gd name="T14" fmla="*/ 206 w 320"/>
                <a:gd name="T15" fmla="*/ 4 h 226"/>
                <a:gd name="T16" fmla="*/ 182 w 320"/>
                <a:gd name="T17" fmla="*/ 0 h 226"/>
                <a:gd name="T18" fmla="*/ 160 w 320"/>
                <a:gd name="T19" fmla="*/ 0 h 226"/>
                <a:gd name="T20" fmla="*/ 160 w 320"/>
                <a:gd name="T21" fmla="*/ 0 h 226"/>
                <a:gd name="T22" fmla="*/ 136 w 320"/>
                <a:gd name="T23" fmla="*/ 0 h 226"/>
                <a:gd name="T24" fmla="*/ 114 w 320"/>
                <a:gd name="T25" fmla="*/ 4 h 226"/>
                <a:gd name="T26" fmla="*/ 92 w 320"/>
                <a:gd name="T27" fmla="*/ 10 h 226"/>
                <a:gd name="T28" fmla="*/ 72 w 320"/>
                <a:gd name="T29" fmla="*/ 18 h 226"/>
                <a:gd name="T30" fmla="*/ 52 w 320"/>
                <a:gd name="T31" fmla="*/ 28 h 226"/>
                <a:gd name="T32" fmla="*/ 32 w 320"/>
                <a:gd name="T33" fmla="*/ 38 h 226"/>
                <a:gd name="T34" fmla="*/ 16 w 320"/>
                <a:gd name="T35" fmla="*/ 52 h 226"/>
                <a:gd name="T36" fmla="*/ 0 w 320"/>
                <a:gd name="T37" fmla="*/ 66 h 226"/>
                <a:gd name="T38" fmla="*/ 160 w 320"/>
                <a:gd name="T39" fmla="*/ 226 h 226"/>
                <a:gd name="T40" fmla="*/ 320 w 320"/>
                <a:gd name="T41" fmla="*/ 6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6">
                  <a:moveTo>
                    <a:pt x="320" y="66"/>
                  </a:moveTo>
                  <a:lnTo>
                    <a:pt x="320" y="66"/>
                  </a:lnTo>
                  <a:lnTo>
                    <a:pt x="304" y="52"/>
                  </a:lnTo>
                  <a:lnTo>
                    <a:pt x="286" y="38"/>
                  </a:lnTo>
                  <a:lnTo>
                    <a:pt x="268" y="28"/>
                  </a:lnTo>
                  <a:lnTo>
                    <a:pt x="248" y="18"/>
                  </a:lnTo>
                  <a:lnTo>
                    <a:pt x="228" y="10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14" y="4"/>
                  </a:lnTo>
                  <a:lnTo>
                    <a:pt x="92" y="10"/>
                  </a:lnTo>
                  <a:lnTo>
                    <a:pt x="72" y="18"/>
                  </a:lnTo>
                  <a:lnTo>
                    <a:pt x="52" y="28"/>
                  </a:lnTo>
                  <a:lnTo>
                    <a:pt x="32" y="38"/>
                  </a:lnTo>
                  <a:lnTo>
                    <a:pt x="16" y="52"/>
                  </a:lnTo>
                  <a:lnTo>
                    <a:pt x="0" y="66"/>
                  </a:lnTo>
                  <a:lnTo>
                    <a:pt x="160" y="226"/>
                  </a:lnTo>
                  <a:lnTo>
                    <a:pt x="320" y="66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5" name="Freeform 43"/>
            <p:cNvSpPr>
              <a:spLocks/>
            </p:cNvSpPr>
            <p:nvPr/>
          </p:nvSpPr>
          <p:spPr bwMode="auto">
            <a:xfrm>
              <a:off x="5407025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2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2 w 320"/>
                <a:gd name="T13" fmla="*/ 218 h 228"/>
                <a:gd name="T14" fmla="*/ 114 w 320"/>
                <a:gd name="T15" fmla="*/ 222 h 228"/>
                <a:gd name="T16" fmla="*/ 136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2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6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2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2" y="218"/>
                  </a:lnTo>
                  <a:lnTo>
                    <a:pt x="114" y="222"/>
                  </a:lnTo>
                  <a:lnTo>
                    <a:pt x="136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2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6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6" name="Freeform 44"/>
            <p:cNvSpPr>
              <a:spLocks/>
            </p:cNvSpPr>
            <p:nvPr/>
          </p:nvSpPr>
          <p:spPr bwMode="auto">
            <a:xfrm>
              <a:off x="5407025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2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2 w 320"/>
                <a:gd name="T13" fmla="*/ 218 h 228"/>
                <a:gd name="T14" fmla="*/ 114 w 320"/>
                <a:gd name="T15" fmla="*/ 222 h 228"/>
                <a:gd name="T16" fmla="*/ 136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2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6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2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2" y="218"/>
                  </a:lnTo>
                  <a:lnTo>
                    <a:pt x="114" y="222"/>
                  </a:lnTo>
                  <a:lnTo>
                    <a:pt x="136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2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6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7" name="Freeform 45"/>
            <p:cNvSpPr>
              <a:spLocks/>
            </p:cNvSpPr>
            <p:nvPr/>
          </p:nvSpPr>
          <p:spPr bwMode="auto">
            <a:xfrm>
              <a:off x="5407025" y="3613150"/>
              <a:ext cx="508000" cy="361950"/>
            </a:xfrm>
            <a:custGeom>
              <a:avLst/>
              <a:gdLst>
                <a:gd name="T0" fmla="*/ 0 w 320"/>
                <a:gd name="T1" fmla="*/ 160 h 228"/>
                <a:gd name="T2" fmla="*/ 0 w 320"/>
                <a:gd name="T3" fmla="*/ 160 h 228"/>
                <a:gd name="T4" fmla="*/ 16 w 320"/>
                <a:gd name="T5" fmla="*/ 176 h 228"/>
                <a:gd name="T6" fmla="*/ 32 w 320"/>
                <a:gd name="T7" fmla="*/ 188 h 228"/>
                <a:gd name="T8" fmla="*/ 52 w 320"/>
                <a:gd name="T9" fmla="*/ 200 h 228"/>
                <a:gd name="T10" fmla="*/ 72 w 320"/>
                <a:gd name="T11" fmla="*/ 210 h 228"/>
                <a:gd name="T12" fmla="*/ 92 w 320"/>
                <a:gd name="T13" fmla="*/ 218 h 228"/>
                <a:gd name="T14" fmla="*/ 114 w 320"/>
                <a:gd name="T15" fmla="*/ 222 h 228"/>
                <a:gd name="T16" fmla="*/ 136 w 320"/>
                <a:gd name="T17" fmla="*/ 226 h 228"/>
                <a:gd name="T18" fmla="*/ 160 w 320"/>
                <a:gd name="T19" fmla="*/ 228 h 228"/>
                <a:gd name="T20" fmla="*/ 160 w 320"/>
                <a:gd name="T21" fmla="*/ 228 h 228"/>
                <a:gd name="T22" fmla="*/ 182 w 320"/>
                <a:gd name="T23" fmla="*/ 226 h 228"/>
                <a:gd name="T24" fmla="*/ 206 w 320"/>
                <a:gd name="T25" fmla="*/ 222 h 228"/>
                <a:gd name="T26" fmla="*/ 228 w 320"/>
                <a:gd name="T27" fmla="*/ 218 h 228"/>
                <a:gd name="T28" fmla="*/ 248 w 320"/>
                <a:gd name="T29" fmla="*/ 210 h 228"/>
                <a:gd name="T30" fmla="*/ 268 w 320"/>
                <a:gd name="T31" fmla="*/ 200 h 228"/>
                <a:gd name="T32" fmla="*/ 286 w 320"/>
                <a:gd name="T33" fmla="*/ 188 h 228"/>
                <a:gd name="T34" fmla="*/ 304 w 320"/>
                <a:gd name="T35" fmla="*/ 176 h 228"/>
                <a:gd name="T36" fmla="*/ 320 w 320"/>
                <a:gd name="T37" fmla="*/ 160 h 228"/>
                <a:gd name="T38" fmla="*/ 160 w 320"/>
                <a:gd name="T39" fmla="*/ 0 h 228"/>
                <a:gd name="T40" fmla="*/ 0 w 320"/>
                <a:gd name="T41" fmla="*/ 16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228">
                  <a:moveTo>
                    <a:pt x="0" y="160"/>
                  </a:moveTo>
                  <a:lnTo>
                    <a:pt x="0" y="160"/>
                  </a:lnTo>
                  <a:lnTo>
                    <a:pt x="16" y="176"/>
                  </a:lnTo>
                  <a:lnTo>
                    <a:pt x="32" y="188"/>
                  </a:lnTo>
                  <a:lnTo>
                    <a:pt x="52" y="200"/>
                  </a:lnTo>
                  <a:lnTo>
                    <a:pt x="72" y="210"/>
                  </a:lnTo>
                  <a:lnTo>
                    <a:pt x="92" y="218"/>
                  </a:lnTo>
                  <a:lnTo>
                    <a:pt x="114" y="222"/>
                  </a:lnTo>
                  <a:lnTo>
                    <a:pt x="136" y="226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82" y="226"/>
                  </a:lnTo>
                  <a:lnTo>
                    <a:pt x="206" y="222"/>
                  </a:lnTo>
                  <a:lnTo>
                    <a:pt x="228" y="218"/>
                  </a:lnTo>
                  <a:lnTo>
                    <a:pt x="248" y="210"/>
                  </a:lnTo>
                  <a:lnTo>
                    <a:pt x="268" y="200"/>
                  </a:lnTo>
                  <a:lnTo>
                    <a:pt x="286" y="188"/>
                  </a:lnTo>
                  <a:lnTo>
                    <a:pt x="304" y="176"/>
                  </a:lnTo>
                  <a:lnTo>
                    <a:pt x="320" y="160"/>
                  </a:lnTo>
                  <a:lnTo>
                    <a:pt x="160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8" name="Freeform 46"/>
            <p:cNvSpPr>
              <a:spLocks/>
            </p:cNvSpPr>
            <p:nvPr/>
          </p:nvSpPr>
          <p:spPr bwMode="auto">
            <a:xfrm>
              <a:off x="5661025" y="3359150"/>
              <a:ext cx="358775" cy="508000"/>
            </a:xfrm>
            <a:custGeom>
              <a:avLst/>
              <a:gdLst>
                <a:gd name="T0" fmla="*/ 160 w 226"/>
                <a:gd name="T1" fmla="*/ 0 h 320"/>
                <a:gd name="T2" fmla="*/ 0 w 226"/>
                <a:gd name="T3" fmla="*/ 160 h 320"/>
                <a:gd name="T4" fmla="*/ 160 w 226"/>
                <a:gd name="T5" fmla="*/ 320 h 320"/>
                <a:gd name="T6" fmla="*/ 160 w 226"/>
                <a:gd name="T7" fmla="*/ 320 h 320"/>
                <a:gd name="T8" fmla="*/ 174 w 226"/>
                <a:gd name="T9" fmla="*/ 304 h 320"/>
                <a:gd name="T10" fmla="*/ 188 w 226"/>
                <a:gd name="T11" fmla="*/ 288 h 320"/>
                <a:gd name="T12" fmla="*/ 200 w 226"/>
                <a:gd name="T13" fmla="*/ 268 h 320"/>
                <a:gd name="T14" fmla="*/ 208 w 226"/>
                <a:gd name="T15" fmla="*/ 248 h 320"/>
                <a:gd name="T16" fmla="*/ 216 w 226"/>
                <a:gd name="T17" fmla="*/ 228 h 320"/>
                <a:gd name="T18" fmla="*/ 222 w 226"/>
                <a:gd name="T19" fmla="*/ 206 h 320"/>
                <a:gd name="T20" fmla="*/ 226 w 226"/>
                <a:gd name="T21" fmla="*/ 184 h 320"/>
                <a:gd name="T22" fmla="*/ 226 w 226"/>
                <a:gd name="T23" fmla="*/ 160 h 320"/>
                <a:gd name="T24" fmla="*/ 226 w 226"/>
                <a:gd name="T25" fmla="*/ 160 h 320"/>
                <a:gd name="T26" fmla="*/ 226 w 226"/>
                <a:gd name="T27" fmla="*/ 138 h 320"/>
                <a:gd name="T28" fmla="*/ 222 w 226"/>
                <a:gd name="T29" fmla="*/ 114 h 320"/>
                <a:gd name="T30" fmla="*/ 216 w 226"/>
                <a:gd name="T31" fmla="*/ 94 h 320"/>
                <a:gd name="T32" fmla="*/ 208 w 226"/>
                <a:gd name="T33" fmla="*/ 72 h 320"/>
                <a:gd name="T34" fmla="*/ 200 w 226"/>
                <a:gd name="T35" fmla="*/ 52 h 320"/>
                <a:gd name="T36" fmla="*/ 188 w 226"/>
                <a:gd name="T37" fmla="*/ 34 h 320"/>
                <a:gd name="T38" fmla="*/ 174 w 226"/>
                <a:gd name="T39" fmla="*/ 16 h 320"/>
                <a:gd name="T40" fmla="*/ 160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4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08" y="248"/>
                  </a:lnTo>
                  <a:lnTo>
                    <a:pt x="216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6" y="94"/>
                  </a:lnTo>
                  <a:lnTo>
                    <a:pt x="208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4" y="1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59" name="Freeform 47"/>
            <p:cNvSpPr>
              <a:spLocks/>
            </p:cNvSpPr>
            <p:nvPr/>
          </p:nvSpPr>
          <p:spPr bwMode="auto">
            <a:xfrm>
              <a:off x="5661025" y="3359150"/>
              <a:ext cx="358775" cy="508000"/>
            </a:xfrm>
            <a:custGeom>
              <a:avLst/>
              <a:gdLst>
                <a:gd name="T0" fmla="*/ 160 w 226"/>
                <a:gd name="T1" fmla="*/ 0 h 320"/>
                <a:gd name="T2" fmla="*/ 0 w 226"/>
                <a:gd name="T3" fmla="*/ 160 h 320"/>
                <a:gd name="T4" fmla="*/ 160 w 226"/>
                <a:gd name="T5" fmla="*/ 320 h 320"/>
                <a:gd name="T6" fmla="*/ 160 w 226"/>
                <a:gd name="T7" fmla="*/ 320 h 320"/>
                <a:gd name="T8" fmla="*/ 174 w 226"/>
                <a:gd name="T9" fmla="*/ 304 h 320"/>
                <a:gd name="T10" fmla="*/ 188 w 226"/>
                <a:gd name="T11" fmla="*/ 288 h 320"/>
                <a:gd name="T12" fmla="*/ 200 w 226"/>
                <a:gd name="T13" fmla="*/ 268 h 320"/>
                <a:gd name="T14" fmla="*/ 208 w 226"/>
                <a:gd name="T15" fmla="*/ 248 h 320"/>
                <a:gd name="T16" fmla="*/ 216 w 226"/>
                <a:gd name="T17" fmla="*/ 228 h 320"/>
                <a:gd name="T18" fmla="*/ 222 w 226"/>
                <a:gd name="T19" fmla="*/ 206 h 320"/>
                <a:gd name="T20" fmla="*/ 226 w 226"/>
                <a:gd name="T21" fmla="*/ 184 h 320"/>
                <a:gd name="T22" fmla="*/ 226 w 226"/>
                <a:gd name="T23" fmla="*/ 160 h 320"/>
                <a:gd name="T24" fmla="*/ 226 w 226"/>
                <a:gd name="T25" fmla="*/ 160 h 320"/>
                <a:gd name="T26" fmla="*/ 226 w 226"/>
                <a:gd name="T27" fmla="*/ 138 h 320"/>
                <a:gd name="T28" fmla="*/ 222 w 226"/>
                <a:gd name="T29" fmla="*/ 114 h 320"/>
                <a:gd name="T30" fmla="*/ 216 w 226"/>
                <a:gd name="T31" fmla="*/ 94 h 320"/>
                <a:gd name="T32" fmla="*/ 208 w 226"/>
                <a:gd name="T33" fmla="*/ 72 h 320"/>
                <a:gd name="T34" fmla="*/ 200 w 226"/>
                <a:gd name="T35" fmla="*/ 52 h 320"/>
                <a:gd name="T36" fmla="*/ 188 w 226"/>
                <a:gd name="T37" fmla="*/ 34 h 320"/>
                <a:gd name="T38" fmla="*/ 174 w 226"/>
                <a:gd name="T39" fmla="*/ 16 h 320"/>
                <a:gd name="T40" fmla="*/ 160 w 226"/>
                <a:gd name="T4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4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08" y="248"/>
                  </a:lnTo>
                  <a:lnTo>
                    <a:pt x="216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6" y="94"/>
                  </a:lnTo>
                  <a:lnTo>
                    <a:pt x="208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4" y="16"/>
                  </a:lnTo>
                  <a:lnTo>
                    <a:pt x="1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0" name="Freeform 48"/>
            <p:cNvSpPr>
              <a:spLocks/>
            </p:cNvSpPr>
            <p:nvPr/>
          </p:nvSpPr>
          <p:spPr bwMode="auto">
            <a:xfrm>
              <a:off x="5661025" y="3359150"/>
              <a:ext cx="358775" cy="508000"/>
            </a:xfrm>
            <a:custGeom>
              <a:avLst/>
              <a:gdLst>
                <a:gd name="T0" fmla="*/ 160 w 226"/>
                <a:gd name="T1" fmla="*/ 0 h 320"/>
                <a:gd name="T2" fmla="*/ 0 w 226"/>
                <a:gd name="T3" fmla="*/ 160 h 320"/>
                <a:gd name="T4" fmla="*/ 160 w 226"/>
                <a:gd name="T5" fmla="*/ 320 h 320"/>
                <a:gd name="T6" fmla="*/ 160 w 226"/>
                <a:gd name="T7" fmla="*/ 320 h 320"/>
                <a:gd name="T8" fmla="*/ 174 w 226"/>
                <a:gd name="T9" fmla="*/ 304 h 320"/>
                <a:gd name="T10" fmla="*/ 188 w 226"/>
                <a:gd name="T11" fmla="*/ 288 h 320"/>
                <a:gd name="T12" fmla="*/ 200 w 226"/>
                <a:gd name="T13" fmla="*/ 268 h 320"/>
                <a:gd name="T14" fmla="*/ 208 w 226"/>
                <a:gd name="T15" fmla="*/ 248 h 320"/>
                <a:gd name="T16" fmla="*/ 216 w 226"/>
                <a:gd name="T17" fmla="*/ 228 h 320"/>
                <a:gd name="T18" fmla="*/ 222 w 226"/>
                <a:gd name="T19" fmla="*/ 206 h 320"/>
                <a:gd name="T20" fmla="*/ 226 w 226"/>
                <a:gd name="T21" fmla="*/ 184 h 320"/>
                <a:gd name="T22" fmla="*/ 226 w 226"/>
                <a:gd name="T23" fmla="*/ 160 h 320"/>
                <a:gd name="T24" fmla="*/ 226 w 226"/>
                <a:gd name="T25" fmla="*/ 160 h 320"/>
                <a:gd name="T26" fmla="*/ 226 w 226"/>
                <a:gd name="T27" fmla="*/ 138 h 320"/>
                <a:gd name="T28" fmla="*/ 222 w 226"/>
                <a:gd name="T29" fmla="*/ 114 h 320"/>
                <a:gd name="T30" fmla="*/ 216 w 226"/>
                <a:gd name="T31" fmla="*/ 94 h 320"/>
                <a:gd name="T32" fmla="*/ 208 w 226"/>
                <a:gd name="T33" fmla="*/ 72 h 320"/>
                <a:gd name="T34" fmla="*/ 200 w 226"/>
                <a:gd name="T35" fmla="*/ 52 h 320"/>
                <a:gd name="T36" fmla="*/ 188 w 226"/>
                <a:gd name="T37" fmla="*/ 34 h 320"/>
                <a:gd name="T38" fmla="*/ 174 w 226"/>
                <a:gd name="T39" fmla="*/ 16 h 320"/>
                <a:gd name="T40" fmla="*/ 160 w 226"/>
                <a:gd name="T41" fmla="*/ 0 h 320"/>
                <a:gd name="T42" fmla="*/ 160 w 226"/>
                <a:gd name="T4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6" h="320">
                  <a:moveTo>
                    <a:pt x="160" y="0"/>
                  </a:moveTo>
                  <a:lnTo>
                    <a:pt x="0" y="16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74" y="304"/>
                  </a:lnTo>
                  <a:lnTo>
                    <a:pt x="188" y="288"/>
                  </a:lnTo>
                  <a:lnTo>
                    <a:pt x="200" y="268"/>
                  </a:lnTo>
                  <a:lnTo>
                    <a:pt x="208" y="248"/>
                  </a:lnTo>
                  <a:lnTo>
                    <a:pt x="216" y="228"/>
                  </a:lnTo>
                  <a:lnTo>
                    <a:pt x="222" y="206"/>
                  </a:lnTo>
                  <a:lnTo>
                    <a:pt x="226" y="184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26" y="138"/>
                  </a:lnTo>
                  <a:lnTo>
                    <a:pt x="222" y="114"/>
                  </a:lnTo>
                  <a:lnTo>
                    <a:pt x="216" y="94"/>
                  </a:lnTo>
                  <a:lnTo>
                    <a:pt x="208" y="72"/>
                  </a:lnTo>
                  <a:lnTo>
                    <a:pt x="200" y="52"/>
                  </a:lnTo>
                  <a:lnTo>
                    <a:pt x="188" y="34"/>
                  </a:lnTo>
                  <a:lnTo>
                    <a:pt x="174" y="16"/>
                  </a:lnTo>
                  <a:lnTo>
                    <a:pt x="160" y="0"/>
                  </a:lnTo>
                  <a:lnTo>
                    <a:pt x="160" y="0"/>
                  </a:lnTo>
                  <a:close/>
                </a:path>
              </a:pathLst>
            </a:cu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1" name="Line 49"/>
            <p:cNvSpPr>
              <a:spLocks noChangeShapeType="1"/>
            </p:cNvSpPr>
            <p:nvPr/>
          </p:nvSpPr>
          <p:spPr bwMode="auto">
            <a:xfrm flipV="1">
              <a:off x="4308475" y="3863975"/>
              <a:ext cx="1250950" cy="5270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2" name="Freeform 50"/>
            <p:cNvSpPr>
              <a:spLocks/>
            </p:cNvSpPr>
            <p:nvPr/>
          </p:nvSpPr>
          <p:spPr bwMode="auto">
            <a:xfrm>
              <a:off x="5527675" y="3844925"/>
              <a:ext cx="79375" cy="57150"/>
            </a:xfrm>
            <a:custGeom>
              <a:avLst/>
              <a:gdLst>
                <a:gd name="T0" fmla="*/ 50 w 50"/>
                <a:gd name="T1" fmla="*/ 0 h 36"/>
                <a:gd name="T2" fmla="*/ 14 w 50"/>
                <a:gd name="T3" fmla="*/ 36 h 36"/>
                <a:gd name="T4" fmla="*/ 18 w 50"/>
                <a:gd name="T5" fmla="*/ 14 h 36"/>
                <a:gd name="T6" fmla="*/ 0 w 50"/>
                <a:gd name="T7" fmla="*/ 0 h 36"/>
                <a:gd name="T8" fmla="*/ 50 w 5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50" y="0"/>
                  </a:moveTo>
                  <a:lnTo>
                    <a:pt x="14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3" name="Freeform 51"/>
            <p:cNvSpPr>
              <a:spLocks/>
            </p:cNvSpPr>
            <p:nvPr/>
          </p:nvSpPr>
          <p:spPr bwMode="auto">
            <a:xfrm>
              <a:off x="5527675" y="3844925"/>
              <a:ext cx="79375" cy="57150"/>
            </a:xfrm>
            <a:custGeom>
              <a:avLst/>
              <a:gdLst>
                <a:gd name="T0" fmla="*/ 50 w 50"/>
                <a:gd name="T1" fmla="*/ 0 h 36"/>
                <a:gd name="T2" fmla="*/ 14 w 50"/>
                <a:gd name="T3" fmla="*/ 36 h 36"/>
                <a:gd name="T4" fmla="*/ 18 w 50"/>
                <a:gd name="T5" fmla="*/ 14 h 36"/>
                <a:gd name="T6" fmla="*/ 0 w 50"/>
                <a:gd name="T7" fmla="*/ 0 h 36"/>
                <a:gd name="T8" fmla="*/ 50 w 5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50" y="0"/>
                  </a:moveTo>
                  <a:lnTo>
                    <a:pt x="14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4" name="Line 52"/>
            <p:cNvSpPr>
              <a:spLocks noChangeShapeType="1"/>
            </p:cNvSpPr>
            <p:nvPr/>
          </p:nvSpPr>
          <p:spPr bwMode="auto">
            <a:xfrm flipH="1" flipV="1">
              <a:off x="3457575" y="3870325"/>
              <a:ext cx="850900" cy="5207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5" name="Freeform 53"/>
            <p:cNvSpPr>
              <a:spLocks/>
            </p:cNvSpPr>
            <p:nvPr/>
          </p:nvSpPr>
          <p:spPr bwMode="auto">
            <a:xfrm>
              <a:off x="3413125" y="3841750"/>
              <a:ext cx="79375" cy="66675"/>
            </a:xfrm>
            <a:custGeom>
              <a:avLst/>
              <a:gdLst>
                <a:gd name="T0" fmla="*/ 0 w 50"/>
                <a:gd name="T1" fmla="*/ 0 h 42"/>
                <a:gd name="T2" fmla="*/ 50 w 50"/>
                <a:gd name="T3" fmla="*/ 8 h 42"/>
                <a:gd name="T4" fmla="*/ 30 w 50"/>
                <a:gd name="T5" fmla="*/ 18 h 42"/>
                <a:gd name="T6" fmla="*/ 30 w 50"/>
                <a:gd name="T7" fmla="*/ 42 h 42"/>
                <a:gd name="T8" fmla="*/ 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0" y="0"/>
                  </a:moveTo>
                  <a:lnTo>
                    <a:pt x="50" y="8"/>
                  </a:lnTo>
                  <a:lnTo>
                    <a:pt x="30" y="18"/>
                  </a:lnTo>
                  <a:lnTo>
                    <a:pt x="3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6" name="Freeform 54"/>
            <p:cNvSpPr>
              <a:spLocks/>
            </p:cNvSpPr>
            <p:nvPr/>
          </p:nvSpPr>
          <p:spPr bwMode="auto">
            <a:xfrm>
              <a:off x="3413125" y="3841750"/>
              <a:ext cx="79375" cy="66675"/>
            </a:xfrm>
            <a:custGeom>
              <a:avLst/>
              <a:gdLst>
                <a:gd name="T0" fmla="*/ 0 w 50"/>
                <a:gd name="T1" fmla="*/ 0 h 42"/>
                <a:gd name="T2" fmla="*/ 50 w 50"/>
                <a:gd name="T3" fmla="*/ 8 h 42"/>
                <a:gd name="T4" fmla="*/ 30 w 50"/>
                <a:gd name="T5" fmla="*/ 18 h 42"/>
                <a:gd name="T6" fmla="*/ 30 w 50"/>
                <a:gd name="T7" fmla="*/ 42 h 42"/>
                <a:gd name="T8" fmla="*/ 0 w 5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0" y="0"/>
                  </a:moveTo>
                  <a:lnTo>
                    <a:pt x="50" y="8"/>
                  </a:lnTo>
                  <a:lnTo>
                    <a:pt x="30" y="18"/>
                  </a:lnTo>
                  <a:lnTo>
                    <a:pt x="30" y="42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7" name="Rectangle 55"/>
            <p:cNvSpPr>
              <a:spLocks noChangeArrowheads="1"/>
            </p:cNvSpPr>
            <p:nvPr/>
          </p:nvSpPr>
          <p:spPr bwMode="auto">
            <a:xfrm>
              <a:off x="3244850" y="4394200"/>
              <a:ext cx="2130425" cy="20320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8" name="Rectangle 56"/>
            <p:cNvSpPr>
              <a:spLocks noChangeArrowheads="1"/>
            </p:cNvSpPr>
            <p:nvPr/>
          </p:nvSpPr>
          <p:spPr bwMode="auto">
            <a:xfrm>
              <a:off x="3244850" y="4394200"/>
              <a:ext cx="2130425" cy="2032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69" name="Rectangle 57"/>
            <p:cNvSpPr>
              <a:spLocks noChangeArrowheads="1"/>
            </p:cNvSpPr>
            <p:nvPr/>
          </p:nvSpPr>
          <p:spPr bwMode="auto">
            <a:xfrm>
              <a:off x="3651250" y="2701925"/>
              <a:ext cx="654050" cy="30480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0" name="Rectangle 58"/>
            <p:cNvSpPr>
              <a:spLocks noChangeArrowheads="1"/>
            </p:cNvSpPr>
            <p:nvPr/>
          </p:nvSpPr>
          <p:spPr bwMode="auto">
            <a:xfrm>
              <a:off x="3651250" y="2701925"/>
              <a:ext cx="654050" cy="304800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1" name="Rectangle 59"/>
            <p:cNvSpPr>
              <a:spLocks noChangeArrowheads="1"/>
            </p:cNvSpPr>
            <p:nvPr/>
          </p:nvSpPr>
          <p:spPr bwMode="auto">
            <a:xfrm>
              <a:off x="2530475" y="2701925"/>
              <a:ext cx="650875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2" name="Rectangle 60"/>
            <p:cNvSpPr>
              <a:spLocks noChangeArrowheads="1"/>
            </p:cNvSpPr>
            <p:nvPr/>
          </p:nvSpPr>
          <p:spPr bwMode="auto">
            <a:xfrm>
              <a:off x="2530475" y="2701925"/>
              <a:ext cx="650875" cy="304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3" name="Line 61"/>
            <p:cNvSpPr>
              <a:spLocks noChangeShapeType="1"/>
            </p:cNvSpPr>
            <p:nvPr/>
          </p:nvSpPr>
          <p:spPr bwMode="auto">
            <a:xfrm>
              <a:off x="2860675" y="3006725"/>
              <a:ext cx="285750" cy="5143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4" name="Freeform 62"/>
            <p:cNvSpPr>
              <a:spLocks/>
            </p:cNvSpPr>
            <p:nvPr/>
          </p:nvSpPr>
          <p:spPr bwMode="auto">
            <a:xfrm>
              <a:off x="3108325" y="3489325"/>
              <a:ext cx="63500" cy="79375"/>
            </a:xfrm>
            <a:custGeom>
              <a:avLst/>
              <a:gdLst>
                <a:gd name="T0" fmla="*/ 40 w 40"/>
                <a:gd name="T1" fmla="*/ 50 h 50"/>
                <a:gd name="T2" fmla="*/ 0 w 40"/>
                <a:gd name="T3" fmla="*/ 18 h 50"/>
                <a:gd name="T4" fmla="*/ 22 w 40"/>
                <a:gd name="T5" fmla="*/ 18 h 50"/>
                <a:gd name="T6" fmla="*/ 34 w 40"/>
                <a:gd name="T7" fmla="*/ 0 h 50"/>
                <a:gd name="T8" fmla="*/ 4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40" y="50"/>
                  </a:moveTo>
                  <a:lnTo>
                    <a:pt x="0" y="18"/>
                  </a:lnTo>
                  <a:lnTo>
                    <a:pt x="22" y="18"/>
                  </a:lnTo>
                  <a:lnTo>
                    <a:pt x="34" y="0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5" name="Freeform 63"/>
            <p:cNvSpPr>
              <a:spLocks/>
            </p:cNvSpPr>
            <p:nvPr/>
          </p:nvSpPr>
          <p:spPr bwMode="auto">
            <a:xfrm>
              <a:off x="3108325" y="3489325"/>
              <a:ext cx="63500" cy="79375"/>
            </a:xfrm>
            <a:custGeom>
              <a:avLst/>
              <a:gdLst>
                <a:gd name="T0" fmla="*/ 40 w 40"/>
                <a:gd name="T1" fmla="*/ 50 h 50"/>
                <a:gd name="T2" fmla="*/ 0 w 40"/>
                <a:gd name="T3" fmla="*/ 18 h 50"/>
                <a:gd name="T4" fmla="*/ 22 w 40"/>
                <a:gd name="T5" fmla="*/ 18 h 50"/>
                <a:gd name="T6" fmla="*/ 34 w 40"/>
                <a:gd name="T7" fmla="*/ 0 h 50"/>
                <a:gd name="T8" fmla="*/ 4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40" y="50"/>
                  </a:moveTo>
                  <a:lnTo>
                    <a:pt x="0" y="18"/>
                  </a:lnTo>
                  <a:lnTo>
                    <a:pt x="22" y="18"/>
                  </a:lnTo>
                  <a:lnTo>
                    <a:pt x="34" y="0"/>
                  </a:lnTo>
                  <a:lnTo>
                    <a:pt x="4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6" name="Line 64"/>
            <p:cNvSpPr>
              <a:spLocks noChangeShapeType="1"/>
            </p:cNvSpPr>
            <p:nvPr/>
          </p:nvSpPr>
          <p:spPr bwMode="auto">
            <a:xfrm flipH="1">
              <a:off x="3632200" y="3006725"/>
              <a:ext cx="282575" cy="5143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7" name="Freeform 65"/>
            <p:cNvSpPr>
              <a:spLocks/>
            </p:cNvSpPr>
            <p:nvPr/>
          </p:nvSpPr>
          <p:spPr bwMode="auto">
            <a:xfrm>
              <a:off x="3606800" y="3489325"/>
              <a:ext cx="63500" cy="79375"/>
            </a:xfrm>
            <a:custGeom>
              <a:avLst/>
              <a:gdLst>
                <a:gd name="T0" fmla="*/ 0 w 40"/>
                <a:gd name="T1" fmla="*/ 50 h 50"/>
                <a:gd name="T2" fmla="*/ 40 w 40"/>
                <a:gd name="T3" fmla="*/ 18 h 50"/>
                <a:gd name="T4" fmla="*/ 18 w 40"/>
                <a:gd name="T5" fmla="*/ 18 h 50"/>
                <a:gd name="T6" fmla="*/ 6 w 40"/>
                <a:gd name="T7" fmla="*/ 0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40" y="18"/>
                  </a:lnTo>
                  <a:lnTo>
                    <a:pt x="18" y="18"/>
                  </a:lnTo>
                  <a:lnTo>
                    <a:pt x="6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8" name="Freeform 66"/>
            <p:cNvSpPr>
              <a:spLocks/>
            </p:cNvSpPr>
            <p:nvPr/>
          </p:nvSpPr>
          <p:spPr bwMode="auto">
            <a:xfrm>
              <a:off x="3606800" y="3489325"/>
              <a:ext cx="63500" cy="79375"/>
            </a:xfrm>
            <a:custGeom>
              <a:avLst/>
              <a:gdLst>
                <a:gd name="T0" fmla="*/ 0 w 40"/>
                <a:gd name="T1" fmla="*/ 50 h 50"/>
                <a:gd name="T2" fmla="*/ 40 w 40"/>
                <a:gd name="T3" fmla="*/ 18 h 50"/>
                <a:gd name="T4" fmla="*/ 18 w 40"/>
                <a:gd name="T5" fmla="*/ 18 h 50"/>
                <a:gd name="T6" fmla="*/ 6 w 40"/>
                <a:gd name="T7" fmla="*/ 0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40" y="18"/>
                  </a:lnTo>
                  <a:lnTo>
                    <a:pt x="18" y="18"/>
                  </a:lnTo>
                  <a:lnTo>
                    <a:pt x="6" y="0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79" name="Rectangle 67"/>
            <p:cNvSpPr>
              <a:spLocks noChangeArrowheads="1"/>
            </p:cNvSpPr>
            <p:nvPr/>
          </p:nvSpPr>
          <p:spPr bwMode="auto">
            <a:xfrm>
              <a:off x="4629150" y="2559050"/>
              <a:ext cx="2869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80" name="Rectangle 68"/>
            <p:cNvSpPr>
              <a:spLocks noChangeArrowheads="1"/>
            </p:cNvSpPr>
            <p:nvPr/>
          </p:nvSpPr>
          <p:spPr bwMode="auto">
            <a:xfrm>
              <a:off x="5629275" y="373380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81" name="Rectangle 69"/>
            <p:cNvSpPr>
              <a:spLocks noChangeArrowheads="1"/>
            </p:cNvSpPr>
            <p:nvPr/>
          </p:nvSpPr>
          <p:spPr bwMode="auto">
            <a:xfrm>
              <a:off x="5829300" y="354330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9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82" name="Rectangle 70"/>
            <p:cNvSpPr>
              <a:spLocks noChangeArrowheads="1"/>
            </p:cNvSpPr>
            <p:nvPr/>
          </p:nvSpPr>
          <p:spPr bwMode="auto">
            <a:xfrm>
              <a:off x="5432425" y="354330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83" name="Rectangle 71"/>
            <p:cNvSpPr>
              <a:spLocks noChangeArrowheads="1"/>
            </p:cNvSpPr>
            <p:nvPr/>
          </p:nvSpPr>
          <p:spPr bwMode="auto">
            <a:xfrm>
              <a:off x="2621827" y="2733675"/>
              <a:ext cx="47769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Date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 plus tôt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90" name="Rectangle 78"/>
            <p:cNvSpPr>
              <a:spLocks noChangeArrowheads="1"/>
            </p:cNvSpPr>
            <p:nvPr/>
          </p:nvSpPr>
          <p:spPr bwMode="auto">
            <a:xfrm>
              <a:off x="3714750" y="2736850"/>
              <a:ext cx="5402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Date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 plus tard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9999" name="Rectangle 87"/>
            <p:cNvSpPr>
              <a:spLocks noChangeArrowheads="1"/>
            </p:cNvSpPr>
            <p:nvPr/>
          </p:nvSpPr>
          <p:spPr bwMode="auto">
            <a:xfrm>
              <a:off x="1879600" y="3165475"/>
              <a:ext cx="88646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antécédente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004" name="Rectangle 92"/>
            <p:cNvSpPr>
              <a:spLocks noChangeArrowheads="1"/>
            </p:cNvSpPr>
            <p:nvPr/>
          </p:nvSpPr>
          <p:spPr bwMode="auto">
            <a:xfrm>
              <a:off x="6400800" y="3533775"/>
              <a:ext cx="9089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subséquente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011" name="Rectangle 99"/>
            <p:cNvSpPr>
              <a:spLocks noChangeArrowheads="1"/>
            </p:cNvSpPr>
            <p:nvPr/>
          </p:nvSpPr>
          <p:spPr bwMode="auto">
            <a:xfrm>
              <a:off x="3317875" y="4445000"/>
              <a:ext cx="19973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Marge = date au plus tard – date au plus tôt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0028" name="Rectangle 116"/>
            <p:cNvSpPr>
              <a:spLocks noChangeArrowheads="1"/>
            </p:cNvSpPr>
            <p:nvPr/>
          </p:nvSpPr>
          <p:spPr bwMode="auto">
            <a:xfrm>
              <a:off x="1879600" y="3943350"/>
              <a:ext cx="88646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antécédente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73223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051720" y="6503989"/>
            <a:ext cx="5112567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DIAGRAMME PERT DES TÂCHES AVEC LE CHEMIN CRITIQUE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CALCULER ET RESPECTER LA DATE DE FIN D’UNE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1289" name="Freeform 6"/>
          <p:cNvSpPr>
            <a:spLocks/>
          </p:cNvSpPr>
          <p:nvPr/>
        </p:nvSpPr>
        <p:spPr bwMode="auto">
          <a:xfrm>
            <a:off x="1333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0" name="Freeform 7"/>
          <p:cNvSpPr>
            <a:spLocks/>
          </p:cNvSpPr>
          <p:nvPr/>
        </p:nvSpPr>
        <p:spPr bwMode="auto">
          <a:xfrm>
            <a:off x="1333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1" name="Freeform 8"/>
          <p:cNvSpPr>
            <a:spLocks/>
          </p:cNvSpPr>
          <p:nvPr/>
        </p:nvSpPr>
        <p:spPr bwMode="auto">
          <a:xfrm>
            <a:off x="1333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2" name="Freeform 9"/>
          <p:cNvSpPr>
            <a:spLocks/>
          </p:cNvSpPr>
          <p:nvPr/>
        </p:nvSpPr>
        <p:spPr bwMode="auto">
          <a:xfrm>
            <a:off x="1387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3" name="Freeform 10"/>
          <p:cNvSpPr>
            <a:spLocks/>
          </p:cNvSpPr>
          <p:nvPr/>
        </p:nvSpPr>
        <p:spPr bwMode="auto">
          <a:xfrm>
            <a:off x="1387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4" name="Freeform 11"/>
          <p:cNvSpPr>
            <a:spLocks/>
          </p:cNvSpPr>
          <p:nvPr/>
        </p:nvSpPr>
        <p:spPr bwMode="auto">
          <a:xfrm>
            <a:off x="1387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5" name="Freeform 12"/>
          <p:cNvSpPr>
            <a:spLocks/>
          </p:cNvSpPr>
          <p:nvPr/>
        </p:nvSpPr>
        <p:spPr bwMode="auto">
          <a:xfrm>
            <a:off x="1387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6" name="Freeform 13"/>
          <p:cNvSpPr>
            <a:spLocks/>
          </p:cNvSpPr>
          <p:nvPr/>
        </p:nvSpPr>
        <p:spPr bwMode="auto">
          <a:xfrm>
            <a:off x="1387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7" name="Freeform 14"/>
          <p:cNvSpPr>
            <a:spLocks/>
          </p:cNvSpPr>
          <p:nvPr/>
        </p:nvSpPr>
        <p:spPr bwMode="auto">
          <a:xfrm>
            <a:off x="1387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8" name="Freeform 15"/>
          <p:cNvSpPr>
            <a:spLocks/>
          </p:cNvSpPr>
          <p:nvPr/>
        </p:nvSpPr>
        <p:spPr bwMode="auto">
          <a:xfrm>
            <a:off x="1514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9" name="Freeform 16"/>
          <p:cNvSpPr>
            <a:spLocks/>
          </p:cNvSpPr>
          <p:nvPr/>
        </p:nvSpPr>
        <p:spPr bwMode="auto">
          <a:xfrm>
            <a:off x="1514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0" name="Freeform 17"/>
          <p:cNvSpPr>
            <a:spLocks/>
          </p:cNvSpPr>
          <p:nvPr/>
        </p:nvSpPr>
        <p:spPr bwMode="auto">
          <a:xfrm>
            <a:off x="1514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  <a:gd name="T26" fmla="*/ 80 w 114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1" name="Freeform 18"/>
          <p:cNvSpPr>
            <a:spLocks/>
          </p:cNvSpPr>
          <p:nvPr/>
        </p:nvSpPr>
        <p:spPr bwMode="auto">
          <a:xfrm>
            <a:off x="1990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2" name="Freeform 19"/>
          <p:cNvSpPr>
            <a:spLocks/>
          </p:cNvSpPr>
          <p:nvPr/>
        </p:nvSpPr>
        <p:spPr bwMode="auto">
          <a:xfrm>
            <a:off x="1990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3" name="Freeform 20"/>
          <p:cNvSpPr>
            <a:spLocks/>
          </p:cNvSpPr>
          <p:nvPr/>
        </p:nvSpPr>
        <p:spPr bwMode="auto">
          <a:xfrm>
            <a:off x="1990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4" name="Freeform 21"/>
          <p:cNvSpPr>
            <a:spLocks/>
          </p:cNvSpPr>
          <p:nvPr/>
        </p:nvSpPr>
        <p:spPr bwMode="auto">
          <a:xfrm>
            <a:off x="2044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5" name="Freeform 22"/>
          <p:cNvSpPr>
            <a:spLocks/>
          </p:cNvSpPr>
          <p:nvPr/>
        </p:nvSpPr>
        <p:spPr bwMode="auto">
          <a:xfrm>
            <a:off x="2044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6" name="Freeform 23"/>
          <p:cNvSpPr>
            <a:spLocks/>
          </p:cNvSpPr>
          <p:nvPr/>
        </p:nvSpPr>
        <p:spPr bwMode="auto">
          <a:xfrm>
            <a:off x="2044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7" name="Freeform 24"/>
          <p:cNvSpPr>
            <a:spLocks/>
          </p:cNvSpPr>
          <p:nvPr/>
        </p:nvSpPr>
        <p:spPr bwMode="auto">
          <a:xfrm>
            <a:off x="2044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8" name="Freeform 25"/>
          <p:cNvSpPr>
            <a:spLocks/>
          </p:cNvSpPr>
          <p:nvPr/>
        </p:nvSpPr>
        <p:spPr bwMode="auto">
          <a:xfrm>
            <a:off x="2044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9" name="Freeform 26"/>
          <p:cNvSpPr>
            <a:spLocks/>
          </p:cNvSpPr>
          <p:nvPr/>
        </p:nvSpPr>
        <p:spPr bwMode="auto">
          <a:xfrm>
            <a:off x="2044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0" name="Freeform 27"/>
          <p:cNvSpPr>
            <a:spLocks/>
          </p:cNvSpPr>
          <p:nvPr/>
        </p:nvSpPr>
        <p:spPr bwMode="auto">
          <a:xfrm>
            <a:off x="2171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1" name="Freeform 28"/>
          <p:cNvSpPr>
            <a:spLocks/>
          </p:cNvSpPr>
          <p:nvPr/>
        </p:nvSpPr>
        <p:spPr bwMode="auto">
          <a:xfrm>
            <a:off x="2171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2" name="Freeform 29"/>
          <p:cNvSpPr>
            <a:spLocks/>
          </p:cNvSpPr>
          <p:nvPr/>
        </p:nvSpPr>
        <p:spPr bwMode="auto">
          <a:xfrm>
            <a:off x="2171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  <a:gd name="T26" fmla="*/ 80 w 112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3" name="Freeform 30"/>
          <p:cNvSpPr>
            <a:spLocks/>
          </p:cNvSpPr>
          <p:nvPr/>
        </p:nvSpPr>
        <p:spPr bwMode="auto">
          <a:xfrm>
            <a:off x="2647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4" name="Freeform 31"/>
          <p:cNvSpPr>
            <a:spLocks/>
          </p:cNvSpPr>
          <p:nvPr/>
        </p:nvSpPr>
        <p:spPr bwMode="auto">
          <a:xfrm>
            <a:off x="2647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5" name="Freeform 32"/>
          <p:cNvSpPr>
            <a:spLocks/>
          </p:cNvSpPr>
          <p:nvPr/>
        </p:nvSpPr>
        <p:spPr bwMode="auto">
          <a:xfrm>
            <a:off x="2647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6" name="Freeform 33"/>
          <p:cNvSpPr>
            <a:spLocks/>
          </p:cNvSpPr>
          <p:nvPr/>
        </p:nvSpPr>
        <p:spPr bwMode="auto">
          <a:xfrm>
            <a:off x="2698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7" name="Freeform 34"/>
          <p:cNvSpPr>
            <a:spLocks/>
          </p:cNvSpPr>
          <p:nvPr/>
        </p:nvSpPr>
        <p:spPr bwMode="auto">
          <a:xfrm>
            <a:off x="2698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8" name="Freeform 35"/>
          <p:cNvSpPr>
            <a:spLocks/>
          </p:cNvSpPr>
          <p:nvPr/>
        </p:nvSpPr>
        <p:spPr bwMode="auto">
          <a:xfrm>
            <a:off x="2698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9" name="Freeform 36"/>
          <p:cNvSpPr>
            <a:spLocks/>
          </p:cNvSpPr>
          <p:nvPr/>
        </p:nvSpPr>
        <p:spPr bwMode="auto">
          <a:xfrm>
            <a:off x="2698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0" name="Freeform 37"/>
          <p:cNvSpPr>
            <a:spLocks/>
          </p:cNvSpPr>
          <p:nvPr/>
        </p:nvSpPr>
        <p:spPr bwMode="auto">
          <a:xfrm>
            <a:off x="2698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1" name="Freeform 38"/>
          <p:cNvSpPr>
            <a:spLocks/>
          </p:cNvSpPr>
          <p:nvPr/>
        </p:nvSpPr>
        <p:spPr bwMode="auto">
          <a:xfrm>
            <a:off x="2698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2" name="Freeform 39"/>
          <p:cNvSpPr>
            <a:spLocks/>
          </p:cNvSpPr>
          <p:nvPr/>
        </p:nvSpPr>
        <p:spPr bwMode="auto">
          <a:xfrm>
            <a:off x="2825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3" name="Freeform 40"/>
          <p:cNvSpPr>
            <a:spLocks/>
          </p:cNvSpPr>
          <p:nvPr/>
        </p:nvSpPr>
        <p:spPr bwMode="auto">
          <a:xfrm>
            <a:off x="2825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4" name="Freeform 41"/>
          <p:cNvSpPr>
            <a:spLocks/>
          </p:cNvSpPr>
          <p:nvPr/>
        </p:nvSpPr>
        <p:spPr bwMode="auto">
          <a:xfrm>
            <a:off x="2825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  <a:gd name="T26" fmla="*/ 80 w 114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5" name="Freeform 42"/>
          <p:cNvSpPr>
            <a:spLocks/>
          </p:cNvSpPr>
          <p:nvPr/>
        </p:nvSpPr>
        <p:spPr bwMode="auto">
          <a:xfrm>
            <a:off x="46196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6" name="Freeform 43"/>
          <p:cNvSpPr>
            <a:spLocks/>
          </p:cNvSpPr>
          <p:nvPr/>
        </p:nvSpPr>
        <p:spPr bwMode="auto">
          <a:xfrm>
            <a:off x="46196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7" name="Freeform 44"/>
          <p:cNvSpPr>
            <a:spLocks/>
          </p:cNvSpPr>
          <p:nvPr/>
        </p:nvSpPr>
        <p:spPr bwMode="auto">
          <a:xfrm>
            <a:off x="46196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8" name="Freeform 45"/>
          <p:cNvSpPr>
            <a:spLocks/>
          </p:cNvSpPr>
          <p:nvPr/>
        </p:nvSpPr>
        <p:spPr bwMode="auto">
          <a:xfrm>
            <a:off x="46736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9" name="Freeform 46"/>
          <p:cNvSpPr>
            <a:spLocks/>
          </p:cNvSpPr>
          <p:nvPr/>
        </p:nvSpPr>
        <p:spPr bwMode="auto">
          <a:xfrm>
            <a:off x="46736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0" name="Freeform 47"/>
          <p:cNvSpPr>
            <a:spLocks/>
          </p:cNvSpPr>
          <p:nvPr/>
        </p:nvSpPr>
        <p:spPr bwMode="auto">
          <a:xfrm>
            <a:off x="46736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1" name="Freeform 48"/>
          <p:cNvSpPr>
            <a:spLocks/>
          </p:cNvSpPr>
          <p:nvPr/>
        </p:nvSpPr>
        <p:spPr bwMode="auto">
          <a:xfrm>
            <a:off x="46736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2" name="Freeform 49"/>
          <p:cNvSpPr>
            <a:spLocks/>
          </p:cNvSpPr>
          <p:nvPr/>
        </p:nvSpPr>
        <p:spPr bwMode="auto">
          <a:xfrm>
            <a:off x="46736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3" name="Freeform 50"/>
          <p:cNvSpPr>
            <a:spLocks/>
          </p:cNvSpPr>
          <p:nvPr/>
        </p:nvSpPr>
        <p:spPr bwMode="auto">
          <a:xfrm>
            <a:off x="46736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4" name="Freeform 51"/>
          <p:cNvSpPr>
            <a:spLocks/>
          </p:cNvSpPr>
          <p:nvPr/>
        </p:nvSpPr>
        <p:spPr bwMode="auto">
          <a:xfrm>
            <a:off x="48006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5" name="Freeform 52"/>
          <p:cNvSpPr>
            <a:spLocks/>
          </p:cNvSpPr>
          <p:nvPr/>
        </p:nvSpPr>
        <p:spPr bwMode="auto">
          <a:xfrm>
            <a:off x="48006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6" name="Freeform 53"/>
          <p:cNvSpPr>
            <a:spLocks/>
          </p:cNvSpPr>
          <p:nvPr/>
        </p:nvSpPr>
        <p:spPr bwMode="auto">
          <a:xfrm>
            <a:off x="48006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  <a:gd name="T26" fmla="*/ 80 w 112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7" name="Freeform 54"/>
          <p:cNvSpPr>
            <a:spLocks/>
          </p:cNvSpPr>
          <p:nvPr/>
        </p:nvSpPr>
        <p:spPr bwMode="auto">
          <a:xfrm>
            <a:off x="5270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8" name="Freeform 55"/>
          <p:cNvSpPr>
            <a:spLocks/>
          </p:cNvSpPr>
          <p:nvPr/>
        </p:nvSpPr>
        <p:spPr bwMode="auto">
          <a:xfrm>
            <a:off x="5270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9" name="Freeform 56"/>
          <p:cNvSpPr>
            <a:spLocks/>
          </p:cNvSpPr>
          <p:nvPr/>
        </p:nvSpPr>
        <p:spPr bwMode="auto">
          <a:xfrm>
            <a:off x="5270500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10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10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10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0" name="Freeform 57"/>
          <p:cNvSpPr>
            <a:spLocks/>
          </p:cNvSpPr>
          <p:nvPr/>
        </p:nvSpPr>
        <p:spPr bwMode="auto">
          <a:xfrm>
            <a:off x="5324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1" name="Freeform 58"/>
          <p:cNvSpPr>
            <a:spLocks/>
          </p:cNvSpPr>
          <p:nvPr/>
        </p:nvSpPr>
        <p:spPr bwMode="auto">
          <a:xfrm>
            <a:off x="5324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2" name="Freeform 59"/>
          <p:cNvSpPr>
            <a:spLocks/>
          </p:cNvSpPr>
          <p:nvPr/>
        </p:nvSpPr>
        <p:spPr bwMode="auto">
          <a:xfrm>
            <a:off x="5324475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3" name="Freeform 60"/>
          <p:cNvSpPr>
            <a:spLocks/>
          </p:cNvSpPr>
          <p:nvPr/>
        </p:nvSpPr>
        <p:spPr bwMode="auto">
          <a:xfrm>
            <a:off x="5324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4" name="Freeform 61"/>
          <p:cNvSpPr>
            <a:spLocks/>
          </p:cNvSpPr>
          <p:nvPr/>
        </p:nvSpPr>
        <p:spPr bwMode="auto">
          <a:xfrm>
            <a:off x="5324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5" name="Freeform 62"/>
          <p:cNvSpPr>
            <a:spLocks/>
          </p:cNvSpPr>
          <p:nvPr/>
        </p:nvSpPr>
        <p:spPr bwMode="auto">
          <a:xfrm>
            <a:off x="5324475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6" name="Freeform 63"/>
          <p:cNvSpPr>
            <a:spLocks/>
          </p:cNvSpPr>
          <p:nvPr/>
        </p:nvSpPr>
        <p:spPr bwMode="auto">
          <a:xfrm>
            <a:off x="5451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7" name="Freeform 64"/>
          <p:cNvSpPr>
            <a:spLocks/>
          </p:cNvSpPr>
          <p:nvPr/>
        </p:nvSpPr>
        <p:spPr bwMode="auto">
          <a:xfrm>
            <a:off x="5451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8" name="Freeform 65"/>
          <p:cNvSpPr>
            <a:spLocks/>
          </p:cNvSpPr>
          <p:nvPr/>
        </p:nvSpPr>
        <p:spPr bwMode="auto">
          <a:xfrm>
            <a:off x="5451475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4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4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  <a:gd name="T26" fmla="*/ 80 w 114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9" name="Freeform 66"/>
          <p:cNvSpPr>
            <a:spLocks/>
          </p:cNvSpPr>
          <p:nvPr/>
        </p:nvSpPr>
        <p:spPr bwMode="auto">
          <a:xfrm>
            <a:off x="5927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0" name="Freeform 67"/>
          <p:cNvSpPr>
            <a:spLocks/>
          </p:cNvSpPr>
          <p:nvPr/>
        </p:nvSpPr>
        <p:spPr bwMode="auto">
          <a:xfrm>
            <a:off x="5927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1" name="Freeform 68"/>
          <p:cNvSpPr>
            <a:spLocks/>
          </p:cNvSpPr>
          <p:nvPr/>
        </p:nvSpPr>
        <p:spPr bwMode="auto">
          <a:xfrm>
            <a:off x="5927725" y="3260725"/>
            <a:ext cx="180975" cy="257175"/>
          </a:xfrm>
          <a:custGeom>
            <a:avLst/>
            <a:gdLst>
              <a:gd name="T0" fmla="*/ 34 w 114"/>
              <a:gd name="T1" fmla="*/ 0 h 162"/>
              <a:gd name="T2" fmla="*/ 34 w 114"/>
              <a:gd name="T3" fmla="*/ 0 h 162"/>
              <a:gd name="T4" fmla="*/ 20 w 114"/>
              <a:gd name="T5" fmla="*/ 18 h 162"/>
              <a:gd name="T6" fmla="*/ 8 w 114"/>
              <a:gd name="T7" fmla="*/ 36 h 162"/>
              <a:gd name="T8" fmla="*/ 2 w 114"/>
              <a:gd name="T9" fmla="*/ 58 h 162"/>
              <a:gd name="T10" fmla="*/ 0 w 114"/>
              <a:gd name="T11" fmla="*/ 82 h 162"/>
              <a:gd name="T12" fmla="*/ 0 w 114"/>
              <a:gd name="T13" fmla="*/ 82 h 162"/>
              <a:gd name="T14" fmla="*/ 2 w 114"/>
              <a:gd name="T15" fmla="*/ 104 h 162"/>
              <a:gd name="T16" fmla="*/ 8 w 114"/>
              <a:gd name="T17" fmla="*/ 126 h 162"/>
              <a:gd name="T18" fmla="*/ 20 w 114"/>
              <a:gd name="T19" fmla="*/ 144 h 162"/>
              <a:gd name="T20" fmla="*/ 34 w 114"/>
              <a:gd name="T21" fmla="*/ 162 h 162"/>
              <a:gd name="T22" fmla="*/ 114 w 114"/>
              <a:gd name="T23" fmla="*/ 82 h 162"/>
              <a:gd name="T24" fmla="*/ 34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20" y="144"/>
                </a:lnTo>
                <a:lnTo>
                  <a:pt x="34" y="162"/>
                </a:lnTo>
                <a:lnTo>
                  <a:pt x="114" y="82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2" name="Freeform 69"/>
          <p:cNvSpPr>
            <a:spLocks/>
          </p:cNvSpPr>
          <p:nvPr/>
        </p:nvSpPr>
        <p:spPr bwMode="auto">
          <a:xfrm>
            <a:off x="5981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3" name="Freeform 70"/>
          <p:cNvSpPr>
            <a:spLocks/>
          </p:cNvSpPr>
          <p:nvPr/>
        </p:nvSpPr>
        <p:spPr bwMode="auto">
          <a:xfrm>
            <a:off x="5981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4" name="Freeform 71"/>
          <p:cNvSpPr>
            <a:spLocks/>
          </p:cNvSpPr>
          <p:nvPr/>
        </p:nvSpPr>
        <p:spPr bwMode="auto">
          <a:xfrm>
            <a:off x="598170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2 w 160"/>
              <a:gd name="T5" fmla="*/ 20 h 114"/>
              <a:gd name="T6" fmla="*/ 124 w 160"/>
              <a:gd name="T7" fmla="*/ 8 h 114"/>
              <a:gd name="T8" fmla="*/ 102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6 w 160"/>
              <a:gd name="T15" fmla="*/ 2 h 114"/>
              <a:gd name="T16" fmla="*/ 36 w 160"/>
              <a:gd name="T17" fmla="*/ 8 h 114"/>
              <a:gd name="T18" fmla="*/ 16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2" y="20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6" y="2"/>
                </a:lnTo>
                <a:lnTo>
                  <a:pt x="36" y="8"/>
                </a:lnTo>
                <a:lnTo>
                  <a:pt x="16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5" name="Freeform 72"/>
          <p:cNvSpPr>
            <a:spLocks/>
          </p:cNvSpPr>
          <p:nvPr/>
        </p:nvSpPr>
        <p:spPr bwMode="auto">
          <a:xfrm>
            <a:off x="5981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6" name="Freeform 73"/>
          <p:cNvSpPr>
            <a:spLocks/>
          </p:cNvSpPr>
          <p:nvPr/>
        </p:nvSpPr>
        <p:spPr bwMode="auto">
          <a:xfrm>
            <a:off x="5981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7" name="Freeform 74"/>
          <p:cNvSpPr>
            <a:spLocks/>
          </p:cNvSpPr>
          <p:nvPr/>
        </p:nvSpPr>
        <p:spPr bwMode="auto">
          <a:xfrm>
            <a:off x="598170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6 w 160"/>
              <a:gd name="T5" fmla="*/ 94 h 112"/>
              <a:gd name="T6" fmla="*/ 36 w 160"/>
              <a:gd name="T7" fmla="*/ 104 h 112"/>
              <a:gd name="T8" fmla="*/ 56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2 w 160"/>
              <a:gd name="T15" fmla="*/ 110 h 112"/>
              <a:gd name="T16" fmla="*/ 124 w 160"/>
              <a:gd name="T17" fmla="*/ 104 h 112"/>
              <a:gd name="T18" fmla="*/ 142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6" y="110"/>
                </a:lnTo>
                <a:lnTo>
                  <a:pt x="80" y="112"/>
                </a:lnTo>
                <a:lnTo>
                  <a:pt x="80" y="112"/>
                </a:lnTo>
                <a:lnTo>
                  <a:pt x="102" y="110"/>
                </a:lnTo>
                <a:lnTo>
                  <a:pt x="124" y="104"/>
                </a:lnTo>
                <a:lnTo>
                  <a:pt x="142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8" name="Freeform 75"/>
          <p:cNvSpPr>
            <a:spLocks/>
          </p:cNvSpPr>
          <p:nvPr/>
        </p:nvSpPr>
        <p:spPr bwMode="auto">
          <a:xfrm>
            <a:off x="6108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9" name="Freeform 76"/>
          <p:cNvSpPr>
            <a:spLocks/>
          </p:cNvSpPr>
          <p:nvPr/>
        </p:nvSpPr>
        <p:spPr bwMode="auto">
          <a:xfrm>
            <a:off x="6108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0" name="Freeform 77"/>
          <p:cNvSpPr>
            <a:spLocks/>
          </p:cNvSpPr>
          <p:nvPr/>
        </p:nvSpPr>
        <p:spPr bwMode="auto">
          <a:xfrm>
            <a:off x="6108700" y="3260725"/>
            <a:ext cx="177800" cy="257175"/>
          </a:xfrm>
          <a:custGeom>
            <a:avLst/>
            <a:gdLst>
              <a:gd name="T0" fmla="*/ 80 w 112"/>
              <a:gd name="T1" fmla="*/ 0 h 162"/>
              <a:gd name="T2" fmla="*/ 0 w 112"/>
              <a:gd name="T3" fmla="*/ 82 h 162"/>
              <a:gd name="T4" fmla="*/ 80 w 112"/>
              <a:gd name="T5" fmla="*/ 162 h 162"/>
              <a:gd name="T6" fmla="*/ 80 w 112"/>
              <a:gd name="T7" fmla="*/ 162 h 162"/>
              <a:gd name="T8" fmla="*/ 94 w 112"/>
              <a:gd name="T9" fmla="*/ 144 h 162"/>
              <a:gd name="T10" fmla="*/ 104 w 112"/>
              <a:gd name="T11" fmla="*/ 126 h 162"/>
              <a:gd name="T12" fmla="*/ 110 w 112"/>
              <a:gd name="T13" fmla="*/ 104 h 162"/>
              <a:gd name="T14" fmla="*/ 112 w 112"/>
              <a:gd name="T15" fmla="*/ 82 h 162"/>
              <a:gd name="T16" fmla="*/ 112 w 112"/>
              <a:gd name="T17" fmla="*/ 82 h 162"/>
              <a:gd name="T18" fmla="*/ 110 w 112"/>
              <a:gd name="T19" fmla="*/ 58 h 162"/>
              <a:gd name="T20" fmla="*/ 104 w 112"/>
              <a:gd name="T21" fmla="*/ 36 h 162"/>
              <a:gd name="T22" fmla="*/ 94 w 112"/>
              <a:gd name="T23" fmla="*/ 18 h 162"/>
              <a:gd name="T24" fmla="*/ 80 w 112"/>
              <a:gd name="T25" fmla="*/ 0 h 162"/>
              <a:gd name="T26" fmla="*/ 80 w 112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4" y="126"/>
                </a:lnTo>
                <a:lnTo>
                  <a:pt x="110" y="104"/>
                </a:lnTo>
                <a:lnTo>
                  <a:pt x="112" y="82"/>
                </a:lnTo>
                <a:lnTo>
                  <a:pt x="112" y="82"/>
                </a:lnTo>
                <a:lnTo>
                  <a:pt x="110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1" name="Freeform 78"/>
          <p:cNvSpPr>
            <a:spLocks/>
          </p:cNvSpPr>
          <p:nvPr/>
        </p:nvSpPr>
        <p:spPr bwMode="auto">
          <a:xfrm>
            <a:off x="6584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2" name="Freeform 79"/>
          <p:cNvSpPr>
            <a:spLocks/>
          </p:cNvSpPr>
          <p:nvPr/>
        </p:nvSpPr>
        <p:spPr bwMode="auto">
          <a:xfrm>
            <a:off x="6584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3" name="Freeform 80"/>
          <p:cNvSpPr>
            <a:spLocks/>
          </p:cNvSpPr>
          <p:nvPr/>
        </p:nvSpPr>
        <p:spPr bwMode="auto">
          <a:xfrm>
            <a:off x="65849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4" name="Freeform 81"/>
          <p:cNvSpPr>
            <a:spLocks/>
          </p:cNvSpPr>
          <p:nvPr/>
        </p:nvSpPr>
        <p:spPr bwMode="auto">
          <a:xfrm>
            <a:off x="6635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5" name="Freeform 82"/>
          <p:cNvSpPr>
            <a:spLocks/>
          </p:cNvSpPr>
          <p:nvPr/>
        </p:nvSpPr>
        <p:spPr bwMode="auto">
          <a:xfrm>
            <a:off x="6635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6" name="Freeform 83"/>
          <p:cNvSpPr>
            <a:spLocks/>
          </p:cNvSpPr>
          <p:nvPr/>
        </p:nvSpPr>
        <p:spPr bwMode="auto">
          <a:xfrm>
            <a:off x="66357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7" name="Freeform 84"/>
          <p:cNvSpPr>
            <a:spLocks/>
          </p:cNvSpPr>
          <p:nvPr/>
        </p:nvSpPr>
        <p:spPr bwMode="auto">
          <a:xfrm>
            <a:off x="6635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8" name="Freeform 85"/>
          <p:cNvSpPr>
            <a:spLocks/>
          </p:cNvSpPr>
          <p:nvPr/>
        </p:nvSpPr>
        <p:spPr bwMode="auto">
          <a:xfrm>
            <a:off x="6635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9" name="Freeform 86"/>
          <p:cNvSpPr>
            <a:spLocks/>
          </p:cNvSpPr>
          <p:nvPr/>
        </p:nvSpPr>
        <p:spPr bwMode="auto">
          <a:xfrm>
            <a:off x="66357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0" name="Freeform 87"/>
          <p:cNvSpPr>
            <a:spLocks/>
          </p:cNvSpPr>
          <p:nvPr/>
        </p:nvSpPr>
        <p:spPr bwMode="auto">
          <a:xfrm>
            <a:off x="6762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1" name="Freeform 88"/>
          <p:cNvSpPr>
            <a:spLocks/>
          </p:cNvSpPr>
          <p:nvPr/>
        </p:nvSpPr>
        <p:spPr bwMode="auto">
          <a:xfrm>
            <a:off x="6762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2" name="Freeform 89"/>
          <p:cNvSpPr>
            <a:spLocks/>
          </p:cNvSpPr>
          <p:nvPr/>
        </p:nvSpPr>
        <p:spPr bwMode="auto">
          <a:xfrm>
            <a:off x="67627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  <a:gd name="T26" fmla="*/ 80 w 114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3" name="Freeform 90"/>
          <p:cNvSpPr>
            <a:spLocks/>
          </p:cNvSpPr>
          <p:nvPr/>
        </p:nvSpPr>
        <p:spPr bwMode="auto">
          <a:xfrm>
            <a:off x="72453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4" name="Freeform 91"/>
          <p:cNvSpPr>
            <a:spLocks/>
          </p:cNvSpPr>
          <p:nvPr/>
        </p:nvSpPr>
        <p:spPr bwMode="auto">
          <a:xfrm>
            <a:off x="72453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5" name="Freeform 92"/>
          <p:cNvSpPr>
            <a:spLocks/>
          </p:cNvSpPr>
          <p:nvPr/>
        </p:nvSpPr>
        <p:spPr bwMode="auto">
          <a:xfrm>
            <a:off x="7245350" y="3260725"/>
            <a:ext cx="177800" cy="257175"/>
          </a:xfrm>
          <a:custGeom>
            <a:avLst/>
            <a:gdLst>
              <a:gd name="T0" fmla="*/ 32 w 112"/>
              <a:gd name="T1" fmla="*/ 0 h 162"/>
              <a:gd name="T2" fmla="*/ 32 w 112"/>
              <a:gd name="T3" fmla="*/ 0 h 162"/>
              <a:gd name="T4" fmla="*/ 18 w 112"/>
              <a:gd name="T5" fmla="*/ 18 h 162"/>
              <a:gd name="T6" fmla="*/ 8 w 112"/>
              <a:gd name="T7" fmla="*/ 36 h 162"/>
              <a:gd name="T8" fmla="*/ 2 w 112"/>
              <a:gd name="T9" fmla="*/ 58 h 162"/>
              <a:gd name="T10" fmla="*/ 0 w 112"/>
              <a:gd name="T11" fmla="*/ 82 h 162"/>
              <a:gd name="T12" fmla="*/ 0 w 112"/>
              <a:gd name="T13" fmla="*/ 82 h 162"/>
              <a:gd name="T14" fmla="*/ 2 w 112"/>
              <a:gd name="T15" fmla="*/ 104 h 162"/>
              <a:gd name="T16" fmla="*/ 8 w 112"/>
              <a:gd name="T17" fmla="*/ 126 h 162"/>
              <a:gd name="T18" fmla="*/ 18 w 112"/>
              <a:gd name="T19" fmla="*/ 144 h 162"/>
              <a:gd name="T20" fmla="*/ 32 w 112"/>
              <a:gd name="T21" fmla="*/ 162 h 162"/>
              <a:gd name="T22" fmla="*/ 112 w 112"/>
              <a:gd name="T23" fmla="*/ 82 h 162"/>
              <a:gd name="T24" fmla="*/ 32 w 112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2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2"/>
                </a:lnTo>
                <a:lnTo>
                  <a:pt x="0" y="82"/>
                </a:lnTo>
                <a:lnTo>
                  <a:pt x="2" y="104"/>
                </a:lnTo>
                <a:lnTo>
                  <a:pt x="8" y="126"/>
                </a:lnTo>
                <a:lnTo>
                  <a:pt x="18" y="144"/>
                </a:lnTo>
                <a:lnTo>
                  <a:pt x="32" y="162"/>
                </a:lnTo>
                <a:lnTo>
                  <a:pt x="112" y="82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6" name="Freeform 93"/>
          <p:cNvSpPr>
            <a:spLocks/>
          </p:cNvSpPr>
          <p:nvPr/>
        </p:nvSpPr>
        <p:spPr bwMode="auto">
          <a:xfrm>
            <a:off x="72961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7" name="Freeform 94"/>
          <p:cNvSpPr>
            <a:spLocks/>
          </p:cNvSpPr>
          <p:nvPr/>
        </p:nvSpPr>
        <p:spPr bwMode="auto">
          <a:xfrm>
            <a:off x="72961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8" name="Freeform 95"/>
          <p:cNvSpPr>
            <a:spLocks/>
          </p:cNvSpPr>
          <p:nvPr/>
        </p:nvSpPr>
        <p:spPr bwMode="auto">
          <a:xfrm>
            <a:off x="7296150" y="3209925"/>
            <a:ext cx="254000" cy="180975"/>
          </a:xfrm>
          <a:custGeom>
            <a:avLst/>
            <a:gdLst>
              <a:gd name="T0" fmla="*/ 160 w 160"/>
              <a:gd name="T1" fmla="*/ 32 h 114"/>
              <a:gd name="T2" fmla="*/ 160 w 160"/>
              <a:gd name="T3" fmla="*/ 32 h 114"/>
              <a:gd name="T4" fmla="*/ 144 w 160"/>
              <a:gd name="T5" fmla="*/ 20 h 114"/>
              <a:gd name="T6" fmla="*/ 124 w 160"/>
              <a:gd name="T7" fmla="*/ 8 h 114"/>
              <a:gd name="T8" fmla="*/ 104 w 160"/>
              <a:gd name="T9" fmla="*/ 2 h 114"/>
              <a:gd name="T10" fmla="*/ 80 w 160"/>
              <a:gd name="T11" fmla="*/ 0 h 114"/>
              <a:gd name="T12" fmla="*/ 80 w 160"/>
              <a:gd name="T13" fmla="*/ 0 h 114"/>
              <a:gd name="T14" fmla="*/ 58 w 160"/>
              <a:gd name="T15" fmla="*/ 2 h 114"/>
              <a:gd name="T16" fmla="*/ 36 w 160"/>
              <a:gd name="T17" fmla="*/ 8 h 114"/>
              <a:gd name="T18" fmla="*/ 18 w 160"/>
              <a:gd name="T19" fmla="*/ 20 h 114"/>
              <a:gd name="T20" fmla="*/ 0 w 160"/>
              <a:gd name="T21" fmla="*/ 32 h 114"/>
              <a:gd name="T22" fmla="*/ 80 w 160"/>
              <a:gd name="T23" fmla="*/ 114 h 114"/>
              <a:gd name="T24" fmla="*/ 160 w 160"/>
              <a:gd name="T25" fmla="*/ 3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160" y="32"/>
                </a:moveTo>
                <a:lnTo>
                  <a:pt x="160" y="32"/>
                </a:lnTo>
                <a:lnTo>
                  <a:pt x="144" y="20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20"/>
                </a:lnTo>
                <a:lnTo>
                  <a:pt x="0" y="32"/>
                </a:lnTo>
                <a:lnTo>
                  <a:pt x="80" y="114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9" name="Freeform 96"/>
          <p:cNvSpPr>
            <a:spLocks/>
          </p:cNvSpPr>
          <p:nvPr/>
        </p:nvSpPr>
        <p:spPr bwMode="auto">
          <a:xfrm>
            <a:off x="72961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0" name="Freeform 97"/>
          <p:cNvSpPr>
            <a:spLocks/>
          </p:cNvSpPr>
          <p:nvPr/>
        </p:nvSpPr>
        <p:spPr bwMode="auto">
          <a:xfrm>
            <a:off x="72961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1" name="Freeform 98"/>
          <p:cNvSpPr>
            <a:spLocks/>
          </p:cNvSpPr>
          <p:nvPr/>
        </p:nvSpPr>
        <p:spPr bwMode="auto">
          <a:xfrm>
            <a:off x="7296150" y="3390900"/>
            <a:ext cx="254000" cy="177800"/>
          </a:xfrm>
          <a:custGeom>
            <a:avLst/>
            <a:gdLst>
              <a:gd name="T0" fmla="*/ 0 w 160"/>
              <a:gd name="T1" fmla="*/ 80 h 112"/>
              <a:gd name="T2" fmla="*/ 0 w 160"/>
              <a:gd name="T3" fmla="*/ 80 h 112"/>
              <a:gd name="T4" fmla="*/ 18 w 160"/>
              <a:gd name="T5" fmla="*/ 94 h 112"/>
              <a:gd name="T6" fmla="*/ 36 w 160"/>
              <a:gd name="T7" fmla="*/ 104 h 112"/>
              <a:gd name="T8" fmla="*/ 58 w 160"/>
              <a:gd name="T9" fmla="*/ 110 h 112"/>
              <a:gd name="T10" fmla="*/ 80 w 160"/>
              <a:gd name="T11" fmla="*/ 112 h 112"/>
              <a:gd name="T12" fmla="*/ 80 w 160"/>
              <a:gd name="T13" fmla="*/ 112 h 112"/>
              <a:gd name="T14" fmla="*/ 104 w 160"/>
              <a:gd name="T15" fmla="*/ 110 h 112"/>
              <a:gd name="T16" fmla="*/ 124 w 160"/>
              <a:gd name="T17" fmla="*/ 104 h 112"/>
              <a:gd name="T18" fmla="*/ 144 w 160"/>
              <a:gd name="T19" fmla="*/ 94 h 112"/>
              <a:gd name="T20" fmla="*/ 160 w 160"/>
              <a:gd name="T21" fmla="*/ 80 h 112"/>
              <a:gd name="T22" fmla="*/ 80 w 160"/>
              <a:gd name="T23" fmla="*/ 0 h 112"/>
              <a:gd name="T24" fmla="*/ 0 w 160"/>
              <a:gd name="T25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0"/>
                </a:lnTo>
                <a:lnTo>
                  <a:pt x="80" y="112"/>
                </a:lnTo>
                <a:lnTo>
                  <a:pt x="80" y="112"/>
                </a:lnTo>
                <a:lnTo>
                  <a:pt x="104" y="110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2" name="Freeform 99"/>
          <p:cNvSpPr>
            <a:spLocks/>
          </p:cNvSpPr>
          <p:nvPr/>
        </p:nvSpPr>
        <p:spPr bwMode="auto">
          <a:xfrm>
            <a:off x="74231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3" name="Freeform 100"/>
          <p:cNvSpPr>
            <a:spLocks/>
          </p:cNvSpPr>
          <p:nvPr/>
        </p:nvSpPr>
        <p:spPr bwMode="auto">
          <a:xfrm>
            <a:off x="74231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4" name="Freeform 101"/>
          <p:cNvSpPr>
            <a:spLocks/>
          </p:cNvSpPr>
          <p:nvPr/>
        </p:nvSpPr>
        <p:spPr bwMode="auto">
          <a:xfrm>
            <a:off x="7423150" y="3260725"/>
            <a:ext cx="180975" cy="257175"/>
          </a:xfrm>
          <a:custGeom>
            <a:avLst/>
            <a:gdLst>
              <a:gd name="T0" fmla="*/ 80 w 114"/>
              <a:gd name="T1" fmla="*/ 0 h 162"/>
              <a:gd name="T2" fmla="*/ 0 w 114"/>
              <a:gd name="T3" fmla="*/ 82 h 162"/>
              <a:gd name="T4" fmla="*/ 80 w 114"/>
              <a:gd name="T5" fmla="*/ 162 h 162"/>
              <a:gd name="T6" fmla="*/ 80 w 114"/>
              <a:gd name="T7" fmla="*/ 162 h 162"/>
              <a:gd name="T8" fmla="*/ 94 w 114"/>
              <a:gd name="T9" fmla="*/ 144 h 162"/>
              <a:gd name="T10" fmla="*/ 106 w 114"/>
              <a:gd name="T11" fmla="*/ 126 h 162"/>
              <a:gd name="T12" fmla="*/ 112 w 114"/>
              <a:gd name="T13" fmla="*/ 104 h 162"/>
              <a:gd name="T14" fmla="*/ 114 w 114"/>
              <a:gd name="T15" fmla="*/ 82 h 162"/>
              <a:gd name="T16" fmla="*/ 114 w 114"/>
              <a:gd name="T17" fmla="*/ 82 h 162"/>
              <a:gd name="T18" fmla="*/ 112 w 114"/>
              <a:gd name="T19" fmla="*/ 58 h 162"/>
              <a:gd name="T20" fmla="*/ 106 w 114"/>
              <a:gd name="T21" fmla="*/ 36 h 162"/>
              <a:gd name="T22" fmla="*/ 94 w 114"/>
              <a:gd name="T23" fmla="*/ 18 h 162"/>
              <a:gd name="T24" fmla="*/ 80 w 114"/>
              <a:gd name="T25" fmla="*/ 0 h 162"/>
              <a:gd name="T26" fmla="*/ 80 w 114"/>
              <a:gd name="T27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2">
                <a:moveTo>
                  <a:pt x="80" y="0"/>
                </a:moveTo>
                <a:lnTo>
                  <a:pt x="0" y="82"/>
                </a:lnTo>
                <a:lnTo>
                  <a:pt x="80" y="162"/>
                </a:lnTo>
                <a:lnTo>
                  <a:pt x="80" y="162"/>
                </a:lnTo>
                <a:lnTo>
                  <a:pt x="94" y="144"/>
                </a:lnTo>
                <a:lnTo>
                  <a:pt x="106" y="126"/>
                </a:lnTo>
                <a:lnTo>
                  <a:pt x="112" y="104"/>
                </a:lnTo>
                <a:lnTo>
                  <a:pt x="114" y="82"/>
                </a:lnTo>
                <a:lnTo>
                  <a:pt x="114" y="82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5" name="Freeform 102"/>
          <p:cNvSpPr>
            <a:spLocks/>
          </p:cNvSpPr>
          <p:nvPr/>
        </p:nvSpPr>
        <p:spPr bwMode="auto">
          <a:xfrm>
            <a:off x="3302000" y="2559050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8 h 160"/>
              <a:gd name="T6" fmla="*/ 10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6" name="Freeform 103"/>
          <p:cNvSpPr>
            <a:spLocks/>
          </p:cNvSpPr>
          <p:nvPr/>
        </p:nvSpPr>
        <p:spPr bwMode="auto">
          <a:xfrm>
            <a:off x="3302000" y="2559050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8 h 160"/>
              <a:gd name="T6" fmla="*/ 10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7" name="Freeform 104"/>
          <p:cNvSpPr>
            <a:spLocks/>
          </p:cNvSpPr>
          <p:nvPr/>
        </p:nvSpPr>
        <p:spPr bwMode="auto">
          <a:xfrm>
            <a:off x="3302000" y="2559050"/>
            <a:ext cx="180975" cy="254000"/>
          </a:xfrm>
          <a:custGeom>
            <a:avLst/>
            <a:gdLst>
              <a:gd name="T0" fmla="*/ 34 w 114"/>
              <a:gd name="T1" fmla="*/ 0 h 160"/>
              <a:gd name="T2" fmla="*/ 34 w 114"/>
              <a:gd name="T3" fmla="*/ 0 h 160"/>
              <a:gd name="T4" fmla="*/ 20 w 114"/>
              <a:gd name="T5" fmla="*/ 18 h 160"/>
              <a:gd name="T6" fmla="*/ 10 w 114"/>
              <a:gd name="T7" fmla="*/ 36 h 160"/>
              <a:gd name="T8" fmla="*/ 2 w 114"/>
              <a:gd name="T9" fmla="*/ 58 h 160"/>
              <a:gd name="T10" fmla="*/ 0 w 114"/>
              <a:gd name="T11" fmla="*/ 80 h 160"/>
              <a:gd name="T12" fmla="*/ 0 w 114"/>
              <a:gd name="T13" fmla="*/ 80 h 160"/>
              <a:gd name="T14" fmla="*/ 2 w 114"/>
              <a:gd name="T15" fmla="*/ 104 h 160"/>
              <a:gd name="T16" fmla="*/ 10 w 114"/>
              <a:gd name="T17" fmla="*/ 124 h 160"/>
              <a:gd name="T18" fmla="*/ 20 w 114"/>
              <a:gd name="T19" fmla="*/ 144 h 160"/>
              <a:gd name="T20" fmla="*/ 34 w 114"/>
              <a:gd name="T21" fmla="*/ 160 h 160"/>
              <a:gd name="T22" fmla="*/ 114 w 114"/>
              <a:gd name="T23" fmla="*/ 80 h 160"/>
              <a:gd name="T24" fmla="*/ 34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34" y="0"/>
                </a:moveTo>
                <a:lnTo>
                  <a:pt x="34" y="0"/>
                </a:lnTo>
                <a:lnTo>
                  <a:pt x="20" y="18"/>
                </a:lnTo>
                <a:lnTo>
                  <a:pt x="10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10" y="124"/>
                </a:lnTo>
                <a:lnTo>
                  <a:pt x="20" y="144"/>
                </a:lnTo>
                <a:lnTo>
                  <a:pt x="34" y="160"/>
                </a:lnTo>
                <a:lnTo>
                  <a:pt x="114" y="80"/>
                </a:lnTo>
                <a:lnTo>
                  <a:pt x="34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8" name="Freeform 105"/>
          <p:cNvSpPr>
            <a:spLocks/>
          </p:cNvSpPr>
          <p:nvPr/>
        </p:nvSpPr>
        <p:spPr bwMode="auto">
          <a:xfrm>
            <a:off x="3355975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2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6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9" name="Freeform 106"/>
          <p:cNvSpPr>
            <a:spLocks/>
          </p:cNvSpPr>
          <p:nvPr/>
        </p:nvSpPr>
        <p:spPr bwMode="auto">
          <a:xfrm>
            <a:off x="3355975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2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6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0" name="Freeform 107"/>
          <p:cNvSpPr>
            <a:spLocks/>
          </p:cNvSpPr>
          <p:nvPr/>
        </p:nvSpPr>
        <p:spPr bwMode="auto">
          <a:xfrm>
            <a:off x="3355975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2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6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2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6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1" name="Freeform 108"/>
          <p:cNvSpPr>
            <a:spLocks/>
          </p:cNvSpPr>
          <p:nvPr/>
        </p:nvSpPr>
        <p:spPr bwMode="auto">
          <a:xfrm>
            <a:off x="3355975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2" name="Freeform 109"/>
          <p:cNvSpPr>
            <a:spLocks/>
          </p:cNvSpPr>
          <p:nvPr/>
        </p:nvSpPr>
        <p:spPr bwMode="auto">
          <a:xfrm>
            <a:off x="3355975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3" name="Freeform 110"/>
          <p:cNvSpPr>
            <a:spLocks/>
          </p:cNvSpPr>
          <p:nvPr/>
        </p:nvSpPr>
        <p:spPr bwMode="auto">
          <a:xfrm>
            <a:off x="3355975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6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2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6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2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4" name="Freeform 111"/>
          <p:cNvSpPr>
            <a:spLocks/>
          </p:cNvSpPr>
          <p:nvPr/>
        </p:nvSpPr>
        <p:spPr bwMode="auto">
          <a:xfrm>
            <a:off x="3482975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5" name="Freeform 112"/>
          <p:cNvSpPr>
            <a:spLocks/>
          </p:cNvSpPr>
          <p:nvPr/>
        </p:nvSpPr>
        <p:spPr bwMode="auto">
          <a:xfrm>
            <a:off x="3482975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6" name="Freeform 113"/>
          <p:cNvSpPr>
            <a:spLocks/>
          </p:cNvSpPr>
          <p:nvPr/>
        </p:nvSpPr>
        <p:spPr bwMode="auto">
          <a:xfrm>
            <a:off x="3482975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4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4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4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4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7" name="Freeform 114"/>
          <p:cNvSpPr>
            <a:spLocks/>
          </p:cNvSpPr>
          <p:nvPr/>
        </p:nvSpPr>
        <p:spPr bwMode="auto">
          <a:xfrm>
            <a:off x="3956050" y="2559050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8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8" name="Freeform 115"/>
          <p:cNvSpPr>
            <a:spLocks/>
          </p:cNvSpPr>
          <p:nvPr/>
        </p:nvSpPr>
        <p:spPr bwMode="auto">
          <a:xfrm>
            <a:off x="3956050" y="2559050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8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9" name="Freeform 116"/>
          <p:cNvSpPr>
            <a:spLocks/>
          </p:cNvSpPr>
          <p:nvPr/>
        </p:nvSpPr>
        <p:spPr bwMode="auto">
          <a:xfrm>
            <a:off x="3956050" y="2559050"/>
            <a:ext cx="177800" cy="254000"/>
          </a:xfrm>
          <a:custGeom>
            <a:avLst/>
            <a:gdLst>
              <a:gd name="T0" fmla="*/ 32 w 112"/>
              <a:gd name="T1" fmla="*/ 0 h 160"/>
              <a:gd name="T2" fmla="*/ 32 w 112"/>
              <a:gd name="T3" fmla="*/ 0 h 160"/>
              <a:gd name="T4" fmla="*/ 18 w 112"/>
              <a:gd name="T5" fmla="*/ 18 h 160"/>
              <a:gd name="T6" fmla="*/ 8 w 112"/>
              <a:gd name="T7" fmla="*/ 36 h 160"/>
              <a:gd name="T8" fmla="*/ 2 w 112"/>
              <a:gd name="T9" fmla="*/ 58 h 160"/>
              <a:gd name="T10" fmla="*/ 0 w 112"/>
              <a:gd name="T11" fmla="*/ 80 h 160"/>
              <a:gd name="T12" fmla="*/ 0 w 112"/>
              <a:gd name="T13" fmla="*/ 80 h 160"/>
              <a:gd name="T14" fmla="*/ 2 w 112"/>
              <a:gd name="T15" fmla="*/ 104 h 160"/>
              <a:gd name="T16" fmla="*/ 8 w 112"/>
              <a:gd name="T17" fmla="*/ 124 h 160"/>
              <a:gd name="T18" fmla="*/ 18 w 112"/>
              <a:gd name="T19" fmla="*/ 144 h 160"/>
              <a:gd name="T20" fmla="*/ 32 w 112"/>
              <a:gd name="T21" fmla="*/ 160 h 160"/>
              <a:gd name="T22" fmla="*/ 112 w 112"/>
              <a:gd name="T23" fmla="*/ 80 h 160"/>
              <a:gd name="T24" fmla="*/ 32 w 112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60">
                <a:moveTo>
                  <a:pt x="32" y="0"/>
                </a:moveTo>
                <a:lnTo>
                  <a:pt x="32" y="0"/>
                </a:lnTo>
                <a:lnTo>
                  <a:pt x="18" y="18"/>
                </a:lnTo>
                <a:lnTo>
                  <a:pt x="8" y="36"/>
                </a:lnTo>
                <a:lnTo>
                  <a:pt x="2" y="58"/>
                </a:lnTo>
                <a:lnTo>
                  <a:pt x="0" y="80"/>
                </a:lnTo>
                <a:lnTo>
                  <a:pt x="0" y="80"/>
                </a:lnTo>
                <a:lnTo>
                  <a:pt x="2" y="104"/>
                </a:lnTo>
                <a:lnTo>
                  <a:pt x="8" y="124"/>
                </a:lnTo>
                <a:lnTo>
                  <a:pt x="18" y="144"/>
                </a:lnTo>
                <a:lnTo>
                  <a:pt x="32" y="160"/>
                </a:lnTo>
                <a:lnTo>
                  <a:pt x="112" y="80"/>
                </a:lnTo>
                <a:lnTo>
                  <a:pt x="32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0" name="Freeform 117"/>
          <p:cNvSpPr>
            <a:spLocks/>
          </p:cNvSpPr>
          <p:nvPr/>
        </p:nvSpPr>
        <p:spPr bwMode="auto">
          <a:xfrm>
            <a:off x="4006850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4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8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1" name="Freeform 118"/>
          <p:cNvSpPr>
            <a:spLocks/>
          </p:cNvSpPr>
          <p:nvPr/>
        </p:nvSpPr>
        <p:spPr bwMode="auto">
          <a:xfrm>
            <a:off x="4006850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4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8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2" name="Freeform 119"/>
          <p:cNvSpPr>
            <a:spLocks/>
          </p:cNvSpPr>
          <p:nvPr/>
        </p:nvSpPr>
        <p:spPr bwMode="auto">
          <a:xfrm>
            <a:off x="4006850" y="2508250"/>
            <a:ext cx="254000" cy="177800"/>
          </a:xfrm>
          <a:custGeom>
            <a:avLst/>
            <a:gdLst>
              <a:gd name="T0" fmla="*/ 160 w 160"/>
              <a:gd name="T1" fmla="*/ 32 h 112"/>
              <a:gd name="T2" fmla="*/ 160 w 160"/>
              <a:gd name="T3" fmla="*/ 32 h 112"/>
              <a:gd name="T4" fmla="*/ 144 w 160"/>
              <a:gd name="T5" fmla="*/ 18 h 112"/>
              <a:gd name="T6" fmla="*/ 124 w 160"/>
              <a:gd name="T7" fmla="*/ 8 h 112"/>
              <a:gd name="T8" fmla="*/ 104 w 160"/>
              <a:gd name="T9" fmla="*/ 2 h 112"/>
              <a:gd name="T10" fmla="*/ 80 w 160"/>
              <a:gd name="T11" fmla="*/ 0 h 112"/>
              <a:gd name="T12" fmla="*/ 80 w 160"/>
              <a:gd name="T13" fmla="*/ 0 h 112"/>
              <a:gd name="T14" fmla="*/ 58 w 160"/>
              <a:gd name="T15" fmla="*/ 2 h 112"/>
              <a:gd name="T16" fmla="*/ 36 w 160"/>
              <a:gd name="T17" fmla="*/ 8 h 112"/>
              <a:gd name="T18" fmla="*/ 18 w 160"/>
              <a:gd name="T19" fmla="*/ 18 h 112"/>
              <a:gd name="T20" fmla="*/ 0 w 160"/>
              <a:gd name="T21" fmla="*/ 32 h 112"/>
              <a:gd name="T22" fmla="*/ 80 w 160"/>
              <a:gd name="T23" fmla="*/ 112 h 112"/>
              <a:gd name="T24" fmla="*/ 160 w 160"/>
              <a:gd name="T25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2">
                <a:moveTo>
                  <a:pt x="160" y="32"/>
                </a:moveTo>
                <a:lnTo>
                  <a:pt x="160" y="32"/>
                </a:lnTo>
                <a:lnTo>
                  <a:pt x="144" y="18"/>
                </a:lnTo>
                <a:lnTo>
                  <a:pt x="124" y="8"/>
                </a:lnTo>
                <a:lnTo>
                  <a:pt x="104" y="2"/>
                </a:lnTo>
                <a:lnTo>
                  <a:pt x="80" y="0"/>
                </a:lnTo>
                <a:lnTo>
                  <a:pt x="80" y="0"/>
                </a:lnTo>
                <a:lnTo>
                  <a:pt x="58" y="2"/>
                </a:lnTo>
                <a:lnTo>
                  <a:pt x="36" y="8"/>
                </a:lnTo>
                <a:lnTo>
                  <a:pt x="18" y="18"/>
                </a:lnTo>
                <a:lnTo>
                  <a:pt x="0" y="32"/>
                </a:lnTo>
                <a:lnTo>
                  <a:pt x="80" y="112"/>
                </a:lnTo>
                <a:lnTo>
                  <a:pt x="160" y="3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3" name="Freeform 120"/>
          <p:cNvSpPr>
            <a:spLocks/>
          </p:cNvSpPr>
          <p:nvPr/>
        </p:nvSpPr>
        <p:spPr bwMode="auto">
          <a:xfrm>
            <a:off x="4006850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4" name="Freeform 121"/>
          <p:cNvSpPr>
            <a:spLocks/>
          </p:cNvSpPr>
          <p:nvPr/>
        </p:nvSpPr>
        <p:spPr bwMode="auto">
          <a:xfrm>
            <a:off x="4006850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5" name="Freeform 122"/>
          <p:cNvSpPr>
            <a:spLocks/>
          </p:cNvSpPr>
          <p:nvPr/>
        </p:nvSpPr>
        <p:spPr bwMode="auto">
          <a:xfrm>
            <a:off x="4006850" y="2686050"/>
            <a:ext cx="254000" cy="180975"/>
          </a:xfrm>
          <a:custGeom>
            <a:avLst/>
            <a:gdLst>
              <a:gd name="T0" fmla="*/ 0 w 160"/>
              <a:gd name="T1" fmla="*/ 80 h 114"/>
              <a:gd name="T2" fmla="*/ 0 w 160"/>
              <a:gd name="T3" fmla="*/ 80 h 114"/>
              <a:gd name="T4" fmla="*/ 18 w 160"/>
              <a:gd name="T5" fmla="*/ 94 h 114"/>
              <a:gd name="T6" fmla="*/ 36 w 160"/>
              <a:gd name="T7" fmla="*/ 104 h 114"/>
              <a:gd name="T8" fmla="*/ 58 w 160"/>
              <a:gd name="T9" fmla="*/ 112 h 114"/>
              <a:gd name="T10" fmla="*/ 80 w 160"/>
              <a:gd name="T11" fmla="*/ 114 h 114"/>
              <a:gd name="T12" fmla="*/ 80 w 160"/>
              <a:gd name="T13" fmla="*/ 114 h 114"/>
              <a:gd name="T14" fmla="*/ 104 w 160"/>
              <a:gd name="T15" fmla="*/ 112 h 114"/>
              <a:gd name="T16" fmla="*/ 124 w 160"/>
              <a:gd name="T17" fmla="*/ 104 h 114"/>
              <a:gd name="T18" fmla="*/ 144 w 160"/>
              <a:gd name="T19" fmla="*/ 94 h 114"/>
              <a:gd name="T20" fmla="*/ 160 w 160"/>
              <a:gd name="T21" fmla="*/ 80 h 114"/>
              <a:gd name="T22" fmla="*/ 80 w 160"/>
              <a:gd name="T23" fmla="*/ 0 h 114"/>
              <a:gd name="T24" fmla="*/ 0 w 160"/>
              <a:gd name="T25" fmla="*/ 8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0" h="114">
                <a:moveTo>
                  <a:pt x="0" y="80"/>
                </a:moveTo>
                <a:lnTo>
                  <a:pt x="0" y="80"/>
                </a:lnTo>
                <a:lnTo>
                  <a:pt x="18" y="94"/>
                </a:lnTo>
                <a:lnTo>
                  <a:pt x="36" y="104"/>
                </a:lnTo>
                <a:lnTo>
                  <a:pt x="58" y="112"/>
                </a:lnTo>
                <a:lnTo>
                  <a:pt x="80" y="114"/>
                </a:lnTo>
                <a:lnTo>
                  <a:pt x="80" y="114"/>
                </a:lnTo>
                <a:lnTo>
                  <a:pt x="104" y="112"/>
                </a:lnTo>
                <a:lnTo>
                  <a:pt x="124" y="104"/>
                </a:lnTo>
                <a:lnTo>
                  <a:pt x="144" y="94"/>
                </a:lnTo>
                <a:lnTo>
                  <a:pt x="160" y="80"/>
                </a:lnTo>
                <a:lnTo>
                  <a:pt x="80" y="0"/>
                </a:lnTo>
                <a:lnTo>
                  <a:pt x="0" y="8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6" name="Freeform 123"/>
          <p:cNvSpPr>
            <a:spLocks/>
          </p:cNvSpPr>
          <p:nvPr/>
        </p:nvSpPr>
        <p:spPr bwMode="auto">
          <a:xfrm>
            <a:off x="4133850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7" name="Freeform 124"/>
          <p:cNvSpPr>
            <a:spLocks/>
          </p:cNvSpPr>
          <p:nvPr/>
        </p:nvSpPr>
        <p:spPr bwMode="auto">
          <a:xfrm>
            <a:off x="4133850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8" name="Freeform 125"/>
          <p:cNvSpPr>
            <a:spLocks/>
          </p:cNvSpPr>
          <p:nvPr/>
        </p:nvSpPr>
        <p:spPr bwMode="auto">
          <a:xfrm>
            <a:off x="4133850" y="2559050"/>
            <a:ext cx="180975" cy="254000"/>
          </a:xfrm>
          <a:custGeom>
            <a:avLst/>
            <a:gdLst>
              <a:gd name="T0" fmla="*/ 80 w 114"/>
              <a:gd name="T1" fmla="*/ 0 h 160"/>
              <a:gd name="T2" fmla="*/ 0 w 114"/>
              <a:gd name="T3" fmla="*/ 80 h 160"/>
              <a:gd name="T4" fmla="*/ 80 w 114"/>
              <a:gd name="T5" fmla="*/ 160 h 160"/>
              <a:gd name="T6" fmla="*/ 80 w 114"/>
              <a:gd name="T7" fmla="*/ 160 h 160"/>
              <a:gd name="T8" fmla="*/ 94 w 114"/>
              <a:gd name="T9" fmla="*/ 144 h 160"/>
              <a:gd name="T10" fmla="*/ 106 w 114"/>
              <a:gd name="T11" fmla="*/ 124 h 160"/>
              <a:gd name="T12" fmla="*/ 112 w 114"/>
              <a:gd name="T13" fmla="*/ 104 h 160"/>
              <a:gd name="T14" fmla="*/ 114 w 114"/>
              <a:gd name="T15" fmla="*/ 80 h 160"/>
              <a:gd name="T16" fmla="*/ 114 w 114"/>
              <a:gd name="T17" fmla="*/ 80 h 160"/>
              <a:gd name="T18" fmla="*/ 112 w 114"/>
              <a:gd name="T19" fmla="*/ 58 h 160"/>
              <a:gd name="T20" fmla="*/ 106 w 114"/>
              <a:gd name="T21" fmla="*/ 36 h 160"/>
              <a:gd name="T22" fmla="*/ 94 w 114"/>
              <a:gd name="T23" fmla="*/ 18 h 160"/>
              <a:gd name="T24" fmla="*/ 80 w 114"/>
              <a:gd name="T25" fmla="*/ 0 h 160"/>
              <a:gd name="T26" fmla="*/ 80 w 114"/>
              <a:gd name="T2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160">
                <a:moveTo>
                  <a:pt x="80" y="0"/>
                </a:moveTo>
                <a:lnTo>
                  <a:pt x="0" y="80"/>
                </a:lnTo>
                <a:lnTo>
                  <a:pt x="80" y="160"/>
                </a:lnTo>
                <a:lnTo>
                  <a:pt x="80" y="160"/>
                </a:lnTo>
                <a:lnTo>
                  <a:pt x="94" y="144"/>
                </a:lnTo>
                <a:lnTo>
                  <a:pt x="106" y="124"/>
                </a:lnTo>
                <a:lnTo>
                  <a:pt x="112" y="104"/>
                </a:lnTo>
                <a:lnTo>
                  <a:pt x="114" y="80"/>
                </a:lnTo>
                <a:lnTo>
                  <a:pt x="114" y="80"/>
                </a:lnTo>
                <a:lnTo>
                  <a:pt x="112" y="58"/>
                </a:lnTo>
                <a:lnTo>
                  <a:pt x="106" y="36"/>
                </a:lnTo>
                <a:lnTo>
                  <a:pt x="94" y="18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9" name="Freeform 126"/>
          <p:cNvSpPr>
            <a:spLocks/>
          </p:cNvSpPr>
          <p:nvPr/>
        </p:nvSpPr>
        <p:spPr bwMode="auto">
          <a:xfrm>
            <a:off x="1517650" y="2981325"/>
            <a:ext cx="654050" cy="228600"/>
          </a:xfrm>
          <a:custGeom>
            <a:avLst/>
            <a:gdLst>
              <a:gd name="T0" fmla="*/ 0 w 412"/>
              <a:gd name="T1" fmla="*/ 144 h 144"/>
              <a:gd name="T2" fmla="*/ 0 w 412"/>
              <a:gd name="T3" fmla="*/ 0 h 144"/>
              <a:gd name="T4" fmla="*/ 412 w 412"/>
              <a:gd name="T5" fmla="*/ 0 h 144"/>
              <a:gd name="T6" fmla="*/ 412 w 412"/>
              <a:gd name="T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44">
                <a:moveTo>
                  <a:pt x="0" y="144"/>
                </a:moveTo>
                <a:lnTo>
                  <a:pt x="0" y="0"/>
                </a:lnTo>
                <a:lnTo>
                  <a:pt x="412" y="0"/>
                </a:lnTo>
                <a:lnTo>
                  <a:pt x="412" y="10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0" name="Freeform 127"/>
          <p:cNvSpPr>
            <a:spLocks/>
          </p:cNvSpPr>
          <p:nvPr/>
        </p:nvSpPr>
        <p:spPr bwMode="auto">
          <a:xfrm>
            <a:off x="2139950" y="31242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1" name="Freeform 128"/>
          <p:cNvSpPr>
            <a:spLocks/>
          </p:cNvSpPr>
          <p:nvPr/>
        </p:nvSpPr>
        <p:spPr bwMode="auto">
          <a:xfrm>
            <a:off x="2139950" y="31242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2" name="Freeform 129"/>
          <p:cNvSpPr>
            <a:spLocks/>
          </p:cNvSpPr>
          <p:nvPr/>
        </p:nvSpPr>
        <p:spPr bwMode="auto">
          <a:xfrm>
            <a:off x="1517650" y="3565525"/>
            <a:ext cx="654050" cy="228600"/>
          </a:xfrm>
          <a:custGeom>
            <a:avLst/>
            <a:gdLst>
              <a:gd name="T0" fmla="*/ 0 w 412"/>
              <a:gd name="T1" fmla="*/ 0 h 144"/>
              <a:gd name="T2" fmla="*/ 0 w 412"/>
              <a:gd name="T3" fmla="*/ 144 h 144"/>
              <a:gd name="T4" fmla="*/ 412 w 412"/>
              <a:gd name="T5" fmla="*/ 144 h 144"/>
              <a:gd name="T6" fmla="*/ 412 w 412"/>
              <a:gd name="T7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44">
                <a:moveTo>
                  <a:pt x="0" y="0"/>
                </a:moveTo>
                <a:lnTo>
                  <a:pt x="0" y="144"/>
                </a:lnTo>
                <a:lnTo>
                  <a:pt x="412" y="144"/>
                </a:lnTo>
                <a:lnTo>
                  <a:pt x="412" y="44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3" name="Freeform 130"/>
          <p:cNvSpPr>
            <a:spLocks/>
          </p:cNvSpPr>
          <p:nvPr/>
        </p:nvSpPr>
        <p:spPr bwMode="auto">
          <a:xfrm>
            <a:off x="2139950" y="3581400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4" name="Freeform 131"/>
          <p:cNvSpPr>
            <a:spLocks/>
          </p:cNvSpPr>
          <p:nvPr/>
        </p:nvSpPr>
        <p:spPr bwMode="auto">
          <a:xfrm>
            <a:off x="2139950" y="3581400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5" name="Freeform 132"/>
          <p:cNvSpPr>
            <a:spLocks/>
          </p:cNvSpPr>
          <p:nvPr/>
        </p:nvSpPr>
        <p:spPr bwMode="auto">
          <a:xfrm>
            <a:off x="2828925" y="2679700"/>
            <a:ext cx="419100" cy="530225"/>
          </a:xfrm>
          <a:custGeom>
            <a:avLst/>
            <a:gdLst>
              <a:gd name="T0" fmla="*/ 0 w 264"/>
              <a:gd name="T1" fmla="*/ 334 h 334"/>
              <a:gd name="T2" fmla="*/ 0 w 264"/>
              <a:gd name="T3" fmla="*/ 0 h 334"/>
              <a:gd name="T4" fmla="*/ 264 w 264"/>
              <a:gd name="T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4" h="334">
                <a:moveTo>
                  <a:pt x="0" y="334"/>
                </a:moveTo>
                <a:lnTo>
                  <a:pt x="0" y="0"/>
                </a:lnTo>
                <a:lnTo>
                  <a:pt x="264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6" name="Freeform 133"/>
          <p:cNvSpPr>
            <a:spLocks/>
          </p:cNvSpPr>
          <p:nvPr/>
        </p:nvSpPr>
        <p:spPr bwMode="auto">
          <a:xfrm>
            <a:off x="3225800" y="26511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7" name="Freeform 134"/>
          <p:cNvSpPr>
            <a:spLocks/>
          </p:cNvSpPr>
          <p:nvPr/>
        </p:nvSpPr>
        <p:spPr bwMode="auto">
          <a:xfrm>
            <a:off x="3225800" y="26511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0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8" name="Line 135"/>
          <p:cNvSpPr>
            <a:spLocks noChangeShapeType="1"/>
          </p:cNvSpPr>
          <p:nvPr/>
        </p:nvSpPr>
        <p:spPr bwMode="auto">
          <a:xfrm>
            <a:off x="3660775" y="2679700"/>
            <a:ext cx="2413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9" name="Freeform 136"/>
          <p:cNvSpPr>
            <a:spLocks/>
          </p:cNvSpPr>
          <p:nvPr/>
        </p:nvSpPr>
        <p:spPr bwMode="auto">
          <a:xfrm>
            <a:off x="3879850" y="26511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0" name="Freeform 137"/>
          <p:cNvSpPr>
            <a:spLocks/>
          </p:cNvSpPr>
          <p:nvPr/>
        </p:nvSpPr>
        <p:spPr bwMode="auto">
          <a:xfrm>
            <a:off x="3879850" y="2651125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1" name="Freeform 138"/>
          <p:cNvSpPr>
            <a:spLocks/>
          </p:cNvSpPr>
          <p:nvPr/>
        </p:nvSpPr>
        <p:spPr bwMode="auto">
          <a:xfrm>
            <a:off x="3479800" y="2327275"/>
            <a:ext cx="654050" cy="184150"/>
          </a:xfrm>
          <a:custGeom>
            <a:avLst/>
            <a:gdLst>
              <a:gd name="T0" fmla="*/ 0 w 412"/>
              <a:gd name="T1" fmla="*/ 116 h 116"/>
              <a:gd name="T2" fmla="*/ 0 w 412"/>
              <a:gd name="T3" fmla="*/ 0 h 116"/>
              <a:gd name="T4" fmla="*/ 412 w 412"/>
              <a:gd name="T5" fmla="*/ 0 h 116"/>
              <a:gd name="T6" fmla="*/ 412 w 412"/>
              <a:gd name="T7" fmla="*/ 7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16">
                <a:moveTo>
                  <a:pt x="0" y="116"/>
                </a:moveTo>
                <a:lnTo>
                  <a:pt x="0" y="0"/>
                </a:lnTo>
                <a:lnTo>
                  <a:pt x="412" y="0"/>
                </a:lnTo>
                <a:lnTo>
                  <a:pt x="412" y="7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2" name="Freeform 139"/>
          <p:cNvSpPr>
            <a:spLocks/>
          </p:cNvSpPr>
          <p:nvPr/>
        </p:nvSpPr>
        <p:spPr bwMode="auto">
          <a:xfrm>
            <a:off x="4105275" y="241935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3" name="Freeform 140"/>
          <p:cNvSpPr>
            <a:spLocks/>
          </p:cNvSpPr>
          <p:nvPr/>
        </p:nvSpPr>
        <p:spPr bwMode="auto">
          <a:xfrm>
            <a:off x="4105275" y="241935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4" name="Freeform 141"/>
          <p:cNvSpPr>
            <a:spLocks/>
          </p:cNvSpPr>
          <p:nvPr/>
        </p:nvSpPr>
        <p:spPr bwMode="auto">
          <a:xfrm>
            <a:off x="3486150" y="2860675"/>
            <a:ext cx="654050" cy="193675"/>
          </a:xfrm>
          <a:custGeom>
            <a:avLst/>
            <a:gdLst>
              <a:gd name="T0" fmla="*/ 0 w 412"/>
              <a:gd name="T1" fmla="*/ 0 h 122"/>
              <a:gd name="T2" fmla="*/ 0 w 412"/>
              <a:gd name="T3" fmla="*/ 122 h 122"/>
              <a:gd name="T4" fmla="*/ 412 w 412"/>
              <a:gd name="T5" fmla="*/ 122 h 122"/>
              <a:gd name="T6" fmla="*/ 412 w 412"/>
              <a:gd name="T7" fmla="*/ 4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2" h="122">
                <a:moveTo>
                  <a:pt x="0" y="0"/>
                </a:moveTo>
                <a:lnTo>
                  <a:pt x="0" y="122"/>
                </a:lnTo>
                <a:lnTo>
                  <a:pt x="412" y="122"/>
                </a:lnTo>
                <a:lnTo>
                  <a:pt x="412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5" name="Freeform 142"/>
          <p:cNvSpPr>
            <a:spLocks/>
          </p:cNvSpPr>
          <p:nvPr/>
        </p:nvSpPr>
        <p:spPr bwMode="auto">
          <a:xfrm>
            <a:off x="4108450" y="28765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6" name="Freeform 143"/>
          <p:cNvSpPr>
            <a:spLocks/>
          </p:cNvSpPr>
          <p:nvPr/>
        </p:nvSpPr>
        <p:spPr bwMode="auto">
          <a:xfrm>
            <a:off x="4108450" y="2876550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7" name="Freeform 144"/>
          <p:cNvSpPr>
            <a:spLocks/>
          </p:cNvSpPr>
          <p:nvPr/>
        </p:nvSpPr>
        <p:spPr bwMode="auto">
          <a:xfrm>
            <a:off x="2828925" y="3565525"/>
            <a:ext cx="1971675" cy="228600"/>
          </a:xfrm>
          <a:custGeom>
            <a:avLst/>
            <a:gdLst>
              <a:gd name="T0" fmla="*/ 0 w 1242"/>
              <a:gd name="T1" fmla="*/ 0 h 144"/>
              <a:gd name="T2" fmla="*/ 0 w 1242"/>
              <a:gd name="T3" fmla="*/ 144 h 144"/>
              <a:gd name="T4" fmla="*/ 1242 w 1242"/>
              <a:gd name="T5" fmla="*/ 144 h 144"/>
              <a:gd name="T6" fmla="*/ 1242 w 1242"/>
              <a:gd name="T7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2" h="144">
                <a:moveTo>
                  <a:pt x="0" y="0"/>
                </a:moveTo>
                <a:lnTo>
                  <a:pt x="0" y="144"/>
                </a:lnTo>
                <a:lnTo>
                  <a:pt x="1242" y="144"/>
                </a:lnTo>
                <a:lnTo>
                  <a:pt x="1242" y="4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8" name="Freeform 145"/>
          <p:cNvSpPr>
            <a:spLocks/>
          </p:cNvSpPr>
          <p:nvPr/>
        </p:nvSpPr>
        <p:spPr bwMode="auto">
          <a:xfrm>
            <a:off x="4768850" y="3581400"/>
            <a:ext cx="60325" cy="73025"/>
          </a:xfrm>
          <a:custGeom>
            <a:avLst/>
            <a:gdLst>
              <a:gd name="T0" fmla="*/ 20 w 38"/>
              <a:gd name="T1" fmla="*/ 0 h 46"/>
              <a:gd name="T2" fmla="*/ 38 w 38"/>
              <a:gd name="T3" fmla="*/ 46 h 46"/>
              <a:gd name="T4" fmla="*/ 20 w 38"/>
              <a:gd name="T5" fmla="*/ 36 h 46"/>
              <a:gd name="T6" fmla="*/ 0 w 38"/>
              <a:gd name="T7" fmla="*/ 46 h 46"/>
              <a:gd name="T8" fmla="*/ 20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0"/>
                </a:moveTo>
                <a:lnTo>
                  <a:pt x="38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9" name="Freeform 146"/>
          <p:cNvSpPr>
            <a:spLocks/>
          </p:cNvSpPr>
          <p:nvPr/>
        </p:nvSpPr>
        <p:spPr bwMode="auto">
          <a:xfrm>
            <a:off x="4768850" y="3581400"/>
            <a:ext cx="60325" cy="73025"/>
          </a:xfrm>
          <a:custGeom>
            <a:avLst/>
            <a:gdLst>
              <a:gd name="T0" fmla="*/ 20 w 38"/>
              <a:gd name="T1" fmla="*/ 0 h 46"/>
              <a:gd name="T2" fmla="*/ 38 w 38"/>
              <a:gd name="T3" fmla="*/ 46 h 46"/>
              <a:gd name="T4" fmla="*/ 20 w 38"/>
              <a:gd name="T5" fmla="*/ 36 h 46"/>
              <a:gd name="T6" fmla="*/ 0 w 38"/>
              <a:gd name="T7" fmla="*/ 46 h 46"/>
              <a:gd name="T8" fmla="*/ 20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0"/>
                </a:moveTo>
                <a:lnTo>
                  <a:pt x="38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0" name="Freeform 147"/>
          <p:cNvSpPr>
            <a:spLocks/>
          </p:cNvSpPr>
          <p:nvPr/>
        </p:nvSpPr>
        <p:spPr bwMode="auto">
          <a:xfrm>
            <a:off x="4321175" y="2679700"/>
            <a:ext cx="479425" cy="466725"/>
          </a:xfrm>
          <a:custGeom>
            <a:avLst/>
            <a:gdLst>
              <a:gd name="T0" fmla="*/ 0 w 302"/>
              <a:gd name="T1" fmla="*/ 0 h 294"/>
              <a:gd name="T2" fmla="*/ 302 w 302"/>
              <a:gd name="T3" fmla="*/ 0 h 294"/>
              <a:gd name="T4" fmla="*/ 302 w 302"/>
              <a:gd name="T5" fmla="*/ 29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2" h="294">
                <a:moveTo>
                  <a:pt x="0" y="0"/>
                </a:moveTo>
                <a:lnTo>
                  <a:pt x="302" y="0"/>
                </a:lnTo>
                <a:lnTo>
                  <a:pt x="302" y="294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1" name="Freeform 148"/>
          <p:cNvSpPr>
            <a:spLocks/>
          </p:cNvSpPr>
          <p:nvPr/>
        </p:nvSpPr>
        <p:spPr bwMode="auto">
          <a:xfrm>
            <a:off x="4768850" y="312420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2" name="Freeform 149"/>
          <p:cNvSpPr>
            <a:spLocks/>
          </p:cNvSpPr>
          <p:nvPr/>
        </p:nvSpPr>
        <p:spPr bwMode="auto">
          <a:xfrm>
            <a:off x="4768850" y="312420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3" name="Line 150"/>
          <p:cNvSpPr>
            <a:spLocks noChangeShapeType="1"/>
          </p:cNvSpPr>
          <p:nvPr/>
        </p:nvSpPr>
        <p:spPr bwMode="auto">
          <a:xfrm>
            <a:off x="5635625" y="3384550"/>
            <a:ext cx="234950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4" name="Freeform 151"/>
          <p:cNvSpPr>
            <a:spLocks/>
          </p:cNvSpPr>
          <p:nvPr/>
        </p:nvSpPr>
        <p:spPr bwMode="auto">
          <a:xfrm>
            <a:off x="5848350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5" name="Freeform 152"/>
          <p:cNvSpPr>
            <a:spLocks/>
          </p:cNvSpPr>
          <p:nvPr/>
        </p:nvSpPr>
        <p:spPr bwMode="auto">
          <a:xfrm>
            <a:off x="5848350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6" name="Line 153"/>
          <p:cNvSpPr>
            <a:spLocks noChangeShapeType="1"/>
          </p:cNvSpPr>
          <p:nvPr/>
        </p:nvSpPr>
        <p:spPr bwMode="auto">
          <a:xfrm>
            <a:off x="6296025" y="3384550"/>
            <a:ext cx="234950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7" name="Freeform 154"/>
          <p:cNvSpPr>
            <a:spLocks/>
          </p:cNvSpPr>
          <p:nvPr/>
        </p:nvSpPr>
        <p:spPr bwMode="auto">
          <a:xfrm>
            <a:off x="6508750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8" name="Freeform 155"/>
          <p:cNvSpPr>
            <a:spLocks/>
          </p:cNvSpPr>
          <p:nvPr/>
        </p:nvSpPr>
        <p:spPr bwMode="auto">
          <a:xfrm>
            <a:off x="6508750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9" name="Line 156"/>
          <p:cNvSpPr>
            <a:spLocks noChangeShapeType="1"/>
          </p:cNvSpPr>
          <p:nvPr/>
        </p:nvSpPr>
        <p:spPr bwMode="auto">
          <a:xfrm>
            <a:off x="6950075" y="3384550"/>
            <a:ext cx="238125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0" name="Freeform 157"/>
          <p:cNvSpPr>
            <a:spLocks/>
          </p:cNvSpPr>
          <p:nvPr/>
        </p:nvSpPr>
        <p:spPr bwMode="auto">
          <a:xfrm>
            <a:off x="71659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1" name="Freeform 158"/>
          <p:cNvSpPr>
            <a:spLocks/>
          </p:cNvSpPr>
          <p:nvPr/>
        </p:nvSpPr>
        <p:spPr bwMode="auto">
          <a:xfrm>
            <a:off x="71659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2" name="Line 159"/>
          <p:cNvSpPr>
            <a:spLocks noChangeShapeType="1"/>
          </p:cNvSpPr>
          <p:nvPr/>
        </p:nvSpPr>
        <p:spPr bwMode="auto">
          <a:xfrm>
            <a:off x="4981575" y="3384550"/>
            <a:ext cx="238125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3" name="Freeform 160"/>
          <p:cNvSpPr>
            <a:spLocks/>
          </p:cNvSpPr>
          <p:nvPr/>
        </p:nvSpPr>
        <p:spPr bwMode="auto">
          <a:xfrm>
            <a:off x="51974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4" name="Freeform 161"/>
          <p:cNvSpPr>
            <a:spLocks/>
          </p:cNvSpPr>
          <p:nvPr/>
        </p:nvSpPr>
        <p:spPr bwMode="auto">
          <a:xfrm>
            <a:off x="51974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5" name="Line 162"/>
          <p:cNvSpPr>
            <a:spLocks noChangeShapeType="1"/>
          </p:cNvSpPr>
          <p:nvPr/>
        </p:nvSpPr>
        <p:spPr bwMode="auto">
          <a:xfrm>
            <a:off x="2352675" y="3384550"/>
            <a:ext cx="238125" cy="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6" name="Freeform 163"/>
          <p:cNvSpPr>
            <a:spLocks/>
          </p:cNvSpPr>
          <p:nvPr/>
        </p:nvSpPr>
        <p:spPr bwMode="auto">
          <a:xfrm>
            <a:off x="25685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7" name="Freeform 164"/>
          <p:cNvSpPr>
            <a:spLocks/>
          </p:cNvSpPr>
          <p:nvPr/>
        </p:nvSpPr>
        <p:spPr bwMode="auto">
          <a:xfrm>
            <a:off x="2568575" y="3352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8" name="Freeform 165"/>
          <p:cNvSpPr>
            <a:spLocks/>
          </p:cNvSpPr>
          <p:nvPr/>
        </p:nvSpPr>
        <p:spPr bwMode="auto">
          <a:xfrm>
            <a:off x="5454650" y="3565525"/>
            <a:ext cx="1968500" cy="228600"/>
          </a:xfrm>
          <a:custGeom>
            <a:avLst/>
            <a:gdLst>
              <a:gd name="T0" fmla="*/ 0 w 1240"/>
              <a:gd name="T1" fmla="*/ 0 h 144"/>
              <a:gd name="T2" fmla="*/ 0 w 1240"/>
              <a:gd name="T3" fmla="*/ 144 h 144"/>
              <a:gd name="T4" fmla="*/ 1240 w 1240"/>
              <a:gd name="T5" fmla="*/ 144 h 144"/>
              <a:gd name="T6" fmla="*/ 1240 w 1240"/>
              <a:gd name="T7" fmla="*/ 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0" h="144">
                <a:moveTo>
                  <a:pt x="0" y="0"/>
                </a:moveTo>
                <a:lnTo>
                  <a:pt x="0" y="144"/>
                </a:lnTo>
                <a:lnTo>
                  <a:pt x="1240" y="144"/>
                </a:lnTo>
                <a:lnTo>
                  <a:pt x="1240" y="4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9" name="Freeform 166"/>
          <p:cNvSpPr>
            <a:spLocks/>
          </p:cNvSpPr>
          <p:nvPr/>
        </p:nvSpPr>
        <p:spPr bwMode="auto">
          <a:xfrm>
            <a:off x="7391400" y="3578225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0" name="Freeform 167"/>
          <p:cNvSpPr>
            <a:spLocks/>
          </p:cNvSpPr>
          <p:nvPr/>
        </p:nvSpPr>
        <p:spPr bwMode="auto">
          <a:xfrm>
            <a:off x="7391400" y="3578225"/>
            <a:ext cx="63500" cy="73025"/>
          </a:xfrm>
          <a:custGeom>
            <a:avLst/>
            <a:gdLst>
              <a:gd name="T0" fmla="*/ 20 w 40"/>
              <a:gd name="T1" fmla="*/ 0 h 46"/>
              <a:gd name="T2" fmla="*/ 40 w 40"/>
              <a:gd name="T3" fmla="*/ 46 h 46"/>
              <a:gd name="T4" fmla="*/ 20 w 40"/>
              <a:gd name="T5" fmla="*/ 36 h 46"/>
              <a:gd name="T6" fmla="*/ 0 w 40"/>
              <a:gd name="T7" fmla="*/ 46 h 46"/>
              <a:gd name="T8" fmla="*/ 20 w 40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0"/>
                </a:moveTo>
                <a:lnTo>
                  <a:pt x="40" y="46"/>
                </a:lnTo>
                <a:lnTo>
                  <a:pt x="20" y="36"/>
                </a:lnTo>
                <a:lnTo>
                  <a:pt x="0" y="46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1" name="Rectangle 168"/>
          <p:cNvSpPr>
            <a:spLocks noChangeArrowheads="1"/>
          </p:cNvSpPr>
          <p:nvPr/>
        </p:nvSpPr>
        <p:spPr bwMode="auto">
          <a:xfrm>
            <a:off x="1622425" y="4473575"/>
            <a:ext cx="1914525" cy="4857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2" name="Rectangle 169"/>
          <p:cNvSpPr>
            <a:spLocks noChangeArrowheads="1"/>
          </p:cNvSpPr>
          <p:nvPr/>
        </p:nvSpPr>
        <p:spPr bwMode="auto">
          <a:xfrm>
            <a:off x="1622425" y="4473575"/>
            <a:ext cx="1914525" cy="485775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3" name="Line 170"/>
          <p:cNvSpPr>
            <a:spLocks noChangeShapeType="1"/>
          </p:cNvSpPr>
          <p:nvPr/>
        </p:nvSpPr>
        <p:spPr bwMode="auto">
          <a:xfrm>
            <a:off x="3536950" y="4959350"/>
            <a:ext cx="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4" name="Freeform 171"/>
          <p:cNvSpPr>
            <a:spLocks/>
          </p:cNvSpPr>
          <p:nvPr/>
        </p:nvSpPr>
        <p:spPr bwMode="auto">
          <a:xfrm>
            <a:off x="1555750" y="4403725"/>
            <a:ext cx="196850" cy="193675"/>
          </a:xfrm>
          <a:custGeom>
            <a:avLst/>
            <a:gdLst>
              <a:gd name="T0" fmla="*/ 124 w 124"/>
              <a:gd name="T1" fmla="*/ 62 h 122"/>
              <a:gd name="T2" fmla="*/ 124 w 124"/>
              <a:gd name="T3" fmla="*/ 62 h 122"/>
              <a:gd name="T4" fmla="*/ 122 w 124"/>
              <a:gd name="T5" fmla="*/ 74 h 122"/>
              <a:gd name="T6" fmla="*/ 118 w 124"/>
              <a:gd name="T7" fmla="*/ 86 h 122"/>
              <a:gd name="T8" fmla="*/ 112 w 124"/>
              <a:gd name="T9" fmla="*/ 96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2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2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6 h 122"/>
              <a:gd name="T32" fmla="*/ 6 w 124"/>
              <a:gd name="T33" fmla="*/ 86 h 122"/>
              <a:gd name="T34" fmla="*/ 2 w 124"/>
              <a:gd name="T35" fmla="*/ 74 h 122"/>
              <a:gd name="T36" fmla="*/ 0 w 124"/>
              <a:gd name="T37" fmla="*/ 62 h 122"/>
              <a:gd name="T38" fmla="*/ 0 w 124"/>
              <a:gd name="T39" fmla="*/ 62 h 122"/>
              <a:gd name="T40" fmla="*/ 2 w 124"/>
              <a:gd name="T41" fmla="*/ 48 h 122"/>
              <a:gd name="T42" fmla="*/ 6 w 124"/>
              <a:gd name="T43" fmla="*/ 38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2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2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8 h 122"/>
              <a:gd name="T70" fmla="*/ 122 w 124"/>
              <a:gd name="T71" fmla="*/ 48 h 122"/>
              <a:gd name="T72" fmla="*/ 124 w 124"/>
              <a:gd name="T73" fmla="*/ 6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2"/>
                </a:moveTo>
                <a:lnTo>
                  <a:pt x="124" y="62"/>
                </a:lnTo>
                <a:lnTo>
                  <a:pt x="122" y="74"/>
                </a:lnTo>
                <a:lnTo>
                  <a:pt x="118" y="86"/>
                </a:lnTo>
                <a:lnTo>
                  <a:pt x="112" y="96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2"/>
                </a:lnTo>
                <a:lnTo>
                  <a:pt x="62" y="122"/>
                </a:lnTo>
                <a:lnTo>
                  <a:pt x="62" y="122"/>
                </a:lnTo>
                <a:lnTo>
                  <a:pt x="50" y="122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6"/>
                </a:lnTo>
                <a:lnTo>
                  <a:pt x="6" y="86"/>
                </a:lnTo>
                <a:lnTo>
                  <a:pt x="2" y="74"/>
                </a:lnTo>
                <a:lnTo>
                  <a:pt x="0" y="62"/>
                </a:lnTo>
                <a:lnTo>
                  <a:pt x="0" y="62"/>
                </a:lnTo>
                <a:lnTo>
                  <a:pt x="2" y="48"/>
                </a:lnTo>
                <a:lnTo>
                  <a:pt x="6" y="38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2"/>
                </a:lnTo>
                <a:lnTo>
                  <a:pt x="62" y="0"/>
                </a:lnTo>
                <a:lnTo>
                  <a:pt x="62" y="0"/>
                </a:lnTo>
                <a:lnTo>
                  <a:pt x="74" y="2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8"/>
                </a:lnTo>
                <a:lnTo>
                  <a:pt x="122" y="48"/>
                </a:lnTo>
                <a:lnTo>
                  <a:pt x="12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5" name="Freeform 172"/>
          <p:cNvSpPr>
            <a:spLocks/>
          </p:cNvSpPr>
          <p:nvPr/>
        </p:nvSpPr>
        <p:spPr bwMode="auto">
          <a:xfrm>
            <a:off x="1555750" y="4403725"/>
            <a:ext cx="196850" cy="193675"/>
          </a:xfrm>
          <a:custGeom>
            <a:avLst/>
            <a:gdLst>
              <a:gd name="T0" fmla="*/ 124 w 124"/>
              <a:gd name="T1" fmla="*/ 62 h 122"/>
              <a:gd name="T2" fmla="*/ 124 w 124"/>
              <a:gd name="T3" fmla="*/ 62 h 122"/>
              <a:gd name="T4" fmla="*/ 122 w 124"/>
              <a:gd name="T5" fmla="*/ 74 h 122"/>
              <a:gd name="T6" fmla="*/ 118 w 124"/>
              <a:gd name="T7" fmla="*/ 86 h 122"/>
              <a:gd name="T8" fmla="*/ 112 w 124"/>
              <a:gd name="T9" fmla="*/ 96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2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2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6 h 122"/>
              <a:gd name="T32" fmla="*/ 6 w 124"/>
              <a:gd name="T33" fmla="*/ 86 h 122"/>
              <a:gd name="T34" fmla="*/ 2 w 124"/>
              <a:gd name="T35" fmla="*/ 74 h 122"/>
              <a:gd name="T36" fmla="*/ 0 w 124"/>
              <a:gd name="T37" fmla="*/ 62 h 122"/>
              <a:gd name="T38" fmla="*/ 0 w 124"/>
              <a:gd name="T39" fmla="*/ 62 h 122"/>
              <a:gd name="T40" fmla="*/ 2 w 124"/>
              <a:gd name="T41" fmla="*/ 48 h 122"/>
              <a:gd name="T42" fmla="*/ 6 w 124"/>
              <a:gd name="T43" fmla="*/ 38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2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2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8 h 122"/>
              <a:gd name="T70" fmla="*/ 122 w 124"/>
              <a:gd name="T71" fmla="*/ 48 h 122"/>
              <a:gd name="T72" fmla="*/ 124 w 124"/>
              <a:gd name="T73" fmla="*/ 6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2"/>
                </a:moveTo>
                <a:lnTo>
                  <a:pt x="124" y="62"/>
                </a:lnTo>
                <a:lnTo>
                  <a:pt x="122" y="74"/>
                </a:lnTo>
                <a:lnTo>
                  <a:pt x="118" y="86"/>
                </a:lnTo>
                <a:lnTo>
                  <a:pt x="112" y="96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2"/>
                </a:lnTo>
                <a:lnTo>
                  <a:pt x="62" y="122"/>
                </a:lnTo>
                <a:lnTo>
                  <a:pt x="62" y="122"/>
                </a:lnTo>
                <a:lnTo>
                  <a:pt x="50" y="122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6"/>
                </a:lnTo>
                <a:lnTo>
                  <a:pt x="6" y="86"/>
                </a:lnTo>
                <a:lnTo>
                  <a:pt x="2" y="74"/>
                </a:lnTo>
                <a:lnTo>
                  <a:pt x="0" y="62"/>
                </a:lnTo>
                <a:lnTo>
                  <a:pt x="0" y="62"/>
                </a:lnTo>
                <a:lnTo>
                  <a:pt x="2" y="48"/>
                </a:lnTo>
                <a:lnTo>
                  <a:pt x="6" y="38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2"/>
                </a:lnTo>
                <a:lnTo>
                  <a:pt x="62" y="0"/>
                </a:lnTo>
                <a:lnTo>
                  <a:pt x="62" y="0"/>
                </a:lnTo>
                <a:lnTo>
                  <a:pt x="74" y="2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8"/>
                </a:lnTo>
                <a:lnTo>
                  <a:pt x="122" y="48"/>
                </a:lnTo>
                <a:lnTo>
                  <a:pt x="124" y="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6" name="Freeform 173"/>
          <p:cNvSpPr>
            <a:spLocks/>
          </p:cNvSpPr>
          <p:nvPr/>
        </p:nvSpPr>
        <p:spPr bwMode="auto">
          <a:xfrm>
            <a:off x="1555750" y="4403725"/>
            <a:ext cx="196850" cy="193675"/>
          </a:xfrm>
          <a:custGeom>
            <a:avLst/>
            <a:gdLst>
              <a:gd name="T0" fmla="*/ 124 w 124"/>
              <a:gd name="T1" fmla="*/ 62 h 122"/>
              <a:gd name="T2" fmla="*/ 124 w 124"/>
              <a:gd name="T3" fmla="*/ 62 h 122"/>
              <a:gd name="T4" fmla="*/ 122 w 124"/>
              <a:gd name="T5" fmla="*/ 74 h 122"/>
              <a:gd name="T6" fmla="*/ 118 w 124"/>
              <a:gd name="T7" fmla="*/ 86 h 122"/>
              <a:gd name="T8" fmla="*/ 112 w 124"/>
              <a:gd name="T9" fmla="*/ 96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2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2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6 h 122"/>
              <a:gd name="T32" fmla="*/ 6 w 124"/>
              <a:gd name="T33" fmla="*/ 86 h 122"/>
              <a:gd name="T34" fmla="*/ 2 w 124"/>
              <a:gd name="T35" fmla="*/ 74 h 122"/>
              <a:gd name="T36" fmla="*/ 0 w 124"/>
              <a:gd name="T37" fmla="*/ 62 h 122"/>
              <a:gd name="T38" fmla="*/ 0 w 124"/>
              <a:gd name="T39" fmla="*/ 62 h 122"/>
              <a:gd name="T40" fmla="*/ 2 w 124"/>
              <a:gd name="T41" fmla="*/ 48 h 122"/>
              <a:gd name="T42" fmla="*/ 6 w 124"/>
              <a:gd name="T43" fmla="*/ 38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2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2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8 h 122"/>
              <a:gd name="T70" fmla="*/ 122 w 124"/>
              <a:gd name="T71" fmla="*/ 48 h 122"/>
              <a:gd name="T72" fmla="*/ 124 w 124"/>
              <a:gd name="T73" fmla="*/ 62 h 122"/>
              <a:gd name="T74" fmla="*/ 124 w 124"/>
              <a:gd name="T75" fmla="*/ 6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" h="122">
                <a:moveTo>
                  <a:pt x="124" y="62"/>
                </a:moveTo>
                <a:lnTo>
                  <a:pt x="124" y="62"/>
                </a:lnTo>
                <a:lnTo>
                  <a:pt x="122" y="74"/>
                </a:lnTo>
                <a:lnTo>
                  <a:pt x="118" y="86"/>
                </a:lnTo>
                <a:lnTo>
                  <a:pt x="112" y="96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2"/>
                </a:lnTo>
                <a:lnTo>
                  <a:pt x="62" y="122"/>
                </a:lnTo>
                <a:lnTo>
                  <a:pt x="62" y="122"/>
                </a:lnTo>
                <a:lnTo>
                  <a:pt x="50" y="122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6"/>
                </a:lnTo>
                <a:lnTo>
                  <a:pt x="6" y="86"/>
                </a:lnTo>
                <a:lnTo>
                  <a:pt x="2" y="74"/>
                </a:lnTo>
                <a:lnTo>
                  <a:pt x="0" y="62"/>
                </a:lnTo>
                <a:lnTo>
                  <a:pt x="0" y="62"/>
                </a:lnTo>
                <a:lnTo>
                  <a:pt x="2" y="48"/>
                </a:lnTo>
                <a:lnTo>
                  <a:pt x="6" y="38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2"/>
                </a:lnTo>
                <a:lnTo>
                  <a:pt x="62" y="0"/>
                </a:lnTo>
                <a:lnTo>
                  <a:pt x="62" y="0"/>
                </a:lnTo>
                <a:lnTo>
                  <a:pt x="74" y="2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8"/>
                </a:lnTo>
                <a:lnTo>
                  <a:pt x="122" y="48"/>
                </a:lnTo>
                <a:lnTo>
                  <a:pt x="124" y="62"/>
                </a:lnTo>
                <a:lnTo>
                  <a:pt x="124" y="6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7" name="Rectangle 174"/>
          <p:cNvSpPr>
            <a:spLocks noChangeArrowheads="1"/>
          </p:cNvSpPr>
          <p:nvPr/>
        </p:nvSpPr>
        <p:spPr bwMode="auto">
          <a:xfrm>
            <a:off x="3679825" y="5076825"/>
            <a:ext cx="2749550" cy="606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8" name="Rectangle 175"/>
          <p:cNvSpPr>
            <a:spLocks noChangeArrowheads="1"/>
          </p:cNvSpPr>
          <p:nvPr/>
        </p:nvSpPr>
        <p:spPr bwMode="auto">
          <a:xfrm>
            <a:off x="3679825" y="5076825"/>
            <a:ext cx="2749550" cy="606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0" name="Freeform 177"/>
          <p:cNvSpPr>
            <a:spLocks/>
          </p:cNvSpPr>
          <p:nvPr/>
        </p:nvSpPr>
        <p:spPr bwMode="auto">
          <a:xfrm>
            <a:off x="3613150" y="50101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1" name="Freeform 178"/>
          <p:cNvSpPr>
            <a:spLocks/>
          </p:cNvSpPr>
          <p:nvPr/>
        </p:nvSpPr>
        <p:spPr bwMode="auto">
          <a:xfrm>
            <a:off x="3613150" y="50101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2" name="Freeform 179"/>
          <p:cNvSpPr>
            <a:spLocks/>
          </p:cNvSpPr>
          <p:nvPr/>
        </p:nvSpPr>
        <p:spPr bwMode="auto">
          <a:xfrm>
            <a:off x="3613150" y="50101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  <a:gd name="T74" fmla="*/ 124 w 124"/>
              <a:gd name="T75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4" y="6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3" name="Rectangle 180"/>
          <p:cNvSpPr>
            <a:spLocks noChangeArrowheads="1"/>
          </p:cNvSpPr>
          <p:nvPr/>
        </p:nvSpPr>
        <p:spPr bwMode="auto">
          <a:xfrm>
            <a:off x="4876800" y="1482725"/>
            <a:ext cx="2527300" cy="482600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4" name="Rectangle 181"/>
          <p:cNvSpPr>
            <a:spLocks noChangeArrowheads="1"/>
          </p:cNvSpPr>
          <p:nvPr/>
        </p:nvSpPr>
        <p:spPr bwMode="auto">
          <a:xfrm>
            <a:off x="4876800" y="1482725"/>
            <a:ext cx="2527300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5" name="Rectangle 182"/>
          <p:cNvSpPr>
            <a:spLocks noChangeArrowheads="1"/>
          </p:cNvSpPr>
          <p:nvPr/>
        </p:nvSpPr>
        <p:spPr bwMode="auto">
          <a:xfrm>
            <a:off x="4876800" y="1482725"/>
            <a:ext cx="2527300" cy="482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6" name="Freeform 183"/>
          <p:cNvSpPr>
            <a:spLocks/>
          </p:cNvSpPr>
          <p:nvPr/>
        </p:nvSpPr>
        <p:spPr bwMode="auto">
          <a:xfrm>
            <a:off x="4806950" y="14160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7" name="Freeform 184"/>
          <p:cNvSpPr>
            <a:spLocks/>
          </p:cNvSpPr>
          <p:nvPr/>
        </p:nvSpPr>
        <p:spPr bwMode="auto">
          <a:xfrm>
            <a:off x="4806950" y="14160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8" name="Freeform 185"/>
          <p:cNvSpPr>
            <a:spLocks/>
          </p:cNvSpPr>
          <p:nvPr/>
        </p:nvSpPr>
        <p:spPr bwMode="auto">
          <a:xfrm>
            <a:off x="4806950" y="1416050"/>
            <a:ext cx="196850" cy="193675"/>
          </a:xfrm>
          <a:custGeom>
            <a:avLst/>
            <a:gdLst>
              <a:gd name="T0" fmla="*/ 124 w 124"/>
              <a:gd name="T1" fmla="*/ 60 h 122"/>
              <a:gd name="T2" fmla="*/ 124 w 124"/>
              <a:gd name="T3" fmla="*/ 60 h 122"/>
              <a:gd name="T4" fmla="*/ 122 w 124"/>
              <a:gd name="T5" fmla="*/ 72 h 122"/>
              <a:gd name="T6" fmla="*/ 118 w 124"/>
              <a:gd name="T7" fmla="*/ 84 h 122"/>
              <a:gd name="T8" fmla="*/ 112 w 124"/>
              <a:gd name="T9" fmla="*/ 94 h 122"/>
              <a:gd name="T10" fmla="*/ 106 w 124"/>
              <a:gd name="T11" fmla="*/ 104 h 122"/>
              <a:gd name="T12" fmla="*/ 96 w 124"/>
              <a:gd name="T13" fmla="*/ 112 h 122"/>
              <a:gd name="T14" fmla="*/ 86 w 124"/>
              <a:gd name="T15" fmla="*/ 118 h 122"/>
              <a:gd name="T16" fmla="*/ 74 w 124"/>
              <a:gd name="T17" fmla="*/ 120 h 122"/>
              <a:gd name="T18" fmla="*/ 62 w 124"/>
              <a:gd name="T19" fmla="*/ 122 h 122"/>
              <a:gd name="T20" fmla="*/ 62 w 124"/>
              <a:gd name="T21" fmla="*/ 122 h 122"/>
              <a:gd name="T22" fmla="*/ 50 w 124"/>
              <a:gd name="T23" fmla="*/ 120 h 122"/>
              <a:gd name="T24" fmla="*/ 38 w 124"/>
              <a:gd name="T25" fmla="*/ 118 h 122"/>
              <a:gd name="T26" fmla="*/ 28 w 124"/>
              <a:gd name="T27" fmla="*/ 112 h 122"/>
              <a:gd name="T28" fmla="*/ 18 w 124"/>
              <a:gd name="T29" fmla="*/ 104 h 122"/>
              <a:gd name="T30" fmla="*/ 12 w 124"/>
              <a:gd name="T31" fmla="*/ 94 h 122"/>
              <a:gd name="T32" fmla="*/ 6 w 124"/>
              <a:gd name="T33" fmla="*/ 84 h 122"/>
              <a:gd name="T34" fmla="*/ 2 w 124"/>
              <a:gd name="T35" fmla="*/ 72 h 122"/>
              <a:gd name="T36" fmla="*/ 0 w 124"/>
              <a:gd name="T37" fmla="*/ 60 h 122"/>
              <a:gd name="T38" fmla="*/ 0 w 124"/>
              <a:gd name="T39" fmla="*/ 60 h 122"/>
              <a:gd name="T40" fmla="*/ 2 w 124"/>
              <a:gd name="T41" fmla="*/ 48 h 122"/>
              <a:gd name="T42" fmla="*/ 6 w 124"/>
              <a:gd name="T43" fmla="*/ 36 h 122"/>
              <a:gd name="T44" fmla="*/ 12 w 124"/>
              <a:gd name="T45" fmla="*/ 26 h 122"/>
              <a:gd name="T46" fmla="*/ 18 w 124"/>
              <a:gd name="T47" fmla="*/ 18 h 122"/>
              <a:gd name="T48" fmla="*/ 28 w 124"/>
              <a:gd name="T49" fmla="*/ 10 h 122"/>
              <a:gd name="T50" fmla="*/ 38 w 124"/>
              <a:gd name="T51" fmla="*/ 4 h 122"/>
              <a:gd name="T52" fmla="*/ 50 w 124"/>
              <a:gd name="T53" fmla="*/ 0 h 122"/>
              <a:gd name="T54" fmla="*/ 62 w 124"/>
              <a:gd name="T55" fmla="*/ 0 h 122"/>
              <a:gd name="T56" fmla="*/ 62 w 124"/>
              <a:gd name="T57" fmla="*/ 0 h 122"/>
              <a:gd name="T58" fmla="*/ 74 w 124"/>
              <a:gd name="T59" fmla="*/ 0 h 122"/>
              <a:gd name="T60" fmla="*/ 86 w 124"/>
              <a:gd name="T61" fmla="*/ 4 h 122"/>
              <a:gd name="T62" fmla="*/ 96 w 124"/>
              <a:gd name="T63" fmla="*/ 10 h 122"/>
              <a:gd name="T64" fmla="*/ 106 w 124"/>
              <a:gd name="T65" fmla="*/ 18 h 122"/>
              <a:gd name="T66" fmla="*/ 112 w 124"/>
              <a:gd name="T67" fmla="*/ 26 h 122"/>
              <a:gd name="T68" fmla="*/ 118 w 124"/>
              <a:gd name="T69" fmla="*/ 36 h 122"/>
              <a:gd name="T70" fmla="*/ 122 w 124"/>
              <a:gd name="T71" fmla="*/ 48 h 122"/>
              <a:gd name="T72" fmla="*/ 124 w 124"/>
              <a:gd name="T73" fmla="*/ 60 h 122"/>
              <a:gd name="T74" fmla="*/ 124 w 124"/>
              <a:gd name="T75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" h="122">
                <a:moveTo>
                  <a:pt x="124" y="60"/>
                </a:moveTo>
                <a:lnTo>
                  <a:pt x="124" y="60"/>
                </a:lnTo>
                <a:lnTo>
                  <a:pt x="122" y="72"/>
                </a:lnTo>
                <a:lnTo>
                  <a:pt x="118" y="84"/>
                </a:lnTo>
                <a:lnTo>
                  <a:pt x="112" y="94"/>
                </a:lnTo>
                <a:lnTo>
                  <a:pt x="106" y="104"/>
                </a:lnTo>
                <a:lnTo>
                  <a:pt x="96" y="112"/>
                </a:lnTo>
                <a:lnTo>
                  <a:pt x="86" y="118"/>
                </a:lnTo>
                <a:lnTo>
                  <a:pt x="74" y="120"/>
                </a:lnTo>
                <a:lnTo>
                  <a:pt x="62" y="122"/>
                </a:lnTo>
                <a:lnTo>
                  <a:pt x="62" y="122"/>
                </a:lnTo>
                <a:lnTo>
                  <a:pt x="50" y="120"/>
                </a:lnTo>
                <a:lnTo>
                  <a:pt x="38" y="118"/>
                </a:lnTo>
                <a:lnTo>
                  <a:pt x="28" y="112"/>
                </a:lnTo>
                <a:lnTo>
                  <a:pt x="18" y="104"/>
                </a:lnTo>
                <a:lnTo>
                  <a:pt x="12" y="94"/>
                </a:lnTo>
                <a:lnTo>
                  <a:pt x="6" y="84"/>
                </a:lnTo>
                <a:lnTo>
                  <a:pt x="2" y="72"/>
                </a:ln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2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4" y="6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9" name="Freeform 186"/>
          <p:cNvSpPr>
            <a:spLocks/>
          </p:cNvSpPr>
          <p:nvPr/>
        </p:nvSpPr>
        <p:spPr bwMode="auto">
          <a:xfrm>
            <a:off x="6226175" y="3495675"/>
            <a:ext cx="1657350" cy="1219200"/>
          </a:xfrm>
          <a:custGeom>
            <a:avLst/>
            <a:gdLst>
              <a:gd name="T0" fmla="*/ 1044 w 1044"/>
              <a:gd name="T1" fmla="*/ 768 h 768"/>
              <a:gd name="T2" fmla="*/ 0 w 1044"/>
              <a:gd name="T3" fmla="*/ 768 h 768"/>
              <a:gd name="T4" fmla="*/ 0 w 1044"/>
              <a:gd name="T5" fmla="*/ 520 h 768"/>
              <a:gd name="T6" fmla="*/ 934 w 1044"/>
              <a:gd name="T7" fmla="*/ 520 h 768"/>
              <a:gd name="T8" fmla="*/ 864 w 1044"/>
              <a:gd name="T9" fmla="*/ 0 h 768"/>
              <a:gd name="T10" fmla="*/ 992 w 1044"/>
              <a:gd name="T11" fmla="*/ 520 h 768"/>
              <a:gd name="T12" fmla="*/ 1044 w 1044"/>
              <a:gd name="T13" fmla="*/ 520 h 768"/>
              <a:gd name="T14" fmla="*/ 1044 w 1044"/>
              <a:gd name="T15" fmla="*/ 768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4" h="768">
                <a:moveTo>
                  <a:pt x="1044" y="768"/>
                </a:moveTo>
                <a:lnTo>
                  <a:pt x="0" y="768"/>
                </a:lnTo>
                <a:lnTo>
                  <a:pt x="0" y="520"/>
                </a:lnTo>
                <a:lnTo>
                  <a:pt x="934" y="520"/>
                </a:lnTo>
                <a:lnTo>
                  <a:pt x="864" y="0"/>
                </a:lnTo>
                <a:lnTo>
                  <a:pt x="992" y="520"/>
                </a:lnTo>
                <a:lnTo>
                  <a:pt x="1044" y="520"/>
                </a:lnTo>
                <a:lnTo>
                  <a:pt x="1044" y="76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0" name="Freeform 187"/>
          <p:cNvSpPr>
            <a:spLocks/>
          </p:cNvSpPr>
          <p:nvPr/>
        </p:nvSpPr>
        <p:spPr bwMode="auto">
          <a:xfrm>
            <a:off x="6226175" y="3495675"/>
            <a:ext cx="1657350" cy="1219200"/>
          </a:xfrm>
          <a:custGeom>
            <a:avLst/>
            <a:gdLst>
              <a:gd name="T0" fmla="*/ 1044 w 1044"/>
              <a:gd name="T1" fmla="*/ 768 h 768"/>
              <a:gd name="T2" fmla="*/ 0 w 1044"/>
              <a:gd name="T3" fmla="*/ 768 h 768"/>
              <a:gd name="T4" fmla="*/ 0 w 1044"/>
              <a:gd name="T5" fmla="*/ 520 h 768"/>
              <a:gd name="T6" fmla="*/ 934 w 1044"/>
              <a:gd name="T7" fmla="*/ 520 h 768"/>
              <a:gd name="T8" fmla="*/ 864 w 1044"/>
              <a:gd name="T9" fmla="*/ 0 h 768"/>
              <a:gd name="T10" fmla="*/ 992 w 1044"/>
              <a:gd name="T11" fmla="*/ 520 h 768"/>
              <a:gd name="T12" fmla="*/ 1044 w 1044"/>
              <a:gd name="T13" fmla="*/ 520 h 768"/>
              <a:gd name="T14" fmla="*/ 1044 w 1044"/>
              <a:gd name="T15" fmla="*/ 768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4" h="768">
                <a:moveTo>
                  <a:pt x="1044" y="768"/>
                </a:moveTo>
                <a:lnTo>
                  <a:pt x="0" y="768"/>
                </a:lnTo>
                <a:lnTo>
                  <a:pt x="0" y="520"/>
                </a:lnTo>
                <a:lnTo>
                  <a:pt x="934" y="520"/>
                </a:lnTo>
                <a:lnTo>
                  <a:pt x="864" y="0"/>
                </a:lnTo>
                <a:lnTo>
                  <a:pt x="992" y="520"/>
                </a:lnTo>
                <a:lnTo>
                  <a:pt x="1044" y="520"/>
                </a:lnTo>
                <a:lnTo>
                  <a:pt x="1044" y="7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1" name="Freeform 188"/>
          <p:cNvSpPr>
            <a:spLocks/>
          </p:cNvSpPr>
          <p:nvPr/>
        </p:nvSpPr>
        <p:spPr bwMode="auto">
          <a:xfrm>
            <a:off x="6226175" y="3495675"/>
            <a:ext cx="1657350" cy="1219200"/>
          </a:xfrm>
          <a:custGeom>
            <a:avLst/>
            <a:gdLst>
              <a:gd name="T0" fmla="*/ 1044 w 1044"/>
              <a:gd name="T1" fmla="*/ 768 h 768"/>
              <a:gd name="T2" fmla="*/ 0 w 1044"/>
              <a:gd name="T3" fmla="*/ 768 h 768"/>
              <a:gd name="T4" fmla="*/ 0 w 1044"/>
              <a:gd name="T5" fmla="*/ 520 h 768"/>
              <a:gd name="T6" fmla="*/ 934 w 1044"/>
              <a:gd name="T7" fmla="*/ 520 h 768"/>
              <a:gd name="T8" fmla="*/ 864 w 1044"/>
              <a:gd name="T9" fmla="*/ 0 h 768"/>
              <a:gd name="T10" fmla="*/ 992 w 1044"/>
              <a:gd name="T11" fmla="*/ 520 h 768"/>
              <a:gd name="T12" fmla="*/ 1044 w 1044"/>
              <a:gd name="T13" fmla="*/ 520 h 768"/>
              <a:gd name="T14" fmla="*/ 1044 w 1044"/>
              <a:gd name="T15" fmla="*/ 768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4" h="768">
                <a:moveTo>
                  <a:pt x="1044" y="768"/>
                </a:moveTo>
                <a:lnTo>
                  <a:pt x="0" y="768"/>
                </a:lnTo>
                <a:lnTo>
                  <a:pt x="0" y="520"/>
                </a:lnTo>
                <a:lnTo>
                  <a:pt x="934" y="520"/>
                </a:lnTo>
                <a:lnTo>
                  <a:pt x="864" y="0"/>
                </a:lnTo>
                <a:lnTo>
                  <a:pt x="992" y="520"/>
                </a:lnTo>
                <a:lnTo>
                  <a:pt x="1044" y="520"/>
                </a:lnTo>
                <a:lnTo>
                  <a:pt x="1044" y="76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2" name="Line 189"/>
          <p:cNvSpPr>
            <a:spLocks noChangeShapeType="1"/>
          </p:cNvSpPr>
          <p:nvPr/>
        </p:nvSpPr>
        <p:spPr bwMode="auto">
          <a:xfrm flipH="1">
            <a:off x="4972050" y="1971675"/>
            <a:ext cx="171450" cy="12604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3" name="Freeform 190"/>
          <p:cNvSpPr>
            <a:spLocks/>
          </p:cNvSpPr>
          <p:nvPr/>
        </p:nvSpPr>
        <p:spPr bwMode="auto">
          <a:xfrm>
            <a:off x="4946650" y="3206750"/>
            <a:ext cx="60325" cy="79375"/>
          </a:xfrm>
          <a:custGeom>
            <a:avLst/>
            <a:gdLst>
              <a:gd name="T0" fmla="*/ 12 w 38"/>
              <a:gd name="T1" fmla="*/ 50 h 50"/>
              <a:gd name="T2" fmla="*/ 0 w 38"/>
              <a:gd name="T3" fmla="*/ 0 h 50"/>
              <a:gd name="T4" fmla="*/ 16 w 38"/>
              <a:gd name="T5" fmla="*/ 14 h 50"/>
              <a:gd name="T6" fmla="*/ 38 w 38"/>
              <a:gd name="T7" fmla="*/ 4 h 50"/>
              <a:gd name="T8" fmla="*/ 1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12" y="50"/>
                </a:moveTo>
                <a:lnTo>
                  <a:pt x="0" y="0"/>
                </a:lnTo>
                <a:lnTo>
                  <a:pt x="16" y="14"/>
                </a:lnTo>
                <a:lnTo>
                  <a:pt x="38" y="4"/>
                </a:lnTo>
                <a:lnTo>
                  <a:pt x="1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4" name="Freeform 191"/>
          <p:cNvSpPr>
            <a:spLocks/>
          </p:cNvSpPr>
          <p:nvPr/>
        </p:nvSpPr>
        <p:spPr bwMode="auto">
          <a:xfrm>
            <a:off x="4946650" y="3206750"/>
            <a:ext cx="60325" cy="79375"/>
          </a:xfrm>
          <a:custGeom>
            <a:avLst/>
            <a:gdLst>
              <a:gd name="T0" fmla="*/ 12 w 38"/>
              <a:gd name="T1" fmla="*/ 50 h 50"/>
              <a:gd name="T2" fmla="*/ 0 w 38"/>
              <a:gd name="T3" fmla="*/ 0 h 50"/>
              <a:gd name="T4" fmla="*/ 16 w 38"/>
              <a:gd name="T5" fmla="*/ 14 h 50"/>
              <a:gd name="T6" fmla="*/ 38 w 38"/>
              <a:gd name="T7" fmla="*/ 4 h 50"/>
              <a:gd name="T8" fmla="*/ 1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12" y="50"/>
                </a:moveTo>
                <a:lnTo>
                  <a:pt x="0" y="0"/>
                </a:lnTo>
                <a:lnTo>
                  <a:pt x="16" y="14"/>
                </a:lnTo>
                <a:lnTo>
                  <a:pt x="38" y="4"/>
                </a:lnTo>
                <a:lnTo>
                  <a:pt x="12" y="50"/>
                </a:lnTo>
              </a:path>
            </a:pathLst>
          </a:custGeom>
          <a:solidFill>
            <a:srgbClr val="FF66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5" name="Line 192"/>
          <p:cNvSpPr>
            <a:spLocks noChangeShapeType="1"/>
          </p:cNvSpPr>
          <p:nvPr/>
        </p:nvSpPr>
        <p:spPr bwMode="auto">
          <a:xfrm>
            <a:off x="6276975" y="1971675"/>
            <a:ext cx="549275" cy="12890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6" name="Freeform 193"/>
          <p:cNvSpPr>
            <a:spLocks/>
          </p:cNvSpPr>
          <p:nvPr/>
        </p:nvSpPr>
        <p:spPr bwMode="auto">
          <a:xfrm>
            <a:off x="6791325" y="3228975"/>
            <a:ext cx="57150" cy="82550"/>
          </a:xfrm>
          <a:custGeom>
            <a:avLst/>
            <a:gdLst>
              <a:gd name="T0" fmla="*/ 36 w 36"/>
              <a:gd name="T1" fmla="*/ 52 h 52"/>
              <a:gd name="T2" fmla="*/ 0 w 36"/>
              <a:gd name="T3" fmla="*/ 16 h 52"/>
              <a:gd name="T4" fmla="*/ 22 w 36"/>
              <a:gd name="T5" fmla="*/ 18 h 52"/>
              <a:gd name="T6" fmla="*/ 36 w 36"/>
              <a:gd name="T7" fmla="*/ 0 h 52"/>
              <a:gd name="T8" fmla="*/ 36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6" y="52"/>
                </a:moveTo>
                <a:lnTo>
                  <a:pt x="0" y="16"/>
                </a:lnTo>
                <a:lnTo>
                  <a:pt x="22" y="18"/>
                </a:lnTo>
                <a:lnTo>
                  <a:pt x="36" y="0"/>
                </a:lnTo>
                <a:lnTo>
                  <a:pt x="36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7" name="Freeform 194"/>
          <p:cNvSpPr>
            <a:spLocks/>
          </p:cNvSpPr>
          <p:nvPr/>
        </p:nvSpPr>
        <p:spPr bwMode="auto">
          <a:xfrm>
            <a:off x="6791325" y="3228975"/>
            <a:ext cx="57150" cy="82550"/>
          </a:xfrm>
          <a:custGeom>
            <a:avLst/>
            <a:gdLst>
              <a:gd name="T0" fmla="*/ 36 w 36"/>
              <a:gd name="T1" fmla="*/ 52 h 52"/>
              <a:gd name="T2" fmla="*/ 0 w 36"/>
              <a:gd name="T3" fmla="*/ 16 h 52"/>
              <a:gd name="T4" fmla="*/ 22 w 36"/>
              <a:gd name="T5" fmla="*/ 18 h 52"/>
              <a:gd name="T6" fmla="*/ 36 w 36"/>
              <a:gd name="T7" fmla="*/ 0 h 52"/>
              <a:gd name="T8" fmla="*/ 36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6" y="52"/>
                </a:moveTo>
                <a:lnTo>
                  <a:pt x="0" y="16"/>
                </a:lnTo>
                <a:lnTo>
                  <a:pt x="22" y="18"/>
                </a:lnTo>
                <a:lnTo>
                  <a:pt x="36" y="0"/>
                </a:lnTo>
                <a:lnTo>
                  <a:pt x="36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8" name="Line 195"/>
          <p:cNvSpPr>
            <a:spLocks noChangeShapeType="1"/>
          </p:cNvSpPr>
          <p:nvPr/>
        </p:nvSpPr>
        <p:spPr bwMode="auto">
          <a:xfrm flipV="1">
            <a:off x="2571750" y="3638550"/>
            <a:ext cx="177800" cy="8350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9" name="Freeform 196"/>
          <p:cNvSpPr>
            <a:spLocks/>
          </p:cNvSpPr>
          <p:nvPr/>
        </p:nvSpPr>
        <p:spPr bwMode="auto">
          <a:xfrm>
            <a:off x="2714625" y="3584575"/>
            <a:ext cx="60325" cy="82550"/>
          </a:xfrm>
          <a:custGeom>
            <a:avLst/>
            <a:gdLst>
              <a:gd name="T0" fmla="*/ 30 w 38"/>
              <a:gd name="T1" fmla="*/ 0 h 52"/>
              <a:gd name="T2" fmla="*/ 38 w 38"/>
              <a:gd name="T3" fmla="*/ 52 h 52"/>
              <a:gd name="T4" fmla="*/ 22 w 38"/>
              <a:gd name="T5" fmla="*/ 36 h 52"/>
              <a:gd name="T6" fmla="*/ 0 w 38"/>
              <a:gd name="T7" fmla="*/ 44 h 52"/>
              <a:gd name="T8" fmla="*/ 3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0" y="0"/>
                </a:moveTo>
                <a:lnTo>
                  <a:pt x="38" y="52"/>
                </a:lnTo>
                <a:lnTo>
                  <a:pt x="22" y="36"/>
                </a:lnTo>
                <a:lnTo>
                  <a:pt x="0" y="44"/>
                </a:lnTo>
                <a:lnTo>
                  <a:pt x="3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0" name="Freeform 197"/>
          <p:cNvSpPr>
            <a:spLocks/>
          </p:cNvSpPr>
          <p:nvPr/>
        </p:nvSpPr>
        <p:spPr bwMode="auto">
          <a:xfrm>
            <a:off x="2714625" y="3584575"/>
            <a:ext cx="60325" cy="82550"/>
          </a:xfrm>
          <a:custGeom>
            <a:avLst/>
            <a:gdLst>
              <a:gd name="T0" fmla="*/ 30 w 38"/>
              <a:gd name="T1" fmla="*/ 0 h 52"/>
              <a:gd name="T2" fmla="*/ 38 w 38"/>
              <a:gd name="T3" fmla="*/ 52 h 52"/>
              <a:gd name="T4" fmla="*/ 22 w 38"/>
              <a:gd name="T5" fmla="*/ 36 h 52"/>
              <a:gd name="T6" fmla="*/ 0 w 38"/>
              <a:gd name="T7" fmla="*/ 44 h 52"/>
              <a:gd name="T8" fmla="*/ 3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30" y="0"/>
                </a:moveTo>
                <a:lnTo>
                  <a:pt x="38" y="52"/>
                </a:lnTo>
                <a:lnTo>
                  <a:pt x="22" y="36"/>
                </a:lnTo>
                <a:lnTo>
                  <a:pt x="0" y="44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1" name="Line 198"/>
          <p:cNvSpPr>
            <a:spLocks noChangeShapeType="1"/>
          </p:cNvSpPr>
          <p:nvPr/>
        </p:nvSpPr>
        <p:spPr bwMode="auto">
          <a:xfrm flipV="1">
            <a:off x="3536950" y="3625850"/>
            <a:ext cx="1130300" cy="8477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2" name="Freeform 199"/>
          <p:cNvSpPr>
            <a:spLocks/>
          </p:cNvSpPr>
          <p:nvPr/>
        </p:nvSpPr>
        <p:spPr bwMode="auto">
          <a:xfrm>
            <a:off x="4632325" y="3594100"/>
            <a:ext cx="79375" cy="69850"/>
          </a:xfrm>
          <a:custGeom>
            <a:avLst/>
            <a:gdLst>
              <a:gd name="T0" fmla="*/ 50 w 50"/>
              <a:gd name="T1" fmla="*/ 0 h 44"/>
              <a:gd name="T2" fmla="*/ 24 w 50"/>
              <a:gd name="T3" fmla="*/ 44 h 44"/>
              <a:gd name="T4" fmla="*/ 20 w 50"/>
              <a:gd name="T5" fmla="*/ 22 h 44"/>
              <a:gd name="T6" fmla="*/ 0 w 50"/>
              <a:gd name="T7" fmla="*/ 12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4" y="44"/>
                </a:lnTo>
                <a:lnTo>
                  <a:pt x="20" y="22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3" name="Freeform 200"/>
          <p:cNvSpPr>
            <a:spLocks/>
          </p:cNvSpPr>
          <p:nvPr/>
        </p:nvSpPr>
        <p:spPr bwMode="auto">
          <a:xfrm>
            <a:off x="4632325" y="3594100"/>
            <a:ext cx="79375" cy="69850"/>
          </a:xfrm>
          <a:custGeom>
            <a:avLst/>
            <a:gdLst>
              <a:gd name="T0" fmla="*/ 50 w 50"/>
              <a:gd name="T1" fmla="*/ 0 h 44"/>
              <a:gd name="T2" fmla="*/ 24 w 50"/>
              <a:gd name="T3" fmla="*/ 44 h 44"/>
              <a:gd name="T4" fmla="*/ 20 w 50"/>
              <a:gd name="T5" fmla="*/ 22 h 44"/>
              <a:gd name="T6" fmla="*/ 0 w 50"/>
              <a:gd name="T7" fmla="*/ 12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4" y="44"/>
                </a:lnTo>
                <a:lnTo>
                  <a:pt x="20" y="22"/>
                </a:lnTo>
                <a:lnTo>
                  <a:pt x="0" y="1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4" name="Line 201"/>
          <p:cNvSpPr>
            <a:spLocks noChangeShapeType="1"/>
          </p:cNvSpPr>
          <p:nvPr/>
        </p:nvSpPr>
        <p:spPr bwMode="auto">
          <a:xfrm flipV="1">
            <a:off x="4854575" y="3470275"/>
            <a:ext cx="231775" cy="16033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5" name="Freeform 202"/>
          <p:cNvSpPr>
            <a:spLocks/>
          </p:cNvSpPr>
          <p:nvPr/>
        </p:nvSpPr>
        <p:spPr bwMode="auto">
          <a:xfrm>
            <a:off x="5054600" y="3416300"/>
            <a:ext cx="60325" cy="79375"/>
          </a:xfrm>
          <a:custGeom>
            <a:avLst/>
            <a:gdLst>
              <a:gd name="T0" fmla="*/ 26 w 38"/>
              <a:gd name="T1" fmla="*/ 0 h 50"/>
              <a:gd name="T2" fmla="*/ 38 w 38"/>
              <a:gd name="T3" fmla="*/ 50 h 50"/>
              <a:gd name="T4" fmla="*/ 20 w 38"/>
              <a:gd name="T5" fmla="*/ 36 h 50"/>
              <a:gd name="T6" fmla="*/ 0 w 38"/>
              <a:gd name="T7" fmla="*/ 44 h 50"/>
              <a:gd name="T8" fmla="*/ 26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0"/>
                </a:moveTo>
                <a:lnTo>
                  <a:pt x="38" y="50"/>
                </a:lnTo>
                <a:lnTo>
                  <a:pt x="20" y="36"/>
                </a:lnTo>
                <a:lnTo>
                  <a:pt x="0" y="44"/>
                </a:lnTo>
                <a:lnTo>
                  <a:pt x="2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6" name="Freeform 203"/>
          <p:cNvSpPr>
            <a:spLocks/>
          </p:cNvSpPr>
          <p:nvPr/>
        </p:nvSpPr>
        <p:spPr bwMode="auto">
          <a:xfrm>
            <a:off x="5054600" y="3416300"/>
            <a:ext cx="60325" cy="79375"/>
          </a:xfrm>
          <a:custGeom>
            <a:avLst/>
            <a:gdLst>
              <a:gd name="T0" fmla="*/ 26 w 38"/>
              <a:gd name="T1" fmla="*/ 0 h 50"/>
              <a:gd name="T2" fmla="*/ 38 w 38"/>
              <a:gd name="T3" fmla="*/ 50 h 50"/>
              <a:gd name="T4" fmla="*/ 20 w 38"/>
              <a:gd name="T5" fmla="*/ 36 h 50"/>
              <a:gd name="T6" fmla="*/ 0 w 38"/>
              <a:gd name="T7" fmla="*/ 44 h 50"/>
              <a:gd name="T8" fmla="*/ 26 w 38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6" y="0"/>
                </a:moveTo>
                <a:lnTo>
                  <a:pt x="38" y="50"/>
                </a:lnTo>
                <a:lnTo>
                  <a:pt x="20" y="36"/>
                </a:lnTo>
                <a:lnTo>
                  <a:pt x="0" y="44"/>
                </a:lnTo>
                <a:lnTo>
                  <a:pt x="2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7" name="Rectangle 204"/>
          <p:cNvSpPr>
            <a:spLocks noChangeArrowheads="1"/>
          </p:cNvSpPr>
          <p:nvPr/>
        </p:nvSpPr>
        <p:spPr bwMode="auto">
          <a:xfrm>
            <a:off x="1597025" y="2857500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8" name="Rectangle 205"/>
          <p:cNvSpPr>
            <a:spLocks noChangeArrowheads="1"/>
          </p:cNvSpPr>
          <p:nvPr/>
        </p:nvSpPr>
        <p:spPr bwMode="auto">
          <a:xfrm>
            <a:off x="1895475" y="28575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9" name="Rectangle 207"/>
          <p:cNvSpPr>
            <a:spLocks noChangeArrowheads="1"/>
          </p:cNvSpPr>
          <p:nvPr/>
        </p:nvSpPr>
        <p:spPr bwMode="auto">
          <a:xfrm>
            <a:off x="1952625" y="2857500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0" name="Rectangle 208"/>
          <p:cNvSpPr>
            <a:spLocks noChangeArrowheads="1"/>
          </p:cNvSpPr>
          <p:nvPr/>
        </p:nvSpPr>
        <p:spPr bwMode="auto">
          <a:xfrm>
            <a:off x="3587750" y="2197100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1" name="Rectangle 209"/>
          <p:cNvSpPr>
            <a:spLocks noChangeArrowheads="1"/>
          </p:cNvSpPr>
          <p:nvPr/>
        </p:nvSpPr>
        <p:spPr bwMode="auto">
          <a:xfrm>
            <a:off x="3883025" y="21971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2" name="Rectangle 210"/>
          <p:cNvSpPr>
            <a:spLocks noChangeArrowheads="1"/>
          </p:cNvSpPr>
          <p:nvPr/>
        </p:nvSpPr>
        <p:spPr bwMode="auto">
          <a:xfrm>
            <a:off x="3943350" y="2197100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3" name="Rectangle 211"/>
          <p:cNvSpPr>
            <a:spLocks noChangeArrowheads="1"/>
          </p:cNvSpPr>
          <p:nvPr/>
        </p:nvSpPr>
        <p:spPr bwMode="auto">
          <a:xfrm>
            <a:off x="3635375" y="2339975"/>
            <a:ext cx="22442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4" name="Rectangle 212"/>
          <p:cNvSpPr>
            <a:spLocks noChangeArrowheads="1"/>
          </p:cNvSpPr>
          <p:nvPr/>
        </p:nvSpPr>
        <p:spPr bwMode="auto">
          <a:xfrm>
            <a:off x="3857625" y="23399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5" name="Rectangle 213"/>
          <p:cNvSpPr>
            <a:spLocks noChangeArrowheads="1"/>
          </p:cNvSpPr>
          <p:nvPr/>
        </p:nvSpPr>
        <p:spPr bwMode="auto">
          <a:xfrm>
            <a:off x="3911600" y="233997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6" name="Rectangle 214"/>
          <p:cNvSpPr>
            <a:spLocks noChangeArrowheads="1"/>
          </p:cNvSpPr>
          <p:nvPr/>
        </p:nvSpPr>
        <p:spPr bwMode="auto">
          <a:xfrm>
            <a:off x="2933700" y="2546350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7" name="Rectangle 215"/>
          <p:cNvSpPr>
            <a:spLocks noChangeArrowheads="1"/>
          </p:cNvSpPr>
          <p:nvPr/>
        </p:nvSpPr>
        <p:spPr bwMode="auto">
          <a:xfrm>
            <a:off x="3098800" y="2546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8" name="Rectangle 216"/>
          <p:cNvSpPr>
            <a:spLocks noChangeArrowheads="1"/>
          </p:cNvSpPr>
          <p:nvPr/>
        </p:nvSpPr>
        <p:spPr bwMode="auto">
          <a:xfrm>
            <a:off x="3152775" y="254635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9" name="Rectangle 217"/>
          <p:cNvSpPr>
            <a:spLocks noChangeArrowheads="1"/>
          </p:cNvSpPr>
          <p:nvPr/>
        </p:nvSpPr>
        <p:spPr bwMode="auto">
          <a:xfrm>
            <a:off x="1701800" y="2974975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0" name="Rectangle 218"/>
          <p:cNvSpPr>
            <a:spLocks noChangeArrowheads="1"/>
          </p:cNvSpPr>
          <p:nvPr/>
        </p:nvSpPr>
        <p:spPr bwMode="auto">
          <a:xfrm>
            <a:off x="1863725" y="29749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1" name="Rectangle 219"/>
          <p:cNvSpPr>
            <a:spLocks noChangeArrowheads="1"/>
          </p:cNvSpPr>
          <p:nvPr/>
        </p:nvSpPr>
        <p:spPr bwMode="auto">
          <a:xfrm>
            <a:off x="1920875" y="297497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2" name="Rectangle 220"/>
          <p:cNvSpPr>
            <a:spLocks noChangeArrowheads="1"/>
          </p:cNvSpPr>
          <p:nvPr/>
        </p:nvSpPr>
        <p:spPr bwMode="auto">
          <a:xfrm>
            <a:off x="1685925" y="3924300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3" name="Rectangle 221"/>
          <p:cNvSpPr>
            <a:spLocks noChangeArrowheads="1"/>
          </p:cNvSpPr>
          <p:nvPr/>
        </p:nvSpPr>
        <p:spPr bwMode="auto">
          <a:xfrm>
            <a:off x="1851025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4" name="Rectangle 222"/>
          <p:cNvSpPr>
            <a:spLocks noChangeArrowheads="1"/>
          </p:cNvSpPr>
          <p:nvPr/>
        </p:nvSpPr>
        <p:spPr bwMode="auto">
          <a:xfrm>
            <a:off x="3813175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5" name="Rectangle 223"/>
          <p:cNvSpPr>
            <a:spLocks noChangeArrowheads="1"/>
          </p:cNvSpPr>
          <p:nvPr/>
        </p:nvSpPr>
        <p:spPr bwMode="auto">
          <a:xfrm>
            <a:off x="3790950" y="3924300"/>
            <a:ext cx="224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6" name="Rectangle 224"/>
          <p:cNvSpPr>
            <a:spLocks noChangeArrowheads="1"/>
          </p:cNvSpPr>
          <p:nvPr/>
        </p:nvSpPr>
        <p:spPr bwMode="auto">
          <a:xfrm>
            <a:off x="3705225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7" name="Rectangle 225"/>
          <p:cNvSpPr>
            <a:spLocks noChangeArrowheads="1"/>
          </p:cNvSpPr>
          <p:nvPr/>
        </p:nvSpPr>
        <p:spPr bwMode="auto">
          <a:xfrm>
            <a:off x="1939925" y="3924300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8" name="Rectangle 226"/>
          <p:cNvSpPr>
            <a:spLocks noChangeArrowheads="1"/>
          </p:cNvSpPr>
          <p:nvPr/>
        </p:nvSpPr>
        <p:spPr bwMode="auto">
          <a:xfrm>
            <a:off x="1905000" y="392430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9" name="Rectangle 227"/>
          <p:cNvSpPr>
            <a:spLocks noChangeArrowheads="1"/>
          </p:cNvSpPr>
          <p:nvPr/>
        </p:nvSpPr>
        <p:spPr bwMode="auto">
          <a:xfrm>
            <a:off x="3867150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0" name="Rectangle 228"/>
          <p:cNvSpPr>
            <a:spLocks noChangeArrowheads="1"/>
          </p:cNvSpPr>
          <p:nvPr/>
        </p:nvSpPr>
        <p:spPr bwMode="auto">
          <a:xfrm>
            <a:off x="6400800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1" name="Rectangle 229"/>
          <p:cNvSpPr>
            <a:spLocks noChangeArrowheads="1"/>
          </p:cNvSpPr>
          <p:nvPr/>
        </p:nvSpPr>
        <p:spPr bwMode="auto">
          <a:xfrm>
            <a:off x="6375400" y="3924300"/>
            <a:ext cx="224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2" name="Rectangle 230"/>
          <p:cNvSpPr>
            <a:spLocks noChangeArrowheads="1"/>
          </p:cNvSpPr>
          <p:nvPr/>
        </p:nvSpPr>
        <p:spPr bwMode="auto">
          <a:xfrm>
            <a:off x="6289675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3" name="Rectangle 231"/>
          <p:cNvSpPr>
            <a:spLocks noChangeArrowheads="1"/>
          </p:cNvSpPr>
          <p:nvPr/>
        </p:nvSpPr>
        <p:spPr bwMode="auto">
          <a:xfrm>
            <a:off x="3956050" y="3924300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4" name="Rectangle 232"/>
          <p:cNvSpPr>
            <a:spLocks noChangeArrowheads="1"/>
          </p:cNvSpPr>
          <p:nvPr/>
        </p:nvSpPr>
        <p:spPr bwMode="auto">
          <a:xfrm>
            <a:off x="3921125" y="392430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5" name="Rectangle 233"/>
          <p:cNvSpPr>
            <a:spLocks noChangeArrowheads="1"/>
          </p:cNvSpPr>
          <p:nvPr/>
        </p:nvSpPr>
        <p:spPr bwMode="auto">
          <a:xfrm>
            <a:off x="6454775" y="39243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6" name="Rectangle 234"/>
          <p:cNvSpPr>
            <a:spLocks noChangeArrowheads="1"/>
          </p:cNvSpPr>
          <p:nvPr/>
        </p:nvSpPr>
        <p:spPr bwMode="auto">
          <a:xfrm>
            <a:off x="6508750" y="3924300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7" name="Rectangle 235"/>
          <p:cNvSpPr>
            <a:spLocks noChangeArrowheads="1"/>
          </p:cNvSpPr>
          <p:nvPr/>
        </p:nvSpPr>
        <p:spPr bwMode="auto">
          <a:xfrm>
            <a:off x="4962525" y="3479800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8" name="Rectangle 236"/>
          <p:cNvSpPr>
            <a:spLocks noChangeArrowheads="1"/>
          </p:cNvSpPr>
          <p:nvPr/>
        </p:nvSpPr>
        <p:spPr bwMode="auto">
          <a:xfrm>
            <a:off x="5124450" y="34798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9" name="Rectangle 237"/>
          <p:cNvSpPr>
            <a:spLocks noChangeArrowheads="1"/>
          </p:cNvSpPr>
          <p:nvPr/>
        </p:nvSpPr>
        <p:spPr bwMode="auto">
          <a:xfrm>
            <a:off x="5178425" y="3479800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0" name="Rectangle 238"/>
          <p:cNvSpPr>
            <a:spLocks noChangeArrowheads="1"/>
          </p:cNvSpPr>
          <p:nvPr/>
        </p:nvSpPr>
        <p:spPr bwMode="auto">
          <a:xfrm>
            <a:off x="2349500" y="3444875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1" name="Rectangle 239"/>
          <p:cNvSpPr>
            <a:spLocks noChangeArrowheads="1"/>
          </p:cNvSpPr>
          <p:nvPr/>
        </p:nvSpPr>
        <p:spPr bwMode="auto">
          <a:xfrm>
            <a:off x="2514600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2" name="Rectangle 240"/>
          <p:cNvSpPr>
            <a:spLocks noChangeArrowheads="1"/>
          </p:cNvSpPr>
          <p:nvPr/>
        </p:nvSpPr>
        <p:spPr bwMode="auto">
          <a:xfrm>
            <a:off x="5753100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3" name="Rectangle 241"/>
          <p:cNvSpPr>
            <a:spLocks noChangeArrowheads="1"/>
          </p:cNvSpPr>
          <p:nvPr/>
        </p:nvSpPr>
        <p:spPr bwMode="auto">
          <a:xfrm>
            <a:off x="5727700" y="3444875"/>
            <a:ext cx="224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4" name="Rectangle 242"/>
          <p:cNvSpPr>
            <a:spLocks noChangeArrowheads="1"/>
          </p:cNvSpPr>
          <p:nvPr/>
        </p:nvSpPr>
        <p:spPr bwMode="auto">
          <a:xfrm>
            <a:off x="5641975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5" name="Rectangle 243"/>
          <p:cNvSpPr>
            <a:spLocks noChangeArrowheads="1"/>
          </p:cNvSpPr>
          <p:nvPr/>
        </p:nvSpPr>
        <p:spPr bwMode="auto">
          <a:xfrm>
            <a:off x="2568575" y="3444875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6" name="Rectangle 244"/>
          <p:cNvSpPr>
            <a:spLocks noChangeArrowheads="1"/>
          </p:cNvSpPr>
          <p:nvPr/>
        </p:nvSpPr>
        <p:spPr bwMode="auto">
          <a:xfrm>
            <a:off x="5803900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7" name="Rectangle 245"/>
          <p:cNvSpPr>
            <a:spLocks noChangeArrowheads="1"/>
          </p:cNvSpPr>
          <p:nvPr/>
        </p:nvSpPr>
        <p:spPr bwMode="auto">
          <a:xfrm>
            <a:off x="5861050" y="3444875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8" name="Rectangle 246"/>
          <p:cNvSpPr>
            <a:spLocks noChangeArrowheads="1"/>
          </p:cNvSpPr>
          <p:nvPr/>
        </p:nvSpPr>
        <p:spPr bwMode="auto">
          <a:xfrm>
            <a:off x="6251575" y="3444875"/>
            <a:ext cx="22442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30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9" name="Rectangle 247"/>
          <p:cNvSpPr>
            <a:spLocks noChangeArrowheads="1"/>
          </p:cNvSpPr>
          <p:nvPr/>
        </p:nvSpPr>
        <p:spPr bwMode="auto">
          <a:xfrm>
            <a:off x="6473825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0" name="Rectangle 248"/>
          <p:cNvSpPr>
            <a:spLocks noChangeArrowheads="1"/>
          </p:cNvSpPr>
          <p:nvPr/>
        </p:nvSpPr>
        <p:spPr bwMode="auto">
          <a:xfrm>
            <a:off x="6527800" y="3444875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1" name="Rectangle 249"/>
          <p:cNvSpPr>
            <a:spLocks noChangeArrowheads="1"/>
          </p:cNvSpPr>
          <p:nvPr/>
        </p:nvSpPr>
        <p:spPr bwMode="auto">
          <a:xfrm>
            <a:off x="6562725" y="3444875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2" name="Rectangle 250"/>
          <p:cNvSpPr>
            <a:spLocks noChangeArrowheads="1"/>
          </p:cNvSpPr>
          <p:nvPr/>
        </p:nvSpPr>
        <p:spPr bwMode="auto">
          <a:xfrm>
            <a:off x="6934200" y="3444875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3" name="Rectangle 251"/>
          <p:cNvSpPr>
            <a:spLocks noChangeArrowheads="1"/>
          </p:cNvSpPr>
          <p:nvPr/>
        </p:nvSpPr>
        <p:spPr bwMode="auto">
          <a:xfrm>
            <a:off x="7096125" y="34448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4" name="Rectangle 252"/>
          <p:cNvSpPr>
            <a:spLocks noChangeArrowheads="1"/>
          </p:cNvSpPr>
          <p:nvPr/>
        </p:nvSpPr>
        <p:spPr bwMode="auto">
          <a:xfrm>
            <a:off x="7153275" y="344487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rs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5" name="Rectangle 253"/>
          <p:cNvSpPr>
            <a:spLocks noChangeArrowheads="1"/>
          </p:cNvSpPr>
          <p:nvPr/>
        </p:nvSpPr>
        <p:spPr bwMode="auto">
          <a:xfrm>
            <a:off x="4473575" y="2689225"/>
            <a:ext cx="1667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6" name="Rectangle 254"/>
          <p:cNvSpPr>
            <a:spLocks noChangeArrowheads="1"/>
          </p:cNvSpPr>
          <p:nvPr/>
        </p:nvSpPr>
        <p:spPr bwMode="auto">
          <a:xfrm>
            <a:off x="4635500" y="2689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7" name="Rectangle 255"/>
          <p:cNvSpPr>
            <a:spLocks noChangeArrowheads="1"/>
          </p:cNvSpPr>
          <p:nvPr/>
        </p:nvSpPr>
        <p:spPr bwMode="auto">
          <a:xfrm>
            <a:off x="4692650" y="2689225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8" name="Rectangle 256"/>
          <p:cNvSpPr>
            <a:spLocks noChangeArrowheads="1"/>
          </p:cNvSpPr>
          <p:nvPr/>
        </p:nvSpPr>
        <p:spPr bwMode="auto">
          <a:xfrm>
            <a:off x="3638550" y="3187700"/>
            <a:ext cx="25327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0,5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9" name="Rectangle 257"/>
          <p:cNvSpPr>
            <a:spLocks noChangeArrowheads="1"/>
          </p:cNvSpPr>
          <p:nvPr/>
        </p:nvSpPr>
        <p:spPr bwMode="auto">
          <a:xfrm>
            <a:off x="3889375" y="31877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0" name="Rectangle 258"/>
          <p:cNvSpPr>
            <a:spLocks noChangeArrowheads="1"/>
          </p:cNvSpPr>
          <p:nvPr/>
        </p:nvSpPr>
        <p:spPr bwMode="auto">
          <a:xfrm>
            <a:off x="3943350" y="318770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1" name="Rectangle 259"/>
          <p:cNvSpPr>
            <a:spLocks noChangeArrowheads="1"/>
          </p:cNvSpPr>
          <p:nvPr/>
        </p:nvSpPr>
        <p:spPr bwMode="auto">
          <a:xfrm>
            <a:off x="3625850" y="2819400"/>
            <a:ext cx="25327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0,5 jo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2" name="Rectangle 260"/>
          <p:cNvSpPr>
            <a:spLocks noChangeArrowheads="1"/>
          </p:cNvSpPr>
          <p:nvPr/>
        </p:nvSpPr>
        <p:spPr bwMode="auto">
          <a:xfrm>
            <a:off x="3876675" y="2819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3" name="Rectangle 261"/>
          <p:cNvSpPr>
            <a:spLocks noChangeArrowheads="1"/>
          </p:cNvSpPr>
          <p:nvPr/>
        </p:nvSpPr>
        <p:spPr bwMode="auto">
          <a:xfrm>
            <a:off x="3930650" y="281940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4" name="Rectangle 262"/>
          <p:cNvSpPr>
            <a:spLocks noChangeArrowheads="1"/>
          </p:cNvSpPr>
          <p:nvPr/>
        </p:nvSpPr>
        <p:spPr bwMode="auto">
          <a:xfrm>
            <a:off x="4400550" y="2540000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5" name="Rectangle 263"/>
          <p:cNvSpPr>
            <a:spLocks noChangeArrowheads="1"/>
          </p:cNvSpPr>
          <p:nvPr/>
        </p:nvSpPr>
        <p:spPr bwMode="auto">
          <a:xfrm>
            <a:off x="4695825" y="25400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6" name="Rectangle 264"/>
          <p:cNvSpPr>
            <a:spLocks noChangeArrowheads="1"/>
          </p:cNvSpPr>
          <p:nvPr/>
        </p:nvSpPr>
        <p:spPr bwMode="auto">
          <a:xfrm>
            <a:off x="4756150" y="2540000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7" name="Rectangle 265"/>
          <p:cNvSpPr>
            <a:spLocks noChangeArrowheads="1"/>
          </p:cNvSpPr>
          <p:nvPr/>
        </p:nvSpPr>
        <p:spPr bwMode="auto">
          <a:xfrm>
            <a:off x="2616200" y="25431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8" name="Rectangle 266"/>
          <p:cNvSpPr>
            <a:spLocks noChangeArrowheads="1"/>
          </p:cNvSpPr>
          <p:nvPr/>
        </p:nvSpPr>
        <p:spPr bwMode="auto">
          <a:xfrm>
            <a:off x="2616200" y="26670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9" name="Rectangle 267"/>
          <p:cNvSpPr>
            <a:spLocks noChangeArrowheads="1"/>
          </p:cNvSpPr>
          <p:nvPr/>
        </p:nvSpPr>
        <p:spPr bwMode="auto">
          <a:xfrm>
            <a:off x="2676525" y="2667000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0" name="Rectangle 268"/>
          <p:cNvSpPr>
            <a:spLocks noChangeArrowheads="1"/>
          </p:cNvSpPr>
          <p:nvPr/>
        </p:nvSpPr>
        <p:spPr bwMode="auto">
          <a:xfrm>
            <a:off x="3670300" y="2527300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1" name="Rectangle 269"/>
          <p:cNvSpPr>
            <a:spLocks noChangeArrowheads="1"/>
          </p:cNvSpPr>
          <p:nvPr/>
        </p:nvSpPr>
        <p:spPr bwMode="auto">
          <a:xfrm>
            <a:off x="3711575" y="27051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2" name="Rectangle 270"/>
          <p:cNvSpPr>
            <a:spLocks noChangeArrowheads="1"/>
          </p:cNvSpPr>
          <p:nvPr/>
        </p:nvSpPr>
        <p:spPr bwMode="auto">
          <a:xfrm>
            <a:off x="3771900" y="2705100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3" name="Rectangle 271"/>
          <p:cNvSpPr>
            <a:spLocks noChangeArrowheads="1"/>
          </p:cNvSpPr>
          <p:nvPr/>
        </p:nvSpPr>
        <p:spPr bwMode="auto">
          <a:xfrm>
            <a:off x="5626100" y="30765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4" name="Rectangle 272"/>
          <p:cNvSpPr>
            <a:spLocks noChangeArrowheads="1"/>
          </p:cNvSpPr>
          <p:nvPr/>
        </p:nvSpPr>
        <p:spPr bwMode="auto">
          <a:xfrm>
            <a:off x="5638800" y="3197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5" name="Rectangle 273"/>
          <p:cNvSpPr>
            <a:spLocks noChangeArrowheads="1"/>
          </p:cNvSpPr>
          <p:nvPr/>
        </p:nvSpPr>
        <p:spPr bwMode="auto">
          <a:xfrm>
            <a:off x="5695950" y="3197225"/>
            <a:ext cx="1859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6" name="Rectangle 274"/>
          <p:cNvSpPr>
            <a:spLocks noChangeArrowheads="1"/>
          </p:cNvSpPr>
          <p:nvPr/>
        </p:nvSpPr>
        <p:spPr bwMode="auto">
          <a:xfrm>
            <a:off x="4994275" y="30765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7" name="Rectangle 275"/>
          <p:cNvSpPr>
            <a:spLocks noChangeArrowheads="1"/>
          </p:cNvSpPr>
          <p:nvPr/>
        </p:nvSpPr>
        <p:spPr bwMode="auto">
          <a:xfrm>
            <a:off x="5006975" y="3197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8" name="Rectangle 276"/>
          <p:cNvSpPr>
            <a:spLocks noChangeArrowheads="1"/>
          </p:cNvSpPr>
          <p:nvPr/>
        </p:nvSpPr>
        <p:spPr bwMode="auto">
          <a:xfrm>
            <a:off x="5067300" y="3197225"/>
            <a:ext cx="1859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9" name="Rectangle 277"/>
          <p:cNvSpPr>
            <a:spLocks noChangeArrowheads="1"/>
          </p:cNvSpPr>
          <p:nvPr/>
        </p:nvSpPr>
        <p:spPr bwMode="auto">
          <a:xfrm>
            <a:off x="2362200" y="30765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0" name="Rectangle 278"/>
          <p:cNvSpPr>
            <a:spLocks noChangeArrowheads="1"/>
          </p:cNvSpPr>
          <p:nvPr/>
        </p:nvSpPr>
        <p:spPr bwMode="auto">
          <a:xfrm>
            <a:off x="2403475" y="3197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1" name="Rectangle 279"/>
          <p:cNvSpPr>
            <a:spLocks noChangeArrowheads="1"/>
          </p:cNvSpPr>
          <p:nvPr/>
        </p:nvSpPr>
        <p:spPr bwMode="auto">
          <a:xfrm>
            <a:off x="2460625" y="3197225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2" name="Rectangle 280"/>
          <p:cNvSpPr>
            <a:spLocks noChangeArrowheads="1"/>
          </p:cNvSpPr>
          <p:nvPr/>
        </p:nvSpPr>
        <p:spPr bwMode="auto">
          <a:xfrm>
            <a:off x="6299200" y="30765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3" name="Rectangle 281"/>
          <p:cNvSpPr>
            <a:spLocks noChangeArrowheads="1"/>
          </p:cNvSpPr>
          <p:nvPr/>
        </p:nvSpPr>
        <p:spPr bwMode="auto">
          <a:xfrm>
            <a:off x="6311900" y="3197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4" name="Rectangle 282"/>
          <p:cNvSpPr>
            <a:spLocks noChangeArrowheads="1"/>
          </p:cNvSpPr>
          <p:nvPr/>
        </p:nvSpPr>
        <p:spPr bwMode="auto">
          <a:xfrm>
            <a:off x="6369050" y="3197225"/>
            <a:ext cx="1859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5" name="Rectangle 283"/>
          <p:cNvSpPr>
            <a:spLocks noChangeArrowheads="1"/>
          </p:cNvSpPr>
          <p:nvPr/>
        </p:nvSpPr>
        <p:spPr bwMode="auto">
          <a:xfrm>
            <a:off x="6950075" y="30765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6" name="Rectangle 284"/>
          <p:cNvSpPr>
            <a:spLocks noChangeArrowheads="1"/>
          </p:cNvSpPr>
          <p:nvPr/>
        </p:nvSpPr>
        <p:spPr bwMode="auto">
          <a:xfrm>
            <a:off x="6962775" y="31972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7" name="Rectangle 285"/>
          <p:cNvSpPr>
            <a:spLocks noChangeArrowheads="1"/>
          </p:cNvSpPr>
          <p:nvPr/>
        </p:nvSpPr>
        <p:spPr bwMode="auto">
          <a:xfrm>
            <a:off x="7023100" y="3197225"/>
            <a:ext cx="1859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8" name="Rectangle 286"/>
          <p:cNvSpPr>
            <a:spLocks noChangeArrowheads="1"/>
          </p:cNvSpPr>
          <p:nvPr/>
        </p:nvSpPr>
        <p:spPr bwMode="auto">
          <a:xfrm>
            <a:off x="1597025" y="38131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9" name="Rectangle 287"/>
          <p:cNvSpPr>
            <a:spLocks noChangeArrowheads="1"/>
          </p:cNvSpPr>
          <p:nvPr/>
        </p:nvSpPr>
        <p:spPr bwMode="auto">
          <a:xfrm>
            <a:off x="189547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0" name="Rectangle 288"/>
          <p:cNvSpPr>
            <a:spLocks noChangeArrowheads="1"/>
          </p:cNvSpPr>
          <p:nvPr/>
        </p:nvSpPr>
        <p:spPr bwMode="auto">
          <a:xfrm>
            <a:off x="383222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1" name="Rectangle 289"/>
          <p:cNvSpPr>
            <a:spLocks noChangeArrowheads="1"/>
          </p:cNvSpPr>
          <p:nvPr/>
        </p:nvSpPr>
        <p:spPr bwMode="auto">
          <a:xfrm>
            <a:off x="377507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2" name="Rectangle 290"/>
          <p:cNvSpPr>
            <a:spLocks noChangeArrowheads="1"/>
          </p:cNvSpPr>
          <p:nvPr/>
        </p:nvSpPr>
        <p:spPr bwMode="auto">
          <a:xfrm>
            <a:off x="3724275" y="3813175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3" name="Rectangle 291"/>
          <p:cNvSpPr>
            <a:spLocks noChangeArrowheads="1"/>
          </p:cNvSpPr>
          <p:nvPr/>
        </p:nvSpPr>
        <p:spPr bwMode="auto">
          <a:xfrm>
            <a:off x="367347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â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4" name="Rectangle 292"/>
          <p:cNvSpPr>
            <a:spLocks noChangeArrowheads="1"/>
          </p:cNvSpPr>
          <p:nvPr/>
        </p:nvSpPr>
        <p:spPr bwMode="auto">
          <a:xfrm>
            <a:off x="3616325" y="3813175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5" name="Rectangle 293"/>
          <p:cNvSpPr>
            <a:spLocks noChangeArrowheads="1"/>
          </p:cNvSpPr>
          <p:nvPr/>
        </p:nvSpPr>
        <p:spPr bwMode="auto">
          <a:xfrm>
            <a:off x="2019300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6" name="Rectangle 294"/>
          <p:cNvSpPr>
            <a:spLocks noChangeArrowheads="1"/>
          </p:cNvSpPr>
          <p:nvPr/>
        </p:nvSpPr>
        <p:spPr bwMode="auto">
          <a:xfrm>
            <a:off x="1952625" y="3813175"/>
            <a:ext cx="4167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7" name="Rectangle 295"/>
          <p:cNvSpPr>
            <a:spLocks noChangeArrowheads="1"/>
          </p:cNvSpPr>
          <p:nvPr/>
        </p:nvSpPr>
        <p:spPr bwMode="auto">
          <a:xfrm>
            <a:off x="391477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8" name="Rectangle 296"/>
          <p:cNvSpPr>
            <a:spLocks noChangeArrowheads="1"/>
          </p:cNvSpPr>
          <p:nvPr/>
        </p:nvSpPr>
        <p:spPr bwMode="auto">
          <a:xfrm>
            <a:off x="3971925" y="3813175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9" name="Rectangle 297"/>
          <p:cNvSpPr>
            <a:spLocks noChangeArrowheads="1"/>
          </p:cNvSpPr>
          <p:nvPr/>
        </p:nvSpPr>
        <p:spPr bwMode="auto">
          <a:xfrm>
            <a:off x="3565525" y="308292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0" name="Rectangle 298"/>
          <p:cNvSpPr>
            <a:spLocks noChangeArrowheads="1"/>
          </p:cNvSpPr>
          <p:nvPr/>
        </p:nvSpPr>
        <p:spPr bwMode="auto">
          <a:xfrm>
            <a:off x="3860800" y="30829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1" name="Rectangle 299"/>
          <p:cNvSpPr>
            <a:spLocks noChangeArrowheads="1"/>
          </p:cNvSpPr>
          <p:nvPr/>
        </p:nvSpPr>
        <p:spPr bwMode="auto">
          <a:xfrm>
            <a:off x="3921125" y="3082925"/>
            <a:ext cx="12824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2" name="Rectangle 300"/>
          <p:cNvSpPr>
            <a:spLocks noChangeArrowheads="1"/>
          </p:cNvSpPr>
          <p:nvPr/>
        </p:nvSpPr>
        <p:spPr bwMode="auto">
          <a:xfrm>
            <a:off x="6159500" y="3813175"/>
            <a:ext cx="2869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3" name="Rectangle 301"/>
          <p:cNvSpPr>
            <a:spLocks noChangeArrowheads="1"/>
          </p:cNvSpPr>
          <p:nvPr/>
        </p:nvSpPr>
        <p:spPr bwMode="auto">
          <a:xfrm>
            <a:off x="6454775" y="38131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4" name="Rectangle 302"/>
          <p:cNvSpPr>
            <a:spLocks noChangeArrowheads="1"/>
          </p:cNvSpPr>
          <p:nvPr/>
        </p:nvSpPr>
        <p:spPr bwMode="auto">
          <a:xfrm>
            <a:off x="6515100" y="3813175"/>
            <a:ext cx="1859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° 14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5" name="Rectangle 303"/>
          <p:cNvSpPr>
            <a:spLocks noChangeArrowheads="1"/>
          </p:cNvSpPr>
          <p:nvPr/>
        </p:nvSpPr>
        <p:spPr bwMode="auto">
          <a:xfrm>
            <a:off x="6270625" y="4403725"/>
            <a:ext cx="157414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suppose que l’objectif du client</a:t>
            </a:r>
          </a:p>
          <a:p>
            <a:pPr lvl="0" algn="ctr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de 80 jours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99" name="Rectangle 317"/>
          <p:cNvSpPr>
            <a:spLocks noChangeArrowheads="1"/>
          </p:cNvSpPr>
          <p:nvPr/>
        </p:nvSpPr>
        <p:spPr bwMode="auto">
          <a:xfrm>
            <a:off x="13684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0" name="Rectangle 318"/>
          <p:cNvSpPr>
            <a:spLocks noChangeArrowheads="1"/>
          </p:cNvSpPr>
          <p:nvPr/>
        </p:nvSpPr>
        <p:spPr bwMode="auto">
          <a:xfrm>
            <a:off x="20256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1" name="Rectangle 319"/>
          <p:cNvSpPr>
            <a:spLocks noChangeArrowheads="1"/>
          </p:cNvSpPr>
          <p:nvPr/>
        </p:nvSpPr>
        <p:spPr bwMode="auto">
          <a:xfrm>
            <a:off x="3336925" y="26225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2" name="Rectangle 320"/>
          <p:cNvSpPr>
            <a:spLocks noChangeArrowheads="1"/>
          </p:cNvSpPr>
          <p:nvPr/>
        </p:nvSpPr>
        <p:spPr bwMode="auto">
          <a:xfrm>
            <a:off x="3959225" y="262255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3" name="Rectangle 321"/>
          <p:cNvSpPr>
            <a:spLocks noChangeArrowheads="1"/>
          </p:cNvSpPr>
          <p:nvPr/>
        </p:nvSpPr>
        <p:spPr bwMode="auto">
          <a:xfrm>
            <a:off x="3527425" y="26225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4" name="Rectangle 322"/>
          <p:cNvSpPr>
            <a:spLocks noChangeArrowheads="1"/>
          </p:cNvSpPr>
          <p:nvPr/>
        </p:nvSpPr>
        <p:spPr bwMode="auto">
          <a:xfrm>
            <a:off x="3587750" y="26225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5" name="Rectangle 323"/>
          <p:cNvSpPr>
            <a:spLocks noChangeArrowheads="1"/>
          </p:cNvSpPr>
          <p:nvPr/>
        </p:nvSpPr>
        <p:spPr bwMode="auto">
          <a:xfrm>
            <a:off x="4181475" y="262255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6" name="Rectangle 324"/>
          <p:cNvSpPr>
            <a:spLocks noChangeArrowheads="1"/>
          </p:cNvSpPr>
          <p:nvPr/>
        </p:nvSpPr>
        <p:spPr bwMode="auto">
          <a:xfrm>
            <a:off x="3419475" y="27368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7" name="Rectangle 325"/>
          <p:cNvSpPr>
            <a:spLocks noChangeArrowheads="1"/>
          </p:cNvSpPr>
          <p:nvPr/>
        </p:nvSpPr>
        <p:spPr bwMode="auto">
          <a:xfrm>
            <a:off x="3476625" y="27368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8" name="Rectangle 326"/>
          <p:cNvSpPr>
            <a:spLocks noChangeArrowheads="1"/>
          </p:cNvSpPr>
          <p:nvPr/>
        </p:nvSpPr>
        <p:spPr bwMode="auto">
          <a:xfrm>
            <a:off x="4070350" y="273685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9" name="Rectangle 327"/>
          <p:cNvSpPr>
            <a:spLocks noChangeArrowheads="1"/>
          </p:cNvSpPr>
          <p:nvPr/>
        </p:nvSpPr>
        <p:spPr bwMode="auto">
          <a:xfrm>
            <a:off x="26733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10" name="Rectangle 328"/>
          <p:cNvSpPr>
            <a:spLocks noChangeArrowheads="1"/>
          </p:cNvSpPr>
          <p:nvPr/>
        </p:nvSpPr>
        <p:spPr bwMode="auto">
          <a:xfrm>
            <a:off x="1828800" y="4540250"/>
            <a:ext cx="166712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reste à calculer la marge,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différence entre les dates au plus tôt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les dates au plus tard…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46" name="Rectangle 364"/>
          <p:cNvSpPr>
            <a:spLocks noChangeArrowheads="1"/>
          </p:cNvSpPr>
          <p:nvPr/>
        </p:nvSpPr>
        <p:spPr bwMode="auto">
          <a:xfrm>
            <a:off x="1622425" y="44386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47" name="Rectangle 365"/>
          <p:cNvSpPr>
            <a:spLocks noChangeArrowheads="1"/>
          </p:cNvSpPr>
          <p:nvPr/>
        </p:nvSpPr>
        <p:spPr bwMode="auto">
          <a:xfrm>
            <a:off x="3851920" y="5146675"/>
            <a:ext cx="254556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ainsi qu’à faire figurer en gras le chemin critique,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c’est-à-dire le chemin qui relie les plus faibles marges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qui correspond aux dates au plus tôt les plus élevées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aux dates au plus tard les plus faibles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86" name="Rectangle 442"/>
          <p:cNvSpPr>
            <a:spLocks noChangeArrowheads="1"/>
          </p:cNvSpPr>
          <p:nvPr/>
        </p:nvSpPr>
        <p:spPr bwMode="auto">
          <a:xfrm>
            <a:off x="3679825" y="50450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87" name="Rectangle 443"/>
          <p:cNvSpPr>
            <a:spLocks noChangeArrowheads="1"/>
          </p:cNvSpPr>
          <p:nvPr/>
        </p:nvSpPr>
        <p:spPr bwMode="auto">
          <a:xfrm>
            <a:off x="5004048" y="1552575"/>
            <a:ext cx="232435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calcule ensuite la date au plus tard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laquelle il faut atteindre chaque nœud du réseau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respecter le besoin final du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47" name="Rectangle 503"/>
          <p:cNvSpPr>
            <a:spLocks noChangeArrowheads="1"/>
          </p:cNvSpPr>
          <p:nvPr/>
        </p:nvSpPr>
        <p:spPr bwMode="auto">
          <a:xfrm>
            <a:off x="4873625" y="145097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48" name="Rectangle 504"/>
          <p:cNvSpPr>
            <a:spLocks noChangeArrowheads="1"/>
          </p:cNvSpPr>
          <p:nvPr/>
        </p:nvSpPr>
        <p:spPr bwMode="auto">
          <a:xfrm>
            <a:off x="463867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49" name="Rectangle 505"/>
          <p:cNvSpPr>
            <a:spLocks noChangeArrowheads="1"/>
          </p:cNvSpPr>
          <p:nvPr/>
        </p:nvSpPr>
        <p:spPr bwMode="auto">
          <a:xfrm>
            <a:off x="46958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0" name="Rectangle 506"/>
          <p:cNvSpPr>
            <a:spLocks noChangeArrowheads="1"/>
          </p:cNvSpPr>
          <p:nvPr/>
        </p:nvSpPr>
        <p:spPr bwMode="auto">
          <a:xfrm>
            <a:off x="528637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1" name="Rectangle 507"/>
          <p:cNvSpPr>
            <a:spLocks noChangeArrowheads="1"/>
          </p:cNvSpPr>
          <p:nvPr/>
        </p:nvSpPr>
        <p:spPr bwMode="auto">
          <a:xfrm>
            <a:off x="53435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2" name="Rectangle 508"/>
          <p:cNvSpPr>
            <a:spLocks noChangeArrowheads="1"/>
          </p:cNvSpPr>
          <p:nvPr/>
        </p:nvSpPr>
        <p:spPr bwMode="auto">
          <a:xfrm>
            <a:off x="593407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3" name="Rectangle 509"/>
          <p:cNvSpPr>
            <a:spLocks noChangeArrowheads="1"/>
          </p:cNvSpPr>
          <p:nvPr/>
        </p:nvSpPr>
        <p:spPr bwMode="auto">
          <a:xfrm>
            <a:off x="59912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4" name="Rectangle 510"/>
          <p:cNvSpPr>
            <a:spLocks noChangeArrowheads="1"/>
          </p:cNvSpPr>
          <p:nvPr/>
        </p:nvSpPr>
        <p:spPr bwMode="auto">
          <a:xfrm>
            <a:off x="65881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5" name="Rectangle 511"/>
          <p:cNvSpPr>
            <a:spLocks noChangeArrowheads="1"/>
          </p:cNvSpPr>
          <p:nvPr/>
        </p:nvSpPr>
        <p:spPr bwMode="auto">
          <a:xfrm>
            <a:off x="66484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6" name="Rectangle 512"/>
          <p:cNvSpPr>
            <a:spLocks noChangeArrowheads="1"/>
          </p:cNvSpPr>
          <p:nvPr/>
        </p:nvSpPr>
        <p:spPr bwMode="auto">
          <a:xfrm>
            <a:off x="7254875" y="3327400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7" name="Rectangle 513"/>
          <p:cNvSpPr>
            <a:spLocks noChangeArrowheads="1"/>
          </p:cNvSpPr>
          <p:nvPr/>
        </p:nvSpPr>
        <p:spPr bwMode="auto">
          <a:xfrm>
            <a:off x="75247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8" name="Rectangle 514"/>
          <p:cNvSpPr>
            <a:spLocks noChangeArrowheads="1"/>
          </p:cNvSpPr>
          <p:nvPr/>
        </p:nvSpPr>
        <p:spPr bwMode="auto">
          <a:xfrm>
            <a:off x="74644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9" name="Rectangle 515"/>
          <p:cNvSpPr>
            <a:spLocks noChangeArrowheads="1"/>
          </p:cNvSpPr>
          <p:nvPr/>
        </p:nvSpPr>
        <p:spPr bwMode="auto">
          <a:xfrm>
            <a:off x="685800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0" name="Rectangle 516"/>
          <p:cNvSpPr>
            <a:spLocks noChangeArrowheads="1"/>
          </p:cNvSpPr>
          <p:nvPr/>
        </p:nvSpPr>
        <p:spPr bwMode="auto">
          <a:xfrm>
            <a:off x="68008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1" name="Rectangle 517"/>
          <p:cNvSpPr>
            <a:spLocks noChangeArrowheads="1"/>
          </p:cNvSpPr>
          <p:nvPr/>
        </p:nvSpPr>
        <p:spPr bwMode="auto">
          <a:xfrm>
            <a:off x="62039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2" name="Rectangle 518"/>
          <p:cNvSpPr>
            <a:spLocks noChangeArrowheads="1"/>
          </p:cNvSpPr>
          <p:nvPr/>
        </p:nvSpPr>
        <p:spPr bwMode="auto">
          <a:xfrm>
            <a:off x="61436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3" name="Rectangle 519"/>
          <p:cNvSpPr>
            <a:spLocks noChangeArrowheads="1"/>
          </p:cNvSpPr>
          <p:nvPr/>
        </p:nvSpPr>
        <p:spPr bwMode="auto">
          <a:xfrm>
            <a:off x="55562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4" name="Rectangle 520"/>
          <p:cNvSpPr>
            <a:spLocks noChangeArrowheads="1"/>
          </p:cNvSpPr>
          <p:nvPr/>
        </p:nvSpPr>
        <p:spPr bwMode="auto">
          <a:xfrm>
            <a:off x="54959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5" name="Rectangle 521"/>
          <p:cNvSpPr>
            <a:spLocks noChangeArrowheads="1"/>
          </p:cNvSpPr>
          <p:nvPr/>
        </p:nvSpPr>
        <p:spPr bwMode="auto">
          <a:xfrm>
            <a:off x="49085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6" name="Rectangle 522"/>
          <p:cNvSpPr>
            <a:spLocks noChangeArrowheads="1"/>
          </p:cNvSpPr>
          <p:nvPr/>
        </p:nvSpPr>
        <p:spPr bwMode="auto">
          <a:xfrm>
            <a:off x="48482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7" name="Rectangle 523"/>
          <p:cNvSpPr>
            <a:spLocks noChangeArrowheads="1"/>
          </p:cNvSpPr>
          <p:nvPr/>
        </p:nvSpPr>
        <p:spPr bwMode="auto">
          <a:xfrm>
            <a:off x="29273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8" name="Rectangle 524"/>
          <p:cNvSpPr>
            <a:spLocks noChangeArrowheads="1"/>
          </p:cNvSpPr>
          <p:nvPr/>
        </p:nvSpPr>
        <p:spPr bwMode="auto">
          <a:xfrm>
            <a:off x="287020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9" name="Rectangle 525"/>
          <p:cNvSpPr>
            <a:spLocks noChangeArrowheads="1"/>
          </p:cNvSpPr>
          <p:nvPr/>
        </p:nvSpPr>
        <p:spPr bwMode="auto">
          <a:xfrm>
            <a:off x="227330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9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0" name="Rectangle 526"/>
          <p:cNvSpPr>
            <a:spLocks noChangeArrowheads="1"/>
          </p:cNvSpPr>
          <p:nvPr/>
        </p:nvSpPr>
        <p:spPr bwMode="auto">
          <a:xfrm>
            <a:off x="2216150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1" name="Rectangle 527"/>
          <p:cNvSpPr>
            <a:spLocks noChangeArrowheads="1"/>
          </p:cNvSpPr>
          <p:nvPr/>
        </p:nvSpPr>
        <p:spPr bwMode="auto">
          <a:xfrm>
            <a:off x="161607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2" name="Rectangle 528"/>
          <p:cNvSpPr>
            <a:spLocks noChangeArrowheads="1"/>
          </p:cNvSpPr>
          <p:nvPr/>
        </p:nvSpPr>
        <p:spPr bwMode="auto">
          <a:xfrm>
            <a:off x="1558925" y="332740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3" name="Rectangle 529"/>
          <p:cNvSpPr>
            <a:spLocks noChangeArrowheads="1"/>
          </p:cNvSpPr>
          <p:nvPr/>
        </p:nvSpPr>
        <p:spPr bwMode="auto">
          <a:xfrm>
            <a:off x="74136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4" name="Rectangle 530"/>
          <p:cNvSpPr>
            <a:spLocks noChangeArrowheads="1"/>
          </p:cNvSpPr>
          <p:nvPr/>
        </p:nvSpPr>
        <p:spPr bwMode="auto">
          <a:xfrm>
            <a:off x="73564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5" name="Rectangle 531"/>
          <p:cNvSpPr>
            <a:spLocks noChangeArrowheads="1"/>
          </p:cNvSpPr>
          <p:nvPr/>
        </p:nvSpPr>
        <p:spPr bwMode="auto">
          <a:xfrm>
            <a:off x="6750050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6" name="Rectangle 532"/>
          <p:cNvSpPr>
            <a:spLocks noChangeArrowheads="1"/>
          </p:cNvSpPr>
          <p:nvPr/>
        </p:nvSpPr>
        <p:spPr bwMode="auto">
          <a:xfrm>
            <a:off x="66897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7" name="Rectangle 533"/>
          <p:cNvSpPr>
            <a:spLocks noChangeArrowheads="1"/>
          </p:cNvSpPr>
          <p:nvPr/>
        </p:nvSpPr>
        <p:spPr bwMode="auto">
          <a:xfrm>
            <a:off x="60928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8" name="Rectangle 534"/>
          <p:cNvSpPr>
            <a:spLocks noChangeArrowheads="1"/>
          </p:cNvSpPr>
          <p:nvPr/>
        </p:nvSpPr>
        <p:spPr bwMode="auto">
          <a:xfrm>
            <a:off x="60356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9" name="Rectangle 535"/>
          <p:cNvSpPr>
            <a:spLocks noChangeArrowheads="1"/>
          </p:cNvSpPr>
          <p:nvPr/>
        </p:nvSpPr>
        <p:spPr bwMode="auto">
          <a:xfrm>
            <a:off x="54451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0" name="Rectangle 536"/>
          <p:cNvSpPr>
            <a:spLocks noChangeArrowheads="1"/>
          </p:cNvSpPr>
          <p:nvPr/>
        </p:nvSpPr>
        <p:spPr bwMode="auto">
          <a:xfrm>
            <a:off x="53879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1" name="Rectangle 537"/>
          <p:cNvSpPr>
            <a:spLocks noChangeArrowheads="1"/>
          </p:cNvSpPr>
          <p:nvPr/>
        </p:nvSpPr>
        <p:spPr bwMode="auto">
          <a:xfrm>
            <a:off x="47974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2" name="Rectangle 538"/>
          <p:cNvSpPr>
            <a:spLocks noChangeArrowheads="1"/>
          </p:cNvSpPr>
          <p:nvPr/>
        </p:nvSpPr>
        <p:spPr bwMode="auto">
          <a:xfrm>
            <a:off x="47402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3" name="Rectangle 539"/>
          <p:cNvSpPr>
            <a:spLocks noChangeArrowheads="1"/>
          </p:cNvSpPr>
          <p:nvPr/>
        </p:nvSpPr>
        <p:spPr bwMode="auto">
          <a:xfrm>
            <a:off x="2819400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4" name="Rectangle 540"/>
          <p:cNvSpPr>
            <a:spLocks noChangeArrowheads="1"/>
          </p:cNvSpPr>
          <p:nvPr/>
        </p:nvSpPr>
        <p:spPr bwMode="auto">
          <a:xfrm>
            <a:off x="27590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5" name="Rectangle 541"/>
          <p:cNvSpPr>
            <a:spLocks noChangeArrowheads="1"/>
          </p:cNvSpPr>
          <p:nvPr/>
        </p:nvSpPr>
        <p:spPr bwMode="auto">
          <a:xfrm>
            <a:off x="2171700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6" name="Rectangle 542"/>
          <p:cNvSpPr>
            <a:spLocks noChangeArrowheads="1"/>
          </p:cNvSpPr>
          <p:nvPr/>
        </p:nvSpPr>
        <p:spPr bwMode="auto">
          <a:xfrm>
            <a:off x="21113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7" name="Rectangle 543"/>
          <p:cNvSpPr>
            <a:spLocks noChangeArrowheads="1"/>
          </p:cNvSpPr>
          <p:nvPr/>
        </p:nvSpPr>
        <p:spPr bwMode="auto">
          <a:xfrm>
            <a:off x="151447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8" name="Rectangle 544"/>
          <p:cNvSpPr>
            <a:spLocks noChangeArrowheads="1"/>
          </p:cNvSpPr>
          <p:nvPr/>
        </p:nvSpPr>
        <p:spPr bwMode="auto">
          <a:xfrm>
            <a:off x="1457325" y="3435350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6842308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26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PLANNING À BARRES OU PLANNING DE GANTT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PLANNING DE GANTT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2195513" y="1946275"/>
            <a:ext cx="5213350" cy="339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3" name="Line 6"/>
          <p:cNvSpPr>
            <a:spLocks noChangeShapeType="1"/>
          </p:cNvSpPr>
          <p:nvPr/>
        </p:nvSpPr>
        <p:spPr bwMode="auto">
          <a:xfrm>
            <a:off x="37195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" name="Line 7"/>
          <p:cNvSpPr>
            <a:spLocks noChangeShapeType="1"/>
          </p:cNvSpPr>
          <p:nvPr/>
        </p:nvSpPr>
        <p:spPr bwMode="auto">
          <a:xfrm>
            <a:off x="37957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>
            <a:off x="38719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>
            <a:off x="39481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40243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Line 11"/>
          <p:cNvSpPr>
            <a:spLocks noChangeShapeType="1"/>
          </p:cNvSpPr>
          <p:nvPr/>
        </p:nvSpPr>
        <p:spPr bwMode="auto">
          <a:xfrm>
            <a:off x="41005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Line 12"/>
          <p:cNvSpPr>
            <a:spLocks noChangeShapeType="1"/>
          </p:cNvSpPr>
          <p:nvPr/>
        </p:nvSpPr>
        <p:spPr bwMode="auto">
          <a:xfrm>
            <a:off x="41767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Line 13"/>
          <p:cNvSpPr>
            <a:spLocks noChangeShapeType="1"/>
          </p:cNvSpPr>
          <p:nvPr/>
        </p:nvSpPr>
        <p:spPr bwMode="auto">
          <a:xfrm>
            <a:off x="42529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4"/>
          <p:cNvSpPr>
            <a:spLocks noChangeShapeType="1"/>
          </p:cNvSpPr>
          <p:nvPr/>
        </p:nvSpPr>
        <p:spPr bwMode="auto">
          <a:xfrm>
            <a:off x="43291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>
            <a:off x="4405313" y="30861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>
            <a:off x="4481513" y="3086100"/>
            <a:ext cx="349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7"/>
          <p:cNvSpPr>
            <a:spLocks noChangeShapeType="1"/>
          </p:cNvSpPr>
          <p:nvPr/>
        </p:nvSpPr>
        <p:spPr bwMode="auto">
          <a:xfrm>
            <a:off x="37195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>
            <a:off x="37957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19"/>
          <p:cNvSpPr>
            <a:spLocks noChangeShapeType="1"/>
          </p:cNvSpPr>
          <p:nvPr/>
        </p:nvSpPr>
        <p:spPr bwMode="auto">
          <a:xfrm>
            <a:off x="38719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0"/>
          <p:cNvSpPr>
            <a:spLocks noChangeShapeType="1"/>
          </p:cNvSpPr>
          <p:nvPr/>
        </p:nvSpPr>
        <p:spPr bwMode="auto">
          <a:xfrm>
            <a:off x="39481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>
            <a:off x="40243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>
            <a:off x="41005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>
            <a:off x="41767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>
            <a:off x="42529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4" name="Line 25"/>
          <p:cNvSpPr>
            <a:spLocks noChangeShapeType="1"/>
          </p:cNvSpPr>
          <p:nvPr/>
        </p:nvSpPr>
        <p:spPr bwMode="auto">
          <a:xfrm>
            <a:off x="43291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5" name="Line 26"/>
          <p:cNvSpPr>
            <a:spLocks noChangeShapeType="1"/>
          </p:cNvSpPr>
          <p:nvPr/>
        </p:nvSpPr>
        <p:spPr bwMode="auto">
          <a:xfrm>
            <a:off x="4405313" y="335915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7" name="Line 27"/>
          <p:cNvSpPr>
            <a:spLocks noChangeShapeType="1"/>
          </p:cNvSpPr>
          <p:nvPr/>
        </p:nvSpPr>
        <p:spPr bwMode="auto">
          <a:xfrm>
            <a:off x="4481513" y="3359150"/>
            <a:ext cx="349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8" name="Line 28"/>
          <p:cNvSpPr>
            <a:spLocks noChangeShapeType="1"/>
          </p:cNvSpPr>
          <p:nvPr/>
        </p:nvSpPr>
        <p:spPr bwMode="auto">
          <a:xfrm>
            <a:off x="60499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9" name="Line 29"/>
          <p:cNvSpPr>
            <a:spLocks noChangeShapeType="1"/>
          </p:cNvSpPr>
          <p:nvPr/>
        </p:nvSpPr>
        <p:spPr bwMode="auto">
          <a:xfrm>
            <a:off x="61261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0" name="Line 30"/>
          <p:cNvSpPr>
            <a:spLocks noChangeShapeType="1"/>
          </p:cNvSpPr>
          <p:nvPr/>
        </p:nvSpPr>
        <p:spPr bwMode="auto">
          <a:xfrm>
            <a:off x="62023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1" name="Line 31"/>
          <p:cNvSpPr>
            <a:spLocks noChangeShapeType="1"/>
          </p:cNvSpPr>
          <p:nvPr/>
        </p:nvSpPr>
        <p:spPr bwMode="auto">
          <a:xfrm>
            <a:off x="62785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2" name="Line 32"/>
          <p:cNvSpPr>
            <a:spLocks noChangeShapeType="1"/>
          </p:cNvSpPr>
          <p:nvPr/>
        </p:nvSpPr>
        <p:spPr bwMode="auto">
          <a:xfrm>
            <a:off x="63547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3" name="Line 33"/>
          <p:cNvSpPr>
            <a:spLocks noChangeShapeType="1"/>
          </p:cNvSpPr>
          <p:nvPr/>
        </p:nvSpPr>
        <p:spPr bwMode="auto">
          <a:xfrm>
            <a:off x="64309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4" name="Line 34"/>
          <p:cNvSpPr>
            <a:spLocks noChangeShapeType="1"/>
          </p:cNvSpPr>
          <p:nvPr/>
        </p:nvSpPr>
        <p:spPr bwMode="auto">
          <a:xfrm>
            <a:off x="65071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5" name="Line 35"/>
          <p:cNvSpPr>
            <a:spLocks noChangeShapeType="1"/>
          </p:cNvSpPr>
          <p:nvPr/>
        </p:nvSpPr>
        <p:spPr bwMode="auto">
          <a:xfrm>
            <a:off x="65833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6" name="Line 36"/>
          <p:cNvSpPr>
            <a:spLocks noChangeShapeType="1"/>
          </p:cNvSpPr>
          <p:nvPr/>
        </p:nvSpPr>
        <p:spPr bwMode="auto">
          <a:xfrm>
            <a:off x="6659563" y="4381500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7" name="Line 37"/>
          <p:cNvSpPr>
            <a:spLocks noChangeShapeType="1"/>
          </p:cNvSpPr>
          <p:nvPr/>
        </p:nvSpPr>
        <p:spPr bwMode="auto">
          <a:xfrm>
            <a:off x="60499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8" name="Line 38"/>
          <p:cNvSpPr>
            <a:spLocks noChangeShapeType="1"/>
          </p:cNvSpPr>
          <p:nvPr/>
        </p:nvSpPr>
        <p:spPr bwMode="auto">
          <a:xfrm>
            <a:off x="61261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9" name="Line 39"/>
          <p:cNvSpPr>
            <a:spLocks noChangeShapeType="1"/>
          </p:cNvSpPr>
          <p:nvPr/>
        </p:nvSpPr>
        <p:spPr bwMode="auto">
          <a:xfrm>
            <a:off x="62023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0" name="Line 40"/>
          <p:cNvSpPr>
            <a:spLocks noChangeShapeType="1"/>
          </p:cNvSpPr>
          <p:nvPr/>
        </p:nvSpPr>
        <p:spPr bwMode="auto">
          <a:xfrm>
            <a:off x="62785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1" name="Line 41"/>
          <p:cNvSpPr>
            <a:spLocks noChangeShapeType="1"/>
          </p:cNvSpPr>
          <p:nvPr/>
        </p:nvSpPr>
        <p:spPr bwMode="auto">
          <a:xfrm>
            <a:off x="63547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2" name="Line 42"/>
          <p:cNvSpPr>
            <a:spLocks noChangeShapeType="1"/>
          </p:cNvSpPr>
          <p:nvPr/>
        </p:nvSpPr>
        <p:spPr bwMode="auto">
          <a:xfrm>
            <a:off x="64309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3" name="Line 43"/>
          <p:cNvSpPr>
            <a:spLocks noChangeShapeType="1"/>
          </p:cNvSpPr>
          <p:nvPr/>
        </p:nvSpPr>
        <p:spPr bwMode="auto">
          <a:xfrm>
            <a:off x="65071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4" name="Line 44"/>
          <p:cNvSpPr>
            <a:spLocks noChangeShapeType="1"/>
          </p:cNvSpPr>
          <p:nvPr/>
        </p:nvSpPr>
        <p:spPr bwMode="auto">
          <a:xfrm>
            <a:off x="65833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5" name="Line 45"/>
          <p:cNvSpPr>
            <a:spLocks noChangeShapeType="1"/>
          </p:cNvSpPr>
          <p:nvPr/>
        </p:nvSpPr>
        <p:spPr bwMode="auto">
          <a:xfrm>
            <a:off x="6659563" y="4651375"/>
            <a:ext cx="508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6" name="Line 46"/>
          <p:cNvSpPr>
            <a:spLocks noChangeShapeType="1"/>
          </p:cNvSpPr>
          <p:nvPr/>
        </p:nvSpPr>
        <p:spPr bwMode="auto">
          <a:xfrm>
            <a:off x="266858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7" name="Line 47"/>
          <p:cNvSpPr>
            <a:spLocks noChangeShapeType="1"/>
          </p:cNvSpPr>
          <p:nvPr/>
        </p:nvSpPr>
        <p:spPr bwMode="auto">
          <a:xfrm>
            <a:off x="300513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8" name="Line 48"/>
          <p:cNvSpPr>
            <a:spLocks noChangeShapeType="1"/>
          </p:cNvSpPr>
          <p:nvPr/>
        </p:nvSpPr>
        <p:spPr bwMode="auto">
          <a:xfrm>
            <a:off x="334486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9" name="Line 49"/>
          <p:cNvSpPr>
            <a:spLocks noChangeShapeType="1"/>
          </p:cNvSpPr>
          <p:nvPr/>
        </p:nvSpPr>
        <p:spPr bwMode="auto">
          <a:xfrm>
            <a:off x="368141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0" name="Line 50"/>
          <p:cNvSpPr>
            <a:spLocks noChangeShapeType="1"/>
          </p:cNvSpPr>
          <p:nvPr/>
        </p:nvSpPr>
        <p:spPr bwMode="auto">
          <a:xfrm>
            <a:off x="402113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1" name="Line 51"/>
          <p:cNvSpPr>
            <a:spLocks noChangeShapeType="1"/>
          </p:cNvSpPr>
          <p:nvPr/>
        </p:nvSpPr>
        <p:spPr bwMode="auto">
          <a:xfrm>
            <a:off x="436086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2" name="Line 52"/>
          <p:cNvSpPr>
            <a:spLocks noChangeShapeType="1"/>
          </p:cNvSpPr>
          <p:nvPr/>
        </p:nvSpPr>
        <p:spPr bwMode="auto">
          <a:xfrm>
            <a:off x="469741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3" name="Line 53"/>
          <p:cNvSpPr>
            <a:spLocks noChangeShapeType="1"/>
          </p:cNvSpPr>
          <p:nvPr/>
        </p:nvSpPr>
        <p:spPr bwMode="auto">
          <a:xfrm>
            <a:off x="503713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4" name="Line 54"/>
          <p:cNvSpPr>
            <a:spLocks noChangeShapeType="1"/>
          </p:cNvSpPr>
          <p:nvPr/>
        </p:nvSpPr>
        <p:spPr bwMode="auto">
          <a:xfrm>
            <a:off x="537368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5" name="Line 55"/>
          <p:cNvSpPr>
            <a:spLocks noChangeShapeType="1"/>
          </p:cNvSpPr>
          <p:nvPr/>
        </p:nvSpPr>
        <p:spPr bwMode="auto">
          <a:xfrm>
            <a:off x="571023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6" name="Line 56"/>
          <p:cNvSpPr>
            <a:spLocks noChangeShapeType="1"/>
          </p:cNvSpPr>
          <p:nvPr/>
        </p:nvSpPr>
        <p:spPr bwMode="auto">
          <a:xfrm>
            <a:off x="604996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7" name="Line 57"/>
          <p:cNvSpPr>
            <a:spLocks noChangeShapeType="1"/>
          </p:cNvSpPr>
          <p:nvPr/>
        </p:nvSpPr>
        <p:spPr bwMode="auto">
          <a:xfrm>
            <a:off x="638968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8" name="Line 58"/>
          <p:cNvSpPr>
            <a:spLocks noChangeShapeType="1"/>
          </p:cNvSpPr>
          <p:nvPr/>
        </p:nvSpPr>
        <p:spPr bwMode="auto">
          <a:xfrm>
            <a:off x="672623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9" name="Line 59"/>
          <p:cNvSpPr>
            <a:spLocks noChangeShapeType="1"/>
          </p:cNvSpPr>
          <p:nvPr/>
        </p:nvSpPr>
        <p:spPr bwMode="auto">
          <a:xfrm>
            <a:off x="7065963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0" name="Line 60"/>
          <p:cNvSpPr>
            <a:spLocks noChangeShapeType="1"/>
          </p:cNvSpPr>
          <p:nvPr/>
        </p:nvSpPr>
        <p:spPr bwMode="auto">
          <a:xfrm>
            <a:off x="7405688" y="1955800"/>
            <a:ext cx="0" cy="3384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1" name="Line 61"/>
          <p:cNvSpPr>
            <a:spLocks noChangeShapeType="1"/>
          </p:cNvSpPr>
          <p:nvPr/>
        </p:nvSpPr>
        <p:spPr bwMode="auto">
          <a:xfrm>
            <a:off x="2668588" y="2092325"/>
            <a:ext cx="4737100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2" name="Rectangle 62"/>
          <p:cNvSpPr>
            <a:spLocks noChangeArrowheads="1"/>
          </p:cNvSpPr>
          <p:nvPr/>
        </p:nvSpPr>
        <p:spPr bwMode="auto">
          <a:xfrm>
            <a:off x="2668588" y="2225675"/>
            <a:ext cx="676275" cy="273050"/>
          </a:xfrm>
          <a:prstGeom prst="rect">
            <a:avLst/>
          </a:prstGeom>
          <a:solidFill>
            <a:srgbClr val="D69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3" name="Rectangle 63"/>
          <p:cNvSpPr>
            <a:spLocks noChangeArrowheads="1"/>
          </p:cNvSpPr>
          <p:nvPr/>
        </p:nvSpPr>
        <p:spPr bwMode="auto">
          <a:xfrm>
            <a:off x="2668588" y="2225675"/>
            <a:ext cx="676275" cy="2730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4" name="Rectangle 64"/>
          <p:cNvSpPr>
            <a:spLocks noChangeArrowheads="1"/>
          </p:cNvSpPr>
          <p:nvPr/>
        </p:nvSpPr>
        <p:spPr bwMode="auto">
          <a:xfrm>
            <a:off x="3344863" y="2654300"/>
            <a:ext cx="1171575" cy="2730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5" name="Rectangle 65"/>
          <p:cNvSpPr>
            <a:spLocks noChangeArrowheads="1"/>
          </p:cNvSpPr>
          <p:nvPr/>
        </p:nvSpPr>
        <p:spPr bwMode="auto">
          <a:xfrm>
            <a:off x="3344863" y="2654300"/>
            <a:ext cx="1171575" cy="2730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6" name="Rectangle 66"/>
          <p:cNvSpPr>
            <a:spLocks noChangeArrowheads="1"/>
          </p:cNvSpPr>
          <p:nvPr/>
        </p:nvSpPr>
        <p:spPr bwMode="auto">
          <a:xfrm>
            <a:off x="3344863" y="3086100"/>
            <a:ext cx="676275" cy="2762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7" name="Rectangle 67"/>
          <p:cNvSpPr>
            <a:spLocks noChangeArrowheads="1"/>
          </p:cNvSpPr>
          <p:nvPr/>
        </p:nvSpPr>
        <p:spPr bwMode="auto">
          <a:xfrm>
            <a:off x="3344863" y="3086100"/>
            <a:ext cx="676275" cy="2762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8" name="Rectangle 68"/>
          <p:cNvSpPr>
            <a:spLocks noChangeArrowheads="1"/>
          </p:cNvSpPr>
          <p:nvPr/>
        </p:nvSpPr>
        <p:spPr bwMode="auto">
          <a:xfrm>
            <a:off x="4516438" y="3514725"/>
            <a:ext cx="857250" cy="276225"/>
          </a:xfrm>
          <a:prstGeom prst="rect">
            <a:avLst/>
          </a:prstGeom>
          <a:solidFill>
            <a:srgbClr val="D69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9" name="Rectangle 69"/>
          <p:cNvSpPr>
            <a:spLocks noChangeArrowheads="1"/>
          </p:cNvSpPr>
          <p:nvPr/>
        </p:nvSpPr>
        <p:spPr bwMode="auto">
          <a:xfrm>
            <a:off x="4516438" y="3514725"/>
            <a:ext cx="857250" cy="2762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0" name="Rectangle 70"/>
          <p:cNvSpPr>
            <a:spLocks noChangeArrowheads="1"/>
          </p:cNvSpPr>
          <p:nvPr/>
        </p:nvSpPr>
        <p:spPr bwMode="auto">
          <a:xfrm>
            <a:off x="5380038" y="3946525"/>
            <a:ext cx="1346200" cy="2762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1" name="Rectangle 71"/>
          <p:cNvSpPr>
            <a:spLocks noChangeArrowheads="1"/>
          </p:cNvSpPr>
          <p:nvPr/>
        </p:nvSpPr>
        <p:spPr bwMode="auto">
          <a:xfrm>
            <a:off x="5380038" y="3946525"/>
            <a:ext cx="1346200" cy="2762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2" name="Rectangle 72"/>
          <p:cNvSpPr>
            <a:spLocks noChangeArrowheads="1"/>
          </p:cNvSpPr>
          <p:nvPr/>
        </p:nvSpPr>
        <p:spPr bwMode="auto">
          <a:xfrm>
            <a:off x="5373688" y="4381500"/>
            <a:ext cx="676275" cy="2730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3" name="Rectangle 73"/>
          <p:cNvSpPr>
            <a:spLocks noChangeArrowheads="1"/>
          </p:cNvSpPr>
          <p:nvPr/>
        </p:nvSpPr>
        <p:spPr bwMode="auto">
          <a:xfrm>
            <a:off x="5373688" y="4381500"/>
            <a:ext cx="676275" cy="2730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4" name="Rectangle 74"/>
          <p:cNvSpPr>
            <a:spLocks noChangeArrowheads="1"/>
          </p:cNvSpPr>
          <p:nvPr/>
        </p:nvSpPr>
        <p:spPr bwMode="auto">
          <a:xfrm>
            <a:off x="6726238" y="4810125"/>
            <a:ext cx="676275" cy="2762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5" name="Rectangle 75"/>
          <p:cNvSpPr>
            <a:spLocks noChangeArrowheads="1"/>
          </p:cNvSpPr>
          <p:nvPr/>
        </p:nvSpPr>
        <p:spPr bwMode="auto">
          <a:xfrm>
            <a:off x="6726238" y="4810125"/>
            <a:ext cx="676275" cy="2762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6" name="Freeform 76"/>
          <p:cNvSpPr>
            <a:spLocks/>
          </p:cNvSpPr>
          <p:nvPr/>
        </p:nvSpPr>
        <p:spPr bwMode="auto">
          <a:xfrm>
            <a:off x="4411663" y="3514725"/>
            <a:ext cx="206375" cy="276225"/>
          </a:xfrm>
          <a:custGeom>
            <a:avLst/>
            <a:gdLst>
              <a:gd name="T0" fmla="*/ 66 w 130"/>
              <a:gd name="T1" fmla="*/ 0 h 174"/>
              <a:gd name="T2" fmla="*/ 0 w 130"/>
              <a:gd name="T3" fmla="*/ 88 h 174"/>
              <a:gd name="T4" fmla="*/ 66 w 130"/>
              <a:gd name="T5" fmla="*/ 174 h 174"/>
              <a:gd name="T6" fmla="*/ 130 w 130"/>
              <a:gd name="T7" fmla="*/ 88 h 174"/>
              <a:gd name="T8" fmla="*/ 66 w 130"/>
              <a:gd name="T9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4">
                <a:moveTo>
                  <a:pt x="66" y="0"/>
                </a:moveTo>
                <a:lnTo>
                  <a:pt x="0" y="88"/>
                </a:lnTo>
                <a:lnTo>
                  <a:pt x="66" y="174"/>
                </a:lnTo>
                <a:lnTo>
                  <a:pt x="130" y="88"/>
                </a:lnTo>
                <a:lnTo>
                  <a:pt x="6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7" name="Freeform 77"/>
          <p:cNvSpPr>
            <a:spLocks/>
          </p:cNvSpPr>
          <p:nvPr/>
        </p:nvSpPr>
        <p:spPr bwMode="auto">
          <a:xfrm>
            <a:off x="4411663" y="3514725"/>
            <a:ext cx="206375" cy="276225"/>
          </a:xfrm>
          <a:custGeom>
            <a:avLst/>
            <a:gdLst>
              <a:gd name="T0" fmla="*/ 66 w 130"/>
              <a:gd name="T1" fmla="*/ 0 h 174"/>
              <a:gd name="T2" fmla="*/ 0 w 130"/>
              <a:gd name="T3" fmla="*/ 88 h 174"/>
              <a:gd name="T4" fmla="*/ 66 w 130"/>
              <a:gd name="T5" fmla="*/ 174 h 174"/>
              <a:gd name="T6" fmla="*/ 130 w 130"/>
              <a:gd name="T7" fmla="*/ 88 h 174"/>
              <a:gd name="T8" fmla="*/ 66 w 130"/>
              <a:gd name="T9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4">
                <a:moveTo>
                  <a:pt x="66" y="0"/>
                </a:moveTo>
                <a:lnTo>
                  <a:pt x="0" y="88"/>
                </a:lnTo>
                <a:lnTo>
                  <a:pt x="66" y="174"/>
                </a:lnTo>
                <a:lnTo>
                  <a:pt x="130" y="88"/>
                </a:lnTo>
                <a:lnTo>
                  <a:pt x="6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8" name="Line 78"/>
          <p:cNvSpPr>
            <a:spLocks noChangeShapeType="1"/>
          </p:cNvSpPr>
          <p:nvPr/>
        </p:nvSpPr>
        <p:spPr bwMode="auto">
          <a:xfrm flipV="1">
            <a:off x="4094163" y="3806825"/>
            <a:ext cx="342900" cy="2127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9" name="Freeform 79"/>
          <p:cNvSpPr>
            <a:spLocks/>
          </p:cNvSpPr>
          <p:nvPr/>
        </p:nvSpPr>
        <p:spPr bwMode="auto">
          <a:xfrm>
            <a:off x="4398963" y="3775075"/>
            <a:ext cx="79375" cy="69850"/>
          </a:xfrm>
          <a:custGeom>
            <a:avLst/>
            <a:gdLst>
              <a:gd name="T0" fmla="*/ 50 w 50"/>
              <a:gd name="T1" fmla="*/ 0 h 44"/>
              <a:gd name="T2" fmla="*/ 26 w 50"/>
              <a:gd name="T3" fmla="*/ 44 h 44"/>
              <a:gd name="T4" fmla="*/ 22 w 50"/>
              <a:gd name="T5" fmla="*/ 22 h 44"/>
              <a:gd name="T6" fmla="*/ 0 w 50"/>
              <a:gd name="T7" fmla="*/ 14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6" y="44"/>
                </a:lnTo>
                <a:lnTo>
                  <a:pt x="22" y="22"/>
                </a:lnTo>
                <a:lnTo>
                  <a:pt x="0" y="14"/>
                </a:lnTo>
                <a:lnTo>
                  <a:pt x="5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0" name="Freeform 80"/>
          <p:cNvSpPr>
            <a:spLocks/>
          </p:cNvSpPr>
          <p:nvPr/>
        </p:nvSpPr>
        <p:spPr bwMode="auto">
          <a:xfrm>
            <a:off x="4398963" y="3775075"/>
            <a:ext cx="79375" cy="69850"/>
          </a:xfrm>
          <a:custGeom>
            <a:avLst/>
            <a:gdLst>
              <a:gd name="T0" fmla="*/ 50 w 50"/>
              <a:gd name="T1" fmla="*/ 0 h 44"/>
              <a:gd name="T2" fmla="*/ 26 w 50"/>
              <a:gd name="T3" fmla="*/ 44 h 44"/>
              <a:gd name="T4" fmla="*/ 22 w 50"/>
              <a:gd name="T5" fmla="*/ 22 h 44"/>
              <a:gd name="T6" fmla="*/ 0 w 50"/>
              <a:gd name="T7" fmla="*/ 14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6" y="44"/>
                </a:lnTo>
                <a:lnTo>
                  <a:pt x="22" y="22"/>
                </a:lnTo>
                <a:lnTo>
                  <a:pt x="0" y="14"/>
                </a:lnTo>
                <a:lnTo>
                  <a:pt x="5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1" name="Rectangle 81"/>
          <p:cNvSpPr>
            <a:spLocks noChangeArrowheads="1"/>
          </p:cNvSpPr>
          <p:nvPr/>
        </p:nvSpPr>
        <p:spPr bwMode="auto">
          <a:xfrm>
            <a:off x="3548063" y="3997325"/>
            <a:ext cx="5746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2" name="Rectangle 82"/>
          <p:cNvSpPr>
            <a:spLocks noChangeArrowheads="1"/>
          </p:cNvSpPr>
          <p:nvPr/>
        </p:nvSpPr>
        <p:spPr bwMode="auto">
          <a:xfrm>
            <a:off x="3548063" y="3997325"/>
            <a:ext cx="574675" cy="209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3" name="Line 83"/>
          <p:cNvSpPr>
            <a:spLocks noChangeShapeType="1"/>
          </p:cNvSpPr>
          <p:nvPr/>
        </p:nvSpPr>
        <p:spPr bwMode="auto">
          <a:xfrm>
            <a:off x="3341688" y="2644775"/>
            <a:ext cx="0" cy="2317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4" name="Freeform 84"/>
          <p:cNvSpPr>
            <a:spLocks/>
          </p:cNvSpPr>
          <p:nvPr/>
        </p:nvSpPr>
        <p:spPr bwMode="auto">
          <a:xfrm>
            <a:off x="3313113" y="285432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5" name="Freeform 85"/>
          <p:cNvSpPr>
            <a:spLocks/>
          </p:cNvSpPr>
          <p:nvPr/>
        </p:nvSpPr>
        <p:spPr bwMode="auto">
          <a:xfrm>
            <a:off x="3313113" y="285432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6" name="Line 86"/>
          <p:cNvSpPr>
            <a:spLocks noChangeShapeType="1"/>
          </p:cNvSpPr>
          <p:nvPr/>
        </p:nvSpPr>
        <p:spPr bwMode="auto">
          <a:xfrm>
            <a:off x="3341688" y="3076575"/>
            <a:ext cx="0" cy="2317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7" name="Freeform 87"/>
          <p:cNvSpPr>
            <a:spLocks/>
          </p:cNvSpPr>
          <p:nvPr/>
        </p:nvSpPr>
        <p:spPr bwMode="auto">
          <a:xfrm>
            <a:off x="3313113" y="328612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8" name="Freeform 88"/>
          <p:cNvSpPr>
            <a:spLocks/>
          </p:cNvSpPr>
          <p:nvPr/>
        </p:nvSpPr>
        <p:spPr bwMode="auto">
          <a:xfrm>
            <a:off x="3313113" y="3286125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9" name="Freeform 89"/>
          <p:cNvSpPr>
            <a:spLocks/>
          </p:cNvSpPr>
          <p:nvPr/>
        </p:nvSpPr>
        <p:spPr bwMode="auto">
          <a:xfrm>
            <a:off x="5348288" y="40068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0" name="Freeform 90"/>
          <p:cNvSpPr>
            <a:spLocks/>
          </p:cNvSpPr>
          <p:nvPr/>
        </p:nvSpPr>
        <p:spPr bwMode="auto">
          <a:xfrm>
            <a:off x="5348288" y="40068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1" name="Freeform 91"/>
          <p:cNvSpPr>
            <a:spLocks/>
          </p:cNvSpPr>
          <p:nvPr/>
        </p:nvSpPr>
        <p:spPr bwMode="auto">
          <a:xfrm>
            <a:off x="5348288" y="45783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2" name="Freeform 92"/>
          <p:cNvSpPr>
            <a:spLocks/>
          </p:cNvSpPr>
          <p:nvPr/>
        </p:nvSpPr>
        <p:spPr bwMode="auto">
          <a:xfrm>
            <a:off x="5348288" y="45783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3" name="Freeform 93"/>
          <p:cNvSpPr>
            <a:spLocks/>
          </p:cNvSpPr>
          <p:nvPr/>
        </p:nvSpPr>
        <p:spPr bwMode="auto">
          <a:xfrm>
            <a:off x="6697663" y="4873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4" name="Freeform 94"/>
          <p:cNvSpPr>
            <a:spLocks/>
          </p:cNvSpPr>
          <p:nvPr/>
        </p:nvSpPr>
        <p:spPr bwMode="auto">
          <a:xfrm>
            <a:off x="6697663" y="4873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5" name="Line 95"/>
          <p:cNvSpPr>
            <a:spLocks noChangeShapeType="1"/>
          </p:cNvSpPr>
          <p:nvPr/>
        </p:nvSpPr>
        <p:spPr bwMode="auto">
          <a:xfrm>
            <a:off x="4519613" y="2927350"/>
            <a:ext cx="0" cy="8636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6" name="Rectangle 96"/>
          <p:cNvSpPr>
            <a:spLocks noChangeArrowheads="1"/>
          </p:cNvSpPr>
          <p:nvPr/>
        </p:nvSpPr>
        <p:spPr bwMode="auto">
          <a:xfrm>
            <a:off x="2817813" y="19399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7" name="Rectangle 97"/>
          <p:cNvSpPr>
            <a:spLocks noChangeArrowheads="1"/>
          </p:cNvSpPr>
          <p:nvPr/>
        </p:nvSpPr>
        <p:spPr bwMode="auto">
          <a:xfrm>
            <a:off x="3132138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8" name="Rectangle 98"/>
          <p:cNvSpPr>
            <a:spLocks noChangeArrowheads="1"/>
          </p:cNvSpPr>
          <p:nvPr/>
        </p:nvSpPr>
        <p:spPr bwMode="auto">
          <a:xfrm>
            <a:off x="3471863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9" name="Rectangle 99"/>
          <p:cNvSpPr>
            <a:spLocks noChangeArrowheads="1"/>
          </p:cNvSpPr>
          <p:nvPr/>
        </p:nvSpPr>
        <p:spPr bwMode="auto">
          <a:xfrm>
            <a:off x="3843338" y="1939925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0" name="Rectangle 100"/>
          <p:cNvSpPr>
            <a:spLocks noChangeArrowheads="1"/>
          </p:cNvSpPr>
          <p:nvPr/>
        </p:nvSpPr>
        <p:spPr bwMode="auto">
          <a:xfrm>
            <a:off x="4167188" y="19399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1" name="Rectangle 101"/>
          <p:cNvSpPr>
            <a:spLocks noChangeArrowheads="1"/>
          </p:cNvSpPr>
          <p:nvPr/>
        </p:nvSpPr>
        <p:spPr bwMode="auto">
          <a:xfrm>
            <a:off x="4510088" y="19399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2" name="Rectangle 102"/>
          <p:cNvSpPr>
            <a:spLocks noChangeArrowheads="1"/>
          </p:cNvSpPr>
          <p:nvPr/>
        </p:nvSpPr>
        <p:spPr bwMode="auto">
          <a:xfrm>
            <a:off x="4827588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3" name="Rectangle 103"/>
          <p:cNvSpPr>
            <a:spLocks noChangeArrowheads="1"/>
          </p:cNvSpPr>
          <p:nvPr/>
        </p:nvSpPr>
        <p:spPr bwMode="auto">
          <a:xfrm>
            <a:off x="5164138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4" name="Rectangle 104"/>
          <p:cNvSpPr>
            <a:spLocks noChangeArrowheads="1"/>
          </p:cNvSpPr>
          <p:nvPr/>
        </p:nvSpPr>
        <p:spPr bwMode="auto">
          <a:xfrm>
            <a:off x="5535613" y="1939925"/>
            <a:ext cx="512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5" name="Rectangle 105"/>
          <p:cNvSpPr>
            <a:spLocks noChangeArrowheads="1"/>
          </p:cNvSpPr>
          <p:nvPr/>
        </p:nvSpPr>
        <p:spPr bwMode="auto">
          <a:xfrm>
            <a:off x="5859463" y="1939925"/>
            <a:ext cx="689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6" name="Rectangle 106"/>
          <p:cNvSpPr>
            <a:spLocks noChangeArrowheads="1"/>
          </p:cNvSpPr>
          <p:nvPr/>
        </p:nvSpPr>
        <p:spPr bwMode="auto">
          <a:xfrm>
            <a:off x="6202363" y="1939925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7" name="Rectangle 107"/>
          <p:cNvSpPr>
            <a:spLocks noChangeArrowheads="1"/>
          </p:cNvSpPr>
          <p:nvPr/>
        </p:nvSpPr>
        <p:spPr bwMode="auto">
          <a:xfrm>
            <a:off x="6519863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8" name="Rectangle 108"/>
          <p:cNvSpPr>
            <a:spLocks noChangeArrowheads="1"/>
          </p:cNvSpPr>
          <p:nvPr/>
        </p:nvSpPr>
        <p:spPr bwMode="auto">
          <a:xfrm>
            <a:off x="6856413" y="1939925"/>
            <a:ext cx="849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9" name="Rectangle 109"/>
          <p:cNvSpPr>
            <a:spLocks noChangeArrowheads="1"/>
          </p:cNvSpPr>
          <p:nvPr/>
        </p:nvSpPr>
        <p:spPr bwMode="auto">
          <a:xfrm>
            <a:off x="7192963" y="1939925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0" name="Rectangle 110"/>
          <p:cNvSpPr>
            <a:spLocks noChangeArrowheads="1"/>
          </p:cNvSpPr>
          <p:nvPr/>
        </p:nvSpPr>
        <p:spPr bwMode="auto">
          <a:xfrm>
            <a:off x="2195513" y="2320925"/>
            <a:ext cx="3847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A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1" name="Rectangle 111"/>
          <p:cNvSpPr>
            <a:spLocks noChangeArrowheads="1"/>
          </p:cNvSpPr>
          <p:nvPr/>
        </p:nvSpPr>
        <p:spPr bwMode="auto">
          <a:xfrm>
            <a:off x="2195513" y="3187700"/>
            <a:ext cx="3895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2" name="Rectangle 112"/>
          <p:cNvSpPr>
            <a:spLocks noChangeArrowheads="1"/>
          </p:cNvSpPr>
          <p:nvPr/>
        </p:nvSpPr>
        <p:spPr bwMode="auto">
          <a:xfrm>
            <a:off x="2195513" y="3616325"/>
            <a:ext cx="38953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D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3" name="Rectangle 113"/>
          <p:cNvSpPr>
            <a:spLocks noChangeArrowheads="1"/>
          </p:cNvSpPr>
          <p:nvPr/>
        </p:nvSpPr>
        <p:spPr bwMode="auto">
          <a:xfrm>
            <a:off x="2195513" y="4048125"/>
            <a:ext cx="3847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4" name="Rectangle 114"/>
          <p:cNvSpPr>
            <a:spLocks noChangeArrowheads="1"/>
          </p:cNvSpPr>
          <p:nvPr/>
        </p:nvSpPr>
        <p:spPr bwMode="auto">
          <a:xfrm>
            <a:off x="2195513" y="4479925"/>
            <a:ext cx="3783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5" name="Rectangle 115"/>
          <p:cNvSpPr>
            <a:spLocks noChangeArrowheads="1"/>
          </p:cNvSpPr>
          <p:nvPr/>
        </p:nvSpPr>
        <p:spPr bwMode="auto">
          <a:xfrm>
            <a:off x="2195513" y="4911725"/>
            <a:ext cx="3959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G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6" name="Rectangle 116"/>
          <p:cNvSpPr>
            <a:spLocks noChangeArrowheads="1"/>
          </p:cNvSpPr>
          <p:nvPr/>
        </p:nvSpPr>
        <p:spPr bwMode="auto">
          <a:xfrm>
            <a:off x="2195513" y="2752725"/>
            <a:ext cx="3847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Tâche B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77" name="Rectangle 117"/>
          <p:cNvSpPr>
            <a:spLocks noChangeArrowheads="1"/>
          </p:cNvSpPr>
          <p:nvPr/>
        </p:nvSpPr>
        <p:spPr bwMode="auto">
          <a:xfrm>
            <a:off x="3630613" y="4041775"/>
            <a:ext cx="3959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Point clé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235178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L’HISTOGRAMME DES CHARGES DU PLANNING</a:t>
            </a:r>
          </a:p>
        </p:txBody>
      </p:sp>
      <p:grpSp>
        <p:nvGrpSpPr>
          <p:cNvPr id="21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2" name="ZoneTexte 21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26</a:t>
              </a:r>
            </a:p>
          </p:txBody>
        </p:sp>
        <p:grpSp>
          <p:nvGrpSpPr>
            <p:cNvPr id="23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4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6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7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5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PLANNING À BARRES OU PLANNING DE GANTT</a:t>
                </a:r>
              </a:p>
            </p:txBody>
          </p:sp>
        </p:grpSp>
      </p:grpSp>
      <p:sp>
        <p:nvSpPr>
          <p:cNvPr id="28" name="ZoneTexte 27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67952" y="1565025"/>
            <a:ext cx="6398475" cy="4383775"/>
            <a:chOff x="1979613" y="1666875"/>
            <a:chExt cx="5606303" cy="3841036"/>
          </a:xfrm>
        </p:grpSpPr>
        <p:sp>
          <p:nvSpPr>
            <p:cNvPr id="43132" name="Rectangle 7"/>
            <p:cNvSpPr>
              <a:spLocks noChangeArrowheads="1"/>
            </p:cNvSpPr>
            <p:nvPr/>
          </p:nvSpPr>
          <p:spPr bwMode="auto">
            <a:xfrm>
              <a:off x="3128963" y="5026025"/>
              <a:ext cx="676275" cy="2889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3" name="Rectangle 8"/>
            <p:cNvSpPr>
              <a:spLocks noChangeArrowheads="1"/>
            </p:cNvSpPr>
            <p:nvPr/>
          </p:nvSpPr>
          <p:spPr bwMode="auto">
            <a:xfrm>
              <a:off x="3128963" y="5026025"/>
              <a:ext cx="676275" cy="2889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4" name="Rectangle 9"/>
            <p:cNvSpPr>
              <a:spLocks noChangeArrowheads="1"/>
            </p:cNvSpPr>
            <p:nvPr/>
          </p:nvSpPr>
          <p:spPr bwMode="auto">
            <a:xfrm>
              <a:off x="4481513" y="5026025"/>
              <a:ext cx="679450" cy="1428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5" name="Rectangle 10"/>
            <p:cNvSpPr>
              <a:spLocks noChangeArrowheads="1"/>
            </p:cNvSpPr>
            <p:nvPr/>
          </p:nvSpPr>
          <p:spPr bwMode="auto">
            <a:xfrm>
              <a:off x="4481513" y="5026025"/>
              <a:ext cx="679450" cy="1428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6" name="Line 11"/>
            <p:cNvSpPr>
              <a:spLocks noChangeShapeType="1"/>
            </p:cNvSpPr>
            <p:nvPr/>
          </p:nvSpPr>
          <p:spPr bwMode="auto">
            <a:xfrm>
              <a:off x="35036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7" name="Line 12"/>
            <p:cNvSpPr>
              <a:spLocks noChangeShapeType="1"/>
            </p:cNvSpPr>
            <p:nvPr/>
          </p:nvSpPr>
          <p:spPr bwMode="auto">
            <a:xfrm>
              <a:off x="35798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8" name="Line 13"/>
            <p:cNvSpPr>
              <a:spLocks noChangeShapeType="1"/>
            </p:cNvSpPr>
            <p:nvPr/>
          </p:nvSpPr>
          <p:spPr bwMode="auto">
            <a:xfrm>
              <a:off x="36560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9" name="Line 14"/>
            <p:cNvSpPr>
              <a:spLocks noChangeShapeType="1"/>
            </p:cNvSpPr>
            <p:nvPr/>
          </p:nvSpPr>
          <p:spPr bwMode="auto">
            <a:xfrm>
              <a:off x="37322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0" name="Line 15"/>
            <p:cNvSpPr>
              <a:spLocks noChangeShapeType="1"/>
            </p:cNvSpPr>
            <p:nvPr/>
          </p:nvSpPr>
          <p:spPr bwMode="auto">
            <a:xfrm>
              <a:off x="38084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1" name="Line 16"/>
            <p:cNvSpPr>
              <a:spLocks noChangeShapeType="1"/>
            </p:cNvSpPr>
            <p:nvPr/>
          </p:nvSpPr>
          <p:spPr bwMode="auto">
            <a:xfrm>
              <a:off x="38846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2" name="Line 17"/>
            <p:cNvSpPr>
              <a:spLocks noChangeShapeType="1"/>
            </p:cNvSpPr>
            <p:nvPr/>
          </p:nvSpPr>
          <p:spPr bwMode="auto">
            <a:xfrm>
              <a:off x="39608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3" name="Line 18"/>
            <p:cNvSpPr>
              <a:spLocks noChangeShapeType="1"/>
            </p:cNvSpPr>
            <p:nvPr/>
          </p:nvSpPr>
          <p:spPr bwMode="auto">
            <a:xfrm>
              <a:off x="40370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4" name="Line 19"/>
            <p:cNvSpPr>
              <a:spLocks noChangeShapeType="1"/>
            </p:cNvSpPr>
            <p:nvPr/>
          </p:nvSpPr>
          <p:spPr bwMode="auto">
            <a:xfrm>
              <a:off x="41132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5" name="Line 20"/>
            <p:cNvSpPr>
              <a:spLocks noChangeShapeType="1"/>
            </p:cNvSpPr>
            <p:nvPr/>
          </p:nvSpPr>
          <p:spPr bwMode="auto">
            <a:xfrm>
              <a:off x="4189413" y="29051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6" name="Line 21"/>
            <p:cNvSpPr>
              <a:spLocks noChangeShapeType="1"/>
            </p:cNvSpPr>
            <p:nvPr/>
          </p:nvSpPr>
          <p:spPr bwMode="auto">
            <a:xfrm>
              <a:off x="4265613" y="2905125"/>
              <a:ext cx="349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7" name="Line 22"/>
            <p:cNvSpPr>
              <a:spLocks noChangeShapeType="1"/>
            </p:cNvSpPr>
            <p:nvPr/>
          </p:nvSpPr>
          <p:spPr bwMode="auto">
            <a:xfrm>
              <a:off x="35036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8" name="Line 23"/>
            <p:cNvSpPr>
              <a:spLocks noChangeShapeType="1"/>
            </p:cNvSpPr>
            <p:nvPr/>
          </p:nvSpPr>
          <p:spPr bwMode="auto">
            <a:xfrm>
              <a:off x="35798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9" name="Line 24"/>
            <p:cNvSpPr>
              <a:spLocks noChangeShapeType="1"/>
            </p:cNvSpPr>
            <p:nvPr/>
          </p:nvSpPr>
          <p:spPr bwMode="auto">
            <a:xfrm>
              <a:off x="36560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0" name="Line 25"/>
            <p:cNvSpPr>
              <a:spLocks noChangeShapeType="1"/>
            </p:cNvSpPr>
            <p:nvPr/>
          </p:nvSpPr>
          <p:spPr bwMode="auto">
            <a:xfrm>
              <a:off x="37322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1" name="Line 26"/>
            <p:cNvSpPr>
              <a:spLocks noChangeShapeType="1"/>
            </p:cNvSpPr>
            <p:nvPr/>
          </p:nvSpPr>
          <p:spPr bwMode="auto">
            <a:xfrm>
              <a:off x="38084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2" name="Line 27"/>
            <p:cNvSpPr>
              <a:spLocks noChangeShapeType="1"/>
            </p:cNvSpPr>
            <p:nvPr/>
          </p:nvSpPr>
          <p:spPr bwMode="auto">
            <a:xfrm>
              <a:off x="38846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3" name="Line 28"/>
            <p:cNvSpPr>
              <a:spLocks noChangeShapeType="1"/>
            </p:cNvSpPr>
            <p:nvPr/>
          </p:nvSpPr>
          <p:spPr bwMode="auto">
            <a:xfrm>
              <a:off x="39608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4" name="Line 29"/>
            <p:cNvSpPr>
              <a:spLocks noChangeShapeType="1"/>
            </p:cNvSpPr>
            <p:nvPr/>
          </p:nvSpPr>
          <p:spPr bwMode="auto">
            <a:xfrm>
              <a:off x="40370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5" name="Line 30"/>
            <p:cNvSpPr>
              <a:spLocks noChangeShapeType="1"/>
            </p:cNvSpPr>
            <p:nvPr/>
          </p:nvSpPr>
          <p:spPr bwMode="auto">
            <a:xfrm>
              <a:off x="41132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6" name="Line 31"/>
            <p:cNvSpPr>
              <a:spLocks noChangeShapeType="1"/>
            </p:cNvSpPr>
            <p:nvPr/>
          </p:nvSpPr>
          <p:spPr bwMode="auto">
            <a:xfrm>
              <a:off x="4189413" y="31781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7" name="Line 32"/>
            <p:cNvSpPr>
              <a:spLocks noChangeShapeType="1"/>
            </p:cNvSpPr>
            <p:nvPr/>
          </p:nvSpPr>
          <p:spPr bwMode="auto">
            <a:xfrm>
              <a:off x="4265613" y="3178175"/>
              <a:ext cx="34925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8" name="Line 33"/>
            <p:cNvSpPr>
              <a:spLocks noChangeShapeType="1"/>
            </p:cNvSpPr>
            <p:nvPr/>
          </p:nvSpPr>
          <p:spPr bwMode="auto">
            <a:xfrm>
              <a:off x="51641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9" name="Line 34"/>
            <p:cNvSpPr>
              <a:spLocks noChangeShapeType="1"/>
            </p:cNvSpPr>
            <p:nvPr/>
          </p:nvSpPr>
          <p:spPr bwMode="auto">
            <a:xfrm>
              <a:off x="52403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0" name="Line 35"/>
            <p:cNvSpPr>
              <a:spLocks noChangeShapeType="1"/>
            </p:cNvSpPr>
            <p:nvPr/>
          </p:nvSpPr>
          <p:spPr bwMode="auto">
            <a:xfrm>
              <a:off x="53165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1" name="Line 36"/>
            <p:cNvSpPr>
              <a:spLocks noChangeShapeType="1"/>
            </p:cNvSpPr>
            <p:nvPr/>
          </p:nvSpPr>
          <p:spPr bwMode="auto">
            <a:xfrm>
              <a:off x="53927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2" name="Line 37"/>
            <p:cNvSpPr>
              <a:spLocks noChangeShapeType="1"/>
            </p:cNvSpPr>
            <p:nvPr/>
          </p:nvSpPr>
          <p:spPr bwMode="auto">
            <a:xfrm>
              <a:off x="54689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3" name="Line 38"/>
            <p:cNvSpPr>
              <a:spLocks noChangeShapeType="1"/>
            </p:cNvSpPr>
            <p:nvPr/>
          </p:nvSpPr>
          <p:spPr bwMode="auto">
            <a:xfrm>
              <a:off x="55451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4" name="Line 39"/>
            <p:cNvSpPr>
              <a:spLocks noChangeShapeType="1"/>
            </p:cNvSpPr>
            <p:nvPr/>
          </p:nvSpPr>
          <p:spPr bwMode="auto">
            <a:xfrm>
              <a:off x="56213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5" name="Line 40"/>
            <p:cNvSpPr>
              <a:spLocks noChangeShapeType="1"/>
            </p:cNvSpPr>
            <p:nvPr/>
          </p:nvSpPr>
          <p:spPr bwMode="auto">
            <a:xfrm>
              <a:off x="56975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6" name="Line 41"/>
            <p:cNvSpPr>
              <a:spLocks noChangeShapeType="1"/>
            </p:cNvSpPr>
            <p:nvPr/>
          </p:nvSpPr>
          <p:spPr bwMode="auto">
            <a:xfrm>
              <a:off x="57737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7" name="Line 42"/>
            <p:cNvSpPr>
              <a:spLocks noChangeShapeType="1"/>
            </p:cNvSpPr>
            <p:nvPr/>
          </p:nvSpPr>
          <p:spPr bwMode="auto">
            <a:xfrm>
              <a:off x="58499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8" name="Line 43"/>
            <p:cNvSpPr>
              <a:spLocks noChangeShapeType="1"/>
            </p:cNvSpPr>
            <p:nvPr/>
          </p:nvSpPr>
          <p:spPr bwMode="auto">
            <a:xfrm>
              <a:off x="59261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9" name="Line 44"/>
            <p:cNvSpPr>
              <a:spLocks noChangeShapeType="1"/>
            </p:cNvSpPr>
            <p:nvPr/>
          </p:nvSpPr>
          <p:spPr bwMode="auto">
            <a:xfrm>
              <a:off x="60023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0" name="Line 45"/>
            <p:cNvSpPr>
              <a:spLocks noChangeShapeType="1"/>
            </p:cNvSpPr>
            <p:nvPr/>
          </p:nvSpPr>
          <p:spPr bwMode="auto">
            <a:xfrm>
              <a:off x="60785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1" name="Line 46"/>
            <p:cNvSpPr>
              <a:spLocks noChangeShapeType="1"/>
            </p:cNvSpPr>
            <p:nvPr/>
          </p:nvSpPr>
          <p:spPr bwMode="auto">
            <a:xfrm>
              <a:off x="61547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2" name="Line 47"/>
            <p:cNvSpPr>
              <a:spLocks noChangeShapeType="1"/>
            </p:cNvSpPr>
            <p:nvPr/>
          </p:nvSpPr>
          <p:spPr bwMode="auto">
            <a:xfrm>
              <a:off x="62309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3" name="Line 48"/>
            <p:cNvSpPr>
              <a:spLocks noChangeShapeType="1"/>
            </p:cNvSpPr>
            <p:nvPr/>
          </p:nvSpPr>
          <p:spPr bwMode="auto">
            <a:xfrm>
              <a:off x="63071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4" name="Line 49"/>
            <p:cNvSpPr>
              <a:spLocks noChangeShapeType="1"/>
            </p:cNvSpPr>
            <p:nvPr/>
          </p:nvSpPr>
          <p:spPr bwMode="auto">
            <a:xfrm>
              <a:off x="63833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5" name="Line 50"/>
            <p:cNvSpPr>
              <a:spLocks noChangeShapeType="1"/>
            </p:cNvSpPr>
            <p:nvPr/>
          </p:nvSpPr>
          <p:spPr bwMode="auto">
            <a:xfrm>
              <a:off x="6459538" y="420052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6" name="Line 51"/>
            <p:cNvSpPr>
              <a:spLocks noChangeShapeType="1"/>
            </p:cNvSpPr>
            <p:nvPr/>
          </p:nvSpPr>
          <p:spPr bwMode="auto">
            <a:xfrm>
              <a:off x="51641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7" name="Line 52"/>
            <p:cNvSpPr>
              <a:spLocks noChangeShapeType="1"/>
            </p:cNvSpPr>
            <p:nvPr/>
          </p:nvSpPr>
          <p:spPr bwMode="auto">
            <a:xfrm>
              <a:off x="52403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8" name="Line 53"/>
            <p:cNvSpPr>
              <a:spLocks noChangeShapeType="1"/>
            </p:cNvSpPr>
            <p:nvPr/>
          </p:nvSpPr>
          <p:spPr bwMode="auto">
            <a:xfrm>
              <a:off x="53165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9" name="Line 54"/>
            <p:cNvSpPr>
              <a:spLocks noChangeShapeType="1"/>
            </p:cNvSpPr>
            <p:nvPr/>
          </p:nvSpPr>
          <p:spPr bwMode="auto">
            <a:xfrm>
              <a:off x="53927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0" name="Line 55"/>
            <p:cNvSpPr>
              <a:spLocks noChangeShapeType="1"/>
            </p:cNvSpPr>
            <p:nvPr/>
          </p:nvSpPr>
          <p:spPr bwMode="auto">
            <a:xfrm>
              <a:off x="54689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1" name="Line 56"/>
            <p:cNvSpPr>
              <a:spLocks noChangeShapeType="1"/>
            </p:cNvSpPr>
            <p:nvPr/>
          </p:nvSpPr>
          <p:spPr bwMode="auto">
            <a:xfrm>
              <a:off x="55451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2" name="Line 57"/>
            <p:cNvSpPr>
              <a:spLocks noChangeShapeType="1"/>
            </p:cNvSpPr>
            <p:nvPr/>
          </p:nvSpPr>
          <p:spPr bwMode="auto">
            <a:xfrm>
              <a:off x="56213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3" name="Line 58"/>
            <p:cNvSpPr>
              <a:spLocks noChangeShapeType="1"/>
            </p:cNvSpPr>
            <p:nvPr/>
          </p:nvSpPr>
          <p:spPr bwMode="auto">
            <a:xfrm>
              <a:off x="56975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4" name="Line 59"/>
            <p:cNvSpPr>
              <a:spLocks noChangeShapeType="1"/>
            </p:cNvSpPr>
            <p:nvPr/>
          </p:nvSpPr>
          <p:spPr bwMode="auto">
            <a:xfrm>
              <a:off x="57737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5" name="Line 60"/>
            <p:cNvSpPr>
              <a:spLocks noChangeShapeType="1"/>
            </p:cNvSpPr>
            <p:nvPr/>
          </p:nvSpPr>
          <p:spPr bwMode="auto">
            <a:xfrm>
              <a:off x="58499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6" name="Line 61"/>
            <p:cNvSpPr>
              <a:spLocks noChangeShapeType="1"/>
            </p:cNvSpPr>
            <p:nvPr/>
          </p:nvSpPr>
          <p:spPr bwMode="auto">
            <a:xfrm>
              <a:off x="59261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7" name="Line 62"/>
            <p:cNvSpPr>
              <a:spLocks noChangeShapeType="1"/>
            </p:cNvSpPr>
            <p:nvPr/>
          </p:nvSpPr>
          <p:spPr bwMode="auto">
            <a:xfrm>
              <a:off x="60023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8" name="Line 63"/>
            <p:cNvSpPr>
              <a:spLocks noChangeShapeType="1"/>
            </p:cNvSpPr>
            <p:nvPr/>
          </p:nvSpPr>
          <p:spPr bwMode="auto">
            <a:xfrm>
              <a:off x="60785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9" name="Line 64"/>
            <p:cNvSpPr>
              <a:spLocks noChangeShapeType="1"/>
            </p:cNvSpPr>
            <p:nvPr/>
          </p:nvSpPr>
          <p:spPr bwMode="auto">
            <a:xfrm>
              <a:off x="61547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0" name="Line 65"/>
            <p:cNvSpPr>
              <a:spLocks noChangeShapeType="1"/>
            </p:cNvSpPr>
            <p:nvPr/>
          </p:nvSpPr>
          <p:spPr bwMode="auto">
            <a:xfrm>
              <a:off x="62309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1" name="Line 66"/>
            <p:cNvSpPr>
              <a:spLocks noChangeShapeType="1"/>
            </p:cNvSpPr>
            <p:nvPr/>
          </p:nvSpPr>
          <p:spPr bwMode="auto">
            <a:xfrm>
              <a:off x="63071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2" name="Line 67"/>
            <p:cNvSpPr>
              <a:spLocks noChangeShapeType="1"/>
            </p:cNvSpPr>
            <p:nvPr/>
          </p:nvSpPr>
          <p:spPr bwMode="auto">
            <a:xfrm>
              <a:off x="63833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3" name="Line 68"/>
            <p:cNvSpPr>
              <a:spLocks noChangeShapeType="1"/>
            </p:cNvSpPr>
            <p:nvPr/>
          </p:nvSpPr>
          <p:spPr bwMode="auto">
            <a:xfrm>
              <a:off x="6459538" y="447040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4" name="Line 69"/>
            <p:cNvSpPr>
              <a:spLocks noChangeShapeType="1"/>
            </p:cNvSpPr>
            <p:nvPr/>
          </p:nvSpPr>
          <p:spPr bwMode="auto">
            <a:xfrm>
              <a:off x="245268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5" name="Line 70"/>
            <p:cNvSpPr>
              <a:spLocks noChangeShapeType="1"/>
            </p:cNvSpPr>
            <p:nvPr/>
          </p:nvSpPr>
          <p:spPr bwMode="auto">
            <a:xfrm>
              <a:off x="278923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6" name="Line 71"/>
            <p:cNvSpPr>
              <a:spLocks noChangeShapeType="1"/>
            </p:cNvSpPr>
            <p:nvPr/>
          </p:nvSpPr>
          <p:spPr bwMode="auto">
            <a:xfrm>
              <a:off x="312896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7" name="Line 72"/>
            <p:cNvSpPr>
              <a:spLocks noChangeShapeType="1"/>
            </p:cNvSpPr>
            <p:nvPr/>
          </p:nvSpPr>
          <p:spPr bwMode="auto">
            <a:xfrm>
              <a:off x="346551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8" name="Line 73"/>
            <p:cNvSpPr>
              <a:spLocks noChangeShapeType="1"/>
            </p:cNvSpPr>
            <p:nvPr/>
          </p:nvSpPr>
          <p:spPr bwMode="auto">
            <a:xfrm>
              <a:off x="380523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9" name="Line 74"/>
            <p:cNvSpPr>
              <a:spLocks noChangeShapeType="1"/>
            </p:cNvSpPr>
            <p:nvPr/>
          </p:nvSpPr>
          <p:spPr bwMode="auto">
            <a:xfrm>
              <a:off x="414496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0" name="Line 75"/>
            <p:cNvSpPr>
              <a:spLocks noChangeShapeType="1"/>
            </p:cNvSpPr>
            <p:nvPr/>
          </p:nvSpPr>
          <p:spPr bwMode="auto">
            <a:xfrm>
              <a:off x="448151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1" name="Line 76"/>
            <p:cNvSpPr>
              <a:spLocks noChangeShapeType="1"/>
            </p:cNvSpPr>
            <p:nvPr/>
          </p:nvSpPr>
          <p:spPr bwMode="auto">
            <a:xfrm>
              <a:off x="482123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2" name="Line 77"/>
            <p:cNvSpPr>
              <a:spLocks noChangeShapeType="1"/>
            </p:cNvSpPr>
            <p:nvPr/>
          </p:nvSpPr>
          <p:spPr bwMode="auto">
            <a:xfrm>
              <a:off x="515778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3" name="Line 78"/>
            <p:cNvSpPr>
              <a:spLocks noChangeShapeType="1"/>
            </p:cNvSpPr>
            <p:nvPr/>
          </p:nvSpPr>
          <p:spPr bwMode="auto">
            <a:xfrm>
              <a:off x="549433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4" name="Line 79"/>
            <p:cNvSpPr>
              <a:spLocks noChangeShapeType="1"/>
            </p:cNvSpPr>
            <p:nvPr/>
          </p:nvSpPr>
          <p:spPr bwMode="auto">
            <a:xfrm>
              <a:off x="583406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5" name="Line 80"/>
            <p:cNvSpPr>
              <a:spLocks noChangeShapeType="1"/>
            </p:cNvSpPr>
            <p:nvPr/>
          </p:nvSpPr>
          <p:spPr bwMode="auto">
            <a:xfrm>
              <a:off x="617378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6" name="Line 81"/>
            <p:cNvSpPr>
              <a:spLocks noChangeShapeType="1"/>
            </p:cNvSpPr>
            <p:nvPr/>
          </p:nvSpPr>
          <p:spPr bwMode="auto">
            <a:xfrm>
              <a:off x="651033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7" name="Line 82"/>
            <p:cNvSpPr>
              <a:spLocks noChangeShapeType="1"/>
            </p:cNvSpPr>
            <p:nvPr/>
          </p:nvSpPr>
          <p:spPr bwMode="auto">
            <a:xfrm>
              <a:off x="6850063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8" name="Line 83"/>
            <p:cNvSpPr>
              <a:spLocks noChangeShapeType="1"/>
            </p:cNvSpPr>
            <p:nvPr/>
          </p:nvSpPr>
          <p:spPr bwMode="auto">
            <a:xfrm>
              <a:off x="7189788" y="1774825"/>
              <a:ext cx="0" cy="35433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9" name="Line 84"/>
            <p:cNvSpPr>
              <a:spLocks noChangeShapeType="1"/>
            </p:cNvSpPr>
            <p:nvPr/>
          </p:nvSpPr>
          <p:spPr bwMode="auto">
            <a:xfrm>
              <a:off x="2452688" y="1911350"/>
              <a:ext cx="473710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0" name="Rectangle 85"/>
            <p:cNvSpPr>
              <a:spLocks noChangeArrowheads="1"/>
            </p:cNvSpPr>
            <p:nvPr/>
          </p:nvSpPr>
          <p:spPr bwMode="auto">
            <a:xfrm>
              <a:off x="2452688" y="2041525"/>
              <a:ext cx="676275" cy="2730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1" name="Rectangle 86"/>
            <p:cNvSpPr>
              <a:spLocks noChangeArrowheads="1"/>
            </p:cNvSpPr>
            <p:nvPr/>
          </p:nvSpPr>
          <p:spPr bwMode="auto">
            <a:xfrm>
              <a:off x="2452688" y="2041525"/>
              <a:ext cx="676275" cy="2730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2" name="Rectangle 87"/>
            <p:cNvSpPr>
              <a:spLocks noChangeArrowheads="1"/>
            </p:cNvSpPr>
            <p:nvPr/>
          </p:nvSpPr>
          <p:spPr bwMode="auto">
            <a:xfrm>
              <a:off x="3128963" y="2473325"/>
              <a:ext cx="1349375" cy="27305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3" name="Rectangle 88"/>
            <p:cNvSpPr>
              <a:spLocks noChangeArrowheads="1"/>
            </p:cNvSpPr>
            <p:nvPr/>
          </p:nvSpPr>
          <p:spPr bwMode="auto">
            <a:xfrm>
              <a:off x="3128963" y="2473325"/>
              <a:ext cx="1349375" cy="2730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4" name="Rectangle 89"/>
            <p:cNvSpPr>
              <a:spLocks noChangeArrowheads="1"/>
            </p:cNvSpPr>
            <p:nvPr/>
          </p:nvSpPr>
          <p:spPr bwMode="auto">
            <a:xfrm>
              <a:off x="3128963" y="2905125"/>
              <a:ext cx="676275" cy="2762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5" name="Rectangle 90"/>
            <p:cNvSpPr>
              <a:spLocks noChangeArrowheads="1"/>
            </p:cNvSpPr>
            <p:nvPr/>
          </p:nvSpPr>
          <p:spPr bwMode="auto">
            <a:xfrm>
              <a:off x="3128963" y="2905125"/>
              <a:ext cx="676275" cy="2762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6" name="Rectangle 91"/>
            <p:cNvSpPr>
              <a:spLocks noChangeArrowheads="1"/>
            </p:cNvSpPr>
            <p:nvPr/>
          </p:nvSpPr>
          <p:spPr bwMode="auto">
            <a:xfrm>
              <a:off x="4484688" y="3333750"/>
              <a:ext cx="673100" cy="27622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7" name="Rectangle 92"/>
            <p:cNvSpPr>
              <a:spLocks noChangeArrowheads="1"/>
            </p:cNvSpPr>
            <p:nvPr/>
          </p:nvSpPr>
          <p:spPr bwMode="auto">
            <a:xfrm>
              <a:off x="4484688" y="3333750"/>
              <a:ext cx="673100" cy="2762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8" name="Rectangle 93"/>
            <p:cNvSpPr>
              <a:spLocks noChangeArrowheads="1"/>
            </p:cNvSpPr>
            <p:nvPr/>
          </p:nvSpPr>
          <p:spPr bwMode="auto">
            <a:xfrm>
              <a:off x="5164138" y="3765550"/>
              <a:ext cx="1346200" cy="276225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9" name="Rectangle 94"/>
            <p:cNvSpPr>
              <a:spLocks noChangeArrowheads="1"/>
            </p:cNvSpPr>
            <p:nvPr/>
          </p:nvSpPr>
          <p:spPr bwMode="auto">
            <a:xfrm>
              <a:off x="5164138" y="3765550"/>
              <a:ext cx="1346200" cy="2762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0" name="Rectangle 95"/>
            <p:cNvSpPr>
              <a:spLocks noChangeArrowheads="1"/>
            </p:cNvSpPr>
            <p:nvPr/>
          </p:nvSpPr>
          <p:spPr bwMode="auto">
            <a:xfrm>
              <a:off x="3132138" y="4197350"/>
              <a:ext cx="2028825" cy="2730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1" name="Rectangle 96"/>
            <p:cNvSpPr>
              <a:spLocks noChangeArrowheads="1"/>
            </p:cNvSpPr>
            <p:nvPr/>
          </p:nvSpPr>
          <p:spPr bwMode="auto">
            <a:xfrm>
              <a:off x="3132138" y="4197350"/>
              <a:ext cx="2028825" cy="2730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2" name="Rectangle 97"/>
            <p:cNvSpPr>
              <a:spLocks noChangeArrowheads="1"/>
            </p:cNvSpPr>
            <p:nvPr/>
          </p:nvSpPr>
          <p:spPr bwMode="auto">
            <a:xfrm>
              <a:off x="6510338" y="4629150"/>
              <a:ext cx="676275" cy="2762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3" name="Rectangle 98"/>
            <p:cNvSpPr>
              <a:spLocks noChangeArrowheads="1"/>
            </p:cNvSpPr>
            <p:nvPr/>
          </p:nvSpPr>
          <p:spPr bwMode="auto">
            <a:xfrm>
              <a:off x="6510338" y="4629150"/>
              <a:ext cx="676275" cy="2762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4" name="Rectangle 99"/>
            <p:cNvSpPr>
              <a:spLocks noChangeArrowheads="1"/>
            </p:cNvSpPr>
            <p:nvPr/>
          </p:nvSpPr>
          <p:spPr bwMode="auto">
            <a:xfrm>
              <a:off x="2490788" y="4635500"/>
              <a:ext cx="3209925" cy="317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5" name="Rectangle 100"/>
            <p:cNvSpPr>
              <a:spLocks noChangeArrowheads="1"/>
            </p:cNvSpPr>
            <p:nvPr/>
          </p:nvSpPr>
          <p:spPr bwMode="auto">
            <a:xfrm>
              <a:off x="2490788" y="4635500"/>
              <a:ext cx="3209925" cy="317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6" name="Rectangle 101"/>
            <p:cNvSpPr>
              <a:spLocks noChangeArrowheads="1"/>
            </p:cNvSpPr>
            <p:nvPr/>
          </p:nvSpPr>
          <p:spPr bwMode="auto">
            <a:xfrm>
              <a:off x="5310188" y="2463800"/>
              <a:ext cx="2044700" cy="66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7" name="Rectangle 102"/>
            <p:cNvSpPr>
              <a:spLocks noChangeArrowheads="1"/>
            </p:cNvSpPr>
            <p:nvPr/>
          </p:nvSpPr>
          <p:spPr bwMode="auto">
            <a:xfrm>
              <a:off x="5310188" y="2463800"/>
              <a:ext cx="2044700" cy="660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8" name="Rectangle 103"/>
            <p:cNvSpPr>
              <a:spLocks noChangeArrowheads="1"/>
            </p:cNvSpPr>
            <p:nvPr/>
          </p:nvSpPr>
          <p:spPr bwMode="auto">
            <a:xfrm>
              <a:off x="3240088" y="1666875"/>
              <a:ext cx="1727200" cy="574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9" name="Rectangle 104"/>
            <p:cNvSpPr>
              <a:spLocks noChangeArrowheads="1"/>
            </p:cNvSpPr>
            <p:nvPr/>
          </p:nvSpPr>
          <p:spPr bwMode="auto">
            <a:xfrm>
              <a:off x="3240088" y="1666875"/>
              <a:ext cx="1727200" cy="574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0" name="Line 105"/>
            <p:cNvSpPr>
              <a:spLocks noChangeShapeType="1"/>
            </p:cNvSpPr>
            <p:nvPr/>
          </p:nvSpPr>
          <p:spPr bwMode="auto">
            <a:xfrm>
              <a:off x="3125788" y="2463800"/>
              <a:ext cx="0" cy="2317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1" name="Freeform 106"/>
            <p:cNvSpPr>
              <a:spLocks/>
            </p:cNvSpPr>
            <p:nvPr/>
          </p:nvSpPr>
          <p:spPr bwMode="auto">
            <a:xfrm>
              <a:off x="3097213" y="26733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2" name="Freeform 107"/>
            <p:cNvSpPr>
              <a:spLocks/>
            </p:cNvSpPr>
            <p:nvPr/>
          </p:nvSpPr>
          <p:spPr bwMode="auto">
            <a:xfrm>
              <a:off x="3097213" y="26733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3" name="Line 108"/>
            <p:cNvSpPr>
              <a:spLocks noChangeShapeType="1"/>
            </p:cNvSpPr>
            <p:nvPr/>
          </p:nvSpPr>
          <p:spPr bwMode="auto">
            <a:xfrm>
              <a:off x="3125788" y="2895600"/>
              <a:ext cx="0" cy="2317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4" name="Freeform 109"/>
            <p:cNvSpPr>
              <a:spLocks/>
            </p:cNvSpPr>
            <p:nvPr/>
          </p:nvSpPr>
          <p:spPr bwMode="auto">
            <a:xfrm>
              <a:off x="3097213" y="31051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5" name="Freeform 110"/>
            <p:cNvSpPr>
              <a:spLocks/>
            </p:cNvSpPr>
            <p:nvPr/>
          </p:nvSpPr>
          <p:spPr bwMode="auto">
            <a:xfrm>
              <a:off x="3097213" y="31051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6" name="Freeform 111"/>
            <p:cNvSpPr>
              <a:spLocks/>
            </p:cNvSpPr>
            <p:nvPr/>
          </p:nvSpPr>
          <p:spPr bwMode="auto">
            <a:xfrm>
              <a:off x="3097213" y="4206875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7" name="Freeform 112"/>
            <p:cNvSpPr>
              <a:spLocks/>
            </p:cNvSpPr>
            <p:nvPr/>
          </p:nvSpPr>
          <p:spPr bwMode="auto">
            <a:xfrm>
              <a:off x="3097213" y="4206875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8" name="Freeform 113"/>
            <p:cNvSpPr>
              <a:spLocks/>
            </p:cNvSpPr>
            <p:nvPr/>
          </p:nvSpPr>
          <p:spPr bwMode="auto">
            <a:xfrm>
              <a:off x="4449763" y="352107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9" name="Freeform 114"/>
            <p:cNvSpPr>
              <a:spLocks/>
            </p:cNvSpPr>
            <p:nvPr/>
          </p:nvSpPr>
          <p:spPr bwMode="auto">
            <a:xfrm>
              <a:off x="4449763" y="352107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0" name="Freeform 115"/>
            <p:cNvSpPr>
              <a:spLocks/>
            </p:cNvSpPr>
            <p:nvPr/>
          </p:nvSpPr>
          <p:spPr bwMode="auto">
            <a:xfrm>
              <a:off x="5132388" y="39560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1" name="Freeform 116"/>
            <p:cNvSpPr>
              <a:spLocks/>
            </p:cNvSpPr>
            <p:nvPr/>
          </p:nvSpPr>
          <p:spPr bwMode="auto">
            <a:xfrm>
              <a:off x="5132388" y="39560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2" name="Freeform 117"/>
            <p:cNvSpPr>
              <a:spLocks/>
            </p:cNvSpPr>
            <p:nvPr/>
          </p:nvSpPr>
          <p:spPr bwMode="auto">
            <a:xfrm>
              <a:off x="5132388" y="439737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3" name="Freeform 118"/>
            <p:cNvSpPr>
              <a:spLocks/>
            </p:cNvSpPr>
            <p:nvPr/>
          </p:nvSpPr>
          <p:spPr bwMode="auto">
            <a:xfrm>
              <a:off x="5132388" y="439737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4" name="Freeform 119"/>
            <p:cNvSpPr>
              <a:spLocks/>
            </p:cNvSpPr>
            <p:nvPr/>
          </p:nvSpPr>
          <p:spPr bwMode="auto">
            <a:xfrm>
              <a:off x="6481763" y="46926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5" name="Freeform 120"/>
            <p:cNvSpPr>
              <a:spLocks/>
            </p:cNvSpPr>
            <p:nvPr/>
          </p:nvSpPr>
          <p:spPr bwMode="auto">
            <a:xfrm>
              <a:off x="6481763" y="46926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6" name="Rectangle 121"/>
            <p:cNvSpPr>
              <a:spLocks noChangeArrowheads="1"/>
            </p:cNvSpPr>
            <p:nvPr/>
          </p:nvSpPr>
          <p:spPr bwMode="auto">
            <a:xfrm>
              <a:off x="5364163" y="2517775"/>
              <a:ext cx="133350" cy="1333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7" name="Rectangle 122"/>
            <p:cNvSpPr>
              <a:spLocks noChangeArrowheads="1"/>
            </p:cNvSpPr>
            <p:nvPr/>
          </p:nvSpPr>
          <p:spPr bwMode="auto">
            <a:xfrm>
              <a:off x="5364163" y="2517775"/>
              <a:ext cx="133350" cy="1333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8" name="Rectangle 123"/>
            <p:cNvSpPr>
              <a:spLocks noChangeArrowheads="1"/>
            </p:cNvSpPr>
            <p:nvPr/>
          </p:nvSpPr>
          <p:spPr bwMode="auto">
            <a:xfrm>
              <a:off x="5364163" y="2689225"/>
              <a:ext cx="133350" cy="13335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9" name="Rectangle 124"/>
            <p:cNvSpPr>
              <a:spLocks noChangeArrowheads="1"/>
            </p:cNvSpPr>
            <p:nvPr/>
          </p:nvSpPr>
          <p:spPr bwMode="auto">
            <a:xfrm>
              <a:off x="5364163" y="2689225"/>
              <a:ext cx="133350" cy="1333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0" name="Rectangle 125"/>
            <p:cNvSpPr>
              <a:spLocks noChangeArrowheads="1"/>
            </p:cNvSpPr>
            <p:nvPr/>
          </p:nvSpPr>
          <p:spPr bwMode="auto">
            <a:xfrm>
              <a:off x="5364163" y="2889250"/>
              <a:ext cx="133350" cy="1333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1" name="Rectangle 126"/>
            <p:cNvSpPr>
              <a:spLocks noChangeArrowheads="1"/>
            </p:cNvSpPr>
            <p:nvPr/>
          </p:nvSpPr>
          <p:spPr bwMode="auto">
            <a:xfrm>
              <a:off x="5364163" y="2889250"/>
              <a:ext cx="133350" cy="1333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2" name="Line 127"/>
            <p:cNvSpPr>
              <a:spLocks noChangeShapeType="1"/>
            </p:cNvSpPr>
            <p:nvPr/>
          </p:nvSpPr>
          <p:spPr bwMode="auto">
            <a:xfrm flipH="1">
              <a:off x="3748088" y="2238375"/>
              <a:ext cx="301625" cy="5842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3" name="Freeform 128"/>
            <p:cNvSpPr>
              <a:spLocks/>
            </p:cNvSpPr>
            <p:nvPr/>
          </p:nvSpPr>
          <p:spPr bwMode="auto">
            <a:xfrm>
              <a:off x="3725863" y="2790825"/>
              <a:ext cx="60325" cy="79375"/>
            </a:xfrm>
            <a:custGeom>
              <a:avLst/>
              <a:gdLst>
                <a:gd name="T0" fmla="*/ 0 w 38"/>
                <a:gd name="T1" fmla="*/ 50 h 50"/>
                <a:gd name="T2" fmla="*/ 4 w 38"/>
                <a:gd name="T3" fmla="*/ 0 h 50"/>
                <a:gd name="T4" fmla="*/ 16 w 38"/>
                <a:gd name="T5" fmla="*/ 18 h 50"/>
                <a:gd name="T6" fmla="*/ 38 w 38"/>
                <a:gd name="T7" fmla="*/ 16 h 50"/>
                <a:gd name="T8" fmla="*/ 0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38" y="1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4" name="Freeform 129"/>
            <p:cNvSpPr>
              <a:spLocks/>
            </p:cNvSpPr>
            <p:nvPr/>
          </p:nvSpPr>
          <p:spPr bwMode="auto">
            <a:xfrm>
              <a:off x="3725863" y="2790825"/>
              <a:ext cx="60325" cy="79375"/>
            </a:xfrm>
            <a:custGeom>
              <a:avLst/>
              <a:gdLst>
                <a:gd name="T0" fmla="*/ 0 w 38"/>
                <a:gd name="T1" fmla="*/ 50 h 50"/>
                <a:gd name="T2" fmla="*/ 4 w 38"/>
                <a:gd name="T3" fmla="*/ 0 h 50"/>
                <a:gd name="T4" fmla="*/ 16 w 38"/>
                <a:gd name="T5" fmla="*/ 18 h 50"/>
                <a:gd name="T6" fmla="*/ 38 w 38"/>
                <a:gd name="T7" fmla="*/ 16 h 50"/>
                <a:gd name="T8" fmla="*/ 0 w 3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0" y="50"/>
                  </a:moveTo>
                  <a:lnTo>
                    <a:pt x="4" y="0"/>
                  </a:lnTo>
                  <a:lnTo>
                    <a:pt x="16" y="18"/>
                  </a:lnTo>
                  <a:lnTo>
                    <a:pt x="38" y="16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5" name="Line 130"/>
            <p:cNvSpPr>
              <a:spLocks noChangeShapeType="1"/>
            </p:cNvSpPr>
            <p:nvPr/>
          </p:nvSpPr>
          <p:spPr bwMode="auto">
            <a:xfrm flipH="1">
              <a:off x="3694113" y="2238375"/>
              <a:ext cx="76200" cy="1460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6" name="Freeform 131"/>
            <p:cNvSpPr>
              <a:spLocks/>
            </p:cNvSpPr>
            <p:nvPr/>
          </p:nvSpPr>
          <p:spPr bwMode="auto">
            <a:xfrm>
              <a:off x="3668713" y="2349500"/>
              <a:ext cx="63500" cy="79375"/>
            </a:xfrm>
            <a:custGeom>
              <a:avLst/>
              <a:gdLst>
                <a:gd name="T0" fmla="*/ 0 w 40"/>
                <a:gd name="T1" fmla="*/ 50 h 50"/>
                <a:gd name="T2" fmla="*/ 6 w 40"/>
                <a:gd name="T3" fmla="*/ 0 h 50"/>
                <a:gd name="T4" fmla="*/ 18 w 40"/>
                <a:gd name="T5" fmla="*/ 18 h 50"/>
                <a:gd name="T6" fmla="*/ 40 w 40"/>
                <a:gd name="T7" fmla="*/ 18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6" y="0"/>
                  </a:lnTo>
                  <a:lnTo>
                    <a:pt x="18" y="18"/>
                  </a:lnTo>
                  <a:lnTo>
                    <a:pt x="40" y="1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7" name="Freeform 132"/>
            <p:cNvSpPr>
              <a:spLocks/>
            </p:cNvSpPr>
            <p:nvPr/>
          </p:nvSpPr>
          <p:spPr bwMode="auto">
            <a:xfrm>
              <a:off x="3668713" y="2349500"/>
              <a:ext cx="63500" cy="79375"/>
            </a:xfrm>
            <a:custGeom>
              <a:avLst/>
              <a:gdLst>
                <a:gd name="T0" fmla="*/ 0 w 40"/>
                <a:gd name="T1" fmla="*/ 50 h 50"/>
                <a:gd name="T2" fmla="*/ 6 w 40"/>
                <a:gd name="T3" fmla="*/ 0 h 50"/>
                <a:gd name="T4" fmla="*/ 18 w 40"/>
                <a:gd name="T5" fmla="*/ 18 h 50"/>
                <a:gd name="T6" fmla="*/ 40 w 40"/>
                <a:gd name="T7" fmla="*/ 18 h 50"/>
                <a:gd name="T8" fmla="*/ 0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0" y="50"/>
                  </a:moveTo>
                  <a:lnTo>
                    <a:pt x="6" y="0"/>
                  </a:lnTo>
                  <a:lnTo>
                    <a:pt x="18" y="18"/>
                  </a:lnTo>
                  <a:lnTo>
                    <a:pt x="40" y="18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8" name="Line 133"/>
            <p:cNvSpPr>
              <a:spLocks noChangeShapeType="1"/>
            </p:cNvSpPr>
            <p:nvPr/>
          </p:nvSpPr>
          <p:spPr bwMode="auto">
            <a:xfrm flipH="1" flipV="1">
              <a:off x="3570288" y="3279775"/>
              <a:ext cx="298450" cy="13525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9" name="Freeform 134"/>
            <p:cNvSpPr>
              <a:spLocks/>
            </p:cNvSpPr>
            <p:nvPr/>
          </p:nvSpPr>
          <p:spPr bwMode="auto">
            <a:xfrm>
              <a:off x="3544888" y="3228975"/>
              <a:ext cx="60325" cy="79375"/>
            </a:xfrm>
            <a:custGeom>
              <a:avLst/>
              <a:gdLst>
                <a:gd name="T0" fmla="*/ 10 w 38"/>
                <a:gd name="T1" fmla="*/ 0 h 50"/>
                <a:gd name="T2" fmla="*/ 38 w 38"/>
                <a:gd name="T3" fmla="*/ 42 h 50"/>
                <a:gd name="T4" fmla="*/ 18 w 38"/>
                <a:gd name="T5" fmla="*/ 34 h 50"/>
                <a:gd name="T6" fmla="*/ 0 w 38"/>
                <a:gd name="T7" fmla="*/ 50 h 50"/>
                <a:gd name="T8" fmla="*/ 10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0" y="0"/>
                  </a:moveTo>
                  <a:lnTo>
                    <a:pt x="38" y="42"/>
                  </a:lnTo>
                  <a:lnTo>
                    <a:pt x="18" y="34"/>
                  </a:lnTo>
                  <a:lnTo>
                    <a:pt x="0" y="5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0" name="Freeform 135"/>
            <p:cNvSpPr>
              <a:spLocks/>
            </p:cNvSpPr>
            <p:nvPr/>
          </p:nvSpPr>
          <p:spPr bwMode="auto">
            <a:xfrm>
              <a:off x="3544888" y="3228975"/>
              <a:ext cx="60325" cy="79375"/>
            </a:xfrm>
            <a:custGeom>
              <a:avLst/>
              <a:gdLst>
                <a:gd name="T0" fmla="*/ 10 w 38"/>
                <a:gd name="T1" fmla="*/ 0 h 50"/>
                <a:gd name="T2" fmla="*/ 38 w 38"/>
                <a:gd name="T3" fmla="*/ 42 h 50"/>
                <a:gd name="T4" fmla="*/ 18 w 38"/>
                <a:gd name="T5" fmla="*/ 34 h 50"/>
                <a:gd name="T6" fmla="*/ 0 w 38"/>
                <a:gd name="T7" fmla="*/ 50 h 50"/>
                <a:gd name="T8" fmla="*/ 10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0" y="0"/>
                  </a:moveTo>
                  <a:lnTo>
                    <a:pt x="38" y="42"/>
                  </a:lnTo>
                  <a:lnTo>
                    <a:pt x="18" y="34"/>
                  </a:lnTo>
                  <a:lnTo>
                    <a:pt x="0" y="50"/>
                  </a:lnTo>
                  <a:lnTo>
                    <a:pt x="1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1" name="Line 136"/>
            <p:cNvSpPr>
              <a:spLocks noChangeShapeType="1"/>
            </p:cNvSpPr>
            <p:nvPr/>
          </p:nvSpPr>
          <p:spPr bwMode="auto">
            <a:xfrm flipV="1">
              <a:off x="3910013" y="3705225"/>
              <a:ext cx="660400" cy="9302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2" name="Freeform 137"/>
            <p:cNvSpPr>
              <a:spLocks/>
            </p:cNvSpPr>
            <p:nvPr/>
          </p:nvSpPr>
          <p:spPr bwMode="auto">
            <a:xfrm>
              <a:off x="4532313" y="3660775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30"/>
                  </a:lnTo>
                  <a:lnTo>
                    <a:pt x="0" y="2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3" name="Freeform 138"/>
            <p:cNvSpPr>
              <a:spLocks/>
            </p:cNvSpPr>
            <p:nvPr/>
          </p:nvSpPr>
          <p:spPr bwMode="auto">
            <a:xfrm>
              <a:off x="4532313" y="3660775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30"/>
                  </a:lnTo>
                  <a:lnTo>
                    <a:pt x="0" y="28"/>
                  </a:lnTo>
                  <a:lnTo>
                    <a:pt x="4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4" name="Line 139"/>
            <p:cNvSpPr>
              <a:spLocks noChangeShapeType="1"/>
            </p:cNvSpPr>
            <p:nvPr/>
          </p:nvSpPr>
          <p:spPr bwMode="auto">
            <a:xfrm flipV="1">
              <a:off x="3973513" y="4533900"/>
              <a:ext cx="76200" cy="101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5" name="Freeform 140"/>
            <p:cNvSpPr>
              <a:spLocks/>
            </p:cNvSpPr>
            <p:nvPr/>
          </p:nvSpPr>
          <p:spPr bwMode="auto">
            <a:xfrm>
              <a:off x="4011613" y="4489450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30"/>
                  </a:lnTo>
                  <a:lnTo>
                    <a:pt x="0" y="2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6" name="Freeform 141"/>
            <p:cNvSpPr>
              <a:spLocks/>
            </p:cNvSpPr>
            <p:nvPr/>
          </p:nvSpPr>
          <p:spPr bwMode="auto">
            <a:xfrm>
              <a:off x="4011613" y="4489450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2 w 44"/>
                <a:gd name="T3" fmla="*/ 50 h 50"/>
                <a:gd name="T4" fmla="*/ 22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2" y="50"/>
                  </a:lnTo>
                  <a:lnTo>
                    <a:pt x="22" y="30"/>
                  </a:lnTo>
                  <a:lnTo>
                    <a:pt x="0" y="28"/>
                  </a:lnTo>
                  <a:lnTo>
                    <a:pt x="44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7" name="Line 142"/>
            <p:cNvSpPr>
              <a:spLocks noChangeShapeType="1"/>
            </p:cNvSpPr>
            <p:nvPr/>
          </p:nvSpPr>
          <p:spPr bwMode="auto">
            <a:xfrm>
              <a:off x="2452688" y="5026025"/>
              <a:ext cx="473710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8" name="Line 143"/>
            <p:cNvSpPr>
              <a:spLocks noChangeShapeType="1"/>
            </p:cNvSpPr>
            <p:nvPr/>
          </p:nvSpPr>
          <p:spPr bwMode="auto">
            <a:xfrm>
              <a:off x="2452688" y="5168900"/>
              <a:ext cx="473710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9" name="Line 144"/>
            <p:cNvSpPr>
              <a:spLocks noChangeShapeType="1"/>
            </p:cNvSpPr>
            <p:nvPr/>
          </p:nvSpPr>
          <p:spPr bwMode="auto">
            <a:xfrm>
              <a:off x="2452688" y="5314950"/>
              <a:ext cx="4737100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0" name="Freeform 145"/>
            <p:cNvSpPr>
              <a:spLocks/>
            </p:cNvSpPr>
            <p:nvPr/>
          </p:nvSpPr>
          <p:spPr bwMode="auto">
            <a:xfrm>
              <a:off x="2119313" y="5108575"/>
              <a:ext cx="219075" cy="336550"/>
            </a:xfrm>
            <a:custGeom>
              <a:avLst/>
              <a:gdLst>
                <a:gd name="T0" fmla="*/ 96 w 138"/>
                <a:gd name="T1" fmla="*/ 212 h 212"/>
                <a:gd name="T2" fmla="*/ 96 w 138"/>
                <a:gd name="T3" fmla="*/ 212 h 212"/>
                <a:gd name="T4" fmla="*/ 62 w 138"/>
                <a:gd name="T5" fmla="*/ 194 h 212"/>
                <a:gd name="T6" fmla="*/ 44 w 138"/>
                <a:gd name="T7" fmla="*/ 180 h 212"/>
                <a:gd name="T8" fmla="*/ 28 w 138"/>
                <a:gd name="T9" fmla="*/ 168 h 212"/>
                <a:gd name="T10" fmla="*/ 14 w 138"/>
                <a:gd name="T11" fmla="*/ 152 h 212"/>
                <a:gd name="T12" fmla="*/ 8 w 138"/>
                <a:gd name="T13" fmla="*/ 142 h 212"/>
                <a:gd name="T14" fmla="*/ 4 w 138"/>
                <a:gd name="T15" fmla="*/ 134 h 212"/>
                <a:gd name="T16" fmla="*/ 2 w 138"/>
                <a:gd name="T17" fmla="*/ 124 h 212"/>
                <a:gd name="T18" fmla="*/ 0 w 138"/>
                <a:gd name="T19" fmla="*/ 114 h 212"/>
                <a:gd name="T20" fmla="*/ 0 w 138"/>
                <a:gd name="T21" fmla="*/ 104 h 212"/>
                <a:gd name="T22" fmla="*/ 2 w 138"/>
                <a:gd name="T23" fmla="*/ 94 h 212"/>
                <a:gd name="T24" fmla="*/ 2 w 138"/>
                <a:gd name="T25" fmla="*/ 94 h 212"/>
                <a:gd name="T26" fmla="*/ 6 w 138"/>
                <a:gd name="T27" fmla="*/ 82 h 212"/>
                <a:gd name="T28" fmla="*/ 12 w 138"/>
                <a:gd name="T29" fmla="*/ 72 h 212"/>
                <a:gd name="T30" fmla="*/ 18 w 138"/>
                <a:gd name="T31" fmla="*/ 64 h 212"/>
                <a:gd name="T32" fmla="*/ 24 w 138"/>
                <a:gd name="T33" fmla="*/ 54 h 212"/>
                <a:gd name="T34" fmla="*/ 42 w 138"/>
                <a:gd name="T35" fmla="*/ 38 h 212"/>
                <a:gd name="T36" fmla="*/ 60 w 138"/>
                <a:gd name="T37" fmla="*/ 26 h 212"/>
                <a:gd name="T38" fmla="*/ 82 w 138"/>
                <a:gd name="T39" fmla="*/ 14 h 212"/>
                <a:gd name="T40" fmla="*/ 102 w 138"/>
                <a:gd name="T41" fmla="*/ 6 h 212"/>
                <a:gd name="T42" fmla="*/ 122 w 138"/>
                <a:gd name="T43" fmla="*/ 2 h 212"/>
                <a:gd name="T44" fmla="*/ 138 w 138"/>
                <a:gd name="T4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8" h="212">
                  <a:moveTo>
                    <a:pt x="96" y="212"/>
                  </a:moveTo>
                  <a:lnTo>
                    <a:pt x="96" y="212"/>
                  </a:lnTo>
                  <a:lnTo>
                    <a:pt x="62" y="194"/>
                  </a:lnTo>
                  <a:lnTo>
                    <a:pt x="44" y="180"/>
                  </a:lnTo>
                  <a:lnTo>
                    <a:pt x="28" y="168"/>
                  </a:lnTo>
                  <a:lnTo>
                    <a:pt x="14" y="152"/>
                  </a:lnTo>
                  <a:lnTo>
                    <a:pt x="8" y="142"/>
                  </a:lnTo>
                  <a:lnTo>
                    <a:pt x="4" y="134"/>
                  </a:lnTo>
                  <a:lnTo>
                    <a:pt x="2" y="124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6" y="82"/>
                  </a:lnTo>
                  <a:lnTo>
                    <a:pt x="12" y="72"/>
                  </a:lnTo>
                  <a:lnTo>
                    <a:pt x="18" y="64"/>
                  </a:lnTo>
                  <a:lnTo>
                    <a:pt x="24" y="54"/>
                  </a:lnTo>
                  <a:lnTo>
                    <a:pt x="42" y="38"/>
                  </a:lnTo>
                  <a:lnTo>
                    <a:pt x="60" y="26"/>
                  </a:lnTo>
                  <a:lnTo>
                    <a:pt x="82" y="14"/>
                  </a:lnTo>
                  <a:lnTo>
                    <a:pt x="102" y="6"/>
                  </a:lnTo>
                  <a:lnTo>
                    <a:pt x="122" y="2"/>
                  </a:lnTo>
                  <a:lnTo>
                    <a:pt x="13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1" name="Freeform 146"/>
            <p:cNvSpPr>
              <a:spLocks/>
            </p:cNvSpPr>
            <p:nvPr/>
          </p:nvSpPr>
          <p:spPr bwMode="auto">
            <a:xfrm>
              <a:off x="2316163" y="50768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2" name="Freeform 147"/>
            <p:cNvSpPr>
              <a:spLocks/>
            </p:cNvSpPr>
            <p:nvPr/>
          </p:nvSpPr>
          <p:spPr bwMode="auto">
            <a:xfrm>
              <a:off x="2316163" y="50768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3" name="Freeform 148"/>
            <p:cNvSpPr>
              <a:spLocks/>
            </p:cNvSpPr>
            <p:nvPr/>
          </p:nvSpPr>
          <p:spPr bwMode="auto">
            <a:xfrm>
              <a:off x="7189788" y="5245100"/>
              <a:ext cx="146050" cy="200025"/>
            </a:xfrm>
            <a:custGeom>
              <a:avLst/>
              <a:gdLst>
                <a:gd name="T0" fmla="*/ 0 w 92"/>
                <a:gd name="T1" fmla="*/ 126 h 126"/>
                <a:gd name="T2" fmla="*/ 0 w 92"/>
                <a:gd name="T3" fmla="*/ 126 h 126"/>
                <a:gd name="T4" fmla="*/ 32 w 92"/>
                <a:gd name="T5" fmla="*/ 112 h 126"/>
                <a:gd name="T6" fmla="*/ 56 w 92"/>
                <a:gd name="T7" fmla="*/ 96 h 126"/>
                <a:gd name="T8" fmla="*/ 66 w 92"/>
                <a:gd name="T9" fmla="*/ 88 h 126"/>
                <a:gd name="T10" fmla="*/ 74 w 92"/>
                <a:gd name="T11" fmla="*/ 78 h 126"/>
                <a:gd name="T12" fmla="*/ 82 w 92"/>
                <a:gd name="T13" fmla="*/ 70 h 126"/>
                <a:gd name="T14" fmla="*/ 86 w 92"/>
                <a:gd name="T15" fmla="*/ 62 h 126"/>
                <a:gd name="T16" fmla="*/ 86 w 92"/>
                <a:gd name="T17" fmla="*/ 62 h 126"/>
                <a:gd name="T18" fmla="*/ 90 w 92"/>
                <a:gd name="T19" fmla="*/ 52 h 126"/>
                <a:gd name="T20" fmla="*/ 92 w 92"/>
                <a:gd name="T21" fmla="*/ 42 h 126"/>
                <a:gd name="T22" fmla="*/ 90 w 92"/>
                <a:gd name="T23" fmla="*/ 30 h 126"/>
                <a:gd name="T24" fmla="*/ 88 w 92"/>
                <a:gd name="T25" fmla="*/ 22 h 126"/>
                <a:gd name="T26" fmla="*/ 82 w 92"/>
                <a:gd name="T27" fmla="*/ 12 h 126"/>
                <a:gd name="T28" fmla="*/ 72 w 92"/>
                <a:gd name="T29" fmla="*/ 6 h 126"/>
                <a:gd name="T30" fmla="*/ 58 w 92"/>
                <a:gd name="T31" fmla="*/ 2 h 126"/>
                <a:gd name="T32" fmla="*/ 40 w 92"/>
                <a:gd name="T3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126">
                  <a:moveTo>
                    <a:pt x="0" y="126"/>
                  </a:moveTo>
                  <a:lnTo>
                    <a:pt x="0" y="126"/>
                  </a:lnTo>
                  <a:lnTo>
                    <a:pt x="32" y="112"/>
                  </a:lnTo>
                  <a:lnTo>
                    <a:pt x="56" y="96"/>
                  </a:lnTo>
                  <a:lnTo>
                    <a:pt x="66" y="88"/>
                  </a:lnTo>
                  <a:lnTo>
                    <a:pt x="74" y="78"/>
                  </a:lnTo>
                  <a:lnTo>
                    <a:pt x="82" y="70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90" y="52"/>
                  </a:lnTo>
                  <a:lnTo>
                    <a:pt x="92" y="42"/>
                  </a:lnTo>
                  <a:lnTo>
                    <a:pt x="90" y="30"/>
                  </a:lnTo>
                  <a:lnTo>
                    <a:pt x="88" y="22"/>
                  </a:lnTo>
                  <a:lnTo>
                    <a:pt x="82" y="12"/>
                  </a:lnTo>
                  <a:lnTo>
                    <a:pt x="72" y="6"/>
                  </a:lnTo>
                  <a:lnTo>
                    <a:pt x="58" y="2"/>
                  </a:lnTo>
                  <a:lnTo>
                    <a:pt x="4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4" name="Freeform 149"/>
            <p:cNvSpPr>
              <a:spLocks/>
            </p:cNvSpPr>
            <p:nvPr/>
          </p:nvSpPr>
          <p:spPr bwMode="auto">
            <a:xfrm>
              <a:off x="7199313" y="5216525"/>
              <a:ext cx="79375" cy="60325"/>
            </a:xfrm>
            <a:custGeom>
              <a:avLst/>
              <a:gdLst>
                <a:gd name="T0" fmla="*/ 0 w 50"/>
                <a:gd name="T1" fmla="*/ 16 h 38"/>
                <a:gd name="T2" fmla="*/ 50 w 50"/>
                <a:gd name="T3" fmla="*/ 0 h 38"/>
                <a:gd name="T4" fmla="*/ 36 w 50"/>
                <a:gd name="T5" fmla="*/ 18 h 38"/>
                <a:gd name="T6" fmla="*/ 46 w 50"/>
                <a:gd name="T7" fmla="*/ 38 h 38"/>
                <a:gd name="T8" fmla="*/ 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6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5" name="Freeform 150"/>
            <p:cNvSpPr>
              <a:spLocks/>
            </p:cNvSpPr>
            <p:nvPr/>
          </p:nvSpPr>
          <p:spPr bwMode="auto">
            <a:xfrm>
              <a:off x="7199313" y="5216525"/>
              <a:ext cx="79375" cy="60325"/>
            </a:xfrm>
            <a:custGeom>
              <a:avLst/>
              <a:gdLst>
                <a:gd name="T0" fmla="*/ 0 w 50"/>
                <a:gd name="T1" fmla="*/ 16 h 38"/>
                <a:gd name="T2" fmla="*/ 50 w 50"/>
                <a:gd name="T3" fmla="*/ 0 h 38"/>
                <a:gd name="T4" fmla="*/ 36 w 50"/>
                <a:gd name="T5" fmla="*/ 18 h 38"/>
                <a:gd name="T6" fmla="*/ 46 w 50"/>
                <a:gd name="T7" fmla="*/ 38 h 38"/>
                <a:gd name="T8" fmla="*/ 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6"/>
                  </a:moveTo>
                  <a:lnTo>
                    <a:pt x="50" y="0"/>
                  </a:lnTo>
                  <a:lnTo>
                    <a:pt x="36" y="18"/>
                  </a:lnTo>
                  <a:lnTo>
                    <a:pt x="46" y="38"/>
                  </a:lnTo>
                  <a:lnTo>
                    <a:pt x="0" y="16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6" name="Freeform 151"/>
            <p:cNvSpPr>
              <a:spLocks/>
            </p:cNvSpPr>
            <p:nvPr/>
          </p:nvSpPr>
          <p:spPr bwMode="auto">
            <a:xfrm>
              <a:off x="5056188" y="1984375"/>
              <a:ext cx="1936750" cy="374650"/>
            </a:xfrm>
            <a:custGeom>
              <a:avLst/>
              <a:gdLst>
                <a:gd name="T0" fmla="*/ 0 w 1220"/>
                <a:gd name="T1" fmla="*/ 0 h 236"/>
                <a:gd name="T2" fmla="*/ 0 w 1220"/>
                <a:gd name="T3" fmla="*/ 0 h 236"/>
                <a:gd name="T4" fmla="*/ 202 w 1220"/>
                <a:gd name="T5" fmla="*/ 2 h 236"/>
                <a:gd name="T6" fmla="*/ 306 w 1220"/>
                <a:gd name="T7" fmla="*/ 6 h 236"/>
                <a:gd name="T8" fmla="*/ 410 w 1220"/>
                <a:gd name="T9" fmla="*/ 10 h 236"/>
                <a:gd name="T10" fmla="*/ 512 w 1220"/>
                <a:gd name="T11" fmla="*/ 16 h 236"/>
                <a:gd name="T12" fmla="*/ 614 w 1220"/>
                <a:gd name="T13" fmla="*/ 24 h 236"/>
                <a:gd name="T14" fmla="*/ 712 w 1220"/>
                <a:gd name="T15" fmla="*/ 32 h 236"/>
                <a:gd name="T16" fmla="*/ 804 w 1220"/>
                <a:gd name="T17" fmla="*/ 44 h 236"/>
                <a:gd name="T18" fmla="*/ 890 w 1220"/>
                <a:gd name="T19" fmla="*/ 58 h 236"/>
                <a:gd name="T20" fmla="*/ 970 w 1220"/>
                <a:gd name="T21" fmla="*/ 76 h 236"/>
                <a:gd name="T22" fmla="*/ 1006 w 1220"/>
                <a:gd name="T23" fmla="*/ 84 h 236"/>
                <a:gd name="T24" fmla="*/ 1040 w 1220"/>
                <a:gd name="T25" fmla="*/ 94 h 236"/>
                <a:gd name="T26" fmla="*/ 1072 w 1220"/>
                <a:gd name="T27" fmla="*/ 104 h 236"/>
                <a:gd name="T28" fmla="*/ 1102 w 1220"/>
                <a:gd name="T29" fmla="*/ 116 h 236"/>
                <a:gd name="T30" fmla="*/ 1128 w 1220"/>
                <a:gd name="T31" fmla="*/ 128 h 236"/>
                <a:gd name="T32" fmla="*/ 1152 w 1220"/>
                <a:gd name="T33" fmla="*/ 142 h 236"/>
                <a:gd name="T34" fmla="*/ 1172 w 1220"/>
                <a:gd name="T35" fmla="*/ 154 h 236"/>
                <a:gd name="T36" fmla="*/ 1188 w 1220"/>
                <a:gd name="T37" fmla="*/ 170 h 236"/>
                <a:gd name="T38" fmla="*/ 1202 w 1220"/>
                <a:gd name="T39" fmla="*/ 184 h 236"/>
                <a:gd name="T40" fmla="*/ 1212 w 1220"/>
                <a:gd name="T41" fmla="*/ 200 h 236"/>
                <a:gd name="T42" fmla="*/ 1218 w 1220"/>
                <a:gd name="T43" fmla="*/ 218 h 236"/>
                <a:gd name="T44" fmla="*/ 1220 w 1220"/>
                <a:gd name="T4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0" h="236">
                  <a:moveTo>
                    <a:pt x="0" y="0"/>
                  </a:moveTo>
                  <a:lnTo>
                    <a:pt x="0" y="0"/>
                  </a:lnTo>
                  <a:lnTo>
                    <a:pt x="202" y="2"/>
                  </a:lnTo>
                  <a:lnTo>
                    <a:pt x="306" y="6"/>
                  </a:lnTo>
                  <a:lnTo>
                    <a:pt x="410" y="10"/>
                  </a:lnTo>
                  <a:lnTo>
                    <a:pt x="512" y="16"/>
                  </a:lnTo>
                  <a:lnTo>
                    <a:pt x="614" y="24"/>
                  </a:lnTo>
                  <a:lnTo>
                    <a:pt x="712" y="32"/>
                  </a:lnTo>
                  <a:lnTo>
                    <a:pt x="804" y="44"/>
                  </a:lnTo>
                  <a:lnTo>
                    <a:pt x="890" y="58"/>
                  </a:lnTo>
                  <a:lnTo>
                    <a:pt x="970" y="76"/>
                  </a:lnTo>
                  <a:lnTo>
                    <a:pt x="1006" y="84"/>
                  </a:lnTo>
                  <a:lnTo>
                    <a:pt x="1040" y="94"/>
                  </a:lnTo>
                  <a:lnTo>
                    <a:pt x="1072" y="104"/>
                  </a:lnTo>
                  <a:lnTo>
                    <a:pt x="1102" y="116"/>
                  </a:lnTo>
                  <a:lnTo>
                    <a:pt x="1128" y="128"/>
                  </a:lnTo>
                  <a:lnTo>
                    <a:pt x="1152" y="142"/>
                  </a:lnTo>
                  <a:lnTo>
                    <a:pt x="1172" y="154"/>
                  </a:lnTo>
                  <a:lnTo>
                    <a:pt x="1188" y="170"/>
                  </a:lnTo>
                  <a:lnTo>
                    <a:pt x="1202" y="184"/>
                  </a:lnTo>
                  <a:lnTo>
                    <a:pt x="1212" y="200"/>
                  </a:lnTo>
                  <a:lnTo>
                    <a:pt x="1218" y="218"/>
                  </a:lnTo>
                  <a:lnTo>
                    <a:pt x="1220" y="236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7" name="Freeform 152"/>
            <p:cNvSpPr>
              <a:spLocks/>
            </p:cNvSpPr>
            <p:nvPr/>
          </p:nvSpPr>
          <p:spPr bwMode="auto">
            <a:xfrm>
              <a:off x="6945313" y="2324100"/>
              <a:ext cx="92075" cy="114300"/>
            </a:xfrm>
            <a:custGeom>
              <a:avLst/>
              <a:gdLst>
                <a:gd name="T0" fmla="*/ 30 w 58"/>
                <a:gd name="T1" fmla="*/ 72 h 72"/>
                <a:gd name="T2" fmla="*/ 0 w 58"/>
                <a:gd name="T3" fmla="*/ 0 h 72"/>
                <a:gd name="T4" fmla="*/ 30 w 58"/>
                <a:gd name="T5" fmla="*/ 18 h 72"/>
                <a:gd name="T6" fmla="*/ 58 w 58"/>
                <a:gd name="T7" fmla="*/ 0 h 72"/>
                <a:gd name="T8" fmla="*/ 30 w 5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58" y="0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8" name="Freeform 153"/>
            <p:cNvSpPr>
              <a:spLocks/>
            </p:cNvSpPr>
            <p:nvPr/>
          </p:nvSpPr>
          <p:spPr bwMode="auto">
            <a:xfrm>
              <a:off x="6945313" y="2324100"/>
              <a:ext cx="92075" cy="114300"/>
            </a:xfrm>
            <a:custGeom>
              <a:avLst/>
              <a:gdLst>
                <a:gd name="T0" fmla="*/ 30 w 58"/>
                <a:gd name="T1" fmla="*/ 72 h 72"/>
                <a:gd name="T2" fmla="*/ 0 w 58"/>
                <a:gd name="T3" fmla="*/ 0 h 72"/>
                <a:gd name="T4" fmla="*/ 30 w 58"/>
                <a:gd name="T5" fmla="*/ 18 h 72"/>
                <a:gd name="T6" fmla="*/ 58 w 58"/>
                <a:gd name="T7" fmla="*/ 0 h 72"/>
                <a:gd name="T8" fmla="*/ 30 w 5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58" y="0"/>
                  </a:lnTo>
                  <a:lnTo>
                    <a:pt x="30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9" name="Freeform 154"/>
            <p:cNvSpPr>
              <a:spLocks/>
            </p:cNvSpPr>
            <p:nvPr/>
          </p:nvSpPr>
          <p:spPr bwMode="auto">
            <a:xfrm>
              <a:off x="4976813" y="1939925"/>
              <a:ext cx="114300" cy="92075"/>
            </a:xfrm>
            <a:custGeom>
              <a:avLst/>
              <a:gdLst>
                <a:gd name="T0" fmla="*/ 0 w 72"/>
                <a:gd name="T1" fmla="*/ 28 h 58"/>
                <a:gd name="T2" fmla="*/ 72 w 72"/>
                <a:gd name="T3" fmla="*/ 0 h 58"/>
                <a:gd name="T4" fmla="*/ 54 w 72"/>
                <a:gd name="T5" fmla="*/ 28 h 58"/>
                <a:gd name="T6" fmla="*/ 72 w 72"/>
                <a:gd name="T7" fmla="*/ 58 h 58"/>
                <a:gd name="T8" fmla="*/ 0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0" y="28"/>
                  </a:moveTo>
                  <a:lnTo>
                    <a:pt x="72" y="0"/>
                  </a:lnTo>
                  <a:lnTo>
                    <a:pt x="54" y="28"/>
                  </a:lnTo>
                  <a:lnTo>
                    <a:pt x="72" y="5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0" name="Freeform 155"/>
            <p:cNvSpPr>
              <a:spLocks/>
            </p:cNvSpPr>
            <p:nvPr/>
          </p:nvSpPr>
          <p:spPr bwMode="auto">
            <a:xfrm>
              <a:off x="4976813" y="1939925"/>
              <a:ext cx="114300" cy="92075"/>
            </a:xfrm>
            <a:custGeom>
              <a:avLst/>
              <a:gdLst>
                <a:gd name="T0" fmla="*/ 0 w 72"/>
                <a:gd name="T1" fmla="*/ 28 h 58"/>
                <a:gd name="T2" fmla="*/ 72 w 72"/>
                <a:gd name="T3" fmla="*/ 0 h 58"/>
                <a:gd name="T4" fmla="*/ 54 w 72"/>
                <a:gd name="T5" fmla="*/ 28 h 58"/>
                <a:gd name="T6" fmla="*/ 72 w 72"/>
                <a:gd name="T7" fmla="*/ 58 h 58"/>
                <a:gd name="T8" fmla="*/ 0 w 72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8">
                  <a:moveTo>
                    <a:pt x="0" y="28"/>
                  </a:moveTo>
                  <a:lnTo>
                    <a:pt x="72" y="0"/>
                  </a:lnTo>
                  <a:lnTo>
                    <a:pt x="54" y="28"/>
                  </a:lnTo>
                  <a:lnTo>
                    <a:pt x="72" y="58"/>
                  </a:lnTo>
                  <a:lnTo>
                    <a:pt x="0" y="2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1" name="Freeform 156"/>
            <p:cNvSpPr>
              <a:spLocks/>
            </p:cNvSpPr>
            <p:nvPr/>
          </p:nvSpPr>
          <p:spPr bwMode="auto">
            <a:xfrm>
              <a:off x="5789613" y="3225800"/>
              <a:ext cx="1203325" cy="1584325"/>
            </a:xfrm>
            <a:custGeom>
              <a:avLst/>
              <a:gdLst>
                <a:gd name="T0" fmla="*/ 0 w 758"/>
                <a:gd name="T1" fmla="*/ 998 h 998"/>
                <a:gd name="T2" fmla="*/ 0 w 758"/>
                <a:gd name="T3" fmla="*/ 998 h 998"/>
                <a:gd name="T4" fmla="*/ 38 w 758"/>
                <a:gd name="T5" fmla="*/ 996 h 998"/>
                <a:gd name="T6" fmla="*/ 76 w 758"/>
                <a:gd name="T7" fmla="*/ 992 h 998"/>
                <a:gd name="T8" fmla="*/ 114 w 758"/>
                <a:gd name="T9" fmla="*/ 986 h 998"/>
                <a:gd name="T10" fmla="*/ 150 w 758"/>
                <a:gd name="T11" fmla="*/ 976 h 998"/>
                <a:gd name="T12" fmla="*/ 186 w 758"/>
                <a:gd name="T13" fmla="*/ 964 h 998"/>
                <a:gd name="T14" fmla="*/ 222 w 758"/>
                <a:gd name="T15" fmla="*/ 950 h 998"/>
                <a:gd name="T16" fmla="*/ 258 w 758"/>
                <a:gd name="T17" fmla="*/ 934 h 998"/>
                <a:gd name="T18" fmla="*/ 292 w 758"/>
                <a:gd name="T19" fmla="*/ 916 h 998"/>
                <a:gd name="T20" fmla="*/ 326 w 758"/>
                <a:gd name="T21" fmla="*/ 896 h 998"/>
                <a:gd name="T22" fmla="*/ 358 w 758"/>
                <a:gd name="T23" fmla="*/ 874 h 998"/>
                <a:gd name="T24" fmla="*/ 390 w 758"/>
                <a:gd name="T25" fmla="*/ 848 h 998"/>
                <a:gd name="T26" fmla="*/ 420 w 758"/>
                <a:gd name="T27" fmla="*/ 822 h 998"/>
                <a:gd name="T28" fmla="*/ 450 w 758"/>
                <a:gd name="T29" fmla="*/ 794 h 998"/>
                <a:gd name="T30" fmla="*/ 478 w 758"/>
                <a:gd name="T31" fmla="*/ 764 h 998"/>
                <a:gd name="T32" fmla="*/ 506 w 758"/>
                <a:gd name="T33" fmla="*/ 732 h 998"/>
                <a:gd name="T34" fmla="*/ 532 w 758"/>
                <a:gd name="T35" fmla="*/ 698 h 998"/>
                <a:gd name="T36" fmla="*/ 558 w 758"/>
                <a:gd name="T37" fmla="*/ 664 h 998"/>
                <a:gd name="T38" fmla="*/ 582 w 758"/>
                <a:gd name="T39" fmla="*/ 628 h 998"/>
                <a:gd name="T40" fmla="*/ 604 w 758"/>
                <a:gd name="T41" fmla="*/ 590 h 998"/>
                <a:gd name="T42" fmla="*/ 626 w 758"/>
                <a:gd name="T43" fmla="*/ 550 h 998"/>
                <a:gd name="T44" fmla="*/ 646 w 758"/>
                <a:gd name="T45" fmla="*/ 510 h 998"/>
                <a:gd name="T46" fmla="*/ 664 w 758"/>
                <a:gd name="T47" fmla="*/ 468 h 998"/>
                <a:gd name="T48" fmla="*/ 682 w 758"/>
                <a:gd name="T49" fmla="*/ 424 h 998"/>
                <a:gd name="T50" fmla="*/ 696 w 758"/>
                <a:gd name="T51" fmla="*/ 380 h 998"/>
                <a:gd name="T52" fmla="*/ 710 w 758"/>
                <a:gd name="T53" fmla="*/ 336 h 998"/>
                <a:gd name="T54" fmla="*/ 722 w 758"/>
                <a:gd name="T55" fmla="*/ 290 h 998"/>
                <a:gd name="T56" fmla="*/ 734 w 758"/>
                <a:gd name="T57" fmla="*/ 244 h 998"/>
                <a:gd name="T58" fmla="*/ 742 w 758"/>
                <a:gd name="T59" fmla="*/ 196 h 998"/>
                <a:gd name="T60" fmla="*/ 748 w 758"/>
                <a:gd name="T61" fmla="*/ 148 h 998"/>
                <a:gd name="T62" fmla="*/ 754 w 758"/>
                <a:gd name="T63" fmla="*/ 100 h 998"/>
                <a:gd name="T64" fmla="*/ 756 w 758"/>
                <a:gd name="T65" fmla="*/ 50 h 998"/>
                <a:gd name="T66" fmla="*/ 758 w 758"/>
                <a:gd name="T67" fmla="*/ 0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8" h="998">
                  <a:moveTo>
                    <a:pt x="0" y="998"/>
                  </a:moveTo>
                  <a:lnTo>
                    <a:pt x="0" y="998"/>
                  </a:lnTo>
                  <a:lnTo>
                    <a:pt x="38" y="996"/>
                  </a:lnTo>
                  <a:lnTo>
                    <a:pt x="76" y="992"/>
                  </a:lnTo>
                  <a:lnTo>
                    <a:pt x="114" y="986"/>
                  </a:lnTo>
                  <a:lnTo>
                    <a:pt x="150" y="976"/>
                  </a:lnTo>
                  <a:lnTo>
                    <a:pt x="186" y="964"/>
                  </a:lnTo>
                  <a:lnTo>
                    <a:pt x="222" y="950"/>
                  </a:lnTo>
                  <a:lnTo>
                    <a:pt x="258" y="934"/>
                  </a:lnTo>
                  <a:lnTo>
                    <a:pt x="292" y="916"/>
                  </a:lnTo>
                  <a:lnTo>
                    <a:pt x="326" y="896"/>
                  </a:lnTo>
                  <a:lnTo>
                    <a:pt x="358" y="874"/>
                  </a:lnTo>
                  <a:lnTo>
                    <a:pt x="390" y="848"/>
                  </a:lnTo>
                  <a:lnTo>
                    <a:pt x="420" y="822"/>
                  </a:lnTo>
                  <a:lnTo>
                    <a:pt x="450" y="794"/>
                  </a:lnTo>
                  <a:lnTo>
                    <a:pt x="478" y="764"/>
                  </a:lnTo>
                  <a:lnTo>
                    <a:pt x="506" y="732"/>
                  </a:lnTo>
                  <a:lnTo>
                    <a:pt x="532" y="698"/>
                  </a:lnTo>
                  <a:lnTo>
                    <a:pt x="558" y="664"/>
                  </a:lnTo>
                  <a:lnTo>
                    <a:pt x="582" y="628"/>
                  </a:lnTo>
                  <a:lnTo>
                    <a:pt x="604" y="590"/>
                  </a:lnTo>
                  <a:lnTo>
                    <a:pt x="626" y="550"/>
                  </a:lnTo>
                  <a:lnTo>
                    <a:pt x="646" y="510"/>
                  </a:lnTo>
                  <a:lnTo>
                    <a:pt x="664" y="468"/>
                  </a:lnTo>
                  <a:lnTo>
                    <a:pt x="682" y="424"/>
                  </a:lnTo>
                  <a:lnTo>
                    <a:pt x="696" y="380"/>
                  </a:lnTo>
                  <a:lnTo>
                    <a:pt x="710" y="336"/>
                  </a:lnTo>
                  <a:lnTo>
                    <a:pt x="722" y="290"/>
                  </a:lnTo>
                  <a:lnTo>
                    <a:pt x="734" y="244"/>
                  </a:lnTo>
                  <a:lnTo>
                    <a:pt x="742" y="196"/>
                  </a:lnTo>
                  <a:lnTo>
                    <a:pt x="748" y="148"/>
                  </a:lnTo>
                  <a:lnTo>
                    <a:pt x="754" y="100"/>
                  </a:lnTo>
                  <a:lnTo>
                    <a:pt x="756" y="50"/>
                  </a:lnTo>
                  <a:lnTo>
                    <a:pt x="758" y="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2" name="Freeform 157"/>
            <p:cNvSpPr>
              <a:spLocks/>
            </p:cNvSpPr>
            <p:nvPr/>
          </p:nvSpPr>
          <p:spPr bwMode="auto">
            <a:xfrm>
              <a:off x="6945313" y="3146425"/>
              <a:ext cx="92075" cy="111125"/>
            </a:xfrm>
            <a:custGeom>
              <a:avLst/>
              <a:gdLst>
                <a:gd name="T0" fmla="*/ 30 w 58"/>
                <a:gd name="T1" fmla="*/ 0 h 70"/>
                <a:gd name="T2" fmla="*/ 58 w 58"/>
                <a:gd name="T3" fmla="*/ 70 h 70"/>
                <a:gd name="T4" fmla="*/ 30 w 58"/>
                <a:gd name="T5" fmla="*/ 54 h 70"/>
                <a:gd name="T6" fmla="*/ 0 w 58"/>
                <a:gd name="T7" fmla="*/ 70 h 70"/>
                <a:gd name="T8" fmla="*/ 30 w 5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0">
                  <a:moveTo>
                    <a:pt x="30" y="0"/>
                  </a:moveTo>
                  <a:lnTo>
                    <a:pt x="58" y="70"/>
                  </a:lnTo>
                  <a:lnTo>
                    <a:pt x="30" y="54"/>
                  </a:lnTo>
                  <a:lnTo>
                    <a:pt x="0" y="7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3" name="Freeform 158"/>
            <p:cNvSpPr>
              <a:spLocks/>
            </p:cNvSpPr>
            <p:nvPr/>
          </p:nvSpPr>
          <p:spPr bwMode="auto">
            <a:xfrm>
              <a:off x="6945313" y="3146425"/>
              <a:ext cx="92075" cy="111125"/>
            </a:xfrm>
            <a:custGeom>
              <a:avLst/>
              <a:gdLst>
                <a:gd name="T0" fmla="*/ 30 w 58"/>
                <a:gd name="T1" fmla="*/ 0 h 70"/>
                <a:gd name="T2" fmla="*/ 58 w 58"/>
                <a:gd name="T3" fmla="*/ 70 h 70"/>
                <a:gd name="T4" fmla="*/ 30 w 58"/>
                <a:gd name="T5" fmla="*/ 54 h 70"/>
                <a:gd name="T6" fmla="*/ 0 w 58"/>
                <a:gd name="T7" fmla="*/ 70 h 70"/>
                <a:gd name="T8" fmla="*/ 30 w 5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0">
                  <a:moveTo>
                    <a:pt x="30" y="0"/>
                  </a:moveTo>
                  <a:lnTo>
                    <a:pt x="58" y="70"/>
                  </a:lnTo>
                  <a:lnTo>
                    <a:pt x="30" y="54"/>
                  </a:lnTo>
                  <a:lnTo>
                    <a:pt x="0" y="70"/>
                  </a:lnTo>
                  <a:lnTo>
                    <a:pt x="3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6" name="Rectangle 161"/>
            <p:cNvSpPr>
              <a:spLocks noChangeArrowheads="1"/>
            </p:cNvSpPr>
            <p:nvPr/>
          </p:nvSpPr>
          <p:spPr bwMode="auto">
            <a:xfrm>
              <a:off x="2601913" y="1758950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7" name="Rectangle 162"/>
            <p:cNvSpPr>
              <a:spLocks noChangeArrowheads="1"/>
            </p:cNvSpPr>
            <p:nvPr/>
          </p:nvSpPr>
          <p:spPr bwMode="auto">
            <a:xfrm>
              <a:off x="2597151" y="503467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8" name="Rectangle 163"/>
            <p:cNvSpPr>
              <a:spLocks noChangeArrowheads="1"/>
            </p:cNvSpPr>
            <p:nvPr/>
          </p:nvSpPr>
          <p:spPr bwMode="auto">
            <a:xfrm>
              <a:off x="6954838" y="5045075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9" name="Rectangle 164"/>
            <p:cNvSpPr>
              <a:spLocks noChangeArrowheads="1"/>
            </p:cNvSpPr>
            <p:nvPr/>
          </p:nvSpPr>
          <p:spPr bwMode="auto">
            <a:xfrm>
              <a:off x="2597430" y="518398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0" name="Rectangle 165"/>
            <p:cNvSpPr>
              <a:spLocks noChangeArrowheads="1"/>
            </p:cNvSpPr>
            <p:nvPr/>
          </p:nvSpPr>
          <p:spPr bwMode="auto">
            <a:xfrm>
              <a:off x="6954838" y="5187950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1" name="Rectangle 166"/>
            <p:cNvSpPr>
              <a:spLocks noChangeArrowheads="1"/>
            </p:cNvSpPr>
            <p:nvPr/>
          </p:nvSpPr>
          <p:spPr bwMode="auto">
            <a:xfrm>
              <a:off x="6977063" y="1758950"/>
              <a:ext cx="1031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…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2" name="Rectangle 167"/>
            <p:cNvSpPr>
              <a:spLocks noChangeArrowheads="1"/>
            </p:cNvSpPr>
            <p:nvPr/>
          </p:nvSpPr>
          <p:spPr bwMode="auto">
            <a:xfrm>
              <a:off x="6643688" y="1758950"/>
              <a:ext cx="857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3" name="Rectangle 168"/>
            <p:cNvSpPr>
              <a:spLocks noChangeArrowheads="1"/>
            </p:cNvSpPr>
            <p:nvPr/>
          </p:nvSpPr>
          <p:spPr bwMode="auto">
            <a:xfrm>
              <a:off x="6303963" y="1758950"/>
              <a:ext cx="857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4" name="Rectangle 169"/>
            <p:cNvSpPr>
              <a:spLocks noChangeArrowheads="1"/>
            </p:cNvSpPr>
            <p:nvPr/>
          </p:nvSpPr>
          <p:spPr bwMode="auto">
            <a:xfrm>
              <a:off x="5986463" y="1758950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5" name="Rectangle 170"/>
            <p:cNvSpPr>
              <a:spLocks noChangeArrowheads="1"/>
            </p:cNvSpPr>
            <p:nvPr/>
          </p:nvSpPr>
          <p:spPr bwMode="auto">
            <a:xfrm>
              <a:off x="5643563" y="1758950"/>
              <a:ext cx="68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6" name="Rectangle 171"/>
            <p:cNvSpPr>
              <a:spLocks noChangeArrowheads="1"/>
            </p:cNvSpPr>
            <p:nvPr/>
          </p:nvSpPr>
          <p:spPr bwMode="auto">
            <a:xfrm>
              <a:off x="5319713" y="1758950"/>
              <a:ext cx="5080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7" name="Rectangle 172"/>
            <p:cNvSpPr>
              <a:spLocks noChangeArrowheads="1"/>
            </p:cNvSpPr>
            <p:nvPr/>
          </p:nvSpPr>
          <p:spPr bwMode="auto">
            <a:xfrm>
              <a:off x="2916238" y="1758950"/>
              <a:ext cx="857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8" name="Rectangle 173"/>
            <p:cNvSpPr>
              <a:spLocks noChangeArrowheads="1"/>
            </p:cNvSpPr>
            <p:nvPr/>
          </p:nvSpPr>
          <p:spPr bwMode="auto">
            <a:xfrm>
              <a:off x="1979613" y="2139950"/>
              <a:ext cx="3841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9" name="Rectangle 174"/>
            <p:cNvSpPr>
              <a:spLocks noChangeArrowheads="1"/>
            </p:cNvSpPr>
            <p:nvPr/>
          </p:nvSpPr>
          <p:spPr bwMode="auto">
            <a:xfrm>
              <a:off x="1979613" y="3006725"/>
              <a:ext cx="3889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0" name="Rectangle 175"/>
            <p:cNvSpPr>
              <a:spLocks noChangeArrowheads="1"/>
            </p:cNvSpPr>
            <p:nvPr/>
          </p:nvSpPr>
          <p:spPr bwMode="auto">
            <a:xfrm>
              <a:off x="1979613" y="3435350"/>
              <a:ext cx="3889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D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1" name="Rectangle 176"/>
            <p:cNvSpPr>
              <a:spLocks noChangeArrowheads="1"/>
            </p:cNvSpPr>
            <p:nvPr/>
          </p:nvSpPr>
          <p:spPr bwMode="auto">
            <a:xfrm>
              <a:off x="1979613" y="3867150"/>
              <a:ext cx="3841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E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2" name="Rectangle 177"/>
            <p:cNvSpPr>
              <a:spLocks noChangeArrowheads="1"/>
            </p:cNvSpPr>
            <p:nvPr/>
          </p:nvSpPr>
          <p:spPr bwMode="auto">
            <a:xfrm>
              <a:off x="1979613" y="4295775"/>
              <a:ext cx="3778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F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3" name="Rectangle 178"/>
            <p:cNvSpPr>
              <a:spLocks noChangeArrowheads="1"/>
            </p:cNvSpPr>
            <p:nvPr/>
          </p:nvSpPr>
          <p:spPr bwMode="auto">
            <a:xfrm>
              <a:off x="1979613" y="4730750"/>
              <a:ext cx="39528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G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6" name="Rectangle 181"/>
            <p:cNvSpPr>
              <a:spLocks noChangeArrowheads="1"/>
            </p:cNvSpPr>
            <p:nvPr/>
          </p:nvSpPr>
          <p:spPr bwMode="auto">
            <a:xfrm>
              <a:off x="1979613" y="2571750"/>
              <a:ext cx="3841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B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7" name="Rectangle 182"/>
            <p:cNvSpPr>
              <a:spLocks noChangeArrowheads="1"/>
            </p:cNvSpPr>
            <p:nvPr/>
          </p:nvSpPr>
          <p:spPr bwMode="auto">
            <a:xfrm>
              <a:off x="3300413" y="1708150"/>
              <a:ext cx="159979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des deux tâches durera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obligatoirement plus longtemps car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l’équipe compte trois consultants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juniors et non pas quatre !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35" name="Rectangle 235"/>
            <p:cNvSpPr>
              <a:spLocks noChangeArrowheads="1"/>
            </p:cNvSpPr>
            <p:nvPr/>
          </p:nvSpPr>
          <p:spPr bwMode="auto">
            <a:xfrm>
              <a:off x="5529263" y="2546350"/>
              <a:ext cx="183864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effectuée par le consultant senior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49" name="Rectangle 249"/>
            <p:cNvSpPr>
              <a:spLocks noChangeArrowheads="1"/>
            </p:cNvSpPr>
            <p:nvPr/>
          </p:nvSpPr>
          <p:spPr bwMode="auto">
            <a:xfrm>
              <a:off x="5529263" y="2698750"/>
              <a:ext cx="205665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effectuée par deux consultants juniors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66" name="Rectangle 266"/>
            <p:cNvSpPr>
              <a:spLocks noChangeArrowheads="1"/>
            </p:cNvSpPr>
            <p:nvPr/>
          </p:nvSpPr>
          <p:spPr bwMode="auto">
            <a:xfrm>
              <a:off x="5529263" y="2851150"/>
              <a:ext cx="18386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effectuée par le consultant senior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deux consultants juniors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93" name="Rectangle 293"/>
            <p:cNvSpPr>
              <a:spLocks noChangeArrowheads="1"/>
            </p:cNvSpPr>
            <p:nvPr/>
          </p:nvSpPr>
          <p:spPr bwMode="auto">
            <a:xfrm>
              <a:off x="2557463" y="4673600"/>
              <a:ext cx="311623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senior ne peut se dédoubler, et ne peut donc travailler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la fois sur les tâches D et F ou B et C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29" name="Rectangle 329"/>
            <p:cNvSpPr>
              <a:spLocks noChangeArrowheads="1"/>
            </p:cNvSpPr>
            <p:nvPr/>
          </p:nvSpPr>
          <p:spPr bwMode="auto">
            <a:xfrm>
              <a:off x="2325688" y="5384800"/>
              <a:ext cx="19492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 nécessaire de consultants seniors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0" name="Rectangle 330"/>
            <p:cNvSpPr>
              <a:spLocks noChangeArrowheads="1"/>
            </p:cNvSpPr>
            <p:nvPr/>
          </p:nvSpPr>
          <p:spPr bwMode="auto">
            <a:xfrm>
              <a:off x="5220072" y="5384800"/>
              <a:ext cx="192039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 nécessaire de consultants juniors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5" name="Rectangle 162"/>
            <p:cNvSpPr>
              <a:spLocks noChangeArrowheads="1"/>
            </p:cNvSpPr>
            <p:nvPr/>
          </p:nvSpPr>
          <p:spPr bwMode="auto">
            <a:xfrm>
              <a:off x="2918899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6" name="Rectangle 162"/>
            <p:cNvSpPr>
              <a:spLocks noChangeArrowheads="1"/>
            </p:cNvSpPr>
            <p:nvPr/>
          </p:nvSpPr>
          <p:spPr bwMode="auto">
            <a:xfrm>
              <a:off x="2921560" y="518513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7" name="Rectangle 162"/>
            <p:cNvSpPr>
              <a:spLocks noChangeArrowheads="1"/>
            </p:cNvSpPr>
            <p:nvPr/>
          </p:nvSpPr>
          <p:spPr bwMode="auto">
            <a:xfrm>
              <a:off x="3271460" y="5183544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8" name="Rectangle 162"/>
            <p:cNvSpPr>
              <a:spLocks noChangeArrowheads="1"/>
            </p:cNvSpPr>
            <p:nvPr/>
          </p:nvSpPr>
          <p:spPr bwMode="auto">
            <a:xfrm>
              <a:off x="3271460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" name="Rectangle 162"/>
            <p:cNvSpPr>
              <a:spLocks noChangeArrowheads="1"/>
            </p:cNvSpPr>
            <p:nvPr/>
          </p:nvSpPr>
          <p:spPr bwMode="auto">
            <a:xfrm>
              <a:off x="3605213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" name="Rectangle 162"/>
            <p:cNvSpPr>
              <a:spLocks noChangeArrowheads="1"/>
            </p:cNvSpPr>
            <p:nvPr/>
          </p:nvSpPr>
          <p:spPr bwMode="auto">
            <a:xfrm>
              <a:off x="3601759" y="518513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" name="Rectangle 162"/>
            <p:cNvSpPr>
              <a:spLocks noChangeArrowheads="1"/>
            </p:cNvSpPr>
            <p:nvPr/>
          </p:nvSpPr>
          <p:spPr bwMode="auto">
            <a:xfrm>
              <a:off x="3935413" y="5035112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2" name="Rectangle 162"/>
            <p:cNvSpPr>
              <a:spLocks noChangeArrowheads="1"/>
            </p:cNvSpPr>
            <p:nvPr/>
          </p:nvSpPr>
          <p:spPr bwMode="auto">
            <a:xfrm>
              <a:off x="3938588" y="518036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3" name="Rectangle 162"/>
            <p:cNvSpPr>
              <a:spLocks noChangeArrowheads="1"/>
            </p:cNvSpPr>
            <p:nvPr/>
          </p:nvSpPr>
          <p:spPr bwMode="auto">
            <a:xfrm>
              <a:off x="4274940" y="518354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4" name="Rectangle 162"/>
            <p:cNvSpPr>
              <a:spLocks noChangeArrowheads="1"/>
            </p:cNvSpPr>
            <p:nvPr/>
          </p:nvSpPr>
          <p:spPr bwMode="auto">
            <a:xfrm>
              <a:off x="4271684" y="503511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5" name="Rectangle 162"/>
            <p:cNvSpPr>
              <a:spLocks noChangeArrowheads="1"/>
            </p:cNvSpPr>
            <p:nvPr/>
          </p:nvSpPr>
          <p:spPr bwMode="auto">
            <a:xfrm>
              <a:off x="4602163" y="518036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6" name="Rectangle 162"/>
            <p:cNvSpPr>
              <a:spLocks noChangeArrowheads="1"/>
            </p:cNvSpPr>
            <p:nvPr/>
          </p:nvSpPr>
          <p:spPr bwMode="auto">
            <a:xfrm>
              <a:off x="4967288" y="5180367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7" name="Rectangle 162"/>
            <p:cNvSpPr>
              <a:spLocks noChangeArrowheads="1"/>
            </p:cNvSpPr>
            <p:nvPr/>
          </p:nvSpPr>
          <p:spPr bwMode="auto">
            <a:xfrm>
              <a:off x="4605338" y="5035112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8" name="Rectangle 162"/>
            <p:cNvSpPr>
              <a:spLocks noChangeArrowheads="1"/>
            </p:cNvSpPr>
            <p:nvPr/>
          </p:nvSpPr>
          <p:spPr bwMode="auto">
            <a:xfrm>
              <a:off x="4960424" y="503511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9" name="Rectangle 162"/>
            <p:cNvSpPr>
              <a:spLocks noChangeArrowheads="1"/>
            </p:cNvSpPr>
            <p:nvPr/>
          </p:nvSpPr>
          <p:spPr bwMode="auto">
            <a:xfrm>
              <a:off x="5291697" y="518036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0" name="Rectangle 162"/>
            <p:cNvSpPr>
              <a:spLocks noChangeArrowheads="1"/>
            </p:cNvSpPr>
            <p:nvPr/>
          </p:nvSpPr>
          <p:spPr bwMode="auto">
            <a:xfrm>
              <a:off x="5624278" y="518036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1" name="Rectangle 162"/>
            <p:cNvSpPr>
              <a:spLocks noChangeArrowheads="1"/>
            </p:cNvSpPr>
            <p:nvPr/>
          </p:nvSpPr>
          <p:spPr bwMode="auto">
            <a:xfrm>
              <a:off x="5965033" y="518036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2" name="Rectangle 162"/>
            <p:cNvSpPr>
              <a:spLocks noChangeArrowheads="1"/>
            </p:cNvSpPr>
            <p:nvPr/>
          </p:nvSpPr>
          <p:spPr bwMode="auto">
            <a:xfrm>
              <a:off x="6303684" y="518036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3" name="Rectangle 162"/>
            <p:cNvSpPr>
              <a:spLocks noChangeArrowheads="1"/>
            </p:cNvSpPr>
            <p:nvPr/>
          </p:nvSpPr>
          <p:spPr bwMode="auto">
            <a:xfrm>
              <a:off x="6657696" y="518036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4" name="Rectangle 162"/>
            <p:cNvSpPr>
              <a:spLocks noChangeArrowheads="1"/>
            </p:cNvSpPr>
            <p:nvPr/>
          </p:nvSpPr>
          <p:spPr bwMode="auto">
            <a:xfrm>
              <a:off x="5287405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5" name="Rectangle 162"/>
            <p:cNvSpPr>
              <a:spLocks noChangeArrowheads="1"/>
            </p:cNvSpPr>
            <p:nvPr/>
          </p:nvSpPr>
          <p:spPr bwMode="auto">
            <a:xfrm>
              <a:off x="5627409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6" name="Rectangle 162"/>
            <p:cNvSpPr>
              <a:spLocks noChangeArrowheads="1"/>
            </p:cNvSpPr>
            <p:nvPr/>
          </p:nvSpPr>
          <p:spPr bwMode="auto">
            <a:xfrm>
              <a:off x="5969237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7" name="Rectangle 162"/>
            <p:cNvSpPr>
              <a:spLocks noChangeArrowheads="1"/>
            </p:cNvSpPr>
            <p:nvPr/>
          </p:nvSpPr>
          <p:spPr bwMode="auto">
            <a:xfrm>
              <a:off x="6307138" y="5034672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78" name="Rectangle 162"/>
            <p:cNvSpPr>
              <a:spLocks noChangeArrowheads="1"/>
            </p:cNvSpPr>
            <p:nvPr/>
          </p:nvSpPr>
          <p:spPr bwMode="auto">
            <a:xfrm>
              <a:off x="6643688" y="503590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86773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1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IDENTIFIER LE CONTEXTE D’INTERVENTION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915816" y="6503989"/>
            <a:ext cx="3168352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MOTIVATIONS DU DEMANDEUR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102986" y="2436495"/>
            <a:ext cx="4696587" cy="2883027"/>
            <a:chOff x="2555875" y="2409825"/>
            <a:chExt cx="3727450" cy="2288117"/>
          </a:xfrm>
        </p:grpSpPr>
        <p:sp>
          <p:nvSpPr>
            <p:cNvPr id="15" name="Rectangle 7"/>
            <p:cNvSpPr>
              <a:spLocks noChangeArrowheads="1"/>
            </p:cNvSpPr>
            <p:nvPr/>
          </p:nvSpPr>
          <p:spPr bwMode="auto">
            <a:xfrm>
              <a:off x="4822825" y="2409825"/>
              <a:ext cx="1117600" cy="41275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Rectangle 8"/>
            <p:cNvSpPr>
              <a:spLocks noChangeArrowheads="1"/>
            </p:cNvSpPr>
            <p:nvPr/>
          </p:nvSpPr>
          <p:spPr bwMode="auto">
            <a:xfrm>
              <a:off x="4822825" y="2409825"/>
              <a:ext cx="1117600" cy="412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Rectangle 9"/>
            <p:cNvSpPr>
              <a:spLocks noChangeArrowheads="1"/>
            </p:cNvSpPr>
            <p:nvPr/>
          </p:nvSpPr>
          <p:spPr bwMode="auto">
            <a:xfrm>
              <a:off x="4972604" y="2454729"/>
              <a:ext cx="8271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veut déléguer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tâche par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manque de temps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5"/>
            <p:cNvSpPr>
              <a:spLocks noChangeArrowheads="1"/>
            </p:cNvSpPr>
            <p:nvPr/>
          </p:nvSpPr>
          <p:spPr bwMode="auto">
            <a:xfrm>
              <a:off x="2898775" y="2409825"/>
              <a:ext cx="1117600" cy="53340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6"/>
            <p:cNvSpPr>
              <a:spLocks noChangeArrowheads="1"/>
            </p:cNvSpPr>
            <p:nvPr/>
          </p:nvSpPr>
          <p:spPr bwMode="auto">
            <a:xfrm>
              <a:off x="2898775" y="2409825"/>
              <a:ext cx="1117600" cy="533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7"/>
            <p:cNvSpPr>
              <a:spLocks noChangeArrowheads="1"/>
            </p:cNvSpPr>
            <p:nvPr/>
          </p:nvSpPr>
          <p:spPr bwMode="auto">
            <a:xfrm>
              <a:off x="2986373" y="2511737"/>
              <a:ext cx="95539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un besoin ponctuel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hors de son champ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compétences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2"/>
            <p:cNvSpPr>
              <a:spLocks noChangeArrowheads="1"/>
            </p:cNvSpPr>
            <p:nvPr/>
          </p:nvSpPr>
          <p:spPr bwMode="auto">
            <a:xfrm>
              <a:off x="2898775" y="4276725"/>
              <a:ext cx="1117600" cy="41275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3"/>
            <p:cNvSpPr>
              <a:spLocks noChangeArrowheads="1"/>
            </p:cNvSpPr>
            <p:nvPr/>
          </p:nvSpPr>
          <p:spPr bwMode="auto">
            <a:xfrm>
              <a:off x="2898775" y="4276725"/>
              <a:ext cx="1117600" cy="412750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0" name="Rectangle 24"/>
            <p:cNvSpPr>
              <a:spLocks noChangeArrowheads="1"/>
            </p:cNvSpPr>
            <p:nvPr/>
          </p:nvSpPr>
          <p:spPr bwMode="auto">
            <a:xfrm>
              <a:off x="2979429" y="4328610"/>
              <a:ext cx="9473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besoin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d’une expertise avec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garanties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5" name="Rectangle 28"/>
            <p:cNvSpPr>
              <a:spLocks noChangeArrowheads="1"/>
            </p:cNvSpPr>
            <p:nvPr/>
          </p:nvSpPr>
          <p:spPr bwMode="auto">
            <a:xfrm>
              <a:off x="4822825" y="4276725"/>
              <a:ext cx="1117600" cy="29210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6" name="Rectangle 29"/>
            <p:cNvSpPr>
              <a:spLocks noChangeArrowheads="1"/>
            </p:cNvSpPr>
            <p:nvPr/>
          </p:nvSpPr>
          <p:spPr bwMode="auto">
            <a:xfrm>
              <a:off x="4822825" y="4276725"/>
              <a:ext cx="1117600" cy="292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27" name="Rectangle 30"/>
            <p:cNvSpPr>
              <a:spLocks noChangeArrowheads="1"/>
            </p:cNvSpPr>
            <p:nvPr/>
          </p:nvSpPr>
          <p:spPr bwMode="auto">
            <a:xfrm>
              <a:off x="4910707" y="4332363"/>
              <a:ext cx="9233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veut déléguer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décision difficile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47" name="Rectangle 50"/>
            <p:cNvSpPr>
              <a:spLocks noChangeArrowheads="1"/>
            </p:cNvSpPr>
            <p:nvPr/>
          </p:nvSpPr>
          <p:spPr bwMode="auto">
            <a:xfrm>
              <a:off x="2555875" y="3403600"/>
              <a:ext cx="1120775" cy="2921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48" name="Rectangle 51"/>
            <p:cNvSpPr>
              <a:spLocks noChangeArrowheads="1"/>
            </p:cNvSpPr>
            <p:nvPr/>
          </p:nvSpPr>
          <p:spPr bwMode="auto">
            <a:xfrm>
              <a:off x="2555875" y="3403600"/>
              <a:ext cx="1120775" cy="292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49" name="Rectangle 52"/>
            <p:cNvSpPr>
              <a:spLocks noChangeArrowheads="1"/>
            </p:cNvSpPr>
            <p:nvPr/>
          </p:nvSpPr>
          <p:spPr bwMode="auto">
            <a:xfrm>
              <a:off x="2662833" y="3451225"/>
              <a:ext cx="9089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veut donner plus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poids à un projet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52" name="Rectangle 55"/>
            <p:cNvSpPr>
              <a:spLocks noChangeArrowheads="1"/>
            </p:cNvSpPr>
            <p:nvPr/>
          </p:nvSpPr>
          <p:spPr bwMode="auto">
            <a:xfrm>
              <a:off x="5162550" y="3403600"/>
              <a:ext cx="1120775" cy="41275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53" name="Rectangle 56"/>
            <p:cNvSpPr>
              <a:spLocks noChangeArrowheads="1"/>
            </p:cNvSpPr>
            <p:nvPr/>
          </p:nvSpPr>
          <p:spPr bwMode="auto">
            <a:xfrm>
              <a:off x="5162550" y="3403600"/>
              <a:ext cx="1120775" cy="412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54" name="Rectangle 57"/>
            <p:cNvSpPr>
              <a:spLocks noChangeArrowheads="1"/>
            </p:cNvSpPr>
            <p:nvPr/>
          </p:nvSpPr>
          <p:spPr bwMode="auto">
            <a:xfrm>
              <a:off x="5348904" y="3512269"/>
              <a:ext cx="748068" cy="19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besoin d’un regard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innovant et extérieur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58" name="Freeform 61"/>
            <p:cNvSpPr>
              <a:spLocks/>
            </p:cNvSpPr>
            <p:nvPr/>
          </p:nvSpPr>
          <p:spPr bwMode="auto">
            <a:xfrm>
              <a:off x="4775200" y="3451225"/>
              <a:ext cx="244475" cy="203200"/>
            </a:xfrm>
            <a:custGeom>
              <a:avLst/>
              <a:gdLst>
                <a:gd name="T0" fmla="*/ 0 w 154"/>
                <a:gd name="T1" fmla="*/ 32 h 128"/>
                <a:gd name="T2" fmla="*/ 116 w 154"/>
                <a:gd name="T3" fmla="*/ 32 h 128"/>
                <a:gd name="T4" fmla="*/ 116 w 154"/>
                <a:gd name="T5" fmla="*/ 0 h 128"/>
                <a:gd name="T6" fmla="*/ 154 w 154"/>
                <a:gd name="T7" fmla="*/ 64 h 128"/>
                <a:gd name="T8" fmla="*/ 116 w 154"/>
                <a:gd name="T9" fmla="*/ 128 h 128"/>
                <a:gd name="T10" fmla="*/ 116 w 154"/>
                <a:gd name="T11" fmla="*/ 96 h 128"/>
                <a:gd name="T12" fmla="*/ 0 w 154"/>
                <a:gd name="T13" fmla="*/ 96 h 128"/>
                <a:gd name="T14" fmla="*/ 0 w 154"/>
                <a:gd name="T15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8">
                  <a:moveTo>
                    <a:pt x="0" y="32"/>
                  </a:moveTo>
                  <a:lnTo>
                    <a:pt x="116" y="32"/>
                  </a:lnTo>
                  <a:lnTo>
                    <a:pt x="116" y="0"/>
                  </a:lnTo>
                  <a:lnTo>
                    <a:pt x="154" y="64"/>
                  </a:lnTo>
                  <a:lnTo>
                    <a:pt x="116" y="128"/>
                  </a:lnTo>
                  <a:lnTo>
                    <a:pt x="116" y="96"/>
                  </a:lnTo>
                  <a:lnTo>
                    <a:pt x="0" y="9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59" name="Freeform 62"/>
            <p:cNvSpPr>
              <a:spLocks/>
            </p:cNvSpPr>
            <p:nvPr/>
          </p:nvSpPr>
          <p:spPr bwMode="auto">
            <a:xfrm>
              <a:off x="4775200" y="3451225"/>
              <a:ext cx="244475" cy="203200"/>
            </a:xfrm>
            <a:custGeom>
              <a:avLst/>
              <a:gdLst>
                <a:gd name="T0" fmla="*/ 0 w 154"/>
                <a:gd name="T1" fmla="*/ 32 h 128"/>
                <a:gd name="T2" fmla="*/ 116 w 154"/>
                <a:gd name="T3" fmla="*/ 32 h 128"/>
                <a:gd name="T4" fmla="*/ 116 w 154"/>
                <a:gd name="T5" fmla="*/ 0 h 128"/>
                <a:gd name="T6" fmla="*/ 154 w 154"/>
                <a:gd name="T7" fmla="*/ 64 h 128"/>
                <a:gd name="T8" fmla="*/ 116 w 154"/>
                <a:gd name="T9" fmla="*/ 128 h 128"/>
                <a:gd name="T10" fmla="*/ 116 w 154"/>
                <a:gd name="T11" fmla="*/ 96 h 128"/>
                <a:gd name="T12" fmla="*/ 0 w 154"/>
                <a:gd name="T13" fmla="*/ 96 h 128"/>
                <a:gd name="T14" fmla="*/ 0 w 154"/>
                <a:gd name="T15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8">
                  <a:moveTo>
                    <a:pt x="0" y="32"/>
                  </a:moveTo>
                  <a:lnTo>
                    <a:pt x="116" y="32"/>
                  </a:lnTo>
                  <a:lnTo>
                    <a:pt x="116" y="0"/>
                  </a:lnTo>
                  <a:lnTo>
                    <a:pt x="154" y="64"/>
                  </a:lnTo>
                  <a:lnTo>
                    <a:pt x="116" y="128"/>
                  </a:lnTo>
                  <a:lnTo>
                    <a:pt x="116" y="96"/>
                  </a:lnTo>
                  <a:lnTo>
                    <a:pt x="0" y="96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0" name="Freeform 63"/>
            <p:cNvSpPr>
              <a:spLocks/>
            </p:cNvSpPr>
            <p:nvPr/>
          </p:nvSpPr>
          <p:spPr bwMode="auto">
            <a:xfrm>
              <a:off x="3819525" y="3451225"/>
              <a:ext cx="244475" cy="203200"/>
            </a:xfrm>
            <a:custGeom>
              <a:avLst/>
              <a:gdLst>
                <a:gd name="T0" fmla="*/ 154 w 154"/>
                <a:gd name="T1" fmla="*/ 96 h 128"/>
                <a:gd name="T2" fmla="*/ 38 w 154"/>
                <a:gd name="T3" fmla="*/ 96 h 128"/>
                <a:gd name="T4" fmla="*/ 38 w 154"/>
                <a:gd name="T5" fmla="*/ 128 h 128"/>
                <a:gd name="T6" fmla="*/ 0 w 154"/>
                <a:gd name="T7" fmla="*/ 64 h 128"/>
                <a:gd name="T8" fmla="*/ 38 w 154"/>
                <a:gd name="T9" fmla="*/ 0 h 128"/>
                <a:gd name="T10" fmla="*/ 38 w 154"/>
                <a:gd name="T11" fmla="*/ 32 h 128"/>
                <a:gd name="T12" fmla="*/ 154 w 154"/>
                <a:gd name="T13" fmla="*/ 32 h 128"/>
                <a:gd name="T14" fmla="*/ 154 w 154"/>
                <a:gd name="T15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8">
                  <a:moveTo>
                    <a:pt x="154" y="96"/>
                  </a:moveTo>
                  <a:lnTo>
                    <a:pt x="38" y="96"/>
                  </a:lnTo>
                  <a:lnTo>
                    <a:pt x="38" y="128"/>
                  </a:lnTo>
                  <a:lnTo>
                    <a:pt x="0" y="64"/>
                  </a:lnTo>
                  <a:lnTo>
                    <a:pt x="38" y="0"/>
                  </a:lnTo>
                  <a:lnTo>
                    <a:pt x="38" y="32"/>
                  </a:lnTo>
                  <a:lnTo>
                    <a:pt x="154" y="32"/>
                  </a:lnTo>
                  <a:lnTo>
                    <a:pt x="154" y="9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1" name="Freeform 64"/>
            <p:cNvSpPr>
              <a:spLocks/>
            </p:cNvSpPr>
            <p:nvPr/>
          </p:nvSpPr>
          <p:spPr bwMode="auto">
            <a:xfrm>
              <a:off x="3819525" y="3451225"/>
              <a:ext cx="244475" cy="203200"/>
            </a:xfrm>
            <a:custGeom>
              <a:avLst/>
              <a:gdLst>
                <a:gd name="T0" fmla="*/ 154 w 154"/>
                <a:gd name="T1" fmla="*/ 96 h 128"/>
                <a:gd name="T2" fmla="*/ 38 w 154"/>
                <a:gd name="T3" fmla="*/ 96 h 128"/>
                <a:gd name="T4" fmla="*/ 38 w 154"/>
                <a:gd name="T5" fmla="*/ 128 h 128"/>
                <a:gd name="T6" fmla="*/ 0 w 154"/>
                <a:gd name="T7" fmla="*/ 64 h 128"/>
                <a:gd name="T8" fmla="*/ 38 w 154"/>
                <a:gd name="T9" fmla="*/ 0 h 128"/>
                <a:gd name="T10" fmla="*/ 38 w 154"/>
                <a:gd name="T11" fmla="*/ 32 h 128"/>
                <a:gd name="T12" fmla="*/ 154 w 154"/>
                <a:gd name="T13" fmla="*/ 32 h 128"/>
                <a:gd name="T14" fmla="*/ 154 w 154"/>
                <a:gd name="T15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8">
                  <a:moveTo>
                    <a:pt x="154" y="96"/>
                  </a:moveTo>
                  <a:lnTo>
                    <a:pt x="38" y="96"/>
                  </a:lnTo>
                  <a:lnTo>
                    <a:pt x="38" y="128"/>
                  </a:lnTo>
                  <a:lnTo>
                    <a:pt x="0" y="64"/>
                  </a:lnTo>
                  <a:lnTo>
                    <a:pt x="38" y="0"/>
                  </a:lnTo>
                  <a:lnTo>
                    <a:pt x="38" y="32"/>
                  </a:lnTo>
                  <a:lnTo>
                    <a:pt x="154" y="32"/>
                  </a:lnTo>
                  <a:lnTo>
                    <a:pt x="154" y="96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2" name="Freeform 65"/>
            <p:cNvSpPr>
              <a:spLocks/>
            </p:cNvSpPr>
            <p:nvPr/>
          </p:nvSpPr>
          <p:spPr bwMode="auto">
            <a:xfrm>
              <a:off x="4581525" y="3860800"/>
              <a:ext cx="257175" cy="254000"/>
            </a:xfrm>
            <a:custGeom>
              <a:avLst/>
              <a:gdLst>
                <a:gd name="T0" fmla="*/ 56 w 162"/>
                <a:gd name="T1" fmla="*/ 0 h 160"/>
                <a:gd name="T2" fmla="*/ 134 w 162"/>
                <a:gd name="T3" fmla="*/ 80 h 160"/>
                <a:gd name="T4" fmla="*/ 162 w 162"/>
                <a:gd name="T5" fmla="*/ 52 h 160"/>
                <a:gd name="T6" fmla="*/ 134 w 162"/>
                <a:gd name="T7" fmla="*/ 132 h 160"/>
                <a:gd name="T8" fmla="*/ 52 w 162"/>
                <a:gd name="T9" fmla="*/ 160 h 160"/>
                <a:gd name="T10" fmla="*/ 80 w 162"/>
                <a:gd name="T11" fmla="*/ 134 h 160"/>
                <a:gd name="T12" fmla="*/ 0 w 162"/>
                <a:gd name="T13" fmla="*/ 54 h 160"/>
                <a:gd name="T14" fmla="*/ 56 w 162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60">
                  <a:moveTo>
                    <a:pt x="56" y="0"/>
                  </a:moveTo>
                  <a:lnTo>
                    <a:pt x="134" y="80"/>
                  </a:lnTo>
                  <a:lnTo>
                    <a:pt x="162" y="52"/>
                  </a:lnTo>
                  <a:lnTo>
                    <a:pt x="134" y="132"/>
                  </a:lnTo>
                  <a:lnTo>
                    <a:pt x="52" y="160"/>
                  </a:lnTo>
                  <a:lnTo>
                    <a:pt x="80" y="134"/>
                  </a:lnTo>
                  <a:lnTo>
                    <a:pt x="0" y="5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3" name="Freeform 66"/>
            <p:cNvSpPr>
              <a:spLocks/>
            </p:cNvSpPr>
            <p:nvPr/>
          </p:nvSpPr>
          <p:spPr bwMode="auto">
            <a:xfrm>
              <a:off x="4581525" y="3860800"/>
              <a:ext cx="257175" cy="254000"/>
            </a:xfrm>
            <a:custGeom>
              <a:avLst/>
              <a:gdLst>
                <a:gd name="T0" fmla="*/ 56 w 162"/>
                <a:gd name="T1" fmla="*/ 0 h 160"/>
                <a:gd name="T2" fmla="*/ 134 w 162"/>
                <a:gd name="T3" fmla="*/ 80 h 160"/>
                <a:gd name="T4" fmla="*/ 162 w 162"/>
                <a:gd name="T5" fmla="*/ 52 h 160"/>
                <a:gd name="T6" fmla="*/ 134 w 162"/>
                <a:gd name="T7" fmla="*/ 132 h 160"/>
                <a:gd name="T8" fmla="*/ 52 w 162"/>
                <a:gd name="T9" fmla="*/ 160 h 160"/>
                <a:gd name="T10" fmla="*/ 80 w 162"/>
                <a:gd name="T11" fmla="*/ 134 h 160"/>
                <a:gd name="T12" fmla="*/ 0 w 162"/>
                <a:gd name="T13" fmla="*/ 54 h 160"/>
                <a:gd name="T14" fmla="*/ 56 w 162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60">
                  <a:moveTo>
                    <a:pt x="56" y="0"/>
                  </a:moveTo>
                  <a:lnTo>
                    <a:pt x="134" y="80"/>
                  </a:lnTo>
                  <a:lnTo>
                    <a:pt x="162" y="52"/>
                  </a:lnTo>
                  <a:lnTo>
                    <a:pt x="134" y="132"/>
                  </a:lnTo>
                  <a:lnTo>
                    <a:pt x="52" y="160"/>
                  </a:lnTo>
                  <a:lnTo>
                    <a:pt x="80" y="134"/>
                  </a:lnTo>
                  <a:lnTo>
                    <a:pt x="0" y="54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4" name="Freeform 67"/>
            <p:cNvSpPr>
              <a:spLocks/>
            </p:cNvSpPr>
            <p:nvPr/>
          </p:nvSpPr>
          <p:spPr bwMode="auto">
            <a:xfrm>
              <a:off x="3997325" y="3857625"/>
              <a:ext cx="254000" cy="250825"/>
            </a:xfrm>
            <a:custGeom>
              <a:avLst/>
              <a:gdLst>
                <a:gd name="T0" fmla="*/ 160 w 160"/>
                <a:gd name="T1" fmla="*/ 44 h 158"/>
                <a:gd name="T2" fmla="*/ 94 w 160"/>
                <a:gd name="T3" fmla="*/ 136 h 158"/>
                <a:gd name="T4" fmla="*/ 124 w 160"/>
                <a:gd name="T5" fmla="*/ 158 h 158"/>
                <a:gd name="T6" fmla="*/ 40 w 160"/>
                <a:gd name="T7" fmla="*/ 144 h 158"/>
                <a:gd name="T8" fmla="*/ 0 w 160"/>
                <a:gd name="T9" fmla="*/ 68 h 158"/>
                <a:gd name="T10" fmla="*/ 32 w 160"/>
                <a:gd name="T11" fmla="*/ 90 h 158"/>
                <a:gd name="T12" fmla="*/ 98 w 160"/>
                <a:gd name="T13" fmla="*/ 0 h 158"/>
                <a:gd name="T14" fmla="*/ 160 w 160"/>
                <a:gd name="T15" fmla="*/ 4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8">
                  <a:moveTo>
                    <a:pt x="160" y="44"/>
                  </a:moveTo>
                  <a:lnTo>
                    <a:pt x="94" y="136"/>
                  </a:lnTo>
                  <a:lnTo>
                    <a:pt x="124" y="158"/>
                  </a:lnTo>
                  <a:lnTo>
                    <a:pt x="40" y="144"/>
                  </a:lnTo>
                  <a:lnTo>
                    <a:pt x="0" y="68"/>
                  </a:lnTo>
                  <a:lnTo>
                    <a:pt x="32" y="90"/>
                  </a:lnTo>
                  <a:lnTo>
                    <a:pt x="98" y="0"/>
                  </a:lnTo>
                  <a:lnTo>
                    <a:pt x="160" y="44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5" name="Freeform 68"/>
            <p:cNvSpPr>
              <a:spLocks/>
            </p:cNvSpPr>
            <p:nvPr/>
          </p:nvSpPr>
          <p:spPr bwMode="auto">
            <a:xfrm>
              <a:off x="3997325" y="3857625"/>
              <a:ext cx="254000" cy="250825"/>
            </a:xfrm>
            <a:custGeom>
              <a:avLst/>
              <a:gdLst>
                <a:gd name="T0" fmla="*/ 160 w 160"/>
                <a:gd name="T1" fmla="*/ 44 h 158"/>
                <a:gd name="T2" fmla="*/ 94 w 160"/>
                <a:gd name="T3" fmla="*/ 136 h 158"/>
                <a:gd name="T4" fmla="*/ 124 w 160"/>
                <a:gd name="T5" fmla="*/ 158 h 158"/>
                <a:gd name="T6" fmla="*/ 40 w 160"/>
                <a:gd name="T7" fmla="*/ 144 h 158"/>
                <a:gd name="T8" fmla="*/ 0 w 160"/>
                <a:gd name="T9" fmla="*/ 68 h 158"/>
                <a:gd name="T10" fmla="*/ 32 w 160"/>
                <a:gd name="T11" fmla="*/ 90 h 158"/>
                <a:gd name="T12" fmla="*/ 98 w 160"/>
                <a:gd name="T13" fmla="*/ 0 h 158"/>
                <a:gd name="T14" fmla="*/ 160 w 160"/>
                <a:gd name="T15" fmla="*/ 4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8">
                  <a:moveTo>
                    <a:pt x="160" y="44"/>
                  </a:moveTo>
                  <a:lnTo>
                    <a:pt x="94" y="136"/>
                  </a:lnTo>
                  <a:lnTo>
                    <a:pt x="124" y="158"/>
                  </a:lnTo>
                  <a:lnTo>
                    <a:pt x="40" y="144"/>
                  </a:lnTo>
                  <a:lnTo>
                    <a:pt x="0" y="68"/>
                  </a:lnTo>
                  <a:lnTo>
                    <a:pt x="32" y="90"/>
                  </a:lnTo>
                  <a:lnTo>
                    <a:pt x="98" y="0"/>
                  </a:lnTo>
                  <a:lnTo>
                    <a:pt x="160" y="44"/>
                  </a:lnTo>
                  <a:close/>
                </a:path>
              </a:pathLst>
            </a:custGeom>
            <a:noFill/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6" name="Freeform 69"/>
            <p:cNvSpPr>
              <a:spLocks/>
            </p:cNvSpPr>
            <p:nvPr/>
          </p:nvSpPr>
          <p:spPr bwMode="auto">
            <a:xfrm>
              <a:off x="4584700" y="2994025"/>
              <a:ext cx="254000" cy="254000"/>
            </a:xfrm>
            <a:custGeom>
              <a:avLst/>
              <a:gdLst>
                <a:gd name="T0" fmla="*/ 0 w 160"/>
                <a:gd name="T1" fmla="*/ 110 h 160"/>
                <a:gd name="T2" fmla="*/ 72 w 160"/>
                <a:gd name="T3" fmla="*/ 24 h 160"/>
                <a:gd name="T4" fmla="*/ 42 w 160"/>
                <a:gd name="T5" fmla="*/ 0 h 160"/>
                <a:gd name="T6" fmla="*/ 126 w 160"/>
                <a:gd name="T7" fmla="*/ 20 h 160"/>
                <a:gd name="T8" fmla="*/ 160 w 160"/>
                <a:gd name="T9" fmla="*/ 98 h 160"/>
                <a:gd name="T10" fmla="*/ 132 w 160"/>
                <a:gd name="T11" fmla="*/ 74 h 160"/>
                <a:gd name="T12" fmla="*/ 58 w 160"/>
                <a:gd name="T13" fmla="*/ 160 h 160"/>
                <a:gd name="T14" fmla="*/ 0 w 160"/>
                <a:gd name="T15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0">
                  <a:moveTo>
                    <a:pt x="0" y="110"/>
                  </a:moveTo>
                  <a:lnTo>
                    <a:pt x="72" y="24"/>
                  </a:lnTo>
                  <a:lnTo>
                    <a:pt x="42" y="0"/>
                  </a:lnTo>
                  <a:lnTo>
                    <a:pt x="126" y="20"/>
                  </a:lnTo>
                  <a:lnTo>
                    <a:pt x="160" y="98"/>
                  </a:lnTo>
                  <a:lnTo>
                    <a:pt x="132" y="74"/>
                  </a:lnTo>
                  <a:lnTo>
                    <a:pt x="58" y="16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7" name="Freeform 70"/>
            <p:cNvSpPr>
              <a:spLocks/>
            </p:cNvSpPr>
            <p:nvPr/>
          </p:nvSpPr>
          <p:spPr bwMode="auto">
            <a:xfrm>
              <a:off x="4584700" y="2994025"/>
              <a:ext cx="254000" cy="254000"/>
            </a:xfrm>
            <a:custGeom>
              <a:avLst/>
              <a:gdLst>
                <a:gd name="T0" fmla="*/ 0 w 160"/>
                <a:gd name="T1" fmla="*/ 110 h 160"/>
                <a:gd name="T2" fmla="*/ 72 w 160"/>
                <a:gd name="T3" fmla="*/ 24 h 160"/>
                <a:gd name="T4" fmla="*/ 42 w 160"/>
                <a:gd name="T5" fmla="*/ 0 h 160"/>
                <a:gd name="T6" fmla="*/ 126 w 160"/>
                <a:gd name="T7" fmla="*/ 20 h 160"/>
                <a:gd name="T8" fmla="*/ 160 w 160"/>
                <a:gd name="T9" fmla="*/ 98 h 160"/>
                <a:gd name="T10" fmla="*/ 132 w 160"/>
                <a:gd name="T11" fmla="*/ 74 h 160"/>
                <a:gd name="T12" fmla="*/ 58 w 160"/>
                <a:gd name="T13" fmla="*/ 160 h 160"/>
                <a:gd name="T14" fmla="*/ 0 w 160"/>
                <a:gd name="T15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0">
                  <a:moveTo>
                    <a:pt x="0" y="110"/>
                  </a:moveTo>
                  <a:lnTo>
                    <a:pt x="72" y="24"/>
                  </a:lnTo>
                  <a:lnTo>
                    <a:pt x="42" y="0"/>
                  </a:lnTo>
                  <a:lnTo>
                    <a:pt x="126" y="20"/>
                  </a:lnTo>
                  <a:lnTo>
                    <a:pt x="160" y="98"/>
                  </a:lnTo>
                  <a:lnTo>
                    <a:pt x="132" y="74"/>
                  </a:lnTo>
                  <a:lnTo>
                    <a:pt x="58" y="160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8" name="Freeform 71"/>
            <p:cNvSpPr>
              <a:spLocks/>
            </p:cNvSpPr>
            <p:nvPr/>
          </p:nvSpPr>
          <p:spPr bwMode="auto">
            <a:xfrm>
              <a:off x="4000500" y="2994025"/>
              <a:ext cx="254000" cy="254000"/>
            </a:xfrm>
            <a:custGeom>
              <a:avLst/>
              <a:gdLst>
                <a:gd name="T0" fmla="*/ 102 w 160"/>
                <a:gd name="T1" fmla="*/ 160 h 160"/>
                <a:gd name="T2" fmla="*/ 28 w 160"/>
                <a:gd name="T3" fmla="*/ 74 h 160"/>
                <a:gd name="T4" fmla="*/ 0 w 160"/>
                <a:gd name="T5" fmla="*/ 98 h 160"/>
                <a:gd name="T6" fmla="*/ 34 w 160"/>
                <a:gd name="T7" fmla="*/ 20 h 160"/>
                <a:gd name="T8" fmla="*/ 118 w 160"/>
                <a:gd name="T9" fmla="*/ 0 h 160"/>
                <a:gd name="T10" fmla="*/ 88 w 160"/>
                <a:gd name="T11" fmla="*/ 24 h 160"/>
                <a:gd name="T12" fmla="*/ 160 w 160"/>
                <a:gd name="T13" fmla="*/ 110 h 160"/>
                <a:gd name="T14" fmla="*/ 102 w 160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0">
                  <a:moveTo>
                    <a:pt x="102" y="160"/>
                  </a:moveTo>
                  <a:lnTo>
                    <a:pt x="28" y="74"/>
                  </a:lnTo>
                  <a:lnTo>
                    <a:pt x="0" y="98"/>
                  </a:lnTo>
                  <a:lnTo>
                    <a:pt x="34" y="20"/>
                  </a:lnTo>
                  <a:lnTo>
                    <a:pt x="118" y="0"/>
                  </a:lnTo>
                  <a:lnTo>
                    <a:pt x="88" y="24"/>
                  </a:lnTo>
                  <a:lnTo>
                    <a:pt x="160" y="110"/>
                  </a:lnTo>
                  <a:lnTo>
                    <a:pt x="102" y="16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69" name="Freeform 72"/>
            <p:cNvSpPr>
              <a:spLocks/>
            </p:cNvSpPr>
            <p:nvPr/>
          </p:nvSpPr>
          <p:spPr bwMode="auto">
            <a:xfrm>
              <a:off x="4000500" y="2994025"/>
              <a:ext cx="254000" cy="254000"/>
            </a:xfrm>
            <a:custGeom>
              <a:avLst/>
              <a:gdLst>
                <a:gd name="T0" fmla="*/ 102 w 160"/>
                <a:gd name="T1" fmla="*/ 160 h 160"/>
                <a:gd name="T2" fmla="*/ 28 w 160"/>
                <a:gd name="T3" fmla="*/ 74 h 160"/>
                <a:gd name="T4" fmla="*/ 0 w 160"/>
                <a:gd name="T5" fmla="*/ 98 h 160"/>
                <a:gd name="T6" fmla="*/ 34 w 160"/>
                <a:gd name="T7" fmla="*/ 20 h 160"/>
                <a:gd name="T8" fmla="*/ 118 w 160"/>
                <a:gd name="T9" fmla="*/ 0 h 160"/>
                <a:gd name="T10" fmla="*/ 88 w 160"/>
                <a:gd name="T11" fmla="*/ 24 h 160"/>
                <a:gd name="T12" fmla="*/ 160 w 160"/>
                <a:gd name="T13" fmla="*/ 110 h 160"/>
                <a:gd name="T14" fmla="*/ 102 w 160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0">
                  <a:moveTo>
                    <a:pt x="102" y="160"/>
                  </a:moveTo>
                  <a:lnTo>
                    <a:pt x="28" y="74"/>
                  </a:lnTo>
                  <a:lnTo>
                    <a:pt x="0" y="98"/>
                  </a:lnTo>
                  <a:lnTo>
                    <a:pt x="34" y="20"/>
                  </a:lnTo>
                  <a:lnTo>
                    <a:pt x="118" y="0"/>
                  </a:lnTo>
                  <a:lnTo>
                    <a:pt x="88" y="24"/>
                  </a:lnTo>
                  <a:lnTo>
                    <a:pt x="160" y="110"/>
                  </a:lnTo>
                  <a:lnTo>
                    <a:pt x="102" y="160"/>
                  </a:lnTo>
                  <a:close/>
                </a:path>
              </a:pathLst>
            </a:custGeom>
            <a:noFill/>
            <a:ln w="6350">
              <a:solidFill>
                <a:srgbClr val="FBF4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70" name="Rectangle 73"/>
            <p:cNvSpPr>
              <a:spLocks noChangeArrowheads="1"/>
            </p:cNvSpPr>
            <p:nvPr/>
          </p:nvSpPr>
          <p:spPr bwMode="auto">
            <a:xfrm>
              <a:off x="4089400" y="3387725"/>
              <a:ext cx="654050" cy="4159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71" name="Rectangle 74"/>
            <p:cNvSpPr>
              <a:spLocks noChangeArrowheads="1"/>
            </p:cNvSpPr>
            <p:nvPr/>
          </p:nvSpPr>
          <p:spPr bwMode="auto">
            <a:xfrm>
              <a:off x="4089400" y="3387725"/>
              <a:ext cx="654050" cy="415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172" name="Rectangle 75"/>
            <p:cNvSpPr>
              <a:spLocks noChangeArrowheads="1"/>
            </p:cNvSpPr>
            <p:nvPr/>
          </p:nvSpPr>
          <p:spPr bwMode="auto">
            <a:xfrm>
              <a:off x="4142993" y="3473450"/>
              <a:ext cx="52258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demandeur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00262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979713" y="6503989"/>
            <a:ext cx="4519340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L’HISTOGRAMME DES CHARGES MODIFIÉ DU PLANNING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PLANNING À BARRES OU PLANNING DE GANTT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58375" y="2144531"/>
            <a:ext cx="5695870" cy="2952000"/>
            <a:chOff x="1865313" y="2343150"/>
            <a:chExt cx="5213350" cy="27019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1865313" y="2349500"/>
              <a:ext cx="5213350" cy="269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6"/>
            <p:cNvSpPr>
              <a:spLocks noChangeShapeType="1"/>
            </p:cNvSpPr>
            <p:nvPr/>
          </p:nvSpPr>
          <p:spPr bwMode="auto">
            <a:xfrm>
              <a:off x="50466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7"/>
            <p:cNvSpPr>
              <a:spLocks noChangeShapeType="1"/>
            </p:cNvSpPr>
            <p:nvPr/>
          </p:nvSpPr>
          <p:spPr bwMode="auto">
            <a:xfrm>
              <a:off x="51228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8"/>
            <p:cNvSpPr>
              <a:spLocks noChangeShapeType="1"/>
            </p:cNvSpPr>
            <p:nvPr/>
          </p:nvSpPr>
          <p:spPr bwMode="auto">
            <a:xfrm>
              <a:off x="51990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9"/>
            <p:cNvSpPr>
              <a:spLocks noChangeShapeType="1"/>
            </p:cNvSpPr>
            <p:nvPr/>
          </p:nvSpPr>
          <p:spPr bwMode="auto">
            <a:xfrm>
              <a:off x="52752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0"/>
            <p:cNvSpPr>
              <a:spLocks noChangeShapeType="1"/>
            </p:cNvSpPr>
            <p:nvPr/>
          </p:nvSpPr>
          <p:spPr bwMode="auto">
            <a:xfrm>
              <a:off x="53514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54276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12"/>
            <p:cNvSpPr>
              <a:spLocks noChangeShapeType="1"/>
            </p:cNvSpPr>
            <p:nvPr/>
          </p:nvSpPr>
          <p:spPr bwMode="auto">
            <a:xfrm>
              <a:off x="55038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13"/>
            <p:cNvSpPr>
              <a:spLocks noChangeShapeType="1"/>
            </p:cNvSpPr>
            <p:nvPr/>
          </p:nvSpPr>
          <p:spPr bwMode="auto">
            <a:xfrm>
              <a:off x="55800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14"/>
            <p:cNvSpPr>
              <a:spLocks noChangeShapeType="1"/>
            </p:cNvSpPr>
            <p:nvPr/>
          </p:nvSpPr>
          <p:spPr bwMode="auto">
            <a:xfrm>
              <a:off x="5656263" y="4079875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5"/>
            <p:cNvSpPr>
              <a:spLocks noChangeShapeType="1"/>
            </p:cNvSpPr>
            <p:nvPr/>
          </p:nvSpPr>
          <p:spPr bwMode="auto">
            <a:xfrm>
              <a:off x="50466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16"/>
            <p:cNvSpPr>
              <a:spLocks noChangeShapeType="1"/>
            </p:cNvSpPr>
            <p:nvPr/>
          </p:nvSpPr>
          <p:spPr bwMode="auto">
            <a:xfrm>
              <a:off x="51228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2" name="Line 17"/>
            <p:cNvSpPr>
              <a:spLocks noChangeShapeType="1"/>
            </p:cNvSpPr>
            <p:nvPr/>
          </p:nvSpPr>
          <p:spPr bwMode="auto">
            <a:xfrm>
              <a:off x="51990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3" name="Line 18"/>
            <p:cNvSpPr>
              <a:spLocks noChangeShapeType="1"/>
            </p:cNvSpPr>
            <p:nvPr/>
          </p:nvSpPr>
          <p:spPr bwMode="auto">
            <a:xfrm>
              <a:off x="52752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5" name="Line 19"/>
            <p:cNvSpPr>
              <a:spLocks noChangeShapeType="1"/>
            </p:cNvSpPr>
            <p:nvPr/>
          </p:nvSpPr>
          <p:spPr bwMode="auto">
            <a:xfrm>
              <a:off x="53514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6" name="Line 20"/>
            <p:cNvSpPr>
              <a:spLocks noChangeShapeType="1"/>
            </p:cNvSpPr>
            <p:nvPr/>
          </p:nvSpPr>
          <p:spPr bwMode="auto">
            <a:xfrm>
              <a:off x="54276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7" name="Line 21"/>
            <p:cNvSpPr>
              <a:spLocks noChangeShapeType="1"/>
            </p:cNvSpPr>
            <p:nvPr/>
          </p:nvSpPr>
          <p:spPr bwMode="auto">
            <a:xfrm>
              <a:off x="55038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8" name="Line 22"/>
            <p:cNvSpPr>
              <a:spLocks noChangeShapeType="1"/>
            </p:cNvSpPr>
            <p:nvPr/>
          </p:nvSpPr>
          <p:spPr bwMode="auto">
            <a:xfrm>
              <a:off x="55800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9" name="Line 23"/>
            <p:cNvSpPr>
              <a:spLocks noChangeShapeType="1"/>
            </p:cNvSpPr>
            <p:nvPr/>
          </p:nvSpPr>
          <p:spPr bwMode="auto">
            <a:xfrm>
              <a:off x="5656263" y="4311650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0" name="Line 24"/>
            <p:cNvSpPr>
              <a:spLocks noChangeShapeType="1"/>
            </p:cNvSpPr>
            <p:nvPr/>
          </p:nvSpPr>
          <p:spPr bwMode="auto">
            <a:xfrm>
              <a:off x="233838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1" name="Line 25"/>
            <p:cNvSpPr>
              <a:spLocks noChangeShapeType="1"/>
            </p:cNvSpPr>
            <p:nvPr/>
          </p:nvSpPr>
          <p:spPr bwMode="auto">
            <a:xfrm>
              <a:off x="267493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2" name="Line 26"/>
            <p:cNvSpPr>
              <a:spLocks noChangeShapeType="1"/>
            </p:cNvSpPr>
            <p:nvPr/>
          </p:nvSpPr>
          <p:spPr bwMode="auto">
            <a:xfrm>
              <a:off x="301466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3" name="Line 27"/>
            <p:cNvSpPr>
              <a:spLocks noChangeShapeType="1"/>
            </p:cNvSpPr>
            <p:nvPr/>
          </p:nvSpPr>
          <p:spPr bwMode="auto">
            <a:xfrm>
              <a:off x="335121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4" name="Line 28"/>
            <p:cNvSpPr>
              <a:spLocks noChangeShapeType="1"/>
            </p:cNvSpPr>
            <p:nvPr/>
          </p:nvSpPr>
          <p:spPr bwMode="auto">
            <a:xfrm>
              <a:off x="369093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5" name="Line 29"/>
            <p:cNvSpPr>
              <a:spLocks noChangeShapeType="1"/>
            </p:cNvSpPr>
            <p:nvPr/>
          </p:nvSpPr>
          <p:spPr bwMode="auto">
            <a:xfrm>
              <a:off x="403066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6" name="Line 30"/>
            <p:cNvSpPr>
              <a:spLocks noChangeShapeType="1"/>
            </p:cNvSpPr>
            <p:nvPr/>
          </p:nvSpPr>
          <p:spPr bwMode="auto">
            <a:xfrm>
              <a:off x="436721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7" name="Line 31"/>
            <p:cNvSpPr>
              <a:spLocks noChangeShapeType="1"/>
            </p:cNvSpPr>
            <p:nvPr/>
          </p:nvSpPr>
          <p:spPr bwMode="auto">
            <a:xfrm>
              <a:off x="470693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8" name="Line 32"/>
            <p:cNvSpPr>
              <a:spLocks noChangeShapeType="1"/>
            </p:cNvSpPr>
            <p:nvPr/>
          </p:nvSpPr>
          <p:spPr bwMode="auto">
            <a:xfrm>
              <a:off x="504348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9" name="Line 33"/>
            <p:cNvSpPr>
              <a:spLocks noChangeShapeType="1"/>
            </p:cNvSpPr>
            <p:nvPr/>
          </p:nvSpPr>
          <p:spPr bwMode="auto">
            <a:xfrm>
              <a:off x="538003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0" name="Line 34"/>
            <p:cNvSpPr>
              <a:spLocks noChangeShapeType="1"/>
            </p:cNvSpPr>
            <p:nvPr/>
          </p:nvSpPr>
          <p:spPr bwMode="auto">
            <a:xfrm>
              <a:off x="571976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1" name="Line 35"/>
            <p:cNvSpPr>
              <a:spLocks noChangeShapeType="1"/>
            </p:cNvSpPr>
            <p:nvPr/>
          </p:nvSpPr>
          <p:spPr bwMode="auto">
            <a:xfrm>
              <a:off x="605948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2" name="Line 36"/>
            <p:cNvSpPr>
              <a:spLocks noChangeShapeType="1"/>
            </p:cNvSpPr>
            <p:nvPr/>
          </p:nvSpPr>
          <p:spPr bwMode="auto">
            <a:xfrm>
              <a:off x="639603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3" name="Line 37"/>
            <p:cNvSpPr>
              <a:spLocks noChangeShapeType="1"/>
            </p:cNvSpPr>
            <p:nvPr/>
          </p:nvSpPr>
          <p:spPr bwMode="auto">
            <a:xfrm>
              <a:off x="6735763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4" name="Line 38"/>
            <p:cNvSpPr>
              <a:spLocks noChangeShapeType="1"/>
            </p:cNvSpPr>
            <p:nvPr/>
          </p:nvSpPr>
          <p:spPr bwMode="auto">
            <a:xfrm>
              <a:off x="7075488" y="2368550"/>
              <a:ext cx="0" cy="26733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5" name="Line 39"/>
            <p:cNvSpPr>
              <a:spLocks noChangeShapeType="1"/>
            </p:cNvSpPr>
            <p:nvPr/>
          </p:nvSpPr>
          <p:spPr bwMode="auto">
            <a:xfrm>
              <a:off x="2338388" y="2482850"/>
              <a:ext cx="4737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6" name="Rectangle 40"/>
            <p:cNvSpPr>
              <a:spLocks noChangeArrowheads="1"/>
            </p:cNvSpPr>
            <p:nvPr/>
          </p:nvSpPr>
          <p:spPr bwMode="auto">
            <a:xfrm>
              <a:off x="2338388" y="2597150"/>
              <a:ext cx="676275" cy="2349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7" name="Rectangle 41"/>
            <p:cNvSpPr>
              <a:spLocks noChangeArrowheads="1"/>
            </p:cNvSpPr>
            <p:nvPr/>
          </p:nvSpPr>
          <p:spPr bwMode="auto">
            <a:xfrm>
              <a:off x="2338388" y="2597150"/>
              <a:ext cx="676275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8" name="Rectangle 42"/>
            <p:cNvSpPr>
              <a:spLocks noChangeArrowheads="1"/>
            </p:cNvSpPr>
            <p:nvPr/>
          </p:nvSpPr>
          <p:spPr bwMode="auto">
            <a:xfrm>
              <a:off x="3690938" y="2892425"/>
              <a:ext cx="1352550" cy="23495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9" name="Rectangle 43"/>
            <p:cNvSpPr>
              <a:spLocks noChangeArrowheads="1"/>
            </p:cNvSpPr>
            <p:nvPr/>
          </p:nvSpPr>
          <p:spPr bwMode="auto">
            <a:xfrm>
              <a:off x="3690938" y="2892425"/>
              <a:ext cx="1352550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0" name="Rectangle 44"/>
            <p:cNvSpPr>
              <a:spLocks noChangeArrowheads="1"/>
            </p:cNvSpPr>
            <p:nvPr/>
          </p:nvSpPr>
          <p:spPr bwMode="auto">
            <a:xfrm>
              <a:off x="3014663" y="3190875"/>
              <a:ext cx="676275" cy="2349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1" name="Rectangle 45"/>
            <p:cNvSpPr>
              <a:spLocks noChangeArrowheads="1"/>
            </p:cNvSpPr>
            <p:nvPr/>
          </p:nvSpPr>
          <p:spPr bwMode="auto">
            <a:xfrm>
              <a:off x="3014663" y="3190875"/>
              <a:ext cx="676275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2" name="Rectangle 46"/>
            <p:cNvSpPr>
              <a:spLocks noChangeArrowheads="1"/>
            </p:cNvSpPr>
            <p:nvPr/>
          </p:nvSpPr>
          <p:spPr bwMode="auto">
            <a:xfrm>
              <a:off x="5046663" y="3486150"/>
              <a:ext cx="673100" cy="234950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3" name="Rectangle 47"/>
            <p:cNvSpPr>
              <a:spLocks noChangeArrowheads="1"/>
            </p:cNvSpPr>
            <p:nvPr/>
          </p:nvSpPr>
          <p:spPr bwMode="auto">
            <a:xfrm>
              <a:off x="5046663" y="3486150"/>
              <a:ext cx="673100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4" name="Rectangle 48"/>
            <p:cNvSpPr>
              <a:spLocks noChangeArrowheads="1"/>
            </p:cNvSpPr>
            <p:nvPr/>
          </p:nvSpPr>
          <p:spPr bwMode="auto">
            <a:xfrm>
              <a:off x="5049838" y="3781425"/>
              <a:ext cx="1346200" cy="23495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5" name="Rectangle 49"/>
            <p:cNvSpPr>
              <a:spLocks noChangeArrowheads="1"/>
            </p:cNvSpPr>
            <p:nvPr/>
          </p:nvSpPr>
          <p:spPr bwMode="auto">
            <a:xfrm>
              <a:off x="5049838" y="3781425"/>
              <a:ext cx="1346200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6" name="Rectangle 50"/>
            <p:cNvSpPr>
              <a:spLocks noChangeArrowheads="1"/>
            </p:cNvSpPr>
            <p:nvPr/>
          </p:nvSpPr>
          <p:spPr bwMode="auto">
            <a:xfrm>
              <a:off x="5722938" y="4079875"/>
              <a:ext cx="673100" cy="23177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7" name="Rectangle 51"/>
            <p:cNvSpPr>
              <a:spLocks noChangeArrowheads="1"/>
            </p:cNvSpPr>
            <p:nvPr/>
          </p:nvSpPr>
          <p:spPr bwMode="auto">
            <a:xfrm>
              <a:off x="5722938" y="4079875"/>
              <a:ext cx="673100" cy="2317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8" name="Rectangle 52"/>
            <p:cNvSpPr>
              <a:spLocks noChangeArrowheads="1"/>
            </p:cNvSpPr>
            <p:nvPr/>
          </p:nvSpPr>
          <p:spPr bwMode="auto">
            <a:xfrm>
              <a:off x="3694113" y="4079875"/>
              <a:ext cx="1352550" cy="231775"/>
            </a:xfrm>
            <a:prstGeom prst="rect">
              <a:avLst/>
            </a:pr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9" name="Rectangle 53"/>
            <p:cNvSpPr>
              <a:spLocks noChangeArrowheads="1"/>
            </p:cNvSpPr>
            <p:nvPr/>
          </p:nvSpPr>
          <p:spPr bwMode="auto">
            <a:xfrm>
              <a:off x="3694113" y="4079875"/>
              <a:ext cx="1352550" cy="2317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0" name="Rectangle 54"/>
            <p:cNvSpPr>
              <a:spLocks noChangeArrowheads="1"/>
            </p:cNvSpPr>
            <p:nvPr/>
          </p:nvSpPr>
          <p:spPr bwMode="auto">
            <a:xfrm>
              <a:off x="6396038" y="4375150"/>
              <a:ext cx="676275" cy="2349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1" name="Rectangle 55"/>
            <p:cNvSpPr>
              <a:spLocks noChangeArrowheads="1"/>
            </p:cNvSpPr>
            <p:nvPr/>
          </p:nvSpPr>
          <p:spPr bwMode="auto">
            <a:xfrm>
              <a:off x="6396038" y="4375150"/>
              <a:ext cx="676275" cy="2349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2" name="Line 56"/>
            <p:cNvSpPr>
              <a:spLocks noChangeShapeType="1"/>
            </p:cNvSpPr>
            <p:nvPr/>
          </p:nvSpPr>
          <p:spPr bwMode="auto">
            <a:xfrm>
              <a:off x="2338388" y="4752975"/>
              <a:ext cx="4737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3" name="Line 57"/>
            <p:cNvSpPr>
              <a:spLocks noChangeShapeType="1"/>
            </p:cNvSpPr>
            <p:nvPr/>
          </p:nvSpPr>
          <p:spPr bwMode="auto">
            <a:xfrm>
              <a:off x="2338388" y="4895850"/>
              <a:ext cx="4737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4" name="Line 58"/>
            <p:cNvSpPr>
              <a:spLocks noChangeShapeType="1"/>
            </p:cNvSpPr>
            <p:nvPr/>
          </p:nvSpPr>
          <p:spPr bwMode="auto">
            <a:xfrm>
              <a:off x="2338388" y="5041900"/>
              <a:ext cx="47371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5" name="Rectangle 59"/>
            <p:cNvSpPr>
              <a:spLocks noChangeArrowheads="1"/>
            </p:cNvSpPr>
            <p:nvPr/>
          </p:nvSpPr>
          <p:spPr bwMode="auto">
            <a:xfrm>
              <a:off x="2487613" y="23431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6" name="Rectangle 60"/>
            <p:cNvSpPr>
              <a:spLocks noChangeArrowheads="1"/>
            </p:cNvSpPr>
            <p:nvPr/>
          </p:nvSpPr>
          <p:spPr bwMode="auto">
            <a:xfrm>
              <a:off x="2801938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7" name="Rectangle 61"/>
            <p:cNvSpPr>
              <a:spLocks noChangeArrowheads="1"/>
            </p:cNvSpPr>
            <p:nvPr/>
          </p:nvSpPr>
          <p:spPr bwMode="auto">
            <a:xfrm>
              <a:off x="3141663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8" name="Rectangle 62"/>
            <p:cNvSpPr>
              <a:spLocks noChangeArrowheads="1"/>
            </p:cNvSpPr>
            <p:nvPr/>
          </p:nvSpPr>
          <p:spPr bwMode="auto">
            <a:xfrm>
              <a:off x="3513138" y="23431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9" name="Rectangle 63"/>
            <p:cNvSpPr>
              <a:spLocks noChangeArrowheads="1"/>
            </p:cNvSpPr>
            <p:nvPr/>
          </p:nvSpPr>
          <p:spPr bwMode="auto">
            <a:xfrm>
              <a:off x="3836988" y="234315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0" name="Rectangle 64"/>
            <p:cNvSpPr>
              <a:spLocks noChangeArrowheads="1"/>
            </p:cNvSpPr>
            <p:nvPr/>
          </p:nvSpPr>
          <p:spPr bwMode="auto">
            <a:xfrm>
              <a:off x="4179888" y="23431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1" name="Rectangle 65"/>
            <p:cNvSpPr>
              <a:spLocks noChangeArrowheads="1"/>
            </p:cNvSpPr>
            <p:nvPr/>
          </p:nvSpPr>
          <p:spPr bwMode="auto">
            <a:xfrm>
              <a:off x="4497388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2" name="Rectangle 66"/>
            <p:cNvSpPr>
              <a:spLocks noChangeArrowheads="1"/>
            </p:cNvSpPr>
            <p:nvPr/>
          </p:nvSpPr>
          <p:spPr bwMode="auto">
            <a:xfrm>
              <a:off x="4833938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3" name="Rectangle 67"/>
            <p:cNvSpPr>
              <a:spLocks noChangeArrowheads="1"/>
            </p:cNvSpPr>
            <p:nvPr/>
          </p:nvSpPr>
          <p:spPr bwMode="auto">
            <a:xfrm>
              <a:off x="5205413" y="23431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4" name="Rectangle 68"/>
            <p:cNvSpPr>
              <a:spLocks noChangeArrowheads="1"/>
            </p:cNvSpPr>
            <p:nvPr/>
          </p:nvSpPr>
          <p:spPr bwMode="auto">
            <a:xfrm>
              <a:off x="5529263" y="234315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5" name="Rectangle 69"/>
            <p:cNvSpPr>
              <a:spLocks noChangeArrowheads="1"/>
            </p:cNvSpPr>
            <p:nvPr/>
          </p:nvSpPr>
          <p:spPr bwMode="auto">
            <a:xfrm>
              <a:off x="5872163" y="23431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6" name="Rectangle 70"/>
            <p:cNvSpPr>
              <a:spLocks noChangeArrowheads="1"/>
            </p:cNvSpPr>
            <p:nvPr/>
          </p:nvSpPr>
          <p:spPr bwMode="auto">
            <a:xfrm>
              <a:off x="6189663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7" name="Rectangle 71"/>
            <p:cNvSpPr>
              <a:spLocks noChangeArrowheads="1"/>
            </p:cNvSpPr>
            <p:nvPr/>
          </p:nvSpPr>
          <p:spPr bwMode="auto">
            <a:xfrm>
              <a:off x="6526213" y="2343150"/>
              <a:ext cx="8496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8" name="Rectangle 72"/>
            <p:cNvSpPr>
              <a:spLocks noChangeArrowheads="1"/>
            </p:cNvSpPr>
            <p:nvPr/>
          </p:nvSpPr>
          <p:spPr bwMode="auto">
            <a:xfrm>
              <a:off x="6862763" y="2343150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…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9" name="Rectangle 73"/>
            <p:cNvSpPr>
              <a:spLocks noChangeArrowheads="1"/>
            </p:cNvSpPr>
            <p:nvPr/>
          </p:nvSpPr>
          <p:spPr bwMode="auto">
            <a:xfrm>
              <a:off x="2481263" y="47688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0" name="Rectangle 74"/>
            <p:cNvSpPr>
              <a:spLocks noChangeArrowheads="1"/>
            </p:cNvSpPr>
            <p:nvPr/>
          </p:nvSpPr>
          <p:spPr bwMode="auto">
            <a:xfrm>
              <a:off x="6884988" y="47688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1" name="Rectangle 75"/>
            <p:cNvSpPr>
              <a:spLocks noChangeArrowheads="1"/>
            </p:cNvSpPr>
            <p:nvPr/>
          </p:nvSpPr>
          <p:spPr bwMode="auto">
            <a:xfrm>
              <a:off x="2487613" y="490416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2" name="Rectangle 76"/>
            <p:cNvSpPr>
              <a:spLocks noChangeArrowheads="1"/>
            </p:cNvSpPr>
            <p:nvPr/>
          </p:nvSpPr>
          <p:spPr bwMode="auto">
            <a:xfrm>
              <a:off x="6884988" y="4908214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3" name="Rectangle 77"/>
            <p:cNvSpPr>
              <a:spLocks noChangeArrowheads="1"/>
            </p:cNvSpPr>
            <p:nvPr/>
          </p:nvSpPr>
          <p:spPr bwMode="auto">
            <a:xfrm>
              <a:off x="1865313" y="2667000"/>
              <a:ext cx="3847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4" name="Rectangle 78"/>
            <p:cNvSpPr>
              <a:spLocks noChangeArrowheads="1"/>
            </p:cNvSpPr>
            <p:nvPr/>
          </p:nvSpPr>
          <p:spPr bwMode="auto">
            <a:xfrm>
              <a:off x="1865313" y="3263900"/>
              <a:ext cx="389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5" name="Rectangle 79"/>
            <p:cNvSpPr>
              <a:spLocks noChangeArrowheads="1"/>
            </p:cNvSpPr>
            <p:nvPr/>
          </p:nvSpPr>
          <p:spPr bwMode="auto">
            <a:xfrm>
              <a:off x="1865313" y="3559175"/>
              <a:ext cx="389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D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6" name="Rectangle 80"/>
            <p:cNvSpPr>
              <a:spLocks noChangeArrowheads="1"/>
            </p:cNvSpPr>
            <p:nvPr/>
          </p:nvSpPr>
          <p:spPr bwMode="auto">
            <a:xfrm>
              <a:off x="1865313" y="3854450"/>
              <a:ext cx="3847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E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7" name="Rectangle 81"/>
            <p:cNvSpPr>
              <a:spLocks noChangeArrowheads="1"/>
            </p:cNvSpPr>
            <p:nvPr/>
          </p:nvSpPr>
          <p:spPr bwMode="auto">
            <a:xfrm>
              <a:off x="1865313" y="4149725"/>
              <a:ext cx="3783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F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8" name="Rectangle 82"/>
            <p:cNvSpPr>
              <a:spLocks noChangeArrowheads="1"/>
            </p:cNvSpPr>
            <p:nvPr/>
          </p:nvSpPr>
          <p:spPr bwMode="auto">
            <a:xfrm>
              <a:off x="1865313" y="4448175"/>
              <a:ext cx="39594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G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9" name="Rectangle 83"/>
            <p:cNvSpPr>
              <a:spLocks noChangeArrowheads="1"/>
            </p:cNvSpPr>
            <p:nvPr/>
          </p:nvSpPr>
          <p:spPr bwMode="auto">
            <a:xfrm>
              <a:off x="1865313" y="2965450"/>
              <a:ext cx="3847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Tâche B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0" name="Rectangle 73"/>
            <p:cNvSpPr>
              <a:spLocks noChangeArrowheads="1"/>
            </p:cNvSpPr>
            <p:nvPr/>
          </p:nvSpPr>
          <p:spPr bwMode="auto">
            <a:xfrm>
              <a:off x="2815564" y="47688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1" name="Rectangle 73"/>
            <p:cNvSpPr>
              <a:spLocks noChangeArrowheads="1"/>
            </p:cNvSpPr>
            <p:nvPr/>
          </p:nvSpPr>
          <p:spPr bwMode="auto">
            <a:xfrm>
              <a:off x="3141663" y="477281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" name="Rectangle 73"/>
            <p:cNvSpPr>
              <a:spLocks noChangeArrowheads="1"/>
            </p:cNvSpPr>
            <p:nvPr/>
          </p:nvSpPr>
          <p:spPr bwMode="auto">
            <a:xfrm>
              <a:off x="3484284" y="477194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" name="Rectangle 73"/>
            <p:cNvSpPr>
              <a:spLocks noChangeArrowheads="1"/>
            </p:cNvSpPr>
            <p:nvPr/>
          </p:nvSpPr>
          <p:spPr bwMode="auto">
            <a:xfrm>
              <a:off x="3819302" y="477194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" name="Rectangle 73"/>
            <p:cNvSpPr>
              <a:spLocks noChangeArrowheads="1"/>
            </p:cNvSpPr>
            <p:nvPr/>
          </p:nvSpPr>
          <p:spPr bwMode="auto">
            <a:xfrm>
              <a:off x="4151090" y="477281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" name="Rectangle 73"/>
            <p:cNvSpPr>
              <a:spLocks noChangeArrowheads="1"/>
            </p:cNvSpPr>
            <p:nvPr/>
          </p:nvSpPr>
          <p:spPr bwMode="auto">
            <a:xfrm>
              <a:off x="4497444" y="477194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" name="Rectangle 73"/>
            <p:cNvSpPr>
              <a:spLocks noChangeArrowheads="1"/>
            </p:cNvSpPr>
            <p:nvPr/>
          </p:nvSpPr>
          <p:spPr bwMode="auto">
            <a:xfrm>
              <a:off x="4833938" y="477281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" name="Rectangle 73"/>
            <p:cNvSpPr>
              <a:spLocks noChangeArrowheads="1"/>
            </p:cNvSpPr>
            <p:nvPr/>
          </p:nvSpPr>
          <p:spPr bwMode="auto">
            <a:xfrm>
              <a:off x="5176559" y="477194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" name="Rectangle 73"/>
            <p:cNvSpPr>
              <a:spLocks noChangeArrowheads="1"/>
            </p:cNvSpPr>
            <p:nvPr/>
          </p:nvSpPr>
          <p:spPr bwMode="auto">
            <a:xfrm>
              <a:off x="5506020" y="477194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" name="Rectangle 73"/>
            <p:cNvSpPr>
              <a:spLocks noChangeArrowheads="1"/>
            </p:cNvSpPr>
            <p:nvPr/>
          </p:nvSpPr>
          <p:spPr bwMode="auto">
            <a:xfrm>
              <a:off x="5843960" y="477281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" name="Rectangle 73"/>
            <p:cNvSpPr>
              <a:spLocks noChangeArrowheads="1"/>
            </p:cNvSpPr>
            <p:nvPr/>
          </p:nvSpPr>
          <p:spPr bwMode="auto">
            <a:xfrm>
              <a:off x="6194346" y="476884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" name="Rectangle 73"/>
            <p:cNvSpPr>
              <a:spLocks noChangeArrowheads="1"/>
            </p:cNvSpPr>
            <p:nvPr/>
          </p:nvSpPr>
          <p:spPr bwMode="auto">
            <a:xfrm>
              <a:off x="6526213" y="476884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" name="Rectangle 75"/>
            <p:cNvSpPr>
              <a:spLocks noChangeArrowheads="1"/>
            </p:cNvSpPr>
            <p:nvPr/>
          </p:nvSpPr>
          <p:spPr bwMode="auto">
            <a:xfrm>
              <a:off x="2815564" y="490250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" name="Rectangle 75"/>
            <p:cNvSpPr>
              <a:spLocks noChangeArrowheads="1"/>
            </p:cNvSpPr>
            <p:nvPr/>
          </p:nvSpPr>
          <p:spPr bwMode="auto">
            <a:xfrm>
              <a:off x="3149086" y="4904881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5" name="Rectangle 75"/>
            <p:cNvSpPr>
              <a:spLocks noChangeArrowheads="1"/>
            </p:cNvSpPr>
            <p:nvPr/>
          </p:nvSpPr>
          <p:spPr bwMode="auto">
            <a:xfrm>
              <a:off x="3488018" y="4913233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" name="Rectangle 75"/>
            <p:cNvSpPr>
              <a:spLocks noChangeArrowheads="1"/>
            </p:cNvSpPr>
            <p:nvPr/>
          </p:nvSpPr>
          <p:spPr bwMode="auto">
            <a:xfrm>
              <a:off x="3826211" y="4910850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" name="Rectangle 75"/>
            <p:cNvSpPr>
              <a:spLocks noChangeArrowheads="1"/>
            </p:cNvSpPr>
            <p:nvPr/>
          </p:nvSpPr>
          <p:spPr bwMode="auto">
            <a:xfrm>
              <a:off x="4158972" y="491084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" name="Rectangle 75"/>
            <p:cNvSpPr>
              <a:spLocks noChangeArrowheads="1"/>
            </p:cNvSpPr>
            <p:nvPr/>
          </p:nvSpPr>
          <p:spPr bwMode="auto">
            <a:xfrm>
              <a:off x="4499032" y="4913232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" name="Rectangle 75"/>
            <p:cNvSpPr>
              <a:spLocks noChangeArrowheads="1"/>
            </p:cNvSpPr>
            <p:nvPr/>
          </p:nvSpPr>
          <p:spPr bwMode="auto">
            <a:xfrm>
              <a:off x="4844900" y="4910849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0" name="Rectangle 75"/>
            <p:cNvSpPr>
              <a:spLocks noChangeArrowheads="1"/>
            </p:cNvSpPr>
            <p:nvPr/>
          </p:nvSpPr>
          <p:spPr bwMode="auto">
            <a:xfrm>
              <a:off x="5178275" y="4910848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1" name="Rectangle 75"/>
            <p:cNvSpPr>
              <a:spLocks noChangeArrowheads="1"/>
            </p:cNvSpPr>
            <p:nvPr/>
          </p:nvSpPr>
          <p:spPr bwMode="auto">
            <a:xfrm>
              <a:off x="5506020" y="4909177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" name="Rectangle 75"/>
            <p:cNvSpPr>
              <a:spLocks noChangeArrowheads="1"/>
            </p:cNvSpPr>
            <p:nvPr/>
          </p:nvSpPr>
          <p:spPr bwMode="auto">
            <a:xfrm>
              <a:off x="5843309" y="490821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" name="Rectangle 75"/>
            <p:cNvSpPr>
              <a:spLocks noChangeArrowheads="1"/>
            </p:cNvSpPr>
            <p:nvPr/>
          </p:nvSpPr>
          <p:spPr bwMode="auto">
            <a:xfrm>
              <a:off x="6194346" y="4908216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4" name="Rectangle 75"/>
            <p:cNvSpPr>
              <a:spLocks noChangeArrowheads="1"/>
            </p:cNvSpPr>
            <p:nvPr/>
          </p:nvSpPr>
          <p:spPr bwMode="auto">
            <a:xfrm>
              <a:off x="6527207" y="490821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059464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27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COMMENT LE PROSPECT SÉLECTIONNE-T‑IL LES PROPOSITIONS ?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EXEMPLE D’UN PROCESSUS DE SÉLECTION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5302" name="Rectangle 6"/>
          <p:cNvSpPr>
            <a:spLocks noChangeArrowheads="1"/>
          </p:cNvSpPr>
          <p:nvPr/>
        </p:nvSpPr>
        <p:spPr bwMode="auto">
          <a:xfrm>
            <a:off x="4151313" y="1703388"/>
            <a:ext cx="1717675" cy="28575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3" name="Rectangle 7"/>
          <p:cNvSpPr>
            <a:spLocks noChangeArrowheads="1"/>
          </p:cNvSpPr>
          <p:nvPr/>
        </p:nvSpPr>
        <p:spPr bwMode="auto">
          <a:xfrm>
            <a:off x="4151313" y="1703388"/>
            <a:ext cx="1717675" cy="285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4" name="Rectangle 8"/>
          <p:cNvSpPr>
            <a:spLocks noChangeArrowheads="1"/>
          </p:cNvSpPr>
          <p:nvPr/>
        </p:nvSpPr>
        <p:spPr bwMode="auto">
          <a:xfrm>
            <a:off x="4151313" y="2103438"/>
            <a:ext cx="1717675" cy="21272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5" name="Rectangle 9"/>
          <p:cNvSpPr>
            <a:spLocks noChangeArrowheads="1"/>
          </p:cNvSpPr>
          <p:nvPr/>
        </p:nvSpPr>
        <p:spPr bwMode="auto">
          <a:xfrm>
            <a:off x="4151313" y="2103438"/>
            <a:ext cx="1717675" cy="212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6" name="Rectangle 10"/>
          <p:cNvSpPr>
            <a:spLocks noChangeArrowheads="1"/>
          </p:cNvSpPr>
          <p:nvPr/>
        </p:nvSpPr>
        <p:spPr bwMode="auto">
          <a:xfrm>
            <a:off x="4151313" y="4119563"/>
            <a:ext cx="1717675" cy="20955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7" name="Rectangle 11"/>
          <p:cNvSpPr>
            <a:spLocks noChangeArrowheads="1"/>
          </p:cNvSpPr>
          <p:nvPr/>
        </p:nvSpPr>
        <p:spPr bwMode="auto">
          <a:xfrm>
            <a:off x="4151313" y="4119563"/>
            <a:ext cx="1717675" cy="209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8" name="Rectangle 12"/>
          <p:cNvSpPr>
            <a:spLocks noChangeArrowheads="1"/>
          </p:cNvSpPr>
          <p:nvPr/>
        </p:nvSpPr>
        <p:spPr bwMode="auto">
          <a:xfrm>
            <a:off x="4151313" y="5154613"/>
            <a:ext cx="1717675" cy="3333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9" name="Rectangle 13"/>
          <p:cNvSpPr>
            <a:spLocks noChangeArrowheads="1"/>
          </p:cNvSpPr>
          <p:nvPr/>
        </p:nvSpPr>
        <p:spPr bwMode="auto">
          <a:xfrm>
            <a:off x="4151313" y="5154613"/>
            <a:ext cx="1717675" cy="333375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0" name="Rectangle 14"/>
          <p:cNvSpPr>
            <a:spLocks noChangeArrowheads="1"/>
          </p:cNvSpPr>
          <p:nvPr/>
        </p:nvSpPr>
        <p:spPr bwMode="auto">
          <a:xfrm>
            <a:off x="4151313" y="2424113"/>
            <a:ext cx="1717675" cy="327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1" name="Rectangle 15"/>
          <p:cNvSpPr>
            <a:spLocks noChangeArrowheads="1"/>
          </p:cNvSpPr>
          <p:nvPr/>
        </p:nvSpPr>
        <p:spPr bwMode="auto">
          <a:xfrm>
            <a:off x="4151313" y="2424113"/>
            <a:ext cx="1717675" cy="327025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2" name="Rectangle 16"/>
          <p:cNvSpPr>
            <a:spLocks noChangeArrowheads="1"/>
          </p:cNvSpPr>
          <p:nvPr/>
        </p:nvSpPr>
        <p:spPr bwMode="auto">
          <a:xfrm>
            <a:off x="3709988" y="3433763"/>
            <a:ext cx="2600325" cy="57785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3" name="Rectangle 17"/>
          <p:cNvSpPr>
            <a:spLocks noChangeArrowheads="1"/>
          </p:cNvSpPr>
          <p:nvPr/>
        </p:nvSpPr>
        <p:spPr bwMode="auto">
          <a:xfrm>
            <a:off x="3709988" y="3433763"/>
            <a:ext cx="2600325" cy="577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4" name="Rectangle 18"/>
          <p:cNvSpPr>
            <a:spLocks noChangeArrowheads="1"/>
          </p:cNvSpPr>
          <p:nvPr/>
        </p:nvSpPr>
        <p:spPr bwMode="auto">
          <a:xfrm>
            <a:off x="2055813" y="2808288"/>
            <a:ext cx="1393825" cy="58737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5" name="Rectangle 19"/>
          <p:cNvSpPr>
            <a:spLocks noChangeArrowheads="1"/>
          </p:cNvSpPr>
          <p:nvPr/>
        </p:nvSpPr>
        <p:spPr bwMode="auto">
          <a:xfrm>
            <a:off x="2055813" y="2808288"/>
            <a:ext cx="1393825" cy="587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6" name="Rectangle 20"/>
          <p:cNvSpPr>
            <a:spLocks noChangeArrowheads="1"/>
          </p:cNvSpPr>
          <p:nvPr/>
        </p:nvSpPr>
        <p:spPr bwMode="auto">
          <a:xfrm>
            <a:off x="2055813" y="4491038"/>
            <a:ext cx="1501775" cy="5842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7" name="Rectangle 21"/>
          <p:cNvSpPr>
            <a:spLocks noChangeArrowheads="1"/>
          </p:cNvSpPr>
          <p:nvPr/>
        </p:nvSpPr>
        <p:spPr bwMode="auto">
          <a:xfrm>
            <a:off x="2055813" y="4491038"/>
            <a:ext cx="1501775" cy="584200"/>
          </a:xfrm>
          <a:prstGeom prst="rect">
            <a:avLst/>
          </a:prstGeom>
          <a:solidFill>
            <a:srgbClr val="FFCCCC"/>
          </a:solidFill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8" name="Freeform 22"/>
          <p:cNvSpPr>
            <a:spLocks/>
          </p:cNvSpPr>
          <p:nvPr/>
        </p:nvSpPr>
        <p:spPr bwMode="auto">
          <a:xfrm>
            <a:off x="4186238" y="2865438"/>
            <a:ext cx="1647825" cy="460375"/>
          </a:xfrm>
          <a:custGeom>
            <a:avLst/>
            <a:gdLst>
              <a:gd name="T0" fmla="*/ 520 w 1038"/>
              <a:gd name="T1" fmla="*/ 0 h 290"/>
              <a:gd name="T2" fmla="*/ 0 w 1038"/>
              <a:gd name="T3" fmla="*/ 146 h 290"/>
              <a:gd name="T4" fmla="*/ 520 w 1038"/>
              <a:gd name="T5" fmla="*/ 290 h 290"/>
              <a:gd name="T6" fmla="*/ 1038 w 1038"/>
              <a:gd name="T7" fmla="*/ 146 h 290"/>
              <a:gd name="T8" fmla="*/ 520 w 1038"/>
              <a:gd name="T9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8" h="290">
                <a:moveTo>
                  <a:pt x="520" y="0"/>
                </a:moveTo>
                <a:lnTo>
                  <a:pt x="0" y="146"/>
                </a:lnTo>
                <a:lnTo>
                  <a:pt x="520" y="290"/>
                </a:lnTo>
                <a:lnTo>
                  <a:pt x="1038" y="146"/>
                </a:lnTo>
                <a:lnTo>
                  <a:pt x="52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9" name="Freeform 23"/>
          <p:cNvSpPr>
            <a:spLocks/>
          </p:cNvSpPr>
          <p:nvPr/>
        </p:nvSpPr>
        <p:spPr bwMode="auto">
          <a:xfrm>
            <a:off x="4186238" y="2865438"/>
            <a:ext cx="1647825" cy="460375"/>
          </a:xfrm>
          <a:custGeom>
            <a:avLst/>
            <a:gdLst>
              <a:gd name="T0" fmla="*/ 520 w 1038"/>
              <a:gd name="T1" fmla="*/ 0 h 290"/>
              <a:gd name="T2" fmla="*/ 0 w 1038"/>
              <a:gd name="T3" fmla="*/ 146 h 290"/>
              <a:gd name="T4" fmla="*/ 520 w 1038"/>
              <a:gd name="T5" fmla="*/ 290 h 290"/>
              <a:gd name="T6" fmla="*/ 1038 w 1038"/>
              <a:gd name="T7" fmla="*/ 146 h 290"/>
              <a:gd name="T8" fmla="*/ 520 w 1038"/>
              <a:gd name="T9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8" h="290">
                <a:moveTo>
                  <a:pt x="520" y="0"/>
                </a:moveTo>
                <a:lnTo>
                  <a:pt x="0" y="146"/>
                </a:lnTo>
                <a:lnTo>
                  <a:pt x="520" y="290"/>
                </a:lnTo>
                <a:lnTo>
                  <a:pt x="1038" y="146"/>
                </a:lnTo>
                <a:lnTo>
                  <a:pt x="5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0" name="Freeform 24"/>
          <p:cNvSpPr>
            <a:spLocks/>
          </p:cNvSpPr>
          <p:nvPr/>
        </p:nvSpPr>
        <p:spPr bwMode="auto">
          <a:xfrm>
            <a:off x="4186238" y="2865438"/>
            <a:ext cx="1647825" cy="460375"/>
          </a:xfrm>
          <a:custGeom>
            <a:avLst/>
            <a:gdLst>
              <a:gd name="T0" fmla="*/ 520 w 1038"/>
              <a:gd name="T1" fmla="*/ 0 h 290"/>
              <a:gd name="T2" fmla="*/ 0 w 1038"/>
              <a:gd name="T3" fmla="*/ 146 h 290"/>
              <a:gd name="T4" fmla="*/ 520 w 1038"/>
              <a:gd name="T5" fmla="*/ 290 h 290"/>
              <a:gd name="T6" fmla="*/ 1038 w 1038"/>
              <a:gd name="T7" fmla="*/ 146 h 290"/>
              <a:gd name="T8" fmla="*/ 520 w 1038"/>
              <a:gd name="T9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8" h="290">
                <a:moveTo>
                  <a:pt x="520" y="0"/>
                </a:moveTo>
                <a:lnTo>
                  <a:pt x="0" y="146"/>
                </a:lnTo>
                <a:lnTo>
                  <a:pt x="520" y="290"/>
                </a:lnTo>
                <a:lnTo>
                  <a:pt x="1038" y="146"/>
                </a:lnTo>
                <a:lnTo>
                  <a:pt x="52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1" name="Freeform 25"/>
          <p:cNvSpPr>
            <a:spLocks/>
          </p:cNvSpPr>
          <p:nvPr/>
        </p:nvSpPr>
        <p:spPr bwMode="auto">
          <a:xfrm>
            <a:off x="3983038" y="4522788"/>
            <a:ext cx="2054225" cy="520700"/>
          </a:xfrm>
          <a:custGeom>
            <a:avLst/>
            <a:gdLst>
              <a:gd name="T0" fmla="*/ 648 w 1294"/>
              <a:gd name="T1" fmla="*/ 0 h 328"/>
              <a:gd name="T2" fmla="*/ 0 w 1294"/>
              <a:gd name="T3" fmla="*/ 164 h 328"/>
              <a:gd name="T4" fmla="*/ 648 w 1294"/>
              <a:gd name="T5" fmla="*/ 328 h 328"/>
              <a:gd name="T6" fmla="*/ 1294 w 1294"/>
              <a:gd name="T7" fmla="*/ 164 h 328"/>
              <a:gd name="T8" fmla="*/ 648 w 1294"/>
              <a:gd name="T9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4" h="328">
                <a:moveTo>
                  <a:pt x="648" y="0"/>
                </a:moveTo>
                <a:lnTo>
                  <a:pt x="0" y="164"/>
                </a:lnTo>
                <a:lnTo>
                  <a:pt x="648" y="328"/>
                </a:lnTo>
                <a:lnTo>
                  <a:pt x="1294" y="164"/>
                </a:lnTo>
                <a:lnTo>
                  <a:pt x="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2" name="Freeform 26"/>
          <p:cNvSpPr>
            <a:spLocks/>
          </p:cNvSpPr>
          <p:nvPr/>
        </p:nvSpPr>
        <p:spPr bwMode="auto">
          <a:xfrm>
            <a:off x="3983038" y="4522788"/>
            <a:ext cx="2054225" cy="520700"/>
          </a:xfrm>
          <a:custGeom>
            <a:avLst/>
            <a:gdLst>
              <a:gd name="T0" fmla="*/ 648 w 1294"/>
              <a:gd name="T1" fmla="*/ 0 h 328"/>
              <a:gd name="T2" fmla="*/ 0 w 1294"/>
              <a:gd name="T3" fmla="*/ 164 h 328"/>
              <a:gd name="T4" fmla="*/ 648 w 1294"/>
              <a:gd name="T5" fmla="*/ 328 h 328"/>
              <a:gd name="T6" fmla="*/ 1294 w 1294"/>
              <a:gd name="T7" fmla="*/ 164 h 328"/>
              <a:gd name="T8" fmla="*/ 648 w 1294"/>
              <a:gd name="T9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4" h="328">
                <a:moveTo>
                  <a:pt x="648" y="0"/>
                </a:moveTo>
                <a:lnTo>
                  <a:pt x="0" y="164"/>
                </a:lnTo>
                <a:lnTo>
                  <a:pt x="648" y="328"/>
                </a:lnTo>
                <a:lnTo>
                  <a:pt x="1294" y="164"/>
                </a:lnTo>
                <a:lnTo>
                  <a:pt x="6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3" name="Freeform 27"/>
          <p:cNvSpPr>
            <a:spLocks/>
          </p:cNvSpPr>
          <p:nvPr/>
        </p:nvSpPr>
        <p:spPr bwMode="auto">
          <a:xfrm>
            <a:off x="3983038" y="4522788"/>
            <a:ext cx="2054225" cy="520700"/>
          </a:xfrm>
          <a:custGeom>
            <a:avLst/>
            <a:gdLst>
              <a:gd name="T0" fmla="*/ 648 w 1294"/>
              <a:gd name="T1" fmla="*/ 0 h 328"/>
              <a:gd name="T2" fmla="*/ 0 w 1294"/>
              <a:gd name="T3" fmla="*/ 164 h 328"/>
              <a:gd name="T4" fmla="*/ 648 w 1294"/>
              <a:gd name="T5" fmla="*/ 328 h 328"/>
              <a:gd name="T6" fmla="*/ 1294 w 1294"/>
              <a:gd name="T7" fmla="*/ 164 h 328"/>
              <a:gd name="T8" fmla="*/ 648 w 1294"/>
              <a:gd name="T9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4" h="328">
                <a:moveTo>
                  <a:pt x="648" y="0"/>
                </a:moveTo>
                <a:lnTo>
                  <a:pt x="0" y="164"/>
                </a:lnTo>
                <a:lnTo>
                  <a:pt x="648" y="328"/>
                </a:lnTo>
                <a:lnTo>
                  <a:pt x="1294" y="164"/>
                </a:lnTo>
                <a:lnTo>
                  <a:pt x="64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4" name="Freeform 28"/>
          <p:cNvSpPr>
            <a:spLocks/>
          </p:cNvSpPr>
          <p:nvPr/>
        </p:nvSpPr>
        <p:spPr bwMode="auto">
          <a:xfrm>
            <a:off x="1982788" y="1871663"/>
            <a:ext cx="2111375" cy="1238250"/>
          </a:xfrm>
          <a:custGeom>
            <a:avLst/>
            <a:gdLst>
              <a:gd name="T0" fmla="*/ 48 w 1330"/>
              <a:gd name="T1" fmla="*/ 780 h 780"/>
              <a:gd name="T2" fmla="*/ 0 w 1330"/>
              <a:gd name="T3" fmla="*/ 780 h 780"/>
              <a:gd name="T4" fmla="*/ 0 w 1330"/>
              <a:gd name="T5" fmla="*/ 0 h 780"/>
              <a:gd name="T6" fmla="*/ 1330 w 1330"/>
              <a:gd name="T7" fmla="*/ 0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30" h="780">
                <a:moveTo>
                  <a:pt x="48" y="780"/>
                </a:moveTo>
                <a:lnTo>
                  <a:pt x="0" y="780"/>
                </a:lnTo>
                <a:lnTo>
                  <a:pt x="0" y="0"/>
                </a:lnTo>
                <a:lnTo>
                  <a:pt x="1330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5" name="Freeform 29"/>
          <p:cNvSpPr>
            <a:spLocks/>
          </p:cNvSpPr>
          <p:nvPr/>
        </p:nvSpPr>
        <p:spPr bwMode="auto">
          <a:xfrm>
            <a:off x="4071938" y="1839913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6" name="Freeform 30"/>
          <p:cNvSpPr>
            <a:spLocks/>
          </p:cNvSpPr>
          <p:nvPr/>
        </p:nvSpPr>
        <p:spPr bwMode="auto">
          <a:xfrm>
            <a:off x="4071938" y="1839913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7" name="Line 31"/>
          <p:cNvSpPr>
            <a:spLocks noChangeShapeType="1"/>
          </p:cNvSpPr>
          <p:nvPr/>
        </p:nvSpPr>
        <p:spPr bwMode="auto">
          <a:xfrm>
            <a:off x="5011738" y="1992313"/>
            <a:ext cx="0" cy="825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8" name="Freeform 32"/>
          <p:cNvSpPr>
            <a:spLocks/>
          </p:cNvSpPr>
          <p:nvPr/>
        </p:nvSpPr>
        <p:spPr bwMode="auto">
          <a:xfrm>
            <a:off x="4979988" y="203041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9" name="Freeform 33"/>
          <p:cNvSpPr>
            <a:spLocks/>
          </p:cNvSpPr>
          <p:nvPr/>
        </p:nvSpPr>
        <p:spPr bwMode="auto">
          <a:xfrm>
            <a:off x="4979988" y="203041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0" name="Line 34"/>
          <p:cNvSpPr>
            <a:spLocks noChangeShapeType="1"/>
          </p:cNvSpPr>
          <p:nvPr/>
        </p:nvSpPr>
        <p:spPr bwMode="auto">
          <a:xfrm>
            <a:off x="5011738" y="2316163"/>
            <a:ext cx="0" cy="793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1" name="Freeform 35"/>
          <p:cNvSpPr>
            <a:spLocks/>
          </p:cNvSpPr>
          <p:nvPr/>
        </p:nvSpPr>
        <p:spPr bwMode="auto">
          <a:xfrm>
            <a:off x="4979988" y="23510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2" name="Freeform 36"/>
          <p:cNvSpPr>
            <a:spLocks/>
          </p:cNvSpPr>
          <p:nvPr/>
        </p:nvSpPr>
        <p:spPr bwMode="auto">
          <a:xfrm>
            <a:off x="4979988" y="23510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3" name="Line 37"/>
          <p:cNvSpPr>
            <a:spLocks noChangeShapeType="1"/>
          </p:cNvSpPr>
          <p:nvPr/>
        </p:nvSpPr>
        <p:spPr bwMode="auto">
          <a:xfrm>
            <a:off x="5011738" y="2747963"/>
            <a:ext cx="0" cy="793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4" name="Freeform 38"/>
          <p:cNvSpPr>
            <a:spLocks/>
          </p:cNvSpPr>
          <p:nvPr/>
        </p:nvSpPr>
        <p:spPr bwMode="auto">
          <a:xfrm>
            <a:off x="4979988" y="27828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5" name="Freeform 39"/>
          <p:cNvSpPr>
            <a:spLocks/>
          </p:cNvSpPr>
          <p:nvPr/>
        </p:nvSpPr>
        <p:spPr bwMode="auto">
          <a:xfrm>
            <a:off x="4979988" y="27828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6" name="Line 40"/>
          <p:cNvSpPr>
            <a:spLocks noChangeShapeType="1"/>
          </p:cNvSpPr>
          <p:nvPr/>
        </p:nvSpPr>
        <p:spPr bwMode="auto">
          <a:xfrm>
            <a:off x="5011738" y="3319463"/>
            <a:ext cx="0" cy="793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7" name="Freeform 41"/>
          <p:cNvSpPr>
            <a:spLocks/>
          </p:cNvSpPr>
          <p:nvPr/>
        </p:nvSpPr>
        <p:spPr bwMode="auto">
          <a:xfrm>
            <a:off x="4979988" y="33543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8" name="Freeform 42"/>
          <p:cNvSpPr>
            <a:spLocks/>
          </p:cNvSpPr>
          <p:nvPr/>
        </p:nvSpPr>
        <p:spPr bwMode="auto">
          <a:xfrm>
            <a:off x="4979988" y="33543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9" name="Line 43"/>
          <p:cNvSpPr>
            <a:spLocks noChangeShapeType="1"/>
          </p:cNvSpPr>
          <p:nvPr/>
        </p:nvSpPr>
        <p:spPr bwMode="auto">
          <a:xfrm>
            <a:off x="5011738" y="4008438"/>
            <a:ext cx="0" cy="793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0" name="Freeform 44"/>
          <p:cNvSpPr>
            <a:spLocks/>
          </p:cNvSpPr>
          <p:nvPr/>
        </p:nvSpPr>
        <p:spPr bwMode="auto">
          <a:xfrm>
            <a:off x="4979988" y="4046538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1" name="Freeform 45"/>
          <p:cNvSpPr>
            <a:spLocks/>
          </p:cNvSpPr>
          <p:nvPr/>
        </p:nvSpPr>
        <p:spPr bwMode="auto">
          <a:xfrm>
            <a:off x="4979988" y="4046538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2" name="Line 46"/>
          <p:cNvSpPr>
            <a:spLocks noChangeShapeType="1"/>
          </p:cNvSpPr>
          <p:nvPr/>
        </p:nvSpPr>
        <p:spPr bwMode="auto">
          <a:xfrm>
            <a:off x="5011738" y="4329113"/>
            <a:ext cx="0" cy="161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3" name="Freeform 47"/>
          <p:cNvSpPr>
            <a:spLocks/>
          </p:cNvSpPr>
          <p:nvPr/>
        </p:nvSpPr>
        <p:spPr bwMode="auto">
          <a:xfrm>
            <a:off x="4979988" y="44465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4" name="Freeform 48"/>
          <p:cNvSpPr>
            <a:spLocks/>
          </p:cNvSpPr>
          <p:nvPr/>
        </p:nvSpPr>
        <p:spPr bwMode="auto">
          <a:xfrm>
            <a:off x="4979988" y="44465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5" name="Line 49"/>
          <p:cNvSpPr>
            <a:spLocks noChangeShapeType="1"/>
          </p:cNvSpPr>
          <p:nvPr/>
        </p:nvSpPr>
        <p:spPr bwMode="auto">
          <a:xfrm>
            <a:off x="2770188" y="2563813"/>
            <a:ext cx="0" cy="161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6" name="Freeform 50"/>
          <p:cNvSpPr>
            <a:spLocks/>
          </p:cNvSpPr>
          <p:nvPr/>
        </p:nvSpPr>
        <p:spPr bwMode="auto">
          <a:xfrm>
            <a:off x="2741613" y="268128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7" name="Freeform 51"/>
          <p:cNvSpPr>
            <a:spLocks/>
          </p:cNvSpPr>
          <p:nvPr/>
        </p:nvSpPr>
        <p:spPr bwMode="auto">
          <a:xfrm>
            <a:off x="2741613" y="2681288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0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8" name="Line 52"/>
          <p:cNvSpPr>
            <a:spLocks noChangeShapeType="1"/>
          </p:cNvSpPr>
          <p:nvPr/>
        </p:nvSpPr>
        <p:spPr bwMode="auto">
          <a:xfrm>
            <a:off x="5011738" y="5043488"/>
            <a:ext cx="0" cy="825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9" name="Freeform 53"/>
          <p:cNvSpPr>
            <a:spLocks/>
          </p:cNvSpPr>
          <p:nvPr/>
        </p:nvSpPr>
        <p:spPr bwMode="auto">
          <a:xfrm>
            <a:off x="4979988" y="50815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0" name="Freeform 54"/>
          <p:cNvSpPr>
            <a:spLocks/>
          </p:cNvSpPr>
          <p:nvPr/>
        </p:nvSpPr>
        <p:spPr bwMode="auto">
          <a:xfrm>
            <a:off x="4979988" y="50815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1" name="Line 55"/>
          <p:cNvSpPr>
            <a:spLocks noChangeShapeType="1"/>
          </p:cNvSpPr>
          <p:nvPr/>
        </p:nvSpPr>
        <p:spPr bwMode="auto">
          <a:xfrm flipH="1">
            <a:off x="3497263" y="3097213"/>
            <a:ext cx="6889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2" name="Freeform 56"/>
          <p:cNvSpPr>
            <a:spLocks/>
          </p:cNvSpPr>
          <p:nvPr/>
        </p:nvSpPr>
        <p:spPr bwMode="auto">
          <a:xfrm>
            <a:off x="3443288" y="3065463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3" name="Freeform 57"/>
          <p:cNvSpPr>
            <a:spLocks/>
          </p:cNvSpPr>
          <p:nvPr/>
        </p:nvSpPr>
        <p:spPr bwMode="auto">
          <a:xfrm>
            <a:off x="3443288" y="3065463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4" name="Line 58"/>
          <p:cNvSpPr>
            <a:spLocks noChangeShapeType="1"/>
          </p:cNvSpPr>
          <p:nvPr/>
        </p:nvSpPr>
        <p:spPr bwMode="auto">
          <a:xfrm flipH="1">
            <a:off x="3614738" y="4783138"/>
            <a:ext cx="3778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5" name="Freeform 59"/>
          <p:cNvSpPr>
            <a:spLocks/>
          </p:cNvSpPr>
          <p:nvPr/>
        </p:nvSpPr>
        <p:spPr bwMode="auto">
          <a:xfrm>
            <a:off x="3563938" y="4754563"/>
            <a:ext cx="73025" cy="60325"/>
          </a:xfrm>
          <a:custGeom>
            <a:avLst/>
            <a:gdLst>
              <a:gd name="T0" fmla="*/ 0 w 46"/>
              <a:gd name="T1" fmla="*/ 18 h 38"/>
              <a:gd name="T2" fmla="*/ 46 w 46"/>
              <a:gd name="T3" fmla="*/ 0 h 38"/>
              <a:gd name="T4" fmla="*/ 36 w 46"/>
              <a:gd name="T5" fmla="*/ 18 h 38"/>
              <a:gd name="T6" fmla="*/ 46 w 46"/>
              <a:gd name="T7" fmla="*/ 38 h 38"/>
              <a:gd name="T8" fmla="*/ 0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0" y="18"/>
                </a:moveTo>
                <a:lnTo>
                  <a:pt x="46" y="0"/>
                </a:lnTo>
                <a:lnTo>
                  <a:pt x="36" y="18"/>
                </a:lnTo>
                <a:lnTo>
                  <a:pt x="46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6" name="Freeform 60"/>
          <p:cNvSpPr>
            <a:spLocks/>
          </p:cNvSpPr>
          <p:nvPr/>
        </p:nvSpPr>
        <p:spPr bwMode="auto">
          <a:xfrm>
            <a:off x="3563938" y="4754563"/>
            <a:ext cx="73025" cy="60325"/>
          </a:xfrm>
          <a:custGeom>
            <a:avLst/>
            <a:gdLst>
              <a:gd name="T0" fmla="*/ 0 w 46"/>
              <a:gd name="T1" fmla="*/ 18 h 38"/>
              <a:gd name="T2" fmla="*/ 46 w 46"/>
              <a:gd name="T3" fmla="*/ 0 h 38"/>
              <a:gd name="T4" fmla="*/ 36 w 46"/>
              <a:gd name="T5" fmla="*/ 18 h 38"/>
              <a:gd name="T6" fmla="*/ 46 w 46"/>
              <a:gd name="T7" fmla="*/ 38 h 38"/>
              <a:gd name="T8" fmla="*/ 0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0" y="18"/>
                </a:moveTo>
                <a:lnTo>
                  <a:pt x="46" y="0"/>
                </a:lnTo>
                <a:lnTo>
                  <a:pt x="36" y="18"/>
                </a:lnTo>
                <a:lnTo>
                  <a:pt x="46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7" name="Freeform 61"/>
          <p:cNvSpPr>
            <a:spLocks/>
          </p:cNvSpPr>
          <p:nvPr/>
        </p:nvSpPr>
        <p:spPr bwMode="auto">
          <a:xfrm>
            <a:off x="2811463" y="4392613"/>
            <a:ext cx="2197100" cy="98425"/>
          </a:xfrm>
          <a:custGeom>
            <a:avLst/>
            <a:gdLst>
              <a:gd name="T0" fmla="*/ 1384 w 1384"/>
              <a:gd name="T1" fmla="*/ 0 h 62"/>
              <a:gd name="T2" fmla="*/ 0 w 1384"/>
              <a:gd name="T3" fmla="*/ 0 h 62"/>
              <a:gd name="T4" fmla="*/ 0 w 1384"/>
              <a:gd name="T5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84" h="62">
                <a:moveTo>
                  <a:pt x="1384" y="0"/>
                </a:moveTo>
                <a:lnTo>
                  <a:pt x="0" y="0"/>
                </a:lnTo>
                <a:lnTo>
                  <a:pt x="0" y="6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8" name="Line 62"/>
          <p:cNvSpPr>
            <a:spLocks noChangeShapeType="1"/>
          </p:cNvSpPr>
          <p:nvPr/>
        </p:nvSpPr>
        <p:spPr bwMode="auto">
          <a:xfrm flipV="1">
            <a:off x="3351213" y="3211513"/>
            <a:ext cx="895350" cy="2603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9" name="Freeform 63"/>
          <p:cNvSpPr>
            <a:spLocks/>
          </p:cNvSpPr>
          <p:nvPr/>
        </p:nvSpPr>
        <p:spPr bwMode="auto">
          <a:xfrm>
            <a:off x="4217988" y="3189288"/>
            <a:ext cx="82550" cy="60325"/>
          </a:xfrm>
          <a:custGeom>
            <a:avLst/>
            <a:gdLst>
              <a:gd name="T0" fmla="*/ 52 w 52"/>
              <a:gd name="T1" fmla="*/ 6 h 38"/>
              <a:gd name="T2" fmla="*/ 10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6"/>
                </a:moveTo>
                <a:lnTo>
                  <a:pt x="10" y="38"/>
                </a:lnTo>
                <a:lnTo>
                  <a:pt x="16" y="16"/>
                </a:lnTo>
                <a:lnTo>
                  <a:pt x="0" y="0"/>
                </a:lnTo>
                <a:lnTo>
                  <a:pt x="52" y="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0" name="Freeform 64"/>
          <p:cNvSpPr>
            <a:spLocks/>
          </p:cNvSpPr>
          <p:nvPr/>
        </p:nvSpPr>
        <p:spPr bwMode="auto">
          <a:xfrm>
            <a:off x="4217988" y="3189288"/>
            <a:ext cx="82550" cy="60325"/>
          </a:xfrm>
          <a:custGeom>
            <a:avLst/>
            <a:gdLst>
              <a:gd name="T0" fmla="*/ 52 w 52"/>
              <a:gd name="T1" fmla="*/ 6 h 38"/>
              <a:gd name="T2" fmla="*/ 10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6"/>
                </a:moveTo>
                <a:lnTo>
                  <a:pt x="10" y="38"/>
                </a:lnTo>
                <a:lnTo>
                  <a:pt x="16" y="16"/>
                </a:lnTo>
                <a:lnTo>
                  <a:pt x="0" y="0"/>
                </a:lnTo>
                <a:lnTo>
                  <a:pt x="52" y="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1" name="Line 65"/>
          <p:cNvSpPr>
            <a:spLocks noChangeShapeType="1"/>
          </p:cNvSpPr>
          <p:nvPr/>
        </p:nvSpPr>
        <p:spPr bwMode="auto">
          <a:xfrm flipV="1">
            <a:off x="3871913" y="4960938"/>
            <a:ext cx="488950" cy="1936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2" name="Freeform 66"/>
          <p:cNvSpPr>
            <a:spLocks/>
          </p:cNvSpPr>
          <p:nvPr/>
        </p:nvSpPr>
        <p:spPr bwMode="auto">
          <a:xfrm>
            <a:off x="4329113" y="4938713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4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3" name="Freeform 67"/>
          <p:cNvSpPr>
            <a:spLocks/>
          </p:cNvSpPr>
          <p:nvPr/>
        </p:nvSpPr>
        <p:spPr bwMode="auto">
          <a:xfrm>
            <a:off x="4329113" y="4938713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4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4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4" name="Line 68"/>
          <p:cNvSpPr>
            <a:spLocks noChangeShapeType="1"/>
          </p:cNvSpPr>
          <p:nvPr/>
        </p:nvSpPr>
        <p:spPr bwMode="auto">
          <a:xfrm flipH="1">
            <a:off x="6018213" y="3128963"/>
            <a:ext cx="206375" cy="2286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5" name="Freeform 69"/>
          <p:cNvSpPr>
            <a:spLocks/>
          </p:cNvSpPr>
          <p:nvPr/>
        </p:nvSpPr>
        <p:spPr bwMode="auto">
          <a:xfrm>
            <a:off x="5980113" y="3319463"/>
            <a:ext cx="76200" cy="76200"/>
          </a:xfrm>
          <a:custGeom>
            <a:avLst/>
            <a:gdLst>
              <a:gd name="T0" fmla="*/ 0 w 48"/>
              <a:gd name="T1" fmla="*/ 48 h 48"/>
              <a:gd name="T2" fmla="*/ 18 w 48"/>
              <a:gd name="T3" fmla="*/ 0 h 48"/>
              <a:gd name="T4" fmla="*/ 26 w 48"/>
              <a:gd name="T5" fmla="*/ 22 h 48"/>
              <a:gd name="T6" fmla="*/ 48 w 48"/>
              <a:gd name="T7" fmla="*/ 26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18" y="0"/>
                </a:lnTo>
                <a:lnTo>
                  <a:pt x="26" y="22"/>
                </a:lnTo>
                <a:lnTo>
                  <a:pt x="48" y="26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6" name="Freeform 70"/>
          <p:cNvSpPr>
            <a:spLocks/>
          </p:cNvSpPr>
          <p:nvPr/>
        </p:nvSpPr>
        <p:spPr bwMode="auto">
          <a:xfrm>
            <a:off x="5980113" y="3319463"/>
            <a:ext cx="76200" cy="76200"/>
          </a:xfrm>
          <a:custGeom>
            <a:avLst/>
            <a:gdLst>
              <a:gd name="T0" fmla="*/ 0 w 48"/>
              <a:gd name="T1" fmla="*/ 48 h 48"/>
              <a:gd name="T2" fmla="*/ 18 w 48"/>
              <a:gd name="T3" fmla="*/ 0 h 48"/>
              <a:gd name="T4" fmla="*/ 26 w 48"/>
              <a:gd name="T5" fmla="*/ 22 h 48"/>
              <a:gd name="T6" fmla="*/ 48 w 48"/>
              <a:gd name="T7" fmla="*/ 26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18" y="0"/>
                </a:lnTo>
                <a:lnTo>
                  <a:pt x="26" y="22"/>
                </a:lnTo>
                <a:lnTo>
                  <a:pt x="48" y="26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7" name="Rectangle 71"/>
          <p:cNvSpPr>
            <a:spLocks noChangeArrowheads="1"/>
          </p:cNvSpPr>
          <p:nvPr/>
        </p:nvSpPr>
        <p:spPr bwMode="auto">
          <a:xfrm>
            <a:off x="4246563" y="1738313"/>
            <a:ext cx="15901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sélectionne cinq ou six cabinets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ma base de données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87" name="Rectangle 91"/>
          <p:cNvSpPr>
            <a:spLocks noChangeArrowheads="1"/>
          </p:cNvSpPr>
          <p:nvPr/>
        </p:nvSpPr>
        <p:spPr bwMode="auto">
          <a:xfrm>
            <a:off x="4252913" y="2147888"/>
            <a:ext cx="15485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J’envoie un premier appel d’offres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01" name="Rectangle 105"/>
          <p:cNvSpPr>
            <a:spLocks noChangeArrowheads="1"/>
          </p:cNvSpPr>
          <p:nvPr/>
        </p:nvSpPr>
        <p:spPr bwMode="auto">
          <a:xfrm>
            <a:off x="4201616" y="2471738"/>
            <a:ext cx="165109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reçois plusieurs réponses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les compare aux critères de choix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23" name="Rectangle 127"/>
          <p:cNvSpPr>
            <a:spLocks noChangeArrowheads="1"/>
          </p:cNvSpPr>
          <p:nvPr/>
        </p:nvSpPr>
        <p:spPr bwMode="auto">
          <a:xfrm>
            <a:off x="4684713" y="2979738"/>
            <a:ext cx="663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J’élimine 50 %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réponses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33" name="Rectangle 137"/>
          <p:cNvSpPr>
            <a:spLocks noChangeArrowheads="1"/>
          </p:cNvSpPr>
          <p:nvPr/>
        </p:nvSpPr>
        <p:spPr bwMode="auto">
          <a:xfrm>
            <a:off x="3751542" y="3487738"/>
            <a:ext cx="251992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reçois les cabinets présélectionnés,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les classe de 1 à 3 en fonction du contenu technique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leur demande d’affiner leur proposition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 diminuer leurs coûts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88" name="Rectangle 192"/>
          <p:cNvSpPr>
            <a:spLocks noChangeArrowheads="1"/>
          </p:cNvSpPr>
          <p:nvPr/>
        </p:nvSpPr>
        <p:spPr bwMode="auto">
          <a:xfrm>
            <a:off x="4446996" y="4162782"/>
            <a:ext cx="11333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retiens le cabinet n°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99" name="Rectangle 203"/>
          <p:cNvSpPr>
            <a:spLocks noChangeArrowheads="1"/>
          </p:cNvSpPr>
          <p:nvPr/>
        </p:nvSpPr>
        <p:spPr bwMode="auto">
          <a:xfrm>
            <a:off x="4373743" y="4627563"/>
            <a:ext cx="127599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reçois le cabinet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négocie une dernière fois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lui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119" name="Rectangle 224"/>
          <p:cNvSpPr>
            <a:spLocks noChangeArrowheads="1"/>
          </p:cNvSpPr>
          <p:nvPr/>
        </p:nvSpPr>
        <p:spPr bwMode="auto">
          <a:xfrm>
            <a:off x="2119313" y="4548188"/>
            <a:ext cx="14234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Si la négociation se passe mal,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j’élimine le cabinet retenu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convoque le suivant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(2 ou 3)…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152" name="Rectangle 257"/>
          <p:cNvSpPr>
            <a:spLocks noChangeArrowheads="1"/>
          </p:cNvSpPr>
          <p:nvPr/>
        </p:nvSpPr>
        <p:spPr bwMode="auto">
          <a:xfrm>
            <a:off x="2119313" y="2865438"/>
            <a:ext cx="1186222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fais évoluer ma base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données en y enlevant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cabinets non retenus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lors du premier tri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196" name="Rectangle 301"/>
          <p:cNvSpPr>
            <a:spLocks noChangeArrowheads="1"/>
          </p:cNvSpPr>
          <p:nvPr/>
        </p:nvSpPr>
        <p:spPr bwMode="auto">
          <a:xfrm>
            <a:off x="4186238" y="5195888"/>
            <a:ext cx="162704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demande au cabinet sélectionné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rédiger sa proposition définitive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20" name="Rectangle 325"/>
          <p:cNvSpPr>
            <a:spLocks noChangeArrowheads="1"/>
          </p:cNvSpPr>
          <p:nvPr/>
        </p:nvSpPr>
        <p:spPr bwMode="auto">
          <a:xfrm>
            <a:off x="2192338" y="2055813"/>
            <a:ext cx="143629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réponse bâclée,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seulement et évidemment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ne sera pas retenue, mais peut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conduire à un déréférencement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74" name="Rectangle 379"/>
          <p:cNvSpPr>
            <a:spLocks noChangeArrowheads="1"/>
          </p:cNvSpPr>
          <p:nvPr/>
        </p:nvSpPr>
        <p:spPr bwMode="auto">
          <a:xfrm>
            <a:off x="2097088" y="3506788"/>
            <a:ext cx="14779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Seuls les deux ou trois meilleurs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sont invités à venir présenter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vive voix leur projet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Rectangle 412"/>
          <p:cNvSpPr>
            <a:spLocks noChangeArrowheads="1"/>
          </p:cNvSpPr>
          <p:nvPr/>
        </p:nvSpPr>
        <p:spPr bwMode="auto">
          <a:xfrm>
            <a:off x="2878138" y="5141913"/>
            <a:ext cx="114935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coût n’intervient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dans la phase ultime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négociation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073" name="Rectangle 441"/>
          <p:cNvSpPr>
            <a:spLocks noChangeArrowheads="1"/>
          </p:cNvSpPr>
          <p:nvPr/>
        </p:nvSpPr>
        <p:spPr bwMode="auto">
          <a:xfrm>
            <a:off x="6297613" y="2862263"/>
            <a:ext cx="108042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qualité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présentation orale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proposition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est ici déterminante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90926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CENTRALISATION DES CANDIDATURES</a:t>
            </a:r>
          </a:p>
        </p:txBody>
      </p:sp>
      <p:sp>
        <p:nvSpPr>
          <p:cNvPr id="46236" name="Rectangle 6"/>
          <p:cNvSpPr>
            <a:spLocks noChangeArrowheads="1"/>
          </p:cNvSpPr>
          <p:nvPr/>
        </p:nvSpPr>
        <p:spPr bwMode="auto">
          <a:xfrm>
            <a:off x="2173288" y="2318300"/>
            <a:ext cx="1546225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37" name="Rectangle 7"/>
          <p:cNvSpPr>
            <a:spLocks noChangeArrowheads="1"/>
          </p:cNvSpPr>
          <p:nvPr/>
        </p:nvSpPr>
        <p:spPr bwMode="auto">
          <a:xfrm>
            <a:off x="2173288" y="2318300"/>
            <a:ext cx="1546225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38" name="Rectangle 8"/>
          <p:cNvSpPr>
            <a:spLocks noChangeArrowheads="1"/>
          </p:cNvSpPr>
          <p:nvPr/>
        </p:nvSpPr>
        <p:spPr bwMode="auto">
          <a:xfrm>
            <a:off x="3805238" y="2318300"/>
            <a:ext cx="1543050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39" name="Rectangle 9"/>
          <p:cNvSpPr>
            <a:spLocks noChangeArrowheads="1"/>
          </p:cNvSpPr>
          <p:nvPr/>
        </p:nvSpPr>
        <p:spPr bwMode="auto">
          <a:xfrm>
            <a:off x="3805238" y="2318300"/>
            <a:ext cx="154305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0" name="Rectangle 10"/>
          <p:cNvSpPr>
            <a:spLocks noChangeArrowheads="1"/>
          </p:cNvSpPr>
          <p:nvPr/>
        </p:nvSpPr>
        <p:spPr bwMode="auto">
          <a:xfrm>
            <a:off x="5421313" y="2318300"/>
            <a:ext cx="1549400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1" name="Rectangle 11"/>
          <p:cNvSpPr>
            <a:spLocks noChangeArrowheads="1"/>
          </p:cNvSpPr>
          <p:nvPr/>
        </p:nvSpPr>
        <p:spPr bwMode="auto">
          <a:xfrm>
            <a:off x="5421313" y="2318300"/>
            <a:ext cx="154940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2" name="Rectangle 12"/>
          <p:cNvSpPr>
            <a:spLocks noChangeArrowheads="1"/>
          </p:cNvSpPr>
          <p:nvPr/>
        </p:nvSpPr>
        <p:spPr bwMode="auto">
          <a:xfrm>
            <a:off x="2173288" y="2861225"/>
            <a:ext cx="1546225" cy="32385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3" name="Rectangle 13"/>
          <p:cNvSpPr>
            <a:spLocks noChangeArrowheads="1"/>
          </p:cNvSpPr>
          <p:nvPr/>
        </p:nvSpPr>
        <p:spPr bwMode="auto">
          <a:xfrm>
            <a:off x="2173288" y="2861225"/>
            <a:ext cx="1546225" cy="323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4" name="Rectangle 14"/>
          <p:cNvSpPr>
            <a:spLocks noChangeArrowheads="1"/>
          </p:cNvSpPr>
          <p:nvPr/>
        </p:nvSpPr>
        <p:spPr bwMode="auto">
          <a:xfrm>
            <a:off x="3805238" y="2861225"/>
            <a:ext cx="1543050" cy="3238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5" name="Rectangle 15"/>
          <p:cNvSpPr>
            <a:spLocks noChangeArrowheads="1"/>
          </p:cNvSpPr>
          <p:nvPr/>
        </p:nvSpPr>
        <p:spPr bwMode="auto">
          <a:xfrm>
            <a:off x="3805238" y="2861225"/>
            <a:ext cx="1543050" cy="323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6" name="Rectangle 16"/>
          <p:cNvSpPr>
            <a:spLocks noChangeArrowheads="1"/>
          </p:cNvSpPr>
          <p:nvPr/>
        </p:nvSpPr>
        <p:spPr bwMode="auto">
          <a:xfrm>
            <a:off x="3608388" y="3296200"/>
            <a:ext cx="1936750" cy="5715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7" name="Rectangle 17"/>
          <p:cNvSpPr>
            <a:spLocks noChangeArrowheads="1"/>
          </p:cNvSpPr>
          <p:nvPr/>
        </p:nvSpPr>
        <p:spPr bwMode="auto">
          <a:xfrm>
            <a:off x="3608388" y="3296200"/>
            <a:ext cx="1936750" cy="571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8" name="Rectangle 18"/>
          <p:cNvSpPr>
            <a:spLocks noChangeArrowheads="1"/>
          </p:cNvSpPr>
          <p:nvPr/>
        </p:nvSpPr>
        <p:spPr bwMode="auto">
          <a:xfrm>
            <a:off x="3741738" y="3978825"/>
            <a:ext cx="1670050" cy="355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49" name="Rectangle 19"/>
          <p:cNvSpPr>
            <a:spLocks noChangeArrowheads="1"/>
          </p:cNvSpPr>
          <p:nvPr/>
        </p:nvSpPr>
        <p:spPr bwMode="auto">
          <a:xfrm>
            <a:off x="3741738" y="3978825"/>
            <a:ext cx="1670050" cy="355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0" name="Rectangle 20"/>
          <p:cNvSpPr>
            <a:spLocks noChangeArrowheads="1"/>
          </p:cNvSpPr>
          <p:nvPr/>
        </p:nvSpPr>
        <p:spPr bwMode="auto">
          <a:xfrm>
            <a:off x="3741738" y="4448725"/>
            <a:ext cx="1670050" cy="4603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1" name="Rectangle 21"/>
          <p:cNvSpPr>
            <a:spLocks noChangeArrowheads="1"/>
          </p:cNvSpPr>
          <p:nvPr/>
        </p:nvSpPr>
        <p:spPr bwMode="auto">
          <a:xfrm>
            <a:off x="3741738" y="4448725"/>
            <a:ext cx="1670050" cy="460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2" name="Rectangle 22"/>
          <p:cNvSpPr>
            <a:spLocks noChangeArrowheads="1"/>
          </p:cNvSpPr>
          <p:nvPr/>
        </p:nvSpPr>
        <p:spPr bwMode="auto">
          <a:xfrm>
            <a:off x="5421313" y="2861225"/>
            <a:ext cx="1549400" cy="3238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3" name="Rectangle 23"/>
          <p:cNvSpPr>
            <a:spLocks noChangeArrowheads="1"/>
          </p:cNvSpPr>
          <p:nvPr/>
        </p:nvSpPr>
        <p:spPr bwMode="auto">
          <a:xfrm>
            <a:off x="5421313" y="2861225"/>
            <a:ext cx="1549400" cy="323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4" name="Line 24"/>
          <p:cNvSpPr>
            <a:spLocks noChangeShapeType="1"/>
          </p:cNvSpPr>
          <p:nvPr/>
        </p:nvSpPr>
        <p:spPr bwMode="auto">
          <a:xfrm>
            <a:off x="2960688" y="2743750"/>
            <a:ext cx="0" cy="603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5" name="Freeform 25"/>
          <p:cNvSpPr>
            <a:spLocks/>
          </p:cNvSpPr>
          <p:nvPr/>
        </p:nvSpPr>
        <p:spPr bwMode="auto">
          <a:xfrm>
            <a:off x="2932113" y="2781850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6" name="Freeform 26"/>
          <p:cNvSpPr>
            <a:spLocks/>
          </p:cNvSpPr>
          <p:nvPr/>
        </p:nvSpPr>
        <p:spPr bwMode="auto">
          <a:xfrm>
            <a:off x="2932113" y="2781850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7" name="Line 27"/>
          <p:cNvSpPr>
            <a:spLocks noChangeShapeType="1"/>
          </p:cNvSpPr>
          <p:nvPr/>
        </p:nvSpPr>
        <p:spPr bwMode="auto">
          <a:xfrm>
            <a:off x="4586288" y="2743750"/>
            <a:ext cx="0" cy="603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8" name="Freeform 28"/>
          <p:cNvSpPr>
            <a:spLocks/>
          </p:cNvSpPr>
          <p:nvPr/>
        </p:nvSpPr>
        <p:spPr bwMode="auto">
          <a:xfrm>
            <a:off x="4554538" y="2781850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59" name="Freeform 29"/>
          <p:cNvSpPr>
            <a:spLocks/>
          </p:cNvSpPr>
          <p:nvPr/>
        </p:nvSpPr>
        <p:spPr bwMode="auto">
          <a:xfrm>
            <a:off x="4554538" y="2781850"/>
            <a:ext cx="63500" cy="73025"/>
          </a:xfrm>
          <a:custGeom>
            <a:avLst/>
            <a:gdLst>
              <a:gd name="T0" fmla="*/ 20 w 40"/>
              <a:gd name="T1" fmla="*/ 46 h 46"/>
              <a:gd name="T2" fmla="*/ 0 w 40"/>
              <a:gd name="T3" fmla="*/ 0 h 46"/>
              <a:gd name="T4" fmla="*/ 20 w 40"/>
              <a:gd name="T5" fmla="*/ 10 h 46"/>
              <a:gd name="T6" fmla="*/ 40 w 40"/>
              <a:gd name="T7" fmla="*/ 0 h 46"/>
              <a:gd name="T8" fmla="*/ 20 w 4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0" name="Line 30"/>
          <p:cNvSpPr>
            <a:spLocks noChangeShapeType="1"/>
          </p:cNvSpPr>
          <p:nvPr/>
        </p:nvSpPr>
        <p:spPr bwMode="auto">
          <a:xfrm>
            <a:off x="4586288" y="3181900"/>
            <a:ext cx="0" cy="571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1" name="Freeform 31"/>
          <p:cNvSpPr>
            <a:spLocks/>
          </p:cNvSpPr>
          <p:nvPr/>
        </p:nvSpPr>
        <p:spPr bwMode="auto">
          <a:xfrm>
            <a:off x="4554538" y="32168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2" name="Freeform 32"/>
          <p:cNvSpPr>
            <a:spLocks/>
          </p:cNvSpPr>
          <p:nvPr/>
        </p:nvSpPr>
        <p:spPr bwMode="auto">
          <a:xfrm>
            <a:off x="4554538" y="32168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3" name="Line 33"/>
          <p:cNvSpPr>
            <a:spLocks noChangeShapeType="1"/>
          </p:cNvSpPr>
          <p:nvPr/>
        </p:nvSpPr>
        <p:spPr bwMode="auto">
          <a:xfrm>
            <a:off x="4586288" y="3867700"/>
            <a:ext cx="0" cy="571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4" name="Freeform 34"/>
          <p:cNvSpPr>
            <a:spLocks/>
          </p:cNvSpPr>
          <p:nvPr/>
        </p:nvSpPr>
        <p:spPr bwMode="auto">
          <a:xfrm>
            <a:off x="4554538" y="3902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5" name="Freeform 35"/>
          <p:cNvSpPr>
            <a:spLocks/>
          </p:cNvSpPr>
          <p:nvPr/>
        </p:nvSpPr>
        <p:spPr bwMode="auto">
          <a:xfrm>
            <a:off x="4554538" y="3902625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6" name="Line 36"/>
          <p:cNvSpPr>
            <a:spLocks noChangeShapeType="1"/>
          </p:cNvSpPr>
          <p:nvPr/>
        </p:nvSpPr>
        <p:spPr bwMode="auto">
          <a:xfrm>
            <a:off x="4586288" y="4334425"/>
            <a:ext cx="0" cy="571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7" name="Freeform 37"/>
          <p:cNvSpPr>
            <a:spLocks/>
          </p:cNvSpPr>
          <p:nvPr/>
        </p:nvSpPr>
        <p:spPr bwMode="auto">
          <a:xfrm>
            <a:off x="4554538" y="436935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8" name="Freeform 38"/>
          <p:cNvSpPr>
            <a:spLocks/>
          </p:cNvSpPr>
          <p:nvPr/>
        </p:nvSpPr>
        <p:spPr bwMode="auto">
          <a:xfrm>
            <a:off x="4554538" y="436935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69" name="Line 39"/>
          <p:cNvSpPr>
            <a:spLocks noChangeShapeType="1"/>
          </p:cNvSpPr>
          <p:nvPr/>
        </p:nvSpPr>
        <p:spPr bwMode="auto">
          <a:xfrm>
            <a:off x="6196013" y="2743750"/>
            <a:ext cx="0" cy="603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0" name="Freeform 40"/>
          <p:cNvSpPr>
            <a:spLocks/>
          </p:cNvSpPr>
          <p:nvPr/>
        </p:nvSpPr>
        <p:spPr bwMode="auto">
          <a:xfrm>
            <a:off x="6167438" y="2781850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1" name="Freeform 41"/>
          <p:cNvSpPr>
            <a:spLocks/>
          </p:cNvSpPr>
          <p:nvPr/>
        </p:nvSpPr>
        <p:spPr bwMode="auto">
          <a:xfrm>
            <a:off x="6167438" y="2781850"/>
            <a:ext cx="60325" cy="73025"/>
          </a:xfrm>
          <a:custGeom>
            <a:avLst/>
            <a:gdLst>
              <a:gd name="T0" fmla="*/ 18 w 38"/>
              <a:gd name="T1" fmla="*/ 46 h 46"/>
              <a:gd name="T2" fmla="*/ 0 w 38"/>
              <a:gd name="T3" fmla="*/ 0 h 46"/>
              <a:gd name="T4" fmla="*/ 18 w 38"/>
              <a:gd name="T5" fmla="*/ 10 h 46"/>
              <a:gd name="T6" fmla="*/ 38 w 38"/>
              <a:gd name="T7" fmla="*/ 0 h 46"/>
              <a:gd name="T8" fmla="*/ 18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46"/>
                </a:moveTo>
                <a:lnTo>
                  <a:pt x="0" y="0"/>
                </a:lnTo>
                <a:lnTo>
                  <a:pt x="18" y="10"/>
                </a:lnTo>
                <a:lnTo>
                  <a:pt x="38" y="0"/>
                </a:lnTo>
                <a:lnTo>
                  <a:pt x="18" y="4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2" name="Line 42"/>
          <p:cNvSpPr>
            <a:spLocks noChangeShapeType="1"/>
          </p:cNvSpPr>
          <p:nvPr/>
        </p:nvSpPr>
        <p:spPr bwMode="auto">
          <a:xfrm>
            <a:off x="3414713" y="4683675"/>
            <a:ext cx="2698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3" name="Freeform 43"/>
          <p:cNvSpPr>
            <a:spLocks/>
          </p:cNvSpPr>
          <p:nvPr/>
        </p:nvSpPr>
        <p:spPr bwMode="auto">
          <a:xfrm>
            <a:off x="3662363" y="46519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4" name="Freeform 44"/>
          <p:cNvSpPr>
            <a:spLocks/>
          </p:cNvSpPr>
          <p:nvPr/>
        </p:nvSpPr>
        <p:spPr bwMode="auto">
          <a:xfrm>
            <a:off x="3662363" y="46519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5" name="Freeform 45"/>
          <p:cNvSpPr>
            <a:spLocks/>
          </p:cNvSpPr>
          <p:nvPr/>
        </p:nvSpPr>
        <p:spPr bwMode="auto">
          <a:xfrm>
            <a:off x="2960688" y="3185075"/>
            <a:ext cx="590550" cy="406400"/>
          </a:xfrm>
          <a:custGeom>
            <a:avLst/>
            <a:gdLst>
              <a:gd name="T0" fmla="*/ 0 w 372"/>
              <a:gd name="T1" fmla="*/ 0 h 256"/>
              <a:gd name="T2" fmla="*/ 0 w 372"/>
              <a:gd name="T3" fmla="*/ 256 h 256"/>
              <a:gd name="T4" fmla="*/ 372 w 372"/>
              <a:gd name="T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2" h="256">
                <a:moveTo>
                  <a:pt x="0" y="0"/>
                </a:moveTo>
                <a:lnTo>
                  <a:pt x="0" y="256"/>
                </a:lnTo>
                <a:lnTo>
                  <a:pt x="372" y="25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6" name="Freeform 46"/>
          <p:cNvSpPr>
            <a:spLocks/>
          </p:cNvSpPr>
          <p:nvPr/>
        </p:nvSpPr>
        <p:spPr bwMode="auto">
          <a:xfrm>
            <a:off x="3529013" y="35597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7" name="Freeform 47"/>
          <p:cNvSpPr>
            <a:spLocks/>
          </p:cNvSpPr>
          <p:nvPr/>
        </p:nvSpPr>
        <p:spPr bwMode="auto">
          <a:xfrm>
            <a:off x="3529013" y="35597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8" name="Freeform 48"/>
          <p:cNvSpPr>
            <a:spLocks/>
          </p:cNvSpPr>
          <p:nvPr/>
        </p:nvSpPr>
        <p:spPr bwMode="auto">
          <a:xfrm>
            <a:off x="5605463" y="3185075"/>
            <a:ext cx="590550" cy="406400"/>
          </a:xfrm>
          <a:custGeom>
            <a:avLst/>
            <a:gdLst>
              <a:gd name="T0" fmla="*/ 372 w 372"/>
              <a:gd name="T1" fmla="*/ 0 h 256"/>
              <a:gd name="T2" fmla="*/ 372 w 372"/>
              <a:gd name="T3" fmla="*/ 256 h 256"/>
              <a:gd name="T4" fmla="*/ 0 w 372"/>
              <a:gd name="T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2" h="256">
                <a:moveTo>
                  <a:pt x="372" y="0"/>
                </a:moveTo>
                <a:lnTo>
                  <a:pt x="372" y="256"/>
                </a:lnTo>
                <a:lnTo>
                  <a:pt x="0" y="25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79" name="Freeform 49"/>
          <p:cNvSpPr>
            <a:spLocks/>
          </p:cNvSpPr>
          <p:nvPr/>
        </p:nvSpPr>
        <p:spPr bwMode="auto">
          <a:xfrm>
            <a:off x="5551488" y="355972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40 h 40"/>
              <a:gd name="T4" fmla="*/ 36 w 48"/>
              <a:gd name="T5" fmla="*/ 20 h 40"/>
              <a:gd name="T6" fmla="*/ 48 w 48"/>
              <a:gd name="T7" fmla="*/ 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40"/>
                </a:lnTo>
                <a:lnTo>
                  <a:pt x="36" y="20"/>
                </a:lnTo>
                <a:lnTo>
                  <a:pt x="48" y="0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80" name="Freeform 50"/>
          <p:cNvSpPr>
            <a:spLocks/>
          </p:cNvSpPr>
          <p:nvPr/>
        </p:nvSpPr>
        <p:spPr bwMode="auto">
          <a:xfrm>
            <a:off x="5551488" y="3559725"/>
            <a:ext cx="76200" cy="63500"/>
          </a:xfrm>
          <a:custGeom>
            <a:avLst/>
            <a:gdLst>
              <a:gd name="T0" fmla="*/ 0 w 48"/>
              <a:gd name="T1" fmla="*/ 20 h 40"/>
              <a:gd name="T2" fmla="*/ 48 w 48"/>
              <a:gd name="T3" fmla="*/ 40 h 40"/>
              <a:gd name="T4" fmla="*/ 36 w 48"/>
              <a:gd name="T5" fmla="*/ 20 h 40"/>
              <a:gd name="T6" fmla="*/ 48 w 48"/>
              <a:gd name="T7" fmla="*/ 0 h 40"/>
              <a:gd name="T8" fmla="*/ 0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0" y="20"/>
                </a:moveTo>
                <a:lnTo>
                  <a:pt x="48" y="40"/>
                </a:lnTo>
                <a:lnTo>
                  <a:pt x="36" y="20"/>
                </a:lnTo>
                <a:lnTo>
                  <a:pt x="48" y="0"/>
                </a:lnTo>
                <a:lnTo>
                  <a:pt x="0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281" name="Rectangle 51"/>
          <p:cNvSpPr>
            <a:spLocks noChangeArrowheads="1"/>
          </p:cNvSpPr>
          <p:nvPr/>
        </p:nvSpPr>
        <p:spPr bwMode="auto">
          <a:xfrm>
            <a:off x="2239963" y="2353225"/>
            <a:ext cx="14330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rencontre un consultant n° 1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lui demande de me faire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316" name="Rectangle 86"/>
          <p:cNvSpPr>
            <a:spLocks noChangeArrowheads="1"/>
          </p:cNvSpPr>
          <p:nvPr/>
        </p:nvSpPr>
        <p:spPr bwMode="auto">
          <a:xfrm>
            <a:off x="3881438" y="2353225"/>
            <a:ext cx="14330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rencontre un consultant n° 2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lui demande de me faire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351" name="Rectangle 121"/>
          <p:cNvSpPr>
            <a:spLocks noChangeArrowheads="1"/>
          </p:cNvSpPr>
          <p:nvPr/>
        </p:nvSpPr>
        <p:spPr bwMode="auto">
          <a:xfrm>
            <a:off x="5510213" y="2353225"/>
            <a:ext cx="14330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rencontre un consultant n° 3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lui demande de me faire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386" name="Rectangle 156"/>
          <p:cNvSpPr>
            <a:spLocks noChangeArrowheads="1"/>
          </p:cNvSpPr>
          <p:nvPr/>
        </p:nvSpPr>
        <p:spPr bwMode="auto">
          <a:xfrm>
            <a:off x="2239963" y="2892975"/>
            <a:ext cx="12503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n° 1 vient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 présenter la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408" name="Rectangle 178"/>
          <p:cNvSpPr>
            <a:spLocks noChangeArrowheads="1"/>
          </p:cNvSpPr>
          <p:nvPr/>
        </p:nvSpPr>
        <p:spPr bwMode="auto">
          <a:xfrm>
            <a:off x="3881438" y="2892975"/>
            <a:ext cx="12503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n° 2 vient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 présenter la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430" name="Rectangle 200"/>
          <p:cNvSpPr>
            <a:spLocks noChangeArrowheads="1"/>
          </p:cNvSpPr>
          <p:nvPr/>
        </p:nvSpPr>
        <p:spPr bwMode="auto">
          <a:xfrm>
            <a:off x="5510213" y="2892975"/>
            <a:ext cx="12503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n° 3 vient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 présenter la proposition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87" name="Rectangle 223"/>
          <p:cNvSpPr>
            <a:spLocks noChangeArrowheads="1"/>
          </p:cNvSpPr>
          <p:nvPr/>
        </p:nvSpPr>
        <p:spPr bwMode="auto">
          <a:xfrm>
            <a:off x="3667857" y="3343825"/>
            <a:ext cx="184024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n’est qu’à ce moment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j’annonce à chacun des consultants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je vais discuter de sa proposition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mon responsable hiérarchique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144" name="Rectangle 280"/>
          <p:cNvSpPr>
            <a:spLocks noChangeArrowheads="1"/>
          </p:cNvSpPr>
          <p:nvPr/>
        </p:nvSpPr>
        <p:spPr bwMode="auto">
          <a:xfrm>
            <a:off x="3851920" y="4032800"/>
            <a:ext cx="141224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Je prépare un dossier de choix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vais le présenter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161" name="Rectangle 297"/>
          <p:cNvSpPr>
            <a:spLocks noChangeArrowheads="1"/>
          </p:cNvSpPr>
          <p:nvPr/>
        </p:nvSpPr>
        <p:spPr bwMode="auto">
          <a:xfrm>
            <a:off x="3851920" y="4493175"/>
            <a:ext cx="14988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responsable hiérarchique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sélectionne un des trois cabinets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élimine les deux autres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194" name="Rectangle 330"/>
          <p:cNvSpPr>
            <a:spLocks noChangeArrowheads="1"/>
          </p:cNvSpPr>
          <p:nvPr/>
        </p:nvSpPr>
        <p:spPr bwMode="auto">
          <a:xfrm>
            <a:off x="2252663" y="4448725"/>
            <a:ext cx="114935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Avant la décision finale,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n’a aucun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contact avec la personne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va décider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7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75" name="ZoneTexte 7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27</a:t>
              </a:r>
            </a:p>
          </p:txBody>
        </p:sp>
        <p:grpSp>
          <p:nvGrpSpPr>
            <p:cNvPr id="7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7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8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7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COMMENT LE PROSPECT SÉLECTIONNE-T‑IL LES PROPOSITIONS ?</a:t>
                </a:r>
              </a:p>
            </p:txBody>
          </p:sp>
        </p:grpSp>
      </p:grpSp>
      <p:sp>
        <p:nvSpPr>
          <p:cNvPr id="81" name="ZoneTexte 80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365075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28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LORSQUE LE CONSULTANT N’EST PAS RETENU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67744" y="6503989"/>
            <a:ext cx="4447332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PROPOSITIONS RETENUES / APPELS D’OFFRES REÇUS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469022" y="2391748"/>
            <a:ext cx="4263739" cy="2484000"/>
            <a:chOff x="2763838" y="2640013"/>
            <a:chExt cx="3531488" cy="2057400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2836863" y="3148013"/>
              <a:ext cx="895350" cy="434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2836863" y="3148013"/>
              <a:ext cx="895350" cy="434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Line 8"/>
            <p:cNvSpPr>
              <a:spLocks noChangeShapeType="1"/>
            </p:cNvSpPr>
            <p:nvPr/>
          </p:nvSpPr>
          <p:spPr bwMode="auto">
            <a:xfrm flipH="1">
              <a:off x="37544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Line 9"/>
            <p:cNvSpPr>
              <a:spLocks noChangeShapeType="1"/>
            </p:cNvSpPr>
            <p:nvPr/>
          </p:nvSpPr>
          <p:spPr bwMode="auto">
            <a:xfrm flipH="1">
              <a:off x="36782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Line 10"/>
            <p:cNvSpPr>
              <a:spLocks noChangeShapeType="1"/>
            </p:cNvSpPr>
            <p:nvPr/>
          </p:nvSpPr>
          <p:spPr bwMode="auto">
            <a:xfrm flipH="1">
              <a:off x="36020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Line 11"/>
            <p:cNvSpPr>
              <a:spLocks noChangeShapeType="1"/>
            </p:cNvSpPr>
            <p:nvPr/>
          </p:nvSpPr>
          <p:spPr bwMode="auto">
            <a:xfrm flipH="1">
              <a:off x="35258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2"/>
            <p:cNvSpPr>
              <a:spLocks noChangeShapeType="1"/>
            </p:cNvSpPr>
            <p:nvPr/>
          </p:nvSpPr>
          <p:spPr bwMode="auto">
            <a:xfrm flipH="1">
              <a:off x="34496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Line 13"/>
            <p:cNvSpPr>
              <a:spLocks noChangeShapeType="1"/>
            </p:cNvSpPr>
            <p:nvPr/>
          </p:nvSpPr>
          <p:spPr bwMode="auto">
            <a:xfrm flipH="1">
              <a:off x="33734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 flipH="1">
              <a:off x="32972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H="1">
              <a:off x="32210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 flipH="1">
              <a:off x="31448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H="1">
              <a:off x="30686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H="1">
              <a:off x="29924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 flipH="1">
              <a:off x="29162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 flipH="1">
              <a:off x="28400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H="1">
              <a:off x="2763838" y="42560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 flipV="1">
              <a:off x="2763838" y="4179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 flipV="1">
              <a:off x="2763838" y="4103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V="1">
              <a:off x="2763838" y="4027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04" name="Line 25"/>
            <p:cNvSpPr>
              <a:spLocks noChangeShapeType="1"/>
            </p:cNvSpPr>
            <p:nvPr/>
          </p:nvSpPr>
          <p:spPr bwMode="auto">
            <a:xfrm flipV="1">
              <a:off x="2763838" y="3951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05" name="Line 26"/>
            <p:cNvSpPr>
              <a:spLocks noChangeShapeType="1"/>
            </p:cNvSpPr>
            <p:nvPr/>
          </p:nvSpPr>
          <p:spPr bwMode="auto">
            <a:xfrm flipV="1">
              <a:off x="2763838" y="3875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07" name="Line 27"/>
            <p:cNvSpPr>
              <a:spLocks noChangeShapeType="1"/>
            </p:cNvSpPr>
            <p:nvPr/>
          </p:nvSpPr>
          <p:spPr bwMode="auto">
            <a:xfrm flipV="1">
              <a:off x="2763838" y="3798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08" name="Line 28"/>
            <p:cNvSpPr>
              <a:spLocks noChangeShapeType="1"/>
            </p:cNvSpPr>
            <p:nvPr/>
          </p:nvSpPr>
          <p:spPr bwMode="auto">
            <a:xfrm flipV="1">
              <a:off x="2763838" y="3722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09" name="Line 29"/>
            <p:cNvSpPr>
              <a:spLocks noChangeShapeType="1"/>
            </p:cNvSpPr>
            <p:nvPr/>
          </p:nvSpPr>
          <p:spPr bwMode="auto">
            <a:xfrm flipV="1">
              <a:off x="2763838" y="3646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0" name="Line 30"/>
            <p:cNvSpPr>
              <a:spLocks noChangeShapeType="1"/>
            </p:cNvSpPr>
            <p:nvPr/>
          </p:nvSpPr>
          <p:spPr bwMode="auto">
            <a:xfrm flipV="1">
              <a:off x="2763838" y="3570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1" name="Line 31"/>
            <p:cNvSpPr>
              <a:spLocks noChangeShapeType="1"/>
            </p:cNvSpPr>
            <p:nvPr/>
          </p:nvSpPr>
          <p:spPr bwMode="auto">
            <a:xfrm flipV="1">
              <a:off x="2763838" y="3494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2" name="Line 32"/>
            <p:cNvSpPr>
              <a:spLocks noChangeShapeType="1"/>
            </p:cNvSpPr>
            <p:nvPr/>
          </p:nvSpPr>
          <p:spPr bwMode="auto">
            <a:xfrm flipV="1">
              <a:off x="2763838" y="3417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3" name="Line 33"/>
            <p:cNvSpPr>
              <a:spLocks noChangeShapeType="1"/>
            </p:cNvSpPr>
            <p:nvPr/>
          </p:nvSpPr>
          <p:spPr bwMode="auto">
            <a:xfrm flipV="1">
              <a:off x="2763838" y="3341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4" name="Line 34"/>
            <p:cNvSpPr>
              <a:spLocks noChangeShapeType="1"/>
            </p:cNvSpPr>
            <p:nvPr/>
          </p:nvSpPr>
          <p:spPr bwMode="auto">
            <a:xfrm flipV="1">
              <a:off x="2763838" y="3265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5" name="Line 35"/>
            <p:cNvSpPr>
              <a:spLocks noChangeShapeType="1"/>
            </p:cNvSpPr>
            <p:nvPr/>
          </p:nvSpPr>
          <p:spPr bwMode="auto">
            <a:xfrm flipV="1">
              <a:off x="2763838" y="3189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6" name="Line 36"/>
            <p:cNvSpPr>
              <a:spLocks noChangeShapeType="1"/>
            </p:cNvSpPr>
            <p:nvPr/>
          </p:nvSpPr>
          <p:spPr bwMode="auto">
            <a:xfrm flipV="1">
              <a:off x="2763838" y="3113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7" name="Freeform 37"/>
            <p:cNvSpPr>
              <a:spLocks/>
            </p:cNvSpPr>
            <p:nvPr/>
          </p:nvSpPr>
          <p:spPr bwMode="auto">
            <a:xfrm>
              <a:off x="2763838" y="3074988"/>
              <a:ext cx="38100" cy="12700"/>
            </a:xfrm>
            <a:custGeom>
              <a:avLst/>
              <a:gdLst>
                <a:gd name="T0" fmla="*/ 0 w 24"/>
                <a:gd name="T1" fmla="*/ 8 h 8"/>
                <a:gd name="T2" fmla="*/ 0 w 24"/>
                <a:gd name="T3" fmla="*/ 0 h 8"/>
                <a:gd name="T4" fmla="*/ 24 w 2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8" name="Line 38"/>
            <p:cNvSpPr>
              <a:spLocks noChangeShapeType="1"/>
            </p:cNvSpPr>
            <p:nvPr/>
          </p:nvSpPr>
          <p:spPr bwMode="auto">
            <a:xfrm>
              <a:off x="28273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19" name="Line 39"/>
            <p:cNvSpPr>
              <a:spLocks noChangeShapeType="1"/>
            </p:cNvSpPr>
            <p:nvPr/>
          </p:nvSpPr>
          <p:spPr bwMode="auto">
            <a:xfrm>
              <a:off x="29035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0" name="Line 40"/>
            <p:cNvSpPr>
              <a:spLocks noChangeShapeType="1"/>
            </p:cNvSpPr>
            <p:nvPr/>
          </p:nvSpPr>
          <p:spPr bwMode="auto">
            <a:xfrm>
              <a:off x="29797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1" name="Line 41"/>
            <p:cNvSpPr>
              <a:spLocks noChangeShapeType="1"/>
            </p:cNvSpPr>
            <p:nvPr/>
          </p:nvSpPr>
          <p:spPr bwMode="auto">
            <a:xfrm>
              <a:off x="30559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2" name="Line 42"/>
            <p:cNvSpPr>
              <a:spLocks noChangeShapeType="1"/>
            </p:cNvSpPr>
            <p:nvPr/>
          </p:nvSpPr>
          <p:spPr bwMode="auto">
            <a:xfrm>
              <a:off x="31321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3" name="Line 43"/>
            <p:cNvSpPr>
              <a:spLocks noChangeShapeType="1"/>
            </p:cNvSpPr>
            <p:nvPr/>
          </p:nvSpPr>
          <p:spPr bwMode="auto">
            <a:xfrm>
              <a:off x="32083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4" name="Line 44"/>
            <p:cNvSpPr>
              <a:spLocks noChangeShapeType="1"/>
            </p:cNvSpPr>
            <p:nvPr/>
          </p:nvSpPr>
          <p:spPr bwMode="auto">
            <a:xfrm>
              <a:off x="32845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5" name="Line 45"/>
            <p:cNvSpPr>
              <a:spLocks noChangeShapeType="1"/>
            </p:cNvSpPr>
            <p:nvPr/>
          </p:nvSpPr>
          <p:spPr bwMode="auto">
            <a:xfrm>
              <a:off x="33607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6" name="Line 46"/>
            <p:cNvSpPr>
              <a:spLocks noChangeShapeType="1"/>
            </p:cNvSpPr>
            <p:nvPr/>
          </p:nvSpPr>
          <p:spPr bwMode="auto">
            <a:xfrm>
              <a:off x="34369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7" name="Line 47"/>
            <p:cNvSpPr>
              <a:spLocks noChangeShapeType="1"/>
            </p:cNvSpPr>
            <p:nvPr/>
          </p:nvSpPr>
          <p:spPr bwMode="auto">
            <a:xfrm>
              <a:off x="35131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8" name="Line 48"/>
            <p:cNvSpPr>
              <a:spLocks noChangeShapeType="1"/>
            </p:cNvSpPr>
            <p:nvPr/>
          </p:nvSpPr>
          <p:spPr bwMode="auto">
            <a:xfrm>
              <a:off x="35893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29" name="Line 49"/>
            <p:cNvSpPr>
              <a:spLocks noChangeShapeType="1"/>
            </p:cNvSpPr>
            <p:nvPr/>
          </p:nvSpPr>
          <p:spPr bwMode="auto">
            <a:xfrm>
              <a:off x="36655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0" name="Line 50"/>
            <p:cNvSpPr>
              <a:spLocks noChangeShapeType="1"/>
            </p:cNvSpPr>
            <p:nvPr/>
          </p:nvSpPr>
          <p:spPr bwMode="auto">
            <a:xfrm>
              <a:off x="3741738" y="3074988"/>
              <a:ext cx="50800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1" name="Line 51"/>
            <p:cNvSpPr>
              <a:spLocks noChangeShapeType="1"/>
            </p:cNvSpPr>
            <p:nvPr/>
          </p:nvSpPr>
          <p:spPr bwMode="auto">
            <a:xfrm>
              <a:off x="3805238" y="3087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2" name="Line 52"/>
            <p:cNvSpPr>
              <a:spLocks noChangeShapeType="1"/>
            </p:cNvSpPr>
            <p:nvPr/>
          </p:nvSpPr>
          <p:spPr bwMode="auto">
            <a:xfrm>
              <a:off x="3805238" y="3163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3" name="Line 53"/>
            <p:cNvSpPr>
              <a:spLocks noChangeShapeType="1"/>
            </p:cNvSpPr>
            <p:nvPr/>
          </p:nvSpPr>
          <p:spPr bwMode="auto">
            <a:xfrm>
              <a:off x="3805238" y="3240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4" name="Line 54"/>
            <p:cNvSpPr>
              <a:spLocks noChangeShapeType="1"/>
            </p:cNvSpPr>
            <p:nvPr/>
          </p:nvSpPr>
          <p:spPr bwMode="auto">
            <a:xfrm>
              <a:off x="3805238" y="3316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5" name="Line 55"/>
            <p:cNvSpPr>
              <a:spLocks noChangeShapeType="1"/>
            </p:cNvSpPr>
            <p:nvPr/>
          </p:nvSpPr>
          <p:spPr bwMode="auto">
            <a:xfrm>
              <a:off x="3805238" y="3392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6" name="Line 56"/>
            <p:cNvSpPr>
              <a:spLocks noChangeShapeType="1"/>
            </p:cNvSpPr>
            <p:nvPr/>
          </p:nvSpPr>
          <p:spPr bwMode="auto">
            <a:xfrm>
              <a:off x="3805238" y="3468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7" name="Line 57"/>
            <p:cNvSpPr>
              <a:spLocks noChangeShapeType="1"/>
            </p:cNvSpPr>
            <p:nvPr/>
          </p:nvSpPr>
          <p:spPr bwMode="auto">
            <a:xfrm>
              <a:off x="3805238" y="3544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8" name="Line 58"/>
            <p:cNvSpPr>
              <a:spLocks noChangeShapeType="1"/>
            </p:cNvSpPr>
            <p:nvPr/>
          </p:nvSpPr>
          <p:spPr bwMode="auto">
            <a:xfrm>
              <a:off x="3805238" y="3621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39" name="Line 59"/>
            <p:cNvSpPr>
              <a:spLocks noChangeShapeType="1"/>
            </p:cNvSpPr>
            <p:nvPr/>
          </p:nvSpPr>
          <p:spPr bwMode="auto">
            <a:xfrm>
              <a:off x="3805238" y="3697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0" name="Line 60"/>
            <p:cNvSpPr>
              <a:spLocks noChangeShapeType="1"/>
            </p:cNvSpPr>
            <p:nvPr/>
          </p:nvSpPr>
          <p:spPr bwMode="auto">
            <a:xfrm>
              <a:off x="3805238" y="3773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1" name="Line 61"/>
            <p:cNvSpPr>
              <a:spLocks noChangeShapeType="1"/>
            </p:cNvSpPr>
            <p:nvPr/>
          </p:nvSpPr>
          <p:spPr bwMode="auto">
            <a:xfrm>
              <a:off x="3805238" y="38496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2" name="Line 62"/>
            <p:cNvSpPr>
              <a:spLocks noChangeShapeType="1"/>
            </p:cNvSpPr>
            <p:nvPr/>
          </p:nvSpPr>
          <p:spPr bwMode="auto">
            <a:xfrm>
              <a:off x="3805238" y="39258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3" name="Line 63"/>
            <p:cNvSpPr>
              <a:spLocks noChangeShapeType="1"/>
            </p:cNvSpPr>
            <p:nvPr/>
          </p:nvSpPr>
          <p:spPr bwMode="auto">
            <a:xfrm>
              <a:off x="3805238" y="40020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4" name="Line 64"/>
            <p:cNvSpPr>
              <a:spLocks noChangeShapeType="1"/>
            </p:cNvSpPr>
            <p:nvPr/>
          </p:nvSpPr>
          <p:spPr bwMode="auto">
            <a:xfrm>
              <a:off x="3805238" y="40782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5" name="Line 65"/>
            <p:cNvSpPr>
              <a:spLocks noChangeShapeType="1"/>
            </p:cNvSpPr>
            <p:nvPr/>
          </p:nvSpPr>
          <p:spPr bwMode="auto">
            <a:xfrm>
              <a:off x="3805238" y="4154488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6" name="Line 66"/>
            <p:cNvSpPr>
              <a:spLocks noChangeShapeType="1"/>
            </p:cNvSpPr>
            <p:nvPr/>
          </p:nvSpPr>
          <p:spPr bwMode="auto">
            <a:xfrm>
              <a:off x="3805238" y="4230688"/>
              <a:ext cx="0" cy="254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7" name="Rectangle 67"/>
            <p:cNvSpPr>
              <a:spLocks noChangeArrowheads="1"/>
            </p:cNvSpPr>
            <p:nvPr/>
          </p:nvSpPr>
          <p:spPr bwMode="auto">
            <a:xfrm>
              <a:off x="2836863" y="3757613"/>
              <a:ext cx="895350" cy="434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8" name="Rectangle 68"/>
            <p:cNvSpPr>
              <a:spLocks noChangeArrowheads="1"/>
            </p:cNvSpPr>
            <p:nvPr/>
          </p:nvSpPr>
          <p:spPr bwMode="auto">
            <a:xfrm>
              <a:off x="2836863" y="3757613"/>
              <a:ext cx="895350" cy="4349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49" name="Rectangle 69"/>
            <p:cNvSpPr>
              <a:spLocks noChangeArrowheads="1"/>
            </p:cNvSpPr>
            <p:nvPr/>
          </p:nvSpPr>
          <p:spPr bwMode="auto">
            <a:xfrm>
              <a:off x="4865688" y="3227388"/>
              <a:ext cx="1409700" cy="276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0" name="Rectangle 70"/>
            <p:cNvSpPr>
              <a:spLocks noChangeArrowheads="1"/>
            </p:cNvSpPr>
            <p:nvPr/>
          </p:nvSpPr>
          <p:spPr bwMode="auto">
            <a:xfrm>
              <a:off x="4865688" y="3227388"/>
              <a:ext cx="1409700" cy="2762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1" name="Rectangle 71"/>
            <p:cNvSpPr>
              <a:spLocks noChangeArrowheads="1"/>
            </p:cNvSpPr>
            <p:nvPr/>
          </p:nvSpPr>
          <p:spPr bwMode="auto">
            <a:xfrm>
              <a:off x="4865688" y="3833813"/>
              <a:ext cx="1409700" cy="282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2" name="Rectangle 72"/>
            <p:cNvSpPr>
              <a:spLocks noChangeArrowheads="1"/>
            </p:cNvSpPr>
            <p:nvPr/>
          </p:nvSpPr>
          <p:spPr bwMode="auto">
            <a:xfrm>
              <a:off x="4865688" y="3833813"/>
              <a:ext cx="1409700" cy="282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3" name="Rectangle 73"/>
            <p:cNvSpPr>
              <a:spLocks noChangeArrowheads="1"/>
            </p:cNvSpPr>
            <p:nvPr/>
          </p:nvSpPr>
          <p:spPr bwMode="auto">
            <a:xfrm>
              <a:off x="3954463" y="2640013"/>
              <a:ext cx="631825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4" name="Rectangle 74"/>
            <p:cNvSpPr>
              <a:spLocks noChangeArrowheads="1"/>
            </p:cNvSpPr>
            <p:nvPr/>
          </p:nvSpPr>
          <p:spPr bwMode="auto">
            <a:xfrm>
              <a:off x="3954463" y="2640013"/>
              <a:ext cx="631825" cy="2159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5" name="Rectangle 75"/>
            <p:cNvSpPr>
              <a:spLocks noChangeArrowheads="1"/>
            </p:cNvSpPr>
            <p:nvPr/>
          </p:nvSpPr>
          <p:spPr bwMode="auto">
            <a:xfrm>
              <a:off x="3954463" y="4481513"/>
              <a:ext cx="631825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6" name="Rectangle 76"/>
            <p:cNvSpPr>
              <a:spLocks noChangeArrowheads="1"/>
            </p:cNvSpPr>
            <p:nvPr/>
          </p:nvSpPr>
          <p:spPr bwMode="auto">
            <a:xfrm>
              <a:off x="3954463" y="4481513"/>
              <a:ext cx="6318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7" name="Freeform 77"/>
            <p:cNvSpPr>
              <a:spLocks/>
            </p:cNvSpPr>
            <p:nvPr/>
          </p:nvSpPr>
          <p:spPr bwMode="auto">
            <a:xfrm>
              <a:off x="4643438" y="4116388"/>
              <a:ext cx="936625" cy="476250"/>
            </a:xfrm>
            <a:custGeom>
              <a:avLst/>
              <a:gdLst>
                <a:gd name="T0" fmla="*/ 590 w 590"/>
                <a:gd name="T1" fmla="*/ 0 h 300"/>
                <a:gd name="T2" fmla="*/ 590 w 590"/>
                <a:gd name="T3" fmla="*/ 300 h 300"/>
                <a:gd name="T4" fmla="*/ 0 w 590"/>
                <a:gd name="T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0" h="300">
                  <a:moveTo>
                    <a:pt x="590" y="0"/>
                  </a:moveTo>
                  <a:lnTo>
                    <a:pt x="590" y="300"/>
                  </a:lnTo>
                  <a:lnTo>
                    <a:pt x="0" y="30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8" name="Freeform 78"/>
            <p:cNvSpPr>
              <a:spLocks/>
            </p:cNvSpPr>
            <p:nvPr/>
          </p:nvSpPr>
          <p:spPr bwMode="auto">
            <a:xfrm>
              <a:off x="4589463" y="4564063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6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8" y="3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59" name="Freeform 79"/>
            <p:cNvSpPr>
              <a:spLocks/>
            </p:cNvSpPr>
            <p:nvPr/>
          </p:nvSpPr>
          <p:spPr bwMode="auto">
            <a:xfrm>
              <a:off x="4589463" y="4564063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6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6" y="18"/>
                  </a:lnTo>
                  <a:lnTo>
                    <a:pt x="48" y="38"/>
                  </a:lnTo>
                  <a:lnTo>
                    <a:pt x="0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0" name="Freeform 80"/>
            <p:cNvSpPr>
              <a:spLocks/>
            </p:cNvSpPr>
            <p:nvPr/>
          </p:nvSpPr>
          <p:spPr bwMode="auto">
            <a:xfrm>
              <a:off x="3297238" y="4319588"/>
              <a:ext cx="660400" cy="269875"/>
            </a:xfrm>
            <a:custGeom>
              <a:avLst/>
              <a:gdLst>
                <a:gd name="T0" fmla="*/ 416 w 416"/>
                <a:gd name="T1" fmla="*/ 170 h 170"/>
                <a:gd name="T2" fmla="*/ 0 w 416"/>
                <a:gd name="T3" fmla="*/ 170 h 170"/>
                <a:gd name="T4" fmla="*/ 0 w 416"/>
                <a:gd name="T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6" h="170">
                  <a:moveTo>
                    <a:pt x="416" y="170"/>
                  </a:moveTo>
                  <a:lnTo>
                    <a:pt x="0" y="17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1" name="Freeform 81"/>
            <p:cNvSpPr>
              <a:spLocks/>
            </p:cNvSpPr>
            <p:nvPr/>
          </p:nvSpPr>
          <p:spPr bwMode="auto">
            <a:xfrm>
              <a:off x="3265488" y="4265613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2" name="Freeform 82"/>
            <p:cNvSpPr>
              <a:spLocks/>
            </p:cNvSpPr>
            <p:nvPr/>
          </p:nvSpPr>
          <p:spPr bwMode="auto">
            <a:xfrm>
              <a:off x="3265488" y="4265613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3" name="Freeform 83"/>
            <p:cNvSpPr>
              <a:spLocks/>
            </p:cNvSpPr>
            <p:nvPr/>
          </p:nvSpPr>
          <p:spPr bwMode="auto">
            <a:xfrm>
              <a:off x="4643438" y="2741613"/>
              <a:ext cx="936625" cy="476250"/>
            </a:xfrm>
            <a:custGeom>
              <a:avLst/>
              <a:gdLst>
                <a:gd name="T0" fmla="*/ 590 w 590"/>
                <a:gd name="T1" fmla="*/ 300 h 300"/>
                <a:gd name="T2" fmla="*/ 590 w 590"/>
                <a:gd name="T3" fmla="*/ 0 h 300"/>
                <a:gd name="T4" fmla="*/ 0 w 590"/>
                <a:gd name="T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0" h="300">
                  <a:moveTo>
                    <a:pt x="590" y="300"/>
                  </a:moveTo>
                  <a:lnTo>
                    <a:pt x="59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4" name="Freeform 84"/>
            <p:cNvSpPr>
              <a:spLocks/>
            </p:cNvSpPr>
            <p:nvPr/>
          </p:nvSpPr>
          <p:spPr bwMode="auto">
            <a:xfrm>
              <a:off x="4589463" y="2709863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40 h 40"/>
                <a:gd name="T4" fmla="*/ 36 w 48"/>
                <a:gd name="T5" fmla="*/ 20 h 40"/>
                <a:gd name="T6" fmla="*/ 48 w 48"/>
                <a:gd name="T7" fmla="*/ 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40"/>
                  </a:lnTo>
                  <a:lnTo>
                    <a:pt x="36" y="20"/>
                  </a:lnTo>
                  <a:lnTo>
                    <a:pt x="48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5" name="Freeform 85"/>
            <p:cNvSpPr>
              <a:spLocks/>
            </p:cNvSpPr>
            <p:nvPr/>
          </p:nvSpPr>
          <p:spPr bwMode="auto">
            <a:xfrm>
              <a:off x="4589463" y="2709863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40 h 40"/>
                <a:gd name="T4" fmla="*/ 36 w 48"/>
                <a:gd name="T5" fmla="*/ 20 h 40"/>
                <a:gd name="T6" fmla="*/ 48 w 48"/>
                <a:gd name="T7" fmla="*/ 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40"/>
                  </a:lnTo>
                  <a:lnTo>
                    <a:pt x="36" y="20"/>
                  </a:lnTo>
                  <a:lnTo>
                    <a:pt x="48" y="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6" name="Freeform 86"/>
            <p:cNvSpPr>
              <a:spLocks/>
            </p:cNvSpPr>
            <p:nvPr/>
          </p:nvSpPr>
          <p:spPr bwMode="auto">
            <a:xfrm>
              <a:off x="3297238" y="2744788"/>
              <a:ext cx="660400" cy="269875"/>
            </a:xfrm>
            <a:custGeom>
              <a:avLst/>
              <a:gdLst>
                <a:gd name="T0" fmla="*/ 416 w 416"/>
                <a:gd name="T1" fmla="*/ 0 h 170"/>
                <a:gd name="T2" fmla="*/ 0 w 416"/>
                <a:gd name="T3" fmla="*/ 0 h 170"/>
                <a:gd name="T4" fmla="*/ 0 w 416"/>
                <a:gd name="T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6" h="170">
                  <a:moveTo>
                    <a:pt x="416" y="0"/>
                  </a:moveTo>
                  <a:lnTo>
                    <a:pt x="0" y="0"/>
                  </a:lnTo>
                  <a:lnTo>
                    <a:pt x="0" y="17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7" name="Freeform 87"/>
            <p:cNvSpPr>
              <a:spLocks/>
            </p:cNvSpPr>
            <p:nvPr/>
          </p:nvSpPr>
          <p:spPr bwMode="auto">
            <a:xfrm>
              <a:off x="3265488" y="299243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38 w 38"/>
                <a:gd name="T3" fmla="*/ 0 h 48"/>
                <a:gd name="T4" fmla="*/ 20 w 38"/>
                <a:gd name="T5" fmla="*/ 12 h 48"/>
                <a:gd name="T6" fmla="*/ 0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38" y="0"/>
                  </a:lnTo>
                  <a:lnTo>
                    <a:pt x="20" y="12"/>
                  </a:lnTo>
                  <a:lnTo>
                    <a:pt x="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8" name="Freeform 88"/>
            <p:cNvSpPr>
              <a:spLocks/>
            </p:cNvSpPr>
            <p:nvPr/>
          </p:nvSpPr>
          <p:spPr bwMode="auto">
            <a:xfrm>
              <a:off x="3265488" y="2992438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38 w 38"/>
                <a:gd name="T3" fmla="*/ 0 h 48"/>
                <a:gd name="T4" fmla="*/ 20 w 38"/>
                <a:gd name="T5" fmla="*/ 12 h 48"/>
                <a:gd name="T6" fmla="*/ 0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38" y="0"/>
                  </a:lnTo>
                  <a:lnTo>
                    <a:pt x="20" y="12"/>
                  </a:lnTo>
                  <a:lnTo>
                    <a:pt x="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69" name="Line 89"/>
            <p:cNvSpPr>
              <a:spLocks noChangeShapeType="1"/>
            </p:cNvSpPr>
            <p:nvPr/>
          </p:nvSpPr>
          <p:spPr bwMode="auto">
            <a:xfrm flipV="1">
              <a:off x="3900488" y="3030538"/>
              <a:ext cx="774700" cy="1276350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70" name="Rectangle 90"/>
            <p:cNvSpPr>
              <a:spLocks noChangeArrowheads="1"/>
            </p:cNvSpPr>
            <p:nvPr/>
          </p:nvSpPr>
          <p:spPr bwMode="auto">
            <a:xfrm>
              <a:off x="4068763" y="2687638"/>
              <a:ext cx="41517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Ratio 1 =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73" name="Rectangle 93"/>
            <p:cNvSpPr>
              <a:spLocks noChangeArrowheads="1"/>
            </p:cNvSpPr>
            <p:nvPr/>
          </p:nvSpPr>
          <p:spPr bwMode="auto">
            <a:xfrm>
              <a:off x="4068763" y="4525963"/>
              <a:ext cx="41517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Ratio 2 =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76" name="Rectangle 96"/>
            <p:cNvSpPr>
              <a:spLocks noChangeArrowheads="1"/>
            </p:cNvSpPr>
            <p:nvPr/>
          </p:nvSpPr>
          <p:spPr bwMode="auto">
            <a:xfrm>
              <a:off x="2954338" y="3182938"/>
              <a:ext cx="7005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demandes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propositions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89" name="Rectangle 109"/>
            <p:cNvSpPr>
              <a:spLocks noChangeArrowheads="1"/>
            </p:cNvSpPr>
            <p:nvPr/>
          </p:nvSpPr>
          <p:spPr bwMode="auto">
            <a:xfrm>
              <a:off x="3246438" y="3598863"/>
              <a:ext cx="593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+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190" name="Rectangle 110"/>
            <p:cNvSpPr>
              <a:spLocks noChangeArrowheads="1"/>
            </p:cNvSpPr>
            <p:nvPr/>
          </p:nvSpPr>
          <p:spPr bwMode="auto">
            <a:xfrm>
              <a:off x="2901157" y="3792538"/>
              <a:ext cx="7518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d’appels d’offres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reçus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204" name="Rectangle 124"/>
            <p:cNvSpPr>
              <a:spLocks noChangeArrowheads="1"/>
            </p:cNvSpPr>
            <p:nvPr/>
          </p:nvSpPr>
          <p:spPr bwMode="auto">
            <a:xfrm>
              <a:off x="5020103" y="3243263"/>
              <a:ext cx="105157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 de contacts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avec un client potentiel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7221" name="Rectangle 141"/>
            <p:cNvSpPr>
              <a:spLocks noChangeArrowheads="1"/>
            </p:cNvSpPr>
            <p:nvPr/>
          </p:nvSpPr>
          <p:spPr bwMode="auto">
            <a:xfrm>
              <a:off x="4916743" y="3913188"/>
              <a:ext cx="137858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Nombre de missions réalisées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060371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30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481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RASSURER LE DEMANDEUR,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ARGUMENTER ET RÉPONDRE À SES INTERROGATIONS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L’ÉVOLUTION DE LA PROPOSITION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10144" y="2726059"/>
            <a:ext cx="6022431" cy="2016000"/>
            <a:chOff x="1954213" y="2711450"/>
            <a:chExt cx="5235575" cy="1752600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1954213" y="2711450"/>
              <a:ext cx="822325" cy="2159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1954213" y="2711450"/>
              <a:ext cx="82232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824288" y="2711450"/>
              <a:ext cx="822325" cy="285750"/>
            </a:xfrm>
            <a:custGeom>
              <a:avLst/>
              <a:gdLst>
                <a:gd name="T0" fmla="*/ 518 w 518"/>
                <a:gd name="T1" fmla="*/ 136 h 180"/>
                <a:gd name="T2" fmla="*/ 518 w 518"/>
                <a:gd name="T3" fmla="*/ 136 h 180"/>
                <a:gd name="T4" fmla="*/ 408 w 518"/>
                <a:gd name="T5" fmla="*/ 138 h 180"/>
                <a:gd name="T6" fmla="*/ 328 w 518"/>
                <a:gd name="T7" fmla="*/ 144 h 180"/>
                <a:gd name="T8" fmla="*/ 270 w 518"/>
                <a:gd name="T9" fmla="*/ 150 h 180"/>
                <a:gd name="T10" fmla="*/ 224 w 518"/>
                <a:gd name="T11" fmla="*/ 158 h 180"/>
                <a:gd name="T12" fmla="*/ 182 w 518"/>
                <a:gd name="T13" fmla="*/ 166 h 180"/>
                <a:gd name="T14" fmla="*/ 138 w 518"/>
                <a:gd name="T15" fmla="*/ 174 h 180"/>
                <a:gd name="T16" fmla="*/ 80 w 518"/>
                <a:gd name="T17" fmla="*/ 180 h 180"/>
                <a:gd name="T18" fmla="*/ 0 w 518"/>
                <a:gd name="T19" fmla="*/ 180 h 180"/>
                <a:gd name="T20" fmla="*/ 0 w 518"/>
                <a:gd name="T21" fmla="*/ 0 h 180"/>
                <a:gd name="T22" fmla="*/ 518 w 518"/>
                <a:gd name="T23" fmla="*/ 0 h 180"/>
                <a:gd name="T24" fmla="*/ 518 w 518"/>
                <a:gd name="T25" fmla="*/ 13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8" h="180">
                  <a:moveTo>
                    <a:pt x="518" y="136"/>
                  </a:moveTo>
                  <a:lnTo>
                    <a:pt x="518" y="136"/>
                  </a:lnTo>
                  <a:lnTo>
                    <a:pt x="408" y="138"/>
                  </a:lnTo>
                  <a:lnTo>
                    <a:pt x="328" y="144"/>
                  </a:lnTo>
                  <a:lnTo>
                    <a:pt x="270" y="150"/>
                  </a:lnTo>
                  <a:lnTo>
                    <a:pt x="224" y="158"/>
                  </a:lnTo>
                  <a:lnTo>
                    <a:pt x="182" y="166"/>
                  </a:lnTo>
                  <a:lnTo>
                    <a:pt x="138" y="174"/>
                  </a:lnTo>
                  <a:lnTo>
                    <a:pt x="80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3824288" y="2711450"/>
              <a:ext cx="822325" cy="285750"/>
            </a:xfrm>
            <a:custGeom>
              <a:avLst/>
              <a:gdLst>
                <a:gd name="T0" fmla="*/ 518 w 518"/>
                <a:gd name="T1" fmla="*/ 136 h 180"/>
                <a:gd name="T2" fmla="*/ 518 w 518"/>
                <a:gd name="T3" fmla="*/ 136 h 180"/>
                <a:gd name="T4" fmla="*/ 408 w 518"/>
                <a:gd name="T5" fmla="*/ 138 h 180"/>
                <a:gd name="T6" fmla="*/ 328 w 518"/>
                <a:gd name="T7" fmla="*/ 144 h 180"/>
                <a:gd name="T8" fmla="*/ 270 w 518"/>
                <a:gd name="T9" fmla="*/ 150 h 180"/>
                <a:gd name="T10" fmla="*/ 224 w 518"/>
                <a:gd name="T11" fmla="*/ 158 h 180"/>
                <a:gd name="T12" fmla="*/ 182 w 518"/>
                <a:gd name="T13" fmla="*/ 166 h 180"/>
                <a:gd name="T14" fmla="*/ 138 w 518"/>
                <a:gd name="T15" fmla="*/ 174 h 180"/>
                <a:gd name="T16" fmla="*/ 80 w 518"/>
                <a:gd name="T17" fmla="*/ 180 h 180"/>
                <a:gd name="T18" fmla="*/ 0 w 518"/>
                <a:gd name="T19" fmla="*/ 180 h 180"/>
                <a:gd name="T20" fmla="*/ 0 w 518"/>
                <a:gd name="T21" fmla="*/ 0 h 180"/>
                <a:gd name="T22" fmla="*/ 518 w 518"/>
                <a:gd name="T23" fmla="*/ 0 h 180"/>
                <a:gd name="T24" fmla="*/ 518 w 518"/>
                <a:gd name="T25" fmla="*/ 13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8" h="180">
                  <a:moveTo>
                    <a:pt x="518" y="136"/>
                  </a:moveTo>
                  <a:lnTo>
                    <a:pt x="518" y="136"/>
                  </a:lnTo>
                  <a:lnTo>
                    <a:pt x="408" y="138"/>
                  </a:lnTo>
                  <a:lnTo>
                    <a:pt x="328" y="144"/>
                  </a:lnTo>
                  <a:lnTo>
                    <a:pt x="270" y="150"/>
                  </a:lnTo>
                  <a:lnTo>
                    <a:pt x="224" y="158"/>
                  </a:lnTo>
                  <a:lnTo>
                    <a:pt x="182" y="166"/>
                  </a:lnTo>
                  <a:lnTo>
                    <a:pt x="138" y="174"/>
                  </a:lnTo>
                  <a:lnTo>
                    <a:pt x="80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3824288" y="2711450"/>
              <a:ext cx="822325" cy="285750"/>
            </a:xfrm>
            <a:custGeom>
              <a:avLst/>
              <a:gdLst>
                <a:gd name="T0" fmla="*/ 518 w 518"/>
                <a:gd name="T1" fmla="*/ 136 h 180"/>
                <a:gd name="T2" fmla="*/ 518 w 518"/>
                <a:gd name="T3" fmla="*/ 136 h 180"/>
                <a:gd name="T4" fmla="*/ 408 w 518"/>
                <a:gd name="T5" fmla="*/ 138 h 180"/>
                <a:gd name="T6" fmla="*/ 328 w 518"/>
                <a:gd name="T7" fmla="*/ 144 h 180"/>
                <a:gd name="T8" fmla="*/ 270 w 518"/>
                <a:gd name="T9" fmla="*/ 150 h 180"/>
                <a:gd name="T10" fmla="*/ 224 w 518"/>
                <a:gd name="T11" fmla="*/ 158 h 180"/>
                <a:gd name="T12" fmla="*/ 182 w 518"/>
                <a:gd name="T13" fmla="*/ 166 h 180"/>
                <a:gd name="T14" fmla="*/ 138 w 518"/>
                <a:gd name="T15" fmla="*/ 174 h 180"/>
                <a:gd name="T16" fmla="*/ 80 w 518"/>
                <a:gd name="T17" fmla="*/ 180 h 180"/>
                <a:gd name="T18" fmla="*/ 0 w 518"/>
                <a:gd name="T19" fmla="*/ 180 h 180"/>
                <a:gd name="T20" fmla="*/ 0 w 518"/>
                <a:gd name="T21" fmla="*/ 0 h 180"/>
                <a:gd name="T22" fmla="*/ 518 w 518"/>
                <a:gd name="T23" fmla="*/ 0 h 180"/>
                <a:gd name="T24" fmla="*/ 518 w 518"/>
                <a:gd name="T25" fmla="*/ 13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8" h="180">
                  <a:moveTo>
                    <a:pt x="518" y="136"/>
                  </a:moveTo>
                  <a:lnTo>
                    <a:pt x="518" y="136"/>
                  </a:lnTo>
                  <a:lnTo>
                    <a:pt x="408" y="138"/>
                  </a:lnTo>
                  <a:lnTo>
                    <a:pt x="328" y="144"/>
                  </a:lnTo>
                  <a:lnTo>
                    <a:pt x="270" y="150"/>
                  </a:lnTo>
                  <a:lnTo>
                    <a:pt x="224" y="158"/>
                  </a:lnTo>
                  <a:lnTo>
                    <a:pt x="182" y="166"/>
                  </a:lnTo>
                  <a:lnTo>
                    <a:pt x="138" y="174"/>
                  </a:lnTo>
                  <a:lnTo>
                    <a:pt x="80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4760913" y="2711450"/>
              <a:ext cx="822325" cy="266700"/>
            </a:xfrm>
            <a:custGeom>
              <a:avLst/>
              <a:gdLst>
                <a:gd name="T0" fmla="*/ 518 w 518"/>
                <a:gd name="T1" fmla="*/ 136 h 168"/>
                <a:gd name="T2" fmla="*/ 246 w 518"/>
                <a:gd name="T3" fmla="*/ 168 h 168"/>
                <a:gd name="T4" fmla="*/ 0 w 518"/>
                <a:gd name="T5" fmla="*/ 136 h 168"/>
                <a:gd name="T6" fmla="*/ 0 w 518"/>
                <a:gd name="T7" fmla="*/ 0 h 168"/>
                <a:gd name="T8" fmla="*/ 518 w 518"/>
                <a:gd name="T9" fmla="*/ 0 h 168"/>
                <a:gd name="T10" fmla="*/ 518 w 518"/>
                <a:gd name="T11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168">
                  <a:moveTo>
                    <a:pt x="518" y="136"/>
                  </a:moveTo>
                  <a:lnTo>
                    <a:pt x="246" y="16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4760913" y="2711450"/>
              <a:ext cx="822325" cy="266700"/>
            </a:xfrm>
            <a:custGeom>
              <a:avLst/>
              <a:gdLst>
                <a:gd name="T0" fmla="*/ 518 w 518"/>
                <a:gd name="T1" fmla="*/ 136 h 168"/>
                <a:gd name="T2" fmla="*/ 246 w 518"/>
                <a:gd name="T3" fmla="*/ 168 h 168"/>
                <a:gd name="T4" fmla="*/ 0 w 518"/>
                <a:gd name="T5" fmla="*/ 136 h 168"/>
                <a:gd name="T6" fmla="*/ 0 w 518"/>
                <a:gd name="T7" fmla="*/ 0 h 168"/>
                <a:gd name="T8" fmla="*/ 518 w 518"/>
                <a:gd name="T9" fmla="*/ 0 h 168"/>
                <a:gd name="T10" fmla="*/ 518 w 518"/>
                <a:gd name="T11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168">
                  <a:moveTo>
                    <a:pt x="518" y="136"/>
                  </a:moveTo>
                  <a:lnTo>
                    <a:pt x="246" y="16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4760913" y="2711450"/>
              <a:ext cx="822325" cy="266700"/>
            </a:xfrm>
            <a:custGeom>
              <a:avLst/>
              <a:gdLst>
                <a:gd name="T0" fmla="*/ 518 w 518"/>
                <a:gd name="T1" fmla="*/ 136 h 168"/>
                <a:gd name="T2" fmla="*/ 246 w 518"/>
                <a:gd name="T3" fmla="*/ 168 h 168"/>
                <a:gd name="T4" fmla="*/ 0 w 518"/>
                <a:gd name="T5" fmla="*/ 136 h 168"/>
                <a:gd name="T6" fmla="*/ 0 w 518"/>
                <a:gd name="T7" fmla="*/ 0 h 168"/>
                <a:gd name="T8" fmla="*/ 518 w 518"/>
                <a:gd name="T9" fmla="*/ 0 h 168"/>
                <a:gd name="T10" fmla="*/ 518 w 518"/>
                <a:gd name="T11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168">
                  <a:moveTo>
                    <a:pt x="518" y="136"/>
                  </a:moveTo>
                  <a:lnTo>
                    <a:pt x="246" y="16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518" y="0"/>
                  </a:lnTo>
                  <a:lnTo>
                    <a:pt x="518" y="13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2789238" y="4140200"/>
              <a:ext cx="1025525" cy="323850"/>
            </a:xfrm>
            <a:custGeom>
              <a:avLst/>
              <a:gdLst>
                <a:gd name="T0" fmla="*/ 646 w 646"/>
                <a:gd name="T1" fmla="*/ 102 h 204"/>
                <a:gd name="T2" fmla="*/ 646 w 646"/>
                <a:gd name="T3" fmla="*/ 102 h 204"/>
                <a:gd name="T4" fmla="*/ 644 w 646"/>
                <a:gd name="T5" fmla="*/ 122 h 204"/>
                <a:gd name="T6" fmla="*/ 638 w 646"/>
                <a:gd name="T7" fmla="*/ 142 h 204"/>
                <a:gd name="T8" fmla="*/ 628 w 646"/>
                <a:gd name="T9" fmla="*/ 160 h 204"/>
                <a:gd name="T10" fmla="*/ 616 w 646"/>
                <a:gd name="T11" fmla="*/ 174 h 204"/>
                <a:gd name="T12" fmla="*/ 600 w 646"/>
                <a:gd name="T13" fmla="*/ 186 h 204"/>
                <a:gd name="T14" fmla="*/ 584 w 646"/>
                <a:gd name="T15" fmla="*/ 196 h 204"/>
                <a:gd name="T16" fmla="*/ 564 w 646"/>
                <a:gd name="T17" fmla="*/ 202 h 204"/>
                <a:gd name="T18" fmla="*/ 544 w 646"/>
                <a:gd name="T19" fmla="*/ 204 h 204"/>
                <a:gd name="T20" fmla="*/ 102 w 646"/>
                <a:gd name="T21" fmla="*/ 204 h 204"/>
                <a:gd name="T22" fmla="*/ 102 w 646"/>
                <a:gd name="T23" fmla="*/ 204 h 204"/>
                <a:gd name="T24" fmla="*/ 82 w 646"/>
                <a:gd name="T25" fmla="*/ 202 h 204"/>
                <a:gd name="T26" fmla="*/ 62 w 646"/>
                <a:gd name="T27" fmla="*/ 196 h 204"/>
                <a:gd name="T28" fmla="*/ 46 w 646"/>
                <a:gd name="T29" fmla="*/ 186 h 204"/>
                <a:gd name="T30" fmla="*/ 30 w 646"/>
                <a:gd name="T31" fmla="*/ 174 h 204"/>
                <a:gd name="T32" fmla="*/ 18 w 646"/>
                <a:gd name="T33" fmla="*/ 160 h 204"/>
                <a:gd name="T34" fmla="*/ 8 w 646"/>
                <a:gd name="T35" fmla="*/ 142 h 204"/>
                <a:gd name="T36" fmla="*/ 2 w 646"/>
                <a:gd name="T37" fmla="*/ 122 h 204"/>
                <a:gd name="T38" fmla="*/ 0 w 646"/>
                <a:gd name="T39" fmla="*/ 102 h 204"/>
                <a:gd name="T40" fmla="*/ 0 w 646"/>
                <a:gd name="T41" fmla="*/ 102 h 204"/>
                <a:gd name="T42" fmla="*/ 2 w 646"/>
                <a:gd name="T43" fmla="*/ 82 h 204"/>
                <a:gd name="T44" fmla="*/ 8 w 646"/>
                <a:gd name="T45" fmla="*/ 62 h 204"/>
                <a:gd name="T46" fmla="*/ 18 w 646"/>
                <a:gd name="T47" fmla="*/ 44 h 204"/>
                <a:gd name="T48" fmla="*/ 30 w 646"/>
                <a:gd name="T49" fmla="*/ 30 h 204"/>
                <a:gd name="T50" fmla="*/ 46 w 646"/>
                <a:gd name="T51" fmla="*/ 16 h 204"/>
                <a:gd name="T52" fmla="*/ 62 w 646"/>
                <a:gd name="T53" fmla="*/ 8 h 204"/>
                <a:gd name="T54" fmla="*/ 82 w 646"/>
                <a:gd name="T55" fmla="*/ 2 h 204"/>
                <a:gd name="T56" fmla="*/ 102 w 646"/>
                <a:gd name="T57" fmla="*/ 0 h 204"/>
                <a:gd name="T58" fmla="*/ 544 w 646"/>
                <a:gd name="T59" fmla="*/ 0 h 204"/>
                <a:gd name="T60" fmla="*/ 544 w 646"/>
                <a:gd name="T61" fmla="*/ 0 h 204"/>
                <a:gd name="T62" fmla="*/ 564 w 646"/>
                <a:gd name="T63" fmla="*/ 2 h 204"/>
                <a:gd name="T64" fmla="*/ 584 w 646"/>
                <a:gd name="T65" fmla="*/ 8 h 204"/>
                <a:gd name="T66" fmla="*/ 600 w 646"/>
                <a:gd name="T67" fmla="*/ 16 h 204"/>
                <a:gd name="T68" fmla="*/ 616 w 646"/>
                <a:gd name="T69" fmla="*/ 30 h 204"/>
                <a:gd name="T70" fmla="*/ 628 w 646"/>
                <a:gd name="T71" fmla="*/ 44 h 204"/>
                <a:gd name="T72" fmla="*/ 638 w 646"/>
                <a:gd name="T73" fmla="*/ 62 h 204"/>
                <a:gd name="T74" fmla="*/ 644 w 646"/>
                <a:gd name="T75" fmla="*/ 82 h 204"/>
                <a:gd name="T76" fmla="*/ 646 w 646"/>
                <a:gd name="T77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6" h="204">
                  <a:moveTo>
                    <a:pt x="646" y="102"/>
                  </a:moveTo>
                  <a:lnTo>
                    <a:pt x="646" y="102"/>
                  </a:lnTo>
                  <a:lnTo>
                    <a:pt x="644" y="122"/>
                  </a:lnTo>
                  <a:lnTo>
                    <a:pt x="638" y="142"/>
                  </a:lnTo>
                  <a:lnTo>
                    <a:pt x="628" y="160"/>
                  </a:lnTo>
                  <a:lnTo>
                    <a:pt x="616" y="174"/>
                  </a:lnTo>
                  <a:lnTo>
                    <a:pt x="600" y="186"/>
                  </a:lnTo>
                  <a:lnTo>
                    <a:pt x="584" y="196"/>
                  </a:lnTo>
                  <a:lnTo>
                    <a:pt x="564" y="202"/>
                  </a:lnTo>
                  <a:lnTo>
                    <a:pt x="544" y="204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82" y="202"/>
                  </a:lnTo>
                  <a:lnTo>
                    <a:pt x="62" y="196"/>
                  </a:lnTo>
                  <a:lnTo>
                    <a:pt x="46" y="186"/>
                  </a:lnTo>
                  <a:lnTo>
                    <a:pt x="30" y="174"/>
                  </a:lnTo>
                  <a:lnTo>
                    <a:pt x="18" y="160"/>
                  </a:lnTo>
                  <a:lnTo>
                    <a:pt x="8" y="142"/>
                  </a:lnTo>
                  <a:lnTo>
                    <a:pt x="2" y="12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2" y="0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64" y="2"/>
                  </a:lnTo>
                  <a:lnTo>
                    <a:pt x="584" y="8"/>
                  </a:lnTo>
                  <a:lnTo>
                    <a:pt x="600" y="16"/>
                  </a:lnTo>
                  <a:lnTo>
                    <a:pt x="616" y="30"/>
                  </a:lnTo>
                  <a:lnTo>
                    <a:pt x="628" y="44"/>
                  </a:lnTo>
                  <a:lnTo>
                    <a:pt x="638" y="62"/>
                  </a:lnTo>
                  <a:lnTo>
                    <a:pt x="644" y="82"/>
                  </a:lnTo>
                  <a:lnTo>
                    <a:pt x="646" y="102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2789238" y="4140200"/>
              <a:ext cx="1025525" cy="323850"/>
            </a:xfrm>
            <a:custGeom>
              <a:avLst/>
              <a:gdLst>
                <a:gd name="T0" fmla="*/ 646 w 646"/>
                <a:gd name="T1" fmla="*/ 102 h 204"/>
                <a:gd name="T2" fmla="*/ 646 w 646"/>
                <a:gd name="T3" fmla="*/ 102 h 204"/>
                <a:gd name="T4" fmla="*/ 644 w 646"/>
                <a:gd name="T5" fmla="*/ 122 h 204"/>
                <a:gd name="T6" fmla="*/ 638 w 646"/>
                <a:gd name="T7" fmla="*/ 142 h 204"/>
                <a:gd name="T8" fmla="*/ 628 w 646"/>
                <a:gd name="T9" fmla="*/ 160 h 204"/>
                <a:gd name="T10" fmla="*/ 616 w 646"/>
                <a:gd name="T11" fmla="*/ 174 h 204"/>
                <a:gd name="T12" fmla="*/ 600 w 646"/>
                <a:gd name="T13" fmla="*/ 186 h 204"/>
                <a:gd name="T14" fmla="*/ 584 w 646"/>
                <a:gd name="T15" fmla="*/ 196 h 204"/>
                <a:gd name="T16" fmla="*/ 564 w 646"/>
                <a:gd name="T17" fmla="*/ 202 h 204"/>
                <a:gd name="T18" fmla="*/ 544 w 646"/>
                <a:gd name="T19" fmla="*/ 204 h 204"/>
                <a:gd name="T20" fmla="*/ 102 w 646"/>
                <a:gd name="T21" fmla="*/ 204 h 204"/>
                <a:gd name="T22" fmla="*/ 102 w 646"/>
                <a:gd name="T23" fmla="*/ 204 h 204"/>
                <a:gd name="T24" fmla="*/ 82 w 646"/>
                <a:gd name="T25" fmla="*/ 202 h 204"/>
                <a:gd name="T26" fmla="*/ 62 w 646"/>
                <a:gd name="T27" fmla="*/ 196 h 204"/>
                <a:gd name="T28" fmla="*/ 46 w 646"/>
                <a:gd name="T29" fmla="*/ 186 h 204"/>
                <a:gd name="T30" fmla="*/ 30 w 646"/>
                <a:gd name="T31" fmla="*/ 174 h 204"/>
                <a:gd name="T32" fmla="*/ 18 w 646"/>
                <a:gd name="T33" fmla="*/ 160 h 204"/>
                <a:gd name="T34" fmla="*/ 8 w 646"/>
                <a:gd name="T35" fmla="*/ 142 h 204"/>
                <a:gd name="T36" fmla="*/ 2 w 646"/>
                <a:gd name="T37" fmla="*/ 122 h 204"/>
                <a:gd name="T38" fmla="*/ 0 w 646"/>
                <a:gd name="T39" fmla="*/ 102 h 204"/>
                <a:gd name="T40" fmla="*/ 0 w 646"/>
                <a:gd name="T41" fmla="*/ 102 h 204"/>
                <a:gd name="T42" fmla="*/ 2 w 646"/>
                <a:gd name="T43" fmla="*/ 82 h 204"/>
                <a:gd name="T44" fmla="*/ 8 w 646"/>
                <a:gd name="T45" fmla="*/ 62 h 204"/>
                <a:gd name="T46" fmla="*/ 18 w 646"/>
                <a:gd name="T47" fmla="*/ 44 h 204"/>
                <a:gd name="T48" fmla="*/ 30 w 646"/>
                <a:gd name="T49" fmla="*/ 30 h 204"/>
                <a:gd name="T50" fmla="*/ 46 w 646"/>
                <a:gd name="T51" fmla="*/ 16 h 204"/>
                <a:gd name="T52" fmla="*/ 62 w 646"/>
                <a:gd name="T53" fmla="*/ 8 h 204"/>
                <a:gd name="T54" fmla="*/ 82 w 646"/>
                <a:gd name="T55" fmla="*/ 2 h 204"/>
                <a:gd name="T56" fmla="*/ 102 w 646"/>
                <a:gd name="T57" fmla="*/ 0 h 204"/>
                <a:gd name="T58" fmla="*/ 544 w 646"/>
                <a:gd name="T59" fmla="*/ 0 h 204"/>
                <a:gd name="T60" fmla="*/ 544 w 646"/>
                <a:gd name="T61" fmla="*/ 0 h 204"/>
                <a:gd name="T62" fmla="*/ 564 w 646"/>
                <a:gd name="T63" fmla="*/ 2 h 204"/>
                <a:gd name="T64" fmla="*/ 584 w 646"/>
                <a:gd name="T65" fmla="*/ 8 h 204"/>
                <a:gd name="T66" fmla="*/ 600 w 646"/>
                <a:gd name="T67" fmla="*/ 16 h 204"/>
                <a:gd name="T68" fmla="*/ 616 w 646"/>
                <a:gd name="T69" fmla="*/ 30 h 204"/>
                <a:gd name="T70" fmla="*/ 628 w 646"/>
                <a:gd name="T71" fmla="*/ 44 h 204"/>
                <a:gd name="T72" fmla="*/ 638 w 646"/>
                <a:gd name="T73" fmla="*/ 62 h 204"/>
                <a:gd name="T74" fmla="*/ 644 w 646"/>
                <a:gd name="T75" fmla="*/ 82 h 204"/>
                <a:gd name="T76" fmla="*/ 646 w 646"/>
                <a:gd name="T77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6" h="204">
                  <a:moveTo>
                    <a:pt x="646" y="102"/>
                  </a:moveTo>
                  <a:lnTo>
                    <a:pt x="646" y="102"/>
                  </a:lnTo>
                  <a:lnTo>
                    <a:pt x="644" y="122"/>
                  </a:lnTo>
                  <a:lnTo>
                    <a:pt x="638" y="142"/>
                  </a:lnTo>
                  <a:lnTo>
                    <a:pt x="628" y="160"/>
                  </a:lnTo>
                  <a:lnTo>
                    <a:pt x="616" y="174"/>
                  </a:lnTo>
                  <a:lnTo>
                    <a:pt x="600" y="186"/>
                  </a:lnTo>
                  <a:lnTo>
                    <a:pt x="584" y="196"/>
                  </a:lnTo>
                  <a:lnTo>
                    <a:pt x="564" y="202"/>
                  </a:lnTo>
                  <a:lnTo>
                    <a:pt x="544" y="204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82" y="202"/>
                  </a:lnTo>
                  <a:lnTo>
                    <a:pt x="62" y="196"/>
                  </a:lnTo>
                  <a:lnTo>
                    <a:pt x="46" y="186"/>
                  </a:lnTo>
                  <a:lnTo>
                    <a:pt x="30" y="174"/>
                  </a:lnTo>
                  <a:lnTo>
                    <a:pt x="18" y="160"/>
                  </a:lnTo>
                  <a:lnTo>
                    <a:pt x="8" y="142"/>
                  </a:lnTo>
                  <a:lnTo>
                    <a:pt x="2" y="12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2" y="0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64" y="2"/>
                  </a:lnTo>
                  <a:lnTo>
                    <a:pt x="584" y="8"/>
                  </a:lnTo>
                  <a:lnTo>
                    <a:pt x="600" y="16"/>
                  </a:lnTo>
                  <a:lnTo>
                    <a:pt x="616" y="30"/>
                  </a:lnTo>
                  <a:lnTo>
                    <a:pt x="628" y="44"/>
                  </a:lnTo>
                  <a:lnTo>
                    <a:pt x="638" y="62"/>
                  </a:lnTo>
                  <a:lnTo>
                    <a:pt x="644" y="82"/>
                  </a:lnTo>
                  <a:lnTo>
                    <a:pt x="646" y="1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2789238" y="4140200"/>
              <a:ext cx="1025525" cy="323850"/>
            </a:xfrm>
            <a:custGeom>
              <a:avLst/>
              <a:gdLst>
                <a:gd name="T0" fmla="*/ 646 w 646"/>
                <a:gd name="T1" fmla="*/ 102 h 204"/>
                <a:gd name="T2" fmla="*/ 646 w 646"/>
                <a:gd name="T3" fmla="*/ 102 h 204"/>
                <a:gd name="T4" fmla="*/ 644 w 646"/>
                <a:gd name="T5" fmla="*/ 122 h 204"/>
                <a:gd name="T6" fmla="*/ 638 w 646"/>
                <a:gd name="T7" fmla="*/ 142 h 204"/>
                <a:gd name="T8" fmla="*/ 628 w 646"/>
                <a:gd name="T9" fmla="*/ 160 h 204"/>
                <a:gd name="T10" fmla="*/ 616 w 646"/>
                <a:gd name="T11" fmla="*/ 174 h 204"/>
                <a:gd name="T12" fmla="*/ 600 w 646"/>
                <a:gd name="T13" fmla="*/ 186 h 204"/>
                <a:gd name="T14" fmla="*/ 584 w 646"/>
                <a:gd name="T15" fmla="*/ 196 h 204"/>
                <a:gd name="T16" fmla="*/ 564 w 646"/>
                <a:gd name="T17" fmla="*/ 202 h 204"/>
                <a:gd name="T18" fmla="*/ 544 w 646"/>
                <a:gd name="T19" fmla="*/ 204 h 204"/>
                <a:gd name="T20" fmla="*/ 102 w 646"/>
                <a:gd name="T21" fmla="*/ 204 h 204"/>
                <a:gd name="T22" fmla="*/ 102 w 646"/>
                <a:gd name="T23" fmla="*/ 204 h 204"/>
                <a:gd name="T24" fmla="*/ 82 w 646"/>
                <a:gd name="T25" fmla="*/ 202 h 204"/>
                <a:gd name="T26" fmla="*/ 62 w 646"/>
                <a:gd name="T27" fmla="*/ 196 h 204"/>
                <a:gd name="T28" fmla="*/ 46 w 646"/>
                <a:gd name="T29" fmla="*/ 186 h 204"/>
                <a:gd name="T30" fmla="*/ 30 w 646"/>
                <a:gd name="T31" fmla="*/ 174 h 204"/>
                <a:gd name="T32" fmla="*/ 18 w 646"/>
                <a:gd name="T33" fmla="*/ 160 h 204"/>
                <a:gd name="T34" fmla="*/ 8 w 646"/>
                <a:gd name="T35" fmla="*/ 142 h 204"/>
                <a:gd name="T36" fmla="*/ 2 w 646"/>
                <a:gd name="T37" fmla="*/ 122 h 204"/>
                <a:gd name="T38" fmla="*/ 0 w 646"/>
                <a:gd name="T39" fmla="*/ 102 h 204"/>
                <a:gd name="T40" fmla="*/ 0 w 646"/>
                <a:gd name="T41" fmla="*/ 102 h 204"/>
                <a:gd name="T42" fmla="*/ 2 w 646"/>
                <a:gd name="T43" fmla="*/ 82 h 204"/>
                <a:gd name="T44" fmla="*/ 8 w 646"/>
                <a:gd name="T45" fmla="*/ 62 h 204"/>
                <a:gd name="T46" fmla="*/ 18 w 646"/>
                <a:gd name="T47" fmla="*/ 44 h 204"/>
                <a:gd name="T48" fmla="*/ 30 w 646"/>
                <a:gd name="T49" fmla="*/ 30 h 204"/>
                <a:gd name="T50" fmla="*/ 46 w 646"/>
                <a:gd name="T51" fmla="*/ 16 h 204"/>
                <a:gd name="T52" fmla="*/ 62 w 646"/>
                <a:gd name="T53" fmla="*/ 8 h 204"/>
                <a:gd name="T54" fmla="*/ 82 w 646"/>
                <a:gd name="T55" fmla="*/ 2 h 204"/>
                <a:gd name="T56" fmla="*/ 102 w 646"/>
                <a:gd name="T57" fmla="*/ 0 h 204"/>
                <a:gd name="T58" fmla="*/ 544 w 646"/>
                <a:gd name="T59" fmla="*/ 0 h 204"/>
                <a:gd name="T60" fmla="*/ 544 w 646"/>
                <a:gd name="T61" fmla="*/ 0 h 204"/>
                <a:gd name="T62" fmla="*/ 564 w 646"/>
                <a:gd name="T63" fmla="*/ 2 h 204"/>
                <a:gd name="T64" fmla="*/ 584 w 646"/>
                <a:gd name="T65" fmla="*/ 8 h 204"/>
                <a:gd name="T66" fmla="*/ 600 w 646"/>
                <a:gd name="T67" fmla="*/ 16 h 204"/>
                <a:gd name="T68" fmla="*/ 616 w 646"/>
                <a:gd name="T69" fmla="*/ 30 h 204"/>
                <a:gd name="T70" fmla="*/ 628 w 646"/>
                <a:gd name="T71" fmla="*/ 44 h 204"/>
                <a:gd name="T72" fmla="*/ 638 w 646"/>
                <a:gd name="T73" fmla="*/ 62 h 204"/>
                <a:gd name="T74" fmla="*/ 644 w 646"/>
                <a:gd name="T75" fmla="*/ 82 h 204"/>
                <a:gd name="T76" fmla="*/ 646 w 646"/>
                <a:gd name="T77" fmla="*/ 102 h 204"/>
                <a:gd name="T78" fmla="*/ 646 w 646"/>
                <a:gd name="T7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6" h="204">
                  <a:moveTo>
                    <a:pt x="646" y="102"/>
                  </a:moveTo>
                  <a:lnTo>
                    <a:pt x="646" y="102"/>
                  </a:lnTo>
                  <a:lnTo>
                    <a:pt x="644" y="122"/>
                  </a:lnTo>
                  <a:lnTo>
                    <a:pt x="638" y="142"/>
                  </a:lnTo>
                  <a:lnTo>
                    <a:pt x="628" y="160"/>
                  </a:lnTo>
                  <a:lnTo>
                    <a:pt x="616" y="174"/>
                  </a:lnTo>
                  <a:lnTo>
                    <a:pt x="600" y="186"/>
                  </a:lnTo>
                  <a:lnTo>
                    <a:pt x="584" y="196"/>
                  </a:lnTo>
                  <a:lnTo>
                    <a:pt x="564" y="202"/>
                  </a:lnTo>
                  <a:lnTo>
                    <a:pt x="544" y="204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82" y="202"/>
                  </a:lnTo>
                  <a:lnTo>
                    <a:pt x="62" y="196"/>
                  </a:lnTo>
                  <a:lnTo>
                    <a:pt x="46" y="186"/>
                  </a:lnTo>
                  <a:lnTo>
                    <a:pt x="30" y="174"/>
                  </a:lnTo>
                  <a:lnTo>
                    <a:pt x="18" y="160"/>
                  </a:lnTo>
                  <a:lnTo>
                    <a:pt x="8" y="142"/>
                  </a:lnTo>
                  <a:lnTo>
                    <a:pt x="2" y="12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2" y="8"/>
                  </a:lnTo>
                  <a:lnTo>
                    <a:pt x="82" y="2"/>
                  </a:lnTo>
                  <a:lnTo>
                    <a:pt x="102" y="0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64" y="2"/>
                  </a:lnTo>
                  <a:lnTo>
                    <a:pt x="584" y="8"/>
                  </a:lnTo>
                  <a:lnTo>
                    <a:pt x="600" y="16"/>
                  </a:lnTo>
                  <a:lnTo>
                    <a:pt x="616" y="30"/>
                  </a:lnTo>
                  <a:lnTo>
                    <a:pt x="628" y="44"/>
                  </a:lnTo>
                  <a:lnTo>
                    <a:pt x="638" y="62"/>
                  </a:lnTo>
                  <a:lnTo>
                    <a:pt x="644" y="82"/>
                  </a:lnTo>
                  <a:lnTo>
                    <a:pt x="646" y="102"/>
                  </a:lnTo>
                  <a:lnTo>
                    <a:pt x="646" y="10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2795588" y="3467100"/>
              <a:ext cx="1047750" cy="327025"/>
            </a:xfrm>
            <a:custGeom>
              <a:avLst/>
              <a:gdLst>
                <a:gd name="T0" fmla="*/ 660 w 660"/>
                <a:gd name="T1" fmla="*/ 160 h 206"/>
                <a:gd name="T2" fmla="*/ 660 w 660"/>
                <a:gd name="T3" fmla="*/ 160 h 206"/>
                <a:gd name="T4" fmla="*/ 658 w 660"/>
                <a:gd name="T5" fmla="*/ 170 h 206"/>
                <a:gd name="T6" fmla="*/ 656 w 660"/>
                <a:gd name="T7" fmla="*/ 178 h 206"/>
                <a:gd name="T8" fmla="*/ 652 w 660"/>
                <a:gd name="T9" fmla="*/ 186 h 206"/>
                <a:gd name="T10" fmla="*/ 646 w 660"/>
                <a:gd name="T11" fmla="*/ 194 h 206"/>
                <a:gd name="T12" fmla="*/ 640 w 660"/>
                <a:gd name="T13" fmla="*/ 198 h 206"/>
                <a:gd name="T14" fmla="*/ 632 w 660"/>
                <a:gd name="T15" fmla="*/ 202 h 206"/>
                <a:gd name="T16" fmla="*/ 622 w 660"/>
                <a:gd name="T17" fmla="*/ 206 h 206"/>
                <a:gd name="T18" fmla="*/ 614 w 660"/>
                <a:gd name="T19" fmla="*/ 206 h 206"/>
                <a:gd name="T20" fmla="*/ 46 w 660"/>
                <a:gd name="T21" fmla="*/ 206 h 206"/>
                <a:gd name="T22" fmla="*/ 46 w 660"/>
                <a:gd name="T23" fmla="*/ 206 h 206"/>
                <a:gd name="T24" fmla="*/ 36 w 660"/>
                <a:gd name="T25" fmla="*/ 206 h 206"/>
                <a:gd name="T26" fmla="*/ 28 w 660"/>
                <a:gd name="T27" fmla="*/ 202 h 206"/>
                <a:gd name="T28" fmla="*/ 20 w 660"/>
                <a:gd name="T29" fmla="*/ 198 h 206"/>
                <a:gd name="T30" fmla="*/ 14 w 660"/>
                <a:gd name="T31" fmla="*/ 194 h 206"/>
                <a:gd name="T32" fmla="*/ 8 w 660"/>
                <a:gd name="T33" fmla="*/ 186 h 206"/>
                <a:gd name="T34" fmla="*/ 4 w 660"/>
                <a:gd name="T35" fmla="*/ 178 h 206"/>
                <a:gd name="T36" fmla="*/ 2 w 660"/>
                <a:gd name="T37" fmla="*/ 170 h 206"/>
                <a:gd name="T38" fmla="*/ 0 w 660"/>
                <a:gd name="T39" fmla="*/ 160 h 206"/>
                <a:gd name="T40" fmla="*/ 0 w 660"/>
                <a:gd name="T41" fmla="*/ 46 h 206"/>
                <a:gd name="T42" fmla="*/ 0 w 660"/>
                <a:gd name="T43" fmla="*/ 46 h 206"/>
                <a:gd name="T44" fmla="*/ 2 w 660"/>
                <a:gd name="T45" fmla="*/ 38 h 206"/>
                <a:gd name="T46" fmla="*/ 4 w 660"/>
                <a:gd name="T47" fmla="*/ 28 h 206"/>
                <a:gd name="T48" fmla="*/ 8 w 660"/>
                <a:gd name="T49" fmla="*/ 20 h 206"/>
                <a:gd name="T50" fmla="*/ 14 w 660"/>
                <a:gd name="T51" fmla="*/ 14 h 206"/>
                <a:gd name="T52" fmla="*/ 20 w 660"/>
                <a:gd name="T53" fmla="*/ 8 h 206"/>
                <a:gd name="T54" fmla="*/ 28 w 660"/>
                <a:gd name="T55" fmla="*/ 4 h 206"/>
                <a:gd name="T56" fmla="*/ 36 w 660"/>
                <a:gd name="T57" fmla="*/ 2 h 206"/>
                <a:gd name="T58" fmla="*/ 46 w 660"/>
                <a:gd name="T59" fmla="*/ 0 h 206"/>
                <a:gd name="T60" fmla="*/ 614 w 660"/>
                <a:gd name="T61" fmla="*/ 0 h 206"/>
                <a:gd name="T62" fmla="*/ 614 w 660"/>
                <a:gd name="T63" fmla="*/ 0 h 206"/>
                <a:gd name="T64" fmla="*/ 622 w 660"/>
                <a:gd name="T65" fmla="*/ 2 h 206"/>
                <a:gd name="T66" fmla="*/ 632 w 660"/>
                <a:gd name="T67" fmla="*/ 4 h 206"/>
                <a:gd name="T68" fmla="*/ 640 w 660"/>
                <a:gd name="T69" fmla="*/ 8 h 206"/>
                <a:gd name="T70" fmla="*/ 646 w 660"/>
                <a:gd name="T71" fmla="*/ 14 h 206"/>
                <a:gd name="T72" fmla="*/ 652 w 660"/>
                <a:gd name="T73" fmla="*/ 20 h 206"/>
                <a:gd name="T74" fmla="*/ 656 w 660"/>
                <a:gd name="T75" fmla="*/ 28 h 206"/>
                <a:gd name="T76" fmla="*/ 658 w 660"/>
                <a:gd name="T77" fmla="*/ 38 h 206"/>
                <a:gd name="T78" fmla="*/ 660 w 660"/>
                <a:gd name="T79" fmla="*/ 46 h 206"/>
                <a:gd name="T80" fmla="*/ 660 w 660"/>
                <a:gd name="T81" fmla="*/ 16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0" h="206">
                  <a:moveTo>
                    <a:pt x="660" y="160"/>
                  </a:moveTo>
                  <a:lnTo>
                    <a:pt x="660" y="160"/>
                  </a:lnTo>
                  <a:lnTo>
                    <a:pt x="658" y="170"/>
                  </a:lnTo>
                  <a:lnTo>
                    <a:pt x="656" y="178"/>
                  </a:lnTo>
                  <a:lnTo>
                    <a:pt x="652" y="186"/>
                  </a:lnTo>
                  <a:lnTo>
                    <a:pt x="646" y="194"/>
                  </a:lnTo>
                  <a:lnTo>
                    <a:pt x="640" y="198"/>
                  </a:lnTo>
                  <a:lnTo>
                    <a:pt x="632" y="202"/>
                  </a:lnTo>
                  <a:lnTo>
                    <a:pt x="622" y="206"/>
                  </a:lnTo>
                  <a:lnTo>
                    <a:pt x="61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36" y="206"/>
                  </a:lnTo>
                  <a:lnTo>
                    <a:pt x="28" y="202"/>
                  </a:lnTo>
                  <a:lnTo>
                    <a:pt x="20" y="198"/>
                  </a:lnTo>
                  <a:lnTo>
                    <a:pt x="14" y="194"/>
                  </a:lnTo>
                  <a:lnTo>
                    <a:pt x="8" y="186"/>
                  </a:lnTo>
                  <a:lnTo>
                    <a:pt x="4" y="178"/>
                  </a:lnTo>
                  <a:lnTo>
                    <a:pt x="2" y="170"/>
                  </a:lnTo>
                  <a:lnTo>
                    <a:pt x="0" y="16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622" y="2"/>
                  </a:lnTo>
                  <a:lnTo>
                    <a:pt x="632" y="4"/>
                  </a:lnTo>
                  <a:lnTo>
                    <a:pt x="640" y="8"/>
                  </a:lnTo>
                  <a:lnTo>
                    <a:pt x="646" y="14"/>
                  </a:lnTo>
                  <a:lnTo>
                    <a:pt x="652" y="20"/>
                  </a:lnTo>
                  <a:lnTo>
                    <a:pt x="656" y="28"/>
                  </a:lnTo>
                  <a:lnTo>
                    <a:pt x="658" y="38"/>
                  </a:lnTo>
                  <a:lnTo>
                    <a:pt x="660" y="46"/>
                  </a:lnTo>
                  <a:lnTo>
                    <a:pt x="660" y="1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2795588" y="3467100"/>
              <a:ext cx="1047750" cy="327025"/>
            </a:xfrm>
            <a:custGeom>
              <a:avLst/>
              <a:gdLst>
                <a:gd name="T0" fmla="*/ 660 w 660"/>
                <a:gd name="T1" fmla="*/ 160 h 206"/>
                <a:gd name="T2" fmla="*/ 660 w 660"/>
                <a:gd name="T3" fmla="*/ 160 h 206"/>
                <a:gd name="T4" fmla="*/ 658 w 660"/>
                <a:gd name="T5" fmla="*/ 170 h 206"/>
                <a:gd name="T6" fmla="*/ 656 w 660"/>
                <a:gd name="T7" fmla="*/ 178 h 206"/>
                <a:gd name="T8" fmla="*/ 652 w 660"/>
                <a:gd name="T9" fmla="*/ 186 h 206"/>
                <a:gd name="T10" fmla="*/ 646 w 660"/>
                <a:gd name="T11" fmla="*/ 194 h 206"/>
                <a:gd name="T12" fmla="*/ 640 w 660"/>
                <a:gd name="T13" fmla="*/ 198 h 206"/>
                <a:gd name="T14" fmla="*/ 632 w 660"/>
                <a:gd name="T15" fmla="*/ 202 h 206"/>
                <a:gd name="T16" fmla="*/ 622 w 660"/>
                <a:gd name="T17" fmla="*/ 206 h 206"/>
                <a:gd name="T18" fmla="*/ 614 w 660"/>
                <a:gd name="T19" fmla="*/ 206 h 206"/>
                <a:gd name="T20" fmla="*/ 46 w 660"/>
                <a:gd name="T21" fmla="*/ 206 h 206"/>
                <a:gd name="T22" fmla="*/ 46 w 660"/>
                <a:gd name="T23" fmla="*/ 206 h 206"/>
                <a:gd name="T24" fmla="*/ 36 w 660"/>
                <a:gd name="T25" fmla="*/ 206 h 206"/>
                <a:gd name="T26" fmla="*/ 28 w 660"/>
                <a:gd name="T27" fmla="*/ 202 h 206"/>
                <a:gd name="T28" fmla="*/ 20 w 660"/>
                <a:gd name="T29" fmla="*/ 198 h 206"/>
                <a:gd name="T30" fmla="*/ 14 w 660"/>
                <a:gd name="T31" fmla="*/ 194 h 206"/>
                <a:gd name="T32" fmla="*/ 8 w 660"/>
                <a:gd name="T33" fmla="*/ 186 h 206"/>
                <a:gd name="T34" fmla="*/ 4 w 660"/>
                <a:gd name="T35" fmla="*/ 178 h 206"/>
                <a:gd name="T36" fmla="*/ 2 w 660"/>
                <a:gd name="T37" fmla="*/ 170 h 206"/>
                <a:gd name="T38" fmla="*/ 0 w 660"/>
                <a:gd name="T39" fmla="*/ 160 h 206"/>
                <a:gd name="T40" fmla="*/ 0 w 660"/>
                <a:gd name="T41" fmla="*/ 46 h 206"/>
                <a:gd name="T42" fmla="*/ 0 w 660"/>
                <a:gd name="T43" fmla="*/ 46 h 206"/>
                <a:gd name="T44" fmla="*/ 2 w 660"/>
                <a:gd name="T45" fmla="*/ 38 h 206"/>
                <a:gd name="T46" fmla="*/ 4 w 660"/>
                <a:gd name="T47" fmla="*/ 28 h 206"/>
                <a:gd name="T48" fmla="*/ 8 w 660"/>
                <a:gd name="T49" fmla="*/ 20 h 206"/>
                <a:gd name="T50" fmla="*/ 14 w 660"/>
                <a:gd name="T51" fmla="*/ 14 h 206"/>
                <a:gd name="T52" fmla="*/ 20 w 660"/>
                <a:gd name="T53" fmla="*/ 8 h 206"/>
                <a:gd name="T54" fmla="*/ 28 w 660"/>
                <a:gd name="T55" fmla="*/ 4 h 206"/>
                <a:gd name="T56" fmla="*/ 36 w 660"/>
                <a:gd name="T57" fmla="*/ 2 h 206"/>
                <a:gd name="T58" fmla="*/ 46 w 660"/>
                <a:gd name="T59" fmla="*/ 0 h 206"/>
                <a:gd name="T60" fmla="*/ 614 w 660"/>
                <a:gd name="T61" fmla="*/ 0 h 206"/>
                <a:gd name="T62" fmla="*/ 614 w 660"/>
                <a:gd name="T63" fmla="*/ 0 h 206"/>
                <a:gd name="T64" fmla="*/ 622 w 660"/>
                <a:gd name="T65" fmla="*/ 2 h 206"/>
                <a:gd name="T66" fmla="*/ 632 w 660"/>
                <a:gd name="T67" fmla="*/ 4 h 206"/>
                <a:gd name="T68" fmla="*/ 640 w 660"/>
                <a:gd name="T69" fmla="*/ 8 h 206"/>
                <a:gd name="T70" fmla="*/ 646 w 660"/>
                <a:gd name="T71" fmla="*/ 14 h 206"/>
                <a:gd name="T72" fmla="*/ 652 w 660"/>
                <a:gd name="T73" fmla="*/ 20 h 206"/>
                <a:gd name="T74" fmla="*/ 656 w 660"/>
                <a:gd name="T75" fmla="*/ 28 h 206"/>
                <a:gd name="T76" fmla="*/ 658 w 660"/>
                <a:gd name="T77" fmla="*/ 38 h 206"/>
                <a:gd name="T78" fmla="*/ 660 w 660"/>
                <a:gd name="T79" fmla="*/ 46 h 206"/>
                <a:gd name="T80" fmla="*/ 660 w 660"/>
                <a:gd name="T81" fmla="*/ 16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0" h="206">
                  <a:moveTo>
                    <a:pt x="660" y="160"/>
                  </a:moveTo>
                  <a:lnTo>
                    <a:pt x="660" y="160"/>
                  </a:lnTo>
                  <a:lnTo>
                    <a:pt x="658" y="170"/>
                  </a:lnTo>
                  <a:lnTo>
                    <a:pt x="656" y="178"/>
                  </a:lnTo>
                  <a:lnTo>
                    <a:pt x="652" y="186"/>
                  </a:lnTo>
                  <a:lnTo>
                    <a:pt x="646" y="194"/>
                  </a:lnTo>
                  <a:lnTo>
                    <a:pt x="640" y="198"/>
                  </a:lnTo>
                  <a:lnTo>
                    <a:pt x="632" y="202"/>
                  </a:lnTo>
                  <a:lnTo>
                    <a:pt x="622" y="206"/>
                  </a:lnTo>
                  <a:lnTo>
                    <a:pt x="61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36" y="206"/>
                  </a:lnTo>
                  <a:lnTo>
                    <a:pt x="28" y="202"/>
                  </a:lnTo>
                  <a:lnTo>
                    <a:pt x="20" y="198"/>
                  </a:lnTo>
                  <a:lnTo>
                    <a:pt x="14" y="194"/>
                  </a:lnTo>
                  <a:lnTo>
                    <a:pt x="8" y="186"/>
                  </a:lnTo>
                  <a:lnTo>
                    <a:pt x="4" y="178"/>
                  </a:lnTo>
                  <a:lnTo>
                    <a:pt x="2" y="170"/>
                  </a:lnTo>
                  <a:lnTo>
                    <a:pt x="0" y="16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622" y="2"/>
                  </a:lnTo>
                  <a:lnTo>
                    <a:pt x="632" y="4"/>
                  </a:lnTo>
                  <a:lnTo>
                    <a:pt x="640" y="8"/>
                  </a:lnTo>
                  <a:lnTo>
                    <a:pt x="646" y="14"/>
                  </a:lnTo>
                  <a:lnTo>
                    <a:pt x="652" y="20"/>
                  </a:lnTo>
                  <a:lnTo>
                    <a:pt x="656" y="28"/>
                  </a:lnTo>
                  <a:lnTo>
                    <a:pt x="658" y="38"/>
                  </a:lnTo>
                  <a:lnTo>
                    <a:pt x="660" y="46"/>
                  </a:lnTo>
                  <a:lnTo>
                    <a:pt x="660" y="1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2795588" y="3467100"/>
              <a:ext cx="1047750" cy="327025"/>
            </a:xfrm>
            <a:custGeom>
              <a:avLst/>
              <a:gdLst>
                <a:gd name="T0" fmla="*/ 660 w 660"/>
                <a:gd name="T1" fmla="*/ 160 h 206"/>
                <a:gd name="T2" fmla="*/ 660 w 660"/>
                <a:gd name="T3" fmla="*/ 160 h 206"/>
                <a:gd name="T4" fmla="*/ 658 w 660"/>
                <a:gd name="T5" fmla="*/ 170 h 206"/>
                <a:gd name="T6" fmla="*/ 656 w 660"/>
                <a:gd name="T7" fmla="*/ 178 h 206"/>
                <a:gd name="T8" fmla="*/ 652 w 660"/>
                <a:gd name="T9" fmla="*/ 186 h 206"/>
                <a:gd name="T10" fmla="*/ 646 w 660"/>
                <a:gd name="T11" fmla="*/ 194 h 206"/>
                <a:gd name="T12" fmla="*/ 640 w 660"/>
                <a:gd name="T13" fmla="*/ 198 h 206"/>
                <a:gd name="T14" fmla="*/ 632 w 660"/>
                <a:gd name="T15" fmla="*/ 202 h 206"/>
                <a:gd name="T16" fmla="*/ 622 w 660"/>
                <a:gd name="T17" fmla="*/ 206 h 206"/>
                <a:gd name="T18" fmla="*/ 614 w 660"/>
                <a:gd name="T19" fmla="*/ 206 h 206"/>
                <a:gd name="T20" fmla="*/ 46 w 660"/>
                <a:gd name="T21" fmla="*/ 206 h 206"/>
                <a:gd name="T22" fmla="*/ 46 w 660"/>
                <a:gd name="T23" fmla="*/ 206 h 206"/>
                <a:gd name="T24" fmla="*/ 36 w 660"/>
                <a:gd name="T25" fmla="*/ 206 h 206"/>
                <a:gd name="T26" fmla="*/ 28 w 660"/>
                <a:gd name="T27" fmla="*/ 202 h 206"/>
                <a:gd name="T28" fmla="*/ 20 w 660"/>
                <a:gd name="T29" fmla="*/ 198 h 206"/>
                <a:gd name="T30" fmla="*/ 14 w 660"/>
                <a:gd name="T31" fmla="*/ 194 h 206"/>
                <a:gd name="T32" fmla="*/ 8 w 660"/>
                <a:gd name="T33" fmla="*/ 186 h 206"/>
                <a:gd name="T34" fmla="*/ 4 w 660"/>
                <a:gd name="T35" fmla="*/ 178 h 206"/>
                <a:gd name="T36" fmla="*/ 2 w 660"/>
                <a:gd name="T37" fmla="*/ 170 h 206"/>
                <a:gd name="T38" fmla="*/ 0 w 660"/>
                <a:gd name="T39" fmla="*/ 160 h 206"/>
                <a:gd name="T40" fmla="*/ 0 w 660"/>
                <a:gd name="T41" fmla="*/ 46 h 206"/>
                <a:gd name="T42" fmla="*/ 0 w 660"/>
                <a:gd name="T43" fmla="*/ 46 h 206"/>
                <a:gd name="T44" fmla="*/ 2 w 660"/>
                <a:gd name="T45" fmla="*/ 38 h 206"/>
                <a:gd name="T46" fmla="*/ 4 w 660"/>
                <a:gd name="T47" fmla="*/ 28 h 206"/>
                <a:gd name="T48" fmla="*/ 8 w 660"/>
                <a:gd name="T49" fmla="*/ 20 h 206"/>
                <a:gd name="T50" fmla="*/ 14 w 660"/>
                <a:gd name="T51" fmla="*/ 14 h 206"/>
                <a:gd name="T52" fmla="*/ 20 w 660"/>
                <a:gd name="T53" fmla="*/ 8 h 206"/>
                <a:gd name="T54" fmla="*/ 28 w 660"/>
                <a:gd name="T55" fmla="*/ 4 h 206"/>
                <a:gd name="T56" fmla="*/ 36 w 660"/>
                <a:gd name="T57" fmla="*/ 2 h 206"/>
                <a:gd name="T58" fmla="*/ 46 w 660"/>
                <a:gd name="T59" fmla="*/ 0 h 206"/>
                <a:gd name="T60" fmla="*/ 614 w 660"/>
                <a:gd name="T61" fmla="*/ 0 h 206"/>
                <a:gd name="T62" fmla="*/ 614 w 660"/>
                <a:gd name="T63" fmla="*/ 0 h 206"/>
                <a:gd name="T64" fmla="*/ 622 w 660"/>
                <a:gd name="T65" fmla="*/ 2 h 206"/>
                <a:gd name="T66" fmla="*/ 632 w 660"/>
                <a:gd name="T67" fmla="*/ 4 h 206"/>
                <a:gd name="T68" fmla="*/ 640 w 660"/>
                <a:gd name="T69" fmla="*/ 8 h 206"/>
                <a:gd name="T70" fmla="*/ 646 w 660"/>
                <a:gd name="T71" fmla="*/ 14 h 206"/>
                <a:gd name="T72" fmla="*/ 652 w 660"/>
                <a:gd name="T73" fmla="*/ 20 h 206"/>
                <a:gd name="T74" fmla="*/ 656 w 660"/>
                <a:gd name="T75" fmla="*/ 28 h 206"/>
                <a:gd name="T76" fmla="*/ 658 w 660"/>
                <a:gd name="T77" fmla="*/ 38 h 206"/>
                <a:gd name="T78" fmla="*/ 660 w 660"/>
                <a:gd name="T79" fmla="*/ 46 h 206"/>
                <a:gd name="T80" fmla="*/ 660 w 660"/>
                <a:gd name="T81" fmla="*/ 16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0" h="206">
                  <a:moveTo>
                    <a:pt x="660" y="160"/>
                  </a:moveTo>
                  <a:lnTo>
                    <a:pt x="660" y="160"/>
                  </a:lnTo>
                  <a:lnTo>
                    <a:pt x="658" y="170"/>
                  </a:lnTo>
                  <a:lnTo>
                    <a:pt x="656" y="178"/>
                  </a:lnTo>
                  <a:lnTo>
                    <a:pt x="652" y="186"/>
                  </a:lnTo>
                  <a:lnTo>
                    <a:pt x="646" y="194"/>
                  </a:lnTo>
                  <a:lnTo>
                    <a:pt x="640" y="198"/>
                  </a:lnTo>
                  <a:lnTo>
                    <a:pt x="632" y="202"/>
                  </a:lnTo>
                  <a:lnTo>
                    <a:pt x="622" y="206"/>
                  </a:lnTo>
                  <a:lnTo>
                    <a:pt x="61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36" y="206"/>
                  </a:lnTo>
                  <a:lnTo>
                    <a:pt x="28" y="202"/>
                  </a:lnTo>
                  <a:lnTo>
                    <a:pt x="20" y="198"/>
                  </a:lnTo>
                  <a:lnTo>
                    <a:pt x="14" y="194"/>
                  </a:lnTo>
                  <a:lnTo>
                    <a:pt x="8" y="186"/>
                  </a:lnTo>
                  <a:lnTo>
                    <a:pt x="4" y="178"/>
                  </a:lnTo>
                  <a:lnTo>
                    <a:pt x="2" y="170"/>
                  </a:lnTo>
                  <a:lnTo>
                    <a:pt x="0" y="16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622" y="2"/>
                  </a:lnTo>
                  <a:lnTo>
                    <a:pt x="632" y="4"/>
                  </a:lnTo>
                  <a:lnTo>
                    <a:pt x="640" y="8"/>
                  </a:lnTo>
                  <a:lnTo>
                    <a:pt x="646" y="14"/>
                  </a:lnTo>
                  <a:lnTo>
                    <a:pt x="652" y="20"/>
                  </a:lnTo>
                  <a:lnTo>
                    <a:pt x="656" y="28"/>
                  </a:lnTo>
                  <a:lnTo>
                    <a:pt x="658" y="38"/>
                  </a:lnTo>
                  <a:lnTo>
                    <a:pt x="660" y="46"/>
                  </a:lnTo>
                  <a:lnTo>
                    <a:pt x="660" y="16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3792538" y="3762375"/>
              <a:ext cx="781050" cy="400050"/>
            </a:xfrm>
            <a:custGeom>
              <a:avLst/>
              <a:gdLst>
                <a:gd name="T0" fmla="*/ 0 w 492"/>
                <a:gd name="T1" fmla="*/ 126 h 252"/>
                <a:gd name="T2" fmla="*/ 106 w 492"/>
                <a:gd name="T3" fmla="*/ 0 h 252"/>
                <a:gd name="T4" fmla="*/ 106 w 492"/>
                <a:gd name="T5" fmla="*/ 64 h 252"/>
                <a:gd name="T6" fmla="*/ 492 w 492"/>
                <a:gd name="T7" fmla="*/ 64 h 252"/>
                <a:gd name="T8" fmla="*/ 492 w 492"/>
                <a:gd name="T9" fmla="*/ 188 h 252"/>
                <a:gd name="T10" fmla="*/ 106 w 492"/>
                <a:gd name="T11" fmla="*/ 188 h 252"/>
                <a:gd name="T12" fmla="*/ 106 w 492"/>
                <a:gd name="T13" fmla="*/ 252 h 252"/>
                <a:gd name="T14" fmla="*/ 0 w 492"/>
                <a:gd name="T15" fmla="*/ 12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252">
                  <a:moveTo>
                    <a:pt x="0" y="126"/>
                  </a:moveTo>
                  <a:lnTo>
                    <a:pt x="106" y="0"/>
                  </a:lnTo>
                  <a:lnTo>
                    <a:pt x="106" y="64"/>
                  </a:lnTo>
                  <a:lnTo>
                    <a:pt x="492" y="64"/>
                  </a:lnTo>
                  <a:lnTo>
                    <a:pt x="492" y="188"/>
                  </a:lnTo>
                  <a:lnTo>
                    <a:pt x="106" y="188"/>
                  </a:lnTo>
                  <a:lnTo>
                    <a:pt x="106" y="252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3792538" y="3762375"/>
              <a:ext cx="781050" cy="400050"/>
            </a:xfrm>
            <a:custGeom>
              <a:avLst/>
              <a:gdLst>
                <a:gd name="T0" fmla="*/ 0 w 492"/>
                <a:gd name="T1" fmla="*/ 126 h 252"/>
                <a:gd name="T2" fmla="*/ 106 w 492"/>
                <a:gd name="T3" fmla="*/ 0 h 252"/>
                <a:gd name="T4" fmla="*/ 106 w 492"/>
                <a:gd name="T5" fmla="*/ 64 h 252"/>
                <a:gd name="T6" fmla="*/ 492 w 492"/>
                <a:gd name="T7" fmla="*/ 64 h 252"/>
                <a:gd name="T8" fmla="*/ 492 w 492"/>
                <a:gd name="T9" fmla="*/ 188 h 252"/>
                <a:gd name="T10" fmla="*/ 106 w 492"/>
                <a:gd name="T11" fmla="*/ 188 h 252"/>
                <a:gd name="T12" fmla="*/ 106 w 492"/>
                <a:gd name="T13" fmla="*/ 252 h 252"/>
                <a:gd name="T14" fmla="*/ 0 w 492"/>
                <a:gd name="T15" fmla="*/ 12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252">
                  <a:moveTo>
                    <a:pt x="0" y="126"/>
                  </a:moveTo>
                  <a:lnTo>
                    <a:pt x="106" y="0"/>
                  </a:lnTo>
                  <a:lnTo>
                    <a:pt x="106" y="64"/>
                  </a:lnTo>
                  <a:lnTo>
                    <a:pt x="492" y="64"/>
                  </a:lnTo>
                  <a:lnTo>
                    <a:pt x="492" y="188"/>
                  </a:lnTo>
                  <a:lnTo>
                    <a:pt x="106" y="188"/>
                  </a:lnTo>
                  <a:lnTo>
                    <a:pt x="106" y="252"/>
                  </a:lnTo>
                  <a:lnTo>
                    <a:pt x="0" y="1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792538" y="3762375"/>
              <a:ext cx="781050" cy="400050"/>
            </a:xfrm>
            <a:custGeom>
              <a:avLst/>
              <a:gdLst>
                <a:gd name="T0" fmla="*/ 0 w 492"/>
                <a:gd name="T1" fmla="*/ 126 h 252"/>
                <a:gd name="T2" fmla="*/ 106 w 492"/>
                <a:gd name="T3" fmla="*/ 0 h 252"/>
                <a:gd name="T4" fmla="*/ 106 w 492"/>
                <a:gd name="T5" fmla="*/ 64 h 252"/>
                <a:gd name="T6" fmla="*/ 492 w 492"/>
                <a:gd name="T7" fmla="*/ 64 h 252"/>
                <a:gd name="T8" fmla="*/ 492 w 492"/>
                <a:gd name="T9" fmla="*/ 188 h 252"/>
                <a:gd name="T10" fmla="*/ 106 w 492"/>
                <a:gd name="T11" fmla="*/ 188 h 252"/>
                <a:gd name="T12" fmla="*/ 106 w 492"/>
                <a:gd name="T13" fmla="*/ 252 h 252"/>
                <a:gd name="T14" fmla="*/ 0 w 492"/>
                <a:gd name="T15" fmla="*/ 12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252">
                  <a:moveTo>
                    <a:pt x="0" y="126"/>
                  </a:moveTo>
                  <a:lnTo>
                    <a:pt x="106" y="0"/>
                  </a:lnTo>
                  <a:lnTo>
                    <a:pt x="106" y="64"/>
                  </a:lnTo>
                  <a:lnTo>
                    <a:pt x="492" y="64"/>
                  </a:lnTo>
                  <a:lnTo>
                    <a:pt x="492" y="188"/>
                  </a:lnTo>
                  <a:lnTo>
                    <a:pt x="106" y="188"/>
                  </a:lnTo>
                  <a:lnTo>
                    <a:pt x="106" y="252"/>
                  </a:lnTo>
                  <a:lnTo>
                    <a:pt x="0" y="12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2890838" y="2711450"/>
              <a:ext cx="819150" cy="215900"/>
            </a:xfrm>
            <a:custGeom>
              <a:avLst/>
              <a:gdLst>
                <a:gd name="T0" fmla="*/ 516 w 516"/>
                <a:gd name="T1" fmla="*/ 92 h 136"/>
                <a:gd name="T2" fmla="*/ 516 w 516"/>
                <a:gd name="T3" fmla="*/ 92 h 136"/>
                <a:gd name="T4" fmla="*/ 516 w 516"/>
                <a:gd name="T5" fmla="*/ 100 h 136"/>
                <a:gd name="T6" fmla="*/ 514 w 516"/>
                <a:gd name="T7" fmla="*/ 108 h 136"/>
                <a:gd name="T8" fmla="*/ 508 w 516"/>
                <a:gd name="T9" fmla="*/ 116 h 136"/>
                <a:gd name="T10" fmla="*/ 504 w 516"/>
                <a:gd name="T11" fmla="*/ 124 h 136"/>
                <a:gd name="T12" fmla="*/ 496 w 516"/>
                <a:gd name="T13" fmla="*/ 128 h 136"/>
                <a:gd name="T14" fmla="*/ 488 w 516"/>
                <a:gd name="T15" fmla="*/ 132 h 136"/>
                <a:gd name="T16" fmla="*/ 480 w 516"/>
                <a:gd name="T17" fmla="*/ 136 h 136"/>
                <a:gd name="T18" fmla="*/ 472 w 516"/>
                <a:gd name="T19" fmla="*/ 136 h 136"/>
                <a:gd name="T20" fmla="*/ 44 w 516"/>
                <a:gd name="T21" fmla="*/ 136 h 136"/>
                <a:gd name="T22" fmla="*/ 44 w 516"/>
                <a:gd name="T23" fmla="*/ 136 h 136"/>
                <a:gd name="T24" fmla="*/ 36 w 516"/>
                <a:gd name="T25" fmla="*/ 136 h 136"/>
                <a:gd name="T26" fmla="*/ 28 w 516"/>
                <a:gd name="T27" fmla="*/ 132 h 136"/>
                <a:gd name="T28" fmla="*/ 20 w 516"/>
                <a:gd name="T29" fmla="*/ 128 h 136"/>
                <a:gd name="T30" fmla="*/ 12 w 516"/>
                <a:gd name="T31" fmla="*/ 124 h 136"/>
                <a:gd name="T32" fmla="*/ 8 w 516"/>
                <a:gd name="T33" fmla="*/ 116 h 136"/>
                <a:gd name="T34" fmla="*/ 2 w 516"/>
                <a:gd name="T35" fmla="*/ 108 h 136"/>
                <a:gd name="T36" fmla="*/ 0 w 516"/>
                <a:gd name="T37" fmla="*/ 100 h 136"/>
                <a:gd name="T38" fmla="*/ 0 w 516"/>
                <a:gd name="T39" fmla="*/ 92 h 136"/>
                <a:gd name="T40" fmla="*/ 0 w 516"/>
                <a:gd name="T41" fmla="*/ 46 h 136"/>
                <a:gd name="T42" fmla="*/ 0 w 516"/>
                <a:gd name="T43" fmla="*/ 46 h 136"/>
                <a:gd name="T44" fmla="*/ 0 w 516"/>
                <a:gd name="T45" fmla="*/ 36 h 136"/>
                <a:gd name="T46" fmla="*/ 2 w 516"/>
                <a:gd name="T47" fmla="*/ 28 h 136"/>
                <a:gd name="T48" fmla="*/ 8 w 516"/>
                <a:gd name="T49" fmla="*/ 20 h 136"/>
                <a:gd name="T50" fmla="*/ 12 w 516"/>
                <a:gd name="T51" fmla="*/ 14 h 136"/>
                <a:gd name="T52" fmla="*/ 20 w 516"/>
                <a:gd name="T53" fmla="*/ 8 h 136"/>
                <a:gd name="T54" fmla="*/ 28 w 516"/>
                <a:gd name="T55" fmla="*/ 4 h 136"/>
                <a:gd name="T56" fmla="*/ 36 w 516"/>
                <a:gd name="T57" fmla="*/ 2 h 136"/>
                <a:gd name="T58" fmla="*/ 44 w 516"/>
                <a:gd name="T59" fmla="*/ 0 h 136"/>
                <a:gd name="T60" fmla="*/ 472 w 516"/>
                <a:gd name="T61" fmla="*/ 0 h 136"/>
                <a:gd name="T62" fmla="*/ 472 w 516"/>
                <a:gd name="T63" fmla="*/ 0 h 136"/>
                <a:gd name="T64" fmla="*/ 480 w 516"/>
                <a:gd name="T65" fmla="*/ 2 h 136"/>
                <a:gd name="T66" fmla="*/ 488 w 516"/>
                <a:gd name="T67" fmla="*/ 4 h 136"/>
                <a:gd name="T68" fmla="*/ 496 w 516"/>
                <a:gd name="T69" fmla="*/ 8 h 136"/>
                <a:gd name="T70" fmla="*/ 504 w 516"/>
                <a:gd name="T71" fmla="*/ 14 h 136"/>
                <a:gd name="T72" fmla="*/ 508 w 516"/>
                <a:gd name="T73" fmla="*/ 20 h 136"/>
                <a:gd name="T74" fmla="*/ 514 w 516"/>
                <a:gd name="T75" fmla="*/ 28 h 136"/>
                <a:gd name="T76" fmla="*/ 516 w 516"/>
                <a:gd name="T77" fmla="*/ 36 h 136"/>
                <a:gd name="T78" fmla="*/ 516 w 516"/>
                <a:gd name="T79" fmla="*/ 46 h 136"/>
                <a:gd name="T80" fmla="*/ 516 w 516"/>
                <a:gd name="T81" fmla="*/ 9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6" h="136">
                  <a:moveTo>
                    <a:pt x="516" y="92"/>
                  </a:moveTo>
                  <a:lnTo>
                    <a:pt x="516" y="92"/>
                  </a:lnTo>
                  <a:lnTo>
                    <a:pt x="516" y="100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4" y="124"/>
                  </a:lnTo>
                  <a:lnTo>
                    <a:pt x="496" y="128"/>
                  </a:lnTo>
                  <a:lnTo>
                    <a:pt x="488" y="132"/>
                  </a:lnTo>
                  <a:lnTo>
                    <a:pt x="480" y="136"/>
                  </a:lnTo>
                  <a:lnTo>
                    <a:pt x="472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36" y="136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2" y="108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80" y="2"/>
                  </a:lnTo>
                  <a:lnTo>
                    <a:pt x="488" y="4"/>
                  </a:lnTo>
                  <a:lnTo>
                    <a:pt x="496" y="8"/>
                  </a:lnTo>
                  <a:lnTo>
                    <a:pt x="504" y="14"/>
                  </a:lnTo>
                  <a:lnTo>
                    <a:pt x="508" y="20"/>
                  </a:lnTo>
                  <a:lnTo>
                    <a:pt x="514" y="28"/>
                  </a:lnTo>
                  <a:lnTo>
                    <a:pt x="516" y="36"/>
                  </a:lnTo>
                  <a:lnTo>
                    <a:pt x="516" y="46"/>
                  </a:lnTo>
                  <a:lnTo>
                    <a:pt x="516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2890838" y="2711450"/>
              <a:ext cx="819150" cy="215900"/>
            </a:xfrm>
            <a:custGeom>
              <a:avLst/>
              <a:gdLst>
                <a:gd name="T0" fmla="*/ 516 w 516"/>
                <a:gd name="T1" fmla="*/ 92 h 136"/>
                <a:gd name="T2" fmla="*/ 516 w 516"/>
                <a:gd name="T3" fmla="*/ 92 h 136"/>
                <a:gd name="T4" fmla="*/ 516 w 516"/>
                <a:gd name="T5" fmla="*/ 100 h 136"/>
                <a:gd name="T6" fmla="*/ 514 w 516"/>
                <a:gd name="T7" fmla="*/ 108 h 136"/>
                <a:gd name="T8" fmla="*/ 508 w 516"/>
                <a:gd name="T9" fmla="*/ 116 h 136"/>
                <a:gd name="T10" fmla="*/ 504 w 516"/>
                <a:gd name="T11" fmla="*/ 124 h 136"/>
                <a:gd name="T12" fmla="*/ 496 w 516"/>
                <a:gd name="T13" fmla="*/ 128 h 136"/>
                <a:gd name="T14" fmla="*/ 488 w 516"/>
                <a:gd name="T15" fmla="*/ 132 h 136"/>
                <a:gd name="T16" fmla="*/ 480 w 516"/>
                <a:gd name="T17" fmla="*/ 136 h 136"/>
                <a:gd name="T18" fmla="*/ 472 w 516"/>
                <a:gd name="T19" fmla="*/ 136 h 136"/>
                <a:gd name="T20" fmla="*/ 44 w 516"/>
                <a:gd name="T21" fmla="*/ 136 h 136"/>
                <a:gd name="T22" fmla="*/ 44 w 516"/>
                <a:gd name="T23" fmla="*/ 136 h 136"/>
                <a:gd name="T24" fmla="*/ 36 w 516"/>
                <a:gd name="T25" fmla="*/ 136 h 136"/>
                <a:gd name="T26" fmla="*/ 28 w 516"/>
                <a:gd name="T27" fmla="*/ 132 h 136"/>
                <a:gd name="T28" fmla="*/ 20 w 516"/>
                <a:gd name="T29" fmla="*/ 128 h 136"/>
                <a:gd name="T30" fmla="*/ 12 w 516"/>
                <a:gd name="T31" fmla="*/ 124 h 136"/>
                <a:gd name="T32" fmla="*/ 8 w 516"/>
                <a:gd name="T33" fmla="*/ 116 h 136"/>
                <a:gd name="T34" fmla="*/ 2 w 516"/>
                <a:gd name="T35" fmla="*/ 108 h 136"/>
                <a:gd name="T36" fmla="*/ 0 w 516"/>
                <a:gd name="T37" fmla="*/ 100 h 136"/>
                <a:gd name="T38" fmla="*/ 0 w 516"/>
                <a:gd name="T39" fmla="*/ 92 h 136"/>
                <a:gd name="T40" fmla="*/ 0 w 516"/>
                <a:gd name="T41" fmla="*/ 46 h 136"/>
                <a:gd name="T42" fmla="*/ 0 w 516"/>
                <a:gd name="T43" fmla="*/ 46 h 136"/>
                <a:gd name="T44" fmla="*/ 0 w 516"/>
                <a:gd name="T45" fmla="*/ 36 h 136"/>
                <a:gd name="T46" fmla="*/ 2 w 516"/>
                <a:gd name="T47" fmla="*/ 28 h 136"/>
                <a:gd name="T48" fmla="*/ 8 w 516"/>
                <a:gd name="T49" fmla="*/ 20 h 136"/>
                <a:gd name="T50" fmla="*/ 12 w 516"/>
                <a:gd name="T51" fmla="*/ 14 h 136"/>
                <a:gd name="T52" fmla="*/ 20 w 516"/>
                <a:gd name="T53" fmla="*/ 8 h 136"/>
                <a:gd name="T54" fmla="*/ 28 w 516"/>
                <a:gd name="T55" fmla="*/ 4 h 136"/>
                <a:gd name="T56" fmla="*/ 36 w 516"/>
                <a:gd name="T57" fmla="*/ 2 h 136"/>
                <a:gd name="T58" fmla="*/ 44 w 516"/>
                <a:gd name="T59" fmla="*/ 0 h 136"/>
                <a:gd name="T60" fmla="*/ 472 w 516"/>
                <a:gd name="T61" fmla="*/ 0 h 136"/>
                <a:gd name="T62" fmla="*/ 472 w 516"/>
                <a:gd name="T63" fmla="*/ 0 h 136"/>
                <a:gd name="T64" fmla="*/ 480 w 516"/>
                <a:gd name="T65" fmla="*/ 2 h 136"/>
                <a:gd name="T66" fmla="*/ 488 w 516"/>
                <a:gd name="T67" fmla="*/ 4 h 136"/>
                <a:gd name="T68" fmla="*/ 496 w 516"/>
                <a:gd name="T69" fmla="*/ 8 h 136"/>
                <a:gd name="T70" fmla="*/ 504 w 516"/>
                <a:gd name="T71" fmla="*/ 14 h 136"/>
                <a:gd name="T72" fmla="*/ 508 w 516"/>
                <a:gd name="T73" fmla="*/ 20 h 136"/>
                <a:gd name="T74" fmla="*/ 514 w 516"/>
                <a:gd name="T75" fmla="*/ 28 h 136"/>
                <a:gd name="T76" fmla="*/ 516 w 516"/>
                <a:gd name="T77" fmla="*/ 36 h 136"/>
                <a:gd name="T78" fmla="*/ 516 w 516"/>
                <a:gd name="T79" fmla="*/ 46 h 136"/>
                <a:gd name="T80" fmla="*/ 516 w 516"/>
                <a:gd name="T81" fmla="*/ 9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6" h="136">
                  <a:moveTo>
                    <a:pt x="516" y="92"/>
                  </a:moveTo>
                  <a:lnTo>
                    <a:pt x="516" y="92"/>
                  </a:lnTo>
                  <a:lnTo>
                    <a:pt x="516" y="100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4" y="124"/>
                  </a:lnTo>
                  <a:lnTo>
                    <a:pt x="496" y="128"/>
                  </a:lnTo>
                  <a:lnTo>
                    <a:pt x="488" y="132"/>
                  </a:lnTo>
                  <a:lnTo>
                    <a:pt x="480" y="136"/>
                  </a:lnTo>
                  <a:lnTo>
                    <a:pt x="472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36" y="136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2" y="108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80" y="2"/>
                  </a:lnTo>
                  <a:lnTo>
                    <a:pt x="488" y="4"/>
                  </a:lnTo>
                  <a:lnTo>
                    <a:pt x="496" y="8"/>
                  </a:lnTo>
                  <a:lnTo>
                    <a:pt x="504" y="14"/>
                  </a:lnTo>
                  <a:lnTo>
                    <a:pt x="508" y="20"/>
                  </a:lnTo>
                  <a:lnTo>
                    <a:pt x="514" y="28"/>
                  </a:lnTo>
                  <a:lnTo>
                    <a:pt x="516" y="36"/>
                  </a:lnTo>
                  <a:lnTo>
                    <a:pt x="516" y="46"/>
                  </a:lnTo>
                  <a:lnTo>
                    <a:pt x="516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28" name="Freeform 25"/>
            <p:cNvSpPr>
              <a:spLocks/>
            </p:cNvSpPr>
            <p:nvPr/>
          </p:nvSpPr>
          <p:spPr bwMode="auto">
            <a:xfrm>
              <a:off x="2890838" y="2711450"/>
              <a:ext cx="819150" cy="215900"/>
            </a:xfrm>
            <a:custGeom>
              <a:avLst/>
              <a:gdLst>
                <a:gd name="T0" fmla="*/ 516 w 516"/>
                <a:gd name="T1" fmla="*/ 92 h 136"/>
                <a:gd name="T2" fmla="*/ 516 w 516"/>
                <a:gd name="T3" fmla="*/ 92 h 136"/>
                <a:gd name="T4" fmla="*/ 516 w 516"/>
                <a:gd name="T5" fmla="*/ 100 h 136"/>
                <a:gd name="T6" fmla="*/ 514 w 516"/>
                <a:gd name="T7" fmla="*/ 108 h 136"/>
                <a:gd name="T8" fmla="*/ 508 w 516"/>
                <a:gd name="T9" fmla="*/ 116 h 136"/>
                <a:gd name="T10" fmla="*/ 504 w 516"/>
                <a:gd name="T11" fmla="*/ 124 h 136"/>
                <a:gd name="T12" fmla="*/ 496 w 516"/>
                <a:gd name="T13" fmla="*/ 128 h 136"/>
                <a:gd name="T14" fmla="*/ 488 w 516"/>
                <a:gd name="T15" fmla="*/ 132 h 136"/>
                <a:gd name="T16" fmla="*/ 480 w 516"/>
                <a:gd name="T17" fmla="*/ 136 h 136"/>
                <a:gd name="T18" fmla="*/ 472 w 516"/>
                <a:gd name="T19" fmla="*/ 136 h 136"/>
                <a:gd name="T20" fmla="*/ 44 w 516"/>
                <a:gd name="T21" fmla="*/ 136 h 136"/>
                <a:gd name="T22" fmla="*/ 44 w 516"/>
                <a:gd name="T23" fmla="*/ 136 h 136"/>
                <a:gd name="T24" fmla="*/ 36 w 516"/>
                <a:gd name="T25" fmla="*/ 136 h 136"/>
                <a:gd name="T26" fmla="*/ 28 w 516"/>
                <a:gd name="T27" fmla="*/ 132 h 136"/>
                <a:gd name="T28" fmla="*/ 20 w 516"/>
                <a:gd name="T29" fmla="*/ 128 h 136"/>
                <a:gd name="T30" fmla="*/ 12 w 516"/>
                <a:gd name="T31" fmla="*/ 124 h 136"/>
                <a:gd name="T32" fmla="*/ 8 w 516"/>
                <a:gd name="T33" fmla="*/ 116 h 136"/>
                <a:gd name="T34" fmla="*/ 2 w 516"/>
                <a:gd name="T35" fmla="*/ 108 h 136"/>
                <a:gd name="T36" fmla="*/ 0 w 516"/>
                <a:gd name="T37" fmla="*/ 100 h 136"/>
                <a:gd name="T38" fmla="*/ 0 w 516"/>
                <a:gd name="T39" fmla="*/ 92 h 136"/>
                <a:gd name="T40" fmla="*/ 0 w 516"/>
                <a:gd name="T41" fmla="*/ 46 h 136"/>
                <a:gd name="T42" fmla="*/ 0 w 516"/>
                <a:gd name="T43" fmla="*/ 46 h 136"/>
                <a:gd name="T44" fmla="*/ 0 w 516"/>
                <a:gd name="T45" fmla="*/ 36 h 136"/>
                <a:gd name="T46" fmla="*/ 2 w 516"/>
                <a:gd name="T47" fmla="*/ 28 h 136"/>
                <a:gd name="T48" fmla="*/ 8 w 516"/>
                <a:gd name="T49" fmla="*/ 20 h 136"/>
                <a:gd name="T50" fmla="*/ 12 w 516"/>
                <a:gd name="T51" fmla="*/ 14 h 136"/>
                <a:gd name="T52" fmla="*/ 20 w 516"/>
                <a:gd name="T53" fmla="*/ 8 h 136"/>
                <a:gd name="T54" fmla="*/ 28 w 516"/>
                <a:gd name="T55" fmla="*/ 4 h 136"/>
                <a:gd name="T56" fmla="*/ 36 w 516"/>
                <a:gd name="T57" fmla="*/ 2 h 136"/>
                <a:gd name="T58" fmla="*/ 44 w 516"/>
                <a:gd name="T59" fmla="*/ 0 h 136"/>
                <a:gd name="T60" fmla="*/ 472 w 516"/>
                <a:gd name="T61" fmla="*/ 0 h 136"/>
                <a:gd name="T62" fmla="*/ 472 w 516"/>
                <a:gd name="T63" fmla="*/ 0 h 136"/>
                <a:gd name="T64" fmla="*/ 480 w 516"/>
                <a:gd name="T65" fmla="*/ 2 h 136"/>
                <a:gd name="T66" fmla="*/ 488 w 516"/>
                <a:gd name="T67" fmla="*/ 4 h 136"/>
                <a:gd name="T68" fmla="*/ 496 w 516"/>
                <a:gd name="T69" fmla="*/ 8 h 136"/>
                <a:gd name="T70" fmla="*/ 504 w 516"/>
                <a:gd name="T71" fmla="*/ 14 h 136"/>
                <a:gd name="T72" fmla="*/ 508 w 516"/>
                <a:gd name="T73" fmla="*/ 20 h 136"/>
                <a:gd name="T74" fmla="*/ 514 w 516"/>
                <a:gd name="T75" fmla="*/ 28 h 136"/>
                <a:gd name="T76" fmla="*/ 516 w 516"/>
                <a:gd name="T77" fmla="*/ 36 h 136"/>
                <a:gd name="T78" fmla="*/ 516 w 516"/>
                <a:gd name="T79" fmla="*/ 46 h 136"/>
                <a:gd name="T80" fmla="*/ 516 w 516"/>
                <a:gd name="T81" fmla="*/ 9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6" h="136">
                  <a:moveTo>
                    <a:pt x="516" y="92"/>
                  </a:moveTo>
                  <a:lnTo>
                    <a:pt x="516" y="92"/>
                  </a:lnTo>
                  <a:lnTo>
                    <a:pt x="516" y="100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4" y="124"/>
                  </a:lnTo>
                  <a:lnTo>
                    <a:pt x="496" y="128"/>
                  </a:lnTo>
                  <a:lnTo>
                    <a:pt x="488" y="132"/>
                  </a:lnTo>
                  <a:lnTo>
                    <a:pt x="480" y="136"/>
                  </a:lnTo>
                  <a:lnTo>
                    <a:pt x="472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36" y="136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2" y="108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80" y="2"/>
                  </a:lnTo>
                  <a:lnTo>
                    <a:pt x="488" y="4"/>
                  </a:lnTo>
                  <a:lnTo>
                    <a:pt x="496" y="8"/>
                  </a:lnTo>
                  <a:lnTo>
                    <a:pt x="504" y="14"/>
                  </a:lnTo>
                  <a:lnTo>
                    <a:pt x="508" y="20"/>
                  </a:lnTo>
                  <a:lnTo>
                    <a:pt x="514" y="28"/>
                  </a:lnTo>
                  <a:lnTo>
                    <a:pt x="516" y="36"/>
                  </a:lnTo>
                  <a:lnTo>
                    <a:pt x="516" y="46"/>
                  </a:lnTo>
                  <a:lnTo>
                    <a:pt x="516" y="9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29" name="Line 26"/>
            <p:cNvSpPr>
              <a:spLocks noChangeShapeType="1"/>
            </p:cNvSpPr>
            <p:nvPr/>
          </p:nvSpPr>
          <p:spPr bwMode="auto">
            <a:xfrm>
              <a:off x="3316288" y="2930525"/>
              <a:ext cx="0" cy="482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1" name="Freeform 27"/>
            <p:cNvSpPr>
              <a:spLocks/>
            </p:cNvSpPr>
            <p:nvPr/>
          </p:nvSpPr>
          <p:spPr bwMode="auto">
            <a:xfrm>
              <a:off x="3287713" y="339090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2" name="Freeform 28"/>
            <p:cNvSpPr>
              <a:spLocks/>
            </p:cNvSpPr>
            <p:nvPr/>
          </p:nvSpPr>
          <p:spPr bwMode="auto">
            <a:xfrm>
              <a:off x="3287713" y="339090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3" name="Line 29"/>
            <p:cNvSpPr>
              <a:spLocks noChangeShapeType="1"/>
            </p:cNvSpPr>
            <p:nvPr/>
          </p:nvSpPr>
          <p:spPr bwMode="auto">
            <a:xfrm>
              <a:off x="3303588" y="3794125"/>
              <a:ext cx="0" cy="292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4" name="Freeform 30"/>
            <p:cNvSpPr>
              <a:spLocks/>
            </p:cNvSpPr>
            <p:nvPr/>
          </p:nvSpPr>
          <p:spPr bwMode="auto">
            <a:xfrm>
              <a:off x="3271838" y="406400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5" name="Freeform 31"/>
            <p:cNvSpPr>
              <a:spLocks/>
            </p:cNvSpPr>
            <p:nvPr/>
          </p:nvSpPr>
          <p:spPr bwMode="auto">
            <a:xfrm>
              <a:off x="3271838" y="406400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6" name="Line 32"/>
            <p:cNvSpPr>
              <a:spLocks noChangeShapeType="1"/>
            </p:cNvSpPr>
            <p:nvPr/>
          </p:nvSpPr>
          <p:spPr bwMode="auto">
            <a:xfrm>
              <a:off x="5151438" y="2984500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7" name="Line 33"/>
            <p:cNvSpPr>
              <a:spLocks noChangeShapeType="1"/>
            </p:cNvSpPr>
            <p:nvPr/>
          </p:nvSpPr>
          <p:spPr bwMode="auto">
            <a:xfrm>
              <a:off x="5151438" y="3060700"/>
              <a:ext cx="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8" name="Freeform 34"/>
            <p:cNvSpPr>
              <a:spLocks/>
            </p:cNvSpPr>
            <p:nvPr/>
          </p:nvSpPr>
          <p:spPr bwMode="auto">
            <a:xfrm>
              <a:off x="5151438" y="3136900"/>
              <a:ext cx="0" cy="50800"/>
            </a:xfrm>
            <a:custGeom>
              <a:avLst/>
              <a:gdLst>
                <a:gd name="T0" fmla="*/ 0 h 32"/>
                <a:gd name="T1" fmla="*/ 20 h 32"/>
                <a:gd name="T2" fmla="*/ 32 h 3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2">
                  <a:moveTo>
                    <a:pt x="0" y="0"/>
                  </a:moveTo>
                  <a:lnTo>
                    <a:pt x="0" y="20"/>
                  </a:lnTo>
                  <a:lnTo>
                    <a:pt x="0" y="3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39" name="Freeform 35"/>
            <p:cNvSpPr>
              <a:spLocks/>
            </p:cNvSpPr>
            <p:nvPr/>
          </p:nvSpPr>
          <p:spPr bwMode="auto">
            <a:xfrm>
              <a:off x="5148263" y="3213100"/>
              <a:ext cx="0" cy="50800"/>
            </a:xfrm>
            <a:custGeom>
              <a:avLst/>
              <a:gdLst>
                <a:gd name="T0" fmla="*/ 0 h 32"/>
                <a:gd name="T1" fmla="*/ 28 h 32"/>
                <a:gd name="T2" fmla="*/ 32 h 3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2">
                  <a:moveTo>
                    <a:pt x="0" y="0"/>
                  </a:moveTo>
                  <a:lnTo>
                    <a:pt x="0" y="28"/>
                  </a:lnTo>
                  <a:lnTo>
                    <a:pt x="0" y="3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0" name="Line 36"/>
            <p:cNvSpPr>
              <a:spLocks noChangeShapeType="1"/>
            </p:cNvSpPr>
            <p:nvPr/>
          </p:nvSpPr>
          <p:spPr bwMode="auto">
            <a:xfrm flipH="1">
              <a:off x="5145088" y="3289300"/>
              <a:ext cx="3175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1" name="Line 37"/>
            <p:cNvSpPr>
              <a:spLocks noChangeShapeType="1"/>
            </p:cNvSpPr>
            <p:nvPr/>
          </p:nvSpPr>
          <p:spPr bwMode="auto">
            <a:xfrm flipH="1">
              <a:off x="5138738" y="3365500"/>
              <a:ext cx="635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2" name="Line 38"/>
            <p:cNvSpPr>
              <a:spLocks noChangeShapeType="1"/>
            </p:cNvSpPr>
            <p:nvPr/>
          </p:nvSpPr>
          <p:spPr bwMode="auto">
            <a:xfrm flipH="1">
              <a:off x="5129213" y="3441700"/>
              <a:ext cx="635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3" name="Line 39"/>
            <p:cNvSpPr>
              <a:spLocks noChangeShapeType="1"/>
            </p:cNvSpPr>
            <p:nvPr/>
          </p:nvSpPr>
          <p:spPr bwMode="auto">
            <a:xfrm flipH="1">
              <a:off x="5116513" y="3517900"/>
              <a:ext cx="9525" cy="476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4" name="Line 40"/>
            <p:cNvSpPr>
              <a:spLocks noChangeShapeType="1"/>
            </p:cNvSpPr>
            <p:nvPr/>
          </p:nvSpPr>
          <p:spPr bwMode="auto">
            <a:xfrm flipH="1">
              <a:off x="5097463" y="3590925"/>
              <a:ext cx="12700" cy="508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5" name="Freeform 41"/>
            <p:cNvSpPr>
              <a:spLocks/>
            </p:cNvSpPr>
            <p:nvPr/>
          </p:nvSpPr>
          <p:spPr bwMode="auto">
            <a:xfrm>
              <a:off x="5072063" y="3663950"/>
              <a:ext cx="19050" cy="47625"/>
            </a:xfrm>
            <a:custGeom>
              <a:avLst/>
              <a:gdLst>
                <a:gd name="T0" fmla="*/ 12 w 12"/>
                <a:gd name="T1" fmla="*/ 0 h 30"/>
                <a:gd name="T2" fmla="*/ 6 w 12"/>
                <a:gd name="T3" fmla="*/ 18 h 30"/>
                <a:gd name="T4" fmla="*/ 0 w 12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0">
                  <a:moveTo>
                    <a:pt x="12" y="0"/>
                  </a:moveTo>
                  <a:lnTo>
                    <a:pt x="6" y="18"/>
                  </a:lnTo>
                  <a:lnTo>
                    <a:pt x="0" y="3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8" name="Freeform 44"/>
            <p:cNvSpPr>
              <a:spLocks/>
            </p:cNvSpPr>
            <p:nvPr/>
          </p:nvSpPr>
          <p:spPr bwMode="auto">
            <a:xfrm>
              <a:off x="4926013" y="3854450"/>
              <a:ext cx="41275" cy="31750"/>
            </a:xfrm>
            <a:custGeom>
              <a:avLst/>
              <a:gdLst>
                <a:gd name="T0" fmla="*/ 26 w 26"/>
                <a:gd name="T1" fmla="*/ 0 h 20"/>
                <a:gd name="T2" fmla="*/ 24 w 26"/>
                <a:gd name="T3" fmla="*/ 2 h 20"/>
                <a:gd name="T4" fmla="*/ 8 w 26"/>
                <a:gd name="T5" fmla="*/ 16 h 20"/>
                <a:gd name="T6" fmla="*/ 0 w 2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0"/>
                  </a:moveTo>
                  <a:lnTo>
                    <a:pt x="24" y="2"/>
                  </a:lnTo>
                  <a:lnTo>
                    <a:pt x="8" y="1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49" name="Freeform 45"/>
            <p:cNvSpPr>
              <a:spLocks/>
            </p:cNvSpPr>
            <p:nvPr/>
          </p:nvSpPr>
          <p:spPr bwMode="auto">
            <a:xfrm>
              <a:off x="4859338" y="3898900"/>
              <a:ext cx="47625" cy="22225"/>
            </a:xfrm>
            <a:custGeom>
              <a:avLst/>
              <a:gdLst>
                <a:gd name="T0" fmla="*/ 30 w 30"/>
                <a:gd name="T1" fmla="*/ 0 h 14"/>
                <a:gd name="T2" fmla="*/ 10 w 30"/>
                <a:gd name="T3" fmla="*/ 10 h 14"/>
                <a:gd name="T4" fmla="*/ 0 w 3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lnTo>
                    <a:pt x="10" y="10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0" name="Freeform 46"/>
            <p:cNvSpPr>
              <a:spLocks/>
            </p:cNvSpPr>
            <p:nvPr/>
          </p:nvSpPr>
          <p:spPr bwMode="auto">
            <a:xfrm>
              <a:off x="4789488" y="3930650"/>
              <a:ext cx="47625" cy="12700"/>
            </a:xfrm>
            <a:custGeom>
              <a:avLst/>
              <a:gdLst>
                <a:gd name="T0" fmla="*/ 30 w 30"/>
                <a:gd name="T1" fmla="*/ 0 h 8"/>
                <a:gd name="T2" fmla="*/ 10 w 30"/>
                <a:gd name="T3" fmla="*/ 6 h 8"/>
                <a:gd name="T4" fmla="*/ 0 w 3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8">
                  <a:moveTo>
                    <a:pt x="30" y="0"/>
                  </a:moveTo>
                  <a:lnTo>
                    <a:pt x="10" y="6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1" name="Freeform 47"/>
            <p:cNvSpPr>
              <a:spLocks/>
            </p:cNvSpPr>
            <p:nvPr/>
          </p:nvSpPr>
          <p:spPr bwMode="auto">
            <a:xfrm>
              <a:off x="4713288" y="3949700"/>
              <a:ext cx="50800" cy="9525"/>
            </a:xfrm>
            <a:custGeom>
              <a:avLst/>
              <a:gdLst>
                <a:gd name="T0" fmla="*/ 32 w 32"/>
                <a:gd name="T1" fmla="*/ 0 h 6"/>
                <a:gd name="T2" fmla="*/ 6 w 32"/>
                <a:gd name="T3" fmla="*/ 4 h 6"/>
                <a:gd name="T4" fmla="*/ 0 w 3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">
                  <a:moveTo>
                    <a:pt x="32" y="0"/>
                  </a:moveTo>
                  <a:lnTo>
                    <a:pt x="6" y="4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2" name="Freeform 48"/>
            <p:cNvSpPr>
              <a:spLocks/>
            </p:cNvSpPr>
            <p:nvPr/>
          </p:nvSpPr>
          <p:spPr bwMode="auto">
            <a:xfrm>
              <a:off x="4637088" y="3959225"/>
              <a:ext cx="50800" cy="3175"/>
            </a:xfrm>
            <a:custGeom>
              <a:avLst/>
              <a:gdLst>
                <a:gd name="T0" fmla="*/ 32 w 32"/>
                <a:gd name="T1" fmla="*/ 0 h 2"/>
                <a:gd name="T2" fmla="*/ 24 w 32"/>
                <a:gd name="T3" fmla="*/ 2 h 2"/>
                <a:gd name="T4" fmla="*/ 0 w 3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">
                  <a:moveTo>
                    <a:pt x="32" y="0"/>
                  </a:moveTo>
                  <a:lnTo>
                    <a:pt x="2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3" name="Freeform 49"/>
            <p:cNvSpPr>
              <a:spLocks/>
            </p:cNvSpPr>
            <p:nvPr/>
          </p:nvSpPr>
          <p:spPr bwMode="auto">
            <a:xfrm>
              <a:off x="4570413" y="39306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4" name="Freeform 50"/>
            <p:cNvSpPr>
              <a:spLocks/>
            </p:cNvSpPr>
            <p:nvPr/>
          </p:nvSpPr>
          <p:spPr bwMode="auto">
            <a:xfrm>
              <a:off x="4570413" y="3930650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8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5" name="Rectangle 51"/>
            <p:cNvSpPr>
              <a:spLocks noChangeArrowheads="1"/>
            </p:cNvSpPr>
            <p:nvPr/>
          </p:nvSpPr>
          <p:spPr bwMode="auto">
            <a:xfrm>
              <a:off x="4973638" y="3597275"/>
              <a:ext cx="2216150" cy="752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6" name="Rectangle 52"/>
            <p:cNvSpPr>
              <a:spLocks noChangeArrowheads="1"/>
            </p:cNvSpPr>
            <p:nvPr/>
          </p:nvSpPr>
          <p:spPr bwMode="auto">
            <a:xfrm>
              <a:off x="4973638" y="3597275"/>
              <a:ext cx="2216150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7" name="Rectangle 53"/>
            <p:cNvSpPr>
              <a:spLocks noChangeArrowheads="1"/>
            </p:cNvSpPr>
            <p:nvPr/>
          </p:nvSpPr>
          <p:spPr bwMode="auto">
            <a:xfrm>
              <a:off x="2424113" y="3073400"/>
              <a:ext cx="3089275" cy="215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8" name="Rectangle 54"/>
            <p:cNvSpPr>
              <a:spLocks noChangeArrowheads="1"/>
            </p:cNvSpPr>
            <p:nvPr/>
          </p:nvSpPr>
          <p:spPr bwMode="auto">
            <a:xfrm>
              <a:off x="2424113" y="3073400"/>
              <a:ext cx="3089275" cy="2159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59" name="Rectangle 55"/>
            <p:cNvSpPr>
              <a:spLocks noChangeArrowheads="1"/>
            </p:cNvSpPr>
            <p:nvPr/>
          </p:nvSpPr>
          <p:spPr bwMode="auto">
            <a:xfrm>
              <a:off x="1998663" y="2771775"/>
              <a:ext cx="73096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 n° 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65" name="Rectangle 61"/>
            <p:cNvSpPr>
              <a:spLocks noChangeArrowheads="1"/>
            </p:cNvSpPr>
            <p:nvPr/>
          </p:nvSpPr>
          <p:spPr bwMode="auto">
            <a:xfrm>
              <a:off x="3563938" y="3127375"/>
              <a:ext cx="8383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Présentation orale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176" name="Rectangle 72"/>
            <p:cNvSpPr>
              <a:spLocks noChangeArrowheads="1"/>
            </p:cNvSpPr>
            <p:nvPr/>
          </p:nvSpPr>
          <p:spPr bwMode="auto">
            <a:xfrm>
              <a:off x="5072063" y="3663950"/>
              <a:ext cx="2035814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demandeur demande fréquemment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modifications mineures de la proposition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acceptée. Ces ajustements sont souvent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relation avec le contenu des propositions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qui n’ont pas été acceptées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53" name="Rectangle 149"/>
            <p:cNvSpPr>
              <a:spLocks noChangeArrowheads="1"/>
            </p:cNvSpPr>
            <p:nvPr/>
          </p:nvSpPr>
          <p:spPr bwMode="auto">
            <a:xfrm>
              <a:off x="2944813" y="2771775"/>
              <a:ext cx="73096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 n° 2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59" name="Rectangle 155"/>
            <p:cNvSpPr>
              <a:spLocks noChangeArrowheads="1"/>
            </p:cNvSpPr>
            <p:nvPr/>
          </p:nvSpPr>
          <p:spPr bwMode="auto">
            <a:xfrm>
              <a:off x="2874963" y="3521075"/>
              <a:ext cx="8640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proposition n° 2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retenue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72" name="Rectangle 168"/>
            <p:cNvSpPr>
              <a:spLocks noChangeArrowheads="1"/>
            </p:cNvSpPr>
            <p:nvPr/>
          </p:nvSpPr>
          <p:spPr bwMode="auto">
            <a:xfrm>
              <a:off x="2855913" y="4200525"/>
              <a:ext cx="8640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proposition n° 2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est finalisée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83" name="Rectangle 179"/>
            <p:cNvSpPr>
              <a:spLocks noChangeArrowheads="1"/>
            </p:cNvSpPr>
            <p:nvPr/>
          </p:nvSpPr>
          <p:spPr bwMode="auto">
            <a:xfrm>
              <a:off x="3871913" y="2771775"/>
              <a:ext cx="73096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 n° 3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89" name="Rectangle 185"/>
            <p:cNvSpPr>
              <a:spLocks noChangeArrowheads="1"/>
            </p:cNvSpPr>
            <p:nvPr/>
          </p:nvSpPr>
          <p:spPr bwMode="auto">
            <a:xfrm>
              <a:off x="3951288" y="3898900"/>
              <a:ext cx="5674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Ajustements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8296" name="Rectangle 192"/>
            <p:cNvSpPr>
              <a:spLocks noChangeArrowheads="1"/>
            </p:cNvSpPr>
            <p:nvPr/>
          </p:nvSpPr>
          <p:spPr bwMode="auto">
            <a:xfrm>
              <a:off x="4802188" y="2771775"/>
              <a:ext cx="73096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 n° 4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647153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32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PRÉSENTER À PLUSIEURS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DISPOSITION SPATIALE DES INTERVENANTS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71800" y="2568574"/>
            <a:ext cx="3534408" cy="2378393"/>
            <a:chOff x="2794000" y="2568575"/>
            <a:chExt cx="3213100" cy="2162175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3070225" y="3267075"/>
              <a:ext cx="1165225" cy="29210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Rectangle 7"/>
            <p:cNvSpPr>
              <a:spLocks noChangeArrowheads="1"/>
            </p:cNvSpPr>
            <p:nvPr/>
          </p:nvSpPr>
          <p:spPr bwMode="auto">
            <a:xfrm>
              <a:off x="2794000" y="3517900"/>
              <a:ext cx="52070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2794000" y="3517900"/>
              <a:ext cx="5207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Rectangle 9"/>
            <p:cNvSpPr>
              <a:spLocks noChangeArrowheads="1"/>
            </p:cNvSpPr>
            <p:nvPr/>
          </p:nvSpPr>
          <p:spPr bwMode="auto">
            <a:xfrm>
              <a:off x="3251200" y="3673475"/>
              <a:ext cx="52070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Rectangle 10"/>
            <p:cNvSpPr>
              <a:spLocks noChangeArrowheads="1"/>
            </p:cNvSpPr>
            <p:nvPr/>
          </p:nvSpPr>
          <p:spPr bwMode="auto">
            <a:xfrm>
              <a:off x="3251200" y="3673475"/>
              <a:ext cx="5207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5549900" y="40767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4 w 128"/>
                <a:gd name="T33" fmla="*/ 88 h 126"/>
                <a:gd name="T34" fmla="*/ 0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0 w 128"/>
                <a:gd name="T41" fmla="*/ 50 h 126"/>
                <a:gd name="T42" fmla="*/ 4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5549900" y="40767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4 w 128"/>
                <a:gd name="T33" fmla="*/ 88 h 126"/>
                <a:gd name="T34" fmla="*/ 0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0 w 128"/>
                <a:gd name="T41" fmla="*/ 50 h 126"/>
                <a:gd name="T42" fmla="*/ 4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5549900" y="40767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4 w 128"/>
                <a:gd name="T33" fmla="*/ 88 h 126"/>
                <a:gd name="T34" fmla="*/ 0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0 w 128"/>
                <a:gd name="T41" fmla="*/ 50 h 126"/>
                <a:gd name="T42" fmla="*/ 4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5448300" y="27590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4 w 128"/>
                <a:gd name="T7" fmla="*/ 88 h 128"/>
                <a:gd name="T8" fmla="*/ 118 w 128"/>
                <a:gd name="T9" fmla="*/ 100 h 128"/>
                <a:gd name="T10" fmla="*/ 110 w 128"/>
                <a:gd name="T11" fmla="*/ 108 h 128"/>
                <a:gd name="T12" fmla="*/ 100 w 128"/>
                <a:gd name="T13" fmla="*/ 116 h 128"/>
                <a:gd name="T14" fmla="*/ 90 w 128"/>
                <a:gd name="T15" fmla="*/ 122 h 128"/>
                <a:gd name="T16" fmla="*/ 78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0 h 128"/>
                <a:gd name="T60" fmla="*/ 90 w 128"/>
                <a:gd name="T61" fmla="*/ 4 h 128"/>
                <a:gd name="T62" fmla="*/ 100 w 128"/>
                <a:gd name="T63" fmla="*/ 10 h 128"/>
                <a:gd name="T64" fmla="*/ 110 w 128"/>
                <a:gd name="T65" fmla="*/ 18 h 128"/>
                <a:gd name="T66" fmla="*/ 118 w 128"/>
                <a:gd name="T67" fmla="*/ 28 h 128"/>
                <a:gd name="T68" fmla="*/ 124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4" y="88"/>
                  </a:lnTo>
                  <a:lnTo>
                    <a:pt x="118" y="100"/>
                  </a:lnTo>
                  <a:lnTo>
                    <a:pt x="110" y="108"/>
                  </a:lnTo>
                  <a:lnTo>
                    <a:pt x="100" y="116"/>
                  </a:lnTo>
                  <a:lnTo>
                    <a:pt x="90" y="122"/>
                  </a:lnTo>
                  <a:lnTo>
                    <a:pt x="78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0"/>
                  </a:lnTo>
                  <a:lnTo>
                    <a:pt x="90" y="4"/>
                  </a:lnTo>
                  <a:lnTo>
                    <a:pt x="100" y="10"/>
                  </a:lnTo>
                  <a:lnTo>
                    <a:pt x="110" y="18"/>
                  </a:lnTo>
                  <a:lnTo>
                    <a:pt x="118" y="28"/>
                  </a:lnTo>
                  <a:lnTo>
                    <a:pt x="124" y="38"/>
                  </a:lnTo>
                  <a:lnTo>
                    <a:pt x="126" y="50"/>
                  </a:lnTo>
                  <a:lnTo>
                    <a:pt x="128" y="6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5448300" y="27590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4 w 128"/>
                <a:gd name="T7" fmla="*/ 88 h 128"/>
                <a:gd name="T8" fmla="*/ 118 w 128"/>
                <a:gd name="T9" fmla="*/ 100 h 128"/>
                <a:gd name="T10" fmla="*/ 110 w 128"/>
                <a:gd name="T11" fmla="*/ 108 h 128"/>
                <a:gd name="T12" fmla="*/ 100 w 128"/>
                <a:gd name="T13" fmla="*/ 116 h 128"/>
                <a:gd name="T14" fmla="*/ 90 w 128"/>
                <a:gd name="T15" fmla="*/ 122 h 128"/>
                <a:gd name="T16" fmla="*/ 78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0 h 128"/>
                <a:gd name="T60" fmla="*/ 90 w 128"/>
                <a:gd name="T61" fmla="*/ 4 h 128"/>
                <a:gd name="T62" fmla="*/ 100 w 128"/>
                <a:gd name="T63" fmla="*/ 10 h 128"/>
                <a:gd name="T64" fmla="*/ 110 w 128"/>
                <a:gd name="T65" fmla="*/ 18 h 128"/>
                <a:gd name="T66" fmla="*/ 118 w 128"/>
                <a:gd name="T67" fmla="*/ 28 h 128"/>
                <a:gd name="T68" fmla="*/ 124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4" y="88"/>
                  </a:lnTo>
                  <a:lnTo>
                    <a:pt x="118" y="100"/>
                  </a:lnTo>
                  <a:lnTo>
                    <a:pt x="110" y="108"/>
                  </a:lnTo>
                  <a:lnTo>
                    <a:pt x="100" y="116"/>
                  </a:lnTo>
                  <a:lnTo>
                    <a:pt x="90" y="122"/>
                  </a:lnTo>
                  <a:lnTo>
                    <a:pt x="78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0"/>
                  </a:lnTo>
                  <a:lnTo>
                    <a:pt x="90" y="4"/>
                  </a:lnTo>
                  <a:lnTo>
                    <a:pt x="100" y="10"/>
                  </a:lnTo>
                  <a:lnTo>
                    <a:pt x="110" y="18"/>
                  </a:lnTo>
                  <a:lnTo>
                    <a:pt x="118" y="28"/>
                  </a:lnTo>
                  <a:lnTo>
                    <a:pt x="124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5448300" y="27590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4 w 128"/>
                <a:gd name="T7" fmla="*/ 88 h 128"/>
                <a:gd name="T8" fmla="*/ 118 w 128"/>
                <a:gd name="T9" fmla="*/ 100 h 128"/>
                <a:gd name="T10" fmla="*/ 110 w 128"/>
                <a:gd name="T11" fmla="*/ 108 h 128"/>
                <a:gd name="T12" fmla="*/ 100 w 128"/>
                <a:gd name="T13" fmla="*/ 116 h 128"/>
                <a:gd name="T14" fmla="*/ 90 w 128"/>
                <a:gd name="T15" fmla="*/ 122 h 128"/>
                <a:gd name="T16" fmla="*/ 78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0 h 128"/>
                <a:gd name="T60" fmla="*/ 90 w 128"/>
                <a:gd name="T61" fmla="*/ 4 h 128"/>
                <a:gd name="T62" fmla="*/ 100 w 128"/>
                <a:gd name="T63" fmla="*/ 10 h 128"/>
                <a:gd name="T64" fmla="*/ 110 w 128"/>
                <a:gd name="T65" fmla="*/ 18 h 128"/>
                <a:gd name="T66" fmla="*/ 118 w 128"/>
                <a:gd name="T67" fmla="*/ 28 h 128"/>
                <a:gd name="T68" fmla="*/ 124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4" y="88"/>
                  </a:lnTo>
                  <a:lnTo>
                    <a:pt x="118" y="100"/>
                  </a:lnTo>
                  <a:lnTo>
                    <a:pt x="110" y="108"/>
                  </a:lnTo>
                  <a:lnTo>
                    <a:pt x="100" y="116"/>
                  </a:lnTo>
                  <a:lnTo>
                    <a:pt x="90" y="122"/>
                  </a:lnTo>
                  <a:lnTo>
                    <a:pt x="78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0"/>
                  </a:lnTo>
                  <a:lnTo>
                    <a:pt x="90" y="4"/>
                  </a:lnTo>
                  <a:lnTo>
                    <a:pt x="100" y="10"/>
                  </a:lnTo>
                  <a:lnTo>
                    <a:pt x="110" y="18"/>
                  </a:lnTo>
                  <a:lnTo>
                    <a:pt x="118" y="28"/>
                  </a:lnTo>
                  <a:lnTo>
                    <a:pt x="124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5753100" y="3314700"/>
              <a:ext cx="200025" cy="203200"/>
            </a:xfrm>
            <a:custGeom>
              <a:avLst/>
              <a:gdLst>
                <a:gd name="T0" fmla="*/ 126 w 126"/>
                <a:gd name="T1" fmla="*/ 64 h 128"/>
                <a:gd name="T2" fmla="*/ 126 w 126"/>
                <a:gd name="T3" fmla="*/ 64 h 128"/>
                <a:gd name="T4" fmla="*/ 126 w 126"/>
                <a:gd name="T5" fmla="*/ 76 h 128"/>
                <a:gd name="T6" fmla="*/ 122 w 126"/>
                <a:gd name="T7" fmla="*/ 88 h 128"/>
                <a:gd name="T8" fmla="*/ 116 w 126"/>
                <a:gd name="T9" fmla="*/ 100 h 128"/>
                <a:gd name="T10" fmla="*/ 108 w 126"/>
                <a:gd name="T11" fmla="*/ 108 h 128"/>
                <a:gd name="T12" fmla="*/ 98 w 126"/>
                <a:gd name="T13" fmla="*/ 116 h 128"/>
                <a:gd name="T14" fmla="*/ 88 w 126"/>
                <a:gd name="T15" fmla="*/ 122 h 128"/>
                <a:gd name="T16" fmla="*/ 76 w 126"/>
                <a:gd name="T17" fmla="*/ 126 h 128"/>
                <a:gd name="T18" fmla="*/ 64 w 126"/>
                <a:gd name="T19" fmla="*/ 128 h 128"/>
                <a:gd name="T20" fmla="*/ 64 w 126"/>
                <a:gd name="T21" fmla="*/ 128 h 128"/>
                <a:gd name="T22" fmla="*/ 50 w 126"/>
                <a:gd name="T23" fmla="*/ 126 h 128"/>
                <a:gd name="T24" fmla="*/ 38 w 126"/>
                <a:gd name="T25" fmla="*/ 122 h 128"/>
                <a:gd name="T26" fmla="*/ 28 w 126"/>
                <a:gd name="T27" fmla="*/ 116 h 128"/>
                <a:gd name="T28" fmla="*/ 18 w 126"/>
                <a:gd name="T29" fmla="*/ 108 h 128"/>
                <a:gd name="T30" fmla="*/ 10 w 126"/>
                <a:gd name="T31" fmla="*/ 100 h 128"/>
                <a:gd name="T32" fmla="*/ 4 w 126"/>
                <a:gd name="T33" fmla="*/ 88 h 128"/>
                <a:gd name="T34" fmla="*/ 0 w 126"/>
                <a:gd name="T35" fmla="*/ 76 h 128"/>
                <a:gd name="T36" fmla="*/ 0 w 126"/>
                <a:gd name="T37" fmla="*/ 64 h 128"/>
                <a:gd name="T38" fmla="*/ 0 w 126"/>
                <a:gd name="T39" fmla="*/ 64 h 128"/>
                <a:gd name="T40" fmla="*/ 0 w 126"/>
                <a:gd name="T41" fmla="*/ 50 h 128"/>
                <a:gd name="T42" fmla="*/ 4 w 126"/>
                <a:gd name="T43" fmla="*/ 38 h 128"/>
                <a:gd name="T44" fmla="*/ 10 w 126"/>
                <a:gd name="T45" fmla="*/ 28 h 128"/>
                <a:gd name="T46" fmla="*/ 18 w 126"/>
                <a:gd name="T47" fmla="*/ 18 h 128"/>
                <a:gd name="T48" fmla="*/ 28 w 126"/>
                <a:gd name="T49" fmla="*/ 10 h 128"/>
                <a:gd name="T50" fmla="*/ 38 w 126"/>
                <a:gd name="T51" fmla="*/ 6 h 128"/>
                <a:gd name="T52" fmla="*/ 50 w 126"/>
                <a:gd name="T53" fmla="*/ 2 h 128"/>
                <a:gd name="T54" fmla="*/ 64 w 126"/>
                <a:gd name="T55" fmla="*/ 0 h 128"/>
                <a:gd name="T56" fmla="*/ 64 w 126"/>
                <a:gd name="T57" fmla="*/ 0 h 128"/>
                <a:gd name="T58" fmla="*/ 76 w 126"/>
                <a:gd name="T59" fmla="*/ 2 h 128"/>
                <a:gd name="T60" fmla="*/ 88 w 126"/>
                <a:gd name="T61" fmla="*/ 6 h 128"/>
                <a:gd name="T62" fmla="*/ 98 w 126"/>
                <a:gd name="T63" fmla="*/ 10 h 128"/>
                <a:gd name="T64" fmla="*/ 108 w 126"/>
                <a:gd name="T65" fmla="*/ 18 h 128"/>
                <a:gd name="T66" fmla="*/ 116 w 126"/>
                <a:gd name="T67" fmla="*/ 28 h 128"/>
                <a:gd name="T68" fmla="*/ 122 w 126"/>
                <a:gd name="T69" fmla="*/ 38 h 128"/>
                <a:gd name="T70" fmla="*/ 126 w 126"/>
                <a:gd name="T71" fmla="*/ 50 h 128"/>
                <a:gd name="T72" fmla="*/ 126 w 126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8">
                  <a:moveTo>
                    <a:pt x="126" y="64"/>
                  </a:moveTo>
                  <a:lnTo>
                    <a:pt x="126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98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6"/>
                  </a:lnTo>
                  <a:lnTo>
                    <a:pt x="5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6" y="6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5753100" y="3314700"/>
              <a:ext cx="200025" cy="203200"/>
            </a:xfrm>
            <a:custGeom>
              <a:avLst/>
              <a:gdLst>
                <a:gd name="T0" fmla="*/ 126 w 126"/>
                <a:gd name="T1" fmla="*/ 64 h 128"/>
                <a:gd name="T2" fmla="*/ 126 w 126"/>
                <a:gd name="T3" fmla="*/ 64 h 128"/>
                <a:gd name="T4" fmla="*/ 126 w 126"/>
                <a:gd name="T5" fmla="*/ 76 h 128"/>
                <a:gd name="T6" fmla="*/ 122 w 126"/>
                <a:gd name="T7" fmla="*/ 88 h 128"/>
                <a:gd name="T8" fmla="*/ 116 w 126"/>
                <a:gd name="T9" fmla="*/ 100 h 128"/>
                <a:gd name="T10" fmla="*/ 108 w 126"/>
                <a:gd name="T11" fmla="*/ 108 h 128"/>
                <a:gd name="T12" fmla="*/ 98 w 126"/>
                <a:gd name="T13" fmla="*/ 116 h 128"/>
                <a:gd name="T14" fmla="*/ 88 w 126"/>
                <a:gd name="T15" fmla="*/ 122 h 128"/>
                <a:gd name="T16" fmla="*/ 76 w 126"/>
                <a:gd name="T17" fmla="*/ 126 h 128"/>
                <a:gd name="T18" fmla="*/ 64 w 126"/>
                <a:gd name="T19" fmla="*/ 128 h 128"/>
                <a:gd name="T20" fmla="*/ 64 w 126"/>
                <a:gd name="T21" fmla="*/ 128 h 128"/>
                <a:gd name="T22" fmla="*/ 50 w 126"/>
                <a:gd name="T23" fmla="*/ 126 h 128"/>
                <a:gd name="T24" fmla="*/ 38 w 126"/>
                <a:gd name="T25" fmla="*/ 122 h 128"/>
                <a:gd name="T26" fmla="*/ 28 w 126"/>
                <a:gd name="T27" fmla="*/ 116 h 128"/>
                <a:gd name="T28" fmla="*/ 18 w 126"/>
                <a:gd name="T29" fmla="*/ 108 h 128"/>
                <a:gd name="T30" fmla="*/ 10 w 126"/>
                <a:gd name="T31" fmla="*/ 100 h 128"/>
                <a:gd name="T32" fmla="*/ 4 w 126"/>
                <a:gd name="T33" fmla="*/ 88 h 128"/>
                <a:gd name="T34" fmla="*/ 0 w 126"/>
                <a:gd name="T35" fmla="*/ 76 h 128"/>
                <a:gd name="T36" fmla="*/ 0 w 126"/>
                <a:gd name="T37" fmla="*/ 64 h 128"/>
                <a:gd name="T38" fmla="*/ 0 w 126"/>
                <a:gd name="T39" fmla="*/ 64 h 128"/>
                <a:gd name="T40" fmla="*/ 0 w 126"/>
                <a:gd name="T41" fmla="*/ 50 h 128"/>
                <a:gd name="T42" fmla="*/ 4 w 126"/>
                <a:gd name="T43" fmla="*/ 38 h 128"/>
                <a:gd name="T44" fmla="*/ 10 w 126"/>
                <a:gd name="T45" fmla="*/ 28 h 128"/>
                <a:gd name="T46" fmla="*/ 18 w 126"/>
                <a:gd name="T47" fmla="*/ 18 h 128"/>
                <a:gd name="T48" fmla="*/ 28 w 126"/>
                <a:gd name="T49" fmla="*/ 10 h 128"/>
                <a:gd name="T50" fmla="*/ 38 w 126"/>
                <a:gd name="T51" fmla="*/ 6 h 128"/>
                <a:gd name="T52" fmla="*/ 50 w 126"/>
                <a:gd name="T53" fmla="*/ 2 h 128"/>
                <a:gd name="T54" fmla="*/ 64 w 126"/>
                <a:gd name="T55" fmla="*/ 0 h 128"/>
                <a:gd name="T56" fmla="*/ 64 w 126"/>
                <a:gd name="T57" fmla="*/ 0 h 128"/>
                <a:gd name="T58" fmla="*/ 76 w 126"/>
                <a:gd name="T59" fmla="*/ 2 h 128"/>
                <a:gd name="T60" fmla="*/ 88 w 126"/>
                <a:gd name="T61" fmla="*/ 6 h 128"/>
                <a:gd name="T62" fmla="*/ 98 w 126"/>
                <a:gd name="T63" fmla="*/ 10 h 128"/>
                <a:gd name="T64" fmla="*/ 108 w 126"/>
                <a:gd name="T65" fmla="*/ 18 h 128"/>
                <a:gd name="T66" fmla="*/ 116 w 126"/>
                <a:gd name="T67" fmla="*/ 28 h 128"/>
                <a:gd name="T68" fmla="*/ 122 w 126"/>
                <a:gd name="T69" fmla="*/ 38 h 128"/>
                <a:gd name="T70" fmla="*/ 126 w 126"/>
                <a:gd name="T71" fmla="*/ 50 h 128"/>
                <a:gd name="T72" fmla="*/ 126 w 126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8">
                  <a:moveTo>
                    <a:pt x="126" y="64"/>
                  </a:moveTo>
                  <a:lnTo>
                    <a:pt x="126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98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6"/>
                  </a:lnTo>
                  <a:lnTo>
                    <a:pt x="5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6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5753100" y="3314700"/>
              <a:ext cx="200025" cy="203200"/>
            </a:xfrm>
            <a:custGeom>
              <a:avLst/>
              <a:gdLst>
                <a:gd name="T0" fmla="*/ 126 w 126"/>
                <a:gd name="T1" fmla="*/ 64 h 128"/>
                <a:gd name="T2" fmla="*/ 126 w 126"/>
                <a:gd name="T3" fmla="*/ 64 h 128"/>
                <a:gd name="T4" fmla="*/ 126 w 126"/>
                <a:gd name="T5" fmla="*/ 76 h 128"/>
                <a:gd name="T6" fmla="*/ 122 w 126"/>
                <a:gd name="T7" fmla="*/ 88 h 128"/>
                <a:gd name="T8" fmla="*/ 116 w 126"/>
                <a:gd name="T9" fmla="*/ 100 h 128"/>
                <a:gd name="T10" fmla="*/ 108 w 126"/>
                <a:gd name="T11" fmla="*/ 108 h 128"/>
                <a:gd name="T12" fmla="*/ 98 w 126"/>
                <a:gd name="T13" fmla="*/ 116 h 128"/>
                <a:gd name="T14" fmla="*/ 88 w 126"/>
                <a:gd name="T15" fmla="*/ 122 h 128"/>
                <a:gd name="T16" fmla="*/ 76 w 126"/>
                <a:gd name="T17" fmla="*/ 126 h 128"/>
                <a:gd name="T18" fmla="*/ 64 w 126"/>
                <a:gd name="T19" fmla="*/ 128 h 128"/>
                <a:gd name="T20" fmla="*/ 64 w 126"/>
                <a:gd name="T21" fmla="*/ 128 h 128"/>
                <a:gd name="T22" fmla="*/ 50 w 126"/>
                <a:gd name="T23" fmla="*/ 126 h 128"/>
                <a:gd name="T24" fmla="*/ 38 w 126"/>
                <a:gd name="T25" fmla="*/ 122 h 128"/>
                <a:gd name="T26" fmla="*/ 28 w 126"/>
                <a:gd name="T27" fmla="*/ 116 h 128"/>
                <a:gd name="T28" fmla="*/ 18 w 126"/>
                <a:gd name="T29" fmla="*/ 108 h 128"/>
                <a:gd name="T30" fmla="*/ 10 w 126"/>
                <a:gd name="T31" fmla="*/ 100 h 128"/>
                <a:gd name="T32" fmla="*/ 4 w 126"/>
                <a:gd name="T33" fmla="*/ 88 h 128"/>
                <a:gd name="T34" fmla="*/ 0 w 126"/>
                <a:gd name="T35" fmla="*/ 76 h 128"/>
                <a:gd name="T36" fmla="*/ 0 w 126"/>
                <a:gd name="T37" fmla="*/ 64 h 128"/>
                <a:gd name="T38" fmla="*/ 0 w 126"/>
                <a:gd name="T39" fmla="*/ 64 h 128"/>
                <a:gd name="T40" fmla="*/ 0 w 126"/>
                <a:gd name="T41" fmla="*/ 50 h 128"/>
                <a:gd name="T42" fmla="*/ 4 w 126"/>
                <a:gd name="T43" fmla="*/ 38 h 128"/>
                <a:gd name="T44" fmla="*/ 10 w 126"/>
                <a:gd name="T45" fmla="*/ 28 h 128"/>
                <a:gd name="T46" fmla="*/ 18 w 126"/>
                <a:gd name="T47" fmla="*/ 18 h 128"/>
                <a:gd name="T48" fmla="*/ 28 w 126"/>
                <a:gd name="T49" fmla="*/ 10 h 128"/>
                <a:gd name="T50" fmla="*/ 38 w 126"/>
                <a:gd name="T51" fmla="*/ 6 h 128"/>
                <a:gd name="T52" fmla="*/ 50 w 126"/>
                <a:gd name="T53" fmla="*/ 2 h 128"/>
                <a:gd name="T54" fmla="*/ 64 w 126"/>
                <a:gd name="T55" fmla="*/ 0 h 128"/>
                <a:gd name="T56" fmla="*/ 64 w 126"/>
                <a:gd name="T57" fmla="*/ 0 h 128"/>
                <a:gd name="T58" fmla="*/ 76 w 126"/>
                <a:gd name="T59" fmla="*/ 2 h 128"/>
                <a:gd name="T60" fmla="*/ 88 w 126"/>
                <a:gd name="T61" fmla="*/ 6 h 128"/>
                <a:gd name="T62" fmla="*/ 98 w 126"/>
                <a:gd name="T63" fmla="*/ 10 h 128"/>
                <a:gd name="T64" fmla="*/ 108 w 126"/>
                <a:gd name="T65" fmla="*/ 18 h 128"/>
                <a:gd name="T66" fmla="*/ 116 w 126"/>
                <a:gd name="T67" fmla="*/ 28 h 128"/>
                <a:gd name="T68" fmla="*/ 122 w 126"/>
                <a:gd name="T69" fmla="*/ 38 h 128"/>
                <a:gd name="T70" fmla="*/ 126 w 126"/>
                <a:gd name="T71" fmla="*/ 50 h 128"/>
                <a:gd name="T72" fmla="*/ 126 w 126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8">
                  <a:moveTo>
                    <a:pt x="126" y="64"/>
                  </a:moveTo>
                  <a:lnTo>
                    <a:pt x="126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98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6"/>
                  </a:lnTo>
                  <a:lnTo>
                    <a:pt x="5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6" y="6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803900" y="37211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6 w 128"/>
                <a:gd name="T33" fmla="*/ 88 h 126"/>
                <a:gd name="T34" fmla="*/ 2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2 w 128"/>
                <a:gd name="T41" fmla="*/ 50 h 126"/>
                <a:gd name="T42" fmla="*/ 6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5803900" y="37211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6 w 128"/>
                <a:gd name="T33" fmla="*/ 88 h 126"/>
                <a:gd name="T34" fmla="*/ 2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2 w 128"/>
                <a:gd name="T41" fmla="*/ 50 h 126"/>
                <a:gd name="T42" fmla="*/ 6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5803900" y="3721100"/>
              <a:ext cx="203200" cy="200025"/>
            </a:xfrm>
            <a:custGeom>
              <a:avLst/>
              <a:gdLst>
                <a:gd name="T0" fmla="*/ 128 w 128"/>
                <a:gd name="T1" fmla="*/ 62 h 126"/>
                <a:gd name="T2" fmla="*/ 128 w 128"/>
                <a:gd name="T3" fmla="*/ 62 h 126"/>
                <a:gd name="T4" fmla="*/ 126 w 128"/>
                <a:gd name="T5" fmla="*/ 76 h 126"/>
                <a:gd name="T6" fmla="*/ 122 w 128"/>
                <a:gd name="T7" fmla="*/ 88 h 126"/>
                <a:gd name="T8" fmla="*/ 116 w 128"/>
                <a:gd name="T9" fmla="*/ 98 h 126"/>
                <a:gd name="T10" fmla="*/ 108 w 128"/>
                <a:gd name="T11" fmla="*/ 108 h 126"/>
                <a:gd name="T12" fmla="*/ 100 w 128"/>
                <a:gd name="T13" fmla="*/ 116 h 126"/>
                <a:gd name="T14" fmla="*/ 88 w 128"/>
                <a:gd name="T15" fmla="*/ 122 h 126"/>
                <a:gd name="T16" fmla="*/ 76 w 128"/>
                <a:gd name="T17" fmla="*/ 124 h 126"/>
                <a:gd name="T18" fmla="*/ 64 w 128"/>
                <a:gd name="T19" fmla="*/ 126 h 126"/>
                <a:gd name="T20" fmla="*/ 64 w 128"/>
                <a:gd name="T21" fmla="*/ 126 h 126"/>
                <a:gd name="T22" fmla="*/ 50 w 128"/>
                <a:gd name="T23" fmla="*/ 124 h 126"/>
                <a:gd name="T24" fmla="*/ 38 w 128"/>
                <a:gd name="T25" fmla="*/ 122 h 126"/>
                <a:gd name="T26" fmla="*/ 28 w 128"/>
                <a:gd name="T27" fmla="*/ 116 h 126"/>
                <a:gd name="T28" fmla="*/ 18 w 128"/>
                <a:gd name="T29" fmla="*/ 108 h 126"/>
                <a:gd name="T30" fmla="*/ 10 w 128"/>
                <a:gd name="T31" fmla="*/ 98 h 126"/>
                <a:gd name="T32" fmla="*/ 6 w 128"/>
                <a:gd name="T33" fmla="*/ 88 h 126"/>
                <a:gd name="T34" fmla="*/ 2 w 128"/>
                <a:gd name="T35" fmla="*/ 76 h 126"/>
                <a:gd name="T36" fmla="*/ 0 w 128"/>
                <a:gd name="T37" fmla="*/ 62 h 126"/>
                <a:gd name="T38" fmla="*/ 0 w 128"/>
                <a:gd name="T39" fmla="*/ 62 h 126"/>
                <a:gd name="T40" fmla="*/ 2 w 128"/>
                <a:gd name="T41" fmla="*/ 50 h 126"/>
                <a:gd name="T42" fmla="*/ 6 w 128"/>
                <a:gd name="T43" fmla="*/ 38 h 126"/>
                <a:gd name="T44" fmla="*/ 10 w 128"/>
                <a:gd name="T45" fmla="*/ 28 h 126"/>
                <a:gd name="T46" fmla="*/ 18 w 128"/>
                <a:gd name="T47" fmla="*/ 18 h 126"/>
                <a:gd name="T48" fmla="*/ 28 w 128"/>
                <a:gd name="T49" fmla="*/ 10 h 126"/>
                <a:gd name="T50" fmla="*/ 38 w 128"/>
                <a:gd name="T51" fmla="*/ 4 h 126"/>
                <a:gd name="T52" fmla="*/ 50 w 128"/>
                <a:gd name="T53" fmla="*/ 0 h 126"/>
                <a:gd name="T54" fmla="*/ 64 w 128"/>
                <a:gd name="T55" fmla="*/ 0 h 126"/>
                <a:gd name="T56" fmla="*/ 64 w 128"/>
                <a:gd name="T57" fmla="*/ 0 h 126"/>
                <a:gd name="T58" fmla="*/ 76 w 128"/>
                <a:gd name="T59" fmla="*/ 0 h 126"/>
                <a:gd name="T60" fmla="*/ 88 w 128"/>
                <a:gd name="T61" fmla="*/ 4 h 126"/>
                <a:gd name="T62" fmla="*/ 100 w 128"/>
                <a:gd name="T63" fmla="*/ 10 h 126"/>
                <a:gd name="T64" fmla="*/ 108 w 128"/>
                <a:gd name="T65" fmla="*/ 18 h 126"/>
                <a:gd name="T66" fmla="*/ 116 w 128"/>
                <a:gd name="T67" fmla="*/ 28 h 126"/>
                <a:gd name="T68" fmla="*/ 122 w 128"/>
                <a:gd name="T69" fmla="*/ 38 h 126"/>
                <a:gd name="T70" fmla="*/ 126 w 128"/>
                <a:gd name="T71" fmla="*/ 50 h 126"/>
                <a:gd name="T72" fmla="*/ 128 w 128"/>
                <a:gd name="T73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6">
                  <a:moveTo>
                    <a:pt x="128" y="62"/>
                  </a:moveTo>
                  <a:lnTo>
                    <a:pt x="128" y="62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4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50" y="124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4740275" y="43783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10 h 128"/>
                <a:gd name="T12" fmla="*/ 100 w 128"/>
                <a:gd name="T13" fmla="*/ 118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2 w 128"/>
                <a:gd name="T45" fmla="*/ 28 h 128"/>
                <a:gd name="T46" fmla="*/ 20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2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10"/>
                  </a:lnTo>
                  <a:lnTo>
                    <a:pt x="100" y="118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2" y="28"/>
                  </a:lnTo>
                  <a:lnTo>
                    <a:pt x="20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4740275" y="43783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10 h 128"/>
                <a:gd name="T12" fmla="*/ 100 w 128"/>
                <a:gd name="T13" fmla="*/ 118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2 w 128"/>
                <a:gd name="T45" fmla="*/ 28 h 128"/>
                <a:gd name="T46" fmla="*/ 20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2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10"/>
                  </a:lnTo>
                  <a:lnTo>
                    <a:pt x="100" y="118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2" y="28"/>
                  </a:lnTo>
                  <a:lnTo>
                    <a:pt x="20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4" name="Freeform 25"/>
            <p:cNvSpPr>
              <a:spLocks/>
            </p:cNvSpPr>
            <p:nvPr/>
          </p:nvSpPr>
          <p:spPr bwMode="auto">
            <a:xfrm>
              <a:off x="4740275" y="43783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10 h 128"/>
                <a:gd name="T12" fmla="*/ 100 w 128"/>
                <a:gd name="T13" fmla="*/ 118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6 h 128"/>
                <a:gd name="T24" fmla="*/ 40 w 128"/>
                <a:gd name="T25" fmla="*/ 122 h 128"/>
                <a:gd name="T26" fmla="*/ 28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88 h 128"/>
                <a:gd name="T34" fmla="*/ 2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0 h 128"/>
                <a:gd name="T42" fmla="*/ 6 w 128"/>
                <a:gd name="T43" fmla="*/ 38 h 128"/>
                <a:gd name="T44" fmla="*/ 12 w 128"/>
                <a:gd name="T45" fmla="*/ 28 h 128"/>
                <a:gd name="T46" fmla="*/ 20 w 128"/>
                <a:gd name="T47" fmla="*/ 18 h 128"/>
                <a:gd name="T48" fmla="*/ 28 w 128"/>
                <a:gd name="T49" fmla="*/ 10 h 128"/>
                <a:gd name="T50" fmla="*/ 40 w 128"/>
                <a:gd name="T51" fmla="*/ 4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2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10"/>
                  </a:lnTo>
                  <a:lnTo>
                    <a:pt x="100" y="118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0" y="122"/>
                  </a:lnTo>
                  <a:lnTo>
                    <a:pt x="28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0"/>
                  </a:lnTo>
                  <a:lnTo>
                    <a:pt x="6" y="38"/>
                  </a:lnTo>
                  <a:lnTo>
                    <a:pt x="12" y="28"/>
                  </a:lnTo>
                  <a:lnTo>
                    <a:pt x="20" y="18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" name="Freeform 26"/>
            <p:cNvSpPr>
              <a:spLocks/>
            </p:cNvSpPr>
            <p:nvPr/>
          </p:nvSpPr>
          <p:spPr bwMode="auto">
            <a:xfrm>
              <a:off x="4079875" y="39719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8 w 128"/>
                <a:gd name="T5" fmla="*/ 78 h 128"/>
                <a:gd name="T6" fmla="*/ 124 w 128"/>
                <a:gd name="T7" fmla="*/ 90 h 128"/>
                <a:gd name="T8" fmla="*/ 118 w 128"/>
                <a:gd name="T9" fmla="*/ 100 h 128"/>
                <a:gd name="T10" fmla="*/ 110 w 128"/>
                <a:gd name="T11" fmla="*/ 110 h 128"/>
                <a:gd name="T12" fmla="*/ 100 w 128"/>
                <a:gd name="T13" fmla="*/ 118 h 128"/>
                <a:gd name="T14" fmla="*/ 90 w 128"/>
                <a:gd name="T15" fmla="*/ 124 h 128"/>
                <a:gd name="T16" fmla="*/ 78 w 128"/>
                <a:gd name="T17" fmla="*/ 128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8 h 128"/>
                <a:gd name="T24" fmla="*/ 40 w 128"/>
                <a:gd name="T25" fmla="*/ 124 h 128"/>
                <a:gd name="T26" fmla="*/ 30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90 h 128"/>
                <a:gd name="T34" fmla="*/ 2 w 128"/>
                <a:gd name="T35" fmla="*/ 78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2 h 128"/>
                <a:gd name="T42" fmla="*/ 6 w 128"/>
                <a:gd name="T43" fmla="*/ 40 h 128"/>
                <a:gd name="T44" fmla="*/ 12 w 128"/>
                <a:gd name="T45" fmla="*/ 28 h 128"/>
                <a:gd name="T46" fmla="*/ 20 w 128"/>
                <a:gd name="T47" fmla="*/ 20 h 128"/>
                <a:gd name="T48" fmla="*/ 30 w 128"/>
                <a:gd name="T49" fmla="*/ 12 h 128"/>
                <a:gd name="T50" fmla="*/ 40 w 128"/>
                <a:gd name="T51" fmla="*/ 6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2 h 128"/>
                <a:gd name="T60" fmla="*/ 90 w 128"/>
                <a:gd name="T61" fmla="*/ 6 h 128"/>
                <a:gd name="T62" fmla="*/ 100 w 128"/>
                <a:gd name="T63" fmla="*/ 12 h 128"/>
                <a:gd name="T64" fmla="*/ 110 w 128"/>
                <a:gd name="T65" fmla="*/ 20 h 128"/>
                <a:gd name="T66" fmla="*/ 118 w 128"/>
                <a:gd name="T67" fmla="*/ 28 h 128"/>
                <a:gd name="T68" fmla="*/ 124 w 128"/>
                <a:gd name="T69" fmla="*/ 40 h 128"/>
                <a:gd name="T70" fmla="*/ 128 w 128"/>
                <a:gd name="T71" fmla="*/ 52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8" y="78"/>
                  </a:lnTo>
                  <a:lnTo>
                    <a:pt x="124" y="90"/>
                  </a:lnTo>
                  <a:lnTo>
                    <a:pt x="118" y="100"/>
                  </a:lnTo>
                  <a:lnTo>
                    <a:pt x="110" y="110"/>
                  </a:lnTo>
                  <a:lnTo>
                    <a:pt x="100" y="118"/>
                  </a:lnTo>
                  <a:lnTo>
                    <a:pt x="90" y="124"/>
                  </a:lnTo>
                  <a:lnTo>
                    <a:pt x="78" y="128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8"/>
                  </a:lnTo>
                  <a:lnTo>
                    <a:pt x="40" y="124"/>
                  </a:lnTo>
                  <a:lnTo>
                    <a:pt x="30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90"/>
                  </a:lnTo>
                  <a:lnTo>
                    <a:pt x="2" y="7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6" y="40"/>
                  </a:lnTo>
                  <a:lnTo>
                    <a:pt x="12" y="28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0" y="6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90" y="6"/>
                  </a:lnTo>
                  <a:lnTo>
                    <a:pt x="100" y="12"/>
                  </a:lnTo>
                  <a:lnTo>
                    <a:pt x="110" y="20"/>
                  </a:lnTo>
                  <a:lnTo>
                    <a:pt x="118" y="28"/>
                  </a:lnTo>
                  <a:lnTo>
                    <a:pt x="124" y="40"/>
                  </a:lnTo>
                  <a:lnTo>
                    <a:pt x="128" y="52"/>
                  </a:lnTo>
                  <a:lnTo>
                    <a:pt x="128" y="64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7" name="Freeform 27"/>
            <p:cNvSpPr>
              <a:spLocks/>
            </p:cNvSpPr>
            <p:nvPr/>
          </p:nvSpPr>
          <p:spPr bwMode="auto">
            <a:xfrm>
              <a:off x="4079875" y="39719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8 w 128"/>
                <a:gd name="T5" fmla="*/ 78 h 128"/>
                <a:gd name="T6" fmla="*/ 124 w 128"/>
                <a:gd name="T7" fmla="*/ 90 h 128"/>
                <a:gd name="T8" fmla="*/ 118 w 128"/>
                <a:gd name="T9" fmla="*/ 100 h 128"/>
                <a:gd name="T10" fmla="*/ 110 w 128"/>
                <a:gd name="T11" fmla="*/ 110 h 128"/>
                <a:gd name="T12" fmla="*/ 100 w 128"/>
                <a:gd name="T13" fmla="*/ 118 h 128"/>
                <a:gd name="T14" fmla="*/ 90 w 128"/>
                <a:gd name="T15" fmla="*/ 124 h 128"/>
                <a:gd name="T16" fmla="*/ 78 w 128"/>
                <a:gd name="T17" fmla="*/ 128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8 h 128"/>
                <a:gd name="T24" fmla="*/ 40 w 128"/>
                <a:gd name="T25" fmla="*/ 124 h 128"/>
                <a:gd name="T26" fmla="*/ 30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90 h 128"/>
                <a:gd name="T34" fmla="*/ 2 w 128"/>
                <a:gd name="T35" fmla="*/ 78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2 h 128"/>
                <a:gd name="T42" fmla="*/ 6 w 128"/>
                <a:gd name="T43" fmla="*/ 40 h 128"/>
                <a:gd name="T44" fmla="*/ 12 w 128"/>
                <a:gd name="T45" fmla="*/ 28 h 128"/>
                <a:gd name="T46" fmla="*/ 20 w 128"/>
                <a:gd name="T47" fmla="*/ 20 h 128"/>
                <a:gd name="T48" fmla="*/ 30 w 128"/>
                <a:gd name="T49" fmla="*/ 12 h 128"/>
                <a:gd name="T50" fmla="*/ 40 w 128"/>
                <a:gd name="T51" fmla="*/ 6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2 h 128"/>
                <a:gd name="T60" fmla="*/ 90 w 128"/>
                <a:gd name="T61" fmla="*/ 6 h 128"/>
                <a:gd name="T62" fmla="*/ 100 w 128"/>
                <a:gd name="T63" fmla="*/ 12 h 128"/>
                <a:gd name="T64" fmla="*/ 110 w 128"/>
                <a:gd name="T65" fmla="*/ 20 h 128"/>
                <a:gd name="T66" fmla="*/ 118 w 128"/>
                <a:gd name="T67" fmla="*/ 28 h 128"/>
                <a:gd name="T68" fmla="*/ 124 w 128"/>
                <a:gd name="T69" fmla="*/ 40 h 128"/>
                <a:gd name="T70" fmla="*/ 128 w 128"/>
                <a:gd name="T71" fmla="*/ 52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8" y="78"/>
                  </a:lnTo>
                  <a:lnTo>
                    <a:pt x="124" y="90"/>
                  </a:lnTo>
                  <a:lnTo>
                    <a:pt x="118" y="100"/>
                  </a:lnTo>
                  <a:lnTo>
                    <a:pt x="110" y="110"/>
                  </a:lnTo>
                  <a:lnTo>
                    <a:pt x="100" y="118"/>
                  </a:lnTo>
                  <a:lnTo>
                    <a:pt x="90" y="124"/>
                  </a:lnTo>
                  <a:lnTo>
                    <a:pt x="78" y="128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8"/>
                  </a:lnTo>
                  <a:lnTo>
                    <a:pt x="40" y="124"/>
                  </a:lnTo>
                  <a:lnTo>
                    <a:pt x="30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90"/>
                  </a:lnTo>
                  <a:lnTo>
                    <a:pt x="2" y="7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6" y="40"/>
                  </a:lnTo>
                  <a:lnTo>
                    <a:pt x="12" y="28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0" y="6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90" y="6"/>
                  </a:lnTo>
                  <a:lnTo>
                    <a:pt x="100" y="12"/>
                  </a:lnTo>
                  <a:lnTo>
                    <a:pt x="110" y="20"/>
                  </a:lnTo>
                  <a:lnTo>
                    <a:pt x="118" y="28"/>
                  </a:lnTo>
                  <a:lnTo>
                    <a:pt x="124" y="40"/>
                  </a:lnTo>
                  <a:lnTo>
                    <a:pt x="128" y="52"/>
                  </a:lnTo>
                  <a:lnTo>
                    <a:pt x="128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8" name="Freeform 28"/>
            <p:cNvSpPr>
              <a:spLocks/>
            </p:cNvSpPr>
            <p:nvPr/>
          </p:nvSpPr>
          <p:spPr bwMode="auto">
            <a:xfrm>
              <a:off x="4079875" y="397192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8 w 128"/>
                <a:gd name="T5" fmla="*/ 78 h 128"/>
                <a:gd name="T6" fmla="*/ 124 w 128"/>
                <a:gd name="T7" fmla="*/ 90 h 128"/>
                <a:gd name="T8" fmla="*/ 118 w 128"/>
                <a:gd name="T9" fmla="*/ 100 h 128"/>
                <a:gd name="T10" fmla="*/ 110 w 128"/>
                <a:gd name="T11" fmla="*/ 110 h 128"/>
                <a:gd name="T12" fmla="*/ 100 w 128"/>
                <a:gd name="T13" fmla="*/ 118 h 128"/>
                <a:gd name="T14" fmla="*/ 90 w 128"/>
                <a:gd name="T15" fmla="*/ 124 h 128"/>
                <a:gd name="T16" fmla="*/ 78 w 128"/>
                <a:gd name="T17" fmla="*/ 128 h 128"/>
                <a:gd name="T18" fmla="*/ 64 w 128"/>
                <a:gd name="T19" fmla="*/ 128 h 128"/>
                <a:gd name="T20" fmla="*/ 64 w 128"/>
                <a:gd name="T21" fmla="*/ 128 h 128"/>
                <a:gd name="T22" fmla="*/ 52 w 128"/>
                <a:gd name="T23" fmla="*/ 128 h 128"/>
                <a:gd name="T24" fmla="*/ 40 w 128"/>
                <a:gd name="T25" fmla="*/ 124 h 128"/>
                <a:gd name="T26" fmla="*/ 30 w 128"/>
                <a:gd name="T27" fmla="*/ 118 h 128"/>
                <a:gd name="T28" fmla="*/ 20 w 128"/>
                <a:gd name="T29" fmla="*/ 110 h 128"/>
                <a:gd name="T30" fmla="*/ 12 w 128"/>
                <a:gd name="T31" fmla="*/ 100 h 128"/>
                <a:gd name="T32" fmla="*/ 6 w 128"/>
                <a:gd name="T33" fmla="*/ 90 h 128"/>
                <a:gd name="T34" fmla="*/ 2 w 128"/>
                <a:gd name="T35" fmla="*/ 78 h 128"/>
                <a:gd name="T36" fmla="*/ 0 w 128"/>
                <a:gd name="T37" fmla="*/ 64 h 128"/>
                <a:gd name="T38" fmla="*/ 0 w 128"/>
                <a:gd name="T39" fmla="*/ 64 h 128"/>
                <a:gd name="T40" fmla="*/ 2 w 128"/>
                <a:gd name="T41" fmla="*/ 52 h 128"/>
                <a:gd name="T42" fmla="*/ 6 w 128"/>
                <a:gd name="T43" fmla="*/ 40 h 128"/>
                <a:gd name="T44" fmla="*/ 12 w 128"/>
                <a:gd name="T45" fmla="*/ 28 h 128"/>
                <a:gd name="T46" fmla="*/ 20 w 128"/>
                <a:gd name="T47" fmla="*/ 20 h 128"/>
                <a:gd name="T48" fmla="*/ 30 w 128"/>
                <a:gd name="T49" fmla="*/ 12 h 128"/>
                <a:gd name="T50" fmla="*/ 40 w 128"/>
                <a:gd name="T51" fmla="*/ 6 h 128"/>
                <a:gd name="T52" fmla="*/ 52 w 128"/>
                <a:gd name="T53" fmla="*/ 2 h 128"/>
                <a:gd name="T54" fmla="*/ 64 w 128"/>
                <a:gd name="T55" fmla="*/ 0 h 128"/>
                <a:gd name="T56" fmla="*/ 64 w 128"/>
                <a:gd name="T57" fmla="*/ 0 h 128"/>
                <a:gd name="T58" fmla="*/ 78 w 128"/>
                <a:gd name="T59" fmla="*/ 2 h 128"/>
                <a:gd name="T60" fmla="*/ 90 w 128"/>
                <a:gd name="T61" fmla="*/ 6 h 128"/>
                <a:gd name="T62" fmla="*/ 100 w 128"/>
                <a:gd name="T63" fmla="*/ 12 h 128"/>
                <a:gd name="T64" fmla="*/ 110 w 128"/>
                <a:gd name="T65" fmla="*/ 20 h 128"/>
                <a:gd name="T66" fmla="*/ 118 w 128"/>
                <a:gd name="T67" fmla="*/ 28 h 128"/>
                <a:gd name="T68" fmla="*/ 124 w 128"/>
                <a:gd name="T69" fmla="*/ 40 h 128"/>
                <a:gd name="T70" fmla="*/ 128 w 128"/>
                <a:gd name="T71" fmla="*/ 52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8" y="78"/>
                  </a:lnTo>
                  <a:lnTo>
                    <a:pt x="124" y="90"/>
                  </a:lnTo>
                  <a:lnTo>
                    <a:pt x="118" y="100"/>
                  </a:lnTo>
                  <a:lnTo>
                    <a:pt x="110" y="110"/>
                  </a:lnTo>
                  <a:lnTo>
                    <a:pt x="100" y="118"/>
                  </a:lnTo>
                  <a:lnTo>
                    <a:pt x="90" y="124"/>
                  </a:lnTo>
                  <a:lnTo>
                    <a:pt x="78" y="128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2" y="128"/>
                  </a:lnTo>
                  <a:lnTo>
                    <a:pt x="40" y="124"/>
                  </a:lnTo>
                  <a:lnTo>
                    <a:pt x="30" y="118"/>
                  </a:lnTo>
                  <a:lnTo>
                    <a:pt x="20" y="110"/>
                  </a:lnTo>
                  <a:lnTo>
                    <a:pt x="12" y="100"/>
                  </a:lnTo>
                  <a:lnTo>
                    <a:pt x="6" y="90"/>
                  </a:lnTo>
                  <a:lnTo>
                    <a:pt x="2" y="7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6" y="40"/>
                  </a:lnTo>
                  <a:lnTo>
                    <a:pt x="12" y="28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0" y="6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90" y="6"/>
                  </a:lnTo>
                  <a:lnTo>
                    <a:pt x="100" y="12"/>
                  </a:lnTo>
                  <a:lnTo>
                    <a:pt x="110" y="20"/>
                  </a:lnTo>
                  <a:lnTo>
                    <a:pt x="118" y="28"/>
                  </a:lnTo>
                  <a:lnTo>
                    <a:pt x="124" y="40"/>
                  </a:lnTo>
                  <a:lnTo>
                    <a:pt x="128" y="52"/>
                  </a:lnTo>
                  <a:lnTo>
                    <a:pt x="128" y="6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9" name="Freeform 29"/>
            <p:cNvSpPr>
              <a:spLocks/>
            </p:cNvSpPr>
            <p:nvPr/>
          </p:nvSpPr>
          <p:spPr bwMode="auto">
            <a:xfrm>
              <a:off x="4337050" y="2962275"/>
              <a:ext cx="1365250" cy="1314450"/>
            </a:xfrm>
            <a:custGeom>
              <a:avLst/>
              <a:gdLst>
                <a:gd name="T0" fmla="*/ 860 w 860"/>
                <a:gd name="T1" fmla="*/ 414 h 828"/>
                <a:gd name="T2" fmla="*/ 850 w 860"/>
                <a:gd name="T3" fmla="*/ 498 h 828"/>
                <a:gd name="T4" fmla="*/ 826 w 860"/>
                <a:gd name="T5" fmla="*/ 576 h 828"/>
                <a:gd name="T6" fmla="*/ 786 w 860"/>
                <a:gd name="T7" fmla="*/ 646 h 828"/>
                <a:gd name="T8" fmla="*/ 734 w 860"/>
                <a:gd name="T9" fmla="*/ 706 h 828"/>
                <a:gd name="T10" fmla="*/ 670 w 860"/>
                <a:gd name="T11" fmla="*/ 758 h 828"/>
                <a:gd name="T12" fmla="*/ 596 w 860"/>
                <a:gd name="T13" fmla="*/ 796 h 828"/>
                <a:gd name="T14" fmla="*/ 516 w 860"/>
                <a:gd name="T15" fmla="*/ 820 h 828"/>
                <a:gd name="T16" fmla="*/ 430 w 860"/>
                <a:gd name="T17" fmla="*/ 828 h 828"/>
                <a:gd name="T18" fmla="*/ 386 w 860"/>
                <a:gd name="T19" fmla="*/ 826 h 828"/>
                <a:gd name="T20" fmla="*/ 302 w 860"/>
                <a:gd name="T21" fmla="*/ 810 h 828"/>
                <a:gd name="T22" fmla="*/ 224 w 860"/>
                <a:gd name="T23" fmla="*/ 778 h 828"/>
                <a:gd name="T24" fmla="*/ 156 w 860"/>
                <a:gd name="T25" fmla="*/ 734 h 828"/>
                <a:gd name="T26" fmla="*/ 98 w 860"/>
                <a:gd name="T27" fmla="*/ 678 h 828"/>
                <a:gd name="T28" fmla="*/ 52 w 860"/>
                <a:gd name="T29" fmla="*/ 612 h 828"/>
                <a:gd name="T30" fmla="*/ 18 w 860"/>
                <a:gd name="T31" fmla="*/ 538 h 828"/>
                <a:gd name="T32" fmla="*/ 2 w 860"/>
                <a:gd name="T33" fmla="*/ 456 h 828"/>
                <a:gd name="T34" fmla="*/ 0 w 860"/>
                <a:gd name="T35" fmla="*/ 414 h 828"/>
                <a:gd name="T36" fmla="*/ 8 w 860"/>
                <a:gd name="T37" fmla="*/ 330 h 828"/>
                <a:gd name="T38" fmla="*/ 34 w 860"/>
                <a:gd name="T39" fmla="*/ 252 h 828"/>
                <a:gd name="T40" fmla="*/ 72 w 860"/>
                <a:gd name="T41" fmla="*/ 182 h 828"/>
                <a:gd name="T42" fmla="*/ 126 w 860"/>
                <a:gd name="T43" fmla="*/ 120 h 828"/>
                <a:gd name="T44" fmla="*/ 188 w 860"/>
                <a:gd name="T45" fmla="*/ 70 h 828"/>
                <a:gd name="T46" fmla="*/ 262 w 860"/>
                <a:gd name="T47" fmla="*/ 32 h 828"/>
                <a:gd name="T48" fmla="*/ 342 w 860"/>
                <a:gd name="T49" fmla="*/ 8 h 828"/>
                <a:gd name="T50" fmla="*/ 430 w 860"/>
                <a:gd name="T51" fmla="*/ 0 h 828"/>
                <a:gd name="T52" fmla="*/ 474 w 860"/>
                <a:gd name="T53" fmla="*/ 2 h 828"/>
                <a:gd name="T54" fmla="*/ 558 w 860"/>
                <a:gd name="T55" fmla="*/ 18 h 828"/>
                <a:gd name="T56" fmla="*/ 634 w 860"/>
                <a:gd name="T57" fmla="*/ 50 h 828"/>
                <a:gd name="T58" fmla="*/ 702 w 860"/>
                <a:gd name="T59" fmla="*/ 94 h 828"/>
                <a:gd name="T60" fmla="*/ 762 w 860"/>
                <a:gd name="T61" fmla="*/ 150 h 828"/>
                <a:gd name="T62" fmla="*/ 808 w 860"/>
                <a:gd name="T63" fmla="*/ 216 h 828"/>
                <a:gd name="T64" fmla="*/ 840 w 860"/>
                <a:gd name="T65" fmla="*/ 290 h 828"/>
                <a:gd name="T66" fmla="*/ 858 w 860"/>
                <a:gd name="T67" fmla="*/ 372 h 828"/>
                <a:gd name="T68" fmla="*/ 860 w 860"/>
                <a:gd name="T69" fmla="*/ 414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0" h="828">
                  <a:moveTo>
                    <a:pt x="860" y="414"/>
                  </a:moveTo>
                  <a:lnTo>
                    <a:pt x="860" y="414"/>
                  </a:lnTo>
                  <a:lnTo>
                    <a:pt x="858" y="456"/>
                  </a:lnTo>
                  <a:lnTo>
                    <a:pt x="850" y="498"/>
                  </a:lnTo>
                  <a:lnTo>
                    <a:pt x="840" y="538"/>
                  </a:lnTo>
                  <a:lnTo>
                    <a:pt x="826" y="576"/>
                  </a:lnTo>
                  <a:lnTo>
                    <a:pt x="808" y="612"/>
                  </a:lnTo>
                  <a:lnTo>
                    <a:pt x="786" y="646"/>
                  </a:lnTo>
                  <a:lnTo>
                    <a:pt x="762" y="678"/>
                  </a:lnTo>
                  <a:lnTo>
                    <a:pt x="734" y="706"/>
                  </a:lnTo>
                  <a:lnTo>
                    <a:pt x="702" y="734"/>
                  </a:lnTo>
                  <a:lnTo>
                    <a:pt x="670" y="758"/>
                  </a:lnTo>
                  <a:lnTo>
                    <a:pt x="634" y="778"/>
                  </a:lnTo>
                  <a:lnTo>
                    <a:pt x="596" y="796"/>
                  </a:lnTo>
                  <a:lnTo>
                    <a:pt x="558" y="810"/>
                  </a:lnTo>
                  <a:lnTo>
                    <a:pt x="516" y="820"/>
                  </a:lnTo>
                  <a:lnTo>
                    <a:pt x="474" y="826"/>
                  </a:lnTo>
                  <a:lnTo>
                    <a:pt x="430" y="828"/>
                  </a:lnTo>
                  <a:lnTo>
                    <a:pt x="430" y="828"/>
                  </a:lnTo>
                  <a:lnTo>
                    <a:pt x="386" y="826"/>
                  </a:lnTo>
                  <a:lnTo>
                    <a:pt x="342" y="820"/>
                  </a:lnTo>
                  <a:lnTo>
                    <a:pt x="302" y="810"/>
                  </a:lnTo>
                  <a:lnTo>
                    <a:pt x="262" y="796"/>
                  </a:lnTo>
                  <a:lnTo>
                    <a:pt x="224" y="778"/>
                  </a:lnTo>
                  <a:lnTo>
                    <a:pt x="188" y="758"/>
                  </a:lnTo>
                  <a:lnTo>
                    <a:pt x="156" y="734"/>
                  </a:lnTo>
                  <a:lnTo>
                    <a:pt x="126" y="706"/>
                  </a:lnTo>
                  <a:lnTo>
                    <a:pt x="98" y="678"/>
                  </a:lnTo>
                  <a:lnTo>
                    <a:pt x="72" y="646"/>
                  </a:lnTo>
                  <a:lnTo>
                    <a:pt x="52" y="612"/>
                  </a:lnTo>
                  <a:lnTo>
                    <a:pt x="34" y="576"/>
                  </a:lnTo>
                  <a:lnTo>
                    <a:pt x="18" y="538"/>
                  </a:lnTo>
                  <a:lnTo>
                    <a:pt x="8" y="498"/>
                  </a:lnTo>
                  <a:lnTo>
                    <a:pt x="2" y="456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2" y="372"/>
                  </a:lnTo>
                  <a:lnTo>
                    <a:pt x="8" y="330"/>
                  </a:lnTo>
                  <a:lnTo>
                    <a:pt x="18" y="290"/>
                  </a:lnTo>
                  <a:lnTo>
                    <a:pt x="34" y="252"/>
                  </a:lnTo>
                  <a:lnTo>
                    <a:pt x="52" y="216"/>
                  </a:lnTo>
                  <a:lnTo>
                    <a:pt x="72" y="182"/>
                  </a:lnTo>
                  <a:lnTo>
                    <a:pt x="98" y="150"/>
                  </a:lnTo>
                  <a:lnTo>
                    <a:pt x="126" y="120"/>
                  </a:lnTo>
                  <a:lnTo>
                    <a:pt x="156" y="94"/>
                  </a:lnTo>
                  <a:lnTo>
                    <a:pt x="188" y="70"/>
                  </a:lnTo>
                  <a:lnTo>
                    <a:pt x="224" y="50"/>
                  </a:lnTo>
                  <a:lnTo>
                    <a:pt x="262" y="32"/>
                  </a:lnTo>
                  <a:lnTo>
                    <a:pt x="302" y="18"/>
                  </a:lnTo>
                  <a:lnTo>
                    <a:pt x="342" y="8"/>
                  </a:lnTo>
                  <a:lnTo>
                    <a:pt x="386" y="2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74" y="2"/>
                  </a:lnTo>
                  <a:lnTo>
                    <a:pt x="516" y="8"/>
                  </a:lnTo>
                  <a:lnTo>
                    <a:pt x="558" y="18"/>
                  </a:lnTo>
                  <a:lnTo>
                    <a:pt x="596" y="32"/>
                  </a:lnTo>
                  <a:lnTo>
                    <a:pt x="634" y="50"/>
                  </a:lnTo>
                  <a:lnTo>
                    <a:pt x="670" y="70"/>
                  </a:lnTo>
                  <a:lnTo>
                    <a:pt x="702" y="94"/>
                  </a:lnTo>
                  <a:lnTo>
                    <a:pt x="734" y="120"/>
                  </a:lnTo>
                  <a:lnTo>
                    <a:pt x="762" y="150"/>
                  </a:lnTo>
                  <a:lnTo>
                    <a:pt x="786" y="182"/>
                  </a:lnTo>
                  <a:lnTo>
                    <a:pt x="808" y="216"/>
                  </a:lnTo>
                  <a:lnTo>
                    <a:pt x="826" y="252"/>
                  </a:lnTo>
                  <a:lnTo>
                    <a:pt x="840" y="290"/>
                  </a:lnTo>
                  <a:lnTo>
                    <a:pt x="850" y="330"/>
                  </a:lnTo>
                  <a:lnTo>
                    <a:pt x="858" y="372"/>
                  </a:lnTo>
                  <a:lnTo>
                    <a:pt x="860" y="414"/>
                  </a:lnTo>
                  <a:lnTo>
                    <a:pt x="860" y="41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0" name="Line 30"/>
            <p:cNvSpPr>
              <a:spLocks noChangeShapeType="1"/>
            </p:cNvSpPr>
            <p:nvPr/>
          </p:nvSpPr>
          <p:spPr bwMode="auto">
            <a:xfrm>
              <a:off x="4330700" y="4521200"/>
              <a:ext cx="222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" name="Line 31"/>
            <p:cNvSpPr>
              <a:spLocks noChangeShapeType="1"/>
            </p:cNvSpPr>
            <p:nvPr/>
          </p:nvSpPr>
          <p:spPr bwMode="auto">
            <a:xfrm>
              <a:off x="4362450" y="4543425"/>
              <a:ext cx="19050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2" name="Line 32"/>
            <p:cNvSpPr>
              <a:spLocks noChangeShapeType="1"/>
            </p:cNvSpPr>
            <p:nvPr/>
          </p:nvSpPr>
          <p:spPr bwMode="auto">
            <a:xfrm>
              <a:off x="4394200" y="4565650"/>
              <a:ext cx="19050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3" name="Freeform 33"/>
            <p:cNvSpPr>
              <a:spLocks/>
            </p:cNvSpPr>
            <p:nvPr/>
          </p:nvSpPr>
          <p:spPr bwMode="auto">
            <a:xfrm>
              <a:off x="4425950" y="4584700"/>
              <a:ext cx="22225" cy="12700"/>
            </a:xfrm>
            <a:custGeom>
              <a:avLst/>
              <a:gdLst>
                <a:gd name="T0" fmla="*/ 0 w 14"/>
                <a:gd name="T1" fmla="*/ 0 h 8"/>
                <a:gd name="T2" fmla="*/ 6 w 14"/>
                <a:gd name="T3" fmla="*/ 4 h 8"/>
                <a:gd name="T4" fmla="*/ 14 w 1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6" y="4"/>
                  </a:lnTo>
                  <a:lnTo>
                    <a:pt x="14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4" name="Line 34"/>
            <p:cNvSpPr>
              <a:spLocks noChangeShapeType="1"/>
            </p:cNvSpPr>
            <p:nvPr/>
          </p:nvSpPr>
          <p:spPr bwMode="auto">
            <a:xfrm>
              <a:off x="4457700" y="4603750"/>
              <a:ext cx="222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5" name="Line 35"/>
            <p:cNvSpPr>
              <a:spLocks noChangeShapeType="1"/>
            </p:cNvSpPr>
            <p:nvPr/>
          </p:nvSpPr>
          <p:spPr bwMode="auto">
            <a:xfrm>
              <a:off x="4489450" y="4622800"/>
              <a:ext cx="25400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6" name="Freeform 36"/>
            <p:cNvSpPr>
              <a:spLocks/>
            </p:cNvSpPr>
            <p:nvPr/>
          </p:nvSpPr>
          <p:spPr bwMode="auto">
            <a:xfrm>
              <a:off x="4524375" y="4641850"/>
              <a:ext cx="22225" cy="9525"/>
            </a:xfrm>
            <a:custGeom>
              <a:avLst/>
              <a:gdLst>
                <a:gd name="T0" fmla="*/ 0 w 14"/>
                <a:gd name="T1" fmla="*/ 0 h 6"/>
                <a:gd name="T2" fmla="*/ 10 w 14"/>
                <a:gd name="T3" fmla="*/ 4 h 6"/>
                <a:gd name="T4" fmla="*/ 14 w 1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lnTo>
                    <a:pt x="10" y="4"/>
                  </a:lnTo>
                  <a:lnTo>
                    <a:pt x="14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7" name="Line 37"/>
            <p:cNvSpPr>
              <a:spLocks noChangeShapeType="1"/>
            </p:cNvSpPr>
            <p:nvPr/>
          </p:nvSpPr>
          <p:spPr bwMode="auto">
            <a:xfrm>
              <a:off x="4559300" y="4657725"/>
              <a:ext cx="22225" cy="95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8" name="Line 38"/>
            <p:cNvSpPr>
              <a:spLocks noChangeShapeType="1"/>
            </p:cNvSpPr>
            <p:nvPr/>
          </p:nvSpPr>
          <p:spPr bwMode="auto">
            <a:xfrm>
              <a:off x="4594225" y="4673600"/>
              <a:ext cx="22225" cy="95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9" name="Freeform 39"/>
            <p:cNvSpPr>
              <a:spLocks/>
            </p:cNvSpPr>
            <p:nvPr/>
          </p:nvSpPr>
          <p:spPr bwMode="auto">
            <a:xfrm>
              <a:off x="4629150" y="4686300"/>
              <a:ext cx="25400" cy="9525"/>
            </a:xfrm>
            <a:custGeom>
              <a:avLst/>
              <a:gdLst>
                <a:gd name="T0" fmla="*/ 0 w 16"/>
                <a:gd name="T1" fmla="*/ 0 h 6"/>
                <a:gd name="T2" fmla="*/ 10 w 16"/>
                <a:gd name="T3" fmla="*/ 4 h 6"/>
                <a:gd name="T4" fmla="*/ 16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lnTo>
                    <a:pt x="10" y="4"/>
                  </a:lnTo>
                  <a:lnTo>
                    <a:pt x="16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0" name="Line 40"/>
            <p:cNvSpPr>
              <a:spLocks noChangeShapeType="1"/>
            </p:cNvSpPr>
            <p:nvPr/>
          </p:nvSpPr>
          <p:spPr bwMode="auto">
            <a:xfrm>
              <a:off x="4664075" y="4699000"/>
              <a:ext cx="254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1" name="Line 41"/>
            <p:cNvSpPr>
              <a:spLocks noChangeShapeType="1"/>
            </p:cNvSpPr>
            <p:nvPr/>
          </p:nvSpPr>
          <p:spPr bwMode="auto">
            <a:xfrm>
              <a:off x="4702175" y="4708525"/>
              <a:ext cx="254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2" name="Freeform 42"/>
            <p:cNvSpPr>
              <a:spLocks/>
            </p:cNvSpPr>
            <p:nvPr/>
          </p:nvSpPr>
          <p:spPr bwMode="auto">
            <a:xfrm>
              <a:off x="4740275" y="4718050"/>
              <a:ext cx="25400" cy="3175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3" name="Freeform 43"/>
            <p:cNvSpPr>
              <a:spLocks/>
            </p:cNvSpPr>
            <p:nvPr/>
          </p:nvSpPr>
          <p:spPr bwMode="auto">
            <a:xfrm>
              <a:off x="4775200" y="4724400"/>
              <a:ext cx="25400" cy="3175"/>
            </a:xfrm>
            <a:custGeom>
              <a:avLst/>
              <a:gdLst>
                <a:gd name="T0" fmla="*/ 0 w 16"/>
                <a:gd name="T1" fmla="*/ 0 h 2"/>
                <a:gd name="T2" fmla="*/ 8 w 16"/>
                <a:gd name="T3" fmla="*/ 2 h 2"/>
                <a:gd name="T4" fmla="*/ 16 w 1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8" y="2"/>
                  </a:lnTo>
                  <a:lnTo>
                    <a:pt x="16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4" name="Freeform 44"/>
            <p:cNvSpPr>
              <a:spLocks/>
            </p:cNvSpPr>
            <p:nvPr/>
          </p:nvSpPr>
          <p:spPr bwMode="auto">
            <a:xfrm>
              <a:off x="4813300" y="4727575"/>
              <a:ext cx="25400" cy="3175"/>
            </a:xfrm>
            <a:custGeom>
              <a:avLst/>
              <a:gdLst>
                <a:gd name="T0" fmla="*/ 0 w 16"/>
                <a:gd name="T1" fmla="*/ 0 h 2"/>
                <a:gd name="T2" fmla="*/ 10 w 16"/>
                <a:gd name="T3" fmla="*/ 2 h 2"/>
                <a:gd name="T4" fmla="*/ 16 w 1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10" y="2"/>
                  </a:lnTo>
                  <a:lnTo>
                    <a:pt x="16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5" name="Freeform 45"/>
            <p:cNvSpPr>
              <a:spLocks/>
            </p:cNvSpPr>
            <p:nvPr/>
          </p:nvSpPr>
          <p:spPr bwMode="auto">
            <a:xfrm>
              <a:off x="4851400" y="4727575"/>
              <a:ext cx="25400" cy="0"/>
            </a:xfrm>
            <a:custGeom>
              <a:avLst/>
              <a:gdLst>
                <a:gd name="T0" fmla="*/ 0 w 16"/>
                <a:gd name="T1" fmla="*/ 12 w 16"/>
                <a:gd name="T2" fmla="*/ 16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0" y="0"/>
                  </a:move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6" name="Freeform 46"/>
            <p:cNvSpPr>
              <a:spLocks/>
            </p:cNvSpPr>
            <p:nvPr/>
          </p:nvSpPr>
          <p:spPr bwMode="auto">
            <a:xfrm>
              <a:off x="4889500" y="4721225"/>
              <a:ext cx="25400" cy="3175"/>
            </a:xfrm>
            <a:custGeom>
              <a:avLst/>
              <a:gdLst>
                <a:gd name="T0" fmla="*/ 0 w 16"/>
                <a:gd name="T1" fmla="*/ 2 h 2"/>
                <a:gd name="T2" fmla="*/ 12 w 16"/>
                <a:gd name="T3" fmla="*/ 2 h 2"/>
                <a:gd name="T4" fmla="*/ 16 w 1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0" y="2"/>
                  </a:moveTo>
                  <a:lnTo>
                    <a:pt x="12" y="2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7" name="Freeform 47"/>
            <p:cNvSpPr>
              <a:spLocks/>
            </p:cNvSpPr>
            <p:nvPr/>
          </p:nvSpPr>
          <p:spPr bwMode="auto">
            <a:xfrm>
              <a:off x="4927600" y="4708525"/>
              <a:ext cx="25400" cy="9525"/>
            </a:xfrm>
            <a:custGeom>
              <a:avLst/>
              <a:gdLst>
                <a:gd name="T0" fmla="*/ 0 w 16"/>
                <a:gd name="T1" fmla="*/ 6 h 6"/>
                <a:gd name="T2" fmla="*/ 8 w 16"/>
                <a:gd name="T3" fmla="*/ 4 h 6"/>
                <a:gd name="T4" fmla="*/ 16 w 1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lnTo>
                    <a:pt x="8" y="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8" name="Freeform 48"/>
            <p:cNvSpPr>
              <a:spLocks/>
            </p:cNvSpPr>
            <p:nvPr/>
          </p:nvSpPr>
          <p:spPr bwMode="auto">
            <a:xfrm>
              <a:off x="4962525" y="4692650"/>
              <a:ext cx="22225" cy="12700"/>
            </a:xfrm>
            <a:custGeom>
              <a:avLst/>
              <a:gdLst>
                <a:gd name="T0" fmla="*/ 0 w 14"/>
                <a:gd name="T1" fmla="*/ 8 h 8"/>
                <a:gd name="T2" fmla="*/ 6 w 14"/>
                <a:gd name="T3" fmla="*/ 4 h 8"/>
                <a:gd name="T4" fmla="*/ 14 w 1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lnTo>
                    <a:pt x="6" y="4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49" name="Freeform 49"/>
            <p:cNvSpPr>
              <a:spLocks/>
            </p:cNvSpPr>
            <p:nvPr/>
          </p:nvSpPr>
          <p:spPr bwMode="auto">
            <a:xfrm>
              <a:off x="4994275" y="4667250"/>
              <a:ext cx="19050" cy="15875"/>
            </a:xfrm>
            <a:custGeom>
              <a:avLst/>
              <a:gdLst>
                <a:gd name="T0" fmla="*/ 0 w 12"/>
                <a:gd name="T1" fmla="*/ 10 h 10"/>
                <a:gd name="T2" fmla="*/ 2 w 12"/>
                <a:gd name="T3" fmla="*/ 10 h 10"/>
                <a:gd name="T4" fmla="*/ 12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2" y="1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0" name="Line 50"/>
            <p:cNvSpPr>
              <a:spLocks noChangeShapeType="1"/>
            </p:cNvSpPr>
            <p:nvPr/>
          </p:nvSpPr>
          <p:spPr bwMode="auto">
            <a:xfrm flipV="1">
              <a:off x="5019675" y="4635500"/>
              <a:ext cx="12700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1" name="Freeform 51"/>
            <p:cNvSpPr>
              <a:spLocks/>
            </p:cNvSpPr>
            <p:nvPr/>
          </p:nvSpPr>
          <p:spPr bwMode="auto">
            <a:xfrm>
              <a:off x="5038725" y="4597400"/>
              <a:ext cx="6350" cy="25400"/>
            </a:xfrm>
            <a:custGeom>
              <a:avLst/>
              <a:gdLst>
                <a:gd name="T0" fmla="*/ 0 w 4"/>
                <a:gd name="T1" fmla="*/ 16 h 16"/>
                <a:gd name="T2" fmla="*/ 4 w 4"/>
                <a:gd name="T3" fmla="*/ 4 h 16"/>
                <a:gd name="T4" fmla="*/ 4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0" y="16"/>
                  </a:moveTo>
                  <a:lnTo>
                    <a:pt x="4" y="4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2" name="Freeform 52"/>
            <p:cNvSpPr>
              <a:spLocks/>
            </p:cNvSpPr>
            <p:nvPr/>
          </p:nvSpPr>
          <p:spPr bwMode="auto">
            <a:xfrm>
              <a:off x="5048250" y="4559300"/>
              <a:ext cx="3175" cy="25400"/>
            </a:xfrm>
            <a:custGeom>
              <a:avLst/>
              <a:gdLst>
                <a:gd name="T0" fmla="*/ 0 w 2"/>
                <a:gd name="T1" fmla="*/ 16 h 16"/>
                <a:gd name="T2" fmla="*/ 2 w 2"/>
                <a:gd name="T3" fmla="*/ 6 h 16"/>
                <a:gd name="T4" fmla="*/ 2 w 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0" y="16"/>
                  </a:move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3" name="Freeform 53"/>
            <p:cNvSpPr>
              <a:spLocks/>
            </p:cNvSpPr>
            <p:nvPr/>
          </p:nvSpPr>
          <p:spPr bwMode="auto">
            <a:xfrm>
              <a:off x="5048250" y="4521200"/>
              <a:ext cx="3175" cy="25400"/>
            </a:xfrm>
            <a:custGeom>
              <a:avLst/>
              <a:gdLst>
                <a:gd name="T0" fmla="*/ 2 w 2"/>
                <a:gd name="T1" fmla="*/ 16 h 16"/>
                <a:gd name="T2" fmla="*/ 2 w 2"/>
                <a:gd name="T3" fmla="*/ 8 h 16"/>
                <a:gd name="T4" fmla="*/ 0 w 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2" y="16"/>
                  </a:move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4" name="Freeform 54"/>
            <p:cNvSpPr>
              <a:spLocks/>
            </p:cNvSpPr>
            <p:nvPr/>
          </p:nvSpPr>
          <p:spPr bwMode="auto">
            <a:xfrm>
              <a:off x="5041900" y="4486275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8 h 14"/>
                <a:gd name="T4" fmla="*/ 0 w 2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5" name="Freeform 55"/>
            <p:cNvSpPr>
              <a:spLocks/>
            </p:cNvSpPr>
            <p:nvPr/>
          </p:nvSpPr>
          <p:spPr bwMode="auto">
            <a:xfrm>
              <a:off x="5032375" y="4448175"/>
              <a:ext cx="6350" cy="25400"/>
            </a:xfrm>
            <a:custGeom>
              <a:avLst/>
              <a:gdLst>
                <a:gd name="T0" fmla="*/ 4 w 4"/>
                <a:gd name="T1" fmla="*/ 16 h 16"/>
                <a:gd name="T2" fmla="*/ 2 w 4"/>
                <a:gd name="T3" fmla="*/ 6 h 16"/>
                <a:gd name="T4" fmla="*/ 0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6" name="Freeform 56"/>
            <p:cNvSpPr>
              <a:spLocks/>
            </p:cNvSpPr>
            <p:nvPr/>
          </p:nvSpPr>
          <p:spPr bwMode="auto">
            <a:xfrm>
              <a:off x="5016500" y="4413250"/>
              <a:ext cx="9525" cy="22225"/>
            </a:xfrm>
            <a:custGeom>
              <a:avLst/>
              <a:gdLst>
                <a:gd name="T0" fmla="*/ 6 w 6"/>
                <a:gd name="T1" fmla="*/ 14 h 14"/>
                <a:gd name="T2" fmla="*/ 2 w 6"/>
                <a:gd name="T3" fmla="*/ 2 h 14"/>
                <a:gd name="T4" fmla="*/ 0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7" name="Line 57"/>
            <p:cNvSpPr>
              <a:spLocks noChangeShapeType="1"/>
            </p:cNvSpPr>
            <p:nvPr/>
          </p:nvSpPr>
          <p:spPr bwMode="auto">
            <a:xfrm flipH="1" flipV="1">
              <a:off x="5000625" y="4378325"/>
              <a:ext cx="12700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8" name="Line 58"/>
            <p:cNvSpPr>
              <a:spLocks noChangeShapeType="1"/>
            </p:cNvSpPr>
            <p:nvPr/>
          </p:nvSpPr>
          <p:spPr bwMode="auto">
            <a:xfrm flipH="1" flipV="1">
              <a:off x="4981575" y="4343400"/>
              <a:ext cx="12700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59" name="Freeform 59"/>
            <p:cNvSpPr>
              <a:spLocks/>
            </p:cNvSpPr>
            <p:nvPr/>
          </p:nvSpPr>
          <p:spPr bwMode="auto">
            <a:xfrm>
              <a:off x="4962525" y="4311650"/>
              <a:ext cx="12700" cy="22225"/>
            </a:xfrm>
            <a:custGeom>
              <a:avLst/>
              <a:gdLst>
                <a:gd name="T0" fmla="*/ 8 w 8"/>
                <a:gd name="T1" fmla="*/ 14 h 14"/>
                <a:gd name="T2" fmla="*/ 8 w 8"/>
                <a:gd name="T3" fmla="*/ 14 h 14"/>
                <a:gd name="T4" fmla="*/ 0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14"/>
                  </a:move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0" name="Freeform 60"/>
            <p:cNvSpPr>
              <a:spLocks/>
            </p:cNvSpPr>
            <p:nvPr/>
          </p:nvSpPr>
          <p:spPr bwMode="auto">
            <a:xfrm>
              <a:off x="4940300" y="4279900"/>
              <a:ext cx="15875" cy="22225"/>
            </a:xfrm>
            <a:custGeom>
              <a:avLst/>
              <a:gdLst>
                <a:gd name="T0" fmla="*/ 10 w 10"/>
                <a:gd name="T1" fmla="*/ 14 h 14"/>
                <a:gd name="T2" fmla="*/ 4 w 10"/>
                <a:gd name="T3" fmla="*/ 6 h 14"/>
                <a:gd name="T4" fmla="*/ 0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1" name="Line 61"/>
            <p:cNvSpPr>
              <a:spLocks noChangeShapeType="1"/>
            </p:cNvSpPr>
            <p:nvPr/>
          </p:nvSpPr>
          <p:spPr bwMode="auto">
            <a:xfrm flipH="1" flipV="1">
              <a:off x="4918075" y="4251325"/>
              <a:ext cx="15875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2" name="Line 62"/>
            <p:cNvSpPr>
              <a:spLocks noChangeShapeType="1"/>
            </p:cNvSpPr>
            <p:nvPr/>
          </p:nvSpPr>
          <p:spPr bwMode="auto">
            <a:xfrm flipH="1" flipV="1">
              <a:off x="4892675" y="4222750"/>
              <a:ext cx="19050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3" name="Freeform 63"/>
            <p:cNvSpPr>
              <a:spLocks/>
            </p:cNvSpPr>
            <p:nvPr/>
          </p:nvSpPr>
          <p:spPr bwMode="auto">
            <a:xfrm>
              <a:off x="4870450" y="4191000"/>
              <a:ext cx="15875" cy="19050"/>
            </a:xfrm>
            <a:custGeom>
              <a:avLst/>
              <a:gdLst>
                <a:gd name="T0" fmla="*/ 10 w 10"/>
                <a:gd name="T1" fmla="*/ 12 h 12"/>
                <a:gd name="T2" fmla="*/ 6 w 10"/>
                <a:gd name="T3" fmla="*/ 8 h 12"/>
                <a:gd name="T4" fmla="*/ 0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6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4" name="Line 64"/>
            <p:cNvSpPr>
              <a:spLocks noChangeShapeType="1"/>
            </p:cNvSpPr>
            <p:nvPr/>
          </p:nvSpPr>
          <p:spPr bwMode="auto">
            <a:xfrm flipH="1" flipV="1">
              <a:off x="4841875" y="4165600"/>
              <a:ext cx="19050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5" name="Line 65"/>
            <p:cNvSpPr>
              <a:spLocks noChangeShapeType="1"/>
            </p:cNvSpPr>
            <p:nvPr/>
          </p:nvSpPr>
          <p:spPr bwMode="auto">
            <a:xfrm flipH="1" flipV="1">
              <a:off x="4816475" y="4137025"/>
              <a:ext cx="19050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6" name="Freeform 66"/>
            <p:cNvSpPr>
              <a:spLocks/>
            </p:cNvSpPr>
            <p:nvPr/>
          </p:nvSpPr>
          <p:spPr bwMode="auto">
            <a:xfrm>
              <a:off x="4787900" y="4111625"/>
              <a:ext cx="19050" cy="15875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4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7" name="Line 67"/>
            <p:cNvSpPr>
              <a:spLocks noChangeShapeType="1"/>
            </p:cNvSpPr>
            <p:nvPr/>
          </p:nvSpPr>
          <p:spPr bwMode="auto">
            <a:xfrm flipH="1" flipV="1">
              <a:off x="4759325" y="4086225"/>
              <a:ext cx="19050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8" name="Freeform 68"/>
            <p:cNvSpPr>
              <a:spLocks/>
            </p:cNvSpPr>
            <p:nvPr/>
          </p:nvSpPr>
          <p:spPr bwMode="auto">
            <a:xfrm>
              <a:off x="4730750" y="4060825"/>
              <a:ext cx="19050" cy="15875"/>
            </a:xfrm>
            <a:custGeom>
              <a:avLst/>
              <a:gdLst>
                <a:gd name="T0" fmla="*/ 12 w 12"/>
                <a:gd name="T1" fmla="*/ 10 h 10"/>
                <a:gd name="T2" fmla="*/ 10 w 12"/>
                <a:gd name="T3" fmla="*/ 10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69" name="Line 69"/>
            <p:cNvSpPr>
              <a:spLocks noChangeShapeType="1"/>
            </p:cNvSpPr>
            <p:nvPr/>
          </p:nvSpPr>
          <p:spPr bwMode="auto">
            <a:xfrm flipH="1" flipV="1">
              <a:off x="4699000" y="4038600"/>
              <a:ext cx="22225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0" name="Line 70"/>
            <p:cNvSpPr>
              <a:spLocks noChangeShapeType="1"/>
            </p:cNvSpPr>
            <p:nvPr/>
          </p:nvSpPr>
          <p:spPr bwMode="auto">
            <a:xfrm flipH="1" flipV="1">
              <a:off x="4670425" y="4016375"/>
              <a:ext cx="19050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1" name="Freeform 71"/>
            <p:cNvSpPr>
              <a:spLocks/>
            </p:cNvSpPr>
            <p:nvPr/>
          </p:nvSpPr>
          <p:spPr bwMode="auto">
            <a:xfrm>
              <a:off x="4638675" y="3994150"/>
              <a:ext cx="19050" cy="15875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2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2" name="Line 72"/>
            <p:cNvSpPr>
              <a:spLocks noChangeShapeType="1"/>
            </p:cNvSpPr>
            <p:nvPr/>
          </p:nvSpPr>
          <p:spPr bwMode="auto">
            <a:xfrm flipH="1" flipV="1">
              <a:off x="4606925" y="3975100"/>
              <a:ext cx="222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3" name="Freeform 73"/>
            <p:cNvSpPr>
              <a:spLocks/>
            </p:cNvSpPr>
            <p:nvPr/>
          </p:nvSpPr>
          <p:spPr bwMode="auto">
            <a:xfrm>
              <a:off x="4575175" y="3952875"/>
              <a:ext cx="19050" cy="15875"/>
            </a:xfrm>
            <a:custGeom>
              <a:avLst/>
              <a:gdLst>
                <a:gd name="T0" fmla="*/ 12 w 12"/>
                <a:gd name="T1" fmla="*/ 10 h 10"/>
                <a:gd name="T2" fmla="*/ 10 w 12"/>
                <a:gd name="T3" fmla="*/ 8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0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4" name="Line 74"/>
            <p:cNvSpPr>
              <a:spLocks noChangeShapeType="1"/>
            </p:cNvSpPr>
            <p:nvPr/>
          </p:nvSpPr>
          <p:spPr bwMode="auto">
            <a:xfrm flipH="1" flipV="1">
              <a:off x="4540250" y="3933825"/>
              <a:ext cx="222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5" name="Line 75"/>
            <p:cNvSpPr>
              <a:spLocks noChangeShapeType="1"/>
            </p:cNvSpPr>
            <p:nvPr/>
          </p:nvSpPr>
          <p:spPr bwMode="auto">
            <a:xfrm flipH="1" flipV="1">
              <a:off x="4505325" y="3917950"/>
              <a:ext cx="25400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6" name="Freeform 76"/>
            <p:cNvSpPr>
              <a:spLocks/>
            </p:cNvSpPr>
            <p:nvPr/>
          </p:nvSpPr>
          <p:spPr bwMode="auto">
            <a:xfrm>
              <a:off x="4473575" y="3902075"/>
              <a:ext cx="22225" cy="9525"/>
            </a:xfrm>
            <a:custGeom>
              <a:avLst/>
              <a:gdLst>
                <a:gd name="T0" fmla="*/ 14 w 14"/>
                <a:gd name="T1" fmla="*/ 6 h 6"/>
                <a:gd name="T2" fmla="*/ 8 w 14"/>
                <a:gd name="T3" fmla="*/ 4 h 6"/>
                <a:gd name="T4" fmla="*/ 0 w 1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lnTo>
                    <a:pt x="8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7" name="Line 77"/>
            <p:cNvSpPr>
              <a:spLocks noChangeShapeType="1"/>
            </p:cNvSpPr>
            <p:nvPr/>
          </p:nvSpPr>
          <p:spPr bwMode="auto">
            <a:xfrm flipH="1" flipV="1">
              <a:off x="4438650" y="3886200"/>
              <a:ext cx="22225" cy="95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8" name="Line 78"/>
            <p:cNvSpPr>
              <a:spLocks noChangeShapeType="1"/>
            </p:cNvSpPr>
            <p:nvPr/>
          </p:nvSpPr>
          <p:spPr bwMode="auto">
            <a:xfrm flipH="1" flipV="1">
              <a:off x="4403725" y="3873500"/>
              <a:ext cx="22225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79" name="Freeform 79"/>
            <p:cNvSpPr>
              <a:spLocks/>
            </p:cNvSpPr>
            <p:nvPr/>
          </p:nvSpPr>
          <p:spPr bwMode="auto">
            <a:xfrm>
              <a:off x="4365625" y="3860800"/>
              <a:ext cx="25400" cy="6350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2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0" name="Freeform 80"/>
            <p:cNvSpPr>
              <a:spLocks/>
            </p:cNvSpPr>
            <p:nvPr/>
          </p:nvSpPr>
          <p:spPr bwMode="auto">
            <a:xfrm>
              <a:off x="4330700" y="3848100"/>
              <a:ext cx="22225" cy="6350"/>
            </a:xfrm>
            <a:custGeom>
              <a:avLst/>
              <a:gdLst>
                <a:gd name="T0" fmla="*/ 14 w 14"/>
                <a:gd name="T1" fmla="*/ 4 h 4"/>
                <a:gd name="T2" fmla="*/ 2 w 14"/>
                <a:gd name="T3" fmla="*/ 0 h 4"/>
                <a:gd name="T4" fmla="*/ 0 w 1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1" name="Line 81"/>
            <p:cNvSpPr>
              <a:spLocks noChangeShapeType="1"/>
            </p:cNvSpPr>
            <p:nvPr/>
          </p:nvSpPr>
          <p:spPr bwMode="auto">
            <a:xfrm flipH="1" flipV="1">
              <a:off x="4292600" y="3838575"/>
              <a:ext cx="254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2" name="Line 82"/>
            <p:cNvSpPr>
              <a:spLocks noChangeShapeType="1"/>
            </p:cNvSpPr>
            <p:nvPr/>
          </p:nvSpPr>
          <p:spPr bwMode="auto">
            <a:xfrm flipH="1" flipV="1">
              <a:off x="4254500" y="3832225"/>
              <a:ext cx="25400" cy="31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3" name="Freeform 83"/>
            <p:cNvSpPr>
              <a:spLocks/>
            </p:cNvSpPr>
            <p:nvPr/>
          </p:nvSpPr>
          <p:spPr bwMode="auto">
            <a:xfrm>
              <a:off x="4216400" y="3829050"/>
              <a:ext cx="25400" cy="3175"/>
            </a:xfrm>
            <a:custGeom>
              <a:avLst/>
              <a:gdLst>
                <a:gd name="T0" fmla="*/ 16 w 16"/>
                <a:gd name="T1" fmla="*/ 2 h 2"/>
                <a:gd name="T2" fmla="*/ 14 w 16"/>
                <a:gd name="T3" fmla="*/ 0 h 2"/>
                <a:gd name="T4" fmla="*/ 0 w 1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4" name="Freeform 84"/>
            <p:cNvSpPr>
              <a:spLocks/>
            </p:cNvSpPr>
            <p:nvPr/>
          </p:nvSpPr>
          <p:spPr bwMode="auto">
            <a:xfrm>
              <a:off x="4178300" y="3825875"/>
              <a:ext cx="25400" cy="3175"/>
            </a:xfrm>
            <a:custGeom>
              <a:avLst/>
              <a:gdLst>
                <a:gd name="T0" fmla="*/ 16 w 16"/>
                <a:gd name="T1" fmla="*/ 2 h 2"/>
                <a:gd name="T2" fmla="*/ 12 w 16"/>
                <a:gd name="T3" fmla="*/ 0 h 2"/>
                <a:gd name="T4" fmla="*/ 0 w 1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5" name="Freeform 85"/>
            <p:cNvSpPr>
              <a:spLocks/>
            </p:cNvSpPr>
            <p:nvPr/>
          </p:nvSpPr>
          <p:spPr bwMode="auto">
            <a:xfrm>
              <a:off x="4140200" y="3829050"/>
              <a:ext cx="25400" cy="0"/>
            </a:xfrm>
            <a:custGeom>
              <a:avLst/>
              <a:gdLst>
                <a:gd name="T0" fmla="*/ 16 w 16"/>
                <a:gd name="T1" fmla="*/ 10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6" name="Freeform 86"/>
            <p:cNvSpPr>
              <a:spLocks/>
            </p:cNvSpPr>
            <p:nvPr/>
          </p:nvSpPr>
          <p:spPr bwMode="auto">
            <a:xfrm>
              <a:off x="4105275" y="3832225"/>
              <a:ext cx="22225" cy="6350"/>
            </a:xfrm>
            <a:custGeom>
              <a:avLst/>
              <a:gdLst>
                <a:gd name="T0" fmla="*/ 14 w 14"/>
                <a:gd name="T1" fmla="*/ 0 h 4"/>
                <a:gd name="T2" fmla="*/ 10 w 14"/>
                <a:gd name="T3" fmla="*/ 0 h 4"/>
                <a:gd name="T4" fmla="*/ 0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0" y="0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7" name="Freeform 87"/>
            <p:cNvSpPr>
              <a:spLocks/>
            </p:cNvSpPr>
            <p:nvPr/>
          </p:nvSpPr>
          <p:spPr bwMode="auto">
            <a:xfrm>
              <a:off x="4067175" y="3841750"/>
              <a:ext cx="25400" cy="9525"/>
            </a:xfrm>
            <a:custGeom>
              <a:avLst/>
              <a:gdLst>
                <a:gd name="T0" fmla="*/ 16 w 16"/>
                <a:gd name="T1" fmla="*/ 0 h 6"/>
                <a:gd name="T2" fmla="*/ 12 w 16"/>
                <a:gd name="T3" fmla="*/ 0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2" y="0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8" name="Freeform 88"/>
            <p:cNvSpPr>
              <a:spLocks/>
            </p:cNvSpPr>
            <p:nvPr/>
          </p:nvSpPr>
          <p:spPr bwMode="auto">
            <a:xfrm>
              <a:off x="4035425" y="3854450"/>
              <a:ext cx="22225" cy="15875"/>
            </a:xfrm>
            <a:custGeom>
              <a:avLst/>
              <a:gdLst>
                <a:gd name="T0" fmla="*/ 14 w 14"/>
                <a:gd name="T1" fmla="*/ 0 h 10"/>
                <a:gd name="T2" fmla="*/ 14 w 14"/>
                <a:gd name="T3" fmla="*/ 0 h 10"/>
                <a:gd name="T4" fmla="*/ 0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89" name="Freeform 89"/>
            <p:cNvSpPr>
              <a:spLocks/>
            </p:cNvSpPr>
            <p:nvPr/>
          </p:nvSpPr>
          <p:spPr bwMode="auto">
            <a:xfrm>
              <a:off x="4010025" y="3879850"/>
              <a:ext cx="15875" cy="15875"/>
            </a:xfrm>
            <a:custGeom>
              <a:avLst/>
              <a:gdLst>
                <a:gd name="T0" fmla="*/ 10 w 10"/>
                <a:gd name="T1" fmla="*/ 0 h 10"/>
                <a:gd name="T2" fmla="*/ 0 w 10"/>
                <a:gd name="T3" fmla="*/ 10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3990975" y="3908425"/>
              <a:ext cx="12700" cy="22225"/>
            </a:xfrm>
            <a:custGeom>
              <a:avLst/>
              <a:gdLst>
                <a:gd name="T0" fmla="*/ 8 w 8"/>
                <a:gd name="T1" fmla="*/ 0 h 14"/>
                <a:gd name="T2" fmla="*/ 2 w 8"/>
                <a:gd name="T3" fmla="*/ 10 h 14"/>
                <a:gd name="T4" fmla="*/ 0 w 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lnTo>
                    <a:pt x="2" y="10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1" name="Freeform 91"/>
            <p:cNvSpPr>
              <a:spLocks/>
            </p:cNvSpPr>
            <p:nvPr/>
          </p:nvSpPr>
          <p:spPr bwMode="auto">
            <a:xfrm>
              <a:off x="3981450" y="3943350"/>
              <a:ext cx="3175" cy="22225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6 h 14"/>
                <a:gd name="T4" fmla="*/ 0 w 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lnTo>
                    <a:pt x="0" y="6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2" name="Freeform 92"/>
            <p:cNvSpPr>
              <a:spLocks/>
            </p:cNvSpPr>
            <p:nvPr/>
          </p:nvSpPr>
          <p:spPr bwMode="auto">
            <a:xfrm>
              <a:off x="3978275" y="3978275"/>
              <a:ext cx="0" cy="25400"/>
            </a:xfrm>
            <a:custGeom>
              <a:avLst/>
              <a:gdLst>
                <a:gd name="T0" fmla="*/ 0 h 16"/>
                <a:gd name="T1" fmla="*/ 4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4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3" name="Freeform 93"/>
            <p:cNvSpPr>
              <a:spLocks/>
            </p:cNvSpPr>
            <p:nvPr/>
          </p:nvSpPr>
          <p:spPr bwMode="auto">
            <a:xfrm>
              <a:off x="3978275" y="4016375"/>
              <a:ext cx="3175" cy="25400"/>
            </a:xfrm>
            <a:custGeom>
              <a:avLst/>
              <a:gdLst>
                <a:gd name="T0" fmla="*/ 0 w 2"/>
                <a:gd name="T1" fmla="*/ 0 h 16"/>
                <a:gd name="T2" fmla="*/ 0 w 2"/>
                <a:gd name="T3" fmla="*/ 2 h 16"/>
                <a:gd name="T4" fmla="*/ 2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lnTo>
                    <a:pt x="0" y="2"/>
                  </a:lnTo>
                  <a:lnTo>
                    <a:pt x="2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4" name="Freeform 94"/>
            <p:cNvSpPr>
              <a:spLocks/>
            </p:cNvSpPr>
            <p:nvPr/>
          </p:nvSpPr>
          <p:spPr bwMode="auto">
            <a:xfrm>
              <a:off x="3981450" y="4054475"/>
              <a:ext cx="6350" cy="25400"/>
            </a:xfrm>
            <a:custGeom>
              <a:avLst/>
              <a:gdLst>
                <a:gd name="T0" fmla="*/ 0 w 4"/>
                <a:gd name="T1" fmla="*/ 0 h 16"/>
                <a:gd name="T2" fmla="*/ 0 w 4"/>
                <a:gd name="T3" fmla="*/ 2 h 16"/>
                <a:gd name="T4" fmla="*/ 4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lnTo>
                    <a:pt x="0" y="2"/>
                  </a:lnTo>
                  <a:lnTo>
                    <a:pt x="4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5" name="Freeform 95"/>
            <p:cNvSpPr>
              <a:spLocks/>
            </p:cNvSpPr>
            <p:nvPr/>
          </p:nvSpPr>
          <p:spPr bwMode="auto">
            <a:xfrm>
              <a:off x="3990975" y="40925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2 h 14"/>
                <a:gd name="T4" fmla="*/ 6 w 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lnTo>
                    <a:pt x="0" y="2"/>
                  </a:lnTo>
                  <a:lnTo>
                    <a:pt x="6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6" name="Freeform 96"/>
            <p:cNvSpPr>
              <a:spLocks/>
            </p:cNvSpPr>
            <p:nvPr/>
          </p:nvSpPr>
          <p:spPr bwMode="auto">
            <a:xfrm>
              <a:off x="4003675" y="4127500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2 w 6"/>
                <a:gd name="T3" fmla="*/ 6 h 14"/>
                <a:gd name="T4" fmla="*/ 6 w 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lnTo>
                    <a:pt x="2" y="6"/>
                  </a:lnTo>
                  <a:lnTo>
                    <a:pt x="6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7" name="Freeform 97"/>
            <p:cNvSpPr>
              <a:spLocks/>
            </p:cNvSpPr>
            <p:nvPr/>
          </p:nvSpPr>
          <p:spPr bwMode="auto">
            <a:xfrm>
              <a:off x="4019550" y="41624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4 w 6"/>
                <a:gd name="T3" fmla="*/ 10 h 14"/>
                <a:gd name="T4" fmla="*/ 6 w 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lnTo>
                    <a:pt x="4" y="10"/>
                  </a:lnTo>
                  <a:lnTo>
                    <a:pt x="6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8" name="Line 98"/>
            <p:cNvSpPr>
              <a:spLocks noChangeShapeType="1"/>
            </p:cNvSpPr>
            <p:nvPr/>
          </p:nvSpPr>
          <p:spPr bwMode="auto">
            <a:xfrm>
              <a:off x="4035425" y="4197350"/>
              <a:ext cx="12700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99" name="Line 99"/>
            <p:cNvSpPr>
              <a:spLocks noChangeShapeType="1"/>
            </p:cNvSpPr>
            <p:nvPr/>
          </p:nvSpPr>
          <p:spPr bwMode="auto">
            <a:xfrm>
              <a:off x="4054475" y="4229100"/>
              <a:ext cx="15875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0" name="Freeform 100"/>
            <p:cNvSpPr>
              <a:spLocks/>
            </p:cNvSpPr>
            <p:nvPr/>
          </p:nvSpPr>
          <p:spPr bwMode="auto">
            <a:xfrm>
              <a:off x="4076700" y="4260850"/>
              <a:ext cx="15875" cy="22225"/>
            </a:xfrm>
            <a:custGeom>
              <a:avLst/>
              <a:gdLst>
                <a:gd name="T0" fmla="*/ 0 w 10"/>
                <a:gd name="T1" fmla="*/ 0 h 14"/>
                <a:gd name="T2" fmla="*/ 2 w 10"/>
                <a:gd name="T3" fmla="*/ 4 h 14"/>
                <a:gd name="T4" fmla="*/ 10 w 1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lnTo>
                    <a:pt x="2" y="4"/>
                  </a:lnTo>
                  <a:lnTo>
                    <a:pt x="10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1" name="Freeform 101"/>
            <p:cNvSpPr>
              <a:spLocks/>
            </p:cNvSpPr>
            <p:nvPr/>
          </p:nvSpPr>
          <p:spPr bwMode="auto">
            <a:xfrm>
              <a:off x="4098925" y="4292600"/>
              <a:ext cx="15875" cy="19050"/>
            </a:xfrm>
            <a:custGeom>
              <a:avLst/>
              <a:gdLst>
                <a:gd name="T0" fmla="*/ 0 w 10"/>
                <a:gd name="T1" fmla="*/ 0 h 12"/>
                <a:gd name="T2" fmla="*/ 8 w 10"/>
                <a:gd name="T3" fmla="*/ 10 h 12"/>
                <a:gd name="T4" fmla="*/ 10 w 1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lnTo>
                    <a:pt x="8" y="10"/>
                  </a:lnTo>
                  <a:lnTo>
                    <a:pt x="10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2" name="Line 102"/>
            <p:cNvSpPr>
              <a:spLocks noChangeShapeType="1"/>
            </p:cNvSpPr>
            <p:nvPr/>
          </p:nvSpPr>
          <p:spPr bwMode="auto">
            <a:xfrm>
              <a:off x="4121150" y="4321175"/>
              <a:ext cx="19050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3" name="Freeform 103"/>
            <p:cNvSpPr>
              <a:spLocks/>
            </p:cNvSpPr>
            <p:nvPr/>
          </p:nvSpPr>
          <p:spPr bwMode="auto">
            <a:xfrm>
              <a:off x="4146550" y="4349750"/>
              <a:ext cx="15875" cy="19050"/>
            </a:xfrm>
            <a:custGeom>
              <a:avLst/>
              <a:gdLst>
                <a:gd name="T0" fmla="*/ 0 w 10"/>
                <a:gd name="T1" fmla="*/ 0 h 12"/>
                <a:gd name="T2" fmla="*/ 2 w 10"/>
                <a:gd name="T3" fmla="*/ 2 h 12"/>
                <a:gd name="T4" fmla="*/ 10 w 1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lnTo>
                    <a:pt x="2" y="2"/>
                  </a:lnTo>
                  <a:lnTo>
                    <a:pt x="10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4" name="Freeform 104"/>
            <p:cNvSpPr>
              <a:spLocks/>
            </p:cNvSpPr>
            <p:nvPr/>
          </p:nvSpPr>
          <p:spPr bwMode="auto">
            <a:xfrm>
              <a:off x="4171950" y="43783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10 w 12"/>
                <a:gd name="T3" fmla="*/ 12 h 12"/>
                <a:gd name="T4" fmla="*/ 12 w 1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10" y="12"/>
                  </a:lnTo>
                  <a:lnTo>
                    <a:pt x="12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5" name="Line 105"/>
            <p:cNvSpPr>
              <a:spLocks noChangeShapeType="1"/>
            </p:cNvSpPr>
            <p:nvPr/>
          </p:nvSpPr>
          <p:spPr bwMode="auto">
            <a:xfrm>
              <a:off x="4200525" y="4406900"/>
              <a:ext cx="15875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6" name="Freeform 106"/>
            <p:cNvSpPr>
              <a:spLocks/>
            </p:cNvSpPr>
            <p:nvPr/>
          </p:nvSpPr>
          <p:spPr bwMode="auto">
            <a:xfrm>
              <a:off x="4225925" y="4432300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4 w 12"/>
                <a:gd name="T3" fmla="*/ 4 h 12"/>
                <a:gd name="T4" fmla="*/ 12 w 1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4" y="4"/>
                  </a:lnTo>
                  <a:lnTo>
                    <a:pt x="12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7" name="Line 107"/>
            <p:cNvSpPr>
              <a:spLocks noChangeShapeType="1"/>
            </p:cNvSpPr>
            <p:nvPr/>
          </p:nvSpPr>
          <p:spPr bwMode="auto">
            <a:xfrm>
              <a:off x="4254500" y="4457700"/>
              <a:ext cx="19050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8" name="Line 108"/>
            <p:cNvSpPr>
              <a:spLocks noChangeShapeType="1"/>
            </p:cNvSpPr>
            <p:nvPr/>
          </p:nvSpPr>
          <p:spPr bwMode="auto">
            <a:xfrm>
              <a:off x="4283075" y="4483100"/>
              <a:ext cx="19050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09" name="Line 109"/>
            <p:cNvSpPr>
              <a:spLocks noChangeShapeType="1"/>
            </p:cNvSpPr>
            <p:nvPr/>
          </p:nvSpPr>
          <p:spPr bwMode="auto">
            <a:xfrm>
              <a:off x="4314825" y="4505325"/>
              <a:ext cx="15875" cy="158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0" name="Freeform 110"/>
            <p:cNvSpPr>
              <a:spLocks/>
            </p:cNvSpPr>
            <p:nvPr/>
          </p:nvSpPr>
          <p:spPr bwMode="auto">
            <a:xfrm>
              <a:off x="4362450" y="2759075"/>
              <a:ext cx="682625" cy="1555750"/>
            </a:xfrm>
            <a:custGeom>
              <a:avLst/>
              <a:gdLst>
                <a:gd name="T0" fmla="*/ 0 w 430"/>
                <a:gd name="T1" fmla="*/ 740 h 980"/>
                <a:gd name="T2" fmla="*/ 430 w 430"/>
                <a:gd name="T3" fmla="*/ 0 h 980"/>
                <a:gd name="T4" fmla="*/ 308 w 430"/>
                <a:gd name="T5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0" h="980">
                  <a:moveTo>
                    <a:pt x="0" y="740"/>
                  </a:moveTo>
                  <a:lnTo>
                    <a:pt x="430" y="0"/>
                  </a:lnTo>
                  <a:lnTo>
                    <a:pt x="308" y="98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1" name="Freeform 111"/>
            <p:cNvSpPr>
              <a:spLocks/>
            </p:cNvSpPr>
            <p:nvPr/>
          </p:nvSpPr>
          <p:spPr bwMode="auto">
            <a:xfrm>
              <a:off x="4822825" y="4273550"/>
              <a:ext cx="63500" cy="79375"/>
            </a:xfrm>
            <a:custGeom>
              <a:avLst/>
              <a:gdLst>
                <a:gd name="T0" fmla="*/ 14 w 40"/>
                <a:gd name="T1" fmla="*/ 50 h 50"/>
                <a:gd name="T2" fmla="*/ 0 w 40"/>
                <a:gd name="T3" fmla="*/ 0 h 50"/>
                <a:gd name="T4" fmla="*/ 18 w 40"/>
                <a:gd name="T5" fmla="*/ 14 h 50"/>
                <a:gd name="T6" fmla="*/ 40 w 40"/>
                <a:gd name="T7" fmla="*/ 6 h 50"/>
                <a:gd name="T8" fmla="*/ 14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14" y="50"/>
                  </a:moveTo>
                  <a:lnTo>
                    <a:pt x="0" y="0"/>
                  </a:lnTo>
                  <a:lnTo>
                    <a:pt x="18" y="14"/>
                  </a:lnTo>
                  <a:lnTo>
                    <a:pt x="40" y="6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2" name="Freeform 112"/>
            <p:cNvSpPr>
              <a:spLocks/>
            </p:cNvSpPr>
            <p:nvPr/>
          </p:nvSpPr>
          <p:spPr bwMode="auto">
            <a:xfrm>
              <a:off x="4822825" y="4273550"/>
              <a:ext cx="63500" cy="79375"/>
            </a:xfrm>
            <a:custGeom>
              <a:avLst/>
              <a:gdLst>
                <a:gd name="T0" fmla="*/ 14 w 40"/>
                <a:gd name="T1" fmla="*/ 50 h 50"/>
                <a:gd name="T2" fmla="*/ 0 w 40"/>
                <a:gd name="T3" fmla="*/ 0 h 50"/>
                <a:gd name="T4" fmla="*/ 18 w 40"/>
                <a:gd name="T5" fmla="*/ 14 h 50"/>
                <a:gd name="T6" fmla="*/ 40 w 40"/>
                <a:gd name="T7" fmla="*/ 6 h 50"/>
                <a:gd name="T8" fmla="*/ 14 w 4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14" y="50"/>
                  </a:moveTo>
                  <a:lnTo>
                    <a:pt x="0" y="0"/>
                  </a:lnTo>
                  <a:lnTo>
                    <a:pt x="18" y="14"/>
                  </a:lnTo>
                  <a:lnTo>
                    <a:pt x="40" y="6"/>
                  </a:lnTo>
                  <a:lnTo>
                    <a:pt x="14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3" name="Freeform 113"/>
            <p:cNvSpPr>
              <a:spLocks/>
            </p:cNvSpPr>
            <p:nvPr/>
          </p:nvSpPr>
          <p:spPr bwMode="auto">
            <a:xfrm>
              <a:off x="4333875" y="3902075"/>
              <a:ext cx="66675" cy="79375"/>
            </a:xfrm>
            <a:custGeom>
              <a:avLst/>
              <a:gdLst>
                <a:gd name="T0" fmla="*/ 0 w 42"/>
                <a:gd name="T1" fmla="*/ 50 h 50"/>
                <a:gd name="T2" fmla="*/ 8 w 42"/>
                <a:gd name="T3" fmla="*/ 0 h 50"/>
                <a:gd name="T4" fmla="*/ 18 w 42"/>
                <a:gd name="T5" fmla="*/ 18 h 50"/>
                <a:gd name="T6" fmla="*/ 42 w 42"/>
                <a:gd name="T7" fmla="*/ 18 h 50"/>
                <a:gd name="T8" fmla="*/ 0 w 42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8" y="0"/>
                  </a:lnTo>
                  <a:lnTo>
                    <a:pt x="18" y="18"/>
                  </a:lnTo>
                  <a:lnTo>
                    <a:pt x="42" y="1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4" name="Freeform 114"/>
            <p:cNvSpPr>
              <a:spLocks/>
            </p:cNvSpPr>
            <p:nvPr/>
          </p:nvSpPr>
          <p:spPr bwMode="auto">
            <a:xfrm>
              <a:off x="4333875" y="3902075"/>
              <a:ext cx="66675" cy="79375"/>
            </a:xfrm>
            <a:custGeom>
              <a:avLst/>
              <a:gdLst>
                <a:gd name="T0" fmla="*/ 0 w 42"/>
                <a:gd name="T1" fmla="*/ 50 h 50"/>
                <a:gd name="T2" fmla="*/ 8 w 42"/>
                <a:gd name="T3" fmla="*/ 0 h 50"/>
                <a:gd name="T4" fmla="*/ 18 w 42"/>
                <a:gd name="T5" fmla="*/ 18 h 50"/>
                <a:gd name="T6" fmla="*/ 42 w 42"/>
                <a:gd name="T7" fmla="*/ 18 h 50"/>
                <a:gd name="T8" fmla="*/ 0 w 42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8" y="0"/>
                  </a:lnTo>
                  <a:lnTo>
                    <a:pt x="18" y="18"/>
                  </a:lnTo>
                  <a:lnTo>
                    <a:pt x="42" y="18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5" name="Line 115"/>
            <p:cNvSpPr>
              <a:spLocks noChangeShapeType="1"/>
            </p:cNvSpPr>
            <p:nvPr/>
          </p:nvSpPr>
          <p:spPr bwMode="auto">
            <a:xfrm flipV="1">
              <a:off x="4216400" y="39401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6" name="Line 116"/>
            <p:cNvSpPr>
              <a:spLocks noChangeShapeType="1"/>
            </p:cNvSpPr>
            <p:nvPr/>
          </p:nvSpPr>
          <p:spPr bwMode="auto">
            <a:xfrm flipV="1">
              <a:off x="4241800" y="3895725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7" name="Line 117"/>
            <p:cNvSpPr>
              <a:spLocks noChangeShapeType="1"/>
            </p:cNvSpPr>
            <p:nvPr/>
          </p:nvSpPr>
          <p:spPr bwMode="auto">
            <a:xfrm flipV="1">
              <a:off x="4267200" y="3851275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8" name="Line 118"/>
            <p:cNvSpPr>
              <a:spLocks noChangeShapeType="1"/>
            </p:cNvSpPr>
            <p:nvPr/>
          </p:nvSpPr>
          <p:spPr bwMode="auto">
            <a:xfrm flipV="1">
              <a:off x="4292600" y="38100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19" name="Line 119"/>
            <p:cNvSpPr>
              <a:spLocks noChangeShapeType="1"/>
            </p:cNvSpPr>
            <p:nvPr/>
          </p:nvSpPr>
          <p:spPr bwMode="auto">
            <a:xfrm flipV="1">
              <a:off x="4318000" y="37655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0" name="Line 120"/>
            <p:cNvSpPr>
              <a:spLocks noChangeShapeType="1"/>
            </p:cNvSpPr>
            <p:nvPr/>
          </p:nvSpPr>
          <p:spPr bwMode="auto">
            <a:xfrm flipV="1">
              <a:off x="4343400" y="37211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1" name="Line 121"/>
            <p:cNvSpPr>
              <a:spLocks noChangeShapeType="1"/>
            </p:cNvSpPr>
            <p:nvPr/>
          </p:nvSpPr>
          <p:spPr bwMode="auto">
            <a:xfrm flipV="1">
              <a:off x="4368800" y="36766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2" name="Line 122"/>
            <p:cNvSpPr>
              <a:spLocks noChangeShapeType="1"/>
            </p:cNvSpPr>
            <p:nvPr/>
          </p:nvSpPr>
          <p:spPr bwMode="auto">
            <a:xfrm flipV="1">
              <a:off x="4394200" y="363220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3" name="Line 123"/>
            <p:cNvSpPr>
              <a:spLocks noChangeShapeType="1"/>
            </p:cNvSpPr>
            <p:nvPr/>
          </p:nvSpPr>
          <p:spPr bwMode="auto">
            <a:xfrm flipV="1">
              <a:off x="4419600" y="358775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4" name="Line 124"/>
            <p:cNvSpPr>
              <a:spLocks noChangeShapeType="1"/>
            </p:cNvSpPr>
            <p:nvPr/>
          </p:nvSpPr>
          <p:spPr bwMode="auto">
            <a:xfrm flipV="1">
              <a:off x="4445000" y="354330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5" name="Line 125"/>
            <p:cNvSpPr>
              <a:spLocks noChangeShapeType="1"/>
            </p:cNvSpPr>
            <p:nvPr/>
          </p:nvSpPr>
          <p:spPr bwMode="auto">
            <a:xfrm flipV="1">
              <a:off x="4470400" y="35020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" name="Line 126"/>
            <p:cNvSpPr>
              <a:spLocks noChangeShapeType="1"/>
            </p:cNvSpPr>
            <p:nvPr/>
          </p:nvSpPr>
          <p:spPr bwMode="auto">
            <a:xfrm flipV="1">
              <a:off x="4495800" y="34575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" name="Line 127"/>
            <p:cNvSpPr>
              <a:spLocks noChangeShapeType="1"/>
            </p:cNvSpPr>
            <p:nvPr/>
          </p:nvSpPr>
          <p:spPr bwMode="auto">
            <a:xfrm flipV="1">
              <a:off x="4521200" y="34131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8" name="Line 128"/>
            <p:cNvSpPr>
              <a:spLocks noChangeShapeType="1"/>
            </p:cNvSpPr>
            <p:nvPr/>
          </p:nvSpPr>
          <p:spPr bwMode="auto">
            <a:xfrm flipV="1">
              <a:off x="4546600" y="33686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" name="Line 129"/>
            <p:cNvSpPr>
              <a:spLocks noChangeShapeType="1"/>
            </p:cNvSpPr>
            <p:nvPr/>
          </p:nvSpPr>
          <p:spPr bwMode="auto">
            <a:xfrm flipV="1">
              <a:off x="4572000" y="3324225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0" name="Line 130"/>
            <p:cNvSpPr>
              <a:spLocks noChangeShapeType="1"/>
            </p:cNvSpPr>
            <p:nvPr/>
          </p:nvSpPr>
          <p:spPr bwMode="auto">
            <a:xfrm flipV="1">
              <a:off x="4600575" y="3279775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" name="Line 131"/>
            <p:cNvSpPr>
              <a:spLocks noChangeShapeType="1"/>
            </p:cNvSpPr>
            <p:nvPr/>
          </p:nvSpPr>
          <p:spPr bwMode="auto">
            <a:xfrm flipV="1">
              <a:off x="4625975" y="32385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2" name="Line 132"/>
            <p:cNvSpPr>
              <a:spLocks noChangeShapeType="1"/>
            </p:cNvSpPr>
            <p:nvPr/>
          </p:nvSpPr>
          <p:spPr bwMode="auto">
            <a:xfrm flipV="1">
              <a:off x="4651375" y="31940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3" name="Line 133"/>
            <p:cNvSpPr>
              <a:spLocks noChangeShapeType="1"/>
            </p:cNvSpPr>
            <p:nvPr/>
          </p:nvSpPr>
          <p:spPr bwMode="auto">
            <a:xfrm flipV="1">
              <a:off x="4676775" y="314960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4" name="Line 134"/>
            <p:cNvSpPr>
              <a:spLocks noChangeShapeType="1"/>
            </p:cNvSpPr>
            <p:nvPr/>
          </p:nvSpPr>
          <p:spPr bwMode="auto">
            <a:xfrm flipV="1">
              <a:off x="4702175" y="3105150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5" name="Line 135"/>
            <p:cNvSpPr>
              <a:spLocks noChangeShapeType="1"/>
            </p:cNvSpPr>
            <p:nvPr/>
          </p:nvSpPr>
          <p:spPr bwMode="auto">
            <a:xfrm flipV="1">
              <a:off x="4727575" y="306070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6" name="Line 136"/>
            <p:cNvSpPr>
              <a:spLocks noChangeShapeType="1"/>
            </p:cNvSpPr>
            <p:nvPr/>
          </p:nvSpPr>
          <p:spPr bwMode="auto">
            <a:xfrm flipV="1">
              <a:off x="4752975" y="301625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7" name="Line 137"/>
            <p:cNvSpPr>
              <a:spLocks noChangeShapeType="1"/>
            </p:cNvSpPr>
            <p:nvPr/>
          </p:nvSpPr>
          <p:spPr bwMode="auto">
            <a:xfrm flipV="1">
              <a:off x="4778375" y="2971800"/>
              <a:ext cx="19050" cy="349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8" name="Line 138"/>
            <p:cNvSpPr>
              <a:spLocks noChangeShapeType="1"/>
            </p:cNvSpPr>
            <p:nvPr/>
          </p:nvSpPr>
          <p:spPr bwMode="auto">
            <a:xfrm flipV="1">
              <a:off x="4803775" y="29305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9" name="Line 139"/>
            <p:cNvSpPr>
              <a:spLocks noChangeShapeType="1"/>
            </p:cNvSpPr>
            <p:nvPr/>
          </p:nvSpPr>
          <p:spPr bwMode="auto">
            <a:xfrm flipV="1">
              <a:off x="4829175" y="28860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0" name="Line 140"/>
            <p:cNvSpPr>
              <a:spLocks noChangeShapeType="1"/>
            </p:cNvSpPr>
            <p:nvPr/>
          </p:nvSpPr>
          <p:spPr bwMode="auto">
            <a:xfrm flipV="1">
              <a:off x="4854575" y="284162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1" name="Line 141"/>
            <p:cNvSpPr>
              <a:spLocks noChangeShapeType="1"/>
            </p:cNvSpPr>
            <p:nvPr/>
          </p:nvSpPr>
          <p:spPr bwMode="auto">
            <a:xfrm flipV="1">
              <a:off x="4879975" y="2797175"/>
              <a:ext cx="1905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2" name="Line 142"/>
            <p:cNvSpPr>
              <a:spLocks noChangeShapeType="1"/>
            </p:cNvSpPr>
            <p:nvPr/>
          </p:nvSpPr>
          <p:spPr bwMode="auto">
            <a:xfrm flipV="1">
              <a:off x="4905375" y="2765425"/>
              <a:ext cx="9525" cy="222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3" name="Freeform 143"/>
            <p:cNvSpPr>
              <a:spLocks/>
            </p:cNvSpPr>
            <p:nvPr/>
          </p:nvSpPr>
          <p:spPr bwMode="auto">
            <a:xfrm>
              <a:off x="4876800" y="2720975"/>
              <a:ext cx="66675" cy="79375"/>
            </a:xfrm>
            <a:custGeom>
              <a:avLst/>
              <a:gdLst>
                <a:gd name="T0" fmla="*/ 42 w 42"/>
                <a:gd name="T1" fmla="*/ 0 h 50"/>
                <a:gd name="T2" fmla="*/ 34 w 42"/>
                <a:gd name="T3" fmla="*/ 50 h 50"/>
                <a:gd name="T4" fmla="*/ 24 w 42"/>
                <a:gd name="T5" fmla="*/ 32 h 50"/>
                <a:gd name="T6" fmla="*/ 0 w 42"/>
                <a:gd name="T7" fmla="*/ 32 h 50"/>
                <a:gd name="T8" fmla="*/ 4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lnTo>
                    <a:pt x="34" y="50"/>
                  </a:lnTo>
                  <a:lnTo>
                    <a:pt x="24" y="32"/>
                  </a:lnTo>
                  <a:lnTo>
                    <a:pt x="0" y="3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4" name="Freeform 144"/>
            <p:cNvSpPr>
              <a:spLocks/>
            </p:cNvSpPr>
            <p:nvPr/>
          </p:nvSpPr>
          <p:spPr bwMode="auto">
            <a:xfrm>
              <a:off x="4876800" y="2720975"/>
              <a:ext cx="66675" cy="79375"/>
            </a:xfrm>
            <a:custGeom>
              <a:avLst/>
              <a:gdLst>
                <a:gd name="T0" fmla="*/ 42 w 42"/>
                <a:gd name="T1" fmla="*/ 0 h 50"/>
                <a:gd name="T2" fmla="*/ 34 w 42"/>
                <a:gd name="T3" fmla="*/ 50 h 50"/>
                <a:gd name="T4" fmla="*/ 24 w 42"/>
                <a:gd name="T5" fmla="*/ 32 h 50"/>
                <a:gd name="T6" fmla="*/ 0 w 42"/>
                <a:gd name="T7" fmla="*/ 32 h 50"/>
                <a:gd name="T8" fmla="*/ 4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lnTo>
                    <a:pt x="34" y="50"/>
                  </a:lnTo>
                  <a:lnTo>
                    <a:pt x="24" y="32"/>
                  </a:lnTo>
                  <a:lnTo>
                    <a:pt x="0" y="32"/>
                  </a:lnTo>
                  <a:lnTo>
                    <a:pt x="42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5" name="Freeform 145"/>
            <p:cNvSpPr>
              <a:spLocks/>
            </p:cNvSpPr>
            <p:nvPr/>
          </p:nvSpPr>
          <p:spPr bwMode="auto">
            <a:xfrm>
              <a:off x="4987925" y="25685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08 h 128"/>
                <a:gd name="T12" fmla="*/ 100 w 128"/>
                <a:gd name="T13" fmla="*/ 116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0 w 128"/>
                <a:gd name="T23" fmla="*/ 126 h 128"/>
                <a:gd name="T24" fmla="*/ 38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4 w 128"/>
                <a:gd name="T33" fmla="*/ 88 h 128"/>
                <a:gd name="T34" fmla="*/ 0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0 w 128"/>
                <a:gd name="T41" fmla="*/ 50 h 128"/>
                <a:gd name="T42" fmla="*/ 4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38 w 128"/>
                <a:gd name="T51" fmla="*/ 4 h 128"/>
                <a:gd name="T52" fmla="*/ 50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0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6" name="Freeform 146"/>
            <p:cNvSpPr>
              <a:spLocks/>
            </p:cNvSpPr>
            <p:nvPr/>
          </p:nvSpPr>
          <p:spPr bwMode="auto">
            <a:xfrm>
              <a:off x="4987925" y="25685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08 h 128"/>
                <a:gd name="T12" fmla="*/ 100 w 128"/>
                <a:gd name="T13" fmla="*/ 116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0 w 128"/>
                <a:gd name="T23" fmla="*/ 126 h 128"/>
                <a:gd name="T24" fmla="*/ 38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4 w 128"/>
                <a:gd name="T33" fmla="*/ 88 h 128"/>
                <a:gd name="T34" fmla="*/ 0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0 w 128"/>
                <a:gd name="T41" fmla="*/ 50 h 128"/>
                <a:gd name="T42" fmla="*/ 4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38 w 128"/>
                <a:gd name="T51" fmla="*/ 4 h 128"/>
                <a:gd name="T52" fmla="*/ 50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0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7" name="Freeform 147"/>
            <p:cNvSpPr>
              <a:spLocks/>
            </p:cNvSpPr>
            <p:nvPr/>
          </p:nvSpPr>
          <p:spPr bwMode="auto">
            <a:xfrm>
              <a:off x="4987925" y="2568575"/>
              <a:ext cx="203200" cy="203200"/>
            </a:xfrm>
            <a:custGeom>
              <a:avLst/>
              <a:gdLst>
                <a:gd name="T0" fmla="*/ 128 w 128"/>
                <a:gd name="T1" fmla="*/ 64 h 128"/>
                <a:gd name="T2" fmla="*/ 128 w 128"/>
                <a:gd name="T3" fmla="*/ 64 h 128"/>
                <a:gd name="T4" fmla="*/ 126 w 128"/>
                <a:gd name="T5" fmla="*/ 76 h 128"/>
                <a:gd name="T6" fmla="*/ 122 w 128"/>
                <a:gd name="T7" fmla="*/ 88 h 128"/>
                <a:gd name="T8" fmla="*/ 116 w 128"/>
                <a:gd name="T9" fmla="*/ 100 h 128"/>
                <a:gd name="T10" fmla="*/ 108 w 128"/>
                <a:gd name="T11" fmla="*/ 108 h 128"/>
                <a:gd name="T12" fmla="*/ 100 w 128"/>
                <a:gd name="T13" fmla="*/ 116 h 128"/>
                <a:gd name="T14" fmla="*/ 88 w 128"/>
                <a:gd name="T15" fmla="*/ 122 h 128"/>
                <a:gd name="T16" fmla="*/ 76 w 128"/>
                <a:gd name="T17" fmla="*/ 126 h 128"/>
                <a:gd name="T18" fmla="*/ 64 w 128"/>
                <a:gd name="T19" fmla="*/ 128 h 128"/>
                <a:gd name="T20" fmla="*/ 64 w 128"/>
                <a:gd name="T21" fmla="*/ 128 h 128"/>
                <a:gd name="T22" fmla="*/ 50 w 128"/>
                <a:gd name="T23" fmla="*/ 126 h 128"/>
                <a:gd name="T24" fmla="*/ 38 w 128"/>
                <a:gd name="T25" fmla="*/ 122 h 128"/>
                <a:gd name="T26" fmla="*/ 28 w 128"/>
                <a:gd name="T27" fmla="*/ 116 h 128"/>
                <a:gd name="T28" fmla="*/ 18 w 128"/>
                <a:gd name="T29" fmla="*/ 108 h 128"/>
                <a:gd name="T30" fmla="*/ 10 w 128"/>
                <a:gd name="T31" fmla="*/ 100 h 128"/>
                <a:gd name="T32" fmla="*/ 4 w 128"/>
                <a:gd name="T33" fmla="*/ 88 h 128"/>
                <a:gd name="T34" fmla="*/ 0 w 128"/>
                <a:gd name="T35" fmla="*/ 76 h 128"/>
                <a:gd name="T36" fmla="*/ 0 w 128"/>
                <a:gd name="T37" fmla="*/ 64 h 128"/>
                <a:gd name="T38" fmla="*/ 0 w 128"/>
                <a:gd name="T39" fmla="*/ 64 h 128"/>
                <a:gd name="T40" fmla="*/ 0 w 128"/>
                <a:gd name="T41" fmla="*/ 50 h 128"/>
                <a:gd name="T42" fmla="*/ 4 w 128"/>
                <a:gd name="T43" fmla="*/ 38 h 128"/>
                <a:gd name="T44" fmla="*/ 10 w 128"/>
                <a:gd name="T45" fmla="*/ 28 h 128"/>
                <a:gd name="T46" fmla="*/ 18 w 128"/>
                <a:gd name="T47" fmla="*/ 18 h 128"/>
                <a:gd name="T48" fmla="*/ 28 w 128"/>
                <a:gd name="T49" fmla="*/ 10 h 128"/>
                <a:gd name="T50" fmla="*/ 38 w 128"/>
                <a:gd name="T51" fmla="*/ 4 h 128"/>
                <a:gd name="T52" fmla="*/ 50 w 128"/>
                <a:gd name="T53" fmla="*/ 0 h 128"/>
                <a:gd name="T54" fmla="*/ 64 w 128"/>
                <a:gd name="T55" fmla="*/ 0 h 128"/>
                <a:gd name="T56" fmla="*/ 64 w 128"/>
                <a:gd name="T57" fmla="*/ 0 h 128"/>
                <a:gd name="T58" fmla="*/ 76 w 128"/>
                <a:gd name="T59" fmla="*/ 0 h 128"/>
                <a:gd name="T60" fmla="*/ 88 w 128"/>
                <a:gd name="T61" fmla="*/ 4 h 128"/>
                <a:gd name="T62" fmla="*/ 100 w 128"/>
                <a:gd name="T63" fmla="*/ 10 h 128"/>
                <a:gd name="T64" fmla="*/ 108 w 128"/>
                <a:gd name="T65" fmla="*/ 18 h 128"/>
                <a:gd name="T66" fmla="*/ 116 w 128"/>
                <a:gd name="T67" fmla="*/ 28 h 128"/>
                <a:gd name="T68" fmla="*/ 122 w 128"/>
                <a:gd name="T69" fmla="*/ 38 h 128"/>
                <a:gd name="T70" fmla="*/ 126 w 128"/>
                <a:gd name="T71" fmla="*/ 50 h 128"/>
                <a:gd name="T72" fmla="*/ 128 w 128"/>
                <a:gd name="T7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64"/>
                  </a:lnTo>
                  <a:lnTo>
                    <a:pt x="126" y="76"/>
                  </a:lnTo>
                  <a:lnTo>
                    <a:pt x="122" y="88"/>
                  </a:lnTo>
                  <a:lnTo>
                    <a:pt x="116" y="100"/>
                  </a:lnTo>
                  <a:lnTo>
                    <a:pt x="108" y="108"/>
                  </a:lnTo>
                  <a:lnTo>
                    <a:pt x="100" y="116"/>
                  </a:lnTo>
                  <a:lnTo>
                    <a:pt x="88" y="122"/>
                  </a:lnTo>
                  <a:lnTo>
                    <a:pt x="76" y="126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50" y="126"/>
                  </a:lnTo>
                  <a:lnTo>
                    <a:pt x="38" y="122"/>
                  </a:lnTo>
                  <a:lnTo>
                    <a:pt x="28" y="116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100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6" y="50"/>
                  </a:lnTo>
                  <a:lnTo>
                    <a:pt x="128" y="6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48" name="Rectangle 148"/>
            <p:cNvSpPr>
              <a:spLocks noChangeArrowheads="1"/>
            </p:cNvSpPr>
            <p:nvPr/>
          </p:nvSpPr>
          <p:spPr bwMode="auto">
            <a:xfrm>
              <a:off x="5013325" y="3581400"/>
              <a:ext cx="63158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Mais les deux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sont regardés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0" name="Rectangle 160"/>
            <p:cNvSpPr>
              <a:spLocks noChangeArrowheads="1"/>
            </p:cNvSpPr>
            <p:nvPr/>
          </p:nvSpPr>
          <p:spPr bwMode="auto">
            <a:xfrm>
              <a:off x="3511550" y="2882900"/>
              <a:ext cx="116538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Celui qui parle est écouté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69" name="Rectangle 169"/>
            <p:cNvSpPr>
              <a:spLocks noChangeArrowheads="1"/>
            </p:cNvSpPr>
            <p:nvPr/>
          </p:nvSpPr>
          <p:spPr bwMode="auto">
            <a:xfrm>
              <a:off x="3311976" y="3705225"/>
              <a:ext cx="39914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Discours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2" name="Rectangle 172"/>
            <p:cNvSpPr>
              <a:spLocks noChangeArrowheads="1"/>
            </p:cNvSpPr>
            <p:nvPr/>
          </p:nvSpPr>
          <p:spPr bwMode="auto">
            <a:xfrm>
              <a:off x="2878821" y="3556000"/>
              <a:ext cx="35105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Attitude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75" name="Rectangle 175"/>
            <p:cNvSpPr>
              <a:spLocks noChangeArrowheads="1"/>
            </p:cNvSpPr>
            <p:nvPr/>
          </p:nvSpPr>
          <p:spPr bwMode="auto">
            <a:xfrm>
              <a:off x="3187932" y="3305175"/>
              <a:ext cx="92493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Attention à observer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cohérence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89" name="Rectangle 189"/>
            <p:cNvSpPr>
              <a:spLocks noChangeArrowheads="1"/>
            </p:cNvSpPr>
            <p:nvPr/>
          </p:nvSpPr>
          <p:spPr bwMode="auto">
            <a:xfrm>
              <a:off x="4800600" y="4422775"/>
              <a:ext cx="73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90" name="Rectangle 190"/>
            <p:cNvSpPr>
              <a:spLocks noChangeArrowheads="1"/>
            </p:cNvSpPr>
            <p:nvPr/>
          </p:nvSpPr>
          <p:spPr bwMode="auto">
            <a:xfrm>
              <a:off x="4146550" y="4013200"/>
              <a:ext cx="689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966241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L’ATTRIBUTION DES RÉSULTATS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5" y="473186"/>
                <a:ext cx="7244063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SE METTRE D’ACCORD SUR LES FOURNITURES ET LES RÉSULTATS ATTENDUS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97549" y="2293376"/>
            <a:ext cx="3516155" cy="2822416"/>
            <a:chOff x="3047999" y="2492375"/>
            <a:chExt cx="3057527" cy="2454275"/>
          </a:xfrm>
        </p:grpSpPr>
        <p:sp>
          <p:nvSpPr>
            <p:cNvPr id="3" name="AutoShape 8"/>
            <p:cNvSpPr>
              <a:spLocks noChangeAspect="1" noChangeArrowheads="1" noTextEdit="1"/>
            </p:cNvSpPr>
            <p:nvPr/>
          </p:nvSpPr>
          <p:spPr bwMode="auto">
            <a:xfrm>
              <a:off x="3047999" y="2492375"/>
              <a:ext cx="3057525" cy="2454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10"/>
            <p:cNvSpPr>
              <a:spLocks noChangeArrowheads="1"/>
            </p:cNvSpPr>
            <p:nvPr/>
          </p:nvSpPr>
          <p:spPr bwMode="auto">
            <a:xfrm>
              <a:off x="3048000" y="2495550"/>
              <a:ext cx="3054350" cy="244792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11"/>
            <p:cNvSpPr>
              <a:spLocks noChangeArrowheads="1"/>
            </p:cNvSpPr>
            <p:nvPr/>
          </p:nvSpPr>
          <p:spPr bwMode="auto">
            <a:xfrm>
              <a:off x="3048000" y="2495550"/>
              <a:ext cx="3057526" cy="2447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12"/>
            <p:cNvSpPr>
              <a:spLocks noChangeArrowheads="1"/>
            </p:cNvSpPr>
            <p:nvPr/>
          </p:nvSpPr>
          <p:spPr bwMode="auto">
            <a:xfrm>
              <a:off x="4416426" y="2500878"/>
              <a:ext cx="1689100" cy="920750"/>
            </a:xfrm>
            <a:prstGeom prst="rect">
              <a:avLst/>
            </a:prstGeom>
            <a:solidFill>
              <a:srgbClr val="EBCBC1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13"/>
            <p:cNvSpPr>
              <a:spLocks noChangeArrowheads="1"/>
            </p:cNvSpPr>
            <p:nvPr/>
          </p:nvSpPr>
          <p:spPr bwMode="auto">
            <a:xfrm>
              <a:off x="4664076" y="2495550"/>
              <a:ext cx="1441450" cy="920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4"/>
            <p:cNvSpPr>
              <a:spLocks noChangeArrowheads="1"/>
            </p:cNvSpPr>
            <p:nvPr/>
          </p:nvSpPr>
          <p:spPr bwMode="auto">
            <a:xfrm>
              <a:off x="3048000" y="4022725"/>
              <a:ext cx="1428750" cy="92075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5"/>
            <p:cNvSpPr>
              <a:spLocks noChangeArrowheads="1"/>
            </p:cNvSpPr>
            <p:nvPr/>
          </p:nvSpPr>
          <p:spPr bwMode="auto">
            <a:xfrm>
              <a:off x="3047999" y="4022725"/>
              <a:ext cx="1428751" cy="920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6"/>
            <p:cNvSpPr>
              <a:spLocks noChangeArrowheads="1"/>
            </p:cNvSpPr>
            <p:nvPr/>
          </p:nvSpPr>
          <p:spPr bwMode="auto">
            <a:xfrm>
              <a:off x="4664076" y="4022725"/>
              <a:ext cx="1441450" cy="92075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7"/>
            <p:cNvSpPr>
              <a:spLocks noChangeArrowheads="1"/>
            </p:cNvSpPr>
            <p:nvPr/>
          </p:nvSpPr>
          <p:spPr bwMode="auto">
            <a:xfrm>
              <a:off x="4664075" y="4022725"/>
              <a:ext cx="1441451" cy="920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39592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9"/>
            <p:cNvSpPr>
              <a:spLocks noChangeShapeType="1"/>
            </p:cNvSpPr>
            <p:nvPr/>
          </p:nvSpPr>
          <p:spPr bwMode="auto">
            <a:xfrm>
              <a:off x="41370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20"/>
            <p:cNvSpPr>
              <a:spLocks noChangeShapeType="1"/>
            </p:cNvSpPr>
            <p:nvPr/>
          </p:nvSpPr>
          <p:spPr bwMode="auto">
            <a:xfrm>
              <a:off x="43148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44926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22"/>
            <p:cNvSpPr>
              <a:spLocks noChangeShapeType="1"/>
            </p:cNvSpPr>
            <p:nvPr/>
          </p:nvSpPr>
          <p:spPr bwMode="auto">
            <a:xfrm>
              <a:off x="46704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23"/>
            <p:cNvSpPr>
              <a:spLocks noChangeShapeType="1"/>
            </p:cNvSpPr>
            <p:nvPr/>
          </p:nvSpPr>
          <p:spPr bwMode="auto">
            <a:xfrm>
              <a:off x="48482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4"/>
            <p:cNvSpPr>
              <a:spLocks noChangeShapeType="1"/>
            </p:cNvSpPr>
            <p:nvPr/>
          </p:nvSpPr>
          <p:spPr bwMode="auto">
            <a:xfrm>
              <a:off x="5026025" y="3521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191125" y="3533775"/>
              <a:ext cx="0" cy="1016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6"/>
            <p:cNvSpPr>
              <a:spLocks noChangeShapeType="1"/>
            </p:cNvSpPr>
            <p:nvPr/>
          </p:nvSpPr>
          <p:spPr bwMode="auto">
            <a:xfrm>
              <a:off x="5191125" y="3711575"/>
              <a:ext cx="0" cy="1016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5102225" y="3889375"/>
              <a:ext cx="88900" cy="12700"/>
            </a:xfrm>
            <a:custGeom>
              <a:avLst/>
              <a:gdLst>
                <a:gd name="T0" fmla="*/ 56 w 56"/>
                <a:gd name="T1" fmla="*/ 0 h 8"/>
                <a:gd name="T2" fmla="*/ 56 w 56"/>
                <a:gd name="T3" fmla="*/ 8 h 8"/>
                <a:gd name="T4" fmla="*/ 0 w 5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8">
                  <a:moveTo>
                    <a:pt x="56" y="0"/>
                  </a:moveTo>
                  <a:lnTo>
                    <a:pt x="56" y="8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8"/>
            <p:cNvSpPr>
              <a:spLocks noChangeShapeType="1"/>
            </p:cNvSpPr>
            <p:nvPr/>
          </p:nvSpPr>
          <p:spPr bwMode="auto">
            <a:xfrm flipH="1">
              <a:off x="49244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" name="Line 29"/>
            <p:cNvSpPr>
              <a:spLocks noChangeShapeType="1"/>
            </p:cNvSpPr>
            <p:nvPr/>
          </p:nvSpPr>
          <p:spPr bwMode="auto">
            <a:xfrm flipH="1">
              <a:off x="47466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9" name="Line 30"/>
            <p:cNvSpPr>
              <a:spLocks noChangeShapeType="1"/>
            </p:cNvSpPr>
            <p:nvPr/>
          </p:nvSpPr>
          <p:spPr bwMode="auto">
            <a:xfrm flipH="1">
              <a:off x="45688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5" name="Line 31"/>
            <p:cNvSpPr>
              <a:spLocks noChangeShapeType="1"/>
            </p:cNvSpPr>
            <p:nvPr/>
          </p:nvSpPr>
          <p:spPr bwMode="auto">
            <a:xfrm flipH="1">
              <a:off x="43910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6" name="Line 32"/>
            <p:cNvSpPr>
              <a:spLocks noChangeShapeType="1"/>
            </p:cNvSpPr>
            <p:nvPr/>
          </p:nvSpPr>
          <p:spPr bwMode="auto">
            <a:xfrm flipH="1">
              <a:off x="42132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7" name="Line 33"/>
            <p:cNvSpPr>
              <a:spLocks noChangeShapeType="1"/>
            </p:cNvSpPr>
            <p:nvPr/>
          </p:nvSpPr>
          <p:spPr bwMode="auto">
            <a:xfrm flipH="1">
              <a:off x="4035425" y="3902075"/>
              <a:ext cx="1016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8" name="Freeform 34"/>
            <p:cNvSpPr>
              <a:spLocks/>
            </p:cNvSpPr>
            <p:nvPr/>
          </p:nvSpPr>
          <p:spPr bwMode="auto">
            <a:xfrm>
              <a:off x="3959225" y="3800475"/>
              <a:ext cx="0" cy="101600"/>
            </a:xfrm>
            <a:custGeom>
              <a:avLst/>
              <a:gdLst>
                <a:gd name="T0" fmla="*/ 64 h 64"/>
                <a:gd name="T1" fmla="*/ 64 h 64"/>
                <a:gd name="T2" fmla="*/ 0 h 6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4">
                  <a:moveTo>
                    <a:pt x="0" y="64"/>
                  </a:move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9" name="Line 35"/>
            <p:cNvSpPr>
              <a:spLocks noChangeShapeType="1"/>
            </p:cNvSpPr>
            <p:nvPr/>
          </p:nvSpPr>
          <p:spPr bwMode="auto">
            <a:xfrm flipV="1">
              <a:off x="3959225" y="3622675"/>
              <a:ext cx="0" cy="1016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0" name="Line 36"/>
            <p:cNvSpPr>
              <a:spLocks noChangeShapeType="1"/>
            </p:cNvSpPr>
            <p:nvPr/>
          </p:nvSpPr>
          <p:spPr bwMode="auto">
            <a:xfrm flipV="1">
              <a:off x="3959225" y="3521075"/>
              <a:ext cx="0" cy="254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1" name="Rectangle 37"/>
            <p:cNvSpPr>
              <a:spLocks noChangeArrowheads="1"/>
            </p:cNvSpPr>
            <p:nvPr/>
          </p:nvSpPr>
          <p:spPr bwMode="auto">
            <a:xfrm>
              <a:off x="3048000" y="2495550"/>
              <a:ext cx="1431925" cy="920750"/>
            </a:xfrm>
            <a:prstGeom prst="rect">
              <a:avLst/>
            </a:prstGeom>
            <a:solidFill>
              <a:srgbClr val="EBCBC1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2" name="Rectangle 38"/>
            <p:cNvSpPr>
              <a:spLocks noChangeArrowheads="1"/>
            </p:cNvSpPr>
            <p:nvPr/>
          </p:nvSpPr>
          <p:spPr bwMode="auto">
            <a:xfrm>
              <a:off x="3048000" y="2495550"/>
              <a:ext cx="1431925" cy="920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3" name="Freeform 39"/>
            <p:cNvSpPr>
              <a:spLocks/>
            </p:cNvSpPr>
            <p:nvPr/>
          </p:nvSpPr>
          <p:spPr bwMode="auto">
            <a:xfrm>
              <a:off x="3819525" y="3895725"/>
              <a:ext cx="203200" cy="209550"/>
            </a:xfrm>
            <a:custGeom>
              <a:avLst/>
              <a:gdLst>
                <a:gd name="T0" fmla="*/ 0 w 128"/>
                <a:gd name="T1" fmla="*/ 72 h 132"/>
                <a:gd name="T2" fmla="*/ 26 w 128"/>
                <a:gd name="T3" fmla="*/ 86 h 132"/>
                <a:gd name="T4" fmla="*/ 74 w 128"/>
                <a:gd name="T5" fmla="*/ 0 h 132"/>
                <a:gd name="T6" fmla="*/ 128 w 128"/>
                <a:gd name="T7" fmla="*/ 30 h 132"/>
                <a:gd name="T8" fmla="*/ 80 w 128"/>
                <a:gd name="T9" fmla="*/ 116 h 132"/>
                <a:gd name="T10" fmla="*/ 106 w 128"/>
                <a:gd name="T11" fmla="*/ 132 h 132"/>
                <a:gd name="T12" fmla="*/ 36 w 128"/>
                <a:gd name="T13" fmla="*/ 130 h 132"/>
                <a:gd name="T14" fmla="*/ 0 w 128"/>
                <a:gd name="T15" fmla="*/ 7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32">
                  <a:moveTo>
                    <a:pt x="0" y="72"/>
                  </a:moveTo>
                  <a:lnTo>
                    <a:pt x="26" y="86"/>
                  </a:lnTo>
                  <a:lnTo>
                    <a:pt x="74" y="0"/>
                  </a:lnTo>
                  <a:lnTo>
                    <a:pt x="128" y="30"/>
                  </a:lnTo>
                  <a:lnTo>
                    <a:pt x="80" y="116"/>
                  </a:lnTo>
                  <a:lnTo>
                    <a:pt x="106" y="132"/>
                  </a:lnTo>
                  <a:lnTo>
                    <a:pt x="36" y="130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4" name="Freeform 40"/>
            <p:cNvSpPr>
              <a:spLocks/>
            </p:cNvSpPr>
            <p:nvPr/>
          </p:nvSpPr>
          <p:spPr bwMode="auto">
            <a:xfrm>
              <a:off x="3819525" y="3895725"/>
              <a:ext cx="203200" cy="209550"/>
            </a:xfrm>
            <a:custGeom>
              <a:avLst/>
              <a:gdLst>
                <a:gd name="T0" fmla="*/ 0 w 128"/>
                <a:gd name="T1" fmla="*/ 72 h 132"/>
                <a:gd name="T2" fmla="*/ 26 w 128"/>
                <a:gd name="T3" fmla="*/ 86 h 132"/>
                <a:gd name="T4" fmla="*/ 74 w 128"/>
                <a:gd name="T5" fmla="*/ 0 h 132"/>
                <a:gd name="T6" fmla="*/ 128 w 128"/>
                <a:gd name="T7" fmla="*/ 30 h 132"/>
                <a:gd name="T8" fmla="*/ 80 w 128"/>
                <a:gd name="T9" fmla="*/ 116 h 132"/>
                <a:gd name="T10" fmla="*/ 106 w 128"/>
                <a:gd name="T11" fmla="*/ 132 h 132"/>
                <a:gd name="T12" fmla="*/ 36 w 128"/>
                <a:gd name="T13" fmla="*/ 130 h 132"/>
                <a:gd name="T14" fmla="*/ 0 w 128"/>
                <a:gd name="T15" fmla="*/ 7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32">
                  <a:moveTo>
                    <a:pt x="0" y="72"/>
                  </a:moveTo>
                  <a:lnTo>
                    <a:pt x="26" y="86"/>
                  </a:lnTo>
                  <a:lnTo>
                    <a:pt x="74" y="0"/>
                  </a:lnTo>
                  <a:lnTo>
                    <a:pt x="128" y="30"/>
                  </a:lnTo>
                  <a:lnTo>
                    <a:pt x="80" y="116"/>
                  </a:lnTo>
                  <a:lnTo>
                    <a:pt x="106" y="132"/>
                  </a:lnTo>
                  <a:lnTo>
                    <a:pt x="36" y="130"/>
                  </a:lnTo>
                  <a:lnTo>
                    <a:pt x="0" y="72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5" name="Freeform 41"/>
            <p:cNvSpPr>
              <a:spLocks/>
            </p:cNvSpPr>
            <p:nvPr/>
          </p:nvSpPr>
          <p:spPr bwMode="auto">
            <a:xfrm>
              <a:off x="5203825" y="3883025"/>
              <a:ext cx="196850" cy="209550"/>
            </a:xfrm>
            <a:custGeom>
              <a:avLst/>
              <a:gdLst>
                <a:gd name="T0" fmla="*/ 14 w 124"/>
                <a:gd name="T1" fmla="*/ 128 h 132"/>
                <a:gd name="T2" fmla="*/ 42 w 124"/>
                <a:gd name="T3" fmla="*/ 116 h 132"/>
                <a:gd name="T4" fmla="*/ 0 w 124"/>
                <a:gd name="T5" fmla="*/ 26 h 132"/>
                <a:gd name="T6" fmla="*/ 56 w 124"/>
                <a:gd name="T7" fmla="*/ 0 h 132"/>
                <a:gd name="T8" fmla="*/ 98 w 124"/>
                <a:gd name="T9" fmla="*/ 90 h 132"/>
                <a:gd name="T10" fmla="*/ 124 w 124"/>
                <a:gd name="T11" fmla="*/ 78 h 132"/>
                <a:gd name="T12" fmla="*/ 84 w 124"/>
                <a:gd name="T13" fmla="*/ 132 h 132"/>
                <a:gd name="T14" fmla="*/ 14 w 124"/>
                <a:gd name="T15" fmla="*/ 12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32">
                  <a:moveTo>
                    <a:pt x="14" y="128"/>
                  </a:moveTo>
                  <a:lnTo>
                    <a:pt x="42" y="11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98" y="90"/>
                  </a:lnTo>
                  <a:lnTo>
                    <a:pt x="124" y="78"/>
                  </a:lnTo>
                  <a:lnTo>
                    <a:pt x="84" y="132"/>
                  </a:lnTo>
                  <a:lnTo>
                    <a:pt x="14" y="12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6" name="Freeform 42"/>
            <p:cNvSpPr>
              <a:spLocks/>
            </p:cNvSpPr>
            <p:nvPr/>
          </p:nvSpPr>
          <p:spPr bwMode="auto">
            <a:xfrm>
              <a:off x="5203825" y="3883025"/>
              <a:ext cx="196850" cy="209550"/>
            </a:xfrm>
            <a:custGeom>
              <a:avLst/>
              <a:gdLst>
                <a:gd name="T0" fmla="*/ 14 w 124"/>
                <a:gd name="T1" fmla="*/ 128 h 132"/>
                <a:gd name="T2" fmla="*/ 42 w 124"/>
                <a:gd name="T3" fmla="*/ 116 h 132"/>
                <a:gd name="T4" fmla="*/ 0 w 124"/>
                <a:gd name="T5" fmla="*/ 26 h 132"/>
                <a:gd name="T6" fmla="*/ 56 w 124"/>
                <a:gd name="T7" fmla="*/ 0 h 132"/>
                <a:gd name="T8" fmla="*/ 98 w 124"/>
                <a:gd name="T9" fmla="*/ 90 h 132"/>
                <a:gd name="T10" fmla="*/ 124 w 124"/>
                <a:gd name="T11" fmla="*/ 78 h 132"/>
                <a:gd name="T12" fmla="*/ 84 w 124"/>
                <a:gd name="T13" fmla="*/ 132 h 132"/>
                <a:gd name="T14" fmla="*/ 14 w 124"/>
                <a:gd name="T15" fmla="*/ 12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32">
                  <a:moveTo>
                    <a:pt x="14" y="128"/>
                  </a:moveTo>
                  <a:lnTo>
                    <a:pt x="42" y="11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98" y="90"/>
                  </a:lnTo>
                  <a:lnTo>
                    <a:pt x="124" y="78"/>
                  </a:lnTo>
                  <a:lnTo>
                    <a:pt x="84" y="132"/>
                  </a:lnTo>
                  <a:lnTo>
                    <a:pt x="14" y="128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7" name="Freeform 43"/>
            <p:cNvSpPr>
              <a:spLocks/>
            </p:cNvSpPr>
            <p:nvPr/>
          </p:nvSpPr>
          <p:spPr bwMode="auto">
            <a:xfrm>
              <a:off x="3806825" y="3394075"/>
              <a:ext cx="212725" cy="212725"/>
            </a:xfrm>
            <a:custGeom>
              <a:avLst/>
              <a:gdLst>
                <a:gd name="T0" fmla="*/ 90 w 134"/>
                <a:gd name="T1" fmla="*/ 0 h 134"/>
                <a:gd name="T2" fmla="*/ 66 w 134"/>
                <a:gd name="T3" fmla="*/ 20 h 134"/>
                <a:gd name="T4" fmla="*/ 134 w 134"/>
                <a:gd name="T5" fmla="*/ 92 h 134"/>
                <a:gd name="T6" fmla="*/ 90 w 134"/>
                <a:gd name="T7" fmla="*/ 134 h 134"/>
                <a:gd name="T8" fmla="*/ 22 w 134"/>
                <a:gd name="T9" fmla="*/ 62 h 134"/>
                <a:gd name="T10" fmla="*/ 0 w 134"/>
                <a:gd name="T11" fmla="*/ 84 h 134"/>
                <a:gd name="T12" fmla="*/ 22 w 134"/>
                <a:gd name="T13" fmla="*/ 18 h 134"/>
                <a:gd name="T14" fmla="*/ 90 w 13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4">
                  <a:moveTo>
                    <a:pt x="90" y="0"/>
                  </a:moveTo>
                  <a:lnTo>
                    <a:pt x="66" y="20"/>
                  </a:lnTo>
                  <a:lnTo>
                    <a:pt x="134" y="92"/>
                  </a:lnTo>
                  <a:lnTo>
                    <a:pt x="90" y="134"/>
                  </a:lnTo>
                  <a:lnTo>
                    <a:pt x="22" y="62"/>
                  </a:lnTo>
                  <a:lnTo>
                    <a:pt x="0" y="84"/>
                  </a:lnTo>
                  <a:lnTo>
                    <a:pt x="22" y="18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8" name="Freeform 44"/>
            <p:cNvSpPr>
              <a:spLocks/>
            </p:cNvSpPr>
            <p:nvPr/>
          </p:nvSpPr>
          <p:spPr bwMode="auto">
            <a:xfrm>
              <a:off x="3806825" y="3394075"/>
              <a:ext cx="212725" cy="212725"/>
            </a:xfrm>
            <a:custGeom>
              <a:avLst/>
              <a:gdLst>
                <a:gd name="T0" fmla="*/ 90 w 134"/>
                <a:gd name="T1" fmla="*/ 0 h 134"/>
                <a:gd name="T2" fmla="*/ 66 w 134"/>
                <a:gd name="T3" fmla="*/ 20 h 134"/>
                <a:gd name="T4" fmla="*/ 134 w 134"/>
                <a:gd name="T5" fmla="*/ 92 h 134"/>
                <a:gd name="T6" fmla="*/ 90 w 134"/>
                <a:gd name="T7" fmla="*/ 134 h 134"/>
                <a:gd name="T8" fmla="*/ 22 w 134"/>
                <a:gd name="T9" fmla="*/ 62 h 134"/>
                <a:gd name="T10" fmla="*/ 0 w 134"/>
                <a:gd name="T11" fmla="*/ 84 h 134"/>
                <a:gd name="T12" fmla="*/ 22 w 134"/>
                <a:gd name="T13" fmla="*/ 18 h 134"/>
                <a:gd name="T14" fmla="*/ 90 w 13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4">
                  <a:moveTo>
                    <a:pt x="90" y="0"/>
                  </a:moveTo>
                  <a:lnTo>
                    <a:pt x="66" y="20"/>
                  </a:lnTo>
                  <a:lnTo>
                    <a:pt x="134" y="92"/>
                  </a:lnTo>
                  <a:lnTo>
                    <a:pt x="90" y="134"/>
                  </a:lnTo>
                  <a:lnTo>
                    <a:pt x="22" y="62"/>
                  </a:lnTo>
                  <a:lnTo>
                    <a:pt x="0" y="84"/>
                  </a:lnTo>
                  <a:lnTo>
                    <a:pt x="22" y="18"/>
                  </a:lnTo>
                  <a:lnTo>
                    <a:pt x="90" y="0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9" name="Freeform 45"/>
            <p:cNvSpPr>
              <a:spLocks/>
            </p:cNvSpPr>
            <p:nvPr/>
          </p:nvSpPr>
          <p:spPr bwMode="auto">
            <a:xfrm>
              <a:off x="5108575" y="3359150"/>
              <a:ext cx="215900" cy="212725"/>
            </a:xfrm>
            <a:custGeom>
              <a:avLst/>
              <a:gdLst>
                <a:gd name="T0" fmla="*/ 136 w 136"/>
                <a:gd name="T1" fmla="*/ 86 h 134"/>
                <a:gd name="T2" fmla="*/ 114 w 136"/>
                <a:gd name="T3" fmla="*/ 64 h 134"/>
                <a:gd name="T4" fmla="*/ 44 w 136"/>
                <a:gd name="T5" fmla="*/ 134 h 134"/>
                <a:gd name="T6" fmla="*/ 0 w 136"/>
                <a:gd name="T7" fmla="*/ 90 h 134"/>
                <a:gd name="T8" fmla="*/ 70 w 136"/>
                <a:gd name="T9" fmla="*/ 20 h 134"/>
                <a:gd name="T10" fmla="*/ 50 w 136"/>
                <a:gd name="T11" fmla="*/ 0 h 134"/>
                <a:gd name="T12" fmla="*/ 116 w 136"/>
                <a:gd name="T13" fmla="*/ 20 h 134"/>
                <a:gd name="T14" fmla="*/ 136 w 136"/>
                <a:gd name="T1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4">
                  <a:moveTo>
                    <a:pt x="136" y="86"/>
                  </a:moveTo>
                  <a:lnTo>
                    <a:pt x="114" y="64"/>
                  </a:lnTo>
                  <a:lnTo>
                    <a:pt x="44" y="134"/>
                  </a:lnTo>
                  <a:lnTo>
                    <a:pt x="0" y="90"/>
                  </a:lnTo>
                  <a:lnTo>
                    <a:pt x="70" y="20"/>
                  </a:lnTo>
                  <a:lnTo>
                    <a:pt x="50" y="0"/>
                  </a:lnTo>
                  <a:lnTo>
                    <a:pt x="116" y="20"/>
                  </a:lnTo>
                  <a:lnTo>
                    <a:pt x="136" y="86"/>
                  </a:lnTo>
                  <a:close/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0" name="Freeform 46"/>
            <p:cNvSpPr>
              <a:spLocks/>
            </p:cNvSpPr>
            <p:nvPr/>
          </p:nvSpPr>
          <p:spPr bwMode="auto">
            <a:xfrm>
              <a:off x="5108575" y="3359150"/>
              <a:ext cx="215900" cy="212725"/>
            </a:xfrm>
            <a:custGeom>
              <a:avLst/>
              <a:gdLst>
                <a:gd name="T0" fmla="*/ 136 w 136"/>
                <a:gd name="T1" fmla="*/ 86 h 134"/>
                <a:gd name="T2" fmla="*/ 114 w 136"/>
                <a:gd name="T3" fmla="*/ 64 h 134"/>
                <a:gd name="T4" fmla="*/ 44 w 136"/>
                <a:gd name="T5" fmla="*/ 134 h 134"/>
                <a:gd name="T6" fmla="*/ 0 w 136"/>
                <a:gd name="T7" fmla="*/ 90 h 134"/>
                <a:gd name="T8" fmla="*/ 70 w 136"/>
                <a:gd name="T9" fmla="*/ 20 h 134"/>
                <a:gd name="T10" fmla="*/ 50 w 136"/>
                <a:gd name="T11" fmla="*/ 0 h 134"/>
                <a:gd name="T12" fmla="*/ 116 w 136"/>
                <a:gd name="T13" fmla="*/ 20 h 134"/>
                <a:gd name="T14" fmla="*/ 136 w 136"/>
                <a:gd name="T1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4">
                  <a:moveTo>
                    <a:pt x="136" y="86"/>
                  </a:moveTo>
                  <a:lnTo>
                    <a:pt x="114" y="64"/>
                  </a:lnTo>
                  <a:lnTo>
                    <a:pt x="44" y="134"/>
                  </a:lnTo>
                  <a:lnTo>
                    <a:pt x="0" y="90"/>
                  </a:lnTo>
                  <a:lnTo>
                    <a:pt x="70" y="20"/>
                  </a:lnTo>
                  <a:lnTo>
                    <a:pt x="50" y="0"/>
                  </a:lnTo>
                  <a:lnTo>
                    <a:pt x="116" y="20"/>
                  </a:lnTo>
                  <a:lnTo>
                    <a:pt x="136" y="86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1" name="Rectangle 47"/>
            <p:cNvSpPr>
              <a:spLocks noChangeArrowheads="1"/>
            </p:cNvSpPr>
            <p:nvPr/>
          </p:nvSpPr>
          <p:spPr bwMode="auto">
            <a:xfrm>
              <a:off x="4715610" y="2635250"/>
              <a:ext cx="134812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Apportés par le demandeur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parce que le consultant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l’a amené à réfléchir et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travailler dans une direction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sans lui il n’aurait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 prise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97" name="Rectangle 73"/>
            <p:cNvSpPr>
              <a:spLocks noChangeArrowheads="1"/>
            </p:cNvSpPr>
            <p:nvPr/>
          </p:nvSpPr>
          <p:spPr bwMode="auto">
            <a:xfrm>
              <a:off x="3237880" y="2847975"/>
              <a:ext cx="10082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Grâce au travail direct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consultant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99" name="Rectangle 75"/>
            <p:cNvSpPr>
              <a:spLocks noChangeArrowheads="1"/>
            </p:cNvSpPr>
            <p:nvPr/>
          </p:nvSpPr>
          <p:spPr bwMode="auto">
            <a:xfrm>
              <a:off x="3088469" y="4321175"/>
              <a:ext cx="12808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Apportés par le demandeur,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indépendamment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travail du consultant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04" name="Rectangle 80"/>
            <p:cNvSpPr>
              <a:spLocks noChangeArrowheads="1"/>
            </p:cNvSpPr>
            <p:nvPr/>
          </p:nvSpPr>
          <p:spPr bwMode="auto">
            <a:xfrm>
              <a:off x="4786269" y="4375150"/>
              <a:ext cx="11878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Liés à la structure,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même à la conjoncture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06" name="Rectangle 82"/>
            <p:cNvSpPr>
              <a:spLocks noChangeArrowheads="1"/>
            </p:cNvSpPr>
            <p:nvPr/>
          </p:nvSpPr>
          <p:spPr bwMode="auto">
            <a:xfrm>
              <a:off x="4244975" y="3654425"/>
              <a:ext cx="79188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Résultats atteints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09550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339753" y="6503989"/>
            <a:ext cx="4536504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APPORTS D’UNE BONNE VISIBILITÉ DE LA MISSION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RENDRE PLUS VISIBLE SA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10162" y="2628854"/>
            <a:ext cx="5706267" cy="1980000"/>
            <a:chOff x="1944688" y="2781300"/>
            <a:chExt cx="5321300" cy="1846421"/>
          </a:xfrm>
        </p:grpSpPr>
        <p:sp>
          <p:nvSpPr>
            <p:cNvPr id="4" name="Line 6"/>
            <p:cNvSpPr>
              <a:spLocks noChangeShapeType="1"/>
            </p:cNvSpPr>
            <p:nvPr/>
          </p:nvSpPr>
          <p:spPr bwMode="auto">
            <a:xfrm>
              <a:off x="4484688" y="27813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Line 7"/>
            <p:cNvSpPr>
              <a:spLocks noChangeShapeType="1"/>
            </p:cNvSpPr>
            <p:nvPr/>
          </p:nvSpPr>
          <p:spPr bwMode="auto">
            <a:xfrm>
              <a:off x="4484688" y="28321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Line 8"/>
            <p:cNvSpPr>
              <a:spLocks noChangeShapeType="1"/>
            </p:cNvSpPr>
            <p:nvPr/>
          </p:nvSpPr>
          <p:spPr bwMode="auto">
            <a:xfrm>
              <a:off x="4484688" y="2882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9"/>
            <p:cNvSpPr>
              <a:spLocks noChangeShapeType="1"/>
            </p:cNvSpPr>
            <p:nvPr/>
          </p:nvSpPr>
          <p:spPr bwMode="auto">
            <a:xfrm>
              <a:off x="4484688" y="29337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>
              <a:off x="4484688" y="29845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4484688" y="30353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Line 12"/>
            <p:cNvSpPr>
              <a:spLocks noChangeShapeType="1"/>
            </p:cNvSpPr>
            <p:nvPr/>
          </p:nvSpPr>
          <p:spPr bwMode="auto">
            <a:xfrm>
              <a:off x="4484688" y="30861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auto">
            <a:xfrm>
              <a:off x="4484688" y="3136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4484688" y="31877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>
              <a:off x="4484688" y="32385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Line 16"/>
            <p:cNvSpPr>
              <a:spLocks noChangeShapeType="1"/>
            </p:cNvSpPr>
            <p:nvPr/>
          </p:nvSpPr>
          <p:spPr bwMode="auto">
            <a:xfrm>
              <a:off x="4484688" y="32893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>
              <a:off x="4484688" y="33401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>
              <a:off x="4484688" y="3390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4484688" y="34417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20"/>
            <p:cNvSpPr>
              <a:spLocks noChangeShapeType="1"/>
            </p:cNvSpPr>
            <p:nvPr/>
          </p:nvSpPr>
          <p:spPr bwMode="auto">
            <a:xfrm>
              <a:off x="4484688" y="34925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4484688" y="35433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4484688" y="35941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3"/>
            <p:cNvSpPr>
              <a:spLocks noChangeShapeType="1"/>
            </p:cNvSpPr>
            <p:nvPr/>
          </p:nvSpPr>
          <p:spPr bwMode="auto">
            <a:xfrm>
              <a:off x="4484688" y="3644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>
              <a:off x="4484688" y="36957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2" name="Line 25"/>
            <p:cNvSpPr>
              <a:spLocks noChangeShapeType="1"/>
            </p:cNvSpPr>
            <p:nvPr/>
          </p:nvSpPr>
          <p:spPr bwMode="auto">
            <a:xfrm>
              <a:off x="4484688" y="37465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3" name="Line 26"/>
            <p:cNvSpPr>
              <a:spLocks noChangeShapeType="1"/>
            </p:cNvSpPr>
            <p:nvPr/>
          </p:nvSpPr>
          <p:spPr bwMode="auto">
            <a:xfrm>
              <a:off x="4484688" y="37973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5" name="Line 27"/>
            <p:cNvSpPr>
              <a:spLocks noChangeShapeType="1"/>
            </p:cNvSpPr>
            <p:nvPr/>
          </p:nvSpPr>
          <p:spPr bwMode="auto">
            <a:xfrm>
              <a:off x="4484688" y="38481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6" name="Line 28"/>
            <p:cNvSpPr>
              <a:spLocks noChangeShapeType="1"/>
            </p:cNvSpPr>
            <p:nvPr/>
          </p:nvSpPr>
          <p:spPr bwMode="auto">
            <a:xfrm>
              <a:off x="4484688" y="3898900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7" name="Line 29"/>
            <p:cNvSpPr>
              <a:spLocks noChangeShapeType="1"/>
            </p:cNvSpPr>
            <p:nvPr/>
          </p:nvSpPr>
          <p:spPr bwMode="auto">
            <a:xfrm>
              <a:off x="4484688" y="3949700"/>
              <a:ext cx="0" cy="31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8" name="Freeform 30"/>
            <p:cNvSpPr>
              <a:spLocks/>
            </p:cNvSpPr>
            <p:nvPr/>
          </p:nvSpPr>
          <p:spPr bwMode="auto">
            <a:xfrm>
              <a:off x="3021013" y="2981325"/>
              <a:ext cx="2759075" cy="923925"/>
            </a:xfrm>
            <a:custGeom>
              <a:avLst/>
              <a:gdLst>
                <a:gd name="T0" fmla="*/ 0 w 1738"/>
                <a:gd name="T1" fmla="*/ 578 h 582"/>
                <a:gd name="T2" fmla="*/ 0 w 1738"/>
                <a:gd name="T3" fmla="*/ 0 h 582"/>
                <a:gd name="T4" fmla="*/ 1738 w 1738"/>
                <a:gd name="T5" fmla="*/ 0 h 582"/>
                <a:gd name="T6" fmla="*/ 1738 w 1738"/>
                <a:gd name="T7" fmla="*/ 58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8" h="582">
                  <a:moveTo>
                    <a:pt x="0" y="578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58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79" name="Freeform 31"/>
            <p:cNvSpPr>
              <a:spLocks/>
            </p:cNvSpPr>
            <p:nvPr/>
          </p:nvSpPr>
          <p:spPr bwMode="auto">
            <a:xfrm>
              <a:off x="5748338" y="388302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0" name="Freeform 32"/>
            <p:cNvSpPr>
              <a:spLocks/>
            </p:cNvSpPr>
            <p:nvPr/>
          </p:nvSpPr>
          <p:spPr bwMode="auto">
            <a:xfrm>
              <a:off x="5748338" y="388302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1" name="Freeform 33"/>
            <p:cNvSpPr>
              <a:spLocks/>
            </p:cNvSpPr>
            <p:nvPr/>
          </p:nvSpPr>
          <p:spPr bwMode="auto">
            <a:xfrm>
              <a:off x="2989263" y="387667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2" name="Freeform 34"/>
            <p:cNvSpPr>
              <a:spLocks/>
            </p:cNvSpPr>
            <p:nvPr/>
          </p:nvSpPr>
          <p:spPr bwMode="auto">
            <a:xfrm>
              <a:off x="2989263" y="387667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3" name="Freeform 35"/>
            <p:cNvSpPr>
              <a:spLocks/>
            </p:cNvSpPr>
            <p:nvPr/>
          </p:nvSpPr>
          <p:spPr bwMode="auto">
            <a:xfrm>
              <a:off x="5748338" y="312737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4" name="Freeform 36"/>
            <p:cNvSpPr>
              <a:spLocks/>
            </p:cNvSpPr>
            <p:nvPr/>
          </p:nvSpPr>
          <p:spPr bwMode="auto">
            <a:xfrm>
              <a:off x="5748338" y="3127375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5" name="Freeform 37"/>
            <p:cNvSpPr>
              <a:spLocks/>
            </p:cNvSpPr>
            <p:nvPr/>
          </p:nvSpPr>
          <p:spPr bwMode="auto">
            <a:xfrm>
              <a:off x="2989263" y="3124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6" name="Freeform 38"/>
            <p:cNvSpPr>
              <a:spLocks/>
            </p:cNvSpPr>
            <p:nvPr/>
          </p:nvSpPr>
          <p:spPr bwMode="auto">
            <a:xfrm>
              <a:off x="2989263" y="3124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7" name="Rectangle 39"/>
            <p:cNvSpPr>
              <a:spLocks noChangeArrowheads="1"/>
            </p:cNvSpPr>
            <p:nvPr/>
          </p:nvSpPr>
          <p:spPr bwMode="auto">
            <a:xfrm>
              <a:off x="2700338" y="3203575"/>
              <a:ext cx="64770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8" name="Rectangle 40"/>
            <p:cNvSpPr>
              <a:spLocks noChangeArrowheads="1"/>
            </p:cNvSpPr>
            <p:nvPr/>
          </p:nvSpPr>
          <p:spPr bwMode="auto">
            <a:xfrm>
              <a:off x="2700338" y="3203575"/>
              <a:ext cx="6477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89" name="Rectangle 41"/>
            <p:cNvSpPr>
              <a:spLocks noChangeArrowheads="1"/>
            </p:cNvSpPr>
            <p:nvPr/>
          </p:nvSpPr>
          <p:spPr bwMode="auto">
            <a:xfrm>
              <a:off x="5468938" y="3203575"/>
              <a:ext cx="647700" cy="177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0" name="Rectangle 42"/>
            <p:cNvSpPr>
              <a:spLocks noChangeArrowheads="1"/>
            </p:cNvSpPr>
            <p:nvPr/>
          </p:nvSpPr>
          <p:spPr bwMode="auto">
            <a:xfrm>
              <a:off x="5468938" y="3203575"/>
              <a:ext cx="6477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1" name="Rectangle 43"/>
            <p:cNvSpPr>
              <a:spLocks noChangeArrowheads="1"/>
            </p:cNvSpPr>
            <p:nvPr/>
          </p:nvSpPr>
          <p:spPr bwMode="auto">
            <a:xfrm>
              <a:off x="3690938" y="2882900"/>
              <a:ext cx="1590675" cy="177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2" name="Rectangle 44"/>
            <p:cNvSpPr>
              <a:spLocks noChangeArrowheads="1"/>
            </p:cNvSpPr>
            <p:nvPr/>
          </p:nvSpPr>
          <p:spPr bwMode="auto">
            <a:xfrm>
              <a:off x="3690938" y="2882900"/>
              <a:ext cx="1590675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3" name="Freeform 45"/>
            <p:cNvSpPr>
              <a:spLocks/>
            </p:cNvSpPr>
            <p:nvPr/>
          </p:nvSpPr>
          <p:spPr bwMode="auto">
            <a:xfrm>
              <a:off x="1944688" y="3425825"/>
              <a:ext cx="5321300" cy="390525"/>
            </a:xfrm>
            <a:custGeom>
              <a:avLst/>
              <a:gdLst>
                <a:gd name="T0" fmla="*/ 3028 w 3352"/>
                <a:gd name="T1" fmla="*/ 0 h 246"/>
                <a:gd name="T2" fmla="*/ 3028 w 3352"/>
                <a:gd name="T3" fmla="*/ 60 h 246"/>
                <a:gd name="T4" fmla="*/ 0 w 3352"/>
                <a:gd name="T5" fmla="*/ 60 h 246"/>
                <a:gd name="T6" fmla="*/ 0 w 3352"/>
                <a:gd name="T7" fmla="*/ 184 h 246"/>
                <a:gd name="T8" fmla="*/ 3028 w 3352"/>
                <a:gd name="T9" fmla="*/ 184 h 246"/>
                <a:gd name="T10" fmla="*/ 3028 w 3352"/>
                <a:gd name="T11" fmla="*/ 246 h 246"/>
                <a:gd name="T12" fmla="*/ 3352 w 3352"/>
                <a:gd name="T13" fmla="*/ 122 h 246"/>
                <a:gd name="T14" fmla="*/ 3028 w 3352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2" h="246">
                  <a:moveTo>
                    <a:pt x="3028" y="0"/>
                  </a:moveTo>
                  <a:lnTo>
                    <a:pt x="3028" y="60"/>
                  </a:lnTo>
                  <a:lnTo>
                    <a:pt x="0" y="60"/>
                  </a:lnTo>
                  <a:lnTo>
                    <a:pt x="0" y="184"/>
                  </a:lnTo>
                  <a:lnTo>
                    <a:pt x="3028" y="184"/>
                  </a:lnTo>
                  <a:lnTo>
                    <a:pt x="3028" y="246"/>
                  </a:lnTo>
                  <a:lnTo>
                    <a:pt x="3352" y="122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4" name="Freeform 46"/>
            <p:cNvSpPr>
              <a:spLocks/>
            </p:cNvSpPr>
            <p:nvPr/>
          </p:nvSpPr>
          <p:spPr bwMode="auto">
            <a:xfrm>
              <a:off x="1944688" y="3425825"/>
              <a:ext cx="5321300" cy="390525"/>
            </a:xfrm>
            <a:custGeom>
              <a:avLst/>
              <a:gdLst>
                <a:gd name="T0" fmla="*/ 3028 w 3352"/>
                <a:gd name="T1" fmla="*/ 0 h 246"/>
                <a:gd name="T2" fmla="*/ 3028 w 3352"/>
                <a:gd name="T3" fmla="*/ 60 h 246"/>
                <a:gd name="T4" fmla="*/ 0 w 3352"/>
                <a:gd name="T5" fmla="*/ 60 h 246"/>
                <a:gd name="T6" fmla="*/ 0 w 3352"/>
                <a:gd name="T7" fmla="*/ 184 h 246"/>
                <a:gd name="T8" fmla="*/ 3028 w 3352"/>
                <a:gd name="T9" fmla="*/ 184 h 246"/>
                <a:gd name="T10" fmla="*/ 3028 w 3352"/>
                <a:gd name="T11" fmla="*/ 246 h 246"/>
                <a:gd name="T12" fmla="*/ 3352 w 3352"/>
                <a:gd name="T13" fmla="*/ 122 h 246"/>
                <a:gd name="T14" fmla="*/ 3028 w 3352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2" h="246">
                  <a:moveTo>
                    <a:pt x="3028" y="0"/>
                  </a:moveTo>
                  <a:lnTo>
                    <a:pt x="3028" y="60"/>
                  </a:lnTo>
                  <a:lnTo>
                    <a:pt x="0" y="60"/>
                  </a:lnTo>
                  <a:lnTo>
                    <a:pt x="0" y="184"/>
                  </a:lnTo>
                  <a:lnTo>
                    <a:pt x="3028" y="184"/>
                  </a:lnTo>
                  <a:lnTo>
                    <a:pt x="3028" y="246"/>
                  </a:lnTo>
                  <a:lnTo>
                    <a:pt x="3352" y="122"/>
                  </a:lnTo>
                  <a:lnTo>
                    <a:pt x="30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5" name="Freeform 47"/>
            <p:cNvSpPr>
              <a:spLocks/>
            </p:cNvSpPr>
            <p:nvPr/>
          </p:nvSpPr>
          <p:spPr bwMode="auto">
            <a:xfrm>
              <a:off x="1944688" y="3425825"/>
              <a:ext cx="5321300" cy="390525"/>
            </a:xfrm>
            <a:custGeom>
              <a:avLst/>
              <a:gdLst>
                <a:gd name="T0" fmla="*/ 3028 w 3352"/>
                <a:gd name="T1" fmla="*/ 0 h 246"/>
                <a:gd name="T2" fmla="*/ 3028 w 3352"/>
                <a:gd name="T3" fmla="*/ 60 h 246"/>
                <a:gd name="T4" fmla="*/ 0 w 3352"/>
                <a:gd name="T5" fmla="*/ 60 h 246"/>
                <a:gd name="T6" fmla="*/ 0 w 3352"/>
                <a:gd name="T7" fmla="*/ 184 h 246"/>
                <a:gd name="T8" fmla="*/ 3028 w 3352"/>
                <a:gd name="T9" fmla="*/ 184 h 246"/>
                <a:gd name="T10" fmla="*/ 3028 w 3352"/>
                <a:gd name="T11" fmla="*/ 246 h 246"/>
                <a:gd name="T12" fmla="*/ 3352 w 3352"/>
                <a:gd name="T13" fmla="*/ 122 h 246"/>
                <a:gd name="T14" fmla="*/ 3028 w 3352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2" h="246">
                  <a:moveTo>
                    <a:pt x="3028" y="0"/>
                  </a:moveTo>
                  <a:lnTo>
                    <a:pt x="3028" y="60"/>
                  </a:lnTo>
                  <a:lnTo>
                    <a:pt x="0" y="60"/>
                  </a:lnTo>
                  <a:lnTo>
                    <a:pt x="0" y="184"/>
                  </a:lnTo>
                  <a:lnTo>
                    <a:pt x="3028" y="184"/>
                  </a:lnTo>
                  <a:lnTo>
                    <a:pt x="3028" y="246"/>
                  </a:lnTo>
                  <a:lnTo>
                    <a:pt x="3352" y="122"/>
                  </a:lnTo>
                  <a:lnTo>
                    <a:pt x="3028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96" name="Rectangle 48"/>
            <p:cNvSpPr>
              <a:spLocks noChangeArrowheads="1"/>
            </p:cNvSpPr>
            <p:nvPr/>
          </p:nvSpPr>
          <p:spPr bwMode="auto">
            <a:xfrm>
              <a:off x="3960813" y="2914650"/>
              <a:ext cx="105798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visibilité améliorée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03" name="Rectangle 55"/>
            <p:cNvSpPr>
              <a:spLocks noChangeArrowheads="1"/>
            </p:cNvSpPr>
            <p:nvPr/>
          </p:nvSpPr>
          <p:spPr bwMode="auto">
            <a:xfrm>
              <a:off x="2890838" y="3235325"/>
              <a:ext cx="2644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Avant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06" name="Rectangle 58"/>
            <p:cNvSpPr>
              <a:spLocks noChangeArrowheads="1"/>
            </p:cNvSpPr>
            <p:nvPr/>
          </p:nvSpPr>
          <p:spPr bwMode="auto">
            <a:xfrm>
              <a:off x="2046288" y="40132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07" name="Rectangle 59"/>
            <p:cNvSpPr>
              <a:spLocks noChangeArrowheads="1"/>
            </p:cNvSpPr>
            <p:nvPr/>
          </p:nvSpPr>
          <p:spPr bwMode="auto">
            <a:xfrm>
              <a:off x="2144713" y="4013200"/>
              <a:ext cx="224901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motiver son auditoire lors de la présentation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orale de la mission, lui permettre de se projeter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 facilement ;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55" name="Rectangle 107"/>
            <p:cNvSpPr>
              <a:spLocks noChangeArrowheads="1"/>
            </p:cNvSpPr>
            <p:nvPr/>
          </p:nvSpPr>
          <p:spPr bwMode="auto">
            <a:xfrm>
              <a:off x="2046288" y="43815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56" name="Rectangle 108"/>
            <p:cNvSpPr>
              <a:spLocks noChangeArrowheads="1"/>
            </p:cNvSpPr>
            <p:nvPr/>
          </p:nvSpPr>
          <p:spPr bwMode="auto">
            <a:xfrm>
              <a:off x="2144713" y="4381500"/>
              <a:ext cx="187551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se différencier des autres structures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conseil.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76" name="Rectangle 128"/>
            <p:cNvSpPr>
              <a:spLocks noChangeArrowheads="1"/>
            </p:cNvSpPr>
            <p:nvPr/>
          </p:nvSpPr>
          <p:spPr bwMode="auto">
            <a:xfrm>
              <a:off x="4954588" y="4013200"/>
              <a:ext cx="14475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Pour souder le groupe projet ;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9" name="Rectangle 141"/>
            <p:cNvSpPr>
              <a:spLocks noChangeArrowheads="1"/>
            </p:cNvSpPr>
            <p:nvPr/>
          </p:nvSpPr>
          <p:spPr bwMode="auto">
            <a:xfrm>
              <a:off x="4954588" y="4137025"/>
              <a:ext cx="177131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pour faciliter son action sur le terrain.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07" name="Rectangle 159"/>
            <p:cNvSpPr>
              <a:spLocks noChangeArrowheads="1"/>
            </p:cNvSpPr>
            <p:nvPr/>
          </p:nvSpPr>
          <p:spPr bwMode="auto">
            <a:xfrm>
              <a:off x="5678488" y="3235325"/>
              <a:ext cx="26930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Après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210" name="Rectangle 162"/>
            <p:cNvSpPr>
              <a:spLocks noChangeArrowheads="1"/>
            </p:cNvSpPr>
            <p:nvPr/>
          </p:nvSpPr>
          <p:spPr bwMode="auto">
            <a:xfrm>
              <a:off x="4319588" y="3571875"/>
              <a:ext cx="3206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Accord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518248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L’INTÉGRATION DE LA MISSION À L’ENTREPRISE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34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RENDRE PLUS VISIBLE SA MISSION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1903413" y="2781300"/>
            <a:ext cx="5337175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pSp>
        <p:nvGrpSpPr>
          <p:cNvPr id="4" name="Group 206"/>
          <p:cNvGrpSpPr>
            <a:grpSpLocks/>
          </p:cNvGrpSpPr>
          <p:nvPr/>
        </p:nvGrpSpPr>
        <p:grpSpPr bwMode="auto">
          <a:xfrm>
            <a:off x="1906588" y="3060700"/>
            <a:ext cx="5330825" cy="1536700"/>
            <a:chOff x="1201" y="1928"/>
            <a:chExt cx="3358" cy="968"/>
          </a:xfrm>
        </p:grpSpPr>
        <p:sp>
          <p:nvSpPr>
            <p:cNvPr id="4210" name="Freeform 6"/>
            <p:cNvSpPr>
              <a:spLocks/>
            </p:cNvSpPr>
            <p:nvPr/>
          </p:nvSpPr>
          <p:spPr bwMode="auto">
            <a:xfrm>
              <a:off x="1373" y="2170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6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1" name="Freeform 7"/>
            <p:cNvSpPr>
              <a:spLocks/>
            </p:cNvSpPr>
            <p:nvPr/>
          </p:nvSpPr>
          <p:spPr bwMode="auto">
            <a:xfrm>
              <a:off x="1373" y="2170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6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2" name="Freeform 8"/>
            <p:cNvSpPr>
              <a:spLocks/>
            </p:cNvSpPr>
            <p:nvPr/>
          </p:nvSpPr>
          <p:spPr bwMode="auto">
            <a:xfrm>
              <a:off x="1373" y="2170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6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3" name="Freeform 9"/>
            <p:cNvSpPr>
              <a:spLocks/>
            </p:cNvSpPr>
            <p:nvPr/>
          </p:nvSpPr>
          <p:spPr bwMode="auto">
            <a:xfrm>
              <a:off x="1651" y="220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4" name="Freeform 10"/>
            <p:cNvSpPr>
              <a:spLocks/>
            </p:cNvSpPr>
            <p:nvPr/>
          </p:nvSpPr>
          <p:spPr bwMode="auto">
            <a:xfrm>
              <a:off x="1651" y="220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5" name="Freeform 11"/>
            <p:cNvSpPr>
              <a:spLocks/>
            </p:cNvSpPr>
            <p:nvPr/>
          </p:nvSpPr>
          <p:spPr bwMode="auto">
            <a:xfrm>
              <a:off x="1651" y="220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6" name="Freeform 12"/>
            <p:cNvSpPr>
              <a:spLocks/>
            </p:cNvSpPr>
            <p:nvPr/>
          </p:nvSpPr>
          <p:spPr bwMode="auto">
            <a:xfrm>
              <a:off x="1443" y="2482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2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70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6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70 h 172"/>
                <a:gd name="T42" fmla="*/ 6 w 172"/>
                <a:gd name="T43" fmla="*/ 52 h 172"/>
                <a:gd name="T44" fmla="*/ 14 w 172"/>
                <a:gd name="T45" fmla="*/ 38 h 172"/>
                <a:gd name="T46" fmla="*/ 26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70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2 w 172"/>
                <a:gd name="T71" fmla="*/ 70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7" name="Freeform 13"/>
            <p:cNvSpPr>
              <a:spLocks/>
            </p:cNvSpPr>
            <p:nvPr/>
          </p:nvSpPr>
          <p:spPr bwMode="auto">
            <a:xfrm>
              <a:off x="1443" y="2482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2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70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6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70 h 172"/>
                <a:gd name="T42" fmla="*/ 6 w 172"/>
                <a:gd name="T43" fmla="*/ 52 h 172"/>
                <a:gd name="T44" fmla="*/ 14 w 172"/>
                <a:gd name="T45" fmla="*/ 38 h 172"/>
                <a:gd name="T46" fmla="*/ 26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70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2 w 172"/>
                <a:gd name="T71" fmla="*/ 70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8" name="Freeform 14"/>
            <p:cNvSpPr>
              <a:spLocks/>
            </p:cNvSpPr>
            <p:nvPr/>
          </p:nvSpPr>
          <p:spPr bwMode="auto">
            <a:xfrm>
              <a:off x="1443" y="2482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2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2 h 172"/>
                <a:gd name="T18" fmla="*/ 86 w 172"/>
                <a:gd name="T19" fmla="*/ 172 h 172"/>
                <a:gd name="T20" fmla="*/ 86 w 172"/>
                <a:gd name="T21" fmla="*/ 172 h 172"/>
                <a:gd name="T22" fmla="*/ 70 w 172"/>
                <a:gd name="T23" fmla="*/ 172 h 172"/>
                <a:gd name="T24" fmla="*/ 52 w 172"/>
                <a:gd name="T25" fmla="*/ 166 h 172"/>
                <a:gd name="T26" fmla="*/ 38 w 172"/>
                <a:gd name="T27" fmla="*/ 158 h 172"/>
                <a:gd name="T28" fmla="*/ 26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70 h 172"/>
                <a:gd name="T42" fmla="*/ 6 w 172"/>
                <a:gd name="T43" fmla="*/ 52 h 172"/>
                <a:gd name="T44" fmla="*/ 14 w 172"/>
                <a:gd name="T45" fmla="*/ 38 h 172"/>
                <a:gd name="T46" fmla="*/ 26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70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2 w 172"/>
                <a:gd name="T71" fmla="*/ 70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19" name="Freeform 15"/>
            <p:cNvSpPr>
              <a:spLocks/>
            </p:cNvSpPr>
            <p:nvPr/>
          </p:nvSpPr>
          <p:spPr bwMode="auto">
            <a:xfrm>
              <a:off x="1651" y="2690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0" name="Freeform 16"/>
            <p:cNvSpPr>
              <a:spLocks/>
            </p:cNvSpPr>
            <p:nvPr/>
          </p:nvSpPr>
          <p:spPr bwMode="auto">
            <a:xfrm>
              <a:off x="1651" y="2690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1" name="Freeform 17"/>
            <p:cNvSpPr>
              <a:spLocks/>
            </p:cNvSpPr>
            <p:nvPr/>
          </p:nvSpPr>
          <p:spPr bwMode="auto">
            <a:xfrm>
              <a:off x="1651" y="2690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8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2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2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4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8 w 172"/>
                <a:gd name="T65" fmla="*/ 24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2" name="Freeform 18"/>
            <p:cNvSpPr>
              <a:spLocks/>
            </p:cNvSpPr>
            <p:nvPr/>
          </p:nvSpPr>
          <p:spPr bwMode="auto">
            <a:xfrm>
              <a:off x="1789" y="2412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6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6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3" name="Freeform 19"/>
            <p:cNvSpPr>
              <a:spLocks/>
            </p:cNvSpPr>
            <p:nvPr/>
          </p:nvSpPr>
          <p:spPr bwMode="auto">
            <a:xfrm>
              <a:off x="1789" y="2412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6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6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4" name="Freeform 20"/>
            <p:cNvSpPr>
              <a:spLocks/>
            </p:cNvSpPr>
            <p:nvPr/>
          </p:nvSpPr>
          <p:spPr bwMode="auto">
            <a:xfrm>
              <a:off x="1789" y="2412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6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6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5" name="Freeform 21"/>
            <p:cNvSpPr>
              <a:spLocks/>
            </p:cNvSpPr>
            <p:nvPr/>
          </p:nvSpPr>
          <p:spPr bwMode="auto">
            <a:xfrm>
              <a:off x="1857" y="210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8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8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8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8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6" name="Freeform 22"/>
            <p:cNvSpPr>
              <a:spLocks/>
            </p:cNvSpPr>
            <p:nvPr/>
          </p:nvSpPr>
          <p:spPr bwMode="auto">
            <a:xfrm>
              <a:off x="1857" y="210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8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8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8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8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7" name="Freeform 23"/>
            <p:cNvSpPr>
              <a:spLocks/>
            </p:cNvSpPr>
            <p:nvPr/>
          </p:nvSpPr>
          <p:spPr bwMode="auto">
            <a:xfrm>
              <a:off x="1857" y="210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8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8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8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8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8" name="Freeform 24"/>
            <p:cNvSpPr>
              <a:spLocks/>
            </p:cNvSpPr>
            <p:nvPr/>
          </p:nvSpPr>
          <p:spPr bwMode="auto">
            <a:xfrm>
              <a:off x="2033" y="2378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29" name="Freeform 25"/>
            <p:cNvSpPr>
              <a:spLocks/>
            </p:cNvSpPr>
            <p:nvPr/>
          </p:nvSpPr>
          <p:spPr bwMode="auto">
            <a:xfrm>
              <a:off x="2033" y="2378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0" name="Freeform 26"/>
            <p:cNvSpPr>
              <a:spLocks/>
            </p:cNvSpPr>
            <p:nvPr/>
          </p:nvSpPr>
          <p:spPr bwMode="auto">
            <a:xfrm>
              <a:off x="2033" y="2378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1" name="Freeform 27"/>
            <p:cNvSpPr>
              <a:spLocks/>
            </p:cNvSpPr>
            <p:nvPr/>
          </p:nvSpPr>
          <p:spPr bwMode="auto">
            <a:xfrm>
              <a:off x="2343" y="2434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2" name="Freeform 28"/>
            <p:cNvSpPr>
              <a:spLocks/>
            </p:cNvSpPr>
            <p:nvPr/>
          </p:nvSpPr>
          <p:spPr bwMode="auto">
            <a:xfrm>
              <a:off x="2343" y="2434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3" name="Freeform 29"/>
            <p:cNvSpPr>
              <a:spLocks/>
            </p:cNvSpPr>
            <p:nvPr/>
          </p:nvSpPr>
          <p:spPr bwMode="auto">
            <a:xfrm>
              <a:off x="2343" y="2434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4" name="Freeform 30"/>
            <p:cNvSpPr>
              <a:spLocks/>
            </p:cNvSpPr>
            <p:nvPr/>
          </p:nvSpPr>
          <p:spPr bwMode="auto">
            <a:xfrm>
              <a:off x="2137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6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0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0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6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5" name="Freeform 31"/>
            <p:cNvSpPr>
              <a:spLocks/>
            </p:cNvSpPr>
            <p:nvPr/>
          </p:nvSpPr>
          <p:spPr bwMode="auto">
            <a:xfrm>
              <a:off x="2137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6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0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0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6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6" name="Freeform 32"/>
            <p:cNvSpPr>
              <a:spLocks/>
            </p:cNvSpPr>
            <p:nvPr/>
          </p:nvSpPr>
          <p:spPr bwMode="auto">
            <a:xfrm>
              <a:off x="2137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6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0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0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6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7" name="Freeform 33"/>
            <p:cNvSpPr>
              <a:spLocks/>
            </p:cNvSpPr>
            <p:nvPr/>
          </p:nvSpPr>
          <p:spPr bwMode="auto">
            <a:xfrm>
              <a:off x="1893" y="2654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8" name="Freeform 34"/>
            <p:cNvSpPr>
              <a:spLocks/>
            </p:cNvSpPr>
            <p:nvPr/>
          </p:nvSpPr>
          <p:spPr bwMode="auto">
            <a:xfrm>
              <a:off x="1893" y="2654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39" name="Freeform 35"/>
            <p:cNvSpPr>
              <a:spLocks/>
            </p:cNvSpPr>
            <p:nvPr/>
          </p:nvSpPr>
          <p:spPr bwMode="auto">
            <a:xfrm>
              <a:off x="1893" y="2654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2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60 h 174"/>
                <a:gd name="T14" fmla="*/ 120 w 172"/>
                <a:gd name="T15" fmla="*/ 168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8 h 174"/>
                <a:gd name="T26" fmla="*/ 38 w 172"/>
                <a:gd name="T27" fmla="*/ 160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2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40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40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2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40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0" name="Freeform 36"/>
            <p:cNvSpPr>
              <a:spLocks/>
            </p:cNvSpPr>
            <p:nvPr/>
          </p:nvSpPr>
          <p:spPr bwMode="auto">
            <a:xfrm>
              <a:off x="1581" y="199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2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2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70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70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1" name="Freeform 37"/>
            <p:cNvSpPr>
              <a:spLocks/>
            </p:cNvSpPr>
            <p:nvPr/>
          </p:nvSpPr>
          <p:spPr bwMode="auto">
            <a:xfrm>
              <a:off x="1581" y="199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2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2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70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70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2" name="Freeform 38"/>
            <p:cNvSpPr>
              <a:spLocks/>
            </p:cNvSpPr>
            <p:nvPr/>
          </p:nvSpPr>
          <p:spPr bwMode="auto">
            <a:xfrm>
              <a:off x="1581" y="199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2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2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70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70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3" name="Freeform 39"/>
            <p:cNvSpPr>
              <a:spLocks/>
            </p:cNvSpPr>
            <p:nvPr/>
          </p:nvSpPr>
          <p:spPr bwMode="auto">
            <a:xfrm>
              <a:off x="2205" y="220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4" name="Freeform 40"/>
            <p:cNvSpPr>
              <a:spLocks/>
            </p:cNvSpPr>
            <p:nvPr/>
          </p:nvSpPr>
          <p:spPr bwMode="auto">
            <a:xfrm>
              <a:off x="2205" y="220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5" name="Freeform 41"/>
            <p:cNvSpPr>
              <a:spLocks/>
            </p:cNvSpPr>
            <p:nvPr/>
          </p:nvSpPr>
          <p:spPr bwMode="auto">
            <a:xfrm>
              <a:off x="2205" y="220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6" name="Freeform 42"/>
            <p:cNvSpPr>
              <a:spLocks/>
            </p:cNvSpPr>
            <p:nvPr/>
          </p:nvSpPr>
          <p:spPr bwMode="auto">
            <a:xfrm>
              <a:off x="3311" y="2136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7" name="Freeform 43"/>
            <p:cNvSpPr>
              <a:spLocks/>
            </p:cNvSpPr>
            <p:nvPr/>
          </p:nvSpPr>
          <p:spPr bwMode="auto">
            <a:xfrm>
              <a:off x="3311" y="2136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8" name="Freeform 44"/>
            <p:cNvSpPr>
              <a:spLocks/>
            </p:cNvSpPr>
            <p:nvPr/>
          </p:nvSpPr>
          <p:spPr bwMode="auto">
            <a:xfrm>
              <a:off x="3311" y="2136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49" name="Freeform 45"/>
            <p:cNvSpPr>
              <a:spLocks/>
            </p:cNvSpPr>
            <p:nvPr/>
          </p:nvSpPr>
          <p:spPr bwMode="auto">
            <a:xfrm>
              <a:off x="3533" y="2170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0" name="Freeform 46"/>
            <p:cNvSpPr>
              <a:spLocks/>
            </p:cNvSpPr>
            <p:nvPr/>
          </p:nvSpPr>
          <p:spPr bwMode="auto">
            <a:xfrm>
              <a:off x="3533" y="2170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1" name="Freeform 47"/>
            <p:cNvSpPr>
              <a:spLocks/>
            </p:cNvSpPr>
            <p:nvPr/>
          </p:nvSpPr>
          <p:spPr bwMode="auto">
            <a:xfrm>
              <a:off x="3533" y="2170"/>
              <a:ext cx="172" cy="174"/>
            </a:xfrm>
            <a:custGeom>
              <a:avLst/>
              <a:gdLst>
                <a:gd name="T0" fmla="*/ 172 w 172"/>
                <a:gd name="T1" fmla="*/ 88 h 174"/>
                <a:gd name="T2" fmla="*/ 172 w 172"/>
                <a:gd name="T3" fmla="*/ 88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8 h 174"/>
                <a:gd name="T38" fmla="*/ 0 w 172"/>
                <a:gd name="T39" fmla="*/ 88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8"/>
                  </a:moveTo>
                  <a:lnTo>
                    <a:pt x="172" y="88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2" name="Freeform 48"/>
            <p:cNvSpPr>
              <a:spLocks/>
            </p:cNvSpPr>
            <p:nvPr/>
          </p:nvSpPr>
          <p:spPr bwMode="auto">
            <a:xfrm>
              <a:off x="3381" y="244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8 w 174"/>
                <a:gd name="T7" fmla="*/ 120 h 172"/>
                <a:gd name="T8" fmla="*/ 160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2 w 174"/>
                <a:gd name="T15" fmla="*/ 166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4 w 174"/>
                <a:gd name="T31" fmla="*/ 134 h 172"/>
                <a:gd name="T32" fmla="*/ 6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6 w 174"/>
                <a:gd name="T43" fmla="*/ 52 h 172"/>
                <a:gd name="T44" fmla="*/ 14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2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60 w 174"/>
                <a:gd name="T67" fmla="*/ 38 h 172"/>
                <a:gd name="T68" fmla="*/ 168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2" y="68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3" name="Freeform 49"/>
            <p:cNvSpPr>
              <a:spLocks/>
            </p:cNvSpPr>
            <p:nvPr/>
          </p:nvSpPr>
          <p:spPr bwMode="auto">
            <a:xfrm>
              <a:off x="3381" y="244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8 w 174"/>
                <a:gd name="T7" fmla="*/ 120 h 172"/>
                <a:gd name="T8" fmla="*/ 160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2 w 174"/>
                <a:gd name="T15" fmla="*/ 166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4 w 174"/>
                <a:gd name="T31" fmla="*/ 134 h 172"/>
                <a:gd name="T32" fmla="*/ 6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6 w 174"/>
                <a:gd name="T43" fmla="*/ 52 h 172"/>
                <a:gd name="T44" fmla="*/ 14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2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60 w 174"/>
                <a:gd name="T67" fmla="*/ 38 h 172"/>
                <a:gd name="T68" fmla="*/ 168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4" name="Freeform 50"/>
            <p:cNvSpPr>
              <a:spLocks/>
            </p:cNvSpPr>
            <p:nvPr/>
          </p:nvSpPr>
          <p:spPr bwMode="auto">
            <a:xfrm>
              <a:off x="3381" y="2448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8 w 174"/>
                <a:gd name="T7" fmla="*/ 120 h 172"/>
                <a:gd name="T8" fmla="*/ 160 w 174"/>
                <a:gd name="T9" fmla="*/ 134 h 172"/>
                <a:gd name="T10" fmla="*/ 148 w 174"/>
                <a:gd name="T11" fmla="*/ 148 h 172"/>
                <a:gd name="T12" fmla="*/ 136 w 174"/>
                <a:gd name="T13" fmla="*/ 158 h 172"/>
                <a:gd name="T14" fmla="*/ 122 w 174"/>
                <a:gd name="T15" fmla="*/ 166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8 h 172"/>
                <a:gd name="T30" fmla="*/ 14 w 174"/>
                <a:gd name="T31" fmla="*/ 134 h 172"/>
                <a:gd name="T32" fmla="*/ 6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6 w 174"/>
                <a:gd name="T43" fmla="*/ 52 h 172"/>
                <a:gd name="T44" fmla="*/ 14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2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60 w 174"/>
                <a:gd name="T67" fmla="*/ 38 h 172"/>
                <a:gd name="T68" fmla="*/ 168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5" name="Freeform 51"/>
            <p:cNvSpPr>
              <a:spLocks/>
            </p:cNvSpPr>
            <p:nvPr/>
          </p:nvSpPr>
          <p:spPr bwMode="auto">
            <a:xfrm>
              <a:off x="3589" y="2654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8 w 174"/>
                <a:gd name="T7" fmla="*/ 122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60 h 174"/>
                <a:gd name="T14" fmla="*/ 120 w 174"/>
                <a:gd name="T15" fmla="*/ 168 h 174"/>
                <a:gd name="T16" fmla="*/ 104 w 174"/>
                <a:gd name="T17" fmla="*/ 172 h 174"/>
                <a:gd name="T18" fmla="*/ 86 w 174"/>
                <a:gd name="T19" fmla="*/ 174 h 174"/>
                <a:gd name="T20" fmla="*/ 86 w 174"/>
                <a:gd name="T21" fmla="*/ 174 h 174"/>
                <a:gd name="T22" fmla="*/ 70 w 174"/>
                <a:gd name="T23" fmla="*/ 172 h 174"/>
                <a:gd name="T24" fmla="*/ 52 w 174"/>
                <a:gd name="T25" fmla="*/ 168 h 174"/>
                <a:gd name="T26" fmla="*/ 38 w 174"/>
                <a:gd name="T27" fmla="*/ 160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2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40 h 174"/>
                <a:gd name="T46" fmla="*/ 26 w 174"/>
                <a:gd name="T47" fmla="*/ 26 h 174"/>
                <a:gd name="T48" fmla="*/ 38 w 174"/>
                <a:gd name="T49" fmla="*/ 16 h 174"/>
                <a:gd name="T50" fmla="*/ 52 w 174"/>
                <a:gd name="T51" fmla="*/ 8 h 174"/>
                <a:gd name="T52" fmla="*/ 70 w 174"/>
                <a:gd name="T53" fmla="*/ 2 h 174"/>
                <a:gd name="T54" fmla="*/ 86 w 174"/>
                <a:gd name="T55" fmla="*/ 0 h 174"/>
                <a:gd name="T56" fmla="*/ 86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40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8" y="122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70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40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6" name="Freeform 52"/>
            <p:cNvSpPr>
              <a:spLocks/>
            </p:cNvSpPr>
            <p:nvPr/>
          </p:nvSpPr>
          <p:spPr bwMode="auto">
            <a:xfrm>
              <a:off x="3589" y="2654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8 w 174"/>
                <a:gd name="T7" fmla="*/ 122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60 h 174"/>
                <a:gd name="T14" fmla="*/ 120 w 174"/>
                <a:gd name="T15" fmla="*/ 168 h 174"/>
                <a:gd name="T16" fmla="*/ 104 w 174"/>
                <a:gd name="T17" fmla="*/ 172 h 174"/>
                <a:gd name="T18" fmla="*/ 86 w 174"/>
                <a:gd name="T19" fmla="*/ 174 h 174"/>
                <a:gd name="T20" fmla="*/ 86 w 174"/>
                <a:gd name="T21" fmla="*/ 174 h 174"/>
                <a:gd name="T22" fmla="*/ 70 w 174"/>
                <a:gd name="T23" fmla="*/ 172 h 174"/>
                <a:gd name="T24" fmla="*/ 52 w 174"/>
                <a:gd name="T25" fmla="*/ 168 h 174"/>
                <a:gd name="T26" fmla="*/ 38 w 174"/>
                <a:gd name="T27" fmla="*/ 160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2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40 h 174"/>
                <a:gd name="T46" fmla="*/ 26 w 174"/>
                <a:gd name="T47" fmla="*/ 26 h 174"/>
                <a:gd name="T48" fmla="*/ 38 w 174"/>
                <a:gd name="T49" fmla="*/ 16 h 174"/>
                <a:gd name="T50" fmla="*/ 52 w 174"/>
                <a:gd name="T51" fmla="*/ 8 h 174"/>
                <a:gd name="T52" fmla="*/ 70 w 174"/>
                <a:gd name="T53" fmla="*/ 2 h 174"/>
                <a:gd name="T54" fmla="*/ 86 w 174"/>
                <a:gd name="T55" fmla="*/ 0 h 174"/>
                <a:gd name="T56" fmla="*/ 86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40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8" y="122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70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40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7" name="Freeform 53"/>
            <p:cNvSpPr>
              <a:spLocks/>
            </p:cNvSpPr>
            <p:nvPr/>
          </p:nvSpPr>
          <p:spPr bwMode="auto">
            <a:xfrm>
              <a:off x="3589" y="2654"/>
              <a:ext cx="174" cy="174"/>
            </a:xfrm>
            <a:custGeom>
              <a:avLst/>
              <a:gdLst>
                <a:gd name="T0" fmla="*/ 174 w 174"/>
                <a:gd name="T1" fmla="*/ 88 h 174"/>
                <a:gd name="T2" fmla="*/ 174 w 174"/>
                <a:gd name="T3" fmla="*/ 88 h 174"/>
                <a:gd name="T4" fmla="*/ 172 w 174"/>
                <a:gd name="T5" fmla="*/ 104 h 174"/>
                <a:gd name="T6" fmla="*/ 168 w 174"/>
                <a:gd name="T7" fmla="*/ 122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60 h 174"/>
                <a:gd name="T14" fmla="*/ 120 w 174"/>
                <a:gd name="T15" fmla="*/ 168 h 174"/>
                <a:gd name="T16" fmla="*/ 104 w 174"/>
                <a:gd name="T17" fmla="*/ 172 h 174"/>
                <a:gd name="T18" fmla="*/ 86 w 174"/>
                <a:gd name="T19" fmla="*/ 174 h 174"/>
                <a:gd name="T20" fmla="*/ 86 w 174"/>
                <a:gd name="T21" fmla="*/ 174 h 174"/>
                <a:gd name="T22" fmla="*/ 70 w 174"/>
                <a:gd name="T23" fmla="*/ 172 h 174"/>
                <a:gd name="T24" fmla="*/ 52 w 174"/>
                <a:gd name="T25" fmla="*/ 168 h 174"/>
                <a:gd name="T26" fmla="*/ 38 w 174"/>
                <a:gd name="T27" fmla="*/ 160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2 h 174"/>
                <a:gd name="T34" fmla="*/ 2 w 174"/>
                <a:gd name="T35" fmla="*/ 104 h 174"/>
                <a:gd name="T36" fmla="*/ 0 w 174"/>
                <a:gd name="T37" fmla="*/ 88 h 174"/>
                <a:gd name="T38" fmla="*/ 0 w 174"/>
                <a:gd name="T39" fmla="*/ 88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40 h 174"/>
                <a:gd name="T46" fmla="*/ 26 w 174"/>
                <a:gd name="T47" fmla="*/ 26 h 174"/>
                <a:gd name="T48" fmla="*/ 38 w 174"/>
                <a:gd name="T49" fmla="*/ 16 h 174"/>
                <a:gd name="T50" fmla="*/ 52 w 174"/>
                <a:gd name="T51" fmla="*/ 8 h 174"/>
                <a:gd name="T52" fmla="*/ 70 w 174"/>
                <a:gd name="T53" fmla="*/ 2 h 174"/>
                <a:gd name="T54" fmla="*/ 86 w 174"/>
                <a:gd name="T55" fmla="*/ 0 h 174"/>
                <a:gd name="T56" fmla="*/ 86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40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8"/>
                  </a:moveTo>
                  <a:lnTo>
                    <a:pt x="174" y="88"/>
                  </a:lnTo>
                  <a:lnTo>
                    <a:pt x="172" y="104"/>
                  </a:lnTo>
                  <a:lnTo>
                    <a:pt x="168" y="122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60"/>
                  </a:lnTo>
                  <a:lnTo>
                    <a:pt x="120" y="168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70" y="172"/>
                  </a:lnTo>
                  <a:lnTo>
                    <a:pt x="52" y="168"/>
                  </a:lnTo>
                  <a:lnTo>
                    <a:pt x="38" y="160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2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40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40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8" name="Freeform 54"/>
            <p:cNvSpPr>
              <a:spLocks/>
            </p:cNvSpPr>
            <p:nvPr/>
          </p:nvSpPr>
          <p:spPr bwMode="auto">
            <a:xfrm>
              <a:off x="3727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8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59" name="Freeform 55"/>
            <p:cNvSpPr>
              <a:spLocks/>
            </p:cNvSpPr>
            <p:nvPr/>
          </p:nvSpPr>
          <p:spPr bwMode="auto">
            <a:xfrm>
              <a:off x="3727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8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0" name="Freeform 56"/>
            <p:cNvSpPr>
              <a:spLocks/>
            </p:cNvSpPr>
            <p:nvPr/>
          </p:nvSpPr>
          <p:spPr bwMode="auto">
            <a:xfrm>
              <a:off x="3727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8 w 174"/>
                <a:gd name="T7" fmla="*/ 120 h 174"/>
                <a:gd name="T8" fmla="*/ 160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4 w 174"/>
                <a:gd name="T31" fmla="*/ 136 h 174"/>
                <a:gd name="T32" fmla="*/ 6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6 w 174"/>
                <a:gd name="T43" fmla="*/ 54 h 174"/>
                <a:gd name="T44" fmla="*/ 14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60 w 174"/>
                <a:gd name="T67" fmla="*/ 38 h 174"/>
                <a:gd name="T68" fmla="*/ 168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8" y="120"/>
                  </a:lnTo>
                  <a:lnTo>
                    <a:pt x="160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60" y="38"/>
                  </a:lnTo>
                  <a:lnTo>
                    <a:pt x="168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1" name="Freeform 57"/>
            <p:cNvSpPr>
              <a:spLocks/>
            </p:cNvSpPr>
            <p:nvPr/>
          </p:nvSpPr>
          <p:spPr bwMode="auto">
            <a:xfrm>
              <a:off x="3795" y="196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6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6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2" name="Freeform 58"/>
            <p:cNvSpPr>
              <a:spLocks/>
            </p:cNvSpPr>
            <p:nvPr/>
          </p:nvSpPr>
          <p:spPr bwMode="auto">
            <a:xfrm>
              <a:off x="3795" y="196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6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6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3" name="Freeform 59"/>
            <p:cNvSpPr>
              <a:spLocks/>
            </p:cNvSpPr>
            <p:nvPr/>
          </p:nvSpPr>
          <p:spPr bwMode="auto">
            <a:xfrm>
              <a:off x="3795" y="1962"/>
              <a:ext cx="176" cy="172"/>
            </a:xfrm>
            <a:custGeom>
              <a:avLst/>
              <a:gdLst>
                <a:gd name="T0" fmla="*/ 176 w 176"/>
                <a:gd name="T1" fmla="*/ 86 h 172"/>
                <a:gd name="T2" fmla="*/ 176 w 176"/>
                <a:gd name="T3" fmla="*/ 86 h 172"/>
                <a:gd name="T4" fmla="*/ 174 w 176"/>
                <a:gd name="T5" fmla="*/ 104 h 172"/>
                <a:gd name="T6" fmla="*/ 168 w 176"/>
                <a:gd name="T7" fmla="*/ 120 h 172"/>
                <a:gd name="T8" fmla="*/ 160 w 176"/>
                <a:gd name="T9" fmla="*/ 134 h 172"/>
                <a:gd name="T10" fmla="*/ 150 w 176"/>
                <a:gd name="T11" fmla="*/ 148 h 172"/>
                <a:gd name="T12" fmla="*/ 136 w 176"/>
                <a:gd name="T13" fmla="*/ 158 h 172"/>
                <a:gd name="T14" fmla="*/ 122 w 176"/>
                <a:gd name="T15" fmla="*/ 166 h 172"/>
                <a:gd name="T16" fmla="*/ 106 w 176"/>
                <a:gd name="T17" fmla="*/ 170 h 172"/>
                <a:gd name="T18" fmla="*/ 88 w 176"/>
                <a:gd name="T19" fmla="*/ 172 h 172"/>
                <a:gd name="T20" fmla="*/ 88 w 176"/>
                <a:gd name="T21" fmla="*/ 172 h 172"/>
                <a:gd name="T22" fmla="*/ 70 w 176"/>
                <a:gd name="T23" fmla="*/ 170 h 172"/>
                <a:gd name="T24" fmla="*/ 54 w 176"/>
                <a:gd name="T25" fmla="*/ 166 h 172"/>
                <a:gd name="T26" fmla="*/ 40 w 176"/>
                <a:gd name="T27" fmla="*/ 158 h 172"/>
                <a:gd name="T28" fmla="*/ 26 w 176"/>
                <a:gd name="T29" fmla="*/ 148 h 172"/>
                <a:gd name="T30" fmla="*/ 16 w 176"/>
                <a:gd name="T31" fmla="*/ 134 h 172"/>
                <a:gd name="T32" fmla="*/ 8 w 176"/>
                <a:gd name="T33" fmla="*/ 120 h 172"/>
                <a:gd name="T34" fmla="*/ 2 w 176"/>
                <a:gd name="T35" fmla="*/ 104 h 172"/>
                <a:gd name="T36" fmla="*/ 0 w 176"/>
                <a:gd name="T37" fmla="*/ 86 h 172"/>
                <a:gd name="T38" fmla="*/ 0 w 176"/>
                <a:gd name="T39" fmla="*/ 86 h 172"/>
                <a:gd name="T40" fmla="*/ 2 w 176"/>
                <a:gd name="T41" fmla="*/ 68 h 172"/>
                <a:gd name="T42" fmla="*/ 8 w 176"/>
                <a:gd name="T43" fmla="*/ 52 h 172"/>
                <a:gd name="T44" fmla="*/ 16 w 176"/>
                <a:gd name="T45" fmla="*/ 38 h 172"/>
                <a:gd name="T46" fmla="*/ 26 w 176"/>
                <a:gd name="T47" fmla="*/ 26 h 172"/>
                <a:gd name="T48" fmla="*/ 40 w 176"/>
                <a:gd name="T49" fmla="*/ 14 h 172"/>
                <a:gd name="T50" fmla="*/ 54 w 176"/>
                <a:gd name="T51" fmla="*/ 6 h 172"/>
                <a:gd name="T52" fmla="*/ 70 w 176"/>
                <a:gd name="T53" fmla="*/ 2 h 172"/>
                <a:gd name="T54" fmla="*/ 88 w 176"/>
                <a:gd name="T55" fmla="*/ 0 h 172"/>
                <a:gd name="T56" fmla="*/ 88 w 176"/>
                <a:gd name="T57" fmla="*/ 0 h 172"/>
                <a:gd name="T58" fmla="*/ 106 w 176"/>
                <a:gd name="T59" fmla="*/ 2 h 172"/>
                <a:gd name="T60" fmla="*/ 122 w 176"/>
                <a:gd name="T61" fmla="*/ 6 h 172"/>
                <a:gd name="T62" fmla="*/ 136 w 176"/>
                <a:gd name="T63" fmla="*/ 14 h 172"/>
                <a:gd name="T64" fmla="*/ 150 w 176"/>
                <a:gd name="T65" fmla="*/ 26 h 172"/>
                <a:gd name="T66" fmla="*/ 160 w 176"/>
                <a:gd name="T67" fmla="*/ 38 h 172"/>
                <a:gd name="T68" fmla="*/ 168 w 176"/>
                <a:gd name="T69" fmla="*/ 52 h 172"/>
                <a:gd name="T70" fmla="*/ 174 w 176"/>
                <a:gd name="T71" fmla="*/ 68 h 172"/>
                <a:gd name="T72" fmla="*/ 176 w 176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72">
                  <a:moveTo>
                    <a:pt x="176" y="86"/>
                  </a:moveTo>
                  <a:lnTo>
                    <a:pt x="176" y="86"/>
                  </a:lnTo>
                  <a:lnTo>
                    <a:pt x="174" y="104"/>
                  </a:lnTo>
                  <a:lnTo>
                    <a:pt x="168" y="120"/>
                  </a:lnTo>
                  <a:lnTo>
                    <a:pt x="160" y="134"/>
                  </a:lnTo>
                  <a:lnTo>
                    <a:pt x="150" y="148"/>
                  </a:lnTo>
                  <a:lnTo>
                    <a:pt x="136" y="158"/>
                  </a:lnTo>
                  <a:lnTo>
                    <a:pt x="122" y="166"/>
                  </a:lnTo>
                  <a:lnTo>
                    <a:pt x="106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40" y="158"/>
                  </a:lnTo>
                  <a:lnTo>
                    <a:pt x="26" y="148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40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6" y="2"/>
                  </a:lnTo>
                  <a:lnTo>
                    <a:pt x="122" y="6"/>
                  </a:lnTo>
                  <a:lnTo>
                    <a:pt x="136" y="14"/>
                  </a:lnTo>
                  <a:lnTo>
                    <a:pt x="150" y="26"/>
                  </a:lnTo>
                  <a:lnTo>
                    <a:pt x="160" y="38"/>
                  </a:lnTo>
                  <a:lnTo>
                    <a:pt x="168" y="52"/>
                  </a:lnTo>
                  <a:lnTo>
                    <a:pt x="174" y="68"/>
                  </a:lnTo>
                  <a:lnTo>
                    <a:pt x="176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4" name="Freeform 60"/>
            <p:cNvSpPr>
              <a:spLocks/>
            </p:cNvSpPr>
            <p:nvPr/>
          </p:nvSpPr>
          <p:spPr bwMode="auto">
            <a:xfrm>
              <a:off x="4039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5" name="Freeform 61"/>
            <p:cNvSpPr>
              <a:spLocks/>
            </p:cNvSpPr>
            <p:nvPr/>
          </p:nvSpPr>
          <p:spPr bwMode="auto">
            <a:xfrm>
              <a:off x="4039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6" name="Freeform 62"/>
            <p:cNvSpPr>
              <a:spLocks/>
            </p:cNvSpPr>
            <p:nvPr/>
          </p:nvSpPr>
          <p:spPr bwMode="auto">
            <a:xfrm>
              <a:off x="4039" y="2378"/>
              <a:ext cx="174" cy="174"/>
            </a:xfrm>
            <a:custGeom>
              <a:avLst/>
              <a:gdLst>
                <a:gd name="T0" fmla="*/ 174 w 174"/>
                <a:gd name="T1" fmla="*/ 86 h 174"/>
                <a:gd name="T2" fmla="*/ 174 w 174"/>
                <a:gd name="T3" fmla="*/ 86 h 174"/>
                <a:gd name="T4" fmla="*/ 172 w 174"/>
                <a:gd name="T5" fmla="*/ 104 h 174"/>
                <a:gd name="T6" fmla="*/ 166 w 174"/>
                <a:gd name="T7" fmla="*/ 120 h 174"/>
                <a:gd name="T8" fmla="*/ 158 w 174"/>
                <a:gd name="T9" fmla="*/ 136 h 174"/>
                <a:gd name="T10" fmla="*/ 148 w 174"/>
                <a:gd name="T11" fmla="*/ 148 h 174"/>
                <a:gd name="T12" fmla="*/ 136 w 174"/>
                <a:gd name="T13" fmla="*/ 158 h 174"/>
                <a:gd name="T14" fmla="*/ 120 w 174"/>
                <a:gd name="T15" fmla="*/ 166 h 174"/>
                <a:gd name="T16" fmla="*/ 104 w 174"/>
                <a:gd name="T17" fmla="*/ 172 h 174"/>
                <a:gd name="T18" fmla="*/ 88 w 174"/>
                <a:gd name="T19" fmla="*/ 174 h 174"/>
                <a:gd name="T20" fmla="*/ 88 w 174"/>
                <a:gd name="T21" fmla="*/ 174 h 174"/>
                <a:gd name="T22" fmla="*/ 70 w 174"/>
                <a:gd name="T23" fmla="*/ 172 h 174"/>
                <a:gd name="T24" fmla="*/ 54 w 174"/>
                <a:gd name="T25" fmla="*/ 166 h 174"/>
                <a:gd name="T26" fmla="*/ 38 w 174"/>
                <a:gd name="T27" fmla="*/ 158 h 174"/>
                <a:gd name="T28" fmla="*/ 26 w 174"/>
                <a:gd name="T29" fmla="*/ 148 h 174"/>
                <a:gd name="T30" fmla="*/ 16 w 174"/>
                <a:gd name="T31" fmla="*/ 136 h 174"/>
                <a:gd name="T32" fmla="*/ 8 w 174"/>
                <a:gd name="T33" fmla="*/ 120 h 174"/>
                <a:gd name="T34" fmla="*/ 2 w 174"/>
                <a:gd name="T35" fmla="*/ 104 h 174"/>
                <a:gd name="T36" fmla="*/ 0 w 174"/>
                <a:gd name="T37" fmla="*/ 86 h 174"/>
                <a:gd name="T38" fmla="*/ 0 w 174"/>
                <a:gd name="T39" fmla="*/ 86 h 174"/>
                <a:gd name="T40" fmla="*/ 2 w 174"/>
                <a:gd name="T41" fmla="*/ 70 h 174"/>
                <a:gd name="T42" fmla="*/ 8 w 174"/>
                <a:gd name="T43" fmla="*/ 54 h 174"/>
                <a:gd name="T44" fmla="*/ 16 w 174"/>
                <a:gd name="T45" fmla="*/ 38 h 174"/>
                <a:gd name="T46" fmla="*/ 26 w 174"/>
                <a:gd name="T47" fmla="*/ 26 h 174"/>
                <a:gd name="T48" fmla="*/ 38 w 174"/>
                <a:gd name="T49" fmla="*/ 16 h 174"/>
                <a:gd name="T50" fmla="*/ 54 w 174"/>
                <a:gd name="T51" fmla="*/ 8 h 174"/>
                <a:gd name="T52" fmla="*/ 70 w 174"/>
                <a:gd name="T53" fmla="*/ 2 h 174"/>
                <a:gd name="T54" fmla="*/ 88 w 174"/>
                <a:gd name="T55" fmla="*/ 0 h 174"/>
                <a:gd name="T56" fmla="*/ 88 w 174"/>
                <a:gd name="T57" fmla="*/ 0 h 174"/>
                <a:gd name="T58" fmla="*/ 104 w 174"/>
                <a:gd name="T59" fmla="*/ 2 h 174"/>
                <a:gd name="T60" fmla="*/ 120 w 174"/>
                <a:gd name="T61" fmla="*/ 8 h 174"/>
                <a:gd name="T62" fmla="*/ 136 w 174"/>
                <a:gd name="T63" fmla="*/ 16 h 174"/>
                <a:gd name="T64" fmla="*/ 148 w 174"/>
                <a:gd name="T65" fmla="*/ 26 h 174"/>
                <a:gd name="T66" fmla="*/ 158 w 174"/>
                <a:gd name="T67" fmla="*/ 38 h 174"/>
                <a:gd name="T68" fmla="*/ 166 w 174"/>
                <a:gd name="T69" fmla="*/ 54 h 174"/>
                <a:gd name="T70" fmla="*/ 172 w 174"/>
                <a:gd name="T71" fmla="*/ 70 h 174"/>
                <a:gd name="T72" fmla="*/ 174 w 174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4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70" y="172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8"/>
                  </a:lnTo>
                  <a:lnTo>
                    <a:pt x="16" y="136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8" y="54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2" y="70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7" name="Freeform 63"/>
            <p:cNvSpPr>
              <a:spLocks/>
            </p:cNvSpPr>
            <p:nvPr/>
          </p:nvSpPr>
          <p:spPr bwMode="auto">
            <a:xfrm>
              <a:off x="4281" y="2402"/>
              <a:ext cx="174" cy="170"/>
            </a:xfrm>
            <a:custGeom>
              <a:avLst/>
              <a:gdLst>
                <a:gd name="T0" fmla="*/ 174 w 174"/>
                <a:gd name="T1" fmla="*/ 84 h 170"/>
                <a:gd name="T2" fmla="*/ 174 w 174"/>
                <a:gd name="T3" fmla="*/ 84 h 170"/>
                <a:gd name="T4" fmla="*/ 172 w 174"/>
                <a:gd name="T5" fmla="*/ 102 h 170"/>
                <a:gd name="T6" fmla="*/ 166 w 174"/>
                <a:gd name="T7" fmla="*/ 118 h 170"/>
                <a:gd name="T8" fmla="*/ 158 w 174"/>
                <a:gd name="T9" fmla="*/ 132 h 170"/>
                <a:gd name="T10" fmla="*/ 148 w 174"/>
                <a:gd name="T11" fmla="*/ 146 h 170"/>
                <a:gd name="T12" fmla="*/ 136 w 174"/>
                <a:gd name="T13" fmla="*/ 156 h 170"/>
                <a:gd name="T14" fmla="*/ 120 w 174"/>
                <a:gd name="T15" fmla="*/ 164 h 170"/>
                <a:gd name="T16" fmla="*/ 104 w 174"/>
                <a:gd name="T17" fmla="*/ 168 h 170"/>
                <a:gd name="T18" fmla="*/ 88 w 174"/>
                <a:gd name="T19" fmla="*/ 170 h 170"/>
                <a:gd name="T20" fmla="*/ 88 w 174"/>
                <a:gd name="T21" fmla="*/ 170 h 170"/>
                <a:gd name="T22" fmla="*/ 70 w 174"/>
                <a:gd name="T23" fmla="*/ 168 h 170"/>
                <a:gd name="T24" fmla="*/ 54 w 174"/>
                <a:gd name="T25" fmla="*/ 164 h 170"/>
                <a:gd name="T26" fmla="*/ 38 w 174"/>
                <a:gd name="T27" fmla="*/ 156 h 170"/>
                <a:gd name="T28" fmla="*/ 26 w 174"/>
                <a:gd name="T29" fmla="*/ 146 h 170"/>
                <a:gd name="T30" fmla="*/ 16 w 174"/>
                <a:gd name="T31" fmla="*/ 132 h 170"/>
                <a:gd name="T32" fmla="*/ 8 w 174"/>
                <a:gd name="T33" fmla="*/ 118 h 170"/>
                <a:gd name="T34" fmla="*/ 2 w 174"/>
                <a:gd name="T35" fmla="*/ 102 h 170"/>
                <a:gd name="T36" fmla="*/ 0 w 174"/>
                <a:gd name="T37" fmla="*/ 84 h 170"/>
                <a:gd name="T38" fmla="*/ 0 w 174"/>
                <a:gd name="T39" fmla="*/ 84 h 170"/>
                <a:gd name="T40" fmla="*/ 2 w 174"/>
                <a:gd name="T41" fmla="*/ 68 h 170"/>
                <a:gd name="T42" fmla="*/ 8 w 174"/>
                <a:gd name="T43" fmla="*/ 52 h 170"/>
                <a:gd name="T44" fmla="*/ 16 w 174"/>
                <a:gd name="T45" fmla="*/ 38 h 170"/>
                <a:gd name="T46" fmla="*/ 26 w 174"/>
                <a:gd name="T47" fmla="*/ 24 h 170"/>
                <a:gd name="T48" fmla="*/ 38 w 174"/>
                <a:gd name="T49" fmla="*/ 14 h 170"/>
                <a:gd name="T50" fmla="*/ 54 w 174"/>
                <a:gd name="T51" fmla="*/ 6 h 170"/>
                <a:gd name="T52" fmla="*/ 70 w 174"/>
                <a:gd name="T53" fmla="*/ 2 h 170"/>
                <a:gd name="T54" fmla="*/ 88 w 174"/>
                <a:gd name="T55" fmla="*/ 0 h 170"/>
                <a:gd name="T56" fmla="*/ 88 w 174"/>
                <a:gd name="T57" fmla="*/ 0 h 170"/>
                <a:gd name="T58" fmla="*/ 104 w 174"/>
                <a:gd name="T59" fmla="*/ 2 h 170"/>
                <a:gd name="T60" fmla="*/ 120 w 174"/>
                <a:gd name="T61" fmla="*/ 6 h 170"/>
                <a:gd name="T62" fmla="*/ 136 w 174"/>
                <a:gd name="T63" fmla="*/ 14 h 170"/>
                <a:gd name="T64" fmla="*/ 148 w 174"/>
                <a:gd name="T65" fmla="*/ 24 h 170"/>
                <a:gd name="T66" fmla="*/ 158 w 174"/>
                <a:gd name="T67" fmla="*/ 38 h 170"/>
                <a:gd name="T68" fmla="*/ 166 w 174"/>
                <a:gd name="T69" fmla="*/ 52 h 170"/>
                <a:gd name="T70" fmla="*/ 172 w 174"/>
                <a:gd name="T71" fmla="*/ 68 h 170"/>
                <a:gd name="T72" fmla="*/ 174 w 174"/>
                <a:gd name="T73" fmla="*/ 8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0">
                  <a:moveTo>
                    <a:pt x="174" y="84"/>
                  </a:moveTo>
                  <a:lnTo>
                    <a:pt x="174" y="84"/>
                  </a:lnTo>
                  <a:lnTo>
                    <a:pt x="172" y="102"/>
                  </a:lnTo>
                  <a:lnTo>
                    <a:pt x="166" y="118"/>
                  </a:lnTo>
                  <a:lnTo>
                    <a:pt x="158" y="132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68"/>
                  </a:lnTo>
                  <a:lnTo>
                    <a:pt x="88" y="170"/>
                  </a:lnTo>
                  <a:lnTo>
                    <a:pt x="88" y="170"/>
                  </a:lnTo>
                  <a:lnTo>
                    <a:pt x="70" y="168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8" name="Freeform 64"/>
            <p:cNvSpPr>
              <a:spLocks/>
            </p:cNvSpPr>
            <p:nvPr/>
          </p:nvSpPr>
          <p:spPr bwMode="auto">
            <a:xfrm>
              <a:off x="4281" y="2402"/>
              <a:ext cx="174" cy="170"/>
            </a:xfrm>
            <a:custGeom>
              <a:avLst/>
              <a:gdLst>
                <a:gd name="T0" fmla="*/ 174 w 174"/>
                <a:gd name="T1" fmla="*/ 84 h 170"/>
                <a:gd name="T2" fmla="*/ 174 w 174"/>
                <a:gd name="T3" fmla="*/ 84 h 170"/>
                <a:gd name="T4" fmla="*/ 172 w 174"/>
                <a:gd name="T5" fmla="*/ 102 h 170"/>
                <a:gd name="T6" fmla="*/ 166 w 174"/>
                <a:gd name="T7" fmla="*/ 118 h 170"/>
                <a:gd name="T8" fmla="*/ 158 w 174"/>
                <a:gd name="T9" fmla="*/ 132 h 170"/>
                <a:gd name="T10" fmla="*/ 148 w 174"/>
                <a:gd name="T11" fmla="*/ 146 h 170"/>
                <a:gd name="T12" fmla="*/ 136 w 174"/>
                <a:gd name="T13" fmla="*/ 156 h 170"/>
                <a:gd name="T14" fmla="*/ 120 w 174"/>
                <a:gd name="T15" fmla="*/ 164 h 170"/>
                <a:gd name="T16" fmla="*/ 104 w 174"/>
                <a:gd name="T17" fmla="*/ 168 h 170"/>
                <a:gd name="T18" fmla="*/ 88 w 174"/>
                <a:gd name="T19" fmla="*/ 170 h 170"/>
                <a:gd name="T20" fmla="*/ 88 w 174"/>
                <a:gd name="T21" fmla="*/ 170 h 170"/>
                <a:gd name="T22" fmla="*/ 70 w 174"/>
                <a:gd name="T23" fmla="*/ 168 h 170"/>
                <a:gd name="T24" fmla="*/ 54 w 174"/>
                <a:gd name="T25" fmla="*/ 164 h 170"/>
                <a:gd name="T26" fmla="*/ 38 w 174"/>
                <a:gd name="T27" fmla="*/ 156 h 170"/>
                <a:gd name="T28" fmla="*/ 26 w 174"/>
                <a:gd name="T29" fmla="*/ 146 h 170"/>
                <a:gd name="T30" fmla="*/ 16 w 174"/>
                <a:gd name="T31" fmla="*/ 132 h 170"/>
                <a:gd name="T32" fmla="*/ 8 w 174"/>
                <a:gd name="T33" fmla="*/ 118 h 170"/>
                <a:gd name="T34" fmla="*/ 2 w 174"/>
                <a:gd name="T35" fmla="*/ 102 h 170"/>
                <a:gd name="T36" fmla="*/ 0 w 174"/>
                <a:gd name="T37" fmla="*/ 84 h 170"/>
                <a:gd name="T38" fmla="*/ 0 w 174"/>
                <a:gd name="T39" fmla="*/ 84 h 170"/>
                <a:gd name="T40" fmla="*/ 2 w 174"/>
                <a:gd name="T41" fmla="*/ 68 h 170"/>
                <a:gd name="T42" fmla="*/ 8 w 174"/>
                <a:gd name="T43" fmla="*/ 52 h 170"/>
                <a:gd name="T44" fmla="*/ 16 w 174"/>
                <a:gd name="T45" fmla="*/ 38 h 170"/>
                <a:gd name="T46" fmla="*/ 26 w 174"/>
                <a:gd name="T47" fmla="*/ 24 h 170"/>
                <a:gd name="T48" fmla="*/ 38 w 174"/>
                <a:gd name="T49" fmla="*/ 14 h 170"/>
                <a:gd name="T50" fmla="*/ 54 w 174"/>
                <a:gd name="T51" fmla="*/ 6 h 170"/>
                <a:gd name="T52" fmla="*/ 70 w 174"/>
                <a:gd name="T53" fmla="*/ 2 h 170"/>
                <a:gd name="T54" fmla="*/ 88 w 174"/>
                <a:gd name="T55" fmla="*/ 0 h 170"/>
                <a:gd name="T56" fmla="*/ 88 w 174"/>
                <a:gd name="T57" fmla="*/ 0 h 170"/>
                <a:gd name="T58" fmla="*/ 104 w 174"/>
                <a:gd name="T59" fmla="*/ 2 h 170"/>
                <a:gd name="T60" fmla="*/ 120 w 174"/>
                <a:gd name="T61" fmla="*/ 6 h 170"/>
                <a:gd name="T62" fmla="*/ 136 w 174"/>
                <a:gd name="T63" fmla="*/ 14 h 170"/>
                <a:gd name="T64" fmla="*/ 148 w 174"/>
                <a:gd name="T65" fmla="*/ 24 h 170"/>
                <a:gd name="T66" fmla="*/ 158 w 174"/>
                <a:gd name="T67" fmla="*/ 38 h 170"/>
                <a:gd name="T68" fmla="*/ 166 w 174"/>
                <a:gd name="T69" fmla="*/ 52 h 170"/>
                <a:gd name="T70" fmla="*/ 172 w 174"/>
                <a:gd name="T71" fmla="*/ 68 h 170"/>
                <a:gd name="T72" fmla="*/ 174 w 174"/>
                <a:gd name="T73" fmla="*/ 8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0">
                  <a:moveTo>
                    <a:pt x="174" y="84"/>
                  </a:moveTo>
                  <a:lnTo>
                    <a:pt x="174" y="84"/>
                  </a:lnTo>
                  <a:lnTo>
                    <a:pt x="172" y="102"/>
                  </a:lnTo>
                  <a:lnTo>
                    <a:pt x="166" y="118"/>
                  </a:lnTo>
                  <a:lnTo>
                    <a:pt x="158" y="132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68"/>
                  </a:lnTo>
                  <a:lnTo>
                    <a:pt x="88" y="170"/>
                  </a:lnTo>
                  <a:lnTo>
                    <a:pt x="88" y="170"/>
                  </a:lnTo>
                  <a:lnTo>
                    <a:pt x="70" y="168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69" name="Freeform 65"/>
            <p:cNvSpPr>
              <a:spLocks/>
            </p:cNvSpPr>
            <p:nvPr/>
          </p:nvSpPr>
          <p:spPr bwMode="auto">
            <a:xfrm>
              <a:off x="4281" y="2402"/>
              <a:ext cx="174" cy="170"/>
            </a:xfrm>
            <a:custGeom>
              <a:avLst/>
              <a:gdLst>
                <a:gd name="T0" fmla="*/ 174 w 174"/>
                <a:gd name="T1" fmla="*/ 84 h 170"/>
                <a:gd name="T2" fmla="*/ 174 w 174"/>
                <a:gd name="T3" fmla="*/ 84 h 170"/>
                <a:gd name="T4" fmla="*/ 172 w 174"/>
                <a:gd name="T5" fmla="*/ 102 h 170"/>
                <a:gd name="T6" fmla="*/ 166 w 174"/>
                <a:gd name="T7" fmla="*/ 118 h 170"/>
                <a:gd name="T8" fmla="*/ 158 w 174"/>
                <a:gd name="T9" fmla="*/ 132 h 170"/>
                <a:gd name="T10" fmla="*/ 148 w 174"/>
                <a:gd name="T11" fmla="*/ 146 h 170"/>
                <a:gd name="T12" fmla="*/ 136 w 174"/>
                <a:gd name="T13" fmla="*/ 156 h 170"/>
                <a:gd name="T14" fmla="*/ 120 w 174"/>
                <a:gd name="T15" fmla="*/ 164 h 170"/>
                <a:gd name="T16" fmla="*/ 104 w 174"/>
                <a:gd name="T17" fmla="*/ 168 h 170"/>
                <a:gd name="T18" fmla="*/ 88 w 174"/>
                <a:gd name="T19" fmla="*/ 170 h 170"/>
                <a:gd name="T20" fmla="*/ 88 w 174"/>
                <a:gd name="T21" fmla="*/ 170 h 170"/>
                <a:gd name="T22" fmla="*/ 70 w 174"/>
                <a:gd name="T23" fmla="*/ 168 h 170"/>
                <a:gd name="T24" fmla="*/ 54 w 174"/>
                <a:gd name="T25" fmla="*/ 164 h 170"/>
                <a:gd name="T26" fmla="*/ 38 w 174"/>
                <a:gd name="T27" fmla="*/ 156 h 170"/>
                <a:gd name="T28" fmla="*/ 26 w 174"/>
                <a:gd name="T29" fmla="*/ 146 h 170"/>
                <a:gd name="T30" fmla="*/ 16 w 174"/>
                <a:gd name="T31" fmla="*/ 132 h 170"/>
                <a:gd name="T32" fmla="*/ 8 w 174"/>
                <a:gd name="T33" fmla="*/ 118 h 170"/>
                <a:gd name="T34" fmla="*/ 2 w 174"/>
                <a:gd name="T35" fmla="*/ 102 h 170"/>
                <a:gd name="T36" fmla="*/ 0 w 174"/>
                <a:gd name="T37" fmla="*/ 84 h 170"/>
                <a:gd name="T38" fmla="*/ 0 w 174"/>
                <a:gd name="T39" fmla="*/ 84 h 170"/>
                <a:gd name="T40" fmla="*/ 2 w 174"/>
                <a:gd name="T41" fmla="*/ 68 h 170"/>
                <a:gd name="T42" fmla="*/ 8 w 174"/>
                <a:gd name="T43" fmla="*/ 52 h 170"/>
                <a:gd name="T44" fmla="*/ 16 w 174"/>
                <a:gd name="T45" fmla="*/ 38 h 170"/>
                <a:gd name="T46" fmla="*/ 26 w 174"/>
                <a:gd name="T47" fmla="*/ 24 h 170"/>
                <a:gd name="T48" fmla="*/ 38 w 174"/>
                <a:gd name="T49" fmla="*/ 14 h 170"/>
                <a:gd name="T50" fmla="*/ 54 w 174"/>
                <a:gd name="T51" fmla="*/ 6 h 170"/>
                <a:gd name="T52" fmla="*/ 70 w 174"/>
                <a:gd name="T53" fmla="*/ 2 h 170"/>
                <a:gd name="T54" fmla="*/ 88 w 174"/>
                <a:gd name="T55" fmla="*/ 0 h 170"/>
                <a:gd name="T56" fmla="*/ 88 w 174"/>
                <a:gd name="T57" fmla="*/ 0 h 170"/>
                <a:gd name="T58" fmla="*/ 104 w 174"/>
                <a:gd name="T59" fmla="*/ 2 h 170"/>
                <a:gd name="T60" fmla="*/ 120 w 174"/>
                <a:gd name="T61" fmla="*/ 6 h 170"/>
                <a:gd name="T62" fmla="*/ 136 w 174"/>
                <a:gd name="T63" fmla="*/ 14 h 170"/>
                <a:gd name="T64" fmla="*/ 148 w 174"/>
                <a:gd name="T65" fmla="*/ 24 h 170"/>
                <a:gd name="T66" fmla="*/ 158 w 174"/>
                <a:gd name="T67" fmla="*/ 38 h 170"/>
                <a:gd name="T68" fmla="*/ 166 w 174"/>
                <a:gd name="T69" fmla="*/ 52 h 170"/>
                <a:gd name="T70" fmla="*/ 172 w 174"/>
                <a:gd name="T71" fmla="*/ 68 h 170"/>
                <a:gd name="T72" fmla="*/ 174 w 174"/>
                <a:gd name="T73" fmla="*/ 8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0">
                  <a:moveTo>
                    <a:pt x="174" y="84"/>
                  </a:moveTo>
                  <a:lnTo>
                    <a:pt x="174" y="84"/>
                  </a:lnTo>
                  <a:lnTo>
                    <a:pt x="172" y="102"/>
                  </a:lnTo>
                  <a:lnTo>
                    <a:pt x="166" y="118"/>
                  </a:lnTo>
                  <a:lnTo>
                    <a:pt x="158" y="132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68"/>
                  </a:lnTo>
                  <a:lnTo>
                    <a:pt x="88" y="170"/>
                  </a:lnTo>
                  <a:lnTo>
                    <a:pt x="88" y="170"/>
                  </a:lnTo>
                  <a:lnTo>
                    <a:pt x="70" y="168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0" name="Freeform 66"/>
            <p:cNvSpPr>
              <a:spLocks/>
            </p:cNvSpPr>
            <p:nvPr/>
          </p:nvSpPr>
          <p:spPr bwMode="auto">
            <a:xfrm>
              <a:off x="4075" y="258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6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0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0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6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1" name="Freeform 67"/>
            <p:cNvSpPr>
              <a:spLocks/>
            </p:cNvSpPr>
            <p:nvPr/>
          </p:nvSpPr>
          <p:spPr bwMode="auto">
            <a:xfrm>
              <a:off x="4075" y="258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6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0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0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6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2" name="Freeform 68"/>
            <p:cNvSpPr>
              <a:spLocks/>
            </p:cNvSpPr>
            <p:nvPr/>
          </p:nvSpPr>
          <p:spPr bwMode="auto">
            <a:xfrm>
              <a:off x="4075" y="2586"/>
              <a:ext cx="172" cy="172"/>
            </a:xfrm>
            <a:custGeom>
              <a:avLst/>
              <a:gdLst>
                <a:gd name="T0" fmla="*/ 172 w 172"/>
                <a:gd name="T1" fmla="*/ 86 h 172"/>
                <a:gd name="T2" fmla="*/ 172 w 172"/>
                <a:gd name="T3" fmla="*/ 86 h 172"/>
                <a:gd name="T4" fmla="*/ 170 w 172"/>
                <a:gd name="T5" fmla="*/ 104 h 172"/>
                <a:gd name="T6" fmla="*/ 166 w 172"/>
                <a:gd name="T7" fmla="*/ 120 h 172"/>
                <a:gd name="T8" fmla="*/ 158 w 172"/>
                <a:gd name="T9" fmla="*/ 134 h 172"/>
                <a:gd name="T10" fmla="*/ 146 w 172"/>
                <a:gd name="T11" fmla="*/ 148 h 172"/>
                <a:gd name="T12" fmla="*/ 134 w 172"/>
                <a:gd name="T13" fmla="*/ 158 h 172"/>
                <a:gd name="T14" fmla="*/ 120 w 172"/>
                <a:gd name="T15" fmla="*/ 166 h 172"/>
                <a:gd name="T16" fmla="*/ 104 w 172"/>
                <a:gd name="T17" fmla="*/ 170 h 172"/>
                <a:gd name="T18" fmla="*/ 86 w 172"/>
                <a:gd name="T19" fmla="*/ 172 h 172"/>
                <a:gd name="T20" fmla="*/ 86 w 172"/>
                <a:gd name="T21" fmla="*/ 172 h 172"/>
                <a:gd name="T22" fmla="*/ 68 w 172"/>
                <a:gd name="T23" fmla="*/ 170 h 172"/>
                <a:gd name="T24" fmla="*/ 52 w 172"/>
                <a:gd name="T25" fmla="*/ 166 h 172"/>
                <a:gd name="T26" fmla="*/ 38 w 172"/>
                <a:gd name="T27" fmla="*/ 158 h 172"/>
                <a:gd name="T28" fmla="*/ 24 w 172"/>
                <a:gd name="T29" fmla="*/ 148 h 172"/>
                <a:gd name="T30" fmla="*/ 14 w 172"/>
                <a:gd name="T31" fmla="*/ 134 h 172"/>
                <a:gd name="T32" fmla="*/ 6 w 172"/>
                <a:gd name="T33" fmla="*/ 120 h 172"/>
                <a:gd name="T34" fmla="*/ 0 w 172"/>
                <a:gd name="T35" fmla="*/ 104 h 172"/>
                <a:gd name="T36" fmla="*/ 0 w 172"/>
                <a:gd name="T37" fmla="*/ 86 h 172"/>
                <a:gd name="T38" fmla="*/ 0 w 172"/>
                <a:gd name="T39" fmla="*/ 86 h 172"/>
                <a:gd name="T40" fmla="*/ 0 w 172"/>
                <a:gd name="T41" fmla="*/ 68 h 172"/>
                <a:gd name="T42" fmla="*/ 6 w 172"/>
                <a:gd name="T43" fmla="*/ 52 h 172"/>
                <a:gd name="T44" fmla="*/ 14 w 172"/>
                <a:gd name="T45" fmla="*/ 38 h 172"/>
                <a:gd name="T46" fmla="*/ 24 w 172"/>
                <a:gd name="T47" fmla="*/ 26 h 172"/>
                <a:gd name="T48" fmla="*/ 38 w 172"/>
                <a:gd name="T49" fmla="*/ 14 h 172"/>
                <a:gd name="T50" fmla="*/ 52 w 172"/>
                <a:gd name="T51" fmla="*/ 6 h 172"/>
                <a:gd name="T52" fmla="*/ 68 w 172"/>
                <a:gd name="T53" fmla="*/ 2 h 172"/>
                <a:gd name="T54" fmla="*/ 86 w 172"/>
                <a:gd name="T55" fmla="*/ 0 h 172"/>
                <a:gd name="T56" fmla="*/ 86 w 172"/>
                <a:gd name="T57" fmla="*/ 0 h 172"/>
                <a:gd name="T58" fmla="*/ 104 w 172"/>
                <a:gd name="T59" fmla="*/ 2 h 172"/>
                <a:gd name="T60" fmla="*/ 120 w 172"/>
                <a:gd name="T61" fmla="*/ 6 h 172"/>
                <a:gd name="T62" fmla="*/ 134 w 172"/>
                <a:gd name="T63" fmla="*/ 14 h 172"/>
                <a:gd name="T64" fmla="*/ 146 w 172"/>
                <a:gd name="T65" fmla="*/ 26 h 172"/>
                <a:gd name="T66" fmla="*/ 158 w 172"/>
                <a:gd name="T67" fmla="*/ 38 h 172"/>
                <a:gd name="T68" fmla="*/ 166 w 172"/>
                <a:gd name="T69" fmla="*/ 52 h 172"/>
                <a:gd name="T70" fmla="*/ 170 w 172"/>
                <a:gd name="T71" fmla="*/ 68 h 172"/>
                <a:gd name="T72" fmla="*/ 172 w 172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6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68" y="170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4"/>
                  </a:lnTo>
                  <a:lnTo>
                    <a:pt x="6" y="120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6" y="52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4" y="14"/>
                  </a:lnTo>
                  <a:lnTo>
                    <a:pt x="146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0" y="68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3" name="Freeform 69"/>
            <p:cNvSpPr>
              <a:spLocks/>
            </p:cNvSpPr>
            <p:nvPr/>
          </p:nvSpPr>
          <p:spPr bwMode="auto">
            <a:xfrm>
              <a:off x="3831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4" name="Freeform 70"/>
            <p:cNvSpPr>
              <a:spLocks/>
            </p:cNvSpPr>
            <p:nvPr/>
          </p:nvSpPr>
          <p:spPr bwMode="auto">
            <a:xfrm>
              <a:off x="3831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5" name="Freeform 71"/>
            <p:cNvSpPr>
              <a:spLocks/>
            </p:cNvSpPr>
            <p:nvPr/>
          </p:nvSpPr>
          <p:spPr bwMode="auto">
            <a:xfrm>
              <a:off x="3831" y="2620"/>
              <a:ext cx="172" cy="174"/>
            </a:xfrm>
            <a:custGeom>
              <a:avLst/>
              <a:gdLst>
                <a:gd name="T0" fmla="*/ 172 w 172"/>
                <a:gd name="T1" fmla="*/ 86 h 174"/>
                <a:gd name="T2" fmla="*/ 172 w 172"/>
                <a:gd name="T3" fmla="*/ 86 h 174"/>
                <a:gd name="T4" fmla="*/ 170 w 172"/>
                <a:gd name="T5" fmla="*/ 104 h 174"/>
                <a:gd name="T6" fmla="*/ 166 w 172"/>
                <a:gd name="T7" fmla="*/ 120 h 174"/>
                <a:gd name="T8" fmla="*/ 158 w 172"/>
                <a:gd name="T9" fmla="*/ 136 h 174"/>
                <a:gd name="T10" fmla="*/ 148 w 172"/>
                <a:gd name="T11" fmla="*/ 148 h 174"/>
                <a:gd name="T12" fmla="*/ 134 w 172"/>
                <a:gd name="T13" fmla="*/ 158 h 174"/>
                <a:gd name="T14" fmla="*/ 120 w 172"/>
                <a:gd name="T15" fmla="*/ 166 h 174"/>
                <a:gd name="T16" fmla="*/ 104 w 172"/>
                <a:gd name="T17" fmla="*/ 172 h 174"/>
                <a:gd name="T18" fmla="*/ 86 w 172"/>
                <a:gd name="T19" fmla="*/ 174 h 174"/>
                <a:gd name="T20" fmla="*/ 86 w 172"/>
                <a:gd name="T21" fmla="*/ 174 h 174"/>
                <a:gd name="T22" fmla="*/ 68 w 172"/>
                <a:gd name="T23" fmla="*/ 172 h 174"/>
                <a:gd name="T24" fmla="*/ 52 w 172"/>
                <a:gd name="T25" fmla="*/ 166 h 174"/>
                <a:gd name="T26" fmla="*/ 38 w 172"/>
                <a:gd name="T27" fmla="*/ 158 h 174"/>
                <a:gd name="T28" fmla="*/ 24 w 172"/>
                <a:gd name="T29" fmla="*/ 148 h 174"/>
                <a:gd name="T30" fmla="*/ 14 w 172"/>
                <a:gd name="T31" fmla="*/ 136 h 174"/>
                <a:gd name="T32" fmla="*/ 6 w 172"/>
                <a:gd name="T33" fmla="*/ 120 h 174"/>
                <a:gd name="T34" fmla="*/ 2 w 172"/>
                <a:gd name="T35" fmla="*/ 104 h 174"/>
                <a:gd name="T36" fmla="*/ 0 w 172"/>
                <a:gd name="T37" fmla="*/ 86 h 174"/>
                <a:gd name="T38" fmla="*/ 0 w 172"/>
                <a:gd name="T39" fmla="*/ 86 h 174"/>
                <a:gd name="T40" fmla="*/ 2 w 172"/>
                <a:gd name="T41" fmla="*/ 70 h 174"/>
                <a:gd name="T42" fmla="*/ 6 w 172"/>
                <a:gd name="T43" fmla="*/ 54 h 174"/>
                <a:gd name="T44" fmla="*/ 14 w 172"/>
                <a:gd name="T45" fmla="*/ 38 h 174"/>
                <a:gd name="T46" fmla="*/ 24 w 172"/>
                <a:gd name="T47" fmla="*/ 26 h 174"/>
                <a:gd name="T48" fmla="*/ 38 w 172"/>
                <a:gd name="T49" fmla="*/ 16 h 174"/>
                <a:gd name="T50" fmla="*/ 52 w 172"/>
                <a:gd name="T51" fmla="*/ 8 h 174"/>
                <a:gd name="T52" fmla="*/ 68 w 172"/>
                <a:gd name="T53" fmla="*/ 2 h 174"/>
                <a:gd name="T54" fmla="*/ 86 w 172"/>
                <a:gd name="T55" fmla="*/ 0 h 174"/>
                <a:gd name="T56" fmla="*/ 86 w 172"/>
                <a:gd name="T57" fmla="*/ 0 h 174"/>
                <a:gd name="T58" fmla="*/ 104 w 172"/>
                <a:gd name="T59" fmla="*/ 2 h 174"/>
                <a:gd name="T60" fmla="*/ 120 w 172"/>
                <a:gd name="T61" fmla="*/ 8 h 174"/>
                <a:gd name="T62" fmla="*/ 134 w 172"/>
                <a:gd name="T63" fmla="*/ 16 h 174"/>
                <a:gd name="T64" fmla="*/ 148 w 172"/>
                <a:gd name="T65" fmla="*/ 26 h 174"/>
                <a:gd name="T66" fmla="*/ 158 w 172"/>
                <a:gd name="T67" fmla="*/ 38 h 174"/>
                <a:gd name="T68" fmla="*/ 166 w 172"/>
                <a:gd name="T69" fmla="*/ 54 h 174"/>
                <a:gd name="T70" fmla="*/ 170 w 172"/>
                <a:gd name="T71" fmla="*/ 70 h 174"/>
                <a:gd name="T72" fmla="*/ 172 w 172"/>
                <a:gd name="T73" fmla="*/ 8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74">
                  <a:moveTo>
                    <a:pt x="172" y="86"/>
                  </a:moveTo>
                  <a:lnTo>
                    <a:pt x="172" y="86"/>
                  </a:lnTo>
                  <a:lnTo>
                    <a:pt x="170" y="104"/>
                  </a:lnTo>
                  <a:lnTo>
                    <a:pt x="166" y="120"/>
                  </a:lnTo>
                  <a:lnTo>
                    <a:pt x="158" y="136"/>
                  </a:lnTo>
                  <a:lnTo>
                    <a:pt x="148" y="148"/>
                  </a:lnTo>
                  <a:lnTo>
                    <a:pt x="134" y="158"/>
                  </a:lnTo>
                  <a:lnTo>
                    <a:pt x="120" y="166"/>
                  </a:lnTo>
                  <a:lnTo>
                    <a:pt x="104" y="172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68" y="172"/>
                  </a:lnTo>
                  <a:lnTo>
                    <a:pt x="52" y="166"/>
                  </a:lnTo>
                  <a:lnTo>
                    <a:pt x="38" y="158"/>
                  </a:lnTo>
                  <a:lnTo>
                    <a:pt x="24" y="148"/>
                  </a:lnTo>
                  <a:lnTo>
                    <a:pt x="14" y="136"/>
                  </a:lnTo>
                  <a:lnTo>
                    <a:pt x="6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4"/>
                  </a:lnTo>
                  <a:lnTo>
                    <a:pt x="14" y="38"/>
                  </a:lnTo>
                  <a:lnTo>
                    <a:pt x="24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4" y="16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4"/>
                  </a:lnTo>
                  <a:lnTo>
                    <a:pt x="170" y="70"/>
                  </a:lnTo>
                  <a:lnTo>
                    <a:pt x="172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6" name="Freeform 72"/>
            <p:cNvSpPr>
              <a:spLocks/>
            </p:cNvSpPr>
            <p:nvPr/>
          </p:nvSpPr>
          <p:spPr bwMode="auto">
            <a:xfrm>
              <a:off x="3519" y="1964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7" name="Freeform 73"/>
            <p:cNvSpPr>
              <a:spLocks/>
            </p:cNvSpPr>
            <p:nvPr/>
          </p:nvSpPr>
          <p:spPr bwMode="auto">
            <a:xfrm>
              <a:off x="3519" y="1964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8" name="Freeform 74"/>
            <p:cNvSpPr>
              <a:spLocks/>
            </p:cNvSpPr>
            <p:nvPr/>
          </p:nvSpPr>
          <p:spPr bwMode="auto">
            <a:xfrm>
              <a:off x="3519" y="1964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8 h 172"/>
                <a:gd name="T14" fmla="*/ 120 w 174"/>
                <a:gd name="T15" fmla="*/ 166 h 172"/>
                <a:gd name="T16" fmla="*/ 104 w 174"/>
                <a:gd name="T17" fmla="*/ 170 h 172"/>
                <a:gd name="T18" fmla="*/ 86 w 174"/>
                <a:gd name="T19" fmla="*/ 172 h 172"/>
                <a:gd name="T20" fmla="*/ 86 w 174"/>
                <a:gd name="T21" fmla="*/ 172 h 172"/>
                <a:gd name="T22" fmla="*/ 70 w 174"/>
                <a:gd name="T23" fmla="*/ 170 h 172"/>
                <a:gd name="T24" fmla="*/ 54 w 174"/>
                <a:gd name="T25" fmla="*/ 166 h 172"/>
                <a:gd name="T26" fmla="*/ 38 w 174"/>
                <a:gd name="T27" fmla="*/ 158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4 h 172"/>
                <a:gd name="T48" fmla="*/ 38 w 174"/>
                <a:gd name="T49" fmla="*/ 14 h 172"/>
                <a:gd name="T50" fmla="*/ 54 w 174"/>
                <a:gd name="T51" fmla="*/ 6 h 172"/>
                <a:gd name="T52" fmla="*/ 70 w 174"/>
                <a:gd name="T53" fmla="*/ 2 h 172"/>
                <a:gd name="T54" fmla="*/ 86 w 174"/>
                <a:gd name="T55" fmla="*/ 0 h 172"/>
                <a:gd name="T56" fmla="*/ 86 w 174"/>
                <a:gd name="T57" fmla="*/ 0 h 172"/>
                <a:gd name="T58" fmla="*/ 104 w 174"/>
                <a:gd name="T59" fmla="*/ 2 h 172"/>
                <a:gd name="T60" fmla="*/ 120 w 174"/>
                <a:gd name="T61" fmla="*/ 6 h 172"/>
                <a:gd name="T62" fmla="*/ 136 w 174"/>
                <a:gd name="T63" fmla="*/ 14 h 172"/>
                <a:gd name="T64" fmla="*/ 148 w 174"/>
                <a:gd name="T65" fmla="*/ 24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8"/>
                  </a:lnTo>
                  <a:lnTo>
                    <a:pt x="120" y="166"/>
                  </a:lnTo>
                  <a:lnTo>
                    <a:pt x="104" y="170"/>
                  </a:lnTo>
                  <a:lnTo>
                    <a:pt x="86" y="172"/>
                  </a:lnTo>
                  <a:lnTo>
                    <a:pt x="86" y="172"/>
                  </a:lnTo>
                  <a:lnTo>
                    <a:pt x="70" y="170"/>
                  </a:lnTo>
                  <a:lnTo>
                    <a:pt x="54" y="166"/>
                  </a:lnTo>
                  <a:lnTo>
                    <a:pt x="38" y="158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4" y="6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4" y="2"/>
                  </a:lnTo>
                  <a:lnTo>
                    <a:pt x="120" y="6"/>
                  </a:lnTo>
                  <a:lnTo>
                    <a:pt x="136" y="14"/>
                  </a:lnTo>
                  <a:lnTo>
                    <a:pt x="148" y="24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79" name="Freeform 75"/>
            <p:cNvSpPr>
              <a:spLocks/>
            </p:cNvSpPr>
            <p:nvPr/>
          </p:nvSpPr>
          <p:spPr bwMode="auto">
            <a:xfrm>
              <a:off x="4299" y="213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6 h 172"/>
                <a:gd name="T14" fmla="*/ 120 w 174"/>
                <a:gd name="T15" fmla="*/ 164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4 h 172"/>
                <a:gd name="T26" fmla="*/ 38 w 174"/>
                <a:gd name="T27" fmla="*/ 156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8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0 w 174"/>
                <a:gd name="T61" fmla="*/ 8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0" name="Freeform 76"/>
            <p:cNvSpPr>
              <a:spLocks/>
            </p:cNvSpPr>
            <p:nvPr/>
          </p:nvSpPr>
          <p:spPr bwMode="auto">
            <a:xfrm>
              <a:off x="4299" y="213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6 h 172"/>
                <a:gd name="T14" fmla="*/ 120 w 174"/>
                <a:gd name="T15" fmla="*/ 164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4 h 172"/>
                <a:gd name="T26" fmla="*/ 38 w 174"/>
                <a:gd name="T27" fmla="*/ 156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8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0 w 174"/>
                <a:gd name="T61" fmla="*/ 8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1" name="Freeform 77"/>
            <p:cNvSpPr>
              <a:spLocks/>
            </p:cNvSpPr>
            <p:nvPr/>
          </p:nvSpPr>
          <p:spPr bwMode="auto">
            <a:xfrm>
              <a:off x="4299" y="2136"/>
              <a:ext cx="174" cy="172"/>
            </a:xfrm>
            <a:custGeom>
              <a:avLst/>
              <a:gdLst>
                <a:gd name="T0" fmla="*/ 174 w 174"/>
                <a:gd name="T1" fmla="*/ 86 h 172"/>
                <a:gd name="T2" fmla="*/ 174 w 174"/>
                <a:gd name="T3" fmla="*/ 86 h 172"/>
                <a:gd name="T4" fmla="*/ 172 w 174"/>
                <a:gd name="T5" fmla="*/ 104 h 172"/>
                <a:gd name="T6" fmla="*/ 166 w 174"/>
                <a:gd name="T7" fmla="*/ 120 h 172"/>
                <a:gd name="T8" fmla="*/ 158 w 174"/>
                <a:gd name="T9" fmla="*/ 134 h 172"/>
                <a:gd name="T10" fmla="*/ 148 w 174"/>
                <a:gd name="T11" fmla="*/ 146 h 172"/>
                <a:gd name="T12" fmla="*/ 136 w 174"/>
                <a:gd name="T13" fmla="*/ 156 h 172"/>
                <a:gd name="T14" fmla="*/ 120 w 174"/>
                <a:gd name="T15" fmla="*/ 164 h 172"/>
                <a:gd name="T16" fmla="*/ 104 w 174"/>
                <a:gd name="T17" fmla="*/ 170 h 172"/>
                <a:gd name="T18" fmla="*/ 88 w 174"/>
                <a:gd name="T19" fmla="*/ 172 h 172"/>
                <a:gd name="T20" fmla="*/ 88 w 174"/>
                <a:gd name="T21" fmla="*/ 172 h 172"/>
                <a:gd name="T22" fmla="*/ 70 w 174"/>
                <a:gd name="T23" fmla="*/ 170 h 172"/>
                <a:gd name="T24" fmla="*/ 54 w 174"/>
                <a:gd name="T25" fmla="*/ 164 h 172"/>
                <a:gd name="T26" fmla="*/ 38 w 174"/>
                <a:gd name="T27" fmla="*/ 156 h 172"/>
                <a:gd name="T28" fmla="*/ 26 w 174"/>
                <a:gd name="T29" fmla="*/ 146 h 172"/>
                <a:gd name="T30" fmla="*/ 16 w 174"/>
                <a:gd name="T31" fmla="*/ 134 h 172"/>
                <a:gd name="T32" fmla="*/ 8 w 174"/>
                <a:gd name="T33" fmla="*/ 120 h 172"/>
                <a:gd name="T34" fmla="*/ 2 w 174"/>
                <a:gd name="T35" fmla="*/ 104 h 172"/>
                <a:gd name="T36" fmla="*/ 0 w 174"/>
                <a:gd name="T37" fmla="*/ 86 h 172"/>
                <a:gd name="T38" fmla="*/ 0 w 174"/>
                <a:gd name="T39" fmla="*/ 86 h 172"/>
                <a:gd name="T40" fmla="*/ 2 w 174"/>
                <a:gd name="T41" fmla="*/ 68 h 172"/>
                <a:gd name="T42" fmla="*/ 8 w 174"/>
                <a:gd name="T43" fmla="*/ 52 h 172"/>
                <a:gd name="T44" fmla="*/ 16 w 174"/>
                <a:gd name="T45" fmla="*/ 38 h 172"/>
                <a:gd name="T46" fmla="*/ 26 w 174"/>
                <a:gd name="T47" fmla="*/ 26 h 172"/>
                <a:gd name="T48" fmla="*/ 38 w 174"/>
                <a:gd name="T49" fmla="*/ 14 h 172"/>
                <a:gd name="T50" fmla="*/ 54 w 174"/>
                <a:gd name="T51" fmla="*/ 8 h 172"/>
                <a:gd name="T52" fmla="*/ 70 w 174"/>
                <a:gd name="T53" fmla="*/ 2 h 172"/>
                <a:gd name="T54" fmla="*/ 88 w 174"/>
                <a:gd name="T55" fmla="*/ 0 h 172"/>
                <a:gd name="T56" fmla="*/ 88 w 174"/>
                <a:gd name="T57" fmla="*/ 0 h 172"/>
                <a:gd name="T58" fmla="*/ 104 w 174"/>
                <a:gd name="T59" fmla="*/ 2 h 172"/>
                <a:gd name="T60" fmla="*/ 120 w 174"/>
                <a:gd name="T61" fmla="*/ 8 h 172"/>
                <a:gd name="T62" fmla="*/ 136 w 174"/>
                <a:gd name="T63" fmla="*/ 14 h 172"/>
                <a:gd name="T64" fmla="*/ 148 w 174"/>
                <a:gd name="T65" fmla="*/ 26 h 172"/>
                <a:gd name="T66" fmla="*/ 158 w 174"/>
                <a:gd name="T67" fmla="*/ 38 h 172"/>
                <a:gd name="T68" fmla="*/ 166 w 174"/>
                <a:gd name="T69" fmla="*/ 52 h 172"/>
                <a:gd name="T70" fmla="*/ 172 w 174"/>
                <a:gd name="T71" fmla="*/ 68 h 172"/>
                <a:gd name="T72" fmla="*/ 174 w 174"/>
                <a:gd name="T73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72">
                  <a:moveTo>
                    <a:pt x="174" y="86"/>
                  </a:moveTo>
                  <a:lnTo>
                    <a:pt x="174" y="86"/>
                  </a:lnTo>
                  <a:lnTo>
                    <a:pt x="172" y="104"/>
                  </a:lnTo>
                  <a:lnTo>
                    <a:pt x="166" y="120"/>
                  </a:lnTo>
                  <a:lnTo>
                    <a:pt x="158" y="134"/>
                  </a:lnTo>
                  <a:lnTo>
                    <a:pt x="148" y="146"/>
                  </a:lnTo>
                  <a:lnTo>
                    <a:pt x="136" y="156"/>
                  </a:lnTo>
                  <a:lnTo>
                    <a:pt x="120" y="164"/>
                  </a:lnTo>
                  <a:lnTo>
                    <a:pt x="104" y="170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70" y="170"/>
                  </a:lnTo>
                  <a:lnTo>
                    <a:pt x="54" y="164"/>
                  </a:lnTo>
                  <a:lnTo>
                    <a:pt x="38" y="156"/>
                  </a:lnTo>
                  <a:lnTo>
                    <a:pt x="26" y="146"/>
                  </a:lnTo>
                  <a:lnTo>
                    <a:pt x="16" y="134"/>
                  </a:lnTo>
                  <a:lnTo>
                    <a:pt x="8" y="120"/>
                  </a:lnTo>
                  <a:lnTo>
                    <a:pt x="2" y="10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4"/>
                  </a:lnTo>
                  <a:lnTo>
                    <a:pt x="54" y="8"/>
                  </a:lnTo>
                  <a:lnTo>
                    <a:pt x="7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4" y="2"/>
                  </a:lnTo>
                  <a:lnTo>
                    <a:pt x="120" y="8"/>
                  </a:lnTo>
                  <a:lnTo>
                    <a:pt x="136" y="14"/>
                  </a:lnTo>
                  <a:lnTo>
                    <a:pt x="148" y="26"/>
                  </a:lnTo>
                  <a:lnTo>
                    <a:pt x="158" y="38"/>
                  </a:lnTo>
                  <a:lnTo>
                    <a:pt x="166" y="52"/>
                  </a:lnTo>
                  <a:lnTo>
                    <a:pt x="172" y="68"/>
                  </a:lnTo>
                  <a:lnTo>
                    <a:pt x="174" y="8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2" name="Line 78"/>
            <p:cNvSpPr>
              <a:spLocks noChangeShapeType="1"/>
            </p:cNvSpPr>
            <p:nvPr/>
          </p:nvSpPr>
          <p:spPr bwMode="auto">
            <a:xfrm flipH="1">
              <a:off x="2619" y="2412"/>
              <a:ext cx="2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3" name="Freeform 79"/>
            <p:cNvSpPr>
              <a:spLocks/>
            </p:cNvSpPr>
            <p:nvPr/>
          </p:nvSpPr>
          <p:spPr bwMode="auto">
            <a:xfrm>
              <a:off x="2615" y="2444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18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1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4" name="Freeform 80"/>
            <p:cNvSpPr>
              <a:spLocks/>
            </p:cNvSpPr>
            <p:nvPr/>
          </p:nvSpPr>
          <p:spPr bwMode="auto">
            <a:xfrm>
              <a:off x="2609" y="2476"/>
              <a:ext cx="6" cy="24"/>
            </a:xfrm>
            <a:custGeom>
              <a:avLst/>
              <a:gdLst>
                <a:gd name="T0" fmla="*/ 6 w 6"/>
                <a:gd name="T1" fmla="*/ 0 h 24"/>
                <a:gd name="T2" fmla="*/ 4 w 6"/>
                <a:gd name="T3" fmla="*/ 10 h 24"/>
                <a:gd name="T4" fmla="*/ 0 w 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lnTo>
                    <a:pt x="4" y="10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5" name="Freeform 81"/>
            <p:cNvSpPr>
              <a:spLocks/>
            </p:cNvSpPr>
            <p:nvPr/>
          </p:nvSpPr>
          <p:spPr bwMode="auto">
            <a:xfrm>
              <a:off x="2599" y="2506"/>
              <a:ext cx="8" cy="24"/>
            </a:xfrm>
            <a:custGeom>
              <a:avLst/>
              <a:gdLst>
                <a:gd name="T0" fmla="*/ 8 w 8"/>
                <a:gd name="T1" fmla="*/ 0 h 24"/>
                <a:gd name="T2" fmla="*/ 6 w 8"/>
                <a:gd name="T3" fmla="*/ 4 h 24"/>
                <a:gd name="T4" fmla="*/ 0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lnTo>
                    <a:pt x="6" y="4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6" name="Freeform 82"/>
            <p:cNvSpPr>
              <a:spLocks/>
            </p:cNvSpPr>
            <p:nvPr/>
          </p:nvSpPr>
          <p:spPr bwMode="auto">
            <a:xfrm>
              <a:off x="2587" y="2538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2 w 10"/>
                <a:gd name="T3" fmla="*/ 18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2" y="18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7" name="Freeform 83"/>
            <p:cNvSpPr>
              <a:spLocks/>
            </p:cNvSpPr>
            <p:nvPr/>
          </p:nvSpPr>
          <p:spPr bwMode="auto">
            <a:xfrm>
              <a:off x="2573" y="2566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4 w 10"/>
                <a:gd name="T3" fmla="*/ 12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4" y="1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8" name="Freeform 84"/>
            <p:cNvSpPr>
              <a:spLocks/>
            </p:cNvSpPr>
            <p:nvPr/>
          </p:nvSpPr>
          <p:spPr bwMode="auto">
            <a:xfrm>
              <a:off x="2555" y="2594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10 w 14"/>
                <a:gd name="T3" fmla="*/ 6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10" y="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89" name="Freeform 85"/>
            <p:cNvSpPr>
              <a:spLocks/>
            </p:cNvSpPr>
            <p:nvPr/>
          </p:nvSpPr>
          <p:spPr bwMode="auto">
            <a:xfrm>
              <a:off x="2537" y="2622"/>
              <a:ext cx="14" cy="18"/>
            </a:xfrm>
            <a:custGeom>
              <a:avLst/>
              <a:gdLst>
                <a:gd name="T0" fmla="*/ 14 w 14"/>
                <a:gd name="T1" fmla="*/ 0 h 18"/>
                <a:gd name="T2" fmla="*/ 14 w 14"/>
                <a:gd name="T3" fmla="*/ 0 h 18"/>
                <a:gd name="T4" fmla="*/ 0 w 14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lnTo>
                    <a:pt x="14" y="0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0" name="Freeform 86"/>
            <p:cNvSpPr>
              <a:spLocks/>
            </p:cNvSpPr>
            <p:nvPr/>
          </p:nvSpPr>
          <p:spPr bwMode="auto">
            <a:xfrm>
              <a:off x="2517" y="2646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0 w 14"/>
                <a:gd name="T3" fmla="*/ 18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0" y="18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1" name="Freeform 87"/>
            <p:cNvSpPr>
              <a:spLocks/>
            </p:cNvSpPr>
            <p:nvPr/>
          </p:nvSpPr>
          <p:spPr bwMode="auto">
            <a:xfrm>
              <a:off x="2493" y="2670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6 w 18"/>
                <a:gd name="T3" fmla="*/ 14 h 18"/>
                <a:gd name="T4" fmla="*/ 0 w 1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6" y="14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2" name="Freeform 88"/>
            <p:cNvSpPr>
              <a:spLocks/>
            </p:cNvSpPr>
            <p:nvPr/>
          </p:nvSpPr>
          <p:spPr bwMode="auto">
            <a:xfrm>
              <a:off x="2471" y="2694"/>
              <a:ext cx="18" cy="16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8 h 16"/>
                <a:gd name="T4" fmla="*/ 0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lnTo>
                    <a:pt x="8" y="8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3" name="Freeform 89"/>
            <p:cNvSpPr>
              <a:spLocks/>
            </p:cNvSpPr>
            <p:nvPr/>
          </p:nvSpPr>
          <p:spPr bwMode="auto">
            <a:xfrm>
              <a:off x="2445" y="2716"/>
              <a:ext cx="20" cy="14"/>
            </a:xfrm>
            <a:custGeom>
              <a:avLst/>
              <a:gdLst>
                <a:gd name="T0" fmla="*/ 20 w 20"/>
                <a:gd name="T1" fmla="*/ 0 h 14"/>
                <a:gd name="T2" fmla="*/ 14 w 20"/>
                <a:gd name="T3" fmla="*/ 4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14" y="4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4" name="Freeform 90"/>
            <p:cNvSpPr>
              <a:spLocks/>
            </p:cNvSpPr>
            <p:nvPr/>
          </p:nvSpPr>
          <p:spPr bwMode="auto">
            <a:xfrm>
              <a:off x="2421" y="2736"/>
              <a:ext cx="18" cy="14"/>
            </a:xfrm>
            <a:custGeom>
              <a:avLst/>
              <a:gdLst>
                <a:gd name="T0" fmla="*/ 18 w 18"/>
                <a:gd name="T1" fmla="*/ 0 h 14"/>
                <a:gd name="T2" fmla="*/ 14 w 18"/>
                <a:gd name="T3" fmla="*/ 2 h 14"/>
                <a:gd name="T4" fmla="*/ 0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lnTo>
                    <a:pt x="14" y="2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5" name="Freeform 91"/>
            <p:cNvSpPr>
              <a:spLocks/>
            </p:cNvSpPr>
            <p:nvPr/>
          </p:nvSpPr>
          <p:spPr bwMode="auto">
            <a:xfrm>
              <a:off x="2393" y="2754"/>
              <a:ext cx="20" cy="14"/>
            </a:xfrm>
            <a:custGeom>
              <a:avLst/>
              <a:gdLst>
                <a:gd name="T0" fmla="*/ 20 w 20"/>
                <a:gd name="T1" fmla="*/ 0 h 14"/>
                <a:gd name="T2" fmla="*/ 20 w 20"/>
                <a:gd name="T3" fmla="*/ 0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20" y="0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6" name="Line 92"/>
            <p:cNvSpPr>
              <a:spLocks noChangeShapeType="1"/>
            </p:cNvSpPr>
            <p:nvPr/>
          </p:nvSpPr>
          <p:spPr bwMode="auto">
            <a:xfrm flipH="1">
              <a:off x="2367" y="2772"/>
              <a:ext cx="20" cy="1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7" name="Line 93"/>
            <p:cNvSpPr>
              <a:spLocks noChangeShapeType="1"/>
            </p:cNvSpPr>
            <p:nvPr/>
          </p:nvSpPr>
          <p:spPr bwMode="auto">
            <a:xfrm flipH="1">
              <a:off x="2339" y="2788"/>
              <a:ext cx="20" cy="1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8" name="Line 94"/>
            <p:cNvSpPr>
              <a:spLocks noChangeShapeType="1"/>
            </p:cNvSpPr>
            <p:nvPr/>
          </p:nvSpPr>
          <p:spPr bwMode="auto">
            <a:xfrm flipH="1">
              <a:off x="2309" y="2802"/>
              <a:ext cx="22" cy="1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299" name="Line 95"/>
            <p:cNvSpPr>
              <a:spLocks noChangeShapeType="1"/>
            </p:cNvSpPr>
            <p:nvPr/>
          </p:nvSpPr>
          <p:spPr bwMode="auto">
            <a:xfrm flipH="1">
              <a:off x="2281" y="2816"/>
              <a:ext cx="22" cy="1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0" name="Line 96"/>
            <p:cNvSpPr>
              <a:spLocks noChangeShapeType="1"/>
            </p:cNvSpPr>
            <p:nvPr/>
          </p:nvSpPr>
          <p:spPr bwMode="auto">
            <a:xfrm flipH="1">
              <a:off x="2251" y="2830"/>
              <a:ext cx="22" cy="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1" name="Line 97"/>
            <p:cNvSpPr>
              <a:spLocks noChangeShapeType="1"/>
            </p:cNvSpPr>
            <p:nvPr/>
          </p:nvSpPr>
          <p:spPr bwMode="auto">
            <a:xfrm flipH="1">
              <a:off x="2221" y="2840"/>
              <a:ext cx="22" cy="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2" name="Line 98"/>
            <p:cNvSpPr>
              <a:spLocks noChangeShapeType="1"/>
            </p:cNvSpPr>
            <p:nvPr/>
          </p:nvSpPr>
          <p:spPr bwMode="auto">
            <a:xfrm flipH="1">
              <a:off x="2189" y="2850"/>
              <a:ext cx="24" cy="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3" name="Line 99"/>
            <p:cNvSpPr>
              <a:spLocks noChangeShapeType="1"/>
            </p:cNvSpPr>
            <p:nvPr/>
          </p:nvSpPr>
          <p:spPr bwMode="auto">
            <a:xfrm flipH="1">
              <a:off x="2159" y="2860"/>
              <a:ext cx="22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4" name="Line 100"/>
            <p:cNvSpPr>
              <a:spLocks noChangeShapeType="1"/>
            </p:cNvSpPr>
            <p:nvPr/>
          </p:nvSpPr>
          <p:spPr bwMode="auto">
            <a:xfrm flipH="1">
              <a:off x="2127" y="2868"/>
              <a:ext cx="24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5" name="Line 101"/>
            <p:cNvSpPr>
              <a:spLocks noChangeShapeType="1"/>
            </p:cNvSpPr>
            <p:nvPr/>
          </p:nvSpPr>
          <p:spPr bwMode="auto">
            <a:xfrm flipH="1">
              <a:off x="2097" y="2876"/>
              <a:ext cx="22" cy="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6" name="Freeform 102"/>
            <p:cNvSpPr>
              <a:spLocks/>
            </p:cNvSpPr>
            <p:nvPr/>
          </p:nvSpPr>
          <p:spPr bwMode="auto">
            <a:xfrm>
              <a:off x="2065" y="2882"/>
              <a:ext cx="24" cy="4"/>
            </a:xfrm>
            <a:custGeom>
              <a:avLst/>
              <a:gdLst>
                <a:gd name="T0" fmla="*/ 24 w 24"/>
                <a:gd name="T1" fmla="*/ 0 h 4"/>
                <a:gd name="T2" fmla="*/ 24 w 24"/>
                <a:gd name="T3" fmla="*/ 0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4" y="0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7" name="Freeform 103"/>
            <p:cNvSpPr>
              <a:spLocks/>
            </p:cNvSpPr>
            <p:nvPr/>
          </p:nvSpPr>
          <p:spPr bwMode="auto">
            <a:xfrm>
              <a:off x="2033" y="2886"/>
              <a:ext cx="24" cy="4"/>
            </a:xfrm>
            <a:custGeom>
              <a:avLst/>
              <a:gdLst>
                <a:gd name="T0" fmla="*/ 24 w 24"/>
                <a:gd name="T1" fmla="*/ 0 h 4"/>
                <a:gd name="T2" fmla="*/ 20 w 24"/>
                <a:gd name="T3" fmla="*/ 2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20" y="2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8" name="Freeform 104"/>
            <p:cNvSpPr>
              <a:spLocks/>
            </p:cNvSpPr>
            <p:nvPr/>
          </p:nvSpPr>
          <p:spPr bwMode="auto">
            <a:xfrm>
              <a:off x="2001" y="2890"/>
              <a:ext cx="24" cy="2"/>
            </a:xfrm>
            <a:custGeom>
              <a:avLst/>
              <a:gdLst>
                <a:gd name="T0" fmla="*/ 24 w 24"/>
                <a:gd name="T1" fmla="*/ 0 h 2"/>
                <a:gd name="T2" fmla="*/ 18 w 24"/>
                <a:gd name="T3" fmla="*/ 2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8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09" name="Freeform 105"/>
            <p:cNvSpPr>
              <a:spLocks/>
            </p:cNvSpPr>
            <p:nvPr/>
          </p:nvSpPr>
          <p:spPr bwMode="auto">
            <a:xfrm>
              <a:off x="1969" y="2894"/>
              <a:ext cx="24" cy="2"/>
            </a:xfrm>
            <a:custGeom>
              <a:avLst/>
              <a:gdLst>
                <a:gd name="T0" fmla="*/ 24 w 24"/>
                <a:gd name="T1" fmla="*/ 0 h 2"/>
                <a:gd name="T2" fmla="*/ 14 w 24"/>
                <a:gd name="T3" fmla="*/ 0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4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0" name="Freeform 106"/>
            <p:cNvSpPr>
              <a:spLocks/>
            </p:cNvSpPr>
            <p:nvPr/>
          </p:nvSpPr>
          <p:spPr bwMode="auto">
            <a:xfrm>
              <a:off x="1937" y="2896"/>
              <a:ext cx="24" cy="0"/>
            </a:xfrm>
            <a:custGeom>
              <a:avLst/>
              <a:gdLst>
                <a:gd name="T0" fmla="*/ 24 w 24"/>
                <a:gd name="T1" fmla="*/ 10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1" name="Freeform 107"/>
            <p:cNvSpPr>
              <a:spLocks/>
            </p:cNvSpPr>
            <p:nvPr/>
          </p:nvSpPr>
          <p:spPr bwMode="auto">
            <a:xfrm>
              <a:off x="1905" y="2896"/>
              <a:ext cx="24" cy="0"/>
            </a:xfrm>
            <a:custGeom>
              <a:avLst/>
              <a:gdLst>
                <a:gd name="T0" fmla="*/ 24 w 24"/>
                <a:gd name="T1" fmla="*/ 6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2" name="Freeform 108"/>
            <p:cNvSpPr>
              <a:spLocks/>
            </p:cNvSpPr>
            <p:nvPr/>
          </p:nvSpPr>
          <p:spPr bwMode="auto">
            <a:xfrm>
              <a:off x="1873" y="2896"/>
              <a:ext cx="24" cy="0"/>
            </a:xfrm>
            <a:custGeom>
              <a:avLst/>
              <a:gdLst>
                <a:gd name="T0" fmla="*/ 24 w 24"/>
                <a:gd name="T1" fmla="*/ 2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3" name="Line 109"/>
            <p:cNvSpPr>
              <a:spLocks noChangeShapeType="1"/>
            </p:cNvSpPr>
            <p:nvPr/>
          </p:nvSpPr>
          <p:spPr bwMode="auto">
            <a:xfrm flipH="1" flipV="1">
              <a:off x="1841" y="2894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4" name="Line 110"/>
            <p:cNvSpPr>
              <a:spLocks noChangeShapeType="1"/>
            </p:cNvSpPr>
            <p:nvPr/>
          </p:nvSpPr>
          <p:spPr bwMode="auto">
            <a:xfrm flipH="1" flipV="1">
              <a:off x="1809" y="2892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5" name="Line 111"/>
            <p:cNvSpPr>
              <a:spLocks noChangeShapeType="1"/>
            </p:cNvSpPr>
            <p:nvPr/>
          </p:nvSpPr>
          <p:spPr bwMode="auto">
            <a:xfrm flipH="1" flipV="1">
              <a:off x="1777" y="2888"/>
              <a:ext cx="24" cy="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6" name="Freeform 112"/>
            <p:cNvSpPr>
              <a:spLocks/>
            </p:cNvSpPr>
            <p:nvPr/>
          </p:nvSpPr>
          <p:spPr bwMode="auto">
            <a:xfrm>
              <a:off x="1745" y="2884"/>
              <a:ext cx="24" cy="4"/>
            </a:xfrm>
            <a:custGeom>
              <a:avLst/>
              <a:gdLst>
                <a:gd name="T0" fmla="*/ 24 w 24"/>
                <a:gd name="T1" fmla="*/ 4 h 4"/>
                <a:gd name="T2" fmla="*/ 22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7" name="Freeform 113"/>
            <p:cNvSpPr>
              <a:spLocks/>
            </p:cNvSpPr>
            <p:nvPr/>
          </p:nvSpPr>
          <p:spPr bwMode="auto">
            <a:xfrm>
              <a:off x="1715" y="2878"/>
              <a:ext cx="24" cy="4"/>
            </a:xfrm>
            <a:custGeom>
              <a:avLst/>
              <a:gdLst>
                <a:gd name="T0" fmla="*/ 24 w 24"/>
                <a:gd name="T1" fmla="*/ 4 h 4"/>
                <a:gd name="T2" fmla="*/ 18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8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8" name="Freeform 114"/>
            <p:cNvSpPr>
              <a:spLocks/>
            </p:cNvSpPr>
            <p:nvPr/>
          </p:nvSpPr>
          <p:spPr bwMode="auto">
            <a:xfrm>
              <a:off x="1683" y="2872"/>
              <a:ext cx="24" cy="4"/>
            </a:xfrm>
            <a:custGeom>
              <a:avLst/>
              <a:gdLst>
                <a:gd name="T0" fmla="*/ 24 w 24"/>
                <a:gd name="T1" fmla="*/ 4 h 4"/>
                <a:gd name="T2" fmla="*/ 16 w 24"/>
                <a:gd name="T3" fmla="*/ 4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6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19" name="Freeform 115"/>
            <p:cNvSpPr>
              <a:spLocks/>
            </p:cNvSpPr>
            <p:nvPr/>
          </p:nvSpPr>
          <p:spPr bwMode="auto">
            <a:xfrm>
              <a:off x="1653" y="2864"/>
              <a:ext cx="22" cy="6"/>
            </a:xfrm>
            <a:custGeom>
              <a:avLst/>
              <a:gdLst>
                <a:gd name="T0" fmla="*/ 22 w 22"/>
                <a:gd name="T1" fmla="*/ 6 h 6"/>
                <a:gd name="T2" fmla="*/ 14 w 22"/>
                <a:gd name="T3" fmla="*/ 4 h 6"/>
                <a:gd name="T4" fmla="*/ 0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1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0" name="Freeform 116"/>
            <p:cNvSpPr>
              <a:spLocks/>
            </p:cNvSpPr>
            <p:nvPr/>
          </p:nvSpPr>
          <p:spPr bwMode="auto">
            <a:xfrm>
              <a:off x="1621" y="2854"/>
              <a:ext cx="24" cy="8"/>
            </a:xfrm>
            <a:custGeom>
              <a:avLst/>
              <a:gdLst>
                <a:gd name="T0" fmla="*/ 24 w 24"/>
                <a:gd name="T1" fmla="*/ 8 h 8"/>
                <a:gd name="T2" fmla="*/ 14 w 24"/>
                <a:gd name="T3" fmla="*/ 4 h 8"/>
                <a:gd name="T4" fmla="*/ 0 w 2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lnTo>
                    <a:pt x="1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1" name="Freeform 117"/>
            <p:cNvSpPr>
              <a:spLocks/>
            </p:cNvSpPr>
            <p:nvPr/>
          </p:nvSpPr>
          <p:spPr bwMode="auto">
            <a:xfrm>
              <a:off x="1591" y="2844"/>
              <a:ext cx="22" cy="8"/>
            </a:xfrm>
            <a:custGeom>
              <a:avLst/>
              <a:gdLst>
                <a:gd name="T0" fmla="*/ 22 w 22"/>
                <a:gd name="T1" fmla="*/ 8 h 8"/>
                <a:gd name="T2" fmla="*/ 12 w 22"/>
                <a:gd name="T3" fmla="*/ 6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2" name="Freeform 118"/>
            <p:cNvSpPr>
              <a:spLocks/>
            </p:cNvSpPr>
            <p:nvPr/>
          </p:nvSpPr>
          <p:spPr bwMode="auto">
            <a:xfrm>
              <a:off x="1561" y="2834"/>
              <a:ext cx="22" cy="8"/>
            </a:xfrm>
            <a:custGeom>
              <a:avLst/>
              <a:gdLst>
                <a:gd name="T0" fmla="*/ 22 w 22"/>
                <a:gd name="T1" fmla="*/ 8 h 8"/>
                <a:gd name="T2" fmla="*/ 12 w 22"/>
                <a:gd name="T3" fmla="*/ 4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1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3" name="Freeform 119"/>
            <p:cNvSpPr>
              <a:spLocks/>
            </p:cNvSpPr>
            <p:nvPr/>
          </p:nvSpPr>
          <p:spPr bwMode="auto">
            <a:xfrm>
              <a:off x="1531" y="2822"/>
              <a:ext cx="22" cy="10"/>
            </a:xfrm>
            <a:custGeom>
              <a:avLst/>
              <a:gdLst>
                <a:gd name="T0" fmla="*/ 22 w 22"/>
                <a:gd name="T1" fmla="*/ 10 h 10"/>
                <a:gd name="T2" fmla="*/ 12 w 22"/>
                <a:gd name="T3" fmla="*/ 4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4" name="Freeform 120"/>
            <p:cNvSpPr>
              <a:spLocks/>
            </p:cNvSpPr>
            <p:nvPr/>
          </p:nvSpPr>
          <p:spPr bwMode="auto">
            <a:xfrm>
              <a:off x="1503" y="2808"/>
              <a:ext cx="20" cy="10"/>
            </a:xfrm>
            <a:custGeom>
              <a:avLst/>
              <a:gdLst>
                <a:gd name="T0" fmla="*/ 20 w 20"/>
                <a:gd name="T1" fmla="*/ 10 h 10"/>
                <a:gd name="T2" fmla="*/ 10 w 20"/>
                <a:gd name="T3" fmla="*/ 6 h 10"/>
                <a:gd name="T4" fmla="*/ 0 w 2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10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5" name="Freeform 121"/>
            <p:cNvSpPr>
              <a:spLocks/>
            </p:cNvSpPr>
            <p:nvPr/>
          </p:nvSpPr>
          <p:spPr bwMode="auto">
            <a:xfrm>
              <a:off x="1473" y="2794"/>
              <a:ext cx="22" cy="10"/>
            </a:xfrm>
            <a:custGeom>
              <a:avLst/>
              <a:gdLst>
                <a:gd name="T0" fmla="*/ 22 w 22"/>
                <a:gd name="T1" fmla="*/ 10 h 10"/>
                <a:gd name="T2" fmla="*/ 14 w 22"/>
                <a:gd name="T3" fmla="*/ 6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6" name="Freeform 122"/>
            <p:cNvSpPr>
              <a:spLocks/>
            </p:cNvSpPr>
            <p:nvPr/>
          </p:nvSpPr>
          <p:spPr bwMode="auto">
            <a:xfrm>
              <a:off x="1445" y="2778"/>
              <a:ext cx="22" cy="12"/>
            </a:xfrm>
            <a:custGeom>
              <a:avLst/>
              <a:gdLst>
                <a:gd name="T0" fmla="*/ 22 w 22"/>
                <a:gd name="T1" fmla="*/ 12 h 12"/>
                <a:gd name="T2" fmla="*/ 14 w 22"/>
                <a:gd name="T3" fmla="*/ 8 h 12"/>
                <a:gd name="T4" fmla="*/ 0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lnTo>
                    <a:pt x="14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7" name="Freeform 123"/>
            <p:cNvSpPr>
              <a:spLocks/>
            </p:cNvSpPr>
            <p:nvPr/>
          </p:nvSpPr>
          <p:spPr bwMode="auto">
            <a:xfrm>
              <a:off x="1419" y="2762"/>
              <a:ext cx="20" cy="12"/>
            </a:xfrm>
            <a:custGeom>
              <a:avLst/>
              <a:gdLst>
                <a:gd name="T0" fmla="*/ 20 w 20"/>
                <a:gd name="T1" fmla="*/ 12 h 12"/>
                <a:gd name="T2" fmla="*/ 14 w 20"/>
                <a:gd name="T3" fmla="*/ 10 h 12"/>
                <a:gd name="T4" fmla="*/ 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14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8" name="Freeform 124"/>
            <p:cNvSpPr>
              <a:spLocks/>
            </p:cNvSpPr>
            <p:nvPr/>
          </p:nvSpPr>
          <p:spPr bwMode="auto">
            <a:xfrm>
              <a:off x="1393" y="2744"/>
              <a:ext cx="18" cy="12"/>
            </a:xfrm>
            <a:custGeom>
              <a:avLst/>
              <a:gdLst>
                <a:gd name="T0" fmla="*/ 18 w 18"/>
                <a:gd name="T1" fmla="*/ 12 h 12"/>
                <a:gd name="T2" fmla="*/ 16 w 18"/>
                <a:gd name="T3" fmla="*/ 10 h 12"/>
                <a:gd name="T4" fmla="*/ 0 w 1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6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29" name="Freeform 125"/>
            <p:cNvSpPr>
              <a:spLocks/>
            </p:cNvSpPr>
            <p:nvPr/>
          </p:nvSpPr>
          <p:spPr bwMode="auto">
            <a:xfrm>
              <a:off x="1367" y="2724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8 w 18"/>
                <a:gd name="T3" fmla="*/ 14 h 14"/>
                <a:gd name="T4" fmla="*/ 0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8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0" name="Line 126"/>
            <p:cNvSpPr>
              <a:spLocks noChangeShapeType="1"/>
            </p:cNvSpPr>
            <p:nvPr/>
          </p:nvSpPr>
          <p:spPr bwMode="auto">
            <a:xfrm flipH="1" flipV="1">
              <a:off x="1343" y="2702"/>
              <a:ext cx="18" cy="1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1" name="Freeform 127"/>
            <p:cNvSpPr>
              <a:spLocks/>
            </p:cNvSpPr>
            <p:nvPr/>
          </p:nvSpPr>
          <p:spPr bwMode="auto">
            <a:xfrm>
              <a:off x="1319" y="2680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4 w 18"/>
                <a:gd name="T3" fmla="*/ 4 h 18"/>
                <a:gd name="T4" fmla="*/ 0 w 1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2" name="Freeform 128"/>
            <p:cNvSpPr>
              <a:spLocks/>
            </p:cNvSpPr>
            <p:nvPr/>
          </p:nvSpPr>
          <p:spPr bwMode="auto">
            <a:xfrm>
              <a:off x="1299" y="2656"/>
              <a:ext cx="16" cy="18"/>
            </a:xfrm>
            <a:custGeom>
              <a:avLst/>
              <a:gdLst>
                <a:gd name="T0" fmla="*/ 16 w 16"/>
                <a:gd name="T1" fmla="*/ 18 h 18"/>
                <a:gd name="T2" fmla="*/ 4 w 16"/>
                <a:gd name="T3" fmla="*/ 8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3" name="Freeform 129"/>
            <p:cNvSpPr>
              <a:spLocks/>
            </p:cNvSpPr>
            <p:nvPr/>
          </p:nvSpPr>
          <p:spPr bwMode="auto">
            <a:xfrm>
              <a:off x="1279" y="2632"/>
              <a:ext cx="14" cy="18"/>
            </a:xfrm>
            <a:custGeom>
              <a:avLst/>
              <a:gdLst>
                <a:gd name="T0" fmla="*/ 14 w 14"/>
                <a:gd name="T1" fmla="*/ 18 h 18"/>
                <a:gd name="T2" fmla="*/ 8 w 14"/>
                <a:gd name="T3" fmla="*/ 12 h 18"/>
                <a:gd name="T4" fmla="*/ 0 w 1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lnTo>
                    <a:pt x="8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4" name="Freeform 130"/>
            <p:cNvSpPr>
              <a:spLocks/>
            </p:cNvSpPr>
            <p:nvPr/>
          </p:nvSpPr>
          <p:spPr bwMode="auto">
            <a:xfrm>
              <a:off x="1259" y="2606"/>
              <a:ext cx="14" cy="20"/>
            </a:xfrm>
            <a:custGeom>
              <a:avLst/>
              <a:gdLst>
                <a:gd name="T0" fmla="*/ 14 w 14"/>
                <a:gd name="T1" fmla="*/ 20 h 20"/>
                <a:gd name="T2" fmla="*/ 12 w 14"/>
                <a:gd name="T3" fmla="*/ 1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12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5" name="Freeform 131"/>
            <p:cNvSpPr>
              <a:spLocks/>
            </p:cNvSpPr>
            <p:nvPr/>
          </p:nvSpPr>
          <p:spPr bwMode="auto">
            <a:xfrm>
              <a:off x="1243" y="2578"/>
              <a:ext cx="12" cy="20"/>
            </a:xfrm>
            <a:custGeom>
              <a:avLst/>
              <a:gdLst>
                <a:gd name="T0" fmla="*/ 12 w 12"/>
                <a:gd name="T1" fmla="*/ 20 h 20"/>
                <a:gd name="T2" fmla="*/ 2 w 12"/>
                <a:gd name="T3" fmla="*/ 0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6" name="Freeform 132"/>
            <p:cNvSpPr>
              <a:spLocks/>
            </p:cNvSpPr>
            <p:nvPr/>
          </p:nvSpPr>
          <p:spPr bwMode="auto">
            <a:xfrm>
              <a:off x="1229" y="2550"/>
              <a:ext cx="12" cy="20"/>
            </a:xfrm>
            <a:custGeom>
              <a:avLst/>
              <a:gdLst>
                <a:gd name="T0" fmla="*/ 12 w 12"/>
                <a:gd name="T1" fmla="*/ 20 h 20"/>
                <a:gd name="T2" fmla="*/ 4 w 12"/>
                <a:gd name="T3" fmla="*/ 6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7" name="Freeform 133"/>
            <p:cNvSpPr>
              <a:spLocks/>
            </p:cNvSpPr>
            <p:nvPr/>
          </p:nvSpPr>
          <p:spPr bwMode="auto">
            <a:xfrm>
              <a:off x="1219" y="2520"/>
              <a:ext cx="8" cy="22"/>
            </a:xfrm>
            <a:custGeom>
              <a:avLst/>
              <a:gdLst>
                <a:gd name="T0" fmla="*/ 8 w 8"/>
                <a:gd name="T1" fmla="*/ 22 h 22"/>
                <a:gd name="T2" fmla="*/ 4 w 8"/>
                <a:gd name="T3" fmla="*/ 14 h 22"/>
                <a:gd name="T4" fmla="*/ 0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lnTo>
                    <a:pt x="4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8" name="Freeform 134"/>
            <p:cNvSpPr>
              <a:spLocks/>
            </p:cNvSpPr>
            <p:nvPr/>
          </p:nvSpPr>
          <p:spPr bwMode="auto">
            <a:xfrm>
              <a:off x="1209" y="2488"/>
              <a:ext cx="8" cy="24"/>
            </a:xfrm>
            <a:custGeom>
              <a:avLst/>
              <a:gdLst>
                <a:gd name="T0" fmla="*/ 8 w 8"/>
                <a:gd name="T1" fmla="*/ 24 h 24"/>
                <a:gd name="T2" fmla="*/ 6 w 8"/>
                <a:gd name="T3" fmla="*/ 22 h 24"/>
                <a:gd name="T4" fmla="*/ 0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24"/>
                  </a:moveTo>
                  <a:lnTo>
                    <a:pt x="6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39" name="Freeform 135"/>
            <p:cNvSpPr>
              <a:spLocks/>
            </p:cNvSpPr>
            <p:nvPr/>
          </p:nvSpPr>
          <p:spPr bwMode="auto">
            <a:xfrm>
              <a:off x="1205" y="2458"/>
              <a:ext cx="4" cy="22"/>
            </a:xfrm>
            <a:custGeom>
              <a:avLst/>
              <a:gdLst>
                <a:gd name="T0" fmla="*/ 4 w 4"/>
                <a:gd name="T1" fmla="*/ 22 h 22"/>
                <a:gd name="T2" fmla="*/ 0 w 4"/>
                <a:gd name="T3" fmla="*/ 4 h 22"/>
                <a:gd name="T4" fmla="*/ 0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4" y="22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0" name="Freeform 136"/>
            <p:cNvSpPr>
              <a:spLocks/>
            </p:cNvSpPr>
            <p:nvPr/>
          </p:nvSpPr>
          <p:spPr bwMode="auto">
            <a:xfrm>
              <a:off x="1201" y="2426"/>
              <a:ext cx="2" cy="24"/>
            </a:xfrm>
            <a:custGeom>
              <a:avLst/>
              <a:gdLst>
                <a:gd name="T0" fmla="*/ 2 w 2"/>
                <a:gd name="T1" fmla="*/ 24 h 24"/>
                <a:gd name="T2" fmla="*/ 0 w 2"/>
                <a:gd name="T3" fmla="*/ 12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1" name="Freeform 137"/>
            <p:cNvSpPr>
              <a:spLocks/>
            </p:cNvSpPr>
            <p:nvPr/>
          </p:nvSpPr>
          <p:spPr bwMode="auto">
            <a:xfrm>
              <a:off x="1201" y="2394"/>
              <a:ext cx="0" cy="24"/>
            </a:xfrm>
            <a:custGeom>
              <a:avLst/>
              <a:gdLst>
                <a:gd name="T0" fmla="*/ 24 h 24"/>
                <a:gd name="T1" fmla="*/ 18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2" name="Freeform 138"/>
            <p:cNvSpPr>
              <a:spLocks/>
            </p:cNvSpPr>
            <p:nvPr/>
          </p:nvSpPr>
          <p:spPr bwMode="auto">
            <a:xfrm>
              <a:off x="1203" y="2362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2 w 2"/>
                <a:gd name="T3" fmla="*/ 0 h 24"/>
                <a:gd name="T4" fmla="*/ 2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3" name="Freeform 139"/>
            <p:cNvSpPr>
              <a:spLocks/>
            </p:cNvSpPr>
            <p:nvPr/>
          </p:nvSpPr>
          <p:spPr bwMode="auto">
            <a:xfrm>
              <a:off x="1207" y="2330"/>
              <a:ext cx="4" cy="24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8 h 24"/>
                <a:gd name="T4" fmla="*/ 4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lnTo>
                    <a:pt x="2" y="8"/>
                  </a:lnTo>
                  <a:lnTo>
                    <a:pt x="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4" name="Freeform 140"/>
            <p:cNvSpPr>
              <a:spLocks/>
            </p:cNvSpPr>
            <p:nvPr/>
          </p:nvSpPr>
          <p:spPr bwMode="auto">
            <a:xfrm>
              <a:off x="1213" y="2300"/>
              <a:ext cx="8" cy="22"/>
            </a:xfrm>
            <a:custGeom>
              <a:avLst/>
              <a:gdLst>
                <a:gd name="T0" fmla="*/ 0 w 8"/>
                <a:gd name="T1" fmla="*/ 22 h 22"/>
                <a:gd name="T2" fmla="*/ 2 w 8"/>
                <a:gd name="T3" fmla="*/ 14 h 22"/>
                <a:gd name="T4" fmla="*/ 8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22"/>
                  </a:moveTo>
                  <a:lnTo>
                    <a:pt x="2" y="14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5" name="Freeform 141"/>
            <p:cNvSpPr>
              <a:spLocks/>
            </p:cNvSpPr>
            <p:nvPr/>
          </p:nvSpPr>
          <p:spPr bwMode="auto">
            <a:xfrm>
              <a:off x="1223" y="2270"/>
              <a:ext cx="10" cy="22"/>
            </a:xfrm>
            <a:custGeom>
              <a:avLst/>
              <a:gdLst>
                <a:gd name="T0" fmla="*/ 0 w 10"/>
                <a:gd name="T1" fmla="*/ 22 h 22"/>
                <a:gd name="T2" fmla="*/ 0 w 10"/>
                <a:gd name="T3" fmla="*/ 20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0" y="20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6" name="Freeform 142"/>
            <p:cNvSpPr>
              <a:spLocks/>
            </p:cNvSpPr>
            <p:nvPr/>
          </p:nvSpPr>
          <p:spPr bwMode="auto">
            <a:xfrm>
              <a:off x="1235" y="2242"/>
              <a:ext cx="12" cy="20"/>
            </a:xfrm>
            <a:custGeom>
              <a:avLst/>
              <a:gdLst>
                <a:gd name="T0" fmla="*/ 0 w 12"/>
                <a:gd name="T1" fmla="*/ 20 h 20"/>
                <a:gd name="T2" fmla="*/ 10 w 12"/>
                <a:gd name="T3" fmla="*/ 4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10" y="4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7" name="Freeform 143"/>
            <p:cNvSpPr>
              <a:spLocks/>
            </p:cNvSpPr>
            <p:nvPr/>
          </p:nvSpPr>
          <p:spPr bwMode="auto">
            <a:xfrm>
              <a:off x="1251" y="2214"/>
              <a:ext cx="12" cy="20"/>
            </a:xfrm>
            <a:custGeom>
              <a:avLst/>
              <a:gdLst>
                <a:gd name="T0" fmla="*/ 0 w 12"/>
                <a:gd name="T1" fmla="*/ 20 h 20"/>
                <a:gd name="T2" fmla="*/ 6 w 12"/>
                <a:gd name="T3" fmla="*/ 10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6" y="1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8" name="Freeform 144"/>
            <p:cNvSpPr>
              <a:spLocks/>
            </p:cNvSpPr>
            <p:nvPr/>
          </p:nvSpPr>
          <p:spPr bwMode="auto">
            <a:xfrm>
              <a:off x="1267" y="2188"/>
              <a:ext cx="14" cy="20"/>
            </a:xfrm>
            <a:custGeom>
              <a:avLst/>
              <a:gdLst>
                <a:gd name="T0" fmla="*/ 0 w 14"/>
                <a:gd name="T1" fmla="*/ 20 h 20"/>
                <a:gd name="T2" fmla="*/ 4 w 14"/>
                <a:gd name="T3" fmla="*/ 14 h 20"/>
                <a:gd name="T4" fmla="*/ 14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lnTo>
                    <a:pt x="4" y="14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49" name="Freeform 145"/>
            <p:cNvSpPr>
              <a:spLocks/>
            </p:cNvSpPr>
            <p:nvPr/>
          </p:nvSpPr>
          <p:spPr bwMode="auto">
            <a:xfrm>
              <a:off x="1287" y="2162"/>
              <a:ext cx="14" cy="20"/>
            </a:xfrm>
            <a:custGeom>
              <a:avLst/>
              <a:gdLst>
                <a:gd name="T0" fmla="*/ 0 w 14"/>
                <a:gd name="T1" fmla="*/ 20 h 20"/>
                <a:gd name="T2" fmla="*/ 0 w 14"/>
                <a:gd name="T3" fmla="*/ 18 h 20"/>
                <a:gd name="T4" fmla="*/ 14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lnTo>
                    <a:pt x="0" y="18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0" name="Freeform 146"/>
            <p:cNvSpPr>
              <a:spLocks/>
            </p:cNvSpPr>
            <p:nvPr/>
          </p:nvSpPr>
          <p:spPr bwMode="auto">
            <a:xfrm>
              <a:off x="1307" y="2140"/>
              <a:ext cx="16" cy="16"/>
            </a:xfrm>
            <a:custGeom>
              <a:avLst/>
              <a:gdLst>
                <a:gd name="T0" fmla="*/ 0 w 16"/>
                <a:gd name="T1" fmla="*/ 16 h 16"/>
                <a:gd name="T2" fmla="*/ 16 w 16"/>
                <a:gd name="T3" fmla="*/ 0 h 16"/>
                <a:gd name="T4" fmla="*/ 16 w 1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1" name="Freeform 147"/>
            <p:cNvSpPr>
              <a:spLocks/>
            </p:cNvSpPr>
            <p:nvPr/>
          </p:nvSpPr>
          <p:spPr bwMode="auto">
            <a:xfrm>
              <a:off x="1329" y="2118"/>
              <a:ext cx="18" cy="16"/>
            </a:xfrm>
            <a:custGeom>
              <a:avLst/>
              <a:gdLst>
                <a:gd name="T0" fmla="*/ 0 w 18"/>
                <a:gd name="T1" fmla="*/ 16 h 16"/>
                <a:gd name="T2" fmla="*/ 12 w 18"/>
                <a:gd name="T3" fmla="*/ 4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2" y="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2" name="Freeform 148"/>
            <p:cNvSpPr>
              <a:spLocks/>
            </p:cNvSpPr>
            <p:nvPr/>
          </p:nvSpPr>
          <p:spPr bwMode="auto">
            <a:xfrm>
              <a:off x="1353" y="2096"/>
              <a:ext cx="18" cy="16"/>
            </a:xfrm>
            <a:custGeom>
              <a:avLst/>
              <a:gdLst>
                <a:gd name="T0" fmla="*/ 0 w 18"/>
                <a:gd name="T1" fmla="*/ 16 h 16"/>
                <a:gd name="T2" fmla="*/ 10 w 18"/>
                <a:gd name="T3" fmla="*/ 8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0" y="8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3" name="Freeform 149"/>
            <p:cNvSpPr>
              <a:spLocks/>
            </p:cNvSpPr>
            <p:nvPr/>
          </p:nvSpPr>
          <p:spPr bwMode="auto">
            <a:xfrm>
              <a:off x="1377" y="2078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8 w 20"/>
                <a:gd name="T3" fmla="*/ 8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8" y="8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4" name="Freeform 150"/>
            <p:cNvSpPr>
              <a:spLocks/>
            </p:cNvSpPr>
            <p:nvPr/>
          </p:nvSpPr>
          <p:spPr bwMode="auto">
            <a:xfrm>
              <a:off x="1403" y="2060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6 w 20"/>
                <a:gd name="T3" fmla="*/ 10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6" y="1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5" name="Freeform 151"/>
            <p:cNvSpPr>
              <a:spLocks/>
            </p:cNvSpPr>
            <p:nvPr/>
          </p:nvSpPr>
          <p:spPr bwMode="auto">
            <a:xfrm>
              <a:off x="1431" y="2042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2 w 20"/>
                <a:gd name="T3" fmla="*/ 12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2" y="12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6" name="Freeform 152"/>
            <p:cNvSpPr>
              <a:spLocks/>
            </p:cNvSpPr>
            <p:nvPr/>
          </p:nvSpPr>
          <p:spPr bwMode="auto">
            <a:xfrm>
              <a:off x="1457" y="2028"/>
              <a:ext cx="22" cy="10"/>
            </a:xfrm>
            <a:custGeom>
              <a:avLst/>
              <a:gdLst>
                <a:gd name="T0" fmla="*/ 0 w 22"/>
                <a:gd name="T1" fmla="*/ 10 h 10"/>
                <a:gd name="T2" fmla="*/ 2 w 22"/>
                <a:gd name="T3" fmla="*/ 10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2" y="1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7" name="Freeform 153"/>
            <p:cNvSpPr>
              <a:spLocks/>
            </p:cNvSpPr>
            <p:nvPr/>
          </p:nvSpPr>
          <p:spPr bwMode="auto">
            <a:xfrm>
              <a:off x="1485" y="2014"/>
              <a:ext cx="22" cy="10"/>
            </a:xfrm>
            <a:custGeom>
              <a:avLst/>
              <a:gdLst>
                <a:gd name="T0" fmla="*/ 0 w 22"/>
                <a:gd name="T1" fmla="*/ 10 h 10"/>
                <a:gd name="T2" fmla="*/ 2 w 22"/>
                <a:gd name="T3" fmla="*/ 10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2" y="1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8" name="Line 154"/>
            <p:cNvSpPr>
              <a:spLocks noChangeShapeType="1"/>
            </p:cNvSpPr>
            <p:nvPr/>
          </p:nvSpPr>
          <p:spPr bwMode="auto">
            <a:xfrm flipV="1">
              <a:off x="1515" y="2000"/>
              <a:ext cx="22" cy="1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59" name="Line 155"/>
            <p:cNvSpPr>
              <a:spLocks noChangeShapeType="1"/>
            </p:cNvSpPr>
            <p:nvPr/>
          </p:nvSpPr>
          <p:spPr bwMode="auto">
            <a:xfrm flipV="1">
              <a:off x="1543" y="1988"/>
              <a:ext cx="24" cy="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0" name="Line 156"/>
            <p:cNvSpPr>
              <a:spLocks noChangeShapeType="1"/>
            </p:cNvSpPr>
            <p:nvPr/>
          </p:nvSpPr>
          <p:spPr bwMode="auto">
            <a:xfrm flipV="1">
              <a:off x="1573" y="1978"/>
              <a:ext cx="24" cy="8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1" name="Line 157"/>
            <p:cNvSpPr>
              <a:spLocks noChangeShapeType="1"/>
            </p:cNvSpPr>
            <p:nvPr/>
          </p:nvSpPr>
          <p:spPr bwMode="auto">
            <a:xfrm flipV="1">
              <a:off x="1603" y="1968"/>
              <a:ext cx="24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2" name="Line 158"/>
            <p:cNvSpPr>
              <a:spLocks noChangeShapeType="1"/>
            </p:cNvSpPr>
            <p:nvPr/>
          </p:nvSpPr>
          <p:spPr bwMode="auto">
            <a:xfrm flipV="1">
              <a:off x="1635" y="1960"/>
              <a:ext cx="22" cy="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3" name="Freeform 159"/>
            <p:cNvSpPr>
              <a:spLocks/>
            </p:cNvSpPr>
            <p:nvPr/>
          </p:nvSpPr>
          <p:spPr bwMode="auto">
            <a:xfrm>
              <a:off x="1665" y="1952"/>
              <a:ext cx="24" cy="4"/>
            </a:xfrm>
            <a:custGeom>
              <a:avLst/>
              <a:gdLst>
                <a:gd name="T0" fmla="*/ 0 w 24"/>
                <a:gd name="T1" fmla="*/ 4 h 4"/>
                <a:gd name="T2" fmla="*/ 2 w 24"/>
                <a:gd name="T3" fmla="*/ 4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2" y="4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4" name="Freeform 160"/>
            <p:cNvSpPr>
              <a:spLocks/>
            </p:cNvSpPr>
            <p:nvPr/>
          </p:nvSpPr>
          <p:spPr bwMode="auto">
            <a:xfrm>
              <a:off x="1697" y="1946"/>
              <a:ext cx="24" cy="4"/>
            </a:xfrm>
            <a:custGeom>
              <a:avLst/>
              <a:gdLst>
                <a:gd name="T0" fmla="*/ 0 w 24"/>
                <a:gd name="T1" fmla="*/ 4 h 4"/>
                <a:gd name="T2" fmla="*/ 2 w 24"/>
                <a:gd name="T3" fmla="*/ 2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2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5" name="Freeform 161"/>
            <p:cNvSpPr>
              <a:spLocks/>
            </p:cNvSpPr>
            <p:nvPr/>
          </p:nvSpPr>
          <p:spPr bwMode="auto">
            <a:xfrm>
              <a:off x="1727" y="1940"/>
              <a:ext cx="24" cy="4"/>
            </a:xfrm>
            <a:custGeom>
              <a:avLst/>
              <a:gdLst>
                <a:gd name="T0" fmla="*/ 0 w 24"/>
                <a:gd name="T1" fmla="*/ 4 h 4"/>
                <a:gd name="T2" fmla="*/ 6 w 24"/>
                <a:gd name="T3" fmla="*/ 2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6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6" name="Freeform 162"/>
            <p:cNvSpPr>
              <a:spLocks/>
            </p:cNvSpPr>
            <p:nvPr/>
          </p:nvSpPr>
          <p:spPr bwMode="auto">
            <a:xfrm>
              <a:off x="1759" y="1936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8 w 24"/>
                <a:gd name="T3" fmla="*/ 2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8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7" name="Freeform 163"/>
            <p:cNvSpPr>
              <a:spLocks/>
            </p:cNvSpPr>
            <p:nvPr/>
          </p:nvSpPr>
          <p:spPr bwMode="auto">
            <a:xfrm>
              <a:off x="1791" y="1932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12 w 24"/>
                <a:gd name="T3" fmla="*/ 0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12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8" name="Freeform 164"/>
            <p:cNvSpPr>
              <a:spLocks/>
            </p:cNvSpPr>
            <p:nvPr/>
          </p:nvSpPr>
          <p:spPr bwMode="auto">
            <a:xfrm>
              <a:off x="1823" y="1930"/>
              <a:ext cx="24" cy="0"/>
            </a:xfrm>
            <a:custGeom>
              <a:avLst/>
              <a:gdLst>
                <a:gd name="T0" fmla="*/ 0 w 24"/>
                <a:gd name="T1" fmla="*/ 16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16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69" name="Freeform 165"/>
            <p:cNvSpPr>
              <a:spLocks/>
            </p:cNvSpPr>
            <p:nvPr/>
          </p:nvSpPr>
          <p:spPr bwMode="auto">
            <a:xfrm>
              <a:off x="1855" y="1928"/>
              <a:ext cx="24" cy="0"/>
            </a:xfrm>
            <a:custGeom>
              <a:avLst/>
              <a:gdLst>
                <a:gd name="T0" fmla="*/ 0 w 24"/>
                <a:gd name="T1" fmla="*/ 2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0" name="Freeform 166"/>
            <p:cNvSpPr>
              <a:spLocks/>
            </p:cNvSpPr>
            <p:nvPr/>
          </p:nvSpPr>
          <p:spPr bwMode="auto">
            <a:xfrm>
              <a:off x="1887" y="1928"/>
              <a:ext cx="24" cy="0"/>
            </a:xfrm>
            <a:custGeom>
              <a:avLst/>
              <a:gdLst>
                <a:gd name="T0" fmla="*/ 0 w 24"/>
                <a:gd name="T1" fmla="*/ 24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4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1" name="Line 167"/>
            <p:cNvSpPr>
              <a:spLocks noChangeShapeType="1"/>
            </p:cNvSpPr>
            <p:nvPr/>
          </p:nvSpPr>
          <p:spPr bwMode="auto">
            <a:xfrm>
              <a:off x="1919" y="1928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2" name="Line 168"/>
            <p:cNvSpPr>
              <a:spLocks noChangeShapeType="1"/>
            </p:cNvSpPr>
            <p:nvPr/>
          </p:nvSpPr>
          <p:spPr bwMode="auto">
            <a:xfrm>
              <a:off x="1951" y="1928"/>
              <a:ext cx="24" cy="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3" name="Freeform 169"/>
            <p:cNvSpPr>
              <a:spLocks/>
            </p:cNvSpPr>
            <p:nvPr/>
          </p:nvSpPr>
          <p:spPr bwMode="auto">
            <a:xfrm>
              <a:off x="1983" y="1930"/>
              <a:ext cx="24" cy="2"/>
            </a:xfrm>
            <a:custGeom>
              <a:avLst/>
              <a:gdLst>
                <a:gd name="T0" fmla="*/ 0 w 24"/>
                <a:gd name="T1" fmla="*/ 0 h 2"/>
                <a:gd name="T2" fmla="*/ 0 w 24"/>
                <a:gd name="T3" fmla="*/ 0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0" y="0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4" name="Freeform 170"/>
            <p:cNvSpPr>
              <a:spLocks/>
            </p:cNvSpPr>
            <p:nvPr/>
          </p:nvSpPr>
          <p:spPr bwMode="auto">
            <a:xfrm>
              <a:off x="2015" y="1932"/>
              <a:ext cx="24" cy="4"/>
            </a:xfrm>
            <a:custGeom>
              <a:avLst/>
              <a:gdLst>
                <a:gd name="T0" fmla="*/ 0 w 24"/>
                <a:gd name="T1" fmla="*/ 0 h 4"/>
                <a:gd name="T2" fmla="*/ 4 w 24"/>
                <a:gd name="T3" fmla="*/ 0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4" y="0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5" name="Freeform 171"/>
            <p:cNvSpPr>
              <a:spLocks/>
            </p:cNvSpPr>
            <p:nvPr/>
          </p:nvSpPr>
          <p:spPr bwMode="auto">
            <a:xfrm>
              <a:off x="2047" y="1936"/>
              <a:ext cx="24" cy="4"/>
            </a:xfrm>
            <a:custGeom>
              <a:avLst/>
              <a:gdLst>
                <a:gd name="T0" fmla="*/ 0 w 24"/>
                <a:gd name="T1" fmla="*/ 0 h 4"/>
                <a:gd name="T2" fmla="*/ 6 w 24"/>
                <a:gd name="T3" fmla="*/ 2 h 4"/>
                <a:gd name="T4" fmla="*/ 24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lnTo>
                    <a:pt x="6" y="2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6" name="Freeform 172"/>
            <p:cNvSpPr>
              <a:spLocks/>
            </p:cNvSpPr>
            <p:nvPr/>
          </p:nvSpPr>
          <p:spPr bwMode="auto">
            <a:xfrm>
              <a:off x="2079" y="1940"/>
              <a:ext cx="22" cy="6"/>
            </a:xfrm>
            <a:custGeom>
              <a:avLst/>
              <a:gdLst>
                <a:gd name="T0" fmla="*/ 0 w 22"/>
                <a:gd name="T1" fmla="*/ 0 h 6"/>
                <a:gd name="T2" fmla="*/ 10 w 22"/>
                <a:gd name="T3" fmla="*/ 2 h 6"/>
                <a:gd name="T4" fmla="*/ 22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lnTo>
                    <a:pt x="10" y="2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7" name="Freeform 173"/>
            <p:cNvSpPr>
              <a:spLocks/>
            </p:cNvSpPr>
            <p:nvPr/>
          </p:nvSpPr>
          <p:spPr bwMode="auto">
            <a:xfrm>
              <a:off x="2109" y="194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12 w 24"/>
                <a:gd name="T3" fmla="*/ 2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8" name="Freeform 174"/>
            <p:cNvSpPr>
              <a:spLocks/>
            </p:cNvSpPr>
            <p:nvPr/>
          </p:nvSpPr>
          <p:spPr bwMode="auto">
            <a:xfrm>
              <a:off x="2141" y="1954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14 w 24"/>
                <a:gd name="T3" fmla="*/ 2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14" y="2"/>
                  </a:lnTo>
                  <a:lnTo>
                    <a:pt x="24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79" name="Freeform 175"/>
            <p:cNvSpPr>
              <a:spLocks/>
            </p:cNvSpPr>
            <p:nvPr/>
          </p:nvSpPr>
          <p:spPr bwMode="auto">
            <a:xfrm>
              <a:off x="2171" y="1962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16 w 24"/>
                <a:gd name="T3" fmla="*/ 4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16" y="4"/>
                  </a:lnTo>
                  <a:lnTo>
                    <a:pt x="24" y="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0" name="Freeform 176"/>
            <p:cNvSpPr>
              <a:spLocks/>
            </p:cNvSpPr>
            <p:nvPr/>
          </p:nvSpPr>
          <p:spPr bwMode="auto">
            <a:xfrm>
              <a:off x="2203" y="1970"/>
              <a:ext cx="22" cy="8"/>
            </a:xfrm>
            <a:custGeom>
              <a:avLst/>
              <a:gdLst>
                <a:gd name="T0" fmla="*/ 0 w 22"/>
                <a:gd name="T1" fmla="*/ 0 h 8"/>
                <a:gd name="T2" fmla="*/ 16 w 22"/>
                <a:gd name="T3" fmla="*/ 6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16" y="6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1" name="Freeform 177"/>
            <p:cNvSpPr>
              <a:spLocks/>
            </p:cNvSpPr>
            <p:nvPr/>
          </p:nvSpPr>
          <p:spPr bwMode="auto">
            <a:xfrm>
              <a:off x="2233" y="1980"/>
              <a:ext cx="22" cy="8"/>
            </a:xfrm>
            <a:custGeom>
              <a:avLst/>
              <a:gdLst>
                <a:gd name="T0" fmla="*/ 0 w 22"/>
                <a:gd name="T1" fmla="*/ 0 h 8"/>
                <a:gd name="T2" fmla="*/ 16 w 22"/>
                <a:gd name="T3" fmla="*/ 6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16" y="6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2" name="Freeform 178"/>
            <p:cNvSpPr>
              <a:spLocks/>
            </p:cNvSpPr>
            <p:nvPr/>
          </p:nvSpPr>
          <p:spPr bwMode="auto">
            <a:xfrm>
              <a:off x="2263" y="1992"/>
              <a:ext cx="22" cy="8"/>
            </a:xfrm>
            <a:custGeom>
              <a:avLst/>
              <a:gdLst>
                <a:gd name="T0" fmla="*/ 0 w 22"/>
                <a:gd name="T1" fmla="*/ 0 h 8"/>
                <a:gd name="T2" fmla="*/ 16 w 22"/>
                <a:gd name="T3" fmla="*/ 6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16" y="6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3" name="Freeform 179"/>
            <p:cNvSpPr>
              <a:spLocks/>
            </p:cNvSpPr>
            <p:nvPr/>
          </p:nvSpPr>
          <p:spPr bwMode="auto">
            <a:xfrm>
              <a:off x="2293" y="2004"/>
              <a:ext cx="22" cy="10"/>
            </a:xfrm>
            <a:custGeom>
              <a:avLst/>
              <a:gdLst>
                <a:gd name="T0" fmla="*/ 0 w 22"/>
                <a:gd name="T1" fmla="*/ 0 h 10"/>
                <a:gd name="T2" fmla="*/ 14 w 22"/>
                <a:gd name="T3" fmla="*/ 6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14" y="6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4" name="Freeform 180"/>
            <p:cNvSpPr>
              <a:spLocks/>
            </p:cNvSpPr>
            <p:nvPr/>
          </p:nvSpPr>
          <p:spPr bwMode="auto">
            <a:xfrm>
              <a:off x="2321" y="2016"/>
              <a:ext cx="22" cy="12"/>
            </a:xfrm>
            <a:custGeom>
              <a:avLst/>
              <a:gdLst>
                <a:gd name="T0" fmla="*/ 0 w 22"/>
                <a:gd name="T1" fmla="*/ 0 h 12"/>
                <a:gd name="T2" fmla="*/ 14 w 22"/>
                <a:gd name="T3" fmla="*/ 8 h 12"/>
                <a:gd name="T4" fmla="*/ 22 w 2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lnTo>
                    <a:pt x="14" y="8"/>
                  </a:lnTo>
                  <a:lnTo>
                    <a:pt x="22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5" name="Freeform 181"/>
            <p:cNvSpPr>
              <a:spLocks/>
            </p:cNvSpPr>
            <p:nvPr/>
          </p:nvSpPr>
          <p:spPr bwMode="auto">
            <a:xfrm>
              <a:off x="2351" y="2032"/>
              <a:ext cx="20" cy="12"/>
            </a:xfrm>
            <a:custGeom>
              <a:avLst/>
              <a:gdLst>
                <a:gd name="T0" fmla="*/ 0 w 20"/>
                <a:gd name="T1" fmla="*/ 0 h 12"/>
                <a:gd name="T2" fmla="*/ 12 w 20"/>
                <a:gd name="T3" fmla="*/ 6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12" y="6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6" name="Freeform 182"/>
            <p:cNvSpPr>
              <a:spLocks/>
            </p:cNvSpPr>
            <p:nvPr/>
          </p:nvSpPr>
          <p:spPr bwMode="auto">
            <a:xfrm>
              <a:off x="2379" y="2048"/>
              <a:ext cx="20" cy="12"/>
            </a:xfrm>
            <a:custGeom>
              <a:avLst/>
              <a:gdLst>
                <a:gd name="T0" fmla="*/ 0 w 20"/>
                <a:gd name="T1" fmla="*/ 0 h 12"/>
                <a:gd name="T2" fmla="*/ 8 w 20"/>
                <a:gd name="T3" fmla="*/ 6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8" y="6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7" name="Freeform 183"/>
            <p:cNvSpPr>
              <a:spLocks/>
            </p:cNvSpPr>
            <p:nvPr/>
          </p:nvSpPr>
          <p:spPr bwMode="auto">
            <a:xfrm>
              <a:off x="2405" y="2064"/>
              <a:ext cx="20" cy="14"/>
            </a:xfrm>
            <a:custGeom>
              <a:avLst/>
              <a:gdLst>
                <a:gd name="T0" fmla="*/ 0 w 20"/>
                <a:gd name="T1" fmla="*/ 0 h 14"/>
                <a:gd name="T2" fmla="*/ 8 w 20"/>
                <a:gd name="T3" fmla="*/ 6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8" y="6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8" name="Freeform 184"/>
            <p:cNvSpPr>
              <a:spLocks/>
            </p:cNvSpPr>
            <p:nvPr/>
          </p:nvSpPr>
          <p:spPr bwMode="auto">
            <a:xfrm>
              <a:off x="2431" y="2082"/>
              <a:ext cx="20" cy="16"/>
            </a:xfrm>
            <a:custGeom>
              <a:avLst/>
              <a:gdLst>
                <a:gd name="T0" fmla="*/ 0 w 20"/>
                <a:gd name="T1" fmla="*/ 0 h 16"/>
                <a:gd name="T2" fmla="*/ 4 w 20"/>
                <a:gd name="T3" fmla="*/ 4 h 16"/>
                <a:gd name="T4" fmla="*/ 2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lnTo>
                    <a:pt x="4" y="4"/>
                  </a:lnTo>
                  <a:lnTo>
                    <a:pt x="20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89" name="Freeform 185"/>
            <p:cNvSpPr>
              <a:spLocks/>
            </p:cNvSpPr>
            <p:nvPr/>
          </p:nvSpPr>
          <p:spPr bwMode="auto">
            <a:xfrm>
              <a:off x="2457" y="2102"/>
              <a:ext cx="18" cy="16"/>
            </a:xfrm>
            <a:custGeom>
              <a:avLst/>
              <a:gdLst>
                <a:gd name="T0" fmla="*/ 0 w 18"/>
                <a:gd name="T1" fmla="*/ 0 h 16"/>
                <a:gd name="T2" fmla="*/ 2 w 18"/>
                <a:gd name="T3" fmla="*/ 2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lnTo>
                    <a:pt x="2" y="2"/>
                  </a:lnTo>
                  <a:lnTo>
                    <a:pt x="18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0" name="Line 186"/>
            <p:cNvSpPr>
              <a:spLocks noChangeShapeType="1"/>
            </p:cNvSpPr>
            <p:nvPr/>
          </p:nvSpPr>
          <p:spPr bwMode="auto">
            <a:xfrm>
              <a:off x="2481" y="2124"/>
              <a:ext cx="18" cy="1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1" name="Freeform 187"/>
            <p:cNvSpPr>
              <a:spLocks/>
            </p:cNvSpPr>
            <p:nvPr/>
          </p:nvSpPr>
          <p:spPr bwMode="auto">
            <a:xfrm>
              <a:off x="2503" y="2146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14 w 16"/>
                <a:gd name="T3" fmla="*/ 14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14" y="14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2" name="Freeform 188"/>
            <p:cNvSpPr>
              <a:spLocks/>
            </p:cNvSpPr>
            <p:nvPr/>
          </p:nvSpPr>
          <p:spPr bwMode="auto">
            <a:xfrm>
              <a:off x="2525" y="2170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10 w 16"/>
                <a:gd name="T3" fmla="*/ 10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10" y="10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3" name="Freeform 189"/>
            <p:cNvSpPr>
              <a:spLocks/>
            </p:cNvSpPr>
            <p:nvPr/>
          </p:nvSpPr>
          <p:spPr bwMode="auto">
            <a:xfrm>
              <a:off x="2545" y="2194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8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8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4" name="Freeform 190"/>
            <p:cNvSpPr>
              <a:spLocks/>
            </p:cNvSpPr>
            <p:nvPr/>
          </p:nvSpPr>
          <p:spPr bwMode="auto">
            <a:xfrm>
              <a:off x="2563" y="2220"/>
              <a:ext cx="12" cy="22"/>
            </a:xfrm>
            <a:custGeom>
              <a:avLst/>
              <a:gdLst>
                <a:gd name="T0" fmla="*/ 0 w 12"/>
                <a:gd name="T1" fmla="*/ 0 h 22"/>
                <a:gd name="T2" fmla="*/ 2 w 12"/>
                <a:gd name="T3" fmla="*/ 4 h 22"/>
                <a:gd name="T4" fmla="*/ 12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2" y="4"/>
                  </a:lnTo>
                  <a:lnTo>
                    <a:pt x="12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5" name="Freeform 191"/>
            <p:cNvSpPr>
              <a:spLocks/>
            </p:cNvSpPr>
            <p:nvPr/>
          </p:nvSpPr>
          <p:spPr bwMode="auto">
            <a:xfrm>
              <a:off x="2579" y="2248"/>
              <a:ext cx="10" cy="22"/>
            </a:xfrm>
            <a:custGeom>
              <a:avLst/>
              <a:gdLst>
                <a:gd name="T0" fmla="*/ 0 w 10"/>
                <a:gd name="T1" fmla="*/ 0 h 22"/>
                <a:gd name="T2" fmla="*/ 10 w 10"/>
                <a:gd name="T3" fmla="*/ 20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10" y="20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6" name="Freeform 192"/>
            <p:cNvSpPr>
              <a:spLocks/>
            </p:cNvSpPr>
            <p:nvPr/>
          </p:nvSpPr>
          <p:spPr bwMode="auto">
            <a:xfrm>
              <a:off x="2593" y="2278"/>
              <a:ext cx="8" cy="22"/>
            </a:xfrm>
            <a:custGeom>
              <a:avLst/>
              <a:gdLst>
                <a:gd name="T0" fmla="*/ 0 w 8"/>
                <a:gd name="T1" fmla="*/ 0 h 22"/>
                <a:gd name="T2" fmla="*/ 4 w 8"/>
                <a:gd name="T3" fmla="*/ 12 h 22"/>
                <a:gd name="T4" fmla="*/ 8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lnTo>
                    <a:pt x="4" y="12"/>
                  </a:lnTo>
                  <a:lnTo>
                    <a:pt x="8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7" name="Freeform 193"/>
            <p:cNvSpPr>
              <a:spLocks/>
            </p:cNvSpPr>
            <p:nvPr/>
          </p:nvSpPr>
          <p:spPr bwMode="auto">
            <a:xfrm>
              <a:off x="2603" y="2308"/>
              <a:ext cx="8" cy="22"/>
            </a:xfrm>
            <a:custGeom>
              <a:avLst/>
              <a:gdLst>
                <a:gd name="T0" fmla="*/ 0 w 8"/>
                <a:gd name="T1" fmla="*/ 0 h 22"/>
                <a:gd name="T2" fmla="*/ 2 w 8"/>
                <a:gd name="T3" fmla="*/ 6 h 22"/>
                <a:gd name="T4" fmla="*/ 8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lnTo>
                    <a:pt x="2" y="6"/>
                  </a:lnTo>
                  <a:lnTo>
                    <a:pt x="8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8" name="Line 194"/>
            <p:cNvSpPr>
              <a:spLocks noChangeShapeType="1"/>
            </p:cNvSpPr>
            <p:nvPr/>
          </p:nvSpPr>
          <p:spPr bwMode="auto">
            <a:xfrm>
              <a:off x="2613" y="2338"/>
              <a:ext cx="4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399" name="Freeform 195"/>
            <p:cNvSpPr>
              <a:spLocks/>
            </p:cNvSpPr>
            <p:nvPr/>
          </p:nvSpPr>
          <p:spPr bwMode="auto">
            <a:xfrm>
              <a:off x="2617" y="2370"/>
              <a:ext cx="2" cy="24"/>
            </a:xfrm>
            <a:custGeom>
              <a:avLst/>
              <a:gdLst>
                <a:gd name="T0" fmla="*/ 0 w 2"/>
                <a:gd name="T1" fmla="*/ 0 h 24"/>
                <a:gd name="T2" fmla="*/ 2 w 2"/>
                <a:gd name="T3" fmla="*/ 18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2" y="18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0" name="Line 196"/>
            <p:cNvSpPr>
              <a:spLocks noChangeShapeType="1"/>
            </p:cNvSpPr>
            <p:nvPr/>
          </p:nvSpPr>
          <p:spPr bwMode="auto">
            <a:xfrm>
              <a:off x="2619" y="2402"/>
              <a:ext cx="2" cy="1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1" name="Line 197"/>
            <p:cNvSpPr>
              <a:spLocks noChangeShapeType="1"/>
            </p:cNvSpPr>
            <p:nvPr/>
          </p:nvSpPr>
          <p:spPr bwMode="auto">
            <a:xfrm flipH="1">
              <a:off x="4557" y="2378"/>
              <a:ext cx="2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2" name="Freeform 198"/>
            <p:cNvSpPr>
              <a:spLocks/>
            </p:cNvSpPr>
            <p:nvPr/>
          </p:nvSpPr>
          <p:spPr bwMode="auto">
            <a:xfrm>
              <a:off x="4553" y="2410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2 w 4"/>
                <a:gd name="T3" fmla="*/ 18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2" y="18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3" name="Freeform 199"/>
            <p:cNvSpPr>
              <a:spLocks/>
            </p:cNvSpPr>
            <p:nvPr/>
          </p:nvSpPr>
          <p:spPr bwMode="auto">
            <a:xfrm>
              <a:off x="4547" y="2442"/>
              <a:ext cx="4" cy="24"/>
            </a:xfrm>
            <a:custGeom>
              <a:avLst/>
              <a:gdLst>
                <a:gd name="T0" fmla="*/ 4 w 4"/>
                <a:gd name="T1" fmla="*/ 0 h 24"/>
                <a:gd name="T2" fmla="*/ 4 w 4"/>
                <a:gd name="T3" fmla="*/ 10 h 24"/>
                <a:gd name="T4" fmla="*/ 0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lnTo>
                    <a:pt x="4" y="10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4" name="Freeform 200"/>
            <p:cNvSpPr>
              <a:spLocks/>
            </p:cNvSpPr>
            <p:nvPr/>
          </p:nvSpPr>
          <p:spPr bwMode="auto">
            <a:xfrm>
              <a:off x="4537" y="2474"/>
              <a:ext cx="8" cy="22"/>
            </a:xfrm>
            <a:custGeom>
              <a:avLst/>
              <a:gdLst>
                <a:gd name="T0" fmla="*/ 8 w 8"/>
                <a:gd name="T1" fmla="*/ 0 h 22"/>
                <a:gd name="T2" fmla="*/ 6 w 8"/>
                <a:gd name="T3" fmla="*/ 2 h 22"/>
                <a:gd name="T4" fmla="*/ 0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lnTo>
                    <a:pt x="6" y="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5" name="Freeform 201"/>
            <p:cNvSpPr>
              <a:spLocks/>
            </p:cNvSpPr>
            <p:nvPr/>
          </p:nvSpPr>
          <p:spPr bwMode="auto">
            <a:xfrm>
              <a:off x="4525" y="2504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2 w 10"/>
                <a:gd name="T3" fmla="*/ 18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2" y="18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6" name="Freeform 202"/>
            <p:cNvSpPr>
              <a:spLocks/>
            </p:cNvSpPr>
            <p:nvPr/>
          </p:nvSpPr>
          <p:spPr bwMode="auto">
            <a:xfrm>
              <a:off x="4511" y="2532"/>
              <a:ext cx="10" cy="22"/>
            </a:xfrm>
            <a:custGeom>
              <a:avLst/>
              <a:gdLst>
                <a:gd name="T0" fmla="*/ 10 w 10"/>
                <a:gd name="T1" fmla="*/ 0 h 22"/>
                <a:gd name="T2" fmla="*/ 4 w 10"/>
                <a:gd name="T3" fmla="*/ 12 h 22"/>
                <a:gd name="T4" fmla="*/ 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lnTo>
                    <a:pt x="4" y="1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7" name="Freeform 203"/>
            <p:cNvSpPr>
              <a:spLocks/>
            </p:cNvSpPr>
            <p:nvPr/>
          </p:nvSpPr>
          <p:spPr bwMode="auto">
            <a:xfrm>
              <a:off x="4493" y="2560"/>
              <a:ext cx="14" cy="20"/>
            </a:xfrm>
            <a:custGeom>
              <a:avLst/>
              <a:gdLst>
                <a:gd name="T0" fmla="*/ 14 w 14"/>
                <a:gd name="T1" fmla="*/ 0 h 20"/>
                <a:gd name="T2" fmla="*/ 10 w 14"/>
                <a:gd name="T3" fmla="*/ 6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0"/>
                  </a:moveTo>
                  <a:lnTo>
                    <a:pt x="10" y="6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8" name="Freeform 204"/>
            <p:cNvSpPr>
              <a:spLocks/>
            </p:cNvSpPr>
            <p:nvPr/>
          </p:nvSpPr>
          <p:spPr bwMode="auto">
            <a:xfrm>
              <a:off x="4475" y="2588"/>
              <a:ext cx="14" cy="18"/>
            </a:xfrm>
            <a:custGeom>
              <a:avLst/>
              <a:gdLst>
                <a:gd name="T0" fmla="*/ 14 w 14"/>
                <a:gd name="T1" fmla="*/ 0 h 18"/>
                <a:gd name="T2" fmla="*/ 14 w 14"/>
                <a:gd name="T3" fmla="*/ 0 h 18"/>
                <a:gd name="T4" fmla="*/ 0 w 14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lnTo>
                    <a:pt x="14" y="0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409" name="Freeform 205"/>
            <p:cNvSpPr>
              <a:spLocks/>
            </p:cNvSpPr>
            <p:nvPr/>
          </p:nvSpPr>
          <p:spPr bwMode="auto">
            <a:xfrm>
              <a:off x="4453" y="2612"/>
              <a:ext cx="16" cy="20"/>
            </a:xfrm>
            <a:custGeom>
              <a:avLst/>
              <a:gdLst>
                <a:gd name="T0" fmla="*/ 16 w 16"/>
                <a:gd name="T1" fmla="*/ 0 h 20"/>
                <a:gd name="T2" fmla="*/ 2 w 16"/>
                <a:gd name="T3" fmla="*/ 18 h 20"/>
                <a:gd name="T4" fmla="*/ 0 w 1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2" y="18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5" name="Freeform 207"/>
          <p:cNvSpPr>
            <a:spLocks/>
          </p:cNvSpPr>
          <p:nvPr/>
        </p:nvSpPr>
        <p:spPr bwMode="auto">
          <a:xfrm>
            <a:off x="7034213" y="4187825"/>
            <a:ext cx="28575" cy="25400"/>
          </a:xfrm>
          <a:custGeom>
            <a:avLst/>
            <a:gdLst>
              <a:gd name="T0" fmla="*/ 18 w 18"/>
              <a:gd name="T1" fmla="*/ 0 h 16"/>
              <a:gd name="T2" fmla="*/ 6 w 18"/>
              <a:gd name="T3" fmla="*/ 10 h 16"/>
              <a:gd name="T4" fmla="*/ 0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0"/>
                </a:moveTo>
                <a:lnTo>
                  <a:pt x="6" y="10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208"/>
          <p:cNvSpPr>
            <a:spLocks/>
          </p:cNvSpPr>
          <p:nvPr/>
        </p:nvSpPr>
        <p:spPr bwMode="auto">
          <a:xfrm>
            <a:off x="6999288" y="4222750"/>
            <a:ext cx="25400" cy="25400"/>
          </a:xfrm>
          <a:custGeom>
            <a:avLst/>
            <a:gdLst>
              <a:gd name="T0" fmla="*/ 16 w 16"/>
              <a:gd name="T1" fmla="*/ 0 h 16"/>
              <a:gd name="T2" fmla="*/ 8 w 16"/>
              <a:gd name="T3" fmla="*/ 8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8" y="8"/>
                </a:lnTo>
                <a:lnTo>
                  <a:pt x="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209"/>
          <p:cNvSpPr>
            <a:spLocks/>
          </p:cNvSpPr>
          <p:nvPr/>
        </p:nvSpPr>
        <p:spPr bwMode="auto">
          <a:xfrm>
            <a:off x="6958013" y="4257675"/>
            <a:ext cx="28575" cy="22225"/>
          </a:xfrm>
          <a:custGeom>
            <a:avLst/>
            <a:gdLst>
              <a:gd name="T0" fmla="*/ 18 w 18"/>
              <a:gd name="T1" fmla="*/ 0 h 14"/>
              <a:gd name="T2" fmla="*/ 14 w 18"/>
              <a:gd name="T3" fmla="*/ 4 h 14"/>
              <a:gd name="T4" fmla="*/ 0 w 18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4">
                <a:moveTo>
                  <a:pt x="18" y="0"/>
                </a:moveTo>
                <a:lnTo>
                  <a:pt x="14" y="4"/>
                </a:lnTo>
                <a:lnTo>
                  <a:pt x="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210"/>
          <p:cNvSpPr>
            <a:spLocks/>
          </p:cNvSpPr>
          <p:nvPr/>
        </p:nvSpPr>
        <p:spPr bwMode="auto">
          <a:xfrm>
            <a:off x="6916738" y="4289425"/>
            <a:ext cx="31750" cy="22225"/>
          </a:xfrm>
          <a:custGeom>
            <a:avLst/>
            <a:gdLst>
              <a:gd name="T0" fmla="*/ 20 w 20"/>
              <a:gd name="T1" fmla="*/ 0 h 14"/>
              <a:gd name="T2" fmla="*/ 16 w 20"/>
              <a:gd name="T3" fmla="*/ 2 h 14"/>
              <a:gd name="T4" fmla="*/ 0 w 20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0"/>
                </a:moveTo>
                <a:lnTo>
                  <a:pt x="16" y="2"/>
                </a:lnTo>
                <a:lnTo>
                  <a:pt x="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211"/>
          <p:cNvSpPr>
            <a:spLocks/>
          </p:cNvSpPr>
          <p:nvPr/>
        </p:nvSpPr>
        <p:spPr bwMode="auto">
          <a:xfrm>
            <a:off x="6875463" y="4318000"/>
            <a:ext cx="31750" cy="22225"/>
          </a:xfrm>
          <a:custGeom>
            <a:avLst/>
            <a:gdLst>
              <a:gd name="T0" fmla="*/ 20 w 20"/>
              <a:gd name="T1" fmla="*/ 0 h 14"/>
              <a:gd name="T2" fmla="*/ 20 w 20"/>
              <a:gd name="T3" fmla="*/ 0 h 14"/>
              <a:gd name="T4" fmla="*/ 0 w 20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0"/>
                </a:moveTo>
                <a:lnTo>
                  <a:pt x="20" y="0"/>
                </a:lnTo>
                <a:lnTo>
                  <a:pt x="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212"/>
          <p:cNvSpPr>
            <a:spLocks noChangeShapeType="1"/>
          </p:cNvSpPr>
          <p:nvPr/>
        </p:nvSpPr>
        <p:spPr bwMode="auto">
          <a:xfrm flipH="1">
            <a:off x="6831013" y="4346575"/>
            <a:ext cx="349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3"/>
          <p:cNvSpPr>
            <a:spLocks noChangeShapeType="1"/>
          </p:cNvSpPr>
          <p:nvPr/>
        </p:nvSpPr>
        <p:spPr bwMode="auto">
          <a:xfrm flipH="1">
            <a:off x="6786563" y="4371975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14"/>
          <p:cNvSpPr>
            <a:spLocks noChangeShapeType="1"/>
          </p:cNvSpPr>
          <p:nvPr/>
        </p:nvSpPr>
        <p:spPr bwMode="auto">
          <a:xfrm flipH="1">
            <a:off x="6742113" y="4394200"/>
            <a:ext cx="34925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15"/>
          <p:cNvSpPr>
            <a:spLocks noChangeShapeType="1"/>
          </p:cNvSpPr>
          <p:nvPr/>
        </p:nvSpPr>
        <p:spPr bwMode="auto">
          <a:xfrm flipH="1">
            <a:off x="6694488" y="4416425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16"/>
          <p:cNvSpPr>
            <a:spLocks noChangeShapeType="1"/>
          </p:cNvSpPr>
          <p:nvPr/>
        </p:nvSpPr>
        <p:spPr bwMode="auto">
          <a:xfrm flipH="1">
            <a:off x="6646863" y="4435475"/>
            <a:ext cx="3810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6" name="Line 217"/>
          <p:cNvSpPr>
            <a:spLocks noChangeShapeType="1"/>
          </p:cNvSpPr>
          <p:nvPr/>
        </p:nvSpPr>
        <p:spPr bwMode="auto">
          <a:xfrm flipH="1">
            <a:off x="6599238" y="4454525"/>
            <a:ext cx="3810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7" name="Line 218"/>
          <p:cNvSpPr>
            <a:spLocks noChangeShapeType="1"/>
          </p:cNvSpPr>
          <p:nvPr/>
        </p:nvSpPr>
        <p:spPr bwMode="auto">
          <a:xfrm flipH="1">
            <a:off x="6551613" y="4470400"/>
            <a:ext cx="3492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9" name="Line 219"/>
          <p:cNvSpPr>
            <a:spLocks noChangeShapeType="1"/>
          </p:cNvSpPr>
          <p:nvPr/>
        </p:nvSpPr>
        <p:spPr bwMode="auto">
          <a:xfrm flipH="1">
            <a:off x="6503988" y="4486275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0" name="Line 220"/>
          <p:cNvSpPr>
            <a:spLocks noChangeShapeType="1"/>
          </p:cNvSpPr>
          <p:nvPr/>
        </p:nvSpPr>
        <p:spPr bwMode="auto">
          <a:xfrm flipH="1">
            <a:off x="6453188" y="449897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1" name="Line 221"/>
          <p:cNvSpPr>
            <a:spLocks noChangeShapeType="1"/>
          </p:cNvSpPr>
          <p:nvPr/>
        </p:nvSpPr>
        <p:spPr bwMode="auto">
          <a:xfrm flipH="1">
            <a:off x="6402388" y="4511675"/>
            <a:ext cx="381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2" name="Line 222"/>
          <p:cNvSpPr>
            <a:spLocks noChangeShapeType="1"/>
          </p:cNvSpPr>
          <p:nvPr/>
        </p:nvSpPr>
        <p:spPr bwMode="auto">
          <a:xfrm flipH="1">
            <a:off x="6354763" y="4521200"/>
            <a:ext cx="34925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3" name="Freeform 223"/>
          <p:cNvSpPr>
            <a:spLocks/>
          </p:cNvSpPr>
          <p:nvPr/>
        </p:nvSpPr>
        <p:spPr bwMode="auto">
          <a:xfrm>
            <a:off x="6303963" y="4527550"/>
            <a:ext cx="38100" cy="6350"/>
          </a:xfrm>
          <a:custGeom>
            <a:avLst/>
            <a:gdLst>
              <a:gd name="T0" fmla="*/ 24 w 24"/>
              <a:gd name="T1" fmla="*/ 0 h 4"/>
              <a:gd name="T2" fmla="*/ 20 w 24"/>
              <a:gd name="T3" fmla="*/ 0 h 4"/>
              <a:gd name="T4" fmla="*/ 0 w 2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24" y="0"/>
                </a:moveTo>
                <a:lnTo>
                  <a:pt x="20" y="0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4" name="Freeform 224"/>
          <p:cNvSpPr>
            <a:spLocks/>
          </p:cNvSpPr>
          <p:nvPr/>
        </p:nvSpPr>
        <p:spPr bwMode="auto">
          <a:xfrm>
            <a:off x="6253163" y="4533900"/>
            <a:ext cx="38100" cy="3175"/>
          </a:xfrm>
          <a:custGeom>
            <a:avLst/>
            <a:gdLst>
              <a:gd name="T0" fmla="*/ 24 w 24"/>
              <a:gd name="T1" fmla="*/ 0 h 2"/>
              <a:gd name="T2" fmla="*/ 18 w 24"/>
              <a:gd name="T3" fmla="*/ 0 h 2"/>
              <a:gd name="T4" fmla="*/ 0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24" y="0"/>
                </a:moveTo>
                <a:lnTo>
                  <a:pt x="18" y="0"/>
                </a:lnTo>
                <a:lnTo>
                  <a:pt x="0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" name="Freeform 225"/>
          <p:cNvSpPr>
            <a:spLocks/>
          </p:cNvSpPr>
          <p:nvPr/>
        </p:nvSpPr>
        <p:spPr bwMode="auto">
          <a:xfrm>
            <a:off x="6202363" y="4540250"/>
            <a:ext cx="38100" cy="0"/>
          </a:xfrm>
          <a:custGeom>
            <a:avLst/>
            <a:gdLst>
              <a:gd name="T0" fmla="*/ 24 w 24"/>
              <a:gd name="T1" fmla="*/ 14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14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" name="Freeform 226"/>
          <p:cNvSpPr>
            <a:spLocks/>
          </p:cNvSpPr>
          <p:nvPr/>
        </p:nvSpPr>
        <p:spPr bwMode="auto">
          <a:xfrm>
            <a:off x="6151563" y="4543425"/>
            <a:ext cx="38100" cy="0"/>
          </a:xfrm>
          <a:custGeom>
            <a:avLst/>
            <a:gdLst>
              <a:gd name="T0" fmla="*/ 24 w 24"/>
              <a:gd name="T1" fmla="*/ 10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1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" name="Freeform 227"/>
          <p:cNvSpPr>
            <a:spLocks/>
          </p:cNvSpPr>
          <p:nvPr/>
        </p:nvSpPr>
        <p:spPr bwMode="auto">
          <a:xfrm>
            <a:off x="6100763" y="4543425"/>
            <a:ext cx="38100" cy="0"/>
          </a:xfrm>
          <a:custGeom>
            <a:avLst/>
            <a:gdLst>
              <a:gd name="T0" fmla="*/ 24 w 24"/>
              <a:gd name="T1" fmla="*/ 6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" name="Freeform 228"/>
          <p:cNvSpPr>
            <a:spLocks/>
          </p:cNvSpPr>
          <p:nvPr/>
        </p:nvSpPr>
        <p:spPr bwMode="auto">
          <a:xfrm>
            <a:off x="6049963" y="4543425"/>
            <a:ext cx="38100" cy="0"/>
          </a:xfrm>
          <a:custGeom>
            <a:avLst/>
            <a:gdLst>
              <a:gd name="T0" fmla="*/ 24 w 24"/>
              <a:gd name="T1" fmla="*/ 2 w 24"/>
              <a:gd name="T2" fmla="*/ 0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" name="Line 229"/>
          <p:cNvSpPr>
            <a:spLocks noChangeShapeType="1"/>
          </p:cNvSpPr>
          <p:nvPr/>
        </p:nvSpPr>
        <p:spPr bwMode="auto">
          <a:xfrm flipH="1" flipV="1">
            <a:off x="5999163" y="4540250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" name="Line 230"/>
          <p:cNvSpPr>
            <a:spLocks noChangeShapeType="1"/>
          </p:cNvSpPr>
          <p:nvPr/>
        </p:nvSpPr>
        <p:spPr bwMode="auto">
          <a:xfrm flipH="1" flipV="1">
            <a:off x="5948363" y="4537075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" name="Line 231"/>
          <p:cNvSpPr>
            <a:spLocks noChangeShapeType="1"/>
          </p:cNvSpPr>
          <p:nvPr/>
        </p:nvSpPr>
        <p:spPr bwMode="auto">
          <a:xfrm flipH="1" flipV="1">
            <a:off x="5897563" y="4530725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" name="Freeform 232"/>
          <p:cNvSpPr>
            <a:spLocks/>
          </p:cNvSpPr>
          <p:nvPr/>
        </p:nvSpPr>
        <p:spPr bwMode="auto">
          <a:xfrm>
            <a:off x="5846763" y="4524375"/>
            <a:ext cx="38100" cy="3175"/>
          </a:xfrm>
          <a:custGeom>
            <a:avLst/>
            <a:gdLst>
              <a:gd name="T0" fmla="*/ 24 w 24"/>
              <a:gd name="T1" fmla="*/ 2 h 2"/>
              <a:gd name="T2" fmla="*/ 22 w 24"/>
              <a:gd name="T3" fmla="*/ 2 h 2"/>
              <a:gd name="T4" fmla="*/ 0 w 2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24" y="2"/>
                </a:moveTo>
                <a:lnTo>
                  <a:pt x="22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" name="Freeform 233"/>
          <p:cNvSpPr>
            <a:spLocks/>
          </p:cNvSpPr>
          <p:nvPr/>
        </p:nvSpPr>
        <p:spPr bwMode="auto">
          <a:xfrm>
            <a:off x="5795963" y="4514850"/>
            <a:ext cx="38100" cy="6350"/>
          </a:xfrm>
          <a:custGeom>
            <a:avLst/>
            <a:gdLst>
              <a:gd name="T0" fmla="*/ 24 w 24"/>
              <a:gd name="T1" fmla="*/ 4 h 4"/>
              <a:gd name="T2" fmla="*/ 20 w 24"/>
              <a:gd name="T3" fmla="*/ 4 h 4"/>
              <a:gd name="T4" fmla="*/ 0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24" y="4"/>
                </a:moveTo>
                <a:lnTo>
                  <a:pt x="20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" name="Freeform 234"/>
          <p:cNvSpPr>
            <a:spLocks/>
          </p:cNvSpPr>
          <p:nvPr/>
        </p:nvSpPr>
        <p:spPr bwMode="auto">
          <a:xfrm>
            <a:off x="5748338" y="4502150"/>
            <a:ext cx="34925" cy="9525"/>
          </a:xfrm>
          <a:custGeom>
            <a:avLst/>
            <a:gdLst>
              <a:gd name="T0" fmla="*/ 22 w 22"/>
              <a:gd name="T1" fmla="*/ 6 h 6"/>
              <a:gd name="T2" fmla="*/ 16 w 22"/>
              <a:gd name="T3" fmla="*/ 4 h 6"/>
              <a:gd name="T4" fmla="*/ 0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22" y="6"/>
                </a:moveTo>
                <a:lnTo>
                  <a:pt x="16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" name="Freeform 235"/>
          <p:cNvSpPr>
            <a:spLocks/>
          </p:cNvSpPr>
          <p:nvPr/>
        </p:nvSpPr>
        <p:spPr bwMode="auto">
          <a:xfrm>
            <a:off x="5697538" y="4489450"/>
            <a:ext cx="38100" cy="9525"/>
          </a:xfrm>
          <a:custGeom>
            <a:avLst/>
            <a:gdLst>
              <a:gd name="T0" fmla="*/ 24 w 24"/>
              <a:gd name="T1" fmla="*/ 6 h 6"/>
              <a:gd name="T2" fmla="*/ 16 w 24"/>
              <a:gd name="T3" fmla="*/ 6 h 6"/>
              <a:gd name="T4" fmla="*/ 0 w 24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24" y="6"/>
                </a:moveTo>
                <a:lnTo>
                  <a:pt x="16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" name="Freeform 236"/>
          <p:cNvSpPr>
            <a:spLocks/>
          </p:cNvSpPr>
          <p:nvPr/>
        </p:nvSpPr>
        <p:spPr bwMode="auto">
          <a:xfrm>
            <a:off x="5649913" y="4476750"/>
            <a:ext cx="34925" cy="9525"/>
          </a:xfrm>
          <a:custGeom>
            <a:avLst/>
            <a:gdLst>
              <a:gd name="T0" fmla="*/ 22 w 22"/>
              <a:gd name="T1" fmla="*/ 6 h 6"/>
              <a:gd name="T2" fmla="*/ 14 w 22"/>
              <a:gd name="T3" fmla="*/ 4 h 6"/>
              <a:gd name="T4" fmla="*/ 0 w 2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22" y="6"/>
                </a:moveTo>
                <a:lnTo>
                  <a:pt x="14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" name="Freeform 237"/>
          <p:cNvSpPr>
            <a:spLocks/>
          </p:cNvSpPr>
          <p:nvPr/>
        </p:nvSpPr>
        <p:spPr bwMode="auto">
          <a:xfrm>
            <a:off x="5602288" y="4460875"/>
            <a:ext cx="34925" cy="12700"/>
          </a:xfrm>
          <a:custGeom>
            <a:avLst/>
            <a:gdLst>
              <a:gd name="T0" fmla="*/ 22 w 22"/>
              <a:gd name="T1" fmla="*/ 8 h 8"/>
              <a:gd name="T2" fmla="*/ 12 w 22"/>
              <a:gd name="T3" fmla="*/ 4 h 8"/>
              <a:gd name="T4" fmla="*/ 0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22" y="8"/>
                </a:moveTo>
                <a:lnTo>
                  <a:pt x="1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" name="Freeform 238"/>
          <p:cNvSpPr>
            <a:spLocks/>
          </p:cNvSpPr>
          <p:nvPr/>
        </p:nvSpPr>
        <p:spPr bwMode="auto">
          <a:xfrm>
            <a:off x="5554663" y="4445000"/>
            <a:ext cx="34925" cy="12700"/>
          </a:xfrm>
          <a:custGeom>
            <a:avLst/>
            <a:gdLst>
              <a:gd name="T0" fmla="*/ 22 w 22"/>
              <a:gd name="T1" fmla="*/ 8 h 8"/>
              <a:gd name="T2" fmla="*/ 12 w 22"/>
              <a:gd name="T3" fmla="*/ 4 h 8"/>
              <a:gd name="T4" fmla="*/ 0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22" y="8"/>
                </a:moveTo>
                <a:lnTo>
                  <a:pt x="1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9" name="Freeform 239"/>
          <p:cNvSpPr>
            <a:spLocks/>
          </p:cNvSpPr>
          <p:nvPr/>
        </p:nvSpPr>
        <p:spPr bwMode="auto">
          <a:xfrm>
            <a:off x="5507038" y="4425950"/>
            <a:ext cx="34925" cy="12700"/>
          </a:xfrm>
          <a:custGeom>
            <a:avLst/>
            <a:gdLst>
              <a:gd name="T0" fmla="*/ 22 w 22"/>
              <a:gd name="T1" fmla="*/ 8 h 8"/>
              <a:gd name="T2" fmla="*/ 12 w 22"/>
              <a:gd name="T3" fmla="*/ 4 h 8"/>
              <a:gd name="T4" fmla="*/ 0 w 2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22" y="8"/>
                </a:moveTo>
                <a:lnTo>
                  <a:pt x="1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" name="Freeform 240"/>
          <p:cNvSpPr>
            <a:spLocks/>
          </p:cNvSpPr>
          <p:nvPr/>
        </p:nvSpPr>
        <p:spPr bwMode="auto">
          <a:xfrm>
            <a:off x="5459413" y="4403725"/>
            <a:ext cx="34925" cy="15875"/>
          </a:xfrm>
          <a:custGeom>
            <a:avLst/>
            <a:gdLst>
              <a:gd name="T0" fmla="*/ 22 w 22"/>
              <a:gd name="T1" fmla="*/ 10 h 10"/>
              <a:gd name="T2" fmla="*/ 12 w 22"/>
              <a:gd name="T3" fmla="*/ 6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10"/>
                </a:moveTo>
                <a:lnTo>
                  <a:pt x="12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1" name="Freeform 241"/>
          <p:cNvSpPr>
            <a:spLocks/>
          </p:cNvSpPr>
          <p:nvPr/>
        </p:nvSpPr>
        <p:spPr bwMode="auto">
          <a:xfrm>
            <a:off x="5414963" y="4381500"/>
            <a:ext cx="34925" cy="15875"/>
          </a:xfrm>
          <a:custGeom>
            <a:avLst/>
            <a:gdLst>
              <a:gd name="T0" fmla="*/ 22 w 22"/>
              <a:gd name="T1" fmla="*/ 10 h 10"/>
              <a:gd name="T2" fmla="*/ 14 w 22"/>
              <a:gd name="T3" fmla="*/ 6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22" y="10"/>
                </a:moveTo>
                <a:lnTo>
                  <a:pt x="14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2" name="Freeform 242"/>
          <p:cNvSpPr>
            <a:spLocks/>
          </p:cNvSpPr>
          <p:nvPr/>
        </p:nvSpPr>
        <p:spPr bwMode="auto">
          <a:xfrm>
            <a:off x="5370513" y="4356100"/>
            <a:ext cx="31750" cy="19050"/>
          </a:xfrm>
          <a:custGeom>
            <a:avLst/>
            <a:gdLst>
              <a:gd name="T0" fmla="*/ 20 w 20"/>
              <a:gd name="T1" fmla="*/ 12 h 12"/>
              <a:gd name="T2" fmla="*/ 14 w 20"/>
              <a:gd name="T3" fmla="*/ 8 h 12"/>
              <a:gd name="T4" fmla="*/ 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20" y="12"/>
                </a:moveTo>
                <a:lnTo>
                  <a:pt x="14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3" name="Freeform 243"/>
          <p:cNvSpPr>
            <a:spLocks/>
          </p:cNvSpPr>
          <p:nvPr/>
        </p:nvSpPr>
        <p:spPr bwMode="auto">
          <a:xfrm>
            <a:off x="5329238" y="4327525"/>
            <a:ext cx="31750" cy="22225"/>
          </a:xfrm>
          <a:custGeom>
            <a:avLst/>
            <a:gdLst>
              <a:gd name="T0" fmla="*/ 20 w 20"/>
              <a:gd name="T1" fmla="*/ 14 h 14"/>
              <a:gd name="T2" fmla="*/ 14 w 20"/>
              <a:gd name="T3" fmla="*/ 10 h 14"/>
              <a:gd name="T4" fmla="*/ 0 w 20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14"/>
                </a:moveTo>
                <a:lnTo>
                  <a:pt x="14" y="1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4" name="Freeform 244"/>
          <p:cNvSpPr>
            <a:spLocks/>
          </p:cNvSpPr>
          <p:nvPr/>
        </p:nvSpPr>
        <p:spPr bwMode="auto">
          <a:xfrm>
            <a:off x="5284788" y="4298950"/>
            <a:ext cx="31750" cy="22225"/>
          </a:xfrm>
          <a:custGeom>
            <a:avLst/>
            <a:gdLst>
              <a:gd name="T0" fmla="*/ 20 w 20"/>
              <a:gd name="T1" fmla="*/ 14 h 14"/>
              <a:gd name="T2" fmla="*/ 18 w 20"/>
              <a:gd name="T3" fmla="*/ 12 h 14"/>
              <a:gd name="T4" fmla="*/ 0 w 20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20" y="14"/>
                </a:moveTo>
                <a:lnTo>
                  <a:pt x="18" y="1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5" name="Line 245"/>
          <p:cNvSpPr>
            <a:spLocks noChangeShapeType="1"/>
          </p:cNvSpPr>
          <p:nvPr/>
        </p:nvSpPr>
        <p:spPr bwMode="auto">
          <a:xfrm flipH="1" flipV="1">
            <a:off x="5246688" y="426720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6" name="Line 246"/>
          <p:cNvSpPr>
            <a:spLocks noChangeShapeType="1"/>
          </p:cNvSpPr>
          <p:nvPr/>
        </p:nvSpPr>
        <p:spPr bwMode="auto">
          <a:xfrm flipH="1" flipV="1">
            <a:off x="5208588" y="4235450"/>
            <a:ext cx="28575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7" name="Freeform 247"/>
          <p:cNvSpPr>
            <a:spLocks/>
          </p:cNvSpPr>
          <p:nvPr/>
        </p:nvSpPr>
        <p:spPr bwMode="auto">
          <a:xfrm>
            <a:off x="5170488" y="4200525"/>
            <a:ext cx="28575" cy="25400"/>
          </a:xfrm>
          <a:custGeom>
            <a:avLst/>
            <a:gdLst>
              <a:gd name="T0" fmla="*/ 18 w 18"/>
              <a:gd name="T1" fmla="*/ 16 h 16"/>
              <a:gd name="T2" fmla="*/ 4 w 18"/>
              <a:gd name="T3" fmla="*/ 2 h 16"/>
              <a:gd name="T4" fmla="*/ 0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18" y="16"/>
                </a:move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8" name="Freeform 248"/>
          <p:cNvSpPr>
            <a:spLocks/>
          </p:cNvSpPr>
          <p:nvPr/>
        </p:nvSpPr>
        <p:spPr bwMode="auto">
          <a:xfrm>
            <a:off x="5135563" y="4162425"/>
            <a:ext cx="25400" cy="28575"/>
          </a:xfrm>
          <a:custGeom>
            <a:avLst/>
            <a:gdLst>
              <a:gd name="T0" fmla="*/ 16 w 16"/>
              <a:gd name="T1" fmla="*/ 18 h 18"/>
              <a:gd name="T2" fmla="*/ 6 w 16"/>
              <a:gd name="T3" fmla="*/ 8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" name="Freeform 249"/>
          <p:cNvSpPr>
            <a:spLocks/>
          </p:cNvSpPr>
          <p:nvPr/>
        </p:nvSpPr>
        <p:spPr bwMode="auto">
          <a:xfrm>
            <a:off x="5103813" y="4124325"/>
            <a:ext cx="25400" cy="28575"/>
          </a:xfrm>
          <a:custGeom>
            <a:avLst/>
            <a:gdLst>
              <a:gd name="T0" fmla="*/ 16 w 16"/>
              <a:gd name="T1" fmla="*/ 18 h 18"/>
              <a:gd name="T2" fmla="*/ 10 w 16"/>
              <a:gd name="T3" fmla="*/ 12 h 18"/>
              <a:gd name="T4" fmla="*/ 0 w 1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16" y="18"/>
                </a:moveTo>
                <a:lnTo>
                  <a:pt x="10" y="1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" name="Freeform 250"/>
          <p:cNvSpPr>
            <a:spLocks/>
          </p:cNvSpPr>
          <p:nvPr/>
        </p:nvSpPr>
        <p:spPr bwMode="auto">
          <a:xfrm>
            <a:off x="5075238" y="4079875"/>
            <a:ext cx="22225" cy="31750"/>
          </a:xfrm>
          <a:custGeom>
            <a:avLst/>
            <a:gdLst>
              <a:gd name="T0" fmla="*/ 14 w 14"/>
              <a:gd name="T1" fmla="*/ 20 h 20"/>
              <a:gd name="T2" fmla="*/ 12 w 14"/>
              <a:gd name="T3" fmla="*/ 18 h 20"/>
              <a:gd name="T4" fmla="*/ 0 w 14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14" y="20"/>
                </a:moveTo>
                <a:lnTo>
                  <a:pt x="12" y="1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" name="Freeform 251"/>
          <p:cNvSpPr>
            <a:spLocks/>
          </p:cNvSpPr>
          <p:nvPr/>
        </p:nvSpPr>
        <p:spPr bwMode="auto">
          <a:xfrm>
            <a:off x="5049838" y="4038600"/>
            <a:ext cx="19050" cy="31750"/>
          </a:xfrm>
          <a:custGeom>
            <a:avLst/>
            <a:gdLst>
              <a:gd name="T0" fmla="*/ 12 w 12"/>
              <a:gd name="T1" fmla="*/ 20 h 20"/>
              <a:gd name="T2" fmla="*/ 2 w 12"/>
              <a:gd name="T3" fmla="*/ 0 h 20"/>
              <a:gd name="T4" fmla="*/ 0 w 12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12" y="2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" name="Freeform 252"/>
          <p:cNvSpPr>
            <a:spLocks/>
          </p:cNvSpPr>
          <p:nvPr/>
        </p:nvSpPr>
        <p:spPr bwMode="auto">
          <a:xfrm>
            <a:off x="5027613" y="3990975"/>
            <a:ext cx="15875" cy="34925"/>
          </a:xfrm>
          <a:custGeom>
            <a:avLst/>
            <a:gdLst>
              <a:gd name="T0" fmla="*/ 10 w 10"/>
              <a:gd name="T1" fmla="*/ 22 h 22"/>
              <a:gd name="T2" fmla="*/ 4 w 10"/>
              <a:gd name="T3" fmla="*/ 8 h 22"/>
              <a:gd name="T4" fmla="*/ 0 w 10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10" y="22"/>
                </a:moveTo>
                <a:lnTo>
                  <a:pt x="4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" name="Freeform 253"/>
          <p:cNvSpPr>
            <a:spLocks/>
          </p:cNvSpPr>
          <p:nvPr/>
        </p:nvSpPr>
        <p:spPr bwMode="auto">
          <a:xfrm>
            <a:off x="5011738" y="3943350"/>
            <a:ext cx="12700" cy="34925"/>
          </a:xfrm>
          <a:custGeom>
            <a:avLst/>
            <a:gdLst>
              <a:gd name="T0" fmla="*/ 8 w 8"/>
              <a:gd name="T1" fmla="*/ 22 h 22"/>
              <a:gd name="T2" fmla="*/ 4 w 8"/>
              <a:gd name="T3" fmla="*/ 16 h 22"/>
              <a:gd name="T4" fmla="*/ 0 w 8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8" y="22"/>
                </a:moveTo>
                <a:lnTo>
                  <a:pt x="4" y="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" name="Freeform 254"/>
          <p:cNvSpPr>
            <a:spLocks/>
          </p:cNvSpPr>
          <p:nvPr/>
        </p:nvSpPr>
        <p:spPr bwMode="auto">
          <a:xfrm>
            <a:off x="4995863" y="3895725"/>
            <a:ext cx="9525" cy="34925"/>
          </a:xfrm>
          <a:custGeom>
            <a:avLst/>
            <a:gdLst>
              <a:gd name="T0" fmla="*/ 6 w 6"/>
              <a:gd name="T1" fmla="*/ 22 h 22"/>
              <a:gd name="T2" fmla="*/ 6 w 6"/>
              <a:gd name="T3" fmla="*/ 22 h 22"/>
              <a:gd name="T4" fmla="*/ 0 w 6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2">
                <a:moveTo>
                  <a:pt x="6" y="22"/>
                </a:moveTo>
                <a:lnTo>
                  <a:pt x="6" y="2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" name="Freeform 255"/>
          <p:cNvSpPr>
            <a:spLocks/>
          </p:cNvSpPr>
          <p:nvPr/>
        </p:nvSpPr>
        <p:spPr bwMode="auto">
          <a:xfrm>
            <a:off x="4986338" y="3844925"/>
            <a:ext cx="6350" cy="38100"/>
          </a:xfrm>
          <a:custGeom>
            <a:avLst/>
            <a:gdLst>
              <a:gd name="T0" fmla="*/ 4 w 4"/>
              <a:gd name="T1" fmla="*/ 24 h 24"/>
              <a:gd name="T2" fmla="*/ 2 w 4"/>
              <a:gd name="T3" fmla="*/ 6 h 24"/>
              <a:gd name="T4" fmla="*/ 0 w 4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4" y="24"/>
                </a:moveTo>
                <a:lnTo>
                  <a:pt x="2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" name="Freeform 256"/>
          <p:cNvSpPr>
            <a:spLocks/>
          </p:cNvSpPr>
          <p:nvPr/>
        </p:nvSpPr>
        <p:spPr bwMode="auto">
          <a:xfrm>
            <a:off x="4983163" y="3794125"/>
            <a:ext cx="3175" cy="38100"/>
          </a:xfrm>
          <a:custGeom>
            <a:avLst/>
            <a:gdLst>
              <a:gd name="T0" fmla="*/ 2 w 2"/>
              <a:gd name="T1" fmla="*/ 24 h 24"/>
              <a:gd name="T2" fmla="*/ 0 w 2"/>
              <a:gd name="T3" fmla="*/ 14 h 24"/>
              <a:gd name="T4" fmla="*/ 0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2" y="24"/>
                </a:move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" name="Freeform 257"/>
          <p:cNvSpPr>
            <a:spLocks/>
          </p:cNvSpPr>
          <p:nvPr/>
        </p:nvSpPr>
        <p:spPr bwMode="auto">
          <a:xfrm>
            <a:off x="4983163" y="3743325"/>
            <a:ext cx="0" cy="38100"/>
          </a:xfrm>
          <a:custGeom>
            <a:avLst/>
            <a:gdLst>
              <a:gd name="T0" fmla="*/ 24 h 24"/>
              <a:gd name="T1" fmla="*/ 20 h 24"/>
              <a:gd name="T2" fmla="*/ 0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4">
                <a:moveTo>
                  <a:pt x="0" y="24"/>
                </a:moveTo>
                <a:lnTo>
                  <a:pt x="0" y="2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" name="Freeform 258"/>
          <p:cNvSpPr>
            <a:spLocks/>
          </p:cNvSpPr>
          <p:nvPr/>
        </p:nvSpPr>
        <p:spPr bwMode="auto">
          <a:xfrm>
            <a:off x="4986338" y="3692525"/>
            <a:ext cx="3175" cy="38100"/>
          </a:xfrm>
          <a:custGeom>
            <a:avLst/>
            <a:gdLst>
              <a:gd name="T0" fmla="*/ 0 w 2"/>
              <a:gd name="T1" fmla="*/ 24 h 24"/>
              <a:gd name="T2" fmla="*/ 2 w 2"/>
              <a:gd name="T3" fmla="*/ 2 h 24"/>
              <a:gd name="T4" fmla="*/ 2 w 2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0" y="24"/>
                </a:moveTo>
                <a:lnTo>
                  <a:pt x="2" y="2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" name="Freeform 259"/>
          <p:cNvSpPr>
            <a:spLocks/>
          </p:cNvSpPr>
          <p:nvPr/>
        </p:nvSpPr>
        <p:spPr bwMode="auto">
          <a:xfrm>
            <a:off x="4992688" y="3644900"/>
            <a:ext cx="6350" cy="34925"/>
          </a:xfrm>
          <a:custGeom>
            <a:avLst/>
            <a:gdLst>
              <a:gd name="T0" fmla="*/ 0 w 4"/>
              <a:gd name="T1" fmla="*/ 22 h 22"/>
              <a:gd name="T2" fmla="*/ 2 w 4"/>
              <a:gd name="T3" fmla="*/ 8 h 22"/>
              <a:gd name="T4" fmla="*/ 4 w 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2">
                <a:moveTo>
                  <a:pt x="0" y="22"/>
                </a:moveTo>
                <a:lnTo>
                  <a:pt x="2" y="8"/>
                </a:lnTo>
                <a:lnTo>
                  <a:pt x="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" name="Freeform 260"/>
          <p:cNvSpPr>
            <a:spLocks/>
          </p:cNvSpPr>
          <p:nvPr/>
        </p:nvSpPr>
        <p:spPr bwMode="auto">
          <a:xfrm>
            <a:off x="5002213" y="3594100"/>
            <a:ext cx="12700" cy="38100"/>
          </a:xfrm>
          <a:custGeom>
            <a:avLst/>
            <a:gdLst>
              <a:gd name="T0" fmla="*/ 0 w 8"/>
              <a:gd name="T1" fmla="*/ 24 h 24"/>
              <a:gd name="T2" fmla="*/ 2 w 8"/>
              <a:gd name="T3" fmla="*/ 16 h 24"/>
              <a:gd name="T4" fmla="*/ 8 w 8"/>
              <a:gd name="T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4">
                <a:moveTo>
                  <a:pt x="0" y="24"/>
                </a:moveTo>
                <a:lnTo>
                  <a:pt x="2" y="16"/>
                </a:lnTo>
                <a:lnTo>
                  <a:pt x="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" name="Line 261"/>
          <p:cNvSpPr>
            <a:spLocks noChangeShapeType="1"/>
          </p:cNvSpPr>
          <p:nvPr/>
        </p:nvSpPr>
        <p:spPr bwMode="auto">
          <a:xfrm flipV="1">
            <a:off x="5018088" y="3546475"/>
            <a:ext cx="15875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" name="Freeform 262"/>
          <p:cNvSpPr>
            <a:spLocks/>
          </p:cNvSpPr>
          <p:nvPr/>
        </p:nvSpPr>
        <p:spPr bwMode="auto">
          <a:xfrm>
            <a:off x="5040313" y="3502025"/>
            <a:ext cx="15875" cy="34925"/>
          </a:xfrm>
          <a:custGeom>
            <a:avLst/>
            <a:gdLst>
              <a:gd name="T0" fmla="*/ 0 w 10"/>
              <a:gd name="T1" fmla="*/ 22 h 22"/>
              <a:gd name="T2" fmla="*/ 8 w 10"/>
              <a:gd name="T3" fmla="*/ 6 h 22"/>
              <a:gd name="T4" fmla="*/ 10 w 10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0" y="22"/>
                </a:moveTo>
                <a:lnTo>
                  <a:pt x="8" y="6"/>
                </a:lnTo>
                <a:lnTo>
                  <a:pt x="1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" name="Freeform 263"/>
          <p:cNvSpPr>
            <a:spLocks/>
          </p:cNvSpPr>
          <p:nvPr/>
        </p:nvSpPr>
        <p:spPr bwMode="auto">
          <a:xfrm>
            <a:off x="5062538" y="3460750"/>
            <a:ext cx="19050" cy="31750"/>
          </a:xfrm>
          <a:custGeom>
            <a:avLst/>
            <a:gdLst>
              <a:gd name="T0" fmla="*/ 0 w 12"/>
              <a:gd name="T1" fmla="*/ 20 h 20"/>
              <a:gd name="T2" fmla="*/ 6 w 12"/>
              <a:gd name="T3" fmla="*/ 10 h 20"/>
              <a:gd name="T4" fmla="*/ 12 w 12"/>
              <a:gd name="T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0" y="20"/>
                </a:moveTo>
                <a:lnTo>
                  <a:pt x="6" y="10"/>
                </a:lnTo>
                <a:lnTo>
                  <a:pt x="1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" name="Freeform 264"/>
          <p:cNvSpPr>
            <a:spLocks/>
          </p:cNvSpPr>
          <p:nvPr/>
        </p:nvSpPr>
        <p:spPr bwMode="auto">
          <a:xfrm>
            <a:off x="5091113" y="3419475"/>
            <a:ext cx="22225" cy="28575"/>
          </a:xfrm>
          <a:custGeom>
            <a:avLst/>
            <a:gdLst>
              <a:gd name="T0" fmla="*/ 0 w 14"/>
              <a:gd name="T1" fmla="*/ 18 h 18"/>
              <a:gd name="T2" fmla="*/ 2 w 14"/>
              <a:gd name="T3" fmla="*/ 14 h 18"/>
              <a:gd name="T4" fmla="*/ 14 w 1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18"/>
                </a:moveTo>
                <a:lnTo>
                  <a:pt x="2" y="14"/>
                </a:lnTo>
                <a:lnTo>
                  <a:pt x="1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" name="Line 265"/>
          <p:cNvSpPr>
            <a:spLocks noChangeShapeType="1"/>
          </p:cNvSpPr>
          <p:nvPr/>
        </p:nvSpPr>
        <p:spPr bwMode="auto">
          <a:xfrm flipV="1">
            <a:off x="5119688" y="3378200"/>
            <a:ext cx="2540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" name="Freeform 266"/>
          <p:cNvSpPr>
            <a:spLocks/>
          </p:cNvSpPr>
          <p:nvPr/>
        </p:nvSpPr>
        <p:spPr bwMode="auto">
          <a:xfrm>
            <a:off x="5154613" y="3343275"/>
            <a:ext cx="25400" cy="25400"/>
          </a:xfrm>
          <a:custGeom>
            <a:avLst/>
            <a:gdLst>
              <a:gd name="T0" fmla="*/ 0 w 16"/>
              <a:gd name="T1" fmla="*/ 16 h 16"/>
              <a:gd name="T2" fmla="*/ 14 w 16"/>
              <a:gd name="T3" fmla="*/ 2 h 16"/>
              <a:gd name="T4" fmla="*/ 16 w 16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4" y="2"/>
                </a:lnTo>
                <a:lnTo>
                  <a:pt x="1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" name="Freeform 267"/>
          <p:cNvSpPr>
            <a:spLocks/>
          </p:cNvSpPr>
          <p:nvPr/>
        </p:nvSpPr>
        <p:spPr bwMode="auto">
          <a:xfrm>
            <a:off x="5189538" y="3308350"/>
            <a:ext cx="28575" cy="25400"/>
          </a:xfrm>
          <a:custGeom>
            <a:avLst/>
            <a:gdLst>
              <a:gd name="T0" fmla="*/ 0 w 18"/>
              <a:gd name="T1" fmla="*/ 16 h 16"/>
              <a:gd name="T2" fmla="*/ 10 w 18"/>
              <a:gd name="T3" fmla="*/ 4 h 16"/>
              <a:gd name="T4" fmla="*/ 18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10" y="4"/>
                </a:lnTo>
                <a:lnTo>
                  <a:pt x="1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" name="Freeform 268"/>
          <p:cNvSpPr>
            <a:spLocks/>
          </p:cNvSpPr>
          <p:nvPr/>
        </p:nvSpPr>
        <p:spPr bwMode="auto">
          <a:xfrm>
            <a:off x="5227638" y="3273425"/>
            <a:ext cx="28575" cy="25400"/>
          </a:xfrm>
          <a:custGeom>
            <a:avLst/>
            <a:gdLst>
              <a:gd name="T0" fmla="*/ 0 w 18"/>
              <a:gd name="T1" fmla="*/ 16 h 16"/>
              <a:gd name="T2" fmla="*/ 8 w 18"/>
              <a:gd name="T3" fmla="*/ 8 h 16"/>
              <a:gd name="T4" fmla="*/ 18 w 18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8" y="8"/>
                </a:lnTo>
                <a:lnTo>
                  <a:pt x="18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9" name="Freeform 269"/>
          <p:cNvSpPr>
            <a:spLocks/>
          </p:cNvSpPr>
          <p:nvPr/>
        </p:nvSpPr>
        <p:spPr bwMode="auto">
          <a:xfrm>
            <a:off x="5265738" y="3244850"/>
            <a:ext cx="31750" cy="22225"/>
          </a:xfrm>
          <a:custGeom>
            <a:avLst/>
            <a:gdLst>
              <a:gd name="T0" fmla="*/ 0 w 20"/>
              <a:gd name="T1" fmla="*/ 14 h 14"/>
              <a:gd name="T2" fmla="*/ 6 w 20"/>
              <a:gd name="T3" fmla="*/ 8 h 14"/>
              <a:gd name="T4" fmla="*/ 20 w 20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0" y="14"/>
                </a:moveTo>
                <a:lnTo>
                  <a:pt x="6" y="8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0" name="Freeform 270"/>
          <p:cNvSpPr>
            <a:spLocks/>
          </p:cNvSpPr>
          <p:nvPr/>
        </p:nvSpPr>
        <p:spPr bwMode="auto">
          <a:xfrm>
            <a:off x="5307013" y="3216275"/>
            <a:ext cx="31750" cy="19050"/>
          </a:xfrm>
          <a:custGeom>
            <a:avLst/>
            <a:gdLst>
              <a:gd name="T0" fmla="*/ 0 w 20"/>
              <a:gd name="T1" fmla="*/ 12 h 12"/>
              <a:gd name="T2" fmla="*/ 4 w 20"/>
              <a:gd name="T3" fmla="*/ 10 h 12"/>
              <a:gd name="T4" fmla="*/ 20 w 2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12"/>
                </a:moveTo>
                <a:lnTo>
                  <a:pt x="4" y="1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1" name="Freeform 271"/>
          <p:cNvSpPr>
            <a:spLocks/>
          </p:cNvSpPr>
          <p:nvPr/>
        </p:nvSpPr>
        <p:spPr bwMode="auto">
          <a:xfrm>
            <a:off x="5348288" y="3187700"/>
            <a:ext cx="34925" cy="22225"/>
          </a:xfrm>
          <a:custGeom>
            <a:avLst/>
            <a:gdLst>
              <a:gd name="T0" fmla="*/ 0 w 22"/>
              <a:gd name="T1" fmla="*/ 14 h 14"/>
              <a:gd name="T2" fmla="*/ 2 w 22"/>
              <a:gd name="T3" fmla="*/ 12 h 14"/>
              <a:gd name="T4" fmla="*/ 22 w 22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4">
                <a:moveTo>
                  <a:pt x="0" y="14"/>
                </a:moveTo>
                <a:lnTo>
                  <a:pt x="2" y="12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2" name="Freeform 272"/>
          <p:cNvSpPr>
            <a:spLocks/>
          </p:cNvSpPr>
          <p:nvPr/>
        </p:nvSpPr>
        <p:spPr bwMode="auto">
          <a:xfrm>
            <a:off x="5392738" y="3165475"/>
            <a:ext cx="34925" cy="15875"/>
          </a:xfrm>
          <a:custGeom>
            <a:avLst/>
            <a:gdLst>
              <a:gd name="T0" fmla="*/ 0 w 22"/>
              <a:gd name="T1" fmla="*/ 10 h 10"/>
              <a:gd name="T2" fmla="*/ 0 w 22"/>
              <a:gd name="T3" fmla="*/ 10 h 10"/>
              <a:gd name="T4" fmla="*/ 22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10"/>
                </a:moveTo>
                <a:lnTo>
                  <a:pt x="0" y="10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3" name="Line 273"/>
          <p:cNvSpPr>
            <a:spLocks noChangeShapeType="1"/>
          </p:cNvSpPr>
          <p:nvPr/>
        </p:nvSpPr>
        <p:spPr bwMode="auto">
          <a:xfrm flipV="1">
            <a:off x="5437188" y="3143250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4" name="Line 274"/>
          <p:cNvSpPr>
            <a:spLocks noChangeShapeType="1"/>
          </p:cNvSpPr>
          <p:nvPr/>
        </p:nvSpPr>
        <p:spPr bwMode="auto">
          <a:xfrm flipV="1">
            <a:off x="5484813" y="3121025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5" name="Line 275"/>
          <p:cNvSpPr>
            <a:spLocks noChangeShapeType="1"/>
          </p:cNvSpPr>
          <p:nvPr/>
        </p:nvSpPr>
        <p:spPr bwMode="auto">
          <a:xfrm flipV="1">
            <a:off x="5529263" y="3101975"/>
            <a:ext cx="349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6" name="Line 276"/>
          <p:cNvSpPr>
            <a:spLocks noChangeShapeType="1"/>
          </p:cNvSpPr>
          <p:nvPr/>
        </p:nvSpPr>
        <p:spPr bwMode="auto">
          <a:xfrm flipV="1">
            <a:off x="5576888" y="3086100"/>
            <a:ext cx="3492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7" name="Line 277"/>
          <p:cNvSpPr>
            <a:spLocks noChangeShapeType="1"/>
          </p:cNvSpPr>
          <p:nvPr/>
        </p:nvSpPr>
        <p:spPr bwMode="auto">
          <a:xfrm flipV="1">
            <a:off x="5624513" y="3070225"/>
            <a:ext cx="3810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8" name="Line 278"/>
          <p:cNvSpPr>
            <a:spLocks noChangeShapeType="1"/>
          </p:cNvSpPr>
          <p:nvPr/>
        </p:nvSpPr>
        <p:spPr bwMode="auto">
          <a:xfrm flipV="1">
            <a:off x="5675313" y="3057525"/>
            <a:ext cx="34925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9" name="Line 279"/>
          <p:cNvSpPr>
            <a:spLocks noChangeShapeType="1"/>
          </p:cNvSpPr>
          <p:nvPr/>
        </p:nvSpPr>
        <p:spPr bwMode="auto">
          <a:xfrm flipV="1">
            <a:off x="5722938" y="3044825"/>
            <a:ext cx="38100" cy="95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0" name="Freeform 280"/>
          <p:cNvSpPr>
            <a:spLocks/>
          </p:cNvSpPr>
          <p:nvPr/>
        </p:nvSpPr>
        <p:spPr bwMode="auto">
          <a:xfrm>
            <a:off x="5773738" y="3035300"/>
            <a:ext cx="34925" cy="6350"/>
          </a:xfrm>
          <a:custGeom>
            <a:avLst/>
            <a:gdLst>
              <a:gd name="T0" fmla="*/ 0 w 22"/>
              <a:gd name="T1" fmla="*/ 4 h 4"/>
              <a:gd name="T2" fmla="*/ 0 w 22"/>
              <a:gd name="T3" fmla="*/ 4 h 4"/>
              <a:gd name="T4" fmla="*/ 22 w 2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4">
                <a:moveTo>
                  <a:pt x="0" y="4"/>
                </a:moveTo>
                <a:lnTo>
                  <a:pt x="0" y="4"/>
                </a:lnTo>
                <a:lnTo>
                  <a:pt x="22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1" name="Freeform 281"/>
          <p:cNvSpPr>
            <a:spLocks/>
          </p:cNvSpPr>
          <p:nvPr/>
        </p:nvSpPr>
        <p:spPr bwMode="auto">
          <a:xfrm>
            <a:off x="5821363" y="3025775"/>
            <a:ext cx="38100" cy="6350"/>
          </a:xfrm>
          <a:custGeom>
            <a:avLst/>
            <a:gdLst>
              <a:gd name="T0" fmla="*/ 0 w 24"/>
              <a:gd name="T1" fmla="*/ 4 h 4"/>
              <a:gd name="T2" fmla="*/ 4 w 24"/>
              <a:gd name="T3" fmla="*/ 4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4" y="4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2" name="Freeform 282"/>
          <p:cNvSpPr>
            <a:spLocks/>
          </p:cNvSpPr>
          <p:nvPr/>
        </p:nvSpPr>
        <p:spPr bwMode="auto">
          <a:xfrm>
            <a:off x="5872163" y="3019425"/>
            <a:ext cx="38100" cy="6350"/>
          </a:xfrm>
          <a:custGeom>
            <a:avLst/>
            <a:gdLst>
              <a:gd name="T0" fmla="*/ 0 w 24"/>
              <a:gd name="T1" fmla="*/ 4 h 4"/>
              <a:gd name="T2" fmla="*/ 6 w 24"/>
              <a:gd name="T3" fmla="*/ 2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6" y="2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3" name="Freeform 283"/>
          <p:cNvSpPr>
            <a:spLocks/>
          </p:cNvSpPr>
          <p:nvPr/>
        </p:nvSpPr>
        <p:spPr bwMode="auto">
          <a:xfrm>
            <a:off x="5922963" y="3013075"/>
            <a:ext cx="38100" cy="6350"/>
          </a:xfrm>
          <a:custGeom>
            <a:avLst/>
            <a:gdLst>
              <a:gd name="T0" fmla="*/ 0 w 24"/>
              <a:gd name="T1" fmla="*/ 4 h 4"/>
              <a:gd name="T2" fmla="*/ 10 w 24"/>
              <a:gd name="T3" fmla="*/ 2 h 4"/>
              <a:gd name="T4" fmla="*/ 24 w 2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4"/>
                </a:moveTo>
                <a:lnTo>
                  <a:pt x="10" y="2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4" name="Freeform 284"/>
          <p:cNvSpPr>
            <a:spLocks/>
          </p:cNvSpPr>
          <p:nvPr/>
        </p:nvSpPr>
        <p:spPr bwMode="auto">
          <a:xfrm>
            <a:off x="5973763" y="3009900"/>
            <a:ext cx="38100" cy="3175"/>
          </a:xfrm>
          <a:custGeom>
            <a:avLst/>
            <a:gdLst>
              <a:gd name="T0" fmla="*/ 0 w 24"/>
              <a:gd name="T1" fmla="*/ 2 h 2"/>
              <a:gd name="T2" fmla="*/ 14 w 24"/>
              <a:gd name="T3" fmla="*/ 0 h 2"/>
              <a:gd name="T4" fmla="*/ 24 w 2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14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5" name="Freeform 285"/>
          <p:cNvSpPr>
            <a:spLocks/>
          </p:cNvSpPr>
          <p:nvPr/>
        </p:nvSpPr>
        <p:spPr bwMode="auto">
          <a:xfrm>
            <a:off x="6024563" y="3006725"/>
            <a:ext cx="38100" cy="3175"/>
          </a:xfrm>
          <a:custGeom>
            <a:avLst/>
            <a:gdLst>
              <a:gd name="T0" fmla="*/ 0 w 24"/>
              <a:gd name="T1" fmla="*/ 2 h 2"/>
              <a:gd name="T2" fmla="*/ 18 w 24"/>
              <a:gd name="T3" fmla="*/ 0 h 2"/>
              <a:gd name="T4" fmla="*/ 24 w 2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2"/>
                </a:move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6" name="Freeform 286"/>
          <p:cNvSpPr>
            <a:spLocks/>
          </p:cNvSpPr>
          <p:nvPr/>
        </p:nvSpPr>
        <p:spPr bwMode="auto">
          <a:xfrm>
            <a:off x="6075363" y="3006725"/>
            <a:ext cx="38100" cy="0"/>
          </a:xfrm>
          <a:custGeom>
            <a:avLst/>
            <a:gdLst>
              <a:gd name="T0" fmla="*/ 0 w 24"/>
              <a:gd name="T1" fmla="*/ 22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0" y="0"/>
                </a:moveTo>
                <a:lnTo>
                  <a:pt x="22" y="0"/>
                </a:lnTo>
                <a:lnTo>
                  <a:pt x="24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7" name="Line 287"/>
          <p:cNvSpPr>
            <a:spLocks noChangeShapeType="1"/>
          </p:cNvSpPr>
          <p:nvPr/>
        </p:nvSpPr>
        <p:spPr bwMode="auto">
          <a:xfrm>
            <a:off x="6126163" y="3006725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8" name="Line 288"/>
          <p:cNvSpPr>
            <a:spLocks noChangeShapeType="1"/>
          </p:cNvSpPr>
          <p:nvPr/>
        </p:nvSpPr>
        <p:spPr bwMode="auto">
          <a:xfrm>
            <a:off x="6176963" y="3009900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9" name="Line 289"/>
          <p:cNvSpPr>
            <a:spLocks noChangeShapeType="1"/>
          </p:cNvSpPr>
          <p:nvPr/>
        </p:nvSpPr>
        <p:spPr bwMode="auto">
          <a:xfrm>
            <a:off x="6227763" y="3009900"/>
            <a:ext cx="381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0" name="Freeform 290"/>
          <p:cNvSpPr>
            <a:spLocks/>
          </p:cNvSpPr>
          <p:nvPr/>
        </p:nvSpPr>
        <p:spPr bwMode="auto">
          <a:xfrm>
            <a:off x="6278563" y="3016250"/>
            <a:ext cx="38100" cy="3175"/>
          </a:xfrm>
          <a:custGeom>
            <a:avLst/>
            <a:gdLst>
              <a:gd name="T0" fmla="*/ 0 w 24"/>
              <a:gd name="T1" fmla="*/ 0 h 2"/>
              <a:gd name="T2" fmla="*/ 2 w 24"/>
              <a:gd name="T3" fmla="*/ 0 h 2"/>
              <a:gd name="T4" fmla="*/ 24 w 2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">
                <a:moveTo>
                  <a:pt x="0" y="0"/>
                </a:moveTo>
                <a:lnTo>
                  <a:pt x="2" y="0"/>
                </a:lnTo>
                <a:lnTo>
                  <a:pt x="24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1" name="Freeform 291"/>
          <p:cNvSpPr>
            <a:spLocks/>
          </p:cNvSpPr>
          <p:nvPr/>
        </p:nvSpPr>
        <p:spPr bwMode="auto">
          <a:xfrm>
            <a:off x="6329363" y="3022600"/>
            <a:ext cx="34925" cy="3175"/>
          </a:xfrm>
          <a:custGeom>
            <a:avLst/>
            <a:gdLst>
              <a:gd name="T0" fmla="*/ 0 w 22"/>
              <a:gd name="T1" fmla="*/ 0 h 2"/>
              <a:gd name="T2" fmla="*/ 4 w 22"/>
              <a:gd name="T3" fmla="*/ 0 h 2"/>
              <a:gd name="T4" fmla="*/ 22 w 2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">
                <a:moveTo>
                  <a:pt x="0" y="0"/>
                </a:moveTo>
                <a:lnTo>
                  <a:pt x="4" y="0"/>
                </a:lnTo>
                <a:lnTo>
                  <a:pt x="22" y="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2" name="Freeform 292"/>
          <p:cNvSpPr>
            <a:spLocks/>
          </p:cNvSpPr>
          <p:nvPr/>
        </p:nvSpPr>
        <p:spPr bwMode="auto">
          <a:xfrm>
            <a:off x="6376988" y="3028950"/>
            <a:ext cx="38100" cy="6350"/>
          </a:xfrm>
          <a:custGeom>
            <a:avLst/>
            <a:gdLst>
              <a:gd name="T0" fmla="*/ 0 w 24"/>
              <a:gd name="T1" fmla="*/ 0 h 4"/>
              <a:gd name="T2" fmla="*/ 8 w 24"/>
              <a:gd name="T3" fmla="*/ 2 h 4"/>
              <a:gd name="T4" fmla="*/ 24 w 2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">
                <a:moveTo>
                  <a:pt x="0" y="0"/>
                </a:moveTo>
                <a:lnTo>
                  <a:pt x="8" y="2"/>
                </a:lnTo>
                <a:lnTo>
                  <a:pt x="24" y="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3" name="Freeform 293"/>
          <p:cNvSpPr>
            <a:spLocks/>
          </p:cNvSpPr>
          <p:nvPr/>
        </p:nvSpPr>
        <p:spPr bwMode="auto">
          <a:xfrm>
            <a:off x="6427788" y="3038475"/>
            <a:ext cx="38100" cy="9525"/>
          </a:xfrm>
          <a:custGeom>
            <a:avLst/>
            <a:gdLst>
              <a:gd name="T0" fmla="*/ 0 w 24"/>
              <a:gd name="T1" fmla="*/ 0 h 6"/>
              <a:gd name="T2" fmla="*/ 10 w 24"/>
              <a:gd name="T3" fmla="*/ 2 h 6"/>
              <a:gd name="T4" fmla="*/ 24 w 24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6">
                <a:moveTo>
                  <a:pt x="0" y="0"/>
                </a:moveTo>
                <a:lnTo>
                  <a:pt x="10" y="2"/>
                </a:lnTo>
                <a:lnTo>
                  <a:pt x="24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4" name="Freeform 294"/>
          <p:cNvSpPr>
            <a:spLocks/>
          </p:cNvSpPr>
          <p:nvPr/>
        </p:nvSpPr>
        <p:spPr bwMode="auto">
          <a:xfrm>
            <a:off x="6478588" y="3048000"/>
            <a:ext cx="34925" cy="9525"/>
          </a:xfrm>
          <a:custGeom>
            <a:avLst/>
            <a:gdLst>
              <a:gd name="T0" fmla="*/ 0 w 22"/>
              <a:gd name="T1" fmla="*/ 0 h 6"/>
              <a:gd name="T2" fmla="*/ 12 w 22"/>
              <a:gd name="T3" fmla="*/ 4 h 6"/>
              <a:gd name="T4" fmla="*/ 22 w 2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6">
                <a:moveTo>
                  <a:pt x="0" y="0"/>
                </a:moveTo>
                <a:lnTo>
                  <a:pt x="12" y="4"/>
                </a:lnTo>
                <a:lnTo>
                  <a:pt x="22" y="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5" name="Freeform 295"/>
          <p:cNvSpPr>
            <a:spLocks/>
          </p:cNvSpPr>
          <p:nvPr/>
        </p:nvSpPr>
        <p:spPr bwMode="auto">
          <a:xfrm>
            <a:off x="6526213" y="3060700"/>
            <a:ext cx="38100" cy="12700"/>
          </a:xfrm>
          <a:custGeom>
            <a:avLst/>
            <a:gdLst>
              <a:gd name="T0" fmla="*/ 0 w 24"/>
              <a:gd name="T1" fmla="*/ 0 h 8"/>
              <a:gd name="T2" fmla="*/ 14 w 24"/>
              <a:gd name="T3" fmla="*/ 4 h 8"/>
              <a:gd name="T4" fmla="*/ 24 w 24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8">
                <a:moveTo>
                  <a:pt x="0" y="0"/>
                </a:moveTo>
                <a:lnTo>
                  <a:pt x="14" y="4"/>
                </a:lnTo>
                <a:lnTo>
                  <a:pt x="24" y="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6" name="Freeform 296"/>
          <p:cNvSpPr>
            <a:spLocks/>
          </p:cNvSpPr>
          <p:nvPr/>
        </p:nvSpPr>
        <p:spPr bwMode="auto">
          <a:xfrm>
            <a:off x="6577013" y="3076575"/>
            <a:ext cx="34925" cy="12700"/>
          </a:xfrm>
          <a:custGeom>
            <a:avLst/>
            <a:gdLst>
              <a:gd name="T0" fmla="*/ 0 w 22"/>
              <a:gd name="T1" fmla="*/ 0 h 8"/>
              <a:gd name="T2" fmla="*/ 14 w 22"/>
              <a:gd name="T3" fmla="*/ 4 h 8"/>
              <a:gd name="T4" fmla="*/ 22 w 22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0"/>
                </a:moveTo>
                <a:lnTo>
                  <a:pt x="14" y="4"/>
                </a:lnTo>
                <a:lnTo>
                  <a:pt x="22" y="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7" name="Freeform 297"/>
          <p:cNvSpPr>
            <a:spLocks/>
          </p:cNvSpPr>
          <p:nvPr/>
        </p:nvSpPr>
        <p:spPr bwMode="auto">
          <a:xfrm>
            <a:off x="6624638" y="3092450"/>
            <a:ext cx="34925" cy="12700"/>
          </a:xfrm>
          <a:custGeom>
            <a:avLst/>
            <a:gdLst>
              <a:gd name="T0" fmla="*/ 0 w 22"/>
              <a:gd name="T1" fmla="*/ 0 h 8"/>
              <a:gd name="T2" fmla="*/ 14 w 22"/>
              <a:gd name="T3" fmla="*/ 4 h 8"/>
              <a:gd name="T4" fmla="*/ 22 w 22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8">
                <a:moveTo>
                  <a:pt x="0" y="0"/>
                </a:moveTo>
                <a:lnTo>
                  <a:pt x="14" y="4"/>
                </a:lnTo>
                <a:lnTo>
                  <a:pt x="22" y="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8" name="Freeform 298"/>
          <p:cNvSpPr>
            <a:spLocks/>
          </p:cNvSpPr>
          <p:nvPr/>
        </p:nvSpPr>
        <p:spPr bwMode="auto">
          <a:xfrm>
            <a:off x="6672263" y="3108325"/>
            <a:ext cx="34925" cy="15875"/>
          </a:xfrm>
          <a:custGeom>
            <a:avLst/>
            <a:gdLst>
              <a:gd name="T0" fmla="*/ 0 w 22"/>
              <a:gd name="T1" fmla="*/ 0 h 10"/>
              <a:gd name="T2" fmla="*/ 14 w 22"/>
              <a:gd name="T3" fmla="*/ 6 h 10"/>
              <a:gd name="T4" fmla="*/ 22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lnTo>
                  <a:pt x="14" y="6"/>
                </a:lnTo>
                <a:lnTo>
                  <a:pt x="22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9" name="Freeform 299"/>
          <p:cNvSpPr>
            <a:spLocks/>
          </p:cNvSpPr>
          <p:nvPr/>
        </p:nvSpPr>
        <p:spPr bwMode="auto">
          <a:xfrm>
            <a:off x="6719888" y="3130550"/>
            <a:ext cx="34925" cy="15875"/>
          </a:xfrm>
          <a:custGeom>
            <a:avLst/>
            <a:gdLst>
              <a:gd name="T0" fmla="*/ 0 w 22"/>
              <a:gd name="T1" fmla="*/ 0 h 10"/>
              <a:gd name="T2" fmla="*/ 12 w 22"/>
              <a:gd name="T3" fmla="*/ 4 h 10"/>
              <a:gd name="T4" fmla="*/ 22 w 22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lnTo>
                  <a:pt x="12" y="4"/>
                </a:lnTo>
                <a:lnTo>
                  <a:pt x="22" y="1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0" name="Freeform 300"/>
          <p:cNvSpPr>
            <a:spLocks/>
          </p:cNvSpPr>
          <p:nvPr/>
        </p:nvSpPr>
        <p:spPr bwMode="auto">
          <a:xfrm>
            <a:off x="6764338" y="3149600"/>
            <a:ext cx="34925" cy="19050"/>
          </a:xfrm>
          <a:custGeom>
            <a:avLst/>
            <a:gdLst>
              <a:gd name="T0" fmla="*/ 0 w 22"/>
              <a:gd name="T1" fmla="*/ 0 h 12"/>
              <a:gd name="T2" fmla="*/ 12 w 22"/>
              <a:gd name="T3" fmla="*/ 6 h 12"/>
              <a:gd name="T4" fmla="*/ 22 w 22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2">
                <a:moveTo>
                  <a:pt x="0" y="0"/>
                </a:moveTo>
                <a:lnTo>
                  <a:pt x="12" y="6"/>
                </a:lnTo>
                <a:lnTo>
                  <a:pt x="22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1" name="Freeform 301"/>
          <p:cNvSpPr>
            <a:spLocks/>
          </p:cNvSpPr>
          <p:nvPr/>
        </p:nvSpPr>
        <p:spPr bwMode="auto">
          <a:xfrm>
            <a:off x="6808788" y="3175000"/>
            <a:ext cx="34925" cy="19050"/>
          </a:xfrm>
          <a:custGeom>
            <a:avLst/>
            <a:gdLst>
              <a:gd name="T0" fmla="*/ 0 w 22"/>
              <a:gd name="T1" fmla="*/ 0 h 12"/>
              <a:gd name="T2" fmla="*/ 12 w 22"/>
              <a:gd name="T3" fmla="*/ 4 h 12"/>
              <a:gd name="T4" fmla="*/ 22 w 22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2">
                <a:moveTo>
                  <a:pt x="0" y="0"/>
                </a:moveTo>
                <a:lnTo>
                  <a:pt x="12" y="4"/>
                </a:lnTo>
                <a:lnTo>
                  <a:pt x="22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2" name="Freeform 302"/>
          <p:cNvSpPr>
            <a:spLocks/>
          </p:cNvSpPr>
          <p:nvPr/>
        </p:nvSpPr>
        <p:spPr bwMode="auto">
          <a:xfrm>
            <a:off x="6853238" y="3200400"/>
            <a:ext cx="31750" cy="19050"/>
          </a:xfrm>
          <a:custGeom>
            <a:avLst/>
            <a:gdLst>
              <a:gd name="T0" fmla="*/ 0 w 20"/>
              <a:gd name="T1" fmla="*/ 0 h 12"/>
              <a:gd name="T2" fmla="*/ 8 w 20"/>
              <a:gd name="T3" fmla="*/ 4 h 12"/>
              <a:gd name="T4" fmla="*/ 20 w 2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2">
                <a:moveTo>
                  <a:pt x="0" y="0"/>
                </a:moveTo>
                <a:lnTo>
                  <a:pt x="8" y="4"/>
                </a:lnTo>
                <a:lnTo>
                  <a:pt x="20" y="1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3" name="Freeform 303"/>
          <p:cNvSpPr>
            <a:spLocks/>
          </p:cNvSpPr>
          <p:nvPr/>
        </p:nvSpPr>
        <p:spPr bwMode="auto">
          <a:xfrm>
            <a:off x="6897688" y="3225800"/>
            <a:ext cx="31750" cy="22225"/>
          </a:xfrm>
          <a:custGeom>
            <a:avLst/>
            <a:gdLst>
              <a:gd name="T0" fmla="*/ 0 w 20"/>
              <a:gd name="T1" fmla="*/ 0 h 14"/>
              <a:gd name="T2" fmla="*/ 6 w 20"/>
              <a:gd name="T3" fmla="*/ 4 h 14"/>
              <a:gd name="T4" fmla="*/ 20 w 20"/>
              <a:gd name="T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4">
                <a:moveTo>
                  <a:pt x="0" y="0"/>
                </a:moveTo>
                <a:lnTo>
                  <a:pt x="6" y="4"/>
                </a:lnTo>
                <a:lnTo>
                  <a:pt x="20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4" name="Freeform 304"/>
          <p:cNvSpPr>
            <a:spLocks/>
          </p:cNvSpPr>
          <p:nvPr/>
        </p:nvSpPr>
        <p:spPr bwMode="auto">
          <a:xfrm>
            <a:off x="6938963" y="3254375"/>
            <a:ext cx="28575" cy="25400"/>
          </a:xfrm>
          <a:custGeom>
            <a:avLst/>
            <a:gdLst>
              <a:gd name="T0" fmla="*/ 0 w 18"/>
              <a:gd name="T1" fmla="*/ 0 h 16"/>
              <a:gd name="T2" fmla="*/ 2 w 18"/>
              <a:gd name="T3" fmla="*/ 2 h 16"/>
              <a:gd name="T4" fmla="*/ 18 w 1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6">
                <a:moveTo>
                  <a:pt x="0" y="0"/>
                </a:moveTo>
                <a:lnTo>
                  <a:pt x="2" y="2"/>
                </a:lnTo>
                <a:lnTo>
                  <a:pt x="18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5" name="Freeform 305"/>
          <p:cNvSpPr>
            <a:spLocks/>
          </p:cNvSpPr>
          <p:nvPr/>
        </p:nvSpPr>
        <p:spPr bwMode="auto">
          <a:xfrm>
            <a:off x="6977063" y="3286125"/>
            <a:ext cx="31750" cy="25400"/>
          </a:xfrm>
          <a:custGeom>
            <a:avLst/>
            <a:gdLst>
              <a:gd name="T0" fmla="*/ 0 w 20"/>
              <a:gd name="T1" fmla="*/ 0 h 16"/>
              <a:gd name="T2" fmla="*/ 2 w 20"/>
              <a:gd name="T3" fmla="*/ 0 h 16"/>
              <a:gd name="T4" fmla="*/ 20 w 20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6">
                <a:moveTo>
                  <a:pt x="0" y="0"/>
                </a:moveTo>
                <a:lnTo>
                  <a:pt x="2" y="0"/>
                </a:lnTo>
                <a:lnTo>
                  <a:pt x="20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6" name="Freeform 306"/>
          <p:cNvSpPr>
            <a:spLocks/>
          </p:cNvSpPr>
          <p:nvPr/>
        </p:nvSpPr>
        <p:spPr bwMode="auto">
          <a:xfrm>
            <a:off x="7018338" y="3321050"/>
            <a:ext cx="25400" cy="25400"/>
          </a:xfrm>
          <a:custGeom>
            <a:avLst/>
            <a:gdLst>
              <a:gd name="T0" fmla="*/ 0 w 16"/>
              <a:gd name="T1" fmla="*/ 0 h 16"/>
              <a:gd name="T2" fmla="*/ 16 w 16"/>
              <a:gd name="T3" fmla="*/ 16 h 16"/>
              <a:gd name="T4" fmla="*/ 16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16" y="16"/>
                </a:lnTo>
                <a:lnTo>
                  <a:pt x="16" y="16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7" name="Freeform 307"/>
          <p:cNvSpPr>
            <a:spLocks/>
          </p:cNvSpPr>
          <p:nvPr/>
        </p:nvSpPr>
        <p:spPr bwMode="auto">
          <a:xfrm>
            <a:off x="7053263" y="3355975"/>
            <a:ext cx="25400" cy="28575"/>
          </a:xfrm>
          <a:custGeom>
            <a:avLst/>
            <a:gdLst>
              <a:gd name="T0" fmla="*/ 0 w 16"/>
              <a:gd name="T1" fmla="*/ 0 h 18"/>
              <a:gd name="T2" fmla="*/ 12 w 16"/>
              <a:gd name="T3" fmla="*/ 14 h 18"/>
              <a:gd name="T4" fmla="*/ 16 w 1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12" y="14"/>
                </a:lnTo>
                <a:lnTo>
                  <a:pt x="16" y="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8" name="Freeform 308"/>
          <p:cNvSpPr>
            <a:spLocks/>
          </p:cNvSpPr>
          <p:nvPr/>
        </p:nvSpPr>
        <p:spPr bwMode="auto">
          <a:xfrm>
            <a:off x="7088188" y="3394075"/>
            <a:ext cx="22225" cy="28575"/>
          </a:xfrm>
          <a:custGeom>
            <a:avLst/>
            <a:gdLst>
              <a:gd name="T0" fmla="*/ 0 w 14"/>
              <a:gd name="T1" fmla="*/ 0 h 18"/>
              <a:gd name="T2" fmla="*/ 8 w 14"/>
              <a:gd name="T3" fmla="*/ 10 h 18"/>
              <a:gd name="T4" fmla="*/ 14 w 14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8">
                <a:moveTo>
                  <a:pt x="0" y="0"/>
                </a:moveTo>
                <a:lnTo>
                  <a:pt x="8" y="10"/>
                </a:lnTo>
                <a:lnTo>
                  <a:pt x="14" y="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9" name="Freeform 309"/>
          <p:cNvSpPr>
            <a:spLocks/>
          </p:cNvSpPr>
          <p:nvPr/>
        </p:nvSpPr>
        <p:spPr bwMode="auto">
          <a:xfrm>
            <a:off x="7116763" y="3432175"/>
            <a:ext cx="22225" cy="31750"/>
          </a:xfrm>
          <a:custGeom>
            <a:avLst/>
            <a:gdLst>
              <a:gd name="T0" fmla="*/ 0 w 14"/>
              <a:gd name="T1" fmla="*/ 0 h 20"/>
              <a:gd name="T2" fmla="*/ 6 w 14"/>
              <a:gd name="T3" fmla="*/ 6 h 20"/>
              <a:gd name="T4" fmla="*/ 14 w 1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20">
                <a:moveTo>
                  <a:pt x="0" y="0"/>
                </a:moveTo>
                <a:lnTo>
                  <a:pt x="6" y="6"/>
                </a:lnTo>
                <a:lnTo>
                  <a:pt x="14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0" name="Freeform 310"/>
          <p:cNvSpPr>
            <a:spLocks/>
          </p:cNvSpPr>
          <p:nvPr/>
        </p:nvSpPr>
        <p:spPr bwMode="auto">
          <a:xfrm>
            <a:off x="7148513" y="3476625"/>
            <a:ext cx="19050" cy="31750"/>
          </a:xfrm>
          <a:custGeom>
            <a:avLst/>
            <a:gdLst>
              <a:gd name="T0" fmla="*/ 0 w 12"/>
              <a:gd name="T1" fmla="*/ 0 h 20"/>
              <a:gd name="T2" fmla="*/ 0 w 12"/>
              <a:gd name="T3" fmla="*/ 0 h 20"/>
              <a:gd name="T4" fmla="*/ 12 w 12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0"/>
                </a:lnTo>
                <a:lnTo>
                  <a:pt x="12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1" name="Freeform 311"/>
          <p:cNvSpPr>
            <a:spLocks/>
          </p:cNvSpPr>
          <p:nvPr/>
        </p:nvSpPr>
        <p:spPr bwMode="auto">
          <a:xfrm>
            <a:off x="7170738" y="3521075"/>
            <a:ext cx="19050" cy="31750"/>
          </a:xfrm>
          <a:custGeom>
            <a:avLst/>
            <a:gdLst>
              <a:gd name="T0" fmla="*/ 0 w 12"/>
              <a:gd name="T1" fmla="*/ 0 h 20"/>
              <a:gd name="T2" fmla="*/ 10 w 12"/>
              <a:gd name="T3" fmla="*/ 16 h 20"/>
              <a:gd name="T4" fmla="*/ 12 w 12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10" y="16"/>
                </a:lnTo>
                <a:lnTo>
                  <a:pt x="12" y="2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2" name="Freeform 312"/>
          <p:cNvSpPr>
            <a:spLocks/>
          </p:cNvSpPr>
          <p:nvPr/>
        </p:nvSpPr>
        <p:spPr bwMode="auto">
          <a:xfrm>
            <a:off x="7192963" y="3565525"/>
            <a:ext cx="12700" cy="34925"/>
          </a:xfrm>
          <a:custGeom>
            <a:avLst/>
            <a:gdLst>
              <a:gd name="T0" fmla="*/ 0 w 8"/>
              <a:gd name="T1" fmla="*/ 0 h 22"/>
              <a:gd name="T2" fmla="*/ 4 w 8"/>
              <a:gd name="T3" fmla="*/ 12 h 22"/>
              <a:gd name="T4" fmla="*/ 8 w 8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2">
                <a:moveTo>
                  <a:pt x="0" y="0"/>
                </a:moveTo>
                <a:lnTo>
                  <a:pt x="4" y="12"/>
                </a:lnTo>
                <a:lnTo>
                  <a:pt x="8" y="2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3" name="Freeform 313"/>
          <p:cNvSpPr>
            <a:spLocks/>
          </p:cNvSpPr>
          <p:nvPr/>
        </p:nvSpPr>
        <p:spPr bwMode="auto">
          <a:xfrm>
            <a:off x="7212013" y="3613150"/>
            <a:ext cx="9525" cy="38100"/>
          </a:xfrm>
          <a:custGeom>
            <a:avLst/>
            <a:gdLst>
              <a:gd name="T0" fmla="*/ 0 w 6"/>
              <a:gd name="T1" fmla="*/ 0 h 24"/>
              <a:gd name="T2" fmla="*/ 0 w 6"/>
              <a:gd name="T3" fmla="*/ 4 h 24"/>
              <a:gd name="T4" fmla="*/ 6 w 6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4">
                <a:moveTo>
                  <a:pt x="0" y="0"/>
                </a:moveTo>
                <a:lnTo>
                  <a:pt x="0" y="4"/>
                </a:lnTo>
                <a:lnTo>
                  <a:pt x="6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4" name="Freeform 314"/>
          <p:cNvSpPr>
            <a:spLocks/>
          </p:cNvSpPr>
          <p:nvPr/>
        </p:nvSpPr>
        <p:spPr bwMode="auto">
          <a:xfrm>
            <a:off x="7224713" y="3660775"/>
            <a:ext cx="6350" cy="38100"/>
          </a:xfrm>
          <a:custGeom>
            <a:avLst/>
            <a:gdLst>
              <a:gd name="T0" fmla="*/ 0 w 4"/>
              <a:gd name="T1" fmla="*/ 0 h 24"/>
              <a:gd name="T2" fmla="*/ 4 w 4"/>
              <a:gd name="T3" fmla="*/ 22 h 24"/>
              <a:gd name="T4" fmla="*/ 4 w 4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4">
                <a:moveTo>
                  <a:pt x="0" y="0"/>
                </a:moveTo>
                <a:lnTo>
                  <a:pt x="4" y="22"/>
                </a:lnTo>
                <a:lnTo>
                  <a:pt x="4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5" name="Freeform 315"/>
          <p:cNvSpPr>
            <a:spLocks/>
          </p:cNvSpPr>
          <p:nvPr/>
        </p:nvSpPr>
        <p:spPr bwMode="auto">
          <a:xfrm>
            <a:off x="7231063" y="3711575"/>
            <a:ext cx="3175" cy="38100"/>
          </a:xfrm>
          <a:custGeom>
            <a:avLst/>
            <a:gdLst>
              <a:gd name="T0" fmla="*/ 0 w 2"/>
              <a:gd name="T1" fmla="*/ 0 h 24"/>
              <a:gd name="T2" fmla="*/ 2 w 2"/>
              <a:gd name="T3" fmla="*/ 16 h 24"/>
              <a:gd name="T4" fmla="*/ 2 w 2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4">
                <a:moveTo>
                  <a:pt x="0" y="0"/>
                </a:moveTo>
                <a:lnTo>
                  <a:pt x="2" y="16"/>
                </a:lnTo>
                <a:lnTo>
                  <a:pt x="2" y="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6" name="Line 316"/>
          <p:cNvSpPr>
            <a:spLocks noChangeShapeType="1"/>
          </p:cNvSpPr>
          <p:nvPr/>
        </p:nvSpPr>
        <p:spPr bwMode="auto">
          <a:xfrm>
            <a:off x="7234238" y="3762375"/>
            <a:ext cx="3175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7" name="Freeform 317"/>
          <p:cNvSpPr>
            <a:spLocks/>
          </p:cNvSpPr>
          <p:nvPr/>
        </p:nvSpPr>
        <p:spPr bwMode="auto">
          <a:xfrm>
            <a:off x="3475038" y="2784475"/>
            <a:ext cx="784225" cy="295275"/>
          </a:xfrm>
          <a:custGeom>
            <a:avLst/>
            <a:gdLst>
              <a:gd name="T0" fmla="*/ 494 w 494"/>
              <a:gd name="T1" fmla="*/ 92 h 186"/>
              <a:gd name="T2" fmla="*/ 494 w 494"/>
              <a:gd name="T3" fmla="*/ 92 h 186"/>
              <a:gd name="T4" fmla="*/ 492 w 494"/>
              <a:gd name="T5" fmla="*/ 102 h 186"/>
              <a:gd name="T6" fmla="*/ 488 w 494"/>
              <a:gd name="T7" fmla="*/ 112 h 186"/>
              <a:gd name="T8" fmla="*/ 482 w 494"/>
              <a:gd name="T9" fmla="*/ 120 h 186"/>
              <a:gd name="T10" fmla="*/ 474 w 494"/>
              <a:gd name="T11" fmla="*/ 128 h 186"/>
              <a:gd name="T12" fmla="*/ 464 w 494"/>
              <a:gd name="T13" fmla="*/ 138 h 186"/>
              <a:gd name="T14" fmla="*/ 452 w 494"/>
              <a:gd name="T15" fmla="*/ 144 h 186"/>
              <a:gd name="T16" fmla="*/ 438 w 494"/>
              <a:gd name="T17" fmla="*/ 152 h 186"/>
              <a:gd name="T18" fmla="*/ 422 w 494"/>
              <a:gd name="T19" fmla="*/ 158 h 186"/>
              <a:gd name="T20" fmla="*/ 384 w 494"/>
              <a:gd name="T21" fmla="*/ 170 h 186"/>
              <a:gd name="T22" fmla="*/ 344 w 494"/>
              <a:gd name="T23" fmla="*/ 178 h 186"/>
              <a:gd name="T24" fmla="*/ 296 w 494"/>
              <a:gd name="T25" fmla="*/ 184 h 186"/>
              <a:gd name="T26" fmla="*/ 246 w 494"/>
              <a:gd name="T27" fmla="*/ 186 h 186"/>
              <a:gd name="T28" fmla="*/ 246 w 494"/>
              <a:gd name="T29" fmla="*/ 186 h 186"/>
              <a:gd name="T30" fmla="*/ 198 w 494"/>
              <a:gd name="T31" fmla="*/ 184 h 186"/>
              <a:gd name="T32" fmla="*/ 150 w 494"/>
              <a:gd name="T33" fmla="*/ 178 h 186"/>
              <a:gd name="T34" fmla="*/ 108 w 494"/>
              <a:gd name="T35" fmla="*/ 170 h 186"/>
              <a:gd name="T36" fmla="*/ 72 w 494"/>
              <a:gd name="T37" fmla="*/ 158 h 186"/>
              <a:gd name="T38" fmla="*/ 56 w 494"/>
              <a:gd name="T39" fmla="*/ 152 h 186"/>
              <a:gd name="T40" fmla="*/ 42 w 494"/>
              <a:gd name="T41" fmla="*/ 144 h 186"/>
              <a:gd name="T42" fmla="*/ 30 w 494"/>
              <a:gd name="T43" fmla="*/ 138 h 186"/>
              <a:gd name="T44" fmla="*/ 20 w 494"/>
              <a:gd name="T45" fmla="*/ 128 h 186"/>
              <a:gd name="T46" fmla="*/ 12 w 494"/>
              <a:gd name="T47" fmla="*/ 120 h 186"/>
              <a:gd name="T48" fmla="*/ 4 w 494"/>
              <a:gd name="T49" fmla="*/ 112 h 186"/>
              <a:gd name="T50" fmla="*/ 2 w 494"/>
              <a:gd name="T51" fmla="*/ 102 h 186"/>
              <a:gd name="T52" fmla="*/ 0 w 494"/>
              <a:gd name="T53" fmla="*/ 92 h 186"/>
              <a:gd name="T54" fmla="*/ 0 w 494"/>
              <a:gd name="T55" fmla="*/ 92 h 186"/>
              <a:gd name="T56" fmla="*/ 2 w 494"/>
              <a:gd name="T57" fmla="*/ 84 h 186"/>
              <a:gd name="T58" fmla="*/ 4 w 494"/>
              <a:gd name="T59" fmla="*/ 74 h 186"/>
              <a:gd name="T60" fmla="*/ 12 w 494"/>
              <a:gd name="T61" fmla="*/ 66 h 186"/>
              <a:gd name="T62" fmla="*/ 20 w 494"/>
              <a:gd name="T63" fmla="*/ 56 h 186"/>
              <a:gd name="T64" fmla="*/ 30 w 494"/>
              <a:gd name="T65" fmla="*/ 48 h 186"/>
              <a:gd name="T66" fmla="*/ 42 w 494"/>
              <a:gd name="T67" fmla="*/ 40 h 186"/>
              <a:gd name="T68" fmla="*/ 56 w 494"/>
              <a:gd name="T69" fmla="*/ 34 h 186"/>
              <a:gd name="T70" fmla="*/ 72 w 494"/>
              <a:gd name="T71" fmla="*/ 26 h 186"/>
              <a:gd name="T72" fmla="*/ 108 w 494"/>
              <a:gd name="T73" fmla="*/ 16 h 186"/>
              <a:gd name="T74" fmla="*/ 150 w 494"/>
              <a:gd name="T75" fmla="*/ 6 h 186"/>
              <a:gd name="T76" fmla="*/ 198 w 494"/>
              <a:gd name="T77" fmla="*/ 2 h 186"/>
              <a:gd name="T78" fmla="*/ 246 w 494"/>
              <a:gd name="T79" fmla="*/ 0 h 186"/>
              <a:gd name="T80" fmla="*/ 246 w 494"/>
              <a:gd name="T81" fmla="*/ 0 h 186"/>
              <a:gd name="T82" fmla="*/ 296 w 494"/>
              <a:gd name="T83" fmla="*/ 2 h 186"/>
              <a:gd name="T84" fmla="*/ 344 w 494"/>
              <a:gd name="T85" fmla="*/ 6 h 186"/>
              <a:gd name="T86" fmla="*/ 384 w 494"/>
              <a:gd name="T87" fmla="*/ 16 h 186"/>
              <a:gd name="T88" fmla="*/ 422 w 494"/>
              <a:gd name="T89" fmla="*/ 26 h 186"/>
              <a:gd name="T90" fmla="*/ 438 w 494"/>
              <a:gd name="T91" fmla="*/ 34 h 186"/>
              <a:gd name="T92" fmla="*/ 452 w 494"/>
              <a:gd name="T93" fmla="*/ 40 h 186"/>
              <a:gd name="T94" fmla="*/ 464 w 494"/>
              <a:gd name="T95" fmla="*/ 48 h 186"/>
              <a:gd name="T96" fmla="*/ 474 w 494"/>
              <a:gd name="T97" fmla="*/ 56 h 186"/>
              <a:gd name="T98" fmla="*/ 482 w 494"/>
              <a:gd name="T99" fmla="*/ 66 h 186"/>
              <a:gd name="T100" fmla="*/ 488 w 494"/>
              <a:gd name="T101" fmla="*/ 74 h 186"/>
              <a:gd name="T102" fmla="*/ 492 w 494"/>
              <a:gd name="T103" fmla="*/ 84 h 186"/>
              <a:gd name="T104" fmla="*/ 494 w 494"/>
              <a:gd name="T105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4" h="186">
                <a:moveTo>
                  <a:pt x="494" y="92"/>
                </a:moveTo>
                <a:lnTo>
                  <a:pt x="494" y="92"/>
                </a:lnTo>
                <a:lnTo>
                  <a:pt x="492" y="102"/>
                </a:lnTo>
                <a:lnTo>
                  <a:pt x="488" y="112"/>
                </a:lnTo>
                <a:lnTo>
                  <a:pt x="482" y="120"/>
                </a:lnTo>
                <a:lnTo>
                  <a:pt x="474" y="128"/>
                </a:lnTo>
                <a:lnTo>
                  <a:pt x="464" y="138"/>
                </a:lnTo>
                <a:lnTo>
                  <a:pt x="452" y="144"/>
                </a:lnTo>
                <a:lnTo>
                  <a:pt x="438" y="152"/>
                </a:lnTo>
                <a:lnTo>
                  <a:pt x="422" y="158"/>
                </a:lnTo>
                <a:lnTo>
                  <a:pt x="384" y="170"/>
                </a:lnTo>
                <a:lnTo>
                  <a:pt x="344" y="178"/>
                </a:lnTo>
                <a:lnTo>
                  <a:pt x="296" y="184"/>
                </a:lnTo>
                <a:lnTo>
                  <a:pt x="246" y="186"/>
                </a:lnTo>
                <a:lnTo>
                  <a:pt x="246" y="186"/>
                </a:lnTo>
                <a:lnTo>
                  <a:pt x="198" y="184"/>
                </a:lnTo>
                <a:lnTo>
                  <a:pt x="150" y="178"/>
                </a:lnTo>
                <a:lnTo>
                  <a:pt x="108" y="170"/>
                </a:lnTo>
                <a:lnTo>
                  <a:pt x="72" y="158"/>
                </a:lnTo>
                <a:lnTo>
                  <a:pt x="56" y="152"/>
                </a:lnTo>
                <a:lnTo>
                  <a:pt x="42" y="144"/>
                </a:lnTo>
                <a:lnTo>
                  <a:pt x="30" y="138"/>
                </a:lnTo>
                <a:lnTo>
                  <a:pt x="20" y="128"/>
                </a:lnTo>
                <a:lnTo>
                  <a:pt x="12" y="120"/>
                </a:lnTo>
                <a:lnTo>
                  <a:pt x="4" y="112"/>
                </a:lnTo>
                <a:lnTo>
                  <a:pt x="2" y="102"/>
                </a:lnTo>
                <a:lnTo>
                  <a:pt x="0" y="92"/>
                </a:lnTo>
                <a:lnTo>
                  <a:pt x="0" y="92"/>
                </a:lnTo>
                <a:lnTo>
                  <a:pt x="2" y="84"/>
                </a:lnTo>
                <a:lnTo>
                  <a:pt x="4" y="74"/>
                </a:lnTo>
                <a:lnTo>
                  <a:pt x="12" y="66"/>
                </a:lnTo>
                <a:lnTo>
                  <a:pt x="20" y="56"/>
                </a:lnTo>
                <a:lnTo>
                  <a:pt x="30" y="48"/>
                </a:lnTo>
                <a:lnTo>
                  <a:pt x="42" y="40"/>
                </a:lnTo>
                <a:lnTo>
                  <a:pt x="56" y="34"/>
                </a:lnTo>
                <a:lnTo>
                  <a:pt x="72" y="26"/>
                </a:lnTo>
                <a:lnTo>
                  <a:pt x="108" y="16"/>
                </a:lnTo>
                <a:lnTo>
                  <a:pt x="150" y="6"/>
                </a:lnTo>
                <a:lnTo>
                  <a:pt x="198" y="2"/>
                </a:lnTo>
                <a:lnTo>
                  <a:pt x="246" y="0"/>
                </a:lnTo>
                <a:lnTo>
                  <a:pt x="246" y="0"/>
                </a:lnTo>
                <a:lnTo>
                  <a:pt x="296" y="2"/>
                </a:lnTo>
                <a:lnTo>
                  <a:pt x="344" y="6"/>
                </a:lnTo>
                <a:lnTo>
                  <a:pt x="384" y="16"/>
                </a:lnTo>
                <a:lnTo>
                  <a:pt x="422" y="26"/>
                </a:lnTo>
                <a:lnTo>
                  <a:pt x="438" y="34"/>
                </a:lnTo>
                <a:lnTo>
                  <a:pt x="452" y="40"/>
                </a:lnTo>
                <a:lnTo>
                  <a:pt x="464" y="48"/>
                </a:lnTo>
                <a:lnTo>
                  <a:pt x="474" y="56"/>
                </a:lnTo>
                <a:lnTo>
                  <a:pt x="482" y="66"/>
                </a:lnTo>
                <a:lnTo>
                  <a:pt x="488" y="74"/>
                </a:lnTo>
                <a:lnTo>
                  <a:pt x="492" y="84"/>
                </a:lnTo>
                <a:lnTo>
                  <a:pt x="494" y="9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8" name="Freeform 318"/>
          <p:cNvSpPr>
            <a:spLocks/>
          </p:cNvSpPr>
          <p:nvPr/>
        </p:nvSpPr>
        <p:spPr bwMode="auto">
          <a:xfrm>
            <a:off x="3475038" y="2784475"/>
            <a:ext cx="784225" cy="295275"/>
          </a:xfrm>
          <a:custGeom>
            <a:avLst/>
            <a:gdLst>
              <a:gd name="T0" fmla="*/ 494 w 494"/>
              <a:gd name="T1" fmla="*/ 92 h 186"/>
              <a:gd name="T2" fmla="*/ 494 w 494"/>
              <a:gd name="T3" fmla="*/ 92 h 186"/>
              <a:gd name="T4" fmla="*/ 492 w 494"/>
              <a:gd name="T5" fmla="*/ 102 h 186"/>
              <a:gd name="T6" fmla="*/ 488 w 494"/>
              <a:gd name="T7" fmla="*/ 112 h 186"/>
              <a:gd name="T8" fmla="*/ 482 w 494"/>
              <a:gd name="T9" fmla="*/ 120 h 186"/>
              <a:gd name="T10" fmla="*/ 474 w 494"/>
              <a:gd name="T11" fmla="*/ 128 h 186"/>
              <a:gd name="T12" fmla="*/ 464 w 494"/>
              <a:gd name="T13" fmla="*/ 138 h 186"/>
              <a:gd name="T14" fmla="*/ 452 w 494"/>
              <a:gd name="T15" fmla="*/ 144 h 186"/>
              <a:gd name="T16" fmla="*/ 438 w 494"/>
              <a:gd name="T17" fmla="*/ 152 h 186"/>
              <a:gd name="T18" fmla="*/ 422 w 494"/>
              <a:gd name="T19" fmla="*/ 158 h 186"/>
              <a:gd name="T20" fmla="*/ 384 w 494"/>
              <a:gd name="T21" fmla="*/ 170 h 186"/>
              <a:gd name="T22" fmla="*/ 344 w 494"/>
              <a:gd name="T23" fmla="*/ 178 h 186"/>
              <a:gd name="T24" fmla="*/ 296 w 494"/>
              <a:gd name="T25" fmla="*/ 184 h 186"/>
              <a:gd name="T26" fmla="*/ 246 w 494"/>
              <a:gd name="T27" fmla="*/ 186 h 186"/>
              <a:gd name="T28" fmla="*/ 246 w 494"/>
              <a:gd name="T29" fmla="*/ 186 h 186"/>
              <a:gd name="T30" fmla="*/ 198 w 494"/>
              <a:gd name="T31" fmla="*/ 184 h 186"/>
              <a:gd name="T32" fmla="*/ 150 w 494"/>
              <a:gd name="T33" fmla="*/ 178 h 186"/>
              <a:gd name="T34" fmla="*/ 108 w 494"/>
              <a:gd name="T35" fmla="*/ 170 h 186"/>
              <a:gd name="T36" fmla="*/ 72 w 494"/>
              <a:gd name="T37" fmla="*/ 158 h 186"/>
              <a:gd name="T38" fmla="*/ 56 w 494"/>
              <a:gd name="T39" fmla="*/ 152 h 186"/>
              <a:gd name="T40" fmla="*/ 42 w 494"/>
              <a:gd name="T41" fmla="*/ 144 h 186"/>
              <a:gd name="T42" fmla="*/ 30 w 494"/>
              <a:gd name="T43" fmla="*/ 138 h 186"/>
              <a:gd name="T44" fmla="*/ 20 w 494"/>
              <a:gd name="T45" fmla="*/ 128 h 186"/>
              <a:gd name="T46" fmla="*/ 12 w 494"/>
              <a:gd name="T47" fmla="*/ 120 h 186"/>
              <a:gd name="T48" fmla="*/ 4 w 494"/>
              <a:gd name="T49" fmla="*/ 112 h 186"/>
              <a:gd name="T50" fmla="*/ 2 w 494"/>
              <a:gd name="T51" fmla="*/ 102 h 186"/>
              <a:gd name="T52" fmla="*/ 0 w 494"/>
              <a:gd name="T53" fmla="*/ 92 h 186"/>
              <a:gd name="T54" fmla="*/ 0 w 494"/>
              <a:gd name="T55" fmla="*/ 92 h 186"/>
              <a:gd name="T56" fmla="*/ 2 w 494"/>
              <a:gd name="T57" fmla="*/ 84 h 186"/>
              <a:gd name="T58" fmla="*/ 4 w 494"/>
              <a:gd name="T59" fmla="*/ 74 h 186"/>
              <a:gd name="T60" fmla="*/ 12 w 494"/>
              <a:gd name="T61" fmla="*/ 66 h 186"/>
              <a:gd name="T62" fmla="*/ 20 w 494"/>
              <a:gd name="T63" fmla="*/ 56 h 186"/>
              <a:gd name="T64" fmla="*/ 30 w 494"/>
              <a:gd name="T65" fmla="*/ 48 h 186"/>
              <a:gd name="T66" fmla="*/ 42 w 494"/>
              <a:gd name="T67" fmla="*/ 40 h 186"/>
              <a:gd name="T68" fmla="*/ 56 w 494"/>
              <a:gd name="T69" fmla="*/ 34 h 186"/>
              <a:gd name="T70" fmla="*/ 72 w 494"/>
              <a:gd name="T71" fmla="*/ 26 h 186"/>
              <a:gd name="T72" fmla="*/ 108 w 494"/>
              <a:gd name="T73" fmla="*/ 16 h 186"/>
              <a:gd name="T74" fmla="*/ 150 w 494"/>
              <a:gd name="T75" fmla="*/ 6 h 186"/>
              <a:gd name="T76" fmla="*/ 198 w 494"/>
              <a:gd name="T77" fmla="*/ 2 h 186"/>
              <a:gd name="T78" fmla="*/ 246 w 494"/>
              <a:gd name="T79" fmla="*/ 0 h 186"/>
              <a:gd name="T80" fmla="*/ 246 w 494"/>
              <a:gd name="T81" fmla="*/ 0 h 186"/>
              <a:gd name="T82" fmla="*/ 296 w 494"/>
              <a:gd name="T83" fmla="*/ 2 h 186"/>
              <a:gd name="T84" fmla="*/ 344 w 494"/>
              <a:gd name="T85" fmla="*/ 6 h 186"/>
              <a:gd name="T86" fmla="*/ 384 w 494"/>
              <a:gd name="T87" fmla="*/ 16 h 186"/>
              <a:gd name="T88" fmla="*/ 422 w 494"/>
              <a:gd name="T89" fmla="*/ 26 h 186"/>
              <a:gd name="T90" fmla="*/ 438 w 494"/>
              <a:gd name="T91" fmla="*/ 34 h 186"/>
              <a:gd name="T92" fmla="*/ 452 w 494"/>
              <a:gd name="T93" fmla="*/ 40 h 186"/>
              <a:gd name="T94" fmla="*/ 464 w 494"/>
              <a:gd name="T95" fmla="*/ 48 h 186"/>
              <a:gd name="T96" fmla="*/ 474 w 494"/>
              <a:gd name="T97" fmla="*/ 56 h 186"/>
              <a:gd name="T98" fmla="*/ 482 w 494"/>
              <a:gd name="T99" fmla="*/ 66 h 186"/>
              <a:gd name="T100" fmla="*/ 488 w 494"/>
              <a:gd name="T101" fmla="*/ 74 h 186"/>
              <a:gd name="T102" fmla="*/ 492 w 494"/>
              <a:gd name="T103" fmla="*/ 84 h 186"/>
              <a:gd name="T104" fmla="*/ 494 w 494"/>
              <a:gd name="T105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4" h="186">
                <a:moveTo>
                  <a:pt x="494" y="92"/>
                </a:moveTo>
                <a:lnTo>
                  <a:pt x="494" y="92"/>
                </a:lnTo>
                <a:lnTo>
                  <a:pt x="492" y="102"/>
                </a:lnTo>
                <a:lnTo>
                  <a:pt x="488" y="112"/>
                </a:lnTo>
                <a:lnTo>
                  <a:pt x="482" y="120"/>
                </a:lnTo>
                <a:lnTo>
                  <a:pt x="474" y="128"/>
                </a:lnTo>
                <a:lnTo>
                  <a:pt x="464" y="138"/>
                </a:lnTo>
                <a:lnTo>
                  <a:pt x="452" y="144"/>
                </a:lnTo>
                <a:lnTo>
                  <a:pt x="438" y="152"/>
                </a:lnTo>
                <a:lnTo>
                  <a:pt x="422" y="158"/>
                </a:lnTo>
                <a:lnTo>
                  <a:pt x="384" y="170"/>
                </a:lnTo>
                <a:lnTo>
                  <a:pt x="344" y="178"/>
                </a:lnTo>
                <a:lnTo>
                  <a:pt x="296" y="184"/>
                </a:lnTo>
                <a:lnTo>
                  <a:pt x="246" y="186"/>
                </a:lnTo>
                <a:lnTo>
                  <a:pt x="246" y="186"/>
                </a:lnTo>
                <a:lnTo>
                  <a:pt x="198" y="184"/>
                </a:lnTo>
                <a:lnTo>
                  <a:pt x="150" y="178"/>
                </a:lnTo>
                <a:lnTo>
                  <a:pt x="108" y="170"/>
                </a:lnTo>
                <a:lnTo>
                  <a:pt x="72" y="158"/>
                </a:lnTo>
                <a:lnTo>
                  <a:pt x="56" y="152"/>
                </a:lnTo>
                <a:lnTo>
                  <a:pt x="42" y="144"/>
                </a:lnTo>
                <a:lnTo>
                  <a:pt x="30" y="138"/>
                </a:lnTo>
                <a:lnTo>
                  <a:pt x="20" y="128"/>
                </a:lnTo>
                <a:lnTo>
                  <a:pt x="12" y="120"/>
                </a:lnTo>
                <a:lnTo>
                  <a:pt x="4" y="112"/>
                </a:lnTo>
                <a:lnTo>
                  <a:pt x="2" y="102"/>
                </a:lnTo>
                <a:lnTo>
                  <a:pt x="0" y="92"/>
                </a:lnTo>
                <a:lnTo>
                  <a:pt x="0" y="92"/>
                </a:lnTo>
                <a:lnTo>
                  <a:pt x="2" y="84"/>
                </a:lnTo>
                <a:lnTo>
                  <a:pt x="4" y="74"/>
                </a:lnTo>
                <a:lnTo>
                  <a:pt x="12" y="66"/>
                </a:lnTo>
                <a:lnTo>
                  <a:pt x="20" y="56"/>
                </a:lnTo>
                <a:lnTo>
                  <a:pt x="30" y="48"/>
                </a:lnTo>
                <a:lnTo>
                  <a:pt x="42" y="40"/>
                </a:lnTo>
                <a:lnTo>
                  <a:pt x="56" y="34"/>
                </a:lnTo>
                <a:lnTo>
                  <a:pt x="72" y="26"/>
                </a:lnTo>
                <a:lnTo>
                  <a:pt x="108" y="16"/>
                </a:lnTo>
                <a:lnTo>
                  <a:pt x="150" y="6"/>
                </a:lnTo>
                <a:lnTo>
                  <a:pt x="198" y="2"/>
                </a:lnTo>
                <a:lnTo>
                  <a:pt x="246" y="0"/>
                </a:lnTo>
                <a:lnTo>
                  <a:pt x="246" y="0"/>
                </a:lnTo>
                <a:lnTo>
                  <a:pt x="296" y="2"/>
                </a:lnTo>
                <a:lnTo>
                  <a:pt x="344" y="6"/>
                </a:lnTo>
                <a:lnTo>
                  <a:pt x="384" y="16"/>
                </a:lnTo>
                <a:lnTo>
                  <a:pt x="422" y="26"/>
                </a:lnTo>
                <a:lnTo>
                  <a:pt x="438" y="34"/>
                </a:lnTo>
                <a:lnTo>
                  <a:pt x="452" y="40"/>
                </a:lnTo>
                <a:lnTo>
                  <a:pt x="464" y="48"/>
                </a:lnTo>
                <a:lnTo>
                  <a:pt x="474" y="56"/>
                </a:lnTo>
                <a:lnTo>
                  <a:pt x="482" y="66"/>
                </a:lnTo>
                <a:lnTo>
                  <a:pt x="488" y="74"/>
                </a:lnTo>
                <a:lnTo>
                  <a:pt x="492" y="84"/>
                </a:lnTo>
                <a:lnTo>
                  <a:pt x="494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99" name="Freeform 319"/>
          <p:cNvSpPr>
            <a:spLocks/>
          </p:cNvSpPr>
          <p:nvPr/>
        </p:nvSpPr>
        <p:spPr bwMode="auto">
          <a:xfrm>
            <a:off x="3475038" y="2784475"/>
            <a:ext cx="784225" cy="295275"/>
          </a:xfrm>
          <a:custGeom>
            <a:avLst/>
            <a:gdLst>
              <a:gd name="T0" fmla="*/ 494 w 494"/>
              <a:gd name="T1" fmla="*/ 92 h 186"/>
              <a:gd name="T2" fmla="*/ 494 w 494"/>
              <a:gd name="T3" fmla="*/ 92 h 186"/>
              <a:gd name="T4" fmla="*/ 492 w 494"/>
              <a:gd name="T5" fmla="*/ 102 h 186"/>
              <a:gd name="T6" fmla="*/ 488 w 494"/>
              <a:gd name="T7" fmla="*/ 112 h 186"/>
              <a:gd name="T8" fmla="*/ 482 w 494"/>
              <a:gd name="T9" fmla="*/ 120 h 186"/>
              <a:gd name="T10" fmla="*/ 474 w 494"/>
              <a:gd name="T11" fmla="*/ 128 h 186"/>
              <a:gd name="T12" fmla="*/ 464 w 494"/>
              <a:gd name="T13" fmla="*/ 138 h 186"/>
              <a:gd name="T14" fmla="*/ 452 w 494"/>
              <a:gd name="T15" fmla="*/ 144 h 186"/>
              <a:gd name="T16" fmla="*/ 438 w 494"/>
              <a:gd name="T17" fmla="*/ 152 h 186"/>
              <a:gd name="T18" fmla="*/ 422 w 494"/>
              <a:gd name="T19" fmla="*/ 158 h 186"/>
              <a:gd name="T20" fmla="*/ 384 w 494"/>
              <a:gd name="T21" fmla="*/ 170 h 186"/>
              <a:gd name="T22" fmla="*/ 344 w 494"/>
              <a:gd name="T23" fmla="*/ 178 h 186"/>
              <a:gd name="T24" fmla="*/ 296 w 494"/>
              <a:gd name="T25" fmla="*/ 184 h 186"/>
              <a:gd name="T26" fmla="*/ 246 w 494"/>
              <a:gd name="T27" fmla="*/ 186 h 186"/>
              <a:gd name="T28" fmla="*/ 246 w 494"/>
              <a:gd name="T29" fmla="*/ 186 h 186"/>
              <a:gd name="T30" fmla="*/ 198 w 494"/>
              <a:gd name="T31" fmla="*/ 184 h 186"/>
              <a:gd name="T32" fmla="*/ 150 w 494"/>
              <a:gd name="T33" fmla="*/ 178 h 186"/>
              <a:gd name="T34" fmla="*/ 108 w 494"/>
              <a:gd name="T35" fmla="*/ 170 h 186"/>
              <a:gd name="T36" fmla="*/ 72 w 494"/>
              <a:gd name="T37" fmla="*/ 158 h 186"/>
              <a:gd name="T38" fmla="*/ 56 w 494"/>
              <a:gd name="T39" fmla="*/ 152 h 186"/>
              <a:gd name="T40" fmla="*/ 42 w 494"/>
              <a:gd name="T41" fmla="*/ 144 h 186"/>
              <a:gd name="T42" fmla="*/ 30 w 494"/>
              <a:gd name="T43" fmla="*/ 138 h 186"/>
              <a:gd name="T44" fmla="*/ 20 w 494"/>
              <a:gd name="T45" fmla="*/ 128 h 186"/>
              <a:gd name="T46" fmla="*/ 12 w 494"/>
              <a:gd name="T47" fmla="*/ 120 h 186"/>
              <a:gd name="T48" fmla="*/ 4 w 494"/>
              <a:gd name="T49" fmla="*/ 112 h 186"/>
              <a:gd name="T50" fmla="*/ 2 w 494"/>
              <a:gd name="T51" fmla="*/ 102 h 186"/>
              <a:gd name="T52" fmla="*/ 0 w 494"/>
              <a:gd name="T53" fmla="*/ 92 h 186"/>
              <a:gd name="T54" fmla="*/ 0 w 494"/>
              <a:gd name="T55" fmla="*/ 92 h 186"/>
              <a:gd name="T56" fmla="*/ 2 w 494"/>
              <a:gd name="T57" fmla="*/ 84 h 186"/>
              <a:gd name="T58" fmla="*/ 4 w 494"/>
              <a:gd name="T59" fmla="*/ 74 h 186"/>
              <a:gd name="T60" fmla="*/ 12 w 494"/>
              <a:gd name="T61" fmla="*/ 66 h 186"/>
              <a:gd name="T62" fmla="*/ 20 w 494"/>
              <a:gd name="T63" fmla="*/ 56 h 186"/>
              <a:gd name="T64" fmla="*/ 30 w 494"/>
              <a:gd name="T65" fmla="*/ 48 h 186"/>
              <a:gd name="T66" fmla="*/ 42 w 494"/>
              <a:gd name="T67" fmla="*/ 40 h 186"/>
              <a:gd name="T68" fmla="*/ 56 w 494"/>
              <a:gd name="T69" fmla="*/ 34 h 186"/>
              <a:gd name="T70" fmla="*/ 72 w 494"/>
              <a:gd name="T71" fmla="*/ 26 h 186"/>
              <a:gd name="T72" fmla="*/ 108 w 494"/>
              <a:gd name="T73" fmla="*/ 16 h 186"/>
              <a:gd name="T74" fmla="*/ 150 w 494"/>
              <a:gd name="T75" fmla="*/ 6 h 186"/>
              <a:gd name="T76" fmla="*/ 198 w 494"/>
              <a:gd name="T77" fmla="*/ 2 h 186"/>
              <a:gd name="T78" fmla="*/ 246 w 494"/>
              <a:gd name="T79" fmla="*/ 0 h 186"/>
              <a:gd name="T80" fmla="*/ 246 w 494"/>
              <a:gd name="T81" fmla="*/ 0 h 186"/>
              <a:gd name="T82" fmla="*/ 296 w 494"/>
              <a:gd name="T83" fmla="*/ 2 h 186"/>
              <a:gd name="T84" fmla="*/ 344 w 494"/>
              <a:gd name="T85" fmla="*/ 6 h 186"/>
              <a:gd name="T86" fmla="*/ 384 w 494"/>
              <a:gd name="T87" fmla="*/ 16 h 186"/>
              <a:gd name="T88" fmla="*/ 422 w 494"/>
              <a:gd name="T89" fmla="*/ 26 h 186"/>
              <a:gd name="T90" fmla="*/ 438 w 494"/>
              <a:gd name="T91" fmla="*/ 34 h 186"/>
              <a:gd name="T92" fmla="*/ 452 w 494"/>
              <a:gd name="T93" fmla="*/ 40 h 186"/>
              <a:gd name="T94" fmla="*/ 464 w 494"/>
              <a:gd name="T95" fmla="*/ 48 h 186"/>
              <a:gd name="T96" fmla="*/ 474 w 494"/>
              <a:gd name="T97" fmla="*/ 56 h 186"/>
              <a:gd name="T98" fmla="*/ 482 w 494"/>
              <a:gd name="T99" fmla="*/ 66 h 186"/>
              <a:gd name="T100" fmla="*/ 488 w 494"/>
              <a:gd name="T101" fmla="*/ 74 h 186"/>
              <a:gd name="T102" fmla="*/ 492 w 494"/>
              <a:gd name="T103" fmla="*/ 84 h 186"/>
              <a:gd name="T104" fmla="*/ 494 w 494"/>
              <a:gd name="T105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4" h="186">
                <a:moveTo>
                  <a:pt x="494" y="92"/>
                </a:moveTo>
                <a:lnTo>
                  <a:pt x="494" y="92"/>
                </a:lnTo>
                <a:lnTo>
                  <a:pt x="492" y="102"/>
                </a:lnTo>
                <a:lnTo>
                  <a:pt x="488" y="112"/>
                </a:lnTo>
                <a:lnTo>
                  <a:pt x="482" y="120"/>
                </a:lnTo>
                <a:lnTo>
                  <a:pt x="474" y="128"/>
                </a:lnTo>
                <a:lnTo>
                  <a:pt x="464" y="138"/>
                </a:lnTo>
                <a:lnTo>
                  <a:pt x="452" y="144"/>
                </a:lnTo>
                <a:lnTo>
                  <a:pt x="438" y="152"/>
                </a:lnTo>
                <a:lnTo>
                  <a:pt x="422" y="158"/>
                </a:lnTo>
                <a:lnTo>
                  <a:pt x="384" y="170"/>
                </a:lnTo>
                <a:lnTo>
                  <a:pt x="344" y="178"/>
                </a:lnTo>
                <a:lnTo>
                  <a:pt x="296" y="184"/>
                </a:lnTo>
                <a:lnTo>
                  <a:pt x="246" y="186"/>
                </a:lnTo>
                <a:lnTo>
                  <a:pt x="246" y="186"/>
                </a:lnTo>
                <a:lnTo>
                  <a:pt x="198" y="184"/>
                </a:lnTo>
                <a:lnTo>
                  <a:pt x="150" y="178"/>
                </a:lnTo>
                <a:lnTo>
                  <a:pt x="108" y="170"/>
                </a:lnTo>
                <a:lnTo>
                  <a:pt x="72" y="158"/>
                </a:lnTo>
                <a:lnTo>
                  <a:pt x="56" y="152"/>
                </a:lnTo>
                <a:lnTo>
                  <a:pt x="42" y="144"/>
                </a:lnTo>
                <a:lnTo>
                  <a:pt x="30" y="138"/>
                </a:lnTo>
                <a:lnTo>
                  <a:pt x="20" y="128"/>
                </a:lnTo>
                <a:lnTo>
                  <a:pt x="12" y="120"/>
                </a:lnTo>
                <a:lnTo>
                  <a:pt x="4" y="112"/>
                </a:lnTo>
                <a:lnTo>
                  <a:pt x="2" y="102"/>
                </a:lnTo>
                <a:lnTo>
                  <a:pt x="0" y="92"/>
                </a:lnTo>
                <a:lnTo>
                  <a:pt x="0" y="92"/>
                </a:lnTo>
                <a:lnTo>
                  <a:pt x="2" y="84"/>
                </a:lnTo>
                <a:lnTo>
                  <a:pt x="4" y="74"/>
                </a:lnTo>
                <a:lnTo>
                  <a:pt x="12" y="66"/>
                </a:lnTo>
                <a:lnTo>
                  <a:pt x="20" y="56"/>
                </a:lnTo>
                <a:lnTo>
                  <a:pt x="30" y="48"/>
                </a:lnTo>
                <a:lnTo>
                  <a:pt x="42" y="40"/>
                </a:lnTo>
                <a:lnTo>
                  <a:pt x="56" y="34"/>
                </a:lnTo>
                <a:lnTo>
                  <a:pt x="72" y="26"/>
                </a:lnTo>
                <a:lnTo>
                  <a:pt x="108" y="16"/>
                </a:lnTo>
                <a:lnTo>
                  <a:pt x="150" y="6"/>
                </a:lnTo>
                <a:lnTo>
                  <a:pt x="198" y="2"/>
                </a:lnTo>
                <a:lnTo>
                  <a:pt x="246" y="0"/>
                </a:lnTo>
                <a:lnTo>
                  <a:pt x="246" y="0"/>
                </a:lnTo>
                <a:lnTo>
                  <a:pt x="296" y="2"/>
                </a:lnTo>
                <a:lnTo>
                  <a:pt x="344" y="6"/>
                </a:lnTo>
                <a:lnTo>
                  <a:pt x="384" y="16"/>
                </a:lnTo>
                <a:lnTo>
                  <a:pt x="422" y="26"/>
                </a:lnTo>
                <a:lnTo>
                  <a:pt x="438" y="34"/>
                </a:lnTo>
                <a:lnTo>
                  <a:pt x="452" y="40"/>
                </a:lnTo>
                <a:lnTo>
                  <a:pt x="464" y="48"/>
                </a:lnTo>
                <a:lnTo>
                  <a:pt x="474" y="56"/>
                </a:lnTo>
                <a:lnTo>
                  <a:pt x="482" y="66"/>
                </a:lnTo>
                <a:lnTo>
                  <a:pt x="488" y="74"/>
                </a:lnTo>
                <a:lnTo>
                  <a:pt x="492" y="84"/>
                </a:lnTo>
                <a:lnTo>
                  <a:pt x="494" y="9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0" name="Freeform 320"/>
          <p:cNvSpPr>
            <a:spLocks/>
          </p:cNvSpPr>
          <p:nvPr/>
        </p:nvSpPr>
        <p:spPr bwMode="auto">
          <a:xfrm>
            <a:off x="4325938" y="3613150"/>
            <a:ext cx="495300" cy="384175"/>
          </a:xfrm>
          <a:custGeom>
            <a:avLst/>
            <a:gdLst>
              <a:gd name="T0" fmla="*/ 234 w 312"/>
              <a:gd name="T1" fmla="*/ 0 h 242"/>
              <a:gd name="T2" fmla="*/ 234 w 312"/>
              <a:gd name="T3" fmla="*/ 60 h 242"/>
              <a:gd name="T4" fmla="*/ 0 w 312"/>
              <a:gd name="T5" fmla="*/ 60 h 242"/>
              <a:gd name="T6" fmla="*/ 0 w 312"/>
              <a:gd name="T7" fmla="*/ 180 h 242"/>
              <a:gd name="T8" fmla="*/ 234 w 312"/>
              <a:gd name="T9" fmla="*/ 180 h 242"/>
              <a:gd name="T10" fmla="*/ 234 w 312"/>
              <a:gd name="T11" fmla="*/ 242 h 242"/>
              <a:gd name="T12" fmla="*/ 312 w 312"/>
              <a:gd name="T13" fmla="*/ 120 h 242"/>
              <a:gd name="T14" fmla="*/ 234 w 312"/>
              <a:gd name="T15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2" h="242">
                <a:moveTo>
                  <a:pt x="234" y="0"/>
                </a:moveTo>
                <a:lnTo>
                  <a:pt x="234" y="60"/>
                </a:lnTo>
                <a:lnTo>
                  <a:pt x="0" y="60"/>
                </a:lnTo>
                <a:lnTo>
                  <a:pt x="0" y="180"/>
                </a:lnTo>
                <a:lnTo>
                  <a:pt x="234" y="180"/>
                </a:lnTo>
                <a:lnTo>
                  <a:pt x="234" y="242"/>
                </a:lnTo>
                <a:lnTo>
                  <a:pt x="312" y="120"/>
                </a:lnTo>
                <a:lnTo>
                  <a:pt x="234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1" name="Freeform 321"/>
          <p:cNvSpPr>
            <a:spLocks/>
          </p:cNvSpPr>
          <p:nvPr/>
        </p:nvSpPr>
        <p:spPr bwMode="auto">
          <a:xfrm>
            <a:off x="4325938" y="3613150"/>
            <a:ext cx="495300" cy="384175"/>
          </a:xfrm>
          <a:custGeom>
            <a:avLst/>
            <a:gdLst>
              <a:gd name="T0" fmla="*/ 234 w 312"/>
              <a:gd name="T1" fmla="*/ 0 h 242"/>
              <a:gd name="T2" fmla="*/ 234 w 312"/>
              <a:gd name="T3" fmla="*/ 60 h 242"/>
              <a:gd name="T4" fmla="*/ 0 w 312"/>
              <a:gd name="T5" fmla="*/ 60 h 242"/>
              <a:gd name="T6" fmla="*/ 0 w 312"/>
              <a:gd name="T7" fmla="*/ 180 h 242"/>
              <a:gd name="T8" fmla="*/ 234 w 312"/>
              <a:gd name="T9" fmla="*/ 180 h 242"/>
              <a:gd name="T10" fmla="*/ 234 w 312"/>
              <a:gd name="T11" fmla="*/ 242 h 242"/>
              <a:gd name="T12" fmla="*/ 312 w 312"/>
              <a:gd name="T13" fmla="*/ 120 h 242"/>
              <a:gd name="T14" fmla="*/ 234 w 312"/>
              <a:gd name="T15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2" h="242">
                <a:moveTo>
                  <a:pt x="234" y="0"/>
                </a:moveTo>
                <a:lnTo>
                  <a:pt x="234" y="60"/>
                </a:lnTo>
                <a:lnTo>
                  <a:pt x="0" y="60"/>
                </a:lnTo>
                <a:lnTo>
                  <a:pt x="0" y="180"/>
                </a:lnTo>
                <a:lnTo>
                  <a:pt x="234" y="180"/>
                </a:lnTo>
                <a:lnTo>
                  <a:pt x="234" y="242"/>
                </a:lnTo>
                <a:lnTo>
                  <a:pt x="312" y="120"/>
                </a:lnTo>
                <a:lnTo>
                  <a:pt x="2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2" name="Freeform 322"/>
          <p:cNvSpPr>
            <a:spLocks/>
          </p:cNvSpPr>
          <p:nvPr/>
        </p:nvSpPr>
        <p:spPr bwMode="auto">
          <a:xfrm>
            <a:off x="4325938" y="3613150"/>
            <a:ext cx="495300" cy="384175"/>
          </a:xfrm>
          <a:custGeom>
            <a:avLst/>
            <a:gdLst>
              <a:gd name="T0" fmla="*/ 234 w 312"/>
              <a:gd name="T1" fmla="*/ 0 h 242"/>
              <a:gd name="T2" fmla="*/ 234 w 312"/>
              <a:gd name="T3" fmla="*/ 60 h 242"/>
              <a:gd name="T4" fmla="*/ 0 w 312"/>
              <a:gd name="T5" fmla="*/ 60 h 242"/>
              <a:gd name="T6" fmla="*/ 0 w 312"/>
              <a:gd name="T7" fmla="*/ 180 h 242"/>
              <a:gd name="T8" fmla="*/ 234 w 312"/>
              <a:gd name="T9" fmla="*/ 180 h 242"/>
              <a:gd name="T10" fmla="*/ 234 w 312"/>
              <a:gd name="T11" fmla="*/ 242 h 242"/>
              <a:gd name="T12" fmla="*/ 312 w 312"/>
              <a:gd name="T13" fmla="*/ 120 h 242"/>
              <a:gd name="T14" fmla="*/ 234 w 312"/>
              <a:gd name="T15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2" h="242">
                <a:moveTo>
                  <a:pt x="234" y="0"/>
                </a:moveTo>
                <a:lnTo>
                  <a:pt x="234" y="60"/>
                </a:lnTo>
                <a:lnTo>
                  <a:pt x="0" y="60"/>
                </a:lnTo>
                <a:lnTo>
                  <a:pt x="0" y="180"/>
                </a:lnTo>
                <a:lnTo>
                  <a:pt x="234" y="180"/>
                </a:lnTo>
                <a:lnTo>
                  <a:pt x="234" y="242"/>
                </a:lnTo>
                <a:lnTo>
                  <a:pt x="312" y="120"/>
                </a:lnTo>
                <a:lnTo>
                  <a:pt x="23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3" name="Freeform 323"/>
          <p:cNvSpPr>
            <a:spLocks/>
          </p:cNvSpPr>
          <p:nvPr/>
        </p:nvSpPr>
        <p:spPr bwMode="auto">
          <a:xfrm>
            <a:off x="5888038" y="3359150"/>
            <a:ext cx="981075" cy="441325"/>
          </a:xfrm>
          <a:custGeom>
            <a:avLst/>
            <a:gdLst>
              <a:gd name="T0" fmla="*/ 310 w 618"/>
              <a:gd name="T1" fmla="*/ 76 h 278"/>
              <a:gd name="T2" fmla="*/ 240 w 618"/>
              <a:gd name="T3" fmla="*/ 30 h 278"/>
              <a:gd name="T4" fmla="*/ 210 w 618"/>
              <a:gd name="T5" fmla="*/ 82 h 278"/>
              <a:gd name="T6" fmla="*/ 12 w 618"/>
              <a:gd name="T7" fmla="*/ 30 h 278"/>
              <a:gd name="T8" fmla="*/ 134 w 618"/>
              <a:gd name="T9" fmla="*/ 100 h 278"/>
              <a:gd name="T10" fmla="*/ 0 w 618"/>
              <a:gd name="T11" fmla="*/ 112 h 278"/>
              <a:gd name="T12" fmla="*/ 108 w 618"/>
              <a:gd name="T13" fmla="*/ 152 h 278"/>
              <a:gd name="T14" fmla="*/ 6 w 618"/>
              <a:gd name="T15" fmla="*/ 188 h 278"/>
              <a:gd name="T16" fmla="*/ 164 w 618"/>
              <a:gd name="T17" fmla="*/ 180 h 278"/>
              <a:gd name="T18" fmla="*/ 138 w 618"/>
              <a:gd name="T19" fmla="*/ 228 h 278"/>
              <a:gd name="T20" fmla="*/ 222 w 618"/>
              <a:gd name="T21" fmla="*/ 202 h 278"/>
              <a:gd name="T22" fmla="*/ 244 w 618"/>
              <a:gd name="T23" fmla="*/ 278 h 278"/>
              <a:gd name="T24" fmla="*/ 302 w 618"/>
              <a:gd name="T25" fmla="*/ 194 h 278"/>
              <a:gd name="T26" fmla="*/ 380 w 618"/>
              <a:gd name="T27" fmla="*/ 254 h 278"/>
              <a:gd name="T28" fmla="*/ 402 w 618"/>
              <a:gd name="T29" fmla="*/ 186 h 278"/>
              <a:gd name="T30" fmla="*/ 520 w 618"/>
              <a:gd name="T31" fmla="*/ 232 h 278"/>
              <a:gd name="T32" fmla="*/ 484 w 618"/>
              <a:gd name="T33" fmla="*/ 166 h 278"/>
              <a:gd name="T34" fmla="*/ 618 w 618"/>
              <a:gd name="T35" fmla="*/ 172 h 278"/>
              <a:gd name="T36" fmla="*/ 504 w 618"/>
              <a:gd name="T37" fmla="*/ 136 h 278"/>
              <a:gd name="T38" fmla="*/ 604 w 618"/>
              <a:gd name="T39" fmla="*/ 106 h 278"/>
              <a:gd name="T40" fmla="*/ 478 w 618"/>
              <a:gd name="T41" fmla="*/ 94 h 278"/>
              <a:gd name="T42" fmla="*/ 526 w 618"/>
              <a:gd name="T43" fmla="*/ 58 h 278"/>
              <a:gd name="T44" fmla="*/ 406 w 618"/>
              <a:gd name="T45" fmla="*/ 70 h 278"/>
              <a:gd name="T46" fmla="*/ 416 w 618"/>
              <a:gd name="T47" fmla="*/ 0 h 278"/>
              <a:gd name="T48" fmla="*/ 310 w 618"/>
              <a:gd name="T49" fmla="*/ 76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18" h="278">
                <a:moveTo>
                  <a:pt x="310" y="76"/>
                </a:moveTo>
                <a:lnTo>
                  <a:pt x="240" y="30"/>
                </a:lnTo>
                <a:lnTo>
                  <a:pt x="210" y="82"/>
                </a:lnTo>
                <a:lnTo>
                  <a:pt x="12" y="30"/>
                </a:lnTo>
                <a:lnTo>
                  <a:pt x="134" y="100"/>
                </a:lnTo>
                <a:lnTo>
                  <a:pt x="0" y="112"/>
                </a:lnTo>
                <a:lnTo>
                  <a:pt x="108" y="152"/>
                </a:lnTo>
                <a:lnTo>
                  <a:pt x="6" y="188"/>
                </a:lnTo>
                <a:lnTo>
                  <a:pt x="164" y="180"/>
                </a:lnTo>
                <a:lnTo>
                  <a:pt x="138" y="228"/>
                </a:lnTo>
                <a:lnTo>
                  <a:pt x="222" y="202"/>
                </a:lnTo>
                <a:lnTo>
                  <a:pt x="244" y="278"/>
                </a:lnTo>
                <a:lnTo>
                  <a:pt x="302" y="194"/>
                </a:lnTo>
                <a:lnTo>
                  <a:pt x="380" y="254"/>
                </a:lnTo>
                <a:lnTo>
                  <a:pt x="402" y="186"/>
                </a:lnTo>
                <a:lnTo>
                  <a:pt x="520" y="232"/>
                </a:lnTo>
                <a:lnTo>
                  <a:pt x="484" y="166"/>
                </a:lnTo>
                <a:lnTo>
                  <a:pt x="618" y="172"/>
                </a:lnTo>
                <a:lnTo>
                  <a:pt x="504" y="136"/>
                </a:lnTo>
                <a:lnTo>
                  <a:pt x="604" y="106"/>
                </a:lnTo>
                <a:lnTo>
                  <a:pt x="478" y="94"/>
                </a:lnTo>
                <a:lnTo>
                  <a:pt x="526" y="58"/>
                </a:lnTo>
                <a:lnTo>
                  <a:pt x="406" y="70"/>
                </a:lnTo>
                <a:lnTo>
                  <a:pt x="416" y="0"/>
                </a:lnTo>
                <a:lnTo>
                  <a:pt x="310" y="76"/>
                </a:lnTo>
                <a:close/>
              </a:path>
            </a:pathLst>
          </a:custGeom>
          <a:solidFill>
            <a:srgbClr val="CD8073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4" name="Freeform 324"/>
          <p:cNvSpPr>
            <a:spLocks/>
          </p:cNvSpPr>
          <p:nvPr/>
        </p:nvSpPr>
        <p:spPr bwMode="auto">
          <a:xfrm>
            <a:off x="5888038" y="3359150"/>
            <a:ext cx="981075" cy="441325"/>
          </a:xfrm>
          <a:custGeom>
            <a:avLst/>
            <a:gdLst>
              <a:gd name="T0" fmla="*/ 310 w 618"/>
              <a:gd name="T1" fmla="*/ 76 h 278"/>
              <a:gd name="T2" fmla="*/ 240 w 618"/>
              <a:gd name="T3" fmla="*/ 30 h 278"/>
              <a:gd name="T4" fmla="*/ 210 w 618"/>
              <a:gd name="T5" fmla="*/ 82 h 278"/>
              <a:gd name="T6" fmla="*/ 12 w 618"/>
              <a:gd name="T7" fmla="*/ 30 h 278"/>
              <a:gd name="T8" fmla="*/ 134 w 618"/>
              <a:gd name="T9" fmla="*/ 100 h 278"/>
              <a:gd name="T10" fmla="*/ 0 w 618"/>
              <a:gd name="T11" fmla="*/ 112 h 278"/>
              <a:gd name="T12" fmla="*/ 108 w 618"/>
              <a:gd name="T13" fmla="*/ 152 h 278"/>
              <a:gd name="T14" fmla="*/ 6 w 618"/>
              <a:gd name="T15" fmla="*/ 188 h 278"/>
              <a:gd name="T16" fmla="*/ 164 w 618"/>
              <a:gd name="T17" fmla="*/ 180 h 278"/>
              <a:gd name="T18" fmla="*/ 138 w 618"/>
              <a:gd name="T19" fmla="*/ 228 h 278"/>
              <a:gd name="T20" fmla="*/ 222 w 618"/>
              <a:gd name="T21" fmla="*/ 202 h 278"/>
              <a:gd name="T22" fmla="*/ 244 w 618"/>
              <a:gd name="T23" fmla="*/ 278 h 278"/>
              <a:gd name="T24" fmla="*/ 302 w 618"/>
              <a:gd name="T25" fmla="*/ 194 h 278"/>
              <a:gd name="T26" fmla="*/ 380 w 618"/>
              <a:gd name="T27" fmla="*/ 254 h 278"/>
              <a:gd name="T28" fmla="*/ 402 w 618"/>
              <a:gd name="T29" fmla="*/ 186 h 278"/>
              <a:gd name="T30" fmla="*/ 520 w 618"/>
              <a:gd name="T31" fmla="*/ 232 h 278"/>
              <a:gd name="T32" fmla="*/ 484 w 618"/>
              <a:gd name="T33" fmla="*/ 166 h 278"/>
              <a:gd name="T34" fmla="*/ 618 w 618"/>
              <a:gd name="T35" fmla="*/ 172 h 278"/>
              <a:gd name="T36" fmla="*/ 504 w 618"/>
              <a:gd name="T37" fmla="*/ 136 h 278"/>
              <a:gd name="T38" fmla="*/ 604 w 618"/>
              <a:gd name="T39" fmla="*/ 106 h 278"/>
              <a:gd name="T40" fmla="*/ 478 w 618"/>
              <a:gd name="T41" fmla="*/ 94 h 278"/>
              <a:gd name="T42" fmla="*/ 526 w 618"/>
              <a:gd name="T43" fmla="*/ 58 h 278"/>
              <a:gd name="T44" fmla="*/ 406 w 618"/>
              <a:gd name="T45" fmla="*/ 70 h 278"/>
              <a:gd name="T46" fmla="*/ 416 w 618"/>
              <a:gd name="T47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8" h="278">
                <a:moveTo>
                  <a:pt x="310" y="76"/>
                </a:moveTo>
                <a:lnTo>
                  <a:pt x="240" y="30"/>
                </a:lnTo>
                <a:lnTo>
                  <a:pt x="210" y="82"/>
                </a:lnTo>
                <a:lnTo>
                  <a:pt x="12" y="30"/>
                </a:lnTo>
                <a:lnTo>
                  <a:pt x="134" y="100"/>
                </a:lnTo>
                <a:lnTo>
                  <a:pt x="0" y="112"/>
                </a:lnTo>
                <a:lnTo>
                  <a:pt x="108" y="152"/>
                </a:lnTo>
                <a:lnTo>
                  <a:pt x="6" y="188"/>
                </a:lnTo>
                <a:lnTo>
                  <a:pt x="164" y="180"/>
                </a:lnTo>
                <a:lnTo>
                  <a:pt x="138" y="228"/>
                </a:lnTo>
                <a:lnTo>
                  <a:pt x="222" y="202"/>
                </a:lnTo>
                <a:lnTo>
                  <a:pt x="244" y="278"/>
                </a:lnTo>
                <a:lnTo>
                  <a:pt x="302" y="194"/>
                </a:lnTo>
                <a:lnTo>
                  <a:pt x="380" y="254"/>
                </a:lnTo>
                <a:lnTo>
                  <a:pt x="402" y="186"/>
                </a:lnTo>
                <a:lnTo>
                  <a:pt x="520" y="232"/>
                </a:lnTo>
                <a:lnTo>
                  <a:pt x="484" y="166"/>
                </a:lnTo>
                <a:lnTo>
                  <a:pt x="618" y="172"/>
                </a:lnTo>
                <a:lnTo>
                  <a:pt x="504" y="136"/>
                </a:lnTo>
                <a:lnTo>
                  <a:pt x="604" y="106"/>
                </a:lnTo>
                <a:lnTo>
                  <a:pt x="478" y="94"/>
                </a:lnTo>
                <a:lnTo>
                  <a:pt x="526" y="58"/>
                </a:lnTo>
                <a:lnTo>
                  <a:pt x="406" y="70"/>
                </a:lnTo>
                <a:lnTo>
                  <a:pt x="4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5" name="Freeform 325"/>
          <p:cNvSpPr>
            <a:spLocks/>
          </p:cNvSpPr>
          <p:nvPr/>
        </p:nvSpPr>
        <p:spPr bwMode="auto">
          <a:xfrm>
            <a:off x="5888038" y="3359150"/>
            <a:ext cx="981075" cy="441325"/>
          </a:xfrm>
          <a:custGeom>
            <a:avLst/>
            <a:gdLst>
              <a:gd name="T0" fmla="*/ 310 w 618"/>
              <a:gd name="T1" fmla="*/ 76 h 278"/>
              <a:gd name="T2" fmla="*/ 240 w 618"/>
              <a:gd name="T3" fmla="*/ 30 h 278"/>
              <a:gd name="T4" fmla="*/ 210 w 618"/>
              <a:gd name="T5" fmla="*/ 82 h 278"/>
              <a:gd name="T6" fmla="*/ 12 w 618"/>
              <a:gd name="T7" fmla="*/ 30 h 278"/>
              <a:gd name="T8" fmla="*/ 134 w 618"/>
              <a:gd name="T9" fmla="*/ 100 h 278"/>
              <a:gd name="T10" fmla="*/ 0 w 618"/>
              <a:gd name="T11" fmla="*/ 112 h 278"/>
              <a:gd name="T12" fmla="*/ 108 w 618"/>
              <a:gd name="T13" fmla="*/ 152 h 278"/>
              <a:gd name="T14" fmla="*/ 6 w 618"/>
              <a:gd name="T15" fmla="*/ 188 h 278"/>
              <a:gd name="T16" fmla="*/ 164 w 618"/>
              <a:gd name="T17" fmla="*/ 180 h 278"/>
              <a:gd name="T18" fmla="*/ 138 w 618"/>
              <a:gd name="T19" fmla="*/ 228 h 278"/>
              <a:gd name="T20" fmla="*/ 222 w 618"/>
              <a:gd name="T21" fmla="*/ 202 h 278"/>
              <a:gd name="T22" fmla="*/ 244 w 618"/>
              <a:gd name="T23" fmla="*/ 278 h 278"/>
              <a:gd name="T24" fmla="*/ 302 w 618"/>
              <a:gd name="T25" fmla="*/ 194 h 278"/>
              <a:gd name="T26" fmla="*/ 380 w 618"/>
              <a:gd name="T27" fmla="*/ 254 h 278"/>
              <a:gd name="T28" fmla="*/ 402 w 618"/>
              <a:gd name="T29" fmla="*/ 186 h 278"/>
              <a:gd name="T30" fmla="*/ 520 w 618"/>
              <a:gd name="T31" fmla="*/ 232 h 278"/>
              <a:gd name="T32" fmla="*/ 484 w 618"/>
              <a:gd name="T33" fmla="*/ 166 h 278"/>
              <a:gd name="T34" fmla="*/ 618 w 618"/>
              <a:gd name="T35" fmla="*/ 172 h 278"/>
              <a:gd name="T36" fmla="*/ 504 w 618"/>
              <a:gd name="T37" fmla="*/ 136 h 278"/>
              <a:gd name="T38" fmla="*/ 604 w 618"/>
              <a:gd name="T39" fmla="*/ 106 h 278"/>
              <a:gd name="T40" fmla="*/ 478 w 618"/>
              <a:gd name="T41" fmla="*/ 94 h 278"/>
              <a:gd name="T42" fmla="*/ 526 w 618"/>
              <a:gd name="T43" fmla="*/ 58 h 278"/>
              <a:gd name="T44" fmla="*/ 406 w 618"/>
              <a:gd name="T45" fmla="*/ 70 h 278"/>
              <a:gd name="T46" fmla="*/ 416 w 618"/>
              <a:gd name="T47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8" h="278">
                <a:moveTo>
                  <a:pt x="310" y="76"/>
                </a:moveTo>
                <a:lnTo>
                  <a:pt x="240" y="30"/>
                </a:lnTo>
                <a:lnTo>
                  <a:pt x="210" y="82"/>
                </a:lnTo>
                <a:lnTo>
                  <a:pt x="12" y="30"/>
                </a:lnTo>
                <a:lnTo>
                  <a:pt x="134" y="100"/>
                </a:lnTo>
                <a:lnTo>
                  <a:pt x="0" y="112"/>
                </a:lnTo>
                <a:lnTo>
                  <a:pt x="108" y="152"/>
                </a:lnTo>
                <a:lnTo>
                  <a:pt x="6" y="188"/>
                </a:lnTo>
                <a:lnTo>
                  <a:pt x="164" y="180"/>
                </a:lnTo>
                <a:lnTo>
                  <a:pt x="138" y="228"/>
                </a:lnTo>
                <a:lnTo>
                  <a:pt x="222" y="202"/>
                </a:lnTo>
                <a:lnTo>
                  <a:pt x="244" y="278"/>
                </a:lnTo>
                <a:lnTo>
                  <a:pt x="302" y="194"/>
                </a:lnTo>
                <a:lnTo>
                  <a:pt x="380" y="254"/>
                </a:lnTo>
                <a:lnTo>
                  <a:pt x="402" y="186"/>
                </a:lnTo>
                <a:lnTo>
                  <a:pt x="520" y="232"/>
                </a:lnTo>
                <a:lnTo>
                  <a:pt x="484" y="166"/>
                </a:lnTo>
                <a:lnTo>
                  <a:pt x="618" y="172"/>
                </a:lnTo>
                <a:lnTo>
                  <a:pt x="504" y="136"/>
                </a:lnTo>
                <a:lnTo>
                  <a:pt x="604" y="106"/>
                </a:lnTo>
                <a:lnTo>
                  <a:pt x="478" y="94"/>
                </a:lnTo>
                <a:lnTo>
                  <a:pt x="526" y="58"/>
                </a:lnTo>
                <a:lnTo>
                  <a:pt x="406" y="70"/>
                </a:lnTo>
                <a:lnTo>
                  <a:pt x="41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6" name="Rectangle 326"/>
          <p:cNvSpPr>
            <a:spLocks noChangeArrowheads="1"/>
          </p:cNvSpPr>
          <p:nvPr/>
        </p:nvSpPr>
        <p:spPr bwMode="auto">
          <a:xfrm>
            <a:off x="3716338" y="2870200"/>
            <a:ext cx="3478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08" name="Rectangle 328"/>
          <p:cNvSpPr>
            <a:spLocks noChangeArrowheads="1"/>
          </p:cNvSpPr>
          <p:nvPr/>
        </p:nvSpPr>
        <p:spPr bwMode="auto">
          <a:xfrm>
            <a:off x="6218238" y="3517900"/>
            <a:ext cx="3478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4321007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QUESTIONS JURIDIQUES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RÉDIGER LE CONTRAT DE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4795838" y="2427288"/>
            <a:ext cx="1254125" cy="241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4795838" y="2427288"/>
            <a:ext cx="125412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4535488" y="2947988"/>
            <a:ext cx="1774825" cy="241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4535488" y="2947988"/>
            <a:ext cx="177482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4240213" y="3468688"/>
            <a:ext cx="2365375" cy="2413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4240213" y="3468688"/>
            <a:ext cx="236537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4618038" y="3989388"/>
            <a:ext cx="1609725" cy="241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4618038" y="3989388"/>
            <a:ext cx="160972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4652963" y="5027613"/>
            <a:ext cx="1539875" cy="241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4652963" y="5027613"/>
            <a:ext cx="153987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4722813" y="4506913"/>
            <a:ext cx="1400175" cy="2444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4722813" y="4506913"/>
            <a:ext cx="1400175" cy="2444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>
            <a:off x="5421313" y="2671763"/>
            <a:ext cx="0" cy="2190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5389563" y="28686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5389563" y="28686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>
            <a:off x="5421313" y="3195638"/>
            <a:ext cx="0" cy="219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389563" y="33924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89563" y="33924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>
            <a:off x="5421313" y="3713163"/>
            <a:ext cx="0" cy="219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0" name="Freeform 25"/>
          <p:cNvSpPr>
            <a:spLocks/>
          </p:cNvSpPr>
          <p:nvPr/>
        </p:nvSpPr>
        <p:spPr bwMode="auto">
          <a:xfrm>
            <a:off x="5389563" y="3910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" name="Freeform 26"/>
          <p:cNvSpPr>
            <a:spLocks/>
          </p:cNvSpPr>
          <p:nvPr/>
        </p:nvSpPr>
        <p:spPr bwMode="auto">
          <a:xfrm>
            <a:off x="5389563" y="3910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" name="Line 27"/>
          <p:cNvSpPr>
            <a:spLocks noChangeShapeType="1"/>
          </p:cNvSpPr>
          <p:nvPr/>
        </p:nvSpPr>
        <p:spPr bwMode="auto">
          <a:xfrm>
            <a:off x="5421313" y="4233863"/>
            <a:ext cx="0" cy="219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4" name="Freeform 28"/>
          <p:cNvSpPr>
            <a:spLocks/>
          </p:cNvSpPr>
          <p:nvPr/>
        </p:nvSpPr>
        <p:spPr bwMode="auto">
          <a:xfrm>
            <a:off x="5389563" y="44307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5" name="Freeform 29"/>
          <p:cNvSpPr>
            <a:spLocks/>
          </p:cNvSpPr>
          <p:nvPr/>
        </p:nvSpPr>
        <p:spPr bwMode="auto">
          <a:xfrm>
            <a:off x="5389563" y="44307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6" name="Line 30"/>
          <p:cNvSpPr>
            <a:spLocks noChangeShapeType="1"/>
          </p:cNvSpPr>
          <p:nvPr/>
        </p:nvSpPr>
        <p:spPr bwMode="auto">
          <a:xfrm>
            <a:off x="5421313" y="4757738"/>
            <a:ext cx="0" cy="219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7" name="Freeform 31"/>
          <p:cNvSpPr>
            <a:spLocks/>
          </p:cNvSpPr>
          <p:nvPr/>
        </p:nvSpPr>
        <p:spPr bwMode="auto">
          <a:xfrm>
            <a:off x="5389563" y="49545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8" name="Freeform 32"/>
          <p:cNvSpPr>
            <a:spLocks/>
          </p:cNvSpPr>
          <p:nvPr/>
        </p:nvSpPr>
        <p:spPr bwMode="auto">
          <a:xfrm>
            <a:off x="5389563" y="49545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9" name="Line 33"/>
          <p:cNvSpPr>
            <a:spLocks noChangeShapeType="1"/>
          </p:cNvSpPr>
          <p:nvPr/>
        </p:nvSpPr>
        <p:spPr bwMode="auto">
          <a:xfrm>
            <a:off x="3151188" y="2522538"/>
            <a:ext cx="885825" cy="8858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0" name="Freeform 34"/>
          <p:cNvSpPr>
            <a:spLocks/>
          </p:cNvSpPr>
          <p:nvPr/>
        </p:nvSpPr>
        <p:spPr bwMode="auto">
          <a:xfrm>
            <a:off x="3998913" y="3370263"/>
            <a:ext cx="76200" cy="76200"/>
          </a:xfrm>
          <a:custGeom>
            <a:avLst/>
            <a:gdLst>
              <a:gd name="T0" fmla="*/ 48 w 48"/>
              <a:gd name="T1" fmla="*/ 48 h 48"/>
              <a:gd name="T2" fmla="*/ 0 w 48"/>
              <a:gd name="T3" fmla="*/ 28 h 48"/>
              <a:gd name="T4" fmla="*/ 22 w 48"/>
              <a:gd name="T5" fmla="*/ 22 h 48"/>
              <a:gd name="T6" fmla="*/ 28 w 48"/>
              <a:gd name="T7" fmla="*/ 0 h 48"/>
              <a:gd name="T8" fmla="*/ 48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48"/>
                </a:moveTo>
                <a:lnTo>
                  <a:pt x="0" y="28"/>
                </a:lnTo>
                <a:lnTo>
                  <a:pt x="22" y="22"/>
                </a:lnTo>
                <a:lnTo>
                  <a:pt x="28" y="0"/>
                </a:lnTo>
                <a:lnTo>
                  <a:pt x="4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1" name="Freeform 35"/>
          <p:cNvSpPr>
            <a:spLocks/>
          </p:cNvSpPr>
          <p:nvPr/>
        </p:nvSpPr>
        <p:spPr bwMode="auto">
          <a:xfrm>
            <a:off x="3998913" y="3370263"/>
            <a:ext cx="76200" cy="76200"/>
          </a:xfrm>
          <a:custGeom>
            <a:avLst/>
            <a:gdLst>
              <a:gd name="T0" fmla="*/ 48 w 48"/>
              <a:gd name="T1" fmla="*/ 48 h 48"/>
              <a:gd name="T2" fmla="*/ 0 w 48"/>
              <a:gd name="T3" fmla="*/ 28 h 48"/>
              <a:gd name="T4" fmla="*/ 22 w 48"/>
              <a:gd name="T5" fmla="*/ 22 h 48"/>
              <a:gd name="T6" fmla="*/ 28 w 48"/>
              <a:gd name="T7" fmla="*/ 0 h 48"/>
              <a:gd name="T8" fmla="*/ 48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48"/>
                </a:moveTo>
                <a:lnTo>
                  <a:pt x="0" y="28"/>
                </a:lnTo>
                <a:lnTo>
                  <a:pt x="22" y="22"/>
                </a:lnTo>
                <a:lnTo>
                  <a:pt x="28" y="0"/>
                </a:lnTo>
                <a:lnTo>
                  <a:pt x="4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2" name="Line 36"/>
          <p:cNvSpPr>
            <a:spLocks noChangeShapeType="1"/>
          </p:cNvSpPr>
          <p:nvPr/>
        </p:nvSpPr>
        <p:spPr bwMode="auto">
          <a:xfrm>
            <a:off x="3221038" y="2452688"/>
            <a:ext cx="1066800" cy="5016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3" name="Freeform 37"/>
          <p:cNvSpPr>
            <a:spLocks/>
          </p:cNvSpPr>
          <p:nvPr/>
        </p:nvSpPr>
        <p:spPr bwMode="auto">
          <a:xfrm>
            <a:off x="4252913" y="2916238"/>
            <a:ext cx="82550" cy="60325"/>
          </a:xfrm>
          <a:custGeom>
            <a:avLst/>
            <a:gdLst>
              <a:gd name="T0" fmla="*/ 52 w 52"/>
              <a:gd name="T1" fmla="*/ 38 h 38"/>
              <a:gd name="T2" fmla="*/ 0 w 52"/>
              <a:gd name="T3" fmla="*/ 36 h 38"/>
              <a:gd name="T4" fmla="*/ 18 w 52"/>
              <a:gd name="T5" fmla="*/ 24 h 38"/>
              <a:gd name="T6" fmla="*/ 16 w 52"/>
              <a:gd name="T7" fmla="*/ 0 h 38"/>
              <a:gd name="T8" fmla="*/ 52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8"/>
                </a:moveTo>
                <a:lnTo>
                  <a:pt x="0" y="36"/>
                </a:lnTo>
                <a:lnTo>
                  <a:pt x="18" y="24"/>
                </a:lnTo>
                <a:lnTo>
                  <a:pt x="16" y="0"/>
                </a:lnTo>
                <a:lnTo>
                  <a:pt x="52" y="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4" name="Freeform 38"/>
          <p:cNvSpPr>
            <a:spLocks/>
          </p:cNvSpPr>
          <p:nvPr/>
        </p:nvSpPr>
        <p:spPr bwMode="auto">
          <a:xfrm>
            <a:off x="4252913" y="2916238"/>
            <a:ext cx="82550" cy="60325"/>
          </a:xfrm>
          <a:custGeom>
            <a:avLst/>
            <a:gdLst>
              <a:gd name="T0" fmla="*/ 52 w 52"/>
              <a:gd name="T1" fmla="*/ 38 h 38"/>
              <a:gd name="T2" fmla="*/ 0 w 52"/>
              <a:gd name="T3" fmla="*/ 36 h 38"/>
              <a:gd name="T4" fmla="*/ 18 w 52"/>
              <a:gd name="T5" fmla="*/ 24 h 38"/>
              <a:gd name="T6" fmla="*/ 16 w 52"/>
              <a:gd name="T7" fmla="*/ 0 h 38"/>
              <a:gd name="T8" fmla="*/ 52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8"/>
                </a:moveTo>
                <a:lnTo>
                  <a:pt x="0" y="36"/>
                </a:lnTo>
                <a:lnTo>
                  <a:pt x="18" y="24"/>
                </a:lnTo>
                <a:lnTo>
                  <a:pt x="16" y="0"/>
                </a:lnTo>
                <a:lnTo>
                  <a:pt x="52" y="3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5" name="Line 39"/>
          <p:cNvSpPr>
            <a:spLocks noChangeShapeType="1"/>
          </p:cNvSpPr>
          <p:nvPr/>
        </p:nvSpPr>
        <p:spPr bwMode="auto">
          <a:xfrm>
            <a:off x="3084513" y="2322513"/>
            <a:ext cx="1400175" cy="3143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6" name="Freeform 40"/>
          <p:cNvSpPr>
            <a:spLocks/>
          </p:cNvSpPr>
          <p:nvPr/>
        </p:nvSpPr>
        <p:spPr bwMode="auto">
          <a:xfrm>
            <a:off x="4456113" y="2601913"/>
            <a:ext cx="79375" cy="60325"/>
          </a:xfrm>
          <a:custGeom>
            <a:avLst/>
            <a:gdLst>
              <a:gd name="T0" fmla="*/ 50 w 50"/>
              <a:gd name="T1" fmla="*/ 30 h 38"/>
              <a:gd name="T2" fmla="*/ 0 w 50"/>
              <a:gd name="T3" fmla="*/ 38 h 38"/>
              <a:gd name="T4" fmla="*/ 16 w 50"/>
              <a:gd name="T5" fmla="*/ 22 h 38"/>
              <a:gd name="T6" fmla="*/ 8 w 50"/>
              <a:gd name="T7" fmla="*/ 0 h 38"/>
              <a:gd name="T8" fmla="*/ 5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0"/>
                </a:moveTo>
                <a:lnTo>
                  <a:pt x="0" y="38"/>
                </a:lnTo>
                <a:lnTo>
                  <a:pt x="16" y="22"/>
                </a:lnTo>
                <a:lnTo>
                  <a:pt x="8" y="0"/>
                </a:lnTo>
                <a:lnTo>
                  <a:pt x="5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7" name="Freeform 41"/>
          <p:cNvSpPr>
            <a:spLocks/>
          </p:cNvSpPr>
          <p:nvPr/>
        </p:nvSpPr>
        <p:spPr bwMode="auto">
          <a:xfrm>
            <a:off x="4456113" y="2601913"/>
            <a:ext cx="79375" cy="60325"/>
          </a:xfrm>
          <a:custGeom>
            <a:avLst/>
            <a:gdLst>
              <a:gd name="T0" fmla="*/ 50 w 50"/>
              <a:gd name="T1" fmla="*/ 30 h 38"/>
              <a:gd name="T2" fmla="*/ 0 w 50"/>
              <a:gd name="T3" fmla="*/ 38 h 38"/>
              <a:gd name="T4" fmla="*/ 16 w 50"/>
              <a:gd name="T5" fmla="*/ 22 h 38"/>
              <a:gd name="T6" fmla="*/ 8 w 50"/>
              <a:gd name="T7" fmla="*/ 0 h 38"/>
              <a:gd name="T8" fmla="*/ 5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50" y="30"/>
                </a:moveTo>
                <a:lnTo>
                  <a:pt x="0" y="38"/>
                </a:lnTo>
                <a:lnTo>
                  <a:pt x="16" y="22"/>
                </a:lnTo>
                <a:lnTo>
                  <a:pt x="8" y="0"/>
                </a:lnTo>
                <a:lnTo>
                  <a:pt x="5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8" name="Line 42"/>
          <p:cNvSpPr>
            <a:spLocks noChangeShapeType="1"/>
          </p:cNvSpPr>
          <p:nvPr/>
        </p:nvSpPr>
        <p:spPr bwMode="auto">
          <a:xfrm flipV="1">
            <a:off x="3182938" y="5100638"/>
            <a:ext cx="1127125" cy="603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9" name="Freeform 43"/>
          <p:cNvSpPr>
            <a:spLocks/>
          </p:cNvSpPr>
          <p:nvPr/>
        </p:nvSpPr>
        <p:spPr bwMode="auto">
          <a:xfrm>
            <a:off x="4284663" y="5068888"/>
            <a:ext cx="79375" cy="63500"/>
          </a:xfrm>
          <a:custGeom>
            <a:avLst/>
            <a:gdLst>
              <a:gd name="T0" fmla="*/ 50 w 50"/>
              <a:gd name="T1" fmla="*/ 18 h 40"/>
              <a:gd name="T2" fmla="*/ 2 w 50"/>
              <a:gd name="T3" fmla="*/ 40 h 40"/>
              <a:gd name="T4" fmla="*/ 14 w 50"/>
              <a:gd name="T5" fmla="*/ 20 h 40"/>
              <a:gd name="T6" fmla="*/ 0 w 50"/>
              <a:gd name="T7" fmla="*/ 0 h 40"/>
              <a:gd name="T8" fmla="*/ 50 w 50"/>
              <a:gd name="T9" fmla="*/ 1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18"/>
                </a:moveTo>
                <a:lnTo>
                  <a:pt x="2" y="40"/>
                </a:lnTo>
                <a:lnTo>
                  <a:pt x="14" y="20"/>
                </a:lnTo>
                <a:lnTo>
                  <a:pt x="0" y="0"/>
                </a:lnTo>
                <a:lnTo>
                  <a:pt x="5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0" name="Freeform 44"/>
          <p:cNvSpPr>
            <a:spLocks/>
          </p:cNvSpPr>
          <p:nvPr/>
        </p:nvSpPr>
        <p:spPr bwMode="auto">
          <a:xfrm>
            <a:off x="4284663" y="5068888"/>
            <a:ext cx="79375" cy="63500"/>
          </a:xfrm>
          <a:custGeom>
            <a:avLst/>
            <a:gdLst>
              <a:gd name="T0" fmla="*/ 50 w 50"/>
              <a:gd name="T1" fmla="*/ 18 h 40"/>
              <a:gd name="T2" fmla="*/ 2 w 50"/>
              <a:gd name="T3" fmla="*/ 40 h 40"/>
              <a:gd name="T4" fmla="*/ 14 w 50"/>
              <a:gd name="T5" fmla="*/ 20 h 40"/>
              <a:gd name="T6" fmla="*/ 0 w 50"/>
              <a:gd name="T7" fmla="*/ 0 h 40"/>
              <a:gd name="T8" fmla="*/ 50 w 50"/>
              <a:gd name="T9" fmla="*/ 1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0">
                <a:moveTo>
                  <a:pt x="50" y="18"/>
                </a:moveTo>
                <a:lnTo>
                  <a:pt x="2" y="40"/>
                </a:lnTo>
                <a:lnTo>
                  <a:pt x="14" y="20"/>
                </a:lnTo>
                <a:lnTo>
                  <a:pt x="0" y="0"/>
                </a:lnTo>
                <a:lnTo>
                  <a:pt x="5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1" name="Line 45"/>
          <p:cNvSpPr>
            <a:spLocks noChangeShapeType="1"/>
          </p:cNvSpPr>
          <p:nvPr/>
        </p:nvSpPr>
        <p:spPr bwMode="auto">
          <a:xfrm flipV="1">
            <a:off x="3386138" y="4586288"/>
            <a:ext cx="996950" cy="3714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2" name="Freeform 46"/>
          <p:cNvSpPr>
            <a:spLocks/>
          </p:cNvSpPr>
          <p:nvPr/>
        </p:nvSpPr>
        <p:spPr bwMode="auto">
          <a:xfrm>
            <a:off x="4351338" y="4564063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6"/>
                </a:lnTo>
                <a:lnTo>
                  <a:pt x="0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3" name="Freeform 47"/>
          <p:cNvSpPr>
            <a:spLocks/>
          </p:cNvSpPr>
          <p:nvPr/>
        </p:nvSpPr>
        <p:spPr bwMode="auto">
          <a:xfrm>
            <a:off x="4351338" y="4564063"/>
            <a:ext cx="82550" cy="60325"/>
          </a:xfrm>
          <a:custGeom>
            <a:avLst/>
            <a:gdLst>
              <a:gd name="T0" fmla="*/ 52 w 52"/>
              <a:gd name="T1" fmla="*/ 2 h 38"/>
              <a:gd name="T2" fmla="*/ 14 w 52"/>
              <a:gd name="T3" fmla="*/ 38 h 38"/>
              <a:gd name="T4" fmla="*/ 18 w 52"/>
              <a:gd name="T5" fmla="*/ 16 h 38"/>
              <a:gd name="T6" fmla="*/ 0 w 52"/>
              <a:gd name="T7" fmla="*/ 0 h 38"/>
              <a:gd name="T8" fmla="*/ 52 w 52"/>
              <a:gd name="T9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2"/>
                </a:moveTo>
                <a:lnTo>
                  <a:pt x="14" y="38"/>
                </a:lnTo>
                <a:lnTo>
                  <a:pt x="18" y="16"/>
                </a:lnTo>
                <a:lnTo>
                  <a:pt x="0" y="0"/>
                </a:lnTo>
                <a:lnTo>
                  <a:pt x="52" y="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4" name="Line 48"/>
          <p:cNvSpPr>
            <a:spLocks noChangeShapeType="1"/>
          </p:cNvSpPr>
          <p:nvPr/>
        </p:nvSpPr>
        <p:spPr bwMode="auto">
          <a:xfrm flipV="1">
            <a:off x="3049588" y="4195763"/>
            <a:ext cx="1276350" cy="8286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5" name="Freeform 49"/>
          <p:cNvSpPr>
            <a:spLocks/>
          </p:cNvSpPr>
          <p:nvPr/>
        </p:nvSpPr>
        <p:spPr bwMode="auto">
          <a:xfrm>
            <a:off x="4291013" y="4164013"/>
            <a:ext cx="79375" cy="69850"/>
          </a:xfrm>
          <a:custGeom>
            <a:avLst/>
            <a:gdLst>
              <a:gd name="T0" fmla="*/ 50 w 50"/>
              <a:gd name="T1" fmla="*/ 0 h 44"/>
              <a:gd name="T2" fmla="*/ 22 w 50"/>
              <a:gd name="T3" fmla="*/ 44 h 44"/>
              <a:gd name="T4" fmla="*/ 20 w 50"/>
              <a:gd name="T5" fmla="*/ 20 h 44"/>
              <a:gd name="T6" fmla="*/ 0 w 50"/>
              <a:gd name="T7" fmla="*/ 10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2" y="44"/>
                </a:lnTo>
                <a:lnTo>
                  <a:pt x="20" y="20"/>
                </a:lnTo>
                <a:lnTo>
                  <a:pt x="0" y="10"/>
                </a:lnTo>
                <a:lnTo>
                  <a:pt x="5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6" name="Freeform 50"/>
          <p:cNvSpPr>
            <a:spLocks/>
          </p:cNvSpPr>
          <p:nvPr/>
        </p:nvSpPr>
        <p:spPr bwMode="auto">
          <a:xfrm>
            <a:off x="4291013" y="4164013"/>
            <a:ext cx="79375" cy="69850"/>
          </a:xfrm>
          <a:custGeom>
            <a:avLst/>
            <a:gdLst>
              <a:gd name="T0" fmla="*/ 50 w 50"/>
              <a:gd name="T1" fmla="*/ 0 h 44"/>
              <a:gd name="T2" fmla="*/ 22 w 50"/>
              <a:gd name="T3" fmla="*/ 44 h 44"/>
              <a:gd name="T4" fmla="*/ 20 w 50"/>
              <a:gd name="T5" fmla="*/ 20 h 44"/>
              <a:gd name="T6" fmla="*/ 0 w 50"/>
              <a:gd name="T7" fmla="*/ 10 h 44"/>
              <a:gd name="T8" fmla="*/ 50 w 50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50" y="0"/>
                </a:moveTo>
                <a:lnTo>
                  <a:pt x="22" y="44"/>
                </a:lnTo>
                <a:lnTo>
                  <a:pt x="20" y="20"/>
                </a:lnTo>
                <a:lnTo>
                  <a:pt x="0" y="10"/>
                </a:lnTo>
                <a:lnTo>
                  <a:pt x="5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7" name="Freeform 51"/>
          <p:cNvSpPr>
            <a:spLocks/>
          </p:cNvSpPr>
          <p:nvPr/>
        </p:nvSpPr>
        <p:spPr bwMode="auto">
          <a:xfrm>
            <a:off x="2271713" y="1776413"/>
            <a:ext cx="1241425" cy="1384300"/>
          </a:xfrm>
          <a:custGeom>
            <a:avLst/>
            <a:gdLst>
              <a:gd name="T0" fmla="*/ 782 w 782"/>
              <a:gd name="T1" fmla="*/ 36 h 872"/>
              <a:gd name="T2" fmla="*/ 698 w 782"/>
              <a:gd name="T3" fmla="*/ 116 h 872"/>
              <a:gd name="T4" fmla="*/ 736 w 782"/>
              <a:gd name="T5" fmla="*/ 262 h 872"/>
              <a:gd name="T6" fmla="*/ 718 w 782"/>
              <a:gd name="T7" fmla="*/ 318 h 872"/>
              <a:gd name="T8" fmla="*/ 782 w 782"/>
              <a:gd name="T9" fmla="*/ 444 h 872"/>
              <a:gd name="T10" fmla="*/ 726 w 782"/>
              <a:gd name="T11" fmla="*/ 472 h 872"/>
              <a:gd name="T12" fmla="*/ 720 w 782"/>
              <a:gd name="T13" fmla="*/ 682 h 872"/>
              <a:gd name="T14" fmla="*/ 580 w 782"/>
              <a:gd name="T15" fmla="*/ 688 h 872"/>
              <a:gd name="T16" fmla="*/ 586 w 782"/>
              <a:gd name="T17" fmla="*/ 872 h 872"/>
              <a:gd name="T18" fmla="*/ 108 w 782"/>
              <a:gd name="T19" fmla="*/ 862 h 872"/>
              <a:gd name="T20" fmla="*/ 118 w 782"/>
              <a:gd name="T21" fmla="*/ 540 h 872"/>
              <a:gd name="T22" fmla="*/ 0 w 782"/>
              <a:gd name="T23" fmla="*/ 204 h 872"/>
              <a:gd name="T24" fmla="*/ 0 w 782"/>
              <a:gd name="T25" fmla="*/ 200 h 872"/>
              <a:gd name="T26" fmla="*/ 2 w 782"/>
              <a:gd name="T27" fmla="*/ 196 h 872"/>
              <a:gd name="T28" fmla="*/ 6 w 782"/>
              <a:gd name="T29" fmla="*/ 190 h 872"/>
              <a:gd name="T30" fmla="*/ 12 w 782"/>
              <a:gd name="T31" fmla="*/ 176 h 872"/>
              <a:gd name="T32" fmla="*/ 20 w 782"/>
              <a:gd name="T33" fmla="*/ 168 h 872"/>
              <a:gd name="T34" fmla="*/ 26 w 782"/>
              <a:gd name="T35" fmla="*/ 158 h 872"/>
              <a:gd name="T36" fmla="*/ 32 w 782"/>
              <a:gd name="T37" fmla="*/ 148 h 872"/>
              <a:gd name="T38" fmla="*/ 42 w 782"/>
              <a:gd name="T39" fmla="*/ 136 h 872"/>
              <a:gd name="T40" fmla="*/ 66 w 782"/>
              <a:gd name="T41" fmla="*/ 116 h 872"/>
              <a:gd name="T42" fmla="*/ 80 w 782"/>
              <a:gd name="T43" fmla="*/ 102 h 872"/>
              <a:gd name="T44" fmla="*/ 96 w 782"/>
              <a:gd name="T45" fmla="*/ 92 h 872"/>
              <a:gd name="T46" fmla="*/ 114 w 782"/>
              <a:gd name="T47" fmla="*/ 80 h 872"/>
              <a:gd name="T48" fmla="*/ 134 w 782"/>
              <a:gd name="T49" fmla="*/ 68 h 872"/>
              <a:gd name="T50" fmla="*/ 156 w 782"/>
              <a:gd name="T51" fmla="*/ 58 h 872"/>
              <a:gd name="T52" fmla="*/ 178 w 782"/>
              <a:gd name="T53" fmla="*/ 46 h 872"/>
              <a:gd name="T54" fmla="*/ 204 w 782"/>
              <a:gd name="T55" fmla="*/ 38 h 872"/>
              <a:gd name="T56" fmla="*/ 232 w 782"/>
              <a:gd name="T57" fmla="*/ 28 h 872"/>
              <a:gd name="T58" fmla="*/ 264 w 782"/>
              <a:gd name="T59" fmla="*/ 22 h 872"/>
              <a:gd name="T60" fmla="*/ 298 w 782"/>
              <a:gd name="T61" fmla="*/ 14 h 872"/>
              <a:gd name="T62" fmla="*/ 332 w 782"/>
              <a:gd name="T63" fmla="*/ 8 h 872"/>
              <a:gd name="T64" fmla="*/ 370 w 782"/>
              <a:gd name="T65" fmla="*/ 6 h 872"/>
              <a:gd name="T66" fmla="*/ 412 w 782"/>
              <a:gd name="T67" fmla="*/ 2 h 872"/>
              <a:gd name="T68" fmla="*/ 456 w 782"/>
              <a:gd name="T69" fmla="*/ 0 h 872"/>
              <a:gd name="T70" fmla="*/ 502 w 782"/>
              <a:gd name="T71" fmla="*/ 2 h 872"/>
              <a:gd name="T72" fmla="*/ 552 w 782"/>
              <a:gd name="T73" fmla="*/ 6 h 872"/>
              <a:gd name="T74" fmla="*/ 604 w 782"/>
              <a:gd name="T75" fmla="*/ 8 h 872"/>
              <a:gd name="T76" fmla="*/ 660 w 782"/>
              <a:gd name="T77" fmla="*/ 16 h 872"/>
              <a:gd name="T78" fmla="*/ 720 w 782"/>
              <a:gd name="T79" fmla="*/ 26 h 872"/>
              <a:gd name="T80" fmla="*/ 782 w 782"/>
              <a:gd name="T81" fmla="*/ 36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2">
                <a:moveTo>
                  <a:pt x="782" y="36"/>
                </a:moveTo>
                <a:lnTo>
                  <a:pt x="698" y="116"/>
                </a:lnTo>
                <a:lnTo>
                  <a:pt x="736" y="262"/>
                </a:lnTo>
                <a:lnTo>
                  <a:pt x="718" y="318"/>
                </a:lnTo>
                <a:lnTo>
                  <a:pt x="782" y="444"/>
                </a:lnTo>
                <a:lnTo>
                  <a:pt x="726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2"/>
                </a:lnTo>
                <a:lnTo>
                  <a:pt x="108" y="862"/>
                </a:lnTo>
                <a:lnTo>
                  <a:pt x="118" y="540"/>
                </a:lnTo>
                <a:lnTo>
                  <a:pt x="0" y="204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8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6"/>
                </a:lnTo>
                <a:lnTo>
                  <a:pt x="80" y="102"/>
                </a:lnTo>
                <a:lnTo>
                  <a:pt x="96" y="92"/>
                </a:lnTo>
                <a:lnTo>
                  <a:pt x="114" y="80"/>
                </a:lnTo>
                <a:lnTo>
                  <a:pt x="134" y="68"/>
                </a:lnTo>
                <a:lnTo>
                  <a:pt x="156" y="58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2"/>
                </a:lnTo>
                <a:lnTo>
                  <a:pt x="298" y="14"/>
                </a:lnTo>
                <a:lnTo>
                  <a:pt x="332" y="8"/>
                </a:lnTo>
                <a:lnTo>
                  <a:pt x="370" y="6"/>
                </a:lnTo>
                <a:lnTo>
                  <a:pt x="412" y="2"/>
                </a:lnTo>
                <a:lnTo>
                  <a:pt x="456" y="0"/>
                </a:lnTo>
                <a:lnTo>
                  <a:pt x="502" y="2"/>
                </a:lnTo>
                <a:lnTo>
                  <a:pt x="552" y="6"/>
                </a:lnTo>
                <a:lnTo>
                  <a:pt x="604" y="8"/>
                </a:lnTo>
                <a:lnTo>
                  <a:pt x="660" y="16"/>
                </a:lnTo>
                <a:lnTo>
                  <a:pt x="720" y="26"/>
                </a:lnTo>
                <a:lnTo>
                  <a:pt x="782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8" name="Freeform 52"/>
          <p:cNvSpPr>
            <a:spLocks/>
          </p:cNvSpPr>
          <p:nvPr/>
        </p:nvSpPr>
        <p:spPr bwMode="auto">
          <a:xfrm>
            <a:off x="2271713" y="1776413"/>
            <a:ext cx="1241425" cy="1384300"/>
          </a:xfrm>
          <a:custGeom>
            <a:avLst/>
            <a:gdLst>
              <a:gd name="T0" fmla="*/ 782 w 782"/>
              <a:gd name="T1" fmla="*/ 36 h 872"/>
              <a:gd name="T2" fmla="*/ 698 w 782"/>
              <a:gd name="T3" fmla="*/ 116 h 872"/>
              <a:gd name="T4" fmla="*/ 736 w 782"/>
              <a:gd name="T5" fmla="*/ 262 h 872"/>
              <a:gd name="T6" fmla="*/ 718 w 782"/>
              <a:gd name="T7" fmla="*/ 318 h 872"/>
              <a:gd name="T8" fmla="*/ 782 w 782"/>
              <a:gd name="T9" fmla="*/ 444 h 872"/>
              <a:gd name="T10" fmla="*/ 726 w 782"/>
              <a:gd name="T11" fmla="*/ 472 h 872"/>
              <a:gd name="T12" fmla="*/ 720 w 782"/>
              <a:gd name="T13" fmla="*/ 682 h 872"/>
              <a:gd name="T14" fmla="*/ 580 w 782"/>
              <a:gd name="T15" fmla="*/ 688 h 872"/>
              <a:gd name="T16" fmla="*/ 586 w 782"/>
              <a:gd name="T17" fmla="*/ 872 h 872"/>
              <a:gd name="T18" fmla="*/ 108 w 782"/>
              <a:gd name="T19" fmla="*/ 862 h 872"/>
              <a:gd name="T20" fmla="*/ 118 w 782"/>
              <a:gd name="T21" fmla="*/ 540 h 872"/>
              <a:gd name="T22" fmla="*/ 0 w 782"/>
              <a:gd name="T23" fmla="*/ 204 h 872"/>
              <a:gd name="T24" fmla="*/ 0 w 782"/>
              <a:gd name="T25" fmla="*/ 200 h 872"/>
              <a:gd name="T26" fmla="*/ 2 w 782"/>
              <a:gd name="T27" fmla="*/ 196 h 872"/>
              <a:gd name="T28" fmla="*/ 6 w 782"/>
              <a:gd name="T29" fmla="*/ 190 h 872"/>
              <a:gd name="T30" fmla="*/ 12 w 782"/>
              <a:gd name="T31" fmla="*/ 176 h 872"/>
              <a:gd name="T32" fmla="*/ 20 w 782"/>
              <a:gd name="T33" fmla="*/ 168 h 872"/>
              <a:gd name="T34" fmla="*/ 26 w 782"/>
              <a:gd name="T35" fmla="*/ 158 h 872"/>
              <a:gd name="T36" fmla="*/ 32 w 782"/>
              <a:gd name="T37" fmla="*/ 148 h 872"/>
              <a:gd name="T38" fmla="*/ 42 w 782"/>
              <a:gd name="T39" fmla="*/ 136 h 872"/>
              <a:gd name="T40" fmla="*/ 66 w 782"/>
              <a:gd name="T41" fmla="*/ 116 h 872"/>
              <a:gd name="T42" fmla="*/ 80 w 782"/>
              <a:gd name="T43" fmla="*/ 102 h 872"/>
              <a:gd name="T44" fmla="*/ 96 w 782"/>
              <a:gd name="T45" fmla="*/ 92 h 872"/>
              <a:gd name="T46" fmla="*/ 114 w 782"/>
              <a:gd name="T47" fmla="*/ 80 h 872"/>
              <a:gd name="T48" fmla="*/ 134 w 782"/>
              <a:gd name="T49" fmla="*/ 68 h 872"/>
              <a:gd name="T50" fmla="*/ 156 w 782"/>
              <a:gd name="T51" fmla="*/ 58 h 872"/>
              <a:gd name="T52" fmla="*/ 178 w 782"/>
              <a:gd name="T53" fmla="*/ 46 h 872"/>
              <a:gd name="T54" fmla="*/ 204 w 782"/>
              <a:gd name="T55" fmla="*/ 38 h 872"/>
              <a:gd name="T56" fmla="*/ 232 w 782"/>
              <a:gd name="T57" fmla="*/ 28 h 872"/>
              <a:gd name="T58" fmla="*/ 264 w 782"/>
              <a:gd name="T59" fmla="*/ 22 h 872"/>
              <a:gd name="T60" fmla="*/ 298 w 782"/>
              <a:gd name="T61" fmla="*/ 14 h 872"/>
              <a:gd name="T62" fmla="*/ 332 w 782"/>
              <a:gd name="T63" fmla="*/ 8 h 872"/>
              <a:gd name="T64" fmla="*/ 370 w 782"/>
              <a:gd name="T65" fmla="*/ 6 h 872"/>
              <a:gd name="T66" fmla="*/ 412 w 782"/>
              <a:gd name="T67" fmla="*/ 2 h 872"/>
              <a:gd name="T68" fmla="*/ 456 w 782"/>
              <a:gd name="T69" fmla="*/ 0 h 872"/>
              <a:gd name="T70" fmla="*/ 502 w 782"/>
              <a:gd name="T71" fmla="*/ 2 h 872"/>
              <a:gd name="T72" fmla="*/ 552 w 782"/>
              <a:gd name="T73" fmla="*/ 6 h 872"/>
              <a:gd name="T74" fmla="*/ 604 w 782"/>
              <a:gd name="T75" fmla="*/ 8 h 872"/>
              <a:gd name="T76" fmla="*/ 660 w 782"/>
              <a:gd name="T77" fmla="*/ 16 h 872"/>
              <a:gd name="T78" fmla="*/ 720 w 782"/>
              <a:gd name="T79" fmla="*/ 26 h 872"/>
              <a:gd name="T80" fmla="*/ 782 w 782"/>
              <a:gd name="T81" fmla="*/ 36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2">
                <a:moveTo>
                  <a:pt x="782" y="36"/>
                </a:moveTo>
                <a:lnTo>
                  <a:pt x="698" y="116"/>
                </a:lnTo>
                <a:lnTo>
                  <a:pt x="736" y="262"/>
                </a:lnTo>
                <a:lnTo>
                  <a:pt x="718" y="318"/>
                </a:lnTo>
                <a:lnTo>
                  <a:pt x="782" y="444"/>
                </a:lnTo>
                <a:lnTo>
                  <a:pt x="726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2"/>
                </a:lnTo>
                <a:lnTo>
                  <a:pt x="108" y="862"/>
                </a:lnTo>
                <a:lnTo>
                  <a:pt x="118" y="540"/>
                </a:lnTo>
                <a:lnTo>
                  <a:pt x="0" y="204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8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6"/>
                </a:lnTo>
                <a:lnTo>
                  <a:pt x="80" y="102"/>
                </a:lnTo>
                <a:lnTo>
                  <a:pt x="96" y="92"/>
                </a:lnTo>
                <a:lnTo>
                  <a:pt x="114" y="80"/>
                </a:lnTo>
                <a:lnTo>
                  <a:pt x="134" y="68"/>
                </a:lnTo>
                <a:lnTo>
                  <a:pt x="156" y="58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2"/>
                </a:lnTo>
                <a:lnTo>
                  <a:pt x="298" y="14"/>
                </a:lnTo>
                <a:lnTo>
                  <a:pt x="332" y="8"/>
                </a:lnTo>
                <a:lnTo>
                  <a:pt x="370" y="6"/>
                </a:lnTo>
                <a:lnTo>
                  <a:pt x="412" y="2"/>
                </a:lnTo>
                <a:lnTo>
                  <a:pt x="456" y="0"/>
                </a:lnTo>
                <a:lnTo>
                  <a:pt x="502" y="2"/>
                </a:lnTo>
                <a:lnTo>
                  <a:pt x="552" y="6"/>
                </a:lnTo>
                <a:lnTo>
                  <a:pt x="604" y="8"/>
                </a:lnTo>
                <a:lnTo>
                  <a:pt x="660" y="16"/>
                </a:lnTo>
                <a:lnTo>
                  <a:pt x="720" y="26"/>
                </a:lnTo>
                <a:lnTo>
                  <a:pt x="782" y="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9" name="Freeform 53"/>
          <p:cNvSpPr>
            <a:spLocks/>
          </p:cNvSpPr>
          <p:nvPr/>
        </p:nvSpPr>
        <p:spPr bwMode="auto">
          <a:xfrm>
            <a:off x="2271713" y="1776413"/>
            <a:ext cx="1241425" cy="1384300"/>
          </a:xfrm>
          <a:custGeom>
            <a:avLst/>
            <a:gdLst>
              <a:gd name="T0" fmla="*/ 782 w 782"/>
              <a:gd name="T1" fmla="*/ 36 h 872"/>
              <a:gd name="T2" fmla="*/ 698 w 782"/>
              <a:gd name="T3" fmla="*/ 116 h 872"/>
              <a:gd name="T4" fmla="*/ 736 w 782"/>
              <a:gd name="T5" fmla="*/ 262 h 872"/>
              <a:gd name="T6" fmla="*/ 718 w 782"/>
              <a:gd name="T7" fmla="*/ 318 h 872"/>
              <a:gd name="T8" fmla="*/ 782 w 782"/>
              <a:gd name="T9" fmla="*/ 444 h 872"/>
              <a:gd name="T10" fmla="*/ 726 w 782"/>
              <a:gd name="T11" fmla="*/ 472 h 872"/>
              <a:gd name="T12" fmla="*/ 720 w 782"/>
              <a:gd name="T13" fmla="*/ 682 h 872"/>
              <a:gd name="T14" fmla="*/ 580 w 782"/>
              <a:gd name="T15" fmla="*/ 688 h 872"/>
              <a:gd name="T16" fmla="*/ 586 w 782"/>
              <a:gd name="T17" fmla="*/ 872 h 872"/>
              <a:gd name="T18" fmla="*/ 108 w 782"/>
              <a:gd name="T19" fmla="*/ 862 h 872"/>
              <a:gd name="T20" fmla="*/ 118 w 782"/>
              <a:gd name="T21" fmla="*/ 540 h 872"/>
              <a:gd name="T22" fmla="*/ 0 w 782"/>
              <a:gd name="T23" fmla="*/ 204 h 872"/>
              <a:gd name="T24" fmla="*/ 0 w 782"/>
              <a:gd name="T25" fmla="*/ 200 h 872"/>
              <a:gd name="T26" fmla="*/ 2 w 782"/>
              <a:gd name="T27" fmla="*/ 196 h 872"/>
              <a:gd name="T28" fmla="*/ 6 w 782"/>
              <a:gd name="T29" fmla="*/ 190 h 872"/>
              <a:gd name="T30" fmla="*/ 12 w 782"/>
              <a:gd name="T31" fmla="*/ 176 h 872"/>
              <a:gd name="T32" fmla="*/ 20 w 782"/>
              <a:gd name="T33" fmla="*/ 168 h 872"/>
              <a:gd name="T34" fmla="*/ 26 w 782"/>
              <a:gd name="T35" fmla="*/ 158 h 872"/>
              <a:gd name="T36" fmla="*/ 32 w 782"/>
              <a:gd name="T37" fmla="*/ 148 h 872"/>
              <a:gd name="T38" fmla="*/ 42 w 782"/>
              <a:gd name="T39" fmla="*/ 136 h 872"/>
              <a:gd name="T40" fmla="*/ 66 w 782"/>
              <a:gd name="T41" fmla="*/ 116 h 872"/>
              <a:gd name="T42" fmla="*/ 80 w 782"/>
              <a:gd name="T43" fmla="*/ 102 h 872"/>
              <a:gd name="T44" fmla="*/ 96 w 782"/>
              <a:gd name="T45" fmla="*/ 92 h 872"/>
              <a:gd name="T46" fmla="*/ 114 w 782"/>
              <a:gd name="T47" fmla="*/ 80 h 872"/>
              <a:gd name="T48" fmla="*/ 134 w 782"/>
              <a:gd name="T49" fmla="*/ 68 h 872"/>
              <a:gd name="T50" fmla="*/ 156 w 782"/>
              <a:gd name="T51" fmla="*/ 58 h 872"/>
              <a:gd name="T52" fmla="*/ 178 w 782"/>
              <a:gd name="T53" fmla="*/ 46 h 872"/>
              <a:gd name="T54" fmla="*/ 204 w 782"/>
              <a:gd name="T55" fmla="*/ 38 h 872"/>
              <a:gd name="T56" fmla="*/ 232 w 782"/>
              <a:gd name="T57" fmla="*/ 28 h 872"/>
              <a:gd name="T58" fmla="*/ 264 w 782"/>
              <a:gd name="T59" fmla="*/ 22 h 872"/>
              <a:gd name="T60" fmla="*/ 298 w 782"/>
              <a:gd name="T61" fmla="*/ 14 h 872"/>
              <a:gd name="T62" fmla="*/ 332 w 782"/>
              <a:gd name="T63" fmla="*/ 8 h 872"/>
              <a:gd name="T64" fmla="*/ 370 w 782"/>
              <a:gd name="T65" fmla="*/ 6 h 872"/>
              <a:gd name="T66" fmla="*/ 412 w 782"/>
              <a:gd name="T67" fmla="*/ 2 h 872"/>
              <a:gd name="T68" fmla="*/ 456 w 782"/>
              <a:gd name="T69" fmla="*/ 0 h 872"/>
              <a:gd name="T70" fmla="*/ 502 w 782"/>
              <a:gd name="T71" fmla="*/ 2 h 872"/>
              <a:gd name="T72" fmla="*/ 552 w 782"/>
              <a:gd name="T73" fmla="*/ 6 h 872"/>
              <a:gd name="T74" fmla="*/ 604 w 782"/>
              <a:gd name="T75" fmla="*/ 8 h 872"/>
              <a:gd name="T76" fmla="*/ 660 w 782"/>
              <a:gd name="T77" fmla="*/ 16 h 872"/>
              <a:gd name="T78" fmla="*/ 720 w 782"/>
              <a:gd name="T79" fmla="*/ 26 h 872"/>
              <a:gd name="T80" fmla="*/ 782 w 782"/>
              <a:gd name="T81" fmla="*/ 36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2">
                <a:moveTo>
                  <a:pt x="782" y="36"/>
                </a:moveTo>
                <a:lnTo>
                  <a:pt x="698" y="116"/>
                </a:lnTo>
                <a:lnTo>
                  <a:pt x="736" y="262"/>
                </a:lnTo>
                <a:lnTo>
                  <a:pt x="718" y="318"/>
                </a:lnTo>
                <a:lnTo>
                  <a:pt x="782" y="444"/>
                </a:lnTo>
                <a:lnTo>
                  <a:pt x="726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2"/>
                </a:lnTo>
                <a:lnTo>
                  <a:pt x="108" y="862"/>
                </a:lnTo>
                <a:lnTo>
                  <a:pt x="118" y="540"/>
                </a:lnTo>
                <a:lnTo>
                  <a:pt x="0" y="204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8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6"/>
                </a:lnTo>
                <a:lnTo>
                  <a:pt x="80" y="102"/>
                </a:lnTo>
                <a:lnTo>
                  <a:pt x="96" y="92"/>
                </a:lnTo>
                <a:lnTo>
                  <a:pt x="114" y="80"/>
                </a:lnTo>
                <a:lnTo>
                  <a:pt x="134" y="68"/>
                </a:lnTo>
                <a:lnTo>
                  <a:pt x="156" y="58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2"/>
                </a:lnTo>
                <a:lnTo>
                  <a:pt x="298" y="14"/>
                </a:lnTo>
                <a:lnTo>
                  <a:pt x="332" y="8"/>
                </a:lnTo>
                <a:lnTo>
                  <a:pt x="370" y="6"/>
                </a:lnTo>
                <a:lnTo>
                  <a:pt x="412" y="2"/>
                </a:lnTo>
                <a:lnTo>
                  <a:pt x="456" y="0"/>
                </a:lnTo>
                <a:lnTo>
                  <a:pt x="502" y="2"/>
                </a:lnTo>
                <a:lnTo>
                  <a:pt x="552" y="6"/>
                </a:lnTo>
                <a:lnTo>
                  <a:pt x="604" y="8"/>
                </a:lnTo>
                <a:lnTo>
                  <a:pt x="660" y="16"/>
                </a:lnTo>
                <a:lnTo>
                  <a:pt x="720" y="26"/>
                </a:lnTo>
                <a:lnTo>
                  <a:pt x="782" y="3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50" name="Freeform 54"/>
          <p:cNvSpPr>
            <a:spLocks/>
          </p:cNvSpPr>
          <p:nvPr/>
        </p:nvSpPr>
        <p:spPr bwMode="auto">
          <a:xfrm>
            <a:off x="2271713" y="4211638"/>
            <a:ext cx="1241425" cy="1381125"/>
          </a:xfrm>
          <a:custGeom>
            <a:avLst/>
            <a:gdLst>
              <a:gd name="T0" fmla="*/ 782 w 782"/>
              <a:gd name="T1" fmla="*/ 36 h 870"/>
              <a:gd name="T2" fmla="*/ 698 w 782"/>
              <a:gd name="T3" fmla="*/ 114 h 870"/>
              <a:gd name="T4" fmla="*/ 736 w 782"/>
              <a:gd name="T5" fmla="*/ 260 h 870"/>
              <a:gd name="T6" fmla="*/ 716 w 782"/>
              <a:gd name="T7" fmla="*/ 316 h 870"/>
              <a:gd name="T8" fmla="*/ 782 w 782"/>
              <a:gd name="T9" fmla="*/ 442 h 870"/>
              <a:gd name="T10" fmla="*/ 724 w 782"/>
              <a:gd name="T11" fmla="*/ 472 h 870"/>
              <a:gd name="T12" fmla="*/ 720 w 782"/>
              <a:gd name="T13" fmla="*/ 682 h 870"/>
              <a:gd name="T14" fmla="*/ 580 w 782"/>
              <a:gd name="T15" fmla="*/ 688 h 870"/>
              <a:gd name="T16" fmla="*/ 586 w 782"/>
              <a:gd name="T17" fmla="*/ 870 h 870"/>
              <a:gd name="T18" fmla="*/ 108 w 782"/>
              <a:gd name="T19" fmla="*/ 862 h 870"/>
              <a:gd name="T20" fmla="*/ 118 w 782"/>
              <a:gd name="T21" fmla="*/ 540 h 870"/>
              <a:gd name="T22" fmla="*/ 0 w 782"/>
              <a:gd name="T23" fmla="*/ 202 h 870"/>
              <a:gd name="T24" fmla="*/ 0 w 782"/>
              <a:gd name="T25" fmla="*/ 200 h 870"/>
              <a:gd name="T26" fmla="*/ 2 w 782"/>
              <a:gd name="T27" fmla="*/ 196 h 870"/>
              <a:gd name="T28" fmla="*/ 6 w 782"/>
              <a:gd name="T29" fmla="*/ 190 h 870"/>
              <a:gd name="T30" fmla="*/ 12 w 782"/>
              <a:gd name="T31" fmla="*/ 176 h 870"/>
              <a:gd name="T32" fmla="*/ 20 w 782"/>
              <a:gd name="T33" fmla="*/ 166 h 870"/>
              <a:gd name="T34" fmla="*/ 26 w 782"/>
              <a:gd name="T35" fmla="*/ 158 h 870"/>
              <a:gd name="T36" fmla="*/ 32 w 782"/>
              <a:gd name="T37" fmla="*/ 148 h 870"/>
              <a:gd name="T38" fmla="*/ 42 w 782"/>
              <a:gd name="T39" fmla="*/ 136 h 870"/>
              <a:gd name="T40" fmla="*/ 66 w 782"/>
              <a:gd name="T41" fmla="*/ 114 h 870"/>
              <a:gd name="T42" fmla="*/ 80 w 782"/>
              <a:gd name="T43" fmla="*/ 102 h 870"/>
              <a:gd name="T44" fmla="*/ 96 w 782"/>
              <a:gd name="T45" fmla="*/ 92 h 870"/>
              <a:gd name="T46" fmla="*/ 114 w 782"/>
              <a:gd name="T47" fmla="*/ 78 h 870"/>
              <a:gd name="T48" fmla="*/ 134 w 782"/>
              <a:gd name="T49" fmla="*/ 68 h 870"/>
              <a:gd name="T50" fmla="*/ 156 w 782"/>
              <a:gd name="T51" fmla="*/ 56 h 870"/>
              <a:gd name="T52" fmla="*/ 178 w 782"/>
              <a:gd name="T53" fmla="*/ 46 h 870"/>
              <a:gd name="T54" fmla="*/ 204 w 782"/>
              <a:gd name="T55" fmla="*/ 38 h 870"/>
              <a:gd name="T56" fmla="*/ 232 w 782"/>
              <a:gd name="T57" fmla="*/ 28 h 870"/>
              <a:gd name="T58" fmla="*/ 264 w 782"/>
              <a:gd name="T59" fmla="*/ 20 h 870"/>
              <a:gd name="T60" fmla="*/ 296 w 782"/>
              <a:gd name="T61" fmla="*/ 14 h 870"/>
              <a:gd name="T62" fmla="*/ 330 w 782"/>
              <a:gd name="T63" fmla="*/ 8 h 870"/>
              <a:gd name="T64" fmla="*/ 370 w 782"/>
              <a:gd name="T65" fmla="*/ 4 h 870"/>
              <a:gd name="T66" fmla="*/ 412 w 782"/>
              <a:gd name="T67" fmla="*/ 0 h 870"/>
              <a:gd name="T68" fmla="*/ 454 w 782"/>
              <a:gd name="T69" fmla="*/ 0 h 870"/>
              <a:gd name="T70" fmla="*/ 500 w 782"/>
              <a:gd name="T71" fmla="*/ 0 h 870"/>
              <a:gd name="T72" fmla="*/ 550 w 782"/>
              <a:gd name="T73" fmla="*/ 4 h 870"/>
              <a:gd name="T74" fmla="*/ 604 w 782"/>
              <a:gd name="T75" fmla="*/ 8 h 870"/>
              <a:gd name="T76" fmla="*/ 660 w 782"/>
              <a:gd name="T77" fmla="*/ 16 h 870"/>
              <a:gd name="T78" fmla="*/ 720 w 782"/>
              <a:gd name="T79" fmla="*/ 24 h 870"/>
              <a:gd name="T80" fmla="*/ 782 w 782"/>
              <a:gd name="T81" fmla="*/ 3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0">
                <a:moveTo>
                  <a:pt x="782" y="36"/>
                </a:moveTo>
                <a:lnTo>
                  <a:pt x="698" y="114"/>
                </a:lnTo>
                <a:lnTo>
                  <a:pt x="736" y="260"/>
                </a:lnTo>
                <a:lnTo>
                  <a:pt x="716" y="316"/>
                </a:lnTo>
                <a:lnTo>
                  <a:pt x="782" y="442"/>
                </a:lnTo>
                <a:lnTo>
                  <a:pt x="724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0"/>
                </a:lnTo>
                <a:lnTo>
                  <a:pt x="108" y="862"/>
                </a:lnTo>
                <a:lnTo>
                  <a:pt x="118" y="540"/>
                </a:lnTo>
                <a:lnTo>
                  <a:pt x="0" y="202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6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4"/>
                </a:lnTo>
                <a:lnTo>
                  <a:pt x="80" y="102"/>
                </a:lnTo>
                <a:lnTo>
                  <a:pt x="96" y="92"/>
                </a:lnTo>
                <a:lnTo>
                  <a:pt x="114" y="78"/>
                </a:lnTo>
                <a:lnTo>
                  <a:pt x="134" y="68"/>
                </a:lnTo>
                <a:lnTo>
                  <a:pt x="156" y="56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0"/>
                </a:lnTo>
                <a:lnTo>
                  <a:pt x="296" y="14"/>
                </a:lnTo>
                <a:lnTo>
                  <a:pt x="330" y="8"/>
                </a:lnTo>
                <a:lnTo>
                  <a:pt x="370" y="4"/>
                </a:lnTo>
                <a:lnTo>
                  <a:pt x="412" y="0"/>
                </a:lnTo>
                <a:lnTo>
                  <a:pt x="454" y="0"/>
                </a:lnTo>
                <a:lnTo>
                  <a:pt x="500" y="0"/>
                </a:lnTo>
                <a:lnTo>
                  <a:pt x="550" y="4"/>
                </a:lnTo>
                <a:lnTo>
                  <a:pt x="604" y="8"/>
                </a:lnTo>
                <a:lnTo>
                  <a:pt x="660" y="16"/>
                </a:lnTo>
                <a:lnTo>
                  <a:pt x="720" y="24"/>
                </a:lnTo>
                <a:lnTo>
                  <a:pt x="782" y="36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51" name="Freeform 55"/>
          <p:cNvSpPr>
            <a:spLocks/>
          </p:cNvSpPr>
          <p:nvPr/>
        </p:nvSpPr>
        <p:spPr bwMode="auto">
          <a:xfrm>
            <a:off x="2271713" y="4211638"/>
            <a:ext cx="1241425" cy="1381125"/>
          </a:xfrm>
          <a:custGeom>
            <a:avLst/>
            <a:gdLst>
              <a:gd name="T0" fmla="*/ 782 w 782"/>
              <a:gd name="T1" fmla="*/ 36 h 870"/>
              <a:gd name="T2" fmla="*/ 698 w 782"/>
              <a:gd name="T3" fmla="*/ 114 h 870"/>
              <a:gd name="T4" fmla="*/ 736 w 782"/>
              <a:gd name="T5" fmla="*/ 260 h 870"/>
              <a:gd name="T6" fmla="*/ 716 w 782"/>
              <a:gd name="T7" fmla="*/ 316 h 870"/>
              <a:gd name="T8" fmla="*/ 782 w 782"/>
              <a:gd name="T9" fmla="*/ 442 h 870"/>
              <a:gd name="T10" fmla="*/ 724 w 782"/>
              <a:gd name="T11" fmla="*/ 472 h 870"/>
              <a:gd name="T12" fmla="*/ 720 w 782"/>
              <a:gd name="T13" fmla="*/ 682 h 870"/>
              <a:gd name="T14" fmla="*/ 580 w 782"/>
              <a:gd name="T15" fmla="*/ 688 h 870"/>
              <a:gd name="T16" fmla="*/ 586 w 782"/>
              <a:gd name="T17" fmla="*/ 870 h 870"/>
              <a:gd name="T18" fmla="*/ 108 w 782"/>
              <a:gd name="T19" fmla="*/ 862 h 870"/>
              <a:gd name="T20" fmla="*/ 118 w 782"/>
              <a:gd name="T21" fmla="*/ 540 h 870"/>
              <a:gd name="T22" fmla="*/ 0 w 782"/>
              <a:gd name="T23" fmla="*/ 202 h 870"/>
              <a:gd name="T24" fmla="*/ 0 w 782"/>
              <a:gd name="T25" fmla="*/ 200 h 870"/>
              <a:gd name="T26" fmla="*/ 2 w 782"/>
              <a:gd name="T27" fmla="*/ 196 h 870"/>
              <a:gd name="T28" fmla="*/ 6 w 782"/>
              <a:gd name="T29" fmla="*/ 190 h 870"/>
              <a:gd name="T30" fmla="*/ 12 w 782"/>
              <a:gd name="T31" fmla="*/ 176 h 870"/>
              <a:gd name="T32" fmla="*/ 20 w 782"/>
              <a:gd name="T33" fmla="*/ 166 h 870"/>
              <a:gd name="T34" fmla="*/ 26 w 782"/>
              <a:gd name="T35" fmla="*/ 158 h 870"/>
              <a:gd name="T36" fmla="*/ 32 w 782"/>
              <a:gd name="T37" fmla="*/ 148 h 870"/>
              <a:gd name="T38" fmla="*/ 42 w 782"/>
              <a:gd name="T39" fmla="*/ 136 h 870"/>
              <a:gd name="T40" fmla="*/ 66 w 782"/>
              <a:gd name="T41" fmla="*/ 114 h 870"/>
              <a:gd name="T42" fmla="*/ 80 w 782"/>
              <a:gd name="T43" fmla="*/ 102 h 870"/>
              <a:gd name="T44" fmla="*/ 96 w 782"/>
              <a:gd name="T45" fmla="*/ 92 h 870"/>
              <a:gd name="T46" fmla="*/ 114 w 782"/>
              <a:gd name="T47" fmla="*/ 78 h 870"/>
              <a:gd name="T48" fmla="*/ 134 w 782"/>
              <a:gd name="T49" fmla="*/ 68 h 870"/>
              <a:gd name="T50" fmla="*/ 156 w 782"/>
              <a:gd name="T51" fmla="*/ 56 h 870"/>
              <a:gd name="T52" fmla="*/ 178 w 782"/>
              <a:gd name="T53" fmla="*/ 46 h 870"/>
              <a:gd name="T54" fmla="*/ 204 w 782"/>
              <a:gd name="T55" fmla="*/ 38 h 870"/>
              <a:gd name="T56" fmla="*/ 232 w 782"/>
              <a:gd name="T57" fmla="*/ 28 h 870"/>
              <a:gd name="T58" fmla="*/ 264 w 782"/>
              <a:gd name="T59" fmla="*/ 20 h 870"/>
              <a:gd name="T60" fmla="*/ 296 w 782"/>
              <a:gd name="T61" fmla="*/ 14 h 870"/>
              <a:gd name="T62" fmla="*/ 330 w 782"/>
              <a:gd name="T63" fmla="*/ 8 h 870"/>
              <a:gd name="T64" fmla="*/ 370 w 782"/>
              <a:gd name="T65" fmla="*/ 4 h 870"/>
              <a:gd name="T66" fmla="*/ 412 w 782"/>
              <a:gd name="T67" fmla="*/ 0 h 870"/>
              <a:gd name="T68" fmla="*/ 454 w 782"/>
              <a:gd name="T69" fmla="*/ 0 h 870"/>
              <a:gd name="T70" fmla="*/ 500 w 782"/>
              <a:gd name="T71" fmla="*/ 0 h 870"/>
              <a:gd name="T72" fmla="*/ 550 w 782"/>
              <a:gd name="T73" fmla="*/ 4 h 870"/>
              <a:gd name="T74" fmla="*/ 604 w 782"/>
              <a:gd name="T75" fmla="*/ 8 h 870"/>
              <a:gd name="T76" fmla="*/ 660 w 782"/>
              <a:gd name="T77" fmla="*/ 16 h 870"/>
              <a:gd name="T78" fmla="*/ 720 w 782"/>
              <a:gd name="T79" fmla="*/ 24 h 870"/>
              <a:gd name="T80" fmla="*/ 782 w 782"/>
              <a:gd name="T81" fmla="*/ 3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0">
                <a:moveTo>
                  <a:pt x="782" y="36"/>
                </a:moveTo>
                <a:lnTo>
                  <a:pt x="698" y="114"/>
                </a:lnTo>
                <a:lnTo>
                  <a:pt x="736" y="260"/>
                </a:lnTo>
                <a:lnTo>
                  <a:pt x="716" y="316"/>
                </a:lnTo>
                <a:lnTo>
                  <a:pt x="782" y="442"/>
                </a:lnTo>
                <a:lnTo>
                  <a:pt x="724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0"/>
                </a:lnTo>
                <a:lnTo>
                  <a:pt x="108" y="862"/>
                </a:lnTo>
                <a:lnTo>
                  <a:pt x="118" y="540"/>
                </a:lnTo>
                <a:lnTo>
                  <a:pt x="0" y="202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6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4"/>
                </a:lnTo>
                <a:lnTo>
                  <a:pt x="80" y="102"/>
                </a:lnTo>
                <a:lnTo>
                  <a:pt x="96" y="92"/>
                </a:lnTo>
                <a:lnTo>
                  <a:pt x="114" y="78"/>
                </a:lnTo>
                <a:lnTo>
                  <a:pt x="134" y="68"/>
                </a:lnTo>
                <a:lnTo>
                  <a:pt x="156" y="56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0"/>
                </a:lnTo>
                <a:lnTo>
                  <a:pt x="296" y="14"/>
                </a:lnTo>
                <a:lnTo>
                  <a:pt x="330" y="8"/>
                </a:lnTo>
                <a:lnTo>
                  <a:pt x="370" y="4"/>
                </a:lnTo>
                <a:lnTo>
                  <a:pt x="412" y="0"/>
                </a:lnTo>
                <a:lnTo>
                  <a:pt x="454" y="0"/>
                </a:lnTo>
                <a:lnTo>
                  <a:pt x="500" y="0"/>
                </a:lnTo>
                <a:lnTo>
                  <a:pt x="550" y="4"/>
                </a:lnTo>
                <a:lnTo>
                  <a:pt x="604" y="8"/>
                </a:lnTo>
                <a:lnTo>
                  <a:pt x="660" y="16"/>
                </a:lnTo>
                <a:lnTo>
                  <a:pt x="720" y="24"/>
                </a:lnTo>
                <a:lnTo>
                  <a:pt x="782" y="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52" name="Freeform 56"/>
          <p:cNvSpPr>
            <a:spLocks/>
          </p:cNvSpPr>
          <p:nvPr/>
        </p:nvSpPr>
        <p:spPr bwMode="auto">
          <a:xfrm>
            <a:off x="2271713" y="4211638"/>
            <a:ext cx="1241425" cy="1381125"/>
          </a:xfrm>
          <a:custGeom>
            <a:avLst/>
            <a:gdLst>
              <a:gd name="T0" fmla="*/ 782 w 782"/>
              <a:gd name="T1" fmla="*/ 36 h 870"/>
              <a:gd name="T2" fmla="*/ 698 w 782"/>
              <a:gd name="T3" fmla="*/ 114 h 870"/>
              <a:gd name="T4" fmla="*/ 736 w 782"/>
              <a:gd name="T5" fmla="*/ 260 h 870"/>
              <a:gd name="T6" fmla="*/ 716 w 782"/>
              <a:gd name="T7" fmla="*/ 316 h 870"/>
              <a:gd name="T8" fmla="*/ 782 w 782"/>
              <a:gd name="T9" fmla="*/ 442 h 870"/>
              <a:gd name="T10" fmla="*/ 724 w 782"/>
              <a:gd name="T11" fmla="*/ 472 h 870"/>
              <a:gd name="T12" fmla="*/ 720 w 782"/>
              <a:gd name="T13" fmla="*/ 682 h 870"/>
              <a:gd name="T14" fmla="*/ 580 w 782"/>
              <a:gd name="T15" fmla="*/ 688 h 870"/>
              <a:gd name="T16" fmla="*/ 586 w 782"/>
              <a:gd name="T17" fmla="*/ 870 h 870"/>
              <a:gd name="T18" fmla="*/ 108 w 782"/>
              <a:gd name="T19" fmla="*/ 862 h 870"/>
              <a:gd name="T20" fmla="*/ 118 w 782"/>
              <a:gd name="T21" fmla="*/ 540 h 870"/>
              <a:gd name="T22" fmla="*/ 0 w 782"/>
              <a:gd name="T23" fmla="*/ 202 h 870"/>
              <a:gd name="T24" fmla="*/ 0 w 782"/>
              <a:gd name="T25" fmla="*/ 200 h 870"/>
              <a:gd name="T26" fmla="*/ 2 w 782"/>
              <a:gd name="T27" fmla="*/ 196 h 870"/>
              <a:gd name="T28" fmla="*/ 6 w 782"/>
              <a:gd name="T29" fmla="*/ 190 h 870"/>
              <a:gd name="T30" fmla="*/ 12 w 782"/>
              <a:gd name="T31" fmla="*/ 176 h 870"/>
              <a:gd name="T32" fmla="*/ 20 w 782"/>
              <a:gd name="T33" fmla="*/ 166 h 870"/>
              <a:gd name="T34" fmla="*/ 26 w 782"/>
              <a:gd name="T35" fmla="*/ 158 h 870"/>
              <a:gd name="T36" fmla="*/ 32 w 782"/>
              <a:gd name="T37" fmla="*/ 148 h 870"/>
              <a:gd name="T38" fmla="*/ 42 w 782"/>
              <a:gd name="T39" fmla="*/ 136 h 870"/>
              <a:gd name="T40" fmla="*/ 66 w 782"/>
              <a:gd name="T41" fmla="*/ 114 h 870"/>
              <a:gd name="T42" fmla="*/ 80 w 782"/>
              <a:gd name="T43" fmla="*/ 102 h 870"/>
              <a:gd name="T44" fmla="*/ 96 w 782"/>
              <a:gd name="T45" fmla="*/ 92 h 870"/>
              <a:gd name="T46" fmla="*/ 114 w 782"/>
              <a:gd name="T47" fmla="*/ 78 h 870"/>
              <a:gd name="T48" fmla="*/ 134 w 782"/>
              <a:gd name="T49" fmla="*/ 68 h 870"/>
              <a:gd name="T50" fmla="*/ 156 w 782"/>
              <a:gd name="T51" fmla="*/ 56 h 870"/>
              <a:gd name="T52" fmla="*/ 178 w 782"/>
              <a:gd name="T53" fmla="*/ 46 h 870"/>
              <a:gd name="T54" fmla="*/ 204 w 782"/>
              <a:gd name="T55" fmla="*/ 38 h 870"/>
              <a:gd name="T56" fmla="*/ 232 w 782"/>
              <a:gd name="T57" fmla="*/ 28 h 870"/>
              <a:gd name="T58" fmla="*/ 264 w 782"/>
              <a:gd name="T59" fmla="*/ 20 h 870"/>
              <a:gd name="T60" fmla="*/ 296 w 782"/>
              <a:gd name="T61" fmla="*/ 14 h 870"/>
              <a:gd name="T62" fmla="*/ 330 w 782"/>
              <a:gd name="T63" fmla="*/ 8 h 870"/>
              <a:gd name="T64" fmla="*/ 370 w 782"/>
              <a:gd name="T65" fmla="*/ 4 h 870"/>
              <a:gd name="T66" fmla="*/ 412 w 782"/>
              <a:gd name="T67" fmla="*/ 0 h 870"/>
              <a:gd name="T68" fmla="*/ 454 w 782"/>
              <a:gd name="T69" fmla="*/ 0 h 870"/>
              <a:gd name="T70" fmla="*/ 500 w 782"/>
              <a:gd name="T71" fmla="*/ 0 h 870"/>
              <a:gd name="T72" fmla="*/ 550 w 782"/>
              <a:gd name="T73" fmla="*/ 4 h 870"/>
              <a:gd name="T74" fmla="*/ 604 w 782"/>
              <a:gd name="T75" fmla="*/ 8 h 870"/>
              <a:gd name="T76" fmla="*/ 660 w 782"/>
              <a:gd name="T77" fmla="*/ 16 h 870"/>
              <a:gd name="T78" fmla="*/ 720 w 782"/>
              <a:gd name="T79" fmla="*/ 24 h 870"/>
              <a:gd name="T80" fmla="*/ 782 w 782"/>
              <a:gd name="T81" fmla="*/ 3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2" h="870">
                <a:moveTo>
                  <a:pt x="782" y="36"/>
                </a:moveTo>
                <a:lnTo>
                  <a:pt x="698" y="114"/>
                </a:lnTo>
                <a:lnTo>
                  <a:pt x="736" y="260"/>
                </a:lnTo>
                <a:lnTo>
                  <a:pt x="716" y="316"/>
                </a:lnTo>
                <a:lnTo>
                  <a:pt x="782" y="442"/>
                </a:lnTo>
                <a:lnTo>
                  <a:pt x="724" y="472"/>
                </a:lnTo>
                <a:lnTo>
                  <a:pt x="720" y="682"/>
                </a:lnTo>
                <a:lnTo>
                  <a:pt x="580" y="688"/>
                </a:lnTo>
                <a:lnTo>
                  <a:pt x="586" y="870"/>
                </a:lnTo>
                <a:lnTo>
                  <a:pt x="108" y="862"/>
                </a:lnTo>
                <a:lnTo>
                  <a:pt x="118" y="540"/>
                </a:lnTo>
                <a:lnTo>
                  <a:pt x="0" y="202"/>
                </a:lnTo>
                <a:lnTo>
                  <a:pt x="0" y="200"/>
                </a:lnTo>
                <a:lnTo>
                  <a:pt x="2" y="196"/>
                </a:lnTo>
                <a:lnTo>
                  <a:pt x="6" y="190"/>
                </a:lnTo>
                <a:lnTo>
                  <a:pt x="12" y="176"/>
                </a:lnTo>
                <a:lnTo>
                  <a:pt x="20" y="166"/>
                </a:lnTo>
                <a:lnTo>
                  <a:pt x="26" y="158"/>
                </a:lnTo>
                <a:lnTo>
                  <a:pt x="32" y="148"/>
                </a:lnTo>
                <a:lnTo>
                  <a:pt x="42" y="136"/>
                </a:lnTo>
                <a:lnTo>
                  <a:pt x="66" y="114"/>
                </a:lnTo>
                <a:lnTo>
                  <a:pt x="80" y="102"/>
                </a:lnTo>
                <a:lnTo>
                  <a:pt x="96" y="92"/>
                </a:lnTo>
                <a:lnTo>
                  <a:pt x="114" y="78"/>
                </a:lnTo>
                <a:lnTo>
                  <a:pt x="134" y="68"/>
                </a:lnTo>
                <a:lnTo>
                  <a:pt x="156" y="56"/>
                </a:lnTo>
                <a:lnTo>
                  <a:pt x="178" y="46"/>
                </a:lnTo>
                <a:lnTo>
                  <a:pt x="204" y="38"/>
                </a:lnTo>
                <a:lnTo>
                  <a:pt x="232" y="28"/>
                </a:lnTo>
                <a:lnTo>
                  <a:pt x="264" y="20"/>
                </a:lnTo>
                <a:lnTo>
                  <a:pt x="296" y="14"/>
                </a:lnTo>
                <a:lnTo>
                  <a:pt x="330" y="8"/>
                </a:lnTo>
                <a:lnTo>
                  <a:pt x="370" y="4"/>
                </a:lnTo>
                <a:lnTo>
                  <a:pt x="412" y="0"/>
                </a:lnTo>
                <a:lnTo>
                  <a:pt x="454" y="0"/>
                </a:lnTo>
                <a:lnTo>
                  <a:pt x="500" y="0"/>
                </a:lnTo>
                <a:lnTo>
                  <a:pt x="550" y="4"/>
                </a:lnTo>
                <a:lnTo>
                  <a:pt x="604" y="8"/>
                </a:lnTo>
                <a:lnTo>
                  <a:pt x="660" y="16"/>
                </a:lnTo>
                <a:lnTo>
                  <a:pt x="720" y="24"/>
                </a:lnTo>
                <a:lnTo>
                  <a:pt x="782" y="3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53" name="Rectangle 57"/>
          <p:cNvSpPr>
            <a:spLocks noChangeArrowheads="1"/>
          </p:cNvSpPr>
          <p:nvPr/>
        </p:nvSpPr>
        <p:spPr bwMode="auto">
          <a:xfrm>
            <a:off x="4951413" y="2484438"/>
            <a:ext cx="9345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Diagnostic préalable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64" name="Rectangle 68"/>
          <p:cNvSpPr>
            <a:spLocks noChangeArrowheads="1"/>
          </p:cNvSpPr>
          <p:nvPr/>
        </p:nvSpPr>
        <p:spPr bwMode="auto">
          <a:xfrm>
            <a:off x="2633663" y="2157413"/>
            <a:ext cx="5802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commercial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technicien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82" name="Rectangle 86"/>
          <p:cNvSpPr>
            <a:spLocks noChangeArrowheads="1"/>
          </p:cNvSpPr>
          <p:nvPr/>
        </p:nvSpPr>
        <p:spPr bwMode="auto">
          <a:xfrm>
            <a:off x="2633663" y="4595813"/>
            <a:ext cx="6395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</a:t>
            </a:r>
          </a:p>
          <a:p>
            <a:pPr lvl="0" algn="ctr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juriste</a:t>
            </a:r>
          </a:p>
          <a:p>
            <a:pPr lvl="0" algn="ctr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commercial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99" name="Rectangle 103"/>
          <p:cNvSpPr>
            <a:spLocks noChangeArrowheads="1"/>
          </p:cNvSpPr>
          <p:nvPr/>
        </p:nvSpPr>
        <p:spPr bwMode="auto">
          <a:xfrm>
            <a:off x="4824413" y="3005138"/>
            <a:ext cx="11589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Proposition d’intervention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11" name="Rectangle 115"/>
          <p:cNvSpPr>
            <a:spLocks noChangeArrowheads="1"/>
          </p:cNvSpPr>
          <p:nvPr/>
        </p:nvSpPr>
        <p:spPr bwMode="auto">
          <a:xfrm>
            <a:off x="4589463" y="3525838"/>
            <a:ext cx="16703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Discussion et finalisation du contenu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27" name="Rectangle 131"/>
          <p:cNvSpPr>
            <a:spLocks noChangeArrowheads="1"/>
          </p:cNvSpPr>
          <p:nvPr/>
        </p:nvSpPr>
        <p:spPr bwMode="auto">
          <a:xfrm>
            <a:off x="4868863" y="4049713"/>
            <a:ext cx="10964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Planification et chiffrage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36" name="Rectangle 140"/>
          <p:cNvSpPr>
            <a:spLocks noChangeArrowheads="1"/>
          </p:cNvSpPr>
          <p:nvPr/>
        </p:nvSpPr>
        <p:spPr bwMode="auto">
          <a:xfrm>
            <a:off x="4945063" y="5087938"/>
            <a:ext cx="93134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Signature du contrat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47" name="Rectangle 151"/>
          <p:cNvSpPr>
            <a:spLocks noChangeArrowheads="1"/>
          </p:cNvSpPr>
          <p:nvPr/>
        </p:nvSpPr>
        <p:spPr bwMode="auto">
          <a:xfrm>
            <a:off x="4935538" y="4570413"/>
            <a:ext cx="9537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Rédaction du contrat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383565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2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COMPRENDRE ET REFORMULER LES BESOINS DU DEMANDEUR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915816" y="6503989"/>
            <a:ext cx="3528392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L’EFFET ICEBERG DES BESOINS EXPRIMÉS</a:t>
            </a:r>
          </a:p>
        </p:txBody>
      </p:sp>
      <p:sp>
        <p:nvSpPr>
          <p:cNvPr id="3" name="AutoShape 6"/>
          <p:cNvSpPr>
            <a:spLocks noChangeAspect="1" noChangeArrowheads="1" noTextEdit="1"/>
          </p:cNvSpPr>
          <p:nvPr/>
        </p:nvSpPr>
        <p:spPr bwMode="auto">
          <a:xfrm>
            <a:off x="2389188" y="1628775"/>
            <a:ext cx="4810125" cy="365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059113" y="1631950"/>
            <a:ext cx="3270250" cy="3648075"/>
          </a:xfrm>
          <a:custGeom>
            <a:avLst/>
            <a:gdLst>
              <a:gd name="T0" fmla="*/ 776 w 2060"/>
              <a:gd name="T1" fmla="*/ 268 h 2298"/>
              <a:gd name="T2" fmla="*/ 720 w 2060"/>
              <a:gd name="T3" fmla="*/ 450 h 2298"/>
              <a:gd name="T4" fmla="*/ 678 w 2060"/>
              <a:gd name="T5" fmla="*/ 504 h 2298"/>
              <a:gd name="T6" fmla="*/ 632 w 2060"/>
              <a:gd name="T7" fmla="*/ 584 h 2298"/>
              <a:gd name="T8" fmla="*/ 620 w 2060"/>
              <a:gd name="T9" fmla="*/ 586 h 2298"/>
              <a:gd name="T10" fmla="*/ 604 w 2060"/>
              <a:gd name="T11" fmla="*/ 654 h 2298"/>
              <a:gd name="T12" fmla="*/ 584 w 2060"/>
              <a:gd name="T13" fmla="*/ 630 h 2298"/>
              <a:gd name="T14" fmla="*/ 564 w 2060"/>
              <a:gd name="T15" fmla="*/ 620 h 2298"/>
              <a:gd name="T16" fmla="*/ 514 w 2060"/>
              <a:gd name="T17" fmla="*/ 762 h 2298"/>
              <a:gd name="T18" fmla="*/ 486 w 2060"/>
              <a:gd name="T19" fmla="*/ 848 h 2298"/>
              <a:gd name="T20" fmla="*/ 438 w 2060"/>
              <a:gd name="T21" fmla="*/ 872 h 2298"/>
              <a:gd name="T22" fmla="*/ 346 w 2060"/>
              <a:gd name="T23" fmla="*/ 898 h 2298"/>
              <a:gd name="T24" fmla="*/ 284 w 2060"/>
              <a:gd name="T25" fmla="*/ 910 h 2298"/>
              <a:gd name="T26" fmla="*/ 176 w 2060"/>
              <a:gd name="T27" fmla="*/ 1004 h 2298"/>
              <a:gd name="T28" fmla="*/ 114 w 2060"/>
              <a:gd name="T29" fmla="*/ 1162 h 2298"/>
              <a:gd name="T30" fmla="*/ 62 w 2060"/>
              <a:gd name="T31" fmla="*/ 1258 h 2298"/>
              <a:gd name="T32" fmla="*/ 48 w 2060"/>
              <a:gd name="T33" fmla="*/ 1330 h 2298"/>
              <a:gd name="T34" fmla="*/ 28 w 2060"/>
              <a:gd name="T35" fmla="*/ 1448 h 2298"/>
              <a:gd name="T36" fmla="*/ 2 w 2060"/>
              <a:gd name="T37" fmla="*/ 1698 h 2298"/>
              <a:gd name="T38" fmla="*/ 12 w 2060"/>
              <a:gd name="T39" fmla="*/ 1762 h 2298"/>
              <a:gd name="T40" fmla="*/ 52 w 2060"/>
              <a:gd name="T41" fmla="*/ 1782 h 2298"/>
              <a:gd name="T42" fmla="*/ 196 w 2060"/>
              <a:gd name="T43" fmla="*/ 1836 h 2298"/>
              <a:gd name="T44" fmla="*/ 476 w 2060"/>
              <a:gd name="T45" fmla="*/ 1854 h 2298"/>
              <a:gd name="T46" fmla="*/ 522 w 2060"/>
              <a:gd name="T47" fmla="*/ 1870 h 2298"/>
              <a:gd name="T48" fmla="*/ 578 w 2060"/>
              <a:gd name="T49" fmla="*/ 1952 h 2298"/>
              <a:gd name="T50" fmla="*/ 650 w 2060"/>
              <a:gd name="T51" fmla="*/ 2044 h 2298"/>
              <a:gd name="T52" fmla="*/ 722 w 2060"/>
              <a:gd name="T53" fmla="*/ 2154 h 2298"/>
              <a:gd name="T54" fmla="*/ 824 w 2060"/>
              <a:gd name="T55" fmla="*/ 2248 h 2298"/>
              <a:gd name="T56" fmla="*/ 940 w 2060"/>
              <a:gd name="T57" fmla="*/ 2298 h 2298"/>
              <a:gd name="T58" fmla="*/ 992 w 2060"/>
              <a:gd name="T59" fmla="*/ 2294 h 2298"/>
              <a:gd name="T60" fmla="*/ 1048 w 2060"/>
              <a:gd name="T61" fmla="*/ 2246 h 2298"/>
              <a:gd name="T62" fmla="*/ 1148 w 2060"/>
              <a:gd name="T63" fmla="*/ 2180 h 2298"/>
              <a:gd name="T64" fmla="*/ 1176 w 2060"/>
              <a:gd name="T65" fmla="*/ 2144 h 2298"/>
              <a:gd name="T66" fmla="*/ 1256 w 2060"/>
              <a:gd name="T67" fmla="*/ 2120 h 2298"/>
              <a:gd name="T68" fmla="*/ 1352 w 2060"/>
              <a:gd name="T69" fmla="*/ 2084 h 2298"/>
              <a:gd name="T70" fmla="*/ 1482 w 2060"/>
              <a:gd name="T71" fmla="*/ 2030 h 2298"/>
              <a:gd name="T72" fmla="*/ 1586 w 2060"/>
              <a:gd name="T73" fmla="*/ 1996 h 2298"/>
              <a:gd name="T74" fmla="*/ 1728 w 2060"/>
              <a:gd name="T75" fmla="*/ 1976 h 2298"/>
              <a:gd name="T76" fmla="*/ 1856 w 2060"/>
              <a:gd name="T77" fmla="*/ 1920 h 2298"/>
              <a:gd name="T78" fmla="*/ 1948 w 2060"/>
              <a:gd name="T79" fmla="*/ 1822 h 2298"/>
              <a:gd name="T80" fmla="*/ 1980 w 2060"/>
              <a:gd name="T81" fmla="*/ 1724 h 2298"/>
              <a:gd name="T82" fmla="*/ 2034 w 2060"/>
              <a:gd name="T83" fmla="*/ 1566 h 2298"/>
              <a:gd name="T84" fmla="*/ 2044 w 2060"/>
              <a:gd name="T85" fmla="*/ 1408 h 2298"/>
              <a:gd name="T86" fmla="*/ 1976 w 2060"/>
              <a:gd name="T87" fmla="*/ 1288 h 2298"/>
              <a:gd name="T88" fmla="*/ 1926 w 2060"/>
              <a:gd name="T89" fmla="*/ 1208 h 2298"/>
              <a:gd name="T90" fmla="*/ 1848 w 2060"/>
              <a:gd name="T91" fmla="*/ 1100 h 2298"/>
              <a:gd name="T92" fmla="*/ 1826 w 2060"/>
              <a:gd name="T93" fmla="*/ 958 h 2298"/>
              <a:gd name="T94" fmla="*/ 1780 w 2060"/>
              <a:gd name="T95" fmla="*/ 764 h 2298"/>
              <a:gd name="T96" fmla="*/ 1730 w 2060"/>
              <a:gd name="T97" fmla="*/ 700 h 2298"/>
              <a:gd name="T98" fmla="*/ 1658 w 2060"/>
              <a:gd name="T99" fmla="*/ 692 h 2298"/>
              <a:gd name="T100" fmla="*/ 1598 w 2060"/>
              <a:gd name="T101" fmla="*/ 650 h 2298"/>
              <a:gd name="T102" fmla="*/ 1452 w 2060"/>
              <a:gd name="T103" fmla="*/ 660 h 2298"/>
              <a:gd name="T104" fmla="*/ 1406 w 2060"/>
              <a:gd name="T105" fmla="*/ 684 h 2298"/>
              <a:gd name="T106" fmla="*/ 1256 w 2060"/>
              <a:gd name="T107" fmla="*/ 594 h 2298"/>
              <a:gd name="T108" fmla="*/ 1140 w 2060"/>
              <a:gd name="T109" fmla="*/ 496 h 2298"/>
              <a:gd name="T110" fmla="*/ 1080 w 2060"/>
              <a:gd name="T111" fmla="*/ 450 h 2298"/>
              <a:gd name="T112" fmla="*/ 1048 w 2060"/>
              <a:gd name="T113" fmla="*/ 320 h 2298"/>
              <a:gd name="T114" fmla="*/ 1032 w 2060"/>
              <a:gd name="T115" fmla="*/ 252 h 2298"/>
              <a:gd name="T116" fmla="*/ 974 w 2060"/>
              <a:gd name="T117" fmla="*/ 184 h 2298"/>
              <a:gd name="T118" fmla="*/ 898 w 2060"/>
              <a:gd name="T119" fmla="*/ 50 h 2298"/>
              <a:gd name="T120" fmla="*/ 844 w 2060"/>
              <a:gd name="T121" fmla="*/ 58 h 2298"/>
              <a:gd name="T122" fmla="*/ 830 w 2060"/>
              <a:gd name="T123" fmla="*/ 74 h 2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60" h="2298">
                <a:moveTo>
                  <a:pt x="830" y="74"/>
                </a:moveTo>
                <a:lnTo>
                  <a:pt x="830" y="74"/>
                </a:lnTo>
                <a:lnTo>
                  <a:pt x="814" y="140"/>
                </a:lnTo>
                <a:lnTo>
                  <a:pt x="794" y="204"/>
                </a:lnTo>
                <a:lnTo>
                  <a:pt x="776" y="268"/>
                </a:lnTo>
                <a:lnTo>
                  <a:pt x="756" y="334"/>
                </a:lnTo>
                <a:lnTo>
                  <a:pt x="756" y="334"/>
                </a:lnTo>
                <a:lnTo>
                  <a:pt x="740" y="392"/>
                </a:lnTo>
                <a:lnTo>
                  <a:pt x="732" y="422"/>
                </a:lnTo>
                <a:lnTo>
                  <a:pt x="720" y="450"/>
                </a:lnTo>
                <a:lnTo>
                  <a:pt x="720" y="450"/>
                </a:lnTo>
                <a:lnTo>
                  <a:pt x="712" y="464"/>
                </a:lnTo>
                <a:lnTo>
                  <a:pt x="700" y="478"/>
                </a:lnTo>
                <a:lnTo>
                  <a:pt x="688" y="490"/>
                </a:lnTo>
                <a:lnTo>
                  <a:pt x="678" y="504"/>
                </a:lnTo>
                <a:lnTo>
                  <a:pt x="678" y="504"/>
                </a:lnTo>
                <a:lnTo>
                  <a:pt x="656" y="544"/>
                </a:lnTo>
                <a:lnTo>
                  <a:pt x="644" y="564"/>
                </a:lnTo>
                <a:lnTo>
                  <a:pt x="632" y="584"/>
                </a:lnTo>
                <a:lnTo>
                  <a:pt x="632" y="584"/>
                </a:lnTo>
                <a:lnTo>
                  <a:pt x="620" y="562"/>
                </a:lnTo>
                <a:lnTo>
                  <a:pt x="620" y="562"/>
                </a:lnTo>
                <a:lnTo>
                  <a:pt x="620" y="562"/>
                </a:lnTo>
                <a:lnTo>
                  <a:pt x="620" y="572"/>
                </a:lnTo>
                <a:lnTo>
                  <a:pt x="620" y="586"/>
                </a:lnTo>
                <a:lnTo>
                  <a:pt x="620" y="606"/>
                </a:lnTo>
                <a:lnTo>
                  <a:pt x="614" y="628"/>
                </a:lnTo>
                <a:lnTo>
                  <a:pt x="610" y="640"/>
                </a:lnTo>
                <a:lnTo>
                  <a:pt x="604" y="654"/>
                </a:lnTo>
                <a:lnTo>
                  <a:pt x="604" y="654"/>
                </a:lnTo>
                <a:lnTo>
                  <a:pt x="602" y="656"/>
                </a:lnTo>
                <a:lnTo>
                  <a:pt x="600" y="654"/>
                </a:lnTo>
                <a:lnTo>
                  <a:pt x="594" y="648"/>
                </a:lnTo>
                <a:lnTo>
                  <a:pt x="590" y="638"/>
                </a:lnTo>
                <a:lnTo>
                  <a:pt x="584" y="630"/>
                </a:lnTo>
                <a:lnTo>
                  <a:pt x="584" y="630"/>
                </a:lnTo>
                <a:lnTo>
                  <a:pt x="580" y="626"/>
                </a:lnTo>
                <a:lnTo>
                  <a:pt x="574" y="624"/>
                </a:lnTo>
                <a:lnTo>
                  <a:pt x="564" y="620"/>
                </a:lnTo>
                <a:lnTo>
                  <a:pt x="564" y="620"/>
                </a:lnTo>
                <a:lnTo>
                  <a:pt x="544" y="680"/>
                </a:lnTo>
                <a:lnTo>
                  <a:pt x="534" y="710"/>
                </a:lnTo>
                <a:lnTo>
                  <a:pt x="522" y="738"/>
                </a:lnTo>
                <a:lnTo>
                  <a:pt x="522" y="738"/>
                </a:lnTo>
                <a:lnTo>
                  <a:pt x="514" y="762"/>
                </a:lnTo>
                <a:lnTo>
                  <a:pt x="508" y="794"/>
                </a:lnTo>
                <a:lnTo>
                  <a:pt x="498" y="824"/>
                </a:lnTo>
                <a:lnTo>
                  <a:pt x="492" y="838"/>
                </a:lnTo>
                <a:lnTo>
                  <a:pt x="486" y="848"/>
                </a:lnTo>
                <a:lnTo>
                  <a:pt x="486" y="848"/>
                </a:lnTo>
                <a:lnTo>
                  <a:pt x="480" y="856"/>
                </a:lnTo>
                <a:lnTo>
                  <a:pt x="472" y="862"/>
                </a:lnTo>
                <a:lnTo>
                  <a:pt x="464" y="866"/>
                </a:lnTo>
                <a:lnTo>
                  <a:pt x="456" y="868"/>
                </a:lnTo>
                <a:lnTo>
                  <a:pt x="438" y="872"/>
                </a:lnTo>
                <a:lnTo>
                  <a:pt x="418" y="876"/>
                </a:lnTo>
                <a:lnTo>
                  <a:pt x="418" y="876"/>
                </a:lnTo>
                <a:lnTo>
                  <a:pt x="372" y="890"/>
                </a:lnTo>
                <a:lnTo>
                  <a:pt x="356" y="896"/>
                </a:lnTo>
                <a:lnTo>
                  <a:pt x="346" y="898"/>
                </a:lnTo>
                <a:lnTo>
                  <a:pt x="314" y="900"/>
                </a:lnTo>
                <a:lnTo>
                  <a:pt x="314" y="900"/>
                </a:lnTo>
                <a:lnTo>
                  <a:pt x="300" y="906"/>
                </a:lnTo>
                <a:lnTo>
                  <a:pt x="284" y="910"/>
                </a:lnTo>
                <a:lnTo>
                  <a:pt x="284" y="910"/>
                </a:lnTo>
                <a:lnTo>
                  <a:pt x="240" y="920"/>
                </a:lnTo>
                <a:lnTo>
                  <a:pt x="240" y="920"/>
                </a:lnTo>
                <a:lnTo>
                  <a:pt x="218" y="948"/>
                </a:lnTo>
                <a:lnTo>
                  <a:pt x="198" y="976"/>
                </a:lnTo>
                <a:lnTo>
                  <a:pt x="176" y="1004"/>
                </a:lnTo>
                <a:lnTo>
                  <a:pt x="154" y="1032"/>
                </a:lnTo>
                <a:lnTo>
                  <a:pt x="154" y="1032"/>
                </a:lnTo>
                <a:lnTo>
                  <a:pt x="142" y="1082"/>
                </a:lnTo>
                <a:lnTo>
                  <a:pt x="124" y="1136"/>
                </a:lnTo>
                <a:lnTo>
                  <a:pt x="114" y="1162"/>
                </a:lnTo>
                <a:lnTo>
                  <a:pt x="102" y="1188"/>
                </a:lnTo>
                <a:lnTo>
                  <a:pt x="88" y="1210"/>
                </a:lnTo>
                <a:lnTo>
                  <a:pt x="74" y="1232"/>
                </a:lnTo>
                <a:lnTo>
                  <a:pt x="74" y="1232"/>
                </a:lnTo>
                <a:lnTo>
                  <a:pt x="62" y="1258"/>
                </a:lnTo>
                <a:lnTo>
                  <a:pt x="66" y="1256"/>
                </a:lnTo>
                <a:lnTo>
                  <a:pt x="66" y="1254"/>
                </a:lnTo>
                <a:lnTo>
                  <a:pt x="66" y="1256"/>
                </a:lnTo>
                <a:lnTo>
                  <a:pt x="66" y="1264"/>
                </a:lnTo>
                <a:lnTo>
                  <a:pt x="48" y="1330"/>
                </a:lnTo>
                <a:lnTo>
                  <a:pt x="48" y="1330"/>
                </a:lnTo>
                <a:lnTo>
                  <a:pt x="28" y="1384"/>
                </a:lnTo>
                <a:lnTo>
                  <a:pt x="28" y="1384"/>
                </a:lnTo>
                <a:lnTo>
                  <a:pt x="28" y="1416"/>
                </a:lnTo>
                <a:lnTo>
                  <a:pt x="28" y="1448"/>
                </a:lnTo>
                <a:lnTo>
                  <a:pt x="22" y="1512"/>
                </a:lnTo>
                <a:lnTo>
                  <a:pt x="14" y="1576"/>
                </a:lnTo>
                <a:lnTo>
                  <a:pt x="4" y="1640"/>
                </a:lnTo>
                <a:lnTo>
                  <a:pt x="4" y="1640"/>
                </a:lnTo>
                <a:lnTo>
                  <a:pt x="2" y="1698"/>
                </a:lnTo>
                <a:lnTo>
                  <a:pt x="0" y="1726"/>
                </a:lnTo>
                <a:lnTo>
                  <a:pt x="4" y="1754"/>
                </a:lnTo>
                <a:lnTo>
                  <a:pt x="4" y="1754"/>
                </a:lnTo>
                <a:lnTo>
                  <a:pt x="6" y="1760"/>
                </a:lnTo>
                <a:lnTo>
                  <a:pt x="12" y="1762"/>
                </a:lnTo>
                <a:lnTo>
                  <a:pt x="24" y="1766"/>
                </a:lnTo>
                <a:lnTo>
                  <a:pt x="24" y="1766"/>
                </a:lnTo>
                <a:lnTo>
                  <a:pt x="38" y="1774"/>
                </a:lnTo>
                <a:lnTo>
                  <a:pt x="52" y="1782"/>
                </a:lnTo>
                <a:lnTo>
                  <a:pt x="52" y="1782"/>
                </a:lnTo>
                <a:lnTo>
                  <a:pt x="86" y="1800"/>
                </a:lnTo>
                <a:lnTo>
                  <a:pt x="122" y="1814"/>
                </a:lnTo>
                <a:lnTo>
                  <a:pt x="158" y="1826"/>
                </a:lnTo>
                <a:lnTo>
                  <a:pt x="196" y="1836"/>
                </a:lnTo>
                <a:lnTo>
                  <a:pt x="196" y="1836"/>
                </a:lnTo>
                <a:lnTo>
                  <a:pt x="374" y="1850"/>
                </a:lnTo>
                <a:lnTo>
                  <a:pt x="374" y="1850"/>
                </a:lnTo>
                <a:lnTo>
                  <a:pt x="408" y="1852"/>
                </a:lnTo>
                <a:lnTo>
                  <a:pt x="442" y="1852"/>
                </a:lnTo>
                <a:lnTo>
                  <a:pt x="476" y="1854"/>
                </a:lnTo>
                <a:lnTo>
                  <a:pt x="494" y="1856"/>
                </a:lnTo>
                <a:lnTo>
                  <a:pt x="510" y="1860"/>
                </a:lnTo>
                <a:lnTo>
                  <a:pt x="510" y="1860"/>
                </a:lnTo>
                <a:lnTo>
                  <a:pt x="516" y="1862"/>
                </a:lnTo>
                <a:lnTo>
                  <a:pt x="522" y="1870"/>
                </a:lnTo>
                <a:lnTo>
                  <a:pt x="536" y="1890"/>
                </a:lnTo>
                <a:lnTo>
                  <a:pt x="550" y="1914"/>
                </a:lnTo>
                <a:lnTo>
                  <a:pt x="560" y="1930"/>
                </a:lnTo>
                <a:lnTo>
                  <a:pt x="560" y="1930"/>
                </a:lnTo>
                <a:lnTo>
                  <a:pt x="578" y="1952"/>
                </a:lnTo>
                <a:lnTo>
                  <a:pt x="596" y="1974"/>
                </a:lnTo>
                <a:lnTo>
                  <a:pt x="616" y="1994"/>
                </a:lnTo>
                <a:lnTo>
                  <a:pt x="634" y="2018"/>
                </a:lnTo>
                <a:lnTo>
                  <a:pt x="634" y="2018"/>
                </a:lnTo>
                <a:lnTo>
                  <a:pt x="650" y="2044"/>
                </a:lnTo>
                <a:lnTo>
                  <a:pt x="660" y="2066"/>
                </a:lnTo>
                <a:lnTo>
                  <a:pt x="674" y="2088"/>
                </a:lnTo>
                <a:lnTo>
                  <a:pt x="694" y="2118"/>
                </a:lnTo>
                <a:lnTo>
                  <a:pt x="694" y="2118"/>
                </a:lnTo>
                <a:lnTo>
                  <a:pt x="722" y="2154"/>
                </a:lnTo>
                <a:lnTo>
                  <a:pt x="752" y="2192"/>
                </a:lnTo>
                <a:lnTo>
                  <a:pt x="770" y="2210"/>
                </a:lnTo>
                <a:lnTo>
                  <a:pt x="786" y="2226"/>
                </a:lnTo>
                <a:lnTo>
                  <a:pt x="804" y="2240"/>
                </a:lnTo>
                <a:lnTo>
                  <a:pt x="824" y="2248"/>
                </a:lnTo>
                <a:lnTo>
                  <a:pt x="824" y="2248"/>
                </a:lnTo>
                <a:lnTo>
                  <a:pt x="878" y="2270"/>
                </a:lnTo>
                <a:lnTo>
                  <a:pt x="920" y="2290"/>
                </a:lnTo>
                <a:lnTo>
                  <a:pt x="920" y="2290"/>
                </a:lnTo>
                <a:lnTo>
                  <a:pt x="940" y="2298"/>
                </a:lnTo>
                <a:lnTo>
                  <a:pt x="940" y="2298"/>
                </a:lnTo>
                <a:lnTo>
                  <a:pt x="958" y="2298"/>
                </a:lnTo>
                <a:lnTo>
                  <a:pt x="976" y="2296"/>
                </a:lnTo>
                <a:lnTo>
                  <a:pt x="984" y="2296"/>
                </a:lnTo>
                <a:lnTo>
                  <a:pt x="992" y="2294"/>
                </a:lnTo>
                <a:lnTo>
                  <a:pt x="998" y="2290"/>
                </a:lnTo>
                <a:lnTo>
                  <a:pt x="1006" y="2284"/>
                </a:lnTo>
                <a:lnTo>
                  <a:pt x="1006" y="2284"/>
                </a:lnTo>
                <a:lnTo>
                  <a:pt x="1034" y="2258"/>
                </a:lnTo>
                <a:lnTo>
                  <a:pt x="1048" y="2246"/>
                </a:lnTo>
                <a:lnTo>
                  <a:pt x="1068" y="2234"/>
                </a:lnTo>
                <a:lnTo>
                  <a:pt x="1116" y="2204"/>
                </a:lnTo>
                <a:lnTo>
                  <a:pt x="1116" y="2204"/>
                </a:lnTo>
                <a:lnTo>
                  <a:pt x="1132" y="2192"/>
                </a:lnTo>
                <a:lnTo>
                  <a:pt x="1148" y="2180"/>
                </a:lnTo>
                <a:lnTo>
                  <a:pt x="1148" y="2180"/>
                </a:lnTo>
                <a:lnTo>
                  <a:pt x="1156" y="2170"/>
                </a:lnTo>
                <a:lnTo>
                  <a:pt x="1162" y="2158"/>
                </a:lnTo>
                <a:lnTo>
                  <a:pt x="1172" y="2148"/>
                </a:lnTo>
                <a:lnTo>
                  <a:pt x="1176" y="2144"/>
                </a:lnTo>
                <a:lnTo>
                  <a:pt x="1182" y="2140"/>
                </a:lnTo>
                <a:lnTo>
                  <a:pt x="1182" y="2140"/>
                </a:lnTo>
                <a:lnTo>
                  <a:pt x="1216" y="2128"/>
                </a:lnTo>
                <a:lnTo>
                  <a:pt x="1256" y="2120"/>
                </a:lnTo>
                <a:lnTo>
                  <a:pt x="1256" y="2120"/>
                </a:lnTo>
                <a:lnTo>
                  <a:pt x="1262" y="2118"/>
                </a:lnTo>
                <a:lnTo>
                  <a:pt x="1268" y="2116"/>
                </a:lnTo>
                <a:lnTo>
                  <a:pt x="1278" y="2110"/>
                </a:lnTo>
                <a:lnTo>
                  <a:pt x="1278" y="2110"/>
                </a:lnTo>
                <a:lnTo>
                  <a:pt x="1352" y="2084"/>
                </a:lnTo>
                <a:lnTo>
                  <a:pt x="1392" y="2072"/>
                </a:lnTo>
                <a:lnTo>
                  <a:pt x="1430" y="2062"/>
                </a:lnTo>
                <a:lnTo>
                  <a:pt x="1430" y="2062"/>
                </a:lnTo>
                <a:lnTo>
                  <a:pt x="1454" y="2044"/>
                </a:lnTo>
                <a:lnTo>
                  <a:pt x="1482" y="2030"/>
                </a:lnTo>
                <a:lnTo>
                  <a:pt x="1512" y="2018"/>
                </a:lnTo>
                <a:lnTo>
                  <a:pt x="1542" y="2010"/>
                </a:lnTo>
                <a:lnTo>
                  <a:pt x="1542" y="2010"/>
                </a:lnTo>
                <a:lnTo>
                  <a:pt x="1564" y="2002"/>
                </a:lnTo>
                <a:lnTo>
                  <a:pt x="1586" y="1996"/>
                </a:lnTo>
                <a:lnTo>
                  <a:pt x="1610" y="1992"/>
                </a:lnTo>
                <a:lnTo>
                  <a:pt x="1634" y="1990"/>
                </a:lnTo>
                <a:lnTo>
                  <a:pt x="1680" y="1986"/>
                </a:lnTo>
                <a:lnTo>
                  <a:pt x="1704" y="1982"/>
                </a:lnTo>
                <a:lnTo>
                  <a:pt x="1728" y="1976"/>
                </a:lnTo>
                <a:lnTo>
                  <a:pt x="1728" y="1976"/>
                </a:lnTo>
                <a:lnTo>
                  <a:pt x="1794" y="1952"/>
                </a:lnTo>
                <a:lnTo>
                  <a:pt x="1828" y="1938"/>
                </a:lnTo>
                <a:lnTo>
                  <a:pt x="1842" y="1928"/>
                </a:lnTo>
                <a:lnTo>
                  <a:pt x="1856" y="1920"/>
                </a:lnTo>
                <a:lnTo>
                  <a:pt x="1856" y="1920"/>
                </a:lnTo>
                <a:lnTo>
                  <a:pt x="1882" y="1896"/>
                </a:lnTo>
                <a:lnTo>
                  <a:pt x="1904" y="1872"/>
                </a:lnTo>
                <a:lnTo>
                  <a:pt x="1926" y="1846"/>
                </a:lnTo>
                <a:lnTo>
                  <a:pt x="1948" y="1822"/>
                </a:lnTo>
                <a:lnTo>
                  <a:pt x="1948" y="1822"/>
                </a:lnTo>
                <a:lnTo>
                  <a:pt x="1962" y="1772"/>
                </a:lnTo>
                <a:lnTo>
                  <a:pt x="1970" y="1748"/>
                </a:lnTo>
                <a:lnTo>
                  <a:pt x="1980" y="1724"/>
                </a:lnTo>
                <a:lnTo>
                  <a:pt x="1980" y="1724"/>
                </a:lnTo>
                <a:lnTo>
                  <a:pt x="1992" y="1684"/>
                </a:lnTo>
                <a:lnTo>
                  <a:pt x="2006" y="1646"/>
                </a:lnTo>
                <a:lnTo>
                  <a:pt x="2022" y="1608"/>
                </a:lnTo>
                <a:lnTo>
                  <a:pt x="2034" y="1566"/>
                </a:lnTo>
                <a:lnTo>
                  <a:pt x="2034" y="1566"/>
                </a:lnTo>
                <a:lnTo>
                  <a:pt x="2060" y="1468"/>
                </a:lnTo>
                <a:lnTo>
                  <a:pt x="2060" y="1468"/>
                </a:lnTo>
                <a:lnTo>
                  <a:pt x="2056" y="1448"/>
                </a:lnTo>
                <a:lnTo>
                  <a:pt x="2052" y="1428"/>
                </a:lnTo>
                <a:lnTo>
                  <a:pt x="2044" y="1408"/>
                </a:lnTo>
                <a:lnTo>
                  <a:pt x="2036" y="1388"/>
                </a:lnTo>
                <a:lnTo>
                  <a:pt x="2014" y="1352"/>
                </a:lnTo>
                <a:lnTo>
                  <a:pt x="1992" y="1316"/>
                </a:lnTo>
                <a:lnTo>
                  <a:pt x="1992" y="1316"/>
                </a:lnTo>
                <a:lnTo>
                  <a:pt x="1976" y="1288"/>
                </a:lnTo>
                <a:lnTo>
                  <a:pt x="1962" y="1260"/>
                </a:lnTo>
                <a:lnTo>
                  <a:pt x="1946" y="1232"/>
                </a:lnTo>
                <a:lnTo>
                  <a:pt x="1936" y="1220"/>
                </a:lnTo>
                <a:lnTo>
                  <a:pt x="1926" y="1208"/>
                </a:lnTo>
                <a:lnTo>
                  <a:pt x="1926" y="1208"/>
                </a:lnTo>
                <a:lnTo>
                  <a:pt x="1894" y="1170"/>
                </a:lnTo>
                <a:lnTo>
                  <a:pt x="1878" y="1150"/>
                </a:lnTo>
                <a:lnTo>
                  <a:pt x="1864" y="1128"/>
                </a:lnTo>
                <a:lnTo>
                  <a:pt x="1864" y="1128"/>
                </a:lnTo>
                <a:lnTo>
                  <a:pt x="1848" y="1100"/>
                </a:lnTo>
                <a:lnTo>
                  <a:pt x="1840" y="1082"/>
                </a:lnTo>
                <a:lnTo>
                  <a:pt x="1840" y="1082"/>
                </a:lnTo>
                <a:lnTo>
                  <a:pt x="1838" y="1052"/>
                </a:lnTo>
                <a:lnTo>
                  <a:pt x="1836" y="1020"/>
                </a:lnTo>
                <a:lnTo>
                  <a:pt x="1826" y="958"/>
                </a:lnTo>
                <a:lnTo>
                  <a:pt x="1814" y="898"/>
                </a:lnTo>
                <a:lnTo>
                  <a:pt x="1798" y="838"/>
                </a:lnTo>
                <a:lnTo>
                  <a:pt x="1798" y="838"/>
                </a:lnTo>
                <a:lnTo>
                  <a:pt x="1788" y="800"/>
                </a:lnTo>
                <a:lnTo>
                  <a:pt x="1780" y="764"/>
                </a:lnTo>
                <a:lnTo>
                  <a:pt x="1772" y="726"/>
                </a:lnTo>
                <a:lnTo>
                  <a:pt x="1764" y="708"/>
                </a:lnTo>
                <a:lnTo>
                  <a:pt x="1756" y="690"/>
                </a:lnTo>
                <a:lnTo>
                  <a:pt x="1756" y="690"/>
                </a:lnTo>
                <a:lnTo>
                  <a:pt x="1730" y="700"/>
                </a:lnTo>
                <a:lnTo>
                  <a:pt x="1720" y="702"/>
                </a:lnTo>
                <a:lnTo>
                  <a:pt x="1710" y="702"/>
                </a:lnTo>
                <a:lnTo>
                  <a:pt x="1700" y="702"/>
                </a:lnTo>
                <a:lnTo>
                  <a:pt x="1688" y="700"/>
                </a:lnTo>
                <a:lnTo>
                  <a:pt x="1658" y="692"/>
                </a:lnTo>
                <a:lnTo>
                  <a:pt x="1658" y="692"/>
                </a:lnTo>
                <a:lnTo>
                  <a:pt x="1642" y="682"/>
                </a:lnTo>
                <a:lnTo>
                  <a:pt x="1626" y="672"/>
                </a:lnTo>
                <a:lnTo>
                  <a:pt x="1612" y="662"/>
                </a:lnTo>
                <a:lnTo>
                  <a:pt x="1598" y="650"/>
                </a:lnTo>
                <a:lnTo>
                  <a:pt x="1598" y="650"/>
                </a:lnTo>
                <a:lnTo>
                  <a:pt x="1558" y="650"/>
                </a:lnTo>
                <a:lnTo>
                  <a:pt x="1524" y="650"/>
                </a:lnTo>
                <a:lnTo>
                  <a:pt x="1490" y="654"/>
                </a:lnTo>
                <a:lnTo>
                  <a:pt x="1452" y="660"/>
                </a:lnTo>
                <a:lnTo>
                  <a:pt x="1452" y="660"/>
                </a:lnTo>
                <a:lnTo>
                  <a:pt x="1436" y="666"/>
                </a:lnTo>
                <a:lnTo>
                  <a:pt x="1422" y="674"/>
                </a:lnTo>
                <a:lnTo>
                  <a:pt x="1406" y="684"/>
                </a:lnTo>
                <a:lnTo>
                  <a:pt x="1406" y="684"/>
                </a:lnTo>
                <a:lnTo>
                  <a:pt x="1374" y="668"/>
                </a:lnTo>
                <a:lnTo>
                  <a:pt x="1344" y="654"/>
                </a:lnTo>
                <a:lnTo>
                  <a:pt x="1284" y="626"/>
                </a:lnTo>
                <a:lnTo>
                  <a:pt x="1284" y="626"/>
                </a:lnTo>
                <a:lnTo>
                  <a:pt x="1256" y="594"/>
                </a:lnTo>
                <a:lnTo>
                  <a:pt x="1224" y="564"/>
                </a:lnTo>
                <a:lnTo>
                  <a:pt x="1192" y="538"/>
                </a:lnTo>
                <a:lnTo>
                  <a:pt x="1160" y="510"/>
                </a:lnTo>
                <a:lnTo>
                  <a:pt x="1160" y="510"/>
                </a:lnTo>
                <a:lnTo>
                  <a:pt x="1140" y="496"/>
                </a:lnTo>
                <a:lnTo>
                  <a:pt x="1118" y="482"/>
                </a:lnTo>
                <a:lnTo>
                  <a:pt x="1098" y="468"/>
                </a:lnTo>
                <a:lnTo>
                  <a:pt x="1090" y="460"/>
                </a:lnTo>
                <a:lnTo>
                  <a:pt x="1080" y="450"/>
                </a:lnTo>
                <a:lnTo>
                  <a:pt x="1080" y="450"/>
                </a:lnTo>
                <a:lnTo>
                  <a:pt x="1074" y="440"/>
                </a:lnTo>
                <a:lnTo>
                  <a:pt x="1064" y="426"/>
                </a:lnTo>
                <a:lnTo>
                  <a:pt x="1052" y="398"/>
                </a:lnTo>
                <a:lnTo>
                  <a:pt x="1052" y="398"/>
                </a:lnTo>
                <a:lnTo>
                  <a:pt x="1048" y="320"/>
                </a:lnTo>
                <a:lnTo>
                  <a:pt x="1046" y="302"/>
                </a:lnTo>
                <a:lnTo>
                  <a:pt x="1038" y="266"/>
                </a:lnTo>
                <a:lnTo>
                  <a:pt x="1038" y="266"/>
                </a:lnTo>
                <a:lnTo>
                  <a:pt x="1036" y="258"/>
                </a:lnTo>
                <a:lnTo>
                  <a:pt x="1032" y="252"/>
                </a:lnTo>
                <a:lnTo>
                  <a:pt x="1022" y="240"/>
                </a:lnTo>
                <a:lnTo>
                  <a:pt x="1010" y="230"/>
                </a:lnTo>
                <a:lnTo>
                  <a:pt x="1000" y="218"/>
                </a:lnTo>
                <a:lnTo>
                  <a:pt x="1000" y="218"/>
                </a:lnTo>
                <a:lnTo>
                  <a:pt x="974" y="184"/>
                </a:lnTo>
                <a:lnTo>
                  <a:pt x="950" y="146"/>
                </a:lnTo>
                <a:lnTo>
                  <a:pt x="950" y="146"/>
                </a:lnTo>
                <a:lnTo>
                  <a:pt x="930" y="108"/>
                </a:lnTo>
                <a:lnTo>
                  <a:pt x="910" y="70"/>
                </a:lnTo>
                <a:lnTo>
                  <a:pt x="898" y="50"/>
                </a:lnTo>
                <a:lnTo>
                  <a:pt x="884" y="32"/>
                </a:lnTo>
                <a:lnTo>
                  <a:pt x="870" y="16"/>
                </a:lnTo>
                <a:lnTo>
                  <a:pt x="854" y="0"/>
                </a:lnTo>
                <a:lnTo>
                  <a:pt x="854" y="0"/>
                </a:lnTo>
                <a:lnTo>
                  <a:pt x="844" y="58"/>
                </a:lnTo>
                <a:lnTo>
                  <a:pt x="840" y="90"/>
                </a:lnTo>
                <a:lnTo>
                  <a:pt x="840" y="96"/>
                </a:lnTo>
                <a:lnTo>
                  <a:pt x="838" y="96"/>
                </a:lnTo>
                <a:lnTo>
                  <a:pt x="838" y="96"/>
                </a:lnTo>
                <a:lnTo>
                  <a:pt x="830" y="74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3059113" y="1631950"/>
            <a:ext cx="3270250" cy="3648075"/>
          </a:xfrm>
          <a:custGeom>
            <a:avLst/>
            <a:gdLst>
              <a:gd name="T0" fmla="*/ 776 w 2060"/>
              <a:gd name="T1" fmla="*/ 268 h 2298"/>
              <a:gd name="T2" fmla="*/ 720 w 2060"/>
              <a:gd name="T3" fmla="*/ 450 h 2298"/>
              <a:gd name="T4" fmla="*/ 678 w 2060"/>
              <a:gd name="T5" fmla="*/ 504 h 2298"/>
              <a:gd name="T6" fmla="*/ 632 w 2060"/>
              <a:gd name="T7" fmla="*/ 584 h 2298"/>
              <a:gd name="T8" fmla="*/ 620 w 2060"/>
              <a:gd name="T9" fmla="*/ 586 h 2298"/>
              <a:gd name="T10" fmla="*/ 604 w 2060"/>
              <a:gd name="T11" fmla="*/ 654 h 2298"/>
              <a:gd name="T12" fmla="*/ 584 w 2060"/>
              <a:gd name="T13" fmla="*/ 630 h 2298"/>
              <a:gd name="T14" fmla="*/ 564 w 2060"/>
              <a:gd name="T15" fmla="*/ 620 h 2298"/>
              <a:gd name="T16" fmla="*/ 514 w 2060"/>
              <a:gd name="T17" fmla="*/ 762 h 2298"/>
              <a:gd name="T18" fmla="*/ 486 w 2060"/>
              <a:gd name="T19" fmla="*/ 848 h 2298"/>
              <a:gd name="T20" fmla="*/ 438 w 2060"/>
              <a:gd name="T21" fmla="*/ 872 h 2298"/>
              <a:gd name="T22" fmla="*/ 346 w 2060"/>
              <a:gd name="T23" fmla="*/ 898 h 2298"/>
              <a:gd name="T24" fmla="*/ 284 w 2060"/>
              <a:gd name="T25" fmla="*/ 910 h 2298"/>
              <a:gd name="T26" fmla="*/ 176 w 2060"/>
              <a:gd name="T27" fmla="*/ 1004 h 2298"/>
              <a:gd name="T28" fmla="*/ 114 w 2060"/>
              <a:gd name="T29" fmla="*/ 1162 h 2298"/>
              <a:gd name="T30" fmla="*/ 62 w 2060"/>
              <a:gd name="T31" fmla="*/ 1258 h 2298"/>
              <a:gd name="T32" fmla="*/ 48 w 2060"/>
              <a:gd name="T33" fmla="*/ 1330 h 2298"/>
              <a:gd name="T34" fmla="*/ 28 w 2060"/>
              <a:gd name="T35" fmla="*/ 1448 h 2298"/>
              <a:gd name="T36" fmla="*/ 2 w 2060"/>
              <a:gd name="T37" fmla="*/ 1698 h 2298"/>
              <a:gd name="T38" fmla="*/ 12 w 2060"/>
              <a:gd name="T39" fmla="*/ 1762 h 2298"/>
              <a:gd name="T40" fmla="*/ 52 w 2060"/>
              <a:gd name="T41" fmla="*/ 1782 h 2298"/>
              <a:gd name="T42" fmla="*/ 196 w 2060"/>
              <a:gd name="T43" fmla="*/ 1836 h 2298"/>
              <a:gd name="T44" fmla="*/ 476 w 2060"/>
              <a:gd name="T45" fmla="*/ 1854 h 2298"/>
              <a:gd name="T46" fmla="*/ 522 w 2060"/>
              <a:gd name="T47" fmla="*/ 1870 h 2298"/>
              <a:gd name="T48" fmla="*/ 578 w 2060"/>
              <a:gd name="T49" fmla="*/ 1952 h 2298"/>
              <a:gd name="T50" fmla="*/ 650 w 2060"/>
              <a:gd name="T51" fmla="*/ 2044 h 2298"/>
              <a:gd name="T52" fmla="*/ 722 w 2060"/>
              <a:gd name="T53" fmla="*/ 2154 h 2298"/>
              <a:gd name="T54" fmla="*/ 824 w 2060"/>
              <a:gd name="T55" fmla="*/ 2248 h 2298"/>
              <a:gd name="T56" fmla="*/ 940 w 2060"/>
              <a:gd name="T57" fmla="*/ 2298 h 2298"/>
              <a:gd name="T58" fmla="*/ 992 w 2060"/>
              <a:gd name="T59" fmla="*/ 2294 h 2298"/>
              <a:gd name="T60" fmla="*/ 1048 w 2060"/>
              <a:gd name="T61" fmla="*/ 2246 h 2298"/>
              <a:gd name="T62" fmla="*/ 1148 w 2060"/>
              <a:gd name="T63" fmla="*/ 2180 h 2298"/>
              <a:gd name="T64" fmla="*/ 1176 w 2060"/>
              <a:gd name="T65" fmla="*/ 2144 h 2298"/>
              <a:gd name="T66" fmla="*/ 1256 w 2060"/>
              <a:gd name="T67" fmla="*/ 2120 h 2298"/>
              <a:gd name="T68" fmla="*/ 1352 w 2060"/>
              <a:gd name="T69" fmla="*/ 2084 h 2298"/>
              <a:gd name="T70" fmla="*/ 1482 w 2060"/>
              <a:gd name="T71" fmla="*/ 2030 h 2298"/>
              <a:gd name="T72" fmla="*/ 1586 w 2060"/>
              <a:gd name="T73" fmla="*/ 1996 h 2298"/>
              <a:gd name="T74" fmla="*/ 1728 w 2060"/>
              <a:gd name="T75" fmla="*/ 1976 h 2298"/>
              <a:gd name="T76" fmla="*/ 1856 w 2060"/>
              <a:gd name="T77" fmla="*/ 1920 h 2298"/>
              <a:gd name="T78" fmla="*/ 1948 w 2060"/>
              <a:gd name="T79" fmla="*/ 1822 h 2298"/>
              <a:gd name="T80" fmla="*/ 1980 w 2060"/>
              <a:gd name="T81" fmla="*/ 1724 h 2298"/>
              <a:gd name="T82" fmla="*/ 2034 w 2060"/>
              <a:gd name="T83" fmla="*/ 1566 h 2298"/>
              <a:gd name="T84" fmla="*/ 2044 w 2060"/>
              <a:gd name="T85" fmla="*/ 1408 h 2298"/>
              <a:gd name="T86" fmla="*/ 1976 w 2060"/>
              <a:gd name="T87" fmla="*/ 1288 h 2298"/>
              <a:gd name="T88" fmla="*/ 1926 w 2060"/>
              <a:gd name="T89" fmla="*/ 1208 h 2298"/>
              <a:gd name="T90" fmla="*/ 1848 w 2060"/>
              <a:gd name="T91" fmla="*/ 1100 h 2298"/>
              <a:gd name="T92" fmla="*/ 1826 w 2060"/>
              <a:gd name="T93" fmla="*/ 958 h 2298"/>
              <a:gd name="T94" fmla="*/ 1780 w 2060"/>
              <a:gd name="T95" fmla="*/ 764 h 2298"/>
              <a:gd name="T96" fmla="*/ 1730 w 2060"/>
              <a:gd name="T97" fmla="*/ 700 h 2298"/>
              <a:gd name="T98" fmla="*/ 1658 w 2060"/>
              <a:gd name="T99" fmla="*/ 692 h 2298"/>
              <a:gd name="T100" fmla="*/ 1598 w 2060"/>
              <a:gd name="T101" fmla="*/ 650 h 2298"/>
              <a:gd name="T102" fmla="*/ 1452 w 2060"/>
              <a:gd name="T103" fmla="*/ 660 h 2298"/>
              <a:gd name="T104" fmla="*/ 1406 w 2060"/>
              <a:gd name="T105" fmla="*/ 684 h 2298"/>
              <a:gd name="T106" fmla="*/ 1256 w 2060"/>
              <a:gd name="T107" fmla="*/ 594 h 2298"/>
              <a:gd name="T108" fmla="*/ 1140 w 2060"/>
              <a:gd name="T109" fmla="*/ 496 h 2298"/>
              <a:gd name="T110" fmla="*/ 1080 w 2060"/>
              <a:gd name="T111" fmla="*/ 450 h 2298"/>
              <a:gd name="T112" fmla="*/ 1048 w 2060"/>
              <a:gd name="T113" fmla="*/ 320 h 2298"/>
              <a:gd name="T114" fmla="*/ 1032 w 2060"/>
              <a:gd name="T115" fmla="*/ 252 h 2298"/>
              <a:gd name="T116" fmla="*/ 974 w 2060"/>
              <a:gd name="T117" fmla="*/ 184 h 2298"/>
              <a:gd name="T118" fmla="*/ 898 w 2060"/>
              <a:gd name="T119" fmla="*/ 50 h 2298"/>
              <a:gd name="T120" fmla="*/ 844 w 2060"/>
              <a:gd name="T121" fmla="*/ 58 h 2298"/>
              <a:gd name="T122" fmla="*/ 830 w 2060"/>
              <a:gd name="T123" fmla="*/ 74 h 2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60" h="2298">
                <a:moveTo>
                  <a:pt x="830" y="74"/>
                </a:moveTo>
                <a:lnTo>
                  <a:pt x="830" y="74"/>
                </a:lnTo>
                <a:lnTo>
                  <a:pt x="814" y="140"/>
                </a:lnTo>
                <a:lnTo>
                  <a:pt x="794" y="204"/>
                </a:lnTo>
                <a:lnTo>
                  <a:pt x="776" y="268"/>
                </a:lnTo>
                <a:lnTo>
                  <a:pt x="756" y="334"/>
                </a:lnTo>
                <a:lnTo>
                  <a:pt x="756" y="334"/>
                </a:lnTo>
                <a:lnTo>
                  <a:pt x="740" y="392"/>
                </a:lnTo>
                <a:lnTo>
                  <a:pt x="732" y="422"/>
                </a:lnTo>
                <a:lnTo>
                  <a:pt x="720" y="450"/>
                </a:lnTo>
                <a:lnTo>
                  <a:pt x="720" y="450"/>
                </a:lnTo>
                <a:lnTo>
                  <a:pt x="712" y="464"/>
                </a:lnTo>
                <a:lnTo>
                  <a:pt x="700" y="478"/>
                </a:lnTo>
                <a:lnTo>
                  <a:pt x="688" y="490"/>
                </a:lnTo>
                <a:lnTo>
                  <a:pt x="678" y="504"/>
                </a:lnTo>
                <a:lnTo>
                  <a:pt x="678" y="504"/>
                </a:lnTo>
                <a:lnTo>
                  <a:pt x="656" y="544"/>
                </a:lnTo>
                <a:lnTo>
                  <a:pt x="644" y="564"/>
                </a:lnTo>
                <a:lnTo>
                  <a:pt x="632" y="584"/>
                </a:lnTo>
                <a:lnTo>
                  <a:pt x="632" y="584"/>
                </a:lnTo>
                <a:lnTo>
                  <a:pt x="620" y="562"/>
                </a:lnTo>
                <a:lnTo>
                  <a:pt x="620" y="562"/>
                </a:lnTo>
                <a:lnTo>
                  <a:pt x="620" y="562"/>
                </a:lnTo>
                <a:lnTo>
                  <a:pt x="620" y="572"/>
                </a:lnTo>
                <a:lnTo>
                  <a:pt x="620" y="586"/>
                </a:lnTo>
                <a:lnTo>
                  <a:pt x="620" y="606"/>
                </a:lnTo>
                <a:lnTo>
                  <a:pt x="614" y="628"/>
                </a:lnTo>
                <a:lnTo>
                  <a:pt x="610" y="640"/>
                </a:lnTo>
                <a:lnTo>
                  <a:pt x="604" y="654"/>
                </a:lnTo>
                <a:lnTo>
                  <a:pt x="604" y="654"/>
                </a:lnTo>
                <a:lnTo>
                  <a:pt x="602" y="656"/>
                </a:lnTo>
                <a:lnTo>
                  <a:pt x="600" y="654"/>
                </a:lnTo>
                <a:lnTo>
                  <a:pt x="594" y="648"/>
                </a:lnTo>
                <a:lnTo>
                  <a:pt x="590" y="638"/>
                </a:lnTo>
                <a:lnTo>
                  <a:pt x="584" y="630"/>
                </a:lnTo>
                <a:lnTo>
                  <a:pt x="584" y="630"/>
                </a:lnTo>
                <a:lnTo>
                  <a:pt x="580" y="626"/>
                </a:lnTo>
                <a:lnTo>
                  <a:pt x="574" y="624"/>
                </a:lnTo>
                <a:lnTo>
                  <a:pt x="564" y="620"/>
                </a:lnTo>
                <a:lnTo>
                  <a:pt x="564" y="620"/>
                </a:lnTo>
                <a:lnTo>
                  <a:pt x="544" y="680"/>
                </a:lnTo>
                <a:lnTo>
                  <a:pt x="534" y="710"/>
                </a:lnTo>
                <a:lnTo>
                  <a:pt x="522" y="738"/>
                </a:lnTo>
                <a:lnTo>
                  <a:pt x="522" y="738"/>
                </a:lnTo>
                <a:lnTo>
                  <a:pt x="514" y="762"/>
                </a:lnTo>
                <a:lnTo>
                  <a:pt x="508" y="794"/>
                </a:lnTo>
                <a:lnTo>
                  <a:pt x="498" y="824"/>
                </a:lnTo>
                <a:lnTo>
                  <a:pt x="492" y="838"/>
                </a:lnTo>
                <a:lnTo>
                  <a:pt x="486" y="848"/>
                </a:lnTo>
                <a:lnTo>
                  <a:pt x="486" y="848"/>
                </a:lnTo>
                <a:lnTo>
                  <a:pt x="480" y="856"/>
                </a:lnTo>
                <a:lnTo>
                  <a:pt x="472" y="862"/>
                </a:lnTo>
                <a:lnTo>
                  <a:pt x="464" y="866"/>
                </a:lnTo>
                <a:lnTo>
                  <a:pt x="456" y="868"/>
                </a:lnTo>
                <a:lnTo>
                  <a:pt x="438" y="872"/>
                </a:lnTo>
                <a:lnTo>
                  <a:pt x="418" y="876"/>
                </a:lnTo>
                <a:lnTo>
                  <a:pt x="418" y="876"/>
                </a:lnTo>
                <a:lnTo>
                  <a:pt x="372" y="890"/>
                </a:lnTo>
                <a:lnTo>
                  <a:pt x="356" y="896"/>
                </a:lnTo>
                <a:lnTo>
                  <a:pt x="346" y="898"/>
                </a:lnTo>
                <a:lnTo>
                  <a:pt x="314" y="900"/>
                </a:lnTo>
                <a:lnTo>
                  <a:pt x="314" y="900"/>
                </a:lnTo>
                <a:lnTo>
                  <a:pt x="300" y="906"/>
                </a:lnTo>
                <a:lnTo>
                  <a:pt x="284" y="910"/>
                </a:lnTo>
                <a:lnTo>
                  <a:pt x="284" y="910"/>
                </a:lnTo>
                <a:lnTo>
                  <a:pt x="240" y="920"/>
                </a:lnTo>
                <a:lnTo>
                  <a:pt x="240" y="920"/>
                </a:lnTo>
                <a:lnTo>
                  <a:pt x="218" y="948"/>
                </a:lnTo>
                <a:lnTo>
                  <a:pt x="198" y="976"/>
                </a:lnTo>
                <a:lnTo>
                  <a:pt x="176" y="1004"/>
                </a:lnTo>
                <a:lnTo>
                  <a:pt x="154" y="1032"/>
                </a:lnTo>
                <a:lnTo>
                  <a:pt x="154" y="1032"/>
                </a:lnTo>
                <a:lnTo>
                  <a:pt x="142" y="1082"/>
                </a:lnTo>
                <a:lnTo>
                  <a:pt x="124" y="1136"/>
                </a:lnTo>
                <a:lnTo>
                  <a:pt x="114" y="1162"/>
                </a:lnTo>
                <a:lnTo>
                  <a:pt x="102" y="1188"/>
                </a:lnTo>
                <a:lnTo>
                  <a:pt x="88" y="1210"/>
                </a:lnTo>
                <a:lnTo>
                  <a:pt x="74" y="1232"/>
                </a:lnTo>
                <a:lnTo>
                  <a:pt x="74" y="1232"/>
                </a:lnTo>
                <a:lnTo>
                  <a:pt x="62" y="1258"/>
                </a:lnTo>
                <a:lnTo>
                  <a:pt x="66" y="1256"/>
                </a:lnTo>
                <a:lnTo>
                  <a:pt x="66" y="1254"/>
                </a:lnTo>
                <a:lnTo>
                  <a:pt x="66" y="1256"/>
                </a:lnTo>
                <a:lnTo>
                  <a:pt x="66" y="1264"/>
                </a:lnTo>
                <a:lnTo>
                  <a:pt x="48" y="1330"/>
                </a:lnTo>
                <a:lnTo>
                  <a:pt x="48" y="1330"/>
                </a:lnTo>
                <a:lnTo>
                  <a:pt x="28" y="1384"/>
                </a:lnTo>
                <a:lnTo>
                  <a:pt x="28" y="1384"/>
                </a:lnTo>
                <a:lnTo>
                  <a:pt x="28" y="1416"/>
                </a:lnTo>
                <a:lnTo>
                  <a:pt x="28" y="1448"/>
                </a:lnTo>
                <a:lnTo>
                  <a:pt x="22" y="1512"/>
                </a:lnTo>
                <a:lnTo>
                  <a:pt x="14" y="1576"/>
                </a:lnTo>
                <a:lnTo>
                  <a:pt x="4" y="1640"/>
                </a:lnTo>
                <a:lnTo>
                  <a:pt x="4" y="1640"/>
                </a:lnTo>
                <a:lnTo>
                  <a:pt x="2" y="1698"/>
                </a:lnTo>
                <a:lnTo>
                  <a:pt x="0" y="1726"/>
                </a:lnTo>
                <a:lnTo>
                  <a:pt x="4" y="1754"/>
                </a:lnTo>
                <a:lnTo>
                  <a:pt x="4" y="1754"/>
                </a:lnTo>
                <a:lnTo>
                  <a:pt x="6" y="1760"/>
                </a:lnTo>
                <a:lnTo>
                  <a:pt x="12" y="1762"/>
                </a:lnTo>
                <a:lnTo>
                  <a:pt x="24" y="1766"/>
                </a:lnTo>
                <a:lnTo>
                  <a:pt x="24" y="1766"/>
                </a:lnTo>
                <a:lnTo>
                  <a:pt x="38" y="1774"/>
                </a:lnTo>
                <a:lnTo>
                  <a:pt x="52" y="1782"/>
                </a:lnTo>
                <a:lnTo>
                  <a:pt x="52" y="1782"/>
                </a:lnTo>
                <a:lnTo>
                  <a:pt x="86" y="1800"/>
                </a:lnTo>
                <a:lnTo>
                  <a:pt x="122" y="1814"/>
                </a:lnTo>
                <a:lnTo>
                  <a:pt x="158" y="1826"/>
                </a:lnTo>
                <a:lnTo>
                  <a:pt x="196" y="1836"/>
                </a:lnTo>
                <a:lnTo>
                  <a:pt x="196" y="1836"/>
                </a:lnTo>
                <a:lnTo>
                  <a:pt x="374" y="1850"/>
                </a:lnTo>
                <a:lnTo>
                  <a:pt x="374" y="1850"/>
                </a:lnTo>
                <a:lnTo>
                  <a:pt x="408" y="1852"/>
                </a:lnTo>
                <a:lnTo>
                  <a:pt x="442" y="1852"/>
                </a:lnTo>
                <a:lnTo>
                  <a:pt x="476" y="1854"/>
                </a:lnTo>
                <a:lnTo>
                  <a:pt x="494" y="1856"/>
                </a:lnTo>
                <a:lnTo>
                  <a:pt x="510" y="1860"/>
                </a:lnTo>
                <a:lnTo>
                  <a:pt x="510" y="1860"/>
                </a:lnTo>
                <a:lnTo>
                  <a:pt x="516" y="1862"/>
                </a:lnTo>
                <a:lnTo>
                  <a:pt x="522" y="1870"/>
                </a:lnTo>
                <a:lnTo>
                  <a:pt x="536" y="1890"/>
                </a:lnTo>
                <a:lnTo>
                  <a:pt x="550" y="1914"/>
                </a:lnTo>
                <a:lnTo>
                  <a:pt x="560" y="1930"/>
                </a:lnTo>
                <a:lnTo>
                  <a:pt x="560" y="1930"/>
                </a:lnTo>
                <a:lnTo>
                  <a:pt x="578" y="1952"/>
                </a:lnTo>
                <a:lnTo>
                  <a:pt x="596" y="1974"/>
                </a:lnTo>
                <a:lnTo>
                  <a:pt x="616" y="1994"/>
                </a:lnTo>
                <a:lnTo>
                  <a:pt x="634" y="2018"/>
                </a:lnTo>
                <a:lnTo>
                  <a:pt x="634" y="2018"/>
                </a:lnTo>
                <a:lnTo>
                  <a:pt x="650" y="2044"/>
                </a:lnTo>
                <a:lnTo>
                  <a:pt x="660" y="2066"/>
                </a:lnTo>
                <a:lnTo>
                  <a:pt x="674" y="2088"/>
                </a:lnTo>
                <a:lnTo>
                  <a:pt x="694" y="2118"/>
                </a:lnTo>
                <a:lnTo>
                  <a:pt x="694" y="2118"/>
                </a:lnTo>
                <a:lnTo>
                  <a:pt x="722" y="2154"/>
                </a:lnTo>
                <a:lnTo>
                  <a:pt x="752" y="2192"/>
                </a:lnTo>
                <a:lnTo>
                  <a:pt x="770" y="2210"/>
                </a:lnTo>
                <a:lnTo>
                  <a:pt x="786" y="2226"/>
                </a:lnTo>
                <a:lnTo>
                  <a:pt x="804" y="2240"/>
                </a:lnTo>
                <a:lnTo>
                  <a:pt x="824" y="2248"/>
                </a:lnTo>
                <a:lnTo>
                  <a:pt x="824" y="2248"/>
                </a:lnTo>
                <a:lnTo>
                  <a:pt x="878" y="2270"/>
                </a:lnTo>
                <a:lnTo>
                  <a:pt x="920" y="2290"/>
                </a:lnTo>
                <a:lnTo>
                  <a:pt x="920" y="2290"/>
                </a:lnTo>
                <a:lnTo>
                  <a:pt x="940" y="2298"/>
                </a:lnTo>
                <a:lnTo>
                  <a:pt x="940" y="2298"/>
                </a:lnTo>
                <a:lnTo>
                  <a:pt x="958" y="2298"/>
                </a:lnTo>
                <a:lnTo>
                  <a:pt x="976" y="2296"/>
                </a:lnTo>
                <a:lnTo>
                  <a:pt x="984" y="2296"/>
                </a:lnTo>
                <a:lnTo>
                  <a:pt x="992" y="2294"/>
                </a:lnTo>
                <a:lnTo>
                  <a:pt x="998" y="2290"/>
                </a:lnTo>
                <a:lnTo>
                  <a:pt x="1006" y="2284"/>
                </a:lnTo>
                <a:lnTo>
                  <a:pt x="1006" y="2284"/>
                </a:lnTo>
                <a:lnTo>
                  <a:pt x="1034" y="2258"/>
                </a:lnTo>
                <a:lnTo>
                  <a:pt x="1048" y="2246"/>
                </a:lnTo>
                <a:lnTo>
                  <a:pt x="1068" y="2234"/>
                </a:lnTo>
                <a:lnTo>
                  <a:pt x="1116" y="2204"/>
                </a:lnTo>
                <a:lnTo>
                  <a:pt x="1116" y="2204"/>
                </a:lnTo>
                <a:lnTo>
                  <a:pt x="1132" y="2192"/>
                </a:lnTo>
                <a:lnTo>
                  <a:pt x="1148" y="2180"/>
                </a:lnTo>
                <a:lnTo>
                  <a:pt x="1148" y="2180"/>
                </a:lnTo>
                <a:lnTo>
                  <a:pt x="1156" y="2170"/>
                </a:lnTo>
                <a:lnTo>
                  <a:pt x="1162" y="2158"/>
                </a:lnTo>
                <a:lnTo>
                  <a:pt x="1172" y="2148"/>
                </a:lnTo>
                <a:lnTo>
                  <a:pt x="1176" y="2144"/>
                </a:lnTo>
                <a:lnTo>
                  <a:pt x="1182" y="2140"/>
                </a:lnTo>
                <a:lnTo>
                  <a:pt x="1182" y="2140"/>
                </a:lnTo>
                <a:lnTo>
                  <a:pt x="1216" y="2128"/>
                </a:lnTo>
                <a:lnTo>
                  <a:pt x="1256" y="2120"/>
                </a:lnTo>
                <a:lnTo>
                  <a:pt x="1256" y="2120"/>
                </a:lnTo>
                <a:lnTo>
                  <a:pt x="1262" y="2118"/>
                </a:lnTo>
                <a:lnTo>
                  <a:pt x="1268" y="2116"/>
                </a:lnTo>
                <a:lnTo>
                  <a:pt x="1278" y="2110"/>
                </a:lnTo>
                <a:lnTo>
                  <a:pt x="1278" y="2110"/>
                </a:lnTo>
                <a:lnTo>
                  <a:pt x="1352" y="2084"/>
                </a:lnTo>
                <a:lnTo>
                  <a:pt x="1392" y="2072"/>
                </a:lnTo>
                <a:lnTo>
                  <a:pt x="1430" y="2062"/>
                </a:lnTo>
                <a:lnTo>
                  <a:pt x="1430" y="2062"/>
                </a:lnTo>
                <a:lnTo>
                  <a:pt x="1454" y="2044"/>
                </a:lnTo>
                <a:lnTo>
                  <a:pt x="1482" y="2030"/>
                </a:lnTo>
                <a:lnTo>
                  <a:pt x="1512" y="2018"/>
                </a:lnTo>
                <a:lnTo>
                  <a:pt x="1542" y="2010"/>
                </a:lnTo>
                <a:lnTo>
                  <a:pt x="1542" y="2010"/>
                </a:lnTo>
                <a:lnTo>
                  <a:pt x="1564" y="2002"/>
                </a:lnTo>
                <a:lnTo>
                  <a:pt x="1586" y="1996"/>
                </a:lnTo>
                <a:lnTo>
                  <a:pt x="1610" y="1992"/>
                </a:lnTo>
                <a:lnTo>
                  <a:pt x="1634" y="1990"/>
                </a:lnTo>
                <a:lnTo>
                  <a:pt x="1680" y="1986"/>
                </a:lnTo>
                <a:lnTo>
                  <a:pt x="1704" y="1982"/>
                </a:lnTo>
                <a:lnTo>
                  <a:pt x="1728" y="1976"/>
                </a:lnTo>
                <a:lnTo>
                  <a:pt x="1728" y="1976"/>
                </a:lnTo>
                <a:lnTo>
                  <a:pt x="1794" y="1952"/>
                </a:lnTo>
                <a:lnTo>
                  <a:pt x="1828" y="1938"/>
                </a:lnTo>
                <a:lnTo>
                  <a:pt x="1842" y="1928"/>
                </a:lnTo>
                <a:lnTo>
                  <a:pt x="1856" y="1920"/>
                </a:lnTo>
                <a:lnTo>
                  <a:pt x="1856" y="1920"/>
                </a:lnTo>
                <a:lnTo>
                  <a:pt x="1882" y="1896"/>
                </a:lnTo>
                <a:lnTo>
                  <a:pt x="1904" y="1872"/>
                </a:lnTo>
                <a:lnTo>
                  <a:pt x="1926" y="1846"/>
                </a:lnTo>
                <a:lnTo>
                  <a:pt x="1948" y="1822"/>
                </a:lnTo>
                <a:lnTo>
                  <a:pt x="1948" y="1822"/>
                </a:lnTo>
                <a:lnTo>
                  <a:pt x="1962" y="1772"/>
                </a:lnTo>
                <a:lnTo>
                  <a:pt x="1970" y="1748"/>
                </a:lnTo>
                <a:lnTo>
                  <a:pt x="1980" y="1724"/>
                </a:lnTo>
                <a:lnTo>
                  <a:pt x="1980" y="1724"/>
                </a:lnTo>
                <a:lnTo>
                  <a:pt x="1992" y="1684"/>
                </a:lnTo>
                <a:lnTo>
                  <a:pt x="2006" y="1646"/>
                </a:lnTo>
                <a:lnTo>
                  <a:pt x="2022" y="1608"/>
                </a:lnTo>
                <a:lnTo>
                  <a:pt x="2034" y="1566"/>
                </a:lnTo>
                <a:lnTo>
                  <a:pt x="2034" y="1566"/>
                </a:lnTo>
                <a:lnTo>
                  <a:pt x="2060" y="1468"/>
                </a:lnTo>
                <a:lnTo>
                  <a:pt x="2060" y="1468"/>
                </a:lnTo>
                <a:lnTo>
                  <a:pt x="2056" y="1448"/>
                </a:lnTo>
                <a:lnTo>
                  <a:pt x="2052" y="1428"/>
                </a:lnTo>
                <a:lnTo>
                  <a:pt x="2044" y="1408"/>
                </a:lnTo>
                <a:lnTo>
                  <a:pt x="2036" y="1388"/>
                </a:lnTo>
                <a:lnTo>
                  <a:pt x="2014" y="1352"/>
                </a:lnTo>
                <a:lnTo>
                  <a:pt x="1992" y="1316"/>
                </a:lnTo>
                <a:lnTo>
                  <a:pt x="1992" y="1316"/>
                </a:lnTo>
                <a:lnTo>
                  <a:pt x="1976" y="1288"/>
                </a:lnTo>
                <a:lnTo>
                  <a:pt x="1962" y="1260"/>
                </a:lnTo>
                <a:lnTo>
                  <a:pt x="1946" y="1232"/>
                </a:lnTo>
                <a:lnTo>
                  <a:pt x="1936" y="1220"/>
                </a:lnTo>
                <a:lnTo>
                  <a:pt x="1926" y="1208"/>
                </a:lnTo>
                <a:lnTo>
                  <a:pt x="1926" y="1208"/>
                </a:lnTo>
                <a:lnTo>
                  <a:pt x="1894" y="1170"/>
                </a:lnTo>
                <a:lnTo>
                  <a:pt x="1878" y="1150"/>
                </a:lnTo>
                <a:lnTo>
                  <a:pt x="1864" y="1128"/>
                </a:lnTo>
                <a:lnTo>
                  <a:pt x="1864" y="1128"/>
                </a:lnTo>
                <a:lnTo>
                  <a:pt x="1848" y="1100"/>
                </a:lnTo>
                <a:lnTo>
                  <a:pt x="1840" y="1082"/>
                </a:lnTo>
                <a:lnTo>
                  <a:pt x="1840" y="1082"/>
                </a:lnTo>
                <a:lnTo>
                  <a:pt x="1838" y="1052"/>
                </a:lnTo>
                <a:lnTo>
                  <a:pt x="1836" y="1020"/>
                </a:lnTo>
                <a:lnTo>
                  <a:pt x="1826" y="958"/>
                </a:lnTo>
                <a:lnTo>
                  <a:pt x="1814" y="898"/>
                </a:lnTo>
                <a:lnTo>
                  <a:pt x="1798" y="838"/>
                </a:lnTo>
                <a:lnTo>
                  <a:pt x="1798" y="838"/>
                </a:lnTo>
                <a:lnTo>
                  <a:pt x="1788" y="800"/>
                </a:lnTo>
                <a:lnTo>
                  <a:pt x="1780" y="764"/>
                </a:lnTo>
                <a:lnTo>
                  <a:pt x="1772" y="726"/>
                </a:lnTo>
                <a:lnTo>
                  <a:pt x="1764" y="708"/>
                </a:lnTo>
                <a:lnTo>
                  <a:pt x="1756" y="690"/>
                </a:lnTo>
                <a:lnTo>
                  <a:pt x="1756" y="690"/>
                </a:lnTo>
                <a:lnTo>
                  <a:pt x="1730" y="700"/>
                </a:lnTo>
                <a:lnTo>
                  <a:pt x="1720" y="702"/>
                </a:lnTo>
                <a:lnTo>
                  <a:pt x="1710" y="702"/>
                </a:lnTo>
                <a:lnTo>
                  <a:pt x="1700" y="702"/>
                </a:lnTo>
                <a:lnTo>
                  <a:pt x="1688" y="700"/>
                </a:lnTo>
                <a:lnTo>
                  <a:pt x="1658" y="692"/>
                </a:lnTo>
                <a:lnTo>
                  <a:pt x="1658" y="692"/>
                </a:lnTo>
                <a:lnTo>
                  <a:pt x="1642" y="682"/>
                </a:lnTo>
                <a:lnTo>
                  <a:pt x="1626" y="672"/>
                </a:lnTo>
                <a:lnTo>
                  <a:pt x="1612" y="662"/>
                </a:lnTo>
                <a:lnTo>
                  <a:pt x="1598" y="650"/>
                </a:lnTo>
                <a:lnTo>
                  <a:pt x="1598" y="650"/>
                </a:lnTo>
                <a:lnTo>
                  <a:pt x="1558" y="650"/>
                </a:lnTo>
                <a:lnTo>
                  <a:pt x="1524" y="650"/>
                </a:lnTo>
                <a:lnTo>
                  <a:pt x="1490" y="654"/>
                </a:lnTo>
                <a:lnTo>
                  <a:pt x="1452" y="660"/>
                </a:lnTo>
                <a:lnTo>
                  <a:pt x="1452" y="660"/>
                </a:lnTo>
                <a:lnTo>
                  <a:pt x="1436" y="666"/>
                </a:lnTo>
                <a:lnTo>
                  <a:pt x="1422" y="674"/>
                </a:lnTo>
                <a:lnTo>
                  <a:pt x="1406" y="684"/>
                </a:lnTo>
                <a:lnTo>
                  <a:pt x="1406" y="684"/>
                </a:lnTo>
                <a:lnTo>
                  <a:pt x="1374" y="668"/>
                </a:lnTo>
                <a:lnTo>
                  <a:pt x="1344" y="654"/>
                </a:lnTo>
                <a:lnTo>
                  <a:pt x="1284" y="626"/>
                </a:lnTo>
                <a:lnTo>
                  <a:pt x="1284" y="626"/>
                </a:lnTo>
                <a:lnTo>
                  <a:pt x="1256" y="594"/>
                </a:lnTo>
                <a:lnTo>
                  <a:pt x="1224" y="564"/>
                </a:lnTo>
                <a:lnTo>
                  <a:pt x="1192" y="538"/>
                </a:lnTo>
                <a:lnTo>
                  <a:pt x="1160" y="510"/>
                </a:lnTo>
                <a:lnTo>
                  <a:pt x="1160" y="510"/>
                </a:lnTo>
                <a:lnTo>
                  <a:pt x="1140" y="496"/>
                </a:lnTo>
                <a:lnTo>
                  <a:pt x="1118" y="482"/>
                </a:lnTo>
                <a:lnTo>
                  <a:pt x="1098" y="468"/>
                </a:lnTo>
                <a:lnTo>
                  <a:pt x="1090" y="460"/>
                </a:lnTo>
                <a:lnTo>
                  <a:pt x="1080" y="450"/>
                </a:lnTo>
                <a:lnTo>
                  <a:pt x="1080" y="450"/>
                </a:lnTo>
                <a:lnTo>
                  <a:pt x="1074" y="440"/>
                </a:lnTo>
                <a:lnTo>
                  <a:pt x="1064" y="426"/>
                </a:lnTo>
                <a:lnTo>
                  <a:pt x="1052" y="398"/>
                </a:lnTo>
                <a:lnTo>
                  <a:pt x="1052" y="398"/>
                </a:lnTo>
                <a:lnTo>
                  <a:pt x="1048" y="320"/>
                </a:lnTo>
                <a:lnTo>
                  <a:pt x="1046" y="302"/>
                </a:lnTo>
                <a:lnTo>
                  <a:pt x="1038" y="266"/>
                </a:lnTo>
                <a:lnTo>
                  <a:pt x="1038" y="266"/>
                </a:lnTo>
                <a:lnTo>
                  <a:pt x="1036" y="258"/>
                </a:lnTo>
                <a:lnTo>
                  <a:pt x="1032" y="252"/>
                </a:lnTo>
                <a:lnTo>
                  <a:pt x="1022" y="240"/>
                </a:lnTo>
                <a:lnTo>
                  <a:pt x="1010" y="230"/>
                </a:lnTo>
                <a:lnTo>
                  <a:pt x="1000" y="218"/>
                </a:lnTo>
                <a:lnTo>
                  <a:pt x="1000" y="218"/>
                </a:lnTo>
                <a:lnTo>
                  <a:pt x="974" y="184"/>
                </a:lnTo>
                <a:lnTo>
                  <a:pt x="950" y="146"/>
                </a:lnTo>
                <a:lnTo>
                  <a:pt x="950" y="146"/>
                </a:lnTo>
                <a:lnTo>
                  <a:pt x="930" y="108"/>
                </a:lnTo>
                <a:lnTo>
                  <a:pt x="910" y="70"/>
                </a:lnTo>
                <a:lnTo>
                  <a:pt x="898" y="50"/>
                </a:lnTo>
                <a:lnTo>
                  <a:pt x="884" y="32"/>
                </a:lnTo>
                <a:lnTo>
                  <a:pt x="870" y="16"/>
                </a:lnTo>
                <a:lnTo>
                  <a:pt x="854" y="0"/>
                </a:lnTo>
                <a:lnTo>
                  <a:pt x="854" y="0"/>
                </a:lnTo>
                <a:lnTo>
                  <a:pt x="844" y="58"/>
                </a:lnTo>
                <a:lnTo>
                  <a:pt x="840" y="90"/>
                </a:lnTo>
                <a:lnTo>
                  <a:pt x="840" y="96"/>
                </a:lnTo>
                <a:lnTo>
                  <a:pt x="838" y="96"/>
                </a:lnTo>
                <a:lnTo>
                  <a:pt x="838" y="96"/>
                </a:lnTo>
                <a:lnTo>
                  <a:pt x="830" y="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3059113" y="1631950"/>
            <a:ext cx="3270250" cy="3648075"/>
          </a:xfrm>
          <a:custGeom>
            <a:avLst/>
            <a:gdLst>
              <a:gd name="T0" fmla="*/ 776 w 2060"/>
              <a:gd name="T1" fmla="*/ 268 h 2298"/>
              <a:gd name="T2" fmla="*/ 720 w 2060"/>
              <a:gd name="T3" fmla="*/ 450 h 2298"/>
              <a:gd name="T4" fmla="*/ 678 w 2060"/>
              <a:gd name="T5" fmla="*/ 504 h 2298"/>
              <a:gd name="T6" fmla="*/ 632 w 2060"/>
              <a:gd name="T7" fmla="*/ 584 h 2298"/>
              <a:gd name="T8" fmla="*/ 620 w 2060"/>
              <a:gd name="T9" fmla="*/ 586 h 2298"/>
              <a:gd name="T10" fmla="*/ 604 w 2060"/>
              <a:gd name="T11" fmla="*/ 654 h 2298"/>
              <a:gd name="T12" fmla="*/ 584 w 2060"/>
              <a:gd name="T13" fmla="*/ 630 h 2298"/>
              <a:gd name="T14" fmla="*/ 564 w 2060"/>
              <a:gd name="T15" fmla="*/ 620 h 2298"/>
              <a:gd name="T16" fmla="*/ 514 w 2060"/>
              <a:gd name="T17" fmla="*/ 762 h 2298"/>
              <a:gd name="T18" fmla="*/ 486 w 2060"/>
              <a:gd name="T19" fmla="*/ 848 h 2298"/>
              <a:gd name="T20" fmla="*/ 438 w 2060"/>
              <a:gd name="T21" fmla="*/ 872 h 2298"/>
              <a:gd name="T22" fmla="*/ 346 w 2060"/>
              <a:gd name="T23" fmla="*/ 898 h 2298"/>
              <a:gd name="T24" fmla="*/ 284 w 2060"/>
              <a:gd name="T25" fmla="*/ 910 h 2298"/>
              <a:gd name="T26" fmla="*/ 176 w 2060"/>
              <a:gd name="T27" fmla="*/ 1004 h 2298"/>
              <a:gd name="T28" fmla="*/ 114 w 2060"/>
              <a:gd name="T29" fmla="*/ 1162 h 2298"/>
              <a:gd name="T30" fmla="*/ 62 w 2060"/>
              <a:gd name="T31" fmla="*/ 1258 h 2298"/>
              <a:gd name="T32" fmla="*/ 48 w 2060"/>
              <a:gd name="T33" fmla="*/ 1330 h 2298"/>
              <a:gd name="T34" fmla="*/ 28 w 2060"/>
              <a:gd name="T35" fmla="*/ 1448 h 2298"/>
              <a:gd name="T36" fmla="*/ 2 w 2060"/>
              <a:gd name="T37" fmla="*/ 1698 h 2298"/>
              <a:gd name="T38" fmla="*/ 12 w 2060"/>
              <a:gd name="T39" fmla="*/ 1762 h 2298"/>
              <a:gd name="T40" fmla="*/ 52 w 2060"/>
              <a:gd name="T41" fmla="*/ 1782 h 2298"/>
              <a:gd name="T42" fmla="*/ 196 w 2060"/>
              <a:gd name="T43" fmla="*/ 1836 h 2298"/>
              <a:gd name="T44" fmla="*/ 476 w 2060"/>
              <a:gd name="T45" fmla="*/ 1854 h 2298"/>
              <a:gd name="T46" fmla="*/ 522 w 2060"/>
              <a:gd name="T47" fmla="*/ 1870 h 2298"/>
              <a:gd name="T48" fmla="*/ 578 w 2060"/>
              <a:gd name="T49" fmla="*/ 1952 h 2298"/>
              <a:gd name="T50" fmla="*/ 650 w 2060"/>
              <a:gd name="T51" fmla="*/ 2044 h 2298"/>
              <a:gd name="T52" fmla="*/ 722 w 2060"/>
              <a:gd name="T53" fmla="*/ 2154 h 2298"/>
              <a:gd name="T54" fmla="*/ 824 w 2060"/>
              <a:gd name="T55" fmla="*/ 2248 h 2298"/>
              <a:gd name="T56" fmla="*/ 940 w 2060"/>
              <a:gd name="T57" fmla="*/ 2298 h 2298"/>
              <a:gd name="T58" fmla="*/ 992 w 2060"/>
              <a:gd name="T59" fmla="*/ 2294 h 2298"/>
              <a:gd name="T60" fmla="*/ 1048 w 2060"/>
              <a:gd name="T61" fmla="*/ 2246 h 2298"/>
              <a:gd name="T62" fmla="*/ 1148 w 2060"/>
              <a:gd name="T63" fmla="*/ 2180 h 2298"/>
              <a:gd name="T64" fmla="*/ 1176 w 2060"/>
              <a:gd name="T65" fmla="*/ 2144 h 2298"/>
              <a:gd name="T66" fmla="*/ 1256 w 2060"/>
              <a:gd name="T67" fmla="*/ 2120 h 2298"/>
              <a:gd name="T68" fmla="*/ 1352 w 2060"/>
              <a:gd name="T69" fmla="*/ 2084 h 2298"/>
              <a:gd name="T70" fmla="*/ 1482 w 2060"/>
              <a:gd name="T71" fmla="*/ 2030 h 2298"/>
              <a:gd name="T72" fmla="*/ 1586 w 2060"/>
              <a:gd name="T73" fmla="*/ 1996 h 2298"/>
              <a:gd name="T74" fmla="*/ 1728 w 2060"/>
              <a:gd name="T75" fmla="*/ 1976 h 2298"/>
              <a:gd name="T76" fmla="*/ 1856 w 2060"/>
              <a:gd name="T77" fmla="*/ 1920 h 2298"/>
              <a:gd name="T78" fmla="*/ 1948 w 2060"/>
              <a:gd name="T79" fmla="*/ 1822 h 2298"/>
              <a:gd name="T80" fmla="*/ 1980 w 2060"/>
              <a:gd name="T81" fmla="*/ 1724 h 2298"/>
              <a:gd name="T82" fmla="*/ 2034 w 2060"/>
              <a:gd name="T83" fmla="*/ 1566 h 2298"/>
              <a:gd name="T84" fmla="*/ 2044 w 2060"/>
              <a:gd name="T85" fmla="*/ 1408 h 2298"/>
              <a:gd name="T86" fmla="*/ 1976 w 2060"/>
              <a:gd name="T87" fmla="*/ 1288 h 2298"/>
              <a:gd name="T88" fmla="*/ 1926 w 2060"/>
              <a:gd name="T89" fmla="*/ 1208 h 2298"/>
              <a:gd name="T90" fmla="*/ 1848 w 2060"/>
              <a:gd name="T91" fmla="*/ 1100 h 2298"/>
              <a:gd name="T92" fmla="*/ 1826 w 2060"/>
              <a:gd name="T93" fmla="*/ 958 h 2298"/>
              <a:gd name="T94" fmla="*/ 1780 w 2060"/>
              <a:gd name="T95" fmla="*/ 764 h 2298"/>
              <a:gd name="T96" fmla="*/ 1730 w 2060"/>
              <a:gd name="T97" fmla="*/ 700 h 2298"/>
              <a:gd name="T98" fmla="*/ 1658 w 2060"/>
              <a:gd name="T99" fmla="*/ 692 h 2298"/>
              <a:gd name="T100" fmla="*/ 1598 w 2060"/>
              <a:gd name="T101" fmla="*/ 650 h 2298"/>
              <a:gd name="T102" fmla="*/ 1452 w 2060"/>
              <a:gd name="T103" fmla="*/ 660 h 2298"/>
              <a:gd name="T104" fmla="*/ 1406 w 2060"/>
              <a:gd name="T105" fmla="*/ 684 h 2298"/>
              <a:gd name="T106" fmla="*/ 1256 w 2060"/>
              <a:gd name="T107" fmla="*/ 594 h 2298"/>
              <a:gd name="T108" fmla="*/ 1140 w 2060"/>
              <a:gd name="T109" fmla="*/ 496 h 2298"/>
              <a:gd name="T110" fmla="*/ 1080 w 2060"/>
              <a:gd name="T111" fmla="*/ 450 h 2298"/>
              <a:gd name="T112" fmla="*/ 1048 w 2060"/>
              <a:gd name="T113" fmla="*/ 320 h 2298"/>
              <a:gd name="T114" fmla="*/ 1032 w 2060"/>
              <a:gd name="T115" fmla="*/ 252 h 2298"/>
              <a:gd name="T116" fmla="*/ 974 w 2060"/>
              <a:gd name="T117" fmla="*/ 184 h 2298"/>
              <a:gd name="T118" fmla="*/ 898 w 2060"/>
              <a:gd name="T119" fmla="*/ 50 h 2298"/>
              <a:gd name="T120" fmla="*/ 844 w 2060"/>
              <a:gd name="T121" fmla="*/ 58 h 2298"/>
              <a:gd name="T122" fmla="*/ 830 w 2060"/>
              <a:gd name="T123" fmla="*/ 74 h 2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60" h="2298">
                <a:moveTo>
                  <a:pt x="830" y="74"/>
                </a:moveTo>
                <a:lnTo>
                  <a:pt x="830" y="74"/>
                </a:lnTo>
                <a:lnTo>
                  <a:pt x="814" y="140"/>
                </a:lnTo>
                <a:lnTo>
                  <a:pt x="794" y="204"/>
                </a:lnTo>
                <a:lnTo>
                  <a:pt x="776" y="268"/>
                </a:lnTo>
                <a:lnTo>
                  <a:pt x="756" y="334"/>
                </a:lnTo>
                <a:lnTo>
                  <a:pt x="756" y="334"/>
                </a:lnTo>
                <a:lnTo>
                  <a:pt x="740" y="392"/>
                </a:lnTo>
                <a:lnTo>
                  <a:pt x="732" y="422"/>
                </a:lnTo>
                <a:lnTo>
                  <a:pt x="720" y="450"/>
                </a:lnTo>
                <a:lnTo>
                  <a:pt x="720" y="450"/>
                </a:lnTo>
                <a:lnTo>
                  <a:pt x="712" y="464"/>
                </a:lnTo>
                <a:lnTo>
                  <a:pt x="700" y="478"/>
                </a:lnTo>
                <a:lnTo>
                  <a:pt x="688" y="490"/>
                </a:lnTo>
                <a:lnTo>
                  <a:pt x="678" y="504"/>
                </a:lnTo>
                <a:lnTo>
                  <a:pt x="678" y="504"/>
                </a:lnTo>
                <a:lnTo>
                  <a:pt x="656" y="544"/>
                </a:lnTo>
                <a:lnTo>
                  <a:pt x="644" y="564"/>
                </a:lnTo>
                <a:lnTo>
                  <a:pt x="632" y="584"/>
                </a:lnTo>
                <a:lnTo>
                  <a:pt x="632" y="584"/>
                </a:lnTo>
                <a:lnTo>
                  <a:pt x="620" y="562"/>
                </a:lnTo>
                <a:lnTo>
                  <a:pt x="620" y="562"/>
                </a:lnTo>
                <a:lnTo>
                  <a:pt x="620" y="562"/>
                </a:lnTo>
                <a:lnTo>
                  <a:pt x="620" y="572"/>
                </a:lnTo>
                <a:lnTo>
                  <a:pt x="620" y="586"/>
                </a:lnTo>
                <a:lnTo>
                  <a:pt x="620" y="606"/>
                </a:lnTo>
                <a:lnTo>
                  <a:pt x="614" y="628"/>
                </a:lnTo>
                <a:lnTo>
                  <a:pt x="610" y="640"/>
                </a:lnTo>
                <a:lnTo>
                  <a:pt x="604" y="654"/>
                </a:lnTo>
                <a:lnTo>
                  <a:pt x="604" y="654"/>
                </a:lnTo>
                <a:lnTo>
                  <a:pt x="602" y="656"/>
                </a:lnTo>
                <a:lnTo>
                  <a:pt x="600" y="654"/>
                </a:lnTo>
                <a:lnTo>
                  <a:pt x="594" y="648"/>
                </a:lnTo>
                <a:lnTo>
                  <a:pt x="590" y="638"/>
                </a:lnTo>
                <a:lnTo>
                  <a:pt x="584" y="630"/>
                </a:lnTo>
                <a:lnTo>
                  <a:pt x="584" y="630"/>
                </a:lnTo>
                <a:lnTo>
                  <a:pt x="580" y="626"/>
                </a:lnTo>
                <a:lnTo>
                  <a:pt x="574" y="624"/>
                </a:lnTo>
                <a:lnTo>
                  <a:pt x="564" y="620"/>
                </a:lnTo>
                <a:lnTo>
                  <a:pt x="564" y="620"/>
                </a:lnTo>
                <a:lnTo>
                  <a:pt x="544" y="680"/>
                </a:lnTo>
                <a:lnTo>
                  <a:pt x="534" y="710"/>
                </a:lnTo>
                <a:lnTo>
                  <a:pt x="522" y="738"/>
                </a:lnTo>
                <a:lnTo>
                  <a:pt x="522" y="738"/>
                </a:lnTo>
                <a:lnTo>
                  <a:pt x="514" y="762"/>
                </a:lnTo>
                <a:lnTo>
                  <a:pt x="508" y="794"/>
                </a:lnTo>
                <a:lnTo>
                  <a:pt x="498" y="824"/>
                </a:lnTo>
                <a:lnTo>
                  <a:pt x="492" y="838"/>
                </a:lnTo>
                <a:lnTo>
                  <a:pt x="486" y="848"/>
                </a:lnTo>
                <a:lnTo>
                  <a:pt x="486" y="848"/>
                </a:lnTo>
                <a:lnTo>
                  <a:pt x="480" y="856"/>
                </a:lnTo>
                <a:lnTo>
                  <a:pt x="472" y="862"/>
                </a:lnTo>
                <a:lnTo>
                  <a:pt x="464" y="866"/>
                </a:lnTo>
                <a:lnTo>
                  <a:pt x="456" y="868"/>
                </a:lnTo>
                <a:lnTo>
                  <a:pt x="438" y="872"/>
                </a:lnTo>
                <a:lnTo>
                  <a:pt x="418" y="876"/>
                </a:lnTo>
                <a:lnTo>
                  <a:pt x="418" y="876"/>
                </a:lnTo>
                <a:lnTo>
                  <a:pt x="372" y="890"/>
                </a:lnTo>
                <a:lnTo>
                  <a:pt x="356" y="896"/>
                </a:lnTo>
                <a:lnTo>
                  <a:pt x="346" y="898"/>
                </a:lnTo>
                <a:lnTo>
                  <a:pt x="314" y="900"/>
                </a:lnTo>
                <a:lnTo>
                  <a:pt x="314" y="900"/>
                </a:lnTo>
                <a:lnTo>
                  <a:pt x="300" y="906"/>
                </a:lnTo>
                <a:lnTo>
                  <a:pt x="284" y="910"/>
                </a:lnTo>
                <a:lnTo>
                  <a:pt x="284" y="910"/>
                </a:lnTo>
                <a:lnTo>
                  <a:pt x="240" y="920"/>
                </a:lnTo>
                <a:lnTo>
                  <a:pt x="240" y="920"/>
                </a:lnTo>
                <a:lnTo>
                  <a:pt x="218" y="948"/>
                </a:lnTo>
                <a:lnTo>
                  <a:pt x="198" y="976"/>
                </a:lnTo>
                <a:lnTo>
                  <a:pt x="176" y="1004"/>
                </a:lnTo>
                <a:lnTo>
                  <a:pt x="154" y="1032"/>
                </a:lnTo>
                <a:lnTo>
                  <a:pt x="154" y="1032"/>
                </a:lnTo>
                <a:lnTo>
                  <a:pt x="142" y="1082"/>
                </a:lnTo>
                <a:lnTo>
                  <a:pt x="124" y="1136"/>
                </a:lnTo>
                <a:lnTo>
                  <a:pt x="114" y="1162"/>
                </a:lnTo>
                <a:lnTo>
                  <a:pt x="102" y="1188"/>
                </a:lnTo>
                <a:lnTo>
                  <a:pt x="88" y="1210"/>
                </a:lnTo>
                <a:lnTo>
                  <a:pt x="74" y="1232"/>
                </a:lnTo>
                <a:lnTo>
                  <a:pt x="74" y="1232"/>
                </a:lnTo>
                <a:lnTo>
                  <a:pt x="62" y="1258"/>
                </a:lnTo>
                <a:lnTo>
                  <a:pt x="66" y="1256"/>
                </a:lnTo>
                <a:lnTo>
                  <a:pt x="66" y="1254"/>
                </a:lnTo>
                <a:lnTo>
                  <a:pt x="66" y="1256"/>
                </a:lnTo>
                <a:lnTo>
                  <a:pt x="66" y="1264"/>
                </a:lnTo>
                <a:lnTo>
                  <a:pt x="48" y="1330"/>
                </a:lnTo>
                <a:lnTo>
                  <a:pt x="48" y="1330"/>
                </a:lnTo>
                <a:lnTo>
                  <a:pt x="28" y="1384"/>
                </a:lnTo>
                <a:lnTo>
                  <a:pt x="28" y="1384"/>
                </a:lnTo>
                <a:lnTo>
                  <a:pt x="28" y="1416"/>
                </a:lnTo>
                <a:lnTo>
                  <a:pt x="28" y="1448"/>
                </a:lnTo>
                <a:lnTo>
                  <a:pt x="22" y="1512"/>
                </a:lnTo>
                <a:lnTo>
                  <a:pt x="14" y="1576"/>
                </a:lnTo>
                <a:lnTo>
                  <a:pt x="4" y="1640"/>
                </a:lnTo>
                <a:lnTo>
                  <a:pt x="4" y="1640"/>
                </a:lnTo>
                <a:lnTo>
                  <a:pt x="2" y="1698"/>
                </a:lnTo>
                <a:lnTo>
                  <a:pt x="0" y="1726"/>
                </a:lnTo>
                <a:lnTo>
                  <a:pt x="4" y="1754"/>
                </a:lnTo>
                <a:lnTo>
                  <a:pt x="4" y="1754"/>
                </a:lnTo>
                <a:lnTo>
                  <a:pt x="6" y="1760"/>
                </a:lnTo>
                <a:lnTo>
                  <a:pt x="12" y="1762"/>
                </a:lnTo>
                <a:lnTo>
                  <a:pt x="24" y="1766"/>
                </a:lnTo>
                <a:lnTo>
                  <a:pt x="24" y="1766"/>
                </a:lnTo>
                <a:lnTo>
                  <a:pt x="38" y="1774"/>
                </a:lnTo>
                <a:lnTo>
                  <a:pt x="52" y="1782"/>
                </a:lnTo>
                <a:lnTo>
                  <a:pt x="52" y="1782"/>
                </a:lnTo>
                <a:lnTo>
                  <a:pt x="86" y="1800"/>
                </a:lnTo>
                <a:lnTo>
                  <a:pt x="122" y="1814"/>
                </a:lnTo>
                <a:lnTo>
                  <a:pt x="158" y="1826"/>
                </a:lnTo>
                <a:lnTo>
                  <a:pt x="196" y="1836"/>
                </a:lnTo>
                <a:lnTo>
                  <a:pt x="196" y="1836"/>
                </a:lnTo>
                <a:lnTo>
                  <a:pt x="374" y="1850"/>
                </a:lnTo>
                <a:lnTo>
                  <a:pt x="374" y="1850"/>
                </a:lnTo>
                <a:lnTo>
                  <a:pt x="408" y="1852"/>
                </a:lnTo>
                <a:lnTo>
                  <a:pt x="442" y="1852"/>
                </a:lnTo>
                <a:lnTo>
                  <a:pt x="476" y="1854"/>
                </a:lnTo>
                <a:lnTo>
                  <a:pt x="494" y="1856"/>
                </a:lnTo>
                <a:lnTo>
                  <a:pt x="510" y="1860"/>
                </a:lnTo>
                <a:lnTo>
                  <a:pt x="510" y="1860"/>
                </a:lnTo>
                <a:lnTo>
                  <a:pt x="516" y="1862"/>
                </a:lnTo>
                <a:lnTo>
                  <a:pt x="522" y="1870"/>
                </a:lnTo>
                <a:lnTo>
                  <a:pt x="536" y="1890"/>
                </a:lnTo>
                <a:lnTo>
                  <a:pt x="550" y="1914"/>
                </a:lnTo>
                <a:lnTo>
                  <a:pt x="560" y="1930"/>
                </a:lnTo>
                <a:lnTo>
                  <a:pt x="560" y="1930"/>
                </a:lnTo>
                <a:lnTo>
                  <a:pt x="578" y="1952"/>
                </a:lnTo>
                <a:lnTo>
                  <a:pt x="596" y="1974"/>
                </a:lnTo>
                <a:lnTo>
                  <a:pt x="616" y="1994"/>
                </a:lnTo>
                <a:lnTo>
                  <a:pt x="634" y="2018"/>
                </a:lnTo>
                <a:lnTo>
                  <a:pt x="634" y="2018"/>
                </a:lnTo>
                <a:lnTo>
                  <a:pt x="650" y="2044"/>
                </a:lnTo>
                <a:lnTo>
                  <a:pt x="660" y="2066"/>
                </a:lnTo>
                <a:lnTo>
                  <a:pt x="674" y="2088"/>
                </a:lnTo>
                <a:lnTo>
                  <a:pt x="694" y="2118"/>
                </a:lnTo>
                <a:lnTo>
                  <a:pt x="694" y="2118"/>
                </a:lnTo>
                <a:lnTo>
                  <a:pt x="722" y="2154"/>
                </a:lnTo>
                <a:lnTo>
                  <a:pt x="752" y="2192"/>
                </a:lnTo>
                <a:lnTo>
                  <a:pt x="770" y="2210"/>
                </a:lnTo>
                <a:lnTo>
                  <a:pt x="786" y="2226"/>
                </a:lnTo>
                <a:lnTo>
                  <a:pt x="804" y="2240"/>
                </a:lnTo>
                <a:lnTo>
                  <a:pt x="824" y="2248"/>
                </a:lnTo>
                <a:lnTo>
                  <a:pt x="824" y="2248"/>
                </a:lnTo>
                <a:lnTo>
                  <a:pt x="878" y="2270"/>
                </a:lnTo>
                <a:lnTo>
                  <a:pt x="920" y="2290"/>
                </a:lnTo>
                <a:lnTo>
                  <a:pt x="920" y="2290"/>
                </a:lnTo>
                <a:lnTo>
                  <a:pt x="940" y="2298"/>
                </a:lnTo>
                <a:lnTo>
                  <a:pt x="940" y="2298"/>
                </a:lnTo>
                <a:lnTo>
                  <a:pt x="958" y="2298"/>
                </a:lnTo>
                <a:lnTo>
                  <a:pt x="976" y="2296"/>
                </a:lnTo>
                <a:lnTo>
                  <a:pt x="984" y="2296"/>
                </a:lnTo>
                <a:lnTo>
                  <a:pt x="992" y="2294"/>
                </a:lnTo>
                <a:lnTo>
                  <a:pt x="998" y="2290"/>
                </a:lnTo>
                <a:lnTo>
                  <a:pt x="1006" y="2284"/>
                </a:lnTo>
                <a:lnTo>
                  <a:pt x="1006" y="2284"/>
                </a:lnTo>
                <a:lnTo>
                  <a:pt x="1034" y="2258"/>
                </a:lnTo>
                <a:lnTo>
                  <a:pt x="1048" y="2246"/>
                </a:lnTo>
                <a:lnTo>
                  <a:pt x="1068" y="2234"/>
                </a:lnTo>
                <a:lnTo>
                  <a:pt x="1116" y="2204"/>
                </a:lnTo>
                <a:lnTo>
                  <a:pt x="1116" y="2204"/>
                </a:lnTo>
                <a:lnTo>
                  <a:pt x="1132" y="2192"/>
                </a:lnTo>
                <a:lnTo>
                  <a:pt x="1148" y="2180"/>
                </a:lnTo>
                <a:lnTo>
                  <a:pt x="1148" y="2180"/>
                </a:lnTo>
                <a:lnTo>
                  <a:pt x="1156" y="2170"/>
                </a:lnTo>
                <a:lnTo>
                  <a:pt x="1162" y="2158"/>
                </a:lnTo>
                <a:lnTo>
                  <a:pt x="1172" y="2148"/>
                </a:lnTo>
                <a:lnTo>
                  <a:pt x="1176" y="2144"/>
                </a:lnTo>
                <a:lnTo>
                  <a:pt x="1182" y="2140"/>
                </a:lnTo>
                <a:lnTo>
                  <a:pt x="1182" y="2140"/>
                </a:lnTo>
                <a:lnTo>
                  <a:pt x="1216" y="2128"/>
                </a:lnTo>
                <a:lnTo>
                  <a:pt x="1256" y="2120"/>
                </a:lnTo>
                <a:lnTo>
                  <a:pt x="1256" y="2120"/>
                </a:lnTo>
                <a:lnTo>
                  <a:pt x="1262" y="2118"/>
                </a:lnTo>
                <a:lnTo>
                  <a:pt x="1268" y="2116"/>
                </a:lnTo>
                <a:lnTo>
                  <a:pt x="1278" y="2110"/>
                </a:lnTo>
                <a:lnTo>
                  <a:pt x="1278" y="2110"/>
                </a:lnTo>
                <a:lnTo>
                  <a:pt x="1352" y="2084"/>
                </a:lnTo>
                <a:lnTo>
                  <a:pt x="1392" y="2072"/>
                </a:lnTo>
                <a:lnTo>
                  <a:pt x="1430" y="2062"/>
                </a:lnTo>
                <a:lnTo>
                  <a:pt x="1430" y="2062"/>
                </a:lnTo>
                <a:lnTo>
                  <a:pt x="1454" y="2044"/>
                </a:lnTo>
                <a:lnTo>
                  <a:pt x="1482" y="2030"/>
                </a:lnTo>
                <a:lnTo>
                  <a:pt x="1512" y="2018"/>
                </a:lnTo>
                <a:lnTo>
                  <a:pt x="1542" y="2010"/>
                </a:lnTo>
                <a:lnTo>
                  <a:pt x="1542" y="2010"/>
                </a:lnTo>
                <a:lnTo>
                  <a:pt x="1564" y="2002"/>
                </a:lnTo>
                <a:lnTo>
                  <a:pt x="1586" y="1996"/>
                </a:lnTo>
                <a:lnTo>
                  <a:pt x="1610" y="1992"/>
                </a:lnTo>
                <a:lnTo>
                  <a:pt x="1634" y="1990"/>
                </a:lnTo>
                <a:lnTo>
                  <a:pt x="1680" y="1986"/>
                </a:lnTo>
                <a:lnTo>
                  <a:pt x="1704" y="1982"/>
                </a:lnTo>
                <a:lnTo>
                  <a:pt x="1728" y="1976"/>
                </a:lnTo>
                <a:lnTo>
                  <a:pt x="1728" y="1976"/>
                </a:lnTo>
                <a:lnTo>
                  <a:pt x="1794" y="1952"/>
                </a:lnTo>
                <a:lnTo>
                  <a:pt x="1828" y="1938"/>
                </a:lnTo>
                <a:lnTo>
                  <a:pt x="1842" y="1928"/>
                </a:lnTo>
                <a:lnTo>
                  <a:pt x="1856" y="1920"/>
                </a:lnTo>
                <a:lnTo>
                  <a:pt x="1856" y="1920"/>
                </a:lnTo>
                <a:lnTo>
                  <a:pt x="1882" y="1896"/>
                </a:lnTo>
                <a:lnTo>
                  <a:pt x="1904" y="1872"/>
                </a:lnTo>
                <a:lnTo>
                  <a:pt x="1926" y="1846"/>
                </a:lnTo>
                <a:lnTo>
                  <a:pt x="1948" y="1822"/>
                </a:lnTo>
                <a:lnTo>
                  <a:pt x="1948" y="1822"/>
                </a:lnTo>
                <a:lnTo>
                  <a:pt x="1962" y="1772"/>
                </a:lnTo>
                <a:lnTo>
                  <a:pt x="1970" y="1748"/>
                </a:lnTo>
                <a:lnTo>
                  <a:pt x="1980" y="1724"/>
                </a:lnTo>
                <a:lnTo>
                  <a:pt x="1980" y="1724"/>
                </a:lnTo>
                <a:lnTo>
                  <a:pt x="1992" y="1684"/>
                </a:lnTo>
                <a:lnTo>
                  <a:pt x="2006" y="1646"/>
                </a:lnTo>
                <a:lnTo>
                  <a:pt x="2022" y="1608"/>
                </a:lnTo>
                <a:lnTo>
                  <a:pt x="2034" y="1566"/>
                </a:lnTo>
                <a:lnTo>
                  <a:pt x="2034" y="1566"/>
                </a:lnTo>
                <a:lnTo>
                  <a:pt x="2060" y="1468"/>
                </a:lnTo>
                <a:lnTo>
                  <a:pt x="2060" y="1468"/>
                </a:lnTo>
                <a:lnTo>
                  <a:pt x="2056" y="1448"/>
                </a:lnTo>
                <a:lnTo>
                  <a:pt x="2052" y="1428"/>
                </a:lnTo>
                <a:lnTo>
                  <a:pt x="2044" y="1408"/>
                </a:lnTo>
                <a:lnTo>
                  <a:pt x="2036" y="1388"/>
                </a:lnTo>
                <a:lnTo>
                  <a:pt x="2014" y="1352"/>
                </a:lnTo>
                <a:lnTo>
                  <a:pt x="1992" y="1316"/>
                </a:lnTo>
                <a:lnTo>
                  <a:pt x="1992" y="1316"/>
                </a:lnTo>
                <a:lnTo>
                  <a:pt x="1976" y="1288"/>
                </a:lnTo>
                <a:lnTo>
                  <a:pt x="1962" y="1260"/>
                </a:lnTo>
                <a:lnTo>
                  <a:pt x="1946" y="1232"/>
                </a:lnTo>
                <a:lnTo>
                  <a:pt x="1936" y="1220"/>
                </a:lnTo>
                <a:lnTo>
                  <a:pt x="1926" y="1208"/>
                </a:lnTo>
                <a:lnTo>
                  <a:pt x="1926" y="1208"/>
                </a:lnTo>
                <a:lnTo>
                  <a:pt x="1894" y="1170"/>
                </a:lnTo>
                <a:lnTo>
                  <a:pt x="1878" y="1150"/>
                </a:lnTo>
                <a:lnTo>
                  <a:pt x="1864" y="1128"/>
                </a:lnTo>
                <a:lnTo>
                  <a:pt x="1864" y="1128"/>
                </a:lnTo>
                <a:lnTo>
                  <a:pt x="1848" y="1100"/>
                </a:lnTo>
                <a:lnTo>
                  <a:pt x="1840" y="1082"/>
                </a:lnTo>
                <a:lnTo>
                  <a:pt x="1840" y="1082"/>
                </a:lnTo>
                <a:lnTo>
                  <a:pt x="1838" y="1052"/>
                </a:lnTo>
                <a:lnTo>
                  <a:pt x="1836" y="1020"/>
                </a:lnTo>
                <a:lnTo>
                  <a:pt x="1826" y="958"/>
                </a:lnTo>
                <a:lnTo>
                  <a:pt x="1814" y="898"/>
                </a:lnTo>
                <a:lnTo>
                  <a:pt x="1798" y="838"/>
                </a:lnTo>
                <a:lnTo>
                  <a:pt x="1798" y="838"/>
                </a:lnTo>
                <a:lnTo>
                  <a:pt x="1788" y="800"/>
                </a:lnTo>
                <a:lnTo>
                  <a:pt x="1780" y="764"/>
                </a:lnTo>
                <a:lnTo>
                  <a:pt x="1772" y="726"/>
                </a:lnTo>
                <a:lnTo>
                  <a:pt x="1764" y="708"/>
                </a:lnTo>
                <a:lnTo>
                  <a:pt x="1756" y="690"/>
                </a:lnTo>
                <a:lnTo>
                  <a:pt x="1756" y="690"/>
                </a:lnTo>
                <a:lnTo>
                  <a:pt x="1730" y="700"/>
                </a:lnTo>
                <a:lnTo>
                  <a:pt x="1720" y="702"/>
                </a:lnTo>
                <a:lnTo>
                  <a:pt x="1710" y="702"/>
                </a:lnTo>
                <a:lnTo>
                  <a:pt x="1700" y="702"/>
                </a:lnTo>
                <a:lnTo>
                  <a:pt x="1688" y="700"/>
                </a:lnTo>
                <a:lnTo>
                  <a:pt x="1658" y="692"/>
                </a:lnTo>
                <a:lnTo>
                  <a:pt x="1658" y="692"/>
                </a:lnTo>
                <a:lnTo>
                  <a:pt x="1642" y="682"/>
                </a:lnTo>
                <a:lnTo>
                  <a:pt x="1626" y="672"/>
                </a:lnTo>
                <a:lnTo>
                  <a:pt x="1612" y="662"/>
                </a:lnTo>
                <a:lnTo>
                  <a:pt x="1598" y="650"/>
                </a:lnTo>
                <a:lnTo>
                  <a:pt x="1598" y="650"/>
                </a:lnTo>
                <a:lnTo>
                  <a:pt x="1558" y="650"/>
                </a:lnTo>
                <a:lnTo>
                  <a:pt x="1524" y="650"/>
                </a:lnTo>
                <a:lnTo>
                  <a:pt x="1490" y="654"/>
                </a:lnTo>
                <a:lnTo>
                  <a:pt x="1452" y="660"/>
                </a:lnTo>
                <a:lnTo>
                  <a:pt x="1452" y="660"/>
                </a:lnTo>
                <a:lnTo>
                  <a:pt x="1436" y="666"/>
                </a:lnTo>
                <a:lnTo>
                  <a:pt x="1422" y="674"/>
                </a:lnTo>
                <a:lnTo>
                  <a:pt x="1406" y="684"/>
                </a:lnTo>
                <a:lnTo>
                  <a:pt x="1406" y="684"/>
                </a:lnTo>
                <a:lnTo>
                  <a:pt x="1374" y="668"/>
                </a:lnTo>
                <a:lnTo>
                  <a:pt x="1344" y="654"/>
                </a:lnTo>
                <a:lnTo>
                  <a:pt x="1284" y="626"/>
                </a:lnTo>
                <a:lnTo>
                  <a:pt x="1284" y="626"/>
                </a:lnTo>
                <a:lnTo>
                  <a:pt x="1256" y="594"/>
                </a:lnTo>
                <a:lnTo>
                  <a:pt x="1224" y="564"/>
                </a:lnTo>
                <a:lnTo>
                  <a:pt x="1192" y="538"/>
                </a:lnTo>
                <a:lnTo>
                  <a:pt x="1160" y="510"/>
                </a:lnTo>
                <a:lnTo>
                  <a:pt x="1160" y="510"/>
                </a:lnTo>
                <a:lnTo>
                  <a:pt x="1140" y="496"/>
                </a:lnTo>
                <a:lnTo>
                  <a:pt x="1118" y="482"/>
                </a:lnTo>
                <a:lnTo>
                  <a:pt x="1098" y="468"/>
                </a:lnTo>
                <a:lnTo>
                  <a:pt x="1090" y="460"/>
                </a:lnTo>
                <a:lnTo>
                  <a:pt x="1080" y="450"/>
                </a:lnTo>
                <a:lnTo>
                  <a:pt x="1080" y="450"/>
                </a:lnTo>
                <a:lnTo>
                  <a:pt x="1074" y="440"/>
                </a:lnTo>
                <a:lnTo>
                  <a:pt x="1064" y="426"/>
                </a:lnTo>
                <a:lnTo>
                  <a:pt x="1052" y="398"/>
                </a:lnTo>
                <a:lnTo>
                  <a:pt x="1052" y="398"/>
                </a:lnTo>
                <a:lnTo>
                  <a:pt x="1048" y="320"/>
                </a:lnTo>
                <a:lnTo>
                  <a:pt x="1046" y="302"/>
                </a:lnTo>
                <a:lnTo>
                  <a:pt x="1038" y="266"/>
                </a:lnTo>
                <a:lnTo>
                  <a:pt x="1038" y="266"/>
                </a:lnTo>
                <a:lnTo>
                  <a:pt x="1036" y="258"/>
                </a:lnTo>
                <a:lnTo>
                  <a:pt x="1032" y="252"/>
                </a:lnTo>
                <a:lnTo>
                  <a:pt x="1022" y="240"/>
                </a:lnTo>
                <a:lnTo>
                  <a:pt x="1010" y="230"/>
                </a:lnTo>
                <a:lnTo>
                  <a:pt x="1000" y="218"/>
                </a:lnTo>
                <a:lnTo>
                  <a:pt x="1000" y="218"/>
                </a:lnTo>
                <a:lnTo>
                  <a:pt x="974" y="184"/>
                </a:lnTo>
                <a:lnTo>
                  <a:pt x="950" y="146"/>
                </a:lnTo>
                <a:lnTo>
                  <a:pt x="950" y="146"/>
                </a:lnTo>
                <a:lnTo>
                  <a:pt x="930" y="108"/>
                </a:lnTo>
                <a:lnTo>
                  <a:pt x="910" y="70"/>
                </a:lnTo>
                <a:lnTo>
                  <a:pt x="898" y="50"/>
                </a:lnTo>
                <a:lnTo>
                  <a:pt x="884" y="32"/>
                </a:lnTo>
                <a:lnTo>
                  <a:pt x="870" y="16"/>
                </a:lnTo>
                <a:lnTo>
                  <a:pt x="854" y="0"/>
                </a:lnTo>
                <a:lnTo>
                  <a:pt x="854" y="0"/>
                </a:lnTo>
                <a:lnTo>
                  <a:pt x="844" y="58"/>
                </a:lnTo>
                <a:lnTo>
                  <a:pt x="840" y="90"/>
                </a:lnTo>
                <a:lnTo>
                  <a:pt x="840" y="96"/>
                </a:lnTo>
                <a:lnTo>
                  <a:pt x="838" y="96"/>
                </a:lnTo>
                <a:lnTo>
                  <a:pt x="838" y="96"/>
                </a:lnTo>
                <a:lnTo>
                  <a:pt x="830" y="74"/>
                </a:lnTo>
                <a:lnTo>
                  <a:pt x="830" y="74"/>
                </a:lnTo>
                <a:close/>
              </a:path>
            </a:pathLst>
          </a:custGeom>
          <a:noFill/>
          <a:ln w="635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4062413" y="1631950"/>
            <a:ext cx="917575" cy="1012825"/>
          </a:xfrm>
          <a:custGeom>
            <a:avLst/>
            <a:gdLst>
              <a:gd name="T0" fmla="*/ 70 w 578"/>
              <a:gd name="T1" fmla="*/ 564 h 638"/>
              <a:gd name="T2" fmla="*/ 88 w 578"/>
              <a:gd name="T3" fmla="*/ 568 h 638"/>
              <a:gd name="T4" fmla="*/ 126 w 578"/>
              <a:gd name="T5" fmla="*/ 584 h 638"/>
              <a:gd name="T6" fmla="*/ 148 w 578"/>
              <a:gd name="T7" fmla="*/ 588 h 638"/>
              <a:gd name="T8" fmla="*/ 168 w 578"/>
              <a:gd name="T9" fmla="*/ 592 h 638"/>
              <a:gd name="T10" fmla="*/ 234 w 578"/>
              <a:gd name="T11" fmla="*/ 614 h 638"/>
              <a:gd name="T12" fmla="*/ 280 w 578"/>
              <a:gd name="T13" fmla="*/ 630 h 638"/>
              <a:gd name="T14" fmla="*/ 324 w 578"/>
              <a:gd name="T15" fmla="*/ 638 h 638"/>
              <a:gd name="T16" fmla="*/ 344 w 578"/>
              <a:gd name="T17" fmla="*/ 638 h 638"/>
              <a:gd name="T18" fmla="*/ 396 w 578"/>
              <a:gd name="T19" fmla="*/ 630 h 638"/>
              <a:gd name="T20" fmla="*/ 460 w 578"/>
              <a:gd name="T21" fmla="*/ 608 h 638"/>
              <a:gd name="T22" fmla="*/ 548 w 578"/>
              <a:gd name="T23" fmla="*/ 570 h 638"/>
              <a:gd name="T24" fmla="*/ 578 w 578"/>
              <a:gd name="T25" fmla="*/ 560 h 638"/>
              <a:gd name="T26" fmla="*/ 554 w 578"/>
              <a:gd name="T27" fmla="*/ 532 h 638"/>
              <a:gd name="T28" fmla="*/ 476 w 578"/>
              <a:gd name="T29" fmla="*/ 474 h 638"/>
              <a:gd name="T30" fmla="*/ 448 w 578"/>
              <a:gd name="T31" fmla="*/ 450 h 638"/>
              <a:gd name="T32" fmla="*/ 442 w 578"/>
              <a:gd name="T33" fmla="*/ 440 h 638"/>
              <a:gd name="T34" fmla="*/ 420 w 578"/>
              <a:gd name="T35" fmla="*/ 398 h 638"/>
              <a:gd name="T36" fmla="*/ 416 w 578"/>
              <a:gd name="T37" fmla="*/ 320 h 638"/>
              <a:gd name="T38" fmla="*/ 406 w 578"/>
              <a:gd name="T39" fmla="*/ 266 h 638"/>
              <a:gd name="T40" fmla="*/ 404 w 578"/>
              <a:gd name="T41" fmla="*/ 258 h 638"/>
              <a:gd name="T42" fmla="*/ 390 w 578"/>
              <a:gd name="T43" fmla="*/ 240 h 638"/>
              <a:gd name="T44" fmla="*/ 368 w 578"/>
              <a:gd name="T45" fmla="*/ 218 h 638"/>
              <a:gd name="T46" fmla="*/ 342 w 578"/>
              <a:gd name="T47" fmla="*/ 184 h 638"/>
              <a:gd name="T48" fmla="*/ 318 w 578"/>
              <a:gd name="T49" fmla="*/ 146 h 638"/>
              <a:gd name="T50" fmla="*/ 278 w 578"/>
              <a:gd name="T51" fmla="*/ 70 h 638"/>
              <a:gd name="T52" fmla="*/ 252 w 578"/>
              <a:gd name="T53" fmla="*/ 32 h 638"/>
              <a:gd name="T54" fmla="*/ 222 w 578"/>
              <a:gd name="T55" fmla="*/ 0 h 638"/>
              <a:gd name="T56" fmla="*/ 212 w 578"/>
              <a:gd name="T57" fmla="*/ 58 h 638"/>
              <a:gd name="T58" fmla="*/ 208 w 578"/>
              <a:gd name="T59" fmla="*/ 96 h 638"/>
              <a:gd name="T60" fmla="*/ 206 w 578"/>
              <a:gd name="T61" fmla="*/ 96 h 638"/>
              <a:gd name="T62" fmla="*/ 198 w 578"/>
              <a:gd name="T63" fmla="*/ 74 h 638"/>
              <a:gd name="T64" fmla="*/ 162 w 578"/>
              <a:gd name="T65" fmla="*/ 204 h 638"/>
              <a:gd name="T66" fmla="*/ 124 w 578"/>
              <a:gd name="T67" fmla="*/ 334 h 638"/>
              <a:gd name="T68" fmla="*/ 108 w 578"/>
              <a:gd name="T69" fmla="*/ 392 h 638"/>
              <a:gd name="T70" fmla="*/ 88 w 578"/>
              <a:gd name="T71" fmla="*/ 450 h 638"/>
              <a:gd name="T72" fmla="*/ 80 w 578"/>
              <a:gd name="T73" fmla="*/ 464 h 638"/>
              <a:gd name="T74" fmla="*/ 56 w 578"/>
              <a:gd name="T75" fmla="*/ 490 h 638"/>
              <a:gd name="T76" fmla="*/ 46 w 578"/>
              <a:gd name="T77" fmla="*/ 504 h 638"/>
              <a:gd name="T78" fmla="*/ 12 w 578"/>
              <a:gd name="T79" fmla="*/ 566 h 638"/>
              <a:gd name="T80" fmla="*/ 0 w 578"/>
              <a:gd name="T81" fmla="*/ 584 h 638"/>
              <a:gd name="T82" fmla="*/ 22 w 578"/>
              <a:gd name="T83" fmla="*/ 568 h 638"/>
              <a:gd name="T84" fmla="*/ 46 w 578"/>
              <a:gd name="T85" fmla="*/ 56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8" h="638">
                <a:moveTo>
                  <a:pt x="70" y="564"/>
                </a:moveTo>
                <a:lnTo>
                  <a:pt x="70" y="564"/>
                </a:lnTo>
                <a:lnTo>
                  <a:pt x="78" y="566"/>
                </a:lnTo>
                <a:lnTo>
                  <a:pt x="88" y="568"/>
                </a:lnTo>
                <a:lnTo>
                  <a:pt x="106" y="576"/>
                </a:lnTo>
                <a:lnTo>
                  <a:pt x="126" y="584"/>
                </a:lnTo>
                <a:lnTo>
                  <a:pt x="136" y="588"/>
                </a:lnTo>
                <a:lnTo>
                  <a:pt x="148" y="588"/>
                </a:lnTo>
                <a:lnTo>
                  <a:pt x="148" y="588"/>
                </a:lnTo>
                <a:lnTo>
                  <a:pt x="168" y="592"/>
                </a:lnTo>
                <a:lnTo>
                  <a:pt x="188" y="596"/>
                </a:lnTo>
                <a:lnTo>
                  <a:pt x="234" y="614"/>
                </a:lnTo>
                <a:lnTo>
                  <a:pt x="258" y="622"/>
                </a:lnTo>
                <a:lnTo>
                  <a:pt x="280" y="630"/>
                </a:lnTo>
                <a:lnTo>
                  <a:pt x="304" y="636"/>
                </a:lnTo>
                <a:lnTo>
                  <a:pt x="324" y="638"/>
                </a:lnTo>
                <a:lnTo>
                  <a:pt x="324" y="638"/>
                </a:lnTo>
                <a:lnTo>
                  <a:pt x="344" y="638"/>
                </a:lnTo>
                <a:lnTo>
                  <a:pt x="362" y="636"/>
                </a:lnTo>
                <a:lnTo>
                  <a:pt x="396" y="630"/>
                </a:lnTo>
                <a:lnTo>
                  <a:pt x="430" y="620"/>
                </a:lnTo>
                <a:lnTo>
                  <a:pt x="460" y="608"/>
                </a:lnTo>
                <a:lnTo>
                  <a:pt x="520" y="582"/>
                </a:lnTo>
                <a:lnTo>
                  <a:pt x="548" y="570"/>
                </a:lnTo>
                <a:lnTo>
                  <a:pt x="578" y="560"/>
                </a:lnTo>
                <a:lnTo>
                  <a:pt x="578" y="560"/>
                </a:lnTo>
                <a:lnTo>
                  <a:pt x="568" y="546"/>
                </a:lnTo>
                <a:lnTo>
                  <a:pt x="554" y="532"/>
                </a:lnTo>
                <a:lnTo>
                  <a:pt x="514" y="502"/>
                </a:lnTo>
                <a:lnTo>
                  <a:pt x="476" y="474"/>
                </a:lnTo>
                <a:lnTo>
                  <a:pt x="460" y="462"/>
                </a:lnTo>
                <a:lnTo>
                  <a:pt x="448" y="450"/>
                </a:lnTo>
                <a:lnTo>
                  <a:pt x="448" y="450"/>
                </a:lnTo>
                <a:lnTo>
                  <a:pt x="442" y="440"/>
                </a:lnTo>
                <a:lnTo>
                  <a:pt x="432" y="426"/>
                </a:lnTo>
                <a:lnTo>
                  <a:pt x="420" y="398"/>
                </a:lnTo>
                <a:lnTo>
                  <a:pt x="420" y="398"/>
                </a:lnTo>
                <a:lnTo>
                  <a:pt x="416" y="320"/>
                </a:lnTo>
                <a:lnTo>
                  <a:pt x="414" y="302"/>
                </a:lnTo>
                <a:lnTo>
                  <a:pt x="406" y="266"/>
                </a:lnTo>
                <a:lnTo>
                  <a:pt x="406" y="266"/>
                </a:lnTo>
                <a:lnTo>
                  <a:pt x="404" y="258"/>
                </a:lnTo>
                <a:lnTo>
                  <a:pt x="400" y="252"/>
                </a:lnTo>
                <a:lnTo>
                  <a:pt x="390" y="240"/>
                </a:lnTo>
                <a:lnTo>
                  <a:pt x="378" y="230"/>
                </a:lnTo>
                <a:lnTo>
                  <a:pt x="368" y="218"/>
                </a:lnTo>
                <a:lnTo>
                  <a:pt x="368" y="218"/>
                </a:lnTo>
                <a:lnTo>
                  <a:pt x="342" y="184"/>
                </a:lnTo>
                <a:lnTo>
                  <a:pt x="318" y="146"/>
                </a:lnTo>
                <a:lnTo>
                  <a:pt x="318" y="146"/>
                </a:lnTo>
                <a:lnTo>
                  <a:pt x="298" y="108"/>
                </a:lnTo>
                <a:lnTo>
                  <a:pt x="278" y="70"/>
                </a:lnTo>
                <a:lnTo>
                  <a:pt x="266" y="50"/>
                </a:lnTo>
                <a:lnTo>
                  <a:pt x="252" y="32"/>
                </a:lnTo>
                <a:lnTo>
                  <a:pt x="238" y="16"/>
                </a:lnTo>
                <a:lnTo>
                  <a:pt x="222" y="0"/>
                </a:lnTo>
                <a:lnTo>
                  <a:pt x="222" y="0"/>
                </a:lnTo>
                <a:lnTo>
                  <a:pt x="212" y="58"/>
                </a:lnTo>
                <a:lnTo>
                  <a:pt x="208" y="90"/>
                </a:lnTo>
                <a:lnTo>
                  <a:pt x="208" y="96"/>
                </a:lnTo>
                <a:lnTo>
                  <a:pt x="206" y="96"/>
                </a:lnTo>
                <a:lnTo>
                  <a:pt x="206" y="96"/>
                </a:lnTo>
                <a:lnTo>
                  <a:pt x="198" y="74"/>
                </a:lnTo>
                <a:lnTo>
                  <a:pt x="198" y="74"/>
                </a:lnTo>
                <a:lnTo>
                  <a:pt x="182" y="140"/>
                </a:lnTo>
                <a:lnTo>
                  <a:pt x="162" y="204"/>
                </a:lnTo>
                <a:lnTo>
                  <a:pt x="144" y="268"/>
                </a:lnTo>
                <a:lnTo>
                  <a:pt x="124" y="334"/>
                </a:lnTo>
                <a:lnTo>
                  <a:pt x="124" y="334"/>
                </a:lnTo>
                <a:lnTo>
                  <a:pt x="108" y="392"/>
                </a:lnTo>
                <a:lnTo>
                  <a:pt x="100" y="422"/>
                </a:lnTo>
                <a:lnTo>
                  <a:pt x="88" y="450"/>
                </a:lnTo>
                <a:lnTo>
                  <a:pt x="88" y="450"/>
                </a:lnTo>
                <a:lnTo>
                  <a:pt x="80" y="464"/>
                </a:lnTo>
                <a:lnTo>
                  <a:pt x="68" y="478"/>
                </a:lnTo>
                <a:lnTo>
                  <a:pt x="56" y="490"/>
                </a:lnTo>
                <a:lnTo>
                  <a:pt x="46" y="504"/>
                </a:lnTo>
                <a:lnTo>
                  <a:pt x="46" y="504"/>
                </a:lnTo>
                <a:lnTo>
                  <a:pt x="22" y="546"/>
                </a:lnTo>
                <a:lnTo>
                  <a:pt x="12" y="566"/>
                </a:lnTo>
                <a:lnTo>
                  <a:pt x="0" y="584"/>
                </a:lnTo>
                <a:lnTo>
                  <a:pt x="0" y="584"/>
                </a:lnTo>
                <a:lnTo>
                  <a:pt x="14" y="572"/>
                </a:lnTo>
                <a:lnTo>
                  <a:pt x="22" y="568"/>
                </a:lnTo>
                <a:lnTo>
                  <a:pt x="28" y="566"/>
                </a:lnTo>
                <a:lnTo>
                  <a:pt x="46" y="564"/>
                </a:lnTo>
                <a:lnTo>
                  <a:pt x="70" y="56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4062413" y="1631950"/>
            <a:ext cx="917575" cy="1012825"/>
          </a:xfrm>
          <a:custGeom>
            <a:avLst/>
            <a:gdLst>
              <a:gd name="T0" fmla="*/ 70 w 578"/>
              <a:gd name="T1" fmla="*/ 564 h 638"/>
              <a:gd name="T2" fmla="*/ 88 w 578"/>
              <a:gd name="T3" fmla="*/ 568 h 638"/>
              <a:gd name="T4" fmla="*/ 126 w 578"/>
              <a:gd name="T5" fmla="*/ 584 h 638"/>
              <a:gd name="T6" fmla="*/ 148 w 578"/>
              <a:gd name="T7" fmla="*/ 588 h 638"/>
              <a:gd name="T8" fmla="*/ 168 w 578"/>
              <a:gd name="T9" fmla="*/ 592 h 638"/>
              <a:gd name="T10" fmla="*/ 234 w 578"/>
              <a:gd name="T11" fmla="*/ 614 h 638"/>
              <a:gd name="T12" fmla="*/ 280 w 578"/>
              <a:gd name="T13" fmla="*/ 630 h 638"/>
              <a:gd name="T14" fmla="*/ 324 w 578"/>
              <a:gd name="T15" fmla="*/ 638 h 638"/>
              <a:gd name="T16" fmla="*/ 344 w 578"/>
              <a:gd name="T17" fmla="*/ 638 h 638"/>
              <a:gd name="T18" fmla="*/ 396 w 578"/>
              <a:gd name="T19" fmla="*/ 630 h 638"/>
              <a:gd name="T20" fmla="*/ 460 w 578"/>
              <a:gd name="T21" fmla="*/ 608 h 638"/>
              <a:gd name="T22" fmla="*/ 548 w 578"/>
              <a:gd name="T23" fmla="*/ 570 h 638"/>
              <a:gd name="T24" fmla="*/ 578 w 578"/>
              <a:gd name="T25" fmla="*/ 560 h 638"/>
              <a:gd name="T26" fmla="*/ 554 w 578"/>
              <a:gd name="T27" fmla="*/ 532 h 638"/>
              <a:gd name="T28" fmla="*/ 476 w 578"/>
              <a:gd name="T29" fmla="*/ 474 h 638"/>
              <a:gd name="T30" fmla="*/ 448 w 578"/>
              <a:gd name="T31" fmla="*/ 450 h 638"/>
              <a:gd name="T32" fmla="*/ 442 w 578"/>
              <a:gd name="T33" fmla="*/ 440 h 638"/>
              <a:gd name="T34" fmla="*/ 420 w 578"/>
              <a:gd name="T35" fmla="*/ 398 h 638"/>
              <a:gd name="T36" fmla="*/ 416 w 578"/>
              <a:gd name="T37" fmla="*/ 320 h 638"/>
              <a:gd name="T38" fmla="*/ 406 w 578"/>
              <a:gd name="T39" fmla="*/ 266 h 638"/>
              <a:gd name="T40" fmla="*/ 404 w 578"/>
              <a:gd name="T41" fmla="*/ 258 h 638"/>
              <a:gd name="T42" fmla="*/ 390 w 578"/>
              <a:gd name="T43" fmla="*/ 240 h 638"/>
              <a:gd name="T44" fmla="*/ 368 w 578"/>
              <a:gd name="T45" fmla="*/ 218 h 638"/>
              <a:gd name="T46" fmla="*/ 342 w 578"/>
              <a:gd name="T47" fmla="*/ 184 h 638"/>
              <a:gd name="T48" fmla="*/ 318 w 578"/>
              <a:gd name="T49" fmla="*/ 146 h 638"/>
              <a:gd name="T50" fmla="*/ 278 w 578"/>
              <a:gd name="T51" fmla="*/ 70 h 638"/>
              <a:gd name="T52" fmla="*/ 252 w 578"/>
              <a:gd name="T53" fmla="*/ 32 h 638"/>
              <a:gd name="T54" fmla="*/ 222 w 578"/>
              <a:gd name="T55" fmla="*/ 0 h 638"/>
              <a:gd name="T56" fmla="*/ 212 w 578"/>
              <a:gd name="T57" fmla="*/ 58 h 638"/>
              <a:gd name="T58" fmla="*/ 208 w 578"/>
              <a:gd name="T59" fmla="*/ 96 h 638"/>
              <a:gd name="T60" fmla="*/ 206 w 578"/>
              <a:gd name="T61" fmla="*/ 96 h 638"/>
              <a:gd name="T62" fmla="*/ 198 w 578"/>
              <a:gd name="T63" fmla="*/ 74 h 638"/>
              <a:gd name="T64" fmla="*/ 162 w 578"/>
              <a:gd name="T65" fmla="*/ 204 h 638"/>
              <a:gd name="T66" fmla="*/ 124 w 578"/>
              <a:gd name="T67" fmla="*/ 334 h 638"/>
              <a:gd name="T68" fmla="*/ 108 w 578"/>
              <a:gd name="T69" fmla="*/ 392 h 638"/>
              <a:gd name="T70" fmla="*/ 88 w 578"/>
              <a:gd name="T71" fmla="*/ 450 h 638"/>
              <a:gd name="T72" fmla="*/ 80 w 578"/>
              <a:gd name="T73" fmla="*/ 464 h 638"/>
              <a:gd name="T74" fmla="*/ 56 w 578"/>
              <a:gd name="T75" fmla="*/ 490 h 638"/>
              <a:gd name="T76" fmla="*/ 46 w 578"/>
              <a:gd name="T77" fmla="*/ 504 h 638"/>
              <a:gd name="T78" fmla="*/ 12 w 578"/>
              <a:gd name="T79" fmla="*/ 566 h 638"/>
              <a:gd name="T80" fmla="*/ 0 w 578"/>
              <a:gd name="T81" fmla="*/ 584 h 638"/>
              <a:gd name="T82" fmla="*/ 22 w 578"/>
              <a:gd name="T83" fmla="*/ 568 h 638"/>
              <a:gd name="T84" fmla="*/ 46 w 578"/>
              <a:gd name="T85" fmla="*/ 56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8" h="638">
                <a:moveTo>
                  <a:pt x="70" y="564"/>
                </a:moveTo>
                <a:lnTo>
                  <a:pt x="70" y="564"/>
                </a:lnTo>
                <a:lnTo>
                  <a:pt x="78" y="566"/>
                </a:lnTo>
                <a:lnTo>
                  <a:pt x="88" y="568"/>
                </a:lnTo>
                <a:lnTo>
                  <a:pt x="106" y="576"/>
                </a:lnTo>
                <a:lnTo>
                  <a:pt x="126" y="584"/>
                </a:lnTo>
                <a:lnTo>
                  <a:pt x="136" y="588"/>
                </a:lnTo>
                <a:lnTo>
                  <a:pt x="148" y="588"/>
                </a:lnTo>
                <a:lnTo>
                  <a:pt x="148" y="588"/>
                </a:lnTo>
                <a:lnTo>
                  <a:pt x="168" y="592"/>
                </a:lnTo>
                <a:lnTo>
                  <a:pt x="188" y="596"/>
                </a:lnTo>
                <a:lnTo>
                  <a:pt x="234" y="614"/>
                </a:lnTo>
                <a:lnTo>
                  <a:pt x="258" y="622"/>
                </a:lnTo>
                <a:lnTo>
                  <a:pt x="280" y="630"/>
                </a:lnTo>
                <a:lnTo>
                  <a:pt x="304" y="636"/>
                </a:lnTo>
                <a:lnTo>
                  <a:pt x="324" y="638"/>
                </a:lnTo>
                <a:lnTo>
                  <a:pt x="324" y="638"/>
                </a:lnTo>
                <a:lnTo>
                  <a:pt x="344" y="638"/>
                </a:lnTo>
                <a:lnTo>
                  <a:pt x="362" y="636"/>
                </a:lnTo>
                <a:lnTo>
                  <a:pt x="396" y="630"/>
                </a:lnTo>
                <a:lnTo>
                  <a:pt x="430" y="620"/>
                </a:lnTo>
                <a:lnTo>
                  <a:pt x="460" y="608"/>
                </a:lnTo>
                <a:lnTo>
                  <a:pt x="520" y="582"/>
                </a:lnTo>
                <a:lnTo>
                  <a:pt x="548" y="570"/>
                </a:lnTo>
                <a:lnTo>
                  <a:pt x="578" y="560"/>
                </a:lnTo>
                <a:lnTo>
                  <a:pt x="578" y="560"/>
                </a:lnTo>
                <a:lnTo>
                  <a:pt x="568" y="546"/>
                </a:lnTo>
                <a:lnTo>
                  <a:pt x="554" y="532"/>
                </a:lnTo>
                <a:lnTo>
                  <a:pt x="514" y="502"/>
                </a:lnTo>
                <a:lnTo>
                  <a:pt x="476" y="474"/>
                </a:lnTo>
                <a:lnTo>
                  <a:pt x="460" y="462"/>
                </a:lnTo>
                <a:lnTo>
                  <a:pt x="448" y="450"/>
                </a:lnTo>
                <a:lnTo>
                  <a:pt x="448" y="450"/>
                </a:lnTo>
                <a:lnTo>
                  <a:pt x="442" y="440"/>
                </a:lnTo>
                <a:lnTo>
                  <a:pt x="432" y="426"/>
                </a:lnTo>
                <a:lnTo>
                  <a:pt x="420" y="398"/>
                </a:lnTo>
                <a:lnTo>
                  <a:pt x="420" y="398"/>
                </a:lnTo>
                <a:lnTo>
                  <a:pt x="416" y="320"/>
                </a:lnTo>
                <a:lnTo>
                  <a:pt x="414" y="302"/>
                </a:lnTo>
                <a:lnTo>
                  <a:pt x="406" y="266"/>
                </a:lnTo>
                <a:lnTo>
                  <a:pt x="406" y="266"/>
                </a:lnTo>
                <a:lnTo>
                  <a:pt x="404" y="258"/>
                </a:lnTo>
                <a:lnTo>
                  <a:pt x="400" y="252"/>
                </a:lnTo>
                <a:lnTo>
                  <a:pt x="390" y="240"/>
                </a:lnTo>
                <a:lnTo>
                  <a:pt x="378" y="230"/>
                </a:lnTo>
                <a:lnTo>
                  <a:pt x="368" y="218"/>
                </a:lnTo>
                <a:lnTo>
                  <a:pt x="368" y="218"/>
                </a:lnTo>
                <a:lnTo>
                  <a:pt x="342" y="184"/>
                </a:lnTo>
                <a:lnTo>
                  <a:pt x="318" y="146"/>
                </a:lnTo>
                <a:lnTo>
                  <a:pt x="318" y="146"/>
                </a:lnTo>
                <a:lnTo>
                  <a:pt x="298" y="108"/>
                </a:lnTo>
                <a:lnTo>
                  <a:pt x="278" y="70"/>
                </a:lnTo>
                <a:lnTo>
                  <a:pt x="266" y="50"/>
                </a:lnTo>
                <a:lnTo>
                  <a:pt x="252" y="32"/>
                </a:lnTo>
                <a:lnTo>
                  <a:pt x="238" y="16"/>
                </a:lnTo>
                <a:lnTo>
                  <a:pt x="222" y="0"/>
                </a:lnTo>
                <a:lnTo>
                  <a:pt x="222" y="0"/>
                </a:lnTo>
                <a:lnTo>
                  <a:pt x="212" y="58"/>
                </a:lnTo>
                <a:lnTo>
                  <a:pt x="208" y="90"/>
                </a:lnTo>
                <a:lnTo>
                  <a:pt x="208" y="96"/>
                </a:lnTo>
                <a:lnTo>
                  <a:pt x="206" y="96"/>
                </a:lnTo>
                <a:lnTo>
                  <a:pt x="206" y="96"/>
                </a:lnTo>
                <a:lnTo>
                  <a:pt x="198" y="74"/>
                </a:lnTo>
                <a:lnTo>
                  <a:pt x="198" y="74"/>
                </a:lnTo>
                <a:lnTo>
                  <a:pt x="182" y="140"/>
                </a:lnTo>
                <a:lnTo>
                  <a:pt x="162" y="204"/>
                </a:lnTo>
                <a:lnTo>
                  <a:pt x="144" y="268"/>
                </a:lnTo>
                <a:lnTo>
                  <a:pt x="124" y="334"/>
                </a:lnTo>
                <a:lnTo>
                  <a:pt x="124" y="334"/>
                </a:lnTo>
                <a:lnTo>
                  <a:pt x="108" y="392"/>
                </a:lnTo>
                <a:lnTo>
                  <a:pt x="100" y="422"/>
                </a:lnTo>
                <a:lnTo>
                  <a:pt x="88" y="450"/>
                </a:lnTo>
                <a:lnTo>
                  <a:pt x="88" y="450"/>
                </a:lnTo>
                <a:lnTo>
                  <a:pt x="80" y="464"/>
                </a:lnTo>
                <a:lnTo>
                  <a:pt x="68" y="478"/>
                </a:lnTo>
                <a:lnTo>
                  <a:pt x="56" y="490"/>
                </a:lnTo>
                <a:lnTo>
                  <a:pt x="46" y="504"/>
                </a:lnTo>
                <a:lnTo>
                  <a:pt x="46" y="504"/>
                </a:lnTo>
                <a:lnTo>
                  <a:pt x="22" y="546"/>
                </a:lnTo>
                <a:lnTo>
                  <a:pt x="12" y="566"/>
                </a:lnTo>
                <a:lnTo>
                  <a:pt x="0" y="584"/>
                </a:lnTo>
                <a:lnTo>
                  <a:pt x="0" y="584"/>
                </a:lnTo>
                <a:lnTo>
                  <a:pt x="14" y="572"/>
                </a:lnTo>
                <a:lnTo>
                  <a:pt x="22" y="568"/>
                </a:lnTo>
                <a:lnTo>
                  <a:pt x="28" y="566"/>
                </a:lnTo>
                <a:lnTo>
                  <a:pt x="46" y="564"/>
                </a:lnTo>
                <a:lnTo>
                  <a:pt x="70" y="56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4062413" y="1631950"/>
            <a:ext cx="917575" cy="1012825"/>
          </a:xfrm>
          <a:custGeom>
            <a:avLst/>
            <a:gdLst>
              <a:gd name="T0" fmla="*/ 70 w 578"/>
              <a:gd name="T1" fmla="*/ 564 h 638"/>
              <a:gd name="T2" fmla="*/ 88 w 578"/>
              <a:gd name="T3" fmla="*/ 568 h 638"/>
              <a:gd name="T4" fmla="*/ 126 w 578"/>
              <a:gd name="T5" fmla="*/ 584 h 638"/>
              <a:gd name="T6" fmla="*/ 148 w 578"/>
              <a:gd name="T7" fmla="*/ 588 h 638"/>
              <a:gd name="T8" fmla="*/ 168 w 578"/>
              <a:gd name="T9" fmla="*/ 592 h 638"/>
              <a:gd name="T10" fmla="*/ 234 w 578"/>
              <a:gd name="T11" fmla="*/ 614 h 638"/>
              <a:gd name="T12" fmla="*/ 280 w 578"/>
              <a:gd name="T13" fmla="*/ 630 h 638"/>
              <a:gd name="T14" fmla="*/ 324 w 578"/>
              <a:gd name="T15" fmla="*/ 638 h 638"/>
              <a:gd name="T16" fmla="*/ 344 w 578"/>
              <a:gd name="T17" fmla="*/ 638 h 638"/>
              <a:gd name="T18" fmla="*/ 396 w 578"/>
              <a:gd name="T19" fmla="*/ 630 h 638"/>
              <a:gd name="T20" fmla="*/ 460 w 578"/>
              <a:gd name="T21" fmla="*/ 608 h 638"/>
              <a:gd name="T22" fmla="*/ 548 w 578"/>
              <a:gd name="T23" fmla="*/ 570 h 638"/>
              <a:gd name="T24" fmla="*/ 578 w 578"/>
              <a:gd name="T25" fmla="*/ 560 h 638"/>
              <a:gd name="T26" fmla="*/ 554 w 578"/>
              <a:gd name="T27" fmla="*/ 532 h 638"/>
              <a:gd name="T28" fmla="*/ 476 w 578"/>
              <a:gd name="T29" fmla="*/ 474 h 638"/>
              <a:gd name="T30" fmla="*/ 448 w 578"/>
              <a:gd name="T31" fmla="*/ 450 h 638"/>
              <a:gd name="T32" fmla="*/ 442 w 578"/>
              <a:gd name="T33" fmla="*/ 440 h 638"/>
              <a:gd name="T34" fmla="*/ 420 w 578"/>
              <a:gd name="T35" fmla="*/ 398 h 638"/>
              <a:gd name="T36" fmla="*/ 416 w 578"/>
              <a:gd name="T37" fmla="*/ 320 h 638"/>
              <a:gd name="T38" fmla="*/ 406 w 578"/>
              <a:gd name="T39" fmla="*/ 266 h 638"/>
              <a:gd name="T40" fmla="*/ 404 w 578"/>
              <a:gd name="T41" fmla="*/ 258 h 638"/>
              <a:gd name="T42" fmla="*/ 390 w 578"/>
              <a:gd name="T43" fmla="*/ 240 h 638"/>
              <a:gd name="T44" fmla="*/ 368 w 578"/>
              <a:gd name="T45" fmla="*/ 218 h 638"/>
              <a:gd name="T46" fmla="*/ 342 w 578"/>
              <a:gd name="T47" fmla="*/ 184 h 638"/>
              <a:gd name="T48" fmla="*/ 318 w 578"/>
              <a:gd name="T49" fmla="*/ 146 h 638"/>
              <a:gd name="T50" fmla="*/ 278 w 578"/>
              <a:gd name="T51" fmla="*/ 70 h 638"/>
              <a:gd name="T52" fmla="*/ 252 w 578"/>
              <a:gd name="T53" fmla="*/ 32 h 638"/>
              <a:gd name="T54" fmla="*/ 222 w 578"/>
              <a:gd name="T55" fmla="*/ 0 h 638"/>
              <a:gd name="T56" fmla="*/ 212 w 578"/>
              <a:gd name="T57" fmla="*/ 58 h 638"/>
              <a:gd name="T58" fmla="*/ 208 w 578"/>
              <a:gd name="T59" fmla="*/ 96 h 638"/>
              <a:gd name="T60" fmla="*/ 206 w 578"/>
              <a:gd name="T61" fmla="*/ 96 h 638"/>
              <a:gd name="T62" fmla="*/ 198 w 578"/>
              <a:gd name="T63" fmla="*/ 74 h 638"/>
              <a:gd name="T64" fmla="*/ 162 w 578"/>
              <a:gd name="T65" fmla="*/ 204 h 638"/>
              <a:gd name="T66" fmla="*/ 124 w 578"/>
              <a:gd name="T67" fmla="*/ 334 h 638"/>
              <a:gd name="T68" fmla="*/ 108 w 578"/>
              <a:gd name="T69" fmla="*/ 392 h 638"/>
              <a:gd name="T70" fmla="*/ 88 w 578"/>
              <a:gd name="T71" fmla="*/ 450 h 638"/>
              <a:gd name="T72" fmla="*/ 80 w 578"/>
              <a:gd name="T73" fmla="*/ 464 h 638"/>
              <a:gd name="T74" fmla="*/ 56 w 578"/>
              <a:gd name="T75" fmla="*/ 490 h 638"/>
              <a:gd name="T76" fmla="*/ 46 w 578"/>
              <a:gd name="T77" fmla="*/ 504 h 638"/>
              <a:gd name="T78" fmla="*/ 12 w 578"/>
              <a:gd name="T79" fmla="*/ 566 h 638"/>
              <a:gd name="T80" fmla="*/ 0 w 578"/>
              <a:gd name="T81" fmla="*/ 584 h 638"/>
              <a:gd name="T82" fmla="*/ 22 w 578"/>
              <a:gd name="T83" fmla="*/ 568 h 638"/>
              <a:gd name="T84" fmla="*/ 46 w 578"/>
              <a:gd name="T85" fmla="*/ 564 h 638"/>
              <a:gd name="T86" fmla="*/ 70 w 578"/>
              <a:gd name="T87" fmla="*/ 56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8" h="638">
                <a:moveTo>
                  <a:pt x="70" y="564"/>
                </a:moveTo>
                <a:lnTo>
                  <a:pt x="70" y="564"/>
                </a:lnTo>
                <a:lnTo>
                  <a:pt x="78" y="566"/>
                </a:lnTo>
                <a:lnTo>
                  <a:pt x="88" y="568"/>
                </a:lnTo>
                <a:lnTo>
                  <a:pt x="106" y="576"/>
                </a:lnTo>
                <a:lnTo>
                  <a:pt x="126" y="584"/>
                </a:lnTo>
                <a:lnTo>
                  <a:pt x="136" y="588"/>
                </a:lnTo>
                <a:lnTo>
                  <a:pt x="148" y="588"/>
                </a:lnTo>
                <a:lnTo>
                  <a:pt x="148" y="588"/>
                </a:lnTo>
                <a:lnTo>
                  <a:pt x="168" y="592"/>
                </a:lnTo>
                <a:lnTo>
                  <a:pt x="188" y="596"/>
                </a:lnTo>
                <a:lnTo>
                  <a:pt x="234" y="614"/>
                </a:lnTo>
                <a:lnTo>
                  <a:pt x="258" y="622"/>
                </a:lnTo>
                <a:lnTo>
                  <a:pt x="280" y="630"/>
                </a:lnTo>
                <a:lnTo>
                  <a:pt x="304" y="636"/>
                </a:lnTo>
                <a:lnTo>
                  <a:pt x="324" y="638"/>
                </a:lnTo>
                <a:lnTo>
                  <a:pt x="324" y="638"/>
                </a:lnTo>
                <a:lnTo>
                  <a:pt x="344" y="638"/>
                </a:lnTo>
                <a:lnTo>
                  <a:pt x="362" y="636"/>
                </a:lnTo>
                <a:lnTo>
                  <a:pt x="396" y="630"/>
                </a:lnTo>
                <a:lnTo>
                  <a:pt x="430" y="620"/>
                </a:lnTo>
                <a:lnTo>
                  <a:pt x="460" y="608"/>
                </a:lnTo>
                <a:lnTo>
                  <a:pt x="520" y="582"/>
                </a:lnTo>
                <a:lnTo>
                  <a:pt x="548" y="570"/>
                </a:lnTo>
                <a:lnTo>
                  <a:pt x="578" y="560"/>
                </a:lnTo>
                <a:lnTo>
                  <a:pt x="578" y="560"/>
                </a:lnTo>
                <a:lnTo>
                  <a:pt x="568" y="546"/>
                </a:lnTo>
                <a:lnTo>
                  <a:pt x="554" y="532"/>
                </a:lnTo>
                <a:lnTo>
                  <a:pt x="514" y="502"/>
                </a:lnTo>
                <a:lnTo>
                  <a:pt x="476" y="474"/>
                </a:lnTo>
                <a:lnTo>
                  <a:pt x="460" y="462"/>
                </a:lnTo>
                <a:lnTo>
                  <a:pt x="448" y="450"/>
                </a:lnTo>
                <a:lnTo>
                  <a:pt x="448" y="450"/>
                </a:lnTo>
                <a:lnTo>
                  <a:pt x="442" y="440"/>
                </a:lnTo>
                <a:lnTo>
                  <a:pt x="432" y="426"/>
                </a:lnTo>
                <a:lnTo>
                  <a:pt x="420" y="398"/>
                </a:lnTo>
                <a:lnTo>
                  <a:pt x="420" y="398"/>
                </a:lnTo>
                <a:lnTo>
                  <a:pt x="416" y="320"/>
                </a:lnTo>
                <a:lnTo>
                  <a:pt x="414" y="302"/>
                </a:lnTo>
                <a:lnTo>
                  <a:pt x="406" y="266"/>
                </a:lnTo>
                <a:lnTo>
                  <a:pt x="406" y="266"/>
                </a:lnTo>
                <a:lnTo>
                  <a:pt x="404" y="258"/>
                </a:lnTo>
                <a:lnTo>
                  <a:pt x="400" y="252"/>
                </a:lnTo>
                <a:lnTo>
                  <a:pt x="390" y="240"/>
                </a:lnTo>
                <a:lnTo>
                  <a:pt x="378" y="230"/>
                </a:lnTo>
                <a:lnTo>
                  <a:pt x="368" y="218"/>
                </a:lnTo>
                <a:lnTo>
                  <a:pt x="368" y="218"/>
                </a:lnTo>
                <a:lnTo>
                  <a:pt x="342" y="184"/>
                </a:lnTo>
                <a:lnTo>
                  <a:pt x="318" y="146"/>
                </a:lnTo>
                <a:lnTo>
                  <a:pt x="318" y="146"/>
                </a:lnTo>
                <a:lnTo>
                  <a:pt x="298" y="108"/>
                </a:lnTo>
                <a:lnTo>
                  <a:pt x="278" y="70"/>
                </a:lnTo>
                <a:lnTo>
                  <a:pt x="266" y="50"/>
                </a:lnTo>
                <a:lnTo>
                  <a:pt x="252" y="32"/>
                </a:lnTo>
                <a:lnTo>
                  <a:pt x="238" y="16"/>
                </a:lnTo>
                <a:lnTo>
                  <a:pt x="222" y="0"/>
                </a:lnTo>
                <a:lnTo>
                  <a:pt x="222" y="0"/>
                </a:lnTo>
                <a:lnTo>
                  <a:pt x="212" y="58"/>
                </a:lnTo>
                <a:lnTo>
                  <a:pt x="208" y="90"/>
                </a:lnTo>
                <a:lnTo>
                  <a:pt x="208" y="96"/>
                </a:lnTo>
                <a:lnTo>
                  <a:pt x="206" y="96"/>
                </a:lnTo>
                <a:lnTo>
                  <a:pt x="206" y="96"/>
                </a:lnTo>
                <a:lnTo>
                  <a:pt x="198" y="74"/>
                </a:lnTo>
                <a:lnTo>
                  <a:pt x="198" y="74"/>
                </a:lnTo>
                <a:lnTo>
                  <a:pt x="182" y="140"/>
                </a:lnTo>
                <a:lnTo>
                  <a:pt x="162" y="204"/>
                </a:lnTo>
                <a:lnTo>
                  <a:pt x="144" y="268"/>
                </a:lnTo>
                <a:lnTo>
                  <a:pt x="124" y="334"/>
                </a:lnTo>
                <a:lnTo>
                  <a:pt x="124" y="334"/>
                </a:lnTo>
                <a:lnTo>
                  <a:pt x="108" y="392"/>
                </a:lnTo>
                <a:lnTo>
                  <a:pt x="100" y="422"/>
                </a:lnTo>
                <a:lnTo>
                  <a:pt x="88" y="450"/>
                </a:lnTo>
                <a:lnTo>
                  <a:pt x="88" y="450"/>
                </a:lnTo>
                <a:lnTo>
                  <a:pt x="80" y="464"/>
                </a:lnTo>
                <a:lnTo>
                  <a:pt x="68" y="478"/>
                </a:lnTo>
                <a:lnTo>
                  <a:pt x="56" y="490"/>
                </a:lnTo>
                <a:lnTo>
                  <a:pt x="46" y="504"/>
                </a:lnTo>
                <a:lnTo>
                  <a:pt x="46" y="504"/>
                </a:lnTo>
                <a:lnTo>
                  <a:pt x="22" y="546"/>
                </a:lnTo>
                <a:lnTo>
                  <a:pt x="12" y="566"/>
                </a:lnTo>
                <a:lnTo>
                  <a:pt x="0" y="584"/>
                </a:lnTo>
                <a:lnTo>
                  <a:pt x="0" y="584"/>
                </a:lnTo>
                <a:lnTo>
                  <a:pt x="14" y="572"/>
                </a:lnTo>
                <a:lnTo>
                  <a:pt x="22" y="568"/>
                </a:lnTo>
                <a:lnTo>
                  <a:pt x="28" y="566"/>
                </a:lnTo>
                <a:lnTo>
                  <a:pt x="46" y="564"/>
                </a:lnTo>
                <a:lnTo>
                  <a:pt x="70" y="564"/>
                </a:lnTo>
                <a:lnTo>
                  <a:pt x="70" y="564"/>
                </a:lnTo>
                <a:close/>
              </a:path>
            </a:pathLst>
          </a:custGeom>
          <a:solidFill>
            <a:srgbClr val="FF66CC"/>
          </a:solidFill>
          <a:ln w="6350">
            <a:solidFill>
              <a:srgbClr val="A51D2A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2776538" y="2527300"/>
            <a:ext cx="3603625" cy="136525"/>
          </a:xfrm>
          <a:custGeom>
            <a:avLst/>
            <a:gdLst>
              <a:gd name="T0" fmla="*/ 0 w 2270"/>
              <a:gd name="T1" fmla="*/ 74 h 86"/>
              <a:gd name="T2" fmla="*/ 142 w 2270"/>
              <a:gd name="T3" fmla="*/ 30 h 86"/>
              <a:gd name="T4" fmla="*/ 212 w 2270"/>
              <a:gd name="T5" fmla="*/ 16 h 86"/>
              <a:gd name="T6" fmla="*/ 284 w 2270"/>
              <a:gd name="T7" fmla="*/ 10 h 86"/>
              <a:gd name="T8" fmla="*/ 302 w 2270"/>
              <a:gd name="T9" fmla="*/ 12 h 86"/>
              <a:gd name="T10" fmla="*/ 356 w 2270"/>
              <a:gd name="T11" fmla="*/ 20 h 86"/>
              <a:gd name="T12" fmla="*/ 426 w 2270"/>
              <a:gd name="T13" fmla="*/ 42 h 86"/>
              <a:gd name="T14" fmla="*/ 498 w 2270"/>
              <a:gd name="T15" fmla="*/ 64 h 86"/>
              <a:gd name="T16" fmla="*/ 550 w 2270"/>
              <a:gd name="T17" fmla="*/ 74 h 86"/>
              <a:gd name="T18" fmla="*/ 568 w 2270"/>
              <a:gd name="T19" fmla="*/ 74 h 86"/>
              <a:gd name="T20" fmla="*/ 604 w 2270"/>
              <a:gd name="T21" fmla="*/ 70 h 86"/>
              <a:gd name="T22" fmla="*/ 674 w 2270"/>
              <a:gd name="T23" fmla="*/ 50 h 86"/>
              <a:gd name="T24" fmla="*/ 746 w 2270"/>
              <a:gd name="T25" fmla="*/ 24 h 86"/>
              <a:gd name="T26" fmla="*/ 816 w 2270"/>
              <a:gd name="T27" fmla="*/ 4 h 86"/>
              <a:gd name="T28" fmla="*/ 852 w 2270"/>
              <a:gd name="T29" fmla="*/ 0 h 86"/>
              <a:gd name="T30" fmla="*/ 870 w 2270"/>
              <a:gd name="T31" fmla="*/ 2 h 86"/>
              <a:gd name="T32" fmla="*/ 922 w 2270"/>
              <a:gd name="T33" fmla="*/ 12 h 86"/>
              <a:gd name="T34" fmla="*/ 994 w 2270"/>
              <a:gd name="T35" fmla="*/ 38 h 86"/>
              <a:gd name="T36" fmla="*/ 1064 w 2270"/>
              <a:gd name="T37" fmla="*/ 62 h 86"/>
              <a:gd name="T38" fmla="*/ 1118 w 2270"/>
              <a:gd name="T39" fmla="*/ 74 h 86"/>
              <a:gd name="T40" fmla="*/ 1134 w 2270"/>
              <a:gd name="T41" fmla="*/ 74 h 86"/>
              <a:gd name="T42" fmla="*/ 1170 w 2270"/>
              <a:gd name="T43" fmla="*/ 70 h 86"/>
              <a:gd name="T44" fmla="*/ 1242 w 2270"/>
              <a:gd name="T45" fmla="*/ 50 h 86"/>
              <a:gd name="T46" fmla="*/ 1314 w 2270"/>
              <a:gd name="T47" fmla="*/ 22 h 86"/>
              <a:gd name="T48" fmla="*/ 1384 w 2270"/>
              <a:gd name="T49" fmla="*/ 2 h 86"/>
              <a:gd name="T50" fmla="*/ 1420 w 2270"/>
              <a:gd name="T51" fmla="*/ 0 h 86"/>
              <a:gd name="T52" fmla="*/ 1438 w 2270"/>
              <a:gd name="T53" fmla="*/ 2 h 86"/>
              <a:gd name="T54" fmla="*/ 1472 w 2270"/>
              <a:gd name="T55" fmla="*/ 8 h 86"/>
              <a:gd name="T56" fmla="*/ 1526 w 2270"/>
              <a:gd name="T57" fmla="*/ 28 h 86"/>
              <a:gd name="T58" fmla="*/ 1596 w 2270"/>
              <a:gd name="T59" fmla="*/ 60 h 86"/>
              <a:gd name="T60" fmla="*/ 1650 w 2270"/>
              <a:gd name="T61" fmla="*/ 78 h 86"/>
              <a:gd name="T62" fmla="*/ 1686 w 2270"/>
              <a:gd name="T63" fmla="*/ 86 h 86"/>
              <a:gd name="T64" fmla="*/ 1702 w 2270"/>
              <a:gd name="T65" fmla="*/ 86 h 86"/>
              <a:gd name="T66" fmla="*/ 1738 w 2270"/>
              <a:gd name="T67" fmla="*/ 82 h 86"/>
              <a:gd name="T68" fmla="*/ 1774 w 2270"/>
              <a:gd name="T69" fmla="*/ 72 h 86"/>
              <a:gd name="T70" fmla="*/ 1844 w 2270"/>
              <a:gd name="T71" fmla="*/ 44 h 86"/>
              <a:gd name="T72" fmla="*/ 1916 w 2270"/>
              <a:gd name="T73" fmla="*/ 14 h 86"/>
              <a:gd name="T74" fmla="*/ 1952 w 2270"/>
              <a:gd name="T75" fmla="*/ 4 h 86"/>
              <a:gd name="T76" fmla="*/ 1988 w 2270"/>
              <a:gd name="T77" fmla="*/ 0 h 86"/>
              <a:gd name="T78" fmla="*/ 2024 w 2270"/>
              <a:gd name="T79" fmla="*/ 2 h 86"/>
              <a:gd name="T80" fmla="*/ 2094 w 2270"/>
              <a:gd name="T81" fmla="*/ 12 h 86"/>
              <a:gd name="T82" fmla="*/ 2164 w 2270"/>
              <a:gd name="T83" fmla="*/ 34 h 86"/>
              <a:gd name="T84" fmla="*/ 2270 w 2270"/>
              <a:gd name="T85" fmla="*/ 7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270" h="86">
                <a:moveTo>
                  <a:pt x="0" y="74"/>
                </a:moveTo>
                <a:lnTo>
                  <a:pt x="0" y="74"/>
                </a:lnTo>
                <a:lnTo>
                  <a:pt x="72" y="52"/>
                </a:lnTo>
                <a:lnTo>
                  <a:pt x="142" y="30"/>
                </a:lnTo>
                <a:lnTo>
                  <a:pt x="178" y="22"/>
                </a:lnTo>
                <a:lnTo>
                  <a:pt x="212" y="16"/>
                </a:lnTo>
                <a:lnTo>
                  <a:pt x="248" y="12"/>
                </a:lnTo>
                <a:lnTo>
                  <a:pt x="284" y="10"/>
                </a:lnTo>
                <a:lnTo>
                  <a:pt x="284" y="10"/>
                </a:lnTo>
                <a:lnTo>
                  <a:pt x="302" y="12"/>
                </a:lnTo>
                <a:lnTo>
                  <a:pt x="320" y="14"/>
                </a:lnTo>
                <a:lnTo>
                  <a:pt x="356" y="20"/>
                </a:lnTo>
                <a:lnTo>
                  <a:pt x="390" y="32"/>
                </a:lnTo>
                <a:lnTo>
                  <a:pt x="426" y="42"/>
                </a:lnTo>
                <a:lnTo>
                  <a:pt x="462" y="54"/>
                </a:lnTo>
                <a:lnTo>
                  <a:pt x="498" y="64"/>
                </a:lnTo>
                <a:lnTo>
                  <a:pt x="532" y="72"/>
                </a:lnTo>
                <a:lnTo>
                  <a:pt x="550" y="74"/>
                </a:lnTo>
                <a:lnTo>
                  <a:pt x="568" y="74"/>
                </a:lnTo>
                <a:lnTo>
                  <a:pt x="568" y="74"/>
                </a:lnTo>
                <a:lnTo>
                  <a:pt x="586" y="72"/>
                </a:lnTo>
                <a:lnTo>
                  <a:pt x="604" y="70"/>
                </a:lnTo>
                <a:lnTo>
                  <a:pt x="640" y="62"/>
                </a:lnTo>
                <a:lnTo>
                  <a:pt x="674" y="50"/>
                </a:lnTo>
                <a:lnTo>
                  <a:pt x="710" y="36"/>
                </a:lnTo>
                <a:lnTo>
                  <a:pt x="746" y="24"/>
                </a:lnTo>
                <a:lnTo>
                  <a:pt x="780" y="12"/>
                </a:lnTo>
                <a:lnTo>
                  <a:pt x="816" y="4"/>
                </a:lnTo>
                <a:lnTo>
                  <a:pt x="834" y="2"/>
                </a:lnTo>
                <a:lnTo>
                  <a:pt x="852" y="0"/>
                </a:lnTo>
                <a:lnTo>
                  <a:pt x="852" y="0"/>
                </a:lnTo>
                <a:lnTo>
                  <a:pt x="870" y="2"/>
                </a:lnTo>
                <a:lnTo>
                  <a:pt x="888" y="4"/>
                </a:lnTo>
                <a:lnTo>
                  <a:pt x="922" y="12"/>
                </a:lnTo>
                <a:lnTo>
                  <a:pt x="958" y="24"/>
                </a:lnTo>
                <a:lnTo>
                  <a:pt x="994" y="38"/>
                </a:lnTo>
                <a:lnTo>
                  <a:pt x="1028" y="50"/>
                </a:lnTo>
                <a:lnTo>
                  <a:pt x="1064" y="62"/>
                </a:lnTo>
                <a:lnTo>
                  <a:pt x="1100" y="70"/>
                </a:lnTo>
                <a:lnTo>
                  <a:pt x="1118" y="74"/>
                </a:lnTo>
                <a:lnTo>
                  <a:pt x="1134" y="74"/>
                </a:lnTo>
                <a:lnTo>
                  <a:pt x="1134" y="74"/>
                </a:lnTo>
                <a:lnTo>
                  <a:pt x="1152" y="74"/>
                </a:lnTo>
                <a:lnTo>
                  <a:pt x="1170" y="70"/>
                </a:lnTo>
                <a:lnTo>
                  <a:pt x="1206" y="62"/>
                </a:lnTo>
                <a:lnTo>
                  <a:pt x="1242" y="50"/>
                </a:lnTo>
                <a:lnTo>
                  <a:pt x="1278" y="36"/>
                </a:lnTo>
                <a:lnTo>
                  <a:pt x="1314" y="22"/>
                </a:lnTo>
                <a:lnTo>
                  <a:pt x="1348" y="10"/>
                </a:lnTo>
                <a:lnTo>
                  <a:pt x="1384" y="2"/>
                </a:lnTo>
                <a:lnTo>
                  <a:pt x="1402" y="0"/>
                </a:lnTo>
                <a:lnTo>
                  <a:pt x="1420" y="0"/>
                </a:lnTo>
                <a:lnTo>
                  <a:pt x="1420" y="0"/>
                </a:lnTo>
                <a:lnTo>
                  <a:pt x="1438" y="2"/>
                </a:lnTo>
                <a:lnTo>
                  <a:pt x="1456" y="4"/>
                </a:lnTo>
                <a:lnTo>
                  <a:pt x="1472" y="8"/>
                </a:lnTo>
                <a:lnTo>
                  <a:pt x="1490" y="14"/>
                </a:lnTo>
                <a:lnTo>
                  <a:pt x="1526" y="28"/>
                </a:lnTo>
                <a:lnTo>
                  <a:pt x="1562" y="44"/>
                </a:lnTo>
                <a:lnTo>
                  <a:pt x="1596" y="60"/>
                </a:lnTo>
                <a:lnTo>
                  <a:pt x="1632" y="72"/>
                </a:lnTo>
                <a:lnTo>
                  <a:pt x="1650" y="78"/>
                </a:lnTo>
                <a:lnTo>
                  <a:pt x="1668" y="82"/>
                </a:lnTo>
                <a:lnTo>
                  <a:pt x="1686" y="86"/>
                </a:lnTo>
                <a:lnTo>
                  <a:pt x="1702" y="86"/>
                </a:lnTo>
                <a:lnTo>
                  <a:pt x="1702" y="86"/>
                </a:lnTo>
                <a:lnTo>
                  <a:pt x="1720" y="86"/>
                </a:lnTo>
                <a:lnTo>
                  <a:pt x="1738" y="82"/>
                </a:lnTo>
                <a:lnTo>
                  <a:pt x="1756" y="78"/>
                </a:lnTo>
                <a:lnTo>
                  <a:pt x="1774" y="72"/>
                </a:lnTo>
                <a:lnTo>
                  <a:pt x="1810" y="60"/>
                </a:lnTo>
                <a:lnTo>
                  <a:pt x="1844" y="44"/>
                </a:lnTo>
                <a:lnTo>
                  <a:pt x="1880" y="28"/>
                </a:lnTo>
                <a:lnTo>
                  <a:pt x="1916" y="14"/>
                </a:lnTo>
                <a:lnTo>
                  <a:pt x="1934" y="8"/>
                </a:lnTo>
                <a:lnTo>
                  <a:pt x="1952" y="4"/>
                </a:lnTo>
                <a:lnTo>
                  <a:pt x="1970" y="2"/>
                </a:lnTo>
                <a:lnTo>
                  <a:pt x="1988" y="0"/>
                </a:lnTo>
                <a:lnTo>
                  <a:pt x="1988" y="0"/>
                </a:lnTo>
                <a:lnTo>
                  <a:pt x="2024" y="2"/>
                </a:lnTo>
                <a:lnTo>
                  <a:pt x="2058" y="6"/>
                </a:lnTo>
                <a:lnTo>
                  <a:pt x="2094" y="12"/>
                </a:lnTo>
                <a:lnTo>
                  <a:pt x="2130" y="22"/>
                </a:lnTo>
                <a:lnTo>
                  <a:pt x="2164" y="34"/>
                </a:lnTo>
                <a:lnTo>
                  <a:pt x="2200" y="46"/>
                </a:lnTo>
                <a:lnTo>
                  <a:pt x="2270" y="74"/>
                </a:lnTo>
              </a:path>
            </a:pathLst>
          </a:custGeom>
          <a:noFill/>
          <a:ln w="25400">
            <a:solidFill>
              <a:srgbClr val="D6958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>
            <a:off x="3783013" y="2032000"/>
            <a:ext cx="571500" cy="260350"/>
          </a:xfrm>
          <a:prstGeom prst="line">
            <a:avLst/>
          </a:prstGeom>
          <a:noFill/>
          <a:ln w="25400">
            <a:solidFill>
              <a:srgbClr val="FF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4297363" y="2225675"/>
            <a:ext cx="146050" cy="107950"/>
          </a:xfrm>
          <a:custGeom>
            <a:avLst/>
            <a:gdLst>
              <a:gd name="T0" fmla="*/ 92 w 92"/>
              <a:gd name="T1" fmla="*/ 68 h 68"/>
              <a:gd name="T2" fmla="*/ 0 w 92"/>
              <a:gd name="T3" fmla="*/ 64 h 68"/>
              <a:gd name="T4" fmla="*/ 32 w 92"/>
              <a:gd name="T5" fmla="*/ 40 h 68"/>
              <a:gd name="T6" fmla="*/ 28 w 92"/>
              <a:gd name="T7" fmla="*/ 0 h 68"/>
              <a:gd name="T8" fmla="*/ 92 w 9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68">
                <a:moveTo>
                  <a:pt x="92" y="68"/>
                </a:moveTo>
                <a:lnTo>
                  <a:pt x="0" y="64"/>
                </a:lnTo>
                <a:lnTo>
                  <a:pt x="32" y="40"/>
                </a:lnTo>
                <a:lnTo>
                  <a:pt x="28" y="0"/>
                </a:lnTo>
                <a:lnTo>
                  <a:pt x="92" y="68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4297363" y="2225675"/>
            <a:ext cx="146050" cy="107950"/>
          </a:xfrm>
          <a:custGeom>
            <a:avLst/>
            <a:gdLst>
              <a:gd name="T0" fmla="*/ 92 w 92"/>
              <a:gd name="T1" fmla="*/ 68 h 68"/>
              <a:gd name="T2" fmla="*/ 0 w 92"/>
              <a:gd name="T3" fmla="*/ 64 h 68"/>
              <a:gd name="T4" fmla="*/ 32 w 92"/>
              <a:gd name="T5" fmla="*/ 40 h 68"/>
              <a:gd name="T6" fmla="*/ 28 w 92"/>
              <a:gd name="T7" fmla="*/ 0 h 68"/>
              <a:gd name="T8" fmla="*/ 92 w 92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68">
                <a:moveTo>
                  <a:pt x="92" y="68"/>
                </a:moveTo>
                <a:lnTo>
                  <a:pt x="0" y="64"/>
                </a:lnTo>
                <a:lnTo>
                  <a:pt x="32" y="40"/>
                </a:lnTo>
                <a:lnTo>
                  <a:pt x="28" y="0"/>
                </a:lnTo>
                <a:lnTo>
                  <a:pt x="92" y="68"/>
                </a:lnTo>
              </a:path>
            </a:pathLst>
          </a:cu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 flipH="1">
            <a:off x="3582988" y="2355850"/>
            <a:ext cx="327025" cy="765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3560763" y="3086100"/>
            <a:ext cx="66675" cy="88900"/>
          </a:xfrm>
          <a:custGeom>
            <a:avLst/>
            <a:gdLst>
              <a:gd name="T0" fmla="*/ 0 w 42"/>
              <a:gd name="T1" fmla="*/ 56 h 56"/>
              <a:gd name="T2" fmla="*/ 0 w 42"/>
              <a:gd name="T3" fmla="*/ 0 h 56"/>
              <a:gd name="T4" fmla="*/ 16 w 42"/>
              <a:gd name="T5" fmla="*/ 20 h 56"/>
              <a:gd name="T6" fmla="*/ 42 w 42"/>
              <a:gd name="T7" fmla="*/ 16 h 56"/>
              <a:gd name="T8" fmla="*/ 0 w 42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6">
                <a:moveTo>
                  <a:pt x="0" y="56"/>
                </a:moveTo>
                <a:lnTo>
                  <a:pt x="0" y="0"/>
                </a:lnTo>
                <a:lnTo>
                  <a:pt x="16" y="20"/>
                </a:lnTo>
                <a:lnTo>
                  <a:pt x="42" y="16"/>
                </a:lnTo>
                <a:lnTo>
                  <a:pt x="0" y="56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3560763" y="3086100"/>
            <a:ext cx="66675" cy="88900"/>
          </a:xfrm>
          <a:custGeom>
            <a:avLst/>
            <a:gdLst>
              <a:gd name="T0" fmla="*/ 0 w 42"/>
              <a:gd name="T1" fmla="*/ 56 h 56"/>
              <a:gd name="T2" fmla="*/ 0 w 42"/>
              <a:gd name="T3" fmla="*/ 0 h 56"/>
              <a:gd name="T4" fmla="*/ 16 w 42"/>
              <a:gd name="T5" fmla="*/ 20 h 56"/>
              <a:gd name="T6" fmla="*/ 42 w 42"/>
              <a:gd name="T7" fmla="*/ 16 h 56"/>
              <a:gd name="T8" fmla="*/ 0 w 42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6">
                <a:moveTo>
                  <a:pt x="0" y="56"/>
                </a:moveTo>
                <a:lnTo>
                  <a:pt x="0" y="0"/>
                </a:lnTo>
                <a:lnTo>
                  <a:pt x="16" y="20"/>
                </a:lnTo>
                <a:lnTo>
                  <a:pt x="42" y="16"/>
                </a:lnTo>
                <a:lnTo>
                  <a:pt x="0" y="5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1"/>
          <p:cNvSpPr>
            <a:spLocks noChangeShapeType="1"/>
          </p:cNvSpPr>
          <p:nvPr/>
        </p:nvSpPr>
        <p:spPr bwMode="auto">
          <a:xfrm>
            <a:off x="5329238" y="2355850"/>
            <a:ext cx="327025" cy="765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2"/>
          <p:cNvSpPr>
            <a:spLocks/>
          </p:cNvSpPr>
          <p:nvPr/>
        </p:nvSpPr>
        <p:spPr bwMode="auto">
          <a:xfrm>
            <a:off x="5611813" y="3086100"/>
            <a:ext cx="66675" cy="88900"/>
          </a:xfrm>
          <a:custGeom>
            <a:avLst/>
            <a:gdLst>
              <a:gd name="T0" fmla="*/ 42 w 42"/>
              <a:gd name="T1" fmla="*/ 56 h 56"/>
              <a:gd name="T2" fmla="*/ 0 w 42"/>
              <a:gd name="T3" fmla="*/ 16 h 56"/>
              <a:gd name="T4" fmla="*/ 26 w 42"/>
              <a:gd name="T5" fmla="*/ 20 h 56"/>
              <a:gd name="T6" fmla="*/ 40 w 42"/>
              <a:gd name="T7" fmla="*/ 0 h 56"/>
              <a:gd name="T8" fmla="*/ 42 w 42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6">
                <a:moveTo>
                  <a:pt x="42" y="56"/>
                </a:moveTo>
                <a:lnTo>
                  <a:pt x="0" y="16"/>
                </a:lnTo>
                <a:lnTo>
                  <a:pt x="26" y="20"/>
                </a:lnTo>
                <a:lnTo>
                  <a:pt x="40" y="0"/>
                </a:lnTo>
                <a:lnTo>
                  <a:pt x="42" y="56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3"/>
          <p:cNvSpPr>
            <a:spLocks/>
          </p:cNvSpPr>
          <p:nvPr/>
        </p:nvSpPr>
        <p:spPr bwMode="auto">
          <a:xfrm>
            <a:off x="5611813" y="3086100"/>
            <a:ext cx="66675" cy="88900"/>
          </a:xfrm>
          <a:custGeom>
            <a:avLst/>
            <a:gdLst>
              <a:gd name="T0" fmla="*/ 42 w 42"/>
              <a:gd name="T1" fmla="*/ 56 h 56"/>
              <a:gd name="T2" fmla="*/ 0 w 42"/>
              <a:gd name="T3" fmla="*/ 16 h 56"/>
              <a:gd name="T4" fmla="*/ 26 w 42"/>
              <a:gd name="T5" fmla="*/ 20 h 56"/>
              <a:gd name="T6" fmla="*/ 40 w 42"/>
              <a:gd name="T7" fmla="*/ 0 h 56"/>
              <a:gd name="T8" fmla="*/ 42 w 42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6">
                <a:moveTo>
                  <a:pt x="42" y="56"/>
                </a:moveTo>
                <a:lnTo>
                  <a:pt x="0" y="16"/>
                </a:lnTo>
                <a:lnTo>
                  <a:pt x="26" y="20"/>
                </a:lnTo>
                <a:lnTo>
                  <a:pt x="40" y="0"/>
                </a:lnTo>
                <a:lnTo>
                  <a:pt x="42" y="5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4"/>
          <p:cNvSpPr>
            <a:spLocks noChangeShapeType="1"/>
          </p:cNvSpPr>
          <p:nvPr/>
        </p:nvSpPr>
        <p:spPr bwMode="auto">
          <a:xfrm flipV="1">
            <a:off x="2754313" y="3333750"/>
            <a:ext cx="107950" cy="34925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5"/>
          <p:cNvSpPr>
            <a:spLocks/>
          </p:cNvSpPr>
          <p:nvPr/>
        </p:nvSpPr>
        <p:spPr bwMode="auto">
          <a:xfrm>
            <a:off x="2935288" y="3282950"/>
            <a:ext cx="111125" cy="25400"/>
          </a:xfrm>
          <a:custGeom>
            <a:avLst/>
            <a:gdLst>
              <a:gd name="T0" fmla="*/ 0 w 70"/>
              <a:gd name="T1" fmla="*/ 16 h 16"/>
              <a:gd name="T2" fmla="*/ 28 w 70"/>
              <a:gd name="T3" fmla="*/ 10 h 16"/>
              <a:gd name="T4" fmla="*/ 62 w 70"/>
              <a:gd name="T5" fmla="*/ 0 h 16"/>
              <a:gd name="T6" fmla="*/ 70 w 70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6">
                <a:moveTo>
                  <a:pt x="0" y="16"/>
                </a:moveTo>
                <a:lnTo>
                  <a:pt x="28" y="10"/>
                </a:lnTo>
                <a:lnTo>
                  <a:pt x="62" y="0"/>
                </a:lnTo>
                <a:lnTo>
                  <a:pt x="70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6" name="Freeform 26"/>
          <p:cNvSpPr>
            <a:spLocks/>
          </p:cNvSpPr>
          <p:nvPr/>
        </p:nvSpPr>
        <p:spPr bwMode="auto">
          <a:xfrm>
            <a:off x="3119438" y="3263900"/>
            <a:ext cx="114300" cy="6350"/>
          </a:xfrm>
          <a:custGeom>
            <a:avLst/>
            <a:gdLst>
              <a:gd name="T0" fmla="*/ 0 w 72"/>
              <a:gd name="T1" fmla="*/ 4 h 4"/>
              <a:gd name="T2" fmla="*/ 18 w 72"/>
              <a:gd name="T3" fmla="*/ 2 h 4"/>
              <a:gd name="T4" fmla="*/ 52 w 72"/>
              <a:gd name="T5" fmla="*/ 0 h 4"/>
              <a:gd name="T6" fmla="*/ 70 w 72"/>
              <a:gd name="T7" fmla="*/ 2 h 4"/>
              <a:gd name="T8" fmla="*/ 72 w 7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4">
                <a:moveTo>
                  <a:pt x="0" y="4"/>
                </a:moveTo>
                <a:lnTo>
                  <a:pt x="18" y="2"/>
                </a:lnTo>
                <a:lnTo>
                  <a:pt x="52" y="0"/>
                </a:lnTo>
                <a:lnTo>
                  <a:pt x="70" y="2"/>
                </a:lnTo>
                <a:lnTo>
                  <a:pt x="72" y="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7" name="Freeform 27"/>
          <p:cNvSpPr>
            <a:spLocks/>
          </p:cNvSpPr>
          <p:nvPr/>
        </p:nvSpPr>
        <p:spPr bwMode="auto">
          <a:xfrm>
            <a:off x="3309938" y="3279775"/>
            <a:ext cx="107950" cy="34925"/>
          </a:xfrm>
          <a:custGeom>
            <a:avLst/>
            <a:gdLst>
              <a:gd name="T0" fmla="*/ 0 w 68"/>
              <a:gd name="T1" fmla="*/ 0 h 22"/>
              <a:gd name="T2" fmla="*/ 4 w 68"/>
              <a:gd name="T3" fmla="*/ 2 h 22"/>
              <a:gd name="T4" fmla="*/ 40 w 68"/>
              <a:gd name="T5" fmla="*/ 12 h 22"/>
              <a:gd name="T6" fmla="*/ 68 w 68"/>
              <a:gd name="T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" h="22">
                <a:moveTo>
                  <a:pt x="0" y="0"/>
                </a:moveTo>
                <a:lnTo>
                  <a:pt x="4" y="2"/>
                </a:lnTo>
                <a:lnTo>
                  <a:pt x="40" y="12"/>
                </a:lnTo>
                <a:lnTo>
                  <a:pt x="68" y="2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1" name="Freeform 28"/>
          <p:cNvSpPr>
            <a:spLocks/>
          </p:cNvSpPr>
          <p:nvPr/>
        </p:nvSpPr>
        <p:spPr bwMode="auto">
          <a:xfrm>
            <a:off x="3490913" y="3336925"/>
            <a:ext cx="111125" cy="28575"/>
          </a:xfrm>
          <a:custGeom>
            <a:avLst/>
            <a:gdLst>
              <a:gd name="T0" fmla="*/ 0 w 70"/>
              <a:gd name="T1" fmla="*/ 0 h 18"/>
              <a:gd name="T2" fmla="*/ 32 w 70"/>
              <a:gd name="T3" fmla="*/ 10 h 18"/>
              <a:gd name="T4" fmla="*/ 68 w 70"/>
              <a:gd name="T5" fmla="*/ 18 h 18"/>
              <a:gd name="T6" fmla="*/ 70 w 70"/>
              <a:gd name="T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8">
                <a:moveTo>
                  <a:pt x="0" y="0"/>
                </a:moveTo>
                <a:lnTo>
                  <a:pt x="32" y="10"/>
                </a:lnTo>
                <a:lnTo>
                  <a:pt x="68" y="18"/>
                </a:lnTo>
                <a:lnTo>
                  <a:pt x="70" y="1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2" name="Freeform 29"/>
          <p:cNvSpPr>
            <a:spLocks/>
          </p:cNvSpPr>
          <p:nvPr/>
        </p:nvSpPr>
        <p:spPr bwMode="auto">
          <a:xfrm>
            <a:off x="3678238" y="3340100"/>
            <a:ext cx="111125" cy="28575"/>
          </a:xfrm>
          <a:custGeom>
            <a:avLst/>
            <a:gdLst>
              <a:gd name="T0" fmla="*/ 0 w 70"/>
              <a:gd name="T1" fmla="*/ 18 h 18"/>
              <a:gd name="T2" fmla="*/ 4 w 70"/>
              <a:gd name="T3" fmla="*/ 16 h 18"/>
              <a:gd name="T4" fmla="*/ 20 w 70"/>
              <a:gd name="T5" fmla="*/ 14 h 18"/>
              <a:gd name="T6" fmla="*/ 56 w 70"/>
              <a:gd name="T7" fmla="*/ 6 h 18"/>
              <a:gd name="T8" fmla="*/ 70 w 70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18">
                <a:moveTo>
                  <a:pt x="0" y="18"/>
                </a:moveTo>
                <a:lnTo>
                  <a:pt x="4" y="16"/>
                </a:lnTo>
                <a:lnTo>
                  <a:pt x="20" y="14"/>
                </a:lnTo>
                <a:lnTo>
                  <a:pt x="56" y="6"/>
                </a:lnTo>
                <a:lnTo>
                  <a:pt x="70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3" name="Freeform 30"/>
          <p:cNvSpPr>
            <a:spLocks/>
          </p:cNvSpPr>
          <p:nvPr/>
        </p:nvSpPr>
        <p:spPr bwMode="auto">
          <a:xfrm>
            <a:off x="3859213" y="3276600"/>
            <a:ext cx="107950" cy="38100"/>
          </a:xfrm>
          <a:custGeom>
            <a:avLst/>
            <a:gdLst>
              <a:gd name="T0" fmla="*/ 0 w 68"/>
              <a:gd name="T1" fmla="*/ 24 h 24"/>
              <a:gd name="T2" fmla="*/ 14 w 68"/>
              <a:gd name="T3" fmla="*/ 20 h 24"/>
              <a:gd name="T4" fmla="*/ 48 w 68"/>
              <a:gd name="T5" fmla="*/ 6 h 24"/>
              <a:gd name="T6" fmla="*/ 68 w 68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" h="24">
                <a:moveTo>
                  <a:pt x="0" y="24"/>
                </a:moveTo>
                <a:lnTo>
                  <a:pt x="14" y="20"/>
                </a:lnTo>
                <a:lnTo>
                  <a:pt x="48" y="6"/>
                </a:lnTo>
                <a:lnTo>
                  <a:pt x="68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4" name="Freeform 31"/>
          <p:cNvSpPr>
            <a:spLocks/>
          </p:cNvSpPr>
          <p:nvPr/>
        </p:nvSpPr>
        <p:spPr bwMode="auto">
          <a:xfrm>
            <a:off x="4040188" y="3248025"/>
            <a:ext cx="114300" cy="6350"/>
          </a:xfrm>
          <a:custGeom>
            <a:avLst/>
            <a:gdLst>
              <a:gd name="T0" fmla="*/ 0 w 72"/>
              <a:gd name="T1" fmla="*/ 4 h 4"/>
              <a:gd name="T2" fmla="*/ 6 w 72"/>
              <a:gd name="T3" fmla="*/ 4 h 4"/>
              <a:gd name="T4" fmla="*/ 22 w 72"/>
              <a:gd name="T5" fmla="*/ 2 h 4"/>
              <a:gd name="T6" fmla="*/ 40 w 72"/>
              <a:gd name="T7" fmla="*/ 0 h 4"/>
              <a:gd name="T8" fmla="*/ 58 w 72"/>
              <a:gd name="T9" fmla="*/ 2 h 4"/>
              <a:gd name="T10" fmla="*/ 72 w 72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2" h="4">
                <a:moveTo>
                  <a:pt x="0" y="4"/>
                </a:moveTo>
                <a:lnTo>
                  <a:pt x="6" y="4"/>
                </a:lnTo>
                <a:lnTo>
                  <a:pt x="22" y="2"/>
                </a:lnTo>
                <a:lnTo>
                  <a:pt x="40" y="0"/>
                </a:lnTo>
                <a:lnTo>
                  <a:pt x="58" y="2"/>
                </a:lnTo>
                <a:lnTo>
                  <a:pt x="72" y="4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5" name="Freeform 32"/>
          <p:cNvSpPr>
            <a:spLocks/>
          </p:cNvSpPr>
          <p:nvPr/>
        </p:nvSpPr>
        <p:spPr bwMode="auto">
          <a:xfrm>
            <a:off x="4227513" y="3270250"/>
            <a:ext cx="107950" cy="41275"/>
          </a:xfrm>
          <a:custGeom>
            <a:avLst/>
            <a:gdLst>
              <a:gd name="T0" fmla="*/ 0 w 68"/>
              <a:gd name="T1" fmla="*/ 0 h 26"/>
              <a:gd name="T2" fmla="*/ 28 w 68"/>
              <a:gd name="T3" fmla="*/ 10 h 26"/>
              <a:gd name="T4" fmla="*/ 64 w 68"/>
              <a:gd name="T5" fmla="*/ 24 h 26"/>
              <a:gd name="T6" fmla="*/ 68 w 68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" h="26">
                <a:moveTo>
                  <a:pt x="0" y="0"/>
                </a:moveTo>
                <a:lnTo>
                  <a:pt x="28" y="10"/>
                </a:lnTo>
                <a:lnTo>
                  <a:pt x="64" y="24"/>
                </a:lnTo>
                <a:lnTo>
                  <a:pt x="68" y="26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6" name="Freeform 33"/>
          <p:cNvSpPr>
            <a:spLocks/>
          </p:cNvSpPr>
          <p:nvPr/>
        </p:nvSpPr>
        <p:spPr bwMode="auto">
          <a:xfrm>
            <a:off x="4408488" y="3336925"/>
            <a:ext cx="107950" cy="28575"/>
          </a:xfrm>
          <a:custGeom>
            <a:avLst/>
            <a:gdLst>
              <a:gd name="T0" fmla="*/ 0 w 68"/>
              <a:gd name="T1" fmla="*/ 0 h 18"/>
              <a:gd name="T2" fmla="*/ 20 w 68"/>
              <a:gd name="T3" fmla="*/ 8 h 18"/>
              <a:gd name="T4" fmla="*/ 56 w 68"/>
              <a:gd name="T5" fmla="*/ 16 h 18"/>
              <a:gd name="T6" fmla="*/ 68 w 68"/>
              <a:gd name="T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" h="18">
                <a:moveTo>
                  <a:pt x="0" y="0"/>
                </a:moveTo>
                <a:lnTo>
                  <a:pt x="20" y="8"/>
                </a:lnTo>
                <a:lnTo>
                  <a:pt x="56" y="16"/>
                </a:lnTo>
                <a:lnTo>
                  <a:pt x="68" y="1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7" name="Freeform 34"/>
          <p:cNvSpPr>
            <a:spLocks/>
          </p:cNvSpPr>
          <p:nvPr/>
        </p:nvSpPr>
        <p:spPr bwMode="auto">
          <a:xfrm>
            <a:off x="4592638" y="3336925"/>
            <a:ext cx="111125" cy="28575"/>
          </a:xfrm>
          <a:custGeom>
            <a:avLst/>
            <a:gdLst>
              <a:gd name="T0" fmla="*/ 0 w 70"/>
              <a:gd name="T1" fmla="*/ 18 h 18"/>
              <a:gd name="T2" fmla="*/ 12 w 70"/>
              <a:gd name="T3" fmla="*/ 16 h 18"/>
              <a:gd name="T4" fmla="*/ 48 w 70"/>
              <a:gd name="T5" fmla="*/ 8 h 18"/>
              <a:gd name="T6" fmla="*/ 70 w 70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8">
                <a:moveTo>
                  <a:pt x="0" y="18"/>
                </a:moveTo>
                <a:lnTo>
                  <a:pt x="12" y="16"/>
                </a:lnTo>
                <a:lnTo>
                  <a:pt x="48" y="8"/>
                </a:lnTo>
                <a:lnTo>
                  <a:pt x="70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" name="Freeform 35"/>
          <p:cNvSpPr>
            <a:spLocks/>
          </p:cNvSpPr>
          <p:nvPr/>
        </p:nvSpPr>
        <p:spPr bwMode="auto">
          <a:xfrm>
            <a:off x="4776788" y="3270250"/>
            <a:ext cx="104775" cy="41275"/>
          </a:xfrm>
          <a:custGeom>
            <a:avLst/>
            <a:gdLst>
              <a:gd name="T0" fmla="*/ 0 w 66"/>
              <a:gd name="T1" fmla="*/ 26 h 26"/>
              <a:gd name="T2" fmla="*/ 2 w 66"/>
              <a:gd name="T3" fmla="*/ 24 h 26"/>
              <a:gd name="T4" fmla="*/ 38 w 66"/>
              <a:gd name="T5" fmla="*/ 10 h 26"/>
              <a:gd name="T6" fmla="*/ 66 w 66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26">
                <a:moveTo>
                  <a:pt x="0" y="26"/>
                </a:moveTo>
                <a:lnTo>
                  <a:pt x="2" y="24"/>
                </a:lnTo>
                <a:lnTo>
                  <a:pt x="38" y="10"/>
                </a:lnTo>
                <a:lnTo>
                  <a:pt x="66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9" name="Freeform 36"/>
          <p:cNvSpPr>
            <a:spLocks/>
          </p:cNvSpPr>
          <p:nvPr/>
        </p:nvSpPr>
        <p:spPr bwMode="auto">
          <a:xfrm>
            <a:off x="4957763" y="3248025"/>
            <a:ext cx="111125" cy="9525"/>
          </a:xfrm>
          <a:custGeom>
            <a:avLst/>
            <a:gdLst>
              <a:gd name="T0" fmla="*/ 0 w 70"/>
              <a:gd name="T1" fmla="*/ 2 h 6"/>
              <a:gd name="T2" fmla="*/ 12 w 70"/>
              <a:gd name="T3" fmla="*/ 2 h 6"/>
              <a:gd name="T4" fmla="*/ 30 w 70"/>
              <a:gd name="T5" fmla="*/ 0 h 6"/>
              <a:gd name="T6" fmla="*/ 48 w 70"/>
              <a:gd name="T7" fmla="*/ 2 h 6"/>
              <a:gd name="T8" fmla="*/ 66 w 70"/>
              <a:gd name="T9" fmla="*/ 4 h 6"/>
              <a:gd name="T10" fmla="*/ 70 w 70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6">
                <a:moveTo>
                  <a:pt x="0" y="2"/>
                </a:moveTo>
                <a:lnTo>
                  <a:pt x="12" y="2"/>
                </a:lnTo>
                <a:lnTo>
                  <a:pt x="30" y="0"/>
                </a:lnTo>
                <a:lnTo>
                  <a:pt x="48" y="2"/>
                </a:lnTo>
                <a:lnTo>
                  <a:pt x="66" y="4"/>
                </a:lnTo>
                <a:lnTo>
                  <a:pt x="70" y="6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0" name="Freeform 37"/>
          <p:cNvSpPr>
            <a:spLocks/>
          </p:cNvSpPr>
          <p:nvPr/>
        </p:nvSpPr>
        <p:spPr bwMode="auto">
          <a:xfrm>
            <a:off x="5141913" y="3279775"/>
            <a:ext cx="104775" cy="44450"/>
          </a:xfrm>
          <a:custGeom>
            <a:avLst/>
            <a:gdLst>
              <a:gd name="T0" fmla="*/ 0 w 66"/>
              <a:gd name="T1" fmla="*/ 0 h 28"/>
              <a:gd name="T2" fmla="*/ 20 w 66"/>
              <a:gd name="T3" fmla="*/ 8 h 28"/>
              <a:gd name="T4" fmla="*/ 56 w 66"/>
              <a:gd name="T5" fmla="*/ 24 h 28"/>
              <a:gd name="T6" fmla="*/ 66 w 66"/>
              <a:gd name="T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28">
                <a:moveTo>
                  <a:pt x="0" y="0"/>
                </a:moveTo>
                <a:lnTo>
                  <a:pt x="20" y="8"/>
                </a:lnTo>
                <a:lnTo>
                  <a:pt x="56" y="24"/>
                </a:lnTo>
                <a:lnTo>
                  <a:pt x="66" y="2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1" name="Freeform 38"/>
          <p:cNvSpPr>
            <a:spLocks/>
          </p:cNvSpPr>
          <p:nvPr/>
        </p:nvSpPr>
        <p:spPr bwMode="auto">
          <a:xfrm>
            <a:off x="5316538" y="3355975"/>
            <a:ext cx="111125" cy="28575"/>
          </a:xfrm>
          <a:custGeom>
            <a:avLst/>
            <a:gdLst>
              <a:gd name="T0" fmla="*/ 0 w 70"/>
              <a:gd name="T1" fmla="*/ 0 h 18"/>
              <a:gd name="T2" fmla="*/ 16 w 70"/>
              <a:gd name="T3" fmla="*/ 6 h 18"/>
              <a:gd name="T4" fmla="*/ 34 w 70"/>
              <a:gd name="T5" fmla="*/ 10 h 18"/>
              <a:gd name="T6" fmla="*/ 52 w 70"/>
              <a:gd name="T7" fmla="*/ 14 h 18"/>
              <a:gd name="T8" fmla="*/ 70 w 70"/>
              <a:gd name="T9" fmla="*/ 18 h 18"/>
              <a:gd name="T10" fmla="*/ 70 w 70"/>
              <a:gd name="T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18">
                <a:moveTo>
                  <a:pt x="0" y="0"/>
                </a:moveTo>
                <a:lnTo>
                  <a:pt x="16" y="6"/>
                </a:lnTo>
                <a:lnTo>
                  <a:pt x="34" y="10"/>
                </a:lnTo>
                <a:lnTo>
                  <a:pt x="52" y="14"/>
                </a:lnTo>
                <a:lnTo>
                  <a:pt x="70" y="18"/>
                </a:lnTo>
                <a:lnTo>
                  <a:pt x="70" y="1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2" name="Freeform 39"/>
          <p:cNvSpPr>
            <a:spLocks/>
          </p:cNvSpPr>
          <p:nvPr/>
        </p:nvSpPr>
        <p:spPr bwMode="auto">
          <a:xfrm>
            <a:off x="5503863" y="3346450"/>
            <a:ext cx="107950" cy="34925"/>
          </a:xfrm>
          <a:custGeom>
            <a:avLst/>
            <a:gdLst>
              <a:gd name="T0" fmla="*/ 0 w 68"/>
              <a:gd name="T1" fmla="*/ 22 h 22"/>
              <a:gd name="T2" fmla="*/ 6 w 68"/>
              <a:gd name="T3" fmla="*/ 20 h 22"/>
              <a:gd name="T4" fmla="*/ 22 w 68"/>
              <a:gd name="T5" fmla="*/ 16 h 22"/>
              <a:gd name="T6" fmla="*/ 40 w 68"/>
              <a:gd name="T7" fmla="*/ 12 h 22"/>
              <a:gd name="T8" fmla="*/ 68 w 68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22">
                <a:moveTo>
                  <a:pt x="0" y="22"/>
                </a:moveTo>
                <a:lnTo>
                  <a:pt x="6" y="20"/>
                </a:lnTo>
                <a:lnTo>
                  <a:pt x="22" y="16"/>
                </a:lnTo>
                <a:lnTo>
                  <a:pt x="40" y="12"/>
                </a:lnTo>
                <a:lnTo>
                  <a:pt x="68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" name="Freeform 40"/>
          <p:cNvSpPr>
            <a:spLocks/>
          </p:cNvSpPr>
          <p:nvPr/>
        </p:nvSpPr>
        <p:spPr bwMode="auto">
          <a:xfrm>
            <a:off x="5681663" y="3273425"/>
            <a:ext cx="107950" cy="44450"/>
          </a:xfrm>
          <a:custGeom>
            <a:avLst/>
            <a:gdLst>
              <a:gd name="T0" fmla="*/ 0 w 68"/>
              <a:gd name="T1" fmla="*/ 28 h 28"/>
              <a:gd name="T2" fmla="*/ 36 w 68"/>
              <a:gd name="T3" fmla="*/ 12 h 28"/>
              <a:gd name="T4" fmla="*/ 68 w 68"/>
              <a:gd name="T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8" h="28">
                <a:moveTo>
                  <a:pt x="0" y="28"/>
                </a:moveTo>
                <a:lnTo>
                  <a:pt x="36" y="12"/>
                </a:lnTo>
                <a:lnTo>
                  <a:pt x="68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" name="Freeform 41"/>
          <p:cNvSpPr>
            <a:spLocks/>
          </p:cNvSpPr>
          <p:nvPr/>
        </p:nvSpPr>
        <p:spPr bwMode="auto">
          <a:xfrm>
            <a:off x="5862638" y="3248025"/>
            <a:ext cx="114300" cy="6350"/>
          </a:xfrm>
          <a:custGeom>
            <a:avLst/>
            <a:gdLst>
              <a:gd name="T0" fmla="*/ 0 w 72"/>
              <a:gd name="T1" fmla="*/ 4 h 4"/>
              <a:gd name="T2" fmla="*/ 10 w 72"/>
              <a:gd name="T3" fmla="*/ 2 h 4"/>
              <a:gd name="T4" fmla="*/ 28 w 72"/>
              <a:gd name="T5" fmla="*/ 0 h 4"/>
              <a:gd name="T6" fmla="*/ 64 w 72"/>
              <a:gd name="T7" fmla="*/ 2 h 4"/>
              <a:gd name="T8" fmla="*/ 72 w 7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4">
                <a:moveTo>
                  <a:pt x="0" y="4"/>
                </a:moveTo>
                <a:lnTo>
                  <a:pt x="10" y="2"/>
                </a:lnTo>
                <a:lnTo>
                  <a:pt x="28" y="0"/>
                </a:lnTo>
                <a:lnTo>
                  <a:pt x="64" y="2"/>
                </a:lnTo>
                <a:lnTo>
                  <a:pt x="72" y="2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5" name="Freeform 42"/>
          <p:cNvSpPr>
            <a:spLocks/>
          </p:cNvSpPr>
          <p:nvPr/>
        </p:nvSpPr>
        <p:spPr bwMode="auto">
          <a:xfrm>
            <a:off x="6049963" y="3263900"/>
            <a:ext cx="111125" cy="28575"/>
          </a:xfrm>
          <a:custGeom>
            <a:avLst/>
            <a:gdLst>
              <a:gd name="T0" fmla="*/ 0 w 70"/>
              <a:gd name="T1" fmla="*/ 0 h 18"/>
              <a:gd name="T2" fmla="*/ 16 w 70"/>
              <a:gd name="T3" fmla="*/ 4 h 18"/>
              <a:gd name="T4" fmla="*/ 52 w 70"/>
              <a:gd name="T5" fmla="*/ 12 h 18"/>
              <a:gd name="T6" fmla="*/ 70 w 70"/>
              <a:gd name="T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8">
                <a:moveTo>
                  <a:pt x="0" y="0"/>
                </a:moveTo>
                <a:lnTo>
                  <a:pt x="16" y="4"/>
                </a:lnTo>
                <a:lnTo>
                  <a:pt x="52" y="12"/>
                </a:lnTo>
                <a:lnTo>
                  <a:pt x="70" y="1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6" name="Freeform 43"/>
          <p:cNvSpPr>
            <a:spLocks/>
          </p:cNvSpPr>
          <p:nvPr/>
        </p:nvSpPr>
        <p:spPr bwMode="auto">
          <a:xfrm>
            <a:off x="6234113" y="3317875"/>
            <a:ext cx="104775" cy="44450"/>
          </a:xfrm>
          <a:custGeom>
            <a:avLst/>
            <a:gdLst>
              <a:gd name="T0" fmla="*/ 0 w 66"/>
              <a:gd name="T1" fmla="*/ 0 h 28"/>
              <a:gd name="T2" fmla="*/ 6 w 66"/>
              <a:gd name="T3" fmla="*/ 4 h 28"/>
              <a:gd name="T4" fmla="*/ 66 w 66"/>
              <a:gd name="T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28">
                <a:moveTo>
                  <a:pt x="0" y="0"/>
                </a:moveTo>
                <a:lnTo>
                  <a:pt x="6" y="4"/>
                </a:lnTo>
                <a:lnTo>
                  <a:pt x="66" y="28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7" name="Line 44"/>
          <p:cNvSpPr>
            <a:spLocks noChangeShapeType="1"/>
          </p:cNvSpPr>
          <p:nvPr/>
        </p:nvSpPr>
        <p:spPr bwMode="auto">
          <a:xfrm flipH="1">
            <a:off x="2535238" y="20669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8" name="Line 45"/>
          <p:cNvSpPr>
            <a:spLocks noChangeShapeType="1"/>
          </p:cNvSpPr>
          <p:nvPr/>
        </p:nvSpPr>
        <p:spPr bwMode="auto">
          <a:xfrm flipH="1">
            <a:off x="2420938" y="20669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9" name="Line 46"/>
          <p:cNvSpPr>
            <a:spLocks noChangeShapeType="1"/>
          </p:cNvSpPr>
          <p:nvPr/>
        </p:nvSpPr>
        <p:spPr bwMode="auto">
          <a:xfrm>
            <a:off x="2395538" y="20923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0" name="Line 47"/>
          <p:cNvSpPr>
            <a:spLocks noChangeShapeType="1"/>
          </p:cNvSpPr>
          <p:nvPr/>
        </p:nvSpPr>
        <p:spPr bwMode="auto">
          <a:xfrm>
            <a:off x="2395538" y="22066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1" name="Line 48"/>
          <p:cNvSpPr>
            <a:spLocks noChangeShapeType="1"/>
          </p:cNvSpPr>
          <p:nvPr/>
        </p:nvSpPr>
        <p:spPr bwMode="auto">
          <a:xfrm>
            <a:off x="2395538" y="23209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2" name="Line 49"/>
          <p:cNvSpPr>
            <a:spLocks noChangeShapeType="1"/>
          </p:cNvSpPr>
          <p:nvPr/>
        </p:nvSpPr>
        <p:spPr bwMode="auto">
          <a:xfrm>
            <a:off x="2395538" y="24352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3" name="Line 50"/>
          <p:cNvSpPr>
            <a:spLocks noChangeShapeType="1"/>
          </p:cNvSpPr>
          <p:nvPr/>
        </p:nvSpPr>
        <p:spPr bwMode="auto">
          <a:xfrm>
            <a:off x="2395538" y="25495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4" name="Line 51"/>
          <p:cNvSpPr>
            <a:spLocks noChangeShapeType="1"/>
          </p:cNvSpPr>
          <p:nvPr/>
        </p:nvSpPr>
        <p:spPr bwMode="auto">
          <a:xfrm>
            <a:off x="2395538" y="26638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5" name="Line 52"/>
          <p:cNvSpPr>
            <a:spLocks noChangeShapeType="1"/>
          </p:cNvSpPr>
          <p:nvPr/>
        </p:nvSpPr>
        <p:spPr bwMode="auto">
          <a:xfrm>
            <a:off x="2395538" y="27781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6" name="Line 53"/>
          <p:cNvSpPr>
            <a:spLocks noChangeShapeType="1"/>
          </p:cNvSpPr>
          <p:nvPr/>
        </p:nvSpPr>
        <p:spPr bwMode="auto">
          <a:xfrm>
            <a:off x="2395538" y="28924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7" name="Line 54"/>
          <p:cNvSpPr>
            <a:spLocks noChangeShapeType="1"/>
          </p:cNvSpPr>
          <p:nvPr/>
        </p:nvSpPr>
        <p:spPr bwMode="auto">
          <a:xfrm>
            <a:off x="2395538" y="30067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8" name="Line 55"/>
          <p:cNvSpPr>
            <a:spLocks noChangeShapeType="1"/>
          </p:cNvSpPr>
          <p:nvPr/>
        </p:nvSpPr>
        <p:spPr bwMode="auto">
          <a:xfrm>
            <a:off x="2395538" y="31210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29" name="Line 56"/>
          <p:cNvSpPr>
            <a:spLocks noChangeShapeType="1"/>
          </p:cNvSpPr>
          <p:nvPr/>
        </p:nvSpPr>
        <p:spPr bwMode="auto">
          <a:xfrm>
            <a:off x="2395538" y="32353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0" name="Line 57"/>
          <p:cNvSpPr>
            <a:spLocks noChangeShapeType="1"/>
          </p:cNvSpPr>
          <p:nvPr/>
        </p:nvSpPr>
        <p:spPr bwMode="auto">
          <a:xfrm>
            <a:off x="2395538" y="33496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1" name="Line 58"/>
          <p:cNvSpPr>
            <a:spLocks noChangeShapeType="1"/>
          </p:cNvSpPr>
          <p:nvPr/>
        </p:nvSpPr>
        <p:spPr bwMode="auto">
          <a:xfrm>
            <a:off x="2395538" y="34639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2" name="Line 59"/>
          <p:cNvSpPr>
            <a:spLocks noChangeShapeType="1"/>
          </p:cNvSpPr>
          <p:nvPr/>
        </p:nvSpPr>
        <p:spPr bwMode="auto">
          <a:xfrm>
            <a:off x="2395538" y="35782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3" name="Line 60"/>
          <p:cNvSpPr>
            <a:spLocks noChangeShapeType="1"/>
          </p:cNvSpPr>
          <p:nvPr/>
        </p:nvSpPr>
        <p:spPr bwMode="auto">
          <a:xfrm>
            <a:off x="2395538" y="36925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4" name="Line 61"/>
          <p:cNvSpPr>
            <a:spLocks noChangeShapeType="1"/>
          </p:cNvSpPr>
          <p:nvPr/>
        </p:nvSpPr>
        <p:spPr bwMode="auto">
          <a:xfrm>
            <a:off x="2395538" y="38068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5" name="Line 62"/>
          <p:cNvSpPr>
            <a:spLocks noChangeShapeType="1"/>
          </p:cNvSpPr>
          <p:nvPr/>
        </p:nvSpPr>
        <p:spPr bwMode="auto">
          <a:xfrm>
            <a:off x="2395538" y="39211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6" name="Line 63"/>
          <p:cNvSpPr>
            <a:spLocks noChangeShapeType="1"/>
          </p:cNvSpPr>
          <p:nvPr/>
        </p:nvSpPr>
        <p:spPr bwMode="auto">
          <a:xfrm>
            <a:off x="2395538" y="40354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7" name="Line 64"/>
          <p:cNvSpPr>
            <a:spLocks noChangeShapeType="1"/>
          </p:cNvSpPr>
          <p:nvPr/>
        </p:nvSpPr>
        <p:spPr bwMode="auto">
          <a:xfrm>
            <a:off x="2395538" y="41497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8" name="Line 65"/>
          <p:cNvSpPr>
            <a:spLocks noChangeShapeType="1"/>
          </p:cNvSpPr>
          <p:nvPr/>
        </p:nvSpPr>
        <p:spPr bwMode="auto">
          <a:xfrm>
            <a:off x="2395538" y="42640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39" name="Line 66"/>
          <p:cNvSpPr>
            <a:spLocks noChangeShapeType="1"/>
          </p:cNvSpPr>
          <p:nvPr/>
        </p:nvSpPr>
        <p:spPr bwMode="auto">
          <a:xfrm>
            <a:off x="2395538" y="43783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0" name="Line 67"/>
          <p:cNvSpPr>
            <a:spLocks noChangeShapeType="1"/>
          </p:cNvSpPr>
          <p:nvPr/>
        </p:nvSpPr>
        <p:spPr bwMode="auto">
          <a:xfrm>
            <a:off x="2395538" y="44926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1" name="Line 68"/>
          <p:cNvSpPr>
            <a:spLocks noChangeShapeType="1"/>
          </p:cNvSpPr>
          <p:nvPr/>
        </p:nvSpPr>
        <p:spPr bwMode="auto">
          <a:xfrm>
            <a:off x="2395538" y="46069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2" name="Line 69"/>
          <p:cNvSpPr>
            <a:spLocks noChangeShapeType="1"/>
          </p:cNvSpPr>
          <p:nvPr/>
        </p:nvSpPr>
        <p:spPr bwMode="auto">
          <a:xfrm>
            <a:off x="2395538" y="4721225"/>
            <a:ext cx="0" cy="635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3" name="Freeform 70"/>
          <p:cNvSpPr>
            <a:spLocks/>
          </p:cNvSpPr>
          <p:nvPr/>
        </p:nvSpPr>
        <p:spPr bwMode="auto">
          <a:xfrm>
            <a:off x="2395538" y="4835525"/>
            <a:ext cx="47625" cy="12700"/>
          </a:xfrm>
          <a:custGeom>
            <a:avLst/>
            <a:gdLst>
              <a:gd name="T0" fmla="*/ 0 w 30"/>
              <a:gd name="T1" fmla="*/ 0 h 8"/>
              <a:gd name="T2" fmla="*/ 0 w 30"/>
              <a:gd name="T3" fmla="*/ 8 h 8"/>
              <a:gd name="T4" fmla="*/ 30 w 30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8">
                <a:moveTo>
                  <a:pt x="0" y="0"/>
                </a:moveTo>
                <a:lnTo>
                  <a:pt x="0" y="8"/>
                </a:lnTo>
                <a:lnTo>
                  <a:pt x="30" y="8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4" name="Line 71"/>
          <p:cNvSpPr>
            <a:spLocks noChangeShapeType="1"/>
          </p:cNvSpPr>
          <p:nvPr/>
        </p:nvSpPr>
        <p:spPr bwMode="auto">
          <a:xfrm>
            <a:off x="24939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5" name="Line 72"/>
          <p:cNvSpPr>
            <a:spLocks noChangeShapeType="1"/>
          </p:cNvSpPr>
          <p:nvPr/>
        </p:nvSpPr>
        <p:spPr bwMode="auto">
          <a:xfrm>
            <a:off x="26082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6" name="Line 73"/>
          <p:cNvSpPr>
            <a:spLocks noChangeShapeType="1"/>
          </p:cNvSpPr>
          <p:nvPr/>
        </p:nvSpPr>
        <p:spPr bwMode="auto">
          <a:xfrm>
            <a:off x="27225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7" name="Line 74"/>
          <p:cNvSpPr>
            <a:spLocks noChangeShapeType="1"/>
          </p:cNvSpPr>
          <p:nvPr/>
        </p:nvSpPr>
        <p:spPr bwMode="auto">
          <a:xfrm>
            <a:off x="28368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8" name="Line 75"/>
          <p:cNvSpPr>
            <a:spLocks noChangeShapeType="1"/>
          </p:cNvSpPr>
          <p:nvPr/>
        </p:nvSpPr>
        <p:spPr bwMode="auto">
          <a:xfrm>
            <a:off x="29511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49" name="Line 76"/>
          <p:cNvSpPr>
            <a:spLocks noChangeShapeType="1"/>
          </p:cNvSpPr>
          <p:nvPr/>
        </p:nvSpPr>
        <p:spPr bwMode="auto">
          <a:xfrm>
            <a:off x="30654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0" name="Line 77"/>
          <p:cNvSpPr>
            <a:spLocks noChangeShapeType="1"/>
          </p:cNvSpPr>
          <p:nvPr/>
        </p:nvSpPr>
        <p:spPr bwMode="auto">
          <a:xfrm>
            <a:off x="31797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1" name="Line 78"/>
          <p:cNvSpPr>
            <a:spLocks noChangeShapeType="1"/>
          </p:cNvSpPr>
          <p:nvPr/>
        </p:nvSpPr>
        <p:spPr bwMode="auto">
          <a:xfrm>
            <a:off x="32940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2" name="Line 79"/>
          <p:cNvSpPr>
            <a:spLocks noChangeShapeType="1"/>
          </p:cNvSpPr>
          <p:nvPr/>
        </p:nvSpPr>
        <p:spPr bwMode="auto">
          <a:xfrm>
            <a:off x="34083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3" name="Line 80"/>
          <p:cNvSpPr>
            <a:spLocks noChangeShapeType="1"/>
          </p:cNvSpPr>
          <p:nvPr/>
        </p:nvSpPr>
        <p:spPr bwMode="auto">
          <a:xfrm>
            <a:off x="35226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4" name="Line 81"/>
          <p:cNvSpPr>
            <a:spLocks noChangeShapeType="1"/>
          </p:cNvSpPr>
          <p:nvPr/>
        </p:nvSpPr>
        <p:spPr bwMode="auto">
          <a:xfrm>
            <a:off x="36369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5" name="Line 82"/>
          <p:cNvSpPr>
            <a:spLocks noChangeShapeType="1"/>
          </p:cNvSpPr>
          <p:nvPr/>
        </p:nvSpPr>
        <p:spPr bwMode="auto">
          <a:xfrm>
            <a:off x="37512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6" name="Line 83"/>
          <p:cNvSpPr>
            <a:spLocks noChangeShapeType="1"/>
          </p:cNvSpPr>
          <p:nvPr/>
        </p:nvSpPr>
        <p:spPr bwMode="auto">
          <a:xfrm>
            <a:off x="38655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7" name="Line 84"/>
          <p:cNvSpPr>
            <a:spLocks noChangeShapeType="1"/>
          </p:cNvSpPr>
          <p:nvPr/>
        </p:nvSpPr>
        <p:spPr bwMode="auto">
          <a:xfrm>
            <a:off x="39798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8" name="Line 85"/>
          <p:cNvSpPr>
            <a:spLocks noChangeShapeType="1"/>
          </p:cNvSpPr>
          <p:nvPr/>
        </p:nvSpPr>
        <p:spPr bwMode="auto">
          <a:xfrm>
            <a:off x="40941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59" name="Line 86"/>
          <p:cNvSpPr>
            <a:spLocks noChangeShapeType="1"/>
          </p:cNvSpPr>
          <p:nvPr/>
        </p:nvSpPr>
        <p:spPr bwMode="auto">
          <a:xfrm>
            <a:off x="42084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0" name="Line 87"/>
          <p:cNvSpPr>
            <a:spLocks noChangeShapeType="1"/>
          </p:cNvSpPr>
          <p:nvPr/>
        </p:nvSpPr>
        <p:spPr bwMode="auto">
          <a:xfrm>
            <a:off x="43227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1" name="Line 88"/>
          <p:cNvSpPr>
            <a:spLocks noChangeShapeType="1"/>
          </p:cNvSpPr>
          <p:nvPr/>
        </p:nvSpPr>
        <p:spPr bwMode="auto">
          <a:xfrm>
            <a:off x="44370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2" name="Line 89"/>
          <p:cNvSpPr>
            <a:spLocks noChangeShapeType="1"/>
          </p:cNvSpPr>
          <p:nvPr/>
        </p:nvSpPr>
        <p:spPr bwMode="auto">
          <a:xfrm>
            <a:off x="45513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3" name="Line 90"/>
          <p:cNvSpPr>
            <a:spLocks noChangeShapeType="1"/>
          </p:cNvSpPr>
          <p:nvPr/>
        </p:nvSpPr>
        <p:spPr bwMode="auto">
          <a:xfrm>
            <a:off x="46656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4" name="Line 91"/>
          <p:cNvSpPr>
            <a:spLocks noChangeShapeType="1"/>
          </p:cNvSpPr>
          <p:nvPr/>
        </p:nvSpPr>
        <p:spPr bwMode="auto">
          <a:xfrm>
            <a:off x="47799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5" name="Line 92"/>
          <p:cNvSpPr>
            <a:spLocks noChangeShapeType="1"/>
          </p:cNvSpPr>
          <p:nvPr/>
        </p:nvSpPr>
        <p:spPr bwMode="auto">
          <a:xfrm>
            <a:off x="48942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6" name="Line 93"/>
          <p:cNvSpPr>
            <a:spLocks noChangeShapeType="1"/>
          </p:cNvSpPr>
          <p:nvPr/>
        </p:nvSpPr>
        <p:spPr bwMode="auto">
          <a:xfrm>
            <a:off x="50085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7" name="Line 94"/>
          <p:cNvSpPr>
            <a:spLocks noChangeShapeType="1"/>
          </p:cNvSpPr>
          <p:nvPr/>
        </p:nvSpPr>
        <p:spPr bwMode="auto">
          <a:xfrm>
            <a:off x="51228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8" name="Line 95"/>
          <p:cNvSpPr>
            <a:spLocks noChangeShapeType="1"/>
          </p:cNvSpPr>
          <p:nvPr/>
        </p:nvSpPr>
        <p:spPr bwMode="auto">
          <a:xfrm>
            <a:off x="52371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69" name="Line 96"/>
          <p:cNvSpPr>
            <a:spLocks noChangeShapeType="1"/>
          </p:cNvSpPr>
          <p:nvPr/>
        </p:nvSpPr>
        <p:spPr bwMode="auto">
          <a:xfrm>
            <a:off x="53514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0" name="Line 97"/>
          <p:cNvSpPr>
            <a:spLocks noChangeShapeType="1"/>
          </p:cNvSpPr>
          <p:nvPr/>
        </p:nvSpPr>
        <p:spPr bwMode="auto">
          <a:xfrm>
            <a:off x="54657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1" name="Line 98"/>
          <p:cNvSpPr>
            <a:spLocks noChangeShapeType="1"/>
          </p:cNvSpPr>
          <p:nvPr/>
        </p:nvSpPr>
        <p:spPr bwMode="auto">
          <a:xfrm>
            <a:off x="55800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2" name="Line 99"/>
          <p:cNvSpPr>
            <a:spLocks noChangeShapeType="1"/>
          </p:cNvSpPr>
          <p:nvPr/>
        </p:nvSpPr>
        <p:spPr bwMode="auto">
          <a:xfrm>
            <a:off x="56943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3" name="Line 100"/>
          <p:cNvSpPr>
            <a:spLocks noChangeShapeType="1"/>
          </p:cNvSpPr>
          <p:nvPr/>
        </p:nvSpPr>
        <p:spPr bwMode="auto">
          <a:xfrm>
            <a:off x="58086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4" name="Line 101"/>
          <p:cNvSpPr>
            <a:spLocks noChangeShapeType="1"/>
          </p:cNvSpPr>
          <p:nvPr/>
        </p:nvSpPr>
        <p:spPr bwMode="auto">
          <a:xfrm>
            <a:off x="5922963" y="4848225"/>
            <a:ext cx="635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5" name="Freeform 102"/>
          <p:cNvSpPr>
            <a:spLocks/>
          </p:cNvSpPr>
          <p:nvPr/>
        </p:nvSpPr>
        <p:spPr bwMode="auto">
          <a:xfrm>
            <a:off x="6037263" y="4826000"/>
            <a:ext cx="41275" cy="22225"/>
          </a:xfrm>
          <a:custGeom>
            <a:avLst/>
            <a:gdLst>
              <a:gd name="T0" fmla="*/ 0 w 26"/>
              <a:gd name="T1" fmla="*/ 14 h 14"/>
              <a:gd name="T2" fmla="*/ 26 w 26"/>
              <a:gd name="T3" fmla="*/ 14 h 14"/>
              <a:gd name="T4" fmla="*/ 26 w 26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14">
                <a:moveTo>
                  <a:pt x="0" y="14"/>
                </a:moveTo>
                <a:lnTo>
                  <a:pt x="26" y="14"/>
                </a:lnTo>
                <a:lnTo>
                  <a:pt x="26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6" name="Line 103"/>
          <p:cNvSpPr>
            <a:spLocks noChangeShapeType="1"/>
          </p:cNvSpPr>
          <p:nvPr/>
        </p:nvSpPr>
        <p:spPr bwMode="auto">
          <a:xfrm flipV="1">
            <a:off x="6078538" y="4740275"/>
            <a:ext cx="0" cy="349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7" name="Freeform 104"/>
          <p:cNvSpPr>
            <a:spLocks/>
          </p:cNvSpPr>
          <p:nvPr/>
        </p:nvSpPr>
        <p:spPr bwMode="auto">
          <a:xfrm>
            <a:off x="6021388" y="4622800"/>
            <a:ext cx="111125" cy="133350"/>
          </a:xfrm>
          <a:custGeom>
            <a:avLst/>
            <a:gdLst>
              <a:gd name="T0" fmla="*/ 36 w 70"/>
              <a:gd name="T1" fmla="*/ 0 h 84"/>
              <a:gd name="T2" fmla="*/ 70 w 70"/>
              <a:gd name="T3" fmla="*/ 84 h 84"/>
              <a:gd name="T4" fmla="*/ 36 w 70"/>
              <a:gd name="T5" fmla="*/ 64 h 84"/>
              <a:gd name="T6" fmla="*/ 0 w 70"/>
              <a:gd name="T7" fmla="*/ 84 h 84"/>
              <a:gd name="T8" fmla="*/ 36 w 70"/>
              <a:gd name="T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84">
                <a:moveTo>
                  <a:pt x="36" y="0"/>
                </a:moveTo>
                <a:lnTo>
                  <a:pt x="70" y="84"/>
                </a:lnTo>
                <a:lnTo>
                  <a:pt x="36" y="64"/>
                </a:lnTo>
                <a:lnTo>
                  <a:pt x="0" y="84"/>
                </a:lnTo>
                <a:lnTo>
                  <a:pt x="36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8" name="Freeform 105"/>
          <p:cNvSpPr>
            <a:spLocks/>
          </p:cNvSpPr>
          <p:nvPr/>
        </p:nvSpPr>
        <p:spPr bwMode="auto">
          <a:xfrm>
            <a:off x="6021388" y="4622800"/>
            <a:ext cx="111125" cy="133350"/>
          </a:xfrm>
          <a:custGeom>
            <a:avLst/>
            <a:gdLst>
              <a:gd name="T0" fmla="*/ 36 w 70"/>
              <a:gd name="T1" fmla="*/ 0 h 84"/>
              <a:gd name="T2" fmla="*/ 70 w 70"/>
              <a:gd name="T3" fmla="*/ 84 h 84"/>
              <a:gd name="T4" fmla="*/ 36 w 70"/>
              <a:gd name="T5" fmla="*/ 64 h 84"/>
              <a:gd name="T6" fmla="*/ 0 w 70"/>
              <a:gd name="T7" fmla="*/ 84 h 84"/>
              <a:gd name="T8" fmla="*/ 36 w 70"/>
              <a:gd name="T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84">
                <a:moveTo>
                  <a:pt x="36" y="0"/>
                </a:moveTo>
                <a:lnTo>
                  <a:pt x="70" y="84"/>
                </a:lnTo>
                <a:lnTo>
                  <a:pt x="36" y="64"/>
                </a:lnTo>
                <a:lnTo>
                  <a:pt x="0" y="84"/>
                </a:lnTo>
                <a:lnTo>
                  <a:pt x="3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79" name="Line 106"/>
          <p:cNvSpPr>
            <a:spLocks noChangeShapeType="1"/>
          </p:cNvSpPr>
          <p:nvPr/>
        </p:nvSpPr>
        <p:spPr bwMode="auto">
          <a:xfrm flipH="1" flipV="1">
            <a:off x="4741863" y="3597275"/>
            <a:ext cx="996950" cy="65405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0" name="Freeform 107"/>
          <p:cNvSpPr>
            <a:spLocks/>
          </p:cNvSpPr>
          <p:nvPr/>
        </p:nvSpPr>
        <p:spPr bwMode="auto">
          <a:xfrm>
            <a:off x="4662488" y="3546475"/>
            <a:ext cx="142875" cy="117475"/>
          </a:xfrm>
          <a:custGeom>
            <a:avLst/>
            <a:gdLst>
              <a:gd name="T0" fmla="*/ 0 w 90"/>
              <a:gd name="T1" fmla="*/ 0 h 74"/>
              <a:gd name="T2" fmla="*/ 90 w 90"/>
              <a:gd name="T3" fmla="*/ 16 h 74"/>
              <a:gd name="T4" fmla="*/ 54 w 90"/>
              <a:gd name="T5" fmla="*/ 34 h 74"/>
              <a:gd name="T6" fmla="*/ 52 w 90"/>
              <a:gd name="T7" fmla="*/ 74 h 74"/>
              <a:gd name="T8" fmla="*/ 0 w 90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74">
                <a:moveTo>
                  <a:pt x="0" y="0"/>
                </a:moveTo>
                <a:lnTo>
                  <a:pt x="90" y="16"/>
                </a:lnTo>
                <a:lnTo>
                  <a:pt x="54" y="34"/>
                </a:lnTo>
                <a:lnTo>
                  <a:pt x="52" y="74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1" name="Freeform 108"/>
          <p:cNvSpPr>
            <a:spLocks/>
          </p:cNvSpPr>
          <p:nvPr/>
        </p:nvSpPr>
        <p:spPr bwMode="auto">
          <a:xfrm>
            <a:off x="4662488" y="3546475"/>
            <a:ext cx="142875" cy="117475"/>
          </a:xfrm>
          <a:custGeom>
            <a:avLst/>
            <a:gdLst>
              <a:gd name="T0" fmla="*/ 0 w 90"/>
              <a:gd name="T1" fmla="*/ 0 h 74"/>
              <a:gd name="T2" fmla="*/ 90 w 90"/>
              <a:gd name="T3" fmla="*/ 16 h 74"/>
              <a:gd name="T4" fmla="*/ 54 w 90"/>
              <a:gd name="T5" fmla="*/ 34 h 74"/>
              <a:gd name="T6" fmla="*/ 52 w 90"/>
              <a:gd name="T7" fmla="*/ 74 h 74"/>
              <a:gd name="T8" fmla="*/ 0 w 90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74">
                <a:moveTo>
                  <a:pt x="0" y="0"/>
                </a:moveTo>
                <a:lnTo>
                  <a:pt x="90" y="16"/>
                </a:lnTo>
                <a:lnTo>
                  <a:pt x="54" y="34"/>
                </a:lnTo>
                <a:lnTo>
                  <a:pt x="52" y="74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2" name="Line 109"/>
          <p:cNvSpPr>
            <a:spLocks noChangeShapeType="1"/>
          </p:cNvSpPr>
          <p:nvPr/>
        </p:nvSpPr>
        <p:spPr bwMode="auto">
          <a:xfrm>
            <a:off x="4618038" y="2355850"/>
            <a:ext cx="0" cy="7524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3" name="Freeform 110"/>
          <p:cNvSpPr>
            <a:spLocks/>
          </p:cNvSpPr>
          <p:nvPr/>
        </p:nvSpPr>
        <p:spPr bwMode="auto">
          <a:xfrm>
            <a:off x="4586288" y="3082925"/>
            <a:ext cx="66675" cy="85725"/>
          </a:xfrm>
          <a:custGeom>
            <a:avLst/>
            <a:gdLst>
              <a:gd name="T0" fmla="*/ 20 w 42"/>
              <a:gd name="T1" fmla="*/ 54 h 54"/>
              <a:gd name="T2" fmla="*/ 0 w 42"/>
              <a:gd name="T3" fmla="*/ 0 h 54"/>
              <a:gd name="T4" fmla="*/ 20 w 42"/>
              <a:gd name="T5" fmla="*/ 12 h 54"/>
              <a:gd name="T6" fmla="*/ 42 w 42"/>
              <a:gd name="T7" fmla="*/ 0 h 54"/>
              <a:gd name="T8" fmla="*/ 20 w 42"/>
              <a:gd name="T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4">
                <a:moveTo>
                  <a:pt x="20" y="54"/>
                </a:moveTo>
                <a:lnTo>
                  <a:pt x="0" y="0"/>
                </a:lnTo>
                <a:lnTo>
                  <a:pt x="20" y="12"/>
                </a:lnTo>
                <a:lnTo>
                  <a:pt x="42" y="0"/>
                </a:lnTo>
                <a:lnTo>
                  <a:pt x="20" y="54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4" name="Freeform 111"/>
          <p:cNvSpPr>
            <a:spLocks/>
          </p:cNvSpPr>
          <p:nvPr/>
        </p:nvSpPr>
        <p:spPr bwMode="auto">
          <a:xfrm>
            <a:off x="4586288" y="3082925"/>
            <a:ext cx="66675" cy="85725"/>
          </a:xfrm>
          <a:custGeom>
            <a:avLst/>
            <a:gdLst>
              <a:gd name="T0" fmla="*/ 20 w 42"/>
              <a:gd name="T1" fmla="*/ 54 h 54"/>
              <a:gd name="T2" fmla="*/ 0 w 42"/>
              <a:gd name="T3" fmla="*/ 0 h 54"/>
              <a:gd name="T4" fmla="*/ 20 w 42"/>
              <a:gd name="T5" fmla="*/ 12 h 54"/>
              <a:gd name="T6" fmla="*/ 42 w 42"/>
              <a:gd name="T7" fmla="*/ 0 h 54"/>
              <a:gd name="T8" fmla="*/ 20 w 42"/>
              <a:gd name="T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4">
                <a:moveTo>
                  <a:pt x="20" y="54"/>
                </a:moveTo>
                <a:lnTo>
                  <a:pt x="0" y="0"/>
                </a:lnTo>
                <a:lnTo>
                  <a:pt x="20" y="12"/>
                </a:lnTo>
                <a:lnTo>
                  <a:pt x="42" y="0"/>
                </a:lnTo>
                <a:lnTo>
                  <a:pt x="20" y="5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5" name="Rectangle 112"/>
          <p:cNvSpPr>
            <a:spLocks noChangeArrowheads="1"/>
          </p:cNvSpPr>
          <p:nvPr/>
        </p:nvSpPr>
        <p:spPr bwMode="auto">
          <a:xfrm>
            <a:off x="5249863" y="3933825"/>
            <a:ext cx="1946275" cy="685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6" name="Rectangle 113"/>
          <p:cNvSpPr>
            <a:spLocks noChangeArrowheads="1"/>
          </p:cNvSpPr>
          <p:nvPr/>
        </p:nvSpPr>
        <p:spPr bwMode="auto">
          <a:xfrm>
            <a:off x="5249863" y="3933825"/>
            <a:ext cx="1946275" cy="685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7" name="Rectangle 114"/>
          <p:cNvSpPr>
            <a:spLocks noChangeArrowheads="1"/>
          </p:cNvSpPr>
          <p:nvPr/>
        </p:nvSpPr>
        <p:spPr bwMode="auto">
          <a:xfrm>
            <a:off x="2611438" y="1946275"/>
            <a:ext cx="1473200" cy="22225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8" name="Rectangle 115"/>
          <p:cNvSpPr>
            <a:spLocks noChangeArrowheads="1"/>
          </p:cNvSpPr>
          <p:nvPr/>
        </p:nvSpPr>
        <p:spPr bwMode="auto">
          <a:xfrm>
            <a:off x="2611438" y="1946275"/>
            <a:ext cx="1473200" cy="222250"/>
          </a:xfrm>
          <a:prstGeom prst="rect">
            <a:avLst/>
          </a:prstGeom>
          <a:noFill/>
          <a:ln w="6350">
            <a:solidFill>
              <a:srgbClr val="A51D2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89" name="Rectangle 116"/>
          <p:cNvSpPr>
            <a:spLocks noChangeArrowheads="1"/>
          </p:cNvSpPr>
          <p:nvPr/>
        </p:nvSpPr>
        <p:spPr bwMode="auto">
          <a:xfrm>
            <a:off x="5319713" y="4022725"/>
            <a:ext cx="185467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ne représentent souvent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qu’une petite partie des besoins réels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des préoccupations des interlocuteurs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consultant.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41" name="Rectangle 168"/>
          <p:cNvSpPr>
            <a:spLocks noChangeArrowheads="1"/>
          </p:cNvSpPr>
          <p:nvPr/>
        </p:nvSpPr>
        <p:spPr bwMode="auto">
          <a:xfrm>
            <a:off x="2751138" y="2006600"/>
            <a:ext cx="109966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besoins exprimés…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819369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L’ACCORD DE CONFIDENTIALITÉ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L’ACCORD DE CONFIDENTIALITÉ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078091" y="2217428"/>
            <a:ext cx="2995388" cy="3159125"/>
            <a:chOff x="3379788" y="2636838"/>
            <a:chExt cx="2396313" cy="2527300"/>
          </a:xfrm>
        </p:grpSpPr>
        <p:sp>
          <p:nvSpPr>
            <p:cNvPr id="3" name="AutoShape 9"/>
            <p:cNvSpPr>
              <a:spLocks noChangeAspect="1" noChangeArrowheads="1" noTextEdit="1"/>
            </p:cNvSpPr>
            <p:nvPr/>
          </p:nvSpPr>
          <p:spPr bwMode="auto">
            <a:xfrm>
              <a:off x="3379788" y="2636838"/>
              <a:ext cx="2384425" cy="2527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Freeform 11"/>
            <p:cNvSpPr>
              <a:spLocks/>
            </p:cNvSpPr>
            <p:nvPr/>
          </p:nvSpPr>
          <p:spPr bwMode="auto">
            <a:xfrm>
              <a:off x="4837113" y="2700338"/>
              <a:ext cx="923925" cy="2349500"/>
            </a:xfrm>
            <a:custGeom>
              <a:avLst/>
              <a:gdLst>
                <a:gd name="T0" fmla="*/ 0 w 582"/>
                <a:gd name="T1" fmla="*/ 0 h 1480"/>
                <a:gd name="T2" fmla="*/ 0 w 582"/>
                <a:gd name="T3" fmla="*/ 0 h 1480"/>
                <a:gd name="T4" fmla="*/ 0 w 582"/>
                <a:gd name="T5" fmla="*/ 0 h 1480"/>
                <a:gd name="T6" fmla="*/ 580 w 582"/>
                <a:gd name="T7" fmla="*/ 0 h 1480"/>
                <a:gd name="T8" fmla="*/ 580 w 582"/>
                <a:gd name="T9" fmla="*/ 0 h 1480"/>
                <a:gd name="T10" fmla="*/ 582 w 582"/>
                <a:gd name="T11" fmla="*/ 0 h 1480"/>
                <a:gd name="T12" fmla="*/ 582 w 582"/>
                <a:gd name="T13" fmla="*/ 1480 h 1480"/>
                <a:gd name="T14" fmla="*/ 582 w 582"/>
                <a:gd name="T15" fmla="*/ 1480 h 1480"/>
                <a:gd name="T16" fmla="*/ 580 w 582"/>
                <a:gd name="T17" fmla="*/ 1480 h 1480"/>
                <a:gd name="T18" fmla="*/ 0 w 582"/>
                <a:gd name="T19" fmla="*/ 1480 h 1480"/>
                <a:gd name="T20" fmla="*/ 0 w 582"/>
                <a:gd name="T21" fmla="*/ 1480 h 1480"/>
                <a:gd name="T22" fmla="*/ 0 w 582"/>
                <a:gd name="T23" fmla="*/ 1480 h 1480"/>
                <a:gd name="T24" fmla="*/ 0 w 582"/>
                <a:gd name="T25" fmla="*/ 0 h 1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2" h="148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80" y="0"/>
                  </a:lnTo>
                  <a:lnTo>
                    <a:pt x="580" y="0"/>
                  </a:lnTo>
                  <a:lnTo>
                    <a:pt x="582" y="0"/>
                  </a:lnTo>
                  <a:lnTo>
                    <a:pt x="582" y="1480"/>
                  </a:lnTo>
                  <a:lnTo>
                    <a:pt x="582" y="1480"/>
                  </a:lnTo>
                  <a:lnTo>
                    <a:pt x="580" y="1480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12"/>
            <p:cNvSpPr>
              <a:spLocks/>
            </p:cNvSpPr>
            <p:nvPr/>
          </p:nvSpPr>
          <p:spPr bwMode="auto">
            <a:xfrm>
              <a:off x="4837113" y="2700338"/>
              <a:ext cx="923925" cy="2349500"/>
            </a:xfrm>
            <a:custGeom>
              <a:avLst/>
              <a:gdLst>
                <a:gd name="T0" fmla="*/ 0 w 582"/>
                <a:gd name="T1" fmla="*/ 0 h 1480"/>
                <a:gd name="T2" fmla="*/ 0 w 582"/>
                <a:gd name="T3" fmla="*/ 0 h 1480"/>
                <a:gd name="T4" fmla="*/ 0 w 582"/>
                <a:gd name="T5" fmla="*/ 0 h 1480"/>
                <a:gd name="T6" fmla="*/ 580 w 582"/>
                <a:gd name="T7" fmla="*/ 0 h 1480"/>
                <a:gd name="T8" fmla="*/ 580 w 582"/>
                <a:gd name="T9" fmla="*/ 0 h 1480"/>
                <a:gd name="T10" fmla="*/ 582 w 582"/>
                <a:gd name="T11" fmla="*/ 0 h 1480"/>
                <a:gd name="T12" fmla="*/ 582 w 582"/>
                <a:gd name="T13" fmla="*/ 1480 h 1480"/>
                <a:gd name="T14" fmla="*/ 582 w 582"/>
                <a:gd name="T15" fmla="*/ 1480 h 1480"/>
                <a:gd name="T16" fmla="*/ 580 w 582"/>
                <a:gd name="T17" fmla="*/ 1480 h 1480"/>
                <a:gd name="T18" fmla="*/ 0 w 582"/>
                <a:gd name="T19" fmla="*/ 1480 h 1480"/>
                <a:gd name="T20" fmla="*/ 0 w 582"/>
                <a:gd name="T21" fmla="*/ 1480 h 1480"/>
                <a:gd name="T22" fmla="*/ 0 w 582"/>
                <a:gd name="T23" fmla="*/ 1480 h 1480"/>
                <a:gd name="T24" fmla="*/ 0 w 582"/>
                <a:gd name="T25" fmla="*/ 0 h 1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2" h="148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80" y="0"/>
                  </a:lnTo>
                  <a:lnTo>
                    <a:pt x="580" y="0"/>
                  </a:lnTo>
                  <a:lnTo>
                    <a:pt x="582" y="0"/>
                  </a:lnTo>
                  <a:lnTo>
                    <a:pt x="582" y="1480"/>
                  </a:lnTo>
                  <a:lnTo>
                    <a:pt x="582" y="1480"/>
                  </a:lnTo>
                  <a:lnTo>
                    <a:pt x="580" y="1480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8282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13"/>
            <p:cNvSpPr>
              <a:spLocks noChangeArrowheads="1"/>
            </p:cNvSpPr>
            <p:nvPr/>
          </p:nvSpPr>
          <p:spPr bwMode="auto">
            <a:xfrm>
              <a:off x="3382963" y="2640013"/>
              <a:ext cx="2378075" cy="2520950"/>
            </a:xfrm>
            <a:prstGeom prst="rect">
              <a:avLst/>
            </a:prstGeom>
            <a:solidFill>
              <a:srgbClr val="F4E1D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14"/>
            <p:cNvSpPr>
              <a:spLocks noChangeArrowheads="1"/>
            </p:cNvSpPr>
            <p:nvPr/>
          </p:nvSpPr>
          <p:spPr bwMode="auto">
            <a:xfrm>
              <a:off x="3382963" y="2640013"/>
              <a:ext cx="2378075" cy="252095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5"/>
            <p:cNvSpPr>
              <a:spLocks noChangeArrowheads="1"/>
            </p:cNvSpPr>
            <p:nvPr/>
          </p:nvSpPr>
          <p:spPr bwMode="auto">
            <a:xfrm>
              <a:off x="4398963" y="2760663"/>
              <a:ext cx="317500" cy="2260600"/>
            </a:xfrm>
            <a:prstGeom prst="rect">
              <a:avLst/>
            </a:prstGeom>
            <a:solidFill>
              <a:srgbClr val="E6C0B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4398963" y="2760663"/>
              <a:ext cx="317500" cy="226060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7"/>
            <p:cNvSpPr>
              <a:spLocks noChangeArrowheads="1"/>
            </p:cNvSpPr>
            <p:nvPr/>
          </p:nvSpPr>
          <p:spPr bwMode="auto">
            <a:xfrm>
              <a:off x="3503613" y="3598863"/>
              <a:ext cx="1158875" cy="346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8"/>
            <p:cNvSpPr>
              <a:spLocks noChangeArrowheads="1"/>
            </p:cNvSpPr>
            <p:nvPr/>
          </p:nvSpPr>
          <p:spPr bwMode="auto">
            <a:xfrm>
              <a:off x="3503613" y="3598863"/>
              <a:ext cx="1158875" cy="346075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95123" y="3662363"/>
              <a:ext cx="7758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L’accord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confidentialité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7" name="Rectangle 37"/>
            <p:cNvSpPr>
              <a:spLocks noChangeArrowheads="1"/>
            </p:cNvSpPr>
            <p:nvPr/>
          </p:nvSpPr>
          <p:spPr bwMode="auto">
            <a:xfrm>
              <a:off x="4780976" y="2754313"/>
              <a:ext cx="88485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 Rappel de l’objet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59" name="Rectangle 39"/>
            <p:cNvSpPr>
              <a:spLocks noChangeArrowheads="1"/>
            </p:cNvSpPr>
            <p:nvPr/>
          </p:nvSpPr>
          <p:spPr bwMode="auto">
            <a:xfrm>
              <a:off x="4823917" y="3062288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2. Dates et durée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prévisionnelle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61" name="Rectangle 41"/>
            <p:cNvSpPr>
              <a:spLocks noChangeArrowheads="1"/>
            </p:cNvSpPr>
            <p:nvPr/>
          </p:nvSpPr>
          <p:spPr bwMode="auto">
            <a:xfrm>
              <a:off x="4883502" y="3370263"/>
              <a:ext cx="70051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3. Durée de vie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l’accord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89" name="Rectangle 69"/>
            <p:cNvSpPr>
              <a:spLocks noChangeArrowheads="1"/>
            </p:cNvSpPr>
            <p:nvPr/>
          </p:nvSpPr>
          <p:spPr bwMode="auto">
            <a:xfrm>
              <a:off x="4690868" y="4090988"/>
              <a:ext cx="108523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5. Limitations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imposées au consultant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pendant la mission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92" name="Rectangle 72"/>
            <p:cNvSpPr>
              <a:spLocks noChangeArrowheads="1"/>
            </p:cNvSpPr>
            <p:nvPr/>
          </p:nvSpPr>
          <p:spPr bwMode="auto">
            <a:xfrm>
              <a:off x="4955017" y="4503738"/>
              <a:ext cx="5690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6. Sanctions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applicables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194" name="Rectangle 74"/>
            <p:cNvSpPr>
              <a:spLocks noChangeArrowheads="1"/>
            </p:cNvSpPr>
            <p:nvPr/>
          </p:nvSpPr>
          <p:spPr bwMode="auto">
            <a:xfrm>
              <a:off x="4792136" y="4811713"/>
              <a:ext cx="84318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7. Nom du tribunal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compétent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" name="Rectangle 41"/>
            <p:cNvSpPr>
              <a:spLocks noChangeArrowheads="1"/>
            </p:cNvSpPr>
            <p:nvPr/>
          </p:nvSpPr>
          <p:spPr bwMode="auto">
            <a:xfrm>
              <a:off x="4855450" y="3665994"/>
              <a:ext cx="75661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4. Définition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informations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confidentielles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95512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23728" y="6503989"/>
            <a:ext cx="4824535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MARGE DE TEMPS ET DÉVELOPPEMENT DE L’ACTIVITÉ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FIXER UN PRIX DE JOURNÉE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35148" y="2677267"/>
            <a:ext cx="5670707" cy="2150269"/>
            <a:chOff x="1835150" y="2677269"/>
            <a:chExt cx="5400675" cy="2047875"/>
          </a:xfrm>
        </p:grpSpPr>
        <p:sp>
          <p:nvSpPr>
            <p:cNvPr id="7194" name="Rectangle 6"/>
            <p:cNvSpPr>
              <a:spLocks noChangeArrowheads="1"/>
            </p:cNvSpPr>
            <p:nvPr/>
          </p:nvSpPr>
          <p:spPr bwMode="auto">
            <a:xfrm>
              <a:off x="4851400" y="2677269"/>
              <a:ext cx="965200" cy="206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5" name="Rectangle 7"/>
            <p:cNvSpPr>
              <a:spLocks noChangeArrowheads="1"/>
            </p:cNvSpPr>
            <p:nvPr/>
          </p:nvSpPr>
          <p:spPr bwMode="auto">
            <a:xfrm>
              <a:off x="4851400" y="2677269"/>
              <a:ext cx="965200" cy="206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6" name="Rectangle 8"/>
            <p:cNvSpPr>
              <a:spLocks noChangeArrowheads="1"/>
            </p:cNvSpPr>
            <p:nvPr/>
          </p:nvSpPr>
          <p:spPr bwMode="auto">
            <a:xfrm>
              <a:off x="4352925" y="3937744"/>
              <a:ext cx="1701800" cy="701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7" name="Rectangle 9"/>
            <p:cNvSpPr>
              <a:spLocks noChangeArrowheads="1"/>
            </p:cNvSpPr>
            <p:nvPr/>
          </p:nvSpPr>
          <p:spPr bwMode="auto">
            <a:xfrm>
              <a:off x="4352925" y="3937744"/>
              <a:ext cx="1701800" cy="701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8" name="Rectangle 10"/>
            <p:cNvSpPr>
              <a:spLocks noChangeArrowheads="1"/>
            </p:cNvSpPr>
            <p:nvPr/>
          </p:nvSpPr>
          <p:spPr bwMode="auto">
            <a:xfrm>
              <a:off x="2593975" y="3937744"/>
              <a:ext cx="1562100" cy="701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9" name="Rectangle 11"/>
            <p:cNvSpPr>
              <a:spLocks noChangeArrowheads="1"/>
            </p:cNvSpPr>
            <p:nvPr/>
          </p:nvSpPr>
          <p:spPr bwMode="auto">
            <a:xfrm>
              <a:off x="2593975" y="3937744"/>
              <a:ext cx="1562100" cy="7016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0" name="Rectangle 12"/>
            <p:cNvSpPr>
              <a:spLocks noChangeArrowheads="1"/>
            </p:cNvSpPr>
            <p:nvPr/>
          </p:nvSpPr>
          <p:spPr bwMode="auto">
            <a:xfrm>
              <a:off x="3219450" y="2734419"/>
              <a:ext cx="863600" cy="384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1" name="Rectangle 13"/>
            <p:cNvSpPr>
              <a:spLocks noChangeArrowheads="1"/>
            </p:cNvSpPr>
            <p:nvPr/>
          </p:nvSpPr>
          <p:spPr bwMode="auto">
            <a:xfrm>
              <a:off x="3219450" y="2734419"/>
              <a:ext cx="863600" cy="3841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2" name="Rectangle 14"/>
            <p:cNvSpPr>
              <a:spLocks noChangeArrowheads="1"/>
            </p:cNvSpPr>
            <p:nvPr/>
          </p:nvSpPr>
          <p:spPr bwMode="auto">
            <a:xfrm>
              <a:off x="3219450" y="3118594"/>
              <a:ext cx="863600" cy="3873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3" name="Rectangle 15"/>
            <p:cNvSpPr>
              <a:spLocks noChangeArrowheads="1"/>
            </p:cNvSpPr>
            <p:nvPr/>
          </p:nvSpPr>
          <p:spPr bwMode="auto">
            <a:xfrm>
              <a:off x="3219450" y="3118594"/>
              <a:ext cx="863600" cy="3873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4" name="Rectangle 16"/>
            <p:cNvSpPr>
              <a:spLocks noChangeArrowheads="1"/>
            </p:cNvSpPr>
            <p:nvPr/>
          </p:nvSpPr>
          <p:spPr bwMode="auto">
            <a:xfrm>
              <a:off x="4591050" y="3007469"/>
              <a:ext cx="863600" cy="1111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5" name="Rectangle 17"/>
            <p:cNvSpPr>
              <a:spLocks noChangeArrowheads="1"/>
            </p:cNvSpPr>
            <p:nvPr/>
          </p:nvSpPr>
          <p:spPr bwMode="auto">
            <a:xfrm>
              <a:off x="4591050" y="3007469"/>
              <a:ext cx="863600" cy="1111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6" name="Rectangle 18"/>
            <p:cNvSpPr>
              <a:spLocks noChangeArrowheads="1"/>
            </p:cNvSpPr>
            <p:nvPr/>
          </p:nvSpPr>
          <p:spPr bwMode="auto">
            <a:xfrm>
              <a:off x="4591050" y="3118594"/>
              <a:ext cx="863600" cy="38735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7" name="Rectangle 19"/>
            <p:cNvSpPr>
              <a:spLocks noChangeArrowheads="1"/>
            </p:cNvSpPr>
            <p:nvPr/>
          </p:nvSpPr>
          <p:spPr bwMode="auto">
            <a:xfrm>
              <a:off x="4591050" y="3118594"/>
              <a:ext cx="863600" cy="3873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8" name="Line 20"/>
            <p:cNvSpPr>
              <a:spLocks noChangeShapeType="1"/>
            </p:cNvSpPr>
            <p:nvPr/>
          </p:nvSpPr>
          <p:spPr bwMode="auto">
            <a:xfrm>
              <a:off x="3987800" y="2801094"/>
              <a:ext cx="0" cy="2508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09" name="Freeform 21"/>
            <p:cNvSpPr>
              <a:spLocks/>
            </p:cNvSpPr>
            <p:nvPr/>
          </p:nvSpPr>
          <p:spPr bwMode="auto">
            <a:xfrm>
              <a:off x="3959225" y="3029694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0" name="Freeform 22"/>
            <p:cNvSpPr>
              <a:spLocks/>
            </p:cNvSpPr>
            <p:nvPr/>
          </p:nvSpPr>
          <p:spPr bwMode="auto">
            <a:xfrm>
              <a:off x="3959225" y="3029694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1" name="Freeform 23"/>
            <p:cNvSpPr>
              <a:spLocks/>
            </p:cNvSpPr>
            <p:nvPr/>
          </p:nvSpPr>
          <p:spPr bwMode="auto">
            <a:xfrm>
              <a:off x="3959225" y="2747119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2" name="Freeform 24"/>
            <p:cNvSpPr>
              <a:spLocks/>
            </p:cNvSpPr>
            <p:nvPr/>
          </p:nvSpPr>
          <p:spPr bwMode="auto">
            <a:xfrm>
              <a:off x="3959225" y="2747119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3" name="Line 25"/>
            <p:cNvSpPr>
              <a:spLocks noChangeShapeType="1"/>
            </p:cNvSpPr>
            <p:nvPr/>
          </p:nvSpPr>
          <p:spPr bwMode="auto">
            <a:xfrm>
              <a:off x="5181600" y="2978894"/>
              <a:ext cx="0" cy="165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4" name="Freeform 26"/>
            <p:cNvSpPr>
              <a:spLocks/>
            </p:cNvSpPr>
            <p:nvPr/>
          </p:nvSpPr>
          <p:spPr bwMode="auto">
            <a:xfrm>
              <a:off x="5149850" y="2940794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5" name="Freeform 27"/>
            <p:cNvSpPr>
              <a:spLocks/>
            </p:cNvSpPr>
            <p:nvPr/>
          </p:nvSpPr>
          <p:spPr bwMode="auto">
            <a:xfrm>
              <a:off x="5149850" y="2940794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6" name="Freeform 28"/>
            <p:cNvSpPr>
              <a:spLocks/>
            </p:cNvSpPr>
            <p:nvPr/>
          </p:nvSpPr>
          <p:spPr bwMode="auto">
            <a:xfrm>
              <a:off x="5149850" y="3109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7" name="Freeform 29"/>
            <p:cNvSpPr>
              <a:spLocks/>
            </p:cNvSpPr>
            <p:nvPr/>
          </p:nvSpPr>
          <p:spPr bwMode="auto">
            <a:xfrm>
              <a:off x="5149850" y="3109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8" name="Freeform 30"/>
            <p:cNvSpPr>
              <a:spLocks/>
            </p:cNvSpPr>
            <p:nvPr/>
          </p:nvSpPr>
          <p:spPr bwMode="auto">
            <a:xfrm>
              <a:off x="2432050" y="3925044"/>
              <a:ext cx="1187450" cy="800100"/>
            </a:xfrm>
            <a:custGeom>
              <a:avLst/>
              <a:gdLst>
                <a:gd name="T0" fmla="*/ 748 w 748"/>
                <a:gd name="T1" fmla="*/ 452 h 504"/>
                <a:gd name="T2" fmla="*/ 748 w 748"/>
                <a:gd name="T3" fmla="*/ 504 h 504"/>
                <a:gd name="T4" fmla="*/ 0 w 748"/>
                <a:gd name="T5" fmla="*/ 504 h 504"/>
                <a:gd name="T6" fmla="*/ 0 w 748"/>
                <a:gd name="T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8" h="504">
                  <a:moveTo>
                    <a:pt x="748" y="452"/>
                  </a:moveTo>
                  <a:lnTo>
                    <a:pt x="748" y="504"/>
                  </a:lnTo>
                  <a:lnTo>
                    <a:pt x="0" y="50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19" name="Freeform 31"/>
            <p:cNvSpPr>
              <a:spLocks/>
            </p:cNvSpPr>
            <p:nvPr/>
          </p:nvSpPr>
          <p:spPr bwMode="auto">
            <a:xfrm>
              <a:off x="2400300" y="3871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0" name="Freeform 32"/>
            <p:cNvSpPr>
              <a:spLocks/>
            </p:cNvSpPr>
            <p:nvPr/>
          </p:nvSpPr>
          <p:spPr bwMode="auto">
            <a:xfrm>
              <a:off x="2400300" y="3871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40 w 40"/>
                <a:gd name="T3" fmla="*/ 48 h 48"/>
                <a:gd name="T4" fmla="*/ 20 w 40"/>
                <a:gd name="T5" fmla="*/ 36 h 48"/>
                <a:gd name="T6" fmla="*/ 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40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1" name="Freeform 33"/>
            <p:cNvSpPr>
              <a:spLocks/>
            </p:cNvSpPr>
            <p:nvPr/>
          </p:nvSpPr>
          <p:spPr bwMode="auto">
            <a:xfrm>
              <a:off x="5060950" y="3925044"/>
              <a:ext cx="1187450" cy="800100"/>
            </a:xfrm>
            <a:custGeom>
              <a:avLst/>
              <a:gdLst>
                <a:gd name="T0" fmla="*/ 0 w 748"/>
                <a:gd name="T1" fmla="*/ 452 h 504"/>
                <a:gd name="T2" fmla="*/ 0 w 748"/>
                <a:gd name="T3" fmla="*/ 504 h 504"/>
                <a:gd name="T4" fmla="*/ 748 w 748"/>
                <a:gd name="T5" fmla="*/ 504 h 504"/>
                <a:gd name="T6" fmla="*/ 748 w 748"/>
                <a:gd name="T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8" h="504">
                  <a:moveTo>
                    <a:pt x="0" y="452"/>
                  </a:moveTo>
                  <a:lnTo>
                    <a:pt x="0" y="504"/>
                  </a:lnTo>
                  <a:lnTo>
                    <a:pt x="748" y="504"/>
                  </a:lnTo>
                  <a:lnTo>
                    <a:pt x="74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2" name="Freeform 34"/>
            <p:cNvSpPr>
              <a:spLocks/>
            </p:cNvSpPr>
            <p:nvPr/>
          </p:nvSpPr>
          <p:spPr bwMode="auto">
            <a:xfrm>
              <a:off x="6216650" y="3871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0 w 40"/>
                <a:gd name="T3" fmla="*/ 48 h 48"/>
                <a:gd name="T4" fmla="*/ 20 w 40"/>
                <a:gd name="T5" fmla="*/ 36 h 48"/>
                <a:gd name="T6" fmla="*/ 4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0" y="48"/>
                  </a:lnTo>
                  <a:lnTo>
                    <a:pt x="20" y="36"/>
                  </a:lnTo>
                  <a:lnTo>
                    <a:pt x="4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3" name="Freeform 35"/>
            <p:cNvSpPr>
              <a:spLocks/>
            </p:cNvSpPr>
            <p:nvPr/>
          </p:nvSpPr>
          <p:spPr bwMode="auto">
            <a:xfrm>
              <a:off x="6216650" y="3871069"/>
              <a:ext cx="63500" cy="76200"/>
            </a:xfrm>
            <a:custGeom>
              <a:avLst/>
              <a:gdLst>
                <a:gd name="T0" fmla="*/ 20 w 40"/>
                <a:gd name="T1" fmla="*/ 0 h 48"/>
                <a:gd name="T2" fmla="*/ 0 w 40"/>
                <a:gd name="T3" fmla="*/ 48 h 48"/>
                <a:gd name="T4" fmla="*/ 20 w 40"/>
                <a:gd name="T5" fmla="*/ 36 h 48"/>
                <a:gd name="T6" fmla="*/ 40 w 40"/>
                <a:gd name="T7" fmla="*/ 48 h 48"/>
                <a:gd name="T8" fmla="*/ 20 w 4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0"/>
                  </a:moveTo>
                  <a:lnTo>
                    <a:pt x="0" y="48"/>
                  </a:lnTo>
                  <a:lnTo>
                    <a:pt x="20" y="36"/>
                  </a:lnTo>
                  <a:lnTo>
                    <a:pt x="4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4" name="Freeform 36"/>
            <p:cNvSpPr>
              <a:spLocks/>
            </p:cNvSpPr>
            <p:nvPr/>
          </p:nvSpPr>
          <p:spPr bwMode="auto">
            <a:xfrm>
              <a:off x="2432050" y="2943969"/>
              <a:ext cx="314325" cy="685800"/>
            </a:xfrm>
            <a:custGeom>
              <a:avLst/>
              <a:gdLst>
                <a:gd name="T0" fmla="*/ 0 w 198"/>
                <a:gd name="T1" fmla="*/ 432 h 432"/>
                <a:gd name="T2" fmla="*/ 0 w 198"/>
                <a:gd name="T3" fmla="*/ 0 h 432"/>
                <a:gd name="T4" fmla="*/ 198 w 198"/>
                <a:gd name="T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8" h="432">
                  <a:moveTo>
                    <a:pt x="0" y="432"/>
                  </a:moveTo>
                  <a:lnTo>
                    <a:pt x="0" y="0"/>
                  </a:lnTo>
                  <a:lnTo>
                    <a:pt x="198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5" name="Freeform 37"/>
            <p:cNvSpPr>
              <a:spLocks/>
            </p:cNvSpPr>
            <p:nvPr/>
          </p:nvSpPr>
          <p:spPr bwMode="auto">
            <a:xfrm>
              <a:off x="2724150" y="2912219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6" name="Freeform 38"/>
            <p:cNvSpPr>
              <a:spLocks/>
            </p:cNvSpPr>
            <p:nvPr/>
          </p:nvSpPr>
          <p:spPr bwMode="auto">
            <a:xfrm>
              <a:off x="2724150" y="2912219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7" name="Freeform 39"/>
            <p:cNvSpPr>
              <a:spLocks/>
            </p:cNvSpPr>
            <p:nvPr/>
          </p:nvSpPr>
          <p:spPr bwMode="auto">
            <a:xfrm>
              <a:off x="5873750" y="2785219"/>
              <a:ext cx="374650" cy="615950"/>
            </a:xfrm>
            <a:custGeom>
              <a:avLst/>
              <a:gdLst>
                <a:gd name="T0" fmla="*/ 236 w 236"/>
                <a:gd name="T1" fmla="*/ 388 h 388"/>
                <a:gd name="T2" fmla="*/ 236 w 236"/>
                <a:gd name="T3" fmla="*/ 0 h 388"/>
                <a:gd name="T4" fmla="*/ 0 w 236"/>
                <a:gd name="T5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388">
                  <a:moveTo>
                    <a:pt x="236" y="388"/>
                  </a:moveTo>
                  <a:lnTo>
                    <a:pt x="236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8" name="Freeform 40"/>
            <p:cNvSpPr>
              <a:spLocks/>
            </p:cNvSpPr>
            <p:nvPr/>
          </p:nvSpPr>
          <p:spPr bwMode="auto">
            <a:xfrm>
              <a:off x="5819775" y="2753469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29" name="Freeform 41"/>
            <p:cNvSpPr>
              <a:spLocks/>
            </p:cNvSpPr>
            <p:nvPr/>
          </p:nvSpPr>
          <p:spPr bwMode="auto">
            <a:xfrm>
              <a:off x="5819775" y="2753469"/>
              <a:ext cx="76200" cy="60325"/>
            </a:xfrm>
            <a:custGeom>
              <a:avLst/>
              <a:gdLst>
                <a:gd name="T0" fmla="*/ 0 w 48"/>
                <a:gd name="T1" fmla="*/ 20 h 38"/>
                <a:gd name="T2" fmla="*/ 48 w 48"/>
                <a:gd name="T3" fmla="*/ 0 h 38"/>
                <a:gd name="T4" fmla="*/ 38 w 48"/>
                <a:gd name="T5" fmla="*/ 20 h 38"/>
                <a:gd name="T6" fmla="*/ 48 w 48"/>
                <a:gd name="T7" fmla="*/ 38 h 38"/>
                <a:gd name="T8" fmla="*/ 0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20"/>
                  </a:moveTo>
                  <a:lnTo>
                    <a:pt x="48" y="0"/>
                  </a:lnTo>
                  <a:lnTo>
                    <a:pt x="38" y="20"/>
                  </a:lnTo>
                  <a:lnTo>
                    <a:pt x="48" y="38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0" name="Freeform 42"/>
            <p:cNvSpPr>
              <a:spLocks/>
            </p:cNvSpPr>
            <p:nvPr/>
          </p:nvSpPr>
          <p:spPr bwMode="auto">
            <a:xfrm>
              <a:off x="34480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78 w 240"/>
                <a:gd name="T7" fmla="*/ 0 h 280"/>
                <a:gd name="T8" fmla="*/ 178 w 240"/>
                <a:gd name="T9" fmla="*/ 196 h 280"/>
                <a:gd name="T10" fmla="*/ 240 w 240"/>
                <a:gd name="T11" fmla="*/ 196 h 280"/>
                <a:gd name="T12" fmla="*/ 118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78" y="0"/>
                  </a:lnTo>
                  <a:lnTo>
                    <a:pt x="178" y="196"/>
                  </a:lnTo>
                  <a:lnTo>
                    <a:pt x="240" y="196"/>
                  </a:lnTo>
                  <a:lnTo>
                    <a:pt x="118" y="28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1" name="Freeform 43"/>
            <p:cNvSpPr>
              <a:spLocks/>
            </p:cNvSpPr>
            <p:nvPr/>
          </p:nvSpPr>
          <p:spPr bwMode="auto">
            <a:xfrm>
              <a:off x="34480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78 w 240"/>
                <a:gd name="T7" fmla="*/ 0 h 280"/>
                <a:gd name="T8" fmla="*/ 178 w 240"/>
                <a:gd name="T9" fmla="*/ 196 h 280"/>
                <a:gd name="T10" fmla="*/ 240 w 240"/>
                <a:gd name="T11" fmla="*/ 196 h 280"/>
                <a:gd name="T12" fmla="*/ 118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78" y="0"/>
                  </a:lnTo>
                  <a:lnTo>
                    <a:pt x="178" y="196"/>
                  </a:lnTo>
                  <a:lnTo>
                    <a:pt x="240" y="196"/>
                  </a:lnTo>
                  <a:lnTo>
                    <a:pt x="118" y="280"/>
                  </a:lnTo>
                  <a:lnTo>
                    <a:pt x="0" y="1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2" name="Freeform 44"/>
            <p:cNvSpPr>
              <a:spLocks/>
            </p:cNvSpPr>
            <p:nvPr/>
          </p:nvSpPr>
          <p:spPr bwMode="auto">
            <a:xfrm>
              <a:off x="34480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78 w 240"/>
                <a:gd name="T7" fmla="*/ 0 h 280"/>
                <a:gd name="T8" fmla="*/ 178 w 240"/>
                <a:gd name="T9" fmla="*/ 196 h 280"/>
                <a:gd name="T10" fmla="*/ 240 w 240"/>
                <a:gd name="T11" fmla="*/ 196 h 280"/>
                <a:gd name="T12" fmla="*/ 118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78" y="0"/>
                  </a:lnTo>
                  <a:lnTo>
                    <a:pt x="178" y="196"/>
                  </a:lnTo>
                  <a:lnTo>
                    <a:pt x="240" y="196"/>
                  </a:lnTo>
                  <a:lnTo>
                    <a:pt x="118" y="280"/>
                  </a:lnTo>
                  <a:lnTo>
                    <a:pt x="0" y="196"/>
                  </a:lnTo>
                  <a:close/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3" name="Freeform 45"/>
            <p:cNvSpPr>
              <a:spLocks/>
            </p:cNvSpPr>
            <p:nvPr/>
          </p:nvSpPr>
          <p:spPr bwMode="auto">
            <a:xfrm>
              <a:off x="48577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80 w 240"/>
                <a:gd name="T7" fmla="*/ 0 h 280"/>
                <a:gd name="T8" fmla="*/ 180 w 240"/>
                <a:gd name="T9" fmla="*/ 196 h 280"/>
                <a:gd name="T10" fmla="*/ 240 w 240"/>
                <a:gd name="T11" fmla="*/ 196 h 280"/>
                <a:gd name="T12" fmla="*/ 120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80" y="0"/>
                  </a:lnTo>
                  <a:lnTo>
                    <a:pt x="180" y="196"/>
                  </a:lnTo>
                  <a:lnTo>
                    <a:pt x="240" y="196"/>
                  </a:lnTo>
                  <a:lnTo>
                    <a:pt x="120" y="28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D8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4" name="Freeform 46"/>
            <p:cNvSpPr>
              <a:spLocks/>
            </p:cNvSpPr>
            <p:nvPr/>
          </p:nvSpPr>
          <p:spPr bwMode="auto">
            <a:xfrm>
              <a:off x="48577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80 w 240"/>
                <a:gd name="T7" fmla="*/ 0 h 280"/>
                <a:gd name="T8" fmla="*/ 180 w 240"/>
                <a:gd name="T9" fmla="*/ 196 h 280"/>
                <a:gd name="T10" fmla="*/ 240 w 240"/>
                <a:gd name="T11" fmla="*/ 196 h 280"/>
                <a:gd name="T12" fmla="*/ 120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80" y="0"/>
                  </a:lnTo>
                  <a:lnTo>
                    <a:pt x="180" y="196"/>
                  </a:lnTo>
                  <a:lnTo>
                    <a:pt x="240" y="196"/>
                  </a:lnTo>
                  <a:lnTo>
                    <a:pt x="120" y="280"/>
                  </a:lnTo>
                  <a:lnTo>
                    <a:pt x="0" y="1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5" name="Freeform 47"/>
            <p:cNvSpPr>
              <a:spLocks/>
            </p:cNvSpPr>
            <p:nvPr/>
          </p:nvSpPr>
          <p:spPr bwMode="auto">
            <a:xfrm>
              <a:off x="4857750" y="3350369"/>
              <a:ext cx="381000" cy="444500"/>
            </a:xfrm>
            <a:custGeom>
              <a:avLst/>
              <a:gdLst>
                <a:gd name="T0" fmla="*/ 0 w 240"/>
                <a:gd name="T1" fmla="*/ 196 h 280"/>
                <a:gd name="T2" fmla="*/ 60 w 240"/>
                <a:gd name="T3" fmla="*/ 196 h 280"/>
                <a:gd name="T4" fmla="*/ 60 w 240"/>
                <a:gd name="T5" fmla="*/ 0 h 280"/>
                <a:gd name="T6" fmla="*/ 180 w 240"/>
                <a:gd name="T7" fmla="*/ 0 h 280"/>
                <a:gd name="T8" fmla="*/ 180 w 240"/>
                <a:gd name="T9" fmla="*/ 196 h 280"/>
                <a:gd name="T10" fmla="*/ 240 w 240"/>
                <a:gd name="T11" fmla="*/ 196 h 280"/>
                <a:gd name="T12" fmla="*/ 120 w 240"/>
                <a:gd name="T13" fmla="*/ 280 h 280"/>
                <a:gd name="T14" fmla="*/ 0 w 240"/>
                <a:gd name="T15" fmla="*/ 19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80">
                  <a:moveTo>
                    <a:pt x="0" y="196"/>
                  </a:moveTo>
                  <a:lnTo>
                    <a:pt x="60" y="196"/>
                  </a:lnTo>
                  <a:lnTo>
                    <a:pt x="60" y="0"/>
                  </a:lnTo>
                  <a:lnTo>
                    <a:pt x="180" y="0"/>
                  </a:lnTo>
                  <a:lnTo>
                    <a:pt x="180" y="196"/>
                  </a:lnTo>
                  <a:lnTo>
                    <a:pt x="240" y="196"/>
                  </a:lnTo>
                  <a:lnTo>
                    <a:pt x="120" y="28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6" name="Rectangle 48"/>
            <p:cNvSpPr>
              <a:spLocks noChangeArrowheads="1"/>
            </p:cNvSpPr>
            <p:nvPr/>
          </p:nvSpPr>
          <p:spPr bwMode="auto">
            <a:xfrm>
              <a:off x="1835150" y="3258294"/>
              <a:ext cx="1254125" cy="606425"/>
            </a:xfrm>
            <a:prstGeom prst="rect">
              <a:avLst/>
            </a:pr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7" name="Rectangle 49"/>
            <p:cNvSpPr>
              <a:spLocks noChangeArrowheads="1"/>
            </p:cNvSpPr>
            <p:nvPr/>
          </p:nvSpPr>
          <p:spPr bwMode="auto">
            <a:xfrm>
              <a:off x="1835150" y="3258294"/>
              <a:ext cx="1254125" cy="606425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8" name="Rectangle 50"/>
            <p:cNvSpPr>
              <a:spLocks noChangeArrowheads="1"/>
            </p:cNvSpPr>
            <p:nvPr/>
          </p:nvSpPr>
          <p:spPr bwMode="auto">
            <a:xfrm>
              <a:off x="5581650" y="3258294"/>
              <a:ext cx="1654175" cy="606425"/>
            </a:xfrm>
            <a:prstGeom prst="rect">
              <a:avLst/>
            </a:pr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9" name="Rectangle 51"/>
            <p:cNvSpPr>
              <a:spLocks noChangeArrowheads="1"/>
            </p:cNvSpPr>
            <p:nvPr/>
          </p:nvSpPr>
          <p:spPr bwMode="auto">
            <a:xfrm>
              <a:off x="5581650" y="3258294"/>
              <a:ext cx="1654175" cy="606425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0" name="Rectangle 52"/>
            <p:cNvSpPr>
              <a:spLocks noChangeArrowheads="1"/>
            </p:cNvSpPr>
            <p:nvPr/>
          </p:nvSpPr>
          <p:spPr bwMode="auto">
            <a:xfrm>
              <a:off x="2809875" y="2836019"/>
              <a:ext cx="990600" cy="2063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1" name="Rectangle 53"/>
            <p:cNvSpPr>
              <a:spLocks noChangeArrowheads="1"/>
            </p:cNvSpPr>
            <p:nvPr/>
          </p:nvSpPr>
          <p:spPr bwMode="auto">
            <a:xfrm>
              <a:off x="2809875" y="2836019"/>
              <a:ext cx="990600" cy="206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2" name="Rectangle 54"/>
            <p:cNvSpPr>
              <a:spLocks noChangeArrowheads="1"/>
            </p:cNvSpPr>
            <p:nvPr/>
          </p:nvSpPr>
          <p:spPr bwMode="auto">
            <a:xfrm>
              <a:off x="5629616" y="3318619"/>
              <a:ext cx="1606209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ne peut développer son activité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autant qu’il le souhaite et subit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marché. Il en est réduit à baisser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prix pour trouver de la charge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3" name="Rectangle 105"/>
            <p:cNvSpPr>
              <a:spLocks noChangeArrowheads="1"/>
            </p:cNvSpPr>
            <p:nvPr/>
          </p:nvSpPr>
          <p:spPr bwMode="auto">
            <a:xfrm>
              <a:off x="1870075" y="3385294"/>
              <a:ext cx="117820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activité se développe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il peut accroître</a:t>
              </a:r>
            </a:p>
            <a:p>
              <a:pPr lvl="0"/>
              <a:r>
                <a:rPr lang="fr-FR" altLang="fr-FR" sz="800" dirty="0">
                  <a:solidFill>
                    <a:srgbClr val="FFFFFF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prix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1" name="Rectangle 123"/>
            <p:cNvSpPr>
              <a:spLocks noChangeArrowheads="1"/>
            </p:cNvSpPr>
            <p:nvPr/>
          </p:nvSpPr>
          <p:spPr bwMode="auto">
            <a:xfrm>
              <a:off x="2657475" y="3969494"/>
              <a:ext cx="1391407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peut dégager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peu de son temps pour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 former, prendre du recul,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prospecter, se faire connaître,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rencontrer des prescripteurs…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77" name="Rectangle 189"/>
            <p:cNvSpPr>
              <a:spLocks noChangeArrowheads="1"/>
            </p:cNvSpPr>
            <p:nvPr/>
          </p:nvSpPr>
          <p:spPr bwMode="auto">
            <a:xfrm>
              <a:off x="4397375" y="3969494"/>
              <a:ext cx="164788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est obligé de travailler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plus de jours par an pour récupérer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 marge. Son évolution,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portefeuille clients sont figés.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0" name="Rectangle 236"/>
            <p:cNvSpPr>
              <a:spLocks noChangeArrowheads="1"/>
            </p:cNvSpPr>
            <p:nvPr/>
          </p:nvSpPr>
          <p:spPr bwMode="auto">
            <a:xfrm>
              <a:off x="2895600" y="2880469"/>
              <a:ext cx="85440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Marge raisonnable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7" name="Rectangle 243"/>
            <p:cNvSpPr>
              <a:spLocks noChangeArrowheads="1"/>
            </p:cNvSpPr>
            <p:nvPr/>
          </p:nvSpPr>
          <p:spPr bwMode="auto">
            <a:xfrm>
              <a:off x="4946650" y="2728069"/>
              <a:ext cx="7678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Marge très faible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44734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FIXER LE NIVEAU DE RENTABILITÉ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ÉVALUER LA RENTABILITÉ D’UNE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33709" y="2104236"/>
            <a:ext cx="5890619" cy="3268980"/>
            <a:chOff x="1907704" y="1895475"/>
            <a:chExt cx="5355109" cy="2971800"/>
          </a:xfrm>
        </p:grpSpPr>
        <p:sp>
          <p:nvSpPr>
            <p:cNvPr id="9250" name="Rectangle 6"/>
            <p:cNvSpPr>
              <a:spLocks noChangeArrowheads="1"/>
            </p:cNvSpPr>
            <p:nvPr/>
          </p:nvSpPr>
          <p:spPr bwMode="auto">
            <a:xfrm>
              <a:off x="4805363" y="2136775"/>
              <a:ext cx="1825625" cy="27241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1" name="Rectangle 7"/>
            <p:cNvSpPr>
              <a:spLocks noChangeArrowheads="1"/>
            </p:cNvSpPr>
            <p:nvPr/>
          </p:nvSpPr>
          <p:spPr bwMode="auto">
            <a:xfrm>
              <a:off x="4805363" y="2136775"/>
              <a:ext cx="1825625" cy="272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2" name="Freeform 8"/>
            <p:cNvSpPr>
              <a:spLocks/>
            </p:cNvSpPr>
            <p:nvPr/>
          </p:nvSpPr>
          <p:spPr bwMode="auto">
            <a:xfrm>
              <a:off x="4341813" y="3371850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CD8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3" name="Freeform 9"/>
            <p:cNvSpPr>
              <a:spLocks/>
            </p:cNvSpPr>
            <p:nvPr/>
          </p:nvSpPr>
          <p:spPr bwMode="auto">
            <a:xfrm>
              <a:off x="4341813" y="3371850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4" name="Freeform 10"/>
            <p:cNvSpPr>
              <a:spLocks/>
            </p:cNvSpPr>
            <p:nvPr/>
          </p:nvSpPr>
          <p:spPr bwMode="auto">
            <a:xfrm>
              <a:off x="4341813" y="3371850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5" name="Freeform 11"/>
            <p:cNvSpPr>
              <a:spLocks/>
            </p:cNvSpPr>
            <p:nvPr/>
          </p:nvSpPr>
          <p:spPr bwMode="auto">
            <a:xfrm>
              <a:off x="2836863" y="3978275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CD8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6" name="Freeform 12"/>
            <p:cNvSpPr>
              <a:spLocks/>
            </p:cNvSpPr>
            <p:nvPr/>
          </p:nvSpPr>
          <p:spPr bwMode="auto">
            <a:xfrm>
              <a:off x="2836863" y="3978275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7" name="Freeform 13"/>
            <p:cNvSpPr>
              <a:spLocks/>
            </p:cNvSpPr>
            <p:nvPr/>
          </p:nvSpPr>
          <p:spPr bwMode="auto">
            <a:xfrm>
              <a:off x="2836863" y="3978275"/>
              <a:ext cx="295275" cy="352425"/>
            </a:xfrm>
            <a:custGeom>
              <a:avLst/>
              <a:gdLst>
                <a:gd name="T0" fmla="*/ 92 w 186"/>
                <a:gd name="T1" fmla="*/ 0 h 222"/>
                <a:gd name="T2" fmla="*/ 0 w 186"/>
                <a:gd name="T3" fmla="*/ 222 h 222"/>
                <a:gd name="T4" fmla="*/ 186 w 186"/>
                <a:gd name="T5" fmla="*/ 222 h 222"/>
                <a:gd name="T6" fmla="*/ 92 w 186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22">
                  <a:moveTo>
                    <a:pt x="92" y="0"/>
                  </a:moveTo>
                  <a:lnTo>
                    <a:pt x="0" y="222"/>
                  </a:lnTo>
                  <a:lnTo>
                    <a:pt x="186" y="22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8" name="Rectangle 14"/>
            <p:cNvSpPr>
              <a:spLocks noChangeArrowheads="1"/>
            </p:cNvSpPr>
            <p:nvPr/>
          </p:nvSpPr>
          <p:spPr bwMode="auto">
            <a:xfrm>
              <a:off x="4916488" y="2543175"/>
              <a:ext cx="1202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Zo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5" name="Freeform 21"/>
            <p:cNvSpPr>
              <a:spLocks/>
            </p:cNvSpPr>
            <p:nvPr/>
          </p:nvSpPr>
          <p:spPr bwMode="auto">
            <a:xfrm>
              <a:off x="5519738" y="2701925"/>
              <a:ext cx="104775" cy="1241425"/>
            </a:xfrm>
            <a:custGeom>
              <a:avLst/>
              <a:gdLst>
                <a:gd name="T0" fmla="*/ 0 w 66"/>
                <a:gd name="T1" fmla="*/ 0 h 782"/>
                <a:gd name="T2" fmla="*/ 0 w 66"/>
                <a:gd name="T3" fmla="*/ 782 h 782"/>
                <a:gd name="T4" fmla="*/ 66 w 66"/>
                <a:gd name="T5" fmla="*/ 78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82">
                  <a:moveTo>
                    <a:pt x="0" y="0"/>
                  </a:moveTo>
                  <a:lnTo>
                    <a:pt x="0" y="782"/>
                  </a:lnTo>
                  <a:lnTo>
                    <a:pt x="66" y="782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6" name="Freeform 22"/>
            <p:cNvSpPr>
              <a:spLocks/>
            </p:cNvSpPr>
            <p:nvPr/>
          </p:nvSpPr>
          <p:spPr bwMode="auto">
            <a:xfrm>
              <a:off x="5602288" y="3911600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0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7" name="Freeform 23"/>
            <p:cNvSpPr>
              <a:spLocks/>
            </p:cNvSpPr>
            <p:nvPr/>
          </p:nvSpPr>
          <p:spPr bwMode="auto">
            <a:xfrm>
              <a:off x="5602288" y="3911600"/>
              <a:ext cx="76200" cy="60325"/>
            </a:xfrm>
            <a:custGeom>
              <a:avLst/>
              <a:gdLst>
                <a:gd name="T0" fmla="*/ 48 w 48"/>
                <a:gd name="T1" fmla="*/ 20 h 38"/>
                <a:gd name="T2" fmla="*/ 0 w 48"/>
                <a:gd name="T3" fmla="*/ 38 h 38"/>
                <a:gd name="T4" fmla="*/ 10 w 48"/>
                <a:gd name="T5" fmla="*/ 20 h 38"/>
                <a:gd name="T6" fmla="*/ 0 w 48"/>
                <a:gd name="T7" fmla="*/ 0 h 38"/>
                <a:gd name="T8" fmla="*/ 48 w 4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20"/>
                  </a:moveTo>
                  <a:lnTo>
                    <a:pt x="0" y="38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8" name="Rectangle 24"/>
            <p:cNvSpPr>
              <a:spLocks noChangeArrowheads="1"/>
            </p:cNvSpPr>
            <p:nvPr/>
          </p:nvSpPr>
          <p:spPr bwMode="auto">
            <a:xfrm>
              <a:off x="4852988" y="2486025"/>
              <a:ext cx="1330325" cy="20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9" name="Rectangle 25"/>
            <p:cNvSpPr>
              <a:spLocks noChangeArrowheads="1"/>
            </p:cNvSpPr>
            <p:nvPr/>
          </p:nvSpPr>
          <p:spPr bwMode="auto">
            <a:xfrm>
              <a:off x="4852988" y="2486025"/>
              <a:ext cx="1330325" cy="2032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0" name="Rectangle 26"/>
            <p:cNvSpPr>
              <a:spLocks noChangeArrowheads="1"/>
            </p:cNvSpPr>
            <p:nvPr/>
          </p:nvSpPr>
          <p:spPr bwMode="auto">
            <a:xfrm>
              <a:off x="5675313" y="3181350"/>
              <a:ext cx="1587500" cy="1336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1" name="Rectangle 27"/>
            <p:cNvSpPr>
              <a:spLocks noChangeArrowheads="1"/>
            </p:cNvSpPr>
            <p:nvPr/>
          </p:nvSpPr>
          <p:spPr bwMode="auto">
            <a:xfrm>
              <a:off x="5675313" y="3181350"/>
              <a:ext cx="1587500" cy="1336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2" name="Rectangle 28"/>
            <p:cNvSpPr>
              <a:spLocks noChangeArrowheads="1"/>
            </p:cNvSpPr>
            <p:nvPr/>
          </p:nvSpPr>
          <p:spPr bwMode="auto">
            <a:xfrm>
              <a:off x="3608388" y="3609975"/>
              <a:ext cx="1774825" cy="600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3" name="Rectangle 29"/>
            <p:cNvSpPr>
              <a:spLocks noChangeArrowheads="1"/>
            </p:cNvSpPr>
            <p:nvPr/>
          </p:nvSpPr>
          <p:spPr bwMode="auto">
            <a:xfrm>
              <a:off x="3608388" y="3609975"/>
              <a:ext cx="1774825" cy="6000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4" name="Rectangle 30"/>
            <p:cNvSpPr>
              <a:spLocks noChangeArrowheads="1"/>
            </p:cNvSpPr>
            <p:nvPr/>
          </p:nvSpPr>
          <p:spPr bwMode="auto">
            <a:xfrm>
              <a:off x="2144713" y="4276725"/>
              <a:ext cx="1809750" cy="590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5" name="Rectangle 31"/>
            <p:cNvSpPr>
              <a:spLocks noChangeArrowheads="1"/>
            </p:cNvSpPr>
            <p:nvPr/>
          </p:nvSpPr>
          <p:spPr bwMode="auto">
            <a:xfrm>
              <a:off x="2144713" y="4276725"/>
              <a:ext cx="1809750" cy="590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6" name="Rectangle 32"/>
            <p:cNvSpPr>
              <a:spLocks noChangeArrowheads="1"/>
            </p:cNvSpPr>
            <p:nvPr/>
          </p:nvSpPr>
          <p:spPr bwMode="auto">
            <a:xfrm>
              <a:off x="2598738" y="2136775"/>
              <a:ext cx="2206625" cy="498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7" name="Rectangle 33"/>
            <p:cNvSpPr>
              <a:spLocks noChangeArrowheads="1"/>
            </p:cNvSpPr>
            <p:nvPr/>
          </p:nvSpPr>
          <p:spPr bwMode="auto">
            <a:xfrm>
              <a:off x="2598738" y="2136775"/>
              <a:ext cx="2206625" cy="4984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8" name="Line 34"/>
            <p:cNvSpPr>
              <a:spLocks noChangeShapeType="1"/>
            </p:cNvSpPr>
            <p:nvPr/>
          </p:nvSpPr>
          <p:spPr bwMode="auto">
            <a:xfrm flipV="1">
              <a:off x="4767263" y="2533650"/>
              <a:ext cx="0" cy="295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9" name="Line 35"/>
            <p:cNvSpPr>
              <a:spLocks noChangeShapeType="1"/>
            </p:cNvSpPr>
            <p:nvPr/>
          </p:nvSpPr>
          <p:spPr bwMode="auto">
            <a:xfrm flipV="1">
              <a:off x="4332288" y="2533650"/>
              <a:ext cx="0" cy="295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0" name="Line 36"/>
            <p:cNvSpPr>
              <a:spLocks noChangeShapeType="1"/>
            </p:cNvSpPr>
            <p:nvPr/>
          </p:nvSpPr>
          <p:spPr bwMode="auto">
            <a:xfrm flipV="1">
              <a:off x="3043238" y="2533650"/>
              <a:ext cx="0" cy="295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1" name="Line 37"/>
            <p:cNvSpPr>
              <a:spLocks noChangeShapeType="1"/>
            </p:cNvSpPr>
            <p:nvPr/>
          </p:nvSpPr>
          <p:spPr bwMode="auto">
            <a:xfrm flipV="1">
              <a:off x="3471863" y="2533650"/>
              <a:ext cx="0" cy="295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2" name="Line 38"/>
            <p:cNvSpPr>
              <a:spLocks noChangeShapeType="1"/>
            </p:cNvSpPr>
            <p:nvPr/>
          </p:nvSpPr>
          <p:spPr bwMode="auto">
            <a:xfrm flipV="1">
              <a:off x="3903663" y="2533650"/>
              <a:ext cx="0" cy="295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3" name="Freeform 39"/>
            <p:cNvSpPr>
              <a:spLocks/>
            </p:cNvSpPr>
            <p:nvPr/>
          </p:nvSpPr>
          <p:spPr bwMode="auto">
            <a:xfrm>
              <a:off x="3513138" y="1895475"/>
              <a:ext cx="393700" cy="488950"/>
            </a:xfrm>
            <a:custGeom>
              <a:avLst/>
              <a:gdLst>
                <a:gd name="T0" fmla="*/ 122 w 248"/>
                <a:gd name="T1" fmla="*/ 308 h 308"/>
                <a:gd name="T2" fmla="*/ 0 w 248"/>
                <a:gd name="T3" fmla="*/ 0 h 308"/>
                <a:gd name="T4" fmla="*/ 248 w 248"/>
                <a:gd name="T5" fmla="*/ 0 h 308"/>
                <a:gd name="T6" fmla="*/ 122 w 248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308">
                  <a:moveTo>
                    <a:pt x="122" y="308"/>
                  </a:moveTo>
                  <a:lnTo>
                    <a:pt x="0" y="0"/>
                  </a:lnTo>
                  <a:lnTo>
                    <a:pt x="248" y="0"/>
                  </a:lnTo>
                  <a:lnTo>
                    <a:pt x="122" y="308"/>
                  </a:lnTo>
                  <a:close/>
                </a:path>
              </a:pathLst>
            </a:custGeom>
            <a:solidFill>
              <a:srgbClr val="CD8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4" name="Freeform 40"/>
            <p:cNvSpPr>
              <a:spLocks/>
            </p:cNvSpPr>
            <p:nvPr/>
          </p:nvSpPr>
          <p:spPr bwMode="auto">
            <a:xfrm>
              <a:off x="3513138" y="1895475"/>
              <a:ext cx="393700" cy="488950"/>
            </a:xfrm>
            <a:custGeom>
              <a:avLst/>
              <a:gdLst>
                <a:gd name="T0" fmla="*/ 122 w 248"/>
                <a:gd name="T1" fmla="*/ 308 h 308"/>
                <a:gd name="T2" fmla="*/ 0 w 248"/>
                <a:gd name="T3" fmla="*/ 0 h 308"/>
                <a:gd name="T4" fmla="*/ 248 w 248"/>
                <a:gd name="T5" fmla="*/ 0 h 308"/>
                <a:gd name="T6" fmla="*/ 122 w 248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308">
                  <a:moveTo>
                    <a:pt x="122" y="308"/>
                  </a:moveTo>
                  <a:lnTo>
                    <a:pt x="0" y="0"/>
                  </a:lnTo>
                  <a:lnTo>
                    <a:pt x="248" y="0"/>
                  </a:lnTo>
                  <a:lnTo>
                    <a:pt x="122" y="3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5" name="Freeform 41"/>
            <p:cNvSpPr>
              <a:spLocks/>
            </p:cNvSpPr>
            <p:nvPr/>
          </p:nvSpPr>
          <p:spPr bwMode="auto">
            <a:xfrm>
              <a:off x="3513138" y="1895475"/>
              <a:ext cx="393700" cy="488950"/>
            </a:xfrm>
            <a:custGeom>
              <a:avLst/>
              <a:gdLst>
                <a:gd name="T0" fmla="*/ 122 w 248"/>
                <a:gd name="T1" fmla="*/ 308 h 308"/>
                <a:gd name="T2" fmla="*/ 0 w 248"/>
                <a:gd name="T3" fmla="*/ 0 h 308"/>
                <a:gd name="T4" fmla="*/ 248 w 248"/>
                <a:gd name="T5" fmla="*/ 0 h 308"/>
                <a:gd name="T6" fmla="*/ 122 w 248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308">
                  <a:moveTo>
                    <a:pt x="122" y="308"/>
                  </a:moveTo>
                  <a:lnTo>
                    <a:pt x="0" y="0"/>
                  </a:lnTo>
                  <a:lnTo>
                    <a:pt x="248" y="0"/>
                  </a:lnTo>
                  <a:lnTo>
                    <a:pt x="122" y="308"/>
                  </a:lnTo>
                  <a:close/>
                </a:path>
              </a:pathLst>
            </a:custGeom>
            <a:solidFill>
              <a:srgbClr val="FF66CC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6" name="Rectangle 42"/>
            <p:cNvSpPr>
              <a:spLocks noChangeArrowheads="1"/>
            </p:cNvSpPr>
            <p:nvPr/>
          </p:nvSpPr>
          <p:spPr bwMode="auto">
            <a:xfrm>
              <a:off x="4919663" y="2524125"/>
              <a:ext cx="63158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Zone interdite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93" name="Rectangle 49"/>
            <p:cNvSpPr>
              <a:spLocks noChangeArrowheads="1"/>
            </p:cNvSpPr>
            <p:nvPr/>
          </p:nvSpPr>
          <p:spPr bwMode="auto">
            <a:xfrm>
              <a:off x="5732463" y="3225800"/>
              <a:ext cx="1485984" cy="1231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 err="1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Surqualité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 (on fait plus 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qui a été prévu)</a:t>
              </a:r>
            </a:p>
            <a:p>
              <a:pPr lvl="0"/>
              <a:endPara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Incident de parcours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(un événement imprévu retarde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déroulement normal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mission ou conduit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des tâches non programmées)</a:t>
              </a:r>
            </a:p>
            <a:p>
              <a:pPr lvl="0"/>
              <a:endPara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77" name="Rectangle 133"/>
            <p:cNvSpPr>
              <a:spLocks noChangeArrowheads="1"/>
            </p:cNvSpPr>
            <p:nvPr/>
          </p:nvSpPr>
          <p:spPr bwMode="auto">
            <a:xfrm>
              <a:off x="3668713" y="3687415"/>
              <a:ext cx="1787349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Missions intéressantes, enrichissantes,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valorisantes, pouvant constituer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ticket d’entrée dans une entreprise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renommée, nouvelles approches…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436" name="Rectangle 192"/>
            <p:cNvSpPr>
              <a:spLocks noChangeArrowheads="1"/>
            </p:cNvSpPr>
            <p:nvPr/>
          </p:nvSpPr>
          <p:spPr bwMode="auto">
            <a:xfrm>
              <a:off x="2189163" y="4311650"/>
              <a:ext cx="1723229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Missions « alimentaires », routinières,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sans valeur ajoutée sur le plan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intellectuel, méthodologies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éprouvées…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1" name="Rectangle 239"/>
            <p:cNvSpPr>
              <a:spLocks noChangeArrowheads="1"/>
            </p:cNvSpPr>
            <p:nvPr/>
          </p:nvSpPr>
          <p:spPr bwMode="auto">
            <a:xfrm>
              <a:off x="4729163" y="2892425"/>
              <a:ext cx="577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2" name="Rectangle 240"/>
            <p:cNvSpPr>
              <a:spLocks noChangeArrowheads="1"/>
            </p:cNvSpPr>
            <p:nvPr/>
          </p:nvSpPr>
          <p:spPr bwMode="auto">
            <a:xfrm>
              <a:off x="4262438" y="289242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0,9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3" name="Rectangle 241"/>
            <p:cNvSpPr>
              <a:spLocks noChangeArrowheads="1"/>
            </p:cNvSpPr>
            <p:nvPr/>
          </p:nvSpPr>
          <p:spPr bwMode="auto">
            <a:xfrm>
              <a:off x="3833813" y="289242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0,8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4" name="Rectangle 242"/>
            <p:cNvSpPr>
              <a:spLocks noChangeArrowheads="1"/>
            </p:cNvSpPr>
            <p:nvPr/>
          </p:nvSpPr>
          <p:spPr bwMode="auto">
            <a:xfrm>
              <a:off x="3398838" y="289242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0,7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5" name="Rectangle 243"/>
            <p:cNvSpPr>
              <a:spLocks noChangeArrowheads="1"/>
            </p:cNvSpPr>
            <p:nvPr/>
          </p:nvSpPr>
          <p:spPr bwMode="auto">
            <a:xfrm>
              <a:off x="2973388" y="2892425"/>
              <a:ext cx="14427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0,6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6" name="Rectangle 244"/>
            <p:cNvSpPr>
              <a:spLocks noChangeArrowheads="1"/>
            </p:cNvSpPr>
            <p:nvPr/>
          </p:nvSpPr>
          <p:spPr bwMode="auto">
            <a:xfrm>
              <a:off x="1907704" y="2933700"/>
              <a:ext cx="123912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Ratio</a:t>
              </a:r>
            </a:p>
            <a:p>
              <a:pPr lvl="0" algn="ctr"/>
              <a:r>
                <a:rPr lang="fr-FR" altLang="fr-FR" sz="800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temps passé/temps facturé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148149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DANGER D’UN TARIF TROP BAS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39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ÉVALUER LA RENTABILITÉ D’UNE MISSION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267744" y="2565396"/>
            <a:ext cx="4744940" cy="2283660"/>
            <a:chOff x="2419350" y="2565400"/>
            <a:chExt cx="4313586" cy="2076054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949575" y="2565400"/>
              <a:ext cx="752475" cy="1108075"/>
            </a:xfrm>
            <a:custGeom>
              <a:avLst/>
              <a:gdLst>
                <a:gd name="T0" fmla="*/ 474 w 474"/>
                <a:gd name="T1" fmla="*/ 28 h 698"/>
                <a:gd name="T2" fmla="*/ 424 w 474"/>
                <a:gd name="T3" fmla="*/ 92 h 698"/>
                <a:gd name="T4" fmla="*/ 446 w 474"/>
                <a:gd name="T5" fmla="*/ 210 h 698"/>
                <a:gd name="T6" fmla="*/ 436 w 474"/>
                <a:gd name="T7" fmla="*/ 254 h 698"/>
                <a:gd name="T8" fmla="*/ 474 w 474"/>
                <a:gd name="T9" fmla="*/ 354 h 698"/>
                <a:gd name="T10" fmla="*/ 440 w 474"/>
                <a:gd name="T11" fmla="*/ 378 h 698"/>
                <a:gd name="T12" fmla="*/ 436 w 474"/>
                <a:gd name="T13" fmla="*/ 546 h 698"/>
                <a:gd name="T14" fmla="*/ 352 w 474"/>
                <a:gd name="T15" fmla="*/ 552 h 698"/>
                <a:gd name="T16" fmla="*/ 356 w 474"/>
                <a:gd name="T17" fmla="*/ 698 h 698"/>
                <a:gd name="T18" fmla="*/ 66 w 474"/>
                <a:gd name="T19" fmla="*/ 692 h 698"/>
                <a:gd name="T20" fmla="*/ 72 w 474"/>
                <a:gd name="T21" fmla="*/ 434 h 698"/>
                <a:gd name="T22" fmla="*/ 0 w 474"/>
                <a:gd name="T23" fmla="*/ 164 h 698"/>
                <a:gd name="T24" fmla="*/ 0 w 474"/>
                <a:gd name="T25" fmla="*/ 162 h 698"/>
                <a:gd name="T26" fmla="*/ 2 w 474"/>
                <a:gd name="T27" fmla="*/ 160 h 698"/>
                <a:gd name="T28" fmla="*/ 2 w 474"/>
                <a:gd name="T29" fmla="*/ 158 h 698"/>
                <a:gd name="T30" fmla="*/ 4 w 474"/>
                <a:gd name="T31" fmla="*/ 154 h 698"/>
                <a:gd name="T32" fmla="*/ 10 w 474"/>
                <a:gd name="T33" fmla="*/ 142 h 698"/>
                <a:gd name="T34" fmla="*/ 12 w 474"/>
                <a:gd name="T35" fmla="*/ 134 h 698"/>
                <a:gd name="T36" fmla="*/ 20 w 474"/>
                <a:gd name="T37" fmla="*/ 118 h 698"/>
                <a:gd name="T38" fmla="*/ 26 w 474"/>
                <a:gd name="T39" fmla="*/ 110 h 698"/>
                <a:gd name="T40" fmla="*/ 40 w 474"/>
                <a:gd name="T41" fmla="*/ 92 h 698"/>
                <a:gd name="T42" fmla="*/ 50 w 474"/>
                <a:gd name="T43" fmla="*/ 82 h 698"/>
                <a:gd name="T44" fmla="*/ 58 w 474"/>
                <a:gd name="T45" fmla="*/ 72 h 698"/>
                <a:gd name="T46" fmla="*/ 70 w 474"/>
                <a:gd name="T47" fmla="*/ 64 h 698"/>
                <a:gd name="T48" fmla="*/ 80 w 474"/>
                <a:gd name="T49" fmla="*/ 54 h 698"/>
                <a:gd name="T50" fmla="*/ 94 w 474"/>
                <a:gd name="T51" fmla="*/ 46 h 698"/>
                <a:gd name="T52" fmla="*/ 108 w 474"/>
                <a:gd name="T53" fmla="*/ 38 h 698"/>
                <a:gd name="T54" fmla="*/ 124 w 474"/>
                <a:gd name="T55" fmla="*/ 30 h 698"/>
                <a:gd name="T56" fmla="*/ 160 w 474"/>
                <a:gd name="T57" fmla="*/ 16 h 698"/>
                <a:gd name="T58" fmla="*/ 202 w 474"/>
                <a:gd name="T59" fmla="*/ 6 h 698"/>
                <a:gd name="T60" fmla="*/ 224 w 474"/>
                <a:gd name="T61" fmla="*/ 4 h 698"/>
                <a:gd name="T62" fmla="*/ 250 w 474"/>
                <a:gd name="T63" fmla="*/ 0 h 698"/>
                <a:gd name="T64" fmla="*/ 276 w 474"/>
                <a:gd name="T65" fmla="*/ 0 h 698"/>
                <a:gd name="T66" fmla="*/ 304 w 474"/>
                <a:gd name="T67" fmla="*/ 0 h 698"/>
                <a:gd name="T68" fmla="*/ 334 w 474"/>
                <a:gd name="T69" fmla="*/ 2 h 698"/>
                <a:gd name="T70" fmla="*/ 366 w 474"/>
                <a:gd name="T71" fmla="*/ 6 h 698"/>
                <a:gd name="T72" fmla="*/ 400 w 474"/>
                <a:gd name="T73" fmla="*/ 12 h 698"/>
                <a:gd name="T74" fmla="*/ 436 w 474"/>
                <a:gd name="T75" fmla="*/ 18 h 698"/>
                <a:gd name="T76" fmla="*/ 474 w 474"/>
                <a:gd name="T77" fmla="*/ 2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4" h="698">
                  <a:moveTo>
                    <a:pt x="474" y="28"/>
                  </a:moveTo>
                  <a:lnTo>
                    <a:pt x="424" y="92"/>
                  </a:lnTo>
                  <a:lnTo>
                    <a:pt x="446" y="210"/>
                  </a:lnTo>
                  <a:lnTo>
                    <a:pt x="436" y="254"/>
                  </a:lnTo>
                  <a:lnTo>
                    <a:pt x="474" y="354"/>
                  </a:lnTo>
                  <a:lnTo>
                    <a:pt x="440" y="378"/>
                  </a:lnTo>
                  <a:lnTo>
                    <a:pt x="436" y="546"/>
                  </a:lnTo>
                  <a:lnTo>
                    <a:pt x="352" y="552"/>
                  </a:lnTo>
                  <a:lnTo>
                    <a:pt x="356" y="698"/>
                  </a:lnTo>
                  <a:lnTo>
                    <a:pt x="66" y="692"/>
                  </a:lnTo>
                  <a:lnTo>
                    <a:pt x="72" y="43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4" y="154"/>
                  </a:lnTo>
                  <a:lnTo>
                    <a:pt x="10" y="142"/>
                  </a:lnTo>
                  <a:lnTo>
                    <a:pt x="12" y="134"/>
                  </a:lnTo>
                  <a:lnTo>
                    <a:pt x="20" y="118"/>
                  </a:lnTo>
                  <a:lnTo>
                    <a:pt x="26" y="110"/>
                  </a:lnTo>
                  <a:lnTo>
                    <a:pt x="40" y="92"/>
                  </a:lnTo>
                  <a:lnTo>
                    <a:pt x="50" y="82"/>
                  </a:lnTo>
                  <a:lnTo>
                    <a:pt x="58" y="72"/>
                  </a:lnTo>
                  <a:lnTo>
                    <a:pt x="70" y="64"/>
                  </a:lnTo>
                  <a:lnTo>
                    <a:pt x="80" y="54"/>
                  </a:lnTo>
                  <a:lnTo>
                    <a:pt x="94" y="46"/>
                  </a:lnTo>
                  <a:lnTo>
                    <a:pt x="108" y="38"/>
                  </a:lnTo>
                  <a:lnTo>
                    <a:pt x="124" y="30"/>
                  </a:lnTo>
                  <a:lnTo>
                    <a:pt x="160" y="16"/>
                  </a:lnTo>
                  <a:lnTo>
                    <a:pt x="202" y="6"/>
                  </a:lnTo>
                  <a:lnTo>
                    <a:pt x="224" y="4"/>
                  </a:lnTo>
                  <a:lnTo>
                    <a:pt x="250" y="0"/>
                  </a:lnTo>
                  <a:lnTo>
                    <a:pt x="276" y="0"/>
                  </a:lnTo>
                  <a:lnTo>
                    <a:pt x="304" y="0"/>
                  </a:lnTo>
                  <a:lnTo>
                    <a:pt x="334" y="2"/>
                  </a:lnTo>
                  <a:lnTo>
                    <a:pt x="366" y="6"/>
                  </a:lnTo>
                  <a:lnTo>
                    <a:pt x="400" y="12"/>
                  </a:lnTo>
                  <a:lnTo>
                    <a:pt x="436" y="18"/>
                  </a:lnTo>
                  <a:lnTo>
                    <a:pt x="474" y="28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949575" y="2565400"/>
              <a:ext cx="752475" cy="1108075"/>
            </a:xfrm>
            <a:custGeom>
              <a:avLst/>
              <a:gdLst>
                <a:gd name="T0" fmla="*/ 474 w 474"/>
                <a:gd name="T1" fmla="*/ 28 h 698"/>
                <a:gd name="T2" fmla="*/ 424 w 474"/>
                <a:gd name="T3" fmla="*/ 92 h 698"/>
                <a:gd name="T4" fmla="*/ 446 w 474"/>
                <a:gd name="T5" fmla="*/ 210 h 698"/>
                <a:gd name="T6" fmla="*/ 436 w 474"/>
                <a:gd name="T7" fmla="*/ 254 h 698"/>
                <a:gd name="T8" fmla="*/ 474 w 474"/>
                <a:gd name="T9" fmla="*/ 354 h 698"/>
                <a:gd name="T10" fmla="*/ 440 w 474"/>
                <a:gd name="T11" fmla="*/ 378 h 698"/>
                <a:gd name="T12" fmla="*/ 436 w 474"/>
                <a:gd name="T13" fmla="*/ 546 h 698"/>
                <a:gd name="T14" fmla="*/ 352 w 474"/>
                <a:gd name="T15" fmla="*/ 552 h 698"/>
                <a:gd name="T16" fmla="*/ 356 w 474"/>
                <a:gd name="T17" fmla="*/ 698 h 698"/>
                <a:gd name="T18" fmla="*/ 66 w 474"/>
                <a:gd name="T19" fmla="*/ 692 h 698"/>
                <a:gd name="T20" fmla="*/ 72 w 474"/>
                <a:gd name="T21" fmla="*/ 434 h 698"/>
                <a:gd name="T22" fmla="*/ 0 w 474"/>
                <a:gd name="T23" fmla="*/ 164 h 698"/>
                <a:gd name="T24" fmla="*/ 0 w 474"/>
                <a:gd name="T25" fmla="*/ 162 h 698"/>
                <a:gd name="T26" fmla="*/ 2 w 474"/>
                <a:gd name="T27" fmla="*/ 160 h 698"/>
                <a:gd name="T28" fmla="*/ 2 w 474"/>
                <a:gd name="T29" fmla="*/ 158 h 698"/>
                <a:gd name="T30" fmla="*/ 4 w 474"/>
                <a:gd name="T31" fmla="*/ 154 h 698"/>
                <a:gd name="T32" fmla="*/ 10 w 474"/>
                <a:gd name="T33" fmla="*/ 142 h 698"/>
                <a:gd name="T34" fmla="*/ 12 w 474"/>
                <a:gd name="T35" fmla="*/ 134 h 698"/>
                <a:gd name="T36" fmla="*/ 20 w 474"/>
                <a:gd name="T37" fmla="*/ 118 h 698"/>
                <a:gd name="T38" fmla="*/ 26 w 474"/>
                <a:gd name="T39" fmla="*/ 110 h 698"/>
                <a:gd name="T40" fmla="*/ 40 w 474"/>
                <a:gd name="T41" fmla="*/ 92 h 698"/>
                <a:gd name="T42" fmla="*/ 50 w 474"/>
                <a:gd name="T43" fmla="*/ 82 h 698"/>
                <a:gd name="T44" fmla="*/ 58 w 474"/>
                <a:gd name="T45" fmla="*/ 72 h 698"/>
                <a:gd name="T46" fmla="*/ 70 w 474"/>
                <a:gd name="T47" fmla="*/ 64 h 698"/>
                <a:gd name="T48" fmla="*/ 80 w 474"/>
                <a:gd name="T49" fmla="*/ 54 h 698"/>
                <a:gd name="T50" fmla="*/ 94 w 474"/>
                <a:gd name="T51" fmla="*/ 46 h 698"/>
                <a:gd name="T52" fmla="*/ 108 w 474"/>
                <a:gd name="T53" fmla="*/ 38 h 698"/>
                <a:gd name="T54" fmla="*/ 124 w 474"/>
                <a:gd name="T55" fmla="*/ 30 h 698"/>
                <a:gd name="T56" fmla="*/ 160 w 474"/>
                <a:gd name="T57" fmla="*/ 16 h 698"/>
                <a:gd name="T58" fmla="*/ 202 w 474"/>
                <a:gd name="T59" fmla="*/ 6 h 698"/>
                <a:gd name="T60" fmla="*/ 224 w 474"/>
                <a:gd name="T61" fmla="*/ 4 h 698"/>
                <a:gd name="T62" fmla="*/ 250 w 474"/>
                <a:gd name="T63" fmla="*/ 0 h 698"/>
                <a:gd name="T64" fmla="*/ 276 w 474"/>
                <a:gd name="T65" fmla="*/ 0 h 698"/>
                <a:gd name="T66" fmla="*/ 304 w 474"/>
                <a:gd name="T67" fmla="*/ 0 h 698"/>
                <a:gd name="T68" fmla="*/ 334 w 474"/>
                <a:gd name="T69" fmla="*/ 2 h 698"/>
                <a:gd name="T70" fmla="*/ 366 w 474"/>
                <a:gd name="T71" fmla="*/ 6 h 698"/>
                <a:gd name="T72" fmla="*/ 400 w 474"/>
                <a:gd name="T73" fmla="*/ 12 h 698"/>
                <a:gd name="T74" fmla="*/ 436 w 474"/>
                <a:gd name="T75" fmla="*/ 18 h 698"/>
                <a:gd name="T76" fmla="*/ 474 w 474"/>
                <a:gd name="T77" fmla="*/ 2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4" h="698">
                  <a:moveTo>
                    <a:pt x="474" y="28"/>
                  </a:moveTo>
                  <a:lnTo>
                    <a:pt x="424" y="92"/>
                  </a:lnTo>
                  <a:lnTo>
                    <a:pt x="446" y="210"/>
                  </a:lnTo>
                  <a:lnTo>
                    <a:pt x="436" y="254"/>
                  </a:lnTo>
                  <a:lnTo>
                    <a:pt x="474" y="354"/>
                  </a:lnTo>
                  <a:lnTo>
                    <a:pt x="440" y="378"/>
                  </a:lnTo>
                  <a:lnTo>
                    <a:pt x="436" y="546"/>
                  </a:lnTo>
                  <a:lnTo>
                    <a:pt x="352" y="552"/>
                  </a:lnTo>
                  <a:lnTo>
                    <a:pt x="356" y="698"/>
                  </a:lnTo>
                  <a:lnTo>
                    <a:pt x="66" y="692"/>
                  </a:lnTo>
                  <a:lnTo>
                    <a:pt x="72" y="43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4" y="154"/>
                  </a:lnTo>
                  <a:lnTo>
                    <a:pt x="10" y="142"/>
                  </a:lnTo>
                  <a:lnTo>
                    <a:pt x="12" y="134"/>
                  </a:lnTo>
                  <a:lnTo>
                    <a:pt x="20" y="118"/>
                  </a:lnTo>
                  <a:lnTo>
                    <a:pt x="26" y="110"/>
                  </a:lnTo>
                  <a:lnTo>
                    <a:pt x="40" y="92"/>
                  </a:lnTo>
                  <a:lnTo>
                    <a:pt x="50" y="82"/>
                  </a:lnTo>
                  <a:lnTo>
                    <a:pt x="58" y="72"/>
                  </a:lnTo>
                  <a:lnTo>
                    <a:pt x="70" y="64"/>
                  </a:lnTo>
                  <a:lnTo>
                    <a:pt x="80" y="54"/>
                  </a:lnTo>
                  <a:lnTo>
                    <a:pt x="94" y="46"/>
                  </a:lnTo>
                  <a:lnTo>
                    <a:pt x="108" y="38"/>
                  </a:lnTo>
                  <a:lnTo>
                    <a:pt x="124" y="30"/>
                  </a:lnTo>
                  <a:lnTo>
                    <a:pt x="160" y="16"/>
                  </a:lnTo>
                  <a:lnTo>
                    <a:pt x="202" y="6"/>
                  </a:lnTo>
                  <a:lnTo>
                    <a:pt x="224" y="4"/>
                  </a:lnTo>
                  <a:lnTo>
                    <a:pt x="250" y="0"/>
                  </a:lnTo>
                  <a:lnTo>
                    <a:pt x="276" y="0"/>
                  </a:lnTo>
                  <a:lnTo>
                    <a:pt x="304" y="0"/>
                  </a:lnTo>
                  <a:lnTo>
                    <a:pt x="334" y="2"/>
                  </a:lnTo>
                  <a:lnTo>
                    <a:pt x="366" y="6"/>
                  </a:lnTo>
                  <a:lnTo>
                    <a:pt x="400" y="12"/>
                  </a:lnTo>
                  <a:lnTo>
                    <a:pt x="436" y="18"/>
                  </a:lnTo>
                  <a:lnTo>
                    <a:pt x="474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299075" y="3009900"/>
              <a:ext cx="749300" cy="1111250"/>
            </a:xfrm>
            <a:custGeom>
              <a:avLst/>
              <a:gdLst>
                <a:gd name="T0" fmla="*/ 0 w 472"/>
                <a:gd name="T1" fmla="*/ 28 h 700"/>
                <a:gd name="T2" fmla="*/ 50 w 472"/>
                <a:gd name="T3" fmla="*/ 92 h 700"/>
                <a:gd name="T4" fmla="*/ 28 w 472"/>
                <a:gd name="T5" fmla="*/ 210 h 700"/>
                <a:gd name="T6" fmla="*/ 38 w 472"/>
                <a:gd name="T7" fmla="*/ 254 h 700"/>
                <a:gd name="T8" fmla="*/ 2 w 472"/>
                <a:gd name="T9" fmla="*/ 356 h 700"/>
                <a:gd name="T10" fmla="*/ 36 w 472"/>
                <a:gd name="T11" fmla="*/ 378 h 700"/>
                <a:gd name="T12" fmla="*/ 38 w 472"/>
                <a:gd name="T13" fmla="*/ 548 h 700"/>
                <a:gd name="T14" fmla="*/ 122 w 472"/>
                <a:gd name="T15" fmla="*/ 554 h 700"/>
                <a:gd name="T16" fmla="*/ 118 w 472"/>
                <a:gd name="T17" fmla="*/ 700 h 700"/>
                <a:gd name="T18" fmla="*/ 408 w 472"/>
                <a:gd name="T19" fmla="*/ 694 h 700"/>
                <a:gd name="T20" fmla="*/ 402 w 472"/>
                <a:gd name="T21" fmla="*/ 436 h 700"/>
                <a:gd name="T22" fmla="*/ 472 w 472"/>
                <a:gd name="T23" fmla="*/ 164 h 700"/>
                <a:gd name="T24" fmla="*/ 472 w 472"/>
                <a:gd name="T25" fmla="*/ 160 h 700"/>
                <a:gd name="T26" fmla="*/ 470 w 472"/>
                <a:gd name="T27" fmla="*/ 158 h 700"/>
                <a:gd name="T28" fmla="*/ 470 w 472"/>
                <a:gd name="T29" fmla="*/ 152 h 700"/>
                <a:gd name="T30" fmla="*/ 468 w 472"/>
                <a:gd name="T31" fmla="*/ 148 h 700"/>
                <a:gd name="T32" fmla="*/ 464 w 472"/>
                <a:gd name="T33" fmla="*/ 142 h 700"/>
                <a:gd name="T34" fmla="*/ 460 w 472"/>
                <a:gd name="T35" fmla="*/ 134 h 700"/>
                <a:gd name="T36" fmla="*/ 458 w 472"/>
                <a:gd name="T37" fmla="*/ 128 h 700"/>
                <a:gd name="T38" fmla="*/ 452 w 472"/>
                <a:gd name="T39" fmla="*/ 118 h 700"/>
                <a:gd name="T40" fmla="*/ 446 w 472"/>
                <a:gd name="T41" fmla="*/ 110 h 700"/>
                <a:gd name="T42" fmla="*/ 440 w 472"/>
                <a:gd name="T43" fmla="*/ 102 h 700"/>
                <a:gd name="T44" fmla="*/ 432 w 472"/>
                <a:gd name="T45" fmla="*/ 92 h 700"/>
                <a:gd name="T46" fmla="*/ 424 w 472"/>
                <a:gd name="T47" fmla="*/ 82 h 700"/>
                <a:gd name="T48" fmla="*/ 414 w 472"/>
                <a:gd name="T49" fmla="*/ 74 h 700"/>
                <a:gd name="T50" fmla="*/ 404 w 472"/>
                <a:gd name="T51" fmla="*/ 62 h 700"/>
                <a:gd name="T52" fmla="*/ 392 w 472"/>
                <a:gd name="T53" fmla="*/ 56 h 700"/>
                <a:gd name="T54" fmla="*/ 380 w 472"/>
                <a:gd name="T55" fmla="*/ 46 h 700"/>
                <a:gd name="T56" fmla="*/ 364 w 472"/>
                <a:gd name="T57" fmla="*/ 38 h 700"/>
                <a:gd name="T58" fmla="*/ 350 w 472"/>
                <a:gd name="T59" fmla="*/ 30 h 700"/>
                <a:gd name="T60" fmla="*/ 332 w 472"/>
                <a:gd name="T61" fmla="*/ 22 h 700"/>
                <a:gd name="T62" fmla="*/ 314 w 472"/>
                <a:gd name="T63" fmla="*/ 16 h 700"/>
                <a:gd name="T64" fmla="*/ 292 w 472"/>
                <a:gd name="T65" fmla="*/ 12 h 700"/>
                <a:gd name="T66" fmla="*/ 272 w 472"/>
                <a:gd name="T67" fmla="*/ 6 h 700"/>
                <a:gd name="T68" fmla="*/ 250 w 472"/>
                <a:gd name="T69" fmla="*/ 4 h 700"/>
                <a:gd name="T70" fmla="*/ 224 w 472"/>
                <a:gd name="T71" fmla="*/ 0 h 700"/>
                <a:gd name="T72" fmla="*/ 170 w 472"/>
                <a:gd name="T73" fmla="*/ 0 h 700"/>
                <a:gd name="T74" fmla="*/ 108 w 472"/>
                <a:gd name="T75" fmla="*/ 6 h 700"/>
                <a:gd name="T76" fmla="*/ 74 w 472"/>
                <a:gd name="T77" fmla="*/ 12 h 700"/>
                <a:gd name="T78" fmla="*/ 38 w 472"/>
                <a:gd name="T79" fmla="*/ 20 h 700"/>
                <a:gd name="T80" fmla="*/ 0 w 472"/>
                <a:gd name="T81" fmla="*/ 28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2" h="700">
                  <a:moveTo>
                    <a:pt x="0" y="28"/>
                  </a:moveTo>
                  <a:lnTo>
                    <a:pt x="50" y="92"/>
                  </a:lnTo>
                  <a:lnTo>
                    <a:pt x="28" y="210"/>
                  </a:lnTo>
                  <a:lnTo>
                    <a:pt x="38" y="254"/>
                  </a:lnTo>
                  <a:lnTo>
                    <a:pt x="2" y="356"/>
                  </a:lnTo>
                  <a:lnTo>
                    <a:pt x="36" y="378"/>
                  </a:lnTo>
                  <a:lnTo>
                    <a:pt x="38" y="548"/>
                  </a:lnTo>
                  <a:lnTo>
                    <a:pt x="122" y="554"/>
                  </a:lnTo>
                  <a:lnTo>
                    <a:pt x="118" y="700"/>
                  </a:lnTo>
                  <a:lnTo>
                    <a:pt x="408" y="694"/>
                  </a:lnTo>
                  <a:lnTo>
                    <a:pt x="402" y="436"/>
                  </a:lnTo>
                  <a:lnTo>
                    <a:pt x="472" y="164"/>
                  </a:lnTo>
                  <a:lnTo>
                    <a:pt x="472" y="160"/>
                  </a:lnTo>
                  <a:lnTo>
                    <a:pt x="470" y="158"/>
                  </a:lnTo>
                  <a:lnTo>
                    <a:pt x="470" y="152"/>
                  </a:lnTo>
                  <a:lnTo>
                    <a:pt x="468" y="148"/>
                  </a:lnTo>
                  <a:lnTo>
                    <a:pt x="464" y="142"/>
                  </a:lnTo>
                  <a:lnTo>
                    <a:pt x="460" y="134"/>
                  </a:lnTo>
                  <a:lnTo>
                    <a:pt x="458" y="128"/>
                  </a:lnTo>
                  <a:lnTo>
                    <a:pt x="452" y="118"/>
                  </a:lnTo>
                  <a:lnTo>
                    <a:pt x="446" y="110"/>
                  </a:lnTo>
                  <a:lnTo>
                    <a:pt x="440" y="102"/>
                  </a:lnTo>
                  <a:lnTo>
                    <a:pt x="432" y="92"/>
                  </a:lnTo>
                  <a:lnTo>
                    <a:pt x="424" y="82"/>
                  </a:lnTo>
                  <a:lnTo>
                    <a:pt x="414" y="74"/>
                  </a:lnTo>
                  <a:lnTo>
                    <a:pt x="404" y="62"/>
                  </a:lnTo>
                  <a:lnTo>
                    <a:pt x="392" y="56"/>
                  </a:lnTo>
                  <a:lnTo>
                    <a:pt x="380" y="46"/>
                  </a:lnTo>
                  <a:lnTo>
                    <a:pt x="364" y="38"/>
                  </a:lnTo>
                  <a:lnTo>
                    <a:pt x="350" y="30"/>
                  </a:lnTo>
                  <a:lnTo>
                    <a:pt x="332" y="22"/>
                  </a:lnTo>
                  <a:lnTo>
                    <a:pt x="314" y="16"/>
                  </a:lnTo>
                  <a:lnTo>
                    <a:pt x="292" y="12"/>
                  </a:lnTo>
                  <a:lnTo>
                    <a:pt x="272" y="6"/>
                  </a:lnTo>
                  <a:lnTo>
                    <a:pt x="250" y="4"/>
                  </a:lnTo>
                  <a:lnTo>
                    <a:pt x="224" y="0"/>
                  </a:lnTo>
                  <a:lnTo>
                    <a:pt x="170" y="0"/>
                  </a:lnTo>
                  <a:lnTo>
                    <a:pt x="108" y="6"/>
                  </a:lnTo>
                  <a:lnTo>
                    <a:pt x="74" y="12"/>
                  </a:lnTo>
                  <a:lnTo>
                    <a:pt x="38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99075" y="3009900"/>
              <a:ext cx="749300" cy="1111250"/>
            </a:xfrm>
            <a:custGeom>
              <a:avLst/>
              <a:gdLst>
                <a:gd name="T0" fmla="*/ 0 w 472"/>
                <a:gd name="T1" fmla="*/ 28 h 700"/>
                <a:gd name="T2" fmla="*/ 50 w 472"/>
                <a:gd name="T3" fmla="*/ 92 h 700"/>
                <a:gd name="T4" fmla="*/ 28 w 472"/>
                <a:gd name="T5" fmla="*/ 210 h 700"/>
                <a:gd name="T6" fmla="*/ 38 w 472"/>
                <a:gd name="T7" fmla="*/ 254 h 700"/>
                <a:gd name="T8" fmla="*/ 2 w 472"/>
                <a:gd name="T9" fmla="*/ 356 h 700"/>
                <a:gd name="T10" fmla="*/ 36 w 472"/>
                <a:gd name="T11" fmla="*/ 378 h 700"/>
                <a:gd name="T12" fmla="*/ 38 w 472"/>
                <a:gd name="T13" fmla="*/ 548 h 700"/>
                <a:gd name="T14" fmla="*/ 122 w 472"/>
                <a:gd name="T15" fmla="*/ 554 h 700"/>
                <a:gd name="T16" fmla="*/ 118 w 472"/>
                <a:gd name="T17" fmla="*/ 700 h 700"/>
                <a:gd name="T18" fmla="*/ 408 w 472"/>
                <a:gd name="T19" fmla="*/ 694 h 700"/>
                <a:gd name="T20" fmla="*/ 402 w 472"/>
                <a:gd name="T21" fmla="*/ 436 h 700"/>
                <a:gd name="T22" fmla="*/ 472 w 472"/>
                <a:gd name="T23" fmla="*/ 164 h 700"/>
                <a:gd name="T24" fmla="*/ 472 w 472"/>
                <a:gd name="T25" fmla="*/ 160 h 700"/>
                <a:gd name="T26" fmla="*/ 470 w 472"/>
                <a:gd name="T27" fmla="*/ 158 h 700"/>
                <a:gd name="T28" fmla="*/ 470 w 472"/>
                <a:gd name="T29" fmla="*/ 152 h 700"/>
                <a:gd name="T30" fmla="*/ 468 w 472"/>
                <a:gd name="T31" fmla="*/ 148 h 700"/>
                <a:gd name="T32" fmla="*/ 464 w 472"/>
                <a:gd name="T33" fmla="*/ 142 h 700"/>
                <a:gd name="T34" fmla="*/ 460 w 472"/>
                <a:gd name="T35" fmla="*/ 134 h 700"/>
                <a:gd name="T36" fmla="*/ 458 w 472"/>
                <a:gd name="T37" fmla="*/ 128 h 700"/>
                <a:gd name="T38" fmla="*/ 452 w 472"/>
                <a:gd name="T39" fmla="*/ 118 h 700"/>
                <a:gd name="T40" fmla="*/ 446 w 472"/>
                <a:gd name="T41" fmla="*/ 110 h 700"/>
                <a:gd name="T42" fmla="*/ 440 w 472"/>
                <a:gd name="T43" fmla="*/ 102 h 700"/>
                <a:gd name="T44" fmla="*/ 432 w 472"/>
                <a:gd name="T45" fmla="*/ 92 h 700"/>
                <a:gd name="T46" fmla="*/ 424 w 472"/>
                <a:gd name="T47" fmla="*/ 82 h 700"/>
                <a:gd name="T48" fmla="*/ 414 w 472"/>
                <a:gd name="T49" fmla="*/ 74 h 700"/>
                <a:gd name="T50" fmla="*/ 404 w 472"/>
                <a:gd name="T51" fmla="*/ 62 h 700"/>
                <a:gd name="T52" fmla="*/ 392 w 472"/>
                <a:gd name="T53" fmla="*/ 56 h 700"/>
                <a:gd name="T54" fmla="*/ 380 w 472"/>
                <a:gd name="T55" fmla="*/ 46 h 700"/>
                <a:gd name="T56" fmla="*/ 364 w 472"/>
                <a:gd name="T57" fmla="*/ 38 h 700"/>
                <a:gd name="T58" fmla="*/ 350 w 472"/>
                <a:gd name="T59" fmla="*/ 30 h 700"/>
                <a:gd name="T60" fmla="*/ 332 w 472"/>
                <a:gd name="T61" fmla="*/ 22 h 700"/>
                <a:gd name="T62" fmla="*/ 314 w 472"/>
                <a:gd name="T63" fmla="*/ 16 h 700"/>
                <a:gd name="T64" fmla="*/ 292 w 472"/>
                <a:gd name="T65" fmla="*/ 12 h 700"/>
                <a:gd name="T66" fmla="*/ 272 w 472"/>
                <a:gd name="T67" fmla="*/ 6 h 700"/>
                <a:gd name="T68" fmla="*/ 250 w 472"/>
                <a:gd name="T69" fmla="*/ 4 h 700"/>
                <a:gd name="T70" fmla="*/ 224 w 472"/>
                <a:gd name="T71" fmla="*/ 0 h 700"/>
                <a:gd name="T72" fmla="*/ 170 w 472"/>
                <a:gd name="T73" fmla="*/ 0 h 700"/>
                <a:gd name="T74" fmla="*/ 108 w 472"/>
                <a:gd name="T75" fmla="*/ 6 h 700"/>
                <a:gd name="T76" fmla="*/ 74 w 472"/>
                <a:gd name="T77" fmla="*/ 12 h 700"/>
                <a:gd name="T78" fmla="*/ 38 w 472"/>
                <a:gd name="T79" fmla="*/ 20 h 700"/>
                <a:gd name="T80" fmla="*/ 0 w 472"/>
                <a:gd name="T81" fmla="*/ 28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2" h="700">
                  <a:moveTo>
                    <a:pt x="0" y="28"/>
                  </a:moveTo>
                  <a:lnTo>
                    <a:pt x="50" y="92"/>
                  </a:lnTo>
                  <a:lnTo>
                    <a:pt x="28" y="210"/>
                  </a:lnTo>
                  <a:lnTo>
                    <a:pt x="38" y="254"/>
                  </a:lnTo>
                  <a:lnTo>
                    <a:pt x="2" y="356"/>
                  </a:lnTo>
                  <a:lnTo>
                    <a:pt x="36" y="378"/>
                  </a:lnTo>
                  <a:lnTo>
                    <a:pt x="38" y="548"/>
                  </a:lnTo>
                  <a:lnTo>
                    <a:pt x="122" y="554"/>
                  </a:lnTo>
                  <a:lnTo>
                    <a:pt x="118" y="700"/>
                  </a:lnTo>
                  <a:lnTo>
                    <a:pt x="408" y="694"/>
                  </a:lnTo>
                  <a:lnTo>
                    <a:pt x="402" y="436"/>
                  </a:lnTo>
                  <a:lnTo>
                    <a:pt x="472" y="164"/>
                  </a:lnTo>
                  <a:lnTo>
                    <a:pt x="472" y="160"/>
                  </a:lnTo>
                  <a:lnTo>
                    <a:pt x="470" y="158"/>
                  </a:lnTo>
                  <a:lnTo>
                    <a:pt x="470" y="152"/>
                  </a:lnTo>
                  <a:lnTo>
                    <a:pt x="468" y="148"/>
                  </a:lnTo>
                  <a:lnTo>
                    <a:pt x="464" y="142"/>
                  </a:lnTo>
                  <a:lnTo>
                    <a:pt x="460" y="134"/>
                  </a:lnTo>
                  <a:lnTo>
                    <a:pt x="458" y="128"/>
                  </a:lnTo>
                  <a:lnTo>
                    <a:pt x="452" y="118"/>
                  </a:lnTo>
                  <a:lnTo>
                    <a:pt x="446" y="110"/>
                  </a:lnTo>
                  <a:lnTo>
                    <a:pt x="440" y="102"/>
                  </a:lnTo>
                  <a:lnTo>
                    <a:pt x="432" y="92"/>
                  </a:lnTo>
                  <a:lnTo>
                    <a:pt x="424" y="82"/>
                  </a:lnTo>
                  <a:lnTo>
                    <a:pt x="414" y="74"/>
                  </a:lnTo>
                  <a:lnTo>
                    <a:pt x="404" y="62"/>
                  </a:lnTo>
                  <a:lnTo>
                    <a:pt x="392" y="56"/>
                  </a:lnTo>
                  <a:lnTo>
                    <a:pt x="380" y="46"/>
                  </a:lnTo>
                  <a:lnTo>
                    <a:pt x="364" y="38"/>
                  </a:lnTo>
                  <a:lnTo>
                    <a:pt x="350" y="30"/>
                  </a:lnTo>
                  <a:lnTo>
                    <a:pt x="332" y="22"/>
                  </a:lnTo>
                  <a:lnTo>
                    <a:pt x="314" y="16"/>
                  </a:lnTo>
                  <a:lnTo>
                    <a:pt x="292" y="12"/>
                  </a:lnTo>
                  <a:lnTo>
                    <a:pt x="272" y="6"/>
                  </a:lnTo>
                  <a:lnTo>
                    <a:pt x="250" y="4"/>
                  </a:lnTo>
                  <a:lnTo>
                    <a:pt x="224" y="0"/>
                  </a:lnTo>
                  <a:lnTo>
                    <a:pt x="170" y="0"/>
                  </a:lnTo>
                  <a:lnTo>
                    <a:pt x="108" y="6"/>
                  </a:lnTo>
                  <a:lnTo>
                    <a:pt x="74" y="12"/>
                  </a:lnTo>
                  <a:lnTo>
                    <a:pt x="38" y="20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4778375" y="3962401"/>
              <a:ext cx="1946275" cy="6790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778375" y="3962400"/>
              <a:ext cx="1946275" cy="679053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2419350" y="3533775"/>
              <a:ext cx="1949450" cy="5873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2419350" y="3533775"/>
              <a:ext cx="1949450" cy="587374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2517204" y="3612342"/>
              <a:ext cx="1838772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: « </a:t>
              </a:r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veux rentrer dans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cette entreprise que je pense inaccessible autrement et décide donc de baisser fortement mon prix 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!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81" name="Rectangle 57"/>
            <p:cNvSpPr>
              <a:spLocks noChangeArrowheads="1"/>
            </p:cNvSpPr>
            <p:nvPr/>
          </p:nvSpPr>
          <p:spPr bwMode="auto">
            <a:xfrm>
              <a:off x="4868643" y="4025900"/>
              <a:ext cx="186429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Interprétation du prospect : « </a:t>
              </a:r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contenu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technique de sa proposition semble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intéressant. Mais cela doit n’être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qu’un vernis car, s’il était aussi bon,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pourquoi serait-il aussi peu cher ?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576334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PRINCIPE DES PÉNALITÉS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40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PAIEMENT AU FORFAIT, EN RÉGIE, AU RÉSULTAT, PÉNALITÉS…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1316" name="Rectangle 6"/>
          <p:cNvSpPr>
            <a:spLocks noChangeArrowheads="1"/>
          </p:cNvSpPr>
          <p:nvPr/>
        </p:nvSpPr>
        <p:spPr bwMode="auto">
          <a:xfrm>
            <a:off x="4292600" y="2211388"/>
            <a:ext cx="2670175" cy="30702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17" name="Line 7"/>
          <p:cNvSpPr>
            <a:spLocks noChangeShapeType="1"/>
          </p:cNvSpPr>
          <p:nvPr/>
        </p:nvSpPr>
        <p:spPr bwMode="auto">
          <a:xfrm>
            <a:off x="6267450" y="3471863"/>
            <a:ext cx="0" cy="454025"/>
          </a:xfrm>
          <a:prstGeom prst="line">
            <a:avLst/>
          </a:prstGeom>
          <a:noFill/>
          <a:ln w="190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18" name="Freeform 8"/>
          <p:cNvSpPr>
            <a:spLocks/>
          </p:cNvSpPr>
          <p:nvPr/>
        </p:nvSpPr>
        <p:spPr bwMode="auto">
          <a:xfrm>
            <a:off x="6111875" y="3640138"/>
            <a:ext cx="657225" cy="657225"/>
          </a:xfrm>
          <a:custGeom>
            <a:avLst/>
            <a:gdLst>
              <a:gd name="T0" fmla="*/ 414 w 414"/>
              <a:gd name="T1" fmla="*/ 208 h 414"/>
              <a:gd name="T2" fmla="*/ 410 w 414"/>
              <a:gd name="T3" fmla="*/ 248 h 414"/>
              <a:gd name="T4" fmla="*/ 398 w 414"/>
              <a:gd name="T5" fmla="*/ 288 h 414"/>
              <a:gd name="T6" fmla="*/ 378 w 414"/>
              <a:gd name="T7" fmla="*/ 322 h 414"/>
              <a:gd name="T8" fmla="*/ 354 w 414"/>
              <a:gd name="T9" fmla="*/ 352 h 414"/>
              <a:gd name="T10" fmla="*/ 322 w 414"/>
              <a:gd name="T11" fmla="*/ 378 h 414"/>
              <a:gd name="T12" fmla="*/ 288 w 414"/>
              <a:gd name="T13" fmla="*/ 398 h 414"/>
              <a:gd name="T14" fmla="*/ 248 w 414"/>
              <a:gd name="T15" fmla="*/ 410 h 414"/>
              <a:gd name="T16" fmla="*/ 208 w 414"/>
              <a:gd name="T17" fmla="*/ 414 h 414"/>
              <a:gd name="T18" fmla="*/ 186 w 414"/>
              <a:gd name="T19" fmla="*/ 412 h 414"/>
              <a:gd name="T20" fmla="*/ 146 w 414"/>
              <a:gd name="T21" fmla="*/ 404 h 414"/>
              <a:gd name="T22" fmla="*/ 108 w 414"/>
              <a:gd name="T23" fmla="*/ 388 h 414"/>
              <a:gd name="T24" fmla="*/ 76 w 414"/>
              <a:gd name="T25" fmla="*/ 366 h 414"/>
              <a:gd name="T26" fmla="*/ 48 w 414"/>
              <a:gd name="T27" fmla="*/ 338 h 414"/>
              <a:gd name="T28" fmla="*/ 26 w 414"/>
              <a:gd name="T29" fmla="*/ 306 h 414"/>
              <a:gd name="T30" fmla="*/ 10 w 414"/>
              <a:gd name="T31" fmla="*/ 268 h 414"/>
              <a:gd name="T32" fmla="*/ 2 w 414"/>
              <a:gd name="T33" fmla="*/ 228 h 414"/>
              <a:gd name="T34" fmla="*/ 0 w 414"/>
              <a:gd name="T35" fmla="*/ 208 h 414"/>
              <a:gd name="T36" fmla="*/ 6 w 414"/>
              <a:gd name="T37" fmla="*/ 166 h 414"/>
              <a:gd name="T38" fmla="*/ 18 w 414"/>
              <a:gd name="T39" fmla="*/ 126 h 414"/>
              <a:gd name="T40" fmla="*/ 36 w 414"/>
              <a:gd name="T41" fmla="*/ 92 h 414"/>
              <a:gd name="T42" fmla="*/ 62 w 414"/>
              <a:gd name="T43" fmla="*/ 62 h 414"/>
              <a:gd name="T44" fmla="*/ 92 w 414"/>
              <a:gd name="T45" fmla="*/ 36 h 414"/>
              <a:gd name="T46" fmla="*/ 126 w 414"/>
              <a:gd name="T47" fmla="*/ 18 h 414"/>
              <a:gd name="T48" fmla="*/ 166 w 414"/>
              <a:gd name="T49" fmla="*/ 6 h 414"/>
              <a:gd name="T50" fmla="*/ 208 w 414"/>
              <a:gd name="T51" fmla="*/ 0 h 414"/>
              <a:gd name="T52" fmla="*/ 228 w 414"/>
              <a:gd name="T53" fmla="*/ 2 h 414"/>
              <a:gd name="T54" fmla="*/ 268 w 414"/>
              <a:gd name="T55" fmla="*/ 10 h 414"/>
              <a:gd name="T56" fmla="*/ 306 w 414"/>
              <a:gd name="T57" fmla="*/ 26 h 414"/>
              <a:gd name="T58" fmla="*/ 338 w 414"/>
              <a:gd name="T59" fmla="*/ 48 h 414"/>
              <a:gd name="T60" fmla="*/ 366 w 414"/>
              <a:gd name="T61" fmla="*/ 76 h 414"/>
              <a:gd name="T62" fmla="*/ 388 w 414"/>
              <a:gd name="T63" fmla="*/ 108 h 414"/>
              <a:gd name="T64" fmla="*/ 404 w 414"/>
              <a:gd name="T65" fmla="*/ 146 h 414"/>
              <a:gd name="T66" fmla="*/ 412 w 414"/>
              <a:gd name="T67" fmla="*/ 18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4" h="414">
                <a:moveTo>
                  <a:pt x="414" y="208"/>
                </a:moveTo>
                <a:lnTo>
                  <a:pt x="414" y="208"/>
                </a:lnTo>
                <a:lnTo>
                  <a:pt x="412" y="228"/>
                </a:lnTo>
                <a:lnTo>
                  <a:pt x="410" y="248"/>
                </a:lnTo>
                <a:lnTo>
                  <a:pt x="404" y="268"/>
                </a:lnTo>
                <a:lnTo>
                  <a:pt x="398" y="288"/>
                </a:lnTo>
                <a:lnTo>
                  <a:pt x="388" y="306"/>
                </a:lnTo>
                <a:lnTo>
                  <a:pt x="378" y="322"/>
                </a:lnTo>
                <a:lnTo>
                  <a:pt x="366" y="338"/>
                </a:lnTo>
                <a:lnTo>
                  <a:pt x="354" y="352"/>
                </a:lnTo>
                <a:lnTo>
                  <a:pt x="338" y="366"/>
                </a:lnTo>
                <a:lnTo>
                  <a:pt x="322" y="378"/>
                </a:lnTo>
                <a:lnTo>
                  <a:pt x="306" y="388"/>
                </a:lnTo>
                <a:lnTo>
                  <a:pt x="288" y="398"/>
                </a:lnTo>
                <a:lnTo>
                  <a:pt x="268" y="404"/>
                </a:lnTo>
                <a:lnTo>
                  <a:pt x="248" y="410"/>
                </a:lnTo>
                <a:lnTo>
                  <a:pt x="228" y="412"/>
                </a:lnTo>
                <a:lnTo>
                  <a:pt x="208" y="414"/>
                </a:lnTo>
                <a:lnTo>
                  <a:pt x="208" y="414"/>
                </a:lnTo>
                <a:lnTo>
                  <a:pt x="186" y="412"/>
                </a:lnTo>
                <a:lnTo>
                  <a:pt x="166" y="410"/>
                </a:lnTo>
                <a:lnTo>
                  <a:pt x="146" y="404"/>
                </a:lnTo>
                <a:lnTo>
                  <a:pt x="126" y="398"/>
                </a:lnTo>
                <a:lnTo>
                  <a:pt x="108" y="388"/>
                </a:lnTo>
                <a:lnTo>
                  <a:pt x="92" y="378"/>
                </a:lnTo>
                <a:lnTo>
                  <a:pt x="76" y="366"/>
                </a:lnTo>
                <a:lnTo>
                  <a:pt x="62" y="352"/>
                </a:lnTo>
                <a:lnTo>
                  <a:pt x="48" y="338"/>
                </a:lnTo>
                <a:lnTo>
                  <a:pt x="36" y="322"/>
                </a:lnTo>
                <a:lnTo>
                  <a:pt x="26" y="306"/>
                </a:lnTo>
                <a:lnTo>
                  <a:pt x="18" y="288"/>
                </a:lnTo>
                <a:lnTo>
                  <a:pt x="10" y="268"/>
                </a:lnTo>
                <a:lnTo>
                  <a:pt x="6" y="248"/>
                </a:lnTo>
                <a:lnTo>
                  <a:pt x="2" y="228"/>
                </a:lnTo>
                <a:lnTo>
                  <a:pt x="0" y="208"/>
                </a:lnTo>
                <a:lnTo>
                  <a:pt x="0" y="208"/>
                </a:lnTo>
                <a:lnTo>
                  <a:pt x="2" y="186"/>
                </a:lnTo>
                <a:lnTo>
                  <a:pt x="6" y="166"/>
                </a:lnTo>
                <a:lnTo>
                  <a:pt x="10" y="146"/>
                </a:lnTo>
                <a:lnTo>
                  <a:pt x="18" y="126"/>
                </a:lnTo>
                <a:lnTo>
                  <a:pt x="26" y="108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08" y="26"/>
                </a:lnTo>
                <a:lnTo>
                  <a:pt x="126" y="18"/>
                </a:lnTo>
                <a:lnTo>
                  <a:pt x="146" y="10"/>
                </a:lnTo>
                <a:lnTo>
                  <a:pt x="166" y="6"/>
                </a:lnTo>
                <a:lnTo>
                  <a:pt x="186" y="2"/>
                </a:lnTo>
                <a:lnTo>
                  <a:pt x="208" y="0"/>
                </a:lnTo>
                <a:lnTo>
                  <a:pt x="208" y="0"/>
                </a:lnTo>
                <a:lnTo>
                  <a:pt x="228" y="2"/>
                </a:lnTo>
                <a:lnTo>
                  <a:pt x="248" y="6"/>
                </a:lnTo>
                <a:lnTo>
                  <a:pt x="268" y="10"/>
                </a:lnTo>
                <a:lnTo>
                  <a:pt x="288" y="18"/>
                </a:lnTo>
                <a:lnTo>
                  <a:pt x="306" y="26"/>
                </a:lnTo>
                <a:lnTo>
                  <a:pt x="322" y="36"/>
                </a:lnTo>
                <a:lnTo>
                  <a:pt x="338" y="48"/>
                </a:lnTo>
                <a:lnTo>
                  <a:pt x="354" y="62"/>
                </a:lnTo>
                <a:lnTo>
                  <a:pt x="366" y="76"/>
                </a:lnTo>
                <a:lnTo>
                  <a:pt x="378" y="92"/>
                </a:lnTo>
                <a:lnTo>
                  <a:pt x="388" y="108"/>
                </a:lnTo>
                <a:lnTo>
                  <a:pt x="398" y="126"/>
                </a:lnTo>
                <a:lnTo>
                  <a:pt x="404" y="146"/>
                </a:lnTo>
                <a:lnTo>
                  <a:pt x="410" y="166"/>
                </a:lnTo>
                <a:lnTo>
                  <a:pt x="412" y="186"/>
                </a:lnTo>
                <a:lnTo>
                  <a:pt x="414" y="208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19" name="Freeform 9"/>
          <p:cNvSpPr>
            <a:spLocks/>
          </p:cNvSpPr>
          <p:nvPr/>
        </p:nvSpPr>
        <p:spPr bwMode="auto">
          <a:xfrm>
            <a:off x="6111875" y="3640138"/>
            <a:ext cx="657225" cy="657225"/>
          </a:xfrm>
          <a:custGeom>
            <a:avLst/>
            <a:gdLst>
              <a:gd name="T0" fmla="*/ 414 w 414"/>
              <a:gd name="T1" fmla="*/ 208 h 414"/>
              <a:gd name="T2" fmla="*/ 410 w 414"/>
              <a:gd name="T3" fmla="*/ 248 h 414"/>
              <a:gd name="T4" fmla="*/ 398 w 414"/>
              <a:gd name="T5" fmla="*/ 288 h 414"/>
              <a:gd name="T6" fmla="*/ 378 w 414"/>
              <a:gd name="T7" fmla="*/ 322 h 414"/>
              <a:gd name="T8" fmla="*/ 354 w 414"/>
              <a:gd name="T9" fmla="*/ 352 h 414"/>
              <a:gd name="T10" fmla="*/ 322 w 414"/>
              <a:gd name="T11" fmla="*/ 378 h 414"/>
              <a:gd name="T12" fmla="*/ 288 w 414"/>
              <a:gd name="T13" fmla="*/ 398 h 414"/>
              <a:gd name="T14" fmla="*/ 248 w 414"/>
              <a:gd name="T15" fmla="*/ 410 h 414"/>
              <a:gd name="T16" fmla="*/ 208 w 414"/>
              <a:gd name="T17" fmla="*/ 414 h 414"/>
              <a:gd name="T18" fmla="*/ 186 w 414"/>
              <a:gd name="T19" fmla="*/ 412 h 414"/>
              <a:gd name="T20" fmla="*/ 146 w 414"/>
              <a:gd name="T21" fmla="*/ 404 h 414"/>
              <a:gd name="T22" fmla="*/ 108 w 414"/>
              <a:gd name="T23" fmla="*/ 388 h 414"/>
              <a:gd name="T24" fmla="*/ 76 w 414"/>
              <a:gd name="T25" fmla="*/ 366 h 414"/>
              <a:gd name="T26" fmla="*/ 48 w 414"/>
              <a:gd name="T27" fmla="*/ 338 h 414"/>
              <a:gd name="T28" fmla="*/ 26 w 414"/>
              <a:gd name="T29" fmla="*/ 306 h 414"/>
              <a:gd name="T30" fmla="*/ 10 w 414"/>
              <a:gd name="T31" fmla="*/ 268 h 414"/>
              <a:gd name="T32" fmla="*/ 2 w 414"/>
              <a:gd name="T33" fmla="*/ 228 h 414"/>
              <a:gd name="T34" fmla="*/ 0 w 414"/>
              <a:gd name="T35" fmla="*/ 208 h 414"/>
              <a:gd name="T36" fmla="*/ 6 w 414"/>
              <a:gd name="T37" fmla="*/ 166 h 414"/>
              <a:gd name="T38" fmla="*/ 18 w 414"/>
              <a:gd name="T39" fmla="*/ 126 h 414"/>
              <a:gd name="T40" fmla="*/ 36 w 414"/>
              <a:gd name="T41" fmla="*/ 92 h 414"/>
              <a:gd name="T42" fmla="*/ 62 w 414"/>
              <a:gd name="T43" fmla="*/ 62 h 414"/>
              <a:gd name="T44" fmla="*/ 92 w 414"/>
              <a:gd name="T45" fmla="*/ 36 h 414"/>
              <a:gd name="T46" fmla="*/ 126 w 414"/>
              <a:gd name="T47" fmla="*/ 18 h 414"/>
              <a:gd name="T48" fmla="*/ 166 w 414"/>
              <a:gd name="T49" fmla="*/ 6 h 414"/>
              <a:gd name="T50" fmla="*/ 208 w 414"/>
              <a:gd name="T51" fmla="*/ 0 h 414"/>
              <a:gd name="T52" fmla="*/ 228 w 414"/>
              <a:gd name="T53" fmla="*/ 2 h 414"/>
              <a:gd name="T54" fmla="*/ 268 w 414"/>
              <a:gd name="T55" fmla="*/ 10 h 414"/>
              <a:gd name="T56" fmla="*/ 306 w 414"/>
              <a:gd name="T57" fmla="*/ 26 h 414"/>
              <a:gd name="T58" fmla="*/ 338 w 414"/>
              <a:gd name="T59" fmla="*/ 48 h 414"/>
              <a:gd name="T60" fmla="*/ 366 w 414"/>
              <a:gd name="T61" fmla="*/ 76 h 414"/>
              <a:gd name="T62" fmla="*/ 388 w 414"/>
              <a:gd name="T63" fmla="*/ 108 h 414"/>
              <a:gd name="T64" fmla="*/ 404 w 414"/>
              <a:gd name="T65" fmla="*/ 146 h 414"/>
              <a:gd name="T66" fmla="*/ 412 w 414"/>
              <a:gd name="T67" fmla="*/ 18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4" h="414">
                <a:moveTo>
                  <a:pt x="414" y="208"/>
                </a:moveTo>
                <a:lnTo>
                  <a:pt x="414" y="208"/>
                </a:lnTo>
                <a:lnTo>
                  <a:pt x="412" y="228"/>
                </a:lnTo>
                <a:lnTo>
                  <a:pt x="410" y="248"/>
                </a:lnTo>
                <a:lnTo>
                  <a:pt x="404" y="268"/>
                </a:lnTo>
                <a:lnTo>
                  <a:pt x="398" y="288"/>
                </a:lnTo>
                <a:lnTo>
                  <a:pt x="388" y="306"/>
                </a:lnTo>
                <a:lnTo>
                  <a:pt x="378" y="322"/>
                </a:lnTo>
                <a:lnTo>
                  <a:pt x="366" y="338"/>
                </a:lnTo>
                <a:lnTo>
                  <a:pt x="354" y="352"/>
                </a:lnTo>
                <a:lnTo>
                  <a:pt x="338" y="366"/>
                </a:lnTo>
                <a:lnTo>
                  <a:pt x="322" y="378"/>
                </a:lnTo>
                <a:lnTo>
                  <a:pt x="306" y="388"/>
                </a:lnTo>
                <a:lnTo>
                  <a:pt x="288" y="398"/>
                </a:lnTo>
                <a:lnTo>
                  <a:pt x="268" y="404"/>
                </a:lnTo>
                <a:lnTo>
                  <a:pt x="248" y="410"/>
                </a:lnTo>
                <a:lnTo>
                  <a:pt x="228" y="412"/>
                </a:lnTo>
                <a:lnTo>
                  <a:pt x="208" y="414"/>
                </a:lnTo>
                <a:lnTo>
                  <a:pt x="208" y="414"/>
                </a:lnTo>
                <a:lnTo>
                  <a:pt x="186" y="412"/>
                </a:lnTo>
                <a:lnTo>
                  <a:pt x="166" y="410"/>
                </a:lnTo>
                <a:lnTo>
                  <a:pt x="146" y="404"/>
                </a:lnTo>
                <a:lnTo>
                  <a:pt x="126" y="398"/>
                </a:lnTo>
                <a:lnTo>
                  <a:pt x="108" y="388"/>
                </a:lnTo>
                <a:lnTo>
                  <a:pt x="92" y="378"/>
                </a:lnTo>
                <a:lnTo>
                  <a:pt x="76" y="366"/>
                </a:lnTo>
                <a:lnTo>
                  <a:pt x="62" y="352"/>
                </a:lnTo>
                <a:lnTo>
                  <a:pt x="48" y="338"/>
                </a:lnTo>
                <a:lnTo>
                  <a:pt x="36" y="322"/>
                </a:lnTo>
                <a:lnTo>
                  <a:pt x="26" y="306"/>
                </a:lnTo>
                <a:lnTo>
                  <a:pt x="18" y="288"/>
                </a:lnTo>
                <a:lnTo>
                  <a:pt x="10" y="268"/>
                </a:lnTo>
                <a:lnTo>
                  <a:pt x="6" y="248"/>
                </a:lnTo>
                <a:lnTo>
                  <a:pt x="2" y="228"/>
                </a:lnTo>
                <a:lnTo>
                  <a:pt x="0" y="208"/>
                </a:lnTo>
                <a:lnTo>
                  <a:pt x="0" y="208"/>
                </a:lnTo>
                <a:lnTo>
                  <a:pt x="2" y="186"/>
                </a:lnTo>
                <a:lnTo>
                  <a:pt x="6" y="166"/>
                </a:lnTo>
                <a:lnTo>
                  <a:pt x="10" y="146"/>
                </a:lnTo>
                <a:lnTo>
                  <a:pt x="18" y="126"/>
                </a:lnTo>
                <a:lnTo>
                  <a:pt x="26" y="108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08" y="26"/>
                </a:lnTo>
                <a:lnTo>
                  <a:pt x="126" y="18"/>
                </a:lnTo>
                <a:lnTo>
                  <a:pt x="146" y="10"/>
                </a:lnTo>
                <a:lnTo>
                  <a:pt x="166" y="6"/>
                </a:lnTo>
                <a:lnTo>
                  <a:pt x="186" y="2"/>
                </a:lnTo>
                <a:lnTo>
                  <a:pt x="208" y="0"/>
                </a:lnTo>
                <a:lnTo>
                  <a:pt x="208" y="0"/>
                </a:lnTo>
                <a:lnTo>
                  <a:pt x="228" y="2"/>
                </a:lnTo>
                <a:lnTo>
                  <a:pt x="248" y="6"/>
                </a:lnTo>
                <a:lnTo>
                  <a:pt x="268" y="10"/>
                </a:lnTo>
                <a:lnTo>
                  <a:pt x="288" y="18"/>
                </a:lnTo>
                <a:lnTo>
                  <a:pt x="306" y="26"/>
                </a:lnTo>
                <a:lnTo>
                  <a:pt x="322" y="36"/>
                </a:lnTo>
                <a:lnTo>
                  <a:pt x="338" y="48"/>
                </a:lnTo>
                <a:lnTo>
                  <a:pt x="354" y="62"/>
                </a:lnTo>
                <a:lnTo>
                  <a:pt x="366" y="76"/>
                </a:lnTo>
                <a:lnTo>
                  <a:pt x="378" y="92"/>
                </a:lnTo>
                <a:lnTo>
                  <a:pt x="388" y="108"/>
                </a:lnTo>
                <a:lnTo>
                  <a:pt x="398" y="126"/>
                </a:lnTo>
                <a:lnTo>
                  <a:pt x="404" y="146"/>
                </a:lnTo>
                <a:lnTo>
                  <a:pt x="410" y="166"/>
                </a:lnTo>
                <a:lnTo>
                  <a:pt x="412" y="186"/>
                </a:lnTo>
                <a:lnTo>
                  <a:pt x="414" y="2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0" name="Freeform 10"/>
          <p:cNvSpPr>
            <a:spLocks/>
          </p:cNvSpPr>
          <p:nvPr/>
        </p:nvSpPr>
        <p:spPr bwMode="auto">
          <a:xfrm>
            <a:off x="6111875" y="3640138"/>
            <a:ext cx="657225" cy="657225"/>
          </a:xfrm>
          <a:custGeom>
            <a:avLst/>
            <a:gdLst>
              <a:gd name="T0" fmla="*/ 414 w 414"/>
              <a:gd name="T1" fmla="*/ 208 h 414"/>
              <a:gd name="T2" fmla="*/ 410 w 414"/>
              <a:gd name="T3" fmla="*/ 248 h 414"/>
              <a:gd name="T4" fmla="*/ 398 w 414"/>
              <a:gd name="T5" fmla="*/ 288 h 414"/>
              <a:gd name="T6" fmla="*/ 378 w 414"/>
              <a:gd name="T7" fmla="*/ 322 h 414"/>
              <a:gd name="T8" fmla="*/ 354 w 414"/>
              <a:gd name="T9" fmla="*/ 352 h 414"/>
              <a:gd name="T10" fmla="*/ 322 w 414"/>
              <a:gd name="T11" fmla="*/ 378 h 414"/>
              <a:gd name="T12" fmla="*/ 288 w 414"/>
              <a:gd name="T13" fmla="*/ 398 h 414"/>
              <a:gd name="T14" fmla="*/ 248 w 414"/>
              <a:gd name="T15" fmla="*/ 410 h 414"/>
              <a:gd name="T16" fmla="*/ 208 w 414"/>
              <a:gd name="T17" fmla="*/ 414 h 414"/>
              <a:gd name="T18" fmla="*/ 186 w 414"/>
              <a:gd name="T19" fmla="*/ 412 h 414"/>
              <a:gd name="T20" fmla="*/ 146 w 414"/>
              <a:gd name="T21" fmla="*/ 404 h 414"/>
              <a:gd name="T22" fmla="*/ 108 w 414"/>
              <a:gd name="T23" fmla="*/ 388 h 414"/>
              <a:gd name="T24" fmla="*/ 76 w 414"/>
              <a:gd name="T25" fmla="*/ 366 h 414"/>
              <a:gd name="T26" fmla="*/ 48 w 414"/>
              <a:gd name="T27" fmla="*/ 338 h 414"/>
              <a:gd name="T28" fmla="*/ 26 w 414"/>
              <a:gd name="T29" fmla="*/ 306 h 414"/>
              <a:gd name="T30" fmla="*/ 10 w 414"/>
              <a:gd name="T31" fmla="*/ 268 h 414"/>
              <a:gd name="T32" fmla="*/ 2 w 414"/>
              <a:gd name="T33" fmla="*/ 228 h 414"/>
              <a:gd name="T34" fmla="*/ 0 w 414"/>
              <a:gd name="T35" fmla="*/ 208 h 414"/>
              <a:gd name="T36" fmla="*/ 6 w 414"/>
              <a:gd name="T37" fmla="*/ 166 h 414"/>
              <a:gd name="T38" fmla="*/ 18 w 414"/>
              <a:gd name="T39" fmla="*/ 126 h 414"/>
              <a:gd name="T40" fmla="*/ 36 w 414"/>
              <a:gd name="T41" fmla="*/ 92 h 414"/>
              <a:gd name="T42" fmla="*/ 62 w 414"/>
              <a:gd name="T43" fmla="*/ 62 h 414"/>
              <a:gd name="T44" fmla="*/ 92 w 414"/>
              <a:gd name="T45" fmla="*/ 36 h 414"/>
              <a:gd name="T46" fmla="*/ 126 w 414"/>
              <a:gd name="T47" fmla="*/ 18 h 414"/>
              <a:gd name="T48" fmla="*/ 166 w 414"/>
              <a:gd name="T49" fmla="*/ 6 h 414"/>
              <a:gd name="T50" fmla="*/ 208 w 414"/>
              <a:gd name="T51" fmla="*/ 0 h 414"/>
              <a:gd name="T52" fmla="*/ 228 w 414"/>
              <a:gd name="T53" fmla="*/ 2 h 414"/>
              <a:gd name="T54" fmla="*/ 268 w 414"/>
              <a:gd name="T55" fmla="*/ 10 h 414"/>
              <a:gd name="T56" fmla="*/ 306 w 414"/>
              <a:gd name="T57" fmla="*/ 26 h 414"/>
              <a:gd name="T58" fmla="*/ 338 w 414"/>
              <a:gd name="T59" fmla="*/ 48 h 414"/>
              <a:gd name="T60" fmla="*/ 366 w 414"/>
              <a:gd name="T61" fmla="*/ 76 h 414"/>
              <a:gd name="T62" fmla="*/ 388 w 414"/>
              <a:gd name="T63" fmla="*/ 108 h 414"/>
              <a:gd name="T64" fmla="*/ 404 w 414"/>
              <a:gd name="T65" fmla="*/ 146 h 414"/>
              <a:gd name="T66" fmla="*/ 412 w 414"/>
              <a:gd name="T67" fmla="*/ 18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4" h="414">
                <a:moveTo>
                  <a:pt x="414" y="208"/>
                </a:moveTo>
                <a:lnTo>
                  <a:pt x="414" y="208"/>
                </a:lnTo>
                <a:lnTo>
                  <a:pt x="412" y="228"/>
                </a:lnTo>
                <a:lnTo>
                  <a:pt x="410" y="248"/>
                </a:lnTo>
                <a:lnTo>
                  <a:pt x="404" y="268"/>
                </a:lnTo>
                <a:lnTo>
                  <a:pt x="398" y="288"/>
                </a:lnTo>
                <a:lnTo>
                  <a:pt x="388" y="306"/>
                </a:lnTo>
                <a:lnTo>
                  <a:pt x="378" y="322"/>
                </a:lnTo>
                <a:lnTo>
                  <a:pt x="366" y="338"/>
                </a:lnTo>
                <a:lnTo>
                  <a:pt x="354" y="352"/>
                </a:lnTo>
                <a:lnTo>
                  <a:pt x="338" y="366"/>
                </a:lnTo>
                <a:lnTo>
                  <a:pt x="322" y="378"/>
                </a:lnTo>
                <a:lnTo>
                  <a:pt x="306" y="388"/>
                </a:lnTo>
                <a:lnTo>
                  <a:pt x="288" y="398"/>
                </a:lnTo>
                <a:lnTo>
                  <a:pt x="268" y="404"/>
                </a:lnTo>
                <a:lnTo>
                  <a:pt x="248" y="410"/>
                </a:lnTo>
                <a:lnTo>
                  <a:pt x="228" y="412"/>
                </a:lnTo>
                <a:lnTo>
                  <a:pt x="208" y="414"/>
                </a:lnTo>
                <a:lnTo>
                  <a:pt x="208" y="414"/>
                </a:lnTo>
                <a:lnTo>
                  <a:pt x="186" y="412"/>
                </a:lnTo>
                <a:lnTo>
                  <a:pt x="166" y="410"/>
                </a:lnTo>
                <a:lnTo>
                  <a:pt x="146" y="404"/>
                </a:lnTo>
                <a:lnTo>
                  <a:pt x="126" y="398"/>
                </a:lnTo>
                <a:lnTo>
                  <a:pt x="108" y="388"/>
                </a:lnTo>
                <a:lnTo>
                  <a:pt x="92" y="378"/>
                </a:lnTo>
                <a:lnTo>
                  <a:pt x="76" y="366"/>
                </a:lnTo>
                <a:lnTo>
                  <a:pt x="62" y="352"/>
                </a:lnTo>
                <a:lnTo>
                  <a:pt x="48" y="338"/>
                </a:lnTo>
                <a:lnTo>
                  <a:pt x="36" y="322"/>
                </a:lnTo>
                <a:lnTo>
                  <a:pt x="26" y="306"/>
                </a:lnTo>
                <a:lnTo>
                  <a:pt x="18" y="288"/>
                </a:lnTo>
                <a:lnTo>
                  <a:pt x="10" y="268"/>
                </a:lnTo>
                <a:lnTo>
                  <a:pt x="6" y="248"/>
                </a:lnTo>
                <a:lnTo>
                  <a:pt x="2" y="228"/>
                </a:lnTo>
                <a:lnTo>
                  <a:pt x="0" y="208"/>
                </a:lnTo>
                <a:lnTo>
                  <a:pt x="0" y="208"/>
                </a:lnTo>
                <a:lnTo>
                  <a:pt x="2" y="186"/>
                </a:lnTo>
                <a:lnTo>
                  <a:pt x="6" y="166"/>
                </a:lnTo>
                <a:lnTo>
                  <a:pt x="10" y="146"/>
                </a:lnTo>
                <a:lnTo>
                  <a:pt x="18" y="126"/>
                </a:lnTo>
                <a:lnTo>
                  <a:pt x="26" y="108"/>
                </a:lnTo>
                <a:lnTo>
                  <a:pt x="36" y="92"/>
                </a:lnTo>
                <a:lnTo>
                  <a:pt x="48" y="76"/>
                </a:lnTo>
                <a:lnTo>
                  <a:pt x="62" y="62"/>
                </a:lnTo>
                <a:lnTo>
                  <a:pt x="76" y="48"/>
                </a:lnTo>
                <a:lnTo>
                  <a:pt x="92" y="36"/>
                </a:lnTo>
                <a:lnTo>
                  <a:pt x="108" y="26"/>
                </a:lnTo>
                <a:lnTo>
                  <a:pt x="126" y="18"/>
                </a:lnTo>
                <a:lnTo>
                  <a:pt x="146" y="10"/>
                </a:lnTo>
                <a:lnTo>
                  <a:pt x="166" y="6"/>
                </a:lnTo>
                <a:lnTo>
                  <a:pt x="186" y="2"/>
                </a:lnTo>
                <a:lnTo>
                  <a:pt x="208" y="0"/>
                </a:lnTo>
                <a:lnTo>
                  <a:pt x="208" y="0"/>
                </a:lnTo>
                <a:lnTo>
                  <a:pt x="228" y="2"/>
                </a:lnTo>
                <a:lnTo>
                  <a:pt x="248" y="6"/>
                </a:lnTo>
                <a:lnTo>
                  <a:pt x="268" y="10"/>
                </a:lnTo>
                <a:lnTo>
                  <a:pt x="288" y="18"/>
                </a:lnTo>
                <a:lnTo>
                  <a:pt x="306" y="26"/>
                </a:lnTo>
                <a:lnTo>
                  <a:pt x="322" y="36"/>
                </a:lnTo>
                <a:lnTo>
                  <a:pt x="338" y="48"/>
                </a:lnTo>
                <a:lnTo>
                  <a:pt x="354" y="62"/>
                </a:lnTo>
                <a:lnTo>
                  <a:pt x="366" y="76"/>
                </a:lnTo>
                <a:lnTo>
                  <a:pt x="378" y="92"/>
                </a:lnTo>
                <a:lnTo>
                  <a:pt x="388" y="108"/>
                </a:lnTo>
                <a:lnTo>
                  <a:pt x="398" y="126"/>
                </a:lnTo>
                <a:lnTo>
                  <a:pt x="404" y="146"/>
                </a:lnTo>
                <a:lnTo>
                  <a:pt x="410" y="166"/>
                </a:lnTo>
                <a:lnTo>
                  <a:pt x="412" y="186"/>
                </a:lnTo>
                <a:lnTo>
                  <a:pt x="414" y="20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1" name="Line 11"/>
          <p:cNvSpPr>
            <a:spLocks noChangeShapeType="1"/>
          </p:cNvSpPr>
          <p:nvPr/>
        </p:nvSpPr>
        <p:spPr bwMode="auto">
          <a:xfrm>
            <a:off x="2314575" y="4024313"/>
            <a:ext cx="46196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2" name="Freeform 12"/>
          <p:cNvSpPr>
            <a:spLocks/>
          </p:cNvSpPr>
          <p:nvPr/>
        </p:nvSpPr>
        <p:spPr bwMode="auto">
          <a:xfrm>
            <a:off x="6915150" y="3995738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3" name="Freeform 13"/>
          <p:cNvSpPr>
            <a:spLocks/>
          </p:cNvSpPr>
          <p:nvPr/>
        </p:nvSpPr>
        <p:spPr bwMode="auto">
          <a:xfrm>
            <a:off x="6915150" y="3995738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4" name="Line 14"/>
          <p:cNvSpPr>
            <a:spLocks noChangeShapeType="1"/>
          </p:cNvSpPr>
          <p:nvPr/>
        </p:nvSpPr>
        <p:spPr bwMode="auto">
          <a:xfrm flipV="1">
            <a:off x="4251325" y="3100388"/>
            <a:ext cx="0" cy="19335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5" name="Freeform 15"/>
          <p:cNvSpPr>
            <a:spLocks/>
          </p:cNvSpPr>
          <p:nvPr/>
        </p:nvSpPr>
        <p:spPr bwMode="auto">
          <a:xfrm>
            <a:off x="4222750" y="3046413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8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8"/>
                </a:lnTo>
                <a:lnTo>
                  <a:pt x="0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6" name="Freeform 16"/>
          <p:cNvSpPr>
            <a:spLocks/>
          </p:cNvSpPr>
          <p:nvPr/>
        </p:nvSpPr>
        <p:spPr bwMode="auto">
          <a:xfrm>
            <a:off x="4222750" y="3046413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8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8"/>
                </a:lnTo>
                <a:lnTo>
                  <a:pt x="0" y="48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7" name="Line 17"/>
          <p:cNvSpPr>
            <a:spLocks noChangeShapeType="1"/>
          </p:cNvSpPr>
          <p:nvPr/>
        </p:nvSpPr>
        <p:spPr bwMode="auto">
          <a:xfrm>
            <a:off x="2235200" y="3014663"/>
            <a:ext cx="4413250" cy="9874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8" name="Line 18"/>
          <p:cNvSpPr>
            <a:spLocks noChangeShapeType="1"/>
          </p:cNvSpPr>
          <p:nvPr/>
        </p:nvSpPr>
        <p:spPr bwMode="auto">
          <a:xfrm flipV="1">
            <a:off x="6394450" y="3897313"/>
            <a:ext cx="142875" cy="1428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29" name="Line 19"/>
          <p:cNvSpPr>
            <a:spLocks noChangeShapeType="1"/>
          </p:cNvSpPr>
          <p:nvPr/>
        </p:nvSpPr>
        <p:spPr bwMode="auto">
          <a:xfrm flipV="1">
            <a:off x="3949700" y="3579813"/>
            <a:ext cx="193675" cy="1936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0" name="Freeform 20"/>
          <p:cNvSpPr>
            <a:spLocks/>
          </p:cNvSpPr>
          <p:nvPr/>
        </p:nvSpPr>
        <p:spPr bwMode="auto">
          <a:xfrm>
            <a:off x="4108450" y="3541713"/>
            <a:ext cx="73025" cy="76200"/>
          </a:xfrm>
          <a:custGeom>
            <a:avLst/>
            <a:gdLst>
              <a:gd name="T0" fmla="*/ 46 w 46"/>
              <a:gd name="T1" fmla="*/ 0 h 48"/>
              <a:gd name="T2" fmla="*/ 26 w 46"/>
              <a:gd name="T3" fmla="*/ 48 h 48"/>
              <a:gd name="T4" fmla="*/ 20 w 46"/>
              <a:gd name="T5" fmla="*/ 26 h 48"/>
              <a:gd name="T6" fmla="*/ 0 w 46"/>
              <a:gd name="T7" fmla="*/ 20 h 48"/>
              <a:gd name="T8" fmla="*/ 46 w 46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0"/>
                </a:moveTo>
                <a:lnTo>
                  <a:pt x="26" y="48"/>
                </a:lnTo>
                <a:lnTo>
                  <a:pt x="20" y="26"/>
                </a:lnTo>
                <a:lnTo>
                  <a:pt x="0" y="20"/>
                </a:lnTo>
                <a:lnTo>
                  <a:pt x="4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1" name="Freeform 21"/>
          <p:cNvSpPr>
            <a:spLocks/>
          </p:cNvSpPr>
          <p:nvPr/>
        </p:nvSpPr>
        <p:spPr bwMode="auto">
          <a:xfrm>
            <a:off x="4108450" y="3541713"/>
            <a:ext cx="73025" cy="76200"/>
          </a:xfrm>
          <a:custGeom>
            <a:avLst/>
            <a:gdLst>
              <a:gd name="T0" fmla="*/ 46 w 46"/>
              <a:gd name="T1" fmla="*/ 0 h 48"/>
              <a:gd name="T2" fmla="*/ 26 w 46"/>
              <a:gd name="T3" fmla="*/ 48 h 48"/>
              <a:gd name="T4" fmla="*/ 20 w 46"/>
              <a:gd name="T5" fmla="*/ 26 h 48"/>
              <a:gd name="T6" fmla="*/ 0 w 46"/>
              <a:gd name="T7" fmla="*/ 20 h 48"/>
              <a:gd name="T8" fmla="*/ 46 w 46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8">
                <a:moveTo>
                  <a:pt x="46" y="0"/>
                </a:moveTo>
                <a:lnTo>
                  <a:pt x="26" y="48"/>
                </a:lnTo>
                <a:lnTo>
                  <a:pt x="20" y="26"/>
                </a:lnTo>
                <a:lnTo>
                  <a:pt x="0" y="20"/>
                </a:lnTo>
                <a:lnTo>
                  <a:pt x="4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2" name="Line 22"/>
          <p:cNvSpPr>
            <a:spLocks noChangeShapeType="1"/>
          </p:cNvSpPr>
          <p:nvPr/>
        </p:nvSpPr>
        <p:spPr bwMode="auto">
          <a:xfrm>
            <a:off x="2613025" y="2805113"/>
            <a:ext cx="44450" cy="2032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3" name="Freeform 23"/>
          <p:cNvSpPr>
            <a:spLocks/>
          </p:cNvSpPr>
          <p:nvPr/>
        </p:nvSpPr>
        <p:spPr bwMode="auto">
          <a:xfrm>
            <a:off x="2622550" y="2979738"/>
            <a:ext cx="60325" cy="79375"/>
          </a:xfrm>
          <a:custGeom>
            <a:avLst/>
            <a:gdLst>
              <a:gd name="T0" fmla="*/ 28 w 38"/>
              <a:gd name="T1" fmla="*/ 50 h 50"/>
              <a:gd name="T2" fmla="*/ 0 w 38"/>
              <a:gd name="T3" fmla="*/ 8 h 50"/>
              <a:gd name="T4" fmla="*/ 22 w 38"/>
              <a:gd name="T5" fmla="*/ 14 h 50"/>
              <a:gd name="T6" fmla="*/ 38 w 38"/>
              <a:gd name="T7" fmla="*/ 0 h 50"/>
              <a:gd name="T8" fmla="*/ 28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8" y="50"/>
                </a:moveTo>
                <a:lnTo>
                  <a:pt x="0" y="8"/>
                </a:lnTo>
                <a:lnTo>
                  <a:pt x="22" y="14"/>
                </a:lnTo>
                <a:lnTo>
                  <a:pt x="38" y="0"/>
                </a:lnTo>
                <a:lnTo>
                  <a:pt x="28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4" name="Freeform 24"/>
          <p:cNvSpPr>
            <a:spLocks/>
          </p:cNvSpPr>
          <p:nvPr/>
        </p:nvSpPr>
        <p:spPr bwMode="auto">
          <a:xfrm>
            <a:off x="2622550" y="2979738"/>
            <a:ext cx="60325" cy="79375"/>
          </a:xfrm>
          <a:custGeom>
            <a:avLst/>
            <a:gdLst>
              <a:gd name="T0" fmla="*/ 28 w 38"/>
              <a:gd name="T1" fmla="*/ 50 h 50"/>
              <a:gd name="T2" fmla="*/ 0 w 38"/>
              <a:gd name="T3" fmla="*/ 8 h 50"/>
              <a:gd name="T4" fmla="*/ 22 w 38"/>
              <a:gd name="T5" fmla="*/ 14 h 50"/>
              <a:gd name="T6" fmla="*/ 38 w 38"/>
              <a:gd name="T7" fmla="*/ 0 h 50"/>
              <a:gd name="T8" fmla="*/ 28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28" y="50"/>
                </a:moveTo>
                <a:lnTo>
                  <a:pt x="0" y="8"/>
                </a:lnTo>
                <a:lnTo>
                  <a:pt x="22" y="14"/>
                </a:lnTo>
                <a:lnTo>
                  <a:pt x="38" y="0"/>
                </a:lnTo>
                <a:lnTo>
                  <a:pt x="28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5" name="Line 25"/>
          <p:cNvSpPr>
            <a:spLocks noChangeShapeType="1"/>
          </p:cNvSpPr>
          <p:nvPr/>
        </p:nvSpPr>
        <p:spPr bwMode="auto">
          <a:xfrm flipH="1">
            <a:off x="5835650" y="2798763"/>
            <a:ext cx="3175" cy="7778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6" name="Freeform 26"/>
          <p:cNvSpPr>
            <a:spLocks/>
          </p:cNvSpPr>
          <p:nvPr/>
        </p:nvSpPr>
        <p:spPr bwMode="auto">
          <a:xfrm>
            <a:off x="5807075" y="3554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2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2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7" name="Freeform 27"/>
          <p:cNvSpPr>
            <a:spLocks/>
          </p:cNvSpPr>
          <p:nvPr/>
        </p:nvSpPr>
        <p:spPr bwMode="auto">
          <a:xfrm>
            <a:off x="5807075" y="3554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2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2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8" name="Line 28"/>
          <p:cNvSpPr>
            <a:spLocks noChangeShapeType="1"/>
          </p:cNvSpPr>
          <p:nvPr/>
        </p:nvSpPr>
        <p:spPr bwMode="auto">
          <a:xfrm flipH="1">
            <a:off x="5194300" y="2798763"/>
            <a:ext cx="644525" cy="7461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39" name="Freeform 29"/>
          <p:cNvSpPr>
            <a:spLocks/>
          </p:cNvSpPr>
          <p:nvPr/>
        </p:nvSpPr>
        <p:spPr bwMode="auto">
          <a:xfrm>
            <a:off x="5156200" y="3509963"/>
            <a:ext cx="76200" cy="76200"/>
          </a:xfrm>
          <a:custGeom>
            <a:avLst/>
            <a:gdLst>
              <a:gd name="T0" fmla="*/ 0 w 48"/>
              <a:gd name="T1" fmla="*/ 48 h 48"/>
              <a:gd name="T2" fmla="*/ 18 w 48"/>
              <a:gd name="T3" fmla="*/ 0 h 48"/>
              <a:gd name="T4" fmla="*/ 24 w 48"/>
              <a:gd name="T5" fmla="*/ 20 h 48"/>
              <a:gd name="T6" fmla="*/ 48 w 48"/>
              <a:gd name="T7" fmla="*/ 24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18" y="0"/>
                </a:lnTo>
                <a:lnTo>
                  <a:pt x="24" y="20"/>
                </a:lnTo>
                <a:lnTo>
                  <a:pt x="48" y="24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0" name="Freeform 30"/>
          <p:cNvSpPr>
            <a:spLocks/>
          </p:cNvSpPr>
          <p:nvPr/>
        </p:nvSpPr>
        <p:spPr bwMode="auto">
          <a:xfrm>
            <a:off x="5156200" y="3509963"/>
            <a:ext cx="76200" cy="76200"/>
          </a:xfrm>
          <a:custGeom>
            <a:avLst/>
            <a:gdLst>
              <a:gd name="T0" fmla="*/ 0 w 48"/>
              <a:gd name="T1" fmla="*/ 48 h 48"/>
              <a:gd name="T2" fmla="*/ 18 w 48"/>
              <a:gd name="T3" fmla="*/ 0 h 48"/>
              <a:gd name="T4" fmla="*/ 24 w 48"/>
              <a:gd name="T5" fmla="*/ 20 h 48"/>
              <a:gd name="T6" fmla="*/ 48 w 48"/>
              <a:gd name="T7" fmla="*/ 24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18" y="0"/>
                </a:lnTo>
                <a:lnTo>
                  <a:pt x="24" y="20"/>
                </a:lnTo>
                <a:lnTo>
                  <a:pt x="48" y="24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1" name="Line 31"/>
          <p:cNvSpPr>
            <a:spLocks noChangeShapeType="1"/>
          </p:cNvSpPr>
          <p:nvPr/>
        </p:nvSpPr>
        <p:spPr bwMode="auto">
          <a:xfrm>
            <a:off x="5838825" y="2798763"/>
            <a:ext cx="520700" cy="6985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2" name="Freeform 32"/>
          <p:cNvSpPr>
            <a:spLocks/>
          </p:cNvSpPr>
          <p:nvPr/>
        </p:nvSpPr>
        <p:spPr bwMode="auto">
          <a:xfrm>
            <a:off x="6321425" y="3462338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2 h 50"/>
              <a:gd name="T4" fmla="*/ 22 w 44"/>
              <a:gd name="T5" fmla="*/ 20 h 50"/>
              <a:gd name="T6" fmla="*/ 32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4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3" name="Freeform 33"/>
          <p:cNvSpPr>
            <a:spLocks/>
          </p:cNvSpPr>
          <p:nvPr/>
        </p:nvSpPr>
        <p:spPr bwMode="auto">
          <a:xfrm>
            <a:off x="6321425" y="3462338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2 h 50"/>
              <a:gd name="T4" fmla="*/ 22 w 44"/>
              <a:gd name="T5" fmla="*/ 20 h 50"/>
              <a:gd name="T6" fmla="*/ 32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4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4" name="Line 34"/>
          <p:cNvSpPr>
            <a:spLocks noChangeShapeType="1"/>
          </p:cNvSpPr>
          <p:nvPr/>
        </p:nvSpPr>
        <p:spPr bwMode="auto">
          <a:xfrm flipV="1">
            <a:off x="3851275" y="4551363"/>
            <a:ext cx="254000" cy="3810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5" name="Freeform 35"/>
          <p:cNvSpPr>
            <a:spLocks/>
          </p:cNvSpPr>
          <p:nvPr/>
        </p:nvSpPr>
        <p:spPr bwMode="auto">
          <a:xfrm>
            <a:off x="4070350" y="4506913"/>
            <a:ext cx="66675" cy="79375"/>
          </a:xfrm>
          <a:custGeom>
            <a:avLst/>
            <a:gdLst>
              <a:gd name="T0" fmla="*/ 42 w 42"/>
              <a:gd name="T1" fmla="*/ 0 h 50"/>
              <a:gd name="T2" fmla="*/ 32 w 42"/>
              <a:gd name="T3" fmla="*/ 50 h 50"/>
              <a:gd name="T4" fmla="*/ 22 w 42"/>
              <a:gd name="T5" fmla="*/ 30 h 50"/>
              <a:gd name="T6" fmla="*/ 0 w 42"/>
              <a:gd name="T7" fmla="*/ 28 h 50"/>
              <a:gd name="T8" fmla="*/ 42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0"/>
                </a:moveTo>
                <a:lnTo>
                  <a:pt x="32" y="50"/>
                </a:lnTo>
                <a:lnTo>
                  <a:pt x="22" y="30"/>
                </a:lnTo>
                <a:lnTo>
                  <a:pt x="0" y="28"/>
                </a:lnTo>
                <a:lnTo>
                  <a:pt x="4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6" name="Freeform 36"/>
          <p:cNvSpPr>
            <a:spLocks/>
          </p:cNvSpPr>
          <p:nvPr/>
        </p:nvSpPr>
        <p:spPr bwMode="auto">
          <a:xfrm>
            <a:off x="4070350" y="4506913"/>
            <a:ext cx="66675" cy="79375"/>
          </a:xfrm>
          <a:custGeom>
            <a:avLst/>
            <a:gdLst>
              <a:gd name="T0" fmla="*/ 42 w 42"/>
              <a:gd name="T1" fmla="*/ 0 h 50"/>
              <a:gd name="T2" fmla="*/ 32 w 42"/>
              <a:gd name="T3" fmla="*/ 50 h 50"/>
              <a:gd name="T4" fmla="*/ 22 w 42"/>
              <a:gd name="T5" fmla="*/ 30 h 50"/>
              <a:gd name="T6" fmla="*/ 0 w 42"/>
              <a:gd name="T7" fmla="*/ 28 h 50"/>
              <a:gd name="T8" fmla="*/ 42 w 4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0"/>
                </a:moveTo>
                <a:lnTo>
                  <a:pt x="32" y="50"/>
                </a:lnTo>
                <a:lnTo>
                  <a:pt x="22" y="30"/>
                </a:lnTo>
                <a:lnTo>
                  <a:pt x="0" y="28"/>
                </a:lnTo>
                <a:lnTo>
                  <a:pt x="4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7" name="Line 37"/>
          <p:cNvSpPr>
            <a:spLocks noChangeShapeType="1"/>
          </p:cNvSpPr>
          <p:nvPr/>
        </p:nvSpPr>
        <p:spPr bwMode="auto">
          <a:xfrm flipV="1">
            <a:off x="5962650" y="4135438"/>
            <a:ext cx="346075" cy="3429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8" name="Freeform 38"/>
          <p:cNvSpPr>
            <a:spLocks/>
          </p:cNvSpPr>
          <p:nvPr/>
        </p:nvSpPr>
        <p:spPr bwMode="auto">
          <a:xfrm>
            <a:off x="6270625" y="4097338"/>
            <a:ext cx="76200" cy="76200"/>
          </a:xfrm>
          <a:custGeom>
            <a:avLst/>
            <a:gdLst>
              <a:gd name="T0" fmla="*/ 48 w 48"/>
              <a:gd name="T1" fmla="*/ 0 h 48"/>
              <a:gd name="T2" fmla="*/ 28 w 48"/>
              <a:gd name="T3" fmla="*/ 48 h 48"/>
              <a:gd name="T4" fmla="*/ 22 w 48"/>
              <a:gd name="T5" fmla="*/ 26 h 48"/>
              <a:gd name="T6" fmla="*/ 0 w 48"/>
              <a:gd name="T7" fmla="*/ 20 h 48"/>
              <a:gd name="T8" fmla="*/ 48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0"/>
                </a:moveTo>
                <a:lnTo>
                  <a:pt x="28" y="48"/>
                </a:lnTo>
                <a:lnTo>
                  <a:pt x="22" y="26"/>
                </a:lnTo>
                <a:lnTo>
                  <a:pt x="0" y="20"/>
                </a:lnTo>
                <a:lnTo>
                  <a:pt x="48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49" name="Freeform 39"/>
          <p:cNvSpPr>
            <a:spLocks/>
          </p:cNvSpPr>
          <p:nvPr/>
        </p:nvSpPr>
        <p:spPr bwMode="auto">
          <a:xfrm>
            <a:off x="6270625" y="4097338"/>
            <a:ext cx="76200" cy="76200"/>
          </a:xfrm>
          <a:custGeom>
            <a:avLst/>
            <a:gdLst>
              <a:gd name="T0" fmla="*/ 48 w 48"/>
              <a:gd name="T1" fmla="*/ 0 h 48"/>
              <a:gd name="T2" fmla="*/ 28 w 48"/>
              <a:gd name="T3" fmla="*/ 48 h 48"/>
              <a:gd name="T4" fmla="*/ 22 w 48"/>
              <a:gd name="T5" fmla="*/ 26 h 48"/>
              <a:gd name="T6" fmla="*/ 0 w 48"/>
              <a:gd name="T7" fmla="*/ 20 h 48"/>
              <a:gd name="T8" fmla="*/ 48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8" y="0"/>
                </a:moveTo>
                <a:lnTo>
                  <a:pt x="28" y="48"/>
                </a:lnTo>
                <a:lnTo>
                  <a:pt x="22" y="26"/>
                </a:lnTo>
                <a:lnTo>
                  <a:pt x="0" y="2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0" name="Line 40"/>
          <p:cNvSpPr>
            <a:spLocks noChangeShapeType="1"/>
          </p:cNvSpPr>
          <p:nvPr/>
        </p:nvSpPr>
        <p:spPr bwMode="auto">
          <a:xfrm>
            <a:off x="2089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1" name="Line 41"/>
          <p:cNvSpPr>
            <a:spLocks noChangeShapeType="1"/>
          </p:cNvSpPr>
          <p:nvPr/>
        </p:nvSpPr>
        <p:spPr bwMode="auto">
          <a:xfrm>
            <a:off x="2152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2" name="Line 42"/>
          <p:cNvSpPr>
            <a:spLocks noChangeShapeType="1"/>
          </p:cNvSpPr>
          <p:nvPr/>
        </p:nvSpPr>
        <p:spPr bwMode="auto">
          <a:xfrm>
            <a:off x="2216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3" name="Line 43"/>
          <p:cNvSpPr>
            <a:spLocks noChangeShapeType="1"/>
          </p:cNvSpPr>
          <p:nvPr/>
        </p:nvSpPr>
        <p:spPr bwMode="auto">
          <a:xfrm>
            <a:off x="2279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4" name="Line 44"/>
          <p:cNvSpPr>
            <a:spLocks noChangeShapeType="1"/>
          </p:cNvSpPr>
          <p:nvPr/>
        </p:nvSpPr>
        <p:spPr bwMode="auto">
          <a:xfrm>
            <a:off x="2343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5" name="Line 45"/>
          <p:cNvSpPr>
            <a:spLocks noChangeShapeType="1"/>
          </p:cNvSpPr>
          <p:nvPr/>
        </p:nvSpPr>
        <p:spPr bwMode="auto">
          <a:xfrm>
            <a:off x="2406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6" name="Line 46"/>
          <p:cNvSpPr>
            <a:spLocks noChangeShapeType="1"/>
          </p:cNvSpPr>
          <p:nvPr/>
        </p:nvSpPr>
        <p:spPr bwMode="auto">
          <a:xfrm>
            <a:off x="2470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7" name="Line 47"/>
          <p:cNvSpPr>
            <a:spLocks noChangeShapeType="1"/>
          </p:cNvSpPr>
          <p:nvPr/>
        </p:nvSpPr>
        <p:spPr bwMode="auto">
          <a:xfrm>
            <a:off x="2533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8" name="Line 48"/>
          <p:cNvSpPr>
            <a:spLocks noChangeShapeType="1"/>
          </p:cNvSpPr>
          <p:nvPr/>
        </p:nvSpPr>
        <p:spPr bwMode="auto">
          <a:xfrm>
            <a:off x="2597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59" name="Line 49"/>
          <p:cNvSpPr>
            <a:spLocks noChangeShapeType="1"/>
          </p:cNvSpPr>
          <p:nvPr/>
        </p:nvSpPr>
        <p:spPr bwMode="auto">
          <a:xfrm>
            <a:off x="2660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0" name="Line 50"/>
          <p:cNvSpPr>
            <a:spLocks noChangeShapeType="1"/>
          </p:cNvSpPr>
          <p:nvPr/>
        </p:nvSpPr>
        <p:spPr bwMode="auto">
          <a:xfrm>
            <a:off x="2724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1" name="Line 51"/>
          <p:cNvSpPr>
            <a:spLocks noChangeShapeType="1"/>
          </p:cNvSpPr>
          <p:nvPr/>
        </p:nvSpPr>
        <p:spPr bwMode="auto">
          <a:xfrm>
            <a:off x="2787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2" name="Line 52"/>
          <p:cNvSpPr>
            <a:spLocks noChangeShapeType="1"/>
          </p:cNvSpPr>
          <p:nvPr/>
        </p:nvSpPr>
        <p:spPr bwMode="auto">
          <a:xfrm>
            <a:off x="2851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3" name="Line 53"/>
          <p:cNvSpPr>
            <a:spLocks noChangeShapeType="1"/>
          </p:cNvSpPr>
          <p:nvPr/>
        </p:nvSpPr>
        <p:spPr bwMode="auto">
          <a:xfrm>
            <a:off x="2914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4" name="Line 54"/>
          <p:cNvSpPr>
            <a:spLocks noChangeShapeType="1"/>
          </p:cNvSpPr>
          <p:nvPr/>
        </p:nvSpPr>
        <p:spPr bwMode="auto">
          <a:xfrm>
            <a:off x="2978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5" name="Line 55"/>
          <p:cNvSpPr>
            <a:spLocks noChangeShapeType="1"/>
          </p:cNvSpPr>
          <p:nvPr/>
        </p:nvSpPr>
        <p:spPr bwMode="auto">
          <a:xfrm>
            <a:off x="3041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6" name="Line 56"/>
          <p:cNvSpPr>
            <a:spLocks noChangeShapeType="1"/>
          </p:cNvSpPr>
          <p:nvPr/>
        </p:nvSpPr>
        <p:spPr bwMode="auto">
          <a:xfrm>
            <a:off x="3105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7" name="Line 57"/>
          <p:cNvSpPr>
            <a:spLocks noChangeShapeType="1"/>
          </p:cNvSpPr>
          <p:nvPr/>
        </p:nvSpPr>
        <p:spPr bwMode="auto">
          <a:xfrm>
            <a:off x="3168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8" name="Line 58"/>
          <p:cNvSpPr>
            <a:spLocks noChangeShapeType="1"/>
          </p:cNvSpPr>
          <p:nvPr/>
        </p:nvSpPr>
        <p:spPr bwMode="auto">
          <a:xfrm>
            <a:off x="3232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69" name="Line 59"/>
          <p:cNvSpPr>
            <a:spLocks noChangeShapeType="1"/>
          </p:cNvSpPr>
          <p:nvPr/>
        </p:nvSpPr>
        <p:spPr bwMode="auto">
          <a:xfrm>
            <a:off x="3295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0" name="Line 60"/>
          <p:cNvSpPr>
            <a:spLocks noChangeShapeType="1"/>
          </p:cNvSpPr>
          <p:nvPr/>
        </p:nvSpPr>
        <p:spPr bwMode="auto">
          <a:xfrm>
            <a:off x="3359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1" name="Line 61"/>
          <p:cNvSpPr>
            <a:spLocks noChangeShapeType="1"/>
          </p:cNvSpPr>
          <p:nvPr/>
        </p:nvSpPr>
        <p:spPr bwMode="auto">
          <a:xfrm>
            <a:off x="3422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2" name="Line 62"/>
          <p:cNvSpPr>
            <a:spLocks noChangeShapeType="1"/>
          </p:cNvSpPr>
          <p:nvPr/>
        </p:nvSpPr>
        <p:spPr bwMode="auto">
          <a:xfrm>
            <a:off x="3486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3" name="Line 63"/>
          <p:cNvSpPr>
            <a:spLocks noChangeShapeType="1"/>
          </p:cNvSpPr>
          <p:nvPr/>
        </p:nvSpPr>
        <p:spPr bwMode="auto">
          <a:xfrm>
            <a:off x="3549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4" name="Line 64"/>
          <p:cNvSpPr>
            <a:spLocks noChangeShapeType="1"/>
          </p:cNvSpPr>
          <p:nvPr/>
        </p:nvSpPr>
        <p:spPr bwMode="auto">
          <a:xfrm>
            <a:off x="3613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5" name="Line 65"/>
          <p:cNvSpPr>
            <a:spLocks noChangeShapeType="1"/>
          </p:cNvSpPr>
          <p:nvPr/>
        </p:nvSpPr>
        <p:spPr bwMode="auto">
          <a:xfrm>
            <a:off x="3676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6" name="Line 66"/>
          <p:cNvSpPr>
            <a:spLocks noChangeShapeType="1"/>
          </p:cNvSpPr>
          <p:nvPr/>
        </p:nvSpPr>
        <p:spPr bwMode="auto">
          <a:xfrm>
            <a:off x="3740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7" name="Line 67"/>
          <p:cNvSpPr>
            <a:spLocks noChangeShapeType="1"/>
          </p:cNvSpPr>
          <p:nvPr/>
        </p:nvSpPr>
        <p:spPr bwMode="auto">
          <a:xfrm>
            <a:off x="3803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8" name="Line 68"/>
          <p:cNvSpPr>
            <a:spLocks noChangeShapeType="1"/>
          </p:cNvSpPr>
          <p:nvPr/>
        </p:nvSpPr>
        <p:spPr bwMode="auto">
          <a:xfrm>
            <a:off x="3867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79" name="Line 69"/>
          <p:cNvSpPr>
            <a:spLocks noChangeShapeType="1"/>
          </p:cNvSpPr>
          <p:nvPr/>
        </p:nvSpPr>
        <p:spPr bwMode="auto">
          <a:xfrm>
            <a:off x="3930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0" name="Line 70"/>
          <p:cNvSpPr>
            <a:spLocks noChangeShapeType="1"/>
          </p:cNvSpPr>
          <p:nvPr/>
        </p:nvSpPr>
        <p:spPr bwMode="auto">
          <a:xfrm>
            <a:off x="3994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1" name="Line 71"/>
          <p:cNvSpPr>
            <a:spLocks noChangeShapeType="1"/>
          </p:cNvSpPr>
          <p:nvPr/>
        </p:nvSpPr>
        <p:spPr bwMode="auto">
          <a:xfrm>
            <a:off x="4057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2" name="Line 72"/>
          <p:cNvSpPr>
            <a:spLocks noChangeShapeType="1"/>
          </p:cNvSpPr>
          <p:nvPr/>
        </p:nvSpPr>
        <p:spPr bwMode="auto">
          <a:xfrm>
            <a:off x="4121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3" name="Line 73"/>
          <p:cNvSpPr>
            <a:spLocks noChangeShapeType="1"/>
          </p:cNvSpPr>
          <p:nvPr/>
        </p:nvSpPr>
        <p:spPr bwMode="auto">
          <a:xfrm>
            <a:off x="4184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4" name="Line 74"/>
          <p:cNvSpPr>
            <a:spLocks noChangeShapeType="1"/>
          </p:cNvSpPr>
          <p:nvPr/>
        </p:nvSpPr>
        <p:spPr bwMode="auto">
          <a:xfrm>
            <a:off x="4248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5" name="Line 75"/>
          <p:cNvSpPr>
            <a:spLocks noChangeShapeType="1"/>
          </p:cNvSpPr>
          <p:nvPr/>
        </p:nvSpPr>
        <p:spPr bwMode="auto">
          <a:xfrm>
            <a:off x="4311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6" name="Line 76"/>
          <p:cNvSpPr>
            <a:spLocks noChangeShapeType="1"/>
          </p:cNvSpPr>
          <p:nvPr/>
        </p:nvSpPr>
        <p:spPr bwMode="auto">
          <a:xfrm>
            <a:off x="4375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7" name="Line 77"/>
          <p:cNvSpPr>
            <a:spLocks noChangeShapeType="1"/>
          </p:cNvSpPr>
          <p:nvPr/>
        </p:nvSpPr>
        <p:spPr bwMode="auto">
          <a:xfrm>
            <a:off x="4438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8" name="Line 78"/>
          <p:cNvSpPr>
            <a:spLocks noChangeShapeType="1"/>
          </p:cNvSpPr>
          <p:nvPr/>
        </p:nvSpPr>
        <p:spPr bwMode="auto">
          <a:xfrm>
            <a:off x="4502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89" name="Line 79"/>
          <p:cNvSpPr>
            <a:spLocks noChangeShapeType="1"/>
          </p:cNvSpPr>
          <p:nvPr/>
        </p:nvSpPr>
        <p:spPr bwMode="auto">
          <a:xfrm>
            <a:off x="4565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0" name="Line 80"/>
          <p:cNvSpPr>
            <a:spLocks noChangeShapeType="1"/>
          </p:cNvSpPr>
          <p:nvPr/>
        </p:nvSpPr>
        <p:spPr bwMode="auto">
          <a:xfrm>
            <a:off x="4629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1" name="Line 81"/>
          <p:cNvSpPr>
            <a:spLocks noChangeShapeType="1"/>
          </p:cNvSpPr>
          <p:nvPr/>
        </p:nvSpPr>
        <p:spPr bwMode="auto">
          <a:xfrm>
            <a:off x="4692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2" name="Line 82"/>
          <p:cNvSpPr>
            <a:spLocks noChangeShapeType="1"/>
          </p:cNvSpPr>
          <p:nvPr/>
        </p:nvSpPr>
        <p:spPr bwMode="auto">
          <a:xfrm>
            <a:off x="4756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3" name="Line 83"/>
          <p:cNvSpPr>
            <a:spLocks noChangeShapeType="1"/>
          </p:cNvSpPr>
          <p:nvPr/>
        </p:nvSpPr>
        <p:spPr bwMode="auto">
          <a:xfrm>
            <a:off x="4819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4" name="Line 84"/>
          <p:cNvSpPr>
            <a:spLocks noChangeShapeType="1"/>
          </p:cNvSpPr>
          <p:nvPr/>
        </p:nvSpPr>
        <p:spPr bwMode="auto">
          <a:xfrm>
            <a:off x="4883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5" name="Line 85"/>
          <p:cNvSpPr>
            <a:spLocks noChangeShapeType="1"/>
          </p:cNvSpPr>
          <p:nvPr/>
        </p:nvSpPr>
        <p:spPr bwMode="auto">
          <a:xfrm>
            <a:off x="4946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6" name="Line 86"/>
          <p:cNvSpPr>
            <a:spLocks noChangeShapeType="1"/>
          </p:cNvSpPr>
          <p:nvPr/>
        </p:nvSpPr>
        <p:spPr bwMode="auto">
          <a:xfrm>
            <a:off x="5010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7" name="Line 87"/>
          <p:cNvSpPr>
            <a:spLocks noChangeShapeType="1"/>
          </p:cNvSpPr>
          <p:nvPr/>
        </p:nvSpPr>
        <p:spPr bwMode="auto">
          <a:xfrm>
            <a:off x="5073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8" name="Line 88"/>
          <p:cNvSpPr>
            <a:spLocks noChangeShapeType="1"/>
          </p:cNvSpPr>
          <p:nvPr/>
        </p:nvSpPr>
        <p:spPr bwMode="auto">
          <a:xfrm>
            <a:off x="5137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99" name="Line 89"/>
          <p:cNvSpPr>
            <a:spLocks noChangeShapeType="1"/>
          </p:cNvSpPr>
          <p:nvPr/>
        </p:nvSpPr>
        <p:spPr bwMode="auto">
          <a:xfrm>
            <a:off x="5200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0" name="Line 90"/>
          <p:cNvSpPr>
            <a:spLocks noChangeShapeType="1"/>
          </p:cNvSpPr>
          <p:nvPr/>
        </p:nvSpPr>
        <p:spPr bwMode="auto">
          <a:xfrm>
            <a:off x="5264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1" name="Line 91"/>
          <p:cNvSpPr>
            <a:spLocks noChangeShapeType="1"/>
          </p:cNvSpPr>
          <p:nvPr/>
        </p:nvSpPr>
        <p:spPr bwMode="auto">
          <a:xfrm>
            <a:off x="5327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2" name="Line 92"/>
          <p:cNvSpPr>
            <a:spLocks noChangeShapeType="1"/>
          </p:cNvSpPr>
          <p:nvPr/>
        </p:nvSpPr>
        <p:spPr bwMode="auto">
          <a:xfrm>
            <a:off x="5391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3" name="Line 93"/>
          <p:cNvSpPr>
            <a:spLocks noChangeShapeType="1"/>
          </p:cNvSpPr>
          <p:nvPr/>
        </p:nvSpPr>
        <p:spPr bwMode="auto">
          <a:xfrm>
            <a:off x="5454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4" name="Line 94"/>
          <p:cNvSpPr>
            <a:spLocks noChangeShapeType="1"/>
          </p:cNvSpPr>
          <p:nvPr/>
        </p:nvSpPr>
        <p:spPr bwMode="auto">
          <a:xfrm>
            <a:off x="5518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5" name="Line 95"/>
          <p:cNvSpPr>
            <a:spLocks noChangeShapeType="1"/>
          </p:cNvSpPr>
          <p:nvPr/>
        </p:nvSpPr>
        <p:spPr bwMode="auto">
          <a:xfrm>
            <a:off x="5581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6" name="Line 96"/>
          <p:cNvSpPr>
            <a:spLocks noChangeShapeType="1"/>
          </p:cNvSpPr>
          <p:nvPr/>
        </p:nvSpPr>
        <p:spPr bwMode="auto">
          <a:xfrm>
            <a:off x="5645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7" name="Line 97"/>
          <p:cNvSpPr>
            <a:spLocks noChangeShapeType="1"/>
          </p:cNvSpPr>
          <p:nvPr/>
        </p:nvSpPr>
        <p:spPr bwMode="auto">
          <a:xfrm>
            <a:off x="5708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8" name="Line 98"/>
          <p:cNvSpPr>
            <a:spLocks noChangeShapeType="1"/>
          </p:cNvSpPr>
          <p:nvPr/>
        </p:nvSpPr>
        <p:spPr bwMode="auto">
          <a:xfrm>
            <a:off x="5772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09" name="Line 99"/>
          <p:cNvSpPr>
            <a:spLocks noChangeShapeType="1"/>
          </p:cNvSpPr>
          <p:nvPr/>
        </p:nvSpPr>
        <p:spPr bwMode="auto">
          <a:xfrm>
            <a:off x="5835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0" name="Line 100"/>
          <p:cNvSpPr>
            <a:spLocks noChangeShapeType="1"/>
          </p:cNvSpPr>
          <p:nvPr/>
        </p:nvSpPr>
        <p:spPr bwMode="auto">
          <a:xfrm>
            <a:off x="5899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1" name="Line 101"/>
          <p:cNvSpPr>
            <a:spLocks noChangeShapeType="1"/>
          </p:cNvSpPr>
          <p:nvPr/>
        </p:nvSpPr>
        <p:spPr bwMode="auto">
          <a:xfrm>
            <a:off x="5962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2" name="Line 102"/>
          <p:cNvSpPr>
            <a:spLocks noChangeShapeType="1"/>
          </p:cNvSpPr>
          <p:nvPr/>
        </p:nvSpPr>
        <p:spPr bwMode="auto">
          <a:xfrm>
            <a:off x="6026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3" name="Line 103"/>
          <p:cNvSpPr>
            <a:spLocks noChangeShapeType="1"/>
          </p:cNvSpPr>
          <p:nvPr/>
        </p:nvSpPr>
        <p:spPr bwMode="auto">
          <a:xfrm>
            <a:off x="6089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4" name="Line 104"/>
          <p:cNvSpPr>
            <a:spLocks noChangeShapeType="1"/>
          </p:cNvSpPr>
          <p:nvPr/>
        </p:nvSpPr>
        <p:spPr bwMode="auto">
          <a:xfrm>
            <a:off x="6153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5" name="Line 105"/>
          <p:cNvSpPr>
            <a:spLocks noChangeShapeType="1"/>
          </p:cNvSpPr>
          <p:nvPr/>
        </p:nvSpPr>
        <p:spPr bwMode="auto">
          <a:xfrm>
            <a:off x="6216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6" name="Line 106"/>
          <p:cNvSpPr>
            <a:spLocks noChangeShapeType="1"/>
          </p:cNvSpPr>
          <p:nvPr/>
        </p:nvSpPr>
        <p:spPr bwMode="auto">
          <a:xfrm>
            <a:off x="62801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7" name="Line 107"/>
          <p:cNvSpPr>
            <a:spLocks noChangeShapeType="1"/>
          </p:cNvSpPr>
          <p:nvPr/>
        </p:nvSpPr>
        <p:spPr bwMode="auto">
          <a:xfrm>
            <a:off x="6343650" y="3471863"/>
            <a:ext cx="381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8" name="Line 108"/>
          <p:cNvSpPr>
            <a:spLocks noChangeShapeType="1"/>
          </p:cNvSpPr>
          <p:nvPr/>
        </p:nvSpPr>
        <p:spPr bwMode="auto">
          <a:xfrm>
            <a:off x="6407150" y="3471863"/>
            <a:ext cx="127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19" name="Line 109"/>
          <p:cNvSpPr>
            <a:spLocks noChangeShapeType="1"/>
          </p:cNvSpPr>
          <p:nvPr/>
        </p:nvSpPr>
        <p:spPr bwMode="auto">
          <a:xfrm>
            <a:off x="4959350" y="3471863"/>
            <a:ext cx="0" cy="149225"/>
          </a:xfrm>
          <a:prstGeom prst="line">
            <a:avLst/>
          </a:prstGeom>
          <a:noFill/>
          <a:ln w="190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0" name="Line 110"/>
          <p:cNvSpPr>
            <a:spLocks noChangeShapeType="1"/>
          </p:cNvSpPr>
          <p:nvPr/>
        </p:nvSpPr>
        <p:spPr bwMode="auto">
          <a:xfrm>
            <a:off x="5613400" y="3471863"/>
            <a:ext cx="0" cy="301625"/>
          </a:xfrm>
          <a:prstGeom prst="line">
            <a:avLst/>
          </a:prstGeom>
          <a:noFill/>
          <a:ln w="190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1" name="Rectangle 111"/>
          <p:cNvSpPr>
            <a:spLocks noChangeArrowheads="1"/>
          </p:cNvSpPr>
          <p:nvPr/>
        </p:nvSpPr>
        <p:spPr bwMode="auto">
          <a:xfrm>
            <a:off x="7029450" y="3970338"/>
            <a:ext cx="3093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Retard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4" name="Rectangle 114"/>
          <p:cNvSpPr>
            <a:spLocks noChangeArrowheads="1"/>
          </p:cNvSpPr>
          <p:nvPr/>
        </p:nvSpPr>
        <p:spPr bwMode="auto">
          <a:xfrm>
            <a:off x="1936750" y="3960813"/>
            <a:ext cx="34464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Avance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28" name="Rectangle 118"/>
          <p:cNvSpPr>
            <a:spLocks noChangeArrowheads="1"/>
          </p:cNvSpPr>
          <p:nvPr/>
        </p:nvSpPr>
        <p:spPr bwMode="auto">
          <a:xfrm>
            <a:off x="2171700" y="2297113"/>
            <a:ext cx="182582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Accroissement de la marge en cas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paiement au forfait avec une mission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prend moins de temps que prévu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l’origine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485" name="Rectangle 175"/>
          <p:cNvSpPr>
            <a:spLocks noChangeArrowheads="1"/>
          </p:cNvSpPr>
          <p:nvPr/>
        </p:nvSpPr>
        <p:spPr bwMode="auto">
          <a:xfrm>
            <a:off x="5280025" y="2297113"/>
            <a:ext cx="1498808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pénalités proportionnelles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retard sont mentionnées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contrat si les délais annoncés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client sont dépassés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218"/>
          <p:cNvSpPr>
            <a:spLocks noChangeArrowheads="1"/>
          </p:cNvSpPr>
          <p:nvPr/>
        </p:nvSpPr>
        <p:spPr bwMode="auto">
          <a:xfrm>
            <a:off x="5280025" y="4532313"/>
            <a:ext cx="15789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faut veiller à ce que les pénalités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n’annulent pas la marge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278" name="Rectangle 238"/>
          <p:cNvSpPr>
            <a:spLocks noChangeArrowheads="1"/>
          </p:cNvSpPr>
          <p:nvPr/>
        </p:nvSpPr>
        <p:spPr bwMode="auto">
          <a:xfrm>
            <a:off x="2701925" y="3690938"/>
            <a:ext cx="131125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 prévue si la mission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s’achève à la date convenue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00" name="Rectangle 260"/>
          <p:cNvSpPr>
            <a:spLocks noChangeArrowheads="1"/>
          </p:cNvSpPr>
          <p:nvPr/>
        </p:nvSpPr>
        <p:spPr bwMode="auto">
          <a:xfrm>
            <a:off x="3959225" y="2951163"/>
            <a:ext cx="2917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303" name="Rectangle 263"/>
          <p:cNvSpPr>
            <a:spLocks noChangeArrowheads="1"/>
          </p:cNvSpPr>
          <p:nvPr/>
        </p:nvSpPr>
        <p:spPr bwMode="auto">
          <a:xfrm>
            <a:off x="3546475" y="4979988"/>
            <a:ext cx="56265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Date prévue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contrat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9639741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PRINCIPE DE LA NÉGOCIATION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NÉGOCIATION DU CONTRAT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Line 6"/>
          <p:cNvSpPr>
            <a:spLocks noChangeShapeType="1"/>
          </p:cNvSpPr>
          <p:nvPr/>
        </p:nvSpPr>
        <p:spPr bwMode="auto">
          <a:xfrm flipV="1">
            <a:off x="3529013" y="2555875"/>
            <a:ext cx="0" cy="20955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497263" y="250190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3497263" y="2501900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9"/>
          <p:cNvSpPr>
            <a:spLocks noChangeShapeType="1"/>
          </p:cNvSpPr>
          <p:nvPr/>
        </p:nvSpPr>
        <p:spPr bwMode="auto">
          <a:xfrm>
            <a:off x="3535363" y="4645025"/>
            <a:ext cx="29845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6497638" y="46164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6497638" y="46164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1931988" y="3305175"/>
            <a:ext cx="1193800" cy="473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1931988" y="3305175"/>
            <a:ext cx="1193800" cy="473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2528888" y="3857625"/>
            <a:ext cx="165100" cy="930275"/>
          </a:xfrm>
          <a:custGeom>
            <a:avLst/>
            <a:gdLst>
              <a:gd name="T0" fmla="*/ 104 w 104"/>
              <a:gd name="T1" fmla="*/ 586 h 586"/>
              <a:gd name="T2" fmla="*/ 0 w 104"/>
              <a:gd name="T3" fmla="*/ 586 h 586"/>
              <a:gd name="T4" fmla="*/ 0 w 104"/>
              <a:gd name="T5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586">
                <a:moveTo>
                  <a:pt x="104" y="586"/>
                </a:moveTo>
                <a:lnTo>
                  <a:pt x="0" y="58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2481263" y="3778250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2481263" y="3778250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2528888" y="2886075"/>
            <a:ext cx="581025" cy="422275"/>
          </a:xfrm>
          <a:custGeom>
            <a:avLst/>
            <a:gdLst>
              <a:gd name="T0" fmla="*/ 0 w 366"/>
              <a:gd name="T1" fmla="*/ 266 h 266"/>
              <a:gd name="T2" fmla="*/ 0 w 366"/>
              <a:gd name="T3" fmla="*/ 0 h 266"/>
              <a:gd name="T4" fmla="*/ 366 w 366"/>
              <a:gd name="T5" fmla="*/ 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6" h="266">
                <a:moveTo>
                  <a:pt x="0" y="266"/>
                </a:moveTo>
                <a:lnTo>
                  <a:pt x="0" y="0"/>
                </a:lnTo>
                <a:lnTo>
                  <a:pt x="366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3074988" y="28416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3074988" y="28416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3509963" y="2346325"/>
            <a:ext cx="2806700" cy="2305050"/>
          </a:xfrm>
          <a:custGeom>
            <a:avLst/>
            <a:gdLst>
              <a:gd name="T0" fmla="*/ 0 w 1768"/>
              <a:gd name="T1" fmla="*/ 1452 h 1452"/>
              <a:gd name="T2" fmla="*/ 482 w 1768"/>
              <a:gd name="T3" fmla="*/ 1362 h 1452"/>
              <a:gd name="T4" fmla="*/ 574 w 1768"/>
              <a:gd name="T5" fmla="*/ 756 h 1452"/>
              <a:gd name="T6" fmla="*/ 996 w 1768"/>
              <a:gd name="T7" fmla="*/ 696 h 1452"/>
              <a:gd name="T8" fmla="*/ 1118 w 1768"/>
              <a:gd name="T9" fmla="*/ 186 h 1452"/>
              <a:gd name="T10" fmla="*/ 1692 w 1768"/>
              <a:gd name="T11" fmla="*/ 126 h 1452"/>
              <a:gd name="T12" fmla="*/ 1768 w 1768"/>
              <a:gd name="T13" fmla="*/ 0 h 1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8" h="1452">
                <a:moveTo>
                  <a:pt x="0" y="1452"/>
                </a:moveTo>
                <a:lnTo>
                  <a:pt x="482" y="1362"/>
                </a:lnTo>
                <a:lnTo>
                  <a:pt x="574" y="756"/>
                </a:lnTo>
                <a:lnTo>
                  <a:pt x="996" y="696"/>
                </a:lnTo>
                <a:lnTo>
                  <a:pt x="1118" y="186"/>
                </a:lnTo>
                <a:lnTo>
                  <a:pt x="1692" y="126"/>
                </a:lnTo>
                <a:lnTo>
                  <a:pt x="1768" y="0"/>
                </a:lnTo>
              </a:path>
            </a:pathLst>
          </a:cu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6259513" y="2276475"/>
            <a:ext cx="98425" cy="120650"/>
          </a:xfrm>
          <a:custGeom>
            <a:avLst/>
            <a:gdLst>
              <a:gd name="T0" fmla="*/ 62 w 62"/>
              <a:gd name="T1" fmla="*/ 0 h 76"/>
              <a:gd name="T2" fmla="*/ 50 w 62"/>
              <a:gd name="T3" fmla="*/ 76 h 76"/>
              <a:gd name="T4" fmla="*/ 34 w 62"/>
              <a:gd name="T5" fmla="*/ 48 h 76"/>
              <a:gd name="T6" fmla="*/ 0 w 62"/>
              <a:gd name="T7" fmla="*/ 46 h 76"/>
              <a:gd name="T8" fmla="*/ 62 w 62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0"/>
                </a:moveTo>
                <a:lnTo>
                  <a:pt x="50" y="76"/>
                </a:lnTo>
                <a:lnTo>
                  <a:pt x="34" y="48"/>
                </a:lnTo>
                <a:lnTo>
                  <a:pt x="0" y="46"/>
                </a:lnTo>
                <a:lnTo>
                  <a:pt x="62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6259513" y="2276475"/>
            <a:ext cx="98425" cy="120650"/>
          </a:xfrm>
          <a:custGeom>
            <a:avLst/>
            <a:gdLst>
              <a:gd name="T0" fmla="*/ 62 w 62"/>
              <a:gd name="T1" fmla="*/ 0 h 76"/>
              <a:gd name="T2" fmla="*/ 50 w 62"/>
              <a:gd name="T3" fmla="*/ 76 h 76"/>
              <a:gd name="T4" fmla="*/ 34 w 62"/>
              <a:gd name="T5" fmla="*/ 48 h 76"/>
              <a:gd name="T6" fmla="*/ 0 w 62"/>
              <a:gd name="T7" fmla="*/ 46 h 76"/>
              <a:gd name="T8" fmla="*/ 62 w 62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6">
                <a:moveTo>
                  <a:pt x="62" y="0"/>
                </a:moveTo>
                <a:lnTo>
                  <a:pt x="50" y="76"/>
                </a:lnTo>
                <a:lnTo>
                  <a:pt x="34" y="48"/>
                </a:lnTo>
                <a:lnTo>
                  <a:pt x="0" y="46"/>
                </a:lnTo>
                <a:lnTo>
                  <a:pt x="6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573713" y="2393950"/>
            <a:ext cx="866775" cy="368300"/>
          </a:xfrm>
          <a:custGeom>
            <a:avLst/>
            <a:gdLst>
              <a:gd name="T0" fmla="*/ 546 w 546"/>
              <a:gd name="T1" fmla="*/ 116 h 232"/>
              <a:gd name="T2" fmla="*/ 540 w 546"/>
              <a:gd name="T3" fmla="*/ 140 h 232"/>
              <a:gd name="T4" fmla="*/ 524 w 546"/>
              <a:gd name="T5" fmla="*/ 162 h 232"/>
              <a:gd name="T6" fmla="*/ 500 w 546"/>
              <a:gd name="T7" fmla="*/ 182 h 232"/>
              <a:gd name="T8" fmla="*/ 466 w 546"/>
              <a:gd name="T9" fmla="*/ 198 h 232"/>
              <a:gd name="T10" fmla="*/ 426 w 546"/>
              <a:gd name="T11" fmla="*/ 212 h 232"/>
              <a:gd name="T12" fmla="*/ 380 w 546"/>
              <a:gd name="T13" fmla="*/ 224 h 232"/>
              <a:gd name="T14" fmla="*/ 300 w 546"/>
              <a:gd name="T15" fmla="*/ 232 h 232"/>
              <a:gd name="T16" fmla="*/ 274 w 546"/>
              <a:gd name="T17" fmla="*/ 232 h 232"/>
              <a:gd name="T18" fmla="*/ 218 w 546"/>
              <a:gd name="T19" fmla="*/ 230 h 232"/>
              <a:gd name="T20" fmla="*/ 144 w 546"/>
              <a:gd name="T21" fmla="*/ 218 h 232"/>
              <a:gd name="T22" fmla="*/ 100 w 546"/>
              <a:gd name="T23" fmla="*/ 206 h 232"/>
              <a:gd name="T24" fmla="*/ 62 w 546"/>
              <a:gd name="T25" fmla="*/ 190 h 232"/>
              <a:gd name="T26" fmla="*/ 34 w 546"/>
              <a:gd name="T27" fmla="*/ 172 h 232"/>
              <a:gd name="T28" fmla="*/ 12 w 546"/>
              <a:gd name="T29" fmla="*/ 150 h 232"/>
              <a:gd name="T30" fmla="*/ 2 w 546"/>
              <a:gd name="T31" fmla="*/ 128 h 232"/>
              <a:gd name="T32" fmla="*/ 0 w 546"/>
              <a:gd name="T33" fmla="*/ 116 h 232"/>
              <a:gd name="T34" fmla="*/ 6 w 546"/>
              <a:gd name="T35" fmla="*/ 92 h 232"/>
              <a:gd name="T36" fmla="*/ 22 w 546"/>
              <a:gd name="T37" fmla="*/ 70 h 232"/>
              <a:gd name="T38" fmla="*/ 48 w 546"/>
              <a:gd name="T39" fmla="*/ 52 h 232"/>
              <a:gd name="T40" fmla="*/ 80 w 546"/>
              <a:gd name="T41" fmla="*/ 34 h 232"/>
              <a:gd name="T42" fmla="*/ 120 w 546"/>
              <a:gd name="T43" fmla="*/ 20 h 232"/>
              <a:gd name="T44" fmla="*/ 166 w 546"/>
              <a:gd name="T45" fmla="*/ 10 h 232"/>
              <a:gd name="T46" fmla="*/ 246 w 546"/>
              <a:gd name="T47" fmla="*/ 0 h 232"/>
              <a:gd name="T48" fmla="*/ 274 w 546"/>
              <a:gd name="T49" fmla="*/ 0 h 232"/>
              <a:gd name="T50" fmla="*/ 328 w 546"/>
              <a:gd name="T51" fmla="*/ 2 h 232"/>
              <a:gd name="T52" fmla="*/ 402 w 546"/>
              <a:gd name="T53" fmla="*/ 14 h 232"/>
              <a:gd name="T54" fmla="*/ 446 w 546"/>
              <a:gd name="T55" fmla="*/ 26 h 232"/>
              <a:gd name="T56" fmla="*/ 484 w 546"/>
              <a:gd name="T57" fmla="*/ 42 h 232"/>
              <a:gd name="T58" fmla="*/ 512 w 546"/>
              <a:gd name="T59" fmla="*/ 60 h 232"/>
              <a:gd name="T60" fmla="*/ 534 w 546"/>
              <a:gd name="T61" fmla="*/ 82 h 232"/>
              <a:gd name="T62" fmla="*/ 544 w 546"/>
              <a:gd name="T63" fmla="*/ 10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6" h="232">
                <a:moveTo>
                  <a:pt x="546" y="116"/>
                </a:moveTo>
                <a:lnTo>
                  <a:pt x="546" y="116"/>
                </a:lnTo>
                <a:lnTo>
                  <a:pt x="544" y="128"/>
                </a:lnTo>
                <a:lnTo>
                  <a:pt x="540" y="140"/>
                </a:lnTo>
                <a:lnTo>
                  <a:pt x="534" y="150"/>
                </a:lnTo>
                <a:lnTo>
                  <a:pt x="524" y="162"/>
                </a:lnTo>
                <a:lnTo>
                  <a:pt x="512" y="172"/>
                </a:lnTo>
                <a:lnTo>
                  <a:pt x="500" y="182"/>
                </a:lnTo>
                <a:lnTo>
                  <a:pt x="484" y="190"/>
                </a:lnTo>
                <a:lnTo>
                  <a:pt x="466" y="198"/>
                </a:lnTo>
                <a:lnTo>
                  <a:pt x="446" y="206"/>
                </a:lnTo>
                <a:lnTo>
                  <a:pt x="426" y="212"/>
                </a:lnTo>
                <a:lnTo>
                  <a:pt x="402" y="218"/>
                </a:lnTo>
                <a:lnTo>
                  <a:pt x="380" y="224"/>
                </a:lnTo>
                <a:lnTo>
                  <a:pt x="328" y="230"/>
                </a:lnTo>
                <a:lnTo>
                  <a:pt x="300" y="232"/>
                </a:lnTo>
                <a:lnTo>
                  <a:pt x="274" y="232"/>
                </a:lnTo>
                <a:lnTo>
                  <a:pt x="274" y="232"/>
                </a:lnTo>
                <a:lnTo>
                  <a:pt x="246" y="232"/>
                </a:lnTo>
                <a:lnTo>
                  <a:pt x="218" y="230"/>
                </a:lnTo>
                <a:lnTo>
                  <a:pt x="166" y="224"/>
                </a:lnTo>
                <a:lnTo>
                  <a:pt x="144" y="218"/>
                </a:lnTo>
                <a:lnTo>
                  <a:pt x="120" y="212"/>
                </a:lnTo>
                <a:lnTo>
                  <a:pt x="100" y="206"/>
                </a:lnTo>
                <a:lnTo>
                  <a:pt x="80" y="198"/>
                </a:lnTo>
                <a:lnTo>
                  <a:pt x="62" y="190"/>
                </a:lnTo>
                <a:lnTo>
                  <a:pt x="48" y="182"/>
                </a:lnTo>
                <a:lnTo>
                  <a:pt x="34" y="172"/>
                </a:lnTo>
                <a:lnTo>
                  <a:pt x="22" y="162"/>
                </a:lnTo>
                <a:lnTo>
                  <a:pt x="12" y="150"/>
                </a:lnTo>
                <a:lnTo>
                  <a:pt x="6" y="140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2" y="42"/>
                </a:lnTo>
                <a:lnTo>
                  <a:pt x="80" y="34"/>
                </a:lnTo>
                <a:lnTo>
                  <a:pt x="100" y="26"/>
                </a:lnTo>
                <a:lnTo>
                  <a:pt x="120" y="20"/>
                </a:lnTo>
                <a:lnTo>
                  <a:pt x="144" y="14"/>
                </a:lnTo>
                <a:lnTo>
                  <a:pt x="166" y="10"/>
                </a:lnTo>
                <a:lnTo>
                  <a:pt x="218" y="2"/>
                </a:lnTo>
                <a:lnTo>
                  <a:pt x="246" y="0"/>
                </a:lnTo>
                <a:lnTo>
                  <a:pt x="274" y="0"/>
                </a:lnTo>
                <a:lnTo>
                  <a:pt x="274" y="0"/>
                </a:lnTo>
                <a:lnTo>
                  <a:pt x="300" y="0"/>
                </a:lnTo>
                <a:lnTo>
                  <a:pt x="328" y="2"/>
                </a:lnTo>
                <a:lnTo>
                  <a:pt x="380" y="10"/>
                </a:lnTo>
                <a:lnTo>
                  <a:pt x="402" y="14"/>
                </a:lnTo>
                <a:lnTo>
                  <a:pt x="426" y="20"/>
                </a:lnTo>
                <a:lnTo>
                  <a:pt x="446" y="26"/>
                </a:lnTo>
                <a:lnTo>
                  <a:pt x="466" y="34"/>
                </a:lnTo>
                <a:lnTo>
                  <a:pt x="484" y="42"/>
                </a:lnTo>
                <a:lnTo>
                  <a:pt x="500" y="52"/>
                </a:lnTo>
                <a:lnTo>
                  <a:pt x="512" y="60"/>
                </a:lnTo>
                <a:lnTo>
                  <a:pt x="524" y="70"/>
                </a:lnTo>
                <a:lnTo>
                  <a:pt x="534" y="82"/>
                </a:lnTo>
                <a:lnTo>
                  <a:pt x="540" y="92"/>
                </a:lnTo>
                <a:lnTo>
                  <a:pt x="544" y="104"/>
                </a:lnTo>
                <a:lnTo>
                  <a:pt x="546" y="116"/>
                </a:lnTo>
                <a:close/>
              </a:path>
            </a:pathLst>
          </a:custGeom>
          <a:solidFill>
            <a:srgbClr val="FF66CC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573713" y="2393950"/>
            <a:ext cx="866775" cy="368300"/>
          </a:xfrm>
          <a:custGeom>
            <a:avLst/>
            <a:gdLst>
              <a:gd name="T0" fmla="*/ 546 w 546"/>
              <a:gd name="T1" fmla="*/ 116 h 232"/>
              <a:gd name="T2" fmla="*/ 540 w 546"/>
              <a:gd name="T3" fmla="*/ 140 h 232"/>
              <a:gd name="T4" fmla="*/ 524 w 546"/>
              <a:gd name="T5" fmla="*/ 162 h 232"/>
              <a:gd name="T6" fmla="*/ 500 w 546"/>
              <a:gd name="T7" fmla="*/ 182 h 232"/>
              <a:gd name="T8" fmla="*/ 466 w 546"/>
              <a:gd name="T9" fmla="*/ 198 h 232"/>
              <a:gd name="T10" fmla="*/ 426 w 546"/>
              <a:gd name="T11" fmla="*/ 212 h 232"/>
              <a:gd name="T12" fmla="*/ 380 w 546"/>
              <a:gd name="T13" fmla="*/ 224 h 232"/>
              <a:gd name="T14" fmla="*/ 300 w 546"/>
              <a:gd name="T15" fmla="*/ 232 h 232"/>
              <a:gd name="T16" fmla="*/ 274 w 546"/>
              <a:gd name="T17" fmla="*/ 232 h 232"/>
              <a:gd name="T18" fmla="*/ 218 w 546"/>
              <a:gd name="T19" fmla="*/ 230 h 232"/>
              <a:gd name="T20" fmla="*/ 144 w 546"/>
              <a:gd name="T21" fmla="*/ 218 h 232"/>
              <a:gd name="T22" fmla="*/ 100 w 546"/>
              <a:gd name="T23" fmla="*/ 206 h 232"/>
              <a:gd name="T24" fmla="*/ 62 w 546"/>
              <a:gd name="T25" fmla="*/ 190 h 232"/>
              <a:gd name="T26" fmla="*/ 34 w 546"/>
              <a:gd name="T27" fmla="*/ 172 h 232"/>
              <a:gd name="T28" fmla="*/ 12 w 546"/>
              <a:gd name="T29" fmla="*/ 150 h 232"/>
              <a:gd name="T30" fmla="*/ 2 w 546"/>
              <a:gd name="T31" fmla="*/ 128 h 232"/>
              <a:gd name="T32" fmla="*/ 0 w 546"/>
              <a:gd name="T33" fmla="*/ 116 h 232"/>
              <a:gd name="T34" fmla="*/ 6 w 546"/>
              <a:gd name="T35" fmla="*/ 92 h 232"/>
              <a:gd name="T36" fmla="*/ 22 w 546"/>
              <a:gd name="T37" fmla="*/ 70 h 232"/>
              <a:gd name="T38" fmla="*/ 48 w 546"/>
              <a:gd name="T39" fmla="*/ 52 h 232"/>
              <a:gd name="T40" fmla="*/ 80 w 546"/>
              <a:gd name="T41" fmla="*/ 34 h 232"/>
              <a:gd name="T42" fmla="*/ 120 w 546"/>
              <a:gd name="T43" fmla="*/ 20 h 232"/>
              <a:gd name="T44" fmla="*/ 166 w 546"/>
              <a:gd name="T45" fmla="*/ 10 h 232"/>
              <a:gd name="T46" fmla="*/ 246 w 546"/>
              <a:gd name="T47" fmla="*/ 0 h 232"/>
              <a:gd name="T48" fmla="*/ 274 w 546"/>
              <a:gd name="T49" fmla="*/ 0 h 232"/>
              <a:gd name="T50" fmla="*/ 328 w 546"/>
              <a:gd name="T51" fmla="*/ 2 h 232"/>
              <a:gd name="T52" fmla="*/ 402 w 546"/>
              <a:gd name="T53" fmla="*/ 14 h 232"/>
              <a:gd name="T54" fmla="*/ 446 w 546"/>
              <a:gd name="T55" fmla="*/ 26 h 232"/>
              <a:gd name="T56" fmla="*/ 484 w 546"/>
              <a:gd name="T57" fmla="*/ 42 h 232"/>
              <a:gd name="T58" fmla="*/ 512 w 546"/>
              <a:gd name="T59" fmla="*/ 60 h 232"/>
              <a:gd name="T60" fmla="*/ 534 w 546"/>
              <a:gd name="T61" fmla="*/ 82 h 232"/>
              <a:gd name="T62" fmla="*/ 544 w 546"/>
              <a:gd name="T63" fmla="*/ 10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6" h="232">
                <a:moveTo>
                  <a:pt x="546" y="116"/>
                </a:moveTo>
                <a:lnTo>
                  <a:pt x="546" y="116"/>
                </a:lnTo>
                <a:lnTo>
                  <a:pt x="544" y="128"/>
                </a:lnTo>
                <a:lnTo>
                  <a:pt x="540" y="140"/>
                </a:lnTo>
                <a:lnTo>
                  <a:pt x="534" y="150"/>
                </a:lnTo>
                <a:lnTo>
                  <a:pt x="524" y="162"/>
                </a:lnTo>
                <a:lnTo>
                  <a:pt x="512" y="172"/>
                </a:lnTo>
                <a:lnTo>
                  <a:pt x="500" y="182"/>
                </a:lnTo>
                <a:lnTo>
                  <a:pt x="484" y="190"/>
                </a:lnTo>
                <a:lnTo>
                  <a:pt x="466" y="198"/>
                </a:lnTo>
                <a:lnTo>
                  <a:pt x="446" y="206"/>
                </a:lnTo>
                <a:lnTo>
                  <a:pt x="426" y="212"/>
                </a:lnTo>
                <a:lnTo>
                  <a:pt x="402" y="218"/>
                </a:lnTo>
                <a:lnTo>
                  <a:pt x="380" y="224"/>
                </a:lnTo>
                <a:lnTo>
                  <a:pt x="328" y="230"/>
                </a:lnTo>
                <a:lnTo>
                  <a:pt x="300" y="232"/>
                </a:lnTo>
                <a:lnTo>
                  <a:pt x="274" y="232"/>
                </a:lnTo>
                <a:lnTo>
                  <a:pt x="274" y="232"/>
                </a:lnTo>
                <a:lnTo>
                  <a:pt x="246" y="232"/>
                </a:lnTo>
                <a:lnTo>
                  <a:pt x="218" y="230"/>
                </a:lnTo>
                <a:lnTo>
                  <a:pt x="166" y="224"/>
                </a:lnTo>
                <a:lnTo>
                  <a:pt x="144" y="218"/>
                </a:lnTo>
                <a:lnTo>
                  <a:pt x="120" y="212"/>
                </a:lnTo>
                <a:lnTo>
                  <a:pt x="100" y="206"/>
                </a:lnTo>
                <a:lnTo>
                  <a:pt x="80" y="198"/>
                </a:lnTo>
                <a:lnTo>
                  <a:pt x="62" y="190"/>
                </a:lnTo>
                <a:lnTo>
                  <a:pt x="48" y="182"/>
                </a:lnTo>
                <a:lnTo>
                  <a:pt x="34" y="172"/>
                </a:lnTo>
                <a:lnTo>
                  <a:pt x="22" y="162"/>
                </a:lnTo>
                <a:lnTo>
                  <a:pt x="12" y="150"/>
                </a:lnTo>
                <a:lnTo>
                  <a:pt x="6" y="140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2" y="42"/>
                </a:lnTo>
                <a:lnTo>
                  <a:pt x="80" y="34"/>
                </a:lnTo>
                <a:lnTo>
                  <a:pt x="100" y="26"/>
                </a:lnTo>
                <a:lnTo>
                  <a:pt x="120" y="20"/>
                </a:lnTo>
                <a:lnTo>
                  <a:pt x="144" y="14"/>
                </a:lnTo>
                <a:lnTo>
                  <a:pt x="166" y="10"/>
                </a:lnTo>
                <a:lnTo>
                  <a:pt x="218" y="2"/>
                </a:lnTo>
                <a:lnTo>
                  <a:pt x="246" y="0"/>
                </a:lnTo>
                <a:lnTo>
                  <a:pt x="274" y="0"/>
                </a:lnTo>
                <a:lnTo>
                  <a:pt x="274" y="0"/>
                </a:lnTo>
                <a:lnTo>
                  <a:pt x="300" y="0"/>
                </a:lnTo>
                <a:lnTo>
                  <a:pt x="328" y="2"/>
                </a:lnTo>
                <a:lnTo>
                  <a:pt x="380" y="10"/>
                </a:lnTo>
                <a:lnTo>
                  <a:pt x="402" y="14"/>
                </a:lnTo>
                <a:lnTo>
                  <a:pt x="426" y="20"/>
                </a:lnTo>
                <a:lnTo>
                  <a:pt x="446" y="26"/>
                </a:lnTo>
                <a:lnTo>
                  <a:pt x="466" y="34"/>
                </a:lnTo>
                <a:lnTo>
                  <a:pt x="484" y="42"/>
                </a:lnTo>
                <a:lnTo>
                  <a:pt x="500" y="52"/>
                </a:lnTo>
                <a:lnTo>
                  <a:pt x="512" y="60"/>
                </a:lnTo>
                <a:lnTo>
                  <a:pt x="524" y="70"/>
                </a:lnTo>
                <a:lnTo>
                  <a:pt x="534" y="82"/>
                </a:lnTo>
                <a:lnTo>
                  <a:pt x="540" y="92"/>
                </a:lnTo>
                <a:lnTo>
                  <a:pt x="544" y="104"/>
                </a:lnTo>
                <a:lnTo>
                  <a:pt x="546" y="1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88" name="Freeform 25"/>
          <p:cNvSpPr>
            <a:spLocks/>
          </p:cNvSpPr>
          <p:nvPr/>
        </p:nvSpPr>
        <p:spPr bwMode="auto">
          <a:xfrm>
            <a:off x="5573713" y="2393950"/>
            <a:ext cx="866775" cy="368300"/>
          </a:xfrm>
          <a:custGeom>
            <a:avLst/>
            <a:gdLst>
              <a:gd name="T0" fmla="*/ 546 w 546"/>
              <a:gd name="T1" fmla="*/ 116 h 232"/>
              <a:gd name="T2" fmla="*/ 540 w 546"/>
              <a:gd name="T3" fmla="*/ 140 h 232"/>
              <a:gd name="T4" fmla="*/ 524 w 546"/>
              <a:gd name="T5" fmla="*/ 162 h 232"/>
              <a:gd name="T6" fmla="*/ 500 w 546"/>
              <a:gd name="T7" fmla="*/ 182 h 232"/>
              <a:gd name="T8" fmla="*/ 466 w 546"/>
              <a:gd name="T9" fmla="*/ 198 h 232"/>
              <a:gd name="T10" fmla="*/ 426 w 546"/>
              <a:gd name="T11" fmla="*/ 212 h 232"/>
              <a:gd name="T12" fmla="*/ 380 w 546"/>
              <a:gd name="T13" fmla="*/ 224 h 232"/>
              <a:gd name="T14" fmla="*/ 300 w 546"/>
              <a:gd name="T15" fmla="*/ 232 h 232"/>
              <a:gd name="T16" fmla="*/ 274 w 546"/>
              <a:gd name="T17" fmla="*/ 232 h 232"/>
              <a:gd name="T18" fmla="*/ 218 w 546"/>
              <a:gd name="T19" fmla="*/ 230 h 232"/>
              <a:gd name="T20" fmla="*/ 144 w 546"/>
              <a:gd name="T21" fmla="*/ 218 h 232"/>
              <a:gd name="T22" fmla="*/ 100 w 546"/>
              <a:gd name="T23" fmla="*/ 206 h 232"/>
              <a:gd name="T24" fmla="*/ 62 w 546"/>
              <a:gd name="T25" fmla="*/ 190 h 232"/>
              <a:gd name="T26" fmla="*/ 34 w 546"/>
              <a:gd name="T27" fmla="*/ 172 h 232"/>
              <a:gd name="T28" fmla="*/ 12 w 546"/>
              <a:gd name="T29" fmla="*/ 150 h 232"/>
              <a:gd name="T30" fmla="*/ 2 w 546"/>
              <a:gd name="T31" fmla="*/ 128 h 232"/>
              <a:gd name="T32" fmla="*/ 0 w 546"/>
              <a:gd name="T33" fmla="*/ 116 h 232"/>
              <a:gd name="T34" fmla="*/ 6 w 546"/>
              <a:gd name="T35" fmla="*/ 92 h 232"/>
              <a:gd name="T36" fmla="*/ 22 w 546"/>
              <a:gd name="T37" fmla="*/ 70 h 232"/>
              <a:gd name="T38" fmla="*/ 48 w 546"/>
              <a:gd name="T39" fmla="*/ 52 h 232"/>
              <a:gd name="T40" fmla="*/ 80 w 546"/>
              <a:gd name="T41" fmla="*/ 34 h 232"/>
              <a:gd name="T42" fmla="*/ 120 w 546"/>
              <a:gd name="T43" fmla="*/ 20 h 232"/>
              <a:gd name="T44" fmla="*/ 166 w 546"/>
              <a:gd name="T45" fmla="*/ 10 h 232"/>
              <a:gd name="T46" fmla="*/ 246 w 546"/>
              <a:gd name="T47" fmla="*/ 0 h 232"/>
              <a:gd name="T48" fmla="*/ 274 w 546"/>
              <a:gd name="T49" fmla="*/ 0 h 232"/>
              <a:gd name="T50" fmla="*/ 328 w 546"/>
              <a:gd name="T51" fmla="*/ 2 h 232"/>
              <a:gd name="T52" fmla="*/ 402 w 546"/>
              <a:gd name="T53" fmla="*/ 14 h 232"/>
              <a:gd name="T54" fmla="*/ 446 w 546"/>
              <a:gd name="T55" fmla="*/ 26 h 232"/>
              <a:gd name="T56" fmla="*/ 484 w 546"/>
              <a:gd name="T57" fmla="*/ 42 h 232"/>
              <a:gd name="T58" fmla="*/ 512 w 546"/>
              <a:gd name="T59" fmla="*/ 60 h 232"/>
              <a:gd name="T60" fmla="*/ 534 w 546"/>
              <a:gd name="T61" fmla="*/ 82 h 232"/>
              <a:gd name="T62" fmla="*/ 544 w 546"/>
              <a:gd name="T63" fmla="*/ 10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6" h="232">
                <a:moveTo>
                  <a:pt x="546" y="116"/>
                </a:moveTo>
                <a:lnTo>
                  <a:pt x="546" y="116"/>
                </a:lnTo>
                <a:lnTo>
                  <a:pt x="544" y="128"/>
                </a:lnTo>
                <a:lnTo>
                  <a:pt x="540" y="140"/>
                </a:lnTo>
                <a:lnTo>
                  <a:pt x="534" y="150"/>
                </a:lnTo>
                <a:lnTo>
                  <a:pt x="524" y="162"/>
                </a:lnTo>
                <a:lnTo>
                  <a:pt x="512" y="172"/>
                </a:lnTo>
                <a:lnTo>
                  <a:pt x="500" y="182"/>
                </a:lnTo>
                <a:lnTo>
                  <a:pt x="484" y="190"/>
                </a:lnTo>
                <a:lnTo>
                  <a:pt x="466" y="198"/>
                </a:lnTo>
                <a:lnTo>
                  <a:pt x="446" y="206"/>
                </a:lnTo>
                <a:lnTo>
                  <a:pt x="426" y="212"/>
                </a:lnTo>
                <a:lnTo>
                  <a:pt x="402" y="218"/>
                </a:lnTo>
                <a:lnTo>
                  <a:pt x="380" y="224"/>
                </a:lnTo>
                <a:lnTo>
                  <a:pt x="328" y="230"/>
                </a:lnTo>
                <a:lnTo>
                  <a:pt x="300" y="232"/>
                </a:lnTo>
                <a:lnTo>
                  <a:pt x="274" y="232"/>
                </a:lnTo>
                <a:lnTo>
                  <a:pt x="274" y="232"/>
                </a:lnTo>
                <a:lnTo>
                  <a:pt x="246" y="232"/>
                </a:lnTo>
                <a:lnTo>
                  <a:pt x="218" y="230"/>
                </a:lnTo>
                <a:lnTo>
                  <a:pt x="166" y="224"/>
                </a:lnTo>
                <a:lnTo>
                  <a:pt x="144" y="218"/>
                </a:lnTo>
                <a:lnTo>
                  <a:pt x="120" y="212"/>
                </a:lnTo>
                <a:lnTo>
                  <a:pt x="100" y="206"/>
                </a:lnTo>
                <a:lnTo>
                  <a:pt x="80" y="198"/>
                </a:lnTo>
                <a:lnTo>
                  <a:pt x="62" y="190"/>
                </a:lnTo>
                <a:lnTo>
                  <a:pt x="48" y="182"/>
                </a:lnTo>
                <a:lnTo>
                  <a:pt x="34" y="172"/>
                </a:lnTo>
                <a:lnTo>
                  <a:pt x="22" y="162"/>
                </a:lnTo>
                <a:lnTo>
                  <a:pt x="12" y="150"/>
                </a:lnTo>
                <a:lnTo>
                  <a:pt x="6" y="140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2" y="42"/>
                </a:lnTo>
                <a:lnTo>
                  <a:pt x="80" y="34"/>
                </a:lnTo>
                <a:lnTo>
                  <a:pt x="100" y="26"/>
                </a:lnTo>
                <a:lnTo>
                  <a:pt x="120" y="20"/>
                </a:lnTo>
                <a:lnTo>
                  <a:pt x="144" y="14"/>
                </a:lnTo>
                <a:lnTo>
                  <a:pt x="166" y="10"/>
                </a:lnTo>
                <a:lnTo>
                  <a:pt x="218" y="2"/>
                </a:lnTo>
                <a:lnTo>
                  <a:pt x="246" y="0"/>
                </a:lnTo>
                <a:lnTo>
                  <a:pt x="274" y="0"/>
                </a:lnTo>
                <a:lnTo>
                  <a:pt x="274" y="0"/>
                </a:lnTo>
                <a:lnTo>
                  <a:pt x="300" y="0"/>
                </a:lnTo>
                <a:lnTo>
                  <a:pt x="328" y="2"/>
                </a:lnTo>
                <a:lnTo>
                  <a:pt x="380" y="10"/>
                </a:lnTo>
                <a:lnTo>
                  <a:pt x="402" y="14"/>
                </a:lnTo>
                <a:lnTo>
                  <a:pt x="426" y="20"/>
                </a:lnTo>
                <a:lnTo>
                  <a:pt x="446" y="26"/>
                </a:lnTo>
                <a:lnTo>
                  <a:pt x="466" y="34"/>
                </a:lnTo>
                <a:lnTo>
                  <a:pt x="484" y="42"/>
                </a:lnTo>
                <a:lnTo>
                  <a:pt x="500" y="52"/>
                </a:lnTo>
                <a:lnTo>
                  <a:pt x="512" y="60"/>
                </a:lnTo>
                <a:lnTo>
                  <a:pt x="524" y="70"/>
                </a:lnTo>
                <a:lnTo>
                  <a:pt x="534" y="82"/>
                </a:lnTo>
                <a:lnTo>
                  <a:pt x="540" y="92"/>
                </a:lnTo>
                <a:lnTo>
                  <a:pt x="544" y="104"/>
                </a:lnTo>
                <a:lnTo>
                  <a:pt x="546" y="11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89" name="Rectangle 26"/>
          <p:cNvSpPr>
            <a:spLocks noChangeArrowheads="1"/>
          </p:cNvSpPr>
          <p:nvPr/>
        </p:nvSpPr>
        <p:spPr bwMode="auto">
          <a:xfrm>
            <a:off x="4922838" y="3355975"/>
            <a:ext cx="1908175" cy="473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1" name="Rectangle 27"/>
          <p:cNvSpPr>
            <a:spLocks noChangeArrowheads="1"/>
          </p:cNvSpPr>
          <p:nvPr/>
        </p:nvSpPr>
        <p:spPr bwMode="auto">
          <a:xfrm>
            <a:off x="4922838" y="3355975"/>
            <a:ext cx="1908175" cy="473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2" name="Line 28"/>
          <p:cNvSpPr>
            <a:spLocks noChangeShapeType="1"/>
          </p:cNvSpPr>
          <p:nvPr/>
        </p:nvSpPr>
        <p:spPr bwMode="auto">
          <a:xfrm>
            <a:off x="2932113" y="3743325"/>
            <a:ext cx="1085850" cy="7175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3" name="Freeform 29"/>
          <p:cNvSpPr>
            <a:spLocks/>
          </p:cNvSpPr>
          <p:nvPr/>
        </p:nvSpPr>
        <p:spPr bwMode="auto">
          <a:xfrm>
            <a:off x="3963988" y="4403725"/>
            <a:ext cx="120650" cy="101600"/>
          </a:xfrm>
          <a:custGeom>
            <a:avLst/>
            <a:gdLst>
              <a:gd name="T0" fmla="*/ 76 w 76"/>
              <a:gd name="T1" fmla="*/ 64 h 64"/>
              <a:gd name="T2" fmla="*/ 0 w 76"/>
              <a:gd name="T3" fmla="*/ 50 h 64"/>
              <a:gd name="T4" fmla="*/ 30 w 76"/>
              <a:gd name="T5" fmla="*/ 34 h 64"/>
              <a:gd name="T6" fmla="*/ 32 w 76"/>
              <a:gd name="T7" fmla="*/ 0 h 64"/>
              <a:gd name="T8" fmla="*/ 76 w 76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64">
                <a:moveTo>
                  <a:pt x="76" y="64"/>
                </a:moveTo>
                <a:lnTo>
                  <a:pt x="0" y="50"/>
                </a:lnTo>
                <a:lnTo>
                  <a:pt x="30" y="34"/>
                </a:lnTo>
                <a:lnTo>
                  <a:pt x="32" y="0"/>
                </a:lnTo>
                <a:lnTo>
                  <a:pt x="76" y="64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4" name="Freeform 30"/>
          <p:cNvSpPr>
            <a:spLocks/>
          </p:cNvSpPr>
          <p:nvPr/>
        </p:nvSpPr>
        <p:spPr bwMode="auto">
          <a:xfrm>
            <a:off x="3963988" y="4403725"/>
            <a:ext cx="120650" cy="101600"/>
          </a:xfrm>
          <a:custGeom>
            <a:avLst/>
            <a:gdLst>
              <a:gd name="T0" fmla="*/ 76 w 76"/>
              <a:gd name="T1" fmla="*/ 64 h 64"/>
              <a:gd name="T2" fmla="*/ 0 w 76"/>
              <a:gd name="T3" fmla="*/ 50 h 64"/>
              <a:gd name="T4" fmla="*/ 30 w 76"/>
              <a:gd name="T5" fmla="*/ 34 h 64"/>
              <a:gd name="T6" fmla="*/ 32 w 76"/>
              <a:gd name="T7" fmla="*/ 0 h 64"/>
              <a:gd name="T8" fmla="*/ 76 w 76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64">
                <a:moveTo>
                  <a:pt x="76" y="64"/>
                </a:moveTo>
                <a:lnTo>
                  <a:pt x="0" y="50"/>
                </a:lnTo>
                <a:lnTo>
                  <a:pt x="30" y="34"/>
                </a:lnTo>
                <a:lnTo>
                  <a:pt x="32" y="0"/>
                </a:lnTo>
                <a:lnTo>
                  <a:pt x="76" y="6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5" name="Line 31"/>
          <p:cNvSpPr>
            <a:spLocks noChangeShapeType="1"/>
          </p:cNvSpPr>
          <p:nvPr/>
        </p:nvSpPr>
        <p:spPr bwMode="auto">
          <a:xfrm>
            <a:off x="4179888" y="3213100"/>
            <a:ext cx="123825" cy="55562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6" name="Freeform 32"/>
          <p:cNvSpPr>
            <a:spLocks/>
          </p:cNvSpPr>
          <p:nvPr/>
        </p:nvSpPr>
        <p:spPr bwMode="auto">
          <a:xfrm>
            <a:off x="4249738" y="3724275"/>
            <a:ext cx="92075" cy="123825"/>
          </a:xfrm>
          <a:custGeom>
            <a:avLst/>
            <a:gdLst>
              <a:gd name="T0" fmla="*/ 44 w 58"/>
              <a:gd name="T1" fmla="*/ 78 h 78"/>
              <a:gd name="T2" fmla="*/ 0 w 58"/>
              <a:gd name="T3" fmla="*/ 14 h 78"/>
              <a:gd name="T4" fmla="*/ 32 w 58"/>
              <a:gd name="T5" fmla="*/ 24 h 78"/>
              <a:gd name="T6" fmla="*/ 58 w 58"/>
              <a:gd name="T7" fmla="*/ 0 h 78"/>
              <a:gd name="T8" fmla="*/ 44 w 58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8">
                <a:moveTo>
                  <a:pt x="44" y="78"/>
                </a:moveTo>
                <a:lnTo>
                  <a:pt x="0" y="14"/>
                </a:lnTo>
                <a:lnTo>
                  <a:pt x="32" y="24"/>
                </a:lnTo>
                <a:lnTo>
                  <a:pt x="58" y="0"/>
                </a:lnTo>
                <a:lnTo>
                  <a:pt x="44" y="78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7" name="Freeform 33"/>
          <p:cNvSpPr>
            <a:spLocks/>
          </p:cNvSpPr>
          <p:nvPr/>
        </p:nvSpPr>
        <p:spPr bwMode="auto">
          <a:xfrm>
            <a:off x="4249738" y="3724275"/>
            <a:ext cx="92075" cy="123825"/>
          </a:xfrm>
          <a:custGeom>
            <a:avLst/>
            <a:gdLst>
              <a:gd name="T0" fmla="*/ 44 w 58"/>
              <a:gd name="T1" fmla="*/ 78 h 78"/>
              <a:gd name="T2" fmla="*/ 0 w 58"/>
              <a:gd name="T3" fmla="*/ 14 h 78"/>
              <a:gd name="T4" fmla="*/ 32 w 58"/>
              <a:gd name="T5" fmla="*/ 24 h 78"/>
              <a:gd name="T6" fmla="*/ 58 w 58"/>
              <a:gd name="T7" fmla="*/ 0 h 78"/>
              <a:gd name="T8" fmla="*/ 44 w 58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8">
                <a:moveTo>
                  <a:pt x="44" y="78"/>
                </a:moveTo>
                <a:lnTo>
                  <a:pt x="0" y="14"/>
                </a:lnTo>
                <a:lnTo>
                  <a:pt x="32" y="24"/>
                </a:lnTo>
                <a:lnTo>
                  <a:pt x="58" y="0"/>
                </a:lnTo>
                <a:lnTo>
                  <a:pt x="44" y="7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8" name="Rectangle 34"/>
          <p:cNvSpPr>
            <a:spLocks noChangeArrowheads="1"/>
          </p:cNvSpPr>
          <p:nvPr/>
        </p:nvSpPr>
        <p:spPr bwMode="auto">
          <a:xfrm>
            <a:off x="2693988" y="4603750"/>
            <a:ext cx="984250" cy="3397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299" name="Rectangle 35"/>
          <p:cNvSpPr>
            <a:spLocks noChangeArrowheads="1"/>
          </p:cNvSpPr>
          <p:nvPr/>
        </p:nvSpPr>
        <p:spPr bwMode="auto">
          <a:xfrm>
            <a:off x="2693988" y="4603750"/>
            <a:ext cx="984250" cy="339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0" name="Rectangle 36"/>
          <p:cNvSpPr>
            <a:spLocks noChangeArrowheads="1"/>
          </p:cNvSpPr>
          <p:nvPr/>
        </p:nvSpPr>
        <p:spPr bwMode="auto">
          <a:xfrm>
            <a:off x="3195638" y="2720975"/>
            <a:ext cx="1304925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1" name="Rectangle 37"/>
          <p:cNvSpPr>
            <a:spLocks noChangeArrowheads="1"/>
          </p:cNvSpPr>
          <p:nvPr/>
        </p:nvSpPr>
        <p:spPr bwMode="auto">
          <a:xfrm>
            <a:off x="3195638" y="2720975"/>
            <a:ext cx="1304925" cy="317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02" name="Rectangle 38"/>
          <p:cNvSpPr>
            <a:spLocks noChangeArrowheads="1"/>
          </p:cNvSpPr>
          <p:nvPr/>
        </p:nvSpPr>
        <p:spPr bwMode="auto">
          <a:xfrm>
            <a:off x="2843213" y="2336800"/>
            <a:ext cx="82234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va gagner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19" name="Rectangle 55"/>
          <p:cNvSpPr>
            <a:spLocks noChangeArrowheads="1"/>
          </p:cNvSpPr>
          <p:nvPr/>
        </p:nvSpPr>
        <p:spPr bwMode="auto">
          <a:xfrm>
            <a:off x="6040438" y="4692650"/>
            <a:ext cx="12006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va gagner le client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32" name="Rectangle 68"/>
          <p:cNvSpPr>
            <a:spLocks noChangeArrowheads="1"/>
          </p:cNvSpPr>
          <p:nvPr/>
        </p:nvSpPr>
        <p:spPr bwMode="auto">
          <a:xfrm>
            <a:off x="5008563" y="3413125"/>
            <a:ext cx="17905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ainsi de suite, chacun ayant compris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qu’il faut « céder » à tour de rôle pour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progresser ensemble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373" name="Rectangle 109"/>
          <p:cNvSpPr>
            <a:spLocks noChangeArrowheads="1"/>
          </p:cNvSpPr>
          <p:nvPr/>
        </p:nvSpPr>
        <p:spPr bwMode="auto">
          <a:xfrm>
            <a:off x="1982788" y="3352800"/>
            <a:ext cx="109004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a compris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qu’il lui faut donner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quelque chose…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01" name="Rectangle 137"/>
          <p:cNvSpPr>
            <a:spLocks noChangeArrowheads="1"/>
          </p:cNvSpPr>
          <p:nvPr/>
        </p:nvSpPr>
        <p:spPr bwMode="auto">
          <a:xfrm>
            <a:off x="2804505" y="4635500"/>
            <a:ext cx="7822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Début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négociation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11" name="Rectangle 147"/>
          <p:cNvSpPr>
            <a:spLocks noChangeArrowheads="1"/>
          </p:cNvSpPr>
          <p:nvPr/>
        </p:nvSpPr>
        <p:spPr bwMode="auto">
          <a:xfrm>
            <a:off x="5776913" y="2514600"/>
            <a:ext cx="464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Gain/Gain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419" name="Rectangle 155"/>
          <p:cNvSpPr>
            <a:spLocks noChangeArrowheads="1"/>
          </p:cNvSpPr>
          <p:nvPr/>
        </p:nvSpPr>
        <p:spPr bwMode="auto">
          <a:xfrm>
            <a:off x="3357563" y="2752725"/>
            <a:ext cx="10948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avant de commencer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recevoir autre chose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497982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PROPOSITIONS DE CONTREPARTIES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14379" y="2924171"/>
            <a:ext cx="6322489" cy="2072831"/>
            <a:chOff x="1870075" y="2924175"/>
            <a:chExt cx="5403850" cy="1771650"/>
          </a:xfrm>
        </p:grpSpPr>
        <p:sp>
          <p:nvSpPr>
            <p:cNvPr id="3" name="AutoShape 7"/>
            <p:cNvSpPr>
              <a:spLocks noChangeAspect="1" noChangeArrowheads="1" noTextEdit="1"/>
            </p:cNvSpPr>
            <p:nvPr/>
          </p:nvSpPr>
          <p:spPr bwMode="auto">
            <a:xfrm>
              <a:off x="1870075" y="2924175"/>
              <a:ext cx="5403850" cy="1771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4" name="Rectangle 9"/>
            <p:cNvSpPr>
              <a:spLocks noChangeArrowheads="1"/>
            </p:cNvSpPr>
            <p:nvPr/>
          </p:nvSpPr>
          <p:spPr bwMode="auto">
            <a:xfrm>
              <a:off x="6448425" y="2924175"/>
              <a:ext cx="825500" cy="17716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5" name="Line 10"/>
            <p:cNvSpPr>
              <a:spLocks noChangeShapeType="1"/>
            </p:cNvSpPr>
            <p:nvPr/>
          </p:nvSpPr>
          <p:spPr bwMode="auto">
            <a:xfrm flipV="1">
              <a:off x="6457950" y="3022600"/>
              <a:ext cx="0" cy="1619250"/>
            </a:xfrm>
            <a:prstGeom prst="line">
              <a:avLst/>
            </a:prstGeom>
            <a:noFill/>
            <a:ln w="952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6" name="Rectangle 11"/>
            <p:cNvSpPr>
              <a:spLocks noChangeArrowheads="1"/>
            </p:cNvSpPr>
            <p:nvPr/>
          </p:nvSpPr>
          <p:spPr bwMode="auto">
            <a:xfrm>
              <a:off x="1873250" y="3835400"/>
              <a:ext cx="879475" cy="752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7" name="Rectangle 12"/>
            <p:cNvSpPr>
              <a:spLocks noChangeArrowheads="1"/>
            </p:cNvSpPr>
            <p:nvPr/>
          </p:nvSpPr>
          <p:spPr bwMode="auto">
            <a:xfrm>
              <a:off x="1873250" y="3835400"/>
              <a:ext cx="879475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8" name="Rectangle 13"/>
            <p:cNvSpPr>
              <a:spLocks noChangeArrowheads="1"/>
            </p:cNvSpPr>
            <p:nvPr/>
          </p:nvSpPr>
          <p:spPr bwMode="auto">
            <a:xfrm>
              <a:off x="2787650" y="3835400"/>
              <a:ext cx="882650" cy="752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9" name="Rectangle 14"/>
            <p:cNvSpPr>
              <a:spLocks noChangeArrowheads="1"/>
            </p:cNvSpPr>
            <p:nvPr/>
          </p:nvSpPr>
          <p:spPr bwMode="auto">
            <a:xfrm>
              <a:off x="2787650" y="3835400"/>
              <a:ext cx="882650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0" name="Rectangle 15"/>
            <p:cNvSpPr>
              <a:spLocks noChangeArrowheads="1"/>
            </p:cNvSpPr>
            <p:nvPr/>
          </p:nvSpPr>
          <p:spPr bwMode="auto">
            <a:xfrm>
              <a:off x="3702050" y="3835400"/>
              <a:ext cx="882650" cy="752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1" name="Rectangle 16"/>
            <p:cNvSpPr>
              <a:spLocks noChangeArrowheads="1"/>
            </p:cNvSpPr>
            <p:nvPr/>
          </p:nvSpPr>
          <p:spPr bwMode="auto">
            <a:xfrm>
              <a:off x="3702050" y="3835400"/>
              <a:ext cx="882650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2" name="Rectangle 17"/>
            <p:cNvSpPr>
              <a:spLocks noChangeArrowheads="1"/>
            </p:cNvSpPr>
            <p:nvPr/>
          </p:nvSpPr>
          <p:spPr bwMode="auto">
            <a:xfrm>
              <a:off x="4622800" y="3835400"/>
              <a:ext cx="882650" cy="752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3" name="Rectangle 18"/>
            <p:cNvSpPr>
              <a:spLocks noChangeArrowheads="1"/>
            </p:cNvSpPr>
            <p:nvPr/>
          </p:nvSpPr>
          <p:spPr bwMode="auto">
            <a:xfrm>
              <a:off x="4622800" y="3835400"/>
              <a:ext cx="882650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4" name="Rectangle 19"/>
            <p:cNvSpPr>
              <a:spLocks noChangeArrowheads="1"/>
            </p:cNvSpPr>
            <p:nvPr/>
          </p:nvSpPr>
          <p:spPr bwMode="auto">
            <a:xfrm>
              <a:off x="5543550" y="3835400"/>
              <a:ext cx="879475" cy="7524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5" name="Rectangle 20"/>
            <p:cNvSpPr>
              <a:spLocks noChangeArrowheads="1"/>
            </p:cNvSpPr>
            <p:nvPr/>
          </p:nvSpPr>
          <p:spPr bwMode="auto">
            <a:xfrm>
              <a:off x="5543550" y="3835400"/>
              <a:ext cx="879475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6" name="Rectangle 21"/>
            <p:cNvSpPr>
              <a:spLocks noChangeArrowheads="1"/>
            </p:cNvSpPr>
            <p:nvPr/>
          </p:nvSpPr>
          <p:spPr bwMode="auto">
            <a:xfrm>
              <a:off x="6505575" y="3835400"/>
              <a:ext cx="615950" cy="7524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7" name="Rectangle 22"/>
            <p:cNvSpPr>
              <a:spLocks noChangeArrowheads="1"/>
            </p:cNvSpPr>
            <p:nvPr/>
          </p:nvSpPr>
          <p:spPr bwMode="auto">
            <a:xfrm>
              <a:off x="6505575" y="3835400"/>
              <a:ext cx="615950" cy="7524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8" name="Freeform 23"/>
            <p:cNvSpPr>
              <a:spLocks/>
            </p:cNvSpPr>
            <p:nvPr/>
          </p:nvSpPr>
          <p:spPr bwMode="auto">
            <a:xfrm>
              <a:off x="2066925" y="3381375"/>
              <a:ext cx="5159375" cy="339725"/>
            </a:xfrm>
            <a:custGeom>
              <a:avLst/>
              <a:gdLst>
                <a:gd name="T0" fmla="*/ 3032 w 3250"/>
                <a:gd name="T1" fmla="*/ 0 h 214"/>
                <a:gd name="T2" fmla="*/ 3032 w 3250"/>
                <a:gd name="T3" fmla="*/ 62 h 214"/>
                <a:gd name="T4" fmla="*/ 0 w 3250"/>
                <a:gd name="T5" fmla="*/ 62 h 214"/>
                <a:gd name="T6" fmla="*/ 0 w 3250"/>
                <a:gd name="T7" fmla="*/ 150 h 214"/>
                <a:gd name="T8" fmla="*/ 3032 w 3250"/>
                <a:gd name="T9" fmla="*/ 150 h 214"/>
                <a:gd name="T10" fmla="*/ 3032 w 3250"/>
                <a:gd name="T11" fmla="*/ 214 h 214"/>
                <a:gd name="T12" fmla="*/ 3250 w 3250"/>
                <a:gd name="T13" fmla="*/ 106 h 214"/>
                <a:gd name="T14" fmla="*/ 3032 w 3250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0" h="214">
                  <a:moveTo>
                    <a:pt x="3032" y="0"/>
                  </a:moveTo>
                  <a:lnTo>
                    <a:pt x="3032" y="62"/>
                  </a:lnTo>
                  <a:lnTo>
                    <a:pt x="0" y="62"/>
                  </a:lnTo>
                  <a:lnTo>
                    <a:pt x="0" y="150"/>
                  </a:lnTo>
                  <a:lnTo>
                    <a:pt x="3032" y="150"/>
                  </a:lnTo>
                  <a:lnTo>
                    <a:pt x="3032" y="214"/>
                  </a:lnTo>
                  <a:lnTo>
                    <a:pt x="3250" y="106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9" name="Freeform 24"/>
            <p:cNvSpPr>
              <a:spLocks/>
            </p:cNvSpPr>
            <p:nvPr/>
          </p:nvSpPr>
          <p:spPr bwMode="auto">
            <a:xfrm>
              <a:off x="2066925" y="3381375"/>
              <a:ext cx="5159375" cy="339725"/>
            </a:xfrm>
            <a:custGeom>
              <a:avLst/>
              <a:gdLst>
                <a:gd name="T0" fmla="*/ 3032 w 3250"/>
                <a:gd name="T1" fmla="*/ 0 h 214"/>
                <a:gd name="T2" fmla="*/ 3032 w 3250"/>
                <a:gd name="T3" fmla="*/ 62 h 214"/>
                <a:gd name="T4" fmla="*/ 0 w 3250"/>
                <a:gd name="T5" fmla="*/ 62 h 214"/>
                <a:gd name="T6" fmla="*/ 0 w 3250"/>
                <a:gd name="T7" fmla="*/ 150 h 214"/>
                <a:gd name="T8" fmla="*/ 3032 w 3250"/>
                <a:gd name="T9" fmla="*/ 150 h 214"/>
                <a:gd name="T10" fmla="*/ 3032 w 3250"/>
                <a:gd name="T11" fmla="*/ 214 h 214"/>
                <a:gd name="T12" fmla="*/ 3250 w 3250"/>
                <a:gd name="T13" fmla="*/ 106 h 214"/>
                <a:gd name="T14" fmla="*/ 3032 w 3250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0" h="214">
                  <a:moveTo>
                    <a:pt x="3032" y="0"/>
                  </a:moveTo>
                  <a:lnTo>
                    <a:pt x="3032" y="62"/>
                  </a:lnTo>
                  <a:lnTo>
                    <a:pt x="0" y="62"/>
                  </a:lnTo>
                  <a:lnTo>
                    <a:pt x="0" y="150"/>
                  </a:lnTo>
                  <a:lnTo>
                    <a:pt x="3032" y="150"/>
                  </a:lnTo>
                  <a:lnTo>
                    <a:pt x="3032" y="214"/>
                  </a:lnTo>
                  <a:lnTo>
                    <a:pt x="3250" y="106"/>
                  </a:lnTo>
                  <a:lnTo>
                    <a:pt x="30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0" name="Freeform 25"/>
            <p:cNvSpPr>
              <a:spLocks/>
            </p:cNvSpPr>
            <p:nvPr/>
          </p:nvSpPr>
          <p:spPr bwMode="auto">
            <a:xfrm>
              <a:off x="2066925" y="3381375"/>
              <a:ext cx="5159375" cy="339725"/>
            </a:xfrm>
            <a:custGeom>
              <a:avLst/>
              <a:gdLst>
                <a:gd name="T0" fmla="*/ 3032 w 3250"/>
                <a:gd name="T1" fmla="*/ 0 h 214"/>
                <a:gd name="T2" fmla="*/ 3032 w 3250"/>
                <a:gd name="T3" fmla="*/ 62 h 214"/>
                <a:gd name="T4" fmla="*/ 0 w 3250"/>
                <a:gd name="T5" fmla="*/ 62 h 214"/>
                <a:gd name="T6" fmla="*/ 0 w 3250"/>
                <a:gd name="T7" fmla="*/ 150 h 214"/>
                <a:gd name="T8" fmla="*/ 3032 w 3250"/>
                <a:gd name="T9" fmla="*/ 150 h 214"/>
                <a:gd name="T10" fmla="*/ 3032 w 3250"/>
                <a:gd name="T11" fmla="*/ 214 h 214"/>
                <a:gd name="T12" fmla="*/ 3250 w 3250"/>
                <a:gd name="T13" fmla="*/ 106 h 214"/>
                <a:gd name="T14" fmla="*/ 3032 w 3250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0" h="214">
                  <a:moveTo>
                    <a:pt x="3032" y="0"/>
                  </a:moveTo>
                  <a:lnTo>
                    <a:pt x="3032" y="62"/>
                  </a:lnTo>
                  <a:lnTo>
                    <a:pt x="0" y="62"/>
                  </a:lnTo>
                  <a:lnTo>
                    <a:pt x="0" y="150"/>
                  </a:lnTo>
                  <a:lnTo>
                    <a:pt x="3032" y="150"/>
                  </a:lnTo>
                  <a:lnTo>
                    <a:pt x="3032" y="214"/>
                  </a:lnTo>
                  <a:lnTo>
                    <a:pt x="3250" y="106"/>
                  </a:lnTo>
                  <a:lnTo>
                    <a:pt x="303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1" name="Freeform 26"/>
            <p:cNvSpPr>
              <a:spLocks/>
            </p:cNvSpPr>
            <p:nvPr/>
          </p:nvSpPr>
          <p:spPr bwMode="auto">
            <a:xfrm>
              <a:off x="2254250" y="3409950"/>
              <a:ext cx="4533900" cy="371475"/>
            </a:xfrm>
            <a:custGeom>
              <a:avLst/>
              <a:gdLst>
                <a:gd name="T0" fmla="*/ 0 w 2856"/>
                <a:gd name="T1" fmla="*/ 234 h 234"/>
                <a:gd name="T2" fmla="*/ 0 w 2856"/>
                <a:gd name="T3" fmla="*/ 0 h 234"/>
                <a:gd name="T4" fmla="*/ 2856 w 2856"/>
                <a:gd name="T5" fmla="*/ 0 h 234"/>
                <a:gd name="T6" fmla="*/ 2856 w 2856"/>
                <a:gd name="T7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56" h="234">
                  <a:moveTo>
                    <a:pt x="0" y="234"/>
                  </a:moveTo>
                  <a:lnTo>
                    <a:pt x="0" y="0"/>
                  </a:lnTo>
                  <a:lnTo>
                    <a:pt x="2856" y="0"/>
                  </a:lnTo>
                  <a:lnTo>
                    <a:pt x="2856" y="23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2" name="Freeform 27"/>
            <p:cNvSpPr>
              <a:spLocks/>
            </p:cNvSpPr>
            <p:nvPr/>
          </p:nvSpPr>
          <p:spPr bwMode="auto">
            <a:xfrm>
              <a:off x="6756400" y="3759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3" name="Freeform 28"/>
            <p:cNvSpPr>
              <a:spLocks/>
            </p:cNvSpPr>
            <p:nvPr/>
          </p:nvSpPr>
          <p:spPr bwMode="auto">
            <a:xfrm>
              <a:off x="6756400" y="3759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4" name="Freeform 29"/>
            <p:cNvSpPr>
              <a:spLocks/>
            </p:cNvSpPr>
            <p:nvPr/>
          </p:nvSpPr>
          <p:spPr bwMode="auto">
            <a:xfrm>
              <a:off x="2222500" y="375920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5" name="Freeform 30"/>
            <p:cNvSpPr>
              <a:spLocks/>
            </p:cNvSpPr>
            <p:nvPr/>
          </p:nvSpPr>
          <p:spPr bwMode="auto">
            <a:xfrm>
              <a:off x="2222500" y="375920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6" name="Line 31"/>
            <p:cNvSpPr>
              <a:spLocks noChangeShapeType="1"/>
            </p:cNvSpPr>
            <p:nvPr/>
          </p:nvSpPr>
          <p:spPr bwMode="auto">
            <a:xfrm>
              <a:off x="4022725" y="3216275"/>
              <a:ext cx="0" cy="5842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7" name="Freeform 32"/>
            <p:cNvSpPr>
              <a:spLocks/>
            </p:cNvSpPr>
            <p:nvPr/>
          </p:nvSpPr>
          <p:spPr bwMode="auto">
            <a:xfrm>
              <a:off x="3994150" y="37782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0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8" name="Freeform 33"/>
            <p:cNvSpPr>
              <a:spLocks/>
            </p:cNvSpPr>
            <p:nvPr/>
          </p:nvSpPr>
          <p:spPr bwMode="auto">
            <a:xfrm>
              <a:off x="3994150" y="37782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0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49" name="Line 34"/>
            <p:cNvSpPr>
              <a:spLocks noChangeShapeType="1"/>
            </p:cNvSpPr>
            <p:nvPr/>
          </p:nvSpPr>
          <p:spPr bwMode="auto">
            <a:xfrm>
              <a:off x="3146425" y="3409950"/>
              <a:ext cx="0" cy="390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0" name="Freeform 35"/>
            <p:cNvSpPr>
              <a:spLocks/>
            </p:cNvSpPr>
            <p:nvPr/>
          </p:nvSpPr>
          <p:spPr bwMode="auto">
            <a:xfrm>
              <a:off x="3117850" y="37782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0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1" name="Freeform 36"/>
            <p:cNvSpPr>
              <a:spLocks/>
            </p:cNvSpPr>
            <p:nvPr/>
          </p:nvSpPr>
          <p:spPr bwMode="auto">
            <a:xfrm>
              <a:off x="3117850" y="37782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0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0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2" name="Line 37"/>
            <p:cNvSpPr>
              <a:spLocks noChangeShapeType="1"/>
            </p:cNvSpPr>
            <p:nvPr/>
          </p:nvSpPr>
          <p:spPr bwMode="auto">
            <a:xfrm>
              <a:off x="4905375" y="3409950"/>
              <a:ext cx="0" cy="390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3" name="Freeform 38"/>
            <p:cNvSpPr>
              <a:spLocks/>
            </p:cNvSpPr>
            <p:nvPr/>
          </p:nvSpPr>
          <p:spPr bwMode="auto">
            <a:xfrm>
              <a:off x="4873625" y="37782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4" name="Freeform 39"/>
            <p:cNvSpPr>
              <a:spLocks/>
            </p:cNvSpPr>
            <p:nvPr/>
          </p:nvSpPr>
          <p:spPr bwMode="auto">
            <a:xfrm>
              <a:off x="4873625" y="37782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5" name="Line 40"/>
            <p:cNvSpPr>
              <a:spLocks noChangeShapeType="1"/>
            </p:cNvSpPr>
            <p:nvPr/>
          </p:nvSpPr>
          <p:spPr bwMode="auto">
            <a:xfrm>
              <a:off x="5784850" y="3409950"/>
              <a:ext cx="0" cy="3905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6" name="Freeform 41"/>
            <p:cNvSpPr>
              <a:spLocks/>
            </p:cNvSpPr>
            <p:nvPr/>
          </p:nvSpPr>
          <p:spPr bwMode="auto">
            <a:xfrm>
              <a:off x="5753100" y="37782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7" name="Freeform 42"/>
            <p:cNvSpPr>
              <a:spLocks/>
            </p:cNvSpPr>
            <p:nvPr/>
          </p:nvSpPr>
          <p:spPr bwMode="auto">
            <a:xfrm>
              <a:off x="5753100" y="3778250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0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8" name="Freeform 43"/>
            <p:cNvSpPr>
              <a:spLocks/>
            </p:cNvSpPr>
            <p:nvPr/>
          </p:nvSpPr>
          <p:spPr bwMode="auto">
            <a:xfrm>
              <a:off x="3400425" y="2997200"/>
              <a:ext cx="1263650" cy="301625"/>
            </a:xfrm>
            <a:custGeom>
              <a:avLst/>
              <a:gdLst>
                <a:gd name="T0" fmla="*/ 796 w 796"/>
                <a:gd name="T1" fmla="*/ 94 h 190"/>
                <a:gd name="T2" fmla="*/ 796 w 796"/>
                <a:gd name="T3" fmla="*/ 94 h 190"/>
                <a:gd name="T4" fmla="*/ 794 w 796"/>
                <a:gd name="T5" fmla="*/ 104 h 190"/>
                <a:gd name="T6" fmla="*/ 788 w 796"/>
                <a:gd name="T7" fmla="*/ 114 h 190"/>
                <a:gd name="T8" fmla="*/ 778 w 796"/>
                <a:gd name="T9" fmla="*/ 124 h 190"/>
                <a:gd name="T10" fmla="*/ 764 w 796"/>
                <a:gd name="T11" fmla="*/ 132 h 190"/>
                <a:gd name="T12" fmla="*/ 748 w 796"/>
                <a:gd name="T13" fmla="*/ 140 h 190"/>
                <a:gd name="T14" fmla="*/ 728 w 796"/>
                <a:gd name="T15" fmla="*/ 148 h 190"/>
                <a:gd name="T16" fmla="*/ 704 w 796"/>
                <a:gd name="T17" fmla="*/ 156 h 190"/>
                <a:gd name="T18" fmla="*/ 680 w 796"/>
                <a:gd name="T19" fmla="*/ 162 h 190"/>
                <a:gd name="T20" fmla="*/ 620 w 796"/>
                <a:gd name="T21" fmla="*/ 174 h 190"/>
                <a:gd name="T22" fmla="*/ 552 w 796"/>
                <a:gd name="T23" fmla="*/ 182 h 190"/>
                <a:gd name="T24" fmla="*/ 478 w 796"/>
                <a:gd name="T25" fmla="*/ 188 h 190"/>
                <a:gd name="T26" fmla="*/ 398 w 796"/>
                <a:gd name="T27" fmla="*/ 190 h 190"/>
                <a:gd name="T28" fmla="*/ 398 w 796"/>
                <a:gd name="T29" fmla="*/ 190 h 190"/>
                <a:gd name="T30" fmla="*/ 318 w 796"/>
                <a:gd name="T31" fmla="*/ 188 h 190"/>
                <a:gd name="T32" fmla="*/ 244 w 796"/>
                <a:gd name="T33" fmla="*/ 182 h 190"/>
                <a:gd name="T34" fmla="*/ 176 w 796"/>
                <a:gd name="T35" fmla="*/ 174 h 190"/>
                <a:gd name="T36" fmla="*/ 118 w 796"/>
                <a:gd name="T37" fmla="*/ 162 h 190"/>
                <a:gd name="T38" fmla="*/ 92 w 796"/>
                <a:gd name="T39" fmla="*/ 156 h 190"/>
                <a:gd name="T40" fmla="*/ 68 w 796"/>
                <a:gd name="T41" fmla="*/ 148 h 190"/>
                <a:gd name="T42" fmla="*/ 48 w 796"/>
                <a:gd name="T43" fmla="*/ 140 h 190"/>
                <a:gd name="T44" fmla="*/ 32 w 796"/>
                <a:gd name="T45" fmla="*/ 132 h 190"/>
                <a:gd name="T46" fmla="*/ 18 w 796"/>
                <a:gd name="T47" fmla="*/ 124 h 190"/>
                <a:gd name="T48" fmla="*/ 8 w 796"/>
                <a:gd name="T49" fmla="*/ 114 h 190"/>
                <a:gd name="T50" fmla="*/ 2 w 796"/>
                <a:gd name="T51" fmla="*/ 104 h 190"/>
                <a:gd name="T52" fmla="*/ 0 w 796"/>
                <a:gd name="T53" fmla="*/ 94 h 190"/>
                <a:gd name="T54" fmla="*/ 0 w 796"/>
                <a:gd name="T55" fmla="*/ 94 h 190"/>
                <a:gd name="T56" fmla="*/ 2 w 796"/>
                <a:gd name="T57" fmla="*/ 86 h 190"/>
                <a:gd name="T58" fmla="*/ 8 w 796"/>
                <a:gd name="T59" fmla="*/ 76 h 190"/>
                <a:gd name="T60" fmla="*/ 18 w 796"/>
                <a:gd name="T61" fmla="*/ 66 h 190"/>
                <a:gd name="T62" fmla="*/ 32 w 796"/>
                <a:gd name="T63" fmla="*/ 58 h 190"/>
                <a:gd name="T64" fmla="*/ 48 w 796"/>
                <a:gd name="T65" fmla="*/ 50 h 190"/>
                <a:gd name="T66" fmla="*/ 68 w 796"/>
                <a:gd name="T67" fmla="*/ 42 h 190"/>
                <a:gd name="T68" fmla="*/ 92 w 796"/>
                <a:gd name="T69" fmla="*/ 34 h 190"/>
                <a:gd name="T70" fmla="*/ 118 w 796"/>
                <a:gd name="T71" fmla="*/ 28 h 190"/>
                <a:gd name="T72" fmla="*/ 176 w 796"/>
                <a:gd name="T73" fmla="*/ 16 h 190"/>
                <a:gd name="T74" fmla="*/ 244 w 796"/>
                <a:gd name="T75" fmla="*/ 8 h 190"/>
                <a:gd name="T76" fmla="*/ 318 w 796"/>
                <a:gd name="T77" fmla="*/ 2 h 190"/>
                <a:gd name="T78" fmla="*/ 398 w 796"/>
                <a:gd name="T79" fmla="*/ 0 h 190"/>
                <a:gd name="T80" fmla="*/ 398 w 796"/>
                <a:gd name="T81" fmla="*/ 0 h 190"/>
                <a:gd name="T82" fmla="*/ 478 w 796"/>
                <a:gd name="T83" fmla="*/ 2 h 190"/>
                <a:gd name="T84" fmla="*/ 552 w 796"/>
                <a:gd name="T85" fmla="*/ 8 h 190"/>
                <a:gd name="T86" fmla="*/ 620 w 796"/>
                <a:gd name="T87" fmla="*/ 16 h 190"/>
                <a:gd name="T88" fmla="*/ 680 w 796"/>
                <a:gd name="T89" fmla="*/ 28 h 190"/>
                <a:gd name="T90" fmla="*/ 704 w 796"/>
                <a:gd name="T91" fmla="*/ 34 h 190"/>
                <a:gd name="T92" fmla="*/ 728 w 796"/>
                <a:gd name="T93" fmla="*/ 42 h 190"/>
                <a:gd name="T94" fmla="*/ 748 w 796"/>
                <a:gd name="T95" fmla="*/ 50 h 190"/>
                <a:gd name="T96" fmla="*/ 764 w 796"/>
                <a:gd name="T97" fmla="*/ 58 h 190"/>
                <a:gd name="T98" fmla="*/ 778 w 796"/>
                <a:gd name="T99" fmla="*/ 66 h 190"/>
                <a:gd name="T100" fmla="*/ 788 w 796"/>
                <a:gd name="T101" fmla="*/ 76 h 190"/>
                <a:gd name="T102" fmla="*/ 794 w 796"/>
                <a:gd name="T103" fmla="*/ 86 h 190"/>
                <a:gd name="T104" fmla="*/ 796 w 796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6" h="190">
                  <a:moveTo>
                    <a:pt x="796" y="94"/>
                  </a:moveTo>
                  <a:lnTo>
                    <a:pt x="796" y="94"/>
                  </a:lnTo>
                  <a:lnTo>
                    <a:pt x="794" y="104"/>
                  </a:lnTo>
                  <a:lnTo>
                    <a:pt x="788" y="114"/>
                  </a:lnTo>
                  <a:lnTo>
                    <a:pt x="778" y="124"/>
                  </a:lnTo>
                  <a:lnTo>
                    <a:pt x="764" y="132"/>
                  </a:lnTo>
                  <a:lnTo>
                    <a:pt x="748" y="140"/>
                  </a:lnTo>
                  <a:lnTo>
                    <a:pt x="728" y="148"/>
                  </a:lnTo>
                  <a:lnTo>
                    <a:pt x="704" y="156"/>
                  </a:lnTo>
                  <a:lnTo>
                    <a:pt x="680" y="162"/>
                  </a:lnTo>
                  <a:lnTo>
                    <a:pt x="620" y="174"/>
                  </a:lnTo>
                  <a:lnTo>
                    <a:pt x="552" y="182"/>
                  </a:lnTo>
                  <a:lnTo>
                    <a:pt x="478" y="188"/>
                  </a:lnTo>
                  <a:lnTo>
                    <a:pt x="398" y="190"/>
                  </a:lnTo>
                  <a:lnTo>
                    <a:pt x="398" y="190"/>
                  </a:lnTo>
                  <a:lnTo>
                    <a:pt x="318" y="188"/>
                  </a:lnTo>
                  <a:lnTo>
                    <a:pt x="244" y="182"/>
                  </a:lnTo>
                  <a:lnTo>
                    <a:pt x="176" y="174"/>
                  </a:lnTo>
                  <a:lnTo>
                    <a:pt x="118" y="162"/>
                  </a:lnTo>
                  <a:lnTo>
                    <a:pt x="92" y="156"/>
                  </a:lnTo>
                  <a:lnTo>
                    <a:pt x="68" y="148"/>
                  </a:lnTo>
                  <a:lnTo>
                    <a:pt x="48" y="140"/>
                  </a:lnTo>
                  <a:lnTo>
                    <a:pt x="32" y="132"/>
                  </a:lnTo>
                  <a:lnTo>
                    <a:pt x="18" y="124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8" y="76"/>
                  </a:lnTo>
                  <a:lnTo>
                    <a:pt x="18" y="66"/>
                  </a:lnTo>
                  <a:lnTo>
                    <a:pt x="32" y="58"/>
                  </a:lnTo>
                  <a:lnTo>
                    <a:pt x="48" y="50"/>
                  </a:lnTo>
                  <a:lnTo>
                    <a:pt x="68" y="42"/>
                  </a:lnTo>
                  <a:lnTo>
                    <a:pt x="92" y="34"/>
                  </a:lnTo>
                  <a:lnTo>
                    <a:pt x="118" y="28"/>
                  </a:lnTo>
                  <a:lnTo>
                    <a:pt x="176" y="16"/>
                  </a:lnTo>
                  <a:lnTo>
                    <a:pt x="244" y="8"/>
                  </a:lnTo>
                  <a:lnTo>
                    <a:pt x="318" y="2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78" y="2"/>
                  </a:lnTo>
                  <a:lnTo>
                    <a:pt x="552" y="8"/>
                  </a:lnTo>
                  <a:lnTo>
                    <a:pt x="620" y="16"/>
                  </a:lnTo>
                  <a:lnTo>
                    <a:pt x="680" y="28"/>
                  </a:lnTo>
                  <a:lnTo>
                    <a:pt x="704" y="34"/>
                  </a:lnTo>
                  <a:lnTo>
                    <a:pt x="728" y="42"/>
                  </a:lnTo>
                  <a:lnTo>
                    <a:pt x="748" y="50"/>
                  </a:lnTo>
                  <a:lnTo>
                    <a:pt x="764" y="58"/>
                  </a:lnTo>
                  <a:lnTo>
                    <a:pt x="778" y="66"/>
                  </a:lnTo>
                  <a:lnTo>
                    <a:pt x="788" y="76"/>
                  </a:lnTo>
                  <a:lnTo>
                    <a:pt x="794" y="86"/>
                  </a:lnTo>
                  <a:lnTo>
                    <a:pt x="796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59" name="Freeform 44"/>
            <p:cNvSpPr>
              <a:spLocks/>
            </p:cNvSpPr>
            <p:nvPr/>
          </p:nvSpPr>
          <p:spPr bwMode="auto">
            <a:xfrm>
              <a:off x="3400425" y="2997200"/>
              <a:ext cx="1263650" cy="301625"/>
            </a:xfrm>
            <a:custGeom>
              <a:avLst/>
              <a:gdLst>
                <a:gd name="T0" fmla="*/ 796 w 796"/>
                <a:gd name="T1" fmla="*/ 94 h 190"/>
                <a:gd name="T2" fmla="*/ 796 w 796"/>
                <a:gd name="T3" fmla="*/ 94 h 190"/>
                <a:gd name="T4" fmla="*/ 794 w 796"/>
                <a:gd name="T5" fmla="*/ 104 h 190"/>
                <a:gd name="T6" fmla="*/ 788 w 796"/>
                <a:gd name="T7" fmla="*/ 114 h 190"/>
                <a:gd name="T8" fmla="*/ 778 w 796"/>
                <a:gd name="T9" fmla="*/ 124 h 190"/>
                <a:gd name="T10" fmla="*/ 764 w 796"/>
                <a:gd name="T11" fmla="*/ 132 h 190"/>
                <a:gd name="T12" fmla="*/ 748 w 796"/>
                <a:gd name="T13" fmla="*/ 140 h 190"/>
                <a:gd name="T14" fmla="*/ 728 w 796"/>
                <a:gd name="T15" fmla="*/ 148 h 190"/>
                <a:gd name="T16" fmla="*/ 704 w 796"/>
                <a:gd name="T17" fmla="*/ 156 h 190"/>
                <a:gd name="T18" fmla="*/ 680 w 796"/>
                <a:gd name="T19" fmla="*/ 162 h 190"/>
                <a:gd name="T20" fmla="*/ 620 w 796"/>
                <a:gd name="T21" fmla="*/ 174 h 190"/>
                <a:gd name="T22" fmla="*/ 552 w 796"/>
                <a:gd name="T23" fmla="*/ 182 h 190"/>
                <a:gd name="T24" fmla="*/ 478 w 796"/>
                <a:gd name="T25" fmla="*/ 188 h 190"/>
                <a:gd name="T26" fmla="*/ 398 w 796"/>
                <a:gd name="T27" fmla="*/ 190 h 190"/>
                <a:gd name="T28" fmla="*/ 398 w 796"/>
                <a:gd name="T29" fmla="*/ 190 h 190"/>
                <a:gd name="T30" fmla="*/ 318 w 796"/>
                <a:gd name="T31" fmla="*/ 188 h 190"/>
                <a:gd name="T32" fmla="*/ 244 w 796"/>
                <a:gd name="T33" fmla="*/ 182 h 190"/>
                <a:gd name="T34" fmla="*/ 176 w 796"/>
                <a:gd name="T35" fmla="*/ 174 h 190"/>
                <a:gd name="T36" fmla="*/ 118 w 796"/>
                <a:gd name="T37" fmla="*/ 162 h 190"/>
                <a:gd name="T38" fmla="*/ 92 w 796"/>
                <a:gd name="T39" fmla="*/ 156 h 190"/>
                <a:gd name="T40" fmla="*/ 68 w 796"/>
                <a:gd name="T41" fmla="*/ 148 h 190"/>
                <a:gd name="T42" fmla="*/ 48 w 796"/>
                <a:gd name="T43" fmla="*/ 140 h 190"/>
                <a:gd name="T44" fmla="*/ 32 w 796"/>
                <a:gd name="T45" fmla="*/ 132 h 190"/>
                <a:gd name="T46" fmla="*/ 18 w 796"/>
                <a:gd name="T47" fmla="*/ 124 h 190"/>
                <a:gd name="T48" fmla="*/ 8 w 796"/>
                <a:gd name="T49" fmla="*/ 114 h 190"/>
                <a:gd name="T50" fmla="*/ 2 w 796"/>
                <a:gd name="T51" fmla="*/ 104 h 190"/>
                <a:gd name="T52" fmla="*/ 0 w 796"/>
                <a:gd name="T53" fmla="*/ 94 h 190"/>
                <a:gd name="T54" fmla="*/ 0 w 796"/>
                <a:gd name="T55" fmla="*/ 94 h 190"/>
                <a:gd name="T56" fmla="*/ 2 w 796"/>
                <a:gd name="T57" fmla="*/ 86 h 190"/>
                <a:gd name="T58" fmla="*/ 8 w 796"/>
                <a:gd name="T59" fmla="*/ 76 h 190"/>
                <a:gd name="T60" fmla="*/ 18 w 796"/>
                <a:gd name="T61" fmla="*/ 66 h 190"/>
                <a:gd name="T62" fmla="*/ 32 w 796"/>
                <a:gd name="T63" fmla="*/ 58 h 190"/>
                <a:gd name="T64" fmla="*/ 48 w 796"/>
                <a:gd name="T65" fmla="*/ 50 h 190"/>
                <a:gd name="T66" fmla="*/ 68 w 796"/>
                <a:gd name="T67" fmla="*/ 42 h 190"/>
                <a:gd name="T68" fmla="*/ 92 w 796"/>
                <a:gd name="T69" fmla="*/ 34 h 190"/>
                <a:gd name="T70" fmla="*/ 118 w 796"/>
                <a:gd name="T71" fmla="*/ 28 h 190"/>
                <a:gd name="T72" fmla="*/ 176 w 796"/>
                <a:gd name="T73" fmla="*/ 16 h 190"/>
                <a:gd name="T74" fmla="*/ 244 w 796"/>
                <a:gd name="T75" fmla="*/ 8 h 190"/>
                <a:gd name="T76" fmla="*/ 318 w 796"/>
                <a:gd name="T77" fmla="*/ 2 h 190"/>
                <a:gd name="T78" fmla="*/ 398 w 796"/>
                <a:gd name="T79" fmla="*/ 0 h 190"/>
                <a:gd name="T80" fmla="*/ 398 w 796"/>
                <a:gd name="T81" fmla="*/ 0 h 190"/>
                <a:gd name="T82" fmla="*/ 478 w 796"/>
                <a:gd name="T83" fmla="*/ 2 h 190"/>
                <a:gd name="T84" fmla="*/ 552 w 796"/>
                <a:gd name="T85" fmla="*/ 8 h 190"/>
                <a:gd name="T86" fmla="*/ 620 w 796"/>
                <a:gd name="T87" fmla="*/ 16 h 190"/>
                <a:gd name="T88" fmla="*/ 680 w 796"/>
                <a:gd name="T89" fmla="*/ 28 h 190"/>
                <a:gd name="T90" fmla="*/ 704 w 796"/>
                <a:gd name="T91" fmla="*/ 34 h 190"/>
                <a:gd name="T92" fmla="*/ 728 w 796"/>
                <a:gd name="T93" fmla="*/ 42 h 190"/>
                <a:gd name="T94" fmla="*/ 748 w 796"/>
                <a:gd name="T95" fmla="*/ 50 h 190"/>
                <a:gd name="T96" fmla="*/ 764 w 796"/>
                <a:gd name="T97" fmla="*/ 58 h 190"/>
                <a:gd name="T98" fmla="*/ 778 w 796"/>
                <a:gd name="T99" fmla="*/ 66 h 190"/>
                <a:gd name="T100" fmla="*/ 788 w 796"/>
                <a:gd name="T101" fmla="*/ 76 h 190"/>
                <a:gd name="T102" fmla="*/ 794 w 796"/>
                <a:gd name="T103" fmla="*/ 86 h 190"/>
                <a:gd name="T104" fmla="*/ 796 w 796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6" h="190">
                  <a:moveTo>
                    <a:pt x="796" y="94"/>
                  </a:moveTo>
                  <a:lnTo>
                    <a:pt x="796" y="94"/>
                  </a:lnTo>
                  <a:lnTo>
                    <a:pt x="794" y="104"/>
                  </a:lnTo>
                  <a:lnTo>
                    <a:pt x="788" y="114"/>
                  </a:lnTo>
                  <a:lnTo>
                    <a:pt x="778" y="124"/>
                  </a:lnTo>
                  <a:lnTo>
                    <a:pt x="764" y="132"/>
                  </a:lnTo>
                  <a:lnTo>
                    <a:pt x="748" y="140"/>
                  </a:lnTo>
                  <a:lnTo>
                    <a:pt x="728" y="148"/>
                  </a:lnTo>
                  <a:lnTo>
                    <a:pt x="704" y="156"/>
                  </a:lnTo>
                  <a:lnTo>
                    <a:pt x="680" y="162"/>
                  </a:lnTo>
                  <a:lnTo>
                    <a:pt x="620" y="174"/>
                  </a:lnTo>
                  <a:lnTo>
                    <a:pt x="552" y="182"/>
                  </a:lnTo>
                  <a:lnTo>
                    <a:pt x="478" y="188"/>
                  </a:lnTo>
                  <a:lnTo>
                    <a:pt x="398" y="190"/>
                  </a:lnTo>
                  <a:lnTo>
                    <a:pt x="398" y="190"/>
                  </a:lnTo>
                  <a:lnTo>
                    <a:pt x="318" y="188"/>
                  </a:lnTo>
                  <a:lnTo>
                    <a:pt x="244" y="182"/>
                  </a:lnTo>
                  <a:lnTo>
                    <a:pt x="176" y="174"/>
                  </a:lnTo>
                  <a:lnTo>
                    <a:pt x="118" y="162"/>
                  </a:lnTo>
                  <a:lnTo>
                    <a:pt x="92" y="156"/>
                  </a:lnTo>
                  <a:lnTo>
                    <a:pt x="68" y="148"/>
                  </a:lnTo>
                  <a:lnTo>
                    <a:pt x="48" y="140"/>
                  </a:lnTo>
                  <a:lnTo>
                    <a:pt x="32" y="132"/>
                  </a:lnTo>
                  <a:lnTo>
                    <a:pt x="18" y="124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8" y="76"/>
                  </a:lnTo>
                  <a:lnTo>
                    <a:pt x="18" y="66"/>
                  </a:lnTo>
                  <a:lnTo>
                    <a:pt x="32" y="58"/>
                  </a:lnTo>
                  <a:lnTo>
                    <a:pt x="48" y="50"/>
                  </a:lnTo>
                  <a:lnTo>
                    <a:pt x="68" y="42"/>
                  </a:lnTo>
                  <a:lnTo>
                    <a:pt x="92" y="34"/>
                  </a:lnTo>
                  <a:lnTo>
                    <a:pt x="118" y="28"/>
                  </a:lnTo>
                  <a:lnTo>
                    <a:pt x="176" y="16"/>
                  </a:lnTo>
                  <a:lnTo>
                    <a:pt x="244" y="8"/>
                  </a:lnTo>
                  <a:lnTo>
                    <a:pt x="318" y="2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78" y="2"/>
                  </a:lnTo>
                  <a:lnTo>
                    <a:pt x="552" y="8"/>
                  </a:lnTo>
                  <a:lnTo>
                    <a:pt x="620" y="16"/>
                  </a:lnTo>
                  <a:lnTo>
                    <a:pt x="680" y="28"/>
                  </a:lnTo>
                  <a:lnTo>
                    <a:pt x="704" y="34"/>
                  </a:lnTo>
                  <a:lnTo>
                    <a:pt x="728" y="42"/>
                  </a:lnTo>
                  <a:lnTo>
                    <a:pt x="748" y="50"/>
                  </a:lnTo>
                  <a:lnTo>
                    <a:pt x="764" y="58"/>
                  </a:lnTo>
                  <a:lnTo>
                    <a:pt x="778" y="66"/>
                  </a:lnTo>
                  <a:lnTo>
                    <a:pt x="788" y="76"/>
                  </a:lnTo>
                  <a:lnTo>
                    <a:pt x="794" y="86"/>
                  </a:lnTo>
                  <a:lnTo>
                    <a:pt x="796" y="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60" name="Freeform 45"/>
            <p:cNvSpPr>
              <a:spLocks/>
            </p:cNvSpPr>
            <p:nvPr/>
          </p:nvSpPr>
          <p:spPr bwMode="auto">
            <a:xfrm>
              <a:off x="3400425" y="2997200"/>
              <a:ext cx="1263650" cy="301625"/>
            </a:xfrm>
            <a:custGeom>
              <a:avLst/>
              <a:gdLst>
                <a:gd name="T0" fmla="*/ 796 w 796"/>
                <a:gd name="T1" fmla="*/ 94 h 190"/>
                <a:gd name="T2" fmla="*/ 796 w 796"/>
                <a:gd name="T3" fmla="*/ 94 h 190"/>
                <a:gd name="T4" fmla="*/ 794 w 796"/>
                <a:gd name="T5" fmla="*/ 104 h 190"/>
                <a:gd name="T6" fmla="*/ 788 w 796"/>
                <a:gd name="T7" fmla="*/ 114 h 190"/>
                <a:gd name="T8" fmla="*/ 778 w 796"/>
                <a:gd name="T9" fmla="*/ 124 h 190"/>
                <a:gd name="T10" fmla="*/ 764 w 796"/>
                <a:gd name="T11" fmla="*/ 132 h 190"/>
                <a:gd name="T12" fmla="*/ 748 w 796"/>
                <a:gd name="T13" fmla="*/ 140 h 190"/>
                <a:gd name="T14" fmla="*/ 728 w 796"/>
                <a:gd name="T15" fmla="*/ 148 h 190"/>
                <a:gd name="T16" fmla="*/ 704 w 796"/>
                <a:gd name="T17" fmla="*/ 156 h 190"/>
                <a:gd name="T18" fmla="*/ 680 w 796"/>
                <a:gd name="T19" fmla="*/ 162 h 190"/>
                <a:gd name="T20" fmla="*/ 620 w 796"/>
                <a:gd name="T21" fmla="*/ 174 h 190"/>
                <a:gd name="T22" fmla="*/ 552 w 796"/>
                <a:gd name="T23" fmla="*/ 182 h 190"/>
                <a:gd name="T24" fmla="*/ 478 w 796"/>
                <a:gd name="T25" fmla="*/ 188 h 190"/>
                <a:gd name="T26" fmla="*/ 398 w 796"/>
                <a:gd name="T27" fmla="*/ 190 h 190"/>
                <a:gd name="T28" fmla="*/ 398 w 796"/>
                <a:gd name="T29" fmla="*/ 190 h 190"/>
                <a:gd name="T30" fmla="*/ 318 w 796"/>
                <a:gd name="T31" fmla="*/ 188 h 190"/>
                <a:gd name="T32" fmla="*/ 244 w 796"/>
                <a:gd name="T33" fmla="*/ 182 h 190"/>
                <a:gd name="T34" fmla="*/ 176 w 796"/>
                <a:gd name="T35" fmla="*/ 174 h 190"/>
                <a:gd name="T36" fmla="*/ 118 w 796"/>
                <a:gd name="T37" fmla="*/ 162 h 190"/>
                <a:gd name="T38" fmla="*/ 92 w 796"/>
                <a:gd name="T39" fmla="*/ 156 h 190"/>
                <a:gd name="T40" fmla="*/ 68 w 796"/>
                <a:gd name="T41" fmla="*/ 148 h 190"/>
                <a:gd name="T42" fmla="*/ 48 w 796"/>
                <a:gd name="T43" fmla="*/ 140 h 190"/>
                <a:gd name="T44" fmla="*/ 32 w 796"/>
                <a:gd name="T45" fmla="*/ 132 h 190"/>
                <a:gd name="T46" fmla="*/ 18 w 796"/>
                <a:gd name="T47" fmla="*/ 124 h 190"/>
                <a:gd name="T48" fmla="*/ 8 w 796"/>
                <a:gd name="T49" fmla="*/ 114 h 190"/>
                <a:gd name="T50" fmla="*/ 2 w 796"/>
                <a:gd name="T51" fmla="*/ 104 h 190"/>
                <a:gd name="T52" fmla="*/ 0 w 796"/>
                <a:gd name="T53" fmla="*/ 94 h 190"/>
                <a:gd name="T54" fmla="*/ 0 w 796"/>
                <a:gd name="T55" fmla="*/ 94 h 190"/>
                <a:gd name="T56" fmla="*/ 2 w 796"/>
                <a:gd name="T57" fmla="*/ 86 h 190"/>
                <a:gd name="T58" fmla="*/ 8 w 796"/>
                <a:gd name="T59" fmla="*/ 76 h 190"/>
                <a:gd name="T60" fmla="*/ 18 w 796"/>
                <a:gd name="T61" fmla="*/ 66 h 190"/>
                <a:gd name="T62" fmla="*/ 32 w 796"/>
                <a:gd name="T63" fmla="*/ 58 h 190"/>
                <a:gd name="T64" fmla="*/ 48 w 796"/>
                <a:gd name="T65" fmla="*/ 50 h 190"/>
                <a:gd name="T66" fmla="*/ 68 w 796"/>
                <a:gd name="T67" fmla="*/ 42 h 190"/>
                <a:gd name="T68" fmla="*/ 92 w 796"/>
                <a:gd name="T69" fmla="*/ 34 h 190"/>
                <a:gd name="T70" fmla="*/ 118 w 796"/>
                <a:gd name="T71" fmla="*/ 28 h 190"/>
                <a:gd name="T72" fmla="*/ 176 w 796"/>
                <a:gd name="T73" fmla="*/ 16 h 190"/>
                <a:gd name="T74" fmla="*/ 244 w 796"/>
                <a:gd name="T75" fmla="*/ 8 h 190"/>
                <a:gd name="T76" fmla="*/ 318 w 796"/>
                <a:gd name="T77" fmla="*/ 2 h 190"/>
                <a:gd name="T78" fmla="*/ 398 w 796"/>
                <a:gd name="T79" fmla="*/ 0 h 190"/>
                <a:gd name="T80" fmla="*/ 398 w 796"/>
                <a:gd name="T81" fmla="*/ 0 h 190"/>
                <a:gd name="T82" fmla="*/ 478 w 796"/>
                <a:gd name="T83" fmla="*/ 2 h 190"/>
                <a:gd name="T84" fmla="*/ 552 w 796"/>
                <a:gd name="T85" fmla="*/ 8 h 190"/>
                <a:gd name="T86" fmla="*/ 620 w 796"/>
                <a:gd name="T87" fmla="*/ 16 h 190"/>
                <a:gd name="T88" fmla="*/ 680 w 796"/>
                <a:gd name="T89" fmla="*/ 28 h 190"/>
                <a:gd name="T90" fmla="*/ 704 w 796"/>
                <a:gd name="T91" fmla="*/ 34 h 190"/>
                <a:gd name="T92" fmla="*/ 728 w 796"/>
                <a:gd name="T93" fmla="*/ 42 h 190"/>
                <a:gd name="T94" fmla="*/ 748 w 796"/>
                <a:gd name="T95" fmla="*/ 50 h 190"/>
                <a:gd name="T96" fmla="*/ 764 w 796"/>
                <a:gd name="T97" fmla="*/ 58 h 190"/>
                <a:gd name="T98" fmla="*/ 778 w 796"/>
                <a:gd name="T99" fmla="*/ 66 h 190"/>
                <a:gd name="T100" fmla="*/ 788 w 796"/>
                <a:gd name="T101" fmla="*/ 76 h 190"/>
                <a:gd name="T102" fmla="*/ 794 w 796"/>
                <a:gd name="T103" fmla="*/ 86 h 190"/>
                <a:gd name="T104" fmla="*/ 796 w 796"/>
                <a:gd name="T105" fmla="*/ 94 h 190"/>
                <a:gd name="T106" fmla="*/ 796 w 796"/>
                <a:gd name="T107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6" h="190">
                  <a:moveTo>
                    <a:pt x="796" y="94"/>
                  </a:moveTo>
                  <a:lnTo>
                    <a:pt x="796" y="94"/>
                  </a:lnTo>
                  <a:lnTo>
                    <a:pt x="794" y="104"/>
                  </a:lnTo>
                  <a:lnTo>
                    <a:pt x="788" y="114"/>
                  </a:lnTo>
                  <a:lnTo>
                    <a:pt x="778" y="124"/>
                  </a:lnTo>
                  <a:lnTo>
                    <a:pt x="764" y="132"/>
                  </a:lnTo>
                  <a:lnTo>
                    <a:pt x="748" y="140"/>
                  </a:lnTo>
                  <a:lnTo>
                    <a:pt x="728" y="148"/>
                  </a:lnTo>
                  <a:lnTo>
                    <a:pt x="704" y="156"/>
                  </a:lnTo>
                  <a:lnTo>
                    <a:pt x="680" y="162"/>
                  </a:lnTo>
                  <a:lnTo>
                    <a:pt x="620" y="174"/>
                  </a:lnTo>
                  <a:lnTo>
                    <a:pt x="552" y="182"/>
                  </a:lnTo>
                  <a:lnTo>
                    <a:pt x="478" y="188"/>
                  </a:lnTo>
                  <a:lnTo>
                    <a:pt x="398" y="190"/>
                  </a:lnTo>
                  <a:lnTo>
                    <a:pt x="398" y="190"/>
                  </a:lnTo>
                  <a:lnTo>
                    <a:pt x="318" y="188"/>
                  </a:lnTo>
                  <a:lnTo>
                    <a:pt x="244" y="182"/>
                  </a:lnTo>
                  <a:lnTo>
                    <a:pt x="176" y="174"/>
                  </a:lnTo>
                  <a:lnTo>
                    <a:pt x="118" y="162"/>
                  </a:lnTo>
                  <a:lnTo>
                    <a:pt x="92" y="156"/>
                  </a:lnTo>
                  <a:lnTo>
                    <a:pt x="68" y="148"/>
                  </a:lnTo>
                  <a:lnTo>
                    <a:pt x="48" y="140"/>
                  </a:lnTo>
                  <a:lnTo>
                    <a:pt x="32" y="132"/>
                  </a:lnTo>
                  <a:lnTo>
                    <a:pt x="18" y="124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8" y="76"/>
                  </a:lnTo>
                  <a:lnTo>
                    <a:pt x="18" y="66"/>
                  </a:lnTo>
                  <a:lnTo>
                    <a:pt x="32" y="58"/>
                  </a:lnTo>
                  <a:lnTo>
                    <a:pt x="48" y="50"/>
                  </a:lnTo>
                  <a:lnTo>
                    <a:pt x="68" y="42"/>
                  </a:lnTo>
                  <a:lnTo>
                    <a:pt x="92" y="34"/>
                  </a:lnTo>
                  <a:lnTo>
                    <a:pt x="118" y="28"/>
                  </a:lnTo>
                  <a:lnTo>
                    <a:pt x="176" y="16"/>
                  </a:lnTo>
                  <a:lnTo>
                    <a:pt x="244" y="8"/>
                  </a:lnTo>
                  <a:lnTo>
                    <a:pt x="318" y="2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78" y="2"/>
                  </a:lnTo>
                  <a:lnTo>
                    <a:pt x="552" y="8"/>
                  </a:lnTo>
                  <a:lnTo>
                    <a:pt x="620" y="16"/>
                  </a:lnTo>
                  <a:lnTo>
                    <a:pt x="680" y="28"/>
                  </a:lnTo>
                  <a:lnTo>
                    <a:pt x="704" y="34"/>
                  </a:lnTo>
                  <a:lnTo>
                    <a:pt x="728" y="42"/>
                  </a:lnTo>
                  <a:lnTo>
                    <a:pt x="748" y="50"/>
                  </a:lnTo>
                  <a:lnTo>
                    <a:pt x="764" y="58"/>
                  </a:lnTo>
                  <a:lnTo>
                    <a:pt x="778" y="66"/>
                  </a:lnTo>
                  <a:lnTo>
                    <a:pt x="788" y="76"/>
                  </a:lnTo>
                  <a:lnTo>
                    <a:pt x="794" y="86"/>
                  </a:lnTo>
                  <a:lnTo>
                    <a:pt x="796" y="94"/>
                  </a:lnTo>
                  <a:lnTo>
                    <a:pt x="796" y="9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61" name="Rectangle 46"/>
            <p:cNvSpPr>
              <a:spLocks noChangeArrowheads="1"/>
            </p:cNvSpPr>
            <p:nvPr/>
          </p:nvSpPr>
          <p:spPr bwMode="auto">
            <a:xfrm>
              <a:off x="1917700" y="3876675"/>
              <a:ext cx="95699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1. Ne rien faire,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rester sur sa position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se contenter de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justifier le prix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élevé pratiqué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98" name="Rectangle 83"/>
            <p:cNvSpPr>
              <a:spLocks noChangeArrowheads="1"/>
            </p:cNvSpPr>
            <p:nvPr/>
          </p:nvSpPr>
          <p:spPr bwMode="auto">
            <a:xfrm>
              <a:off x="2870200" y="3876675"/>
              <a:ext cx="80470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2. Proposer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aménagement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conditions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paiement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23" name="Rectangle 108"/>
            <p:cNvSpPr>
              <a:spLocks noChangeArrowheads="1"/>
            </p:cNvSpPr>
            <p:nvPr/>
          </p:nvSpPr>
          <p:spPr bwMode="auto">
            <a:xfrm>
              <a:off x="3810000" y="3876675"/>
              <a:ext cx="77585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3. Faire un geste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symbolique sur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frais de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déplacement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autres frais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annexes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55" name="Rectangle 140"/>
            <p:cNvSpPr>
              <a:spLocks noChangeArrowheads="1"/>
            </p:cNvSpPr>
            <p:nvPr/>
          </p:nvSpPr>
          <p:spPr bwMode="auto">
            <a:xfrm>
              <a:off x="4676775" y="3876675"/>
              <a:ext cx="912109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4. Réduire les coûts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jouant sur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contenu de façon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réduire le nombre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journées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facturées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495" name="Rectangle 180"/>
            <p:cNvSpPr>
              <a:spLocks noChangeArrowheads="1"/>
            </p:cNvSpPr>
            <p:nvPr/>
          </p:nvSpPr>
          <p:spPr bwMode="auto">
            <a:xfrm>
              <a:off x="5657850" y="3876675"/>
              <a:ext cx="79188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5. Accepter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pratiquer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remise, mais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demandant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échange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contreparties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216"/>
            <p:cNvSpPr>
              <a:spLocks noChangeArrowheads="1"/>
            </p:cNvSpPr>
            <p:nvPr/>
          </p:nvSpPr>
          <p:spPr bwMode="auto">
            <a:xfrm>
              <a:off x="6597650" y="3876675"/>
              <a:ext cx="45845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6. Baisser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 prix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1" name="Rectangle 225"/>
            <p:cNvSpPr>
              <a:spLocks noChangeArrowheads="1"/>
            </p:cNvSpPr>
            <p:nvPr/>
          </p:nvSpPr>
          <p:spPr bwMode="auto">
            <a:xfrm>
              <a:off x="3540929" y="3108553"/>
              <a:ext cx="112691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« Vous êtes trop cher ! 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24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45" name="ZoneTexte 24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41</a:t>
              </a:r>
            </a:p>
          </p:txBody>
        </p:sp>
        <p:grpSp>
          <p:nvGrpSpPr>
            <p:cNvPr id="24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4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4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5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NÉGOCIATION DU CONTRAT</a:t>
                </a:r>
              </a:p>
            </p:txBody>
          </p:sp>
        </p:grpSp>
      </p:grpSp>
      <p:sp>
        <p:nvSpPr>
          <p:cNvPr id="251" name="ZoneTexte 250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492146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051720" y="6503989"/>
            <a:ext cx="540059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RISQUES LIÉS À LA RÉDUCTION DU CONTENU DE LA MISSION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41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NÉGOCIATION DU CONTRAT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57213" y="1952622"/>
            <a:ext cx="3913855" cy="3767709"/>
            <a:chOff x="3050598" y="1919288"/>
            <a:chExt cx="3374015" cy="3248025"/>
          </a:xfrm>
        </p:grpSpPr>
        <p:sp>
          <p:nvSpPr>
            <p:cNvPr id="4" name="Rectangle 8"/>
            <p:cNvSpPr>
              <a:spLocks noChangeArrowheads="1"/>
            </p:cNvSpPr>
            <p:nvPr/>
          </p:nvSpPr>
          <p:spPr bwMode="auto">
            <a:xfrm>
              <a:off x="3170238" y="3297238"/>
              <a:ext cx="682625" cy="682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9"/>
            <p:cNvSpPr>
              <a:spLocks noChangeArrowheads="1"/>
            </p:cNvSpPr>
            <p:nvPr/>
          </p:nvSpPr>
          <p:spPr bwMode="auto">
            <a:xfrm>
              <a:off x="3170238" y="3297238"/>
              <a:ext cx="682625" cy="6826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10"/>
            <p:cNvSpPr>
              <a:spLocks noChangeArrowheads="1"/>
            </p:cNvSpPr>
            <p:nvPr/>
          </p:nvSpPr>
          <p:spPr bwMode="auto">
            <a:xfrm>
              <a:off x="4237038" y="3287713"/>
              <a:ext cx="682625" cy="434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11"/>
            <p:cNvSpPr>
              <a:spLocks noChangeArrowheads="1"/>
            </p:cNvSpPr>
            <p:nvPr/>
          </p:nvSpPr>
          <p:spPr bwMode="auto">
            <a:xfrm>
              <a:off x="4237038" y="3287713"/>
              <a:ext cx="682625" cy="434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Line 12"/>
            <p:cNvSpPr>
              <a:spLocks noChangeShapeType="1"/>
            </p:cNvSpPr>
            <p:nvPr/>
          </p:nvSpPr>
          <p:spPr bwMode="auto">
            <a:xfrm flipV="1">
              <a:off x="4237038" y="3719513"/>
              <a:ext cx="117475" cy="1206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13"/>
            <p:cNvSpPr>
              <a:spLocks noChangeShapeType="1"/>
            </p:cNvSpPr>
            <p:nvPr/>
          </p:nvSpPr>
          <p:spPr bwMode="auto">
            <a:xfrm flipV="1">
              <a:off x="4237038" y="3719513"/>
              <a:ext cx="234950" cy="2413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Line 14"/>
            <p:cNvSpPr>
              <a:spLocks noChangeShapeType="1"/>
            </p:cNvSpPr>
            <p:nvPr/>
          </p:nvSpPr>
          <p:spPr bwMode="auto">
            <a:xfrm flipV="1">
              <a:off x="4338638" y="3719513"/>
              <a:ext cx="247650" cy="2540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15"/>
            <p:cNvSpPr>
              <a:spLocks noChangeShapeType="1"/>
            </p:cNvSpPr>
            <p:nvPr/>
          </p:nvSpPr>
          <p:spPr bwMode="auto">
            <a:xfrm flipV="1">
              <a:off x="4456113" y="3719513"/>
              <a:ext cx="247650" cy="2540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Line 16"/>
            <p:cNvSpPr>
              <a:spLocks noChangeShapeType="1"/>
            </p:cNvSpPr>
            <p:nvPr/>
          </p:nvSpPr>
          <p:spPr bwMode="auto">
            <a:xfrm flipV="1">
              <a:off x="4573588" y="3719513"/>
              <a:ext cx="247650" cy="2540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17"/>
            <p:cNvSpPr>
              <a:spLocks noChangeShapeType="1"/>
            </p:cNvSpPr>
            <p:nvPr/>
          </p:nvSpPr>
          <p:spPr bwMode="auto">
            <a:xfrm flipV="1">
              <a:off x="4691063" y="3741738"/>
              <a:ext cx="231775" cy="2317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18"/>
            <p:cNvSpPr>
              <a:spLocks noChangeShapeType="1"/>
            </p:cNvSpPr>
            <p:nvPr/>
          </p:nvSpPr>
          <p:spPr bwMode="auto">
            <a:xfrm flipV="1">
              <a:off x="4808538" y="3859213"/>
              <a:ext cx="114300" cy="1143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6" name="Freeform 19"/>
            <p:cNvSpPr>
              <a:spLocks/>
            </p:cNvSpPr>
            <p:nvPr/>
          </p:nvSpPr>
          <p:spPr bwMode="auto">
            <a:xfrm>
              <a:off x="4576763" y="3970338"/>
              <a:ext cx="41275" cy="9525"/>
            </a:xfrm>
            <a:custGeom>
              <a:avLst/>
              <a:gdLst>
                <a:gd name="T0" fmla="*/ 26 w 26"/>
                <a:gd name="T1" fmla="*/ 0 h 6"/>
                <a:gd name="T2" fmla="*/ 26 w 26"/>
                <a:gd name="T3" fmla="*/ 2 h 6"/>
                <a:gd name="T4" fmla="*/ 26 w 26"/>
                <a:gd name="T5" fmla="*/ 6 h 6"/>
                <a:gd name="T6" fmla="*/ 0 w 26"/>
                <a:gd name="T7" fmla="*/ 6 h 6"/>
                <a:gd name="T8" fmla="*/ 0 w 26"/>
                <a:gd name="T9" fmla="*/ 2 h 6"/>
                <a:gd name="T10" fmla="*/ 0 w 26"/>
                <a:gd name="T11" fmla="*/ 0 h 6"/>
                <a:gd name="T12" fmla="*/ 26 w 2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">
                  <a:moveTo>
                    <a:pt x="26" y="0"/>
                  </a:moveTo>
                  <a:lnTo>
                    <a:pt x="26" y="2"/>
                  </a:lnTo>
                  <a:lnTo>
                    <a:pt x="2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7" name="Freeform 20"/>
            <p:cNvSpPr>
              <a:spLocks/>
            </p:cNvSpPr>
            <p:nvPr/>
          </p:nvSpPr>
          <p:spPr bwMode="auto">
            <a:xfrm>
              <a:off x="4567238" y="3970338"/>
              <a:ext cx="9525" cy="9525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2 h 6"/>
                <a:gd name="T4" fmla="*/ 6 w 6"/>
                <a:gd name="T5" fmla="*/ 6 h 6"/>
                <a:gd name="T6" fmla="*/ 0 w 6"/>
                <a:gd name="T7" fmla="*/ 6 h 6"/>
                <a:gd name="T8" fmla="*/ 0 w 6"/>
                <a:gd name="T9" fmla="*/ 2 h 6"/>
                <a:gd name="T10" fmla="*/ 0 w 6"/>
                <a:gd name="T11" fmla="*/ 0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1" name="Freeform 21"/>
            <p:cNvSpPr>
              <a:spLocks/>
            </p:cNvSpPr>
            <p:nvPr/>
          </p:nvSpPr>
          <p:spPr bwMode="auto">
            <a:xfrm>
              <a:off x="4484688" y="3970338"/>
              <a:ext cx="50800" cy="9525"/>
            </a:xfrm>
            <a:custGeom>
              <a:avLst/>
              <a:gdLst>
                <a:gd name="T0" fmla="*/ 32 w 32"/>
                <a:gd name="T1" fmla="*/ 0 h 6"/>
                <a:gd name="T2" fmla="*/ 32 w 32"/>
                <a:gd name="T3" fmla="*/ 2 h 6"/>
                <a:gd name="T4" fmla="*/ 32 w 32"/>
                <a:gd name="T5" fmla="*/ 6 h 6"/>
                <a:gd name="T6" fmla="*/ 0 w 32"/>
                <a:gd name="T7" fmla="*/ 6 h 6"/>
                <a:gd name="T8" fmla="*/ 0 w 32"/>
                <a:gd name="T9" fmla="*/ 2 h 6"/>
                <a:gd name="T10" fmla="*/ 0 w 32"/>
                <a:gd name="T11" fmla="*/ 0 h 6"/>
                <a:gd name="T12" fmla="*/ 32 w 3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">
                  <a:moveTo>
                    <a:pt x="32" y="0"/>
                  </a:moveTo>
                  <a:lnTo>
                    <a:pt x="32" y="2"/>
                  </a:lnTo>
                  <a:lnTo>
                    <a:pt x="3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2" name="Freeform 22"/>
            <p:cNvSpPr>
              <a:spLocks/>
            </p:cNvSpPr>
            <p:nvPr/>
          </p:nvSpPr>
          <p:spPr bwMode="auto">
            <a:xfrm>
              <a:off x="4440238" y="3970338"/>
              <a:ext cx="12700" cy="9525"/>
            </a:xfrm>
            <a:custGeom>
              <a:avLst/>
              <a:gdLst>
                <a:gd name="T0" fmla="*/ 8 w 8"/>
                <a:gd name="T1" fmla="*/ 0 h 6"/>
                <a:gd name="T2" fmla="*/ 8 w 8"/>
                <a:gd name="T3" fmla="*/ 2 h 6"/>
                <a:gd name="T4" fmla="*/ 8 w 8"/>
                <a:gd name="T5" fmla="*/ 6 h 6"/>
                <a:gd name="T6" fmla="*/ 0 w 8"/>
                <a:gd name="T7" fmla="*/ 6 h 6"/>
                <a:gd name="T8" fmla="*/ 0 w 8"/>
                <a:gd name="T9" fmla="*/ 2 h 6"/>
                <a:gd name="T10" fmla="*/ 0 w 8"/>
                <a:gd name="T11" fmla="*/ 0 h 6"/>
                <a:gd name="T12" fmla="*/ 8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lnTo>
                    <a:pt x="8" y="2"/>
                  </a:lnTo>
                  <a:lnTo>
                    <a:pt x="8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3" name="Freeform 23"/>
            <p:cNvSpPr>
              <a:spLocks/>
            </p:cNvSpPr>
            <p:nvPr/>
          </p:nvSpPr>
          <p:spPr bwMode="auto">
            <a:xfrm>
              <a:off x="4357688" y="3970338"/>
              <a:ext cx="50800" cy="9525"/>
            </a:xfrm>
            <a:custGeom>
              <a:avLst/>
              <a:gdLst>
                <a:gd name="T0" fmla="*/ 32 w 32"/>
                <a:gd name="T1" fmla="*/ 0 h 6"/>
                <a:gd name="T2" fmla="*/ 32 w 32"/>
                <a:gd name="T3" fmla="*/ 2 h 6"/>
                <a:gd name="T4" fmla="*/ 32 w 32"/>
                <a:gd name="T5" fmla="*/ 6 h 6"/>
                <a:gd name="T6" fmla="*/ 0 w 32"/>
                <a:gd name="T7" fmla="*/ 6 h 6"/>
                <a:gd name="T8" fmla="*/ 0 w 32"/>
                <a:gd name="T9" fmla="*/ 2 h 6"/>
                <a:gd name="T10" fmla="*/ 0 w 32"/>
                <a:gd name="T11" fmla="*/ 0 h 6"/>
                <a:gd name="T12" fmla="*/ 32 w 3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">
                  <a:moveTo>
                    <a:pt x="32" y="0"/>
                  </a:moveTo>
                  <a:lnTo>
                    <a:pt x="32" y="2"/>
                  </a:lnTo>
                  <a:lnTo>
                    <a:pt x="3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4" name="Freeform 24"/>
            <p:cNvSpPr>
              <a:spLocks/>
            </p:cNvSpPr>
            <p:nvPr/>
          </p:nvSpPr>
          <p:spPr bwMode="auto">
            <a:xfrm>
              <a:off x="4316413" y="3970338"/>
              <a:ext cx="9525" cy="9525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2 h 6"/>
                <a:gd name="T4" fmla="*/ 6 w 6"/>
                <a:gd name="T5" fmla="*/ 6 h 6"/>
                <a:gd name="T6" fmla="*/ 0 w 6"/>
                <a:gd name="T7" fmla="*/ 6 h 6"/>
                <a:gd name="T8" fmla="*/ 0 w 6"/>
                <a:gd name="T9" fmla="*/ 2 h 6"/>
                <a:gd name="T10" fmla="*/ 0 w 6"/>
                <a:gd name="T11" fmla="*/ 0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5" name="Freeform 25"/>
            <p:cNvSpPr>
              <a:spLocks/>
            </p:cNvSpPr>
            <p:nvPr/>
          </p:nvSpPr>
          <p:spPr bwMode="auto">
            <a:xfrm>
              <a:off x="4237038" y="3970338"/>
              <a:ext cx="44450" cy="9525"/>
            </a:xfrm>
            <a:custGeom>
              <a:avLst/>
              <a:gdLst>
                <a:gd name="T0" fmla="*/ 28 w 28"/>
                <a:gd name="T1" fmla="*/ 0 h 6"/>
                <a:gd name="T2" fmla="*/ 28 w 28"/>
                <a:gd name="T3" fmla="*/ 2 h 6"/>
                <a:gd name="T4" fmla="*/ 28 w 28"/>
                <a:gd name="T5" fmla="*/ 6 h 6"/>
                <a:gd name="T6" fmla="*/ 0 w 28"/>
                <a:gd name="T7" fmla="*/ 6 h 6"/>
                <a:gd name="T8" fmla="*/ 0 w 28"/>
                <a:gd name="T9" fmla="*/ 2 h 6"/>
                <a:gd name="T10" fmla="*/ 0 w 28"/>
                <a:gd name="T11" fmla="*/ 0 h 6"/>
                <a:gd name="T12" fmla="*/ 28 w 2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28" y="0"/>
                  </a:moveTo>
                  <a:lnTo>
                    <a:pt x="28" y="2"/>
                  </a:lnTo>
                  <a:lnTo>
                    <a:pt x="28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6" name="Freeform 26"/>
            <p:cNvSpPr>
              <a:spLocks/>
            </p:cNvSpPr>
            <p:nvPr/>
          </p:nvSpPr>
          <p:spPr bwMode="auto">
            <a:xfrm>
              <a:off x="4230688" y="3973513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7" name="Freeform 27"/>
            <p:cNvSpPr>
              <a:spLocks/>
            </p:cNvSpPr>
            <p:nvPr/>
          </p:nvSpPr>
          <p:spPr bwMode="auto">
            <a:xfrm>
              <a:off x="4230688" y="3970338"/>
              <a:ext cx="9525" cy="3175"/>
            </a:xfrm>
            <a:custGeom>
              <a:avLst/>
              <a:gdLst>
                <a:gd name="T0" fmla="*/ 6 w 6"/>
                <a:gd name="T1" fmla="*/ 2 h 2"/>
                <a:gd name="T2" fmla="*/ 4 w 6"/>
                <a:gd name="T3" fmla="*/ 2 h 2"/>
                <a:gd name="T4" fmla="*/ 0 w 6"/>
                <a:gd name="T5" fmla="*/ 2 h 2"/>
                <a:gd name="T6" fmla="*/ 0 w 6"/>
                <a:gd name="T7" fmla="*/ 0 h 2"/>
                <a:gd name="T8" fmla="*/ 4 w 6"/>
                <a:gd name="T9" fmla="*/ 0 h 2"/>
                <a:gd name="T10" fmla="*/ 6 w 6"/>
                <a:gd name="T11" fmla="*/ 0 h 2"/>
                <a:gd name="T12" fmla="*/ 6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8" name="Freeform 28"/>
            <p:cNvSpPr>
              <a:spLocks/>
            </p:cNvSpPr>
            <p:nvPr/>
          </p:nvSpPr>
          <p:spPr bwMode="auto">
            <a:xfrm>
              <a:off x="4230688" y="39258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4 w 6"/>
                <a:gd name="T3" fmla="*/ 6 h 6"/>
                <a:gd name="T4" fmla="*/ 0 w 6"/>
                <a:gd name="T5" fmla="*/ 6 h 6"/>
                <a:gd name="T6" fmla="*/ 0 w 6"/>
                <a:gd name="T7" fmla="*/ 0 h 6"/>
                <a:gd name="T8" fmla="*/ 4 w 6"/>
                <a:gd name="T9" fmla="*/ 0 h 6"/>
                <a:gd name="T10" fmla="*/ 6 w 6"/>
                <a:gd name="T11" fmla="*/ 0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9" name="Freeform 29"/>
            <p:cNvSpPr>
              <a:spLocks/>
            </p:cNvSpPr>
            <p:nvPr/>
          </p:nvSpPr>
          <p:spPr bwMode="auto">
            <a:xfrm>
              <a:off x="4230688" y="3840163"/>
              <a:ext cx="9525" cy="50800"/>
            </a:xfrm>
            <a:custGeom>
              <a:avLst/>
              <a:gdLst>
                <a:gd name="T0" fmla="*/ 6 w 6"/>
                <a:gd name="T1" fmla="*/ 32 h 32"/>
                <a:gd name="T2" fmla="*/ 4 w 6"/>
                <a:gd name="T3" fmla="*/ 32 h 32"/>
                <a:gd name="T4" fmla="*/ 0 w 6"/>
                <a:gd name="T5" fmla="*/ 32 h 32"/>
                <a:gd name="T6" fmla="*/ 0 w 6"/>
                <a:gd name="T7" fmla="*/ 0 h 32"/>
                <a:gd name="T8" fmla="*/ 4 w 6"/>
                <a:gd name="T9" fmla="*/ 0 h 32"/>
                <a:gd name="T10" fmla="*/ 6 w 6"/>
                <a:gd name="T11" fmla="*/ 0 h 32"/>
                <a:gd name="T12" fmla="*/ 6 w 6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2">
                  <a:moveTo>
                    <a:pt x="6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0" name="Freeform 30"/>
            <p:cNvSpPr>
              <a:spLocks/>
            </p:cNvSpPr>
            <p:nvPr/>
          </p:nvSpPr>
          <p:spPr bwMode="auto">
            <a:xfrm>
              <a:off x="4230688" y="3789363"/>
              <a:ext cx="9525" cy="15875"/>
            </a:xfrm>
            <a:custGeom>
              <a:avLst/>
              <a:gdLst>
                <a:gd name="T0" fmla="*/ 6 w 6"/>
                <a:gd name="T1" fmla="*/ 10 h 10"/>
                <a:gd name="T2" fmla="*/ 4 w 6"/>
                <a:gd name="T3" fmla="*/ 10 h 10"/>
                <a:gd name="T4" fmla="*/ 0 w 6"/>
                <a:gd name="T5" fmla="*/ 10 h 10"/>
                <a:gd name="T6" fmla="*/ 0 w 6"/>
                <a:gd name="T7" fmla="*/ 0 h 10"/>
                <a:gd name="T8" fmla="*/ 4 w 6"/>
                <a:gd name="T9" fmla="*/ 0 h 10"/>
                <a:gd name="T10" fmla="*/ 6 w 6"/>
                <a:gd name="T11" fmla="*/ 0 h 10"/>
                <a:gd name="T12" fmla="*/ 6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lnTo>
                    <a:pt x="4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1" name="Freeform 31"/>
            <p:cNvSpPr>
              <a:spLocks/>
            </p:cNvSpPr>
            <p:nvPr/>
          </p:nvSpPr>
          <p:spPr bwMode="auto">
            <a:xfrm>
              <a:off x="4230688" y="3719513"/>
              <a:ext cx="9525" cy="34925"/>
            </a:xfrm>
            <a:custGeom>
              <a:avLst/>
              <a:gdLst>
                <a:gd name="T0" fmla="*/ 6 w 6"/>
                <a:gd name="T1" fmla="*/ 22 h 22"/>
                <a:gd name="T2" fmla="*/ 4 w 6"/>
                <a:gd name="T3" fmla="*/ 22 h 22"/>
                <a:gd name="T4" fmla="*/ 0 w 6"/>
                <a:gd name="T5" fmla="*/ 22 h 22"/>
                <a:gd name="T6" fmla="*/ 0 w 6"/>
                <a:gd name="T7" fmla="*/ 0 h 22"/>
                <a:gd name="T8" fmla="*/ 4 w 6"/>
                <a:gd name="T9" fmla="*/ 0 h 22"/>
                <a:gd name="T10" fmla="*/ 6 w 6"/>
                <a:gd name="T11" fmla="*/ 0 h 22"/>
                <a:gd name="T12" fmla="*/ 6 w 6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lnTo>
                    <a:pt x="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2" name="Freeform 32"/>
            <p:cNvSpPr>
              <a:spLocks/>
            </p:cNvSpPr>
            <p:nvPr/>
          </p:nvSpPr>
          <p:spPr bwMode="auto">
            <a:xfrm>
              <a:off x="4230688" y="3716338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3" name="Freeform 33"/>
            <p:cNvSpPr>
              <a:spLocks/>
            </p:cNvSpPr>
            <p:nvPr/>
          </p:nvSpPr>
          <p:spPr bwMode="auto">
            <a:xfrm>
              <a:off x="4237038" y="3716338"/>
              <a:ext cx="15875" cy="9525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2 h 6"/>
                <a:gd name="T4" fmla="*/ 0 w 10"/>
                <a:gd name="T5" fmla="*/ 0 h 6"/>
                <a:gd name="T6" fmla="*/ 10 w 10"/>
                <a:gd name="T7" fmla="*/ 0 h 6"/>
                <a:gd name="T8" fmla="*/ 10 w 10"/>
                <a:gd name="T9" fmla="*/ 2 h 6"/>
                <a:gd name="T10" fmla="*/ 10 w 10"/>
                <a:gd name="T11" fmla="*/ 6 h 6"/>
                <a:gd name="T12" fmla="*/ 0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4" name="Freeform 34"/>
            <p:cNvSpPr>
              <a:spLocks/>
            </p:cNvSpPr>
            <p:nvPr/>
          </p:nvSpPr>
          <p:spPr bwMode="auto">
            <a:xfrm>
              <a:off x="4284663" y="3716338"/>
              <a:ext cx="9525" cy="9525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2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2 h 6"/>
                <a:gd name="T10" fmla="*/ 6 w 6"/>
                <a:gd name="T11" fmla="*/ 6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5" name="Freeform 35"/>
            <p:cNvSpPr>
              <a:spLocks/>
            </p:cNvSpPr>
            <p:nvPr/>
          </p:nvSpPr>
          <p:spPr bwMode="auto">
            <a:xfrm>
              <a:off x="4329113" y="3716338"/>
              <a:ext cx="47625" cy="9525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2 h 6"/>
                <a:gd name="T4" fmla="*/ 0 w 30"/>
                <a:gd name="T5" fmla="*/ 0 h 6"/>
                <a:gd name="T6" fmla="*/ 30 w 30"/>
                <a:gd name="T7" fmla="*/ 0 h 6"/>
                <a:gd name="T8" fmla="*/ 30 w 30"/>
                <a:gd name="T9" fmla="*/ 2 h 6"/>
                <a:gd name="T10" fmla="*/ 30 w 30"/>
                <a:gd name="T11" fmla="*/ 6 h 6"/>
                <a:gd name="T12" fmla="*/ 0 w 3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6" name="Freeform 36"/>
            <p:cNvSpPr>
              <a:spLocks/>
            </p:cNvSpPr>
            <p:nvPr/>
          </p:nvSpPr>
          <p:spPr bwMode="auto">
            <a:xfrm>
              <a:off x="4411663" y="3716338"/>
              <a:ext cx="9525" cy="9525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2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2 h 6"/>
                <a:gd name="T10" fmla="*/ 6 w 6"/>
                <a:gd name="T11" fmla="*/ 6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7" name="Freeform 37"/>
            <p:cNvSpPr>
              <a:spLocks/>
            </p:cNvSpPr>
            <p:nvPr/>
          </p:nvSpPr>
          <p:spPr bwMode="auto">
            <a:xfrm>
              <a:off x="4456113" y="3716338"/>
              <a:ext cx="47625" cy="9525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2 h 6"/>
                <a:gd name="T4" fmla="*/ 0 w 30"/>
                <a:gd name="T5" fmla="*/ 0 h 6"/>
                <a:gd name="T6" fmla="*/ 30 w 30"/>
                <a:gd name="T7" fmla="*/ 0 h 6"/>
                <a:gd name="T8" fmla="*/ 30 w 30"/>
                <a:gd name="T9" fmla="*/ 2 h 6"/>
                <a:gd name="T10" fmla="*/ 30 w 30"/>
                <a:gd name="T11" fmla="*/ 6 h 6"/>
                <a:gd name="T12" fmla="*/ 0 w 3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8" name="Freeform 38"/>
            <p:cNvSpPr>
              <a:spLocks/>
            </p:cNvSpPr>
            <p:nvPr/>
          </p:nvSpPr>
          <p:spPr bwMode="auto">
            <a:xfrm>
              <a:off x="4538663" y="3716338"/>
              <a:ext cx="9525" cy="9525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2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2 h 6"/>
                <a:gd name="T10" fmla="*/ 6 w 6"/>
                <a:gd name="T11" fmla="*/ 6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9" name="Freeform 39"/>
            <p:cNvSpPr>
              <a:spLocks/>
            </p:cNvSpPr>
            <p:nvPr/>
          </p:nvSpPr>
          <p:spPr bwMode="auto">
            <a:xfrm>
              <a:off x="4583113" y="3716338"/>
              <a:ext cx="47625" cy="9525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2 h 6"/>
                <a:gd name="T4" fmla="*/ 0 w 30"/>
                <a:gd name="T5" fmla="*/ 0 h 6"/>
                <a:gd name="T6" fmla="*/ 30 w 30"/>
                <a:gd name="T7" fmla="*/ 0 h 6"/>
                <a:gd name="T8" fmla="*/ 30 w 30"/>
                <a:gd name="T9" fmla="*/ 2 h 6"/>
                <a:gd name="T10" fmla="*/ 30 w 30"/>
                <a:gd name="T11" fmla="*/ 6 h 6"/>
                <a:gd name="T12" fmla="*/ 0 w 3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0" name="Freeform 40"/>
            <p:cNvSpPr>
              <a:spLocks/>
            </p:cNvSpPr>
            <p:nvPr/>
          </p:nvSpPr>
          <p:spPr bwMode="auto">
            <a:xfrm>
              <a:off x="4665663" y="3716338"/>
              <a:ext cx="9525" cy="9525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2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2 h 6"/>
                <a:gd name="T10" fmla="*/ 6 w 6"/>
                <a:gd name="T11" fmla="*/ 6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1" name="Freeform 41"/>
            <p:cNvSpPr>
              <a:spLocks/>
            </p:cNvSpPr>
            <p:nvPr/>
          </p:nvSpPr>
          <p:spPr bwMode="auto">
            <a:xfrm>
              <a:off x="4713288" y="3716338"/>
              <a:ext cx="44450" cy="9525"/>
            </a:xfrm>
            <a:custGeom>
              <a:avLst/>
              <a:gdLst>
                <a:gd name="T0" fmla="*/ 0 w 28"/>
                <a:gd name="T1" fmla="*/ 6 h 6"/>
                <a:gd name="T2" fmla="*/ 0 w 28"/>
                <a:gd name="T3" fmla="*/ 2 h 6"/>
                <a:gd name="T4" fmla="*/ 0 w 28"/>
                <a:gd name="T5" fmla="*/ 0 h 6"/>
                <a:gd name="T6" fmla="*/ 28 w 28"/>
                <a:gd name="T7" fmla="*/ 0 h 6"/>
                <a:gd name="T8" fmla="*/ 28 w 28"/>
                <a:gd name="T9" fmla="*/ 2 h 6"/>
                <a:gd name="T10" fmla="*/ 28 w 28"/>
                <a:gd name="T11" fmla="*/ 6 h 6"/>
                <a:gd name="T12" fmla="*/ 0 w 2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2" name="Freeform 42"/>
            <p:cNvSpPr>
              <a:spLocks/>
            </p:cNvSpPr>
            <p:nvPr/>
          </p:nvSpPr>
          <p:spPr bwMode="auto">
            <a:xfrm>
              <a:off x="4792663" y="3716338"/>
              <a:ext cx="15875" cy="9525"/>
            </a:xfrm>
            <a:custGeom>
              <a:avLst/>
              <a:gdLst>
                <a:gd name="T0" fmla="*/ 0 w 10"/>
                <a:gd name="T1" fmla="*/ 6 h 6"/>
                <a:gd name="T2" fmla="*/ 0 w 10"/>
                <a:gd name="T3" fmla="*/ 2 h 6"/>
                <a:gd name="T4" fmla="*/ 0 w 10"/>
                <a:gd name="T5" fmla="*/ 0 h 6"/>
                <a:gd name="T6" fmla="*/ 10 w 10"/>
                <a:gd name="T7" fmla="*/ 0 h 6"/>
                <a:gd name="T8" fmla="*/ 10 w 10"/>
                <a:gd name="T9" fmla="*/ 2 h 6"/>
                <a:gd name="T10" fmla="*/ 10 w 10"/>
                <a:gd name="T11" fmla="*/ 6 h 6"/>
                <a:gd name="T12" fmla="*/ 0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3" name="Freeform 43"/>
            <p:cNvSpPr>
              <a:spLocks/>
            </p:cNvSpPr>
            <p:nvPr/>
          </p:nvSpPr>
          <p:spPr bwMode="auto">
            <a:xfrm>
              <a:off x="4840288" y="3716338"/>
              <a:ext cx="44450" cy="9525"/>
            </a:xfrm>
            <a:custGeom>
              <a:avLst/>
              <a:gdLst>
                <a:gd name="T0" fmla="*/ 0 w 28"/>
                <a:gd name="T1" fmla="*/ 6 h 6"/>
                <a:gd name="T2" fmla="*/ 0 w 28"/>
                <a:gd name="T3" fmla="*/ 2 h 6"/>
                <a:gd name="T4" fmla="*/ 0 w 28"/>
                <a:gd name="T5" fmla="*/ 0 h 6"/>
                <a:gd name="T6" fmla="*/ 28 w 28"/>
                <a:gd name="T7" fmla="*/ 0 h 6"/>
                <a:gd name="T8" fmla="*/ 28 w 28"/>
                <a:gd name="T9" fmla="*/ 2 h 6"/>
                <a:gd name="T10" fmla="*/ 28 w 28"/>
                <a:gd name="T11" fmla="*/ 6 h 6"/>
                <a:gd name="T12" fmla="*/ 0 w 2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4" name="Freeform 44"/>
            <p:cNvSpPr>
              <a:spLocks/>
            </p:cNvSpPr>
            <p:nvPr/>
          </p:nvSpPr>
          <p:spPr bwMode="auto">
            <a:xfrm>
              <a:off x="4919663" y="3716338"/>
              <a:ext cx="3175" cy="9525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2 h 6"/>
                <a:gd name="T4" fmla="*/ 0 w 2"/>
                <a:gd name="T5" fmla="*/ 0 h 6"/>
                <a:gd name="T6" fmla="*/ 2 w 2"/>
                <a:gd name="T7" fmla="*/ 0 h 6"/>
                <a:gd name="T8" fmla="*/ 2 w 2"/>
                <a:gd name="T9" fmla="*/ 2 h 6"/>
                <a:gd name="T10" fmla="*/ 2 w 2"/>
                <a:gd name="T11" fmla="*/ 6 h 6"/>
                <a:gd name="T12" fmla="*/ 0 w 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5" name="Freeform 45"/>
            <p:cNvSpPr>
              <a:spLocks/>
            </p:cNvSpPr>
            <p:nvPr/>
          </p:nvSpPr>
          <p:spPr bwMode="auto">
            <a:xfrm>
              <a:off x="4922838" y="37163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6" name="Freeform 46"/>
            <p:cNvSpPr>
              <a:spLocks/>
            </p:cNvSpPr>
            <p:nvPr/>
          </p:nvSpPr>
          <p:spPr bwMode="auto">
            <a:xfrm>
              <a:off x="4919663" y="3719513"/>
              <a:ext cx="9525" cy="12700"/>
            </a:xfrm>
            <a:custGeom>
              <a:avLst/>
              <a:gdLst>
                <a:gd name="T0" fmla="*/ 0 w 6"/>
                <a:gd name="T1" fmla="*/ 0 h 8"/>
                <a:gd name="T2" fmla="*/ 2 w 6"/>
                <a:gd name="T3" fmla="*/ 0 h 8"/>
                <a:gd name="T4" fmla="*/ 6 w 6"/>
                <a:gd name="T5" fmla="*/ 0 h 8"/>
                <a:gd name="T6" fmla="*/ 6 w 6"/>
                <a:gd name="T7" fmla="*/ 8 h 8"/>
                <a:gd name="T8" fmla="*/ 2 w 6"/>
                <a:gd name="T9" fmla="*/ 8 h 8"/>
                <a:gd name="T10" fmla="*/ 0 w 6"/>
                <a:gd name="T11" fmla="*/ 8 h 8"/>
                <a:gd name="T12" fmla="*/ 0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7" name="Freeform 47"/>
            <p:cNvSpPr>
              <a:spLocks/>
            </p:cNvSpPr>
            <p:nvPr/>
          </p:nvSpPr>
          <p:spPr bwMode="auto">
            <a:xfrm>
              <a:off x="4919663" y="3763963"/>
              <a:ext cx="9525" cy="50800"/>
            </a:xfrm>
            <a:custGeom>
              <a:avLst/>
              <a:gdLst>
                <a:gd name="T0" fmla="*/ 0 w 6"/>
                <a:gd name="T1" fmla="*/ 0 h 32"/>
                <a:gd name="T2" fmla="*/ 2 w 6"/>
                <a:gd name="T3" fmla="*/ 0 h 32"/>
                <a:gd name="T4" fmla="*/ 6 w 6"/>
                <a:gd name="T5" fmla="*/ 0 h 32"/>
                <a:gd name="T6" fmla="*/ 6 w 6"/>
                <a:gd name="T7" fmla="*/ 32 h 32"/>
                <a:gd name="T8" fmla="*/ 2 w 6"/>
                <a:gd name="T9" fmla="*/ 32 h 32"/>
                <a:gd name="T10" fmla="*/ 0 w 6"/>
                <a:gd name="T11" fmla="*/ 32 h 32"/>
                <a:gd name="T12" fmla="*/ 0 w 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6" y="32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8" name="Freeform 48"/>
            <p:cNvSpPr>
              <a:spLocks/>
            </p:cNvSpPr>
            <p:nvPr/>
          </p:nvSpPr>
          <p:spPr bwMode="auto">
            <a:xfrm>
              <a:off x="4919663" y="3849688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2 w 6"/>
                <a:gd name="T3" fmla="*/ 0 h 6"/>
                <a:gd name="T4" fmla="*/ 6 w 6"/>
                <a:gd name="T5" fmla="*/ 0 h 6"/>
                <a:gd name="T6" fmla="*/ 6 w 6"/>
                <a:gd name="T7" fmla="*/ 6 h 6"/>
                <a:gd name="T8" fmla="*/ 2 w 6"/>
                <a:gd name="T9" fmla="*/ 6 h 6"/>
                <a:gd name="T10" fmla="*/ 0 w 6"/>
                <a:gd name="T11" fmla="*/ 6 h 6"/>
                <a:gd name="T12" fmla="*/ 0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69" name="Freeform 49"/>
            <p:cNvSpPr>
              <a:spLocks/>
            </p:cNvSpPr>
            <p:nvPr/>
          </p:nvSpPr>
          <p:spPr bwMode="auto">
            <a:xfrm>
              <a:off x="4919663" y="3900488"/>
              <a:ext cx="9525" cy="44450"/>
            </a:xfrm>
            <a:custGeom>
              <a:avLst/>
              <a:gdLst>
                <a:gd name="T0" fmla="*/ 0 w 6"/>
                <a:gd name="T1" fmla="*/ 0 h 28"/>
                <a:gd name="T2" fmla="*/ 2 w 6"/>
                <a:gd name="T3" fmla="*/ 0 h 28"/>
                <a:gd name="T4" fmla="*/ 6 w 6"/>
                <a:gd name="T5" fmla="*/ 0 h 28"/>
                <a:gd name="T6" fmla="*/ 6 w 6"/>
                <a:gd name="T7" fmla="*/ 28 h 28"/>
                <a:gd name="T8" fmla="*/ 2 w 6"/>
                <a:gd name="T9" fmla="*/ 28 h 28"/>
                <a:gd name="T10" fmla="*/ 0 w 6"/>
                <a:gd name="T11" fmla="*/ 28 h 28"/>
                <a:gd name="T12" fmla="*/ 0 w 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8">
                  <a:moveTo>
                    <a:pt x="0" y="0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6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0" name="Freeform 50"/>
            <p:cNvSpPr>
              <a:spLocks/>
            </p:cNvSpPr>
            <p:nvPr/>
          </p:nvSpPr>
          <p:spPr bwMode="auto">
            <a:xfrm>
              <a:off x="4903788" y="3970338"/>
              <a:ext cx="15875" cy="952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2 h 6"/>
                <a:gd name="T4" fmla="*/ 10 w 10"/>
                <a:gd name="T5" fmla="*/ 6 h 6"/>
                <a:gd name="T6" fmla="*/ 0 w 10"/>
                <a:gd name="T7" fmla="*/ 6 h 6"/>
                <a:gd name="T8" fmla="*/ 0 w 10"/>
                <a:gd name="T9" fmla="*/ 2 h 6"/>
                <a:gd name="T10" fmla="*/ 0 w 10"/>
                <a:gd name="T11" fmla="*/ 0 h 6"/>
                <a:gd name="T12" fmla="*/ 10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2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1" name="Freeform 51"/>
            <p:cNvSpPr>
              <a:spLocks/>
            </p:cNvSpPr>
            <p:nvPr/>
          </p:nvSpPr>
          <p:spPr bwMode="auto">
            <a:xfrm>
              <a:off x="4827588" y="3970338"/>
              <a:ext cx="44450" cy="9525"/>
            </a:xfrm>
            <a:custGeom>
              <a:avLst/>
              <a:gdLst>
                <a:gd name="T0" fmla="*/ 28 w 28"/>
                <a:gd name="T1" fmla="*/ 0 h 6"/>
                <a:gd name="T2" fmla="*/ 28 w 28"/>
                <a:gd name="T3" fmla="*/ 2 h 6"/>
                <a:gd name="T4" fmla="*/ 28 w 28"/>
                <a:gd name="T5" fmla="*/ 6 h 6"/>
                <a:gd name="T6" fmla="*/ 0 w 28"/>
                <a:gd name="T7" fmla="*/ 6 h 6"/>
                <a:gd name="T8" fmla="*/ 0 w 28"/>
                <a:gd name="T9" fmla="*/ 2 h 6"/>
                <a:gd name="T10" fmla="*/ 0 w 28"/>
                <a:gd name="T11" fmla="*/ 0 h 6"/>
                <a:gd name="T12" fmla="*/ 28 w 2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28" y="0"/>
                  </a:moveTo>
                  <a:lnTo>
                    <a:pt x="28" y="2"/>
                  </a:lnTo>
                  <a:lnTo>
                    <a:pt x="28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2" name="Freeform 52"/>
            <p:cNvSpPr>
              <a:spLocks/>
            </p:cNvSpPr>
            <p:nvPr/>
          </p:nvSpPr>
          <p:spPr bwMode="auto">
            <a:xfrm>
              <a:off x="4776788" y="3970338"/>
              <a:ext cx="15875" cy="952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2 h 6"/>
                <a:gd name="T4" fmla="*/ 10 w 10"/>
                <a:gd name="T5" fmla="*/ 6 h 6"/>
                <a:gd name="T6" fmla="*/ 0 w 10"/>
                <a:gd name="T7" fmla="*/ 6 h 6"/>
                <a:gd name="T8" fmla="*/ 0 w 10"/>
                <a:gd name="T9" fmla="*/ 2 h 6"/>
                <a:gd name="T10" fmla="*/ 0 w 10"/>
                <a:gd name="T11" fmla="*/ 0 h 6"/>
                <a:gd name="T12" fmla="*/ 10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2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3" name="Freeform 53"/>
            <p:cNvSpPr>
              <a:spLocks/>
            </p:cNvSpPr>
            <p:nvPr/>
          </p:nvSpPr>
          <p:spPr bwMode="auto">
            <a:xfrm>
              <a:off x="4700588" y="3970338"/>
              <a:ext cx="44450" cy="9525"/>
            </a:xfrm>
            <a:custGeom>
              <a:avLst/>
              <a:gdLst>
                <a:gd name="T0" fmla="*/ 28 w 28"/>
                <a:gd name="T1" fmla="*/ 0 h 6"/>
                <a:gd name="T2" fmla="*/ 28 w 28"/>
                <a:gd name="T3" fmla="*/ 2 h 6"/>
                <a:gd name="T4" fmla="*/ 28 w 28"/>
                <a:gd name="T5" fmla="*/ 6 h 6"/>
                <a:gd name="T6" fmla="*/ 0 w 28"/>
                <a:gd name="T7" fmla="*/ 6 h 6"/>
                <a:gd name="T8" fmla="*/ 0 w 28"/>
                <a:gd name="T9" fmla="*/ 2 h 6"/>
                <a:gd name="T10" fmla="*/ 0 w 28"/>
                <a:gd name="T11" fmla="*/ 0 h 6"/>
                <a:gd name="T12" fmla="*/ 28 w 2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28" y="0"/>
                  </a:moveTo>
                  <a:lnTo>
                    <a:pt x="28" y="2"/>
                  </a:lnTo>
                  <a:lnTo>
                    <a:pt x="28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4" name="Freeform 54"/>
            <p:cNvSpPr>
              <a:spLocks/>
            </p:cNvSpPr>
            <p:nvPr/>
          </p:nvSpPr>
          <p:spPr bwMode="auto">
            <a:xfrm>
              <a:off x="4649788" y="3970338"/>
              <a:ext cx="9525" cy="9525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2 h 6"/>
                <a:gd name="T4" fmla="*/ 6 w 6"/>
                <a:gd name="T5" fmla="*/ 6 h 6"/>
                <a:gd name="T6" fmla="*/ 0 w 6"/>
                <a:gd name="T7" fmla="*/ 6 h 6"/>
                <a:gd name="T8" fmla="*/ 0 w 6"/>
                <a:gd name="T9" fmla="*/ 2 h 6"/>
                <a:gd name="T10" fmla="*/ 0 w 6"/>
                <a:gd name="T11" fmla="*/ 0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5" name="Rectangle 55"/>
            <p:cNvSpPr>
              <a:spLocks noChangeArrowheads="1"/>
            </p:cNvSpPr>
            <p:nvPr/>
          </p:nvSpPr>
          <p:spPr bwMode="auto">
            <a:xfrm>
              <a:off x="5373688" y="3281363"/>
              <a:ext cx="682625" cy="6826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6" name="Rectangle 56"/>
            <p:cNvSpPr>
              <a:spLocks noChangeArrowheads="1"/>
            </p:cNvSpPr>
            <p:nvPr/>
          </p:nvSpPr>
          <p:spPr bwMode="auto">
            <a:xfrm>
              <a:off x="5373688" y="3281363"/>
              <a:ext cx="682625" cy="6826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7" name="Line 57"/>
            <p:cNvSpPr>
              <a:spLocks noChangeShapeType="1"/>
            </p:cNvSpPr>
            <p:nvPr/>
          </p:nvSpPr>
          <p:spPr bwMode="auto">
            <a:xfrm>
              <a:off x="3852863" y="3636963"/>
              <a:ext cx="508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8" name="Line 58"/>
            <p:cNvSpPr>
              <a:spLocks noChangeShapeType="1"/>
            </p:cNvSpPr>
            <p:nvPr/>
          </p:nvSpPr>
          <p:spPr bwMode="auto">
            <a:xfrm>
              <a:off x="3954463" y="3636963"/>
              <a:ext cx="508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79" name="Line 59"/>
            <p:cNvSpPr>
              <a:spLocks noChangeShapeType="1"/>
            </p:cNvSpPr>
            <p:nvPr/>
          </p:nvSpPr>
          <p:spPr bwMode="auto">
            <a:xfrm flipV="1">
              <a:off x="4052888" y="3586163"/>
              <a:ext cx="0" cy="508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0" name="Freeform 60"/>
            <p:cNvSpPr>
              <a:spLocks/>
            </p:cNvSpPr>
            <p:nvPr/>
          </p:nvSpPr>
          <p:spPr bwMode="auto">
            <a:xfrm>
              <a:off x="4052888" y="3503613"/>
              <a:ext cx="19050" cy="31750"/>
            </a:xfrm>
            <a:custGeom>
              <a:avLst/>
              <a:gdLst>
                <a:gd name="T0" fmla="*/ 0 w 12"/>
                <a:gd name="T1" fmla="*/ 20 h 20"/>
                <a:gd name="T2" fmla="*/ 0 w 12"/>
                <a:gd name="T3" fmla="*/ 0 h 20"/>
                <a:gd name="T4" fmla="*/ 12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lnTo>
                    <a:pt x="0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1" name="Line 61"/>
            <p:cNvSpPr>
              <a:spLocks noChangeShapeType="1"/>
            </p:cNvSpPr>
            <p:nvPr/>
          </p:nvSpPr>
          <p:spPr bwMode="auto">
            <a:xfrm>
              <a:off x="4122738" y="3503613"/>
              <a:ext cx="508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2" name="Freeform 62"/>
            <p:cNvSpPr>
              <a:spLocks/>
            </p:cNvSpPr>
            <p:nvPr/>
          </p:nvSpPr>
          <p:spPr bwMode="auto">
            <a:xfrm>
              <a:off x="4179888" y="3481388"/>
              <a:ext cx="53975" cy="47625"/>
            </a:xfrm>
            <a:custGeom>
              <a:avLst/>
              <a:gdLst>
                <a:gd name="T0" fmla="*/ 0 w 34"/>
                <a:gd name="T1" fmla="*/ 30 h 30"/>
                <a:gd name="T2" fmla="*/ 6 w 34"/>
                <a:gd name="T3" fmla="*/ 14 h 30"/>
                <a:gd name="T4" fmla="*/ 0 w 34"/>
                <a:gd name="T5" fmla="*/ 0 h 30"/>
                <a:gd name="T6" fmla="*/ 34 w 34"/>
                <a:gd name="T7" fmla="*/ 14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lnTo>
                    <a:pt x="6" y="14"/>
                  </a:lnTo>
                  <a:lnTo>
                    <a:pt x="0" y="0"/>
                  </a:lnTo>
                  <a:lnTo>
                    <a:pt x="34" y="1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3" name="Freeform 63"/>
            <p:cNvSpPr>
              <a:spLocks/>
            </p:cNvSpPr>
            <p:nvPr/>
          </p:nvSpPr>
          <p:spPr bwMode="auto">
            <a:xfrm>
              <a:off x="3078163" y="3989388"/>
              <a:ext cx="1228725" cy="1177925"/>
            </a:xfrm>
            <a:custGeom>
              <a:avLst/>
              <a:gdLst>
                <a:gd name="T0" fmla="*/ 0 w 774"/>
                <a:gd name="T1" fmla="*/ 354 h 742"/>
                <a:gd name="T2" fmla="*/ 126 w 774"/>
                <a:gd name="T3" fmla="*/ 354 h 742"/>
                <a:gd name="T4" fmla="*/ 234 w 774"/>
                <a:gd name="T5" fmla="*/ 0 h 742"/>
                <a:gd name="T6" fmla="*/ 316 w 774"/>
                <a:gd name="T7" fmla="*/ 354 h 742"/>
                <a:gd name="T8" fmla="*/ 774 w 774"/>
                <a:gd name="T9" fmla="*/ 354 h 742"/>
                <a:gd name="T10" fmla="*/ 774 w 774"/>
                <a:gd name="T11" fmla="*/ 418 h 742"/>
                <a:gd name="T12" fmla="*/ 774 w 774"/>
                <a:gd name="T13" fmla="*/ 516 h 742"/>
                <a:gd name="T14" fmla="*/ 774 w 774"/>
                <a:gd name="T15" fmla="*/ 742 h 742"/>
                <a:gd name="T16" fmla="*/ 316 w 774"/>
                <a:gd name="T17" fmla="*/ 742 h 742"/>
                <a:gd name="T18" fmla="*/ 126 w 774"/>
                <a:gd name="T19" fmla="*/ 742 h 742"/>
                <a:gd name="T20" fmla="*/ 0 w 774"/>
                <a:gd name="T21" fmla="*/ 742 h 742"/>
                <a:gd name="T22" fmla="*/ 0 w 774"/>
                <a:gd name="T23" fmla="*/ 516 h 742"/>
                <a:gd name="T24" fmla="*/ 0 w 774"/>
                <a:gd name="T25" fmla="*/ 418 h 742"/>
                <a:gd name="T26" fmla="*/ 0 w 774"/>
                <a:gd name="T27" fmla="*/ 354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4" h="742">
                  <a:moveTo>
                    <a:pt x="0" y="354"/>
                  </a:moveTo>
                  <a:lnTo>
                    <a:pt x="126" y="354"/>
                  </a:lnTo>
                  <a:lnTo>
                    <a:pt x="234" y="0"/>
                  </a:lnTo>
                  <a:lnTo>
                    <a:pt x="316" y="354"/>
                  </a:lnTo>
                  <a:lnTo>
                    <a:pt x="774" y="354"/>
                  </a:lnTo>
                  <a:lnTo>
                    <a:pt x="774" y="418"/>
                  </a:lnTo>
                  <a:lnTo>
                    <a:pt x="774" y="516"/>
                  </a:lnTo>
                  <a:lnTo>
                    <a:pt x="774" y="742"/>
                  </a:lnTo>
                  <a:lnTo>
                    <a:pt x="316" y="742"/>
                  </a:lnTo>
                  <a:lnTo>
                    <a:pt x="126" y="742"/>
                  </a:lnTo>
                  <a:lnTo>
                    <a:pt x="0" y="742"/>
                  </a:lnTo>
                  <a:lnTo>
                    <a:pt x="0" y="516"/>
                  </a:lnTo>
                  <a:lnTo>
                    <a:pt x="0" y="418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4" name="Freeform 64"/>
            <p:cNvSpPr>
              <a:spLocks/>
            </p:cNvSpPr>
            <p:nvPr/>
          </p:nvSpPr>
          <p:spPr bwMode="auto">
            <a:xfrm>
              <a:off x="3078163" y="3989388"/>
              <a:ext cx="1228725" cy="1177925"/>
            </a:xfrm>
            <a:custGeom>
              <a:avLst/>
              <a:gdLst>
                <a:gd name="T0" fmla="*/ 0 w 774"/>
                <a:gd name="T1" fmla="*/ 354 h 742"/>
                <a:gd name="T2" fmla="*/ 126 w 774"/>
                <a:gd name="T3" fmla="*/ 354 h 742"/>
                <a:gd name="T4" fmla="*/ 234 w 774"/>
                <a:gd name="T5" fmla="*/ 0 h 742"/>
                <a:gd name="T6" fmla="*/ 316 w 774"/>
                <a:gd name="T7" fmla="*/ 354 h 742"/>
                <a:gd name="T8" fmla="*/ 774 w 774"/>
                <a:gd name="T9" fmla="*/ 354 h 742"/>
                <a:gd name="T10" fmla="*/ 774 w 774"/>
                <a:gd name="T11" fmla="*/ 418 h 742"/>
                <a:gd name="T12" fmla="*/ 774 w 774"/>
                <a:gd name="T13" fmla="*/ 516 h 742"/>
                <a:gd name="T14" fmla="*/ 774 w 774"/>
                <a:gd name="T15" fmla="*/ 742 h 742"/>
                <a:gd name="T16" fmla="*/ 316 w 774"/>
                <a:gd name="T17" fmla="*/ 742 h 742"/>
                <a:gd name="T18" fmla="*/ 126 w 774"/>
                <a:gd name="T19" fmla="*/ 742 h 742"/>
                <a:gd name="T20" fmla="*/ 0 w 774"/>
                <a:gd name="T21" fmla="*/ 742 h 742"/>
                <a:gd name="T22" fmla="*/ 0 w 774"/>
                <a:gd name="T23" fmla="*/ 516 h 742"/>
                <a:gd name="T24" fmla="*/ 0 w 774"/>
                <a:gd name="T25" fmla="*/ 418 h 742"/>
                <a:gd name="T26" fmla="*/ 0 w 774"/>
                <a:gd name="T27" fmla="*/ 354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4" h="742">
                  <a:moveTo>
                    <a:pt x="0" y="354"/>
                  </a:moveTo>
                  <a:lnTo>
                    <a:pt x="126" y="354"/>
                  </a:lnTo>
                  <a:lnTo>
                    <a:pt x="234" y="0"/>
                  </a:lnTo>
                  <a:lnTo>
                    <a:pt x="316" y="354"/>
                  </a:lnTo>
                  <a:lnTo>
                    <a:pt x="774" y="354"/>
                  </a:lnTo>
                  <a:lnTo>
                    <a:pt x="774" y="418"/>
                  </a:lnTo>
                  <a:lnTo>
                    <a:pt x="774" y="516"/>
                  </a:lnTo>
                  <a:lnTo>
                    <a:pt x="774" y="742"/>
                  </a:lnTo>
                  <a:lnTo>
                    <a:pt x="316" y="742"/>
                  </a:lnTo>
                  <a:lnTo>
                    <a:pt x="126" y="742"/>
                  </a:lnTo>
                  <a:lnTo>
                    <a:pt x="0" y="742"/>
                  </a:lnTo>
                  <a:lnTo>
                    <a:pt x="0" y="516"/>
                  </a:lnTo>
                  <a:lnTo>
                    <a:pt x="0" y="418"/>
                  </a:lnTo>
                  <a:lnTo>
                    <a:pt x="0" y="35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5" name="Rectangle 65"/>
            <p:cNvSpPr>
              <a:spLocks noChangeArrowheads="1"/>
            </p:cNvSpPr>
            <p:nvPr/>
          </p:nvSpPr>
          <p:spPr bwMode="auto">
            <a:xfrm>
              <a:off x="5373688" y="3706813"/>
              <a:ext cx="682625" cy="257175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6" name="Rectangle 66"/>
            <p:cNvSpPr>
              <a:spLocks noChangeArrowheads="1"/>
            </p:cNvSpPr>
            <p:nvPr/>
          </p:nvSpPr>
          <p:spPr bwMode="auto">
            <a:xfrm>
              <a:off x="5373688" y="3706813"/>
              <a:ext cx="682625" cy="2571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7" name="Freeform 67"/>
            <p:cNvSpPr>
              <a:spLocks/>
            </p:cNvSpPr>
            <p:nvPr/>
          </p:nvSpPr>
          <p:spPr bwMode="auto">
            <a:xfrm>
              <a:off x="3509963" y="3281363"/>
              <a:ext cx="2149475" cy="15875"/>
            </a:xfrm>
            <a:custGeom>
              <a:avLst/>
              <a:gdLst>
                <a:gd name="T0" fmla="*/ 0 w 1354"/>
                <a:gd name="T1" fmla="*/ 10 h 10"/>
                <a:gd name="T2" fmla="*/ 694 w 1354"/>
                <a:gd name="T3" fmla="*/ 10 h 10"/>
                <a:gd name="T4" fmla="*/ 694 w 1354"/>
                <a:gd name="T5" fmla="*/ 0 h 10"/>
                <a:gd name="T6" fmla="*/ 1354 w 135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4" h="10">
                  <a:moveTo>
                    <a:pt x="0" y="10"/>
                  </a:moveTo>
                  <a:lnTo>
                    <a:pt x="694" y="10"/>
                  </a:lnTo>
                  <a:lnTo>
                    <a:pt x="694" y="0"/>
                  </a:lnTo>
                  <a:lnTo>
                    <a:pt x="135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8" name="Freeform 68"/>
            <p:cNvSpPr>
              <a:spLocks/>
            </p:cNvSpPr>
            <p:nvPr/>
          </p:nvSpPr>
          <p:spPr bwMode="auto">
            <a:xfrm>
              <a:off x="5643563" y="3259138"/>
              <a:ext cx="53975" cy="47625"/>
            </a:xfrm>
            <a:custGeom>
              <a:avLst/>
              <a:gdLst>
                <a:gd name="T0" fmla="*/ 0 w 34"/>
                <a:gd name="T1" fmla="*/ 30 h 30"/>
                <a:gd name="T2" fmla="*/ 6 w 34"/>
                <a:gd name="T3" fmla="*/ 14 h 30"/>
                <a:gd name="T4" fmla="*/ 0 w 34"/>
                <a:gd name="T5" fmla="*/ 0 h 30"/>
                <a:gd name="T6" fmla="*/ 34 w 34"/>
                <a:gd name="T7" fmla="*/ 14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lnTo>
                    <a:pt x="6" y="14"/>
                  </a:lnTo>
                  <a:lnTo>
                    <a:pt x="0" y="0"/>
                  </a:lnTo>
                  <a:lnTo>
                    <a:pt x="34" y="1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9" name="Freeform 69"/>
            <p:cNvSpPr>
              <a:spLocks/>
            </p:cNvSpPr>
            <p:nvPr/>
          </p:nvSpPr>
          <p:spPr bwMode="auto">
            <a:xfrm>
              <a:off x="5192713" y="1919288"/>
              <a:ext cx="876300" cy="1323975"/>
            </a:xfrm>
            <a:custGeom>
              <a:avLst/>
              <a:gdLst>
                <a:gd name="T0" fmla="*/ 0 w 552"/>
                <a:gd name="T1" fmla="*/ 0 h 834"/>
                <a:gd name="T2" fmla="*/ 92 w 552"/>
                <a:gd name="T3" fmla="*/ 0 h 834"/>
                <a:gd name="T4" fmla="*/ 230 w 552"/>
                <a:gd name="T5" fmla="*/ 0 h 834"/>
                <a:gd name="T6" fmla="*/ 552 w 552"/>
                <a:gd name="T7" fmla="*/ 0 h 834"/>
                <a:gd name="T8" fmla="*/ 552 w 552"/>
                <a:gd name="T9" fmla="*/ 366 h 834"/>
                <a:gd name="T10" fmla="*/ 552 w 552"/>
                <a:gd name="T11" fmla="*/ 524 h 834"/>
                <a:gd name="T12" fmla="*/ 552 w 552"/>
                <a:gd name="T13" fmla="*/ 628 h 834"/>
                <a:gd name="T14" fmla="*/ 230 w 552"/>
                <a:gd name="T15" fmla="*/ 628 h 834"/>
                <a:gd name="T16" fmla="*/ 260 w 552"/>
                <a:gd name="T17" fmla="*/ 834 h 834"/>
                <a:gd name="T18" fmla="*/ 92 w 552"/>
                <a:gd name="T19" fmla="*/ 628 h 834"/>
                <a:gd name="T20" fmla="*/ 0 w 552"/>
                <a:gd name="T21" fmla="*/ 628 h 834"/>
                <a:gd name="T22" fmla="*/ 0 w 552"/>
                <a:gd name="T23" fmla="*/ 524 h 834"/>
                <a:gd name="T24" fmla="*/ 0 w 552"/>
                <a:gd name="T25" fmla="*/ 366 h 834"/>
                <a:gd name="T26" fmla="*/ 0 w 552"/>
                <a:gd name="T27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2" h="834">
                  <a:moveTo>
                    <a:pt x="0" y="0"/>
                  </a:moveTo>
                  <a:lnTo>
                    <a:pt x="92" y="0"/>
                  </a:lnTo>
                  <a:lnTo>
                    <a:pt x="230" y="0"/>
                  </a:lnTo>
                  <a:lnTo>
                    <a:pt x="552" y="0"/>
                  </a:lnTo>
                  <a:lnTo>
                    <a:pt x="552" y="366"/>
                  </a:lnTo>
                  <a:lnTo>
                    <a:pt x="552" y="524"/>
                  </a:lnTo>
                  <a:lnTo>
                    <a:pt x="552" y="628"/>
                  </a:lnTo>
                  <a:lnTo>
                    <a:pt x="230" y="628"/>
                  </a:lnTo>
                  <a:lnTo>
                    <a:pt x="260" y="834"/>
                  </a:lnTo>
                  <a:lnTo>
                    <a:pt x="92" y="628"/>
                  </a:lnTo>
                  <a:lnTo>
                    <a:pt x="0" y="628"/>
                  </a:lnTo>
                  <a:lnTo>
                    <a:pt x="0" y="524"/>
                  </a:lnTo>
                  <a:lnTo>
                    <a:pt x="0" y="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0" name="Freeform 70"/>
            <p:cNvSpPr>
              <a:spLocks/>
            </p:cNvSpPr>
            <p:nvPr/>
          </p:nvSpPr>
          <p:spPr bwMode="auto">
            <a:xfrm>
              <a:off x="5192713" y="1919288"/>
              <a:ext cx="876300" cy="1323975"/>
            </a:xfrm>
            <a:custGeom>
              <a:avLst/>
              <a:gdLst>
                <a:gd name="T0" fmla="*/ 0 w 552"/>
                <a:gd name="T1" fmla="*/ 0 h 834"/>
                <a:gd name="T2" fmla="*/ 92 w 552"/>
                <a:gd name="T3" fmla="*/ 0 h 834"/>
                <a:gd name="T4" fmla="*/ 230 w 552"/>
                <a:gd name="T5" fmla="*/ 0 h 834"/>
                <a:gd name="T6" fmla="*/ 552 w 552"/>
                <a:gd name="T7" fmla="*/ 0 h 834"/>
                <a:gd name="T8" fmla="*/ 552 w 552"/>
                <a:gd name="T9" fmla="*/ 366 h 834"/>
                <a:gd name="T10" fmla="*/ 552 w 552"/>
                <a:gd name="T11" fmla="*/ 524 h 834"/>
                <a:gd name="T12" fmla="*/ 552 w 552"/>
                <a:gd name="T13" fmla="*/ 628 h 834"/>
                <a:gd name="T14" fmla="*/ 230 w 552"/>
                <a:gd name="T15" fmla="*/ 628 h 834"/>
                <a:gd name="T16" fmla="*/ 260 w 552"/>
                <a:gd name="T17" fmla="*/ 834 h 834"/>
                <a:gd name="T18" fmla="*/ 92 w 552"/>
                <a:gd name="T19" fmla="*/ 628 h 834"/>
                <a:gd name="T20" fmla="*/ 0 w 552"/>
                <a:gd name="T21" fmla="*/ 628 h 834"/>
                <a:gd name="T22" fmla="*/ 0 w 552"/>
                <a:gd name="T23" fmla="*/ 524 h 834"/>
                <a:gd name="T24" fmla="*/ 0 w 552"/>
                <a:gd name="T25" fmla="*/ 366 h 834"/>
                <a:gd name="T26" fmla="*/ 0 w 552"/>
                <a:gd name="T27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2" h="834">
                  <a:moveTo>
                    <a:pt x="0" y="0"/>
                  </a:moveTo>
                  <a:lnTo>
                    <a:pt x="92" y="0"/>
                  </a:lnTo>
                  <a:lnTo>
                    <a:pt x="230" y="0"/>
                  </a:lnTo>
                  <a:lnTo>
                    <a:pt x="552" y="0"/>
                  </a:lnTo>
                  <a:lnTo>
                    <a:pt x="552" y="366"/>
                  </a:lnTo>
                  <a:lnTo>
                    <a:pt x="552" y="524"/>
                  </a:lnTo>
                  <a:lnTo>
                    <a:pt x="552" y="628"/>
                  </a:lnTo>
                  <a:lnTo>
                    <a:pt x="230" y="628"/>
                  </a:lnTo>
                  <a:lnTo>
                    <a:pt x="260" y="834"/>
                  </a:lnTo>
                  <a:lnTo>
                    <a:pt x="92" y="628"/>
                  </a:lnTo>
                  <a:lnTo>
                    <a:pt x="0" y="628"/>
                  </a:lnTo>
                  <a:lnTo>
                    <a:pt x="0" y="524"/>
                  </a:lnTo>
                  <a:lnTo>
                    <a:pt x="0" y="36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1" name="Freeform 71"/>
            <p:cNvSpPr>
              <a:spLocks/>
            </p:cNvSpPr>
            <p:nvPr/>
          </p:nvSpPr>
          <p:spPr bwMode="auto">
            <a:xfrm>
              <a:off x="3725863" y="2081213"/>
              <a:ext cx="1206500" cy="1171575"/>
            </a:xfrm>
            <a:custGeom>
              <a:avLst/>
              <a:gdLst>
                <a:gd name="T0" fmla="*/ 0 w 760"/>
                <a:gd name="T1" fmla="*/ 0 h 738"/>
                <a:gd name="T2" fmla="*/ 442 w 760"/>
                <a:gd name="T3" fmla="*/ 0 h 738"/>
                <a:gd name="T4" fmla="*/ 632 w 760"/>
                <a:gd name="T5" fmla="*/ 0 h 738"/>
                <a:gd name="T6" fmla="*/ 760 w 760"/>
                <a:gd name="T7" fmla="*/ 0 h 738"/>
                <a:gd name="T8" fmla="*/ 760 w 760"/>
                <a:gd name="T9" fmla="*/ 274 h 738"/>
                <a:gd name="T10" fmla="*/ 760 w 760"/>
                <a:gd name="T11" fmla="*/ 392 h 738"/>
                <a:gd name="T12" fmla="*/ 760 w 760"/>
                <a:gd name="T13" fmla="*/ 470 h 738"/>
                <a:gd name="T14" fmla="*/ 632 w 760"/>
                <a:gd name="T15" fmla="*/ 470 h 738"/>
                <a:gd name="T16" fmla="*/ 522 w 760"/>
                <a:gd name="T17" fmla="*/ 738 h 738"/>
                <a:gd name="T18" fmla="*/ 442 w 760"/>
                <a:gd name="T19" fmla="*/ 470 h 738"/>
                <a:gd name="T20" fmla="*/ 0 w 760"/>
                <a:gd name="T21" fmla="*/ 470 h 738"/>
                <a:gd name="T22" fmla="*/ 0 w 760"/>
                <a:gd name="T23" fmla="*/ 392 h 738"/>
                <a:gd name="T24" fmla="*/ 0 w 760"/>
                <a:gd name="T25" fmla="*/ 274 h 738"/>
                <a:gd name="T26" fmla="*/ 0 w 760"/>
                <a:gd name="T2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0" h="738">
                  <a:moveTo>
                    <a:pt x="0" y="0"/>
                  </a:moveTo>
                  <a:lnTo>
                    <a:pt x="442" y="0"/>
                  </a:lnTo>
                  <a:lnTo>
                    <a:pt x="632" y="0"/>
                  </a:lnTo>
                  <a:lnTo>
                    <a:pt x="760" y="0"/>
                  </a:lnTo>
                  <a:lnTo>
                    <a:pt x="760" y="274"/>
                  </a:lnTo>
                  <a:lnTo>
                    <a:pt x="760" y="392"/>
                  </a:lnTo>
                  <a:lnTo>
                    <a:pt x="760" y="470"/>
                  </a:lnTo>
                  <a:lnTo>
                    <a:pt x="632" y="470"/>
                  </a:lnTo>
                  <a:lnTo>
                    <a:pt x="522" y="738"/>
                  </a:lnTo>
                  <a:lnTo>
                    <a:pt x="442" y="470"/>
                  </a:lnTo>
                  <a:lnTo>
                    <a:pt x="0" y="470"/>
                  </a:lnTo>
                  <a:lnTo>
                    <a:pt x="0" y="392"/>
                  </a:lnTo>
                  <a:lnTo>
                    <a:pt x="0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2" name="Freeform 72"/>
            <p:cNvSpPr>
              <a:spLocks/>
            </p:cNvSpPr>
            <p:nvPr/>
          </p:nvSpPr>
          <p:spPr bwMode="auto">
            <a:xfrm>
              <a:off x="3725863" y="2081213"/>
              <a:ext cx="1206500" cy="1171575"/>
            </a:xfrm>
            <a:custGeom>
              <a:avLst/>
              <a:gdLst>
                <a:gd name="T0" fmla="*/ 0 w 760"/>
                <a:gd name="T1" fmla="*/ 0 h 738"/>
                <a:gd name="T2" fmla="*/ 442 w 760"/>
                <a:gd name="T3" fmla="*/ 0 h 738"/>
                <a:gd name="T4" fmla="*/ 632 w 760"/>
                <a:gd name="T5" fmla="*/ 0 h 738"/>
                <a:gd name="T6" fmla="*/ 760 w 760"/>
                <a:gd name="T7" fmla="*/ 0 h 738"/>
                <a:gd name="T8" fmla="*/ 760 w 760"/>
                <a:gd name="T9" fmla="*/ 274 h 738"/>
                <a:gd name="T10" fmla="*/ 760 w 760"/>
                <a:gd name="T11" fmla="*/ 392 h 738"/>
                <a:gd name="T12" fmla="*/ 760 w 760"/>
                <a:gd name="T13" fmla="*/ 470 h 738"/>
                <a:gd name="T14" fmla="*/ 632 w 760"/>
                <a:gd name="T15" fmla="*/ 470 h 738"/>
                <a:gd name="T16" fmla="*/ 522 w 760"/>
                <a:gd name="T17" fmla="*/ 738 h 738"/>
                <a:gd name="T18" fmla="*/ 442 w 760"/>
                <a:gd name="T19" fmla="*/ 470 h 738"/>
                <a:gd name="T20" fmla="*/ 0 w 760"/>
                <a:gd name="T21" fmla="*/ 470 h 738"/>
                <a:gd name="T22" fmla="*/ 0 w 760"/>
                <a:gd name="T23" fmla="*/ 392 h 738"/>
                <a:gd name="T24" fmla="*/ 0 w 760"/>
                <a:gd name="T25" fmla="*/ 274 h 738"/>
                <a:gd name="T26" fmla="*/ 0 w 760"/>
                <a:gd name="T2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0" h="738">
                  <a:moveTo>
                    <a:pt x="0" y="0"/>
                  </a:moveTo>
                  <a:lnTo>
                    <a:pt x="442" y="0"/>
                  </a:lnTo>
                  <a:lnTo>
                    <a:pt x="632" y="0"/>
                  </a:lnTo>
                  <a:lnTo>
                    <a:pt x="760" y="0"/>
                  </a:lnTo>
                  <a:lnTo>
                    <a:pt x="760" y="274"/>
                  </a:lnTo>
                  <a:lnTo>
                    <a:pt x="760" y="392"/>
                  </a:lnTo>
                  <a:lnTo>
                    <a:pt x="760" y="470"/>
                  </a:lnTo>
                  <a:lnTo>
                    <a:pt x="632" y="470"/>
                  </a:lnTo>
                  <a:lnTo>
                    <a:pt x="522" y="738"/>
                  </a:lnTo>
                  <a:lnTo>
                    <a:pt x="442" y="470"/>
                  </a:lnTo>
                  <a:lnTo>
                    <a:pt x="0" y="470"/>
                  </a:lnTo>
                  <a:lnTo>
                    <a:pt x="0" y="392"/>
                  </a:lnTo>
                  <a:lnTo>
                    <a:pt x="0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3" name="Line 73"/>
            <p:cNvSpPr>
              <a:spLocks noChangeShapeType="1"/>
            </p:cNvSpPr>
            <p:nvPr/>
          </p:nvSpPr>
          <p:spPr bwMode="auto">
            <a:xfrm>
              <a:off x="5710238" y="3963988"/>
              <a:ext cx="0" cy="149225"/>
            </a:xfrm>
            <a:prstGeom prst="line">
              <a:avLst/>
            </a:prstGeom>
            <a:noFill/>
            <a:ln w="190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4" name="Freeform 74"/>
            <p:cNvSpPr>
              <a:spLocks/>
            </p:cNvSpPr>
            <p:nvPr/>
          </p:nvSpPr>
          <p:spPr bwMode="auto">
            <a:xfrm>
              <a:off x="5640388" y="4059238"/>
              <a:ext cx="142875" cy="168275"/>
            </a:xfrm>
            <a:custGeom>
              <a:avLst/>
              <a:gdLst>
                <a:gd name="T0" fmla="*/ 0 w 90"/>
                <a:gd name="T1" fmla="*/ 0 h 106"/>
                <a:gd name="T2" fmla="*/ 44 w 90"/>
                <a:gd name="T3" fmla="*/ 18 h 106"/>
                <a:gd name="T4" fmla="*/ 90 w 90"/>
                <a:gd name="T5" fmla="*/ 0 h 106"/>
                <a:gd name="T6" fmla="*/ 46 w 90"/>
                <a:gd name="T7" fmla="*/ 106 h 106"/>
                <a:gd name="T8" fmla="*/ 0 w 90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06">
                  <a:moveTo>
                    <a:pt x="0" y="0"/>
                  </a:moveTo>
                  <a:lnTo>
                    <a:pt x="44" y="18"/>
                  </a:lnTo>
                  <a:lnTo>
                    <a:pt x="90" y="0"/>
                  </a:lnTo>
                  <a:lnTo>
                    <a:pt x="46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5" name="Freeform 75"/>
            <p:cNvSpPr>
              <a:spLocks/>
            </p:cNvSpPr>
            <p:nvPr/>
          </p:nvSpPr>
          <p:spPr bwMode="auto">
            <a:xfrm>
              <a:off x="5084763" y="4227513"/>
              <a:ext cx="1339850" cy="809625"/>
            </a:xfrm>
            <a:custGeom>
              <a:avLst/>
              <a:gdLst>
                <a:gd name="T0" fmla="*/ 0 w 844"/>
                <a:gd name="T1" fmla="*/ 0 h 510"/>
                <a:gd name="T2" fmla="*/ 0 w 844"/>
                <a:gd name="T3" fmla="*/ 0 h 510"/>
                <a:gd name="T4" fmla="*/ 0 w 844"/>
                <a:gd name="T5" fmla="*/ 0 h 510"/>
                <a:gd name="T6" fmla="*/ 844 w 844"/>
                <a:gd name="T7" fmla="*/ 0 h 510"/>
                <a:gd name="T8" fmla="*/ 844 w 844"/>
                <a:gd name="T9" fmla="*/ 0 h 510"/>
                <a:gd name="T10" fmla="*/ 844 w 844"/>
                <a:gd name="T11" fmla="*/ 0 h 510"/>
                <a:gd name="T12" fmla="*/ 844 w 844"/>
                <a:gd name="T13" fmla="*/ 510 h 510"/>
                <a:gd name="T14" fmla="*/ 844 w 844"/>
                <a:gd name="T15" fmla="*/ 510 h 510"/>
                <a:gd name="T16" fmla="*/ 844 w 844"/>
                <a:gd name="T17" fmla="*/ 510 h 510"/>
                <a:gd name="T18" fmla="*/ 0 w 844"/>
                <a:gd name="T19" fmla="*/ 510 h 510"/>
                <a:gd name="T20" fmla="*/ 0 w 844"/>
                <a:gd name="T21" fmla="*/ 510 h 510"/>
                <a:gd name="T22" fmla="*/ 0 w 844"/>
                <a:gd name="T23" fmla="*/ 510 h 510"/>
                <a:gd name="T24" fmla="*/ 0 w 844"/>
                <a:gd name="T25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4" h="5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44" y="0"/>
                  </a:lnTo>
                  <a:lnTo>
                    <a:pt x="844" y="0"/>
                  </a:lnTo>
                  <a:lnTo>
                    <a:pt x="844" y="0"/>
                  </a:lnTo>
                  <a:lnTo>
                    <a:pt x="844" y="510"/>
                  </a:lnTo>
                  <a:lnTo>
                    <a:pt x="844" y="510"/>
                  </a:lnTo>
                  <a:lnTo>
                    <a:pt x="844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6" name="Freeform 76"/>
            <p:cNvSpPr>
              <a:spLocks/>
            </p:cNvSpPr>
            <p:nvPr/>
          </p:nvSpPr>
          <p:spPr bwMode="auto">
            <a:xfrm>
              <a:off x="5084763" y="4227513"/>
              <a:ext cx="1339850" cy="809625"/>
            </a:xfrm>
            <a:custGeom>
              <a:avLst/>
              <a:gdLst>
                <a:gd name="T0" fmla="*/ 0 w 844"/>
                <a:gd name="T1" fmla="*/ 0 h 510"/>
                <a:gd name="T2" fmla="*/ 0 w 844"/>
                <a:gd name="T3" fmla="*/ 0 h 510"/>
                <a:gd name="T4" fmla="*/ 0 w 844"/>
                <a:gd name="T5" fmla="*/ 0 h 510"/>
                <a:gd name="T6" fmla="*/ 844 w 844"/>
                <a:gd name="T7" fmla="*/ 0 h 510"/>
                <a:gd name="T8" fmla="*/ 844 w 844"/>
                <a:gd name="T9" fmla="*/ 0 h 510"/>
                <a:gd name="T10" fmla="*/ 844 w 844"/>
                <a:gd name="T11" fmla="*/ 0 h 510"/>
                <a:gd name="T12" fmla="*/ 844 w 844"/>
                <a:gd name="T13" fmla="*/ 510 h 510"/>
                <a:gd name="T14" fmla="*/ 844 w 844"/>
                <a:gd name="T15" fmla="*/ 510 h 510"/>
                <a:gd name="T16" fmla="*/ 844 w 844"/>
                <a:gd name="T17" fmla="*/ 510 h 510"/>
                <a:gd name="T18" fmla="*/ 0 w 844"/>
                <a:gd name="T19" fmla="*/ 510 h 510"/>
                <a:gd name="T20" fmla="*/ 0 w 844"/>
                <a:gd name="T21" fmla="*/ 510 h 510"/>
                <a:gd name="T22" fmla="*/ 0 w 844"/>
                <a:gd name="T23" fmla="*/ 510 h 510"/>
                <a:gd name="T24" fmla="*/ 0 w 844"/>
                <a:gd name="T25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4" h="5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44" y="0"/>
                  </a:lnTo>
                  <a:lnTo>
                    <a:pt x="844" y="0"/>
                  </a:lnTo>
                  <a:lnTo>
                    <a:pt x="844" y="0"/>
                  </a:lnTo>
                  <a:lnTo>
                    <a:pt x="844" y="510"/>
                  </a:lnTo>
                  <a:lnTo>
                    <a:pt x="844" y="510"/>
                  </a:lnTo>
                  <a:lnTo>
                    <a:pt x="844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97" name="Rectangle 77"/>
            <p:cNvSpPr>
              <a:spLocks noChangeArrowheads="1"/>
            </p:cNvSpPr>
            <p:nvPr/>
          </p:nvSpPr>
          <p:spPr bwMode="auto">
            <a:xfrm>
              <a:off x="3712388" y="2227263"/>
              <a:ext cx="121828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Puis les acheteurs exigent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rabais et accordent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contrepartie une baisse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contenu technique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01" name="Rectangle 81"/>
            <p:cNvSpPr>
              <a:spLocks noChangeArrowheads="1"/>
            </p:cNvSpPr>
            <p:nvPr/>
          </p:nvSpPr>
          <p:spPr bwMode="auto">
            <a:xfrm>
              <a:off x="5258873" y="1966913"/>
              <a:ext cx="763030" cy="984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Alors que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demandeurs,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pourtant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entendus par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acheteurs,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sont restés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leurs attentes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initiales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09" name="Rectangle 89"/>
            <p:cNvSpPr>
              <a:spLocks noChangeArrowheads="1"/>
            </p:cNvSpPr>
            <p:nvPr/>
          </p:nvSpPr>
          <p:spPr bwMode="auto">
            <a:xfrm>
              <a:off x="3050598" y="4659313"/>
              <a:ext cx="1293624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demandeurs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 mettent d’accord avec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sur un contenu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technique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413" name="Rectangle 93"/>
            <p:cNvSpPr>
              <a:spLocks noChangeArrowheads="1"/>
            </p:cNvSpPr>
            <p:nvPr/>
          </p:nvSpPr>
          <p:spPr bwMode="auto">
            <a:xfrm>
              <a:off x="5124708" y="4367213"/>
              <a:ext cx="1259960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Pressions durant la mission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faire accomplir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tâches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sorties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contrat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266195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339753" y="6503989"/>
            <a:ext cx="432047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NÉGOCIATION ET SES IMPACT SUR LA MARGE</a:t>
            </a:r>
          </a:p>
        </p:txBody>
      </p:sp>
      <p:grpSp>
        <p:nvGrpSpPr>
          <p:cNvPr id="28" name="Groupe 18"/>
          <p:cNvGrpSpPr>
            <a:grpSpLocks/>
          </p:cNvGrpSpPr>
          <p:nvPr/>
        </p:nvGrpSpPr>
        <p:grpSpPr bwMode="auto">
          <a:xfrm>
            <a:off x="479442" y="279697"/>
            <a:ext cx="8566115" cy="846138"/>
            <a:chOff x="578574" y="297531"/>
            <a:chExt cx="8779772" cy="845457"/>
          </a:xfrm>
        </p:grpSpPr>
        <p:sp>
          <p:nvSpPr>
            <p:cNvPr id="29" name="ZoneTexte 28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41</a:t>
              </a:r>
            </a:p>
          </p:txBody>
        </p:sp>
        <p:grpSp>
          <p:nvGrpSpPr>
            <p:cNvPr id="30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31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33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34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32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NÉGOCIATION DU CONTRAT</a:t>
                </a:r>
              </a:p>
            </p:txBody>
          </p:sp>
        </p:grpSp>
      </p:grpSp>
      <p:sp>
        <p:nvSpPr>
          <p:cNvPr id="35" name="ZoneTexte 34"/>
          <p:cNvSpPr txBox="1">
            <a:spLocks noChangeArrowheads="1"/>
          </p:cNvSpPr>
          <p:nvPr/>
        </p:nvSpPr>
        <p:spPr bwMode="auto">
          <a:xfrm rot="16200000">
            <a:off x="123154" y="461023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5523" name="Line 6"/>
          <p:cNvSpPr>
            <a:spLocks noChangeShapeType="1"/>
          </p:cNvSpPr>
          <p:nvPr/>
        </p:nvSpPr>
        <p:spPr bwMode="auto">
          <a:xfrm>
            <a:off x="3098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4" name="Line 7"/>
          <p:cNvSpPr>
            <a:spLocks noChangeShapeType="1"/>
          </p:cNvSpPr>
          <p:nvPr/>
        </p:nvSpPr>
        <p:spPr bwMode="auto">
          <a:xfrm>
            <a:off x="3149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5" name="Line 8"/>
          <p:cNvSpPr>
            <a:spLocks noChangeShapeType="1"/>
          </p:cNvSpPr>
          <p:nvPr/>
        </p:nvSpPr>
        <p:spPr bwMode="auto">
          <a:xfrm>
            <a:off x="3200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6" name="Line 9"/>
          <p:cNvSpPr>
            <a:spLocks noChangeShapeType="1"/>
          </p:cNvSpPr>
          <p:nvPr/>
        </p:nvSpPr>
        <p:spPr bwMode="auto">
          <a:xfrm>
            <a:off x="3251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7" name="Line 10"/>
          <p:cNvSpPr>
            <a:spLocks noChangeShapeType="1"/>
          </p:cNvSpPr>
          <p:nvPr/>
        </p:nvSpPr>
        <p:spPr bwMode="auto">
          <a:xfrm>
            <a:off x="3302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8" name="Line 11"/>
          <p:cNvSpPr>
            <a:spLocks noChangeShapeType="1"/>
          </p:cNvSpPr>
          <p:nvPr/>
        </p:nvSpPr>
        <p:spPr bwMode="auto">
          <a:xfrm>
            <a:off x="3352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29" name="Line 12"/>
          <p:cNvSpPr>
            <a:spLocks noChangeShapeType="1"/>
          </p:cNvSpPr>
          <p:nvPr/>
        </p:nvSpPr>
        <p:spPr bwMode="auto">
          <a:xfrm>
            <a:off x="3403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0" name="Line 13"/>
          <p:cNvSpPr>
            <a:spLocks noChangeShapeType="1"/>
          </p:cNvSpPr>
          <p:nvPr/>
        </p:nvSpPr>
        <p:spPr bwMode="auto">
          <a:xfrm>
            <a:off x="3454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1" name="Line 14"/>
          <p:cNvSpPr>
            <a:spLocks noChangeShapeType="1"/>
          </p:cNvSpPr>
          <p:nvPr/>
        </p:nvSpPr>
        <p:spPr bwMode="auto">
          <a:xfrm>
            <a:off x="3505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2" name="Line 15"/>
          <p:cNvSpPr>
            <a:spLocks noChangeShapeType="1"/>
          </p:cNvSpPr>
          <p:nvPr/>
        </p:nvSpPr>
        <p:spPr bwMode="auto">
          <a:xfrm>
            <a:off x="3556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3" name="Line 16"/>
          <p:cNvSpPr>
            <a:spLocks noChangeShapeType="1"/>
          </p:cNvSpPr>
          <p:nvPr/>
        </p:nvSpPr>
        <p:spPr bwMode="auto">
          <a:xfrm>
            <a:off x="3606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4" name="Line 17"/>
          <p:cNvSpPr>
            <a:spLocks noChangeShapeType="1"/>
          </p:cNvSpPr>
          <p:nvPr/>
        </p:nvSpPr>
        <p:spPr bwMode="auto">
          <a:xfrm>
            <a:off x="3657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5" name="Line 18"/>
          <p:cNvSpPr>
            <a:spLocks noChangeShapeType="1"/>
          </p:cNvSpPr>
          <p:nvPr/>
        </p:nvSpPr>
        <p:spPr bwMode="auto">
          <a:xfrm>
            <a:off x="3708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6" name="Line 19"/>
          <p:cNvSpPr>
            <a:spLocks noChangeShapeType="1"/>
          </p:cNvSpPr>
          <p:nvPr/>
        </p:nvSpPr>
        <p:spPr bwMode="auto">
          <a:xfrm>
            <a:off x="3759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7" name="Line 20"/>
          <p:cNvSpPr>
            <a:spLocks noChangeShapeType="1"/>
          </p:cNvSpPr>
          <p:nvPr/>
        </p:nvSpPr>
        <p:spPr bwMode="auto">
          <a:xfrm>
            <a:off x="3810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8" name="Line 21"/>
          <p:cNvSpPr>
            <a:spLocks noChangeShapeType="1"/>
          </p:cNvSpPr>
          <p:nvPr/>
        </p:nvSpPr>
        <p:spPr bwMode="auto">
          <a:xfrm>
            <a:off x="3860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39" name="Line 22"/>
          <p:cNvSpPr>
            <a:spLocks noChangeShapeType="1"/>
          </p:cNvSpPr>
          <p:nvPr/>
        </p:nvSpPr>
        <p:spPr bwMode="auto">
          <a:xfrm>
            <a:off x="3911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0" name="Line 23"/>
          <p:cNvSpPr>
            <a:spLocks noChangeShapeType="1"/>
          </p:cNvSpPr>
          <p:nvPr/>
        </p:nvSpPr>
        <p:spPr bwMode="auto">
          <a:xfrm>
            <a:off x="3962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1" name="Line 24"/>
          <p:cNvSpPr>
            <a:spLocks noChangeShapeType="1"/>
          </p:cNvSpPr>
          <p:nvPr/>
        </p:nvSpPr>
        <p:spPr bwMode="auto">
          <a:xfrm>
            <a:off x="4013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2" name="Line 25"/>
          <p:cNvSpPr>
            <a:spLocks noChangeShapeType="1"/>
          </p:cNvSpPr>
          <p:nvPr/>
        </p:nvSpPr>
        <p:spPr bwMode="auto">
          <a:xfrm>
            <a:off x="4064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3" name="Line 26"/>
          <p:cNvSpPr>
            <a:spLocks noChangeShapeType="1"/>
          </p:cNvSpPr>
          <p:nvPr/>
        </p:nvSpPr>
        <p:spPr bwMode="auto">
          <a:xfrm>
            <a:off x="4114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4" name="Line 27"/>
          <p:cNvSpPr>
            <a:spLocks noChangeShapeType="1"/>
          </p:cNvSpPr>
          <p:nvPr/>
        </p:nvSpPr>
        <p:spPr bwMode="auto">
          <a:xfrm>
            <a:off x="4165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5" name="Line 28"/>
          <p:cNvSpPr>
            <a:spLocks noChangeShapeType="1"/>
          </p:cNvSpPr>
          <p:nvPr/>
        </p:nvSpPr>
        <p:spPr bwMode="auto">
          <a:xfrm>
            <a:off x="4216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6" name="Line 29"/>
          <p:cNvSpPr>
            <a:spLocks noChangeShapeType="1"/>
          </p:cNvSpPr>
          <p:nvPr/>
        </p:nvSpPr>
        <p:spPr bwMode="auto">
          <a:xfrm>
            <a:off x="4267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7" name="Line 30"/>
          <p:cNvSpPr>
            <a:spLocks noChangeShapeType="1"/>
          </p:cNvSpPr>
          <p:nvPr/>
        </p:nvSpPr>
        <p:spPr bwMode="auto">
          <a:xfrm>
            <a:off x="4318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48" name="Line 31"/>
          <p:cNvSpPr>
            <a:spLocks noChangeShapeType="1"/>
          </p:cNvSpPr>
          <p:nvPr/>
        </p:nvSpPr>
        <p:spPr bwMode="auto">
          <a:xfrm>
            <a:off x="4368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58" name="Line 41"/>
          <p:cNvSpPr>
            <a:spLocks noChangeShapeType="1"/>
          </p:cNvSpPr>
          <p:nvPr/>
        </p:nvSpPr>
        <p:spPr bwMode="auto">
          <a:xfrm>
            <a:off x="4876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59" name="Line 42"/>
          <p:cNvSpPr>
            <a:spLocks noChangeShapeType="1"/>
          </p:cNvSpPr>
          <p:nvPr/>
        </p:nvSpPr>
        <p:spPr bwMode="auto">
          <a:xfrm>
            <a:off x="4927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0" name="Line 43"/>
          <p:cNvSpPr>
            <a:spLocks noChangeShapeType="1"/>
          </p:cNvSpPr>
          <p:nvPr/>
        </p:nvSpPr>
        <p:spPr bwMode="auto">
          <a:xfrm>
            <a:off x="4978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1" name="Line 44"/>
          <p:cNvSpPr>
            <a:spLocks noChangeShapeType="1"/>
          </p:cNvSpPr>
          <p:nvPr/>
        </p:nvSpPr>
        <p:spPr bwMode="auto">
          <a:xfrm>
            <a:off x="5029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2" name="Line 45"/>
          <p:cNvSpPr>
            <a:spLocks noChangeShapeType="1"/>
          </p:cNvSpPr>
          <p:nvPr/>
        </p:nvSpPr>
        <p:spPr bwMode="auto">
          <a:xfrm>
            <a:off x="5080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3" name="Line 46"/>
          <p:cNvSpPr>
            <a:spLocks noChangeShapeType="1"/>
          </p:cNvSpPr>
          <p:nvPr/>
        </p:nvSpPr>
        <p:spPr bwMode="auto">
          <a:xfrm>
            <a:off x="5130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4" name="Line 47"/>
          <p:cNvSpPr>
            <a:spLocks noChangeShapeType="1"/>
          </p:cNvSpPr>
          <p:nvPr/>
        </p:nvSpPr>
        <p:spPr bwMode="auto">
          <a:xfrm>
            <a:off x="5181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5" name="Line 48"/>
          <p:cNvSpPr>
            <a:spLocks noChangeShapeType="1"/>
          </p:cNvSpPr>
          <p:nvPr/>
        </p:nvSpPr>
        <p:spPr bwMode="auto">
          <a:xfrm>
            <a:off x="5232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6" name="Line 49"/>
          <p:cNvSpPr>
            <a:spLocks noChangeShapeType="1"/>
          </p:cNvSpPr>
          <p:nvPr/>
        </p:nvSpPr>
        <p:spPr bwMode="auto">
          <a:xfrm>
            <a:off x="5283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7" name="Line 50"/>
          <p:cNvSpPr>
            <a:spLocks noChangeShapeType="1"/>
          </p:cNvSpPr>
          <p:nvPr/>
        </p:nvSpPr>
        <p:spPr bwMode="auto">
          <a:xfrm>
            <a:off x="5334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8" name="Line 51"/>
          <p:cNvSpPr>
            <a:spLocks noChangeShapeType="1"/>
          </p:cNvSpPr>
          <p:nvPr/>
        </p:nvSpPr>
        <p:spPr bwMode="auto">
          <a:xfrm>
            <a:off x="5384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69" name="Line 52"/>
          <p:cNvSpPr>
            <a:spLocks noChangeShapeType="1"/>
          </p:cNvSpPr>
          <p:nvPr/>
        </p:nvSpPr>
        <p:spPr bwMode="auto">
          <a:xfrm>
            <a:off x="5435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0" name="Line 53"/>
          <p:cNvSpPr>
            <a:spLocks noChangeShapeType="1"/>
          </p:cNvSpPr>
          <p:nvPr/>
        </p:nvSpPr>
        <p:spPr bwMode="auto">
          <a:xfrm>
            <a:off x="5486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1" name="Line 54"/>
          <p:cNvSpPr>
            <a:spLocks noChangeShapeType="1"/>
          </p:cNvSpPr>
          <p:nvPr/>
        </p:nvSpPr>
        <p:spPr bwMode="auto">
          <a:xfrm>
            <a:off x="5537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2" name="Line 55"/>
          <p:cNvSpPr>
            <a:spLocks noChangeShapeType="1"/>
          </p:cNvSpPr>
          <p:nvPr/>
        </p:nvSpPr>
        <p:spPr bwMode="auto">
          <a:xfrm>
            <a:off x="5588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3" name="Line 56"/>
          <p:cNvSpPr>
            <a:spLocks noChangeShapeType="1"/>
          </p:cNvSpPr>
          <p:nvPr/>
        </p:nvSpPr>
        <p:spPr bwMode="auto">
          <a:xfrm>
            <a:off x="5638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4" name="Line 57"/>
          <p:cNvSpPr>
            <a:spLocks noChangeShapeType="1"/>
          </p:cNvSpPr>
          <p:nvPr/>
        </p:nvSpPr>
        <p:spPr bwMode="auto">
          <a:xfrm>
            <a:off x="5689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5" name="Line 58"/>
          <p:cNvSpPr>
            <a:spLocks noChangeShapeType="1"/>
          </p:cNvSpPr>
          <p:nvPr/>
        </p:nvSpPr>
        <p:spPr bwMode="auto">
          <a:xfrm>
            <a:off x="5740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6" name="Line 59"/>
          <p:cNvSpPr>
            <a:spLocks noChangeShapeType="1"/>
          </p:cNvSpPr>
          <p:nvPr/>
        </p:nvSpPr>
        <p:spPr bwMode="auto">
          <a:xfrm>
            <a:off x="5791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7" name="Line 60"/>
          <p:cNvSpPr>
            <a:spLocks noChangeShapeType="1"/>
          </p:cNvSpPr>
          <p:nvPr/>
        </p:nvSpPr>
        <p:spPr bwMode="auto">
          <a:xfrm>
            <a:off x="58420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8" name="Line 61"/>
          <p:cNvSpPr>
            <a:spLocks noChangeShapeType="1"/>
          </p:cNvSpPr>
          <p:nvPr/>
        </p:nvSpPr>
        <p:spPr bwMode="auto">
          <a:xfrm>
            <a:off x="58928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79" name="Line 62"/>
          <p:cNvSpPr>
            <a:spLocks noChangeShapeType="1"/>
          </p:cNvSpPr>
          <p:nvPr/>
        </p:nvSpPr>
        <p:spPr bwMode="auto">
          <a:xfrm>
            <a:off x="59436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0" name="Line 63"/>
          <p:cNvSpPr>
            <a:spLocks noChangeShapeType="1"/>
          </p:cNvSpPr>
          <p:nvPr/>
        </p:nvSpPr>
        <p:spPr bwMode="auto">
          <a:xfrm>
            <a:off x="59944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1" name="Line 64"/>
          <p:cNvSpPr>
            <a:spLocks noChangeShapeType="1"/>
          </p:cNvSpPr>
          <p:nvPr/>
        </p:nvSpPr>
        <p:spPr bwMode="auto">
          <a:xfrm>
            <a:off x="6045200" y="2881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2" name="Line 65"/>
          <p:cNvSpPr>
            <a:spLocks noChangeShapeType="1"/>
          </p:cNvSpPr>
          <p:nvPr/>
        </p:nvSpPr>
        <p:spPr bwMode="auto">
          <a:xfrm>
            <a:off x="3213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3" name="Line 66"/>
          <p:cNvSpPr>
            <a:spLocks noChangeShapeType="1"/>
          </p:cNvSpPr>
          <p:nvPr/>
        </p:nvSpPr>
        <p:spPr bwMode="auto">
          <a:xfrm>
            <a:off x="3263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4" name="Line 67"/>
          <p:cNvSpPr>
            <a:spLocks noChangeShapeType="1"/>
          </p:cNvSpPr>
          <p:nvPr/>
        </p:nvSpPr>
        <p:spPr bwMode="auto">
          <a:xfrm>
            <a:off x="3314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5" name="Line 68"/>
          <p:cNvSpPr>
            <a:spLocks noChangeShapeType="1"/>
          </p:cNvSpPr>
          <p:nvPr/>
        </p:nvSpPr>
        <p:spPr bwMode="auto">
          <a:xfrm>
            <a:off x="3365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6" name="Line 69"/>
          <p:cNvSpPr>
            <a:spLocks noChangeShapeType="1"/>
          </p:cNvSpPr>
          <p:nvPr/>
        </p:nvSpPr>
        <p:spPr bwMode="auto">
          <a:xfrm>
            <a:off x="3416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7" name="Line 70"/>
          <p:cNvSpPr>
            <a:spLocks noChangeShapeType="1"/>
          </p:cNvSpPr>
          <p:nvPr/>
        </p:nvSpPr>
        <p:spPr bwMode="auto">
          <a:xfrm>
            <a:off x="3467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8" name="Line 71"/>
          <p:cNvSpPr>
            <a:spLocks noChangeShapeType="1"/>
          </p:cNvSpPr>
          <p:nvPr/>
        </p:nvSpPr>
        <p:spPr bwMode="auto">
          <a:xfrm>
            <a:off x="3517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89" name="Line 72"/>
          <p:cNvSpPr>
            <a:spLocks noChangeShapeType="1"/>
          </p:cNvSpPr>
          <p:nvPr/>
        </p:nvSpPr>
        <p:spPr bwMode="auto">
          <a:xfrm>
            <a:off x="3568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0" name="Line 73"/>
          <p:cNvSpPr>
            <a:spLocks noChangeShapeType="1"/>
          </p:cNvSpPr>
          <p:nvPr/>
        </p:nvSpPr>
        <p:spPr bwMode="auto">
          <a:xfrm>
            <a:off x="3619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1" name="Line 74"/>
          <p:cNvSpPr>
            <a:spLocks noChangeShapeType="1"/>
          </p:cNvSpPr>
          <p:nvPr/>
        </p:nvSpPr>
        <p:spPr bwMode="auto">
          <a:xfrm>
            <a:off x="3670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2" name="Line 75"/>
          <p:cNvSpPr>
            <a:spLocks noChangeShapeType="1"/>
          </p:cNvSpPr>
          <p:nvPr/>
        </p:nvSpPr>
        <p:spPr bwMode="auto">
          <a:xfrm>
            <a:off x="3721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3" name="Line 76"/>
          <p:cNvSpPr>
            <a:spLocks noChangeShapeType="1"/>
          </p:cNvSpPr>
          <p:nvPr/>
        </p:nvSpPr>
        <p:spPr bwMode="auto">
          <a:xfrm>
            <a:off x="3771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4" name="Line 77"/>
          <p:cNvSpPr>
            <a:spLocks noChangeShapeType="1"/>
          </p:cNvSpPr>
          <p:nvPr/>
        </p:nvSpPr>
        <p:spPr bwMode="auto">
          <a:xfrm>
            <a:off x="3822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5" name="Line 78"/>
          <p:cNvSpPr>
            <a:spLocks noChangeShapeType="1"/>
          </p:cNvSpPr>
          <p:nvPr/>
        </p:nvSpPr>
        <p:spPr bwMode="auto">
          <a:xfrm>
            <a:off x="3873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6" name="Line 79"/>
          <p:cNvSpPr>
            <a:spLocks noChangeShapeType="1"/>
          </p:cNvSpPr>
          <p:nvPr/>
        </p:nvSpPr>
        <p:spPr bwMode="auto">
          <a:xfrm>
            <a:off x="3924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7" name="Line 80"/>
          <p:cNvSpPr>
            <a:spLocks noChangeShapeType="1"/>
          </p:cNvSpPr>
          <p:nvPr/>
        </p:nvSpPr>
        <p:spPr bwMode="auto">
          <a:xfrm>
            <a:off x="3975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8" name="Line 81"/>
          <p:cNvSpPr>
            <a:spLocks noChangeShapeType="1"/>
          </p:cNvSpPr>
          <p:nvPr/>
        </p:nvSpPr>
        <p:spPr bwMode="auto">
          <a:xfrm>
            <a:off x="4025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99" name="Line 82"/>
          <p:cNvSpPr>
            <a:spLocks noChangeShapeType="1"/>
          </p:cNvSpPr>
          <p:nvPr/>
        </p:nvSpPr>
        <p:spPr bwMode="auto">
          <a:xfrm>
            <a:off x="4076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0" name="Line 83"/>
          <p:cNvSpPr>
            <a:spLocks noChangeShapeType="1"/>
          </p:cNvSpPr>
          <p:nvPr/>
        </p:nvSpPr>
        <p:spPr bwMode="auto">
          <a:xfrm>
            <a:off x="4127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1" name="Line 84"/>
          <p:cNvSpPr>
            <a:spLocks noChangeShapeType="1"/>
          </p:cNvSpPr>
          <p:nvPr/>
        </p:nvSpPr>
        <p:spPr bwMode="auto">
          <a:xfrm>
            <a:off x="4178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2" name="Line 85"/>
          <p:cNvSpPr>
            <a:spLocks noChangeShapeType="1"/>
          </p:cNvSpPr>
          <p:nvPr/>
        </p:nvSpPr>
        <p:spPr bwMode="auto">
          <a:xfrm>
            <a:off x="4229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3" name="Line 86"/>
          <p:cNvSpPr>
            <a:spLocks noChangeShapeType="1"/>
          </p:cNvSpPr>
          <p:nvPr/>
        </p:nvSpPr>
        <p:spPr bwMode="auto">
          <a:xfrm>
            <a:off x="4279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4" name="Line 87"/>
          <p:cNvSpPr>
            <a:spLocks noChangeShapeType="1"/>
          </p:cNvSpPr>
          <p:nvPr/>
        </p:nvSpPr>
        <p:spPr bwMode="auto">
          <a:xfrm>
            <a:off x="4330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5" name="Line 88"/>
          <p:cNvSpPr>
            <a:spLocks noChangeShapeType="1"/>
          </p:cNvSpPr>
          <p:nvPr/>
        </p:nvSpPr>
        <p:spPr bwMode="auto">
          <a:xfrm>
            <a:off x="4381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6" name="Line 89"/>
          <p:cNvSpPr>
            <a:spLocks noChangeShapeType="1"/>
          </p:cNvSpPr>
          <p:nvPr/>
        </p:nvSpPr>
        <p:spPr bwMode="auto">
          <a:xfrm>
            <a:off x="4432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7" name="Line 90"/>
          <p:cNvSpPr>
            <a:spLocks noChangeShapeType="1"/>
          </p:cNvSpPr>
          <p:nvPr/>
        </p:nvSpPr>
        <p:spPr bwMode="auto">
          <a:xfrm>
            <a:off x="4483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8" name="Line 91"/>
          <p:cNvSpPr>
            <a:spLocks noChangeShapeType="1"/>
          </p:cNvSpPr>
          <p:nvPr/>
        </p:nvSpPr>
        <p:spPr bwMode="auto">
          <a:xfrm>
            <a:off x="4533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09" name="Line 92"/>
          <p:cNvSpPr>
            <a:spLocks noChangeShapeType="1"/>
          </p:cNvSpPr>
          <p:nvPr/>
        </p:nvSpPr>
        <p:spPr bwMode="auto">
          <a:xfrm>
            <a:off x="4584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0" name="Line 93"/>
          <p:cNvSpPr>
            <a:spLocks noChangeShapeType="1"/>
          </p:cNvSpPr>
          <p:nvPr/>
        </p:nvSpPr>
        <p:spPr bwMode="auto">
          <a:xfrm>
            <a:off x="4635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1" name="Line 94"/>
          <p:cNvSpPr>
            <a:spLocks noChangeShapeType="1"/>
          </p:cNvSpPr>
          <p:nvPr/>
        </p:nvSpPr>
        <p:spPr bwMode="auto">
          <a:xfrm>
            <a:off x="4686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2" name="Line 95"/>
          <p:cNvSpPr>
            <a:spLocks noChangeShapeType="1"/>
          </p:cNvSpPr>
          <p:nvPr/>
        </p:nvSpPr>
        <p:spPr bwMode="auto">
          <a:xfrm>
            <a:off x="4737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3" name="Line 96"/>
          <p:cNvSpPr>
            <a:spLocks noChangeShapeType="1"/>
          </p:cNvSpPr>
          <p:nvPr/>
        </p:nvSpPr>
        <p:spPr bwMode="auto">
          <a:xfrm>
            <a:off x="4787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4" name="Line 97"/>
          <p:cNvSpPr>
            <a:spLocks noChangeShapeType="1"/>
          </p:cNvSpPr>
          <p:nvPr/>
        </p:nvSpPr>
        <p:spPr bwMode="auto">
          <a:xfrm>
            <a:off x="4838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5" name="Line 98"/>
          <p:cNvSpPr>
            <a:spLocks noChangeShapeType="1"/>
          </p:cNvSpPr>
          <p:nvPr/>
        </p:nvSpPr>
        <p:spPr bwMode="auto">
          <a:xfrm>
            <a:off x="4889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6" name="Line 99"/>
          <p:cNvSpPr>
            <a:spLocks noChangeShapeType="1"/>
          </p:cNvSpPr>
          <p:nvPr/>
        </p:nvSpPr>
        <p:spPr bwMode="auto">
          <a:xfrm>
            <a:off x="4940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7" name="Line 100"/>
          <p:cNvSpPr>
            <a:spLocks noChangeShapeType="1"/>
          </p:cNvSpPr>
          <p:nvPr/>
        </p:nvSpPr>
        <p:spPr bwMode="auto">
          <a:xfrm>
            <a:off x="4991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8" name="Line 101"/>
          <p:cNvSpPr>
            <a:spLocks noChangeShapeType="1"/>
          </p:cNvSpPr>
          <p:nvPr/>
        </p:nvSpPr>
        <p:spPr bwMode="auto">
          <a:xfrm>
            <a:off x="5041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19" name="Line 102"/>
          <p:cNvSpPr>
            <a:spLocks noChangeShapeType="1"/>
          </p:cNvSpPr>
          <p:nvPr/>
        </p:nvSpPr>
        <p:spPr bwMode="auto">
          <a:xfrm>
            <a:off x="5092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0" name="Line 103"/>
          <p:cNvSpPr>
            <a:spLocks noChangeShapeType="1"/>
          </p:cNvSpPr>
          <p:nvPr/>
        </p:nvSpPr>
        <p:spPr bwMode="auto">
          <a:xfrm>
            <a:off x="5143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1" name="Line 104"/>
          <p:cNvSpPr>
            <a:spLocks noChangeShapeType="1"/>
          </p:cNvSpPr>
          <p:nvPr/>
        </p:nvSpPr>
        <p:spPr bwMode="auto">
          <a:xfrm>
            <a:off x="5194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2" name="Line 105"/>
          <p:cNvSpPr>
            <a:spLocks noChangeShapeType="1"/>
          </p:cNvSpPr>
          <p:nvPr/>
        </p:nvSpPr>
        <p:spPr bwMode="auto">
          <a:xfrm>
            <a:off x="5245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3" name="Line 106"/>
          <p:cNvSpPr>
            <a:spLocks noChangeShapeType="1"/>
          </p:cNvSpPr>
          <p:nvPr/>
        </p:nvSpPr>
        <p:spPr bwMode="auto">
          <a:xfrm>
            <a:off x="5295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4" name="Line 107"/>
          <p:cNvSpPr>
            <a:spLocks noChangeShapeType="1"/>
          </p:cNvSpPr>
          <p:nvPr/>
        </p:nvSpPr>
        <p:spPr bwMode="auto">
          <a:xfrm>
            <a:off x="5346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5" name="Line 108"/>
          <p:cNvSpPr>
            <a:spLocks noChangeShapeType="1"/>
          </p:cNvSpPr>
          <p:nvPr/>
        </p:nvSpPr>
        <p:spPr bwMode="auto">
          <a:xfrm>
            <a:off x="5397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6" name="Line 109"/>
          <p:cNvSpPr>
            <a:spLocks noChangeShapeType="1"/>
          </p:cNvSpPr>
          <p:nvPr/>
        </p:nvSpPr>
        <p:spPr bwMode="auto">
          <a:xfrm>
            <a:off x="5448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7" name="Line 110"/>
          <p:cNvSpPr>
            <a:spLocks noChangeShapeType="1"/>
          </p:cNvSpPr>
          <p:nvPr/>
        </p:nvSpPr>
        <p:spPr bwMode="auto">
          <a:xfrm>
            <a:off x="5499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8" name="Line 111"/>
          <p:cNvSpPr>
            <a:spLocks noChangeShapeType="1"/>
          </p:cNvSpPr>
          <p:nvPr/>
        </p:nvSpPr>
        <p:spPr bwMode="auto">
          <a:xfrm>
            <a:off x="5549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29" name="Line 112"/>
          <p:cNvSpPr>
            <a:spLocks noChangeShapeType="1"/>
          </p:cNvSpPr>
          <p:nvPr/>
        </p:nvSpPr>
        <p:spPr bwMode="auto">
          <a:xfrm>
            <a:off x="5600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0" name="Line 113"/>
          <p:cNvSpPr>
            <a:spLocks noChangeShapeType="1"/>
          </p:cNvSpPr>
          <p:nvPr/>
        </p:nvSpPr>
        <p:spPr bwMode="auto">
          <a:xfrm>
            <a:off x="5651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1" name="Line 114"/>
          <p:cNvSpPr>
            <a:spLocks noChangeShapeType="1"/>
          </p:cNvSpPr>
          <p:nvPr/>
        </p:nvSpPr>
        <p:spPr bwMode="auto">
          <a:xfrm>
            <a:off x="5702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2" name="Line 115"/>
          <p:cNvSpPr>
            <a:spLocks noChangeShapeType="1"/>
          </p:cNvSpPr>
          <p:nvPr/>
        </p:nvSpPr>
        <p:spPr bwMode="auto">
          <a:xfrm>
            <a:off x="5753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3" name="Line 116"/>
          <p:cNvSpPr>
            <a:spLocks noChangeShapeType="1"/>
          </p:cNvSpPr>
          <p:nvPr/>
        </p:nvSpPr>
        <p:spPr bwMode="auto">
          <a:xfrm>
            <a:off x="5803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4" name="Line 117"/>
          <p:cNvSpPr>
            <a:spLocks noChangeShapeType="1"/>
          </p:cNvSpPr>
          <p:nvPr/>
        </p:nvSpPr>
        <p:spPr bwMode="auto">
          <a:xfrm>
            <a:off x="58547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5" name="Line 118"/>
          <p:cNvSpPr>
            <a:spLocks noChangeShapeType="1"/>
          </p:cNvSpPr>
          <p:nvPr/>
        </p:nvSpPr>
        <p:spPr bwMode="auto">
          <a:xfrm>
            <a:off x="59055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6" name="Line 119"/>
          <p:cNvSpPr>
            <a:spLocks noChangeShapeType="1"/>
          </p:cNvSpPr>
          <p:nvPr/>
        </p:nvSpPr>
        <p:spPr bwMode="auto">
          <a:xfrm>
            <a:off x="59563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7" name="Line 120"/>
          <p:cNvSpPr>
            <a:spLocks noChangeShapeType="1"/>
          </p:cNvSpPr>
          <p:nvPr/>
        </p:nvSpPr>
        <p:spPr bwMode="auto">
          <a:xfrm>
            <a:off x="60071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8" name="Line 121"/>
          <p:cNvSpPr>
            <a:spLocks noChangeShapeType="1"/>
          </p:cNvSpPr>
          <p:nvPr/>
        </p:nvSpPr>
        <p:spPr bwMode="auto">
          <a:xfrm>
            <a:off x="6057900" y="351631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39" name="Line 122"/>
          <p:cNvSpPr>
            <a:spLocks noChangeShapeType="1"/>
          </p:cNvSpPr>
          <p:nvPr/>
        </p:nvSpPr>
        <p:spPr bwMode="auto">
          <a:xfrm>
            <a:off x="6108700" y="3516313"/>
            <a:ext cx="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0" name="Rectangle 123"/>
          <p:cNvSpPr>
            <a:spLocks noChangeArrowheads="1"/>
          </p:cNvSpPr>
          <p:nvPr/>
        </p:nvSpPr>
        <p:spPr bwMode="auto">
          <a:xfrm>
            <a:off x="2286000" y="2532063"/>
            <a:ext cx="927100" cy="635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1" name="Rectangle 124"/>
          <p:cNvSpPr>
            <a:spLocks noChangeArrowheads="1"/>
          </p:cNvSpPr>
          <p:nvPr/>
        </p:nvSpPr>
        <p:spPr bwMode="auto">
          <a:xfrm>
            <a:off x="2286000" y="2532063"/>
            <a:ext cx="927100" cy="6350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2" name="Rectangle 125"/>
          <p:cNvSpPr>
            <a:spLocks noChangeArrowheads="1"/>
          </p:cNvSpPr>
          <p:nvPr/>
        </p:nvSpPr>
        <p:spPr bwMode="auto">
          <a:xfrm>
            <a:off x="2286000" y="3167063"/>
            <a:ext cx="927100" cy="16287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3" name="Rectangle 126"/>
          <p:cNvSpPr>
            <a:spLocks noChangeArrowheads="1"/>
          </p:cNvSpPr>
          <p:nvPr/>
        </p:nvSpPr>
        <p:spPr bwMode="auto">
          <a:xfrm>
            <a:off x="2286000" y="3167063"/>
            <a:ext cx="927100" cy="1628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4" name="Rectangle 127"/>
          <p:cNvSpPr>
            <a:spLocks noChangeArrowheads="1"/>
          </p:cNvSpPr>
          <p:nvPr/>
        </p:nvSpPr>
        <p:spPr bwMode="auto">
          <a:xfrm>
            <a:off x="3730625" y="2878138"/>
            <a:ext cx="927100" cy="288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5" name="Rectangle 128"/>
          <p:cNvSpPr>
            <a:spLocks noChangeArrowheads="1"/>
          </p:cNvSpPr>
          <p:nvPr/>
        </p:nvSpPr>
        <p:spPr bwMode="auto">
          <a:xfrm>
            <a:off x="3730625" y="2878138"/>
            <a:ext cx="927100" cy="2889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6" name="Rectangle 129"/>
          <p:cNvSpPr>
            <a:spLocks noChangeArrowheads="1"/>
          </p:cNvSpPr>
          <p:nvPr/>
        </p:nvSpPr>
        <p:spPr bwMode="auto">
          <a:xfrm>
            <a:off x="3730625" y="3167063"/>
            <a:ext cx="927100" cy="16287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7" name="Rectangle 130"/>
          <p:cNvSpPr>
            <a:spLocks noChangeArrowheads="1"/>
          </p:cNvSpPr>
          <p:nvPr/>
        </p:nvSpPr>
        <p:spPr bwMode="auto">
          <a:xfrm>
            <a:off x="3730625" y="3167063"/>
            <a:ext cx="927100" cy="1628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8" name="Rectangle 131"/>
          <p:cNvSpPr>
            <a:spLocks noChangeArrowheads="1"/>
          </p:cNvSpPr>
          <p:nvPr/>
        </p:nvSpPr>
        <p:spPr bwMode="auto">
          <a:xfrm>
            <a:off x="5060950" y="2881313"/>
            <a:ext cx="923925" cy="6286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49" name="Rectangle 132"/>
          <p:cNvSpPr>
            <a:spLocks noChangeArrowheads="1"/>
          </p:cNvSpPr>
          <p:nvPr/>
        </p:nvSpPr>
        <p:spPr bwMode="auto">
          <a:xfrm>
            <a:off x="5060950" y="2881313"/>
            <a:ext cx="923925" cy="6286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0" name="Rectangle 133"/>
          <p:cNvSpPr>
            <a:spLocks noChangeArrowheads="1"/>
          </p:cNvSpPr>
          <p:nvPr/>
        </p:nvSpPr>
        <p:spPr bwMode="auto">
          <a:xfrm>
            <a:off x="5060950" y="3509963"/>
            <a:ext cx="923925" cy="12858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1" name="Rectangle 134"/>
          <p:cNvSpPr>
            <a:spLocks noChangeArrowheads="1"/>
          </p:cNvSpPr>
          <p:nvPr/>
        </p:nvSpPr>
        <p:spPr bwMode="auto">
          <a:xfrm>
            <a:off x="5060950" y="3509963"/>
            <a:ext cx="923925" cy="12858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2" name="Rectangle 135"/>
          <p:cNvSpPr>
            <a:spLocks noChangeArrowheads="1"/>
          </p:cNvSpPr>
          <p:nvPr/>
        </p:nvSpPr>
        <p:spPr bwMode="auto">
          <a:xfrm>
            <a:off x="1800225" y="4386263"/>
            <a:ext cx="1190625" cy="215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3" name="Rectangle 136"/>
          <p:cNvSpPr>
            <a:spLocks noChangeArrowheads="1"/>
          </p:cNvSpPr>
          <p:nvPr/>
        </p:nvSpPr>
        <p:spPr bwMode="auto">
          <a:xfrm>
            <a:off x="1800225" y="4386263"/>
            <a:ext cx="1190625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4" name="Rectangle 137"/>
          <p:cNvSpPr>
            <a:spLocks noChangeArrowheads="1"/>
          </p:cNvSpPr>
          <p:nvPr/>
        </p:nvSpPr>
        <p:spPr bwMode="auto">
          <a:xfrm>
            <a:off x="5467350" y="4386263"/>
            <a:ext cx="1190625" cy="215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5" name="Rectangle 138"/>
          <p:cNvSpPr>
            <a:spLocks noChangeArrowheads="1"/>
          </p:cNvSpPr>
          <p:nvPr/>
        </p:nvSpPr>
        <p:spPr bwMode="auto">
          <a:xfrm>
            <a:off x="5467350" y="4386263"/>
            <a:ext cx="1190625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6" name="Line 139"/>
          <p:cNvSpPr>
            <a:spLocks noChangeShapeType="1"/>
          </p:cNvSpPr>
          <p:nvPr/>
        </p:nvSpPr>
        <p:spPr bwMode="auto">
          <a:xfrm>
            <a:off x="3098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7" name="Line 140"/>
          <p:cNvSpPr>
            <a:spLocks noChangeShapeType="1"/>
          </p:cNvSpPr>
          <p:nvPr/>
        </p:nvSpPr>
        <p:spPr bwMode="auto">
          <a:xfrm>
            <a:off x="3149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8" name="Line 141"/>
          <p:cNvSpPr>
            <a:spLocks noChangeShapeType="1"/>
          </p:cNvSpPr>
          <p:nvPr/>
        </p:nvSpPr>
        <p:spPr bwMode="auto">
          <a:xfrm>
            <a:off x="3200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59" name="Line 142"/>
          <p:cNvSpPr>
            <a:spLocks noChangeShapeType="1"/>
          </p:cNvSpPr>
          <p:nvPr/>
        </p:nvSpPr>
        <p:spPr bwMode="auto">
          <a:xfrm>
            <a:off x="3251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0" name="Line 143"/>
          <p:cNvSpPr>
            <a:spLocks noChangeShapeType="1"/>
          </p:cNvSpPr>
          <p:nvPr/>
        </p:nvSpPr>
        <p:spPr bwMode="auto">
          <a:xfrm>
            <a:off x="3302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1" name="Line 144"/>
          <p:cNvSpPr>
            <a:spLocks noChangeShapeType="1"/>
          </p:cNvSpPr>
          <p:nvPr/>
        </p:nvSpPr>
        <p:spPr bwMode="auto">
          <a:xfrm>
            <a:off x="3352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2" name="Line 145"/>
          <p:cNvSpPr>
            <a:spLocks noChangeShapeType="1"/>
          </p:cNvSpPr>
          <p:nvPr/>
        </p:nvSpPr>
        <p:spPr bwMode="auto">
          <a:xfrm>
            <a:off x="3403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3" name="Line 146"/>
          <p:cNvSpPr>
            <a:spLocks noChangeShapeType="1"/>
          </p:cNvSpPr>
          <p:nvPr/>
        </p:nvSpPr>
        <p:spPr bwMode="auto">
          <a:xfrm>
            <a:off x="3454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4" name="Line 147"/>
          <p:cNvSpPr>
            <a:spLocks noChangeShapeType="1"/>
          </p:cNvSpPr>
          <p:nvPr/>
        </p:nvSpPr>
        <p:spPr bwMode="auto">
          <a:xfrm>
            <a:off x="3505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5" name="Line 148"/>
          <p:cNvSpPr>
            <a:spLocks noChangeShapeType="1"/>
          </p:cNvSpPr>
          <p:nvPr/>
        </p:nvSpPr>
        <p:spPr bwMode="auto">
          <a:xfrm>
            <a:off x="3556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6" name="Line 149"/>
          <p:cNvSpPr>
            <a:spLocks noChangeShapeType="1"/>
          </p:cNvSpPr>
          <p:nvPr/>
        </p:nvSpPr>
        <p:spPr bwMode="auto">
          <a:xfrm>
            <a:off x="3606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7" name="Line 150"/>
          <p:cNvSpPr>
            <a:spLocks noChangeShapeType="1"/>
          </p:cNvSpPr>
          <p:nvPr/>
        </p:nvSpPr>
        <p:spPr bwMode="auto">
          <a:xfrm>
            <a:off x="3657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8" name="Line 151"/>
          <p:cNvSpPr>
            <a:spLocks noChangeShapeType="1"/>
          </p:cNvSpPr>
          <p:nvPr/>
        </p:nvSpPr>
        <p:spPr bwMode="auto">
          <a:xfrm>
            <a:off x="3708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69" name="Line 152"/>
          <p:cNvSpPr>
            <a:spLocks noChangeShapeType="1"/>
          </p:cNvSpPr>
          <p:nvPr/>
        </p:nvSpPr>
        <p:spPr bwMode="auto">
          <a:xfrm>
            <a:off x="3759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0" name="Line 153"/>
          <p:cNvSpPr>
            <a:spLocks noChangeShapeType="1"/>
          </p:cNvSpPr>
          <p:nvPr/>
        </p:nvSpPr>
        <p:spPr bwMode="auto">
          <a:xfrm>
            <a:off x="3810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1" name="Line 154"/>
          <p:cNvSpPr>
            <a:spLocks noChangeShapeType="1"/>
          </p:cNvSpPr>
          <p:nvPr/>
        </p:nvSpPr>
        <p:spPr bwMode="auto">
          <a:xfrm>
            <a:off x="3860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2" name="Line 155"/>
          <p:cNvSpPr>
            <a:spLocks noChangeShapeType="1"/>
          </p:cNvSpPr>
          <p:nvPr/>
        </p:nvSpPr>
        <p:spPr bwMode="auto">
          <a:xfrm>
            <a:off x="3911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3" name="Line 156"/>
          <p:cNvSpPr>
            <a:spLocks noChangeShapeType="1"/>
          </p:cNvSpPr>
          <p:nvPr/>
        </p:nvSpPr>
        <p:spPr bwMode="auto">
          <a:xfrm>
            <a:off x="3962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4" name="Line 157"/>
          <p:cNvSpPr>
            <a:spLocks noChangeShapeType="1"/>
          </p:cNvSpPr>
          <p:nvPr/>
        </p:nvSpPr>
        <p:spPr bwMode="auto">
          <a:xfrm>
            <a:off x="4013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5" name="Line 158"/>
          <p:cNvSpPr>
            <a:spLocks noChangeShapeType="1"/>
          </p:cNvSpPr>
          <p:nvPr/>
        </p:nvSpPr>
        <p:spPr bwMode="auto">
          <a:xfrm>
            <a:off x="4064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6" name="Line 159"/>
          <p:cNvSpPr>
            <a:spLocks noChangeShapeType="1"/>
          </p:cNvSpPr>
          <p:nvPr/>
        </p:nvSpPr>
        <p:spPr bwMode="auto">
          <a:xfrm>
            <a:off x="4114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7" name="Line 160"/>
          <p:cNvSpPr>
            <a:spLocks noChangeShapeType="1"/>
          </p:cNvSpPr>
          <p:nvPr/>
        </p:nvSpPr>
        <p:spPr bwMode="auto">
          <a:xfrm>
            <a:off x="4165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8" name="Line 161"/>
          <p:cNvSpPr>
            <a:spLocks noChangeShapeType="1"/>
          </p:cNvSpPr>
          <p:nvPr/>
        </p:nvSpPr>
        <p:spPr bwMode="auto">
          <a:xfrm>
            <a:off x="4216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79" name="Line 162"/>
          <p:cNvSpPr>
            <a:spLocks noChangeShapeType="1"/>
          </p:cNvSpPr>
          <p:nvPr/>
        </p:nvSpPr>
        <p:spPr bwMode="auto">
          <a:xfrm>
            <a:off x="4267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0" name="Line 163"/>
          <p:cNvSpPr>
            <a:spLocks noChangeShapeType="1"/>
          </p:cNvSpPr>
          <p:nvPr/>
        </p:nvSpPr>
        <p:spPr bwMode="auto">
          <a:xfrm>
            <a:off x="4318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1" name="Line 164"/>
          <p:cNvSpPr>
            <a:spLocks noChangeShapeType="1"/>
          </p:cNvSpPr>
          <p:nvPr/>
        </p:nvSpPr>
        <p:spPr bwMode="auto">
          <a:xfrm>
            <a:off x="4368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2" name="Line 165"/>
          <p:cNvSpPr>
            <a:spLocks noChangeShapeType="1"/>
          </p:cNvSpPr>
          <p:nvPr/>
        </p:nvSpPr>
        <p:spPr bwMode="auto">
          <a:xfrm>
            <a:off x="4419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3" name="Line 166"/>
          <p:cNvSpPr>
            <a:spLocks noChangeShapeType="1"/>
          </p:cNvSpPr>
          <p:nvPr/>
        </p:nvSpPr>
        <p:spPr bwMode="auto">
          <a:xfrm>
            <a:off x="4470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4" name="Line 167"/>
          <p:cNvSpPr>
            <a:spLocks noChangeShapeType="1"/>
          </p:cNvSpPr>
          <p:nvPr/>
        </p:nvSpPr>
        <p:spPr bwMode="auto">
          <a:xfrm>
            <a:off x="4521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5" name="Line 168"/>
          <p:cNvSpPr>
            <a:spLocks noChangeShapeType="1"/>
          </p:cNvSpPr>
          <p:nvPr/>
        </p:nvSpPr>
        <p:spPr bwMode="auto">
          <a:xfrm>
            <a:off x="4572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6" name="Line 169"/>
          <p:cNvSpPr>
            <a:spLocks noChangeShapeType="1"/>
          </p:cNvSpPr>
          <p:nvPr/>
        </p:nvSpPr>
        <p:spPr bwMode="auto">
          <a:xfrm>
            <a:off x="4622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7" name="Line 170"/>
          <p:cNvSpPr>
            <a:spLocks noChangeShapeType="1"/>
          </p:cNvSpPr>
          <p:nvPr/>
        </p:nvSpPr>
        <p:spPr bwMode="auto">
          <a:xfrm>
            <a:off x="4673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8" name="Line 171"/>
          <p:cNvSpPr>
            <a:spLocks noChangeShapeType="1"/>
          </p:cNvSpPr>
          <p:nvPr/>
        </p:nvSpPr>
        <p:spPr bwMode="auto">
          <a:xfrm>
            <a:off x="4724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89" name="Line 172"/>
          <p:cNvSpPr>
            <a:spLocks noChangeShapeType="1"/>
          </p:cNvSpPr>
          <p:nvPr/>
        </p:nvSpPr>
        <p:spPr bwMode="auto">
          <a:xfrm>
            <a:off x="4775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0" name="Line 173"/>
          <p:cNvSpPr>
            <a:spLocks noChangeShapeType="1"/>
          </p:cNvSpPr>
          <p:nvPr/>
        </p:nvSpPr>
        <p:spPr bwMode="auto">
          <a:xfrm>
            <a:off x="4826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1" name="Line 174"/>
          <p:cNvSpPr>
            <a:spLocks noChangeShapeType="1"/>
          </p:cNvSpPr>
          <p:nvPr/>
        </p:nvSpPr>
        <p:spPr bwMode="auto">
          <a:xfrm>
            <a:off x="4876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2" name="Line 175"/>
          <p:cNvSpPr>
            <a:spLocks noChangeShapeType="1"/>
          </p:cNvSpPr>
          <p:nvPr/>
        </p:nvSpPr>
        <p:spPr bwMode="auto">
          <a:xfrm>
            <a:off x="4927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3" name="Line 176"/>
          <p:cNvSpPr>
            <a:spLocks noChangeShapeType="1"/>
          </p:cNvSpPr>
          <p:nvPr/>
        </p:nvSpPr>
        <p:spPr bwMode="auto">
          <a:xfrm>
            <a:off x="4978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4" name="Line 177"/>
          <p:cNvSpPr>
            <a:spLocks noChangeShapeType="1"/>
          </p:cNvSpPr>
          <p:nvPr/>
        </p:nvSpPr>
        <p:spPr bwMode="auto">
          <a:xfrm>
            <a:off x="5029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5" name="Line 178"/>
          <p:cNvSpPr>
            <a:spLocks noChangeShapeType="1"/>
          </p:cNvSpPr>
          <p:nvPr/>
        </p:nvSpPr>
        <p:spPr bwMode="auto">
          <a:xfrm>
            <a:off x="5080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6" name="Line 179"/>
          <p:cNvSpPr>
            <a:spLocks noChangeShapeType="1"/>
          </p:cNvSpPr>
          <p:nvPr/>
        </p:nvSpPr>
        <p:spPr bwMode="auto">
          <a:xfrm>
            <a:off x="5130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7" name="Line 180"/>
          <p:cNvSpPr>
            <a:spLocks noChangeShapeType="1"/>
          </p:cNvSpPr>
          <p:nvPr/>
        </p:nvSpPr>
        <p:spPr bwMode="auto">
          <a:xfrm>
            <a:off x="5181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8" name="Line 181"/>
          <p:cNvSpPr>
            <a:spLocks noChangeShapeType="1"/>
          </p:cNvSpPr>
          <p:nvPr/>
        </p:nvSpPr>
        <p:spPr bwMode="auto">
          <a:xfrm>
            <a:off x="5232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699" name="Line 182"/>
          <p:cNvSpPr>
            <a:spLocks noChangeShapeType="1"/>
          </p:cNvSpPr>
          <p:nvPr/>
        </p:nvSpPr>
        <p:spPr bwMode="auto">
          <a:xfrm>
            <a:off x="5283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0" name="Line 183"/>
          <p:cNvSpPr>
            <a:spLocks noChangeShapeType="1"/>
          </p:cNvSpPr>
          <p:nvPr/>
        </p:nvSpPr>
        <p:spPr bwMode="auto">
          <a:xfrm>
            <a:off x="5334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1" name="Line 184"/>
          <p:cNvSpPr>
            <a:spLocks noChangeShapeType="1"/>
          </p:cNvSpPr>
          <p:nvPr/>
        </p:nvSpPr>
        <p:spPr bwMode="auto">
          <a:xfrm>
            <a:off x="5384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2" name="Line 185"/>
          <p:cNvSpPr>
            <a:spLocks noChangeShapeType="1"/>
          </p:cNvSpPr>
          <p:nvPr/>
        </p:nvSpPr>
        <p:spPr bwMode="auto">
          <a:xfrm>
            <a:off x="5435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3" name="Line 186"/>
          <p:cNvSpPr>
            <a:spLocks noChangeShapeType="1"/>
          </p:cNvSpPr>
          <p:nvPr/>
        </p:nvSpPr>
        <p:spPr bwMode="auto">
          <a:xfrm>
            <a:off x="5486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4" name="Line 187"/>
          <p:cNvSpPr>
            <a:spLocks noChangeShapeType="1"/>
          </p:cNvSpPr>
          <p:nvPr/>
        </p:nvSpPr>
        <p:spPr bwMode="auto">
          <a:xfrm>
            <a:off x="5537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5" name="Line 188"/>
          <p:cNvSpPr>
            <a:spLocks noChangeShapeType="1"/>
          </p:cNvSpPr>
          <p:nvPr/>
        </p:nvSpPr>
        <p:spPr bwMode="auto">
          <a:xfrm>
            <a:off x="5588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6" name="Line 189"/>
          <p:cNvSpPr>
            <a:spLocks noChangeShapeType="1"/>
          </p:cNvSpPr>
          <p:nvPr/>
        </p:nvSpPr>
        <p:spPr bwMode="auto">
          <a:xfrm>
            <a:off x="5638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7" name="Line 190"/>
          <p:cNvSpPr>
            <a:spLocks noChangeShapeType="1"/>
          </p:cNvSpPr>
          <p:nvPr/>
        </p:nvSpPr>
        <p:spPr bwMode="auto">
          <a:xfrm>
            <a:off x="5689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8" name="Line 191"/>
          <p:cNvSpPr>
            <a:spLocks noChangeShapeType="1"/>
          </p:cNvSpPr>
          <p:nvPr/>
        </p:nvSpPr>
        <p:spPr bwMode="auto">
          <a:xfrm>
            <a:off x="5740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09" name="Line 192"/>
          <p:cNvSpPr>
            <a:spLocks noChangeShapeType="1"/>
          </p:cNvSpPr>
          <p:nvPr/>
        </p:nvSpPr>
        <p:spPr bwMode="auto">
          <a:xfrm>
            <a:off x="5791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0" name="Line 193"/>
          <p:cNvSpPr>
            <a:spLocks noChangeShapeType="1"/>
          </p:cNvSpPr>
          <p:nvPr/>
        </p:nvSpPr>
        <p:spPr bwMode="auto">
          <a:xfrm>
            <a:off x="58420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1" name="Line 194"/>
          <p:cNvSpPr>
            <a:spLocks noChangeShapeType="1"/>
          </p:cNvSpPr>
          <p:nvPr/>
        </p:nvSpPr>
        <p:spPr bwMode="auto">
          <a:xfrm>
            <a:off x="58928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2" name="Line 195"/>
          <p:cNvSpPr>
            <a:spLocks noChangeShapeType="1"/>
          </p:cNvSpPr>
          <p:nvPr/>
        </p:nvSpPr>
        <p:spPr bwMode="auto">
          <a:xfrm>
            <a:off x="59436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3" name="Line 196"/>
          <p:cNvSpPr>
            <a:spLocks noChangeShapeType="1"/>
          </p:cNvSpPr>
          <p:nvPr/>
        </p:nvSpPr>
        <p:spPr bwMode="auto">
          <a:xfrm>
            <a:off x="59944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4" name="Line 197"/>
          <p:cNvSpPr>
            <a:spLocks noChangeShapeType="1"/>
          </p:cNvSpPr>
          <p:nvPr/>
        </p:nvSpPr>
        <p:spPr bwMode="auto">
          <a:xfrm>
            <a:off x="6045200" y="2532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5" name="Line 198"/>
          <p:cNvSpPr>
            <a:spLocks noChangeShapeType="1"/>
          </p:cNvSpPr>
          <p:nvPr/>
        </p:nvSpPr>
        <p:spPr bwMode="auto">
          <a:xfrm>
            <a:off x="6096000" y="2532063"/>
            <a:ext cx="127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6" name="Line 199"/>
          <p:cNvSpPr>
            <a:spLocks noChangeShapeType="1"/>
          </p:cNvSpPr>
          <p:nvPr/>
        </p:nvSpPr>
        <p:spPr bwMode="auto">
          <a:xfrm>
            <a:off x="3213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7" name="Line 200"/>
          <p:cNvSpPr>
            <a:spLocks noChangeShapeType="1"/>
          </p:cNvSpPr>
          <p:nvPr/>
        </p:nvSpPr>
        <p:spPr bwMode="auto">
          <a:xfrm>
            <a:off x="3263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8" name="Line 201"/>
          <p:cNvSpPr>
            <a:spLocks noChangeShapeType="1"/>
          </p:cNvSpPr>
          <p:nvPr/>
        </p:nvSpPr>
        <p:spPr bwMode="auto">
          <a:xfrm>
            <a:off x="3314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19" name="Line 202"/>
          <p:cNvSpPr>
            <a:spLocks noChangeShapeType="1"/>
          </p:cNvSpPr>
          <p:nvPr/>
        </p:nvSpPr>
        <p:spPr bwMode="auto">
          <a:xfrm>
            <a:off x="3365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20" name="Line 203"/>
          <p:cNvSpPr>
            <a:spLocks noChangeShapeType="1"/>
          </p:cNvSpPr>
          <p:nvPr/>
        </p:nvSpPr>
        <p:spPr bwMode="auto">
          <a:xfrm>
            <a:off x="3416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721" name="Line 204"/>
          <p:cNvSpPr>
            <a:spLocks noChangeShapeType="1"/>
          </p:cNvSpPr>
          <p:nvPr/>
        </p:nvSpPr>
        <p:spPr bwMode="auto">
          <a:xfrm>
            <a:off x="3467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Line 207"/>
          <p:cNvSpPr>
            <a:spLocks noChangeShapeType="1"/>
          </p:cNvSpPr>
          <p:nvPr/>
        </p:nvSpPr>
        <p:spPr bwMode="auto">
          <a:xfrm>
            <a:off x="3568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208"/>
          <p:cNvSpPr>
            <a:spLocks noChangeShapeType="1"/>
          </p:cNvSpPr>
          <p:nvPr/>
        </p:nvSpPr>
        <p:spPr bwMode="auto">
          <a:xfrm>
            <a:off x="3619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209"/>
          <p:cNvSpPr>
            <a:spLocks noChangeShapeType="1"/>
          </p:cNvSpPr>
          <p:nvPr/>
        </p:nvSpPr>
        <p:spPr bwMode="auto">
          <a:xfrm>
            <a:off x="3670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Line 210"/>
          <p:cNvSpPr>
            <a:spLocks noChangeShapeType="1"/>
          </p:cNvSpPr>
          <p:nvPr/>
        </p:nvSpPr>
        <p:spPr bwMode="auto">
          <a:xfrm>
            <a:off x="3721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Line 211"/>
          <p:cNvSpPr>
            <a:spLocks noChangeShapeType="1"/>
          </p:cNvSpPr>
          <p:nvPr/>
        </p:nvSpPr>
        <p:spPr bwMode="auto">
          <a:xfrm>
            <a:off x="3771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212"/>
          <p:cNvSpPr>
            <a:spLocks noChangeShapeType="1"/>
          </p:cNvSpPr>
          <p:nvPr/>
        </p:nvSpPr>
        <p:spPr bwMode="auto">
          <a:xfrm>
            <a:off x="3822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" name="Line 213"/>
          <p:cNvSpPr>
            <a:spLocks noChangeShapeType="1"/>
          </p:cNvSpPr>
          <p:nvPr/>
        </p:nvSpPr>
        <p:spPr bwMode="auto">
          <a:xfrm>
            <a:off x="3873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" name="Line 214"/>
          <p:cNvSpPr>
            <a:spLocks noChangeShapeType="1"/>
          </p:cNvSpPr>
          <p:nvPr/>
        </p:nvSpPr>
        <p:spPr bwMode="auto">
          <a:xfrm>
            <a:off x="3924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" name="Line 215"/>
          <p:cNvSpPr>
            <a:spLocks noChangeShapeType="1"/>
          </p:cNvSpPr>
          <p:nvPr/>
        </p:nvSpPr>
        <p:spPr bwMode="auto">
          <a:xfrm>
            <a:off x="3975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" name="Line 216"/>
          <p:cNvSpPr>
            <a:spLocks noChangeShapeType="1"/>
          </p:cNvSpPr>
          <p:nvPr/>
        </p:nvSpPr>
        <p:spPr bwMode="auto">
          <a:xfrm>
            <a:off x="4025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" name="Line 217"/>
          <p:cNvSpPr>
            <a:spLocks noChangeShapeType="1"/>
          </p:cNvSpPr>
          <p:nvPr/>
        </p:nvSpPr>
        <p:spPr bwMode="auto">
          <a:xfrm>
            <a:off x="4076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Line 218"/>
          <p:cNvSpPr>
            <a:spLocks noChangeShapeType="1"/>
          </p:cNvSpPr>
          <p:nvPr/>
        </p:nvSpPr>
        <p:spPr bwMode="auto">
          <a:xfrm>
            <a:off x="4127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" name="Line 219"/>
          <p:cNvSpPr>
            <a:spLocks noChangeShapeType="1"/>
          </p:cNvSpPr>
          <p:nvPr/>
        </p:nvSpPr>
        <p:spPr bwMode="auto">
          <a:xfrm>
            <a:off x="4178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" name="Line 220"/>
          <p:cNvSpPr>
            <a:spLocks noChangeShapeType="1"/>
          </p:cNvSpPr>
          <p:nvPr/>
        </p:nvSpPr>
        <p:spPr bwMode="auto">
          <a:xfrm>
            <a:off x="4229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" name="Line 221"/>
          <p:cNvSpPr>
            <a:spLocks noChangeShapeType="1"/>
          </p:cNvSpPr>
          <p:nvPr/>
        </p:nvSpPr>
        <p:spPr bwMode="auto">
          <a:xfrm>
            <a:off x="4279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" name="Line 222"/>
          <p:cNvSpPr>
            <a:spLocks noChangeShapeType="1"/>
          </p:cNvSpPr>
          <p:nvPr/>
        </p:nvSpPr>
        <p:spPr bwMode="auto">
          <a:xfrm>
            <a:off x="4330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" name="Line 223"/>
          <p:cNvSpPr>
            <a:spLocks noChangeShapeType="1"/>
          </p:cNvSpPr>
          <p:nvPr/>
        </p:nvSpPr>
        <p:spPr bwMode="auto">
          <a:xfrm>
            <a:off x="4381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" name="Line 224"/>
          <p:cNvSpPr>
            <a:spLocks noChangeShapeType="1"/>
          </p:cNvSpPr>
          <p:nvPr/>
        </p:nvSpPr>
        <p:spPr bwMode="auto">
          <a:xfrm>
            <a:off x="4432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" name="Line 225"/>
          <p:cNvSpPr>
            <a:spLocks noChangeShapeType="1"/>
          </p:cNvSpPr>
          <p:nvPr/>
        </p:nvSpPr>
        <p:spPr bwMode="auto">
          <a:xfrm>
            <a:off x="4483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" name="Line 226"/>
          <p:cNvSpPr>
            <a:spLocks noChangeShapeType="1"/>
          </p:cNvSpPr>
          <p:nvPr/>
        </p:nvSpPr>
        <p:spPr bwMode="auto">
          <a:xfrm>
            <a:off x="4533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" name="Line 227"/>
          <p:cNvSpPr>
            <a:spLocks noChangeShapeType="1"/>
          </p:cNvSpPr>
          <p:nvPr/>
        </p:nvSpPr>
        <p:spPr bwMode="auto">
          <a:xfrm>
            <a:off x="4584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" name="Line 228"/>
          <p:cNvSpPr>
            <a:spLocks noChangeShapeType="1"/>
          </p:cNvSpPr>
          <p:nvPr/>
        </p:nvSpPr>
        <p:spPr bwMode="auto">
          <a:xfrm>
            <a:off x="4635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" name="Line 229"/>
          <p:cNvSpPr>
            <a:spLocks noChangeShapeType="1"/>
          </p:cNvSpPr>
          <p:nvPr/>
        </p:nvSpPr>
        <p:spPr bwMode="auto">
          <a:xfrm>
            <a:off x="4686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" name="Line 230"/>
          <p:cNvSpPr>
            <a:spLocks noChangeShapeType="1"/>
          </p:cNvSpPr>
          <p:nvPr/>
        </p:nvSpPr>
        <p:spPr bwMode="auto">
          <a:xfrm>
            <a:off x="4737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4" name="Line 231"/>
          <p:cNvSpPr>
            <a:spLocks noChangeShapeType="1"/>
          </p:cNvSpPr>
          <p:nvPr/>
        </p:nvSpPr>
        <p:spPr bwMode="auto">
          <a:xfrm>
            <a:off x="4787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" name="Line 232"/>
          <p:cNvSpPr>
            <a:spLocks noChangeShapeType="1"/>
          </p:cNvSpPr>
          <p:nvPr/>
        </p:nvSpPr>
        <p:spPr bwMode="auto">
          <a:xfrm>
            <a:off x="4838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6" name="Line 233"/>
          <p:cNvSpPr>
            <a:spLocks noChangeShapeType="1"/>
          </p:cNvSpPr>
          <p:nvPr/>
        </p:nvSpPr>
        <p:spPr bwMode="auto">
          <a:xfrm>
            <a:off x="4889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7" name="Line 234"/>
          <p:cNvSpPr>
            <a:spLocks noChangeShapeType="1"/>
          </p:cNvSpPr>
          <p:nvPr/>
        </p:nvSpPr>
        <p:spPr bwMode="auto">
          <a:xfrm>
            <a:off x="4940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8" name="Line 235"/>
          <p:cNvSpPr>
            <a:spLocks noChangeShapeType="1"/>
          </p:cNvSpPr>
          <p:nvPr/>
        </p:nvSpPr>
        <p:spPr bwMode="auto">
          <a:xfrm>
            <a:off x="4991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" name="Line 236"/>
          <p:cNvSpPr>
            <a:spLocks noChangeShapeType="1"/>
          </p:cNvSpPr>
          <p:nvPr/>
        </p:nvSpPr>
        <p:spPr bwMode="auto">
          <a:xfrm>
            <a:off x="5041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0" name="Line 237"/>
          <p:cNvSpPr>
            <a:spLocks noChangeShapeType="1"/>
          </p:cNvSpPr>
          <p:nvPr/>
        </p:nvSpPr>
        <p:spPr bwMode="auto">
          <a:xfrm>
            <a:off x="5092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" name="Line 238"/>
          <p:cNvSpPr>
            <a:spLocks noChangeShapeType="1"/>
          </p:cNvSpPr>
          <p:nvPr/>
        </p:nvSpPr>
        <p:spPr bwMode="auto">
          <a:xfrm>
            <a:off x="5143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" name="Line 239"/>
          <p:cNvSpPr>
            <a:spLocks noChangeShapeType="1"/>
          </p:cNvSpPr>
          <p:nvPr/>
        </p:nvSpPr>
        <p:spPr bwMode="auto">
          <a:xfrm>
            <a:off x="5194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" name="Line 240"/>
          <p:cNvSpPr>
            <a:spLocks noChangeShapeType="1"/>
          </p:cNvSpPr>
          <p:nvPr/>
        </p:nvSpPr>
        <p:spPr bwMode="auto">
          <a:xfrm>
            <a:off x="5245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0" name="Line 241"/>
          <p:cNvSpPr>
            <a:spLocks noChangeShapeType="1"/>
          </p:cNvSpPr>
          <p:nvPr/>
        </p:nvSpPr>
        <p:spPr bwMode="auto">
          <a:xfrm>
            <a:off x="5295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1" name="Line 242"/>
          <p:cNvSpPr>
            <a:spLocks noChangeShapeType="1"/>
          </p:cNvSpPr>
          <p:nvPr/>
        </p:nvSpPr>
        <p:spPr bwMode="auto">
          <a:xfrm>
            <a:off x="5346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3" name="Line 243"/>
          <p:cNvSpPr>
            <a:spLocks noChangeShapeType="1"/>
          </p:cNvSpPr>
          <p:nvPr/>
        </p:nvSpPr>
        <p:spPr bwMode="auto">
          <a:xfrm>
            <a:off x="5397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4" name="Line 244"/>
          <p:cNvSpPr>
            <a:spLocks noChangeShapeType="1"/>
          </p:cNvSpPr>
          <p:nvPr/>
        </p:nvSpPr>
        <p:spPr bwMode="auto">
          <a:xfrm>
            <a:off x="5448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5" name="Line 245"/>
          <p:cNvSpPr>
            <a:spLocks noChangeShapeType="1"/>
          </p:cNvSpPr>
          <p:nvPr/>
        </p:nvSpPr>
        <p:spPr bwMode="auto">
          <a:xfrm>
            <a:off x="5499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6" name="Line 246"/>
          <p:cNvSpPr>
            <a:spLocks noChangeShapeType="1"/>
          </p:cNvSpPr>
          <p:nvPr/>
        </p:nvSpPr>
        <p:spPr bwMode="auto">
          <a:xfrm>
            <a:off x="5549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7" name="Line 247"/>
          <p:cNvSpPr>
            <a:spLocks noChangeShapeType="1"/>
          </p:cNvSpPr>
          <p:nvPr/>
        </p:nvSpPr>
        <p:spPr bwMode="auto">
          <a:xfrm>
            <a:off x="5600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8" name="Line 248"/>
          <p:cNvSpPr>
            <a:spLocks noChangeShapeType="1"/>
          </p:cNvSpPr>
          <p:nvPr/>
        </p:nvSpPr>
        <p:spPr bwMode="auto">
          <a:xfrm>
            <a:off x="5651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69" name="Line 249"/>
          <p:cNvSpPr>
            <a:spLocks noChangeShapeType="1"/>
          </p:cNvSpPr>
          <p:nvPr/>
        </p:nvSpPr>
        <p:spPr bwMode="auto">
          <a:xfrm>
            <a:off x="5702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0" name="Line 250"/>
          <p:cNvSpPr>
            <a:spLocks noChangeShapeType="1"/>
          </p:cNvSpPr>
          <p:nvPr/>
        </p:nvSpPr>
        <p:spPr bwMode="auto">
          <a:xfrm>
            <a:off x="5753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1" name="Line 251"/>
          <p:cNvSpPr>
            <a:spLocks noChangeShapeType="1"/>
          </p:cNvSpPr>
          <p:nvPr/>
        </p:nvSpPr>
        <p:spPr bwMode="auto">
          <a:xfrm>
            <a:off x="5803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2" name="Line 252"/>
          <p:cNvSpPr>
            <a:spLocks noChangeShapeType="1"/>
          </p:cNvSpPr>
          <p:nvPr/>
        </p:nvSpPr>
        <p:spPr bwMode="auto">
          <a:xfrm>
            <a:off x="58547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3" name="Line 253"/>
          <p:cNvSpPr>
            <a:spLocks noChangeShapeType="1"/>
          </p:cNvSpPr>
          <p:nvPr/>
        </p:nvSpPr>
        <p:spPr bwMode="auto">
          <a:xfrm>
            <a:off x="59055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4" name="Line 254"/>
          <p:cNvSpPr>
            <a:spLocks noChangeShapeType="1"/>
          </p:cNvSpPr>
          <p:nvPr/>
        </p:nvSpPr>
        <p:spPr bwMode="auto">
          <a:xfrm>
            <a:off x="59563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5" name="Line 255"/>
          <p:cNvSpPr>
            <a:spLocks noChangeShapeType="1"/>
          </p:cNvSpPr>
          <p:nvPr/>
        </p:nvSpPr>
        <p:spPr bwMode="auto">
          <a:xfrm>
            <a:off x="60071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6" name="Line 256"/>
          <p:cNvSpPr>
            <a:spLocks noChangeShapeType="1"/>
          </p:cNvSpPr>
          <p:nvPr/>
        </p:nvSpPr>
        <p:spPr bwMode="auto">
          <a:xfrm>
            <a:off x="6057900" y="3167063"/>
            <a:ext cx="381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7" name="Line 257"/>
          <p:cNvSpPr>
            <a:spLocks noChangeShapeType="1"/>
          </p:cNvSpPr>
          <p:nvPr/>
        </p:nvSpPr>
        <p:spPr bwMode="auto">
          <a:xfrm>
            <a:off x="6108700" y="3167063"/>
            <a:ext cx="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8" name="Line 258"/>
          <p:cNvSpPr>
            <a:spLocks noChangeShapeType="1"/>
          </p:cNvSpPr>
          <p:nvPr/>
        </p:nvSpPr>
        <p:spPr bwMode="auto">
          <a:xfrm>
            <a:off x="2111375" y="4799013"/>
            <a:ext cx="42608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79" name="Freeform 259"/>
          <p:cNvSpPr>
            <a:spLocks/>
          </p:cNvSpPr>
          <p:nvPr/>
        </p:nvSpPr>
        <p:spPr bwMode="auto">
          <a:xfrm>
            <a:off x="6350000" y="4767263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0" name="Freeform 260"/>
          <p:cNvSpPr>
            <a:spLocks/>
          </p:cNvSpPr>
          <p:nvPr/>
        </p:nvSpPr>
        <p:spPr bwMode="auto">
          <a:xfrm>
            <a:off x="6350000" y="4767263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1" name="Line 261"/>
          <p:cNvSpPr>
            <a:spLocks noChangeShapeType="1"/>
          </p:cNvSpPr>
          <p:nvPr/>
        </p:nvSpPr>
        <p:spPr bwMode="auto">
          <a:xfrm flipV="1">
            <a:off x="3616325" y="2471738"/>
            <a:ext cx="0" cy="23272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2" name="Freeform 262"/>
          <p:cNvSpPr>
            <a:spLocks/>
          </p:cNvSpPr>
          <p:nvPr/>
        </p:nvSpPr>
        <p:spPr bwMode="auto">
          <a:xfrm>
            <a:off x="3587750" y="2417763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3" name="Freeform 263"/>
          <p:cNvSpPr>
            <a:spLocks/>
          </p:cNvSpPr>
          <p:nvPr/>
        </p:nvSpPr>
        <p:spPr bwMode="auto">
          <a:xfrm>
            <a:off x="3587750" y="2417763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5" name="Freeform 265"/>
          <p:cNvSpPr>
            <a:spLocks/>
          </p:cNvSpPr>
          <p:nvPr/>
        </p:nvSpPr>
        <p:spPr bwMode="auto">
          <a:xfrm>
            <a:off x="2212975" y="2709863"/>
            <a:ext cx="47625" cy="19050"/>
          </a:xfrm>
          <a:custGeom>
            <a:avLst/>
            <a:gdLst>
              <a:gd name="T0" fmla="*/ 0 w 30"/>
              <a:gd name="T1" fmla="*/ 12 h 12"/>
              <a:gd name="T2" fmla="*/ 26 w 30"/>
              <a:gd name="T3" fmla="*/ 0 h 12"/>
              <a:gd name="T4" fmla="*/ 30 w 3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2">
                <a:moveTo>
                  <a:pt x="0" y="12"/>
                </a:moveTo>
                <a:lnTo>
                  <a:pt x="26" y="0"/>
                </a:lnTo>
                <a:lnTo>
                  <a:pt x="30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6" name="Freeform 266"/>
          <p:cNvSpPr>
            <a:spLocks/>
          </p:cNvSpPr>
          <p:nvPr/>
        </p:nvSpPr>
        <p:spPr bwMode="auto">
          <a:xfrm>
            <a:off x="2295525" y="2678113"/>
            <a:ext cx="47625" cy="15875"/>
          </a:xfrm>
          <a:custGeom>
            <a:avLst/>
            <a:gdLst>
              <a:gd name="T0" fmla="*/ 0 w 30"/>
              <a:gd name="T1" fmla="*/ 10 h 10"/>
              <a:gd name="T2" fmla="*/ 8 w 30"/>
              <a:gd name="T3" fmla="*/ 8 h 10"/>
              <a:gd name="T4" fmla="*/ 30 w 3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0">
                <a:moveTo>
                  <a:pt x="0" y="10"/>
                </a:moveTo>
                <a:lnTo>
                  <a:pt x="8" y="8"/>
                </a:lnTo>
                <a:lnTo>
                  <a:pt x="30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7" name="Line 267"/>
          <p:cNvSpPr>
            <a:spLocks noChangeShapeType="1"/>
          </p:cNvSpPr>
          <p:nvPr/>
        </p:nvSpPr>
        <p:spPr bwMode="auto">
          <a:xfrm flipV="1">
            <a:off x="2381250" y="2655888"/>
            <a:ext cx="47625" cy="127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8" name="Line 268"/>
          <p:cNvSpPr>
            <a:spLocks noChangeShapeType="1"/>
          </p:cNvSpPr>
          <p:nvPr/>
        </p:nvSpPr>
        <p:spPr bwMode="auto">
          <a:xfrm flipV="1">
            <a:off x="2466975" y="2636838"/>
            <a:ext cx="47625" cy="95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89" name="Line 269"/>
          <p:cNvSpPr>
            <a:spLocks noChangeShapeType="1"/>
          </p:cNvSpPr>
          <p:nvPr/>
        </p:nvSpPr>
        <p:spPr bwMode="auto">
          <a:xfrm flipV="1">
            <a:off x="2552700" y="2620963"/>
            <a:ext cx="50800" cy="95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0" name="Line 270"/>
          <p:cNvSpPr>
            <a:spLocks noChangeShapeType="1"/>
          </p:cNvSpPr>
          <p:nvPr/>
        </p:nvSpPr>
        <p:spPr bwMode="auto">
          <a:xfrm flipV="1">
            <a:off x="2641600" y="2605088"/>
            <a:ext cx="50800" cy="95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1" name="Line 271"/>
          <p:cNvSpPr>
            <a:spLocks noChangeShapeType="1"/>
          </p:cNvSpPr>
          <p:nvPr/>
        </p:nvSpPr>
        <p:spPr bwMode="auto">
          <a:xfrm flipV="1">
            <a:off x="2727325" y="2592388"/>
            <a:ext cx="50800" cy="635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2" name="Line 272"/>
          <p:cNvSpPr>
            <a:spLocks noChangeShapeType="1"/>
          </p:cNvSpPr>
          <p:nvPr/>
        </p:nvSpPr>
        <p:spPr bwMode="auto">
          <a:xfrm flipV="1">
            <a:off x="2816225" y="2582863"/>
            <a:ext cx="50800" cy="635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3" name="Freeform 273"/>
          <p:cNvSpPr>
            <a:spLocks/>
          </p:cNvSpPr>
          <p:nvPr/>
        </p:nvSpPr>
        <p:spPr bwMode="auto">
          <a:xfrm>
            <a:off x="2905125" y="2573338"/>
            <a:ext cx="50800" cy="6350"/>
          </a:xfrm>
          <a:custGeom>
            <a:avLst/>
            <a:gdLst>
              <a:gd name="T0" fmla="*/ 0 w 32"/>
              <a:gd name="T1" fmla="*/ 4 h 4"/>
              <a:gd name="T2" fmla="*/ 0 w 32"/>
              <a:gd name="T3" fmla="*/ 2 h 4"/>
              <a:gd name="T4" fmla="*/ 32 w 3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4">
                <a:moveTo>
                  <a:pt x="0" y="4"/>
                </a:moveTo>
                <a:lnTo>
                  <a:pt x="0" y="2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4" name="Freeform 274"/>
          <p:cNvSpPr>
            <a:spLocks/>
          </p:cNvSpPr>
          <p:nvPr/>
        </p:nvSpPr>
        <p:spPr bwMode="auto">
          <a:xfrm>
            <a:off x="2994025" y="2566988"/>
            <a:ext cx="50800" cy="3175"/>
          </a:xfrm>
          <a:custGeom>
            <a:avLst/>
            <a:gdLst>
              <a:gd name="T0" fmla="*/ 0 w 32"/>
              <a:gd name="T1" fmla="*/ 2 h 2"/>
              <a:gd name="T2" fmla="*/ 12 w 32"/>
              <a:gd name="T3" fmla="*/ 2 h 2"/>
              <a:gd name="T4" fmla="*/ 32 w 3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2">
                <a:moveTo>
                  <a:pt x="0" y="2"/>
                </a:moveTo>
                <a:lnTo>
                  <a:pt x="12" y="2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5" name="Freeform 275"/>
          <p:cNvSpPr>
            <a:spLocks/>
          </p:cNvSpPr>
          <p:nvPr/>
        </p:nvSpPr>
        <p:spPr bwMode="auto">
          <a:xfrm>
            <a:off x="3082925" y="2560638"/>
            <a:ext cx="50800" cy="3175"/>
          </a:xfrm>
          <a:custGeom>
            <a:avLst/>
            <a:gdLst>
              <a:gd name="T0" fmla="*/ 0 w 32"/>
              <a:gd name="T1" fmla="*/ 2 h 2"/>
              <a:gd name="T2" fmla="*/ 24 w 32"/>
              <a:gd name="T3" fmla="*/ 0 h 2"/>
              <a:gd name="T4" fmla="*/ 32 w 3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2">
                <a:moveTo>
                  <a:pt x="0" y="2"/>
                </a:moveTo>
                <a:lnTo>
                  <a:pt x="24" y="0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6" name="Line 276"/>
          <p:cNvSpPr>
            <a:spLocks noChangeShapeType="1"/>
          </p:cNvSpPr>
          <p:nvPr/>
        </p:nvSpPr>
        <p:spPr bwMode="auto">
          <a:xfrm flipV="1">
            <a:off x="3171825" y="2557463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7" name="Line 277"/>
          <p:cNvSpPr>
            <a:spLocks noChangeShapeType="1"/>
          </p:cNvSpPr>
          <p:nvPr/>
        </p:nvSpPr>
        <p:spPr bwMode="auto">
          <a:xfrm>
            <a:off x="3260725" y="2557463"/>
            <a:ext cx="508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8" name="Line 278"/>
          <p:cNvSpPr>
            <a:spLocks noChangeShapeType="1"/>
          </p:cNvSpPr>
          <p:nvPr/>
        </p:nvSpPr>
        <p:spPr bwMode="auto">
          <a:xfrm>
            <a:off x="3349625" y="2554288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399" name="Line 279"/>
          <p:cNvSpPr>
            <a:spLocks noChangeShapeType="1"/>
          </p:cNvSpPr>
          <p:nvPr/>
        </p:nvSpPr>
        <p:spPr bwMode="auto">
          <a:xfrm>
            <a:off x="3438525" y="2557463"/>
            <a:ext cx="50800" cy="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0" name="Line 280"/>
          <p:cNvSpPr>
            <a:spLocks noChangeShapeType="1"/>
          </p:cNvSpPr>
          <p:nvPr/>
        </p:nvSpPr>
        <p:spPr bwMode="auto">
          <a:xfrm>
            <a:off x="3527425" y="2560638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1" name="Line 281"/>
          <p:cNvSpPr>
            <a:spLocks noChangeShapeType="1"/>
          </p:cNvSpPr>
          <p:nvPr/>
        </p:nvSpPr>
        <p:spPr bwMode="auto">
          <a:xfrm>
            <a:off x="3616325" y="2563813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2" name="Line 282"/>
          <p:cNvSpPr>
            <a:spLocks noChangeShapeType="1"/>
          </p:cNvSpPr>
          <p:nvPr/>
        </p:nvSpPr>
        <p:spPr bwMode="auto">
          <a:xfrm>
            <a:off x="3705225" y="2573338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3" name="Freeform 283"/>
          <p:cNvSpPr>
            <a:spLocks/>
          </p:cNvSpPr>
          <p:nvPr/>
        </p:nvSpPr>
        <p:spPr bwMode="auto">
          <a:xfrm>
            <a:off x="3790950" y="2579688"/>
            <a:ext cx="50800" cy="6350"/>
          </a:xfrm>
          <a:custGeom>
            <a:avLst/>
            <a:gdLst>
              <a:gd name="T0" fmla="*/ 0 w 32"/>
              <a:gd name="T1" fmla="*/ 0 h 4"/>
              <a:gd name="T2" fmla="*/ 26 w 32"/>
              <a:gd name="T3" fmla="*/ 4 h 4"/>
              <a:gd name="T4" fmla="*/ 32 w 3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4">
                <a:moveTo>
                  <a:pt x="0" y="0"/>
                </a:moveTo>
                <a:lnTo>
                  <a:pt x="26" y="4"/>
                </a:lnTo>
                <a:lnTo>
                  <a:pt x="32" y="4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4" name="Line 284"/>
          <p:cNvSpPr>
            <a:spLocks noChangeShapeType="1"/>
          </p:cNvSpPr>
          <p:nvPr/>
        </p:nvSpPr>
        <p:spPr bwMode="auto">
          <a:xfrm>
            <a:off x="3879850" y="2592388"/>
            <a:ext cx="50800" cy="635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5" name="Freeform 285"/>
          <p:cNvSpPr>
            <a:spLocks/>
          </p:cNvSpPr>
          <p:nvPr/>
        </p:nvSpPr>
        <p:spPr bwMode="auto">
          <a:xfrm>
            <a:off x="3968750" y="2605088"/>
            <a:ext cx="50800" cy="9525"/>
          </a:xfrm>
          <a:custGeom>
            <a:avLst/>
            <a:gdLst>
              <a:gd name="T0" fmla="*/ 0 w 32"/>
              <a:gd name="T1" fmla="*/ 0 h 6"/>
              <a:gd name="T2" fmla="*/ 2 w 32"/>
              <a:gd name="T3" fmla="*/ 0 h 6"/>
              <a:gd name="T4" fmla="*/ 32 w 3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0"/>
                </a:moveTo>
                <a:lnTo>
                  <a:pt x="2" y="0"/>
                </a:lnTo>
                <a:lnTo>
                  <a:pt x="32" y="6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6" name="Freeform 286"/>
          <p:cNvSpPr>
            <a:spLocks/>
          </p:cNvSpPr>
          <p:nvPr/>
        </p:nvSpPr>
        <p:spPr bwMode="auto">
          <a:xfrm>
            <a:off x="4054475" y="2624138"/>
            <a:ext cx="50800" cy="9525"/>
          </a:xfrm>
          <a:custGeom>
            <a:avLst/>
            <a:gdLst>
              <a:gd name="T0" fmla="*/ 0 w 32"/>
              <a:gd name="T1" fmla="*/ 0 h 6"/>
              <a:gd name="T2" fmla="*/ 30 w 32"/>
              <a:gd name="T3" fmla="*/ 4 h 6"/>
              <a:gd name="T4" fmla="*/ 32 w 3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0"/>
                </a:moveTo>
                <a:lnTo>
                  <a:pt x="30" y="4"/>
                </a:lnTo>
                <a:lnTo>
                  <a:pt x="32" y="6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7" name="Line 287"/>
          <p:cNvSpPr>
            <a:spLocks noChangeShapeType="1"/>
          </p:cNvSpPr>
          <p:nvPr/>
        </p:nvSpPr>
        <p:spPr bwMode="auto">
          <a:xfrm>
            <a:off x="4143375" y="2643188"/>
            <a:ext cx="47625" cy="95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8" name="Line 288"/>
          <p:cNvSpPr>
            <a:spLocks noChangeShapeType="1"/>
          </p:cNvSpPr>
          <p:nvPr/>
        </p:nvSpPr>
        <p:spPr bwMode="auto">
          <a:xfrm>
            <a:off x="4229100" y="2665413"/>
            <a:ext cx="47625" cy="127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09" name="Freeform 289"/>
          <p:cNvSpPr>
            <a:spLocks/>
          </p:cNvSpPr>
          <p:nvPr/>
        </p:nvSpPr>
        <p:spPr bwMode="auto">
          <a:xfrm>
            <a:off x="4314825" y="2690813"/>
            <a:ext cx="47625" cy="19050"/>
          </a:xfrm>
          <a:custGeom>
            <a:avLst/>
            <a:gdLst>
              <a:gd name="T0" fmla="*/ 0 w 30"/>
              <a:gd name="T1" fmla="*/ 0 h 12"/>
              <a:gd name="T2" fmla="*/ 2 w 30"/>
              <a:gd name="T3" fmla="*/ 2 h 12"/>
              <a:gd name="T4" fmla="*/ 30 w 30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2">
                <a:moveTo>
                  <a:pt x="0" y="0"/>
                </a:moveTo>
                <a:lnTo>
                  <a:pt x="2" y="2"/>
                </a:lnTo>
                <a:lnTo>
                  <a:pt x="30" y="1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0" name="Line 290"/>
          <p:cNvSpPr>
            <a:spLocks noChangeShapeType="1"/>
          </p:cNvSpPr>
          <p:nvPr/>
        </p:nvSpPr>
        <p:spPr bwMode="auto">
          <a:xfrm>
            <a:off x="4397375" y="2722563"/>
            <a:ext cx="635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1" name="Freeform 291"/>
          <p:cNvSpPr>
            <a:spLocks/>
          </p:cNvSpPr>
          <p:nvPr/>
        </p:nvSpPr>
        <p:spPr bwMode="auto">
          <a:xfrm>
            <a:off x="4352925" y="2671763"/>
            <a:ext cx="123825" cy="88900"/>
          </a:xfrm>
          <a:custGeom>
            <a:avLst/>
            <a:gdLst>
              <a:gd name="T0" fmla="*/ 78 w 78"/>
              <a:gd name="T1" fmla="*/ 56 h 56"/>
              <a:gd name="T2" fmla="*/ 0 w 78"/>
              <a:gd name="T3" fmla="*/ 52 h 56"/>
              <a:gd name="T4" fmla="*/ 28 w 78"/>
              <a:gd name="T5" fmla="*/ 34 h 56"/>
              <a:gd name="T6" fmla="*/ 26 w 78"/>
              <a:gd name="T7" fmla="*/ 0 h 56"/>
              <a:gd name="T8" fmla="*/ 78 w 78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56">
                <a:moveTo>
                  <a:pt x="78" y="56"/>
                </a:moveTo>
                <a:lnTo>
                  <a:pt x="0" y="52"/>
                </a:lnTo>
                <a:lnTo>
                  <a:pt x="28" y="34"/>
                </a:lnTo>
                <a:lnTo>
                  <a:pt x="26" y="0"/>
                </a:lnTo>
                <a:lnTo>
                  <a:pt x="78" y="56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2" name="Freeform 292"/>
          <p:cNvSpPr>
            <a:spLocks/>
          </p:cNvSpPr>
          <p:nvPr/>
        </p:nvSpPr>
        <p:spPr bwMode="auto">
          <a:xfrm>
            <a:off x="4352925" y="2671763"/>
            <a:ext cx="123825" cy="88900"/>
          </a:xfrm>
          <a:custGeom>
            <a:avLst/>
            <a:gdLst>
              <a:gd name="T0" fmla="*/ 78 w 78"/>
              <a:gd name="T1" fmla="*/ 56 h 56"/>
              <a:gd name="T2" fmla="*/ 0 w 78"/>
              <a:gd name="T3" fmla="*/ 52 h 56"/>
              <a:gd name="T4" fmla="*/ 28 w 78"/>
              <a:gd name="T5" fmla="*/ 34 h 56"/>
              <a:gd name="T6" fmla="*/ 26 w 78"/>
              <a:gd name="T7" fmla="*/ 0 h 56"/>
              <a:gd name="T8" fmla="*/ 78 w 78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56">
                <a:moveTo>
                  <a:pt x="78" y="56"/>
                </a:moveTo>
                <a:lnTo>
                  <a:pt x="0" y="52"/>
                </a:lnTo>
                <a:lnTo>
                  <a:pt x="28" y="34"/>
                </a:lnTo>
                <a:lnTo>
                  <a:pt x="26" y="0"/>
                </a:lnTo>
                <a:lnTo>
                  <a:pt x="78" y="5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3" name="Freeform 293"/>
          <p:cNvSpPr>
            <a:spLocks/>
          </p:cNvSpPr>
          <p:nvPr/>
        </p:nvSpPr>
        <p:spPr bwMode="auto">
          <a:xfrm>
            <a:off x="4549775" y="2963863"/>
            <a:ext cx="3175" cy="50800"/>
          </a:xfrm>
          <a:custGeom>
            <a:avLst/>
            <a:gdLst>
              <a:gd name="T0" fmla="*/ 0 w 2"/>
              <a:gd name="T1" fmla="*/ 0 h 32"/>
              <a:gd name="T2" fmla="*/ 0 w 2"/>
              <a:gd name="T3" fmla="*/ 24 h 32"/>
              <a:gd name="T4" fmla="*/ 2 w 2"/>
              <a:gd name="T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2">
                <a:moveTo>
                  <a:pt x="0" y="0"/>
                </a:moveTo>
                <a:lnTo>
                  <a:pt x="0" y="24"/>
                </a:lnTo>
                <a:lnTo>
                  <a:pt x="2" y="3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4" name="Freeform 294"/>
          <p:cNvSpPr>
            <a:spLocks/>
          </p:cNvSpPr>
          <p:nvPr/>
        </p:nvSpPr>
        <p:spPr bwMode="auto">
          <a:xfrm>
            <a:off x="4556125" y="3052763"/>
            <a:ext cx="12700" cy="50800"/>
          </a:xfrm>
          <a:custGeom>
            <a:avLst/>
            <a:gdLst>
              <a:gd name="T0" fmla="*/ 0 w 8"/>
              <a:gd name="T1" fmla="*/ 0 h 32"/>
              <a:gd name="T2" fmla="*/ 4 w 8"/>
              <a:gd name="T3" fmla="*/ 16 h 32"/>
              <a:gd name="T4" fmla="*/ 8 w 8"/>
              <a:gd name="T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32">
                <a:moveTo>
                  <a:pt x="0" y="0"/>
                </a:moveTo>
                <a:lnTo>
                  <a:pt x="4" y="16"/>
                </a:lnTo>
                <a:lnTo>
                  <a:pt x="8" y="3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5" name="Freeform 295"/>
          <p:cNvSpPr>
            <a:spLocks/>
          </p:cNvSpPr>
          <p:nvPr/>
        </p:nvSpPr>
        <p:spPr bwMode="auto">
          <a:xfrm>
            <a:off x="4581525" y="3138488"/>
            <a:ext cx="19050" cy="47625"/>
          </a:xfrm>
          <a:custGeom>
            <a:avLst/>
            <a:gdLst>
              <a:gd name="T0" fmla="*/ 0 w 12"/>
              <a:gd name="T1" fmla="*/ 0 h 30"/>
              <a:gd name="T2" fmla="*/ 2 w 12"/>
              <a:gd name="T3" fmla="*/ 8 h 30"/>
              <a:gd name="T4" fmla="*/ 12 w 12"/>
              <a:gd name="T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30">
                <a:moveTo>
                  <a:pt x="0" y="0"/>
                </a:moveTo>
                <a:lnTo>
                  <a:pt x="2" y="8"/>
                </a:lnTo>
                <a:lnTo>
                  <a:pt x="12" y="3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6" name="Freeform 296"/>
          <p:cNvSpPr>
            <a:spLocks/>
          </p:cNvSpPr>
          <p:nvPr/>
        </p:nvSpPr>
        <p:spPr bwMode="auto">
          <a:xfrm>
            <a:off x="4616450" y="3221038"/>
            <a:ext cx="25400" cy="44450"/>
          </a:xfrm>
          <a:custGeom>
            <a:avLst/>
            <a:gdLst>
              <a:gd name="T0" fmla="*/ 0 w 16"/>
              <a:gd name="T1" fmla="*/ 0 h 28"/>
              <a:gd name="T2" fmla="*/ 2 w 16"/>
              <a:gd name="T3" fmla="*/ 2 h 28"/>
              <a:gd name="T4" fmla="*/ 14 w 16"/>
              <a:gd name="T5" fmla="*/ 24 h 28"/>
              <a:gd name="T6" fmla="*/ 16 w 16"/>
              <a:gd name="T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8">
                <a:moveTo>
                  <a:pt x="0" y="0"/>
                </a:moveTo>
                <a:lnTo>
                  <a:pt x="2" y="2"/>
                </a:lnTo>
                <a:lnTo>
                  <a:pt x="14" y="24"/>
                </a:lnTo>
                <a:lnTo>
                  <a:pt x="16" y="28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7" name="Freeform 297"/>
          <p:cNvSpPr>
            <a:spLocks/>
          </p:cNvSpPr>
          <p:nvPr/>
        </p:nvSpPr>
        <p:spPr bwMode="auto">
          <a:xfrm>
            <a:off x="4664075" y="3297238"/>
            <a:ext cx="31750" cy="38100"/>
          </a:xfrm>
          <a:custGeom>
            <a:avLst/>
            <a:gdLst>
              <a:gd name="T0" fmla="*/ 0 w 20"/>
              <a:gd name="T1" fmla="*/ 0 h 24"/>
              <a:gd name="T2" fmla="*/ 14 w 20"/>
              <a:gd name="T3" fmla="*/ 18 h 24"/>
              <a:gd name="T4" fmla="*/ 20 w 20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4">
                <a:moveTo>
                  <a:pt x="0" y="0"/>
                </a:moveTo>
                <a:lnTo>
                  <a:pt x="14" y="18"/>
                </a:lnTo>
                <a:lnTo>
                  <a:pt x="20" y="24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8" name="Freeform 298"/>
          <p:cNvSpPr>
            <a:spLocks/>
          </p:cNvSpPr>
          <p:nvPr/>
        </p:nvSpPr>
        <p:spPr bwMode="auto">
          <a:xfrm>
            <a:off x="4718050" y="3367088"/>
            <a:ext cx="34925" cy="34925"/>
          </a:xfrm>
          <a:custGeom>
            <a:avLst/>
            <a:gdLst>
              <a:gd name="T0" fmla="*/ 0 w 22"/>
              <a:gd name="T1" fmla="*/ 0 h 22"/>
              <a:gd name="T2" fmla="*/ 16 w 22"/>
              <a:gd name="T3" fmla="*/ 16 h 22"/>
              <a:gd name="T4" fmla="*/ 22 w 2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2">
                <a:moveTo>
                  <a:pt x="0" y="0"/>
                </a:moveTo>
                <a:lnTo>
                  <a:pt x="16" y="16"/>
                </a:lnTo>
                <a:lnTo>
                  <a:pt x="22" y="2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19" name="Freeform 299"/>
          <p:cNvSpPr>
            <a:spLocks/>
          </p:cNvSpPr>
          <p:nvPr/>
        </p:nvSpPr>
        <p:spPr bwMode="auto">
          <a:xfrm>
            <a:off x="4781550" y="3430588"/>
            <a:ext cx="34925" cy="34925"/>
          </a:xfrm>
          <a:custGeom>
            <a:avLst/>
            <a:gdLst>
              <a:gd name="T0" fmla="*/ 0 w 22"/>
              <a:gd name="T1" fmla="*/ 0 h 22"/>
              <a:gd name="T2" fmla="*/ 16 w 22"/>
              <a:gd name="T3" fmla="*/ 16 h 22"/>
              <a:gd name="T4" fmla="*/ 22 w 2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2">
                <a:moveTo>
                  <a:pt x="0" y="0"/>
                </a:moveTo>
                <a:lnTo>
                  <a:pt x="16" y="16"/>
                </a:lnTo>
                <a:lnTo>
                  <a:pt x="22" y="2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0" name="Freeform 300"/>
          <p:cNvSpPr>
            <a:spLocks/>
          </p:cNvSpPr>
          <p:nvPr/>
        </p:nvSpPr>
        <p:spPr bwMode="auto">
          <a:xfrm>
            <a:off x="4848225" y="3487738"/>
            <a:ext cx="38100" cy="31750"/>
          </a:xfrm>
          <a:custGeom>
            <a:avLst/>
            <a:gdLst>
              <a:gd name="T0" fmla="*/ 0 w 24"/>
              <a:gd name="T1" fmla="*/ 0 h 20"/>
              <a:gd name="T2" fmla="*/ 20 w 24"/>
              <a:gd name="T3" fmla="*/ 16 h 20"/>
              <a:gd name="T4" fmla="*/ 24 w 24"/>
              <a:gd name="T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0">
                <a:moveTo>
                  <a:pt x="0" y="0"/>
                </a:moveTo>
                <a:lnTo>
                  <a:pt x="20" y="16"/>
                </a:lnTo>
                <a:lnTo>
                  <a:pt x="24" y="2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1" name="Freeform 301"/>
          <p:cNvSpPr>
            <a:spLocks/>
          </p:cNvSpPr>
          <p:nvPr/>
        </p:nvSpPr>
        <p:spPr bwMode="auto">
          <a:xfrm>
            <a:off x="4918075" y="3541713"/>
            <a:ext cx="41275" cy="28575"/>
          </a:xfrm>
          <a:custGeom>
            <a:avLst/>
            <a:gdLst>
              <a:gd name="T0" fmla="*/ 0 w 26"/>
              <a:gd name="T1" fmla="*/ 0 h 18"/>
              <a:gd name="T2" fmla="*/ 24 w 26"/>
              <a:gd name="T3" fmla="*/ 16 h 18"/>
              <a:gd name="T4" fmla="*/ 26 w 2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18">
                <a:moveTo>
                  <a:pt x="0" y="0"/>
                </a:moveTo>
                <a:lnTo>
                  <a:pt x="24" y="16"/>
                </a:lnTo>
                <a:lnTo>
                  <a:pt x="26" y="18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2" name="Line 302"/>
          <p:cNvSpPr>
            <a:spLocks noChangeShapeType="1"/>
          </p:cNvSpPr>
          <p:nvPr/>
        </p:nvSpPr>
        <p:spPr bwMode="auto">
          <a:xfrm>
            <a:off x="4994275" y="3589338"/>
            <a:ext cx="41275" cy="254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3" name="Line 303"/>
          <p:cNvSpPr>
            <a:spLocks noChangeShapeType="1"/>
          </p:cNvSpPr>
          <p:nvPr/>
        </p:nvSpPr>
        <p:spPr bwMode="auto">
          <a:xfrm>
            <a:off x="5070475" y="3630613"/>
            <a:ext cx="47625" cy="254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4" name="Line 304"/>
          <p:cNvSpPr>
            <a:spLocks noChangeShapeType="1"/>
          </p:cNvSpPr>
          <p:nvPr/>
        </p:nvSpPr>
        <p:spPr bwMode="auto">
          <a:xfrm>
            <a:off x="5153025" y="3668713"/>
            <a:ext cx="47625" cy="1905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5" name="Freeform 305"/>
          <p:cNvSpPr>
            <a:spLocks/>
          </p:cNvSpPr>
          <p:nvPr/>
        </p:nvSpPr>
        <p:spPr bwMode="auto">
          <a:xfrm>
            <a:off x="5235575" y="3700463"/>
            <a:ext cx="47625" cy="15875"/>
          </a:xfrm>
          <a:custGeom>
            <a:avLst/>
            <a:gdLst>
              <a:gd name="T0" fmla="*/ 0 w 30"/>
              <a:gd name="T1" fmla="*/ 0 h 10"/>
              <a:gd name="T2" fmla="*/ 18 w 30"/>
              <a:gd name="T3" fmla="*/ 6 h 10"/>
              <a:gd name="T4" fmla="*/ 30 w 3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0">
                <a:moveTo>
                  <a:pt x="0" y="0"/>
                </a:moveTo>
                <a:lnTo>
                  <a:pt x="18" y="6"/>
                </a:lnTo>
                <a:lnTo>
                  <a:pt x="30" y="1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6" name="Freeform 306"/>
          <p:cNvSpPr>
            <a:spLocks/>
          </p:cNvSpPr>
          <p:nvPr/>
        </p:nvSpPr>
        <p:spPr bwMode="auto">
          <a:xfrm>
            <a:off x="5321300" y="3725863"/>
            <a:ext cx="47625" cy="12700"/>
          </a:xfrm>
          <a:custGeom>
            <a:avLst/>
            <a:gdLst>
              <a:gd name="T0" fmla="*/ 0 w 30"/>
              <a:gd name="T1" fmla="*/ 0 h 8"/>
              <a:gd name="T2" fmla="*/ 24 w 30"/>
              <a:gd name="T3" fmla="*/ 6 h 8"/>
              <a:gd name="T4" fmla="*/ 30 w 30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8">
                <a:moveTo>
                  <a:pt x="0" y="0"/>
                </a:moveTo>
                <a:lnTo>
                  <a:pt x="24" y="6"/>
                </a:lnTo>
                <a:lnTo>
                  <a:pt x="30" y="8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7" name="Freeform 307"/>
          <p:cNvSpPr>
            <a:spLocks/>
          </p:cNvSpPr>
          <p:nvPr/>
        </p:nvSpPr>
        <p:spPr bwMode="auto">
          <a:xfrm>
            <a:off x="5407025" y="3744913"/>
            <a:ext cx="50800" cy="9525"/>
          </a:xfrm>
          <a:custGeom>
            <a:avLst/>
            <a:gdLst>
              <a:gd name="T0" fmla="*/ 0 w 32"/>
              <a:gd name="T1" fmla="*/ 0 h 6"/>
              <a:gd name="T2" fmla="*/ 30 w 32"/>
              <a:gd name="T3" fmla="*/ 6 h 6"/>
              <a:gd name="T4" fmla="*/ 32 w 3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0"/>
                </a:moveTo>
                <a:lnTo>
                  <a:pt x="30" y="6"/>
                </a:lnTo>
                <a:lnTo>
                  <a:pt x="32" y="6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8" name="Freeform 308"/>
          <p:cNvSpPr>
            <a:spLocks/>
          </p:cNvSpPr>
          <p:nvPr/>
        </p:nvSpPr>
        <p:spPr bwMode="auto">
          <a:xfrm>
            <a:off x="5495925" y="3757613"/>
            <a:ext cx="50800" cy="3175"/>
          </a:xfrm>
          <a:custGeom>
            <a:avLst/>
            <a:gdLst>
              <a:gd name="T0" fmla="*/ 0 w 32"/>
              <a:gd name="T1" fmla="*/ 0 h 2"/>
              <a:gd name="T2" fmla="*/ 6 w 32"/>
              <a:gd name="T3" fmla="*/ 0 h 2"/>
              <a:gd name="T4" fmla="*/ 32 w 3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2">
                <a:moveTo>
                  <a:pt x="0" y="0"/>
                </a:moveTo>
                <a:lnTo>
                  <a:pt x="6" y="0"/>
                </a:lnTo>
                <a:lnTo>
                  <a:pt x="32" y="2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29" name="Freeform 309"/>
          <p:cNvSpPr>
            <a:spLocks/>
          </p:cNvSpPr>
          <p:nvPr/>
        </p:nvSpPr>
        <p:spPr bwMode="auto">
          <a:xfrm>
            <a:off x="5584825" y="3763963"/>
            <a:ext cx="50800" cy="0"/>
          </a:xfrm>
          <a:custGeom>
            <a:avLst/>
            <a:gdLst>
              <a:gd name="T0" fmla="*/ 0 w 32"/>
              <a:gd name="T1" fmla="*/ 12 w 32"/>
              <a:gd name="T2" fmla="*/ 32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0" y="0"/>
                </a:moveTo>
                <a:lnTo>
                  <a:pt x="12" y="0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0" name="Line 310"/>
          <p:cNvSpPr>
            <a:spLocks noChangeShapeType="1"/>
          </p:cNvSpPr>
          <p:nvPr/>
        </p:nvSpPr>
        <p:spPr bwMode="auto">
          <a:xfrm flipV="1">
            <a:off x="5673725" y="3760788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1" name="Freeform 311"/>
          <p:cNvSpPr>
            <a:spLocks/>
          </p:cNvSpPr>
          <p:nvPr/>
        </p:nvSpPr>
        <p:spPr bwMode="auto">
          <a:xfrm>
            <a:off x="5762625" y="3760788"/>
            <a:ext cx="50800" cy="0"/>
          </a:xfrm>
          <a:custGeom>
            <a:avLst/>
            <a:gdLst>
              <a:gd name="T0" fmla="*/ 0 w 32"/>
              <a:gd name="T1" fmla="*/ 0 w 32"/>
              <a:gd name="T2" fmla="*/ 32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0" y="0"/>
                </a:moveTo>
                <a:lnTo>
                  <a:pt x="0" y="0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2" name="Line 312"/>
          <p:cNvSpPr>
            <a:spLocks noChangeShapeType="1"/>
          </p:cNvSpPr>
          <p:nvPr/>
        </p:nvSpPr>
        <p:spPr bwMode="auto">
          <a:xfrm flipV="1">
            <a:off x="5851525" y="3754438"/>
            <a:ext cx="50800" cy="317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3" name="Line 313"/>
          <p:cNvSpPr>
            <a:spLocks noChangeShapeType="1"/>
          </p:cNvSpPr>
          <p:nvPr/>
        </p:nvSpPr>
        <p:spPr bwMode="auto">
          <a:xfrm flipV="1">
            <a:off x="5940425" y="3748088"/>
            <a:ext cx="50800" cy="635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4" name="Freeform 314"/>
          <p:cNvSpPr>
            <a:spLocks/>
          </p:cNvSpPr>
          <p:nvPr/>
        </p:nvSpPr>
        <p:spPr bwMode="auto">
          <a:xfrm>
            <a:off x="6026150" y="3741738"/>
            <a:ext cx="50800" cy="6350"/>
          </a:xfrm>
          <a:custGeom>
            <a:avLst/>
            <a:gdLst>
              <a:gd name="T0" fmla="*/ 0 w 32"/>
              <a:gd name="T1" fmla="*/ 4 h 4"/>
              <a:gd name="T2" fmla="*/ 30 w 32"/>
              <a:gd name="T3" fmla="*/ 0 h 4"/>
              <a:gd name="T4" fmla="*/ 32 w 3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4">
                <a:moveTo>
                  <a:pt x="0" y="4"/>
                </a:move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5" name="Freeform 315"/>
          <p:cNvSpPr>
            <a:spLocks/>
          </p:cNvSpPr>
          <p:nvPr/>
        </p:nvSpPr>
        <p:spPr bwMode="auto">
          <a:xfrm>
            <a:off x="6115050" y="3732213"/>
            <a:ext cx="50800" cy="6350"/>
          </a:xfrm>
          <a:custGeom>
            <a:avLst/>
            <a:gdLst>
              <a:gd name="T0" fmla="*/ 0 w 32"/>
              <a:gd name="T1" fmla="*/ 4 h 4"/>
              <a:gd name="T2" fmla="*/ 20 w 32"/>
              <a:gd name="T3" fmla="*/ 2 h 4"/>
              <a:gd name="T4" fmla="*/ 32 w 3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4">
                <a:moveTo>
                  <a:pt x="0" y="4"/>
                </a:moveTo>
                <a:lnTo>
                  <a:pt x="20" y="2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6" name="Freeform 316"/>
          <p:cNvSpPr>
            <a:spLocks/>
          </p:cNvSpPr>
          <p:nvPr/>
        </p:nvSpPr>
        <p:spPr bwMode="auto">
          <a:xfrm>
            <a:off x="6203950" y="3716338"/>
            <a:ext cx="50800" cy="9525"/>
          </a:xfrm>
          <a:custGeom>
            <a:avLst/>
            <a:gdLst>
              <a:gd name="T0" fmla="*/ 0 w 32"/>
              <a:gd name="T1" fmla="*/ 6 h 6"/>
              <a:gd name="T2" fmla="*/ 8 w 32"/>
              <a:gd name="T3" fmla="*/ 4 h 6"/>
              <a:gd name="T4" fmla="*/ 32 w 3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6"/>
                </a:moveTo>
                <a:lnTo>
                  <a:pt x="8" y="4"/>
                </a:lnTo>
                <a:lnTo>
                  <a:pt x="32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7" name="Line 317"/>
          <p:cNvSpPr>
            <a:spLocks noChangeShapeType="1"/>
          </p:cNvSpPr>
          <p:nvPr/>
        </p:nvSpPr>
        <p:spPr bwMode="auto">
          <a:xfrm flipV="1">
            <a:off x="6292850" y="3697288"/>
            <a:ext cx="47625" cy="12700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8" name="Freeform 318"/>
          <p:cNvSpPr>
            <a:spLocks/>
          </p:cNvSpPr>
          <p:nvPr/>
        </p:nvSpPr>
        <p:spPr bwMode="auto">
          <a:xfrm>
            <a:off x="6378575" y="3671888"/>
            <a:ext cx="47625" cy="15875"/>
          </a:xfrm>
          <a:custGeom>
            <a:avLst/>
            <a:gdLst>
              <a:gd name="T0" fmla="*/ 0 w 30"/>
              <a:gd name="T1" fmla="*/ 10 h 10"/>
              <a:gd name="T2" fmla="*/ 16 w 30"/>
              <a:gd name="T3" fmla="*/ 6 h 10"/>
              <a:gd name="T4" fmla="*/ 30 w 3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0">
                <a:moveTo>
                  <a:pt x="0" y="10"/>
                </a:moveTo>
                <a:lnTo>
                  <a:pt x="16" y="6"/>
                </a:lnTo>
                <a:lnTo>
                  <a:pt x="30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39" name="Line 319"/>
          <p:cNvSpPr>
            <a:spLocks noChangeShapeType="1"/>
          </p:cNvSpPr>
          <p:nvPr/>
        </p:nvSpPr>
        <p:spPr bwMode="auto">
          <a:xfrm flipV="1">
            <a:off x="6461125" y="3636963"/>
            <a:ext cx="47625" cy="222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0" name="Freeform 320"/>
          <p:cNvSpPr>
            <a:spLocks/>
          </p:cNvSpPr>
          <p:nvPr/>
        </p:nvSpPr>
        <p:spPr bwMode="auto">
          <a:xfrm>
            <a:off x="6540500" y="3589338"/>
            <a:ext cx="41275" cy="28575"/>
          </a:xfrm>
          <a:custGeom>
            <a:avLst/>
            <a:gdLst>
              <a:gd name="T0" fmla="*/ 0 w 26"/>
              <a:gd name="T1" fmla="*/ 18 h 18"/>
              <a:gd name="T2" fmla="*/ 6 w 26"/>
              <a:gd name="T3" fmla="*/ 16 h 18"/>
              <a:gd name="T4" fmla="*/ 26 w 2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18">
                <a:moveTo>
                  <a:pt x="0" y="18"/>
                </a:moveTo>
                <a:lnTo>
                  <a:pt x="6" y="16"/>
                </a:lnTo>
                <a:lnTo>
                  <a:pt x="26" y="0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1" name="Line 321"/>
          <p:cNvSpPr>
            <a:spLocks noChangeShapeType="1"/>
          </p:cNvSpPr>
          <p:nvPr/>
        </p:nvSpPr>
        <p:spPr bwMode="auto">
          <a:xfrm flipV="1">
            <a:off x="6610350" y="3554413"/>
            <a:ext cx="6350" cy="9525"/>
          </a:xfrm>
          <a:prstGeom prst="line">
            <a:avLst/>
          </a:pr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2" name="Freeform 322"/>
          <p:cNvSpPr>
            <a:spLocks/>
          </p:cNvSpPr>
          <p:nvPr/>
        </p:nvSpPr>
        <p:spPr bwMode="auto">
          <a:xfrm>
            <a:off x="6559550" y="3490913"/>
            <a:ext cx="107950" cy="117475"/>
          </a:xfrm>
          <a:custGeom>
            <a:avLst/>
            <a:gdLst>
              <a:gd name="T0" fmla="*/ 68 w 68"/>
              <a:gd name="T1" fmla="*/ 0 h 74"/>
              <a:gd name="T2" fmla="*/ 46 w 68"/>
              <a:gd name="T3" fmla="*/ 74 h 74"/>
              <a:gd name="T4" fmla="*/ 34 w 68"/>
              <a:gd name="T5" fmla="*/ 44 h 74"/>
              <a:gd name="T6" fmla="*/ 0 w 68"/>
              <a:gd name="T7" fmla="*/ 38 h 74"/>
              <a:gd name="T8" fmla="*/ 68 w 68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74">
                <a:moveTo>
                  <a:pt x="68" y="0"/>
                </a:moveTo>
                <a:lnTo>
                  <a:pt x="46" y="74"/>
                </a:lnTo>
                <a:lnTo>
                  <a:pt x="34" y="44"/>
                </a:lnTo>
                <a:lnTo>
                  <a:pt x="0" y="38"/>
                </a:lnTo>
                <a:lnTo>
                  <a:pt x="68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3" name="Freeform 323"/>
          <p:cNvSpPr>
            <a:spLocks/>
          </p:cNvSpPr>
          <p:nvPr/>
        </p:nvSpPr>
        <p:spPr bwMode="auto">
          <a:xfrm>
            <a:off x="6559550" y="3490913"/>
            <a:ext cx="107950" cy="117475"/>
          </a:xfrm>
          <a:custGeom>
            <a:avLst/>
            <a:gdLst>
              <a:gd name="T0" fmla="*/ 68 w 68"/>
              <a:gd name="T1" fmla="*/ 0 h 74"/>
              <a:gd name="T2" fmla="*/ 46 w 68"/>
              <a:gd name="T3" fmla="*/ 74 h 74"/>
              <a:gd name="T4" fmla="*/ 34 w 68"/>
              <a:gd name="T5" fmla="*/ 44 h 74"/>
              <a:gd name="T6" fmla="*/ 0 w 68"/>
              <a:gd name="T7" fmla="*/ 38 h 74"/>
              <a:gd name="T8" fmla="*/ 68 w 68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74">
                <a:moveTo>
                  <a:pt x="68" y="0"/>
                </a:moveTo>
                <a:lnTo>
                  <a:pt x="46" y="74"/>
                </a:lnTo>
                <a:lnTo>
                  <a:pt x="34" y="44"/>
                </a:lnTo>
                <a:lnTo>
                  <a:pt x="0" y="38"/>
                </a:lnTo>
                <a:lnTo>
                  <a:pt x="6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4" name="Line 324"/>
          <p:cNvSpPr>
            <a:spLocks noChangeShapeType="1"/>
          </p:cNvSpPr>
          <p:nvPr/>
        </p:nvSpPr>
        <p:spPr bwMode="auto">
          <a:xfrm>
            <a:off x="5705475" y="2970213"/>
            <a:ext cx="0" cy="4508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5" name="Freeform 325"/>
          <p:cNvSpPr>
            <a:spLocks/>
          </p:cNvSpPr>
          <p:nvPr/>
        </p:nvSpPr>
        <p:spPr bwMode="auto">
          <a:xfrm>
            <a:off x="5657850" y="3389313"/>
            <a:ext cx="92075" cy="114300"/>
          </a:xfrm>
          <a:custGeom>
            <a:avLst/>
            <a:gdLst>
              <a:gd name="T0" fmla="*/ 30 w 58"/>
              <a:gd name="T1" fmla="*/ 72 h 72"/>
              <a:gd name="T2" fmla="*/ 0 w 58"/>
              <a:gd name="T3" fmla="*/ 0 h 72"/>
              <a:gd name="T4" fmla="*/ 30 w 58"/>
              <a:gd name="T5" fmla="*/ 16 h 72"/>
              <a:gd name="T6" fmla="*/ 58 w 58"/>
              <a:gd name="T7" fmla="*/ 0 h 72"/>
              <a:gd name="T8" fmla="*/ 30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72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6" name="Freeform 326"/>
          <p:cNvSpPr>
            <a:spLocks/>
          </p:cNvSpPr>
          <p:nvPr/>
        </p:nvSpPr>
        <p:spPr bwMode="auto">
          <a:xfrm>
            <a:off x="5657850" y="3389313"/>
            <a:ext cx="92075" cy="114300"/>
          </a:xfrm>
          <a:custGeom>
            <a:avLst/>
            <a:gdLst>
              <a:gd name="T0" fmla="*/ 30 w 58"/>
              <a:gd name="T1" fmla="*/ 72 h 72"/>
              <a:gd name="T2" fmla="*/ 0 w 58"/>
              <a:gd name="T3" fmla="*/ 0 h 72"/>
              <a:gd name="T4" fmla="*/ 30 w 58"/>
              <a:gd name="T5" fmla="*/ 16 h 72"/>
              <a:gd name="T6" fmla="*/ 58 w 58"/>
              <a:gd name="T7" fmla="*/ 0 h 72"/>
              <a:gd name="T8" fmla="*/ 30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72"/>
                </a:moveTo>
                <a:lnTo>
                  <a:pt x="0" y="0"/>
                </a:lnTo>
                <a:lnTo>
                  <a:pt x="30" y="16"/>
                </a:lnTo>
                <a:lnTo>
                  <a:pt x="58" y="0"/>
                </a:lnTo>
                <a:lnTo>
                  <a:pt x="30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7" name="Freeform 327"/>
          <p:cNvSpPr>
            <a:spLocks/>
          </p:cNvSpPr>
          <p:nvPr/>
        </p:nvSpPr>
        <p:spPr bwMode="auto">
          <a:xfrm>
            <a:off x="5657850" y="2887663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8" name="Freeform 328"/>
          <p:cNvSpPr>
            <a:spLocks/>
          </p:cNvSpPr>
          <p:nvPr/>
        </p:nvSpPr>
        <p:spPr bwMode="auto">
          <a:xfrm>
            <a:off x="5657850" y="2887663"/>
            <a:ext cx="92075" cy="114300"/>
          </a:xfrm>
          <a:custGeom>
            <a:avLst/>
            <a:gdLst>
              <a:gd name="T0" fmla="*/ 30 w 58"/>
              <a:gd name="T1" fmla="*/ 0 h 72"/>
              <a:gd name="T2" fmla="*/ 58 w 58"/>
              <a:gd name="T3" fmla="*/ 72 h 72"/>
              <a:gd name="T4" fmla="*/ 30 w 58"/>
              <a:gd name="T5" fmla="*/ 54 h 72"/>
              <a:gd name="T6" fmla="*/ 0 w 58"/>
              <a:gd name="T7" fmla="*/ 72 h 72"/>
              <a:gd name="T8" fmla="*/ 30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30" y="0"/>
                </a:moveTo>
                <a:lnTo>
                  <a:pt x="58" y="72"/>
                </a:lnTo>
                <a:lnTo>
                  <a:pt x="30" y="54"/>
                </a:lnTo>
                <a:lnTo>
                  <a:pt x="0" y="72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49" name="Line 329"/>
          <p:cNvSpPr>
            <a:spLocks noChangeShapeType="1"/>
          </p:cNvSpPr>
          <p:nvPr/>
        </p:nvSpPr>
        <p:spPr bwMode="auto">
          <a:xfrm>
            <a:off x="5819775" y="2608263"/>
            <a:ext cx="0" cy="1905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0" name="Freeform 330"/>
          <p:cNvSpPr>
            <a:spLocks/>
          </p:cNvSpPr>
          <p:nvPr/>
        </p:nvSpPr>
        <p:spPr bwMode="auto">
          <a:xfrm>
            <a:off x="5775325" y="276383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1" name="Freeform 331"/>
          <p:cNvSpPr>
            <a:spLocks/>
          </p:cNvSpPr>
          <p:nvPr/>
        </p:nvSpPr>
        <p:spPr bwMode="auto">
          <a:xfrm>
            <a:off x="5775325" y="2763838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2" name="Freeform 332"/>
          <p:cNvSpPr>
            <a:spLocks/>
          </p:cNvSpPr>
          <p:nvPr/>
        </p:nvSpPr>
        <p:spPr bwMode="auto">
          <a:xfrm>
            <a:off x="5775325" y="2528888"/>
            <a:ext cx="92075" cy="111125"/>
          </a:xfrm>
          <a:custGeom>
            <a:avLst/>
            <a:gdLst>
              <a:gd name="T0" fmla="*/ 28 w 58"/>
              <a:gd name="T1" fmla="*/ 0 h 70"/>
              <a:gd name="T2" fmla="*/ 58 w 58"/>
              <a:gd name="T3" fmla="*/ 70 h 70"/>
              <a:gd name="T4" fmla="*/ 28 w 58"/>
              <a:gd name="T5" fmla="*/ 54 h 70"/>
              <a:gd name="T6" fmla="*/ 0 w 58"/>
              <a:gd name="T7" fmla="*/ 70 h 70"/>
              <a:gd name="T8" fmla="*/ 28 w 58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0"/>
                </a:moveTo>
                <a:lnTo>
                  <a:pt x="58" y="70"/>
                </a:lnTo>
                <a:lnTo>
                  <a:pt x="28" y="54"/>
                </a:lnTo>
                <a:lnTo>
                  <a:pt x="0" y="70"/>
                </a:lnTo>
                <a:lnTo>
                  <a:pt x="28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3" name="Freeform 333"/>
          <p:cNvSpPr>
            <a:spLocks/>
          </p:cNvSpPr>
          <p:nvPr/>
        </p:nvSpPr>
        <p:spPr bwMode="auto">
          <a:xfrm>
            <a:off x="5775325" y="2528888"/>
            <a:ext cx="92075" cy="111125"/>
          </a:xfrm>
          <a:custGeom>
            <a:avLst/>
            <a:gdLst>
              <a:gd name="T0" fmla="*/ 28 w 58"/>
              <a:gd name="T1" fmla="*/ 0 h 70"/>
              <a:gd name="T2" fmla="*/ 58 w 58"/>
              <a:gd name="T3" fmla="*/ 70 h 70"/>
              <a:gd name="T4" fmla="*/ 28 w 58"/>
              <a:gd name="T5" fmla="*/ 54 h 70"/>
              <a:gd name="T6" fmla="*/ 0 w 58"/>
              <a:gd name="T7" fmla="*/ 70 h 70"/>
              <a:gd name="T8" fmla="*/ 28 w 58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0">
                <a:moveTo>
                  <a:pt x="28" y="0"/>
                </a:moveTo>
                <a:lnTo>
                  <a:pt x="58" y="70"/>
                </a:lnTo>
                <a:lnTo>
                  <a:pt x="28" y="54"/>
                </a:lnTo>
                <a:lnTo>
                  <a:pt x="0" y="70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4" name="Line 334"/>
          <p:cNvSpPr>
            <a:spLocks noChangeShapeType="1"/>
          </p:cNvSpPr>
          <p:nvPr/>
        </p:nvSpPr>
        <p:spPr bwMode="auto">
          <a:xfrm>
            <a:off x="3902075" y="2954338"/>
            <a:ext cx="0" cy="1301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5" name="Freeform 335"/>
          <p:cNvSpPr>
            <a:spLocks/>
          </p:cNvSpPr>
          <p:nvPr/>
        </p:nvSpPr>
        <p:spPr bwMode="auto">
          <a:xfrm>
            <a:off x="3857625" y="3052763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6" name="Freeform 336"/>
          <p:cNvSpPr>
            <a:spLocks/>
          </p:cNvSpPr>
          <p:nvPr/>
        </p:nvSpPr>
        <p:spPr bwMode="auto">
          <a:xfrm>
            <a:off x="3857625" y="3052763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6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6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7" name="Freeform 337"/>
          <p:cNvSpPr>
            <a:spLocks/>
          </p:cNvSpPr>
          <p:nvPr/>
        </p:nvSpPr>
        <p:spPr bwMode="auto">
          <a:xfrm>
            <a:off x="3857625" y="287496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8" name="Freeform 338"/>
          <p:cNvSpPr>
            <a:spLocks/>
          </p:cNvSpPr>
          <p:nvPr/>
        </p:nvSpPr>
        <p:spPr bwMode="auto">
          <a:xfrm>
            <a:off x="3857625" y="2874963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4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4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59" name="Line 339"/>
          <p:cNvSpPr>
            <a:spLocks noChangeShapeType="1"/>
          </p:cNvSpPr>
          <p:nvPr/>
        </p:nvSpPr>
        <p:spPr bwMode="auto">
          <a:xfrm>
            <a:off x="2752725" y="2608263"/>
            <a:ext cx="0" cy="4730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0" name="Freeform 340"/>
          <p:cNvSpPr>
            <a:spLocks/>
          </p:cNvSpPr>
          <p:nvPr/>
        </p:nvSpPr>
        <p:spPr bwMode="auto">
          <a:xfrm>
            <a:off x="2705100" y="3049588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1" name="Freeform 341"/>
          <p:cNvSpPr>
            <a:spLocks/>
          </p:cNvSpPr>
          <p:nvPr/>
        </p:nvSpPr>
        <p:spPr bwMode="auto">
          <a:xfrm>
            <a:off x="2705100" y="3049588"/>
            <a:ext cx="95250" cy="111125"/>
          </a:xfrm>
          <a:custGeom>
            <a:avLst/>
            <a:gdLst>
              <a:gd name="T0" fmla="*/ 30 w 60"/>
              <a:gd name="T1" fmla="*/ 70 h 70"/>
              <a:gd name="T2" fmla="*/ 0 w 60"/>
              <a:gd name="T3" fmla="*/ 0 h 70"/>
              <a:gd name="T4" fmla="*/ 30 w 60"/>
              <a:gd name="T5" fmla="*/ 16 h 70"/>
              <a:gd name="T6" fmla="*/ 60 w 60"/>
              <a:gd name="T7" fmla="*/ 0 h 70"/>
              <a:gd name="T8" fmla="*/ 30 w 6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70"/>
                </a:moveTo>
                <a:lnTo>
                  <a:pt x="0" y="0"/>
                </a:lnTo>
                <a:lnTo>
                  <a:pt x="30" y="16"/>
                </a:lnTo>
                <a:lnTo>
                  <a:pt x="60" y="0"/>
                </a:lnTo>
                <a:lnTo>
                  <a:pt x="30" y="7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2" name="Freeform 342"/>
          <p:cNvSpPr>
            <a:spLocks/>
          </p:cNvSpPr>
          <p:nvPr/>
        </p:nvSpPr>
        <p:spPr bwMode="auto">
          <a:xfrm>
            <a:off x="2705100" y="2528888"/>
            <a:ext cx="95250" cy="111125"/>
          </a:xfrm>
          <a:custGeom>
            <a:avLst/>
            <a:gdLst>
              <a:gd name="T0" fmla="*/ 30 w 60"/>
              <a:gd name="T1" fmla="*/ 0 h 70"/>
              <a:gd name="T2" fmla="*/ 60 w 60"/>
              <a:gd name="T3" fmla="*/ 70 h 70"/>
              <a:gd name="T4" fmla="*/ 30 w 60"/>
              <a:gd name="T5" fmla="*/ 54 h 70"/>
              <a:gd name="T6" fmla="*/ 0 w 60"/>
              <a:gd name="T7" fmla="*/ 70 h 70"/>
              <a:gd name="T8" fmla="*/ 30 w 60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0"/>
                </a:moveTo>
                <a:lnTo>
                  <a:pt x="60" y="70"/>
                </a:lnTo>
                <a:lnTo>
                  <a:pt x="30" y="54"/>
                </a:lnTo>
                <a:lnTo>
                  <a:pt x="0" y="70"/>
                </a:lnTo>
                <a:lnTo>
                  <a:pt x="30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3" name="Freeform 343"/>
          <p:cNvSpPr>
            <a:spLocks/>
          </p:cNvSpPr>
          <p:nvPr/>
        </p:nvSpPr>
        <p:spPr bwMode="auto">
          <a:xfrm>
            <a:off x="2705100" y="2528888"/>
            <a:ext cx="95250" cy="111125"/>
          </a:xfrm>
          <a:custGeom>
            <a:avLst/>
            <a:gdLst>
              <a:gd name="T0" fmla="*/ 30 w 60"/>
              <a:gd name="T1" fmla="*/ 0 h 70"/>
              <a:gd name="T2" fmla="*/ 60 w 60"/>
              <a:gd name="T3" fmla="*/ 70 h 70"/>
              <a:gd name="T4" fmla="*/ 30 w 60"/>
              <a:gd name="T5" fmla="*/ 54 h 70"/>
              <a:gd name="T6" fmla="*/ 0 w 60"/>
              <a:gd name="T7" fmla="*/ 70 h 70"/>
              <a:gd name="T8" fmla="*/ 30 w 60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0">
                <a:moveTo>
                  <a:pt x="30" y="0"/>
                </a:moveTo>
                <a:lnTo>
                  <a:pt x="60" y="70"/>
                </a:lnTo>
                <a:lnTo>
                  <a:pt x="30" y="54"/>
                </a:lnTo>
                <a:lnTo>
                  <a:pt x="0" y="70"/>
                </a:lnTo>
                <a:lnTo>
                  <a:pt x="3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4" name="Line 344"/>
          <p:cNvSpPr>
            <a:spLocks noChangeShapeType="1"/>
          </p:cNvSpPr>
          <p:nvPr/>
        </p:nvSpPr>
        <p:spPr bwMode="auto">
          <a:xfrm>
            <a:off x="2994025" y="4494213"/>
            <a:ext cx="2387600" cy="3175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5" name="Freeform 345"/>
          <p:cNvSpPr>
            <a:spLocks/>
          </p:cNvSpPr>
          <p:nvPr/>
        </p:nvSpPr>
        <p:spPr bwMode="auto">
          <a:xfrm>
            <a:off x="5346700" y="4449763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6" name="Freeform 346"/>
          <p:cNvSpPr>
            <a:spLocks/>
          </p:cNvSpPr>
          <p:nvPr/>
        </p:nvSpPr>
        <p:spPr bwMode="auto">
          <a:xfrm>
            <a:off x="5346700" y="4449763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8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7" name="Rectangle 347"/>
          <p:cNvSpPr>
            <a:spLocks noChangeArrowheads="1"/>
          </p:cNvSpPr>
          <p:nvPr/>
        </p:nvSpPr>
        <p:spPr bwMode="auto">
          <a:xfrm>
            <a:off x="4022725" y="2763838"/>
            <a:ext cx="1054100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8" name="Rectangle 348"/>
          <p:cNvSpPr>
            <a:spLocks noChangeArrowheads="1"/>
          </p:cNvSpPr>
          <p:nvPr/>
        </p:nvSpPr>
        <p:spPr bwMode="auto">
          <a:xfrm>
            <a:off x="4022725" y="2763838"/>
            <a:ext cx="1054100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69" name="Rectangle 349"/>
          <p:cNvSpPr>
            <a:spLocks noChangeArrowheads="1"/>
          </p:cNvSpPr>
          <p:nvPr/>
        </p:nvSpPr>
        <p:spPr bwMode="auto">
          <a:xfrm>
            <a:off x="1800225" y="2763838"/>
            <a:ext cx="8032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0" name="Rectangle 350"/>
          <p:cNvSpPr>
            <a:spLocks noChangeArrowheads="1"/>
          </p:cNvSpPr>
          <p:nvPr/>
        </p:nvSpPr>
        <p:spPr bwMode="auto">
          <a:xfrm>
            <a:off x="1800225" y="2763838"/>
            <a:ext cx="803275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1" name="Rectangle 351"/>
          <p:cNvSpPr>
            <a:spLocks noChangeArrowheads="1"/>
          </p:cNvSpPr>
          <p:nvPr/>
        </p:nvSpPr>
        <p:spPr bwMode="auto">
          <a:xfrm>
            <a:off x="5994400" y="2471738"/>
            <a:ext cx="765175" cy="241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2" name="Rectangle 352"/>
          <p:cNvSpPr>
            <a:spLocks noChangeArrowheads="1"/>
          </p:cNvSpPr>
          <p:nvPr/>
        </p:nvSpPr>
        <p:spPr bwMode="auto">
          <a:xfrm>
            <a:off x="5994400" y="2471738"/>
            <a:ext cx="765175" cy="2413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3" name="Line 353"/>
          <p:cNvSpPr>
            <a:spLocks noChangeShapeType="1"/>
          </p:cNvSpPr>
          <p:nvPr/>
        </p:nvSpPr>
        <p:spPr bwMode="auto">
          <a:xfrm flipH="1" flipV="1">
            <a:off x="6080125" y="3297238"/>
            <a:ext cx="260350" cy="444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4" name="Freeform 354"/>
          <p:cNvSpPr>
            <a:spLocks/>
          </p:cNvSpPr>
          <p:nvPr/>
        </p:nvSpPr>
        <p:spPr bwMode="auto">
          <a:xfrm>
            <a:off x="6000750" y="3255963"/>
            <a:ext cx="120650" cy="92075"/>
          </a:xfrm>
          <a:custGeom>
            <a:avLst/>
            <a:gdLst>
              <a:gd name="T0" fmla="*/ 0 w 76"/>
              <a:gd name="T1" fmla="*/ 16 h 58"/>
              <a:gd name="T2" fmla="*/ 76 w 76"/>
              <a:gd name="T3" fmla="*/ 0 h 58"/>
              <a:gd name="T4" fmla="*/ 54 w 76"/>
              <a:gd name="T5" fmla="*/ 26 h 58"/>
              <a:gd name="T6" fmla="*/ 66 w 76"/>
              <a:gd name="T7" fmla="*/ 58 h 58"/>
              <a:gd name="T8" fmla="*/ 0 w 76"/>
              <a:gd name="T9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8">
                <a:moveTo>
                  <a:pt x="0" y="16"/>
                </a:moveTo>
                <a:lnTo>
                  <a:pt x="76" y="0"/>
                </a:lnTo>
                <a:lnTo>
                  <a:pt x="54" y="26"/>
                </a:lnTo>
                <a:lnTo>
                  <a:pt x="66" y="58"/>
                </a:lnTo>
                <a:lnTo>
                  <a:pt x="0" y="16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5" name="Freeform 355"/>
          <p:cNvSpPr>
            <a:spLocks/>
          </p:cNvSpPr>
          <p:nvPr/>
        </p:nvSpPr>
        <p:spPr bwMode="auto">
          <a:xfrm>
            <a:off x="6000750" y="3255963"/>
            <a:ext cx="120650" cy="92075"/>
          </a:xfrm>
          <a:custGeom>
            <a:avLst/>
            <a:gdLst>
              <a:gd name="T0" fmla="*/ 0 w 76"/>
              <a:gd name="T1" fmla="*/ 16 h 58"/>
              <a:gd name="T2" fmla="*/ 76 w 76"/>
              <a:gd name="T3" fmla="*/ 0 h 58"/>
              <a:gd name="T4" fmla="*/ 54 w 76"/>
              <a:gd name="T5" fmla="*/ 26 h 58"/>
              <a:gd name="T6" fmla="*/ 66 w 76"/>
              <a:gd name="T7" fmla="*/ 58 h 58"/>
              <a:gd name="T8" fmla="*/ 0 w 76"/>
              <a:gd name="T9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8">
                <a:moveTo>
                  <a:pt x="0" y="16"/>
                </a:moveTo>
                <a:lnTo>
                  <a:pt x="76" y="0"/>
                </a:lnTo>
                <a:lnTo>
                  <a:pt x="54" y="26"/>
                </a:lnTo>
                <a:lnTo>
                  <a:pt x="66" y="58"/>
                </a:lnTo>
                <a:lnTo>
                  <a:pt x="0" y="1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6" name="Rectangle 356"/>
          <p:cNvSpPr>
            <a:spLocks noChangeArrowheads="1"/>
          </p:cNvSpPr>
          <p:nvPr/>
        </p:nvSpPr>
        <p:spPr bwMode="auto">
          <a:xfrm>
            <a:off x="6223000" y="3084513"/>
            <a:ext cx="977900" cy="390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7" name="Rectangle 357"/>
          <p:cNvSpPr>
            <a:spLocks noChangeArrowheads="1"/>
          </p:cNvSpPr>
          <p:nvPr/>
        </p:nvSpPr>
        <p:spPr bwMode="auto">
          <a:xfrm>
            <a:off x="6223000" y="3084513"/>
            <a:ext cx="977900" cy="3905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78" name="Rectangle 358"/>
          <p:cNvSpPr>
            <a:spLocks noChangeArrowheads="1"/>
          </p:cNvSpPr>
          <p:nvPr/>
        </p:nvSpPr>
        <p:spPr bwMode="auto">
          <a:xfrm>
            <a:off x="6070600" y="2544763"/>
            <a:ext cx="34785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Remise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81" name="Rectangle 361"/>
          <p:cNvSpPr>
            <a:spLocks noChangeArrowheads="1"/>
          </p:cNvSpPr>
          <p:nvPr/>
        </p:nvSpPr>
        <p:spPr bwMode="auto">
          <a:xfrm>
            <a:off x="1854200" y="2801938"/>
            <a:ext cx="2917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83" name="Rectangle 363"/>
          <p:cNvSpPr>
            <a:spLocks noChangeArrowheads="1"/>
          </p:cNvSpPr>
          <p:nvPr/>
        </p:nvSpPr>
        <p:spPr bwMode="auto">
          <a:xfrm>
            <a:off x="4095750" y="2801938"/>
            <a:ext cx="75822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 dégradée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90" name="Rectangle 370"/>
          <p:cNvSpPr>
            <a:spLocks noChangeArrowheads="1"/>
          </p:cNvSpPr>
          <p:nvPr/>
        </p:nvSpPr>
        <p:spPr bwMode="auto">
          <a:xfrm>
            <a:off x="1857375" y="4440238"/>
            <a:ext cx="82234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Avant négociation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498" name="Rectangle 378"/>
          <p:cNvSpPr>
            <a:spLocks noChangeArrowheads="1"/>
          </p:cNvSpPr>
          <p:nvPr/>
        </p:nvSpPr>
        <p:spPr bwMode="auto">
          <a:xfrm>
            <a:off x="5543550" y="4440238"/>
            <a:ext cx="82715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négociation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506" name="Rectangle 386"/>
          <p:cNvSpPr>
            <a:spLocks noChangeArrowheads="1"/>
          </p:cNvSpPr>
          <p:nvPr/>
        </p:nvSpPr>
        <p:spPr bwMode="auto">
          <a:xfrm>
            <a:off x="6273800" y="3157538"/>
            <a:ext cx="88325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 restaurée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contreparties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6535417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835696" y="6503989"/>
            <a:ext cx="547260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TYPE DE FACTURATION ET IMPACT SUR LES COÛTS DE LA MISSION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PLAN DE PAIEMENT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16546" name="Freeform 6"/>
          <p:cNvSpPr>
            <a:spLocks/>
          </p:cNvSpPr>
          <p:nvPr/>
        </p:nvSpPr>
        <p:spPr bwMode="auto">
          <a:xfrm>
            <a:off x="4489450" y="4598988"/>
            <a:ext cx="165100" cy="114300"/>
          </a:xfrm>
          <a:custGeom>
            <a:avLst/>
            <a:gdLst>
              <a:gd name="T0" fmla="*/ 0 w 104"/>
              <a:gd name="T1" fmla="*/ 72 h 72"/>
              <a:gd name="T2" fmla="*/ 104 w 104"/>
              <a:gd name="T3" fmla="*/ 72 h 72"/>
              <a:gd name="T4" fmla="*/ 104 w 104"/>
              <a:gd name="T5" fmla="*/ 0 h 72"/>
              <a:gd name="T6" fmla="*/ 0 w 104"/>
              <a:gd name="T7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4" h="72">
                <a:moveTo>
                  <a:pt x="0" y="72"/>
                </a:moveTo>
                <a:lnTo>
                  <a:pt x="104" y="72"/>
                </a:lnTo>
                <a:lnTo>
                  <a:pt x="104" y="0"/>
                </a:lnTo>
                <a:lnTo>
                  <a:pt x="0" y="7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47" name="Freeform 7"/>
          <p:cNvSpPr>
            <a:spLocks/>
          </p:cNvSpPr>
          <p:nvPr/>
        </p:nvSpPr>
        <p:spPr bwMode="auto">
          <a:xfrm>
            <a:off x="4489450" y="4598988"/>
            <a:ext cx="165100" cy="114300"/>
          </a:xfrm>
          <a:custGeom>
            <a:avLst/>
            <a:gdLst>
              <a:gd name="T0" fmla="*/ 0 w 104"/>
              <a:gd name="T1" fmla="*/ 72 h 72"/>
              <a:gd name="T2" fmla="*/ 104 w 104"/>
              <a:gd name="T3" fmla="*/ 72 h 72"/>
              <a:gd name="T4" fmla="*/ 104 w 104"/>
              <a:gd name="T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" h="72">
                <a:moveTo>
                  <a:pt x="0" y="72"/>
                </a:moveTo>
                <a:lnTo>
                  <a:pt x="104" y="72"/>
                </a:lnTo>
                <a:lnTo>
                  <a:pt x="1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48" name="Freeform 8"/>
          <p:cNvSpPr>
            <a:spLocks/>
          </p:cNvSpPr>
          <p:nvPr/>
        </p:nvSpPr>
        <p:spPr bwMode="auto">
          <a:xfrm>
            <a:off x="3946525" y="4926013"/>
            <a:ext cx="238125" cy="155575"/>
          </a:xfrm>
          <a:custGeom>
            <a:avLst/>
            <a:gdLst>
              <a:gd name="T0" fmla="*/ 0 w 150"/>
              <a:gd name="T1" fmla="*/ 98 h 98"/>
              <a:gd name="T2" fmla="*/ 150 w 150"/>
              <a:gd name="T3" fmla="*/ 98 h 98"/>
              <a:gd name="T4" fmla="*/ 150 w 150"/>
              <a:gd name="T5" fmla="*/ 0 h 98"/>
              <a:gd name="T6" fmla="*/ 0 w 150"/>
              <a:gd name="T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0" h="98">
                <a:moveTo>
                  <a:pt x="0" y="98"/>
                </a:moveTo>
                <a:lnTo>
                  <a:pt x="150" y="98"/>
                </a:lnTo>
                <a:lnTo>
                  <a:pt x="150" y="0"/>
                </a:lnTo>
                <a:lnTo>
                  <a:pt x="0" y="9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49" name="Freeform 9"/>
          <p:cNvSpPr>
            <a:spLocks/>
          </p:cNvSpPr>
          <p:nvPr/>
        </p:nvSpPr>
        <p:spPr bwMode="auto">
          <a:xfrm>
            <a:off x="3946525" y="4926013"/>
            <a:ext cx="238125" cy="155575"/>
          </a:xfrm>
          <a:custGeom>
            <a:avLst/>
            <a:gdLst>
              <a:gd name="T0" fmla="*/ 0 w 150"/>
              <a:gd name="T1" fmla="*/ 98 h 98"/>
              <a:gd name="T2" fmla="*/ 150 w 150"/>
              <a:gd name="T3" fmla="*/ 98 h 98"/>
              <a:gd name="T4" fmla="*/ 150 w 150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0" h="98">
                <a:moveTo>
                  <a:pt x="0" y="98"/>
                </a:moveTo>
                <a:lnTo>
                  <a:pt x="150" y="98"/>
                </a:lnTo>
                <a:lnTo>
                  <a:pt x="1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0" name="Freeform 10"/>
          <p:cNvSpPr>
            <a:spLocks/>
          </p:cNvSpPr>
          <p:nvPr/>
        </p:nvSpPr>
        <p:spPr bwMode="auto">
          <a:xfrm>
            <a:off x="3387725" y="5253038"/>
            <a:ext cx="323850" cy="234950"/>
          </a:xfrm>
          <a:custGeom>
            <a:avLst/>
            <a:gdLst>
              <a:gd name="T0" fmla="*/ 204 w 204"/>
              <a:gd name="T1" fmla="*/ 0 h 148"/>
              <a:gd name="T2" fmla="*/ 204 w 204"/>
              <a:gd name="T3" fmla="*/ 148 h 148"/>
              <a:gd name="T4" fmla="*/ 0 w 204"/>
              <a:gd name="T5" fmla="*/ 146 h 148"/>
              <a:gd name="T6" fmla="*/ 204 w 204"/>
              <a:gd name="T7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" h="148">
                <a:moveTo>
                  <a:pt x="204" y="0"/>
                </a:moveTo>
                <a:lnTo>
                  <a:pt x="204" y="148"/>
                </a:lnTo>
                <a:lnTo>
                  <a:pt x="0" y="146"/>
                </a:lnTo>
                <a:lnTo>
                  <a:pt x="20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1" name="Freeform 11"/>
          <p:cNvSpPr>
            <a:spLocks/>
          </p:cNvSpPr>
          <p:nvPr/>
        </p:nvSpPr>
        <p:spPr bwMode="auto">
          <a:xfrm>
            <a:off x="3387725" y="5253038"/>
            <a:ext cx="323850" cy="234950"/>
          </a:xfrm>
          <a:custGeom>
            <a:avLst/>
            <a:gdLst>
              <a:gd name="T0" fmla="*/ 204 w 204"/>
              <a:gd name="T1" fmla="*/ 0 h 148"/>
              <a:gd name="T2" fmla="*/ 204 w 204"/>
              <a:gd name="T3" fmla="*/ 148 h 148"/>
              <a:gd name="T4" fmla="*/ 0 w 204"/>
              <a:gd name="T5" fmla="*/ 14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4" h="148">
                <a:moveTo>
                  <a:pt x="204" y="0"/>
                </a:moveTo>
                <a:lnTo>
                  <a:pt x="204" y="148"/>
                </a:lnTo>
                <a:lnTo>
                  <a:pt x="0" y="1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2" name="Freeform 12"/>
          <p:cNvSpPr>
            <a:spLocks/>
          </p:cNvSpPr>
          <p:nvPr/>
        </p:nvSpPr>
        <p:spPr bwMode="auto">
          <a:xfrm>
            <a:off x="3375025" y="2297113"/>
            <a:ext cx="1774825" cy="1101725"/>
          </a:xfrm>
          <a:custGeom>
            <a:avLst/>
            <a:gdLst>
              <a:gd name="T0" fmla="*/ 0 w 1118"/>
              <a:gd name="T1" fmla="*/ 694 h 694"/>
              <a:gd name="T2" fmla="*/ 950 w 1118"/>
              <a:gd name="T3" fmla="*/ 0 h 694"/>
              <a:gd name="T4" fmla="*/ 1118 w 1118"/>
              <a:gd name="T5" fmla="*/ 2 h 694"/>
              <a:gd name="T6" fmla="*/ 1116 w 1118"/>
              <a:gd name="T7" fmla="*/ 690 h 694"/>
              <a:gd name="T8" fmla="*/ 0 w 1118"/>
              <a:gd name="T9" fmla="*/ 694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8" h="694">
                <a:moveTo>
                  <a:pt x="0" y="694"/>
                </a:moveTo>
                <a:lnTo>
                  <a:pt x="950" y="0"/>
                </a:lnTo>
                <a:lnTo>
                  <a:pt x="1118" y="2"/>
                </a:lnTo>
                <a:lnTo>
                  <a:pt x="1116" y="690"/>
                </a:lnTo>
                <a:lnTo>
                  <a:pt x="0" y="69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3" name="Freeform 13"/>
          <p:cNvSpPr>
            <a:spLocks/>
          </p:cNvSpPr>
          <p:nvPr/>
        </p:nvSpPr>
        <p:spPr bwMode="auto">
          <a:xfrm>
            <a:off x="3375025" y="2297113"/>
            <a:ext cx="1774825" cy="1101725"/>
          </a:xfrm>
          <a:custGeom>
            <a:avLst/>
            <a:gdLst>
              <a:gd name="T0" fmla="*/ 0 w 1118"/>
              <a:gd name="T1" fmla="*/ 694 h 694"/>
              <a:gd name="T2" fmla="*/ 950 w 1118"/>
              <a:gd name="T3" fmla="*/ 0 h 694"/>
              <a:gd name="T4" fmla="*/ 1118 w 1118"/>
              <a:gd name="T5" fmla="*/ 2 h 694"/>
              <a:gd name="T6" fmla="*/ 1116 w 1118"/>
              <a:gd name="T7" fmla="*/ 690 h 694"/>
              <a:gd name="T8" fmla="*/ 0 w 1118"/>
              <a:gd name="T9" fmla="*/ 694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8" h="694">
                <a:moveTo>
                  <a:pt x="0" y="694"/>
                </a:moveTo>
                <a:lnTo>
                  <a:pt x="950" y="0"/>
                </a:lnTo>
                <a:lnTo>
                  <a:pt x="1118" y="2"/>
                </a:lnTo>
                <a:lnTo>
                  <a:pt x="1116" y="690"/>
                </a:lnTo>
                <a:lnTo>
                  <a:pt x="0" y="6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4" name="Rectangle 14"/>
          <p:cNvSpPr>
            <a:spLocks noChangeArrowheads="1"/>
          </p:cNvSpPr>
          <p:nvPr/>
        </p:nvSpPr>
        <p:spPr bwMode="auto">
          <a:xfrm>
            <a:off x="4968875" y="5132388"/>
            <a:ext cx="838200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5" name="Rectangle 15"/>
          <p:cNvSpPr>
            <a:spLocks noChangeArrowheads="1"/>
          </p:cNvSpPr>
          <p:nvPr/>
        </p:nvSpPr>
        <p:spPr bwMode="auto">
          <a:xfrm>
            <a:off x="4968875" y="5132388"/>
            <a:ext cx="838200" cy="209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6" name="Rectangle 16"/>
          <p:cNvSpPr>
            <a:spLocks noChangeArrowheads="1"/>
          </p:cNvSpPr>
          <p:nvPr/>
        </p:nvSpPr>
        <p:spPr bwMode="auto">
          <a:xfrm>
            <a:off x="4530725" y="1560513"/>
            <a:ext cx="720725" cy="31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7" name="Rectangle 17"/>
          <p:cNvSpPr>
            <a:spLocks noChangeArrowheads="1"/>
          </p:cNvSpPr>
          <p:nvPr/>
        </p:nvSpPr>
        <p:spPr bwMode="auto">
          <a:xfrm>
            <a:off x="4530725" y="1560513"/>
            <a:ext cx="720725" cy="311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8" name="Rectangle 18"/>
          <p:cNvSpPr>
            <a:spLocks noChangeArrowheads="1"/>
          </p:cNvSpPr>
          <p:nvPr/>
        </p:nvSpPr>
        <p:spPr bwMode="auto">
          <a:xfrm>
            <a:off x="3527425" y="5710238"/>
            <a:ext cx="1209675" cy="2063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59" name="Rectangle 19"/>
          <p:cNvSpPr>
            <a:spLocks noChangeArrowheads="1"/>
          </p:cNvSpPr>
          <p:nvPr/>
        </p:nvSpPr>
        <p:spPr bwMode="auto">
          <a:xfrm>
            <a:off x="3527425" y="5710238"/>
            <a:ext cx="1209675" cy="206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0" name="Freeform 20"/>
          <p:cNvSpPr>
            <a:spLocks/>
          </p:cNvSpPr>
          <p:nvPr/>
        </p:nvSpPr>
        <p:spPr bwMode="auto">
          <a:xfrm>
            <a:off x="3375025" y="1662113"/>
            <a:ext cx="3009900" cy="3822700"/>
          </a:xfrm>
          <a:custGeom>
            <a:avLst/>
            <a:gdLst>
              <a:gd name="T0" fmla="*/ 0 w 1896"/>
              <a:gd name="T1" fmla="*/ 0 h 2408"/>
              <a:gd name="T2" fmla="*/ 0 w 1896"/>
              <a:gd name="T3" fmla="*/ 2408 h 2408"/>
              <a:gd name="T4" fmla="*/ 1896 w 1896"/>
              <a:gd name="T5" fmla="*/ 2408 h 2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6" h="2408">
                <a:moveTo>
                  <a:pt x="0" y="0"/>
                </a:moveTo>
                <a:lnTo>
                  <a:pt x="0" y="2408"/>
                </a:lnTo>
                <a:lnTo>
                  <a:pt x="1896" y="240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1" name="Freeform 21"/>
          <p:cNvSpPr>
            <a:spLocks/>
          </p:cNvSpPr>
          <p:nvPr/>
        </p:nvSpPr>
        <p:spPr bwMode="auto">
          <a:xfrm>
            <a:off x="6362700" y="54530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2" name="Freeform 22"/>
          <p:cNvSpPr>
            <a:spLocks/>
          </p:cNvSpPr>
          <p:nvPr/>
        </p:nvSpPr>
        <p:spPr bwMode="auto">
          <a:xfrm>
            <a:off x="6362700" y="54530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3" name="Freeform 23"/>
          <p:cNvSpPr>
            <a:spLocks/>
          </p:cNvSpPr>
          <p:nvPr/>
        </p:nvSpPr>
        <p:spPr bwMode="auto">
          <a:xfrm>
            <a:off x="3346450" y="1608138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4" name="Freeform 24"/>
          <p:cNvSpPr>
            <a:spLocks/>
          </p:cNvSpPr>
          <p:nvPr/>
        </p:nvSpPr>
        <p:spPr bwMode="auto">
          <a:xfrm>
            <a:off x="3346450" y="1608138"/>
            <a:ext cx="60325" cy="76200"/>
          </a:xfrm>
          <a:custGeom>
            <a:avLst/>
            <a:gdLst>
              <a:gd name="T0" fmla="*/ 18 w 38"/>
              <a:gd name="T1" fmla="*/ 0 h 48"/>
              <a:gd name="T2" fmla="*/ 38 w 38"/>
              <a:gd name="T3" fmla="*/ 48 h 48"/>
              <a:gd name="T4" fmla="*/ 18 w 38"/>
              <a:gd name="T5" fmla="*/ 36 h 48"/>
              <a:gd name="T6" fmla="*/ 0 w 38"/>
              <a:gd name="T7" fmla="*/ 48 h 48"/>
              <a:gd name="T8" fmla="*/ 18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0"/>
                </a:moveTo>
                <a:lnTo>
                  <a:pt x="38" y="48"/>
                </a:lnTo>
                <a:lnTo>
                  <a:pt x="18" y="36"/>
                </a:lnTo>
                <a:lnTo>
                  <a:pt x="0" y="48"/>
                </a:lnTo>
                <a:lnTo>
                  <a:pt x="1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5" name="Line 25"/>
          <p:cNvSpPr>
            <a:spLocks noChangeShapeType="1"/>
          </p:cNvSpPr>
          <p:nvPr/>
        </p:nvSpPr>
        <p:spPr bwMode="auto">
          <a:xfrm>
            <a:off x="3375025" y="3398838"/>
            <a:ext cx="29845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6" name="Freeform 26"/>
          <p:cNvSpPr>
            <a:spLocks/>
          </p:cNvSpPr>
          <p:nvPr/>
        </p:nvSpPr>
        <p:spPr bwMode="auto">
          <a:xfrm>
            <a:off x="6337300" y="33670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7" name="Freeform 27"/>
          <p:cNvSpPr>
            <a:spLocks/>
          </p:cNvSpPr>
          <p:nvPr/>
        </p:nvSpPr>
        <p:spPr bwMode="auto">
          <a:xfrm>
            <a:off x="6337300" y="33670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8" name="Line 28"/>
          <p:cNvSpPr>
            <a:spLocks noChangeShapeType="1"/>
          </p:cNvSpPr>
          <p:nvPr/>
        </p:nvSpPr>
        <p:spPr bwMode="auto">
          <a:xfrm>
            <a:off x="5553075" y="1992313"/>
            <a:ext cx="0" cy="2413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69" name="Freeform 29"/>
          <p:cNvSpPr>
            <a:spLocks/>
          </p:cNvSpPr>
          <p:nvPr/>
        </p:nvSpPr>
        <p:spPr bwMode="auto">
          <a:xfrm>
            <a:off x="5521325" y="22113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0" name="Freeform 30"/>
          <p:cNvSpPr>
            <a:spLocks/>
          </p:cNvSpPr>
          <p:nvPr/>
        </p:nvSpPr>
        <p:spPr bwMode="auto">
          <a:xfrm>
            <a:off x="5521325" y="22113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1" name="Freeform 31"/>
          <p:cNvSpPr>
            <a:spLocks/>
          </p:cNvSpPr>
          <p:nvPr/>
        </p:nvSpPr>
        <p:spPr bwMode="auto">
          <a:xfrm>
            <a:off x="5521325" y="193833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2" name="Freeform 32"/>
          <p:cNvSpPr>
            <a:spLocks/>
          </p:cNvSpPr>
          <p:nvPr/>
        </p:nvSpPr>
        <p:spPr bwMode="auto">
          <a:xfrm>
            <a:off x="5521325" y="193833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3" name="Line 33"/>
          <p:cNvSpPr>
            <a:spLocks noChangeShapeType="1"/>
          </p:cNvSpPr>
          <p:nvPr/>
        </p:nvSpPr>
        <p:spPr bwMode="auto">
          <a:xfrm>
            <a:off x="5553075" y="4094163"/>
            <a:ext cx="0" cy="279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4" name="Freeform 34"/>
          <p:cNvSpPr>
            <a:spLocks/>
          </p:cNvSpPr>
          <p:nvPr/>
        </p:nvSpPr>
        <p:spPr bwMode="auto">
          <a:xfrm>
            <a:off x="5521325" y="4351338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5" name="Freeform 35"/>
          <p:cNvSpPr>
            <a:spLocks/>
          </p:cNvSpPr>
          <p:nvPr/>
        </p:nvSpPr>
        <p:spPr bwMode="auto">
          <a:xfrm>
            <a:off x="5521325" y="4351338"/>
            <a:ext cx="60325" cy="73025"/>
          </a:xfrm>
          <a:custGeom>
            <a:avLst/>
            <a:gdLst>
              <a:gd name="T0" fmla="*/ 20 w 38"/>
              <a:gd name="T1" fmla="*/ 46 h 46"/>
              <a:gd name="T2" fmla="*/ 0 w 38"/>
              <a:gd name="T3" fmla="*/ 0 h 46"/>
              <a:gd name="T4" fmla="*/ 20 w 38"/>
              <a:gd name="T5" fmla="*/ 10 h 46"/>
              <a:gd name="T6" fmla="*/ 38 w 38"/>
              <a:gd name="T7" fmla="*/ 0 h 46"/>
              <a:gd name="T8" fmla="*/ 20 w 38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0" y="46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6" name="Freeform 36"/>
          <p:cNvSpPr>
            <a:spLocks/>
          </p:cNvSpPr>
          <p:nvPr/>
        </p:nvSpPr>
        <p:spPr bwMode="auto">
          <a:xfrm>
            <a:off x="5521325" y="404018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7" name="Freeform 37"/>
          <p:cNvSpPr>
            <a:spLocks/>
          </p:cNvSpPr>
          <p:nvPr/>
        </p:nvSpPr>
        <p:spPr bwMode="auto">
          <a:xfrm>
            <a:off x="5521325" y="4040188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8" name="Line 38"/>
          <p:cNvSpPr>
            <a:spLocks noChangeShapeType="1"/>
          </p:cNvSpPr>
          <p:nvPr/>
        </p:nvSpPr>
        <p:spPr bwMode="auto">
          <a:xfrm>
            <a:off x="4883150" y="18684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79" name="Line 39"/>
          <p:cNvSpPr>
            <a:spLocks noChangeShapeType="1"/>
          </p:cNvSpPr>
          <p:nvPr/>
        </p:nvSpPr>
        <p:spPr bwMode="auto">
          <a:xfrm>
            <a:off x="4883150" y="19700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0" name="Line 40"/>
          <p:cNvSpPr>
            <a:spLocks noChangeShapeType="1"/>
          </p:cNvSpPr>
          <p:nvPr/>
        </p:nvSpPr>
        <p:spPr bwMode="auto">
          <a:xfrm>
            <a:off x="4883150" y="20081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1" name="Line 41"/>
          <p:cNvSpPr>
            <a:spLocks noChangeShapeType="1"/>
          </p:cNvSpPr>
          <p:nvPr/>
        </p:nvSpPr>
        <p:spPr bwMode="auto">
          <a:xfrm>
            <a:off x="4883150" y="21097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2" name="Line 42"/>
          <p:cNvSpPr>
            <a:spLocks noChangeShapeType="1"/>
          </p:cNvSpPr>
          <p:nvPr/>
        </p:nvSpPr>
        <p:spPr bwMode="auto">
          <a:xfrm>
            <a:off x="4883150" y="21478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3" name="Line 43"/>
          <p:cNvSpPr>
            <a:spLocks noChangeShapeType="1"/>
          </p:cNvSpPr>
          <p:nvPr/>
        </p:nvSpPr>
        <p:spPr bwMode="auto">
          <a:xfrm>
            <a:off x="4883150" y="22494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4" name="Line 44"/>
          <p:cNvSpPr>
            <a:spLocks noChangeShapeType="1"/>
          </p:cNvSpPr>
          <p:nvPr/>
        </p:nvSpPr>
        <p:spPr bwMode="auto">
          <a:xfrm>
            <a:off x="4883150" y="22875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5" name="Line 45"/>
          <p:cNvSpPr>
            <a:spLocks noChangeShapeType="1"/>
          </p:cNvSpPr>
          <p:nvPr/>
        </p:nvSpPr>
        <p:spPr bwMode="auto">
          <a:xfrm>
            <a:off x="4883150" y="23891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6" name="Line 46"/>
          <p:cNvSpPr>
            <a:spLocks noChangeShapeType="1"/>
          </p:cNvSpPr>
          <p:nvPr/>
        </p:nvSpPr>
        <p:spPr bwMode="auto">
          <a:xfrm>
            <a:off x="4883150" y="24272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7" name="Line 47"/>
          <p:cNvSpPr>
            <a:spLocks noChangeShapeType="1"/>
          </p:cNvSpPr>
          <p:nvPr/>
        </p:nvSpPr>
        <p:spPr bwMode="auto">
          <a:xfrm>
            <a:off x="4883150" y="25288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8" name="Line 48"/>
          <p:cNvSpPr>
            <a:spLocks noChangeShapeType="1"/>
          </p:cNvSpPr>
          <p:nvPr/>
        </p:nvSpPr>
        <p:spPr bwMode="auto">
          <a:xfrm>
            <a:off x="4883150" y="25669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89" name="Line 49"/>
          <p:cNvSpPr>
            <a:spLocks noChangeShapeType="1"/>
          </p:cNvSpPr>
          <p:nvPr/>
        </p:nvSpPr>
        <p:spPr bwMode="auto">
          <a:xfrm>
            <a:off x="4883150" y="26685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0" name="Line 50"/>
          <p:cNvSpPr>
            <a:spLocks noChangeShapeType="1"/>
          </p:cNvSpPr>
          <p:nvPr/>
        </p:nvSpPr>
        <p:spPr bwMode="auto">
          <a:xfrm>
            <a:off x="4883150" y="27066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1" name="Line 51"/>
          <p:cNvSpPr>
            <a:spLocks noChangeShapeType="1"/>
          </p:cNvSpPr>
          <p:nvPr/>
        </p:nvSpPr>
        <p:spPr bwMode="auto">
          <a:xfrm>
            <a:off x="4883150" y="28082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2" name="Line 52"/>
          <p:cNvSpPr>
            <a:spLocks noChangeShapeType="1"/>
          </p:cNvSpPr>
          <p:nvPr/>
        </p:nvSpPr>
        <p:spPr bwMode="auto">
          <a:xfrm>
            <a:off x="4883150" y="28463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3" name="Line 53"/>
          <p:cNvSpPr>
            <a:spLocks noChangeShapeType="1"/>
          </p:cNvSpPr>
          <p:nvPr/>
        </p:nvSpPr>
        <p:spPr bwMode="auto">
          <a:xfrm>
            <a:off x="4883150" y="29479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4" name="Line 54"/>
          <p:cNvSpPr>
            <a:spLocks noChangeShapeType="1"/>
          </p:cNvSpPr>
          <p:nvPr/>
        </p:nvSpPr>
        <p:spPr bwMode="auto">
          <a:xfrm>
            <a:off x="4883150" y="29860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5" name="Line 55"/>
          <p:cNvSpPr>
            <a:spLocks noChangeShapeType="1"/>
          </p:cNvSpPr>
          <p:nvPr/>
        </p:nvSpPr>
        <p:spPr bwMode="auto">
          <a:xfrm>
            <a:off x="4883150" y="30876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6" name="Line 56"/>
          <p:cNvSpPr>
            <a:spLocks noChangeShapeType="1"/>
          </p:cNvSpPr>
          <p:nvPr/>
        </p:nvSpPr>
        <p:spPr bwMode="auto">
          <a:xfrm>
            <a:off x="4883150" y="31257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7" name="Line 57"/>
          <p:cNvSpPr>
            <a:spLocks noChangeShapeType="1"/>
          </p:cNvSpPr>
          <p:nvPr/>
        </p:nvSpPr>
        <p:spPr bwMode="auto">
          <a:xfrm>
            <a:off x="4883150" y="32273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8" name="Line 58"/>
          <p:cNvSpPr>
            <a:spLocks noChangeShapeType="1"/>
          </p:cNvSpPr>
          <p:nvPr/>
        </p:nvSpPr>
        <p:spPr bwMode="auto">
          <a:xfrm>
            <a:off x="4883150" y="32654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99" name="Line 59"/>
          <p:cNvSpPr>
            <a:spLocks noChangeShapeType="1"/>
          </p:cNvSpPr>
          <p:nvPr/>
        </p:nvSpPr>
        <p:spPr bwMode="auto">
          <a:xfrm>
            <a:off x="4883150" y="33670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0" name="Line 60"/>
          <p:cNvSpPr>
            <a:spLocks noChangeShapeType="1"/>
          </p:cNvSpPr>
          <p:nvPr/>
        </p:nvSpPr>
        <p:spPr bwMode="auto">
          <a:xfrm>
            <a:off x="4883150" y="34051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1" name="Line 61"/>
          <p:cNvSpPr>
            <a:spLocks noChangeShapeType="1"/>
          </p:cNvSpPr>
          <p:nvPr/>
        </p:nvSpPr>
        <p:spPr bwMode="auto">
          <a:xfrm>
            <a:off x="4883150" y="35067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2" name="Line 62"/>
          <p:cNvSpPr>
            <a:spLocks noChangeShapeType="1"/>
          </p:cNvSpPr>
          <p:nvPr/>
        </p:nvSpPr>
        <p:spPr bwMode="auto">
          <a:xfrm>
            <a:off x="4883150" y="35448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3" name="Line 63"/>
          <p:cNvSpPr>
            <a:spLocks noChangeShapeType="1"/>
          </p:cNvSpPr>
          <p:nvPr/>
        </p:nvSpPr>
        <p:spPr bwMode="auto">
          <a:xfrm>
            <a:off x="4883150" y="36464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4" name="Line 64"/>
          <p:cNvSpPr>
            <a:spLocks noChangeShapeType="1"/>
          </p:cNvSpPr>
          <p:nvPr/>
        </p:nvSpPr>
        <p:spPr bwMode="auto">
          <a:xfrm>
            <a:off x="4883150" y="36845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5" name="Line 65"/>
          <p:cNvSpPr>
            <a:spLocks noChangeShapeType="1"/>
          </p:cNvSpPr>
          <p:nvPr/>
        </p:nvSpPr>
        <p:spPr bwMode="auto">
          <a:xfrm>
            <a:off x="4883150" y="37861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6" name="Line 66"/>
          <p:cNvSpPr>
            <a:spLocks noChangeShapeType="1"/>
          </p:cNvSpPr>
          <p:nvPr/>
        </p:nvSpPr>
        <p:spPr bwMode="auto">
          <a:xfrm>
            <a:off x="4883150" y="38242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7" name="Line 67"/>
          <p:cNvSpPr>
            <a:spLocks noChangeShapeType="1"/>
          </p:cNvSpPr>
          <p:nvPr/>
        </p:nvSpPr>
        <p:spPr bwMode="auto">
          <a:xfrm>
            <a:off x="4883150" y="39258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8" name="Line 68"/>
          <p:cNvSpPr>
            <a:spLocks noChangeShapeType="1"/>
          </p:cNvSpPr>
          <p:nvPr/>
        </p:nvSpPr>
        <p:spPr bwMode="auto">
          <a:xfrm>
            <a:off x="4883150" y="39639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09" name="Line 69"/>
          <p:cNvSpPr>
            <a:spLocks noChangeShapeType="1"/>
          </p:cNvSpPr>
          <p:nvPr/>
        </p:nvSpPr>
        <p:spPr bwMode="auto">
          <a:xfrm>
            <a:off x="4883150" y="40655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0" name="Line 70"/>
          <p:cNvSpPr>
            <a:spLocks noChangeShapeType="1"/>
          </p:cNvSpPr>
          <p:nvPr/>
        </p:nvSpPr>
        <p:spPr bwMode="auto">
          <a:xfrm>
            <a:off x="4883150" y="41036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1" name="Line 71"/>
          <p:cNvSpPr>
            <a:spLocks noChangeShapeType="1"/>
          </p:cNvSpPr>
          <p:nvPr/>
        </p:nvSpPr>
        <p:spPr bwMode="auto">
          <a:xfrm>
            <a:off x="4883150" y="42052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2" name="Line 72"/>
          <p:cNvSpPr>
            <a:spLocks noChangeShapeType="1"/>
          </p:cNvSpPr>
          <p:nvPr/>
        </p:nvSpPr>
        <p:spPr bwMode="auto">
          <a:xfrm>
            <a:off x="4883150" y="42433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3" name="Line 73"/>
          <p:cNvSpPr>
            <a:spLocks noChangeShapeType="1"/>
          </p:cNvSpPr>
          <p:nvPr/>
        </p:nvSpPr>
        <p:spPr bwMode="auto">
          <a:xfrm>
            <a:off x="4883150" y="43449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4" name="Line 74"/>
          <p:cNvSpPr>
            <a:spLocks noChangeShapeType="1"/>
          </p:cNvSpPr>
          <p:nvPr/>
        </p:nvSpPr>
        <p:spPr bwMode="auto">
          <a:xfrm>
            <a:off x="4883150" y="43830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5" name="Line 75"/>
          <p:cNvSpPr>
            <a:spLocks noChangeShapeType="1"/>
          </p:cNvSpPr>
          <p:nvPr/>
        </p:nvSpPr>
        <p:spPr bwMode="auto">
          <a:xfrm>
            <a:off x="4883150" y="44846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6" name="Line 76"/>
          <p:cNvSpPr>
            <a:spLocks noChangeShapeType="1"/>
          </p:cNvSpPr>
          <p:nvPr/>
        </p:nvSpPr>
        <p:spPr bwMode="auto">
          <a:xfrm>
            <a:off x="4883150" y="45227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7" name="Line 77"/>
          <p:cNvSpPr>
            <a:spLocks noChangeShapeType="1"/>
          </p:cNvSpPr>
          <p:nvPr/>
        </p:nvSpPr>
        <p:spPr bwMode="auto">
          <a:xfrm>
            <a:off x="4883150" y="46243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8" name="Line 78"/>
          <p:cNvSpPr>
            <a:spLocks noChangeShapeType="1"/>
          </p:cNvSpPr>
          <p:nvPr/>
        </p:nvSpPr>
        <p:spPr bwMode="auto">
          <a:xfrm>
            <a:off x="4883150" y="46624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19" name="Line 79"/>
          <p:cNvSpPr>
            <a:spLocks noChangeShapeType="1"/>
          </p:cNvSpPr>
          <p:nvPr/>
        </p:nvSpPr>
        <p:spPr bwMode="auto">
          <a:xfrm>
            <a:off x="4883150" y="47640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0" name="Line 80"/>
          <p:cNvSpPr>
            <a:spLocks noChangeShapeType="1"/>
          </p:cNvSpPr>
          <p:nvPr/>
        </p:nvSpPr>
        <p:spPr bwMode="auto">
          <a:xfrm>
            <a:off x="4883150" y="48021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1" name="Line 81"/>
          <p:cNvSpPr>
            <a:spLocks noChangeShapeType="1"/>
          </p:cNvSpPr>
          <p:nvPr/>
        </p:nvSpPr>
        <p:spPr bwMode="auto">
          <a:xfrm>
            <a:off x="4883150" y="49037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2" name="Line 82"/>
          <p:cNvSpPr>
            <a:spLocks noChangeShapeType="1"/>
          </p:cNvSpPr>
          <p:nvPr/>
        </p:nvSpPr>
        <p:spPr bwMode="auto">
          <a:xfrm>
            <a:off x="4883150" y="49418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3" name="Line 83"/>
          <p:cNvSpPr>
            <a:spLocks noChangeShapeType="1"/>
          </p:cNvSpPr>
          <p:nvPr/>
        </p:nvSpPr>
        <p:spPr bwMode="auto">
          <a:xfrm>
            <a:off x="4883150" y="50434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4" name="Line 84"/>
          <p:cNvSpPr>
            <a:spLocks noChangeShapeType="1"/>
          </p:cNvSpPr>
          <p:nvPr/>
        </p:nvSpPr>
        <p:spPr bwMode="auto">
          <a:xfrm>
            <a:off x="4883150" y="50815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5" name="Line 85"/>
          <p:cNvSpPr>
            <a:spLocks noChangeShapeType="1"/>
          </p:cNvSpPr>
          <p:nvPr/>
        </p:nvSpPr>
        <p:spPr bwMode="auto">
          <a:xfrm>
            <a:off x="4883150" y="51831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6" name="Line 86"/>
          <p:cNvSpPr>
            <a:spLocks noChangeShapeType="1"/>
          </p:cNvSpPr>
          <p:nvPr/>
        </p:nvSpPr>
        <p:spPr bwMode="auto">
          <a:xfrm>
            <a:off x="4883150" y="5221288"/>
            <a:ext cx="0" cy="762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7" name="Line 87"/>
          <p:cNvSpPr>
            <a:spLocks noChangeShapeType="1"/>
          </p:cNvSpPr>
          <p:nvPr/>
        </p:nvSpPr>
        <p:spPr bwMode="auto">
          <a:xfrm>
            <a:off x="4883150" y="5322888"/>
            <a:ext cx="0" cy="127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8" name="Line 88"/>
          <p:cNvSpPr>
            <a:spLocks noChangeShapeType="1"/>
          </p:cNvSpPr>
          <p:nvPr/>
        </p:nvSpPr>
        <p:spPr bwMode="auto">
          <a:xfrm>
            <a:off x="4883150" y="5360988"/>
            <a:ext cx="0" cy="698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29" name="Line 89"/>
          <p:cNvSpPr>
            <a:spLocks noChangeShapeType="1"/>
          </p:cNvSpPr>
          <p:nvPr/>
        </p:nvSpPr>
        <p:spPr bwMode="auto">
          <a:xfrm flipV="1">
            <a:off x="3375025" y="3367088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0" name="Line 90"/>
          <p:cNvSpPr>
            <a:spLocks noChangeShapeType="1"/>
          </p:cNvSpPr>
          <p:nvPr/>
        </p:nvSpPr>
        <p:spPr bwMode="auto">
          <a:xfrm flipV="1">
            <a:off x="3448050" y="331628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1" name="Line 91"/>
          <p:cNvSpPr>
            <a:spLocks noChangeShapeType="1"/>
          </p:cNvSpPr>
          <p:nvPr/>
        </p:nvSpPr>
        <p:spPr bwMode="auto">
          <a:xfrm flipV="1">
            <a:off x="3521075" y="3262313"/>
            <a:ext cx="38100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2" name="Line 92"/>
          <p:cNvSpPr>
            <a:spLocks noChangeShapeType="1"/>
          </p:cNvSpPr>
          <p:nvPr/>
        </p:nvSpPr>
        <p:spPr bwMode="auto">
          <a:xfrm flipV="1">
            <a:off x="3590925" y="321151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3" name="Line 93"/>
          <p:cNvSpPr>
            <a:spLocks noChangeShapeType="1"/>
          </p:cNvSpPr>
          <p:nvPr/>
        </p:nvSpPr>
        <p:spPr bwMode="auto">
          <a:xfrm flipV="1">
            <a:off x="3663950" y="3157538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4" name="Line 94"/>
          <p:cNvSpPr>
            <a:spLocks noChangeShapeType="1"/>
          </p:cNvSpPr>
          <p:nvPr/>
        </p:nvSpPr>
        <p:spPr bwMode="auto">
          <a:xfrm flipV="1">
            <a:off x="3733800" y="310673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5" name="Line 95"/>
          <p:cNvSpPr>
            <a:spLocks noChangeShapeType="1"/>
          </p:cNvSpPr>
          <p:nvPr/>
        </p:nvSpPr>
        <p:spPr bwMode="auto">
          <a:xfrm flipV="1">
            <a:off x="3806825" y="3052763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6" name="Line 96"/>
          <p:cNvSpPr>
            <a:spLocks noChangeShapeType="1"/>
          </p:cNvSpPr>
          <p:nvPr/>
        </p:nvSpPr>
        <p:spPr bwMode="auto">
          <a:xfrm flipV="1">
            <a:off x="3879850" y="30019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7" name="Line 97"/>
          <p:cNvSpPr>
            <a:spLocks noChangeShapeType="1"/>
          </p:cNvSpPr>
          <p:nvPr/>
        </p:nvSpPr>
        <p:spPr bwMode="auto">
          <a:xfrm flipV="1">
            <a:off x="3949700" y="294798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8" name="Line 98"/>
          <p:cNvSpPr>
            <a:spLocks noChangeShapeType="1"/>
          </p:cNvSpPr>
          <p:nvPr/>
        </p:nvSpPr>
        <p:spPr bwMode="auto">
          <a:xfrm flipV="1">
            <a:off x="4022725" y="289718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39" name="Line 99"/>
          <p:cNvSpPr>
            <a:spLocks noChangeShapeType="1"/>
          </p:cNvSpPr>
          <p:nvPr/>
        </p:nvSpPr>
        <p:spPr bwMode="auto">
          <a:xfrm flipV="1">
            <a:off x="4092575" y="284321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0" name="Line 100"/>
          <p:cNvSpPr>
            <a:spLocks noChangeShapeType="1"/>
          </p:cNvSpPr>
          <p:nvPr/>
        </p:nvSpPr>
        <p:spPr bwMode="auto">
          <a:xfrm flipV="1">
            <a:off x="4165600" y="279241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1" name="Line 101"/>
          <p:cNvSpPr>
            <a:spLocks noChangeShapeType="1"/>
          </p:cNvSpPr>
          <p:nvPr/>
        </p:nvSpPr>
        <p:spPr bwMode="auto">
          <a:xfrm flipV="1">
            <a:off x="4238625" y="273843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2" name="Line 102"/>
          <p:cNvSpPr>
            <a:spLocks noChangeShapeType="1"/>
          </p:cNvSpPr>
          <p:nvPr/>
        </p:nvSpPr>
        <p:spPr bwMode="auto">
          <a:xfrm flipV="1">
            <a:off x="4308475" y="2684463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3" name="Line 103"/>
          <p:cNvSpPr>
            <a:spLocks noChangeShapeType="1"/>
          </p:cNvSpPr>
          <p:nvPr/>
        </p:nvSpPr>
        <p:spPr bwMode="auto">
          <a:xfrm flipV="1">
            <a:off x="4381500" y="26336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4" name="Line 104"/>
          <p:cNvSpPr>
            <a:spLocks noChangeShapeType="1"/>
          </p:cNvSpPr>
          <p:nvPr/>
        </p:nvSpPr>
        <p:spPr bwMode="auto">
          <a:xfrm flipV="1">
            <a:off x="4454525" y="2579688"/>
            <a:ext cx="38100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5" name="Line 105"/>
          <p:cNvSpPr>
            <a:spLocks noChangeShapeType="1"/>
          </p:cNvSpPr>
          <p:nvPr/>
        </p:nvSpPr>
        <p:spPr bwMode="auto">
          <a:xfrm flipV="1">
            <a:off x="4524375" y="2528888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6" name="Line 106"/>
          <p:cNvSpPr>
            <a:spLocks noChangeShapeType="1"/>
          </p:cNvSpPr>
          <p:nvPr/>
        </p:nvSpPr>
        <p:spPr bwMode="auto">
          <a:xfrm flipV="1">
            <a:off x="4597400" y="2474913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7" name="Line 107"/>
          <p:cNvSpPr>
            <a:spLocks noChangeShapeType="1"/>
          </p:cNvSpPr>
          <p:nvPr/>
        </p:nvSpPr>
        <p:spPr bwMode="auto">
          <a:xfrm flipV="1">
            <a:off x="4667250" y="242411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8" name="Line 108"/>
          <p:cNvSpPr>
            <a:spLocks noChangeShapeType="1"/>
          </p:cNvSpPr>
          <p:nvPr/>
        </p:nvSpPr>
        <p:spPr bwMode="auto">
          <a:xfrm flipV="1">
            <a:off x="4740275" y="2370138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49" name="Line 109"/>
          <p:cNvSpPr>
            <a:spLocks noChangeShapeType="1"/>
          </p:cNvSpPr>
          <p:nvPr/>
        </p:nvSpPr>
        <p:spPr bwMode="auto">
          <a:xfrm flipV="1">
            <a:off x="4813300" y="2319338"/>
            <a:ext cx="3810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0" name="Line 110"/>
          <p:cNvSpPr>
            <a:spLocks noChangeShapeType="1"/>
          </p:cNvSpPr>
          <p:nvPr/>
        </p:nvSpPr>
        <p:spPr bwMode="auto">
          <a:xfrm>
            <a:off x="48831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1" name="Line 111"/>
          <p:cNvSpPr>
            <a:spLocks noChangeShapeType="1"/>
          </p:cNvSpPr>
          <p:nvPr/>
        </p:nvSpPr>
        <p:spPr bwMode="auto">
          <a:xfrm>
            <a:off x="49720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2" name="Line 112"/>
          <p:cNvSpPr>
            <a:spLocks noChangeShapeType="1"/>
          </p:cNvSpPr>
          <p:nvPr/>
        </p:nvSpPr>
        <p:spPr bwMode="auto">
          <a:xfrm>
            <a:off x="50609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3" name="Line 113"/>
          <p:cNvSpPr>
            <a:spLocks noChangeShapeType="1"/>
          </p:cNvSpPr>
          <p:nvPr/>
        </p:nvSpPr>
        <p:spPr bwMode="auto">
          <a:xfrm>
            <a:off x="51498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4" name="Line 114"/>
          <p:cNvSpPr>
            <a:spLocks noChangeShapeType="1"/>
          </p:cNvSpPr>
          <p:nvPr/>
        </p:nvSpPr>
        <p:spPr bwMode="auto">
          <a:xfrm>
            <a:off x="52387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5" name="Line 115"/>
          <p:cNvSpPr>
            <a:spLocks noChangeShapeType="1"/>
          </p:cNvSpPr>
          <p:nvPr/>
        </p:nvSpPr>
        <p:spPr bwMode="auto">
          <a:xfrm>
            <a:off x="53276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6" name="Line 116"/>
          <p:cNvSpPr>
            <a:spLocks noChangeShapeType="1"/>
          </p:cNvSpPr>
          <p:nvPr/>
        </p:nvSpPr>
        <p:spPr bwMode="auto">
          <a:xfrm>
            <a:off x="54165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7" name="Line 117"/>
          <p:cNvSpPr>
            <a:spLocks noChangeShapeType="1"/>
          </p:cNvSpPr>
          <p:nvPr/>
        </p:nvSpPr>
        <p:spPr bwMode="auto">
          <a:xfrm>
            <a:off x="55054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8" name="Line 118"/>
          <p:cNvSpPr>
            <a:spLocks noChangeShapeType="1"/>
          </p:cNvSpPr>
          <p:nvPr/>
        </p:nvSpPr>
        <p:spPr bwMode="auto">
          <a:xfrm>
            <a:off x="55943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59" name="Line 119"/>
          <p:cNvSpPr>
            <a:spLocks noChangeShapeType="1"/>
          </p:cNvSpPr>
          <p:nvPr/>
        </p:nvSpPr>
        <p:spPr bwMode="auto">
          <a:xfrm>
            <a:off x="56832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0" name="Line 120"/>
          <p:cNvSpPr>
            <a:spLocks noChangeShapeType="1"/>
          </p:cNvSpPr>
          <p:nvPr/>
        </p:nvSpPr>
        <p:spPr bwMode="auto">
          <a:xfrm>
            <a:off x="57721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1" name="Line 121"/>
          <p:cNvSpPr>
            <a:spLocks noChangeShapeType="1"/>
          </p:cNvSpPr>
          <p:nvPr/>
        </p:nvSpPr>
        <p:spPr bwMode="auto">
          <a:xfrm>
            <a:off x="58610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2" name="Line 122"/>
          <p:cNvSpPr>
            <a:spLocks noChangeShapeType="1"/>
          </p:cNvSpPr>
          <p:nvPr/>
        </p:nvSpPr>
        <p:spPr bwMode="auto">
          <a:xfrm>
            <a:off x="59499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3" name="Line 123"/>
          <p:cNvSpPr>
            <a:spLocks noChangeShapeType="1"/>
          </p:cNvSpPr>
          <p:nvPr/>
        </p:nvSpPr>
        <p:spPr bwMode="auto">
          <a:xfrm>
            <a:off x="60388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4" name="Line 124"/>
          <p:cNvSpPr>
            <a:spLocks noChangeShapeType="1"/>
          </p:cNvSpPr>
          <p:nvPr/>
        </p:nvSpPr>
        <p:spPr bwMode="auto">
          <a:xfrm>
            <a:off x="61277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5" name="Line 125"/>
          <p:cNvSpPr>
            <a:spLocks noChangeShapeType="1"/>
          </p:cNvSpPr>
          <p:nvPr/>
        </p:nvSpPr>
        <p:spPr bwMode="auto">
          <a:xfrm>
            <a:off x="62166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6" name="Line 126"/>
          <p:cNvSpPr>
            <a:spLocks noChangeShapeType="1"/>
          </p:cNvSpPr>
          <p:nvPr/>
        </p:nvSpPr>
        <p:spPr bwMode="auto">
          <a:xfrm>
            <a:off x="6305550" y="2297113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7" name="Line 127"/>
          <p:cNvSpPr>
            <a:spLocks noChangeShapeType="1"/>
          </p:cNvSpPr>
          <p:nvPr/>
        </p:nvSpPr>
        <p:spPr bwMode="auto">
          <a:xfrm>
            <a:off x="6394450" y="2297113"/>
            <a:ext cx="41275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8" name="Line 128"/>
          <p:cNvSpPr>
            <a:spLocks noChangeShapeType="1"/>
          </p:cNvSpPr>
          <p:nvPr/>
        </p:nvSpPr>
        <p:spPr bwMode="auto">
          <a:xfrm flipV="1">
            <a:off x="3375025" y="5449888"/>
            <a:ext cx="41275" cy="3175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69" name="Line 129"/>
          <p:cNvSpPr>
            <a:spLocks noChangeShapeType="1"/>
          </p:cNvSpPr>
          <p:nvPr/>
        </p:nvSpPr>
        <p:spPr bwMode="auto">
          <a:xfrm flipV="1">
            <a:off x="3448050" y="54022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0" name="Line 130"/>
          <p:cNvSpPr>
            <a:spLocks noChangeShapeType="1"/>
          </p:cNvSpPr>
          <p:nvPr/>
        </p:nvSpPr>
        <p:spPr bwMode="auto">
          <a:xfrm flipV="1">
            <a:off x="3521075" y="53514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1" name="Line 131"/>
          <p:cNvSpPr>
            <a:spLocks noChangeShapeType="1"/>
          </p:cNvSpPr>
          <p:nvPr/>
        </p:nvSpPr>
        <p:spPr bwMode="auto">
          <a:xfrm flipV="1">
            <a:off x="3594100" y="53006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2" name="Line 132"/>
          <p:cNvSpPr>
            <a:spLocks noChangeShapeType="1"/>
          </p:cNvSpPr>
          <p:nvPr/>
        </p:nvSpPr>
        <p:spPr bwMode="auto">
          <a:xfrm flipV="1">
            <a:off x="3667125" y="5249863"/>
            <a:ext cx="41275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3" name="Line 133"/>
          <p:cNvSpPr>
            <a:spLocks noChangeShapeType="1"/>
          </p:cNvSpPr>
          <p:nvPr/>
        </p:nvSpPr>
        <p:spPr bwMode="auto">
          <a:xfrm flipV="1">
            <a:off x="3740150" y="51990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4" name="Line 134"/>
          <p:cNvSpPr>
            <a:spLocks noChangeShapeType="1"/>
          </p:cNvSpPr>
          <p:nvPr/>
        </p:nvSpPr>
        <p:spPr bwMode="auto">
          <a:xfrm flipV="1">
            <a:off x="3813175" y="51482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5" name="Line 135"/>
          <p:cNvSpPr>
            <a:spLocks noChangeShapeType="1"/>
          </p:cNvSpPr>
          <p:nvPr/>
        </p:nvSpPr>
        <p:spPr bwMode="auto">
          <a:xfrm flipV="1">
            <a:off x="3886200" y="50974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6" name="Line 136"/>
          <p:cNvSpPr>
            <a:spLocks noChangeShapeType="1"/>
          </p:cNvSpPr>
          <p:nvPr/>
        </p:nvSpPr>
        <p:spPr bwMode="auto">
          <a:xfrm flipV="1">
            <a:off x="3959225" y="50466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7" name="Line 137"/>
          <p:cNvSpPr>
            <a:spLocks noChangeShapeType="1"/>
          </p:cNvSpPr>
          <p:nvPr/>
        </p:nvSpPr>
        <p:spPr bwMode="auto">
          <a:xfrm flipV="1">
            <a:off x="4032250" y="49958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8" name="Line 138"/>
          <p:cNvSpPr>
            <a:spLocks noChangeShapeType="1"/>
          </p:cNvSpPr>
          <p:nvPr/>
        </p:nvSpPr>
        <p:spPr bwMode="auto">
          <a:xfrm flipV="1">
            <a:off x="4105275" y="49450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79" name="Line 139"/>
          <p:cNvSpPr>
            <a:spLocks noChangeShapeType="1"/>
          </p:cNvSpPr>
          <p:nvPr/>
        </p:nvSpPr>
        <p:spPr bwMode="auto">
          <a:xfrm flipV="1">
            <a:off x="4178300" y="48942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0" name="Line 140"/>
          <p:cNvSpPr>
            <a:spLocks noChangeShapeType="1"/>
          </p:cNvSpPr>
          <p:nvPr/>
        </p:nvSpPr>
        <p:spPr bwMode="auto">
          <a:xfrm flipV="1">
            <a:off x="4251325" y="48434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1" name="Line 141"/>
          <p:cNvSpPr>
            <a:spLocks noChangeShapeType="1"/>
          </p:cNvSpPr>
          <p:nvPr/>
        </p:nvSpPr>
        <p:spPr bwMode="auto">
          <a:xfrm flipV="1">
            <a:off x="4324350" y="47926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2" name="Line 142"/>
          <p:cNvSpPr>
            <a:spLocks noChangeShapeType="1"/>
          </p:cNvSpPr>
          <p:nvPr/>
        </p:nvSpPr>
        <p:spPr bwMode="auto">
          <a:xfrm flipV="1">
            <a:off x="4397375" y="47418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3" name="Line 143"/>
          <p:cNvSpPr>
            <a:spLocks noChangeShapeType="1"/>
          </p:cNvSpPr>
          <p:nvPr/>
        </p:nvSpPr>
        <p:spPr bwMode="auto">
          <a:xfrm flipV="1">
            <a:off x="4470400" y="46910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4" name="Line 144"/>
          <p:cNvSpPr>
            <a:spLocks noChangeShapeType="1"/>
          </p:cNvSpPr>
          <p:nvPr/>
        </p:nvSpPr>
        <p:spPr bwMode="auto">
          <a:xfrm flipV="1">
            <a:off x="4543425" y="46402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5" name="Line 145"/>
          <p:cNvSpPr>
            <a:spLocks noChangeShapeType="1"/>
          </p:cNvSpPr>
          <p:nvPr/>
        </p:nvSpPr>
        <p:spPr bwMode="auto">
          <a:xfrm flipV="1">
            <a:off x="4616450" y="45894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6" name="Line 146"/>
          <p:cNvSpPr>
            <a:spLocks noChangeShapeType="1"/>
          </p:cNvSpPr>
          <p:nvPr/>
        </p:nvSpPr>
        <p:spPr bwMode="auto">
          <a:xfrm flipV="1">
            <a:off x="4689475" y="45386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7" name="Line 147"/>
          <p:cNvSpPr>
            <a:spLocks noChangeShapeType="1"/>
          </p:cNvSpPr>
          <p:nvPr/>
        </p:nvSpPr>
        <p:spPr bwMode="auto">
          <a:xfrm flipV="1">
            <a:off x="4762500" y="44878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8" name="Line 148"/>
          <p:cNvSpPr>
            <a:spLocks noChangeShapeType="1"/>
          </p:cNvSpPr>
          <p:nvPr/>
        </p:nvSpPr>
        <p:spPr bwMode="auto">
          <a:xfrm flipV="1">
            <a:off x="4835525" y="4437063"/>
            <a:ext cx="44450" cy="28575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89" name="Line 149"/>
          <p:cNvSpPr>
            <a:spLocks noChangeShapeType="1"/>
          </p:cNvSpPr>
          <p:nvPr/>
        </p:nvSpPr>
        <p:spPr bwMode="auto">
          <a:xfrm>
            <a:off x="49149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0" name="Line 150"/>
          <p:cNvSpPr>
            <a:spLocks noChangeShapeType="1"/>
          </p:cNvSpPr>
          <p:nvPr/>
        </p:nvSpPr>
        <p:spPr bwMode="auto">
          <a:xfrm>
            <a:off x="50038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1" name="Line 151"/>
          <p:cNvSpPr>
            <a:spLocks noChangeShapeType="1"/>
          </p:cNvSpPr>
          <p:nvPr/>
        </p:nvSpPr>
        <p:spPr bwMode="auto">
          <a:xfrm>
            <a:off x="50927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2" name="Line 152"/>
          <p:cNvSpPr>
            <a:spLocks noChangeShapeType="1"/>
          </p:cNvSpPr>
          <p:nvPr/>
        </p:nvSpPr>
        <p:spPr bwMode="auto">
          <a:xfrm>
            <a:off x="51816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3" name="Line 153"/>
          <p:cNvSpPr>
            <a:spLocks noChangeShapeType="1"/>
          </p:cNvSpPr>
          <p:nvPr/>
        </p:nvSpPr>
        <p:spPr bwMode="auto">
          <a:xfrm>
            <a:off x="52705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4" name="Line 154"/>
          <p:cNvSpPr>
            <a:spLocks noChangeShapeType="1"/>
          </p:cNvSpPr>
          <p:nvPr/>
        </p:nvSpPr>
        <p:spPr bwMode="auto">
          <a:xfrm>
            <a:off x="53594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5" name="Line 155"/>
          <p:cNvSpPr>
            <a:spLocks noChangeShapeType="1"/>
          </p:cNvSpPr>
          <p:nvPr/>
        </p:nvSpPr>
        <p:spPr bwMode="auto">
          <a:xfrm>
            <a:off x="54483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6" name="Line 156"/>
          <p:cNvSpPr>
            <a:spLocks noChangeShapeType="1"/>
          </p:cNvSpPr>
          <p:nvPr/>
        </p:nvSpPr>
        <p:spPr bwMode="auto">
          <a:xfrm>
            <a:off x="55372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7" name="Line 157"/>
          <p:cNvSpPr>
            <a:spLocks noChangeShapeType="1"/>
          </p:cNvSpPr>
          <p:nvPr/>
        </p:nvSpPr>
        <p:spPr bwMode="auto">
          <a:xfrm>
            <a:off x="56261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8" name="Line 158"/>
          <p:cNvSpPr>
            <a:spLocks noChangeShapeType="1"/>
          </p:cNvSpPr>
          <p:nvPr/>
        </p:nvSpPr>
        <p:spPr bwMode="auto">
          <a:xfrm>
            <a:off x="57150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699" name="Line 159"/>
          <p:cNvSpPr>
            <a:spLocks noChangeShapeType="1"/>
          </p:cNvSpPr>
          <p:nvPr/>
        </p:nvSpPr>
        <p:spPr bwMode="auto">
          <a:xfrm>
            <a:off x="58039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0" name="Line 160"/>
          <p:cNvSpPr>
            <a:spLocks noChangeShapeType="1"/>
          </p:cNvSpPr>
          <p:nvPr/>
        </p:nvSpPr>
        <p:spPr bwMode="auto">
          <a:xfrm>
            <a:off x="58928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1" name="Line 161"/>
          <p:cNvSpPr>
            <a:spLocks noChangeShapeType="1"/>
          </p:cNvSpPr>
          <p:nvPr/>
        </p:nvSpPr>
        <p:spPr bwMode="auto">
          <a:xfrm>
            <a:off x="59817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2" name="Line 162"/>
          <p:cNvSpPr>
            <a:spLocks noChangeShapeType="1"/>
          </p:cNvSpPr>
          <p:nvPr/>
        </p:nvSpPr>
        <p:spPr bwMode="auto">
          <a:xfrm>
            <a:off x="60706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3" name="Line 163"/>
          <p:cNvSpPr>
            <a:spLocks noChangeShapeType="1"/>
          </p:cNvSpPr>
          <p:nvPr/>
        </p:nvSpPr>
        <p:spPr bwMode="auto">
          <a:xfrm>
            <a:off x="61595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4" name="Line 164"/>
          <p:cNvSpPr>
            <a:spLocks noChangeShapeType="1"/>
          </p:cNvSpPr>
          <p:nvPr/>
        </p:nvSpPr>
        <p:spPr bwMode="auto">
          <a:xfrm>
            <a:off x="62484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5" name="Line 165"/>
          <p:cNvSpPr>
            <a:spLocks noChangeShapeType="1"/>
          </p:cNvSpPr>
          <p:nvPr/>
        </p:nvSpPr>
        <p:spPr bwMode="auto">
          <a:xfrm>
            <a:off x="6337300" y="4433888"/>
            <a:ext cx="50800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6" name="Line 166"/>
          <p:cNvSpPr>
            <a:spLocks noChangeShapeType="1"/>
          </p:cNvSpPr>
          <p:nvPr/>
        </p:nvSpPr>
        <p:spPr bwMode="auto">
          <a:xfrm>
            <a:off x="6426200" y="4433888"/>
            <a:ext cx="9525" cy="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7" name="Freeform 167"/>
          <p:cNvSpPr>
            <a:spLocks/>
          </p:cNvSpPr>
          <p:nvPr/>
        </p:nvSpPr>
        <p:spPr bwMode="auto">
          <a:xfrm>
            <a:off x="5146675" y="1938338"/>
            <a:ext cx="942975" cy="1454150"/>
          </a:xfrm>
          <a:custGeom>
            <a:avLst/>
            <a:gdLst>
              <a:gd name="T0" fmla="*/ 0 w 594"/>
              <a:gd name="T1" fmla="*/ 916 h 916"/>
              <a:gd name="T2" fmla="*/ 0 w 594"/>
              <a:gd name="T3" fmla="*/ 0 h 916"/>
              <a:gd name="T4" fmla="*/ 594 w 594"/>
              <a:gd name="T5" fmla="*/ 0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4" h="916">
                <a:moveTo>
                  <a:pt x="0" y="916"/>
                </a:moveTo>
                <a:lnTo>
                  <a:pt x="0" y="0"/>
                </a:lnTo>
                <a:lnTo>
                  <a:pt x="594" y="0"/>
                </a:lnTo>
              </a:path>
            </a:pathLst>
          </a:cu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8" name="Freeform 168"/>
          <p:cNvSpPr>
            <a:spLocks/>
          </p:cNvSpPr>
          <p:nvPr/>
        </p:nvSpPr>
        <p:spPr bwMode="auto">
          <a:xfrm>
            <a:off x="3711575" y="4033838"/>
            <a:ext cx="2355850" cy="1454150"/>
          </a:xfrm>
          <a:custGeom>
            <a:avLst/>
            <a:gdLst>
              <a:gd name="T0" fmla="*/ 0 w 1484"/>
              <a:gd name="T1" fmla="*/ 916 h 916"/>
              <a:gd name="T2" fmla="*/ 0 w 1484"/>
              <a:gd name="T3" fmla="*/ 664 h 916"/>
              <a:gd name="T4" fmla="*/ 298 w 1484"/>
              <a:gd name="T5" fmla="*/ 664 h 916"/>
              <a:gd name="T6" fmla="*/ 298 w 1484"/>
              <a:gd name="T7" fmla="*/ 428 h 916"/>
              <a:gd name="T8" fmla="*/ 594 w 1484"/>
              <a:gd name="T9" fmla="*/ 428 h 916"/>
              <a:gd name="T10" fmla="*/ 594 w 1484"/>
              <a:gd name="T11" fmla="*/ 196 h 916"/>
              <a:gd name="T12" fmla="*/ 892 w 1484"/>
              <a:gd name="T13" fmla="*/ 196 h 916"/>
              <a:gd name="T14" fmla="*/ 892 w 1484"/>
              <a:gd name="T15" fmla="*/ 0 h 916"/>
              <a:gd name="T16" fmla="*/ 1484 w 1484"/>
              <a:gd name="T17" fmla="*/ 0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84" h="916">
                <a:moveTo>
                  <a:pt x="0" y="916"/>
                </a:moveTo>
                <a:lnTo>
                  <a:pt x="0" y="664"/>
                </a:lnTo>
                <a:lnTo>
                  <a:pt x="298" y="664"/>
                </a:lnTo>
                <a:lnTo>
                  <a:pt x="298" y="428"/>
                </a:lnTo>
                <a:lnTo>
                  <a:pt x="594" y="428"/>
                </a:lnTo>
                <a:lnTo>
                  <a:pt x="594" y="196"/>
                </a:lnTo>
                <a:lnTo>
                  <a:pt x="892" y="196"/>
                </a:lnTo>
                <a:lnTo>
                  <a:pt x="892" y="0"/>
                </a:lnTo>
                <a:lnTo>
                  <a:pt x="1484" y="0"/>
                </a:lnTo>
              </a:path>
            </a:pathLst>
          </a:cu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09" name="Freeform 169"/>
          <p:cNvSpPr>
            <a:spLocks/>
          </p:cNvSpPr>
          <p:nvPr/>
        </p:nvSpPr>
        <p:spPr bwMode="auto">
          <a:xfrm>
            <a:off x="4806950" y="3309938"/>
            <a:ext cx="152400" cy="155575"/>
          </a:xfrm>
          <a:custGeom>
            <a:avLst/>
            <a:gdLst>
              <a:gd name="T0" fmla="*/ 96 w 96"/>
              <a:gd name="T1" fmla="*/ 50 h 98"/>
              <a:gd name="T2" fmla="*/ 96 w 96"/>
              <a:gd name="T3" fmla="*/ 50 h 98"/>
              <a:gd name="T4" fmla="*/ 96 w 96"/>
              <a:gd name="T5" fmla="*/ 60 h 98"/>
              <a:gd name="T6" fmla="*/ 94 w 96"/>
              <a:gd name="T7" fmla="*/ 68 h 98"/>
              <a:gd name="T8" fmla="*/ 88 w 96"/>
              <a:gd name="T9" fmla="*/ 76 h 98"/>
              <a:gd name="T10" fmla="*/ 82 w 96"/>
              <a:gd name="T11" fmla="*/ 84 h 98"/>
              <a:gd name="T12" fmla="*/ 76 w 96"/>
              <a:gd name="T13" fmla="*/ 90 h 98"/>
              <a:gd name="T14" fmla="*/ 68 w 96"/>
              <a:gd name="T15" fmla="*/ 94 h 98"/>
              <a:gd name="T16" fmla="*/ 58 w 96"/>
              <a:gd name="T17" fmla="*/ 98 h 98"/>
              <a:gd name="T18" fmla="*/ 48 w 96"/>
              <a:gd name="T19" fmla="*/ 98 h 98"/>
              <a:gd name="T20" fmla="*/ 48 w 96"/>
              <a:gd name="T21" fmla="*/ 98 h 98"/>
              <a:gd name="T22" fmla="*/ 38 w 96"/>
              <a:gd name="T23" fmla="*/ 98 h 98"/>
              <a:gd name="T24" fmla="*/ 30 w 96"/>
              <a:gd name="T25" fmla="*/ 94 h 98"/>
              <a:gd name="T26" fmla="*/ 20 w 96"/>
              <a:gd name="T27" fmla="*/ 90 h 98"/>
              <a:gd name="T28" fmla="*/ 14 w 96"/>
              <a:gd name="T29" fmla="*/ 84 h 98"/>
              <a:gd name="T30" fmla="*/ 8 w 96"/>
              <a:gd name="T31" fmla="*/ 76 h 98"/>
              <a:gd name="T32" fmla="*/ 4 w 96"/>
              <a:gd name="T33" fmla="*/ 68 h 98"/>
              <a:gd name="T34" fmla="*/ 0 w 96"/>
              <a:gd name="T35" fmla="*/ 60 h 98"/>
              <a:gd name="T36" fmla="*/ 0 w 96"/>
              <a:gd name="T37" fmla="*/ 50 h 98"/>
              <a:gd name="T38" fmla="*/ 0 w 96"/>
              <a:gd name="T39" fmla="*/ 50 h 98"/>
              <a:gd name="T40" fmla="*/ 0 w 96"/>
              <a:gd name="T41" fmla="*/ 40 h 98"/>
              <a:gd name="T42" fmla="*/ 4 w 96"/>
              <a:gd name="T43" fmla="*/ 30 h 98"/>
              <a:gd name="T44" fmla="*/ 8 w 96"/>
              <a:gd name="T45" fmla="*/ 22 h 98"/>
              <a:gd name="T46" fmla="*/ 14 w 96"/>
              <a:gd name="T47" fmla="*/ 14 h 98"/>
              <a:gd name="T48" fmla="*/ 20 w 96"/>
              <a:gd name="T49" fmla="*/ 8 h 98"/>
              <a:gd name="T50" fmla="*/ 30 w 96"/>
              <a:gd name="T51" fmla="*/ 4 h 98"/>
              <a:gd name="T52" fmla="*/ 38 w 96"/>
              <a:gd name="T53" fmla="*/ 0 h 98"/>
              <a:gd name="T54" fmla="*/ 48 w 96"/>
              <a:gd name="T55" fmla="*/ 0 h 98"/>
              <a:gd name="T56" fmla="*/ 48 w 96"/>
              <a:gd name="T57" fmla="*/ 0 h 98"/>
              <a:gd name="T58" fmla="*/ 58 w 96"/>
              <a:gd name="T59" fmla="*/ 0 h 98"/>
              <a:gd name="T60" fmla="*/ 68 w 96"/>
              <a:gd name="T61" fmla="*/ 4 h 98"/>
              <a:gd name="T62" fmla="*/ 76 w 96"/>
              <a:gd name="T63" fmla="*/ 8 h 98"/>
              <a:gd name="T64" fmla="*/ 82 w 96"/>
              <a:gd name="T65" fmla="*/ 14 h 98"/>
              <a:gd name="T66" fmla="*/ 88 w 96"/>
              <a:gd name="T67" fmla="*/ 22 h 98"/>
              <a:gd name="T68" fmla="*/ 94 w 96"/>
              <a:gd name="T69" fmla="*/ 30 h 98"/>
              <a:gd name="T70" fmla="*/ 96 w 96"/>
              <a:gd name="T71" fmla="*/ 40 h 98"/>
              <a:gd name="T72" fmla="*/ 96 w 96"/>
              <a:gd name="T73" fmla="*/ 5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98">
                <a:moveTo>
                  <a:pt x="96" y="50"/>
                </a:moveTo>
                <a:lnTo>
                  <a:pt x="96" y="50"/>
                </a:lnTo>
                <a:lnTo>
                  <a:pt x="96" y="60"/>
                </a:lnTo>
                <a:lnTo>
                  <a:pt x="94" y="68"/>
                </a:lnTo>
                <a:lnTo>
                  <a:pt x="88" y="76"/>
                </a:lnTo>
                <a:lnTo>
                  <a:pt x="82" y="84"/>
                </a:lnTo>
                <a:lnTo>
                  <a:pt x="76" y="90"/>
                </a:lnTo>
                <a:lnTo>
                  <a:pt x="68" y="94"/>
                </a:lnTo>
                <a:lnTo>
                  <a:pt x="58" y="98"/>
                </a:lnTo>
                <a:lnTo>
                  <a:pt x="48" y="98"/>
                </a:lnTo>
                <a:lnTo>
                  <a:pt x="48" y="98"/>
                </a:lnTo>
                <a:lnTo>
                  <a:pt x="38" y="98"/>
                </a:lnTo>
                <a:lnTo>
                  <a:pt x="30" y="94"/>
                </a:lnTo>
                <a:lnTo>
                  <a:pt x="20" y="90"/>
                </a:lnTo>
                <a:lnTo>
                  <a:pt x="14" y="84"/>
                </a:lnTo>
                <a:lnTo>
                  <a:pt x="8" y="76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0"/>
                </a:lnTo>
                <a:lnTo>
                  <a:pt x="48" y="0"/>
                </a:lnTo>
                <a:lnTo>
                  <a:pt x="48" y="0"/>
                </a:lnTo>
                <a:lnTo>
                  <a:pt x="58" y="0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6" y="5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0" name="Freeform 170"/>
          <p:cNvSpPr>
            <a:spLocks/>
          </p:cNvSpPr>
          <p:nvPr/>
        </p:nvSpPr>
        <p:spPr bwMode="auto">
          <a:xfrm>
            <a:off x="4806950" y="3309938"/>
            <a:ext cx="152400" cy="155575"/>
          </a:xfrm>
          <a:custGeom>
            <a:avLst/>
            <a:gdLst>
              <a:gd name="T0" fmla="*/ 96 w 96"/>
              <a:gd name="T1" fmla="*/ 50 h 98"/>
              <a:gd name="T2" fmla="*/ 96 w 96"/>
              <a:gd name="T3" fmla="*/ 50 h 98"/>
              <a:gd name="T4" fmla="*/ 96 w 96"/>
              <a:gd name="T5" fmla="*/ 60 h 98"/>
              <a:gd name="T6" fmla="*/ 94 w 96"/>
              <a:gd name="T7" fmla="*/ 68 h 98"/>
              <a:gd name="T8" fmla="*/ 88 w 96"/>
              <a:gd name="T9" fmla="*/ 76 h 98"/>
              <a:gd name="T10" fmla="*/ 82 w 96"/>
              <a:gd name="T11" fmla="*/ 84 h 98"/>
              <a:gd name="T12" fmla="*/ 76 w 96"/>
              <a:gd name="T13" fmla="*/ 90 h 98"/>
              <a:gd name="T14" fmla="*/ 68 w 96"/>
              <a:gd name="T15" fmla="*/ 94 h 98"/>
              <a:gd name="T16" fmla="*/ 58 w 96"/>
              <a:gd name="T17" fmla="*/ 98 h 98"/>
              <a:gd name="T18" fmla="*/ 48 w 96"/>
              <a:gd name="T19" fmla="*/ 98 h 98"/>
              <a:gd name="T20" fmla="*/ 48 w 96"/>
              <a:gd name="T21" fmla="*/ 98 h 98"/>
              <a:gd name="T22" fmla="*/ 38 w 96"/>
              <a:gd name="T23" fmla="*/ 98 h 98"/>
              <a:gd name="T24" fmla="*/ 30 w 96"/>
              <a:gd name="T25" fmla="*/ 94 h 98"/>
              <a:gd name="T26" fmla="*/ 20 w 96"/>
              <a:gd name="T27" fmla="*/ 90 h 98"/>
              <a:gd name="T28" fmla="*/ 14 w 96"/>
              <a:gd name="T29" fmla="*/ 84 h 98"/>
              <a:gd name="T30" fmla="*/ 8 w 96"/>
              <a:gd name="T31" fmla="*/ 76 h 98"/>
              <a:gd name="T32" fmla="*/ 4 w 96"/>
              <a:gd name="T33" fmla="*/ 68 h 98"/>
              <a:gd name="T34" fmla="*/ 0 w 96"/>
              <a:gd name="T35" fmla="*/ 60 h 98"/>
              <a:gd name="T36" fmla="*/ 0 w 96"/>
              <a:gd name="T37" fmla="*/ 50 h 98"/>
              <a:gd name="T38" fmla="*/ 0 w 96"/>
              <a:gd name="T39" fmla="*/ 50 h 98"/>
              <a:gd name="T40" fmla="*/ 0 w 96"/>
              <a:gd name="T41" fmla="*/ 40 h 98"/>
              <a:gd name="T42" fmla="*/ 4 w 96"/>
              <a:gd name="T43" fmla="*/ 30 h 98"/>
              <a:gd name="T44" fmla="*/ 8 w 96"/>
              <a:gd name="T45" fmla="*/ 22 h 98"/>
              <a:gd name="T46" fmla="*/ 14 w 96"/>
              <a:gd name="T47" fmla="*/ 14 h 98"/>
              <a:gd name="T48" fmla="*/ 20 w 96"/>
              <a:gd name="T49" fmla="*/ 8 h 98"/>
              <a:gd name="T50" fmla="*/ 30 w 96"/>
              <a:gd name="T51" fmla="*/ 4 h 98"/>
              <a:gd name="T52" fmla="*/ 38 w 96"/>
              <a:gd name="T53" fmla="*/ 0 h 98"/>
              <a:gd name="T54" fmla="*/ 48 w 96"/>
              <a:gd name="T55" fmla="*/ 0 h 98"/>
              <a:gd name="T56" fmla="*/ 48 w 96"/>
              <a:gd name="T57" fmla="*/ 0 h 98"/>
              <a:gd name="T58" fmla="*/ 58 w 96"/>
              <a:gd name="T59" fmla="*/ 0 h 98"/>
              <a:gd name="T60" fmla="*/ 68 w 96"/>
              <a:gd name="T61" fmla="*/ 4 h 98"/>
              <a:gd name="T62" fmla="*/ 76 w 96"/>
              <a:gd name="T63" fmla="*/ 8 h 98"/>
              <a:gd name="T64" fmla="*/ 82 w 96"/>
              <a:gd name="T65" fmla="*/ 14 h 98"/>
              <a:gd name="T66" fmla="*/ 88 w 96"/>
              <a:gd name="T67" fmla="*/ 22 h 98"/>
              <a:gd name="T68" fmla="*/ 94 w 96"/>
              <a:gd name="T69" fmla="*/ 30 h 98"/>
              <a:gd name="T70" fmla="*/ 96 w 96"/>
              <a:gd name="T71" fmla="*/ 40 h 98"/>
              <a:gd name="T72" fmla="*/ 96 w 96"/>
              <a:gd name="T73" fmla="*/ 5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98">
                <a:moveTo>
                  <a:pt x="96" y="50"/>
                </a:moveTo>
                <a:lnTo>
                  <a:pt x="96" y="50"/>
                </a:lnTo>
                <a:lnTo>
                  <a:pt x="96" y="60"/>
                </a:lnTo>
                <a:lnTo>
                  <a:pt x="94" y="68"/>
                </a:lnTo>
                <a:lnTo>
                  <a:pt x="88" y="76"/>
                </a:lnTo>
                <a:lnTo>
                  <a:pt x="82" y="84"/>
                </a:lnTo>
                <a:lnTo>
                  <a:pt x="76" y="90"/>
                </a:lnTo>
                <a:lnTo>
                  <a:pt x="68" y="94"/>
                </a:lnTo>
                <a:lnTo>
                  <a:pt x="58" y="98"/>
                </a:lnTo>
                <a:lnTo>
                  <a:pt x="48" y="98"/>
                </a:lnTo>
                <a:lnTo>
                  <a:pt x="48" y="98"/>
                </a:lnTo>
                <a:lnTo>
                  <a:pt x="38" y="98"/>
                </a:lnTo>
                <a:lnTo>
                  <a:pt x="30" y="94"/>
                </a:lnTo>
                <a:lnTo>
                  <a:pt x="20" y="90"/>
                </a:lnTo>
                <a:lnTo>
                  <a:pt x="14" y="84"/>
                </a:lnTo>
                <a:lnTo>
                  <a:pt x="8" y="76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0"/>
                </a:lnTo>
                <a:lnTo>
                  <a:pt x="48" y="0"/>
                </a:lnTo>
                <a:lnTo>
                  <a:pt x="48" y="0"/>
                </a:lnTo>
                <a:lnTo>
                  <a:pt x="58" y="0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6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1" name="Freeform 171"/>
          <p:cNvSpPr>
            <a:spLocks/>
          </p:cNvSpPr>
          <p:nvPr/>
        </p:nvSpPr>
        <p:spPr bwMode="auto">
          <a:xfrm>
            <a:off x="4806950" y="5395913"/>
            <a:ext cx="152400" cy="158750"/>
          </a:xfrm>
          <a:custGeom>
            <a:avLst/>
            <a:gdLst>
              <a:gd name="T0" fmla="*/ 96 w 96"/>
              <a:gd name="T1" fmla="*/ 50 h 100"/>
              <a:gd name="T2" fmla="*/ 96 w 96"/>
              <a:gd name="T3" fmla="*/ 50 h 100"/>
              <a:gd name="T4" fmla="*/ 96 w 96"/>
              <a:gd name="T5" fmla="*/ 60 h 100"/>
              <a:gd name="T6" fmla="*/ 94 w 96"/>
              <a:gd name="T7" fmla="*/ 68 h 100"/>
              <a:gd name="T8" fmla="*/ 88 w 96"/>
              <a:gd name="T9" fmla="*/ 78 h 100"/>
              <a:gd name="T10" fmla="*/ 82 w 96"/>
              <a:gd name="T11" fmla="*/ 84 h 100"/>
              <a:gd name="T12" fmla="*/ 76 w 96"/>
              <a:gd name="T13" fmla="*/ 90 h 100"/>
              <a:gd name="T14" fmla="*/ 68 w 96"/>
              <a:gd name="T15" fmla="*/ 96 h 100"/>
              <a:gd name="T16" fmla="*/ 58 w 96"/>
              <a:gd name="T17" fmla="*/ 98 h 100"/>
              <a:gd name="T18" fmla="*/ 48 w 96"/>
              <a:gd name="T19" fmla="*/ 100 h 100"/>
              <a:gd name="T20" fmla="*/ 48 w 96"/>
              <a:gd name="T21" fmla="*/ 100 h 100"/>
              <a:gd name="T22" fmla="*/ 38 w 96"/>
              <a:gd name="T23" fmla="*/ 98 h 100"/>
              <a:gd name="T24" fmla="*/ 30 w 96"/>
              <a:gd name="T25" fmla="*/ 96 h 100"/>
              <a:gd name="T26" fmla="*/ 20 w 96"/>
              <a:gd name="T27" fmla="*/ 90 h 100"/>
              <a:gd name="T28" fmla="*/ 14 w 96"/>
              <a:gd name="T29" fmla="*/ 84 h 100"/>
              <a:gd name="T30" fmla="*/ 8 w 96"/>
              <a:gd name="T31" fmla="*/ 78 h 100"/>
              <a:gd name="T32" fmla="*/ 4 w 96"/>
              <a:gd name="T33" fmla="*/ 68 h 100"/>
              <a:gd name="T34" fmla="*/ 0 w 96"/>
              <a:gd name="T35" fmla="*/ 60 h 100"/>
              <a:gd name="T36" fmla="*/ 0 w 96"/>
              <a:gd name="T37" fmla="*/ 50 h 100"/>
              <a:gd name="T38" fmla="*/ 0 w 96"/>
              <a:gd name="T39" fmla="*/ 50 h 100"/>
              <a:gd name="T40" fmla="*/ 0 w 96"/>
              <a:gd name="T41" fmla="*/ 40 h 100"/>
              <a:gd name="T42" fmla="*/ 4 w 96"/>
              <a:gd name="T43" fmla="*/ 30 h 100"/>
              <a:gd name="T44" fmla="*/ 8 w 96"/>
              <a:gd name="T45" fmla="*/ 22 h 100"/>
              <a:gd name="T46" fmla="*/ 14 w 96"/>
              <a:gd name="T47" fmla="*/ 14 h 100"/>
              <a:gd name="T48" fmla="*/ 20 w 96"/>
              <a:gd name="T49" fmla="*/ 8 h 100"/>
              <a:gd name="T50" fmla="*/ 30 w 96"/>
              <a:gd name="T51" fmla="*/ 4 h 100"/>
              <a:gd name="T52" fmla="*/ 38 w 96"/>
              <a:gd name="T53" fmla="*/ 2 h 100"/>
              <a:gd name="T54" fmla="*/ 48 w 96"/>
              <a:gd name="T55" fmla="*/ 0 h 100"/>
              <a:gd name="T56" fmla="*/ 48 w 96"/>
              <a:gd name="T57" fmla="*/ 0 h 100"/>
              <a:gd name="T58" fmla="*/ 58 w 96"/>
              <a:gd name="T59" fmla="*/ 2 h 100"/>
              <a:gd name="T60" fmla="*/ 68 w 96"/>
              <a:gd name="T61" fmla="*/ 4 h 100"/>
              <a:gd name="T62" fmla="*/ 76 w 96"/>
              <a:gd name="T63" fmla="*/ 8 h 100"/>
              <a:gd name="T64" fmla="*/ 82 w 96"/>
              <a:gd name="T65" fmla="*/ 14 h 100"/>
              <a:gd name="T66" fmla="*/ 88 w 96"/>
              <a:gd name="T67" fmla="*/ 22 h 100"/>
              <a:gd name="T68" fmla="*/ 94 w 96"/>
              <a:gd name="T69" fmla="*/ 30 h 100"/>
              <a:gd name="T70" fmla="*/ 96 w 96"/>
              <a:gd name="T71" fmla="*/ 40 h 100"/>
              <a:gd name="T72" fmla="*/ 96 w 96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100">
                <a:moveTo>
                  <a:pt x="96" y="50"/>
                </a:moveTo>
                <a:lnTo>
                  <a:pt x="96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6" y="5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2" name="Freeform 172"/>
          <p:cNvSpPr>
            <a:spLocks/>
          </p:cNvSpPr>
          <p:nvPr/>
        </p:nvSpPr>
        <p:spPr bwMode="auto">
          <a:xfrm>
            <a:off x="4806950" y="5395913"/>
            <a:ext cx="152400" cy="158750"/>
          </a:xfrm>
          <a:custGeom>
            <a:avLst/>
            <a:gdLst>
              <a:gd name="T0" fmla="*/ 96 w 96"/>
              <a:gd name="T1" fmla="*/ 50 h 100"/>
              <a:gd name="T2" fmla="*/ 96 w 96"/>
              <a:gd name="T3" fmla="*/ 50 h 100"/>
              <a:gd name="T4" fmla="*/ 96 w 96"/>
              <a:gd name="T5" fmla="*/ 60 h 100"/>
              <a:gd name="T6" fmla="*/ 94 w 96"/>
              <a:gd name="T7" fmla="*/ 68 h 100"/>
              <a:gd name="T8" fmla="*/ 88 w 96"/>
              <a:gd name="T9" fmla="*/ 78 h 100"/>
              <a:gd name="T10" fmla="*/ 82 w 96"/>
              <a:gd name="T11" fmla="*/ 84 h 100"/>
              <a:gd name="T12" fmla="*/ 76 w 96"/>
              <a:gd name="T13" fmla="*/ 90 h 100"/>
              <a:gd name="T14" fmla="*/ 68 w 96"/>
              <a:gd name="T15" fmla="*/ 96 h 100"/>
              <a:gd name="T16" fmla="*/ 58 w 96"/>
              <a:gd name="T17" fmla="*/ 98 h 100"/>
              <a:gd name="T18" fmla="*/ 48 w 96"/>
              <a:gd name="T19" fmla="*/ 100 h 100"/>
              <a:gd name="T20" fmla="*/ 48 w 96"/>
              <a:gd name="T21" fmla="*/ 100 h 100"/>
              <a:gd name="T22" fmla="*/ 38 w 96"/>
              <a:gd name="T23" fmla="*/ 98 h 100"/>
              <a:gd name="T24" fmla="*/ 30 w 96"/>
              <a:gd name="T25" fmla="*/ 96 h 100"/>
              <a:gd name="T26" fmla="*/ 20 w 96"/>
              <a:gd name="T27" fmla="*/ 90 h 100"/>
              <a:gd name="T28" fmla="*/ 14 w 96"/>
              <a:gd name="T29" fmla="*/ 84 h 100"/>
              <a:gd name="T30" fmla="*/ 8 w 96"/>
              <a:gd name="T31" fmla="*/ 78 h 100"/>
              <a:gd name="T32" fmla="*/ 4 w 96"/>
              <a:gd name="T33" fmla="*/ 68 h 100"/>
              <a:gd name="T34" fmla="*/ 0 w 96"/>
              <a:gd name="T35" fmla="*/ 60 h 100"/>
              <a:gd name="T36" fmla="*/ 0 w 96"/>
              <a:gd name="T37" fmla="*/ 50 h 100"/>
              <a:gd name="T38" fmla="*/ 0 w 96"/>
              <a:gd name="T39" fmla="*/ 50 h 100"/>
              <a:gd name="T40" fmla="*/ 0 w 96"/>
              <a:gd name="T41" fmla="*/ 40 h 100"/>
              <a:gd name="T42" fmla="*/ 4 w 96"/>
              <a:gd name="T43" fmla="*/ 30 h 100"/>
              <a:gd name="T44" fmla="*/ 8 w 96"/>
              <a:gd name="T45" fmla="*/ 22 h 100"/>
              <a:gd name="T46" fmla="*/ 14 w 96"/>
              <a:gd name="T47" fmla="*/ 14 h 100"/>
              <a:gd name="T48" fmla="*/ 20 w 96"/>
              <a:gd name="T49" fmla="*/ 8 h 100"/>
              <a:gd name="T50" fmla="*/ 30 w 96"/>
              <a:gd name="T51" fmla="*/ 4 h 100"/>
              <a:gd name="T52" fmla="*/ 38 w 96"/>
              <a:gd name="T53" fmla="*/ 2 h 100"/>
              <a:gd name="T54" fmla="*/ 48 w 96"/>
              <a:gd name="T55" fmla="*/ 0 h 100"/>
              <a:gd name="T56" fmla="*/ 48 w 96"/>
              <a:gd name="T57" fmla="*/ 0 h 100"/>
              <a:gd name="T58" fmla="*/ 58 w 96"/>
              <a:gd name="T59" fmla="*/ 2 h 100"/>
              <a:gd name="T60" fmla="*/ 68 w 96"/>
              <a:gd name="T61" fmla="*/ 4 h 100"/>
              <a:gd name="T62" fmla="*/ 76 w 96"/>
              <a:gd name="T63" fmla="*/ 8 h 100"/>
              <a:gd name="T64" fmla="*/ 82 w 96"/>
              <a:gd name="T65" fmla="*/ 14 h 100"/>
              <a:gd name="T66" fmla="*/ 88 w 96"/>
              <a:gd name="T67" fmla="*/ 22 h 100"/>
              <a:gd name="T68" fmla="*/ 94 w 96"/>
              <a:gd name="T69" fmla="*/ 30 h 100"/>
              <a:gd name="T70" fmla="*/ 96 w 96"/>
              <a:gd name="T71" fmla="*/ 40 h 100"/>
              <a:gd name="T72" fmla="*/ 96 w 96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100">
                <a:moveTo>
                  <a:pt x="96" y="50"/>
                </a:moveTo>
                <a:lnTo>
                  <a:pt x="96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6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3" name="Freeform 173"/>
          <p:cNvSpPr>
            <a:spLocks/>
          </p:cNvSpPr>
          <p:nvPr/>
        </p:nvSpPr>
        <p:spPr bwMode="auto">
          <a:xfrm>
            <a:off x="429895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6 w 98"/>
              <a:gd name="T5" fmla="*/ 60 h 100"/>
              <a:gd name="T6" fmla="*/ 94 w 98"/>
              <a:gd name="T7" fmla="*/ 68 h 100"/>
              <a:gd name="T8" fmla="*/ 88 w 98"/>
              <a:gd name="T9" fmla="*/ 78 h 100"/>
              <a:gd name="T10" fmla="*/ 82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58 w 98"/>
              <a:gd name="T17" fmla="*/ 98 h 100"/>
              <a:gd name="T18" fmla="*/ 48 w 98"/>
              <a:gd name="T19" fmla="*/ 100 h 100"/>
              <a:gd name="T20" fmla="*/ 48 w 98"/>
              <a:gd name="T21" fmla="*/ 100 h 100"/>
              <a:gd name="T22" fmla="*/ 38 w 98"/>
              <a:gd name="T23" fmla="*/ 98 h 100"/>
              <a:gd name="T24" fmla="*/ 30 w 98"/>
              <a:gd name="T25" fmla="*/ 96 h 100"/>
              <a:gd name="T26" fmla="*/ 20 w 98"/>
              <a:gd name="T27" fmla="*/ 90 h 100"/>
              <a:gd name="T28" fmla="*/ 14 w 98"/>
              <a:gd name="T29" fmla="*/ 84 h 100"/>
              <a:gd name="T30" fmla="*/ 8 w 98"/>
              <a:gd name="T31" fmla="*/ 78 h 100"/>
              <a:gd name="T32" fmla="*/ 4 w 98"/>
              <a:gd name="T33" fmla="*/ 68 h 100"/>
              <a:gd name="T34" fmla="*/ 0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0 w 98"/>
              <a:gd name="T41" fmla="*/ 40 h 100"/>
              <a:gd name="T42" fmla="*/ 4 w 98"/>
              <a:gd name="T43" fmla="*/ 30 h 100"/>
              <a:gd name="T44" fmla="*/ 8 w 98"/>
              <a:gd name="T45" fmla="*/ 22 h 100"/>
              <a:gd name="T46" fmla="*/ 14 w 98"/>
              <a:gd name="T47" fmla="*/ 14 h 100"/>
              <a:gd name="T48" fmla="*/ 20 w 98"/>
              <a:gd name="T49" fmla="*/ 8 h 100"/>
              <a:gd name="T50" fmla="*/ 30 w 98"/>
              <a:gd name="T51" fmla="*/ 4 h 100"/>
              <a:gd name="T52" fmla="*/ 38 w 98"/>
              <a:gd name="T53" fmla="*/ 2 h 100"/>
              <a:gd name="T54" fmla="*/ 48 w 98"/>
              <a:gd name="T55" fmla="*/ 0 h 100"/>
              <a:gd name="T56" fmla="*/ 48 w 98"/>
              <a:gd name="T57" fmla="*/ 0 h 100"/>
              <a:gd name="T58" fmla="*/ 58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2 w 98"/>
              <a:gd name="T65" fmla="*/ 14 h 100"/>
              <a:gd name="T66" fmla="*/ 88 w 98"/>
              <a:gd name="T67" fmla="*/ 22 h 100"/>
              <a:gd name="T68" fmla="*/ 94 w 98"/>
              <a:gd name="T69" fmla="*/ 30 h 100"/>
              <a:gd name="T70" fmla="*/ 96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8" y="5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4" name="Freeform 174"/>
          <p:cNvSpPr>
            <a:spLocks/>
          </p:cNvSpPr>
          <p:nvPr/>
        </p:nvSpPr>
        <p:spPr bwMode="auto">
          <a:xfrm>
            <a:off x="429895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6 w 98"/>
              <a:gd name="T5" fmla="*/ 60 h 100"/>
              <a:gd name="T6" fmla="*/ 94 w 98"/>
              <a:gd name="T7" fmla="*/ 68 h 100"/>
              <a:gd name="T8" fmla="*/ 88 w 98"/>
              <a:gd name="T9" fmla="*/ 78 h 100"/>
              <a:gd name="T10" fmla="*/ 82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58 w 98"/>
              <a:gd name="T17" fmla="*/ 98 h 100"/>
              <a:gd name="T18" fmla="*/ 48 w 98"/>
              <a:gd name="T19" fmla="*/ 100 h 100"/>
              <a:gd name="T20" fmla="*/ 48 w 98"/>
              <a:gd name="T21" fmla="*/ 100 h 100"/>
              <a:gd name="T22" fmla="*/ 38 w 98"/>
              <a:gd name="T23" fmla="*/ 98 h 100"/>
              <a:gd name="T24" fmla="*/ 30 w 98"/>
              <a:gd name="T25" fmla="*/ 96 h 100"/>
              <a:gd name="T26" fmla="*/ 20 w 98"/>
              <a:gd name="T27" fmla="*/ 90 h 100"/>
              <a:gd name="T28" fmla="*/ 14 w 98"/>
              <a:gd name="T29" fmla="*/ 84 h 100"/>
              <a:gd name="T30" fmla="*/ 8 w 98"/>
              <a:gd name="T31" fmla="*/ 78 h 100"/>
              <a:gd name="T32" fmla="*/ 4 w 98"/>
              <a:gd name="T33" fmla="*/ 68 h 100"/>
              <a:gd name="T34" fmla="*/ 0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0 w 98"/>
              <a:gd name="T41" fmla="*/ 40 h 100"/>
              <a:gd name="T42" fmla="*/ 4 w 98"/>
              <a:gd name="T43" fmla="*/ 30 h 100"/>
              <a:gd name="T44" fmla="*/ 8 w 98"/>
              <a:gd name="T45" fmla="*/ 22 h 100"/>
              <a:gd name="T46" fmla="*/ 14 w 98"/>
              <a:gd name="T47" fmla="*/ 14 h 100"/>
              <a:gd name="T48" fmla="*/ 20 w 98"/>
              <a:gd name="T49" fmla="*/ 8 h 100"/>
              <a:gd name="T50" fmla="*/ 30 w 98"/>
              <a:gd name="T51" fmla="*/ 4 h 100"/>
              <a:gd name="T52" fmla="*/ 38 w 98"/>
              <a:gd name="T53" fmla="*/ 2 h 100"/>
              <a:gd name="T54" fmla="*/ 48 w 98"/>
              <a:gd name="T55" fmla="*/ 0 h 100"/>
              <a:gd name="T56" fmla="*/ 48 w 98"/>
              <a:gd name="T57" fmla="*/ 0 h 100"/>
              <a:gd name="T58" fmla="*/ 58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2 w 98"/>
              <a:gd name="T65" fmla="*/ 14 h 100"/>
              <a:gd name="T66" fmla="*/ 88 w 98"/>
              <a:gd name="T67" fmla="*/ 22 h 100"/>
              <a:gd name="T68" fmla="*/ 94 w 98"/>
              <a:gd name="T69" fmla="*/ 30 h 100"/>
              <a:gd name="T70" fmla="*/ 96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8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5" name="Freeform 175"/>
          <p:cNvSpPr>
            <a:spLocks/>
          </p:cNvSpPr>
          <p:nvPr/>
        </p:nvSpPr>
        <p:spPr bwMode="auto">
          <a:xfrm>
            <a:off x="379730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6 w 98"/>
              <a:gd name="T5" fmla="*/ 60 h 100"/>
              <a:gd name="T6" fmla="*/ 94 w 98"/>
              <a:gd name="T7" fmla="*/ 68 h 100"/>
              <a:gd name="T8" fmla="*/ 88 w 98"/>
              <a:gd name="T9" fmla="*/ 78 h 100"/>
              <a:gd name="T10" fmla="*/ 82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58 w 98"/>
              <a:gd name="T17" fmla="*/ 98 h 100"/>
              <a:gd name="T18" fmla="*/ 48 w 98"/>
              <a:gd name="T19" fmla="*/ 100 h 100"/>
              <a:gd name="T20" fmla="*/ 48 w 98"/>
              <a:gd name="T21" fmla="*/ 100 h 100"/>
              <a:gd name="T22" fmla="*/ 38 w 98"/>
              <a:gd name="T23" fmla="*/ 98 h 100"/>
              <a:gd name="T24" fmla="*/ 30 w 98"/>
              <a:gd name="T25" fmla="*/ 96 h 100"/>
              <a:gd name="T26" fmla="*/ 20 w 98"/>
              <a:gd name="T27" fmla="*/ 90 h 100"/>
              <a:gd name="T28" fmla="*/ 14 w 98"/>
              <a:gd name="T29" fmla="*/ 84 h 100"/>
              <a:gd name="T30" fmla="*/ 8 w 98"/>
              <a:gd name="T31" fmla="*/ 78 h 100"/>
              <a:gd name="T32" fmla="*/ 4 w 98"/>
              <a:gd name="T33" fmla="*/ 68 h 100"/>
              <a:gd name="T34" fmla="*/ 0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0 w 98"/>
              <a:gd name="T41" fmla="*/ 40 h 100"/>
              <a:gd name="T42" fmla="*/ 4 w 98"/>
              <a:gd name="T43" fmla="*/ 30 h 100"/>
              <a:gd name="T44" fmla="*/ 8 w 98"/>
              <a:gd name="T45" fmla="*/ 22 h 100"/>
              <a:gd name="T46" fmla="*/ 14 w 98"/>
              <a:gd name="T47" fmla="*/ 14 h 100"/>
              <a:gd name="T48" fmla="*/ 20 w 98"/>
              <a:gd name="T49" fmla="*/ 8 h 100"/>
              <a:gd name="T50" fmla="*/ 30 w 98"/>
              <a:gd name="T51" fmla="*/ 4 h 100"/>
              <a:gd name="T52" fmla="*/ 38 w 98"/>
              <a:gd name="T53" fmla="*/ 2 h 100"/>
              <a:gd name="T54" fmla="*/ 48 w 98"/>
              <a:gd name="T55" fmla="*/ 0 h 100"/>
              <a:gd name="T56" fmla="*/ 48 w 98"/>
              <a:gd name="T57" fmla="*/ 0 h 100"/>
              <a:gd name="T58" fmla="*/ 58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2 w 98"/>
              <a:gd name="T65" fmla="*/ 14 h 100"/>
              <a:gd name="T66" fmla="*/ 88 w 98"/>
              <a:gd name="T67" fmla="*/ 22 h 100"/>
              <a:gd name="T68" fmla="*/ 94 w 98"/>
              <a:gd name="T69" fmla="*/ 30 h 100"/>
              <a:gd name="T70" fmla="*/ 96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8" y="5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6" name="Freeform 176"/>
          <p:cNvSpPr>
            <a:spLocks/>
          </p:cNvSpPr>
          <p:nvPr/>
        </p:nvSpPr>
        <p:spPr bwMode="auto">
          <a:xfrm>
            <a:off x="379730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6 w 98"/>
              <a:gd name="T5" fmla="*/ 60 h 100"/>
              <a:gd name="T6" fmla="*/ 94 w 98"/>
              <a:gd name="T7" fmla="*/ 68 h 100"/>
              <a:gd name="T8" fmla="*/ 88 w 98"/>
              <a:gd name="T9" fmla="*/ 78 h 100"/>
              <a:gd name="T10" fmla="*/ 82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58 w 98"/>
              <a:gd name="T17" fmla="*/ 98 h 100"/>
              <a:gd name="T18" fmla="*/ 48 w 98"/>
              <a:gd name="T19" fmla="*/ 100 h 100"/>
              <a:gd name="T20" fmla="*/ 48 w 98"/>
              <a:gd name="T21" fmla="*/ 100 h 100"/>
              <a:gd name="T22" fmla="*/ 38 w 98"/>
              <a:gd name="T23" fmla="*/ 98 h 100"/>
              <a:gd name="T24" fmla="*/ 30 w 98"/>
              <a:gd name="T25" fmla="*/ 96 h 100"/>
              <a:gd name="T26" fmla="*/ 20 w 98"/>
              <a:gd name="T27" fmla="*/ 90 h 100"/>
              <a:gd name="T28" fmla="*/ 14 w 98"/>
              <a:gd name="T29" fmla="*/ 84 h 100"/>
              <a:gd name="T30" fmla="*/ 8 w 98"/>
              <a:gd name="T31" fmla="*/ 78 h 100"/>
              <a:gd name="T32" fmla="*/ 4 w 98"/>
              <a:gd name="T33" fmla="*/ 68 h 100"/>
              <a:gd name="T34" fmla="*/ 0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0 w 98"/>
              <a:gd name="T41" fmla="*/ 40 h 100"/>
              <a:gd name="T42" fmla="*/ 4 w 98"/>
              <a:gd name="T43" fmla="*/ 30 h 100"/>
              <a:gd name="T44" fmla="*/ 8 w 98"/>
              <a:gd name="T45" fmla="*/ 22 h 100"/>
              <a:gd name="T46" fmla="*/ 14 w 98"/>
              <a:gd name="T47" fmla="*/ 14 h 100"/>
              <a:gd name="T48" fmla="*/ 20 w 98"/>
              <a:gd name="T49" fmla="*/ 8 h 100"/>
              <a:gd name="T50" fmla="*/ 30 w 98"/>
              <a:gd name="T51" fmla="*/ 4 h 100"/>
              <a:gd name="T52" fmla="*/ 38 w 98"/>
              <a:gd name="T53" fmla="*/ 2 h 100"/>
              <a:gd name="T54" fmla="*/ 48 w 98"/>
              <a:gd name="T55" fmla="*/ 0 h 100"/>
              <a:gd name="T56" fmla="*/ 48 w 98"/>
              <a:gd name="T57" fmla="*/ 0 h 100"/>
              <a:gd name="T58" fmla="*/ 58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2 w 98"/>
              <a:gd name="T65" fmla="*/ 14 h 100"/>
              <a:gd name="T66" fmla="*/ 88 w 98"/>
              <a:gd name="T67" fmla="*/ 22 h 100"/>
              <a:gd name="T68" fmla="*/ 94 w 98"/>
              <a:gd name="T69" fmla="*/ 30 h 100"/>
              <a:gd name="T70" fmla="*/ 96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6" y="60"/>
                </a:lnTo>
                <a:lnTo>
                  <a:pt x="94" y="68"/>
                </a:lnTo>
                <a:lnTo>
                  <a:pt x="88" y="78"/>
                </a:lnTo>
                <a:lnTo>
                  <a:pt x="82" y="84"/>
                </a:lnTo>
                <a:lnTo>
                  <a:pt x="76" y="90"/>
                </a:lnTo>
                <a:lnTo>
                  <a:pt x="68" y="96"/>
                </a:lnTo>
                <a:lnTo>
                  <a:pt x="58" y="98"/>
                </a:lnTo>
                <a:lnTo>
                  <a:pt x="48" y="100"/>
                </a:lnTo>
                <a:lnTo>
                  <a:pt x="48" y="100"/>
                </a:lnTo>
                <a:lnTo>
                  <a:pt x="38" y="98"/>
                </a:lnTo>
                <a:lnTo>
                  <a:pt x="30" y="96"/>
                </a:lnTo>
                <a:lnTo>
                  <a:pt x="20" y="90"/>
                </a:lnTo>
                <a:lnTo>
                  <a:pt x="14" y="84"/>
                </a:lnTo>
                <a:lnTo>
                  <a:pt x="8" y="78"/>
                </a:lnTo>
                <a:lnTo>
                  <a:pt x="4" y="68"/>
                </a:lnTo>
                <a:lnTo>
                  <a:pt x="0" y="60"/>
                </a:lnTo>
                <a:lnTo>
                  <a:pt x="0" y="5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0" y="8"/>
                </a:lnTo>
                <a:lnTo>
                  <a:pt x="30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8" y="2"/>
                </a:lnTo>
                <a:lnTo>
                  <a:pt x="68" y="4"/>
                </a:lnTo>
                <a:lnTo>
                  <a:pt x="76" y="8"/>
                </a:lnTo>
                <a:lnTo>
                  <a:pt x="82" y="14"/>
                </a:lnTo>
                <a:lnTo>
                  <a:pt x="88" y="22"/>
                </a:lnTo>
                <a:lnTo>
                  <a:pt x="94" y="30"/>
                </a:lnTo>
                <a:lnTo>
                  <a:pt x="96" y="40"/>
                </a:lnTo>
                <a:lnTo>
                  <a:pt x="98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7" name="Freeform 177"/>
          <p:cNvSpPr>
            <a:spLocks/>
          </p:cNvSpPr>
          <p:nvPr/>
        </p:nvSpPr>
        <p:spPr bwMode="auto">
          <a:xfrm>
            <a:off x="329565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8 w 98"/>
              <a:gd name="T5" fmla="*/ 60 h 100"/>
              <a:gd name="T6" fmla="*/ 94 w 98"/>
              <a:gd name="T7" fmla="*/ 68 h 100"/>
              <a:gd name="T8" fmla="*/ 90 w 98"/>
              <a:gd name="T9" fmla="*/ 78 h 100"/>
              <a:gd name="T10" fmla="*/ 84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60 w 98"/>
              <a:gd name="T17" fmla="*/ 98 h 100"/>
              <a:gd name="T18" fmla="*/ 50 w 98"/>
              <a:gd name="T19" fmla="*/ 100 h 100"/>
              <a:gd name="T20" fmla="*/ 50 w 98"/>
              <a:gd name="T21" fmla="*/ 100 h 100"/>
              <a:gd name="T22" fmla="*/ 40 w 98"/>
              <a:gd name="T23" fmla="*/ 98 h 100"/>
              <a:gd name="T24" fmla="*/ 30 w 98"/>
              <a:gd name="T25" fmla="*/ 96 h 100"/>
              <a:gd name="T26" fmla="*/ 22 w 98"/>
              <a:gd name="T27" fmla="*/ 90 h 100"/>
              <a:gd name="T28" fmla="*/ 16 w 98"/>
              <a:gd name="T29" fmla="*/ 84 h 100"/>
              <a:gd name="T30" fmla="*/ 10 w 98"/>
              <a:gd name="T31" fmla="*/ 78 h 100"/>
              <a:gd name="T32" fmla="*/ 4 w 98"/>
              <a:gd name="T33" fmla="*/ 68 h 100"/>
              <a:gd name="T34" fmla="*/ 2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2 w 98"/>
              <a:gd name="T41" fmla="*/ 40 h 100"/>
              <a:gd name="T42" fmla="*/ 4 w 98"/>
              <a:gd name="T43" fmla="*/ 30 h 100"/>
              <a:gd name="T44" fmla="*/ 10 w 98"/>
              <a:gd name="T45" fmla="*/ 22 h 100"/>
              <a:gd name="T46" fmla="*/ 16 w 98"/>
              <a:gd name="T47" fmla="*/ 14 h 100"/>
              <a:gd name="T48" fmla="*/ 22 w 98"/>
              <a:gd name="T49" fmla="*/ 8 h 100"/>
              <a:gd name="T50" fmla="*/ 30 w 98"/>
              <a:gd name="T51" fmla="*/ 4 h 100"/>
              <a:gd name="T52" fmla="*/ 40 w 98"/>
              <a:gd name="T53" fmla="*/ 2 h 100"/>
              <a:gd name="T54" fmla="*/ 50 w 98"/>
              <a:gd name="T55" fmla="*/ 0 h 100"/>
              <a:gd name="T56" fmla="*/ 50 w 98"/>
              <a:gd name="T57" fmla="*/ 0 h 100"/>
              <a:gd name="T58" fmla="*/ 60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4 w 98"/>
              <a:gd name="T65" fmla="*/ 14 h 100"/>
              <a:gd name="T66" fmla="*/ 90 w 98"/>
              <a:gd name="T67" fmla="*/ 22 h 100"/>
              <a:gd name="T68" fmla="*/ 94 w 98"/>
              <a:gd name="T69" fmla="*/ 30 h 100"/>
              <a:gd name="T70" fmla="*/ 98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8" y="60"/>
                </a:lnTo>
                <a:lnTo>
                  <a:pt x="94" y="68"/>
                </a:lnTo>
                <a:lnTo>
                  <a:pt x="90" y="78"/>
                </a:lnTo>
                <a:lnTo>
                  <a:pt x="84" y="84"/>
                </a:lnTo>
                <a:lnTo>
                  <a:pt x="76" y="90"/>
                </a:lnTo>
                <a:lnTo>
                  <a:pt x="68" y="96"/>
                </a:lnTo>
                <a:lnTo>
                  <a:pt x="60" y="98"/>
                </a:lnTo>
                <a:lnTo>
                  <a:pt x="50" y="100"/>
                </a:lnTo>
                <a:lnTo>
                  <a:pt x="50" y="100"/>
                </a:lnTo>
                <a:lnTo>
                  <a:pt x="40" y="98"/>
                </a:lnTo>
                <a:lnTo>
                  <a:pt x="30" y="96"/>
                </a:lnTo>
                <a:lnTo>
                  <a:pt x="22" y="90"/>
                </a:lnTo>
                <a:lnTo>
                  <a:pt x="16" y="84"/>
                </a:lnTo>
                <a:lnTo>
                  <a:pt x="10" y="78"/>
                </a:lnTo>
                <a:lnTo>
                  <a:pt x="4" y="68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2" y="40"/>
                </a:lnTo>
                <a:lnTo>
                  <a:pt x="4" y="30"/>
                </a:lnTo>
                <a:lnTo>
                  <a:pt x="10" y="22"/>
                </a:lnTo>
                <a:lnTo>
                  <a:pt x="16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lnTo>
                  <a:pt x="50" y="0"/>
                </a:lnTo>
                <a:lnTo>
                  <a:pt x="60" y="2"/>
                </a:lnTo>
                <a:lnTo>
                  <a:pt x="68" y="4"/>
                </a:lnTo>
                <a:lnTo>
                  <a:pt x="76" y="8"/>
                </a:lnTo>
                <a:lnTo>
                  <a:pt x="84" y="14"/>
                </a:lnTo>
                <a:lnTo>
                  <a:pt x="90" y="22"/>
                </a:lnTo>
                <a:lnTo>
                  <a:pt x="94" y="30"/>
                </a:lnTo>
                <a:lnTo>
                  <a:pt x="98" y="40"/>
                </a:lnTo>
                <a:lnTo>
                  <a:pt x="98" y="5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8" name="Freeform 178"/>
          <p:cNvSpPr>
            <a:spLocks/>
          </p:cNvSpPr>
          <p:nvPr/>
        </p:nvSpPr>
        <p:spPr bwMode="auto">
          <a:xfrm>
            <a:off x="3295650" y="5395913"/>
            <a:ext cx="155575" cy="158750"/>
          </a:xfrm>
          <a:custGeom>
            <a:avLst/>
            <a:gdLst>
              <a:gd name="T0" fmla="*/ 98 w 98"/>
              <a:gd name="T1" fmla="*/ 50 h 100"/>
              <a:gd name="T2" fmla="*/ 98 w 98"/>
              <a:gd name="T3" fmla="*/ 50 h 100"/>
              <a:gd name="T4" fmla="*/ 98 w 98"/>
              <a:gd name="T5" fmla="*/ 60 h 100"/>
              <a:gd name="T6" fmla="*/ 94 w 98"/>
              <a:gd name="T7" fmla="*/ 68 h 100"/>
              <a:gd name="T8" fmla="*/ 90 w 98"/>
              <a:gd name="T9" fmla="*/ 78 h 100"/>
              <a:gd name="T10" fmla="*/ 84 w 98"/>
              <a:gd name="T11" fmla="*/ 84 h 100"/>
              <a:gd name="T12" fmla="*/ 76 w 98"/>
              <a:gd name="T13" fmla="*/ 90 h 100"/>
              <a:gd name="T14" fmla="*/ 68 w 98"/>
              <a:gd name="T15" fmla="*/ 96 h 100"/>
              <a:gd name="T16" fmla="*/ 60 w 98"/>
              <a:gd name="T17" fmla="*/ 98 h 100"/>
              <a:gd name="T18" fmla="*/ 50 w 98"/>
              <a:gd name="T19" fmla="*/ 100 h 100"/>
              <a:gd name="T20" fmla="*/ 50 w 98"/>
              <a:gd name="T21" fmla="*/ 100 h 100"/>
              <a:gd name="T22" fmla="*/ 40 w 98"/>
              <a:gd name="T23" fmla="*/ 98 h 100"/>
              <a:gd name="T24" fmla="*/ 30 w 98"/>
              <a:gd name="T25" fmla="*/ 96 h 100"/>
              <a:gd name="T26" fmla="*/ 22 w 98"/>
              <a:gd name="T27" fmla="*/ 90 h 100"/>
              <a:gd name="T28" fmla="*/ 16 w 98"/>
              <a:gd name="T29" fmla="*/ 84 h 100"/>
              <a:gd name="T30" fmla="*/ 10 w 98"/>
              <a:gd name="T31" fmla="*/ 78 h 100"/>
              <a:gd name="T32" fmla="*/ 4 w 98"/>
              <a:gd name="T33" fmla="*/ 68 h 100"/>
              <a:gd name="T34" fmla="*/ 2 w 98"/>
              <a:gd name="T35" fmla="*/ 60 h 100"/>
              <a:gd name="T36" fmla="*/ 0 w 98"/>
              <a:gd name="T37" fmla="*/ 50 h 100"/>
              <a:gd name="T38" fmla="*/ 0 w 98"/>
              <a:gd name="T39" fmla="*/ 50 h 100"/>
              <a:gd name="T40" fmla="*/ 2 w 98"/>
              <a:gd name="T41" fmla="*/ 40 h 100"/>
              <a:gd name="T42" fmla="*/ 4 w 98"/>
              <a:gd name="T43" fmla="*/ 30 h 100"/>
              <a:gd name="T44" fmla="*/ 10 w 98"/>
              <a:gd name="T45" fmla="*/ 22 h 100"/>
              <a:gd name="T46" fmla="*/ 16 w 98"/>
              <a:gd name="T47" fmla="*/ 14 h 100"/>
              <a:gd name="T48" fmla="*/ 22 w 98"/>
              <a:gd name="T49" fmla="*/ 8 h 100"/>
              <a:gd name="T50" fmla="*/ 30 w 98"/>
              <a:gd name="T51" fmla="*/ 4 h 100"/>
              <a:gd name="T52" fmla="*/ 40 w 98"/>
              <a:gd name="T53" fmla="*/ 2 h 100"/>
              <a:gd name="T54" fmla="*/ 50 w 98"/>
              <a:gd name="T55" fmla="*/ 0 h 100"/>
              <a:gd name="T56" fmla="*/ 50 w 98"/>
              <a:gd name="T57" fmla="*/ 0 h 100"/>
              <a:gd name="T58" fmla="*/ 60 w 98"/>
              <a:gd name="T59" fmla="*/ 2 h 100"/>
              <a:gd name="T60" fmla="*/ 68 w 98"/>
              <a:gd name="T61" fmla="*/ 4 h 100"/>
              <a:gd name="T62" fmla="*/ 76 w 98"/>
              <a:gd name="T63" fmla="*/ 8 h 100"/>
              <a:gd name="T64" fmla="*/ 84 w 98"/>
              <a:gd name="T65" fmla="*/ 14 h 100"/>
              <a:gd name="T66" fmla="*/ 90 w 98"/>
              <a:gd name="T67" fmla="*/ 22 h 100"/>
              <a:gd name="T68" fmla="*/ 94 w 98"/>
              <a:gd name="T69" fmla="*/ 30 h 100"/>
              <a:gd name="T70" fmla="*/ 98 w 98"/>
              <a:gd name="T71" fmla="*/ 40 h 100"/>
              <a:gd name="T72" fmla="*/ 98 w 98"/>
              <a:gd name="T73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100">
                <a:moveTo>
                  <a:pt x="98" y="50"/>
                </a:moveTo>
                <a:lnTo>
                  <a:pt x="98" y="50"/>
                </a:lnTo>
                <a:lnTo>
                  <a:pt x="98" y="60"/>
                </a:lnTo>
                <a:lnTo>
                  <a:pt x="94" y="68"/>
                </a:lnTo>
                <a:lnTo>
                  <a:pt x="90" y="78"/>
                </a:lnTo>
                <a:lnTo>
                  <a:pt x="84" y="84"/>
                </a:lnTo>
                <a:lnTo>
                  <a:pt x="76" y="90"/>
                </a:lnTo>
                <a:lnTo>
                  <a:pt x="68" y="96"/>
                </a:lnTo>
                <a:lnTo>
                  <a:pt x="60" y="98"/>
                </a:lnTo>
                <a:lnTo>
                  <a:pt x="50" y="100"/>
                </a:lnTo>
                <a:lnTo>
                  <a:pt x="50" y="100"/>
                </a:lnTo>
                <a:lnTo>
                  <a:pt x="40" y="98"/>
                </a:lnTo>
                <a:lnTo>
                  <a:pt x="30" y="96"/>
                </a:lnTo>
                <a:lnTo>
                  <a:pt x="22" y="90"/>
                </a:lnTo>
                <a:lnTo>
                  <a:pt x="16" y="84"/>
                </a:lnTo>
                <a:lnTo>
                  <a:pt x="10" y="78"/>
                </a:lnTo>
                <a:lnTo>
                  <a:pt x="4" y="68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2" y="40"/>
                </a:lnTo>
                <a:lnTo>
                  <a:pt x="4" y="30"/>
                </a:lnTo>
                <a:lnTo>
                  <a:pt x="10" y="22"/>
                </a:lnTo>
                <a:lnTo>
                  <a:pt x="16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lnTo>
                  <a:pt x="50" y="0"/>
                </a:lnTo>
                <a:lnTo>
                  <a:pt x="60" y="2"/>
                </a:lnTo>
                <a:lnTo>
                  <a:pt x="68" y="4"/>
                </a:lnTo>
                <a:lnTo>
                  <a:pt x="76" y="8"/>
                </a:lnTo>
                <a:lnTo>
                  <a:pt x="84" y="14"/>
                </a:lnTo>
                <a:lnTo>
                  <a:pt x="90" y="22"/>
                </a:lnTo>
                <a:lnTo>
                  <a:pt x="94" y="30"/>
                </a:lnTo>
                <a:lnTo>
                  <a:pt x="98" y="40"/>
                </a:lnTo>
                <a:lnTo>
                  <a:pt x="98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19" name="Rectangle 179"/>
          <p:cNvSpPr>
            <a:spLocks noChangeArrowheads="1"/>
          </p:cNvSpPr>
          <p:nvPr/>
        </p:nvSpPr>
        <p:spPr bwMode="auto">
          <a:xfrm>
            <a:off x="3781425" y="3024188"/>
            <a:ext cx="8445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0" name="Rectangle 180"/>
          <p:cNvSpPr>
            <a:spLocks noChangeArrowheads="1"/>
          </p:cNvSpPr>
          <p:nvPr/>
        </p:nvSpPr>
        <p:spPr bwMode="auto">
          <a:xfrm>
            <a:off x="3781425" y="3024188"/>
            <a:ext cx="844550" cy="304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1" name="Rectangle 181"/>
          <p:cNvSpPr>
            <a:spLocks noChangeArrowheads="1"/>
          </p:cNvSpPr>
          <p:nvPr/>
        </p:nvSpPr>
        <p:spPr bwMode="auto">
          <a:xfrm>
            <a:off x="2879725" y="3709988"/>
            <a:ext cx="1470025" cy="698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2" name="Rectangle 182"/>
          <p:cNvSpPr>
            <a:spLocks noChangeArrowheads="1"/>
          </p:cNvSpPr>
          <p:nvPr/>
        </p:nvSpPr>
        <p:spPr bwMode="auto">
          <a:xfrm>
            <a:off x="2879725" y="3709988"/>
            <a:ext cx="1470025" cy="698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3" name="Line 183"/>
          <p:cNvSpPr>
            <a:spLocks noChangeShapeType="1"/>
          </p:cNvSpPr>
          <p:nvPr/>
        </p:nvSpPr>
        <p:spPr bwMode="auto">
          <a:xfrm>
            <a:off x="4349750" y="4408488"/>
            <a:ext cx="127000" cy="16510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4" name="Freeform 184"/>
          <p:cNvSpPr>
            <a:spLocks/>
          </p:cNvSpPr>
          <p:nvPr/>
        </p:nvSpPr>
        <p:spPr bwMode="auto">
          <a:xfrm>
            <a:off x="4422775" y="4522788"/>
            <a:ext cx="101600" cy="114300"/>
          </a:xfrm>
          <a:custGeom>
            <a:avLst/>
            <a:gdLst>
              <a:gd name="T0" fmla="*/ 64 w 64"/>
              <a:gd name="T1" fmla="*/ 72 h 72"/>
              <a:gd name="T2" fmla="*/ 0 w 64"/>
              <a:gd name="T3" fmla="*/ 34 h 72"/>
              <a:gd name="T4" fmla="*/ 32 w 64"/>
              <a:gd name="T5" fmla="*/ 30 h 72"/>
              <a:gd name="T6" fmla="*/ 44 w 64"/>
              <a:gd name="T7" fmla="*/ 0 h 72"/>
              <a:gd name="T8" fmla="*/ 64 w 64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2">
                <a:moveTo>
                  <a:pt x="64" y="72"/>
                </a:moveTo>
                <a:lnTo>
                  <a:pt x="0" y="34"/>
                </a:lnTo>
                <a:lnTo>
                  <a:pt x="32" y="30"/>
                </a:lnTo>
                <a:lnTo>
                  <a:pt x="44" y="0"/>
                </a:lnTo>
                <a:lnTo>
                  <a:pt x="64" y="7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5" name="Freeform 185"/>
          <p:cNvSpPr>
            <a:spLocks/>
          </p:cNvSpPr>
          <p:nvPr/>
        </p:nvSpPr>
        <p:spPr bwMode="auto">
          <a:xfrm>
            <a:off x="4422775" y="4522788"/>
            <a:ext cx="101600" cy="114300"/>
          </a:xfrm>
          <a:custGeom>
            <a:avLst/>
            <a:gdLst>
              <a:gd name="T0" fmla="*/ 64 w 64"/>
              <a:gd name="T1" fmla="*/ 72 h 72"/>
              <a:gd name="T2" fmla="*/ 0 w 64"/>
              <a:gd name="T3" fmla="*/ 34 h 72"/>
              <a:gd name="T4" fmla="*/ 32 w 64"/>
              <a:gd name="T5" fmla="*/ 30 h 72"/>
              <a:gd name="T6" fmla="*/ 44 w 64"/>
              <a:gd name="T7" fmla="*/ 0 h 72"/>
              <a:gd name="T8" fmla="*/ 64 w 64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2">
                <a:moveTo>
                  <a:pt x="64" y="72"/>
                </a:moveTo>
                <a:lnTo>
                  <a:pt x="0" y="34"/>
                </a:lnTo>
                <a:lnTo>
                  <a:pt x="32" y="30"/>
                </a:lnTo>
                <a:lnTo>
                  <a:pt x="44" y="0"/>
                </a:lnTo>
                <a:lnTo>
                  <a:pt x="64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6" name="Line 186"/>
          <p:cNvSpPr>
            <a:spLocks noChangeShapeType="1"/>
          </p:cNvSpPr>
          <p:nvPr/>
        </p:nvSpPr>
        <p:spPr bwMode="auto">
          <a:xfrm>
            <a:off x="3032125" y="5024438"/>
            <a:ext cx="174625" cy="3048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7" name="Freeform 187"/>
          <p:cNvSpPr>
            <a:spLocks/>
          </p:cNvSpPr>
          <p:nvPr/>
        </p:nvSpPr>
        <p:spPr bwMode="auto">
          <a:xfrm>
            <a:off x="3152775" y="5278438"/>
            <a:ext cx="95250" cy="117475"/>
          </a:xfrm>
          <a:custGeom>
            <a:avLst/>
            <a:gdLst>
              <a:gd name="T0" fmla="*/ 60 w 60"/>
              <a:gd name="T1" fmla="*/ 74 h 74"/>
              <a:gd name="T2" fmla="*/ 0 w 60"/>
              <a:gd name="T3" fmla="*/ 28 h 74"/>
              <a:gd name="T4" fmla="*/ 32 w 60"/>
              <a:gd name="T5" fmla="*/ 28 h 74"/>
              <a:gd name="T6" fmla="*/ 50 w 60"/>
              <a:gd name="T7" fmla="*/ 0 h 74"/>
              <a:gd name="T8" fmla="*/ 60 w 60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4">
                <a:moveTo>
                  <a:pt x="60" y="74"/>
                </a:moveTo>
                <a:lnTo>
                  <a:pt x="0" y="28"/>
                </a:lnTo>
                <a:lnTo>
                  <a:pt x="32" y="28"/>
                </a:lnTo>
                <a:lnTo>
                  <a:pt x="50" y="0"/>
                </a:lnTo>
                <a:lnTo>
                  <a:pt x="60" y="74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8" name="Freeform 188"/>
          <p:cNvSpPr>
            <a:spLocks/>
          </p:cNvSpPr>
          <p:nvPr/>
        </p:nvSpPr>
        <p:spPr bwMode="auto">
          <a:xfrm>
            <a:off x="3152775" y="5278438"/>
            <a:ext cx="95250" cy="117475"/>
          </a:xfrm>
          <a:custGeom>
            <a:avLst/>
            <a:gdLst>
              <a:gd name="T0" fmla="*/ 60 w 60"/>
              <a:gd name="T1" fmla="*/ 74 h 74"/>
              <a:gd name="T2" fmla="*/ 0 w 60"/>
              <a:gd name="T3" fmla="*/ 28 h 74"/>
              <a:gd name="T4" fmla="*/ 32 w 60"/>
              <a:gd name="T5" fmla="*/ 28 h 74"/>
              <a:gd name="T6" fmla="*/ 50 w 60"/>
              <a:gd name="T7" fmla="*/ 0 h 74"/>
              <a:gd name="T8" fmla="*/ 60 w 60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74">
                <a:moveTo>
                  <a:pt x="60" y="74"/>
                </a:moveTo>
                <a:lnTo>
                  <a:pt x="0" y="28"/>
                </a:lnTo>
                <a:lnTo>
                  <a:pt x="32" y="28"/>
                </a:lnTo>
                <a:lnTo>
                  <a:pt x="50" y="0"/>
                </a:lnTo>
                <a:lnTo>
                  <a:pt x="60" y="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29" name="Line 189"/>
          <p:cNvSpPr>
            <a:spLocks noChangeShapeType="1"/>
          </p:cNvSpPr>
          <p:nvPr/>
        </p:nvSpPr>
        <p:spPr bwMode="auto">
          <a:xfrm>
            <a:off x="3975100" y="2300288"/>
            <a:ext cx="577850" cy="4762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0" name="Freeform 190"/>
          <p:cNvSpPr>
            <a:spLocks/>
          </p:cNvSpPr>
          <p:nvPr/>
        </p:nvSpPr>
        <p:spPr bwMode="auto">
          <a:xfrm>
            <a:off x="4498975" y="2722563"/>
            <a:ext cx="111125" cy="104775"/>
          </a:xfrm>
          <a:custGeom>
            <a:avLst/>
            <a:gdLst>
              <a:gd name="T0" fmla="*/ 70 w 70"/>
              <a:gd name="T1" fmla="*/ 66 h 66"/>
              <a:gd name="T2" fmla="*/ 0 w 70"/>
              <a:gd name="T3" fmla="*/ 44 h 66"/>
              <a:gd name="T4" fmla="*/ 30 w 70"/>
              <a:gd name="T5" fmla="*/ 32 h 66"/>
              <a:gd name="T6" fmla="*/ 36 w 70"/>
              <a:gd name="T7" fmla="*/ 0 h 66"/>
              <a:gd name="T8" fmla="*/ 70 w 70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6">
                <a:moveTo>
                  <a:pt x="70" y="66"/>
                </a:moveTo>
                <a:lnTo>
                  <a:pt x="0" y="44"/>
                </a:lnTo>
                <a:lnTo>
                  <a:pt x="30" y="32"/>
                </a:lnTo>
                <a:lnTo>
                  <a:pt x="36" y="0"/>
                </a:lnTo>
                <a:lnTo>
                  <a:pt x="70" y="66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1" name="Freeform 191"/>
          <p:cNvSpPr>
            <a:spLocks/>
          </p:cNvSpPr>
          <p:nvPr/>
        </p:nvSpPr>
        <p:spPr bwMode="auto">
          <a:xfrm>
            <a:off x="4498975" y="2722563"/>
            <a:ext cx="111125" cy="104775"/>
          </a:xfrm>
          <a:custGeom>
            <a:avLst/>
            <a:gdLst>
              <a:gd name="T0" fmla="*/ 70 w 70"/>
              <a:gd name="T1" fmla="*/ 66 h 66"/>
              <a:gd name="T2" fmla="*/ 0 w 70"/>
              <a:gd name="T3" fmla="*/ 44 h 66"/>
              <a:gd name="T4" fmla="*/ 30 w 70"/>
              <a:gd name="T5" fmla="*/ 32 h 66"/>
              <a:gd name="T6" fmla="*/ 36 w 70"/>
              <a:gd name="T7" fmla="*/ 0 h 66"/>
              <a:gd name="T8" fmla="*/ 70 w 70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6">
                <a:moveTo>
                  <a:pt x="70" y="66"/>
                </a:moveTo>
                <a:lnTo>
                  <a:pt x="0" y="44"/>
                </a:lnTo>
                <a:lnTo>
                  <a:pt x="30" y="32"/>
                </a:lnTo>
                <a:lnTo>
                  <a:pt x="36" y="0"/>
                </a:lnTo>
                <a:lnTo>
                  <a:pt x="70" y="6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2" name="Rectangle 192"/>
          <p:cNvSpPr>
            <a:spLocks noChangeArrowheads="1"/>
          </p:cNvSpPr>
          <p:nvPr/>
        </p:nvSpPr>
        <p:spPr bwMode="auto">
          <a:xfrm>
            <a:off x="2879725" y="1931988"/>
            <a:ext cx="1295400" cy="698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3" name="Rectangle 193"/>
          <p:cNvSpPr>
            <a:spLocks noChangeArrowheads="1"/>
          </p:cNvSpPr>
          <p:nvPr/>
        </p:nvSpPr>
        <p:spPr bwMode="auto">
          <a:xfrm>
            <a:off x="2879725" y="1931988"/>
            <a:ext cx="1295400" cy="698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4" name="Rectangle 194"/>
          <p:cNvSpPr>
            <a:spLocks noChangeArrowheads="1"/>
          </p:cNvSpPr>
          <p:nvPr/>
        </p:nvSpPr>
        <p:spPr bwMode="auto">
          <a:xfrm>
            <a:off x="2774950" y="4852988"/>
            <a:ext cx="568325" cy="339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5" name="Rectangle 195"/>
          <p:cNvSpPr>
            <a:spLocks noChangeArrowheads="1"/>
          </p:cNvSpPr>
          <p:nvPr/>
        </p:nvSpPr>
        <p:spPr bwMode="auto">
          <a:xfrm>
            <a:off x="2774950" y="4852988"/>
            <a:ext cx="568325" cy="339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6" name="Line 196"/>
          <p:cNvSpPr>
            <a:spLocks noChangeShapeType="1"/>
          </p:cNvSpPr>
          <p:nvPr/>
        </p:nvSpPr>
        <p:spPr bwMode="auto">
          <a:xfrm flipV="1">
            <a:off x="3863975" y="5634038"/>
            <a:ext cx="0" cy="762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7" name="Freeform 197"/>
          <p:cNvSpPr>
            <a:spLocks/>
          </p:cNvSpPr>
          <p:nvPr/>
        </p:nvSpPr>
        <p:spPr bwMode="auto">
          <a:xfrm>
            <a:off x="3819525" y="5554663"/>
            <a:ext cx="88900" cy="111125"/>
          </a:xfrm>
          <a:custGeom>
            <a:avLst/>
            <a:gdLst>
              <a:gd name="T0" fmla="*/ 28 w 56"/>
              <a:gd name="T1" fmla="*/ 0 h 70"/>
              <a:gd name="T2" fmla="*/ 56 w 56"/>
              <a:gd name="T3" fmla="*/ 70 h 70"/>
              <a:gd name="T4" fmla="*/ 28 w 56"/>
              <a:gd name="T5" fmla="*/ 52 h 70"/>
              <a:gd name="T6" fmla="*/ 0 w 56"/>
              <a:gd name="T7" fmla="*/ 70 h 70"/>
              <a:gd name="T8" fmla="*/ 28 w 5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0">
                <a:moveTo>
                  <a:pt x="28" y="0"/>
                </a:moveTo>
                <a:lnTo>
                  <a:pt x="56" y="70"/>
                </a:lnTo>
                <a:lnTo>
                  <a:pt x="28" y="52"/>
                </a:lnTo>
                <a:lnTo>
                  <a:pt x="0" y="70"/>
                </a:lnTo>
                <a:lnTo>
                  <a:pt x="28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8" name="Freeform 198"/>
          <p:cNvSpPr>
            <a:spLocks/>
          </p:cNvSpPr>
          <p:nvPr/>
        </p:nvSpPr>
        <p:spPr bwMode="auto">
          <a:xfrm>
            <a:off x="3819525" y="5554663"/>
            <a:ext cx="88900" cy="111125"/>
          </a:xfrm>
          <a:custGeom>
            <a:avLst/>
            <a:gdLst>
              <a:gd name="T0" fmla="*/ 28 w 56"/>
              <a:gd name="T1" fmla="*/ 0 h 70"/>
              <a:gd name="T2" fmla="*/ 56 w 56"/>
              <a:gd name="T3" fmla="*/ 70 h 70"/>
              <a:gd name="T4" fmla="*/ 28 w 56"/>
              <a:gd name="T5" fmla="*/ 52 h 70"/>
              <a:gd name="T6" fmla="*/ 0 w 56"/>
              <a:gd name="T7" fmla="*/ 70 h 70"/>
              <a:gd name="T8" fmla="*/ 28 w 5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0">
                <a:moveTo>
                  <a:pt x="28" y="0"/>
                </a:moveTo>
                <a:lnTo>
                  <a:pt x="56" y="70"/>
                </a:lnTo>
                <a:lnTo>
                  <a:pt x="28" y="52"/>
                </a:lnTo>
                <a:lnTo>
                  <a:pt x="0" y="70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39" name="Line 199"/>
          <p:cNvSpPr>
            <a:spLocks noChangeShapeType="1"/>
          </p:cNvSpPr>
          <p:nvPr/>
        </p:nvSpPr>
        <p:spPr bwMode="auto">
          <a:xfrm flipV="1">
            <a:off x="4387850" y="5634038"/>
            <a:ext cx="0" cy="76200"/>
          </a:xfrm>
          <a:prstGeom prst="line">
            <a:avLst/>
          </a:prstGeom>
          <a:noFill/>
          <a:ln w="9525">
            <a:solidFill>
              <a:srgbClr val="B5514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40" name="Freeform 200"/>
          <p:cNvSpPr>
            <a:spLocks/>
          </p:cNvSpPr>
          <p:nvPr/>
        </p:nvSpPr>
        <p:spPr bwMode="auto">
          <a:xfrm>
            <a:off x="4343400" y="5554663"/>
            <a:ext cx="88900" cy="111125"/>
          </a:xfrm>
          <a:custGeom>
            <a:avLst/>
            <a:gdLst>
              <a:gd name="T0" fmla="*/ 28 w 56"/>
              <a:gd name="T1" fmla="*/ 0 h 70"/>
              <a:gd name="T2" fmla="*/ 56 w 56"/>
              <a:gd name="T3" fmla="*/ 70 h 70"/>
              <a:gd name="T4" fmla="*/ 28 w 56"/>
              <a:gd name="T5" fmla="*/ 52 h 70"/>
              <a:gd name="T6" fmla="*/ 0 w 56"/>
              <a:gd name="T7" fmla="*/ 70 h 70"/>
              <a:gd name="T8" fmla="*/ 28 w 5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0">
                <a:moveTo>
                  <a:pt x="28" y="0"/>
                </a:moveTo>
                <a:lnTo>
                  <a:pt x="56" y="70"/>
                </a:lnTo>
                <a:lnTo>
                  <a:pt x="28" y="52"/>
                </a:lnTo>
                <a:lnTo>
                  <a:pt x="0" y="70"/>
                </a:lnTo>
                <a:lnTo>
                  <a:pt x="28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41" name="Freeform 201"/>
          <p:cNvSpPr>
            <a:spLocks/>
          </p:cNvSpPr>
          <p:nvPr/>
        </p:nvSpPr>
        <p:spPr bwMode="auto">
          <a:xfrm>
            <a:off x="4343400" y="5554663"/>
            <a:ext cx="88900" cy="111125"/>
          </a:xfrm>
          <a:custGeom>
            <a:avLst/>
            <a:gdLst>
              <a:gd name="T0" fmla="*/ 28 w 56"/>
              <a:gd name="T1" fmla="*/ 0 h 70"/>
              <a:gd name="T2" fmla="*/ 56 w 56"/>
              <a:gd name="T3" fmla="*/ 70 h 70"/>
              <a:gd name="T4" fmla="*/ 28 w 56"/>
              <a:gd name="T5" fmla="*/ 52 h 70"/>
              <a:gd name="T6" fmla="*/ 0 w 56"/>
              <a:gd name="T7" fmla="*/ 70 h 70"/>
              <a:gd name="T8" fmla="*/ 28 w 5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0">
                <a:moveTo>
                  <a:pt x="28" y="0"/>
                </a:moveTo>
                <a:lnTo>
                  <a:pt x="56" y="70"/>
                </a:lnTo>
                <a:lnTo>
                  <a:pt x="28" y="52"/>
                </a:lnTo>
                <a:lnTo>
                  <a:pt x="0" y="70"/>
                </a:lnTo>
                <a:lnTo>
                  <a:pt x="28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742" name="Rectangle 202"/>
          <p:cNvSpPr>
            <a:spLocks noChangeArrowheads="1"/>
          </p:cNvSpPr>
          <p:nvPr/>
        </p:nvSpPr>
        <p:spPr bwMode="auto">
          <a:xfrm>
            <a:off x="5645150" y="4176713"/>
            <a:ext cx="5674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 finale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208"/>
          <p:cNvSpPr>
            <a:spLocks noChangeArrowheads="1"/>
          </p:cNvSpPr>
          <p:nvPr/>
        </p:nvSpPr>
        <p:spPr bwMode="auto">
          <a:xfrm>
            <a:off x="4590523" y="1598613"/>
            <a:ext cx="6011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Fin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215"/>
          <p:cNvSpPr>
            <a:spLocks noChangeArrowheads="1"/>
          </p:cNvSpPr>
          <p:nvPr/>
        </p:nvSpPr>
        <p:spPr bwMode="auto">
          <a:xfrm>
            <a:off x="5016500" y="5176838"/>
            <a:ext cx="76944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Facture de solde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20"/>
          <p:cNvSpPr>
            <a:spLocks noChangeArrowheads="1"/>
          </p:cNvSpPr>
          <p:nvPr/>
        </p:nvSpPr>
        <p:spPr bwMode="auto">
          <a:xfrm>
            <a:off x="2809875" y="4910138"/>
            <a:ext cx="4760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Facture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d’acompte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90" name="Rectangle 230"/>
          <p:cNvSpPr>
            <a:spLocks noChangeArrowheads="1"/>
          </p:cNvSpPr>
          <p:nvPr/>
        </p:nvSpPr>
        <p:spPr bwMode="auto">
          <a:xfrm>
            <a:off x="3822700" y="3071813"/>
            <a:ext cx="77425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Facture unique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 fin de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07" name="Rectangle 247"/>
          <p:cNvSpPr>
            <a:spLocks noChangeArrowheads="1"/>
          </p:cNvSpPr>
          <p:nvPr/>
        </p:nvSpPr>
        <p:spPr bwMode="auto">
          <a:xfrm>
            <a:off x="2943225" y="1976438"/>
            <a:ext cx="1162178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coûts sont supportés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le consultant pendant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toute la mission et même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après (suivant le délai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paiement)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456" name="Rectangle 296"/>
          <p:cNvSpPr>
            <a:spLocks noChangeArrowheads="1"/>
          </p:cNvSpPr>
          <p:nvPr/>
        </p:nvSpPr>
        <p:spPr bwMode="auto">
          <a:xfrm>
            <a:off x="2943225" y="3754438"/>
            <a:ext cx="135774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encaissements suivent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 plus près les coûts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Engagés par le consultant.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mission n’a pratiquement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aucun impact sur la trésorerie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23" name="Rectangle 363"/>
          <p:cNvSpPr>
            <a:spLocks noChangeArrowheads="1"/>
          </p:cNvSpPr>
          <p:nvPr/>
        </p:nvSpPr>
        <p:spPr bwMode="auto">
          <a:xfrm>
            <a:off x="5648325" y="2055813"/>
            <a:ext cx="5674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Marge finale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28" name="Rectangle 368"/>
          <p:cNvSpPr>
            <a:spLocks noChangeArrowheads="1"/>
          </p:cNvSpPr>
          <p:nvPr/>
        </p:nvSpPr>
        <p:spPr bwMode="auto">
          <a:xfrm>
            <a:off x="4851400" y="3338513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29" name="Rectangle 369"/>
          <p:cNvSpPr>
            <a:spLocks noChangeArrowheads="1"/>
          </p:cNvSpPr>
          <p:nvPr/>
        </p:nvSpPr>
        <p:spPr bwMode="auto">
          <a:xfrm>
            <a:off x="4860925" y="5418138"/>
            <a:ext cx="62518" cy="123111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30" name="Rectangle 370"/>
          <p:cNvSpPr>
            <a:spLocks noChangeArrowheads="1"/>
          </p:cNvSpPr>
          <p:nvPr/>
        </p:nvSpPr>
        <p:spPr bwMode="auto">
          <a:xfrm>
            <a:off x="4356100" y="5418138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31" name="Rectangle 371"/>
          <p:cNvSpPr>
            <a:spLocks noChangeArrowheads="1"/>
          </p:cNvSpPr>
          <p:nvPr/>
        </p:nvSpPr>
        <p:spPr bwMode="auto">
          <a:xfrm>
            <a:off x="3848100" y="5418138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32" name="Rectangle 372"/>
          <p:cNvSpPr>
            <a:spLocks noChangeArrowheads="1"/>
          </p:cNvSpPr>
          <p:nvPr/>
        </p:nvSpPr>
        <p:spPr bwMode="auto">
          <a:xfrm>
            <a:off x="3349625" y="5418138"/>
            <a:ext cx="625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533" name="Rectangle 373"/>
          <p:cNvSpPr>
            <a:spLocks noChangeArrowheads="1"/>
          </p:cNvSpPr>
          <p:nvPr/>
        </p:nvSpPr>
        <p:spPr bwMode="auto">
          <a:xfrm>
            <a:off x="3585285" y="5754688"/>
            <a:ext cx="107561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Factures intermédiaires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871783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6454" y="284834"/>
            <a:ext cx="8647556" cy="858170"/>
            <a:chOff x="496454" y="284834"/>
            <a:chExt cx="8647556" cy="858170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2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COMPRENDRE ET REFORMULER LES BESOINS DU DEMANDEUR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6080" y="485208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843808" y="6503989"/>
            <a:ext cx="3456384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ERREURS LIÉES À L’INTERPRÉTATION</a:t>
            </a: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2039827" y="3290152"/>
            <a:ext cx="4529142" cy="631888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5" name="Rectangle 8"/>
          <p:cNvSpPr>
            <a:spLocks noChangeArrowheads="1"/>
          </p:cNvSpPr>
          <p:nvPr/>
        </p:nvSpPr>
        <p:spPr bwMode="auto">
          <a:xfrm>
            <a:off x="2890868" y="4258073"/>
            <a:ext cx="4529142" cy="631888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" name="Rectangle 9"/>
          <p:cNvSpPr>
            <a:spLocks noChangeArrowheads="1"/>
          </p:cNvSpPr>
          <p:nvPr/>
        </p:nvSpPr>
        <p:spPr bwMode="auto">
          <a:xfrm>
            <a:off x="2551182" y="2665569"/>
            <a:ext cx="573448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7" name="Rectangle 10"/>
          <p:cNvSpPr>
            <a:spLocks noChangeArrowheads="1"/>
          </p:cNvSpPr>
          <p:nvPr/>
        </p:nvSpPr>
        <p:spPr bwMode="auto">
          <a:xfrm>
            <a:off x="3124630" y="2665569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" name="Rectangle 11"/>
          <p:cNvSpPr>
            <a:spLocks noChangeArrowheads="1"/>
          </p:cNvSpPr>
          <p:nvPr/>
        </p:nvSpPr>
        <p:spPr bwMode="auto">
          <a:xfrm>
            <a:off x="3124630" y="2665569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3329172" y="2665569"/>
            <a:ext cx="390821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" name="Rectangle 13"/>
          <p:cNvSpPr>
            <a:spLocks noChangeArrowheads="1"/>
          </p:cNvSpPr>
          <p:nvPr/>
        </p:nvSpPr>
        <p:spPr bwMode="auto">
          <a:xfrm>
            <a:off x="3719993" y="2665569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3719993" y="2665569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3924535" y="2665569"/>
            <a:ext cx="452914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4377449" y="2665569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4377449" y="2665569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4581991" y="2665569"/>
            <a:ext cx="730507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5312498" y="2665569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5312498" y="2665569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5517040" y="2665569"/>
            <a:ext cx="21915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2"/>
          <p:cNvSpPr>
            <a:spLocks noChangeArrowheads="1"/>
          </p:cNvSpPr>
          <p:nvPr/>
        </p:nvSpPr>
        <p:spPr bwMode="auto">
          <a:xfrm>
            <a:off x="5736192" y="2665569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23"/>
          <p:cNvSpPr>
            <a:spLocks noChangeArrowheads="1"/>
          </p:cNvSpPr>
          <p:nvPr/>
        </p:nvSpPr>
        <p:spPr bwMode="auto">
          <a:xfrm>
            <a:off x="5736192" y="2665569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4"/>
          <p:cNvSpPr>
            <a:spLocks noChangeArrowheads="1"/>
          </p:cNvSpPr>
          <p:nvPr/>
        </p:nvSpPr>
        <p:spPr bwMode="auto">
          <a:xfrm>
            <a:off x="5940734" y="2665569"/>
            <a:ext cx="851040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4" name="Rectangle 25"/>
          <p:cNvSpPr>
            <a:spLocks noChangeArrowheads="1"/>
          </p:cNvSpPr>
          <p:nvPr/>
        </p:nvSpPr>
        <p:spPr bwMode="auto">
          <a:xfrm>
            <a:off x="2204191" y="3465474"/>
            <a:ext cx="573448" cy="281245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5" name="Rectangle 26"/>
          <p:cNvSpPr>
            <a:spLocks noChangeArrowheads="1"/>
          </p:cNvSpPr>
          <p:nvPr/>
        </p:nvSpPr>
        <p:spPr bwMode="auto">
          <a:xfrm>
            <a:off x="2204191" y="3465474"/>
            <a:ext cx="573448" cy="281245"/>
          </a:xfrm>
          <a:prstGeom prst="rect">
            <a:avLst/>
          </a:prstGeom>
          <a:solidFill>
            <a:srgbClr val="FF66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8" name="Rectangle 27"/>
          <p:cNvSpPr>
            <a:spLocks noChangeArrowheads="1"/>
          </p:cNvSpPr>
          <p:nvPr/>
        </p:nvSpPr>
        <p:spPr bwMode="auto">
          <a:xfrm>
            <a:off x="2777639" y="3465474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49" name="Rectangle 28"/>
          <p:cNvSpPr>
            <a:spLocks noChangeArrowheads="1"/>
          </p:cNvSpPr>
          <p:nvPr/>
        </p:nvSpPr>
        <p:spPr bwMode="auto">
          <a:xfrm>
            <a:off x="2777639" y="3465474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0" name="Rectangle 29"/>
          <p:cNvSpPr>
            <a:spLocks noChangeArrowheads="1"/>
          </p:cNvSpPr>
          <p:nvPr/>
        </p:nvSpPr>
        <p:spPr bwMode="auto">
          <a:xfrm>
            <a:off x="2982181" y="3465474"/>
            <a:ext cx="390821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1" name="Rectangle 30"/>
          <p:cNvSpPr>
            <a:spLocks noChangeArrowheads="1"/>
          </p:cNvSpPr>
          <p:nvPr/>
        </p:nvSpPr>
        <p:spPr bwMode="auto">
          <a:xfrm>
            <a:off x="2982181" y="3465474"/>
            <a:ext cx="390821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2" name="Rectangle 31"/>
          <p:cNvSpPr>
            <a:spLocks noChangeArrowheads="1"/>
          </p:cNvSpPr>
          <p:nvPr/>
        </p:nvSpPr>
        <p:spPr bwMode="auto">
          <a:xfrm>
            <a:off x="3373002" y="3465474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3" name="Rectangle 32"/>
          <p:cNvSpPr>
            <a:spLocks noChangeArrowheads="1"/>
          </p:cNvSpPr>
          <p:nvPr/>
        </p:nvSpPr>
        <p:spPr bwMode="auto">
          <a:xfrm>
            <a:off x="3373002" y="3465474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4" name="Rectangle 33"/>
          <p:cNvSpPr>
            <a:spLocks noChangeArrowheads="1"/>
          </p:cNvSpPr>
          <p:nvPr/>
        </p:nvSpPr>
        <p:spPr bwMode="auto">
          <a:xfrm>
            <a:off x="3577544" y="3465474"/>
            <a:ext cx="452914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5" name="Rectangle 34"/>
          <p:cNvSpPr>
            <a:spLocks noChangeArrowheads="1"/>
          </p:cNvSpPr>
          <p:nvPr/>
        </p:nvSpPr>
        <p:spPr bwMode="auto">
          <a:xfrm>
            <a:off x="3577544" y="3465474"/>
            <a:ext cx="452914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6" name="Rectangle 35"/>
          <p:cNvSpPr>
            <a:spLocks noChangeArrowheads="1"/>
          </p:cNvSpPr>
          <p:nvPr/>
        </p:nvSpPr>
        <p:spPr bwMode="auto">
          <a:xfrm>
            <a:off x="4030458" y="3465474"/>
            <a:ext cx="204542" cy="281245"/>
          </a:xfrm>
          <a:prstGeom prst="rect">
            <a:avLst/>
          </a:pr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7" name="Rectangle 36"/>
          <p:cNvSpPr>
            <a:spLocks noChangeArrowheads="1"/>
          </p:cNvSpPr>
          <p:nvPr/>
        </p:nvSpPr>
        <p:spPr bwMode="auto">
          <a:xfrm>
            <a:off x="4030458" y="3465474"/>
            <a:ext cx="204542" cy="281245"/>
          </a:xfrm>
          <a:prstGeom prst="rect">
            <a:avLst/>
          </a:prstGeom>
          <a:solidFill>
            <a:srgbClr val="FFCC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8" name="Rectangle 37"/>
          <p:cNvSpPr>
            <a:spLocks noChangeArrowheads="1"/>
          </p:cNvSpPr>
          <p:nvPr/>
        </p:nvSpPr>
        <p:spPr bwMode="auto">
          <a:xfrm>
            <a:off x="4235000" y="3465474"/>
            <a:ext cx="730507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59" name="Rectangle 38"/>
          <p:cNvSpPr>
            <a:spLocks noChangeArrowheads="1"/>
          </p:cNvSpPr>
          <p:nvPr/>
        </p:nvSpPr>
        <p:spPr bwMode="auto">
          <a:xfrm>
            <a:off x="4235000" y="3465474"/>
            <a:ext cx="730507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0" name="Rectangle 39"/>
          <p:cNvSpPr>
            <a:spLocks noChangeArrowheads="1"/>
          </p:cNvSpPr>
          <p:nvPr/>
        </p:nvSpPr>
        <p:spPr bwMode="auto">
          <a:xfrm>
            <a:off x="4965507" y="3465474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1" name="Rectangle 40"/>
          <p:cNvSpPr>
            <a:spLocks noChangeArrowheads="1"/>
          </p:cNvSpPr>
          <p:nvPr/>
        </p:nvSpPr>
        <p:spPr bwMode="auto">
          <a:xfrm>
            <a:off x="4965507" y="3465474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2" name="Rectangle 41"/>
          <p:cNvSpPr>
            <a:spLocks noChangeArrowheads="1"/>
          </p:cNvSpPr>
          <p:nvPr/>
        </p:nvSpPr>
        <p:spPr bwMode="auto">
          <a:xfrm>
            <a:off x="5170049" y="3465474"/>
            <a:ext cx="219152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3" name="Rectangle 42"/>
          <p:cNvSpPr>
            <a:spLocks noChangeArrowheads="1"/>
          </p:cNvSpPr>
          <p:nvPr/>
        </p:nvSpPr>
        <p:spPr bwMode="auto">
          <a:xfrm>
            <a:off x="5170049" y="3465474"/>
            <a:ext cx="21915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4" name="Rectangle 43"/>
          <p:cNvSpPr>
            <a:spLocks noChangeArrowheads="1"/>
          </p:cNvSpPr>
          <p:nvPr/>
        </p:nvSpPr>
        <p:spPr bwMode="auto">
          <a:xfrm>
            <a:off x="5389201" y="3465474"/>
            <a:ext cx="204542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5" name="Rectangle 44"/>
          <p:cNvSpPr>
            <a:spLocks noChangeArrowheads="1"/>
          </p:cNvSpPr>
          <p:nvPr/>
        </p:nvSpPr>
        <p:spPr bwMode="auto">
          <a:xfrm>
            <a:off x="5389201" y="3465474"/>
            <a:ext cx="20454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6" name="Rectangle 45"/>
          <p:cNvSpPr>
            <a:spLocks noChangeArrowheads="1"/>
          </p:cNvSpPr>
          <p:nvPr/>
        </p:nvSpPr>
        <p:spPr bwMode="auto">
          <a:xfrm>
            <a:off x="5593743" y="3465474"/>
            <a:ext cx="851040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7" name="Rectangle 46"/>
          <p:cNvSpPr>
            <a:spLocks noChangeArrowheads="1"/>
          </p:cNvSpPr>
          <p:nvPr/>
        </p:nvSpPr>
        <p:spPr bwMode="auto">
          <a:xfrm>
            <a:off x="5593743" y="3465474"/>
            <a:ext cx="851040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8" name="Rectangle 47"/>
          <p:cNvSpPr>
            <a:spLocks noChangeArrowheads="1"/>
          </p:cNvSpPr>
          <p:nvPr/>
        </p:nvSpPr>
        <p:spPr bwMode="auto">
          <a:xfrm>
            <a:off x="3066189" y="4437047"/>
            <a:ext cx="690329" cy="281245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69" name="Rectangle 48"/>
          <p:cNvSpPr>
            <a:spLocks noChangeArrowheads="1"/>
          </p:cNvSpPr>
          <p:nvPr/>
        </p:nvSpPr>
        <p:spPr bwMode="auto">
          <a:xfrm>
            <a:off x="3066189" y="4437047"/>
            <a:ext cx="690329" cy="281245"/>
          </a:xfrm>
          <a:prstGeom prst="rect">
            <a:avLst/>
          </a:prstGeom>
          <a:solidFill>
            <a:srgbClr val="FF66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0" name="Rectangle 49"/>
          <p:cNvSpPr>
            <a:spLocks noChangeArrowheads="1"/>
          </p:cNvSpPr>
          <p:nvPr/>
        </p:nvSpPr>
        <p:spPr bwMode="auto">
          <a:xfrm>
            <a:off x="3756518" y="4437047"/>
            <a:ext cx="87661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1" name="Rectangle 50"/>
          <p:cNvSpPr>
            <a:spLocks noChangeArrowheads="1"/>
          </p:cNvSpPr>
          <p:nvPr/>
        </p:nvSpPr>
        <p:spPr bwMode="auto">
          <a:xfrm>
            <a:off x="3756518" y="4437047"/>
            <a:ext cx="87661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2" name="Rectangle 51"/>
          <p:cNvSpPr>
            <a:spLocks noChangeArrowheads="1"/>
          </p:cNvSpPr>
          <p:nvPr/>
        </p:nvSpPr>
        <p:spPr bwMode="auto">
          <a:xfrm>
            <a:off x="3844179" y="4437047"/>
            <a:ext cx="536923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3" name="Rectangle 52"/>
          <p:cNvSpPr>
            <a:spLocks noChangeArrowheads="1"/>
          </p:cNvSpPr>
          <p:nvPr/>
        </p:nvSpPr>
        <p:spPr bwMode="auto">
          <a:xfrm>
            <a:off x="3844179" y="4437047"/>
            <a:ext cx="536923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4" name="Rectangle 53"/>
          <p:cNvSpPr>
            <a:spLocks noChangeArrowheads="1"/>
          </p:cNvSpPr>
          <p:nvPr/>
        </p:nvSpPr>
        <p:spPr bwMode="auto">
          <a:xfrm>
            <a:off x="4381102" y="4437047"/>
            <a:ext cx="58441" cy="281245"/>
          </a:xfrm>
          <a:prstGeom prst="rect">
            <a:avLst/>
          </a:pr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5" name="Rectangle 54"/>
          <p:cNvSpPr>
            <a:spLocks noChangeArrowheads="1"/>
          </p:cNvSpPr>
          <p:nvPr/>
        </p:nvSpPr>
        <p:spPr bwMode="auto">
          <a:xfrm>
            <a:off x="4381102" y="4437047"/>
            <a:ext cx="58441" cy="281245"/>
          </a:xfrm>
          <a:prstGeom prst="rect">
            <a:avLst/>
          </a:prstGeom>
          <a:solidFill>
            <a:srgbClr val="FFCC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6" name="Rectangle 55"/>
          <p:cNvSpPr>
            <a:spLocks noChangeArrowheads="1"/>
          </p:cNvSpPr>
          <p:nvPr/>
        </p:nvSpPr>
        <p:spPr bwMode="auto">
          <a:xfrm>
            <a:off x="4439542" y="4437047"/>
            <a:ext cx="507702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7" name="Rectangle 56"/>
          <p:cNvSpPr>
            <a:spLocks noChangeArrowheads="1"/>
          </p:cNvSpPr>
          <p:nvPr/>
        </p:nvSpPr>
        <p:spPr bwMode="auto">
          <a:xfrm>
            <a:off x="4439542" y="4437047"/>
            <a:ext cx="50770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8" name="Rectangle 57"/>
          <p:cNvSpPr>
            <a:spLocks noChangeArrowheads="1"/>
          </p:cNvSpPr>
          <p:nvPr/>
        </p:nvSpPr>
        <p:spPr bwMode="auto">
          <a:xfrm>
            <a:off x="4947244" y="4437047"/>
            <a:ext cx="80356" cy="281245"/>
          </a:xfrm>
          <a:prstGeom prst="rect">
            <a:avLst/>
          </a:pr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79" name="Rectangle 58"/>
          <p:cNvSpPr>
            <a:spLocks noChangeArrowheads="1"/>
          </p:cNvSpPr>
          <p:nvPr/>
        </p:nvSpPr>
        <p:spPr bwMode="auto">
          <a:xfrm>
            <a:off x="4947244" y="4437047"/>
            <a:ext cx="80356" cy="281245"/>
          </a:xfrm>
          <a:prstGeom prst="rect">
            <a:avLst/>
          </a:prstGeom>
          <a:solidFill>
            <a:srgbClr val="FFCC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0" name="Rectangle 59"/>
          <p:cNvSpPr>
            <a:spLocks noChangeArrowheads="1"/>
          </p:cNvSpPr>
          <p:nvPr/>
        </p:nvSpPr>
        <p:spPr bwMode="auto">
          <a:xfrm>
            <a:off x="5027600" y="4437047"/>
            <a:ext cx="964269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1" name="Rectangle 60"/>
          <p:cNvSpPr>
            <a:spLocks noChangeArrowheads="1"/>
          </p:cNvSpPr>
          <p:nvPr/>
        </p:nvSpPr>
        <p:spPr bwMode="auto">
          <a:xfrm>
            <a:off x="5027600" y="4437047"/>
            <a:ext cx="964269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2" name="Rectangle 61"/>
          <p:cNvSpPr>
            <a:spLocks noChangeArrowheads="1"/>
          </p:cNvSpPr>
          <p:nvPr/>
        </p:nvSpPr>
        <p:spPr bwMode="auto">
          <a:xfrm>
            <a:off x="5991869" y="4437047"/>
            <a:ext cx="40178" cy="281245"/>
          </a:xfrm>
          <a:prstGeom prst="rect">
            <a:avLst/>
          </a:pr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3" name="Rectangle 62"/>
          <p:cNvSpPr>
            <a:spLocks noChangeArrowheads="1"/>
          </p:cNvSpPr>
          <p:nvPr/>
        </p:nvSpPr>
        <p:spPr bwMode="auto">
          <a:xfrm>
            <a:off x="5991869" y="4437047"/>
            <a:ext cx="40178" cy="281245"/>
          </a:xfrm>
          <a:prstGeom prst="rect">
            <a:avLst/>
          </a:prstGeom>
          <a:solidFill>
            <a:srgbClr val="FFCC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4" name="Rectangle 63"/>
          <p:cNvSpPr>
            <a:spLocks noChangeArrowheads="1"/>
          </p:cNvSpPr>
          <p:nvPr/>
        </p:nvSpPr>
        <p:spPr bwMode="auto">
          <a:xfrm>
            <a:off x="6032047" y="4437047"/>
            <a:ext cx="219152" cy="281245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5" name="Rectangle 64"/>
          <p:cNvSpPr>
            <a:spLocks noChangeArrowheads="1"/>
          </p:cNvSpPr>
          <p:nvPr/>
        </p:nvSpPr>
        <p:spPr bwMode="auto">
          <a:xfrm>
            <a:off x="6032047" y="4437047"/>
            <a:ext cx="219152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6" name="Rectangle 65"/>
          <p:cNvSpPr>
            <a:spLocks noChangeArrowheads="1"/>
          </p:cNvSpPr>
          <p:nvPr/>
        </p:nvSpPr>
        <p:spPr bwMode="auto">
          <a:xfrm>
            <a:off x="6251199" y="4437047"/>
            <a:ext cx="84008" cy="28124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7" name="Rectangle 66"/>
          <p:cNvSpPr>
            <a:spLocks noChangeArrowheads="1"/>
          </p:cNvSpPr>
          <p:nvPr/>
        </p:nvSpPr>
        <p:spPr bwMode="auto">
          <a:xfrm>
            <a:off x="6251199" y="4437047"/>
            <a:ext cx="84008" cy="28124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8" name="Rectangle 67"/>
          <p:cNvSpPr>
            <a:spLocks noChangeArrowheads="1"/>
          </p:cNvSpPr>
          <p:nvPr/>
        </p:nvSpPr>
        <p:spPr bwMode="auto">
          <a:xfrm>
            <a:off x="6335207" y="4437047"/>
            <a:ext cx="971574" cy="281245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89" name="Rectangle 68"/>
          <p:cNvSpPr>
            <a:spLocks noChangeArrowheads="1"/>
          </p:cNvSpPr>
          <p:nvPr/>
        </p:nvSpPr>
        <p:spPr bwMode="auto">
          <a:xfrm>
            <a:off x="6335207" y="4437047"/>
            <a:ext cx="971574" cy="281245"/>
          </a:xfrm>
          <a:prstGeom prst="rect">
            <a:avLst/>
          </a:prstGeom>
          <a:solidFill>
            <a:srgbClr val="FF66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0" name="Freeform 69"/>
          <p:cNvSpPr>
            <a:spLocks/>
          </p:cNvSpPr>
          <p:nvPr/>
        </p:nvSpPr>
        <p:spPr bwMode="auto">
          <a:xfrm>
            <a:off x="2949308" y="2318579"/>
            <a:ext cx="595363" cy="420041"/>
          </a:xfrm>
          <a:custGeom>
            <a:avLst/>
            <a:gdLst>
              <a:gd name="T0" fmla="*/ 0 w 326"/>
              <a:gd name="T1" fmla="*/ 230 h 230"/>
              <a:gd name="T2" fmla="*/ 176 w 326"/>
              <a:gd name="T3" fmla="*/ 0 h 230"/>
              <a:gd name="T4" fmla="*/ 326 w 326"/>
              <a:gd name="T5" fmla="*/ 22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6" h="230">
                <a:moveTo>
                  <a:pt x="0" y="230"/>
                </a:moveTo>
                <a:lnTo>
                  <a:pt x="176" y="0"/>
                </a:lnTo>
                <a:lnTo>
                  <a:pt x="326" y="22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1" name="Freeform 70"/>
          <p:cNvSpPr>
            <a:spLocks/>
          </p:cNvSpPr>
          <p:nvPr/>
        </p:nvSpPr>
        <p:spPr bwMode="auto">
          <a:xfrm>
            <a:off x="3500841" y="2687485"/>
            <a:ext cx="76703" cy="91313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2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2" name="Freeform 71"/>
          <p:cNvSpPr>
            <a:spLocks/>
          </p:cNvSpPr>
          <p:nvPr/>
        </p:nvSpPr>
        <p:spPr bwMode="auto">
          <a:xfrm>
            <a:off x="3500841" y="2687485"/>
            <a:ext cx="76703" cy="91313"/>
          </a:xfrm>
          <a:custGeom>
            <a:avLst/>
            <a:gdLst>
              <a:gd name="T0" fmla="*/ 42 w 42"/>
              <a:gd name="T1" fmla="*/ 50 h 50"/>
              <a:gd name="T2" fmla="*/ 0 w 42"/>
              <a:gd name="T3" fmla="*/ 22 h 50"/>
              <a:gd name="T4" fmla="*/ 22 w 42"/>
              <a:gd name="T5" fmla="*/ 20 h 50"/>
              <a:gd name="T6" fmla="*/ 32 w 42"/>
              <a:gd name="T7" fmla="*/ 0 h 50"/>
              <a:gd name="T8" fmla="*/ 42 w 42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0">
                <a:moveTo>
                  <a:pt x="42" y="50"/>
                </a:moveTo>
                <a:lnTo>
                  <a:pt x="0" y="22"/>
                </a:lnTo>
                <a:lnTo>
                  <a:pt x="22" y="20"/>
                </a:lnTo>
                <a:lnTo>
                  <a:pt x="32" y="0"/>
                </a:lnTo>
                <a:lnTo>
                  <a:pt x="42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3" name="Freeform 72"/>
          <p:cNvSpPr>
            <a:spLocks/>
          </p:cNvSpPr>
          <p:nvPr/>
        </p:nvSpPr>
        <p:spPr bwMode="auto">
          <a:xfrm>
            <a:off x="2912783" y="2698442"/>
            <a:ext cx="80356" cy="87661"/>
          </a:xfrm>
          <a:custGeom>
            <a:avLst/>
            <a:gdLst>
              <a:gd name="T0" fmla="*/ 0 w 44"/>
              <a:gd name="T1" fmla="*/ 48 h 48"/>
              <a:gd name="T2" fmla="*/ 12 w 44"/>
              <a:gd name="T3" fmla="*/ 0 h 48"/>
              <a:gd name="T4" fmla="*/ 22 w 44"/>
              <a:gd name="T5" fmla="*/ 20 h 48"/>
              <a:gd name="T6" fmla="*/ 44 w 44"/>
              <a:gd name="T7" fmla="*/ 22 h 48"/>
              <a:gd name="T8" fmla="*/ 0 w 44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48">
                <a:moveTo>
                  <a:pt x="0" y="48"/>
                </a:moveTo>
                <a:lnTo>
                  <a:pt x="12" y="0"/>
                </a:lnTo>
                <a:lnTo>
                  <a:pt x="22" y="20"/>
                </a:lnTo>
                <a:lnTo>
                  <a:pt x="44" y="22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4" name="Freeform 73"/>
          <p:cNvSpPr>
            <a:spLocks/>
          </p:cNvSpPr>
          <p:nvPr/>
        </p:nvSpPr>
        <p:spPr bwMode="auto">
          <a:xfrm>
            <a:off x="2912783" y="2698442"/>
            <a:ext cx="80356" cy="87661"/>
          </a:xfrm>
          <a:custGeom>
            <a:avLst/>
            <a:gdLst>
              <a:gd name="T0" fmla="*/ 0 w 44"/>
              <a:gd name="T1" fmla="*/ 48 h 48"/>
              <a:gd name="T2" fmla="*/ 12 w 44"/>
              <a:gd name="T3" fmla="*/ 0 h 48"/>
              <a:gd name="T4" fmla="*/ 22 w 44"/>
              <a:gd name="T5" fmla="*/ 20 h 48"/>
              <a:gd name="T6" fmla="*/ 44 w 44"/>
              <a:gd name="T7" fmla="*/ 22 h 48"/>
              <a:gd name="T8" fmla="*/ 0 w 44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48">
                <a:moveTo>
                  <a:pt x="0" y="48"/>
                </a:moveTo>
                <a:lnTo>
                  <a:pt x="12" y="0"/>
                </a:lnTo>
                <a:lnTo>
                  <a:pt x="22" y="20"/>
                </a:lnTo>
                <a:lnTo>
                  <a:pt x="44" y="22"/>
                </a:lnTo>
                <a:lnTo>
                  <a:pt x="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5" name="Freeform 74"/>
          <p:cNvSpPr>
            <a:spLocks/>
          </p:cNvSpPr>
          <p:nvPr/>
        </p:nvSpPr>
        <p:spPr bwMode="auto">
          <a:xfrm>
            <a:off x="3909925" y="2318579"/>
            <a:ext cx="558838" cy="255677"/>
          </a:xfrm>
          <a:custGeom>
            <a:avLst/>
            <a:gdLst>
              <a:gd name="T0" fmla="*/ 0 w 306"/>
              <a:gd name="T1" fmla="*/ 140 h 140"/>
              <a:gd name="T2" fmla="*/ 268 w 306"/>
              <a:gd name="T3" fmla="*/ 0 h 140"/>
              <a:gd name="T4" fmla="*/ 306 w 306"/>
              <a:gd name="T5" fmla="*/ 13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6" h="140">
                <a:moveTo>
                  <a:pt x="0" y="140"/>
                </a:moveTo>
                <a:lnTo>
                  <a:pt x="268" y="0"/>
                </a:lnTo>
                <a:lnTo>
                  <a:pt x="306" y="1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6" name="Freeform 75"/>
          <p:cNvSpPr>
            <a:spLocks/>
          </p:cNvSpPr>
          <p:nvPr/>
        </p:nvSpPr>
        <p:spPr bwMode="auto">
          <a:xfrm>
            <a:off x="4428585" y="2530426"/>
            <a:ext cx="69398" cy="91313"/>
          </a:xfrm>
          <a:custGeom>
            <a:avLst/>
            <a:gdLst>
              <a:gd name="T0" fmla="*/ 32 w 38"/>
              <a:gd name="T1" fmla="*/ 50 h 50"/>
              <a:gd name="T2" fmla="*/ 0 w 38"/>
              <a:gd name="T3" fmla="*/ 10 h 50"/>
              <a:gd name="T4" fmla="*/ 22 w 38"/>
              <a:gd name="T5" fmla="*/ 16 h 50"/>
              <a:gd name="T6" fmla="*/ 38 w 38"/>
              <a:gd name="T7" fmla="*/ 0 h 50"/>
              <a:gd name="T8" fmla="*/ 3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2" y="50"/>
                </a:moveTo>
                <a:lnTo>
                  <a:pt x="0" y="10"/>
                </a:lnTo>
                <a:lnTo>
                  <a:pt x="22" y="16"/>
                </a:lnTo>
                <a:lnTo>
                  <a:pt x="38" y="0"/>
                </a:lnTo>
                <a:lnTo>
                  <a:pt x="32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7" name="Freeform 76"/>
          <p:cNvSpPr>
            <a:spLocks/>
          </p:cNvSpPr>
          <p:nvPr/>
        </p:nvSpPr>
        <p:spPr bwMode="auto">
          <a:xfrm>
            <a:off x="4428585" y="2530426"/>
            <a:ext cx="69398" cy="91313"/>
          </a:xfrm>
          <a:custGeom>
            <a:avLst/>
            <a:gdLst>
              <a:gd name="T0" fmla="*/ 32 w 38"/>
              <a:gd name="T1" fmla="*/ 50 h 50"/>
              <a:gd name="T2" fmla="*/ 0 w 38"/>
              <a:gd name="T3" fmla="*/ 10 h 50"/>
              <a:gd name="T4" fmla="*/ 22 w 38"/>
              <a:gd name="T5" fmla="*/ 16 h 50"/>
              <a:gd name="T6" fmla="*/ 38 w 38"/>
              <a:gd name="T7" fmla="*/ 0 h 50"/>
              <a:gd name="T8" fmla="*/ 32 w 38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0">
                <a:moveTo>
                  <a:pt x="32" y="50"/>
                </a:moveTo>
                <a:lnTo>
                  <a:pt x="0" y="10"/>
                </a:lnTo>
                <a:lnTo>
                  <a:pt x="22" y="16"/>
                </a:lnTo>
                <a:lnTo>
                  <a:pt x="38" y="0"/>
                </a:lnTo>
                <a:lnTo>
                  <a:pt x="32" y="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8" name="Freeform 77"/>
          <p:cNvSpPr>
            <a:spLocks/>
          </p:cNvSpPr>
          <p:nvPr/>
        </p:nvSpPr>
        <p:spPr bwMode="auto">
          <a:xfrm>
            <a:off x="3855137" y="2530426"/>
            <a:ext cx="91313" cy="69398"/>
          </a:xfrm>
          <a:custGeom>
            <a:avLst/>
            <a:gdLst>
              <a:gd name="T0" fmla="*/ 0 w 50"/>
              <a:gd name="T1" fmla="*/ 38 h 38"/>
              <a:gd name="T2" fmla="*/ 34 w 50"/>
              <a:gd name="T3" fmla="*/ 0 h 38"/>
              <a:gd name="T4" fmla="*/ 32 w 50"/>
              <a:gd name="T5" fmla="*/ 22 h 38"/>
              <a:gd name="T6" fmla="*/ 50 w 50"/>
              <a:gd name="T7" fmla="*/ 34 h 38"/>
              <a:gd name="T8" fmla="*/ 0 w 50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8"/>
                </a:moveTo>
                <a:lnTo>
                  <a:pt x="34" y="0"/>
                </a:lnTo>
                <a:lnTo>
                  <a:pt x="32" y="22"/>
                </a:lnTo>
                <a:lnTo>
                  <a:pt x="50" y="34"/>
                </a:lnTo>
                <a:lnTo>
                  <a:pt x="0" y="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199" name="Freeform 78"/>
          <p:cNvSpPr>
            <a:spLocks/>
          </p:cNvSpPr>
          <p:nvPr/>
        </p:nvSpPr>
        <p:spPr bwMode="auto">
          <a:xfrm>
            <a:off x="3855137" y="2530426"/>
            <a:ext cx="91313" cy="69398"/>
          </a:xfrm>
          <a:custGeom>
            <a:avLst/>
            <a:gdLst>
              <a:gd name="T0" fmla="*/ 0 w 50"/>
              <a:gd name="T1" fmla="*/ 38 h 38"/>
              <a:gd name="T2" fmla="*/ 34 w 50"/>
              <a:gd name="T3" fmla="*/ 0 h 38"/>
              <a:gd name="T4" fmla="*/ 32 w 50"/>
              <a:gd name="T5" fmla="*/ 22 h 38"/>
              <a:gd name="T6" fmla="*/ 50 w 50"/>
              <a:gd name="T7" fmla="*/ 34 h 38"/>
              <a:gd name="T8" fmla="*/ 0 w 50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8"/>
                </a:moveTo>
                <a:lnTo>
                  <a:pt x="34" y="0"/>
                </a:lnTo>
                <a:lnTo>
                  <a:pt x="32" y="22"/>
                </a:lnTo>
                <a:lnTo>
                  <a:pt x="50" y="34"/>
                </a:lnTo>
                <a:lnTo>
                  <a:pt x="0" y="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0" name="Freeform 79"/>
          <p:cNvSpPr>
            <a:spLocks/>
          </p:cNvSpPr>
          <p:nvPr/>
        </p:nvSpPr>
        <p:spPr bwMode="auto">
          <a:xfrm>
            <a:off x="2434301" y="3659058"/>
            <a:ext cx="851040" cy="390821"/>
          </a:xfrm>
          <a:custGeom>
            <a:avLst/>
            <a:gdLst>
              <a:gd name="T0" fmla="*/ 372 w 466"/>
              <a:gd name="T1" fmla="*/ 2 h 214"/>
              <a:gd name="T2" fmla="*/ 466 w 466"/>
              <a:gd name="T3" fmla="*/ 214 h 214"/>
              <a:gd name="T4" fmla="*/ 0 w 466"/>
              <a:gd name="T5" fmla="*/ 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66" h="214">
                <a:moveTo>
                  <a:pt x="372" y="2"/>
                </a:moveTo>
                <a:lnTo>
                  <a:pt x="466" y="21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1" name="Freeform 80"/>
          <p:cNvSpPr>
            <a:spLocks/>
          </p:cNvSpPr>
          <p:nvPr/>
        </p:nvSpPr>
        <p:spPr bwMode="auto">
          <a:xfrm>
            <a:off x="2375860" y="3633490"/>
            <a:ext cx="94966" cy="69398"/>
          </a:xfrm>
          <a:custGeom>
            <a:avLst/>
            <a:gdLst>
              <a:gd name="T0" fmla="*/ 0 w 52"/>
              <a:gd name="T1" fmla="*/ 0 h 38"/>
              <a:gd name="T2" fmla="*/ 52 w 52"/>
              <a:gd name="T3" fmla="*/ 2 h 38"/>
              <a:gd name="T4" fmla="*/ 34 w 52"/>
              <a:gd name="T5" fmla="*/ 16 h 38"/>
              <a:gd name="T6" fmla="*/ 36 w 52"/>
              <a:gd name="T7" fmla="*/ 38 h 38"/>
              <a:gd name="T8" fmla="*/ 0 w 5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0"/>
                </a:moveTo>
                <a:lnTo>
                  <a:pt x="52" y="2"/>
                </a:lnTo>
                <a:lnTo>
                  <a:pt x="34" y="16"/>
                </a:lnTo>
                <a:lnTo>
                  <a:pt x="36" y="38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2" name="Freeform 81"/>
          <p:cNvSpPr>
            <a:spLocks/>
          </p:cNvSpPr>
          <p:nvPr/>
        </p:nvSpPr>
        <p:spPr bwMode="auto">
          <a:xfrm>
            <a:off x="2375860" y="3633490"/>
            <a:ext cx="94966" cy="69398"/>
          </a:xfrm>
          <a:custGeom>
            <a:avLst/>
            <a:gdLst>
              <a:gd name="T0" fmla="*/ 0 w 52"/>
              <a:gd name="T1" fmla="*/ 0 h 38"/>
              <a:gd name="T2" fmla="*/ 52 w 52"/>
              <a:gd name="T3" fmla="*/ 2 h 38"/>
              <a:gd name="T4" fmla="*/ 34 w 52"/>
              <a:gd name="T5" fmla="*/ 16 h 38"/>
              <a:gd name="T6" fmla="*/ 36 w 52"/>
              <a:gd name="T7" fmla="*/ 38 h 38"/>
              <a:gd name="T8" fmla="*/ 0 w 5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0"/>
                </a:moveTo>
                <a:lnTo>
                  <a:pt x="52" y="2"/>
                </a:lnTo>
                <a:lnTo>
                  <a:pt x="34" y="16"/>
                </a:lnTo>
                <a:lnTo>
                  <a:pt x="36" y="3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3" name="Freeform 82"/>
          <p:cNvSpPr>
            <a:spLocks/>
          </p:cNvSpPr>
          <p:nvPr/>
        </p:nvSpPr>
        <p:spPr bwMode="auto">
          <a:xfrm>
            <a:off x="3088105" y="3607923"/>
            <a:ext cx="69398" cy="94966"/>
          </a:xfrm>
          <a:custGeom>
            <a:avLst/>
            <a:gdLst>
              <a:gd name="T0" fmla="*/ 0 w 38"/>
              <a:gd name="T1" fmla="*/ 0 h 52"/>
              <a:gd name="T2" fmla="*/ 38 w 38"/>
              <a:gd name="T3" fmla="*/ 36 h 52"/>
              <a:gd name="T4" fmla="*/ 16 w 38"/>
              <a:gd name="T5" fmla="*/ 32 h 52"/>
              <a:gd name="T6" fmla="*/ 2 w 38"/>
              <a:gd name="T7" fmla="*/ 52 h 52"/>
              <a:gd name="T8" fmla="*/ 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0" y="0"/>
                </a:moveTo>
                <a:lnTo>
                  <a:pt x="38" y="36"/>
                </a:lnTo>
                <a:lnTo>
                  <a:pt x="16" y="32"/>
                </a:lnTo>
                <a:lnTo>
                  <a:pt x="2" y="52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4" name="Freeform 83"/>
          <p:cNvSpPr>
            <a:spLocks/>
          </p:cNvSpPr>
          <p:nvPr/>
        </p:nvSpPr>
        <p:spPr bwMode="auto">
          <a:xfrm>
            <a:off x="3088105" y="3607923"/>
            <a:ext cx="69398" cy="94966"/>
          </a:xfrm>
          <a:custGeom>
            <a:avLst/>
            <a:gdLst>
              <a:gd name="T0" fmla="*/ 0 w 38"/>
              <a:gd name="T1" fmla="*/ 0 h 52"/>
              <a:gd name="T2" fmla="*/ 38 w 38"/>
              <a:gd name="T3" fmla="*/ 36 h 52"/>
              <a:gd name="T4" fmla="*/ 16 w 38"/>
              <a:gd name="T5" fmla="*/ 32 h 52"/>
              <a:gd name="T6" fmla="*/ 2 w 38"/>
              <a:gd name="T7" fmla="*/ 52 h 52"/>
              <a:gd name="T8" fmla="*/ 0 w 38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52">
                <a:moveTo>
                  <a:pt x="0" y="0"/>
                </a:moveTo>
                <a:lnTo>
                  <a:pt x="38" y="36"/>
                </a:lnTo>
                <a:lnTo>
                  <a:pt x="16" y="32"/>
                </a:lnTo>
                <a:lnTo>
                  <a:pt x="2" y="5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5" name="Freeform 84"/>
          <p:cNvSpPr>
            <a:spLocks/>
          </p:cNvSpPr>
          <p:nvPr/>
        </p:nvSpPr>
        <p:spPr bwMode="auto">
          <a:xfrm>
            <a:off x="4410322" y="4641589"/>
            <a:ext cx="1508497" cy="321423"/>
          </a:xfrm>
          <a:custGeom>
            <a:avLst/>
            <a:gdLst>
              <a:gd name="T0" fmla="*/ 0 w 826"/>
              <a:gd name="T1" fmla="*/ 96 h 176"/>
              <a:gd name="T2" fmla="*/ 248 w 826"/>
              <a:gd name="T3" fmla="*/ 176 h 176"/>
              <a:gd name="T4" fmla="*/ 826 w 826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26" h="176">
                <a:moveTo>
                  <a:pt x="0" y="96"/>
                </a:moveTo>
                <a:lnTo>
                  <a:pt x="248" y="176"/>
                </a:lnTo>
                <a:lnTo>
                  <a:pt x="826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6" name="Freeform 85"/>
          <p:cNvSpPr>
            <a:spLocks/>
          </p:cNvSpPr>
          <p:nvPr/>
        </p:nvSpPr>
        <p:spPr bwMode="auto">
          <a:xfrm>
            <a:off x="5885946" y="4616021"/>
            <a:ext cx="94966" cy="69398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6" y="16"/>
                </a:lnTo>
                <a:lnTo>
                  <a:pt x="0" y="0"/>
                </a:lnTo>
                <a:lnTo>
                  <a:pt x="5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7" name="Freeform 86"/>
          <p:cNvSpPr>
            <a:spLocks/>
          </p:cNvSpPr>
          <p:nvPr/>
        </p:nvSpPr>
        <p:spPr bwMode="auto">
          <a:xfrm>
            <a:off x="5885946" y="4616021"/>
            <a:ext cx="94966" cy="69398"/>
          </a:xfrm>
          <a:custGeom>
            <a:avLst/>
            <a:gdLst>
              <a:gd name="T0" fmla="*/ 52 w 52"/>
              <a:gd name="T1" fmla="*/ 4 h 38"/>
              <a:gd name="T2" fmla="*/ 12 w 52"/>
              <a:gd name="T3" fmla="*/ 38 h 38"/>
              <a:gd name="T4" fmla="*/ 16 w 52"/>
              <a:gd name="T5" fmla="*/ 16 h 38"/>
              <a:gd name="T6" fmla="*/ 0 w 52"/>
              <a:gd name="T7" fmla="*/ 0 h 38"/>
              <a:gd name="T8" fmla="*/ 52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4"/>
                </a:moveTo>
                <a:lnTo>
                  <a:pt x="12" y="38"/>
                </a:lnTo>
                <a:lnTo>
                  <a:pt x="16" y="16"/>
                </a:lnTo>
                <a:lnTo>
                  <a:pt x="0" y="0"/>
                </a:lnTo>
                <a:lnTo>
                  <a:pt x="5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8" name="Freeform 87"/>
          <p:cNvSpPr>
            <a:spLocks/>
          </p:cNvSpPr>
          <p:nvPr/>
        </p:nvSpPr>
        <p:spPr bwMode="auto">
          <a:xfrm>
            <a:off x="4351881" y="4791343"/>
            <a:ext cx="94966" cy="69398"/>
          </a:xfrm>
          <a:custGeom>
            <a:avLst/>
            <a:gdLst>
              <a:gd name="T0" fmla="*/ 0 w 52"/>
              <a:gd name="T1" fmla="*/ 4 h 38"/>
              <a:gd name="T2" fmla="*/ 52 w 52"/>
              <a:gd name="T3" fmla="*/ 0 h 38"/>
              <a:gd name="T4" fmla="*/ 34 w 52"/>
              <a:gd name="T5" fmla="*/ 16 h 38"/>
              <a:gd name="T6" fmla="*/ 40 w 52"/>
              <a:gd name="T7" fmla="*/ 38 h 38"/>
              <a:gd name="T8" fmla="*/ 0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4"/>
                </a:moveTo>
                <a:lnTo>
                  <a:pt x="52" y="0"/>
                </a:lnTo>
                <a:lnTo>
                  <a:pt x="34" y="16"/>
                </a:lnTo>
                <a:lnTo>
                  <a:pt x="40" y="38"/>
                </a:lnTo>
                <a:lnTo>
                  <a:pt x="0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09" name="Freeform 88"/>
          <p:cNvSpPr>
            <a:spLocks/>
          </p:cNvSpPr>
          <p:nvPr/>
        </p:nvSpPr>
        <p:spPr bwMode="auto">
          <a:xfrm>
            <a:off x="4351881" y="4791343"/>
            <a:ext cx="94966" cy="69398"/>
          </a:xfrm>
          <a:custGeom>
            <a:avLst/>
            <a:gdLst>
              <a:gd name="T0" fmla="*/ 0 w 52"/>
              <a:gd name="T1" fmla="*/ 4 h 38"/>
              <a:gd name="T2" fmla="*/ 52 w 52"/>
              <a:gd name="T3" fmla="*/ 0 h 38"/>
              <a:gd name="T4" fmla="*/ 34 w 52"/>
              <a:gd name="T5" fmla="*/ 16 h 38"/>
              <a:gd name="T6" fmla="*/ 40 w 52"/>
              <a:gd name="T7" fmla="*/ 38 h 38"/>
              <a:gd name="T8" fmla="*/ 0 w 52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0" y="4"/>
                </a:moveTo>
                <a:lnTo>
                  <a:pt x="52" y="0"/>
                </a:lnTo>
                <a:lnTo>
                  <a:pt x="34" y="16"/>
                </a:lnTo>
                <a:lnTo>
                  <a:pt x="40" y="38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0" name="Freeform 89"/>
          <p:cNvSpPr>
            <a:spLocks/>
          </p:cNvSpPr>
          <p:nvPr/>
        </p:nvSpPr>
        <p:spPr bwMode="auto">
          <a:xfrm>
            <a:off x="1791455" y="2808018"/>
            <a:ext cx="759727" cy="796252"/>
          </a:xfrm>
          <a:custGeom>
            <a:avLst/>
            <a:gdLst>
              <a:gd name="T0" fmla="*/ 416 w 416"/>
              <a:gd name="T1" fmla="*/ 0 h 436"/>
              <a:gd name="T2" fmla="*/ 0 w 416"/>
              <a:gd name="T3" fmla="*/ 0 h 436"/>
              <a:gd name="T4" fmla="*/ 0 w 416"/>
              <a:gd name="T5" fmla="*/ 436 h 436"/>
              <a:gd name="T6" fmla="*/ 84 w 416"/>
              <a:gd name="T7" fmla="*/ 436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6" h="436">
                <a:moveTo>
                  <a:pt x="416" y="0"/>
                </a:moveTo>
                <a:lnTo>
                  <a:pt x="0" y="0"/>
                </a:lnTo>
                <a:lnTo>
                  <a:pt x="0" y="436"/>
                </a:lnTo>
                <a:lnTo>
                  <a:pt x="84" y="436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1" name="Freeform 90"/>
          <p:cNvSpPr>
            <a:spLocks/>
          </p:cNvSpPr>
          <p:nvPr/>
        </p:nvSpPr>
        <p:spPr bwMode="auto">
          <a:xfrm>
            <a:off x="1904684" y="3553135"/>
            <a:ext cx="131491" cy="105923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2" name="Freeform 91"/>
          <p:cNvSpPr>
            <a:spLocks/>
          </p:cNvSpPr>
          <p:nvPr/>
        </p:nvSpPr>
        <p:spPr bwMode="auto">
          <a:xfrm>
            <a:off x="1904684" y="3553135"/>
            <a:ext cx="131491" cy="105923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3" name="Freeform 92"/>
          <p:cNvSpPr>
            <a:spLocks/>
          </p:cNvSpPr>
          <p:nvPr/>
        </p:nvSpPr>
        <p:spPr bwMode="auto">
          <a:xfrm>
            <a:off x="6791774" y="2800713"/>
            <a:ext cx="880261" cy="1793393"/>
          </a:xfrm>
          <a:custGeom>
            <a:avLst/>
            <a:gdLst>
              <a:gd name="T0" fmla="*/ 0 w 482"/>
              <a:gd name="T1" fmla="*/ 0 h 982"/>
              <a:gd name="T2" fmla="*/ 482 w 482"/>
              <a:gd name="T3" fmla="*/ 0 h 982"/>
              <a:gd name="T4" fmla="*/ 482 w 482"/>
              <a:gd name="T5" fmla="*/ 982 h 982"/>
              <a:gd name="T6" fmla="*/ 398 w 482"/>
              <a:gd name="T7" fmla="*/ 982 h 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2" h="982">
                <a:moveTo>
                  <a:pt x="0" y="0"/>
                </a:moveTo>
                <a:lnTo>
                  <a:pt x="482" y="0"/>
                </a:lnTo>
                <a:lnTo>
                  <a:pt x="482" y="982"/>
                </a:lnTo>
                <a:lnTo>
                  <a:pt x="398" y="982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4" name="Freeform 93"/>
          <p:cNvSpPr>
            <a:spLocks/>
          </p:cNvSpPr>
          <p:nvPr/>
        </p:nvSpPr>
        <p:spPr bwMode="auto">
          <a:xfrm>
            <a:off x="7427315" y="4539318"/>
            <a:ext cx="131491" cy="109576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60 h 60"/>
              <a:gd name="T4" fmla="*/ 54 w 72"/>
              <a:gd name="T5" fmla="*/ 30 h 60"/>
              <a:gd name="T6" fmla="*/ 72 w 72"/>
              <a:gd name="T7" fmla="*/ 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60"/>
                </a:lnTo>
                <a:lnTo>
                  <a:pt x="54" y="30"/>
                </a:lnTo>
                <a:lnTo>
                  <a:pt x="72" y="0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5" name="Freeform 94"/>
          <p:cNvSpPr>
            <a:spLocks/>
          </p:cNvSpPr>
          <p:nvPr/>
        </p:nvSpPr>
        <p:spPr bwMode="auto">
          <a:xfrm>
            <a:off x="7427315" y="4539318"/>
            <a:ext cx="131491" cy="109576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60 h 60"/>
              <a:gd name="T4" fmla="*/ 54 w 72"/>
              <a:gd name="T5" fmla="*/ 30 h 60"/>
              <a:gd name="T6" fmla="*/ 72 w 72"/>
              <a:gd name="T7" fmla="*/ 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60"/>
                </a:lnTo>
                <a:lnTo>
                  <a:pt x="54" y="30"/>
                </a:lnTo>
                <a:lnTo>
                  <a:pt x="72" y="0"/>
                </a:lnTo>
                <a:lnTo>
                  <a:pt x="0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6" name="Rectangle 95"/>
          <p:cNvSpPr>
            <a:spLocks noChangeArrowheads="1"/>
          </p:cNvSpPr>
          <p:nvPr/>
        </p:nvSpPr>
        <p:spPr bwMode="auto">
          <a:xfrm>
            <a:off x="1689184" y="3005255"/>
            <a:ext cx="1238209" cy="21915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7" name="Rectangle 96"/>
          <p:cNvSpPr>
            <a:spLocks noChangeArrowheads="1"/>
          </p:cNvSpPr>
          <p:nvPr/>
        </p:nvSpPr>
        <p:spPr bwMode="auto">
          <a:xfrm>
            <a:off x="1689184" y="3005255"/>
            <a:ext cx="1238209" cy="219152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8" name="Rectangle 97"/>
          <p:cNvSpPr>
            <a:spLocks noChangeArrowheads="1"/>
          </p:cNvSpPr>
          <p:nvPr/>
        </p:nvSpPr>
        <p:spPr bwMode="auto">
          <a:xfrm>
            <a:off x="1791455" y="2092122"/>
            <a:ext cx="1713039" cy="22280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19" name="Rectangle 98"/>
          <p:cNvSpPr>
            <a:spLocks noChangeArrowheads="1"/>
          </p:cNvSpPr>
          <p:nvPr/>
        </p:nvSpPr>
        <p:spPr bwMode="auto">
          <a:xfrm>
            <a:off x="1791455" y="2092122"/>
            <a:ext cx="1713039" cy="222804"/>
          </a:xfrm>
          <a:prstGeom prst="rect">
            <a:avLst/>
          </a:prstGeom>
          <a:solidFill>
            <a:srgbClr val="FFCCCC"/>
          </a:solidFill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0" name="Rectangle 99"/>
          <p:cNvSpPr>
            <a:spLocks noChangeArrowheads="1"/>
          </p:cNvSpPr>
          <p:nvPr/>
        </p:nvSpPr>
        <p:spPr bwMode="auto">
          <a:xfrm>
            <a:off x="4245958" y="2092122"/>
            <a:ext cx="2136732" cy="222804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1" name="Rectangle 100"/>
          <p:cNvSpPr>
            <a:spLocks noChangeArrowheads="1"/>
          </p:cNvSpPr>
          <p:nvPr/>
        </p:nvSpPr>
        <p:spPr bwMode="auto">
          <a:xfrm>
            <a:off x="4245958" y="2092122"/>
            <a:ext cx="2136732" cy="222804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2" name="Rectangle 101"/>
          <p:cNvSpPr>
            <a:spLocks noChangeArrowheads="1"/>
          </p:cNvSpPr>
          <p:nvPr/>
        </p:nvSpPr>
        <p:spPr bwMode="auto">
          <a:xfrm>
            <a:off x="6528792" y="3976828"/>
            <a:ext cx="1369700" cy="21915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3" name="Rectangle 102"/>
          <p:cNvSpPr>
            <a:spLocks noChangeArrowheads="1"/>
          </p:cNvSpPr>
          <p:nvPr/>
        </p:nvSpPr>
        <p:spPr bwMode="auto">
          <a:xfrm>
            <a:off x="6528792" y="3976828"/>
            <a:ext cx="1369700" cy="219152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4" name="Rectangle 103"/>
          <p:cNvSpPr>
            <a:spLocks noChangeArrowheads="1"/>
          </p:cNvSpPr>
          <p:nvPr/>
        </p:nvSpPr>
        <p:spPr bwMode="auto">
          <a:xfrm>
            <a:off x="1893726" y="2143257"/>
            <a:ext cx="1482657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le consultant entend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7" name="Rectangle 116"/>
          <p:cNvSpPr>
            <a:spLocks noChangeArrowheads="1"/>
          </p:cNvSpPr>
          <p:nvPr/>
        </p:nvSpPr>
        <p:spPr bwMode="auto">
          <a:xfrm>
            <a:off x="4348229" y="2143257"/>
            <a:ext cx="1987941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 que son interlocuteur omet de dire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4" name="Rectangle 133"/>
          <p:cNvSpPr>
            <a:spLocks noChangeArrowheads="1"/>
          </p:cNvSpPr>
          <p:nvPr/>
        </p:nvSpPr>
        <p:spPr bwMode="auto">
          <a:xfrm>
            <a:off x="1754930" y="3052738"/>
            <a:ext cx="1069579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Bonne reformulation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0" name="Rectangle 139"/>
          <p:cNvSpPr>
            <a:spLocks noChangeArrowheads="1"/>
          </p:cNvSpPr>
          <p:nvPr/>
        </p:nvSpPr>
        <p:spPr bwMode="auto">
          <a:xfrm>
            <a:off x="6605495" y="4017006"/>
            <a:ext cx="1231860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Mauvaise reformulation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6" name="Rectangle 145"/>
          <p:cNvSpPr>
            <a:spLocks noChangeArrowheads="1"/>
          </p:cNvSpPr>
          <p:nvPr/>
        </p:nvSpPr>
        <p:spPr bwMode="auto">
          <a:xfrm>
            <a:off x="3329172" y="4009701"/>
            <a:ext cx="2439747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ne reformule que ce qu’il entend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7" name="Rectangle 166"/>
          <p:cNvSpPr>
            <a:spLocks noChangeArrowheads="1"/>
          </p:cNvSpPr>
          <p:nvPr/>
        </p:nvSpPr>
        <p:spPr bwMode="auto">
          <a:xfrm>
            <a:off x="3263426" y="5010495"/>
            <a:ext cx="4619476" cy="141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comble les lacunes avec d’autres informations (issues de son expérience)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6939852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L’ÉCHELONNEMENT DES FACTURES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42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PLAN DE PAIEMENT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597807" y="2818925"/>
            <a:ext cx="6169870" cy="1548000"/>
            <a:chOff x="1871663" y="3006725"/>
            <a:chExt cx="5400675" cy="1355011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332038" y="3622675"/>
              <a:ext cx="4464050" cy="638175"/>
            </a:xfrm>
            <a:custGeom>
              <a:avLst/>
              <a:gdLst>
                <a:gd name="T0" fmla="*/ 2384 w 2812"/>
                <a:gd name="T1" fmla="*/ 0 h 402"/>
                <a:gd name="T2" fmla="*/ 2384 w 2812"/>
                <a:gd name="T3" fmla="*/ 100 h 402"/>
                <a:gd name="T4" fmla="*/ 0 w 2812"/>
                <a:gd name="T5" fmla="*/ 100 h 402"/>
                <a:gd name="T6" fmla="*/ 0 w 2812"/>
                <a:gd name="T7" fmla="*/ 302 h 402"/>
                <a:gd name="T8" fmla="*/ 2384 w 2812"/>
                <a:gd name="T9" fmla="*/ 302 h 402"/>
                <a:gd name="T10" fmla="*/ 2384 w 2812"/>
                <a:gd name="T11" fmla="*/ 402 h 402"/>
                <a:gd name="T12" fmla="*/ 2812 w 2812"/>
                <a:gd name="T13" fmla="*/ 200 h 402"/>
                <a:gd name="T14" fmla="*/ 2384 w 2812"/>
                <a:gd name="T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2" h="402">
                  <a:moveTo>
                    <a:pt x="2384" y="0"/>
                  </a:moveTo>
                  <a:lnTo>
                    <a:pt x="2384" y="100"/>
                  </a:lnTo>
                  <a:lnTo>
                    <a:pt x="0" y="100"/>
                  </a:lnTo>
                  <a:lnTo>
                    <a:pt x="0" y="302"/>
                  </a:lnTo>
                  <a:lnTo>
                    <a:pt x="2384" y="302"/>
                  </a:lnTo>
                  <a:lnTo>
                    <a:pt x="2384" y="402"/>
                  </a:lnTo>
                  <a:lnTo>
                    <a:pt x="2812" y="200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332038" y="3622675"/>
              <a:ext cx="4464050" cy="638175"/>
            </a:xfrm>
            <a:custGeom>
              <a:avLst/>
              <a:gdLst>
                <a:gd name="T0" fmla="*/ 2384 w 2812"/>
                <a:gd name="T1" fmla="*/ 0 h 402"/>
                <a:gd name="T2" fmla="*/ 2384 w 2812"/>
                <a:gd name="T3" fmla="*/ 100 h 402"/>
                <a:gd name="T4" fmla="*/ 0 w 2812"/>
                <a:gd name="T5" fmla="*/ 100 h 402"/>
                <a:gd name="T6" fmla="*/ 0 w 2812"/>
                <a:gd name="T7" fmla="*/ 302 h 402"/>
                <a:gd name="T8" fmla="*/ 2384 w 2812"/>
                <a:gd name="T9" fmla="*/ 302 h 402"/>
                <a:gd name="T10" fmla="*/ 2384 w 2812"/>
                <a:gd name="T11" fmla="*/ 402 h 402"/>
                <a:gd name="T12" fmla="*/ 2812 w 2812"/>
                <a:gd name="T13" fmla="*/ 200 h 402"/>
                <a:gd name="T14" fmla="*/ 2384 w 2812"/>
                <a:gd name="T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2" h="402">
                  <a:moveTo>
                    <a:pt x="2384" y="0"/>
                  </a:moveTo>
                  <a:lnTo>
                    <a:pt x="2384" y="100"/>
                  </a:lnTo>
                  <a:lnTo>
                    <a:pt x="0" y="100"/>
                  </a:lnTo>
                  <a:lnTo>
                    <a:pt x="0" y="302"/>
                  </a:lnTo>
                  <a:lnTo>
                    <a:pt x="2384" y="302"/>
                  </a:lnTo>
                  <a:lnTo>
                    <a:pt x="2384" y="402"/>
                  </a:lnTo>
                  <a:lnTo>
                    <a:pt x="2812" y="200"/>
                  </a:lnTo>
                  <a:lnTo>
                    <a:pt x="23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2332038" y="3622675"/>
              <a:ext cx="4464050" cy="638175"/>
            </a:xfrm>
            <a:custGeom>
              <a:avLst/>
              <a:gdLst>
                <a:gd name="T0" fmla="*/ 2384 w 2812"/>
                <a:gd name="T1" fmla="*/ 0 h 402"/>
                <a:gd name="T2" fmla="*/ 2384 w 2812"/>
                <a:gd name="T3" fmla="*/ 100 h 402"/>
                <a:gd name="T4" fmla="*/ 0 w 2812"/>
                <a:gd name="T5" fmla="*/ 100 h 402"/>
                <a:gd name="T6" fmla="*/ 0 w 2812"/>
                <a:gd name="T7" fmla="*/ 302 h 402"/>
                <a:gd name="T8" fmla="*/ 2384 w 2812"/>
                <a:gd name="T9" fmla="*/ 302 h 402"/>
                <a:gd name="T10" fmla="*/ 2384 w 2812"/>
                <a:gd name="T11" fmla="*/ 402 h 402"/>
                <a:gd name="T12" fmla="*/ 2812 w 2812"/>
                <a:gd name="T13" fmla="*/ 200 h 402"/>
                <a:gd name="T14" fmla="*/ 2384 w 2812"/>
                <a:gd name="T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2" h="402">
                  <a:moveTo>
                    <a:pt x="2384" y="0"/>
                  </a:moveTo>
                  <a:lnTo>
                    <a:pt x="2384" y="100"/>
                  </a:lnTo>
                  <a:lnTo>
                    <a:pt x="0" y="100"/>
                  </a:lnTo>
                  <a:lnTo>
                    <a:pt x="0" y="302"/>
                  </a:lnTo>
                  <a:lnTo>
                    <a:pt x="2384" y="302"/>
                  </a:lnTo>
                  <a:lnTo>
                    <a:pt x="2384" y="402"/>
                  </a:lnTo>
                  <a:lnTo>
                    <a:pt x="2812" y="200"/>
                  </a:lnTo>
                  <a:lnTo>
                    <a:pt x="2384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313113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2 w 642"/>
                <a:gd name="T7" fmla="*/ 154 h 276"/>
                <a:gd name="T8" fmla="*/ 412 w 642"/>
                <a:gd name="T9" fmla="*/ 216 h 276"/>
                <a:gd name="T10" fmla="*/ 468 w 642"/>
                <a:gd name="T11" fmla="*/ 216 h 276"/>
                <a:gd name="T12" fmla="*/ 320 w 642"/>
                <a:gd name="T13" fmla="*/ 276 h 276"/>
                <a:gd name="T14" fmla="*/ 174 w 642"/>
                <a:gd name="T15" fmla="*/ 216 h 276"/>
                <a:gd name="T16" fmla="*/ 226 w 642"/>
                <a:gd name="T17" fmla="*/ 216 h 276"/>
                <a:gd name="T18" fmla="*/ 226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2" y="154"/>
                  </a:lnTo>
                  <a:lnTo>
                    <a:pt x="412" y="216"/>
                  </a:lnTo>
                  <a:lnTo>
                    <a:pt x="468" y="216"/>
                  </a:lnTo>
                  <a:lnTo>
                    <a:pt x="320" y="276"/>
                  </a:lnTo>
                  <a:lnTo>
                    <a:pt x="174" y="216"/>
                  </a:lnTo>
                  <a:lnTo>
                    <a:pt x="226" y="216"/>
                  </a:lnTo>
                  <a:lnTo>
                    <a:pt x="226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313113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2 w 642"/>
                <a:gd name="T7" fmla="*/ 154 h 276"/>
                <a:gd name="T8" fmla="*/ 412 w 642"/>
                <a:gd name="T9" fmla="*/ 216 h 276"/>
                <a:gd name="T10" fmla="*/ 468 w 642"/>
                <a:gd name="T11" fmla="*/ 216 h 276"/>
                <a:gd name="T12" fmla="*/ 320 w 642"/>
                <a:gd name="T13" fmla="*/ 276 h 276"/>
                <a:gd name="T14" fmla="*/ 174 w 642"/>
                <a:gd name="T15" fmla="*/ 216 h 276"/>
                <a:gd name="T16" fmla="*/ 226 w 642"/>
                <a:gd name="T17" fmla="*/ 216 h 276"/>
                <a:gd name="T18" fmla="*/ 226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2" y="154"/>
                  </a:lnTo>
                  <a:lnTo>
                    <a:pt x="412" y="216"/>
                  </a:lnTo>
                  <a:lnTo>
                    <a:pt x="468" y="216"/>
                  </a:lnTo>
                  <a:lnTo>
                    <a:pt x="320" y="276"/>
                  </a:lnTo>
                  <a:lnTo>
                    <a:pt x="174" y="216"/>
                  </a:lnTo>
                  <a:lnTo>
                    <a:pt x="226" y="216"/>
                  </a:lnTo>
                  <a:lnTo>
                    <a:pt x="226" y="154"/>
                  </a:lnTo>
                  <a:lnTo>
                    <a:pt x="0" y="1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313113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2 w 642"/>
                <a:gd name="T7" fmla="*/ 154 h 276"/>
                <a:gd name="T8" fmla="*/ 412 w 642"/>
                <a:gd name="T9" fmla="*/ 216 h 276"/>
                <a:gd name="T10" fmla="*/ 468 w 642"/>
                <a:gd name="T11" fmla="*/ 216 h 276"/>
                <a:gd name="T12" fmla="*/ 320 w 642"/>
                <a:gd name="T13" fmla="*/ 276 h 276"/>
                <a:gd name="T14" fmla="*/ 174 w 642"/>
                <a:gd name="T15" fmla="*/ 216 h 276"/>
                <a:gd name="T16" fmla="*/ 226 w 642"/>
                <a:gd name="T17" fmla="*/ 216 h 276"/>
                <a:gd name="T18" fmla="*/ 226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2" y="154"/>
                  </a:lnTo>
                  <a:lnTo>
                    <a:pt x="412" y="216"/>
                  </a:lnTo>
                  <a:lnTo>
                    <a:pt x="468" y="216"/>
                  </a:lnTo>
                  <a:lnTo>
                    <a:pt x="320" y="276"/>
                  </a:lnTo>
                  <a:lnTo>
                    <a:pt x="174" y="216"/>
                  </a:lnTo>
                  <a:lnTo>
                    <a:pt x="226" y="216"/>
                  </a:lnTo>
                  <a:lnTo>
                    <a:pt x="226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802188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4 w 642"/>
                <a:gd name="T7" fmla="*/ 154 h 276"/>
                <a:gd name="T8" fmla="*/ 414 w 642"/>
                <a:gd name="T9" fmla="*/ 216 h 276"/>
                <a:gd name="T10" fmla="*/ 468 w 642"/>
                <a:gd name="T11" fmla="*/ 216 h 276"/>
                <a:gd name="T12" fmla="*/ 322 w 642"/>
                <a:gd name="T13" fmla="*/ 276 h 276"/>
                <a:gd name="T14" fmla="*/ 174 w 642"/>
                <a:gd name="T15" fmla="*/ 216 h 276"/>
                <a:gd name="T16" fmla="*/ 228 w 642"/>
                <a:gd name="T17" fmla="*/ 216 h 276"/>
                <a:gd name="T18" fmla="*/ 228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4" y="154"/>
                  </a:lnTo>
                  <a:lnTo>
                    <a:pt x="414" y="216"/>
                  </a:lnTo>
                  <a:lnTo>
                    <a:pt x="468" y="216"/>
                  </a:lnTo>
                  <a:lnTo>
                    <a:pt x="322" y="276"/>
                  </a:lnTo>
                  <a:lnTo>
                    <a:pt x="174" y="216"/>
                  </a:lnTo>
                  <a:lnTo>
                    <a:pt x="228" y="216"/>
                  </a:lnTo>
                  <a:lnTo>
                    <a:pt x="228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4802188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4 w 642"/>
                <a:gd name="T7" fmla="*/ 154 h 276"/>
                <a:gd name="T8" fmla="*/ 414 w 642"/>
                <a:gd name="T9" fmla="*/ 216 h 276"/>
                <a:gd name="T10" fmla="*/ 468 w 642"/>
                <a:gd name="T11" fmla="*/ 216 h 276"/>
                <a:gd name="T12" fmla="*/ 322 w 642"/>
                <a:gd name="T13" fmla="*/ 276 h 276"/>
                <a:gd name="T14" fmla="*/ 174 w 642"/>
                <a:gd name="T15" fmla="*/ 216 h 276"/>
                <a:gd name="T16" fmla="*/ 228 w 642"/>
                <a:gd name="T17" fmla="*/ 216 h 276"/>
                <a:gd name="T18" fmla="*/ 228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4" y="154"/>
                  </a:lnTo>
                  <a:lnTo>
                    <a:pt x="414" y="216"/>
                  </a:lnTo>
                  <a:lnTo>
                    <a:pt x="468" y="216"/>
                  </a:lnTo>
                  <a:lnTo>
                    <a:pt x="322" y="276"/>
                  </a:lnTo>
                  <a:lnTo>
                    <a:pt x="174" y="216"/>
                  </a:lnTo>
                  <a:lnTo>
                    <a:pt x="228" y="216"/>
                  </a:lnTo>
                  <a:lnTo>
                    <a:pt x="228" y="154"/>
                  </a:lnTo>
                  <a:lnTo>
                    <a:pt x="0" y="1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4802188" y="3006725"/>
              <a:ext cx="1019175" cy="438150"/>
            </a:xfrm>
            <a:custGeom>
              <a:avLst/>
              <a:gdLst>
                <a:gd name="T0" fmla="*/ 0 w 642"/>
                <a:gd name="T1" fmla="*/ 0 h 276"/>
                <a:gd name="T2" fmla="*/ 642 w 642"/>
                <a:gd name="T3" fmla="*/ 0 h 276"/>
                <a:gd name="T4" fmla="*/ 642 w 642"/>
                <a:gd name="T5" fmla="*/ 154 h 276"/>
                <a:gd name="T6" fmla="*/ 414 w 642"/>
                <a:gd name="T7" fmla="*/ 154 h 276"/>
                <a:gd name="T8" fmla="*/ 414 w 642"/>
                <a:gd name="T9" fmla="*/ 216 h 276"/>
                <a:gd name="T10" fmla="*/ 468 w 642"/>
                <a:gd name="T11" fmla="*/ 216 h 276"/>
                <a:gd name="T12" fmla="*/ 322 w 642"/>
                <a:gd name="T13" fmla="*/ 276 h 276"/>
                <a:gd name="T14" fmla="*/ 174 w 642"/>
                <a:gd name="T15" fmla="*/ 216 h 276"/>
                <a:gd name="T16" fmla="*/ 228 w 642"/>
                <a:gd name="T17" fmla="*/ 216 h 276"/>
                <a:gd name="T18" fmla="*/ 228 w 642"/>
                <a:gd name="T19" fmla="*/ 154 h 276"/>
                <a:gd name="T20" fmla="*/ 0 w 642"/>
                <a:gd name="T21" fmla="*/ 154 h 276"/>
                <a:gd name="T22" fmla="*/ 0 w 64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2" h="276">
                  <a:moveTo>
                    <a:pt x="0" y="0"/>
                  </a:moveTo>
                  <a:lnTo>
                    <a:pt x="642" y="0"/>
                  </a:lnTo>
                  <a:lnTo>
                    <a:pt x="642" y="154"/>
                  </a:lnTo>
                  <a:lnTo>
                    <a:pt x="414" y="154"/>
                  </a:lnTo>
                  <a:lnTo>
                    <a:pt x="414" y="216"/>
                  </a:lnTo>
                  <a:lnTo>
                    <a:pt x="468" y="216"/>
                  </a:lnTo>
                  <a:lnTo>
                    <a:pt x="322" y="276"/>
                  </a:lnTo>
                  <a:lnTo>
                    <a:pt x="174" y="216"/>
                  </a:lnTo>
                  <a:lnTo>
                    <a:pt x="228" y="216"/>
                  </a:lnTo>
                  <a:lnTo>
                    <a:pt x="228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1871663" y="3006725"/>
              <a:ext cx="923925" cy="438150"/>
            </a:xfrm>
            <a:custGeom>
              <a:avLst/>
              <a:gdLst>
                <a:gd name="T0" fmla="*/ 0 w 582"/>
                <a:gd name="T1" fmla="*/ 0 h 276"/>
                <a:gd name="T2" fmla="*/ 582 w 582"/>
                <a:gd name="T3" fmla="*/ 0 h 276"/>
                <a:gd name="T4" fmla="*/ 582 w 582"/>
                <a:gd name="T5" fmla="*/ 154 h 276"/>
                <a:gd name="T6" fmla="*/ 380 w 582"/>
                <a:gd name="T7" fmla="*/ 154 h 276"/>
                <a:gd name="T8" fmla="*/ 380 w 582"/>
                <a:gd name="T9" fmla="*/ 216 h 276"/>
                <a:gd name="T10" fmla="*/ 436 w 582"/>
                <a:gd name="T11" fmla="*/ 216 h 276"/>
                <a:gd name="T12" fmla="*/ 288 w 582"/>
                <a:gd name="T13" fmla="*/ 276 h 276"/>
                <a:gd name="T14" fmla="*/ 142 w 582"/>
                <a:gd name="T15" fmla="*/ 216 h 276"/>
                <a:gd name="T16" fmla="*/ 196 w 582"/>
                <a:gd name="T17" fmla="*/ 216 h 276"/>
                <a:gd name="T18" fmla="*/ 196 w 582"/>
                <a:gd name="T19" fmla="*/ 154 h 276"/>
                <a:gd name="T20" fmla="*/ 0 w 582"/>
                <a:gd name="T21" fmla="*/ 154 h 276"/>
                <a:gd name="T22" fmla="*/ 0 w 58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2" h="276">
                  <a:moveTo>
                    <a:pt x="0" y="0"/>
                  </a:moveTo>
                  <a:lnTo>
                    <a:pt x="582" y="0"/>
                  </a:lnTo>
                  <a:lnTo>
                    <a:pt x="582" y="154"/>
                  </a:lnTo>
                  <a:lnTo>
                    <a:pt x="380" y="154"/>
                  </a:lnTo>
                  <a:lnTo>
                    <a:pt x="380" y="216"/>
                  </a:lnTo>
                  <a:lnTo>
                    <a:pt x="436" y="216"/>
                  </a:lnTo>
                  <a:lnTo>
                    <a:pt x="288" y="276"/>
                  </a:lnTo>
                  <a:lnTo>
                    <a:pt x="142" y="216"/>
                  </a:lnTo>
                  <a:lnTo>
                    <a:pt x="196" y="216"/>
                  </a:lnTo>
                  <a:lnTo>
                    <a:pt x="196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1871663" y="3006725"/>
              <a:ext cx="923925" cy="438150"/>
            </a:xfrm>
            <a:custGeom>
              <a:avLst/>
              <a:gdLst>
                <a:gd name="T0" fmla="*/ 0 w 582"/>
                <a:gd name="T1" fmla="*/ 0 h 276"/>
                <a:gd name="T2" fmla="*/ 582 w 582"/>
                <a:gd name="T3" fmla="*/ 0 h 276"/>
                <a:gd name="T4" fmla="*/ 582 w 582"/>
                <a:gd name="T5" fmla="*/ 154 h 276"/>
                <a:gd name="T6" fmla="*/ 380 w 582"/>
                <a:gd name="T7" fmla="*/ 154 h 276"/>
                <a:gd name="T8" fmla="*/ 380 w 582"/>
                <a:gd name="T9" fmla="*/ 216 h 276"/>
                <a:gd name="T10" fmla="*/ 436 w 582"/>
                <a:gd name="T11" fmla="*/ 216 h 276"/>
                <a:gd name="T12" fmla="*/ 288 w 582"/>
                <a:gd name="T13" fmla="*/ 276 h 276"/>
                <a:gd name="T14" fmla="*/ 142 w 582"/>
                <a:gd name="T15" fmla="*/ 216 h 276"/>
                <a:gd name="T16" fmla="*/ 196 w 582"/>
                <a:gd name="T17" fmla="*/ 216 h 276"/>
                <a:gd name="T18" fmla="*/ 196 w 582"/>
                <a:gd name="T19" fmla="*/ 154 h 276"/>
                <a:gd name="T20" fmla="*/ 0 w 582"/>
                <a:gd name="T21" fmla="*/ 154 h 276"/>
                <a:gd name="T22" fmla="*/ 0 w 58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2" h="276">
                  <a:moveTo>
                    <a:pt x="0" y="0"/>
                  </a:moveTo>
                  <a:lnTo>
                    <a:pt x="582" y="0"/>
                  </a:lnTo>
                  <a:lnTo>
                    <a:pt x="582" y="154"/>
                  </a:lnTo>
                  <a:lnTo>
                    <a:pt x="380" y="154"/>
                  </a:lnTo>
                  <a:lnTo>
                    <a:pt x="380" y="216"/>
                  </a:lnTo>
                  <a:lnTo>
                    <a:pt x="436" y="216"/>
                  </a:lnTo>
                  <a:lnTo>
                    <a:pt x="288" y="276"/>
                  </a:lnTo>
                  <a:lnTo>
                    <a:pt x="142" y="216"/>
                  </a:lnTo>
                  <a:lnTo>
                    <a:pt x="196" y="216"/>
                  </a:lnTo>
                  <a:lnTo>
                    <a:pt x="196" y="154"/>
                  </a:lnTo>
                  <a:lnTo>
                    <a:pt x="0" y="1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8" name="Freeform 17"/>
            <p:cNvSpPr>
              <a:spLocks/>
            </p:cNvSpPr>
            <p:nvPr/>
          </p:nvSpPr>
          <p:spPr bwMode="auto">
            <a:xfrm>
              <a:off x="1871663" y="3006725"/>
              <a:ext cx="923925" cy="438150"/>
            </a:xfrm>
            <a:custGeom>
              <a:avLst/>
              <a:gdLst>
                <a:gd name="T0" fmla="*/ 0 w 582"/>
                <a:gd name="T1" fmla="*/ 0 h 276"/>
                <a:gd name="T2" fmla="*/ 582 w 582"/>
                <a:gd name="T3" fmla="*/ 0 h 276"/>
                <a:gd name="T4" fmla="*/ 582 w 582"/>
                <a:gd name="T5" fmla="*/ 154 h 276"/>
                <a:gd name="T6" fmla="*/ 380 w 582"/>
                <a:gd name="T7" fmla="*/ 154 h 276"/>
                <a:gd name="T8" fmla="*/ 380 w 582"/>
                <a:gd name="T9" fmla="*/ 216 h 276"/>
                <a:gd name="T10" fmla="*/ 436 w 582"/>
                <a:gd name="T11" fmla="*/ 216 h 276"/>
                <a:gd name="T12" fmla="*/ 288 w 582"/>
                <a:gd name="T13" fmla="*/ 276 h 276"/>
                <a:gd name="T14" fmla="*/ 142 w 582"/>
                <a:gd name="T15" fmla="*/ 216 h 276"/>
                <a:gd name="T16" fmla="*/ 196 w 582"/>
                <a:gd name="T17" fmla="*/ 216 h 276"/>
                <a:gd name="T18" fmla="*/ 196 w 582"/>
                <a:gd name="T19" fmla="*/ 154 h 276"/>
                <a:gd name="T20" fmla="*/ 0 w 582"/>
                <a:gd name="T21" fmla="*/ 154 h 276"/>
                <a:gd name="T22" fmla="*/ 0 w 582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2" h="276">
                  <a:moveTo>
                    <a:pt x="0" y="0"/>
                  </a:moveTo>
                  <a:lnTo>
                    <a:pt x="582" y="0"/>
                  </a:lnTo>
                  <a:lnTo>
                    <a:pt x="582" y="154"/>
                  </a:lnTo>
                  <a:lnTo>
                    <a:pt x="380" y="154"/>
                  </a:lnTo>
                  <a:lnTo>
                    <a:pt x="380" y="216"/>
                  </a:lnTo>
                  <a:lnTo>
                    <a:pt x="436" y="216"/>
                  </a:lnTo>
                  <a:lnTo>
                    <a:pt x="288" y="276"/>
                  </a:lnTo>
                  <a:lnTo>
                    <a:pt x="142" y="216"/>
                  </a:lnTo>
                  <a:lnTo>
                    <a:pt x="196" y="216"/>
                  </a:lnTo>
                  <a:lnTo>
                    <a:pt x="196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09" name="Freeform 18"/>
            <p:cNvSpPr>
              <a:spLocks/>
            </p:cNvSpPr>
            <p:nvPr/>
          </p:nvSpPr>
          <p:spPr bwMode="auto">
            <a:xfrm>
              <a:off x="6338888" y="3006725"/>
              <a:ext cx="933450" cy="438150"/>
            </a:xfrm>
            <a:custGeom>
              <a:avLst/>
              <a:gdLst>
                <a:gd name="T0" fmla="*/ 0 w 588"/>
                <a:gd name="T1" fmla="*/ 0 h 276"/>
                <a:gd name="T2" fmla="*/ 588 w 588"/>
                <a:gd name="T3" fmla="*/ 0 h 276"/>
                <a:gd name="T4" fmla="*/ 588 w 588"/>
                <a:gd name="T5" fmla="*/ 154 h 276"/>
                <a:gd name="T6" fmla="*/ 388 w 588"/>
                <a:gd name="T7" fmla="*/ 154 h 276"/>
                <a:gd name="T8" fmla="*/ 388 w 588"/>
                <a:gd name="T9" fmla="*/ 216 h 276"/>
                <a:gd name="T10" fmla="*/ 440 w 588"/>
                <a:gd name="T11" fmla="*/ 216 h 276"/>
                <a:gd name="T12" fmla="*/ 294 w 588"/>
                <a:gd name="T13" fmla="*/ 276 h 276"/>
                <a:gd name="T14" fmla="*/ 148 w 588"/>
                <a:gd name="T15" fmla="*/ 216 h 276"/>
                <a:gd name="T16" fmla="*/ 202 w 588"/>
                <a:gd name="T17" fmla="*/ 216 h 276"/>
                <a:gd name="T18" fmla="*/ 202 w 588"/>
                <a:gd name="T19" fmla="*/ 154 h 276"/>
                <a:gd name="T20" fmla="*/ 0 w 588"/>
                <a:gd name="T21" fmla="*/ 154 h 276"/>
                <a:gd name="T22" fmla="*/ 0 w 588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8" h="276">
                  <a:moveTo>
                    <a:pt x="0" y="0"/>
                  </a:moveTo>
                  <a:lnTo>
                    <a:pt x="588" y="0"/>
                  </a:lnTo>
                  <a:lnTo>
                    <a:pt x="588" y="154"/>
                  </a:lnTo>
                  <a:lnTo>
                    <a:pt x="388" y="154"/>
                  </a:lnTo>
                  <a:lnTo>
                    <a:pt x="388" y="216"/>
                  </a:lnTo>
                  <a:lnTo>
                    <a:pt x="440" y="216"/>
                  </a:lnTo>
                  <a:lnTo>
                    <a:pt x="294" y="276"/>
                  </a:lnTo>
                  <a:lnTo>
                    <a:pt x="148" y="216"/>
                  </a:lnTo>
                  <a:lnTo>
                    <a:pt x="202" y="216"/>
                  </a:lnTo>
                  <a:lnTo>
                    <a:pt x="202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1" name="Freeform 19"/>
            <p:cNvSpPr>
              <a:spLocks/>
            </p:cNvSpPr>
            <p:nvPr/>
          </p:nvSpPr>
          <p:spPr bwMode="auto">
            <a:xfrm>
              <a:off x="6338888" y="3006725"/>
              <a:ext cx="933450" cy="438150"/>
            </a:xfrm>
            <a:custGeom>
              <a:avLst/>
              <a:gdLst>
                <a:gd name="T0" fmla="*/ 0 w 588"/>
                <a:gd name="T1" fmla="*/ 0 h 276"/>
                <a:gd name="T2" fmla="*/ 588 w 588"/>
                <a:gd name="T3" fmla="*/ 0 h 276"/>
                <a:gd name="T4" fmla="*/ 588 w 588"/>
                <a:gd name="T5" fmla="*/ 154 h 276"/>
                <a:gd name="T6" fmla="*/ 388 w 588"/>
                <a:gd name="T7" fmla="*/ 154 h 276"/>
                <a:gd name="T8" fmla="*/ 388 w 588"/>
                <a:gd name="T9" fmla="*/ 216 h 276"/>
                <a:gd name="T10" fmla="*/ 440 w 588"/>
                <a:gd name="T11" fmla="*/ 216 h 276"/>
                <a:gd name="T12" fmla="*/ 294 w 588"/>
                <a:gd name="T13" fmla="*/ 276 h 276"/>
                <a:gd name="T14" fmla="*/ 148 w 588"/>
                <a:gd name="T15" fmla="*/ 216 h 276"/>
                <a:gd name="T16" fmla="*/ 202 w 588"/>
                <a:gd name="T17" fmla="*/ 216 h 276"/>
                <a:gd name="T18" fmla="*/ 202 w 588"/>
                <a:gd name="T19" fmla="*/ 154 h 276"/>
                <a:gd name="T20" fmla="*/ 0 w 588"/>
                <a:gd name="T21" fmla="*/ 154 h 276"/>
                <a:gd name="T22" fmla="*/ 0 w 588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8" h="276">
                  <a:moveTo>
                    <a:pt x="0" y="0"/>
                  </a:moveTo>
                  <a:lnTo>
                    <a:pt x="588" y="0"/>
                  </a:lnTo>
                  <a:lnTo>
                    <a:pt x="588" y="154"/>
                  </a:lnTo>
                  <a:lnTo>
                    <a:pt x="388" y="154"/>
                  </a:lnTo>
                  <a:lnTo>
                    <a:pt x="388" y="216"/>
                  </a:lnTo>
                  <a:lnTo>
                    <a:pt x="440" y="216"/>
                  </a:lnTo>
                  <a:lnTo>
                    <a:pt x="294" y="276"/>
                  </a:lnTo>
                  <a:lnTo>
                    <a:pt x="148" y="216"/>
                  </a:lnTo>
                  <a:lnTo>
                    <a:pt x="202" y="216"/>
                  </a:lnTo>
                  <a:lnTo>
                    <a:pt x="202" y="154"/>
                  </a:lnTo>
                  <a:lnTo>
                    <a:pt x="0" y="1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2" name="Freeform 20"/>
            <p:cNvSpPr>
              <a:spLocks/>
            </p:cNvSpPr>
            <p:nvPr/>
          </p:nvSpPr>
          <p:spPr bwMode="auto">
            <a:xfrm>
              <a:off x="6338888" y="3006725"/>
              <a:ext cx="933450" cy="438150"/>
            </a:xfrm>
            <a:custGeom>
              <a:avLst/>
              <a:gdLst>
                <a:gd name="T0" fmla="*/ 0 w 588"/>
                <a:gd name="T1" fmla="*/ 0 h 276"/>
                <a:gd name="T2" fmla="*/ 588 w 588"/>
                <a:gd name="T3" fmla="*/ 0 h 276"/>
                <a:gd name="T4" fmla="*/ 588 w 588"/>
                <a:gd name="T5" fmla="*/ 154 h 276"/>
                <a:gd name="T6" fmla="*/ 388 w 588"/>
                <a:gd name="T7" fmla="*/ 154 h 276"/>
                <a:gd name="T8" fmla="*/ 388 w 588"/>
                <a:gd name="T9" fmla="*/ 216 h 276"/>
                <a:gd name="T10" fmla="*/ 440 w 588"/>
                <a:gd name="T11" fmla="*/ 216 h 276"/>
                <a:gd name="T12" fmla="*/ 294 w 588"/>
                <a:gd name="T13" fmla="*/ 276 h 276"/>
                <a:gd name="T14" fmla="*/ 148 w 588"/>
                <a:gd name="T15" fmla="*/ 216 h 276"/>
                <a:gd name="T16" fmla="*/ 202 w 588"/>
                <a:gd name="T17" fmla="*/ 216 h 276"/>
                <a:gd name="T18" fmla="*/ 202 w 588"/>
                <a:gd name="T19" fmla="*/ 154 h 276"/>
                <a:gd name="T20" fmla="*/ 0 w 588"/>
                <a:gd name="T21" fmla="*/ 154 h 276"/>
                <a:gd name="T22" fmla="*/ 0 w 588"/>
                <a:gd name="T2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8" h="276">
                  <a:moveTo>
                    <a:pt x="0" y="0"/>
                  </a:moveTo>
                  <a:lnTo>
                    <a:pt x="588" y="0"/>
                  </a:lnTo>
                  <a:lnTo>
                    <a:pt x="588" y="154"/>
                  </a:lnTo>
                  <a:lnTo>
                    <a:pt x="388" y="154"/>
                  </a:lnTo>
                  <a:lnTo>
                    <a:pt x="388" y="216"/>
                  </a:lnTo>
                  <a:lnTo>
                    <a:pt x="440" y="216"/>
                  </a:lnTo>
                  <a:lnTo>
                    <a:pt x="294" y="276"/>
                  </a:lnTo>
                  <a:lnTo>
                    <a:pt x="148" y="216"/>
                  </a:lnTo>
                  <a:lnTo>
                    <a:pt x="202" y="216"/>
                  </a:lnTo>
                  <a:lnTo>
                    <a:pt x="202" y="154"/>
                  </a:ln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3" name="Line 21"/>
            <p:cNvSpPr>
              <a:spLocks noChangeShapeType="1"/>
            </p:cNvSpPr>
            <p:nvPr/>
          </p:nvSpPr>
          <p:spPr bwMode="auto">
            <a:xfrm>
              <a:off x="6805613" y="3444875"/>
              <a:ext cx="0" cy="4953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4" name="Line 22"/>
            <p:cNvSpPr>
              <a:spLocks noChangeShapeType="1"/>
            </p:cNvSpPr>
            <p:nvPr/>
          </p:nvSpPr>
          <p:spPr bwMode="auto">
            <a:xfrm>
              <a:off x="2332038" y="3444875"/>
              <a:ext cx="0" cy="6223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5" name="Freeform 23"/>
            <p:cNvSpPr>
              <a:spLocks/>
            </p:cNvSpPr>
            <p:nvPr/>
          </p:nvSpPr>
          <p:spPr bwMode="auto">
            <a:xfrm>
              <a:off x="3744913" y="3609975"/>
              <a:ext cx="171450" cy="234950"/>
            </a:xfrm>
            <a:custGeom>
              <a:avLst/>
              <a:gdLst>
                <a:gd name="T0" fmla="*/ 54 w 108"/>
                <a:gd name="T1" fmla="*/ 0 h 148"/>
                <a:gd name="T2" fmla="*/ 0 w 108"/>
                <a:gd name="T3" fmla="*/ 148 h 148"/>
                <a:gd name="T4" fmla="*/ 108 w 108"/>
                <a:gd name="T5" fmla="*/ 148 h 148"/>
                <a:gd name="T6" fmla="*/ 54 w 108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148">
                  <a:moveTo>
                    <a:pt x="54" y="0"/>
                  </a:moveTo>
                  <a:lnTo>
                    <a:pt x="0" y="148"/>
                  </a:lnTo>
                  <a:lnTo>
                    <a:pt x="108" y="14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6" name="Freeform 24"/>
            <p:cNvSpPr>
              <a:spLocks/>
            </p:cNvSpPr>
            <p:nvPr/>
          </p:nvSpPr>
          <p:spPr bwMode="auto">
            <a:xfrm>
              <a:off x="3744913" y="3609975"/>
              <a:ext cx="171450" cy="234950"/>
            </a:xfrm>
            <a:custGeom>
              <a:avLst/>
              <a:gdLst>
                <a:gd name="T0" fmla="*/ 54 w 108"/>
                <a:gd name="T1" fmla="*/ 0 h 148"/>
                <a:gd name="T2" fmla="*/ 0 w 108"/>
                <a:gd name="T3" fmla="*/ 148 h 148"/>
                <a:gd name="T4" fmla="*/ 108 w 108"/>
                <a:gd name="T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48">
                  <a:moveTo>
                    <a:pt x="54" y="0"/>
                  </a:moveTo>
                  <a:lnTo>
                    <a:pt x="0" y="148"/>
                  </a:lnTo>
                  <a:lnTo>
                    <a:pt x="108" y="1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7" name="Freeform 25"/>
            <p:cNvSpPr>
              <a:spLocks/>
            </p:cNvSpPr>
            <p:nvPr/>
          </p:nvSpPr>
          <p:spPr bwMode="auto">
            <a:xfrm>
              <a:off x="5246688" y="3609975"/>
              <a:ext cx="174625" cy="234950"/>
            </a:xfrm>
            <a:custGeom>
              <a:avLst/>
              <a:gdLst>
                <a:gd name="T0" fmla="*/ 54 w 110"/>
                <a:gd name="T1" fmla="*/ 0 h 148"/>
                <a:gd name="T2" fmla="*/ 0 w 110"/>
                <a:gd name="T3" fmla="*/ 148 h 148"/>
                <a:gd name="T4" fmla="*/ 110 w 110"/>
                <a:gd name="T5" fmla="*/ 148 h 148"/>
                <a:gd name="T6" fmla="*/ 54 w 110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148">
                  <a:moveTo>
                    <a:pt x="54" y="0"/>
                  </a:moveTo>
                  <a:lnTo>
                    <a:pt x="0" y="148"/>
                  </a:lnTo>
                  <a:lnTo>
                    <a:pt x="110" y="14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8" name="Freeform 26"/>
            <p:cNvSpPr>
              <a:spLocks/>
            </p:cNvSpPr>
            <p:nvPr/>
          </p:nvSpPr>
          <p:spPr bwMode="auto">
            <a:xfrm>
              <a:off x="5246688" y="3609975"/>
              <a:ext cx="174625" cy="234950"/>
            </a:xfrm>
            <a:custGeom>
              <a:avLst/>
              <a:gdLst>
                <a:gd name="T0" fmla="*/ 54 w 110"/>
                <a:gd name="T1" fmla="*/ 0 h 148"/>
                <a:gd name="T2" fmla="*/ 0 w 110"/>
                <a:gd name="T3" fmla="*/ 148 h 148"/>
                <a:gd name="T4" fmla="*/ 110 w 110"/>
                <a:gd name="T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8">
                  <a:moveTo>
                    <a:pt x="54" y="0"/>
                  </a:moveTo>
                  <a:lnTo>
                    <a:pt x="0" y="148"/>
                  </a:lnTo>
                  <a:lnTo>
                    <a:pt x="110" y="1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19" name="Freeform 27"/>
            <p:cNvSpPr>
              <a:spLocks/>
            </p:cNvSpPr>
            <p:nvPr/>
          </p:nvSpPr>
          <p:spPr bwMode="auto">
            <a:xfrm>
              <a:off x="5900738" y="3609975"/>
              <a:ext cx="177800" cy="234950"/>
            </a:xfrm>
            <a:custGeom>
              <a:avLst/>
              <a:gdLst>
                <a:gd name="T0" fmla="*/ 56 w 112"/>
                <a:gd name="T1" fmla="*/ 0 h 148"/>
                <a:gd name="T2" fmla="*/ 0 w 112"/>
                <a:gd name="T3" fmla="*/ 148 h 148"/>
                <a:gd name="T4" fmla="*/ 112 w 112"/>
                <a:gd name="T5" fmla="*/ 148 h 148"/>
                <a:gd name="T6" fmla="*/ 56 w 112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8">
                  <a:moveTo>
                    <a:pt x="56" y="0"/>
                  </a:moveTo>
                  <a:lnTo>
                    <a:pt x="0" y="148"/>
                  </a:lnTo>
                  <a:lnTo>
                    <a:pt x="112" y="14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0" name="Freeform 28"/>
            <p:cNvSpPr>
              <a:spLocks/>
            </p:cNvSpPr>
            <p:nvPr/>
          </p:nvSpPr>
          <p:spPr bwMode="auto">
            <a:xfrm>
              <a:off x="5900738" y="3609975"/>
              <a:ext cx="177800" cy="234950"/>
            </a:xfrm>
            <a:custGeom>
              <a:avLst/>
              <a:gdLst>
                <a:gd name="T0" fmla="*/ 56 w 112"/>
                <a:gd name="T1" fmla="*/ 0 h 148"/>
                <a:gd name="T2" fmla="*/ 0 w 112"/>
                <a:gd name="T3" fmla="*/ 148 h 148"/>
                <a:gd name="T4" fmla="*/ 112 w 112"/>
                <a:gd name="T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48">
                  <a:moveTo>
                    <a:pt x="56" y="0"/>
                  </a:moveTo>
                  <a:lnTo>
                    <a:pt x="0" y="148"/>
                  </a:lnTo>
                  <a:lnTo>
                    <a:pt x="112" y="1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1" name="Freeform 29"/>
            <p:cNvSpPr>
              <a:spLocks/>
            </p:cNvSpPr>
            <p:nvPr/>
          </p:nvSpPr>
          <p:spPr bwMode="auto">
            <a:xfrm>
              <a:off x="3201988" y="3609975"/>
              <a:ext cx="174625" cy="234950"/>
            </a:xfrm>
            <a:custGeom>
              <a:avLst/>
              <a:gdLst>
                <a:gd name="T0" fmla="*/ 56 w 110"/>
                <a:gd name="T1" fmla="*/ 0 h 148"/>
                <a:gd name="T2" fmla="*/ 0 w 110"/>
                <a:gd name="T3" fmla="*/ 148 h 148"/>
                <a:gd name="T4" fmla="*/ 110 w 110"/>
                <a:gd name="T5" fmla="*/ 148 h 148"/>
                <a:gd name="T6" fmla="*/ 56 w 110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148">
                  <a:moveTo>
                    <a:pt x="56" y="0"/>
                  </a:moveTo>
                  <a:lnTo>
                    <a:pt x="0" y="148"/>
                  </a:lnTo>
                  <a:lnTo>
                    <a:pt x="110" y="14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2" name="Freeform 30"/>
            <p:cNvSpPr>
              <a:spLocks/>
            </p:cNvSpPr>
            <p:nvPr/>
          </p:nvSpPr>
          <p:spPr bwMode="auto">
            <a:xfrm>
              <a:off x="3201988" y="3609975"/>
              <a:ext cx="174625" cy="234950"/>
            </a:xfrm>
            <a:custGeom>
              <a:avLst/>
              <a:gdLst>
                <a:gd name="T0" fmla="*/ 56 w 110"/>
                <a:gd name="T1" fmla="*/ 0 h 148"/>
                <a:gd name="T2" fmla="*/ 0 w 110"/>
                <a:gd name="T3" fmla="*/ 148 h 148"/>
                <a:gd name="T4" fmla="*/ 110 w 110"/>
                <a:gd name="T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8">
                  <a:moveTo>
                    <a:pt x="56" y="0"/>
                  </a:moveTo>
                  <a:lnTo>
                    <a:pt x="0" y="148"/>
                  </a:lnTo>
                  <a:lnTo>
                    <a:pt x="110" y="1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3" name="Freeform 31"/>
            <p:cNvSpPr>
              <a:spLocks/>
            </p:cNvSpPr>
            <p:nvPr/>
          </p:nvSpPr>
          <p:spPr bwMode="auto">
            <a:xfrm>
              <a:off x="3389313" y="3930650"/>
              <a:ext cx="1143000" cy="266700"/>
            </a:xfrm>
            <a:custGeom>
              <a:avLst/>
              <a:gdLst>
                <a:gd name="T0" fmla="*/ 0 w 720"/>
                <a:gd name="T1" fmla="*/ 0 h 168"/>
                <a:gd name="T2" fmla="*/ 720 w 720"/>
                <a:gd name="T3" fmla="*/ 168 h 168"/>
                <a:gd name="T4" fmla="*/ 300 w 720"/>
                <a:gd name="T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0" h="168">
                  <a:moveTo>
                    <a:pt x="0" y="0"/>
                  </a:moveTo>
                  <a:lnTo>
                    <a:pt x="720" y="168"/>
                  </a:lnTo>
                  <a:lnTo>
                    <a:pt x="30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4" name="Freeform 32"/>
            <p:cNvSpPr>
              <a:spLocks/>
            </p:cNvSpPr>
            <p:nvPr/>
          </p:nvSpPr>
          <p:spPr bwMode="auto">
            <a:xfrm>
              <a:off x="3817938" y="3911600"/>
              <a:ext cx="79375" cy="57150"/>
            </a:xfrm>
            <a:custGeom>
              <a:avLst/>
              <a:gdLst>
                <a:gd name="T0" fmla="*/ 0 w 50"/>
                <a:gd name="T1" fmla="*/ 0 h 36"/>
                <a:gd name="T2" fmla="*/ 50 w 50"/>
                <a:gd name="T3" fmla="*/ 0 h 36"/>
                <a:gd name="T4" fmla="*/ 34 w 50"/>
                <a:gd name="T5" fmla="*/ 14 h 36"/>
                <a:gd name="T6" fmla="*/ 36 w 50"/>
                <a:gd name="T7" fmla="*/ 36 h 36"/>
                <a:gd name="T8" fmla="*/ 0 w 5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0" y="0"/>
                  </a:moveTo>
                  <a:lnTo>
                    <a:pt x="50" y="0"/>
                  </a:lnTo>
                  <a:lnTo>
                    <a:pt x="34" y="14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5" name="Freeform 33"/>
            <p:cNvSpPr>
              <a:spLocks/>
            </p:cNvSpPr>
            <p:nvPr/>
          </p:nvSpPr>
          <p:spPr bwMode="auto">
            <a:xfrm>
              <a:off x="3817938" y="3911600"/>
              <a:ext cx="79375" cy="57150"/>
            </a:xfrm>
            <a:custGeom>
              <a:avLst/>
              <a:gdLst>
                <a:gd name="T0" fmla="*/ 0 w 50"/>
                <a:gd name="T1" fmla="*/ 0 h 36"/>
                <a:gd name="T2" fmla="*/ 50 w 50"/>
                <a:gd name="T3" fmla="*/ 0 h 36"/>
                <a:gd name="T4" fmla="*/ 34 w 50"/>
                <a:gd name="T5" fmla="*/ 14 h 36"/>
                <a:gd name="T6" fmla="*/ 36 w 50"/>
                <a:gd name="T7" fmla="*/ 36 h 36"/>
                <a:gd name="T8" fmla="*/ 0 w 5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0" y="0"/>
                  </a:moveTo>
                  <a:lnTo>
                    <a:pt x="50" y="0"/>
                  </a:lnTo>
                  <a:lnTo>
                    <a:pt x="34" y="14"/>
                  </a:lnTo>
                  <a:lnTo>
                    <a:pt x="36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6" name="Freeform 34"/>
            <p:cNvSpPr>
              <a:spLocks/>
            </p:cNvSpPr>
            <p:nvPr/>
          </p:nvSpPr>
          <p:spPr bwMode="auto">
            <a:xfrm>
              <a:off x="3335338" y="3905250"/>
              <a:ext cx="82550" cy="60325"/>
            </a:xfrm>
            <a:custGeom>
              <a:avLst/>
              <a:gdLst>
                <a:gd name="T0" fmla="*/ 0 w 52"/>
                <a:gd name="T1" fmla="*/ 8 h 38"/>
                <a:gd name="T2" fmla="*/ 52 w 52"/>
                <a:gd name="T3" fmla="*/ 0 h 38"/>
                <a:gd name="T4" fmla="*/ 36 w 52"/>
                <a:gd name="T5" fmla="*/ 18 h 38"/>
                <a:gd name="T6" fmla="*/ 42 w 52"/>
                <a:gd name="T7" fmla="*/ 38 h 38"/>
                <a:gd name="T8" fmla="*/ 0 w 52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8"/>
                  </a:moveTo>
                  <a:lnTo>
                    <a:pt x="52" y="0"/>
                  </a:lnTo>
                  <a:lnTo>
                    <a:pt x="36" y="18"/>
                  </a:lnTo>
                  <a:lnTo>
                    <a:pt x="42" y="3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7" name="Freeform 35"/>
            <p:cNvSpPr>
              <a:spLocks/>
            </p:cNvSpPr>
            <p:nvPr/>
          </p:nvSpPr>
          <p:spPr bwMode="auto">
            <a:xfrm>
              <a:off x="3335338" y="3905250"/>
              <a:ext cx="82550" cy="60325"/>
            </a:xfrm>
            <a:custGeom>
              <a:avLst/>
              <a:gdLst>
                <a:gd name="T0" fmla="*/ 0 w 52"/>
                <a:gd name="T1" fmla="*/ 8 h 38"/>
                <a:gd name="T2" fmla="*/ 52 w 52"/>
                <a:gd name="T3" fmla="*/ 0 h 38"/>
                <a:gd name="T4" fmla="*/ 36 w 52"/>
                <a:gd name="T5" fmla="*/ 18 h 38"/>
                <a:gd name="T6" fmla="*/ 42 w 52"/>
                <a:gd name="T7" fmla="*/ 38 h 38"/>
                <a:gd name="T8" fmla="*/ 0 w 52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8"/>
                  </a:moveTo>
                  <a:lnTo>
                    <a:pt x="52" y="0"/>
                  </a:lnTo>
                  <a:lnTo>
                    <a:pt x="36" y="18"/>
                  </a:lnTo>
                  <a:lnTo>
                    <a:pt x="42" y="38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8" name="Freeform 36"/>
            <p:cNvSpPr>
              <a:spLocks/>
            </p:cNvSpPr>
            <p:nvPr/>
          </p:nvSpPr>
          <p:spPr bwMode="auto">
            <a:xfrm>
              <a:off x="4532313" y="3927475"/>
              <a:ext cx="1358900" cy="269875"/>
            </a:xfrm>
            <a:custGeom>
              <a:avLst/>
              <a:gdLst>
                <a:gd name="T0" fmla="*/ 856 w 856"/>
                <a:gd name="T1" fmla="*/ 0 h 170"/>
                <a:gd name="T2" fmla="*/ 0 w 856"/>
                <a:gd name="T3" fmla="*/ 170 h 170"/>
                <a:gd name="T4" fmla="*/ 440 w 856"/>
                <a:gd name="T5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6" h="170">
                  <a:moveTo>
                    <a:pt x="856" y="0"/>
                  </a:moveTo>
                  <a:lnTo>
                    <a:pt x="0" y="170"/>
                  </a:lnTo>
                  <a:lnTo>
                    <a:pt x="440" y="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29" name="Freeform 37"/>
            <p:cNvSpPr>
              <a:spLocks/>
            </p:cNvSpPr>
            <p:nvPr/>
          </p:nvSpPr>
          <p:spPr bwMode="auto">
            <a:xfrm>
              <a:off x="5199063" y="3911600"/>
              <a:ext cx="82550" cy="57150"/>
            </a:xfrm>
            <a:custGeom>
              <a:avLst/>
              <a:gdLst>
                <a:gd name="T0" fmla="*/ 52 w 52"/>
                <a:gd name="T1" fmla="*/ 0 h 36"/>
                <a:gd name="T2" fmla="*/ 14 w 52"/>
                <a:gd name="T3" fmla="*/ 36 h 36"/>
                <a:gd name="T4" fmla="*/ 18 w 52"/>
                <a:gd name="T5" fmla="*/ 14 h 36"/>
                <a:gd name="T6" fmla="*/ 0 w 52"/>
                <a:gd name="T7" fmla="*/ 0 h 36"/>
                <a:gd name="T8" fmla="*/ 52 w 5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0"/>
                  </a:moveTo>
                  <a:lnTo>
                    <a:pt x="14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0" name="Freeform 38"/>
            <p:cNvSpPr>
              <a:spLocks/>
            </p:cNvSpPr>
            <p:nvPr/>
          </p:nvSpPr>
          <p:spPr bwMode="auto">
            <a:xfrm>
              <a:off x="5199063" y="3911600"/>
              <a:ext cx="82550" cy="57150"/>
            </a:xfrm>
            <a:custGeom>
              <a:avLst/>
              <a:gdLst>
                <a:gd name="T0" fmla="*/ 52 w 52"/>
                <a:gd name="T1" fmla="*/ 0 h 36"/>
                <a:gd name="T2" fmla="*/ 14 w 52"/>
                <a:gd name="T3" fmla="*/ 36 h 36"/>
                <a:gd name="T4" fmla="*/ 18 w 52"/>
                <a:gd name="T5" fmla="*/ 14 h 36"/>
                <a:gd name="T6" fmla="*/ 0 w 52"/>
                <a:gd name="T7" fmla="*/ 0 h 36"/>
                <a:gd name="T8" fmla="*/ 52 w 5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52" y="0"/>
                  </a:moveTo>
                  <a:lnTo>
                    <a:pt x="14" y="36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1" name="Freeform 39"/>
            <p:cNvSpPr>
              <a:spLocks/>
            </p:cNvSpPr>
            <p:nvPr/>
          </p:nvSpPr>
          <p:spPr bwMode="auto">
            <a:xfrm>
              <a:off x="5862638" y="3902075"/>
              <a:ext cx="79375" cy="60325"/>
            </a:xfrm>
            <a:custGeom>
              <a:avLst/>
              <a:gdLst>
                <a:gd name="T0" fmla="*/ 50 w 50"/>
                <a:gd name="T1" fmla="*/ 10 h 38"/>
                <a:gd name="T2" fmla="*/ 8 w 50"/>
                <a:gd name="T3" fmla="*/ 38 h 38"/>
                <a:gd name="T4" fmla="*/ 16 w 50"/>
                <a:gd name="T5" fmla="*/ 16 h 38"/>
                <a:gd name="T6" fmla="*/ 0 w 50"/>
                <a:gd name="T7" fmla="*/ 0 h 38"/>
                <a:gd name="T8" fmla="*/ 50 w 50"/>
                <a:gd name="T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0"/>
                  </a:moveTo>
                  <a:lnTo>
                    <a:pt x="8" y="38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2" name="Freeform 40"/>
            <p:cNvSpPr>
              <a:spLocks/>
            </p:cNvSpPr>
            <p:nvPr/>
          </p:nvSpPr>
          <p:spPr bwMode="auto">
            <a:xfrm>
              <a:off x="5862638" y="3902075"/>
              <a:ext cx="79375" cy="60325"/>
            </a:xfrm>
            <a:custGeom>
              <a:avLst/>
              <a:gdLst>
                <a:gd name="T0" fmla="*/ 50 w 50"/>
                <a:gd name="T1" fmla="*/ 10 h 38"/>
                <a:gd name="T2" fmla="*/ 8 w 50"/>
                <a:gd name="T3" fmla="*/ 38 h 38"/>
                <a:gd name="T4" fmla="*/ 16 w 50"/>
                <a:gd name="T5" fmla="*/ 16 h 38"/>
                <a:gd name="T6" fmla="*/ 0 w 50"/>
                <a:gd name="T7" fmla="*/ 0 h 38"/>
                <a:gd name="T8" fmla="*/ 50 w 50"/>
                <a:gd name="T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0"/>
                  </a:moveTo>
                  <a:lnTo>
                    <a:pt x="8" y="38"/>
                  </a:lnTo>
                  <a:lnTo>
                    <a:pt x="16" y="16"/>
                  </a:lnTo>
                  <a:lnTo>
                    <a:pt x="0" y="0"/>
                  </a:lnTo>
                  <a:lnTo>
                    <a:pt x="5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3" name="Rectangle 41"/>
            <p:cNvSpPr>
              <a:spLocks noChangeArrowheads="1"/>
            </p:cNvSpPr>
            <p:nvPr/>
          </p:nvSpPr>
          <p:spPr bwMode="auto">
            <a:xfrm>
              <a:off x="2398713" y="3835400"/>
              <a:ext cx="3478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35" name="Rectangle 43"/>
            <p:cNvSpPr>
              <a:spLocks noChangeArrowheads="1"/>
            </p:cNvSpPr>
            <p:nvPr/>
          </p:nvSpPr>
          <p:spPr bwMode="auto">
            <a:xfrm>
              <a:off x="3341688" y="3063875"/>
              <a:ext cx="97302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Facture intermédiaire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48" name="Rectangle 56"/>
            <p:cNvSpPr>
              <a:spLocks noChangeArrowheads="1"/>
            </p:cNvSpPr>
            <p:nvPr/>
          </p:nvSpPr>
          <p:spPr bwMode="auto">
            <a:xfrm>
              <a:off x="4837113" y="3063875"/>
              <a:ext cx="97302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Facture intermédiaire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61" name="Rectangle 69"/>
            <p:cNvSpPr>
              <a:spLocks noChangeArrowheads="1"/>
            </p:cNvSpPr>
            <p:nvPr/>
          </p:nvSpPr>
          <p:spPr bwMode="auto">
            <a:xfrm>
              <a:off x="2109788" y="3063875"/>
              <a:ext cx="4071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Acompte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64" name="Rectangle 72"/>
            <p:cNvSpPr>
              <a:spLocks noChangeArrowheads="1"/>
            </p:cNvSpPr>
            <p:nvPr/>
          </p:nvSpPr>
          <p:spPr bwMode="auto">
            <a:xfrm>
              <a:off x="6408738" y="3063875"/>
              <a:ext cx="76944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Facture de solde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469" name="Rectangle 77"/>
            <p:cNvSpPr>
              <a:spLocks noChangeArrowheads="1"/>
            </p:cNvSpPr>
            <p:nvPr/>
          </p:nvSpPr>
          <p:spPr bwMode="auto">
            <a:xfrm>
              <a:off x="3163888" y="4238625"/>
              <a:ext cx="276678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Événement clé de la mission (sur l’organigramme technique)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208147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CONSTITUTION DE L’ÉQUIPE PROJET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5" y="369564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CONSTITUER L’ÉQUIPE PROJET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874835" y="2927348"/>
            <a:ext cx="6009534" cy="1864995"/>
            <a:chOff x="1874838" y="2927350"/>
            <a:chExt cx="5463220" cy="1695450"/>
          </a:xfrm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674938" y="2946400"/>
              <a:ext cx="2152650" cy="1676400"/>
            </a:xfrm>
            <a:custGeom>
              <a:avLst/>
              <a:gdLst>
                <a:gd name="T0" fmla="*/ 1354 w 1356"/>
                <a:gd name="T1" fmla="*/ 556 h 1056"/>
                <a:gd name="T2" fmla="*/ 1342 w 1356"/>
                <a:gd name="T3" fmla="*/ 634 h 1056"/>
                <a:gd name="T4" fmla="*/ 1314 w 1356"/>
                <a:gd name="T5" fmla="*/ 710 h 1056"/>
                <a:gd name="T6" fmla="*/ 1274 w 1356"/>
                <a:gd name="T7" fmla="*/ 780 h 1056"/>
                <a:gd name="T8" fmla="*/ 1222 w 1356"/>
                <a:gd name="T9" fmla="*/ 844 h 1056"/>
                <a:gd name="T10" fmla="*/ 1158 w 1356"/>
                <a:gd name="T11" fmla="*/ 902 h 1056"/>
                <a:gd name="T12" fmla="*/ 1084 w 1356"/>
                <a:gd name="T13" fmla="*/ 952 h 1056"/>
                <a:gd name="T14" fmla="*/ 1002 w 1356"/>
                <a:gd name="T15" fmla="*/ 992 h 1056"/>
                <a:gd name="T16" fmla="*/ 912 w 1356"/>
                <a:gd name="T17" fmla="*/ 1024 h 1056"/>
                <a:gd name="T18" fmla="*/ 814 w 1356"/>
                <a:gd name="T19" fmla="*/ 1046 h 1056"/>
                <a:gd name="T20" fmla="*/ 714 w 1356"/>
                <a:gd name="T21" fmla="*/ 1056 h 1056"/>
                <a:gd name="T22" fmla="*/ 644 w 1356"/>
                <a:gd name="T23" fmla="*/ 1056 h 1056"/>
                <a:gd name="T24" fmla="*/ 542 w 1356"/>
                <a:gd name="T25" fmla="*/ 1046 h 1056"/>
                <a:gd name="T26" fmla="*/ 446 w 1356"/>
                <a:gd name="T27" fmla="*/ 1024 h 1056"/>
                <a:gd name="T28" fmla="*/ 356 w 1356"/>
                <a:gd name="T29" fmla="*/ 992 h 1056"/>
                <a:gd name="T30" fmla="*/ 272 w 1356"/>
                <a:gd name="T31" fmla="*/ 952 h 1056"/>
                <a:gd name="T32" fmla="*/ 200 w 1356"/>
                <a:gd name="T33" fmla="*/ 902 h 1056"/>
                <a:gd name="T34" fmla="*/ 136 w 1356"/>
                <a:gd name="T35" fmla="*/ 844 h 1056"/>
                <a:gd name="T36" fmla="*/ 82 w 1356"/>
                <a:gd name="T37" fmla="*/ 780 h 1056"/>
                <a:gd name="T38" fmla="*/ 42 w 1356"/>
                <a:gd name="T39" fmla="*/ 710 h 1056"/>
                <a:gd name="T40" fmla="*/ 14 w 1356"/>
                <a:gd name="T41" fmla="*/ 634 h 1056"/>
                <a:gd name="T42" fmla="*/ 2 w 1356"/>
                <a:gd name="T43" fmla="*/ 556 h 1056"/>
                <a:gd name="T44" fmla="*/ 2 w 1356"/>
                <a:gd name="T45" fmla="*/ 502 h 1056"/>
                <a:gd name="T46" fmla="*/ 14 w 1356"/>
                <a:gd name="T47" fmla="*/ 422 h 1056"/>
                <a:gd name="T48" fmla="*/ 42 w 1356"/>
                <a:gd name="T49" fmla="*/ 348 h 1056"/>
                <a:gd name="T50" fmla="*/ 82 w 1356"/>
                <a:gd name="T51" fmla="*/ 276 h 1056"/>
                <a:gd name="T52" fmla="*/ 136 w 1356"/>
                <a:gd name="T53" fmla="*/ 212 h 1056"/>
                <a:gd name="T54" fmla="*/ 200 w 1356"/>
                <a:gd name="T55" fmla="*/ 156 h 1056"/>
                <a:gd name="T56" fmla="*/ 272 w 1356"/>
                <a:gd name="T57" fmla="*/ 106 h 1056"/>
                <a:gd name="T58" fmla="*/ 356 w 1356"/>
                <a:gd name="T59" fmla="*/ 64 h 1056"/>
                <a:gd name="T60" fmla="*/ 446 w 1356"/>
                <a:gd name="T61" fmla="*/ 32 h 1056"/>
                <a:gd name="T62" fmla="*/ 542 w 1356"/>
                <a:gd name="T63" fmla="*/ 12 h 1056"/>
                <a:gd name="T64" fmla="*/ 644 w 1356"/>
                <a:gd name="T65" fmla="*/ 2 h 1056"/>
                <a:gd name="T66" fmla="*/ 714 w 1356"/>
                <a:gd name="T67" fmla="*/ 2 h 1056"/>
                <a:gd name="T68" fmla="*/ 814 w 1356"/>
                <a:gd name="T69" fmla="*/ 12 h 1056"/>
                <a:gd name="T70" fmla="*/ 912 w 1356"/>
                <a:gd name="T71" fmla="*/ 32 h 1056"/>
                <a:gd name="T72" fmla="*/ 1002 w 1356"/>
                <a:gd name="T73" fmla="*/ 64 h 1056"/>
                <a:gd name="T74" fmla="*/ 1084 w 1356"/>
                <a:gd name="T75" fmla="*/ 106 h 1056"/>
                <a:gd name="T76" fmla="*/ 1158 w 1356"/>
                <a:gd name="T77" fmla="*/ 156 h 1056"/>
                <a:gd name="T78" fmla="*/ 1222 w 1356"/>
                <a:gd name="T79" fmla="*/ 212 h 1056"/>
                <a:gd name="T80" fmla="*/ 1274 w 1356"/>
                <a:gd name="T81" fmla="*/ 276 h 1056"/>
                <a:gd name="T82" fmla="*/ 1314 w 1356"/>
                <a:gd name="T83" fmla="*/ 348 h 1056"/>
                <a:gd name="T84" fmla="*/ 1342 w 1356"/>
                <a:gd name="T85" fmla="*/ 422 h 1056"/>
                <a:gd name="T86" fmla="*/ 1354 w 1356"/>
                <a:gd name="T87" fmla="*/ 5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6" h="1056">
                  <a:moveTo>
                    <a:pt x="1356" y="528"/>
                  </a:moveTo>
                  <a:lnTo>
                    <a:pt x="1356" y="528"/>
                  </a:lnTo>
                  <a:lnTo>
                    <a:pt x="1354" y="556"/>
                  </a:lnTo>
                  <a:lnTo>
                    <a:pt x="1352" y="582"/>
                  </a:lnTo>
                  <a:lnTo>
                    <a:pt x="1348" y="608"/>
                  </a:lnTo>
                  <a:lnTo>
                    <a:pt x="1342" y="634"/>
                  </a:lnTo>
                  <a:lnTo>
                    <a:pt x="1334" y="660"/>
                  </a:lnTo>
                  <a:lnTo>
                    <a:pt x="1326" y="686"/>
                  </a:lnTo>
                  <a:lnTo>
                    <a:pt x="1314" y="710"/>
                  </a:lnTo>
                  <a:lnTo>
                    <a:pt x="1302" y="734"/>
                  </a:lnTo>
                  <a:lnTo>
                    <a:pt x="1288" y="758"/>
                  </a:lnTo>
                  <a:lnTo>
                    <a:pt x="1274" y="780"/>
                  </a:lnTo>
                  <a:lnTo>
                    <a:pt x="1258" y="802"/>
                  </a:lnTo>
                  <a:lnTo>
                    <a:pt x="1240" y="824"/>
                  </a:lnTo>
                  <a:lnTo>
                    <a:pt x="1222" y="844"/>
                  </a:lnTo>
                  <a:lnTo>
                    <a:pt x="1202" y="864"/>
                  </a:lnTo>
                  <a:lnTo>
                    <a:pt x="1180" y="884"/>
                  </a:lnTo>
                  <a:lnTo>
                    <a:pt x="1158" y="902"/>
                  </a:lnTo>
                  <a:lnTo>
                    <a:pt x="1134" y="920"/>
                  </a:lnTo>
                  <a:lnTo>
                    <a:pt x="1110" y="936"/>
                  </a:lnTo>
                  <a:lnTo>
                    <a:pt x="1084" y="952"/>
                  </a:lnTo>
                  <a:lnTo>
                    <a:pt x="1058" y="966"/>
                  </a:lnTo>
                  <a:lnTo>
                    <a:pt x="1030" y="980"/>
                  </a:lnTo>
                  <a:lnTo>
                    <a:pt x="1002" y="992"/>
                  </a:lnTo>
                  <a:lnTo>
                    <a:pt x="972" y="1004"/>
                  </a:lnTo>
                  <a:lnTo>
                    <a:pt x="942" y="1014"/>
                  </a:lnTo>
                  <a:lnTo>
                    <a:pt x="912" y="1024"/>
                  </a:lnTo>
                  <a:lnTo>
                    <a:pt x="880" y="1032"/>
                  </a:lnTo>
                  <a:lnTo>
                    <a:pt x="848" y="1040"/>
                  </a:lnTo>
                  <a:lnTo>
                    <a:pt x="814" y="1046"/>
                  </a:lnTo>
                  <a:lnTo>
                    <a:pt x="782" y="1050"/>
                  </a:lnTo>
                  <a:lnTo>
                    <a:pt x="748" y="1054"/>
                  </a:lnTo>
                  <a:lnTo>
                    <a:pt x="714" y="1056"/>
                  </a:lnTo>
                  <a:lnTo>
                    <a:pt x="678" y="1056"/>
                  </a:lnTo>
                  <a:lnTo>
                    <a:pt x="678" y="1056"/>
                  </a:lnTo>
                  <a:lnTo>
                    <a:pt x="644" y="1056"/>
                  </a:lnTo>
                  <a:lnTo>
                    <a:pt x="608" y="1054"/>
                  </a:lnTo>
                  <a:lnTo>
                    <a:pt x="576" y="1050"/>
                  </a:lnTo>
                  <a:lnTo>
                    <a:pt x="542" y="1046"/>
                  </a:lnTo>
                  <a:lnTo>
                    <a:pt x="508" y="1040"/>
                  </a:lnTo>
                  <a:lnTo>
                    <a:pt x="476" y="1032"/>
                  </a:lnTo>
                  <a:lnTo>
                    <a:pt x="446" y="1024"/>
                  </a:lnTo>
                  <a:lnTo>
                    <a:pt x="414" y="1014"/>
                  </a:lnTo>
                  <a:lnTo>
                    <a:pt x="384" y="1004"/>
                  </a:lnTo>
                  <a:lnTo>
                    <a:pt x="356" y="992"/>
                  </a:lnTo>
                  <a:lnTo>
                    <a:pt x="326" y="980"/>
                  </a:lnTo>
                  <a:lnTo>
                    <a:pt x="300" y="966"/>
                  </a:lnTo>
                  <a:lnTo>
                    <a:pt x="272" y="952"/>
                  </a:lnTo>
                  <a:lnTo>
                    <a:pt x="248" y="936"/>
                  </a:lnTo>
                  <a:lnTo>
                    <a:pt x="222" y="920"/>
                  </a:lnTo>
                  <a:lnTo>
                    <a:pt x="200" y="902"/>
                  </a:lnTo>
                  <a:lnTo>
                    <a:pt x="176" y="884"/>
                  </a:lnTo>
                  <a:lnTo>
                    <a:pt x="156" y="864"/>
                  </a:lnTo>
                  <a:lnTo>
                    <a:pt x="136" y="844"/>
                  </a:lnTo>
                  <a:lnTo>
                    <a:pt x="116" y="824"/>
                  </a:lnTo>
                  <a:lnTo>
                    <a:pt x="98" y="802"/>
                  </a:lnTo>
                  <a:lnTo>
                    <a:pt x="82" y="780"/>
                  </a:lnTo>
                  <a:lnTo>
                    <a:pt x="68" y="758"/>
                  </a:lnTo>
                  <a:lnTo>
                    <a:pt x="54" y="734"/>
                  </a:lnTo>
                  <a:lnTo>
                    <a:pt x="42" y="710"/>
                  </a:lnTo>
                  <a:lnTo>
                    <a:pt x="32" y="686"/>
                  </a:lnTo>
                  <a:lnTo>
                    <a:pt x="22" y="660"/>
                  </a:lnTo>
                  <a:lnTo>
                    <a:pt x="14" y="634"/>
                  </a:lnTo>
                  <a:lnTo>
                    <a:pt x="8" y="608"/>
                  </a:lnTo>
                  <a:lnTo>
                    <a:pt x="4" y="582"/>
                  </a:lnTo>
                  <a:lnTo>
                    <a:pt x="2" y="55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2" y="502"/>
                  </a:lnTo>
                  <a:lnTo>
                    <a:pt x="4" y="474"/>
                  </a:lnTo>
                  <a:lnTo>
                    <a:pt x="8" y="448"/>
                  </a:lnTo>
                  <a:lnTo>
                    <a:pt x="14" y="422"/>
                  </a:lnTo>
                  <a:lnTo>
                    <a:pt x="22" y="396"/>
                  </a:lnTo>
                  <a:lnTo>
                    <a:pt x="32" y="372"/>
                  </a:lnTo>
                  <a:lnTo>
                    <a:pt x="42" y="348"/>
                  </a:lnTo>
                  <a:lnTo>
                    <a:pt x="54" y="324"/>
                  </a:lnTo>
                  <a:lnTo>
                    <a:pt x="68" y="300"/>
                  </a:lnTo>
                  <a:lnTo>
                    <a:pt x="82" y="276"/>
                  </a:lnTo>
                  <a:lnTo>
                    <a:pt x="98" y="254"/>
                  </a:lnTo>
                  <a:lnTo>
                    <a:pt x="116" y="234"/>
                  </a:lnTo>
                  <a:lnTo>
                    <a:pt x="136" y="212"/>
                  </a:lnTo>
                  <a:lnTo>
                    <a:pt x="156" y="192"/>
                  </a:lnTo>
                  <a:lnTo>
                    <a:pt x="176" y="174"/>
                  </a:lnTo>
                  <a:lnTo>
                    <a:pt x="200" y="156"/>
                  </a:lnTo>
                  <a:lnTo>
                    <a:pt x="222" y="138"/>
                  </a:lnTo>
                  <a:lnTo>
                    <a:pt x="248" y="122"/>
                  </a:lnTo>
                  <a:lnTo>
                    <a:pt x="272" y="106"/>
                  </a:lnTo>
                  <a:lnTo>
                    <a:pt x="300" y="90"/>
                  </a:lnTo>
                  <a:lnTo>
                    <a:pt x="326" y="78"/>
                  </a:lnTo>
                  <a:lnTo>
                    <a:pt x="356" y="64"/>
                  </a:lnTo>
                  <a:lnTo>
                    <a:pt x="384" y="52"/>
                  </a:lnTo>
                  <a:lnTo>
                    <a:pt x="414" y="42"/>
                  </a:lnTo>
                  <a:lnTo>
                    <a:pt x="446" y="32"/>
                  </a:lnTo>
                  <a:lnTo>
                    <a:pt x="476" y="24"/>
                  </a:lnTo>
                  <a:lnTo>
                    <a:pt x="508" y="18"/>
                  </a:lnTo>
                  <a:lnTo>
                    <a:pt x="542" y="12"/>
                  </a:lnTo>
                  <a:lnTo>
                    <a:pt x="576" y="6"/>
                  </a:lnTo>
                  <a:lnTo>
                    <a:pt x="608" y="4"/>
                  </a:lnTo>
                  <a:lnTo>
                    <a:pt x="644" y="2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714" y="2"/>
                  </a:lnTo>
                  <a:lnTo>
                    <a:pt x="748" y="4"/>
                  </a:lnTo>
                  <a:lnTo>
                    <a:pt x="782" y="6"/>
                  </a:lnTo>
                  <a:lnTo>
                    <a:pt x="814" y="12"/>
                  </a:lnTo>
                  <a:lnTo>
                    <a:pt x="848" y="18"/>
                  </a:lnTo>
                  <a:lnTo>
                    <a:pt x="880" y="24"/>
                  </a:lnTo>
                  <a:lnTo>
                    <a:pt x="912" y="32"/>
                  </a:lnTo>
                  <a:lnTo>
                    <a:pt x="942" y="42"/>
                  </a:lnTo>
                  <a:lnTo>
                    <a:pt x="972" y="52"/>
                  </a:lnTo>
                  <a:lnTo>
                    <a:pt x="1002" y="64"/>
                  </a:lnTo>
                  <a:lnTo>
                    <a:pt x="1030" y="78"/>
                  </a:lnTo>
                  <a:lnTo>
                    <a:pt x="1058" y="90"/>
                  </a:lnTo>
                  <a:lnTo>
                    <a:pt x="1084" y="106"/>
                  </a:lnTo>
                  <a:lnTo>
                    <a:pt x="1110" y="122"/>
                  </a:lnTo>
                  <a:lnTo>
                    <a:pt x="1134" y="138"/>
                  </a:lnTo>
                  <a:lnTo>
                    <a:pt x="1158" y="156"/>
                  </a:lnTo>
                  <a:lnTo>
                    <a:pt x="1180" y="174"/>
                  </a:lnTo>
                  <a:lnTo>
                    <a:pt x="1202" y="192"/>
                  </a:lnTo>
                  <a:lnTo>
                    <a:pt x="1222" y="212"/>
                  </a:lnTo>
                  <a:lnTo>
                    <a:pt x="1240" y="234"/>
                  </a:lnTo>
                  <a:lnTo>
                    <a:pt x="1258" y="254"/>
                  </a:lnTo>
                  <a:lnTo>
                    <a:pt x="1274" y="276"/>
                  </a:lnTo>
                  <a:lnTo>
                    <a:pt x="1288" y="300"/>
                  </a:lnTo>
                  <a:lnTo>
                    <a:pt x="1302" y="324"/>
                  </a:lnTo>
                  <a:lnTo>
                    <a:pt x="1314" y="348"/>
                  </a:lnTo>
                  <a:lnTo>
                    <a:pt x="1326" y="372"/>
                  </a:lnTo>
                  <a:lnTo>
                    <a:pt x="1334" y="396"/>
                  </a:lnTo>
                  <a:lnTo>
                    <a:pt x="1342" y="422"/>
                  </a:lnTo>
                  <a:lnTo>
                    <a:pt x="1348" y="448"/>
                  </a:lnTo>
                  <a:lnTo>
                    <a:pt x="1352" y="474"/>
                  </a:lnTo>
                  <a:lnTo>
                    <a:pt x="1354" y="502"/>
                  </a:lnTo>
                  <a:lnTo>
                    <a:pt x="1356" y="5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674938" y="2946400"/>
              <a:ext cx="2152650" cy="1676400"/>
            </a:xfrm>
            <a:custGeom>
              <a:avLst/>
              <a:gdLst>
                <a:gd name="T0" fmla="*/ 1354 w 1356"/>
                <a:gd name="T1" fmla="*/ 556 h 1056"/>
                <a:gd name="T2" fmla="*/ 1342 w 1356"/>
                <a:gd name="T3" fmla="*/ 634 h 1056"/>
                <a:gd name="T4" fmla="*/ 1314 w 1356"/>
                <a:gd name="T5" fmla="*/ 710 h 1056"/>
                <a:gd name="T6" fmla="*/ 1274 w 1356"/>
                <a:gd name="T7" fmla="*/ 780 h 1056"/>
                <a:gd name="T8" fmla="*/ 1222 w 1356"/>
                <a:gd name="T9" fmla="*/ 844 h 1056"/>
                <a:gd name="T10" fmla="*/ 1158 w 1356"/>
                <a:gd name="T11" fmla="*/ 902 h 1056"/>
                <a:gd name="T12" fmla="*/ 1084 w 1356"/>
                <a:gd name="T13" fmla="*/ 952 h 1056"/>
                <a:gd name="T14" fmla="*/ 1002 w 1356"/>
                <a:gd name="T15" fmla="*/ 992 h 1056"/>
                <a:gd name="T16" fmla="*/ 912 w 1356"/>
                <a:gd name="T17" fmla="*/ 1024 h 1056"/>
                <a:gd name="T18" fmla="*/ 814 w 1356"/>
                <a:gd name="T19" fmla="*/ 1046 h 1056"/>
                <a:gd name="T20" fmla="*/ 714 w 1356"/>
                <a:gd name="T21" fmla="*/ 1056 h 1056"/>
                <a:gd name="T22" fmla="*/ 644 w 1356"/>
                <a:gd name="T23" fmla="*/ 1056 h 1056"/>
                <a:gd name="T24" fmla="*/ 542 w 1356"/>
                <a:gd name="T25" fmla="*/ 1046 h 1056"/>
                <a:gd name="T26" fmla="*/ 446 w 1356"/>
                <a:gd name="T27" fmla="*/ 1024 h 1056"/>
                <a:gd name="T28" fmla="*/ 356 w 1356"/>
                <a:gd name="T29" fmla="*/ 992 h 1056"/>
                <a:gd name="T30" fmla="*/ 272 w 1356"/>
                <a:gd name="T31" fmla="*/ 952 h 1056"/>
                <a:gd name="T32" fmla="*/ 200 w 1356"/>
                <a:gd name="T33" fmla="*/ 902 h 1056"/>
                <a:gd name="T34" fmla="*/ 136 w 1356"/>
                <a:gd name="T35" fmla="*/ 844 h 1056"/>
                <a:gd name="T36" fmla="*/ 82 w 1356"/>
                <a:gd name="T37" fmla="*/ 780 h 1056"/>
                <a:gd name="T38" fmla="*/ 42 w 1356"/>
                <a:gd name="T39" fmla="*/ 710 h 1056"/>
                <a:gd name="T40" fmla="*/ 14 w 1356"/>
                <a:gd name="T41" fmla="*/ 634 h 1056"/>
                <a:gd name="T42" fmla="*/ 2 w 1356"/>
                <a:gd name="T43" fmla="*/ 556 h 1056"/>
                <a:gd name="T44" fmla="*/ 2 w 1356"/>
                <a:gd name="T45" fmla="*/ 502 h 1056"/>
                <a:gd name="T46" fmla="*/ 14 w 1356"/>
                <a:gd name="T47" fmla="*/ 422 h 1056"/>
                <a:gd name="T48" fmla="*/ 42 w 1356"/>
                <a:gd name="T49" fmla="*/ 348 h 1056"/>
                <a:gd name="T50" fmla="*/ 82 w 1356"/>
                <a:gd name="T51" fmla="*/ 276 h 1056"/>
                <a:gd name="T52" fmla="*/ 136 w 1356"/>
                <a:gd name="T53" fmla="*/ 212 h 1056"/>
                <a:gd name="T54" fmla="*/ 200 w 1356"/>
                <a:gd name="T55" fmla="*/ 156 h 1056"/>
                <a:gd name="T56" fmla="*/ 272 w 1356"/>
                <a:gd name="T57" fmla="*/ 106 h 1056"/>
                <a:gd name="T58" fmla="*/ 356 w 1356"/>
                <a:gd name="T59" fmla="*/ 64 h 1056"/>
                <a:gd name="T60" fmla="*/ 446 w 1356"/>
                <a:gd name="T61" fmla="*/ 32 h 1056"/>
                <a:gd name="T62" fmla="*/ 542 w 1356"/>
                <a:gd name="T63" fmla="*/ 12 h 1056"/>
                <a:gd name="T64" fmla="*/ 644 w 1356"/>
                <a:gd name="T65" fmla="*/ 2 h 1056"/>
                <a:gd name="T66" fmla="*/ 714 w 1356"/>
                <a:gd name="T67" fmla="*/ 2 h 1056"/>
                <a:gd name="T68" fmla="*/ 814 w 1356"/>
                <a:gd name="T69" fmla="*/ 12 h 1056"/>
                <a:gd name="T70" fmla="*/ 912 w 1356"/>
                <a:gd name="T71" fmla="*/ 32 h 1056"/>
                <a:gd name="T72" fmla="*/ 1002 w 1356"/>
                <a:gd name="T73" fmla="*/ 64 h 1056"/>
                <a:gd name="T74" fmla="*/ 1084 w 1356"/>
                <a:gd name="T75" fmla="*/ 106 h 1056"/>
                <a:gd name="T76" fmla="*/ 1158 w 1356"/>
                <a:gd name="T77" fmla="*/ 156 h 1056"/>
                <a:gd name="T78" fmla="*/ 1222 w 1356"/>
                <a:gd name="T79" fmla="*/ 212 h 1056"/>
                <a:gd name="T80" fmla="*/ 1274 w 1356"/>
                <a:gd name="T81" fmla="*/ 276 h 1056"/>
                <a:gd name="T82" fmla="*/ 1314 w 1356"/>
                <a:gd name="T83" fmla="*/ 348 h 1056"/>
                <a:gd name="T84" fmla="*/ 1342 w 1356"/>
                <a:gd name="T85" fmla="*/ 422 h 1056"/>
                <a:gd name="T86" fmla="*/ 1354 w 1356"/>
                <a:gd name="T87" fmla="*/ 5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6" h="1056">
                  <a:moveTo>
                    <a:pt x="1356" y="528"/>
                  </a:moveTo>
                  <a:lnTo>
                    <a:pt x="1356" y="528"/>
                  </a:lnTo>
                  <a:lnTo>
                    <a:pt x="1354" y="556"/>
                  </a:lnTo>
                  <a:lnTo>
                    <a:pt x="1352" y="582"/>
                  </a:lnTo>
                  <a:lnTo>
                    <a:pt x="1348" y="608"/>
                  </a:lnTo>
                  <a:lnTo>
                    <a:pt x="1342" y="634"/>
                  </a:lnTo>
                  <a:lnTo>
                    <a:pt x="1334" y="660"/>
                  </a:lnTo>
                  <a:lnTo>
                    <a:pt x="1326" y="686"/>
                  </a:lnTo>
                  <a:lnTo>
                    <a:pt x="1314" y="710"/>
                  </a:lnTo>
                  <a:lnTo>
                    <a:pt x="1302" y="734"/>
                  </a:lnTo>
                  <a:lnTo>
                    <a:pt x="1288" y="758"/>
                  </a:lnTo>
                  <a:lnTo>
                    <a:pt x="1274" y="780"/>
                  </a:lnTo>
                  <a:lnTo>
                    <a:pt x="1258" y="802"/>
                  </a:lnTo>
                  <a:lnTo>
                    <a:pt x="1240" y="824"/>
                  </a:lnTo>
                  <a:lnTo>
                    <a:pt x="1222" y="844"/>
                  </a:lnTo>
                  <a:lnTo>
                    <a:pt x="1202" y="864"/>
                  </a:lnTo>
                  <a:lnTo>
                    <a:pt x="1180" y="884"/>
                  </a:lnTo>
                  <a:lnTo>
                    <a:pt x="1158" y="902"/>
                  </a:lnTo>
                  <a:lnTo>
                    <a:pt x="1134" y="920"/>
                  </a:lnTo>
                  <a:lnTo>
                    <a:pt x="1110" y="936"/>
                  </a:lnTo>
                  <a:lnTo>
                    <a:pt x="1084" y="952"/>
                  </a:lnTo>
                  <a:lnTo>
                    <a:pt x="1058" y="966"/>
                  </a:lnTo>
                  <a:lnTo>
                    <a:pt x="1030" y="980"/>
                  </a:lnTo>
                  <a:lnTo>
                    <a:pt x="1002" y="992"/>
                  </a:lnTo>
                  <a:lnTo>
                    <a:pt x="972" y="1004"/>
                  </a:lnTo>
                  <a:lnTo>
                    <a:pt x="942" y="1014"/>
                  </a:lnTo>
                  <a:lnTo>
                    <a:pt x="912" y="1024"/>
                  </a:lnTo>
                  <a:lnTo>
                    <a:pt x="880" y="1032"/>
                  </a:lnTo>
                  <a:lnTo>
                    <a:pt x="848" y="1040"/>
                  </a:lnTo>
                  <a:lnTo>
                    <a:pt x="814" y="1046"/>
                  </a:lnTo>
                  <a:lnTo>
                    <a:pt x="782" y="1050"/>
                  </a:lnTo>
                  <a:lnTo>
                    <a:pt x="748" y="1054"/>
                  </a:lnTo>
                  <a:lnTo>
                    <a:pt x="714" y="1056"/>
                  </a:lnTo>
                  <a:lnTo>
                    <a:pt x="678" y="1056"/>
                  </a:lnTo>
                  <a:lnTo>
                    <a:pt x="678" y="1056"/>
                  </a:lnTo>
                  <a:lnTo>
                    <a:pt x="644" y="1056"/>
                  </a:lnTo>
                  <a:lnTo>
                    <a:pt x="608" y="1054"/>
                  </a:lnTo>
                  <a:lnTo>
                    <a:pt x="576" y="1050"/>
                  </a:lnTo>
                  <a:lnTo>
                    <a:pt x="542" y="1046"/>
                  </a:lnTo>
                  <a:lnTo>
                    <a:pt x="508" y="1040"/>
                  </a:lnTo>
                  <a:lnTo>
                    <a:pt x="476" y="1032"/>
                  </a:lnTo>
                  <a:lnTo>
                    <a:pt x="446" y="1024"/>
                  </a:lnTo>
                  <a:lnTo>
                    <a:pt x="414" y="1014"/>
                  </a:lnTo>
                  <a:lnTo>
                    <a:pt x="384" y="1004"/>
                  </a:lnTo>
                  <a:lnTo>
                    <a:pt x="356" y="992"/>
                  </a:lnTo>
                  <a:lnTo>
                    <a:pt x="326" y="980"/>
                  </a:lnTo>
                  <a:lnTo>
                    <a:pt x="300" y="966"/>
                  </a:lnTo>
                  <a:lnTo>
                    <a:pt x="272" y="952"/>
                  </a:lnTo>
                  <a:lnTo>
                    <a:pt x="248" y="936"/>
                  </a:lnTo>
                  <a:lnTo>
                    <a:pt x="222" y="920"/>
                  </a:lnTo>
                  <a:lnTo>
                    <a:pt x="200" y="902"/>
                  </a:lnTo>
                  <a:lnTo>
                    <a:pt x="176" y="884"/>
                  </a:lnTo>
                  <a:lnTo>
                    <a:pt x="156" y="864"/>
                  </a:lnTo>
                  <a:lnTo>
                    <a:pt x="136" y="844"/>
                  </a:lnTo>
                  <a:lnTo>
                    <a:pt x="116" y="824"/>
                  </a:lnTo>
                  <a:lnTo>
                    <a:pt x="98" y="802"/>
                  </a:lnTo>
                  <a:lnTo>
                    <a:pt x="82" y="780"/>
                  </a:lnTo>
                  <a:lnTo>
                    <a:pt x="68" y="758"/>
                  </a:lnTo>
                  <a:lnTo>
                    <a:pt x="54" y="734"/>
                  </a:lnTo>
                  <a:lnTo>
                    <a:pt x="42" y="710"/>
                  </a:lnTo>
                  <a:lnTo>
                    <a:pt x="32" y="686"/>
                  </a:lnTo>
                  <a:lnTo>
                    <a:pt x="22" y="660"/>
                  </a:lnTo>
                  <a:lnTo>
                    <a:pt x="14" y="634"/>
                  </a:lnTo>
                  <a:lnTo>
                    <a:pt x="8" y="608"/>
                  </a:lnTo>
                  <a:lnTo>
                    <a:pt x="4" y="582"/>
                  </a:lnTo>
                  <a:lnTo>
                    <a:pt x="2" y="55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2" y="502"/>
                  </a:lnTo>
                  <a:lnTo>
                    <a:pt x="4" y="474"/>
                  </a:lnTo>
                  <a:lnTo>
                    <a:pt x="8" y="448"/>
                  </a:lnTo>
                  <a:lnTo>
                    <a:pt x="14" y="422"/>
                  </a:lnTo>
                  <a:lnTo>
                    <a:pt x="22" y="396"/>
                  </a:lnTo>
                  <a:lnTo>
                    <a:pt x="32" y="372"/>
                  </a:lnTo>
                  <a:lnTo>
                    <a:pt x="42" y="348"/>
                  </a:lnTo>
                  <a:lnTo>
                    <a:pt x="54" y="324"/>
                  </a:lnTo>
                  <a:lnTo>
                    <a:pt x="68" y="300"/>
                  </a:lnTo>
                  <a:lnTo>
                    <a:pt x="82" y="276"/>
                  </a:lnTo>
                  <a:lnTo>
                    <a:pt x="98" y="254"/>
                  </a:lnTo>
                  <a:lnTo>
                    <a:pt x="116" y="234"/>
                  </a:lnTo>
                  <a:lnTo>
                    <a:pt x="136" y="212"/>
                  </a:lnTo>
                  <a:lnTo>
                    <a:pt x="156" y="192"/>
                  </a:lnTo>
                  <a:lnTo>
                    <a:pt x="176" y="174"/>
                  </a:lnTo>
                  <a:lnTo>
                    <a:pt x="200" y="156"/>
                  </a:lnTo>
                  <a:lnTo>
                    <a:pt x="222" y="138"/>
                  </a:lnTo>
                  <a:lnTo>
                    <a:pt x="248" y="122"/>
                  </a:lnTo>
                  <a:lnTo>
                    <a:pt x="272" y="106"/>
                  </a:lnTo>
                  <a:lnTo>
                    <a:pt x="300" y="90"/>
                  </a:lnTo>
                  <a:lnTo>
                    <a:pt x="326" y="78"/>
                  </a:lnTo>
                  <a:lnTo>
                    <a:pt x="356" y="64"/>
                  </a:lnTo>
                  <a:lnTo>
                    <a:pt x="384" y="52"/>
                  </a:lnTo>
                  <a:lnTo>
                    <a:pt x="414" y="42"/>
                  </a:lnTo>
                  <a:lnTo>
                    <a:pt x="446" y="32"/>
                  </a:lnTo>
                  <a:lnTo>
                    <a:pt x="476" y="24"/>
                  </a:lnTo>
                  <a:lnTo>
                    <a:pt x="508" y="18"/>
                  </a:lnTo>
                  <a:lnTo>
                    <a:pt x="542" y="12"/>
                  </a:lnTo>
                  <a:lnTo>
                    <a:pt x="576" y="6"/>
                  </a:lnTo>
                  <a:lnTo>
                    <a:pt x="608" y="4"/>
                  </a:lnTo>
                  <a:lnTo>
                    <a:pt x="644" y="2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714" y="2"/>
                  </a:lnTo>
                  <a:lnTo>
                    <a:pt x="748" y="4"/>
                  </a:lnTo>
                  <a:lnTo>
                    <a:pt x="782" y="6"/>
                  </a:lnTo>
                  <a:lnTo>
                    <a:pt x="814" y="12"/>
                  </a:lnTo>
                  <a:lnTo>
                    <a:pt x="848" y="18"/>
                  </a:lnTo>
                  <a:lnTo>
                    <a:pt x="880" y="24"/>
                  </a:lnTo>
                  <a:lnTo>
                    <a:pt x="912" y="32"/>
                  </a:lnTo>
                  <a:lnTo>
                    <a:pt x="942" y="42"/>
                  </a:lnTo>
                  <a:lnTo>
                    <a:pt x="972" y="52"/>
                  </a:lnTo>
                  <a:lnTo>
                    <a:pt x="1002" y="64"/>
                  </a:lnTo>
                  <a:lnTo>
                    <a:pt x="1030" y="78"/>
                  </a:lnTo>
                  <a:lnTo>
                    <a:pt x="1058" y="90"/>
                  </a:lnTo>
                  <a:lnTo>
                    <a:pt x="1084" y="106"/>
                  </a:lnTo>
                  <a:lnTo>
                    <a:pt x="1110" y="122"/>
                  </a:lnTo>
                  <a:lnTo>
                    <a:pt x="1134" y="138"/>
                  </a:lnTo>
                  <a:lnTo>
                    <a:pt x="1158" y="156"/>
                  </a:lnTo>
                  <a:lnTo>
                    <a:pt x="1180" y="174"/>
                  </a:lnTo>
                  <a:lnTo>
                    <a:pt x="1202" y="192"/>
                  </a:lnTo>
                  <a:lnTo>
                    <a:pt x="1222" y="212"/>
                  </a:lnTo>
                  <a:lnTo>
                    <a:pt x="1240" y="234"/>
                  </a:lnTo>
                  <a:lnTo>
                    <a:pt x="1258" y="254"/>
                  </a:lnTo>
                  <a:lnTo>
                    <a:pt x="1274" y="276"/>
                  </a:lnTo>
                  <a:lnTo>
                    <a:pt x="1288" y="300"/>
                  </a:lnTo>
                  <a:lnTo>
                    <a:pt x="1302" y="324"/>
                  </a:lnTo>
                  <a:lnTo>
                    <a:pt x="1314" y="348"/>
                  </a:lnTo>
                  <a:lnTo>
                    <a:pt x="1326" y="372"/>
                  </a:lnTo>
                  <a:lnTo>
                    <a:pt x="1334" y="396"/>
                  </a:lnTo>
                  <a:lnTo>
                    <a:pt x="1342" y="422"/>
                  </a:lnTo>
                  <a:lnTo>
                    <a:pt x="1348" y="448"/>
                  </a:lnTo>
                  <a:lnTo>
                    <a:pt x="1352" y="474"/>
                  </a:lnTo>
                  <a:lnTo>
                    <a:pt x="1354" y="502"/>
                  </a:lnTo>
                  <a:lnTo>
                    <a:pt x="1356" y="5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2674938" y="2946400"/>
              <a:ext cx="2152650" cy="1676400"/>
            </a:xfrm>
            <a:custGeom>
              <a:avLst/>
              <a:gdLst>
                <a:gd name="T0" fmla="*/ 1354 w 1356"/>
                <a:gd name="T1" fmla="*/ 556 h 1056"/>
                <a:gd name="T2" fmla="*/ 1342 w 1356"/>
                <a:gd name="T3" fmla="*/ 634 h 1056"/>
                <a:gd name="T4" fmla="*/ 1314 w 1356"/>
                <a:gd name="T5" fmla="*/ 710 h 1056"/>
                <a:gd name="T6" fmla="*/ 1274 w 1356"/>
                <a:gd name="T7" fmla="*/ 780 h 1056"/>
                <a:gd name="T8" fmla="*/ 1222 w 1356"/>
                <a:gd name="T9" fmla="*/ 844 h 1056"/>
                <a:gd name="T10" fmla="*/ 1158 w 1356"/>
                <a:gd name="T11" fmla="*/ 902 h 1056"/>
                <a:gd name="T12" fmla="*/ 1084 w 1356"/>
                <a:gd name="T13" fmla="*/ 952 h 1056"/>
                <a:gd name="T14" fmla="*/ 1002 w 1356"/>
                <a:gd name="T15" fmla="*/ 992 h 1056"/>
                <a:gd name="T16" fmla="*/ 912 w 1356"/>
                <a:gd name="T17" fmla="*/ 1024 h 1056"/>
                <a:gd name="T18" fmla="*/ 814 w 1356"/>
                <a:gd name="T19" fmla="*/ 1046 h 1056"/>
                <a:gd name="T20" fmla="*/ 714 w 1356"/>
                <a:gd name="T21" fmla="*/ 1056 h 1056"/>
                <a:gd name="T22" fmla="*/ 644 w 1356"/>
                <a:gd name="T23" fmla="*/ 1056 h 1056"/>
                <a:gd name="T24" fmla="*/ 542 w 1356"/>
                <a:gd name="T25" fmla="*/ 1046 h 1056"/>
                <a:gd name="T26" fmla="*/ 446 w 1356"/>
                <a:gd name="T27" fmla="*/ 1024 h 1056"/>
                <a:gd name="T28" fmla="*/ 356 w 1356"/>
                <a:gd name="T29" fmla="*/ 992 h 1056"/>
                <a:gd name="T30" fmla="*/ 272 w 1356"/>
                <a:gd name="T31" fmla="*/ 952 h 1056"/>
                <a:gd name="T32" fmla="*/ 200 w 1356"/>
                <a:gd name="T33" fmla="*/ 902 h 1056"/>
                <a:gd name="T34" fmla="*/ 136 w 1356"/>
                <a:gd name="T35" fmla="*/ 844 h 1056"/>
                <a:gd name="T36" fmla="*/ 82 w 1356"/>
                <a:gd name="T37" fmla="*/ 780 h 1056"/>
                <a:gd name="T38" fmla="*/ 42 w 1356"/>
                <a:gd name="T39" fmla="*/ 710 h 1056"/>
                <a:gd name="T40" fmla="*/ 14 w 1356"/>
                <a:gd name="T41" fmla="*/ 634 h 1056"/>
                <a:gd name="T42" fmla="*/ 2 w 1356"/>
                <a:gd name="T43" fmla="*/ 556 h 1056"/>
                <a:gd name="T44" fmla="*/ 2 w 1356"/>
                <a:gd name="T45" fmla="*/ 502 h 1056"/>
                <a:gd name="T46" fmla="*/ 14 w 1356"/>
                <a:gd name="T47" fmla="*/ 422 h 1056"/>
                <a:gd name="T48" fmla="*/ 42 w 1356"/>
                <a:gd name="T49" fmla="*/ 348 h 1056"/>
                <a:gd name="T50" fmla="*/ 82 w 1356"/>
                <a:gd name="T51" fmla="*/ 276 h 1056"/>
                <a:gd name="T52" fmla="*/ 136 w 1356"/>
                <a:gd name="T53" fmla="*/ 212 h 1056"/>
                <a:gd name="T54" fmla="*/ 200 w 1356"/>
                <a:gd name="T55" fmla="*/ 156 h 1056"/>
                <a:gd name="T56" fmla="*/ 272 w 1356"/>
                <a:gd name="T57" fmla="*/ 106 h 1056"/>
                <a:gd name="T58" fmla="*/ 356 w 1356"/>
                <a:gd name="T59" fmla="*/ 64 h 1056"/>
                <a:gd name="T60" fmla="*/ 446 w 1356"/>
                <a:gd name="T61" fmla="*/ 32 h 1056"/>
                <a:gd name="T62" fmla="*/ 542 w 1356"/>
                <a:gd name="T63" fmla="*/ 12 h 1056"/>
                <a:gd name="T64" fmla="*/ 644 w 1356"/>
                <a:gd name="T65" fmla="*/ 2 h 1056"/>
                <a:gd name="T66" fmla="*/ 714 w 1356"/>
                <a:gd name="T67" fmla="*/ 2 h 1056"/>
                <a:gd name="T68" fmla="*/ 814 w 1356"/>
                <a:gd name="T69" fmla="*/ 12 h 1056"/>
                <a:gd name="T70" fmla="*/ 912 w 1356"/>
                <a:gd name="T71" fmla="*/ 32 h 1056"/>
                <a:gd name="T72" fmla="*/ 1002 w 1356"/>
                <a:gd name="T73" fmla="*/ 64 h 1056"/>
                <a:gd name="T74" fmla="*/ 1084 w 1356"/>
                <a:gd name="T75" fmla="*/ 106 h 1056"/>
                <a:gd name="T76" fmla="*/ 1158 w 1356"/>
                <a:gd name="T77" fmla="*/ 156 h 1056"/>
                <a:gd name="T78" fmla="*/ 1222 w 1356"/>
                <a:gd name="T79" fmla="*/ 212 h 1056"/>
                <a:gd name="T80" fmla="*/ 1274 w 1356"/>
                <a:gd name="T81" fmla="*/ 276 h 1056"/>
                <a:gd name="T82" fmla="*/ 1314 w 1356"/>
                <a:gd name="T83" fmla="*/ 348 h 1056"/>
                <a:gd name="T84" fmla="*/ 1342 w 1356"/>
                <a:gd name="T85" fmla="*/ 422 h 1056"/>
                <a:gd name="T86" fmla="*/ 1354 w 1356"/>
                <a:gd name="T87" fmla="*/ 5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6" h="1056">
                  <a:moveTo>
                    <a:pt x="1356" y="528"/>
                  </a:moveTo>
                  <a:lnTo>
                    <a:pt x="1356" y="528"/>
                  </a:lnTo>
                  <a:lnTo>
                    <a:pt x="1354" y="556"/>
                  </a:lnTo>
                  <a:lnTo>
                    <a:pt x="1352" y="582"/>
                  </a:lnTo>
                  <a:lnTo>
                    <a:pt x="1348" y="608"/>
                  </a:lnTo>
                  <a:lnTo>
                    <a:pt x="1342" y="634"/>
                  </a:lnTo>
                  <a:lnTo>
                    <a:pt x="1334" y="660"/>
                  </a:lnTo>
                  <a:lnTo>
                    <a:pt x="1326" y="686"/>
                  </a:lnTo>
                  <a:lnTo>
                    <a:pt x="1314" y="710"/>
                  </a:lnTo>
                  <a:lnTo>
                    <a:pt x="1302" y="734"/>
                  </a:lnTo>
                  <a:lnTo>
                    <a:pt x="1288" y="758"/>
                  </a:lnTo>
                  <a:lnTo>
                    <a:pt x="1274" y="780"/>
                  </a:lnTo>
                  <a:lnTo>
                    <a:pt x="1258" y="802"/>
                  </a:lnTo>
                  <a:lnTo>
                    <a:pt x="1240" y="824"/>
                  </a:lnTo>
                  <a:lnTo>
                    <a:pt x="1222" y="844"/>
                  </a:lnTo>
                  <a:lnTo>
                    <a:pt x="1202" y="864"/>
                  </a:lnTo>
                  <a:lnTo>
                    <a:pt x="1180" y="884"/>
                  </a:lnTo>
                  <a:lnTo>
                    <a:pt x="1158" y="902"/>
                  </a:lnTo>
                  <a:lnTo>
                    <a:pt x="1134" y="920"/>
                  </a:lnTo>
                  <a:lnTo>
                    <a:pt x="1110" y="936"/>
                  </a:lnTo>
                  <a:lnTo>
                    <a:pt x="1084" y="952"/>
                  </a:lnTo>
                  <a:lnTo>
                    <a:pt x="1058" y="966"/>
                  </a:lnTo>
                  <a:lnTo>
                    <a:pt x="1030" y="980"/>
                  </a:lnTo>
                  <a:lnTo>
                    <a:pt x="1002" y="992"/>
                  </a:lnTo>
                  <a:lnTo>
                    <a:pt x="972" y="1004"/>
                  </a:lnTo>
                  <a:lnTo>
                    <a:pt x="942" y="1014"/>
                  </a:lnTo>
                  <a:lnTo>
                    <a:pt x="912" y="1024"/>
                  </a:lnTo>
                  <a:lnTo>
                    <a:pt x="880" y="1032"/>
                  </a:lnTo>
                  <a:lnTo>
                    <a:pt x="848" y="1040"/>
                  </a:lnTo>
                  <a:lnTo>
                    <a:pt x="814" y="1046"/>
                  </a:lnTo>
                  <a:lnTo>
                    <a:pt x="782" y="1050"/>
                  </a:lnTo>
                  <a:lnTo>
                    <a:pt x="748" y="1054"/>
                  </a:lnTo>
                  <a:lnTo>
                    <a:pt x="714" y="1056"/>
                  </a:lnTo>
                  <a:lnTo>
                    <a:pt x="678" y="1056"/>
                  </a:lnTo>
                  <a:lnTo>
                    <a:pt x="678" y="1056"/>
                  </a:lnTo>
                  <a:lnTo>
                    <a:pt x="644" y="1056"/>
                  </a:lnTo>
                  <a:lnTo>
                    <a:pt x="608" y="1054"/>
                  </a:lnTo>
                  <a:lnTo>
                    <a:pt x="576" y="1050"/>
                  </a:lnTo>
                  <a:lnTo>
                    <a:pt x="542" y="1046"/>
                  </a:lnTo>
                  <a:lnTo>
                    <a:pt x="508" y="1040"/>
                  </a:lnTo>
                  <a:lnTo>
                    <a:pt x="476" y="1032"/>
                  </a:lnTo>
                  <a:lnTo>
                    <a:pt x="446" y="1024"/>
                  </a:lnTo>
                  <a:lnTo>
                    <a:pt x="414" y="1014"/>
                  </a:lnTo>
                  <a:lnTo>
                    <a:pt x="384" y="1004"/>
                  </a:lnTo>
                  <a:lnTo>
                    <a:pt x="356" y="992"/>
                  </a:lnTo>
                  <a:lnTo>
                    <a:pt x="326" y="980"/>
                  </a:lnTo>
                  <a:lnTo>
                    <a:pt x="300" y="966"/>
                  </a:lnTo>
                  <a:lnTo>
                    <a:pt x="272" y="952"/>
                  </a:lnTo>
                  <a:lnTo>
                    <a:pt x="248" y="936"/>
                  </a:lnTo>
                  <a:lnTo>
                    <a:pt x="222" y="920"/>
                  </a:lnTo>
                  <a:lnTo>
                    <a:pt x="200" y="902"/>
                  </a:lnTo>
                  <a:lnTo>
                    <a:pt x="176" y="884"/>
                  </a:lnTo>
                  <a:lnTo>
                    <a:pt x="156" y="864"/>
                  </a:lnTo>
                  <a:lnTo>
                    <a:pt x="136" y="844"/>
                  </a:lnTo>
                  <a:lnTo>
                    <a:pt x="116" y="824"/>
                  </a:lnTo>
                  <a:lnTo>
                    <a:pt x="98" y="802"/>
                  </a:lnTo>
                  <a:lnTo>
                    <a:pt x="82" y="780"/>
                  </a:lnTo>
                  <a:lnTo>
                    <a:pt x="68" y="758"/>
                  </a:lnTo>
                  <a:lnTo>
                    <a:pt x="54" y="734"/>
                  </a:lnTo>
                  <a:lnTo>
                    <a:pt x="42" y="710"/>
                  </a:lnTo>
                  <a:lnTo>
                    <a:pt x="32" y="686"/>
                  </a:lnTo>
                  <a:lnTo>
                    <a:pt x="22" y="660"/>
                  </a:lnTo>
                  <a:lnTo>
                    <a:pt x="14" y="634"/>
                  </a:lnTo>
                  <a:lnTo>
                    <a:pt x="8" y="608"/>
                  </a:lnTo>
                  <a:lnTo>
                    <a:pt x="4" y="582"/>
                  </a:lnTo>
                  <a:lnTo>
                    <a:pt x="2" y="55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2" y="502"/>
                  </a:lnTo>
                  <a:lnTo>
                    <a:pt x="4" y="474"/>
                  </a:lnTo>
                  <a:lnTo>
                    <a:pt x="8" y="448"/>
                  </a:lnTo>
                  <a:lnTo>
                    <a:pt x="14" y="422"/>
                  </a:lnTo>
                  <a:lnTo>
                    <a:pt x="22" y="396"/>
                  </a:lnTo>
                  <a:lnTo>
                    <a:pt x="32" y="372"/>
                  </a:lnTo>
                  <a:lnTo>
                    <a:pt x="42" y="348"/>
                  </a:lnTo>
                  <a:lnTo>
                    <a:pt x="54" y="324"/>
                  </a:lnTo>
                  <a:lnTo>
                    <a:pt x="68" y="300"/>
                  </a:lnTo>
                  <a:lnTo>
                    <a:pt x="82" y="276"/>
                  </a:lnTo>
                  <a:lnTo>
                    <a:pt x="98" y="254"/>
                  </a:lnTo>
                  <a:lnTo>
                    <a:pt x="116" y="234"/>
                  </a:lnTo>
                  <a:lnTo>
                    <a:pt x="136" y="212"/>
                  </a:lnTo>
                  <a:lnTo>
                    <a:pt x="156" y="192"/>
                  </a:lnTo>
                  <a:lnTo>
                    <a:pt x="176" y="174"/>
                  </a:lnTo>
                  <a:lnTo>
                    <a:pt x="200" y="156"/>
                  </a:lnTo>
                  <a:lnTo>
                    <a:pt x="222" y="138"/>
                  </a:lnTo>
                  <a:lnTo>
                    <a:pt x="248" y="122"/>
                  </a:lnTo>
                  <a:lnTo>
                    <a:pt x="272" y="106"/>
                  </a:lnTo>
                  <a:lnTo>
                    <a:pt x="300" y="90"/>
                  </a:lnTo>
                  <a:lnTo>
                    <a:pt x="326" y="78"/>
                  </a:lnTo>
                  <a:lnTo>
                    <a:pt x="356" y="64"/>
                  </a:lnTo>
                  <a:lnTo>
                    <a:pt x="384" y="52"/>
                  </a:lnTo>
                  <a:lnTo>
                    <a:pt x="414" y="42"/>
                  </a:lnTo>
                  <a:lnTo>
                    <a:pt x="446" y="32"/>
                  </a:lnTo>
                  <a:lnTo>
                    <a:pt x="476" y="24"/>
                  </a:lnTo>
                  <a:lnTo>
                    <a:pt x="508" y="18"/>
                  </a:lnTo>
                  <a:lnTo>
                    <a:pt x="542" y="12"/>
                  </a:lnTo>
                  <a:lnTo>
                    <a:pt x="576" y="6"/>
                  </a:lnTo>
                  <a:lnTo>
                    <a:pt x="608" y="4"/>
                  </a:lnTo>
                  <a:lnTo>
                    <a:pt x="644" y="2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714" y="2"/>
                  </a:lnTo>
                  <a:lnTo>
                    <a:pt x="748" y="4"/>
                  </a:lnTo>
                  <a:lnTo>
                    <a:pt x="782" y="6"/>
                  </a:lnTo>
                  <a:lnTo>
                    <a:pt x="814" y="12"/>
                  </a:lnTo>
                  <a:lnTo>
                    <a:pt x="848" y="18"/>
                  </a:lnTo>
                  <a:lnTo>
                    <a:pt x="880" y="24"/>
                  </a:lnTo>
                  <a:lnTo>
                    <a:pt x="912" y="32"/>
                  </a:lnTo>
                  <a:lnTo>
                    <a:pt x="942" y="42"/>
                  </a:lnTo>
                  <a:lnTo>
                    <a:pt x="972" y="52"/>
                  </a:lnTo>
                  <a:lnTo>
                    <a:pt x="1002" y="64"/>
                  </a:lnTo>
                  <a:lnTo>
                    <a:pt x="1030" y="78"/>
                  </a:lnTo>
                  <a:lnTo>
                    <a:pt x="1058" y="90"/>
                  </a:lnTo>
                  <a:lnTo>
                    <a:pt x="1084" y="106"/>
                  </a:lnTo>
                  <a:lnTo>
                    <a:pt x="1110" y="122"/>
                  </a:lnTo>
                  <a:lnTo>
                    <a:pt x="1134" y="138"/>
                  </a:lnTo>
                  <a:lnTo>
                    <a:pt x="1158" y="156"/>
                  </a:lnTo>
                  <a:lnTo>
                    <a:pt x="1180" y="174"/>
                  </a:lnTo>
                  <a:lnTo>
                    <a:pt x="1202" y="192"/>
                  </a:lnTo>
                  <a:lnTo>
                    <a:pt x="1222" y="212"/>
                  </a:lnTo>
                  <a:lnTo>
                    <a:pt x="1240" y="234"/>
                  </a:lnTo>
                  <a:lnTo>
                    <a:pt x="1258" y="254"/>
                  </a:lnTo>
                  <a:lnTo>
                    <a:pt x="1274" y="276"/>
                  </a:lnTo>
                  <a:lnTo>
                    <a:pt x="1288" y="300"/>
                  </a:lnTo>
                  <a:lnTo>
                    <a:pt x="1302" y="324"/>
                  </a:lnTo>
                  <a:lnTo>
                    <a:pt x="1314" y="348"/>
                  </a:lnTo>
                  <a:lnTo>
                    <a:pt x="1326" y="372"/>
                  </a:lnTo>
                  <a:lnTo>
                    <a:pt x="1334" y="396"/>
                  </a:lnTo>
                  <a:lnTo>
                    <a:pt x="1342" y="422"/>
                  </a:lnTo>
                  <a:lnTo>
                    <a:pt x="1348" y="448"/>
                  </a:lnTo>
                  <a:lnTo>
                    <a:pt x="1352" y="474"/>
                  </a:lnTo>
                  <a:lnTo>
                    <a:pt x="1354" y="502"/>
                  </a:lnTo>
                  <a:lnTo>
                    <a:pt x="1356" y="52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078163" y="3530600"/>
              <a:ext cx="180975" cy="180975"/>
            </a:xfrm>
            <a:custGeom>
              <a:avLst/>
              <a:gdLst>
                <a:gd name="T0" fmla="*/ 114 w 114"/>
                <a:gd name="T1" fmla="*/ 58 h 114"/>
                <a:gd name="T2" fmla="*/ 114 w 114"/>
                <a:gd name="T3" fmla="*/ 58 h 114"/>
                <a:gd name="T4" fmla="*/ 112 w 114"/>
                <a:gd name="T5" fmla="*/ 70 h 114"/>
                <a:gd name="T6" fmla="*/ 110 w 114"/>
                <a:gd name="T7" fmla="*/ 80 h 114"/>
                <a:gd name="T8" fmla="*/ 104 w 114"/>
                <a:gd name="T9" fmla="*/ 90 h 114"/>
                <a:gd name="T10" fmla="*/ 98 w 114"/>
                <a:gd name="T11" fmla="*/ 98 h 114"/>
                <a:gd name="T12" fmla="*/ 88 w 114"/>
                <a:gd name="T13" fmla="*/ 106 h 114"/>
                <a:gd name="T14" fmla="*/ 80 w 114"/>
                <a:gd name="T15" fmla="*/ 110 h 114"/>
                <a:gd name="T16" fmla="*/ 68 w 114"/>
                <a:gd name="T17" fmla="*/ 114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4 h 114"/>
                <a:gd name="T24" fmla="*/ 34 w 114"/>
                <a:gd name="T25" fmla="*/ 110 h 114"/>
                <a:gd name="T26" fmla="*/ 24 w 114"/>
                <a:gd name="T27" fmla="*/ 106 h 114"/>
                <a:gd name="T28" fmla="*/ 16 w 114"/>
                <a:gd name="T29" fmla="*/ 98 h 114"/>
                <a:gd name="T30" fmla="*/ 10 w 114"/>
                <a:gd name="T31" fmla="*/ 90 h 114"/>
                <a:gd name="T32" fmla="*/ 4 w 114"/>
                <a:gd name="T33" fmla="*/ 80 h 114"/>
                <a:gd name="T34" fmla="*/ 0 w 114"/>
                <a:gd name="T35" fmla="*/ 70 h 114"/>
                <a:gd name="T36" fmla="*/ 0 w 114"/>
                <a:gd name="T37" fmla="*/ 58 h 114"/>
                <a:gd name="T38" fmla="*/ 0 w 114"/>
                <a:gd name="T39" fmla="*/ 58 h 114"/>
                <a:gd name="T40" fmla="*/ 0 w 114"/>
                <a:gd name="T41" fmla="*/ 46 h 114"/>
                <a:gd name="T42" fmla="*/ 4 w 114"/>
                <a:gd name="T43" fmla="*/ 36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6 h 114"/>
                <a:gd name="T70" fmla="*/ 112 w 114"/>
                <a:gd name="T71" fmla="*/ 46 h 114"/>
                <a:gd name="T72" fmla="*/ 114 w 114"/>
                <a:gd name="T7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4" y="58"/>
                  </a:lnTo>
                  <a:lnTo>
                    <a:pt x="112" y="70"/>
                  </a:lnTo>
                  <a:lnTo>
                    <a:pt x="110" y="80"/>
                  </a:lnTo>
                  <a:lnTo>
                    <a:pt x="104" y="90"/>
                  </a:lnTo>
                  <a:lnTo>
                    <a:pt x="98" y="98"/>
                  </a:lnTo>
                  <a:lnTo>
                    <a:pt x="88" y="106"/>
                  </a:lnTo>
                  <a:lnTo>
                    <a:pt x="80" y="110"/>
                  </a:lnTo>
                  <a:lnTo>
                    <a:pt x="68" y="114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4"/>
                  </a:lnTo>
                  <a:lnTo>
                    <a:pt x="34" y="110"/>
                  </a:lnTo>
                  <a:lnTo>
                    <a:pt x="24" y="106"/>
                  </a:lnTo>
                  <a:lnTo>
                    <a:pt x="16" y="98"/>
                  </a:lnTo>
                  <a:lnTo>
                    <a:pt x="10" y="90"/>
                  </a:lnTo>
                  <a:lnTo>
                    <a:pt x="4" y="80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6"/>
                  </a:lnTo>
                  <a:lnTo>
                    <a:pt x="112" y="46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078163" y="3530600"/>
              <a:ext cx="180975" cy="180975"/>
            </a:xfrm>
            <a:custGeom>
              <a:avLst/>
              <a:gdLst>
                <a:gd name="T0" fmla="*/ 114 w 114"/>
                <a:gd name="T1" fmla="*/ 58 h 114"/>
                <a:gd name="T2" fmla="*/ 114 w 114"/>
                <a:gd name="T3" fmla="*/ 58 h 114"/>
                <a:gd name="T4" fmla="*/ 112 w 114"/>
                <a:gd name="T5" fmla="*/ 70 h 114"/>
                <a:gd name="T6" fmla="*/ 110 w 114"/>
                <a:gd name="T7" fmla="*/ 80 h 114"/>
                <a:gd name="T8" fmla="*/ 104 w 114"/>
                <a:gd name="T9" fmla="*/ 90 h 114"/>
                <a:gd name="T10" fmla="*/ 98 w 114"/>
                <a:gd name="T11" fmla="*/ 98 h 114"/>
                <a:gd name="T12" fmla="*/ 88 w 114"/>
                <a:gd name="T13" fmla="*/ 106 h 114"/>
                <a:gd name="T14" fmla="*/ 80 w 114"/>
                <a:gd name="T15" fmla="*/ 110 h 114"/>
                <a:gd name="T16" fmla="*/ 68 w 114"/>
                <a:gd name="T17" fmla="*/ 114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4 h 114"/>
                <a:gd name="T24" fmla="*/ 34 w 114"/>
                <a:gd name="T25" fmla="*/ 110 h 114"/>
                <a:gd name="T26" fmla="*/ 24 w 114"/>
                <a:gd name="T27" fmla="*/ 106 h 114"/>
                <a:gd name="T28" fmla="*/ 16 w 114"/>
                <a:gd name="T29" fmla="*/ 98 h 114"/>
                <a:gd name="T30" fmla="*/ 10 w 114"/>
                <a:gd name="T31" fmla="*/ 90 h 114"/>
                <a:gd name="T32" fmla="*/ 4 w 114"/>
                <a:gd name="T33" fmla="*/ 80 h 114"/>
                <a:gd name="T34" fmla="*/ 0 w 114"/>
                <a:gd name="T35" fmla="*/ 70 h 114"/>
                <a:gd name="T36" fmla="*/ 0 w 114"/>
                <a:gd name="T37" fmla="*/ 58 h 114"/>
                <a:gd name="T38" fmla="*/ 0 w 114"/>
                <a:gd name="T39" fmla="*/ 58 h 114"/>
                <a:gd name="T40" fmla="*/ 0 w 114"/>
                <a:gd name="T41" fmla="*/ 46 h 114"/>
                <a:gd name="T42" fmla="*/ 4 w 114"/>
                <a:gd name="T43" fmla="*/ 36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6 h 114"/>
                <a:gd name="T70" fmla="*/ 112 w 114"/>
                <a:gd name="T71" fmla="*/ 46 h 114"/>
                <a:gd name="T72" fmla="*/ 114 w 114"/>
                <a:gd name="T7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4" y="58"/>
                  </a:lnTo>
                  <a:lnTo>
                    <a:pt x="112" y="70"/>
                  </a:lnTo>
                  <a:lnTo>
                    <a:pt x="110" y="80"/>
                  </a:lnTo>
                  <a:lnTo>
                    <a:pt x="104" y="90"/>
                  </a:lnTo>
                  <a:lnTo>
                    <a:pt x="98" y="98"/>
                  </a:lnTo>
                  <a:lnTo>
                    <a:pt x="88" y="106"/>
                  </a:lnTo>
                  <a:lnTo>
                    <a:pt x="80" y="110"/>
                  </a:lnTo>
                  <a:lnTo>
                    <a:pt x="68" y="114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4"/>
                  </a:lnTo>
                  <a:lnTo>
                    <a:pt x="34" y="110"/>
                  </a:lnTo>
                  <a:lnTo>
                    <a:pt x="24" y="106"/>
                  </a:lnTo>
                  <a:lnTo>
                    <a:pt x="16" y="98"/>
                  </a:lnTo>
                  <a:lnTo>
                    <a:pt x="10" y="90"/>
                  </a:lnTo>
                  <a:lnTo>
                    <a:pt x="4" y="80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6"/>
                  </a:lnTo>
                  <a:lnTo>
                    <a:pt x="112" y="46"/>
                  </a:lnTo>
                  <a:lnTo>
                    <a:pt x="114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078163" y="3530600"/>
              <a:ext cx="180975" cy="180975"/>
            </a:xfrm>
            <a:custGeom>
              <a:avLst/>
              <a:gdLst>
                <a:gd name="T0" fmla="*/ 114 w 114"/>
                <a:gd name="T1" fmla="*/ 58 h 114"/>
                <a:gd name="T2" fmla="*/ 114 w 114"/>
                <a:gd name="T3" fmla="*/ 58 h 114"/>
                <a:gd name="T4" fmla="*/ 112 w 114"/>
                <a:gd name="T5" fmla="*/ 70 h 114"/>
                <a:gd name="T6" fmla="*/ 110 w 114"/>
                <a:gd name="T7" fmla="*/ 80 h 114"/>
                <a:gd name="T8" fmla="*/ 104 w 114"/>
                <a:gd name="T9" fmla="*/ 90 h 114"/>
                <a:gd name="T10" fmla="*/ 98 w 114"/>
                <a:gd name="T11" fmla="*/ 98 h 114"/>
                <a:gd name="T12" fmla="*/ 88 w 114"/>
                <a:gd name="T13" fmla="*/ 106 h 114"/>
                <a:gd name="T14" fmla="*/ 80 w 114"/>
                <a:gd name="T15" fmla="*/ 110 h 114"/>
                <a:gd name="T16" fmla="*/ 68 w 114"/>
                <a:gd name="T17" fmla="*/ 114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4 h 114"/>
                <a:gd name="T24" fmla="*/ 34 w 114"/>
                <a:gd name="T25" fmla="*/ 110 h 114"/>
                <a:gd name="T26" fmla="*/ 24 w 114"/>
                <a:gd name="T27" fmla="*/ 106 h 114"/>
                <a:gd name="T28" fmla="*/ 16 w 114"/>
                <a:gd name="T29" fmla="*/ 98 h 114"/>
                <a:gd name="T30" fmla="*/ 10 w 114"/>
                <a:gd name="T31" fmla="*/ 90 h 114"/>
                <a:gd name="T32" fmla="*/ 4 w 114"/>
                <a:gd name="T33" fmla="*/ 80 h 114"/>
                <a:gd name="T34" fmla="*/ 0 w 114"/>
                <a:gd name="T35" fmla="*/ 70 h 114"/>
                <a:gd name="T36" fmla="*/ 0 w 114"/>
                <a:gd name="T37" fmla="*/ 58 h 114"/>
                <a:gd name="T38" fmla="*/ 0 w 114"/>
                <a:gd name="T39" fmla="*/ 58 h 114"/>
                <a:gd name="T40" fmla="*/ 0 w 114"/>
                <a:gd name="T41" fmla="*/ 46 h 114"/>
                <a:gd name="T42" fmla="*/ 4 w 114"/>
                <a:gd name="T43" fmla="*/ 36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6 h 114"/>
                <a:gd name="T70" fmla="*/ 112 w 114"/>
                <a:gd name="T71" fmla="*/ 46 h 114"/>
                <a:gd name="T72" fmla="*/ 114 w 114"/>
                <a:gd name="T7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4" y="58"/>
                  </a:lnTo>
                  <a:lnTo>
                    <a:pt x="112" y="70"/>
                  </a:lnTo>
                  <a:lnTo>
                    <a:pt x="110" y="80"/>
                  </a:lnTo>
                  <a:lnTo>
                    <a:pt x="104" y="90"/>
                  </a:lnTo>
                  <a:lnTo>
                    <a:pt x="98" y="98"/>
                  </a:lnTo>
                  <a:lnTo>
                    <a:pt x="88" y="106"/>
                  </a:lnTo>
                  <a:lnTo>
                    <a:pt x="80" y="110"/>
                  </a:lnTo>
                  <a:lnTo>
                    <a:pt x="68" y="114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4"/>
                  </a:lnTo>
                  <a:lnTo>
                    <a:pt x="34" y="110"/>
                  </a:lnTo>
                  <a:lnTo>
                    <a:pt x="24" y="106"/>
                  </a:lnTo>
                  <a:lnTo>
                    <a:pt x="16" y="98"/>
                  </a:lnTo>
                  <a:lnTo>
                    <a:pt x="10" y="90"/>
                  </a:lnTo>
                  <a:lnTo>
                    <a:pt x="4" y="80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6"/>
                  </a:lnTo>
                  <a:lnTo>
                    <a:pt x="112" y="46"/>
                  </a:lnTo>
                  <a:lnTo>
                    <a:pt x="114" y="5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843338" y="32035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08 w 114"/>
                <a:gd name="T7" fmla="*/ 78 h 114"/>
                <a:gd name="T8" fmla="*/ 104 w 114"/>
                <a:gd name="T9" fmla="*/ 88 h 114"/>
                <a:gd name="T10" fmla="*/ 96 w 114"/>
                <a:gd name="T11" fmla="*/ 96 h 114"/>
                <a:gd name="T12" fmla="*/ 88 w 114"/>
                <a:gd name="T13" fmla="*/ 104 h 114"/>
                <a:gd name="T14" fmla="*/ 78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4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6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4 h 114"/>
                <a:gd name="T42" fmla="*/ 4 w 114"/>
                <a:gd name="T43" fmla="*/ 34 h 114"/>
                <a:gd name="T44" fmla="*/ 10 w 114"/>
                <a:gd name="T45" fmla="*/ 24 h 114"/>
                <a:gd name="T46" fmla="*/ 16 w 114"/>
                <a:gd name="T47" fmla="*/ 16 h 114"/>
                <a:gd name="T48" fmla="*/ 24 w 114"/>
                <a:gd name="T49" fmla="*/ 8 h 114"/>
                <a:gd name="T50" fmla="*/ 34 w 114"/>
                <a:gd name="T51" fmla="*/ 4 h 114"/>
                <a:gd name="T52" fmla="*/ 44 w 114"/>
                <a:gd name="T53" fmla="*/ 0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0 h 114"/>
                <a:gd name="T60" fmla="*/ 78 w 114"/>
                <a:gd name="T61" fmla="*/ 4 h 114"/>
                <a:gd name="T62" fmla="*/ 88 w 114"/>
                <a:gd name="T63" fmla="*/ 8 h 114"/>
                <a:gd name="T64" fmla="*/ 96 w 114"/>
                <a:gd name="T65" fmla="*/ 16 h 114"/>
                <a:gd name="T66" fmla="*/ 104 w 114"/>
                <a:gd name="T67" fmla="*/ 24 h 114"/>
                <a:gd name="T68" fmla="*/ 108 w 114"/>
                <a:gd name="T69" fmla="*/ 34 h 114"/>
                <a:gd name="T70" fmla="*/ 112 w 114"/>
                <a:gd name="T71" fmla="*/ 44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4" y="88"/>
                  </a:lnTo>
                  <a:lnTo>
                    <a:pt x="96" y="96"/>
                  </a:lnTo>
                  <a:lnTo>
                    <a:pt x="88" y="104"/>
                  </a:lnTo>
                  <a:lnTo>
                    <a:pt x="78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4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8" y="4"/>
                  </a:lnTo>
                  <a:lnTo>
                    <a:pt x="88" y="8"/>
                  </a:lnTo>
                  <a:lnTo>
                    <a:pt x="96" y="16"/>
                  </a:lnTo>
                  <a:lnTo>
                    <a:pt x="104" y="24"/>
                  </a:lnTo>
                  <a:lnTo>
                    <a:pt x="108" y="34"/>
                  </a:lnTo>
                  <a:lnTo>
                    <a:pt x="112" y="44"/>
                  </a:lnTo>
                  <a:lnTo>
                    <a:pt x="114" y="56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843338" y="32035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08 w 114"/>
                <a:gd name="T7" fmla="*/ 78 h 114"/>
                <a:gd name="T8" fmla="*/ 104 w 114"/>
                <a:gd name="T9" fmla="*/ 88 h 114"/>
                <a:gd name="T10" fmla="*/ 96 w 114"/>
                <a:gd name="T11" fmla="*/ 96 h 114"/>
                <a:gd name="T12" fmla="*/ 88 w 114"/>
                <a:gd name="T13" fmla="*/ 104 h 114"/>
                <a:gd name="T14" fmla="*/ 78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4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6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4 h 114"/>
                <a:gd name="T42" fmla="*/ 4 w 114"/>
                <a:gd name="T43" fmla="*/ 34 h 114"/>
                <a:gd name="T44" fmla="*/ 10 w 114"/>
                <a:gd name="T45" fmla="*/ 24 h 114"/>
                <a:gd name="T46" fmla="*/ 16 w 114"/>
                <a:gd name="T47" fmla="*/ 16 h 114"/>
                <a:gd name="T48" fmla="*/ 24 w 114"/>
                <a:gd name="T49" fmla="*/ 8 h 114"/>
                <a:gd name="T50" fmla="*/ 34 w 114"/>
                <a:gd name="T51" fmla="*/ 4 h 114"/>
                <a:gd name="T52" fmla="*/ 44 w 114"/>
                <a:gd name="T53" fmla="*/ 0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0 h 114"/>
                <a:gd name="T60" fmla="*/ 78 w 114"/>
                <a:gd name="T61" fmla="*/ 4 h 114"/>
                <a:gd name="T62" fmla="*/ 88 w 114"/>
                <a:gd name="T63" fmla="*/ 8 h 114"/>
                <a:gd name="T64" fmla="*/ 96 w 114"/>
                <a:gd name="T65" fmla="*/ 16 h 114"/>
                <a:gd name="T66" fmla="*/ 104 w 114"/>
                <a:gd name="T67" fmla="*/ 24 h 114"/>
                <a:gd name="T68" fmla="*/ 108 w 114"/>
                <a:gd name="T69" fmla="*/ 34 h 114"/>
                <a:gd name="T70" fmla="*/ 112 w 114"/>
                <a:gd name="T71" fmla="*/ 44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4" y="88"/>
                  </a:lnTo>
                  <a:lnTo>
                    <a:pt x="96" y="96"/>
                  </a:lnTo>
                  <a:lnTo>
                    <a:pt x="88" y="104"/>
                  </a:lnTo>
                  <a:lnTo>
                    <a:pt x="78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4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8" y="4"/>
                  </a:lnTo>
                  <a:lnTo>
                    <a:pt x="88" y="8"/>
                  </a:lnTo>
                  <a:lnTo>
                    <a:pt x="96" y="16"/>
                  </a:lnTo>
                  <a:lnTo>
                    <a:pt x="104" y="24"/>
                  </a:lnTo>
                  <a:lnTo>
                    <a:pt x="108" y="34"/>
                  </a:lnTo>
                  <a:lnTo>
                    <a:pt x="112" y="44"/>
                  </a:lnTo>
                  <a:lnTo>
                    <a:pt x="114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3843338" y="32035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08 w 114"/>
                <a:gd name="T7" fmla="*/ 78 h 114"/>
                <a:gd name="T8" fmla="*/ 104 w 114"/>
                <a:gd name="T9" fmla="*/ 88 h 114"/>
                <a:gd name="T10" fmla="*/ 96 w 114"/>
                <a:gd name="T11" fmla="*/ 96 h 114"/>
                <a:gd name="T12" fmla="*/ 88 w 114"/>
                <a:gd name="T13" fmla="*/ 104 h 114"/>
                <a:gd name="T14" fmla="*/ 78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4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6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4 h 114"/>
                <a:gd name="T42" fmla="*/ 4 w 114"/>
                <a:gd name="T43" fmla="*/ 34 h 114"/>
                <a:gd name="T44" fmla="*/ 10 w 114"/>
                <a:gd name="T45" fmla="*/ 24 h 114"/>
                <a:gd name="T46" fmla="*/ 16 w 114"/>
                <a:gd name="T47" fmla="*/ 16 h 114"/>
                <a:gd name="T48" fmla="*/ 24 w 114"/>
                <a:gd name="T49" fmla="*/ 8 h 114"/>
                <a:gd name="T50" fmla="*/ 34 w 114"/>
                <a:gd name="T51" fmla="*/ 4 h 114"/>
                <a:gd name="T52" fmla="*/ 44 w 114"/>
                <a:gd name="T53" fmla="*/ 0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0 h 114"/>
                <a:gd name="T60" fmla="*/ 78 w 114"/>
                <a:gd name="T61" fmla="*/ 4 h 114"/>
                <a:gd name="T62" fmla="*/ 88 w 114"/>
                <a:gd name="T63" fmla="*/ 8 h 114"/>
                <a:gd name="T64" fmla="*/ 96 w 114"/>
                <a:gd name="T65" fmla="*/ 16 h 114"/>
                <a:gd name="T66" fmla="*/ 104 w 114"/>
                <a:gd name="T67" fmla="*/ 24 h 114"/>
                <a:gd name="T68" fmla="*/ 108 w 114"/>
                <a:gd name="T69" fmla="*/ 34 h 114"/>
                <a:gd name="T70" fmla="*/ 112 w 114"/>
                <a:gd name="T71" fmla="*/ 44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4" y="88"/>
                  </a:lnTo>
                  <a:lnTo>
                    <a:pt x="96" y="96"/>
                  </a:lnTo>
                  <a:lnTo>
                    <a:pt x="88" y="104"/>
                  </a:lnTo>
                  <a:lnTo>
                    <a:pt x="78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4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8" y="4"/>
                  </a:lnTo>
                  <a:lnTo>
                    <a:pt x="88" y="8"/>
                  </a:lnTo>
                  <a:lnTo>
                    <a:pt x="96" y="16"/>
                  </a:lnTo>
                  <a:lnTo>
                    <a:pt x="104" y="24"/>
                  </a:lnTo>
                  <a:lnTo>
                    <a:pt x="108" y="34"/>
                  </a:lnTo>
                  <a:lnTo>
                    <a:pt x="112" y="44"/>
                  </a:lnTo>
                  <a:lnTo>
                    <a:pt x="114" y="5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3367088" y="3819525"/>
              <a:ext cx="180975" cy="1841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3367088" y="3819525"/>
              <a:ext cx="18097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3732213" y="3711575"/>
              <a:ext cx="184150" cy="1809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8"/>
            <p:cNvSpPr>
              <a:spLocks noChangeArrowheads="1"/>
            </p:cNvSpPr>
            <p:nvPr/>
          </p:nvSpPr>
          <p:spPr bwMode="auto">
            <a:xfrm>
              <a:off x="3732213" y="3711575"/>
              <a:ext cx="1841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9"/>
            <p:cNvSpPr>
              <a:spLocks noChangeArrowheads="1"/>
            </p:cNvSpPr>
            <p:nvPr/>
          </p:nvSpPr>
          <p:spPr bwMode="auto">
            <a:xfrm>
              <a:off x="3367088" y="3273425"/>
              <a:ext cx="180975" cy="18415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0"/>
            <p:cNvSpPr>
              <a:spLocks noChangeArrowheads="1"/>
            </p:cNvSpPr>
            <p:nvPr/>
          </p:nvSpPr>
          <p:spPr bwMode="auto">
            <a:xfrm>
              <a:off x="3367088" y="3273425"/>
              <a:ext cx="180975" cy="184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4097338" y="3422650"/>
              <a:ext cx="184150" cy="1778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"/>
            <p:cNvSpPr>
              <a:spLocks noChangeArrowheads="1"/>
            </p:cNvSpPr>
            <p:nvPr/>
          </p:nvSpPr>
          <p:spPr bwMode="auto">
            <a:xfrm>
              <a:off x="4097338" y="3422650"/>
              <a:ext cx="18415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3"/>
            <p:cNvSpPr>
              <a:spLocks noChangeArrowheads="1"/>
            </p:cNvSpPr>
            <p:nvPr/>
          </p:nvSpPr>
          <p:spPr bwMode="auto">
            <a:xfrm>
              <a:off x="3986213" y="4187825"/>
              <a:ext cx="184150" cy="1809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4"/>
            <p:cNvSpPr>
              <a:spLocks noChangeArrowheads="1"/>
            </p:cNvSpPr>
            <p:nvPr/>
          </p:nvSpPr>
          <p:spPr bwMode="auto">
            <a:xfrm>
              <a:off x="3986213" y="4187825"/>
              <a:ext cx="1841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2" name="Freeform 25"/>
            <p:cNvSpPr>
              <a:spLocks/>
            </p:cNvSpPr>
            <p:nvPr/>
          </p:nvSpPr>
          <p:spPr bwMode="auto">
            <a:xfrm>
              <a:off x="3078163" y="40417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10 w 114"/>
                <a:gd name="T7" fmla="*/ 78 h 114"/>
                <a:gd name="T8" fmla="*/ 104 w 114"/>
                <a:gd name="T9" fmla="*/ 88 h 114"/>
                <a:gd name="T10" fmla="*/ 98 w 114"/>
                <a:gd name="T11" fmla="*/ 98 h 114"/>
                <a:gd name="T12" fmla="*/ 88 w 114"/>
                <a:gd name="T13" fmla="*/ 104 h 114"/>
                <a:gd name="T14" fmla="*/ 80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8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6 h 114"/>
                <a:gd name="T42" fmla="*/ 4 w 114"/>
                <a:gd name="T43" fmla="*/ 34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4 h 114"/>
                <a:gd name="T70" fmla="*/ 112 w 114"/>
                <a:gd name="T71" fmla="*/ 46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10" y="78"/>
                  </a:lnTo>
                  <a:lnTo>
                    <a:pt x="104" y="88"/>
                  </a:lnTo>
                  <a:lnTo>
                    <a:pt x="98" y="98"/>
                  </a:lnTo>
                  <a:lnTo>
                    <a:pt x="88" y="104"/>
                  </a:lnTo>
                  <a:lnTo>
                    <a:pt x="80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8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4"/>
                  </a:lnTo>
                  <a:lnTo>
                    <a:pt x="112" y="46"/>
                  </a:lnTo>
                  <a:lnTo>
                    <a:pt x="114" y="5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3" name="Freeform 26"/>
            <p:cNvSpPr>
              <a:spLocks/>
            </p:cNvSpPr>
            <p:nvPr/>
          </p:nvSpPr>
          <p:spPr bwMode="auto">
            <a:xfrm>
              <a:off x="3078163" y="40417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10 w 114"/>
                <a:gd name="T7" fmla="*/ 78 h 114"/>
                <a:gd name="T8" fmla="*/ 104 w 114"/>
                <a:gd name="T9" fmla="*/ 88 h 114"/>
                <a:gd name="T10" fmla="*/ 98 w 114"/>
                <a:gd name="T11" fmla="*/ 98 h 114"/>
                <a:gd name="T12" fmla="*/ 88 w 114"/>
                <a:gd name="T13" fmla="*/ 104 h 114"/>
                <a:gd name="T14" fmla="*/ 80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8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6 h 114"/>
                <a:gd name="T42" fmla="*/ 4 w 114"/>
                <a:gd name="T43" fmla="*/ 34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4 h 114"/>
                <a:gd name="T70" fmla="*/ 112 w 114"/>
                <a:gd name="T71" fmla="*/ 46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10" y="78"/>
                  </a:lnTo>
                  <a:lnTo>
                    <a:pt x="104" y="88"/>
                  </a:lnTo>
                  <a:lnTo>
                    <a:pt x="98" y="98"/>
                  </a:lnTo>
                  <a:lnTo>
                    <a:pt x="88" y="104"/>
                  </a:lnTo>
                  <a:lnTo>
                    <a:pt x="80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8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4"/>
                  </a:lnTo>
                  <a:lnTo>
                    <a:pt x="112" y="46"/>
                  </a:lnTo>
                  <a:lnTo>
                    <a:pt x="114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5" name="Freeform 27"/>
            <p:cNvSpPr>
              <a:spLocks/>
            </p:cNvSpPr>
            <p:nvPr/>
          </p:nvSpPr>
          <p:spPr bwMode="auto">
            <a:xfrm>
              <a:off x="3078163" y="4041775"/>
              <a:ext cx="180975" cy="180975"/>
            </a:xfrm>
            <a:custGeom>
              <a:avLst/>
              <a:gdLst>
                <a:gd name="T0" fmla="*/ 114 w 114"/>
                <a:gd name="T1" fmla="*/ 56 h 114"/>
                <a:gd name="T2" fmla="*/ 114 w 114"/>
                <a:gd name="T3" fmla="*/ 56 h 114"/>
                <a:gd name="T4" fmla="*/ 112 w 114"/>
                <a:gd name="T5" fmla="*/ 68 h 114"/>
                <a:gd name="T6" fmla="*/ 110 w 114"/>
                <a:gd name="T7" fmla="*/ 78 h 114"/>
                <a:gd name="T8" fmla="*/ 104 w 114"/>
                <a:gd name="T9" fmla="*/ 88 h 114"/>
                <a:gd name="T10" fmla="*/ 98 w 114"/>
                <a:gd name="T11" fmla="*/ 98 h 114"/>
                <a:gd name="T12" fmla="*/ 88 w 114"/>
                <a:gd name="T13" fmla="*/ 104 h 114"/>
                <a:gd name="T14" fmla="*/ 80 w 114"/>
                <a:gd name="T15" fmla="*/ 110 h 114"/>
                <a:gd name="T16" fmla="*/ 68 w 114"/>
                <a:gd name="T17" fmla="*/ 112 h 114"/>
                <a:gd name="T18" fmla="*/ 56 w 114"/>
                <a:gd name="T19" fmla="*/ 114 h 114"/>
                <a:gd name="T20" fmla="*/ 56 w 114"/>
                <a:gd name="T21" fmla="*/ 114 h 114"/>
                <a:gd name="T22" fmla="*/ 46 w 114"/>
                <a:gd name="T23" fmla="*/ 112 h 114"/>
                <a:gd name="T24" fmla="*/ 34 w 114"/>
                <a:gd name="T25" fmla="*/ 110 h 114"/>
                <a:gd name="T26" fmla="*/ 24 w 114"/>
                <a:gd name="T27" fmla="*/ 104 h 114"/>
                <a:gd name="T28" fmla="*/ 16 w 114"/>
                <a:gd name="T29" fmla="*/ 98 h 114"/>
                <a:gd name="T30" fmla="*/ 10 w 114"/>
                <a:gd name="T31" fmla="*/ 88 h 114"/>
                <a:gd name="T32" fmla="*/ 4 w 114"/>
                <a:gd name="T33" fmla="*/ 78 h 114"/>
                <a:gd name="T34" fmla="*/ 0 w 114"/>
                <a:gd name="T35" fmla="*/ 68 h 114"/>
                <a:gd name="T36" fmla="*/ 0 w 114"/>
                <a:gd name="T37" fmla="*/ 56 h 114"/>
                <a:gd name="T38" fmla="*/ 0 w 114"/>
                <a:gd name="T39" fmla="*/ 56 h 114"/>
                <a:gd name="T40" fmla="*/ 0 w 114"/>
                <a:gd name="T41" fmla="*/ 46 h 114"/>
                <a:gd name="T42" fmla="*/ 4 w 114"/>
                <a:gd name="T43" fmla="*/ 34 h 114"/>
                <a:gd name="T44" fmla="*/ 10 w 114"/>
                <a:gd name="T45" fmla="*/ 26 h 114"/>
                <a:gd name="T46" fmla="*/ 16 w 114"/>
                <a:gd name="T47" fmla="*/ 16 h 114"/>
                <a:gd name="T48" fmla="*/ 24 w 114"/>
                <a:gd name="T49" fmla="*/ 10 h 114"/>
                <a:gd name="T50" fmla="*/ 34 w 114"/>
                <a:gd name="T51" fmla="*/ 4 h 114"/>
                <a:gd name="T52" fmla="*/ 46 w 114"/>
                <a:gd name="T53" fmla="*/ 2 h 114"/>
                <a:gd name="T54" fmla="*/ 56 w 114"/>
                <a:gd name="T55" fmla="*/ 0 h 114"/>
                <a:gd name="T56" fmla="*/ 56 w 114"/>
                <a:gd name="T57" fmla="*/ 0 h 114"/>
                <a:gd name="T58" fmla="*/ 68 w 114"/>
                <a:gd name="T59" fmla="*/ 2 h 114"/>
                <a:gd name="T60" fmla="*/ 80 w 114"/>
                <a:gd name="T61" fmla="*/ 4 h 114"/>
                <a:gd name="T62" fmla="*/ 88 w 114"/>
                <a:gd name="T63" fmla="*/ 10 h 114"/>
                <a:gd name="T64" fmla="*/ 98 w 114"/>
                <a:gd name="T65" fmla="*/ 16 h 114"/>
                <a:gd name="T66" fmla="*/ 104 w 114"/>
                <a:gd name="T67" fmla="*/ 26 h 114"/>
                <a:gd name="T68" fmla="*/ 110 w 114"/>
                <a:gd name="T69" fmla="*/ 34 h 114"/>
                <a:gd name="T70" fmla="*/ 112 w 114"/>
                <a:gd name="T71" fmla="*/ 46 h 114"/>
                <a:gd name="T72" fmla="*/ 114 w 114"/>
                <a:gd name="T73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4">
                  <a:moveTo>
                    <a:pt x="114" y="56"/>
                  </a:moveTo>
                  <a:lnTo>
                    <a:pt x="114" y="56"/>
                  </a:lnTo>
                  <a:lnTo>
                    <a:pt x="112" y="68"/>
                  </a:lnTo>
                  <a:lnTo>
                    <a:pt x="110" y="78"/>
                  </a:lnTo>
                  <a:lnTo>
                    <a:pt x="104" y="88"/>
                  </a:lnTo>
                  <a:lnTo>
                    <a:pt x="98" y="98"/>
                  </a:lnTo>
                  <a:lnTo>
                    <a:pt x="88" y="104"/>
                  </a:lnTo>
                  <a:lnTo>
                    <a:pt x="80" y="110"/>
                  </a:lnTo>
                  <a:lnTo>
                    <a:pt x="68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46" y="112"/>
                  </a:lnTo>
                  <a:lnTo>
                    <a:pt x="34" y="110"/>
                  </a:lnTo>
                  <a:lnTo>
                    <a:pt x="24" y="104"/>
                  </a:lnTo>
                  <a:lnTo>
                    <a:pt x="16" y="98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8" y="2"/>
                  </a:lnTo>
                  <a:lnTo>
                    <a:pt x="80" y="4"/>
                  </a:lnTo>
                  <a:lnTo>
                    <a:pt x="88" y="10"/>
                  </a:lnTo>
                  <a:lnTo>
                    <a:pt x="98" y="16"/>
                  </a:lnTo>
                  <a:lnTo>
                    <a:pt x="104" y="26"/>
                  </a:lnTo>
                  <a:lnTo>
                    <a:pt x="110" y="34"/>
                  </a:lnTo>
                  <a:lnTo>
                    <a:pt x="112" y="46"/>
                  </a:lnTo>
                  <a:lnTo>
                    <a:pt x="114" y="5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6" name="Rectangle 28"/>
            <p:cNvSpPr>
              <a:spLocks noChangeArrowheads="1"/>
            </p:cNvSpPr>
            <p:nvPr/>
          </p:nvSpPr>
          <p:spPr bwMode="auto">
            <a:xfrm>
              <a:off x="3440113" y="4222750"/>
              <a:ext cx="184150" cy="180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7" name="Rectangle 29"/>
            <p:cNvSpPr>
              <a:spLocks noChangeArrowheads="1"/>
            </p:cNvSpPr>
            <p:nvPr/>
          </p:nvSpPr>
          <p:spPr bwMode="auto">
            <a:xfrm>
              <a:off x="3440113" y="4222750"/>
              <a:ext cx="1841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8" name="Rectangle 30"/>
            <p:cNvSpPr>
              <a:spLocks noChangeArrowheads="1"/>
            </p:cNvSpPr>
            <p:nvPr/>
          </p:nvSpPr>
          <p:spPr bwMode="auto">
            <a:xfrm>
              <a:off x="4427538" y="3676650"/>
              <a:ext cx="180975" cy="18097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9" name="Rectangle 31"/>
            <p:cNvSpPr>
              <a:spLocks noChangeArrowheads="1"/>
            </p:cNvSpPr>
            <p:nvPr/>
          </p:nvSpPr>
          <p:spPr bwMode="auto">
            <a:xfrm>
              <a:off x="4427538" y="3676650"/>
              <a:ext cx="180975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0" name="Rectangle 32"/>
            <p:cNvSpPr>
              <a:spLocks noChangeArrowheads="1"/>
            </p:cNvSpPr>
            <p:nvPr/>
          </p:nvSpPr>
          <p:spPr bwMode="auto">
            <a:xfrm>
              <a:off x="3078163" y="3203575"/>
              <a:ext cx="180975" cy="180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1" name="Rectangle 33"/>
            <p:cNvSpPr>
              <a:spLocks noChangeArrowheads="1"/>
            </p:cNvSpPr>
            <p:nvPr/>
          </p:nvSpPr>
          <p:spPr bwMode="auto">
            <a:xfrm>
              <a:off x="3078163" y="3203575"/>
              <a:ext cx="180975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2" name="Line 34"/>
            <p:cNvSpPr>
              <a:spLocks noChangeShapeType="1"/>
            </p:cNvSpPr>
            <p:nvPr/>
          </p:nvSpPr>
          <p:spPr bwMode="auto">
            <a:xfrm flipH="1">
              <a:off x="4103688" y="3105150"/>
              <a:ext cx="536575" cy="1206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3" name="Freeform 35"/>
            <p:cNvSpPr>
              <a:spLocks/>
            </p:cNvSpPr>
            <p:nvPr/>
          </p:nvSpPr>
          <p:spPr bwMode="auto">
            <a:xfrm>
              <a:off x="4049713" y="3190875"/>
              <a:ext cx="82550" cy="60325"/>
            </a:xfrm>
            <a:custGeom>
              <a:avLst/>
              <a:gdLst>
                <a:gd name="T0" fmla="*/ 0 w 52"/>
                <a:gd name="T1" fmla="*/ 30 h 38"/>
                <a:gd name="T2" fmla="*/ 42 w 52"/>
                <a:gd name="T3" fmla="*/ 0 h 38"/>
                <a:gd name="T4" fmla="*/ 36 w 52"/>
                <a:gd name="T5" fmla="*/ 22 h 38"/>
                <a:gd name="T6" fmla="*/ 52 w 52"/>
                <a:gd name="T7" fmla="*/ 38 h 38"/>
                <a:gd name="T8" fmla="*/ 0 w 52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30"/>
                  </a:moveTo>
                  <a:lnTo>
                    <a:pt x="42" y="0"/>
                  </a:lnTo>
                  <a:lnTo>
                    <a:pt x="36" y="22"/>
                  </a:lnTo>
                  <a:lnTo>
                    <a:pt x="5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4" name="Freeform 36"/>
            <p:cNvSpPr>
              <a:spLocks/>
            </p:cNvSpPr>
            <p:nvPr/>
          </p:nvSpPr>
          <p:spPr bwMode="auto">
            <a:xfrm>
              <a:off x="4049713" y="3190875"/>
              <a:ext cx="82550" cy="60325"/>
            </a:xfrm>
            <a:custGeom>
              <a:avLst/>
              <a:gdLst>
                <a:gd name="T0" fmla="*/ 0 w 52"/>
                <a:gd name="T1" fmla="*/ 30 h 38"/>
                <a:gd name="T2" fmla="*/ 42 w 52"/>
                <a:gd name="T3" fmla="*/ 0 h 38"/>
                <a:gd name="T4" fmla="*/ 36 w 52"/>
                <a:gd name="T5" fmla="*/ 22 h 38"/>
                <a:gd name="T6" fmla="*/ 52 w 52"/>
                <a:gd name="T7" fmla="*/ 38 h 38"/>
                <a:gd name="T8" fmla="*/ 0 w 52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30"/>
                  </a:moveTo>
                  <a:lnTo>
                    <a:pt x="42" y="0"/>
                  </a:lnTo>
                  <a:lnTo>
                    <a:pt x="36" y="22"/>
                  </a:lnTo>
                  <a:lnTo>
                    <a:pt x="52" y="38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5" name="Line 37"/>
            <p:cNvSpPr>
              <a:spLocks noChangeShapeType="1"/>
            </p:cNvSpPr>
            <p:nvPr/>
          </p:nvSpPr>
          <p:spPr bwMode="auto">
            <a:xfrm>
              <a:off x="2640013" y="3009900"/>
              <a:ext cx="1136650" cy="2190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6" name="Freeform 38"/>
            <p:cNvSpPr>
              <a:spLocks/>
            </p:cNvSpPr>
            <p:nvPr/>
          </p:nvSpPr>
          <p:spPr bwMode="auto">
            <a:xfrm>
              <a:off x="3748088" y="3194050"/>
              <a:ext cx="79375" cy="60325"/>
            </a:xfrm>
            <a:custGeom>
              <a:avLst/>
              <a:gdLst>
                <a:gd name="T0" fmla="*/ 50 w 50"/>
                <a:gd name="T1" fmla="*/ 28 h 38"/>
                <a:gd name="T2" fmla="*/ 0 w 50"/>
                <a:gd name="T3" fmla="*/ 38 h 38"/>
                <a:gd name="T4" fmla="*/ 14 w 50"/>
                <a:gd name="T5" fmla="*/ 20 h 38"/>
                <a:gd name="T6" fmla="*/ 8 w 50"/>
                <a:gd name="T7" fmla="*/ 0 h 38"/>
                <a:gd name="T8" fmla="*/ 50 w 50"/>
                <a:gd name="T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8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8" y="0"/>
                  </a:lnTo>
                  <a:lnTo>
                    <a:pt x="50" y="2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7" name="Freeform 39"/>
            <p:cNvSpPr>
              <a:spLocks/>
            </p:cNvSpPr>
            <p:nvPr/>
          </p:nvSpPr>
          <p:spPr bwMode="auto">
            <a:xfrm>
              <a:off x="3748088" y="3194050"/>
              <a:ext cx="79375" cy="60325"/>
            </a:xfrm>
            <a:custGeom>
              <a:avLst/>
              <a:gdLst>
                <a:gd name="T0" fmla="*/ 50 w 50"/>
                <a:gd name="T1" fmla="*/ 28 h 38"/>
                <a:gd name="T2" fmla="*/ 0 w 50"/>
                <a:gd name="T3" fmla="*/ 38 h 38"/>
                <a:gd name="T4" fmla="*/ 14 w 50"/>
                <a:gd name="T5" fmla="*/ 20 h 38"/>
                <a:gd name="T6" fmla="*/ 8 w 50"/>
                <a:gd name="T7" fmla="*/ 0 h 38"/>
                <a:gd name="T8" fmla="*/ 50 w 50"/>
                <a:gd name="T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28"/>
                  </a:moveTo>
                  <a:lnTo>
                    <a:pt x="0" y="38"/>
                  </a:lnTo>
                  <a:lnTo>
                    <a:pt x="14" y="20"/>
                  </a:lnTo>
                  <a:lnTo>
                    <a:pt x="8" y="0"/>
                  </a:lnTo>
                  <a:lnTo>
                    <a:pt x="5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8" name="Rectangle 40"/>
            <p:cNvSpPr>
              <a:spLocks noChangeArrowheads="1"/>
            </p:cNvSpPr>
            <p:nvPr/>
          </p:nvSpPr>
          <p:spPr bwMode="auto">
            <a:xfrm>
              <a:off x="4818063" y="4089400"/>
              <a:ext cx="2451100" cy="444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49" name="Rectangle 41"/>
            <p:cNvSpPr>
              <a:spLocks noChangeArrowheads="1"/>
            </p:cNvSpPr>
            <p:nvPr/>
          </p:nvSpPr>
          <p:spPr bwMode="auto">
            <a:xfrm>
              <a:off x="4818063" y="4089400"/>
              <a:ext cx="2451100" cy="444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0" name="Rectangle 42"/>
            <p:cNvSpPr>
              <a:spLocks noChangeArrowheads="1"/>
            </p:cNvSpPr>
            <p:nvPr/>
          </p:nvSpPr>
          <p:spPr bwMode="auto">
            <a:xfrm>
              <a:off x="4640263" y="2927350"/>
              <a:ext cx="1825625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1" name="Rectangle 43"/>
            <p:cNvSpPr>
              <a:spLocks noChangeArrowheads="1"/>
            </p:cNvSpPr>
            <p:nvPr/>
          </p:nvSpPr>
          <p:spPr bwMode="auto">
            <a:xfrm>
              <a:off x="4640263" y="2927350"/>
              <a:ext cx="1825625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2" name="Rectangle 44"/>
            <p:cNvSpPr>
              <a:spLocks noChangeArrowheads="1"/>
            </p:cNvSpPr>
            <p:nvPr/>
          </p:nvSpPr>
          <p:spPr bwMode="auto">
            <a:xfrm>
              <a:off x="1874838" y="2927350"/>
              <a:ext cx="771525" cy="438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3" name="Rectangle 45"/>
            <p:cNvSpPr>
              <a:spLocks noChangeArrowheads="1"/>
            </p:cNvSpPr>
            <p:nvPr/>
          </p:nvSpPr>
          <p:spPr bwMode="auto">
            <a:xfrm>
              <a:off x="1874838" y="2927350"/>
              <a:ext cx="771525" cy="438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4" name="Freeform 46"/>
            <p:cNvSpPr>
              <a:spLocks/>
            </p:cNvSpPr>
            <p:nvPr/>
          </p:nvSpPr>
          <p:spPr bwMode="auto">
            <a:xfrm>
              <a:off x="2646363" y="3365500"/>
              <a:ext cx="501650" cy="742950"/>
            </a:xfrm>
            <a:custGeom>
              <a:avLst/>
              <a:gdLst>
                <a:gd name="T0" fmla="*/ 312 w 316"/>
                <a:gd name="T1" fmla="*/ 156 h 468"/>
                <a:gd name="T2" fmla="*/ 0 w 316"/>
                <a:gd name="T3" fmla="*/ 0 h 468"/>
                <a:gd name="T4" fmla="*/ 316 w 316"/>
                <a:gd name="T5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6" h="468">
                  <a:moveTo>
                    <a:pt x="312" y="156"/>
                  </a:moveTo>
                  <a:lnTo>
                    <a:pt x="0" y="0"/>
                  </a:lnTo>
                  <a:lnTo>
                    <a:pt x="316" y="46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5" name="Freeform 47"/>
            <p:cNvSpPr>
              <a:spLocks/>
            </p:cNvSpPr>
            <p:nvPr/>
          </p:nvSpPr>
          <p:spPr bwMode="auto">
            <a:xfrm>
              <a:off x="3109913" y="4070350"/>
              <a:ext cx="69850" cy="82550"/>
            </a:xfrm>
            <a:custGeom>
              <a:avLst/>
              <a:gdLst>
                <a:gd name="T0" fmla="*/ 44 w 44"/>
                <a:gd name="T1" fmla="*/ 52 h 52"/>
                <a:gd name="T2" fmla="*/ 0 w 44"/>
                <a:gd name="T3" fmla="*/ 22 h 52"/>
                <a:gd name="T4" fmla="*/ 24 w 44"/>
                <a:gd name="T5" fmla="*/ 22 h 52"/>
                <a:gd name="T6" fmla="*/ 34 w 44"/>
                <a:gd name="T7" fmla="*/ 0 h 52"/>
                <a:gd name="T8" fmla="*/ 44 w 4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2">
                  <a:moveTo>
                    <a:pt x="44" y="52"/>
                  </a:moveTo>
                  <a:lnTo>
                    <a:pt x="0" y="22"/>
                  </a:lnTo>
                  <a:lnTo>
                    <a:pt x="24" y="22"/>
                  </a:lnTo>
                  <a:lnTo>
                    <a:pt x="34" y="0"/>
                  </a:lnTo>
                  <a:lnTo>
                    <a:pt x="44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6" name="Freeform 48"/>
            <p:cNvSpPr>
              <a:spLocks/>
            </p:cNvSpPr>
            <p:nvPr/>
          </p:nvSpPr>
          <p:spPr bwMode="auto">
            <a:xfrm>
              <a:off x="3109913" y="4070350"/>
              <a:ext cx="69850" cy="82550"/>
            </a:xfrm>
            <a:custGeom>
              <a:avLst/>
              <a:gdLst>
                <a:gd name="T0" fmla="*/ 44 w 44"/>
                <a:gd name="T1" fmla="*/ 52 h 52"/>
                <a:gd name="T2" fmla="*/ 0 w 44"/>
                <a:gd name="T3" fmla="*/ 22 h 52"/>
                <a:gd name="T4" fmla="*/ 24 w 44"/>
                <a:gd name="T5" fmla="*/ 22 h 52"/>
                <a:gd name="T6" fmla="*/ 34 w 44"/>
                <a:gd name="T7" fmla="*/ 0 h 52"/>
                <a:gd name="T8" fmla="*/ 44 w 4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2">
                  <a:moveTo>
                    <a:pt x="44" y="52"/>
                  </a:moveTo>
                  <a:lnTo>
                    <a:pt x="0" y="22"/>
                  </a:lnTo>
                  <a:lnTo>
                    <a:pt x="24" y="22"/>
                  </a:lnTo>
                  <a:lnTo>
                    <a:pt x="34" y="0"/>
                  </a:lnTo>
                  <a:lnTo>
                    <a:pt x="4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7" name="Freeform 49"/>
            <p:cNvSpPr>
              <a:spLocks/>
            </p:cNvSpPr>
            <p:nvPr/>
          </p:nvSpPr>
          <p:spPr bwMode="auto">
            <a:xfrm>
              <a:off x="3106738" y="3575050"/>
              <a:ext cx="82550" cy="60325"/>
            </a:xfrm>
            <a:custGeom>
              <a:avLst/>
              <a:gdLst>
                <a:gd name="T0" fmla="*/ 52 w 52"/>
                <a:gd name="T1" fmla="*/ 38 h 38"/>
                <a:gd name="T2" fmla="*/ 0 w 52"/>
                <a:gd name="T3" fmla="*/ 34 h 38"/>
                <a:gd name="T4" fmla="*/ 20 w 52"/>
                <a:gd name="T5" fmla="*/ 22 h 38"/>
                <a:gd name="T6" fmla="*/ 18 w 52"/>
                <a:gd name="T7" fmla="*/ 0 h 38"/>
                <a:gd name="T8" fmla="*/ 52 w 5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52" y="38"/>
                  </a:moveTo>
                  <a:lnTo>
                    <a:pt x="0" y="34"/>
                  </a:lnTo>
                  <a:lnTo>
                    <a:pt x="20" y="22"/>
                  </a:lnTo>
                  <a:lnTo>
                    <a:pt x="18" y="0"/>
                  </a:lnTo>
                  <a:lnTo>
                    <a:pt x="52" y="3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8" name="Freeform 50"/>
            <p:cNvSpPr>
              <a:spLocks/>
            </p:cNvSpPr>
            <p:nvPr/>
          </p:nvSpPr>
          <p:spPr bwMode="auto">
            <a:xfrm>
              <a:off x="3106738" y="3575050"/>
              <a:ext cx="82550" cy="60325"/>
            </a:xfrm>
            <a:custGeom>
              <a:avLst/>
              <a:gdLst>
                <a:gd name="T0" fmla="*/ 52 w 52"/>
                <a:gd name="T1" fmla="*/ 38 h 38"/>
                <a:gd name="T2" fmla="*/ 0 w 52"/>
                <a:gd name="T3" fmla="*/ 34 h 38"/>
                <a:gd name="T4" fmla="*/ 20 w 52"/>
                <a:gd name="T5" fmla="*/ 22 h 38"/>
                <a:gd name="T6" fmla="*/ 18 w 52"/>
                <a:gd name="T7" fmla="*/ 0 h 38"/>
                <a:gd name="T8" fmla="*/ 52 w 5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52" y="38"/>
                  </a:moveTo>
                  <a:lnTo>
                    <a:pt x="0" y="34"/>
                  </a:lnTo>
                  <a:lnTo>
                    <a:pt x="20" y="22"/>
                  </a:lnTo>
                  <a:lnTo>
                    <a:pt x="18" y="0"/>
                  </a:lnTo>
                  <a:lnTo>
                    <a:pt x="52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9" name="Freeform 51"/>
            <p:cNvSpPr>
              <a:spLocks/>
            </p:cNvSpPr>
            <p:nvPr/>
          </p:nvSpPr>
          <p:spPr bwMode="auto">
            <a:xfrm>
              <a:off x="4116388" y="3806825"/>
              <a:ext cx="704850" cy="511175"/>
            </a:xfrm>
            <a:custGeom>
              <a:avLst/>
              <a:gdLst>
                <a:gd name="T0" fmla="*/ 262 w 444"/>
                <a:gd name="T1" fmla="*/ 0 h 322"/>
                <a:gd name="T2" fmla="*/ 444 w 444"/>
                <a:gd name="T3" fmla="*/ 322 h 322"/>
                <a:gd name="T4" fmla="*/ 0 w 444"/>
                <a:gd name="T5" fmla="*/ 31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4" h="322">
                  <a:moveTo>
                    <a:pt x="262" y="0"/>
                  </a:moveTo>
                  <a:lnTo>
                    <a:pt x="444" y="322"/>
                  </a:lnTo>
                  <a:lnTo>
                    <a:pt x="0" y="31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0" name="Freeform 52"/>
            <p:cNvSpPr>
              <a:spLocks/>
            </p:cNvSpPr>
            <p:nvPr/>
          </p:nvSpPr>
          <p:spPr bwMode="auto">
            <a:xfrm>
              <a:off x="4062413" y="4267200"/>
              <a:ext cx="79375" cy="63500"/>
            </a:xfrm>
            <a:custGeom>
              <a:avLst/>
              <a:gdLst>
                <a:gd name="T0" fmla="*/ 0 w 50"/>
                <a:gd name="T1" fmla="*/ 18 h 40"/>
                <a:gd name="T2" fmla="*/ 50 w 50"/>
                <a:gd name="T3" fmla="*/ 0 h 40"/>
                <a:gd name="T4" fmla="*/ 38 w 50"/>
                <a:gd name="T5" fmla="*/ 20 h 40"/>
                <a:gd name="T6" fmla="*/ 48 w 50"/>
                <a:gd name="T7" fmla="*/ 40 h 40"/>
                <a:gd name="T8" fmla="*/ 0 w 50"/>
                <a:gd name="T9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18"/>
                  </a:moveTo>
                  <a:lnTo>
                    <a:pt x="50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1" name="Freeform 53"/>
            <p:cNvSpPr>
              <a:spLocks/>
            </p:cNvSpPr>
            <p:nvPr/>
          </p:nvSpPr>
          <p:spPr bwMode="auto">
            <a:xfrm>
              <a:off x="4062413" y="4267200"/>
              <a:ext cx="79375" cy="63500"/>
            </a:xfrm>
            <a:custGeom>
              <a:avLst/>
              <a:gdLst>
                <a:gd name="T0" fmla="*/ 0 w 50"/>
                <a:gd name="T1" fmla="*/ 18 h 40"/>
                <a:gd name="T2" fmla="*/ 50 w 50"/>
                <a:gd name="T3" fmla="*/ 0 h 40"/>
                <a:gd name="T4" fmla="*/ 38 w 50"/>
                <a:gd name="T5" fmla="*/ 20 h 40"/>
                <a:gd name="T6" fmla="*/ 48 w 50"/>
                <a:gd name="T7" fmla="*/ 40 h 40"/>
                <a:gd name="T8" fmla="*/ 0 w 50"/>
                <a:gd name="T9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18"/>
                  </a:moveTo>
                  <a:lnTo>
                    <a:pt x="50" y="0"/>
                  </a:lnTo>
                  <a:lnTo>
                    <a:pt x="38" y="20"/>
                  </a:lnTo>
                  <a:lnTo>
                    <a:pt x="48" y="4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2" name="Freeform 54"/>
            <p:cNvSpPr>
              <a:spLocks/>
            </p:cNvSpPr>
            <p:nvPr/>
          </p:nvSpPr>
          <p:spPr bwMode="auto">
            <a:xfrm>
              <a:off x="4506913" y="3759200"/>
              <a:ext cx="63500" cy="82550"/>
            </a:xfrm>
            <a:custGeom>
              <a:avLst/>
              <a:gdLst>
                <a:gd name="T0" fmla="*/ 0 w 40"/>
                <a:gd name="T1" fmla="*/ 0 h 52"/>
                <a:gd name="T2" fmla="*/ 40 w 40"/>
                <a:gd name="T3" fmla="*/ 32 h 52"/>
                <a:gd name="T4" fmla="*/ 18 w 40"/>
                <a:gd name="T5" fmla="*/ 32 h 52"/>
                <a:gd name="T6" fmla="*/ 6 w 40"/>
                <a:gd name="T7" fmla="*/ 52 h 52"/>
                <a:gd name="T8" fmla="*/ 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0"/>
                  </a:moveTo>
                  <a:lnTo>
                    <a:pt x="40" y="32"/>
                  </a:lnTo>
                  <a:lnTo>
                    <a:pt x="18" y="32"/>
                  </a:lnTo>
                  <a:lnTo>
                    <a:pt x="6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3" name="Freeform 55"/>
            <p:cNvSpPr>
              <a:spLocks/>
            </p:cNvSpPr>
            <p:nvPr/>
          </p:nvSpPr>
          <p:spPr bwMode="auto">
            <a:xfrm>
              <a:off x="4506913" y="3759200"/>
              <a:ext cx="63500" cy="82550"/>
            </a:xfrm>
            <a:custGeom>
              <a:avLst/>
              <a:gdLst>
                <a:gd name="T0" fmla="*/ 0 w 40"/>
                <a:gd name="T1" fmla="*/ 0 h 52"/>
                <a:gd name="T2" fmla="*/ 40 w 40"/>
                <a:gd name="T3" fmla="*/ 32 h 52"/>
                <a:gd name="T4" fmla="*/ 18 w 40"/>
                <a:gd name="T5" fmla="*/ 32 h 52"/>
                <a:gd name="T6" fmla="*/ 6 w 40"/>
                <a:gd name="T7" fmla="*/ 52 h 52"/>
                <a:gd name="T8" fmla="*/ 0 w 4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0"/>
                  </a:moveTo>
                  <a:lnTo>
                    <a:pt x="40" y="32"/>
                  </a:lnTo>
                  <a:lnTo>
                    <a:pt x="18" y="32"/>
                  </a:lnTo>
                  <a:lnTo>
                    <a:pt x="6" y="5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4" name="Rectangle 56"/>
            <p:cNvSpPr>
              <a:spLocks noChangeArrowheads="1"/>
            </p:cNvSpPr>
            <p:nvPr/>
          </p:nvSpPr>
          <p:spPr bwMode="auto">
            <a:xfrm>
              <a:off x="1927176" y="2978727"/>
              <a:ext cx="66684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l’équipe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consultants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83" name="Rectangle 75"/>
            <p:cNvSpPr>
              <a:spLocks noChangeArrowheads="1"/>
            </p:cNvSpPr>
            <p:nvPr/>
          </p:nvSpPr>
          <p:spPr bwMode="auto">
            <a:xfrm>
              <a:off x="4898288" y="4146034"/>
              <a:ext cx="243977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personnes de l’entreprise directement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contact avec le consultant et dont les apports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sont indispensables à la bonne réussite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542" name="Rectangle 134"/>
            <p:cNvSpPr>
              <a:spLocks noChangeArrowheads="1"/>
            </p:cNvSpPr>
            <p:nvPr/>
          </p:nvSpPr>
          <p:spPr bwMode="auto">
            <a:xfrm>
              <a:off x="4728557" y="2956282"/>
              <a:ext cx="175849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chef de projet est le (un)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030915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DÉCOUPAGE D’UNE MISSION EN SOUS-PROJETS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43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CONSTITUER L’ÉQUIPE PROJET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22424" y="2352674"/>
            <a:ext cx="5722963" cy="2803684"/>
            <a:chOff x="1622425" y="2352675"/>
            <a:chExt cx="5450443" cy="2670175"/>
          </a:xfrm>
        </p:grpSpPr>
        <p:grpSp>
          <p:nvGrpSpPr>
            <p:cNvPr id="4" name="Group 206"/>
            <p:cNvGrpSpPr>
              <a:grpSpLocks/>
            </p:cNvGrpSpPr>
            <p:nvPr/>
          </p:nvGrpSpPr>
          <p:grpSpPr bwMode="auto">
            <a:xfrm>
              <a:off x="1790700" y="2508250"/>
              <a:ext cx="5232400" cy="2022475"/>
              <a:chOff x="1128" y="1580"/>
              <a:chExt cx="3296" cy="1274"/>
            </a:xfrm>
          </p:grpSpPr>
          <p:sp>
            <p:nvSpPr>
              <p:cNvPr id="19643" name="Freeform 6"/>
              <p:cNvSpPr>
                <a:spLocks/>
              </p:cNvSpPr>
              <p:nvPr/>
            </p:nvSpPr>
            <p:spPr bwMode="auto">
              <a:xfrm>
                <a:off x="4420" y="1986"/>
                <a:ext cx="4" cy="24"/>
              </a:xfrm>
              <a:custGeom>
                <a:avLst/>
                <a:gdLst>
                  <a:gd name="T0" fmla="*/ 4 w 4"/>
                  <a:gd name="T1" fmla="*/ 0 h 24"/>
                  <a:gd name="T2" fmla="*/ 2 w 4"/>
                  <a:gd name="T3" fmla="*/ 22 h 24"/>
                  <a:gd name="T4" fmla="*/ 0 w 4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4" y="0"/>
                    </a:moveTo>
                    <a:lnTo>
                      <a:pt x="2" y="22"/>
                    </a:lnTo>
                    <a:lnTo>
                      <a:pt x="0" y="2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4" name="Freeform 7"/>
              <p:cNvSpPr>
                <a:spLocks/>
              </p:cNvSpPr>
              <p:nvPr/>
            </p:nvSpPr>
            <p:spPr bwMode="auto">
              <a:xfrm>
                <a:off x="4406" y="2026"/>
                <a:ext cx="10" cy="20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2 h 20"/>
                  <a:gd name="T4" fmla="*/ 0 w 10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2"/>
                    </a:lnTo>
                    <a:lnTo>
                      <a:pt x="0" y="2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5" name="Freeform 8"/>
              <p:cNvSpPr>
                <a:spLocks/>
              </p:cNvSpPr>
              <p:nvPr/>
            </p:nvSpPr>
            <p:spPr bwMode="auto">
              <a:xfrm>
                <a:off x="4380" y="2060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10 w 16"/>
                  <a:gd name="T3" fmla="*/ 8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10" y="8"/>
                    </a:lnTo>
                    <a:lnTo>
                      <a:pt x="0" y="18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6" name="Line 9"/>
              <p:cNvSpPr>
                <a:spLocks noChangeShapeType="1"/>
              </p:cNvSpPr>
              <p:nvPr/>
            </p:nvSpPr>
            <p:spPr bwMode="auto">
              <a:xfrm flipH="1">
                <a:off x="4352" y="2090"/>
                <a:ext cx="18" cy="1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7" name="Freeform 10"/>
              <p:cNvSpPr>
                <a:spLocks/>
              </p:cNvSpPr>
              <p:nvPr/>
            </p:nvSpPr>
            <p:spPr bwMode="auto">
              <a:xfrm>
                <a:off x="4318" y="2114"/>
                <a:ext cx="20" cy="14"/>
              </a:xfrm>
              <a:custGeom>
                <a:avLst/>
                <a:gdLst>
                  <a:gd name="T0" fmla="*/ 20 w 20"/>
                  <a:gd name="T1" fmla="*/ 0 h 14"/>
                  <a:gd name="T2" fmla="*/ 6 w 20"/>
                  <a:gd name="T3" fmla="*/ 12 h 14"/>
                  <a:gd name="T4" fmla="*/ 0 w 2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lnTo>
                      <a:pt x="6" y="12"/>
                    </a:lnTo>
                    <a:lnTo>
                      <a:pt x="0" y="1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8" name="Freeform 11"/>
              <p:cNvSpPr>
                <a:spLocks/>
              </p:cNvSpPr>
              <p:nvPr/>
            </p:nvSpPr>
            <p:spPr bwMode="auto">
              <a:xfrm>
                <a:off x="4284" y="2138"/>
                <a:ext cx="22" cy="12"/>
              </a:xfrm>
              <a:custGeom>
                <a:avLst/>
                <a:gdLst>
                  <a:gd name="T0" fmla="*/ 22 w 22"/>
                  <a:gd name="T1" fmla="*/ 0 h 12"/>
                  <a:gd name="T2" fmla="*/ 10 w 22"/>
                  <a:gd name="T3" fmla="*/ 6 h 12"/>
                  <a:gd name="T4" fmla="*/ 0 w 22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22" y="0"/>
                    </a:moveTo>
                    <a:lnTo>
                      <a:pt x="10" y="6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49" name="Freeform 12"/>
              <p:cNvSpPr>
                <a:spLocks/>
              </p:cNvSpPr>
              <p:nvPr/>
            </p:nvSpPr>
            <p:spPr bwMode="auto">
              <a:xfrm>
                <a:off x="4250" y="2158"/>
                <a:ext cx="20" cy="10"/>
              </a:xfrm>
              <a:custGeom>
                <a:avLst/>
                <a:gdLst>
                  <a:gd name="T0" fmla="*/ 20 w 20"/>
                  <a:gd name="T1" fmla="*/ 0 h 10"/>
                  <a:gd name="T2" fmla="*/ 12 w 20"/>
                  <a:gd name="T3" fmla="*/ 4 h 10"/>
                  <a:gd name="T4" fmla="*/ 0 w 2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0"/>
                    </a:moveTo>
                    <a:lnTo>
                      <a:pt x="12" y="4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0" name="Freeform 13"/>
              <p:cNvSpPr>
                <a:spLocks/>
              </p:cNvSpPr>
              <p:nvPr/>
            </p:nvSpPr>
            <p:spPr bwMode="auto">
              <a:xfrm>
                <a:off x="4212" y="2174"/>
                <a:ext cx="22" cy="10"/>
              </a:xfrm>
              <a:custGeom>
                <a:avLst/>
                <a:gdLst>
                  <a:gd name="T0" fmla="*/ 22 w 22"/>
                  <a:gd name="T1" fmla="*/ 0 h 10"/>
                  <a:gd name="T2" fmla="*/ 12 w 22"/>
                  <a:gd name="T3" fmla="*/ 6 h 10"/>
                  <a:gd name="T4" fmla="*/ 0 w 2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22" y="0"/>
                    </a:moveTo>
                    <a:lnTo>
                      <a:pt x="12" y="6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1" name="Freeform 14"/>
              <p:cNvSpPr>
                <a:spLocks/>
              </p:cNvSpPr>
              <p:nvPr/>
            </p:nvSpPr>
            <p:spPr bwMode="auto">
              <a:xfrm>
                <a:off x="4176" y="2192"/>
                <a:ext cx="22" cy="8"/>
              </a:xfrm>
              <a:custGeom>
                <a:avLst/>
                <a:gdLst>
                  <a:gd name="T0" fmla="*/ 22 w 22"/>
                  <a:gd name="T1" fmla="*/ 0 h 8"/>
                  <a:gd name="T2" fmla="*/ 10 w 22"/>
                  <a:gd name="T3" fmla="*/ 4 h 8"/>
                  <a:gd name="T4" fmla="*/ 0 w 22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22" y="0"/>
                    </a:moveTo>
                    <a:lnTo>
                      <a:pt x="10" y="4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2" name="Freeform 15"/>
              <p:cNvSpPr>
                <a:spLocks/>
              </p:cNvSpPr>
              <p:nvPr/>
            </p:nvSpPr>
            <p:spPr bwMode="auto">
              <a:xfrm>
                <a:off x="4138" y="220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4 w 24"/>
                  <a:gd name="T3" fmla="*/ 8 h 8"/>
                  <a:gd name="T4" fmla="*/ 0 w 2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8">
                    <a:moveTo>
                      <a:pt x="24" y="0"/>
                    </a:move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3" name="Line 16"/>
              <p:cNvSpPr>
                <a:spLocks noChangeShapeType="1"/>
              </p:cNvSpPr>
              <p:nvPr/>
            </p:nvSpPr>
            <p:spPr bwMode="auto">
              <a:xfrm flipH="1">
                <a:off x="4100" y="2220"/>
                <a:ext cx="24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4" name="Line 17"/>
              <p:cNvSpPr>
                <a:spLocks noChangeShapeType="1"/>
              </p:cNvSpPr>
              <p:nvPr/>
            </p:nvSpPr>
            <p:spPr bwMode="auto">
              <a:xfrm flipH="1">
                <a:off x="4062" y="2232"/>
                <a:ext cx="24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5" name="Freeform 18"/>
              <p:cNvSpPr>
                <a:spLocks/>
              </p:cNvSpPr>
              <p:nvPr/>
            </p:nvSpPr>
            <p:spPr bwMode="auto">
              <a:xfrm>
                <a:off x="4024" y="2244"/>
                <a:ext cx="24" cy="6"/>
              </a:xfrm>
              <a:custGeom>
                <a:avLst/>
                <a:gdLst>
                  <a:gd name="T0" fmla="*/ 24 w 24"/>
                  <a:gd name="T1" fmla="*/ 0 h 6"/>
                  <a:gd name="T2" fmla="*/ 24 w 24"/>
                  <a:gd name="T3" fmla="*/ 0 h 6"/>
                  <a:gd name="T4" fmla="*/ 0 w 2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24" y="0"/>
                    </a:moveTo>
                    <a:lnTo>
                      <a:pt x="24" y="0"/>
                    </a:lnTo>
                    <a:lnTo>
                      <a:pt x="0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6" name="Freeform 19"/>
              <p:cNvSpPr>
                <a:spLocks/>
              </p:cNvSpPr>
              <p:nvPr/>
            </p:nvSpPr>
            <p:spPr bwMode="auto">
              <a:xfrm>
                <a:off x="3986" y="2256"/>
                <a:ext cx="22" cy="6"/>
              </a:xfrm>
              <a:custGeom>
                <a:avLst/>
                <a:gdLst>
                  <a:gd name="T0" fmla="*/ 22 w 22"/>
                  <a:gd name="T1" fmla="*/ 0 h 6"/>
                  <a:gd name="T2" fmla="*/ 10 w 22"/>
                  <a:gd name="T3" fmla="*/ 4 h 6"/>
                  <a:gd name="T4" fmla="*/ 0 w 2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22" y="0"/>
                    </a:moveTo>
                    <a:lnTo>
                      <a:pt x="10" y="4"/>
                    </a:lnTo>
                    <a:lnTo>
                      <a:pt x="0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7" name="Line 20"/>
              <p:cNvSpPr>
                <a:spLocks noChangeShapeType="1"/>
              </p:cNvSpPr>
              <p:nvPr/>
            </p:nvSpPr>
            <p:spPr bwMode="auto">
              <a:xfrm flipH="1">
                <a:off x="3948" y="2266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8" name="Line 21"/>
              <p:cNvSpPr>
                <a:spLocks noChangeShapeType="1"/>
              </p:cNvSpPr>
              <p:nvPr/>
            </p:nvSpPr>
            <p:spPr bwMode="auto">
              <a:xfrm flipH="1">
                <a:off x="3908" y="2276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59" name="Freeform 22"/>
              <p:cNvSpPr>
                <a:spLocks/>
              </p:cNvSpPr>
              <p:nvPr/>
            </p:nvSpPr>
            <p:spPr bwMode="auto">
              <a:xfrm>
                <a:off x="3870" y="2284"/>
                <a:ext cx="22" cy="6"/>
              </a:xfrm>
              <a:custGeom>
                <a:avLst/>
                <a:gdLst>
                  <a:gd name="T0" fmla="*/ 22 w 22"/>
                  <a:gd name="T1" fmla="*/ 0 h 6"/>
                  <a:gd name="T2" fmla="*/ 14 w 22"/>
                  <a:gd name="T3" fmla="*/ 2 h 6"/>
                  <a:gd name="T4" fmla="*/ 0 w 2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22" y="0"/>
                    </a:moveTo>
                    <a:lnTo>
                      <a:pt x="14" y="2"/>
                    </a:lnTo>
                    <a:lnTo>
                      <a:pt x="0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0" name="Line 23"/>
              <p:cNvSpPr>
                <a:spLocks noChangeShapeType="1"/>
              </p:cNvSpPr>
              <p:nvPr/>
            </p:nvSpPr>
            <p:spPr bwMode="auto">
              <a:xfrm flipH="1">
                <a:off x="3830" y="2294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1" name="Line 24"/>
              <p:cNvSpPr>
                <a:spLocks noChangeShapeType="1"/>
              </p:cNvSpPr>
              <p:nvPr/>
            </p:nvSpPr>
            <p:spPr bwMode="auto">
              <a:xfrm flipH="1">
                <a:off x="3790" y="230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2" name="Line 25"/>
              <p:cNvSpPr>
                <a:spLocks noChangeShapeType="1"/>
              </p:cNvSpPr>
              <p:nvPr/>
            </p:nvSpPr>
            <p:spPr bwMode="auto">
              <a:xfrm flipH="1">
                <a:off x="3752" y="2308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3" name="Line 26"/>
              <p:cNvSpPr>
                <a:spLocks noChangeShapeType="1"/>
              </p:cNvSpPr>
              <p:nvPr/>
            </p:nvSpPr>
            <p:spPr bwMode="auto">
              <a:xfrm flipH="1">
                <a:off x="3712" y="2316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4" name="Line 27"/>
              <p:cNvSpPr>
                <a:spLocks noChangeShapeType="1"/>
              </p:cNvSpPr>
              <p:nvPr/>
            </p:nvSpPr>
            <p:spPr bwMode="auto">
              <a:xfrm flipH="1">
                <a:off x="3672" y="232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5" name="Line 28"/>
              <p:cNvSpPr>
                <a:spLocks noChangeShapeType="1"/>
              </p:cNvSpPr>
              <p:nvPr/>
            </p:nvSpPr>
            <p:spPr bwMode="auto">
              <a:xfrm flipH="1">
                <a:off x="3634" y="2328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6" name="Line 29"/>
              <p:cNvSpPr>
                <a:spLocks noChangeShapeType="1"/>
              </p:cNvSpPr>
              <p:nvPr/>
            </p:nvSpPr>
            <p:spPr bwMode="auto">
              <a:xfrm flipH="1">
                <a:off x="3594" y="2334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7" name="Freeform 30"/>
              <p:cNvSpPr>
                <a:spLocks/>
              </p:cNvSpPr>
              <p:nvPr/>
            </p:nvSpPr>
            <p:spPr bwMode="auto">
              <a:xfrm>
                <a:off x="3554" y="2340"/>
                <a:ext cx="24" cy="4"/>
              </a:xfrm>
              <a:custGeom>
                <a:avLst/>
                <a:gdLst>
                  <a:gd name="T0" fmla="*/ 24 w 24"/>
                  <a:gd name="T1" fmla="*/ 0 h 4"/>
                  <a:gd name="T2" fmla="*/ 8 w 24"/>
                  <a:gd name="T3" fmla="*/ 4 h 4"/>
                  <a:gd name="T4" fmla="*/ 0 w 2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24" y="0"/>
                    </a:moveTo>
                    <a:lnTo>
                      <a:pt x="8" y="4"/>
                    </a:lnTo>
                    <a:lnTo>
                      <a:pt x="0" y="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8" name="Line 31"/>
              <p:cNvSpPr>
                <a:spLocks noChangeShapeType="1"/>
              </p:cNvSpPr>
              <p:nvPr/>
            </p:nvSpPr>
            <p:spPr bwMode="auto">
              <a:xfrm flipH="1">
                <a:off x="3514" y="234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69" name="Line 32"/>
              <p:cNvSpPr>
                <a:spLocks noChangeShapeType="1"/>
              </p:cNvSpPr>
              <p:nvPr/>
            </p:nvSpPr>
            <p:spPr bwMode="auto">
              <a:xfrm flipH="1">
                <a:off x="3474" y="2350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0" name="Line 33"/>
              <p:cNvSpPr>
                <a:spLocks noChangeShapeType="1"/>
              </p:cNvSpPr>
              <p:nvPr/>
            </p:nvSpPr>
            <p:spPr bwMode="auto">
              <a:xfrm flipH="1">
                <a:off x="3434" y="235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1" name="Freeform 34"/>
              <p:cNvSpPr>
                <a:spLocks/>
              </p:cNvSpPr>
              <p:nvPr/>
            </p:nvSpPr>
            <p:spPr bwMode="auto">
              <a:xfrm>
                <a:off x="3394" y="2360"/>
                <a:ext cx="24" cy="2"/>
              </a:xfrm>
              <a:custGeom>
                <a:avLst/>
                <a:gdLst>
                  <a:gd name="T0" fmla="*/ 24 w 24"/>
                  <a:gd name="T1" fmla="*/ 0 h 2"/>
                  <a:gd name="T2" fmla="*/ 24 w 24"/>
                  <a:gd name="T3" fmla="*/ 0 h 2"/>
                  <a:gd name="T4" fmla="*/ 0 w 2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">
                    <a:moveTo>
                      <a:pt x="24" y="0"/>
                    </a:moveTo>
                    <a:lnTo>
                      <a:pt x="24" y="0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2" name="Line 35"/>
              <p:cNvSpPr>
                <a:spLocks noChangeShapeType="1"/>
              </p:cNvSpPr>
              <p:nvPr/>
            </p:nvSpPr>
            <p:spPr bwMode="auto">
              <a:xfrm flipH="1">
                <a:off x="3356" y="2364"/>
                <a:ext cx="22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3" name="Line 36"/>
              <p:cNvSpPr>
                <a:spLocks noChangeShapeType="1"/>
              </p:cNvSpPr>
              <p:nvPr/>
            </p:nvSpPr>
            <p:spPr bwMode="auto">
              <a:xfrm flipH="1">
                <a:off x="3316" y="2368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4" name="Line 37"/>
              <p:cNvSpPr>
                <a:spLocks noChangeShapeType="1"/>
              </p:cNvSpPr>
              <p:nvPr/>
            </p:nvSpPr>
            <p:spPr bwMode="auto">
              <a:xfrm flipH="1">
                <a:off x="3276" y="237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5" name="Line 38"/>
              <p:cNvSpPr>
                <a:spLocks noChangeShapeType="1"/>
              </p:cNvSpPr>
              <p:nvPr/>
            </p:nvSpPr>
            <p:spPr bwMode="auto">
              <a:xfrm flipH="1">
                <a:off x="3236" y="237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6" name="Line 39"/>
              <p:cNvSpPr>
                <a:spLocks noChangeShapeType="1"/>
              </p:cNvSpPr>
              <p:nvPr/>
            </p:nvSpPr>
            <p:spPr bwMode="auto">
              <a:xfrm flipH="1">
                <a:off x="3196" y="237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7" name="Line 40"/>
              <p:cNvSpPr>
                <a:spLocks noChangeShapeType="1"/>
              </p:cNvSpPr>
              <p:nvPr/>
            </p:nvSpPr>
            <p:spPr bwMode="auto">
              <a:xfrm flipH="1">
                <a:off x="3156" y="2380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8" name="Line 41"/>
              <p:cNvSpPr>
                <a:spLocks noChangeShapeType="1"/>
              </p:cNvSpPr>
              <p:nvPr/>
            </p:nvSpPr>
            <p:spPr bwMode="auto">
              <a:xfrm flipH="1">
                <a:off x="3116" y="2382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79" name="Line 42"/>
              <p:cNvSpPr>
                <a:spLocks noChangeShapeType="1"/>
              </p:cNvSpPr>
              <p:nvPr/>
            </p:nvSpPr>
            <p:spPr bwMode="auto">
              <a:xfrm flipH="1">
                <a:off x="3076" y="2384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0" name="Line 43"/>
              <p:cNvSpPr>
                <a:spLocks noChangeShapeType="1"/>
              </p:cNvSpPr>
              <p:nvPr/>
            </p:nvSpPr>
            <p:spPr bwMode="auto">
              <a:xfrm flipH="1">
                <a:off x="3036" y="2386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1" name="Line 44"/>
              <p:cNvSpPr>
                <a:spLocks noChangeShapeType="1"/>
              </p:cNvSpPr>
              <p:nvPr/>
            </p:nvSpPr>
            <p:spPr bwMode="auto">
              <a:xfrm flipH="1">
                <a:off x="2996" y="2388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2" name="Line 45"/>
              <p:cNvSpPr>
                <a:spLocks noChangeShapeType="1"/>
              </p:cNvSpPr>
              <p:nvPr/>
            </p:nvSpPr>
            <p:spPr bwMode="auto">
              <a:xfrm flipH="1">
                <a:off x="2956" y="2388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3" name="Line 46"/>
              <p:cNvSpPr>
                <a:spLocks noChangeShapeType="1"/>
              </p:cNvSpPr>
              <p:nvPr/>
            </p:nvSpPr>
            <p:spPr bwMode="auto">
              <a:xfrm flipH="1">
                <a:off x="2916" y="2390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4" name="Line 47"/>
              <p:cNvSpPr>
                <a:spLocks noChangeShapeType="1"/>
              </p:cNvSpPr>
              <p:nvPr/>
            </p:nvSpPr>
            <p:spPr bwMode="auto">
              <a:xfrm flipH="1">
                <a:off x="2876" y="2390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5" name="Line 48"/>
              <p:cNvSpPr>
                <a:spLocks noChangeShapeType="1"/>
              </p:cNvSpPr>
              <p:nvPr/>
            </p:nvSpPr>
            <p:spPr bwMode="auto">
              <a:xfrm flipH="1">
                <a:off x="2836" y="239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6" name="Line 49"/>
              <p:cNvSpPr>
                <a:spLocks noChangeShapeType="1"/>
              </p:cNvSpPr>
              <p:nvPr/>
            </p:nvSpPr>
            <p:spPr bwMode="auto">
              <a:xfrm flipH="1">
                <a:off x="2796" y="239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7" name="Freeform 50"/>
              <p:cNvSpPr>
                <a:spLocks/>
              </p:cNvSpPr>
              <p:nvPr/>
            </p:nvSpPr>
            <p:spPr bwMode="auto">
              <a:xfrm>
                <a:off x="2756" y="2392"/>
                <a:ext cx="24" cy="0"/>
              </a:xfrm>
              <a:custGeom>
                <a:avLst/>
                <a:gdLst>
                  <a:gd name="T0" fmla="*/ 24 w 24"/>
                  <a:gd name="T1" fmla="*/ 20 w 24"/>
                  <a:gd name="T2" fmla="*/ 0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8" name="Line 51"/>
              <p:cNvSpPr>
                <a:spLocks noChangeShapeType="1"/>
              </p:cNvSpPr>
              <p:nvPr/>
            </p:nvSpPr>
            <p:spPr bwMode="auto">
              <a:xfrm flipH="1">
                <a:off x="2716" y="239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89" name="Line 52"/>
              <p:cNvSpPr>
                <a:spLocks noChangeShapeType="1"/>
              </p:cNvSpPr>
              <p:nvPr/>
            </p:nvSpPr>
            <p:spPr bwMode="auto">
              <a:xfrm flipH="1" flipV="1">
                <a:off x="2676" y="239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0" name="Line 53"/>
              <p:cNvSpPr>
                <a:spLocks noChangeShapeType="1"/>
              </p:cNvSpPr>
              <p:nvPr/>
            </p:nvSpPr>
            <p:spPr bwMode="auto">
              <a:xfrm flipH="1">
                <a:off x="2636" y="2390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1" name="Freeform 54"/>
              <p:cNvSpPr>
                <a:spLocks/>
              </p:cNvSpPr>
              <p:nvPr/>
            </p:nvSpPr>
            <p:spPr bwMode="auto">
              <a:xfrm>
                <a:off x="2596" y="2390"/>
                <a:ext cx="24" cy="0"/>
              </a:xfrm>
              <a:custGeom>
                <a:avLst/>
                <a:gdLst>
                  <a:gd name="T0" fmla="*/ 24 w 24"/>
                  <a:gd name="T1" fmla="*/ 12 w 24"/>
                  <a:gd name="T2" fmla="*/ 0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2" name="Line 55"/>
              <p:cNvSpPr>
                <a:spLocks noChangeShapeType="1"/>
              </p:cNvSpPr>
              <p:nvPr/>
            </p:nvSpPr>
            <p:spPr bwMode="auto">
              <a:xfrm flipH="1">
                <a:off x="2556" y="2388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3" name="Line 56"/>
              <p:cNvSpPr>
                <a:spLocks noChangeShapeType="1"/>
              </p:cNvSpPr>
              <p:nvPr/>
            </p:nvSpPr>
            <p:spPr bwMode="auto">
              <a:xfrm flipH="1" flipV="1">
                <a:off x="2516" y="238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4" name="Line 57"/>
              <p:cNvSpPr>
                <a:spLocks noChangeShapeType="1"/>
              </p:cNvSpPr>
              <p:nvPr/>
            </p:nvSpPr>
            <p:spPr bwMode="auto">
              <a:xfrm flipH="1" flipV="1">
                <a:off x="2476" y="238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5" name="Freeform 58"/>
              <p:cNvSpPr>
                <a:spLocks/>
              </p:cNvSpPr>
              <p:nvPr/>
            </p:nvSpPr>
            <p:spPr bwMode="auto">
              <a:xfrm>
                <a:off x="2436" y="2384"/>
                <a:ext cx="24" cy="0"/>
              </a:xfrm>
              <a:custGeom>
                <a:avLst/>
                <a:gdLst>
                  <a:gd name="T0" fmla="*/ 24 w 24"/>
                  <a:gd name="T1" fmla="*/ 8 w 24"/>
                  <a:gd name="T2" fmla="*/ 0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24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6" name="Line 59"/>
              <p:cNvSpPr>
                <a:spLocks noChangeShapeType="1"/>
              </p:cNvSpPr>
              <p:nvPr/>
            </p:nvSpPr>
            <p:spPr bwMode="auto">
              <a:xfrm flipH="1" flipV="1">
                <a:off x="2396" y="238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7" name="Line 60"/>
              <p:cNvSpPr>
                <a:spLocks noChangeShapeType="1"/>
              </p:cNvSpPr>
              <p:nvPr/>
            </p:nvSpPr>
            <p:spPr bwMode="auto">
              <a:xfrm flipH="1" flipV="1">
                <a:off x="2356" y="2378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8" name="Line 61"/>
              <p:cNvSpPr>
                <a:spLocks noChangeShapeType="1"/>
              </p:cNvSpPr>
              <p:nvPr/>
            </p:nvSpPr>
            <p:spPr bwMode="auto">
              <a:xfrm flipH="1" flipV="1">
                <a:off x="2316" y="237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699" name="Freeform 62"/>
              <p:cNvSpPr>
                <a:spLocks/>
              </p:cNvSpPr>
              <p:nvPr/>
            </p:nvSpPr>
            <p:spPr bwMode="auto">
              <a:xfrm>
                <a:off x="2276" y="2372"/>
                <a:ext cx="24" cy="2"/>
              </a:xfrm>
              <a:custGeom>
                <a:avLst/>
                <a:gdLst>
                  <a:gd name="T0" fmla="*/ 24 w 24"/>
                  <a:gd name="T1" fmla="*/ 2 h 2"/>
                  <a:gd name="T2" fmla="*/ 10 w 24"/>
                  <a:gd name="T3" fmla="*/ 2 h 2"/>
                  <a:gd name="T4" fmla="*/ 0 w 2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">
                    <a:moveTo>
                      <a:pt x="24" y="2"/>
                    </a:moveTo>
                    <a:lnTo>
                      <a:pt x="1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0" name="Line 63"/>
              <p:cNvSpPr>
                <a:spLocks noChangeShapeType="1"/>
              </p:cNvSpPr>
              <p:nvPr/>
            </p:nvSpPr>
            <p:spPr bwMode="auto">
              <a:xfrm flipH="1" flipV="1">
                <a:off x="2236" y="237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1" name="Line 64"/>
              <p:cNvSpPr>
                <a:spLocks noChangeShapeType="1"/>
              </p:cNvSpPr>
              <p:nvPr/>
            </p:nvSpPr>
            <p:spPr bwMode="auto">
              <a:xfrm flipH="1" flipV="1">
                <a:off x="2196" y="236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2" name="Line 65"/>
              <p:cNvSpPr>
                <a:spLocks noChangeShapeType="1"/>
              </p:cNvSpPr>
              <p:nvPr/>
            </p:nvSpPr>
            <p:spPr bwMode="auto">
              <a:xfrm flipH="1" flipV="1">
                <a:off x="2156" y="2362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3" name="Freeform 66"/>
              <p:cNvSpPr>
                <a:spLocks/>
              </p:cNvSpPr>
              <p:nvPr/>
            </p:nvSpPr>
            <p:spPr bwMode="auto">
              <a:xfrm>
                <a:off x="2118" y="2358"/>
                <a:ext cx="22" cy="2"/>
              </a:xfrm>
              <a:custGeom>
                <a:avLst/>
                <a:gdLst>
                  <a:gd name="T0" fmla="*/ 22 w 22"/>
                  <a:gd name="T1" fmla="*/ 2 h 2"/>
                  <a:gd name="T2" fmla="*/ 16 w 22"/>
                  <a:gd name="T3" fmla="*/ 2 h 2"/>
                  <a:gd name="T4" fmla="*/ 0 w 2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">
                    <a:moveTo>
                      <a:pt x="22" y="2"/>
                    </a:moveTo>
                    <a:lnTo>
                      <a:pt x="16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4" name="Line 67"/>
              <p:cNvSpPr>
                <a:spLocks noChangeShapeType="1"/>
              </p:cNvSpPr>
              <p:nvPr/>
            </p:nvSpPr>
            <p:spPr bwMode="auto">
              <a:xfrm flipH="1" flipV="1">
                <a:off x="2078" y="235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5" name="Line 68"/>
              <p:cNvSpPr>
                <a:spLocks noChangeShapeType="1"/>
              </p:cNvSpPr>
              <p:nvPr/>
            </p:nvSpPr>
            <p:spPr bwMode="auto">
              <a:xfrm flipH="1" flipV="1">
                <a:off x="2038" y="2348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6" name="Line 69"/>
              <p:cNvSpPr>
                <a:spLocks noChangeShapeType="1"/>
              </p:cNvSpPr>
              <p:nvPr/>
            </p:nvSpPr>
            <p:spPr bwMode="auto">
              <a:xfrm flipH="1" flipV="1">
                <a:off x="1998" y="234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7" name="Line 70"/>
              <p:cNvSpPr>
                <a:spLocks noChangeShapeType="1"/>
              </p:cNvSpPr>
              <p:nvPr/>
            </p:nvSpPr>
            <p:spPr bwMode="auto">
              <a:xfrm flipH="1" flipV="1">
                <a:off x="1958" y="2338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8" name="Line 71"/>
              <p:cNvSpPr>
                <a:spLocks noChangeShapeType="1"/>
              </p:cNvSpPr>
              <p:nvPr/>
            </p:nvSpPr>
            <p:spPr bwMode="auto">
              <a:xfrm flipH="1" flipV="1">
                <a:off x="1918" y="233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09" name="Line 72"/>
              <p:cNvSpPr>
                <a:spLocks noChangeShapeType="1"/>
              </p:cNvSpPr>
              <p:nvPr/>
            </p:nvSpPr>
            <p:spPr bwMode="auto">
              <a:xfrm flipH="1" flipV="1">
                <a:off x="1880" y="2326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0" name="Freeform 73"/>
              <p:cNvSpPr>
                <a:spLocks/>
              </p:cNvSpPr>
              <p:nvPr/>
            </p:nvSpPr>
            <p:spPr bwMode="auto">
              <a:xfrm>
                <a:off x="1840" y="2320"/>
                <a:ext cx="24" cy="4"/>
              </a:xfrm>
              <a:custGeom>
                <a:avLst/>
                <a:gdLst>
                  <a:gd name="T0" fmla="*/ 24 w 24"/>
                  <a:gd name="T1" fmla="*/ 4 h 4"/>
                  <a:gd name="T2" fmla="*/ 14 w 24"/>
                  <a:gd name="T3" fmla="*/ 2 h 4"/>
                  <a:gd name="T4" fmla="*/ 0 w 2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14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1" name="Line 74"/>
              <p:cNvSpPr>
                <a:spLocks noChangeShapeType="1"/>
              </p:cNvSpPr>
              <p:nvPr/>
            </p:nvSpPr>
            <p:spPr bwMode="auto">
              <a:xfrm flipH="1" flipV="1">
                <a:off x="1800" y="231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2" name="Line 75"/>
              <p:cNvSpPr>
                <a:spLocks noChangeShapeType="1"/>
              </p:cNvSpPr>
              <p:nvPr/>
            </p:nvSpPr>
            <p:spPr bwMode="auto">
              <a:xfrm flipH="1" flipV="1">
                <a:off x="1762" y="2306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3" name="Freeform 76"/>
              <p:cNvSpPr>
                <a:spLocks/>
              </p:cNvSpPr>
              <p:nvPr/>
            </p:nvSpPr>
            <p:spPr bwMode="auto">
              <a:xfrm>
                <a:off x="1722" y="2298"/>
                <a:ext cx="24" cy="4"/>
              </a:xfrm>
              <a:custGeom>
                <a:avLst/>
                <a:gdLst>
                  <a:gd name="T0" fmla="*/ 24 w 24"/>
                  <a:gd name="T1" fmla="*/ 4 h 4"/>
                  <a:gd name="T2" fmla="*/ 6 w 24"/>
                  <a:gd name="T3" fmla="*/ 2 h 4"/>
                  <a:gd name="T4" fmla="*/ 0 w 2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4" name="Line 77"/>
              <p:cNvSpPr>
                <a:spLocks noChangeShapeType="1"/>
              </p:cNvSpPr>
              <p:nvPr/>
            </p:nvSpPr>
            <p:spPr bwMode="auto">
              <a:xfrm flipH="1" flipV="1">
                <a:off x="1682" y="2290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5" name="Line 78"/>
              <p:cNvSpPr>
                <a:spLocks noChangeShapeType="1"/>
              </p:cNvSpPr>
              <p:nvPr/>
            </p:nvSpPr>
            <p:spPr bwMode="auto">
              <a:xfrm flipH="1" flipV="1">
                <a:off x="1644" y="2280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6" name="Freeform 79"/>
              <p:cNvSpPr>
                <a:spLocks/>
              </p:cNvSpPr>
              <p:nvPr/>
            </p:nvSpPr>
            <p:spPr bwMode="auto">
              <a:xfrm>
                <a:off x="1604" y="2272"/>
                <a:ext cx="24" cy="6"/>
              </a:xfrm>
              <a:custGeom>
                <a:avLst/>
                <a:gdLst>
                  <a:gd name="T0" fmla="*/ 24 w 24"/>
                  <a:gd name="T1" fmla="*/ 6 h 6"/>
                  <a:gd name="T2" fmla="*/ 8 w 24"/>
                  <a:gd name="T3" fmla="*/ 2 h 6"/>
                  <a:gd name="T4" fmla="*/ 0 w 2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8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7" name="Line 80"/>
              <p:cNvSpPr>
                <a:spLocks noChangeShapeType="1"/>
              </p:cNvSpPr>
              <p:nvPr/>
            </p:nvSpPr>
            <p:spPr bwMode="auto">
              <a:xfrm flipH="1" flipV="1">
                <a:off x="1566" y="2262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8" name="Line 81"/>
              <p:cNvSpPr>
                <a:spLocks noChangeShapeType="1"/>
              </p:cNvSpPr>
              <p:nvPr/>
            </p:nvSpPr>
            <p:spPr bwMode="auto">
              <a:xfrm flipH="1" flipV="1">
                <a:off x="1528" y="2250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19" name="Freeform 82"/>
              <p:cNvSpPr>
                <a:spLocks/>
              </p:cNvSpPr>
              <p:nvPr/>
            </p:nvSpPr>
            <p:spPr bwMode="auto">
              <a:xfrm>
                <a:off x="1490" y="2240"/>
                <a:ext cx="22" cy="6"/>
              </a:xfrm>
              <a:custGeom>
                <a:avLst/>
                <a:gdLst>
                  <a:gd name="T0" fmla="*/ 22 w 22"/>
                  <a:gd name="T1" fmla="*/ 6 h 6"/>
                  <a:gd name="T2" fmla="*/ 14 w 22"/>
                  <a:gd name="T3" fmla="*/ 4 h 6"/>
                  <a:gd name="T4" fmla="*/ 0 w 2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22" y="6"/>
                    </a:moveTo>
                    <a:lnTo>
                      <a:pt x="14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0" name="Freeform 83"/>
              <p:cNvSpPr>
                <a:spLocks/>
              </p:cNvSpPr>
              <p:nvPr/>
            </p:nvSpPr>
            <p:spPr bwMode="auto">
              <a:xfrm>
                <a:off x="1450" y="2228"/>
                <a:ext cx="24" cy="6"/>
              </a:xfrm>
              <a:custGeom>
                <a:avLst/>
                <a:gdLst>
                  <a:gd name="T0" fmla="*/ 24 w 24"/>
                  <a:gd name="T1" fmla="*/ 6 h 6"/>
                  <a:gd name="T2" fmla="*/ 6 w 24"/>
                  <a:gd name="T3" fmla="*/ 2 h 6"/>
                  <a:gd name="T4" fmla="*/ 0 w 2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1" name="Line 84"/>
              <p:cNvSpPr>
                <a:spLocks noChangeShapeType="1"/>
              </p:cNvSpPr>
              <p:nvPr/>
            </p:nvSpPr>
            <p:spPr bwMode="auto">
              <a:xfrm flipH="1" flipV="1">
                <a:off x="1414" y="2214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2" name="Line 85"/>
              <p:cNvSpPr>
                <a:spLocks noChangeShapeType="1"/>
              </p:cNvSpPr>
              <p:nvPr/>
            </p:nvSpPr>
            <p:spPr bwMode="auto">
              <a:xfrm flipH="1" flipV="1">
                <a:off x="1376" y="2200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3" name="Line 86"/>
              <p:cNvSpPr>
                <a:spLocks noChangeShapeType="1"/>
              </p:cNvSpPr>
              <p:nvPr/>
            </p:nvSpPr>
            <p:spPr bwMode="auto">
              <a:xfrm flipH="1" flipV="1">
                <a:off x="1338" y="2184"/>
                <a:ext cx="22" cy="1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4" name="Line 87"/>
              <p:cNvSpPr>
                <a:spLocks noChangeShapeType="1"/>
              </p:cNvSpPr>
              <p:nvPr/>
            </p:nvSpPr>
            <p:spPr bwMode="auto">
              <a:xfrm flipH="1" flipV="1">
                <a:off x="1302" y="2168"/>
                <a:ext cx="22" cy="1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5" name="Line 88"/>
              <p:cNvSpPr>
                <a:spLocks noChangeShapeType="1"/>
              </p:cNvSpPr>
              <p:nvPr/>
            </p:nvSpPr>
            <p:spPr bwMode="auto">
              <a:xfrm flipH="1" flipV="1">
                <a:off x="1268" y="2150"/>
                <a:ext cx="20" cy="1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6" name="Line 89"/>
              <p:cNvSpPr>
                <a:spLocks noChangeShapeType="1"/>
              </p:cNvSpPr>
              <p:nvPr/>
            </p:nvSpPr>
            <p:spPr bwMode="auto">
              <a:xfrm flipH="1" flipV="1">
                <a:off x="1232" y="2128"/>
                <a:ext cx="22" cy="1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7" name="Freeform 90"/>
              <p:cNvSpPr>
                <a:spLocks/>
              </p:cNvSpPr>
              <p:nvPr/>
            </p:nvSpPr>
            <p:spPr bwMode="auto">
              <a:xfrm>
                <a:off x="1200" y="2106"/>
                <a:ext cx="20" cy="14"/>
              </a:xfrm>
              <a:custGeom>
                <a:avLst/>
                <a:gdLst>
                  <a:gd name="T0" fmla="*/ 20 w 20"/>
                  <a:gd name="T1" fmla="*/ 14 h 14"/>
                  <a:gd name="T2" fmla="*/ 2 w 20"/>
                  <a:gd name="T3" fmla="*/ 0 h 14"/>
                  <a:gd name="T4" fmla="*/ 0 w 2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14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8" name="Freeform 91"/>
              <p:cNvSpPr>
                <a:spLocks/>
              </p:cNvSpPr>
              <p:nvPr/>
            </p:nvSpPr>
            <p:spPr bwMode="auto">
              <a:xfrm>
                <a:off x="1172" y="2078"/>
                <a:ext cx="16" cy="16"/>
              </a:xfrm>
              <a:custGeom>
                <a:avLst/>
                <a:gdLst>
                  <a:gd name="T0" fmla="*/ 16 w 16"/>
                  <a:gd name="T1" fmla="*/ 16 h 16"/>
                  <a:gd name="T2" fmla="*/ 8 w 16"/>
                  <a:gd name="T3" fmla="*/ 10 h 16"/>
                  <a:gd name="T4" fmla="*/ 0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29" name="Freeform 92"/>
              <p:cNvSpPr>
                <a:spLocks/>
              </p:cNvSpPr>
              <p:nvPr/>
            </p:nvSpPr>
            <p:spPr bwMode="auto">
              <a:xfrm>
                <a:off x="1146" y="2046"/>
                <a:ext cx="14" cy="20"/>
              </a:xfrm>
              <a:custGeom>
                <a:avLst/>
                <a:gdLst>
                  <a:gd name="T0" fmla="*/ 14 w 14"/>
                  <a:gd name="T1" fmla="*/ 20 h 20"/>
                  <a:gd name="T2" fmla="*/ 2 w 14"/>
                  <a:gd name="T3" fmla="*/ 2 h 20"/>
                  <a:gd name="T4" fmla="*/ 0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0" name="Freeform 93"/>
              <p:cNvSpPr>
                <a:spLocks/>
              </p:cNvSpPr>
              <p:nvPr/>
            </p:nvSpPr>
            <p:spPr bwMode="auto">
              <a:xfrm>
                <a:off x="1132" y="2010"/>
                <a:ext cx="8" cy="22"/>
              </a:xfrm>
              <a:custGeom>
                <a:avLst/>
                <a:gdLst>
                  <a:gd name="T0" fmla="*/ 8 w 8"/>
                  <a:gd name="T1" fmla="*/ 22 h 22"/>
                  <a:gd name="T2" fmla="*/ 6 w 8"/>
                  <a:gd name="T3" fmla="*/ 18 h 22"/>
                  <a:gd name="T4" fmla="*/ 0 w 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2">
                    <a:moveTo>
                      <a:pt x="8" y="22"/>
                    </a:moveTo>
                    <a:lnTo>
                      <a:pt x="6" y="18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1" name="Freeform 94"/>
              <p:cNvSpPr>
                <a:spLocks/>
              </p:cNvSpPr>
              <p:nvPr/>
            </p:nvSpPr>
            <p:spPr bwMode="auto">
              <a:xfrm>
                <a:off x="1128" y="1970"/>
                <a:ext cx="2" cy="24"/>
              </a:xfrm>
              <a:custGeom>
                <a:avLst/>
                <a:gdLst>
                  <a:gd name="T0" fmla="*/ 2 w 2"/>
                  <a:gd name="T1" fmla="*/ 24 h 24"/>
                  <a:gd name="T2" fmla="*/ 0 w 2"/>
                  <a:gd name="T3" fmla="*/ 16 h 24"/>
                  <a:gd name="T4" fmla="*/ 2 w 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4">
                    <a:moveTo>
                      <a:pt x="2" y="24"/>
                    </a:moveTo>
                    <a:lnTo>
                      <a:pt x="0" y="16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2" name="Freeform 95"/>
              <p:cNvSpPr>
                <a:spLocks/>
              </p:cNvSpPr>
              <p:nvPr/>
            </p:nvSpPr>
            <p:spPr bwMode="auto">
              <a:xfrm>
                <a:off x="1134" y="1932"/>
                <a:ext cx="10" cy="22"/>
              </a:xfrm>
              <a:custGeom>
                <a:avLst/>
                <a:gdLst>
                  <a:gd name="T0" fmla="*/ 0 w 10"/>
                  <a:gd name="T1" fmla="*/ 22 h 22"/>
                  <a:gd name="T2" fmla="*/ 4 w 10"/>
                  <a:gd name="T3" fmla="*/ 12 h 22"/>
                  <a:gd name="T4" fmla="*/ 10 w 10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0" y="22"/>
                    </a:moveTo>
                    <a:lnTo>
                      <a:pt x="4" y="12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3" name="Freeform 96"/>
              <p:cNvSpPr>
                <a:spLocks/>
              </p:cNvSpPr>
              <p:nvPr/>
            </p:nvSpPr>
            <p:spPr bwMode="auto">
              <a:xfrm>
                <a:off x="1152" y="1900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10 w 14"/>
                  <a:gd name="T3" fmla="*/ 4 h 18"/>
                  <a:gd name="T4" fmla="*/ 14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10" y="4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4" name="Freeform 97"/>
              <p:cNvSpPr>
                <a:spLocks/>
              </p:cNvSpPr>
              <p:nvPr/>
            </p:nvSpPr>
            <p:spPr bwMode="auto">
              <a:xfrm>
                <a:off x="1178" y="1872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2 w 18"/>
                  <a:gd name="T3" fmla="*/ 12 h 16"/>
                  <a:gd name="T4" fmla="*/ 1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2" y="12"/>
                    </a:lnTo>
                    <a:lnTo>
                      <a:pt x="18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5" name="Line 98"/>
              <p:cNvSpPr>
                <a:spLocks noChangeShapeType="1"/>
              </p:cNvSpPr>
              <p:nvPr/>
            </p:nvSpPr>
            <p:spPr bwMode="auto">
              <a:xfrm flipV="1">
                <a:off x="1208" y="1848"/>
                <a:ext cx="20" cy="1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6" name="Freeform 99"/>
              <p:cNvSpPr>
                <a:spLocks/>
              </p:cNvSpPr>
              <p:nvPr/>
            </p:nvSpPr>
            <p:spPr bwMode="auto">
              <a:xfrm>
                <a:off x="1240" y="1826"/>
                <a:ext cx="22" cy="14"/>
              </a:xfrm>
              <a:custGeom>
                <a:avLst/>
                <a:gdLst>
                  <a:gd name="T0" fmla="*/ 0 w 22"/>
                  <a:gd name="T1" fmla="*/ 14 h 14"/>
                  <a:gd name="T2" fmla="*/ 18 w 22"/>
                  <a:gd name="T3" fmla="*/ 2 h 14"/>
                  <a:gd name="T4" fmla="*/ 22 w 22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0" y="14"/>
                    </a:moveTo>
                    <a:lnTo>
                      <a:pt x="18" y="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7" name="Freeform 100"/>
              <p:cNvSpPr>
                <a:spLocks/>
              </p:cNvSpPr>
              <p:nvPr/>
            </p:nvSpPr>
            <p:spPr bwMode="auto">
              <a:xfrm>
                <a:off x="1276" y="1808"/>
                <a:ext cx="20" cy="12"/>
              </a:xfrm>
              <a:custGeom>
                <a:avLst/>
                <a:gdLst>
                  <a:gd name="T0" fmla="*/ 0 w 20"/>
                  <a:gd name="T1" fmla="*/ 12 h 12"/>
                  <a:gd name="T2" fmla="*/ 16 w 20"/>
                  <a:gd name="T3" fmla="*/ 2 h 12"/>
                  <a:gd name="T4" fmla="*/ 20 w 2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0" y="12"/>
                    </a:moveTo>
                    <a:lnTo>
                      <a:pt x="16" y="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8" name="Freeform 101"/>
              <p:cNvSpPr>
                <a:spLocks/>
              </p:cNvSpPr>
              <p:nvPr/>
            </p:nvSpPr>
            <p:spPr bwMode="auto">
              <a:xfrm>
                <a:off x="1310" y="1790"/>
                <a:ext cx="22" cy="10"/>
              </a:xfrm>
              <a:custGeom>
                <a:avLst/>
                <a:gdLst>
                  <a:gd name="T0" fmla="*/ 0 w 22"/>
                  <a:gd name="T1" fmla="*/ 10 h 10"/>
                  <a:gd name="T2" fmla="*/ 18 w 22"/>
                  <a:gd name="T3" fmla="*/ 2 h 10"/>
                  <a:gd name="T4" fmla="*/ 22 w 2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18" y="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39" name="Freeform 102"/>
              <p:cNvSpPr>
                <a:spLocks/>
              </p:cNvSpPr>
              <p:nvPr/>
            </p:nvSpPr>
            <p:spPr bwMode="auto">
              <a:xfrm>
                <a:off x="1348" y="1776"/>
                <a:ext cx="22" cy="8"/>
              </a:xfrm>
              <a:custGeom>
                <a:avLst/>
                <a:gdLst>
                  <a:gd name="T0" fmla="*/ 0 w 22"/>
                  <a:gd name="T1" fmla="*/ 8 h 8"/>
                  <a:gd name="T2" fmla="*/ 20 w 22"/>
                  <a:gd name="T3" fmla="*/ 0 h 8"/>
                  <a:gd name="T4" fmla="*/ 22 w 2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0" y="8"/>
                    </a:moveTo>
                    <a:lnTo>
                      <a:pt x="20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0" name="Line 103"/>
              <p:cNvSpPr>
                <a:spLocks noChangeShapeType="1"/>
              </p:cNvSpPr>
              <p:nvPr/>
            </p:nvSpPr>
            <p:spPr bwMode="auto">
              <a:xfrm flipV="1">
                <a:off x="1384" y="1760"/>
                <a:ext cx="22" cy="1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1" name="Line 104"/>
              <p:cNvSpPr>
                <a:spLocks noChangeShapeType="1"/>
              </p:cNvSpPr>
              <p:nvPr/>
            </p:nvSpPr>
            <p:spPr bwMode="auto">
              <a:xfrm flipV="1">
                <a:off x="1422" y="1748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2" name="Line 105"/>
              <p:cNvSpPr>
                <a:spLocks noChangeShapeType="1"/>
              </p:cNvSpPr>
              <p:nvPr/>
            </p:nvSpPr>
            <p:spPr bwMode="auto">
              <a:xfrm flipV="1">
                <a:off x="1460" y="1736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3" name="Freeform 106"/>
              <p:cNvSpPr>
                <a:spLocks/>
              </p:cNvSpPr>
              <p:nvPr/>
            </p:nvSpPr>
            <p:spPr bwMode="auto">
              <a:xfrm>
                <a:off x="1498" y="1724"/>
                <a:ext cx="22" cy="6"/>
              </a:xfrm>
              <a:custGeom>
                <a:avLst/>
                <a:gdLst>
                  <a:gd name="T0" fmla="*/ 0 w 22"/>
                  <a:gd name="T1" fmla="*/ 6 h 6"/>
                  <a:gd name="T2" fmla="*/ 6 w 22"/>
                  <a:gd name="T3" fmla="*/ 4 h 6"/>
                  <a:gd name="T4" fmla="*/ 22 w 2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lnTo>
                      <a:pt x="6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4" name="Freeform 107"/>
              <p:cNvSpPr>
                <a:spLocks/>
              </p:cNvSpPr>
              <p:nvPr/>
            </p:nvSpPr>
            <p:spPr bwMode="auto">
              <a:xfrm>
                <a:off x="1536" y="1712"/>
                <a:ext cx="24" cy="8"/>
              </a:xfrm>
              <a:custGeom>
                <a:avLst/>
                <a:gdLst>
                  <a:gd name="T0" fmla="*/ 0 w 24"/>
                  <a:gd name="T1" fmla="*/ 8 h 8"/>
                  <a:gd name="T2" fmla="*/ 20 w 24"/>
                  <a:gd name="T3" fmla="*/ 2 h 8"/>
                  <a:gd name="T4" fmla="*/ 24 w 2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8">
                    <a:moveTo>
                      <a:pt x="0" y="8"/>
                    </a:moveTo>
                    <a:lnTo>
                      <a:pt x="20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5" name="Line 108"/>
              <p:cNvSpPr>
                <a:spLocks noChangeShapeType="1"/>
              </p:cNvSpPr>
              <p:nvPr/>
            </p:nvSpPr>
            <p:spPr bwMode="auto">
              <a:xfrm flipV="1">
                <a:off x="1574" y="1702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6" name="Line 109"/>
              <p:cNvSpPr>
                <a:spLocks noChangeShapeType="1"/>
              </p:cNvSpPr>
              <p:nvPr/>
            </p:nvSpPr>
            <p:spPr bwMode="auto">
              <a:xfrm flipV="1">
                <a:off x="1614" y="1694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7" name="Freeform 110"/>
              <p:cNvSpPr>
                <a:spLocks/>
              </p:cNvSpPr>
              <p:nvPr/>
            </p:nvSpPr>
            <p:spPr bwMode="auto">
              <a:xfrm>
                <a:off x="1652" y="1684"/>
                <a:ext cx="24" cy="6"/>
              </a:xfrm>
              <a:custGeom>
                <a:avLst/>
                <a:gdLst>
                  <a:gd name="T0" fmla="*/ 0 w 24"/>
                  <a:gd name="T1" fmla="*/ 6 h 6"/>
                  <a:gd name="T2" fmla="*/ 16 w 24"/>
                  <a:gd name="T3" fmla="*/ 2 h 6"/>
                  <a:gd name="T4" fmla="*/ 24 w 2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8" name="Line 111"/>
              <p:cNvSpPr>
                <a:spLocks noChangeShapeType="1"/>
              </p:cNvSpPr>
              <p:nvPr/>
            </p:nvSpPr>
            <p:spPr bwMode="auto">
              <a:xfrm flipV="1">
                <a:off x="1692" y="1676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49" name="Line 112"/>
              <p:cNvSpPr>
                <a:spLocks noChangeShapeType="1"/>
              </p:cNvSpPr>
              <p:nvPr/>
            </p:nvSpPr>
            <p:spPr bwMode="auto">
              <a:xfrm flipV="1">
                <a:off x="1730" y="1668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0" name="Line 113"/>
              <p:cNvSpPr>
                <a:spLocks noChangeShapeType="1"/>
              </p:cNvSpPr>
              <p:nvPr/>
            </p:nvSpPr>
            <p:spPr bwMode="auto">
              <a:xfrm flipV="1">
                <a:off x="1770" y="166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1" name="Line 114"/>
              <p:cNvSpPr>
                <a:spLocks noChangeShapeType="1"/>
              </p:cNvSpPr>
              <p:nvPr/>
            </p:nvSpPr>
            <p:spPr bwMode="auto">
              <a:xfrm flipV="1">
                <a:off x="1810" y="1654"/>
                <a:ext cx="22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2" name="Freeform 115"/>
              <p:cNvSpPr>
                <a:spLocks/>
              </p:cNvSpPr>
              <p:nvPr/>
            </p:nvSpPr>
            <p:spPr bwMode="auto">
              <a:xfrm>
                <a:off x="1848" y="1648"/>
                <a:ext cx="24" cy="4"/>
              </a:xfrm>
              <a:custGeom>
                <a:avLst/>
                <a:gdLst>
                  <a:gd name="T0" fmla="*/ 0 w 24"/>
                  <a:gd name="T1" fmla="*/ 4 h 4"/>
                  <a:gd name="T2" fmla="*/ 6 w 24"/>
                  <a:gd name="T3" fmla="*/ 2 h 4"/>
                  <a:gd name="T4" fmla="*/ 24 w 2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0" y="4"/>
                    </a:moveTo>
                    <a:lnTo>
                      <a:pt x="6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3" name="Line 116"/>
              <p:cNvSpPr>
                <a:spLocks noChangeShapeType="1"/>
              </p:cNvSpPr>
              <p:nvPr/>
            </p:nvSpPr>
            <p:spPr bwMode="auto">
              <a:xfrm flipV="1">
                <a:off x="1888" y="1642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4" name="Line 117"/>
              <p:cNvSpPr>
                <a:spLocks noChangeShapeType="1"/>
              </p:cNvSpPr>
              <p:nvPr/>
            </p:nvSpPr>
            <p:spPr bwMode="auto">
              <a:xfrm flipV="1">
                <a:off x="1928" y="1636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5" name="Freeform 118"/>
              <p:cNvSpPr>
                <a:spLocks/>
              </p:cNvSpPr>
              <p:nvPr/>
            </p:nvSpPr>
            <p:spPr bwMode="auto">
              <a:xfrm>
                <a:off x="1968" y="1630"/>
                <a:ext cx="22" cy="4"/>
              </a:xfrm>
              <a:custGeom>
                <a:avLst/>
                <a:gdLst>
                  <a:gd name="T0" fmla="*/ 0 w 22"/>
                  <a:gd name="T1" fmla="*/ 4 h 4"/>
                  <a:gd name="T2" fmla="*/ 22 w 22"/>
                  <a:gd name="T3" fmla="*/ 0 h 4"/>
                  <a:gd name="T4" fmla="*/ 22 w 2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0" y="4"/>
                    </a:move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6" name="Line 119"/>
              <p:cNvSpPr>
                <a:spLocks noChangeShapeType="1"/>
              </p:cNvSpPr>
              <p:nvPr/>
            </p:nvSpPr>
            <p:spPr bwMode="auto">
              <a:xfrm flipV="1">
                <a:off x="2006" y="1624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7" name="Line 120"/>
              <p:cNvSpPr>
                <a:spLocks noChangeShapeType="1"/>
              </p:cNvSpPr>
              <p:nvPr/>
            </p:nvSpPr>
            <p:spPr bwMode="auto">
              <a:xfrm flipV="1">
                <a:off x="2046" y="162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8" name="Line 121"/>
              <p:cNvSpPr>
                <a:spLocks noChangeShapeType="1"/>
              </p:cNvSpPr>
              <p:nvPr/>
            </p:nvSpPr>
            <p:spPr bwMode="auto">
              <a:xfrm flipV="1">
                <a:off x="2086" y="161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59" name="Freeform 122"/>
              <p:cNvSpPr>
                <a:spLocks/>
              </p:cNvSpPr>
              <p:nvPr/>
            </p:nvSpPr>
            <p:spPr bwMode="auto">
              <a:xfrm>
                <a:off x="2126" y="1612"/>
                <a:ext cx="24" cy="2"/>
              </a:xfrm>
              <a:custGeom>
                <a:avLst/>
                <a:gdLst>
                  <a:gd name="T0" fmla="*/ 0 w 24"/>
                  <a:gd name="T1" fmla="*/ 2 h 2"/>
                  <a:gd name="T2" fmla="*/ 8 w 24"/>
                  <a:gd name="T3" fmla="*/ 0 h 2"/>
                  <a:gd name="T4" fmla="*/ 24 w 2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lnTo>
                      <a:pt x="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0" name="Line 123"/>
              <p:cNvSpPr>
                <a:spLocks noChangeShapeType="1"/>
              </p:cNvSpPr>
              <p:nvPr/>
            </p:nvSpPr>
            <p:spPr bwMode="auto">
              <a:xfrm flipV="1">
                <a:off x="2166" y="1608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1" name="Line 124"/>
              <p:cNvSpPr>
                <a:spLocks noChangeShapeType="1"/>
              </p:cNvSpPr>
              <p:nvPr/>
            </p:nvSpPr>
            <p:spPr bwMode="auto">
              <a:xfrm flipV="1">
                <a:off x="2206" y="160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2" name="Line 125"/>
              <p:cNvSpPr>
                <a:spLocks noChangeShapeType="1"/>
              </p:cNvSpPr>
              <p:nvPr/>
            </p:nvSpPr>
            <p:spPr bwMode="auto">
              <a:xfrm flipV="1">
                <a:off x="2246" y="160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3" name="Freeform 126"/>
              <p:cNvSpPr>
                <a:spLocks/>
              </p:cNvSpPr>
              <p:nvPr/>
            </p:nvSpPr>
            <p:spPr bwMode="auto">
              <a:xfrm>
                <a:off x="2286" y="1598"/>
                <a:ext cx="24" cy="0"/>
              </a:xfrm>
              <a:custGeom>
                <a:avLst/>
                <a:gdLst>
                  <a:gd name="T0" fmla="*/ 0 w 24"/>
                  <a:gd name="T1" fmla="*/ 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4" name="Line 127"/>
              <p:cNvSpPr>
                <a:spLocks noChangeShapeType="1"/>
              </p:cNvSpPr>
              <p:nvPr/>
            </p:nvSpPr>
            <p:spPr bwMode="auto">
              <a:xfrm flipV="1">
                <a:off x="2326" y="159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5" name="Line 128"/>
              <p:cNvSpPr>
                <a:spLocks noChangeShapeType="1"/>
              </p:cNvSpPr>
              <p:nvPr/>
            </p:nvSpPr>
            <p:spPr bwMode="auto">
              <a:xfrm flipV="1">
                <a:off x="2366" y="1592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6" name="Line 129"/>
              <p:cNvSpPr>
                <a:spLocks noChangeShapeType="1"/>
              </p:cNvSpPr>
              <p:nvPr/>
            </p:nvSpPr>
            <p:spPr bwMode="auto">
              <a:xfrm flipV="1">
                <a:off x="2406" y="159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7" name="Line 130"/>
              <p:cNvSpPr>
                <a:spLocks noChangeShapeType="1"/>
              </p:cNvSpPr>
              <p:nvPr/>
            </p:nvSpPr>
            <p:spPr bwMode="auto">
              <a:xfrm>
                <a:off x="2444" y="1588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8" name="Line 131"/>
              <p:cNvSpPr>
                <a:spLocks noChangeShapeType="1"/>
              </p:cNvSpPr>
              <p:nvPr/>
            </p:nvSpPr>
            <p:spPr bwMode="auto">
              <a:xfrm flipV="1">
                <a:off x="2484" y="158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69" name="Line 132"/>
              <p:cNvSpPr>
                <a:spLocks noChangeShapeType="1"/>
              </p:cNvSpPr>
              <p:nvPr/>
            </p:nvSpPr>
            <p:spPr bwMode="auto">
              <a:xfrm flipV="1">
                <a:off x="2524" y="158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0" name="Line 133"/>
              <p:cNvSpPr>
                <a:spLocks noChangeShapeType="1"/>
              </p:cNvSpPr>
              <p:nvPr/>
            </p:nvSpPr>
            <p:spPr bwMode="auto">
              <a:xfrm>
                <a:off x="2564" y="1584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1" name="Freeform 134"/>
              <p:cNvSpPr>
                <a:spLocks/>
              </p:cNvSpPr>
              <p:nvPr/>
            </p:nvSpPr>
            <p:spPr bwMode="auto">
              <a:xfrm>
                <a:off x="2604" y="1582"/>
                <a:ext cx="24" cy="0"/>
              </a:xfrm>
              <a:custGeom>
                <a:avLst/>
                <a:gdLst>
                  <a:gd name="T0" fmla="*/ 0 w 24"/>
                  <a:gd name="T1" fmla="*/ 4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2" name="Line 135"/>
              <p:cNvSpPr>
                <a:spLocks noChangeShapeType="1"/>
              </p:cNvSpPr>
              <p:nvPr/>
            </p:nvSpPr>
            <p:spPr bwMode="auto">
              <a:xfrm>
                <a:off x="2644" y="158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3" name="Line 136"/>
              <p:cNvSpPr>
                <a:spLocks noChangeShapeType="1"/>
              </p:cNvSpPr>
              <p:nvPr/>
            </p:nvSpPr>
            <p:spPr bwMode="auto">
              <a:xfrm>
                <a:off x="2684" y="158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4" name="Line 137"/>
              <p:cNvSpPr>
                <a:spLocks noChangeShapeType="1"/>
              </p:cNvSpPr>
              <p:nvPr/>
            </p:nvSpPr>
            <p:spPr bwMode="auto">
              <a:xfrm flipV="1">
                <a:off x="2724" y="158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5" name="Freeform 138"/>
              <p:cNvSpPr>
                <a:spLocks/>
              </p:cNvSpPr>
              <p:nvPr/>
            </p:nvSpPr>
            <p:spPr bwMode="auto">
              <a:xfrm>
                <a:off x="2764" y="1580"/>
                <a:ext cx="24" cy="0"/>
              </a:xfrm>
              <a:custGeom>
                <a:avLst/>
                <a:gdLst>
                  <a:gd name="T0" fmla="*/ 0 w 24"/>
                  <a:gd name="T1" fmla="*/ 12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6" name="Line 139"/>
              <p:cNvSpPr>
                <a:spLocks noChangeShapeType="1"/>
              </p:cNvSpPr>
              <p:nvPr/>
            </p:nvSpPr>
            <p:spPr bwMode="auto">
              <a:xfrm>
                <a:off x="2804" y="158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7" name="Line 140"/>
              <p:cNvSpPr>
                <a:spLocks noChangeShapeType="1"/>
              </p:cNvSpPr>
              <p:nvPr/>
            </p:nvSpPr>
            <p:spPr bwMode="auto">
              <a:xfrm>
                <a:off x="2844" y="158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8" name="Line 141"/>
              <p:cNvSpPr>
                <a:spLocks noChangeShapeType="1"/>
              </p:cNvSpPr>
              <p:nvPr/>
            </p:nvSpPr>
            <p:spPr bwMode="auto">
              <a:xfrm>
                <a:off x="2884" y="1582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79" name="Freeform 142"/>
              <p:cNvSpPr>
                <a:spLocks/>
              </p:cNvSpPr>
              <p:nvPr/>
            </p:nvSpPr>
            <p:spPr bwMode="auto">
              <a:xfrm>
                <a:off x="2924" y="1582"/>
                <a:ext cx="24" cy="0"/>
              </a:xfrm>
              <a:custGeom>
                <a:avLst/>
                <a:gdLst>
                  <a:gd name="T0" fmla="*/ 0 w 24"/>
                  <a:gd name="T1" fmla="*/ 20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20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0" name="Line 143"/>
              <p:cNvSpPr>
                <a:spLocks noChangeShapeType="1"/>
              </p:cNvSpPr>
              <p:nvPr/>
            </p:nvSpPr>
            <p:spPr bwMode="auto">
              <a:xfrm>
                <a:off x="2964" y="1584"/>
                <a:ext cx="24" cy="0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1" name="Line 144"/>
              <p:cNvSpPr>
                <a:spLocks noChangeShapeType="1"/>
              </p:cNvSpPr>
              <p:nvPr/>
            </p:nvSpPr>
            <p:spPr bwMode="auto">
              <a:xfrm>
                <a:off x="3004" y="158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2" name="Line 145"/>
              <p:cNvSpPr>
                <a:spLocks noChangeShapeType="1"/>
              </p:cNvSpPr>
              <p:nvPr/>
            </p:nvSpPr>
            <p:spPr bwMode="auto">
              <a:xfrm>
                <a:off x="3044" y="158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3" name="Freeform 146"/>
              <p:cNvSpPr>
                <a:spLocks/>
              </p:cNvSpPr>
              <p:nvPr/>
            </p:nvSpPr>
            <p:spPr bwMode="auto">
              <a:xfrm>
                <a:off x="3084" y="1588"/>
                <a:ext cx="24" cy="0"/>
              </a:xfrm>
              <a:custGeom>
                <a:avLst/>
                <a:gdLst>
                  <a:gd name="T0" fmla="*/ 0 w 24"/>
                  <a:gd name="T1" fmla="*/ 24 w 24"/>
                  <a:gd name="T2" fmla="*/ 24 w 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4" name="Line 147"/>
              <p:cNvSpPr>
                <a:spLocks noChangeShapeType="1"/>
              </p:cNvSpPr>
              <p:nvPr/>
            </p:nvSpPr>
            <p:spPr bwMode="auto">
              <a:xfrm>
                <a:off x="3124" y="159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5" name="Line 148"/>
              <p:cNvSpPr>
                <a:spLocks noChangeShapeType="1"/>
              </p:cNvSpPr>
              <p:nvPr/>
            </p:nvSpPr>
            <p:spPr bwMode="auto">
              <a:xfrm>
                <a:off x="3164" y="1592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6" name="Line 149"/>
              <p:cNvSpPr>
                <a:spLocks noChangeShapeType="1"/>
              </p:cNvSpPr>
              <p:nvPr/>
            </p:nvSpPr>
            <p:spPr bwMode="auto">
              <a:xfrm>
                <a:off x="3204" y="159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7" name="Freeform 150"/>
              <p:cNvSpPr>
                <a:spLocks/>
              </p:cNvSpPr>
              <p:nvPr/>
            </p:nvSpPr>
            <p:spPr bwMode="auto">
              <a:xfrm>
                <a:off x="3244" y="1598"/>
                <a:ext cx="24" cy="2"/>
              </a:xfrm>
              <a:custGeom>
                <a:avLst/>
                <a:gdLst>
                  <a:gd name="T0" fmla="*/ 0 w 24"/>
                  <a:gd name="T1" fmla="*/ 0 h 2"/>
                  <a:gd name="T2" fmla="*/ 22 w 24"/>
                  <a:gd name="T3" fmla="*/ 0 h 2"/>
                  <a:gd name="T4" fmla="*/ 24 w 2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">
                    <a:moveTo>
                      <a:pt x="0" y="0"/>
                    </a:moveTo>
                    <a:lnTo>
                      <a:pt x="22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8" name="Line 151"/>
              <p:cNvSpPr>
                <a:spLocks noChangeShapeType="1"/>
              </p:cNvSpPr>
              <p:nvPr/>
            </p:nvSpPr>
            <p:spPr bwMode="auto">
              <a:xfrm>
                <a:off x="3284" y="1600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89" name="Line 152"/>
              <p:cNvSpPr>
                <a:spLocks noChangeShapeType="1"/>
              </p:cNvSpPr>
              <p:nvPr/>
            </p:nvSpPr>
            <p:spPr bwMode="auto">
              <a:xfrm>
                <a:off x="3324" y="1604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0" name="Line 153"/>
              <p:cNvSpPr>
                <a:spLocks noChangeShapeType="1"/>
              </p:cNvSpPr>
              <p:nvPr/>
            </p:nvSpPr>
            <p:spPr bwMode="auto">
              <a:xfrm>
                <a:off x="3364" y="1608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1" name="Freeform 154"/>
              <p:cNvSpPr>
                <a:spLocks/>
              </p:cNvSpPr>
              <p:nvPr/>
            </p:nvSpPr>
            <p:spPr bwMode="auto">
              <a:xfrm>
                <a:off x="3404" y="1612"/>
                <a:ext cx="24" cy="2"/>
              </a:xfrm>
              <a:custGeom>
                <a:avLst/>
                <a:gdLst>
                  <a:gd name="T0" fmla="*/ 0 w 24"/>
                  <a:gd name="T1" fmla="*/ 0 h 2"/>
                  <a:gd name="T2" fmla="*/ 14 w 24"/>
                  <a:gd name="T3" fmla="*/ 0 h 2"/>
                  <a:gd name="T4" fmla="*/ 24 w 2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">
                    <a:moveTo>
                      <a:pt x="0" y="0"/>
                    </a:moveTo>
                    <a:lnTo>
                      <a:pt x="14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2" name="Line 155"/>
              <p:cNvSpPr>
                <a:spLocks noChangeShapeType="1"/>
              </p:cNvSpPr>
              <p:nvPr/>
            </p:nvSpPr>
            <p:spPr bwMode="auto">
              <a:xfrm>
                <a:off x="3444" y="1616"/>
                <a:ext cx="24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3" name="Line 156"/>
              <p:cNvSpPr>
                <a:spLocks noChangeShapeType="1"/>
              </p:cNvSpPr>
              <p:nvPr/>
            </p:nvSpPr>
            <p:spPr bwMode="auto">
              <a:xfrm>
                <a:off x="3484" y="1620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4" name="Line 157"/>
              <p:cNvSpPr>
                <a:spLocks noChangeShapeType="1"/>
              </p:cNvSpPr>
              <p:nvPr/>
            </p:nvSpPr>
            <p:spPr bwMode="auto">
              <a:xfrm>
                <a:off x="3524" y="1626"/>
                <a:ext cx="22" cy="2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5" name="Line 158"/>
              <p:cNvSpPr>
                <a:spLocks noChangeShapeType="1"/>
              </p:cNvSpPr>
              <p:nvPr/>
            </p:nvSpPr>
            <p:spPr bwMode="auto">
              <a:xfrm>
                <a:off x="3562" y="1630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6" name="Line 159"/>
              <p:cNvSpPr>
                <a:spLocks noChangeShapeType="1"/>
              </p:cNvSpPr>
              <p:nvPr/>
            </p:nvSpPr>
            <p:spPr bwMode="auto">
              <a:xfrm>
                <a:off x="3602" y="1636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7" name="Line 160"/>
              <p:cNvSpPr>
                <a:spLocks noChangeShapeType="1"/>
              </p:cNvSpPr>
              <p:nvPr/>
            </p:nvSpPr>
            <p:spPr bwMode="auto">
              <a:xfrm>
                <a:off x="3642" y="164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8" name="Freeform 161"/>
              <p:cNvSpPr>
                <a:spLocks/>
              </p:cNvSpPr>
              <p:nvPr/>
            </p:nvSpPr>
            <p:spPr bwMode="auto">
              <a:xfrm>
                <a:off x="3682" y="1648"/>
                <a:ext cx="24" cy="4"/>
              </a:xfrm>
              <a:custGeom>
                <a:avLst/>
                <a:gdLst>
                  <a:gd name="T0" fmla="*/ 0 w 24"/>
                  <a:gd name="T1" fmla="*/ 0 h 4"/>
                  <a:gd name="T2" fmla="*/ 16 w 24"/>
                  <a:gd name="T3" fmla="*/ 2 h 4"/>
                  <a:gd name="T4" fmla="*/ 24 w 2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">
                    <a:moveTo>
                      <a:pt x="0" y="0"/>
                    </a:moveTo>
                    <a:lnTo>
                      <a:pt x="16" y="2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799" name="Line 162"/>
              <p:cNvSpPr>
                <a:spLocks noChangeShapeType="1"/>
              </p:cNvSpPr>
              <p:nvPr/>
            </p:nvSpPr>
            <p:spPr bwMode="auto">
              <a:xfrm>
                <a:off x="3720" y="1654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0" name="Line 163"/>
              <p:cNvSpPr>
                <a:spLocks noChangeShapeType="1"/>
              </p:cNvSpPr>
              <p:nvPr/>
            </p:nvSpPr>
            <p:spPr bwMode="auto">
              <a:xfrm>
                <a:off x="3760" y="1662"/>
                <a:ext cx="24" cy="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1" name="Line 164"/>
              <p:cNvSpPr>
                <a:spLocks noChangeShapeType="1"/>
              </p:cNvSpPr>
              <p:nvPr/>
            </p:nvSpPr>
            <p:spPr bwMode="auto">
              <a:xfrm>
                <a:off x="3800" y="1668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2" name="Line 165"/>
              <p:cNvSpPr>
                <a:spLocks noChangeShapeType="1"/>
              </p:cNvSpPr>
              <p:nvPr/>
            </p:nvSpPr>
            <p:spPr bwMode="auto">
              <a:xfrm>
                <a:off x="3838" y="1676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3" name="Freeform 166"/>
              <p:cNvSpPr>
                <a:spLocks/>
              </p:cNvSpPr>
              <p:nvPr/>
            </p:nvSpPr>
            <p:spPr bwMode="auto">
              <a:xfrm>
                <a:off x="3878" y="1684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6 w 24"/>
                  <a:gd name="T3" fmla="*/ 2 h 6"/>
                  <a:gd name="T4" fmla="*/ 24 w 2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6" y="2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4" name="Line 167"/>
              <p:cNvSpPr>
                <a:spLocks noChangeShapeType="1"/>
              </p:cNvSpPr>
              <p:nvPr/>
            </p:nvSpPr>
            <p:spPr bwMode="auto">
              <a:xfrm>
                <a:off x="3916" y="1694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5" name="Line 168"/>
              <p:cNvSpPr>
                <a:spLocks noChangeShapeType="1"/>
              </p:cNvSpPr>
              <p:nvPr/>
            </p:nvSpPr>
            <p:spPr bwMode="auto">
              <a:xfrm>
                <a:off x="3956" y="1704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6" name="Freeform 169"/>
              <p:cNvSpPr>
                <a:spLocks/>
              </p:cNvSpPr>
              <p:nvPr/>
            </p:nvSpPr>
            <p:spPr bwMode="auto">
              <a:xfrm>
                <a:off x="3994" y="1714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2 w 24"/>
                  <a:gd name="T3" fmla="*/ 0 h 6"/>
                  <a:gd name="T4" fmla="*/ 24 w 2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2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7" name="Freeform 170"/>
              <p:cNvSpPr>
                <a:spLocks/>
              </p:cNvSpPr>
              <p:nvPr/>
            </p:nvSpPr>
            <p:spPr bwMode="auto">
              <a:xfrm>
                <a:off x="4032" y="1724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16 w 24"/>
                  <a:gd name="T3" fmla="*/ 4 h 6"/>
                  <a:gd name="T4" fmla="*/ 24 w 2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16" y="4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8" name="Line 171"/>
              <p:cNvSpPr>
                <a:spLocks noChangeShapeType="1"/>
              </p:cNvSpPr>
              <p:nvPr/>
            </p:nvSpPr>
            <p:spPr bwMode="auto">
              <a:xfrm>
                <a:off x="4072" y="1736"/>
                <a:ext cx="22" cy="6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09" name="Line 172"/>
              <p:cNvSpPr>
                <a:spLocks noChangeShapeType="1"/>
              </p:cNvSpPr>
              <p:nvPr/>
            </p:nvSpPr>
            <p:spPr bwMode="auto">
              <a:xfrm>
                <a:off x="4110" y="1748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0" name="Line 173"/>
              <p:cNvSpPr>
                <a:spLocks noChangeShapeType="1"/>
              </p:cNvSpPr>
              <p:nvPr/>
            </p:nvSpPr>
            <p:spPr bwMode="auto">
              <a:xfrm>
                <a:off x="4148" y="1762"/>
                <a:ext cx="22" cy="8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1" name="Freeform 174"/>
              <p:cNvSpPr>
                <a:spLocks/>
              </p:cNvSpPr>
              <p:nvPr/>
            </p:nvSpPr>
            <p:spPr bwMode="auto">
              <a:xfrm>
                <a:off x="4184" y="1776"/>
                <a:ext cx="22" cy="10"/>
              </a:xfrm>
              <a:custGeom>
                <a:avLst/>
                <a:gdLst>
                  <a:gd name="T0" fmla="*/ 0 w 22"/>
                  <a:gd name="T1" fmla="*/ 0 h 10"/>
                  <a:gd name="T2" fmla="*/ 2 w 22"/>
                  <a:gd name="T3" fmla="*/ 0 h 10"/>
                  <a:gd name="T4" fmla="*/ 22 w 2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lnTo>
                      <a:pt x="2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2" name="Freeform 175"/>
              <p:cNvSpPr>
                <a:spLocks/>
              </p:cNvSpPr>
              <p:nvPr/>
            </p:nvSpPr>
            <p:spPr bwMode="auto">
              <a:xfrm>
                <a:off x="4222" y="1792"/>
                <a:ext cx="20" cy="10"/>
              </a:xfrm>
              <a:custGeom>
                <a:avLst/>
                <a:gdLst>
                  <a:gd name="T0" fmla="*/ 0 w 20"/>
                  <a:gd name="T1" fmla="*/ 0 h 10"/>
                  <a:gd name="T2" fmla="*/ 2 w 20"/>
                  <a:gd name="T3" fmla="*/ 0 h 10"/>
                  <a:gd name="T4" fmla="*/ 20 w 2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lnTo>
                      <a:pt x="2" y="0"/>
                    </a:lnTo>
                    <a:lnTo>
                      <a:pt x="20" y="1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3" name="Freeform 176"/>
              <p:cNvSpPr>
                <a:spLocks/>
              </p:cNvSpPr>
              <p:nvPr/>
            </p:nvSpPr>
            <p:spPr bwMode="auto">
              <a:xfrm>
                <a:off x="4258" y="1808"/>
                <a:ext cx="20" cy="12"/>
              </a:xfrm>
              <a:custGeom>
                <a:avLst/>
                <a:gdLst>
                  <a:gd name="T0" fmla="*/ 0 w 20"/>
                  <a:gd name="T1" fmla="*/ 0 h 12"/>
                  <a:gd name="T2" fmla="*/ 4 w 20"/>
                  <a:gd name="T3" fmla="*/ 2 h 12"/>
                  <a:gd name="T4" fmla="*/ 20 w 20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0" y="0"/>
                    </a:moveTo>
                    <a:lnTo>
                      <a:pt x="4" y="2"/>
                    </a:lnTo>
                    <a:lnTo>
                      <a:pt x="20" y="1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4" name="Freeform 177"/>
              <p:cNvSpPr>
                <a:spLocks/>
              </p:cNvSpPr>
              <p:nvPr/>
            </p:nvSpPr>
            <p:spPr bwMode="auto">
              <a:xfrm>
                <a:off x="4292" y="1828"/>
                <a:ext cx="20" cy="12"/>
              </a:xfrm>
              <a:custGeom>
                <a:avLst/>
                <a:gdLst>
                  <a:gd name="T0" fmla="*/ 0 w 20"/>
                  <a:gd name="T1" fmla="*/ 0 h 12"/>
                  <a:gd name="T2" fmla="*/ 2 w 20"/>
                  <a:gd name="T3" fmla="*/ 0 h 12"/>
                  <a:gd name="T4" fmla="*/ 20 w 20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0" y="0"/>
                    </a:moveTo>
                    <a:lnTo>
                      <a:pt x="2" y="0"/>
                    </a:lnTo>
                    <a:lnTo>
                      <a:pt x="20" y="1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5" name="Line 178"/>
              <p:cNvSpPr>
                <a:spLocks noChangeShapeType="1"/>
              </p:cNvSpPr>
              <p:nvPr/>
            </p:nvSpPr>
            <p:spPr bwMode="auto">
              <a:xfrm>
                <a:off x="4326" y="1848"/>
                <a:ext cx="20" cy="1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6" name="Freeform 179"/>
              <p:cNvSpPr>
                <a:spLocks/>
              </p:cNvSpPr>
              <p:nvPr/>
            </p:nvSpPr>
            <p:spPr bwMode="auto">
              <a:xfrm>
                <a:off x="4358" y="1874"/>
                <a:ext cx="18" cy="16"/>
              </a:xfrm>
              <a:custGeom>
                <a:avLst/>
                <a:gdLst>
                  <a:gd name="T0" fmla="*/ 0 w 18"/>
                  <a:gd name="T1" fmla="*/ 0 h 16"/>
                  <a:gd name="T2" fmla="*/ 14 w 18"/>
                  <a:gd name="T3" fmla="*/ 1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lnTo>
                      <a:pt x="14" y="10"/>
                    </a:lnTo>
                    <a:lnTo>
                      <a:pt x="18" y="16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7" name="Freeform 180"/>
              <p:cNvSpPr>
                <a:spLocks/>
              </p:cNvSpPr>
              <p:nvPr/>
            </p:nvSpPr>
            <p:spPr bwMode="auto">
              <a:xfrm>
                <a:off x="4386" y="1900"/>
                <a:ext cx="16" cy="20"/>
              </a:xfrm>
              <a:custGeom>
                <a:avLst/>
                <a:gdLst>
                  <a:gd name="T0" fmla="*/ 0 w 16"/>
                  <a:gd name="T1" fmla="*/ 0 h 20"/>
                  <a:gd name="T2" fmla="*/ 4 w 16"/>
                  <a:gd name="T3" fmla="*/ 4 h 20"/>
                  <a:gd name="T4" fmla="*/ 16 w 1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4" y="4"/>
                    </a:lnTo>
                    <a:lnTo>
                      <a:pt x="16" y="20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8" name="Freeform 181"/>
              <p:cNvSpPr>
                <a:spLocks/>
              </p:cNvSpPr>
              <p:nvPr/>
            </p:nvSpPr>
            <p:spPr bwMode="auto">
              <a:xfrm>
                <a:off x="4410" y="1934"/>
                <a:ext cx="8" cy="22"/>
              </a:xfrm>
              <a:custGeom>
                <a:avLst/>
                <a:gdLst>
                  <a:gd name="T0" fmla="*/ 0 w 8"/>
                  <a:gd name="T1" fmla="*/ 0 h 22"/>
                  <a:gd name="T2" fmla="*/ 6 w 8"/>
                  <a:gd name="T3" fmla="*/ 10 h 22"/>
                  <a:gd name="T4" fmla="*/ 8 w 8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2">
                    <a:moveTo>
                      <a:pt x="0" y="0"/>
                    </a:moveTo>
                    <a:lnTo>
                      <a:pt x="6" y="10"/>
                    </a:lnTo>
                    <a:lnTo>
                      <a:pt x="8" y="22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19" name="Line 182"/>
              <p:cNvSpPr>
                <a:spLocks noChangeShapeType="1"/>
              </p:cNvSpPr>
              <p:nvPr/>
            </p:nvSpPr>
            <p:spPr bwMode="auto">
              <a:xfrm>
                <a:off x="4422" y="1972"/>
                <a:ext cx="2" cy="14"/>
              </a:xfrm>
              <a:prstGeom prst="line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0" name="Freeform 183"/>
              <p:cNvSpPr>
                <a:spLocks/>
              </p:cNvSpPr>
              <p:nvPr/>
            </p:nvSpPr>
            <p:spPr bwMode="auto">
              <a:xfrm>
                <a:off x="2304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4 w 858"/>
                  <a:gd name="T7" fmla="*/ 644 h 828"/>
                  <a:gd name="T8" fmla="*/ 732 w 858"/>
                  <a:gd name="T9" fmla="*/ 706 h 828"/>
                  <a:gd name="T10" fmla="*/ 668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28 w 858"/>
                  <a:gd name="T17" fmla="*/ 828 h 828"/>
                  <a:gd name="T18" fmla="*/ 384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18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2 w 858"/>
                  <a:gd name="T41" fmla="*/ 182 h 828"/>
                  <a:gd name="T42" fmla="*/ 126 w 858"/>
                  <a:gd name="T43" fmla="*/ 120 h 828"/>
                  <a:gd name="T44" fmla="*/ 188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28 w 858"/>
                  <a:gd name="T51" fmla="*/ 0 h 828"/>
                  <a:gd name="T52" fmla="*/ 472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38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38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4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68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2" y="824"/>
                    </a:lnTo>
                    <a:lnTo>
                      <a:pt x="428" y="828"/>
                    </a:lnTo>
                    <a:lnTo>
                      <a:pt x="428" y="828"/>
                    </a:lnTo>
                    <a:lnTo>
                      <a:pt x="384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88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2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18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18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2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88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4" y="2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72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68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4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38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FF66CC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1" name="Freeform 184"/>
              <p:cNvSpPr>
                <a:spLocks/>
              </p:cNvSpPr>
              <p:nvPr/>
            </p:nvSpPr>
            <p:spPr bwMode="auto">
              <a:xfrm>
                <a:off x="2304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4 w 858"/>
                  <a:gd name="T7" fmla="*/ 644 h 828"/>
                  <a:gd name="T8" fmla="*/ 732 w 858"/>
                  <a:gd name="T9" fmla="*/ 706 h 828"/>
                  <a:gd name="T10" fmla="*/ 668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28 w 858"/>
                  <a:gd name="T17" fmla="*/ 828 h 828"/>
                  <a:gd name="T18" fmla="*/ 384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18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2 w 858"/>
                  <a:gd name="T41" fmla="*/ 182 h 828"/>
                  <a:gd name="T42" fmla="*/ 126 w 858"/>
                  <a:gd name="T43" fmla="*/ 120 h 828"/>
                  <a:gd name="T44" fmla="*/ 188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28 w 858"/>
                  <a:gd name="T51" fmla="*/ 0 h 828"/>
                  <a:gd name="T52" fmla="*/ 472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38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38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4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68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2" y="824"/>
                    </a:lnTo>
                    <a:lnTo>
                      <a:pt x="428" y="828"/>
                    </a:lnTo>
                    <a:lnTo>
                      <a:pt x="428" y="828"/>
                    </a:lnTo>
                    <a:lnTo>
                      <a:pt x="384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88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2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18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18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2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88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4" y="2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72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68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4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38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2" name="Freeform 185"/>
              <p:cNvSpPr>
                <a:spLocks/>
              </p:cNvSpPr>
              <p:nvPr/>
            </p:nvSpPr>
            <p:spPr bwMode="auto">
              <a:xfrm>
                <a:off x="2304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4 w 858"/>
                  <a:gd name="T7" fmla="*/ 644 h 828"/>
                  <a:gd name="T8" fmla="*/ 732 w 858"/>
                  <a:gd name="T9" fmla="*/ 706 h 828"/>
                  <a:gd name="T10" fmla="*/ 668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28 w 858"/>
                  <a:gd name="T17" fmla="*/ 828 h 828"/>
                  <a:gd name="T18" fmla="*/ 384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18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2 w 858"/>
                  <a:gd name="T41" fmla="*/ 182 h 828"/>
                  <a:gd name="T42" fmla="*/ 126 w 858"/>
                  <a:gd name="T43" fmla="*/ 120 h 828"/>
                  <a:gd name="T44" fmla="*/ 188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28 w 858"/>
                  <a:gd name="T51" fmla="*/ 0 h 828"/>
                  <a:gd name="T52" fmla="*/ 472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38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38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4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68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2" y="824"/>
                    </a:lnTo>
                    <a:lnTo>
                      <a:pt x="428" y="828"/>
                    </a:lnTo>
                    <a:lnTo>
                      <a:pt x="428" y="828"/>
                    </a:lnTo>
                    <a:lnTo>
                      <a:pt x="384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88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2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18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18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2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88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4" y="2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72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68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4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38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 w="6350">
                <a:solidFill>
                  <a:srgbClr val="C1695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3" name="Freeform 186"/>
              <p:cNvSpPr>
                <a:spLocks/>
              </p:cNvSpPr>
              <p:nvPr/>
            </p:nvSpPr>
            <p:spPr bwMode="auto">
              <a:xfrm>
                <a:off x="1290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6 w 858"/>
                  <a:gd name="T5" fmla="*/ 574 h 828"/>
                  <a:gd name="T6" fmla="*/ 786 w 858"/>
                  <a:gd name="T7" fmla="*/ 644 h 828"/>
                  <a:gd name="T8" fmla="*/ 734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8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8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6" y="574"/>
                    </a:lnTo>
                    <a:lnTo>
                      <a:pt x="808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4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8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8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4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8" y="216"/>
                    </a:lnTo>
                    <a:lnTo>
                      <a:pt x="826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4" name="Freeform 187"/>
              <p:cNvSpPr>
                <a:spLocks/>
              </p:cNvSpPr>
              <p:nvPr/>
            </p:nvSpPr>
            <p:spPr bwMode="auto">
              <a:xfrm>
                <a:off x="1290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6 w 858"/>
                  <a:gd name="T5" fmla="*/ 574 h 828"/>
                  <a:gd name="T6" fmla="*/ 786 w 858"/>
                  <a:gd name="T7" fmla="*/ 644 h 828"/>
                  <a:gd name="T8" fmla="*/ 734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8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8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6" y="574"/>
                    </a:lnTo>
                    <a:lnTo>
                      <a:pt x="808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4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8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8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4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8" y="216"/>
                    </a:lnTo>
                    <a:lnTo>
                      <a:pt x="826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5" name="Freeform 188"/>
              <p:cNvSpPr>
                <a:spLocks/>
              </p:cNvSpPr>
              <p:nvPr/>
            </p:nvSpPr>
            <p:spPr bwMode="auto">
              <a:xfrm>
                <a:off x="1290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6 w 858"/>
                  <a:gd name="T5" fmla="*/ 574 h 828"/>
                  <a:gd name="T6" fmla="*/ 786 w 858"/>
                  <a:gd name="T7" fmla="*/ 644 h 828"/>
                  <a:gd name="T8" fmla="*/ 734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8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8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6" y="574"/>
                    </a:lnTo>
                    <a:lnTo>
                      <a:pt x="808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4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8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8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4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8" y="216"/>
                    </a:lnTo>
                    <a:lnTo>
                      <a:pt x="826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6" name="Freeform 189"/>
              <p:cNvSpPr>
                <a:spLocks/>
              </p:cNvSpPr>
              <p:nvPr/>
            </p:nvSpPr>
            <p:spPr bwMode="auto">
              <a:xfrm>
                <a:off x="3378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6 w 858"/>
                  <a:gd name="T7" fmla="*/ 644 h 828"/>
                  <a:gd name="T8" fmla="*/ 732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7" name="Freeform 190"/>
              <p:cNvSpPr>
                <a:spLocks/>
              </p:cNvSpPr>
              <p:nvPr/>
            </p:nvSpPr>
            <p:spPr bwMode="auto">
              <a:xfrm>
                <a:off x="3378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6 w 858"/>
                  <a:gd name="T7" fmla="*/ 644 h 828"/>
                  <a:gd name="T8" fmla="*/ 732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8" name="Freeform 191"/>
              <p:cNvSpPr>
                <a:spLocks/>
              </p:cNvSpPr>
              <p:nvPr/>
            </p:nvSpPr>
            <p:spPr bwMode="auto">
              <a:xfrm>
                <a:off x="3378" y="2026"/>
                <a:ext cx="858" cy="828"/>
              </a:xfrm>
              <a:custGeom>
                <a:avLst/>
                <a:gdLst>
                  <a:gd name="T0" fmla="*/ 858 w 858"/>
                  <a:gd name="T1" fmla="*/ 414 h 828"/>
                  <a:gd name="T2" fmla="*/ 850 w 858"/>
                  <a:gd name="T3" fmla="*/ 496 h 828"/>
                  <a:gd name="T4" fmla="*/ 824 w 858"/>
                  <a:gd name="T5" fmla="*/ 574 h 828"/>
                  <a:gd name="T6" fmla="*/ 786 w 858"/>
                  <a:gd name="T7" fmla="*/ 644 h 828"/>
                  <a:gd name="T8" fmla="*/ 732 w 858"/>
                  <a:gd name="T9" fmla="*/ 706 h 828"/>
                  <a:gd name="T10" fmla="*/ 670 w 858"/>
                  <a:gd name="T11" fmla="*/ 756 h 828"/>
                  <a:gd name="T12" fmla="*/ 596 w 858"/>
                  <a:gd name="T13" fmla="*/ 794 h 828"/>
                  <a:gd name="T14" fmla="*/ 516 w 858"/>
                  <a:gd name="T15" fmla="*/ 818 h 828"/>
                  <a:gd name="T16" fmla="*/ 430 w 858"/>
                  <a:gd name="T17" fmla="*/ 828 h 828"/>
                  <a:gd name="T18" fmla="*/ 386 w 858"/>
                  <a:gd name="T19" fmla="*/ 824 h 828"/>
                  <a:gd name="T20" fmla="*/ 302 w 858"/>
                  <a:gd name="T21" fmla="*/ 808 h 828"/>
                  <a:gd name="T22" fmla="*/ 224 w 858"/>
                  <a:gd name="T23" fmla="*/ 778 h 828"/>
                  <a:gd name="T24" fmla="*/ 156 w 858"/>
                  <a:gd name="T25" fmla="*/ 732 h 828"/>
                  <a:gd name="T26" fmla="*/ 98 w 858"/>
                  <a:gd name="T27" fmla="*/ 676 h 828"/>
                  <a:gd name="T28" fmla="*/ 52 w 858"/>
                  <a:gd name="T29" fmla="*/ 610 h 828"/>
                  <a:gd name="T30" fmla="*/ 20 w 858"/>
                  <a:gd name="T31" fmla="*/ 536 h 828"/>
                  <a:gd name="T32" fmla="*/ 2 w 858"/>
                  <a:gd name="T33" fmla="*/ 456 h 828"/>
                  <a:gd name="T34" fmla="*/ 0 w 858"/>
                  <a:gd name="T35" fmla="*/ 414 h 828"/>
                  <a:gd name="T36" fmla="*/ 8 w 858"/>
                  <a:gd name="T37" fmla="*/ 330 h 828"/>
                  <a:gd name="T38" fmla="*/ 34 w 858"/>
                  <a:gd name="T39" fmla="*/ 252 h 828"/>
                  <a:gd name="T40" fmla="*/ 74 w 858"/>
                  <a:gd name="T41" fmla="*/ 182 h 828"/>
                  <a:gd name="T42" fmla="*/ 126 w 858"/>
                  <a:gd name="T43" fmla="*/ 120 h 828"/>
                  <a:gd name="T44" fmla="*/ 190 w 858"/>
                  <a:gd name="T45" fmla="*/ 70 h 828"/>
                  <a:gd name="T46" fmla="*/ 262 w 858"/>
                  <a:gd name="T47" fmla="*/ 32 h 828"/>
                  <a:gd name="T48" fmla="*/ 342 w 858"/>
                  <a:gd name="T49" fmla="*/ 8 h 828"/>
                  <a:gd name="T50" fmla="*/ 430 w 858"/>
                  <a:gd name="T51" fmla="*/ 0 h 828"/>
                  <a:gd name="T52" fmla="*/ 474 w 858"/>
                  <a:gd name="T53" fmla="*/ 2 h 828"/>
                  <a:gd name="T54" fmla="*/ 556 w 858"/>
                  <a:gd name="T55" fmla="*/ 18 h 828"/>
                  <a:gd name="T56" fmla="*/ 634 w 858"/>
                  <a:gd name="T57" fmla="*/ 50 h 828"/>
                  <a:gd name="T58" fmla="*/ 702 w 858"/>
                  <a:gd name="T59" fmla="*/ 94 h 828"/>
                  <a:gd name="T60" fmla="*/ 760 w 858"/>
                  <a:gd name="T61" fmla="*/ 150 h 828"/>
                  <a:gd name="T62" fmla="*/ 806 w 858"/>
                  <a:gd name="T63" fmla="*/ 216 h 828"/>
                  <a:gd name="T64" fmla="*/ 840 w 858"/>
                  <a:gd name="T65" fmla="*/ 290 h 828"/>
                  <a:gd name="T66" fmla="*/ 856 w 858"/>
                  <a:gd name="T67" fmla="*/ 37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8" h="828">
                    <a:moveTo>
                      <a:pt x="858" y="414"/>
                    </a:moveTo>
                    <a:lnTo>
                      <a:pt x="858" y="414"/>
                    </a:lnTo>
                    <a:lnTo>
                      <a:pt x="856" y="456"/>
                    </a:lnTo>
                    <a:lnTo>
                      <a:pt x="850" y="496"/>
                    </a:lnTo>
                    <a:lnTo>
                      <a:pt x="840" y="536"/>
                    </a:lnTo>
                    <a:lnTo>
                      <a:pt x="824" y="574"/>
                    </a:lnTo>
                    <a:lnTo>
                      <a:pt x="806" y="610"/>
                    </a:lnTo>
                    <a:lnTo>
                      <a:pt x="786" y="644"/>
                    </a:lnTo>
                    <a:lnTo>
                      <a:pt x="760" y="676"/>
                    </a:lnTo>
                    <a:lnTo>
                      <a:pt x="732" y="706"/>
                    </a:lnTo>
                    <a:lnTo>
                      <a:pt x="702" y="732"/>
                    </a:lnTo>
                    <a:lnTo>
                      <a:pt x="670" y="756"/>
                    </a:lnTo>
                    <a:lnTo>
                      <a:pt x="634" y="778"/>
                    </a:lnTo>
                    <a:lnTo>
                      <a:pt x="596" y="794"/>
                    </a:lnTo>
                    <a:lnTo>
                      <a:pt x="556" y="808"/>
                    </a:lnTo>
                    <a:lnTo>
                      <a:pt x="516" y="818"/>
                    </a:lnTo>
                    <a:lnTo>
                      <a:pt x="474" y="824"/>
                    </a:lnTo>
                    <a:lnTo>
                      <a:pt x="430" y="828"/>
                    </a:lnTo>
                    <a:lnTo>
                      <a:pt x="430" y="828"/>
                    </a:lnTo>
                    <a:lnTo>
                      <a:pt x="386" y="824"/>
                    </a:lnTo>
                    <a:lnTo>
                      <a:pt x="342" y="818"/>
                    </a:lnTo>
                    <a:lnTo>
                      <a:pt x="302" y="808"/>
                    </a:lnTo>
                    <a:lnTo>
                      <a:pt x="262" y="794"/>
                    </a:lnTo>
                    <a:lnTo>
                      <a:pt x="224" y="778"/>
                    </a:lnTo>
                    <a:lnTo>
                      <a:pt x="190" y="756"/>
                    </a:lnTo>
                    <a:lnTo>
                      <a:pt x="156" y="732"/>
                    </a:lnTo>
                    <a:lnTo>
                      <a:pt x="126" y="706"/>
                    </a:lnTo>
                    <a:lnTo>
                      <a:pt x="98" y="676"/>
                    </a:lnTo>
                    <a:lnTo>
                      <a:pt x="74" y="644"/>
                    </a:lnTo>
                    <a:lnTo>
                      <a:pt x="52" y="610"/>
                    </a:lnTo>
                    <a:lnTo>
                      <a:pt x="34" y="574"/>
                    </a:lnTo>
                    <a:lnTo>
                      <a:pt x="20" y="536"/>
                    </a:lnTo>
                    <a:lnTo>
                      <a:pt x="8" y="496"/>
                    </a:lnTo>
                    <a:lnTo>
                      <a:pt x="2" y="456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2" y="370"/>
                    </a:lnTo>
                    <a:lnTo>
                      <a:pt x="8" y="330"/>
                    </a:lnTo>
                    <a:lnTo>
                      <a:pt x="20" y="290"/>
                    </a:lnTo>
                    <a:lnTo>
                      <a:pt x="34" y="252"/>
                    </a:lnTo>
                    <a:lnTo>
                      <a:pt x="52" y="216"/>
                    </a:lnTo>
                    <a:lnTo>
                      <a:pt x="74" y="182"/>
                    </a:lnTo>
                    <a:lnTo>
                      <a:pt x="98" y="150"/>
                    </a:lnTo>
                    <a:lnTo>
                      <a:pt x="126" y="120"/>
                    </a:lnTo>
                    <a:lnTo>
                      <a:pt x="156" y="94"/>
                    </a:lnTo>
                    <a:lnTo>
                      <a:pt x="190" y="70"/>
                    </a:lnTo>
                    <a:lnTo>
                      <a:pt x="224" y="50"/>
                    </a:lnTo>
                    <a:lnTo>
                      <a:pt x="262" y="32"/>
                    </a:lnTo>
                    <a:lnTo>
                      <a:pt x="302" y="18"/>
                    </a:lnTo>
                    <a:lnTo>
                      <a:pt x="342" y="8"/>
                    </a:lnTo>
                    <a:lnTo>
                      <a:pt x="386" y="2"/>
                    </a:lnTo>
                    <a:lnTo>
                      <a:pt x="430" y="0"/>
                    </a:lnTo>
                    <a:lnTo>
                      <a:pt x="430" y="0"/>
                    </a:lnTo>
                    <a:lnTo>
                      <a:pt x="474" y="2"/>
                    </a:lnTo>
                    <a:lnTo>
                      <a:pt x="516" y="8"/>
                    </a:lnTo>
                    <a:lnTo>
                      <a:pt x="556" y="18"/>
                    </a:lnTo>
                    <a:lnTo>
                      <a:pt x="596" y="32"/>
                    </a:lnTo>
                    <a:lnTo>
                      <a:pt x="634" y="50"/>
                    </a:lnTo>
                    <a:lnTo>
                      <a:pt x="670" y="70"/>
                    </a:lnTo>
                    <a:lnTo>
                      <a:pt x="702" y="94"/>
                    </a:lnTo>
                    <a:lnTo>
                      <a:pt x="732" y="120"/>
                    </a:lnTo>
                    <a:lnTo>
                      <a:pt x="760" y="150"/>
                    </a:lnTo>
                    <a:lnTo>
                      <a:pt x="786" y="182"/>
                    </a:lnTo>
                    <a:lnTo>
                      <a:pt x="806" y="216"/>
                    </a:lnTo>
                    <a:lnTo>
                      <a:pt x="824" y="252"/>
                    </a:lnTo>
                    <a:lnTo>
                      <a:pt x="840" y="290"/>
                    </a:lnTo>
                    <a:lnTo>
                      <a:pt x="850" y="330"/>
                    </a:lnTo>
                    <a:lnTo>
                      <a:pt x="856" y="370"/>
                    </a:lnTo>
                    <a:lnTo>
                      <a:pt x="858" y="414"/>
                    </a:lnTo>
                  </a:path>
                </a:pathLst>
              </a:cu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29" name="Rectangle 192"/>
              <p:cNvSpPr>
                <a:spLocks noChangeArrowheads="1"/>
              </p:cNvSpPr>
              <p:nvPr/>
            </p:nvSpPr>
            <p:spPr bwMode="auto">
              <a:xfrm>
                <a:off x="1504" y="2584"/>
                <a:ext cx="72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0" name="Rectangle 193"/>
              <p:cNvSpPr>
                <a:spLocks noChangeArrowheads="1"/>
              </p:cNvSpPr>
              <p:nvPr/>
            </p:nvSpPr>
            <p:spPr bwMode="auto">
              <a:xfrm>
                <a:off x="1504" y="2584"/>
                <a:ext cx="72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1" name="Rectangle 194"/>
              <p:cNvSpPr>
                <a:spLocks noChangeArrowheads="1"/>
              </p:cNvSpPr>
              <p:nvPr/>
            </p:nvSpPr>
            <p:spPr bwMode="auto">
              <a:xfrm>
                <a:off x="1650" y="2546"/>
                <a:ext cx="72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2" name="Rectangle 195"/>
              <p:cNvSpPr>
                <a:spLocks noChangeArrowheads="1"/>
              </p:cNvSpPr>
              <p:nvPr/>
            </p:nvSpPr>
            <p:spPr bwMode="auto">
              <a:xfrm>
                <a:off x="1650" y="2546"/>
                <a:ext cx="72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3" name="Rectangle 196"/>
              <p:cNvSpPr>
                <a:spLocks noChangeArrowheads="1"/>
              </p:cNvSpPr>
              <p:nvPr/>
            </p:nvSpPr>
            <p:spPr bwMode="auto">
              <a:xfrm>
                <a:off x="1504" y="2390"/>
                <a:ext cx="72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4" name="Rectangle 197"/>
              <p:cNvSpPr>
                <a:spLocks noChangeArrowheads="1"/>
              </p:cNvSpPr>
              <p:nvPr/>
            </p:nvSpPr>
            <p:spPr bwMode="auto">
              <a:xfrm>
                <a:off x="1504" y="2390"/>
                <a:ext cx="72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5" name="Rectangle 198"/>
              <p:cNvSpPr>
                <a:spLocks noChangeArrowheads="1"/>
              </p:cNvSpPr>
              <p:nvPr/>
            </p:nvSpPr>
            <p:spPr bwMode="auto">
              <a:xfrm>
                <a:off x="1794" y="2442"/>
                <a:ext cx="72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6" name="Rectangle 199"/>
              <p:cNvSpPr>
                <a:spLocks noChangeArrowheads="1"/>
              </p:cNvSpPr>
              <p:nvPr/>
            </p:nvSpPr>
            <p:spPr bwMode="auto">
              <a:xfrm>
                <a:off x="1794" y="2442"/>
                <a:ext cx="72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7" name="Rectangle 200"/>
              <p:cNvSpPr>
                <a:spLocks noChangeArrowheads="1"/>
              </p:cNvSpPr>
              <p:nvPr/>
            </p:nvSpPr>
            <p:spPr bwMode="auto">
              <a:xfrm>
                <a:off x="1750" y="2714"/>
                <a:ext cx="72" cy="66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8" name="Rectangle 201"/>
              <p:cNvSpPr>
                <a:spLocks noChangeArrowheads="1"/>
              </p:cNvSpPr>
              <p:nvPr/>
            </p:nvSpPr>
            <p:spPr bwMode="auto">
              <a:xfrm>
                <a:off x="1750" y="2714"/>
                <a:ext cx="72" cy="66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39" name="Rectangle 202"/>
              <p:cNvSpPr>
                <a:spLocks noChangeArrowheads="1"/>
              </p:cNvSpPr>
              <p:nvPr/>
            </p:nvSpPr>
            <p:spPr bwMode="auto">
              <a:xfrm>
                <a:off x="1924" y="2534"/>
                <a:ext cx="72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40" name="Rectangle 203"/>
              <p:cNvSpPr>
                <a:spLocks noChangeArrowheads="1"/>
              </p:cNvSpPr>
              <p:nvPr/>
            </p:nvSpPr>
            <p:spPr bwMode="auto">
              <a:xfrm>
                <a:off x="1924" y="2534"/>
                <a:ext cx="72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41" name="Rectangle 204"/>
              <p:cNvSpPr>
                <a:spLocks noChangeArrowheads="1"/>
              </p:cNvSpPr>
              <p:nvPr/>
            </p:nvSpPr>
            <p:spPr bwMode="auto">
              <a:xfrm>
                <a:off x="2580" y="2584"/>
                <a:ext cx="70" cy="6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19842" name="Rectangle 205"/>
              <p:cNvSpPr>
                <a:spLocks noChangeArrowheads="1"/>
              </p:cNvSpPr>
              <p:nvPr/>
            </p:nvSpPr>
            <p:spPr bwMode="auto">
              <a:xfrm>
                <a:off x="2580" y="2584"/>
                <a:ext cx="70" cy="64"/>
              </a:xfrm>
              <a:prstGeom prst="rect">
                <a:avLst/>
              </a:prstGeom>
              <a:noFill/>
              <a:ln w="6350">
                <a:solidFill>
                  <a:srgbClr val="C169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5" name="Rectangle 207"/>
            <p:cNvSpPr>
              <a:spLocks noChangeArrowheads="1"/>
            </p:cNvSpPr>
            <p:nvPr/>
          </p:nvSpPr>
          <p:spPr bwMode="auto">
            <a:xfrm>
              <a:off x="4324350" y="4041775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208"/>
            <p:cNvSpPr>
              <a:spLocks noChangeArrowheads="1"/>
            </p:cNvSpPr>
            <p:nvPr/>
          </p:nvSpPr>
          <p:spPr bwMode="auto">
            <a:xfrm>
              <a:off x="4324350" y="4041775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209"/>
            <p:cNvSpPr>
              <a:spLocks noChangeArrowheads="1"/>
            </p:cNvSpPr>
            <p:nvPr/>
          </p:nvSpPr>
          <p:spPr bwMode="auto">
            <a:xfrm>
              <a:off x="4095750" y="3794125"/>
              <a:ext cx="111125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210"/>
            <p:cNvSpPr>
              <a:spLocks noChangeArrowheads="1"/>
            </p:cNvSpPr>
            <p:nvPr/>
          </p:nvSpPr>
          <p:spPr bwMode="auto">
            <a:xfrm>
              <a:off x="4095750" y="3794125"/>
              <a:ext cx="111125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211"/>
            <p:cNvSpPr>
              <a:spLocks noChangeArrowheads="1"/>
            </p:cNvSpPr>
            <p:nvPr/>
          </p:nvSpPr>
          <p:spPr bwMode="auto">
            <a:xfrm>
              <a:off x="4552950" y="3876675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212"/>
            <p:cNvSpPr>
              <a:spLocks noChangeArrowheads="1"/>
            </p:cNvSpPr>
            <p:nvPr/>
          </p:nvSpPr>
          <p:spPr bwMode="auto">
            <a:xfrm>
              <a:off x="4552950" y="3876675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3"/>
            <p:cNvSpPr>
              <a:spLocks noChangeArrowheads="1"/>
            </p:cNvSpPr>
            <p:nvPr/>
          </p:nvSpPr>
          <p:spPr bwMode="auto">
            <a:xfrm>
              <a:off x="4483100" y="4308475"/>
              <a:ext cx="114300" cy="1047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14"/>
            <p:cNvSpPr>
              <a:spLocks noChangeArrowheads="1"/>
            </p:cNvSpPr>
            <p:nvPr/>
          </p:nvSpPr>
          <p:spPr bwMode="auto">
            <a:xfrm>
              <a:off x="4483100" y="4308475"/>
              <a:ext cx="114300" cy="1047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15"/>
            <p:cNvSpPr>
              <a:spLocks noChangeArrowheads="1"/>
            </p:cNvSpPr>
            <p:nvPr/>
          </p:nvSpPr>
          <p:spPr bwMode="auto">
            <a:xfrm>
              <a:off x="4759325" y="4022725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16"/>
            <p:cNvSpPr>
              <a:spLocks noChangeArrowheads="1"/>
            </p:cNvSpPr>
            <p:nvPr/>
          </p:nvSpPr>
          <p:spPr bwMode="auto">
            <a:xfrm>
              <a:off x="4759325" y="4022725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6" name="Rectangle 217"/>
            <p:cNvSpPr>
              <a:spLocks noChangeArrowheads="1"/>
            </p:cNvSpPr>
            <p:nvPr/>
          </p:nvSpPr>
          <p:spPr bwMode="auto">
            <a:xfrm>
              <a:off x="5753100" y="4102100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7" name="Rectangle 218"/>
            <p:cNvSpPr>
              <a:spLocks noChangeArrowheads="1"/>
            </p:cNvSpPr>
            <p:nvPr/>
          </p:nvSpPr>
          <p:spPr bwMode="auto">
            <a:xfrm>
              <a:off x="5753100" y="4102100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9" name="Rectangle 219"/>
            <p:cNvSpPr>
              <a:spLocks noChangeArrowheads="1"/>
            </p:cNvSpPr>
            <p:nvPr/>
          </p:nvSpPr>
          <p:spPr bwMode="auto">
            <a:xfrm>
              <a:off x="5981700" y="4041775"/>
              <a:ext cx="111125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0" name="Rectangle 220"/>
            <p:cNvSpPr>
              <a:spLocks noChangeArrowheads="1"/>
            </p:cNvSpPr>
            <p:nvPr/>
          </p:nvSpPr>
          <p:spPr bwMode="auto">
            <a:xfrm>
              <a:off x="5981700" y="4041775"/>
              <a:ext cx="111125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1" name="Rectangle 221"/>
            <p:cNvSpPr>
              <a:spLocks noChangeArrowheads="1"/>
            </p:cNvSpPr>
            <p:nvPr/>
          </p:nvSpPr>
          <p:spPr bwMode="auto">
            <a:xfrm>
              <a:off x="5753100" y="3794125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2" name="Rectangle 222"/>
            <p:cNvSpPr>
              <a:spLocks noChangeArrowheads="1"/>
            </p:cNvSpPr>
            <p:nvPr/>
          </p:nvSpPr>
          <p:spPr bwMode="auto">
            <a:xfrm>
              <a:off x="5753100" y="3794125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3" name="Rectangle 223"/>
            <p:cNvSpPr>
              <a:spLocks noChangeArrowheads="1"/>
            </p:cNvSpPr>
            <p:nvPr/>
          </p:nvSpPr>
          <p:spPr bwMode="auto">
            <a:xfrm>
              <a:off x="6207125" y="3876675"/>
              <a:ext cx="117475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4" name="Rectangle 224"/>
            <p:cNvSpPr>
              <a:spLocks noChangeArrowheads="1"/>
            </p:cNvSpPr>
            <p:nvPr/>
          </p:nvSpPr>
          <p:spPr bwMode="auto">
            <a:xfrm>
              <a:off x="6207125" y="3876675"/>
              <a:ext cx="117475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5" name="Rectangle 225"/>
            <p:cNvSpPr>
              <a:spLocks noChangeArrowheads="1"/>
            </p:cNvSpPr>
            <p:nvPr/>
          </p:nvSpPr>
          <p:spPr bwMode="auto">
            <a:xfrm>
              <a:off x="6140450" y="4308475"/>
              <a:ext cx="114300" cy="1047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6" name="Rectangle 226"/>
            <p:cNvSpPr>
              <a:spLocks noChangeArrowheads="1"/>
            </p:cNvSpPr>
            <p:nvPr/>
          </p:nvSpPr>
          <p:spPr bwMode="auto">
            <a:xfrm>
              <a:off x="6140450" y="4308475"/>
              <a:ext cx="114300" cy="1047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7" name="Rectangle 227"/>
            <p:cNvSpPr>
              <a:spLocks noChangeArrowheads="1"/>
            </p:cNvSpPr>
            <p:nvPr/>
          </p:nvSpPr>
          <p:spPr bwMode="auto">
            <a:xfrm>
              <a:off x="6416675" y="4022725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8" name="Rectangle 228"/>
            <p:cNvSpPr>
              <a:spLocks noChangeArrowheads="1"/>
            </p:cNvSpPr>
            <p:nvPr/>
          </p:nvSpPr>
          <p:spPr bwMode="auto">
            <a:xfrm>
              <a:off x="6416675" y="4022725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9" name="Freeform 229"/>
            <p:cNvSpPr>
              <a:spLocks/>
            </p:cNvSpPr>
            <p:nvPr/>
          </p:nvSpPr>
          <p:spPr bwMode="auto">
            <a:xfrm>
              <a:off x="2959100" y="3371850"/>
              <a:ext cx="161925" cy="165100"/>
            </a:xfrm>
            <a:custGeom>
              <a:avLst/>
              <a:gdLst>
                <a:gd name="T0" fmla="*/ 102 w 102"/>
                <a:gd name="T1" fmla="*/ 52 h 104"/>
                <a:gd name="T2" fmla="*/ 102 w 102"/>
                <a:gd name="T3" fmla="*/ 52 h 104"/>
                <a:gd name="T4" fmla="*/ 102 w 102"/>
                <a:gd name="T5" fmla="*/ 62 h 104"/>
                <a:gd name="T6" fmla="*/ 98 w 102"/>
                <a:gd name="T7" fmla="*/ 72 h 104"/>
                <a:gd name="T8" fmla="*/ 94 w 102"/>
                <a:gd name="T9" fmla="*/ 82 h 104"/>
                <a:gd name="T10" fmla="*/ 88 w 102"/>
                <a:gd name="T11" fmla="*/ 88 h 104"/>
                <a:gd name="T12" fmla="*/ 80 w 102"/>
                <a:gd name="T13" fmla="*/ 96 h 104"/>
                <a:gd name="T14" fmla="*/ 70 w 102"/>
                <a:gd name="T15" fmla="*/ 100 h 104"/>
                <a:gd name="T16" fmla="*/ 62 w 102"/>
                <a:gd name="T17" fmla="*/ 104 h 104"/>
                <a:gd name="T18" fmla="*/ 50 w 102"/>
                <a:gd name="T19" fmla="*/ 104 h 104"/>
                <a:gd name="T20" fmla="*/ 50 w 102"/>
                <a:gd name="T21" fmla="*/ 104 h 104"/>
                <a:gd name="T22" fmla="*/ 40 w 102"/>
                <a:gd name="T23" fmla="*/ 104 h 104"/>
                <a:gd name="T24" fmla="*/ 30 w 102"/>
                <a:gd name="T25" fmla="*/ 100 h 104"/>
                <a:gd name="T26" fmla="*/ 22 w 102"/>
                <a:gd name="T27" fmla="*/ 96 h 104"/>
                <a:gd name="T28" fmla="*/ 14 w 102"/>
                <a:gd name="T29" fmla="*/ 88 h 104"/>
                <a:gd name="T30" fmla="*/ 8 w 102"/>
                <a:gd name="T31" fmla="*/ 82 h 104"/>
                <a:gd name="T32" fmla="*/ 4 w 102"/>
                <a:gd name="T33" fmla="*/ 72 h 104"/>
                <a:gd name="T34" fmla="*/ 0 w 102"/>
                <a:gd name="T35" fmla="*/ 62 h 104"/>
                <a:gd name="T36" fmla="*/ 0 w 102"/>
                <a:gd name="T37" fmla="*/ 52 h 104"/>
                <a:gd name="T38" fmla="*/ 0 w 102"/>
                <a:gd name="T39" fmla="*/ 52 h 104"/>
                <a:gd name="T40" fmla="*/ 0 w 102"/>
                <a:gd name="T41" fmla="*/ 42 h 104"/>
                <a:gd name="T42" fmla="*/ 4 w 102"/>
                <a:gd name="T43" fmla="*/ 32 h 104"/>
                <a:gd name="T44" fmla="*/ 8 w 102"/>
                <a:gd name="T45" fmla="*/ 22 h 104"/>
                <a:gd name="T46" fmla="*/ 14 w 102"/>
                <a:gd name="T47" fmla="*/ 14 h 104"/>
                <a:gd name="T48" fmla="*/ 22 w 102"/>
                <a:gd name="T49" fmla="*/ 8 h 104"/>
                <a:gd name="T50" fmla="*/ 30 w 102"/>
                <a:gd name="T51" fmla="*/ 4 h 104"/>
                <a:gd name="T52" fmla="*/ 40 w 102"/>
                <a:gd name="T53" fmla="*/ 0 h 104"/>
                <a:gd name="T54" fmla="*/ 50 w 102"/>
                <a:gd name="T55" fmla="*/ 0 h 104"/>
                <a:gd name="T56" fmla="*/ 50 w 102"/>
                <a:gd name="T57" fmla="*/ 0 h 104"/>
                <a:gd name="T58" fmla="*/ 62 w 102"/>
                <a:gd name="T59" fmla="*/ 0 h 104"/>
                <a:gd name="T60" fmla="*/ 70 w 102"/>
                <a:gd name="T61" fmla="*/ 4 h 104"/>
                <a:gd name="T62" fmla="*/ 80 w 102"/>
                <a:gd name="T63" fmla="*/ 8 h 104"/>
                <a:gd name="T64" fmla="*/ 88 w 102"/>
                <a:gd name="T65" fmla="*/ 14 h 104"/>
                <a:gd name="T66" fmla="*/ 94 w 102"/>
                <a:gd name="T67" fmla="*/ 22 h 104"/>
                <a:gd name="T68" fmla="*/ 98 w 102"/>
                <a:gd name="T69" fmla="*/ 32 h 104"/>
                <a:gd name="T70" fmla="*/ 102 w 102"/>
                <a:gd name="T71" fmla="*/ 42 h 104"/>
                <a:gd name="T72" fmla="*/ 102 w 102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04">
                  <a:moveTo>
                    <a:pt x="102" y="52"/>
                  </a:moveTo>
                  <a:lnTo>
                    <a:pt x="102" y="52"/>
                  </a:lnTo>
                  <a:lnTo>
                    <a:pt x="102" y="62"/>
                  </a:lnTo>
                  <a:lnTo>
                    <a:pt x="98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0" y="100"/>
                  </a:lnTo>
                  <a:lnTo>
                    <a:pt x="62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40" y="104"/>
                  </a:lnTo>
                  <a:lnTo>
                    <a:pt x="30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98" y="32"/>
                  </a:lnTo>
                  <a:lnTo>
                    <a:pt x="102" y="42"/>
                  </a:lnTo>
                  <a:lnTo>
                    <a:pt x="102" y="52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0" name="Freeform 230"/>
            <p:cNvSpPr>
              <a:spLocks/>
            </p:cNvSpPr>
            <p:nvPr/>
          </p:nvSpPr>
          <p:spPr bwMode="auto">
            <a:xfrm>
              <a:off x="2959100" y="3371850"/>
              <a:ext cx="161925" cy="165100"/>
            </a:xfrm>
            <a:custGeom>
              <a:avLst/>
              <a:gdLst>
                <a:gd name="T0" fmla="*/ 102 w 102"/>
                <a:gd name="T1" fmla="*/ 52 h 104"/>
                <a:gd name="T2" fmla="*/ 102 w 102"/>
                <a:gd name="T3" fmla="*/ 52 h 104"/>
                <a:gd name="T4" fmla="*/ 102 w 102"/>
                <a:gd name="T5" fmla="*/ 62 h 104"/>
                <a:gd name="T6" fmla="*/ 98 w 102"/>
                <a:gd name="T7" fmla="*/ 72 h 104"/>
                <a:gd name="T8" fmla="*/ 94 w 102"/>
                <a:gd name="T9" fmla="*/ 82 h 104"/>
                <a:gd name="T10" fmla="*/ 88 w 102"/>
                <a:gd name="T11" fmla="*/ 88 h 104"/>
                <a:gd name="T12" fmla="*/ 80 w 102"/>
                <a:gd name="T13" fmla="*/ 96 h 104"/>
                <a:gd name="T14" fmla="*/ 70 w 102"/>
                <a:gd name="T15" fmla="*/ 100 h 104"/>
                <a:gd name="T16" fmla="*/ 62 w 102"/>
                <a:gd name="T17" fmla="*/ 104 h 104"/>
                <a:gd name="T18" fmla="*/ 50 w 102"/>
                <a:gd name="T19" fmla="*/ 104 h 104"/>
                <a:gd name="T20" fmla="*/ 50 w 102"/>
                <a:gd name="T21" fmla="*/ 104 h 104"/>
                <a:gd name="T22" fmla="*/ 40 w 102"/>
                <a:gd name="T23" fmla="*/ 104 h 104"/>
                <a:gd name="T24" fmla="*/ 30 w 102"/>
                <a:gd name="T25" fmla="*/ 100 h 104"/>
                <a:gd name="T26" fmla="*/ 22 w 102"/>
                <a:gd name="T27" fmla="*/ 96 h 104"/>
                <a:gd name="T28" fmla="*/ 14 w 102"/>
                <a:gd name="T29" fmla="*/ 88 h 104"/>
                <a:gd name="T30" fmla="*/ 8 w 102"/>
                <a:gd name="T31" fmla="*/ 82 h 104"/>
                <a:gd name="T32" fmla="*/ 4 w 102"/>
                <a:gd name="T33" fmla="*/ 72 h 104"/>
                <a:gd name="T34" fmla="*/ 0 w 102"/>
                <a:gd name="T35" fmla="*/ 62 h 104"/>
                <a:gd name="T36" fmla="*/ 0 w 102"/>
                <a:gd name="T37" fmla="*/ 52 h 104"/>
                <a:gd name="T38" fmla="*/ 0 w 102"/>
                <a:gd name="T39" fmla="*/ 52 h 104"/>
                <a:gd name="T40" fmla="*/ 0 w 102"/>
                <a:gd name="T41" fmla="*/ 42 h 104"/>
                <a:gd name="T42" fmla="*/ 4 w 102"/>
                <a:gd name="T43" fmla="*/ 32 h 104"/>
                <a:gd name="T44" fmla="*/ 8 w 102"/>
                <a:gd name="T45" fmla="*/ 22 h 104"/>
                <a:gd name="T46" fmla="*/ 14 w 102"/>
                <a:gd name="T47" fmla="*/ 14 h 104"/>
                <a:gd name="T48" fmla="*/ 22 w 102"/>
                <a:gd name="T49" fmla="*/ 8 h 104"/>
                <a:gd name="T50" fmla="*/ 30 w 102"/>
                <a:gd name="T51" fmla="*/ 4 h 104"/>
                <a:gd name="T52" fmla="*/ 40 w 102"/>
                <a:gd name="T53" fmla="*/ 0 h 104"/>
                <a:gd name="T54" fmla="*/ 50 w 102"/>
                <a:gd name="T55" fmla="*/ 0 h 104"/>
                <a:gd name="T56" fmla="*/ 50 w 102"/>
                <a:gd name="T57" fmla="*/ 0 h 104"/>
                <a:gd name="T58" fmla="*/ 62 w 102"/>
                <a:gd name="T59" fmla="*/ 0 h 104"/>
                <a:gd name="T60" fmla="*/ 70 w 102"/>
                <a:gd name="T61" fmla="*/ 4 h 104"/>
                <a:gd name="T62" fmla="*/ 80 w 102"/>
                <a:gd name="T63" fmla="*/ 8 h 104"/>
                <a:gd name="T64" fmla="*/ 88 w 102"/>
                <a:gd name="T65" fmla="*/ 14 h 104"/>
                <a:gd name="T66" fmla="*/ 94 w 102"/>
                <a:gd name="T67" fmla="*/ 22 h 104"/>
                <a:gd name="T68" fmla="*/ 98 w 102"/>
                <a:gd name="T69" fmla="*/ 32 h 104"/>
                <a:gd name="T70" fmla="*/ 102 w 102"/>
                <a:gd name="T71" fmla="*/ 42 h 104"/>
                <a:gd name="T72" fmla="*/ 102 w 102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04">
                  <a:moveTo>
                    <a:pt x="102" y="52"/>
                  </a:moveTo>
                  <a:lnTo>
                    <a:pt x="102" y="52"/>
                  </a:lnTo>
                  <a:lnTo>
                    <a:pt x="102" y="62"/>
                  </a:lnTo>
                  <a:lnTo>
                    <a:pt x="98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0" y="100"/>
                  </a:lnTo>
                  <a:lnTo>
                    <a:pt x="62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40" y="104"/>
                  </a:lnTo>
                  <a:lnTo>
                    <a:pt x="30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98" y="32"/>
                  </a:lnTo>
                  <a:lnTo>
                    <a:pt x="102" y="42"/>
                  </a:lnTo>
                  <a:lnTo>
                    <a:pt x="102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1" name="Freeform 231"/>
            <p:cNvSpPr>
              <a:spLocks/>
            </p:cNvSpPr>
            <p:nvPr/>
          </p:nvSpPr>
          <p:spPr bwMode="auto">
            <a:xfrm>
              <a:off x="2959100" y="3371850"/>
              <a:ext cx="161925" cy="165100"/>
            </a:xfrm>
            <a:custGeom>
              <a:avLst/>
              <a:gdLst>
                <a:gd name="T0" fmla="*/ 102 w 102"/>
                <a:gd name="T1" fmla="*/ 52 h 104"/>
                <a:gd name="T2" fmla="*/ 102 w 102"/>
                <a:gd name="T3" fmla="*/ 52 h 104"/>
                <a:gd name="T4" fmla="*/ 102 w 102"/>
                <a:gd name="T5" fmla="*/ 62 h 104"/>
                <a:gd name="T6" fmla="*/ 98 w 102"/>
                <a:gd name="T7" fmla="*/ 72 h 104"/>
                <a:gd name="T8" fmla="*/ 94 w 102"/>
                <a:gd name="T9" fmla="*/ 82 h 104"/>
                <a:gd name="T10" fmla="*/ 88 w 102"/>
                <a:gd name="T11" fmla="*/ 88 h 104"/>
                <a:gd name="T12" fmla="*/ 80 w 102"/>
                <a:gd name="T13" fmla="*/ 96 h 104"/>
                <a:gd name="T14" fmla="*/ 70 w 102"/>
                <a:gd name="T15" fmla="*/ 100 h 104"/>
                <a:gd name="T16" fmla="*/ 62 w 102"/>
                <a:gd name="T17" fmla="*/ 104 h 104"/>
                <a:gd name="T18" fmla="*/ 50 w 102"/>
                <a:gd name="T19" fmla="*/ 104 h 104"/>
                <a:gd name="T20" fmla="*/ 50 w 102"/>
                <a:gd name="T21" fmla="*/ 104 h 104"/>
                <a:gd name="T22" fmla="*/ 40 w 102"/>
                <a:gd name="T23" fmla="*/ 104 h 104"/>
                <a:gd name="T24" fmla="*/ 30 w 102"/>
                <a:gd name="T25" fmla="*/ 100 h 104"/>
                <a:gd name="T26" fmla="*/ 22 w 102"/>
                <a:gd name="T27" fmla="*/ 96 h 104"/>
                <a:gd name="T28" fmla="*/ 14 w 102"/>
                <a:gd name="T29" fmla="*/ 88 h 104"/>
                <a:gd name="T30" fmla="*/ 8 w 102"/>
                <a:gd name="T31" fmla="*/ 82 h 104"/>
                <a:gd name="T32" fmla="*/ 4 w 102"/>
                <a:gd name="T33" fmla="*/ 72 h 104"/>
                <a:gd name="T34" fmla="*/ 0 w 102"/>
                <a:gd name="T35" fmla="*/ 62 h 104"/>
                <a:gd name="T36" fmla="*/ 0 w 102"/>
                <a:gd name="T37" fmla="*/ 52 h 104"/>
                <a:gd name="T38" fmla="*/ 0 w 102"/>
                <a:gd name="T39" fmla="*/ 52 h 104"/>
                <a:gd name="T40" fmla="*/ 0 w 102"/>
                <a:gd name="T41" fmla="*/ 42 h 104"/>
                <a:gd name="T42" fmla="*/ 4 w 102"/>
                <a:gd name="T43" fmla="*/ 32 h 104"/>
                <a:gd name="T44" fmla="*/ 8 w 102"/>
                <a:gd name="T45" fmla="*/ 22 h 104"/>
                <a:gd name="T46" fmla="*/ 14 w 102"/>
                <a:gd name="T47" fmla="*/ 14 h 104"/>
                <a:gd name="T48" fmla="*/ 22 w 102"/>
                <a:gd name="T49" fmla="*/ 8 h 104"/>
                <a:gd name="T50" fmla="*/ 30 w 102"/>
                <a:gd name="T51" fmla="*/ 4 h 104"/>
                <a:gd name="T52" fmla="*/ 40 w 102"/>
                <a:gd name="T53" fmla="*/ 0 h 104"/>
                <a:gd name="T54" fmla="*/ 50 w 102"/>
                <a:gd name="T55" fmla="*/ 0 h 104"/>
                <a:gd name="T56" fmla="*/ 50 w 102"/>
                <a:gd name="T57" fmla="*/ 0 h 104"/>
                <a:gd name="T58" fmla="*/ 62 w 102"/>
                <a:gd name="T59" fmla="*/ 0 h 104"/>
                <a:gd name="T60" fmla="*/ 70 w 102"/>
                <a:gd name="T61" fmla="*/ 4 h 104"/>
                <a:gd name="T62" fmla="*/ 80 w 102"/>
                <a:gd name="T63" fmla="*/ 8 h 104"/>
                <a:gd name="T64" fmla="*/ 88 w 102"/>
                <a:gd name="T65" fmla="*/ 14 h 104"/>
                <a:gd name="T66" fmla="*/ 94 w 102"/>
                <a:gd name="T67" fmla="*/ 22 h 104"/>
                <a:gd name="T68" fmla="*/ 98 w 102"/>
                <a:gd name="T69" fmla="*/ 32 h 104"/>
                <a:gd name="T70" fmla="*/ 102 w 102"/>
                <a:gd name="T71" fmla="*/ 42 h 104"/>
                <a:gd name="T72" fmla="*/ 102 w 102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04">
                  <a:moveTo>
                    <a:pt x="102" y="52"/>
                  </a:moveTo>
                  <a:lnTo>
                    <a:pt x="102" y="52"/>
                  </a:lnTo>
                  <a:lnTo>
                    <a:pt x="102" y="62"/>
                  </a:lnTo>
                  <a:lnTo>
                    <a:pt x="98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0" y="100"/>
                  </a:lnTo>
                  <a:lnTo>
                    <a:pt x="62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40" y="104"/>
                  </a:lnTo>
                  <a:lnTo>
                    <a:pt x="30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98" y="32"/>
                  </a:lnTo>
                  <a:lnTo>
                    <a:pt x="102" y="42"/>
                  </a:lnTo>
                  <a:lnTo>
                    <a:pt x="102" y="5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2" name="Freeform 232"/>
            <p:cNvSpPr>
              <a:spLocks/>
            </p:cNvSpPr>
            <p:nvPr/>
          </p:nvSpPr>
          <p:spPr bwMode="auto">
            <a:xfrm>
              <a:off x="45751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3" name="Freeform 233"/>
            <p:cNvSpPr>
              <a:spLocks/>
            </p:cNvSpPr>
            <p:nvPr/>
          </p:nvSpPr>
          <p:spPr bwMode="auto">
            <a:xfrm>
              <a:off x="45751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4" name="Freeform 234"/>
            <p:cNvSpPr>
              <a:spLocks/>
            </p:cNvSpPr>
            <p:nvPr/>
          </p:nvSpPr>
          <p:spPr bwMode="auto">
            <a:xfrm>
              <a:off x="45751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4 w 104"/>
                <a:gd name="T5" fmla="*/ 62 h 104"/>
                <a:gd name="T6" fmla="*/ 100 w 104"/>
                <a:gd name="T7" fmla="*/ 72 h 104"/>
                <a:gd name="T8" fmla="*/ 96 w 104"/>
                <a:gd name="T9" fmla="*/ 82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2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4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4" y="62"/>
                  </a:lnTo>
                  <a:lnTo>
                    <a:pt x="100" y="72"/>
                  </a:lnTo>
                  <a:lnTo>
                    <a:pt x="96" y="82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2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4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5" name="Freeform 235"/>
            <p:cNvSpPr>
              <a:spLocks/>
            </p:cNvSpPr>
            <p:nvPr/>
          </p:nvSpPr>
          <p:spPr bwMode="auto">
            <a:xfrm>
              <a:off x="62896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6" name="Freeform 236"/>
            <p:cNvSpPr>
              <a:spLocks/>
            </p:cNvSpPr>
            <p:nvPr/>
          </p:nvSpPr>
          <p:spPr bwMode="auto">
            <a:xfrm>
              <a:off x="62896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7" name="Freeform 237"/>
            <p:cNvSpPr>
              <a:spLocks/>
            </p:cNvSpPr>
            <p:nvPr/>
          </p:nvSpPr>
          <p:spPr bwMode="auto">
            <a:xfrm>
              <a:off x="6289675" y="3371850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4 w 104"/>
                <a:gd name="T9" fmla="*/ 82 h 104"/>
                <a:gd name="T10" fmla="*/ 88 w 104"/>
                <a:gd name="T11" fmla="*/ 88 h 104"/>
                <a:gd name="T12" fmla="*/ 80 w 104"/>
                <a:gd name="T13" fmla="*/ 96 h 104"/>
                <a:gd name="T14" fmla="*/ 72 w 104"/>
                <a:gd name="T15" fmla="*/ 100 h 104"/>
                <a:gd name="T16" fmla="*/ 62 w 104"/>
                <a:gd name="T17" fmla="*/ 104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4 h 104"/>
                <a:gd name="T24" fmla="*/ 32 w 104"/>
                <a:gd name="T25" fmla="*/ 100 h 104"/>
                <a:gd name="T26" fmla="*/ 22 w 104"/>
                <a:gd name="T27" fmla="*/ 96 h 104"/>
                <a:gd name="T28" fmla="*/ 14 w 104"/>
                <a:gd name="T29" fmla="*/ 88 h 104"/>
                <a:gd name="T30" fmla="*/ 8 w 104"/>
                <a:gd name="T31" fmla="*/ 82 h 104"/>
                <a:gd name="T32" fmla="*/ 4 w 104"/>
                <a:gd name="T33" fmla="*/ 72 h 104"/>
                <a:gd name="T34" fmla="*/ 0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0 w 104"/>
                <a:gd name="T41" fmla="*/ 42 h 104"/>
                <a:gd name="T42" fmla="*/ 4 w 104"/>
                <a:gd name="T43" fmla="*/ 32 h 104"/>
                <a:gd name="T44" fmla="*/ 8 w 104"/>
                <a:gd name="T45" fmla="*/ 22 h 104"/>
                <a:gd name="T46" fmla="*/ 14 w 104"/>
                <a:gd name="T47" fmla="*/ 14 h 104"/>
                <a:gd name="T48" fmla="*/ 22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0 w 104"/>
                <a:gd name="T63" fmla="*/ 8 h 104"/>
                <a:gd name="T64" fmla="*/ 88 w 104"/>
                <a:gd name="T65" fmla="*/ 14 h 104"/>
                <a:gd name="T66" fmla="*/ 94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4" y="82"/>
                  </a:lnTo>
                  <a:lnTo>
                    <a:pt x="88" y="88"/>
                  </a:lnTo>
                  <a:lnTo>
                    <a:pt x="80" y="96"/>
                  </a:lnTo>
                  <a:lnTo>
                    <a:pt x="72" y="100"/>
                  </a:lnTo>
                  <a:lnTo>
                    <a:pt x="6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4"/>
                  </a:lnTo>
                  <a:lnTo>
                    <a:pt x="32" y="100"/>
                  </a:lnTo>
                  <a:lnTo>
                    <a:pt x="22" y="96"/>
                  </a:lnTo>
                  <a:lnTo>
                    <a:pt x="14" y="88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4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8" name="Freeform 238"/>
            <p:cNvSpPr>
              <a:spLocks/>
            </p:cNvSpPr>
            <p:nvPr/>
          </p:nvSpPr>
          <p:spPr bwMode="auto">
            <a:xfrm>
              <a:off x="4216400" y="286067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9" name="Freeform 239"/>
            <p:cNvSpPr>
              <a:spLocks/>
            </p:cNvSpPr>
            <p:nvPr/>
          </p:nvSpPr>
          <p:spPr bwMode="auto">
            <a:xfrm>
              <a:off x="4216400" y="286067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0" name="Freeform 240"/>
            <p:cNvSpPr>
              <a:spLocks/>
            </p:cNvSpPr>
            <p:nvPr/>
          </p:nvSpPr>
          <p:spPr bwMode="auto">
            <a:xfrm>
              <a:off x="4216400" y="2860675"/>
              <a:ext cx="165100" cy="165100"/>
            </a:xfrm>
            <a:custGeom>
              <a:avLst/>
              <a:gdLst>
                <a:gd name="T0" fmla="*/ 104 w 104"/>
                <a:gd name="T1" fmla="*/ 52 h 104"/>
                <a:gd name="T2" fmla="*/ 104 w 104"/>
                <a:gd name="T3" fmla="*/ 52 h 104"/>
                <a:gd name="T4" fmla="*/ 102 w 104"/>
                <a:gd name="T5" fmla="*/ 62 h 104"/>
                <a:gd name="T6" fmla="*/ 100 w 104"/>
                <a:gd name="T7" fmla="*/ 72 h 104"/>
                <a:gd name="T8" fmla="*/ 96 w 104"/>
                <a:gd name="T9" fmla="*/ 80 h 104"/>
                <a:gd name="T10" fmla="*/ 88 w 104"/>
                <a:gd name="T11" fmla="*/ 88 h 104"/>
                <a:gd name="T12" fmla="*/ 82 w 104"/>
                <a:gd name="T13" fmla="*/ 96 h 104"/>
                <a:gd name="T14" fmla="*/ 72 w 104"/>
                <a:gd name="T15" fmla="*/ 100 h 104"/>
                <a:gd name="T16" fmla="*/ 62 w 104"/>
                <a:gd name="T17" fmla="*/ 102 h 104"/>
                <a:gd name="T18" fmla="*/ 52 w 104"/>
                <a:gd name="T19" fmla="*/ 104 h 104"/>
                <a:gd name="T20" fmla="*/ 52 w 104"/>
                <a:gd name="T21" fmla="*/ 104 h 104"/>
                <a:gd name="T22" fmla="*/ 42 w 104"/>
                <a:gd name="T23" fmla="*/ 102 h 104"/>
                <a:gd name="T24" fmla="*/ 32 w 104"/>
                <a:gd name="T25" fmla="*/ 100 h 104"/>
                <a:gd name="T26" fmla="*/ 24 w 104"/>
                <a:gd name="T27" fmla="*/ 96 h 104"/>
                <a:gd name="T28" fmla="*/ 16 w 104"/>
                <a:gd name="T29" fmla="*/ 88 h 104"/>
                <a:gd name="T30" fmla="*/ 10 w 104"/>
                <a:gd name="T31" fmla="*/ 80 h 104"/>
                <a:gd name="T32" fmla="*/ 4 w 104"/>
                <a:gd name="T33" fmla="*/ 72 h 104"/>
                <a:gd name="T34" fmla="*/ 2 w 104"/>
                <a:gd name="T35" fmla="*/ 62 h 104"/>
                <a:gd name="T36" fmla="*/ 0 w 104"/>
                <a:gd name="T37" fmla="*/ 52 h 104"/>
                <a:gd name="T38" fmla="*/ 0 w 104"/>
                <a:gd name="T39" fmla="*/ 52 h 104"/>
                <a:gd name="T40" fmla="*/ 2 w 104"/>
                <a:gd name="T41" fmla="*/ 42 h 104"/>
                <a:gd name="T42" fmla="*/ 4 w 104"/>
                <a:gd name="T43" fmla="*/ 32 h 104"/>
                <a:gd name="T44" fmla="*/ 10 w 104"/>
                <a:gd name="T45" fmla="*/ 22 h 104"/>
                <a:gd name="T46" fmla="*/ 16 w 104"/>
                <a:gd name="T47" fmla="*/ 14 h 104"/>
                <a:gd name="T48" fmla="*/ 24 w 104"/>
                <a:gd name="T49" fmla="*/ 8 h 104"/>
                <a:gd name="T50" fmla="*/ 32 w 104"/>
                <a:gd name="T51" fmla="*/ 4 h 104"/>
                <a:gd name="T52" fmla="*/ 42 w 104"/>
                <a:gd name="T53" fmla="*/ 0 h 104"/>
                <a:gd name="T54" fmla="*/ 52 w 104"/>
                <a:gd name="T55" fmla="*/ 0 h 104"/>
                <a:gd name="T56" fmla="*/ 52 w 104"/>
                <a:gd name="T57" fmla="*/ 0 h 104"/>
                <a:gd name="T58" fmla="*/ 62 w 104"/>
                <a:gd name="T59" fmla="*/ 0 h 104"/>
                <a:gd name="T60" fmla="*/ 72 w 104"/>
                <a:gd name="T61" fmla="*/ 4 h 104"/>
                <a:gd name="T62" fmla="*/ 82 w 104"/>
                <a:gd name="T63" fmla="*/ 8 h 104"/>
                <a:gd name="T64" fmla="*/ 88 w 104"/>
                <a:gd name="T65" fmla="*/ 14 h 104"/>
                <a:gd name="T66" fmla="*/ 96 w 104"/>
                <a:gd name="T67" fmla="*/ 22 h 104"/>
                <a:gd name="T68" fmla="*/ 100 w 104"/>
                <a:gd name="T69" fmla="*/ 32 h 104"/>
                <a:gd name="T70" fmla="*/ 102 w 104"/>
                <a:gd name="T71" fmla="*/ 42 h 104"/>
                <a:gd name="T72" fmla="*/ 104 w 104"/>
                <a:gd name="T7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4" y="52"/>
                  </a:lnTo>
                  <a:lnTo>
                    <a:pt x="102" y="62"/>
                  </a:lnTo>
                  <a:lnTo>
                    <a:pt x="100" y="72"/>
                  </a:lnTo>
                  <a:lnTo>
                    <a:pt x="96" y="80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2" y="100"/>
                  </a:lnTo>
                  <a:lnTo>
                    <a:pt x="62" y="102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2" y="102"/>
                  </a:lnTo>
                  <a:lnTo>
                    <a:pt x="32" y="100"/>
                  </a:lnTo>
                  <a:lnTo>
                    <a:pt x="24" y="96"/>
                  </a:lnTo>
                  <a:lnTo>
                    <a:pt x="16" y="88"/>
                  </a:lnTo>
                  <a:lnTo>
                    <a:pt x="10" y="80"/>
                  </a:lnTo>
                  <a:lnTo>
                    <a:pt x="4" y="72"/>
                  </a:lnTo>
                  <a:lnTo>
                    <a:pt x="2" y="6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6" y="14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2" y="8"/>
                  </a:lnTo>
                  <a:lnTo>
                    <a:pt x="88" y="14"/>
                  </a:lnTo>
                  <a:lnTo>
                    <a:pt x="96" y="22"/>
                  </a:lnTo>
                  <a:lnTo>
                    <a:pt x="100" y="32"/>
                  </a:lnTo>
                  <a:lnTo>
                    <a:pt x="102" y="42"/>
                  </a:lnTo>
                  <a:lnTo>
                    <a:pt x="104" y="5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1" name="Rectangle 241"/>
            <p:cNvSpPr>
              <a:spLocks noChangeArrowheads="1"/>
            </p:cNvSpPr>
            <p:nvPr/>
          </p:nvSpPr>
          <p:spPr bwMode="auto">
            <a:xfrm>
              <a:off x="3498850" y="3082925"/>
              <a:ext cx="111125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2" name="Rectangle 242"/>
            <p:cNvSpPr>
              <a:spLocks noChangeArrowheads="1"/>
            </p:cNvSpPr>
            <p:nvPr/>
          </p:nvSpPr>
          <p:spPr bwMode="auto">
            <a:xfrm>
              <a:off x="3498850" y="3082925"/>
              <a:ext cx="111125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3" name="Rectangle 243"/>
            <p:cNvSpPr>
              <a:spLocks noChangeArrowheads="1"/>
            </p:cNvSpPr>
            <p:nvPr/>
          </p:nvSpPr>
          <p:spPr bwMode="auto">
            <a:xfrm>
              <a:off x="5019675" y="3155950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4" name="Rectangle 244"/>
            <p:cNvSpPr>
              <a:spLocks noChangeArrowheads="1"/>
            </p:cNvSpPr>
            <p:nvPr/>
          </p:nvSpPr>
          <p:spPr bwMode="auto">
            <a:xfrm>
              <a:off x="5019675" y="3155950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5" name="Rectangle 245"/>
            <p:cNvSpPr>
              <a:spLocks noChangeArrowheads="1"/>
            </p:cNvSpPr>
            <p:nvPr/>
          </p:nvSpPr>
          <p:spPr bwMode="auto">
            <a:xfrm>
              <a:off x="5362575" y="2673350"/>
              <a:ext cx="114300" cy="101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6" name="Rectangle 246"/>
            <p:cNvSpPr>
              <a:spLocks noChangeArrowheads="1"/>
            </p:cNvSpPr>
            <p:nvPr/>
          </p:nvSpPr>
          <p:spPr bwMode="auto">
            <a:xfrm>
              <a:off x="5362575" y="2673350"/>
              <a:ext cx="114300" cy="101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7" name="Freeform 247"/>
            <p:cNvSpPr>
              <a:spLocks/>
            </p:cNvSpPr>
            <p:nvPr/>
          </p:nvSpPr>
          <p:spPr bwMode="auto">
            <a:xfrm>
              <a:off x="5238750" y="2819400"/>
              <a:ext cx="488950" cy="358775"/>
            </a:xfrm>
            <a:custGeom>
              <a:avLst/>
              <a:gdLst>
                <a:gd name="T0" fmla="*/ 212 w 308"/>
                <a:gd name="T1" fmla="*/ 0 h 226"/>
                <a:gd name="T2" fmla="*/ 308 w 308"/>
                <a:gd name="T3" fmla="*/ 98 h 226"/>
                <a:gd name="T4" fmla="*/ 0 w 308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8" h="226">
                  <a:moveTo>
                    <a:pt x="212" y="0"/>
                  </a:moveTo>
                  <a:lnTo>
                    <a:pt x="308" y="98"/>
                  </a:lnTo>
                  <a:lnTo>
                    <a:pt x="0" y="22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8" name="Freeform 248"/>
            <p:cNvSpPr>
              <a:spLocks/>
            </p:cNvSpPr>
            <p:nvPr/>
          </p:nvSpPr>
          <p:spPr bwMode="auto">
            <a:xfrm>
              <a:off x="5187950" y="3140075"/>
              <a:ext cx="82550" cy="57150"/>
            </a:xfrm>
            <a:custGeom>
              <a:avLst/>
              <a:gdLst>
                <a:gd name="T0" fmla="*/ 0 w 52"/>
                <a:gd name="T1" fmla="*/ 36 h 36"/>
                <a:gd name="T2" fmla="*/ 36 w 52"/>
                <a:gd name="T3" fmla="*/ 0 h 36"/>
                <a:gd name="T4" fmla="*/ 34 w 52"/>
                <a:gd name="T5" fmla="*/ 22 h 36"/>
                <a:gd name="T6" fmla="*/ 52 w 52"/>
                <a:gd name="T7" fmla="*/ 36 h 36"/>
                <a:gd name="T8" fmla="*/ 0 w 5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6"/>
                  </a:moveTo>
                  <a:lnTo>
                    <a:pt x="36" y="0"/>
                  </a:lnTo>
                  <a:lnTo>
                    <a:pt x="34" y="22"/>
                  </a:lnTo>
                  <a:lnTo>
                    <a:pt x="52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9" name="Freeform 249"/>
            <p:cNvSpPr>
              <a:spLocks/>
            </p:cNvSpPr>
            <p:nvPr/>
          </p:nvSpPr>
          <p:spPr bwMode="auto">
            <a:xfrm>
              <a:off x="5187950" y="3140075"/>
              <a:ext cx="82550" cy="57150"/>
            </a:xfrm>
            <a:custGeom>
              <a:avLst/>
              <a:gdLst>
                <a:gd name="T0" fmla="*/ 0 w 52"/>
                <a:gd name="T1" fmla="*/ 36 h 36"/>
                <a:gd name="T2" fmla="*/ 36 w 52"/>
                <a:gd name="T3" fmla="*/ 0 h 36"/>
                <a:gd name="T4" fmla="*/ 34 w 52"/>
                <a:gd name="T5" fmla="*/ 22 h 36"/>
                <a:gd name="T6" fmla="*/ 52 w 52"/>
                <a:gd name="T7" fmla="*/ 36 h 36"/>
                <a:gd name="T8" fmla="*/ 0 w 5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6"/>
                  </a:moveTo>
                  <a:lnTo>
                    <a:pt x="36" y="0"/>
                  </a:lnTo>
                  <a:lnTo>
                    <a:pt x="34" y="22"/>
                  </a:lnTo>
                  <a:lnTo>
                    <a:pt x="52" y="36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0" name="Freeform 250"/>
            <p:cNvSpPr>
              <a:spLocks/>
            </p:cNvSpPr>
            <p:nvPr/>
          </p:nvSpPr>
          <p:spPr bwMode="auto">
            <a:xfrm>
              <a:off x="5540375" y="2778125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2 h 48"/>
                <a:gd name="T4" fmla="*/ 24 w 46"/>
                <a:gd name="T5" fmla="*/ 28 h 48"/>
                <a:gd name="T6" fmla="*/ 18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2"/>
                  </a:lnTo>
                  <a:lnTo>
                    <a:pt x="24" y="28"/>
                  </a:lnTo>
                  <a:lnTo>
                    <a:pt x="18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1" name="Freeform 251"/>
            <p:cNvSpPr>
              <a:spLocks/>
            </p:cNvSpPr>
            <p:nvPr/>
          </p:nvSpPr>
          <p:spPr bwMode="auto">
            <a:xfrm>
              <a:off x="5540375" y="2778125"/>
              <a:ext cx="73025" cy="76200"/>
            </a:xfrm>
            <a:custGeom>
              <a:avLst/>
              <a:gdLst>
                <a:gd name="T0" fmla="*/ 0 w 46"/>
                <a:gd name="T1" fmla="*/ 0 h 48"/>
                <a:gd name="T2" fmla="*/ 46 w 46"/>
                <a:gd name="T3" fmla="*/ 22 h 48"/>
                <a:gd name="T4" fmla="*/ 24 w 46"/>
                <a:gd name="T5" fmla="*/ 28 h 48"/>
                <a:gd name="T6" fmla="*/ 18 w 46"/>
                <a:gd name="T7" fmla="*/ 48 h 48"/>
                <a:gd name="T8" fmla="*/ 0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0" y="0"/>
                  </a:moveTo>
                  <a:lnTo>
                    <a:pt x="46" y="22"/>
                  </a:lnTo>
                  <a:lnTo>
                    <a:pt x="24" y="28"/>
                  </a:lnTo>
                  <a:lnTo>
                    <a:pt x="18" y="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2" name="Line 252"/>
            <p:cNvSpPr>
              <a:spLocks noChangeShapeType="1"/>
            </p:cNvSpPr>
            <p:nvPr/>
          </p:nvSpPr>
          <p:spPr bwMode="auto">
            <a:xfrm flipH="1" flipV="1">
              <a:off x="4718050" y="4333875"/>
              <a:ext cx="1377950" cy="3810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3" name="Freeform 253"/>
            <p:cNvSpPr>
              <a:spLocks/>
            </p:cNvSpPr>
            <p:nvPr/>
          </p:nvSpPr>
          <p:spPr bwMode="auto">
            <a:xfrm>
              <a:off x="4664075" y="4308475"/>
              <a:ext cx="82550" cy="60325"/>
            </a:xfrm>
            <a:custGeom>
              <a:avLst/>
              <a:gdLst>
                <a:gd name="T0" fmla="*/ 0 w 52"/>
                <a:gd name="T1" fmla="*/ 6 h 38"/>
                <a:gd name="T2" fmla="*/ 52 w 52"/>
                <a:gd name="T3" fmla="*/ 0 h 38"/>
                <a:gd name="T4" fmla="*/ 36 w 52"/>
                <a:gd name="T5" fmla="*/ 16 h 38"/>
                <a:gd name="T6" fmla="*/ 42 w 52"/>
                <a:gd name="T7" fmla="*/ 38 h 38"/>
                <a:gd name="T8" fmla="*/ 0 w 52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6"/>
                  </a:moveTo>
                  <a:lnTo>
                    <a:pt x="52" y="0"/>
                  </a:lnTo>
                  <a:lnTo>
                    <a:pt x="36" y="16"/>
                  </a:lnTo>
                  <a:lnTo>
                    <a:pt x="42" y="3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4" name="Freeform 254"/>
            <p:cNvSpPr>
              <a:spLocks/>
            </p:cNvSpPr>
            <p:nvPr/>
          </p:nvSpPr>
          <p:spPr bwMode="auto">
            <a:xfrm>
              <a:off x="4664075" y="4308475"/>
              <a:ext cx="82550" cy="60325"/>
            </a:xfrm>
            <a:custGeom>
              <a:avLst/>
              <a:gdLst>
                <a:gd name="T0" fmla="*/ 0 w 52"/>
                <a:gd name="T1" fmla="*/ 6 h 38"/>
                <a:gd name="T2" fmla="*/ 52 w 52"/>
                <a:gd name="T3" fmla="*/ 0 h 38"/>
                <a:gd name="T4" fmla="*/ 36 w 52"/>
                <a:gd name="T5" fmla="*/ 16 h 38"/>
                <a:gd name="T6" fmla="*/ 42 w 5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0" y="6"/>
                  </a:moveTo>
                  <a:lnTo>
                    <a:pt x="52" y="0"/>
                  </a:lnTo>
                  <a:lnTo>
                    <a:pt x="36" y="16"/>
                  </a:lnTo>
                  <a:lnTo>
                    <a:pt x="42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5" name="Line 255"/>
            <p:cNvSpPr>
              <a:spLocks noChangeShapeType="1"/>
            </p:cNvSpPr>
            <p:nvPr/>
          </p:nvSpPr>
          <p:spPr bwMode="auto">
            <a:xfrm flipH="1" flipV="1">
              <a:off x="2959100" y="4432300"/>
              <a:ext cx="3136900" cy="2825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6" name="Freeform 256"/>
            <p:cNvSpPr>
              <a:spLocks/>
            </p:cNvSpPr>
            <p:nvPr/>
          </p:nvSpPr>
          <p:spPr bwMode="auto">
            <a:xfrm>
              <a:off x="2905125" y="4403725"/>
              <a:ext cx="79375" cy="60325"/>
            </a:xfrm>
            <a:custGeom>
              <a:avLst/>
              <a:gdLst>
                <a:gd name="T0" fmla="*/ 0 w 50"/>
                <a:gd name="T1" fmla="*/ 14 h 38"/>
                <a:gd name="T2" fmla="*/ 50 w 50"/>
                <a:gd name="T3" fmla="*/ 0 h 38"/>
                <a:gd name="T4" fmla="*/ 38 w 50"/>
                <a:gd name="T5" fmla="*/ 18 h 38"/>
                <a:gd name="T6" fmla="*/ 46 w 50"/>
                <a:gd name="T7" fmla="*/ 38 h 38"/>
                <a:gd name="T8" fmla="*/ 0 w 50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4"/>
                  </a:moveTo>
                  <a:lnTo>
                    <a:pt x="50" y="0"/>
                  </a:lnTo>
                  <a:lnTo>
                    <a:pt x="38" y="18"/>
                  </a:lnTo>
                  <a:lnTo>
                    <a:pt x="46" y="3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7" name="Freeform 257"/>
            <p:cNvSpPr>
              <a:spLocks/>
            </p:cNvSpPr>
            <p:nvPr/>
          </p:nvSpPr>
          <p:spPr bwMode="auto">
            <a:xfrm>
              <a:off x="2905125" y="4403725"/>
              <a:ext cx="79375" cy="60325"/>
            </a:xfrm>
            <a:custGeom>
              <a:avLst/>
              <a:gdLst>
                <a:gd name="T0" fmla="*/ 0 w 50"/>
                <a:gd name="T1" fmla="*/ 14 h 38"/>
                <a:gd name="T2" fmla="*/ 50 w 50"/>
                <a:gd name="T3" fmla="*/ 0 h 38"/>
                <a:gd name="T4" fmla="*/ 38 w 50"/>
                <a:gd name="T5" fmla="*/ 18 h 38"/>
                <a:gd name="T6" fmla="*/ 46 w 50"/>
                <a:gd name="T7" fmla="*/ 38 h 38"/>
                <a:gd name="T8" fmla="*/ 0 w 50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14"/>
                  </a:moveTo>
                  <a:lnTo>
                    <a:pt x="50" y="0"/>
                  </a:lnTo>
                  <a:lnTo>
                    <a:pt x="38" y="18"/>
                  </a:lnTo>
                  <a:lnTo>
                    <a:pt x="46" y="38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8" name="Line 258"/>
            <p:cNvSpPr>
              <a:spLocks noChangeShapeType="1"/>
            </p:cNvSpPr>
            <p:nvPr/>
          </p:nvSpPr>
          <p:spPr bwMode="auto">
            <a:xfrm flipV="1">
              <a:off x="6096000" y="4194175"/>
              <a:ext cx="342900" cy="5207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9" name="Freeform 259"/>
            <p:cNvSpPr>
              <a:spLocks/>
            </p:cNvSpPr>
            <p:nvPr/>
          </p:nvSpPr>
          <p:spPr bwMode="auto">
            <a:xfrm>
              <a:off x="6400800" y="4149725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4 w 44"/>
                <a:gd name="T3" fmla="*/ 50 h 50"/>
                <a:gd name="T4" fmla="*/ 24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2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0" name="Freeform 260"/>
            <p:cNvSpPr>
              <a:spLocks/>
            </p:cNvSpPr>
            <p:nvPr/>
          </p:nvSpPr>
          <p:spPr bwMode="auto">
            <a:xfrm>
              <a:off x="6400800" y="4149725"/>
              <a:ext cx="69850" cy="79375"/>
            </a:xfrm>
            <a:custGeom>
              <a:avLst/>
              <a:gdLst>
                <a:gd name="T0" fmla="*/ 44 w 44"/>
                <a:gd name="T1" fmla="*/ 0 h 50"/>
                <a:gd name="T2" fmla="*/ 34 w 44"/>
                <a:gd name="T3" fmla="*/ 50 h 50"/>
                <a:gd name="T4" fmla="*/ 24 w 44"/>
                <a:gd name="T5" fmla="*/ 30 h 50"/>
                <a:gd name="T6" fmla="*/ 0 w 44"/>
                <a:gd name="T7" fmla="*/ 28 h 50"/>
                <a:gd name="T8" fmla="*/ 44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28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1" name="Rectangle 261"/>
            <p:cNvSpPr>
              <a:spLocks noChangeArrowheads="1"/>
            </p:cNvSpPr>
            <p:nvPr/>
          </p:nvSpPr>
          <p:spPr bwMode="auto">
            <a:xfrm>
              <a:off x="2867985" y="4724400"/>
              <a:ext cx="2573966" cy="2984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2" name="Rectangle 262"/>
            <p:cNvSpPr>
              <a:spLocks noChangeArrowheads="1"/>
            </p:cNvSpPr>
            <p:nvPr/>
          </p:nvSpPr>
          <p:spPr bwMode="auto">
            <a:xfrm>
              <a:off x="2867985" y="4724400"/>
              <a:ext cx="2573966" cy="2984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3" name="Rectangle 263"/>
            <p:cNvSpPr>
              <a:spLocks noChangeArrowheads="1"/>
            </p:cNvSpPr>
            <p:nvPr/>
          </p:nvSpPr>
          <p:spPr bwMode="auto">
            <a:xfrm>
              <a:off x="1622425" y="2352675"/>
              <a:ext cx="1181100" cy="2762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4" name="Rectangle 264"/>
            <p:cNvSpPr>
              <a:spLocks noChangeArrowheads="1"/>
            </p:cNvSpPr>
            <p:nvPr/>
          </p:nvSpPr>
          <p:spPr bwMode="auto">
            <a:xfrm>
              <a:off x="1622425" y="2352675"/>
              <a:ext cx="1181100" cy="2762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05" name="Rectangle 265"/>
            <p:cNvSpPr>
              <a:spLocks noChangeArrowheads="1"/>
            </p:cNvSpPr>
            <p:nvPr/>
          </p:nvSpPr>
          <p:spPr bwMode="auto">
            <a:xfrm>
              <a:off x="3670300" y="2578100"/>
              <a:ext cx="13080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Consultant A, chef de projet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responsable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25" name="Rectangle 285"/>
            <p:cNvSpPr>
              <a:spLocks noChangeArrowheads="1"/>
            </p:cNvSpPr>
            <p:nvPr/>
          </p:nvSpPr>
          <p:spPr bwMode="auto">
            <a:xfrm>
              <a:off x="1679575" y="2362200"/>
              <a:ext cx="10740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équipe pour piloter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globalement le projet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42" name="Rectangle 302"/>
            <p:cNvSpPr>
              <a:spLocks noChangeArrowheads="1"/>
            </p:cNvSpPr>
            <p:nvPr/>
          </p:nvSpPr>
          <p:spPr bwMode="auto">
            <a:xfrm>
              <a:off x="5784850" y="2781300"/>
              <a:ext cx="79028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personnes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l’entreprise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(niveau direction)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63" name="Rectangle 323"/>
            <p:cNvSpPr>
              <a:spLocks noChangeArrowheads="1"/>
            </p:cNvSpPr>
            <p:nvPr/>
          </p:nvSpPr>
          <p:spPr bwMode="auto">
            <a:xfrm>
              <a:off x="2276475" y="3403600"/>
              <a:ext cx="5915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Consultant B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0" name="Rectangle 330"/>
            <p:cNvSpPr>
              <a:spLocks noChangeArrowheads="1"/>
            </p:cNvSpPr>
            <p:nvPr/>
          </p:nvSpPr>
          <p:spPr bwMode="auto">
            <a:xfrm>
              <a:off x="3892550" y="3403600"/>
              <a:ext cx="59631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Consultant C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579" name="Rectangle 339"/>
            <p:cNvSpPr>
              <a:spLocks noChangeArrowheads="1"/>
            </p:cNvSpPr>
            <p:nvPr/>
          </p:nvSpPr>
          <p:spPr bwMode="auto">
            <a:xfrm>
              <a:off x="2903010" y="4750514"/>
              <a:ext cx="2459565" cy="234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Trois sous-projets avec trois équipes de taille moyenne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travaillant sur une partie du projet global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616" name="Rectangle 376"/>
            <p:cNvSpPr>
              <a:spLocks noChangeArrowheads="1"/>
            </p:cNvSpPr>
            <p:nvPr/>
          </p:nvSpPr>
          <p:spPr bwMode="auto">
            <a:xfrm>
              <a:off x="5702300" y="4756150"/>
              <a:ext cx="13705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personnes de l’entreprise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(niveau opérationnel)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636" name="Rectangle 396"/>
            <p:cNvSpPr>
              <a:spLocks noChangeArrowheads="1"/>
            </p:cNvSpPr>
            <p:nvPr/>
          </p:nvSpPr>
          <p:spPr bwMode="auto">
            <a:xfrm>
              <a:off x="5603875" y="3403600"/>
              <a:ext cx="59631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Consultant D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010425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DEGRÉS DE SOUTIEN AU CONSULTANT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REPÉRER LES INTERLOCUTEURS CLÉS, LES FREINS ET LES OPPOSANTS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20509" name="Freeform 6"/>
          <p:cNvSpPr>
            <a:spLocks/>
          </p:cNvSpPr>
          <p:nvPr/>
        </p:nvSpPr>
        <p:spPr bwMode="auto">
          <a:xfrm>
            <a:off x="2382838" y="2038350"/>
            <a:ext cx="2168525" cy="2501900"/>
          </a:xfrm>
          <a:custGeom>
            <a:avLst/>
            <a:gdLst>
              <a:gd name="T0" fmla="*/ 0 w 1366"/>
              <a:gd name="T1" fmla="*/ 0 h 1576"/>
              <a:gd name="T2" fmla="*/ 0 w 1366"/>
              <a:gd name="T3" fmla="*/ 0 h 1576"/>
              <a:gd name="T4" fmla="*/ 2 w 1366"/>
              <a:gd name="T5" fmla="*/ 82 h 1576"/>
              <a:gd name="T6" fmla="*/ 4 w 1366"/>
              <a:gd name="T7" fmla="*/ 160 h 1576"/>
              <a:gd name="T8" fmla="*/ 10 w 1366"/>
              <a:gd name="T9" fmla="*/ 238 h 1576"/>
              <a:gd name="T10" fmla="*/ 16 w 1366"/>
              <a:gd name="T11" fmla="*/ 312 h 1576"/>
              <a:gd name="T12" fmla="*/ 28 w 1366"/>
              <a:gd name="T13" fmla="*/ 386 h 1576"/>
              <a:gd name="T14" fmla="*/ 36 w 1366"/>
              <a:gd name="T15" fmla="*/ 424 h 1576"/>
              <a:gd name="T16" fmla="*/ 44 w 1366"/>
              <a:gd name="T17" fmla="*/ 460 h 1576"/>
              <a:gd name="T18" fmla="*/ 54 w 1366"/>
              <a:gd name="T19" fmla="*/ 498 h 1576"/>
              <a:gd name="T20" fmla="*/ 66 w 1366"/>
              <a:gd name="T21" fmla="*/ 536 h 1576"/>
              <a:gd name="T22" fmla="*/ 80 w 1366"/>
              <a:gd name="T23" fmla="*/ 572 h 1576"/>
              <a:gd name="T24" fmla="*/ 94 w 1366"/>
              <a:gd name="T25" fmla="*/ 612 h 1576"/>
              <a:gd name="T26" fmla="*/ 94 w 1366"/>
              <a:gd name="T27" fmla="*/ 612 h 1576"/>
              <a:gd name="T28" fmla="*/ 112 w 1366"/>
              <a:gd name="T29" fmla="*/ 650 h 1576"/>
              <a:gd name="T30" fmla="*/ 130 w 1366"/>
              <a:gd name="T31" fmla="*/ 690 h 1576"/>
              <a:gd name="T32" fmla="*/ 152 w 1366"/>
              <a:gd name="T33" fmla="*/ 730 h 1576"/>
              <a:gd name="T34" fmla="*/ 176 w 1366"/>
              <a:gd name="T35" fmla="*/ 770 h 1576"/>
              <a:gd name="T36" fmla="*/ 200 w 1366"/>
              <a:gd name="T37" fmla="*/ 810 h 1576"/>
              <a:gd name="T38" fmla="*/ 226 w 1366"/>
              <a:gd name="T39" fmla="*/ 850 h 1576"/>
              <a:gd name="T40" fmla="*/ 280 w 1366"/>
              <a:gd name="T41" fmla="*/ 928 h 1576"/>
              <a:gd name="T42" fmla="*/ 338 w 1366"/>
              <a:gd name="T43" fmla="*/ 1002 h 1576"/>
              <a:gd name="T44" fmla="*/ 396 w 1366"/>
              <a:gd name="T45" fmla="*/ 1074 h 1576"/>
              <a:gd name="T46" fmla="*/ 452 w 1366"/>
              <a:gd name="T47" fmla="*/ 1138 h 1576"/>
              <a:gd name="T48" fmla="*/ 506 w 1366"/>
              <a:gd name="T49" fmla="*/ 1196 h 1576"/>
              <a:gd name="T50" fmla="*/ 506 w 1366"/>
              <a:gd name="T51" fmla="*/ 1196 h 1576"/>
              <a:gd name="T52" fmla="*/ 558 w 1366"/>
              <a:gd name="T53" fmla="*/ 1246 h 1576"/>
              <a:gd name="T54" fmla="*/ 610 w 1366"/>
              <a:gd name="T55" fmla="*/ 1292 h 1576"/>
              <a:gd name="T56" fmla="*/ 660 w 1366"/>
              <a:gd name="T57" fmla="*/ 1330 h 1576"/>
              <a:gd name="T58" fmla="*/ 712 w 1366"/>
              <a:gd name="T59" fmla="*/ 1364 h 1576"/>
              <a:gd name="T60" fmla="*/ 764 w 1366"/>
              <a:gd name="T61" fmla="*/ 1396 h 1576"/>
              <a:gd name="T62" fmla="*/ 816 w 1366"/>
              <a:gd name="T63" fmla="*/ 1424 h 1576"/>
              <a:gd name="T64" fmla="*/ 868 w 1366"/>
              <a:gd name="T65" fmla="*/ 1448 h 1576"/>
              <a:gd name="T66" fmla="*/ 920 w 1366"/>
              <a:gd name="T67" fmla="*/ 1472 h 1576"/>
              <a:gd name="T68" fmla="*/ 920 w 1366"/>
              <a:gd name="T69" fmla="*/ 1472 h 1576"/>
              <a:gd name="T70" fmla="*/ 974 w 1366"/>
              <a:gd name="T71" fmla="*/ 1494 h 1576"/>
              <a:gd name="T72" fmla="*/ 1028 w 1366"/>
              <a:gd name="T73" fmla="*/ 1512 h 1576"/>
              <a:gd name="T74" fmla="*/ 1084 w 1366"/>
              <a:gd name="T75" fmla="*/ 1526 h 1576"/>
              <a:gd name="T76" fmla="*/ 1140 w 1366"/>
              <a:gd name="T77" fmla="*/ 1540 h 1576"/>
              <a:gd name="T78" fmla="*/ 1196 w 1366"/>
              <a:gd name="T79" fmla="*/ 1550 h 1576"/>
              <a:gd name="T80" fmla="*/ 1252 w 1366"/>
              <a:gd name="T81" fmla="*/ 1560 h 1576"/>
              <a:gd name="T82" fmla="*/ 1366 w 1366"/>
              <a:gd name="T83" fmla="*/ 1576 h 1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66" h="1576">
                <a:moveTo>
                  <a:pt x="0" y="0"/>
                </a:moveTo>
                <a:lnTo>
                  <a:pt x="0" y="0"/>
                </a:lnTo>
                <a:lnTo>
                  <a:pt x="2" y="82"/>
                </a:lnTo>
                <a:lnTo>
                  <a:pt x="4" y="160"/>
                </a:lnTo>
                <a:lnTo>
                  <a:pt x="10" y="238"/>
                </a:lnTo>
                <a:lnTo>
                  <a:pt x="16" y="312"/>
                </a:lnTo>
                <a:lnTo>
                  <a:pt x="28" y="386"/>
                </a:lnTo>
                <a:lnTo>
                  <a:pt x="36" y="424"/>
                </a:lnTo>
                <a:lnTo>
                  <a:pt x="44" y="460"/>
                </a:lnTo>
                <a:lnTo>
                  <a:pt x="54" y="498"/>
                </a:lnTo>
                <a:lnTo>
                  <a:pt x="66" y="536"/>
                </a:lnTo>
                <a:lnTo>
                  <a:pt x="80" y="572"/>
                </a:lnTo>
                <a:lnTo>
                  <a:pt x="94" y="612"/>
                </a:lnTo>
                <a:lnTo>
                  <a:pt x="94" y="612"/>
                </a:lnTo>
                <a:lnTo>
                  <a:pt x="112" y="650"/>
                </a:lnTo>
                <a:lnTo>
                  <a:pt x="130" y="690"/>
                </a:lnTo>
                <a:lnTo>
                  <a:pt x="152" y="730"/>
                </a:lnTo>
                <a:lnTo>
                  <a:pt x="176" y="770"/>
                </a:lnTo>
                <a:lnTo>
                  <a:pt x="200" y="810"/>
                </a:lnTo>
                <a:lnTo>
                  <a:pt x="226" y="850"/>
                </a:lnTo>
                <a:lnTo>
                  <a:pt x="280" y="928"/>
                </a:lnTo>
                <a:lnTo>
                  <a:pt x="338" y="1002"/>
                </a:lnTo>
                <a:lnTo>
                  <a:pt x="396" y="1074"/>
                </a:lnTo>
                <a:lnTo>
                  <a:pt x="452" y="1138"/>
                </a:lnTo>
                <a:lnTo>
                  <a:pt x="506" y="1196"/>
                </a:lnTo>
                <a:lnTo>
                  <a:pt x="506" y="1196"/>
                </a:lnTo>
                <a:lnTo>
                  <a:pt x="558" y="1246"/>
                </a:lnTo>
                <a:lnTo>
                  <a:pt x="610" y="1292"/>
                </a:lnTo>
                <a:lnTo>
                  <a:pt x="660" y="1330"/>
                </a:lnTo>
                <a:lnTo>
                  <a:pt x="712" y="1364"/>
                </a:lnTo>
                <a:lnTo>
                  <a:pt x="764" y="1396"/>
                </a:lnTo>
                <a:lnTo>
                  <a:pt x="816" y="1424"/>
                </a:lnTo>
                <a:lnTo>
                  <a:pt x="868" y="1448"/>
                </a:lnTo>
                <a:lnTo>
                  <a:pt x="920" y="1472"/>
                </a:lnTo>
                <a:lnTo>
                  <a:pt x="920" y="1472"/>
                </a:lnTo>
                <a:lnTo>
                  <a:pt x="974" y="1494"/>
                </a:lnTo>
                <a:lnTo>
                  <a:pt x="1028" y="1512"/>
                </a:lnTo>
                <a:lnTo>
                  <a:pt x="1084" y="1526"/>
                </a:lnTo>
                <a:lnTo>
                  <a:pt x="1140" y="1540"/>
                </a:lnTo>
                <a:lnTo>
                  <a:pt x="1196" y="1550"/>
                </a:lnTo>
                <a:lnTo>
                  <a:pt x="1252" y="1560"/>
                </a:lnTo>
                <a:lnTo>
                  <a:pt x="1366" y="157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0" name="Freeform 7"/>
          <p:cNvSpPr>
            <a:spLocks/>
          </p:cNvSpPr>
          <p:nvPr/>
        </p:nvSpPr>
        <p:spPr bwMode="auto">
          <a:xfrm>
            <a:off x="4598988" y="2041525"/>
            <a:ext cx="2168525" cy="2501900"/>
          </a:xfrm>
          <a:custGeom>
            <a:avLst/>
            <a:gdLst>
              <a:gd name="T0" fmla="*/ 1366 w 1366"/>
              <a:gd name="T1" fmla="*/ 0 h 1576"/>
              <a:gd name="T2" fmla="*/ 1366 w 1366"/>
              <a:gd name="T3" fmla="*/ 0 h 1576"/>
              <a:gd name="T4" fmla="*/ 1364 w 1366"/>
              <a:gd name="T5" fmla="*/ 82 h 1576"/>
              <a:gd name="T6" fmla="*/ 1360 w 1366"/>
              <a:gd name="T7" fmla="*/ 160 h 1576"/>
              <a:gd name="T8" fmla="*/ 1356 w 1366"/>
              <a:gd name="T9" fmla="*/ 236 h 1576"/>
              <a:gd name="T10" fmla="*/ 1348 w 1366"/>
              <a:gd name="T11" fmla="*/ 312 h 1576"/>
              <a:gd name="T12" fmla="*/ 1338 w 1366"/>
              <a:gd name="T13" fmla="*/ 386 h 1576"/>
              <a:gd name="T14" fmla="*/ 1330 w 1366"/>
              <a:gd name="T15" fmla="*/ 422 h 1576"/>
              <a:gd name="T16" fmla="*/ 1320 w 1366"/>
              <a:gd name="T17" fmla="*/ 460 h 1576"/>
              <a:gd name="T18" fmla="*/ 1310 w 1366"/>
              <a:gd name="T19" fmla="*/ 498 h 1576"/>
              <a:gd name="T20" fmla="*/ 1300 w 1366"/>
              <a:gd name="T21" fmla="*/ 534 h 1576"/>
              <a:gd name="T22" fmla="*/ 1286 w 1366"/>
              <a:gd name="T23" fmla="*/ 572 h 1576"/>
              <a:gd name="T24" fmla="*/ 1270 w 1366"/>
              <a:gd name="T25" fmla="*/ 612 h 1576"/>
              <a:gd name="T26" fmla="*/ 1270 w 1366"/>
              <a:gd name="T27" fmla="*/ 612 h 1576"/>
              <a:gd name="T28" fmla="*/ 1254 w 1366"/>
              <a:gd name="T29" fmla="*/ 650 h 1576"/>
              <a:gd name="T30" fmla="*/ 1234 w 1366"/>
              <a:gd name="T31" fmla="*/ 690 h 1576"/>
              <a:gd name="T32" fmla="*/ 1212 w 1366"/>
              <a:gd name="T33" fmla="*/ 730 h 1576"/>
              <a:gd name="T34" fmla="*/ 1190 w 1366"/>
              <a:gd name="T35" fmla="*/ 770 h 1576"/>
              <a:gd name="T36" fmla="*/ 1166 w 1366"/>
              <a:gd name="T37" fmla="*/ 810 h 1576"/>
              <a:gd name="T38" fmla="*/ 1140 w 1366"/>
              <a:gd name="T39" fmla="*/ 850 h 1576"/>
              <a:gd name="T40" fmla="*/ 1084 w 1366"/>
              <a:gd name="T41" fmla="*/ 928 h 1576"/>
              <a:gd name="T42" fmla="*/ 1026 w 1366"/>
              <a:gd name="T43" fmla="*/ 1002 h 1576"/>
              <a:gd name="T44" fmla="*/ 968 w 1366"/>
              <a:gd name="T45" fmla="*/ 1072 h 1576"/>
              <a:gd name="T46" fmla="*/ 912 w 1366"/>
              <a:gd name="T47" fmla="*/ 1138 h 1576"/>
              <a:gd name="T48" fmla="*/ 858 w 1366"/>
              <a:gd name="T49" fmla="*/ 1196 h 1576"/>
              <a:gd name="T50" fmla="*/ 858 w 1366"/>
              <a:gd name="T51" fmla="*/ 1196 h 1576"/>
              <a:gd name="T52" fmla="*/ 808 w 1366"/>
              <a:gd name="T53" fmla="*/ 1246 h 1576"/>
              <a:gd name="T54" fmla="*/ 756 w 1366"/>
              <a:gd name="T55" fmla="*/ 1290 h 1576"/>
              <a:gd name="T56" fmla="*/ 704 w 1366"/>
              <a:gd name="T57" fmla="*/ 1330 h 1576"/>
              <a:gd name="T58" fmla="*/ 654 w 1366"/>
              <a:gd name="T59" fmla="*/ 1364 h 1576"/>
              <a:gd name="T60" fmla="*/ 602 w 1366"/>
              <a:gd name="T61" fmla="*/ 1396 h 1576"/>
              <a:gd name="T62" fmla="*/ 550 w 1366"/>
              <a:gd name="T63" fmla="*/ 1422 h 1576"/>
              <a:gd name="T64" fmla="*/ 498 w 1366"/>
              <a:gd name="T65" fmla="*/ 1448 h 1576"/>
              <a:gd name="T66" fmla="*/ 446 w 1366"/>
              <a:gd name="T67" fmla="*/ 1472 h 1576"/>
              <a:gd name="T68" fmla="*/ 446 w 1366"/>
              <a:gd name="T69" fmla="*/ 1472 h 1576"/>
              <a:gd name="T70" fmla="*/ 392 w 1366"/>
              <a:gd name="T71" fmla="*/ 1494 h 1576"/>
              <a:gd name="T72" fmla="*/ 336 w 1366"/>
              <a:gd name="T73" fmla="*/ 1512 h 1576"/>
              <a:gd name="T74" fmla="*/ 282 w 1366"/>
              <a:gd name="T75" fmla="*/ 1526 h 1576"/>
              <a:gd name="T76" fmla="*/ 226 w 1366"/>
              <a:gd name="T77" fmla="*/ 1540 h 1576"/>
              <a:gd name="T78" fmla="*/ 170 w 1366"/>
              <a:gd name="T79" fmla="*/ 1550 h 1576"/>
              <a:gd name="T80" fmla="*/ 114 w 1366"/>
              <a:gd name="T81" fmla="*/ 1558 h 1576"/>
              <a:gd name="T82" fmla="*/ 0 w 1366"/>
              <a:gd name="T83" fmla="*/ 1576 h 1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66" h="1576">
                <a:moveTo>
                  <a:pt x="1366" y="0"/>
                </a:moveTo>
                <a:lnTo>
                  <a:pt x="1366" y="0"/>
                </a:lnTo>
                <a:lnTo>
                  <a:pt x="1364" y="82"/>
                </a:lnTo>
                <a:lnTo>
                  <a:pt x="1360" y="160"/>
                </a:lnTo>
                <a:lnTo>
                  <a:pt x="1356" y="236"/>
                </a:lnTo>
                <a:lnTo>
                  <a:pt x="1348" y="312"/>
                </a:lnTo>
                <a:lnTo>
                  <a:pt x="1338" y="386"/>
                </a:lnTo>
                <a:lnTo>
                  <a:pt x="1330" y="422"/>
                </a:lnTo>
                <a:lnTo>
                  <a:pt x="1320" y="460"/>
                </a:lnTo>
                <a:lnTo>
                  <a:pt x="1310" y="498"/>
                </a:lnTo>
                <a:lnTo>
                  <a:pt x="1300" y="534"/>
                </a:lnTo>
                <a:lnTo>
                  <a:pt x="1286" y="572"/>
                </a:lnTo>
                <a:lnTo>
                  <a:pt x="1270" y="612"/>
                </a:lnTo>
                <a:lnTo>
                  <a:pt x="1270" y="612"/>
                </a:lnTo>
                <a:lnTo>
                  <a:pt x="1254" y="650"/>
                </a:lnTo>
                <a:lnTo>
                  <a:pt x="1234" y="690"/>
                </a:lnTo>
                <a:lnTo>
                  <a:pt x="1212" y="730"/>
                </a:lnTo>
                <a:lnTo>
                  <a:pt x="1190" y="770"/>
                </a:lnTo>
                <a:lnTo>
                  <a:pt x="1166" y="810"/>
                </a:lnTo>
                <a:lnTo>
                  <a:pt x="1140" y="850"/>
                </a:lnTo>
                <a:lnTo>
                  <a:pt x="1084" y="928"/>
                </a:lnTo>
                <a:lnTo>
                  <a:pt x="1026" y="1002"/>
                </a:lnTo>
                <a:lnTo>
                  <a:pt x="968" y="1072"/>
                </a:lnTo>
                <a:lnTo>
                  <a:pt x="912" y="1138"/>
                </a:lnTo>
                <a:lnTo>
                  <a:pt x="858" y="1196"/>
                </a:lnTo>
                <a:lnTo>
                  <a:pt x="858" y="1196"/>
                </a:lnTo>
                <a:lnTo>
                  <a:pt x="808" y="1246"/>
                </a:lnTo>
                <a:lnTo>
                  <a:pt x="756" y="1290"/>
                </a:lnTo>
                <a:lnTo>
                  <a:pt x="704" y="1330"/>
                </a:lnTo>
                <a:lnTo>
                  <a:pt x="654" y="1364"/>
                </a:lnTo>
                <a:lnTo>
                  <a:pt x="602" y="1396"/>
                </a:lnTo>
                <a:lnTo>
                  <a:pt x="550" y="1422"/>
                </a:lnTo>
                <a:lnTo>
                  <a:pt x="498" y="1448"/>
                </a:lnTo>
                <a:lnTo>
                  <a:pt x="446" y="1472"/>
                </a:lnTo>
                <a:lnTo>
                  <a:pt x="446" y="1472"/>
                </a:lnTo>
                <a:lnTo>
                  <a:pt x="392" y="1494"/>
                </a:lnTo>
                <a:lnTo>
                  <a:pt x="336" y="1512"/>
                </a:lnTo>
                <a:lnTo>
                  <a:pt x="282" y="1526"/>
                </a:lnTo>
                <a:lnTo>
                  <a:pt x="226" y="1540"/>
                </a:lnTo>
                <a:lnTo>
                  <a:pt x="170" y="1550"/>
                </a:lnTo>
                <a:lnTo>
                  <a:pt x="114" y="1558"/>
                </a:lnTo>
                <a:lnTo>
                  <a:pt x="0" y="157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1" name="Line 8"/>
          <p:cNvSpPr>
            <a:spLocks noChangeShapeType="1"/>
          </p:cNvSpPr>
          <p:nvPr/>
        </p:nvSpPr>
        <p:spPr bwMode="auto">
          <a:xfrm flipV="1">
            <a:off x="4586288" y="2108200"/>
            <a:ext cx="0" cy="287655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2" name="Freeform 9"/>
          <p:cNvSpPr>
            <a:spLocks/>
          </p:cNvSpPr>
          <p:nvPr/>
        </p:nvSpPr>
        <p:spPr bwMode="auto">
          <a:xfrm>
            <a:off x="4541838" y="2025650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6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6"/>
                </a:lnTo>
                <a:lnTo>
                  <a:pt x="0" y="72"/>
                </a:lnTo>
                <a:lnTo>
                  <a:pt x="2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3" name="Freeform 10"/>
          <p:cNvSpPr>
            <a:spLocks/>
          </p:cNvSpPr>
          <p:nvPr/>
        </p:nvSpPr>
        <p:spPr bwMode="auto">
          <a:xfrm>
            <a:off x="4541838" y="2025650"/>
            <a:ext cx="92075" cy="114300"/>
          </a:xfrm>
          <a:custGeom>
            <a:avLst/>
            <a:gdLst>
              <a:gd name="T0" fmla="*/ 28 w 58"/>
              <a:gd name="T1" fmla="*/ 0 h 72"/>
              <a:gd name="T2" fmla="*/ 58 w 58"/>
              <a:gd name="T3" fmla="*/ 72 h 72"/>
              <a:gd name="T4" fmla="*/ 28 w 58"/>
              <a:gd name="T5" fmla="*/ 56 h 72"/>
              <a:gd name="T6" fmla="*/ 0 w 58"/>
              <a:gd name="T7" fmla="*/ 72 h 72"/>
              <a:gd name="T8" fmla="*/ 28 w 58"/>
              <a:gd name="T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0"/>
                </a:moveTo>
                <a:lnTo>
                  <a:pt x="58" y="72"/>
                </a:lnTo>
                <a:lnTo>
                  <a:pt x="28" y="56"/>
                </a:lnTo>
                <a:lnTo>
                  <a:pt x="0" y="72"/>
                </a:lnTo>
                <a:lnTo>
                  <a:pt x="2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4" name="Freeform 11"/>
          <p:cNvSpPr>
            <a:spLocks/>
          </p:cNvSpPr>
          <p:nvPr/>
        </p:nvSpPr>
        <p:spPr bwMode="auto">
          <a:xfrm>
            <a:off x="5056188" y="4692650"/>
            <a:ext cx="2130425" cy="581025"/>
          </a:xfrm>
          <a:custGeom>
            <a:avLst/>
            <a:gdLst>
              <a:gd name="T0" fmla="*/ 944 w 1342"/>
              <a:gd name="T1" fmla="*/ 0 h 366"/>
              <a:gd name="T2" fmla="*/ 944 w 1342"/>
              <a:gd name="T3" fmla="*/ 92 h 366"/>
              <a:gd name="T4" fmla="*/ 0 w 1342"/>
              <a:gd name="T5" fmla="*/ 92 h 366"/>
              <a:gd name="T6" fmla="*/ 0 w 1342"/>
              <a:gd name="T7" fmla="*/ 274 h 366"/>
              <a:gd name="T8" fmla="*/ 944 w 1342"/>
              <a:gd name="T9" fmla="*/ 274 h 366"/>
              <a:gd name="T10" fmla="*/ 944 w 1342"/>
              <a:gd name="T11" fmla="*/ 366 h 366"/>
              <a:gd name="T12" fmla="*/ 1342 w 1342"/>
              <a:gd name="T13" fmla="*/ 182 h 366"/>
              <a:gd name="T14" fmla="*/ 944 w 1342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2" h="366">
                <a:moveTo>
                  <a:pt x="944" y="0"/>
                </a:moveTo>
                <a:lnTo>
                  <a:pt x="944" y="92"/>
                </a:lnTo>
                <a:lnTo>
                  <a:pt x="0" y="92"/>
                </a:lnTo>
                <a:lnTo>
                  <a:pt x="0" y="274"/>
                </a:lnTo>
                <a:lnTo>
                  <a:pt x="944" y="274"/>
                </a:lnTo>
                <a:lnTo>
                  <a:pt x="944" y="366"/>
                </a:lnTo>
                <a:lnTo>
                  <a:pt x="1342" y="182"/>
                </a:lnTo>
                <a:lnTo>
                  <a:pt x="944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5" name="Freeform 12"/>
          <p:cNvSpPr>
            <a:spLocks/>
          </p:cNvSpPr>
          <p:nvPr/>
        </p:nvSpPr>
        <p:spPr bwMode="auto">
          <a:xfrm>
            <a:off x="5056188" y="4692650"/>
            <a:ext cx="2130425" cy="581025"/>
          </a:xfrm>
          <a:custGeom>
            <a:avLst/>
            <a:gdLst>
              <a:gd name="T0" fmla="*/ 944 w 1342"/>
              <a:gd name="T1" fmla="*/ 0 h 366"/>
              <a:gd name="T2" fmla="*/ 944 w 1342"/>
              <a:gd name="T3" fmla="*/ 92 h 366"/>
              <a:gd name="T4" fmla="*/ 0 w 1342"/>
              <a:gd name="T5" fmla="*/ 92 h 366"/>
              <a:gd name="T6" fmla="*/ 0 w 1342"/>
              <a:gd name="T7" fmla="*/ 274 h 366"/>
              <a:gd name="T8" fmla="*/ 944 w 1342"/>
              <a:gd name="T9" fmla="*/ 274 h 366"/>
              <a:gd name="T10" fmla="*/ 944 w 1342"/>
              <a:gd name="T11" fmla="*/ 366 h 366"/>
              <a:gd name="T12" fmla="*/ 1342 w 1342"/>
              <a:gd name="T13" fmla="*/ 182 h 366"/>
              <a:gd name="T14" fmla="*/ 944 w 1342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2" h="366">
                <a:moveTo>
                  <a:pt x="944" y="0"/>
                </a:moveTo>
                <a:lnTo>
                  <a:pt x="944" y="92"/>
                </a:lnTo>
                <a:lnTo>
                  <a:pt x="0" y="92"/>
                </a:lnTo>
                <a:lnTo>
                  <a:pt x="0" y="274"/>
                </a:lnTo>
                <a:lnTo>
                  <a:pt x="944" y="274"/>
                </a:lnTo>
                <a:lnTo>
                  <a:pt x="944" y="366"/>
                </a:lnTo>
                <a:lnTo>
                  <a:pt x="1342" y="182"/>
                </a:lnTo>
                <a:lnTo>
                  <a:pt x="94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6" name="Freeform 13"/>
          <p:cNvSpPr>
            <a:spLocks/>
          </p:cNvSpPr>
          <p:nvPr/>
        </p:nvSpPr>
        <p:spPr bwMode="auto">
          <a:xfrm>
            <a:off x="5056188" y="4692650"/>
            <a:ext cx="2130425" cy="581025"/>
          </a:xfrm>
          <a:custGeom>
            <a:avLst/>
            <a:gdLst>
              <a:gd name="T0" fmla="*/ 944 w 1342"/>
              <a:gd name="T1" fmla="*/ 0 h 366"/>
              <a:gd name="T2" fmla="*/ 944 w 1342"/>
              <a:gd name="T3" fmla="*/ 92 h 366"/>
              <a:gd name="T4" fmla="*/ 0 w 1342"/>
              <a:gd name="T5" fmla="*/ 92 h 366"/>
              <a:gd name="T6" fmla="*/ 0 w 1342"/>
              <a:gd name="T7" fmla="*/ 274 h 366"/>
              <a:gd name="T8" fmla="*/ 944 w 1342"/>
              <a:gd name="T9" fmla="*/ 274 h 366"/>
              <a:gd name="T10" fmla="*/ 944 w 1342"/>
              <a:gd name="T11" fmla="*/ 366 h 366"/>
              <a:gd name="T12" fmla="*/ 1342 w 1342"/>
              <a:gd name="T13" fmla="*/ 182 h 366"/>
              <a:gd name="T14" fmla="*/ 944 w 1342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2" h="366">
                <a:moveTo>
                  <a:pt x="944" y="0"/>
                </a:moveTo>
                <a:lnTo>
                  <a:pt x="944" y="92"/>
                </a:lnTo>
                <a:lnTo>
                  <a:pt x="0" y="92"/>
                </a:lnTo>
                <a:lnTo>
                  <a:pt x="0" y="274"/>
                </a:lnTo>
                <a:lnTo>
                  <a:pt x="944" y="274"/>
                </a:lnTo>
                <a:lnTo>
                  <a:pt x="944" y="366"/>
                </a:lnTo>
                <a:lnTo>
                  <a:pt x="1342" y="182"/>
                </a:lnTo>
                <a:lnTo>
                  <a:pt x="94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7" name="Rectangle 14"/>
          <p:cNvSpPr>
            <a:spLocks noChangeArrowheads="1"/>
          </p:cNvSpPr>
          <p:nvPr/>
        </p:nvSpPr>
        <p:spPr bwMode="auto">
          <a:xfrm>
            <a:off x="4821238" y="4838700"/>
            <a:ext cx="1555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8" name="Rectangle 15"/>
          <p:cNvSpPr>
            <a:spLocks noChangeArrowheads="1"/>
          </p:cNvSpPr>
          <p:nvPr/>
        </p:nvSpPr>
        <p:spPr bwMode="auto">
          <a:xfrm>
            <a:off x="4821238" y="4838700"/>
            <a:ext cx="1555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19" name="Rectangle 16"/>
          <p:cNvSpPr>
            <a:spLocks noChangeArrowheads="1"/>
          </p:cNvSpPr>
          <p:nvPr/>
        </p:nvSpPr>
        <p:spPr bwMode="auto">
          <a:xfrm>
            <a:off x="4662488" y="4838700"/>
            <a:ext cx="79375" cy="288925"/>
          </a:xfrm>
          <a:prstGeom prst="rect">
            <a:avLst/>
          </a:prstGeom>
          <a:solidFill>
            <a:srgbClr val="F8EBE7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0" name="Rectangle 17"/>
          <p:cNvSpPr>
            <a:spLocks noChangeArrowheads="1"/>
          </p:cNvSpPr>
          <p:nvPr/>
        </p:nvSpPr>
        <p:spPr bwMode="auto">
          <a:xfrm>
            <a:off x="4662488" y="4838700"/>
            <a:ext cx="79375" cy="2889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1" name="Freeform 18"/>
          <p:cNvSpPr>
            <a:spLocks/>
          </p:cNvSpPr>
          <p:nvPr/>
        </p:nvSpPr>
        <p:spPr bwMode="auto">
          <a:xfrm>
            <a:off x="1989138" y="4692650"/>
            <a:ext cx="2127250" cy="581025"/>
          </a:xfrm>
          <a:custGeom>
            <a:avLst/>
            <a:gdLst>
              <a:gd name="T0" fmla="*/ 398 w 1340"/>
              <a:gd name="T1" fmla="*/ 0 h 366"/>
              <a:gd name="T2" fmla="*/ 398 w 1340"/>
              <a:gd name="T3" fmla="*/ 92 h 366"/>
              <a:gd name="T4" fmla="*/ 1340 w 1340"/>
              <a:gd name="T5" fmla="*/ 92 h 366"/>
              <a:gd name="T6" fmla="*/ 1340 w 1340"/>
              <a:gd name="T7" fmla="*/ 274 h 366"/>
              <a:gd name="T8" fmla="*/ 398 w 1340"/>
              <a:gd name="T9" fmla="*/ 274 h 366"/>
              <a:gd name="T10" fmla="*/ 398 w 1340"/>
              <a:gd name="T11" fmla="*/ 366 h 366"/>
              <a:gd name="T12" fmla="*/ 0 w 1340"/>
              <a:gd name="T13" fmla="*/ 182 h 366"/>
              <a:gd name="T14" fmla="*/ 398 w 1340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0" h="366">
                <a:moveTo>
                  <a:pt x="398" y="0"/>
                </a:moveTo>
                <a:lnTo>
                  <a:pt x="398" y="92"/>
                </a:lnTo>
                <a:lnTo>
                  <a:pt x="1340" y="92"/>
                </a:lnTo>
                <a:lnTo>
                  <a:pt x="1340" y="274"/>
                </a:lnTo>
                <a:lnTo>
                  <a:pt x="398" y="274"/>
                </a:lnTo>
                <a:lnTo>
                  <a:pt x="398" y="366"/>
                </a:lnTo>
                <a:lnTo>
                  <a:pt x="0" y="182"/>
                </a:lnTo>
                <a:lnTo>
                  <a:pt x="398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2" name="Freeform 19"/>
          <p:cNvSpPr>
            <a:spLocks/>
          </p:cNvSpPr>
          <p:nvPr/>
        </p:nvSpPr>
        <p:spPr bwMode="auto">
          <a:xfrm>
            <a:off x="1989138" y="4692650"/>
            <a:ext cx="2127250" cy="581025"/>
          </a:xfrm>
          <a:custGeom>
            <a:avLst/>
            <a:gdLst>
              <a:gd name="T0" fmla="*/ 398 w 1340"/>
              <a:gd name="T1" fmla="*/ 0 h 366"/>
              <a:gd name="T2" fmla="*/ 398 w 1340"/>
              <a:gd name="T3" fmla="*/ 92 h 366"/>
              <a:gd name="T4" fmla="*/ 1340 w 1340"/>
              <a:gd name="T5" fmla="*/ 92 h 366"/>
              <a:gd name="T6" fmla="*/ 1340 w 1340"/>
              <a:gd name="T7" fmla="*/ 274 h 366"/>
              <a:gd name="T8" fmla="*/ 398 w 1340"/>
              <a:gd name="T9" fmla="*/ 274 h 366"/>
              <a:gd name="T10" fmla="*/ 398 w 1340"/>
              <a:gd name="T11" fmla="*/ 366 h 366"/>
              <a:gd name="T12" fmla="*/ 0 w 1340"/>
              <a:gd name="T13" fmla="*/ 182 h 366"/>
              <a:gd name="T14" fmla="*/ 398 w 1340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0" h="366">
                <a:moveTo>
                  <a:pt x="398" y="0"/>
                </a:moveTo>
                <a:lnTo>
                  <a:pt x="398" y="92"/>
                </a:lnTo>
                <a:lnTo>
                  <a:pt x="1340" y="92"/>
                </a:lnTo>
                <a:lnTo>
                  <a:pt x="1340" y="274"/>
                </a:lnTo>
                <a:lnTo>
                  <a:pt x="398" y="274"/>
                </a:lnTo>
                <a:lnTo>
                  <a:pt x="398" y="366"/>
                </a:lnTo>
                <a:lnTo>
                  <a:pt x="0" y="182"/>
                </a:lnTo>
                <a:lnTo>
                  <a:pt x="39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3" name="Freeform 20"/>
          <p:cNvSpPr>
            <a:spLocks/>
          </p:cNvSpPr>
          <p:nvPr/>
        </p:nvSpPr>
        <p:spPr bwMode="auto">
          <a:xfrm>
            <a:off x="1989138" y="4692650"/>
            <a:ext cx="2127250" cy="581025"/>
          </a:xfrm>
          <a:custGeom>
            <a:avLst/>
            <a:gdLst>
              <a:gd name="T0" fmla="*/ 398 w 1340"/>
              <a:gd name="T1" fmla="*/ 0 h 366"/>
              <a:gd name="T2" fmla="*/ 398 w 1340"/>
              <a:gd name="T3" fmla="*/ 92 h 366"/>
              <a:gd name="T4" fmla="*/ 1340 w 1340"/>
              <a:gd name="T5" fmla="*/ 92 h 366"/>
              <a:gd name="T6" fmla="*/ 1340 w 1340"/>
              <a:gd name="T7" fmla="*/ 274 h 366"/>
              <a:gd name="T8" fmla="*/ 398 w 1340"/>
              <a:gd name="T9" fmla="*/ 274 h 366"/>
              <a:gd name="T10" fmla="*/ 398 w 1340"/>
              <a:gd name="T11" fmla="*/ 366 h 366"/>
              <a:gd name="T12" fmla="*/ 0 w 1340"/>
              <a:gd name="T13" fmla="*/ 182 h 366"/>
              <a:gd name="T14" fmla="*/ 398 w 1340"/>
              <a:gd name="T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0" h="366">
                <a:moveTo>
                  <a:pt x="398" y="0"/>
                </a:moveTo>
                <a:lnTo>
                  <a:pt x="398" y="92"/>
                </a:lnTo>
                <a:lnTo>
                  <a:pt x="1340" y="92"/>
                </a:lnTo>
                <a:lnTo>
                  <a:pt x="1340" y="274"/>
                </a:lnTo>
                <a:lnTo>
                  <a:pt x="398" y="274"/>
                </a:lnTo>
                <a:lnTo>
                  <a:pt x="398" y="366"/>
                </a:lnTo>
                <a:lnTo>
                  <a:pt x="0" y="182"/>
                </a:lnTo>
                <a:lnTo>
                  <a:pt x="398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4" name="Rectangle 21"/>
          <p:cNvSpPr>
            <a:spLocks noChangeArrowheads="1"/>
          </p:cNvSpPr>
          <p:nvPr/>
        </p:nvSpPr>
        <p:spPr bwMode="auto">
          <a:xfrm>
            <a:off x="4195763" y="4838700"/>
            <a:ext cx="1555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5" name="Rectangle 22"/>
          <p:cNvSpPr>
            <a:spLocks noChangeArrowheads="1"/>
          </p:cNvSpPr>
          <p:nvPr/>
        </p:nvSpPr>
        <p:spPr bwMode="auto">
          <a:xfrm>
            <a:off x="4195763" y="4838700"/>
            <a:ext cx="1555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6" name="Rectangle 23"/>
          <p:cNvSpPr>
            <a:spLocks noChangeArrowheads="1"/>
          </p:cNvSpPr>
          <p:nvPr/>
        </p:nvSpPr>
        <p:spPr bwMode="auto">
          <a:xfrm>
            <a:off x="4430713" y="4838700"/>
            <a:ext cx="79375" cy="2889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7" name="Rectangle 24"/>
          <p:cNvSpPr>
            <a:spLocks noChangeArrowheads="1"/>
          </p:cNvSpPr>
          <p:nvPr/>
        </p:nvSpPr>
        <p:spPr bwMode="auto">
          <a:xfrm>
            <a:off x="4430713" y="4838700"/>
            <a:ext cx="79375" cy="2889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8" name="Rectangle 25"/>
          <p:cNvSpPr>
            <a:spLocks noChangeArrowheads="1"/>
          </p:cNvSpPr>
          <p:nvPr/>
        </p:nvSpPr>
        <p:spPr bwMode="auto">
          <a:xfrm>
            <a:off x="3709988" y="2216150"/>
            <a:ext cx="1752600" cy="225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9" name="Rectangle 26"/>
          <p:cNvSpPr>
            <a:spLocks noChangeArrowheads="1"/>
          </p:cNvSpPr>
          <p:nvPr/>
        </p:nvSpPr>
        <p:spPr bwMode="auto">
          <a:xfrm>
            <a:off x="3709988" y="2216150"/>
            <a:ext cx="1752600" cy="225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0" name="Rectangle 27"/>
          <p:cNvSpPr>
            <a:spLocks noChangeArrowheads="1"/>
          </p:cNvSpPr>
          <p:nvPr/>
        </p:nvSpPr>
        <p:spPr bwMode="auto">
          <a:xfrm>
            <a:off x="1801813" y="2257425"/>
            <a:ext cx="1270000" cy="409575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1" name="Rectangle 28"/>
          <p:cNvSpPr>
            <a:spLocks noChangeArrowheads="1"/>
          </p:cNvSpPr>
          <p:nvPr/>
        </p:nvSpPr>
        <p:spPr bwMode="auto">
          <a:xfrm>
            <a:off x="1801813" y="2257425"/>
            <a:ext cx="1270000" cy="409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2" name="Rectangle 29"/>
          <p:cNvSpPr>
            <a:spLocks noChangeArrowheads="1"/>
          </p:cNvSpPr>
          <p:nvPr/>
        </p:nvSpPr>
        <p:spPr bwMode="auto">
          <a:xfrm>
            <a:off x="6478588" y="2257425"/>
            <a:ext cx="584200" cy="409575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3" name="Rectangle 30"/>
          <p:cNvSpPr>
            <a:spLocks noChangeArrowheads="1"/>
          </p:cNvSpPr>
          <p:nvPr/>
        </p:nvSpPr>
        <p:spPr bwMode="auto">
          <a:xfrm>
            <a:off x="6478588" y="2257425"/>
            <a:ext cx="584200" cy="409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4" name="Rectangle 31"/>
          <p:cNvSpPr>
            <a:spLocks noChangeArrowheads="1"/>
          </p:cNvSpPr>
          <p:nvPr/>
        </p:nvSpPr>
        <p:spPr bwMode="auto">
          <a:xfrm>
            <a:off x="5846763" y="3454400"/>
            <a:ext cx="1295400" cy="4127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5" name="Rectangle 32"/>
          <p:cNvSpPr>
            <a:spLocks noChangeArrowheads="1"/>
          </p:cNvSpPr>
          <p:nvPr/>
        </p:nvSpPr>
        <p:spPr bwMode="auto">
          <a:xfrm>
            <a:off x="5846763" y="3454400"/>
            <a:ext cx="1295400" cy="412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6" name="Rectangle 33"/>
          <p:cNvSpPr>
            <a:spLocks noChangeArrowheads="1"/>
          </p:cNvSpPr>
          <p:nvPr/>
        </p:nvSpPr>
        <p:spPr bwMode="auto">
          <a:xfrm>
            <a:off x="2446338" y="3467100"/>
            <a:ext cx="885825" cy="4127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7" name="Rectangle 34"/>
          <p:cNvSpPr>
            <a:spLocks noChangeArrowheads="1"/>
          </p:cNvSpPr>
          <p:nvPr/>
        </p:nvSpPr>
        <p:spPr bwMode="auto">
          <a:xfrm>
            <a:off x="2446338" y="3467100"/>
            <a:ext cx="885825" cy="4127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8" name="Rectangle 35"/>
          <p:cNvSpPr>
            <a:spLocks noChangeArrowheads="1"/>
          </p:cNvSpPr>
          <p:nvPr/>
        </p:nvSpPr>
        <p:spPr bwMode="auto">
          <a:xfrm>
            <a:off x="4065588" y="4337050"/>
            <a:ext cx="1044575" cy="41910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9" name="Rectangle 36"/>
          <p:cNvSpPr>
            <a:spLocks noChangeArrowheads="1"/>
          </p:cNvSpPr>
          <p:nvPr/>
        </p:nvSpPr>
        <p:spPr bwMode="auto">
          <a:xfrm>
            <a:off x="4065588" y="4337050"/>
            <a:ext cx="1044575" cy="419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0" name="Freeform 37"/>
          <p:cNvSpPr>
            <a:spLocks/>
          </p:cNvSpPr>
          <p:nvPr/>
        </p:nvSpPr>
        <p:spPr bwMode="auto">
          <a:xfrm>
            <a:off x="3176588" y="2489200"/>
            <a:ext cx="3178175" cy="927100"/>
          </a:xfrm>
          <a:custGeom>
            <a:avLst/>
            <a:gdLst>
              <a:gd name="T0" fmla="*/ 0 w 2002"/>
              <a:gd name="T1" fmla="*/ 0 h 584"/>
              <a:gd name="T2" fmla="*/ 888 w 2002"/>
              <a:gd name="T3" fmla="*/ 584 h 584"/>
              <a:gd name="T4" fmla="*/ 2002 w 2002"/>
              <a:gd name="T5" fmla="*/ 1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02" h="584">
                <a:moveTo>
                  <a:pt x="0" y="0"/>
                </a:moveTo>
                <a:lnTo>
                  <a:pt x="888" y="584"/>
                </a:lnTo>
                <a:lnTo>
                  <a:pt x="2002" y="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1" name="Freeform 38"/>
          <p:cNvSpPr>
            <a:spLocks/>
          </p:cNvSpPr>
          <p:nvPr/>
        </p:nvSpPr>
        <p:spPr bwMode="auto">
          <a:xfrm>
            <a:off x="6319838" y="2482850"/>
            <a:ext cx="82550" cy="66675"/>
          </a:xfrm>
          <a:custGeom>
            <a:avLst/>
            <a:gdLst>
              <a:gd name="T0" fmla="*/ 52 w 52"/>
              <a:gd name="T1" fmla="*/ 0 h 42"/>
              <a:gd name="T2" fmla="*/ 20 w 52"/>
              <a:gd name="T3" fmla="*/ 42 h 42"/>
              <a:gd name="T4" fmla="*/ 20 w 52"/>
              <a:gd name="T5" fmla="*/ 20 h 42"/>
              <a:gd name="T6" fmla="*/ 0 w 52"/>
              <a:gd name="T7" fmla="*/ 8 h 42"/>
              <a:gd name="T8" fmla="*/ 52 w 52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2">
                <a:moveTo>
                  <a:pt x="52" y="0"/>
                </a:moveTo>
                <a:lnTo>
                  <a:pt x="20" y="42"/>
                </a:lnTo>
                <a:lnTo>
                  <a:pt x="20" y="20"/>
                </a:lnTo>
                <a:lnTo>
                  <a:pt x="0" y="8"/>
                </a:lnTo>
                <a:lnTo>
                  <a:pt x="5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2" name="Freeform 39"/>
          <p:cNvSpPr>
            <a:spLocks/>
          </p:cNvSpPr>
          <p:nvPr/>
        </p:nvSpPr>
        <p:spPr bwMode="auto">
          <a:xfrm>
            <a:off x="6319838" y="2482850"/>
            <a:ext cx="82550" cy="66675"/>
          </a:xfrm>
          <a:custGeom>
            <a:avLst/>
            <a:gdLst>
              <a:gd name="T0" fmla="*/ 52 w 52"/>
              <a:gd name="T1" fmla="*/ 0 h 42"/>
              <a:gd name="T2" fmla="*/ 20 w 52"/>
              <a:gd name="T3" fmla="*/ 42 h 42"/>
              <a:gd name="T4" fmla="*/ 20 w 52"/>
              <a:gd name="T5" fmla="*/ 20 h 42"/>
              <a:gd name="T6" fmla="*/ 0 w 52"/>
              <a:gd name="T7" fmla="*/ 8 h 42"/>
              <a:gd name="T8" fmla="*/ 52 w 52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2">
                <a:moveTo>
                  <a:pt x="52" y="0"/>
                </a:moveTo>
                <a:lnTo>
                  <a:pt x="20" y="42"/>
                </a:lnTo>
                <a:lnTo>
                  <a:pt x="20" y="20"/>
                </a:lnTo>
                <a:lnTo>
                  <a:pt x="0" y="8"/>
                </a:lnTo>
                <a:lnTo>
                  <a:pt x="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3" name="Freeform 40"/>
          <p:cNvSpPr>
            <a:spLocks/>
          </p:cNvSpPr>
          <p:nvPr/>
        </p:nvSpPr>
        <p:spPr bwMode="auto">
          <a:xfrm>
            <a:off x="3135313" y="2457450"/>
            <a:ext cx="76200" cy="69850"/>
          </a:xfrm>
          <a:custGeom>
            <a:avLst/>
            <a:gdLst>
              <a:gd name="T0" fmla="*/ 0 w 48"/>
              <a:gd name="T1" fmla="*/ 0 h 44"/>
              <a:gd name="T2" fmla="*/ 48 w 48"/>
              <a:gd name="T3" fmla="*/ 14 h 44"/>
              <a:gd name="T4" fmla="*/ 28 w 48"/>
              <a:gd name="T5" fmla="*/ 22 h 44"/>
              <a:gd name="T6" fmla="*/ 24 w 48"/>
              <a:gd name="T7" fmla="*/ 44 h 44"/>
              <a:gd name="T8" fmla="*/ 0 w 48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0"/>
                </a:moveTo>
                <a:lnTo>
                  <a:pt x="48" y="14"/>
                </a:lnTo>
                <a:lnTo>
                  <a:pt x="28" y="22"/>
                </a:lnTo>
                <a:lnTo>
                  <a:pt x="24" y="44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4" name="Freeform 41"/>
          <p:cNvSpPr>
            <a:spLocks/>
          </p:cNvSpPr>
          <p:nvPr/>
        </p:nvSpPr>
        <p:spPr bwMode="auto">
          <a:xfrm>
            <a:off x="3135313" y="2457450"/>
            <a:ext cx="76200" cy="69850"/>
          </a:xfrm>
          <a:custGeom>
            <a:avLst/>
            <a:gdLst>
              <a:gd name="T0" fmla="*/ 0 w 48"/>
              <a:gd name="T1" fmla="*/ 0 h 44"/>
              <a:gd name="T2" fmla="*/ 48 w 48"/>
              <a:gd name="T3" fmla="*/ 14 h 44"/>
              <a:gd name="T4" fmla="*/ 28 w 48"/>
              <a:gd name="T5" fmla="*/ 22 h 44"/>
              <a:gd name="T6" fmla="*/ 24 w 48"/>
              <a:gd name="T7" fmla="*/ 44 h 44"/>
              <a:gd name="T8" fmla="*/ 0 w 48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0"/>
                </a:moveTo>
                <a:lnTo>
                  <a:pt x="48" y="14"/>
                </a:lnTo>
                <a:lnTo>
                  <a:pt x="28" y="22"/>
                </a:lnTo>
                <a:lnTo>
                  <a:pt x="24" y="4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5" name="Line 42"/>
          <p:cNvSpPr>
            <a:spLocks noChangeShapeType="1"/>
          </p:cNvSpPr>
          <p:nvPr/>
        </p:nvSpPr>
        <p:spPr bwMode="auto">
          <a:xfrm>
            <a:off x="3389313" y="3651250"/>
            <a:ext cx="24003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6" name="Freeform 43"/>
          <p:cNvSpPr>
            <a:spLocks/>
          </p:cNvSpPr>
          <p:nvPr/>
        </p:nvSpPr>
        <p:spPr bwMode="auto">
          <a:xfrm>
            <a:off x="5767388" y="361950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7" name="Freeform 44"/>
          <p:cNvSpPr>
            <a:spLocks/>
          </p:cNvSpPr>
          <p:nvPr/>
        </p:nvSpPr>
        <p:spPr bwMode="auto">
          <a:xfrm>
            <a:off x="5767388" y="3619500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8" name="Freeform 45"/>
          <p:cNvSpPr>
            <a:spLocks/>
          </p:cNvSpPr>
          <p:nvPr/>
        </p:nvSpPr>
        <p:spPr bwMode="auto">
          <a:xfrm>
            <a:off x="3335338" y="3619500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9" name="Freeform 46"/>
          <p:cNvSpPr>
            <a:spLocks/>
          </p:cNvSpPr>
          <p:nvPr/>
        </p:nvSpPr>
        <p:spPr bwMode="auto">
          <a:xfrm>
            <a:off x="3335338" y="3619500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0" name="Line 47"/>
          <p:cNvSpPr>
            <a:spLocks noChangeShapeType="1"/>
          </p:cNvSpPr>
          <p:nvPr/>
        </p:nvSpPr>
        <p:spPr bwMode="auto">
          <a:xfrm>
            <a:off x="4849813" y="3778250"/>
            <a:ext cx="3175" cy="4984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1" name="Freeform 48"/>
          <p:cNvSpPr>
            <a:spLocks/>
          </p:cNvSpPr>
          <p:nvPr/>
        </p:nvSpPr>
        <p:spPr bwMode="auto">
          <a:xfrm>
            <a:off x="4821238" y="42545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2" name="Freeform 49"/>
          <p:cNvSpPr>
            <a:spLocks/>
          </p:cNvSpPr>
          <p:nvPr/>
        </p:nvSpPr>
        <p:spPr bwMode="auto">
          <a:xfrm>
            <a:off x="4821238" y="4254500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3" name="Freeform 50"/>
          <p:cNvSpPr>
            <a:spLocks/>
          </p:cNvSpPr>
          <p:nvPr/>
        </p:nvSpPr>
        <p:spPr bwMode="auto">
          <a:xfrm>
            <a:off x="4081463" y="3327400"/>
            <a:ext cx="1009650" cy="609600"/>
          </a:xfrm>
          <a:custGeom>
            <a:avLst/>
            <a:gdLst>
              <a:gd name="T0" fmla="*/ 636 w 636"/>
              <a:gd name="T1" fmla="*/ 192 h 384"/>
              <a:gd name="T2" fmla="*/ 630 w 636"/>
              <a:gd name="T3" fmla="*/ 232 h 384"/>
              <a:gd name="T4" fmla="*/ 612 w 636"/>
              <a:gd name="T5" fmla="*/ 268 h 384"/>
              <a:gd name="T6" fmla="*/ 582 w 636"/>
              <a:gd name="T7" fmla="*/ 300 h 384"/>
              <a:gd name="T8" fmla="*/ 542 w 636"/>
              <a:gd name="T9" fmla="*/ 328 h 384"/>
              <a:gd name="T10" fmla="*/ 496 w 636"/>
              <a:gd name="T11" fmla="*/ 352 h 384"/>
              <a:gd name="T12" fmla="*/ 442 w 636"/>
              <a:gd name="T13" fmla="*/ 370 h 384"/>
              <a:gd name="T14" fmla="*/ 382 w 636"/>
              <a:gd name="T15" fmla="*/ 380 h 384"/>
              <a:gd name="T16" fmla="*/ 318 w 636"/>
              <a:gd name="T17" fmla="*/ 384 h 384"/>
              <a:gd name="T18" fmla="*/ 286 w 636"/>
              <a:gd name="T19" fmla="*/ 384 h 384"/>
              <a:gd name="T20" fmla="*/ 224 w 636"/>
              <a:gd name="T21" fmla="*/ 376 h 384"/>
              <a:gd name="T22" fmla="*/ 166 w 636"/>
              <a:gd name="T23" fmla="*/ 362 h 384"/>
              <a:gd name="T24" fmla="*/ 116 w 636"/>
              <a:gd name="T25" fmla="*/ 340 h 384"/>
              <a:gd name="T26" fmla="*/ 74 w 636"/>
              <a:gd name="T27" fmla="*/ 314 h 384"/>
              <a:gd name="T28" fmla="*/ 38 w 636"/>
              <a:gd name="T29" fmla="*/ 284 h 384"/>
              <a:gd name="T30" fmla="*/ 14 w 636"/>
              <a:gd name="T31" fmla="*/ 250 h 384"/>
              <a:gd name="T32" fmla="*/ 2 w 636"/>
              <a:gd name="T33" fmla="*/ 212 h 384"/>
              <a:gd name="T34" fmla="*/ 0 w 636"/>
              <a:gd name="T35" fmla="*/ 192 h 384"/>
              <a:gd name="T36" fmla="*/ 6 w 636"/>
              <a:gd name="T37" fmla="*/ 154 h 384"/>
              <a:gd name="T38" fmla="*/ 26 w 636"/>
              <a:gd name="T39" fmla="*/ 118 h 384"/>
              <a:gd name="T40" fmla="*/ 54 w 636"/>
              <a:gd name="T41" fmla="*/ 86 h 384"/>
              <a:gd name="T42" fmla="*/ 94 w 636"/>
              <a:gd name="T43" fmla="*/ 56 h 384"/>
              <a:gd name="T44" fmla="*/ 140 w 636"/>
              <a:gd name="T45" fmla="*/ 34 h 384"/>
              <a:gd name="T46" fmla="*/ 194 w 636"/>
              <a:gd name="T47" fmla="*/ 16 h 384"/>
              <a:gd name="T48" fmla="*/ 254 w 636"/>
              <a:gd name="T49" fmla="*/ 4 h 384"/>
              <a:gd name="T50" fmla="*/ 318 w 636"/>
              <a:gd name="T51" fmla="*/ 0 h 384"/>
              <a:gd name="T52" fmla="*/ 350 w 636"/>
              <a:gd name="T53" fmla="*/ 2 h 384"/>
              <a:gd name="T54" fmla="*/ 412 w 636"/>
              <a:gd name="T55" fmla="*/ 10 h 384"/>
              <a:gd name="T56" fmla="*/ 470 w 636"/>
              <a:gd name="T57" fmla="*/ 24 h 384"/>
              <a:gd name="T58" fmla="*/ 520 w 636"/>
              <a:gd name="T59" fmla="*/ 44 h 384"/>
              <a:gd name="T60" fmla="*/ 564 w 636"/>
              <a:gd name="T61" fmla="*/ 70 h 384"/>
              <a:gd name="T62" fmla="*/ 598 w 636"/>
              <a:gd name="T63" fmla="*/ 100 h 384"/>
              <a:gd name="T64" fmla="*/ 622 w 636"/>
              <a:gd name="T65" fmla="*/ 136 h 384"/>
              <a:gd name="T66" fmla="*/ 634 w 636"/>
              <a:gd name="T67" fmla="*/ 17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6" h="384">
                <a:moveTo>
                  <a:pt x="636" y="192"/>
                </a:moveTo>
                <a:lnTo>
                  <a:pt x="636" y="192"/>
                </a:lnTo>
                <a:lnTo>
                  <a:pt x="634" y="212"/>
                </a:lnTo>
                <a:lnTo>
                  <a:pt x="630" y="232"/>
                </a:lnTo>
                <a:lnTo>
                  <a:pt x="622" y="250"/>
                </a:lnTo>
                <a:lnTo>
                  <a:pt x="612" y="268"/>
                </a:lnTo>
                <a:lnTo>
                  <a:pt x="598" y="284"/>
                </a:lnTo>
                <a:lnTo>
                  <a:pt x="582" y="300"/>
                </a:lnTo>
                <a:lnTo>
                  <a:pt x="564" y="314"/>
                </a:lnTo>
                <a:lnTo>
                  <a:pt x="542" y="328"/>
                </a:lnTo>
                <a:lnTo>
                  <a:pt x="520" y="340"/>
                </a:lnTo>
                <a:lnTo>
                  <a:pt x="496" y="352"/>
                </a:lnTo>
                <a:lnTo>
                  <a:pt x="470" y="362"/>
                </a:lnTo>
                <a:lnTo>
                  <a:pt x="442" y="370"/>
                </a:lnTo>
                <a:lnTo>
                  <a:pt x="412" y="376"/>
                </a:lnTo>
                <a:lnTo>
                  <a:pt x="382" y="380"/>
                </a:lnTo>
                <a:lnTo>
                  <a:pt x="350" y="384"/>
                </a:lnTo>
                <a:lnTo>
                  <a:pt x="318" y="384"/>
                </a:lnTo>
                <a:lnTo>
                  <a:pt x="318" y="384"/>
                </a:lnTo>
                <a:lnTo>
                  <a:pt x="286" y="384"/>
                </a:lnTo>
                <a:lnTo>
                  <a:pt x="254" y="380"/>
                </a:lnTo>
                <a:lnTo>
                  <a:pt x="224" y="376"/>
                </a:lnTo>
                <a:lnTo>
                  <a:pt x="194" y="370"/>
                </a:lnTo>
                <a:lnTo>
                  <a:pt x="166" y="362"/>
                </a:lnTo>
                <a:lnTo>
                  <a:pt x="140" y="352"/>
                </a:lnTo>
                <a:lnTo>
                  <a:pt x="116" y="340"/>
                </a:lnTo>
                <a:lnTo>
                  <a:pt x="94" y="328"/>
                </a:lnTo>
                <a:lnTo>
                  <a:pt x="74" y="314"/>
                </a:lnTo>
                <a:lnTo>
                  <a:pt x="54" y="300"/>
                </a:lnTo>
                <a:lnTo>
                  <a:pt x="38" y="284"/>
                </a:lnTo>
                <a:lnTo>
                  <a:pt x="26" y="268"/>
                </a:lnTo>
                <a:lnTo>
                  <a:pt x="14" y="250"/>
                </a:lnTo>
                <a:lnTo>
                  <a:pt x="6" y="232"/>
                </a:lnTo>
                <a:lnTo>
                  <a:pt x="2" y="212"/>
                </a:lnTo>
                <a:lnTo>
                  <a:pt x="0" y="192"/>
                </a:lnTo>
                <a:lnTo>
                  <a:pt x="0" y="192"/>
                </a:lnTo>
                <a:lnTo>
                  <a:pt x="2" y="172"/>
                </a:lnTo>
                <a:lnTo>
                  <a:pt x="6" y="154"/>
                </a:lnTo>
                <a:lnTo>
                  <a:pt x="14" y="136"/>
                </a:lnTo>
                <a:lnTo>
                  <a:pt x="26" y="118"/>
                </a:lnTo>
                <a:lnTo>
                  <a:pt x="38" y="100"/>
                </a:lnTo>
                <a:lnTo>
                  <a:pt x="54" y="86"/>
                </a:lnTo>
                <a:lnTo>
                  <a:pt x="74" y="70"/>
                </a:lnTo>
                <a:lnTo>
                  <a:pt x="94" y="56"/>
                </a:lnTo>
                <a:lnTo>
                  <a:pt x="116" y="44"/>
                </a:lnTo>
                <a:lnTo>
                  <a:pt x="140" y="34"/>
                </a:lnTo>
                <a:lnTo>
                  <a:pt x="166" y="24"/>
                </a:lnTo>
                <a:lnTo>
                  <a:pt x="194" y="16"/>
                </a:lnTo>
                <a:lnTo>
                  <a:pt x="224" y="10"/>
                </a:lnTo>
                <a:lnTo>
                  <a:pt x="254" y="4"/>
                </a:lnTo>
                <a:lnTo>
                  <a:pt x="286" y="2"/>
                </a:lnTo>
                <a:lnTo>
                  <a:pt x="318" y="0"/>
                </a:lnTo>
                <a:lnTo>
                  <a:pt x="318" y="0"/>
                </a:lnTo>
                <a:lnTo>
                  <a:pt x="350" y="2"/>
                </a:lnTo>
                <a:lnTo>
                  <a:pt x="382" y="4"/>
                </a:lnTo>
                <a:lnTo>
                  <a:pt x="412" y="10"/>
                </a:lnTo>
                <a:lnTo>
                  <a:pt x="442" y="16"/>
                </a:lnTo>
                <a:lnTo>
                  <a:pt x="470" y="24"/>
                </a:lnTo>
                <a:lnTo>
                  <a:pt x="496" y="34"/>
                </a:lnTo>
                <a:lnTo>
                  <a:pt x="520" y="44"/>
                </a:lnTo>
                <a:lnTo>
                  <a:pt x="542" y="56"/>
                </a:lnTo>
                <a:lnTo>
                  <a:pt x="564" y="70"/>
                </a:lnTo>
                <a:lnTo>
                  <a:pt x="582" y="86"/>
                </a:lnTo>
                <a:lnTo>
                  <a:pt x="598" y="100"/>
                </a:lnTo>
                <a:lnTo>
                  <a:pt x="612" y="118"/>
                </a:lnTo>
                <a:lnTo>
                  <a:pt x="622" y="136"/>
                </a:lnTo>
                <a:lnTo>
                  <a:pt x="630" y="154"/>
                </a:lnTo>
                <a:lnTo>
                  <a:pt x="634" y="172"/>
                </a:lnTo>
                <a:lnTo>
                  <a:pt x="636" y="192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4" name="Freeform 51"/>
          <p:cNvSpPr>
            <a:spLocks/>
          </p:cNvSpPr>
          <p:nvPr/>
        </p:nvSpPr>
        <p:spPr bwMode="auto">
          <a:xfrm>
            <a:off x="4081463" y="3327400"/>
            <a:ext cx="1009650" cy="609600"/>
          </a:xfrm>
          <a:custGeom>
            <a:avLst/>
            <a:gdLst>
              <a:gd name="T0" fmla="*/ 636 w 636"/>
              <a:gd name="T1" fmla="*/ 192 h 384"/>
              <a:gd name="T2" fmla="*/ 630 w 636"/>
              <a:gd name="T3" fmla="*/ 232 h 384"/>
              <a:gd name="T4" fmla="*/ 612 w 636"/>
              <a:gd name="T5" fmla="*/ 268 h 384"/>
              <a:gd name="T6" fmla="*/ 582 w 636"/>
              <a:gd name="T7" fmla="*/ 300 h 384"/>
              <a:gd name="T8" fmla="*/ 542 w 636"/>
              <a:gd name="T9" fmla="*/ 328 h 384"/>
              <a:gd name="T10" fmla="*/ 496 w 636"/>
              <a:gd name="T11" fmla="*/ 352 h 384"/>
              <a:gd name="T12" fmla="*/ 442 w 636"/>
              <a:gd name="T13" fmla="*/ 370 h 384"/>
              <a:gd name="T14" fmla="*/ 382 w 636"/>
              <a:gd name="T15" fmla="*/ 380 h 384"/>
              <a:gd name="T16" fmla="*/ 318 w 636"/>
              <a:gd name="T17" fmla="*/ 384 h 384"/>
              <a:gd name="T18" fmla="*/ 286 w 636"/>
              <a:gd name="T19" fmla="*/ 384 h 384"/>
              <a:gd name="T20" fmla="*/ 224 w 636"/>
              <a:gd name="T21" fmla="*/ 376 h 384"/>
              <a:gd name="T22" fmla="*/ 166 w 636"/>
              <a:gd name="T23" fmla="*/ 362 h 384"/>
              <a:gd name="T24" fmla="*/ 116 w 636"/>
              <a:gd name="T25" fmla="*/ 340 h 384"/>
              <a:gd name="T26" fmla="*/ 74 w 636"/>
              <a:gd name="T27" fmla="*/ 314 h 384"/>
              <a:gd name="T28" fmla="*/ 38 w 636"/>
              <a:gd name="T29" fmla="*/ 284 h 384"/>
              <a:gd name="T30" fmla="*/ 14 w 636"/>
              <a:gd name="T31" fmla="*/ 250 h 384"/>
              <a:gd name="T32" fmla="*/ 2 w 636"/>
              <a:gd name="T33" fmla="*/ 212 h 384"/>
              <a:gd name="T34" fmla="*/ 0 w 636"/>
              <a:gd name="T35" fmla="*/ 192 h 384"/>
              <a:gd name="T36" fmla="*/ 6 w 636"/>
              <a:gd name="T37" fmla="*/ 154 h 384"/>
              <a:gd name="T38" fmla="*/ 26 w 636"/>
              <a:gd name="T39" fmla="*/ 118 h 384"/>
              <a:gd name="T40" fmla="*/ 54 w 636"/>
              <a:gd name="T41" fmla="*/ 86 h 384"/>
              <a:gd name="T42" fmla="*/ 94 w 636"/>
              <a:gd name="T43" fmla="*/ 56 h 384"/>
              <a:gd name="T44" fmla="*/ 140 w 636"/>
              <a:gd name="T45" fmla="*/ 34 h 384"/>
              <a:gd name="T46" fmla="*/ 194 w 636"/>
              <a:gd name="T47" fmla="*/ 16 h 384"/>
              <a:gd name="T48" fmla="*/ 254 w 636"/>
              <a:gd name="T49" fmla="*/ 4 h 384"/>
              <a:gd name="T50" fmla="*/ 318 w 636"/>
              <a:gd name="T51" fmla="*/ 0 h 384"/>
              <a:gd name="T52" fmla="*/ 350 w 636"/>
              <a:gd name="T53" fmla="*/ 2 h 384"/>
              <a:gd name="T54" fmla="*/ 412 w 636"/>
              <a:gd name="T55" fmla="*/ 10 h 384"/>
              <a:gd name="T56" fmla="*/ 470 w 636"/>
              <a:gd name="T57" fmla="*/ 24 h 384"/>
              <a:gd name="T58" fmla="*/ 520 w 636"/>
              <a:gd name="T59" fmla="*/ 44 h 384"/>
              <a:gd name="T60" fmla="*/ 564 w 636"/>
              <a:gd name="T61" fmla="*/ 70 h 384"/>
              <a:gd name="T62" fmla="*/ 598 w 636"/>
              <a:gd name="T63" fmla="*/ 100 h 384"/>
              <a:gd name="T64" fmla="*/ 622 w 636"/>
              <a:gd name="T65" fmla="*/ 136 h 384"/>
              <a:gd name="T66" fmla="*/ 634 w 636"/>
              <a:gd name="T67" fmla="*/ 17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6" h="384">
                <a:moveTo>
                  <a:pt x="636" y="192"/>
                </a:moveTo>
                <a:lnTo>
                  <a:pt x="636" y="192"/>
                </a:lnTo>
                <a:lnTo>
                  <a:pt x="634" y="212"/>
                </a:lnTo>
                <a:lnTo>
                  <a:pt x="630" y="232"/>
                </a:lnTo>
                <a:lnTo>
                  <a:pt x="622" y="250"/>
                </a:lnTo>
                <a:lnTo>
                  <a:pt x="612" y="268"/>
                </a:lnTo>
                <a:lnTo>
                  <a:pt x="598" y="284"/>
                </a:lnTo>
                <a:lnTo>
                  <a:pt x="582" y="300"/>
                </a:lnTo>
                <a:lnTo>
                  <a:pt x="564" y="314"/>
                </a:lnTo>
                <a:lnTo>
                  <a:pt x="542" y="328"/>
                </a:lnTo>
                <a:lnTo>
                  <a:pt x="520" y="340"/>
                </a:lnTo>
                <a:lnTo>
                  <a:pt x="496" y="352"/>
                </a:lnTo>
                <a:lnTo>
                  <a:pt x="470" y="362"/>
                </a:lnTo>
                <a:lnTo>
                  <a:pt x="442" y="370"/>
                </a:lnTo>
                <a:lnTo>
                  <a:pt x="412" y="376"/>
                </a:lnTo>
                <a:lnTo>
                  <a:pt x="382" y="380"/>
                </a:lnTo>
                <a:lnTo>
                  <a:pt x="350" y="384"/>
                </a:lnTo>
                <a:lnTo>
                  <a:pt x="318" y="384"/>
                </a:lnTo>
                <a:lnTo>
                  <a:pt x="318" y="384"/>
                </a:lnTo>
                <a:lnTo>
                  <a:pt x="286" y="384"/>
                </a:lnTo>
                <a:lnTo>
                  <a:pt x="254" y="380"/>
                </a:lnTo>
                <a:lnTo>
                  <a:pt x="224" y="376"/>
                </a:lnTo>
                <a:lnTo>
                  <a:pt x="194" y="370"/>
                </a:lnTo>
                <a:lnTo>
                  <a:pt x="166" y="362"/>
                </a:lnTo>
                <a:lnTo>
                  <a:pt x="140" y="352"/>
                </a:lnTo>
                <a:lnTo>
                  <a:pt x="116" y="340"/>
                </a:lnTo>
                <a:lnTo>
                  <a:pt x="94" y="328"/>
                </a:lnTo>
                <a:lnTo>
                  <a:pt x="74" y="314"/>
                </a:lnTo>
                <a:lnTo>
                  <a:pt x="54" y="300"/>
                </a:lnTo>
                <a:lnTo>
                  <a:pt x="38" y="284"/>
                </a:lnTo>
                <a:lnTo>
                  <a:pt x="26" y="268"/>
                </a:lnTo>
                <a:lnTo>
                  <a:pt x="14" y="250"/>
                </a:lnTo>
                <a:lnTo>
                  <a:pt x="6" y="232"/>
                </a:lnTo>
                <a:lnTo>
                  <a:pt x="2" y="212"/>
                </a:lnTo>
                <a:lnTo>
                  <a:pt x="0" y="192"/>
                </a:lnTo>
                <a:lnTo>
                  <a:pt x="0" y="192"/>
                </a:lnTo>
                <a:lnTo>
                  <a:pt x="2" y="172"/>
                </a:lnTo>
                <a:lnTo>
                  <a:pt x="6" y="154"/>
                </a:lnTo>
                <a:lnTo>
                  <a:pt x="14" y="136"/>
                </a:lnTo>
                <a:lnTo>
                  <a:pt x="26" y="118"/>
                </a:lnTo>
                <a:lnTo>
                  <a:pt x="38" y="100"/>
                </a:lnTo>
                <a:lnTo>
                  <a:pt x="54" y="86"/>
                </a:lnTo>
                <a:lnTo>
                  <a:pt x="74" y="70"/>
                </a:lnTo>
                <a:lnTo>
                  <a:pt x="94" y="56"/>
                </a:lnTo>
                <a:lnTo>
                  <a:pt x="116" y="44"/>
                </a:lnTo>
                <a:lnTo>
                  <a:pt x="140" y="34"/>
                </a:lnTo>
                <a:lnTo>
                  <a:pt x="166" y="24"/>
                </a:lnTo>
                <a:lnTo>
                  <a:pt x="194" y="16"/>
                </a:lnTo>
                <a:lnTo>
                  <a:pt x="224" y="10"/>
                </a:lnTo>
                <a:lnTo>
                  <a:pt x="254" y="4"/>
                </a:lnTo>
                <a:lnTo>
                  <a:pt x="286" y="2"/>
                </a:lnTo>
                <a:lnTo>
                  <a:pt x="318" y="0"/>
                </a:lnTo>
                <a:lnTo>
                  <a:pt x="318" y="0"/>
                </a:lnTo>
                <a:lnTo>
                  <a:pt x="350" y="2"/>
                </a:lnTo>
                <a:lnTo>
                  <a:pt x="382" y="4"/>
                </a:lnTo>
                <a:lnTo>
                  <a:pt x="412" y="10"/>
                </a:lnTo>
                <a:lnTo>
                  <a:pt x="442" y="16"/>
                </a:lnTo>
                <a:lnTo>
                  <a:pt x="470" y="24"/>
                </a:lnTo>
                <a:lnTo>
                  <a:pt x="496" y="34"/>
                </a:lnTo>
                <a:lnTo>
                  <a:pt x="520" y="44"/>
                </a:lnTo>
                <a:lnTo>
                  <a:pt x="542" y="56"/>
                </a:lnTo>
                <a:lnTo>
                  <a:pt x="564" y="70"/>
                </a:lnTo>
                <a:lnTo>
                  <a:pt x="582" y="86"/>
                </a:lnTo>
                <a:lnTo>
                  <a:pt x="598" y="100"/>
                </a:lnTo>
                <a:lnTo>
                  <a:pt x="612" y="118"/>
                </a:lnTo>
                <a:lnTo>
                  <a:pt x="622" y="136"/>
                </a:lnTo>
                <a:lnTo>
                  <a:pt x="630" y="154"/>
                </a:lnTo>
                <a:lnTo>
                  <a:pt x="634" y="172"/>
                </a:lnTo>
                <a:lnTo>
                  <a:pt x="636" y="1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5" name="Freeform 52"/>
          <p:cNvSpPr>
            <a:spLocks/>
          </p:cNvSpPr>
          <p:nvPr/>
        </p:nvSpPr>
        <p:spPr bwMode="auto">
          <a:xfrm>
            <a:off x="4081463" y="3327400"/>
            <a:ext cx="1009650" cy="609600"/>
          </a:xfrm>
          <a:custGeom>
            <a:avLst/>
            <a:gdLst>
              <a:gd name="T0" fmla="*/ 636 w 636"/>
              <a:gd name="T1" fmla="*/ 192 h 384"/>
              <a:gd name="T2" fmla="*/ 630 w 636"/>
              <a:gd name="T3" fmla="*/ 232 h 384"/>
              <a:gd name="T4" fmla="*/ 612 w 636"/>
              <a:gd name="T5" fmla="*/ 268 h 384"/>
              <a:gd name="T6" fmla="*/ 582 w 636"/>
              <a:gd name="T7" fmla="*/ 300 h 384"/>
              <a:gd name="T8" fmla="*/ 542 w 636"/>
              <a:gd name="T9" fmla="*/ 328 h 384"/>
              <a:gd name="T10" fmla="*/ 496 w 636"/>
              <a:gd name="T11" fmla="*/ 352 h 384"/>
              <a:gd name="T12" fmla="*/ 442 w 636"/>
              <a:gd name="T13" fmla="*/ 370 h 384"/>
              <a:gd name="T14" fmla="*/ 382 w 636"/>
              <a:gd name="T15" fmla="*/ 380 h 384"/>
              <a:gd name="T16" fmla="*/ 318 w 636"/>
              <a:gd name="T17" fmla="*/ 384 h 384"/>
              <a:gd name="T18" fmla="*/ 286 w 636"/>
              <a:gd name="T19" fmla="*/ 384 h 384"/>
              <a:gd name="T20" fmla="*/ 224 w 636"/>
              <a:gd name="T21" fmla="*/ 376 h 384"/>
              <a:gd name="T22" fmla="*/ 166 w 636"/>
              <a:gd name="T23" fmla="*/ 362 h 384"/>
              <a:gd name="T24" fmla="*/ 116 w 636"/>
              <a:gd name="T25" fmla="*/ 340 h 384"/>
              <a:gd name="T26" fmla="*/ 74 w 636"/>
              <a:gd name="T27" fmla="*/ 314 h 384"/>
              <a:gd name="T28" fmla="*/ 38 w 636"/>
              <a:gd name="T29" fmla="*/ 284 h 384"/>
              <a:gd name="T30" fmla="*/ 14 w 636"/>
              <a:gd name="T31" fmla="*/ 250 h 384"/>
              <a:gd name="T32" fmla="*/ 2 w 636"/>
              <a:gd name="T33" fmla="*/ 212 h 384"/>
              <a:gd name="T34" fmla="*/ 0 w 636"/>
              <a:gd name="T35" fmla="*/ 192 h 384"/>
              <a:gd name="T36" fmla="*/ 6 w 636"/>
              <a:gd name="T37" fmla="*/ 154 h 384"/>
              <a:gd name="T38" fmla="*/ 26 w 636"/>
              <a:gd name="T39" fmla="*/ 118 h 384"/>
              <a:gd name="T40" fmla="*/ 54 w 636"/>
              <a:gd name="T41" fmla="*/ 86 h 384"/>
              <a:gd name="T42" fmla="*/ 94 w 636"/>
              <a:gd name="T43" fmla="*/ 56 h 384"/>
              <a:gd name="T44" fmla="*/ 140 w 636"/>
              <a:gd name="T45" fmla="*/ 34 h 384"/>
              <a:gd name="T46" fmla="*/ 194 w 636"/>
              <a:gd name="T47" fmla="*/ 16 h 384"/>
              <a:gd name="T48" fmla="*/ 254 w 636"/>
              <a:gd name="T49" fmla="*/ 4 h 384"/>
              <a:gd name="T50" fmla="*/ 318 w 636"/>
              <a:gd name="T51" fmla="*/ 0 h 384"/>
              <a:gd name="T52" fmla="*/ 350 w 636"/>
              <a:gd name="T53" fmla="*/ 2 h 384"/>
              <a:gd name="T54" fmla="*/ 412 w 636"/>
              <a:gd name="T55" fmla="*/ 10 h 384"/>
              <a:gd name="T56" fmla="*/ 470 w 636"/>
              <a:gd name="T57" fmla="*/ 24 h 384"/>
              <a:gd name="T58" fmla="*/ 520 w 636"/>
              <a:gd name="T59" fmla="*/ 44 h 384"/>
              <a:gd name="T60" fmla="*/ 564 w 636"/>
              <a:gd name="T61" fmla="*/ 70 h 384"/>
              <a:gd name="T62" fmla="*/ 598 w 636"/>
              <a:gd name="T63" fmla="*/ 100 h 384"/>
              <a:gd name="T64" fmla="*/ 622 w 636"/>
              <a:gd name="T65" fmla="*/ 136 h 384"/>
              <a:gd name="T66" fmla="*/ 634 w 636"/>
              <a:gd name="T67" fmla="*/ 17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6" h="384">
                <a:moveTo>
                  <a:pt x="636" y="192"/>
                </a:moveTo>
                <a:lnTo>
                  <a:pt x="636" y="192"/>
                </a:lnTo>
                <a:lnTo>
                  <a:pt x="634" y="212"/>
                </a:lnTo>
                <a:lnTo>
                  <a:pt x="630" y="232"/>
                </a:lnTo>
                <a:lnTo>
                  <a:pt x="622" y="250"/>
                </a:lnTo>
                <a:lnTo>
                  <a:pt x="612" y="268"/>
                </a:lnTo>
                <a:lnTo>
                  <a:pt x="598" y="284"/>
                </a:lnTo>
                <a:lnTo>
                  <a:pt x="582" y="300"/>
                </a:lnTo>
                <a:lnTo>
                  <a:pt x="564" y="314"/>
                </a:lnTo>
                <a:lnTo>
                  <a:pt x="542" y="328"/>
                </a:lnTo>
                <a:lnTo>
                  <a:pt x="520" y="340"/>
                </a:lnTo>
                <a:lnTo>
                  <a:pt x="496" y="352"/>
                </a:lnTo>
                <a:lnTo>
                  <a:pt x="470" y="362"/>
                </a:lnTo>
                <a:lnTo>
                  <a:pt x="442" y="370"/>
                </a:lnTo>
                <a:lnTo>
                  <a:pt x="412" y="376"/>
                </a:lnTo>
                <a:lnTo>
                  <a:pt x="382" y="380"/>
                </a:lnTo>
                <a:lnTo>
                  <a:pt x="350" y="384"/>
                </a:lnTo>
                <a:lnTo>
                  <a:pt x="318" y="384"/>
                </a:lnTo>
                <a:lnTo>
                  <a:pt x="318" y="384"/>
                </a:lnTo>
                <a:lnTo>
                  <a:pt x="286" y="384"/>
                </a:lnTo>
                <a:lnTo>
                  <a:pt x="254" y="380"/>
                </a:lnTo>
                <a:lnTo>
                  <a:pt x="224" y="376"/>
                </a:lnTo>
                <a:lnTo>
                  <a:pt x="194" y="370"/>
                </a:lnTo>
                <a:lnTo>
                  <a:pt x="166" y="362"/>
                </a:lnTo>
                <a:lnTo>
                  <a:pt x="140" y="352"/>
                </a:lnTo>
                <a:lnTo>
                  <a:pt x="116" y="340"/>
                </a:lnTo>
                <a:lnTo>
                  <a:pt x="94" y="328"/>
                </a:lnTo>
                <a:lnTo>
                  <a:pt x="74" y="314"/>
                </a:lnTo>
                <a:lnTo>
                  <a:pt x="54" y="300"/>
                </a:lnTo>
                <a:lnTo>
                  <a:pt x="38" y="284"/>
                </a:lnTo>
                <a:lnTo>
                  <a:pt x="26" y="268"/>
                </a:lnTo>
                <a:lnTo>
                  <a:pt x="14" y="250"/>
                </a:lnTo>
                <a:lnTo>
                  <a:pt x="6" y="232"/>
                </a:lnTo>
                <a:lnTo>
                  <a:pt x="2" y="212"/>
                </a:lnTo>
                <a:lnTo>
                  <a:pt x="0" y="192"/>
                </a:lnTo>
                <a:lnTo>
                  <a:pt x="0" y="192"/>
                </a:lnTo>
                <a:lnTo>
                  <a:pt x="2" y="172"/>
                </a:lnTo>
                <a:lnTo>
                  <a:pt x="6" y="154"/>
                </a:lnTo>
                <a:lnTo>
                  <a:pt x="14" y="136"/>
                </a:lnTo>
                <a:lnTo>
                  <a:pt x="26" y="118"/>
                </a:lnTo>
                <a:lnTo>
                  <a:pt x="38" y="100"/>
                </a:lnTo>
                <a:lnTo>
                  <a:pt x="54" y="86"/>
                </a:lnTo>
                <a:lnTo>
                  <a:pt x="74" y="70"/>
                </a:lnTo>
                <a:lnTo>
                  <a:pt x="94" y="56"/>
                </a:lnTo>
                <a:lnTo>
                  <a:pt x="116" y="44"/>
                </a:lnTo>
                <a:lnTo>
                  <a:pt x="140" y="34"/>
                </a:lnTo>
                <a:lnTo>
                  <a:pt x="166" y="24"/>
                </a:lnTo>
                <a:lnTo>
                  <a:pt x="194" y="16"/>
                </a:lnTo>
                <a:lnTo>
                  <a:pt x="224" y="10"/>
                </a:lnTo>
                <a:lnTo>
                  <a:pt x="254" y="4"/>
                </a:lnTo>
                <a:lnTo>
                  <a:pt x="286" y="2"/>
                </a:lnTo>
                <a:lnTo>
                  <a:pt x="318" y="0"/>
                </a:lnTo>
                <a:lnTo>
                  <a:pt x="318" y="0"/>
                </a:lnTo>
                <a:lnTo>
                  <a:pt x="350" y="2"/>
                </a:lnTo>
                <a:lnTo>
                  <a:pt x="382" y="4"/>
                </a:lnTo>
                <a:lnTo>
                  <a:pt x="412" y="10"/>
                </a:lnTo>
                <a:lnTo>
                  <a:pt x="442" y="16"/>
                </a:lnTo>
                <a:lnTo>
                  <a:pt x="470" y="24"/>
                </a:lnTo>
                <a:lnTo>
                  <a:pt x="496" y="34"/>
                </a:lnTo>
                <a:lnTo>
                  <a:pt x="520" y="44"/>
                </a:lnTo>
                <a:lnTo>
                  <a:pt x="542" y="56"/>
                </a:lnTo>
                <a:lnTo>
                  <a:pt x="564" y="70"/>
                </a:lnTo>
                <a:lnTo>
                  <a:pt x="582" y="86"/>
                </a:lnTo>
                <a:lnTo>
                  <a:pt x="598" y="100"/>
                </a:lnTo>
                <a:lnTo>
                  <a:pt x="612" y="118"/>
                </a:lnTo>
                <a:lnTo>
                  <a:pt x="622" y="136"/>
                </a:lnTo>
                <a:lnTo>
                  <a:pt x="630" y="154"/>
                </a:lnTo>
                <a:lnTo>
                  <a:pt x="634" y="172"/>
                </a:lnTo>
                <a:lnTo>
                  <a:pt x="636" y="19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7" name="Rectangle 54"/>
          <p:cNvSpPr>
            <a:spLocks noChangeArrowheads="1"/>
          </p:cNvSpPr>
          <p:nvPr/>
        </p:nvSpPr>
        <p:spPr bwMode="auto">
          <a:xfrm>
            <a:off x="3506788" y="2778125"/>
            <a:ext cx="619125" cy="279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8" name="Rectangle 55"/>
          <p:cNvSpPr>
            <a:spLocks noChangeArrowheads="1"/>
          </p:cNvSpPr>
          <p:nvPr/>
        </p:nvSpPr>
        <p:spPr bwMode="auto">
          <a:xfrm>
            <a:off x="5154613" y="3568700"/>
            <a:ext cx="552450" cy="158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9" name="Rectangle 56"/>
          <p:cNvSpPr>
            <a:spLocks noChangeArrowheads="1"/>
          </p:cNvSpPr>
          <p:nvPr/>
        </p:nvSpPr>
        <p:spPr bwMode="auto">
          <a:xfrm>
            <a:off x="4818063" y="3946525"/>
            <a:ext cx="533400" cy="2444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60" name="Rectangle 57"/>
          <p:cNvSpPr>
            <a:spLocks noChangeArrowheads="1"/>
          </p:cNvSpPr>
          <p:nvPr/>
        </p:nvSpPr>
        <p:spPr bwMode="auto">
          <a:xfrm>
            <a:off x="3103563" y="4914900"/>
            <a:ext cx="9537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Personnel « contre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69" name="Rectangle 66"/>
          <p:cNvSpPr>
            <a:spLocks noChangeArrowheads="1"/>
          </p:cNvSpPr>
          <p:nvPr/>
        </p:nvSpPr>
        <p:spPr bwMode="auto">
          <a:xfrm>
            <a:off x="5186363" y="4914900"/>
            <a:ext cx="87363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Personnel « pour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78" name="Rectangle 75"/>
          <p:cNvSpPr>
            <a:spLocks noChangeArrowheads="1"/>
          </p:cNvSpPr>
          <p:nvPr/>
        </p:nvSpPr>
        <p:spPr bwMode="auto">
          <a:xfrm>
            <a:off x="3995738" y="2260600"/>
            <a:ext cx="118462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Intensité de l’engagement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91" name="Rectangle 88"/>
          <p:cNvSpPr>
            <a:spLocks noChangeArrowheads="1"/>
          </p:cNvSpPr>
          <p:nvPr/>
        </p:nvSpPr>
        <p:spPr bwMode="auto">
          <a:xfrm>
            <a:off x="4167904" y="4425950"/>
            <a:ext cx="83676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Hésitants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(ni pour, ni contre)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05" name="Rectangle 102"/>
          <p:cNvSpPr>
            <a:spLocks noChangeArrowheads="1"/>
          </p:cNvSpPr>
          <p:nvPr/>
        </p:nvSpPr>
        <p:spPr bwMode="auto">
          <a:xfrm>
            <a:off x="2528888" y="3546475"/>
            <a:ext cx="63639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Résistants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(plutôt contre)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15" name="Rectangle 112"/>
          <p:cNvSpPr>
            <a:spLocks noChangeArrowheads="1"/>
          </p:cNvSpPr>
          <p:nvPr/>
        </p:nvSpPr>
        <p:spPr bwMode="auto">
          <a:xfrm>
            <a:off x="1881188" y="2327275"/>
            <a:ext cx="101470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Opposants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(farouchement contre)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31" name="Rectangle 128"/>
          <p:cNvSpPr>
            <a:spLocks noChangeArrowheads="1"/>
          </p:cNvSpPr>
          <p:nvPr/>
        </p:nvSpPr>
        <p:spPr bwMode="auto">
          <a:xfrm>
            <a:off x="5889212" y="3546475"/>
            <a:ext cx="123271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Alliés critiques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 mais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», 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 si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47" name="Rectangle 144"/>
          <p:cNvSpPr>
            <a:spLocks noChangeArrowheads="1"/>
          </p:cNvSpPr>
          <p:nvPr/>
        </p:nvSpPr>
        <p:spPr bwMode="auto">
          <a:xfrm>
            <a:off x="6621463" y="2343150"/>
            <a:ext cx="3109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Alliés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53" name="Rectangle 150"/>
          <p:cNvSpPr>
            <a:spLocks noChangeArrowheads="1"/>
          </p:cNvSpPr>
          <p:nvPr/>
        </p:nvSpPr>
        <p:spPr bwMode="auto">
          <a:xfrm>
            <a:off x="2909888" y="2797175"/>
            <a:ext cx="15004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Chercher à les convaincre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peut renforcer leurs mécanismes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défense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88" name="Rectangle 185"/>
          <p:cNvSpPr>
            <a:spLocks noChangeArrowheads="1"/>
          </p:cNvSpPr>
          <p:nvPr/>
        </p:nvSpPr>
        <p:spPr bwMode="auto">
          <a:xfrm>
            <a:off x="3459163" y="3521075"/>
            <a:ext cx="6604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pousser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dans leur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argumentation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05" name="Rectangle 202"/>
          <p:cNvSpPr>
            <a:spLocks noChangeArrowheads="1"/>
          </p:cNvSpPr>
          <p:nvPr/>
        </p:nvSpPr>
        <p:spPr bwMode="auto">
          <a:xfrm>
            <a:off x="4725988" y="3952875"/>
            <a:ext cx="65562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écouter 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faire participer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91" name="Rectangle 235"/>
          <p:cNvSpPr>
            <a:spLocks noChangeArrowheads="1"/>
          </p:cNvSpPr>
          <p:nvPr/>
        </p:nvSpPr>
        <p:spPr bwMode="auto">
          <a:xfrm>
            <a:off x="4297924" y="3502025"/>
            <a:ext cx="61555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Rôle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01" name="Rectangle 245"/>
          <p:cNvSpPr>
            <a:spLocks noChangeArrowheads="1"/>
          </p:cNvSpPr>
          <p:nvPr/>
        </p:nvSpPr>
        <p:spPr bwMode="auto">
          <a:xfrm>
            <a:off x="5180013" y="3584575"/>
            <a:ext cx="48571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Démontrer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1" name="Rectangle 54"/>
          <p:cNvSpPr>
            <a:spLocks noChangeArrowheads="1"/>
          </p:cNvSpPr>
          <p:nvPr/>
        </p:nvSpPr>
        <p:spPr bwMode="auto">
          <a:xfrm>
            <a:off x="5373687" y="2708920"/>
            <a:ext cx="619125" cy="279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216"/>
          <p:cNvSpPr>
            <a:spLocks noChangeArrowheads="1"/>
          </p:cNvSpPr>
          <p:nvPr/>
        </p:nvSpPr>
        <p:spPr bwMode="auto">
          <a:xfrm>
            <a:off x="5068888" y="2730500"/>
            <a:ext cx="121347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Rester critique, car ils sont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prêts à tout accepter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390486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KICK-OFF METING, UN GAIN DE TEMPS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RÉUNION DE DÉMARRAGE DE LA MISSION (« KICK-OFF METING »)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5665788" y="2667000"/>
            <a:ext cx="1489075" cy="9810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2265363" y="2743200"/>
            <a:ext cx="4654550" cy="2251075"/>
          </a:xfrm>
          <a:custGeom>
            <a:avLst/>
            <a:gdLst>
              <a:gd name="T0" fmla="*/ 0 w 2932"/>
              <a:gd name="T1" fmla="*/ 0 h 1418"/>
              <a:gd name="T2" fmla="*/ 0 w 2932"/>
              <a:gd name="T3" fmla="*/ 1418 h 1418"/>
              <a:gd name="T4" fmla="*/ 2932 w 2932"/>
              <a:gd name="T5" fmla="*/ 1418 h 1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32" h="1418">
                <a:moveTo>
                  <a:pt x="0" y="0"/>
                </a:moveTo>
                <a:lnTo>
                  <a:pt x="0" y="1418"/>
                </a:lnTo>
                <a:lnTo>
                  <a:pt x="2932" y="141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6897688" y="4965700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6897688" y="4965700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2233613" y="26892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2233613" y="2689225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2259013" y="3241675"/>
            <a:ext cx="3406775" cy="1543050"/>
          </a:xfrm>
          <a:custGeom>
            <a:avLst/>
            <a:gdLst>
              <a:gd name="T0" fmla="*/ 0 w 2146"/>
              <a:gd name="T1" fmla="*/ 972 h 972"/>
              <a:gd name="T2" fmla="*/ 0 w 2146"/>
              <a:gd name="T3" fmla="*/ 972 h 972"/>
              <a:gd name="T4" fmla="*/ 22 w 2146"/>
              <a:gd name="T5" fmla="*/ 896 h 972"/>
              <a:gd name="T6" fmla="*/ 46 w 2146"/>
              <a:gd name="T7" fmla="*/ 820 h 972"/>
              <a:gd name="T8" fmla="*/ 72 w 2146"/>
              <a:gd name="T9" fmla="*/ 744 h 972"/>
              <a:gd name="T10" fmla="*/ 86 w 2146"/>
              <a:gd name="T11" fmla="*/ 708 h 972"/>
              <a:gd name="T12" fmla="*/ 102 w 2146"/>
              <a:gd name="T13" fmla="*/ 670 h 972"/>
              <a:gd name="T14" fmla="*/ 102 w 2146"/>
              <a:gd name="T15" fmla="*/ 670 h 972"/>
              <a:gd name="T16" fmla="*/ 120 w 2146"/>
              <a:gd name="T17" fmla="*/ 634 h 972"/>
              <a:gd name="T18" fmla="*/ 140 w 2146"/>
              <a:gd name="T19" fmla="*/ 598 h 972"/>
              <a:gd name="T20" fmla="*/ 182 w 2146"/>
              <a:gd name="T21" fmla="*/ 524 h 972"/>
              <a:gd name="T22" fmla="*/ 226 w 2146"/>
              <a:gd name="T23" fmla="*/ 454 h 972"/>
              <a:gd name="T24" fmla="*/ 248 w 2146"/>
              <a:gd name="T25" fmla="*/ 422 h 972"/>
              <a:gd name="T26" fmla="*/ 270 w 2146"/>
              <a:gd name="T27" fmla="*/ 394 h 972"/>
              <a:gd name="T28" fmla="*/ 270 w 2146"/>
              <a:gd name="T29" fmla="*/ 394 h 972"/>
              <a:gd name="T30" fmla="*/ 292 w 2146"/>
              <a:gd name="T31" fmla="*/ 368 h 972"/>
              <a:gd name="T32" fmla="*/ 312 w 2146"/>
              <a:gd name="T33" fmla="*/ 342 h 972"/>
              <a:gd name="T34" fmla="*/ 334 w 2146"/>
              <a:gd name="T35" fmla="*/ 320 h 972"/>
              <a:gd name="T36" fmla="*/ 356 w 2146"/>
              <a:gd name="T37" fmla="*/ 300 h 972"/>
              <a:gd name="T38" fmla="*/ 398 w 2146"/>
              <a:gd name="T39" fmla="*/ 262 h 972"/>
              <a:gd name="T40" fmla="*/ 438 w 2146"/>
              <a:gd name="T41" fmla="*/ 232 h 972"/>
              <a:gd name="T42" fmla="*/ 438 w 2146"/>
              <a:gd name="T43" fmla="*/ 232 h 972"/>
              <a:gd name="T44" fmla="*/ 474 w 2146"/>
              <a:gd name="T45" fmla="*/ 206 h 972"/>
              <a:gd name="T46" fmla="*/ 504 w 2146"/>
              <a:gd name="T47" fmla="*/ 190 h 972"/>
              <a:gd name="T48" fmla="*/ 536 w 2146"/>
              <a:gd name="T49" fmla="*/ 176 h 972"/>
              <a:gd name="T50" fmla="*/ 572 w 2146"/>
              <a:gd name="T51" fmla="*/ 162 h 972"/>
              <a:gd name="T52" fmla="*/ 572 w 2146"/>
              <a:gd name="T53" fmla="*/ 162 h 972"/>
              <a:gd name="T54" fmla="*/ 604 w 2146"/>
              <a:gd name="T55" fmla="*/ 150 h 972"/>
              <a:gd name="T56" fmla="*/ 632 w 2146"/>
              <a:gd name="T57" fmla="*/ 140 h 972"/>
              <a:gd name="T58" fmla="*/ 672 w 2146"/>
              <a:gd name="T59" fmla="*/ 128 h 972"/>
              <a:gd name="T60" fmla="*/ 738 w 2146"/>
              <a:gd name="T61" fmla="*/ 116 h 972"/>
              <a:gd name="T62" fmla="*/ 738 w 2146"/>
              <a:gd name="T63" fmla="*/ 116 h 972"/>
              <a:gd name="T64" fmla="*/ 832 w 2146"/>
              <a:gd name="T65" fmla="*/ 100 h 972"/>
              <a:gd name="T66" fmla="*/ 944 w 2146"/>
              <a:gd name="T67" fmla="*/ 82 h 972"/>
              <a:gd name="T68" fmla="*/ 1010 w 2146"/>
              <a:gd name="T69" fmla="*/ 72 h 972"/>
              <a:gd name="T70" fmla="*/ 1080 w 2146"/>
              <a:gd name="T71" fmla="*/ 62 h 972"/>
              <a:gd name="T72" fmla="*/ 1158 w 2146"/>
              <a:gd name="T73" fmla="*/ 54 h 972"/>
              <a:gd name="T74" fmla="*/ 1242 w 2146"/>
              <a:gd name="T75" fmla="*/ 48 h 972"/>
              <a:gd name="T76" fmla="*/ 1242 w 2146"/>
              <a:gd name="T77" fmla="*/ 48 h 972"/>
              <a:gd name="T78" fmla="*/ 1334 w 2146"/>
              <a:gd name="T79" fmla="*/ 40 h 972"/>
              <a:gd name="T80" fmla="*/ 1434 w 2146"/>
              <a:gd name="T81" fmla="*/ 34 h 972"/>
              <a:gd name="T82" fmla="*/ 1656 w 2146"/>
              <a:gd name="T83" fmla="*/ 22 h 972"/>
              <a:gd name="T84" fmla="*/ 1896 w 2146"/>
              <a:gd name="T85" fmla="*/ 10 h 972"/>
              <a:gd name="T86" fmla="*/ 2146 w 2146"/>
              <a:gd name="T87" fmla="*/ 0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46" h="972">
                <a:moveTo>
                  <a:pt x="0" y="972"/>
                </a:moveTo>
                <a:lnTo>
                  <a:pt x="0" y="972"/>
                </a:lnTo>
                <a:lnTo>
                  <a:pt x="22" y="896"/>
                </a:lnTo>
                <a:lnTo>
                  <a:pt x="46" y="820"/>
                </a:lnTo>
                <a:lnTo>
                  <a:pt x="72" y="744"/>
                </a:lnTo>
                <a:lnTo>
                  <a:pt x="86" y="708"/>
                </a:lnTo>
                <a:lnTo>
                  <a:pt x="102" y="670"/>
                </a:lnTo>
                <a:lnTo>
                  <a:pt x="102" y="670"/>
                </a:lnTo>
                <a:lnTo>
                  <a:pt x="120" y="634"/>
                </a:lnTo>
                <a:lnTo>
                  <a:pt x="140" y="598"/>
                </a:lnTo>
                <a:lnTo>
                  <a:pt x="182" y="524"/>
                </a:lnTo>
                <a:lnTo>
                  <a:pt x="226" y="454"/>
                </a:lnTo>
                <a:lnTo>
                  <a:pt x="248" y="422"/>
                </a:lnTo>
                <a:lnTo>
                  <a:pt x="270" y="394"/>
                </a:lnTo>
                <a:lnTo>
                  <a:pt x="270" y="394"/>
                </a:lnTo>
                <a:lnTo>
                  <a:pt x="292" y="368"/>
                </a:lnTo>
                <a:lnTo>
                  <a:pt x="312" y="342"/>
                </a:lnTo>
                <a:lnTo>
                  <a:pt x="334" y="320"/>
                </a:lnTo>
                <a:lnTo>
                  <a:pt x="356" y="300"/>
                </a:lnTo>
                <a:lnTo>
                  <a:pt x="398" y="262"/>
                </a:lnTo>
                <a:lnTo>
                  <a:pt x="438" y="232"/>
                </a:lnTo>
                <a:lnTo>
                  <a:pt x="438" y="232"/>
                </a:lnTo>
                <a:lnTo>
                  <a:pt x="474" y="206"/>
                </a:lnTo>
                <a:lnTo>
                  <a:pt x="504" y="190"/>
                </a:lnTo>
                <a:lnTo>
                  <a:pt x="536" y="176"/>
                </a:lnTo>
                <a:lnTo>
                  <a:pt x="572" y="162"/>
                </a:lnTo>
                <a:lnTo>
                  <a:pt x="572" y="162"/>
                </a:lnTo>
                <a:lnTo>
                  <a:pt x="604" y="150"/>
                </a:lnTo>
                <a:lnTo>
                  <a:pt x="632" y="140"/>
                </a:lnTo>
                <a:lnTo>
                  <a:pt x="672" y="128"/>
                </a:lnTo>
                <a:lnTo>
                  <a:pt x="738" y="116"/>
                </a:lnTo>
                <a:lnTo>
                  <a:pt x="738" y="116"/>
                </a:lnTo>
                <a:lnTo>
                  <a:pt x="832" y="100"/>
                </a:lnTo>
                <a:lnTo>
                  <a:pt x="944" y="82"/>
                </a:lnTo>
                <a:lnTo>
                  <a:pt x="1010" y="72"/>
                </a:lnTo>
                <a:lnTo>
                  <a:pt x="1080" y="62"/>
                </a:lnTo>
                <a:lnTo>
                  <a:pt x="1158" y="54"/>
                </a:lnTo>
                <a:lnTo>
                  <a:pt x="1242" y="48"/>
                </a:lnTo>
                <a:lnTo>
                  <a:pt x="1242" y="48"/>
                </a:lnTo>
                <a:lnTo>
                  <a:pt x="1334" y="40"/>
                </a:lnTo>
                <a:lnTo>
                  <a:pt x="1434" y="34"/>
                </a:lnTo>
                <a:lnTo>
                  <a:pt x="1656" y="22"/>
                </a:lnTo>
                <a:lnTo>
                  <a:pt x="1896" y="10"/>
                </a:lnTo>
                <a:lnTo>
                  <a:pt x="2146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316163" y="3295650"/>
            <a:ext cx="4838700" cy="1597025"/>
          </a:xfrm>
          <a:custGeom>
            <a:avLst/>
            <a:gdLst>
              <a:gd name="T0" fmla="*/ 0 w 3048"/>
              <a:gd name="T1" fmla="*/ 1006 h 1006"/>
              <a:gd name="T2" fmla="*/ 0 w 3048"/>
              <a:gd name="T3" fmla="*/ 1006 h 1006"/>
              <a:gd name="T4" fmla="*/ 50 w 3048"/>
              <a:gd name="T5" fmla="*/ 936 h 1006"/>
              <a:gd name="T6" fmla="*/ 100 w 3048"/>
              <a:gd name="T7" fmla="*/ 868 h 1006"/>
              <a:gd name="T8" fmla="*/ 126 w 3048"/>
              <a:gd name="T9" fmla="*/ 838 h 1006"/>
              <a:gd name="T10" fmla="*/ 152 w 3048"/>
              <a:gd name="T11" fmla="*/ 808 h 1006"/>
              <a:gd name="T12" fmla="*/ 180 w 3048"/>
              <a:gd name="T13" fmla="*/ 780 h 1006"/>
              <a:gd name="T14" fmla="*/ 208 w 3048"/>
              <a:gd name="T15" fmla="*/ 754 h 1006"/>
              <a:gd name="T16" fmla="*/ 208 w 3048"/>
              <a:gd name="T17" fmla="*/ 754 h 1006"/>
              <a:gd name="T18" fmla="*/ 236 w 3048"/>
              <a:gd name="T19" fmla="*/ 730 h 1006"/>
              <a:gd name="T20" fmla="*/ 264 w 3048"/>
              <a:gd name="T21" fmla="*/ 710 h 1006"/>
              <a:gd name="T22" fmla="*/ 294 w 3048"/>
              <a:gd name="T23" fmla="*/ 690 h 1006"/>
              <a:gd name="T24" fmla="*/ 324 w 3048"/>
              <a:gd name="T25" fmla="*/ 672 h 1006"/>
              <a:gd name="T26" fmla="*/ 386 w 3048"/>
              <a:gd name="T27" fmla="*/ 638 h 1006"/>
              <a:gd name="T28" fmla="*/ 458 w 3048"/>
              <a:gd name="T29" fmla="*/ 604 h 1006"/>
              <a:gd name="T30" fmla="*/ 458 w 3048"/>
              <a:gd name="T31" fmla="*/ 604 h 1006"/>
              <a:gd name="T32" fmla="*/ 538 w 3048"/>
              <a:gd name="T33" fmla="*/ 566 h 1006"/>
              <a:gd name="T34" fmla="*/ 624 w 3048"/>
              <a:gd name="T35" fmla="*/ 530 h 1006"/>
              <a:gd name="T36" fmla="*/ 720 w 3048"/>
              <a:gd name="T37" fmla="*/ 494 h 1006"/>
              <a:gd name="T38" fmla="*/ 834 w 3048"/>
              <a:gd name="T39" fmla="*/ 452 h 1006"/>
              <a:gd name="T40" fmla="*/ 834 w 3048"/>
              <a:gd name="T41" fmla="*/ 452 h 1006"/>
              <a:gd name="T42" fmla="*/ 968 w 3048"/>
              <a:gd name="T43" fmla="*/ 404 h 1006"/>
              <a:gd name="T44" fmla="*/ 1118 w 3048"/>
              <a:gd name="T45" fmla="*/ 352 h 1006"/>
              <a:gd name="T46" fmla="*/ 1200 w 3048"/>
              <a:gd name="T47" fmla="*/ 326 h 1006"/>
              <a:gd name="T48" fmla="*/ 1284 w 3048"/>
              <a:gd name="T49" fmla="*/ 298 h 1006"/>
              <a:gd name="T50" fmla="*/ 1370 w 3048"/>
              <a:gd name="T51" fmla="*/ 274 h 1006"/>
              <a:gd name="T52" fmla="*/ 1462 w 3048"/>
              <a:gd name="T53" fmla="*/ 252 h 1006"/>
              <a:gd name="T54" fmla="*/ 1462 w 3048"/>
              <a:gd name="T55" fmla="*/ 252 h 1006"/>
              <a:gd name="T56" fmla="*/ 1556 w 3048"/>
              <a:gd name="T57" fmla="*/ 230 h 1006"/>
              <a:gd name="T58" fmla="*/ 1658 w 3048"/>
              <a:gd name="T59" fmla="*/ 208 h 1006"/>
              <a:gd name="T60" fmla="*/ 1762 w 3048"/>
              <a:gd name="T61" fmla="*/ 188 h 1006"/>
              <a:gd name="T62" fmla="*/ 1872 w 3048"/>
              <a:gd name="T63" fmla="*/ 170 h 1006"/>
              <a:gd name="T64" fmla="*/ 2090 w 3048"/>
              <a:gd name="T65" fmla="*/ 134 h 1006"/>
              <a:gd name="T66" fmla="*/ 2298 w 3048"/>
              <a:gd name="T67" fmla="*/ 100 h 1006"/>
              <a:gd name="T68" fmla="*/ 2298 w 3048"/>
              <a:gd name="T69" fmla="*/ 100 h 1006"/>
              <a:gd name="T70" fmla="*/ 2492 w 3048"/>
              <a:gd name="T71" fmla="*/ 70 h 1006"/>
              <a:gd name="T72" fmla="*/ 2680 w 3048"/>
              <a:gd name="T73" fmla="*/ 44 h 1006"/>
              <a:gd name="T74" fmla="*/ 2866 w 3048"/>
              <a:gd name="T75" fmla="*/ 22 h 1006"/>
              <a:gd name="T76" fmla="*/ 3048 w 3048"/>
              <a:gd name="T77" fmla="*/ 0 h 10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48" h="1006">
                <a:moveTo>
                  <a:pt x="0" y="1006"/>
                </a:moveTo>
                <a:lnTo>
                  <a:pt x="0" y="1006"/>
                </a:lnTo>
                <a:lnTo>
                  <a:pt x="50" y="936"/>
                </a:lnTo>
                <a:lnTo>
                  <a:pt x="100" y="868"/>
                </a:lnTo>
                <a:lnTo>
                  <a:pt x="126" y="838"/>
                </a:lnTo>
                <a:lnTo>
                  <a:pt x="152" y="808"/>
                </a:lnTo>
                <a:lnTo>
                  <a:pt x="180" y="780"/>
                </a:lnTo>
                <a:lnTo>
                  <a:pt x="208" y="754"/>
                </a:lnTo>
                <a:lnTo>
                  <a:pt x="208" y="754"/>
                </a:lnTo>
                <a:lnTo>
                  <a:pt x="236" y="730"/>
                </a:lnTo>
                <a:lnTo>
                  <a:pt x="264" y="710"/>
                </a:lnTo>
                <a:lnTo>
                  <a:pt x="294" y="690"/>
                </a:lnTo>
                <a:lnTo>
                  <a:pt x="324" y="672"/>
                </a:lnTo>
                <a:lnTo>
                  <a:pt x="386" y="638"/>
                </a:lnTo>
                <a:lnTo>
                  <a:pt x="458" y="604"/>
                </a:lnTo>
                <a:lnTo>
                  <a:pt x="458" y="604"/>
                </a:lnTo>
                <a:lnTo>
                  <a:pt x="538" y="566"/>
                </a:lnTo>
                <a:lnTo>
                  <a:pt x="624" y="530"/>
                </a:lnTo>
                <a:lnTo>
                  <a:pt x="720" y="494"/>
                </a:lnTo>
                <a:lnTo>
                  <a:pt x="834" y="452"/>
                </a:lnTo>
                <a:lnTo>
                  <a:pt x="834" y="452"/>
                </a:lnTo>
                <a:lnTo>
                  <a:pt x="968" y="404"/>
                </a:lnTo>
                <a:lnTo>
                  <a:pt x="1118" y="352"/>
                </a:lnTo>
                <a:lnTo>
                  <a:pt x="1200" y="326"/>
                </a:lnTo>
                <a:lnTo>
                  <a:pt x="1284" y="298"/>
                </a:lnTo>
                <a:lnTo>
                  <a:pt x="1370" y="274"/>
                </a:lnTo>
                <a:lnTo>
                  <a:pt x="1462" y="252"/>
                </a:lnTo>
                <a:lnTo>
                  <a:pt x="1462" y="252"/>
                </a:lnTo>
                <a:lnTo>
                  <a:pt x="1556" y="230"/>
                </a:lnTo>
                <a:lnTo>
                  <a:pt x="1658" y="208"/>
                </a:lnTo>
                <a:lnTo>
                  <a:pt x="1762" y="188"/>
                </a:lnTo>
                <a:lnTo>
                  <a:pt x="1872" y="170"/>
                </a:lnTo>
                <a:lnTo>
                  <a:pt x="2090" y="134"/>
                </a:lnTo>
                <a:lnTo>
                  <a:pt x="2298" y="100"/>
                </a:lnTo>
                <a:lnTo>
                  <a:pt x="2298" y="100"/>
                </a:lnTo>
                <a:lnTo>
                  <a:pt x="2492" y="70"/>
                </a:lnTo>
                <a:lnTo>
                  <a:pt x="2680" y="44"/>
                </a:lnTo>
                <a:lnTo>
                  <a:pt x="2866" y="22"/>
                </a:lnTo>
                <a:lnTo>
                  <a:pt x="3048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Line 14"/>
          <p:cNvSpPr>
            <a:spLocks noChangeShapeType="1"/>
          </p:cNvSpPr>
          <p:nvPr/>
        </p:nvSpPr>
        <p:spPr bwMode="auto">
          <a:xfrm flipV="1">
            <a:off x="7154863" y="3606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 flipV="1">
            <a:off x="7154863" y="3543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Line 16"/>
          <p:cNvSpPr>
            <a:spLocks noChangeShapeType="1"/>
          </p:cNvSpPr>
          <p:nvPr/>
        </p:nvSpPr>
        <p:spPr bwMode="auto">
          <a:xfrm flipV="1">
            <a:off x="7154863" y="3479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Line 17"/>
          <p:cNvSpPr>
            <a:spLocks noChangeShapeType="1"/>
          </p:cNvSpPr>
          <p:nvPr/>
        </p:nvSpPr>
        <p:spPr bwMode="auto">
          <a:xfrm flipV="1">
            <a:off x="7154863" y="3416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 flipV="1">
            <a:off x="7154863" y="3352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Line 19"/>
          <p:cNvSpPr>
            <a:spLocks noChangeShapeType="1"/>
          </p:cNvSpPr>
          <p:nvPr/>
        </p:nvSpPr>
        <p:spPr bwMode="auto">
          <a:xfrm flipV="1">
            <a:off x="7154863" y="3289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Line 20"/>
          <p:cNvSpPr>
            <a:spLocks noChangeShapeType="1"/>
          </p:cNvSpPr>
          <p:nvPr/>
        </p:nvSpPr>
        <p:spPr bwMode="auto">
          <a:xfrm flipV="1">
            <a:off x="7154863" y="3225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 flipV="1">
            <a:off x="7154863" y="3162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 flipV="1">
            <a:off x="7154863" y="3098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Line 23"/>
          <p:cNvSpPr>
            <a:spLocks noChangeShapeType="1"/>
          </p:cNvSpPr>
          <p:nvPr/>
        </p:nvSpPr>
        <p:spPr bwMode="auto">
          <a:xfrm flipV="1">
            <a:off x="7154863" y="3035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 flipV="1">
            <a:off x="7154863" y="2971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4" name="Line 25"/>
          <p:cNvSpPr>
            <a:spLocks noChangeShapeType="1"/>
          </p:cNvSpPr>
          <p:nvPr/>
        </p:nvSpPr>
        <p:spPr bwMode="auto">
          <a:xfrm flipV="1">
            <a:off x="7154863" y="2908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5" name="Line 26"/>
          <p:cNvSpPr>
            <a:spLocks noChangeShapeType="1"/>
          </p:cNvSpPr>
          <p:nvPr/>
        </p:nvSpPr>
        <p:spPr bwMode="auto">
          <a:xfrm flipV="1">
            <a:off x="7154863" y="2844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7" name="Line 27"/>
          <p:cNvSpPr>
            <a:spLocks noChangeShapeType="1"/>
          </p:cNvSpPr>
          <p:nvPr/>
        </p:nvSpPr>
        <p:spPr bwMode="auto">
          <a:xfrm flipV="1">
            <a:off x="7154863" y="2781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8" name="Line 28"/>
          <p:cNvSpPr>
            <a:spLocks noChangeShapeType="1"/>
          </p:cNvSpPr>
          <p:nvPr/>
        </p:nvSpPr>
        <p:spPr bwMode="auto">
          <a:xfrm flipV="1">
            <a:off x="7154863" y="2717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09" name="Line 29"/>
          <p:cNvSpPr>
            <a:spLocks noChangeShapeType="1"/>
          </p:cNvSpPr>
          <p:nvPr/>
        </p:nvSpPr>
        <p:spPr bwMode="auto">
          <a:xfrm flipV="1">
            <a:off x="7154863" y="2663825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0" name="Line 30"/>
          <p:cNvSpPr>
            <a:spLocks noChangeShapeType="1"/>
          </p:cNvSpPr>
          <p:nvPr/>
        </p:nvSpPr>
        <p:spPr bwMode="auto">
          <a:xfrm flipV="1">
            <a:off x="5665788" y="3606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1" name="Line 31"/>
          <p:cNvSpPr>
            <a:spLocks noChangeShapeType="1"/>
          </p:cNvSpPr>
          <p:nvPr/>
        </p:nvSpPr>
        <p:spPr bwMode="auto">
          <a:xfrm flipV="1">
            <a:off x="5665788" y="3543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2" name="Line 32"/>
          <p:cNvSpPr>
            <a:spLocks noChangeShapeType="1"/>
          </p:cNvSpPr>
          <p:nvPr/>
        </p:nvSpPr>
        <p:spPr bwMode="auto">
          <a:xfrm flipV="1">
            <a:off x="5665788" y="3479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3" name="Line 33"/>
          <p:cNvSpPr>
            <a:spLocks noChangeShapeType="1"/>
          </p:cNvSpPr>
          <p:nvPr/>
        </p:nvSpPr>
        <p:spPr bwMode="auto">
          <a:xfrm flipV="1">
            <a:off x="5665788" y="3416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4" name="Line 34"/>
          <p:cNvSpPr>
            <a:spLocks noChangeShapeType="1"/>
          </p:cNvSpPr>
          <p:nvPr/>
        </p:nvSpPr>
        <p:spPr bwMode="auto">
          <a:xfrm flipV="1">
            <a:off x="5665788" y="3352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5" name="Line 35"/>
          <p:cNvSpPr>
            <a:spLocks noChangeShapeType="1"/>
          </p:cNvSpPr>
          <p:nvPr/>
        </p:nvSpPr>
        <p:spPr bwMode="auto">
          <a:xfrm flipV="1">
            <a:off x="5665788" y="3289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6" name="Line 36"/>
          <p:cNvSpPr>
            <a:spLocks noChangeShapeType="1"/>
          </p:cNvSpPr>
          <p:nvPr/>
        </p:nvSpPr>
        <p:spPr bwMode="auto">
          <a:xfrm flipV="1">
            <a:off x="5665788" y="3225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7" name="Line 37"/>
          <p:cNvSpPr>
            <a:spLocks noChangeShapeType="1"/>
          </p:cNvSpPr>
          <p:nvPr/>
        </p:nvSpPr>
        <p:spPr bwMode="auto">
          <a:xfrm flipV="1">
            <a:off x="5665788" y="3162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8" name="Line 38"/>
          <p:cNvSpPr>
            <a:spLocks noChangeShapeType="1"/>
          </p:cNvSpPr>
          <p:nvPr/>
        </p:nvSpPr>
        <p:spPr bwMode="auto">
          <a:xfrm flipV="1">
            <a:off x="5665788" y="3098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19" name="Line 39"/>
          <p:cNvSpPr>
            <a:spLocks noChangeShapeType="1"/>
          </p:cNvSpPr>
          <p:nvPr/>
        </p:nvSpPr>
        <p:spPr bwMode="auto">
          <a:xfrm flipV="1">
            <a:off x="5665788" y="3035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0" name="Line 40"/>
          <p:cNvSpPr>
            <a:spLocks noChangeShapeType="1"/>
          </p:cNvSpPr>
          <p:nvPr/>
        </p:nvSpPr>
        <p:spPr bwMode="auto">
          <a:xfrm flipV="1">
            <a:off x="5665788" y="2971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1" name="Line 41"/>
          <p:cNvSpPr>
            <a:spLocks noChangeShapeType="1"/>
          </p:cNvSpPr>
          <p:nvPr/>
        </p:nvSpPr>
        <p:spPr bwMode="auto">
          <a:xfrm flipV="1">
            <a:off x="5665788" y="2908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2" name="Line 42"/>
          <p:cNvSpPr>
            <a:spLocks noChangeShapeType="1"/>
          </p:cNvSpPr>
          <p:nvPr/>
        </p:nvSpPr>
        <p:spPr bwMode="auto">
          <a:xfrm flipV="1">
            <a:off x="5665788" y="2844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3" name="Line 43"/>
          <p:cNvSpPr>
            <a:spLocks noChangeShapeType="1"/>
          </p:cNvSpPr>
          <p:nvPr/>
        </p:nvSpPr>
        <p:spPr bwMode="auto">
          <a:xfrm flipV="1">
            <a:off x="5665788" y="27813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4" name="Line 44"/>
          <p:cNvSpPr>
            <a:spLocks noChangeShapeType="1"/>
          </p:cNvSpPr>
          <p:nvPr/>
        </p:nvSpPr>
        <p:spPr bwMode="auto">
          <a:xfrm flipV="1">
            <a:off x="5665788" y="2717800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5" name="Line 45"/>
          <p:cNvSpPr>
            <a:spLocks noChangeShapeType="1"/>
          </p:cNvSpPr>
          <p:nvPr/>
        </p:nvSpPr>
        <p:spPr bwMode="auto">
          <a:xfrm flipV="1">
            <a:off x="5665788" y="2663825"/>
            <a:ext cx="0" cy="285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6" name="Line 46"/>
          <p:cNvSpPr>
            <a:spLocks noChangeShapeType="1"/>
          </p:cNvSpPr>
          <p:nvPr/>
        </p:nvSpPr>
        <p:spPr bwMode="auto">
          <a:xfrm>
            <a:off x="5726113" y="3070225"/>
            <a:ext cx="1371600" cy="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7" name="Freeform 47"/>
          <p:cNvSpPr>
            <a:spLocks/>
          </p:cNvSpPr>
          <p:nvPr/>
        </p:nvSpPr>
        <p:spPr bwMode="auto">
          <a:xfrm>
            <a:off x="7075488" y="3038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8" name="Freeform 48"/>
          <p:cNvSpPr>
            <a:spLocks/>
          </p:cNvSpPr>
          <p:nvPr/>
        </p:nvSpPr>
        <p:spPr bwMode="auto">
          <a:xfrm>
            <a:off x="7075488" y="303847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29" name="Freeform 49"/>
          <p:cNvSpPr>
            <a:spLocks/>
          </p:cNvSpPr>
          <p:nvPr/>
        </p:nvSpPr>
        <p:spPr bwMode="auto">
          <a:xfrm>
            <a:off x="5672138" y="3038475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0" name="Freeform 50"/>
          <p:cNvSpPr>
            <a:spLocks/>
          </p:cNvSpPr>
          <p:nvPr/>
        </p:nvSpPr>
        <p:spPr bwMode="auto">
          <a:xfrm>
            <a:off x="5672138" y="3038475"/>
            <a:ext cx="76200" cy="60325"/>
          </a:xfrm>
          <a:custGeom>
            <a:avLst/>
            <a:gdLst>
              <a:gd name="T0" fmla="*/ 0 w 48"/>
              <a:gd name="T1" fmla="*/ 20 h 38"/>
              <a:gd name="T2" fmla="*/ 48 w 48"/>
              <a:gd name="T3" fmla="*/ 0 h 38"/>
              <a:gd name="T4" fmla="*/ 36 w 48"/>
              <a:gd name="T5" fmla="*/ 20 h 38"/>
              <a:gd name="T6" fmla="*/ 48 w 48"/>
              <a:gd name="T7" fmla="*/ 38 h 38"/>
              <a:gd name="T8" fmla="*/ 0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20"/>
                </a:moveTo>
                <a:lnTo>
                  <a:pt x="48" y="0"/>
                </a:lnTo>
                <a:lnTo>
                  <a:pt x="36" y="20"/>
                </a:lnTo>
                <a:lnTo>
                  <a:pt x="48" y="38"/>
                </a:lnTo>
                <a:lnTo>
                  <a:pt x="0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1" name="Line 51"/>
          <p:cNvSpPr>
            <a:spLocks noChangeShapeType="1"/>
          </p:cNvSpPr>
          <p:nvPr/>
        </p:nvSpPr>
        <p:spPr bwMode="auto">
          <a:xfrm flipH="1">
            <a:off x="3275013" y="3057525"/>
            <a:ext cx="285750" cy="2857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2" name="Freeform 52"/>
          <p:cNvSpPr>
            <a:spLocks/>
          </p:cNvSpPr>
          <p:nvPr/>
        </p:nvSpPr>
        <p:spPr bwMode="auto">
          <a:xfrm>
            <a:off x="3236913" y="330517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3" name="Freeform 53"/>
          <p:cNvSpPr>
            <a:spLocks/>
          </p:cNvSpPr>
          <p:nvPr/>
        </p:nvSpPr>
        <p:spPr bwMode="auto">
          <a:xfrm>
            <a:off x="3236913" y="3305175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4" name="Line 54"/>
          <p:cNvSpPr>
            <a:spLocks noChangeShapeType="1"/>
          </p:cNvSpPr>
          <p:nvPr/>
        </p:nvSpPr>
        <p:spPr bwMode="auto">
          <a:xfrm flipH="1" flipV="1">
            <a:off x="4538663" y="3892550"/>
            <a:ext cx="111125" cy="146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5" name="Freeform 55"/>
          <p:cNvSpPr>
            <a:spLocks/>
          </p:cNvSpPr>
          <p:nvPr/>
        </p:nvSpPr>
        <p:spPr bwMode="auto">
          <a:xfrm>
            <a:off x="4506913" y="3851275"/>
            <a:ext cx="69850" cy="79375"/>
          </a:xfrm>
          <a:custGeom>
            <a:avLst/>
            <a:gdLst>
              <a:gd name="T0" fmla="*/ 0 w 44"/>
              <a:gd name="T1" fmla="*/ 0 h 50"/>
              <a:gd name="T2" fmla="*/ 44 w 44"/>
              <a:gd name="T3" fmla="*/ 26 h 50"/>
              <a:gd name="T4" fmla="*/ 22 w 44"/>
              <a:gd name="T5" fmla="*/ 28 h 50"/>
              <a:gd name="T6" fmla="*/ 14 w 44"/>
              <a:gd name="T7" fmla="*/ 50 h 50"/>
              <a:gd name="T8" fmla="*/ 0 w 44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0"/>
                </a:moveTo>
                <a:lnTo>
                  <a:pt x="44" y="26"/>
                </a:lnTo>
                <a:lnTo>
                  <a:pt x="22" y="28"/>
                </a:lnTo>
                <a:lnTo>
                  <a:pt x="14" y="5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6" name="Freeform 56"/>
          <p:cNvSpPr>
            <a:spLocks/>
          </p:cNvSpPr>
          <p:nvPr/>
        </p:nvSpPr>
        <p:spPr bwMode="auto">
          <a:xfrm>
            <a:off x="4506913" y="3851275"/>
            <a:ext cx="69850" cy="79375"/>
          </a:xfrm>
          <a:custGeom>
            <a:avLst/>
            <a:gdLst>
              <a:gd name="T0" fmla="*/ 0 w 44"/>
              <a:gd name="T1" fmla="*/ 0 h 50"/>
              <a:gd name="T2" fmla="*/ 44 w 44"/>
              <a:gd name="T3" fmla="*/ 26 h 50"/>
              <a:gd name="T4" fmla="*/ 22 w 44"/>
              <a:gd name="T5" fmla="*/ 28 h 50"/>
              <a:gd name="T6" fmla="*/ 14 w 44"/>
              <a:gd name="T7" fmla="*/ 50 h 50"/>
              <a:gd name="T8" fmla="*/ 0 w 44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0" y="0"/>
                </a:moveTo>
                <a:lnTo>
                  <a:pt x="44" y="26"/>
                </a:lnTo>
                <a:lnTo>
                  <a:pt x="22" y="28"/>
                </a:lnTo>
                <a:lnTo>
                  <a:pt x="14" y="5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7" name="Freeform 57"/>
          <p:cNvSpPr>
            <a:spLocks/>
          </p:cNvSpPr>
          <p:nvPr/>
        </p:nvSpPr>
        <p:spPr bwMode="auto">
          <a:xfrm>
            <a:off x="5611813" y="3187700"/>
            <a:ext cx="104775" cy="104775"/>
          </a:xfrm>
          <a:custGeom>
            <a:avLst/>
            <a:gdLst>
              <a:gd name="T0" fmla="*/ 66 w 66"/>
              <a:gd name="T1" fmla="*/ 34 h 66"/>
              <a:gd name="T2" fmla="*/ 66 w 66"/>
              <a:gd name="T3" fmla="*/ 34 h 66"/>
              <a:gd name="T4" fmla="*/ 66 w 66"/>
              <a:gd name="T5" fmla="*/ 40 h 66"/>
              <a:gd name="T6" fmla="*/ 64 w 66"/>
              <a:gd name="T7" fmla="*/ 46 h 66"/>
              <a:gd name="T8" fmla="*/ 62 w 66"/>
              <a:gd name="T9" fmla="*/ 52 h 66"/>
              <a:gd name="T10" fmla="*/ 56 w 66"/>
              <a:gd name="T11" fmla="*/ 56 h 66"/>
              <a:gd name="T12" fmla="*/ 52 w 66"/>
              <a:gd name="T13" fmla="*/ 62 h 66"/>
              <a:gd name="T14" fmla="*/ 46 w 66"/>
              <a:gd name="T15" fmla="*/ 64 h 66"/>
              <a:gd name="T16" fmla="*/ 40 w 66"/>
              <a:gd name="T17" fmla="*/ 66 h 66"/>
              <a:gd name="T18" fmla="*/ 34 w 66"/>
              <a:gd name="T19" fmla="*/ 66 h 66"/>
              <a:gd name="T20" fmla="*/ 34 w 66"/>
              <a:gd name="T21" fmla="*/ 66 h 66"/>
              <a:gd name="T22" fmla="*/ 26 w 66"/>
              <a:gd name="T23" fmla="*/ 66 h 66"/>
              <a:gd name="T24" fmla="*/ 20 w 66"/>
              <a:gd name="T25" fmla="*/ 64 h 66"/>
              <a:gd name="T26" fmla="*/ 14 w 66"/>
              <a:gd name="T27" fmla="*/ 62 h 66"/>
              <a:gd name="T28" fmla="*/ 10 w 66"/>
              <a:gd name="T29" fmla="*/ 56 h 66"/>
              <a:gd name="T30" fmla="*/ 6 w 66"/>
              <a:gd name="T31" fmla="*/ 52 h 66"/>
              <a:gd name="T32" fmla="*/ 2 w 66"/>
              <a:gd name="T33" fmla="*/ 46 h 66"/>
              <a:gd name="T34" fmla="*/ 0 w 66"/>
              <a:gd name="T35" fmla="*/ 40 h 66"/>
              <a:gd name="T36" fmla="*/ 0 w 66"/>
              <a:gd name="T37" fmla="*/ 34 h 66"/>
              <a:gd name="T38" fmla="*/ 0 w 66"/>
              <a:gd name="T39" fmla="*/ 34 h 66"/>
              <a:gd name="T40" fmla="*/ 0 w 66"/>
              <a:gd name="T41" fmla="*/ 26 h 66"/>
              <a:gd name="T42" fmla="*/ 2 w 66"/>
              <a:gd name="T43" fmla="*/ 20 h 66"/>
              <a:gd name="T44" fmla="*/ 6 w 66"/>
              <a:gd name="T45" fmla="*/ 14 h 66"/>
              <a:gd name="T46" fmla="*/ 10 w 66"/>
              <a:gd name="T47" fmla="*/ 10 h 66"/>
              <a:gd name="T48" fmla="*/ 14 w 66"/>
              <a:gd name="T49" fmla="*/ 6 h 66"/>
              <a:gd name="T50" fmla="*/ 20 w 66"/>
              <a:gd name="T51" fmla="*/ 2 h 66"/>
              <a:gd name="T52" fmla="*/ 26 w 66"/>
              <a:gd name="T53" fmla="*/ 0 h 66"/>
              <a:gd name="T54" fmla="*/ 34 w 66"/>
              <a:gd name="T55" fmla="*/ 0 h 66"/>
              <a:gd name="T56" fmla="*/ 34 w 66"/>
              <a:gd name="T57" fmla="*/ 0 h 66"/>
              <a:gd name="T58" fmla="*/ 40 w 66"/>
              <a:gd name="T59" fmla="*/ 0 h 66"/>
              <a:gd name="T60" fmla="*/ 46 w 66"/>
              <a:gd name="T61" fmla="*/ 2 h 66"/>
              <a:gd name="T62" fmla="*/ 52 w 66"/>
              <a:gd name="T63" fmla="*/ 6 h 66"/>
              <a:gd name="T64" fmla="*/ 56 w 66"/>
              <a:gd name="T65" fmla="*/ 10 h 66"/>
              <a:gd name="T66" fmla="*/ 62 w 66"/>
              <a:gd name="T67" fmla="*/ 14 h 66"/>
              <a:gd name="T68" fmla="*/ 64 w 66"/>
              <a:gd name="T69" fmla="*/ 20 h 66"/>
              <a:gd name="T70" fmla="*/ 66 w 66"/>
              <a:gd name="T71" fmla="*/ 26 h 66"/>
              <a:gd name="T72" fmla="*/ 66 w 66"/>
              <a:gd name="T73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6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6" y="56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6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8" name="Freeform 58"/>
          <p:cNvSpPr>
            <a:spLocks/>
          </p:cNvSpPr>
          <p:nvPr/>
        </p:nvSpPr>
        <p:spPr bwMode="auto">
          <a:xfrm>
            <a:off x="5611813" y="3187700"/>
            <a:ext cx="104775" cy="104775"/>
          </a:xfrm>
          <a:custGeom>
            <a:avLst/>
            <a:gdLst>
              <a:gd name="T0" fmla="*/ 66 w 66"/>
              <a:gd name="T1" fmla="*/ 34 h 66"/>
              <a:gd name="T2" fmla="*/ 66 w 66"/>
              <a:gd name="T3" fmla="*/ 34 h 66"/>
              <a:gd name="T4" fmla="*/ 66 w 66"/>
              <a:gd name="T5" fmla="*/ 40 h 66"/>
              <a:gd name="T6" fmla="*/ 64 w 66"/>
              <a:gd name="T7" fmla="*/ 46 h 66"/>
              <a:gd name="T8" fmla="*/ 62 w 66"/>
              <a:gd name="T9" fmla="*/ 52 h 66"/>
              <a:gd name="T10" fmla="*/ 56 w 66"/>
              <a:gd name="T11" fmla="*/ 56 h 66"/>
              <a:gd name="T12" fmla="*/ 52 w 66"/>
              <a:gd name="T13" fmla="*/ 62 h 66"/>
              <a:gd name="T14" fmla="*/ 46 w 66"/>
              <a:gd name="T15" fmla="*/ 64 h 66"/>
              <a:gd name="T16" fmla="*/ 40 w 66"/>
              <a:gd name="T17" fmla="*/ 66 h 66"/>
              <a:gd name="T18" fmla="*/ 34 w 66"/>
              <a:gd name="T19" fmla="*/ 66 h 66"/>
              <a:gd name="T20" fmla="*/ 34 w 66"/>
              <a:gd name="T21" fmla="*/ 66 h 66"/>
              <a:gd name="T22" fmla="*/ 26 w 66"/>
              <a:gd name="T23" fmla="*/ 66 h 66"/>
              <a:gd name="T24" fmla="*/ 20 w 66"/>
              <a:gd name="T25" fmla="*/ 64 h 66"/>
              <a:gd name="T26" fmla="*/ 14 w 66"/>
              <a:gd name="T27" fmla="*/ 62 h 66"/>
              <a:gd name="T28" fmla="*/ 10 w 66"/>
              <a:gd name="T29" fmla="*/ 56 h 66"/>
              <a:gd name="T30" fmla="*/ 6 w 66"/>
              <a:gd name="T31" fmla="*/ 52 h 66"/>
              <a:gd name="T32" fmla="*/ 2 w 66"/>
              <a:gd name="T33" fmla="*/ 46 h 66"/>
              <a:gd name="T34" fmla="*/ 0 w 66"/>
              <a:gd name="T35" fmla="*/ 40 h 66"/>
              <a:gd name="T36" fmla="*/ 0 w 66"/>
              <a:gd name="T37" fmla="*/ 34 h 66"/>
              <a:gd name="T38" fmla="*/ 0 w 66"/>
              <a:gd name="T39" fmla="*/ 34 h 66"/>
              <a:gd name="T40" fmla="*/ 0 w 66"/>
              <a:gd name="T41" fmla="*/ 26 h 66"/>
              <a:gd name="T42" fmla="*/ 2 w 66"/>
              <a:gd name="T43" fmla="*/ 20 h 66"/>
              <a:gd name="T44" fmla="*/ 6 w 66"/>
              <a:gd name="T45" fmla="*/ 14 h 66"/>
              <a:gd name="T46" fmla="*/ 10 w 66"/>
              <a:gd name="T47" fmla="*/ 10 h 66"/>
              <a:gd name="T48" fmla="*/ 14 w 66"/>
              <a:gd name="T49" fmla="*/ 6 h 66"/>
              <a:gd name="T50" fmla="*/ 20 w 66"/>
              <a:gd name="T51" fmla="*/ 2 h 66"/>
              <a:gd name="T52" fmla="*/ 26 w 66"/>
              <a:gd name="T53" fmla="*/ 0 h 66"/>
              <a:gd name="T54" fmla="*/ 34 w 66"/>
              <a:gd name="T55" fmla="*/ 0 h 66"/>
              <a:gd name="T56" fmla="*/ 34 w 66"/>
              <a:gd name="T57" fmla="*/ 0 h 66"/>
              <a:gd name="T58" fmla="*/ 40 w 66"/>
              <a:gd name="T59" fmla="*/ 0 h 66"/>
              <a:gd name="T60" fmla="*/ 46 w 66"/>
              <a:gd name="T61" fmla="*/ 2 h 66"/>
              <a:gd name="T62" fmla="*/ 52 w 66"/>
              <a:gd name="T63" fmla="*/ 6 h 66"/>
              <a:gd name="T64" fmla="*/ 56 w 66"/>
              <a:gd name="T65" fmla="*/ 10 h 66"/>
              <a:gd name="T66" fmla="*/ 62 w 66"/>
              <a:gd name="T67" fmla="*/ 14 h 66"/>
              <a:gd name="T68" fmla="*/ 64 w 66"/>
              <a:gd name="T69" fmla="*/ 20 h 66"/>
              <a:gd name="T70" fmla="*/ 66 w 66"/>
              <a:gd name="T71" fmla="*/ 26 h 66"/>
              <a:gd name="T72" fmla="*/ 66 w 66"/>
              <a:gd name="T73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6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6" y="56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6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39" name="Freeform 59"/>
          <p:cNvSpPr>
            <a:spLocks/>
          </p:cNvSpPr>
          <p:nvPr/>
        </p:nvSpPr>
        <p:spPr bwMode="auto">
          <a:xfrm>
            <a:off x="5611813" y="3187700"/>
            <a:ext cx="104775" cy="104775"/>
          </a:xfrm>
          <a:custGeom>
            <a:avLst/>
            <a:gdLst>
              <a:gd name="T0" fmla="*/ 66 w 66"/>
              <a:gd name="T1" fmla="*/ 34 h 66"/>
              <a:gd name="T2" fmla="*/ 66 w 66"/>
              <a:gd name="T3" fmla="*/ 34 h 66"/>
              <a:gd name="T4" fmla="*/ 66 w 66"/>
              <a:gd name="T5" fmla="*/ 40 h 66"/>
              <a:gd name="T6" fmla="*/ 64 w 66"/>
              <a:gd name="T7" fmla="*/ 46 h 66"/>
              <a:gd name="T8" fmla="*/ 62 w 66"/>
              <a:gd name="T9" fmla="*/ 52 h 66"/>
              <a:gd name="T10" fmla="*/ 56 w 66"/>
              <a:gd name="T11" fmla="*/ 56 h 66"/>
              <a:gd name="T12" fmla="*/ 52 w 66"/>
              <a:gd name="T13" fmla="*/ 62 h 66"/>
              <a:gd name="T14" fmla="*/ 46 w 66"/>
              <a:gd name="T15" fmla="*/ 64 h 66"/>
              <a:gd name="T16" fmla="*/ 40 w 66"/>
              <a:gd name="T17" fmla="*/ 66 h 66"/>
              <a:gd name="T18" fmla="*/ 34 w 66"/>
              <a:gd name="T19" fmla="*/ 66 h 66"/>
              <a:gd name="T20" fmla="*/ 34 w 66"/>
              <a:gd name="T21" fmla="*/ 66 h 66"/>
              <a:gd name="T22" fmla="*/ 26 w 66"/>
              <a:gd name="T23" fmla="*/ 66 h 66"/>
              <a:gd name="T24" fmla="*/ 20 w 66"/>
              <a:gd name="T25" fmla="*/ 64 h 66"/>
              <a:gd name="T26" fmla="*/ 14 w 66"/>
              <a:gd name="T27" fmla="*/ 62 h 66"/>
              <a:gd name="T28" fmla="*/ 10 w 66"/>
              <a:gd name="T29" fmla="*/ 56 h 66"/>
              <a:gd name="T30" fmla="*/ 6 w 66"/>
              <a:gd name="T31" fmla="*/ 52 h 66"/>
              <a:gd name="T32" fmla="*/ 2 w 66"/>
              <a:gd name="T33" fmla="*/ 46 h 66"/>
              <a:gd name="T34" fmla="*/ 0 w 66"/>
              <a:gd name="T35" fmla="*/ 40 h 66"/>
              <a:gd name="T36" fmla="*/ 0 w 66"/>
              <a:gd name="T37" fmla="*/ 34 h 66"/>
              <a:gd name="T38" fmla="*/ 0 w 66"/>
              <a:gd name="T39" fmla="*/ 34 h 66"/>
              <a:gd name="T40" fmla="*/ 0 w 66"/>
              <a:gd name="T41" fmla="*/ 26 h 66"/>
              <a:gd name="T42" fmla="*/ 2 w 66"/>
              <a:gd name="T43" fmla="*/ 20 h 66"/>
              <a:gd name="T44" fmla="*/ 6 w 66"/>
              <a:gd name="T45" fmla="*/ 14 h 66"/>
              <a:gd name="T46" fmla="*/ 10 w 66"/>
              <a:gd name="T47" fmla="*/ 10 h 66"/>
              <a:gd name="T48" fmla="*/ 14 w 66"/>
              <a:gd name="T49" fmla="*/ 6 h 66"/>
              <a:gd name="T50" fmla="*/ 20 w 66"/>
              <a:gd name="T51" fmla="*/ 2 h 66"/>
              <a:gd name="T52" fmla="*/ 26 w 66"/>
              <a:gd name="T53" fmla="*/ 0 h 66"/>
              <a:gd name="T54" fmla="*/ 34 w 66"/>
              <a:gd name="T55" fmla="*/ 0 h 66"/>
              <a:gd name="T56" fmla="*/ 34 w 66"/>
              <a:gd name="T57" fmla="*/ 0 h 66"/>
              <a:gd name="T58" fmla="*/ 40 w 66"/>
              <a:gd name="T59" fmla="*/ 0 h 66"/>
              <a:gd name="T60" fmla="*/ 46 w 66"/>
              <a:gd name="T61" fmla="*/ 2 h 66"/>
              <a:gd name="T62" fmla="*/ 52 w 66"/>
              <a:gd name="T63" fmla="*/ 6 h 66"/>
              <a:gd name="T64" fmla="*/ 56 w 66"/>
              <a:gd name="T65" fmla="*/ 10 h 66"/>
              <a:gd name="T66" fmla="*/ 62 w 66"/>
              <a:gd name="T67" fmla="*/ 14 h 66"/>
              <a:gd name="T68" fmla="*/ 64 w 66"/>
              <a:gd name="T69" fmla="*/ 20 h 66"/>
              <a:gd name="T70" fmla="*/ 66 w 66"/>
              <a:gd name="T71" fmla="*/ 26 h 66"/>
              <a:gd name="T72" fmla="*/ 66 w 66"/>
              <a:gd name="T73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6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6" y="56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6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40" name="Freeform 60"/>
          <p:cNvSpPr>
            <a:spLocks/>
          </p:cNvSpPr>
          <p:nvPr/>
        </p:nvSpPr>
        <p:spPr bwMode="auto">
          <a:xfrm>
            <a:off x="7100888" y="3241675"/>
            <a:ext cx="107950" cy="104775"/>
          </a:xfrm>
          <a:custGeom>
            <a:avLst/>
            <a:gdLst>
              <a:gd name="T0" fmla="*/ 68 w 68"/>
              <a:gd name="T1" fmla="*/ 32 h 66"/>
              <a:gd name="T2" fmla="*/ 68 w 68"/>
              <a:gd name="T3" fmla="*/ 32 h 66"/>
              <a:gd name="T4" fmla="*/ 66 w 68"/>
              <a:gd name="T5" fmla="*/ 40 h 66"/>
              <a:gd name="T6" fmla="*/ 64 w 68"/>
              <a:gd name="T7" fmla="*/ 46 h 66"/>
              <a:gd name="T8" fmla="*/ 62 w 68"/>
              <a:gd name="T9" fmla="*/ 52 h 66"/>
              <a:gd name="T10" fmla="*/ 58 w 68"/>
              <a:gd name="T11" fmla="*/ 56 h 66"/>
              <a:gd name="T12" fmla="*/ 52 w 68"/>
              <a:gd name="T13" fmla="*/ 60 h 66"/>
              <a:gd name="T14" fmla="*/ 46 w 68"/>
              <a:gd name="T15" fmla="*/ 64 h 66"/>
              <a:gd name="T16" fmla="*/ 40 w 68"/>
              <a:gd name="T17" fmla="*/ 66 h 66"/>
              <a:gd name="T18" fmla="*/ 34 w 68"/>
              <a:gd name="T19" fmla="*/ 66 h 66"/>
              <a:gd name="T20" fmla="*/ 34 w 68"/>
              <a:gd name="T21" fmla="*/ 66 h 66"/>
              <a:gd name="T22" fmla="*/ 28 w 68"/>
              <a:gd name="T23" fmla="*/ 66 h 66"/>
              <a:gd name="T24" fmla="*/ 20 w 68"/>
              <a:gd name="T25" fmla="*/ 64 h 66"/>
              <a:gd name="T26" fmla="*/ 16 w 68"/>
              <a:gd name="T27" fmla="*/ 60 h 66"/>
              <a:gd name="T28" fmla="*/ 10 w 68"/>
              <a:gd name="T29" fmla="*/ 56 h 66"/>
              <a:gd name="T30" fmla="*/ 6 w 68"/>
              <a:gd name="T31" fmla="*/ 52 h 66"/>
              <a:gd name="T32" fmla="*/ 4 w 68"/>
              <a:gd name="T33" fmla="*/ 46 h 66"/>
              <a:gd name="T34" fmla="*/ 2 w 68"/>
              <a:gd name="T35" fmla="*/ 40 h 66"/>
              <a:gd name="T36" fmla="*/ 0 w 68"/>
              <a:gd name="T37" fmla="*/ 32 h 66"/>
              <a:gd name="T38" fmla="*/ 0 w 68"/>
              <a:gd name="T39" fmla="*/ 32 h 66"/>
              <a:gd name="T40" fmla="*/ 2 w 68"/>
              <a:gd name="T41" fmla="*/ 26 h 66"/>
              <a:gd name="T42" fmla="*/ 4 w 68"/>
              <a:gd name="T43" fmla="*/ 20 h 66"/>
              <a:gd name="T44" fmla="*/ 6 w 68"/>
              <a:gd name="T45" fmla="*/ 14 h 66"/>
              <a:gd name="T46" fmla="*/ 10 w 68"/>
              <a:gd name="T47" fmla="*/ 10 h 66"/>
              <a:gd name="T48" fmla="*/ 16 w 68"/>
              <a:gd name="T49" fmla="*/ 4 h 66"/>
              <a:gd name="T50" fmla="*/ 20 w 68"/>
              <a:gd name="T51" fmla="*/ 2 h 66"/>
              <a:gd name="T52" fmla="*/ 28 w 68"/>
              <a:gd name="T53" fmla="*/ 0 h 66"/>
              <a:gd name="T54" fmla="*/ 34 w 68"/>
              <a:gd name="T55" fmla="*/ 0 h 66"/>
              <a:gd name="T56" fmla="*/ 34 w 68"/>
              <a:gd name="T57" fmla="*/ 0 h 66"/>
              <a:gd name="T58" fmla="*/ 40 w 68"/>
              <a:gd name="T59" fmla="*/ 0 h 66"/>
              <a:gd name="T60" fmla="*/ 46 w 68"/>
              <a:gd name="T61" fmla="*/ 2 h 66"/>
              <a:gd name="T62" fmla="*/ 52 w 68"/>
              <a:gd name="T63" fmla="*/ 4 h 66"/>
              <a:gd name="T64" fmla="*/ 58 w 68"/>
              <a:gd name="T65" fmla="*/ 10 h 66"/>
              <a:gd name="T66" fmla="*/ 62 w 68"/>
              <a:gd name="T67" fmla="*/ 14 h 66"/>
              <a:gd name="T68" fmla="*/ 64 w 68"/>
              <a:gd name="T69" fmla="*/ 20 h 66"/>
              <a:gd name="T70" fmla="*/ 66 w 68"/>
              <a:gd name="T71" fmla="*/ 26 h 66"/>
              <a:gd name="T72" fmla="*/ 68 w 68"/>
              <a:gd name="T73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" h="66">
                <a:moveTo>
                  <a:pt x="68" y="32"/>
                </a:moveTo>
                <a:lnTo>
                  <a:pt x="68" y="32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8" y="56"/>
                </a:lnTo>
                <a:lnTo>
                  <a:pt x="52" y="60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8" y="66"/>
                </a:lnTo>
                <a:lnTo>
                  <a:pt x="20" y="64"/>
                </a:lnTo>
                <a:lnTo>
                  <a:pt x="16" y="60"/>
                </a:lnTo>
                <a:lnTo>
                  <a:pt x="10" y="56"/>
                </a:lnTo>
                <a:lnTo>
                  <a:pt x="6" y="52"/>
                </a:lnTo>
                <a:lnTo>
                  <a:pt x="4" y="46"/>
                </a:lnTo>
                <a:lnTo>
                  <a:pt x="2" y="40"/>
                </a:lnTo>
                <a:lnTo>
                  <a:pt x="0" y="32"/>
                </a:lnTo>
                <a:lnTo>
                  <a:pt x="0" y="32"/>
                </a:lnTo>
                <a:lnTo>
                  <a:pt x="2" y="26"/>
                </a:lnTo>
                <a:lnTo>
                  <a:pt x="4" y="20"/>
                </a:lnTo>
                <a:lnTo>
                  <a:pt x="6" y="14"/>
                </a:lnTo>
                <a:lnTo>
                  <a:pt x="10" y="10"/>
                </a:lnTo>
                <a:lnTo>
                  <a:pt x="16" y="4"/>
                </a:lnTo>
                <a:lnTo>
                  <a:pt x="20" y="2"/>
                </a:lnTo>
                <a:lnTo>
                  <a:pt x="28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4"/>
                </a:lnTo>
                <a:lnTo>
                  <a:pt x="58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8" y="3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41" name="Freeform 61"/>
          <p:cNvSpPr>
            <a:spLocks/>
          </p:cNvSpPr>
          <p:nvPr/>
        </p:nvSpPr>
        <p:spPr bwMode="auto">
          <a:xfrm>
            <a:off x="7100888" y="3241675"/>
            <a:ext cx="107950" cy="104775"/>
          </a:xfrm>
          <a:custGeom>
            <a:avLst/>
            <a:gdLst>
              <a:gd name="T0" fmla="*/ 68 w 68"/>
              <a:gd name="T1" fmla="*/ 32 h 66"/>
              <a:gd name="T2" fmla="*/ 68 w 68"/>
              <a:gd name="T3" fmla="*/ 32 h 66"/>
              <a:gd name="T4" fmla="*/ 66 w 68"/>
              <a:gd name="T5" fmla="*/ 40 h 66"/>
              <a:gd name="T6" fmla="*/ 64 w 68"/>
              <a:gd name="T7" fmla="*/ 46 h 66"/>
              <a:gd name="T8" fmla="*/ 62 w 68"/>
              <a:gd name="T9" fmla="*/ 52 h 66"/>
              <a:gd name="T10" fmla="*/ 58 w 68"/>
              <a:gd name="T11" fmla="*/ 56 h 66"/>
              <a:gd name="T12" fmla="*/ 52 w 68"/>
              <a:gd name="T13" fmla="*/ 60 h 66"/>
              <a:gd name="T14" fmla="*/ 46 w 68"/>
              <a:gd name="T15" fmla="*/ 64 h 66"/>
              <a:gd name="T16" fmla="*/ 40 w 68"/>
              <a:gd name="T17" fmla="*/ 66 h 66"/>
              <a:gd name="T18" fmla="*/ 34 w 68"/>
              <a:gd name="T19" fmla="*/ 66 h 66"/>
              <a:gd name="T20" fmla="*/ 34 w 68"/>
              <a:gd name="T21" fmla="*/ 66 h 66"/>
              <a:gd name="T22" fmla="*/ 28 w 68"/>
              <a:gd name="T23" fmla="*/ 66 h 66"/>
              <a:gd name="T24" fmla="*/ 20 w 68"/>
              <a:gd name="T25" fmla="*/ 64 h 66"/>
              <a:gd name="T26" fmla="*/ 16 w 68"/>
              <a:gd name="T27" fmla="*/ 60 h 66"/>
              <a:gd name="T28" fmla="*/ 10 w 68"/>
              <a:gd name="T29" fmla="*/ 56 h 66"/>
              <a:gd name="T30" fmla="*/ 6 w 68"/>
              <a:gd name="T31" fmla="*/ 52 h 66"/>
              <a:gd name="T32" fmla="*/ 4 w 68"/>
              <a:gd name="T33" fmla="*/ 46 h 66"/>
              <a:gd name="T34" fmla="*/ 2 w 68"/>
              <a:gd name="T35" fmla="*/ 40 h 66"/>
              <a:gd name="T36" fmla="*/ 0 w 68"/>
              <a:gd name="T37" fmla="*/ 32 h 66"/>
              <a:gd name="T38" fmla="*/ 0 w 68"/>
              <a:gd name="T39" fmla="*/ 32 h 66"/>
              <a:gd name="T40" fmla="*/ 2 w 68"/>
              <a:gd name="T41" fmla="*/ 26 h 66"/>
              <a:gd name="T42" fmla="*/ 4 w 68"/>
              <a:gd name="T43" fmla="*/ 20 h 66"/>
              <a:gd name="T44" fmla="*/ 6 w 68"/>
              <a:gd name="T45" fmla="*/ 14 h 66"/>
              <a:gd name="T46" fmla="*/ 10 w 68"/>
              <a:gd name="T47" fmla="*/ 10 h 66"/>
              <a:gd name="T48" fmla="*/ 16 w 68"/>
              <a:gd name="T49" fmla="*/ 4 h 66"/>
              <a:gd name="T50" fmla="*/ 20 w 68"/>
              <a:gd name="T51" fmla="*/ 2 h 66"/>
              <a:gd name="T52" fmla="*/ 28 w 68"/>
              <a:gd name="T53" fmla="*/ 0 h 66"/>
              <a:gd name="T54" fmla="*/ 34 w 68"/>
              <a:gd name="T55" fmla="*/ 0 h 66"/>
              <a:gd name="T56" fmla="*/ 34 w 68"/>
              <a:gd name="T57" fmla="*/ 0 h 66"/>
              <a:gd name="T58" fmla="*/ 40 w 68"/>
              <a:gd name="T59" fmla="*/ 0 h 66"/>
              <a:gd name="T60" fmla="*/ 46 w 68"/>
              <a:gd name="T61" fmla="*/ 2 h 66"/>
              <a:gd name="T62" fmla="*/ 52 w 68"/>
              <a:gd name="T63" fmla="*/ 4 h 66"/>
              <a:gd name="T64" fmla="*/ 58 w 68"/>
              <a:gd name="T65" fmla="*/ 10 h 66"/>
              <a:gd name="T66" fmla="*/ 62 w 68"/>
              <a:gd name="T67" fmla="*/ 14 h 66"/>
              <a:gd name="T68" fmla="*/ 64 w 68"/>
              <a:gd name="T69" fmla="*/ 20 h 66"/>
              <a:gd name="T70" fmla="*/ 66 w 68"/>
              <a:gd name="T71" fmla="*/ 26 h 66"/>
              <a:gd name="T72" fmla="*/ 68 w 68"/>
              <a:gd name="T73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" h="66">
                <a:moveTo>
                  <a:pt x="68" y="32"/>
                </a:moveTo>
                <a:lnTo>
                  <a:pt x="68" y="32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8" y="56"/>
                </a:lnTo>
                <a:lnTo>
                  <a:pt x="52" y="60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8" y="66"/>
                </a:lnTo>
                <a:lnTo>
                  <a:pt x="20" y="64"/>
                </a:lnTo>
                <a:lnTo>
                  <a:pt x="16" y="60"/>
                </a:lnTo>
                <a:lnTo>
                  <a:pt x="10" y="56"/>
                </a:lnTo>
                <a:lnTo>
                  <a:pt x="6" y="52"/>
                </a:lnTo>
                <a:lnTo>
                  <a:pt x="4" y="46"/>
                </a:lnTo>
                <a:lnTo>
                  <a:pt x="2" y="40"/>
                </a:lnTo>
                <a:lnTo>
                  <a:pt x="0" y="32"/>
                </a:lnTo>
                <a:lnTo>
                  <a:pt x="0" y="32"/>
                </a:lnTo>
                <a:lnTo>
                  <a:pt x="2" y="26"/>
                </a:lnTo>
                <a:lnTo>
                  <a:pt x="4" y="20"/>
                </a:lnTo>
                <a:lnTo>
                  <a:pt x="6" y="14"/>
                </a:lnTo>
                <a:lnTo>
                  <a:pt x="10" y="10"/>
                </a:lnTo>
                <a:lnTo>
                  <a:pt x="16" y="4"/>
                </a:lnTo>
                <a:lnTo>
                  <a:pt x="20" y="2"/>
                </a:lnTo>
                <a:lnTo>
                  <a:pt x="28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4"/>
                </a:lnTo>
                <a:lnTo>
                  <a:pt x="58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8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42" name="Freeform 62"/>
          <p:cNvSpPr>
            <a:spLocks/>
          </p:cNvSpPr>
          <p:nvPr/>
        </p:nvSpPr>
        <p:spPr bwMode="auto">
          <a:xfrm>
            <a:off x="7100888" y="3241675"/>
            <a:ext cx="107950" cy="104775"/>
          </a:xfrm>
          <a:custGeom>
            <a:avLst/>
            <a:gdLst>
              <a:gd name="T0" fmla="*/ 68 w 68"/>
              <a:gd name="T1" fmla="*/ 32 h 66"/>
              <a:gd name="T2" fmla="*/ 68 w 68"/>
              <a:gd name="T3" fmla="*/ 32 h 66"/>
              <a:gd name="T4" fmla="*/ 66 w 68"/>
              <a:gd name="T5" fmla="*/ 40 h 66"/>
              <a:gd name="T6" fmla="*/ 64 w 68"/>
              <a:gd name="T7" fmla="*/ 46 h 66"/>
              <a:gd name="T8" fmla="*/ 62 w 68"/>
              <a:gd name="T9" fmla="*/ 52 h 66"/>
              <a:gd name="T10" fmla="*/ 58 w 68"/>
              <a:gd name="T11" fmla="*/ 56 h 66"/>
              <a:gd name="T12" fmla="*/ 52 w 68"/>
              <a:gd name="T13" fmla="*/ 60 h 66"/>
              <a:gd name="T14" fmla="*/ 46 w 68"/>
              <a:gd name="T15" fmla="*/ 64 h 66"/>
              <a:gd name="T16" fmla="*/ 40 w 68"/>
              <a:gd name="T17" fmla="*/ 66 h 66"/>
              <a:gd name="T18" fmla="*/ 34 w 68"/>
              <a:gd name="T19" fmla="*/ 66 h 66"/>
              <a:gd name="T20" fmla="*/ 34 w 68"/>
              <a:gd name="T21" fmla="*/ 66 h 66"/>
              <a:gd name="T22" fmla="*/ 28 w 68"/>
              <a:gd name="T23" fmla="*/ 66 h 66"/>
              <a:gd name="T24" fmla="*/ 20 w 68"/>
              <a:gd name="T25" fmla="*/ 64 h 66"/>
              <a:gd name="T26" fmla="*/ 16 w 68"/>
              <a:gd name="T27" fmla="*/ 60 h 66"/>
              <a:gd name="T28" fmla="*/ 10 w 68"/>
              <a:gd name="T29" fmla="*/ 56 h 66"/>
              <a:gd name="T30" fmla="*/ 6 w 68"/>
              <a:gd name="T31" fmla="*/ 52 h 66"/>
              <a:gd name="T32" fmla="*/ 4 w 68"/>
              <a:gd name="T33" fmla="*/ 46 h 66"/>
              <a:gd name="T34" fmla="*/ 2 w 68"/>
              <a:gd name="T35" fmla="*/ 40 h 66"/>
              <a:gd name="T36" fmla="*/ 0 w 68"/>
              <a:gd name="T37" fmla="*/ 32 h 66"/>
              <a:gd name="T38" fmla="*/ 0 w 68"/>
              <a:gd name="T39" fmla="*/ 32 h 66"/>
              <a:gd name="T40" fmla="*/ 2 w 68"/>
              <a:gd name="T41" fmla="*/ 26 h 66"/>
              <a:gd name="T42" fmla="*/ 4 w 68"/>
              <a:gd name="T43" fmla="*/ 20 h 66"/>
              <a:gd name="T44" fmla="*/ 6 w 68"/>
              <a:gd name="T45" fmla="*/ 14 h 66"/>
              <a:gd name="T46" fmla="*/ 10 w 68"/>
              <a:gd name="T47" fmla="*/ 10 h 66"/>
              <a:gd name="T48" fmla="*/ 16 w 68"/>
              <a:gd name="T49" fmla="*/ 4 h 66"/>
              <a:gd name="T50" fmla="*/ 20 w 68"/>
              <a:gd name="T51" fmla="*/ 2 h 66"/>
              <a:gd name="T52" fmla="*/ 28 w 68"/>
              <a:gd name="T53" fmla="*/ 0 h 66"/>
              <a:gd name="T54" fmla="*/ 34 w 68"/>
              <a:gd name="T55" fmla="*/ 0 h 66"/>
              <a:gd name="T56" fmla="*/ 34 w 68"/>
              <a:gd name="T57" fmla="*/ 0 h 66"/>
              <a:gd name="T58" fmla="*/ 40 w 68"/>
              <a:gd name="T59" fmla="*/ 0 h 66"/>
              <a:gd name="T60" fmla="*/ 46 w 68"/>
              <a:gd name="T61" fmla="*/ 2 h 66"/>
              <a:gd name="T62" fmla="*/ 52 w 68"/>
              <a:gd name="T63" fmla="*/ 4 h 66"/>
              <a:gd name="T64" fmla="*/ 58 w 68"/>
              <a:gd name="T65" fmla="*/ 10 h 66"/>
              <a:gd name="T66" fmla="*/ 62 w 68"/>
              <a:gd name="T67" fmla="*/ 14 h 66"/>
              <a:gd name="T68" fmla="*/ 64 w 68"/>
              <a:gd name="T69" fmla="*/ 20 h 66"/>
              <a:gd name="T70" fmla="*/ 66 w 68"/>
              <a:gd name="T71" fmla="*/ 26 h 66"/>
              <a:gd name="T72" fmla="*/ 68 w 68"/>
              <a:gd name="T73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" h="66">
                <a:moveTo>
                  <a:pt x="68" y="32"/>
                </a:moveTo>
                <a:lnTo>
                  <a:pt x="68" y="32"/>
                </a:lnTo>
                <a:lnTo>
                  <a:pt x="66" y="40"/>
                </a:lnTo>
                <a:lnTo>
                  <a:pt x="64" y="46"/>
                </a:lnTo>
                <a:lnTo>
                  <a:pt x="62" y="52"/>
                </a:lnTo>
                <a:lnTo>
                  <a:pt x="58" y="56"/>
                </a:lnTo>
                <a:lnTo>
                  <a:pt x="52" y="60"/>
                </a:lnTo>
                <a:lnTo>
                  <a:pt x="46" y="64"/>
                </a:lnTo>
                <a:lnTo>
                  <a:pt x="40" y="66"/>
                </a:lnTo>
                <a:lnTo>
                  <a:pt x="34" y="66"/>
                </a:lnTo>
                <a:lnTo>
                  <a:pt x="34" y="66"/>
                </a:lnTo>
                <a:lnTo>
                  <a:pt x="28" y="66"/>
                </a:lnTo>
                <a:lnTo>
                  <a:pt x="20" y="64"/>
                </a:lnTo>
                <a:lnTo>
                  <a:pt x="16" y="60"/>
                </a:lnTo>
                <a:lnTo>
                  <a:pt x="10" y="56"/>
                </a:lnTo>
                <a:lnTo>
                  <a:pt x="6" y="52"/>
                </a:lnTo>
                <a:lnTo>
                  <a:pt x="4" y="46"/>
                </a:lnTo>
                <a:lnTo>
                  <a:pt x="2" y="40"/>
                </a:lnTo>
                <a:lnTo>
                  <a:pt x="0" y="32"/>
                </a:lnTo>
                <a:lnTo>
                  <a:pt x="0" y="32"/>
                </a:lnTo>
                <a:lnTo>
                  <a:pt x="2" y="26"/>
                </a:lnTo>
                <a:lnTo>
                  <a:pt x="4" y="20"/>
                </a:lnTo>
                <a:lnTo>
                  <a:pt x="6" y="14"/>
                </a:lnTo>
                <a:lnTo>
                  <a:pt x="10" y="10"/>
                </a:lnTo>
                <a:lnTo>
                  <a:pt x="16" y="4"/>
                </a:lnTo>
                <a:lnTo>
                  <a:pt x="20" y="2"/>
                </a:lnTo>
                <a:lnTo>
                  <a:pt x="28" y="0"/>
                </a:lnTo>
                <a:lnTo>
                  <a:pt x="34" y="0"/>
                </a:lnTo>
                <a:lnTo>
                  <a:pt x="34" y="0"/>
                </a:lnTo>
                <a:lnTo>
                  <a:pt x="40" y="0"/>
                </a:lnTo>
                <a:lnTo>
                  <a:pt x="46" y="2"/>
                </a:lnTo>
                <a:lnTo>
                  <a:pt x="52" y="4"/>
                </a:lnTo>
                <a:lnTo>
                  <a:pt x="58" y="10"/>
                </a:lnTo>
                <a:lnTo>
                  <a:pt x="62" y="14"/>
                </a:lnTo>
                <a:lnTo>
                  <a:pt x="64" y="20"/>
                </a:lnTo>
                <a:lnTo>
                  <a:pt x="66" y="26"/>
                </a:lnTo>
                <a:lnTo>
                  <a:pt x="68" y="3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43" name="Rectangle 63"/>
          <p:cNvSpPr>
            <a:spLocks noChangeArrowheads="1"/>
          </p:cNvSpPr>
          <p:nvPr/>
        </p:nvSpPr>
        <p:spPr bwMode="auto">
          <a:xfrm>
            <a:off x="5774338" y="2733675"/>
            <a:ext cx="129362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Gain de temps potentiel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l’ensemble 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581" name="Rectangle 101"/>
          <p:cNvSpPr>
            <a:spLocks noChangeArrowheads="1"/>
          </p:cNvSpPr>
          <p:nvPr/>
        </p:nvSpPr>
        <p:spPr bwMode="auto">
          <a:xfrm>
            <a:off x="3668713" y="4244975"/>
            <a:ext cx="32492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chaque fois que le consultant rencontre un nouvel intervenant,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faut lui réexpliquer, le convaincre, sans bénéficier de l’effet de groupe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42" name="Rectangle 162"/>
          <p:cNvSpPr>
            <a:spLocks noChangeArrowheads="1"/>
          </p:cNvSpPr>
          <p:nvPr/>
        </p:nvSpPr>
        <p:spPr bwMode="auto">
          <a:xfrm>
            <a:off x="7002463" y="4927600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45" name="Rectangle 165"/>
          <p:cNvSpPr>
            <a:spLocks noChangeArrowheads="1"/>
          </p:cNvSpPr>
          <p:nvPr/>
        </p:nvSpPr>
        <p:spPr bwMode="auto">
          <a:xfrm>
            <a:off x="1997417" y="2413000"/>
            <a:ext cx="6011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Dynamique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la mission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655" name="Rectangle 175"/>
          <p:cNvSpPr>
            <a:spLocks noChangeArrowheads="1"/>
          </p:cNvSpPr>
          <p:nvPr/>
        </p:nvSpPr>
        <p:spPr bwMode="auto">
          <a:xfrm>
            <a:off x="3192463" y="2644775"/>
            <a:ext cx="11172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le kick-off meeting,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tout se met en place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rapidement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0630117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CLASSEMENT DE LA DOCUMENTATION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DOCUMENTATION NÉCESSAIRES À LA MISSION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1763713" y="1585913"/>
            <a:ext cx="5403850" cy="422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766888" y="2087563"/>
            <a:ext cx="993775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66888" y="2087563"/>
            <a:ext cx="993775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3192463" y="2087563"/>
            <a:ext cx="1054100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3192463" y="2087563"/>
            <a:ext cx="105410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2573338" y="2509838"/>
            <a:ext cx="495300" cy="2063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73338" y="2509838"/>
            <a:ext cx="495300" cy="206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2573338" y="3005138"/>
            <a:ext cx="495300" cy="203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2573338" y="3005138"/>
            <a:ext cx="495300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5"/>
          <p:cNvSpPr>
            <a:spLocks noChangeArrowheads="1"/>
          </p:cNvSpPr>
          <p:nvPr/>
        </p:nvSpPr>
        <p:spPr bwMode="auto">
          <a:xfrm>
            <a:off x="2573338" y="3500438"/>
            <a:ext cx="495300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2573338" y="3500438"/>
            <a:ext cx="495300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7"/>
          <p:cNvSpPr>
            <a:spLocks noChangeArrowheads="1"/>
          </p:cNvSpPr>
          <p:nvPr/>
        </p:nvSpPr>
        <p:spPr bwMode="auto">
          <a:xfrm>
            <a:off x="2573338" y="3935413"/>
            <a:ext cx="495300" cy="2063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8"/>
          <p:cNvSpPr>
            <a:spLocks noChangeArrowheads="1"/>
          </p:cNvSpPr>
          <p:nvPr/>
        </p:nvSpPr>
        <p:spPr bwMode="auto">
          <a:xfrm>
            <a:off x="2573338" y="3935413"/>
            <a:ext cx="495300" cy="2063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9"/>
          <p:cNvSpPr>
            <a:spLocks noChangeArrowheads="1"/>
          </p:cNvSpPr>
          <p:nvPr/>
        </p:nvSpPr>
        <p:spPr bwMode="auto">
          <a:xfrm>
            <a:off x="5983288" y="2087563"/>
            <a:ext cx="1181100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20"/>
          <p:cNvSpPr>
            <a:spLocks noChangeArrowheads="1"/>
          </p:cNvSpPr>
          <p:nvPr/>
        </p:nvSpPr>
        <p:spPr bwMode="auto">
          <a:xfrm>
            <a:off x="5983288" y="2087563"/>
            <a:ext cx="118110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1"/>
          <p:cNvSpPr>
            <a:spLocks noChangeArrowheads="1"/>
          </p:cNvSpPr>
          <p:nvPr/>
        </p:nvSpPr>
        <p:spPr bwMode="auto">
          <a:xfrm>
            <a:off x="4557713" y="2087563"/>
            <a:ext cx="1117600" cy="2190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2"/>
          <p:cNvSpPr>
            <a:spLocks noChangeArrowheads="1"/>
          </p:cNvSpPr>
          <p:nvPr/>
        </p:nvSpPr>
        <p:spPr bwMode="auto">
          <a:xfrm>
            <a:off x="4557713" y="2087563"/>
            <a:ext cx="111760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3"/>
          <p:cNvSpPr>
            <a:spLocks/>
          </p:cNvSpPr>
          <p:nvPr/>
        </p:nvSpPr>
        <p:spPr bwMode="auto">
          <a:xfrm>
            <a:off x="5780088" y="3141663"/>
            <a:ext cx="1260475" cy="1749425"/>
          </a:xfrm>
          <a:custGeom>
            <a:avLst/>
            <a:gdLst>
              <a:gd name="T0" fmla="*/ 794 w 794"/>
              <a:gd name="T1" fmla="*/ 412 h 1102"/>
              <a:gd name="T2" fmla="*/ 698 w 794"/>
              <a:gd name="T3" fmla="*/ 412 h 1102"/>
              <a:gd name="T4" fmla="*/ 698 w 794"/>
              <a:gd name="T5" fmla="*/ 0 h 1102"/>
              <a:gd name="T6" fmla="*/ 0 w 794"/>
              <a:gd name="T7" fmla="*/ 0 h 1102"/>
              <a:gd name="T8" fmla="*/ 0 w 794"/>
              <a:gd name="T9" fmla="*/ 1102 h 1102"/>
              <a:gd name="T10" fmla="*/ 698 w 794"/>
              <a:gd name="T11" fmla="*/ 1102 h 1102"/>
              <a:gd name="T12" fmla="*/ 698 w 794"/>
              <a:gd name="T13" fmla="*/ 550 h 1102"/>
              <a:gd name="T14" fmla="*/ 794 w 794"/>
              <a:gd name="T15" fmla="*/ 550 h 1102"/>
              <a:gd name="T16" fmla="*/ 794 w 794"/>
              <a:gd name="T17" fmla="*/ 412 h 1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4" h="1102">
                <a:moveTo>
                  <a:pt x="794" y="412"/>
                </a:moveTo>
                <a:lnTo>
                  <a:pt x="698" y="412"/>
                </a:lnTo>
                <a:lnTo>
                  <a:pt x="698" y="0"/>
                </a:lnTo>
                <a:lnTo>
                  <a:pt x="0" y="0"/>
                </a:lnTo>
                <a:lnTo>
                  <a:pt x="0" y="1102"/>
                </a:lnTo>
                <a:lnTo>
                  <a:pt x="698" y="1102"/>
                </a:lnTo>
                <a:lnTo>
                  <a:pt x="698" y="550"/>
                </a:lnTo>
                <a:lnTo>
                  <a:pt x="794" y="550"/>
                </a:lnTo>
                <a:lnTo>
                  <a:pt x="794" y="412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4"/>
          <p:cNvSpPr>
            <a:spLocks/>
          </p:cNvSpPr>
          <p:nvPr/>
        </p:nvSpPr>
        <p:spPr bwMode="auto">
          <a:xfrm>
            <a:off x="5780088" y="3141663"/>
            <a:ext cx="1260475" cy="1749425"/>
          </a:xfrm>
          <a:custGeom>
            <a:avLst/>
            <a:gdLst>
              <a:gd name="T0" fmla="*/ 794 w 794"/>
              <a:gd name="T1" fmla="*/ 412 h 1102"/>
              <a:gd name="T2" fmla="*/ 698 w 794"/>
              <a:gd name="T3" fmla="*/ 412 h 1102"/>
              <a:gd name="T4" fmla="*/ 698 w 794"/>
              <a:gd name="T5" fmla="*/ 0 h 1102"/>
              <a:gd name="T6" fmla="*/ 0 w 794"/>
              <a:gd name="T7" fmla="*/ 0 h 1102"/>
              <a:gd name="T8" fmla="*/ 0 w 794"/>
              <a:gd name="T9" fmla="*/ 1102 h 1102"/>
              <a:gd name="T10" fmla="*/ 698 w 794"/>
              <a:gd name="T11" fmla="*/ 1102 h 1102"/>
              <a:gd name="T12" fmla="*/ 698 w 794"/>
              <a:gd name="T13" fmla="*/ 550 h 1102"/>
              <a:gd name="T14" fmla="*/ 794 w 794"/>
              <a:gd name="T15" fmla="*/ 550 h 1102"/>
              <a:gd name="T16" fmla="*/ 794 w 794"/>
              <a:gd name="T17" fmla="*/ 412 h 1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4" h="1102">
                <a:moveTo>
                  <a:pt x="794" y="412"/>
                </a:moveTo>
                <a:lnTo>
                  <a:pt x="698" y="412"/>
                </a:lnTo>
                <a:lnTo>
                  <a:pt x="698" y="0"/>
                </a:lnTo>
                <a:lnTo>
                  <a:pt x="0" y="0"/>
                </a:lnTo>
                <a:lnTo>
                  <a:pt x="0" y="1102"/>
                </a:lnTo>
                <a:lnTo>
                  <a:pt x="698" y="1102"/>
                </a:lnTo>
                <a:lnTo>
                  <a:pt x="698" y="550"/>
                </a:lnTo>
                <a:lnTo>
                  <a:pt x="794" y="550"/>
                </a:lnTo>
                <a:lnTo>
                  <a:pt x="794" y="4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5"/>
          <p:cNvSpPr>
            <a:spLocks/>
          </p:cNvSpPr>
          <p:nvPr/>
        </p:nvSpPr>
        <p:spPr bwMode="auto">
          <a:xfrm>
            <a:off x="5780088" y="3141663"/>
            <a:ext cx="1260475" cy="1749425"/>
          </a:xfrm>
          <a:custGeom>
            <a:avLst/>
            <a:gdLst>
              <a:gd name="T0" fmla="*/ 794 w 794"/>
              <a:gd name="T1" fmla="*/ 412 h 1102"/>
              <a:gd name="T2" fmla="*/ 698 w 794"/>
              <a:gd name="T3" fmla="*/ 412 h 1102"/>
              <a:gd name="T4" fmla="*/ 698 w 794"/>
              <a:gd name="T5" fmla="*/ 0 h 1102"/>
              <a:gd name="T6" fmla="*/ 0 w 794"/>
              <a:gd name="T7" fmla="*/ 0 h 1102"/>
              <a:gd name="T8" fmla="*/ 0 w 794"/>
              <a:gd name="T9" fmla="*/ 1102 h 1102"/>
              <a:gd name="T10" fmla="*/ 698 w 794"/>
              <a:gd name="T11" fmla="*/ 1102 h 1102"/>
              <a:gd name="T12" fmla="*/ 698 w 794"/>
              <a:gd name="T13" fmla="*/ 550 h 1102"/>
              <a:gd name="T14" fmla="*/ 794 w 794"/>
              <a:gd name="T15" fmla="*/ 550 h 1102"/>
              <a:gd name="T16" fmla="*/ 794 w 794"/>
              <a:gd name="T17" fmla="*/ 412 h 1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4" h="1102">
                <a:moveTo>
                  <a:pt x="794" y="412"/>
                </a:moveTo>
                <a:lnTo>
                  <a:pt x="698" y="412"/>
                </a:lnTo>
                <a:lnTo>
                  <a:pt x="698" y="0"/>
                </a:lnTo>
                <a:lnTo>
                  <a:pt x="0" y="0"/>
                </a:lnTo>
                <a:lnTo>
                  <a:pt x="0" y="1102"/>
                </a:lnTo>
                <a:lnTo>
                  <a:pt x="698" y="1102"/>
                </a:lnTo>
                <a:lnTo>
                  <a:pt x="698" y="550"/>
                </a:lnTo>
                <a:lnTo>
                  <a:pt x="794" y="550"/>
                </a:lnTo>
                <a:lnTo>
                  <a:pt x="794" y="41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28" name="Freeform 26"/>
          <p:cNvSpPr>
            <a:spLocks/>
          </p:cNvSpPr>
          <p:nvPr/>
        </p:nvSpPr>
        <p:spPr bwMode="auto">
          <a:xfrm>
            <a:off x="5148263" y="3446463"/>
            <a:ext cx="1254125" cy="1752600"/>
          </a:xfrm>
          <a:custGeom>
            <a:avLst/>
            <a:gdLst>
              <a:gd name="T0" fmla="*/ 790 w 790"/>
              <a:gd name="T1" fmla="*/ 276 h 1104"/>
              <a:gd name="T2" fmla="*/ 696 w 790"/>
              <a:gd name="T3" fmla="*/ 276 h 1104"/>
              <a:gd name="T4" fmla="*/ 696 w 790"/>
              <a:gd name="T5" fmla="*/ 0 h 1104"/>
              <a:gd name="T6" fmla="*/ 0 w 790"/>
              <a:gd name="T7" fmla="*/ 0 h 1104"/>
              <a:gd name="T8" fmla="*/ 0 w 790"/>
              <a:gd name="T9" fmla="*/ 1104 h 1104"/>
              <a:gd name="T10" fmla="*/ 696 w 790"/>
              <a:gd name="T11" fmla="*/ 1104 h 1104"/>
              <a:gd name="T12" fmla="*/ 696 w 790"/>
              <a:gd name="T13" fmla="*/ 412 h 1104"/>
              <a:gd name="T14" fmla="*/ 790 w 790"/>
              <a:gd name="T15" fmla="*/ 412 h 1104"/>
              <a:gd name="T16" fmla="*/ 790 w 790"/>
              <a:gd name="T17" fmla="*/ 276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4">
                <a:moveTo>
                  <a:pt x="790" y="276"/>
                </a:moveTo>
                <a:lnTo>
                  <a:pt x="696" y="276"/>
                </a:lnTo>
                <a:lnTo>
                  <a:pt x="696" y="0"/>
                </a:lnTo>
                <a:lnTo>
                  <a:pt x="0" y="0"/>
                </a:lnTo>
                <a:lnTo>
                  <a:pt x="0" y="1104"/>
                </a:lnTo>
                <a:lnTo>
                  <a:pt x="696" y="1104"/>
                </a:lnTo>
                <a:lnTo>
                  <a:pt x="696" y="412"/>
                </a:lnTo>
                <a:lnTo>
                  <a:pt x="790" y="412"/>
                </a:lnTo>
                <a:lnTo>
                  <a:pt x="790" y="276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29" name="Freeform 27"/>
          <p:cNvSpPr>
            <a:spLocks/>
          </p:cNvSpPr>
          <p:nvPr/>
        </p:nvSpPr>
        <p:spPr bwMode="auto">
          <a:xfrm>
            <a:off x="5148263" y="3446463"/>
            <a:ext cx="1254125" cy="1752600"/>
          </a:xfrm>
          <a:custGeom>
            <a:avLst/>
            <a:gdLst>
              <a:gd name="T0" fmla="*/ 790 w 790"/>
              <a:gd name="T1" fmla="*/ 276 h 1104"/>
              <a:gd name="T2" fmla="*/ 696 w 790"/>
              <a:gd name="T3" fmla="*/ 276 h 1104"/>
              <a:gd name="T4" fmla="*/ 696 w 790"/>
              <a:gd name="T5" fmla="*/ 0 h 1104"/>
              <a:gd name="T6" fmla="*/ 0 w 790"/>
              <a:gd name="T7" fmla="*/ 0 h 1104"/>
              <a:gd name="T8" fmla="*/ 0 w 790"/>
              <a:gd name="T9" fmla="*/ 1104 h 1104"/>
              <a:gd name="T10" fmla="*/ 696 w 790"/>
              <a:gd name="T11" fmla="*/ 1104 h 1104"/>
              <a:gd name="T12" fmla="*/ 696 w 790"/>
              <a:gd name="T13" fmla="*/ 412 h 1104"/>
              <a:gd name="T14" fmla="*/ 790 w 790"/>
              <a:gd name="T15" fmla="*/ 412 h 1104"/>
              <a:gd name="T16" fmla="*/ 790 w 790"/>
              <a:gd name="T17" fmla="*/ 276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4">
                <a:moveTo>
                  <a:pt x="790" y="276"/>
                </a:moveTo>
                <a:lnTo>
                  <a:pt x="696" y="276"/>
                </a:lnTo>
                <a:lnTo>
                  <a:pt x="696" y="0"/>
                </a:lnTo>
                <a:lnTo>
                  <a:pt x="0" y="0"/>
                </a:lnTo>
                <a:lnTo>
                  <a:pt x="0" y="1104"/>
                </a:lnTo>
                <a:lnTo>
                  <a:pt x="696" y="1104"/>
                </a:lnTo>
                <a:lnTo>
                  <a:pt x="696" y="412"/>
                </a:lnTo>
                <a:lnTo>
                  <a:pt x="790" y="412"/>
                </a:lnTo>
                <a:lnTo>
                  <a:pt x="790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2" name="Freeform 28"/>
          <p:cNvSpPr>
            <a:spLocks/>
          </p:cNvSpPr>
          <p:nvPr/>
        </p:nvSpPr>
        <p:spPr bwMode="auto">
          <a:xfrm>
            <a:off x="5148263" y="3446463"/>
            <a:ext cx="1254125" cy="1752600"/>
          </a:xfrm>
          <a:custGeom>
            <a:avLst/>
            <a:gdLst>
              <a:gd name="T0" fmla="*/ 790 w 790"/>
              <a:gd name="T1" fmla="*/ 276 h 1104"/>
              <a:gd name="T2" fmla="*/ 696 w 790"/>
              <a:gd name="T3" fmla="*/ 276 h 1104"/>
              <a:gd name="T4" fmla="*/ 696 w 790"/>
              <a:gd name="T5" fmla="*/ 0 h 1104"/>
              <a:gd name="T6" fmla="*/ 0 w 790"/>
              <a:gd name="T7" fmla="*/ 0 h 1104"/>
              <a:gd name="T8" fmla="*/ 0 w 790"/>
              <a:gd name="T9" fmla="*/ 1104 h 1104"/>
              <a:gd name="T10" fmla="*/ 696 w 790"/>
              <a:gd name="T11" fmla="*/ 1104 h 1104"/>
              <a:gd name="T12" fmla="*/ 696 w 790"/>
              <a:gd name="T13" fmla="*/ 412 h 1104"/>
              <a:gd name="T14" fmla="*/ 790 w 790"/>
              <a:gd name="T15" fmla="*/ 412 h 1104"/>
              <a:gd name="T16" fmla="*/ 790 w 790"/>
              <a:gd name="T17" fmla="*/ 276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4">
                <a:moveTo>
                  <a:pt x="790" y="276"/>
                </a:moveTo>
                <a:lnTo>
                  <a:pt x="696" y="276"/>
                </a:lnTo>
                <a:lnTo>
                  <a:pt x="696" y="0"/>
                </a:lnTo>
                <a:lnTo>
                  <a:pt x="0" y="0"/>
                </a:lnTo>
                <a:lnTo>
                  <a:pt x="0" y="1104"/>
                </a:lnTo>
                <a:lnTo>
                  <a:pt x="696" y="1104"/>
                </a:lnTo>
                <a:lnTo>
                  <a:pt x="696" y="412"/>
                </a:lnTo>
                <a:lnTo>
                  <a:pt x="790" y="412"/>
                </a:lnTo>
                <a:lnTo>
                  <a:pt x="790" y="27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3" name="Freeform 29"/>
          <p:cNvSpPr>
            <a:spLocks/>
          </p:cNvSpPr>
          <p:nvPr/>
        </p:nvSpPr>
        <p:spPr bwMode="auto">
          <a:xfrm>
            <a:off x="4513263" y="3754438"/>
            <a:ext cx="1254125" cy="1746250"/>
          </a:xfrm>
          <a:custGeom>
            <a:avLst/>
            <a:gdLst>
              <a:gd name="T0" fmla="*/ 790 w 790"/>
              <a:gd name="T1" fmla="*/ 140 h 1100"/>
              <a:gd name="T2" fmla="*/ 694 w 790"/>
              <a:gd name="T3" fmla="*/ 14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278 h 1100"/>
              <a:gd name="T14" fmla="*/ 790 w 790"/>
              <a:gd name="T15" fmla="*/ 278 h 1100"/>
              <a:gd name="T16" fmla="*/ 790 w 790"/>
              <a:gd name="T17" fmla="*/ 14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140"/>
                </a:moveTo>
                <a:lnTo>
                  <a:pt x="694" y="14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278"/>
                </a:lnTo>
                <a:lnTo>
                  <a:pt x="790" y="278"/>
                </a:lnTo>
                <a:lnTo>
                  <a:pt x="790" y="140"/>
                </a:lnTo>
                <a:close/>
              </a:path>
            </a:pathLst>
          </a:custGeom>
          <a:solidFill>
            <a:srgbClr val="FFCCCC"/>
          </a:solidFill>
          <a:ln>
            <a:solidFill>
              <a:srgbClr val="FF66CC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4" name="Freeform 30"/>
          <p:cNvSpPr>
            <a:spLocks/>
          </p:cNvSpPr>
          <p:nvPr/>
        </p:nvSpPr>
        <p:spPr bwMode="auto">
          <a:xfrm>
            <a:off x="4513263" y="3754438"/>
            <a:ext cx="1254125" cy="1746250"/>
          </a:xfrm>
          <a:custGeom>
            <a:avLst/>
            <a:gdLst>
              <a:gd name="T0" fmla="*/ 790 w 790"/>
              <a:gd name="T1" fmla="*/ 140 h 1100"/>
              <a:gd name="T2" fmla="*/ 694 w 790"/>
              <a:gd name="T3" fmla="*/ 14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278 h 1100"/>
              <a:gd name="T14" fmla="*/ 790 w 790"/>
              <a:gd name="T15" fmla="*/ 278 h 1100"/>
              <a:gd name="T16" fmla="*/ 790 w 790"/>
              <a:gd name="T17" fmla="*/ 14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140"/>
                </a:moveTo>
                <a:lnTo>
                  <a:pt x="694" y="14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278"/>
                </a:lnTo>
                <a:lnTo>
                  <a:pt x="790" y="278"/>
                </a:lnTo>
                <a:lnTo>
                  <a:pt x="790" y="1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5" name="Freeform 31"/>
          <p:cNvSpPr>
            <a:spLocks/>
          </p:cNvSpPr>
          <p:nvPr/>
        </p:nvSpPr>
        <p:spPr bwMode="auto">
          <a:xfrm>
            <a:off x="4513263" y="3754438"/>
            <a:ext cx="1254125" cy="1746250"/>
          </a:xfrm>
          <a:custGeom>
            <a:avLst/>
            <a:gdLst>
              <a:gd name="T0" fmla="*/ 790 w 790"/>
              <a:gd name="T1" fmla="*/ 140 h 1100"/>
              <a:gd name="T2" fmla="*/ 694 w 790"/>
              <a:gd name="T3" fmla="*/ 14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278 h 1100"/>
              <a:gd name="T14" fmla="*/ 790 w 790"/>
              <a:gd name="T15" fmla="*/ 278 h 1100"/>
              <a:gd name="T16" fmla="*/ 790 w 790"/>
              <a:gd name="T17" fmla="*/ 14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140"/>
                </a:moveTo>
                <a:lnTo>
                  <a:pt x="694" y="14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278"/>
                </a:lnTo>
                <a:lnTo>
                  <a:pt x="790" y="278"/>
                </a:lnTo>
                <a:lnTo>
                  <a:pt x="790" y="14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6" name="Freeform 32"/>
          <p:cNvSpPr>
            <a:spLocks/>
          </p:cNvSpPr>
          <p:nvPr/>
        </p:nvSpPr>
        <p:spPr bwMode="auto">
          <a:xfrm>
            <a:off x="3875088" y="4059238"/>
            <a:ext cx="1254125" cy="1746250"/>
          </a:xfrm>
          <a:custGeom>
            <a:avLst/>
            <a:gdLst>
              <a:gd name="T0" fmla="*/ 790 w 790"/>
              <a:gd name="T1" fmla="*/ 0 h 1100"/>
              <a:gd name="T2" fmla="*/ 694 w 790"/>
              <a:gd name="T3" fmla="*/ 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140 h 1100"/>
              <a:gd name="T14" fmla="*/ 790 w 790"/>
              <a:gd name="T15" fmla="*/ 140 h 1100"/>
              <a:gd name="T16" fmla="*/ 790 w 790"/>
              <a:gd name="T17" fmla="*/ 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0"/>
                </a:moveTo>
                <a:lnTo>
                  <a:pt x="694" y="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140"/>
                </a:lnTo>
                <a:lnTo>
                  <a:pt x="790" y="140"/>
                </a:lnTo>
                <a:lnTo>
                  <a:pt x="790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7" name="Freeform 33"/>
          <p:cNvSpPr>
            <a:spLocks/>
          </p:cNvSpPr>
          <p:nvPr/>
        </p:nvSpPr>
        <p:spPr bwMode="auto">
          <a:xfrm>
            <a:off x="3875088" y="4059238"/>
            <a:ext cx="1254125" cy="1746250"/>
          </a:xfrm>
          <a:custGeom>
            <a:avLst/>
            <a:gdLst>
              <a:gd name="T0" fmla="*/ 790 w 790"/>
              <a:gd name="T1" fmla="*/ 0 h 1100"/>
              <a:gd name="T2" fmla="*/ 694 w 790"/>
              <a:gd name="T3" fmla="*/ 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140 h 1100"/>
              <a:gd name="T14" fmla="*/ 790 w 790"/>
              <a:gd name="T15" fmla="*/ 140 h 1100"/>
              <a:gd name="T16" fmla="*/ 790 w 790"/>
              <a:gd name="T17" fmla="*/ 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0"/>
                </a:moveTo>
                <a:lnTo>
                  <a:pt x="694" y="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140"/>
                </a:lnTo>
                <a:lnTo>
                  <a:pt x="790" y="140"/>
                </a:lnTo>
                <a:lnTo>
                  <a:pt x="79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8" name="Freeform 34"/>
          <p:cNvSpPr>
            <a:spLocks/>
          </p:cNvSpPr>
          <p:nvPr/>
        </p:nvSpPr>
        <p:spPr bwMode="auto">
          <a:xfrm>
            <a:off x="3875088" y="4059238"/>
            <a:ext cx="1254125" cy="1746250"/>
          </a:xfrm>
          <a:custGeom>
            <a:avLst/>
            <a:gdLst>
              <a:gd name="T0" fmla="*/ 790 w 790"/>
              <a:gd name="T1" fmla="*/ 0 h 1100"/>
              <a:gd name="T2" fmla="*/ 694 w 790"/>
              <a:gd name="T3" fmla="*/ 0 h 1100"/>
              <a:gd name="T4" fmla="*/ 694 w 790"/>
              <a:gd name="T5" fmla="*/ 0 h 1100"/>
              <a:gd name="T6" fmla="*/ 0 w 790"/>
              <a:gd name="T7" fmla="*/ 0 h 1100"/>
              <a:gd name="T8" fmla="*/ 0 w 790"/>
              <a:gd name="T9" fmla="*/ 1100 h 1100"/>
              <a:gd name="T10" fmla="*/ 694 w 790"/>
              <a:gd name="T11" fmla="*/ 1100 h 1100"/>
              <a:gd name="T12" fmla="*/ 694 w 790"/>
              <a:gd name="T13" fmla="*/ 140 h 1100"/>
              <a:gd name="T14" fmla="*/ 790 w 790"/>
              <a:gd name="T15" fmla="*/ 140 h 1100"/>
              <a:gd name="T16" fmla="*/ 790 w 790"/>
              <a:gd name="T17" fmla="*/ 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0" h="1100">
                <a:moveTo>
                  <a:pt x="790" y="0"/>
                </a:moveTo>
                <a:lnTo>
                  <a:pt x="694" y="0"/>
                </a:lnTo>
                <a:lnTo>
                  <a:pt x="694" y="0"/>
                </a:lnTo>
                <a:lnTo>
                  <a:pt x="0" y="0"/>
                </a:lnTo>
                <a:lnTo>
                  <a:pt x="0" y="1100"/>
                </a:lnTo>
                <a:lnTo>
                  <a:pt x="694" y="1100"/>
                </a:lnTo>
                <a:lnTo>
                  <a:pt x="694" y="140"/>
                </a:lnTo>
                <a:lnTo>
                  <a:pt x="790" y="140"/>
                </a:lnTo>
                <a:lnTo>
                  <a:pt x="790" y="0"/>
                </a:lnTo>
                <a:close/>
              </a:path>
            </a:pathLst>
          </a:custGeom>
          <a:solidFill>
            <a:srgbClr val="FFCCCC"/>
          </a:solidFill>
          <a:ln w="635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9" name="Freeform 35"/>
          <p:cNvSpPr>
            <a:spLocks/>
          </p:cNvSpPr>
          <p:nvPr/>
        </p:nvSpPr>
        <p:spPr bwMode="auto">
          <a:xfrm>
            <a:off x="3929063" y="42433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0" name="Freeform 36"/>
          <p:cNvSpPr>
            <a:spLocks/>
          </p:cNvSpPr>
          <p:nvPr/>
        </p:nvSpPr>
        <p:spPr bwMode="auto">
          <a:xfrm>
            <a:off x="3929063" y="42433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1" name="Freeform 37"/>
          <p:cNvSpPr>
            <a:spLocks/>
          </p:cNvSpPr>
          <p:nvPr/>
        </p:nvSpPr>
        <p:spPr bwMode="auto">
          <a:xfrm>
            <a:off x="3929063" y="42433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2" name="Freeform 38"/>
          <p:cNvSpPr>
            <a:spLocks/>
          </p:cNvSpPr>
          <p:nvPr/>
        </p:nvSpPr>
        <p:spPr bwMode="auto">
          <a:xfrm>
            <a:off x="3929063" y="43862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3" name="Freeform 39"/>
          <p:cNvSpPr>
            <a:spLocks/>
          </p:cNvSpPr>
          <p:nvPr/>
        </p:nvSpPr>
        <p:spPr bwMode="auto">
          <a:xfrm>
            <a:off x="3929063" y="43862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4" name="Freeform 40"/>
          <p:cNvSpPr>
            <a:spLocks/>
          </p:cNvSpPr>
          <p:nvPr/>
        </p:nvSpPr>
        <p:spPr bwMode="auto">
          <a:xfrm>
            <a:off x="3929063" y="43862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5" name="Freeform 41"/>
          <p:cNvSpPr>
            <a:spLocks/>
          </p:cNvSpPr>
          <p:nvPr/>
        </p:nvSpPr>
        <p:spPr bwMode="auto">
          <a:xfrm>
            <a:off x="3929063" y="54498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6" name="Freeform 42"/>
          <p:cNvSpPr>
            <a:spLocks/>
          </p:cNvSpPr>
          <p:nvPr/>
        </p:nvSpPr>
        <p:spPr bwMode="auto">
          <a:xfrm>
            <a:off x="3929063" y="54498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7" name="Freeform 43"/>
          <p:cNvSpPr>
            <a:spLocks/>
          </p:cNvSpPr>
          <p:nvPr/>
        </p:nvSpPr>
        <p:spPr bwMode="auto">
          <a:xfrm>
            <a:off x="3929063" y="5449888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0 h 68"/>
              <a:gd name="T6" fmla="*/ 64 w 66"/>
              <a:gd name="T7" fmla="*/ 46 h 68"/>
              <a:gd name="T8" fmla="*/ 60 w 66"/>
              <a:gd name="T9" fmla="*/ 52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4 h 68"/>
              <a:gd name="T16" fmla="*/ 40 w 66"/>
              <a:gd name="T17" fmla="*/ 66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6 h 68"/>
              <a:gd name="T24" fmla="*/ 20 w 66"/>
              <a:gd name="T25" fmla="*/ 64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2 h 68"/>
              <a:gd name="T32" fmla="*/ 2 w 66"/>
              <a:gd name="T33" fmla="*/ 46 h 68"/>
              <a:gd name="T34" fmla="*/ 0 w 66"/>
              <a:gd name="T35" fmla="*/ 40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6 h 68"/>
              <a:gd name="T42" fmla="*/ 2 w 66"/>
              <a:gd name="T43" fmla="*/ 20 h 68"/>
              <a:gd name="T44" fmla="*/ 6 w 66"/>
              <a:gd name="T45" fmla="*/ 14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2 h 68"/>
              <a:gd name="T52" fmla="*/ 26 w 66"/>
              <a:gd name="T53" fmla="*/ 0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0 h 68"/>
              <a:gd name="T60" fmla="*/ 46 w 66"/>
              <a:gd name="T61" fmla="*/ 2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4 h 68"/>
              <a:gd name="T68" fmla="*/ 64 w 66"/>
              <a:gd name="T69" fmla="*/ 20 h 68"/>
              <a:gd name="T70" fmla="*/ 66 w 66"/>
              <a:gd name="T71" fmla="*/ 26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0"/>
                </a:lnTo>
                <a:lnTo>
                  <a:pt x="64" y="46"/>
                </a:lnTo>
                <a:lnTo>
                  <a:pt x="60" y="52"/>
                </a:lnTo>
                <a:lnTo>
                  <a:pt x="56" y="58"/>
                </a:lnTo>
                <a:lnTo>
                  <a:pt x="52" y="62"/>
                </a:lnTo>
                <a:lnTo>
                  <a:pt x="46" y="64"/>
                </a:lnTo>
                <a:lnTo>
                  <a:pt x="40" y="66"/>
                </a:lnTo>
                <a:lnTo>
                  <a:pt x="32" y="68"/>
                </a:lnTo>
                <a:lnTo>
                  <a:pt x="32" y="68"/>
                </a:lnTo>
                <a:lnTo>
                  <a:pt x="26" y="66"/>
                </a:lnTo>
                <a:lnTo>
                  <a:pt x="20" y="64"/>
                </a:lnTo>
                <a:lnTo>
                  <a:pt x="14" y="62"/>
                </a:lnTo>
                <a:lnTo>
                  <a:pt x="10" y="58"/>
                </a:lnTo>
                <a:lnTo>
                  <a:pt x="6" y="52"/>
                </a:lnTo>
                <a:lnTo>
                  <a:pt x="2" y="46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0" y="10"/>
                </a:lnTo>
                <a:lnTo>
                  <a:pt x="14" y="6"/>
                </a:lnTo>
                <a:lnTo>
                  <a:pt x="20" y="2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40" y="0"/>
                </a:lnTo>
                <a:lnTo>
                  <a:pt x="46" y="2"/>
                </a:lnTo>
                <a:lnTo>
                  <a:pt x="52" y="6"/>
                </a:lnTo>
                <a:lnTo>
                  <a:pt x="56" y="10"/>
                </a:lnTo>
                <a:lnTo>
                  <a:pt x="60" y="14"/>
                </a:lnTo>
                <a:lnTo>
                  <a:pt x="64" y="20"/>
                </a:lnTo>
                <a:lnTo>
                  <a:pt x="66" y="26"/>
                </a:lnTo>
                <a:lnTo>
                  <a:pt x="66" y="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8" name="Freeform 44"/>
          <p:cNvSpPr>
            <a:spLocks/>
          </p:cNvSpPr>
          <p:nvPr/>
        </p:nvSpPr>
        <p:spPr bwMode="auto">
          <a:xfrm>
            <a:off x="3929063" y="55927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9" name="Freeform 45"/>
          <p:cNvSpPr>
            <a:spLocks/>
          </p:cNvSpPr>
          <p:nvPr/>
        </p:nvSpPr>
        <p:spPr bwMode="auto">
          <a:xfrm>
            <a:off x="3929063" y="55927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0" name="Freeform 46"/>
          <p:cNvSpPr>
            <a:spLocks/>
          </p:cNvSpPr>
          <p:nvPr/>
        </p:nvSpPr>
        <p:spPr bwMode="auto">
          <a:xfrm>
            <a:off x="3929063" y="5592763"/>
            <a:ext cx="104775" cy="107950"/>
          </a:xfrm>
          <a:custGeom>
            <a:avLst/>
            <a:gdLst>
              <a:gd name="T0" fmla="*/ 66 w 66"/>
              <a:gd name="T1" fmla="*/ 34 h 68"/>
              <a:gd name="T2" fmla="*/ 66 w 66"/>
              <a:gd name="T3" fmla="*/ 34 h 68"/>
              <a:gd name="T4" fmla="*/ 66 w 66"/>
              <a:gd name="T5" fmla="*/ 42 h 68"/>
              <a:gd name="T6" fmla="*/ 64 w 66"/>
              <a:gd name="T7" fmla="*/ 48 h 68"/>
              <a:gd name="T8" fmla="*/ 60 w 66"/>
              <a:gd name="T9" fmla="*/ 54 h 68"/>
              <a:gd name="T10" fmla="*/ 56 w 66"/>
              <a:gd name="T11" fmla="*/ 58 h 68"/>
              <a:gd name="T12" fmla="*/ 52 w 66"/>
              <a:gd name="T13" fmla="*/ 62 h 68"/>
              <a:gd name="T14" fmla="*/ 46 w 66"/>
              <a:gd name="T15" fmla="*/ 66 h 68"/>
              <a:gd name="T16" fmla="*/ 40 w 66"/>
              <a:gd name="T17" fmla="*/ 68 h 68"/>
              <a:gd name="T18" fmla="*/ 32 w 66"/>
              <a:gd name="T19" fmla="*/ 68 h 68"/>
              <a:gd name="T20" fmla="*/ 32 w 66"/>
              <a:gd name="T21" fmla="*/ 68 h 68"/>
              <a:gd name="T22" fmla="*/ 26 w 66"/>
              <a:gd name="T23" fmla="*/ 68 h 68"/>
              <a:gd name="T24" fmla="*/ 20 w 66"/>
              <a:gd name="T25" fmla="*/ 66 h 68"/>
              <a:gd name="T26" fmla="*/ 14 w 66"/>
              <a:gd name="T27" fmla="*/ 62 h 68"/>
              <a:gd name="T28" fmla="*/ 10 w 66"/>
              <a:gd name="T29" fmla="*/ 58 h 68"/>
              <a:gd name="T30" fmla="*/ 6 w 66"/>
              <a:gd name="T31" fmla="*/ 54 h 68"/>
              <a:gd name="T32" fmla="*/ 2 w 66"/>
              <a:gd name="T33" fmla="*/ 48 h 68"/>
              <a:gd name="T34" fmla="*/ 0 w 66"/>
              <a:gd name="T35" fmla="*/ 42 h 68"/>
              <a:gd name="T36" fmla="*/ 0 w 66"/>
              <a:gd name="T37" fmla="*/ 34 h 68"/>
              <a:gd name="T38" fmla="*/ 0 w 66"/>
              <a:gd name="T39" fmla="*/ 34 h 68"/>
              <a:gd name="T40" fmla="*/ 0 w 66"/>
              <a:gd name="T41" fmla="*/ 28 h 68"/>
              <a:gd name="T42" fmla="*/ 2 w 66"/>
              <a:gd name="T43" fmla="*/ 22 h 68"/>
              <a:gd name="T44" fmla="*/ 6 w 66"/>
              <a:gd name="T45" fmla="*/ 16 h 68"/>
              <a:gd name="T46" fmla="*/ 10 w 66"/>
              <a:gd name="T47" fmla="*/ 10 h 68"/>
              <a:gd name="T48" fmla="*/ 14 w 66"/>
              <a:gd name="T49" fmla="*/ 6 h 68"/>
              <a:gd name="T50" fmla="*/ 20 w 66"/>
              <a:gd name="T51" fmla="*/ 4 h 68"/>
              <a:gd name="T52" fmla="*/ 26 w 66"/>
              <a:gd name="T53" fmla="*/ 2 h 68"/>
              <a:gd name="T54" fmla="*/ 32 w 66"/>
              <a:gd name="T55" fmla="*/ 0 h 68"/>
              <a:gd name="T56" fmla="*/ 32 w 66"/>
              <a:gd name="T57" fmla="*/ 0 h 68"/>
              <a:gd name="T58" fmla="*/ 40 w 66"/>
              <a:gd name="T59" fmla="*/ 2 h 68"/>
              <a:gd name="T60" fmla="*/ 46 w 66"/>
              <a:gd name="T61" fmla="*/ 4 h 68"/>
              <a:gd name="T62" fmla="*/ 52 w 66"/>
              <a:gd name="T63" fmla="*/ 6 h 68"/>
              <a:gd name="T64" fmla="*/ 56 w 66"/>
              <a:gd name="T65" fmla="*/ 10 h 68"/>
              <a:gd name="T66" fmla="*/ 60 w 66"/>
              <a:gd name="T67" fmla="*/ 16 h 68"/>
              <a:gd name="T68" fmla="*/ 64 w 66"/>
              <a:gd name="T69" fmla="*/ 22 h 68"/>
              <a:gd name="T70" fmla="*/ 66 w 66"/>
              <a:gd name="T71" fmla="*/ 28 h 68"/>
              <a:gd name="T72" fmla="*/ 66 w 66"/>
              <a:gd name="T73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6" h="68">
                <a:moveTo>
                  <a:pt x="66" y="34"/>
                </a:moveTo>
                <a:lnTo>
                  <a:pt x="66" y="34"/>
                </a:lnTo>
                <a:lnTo>
                  <a:pt x="66" y="42"/>
                </a:lnTo>
                <a:lnTo>
                  <a:pt x="64" y="48"/>
                </a:lnTo>
                <a:lnTo>
                  <a:pt x="60" y="54"/>
                </a:lnTo>
                <a:lnTo>
                  <a:pt x="56" y="58"/>
                </a:lnTo>
                <a:lnTo>
                  <a:pt x="52" y="62"/>
                </a:lnTo>
                <a:lnTo>
                  <a:pt x="46" y="66"/>
                </a:lnTo>
                <a:lnTo>
                  <a:pt x="40" y="68"/>
                </a:lnTo>
                <a:lnTo>
                  <a:pt x="32" y="68"/>
                </a:lnTo>
                <a:lnTo>
                  <a:pt x="32" y="68"/>
                </a:lnTo>
                <a:lnTo>
                  <a:pt x="26" y="68"/>
                </a:lnTo>
                <a:lnTo>
                  <a:pt x="20" y="66"/>
                </a:lnTo>
                <a:lnTo>
                  <a:pt x="14" y="62"/>
                </a:lnTo>
                <a:lnTo>
                  <a:pt x="10" y="58"/>
                </a:lnTo>
                <a:lnTo>
                  <a:pt x="6" y="54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lnTo>
                  <a:pt x="0" y="34"/>
                </a:lnTo>
                <a:lnTo>
                  <a:pt x="0" y="28"/>
                </a:lnTo>
                <a:lnTo>
                  <a:pt x="2" y="22"/>
                </a:lnTo>
                <a:lnTo>
                  <a:pt x="6" y="16"/>
                </a:lnTo>
                <a:lnTo>
                  <a:pt x="10" y="10"/>
                </a:lnTo>
                <a:lnTo>
                  <a:pt x="14" y="6"/>
                </a:lnTo>
                <a:lnTo>
                  <a:pt x="20" y="4"/>
                </a:lnTo>
                <a:lnTo>
                  <a:pt x="26" y="2"/>
                </a:lnTo>
                <a:lnTo>
                  <a:pt x="32" y="0"/>
                </a:lnTo>
                <a:lnTo>
                  <a:pt x="32" y="0"/>
                </a:lnTo>
                <a:lnTo>
                  <a:pt x="40" y="2"/>
                </a:lnTo>
                <a:lnTo>
                  <a:pt x="46" y="4"/>
                </a:lnTo>
                <a:lnTo>
                  <a:pt x="52" y="6"/>
                </a:lnTo>
                <a:lnTo>
                  <a:pt x="56" y="10"/>
                </a:lnTo>
                <a:lnTo>
                  <a:pt x="60" y="16"/>
                </a:lnTo>
                <a:lnTo>
                  <a:pt x="64" y="22"/>
                </a:lnTo>
                <a:lnTo>
                  <a:pt x="66" y="28"/>
                </a:lnTo>
                <a:lnTo>
                  <a:pt x="66" y="3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1" name="Freeform 47"/>
          <p:cNvSpPr>
            <a:spLocks/>
          </p:cNvSpPr>
          <p:nvPr/>
        </p:nvSpPr>
        <p:spPr bwMode="auto">
          <a:xfrm>
            <a:off x="2262188" y="1922463"/>
            <a:ext cx="4318000" cy="104775"/>
          </a:xfrm>
          <a:custGeom>
            <a:avLst/>
            <a:gdLst>
              <a:gd name="T0" fmla="*/ 0 w 2720"/>
              <a:gd name="T1" fmla="*/ 66 h 66"/>
              <a:gd name="T2" fmla="*/ 0 w 2720"/>
              <a:gd name="T3" fmla="*/ 0 h 66"/>
              <a:gd name="T4" fmla="*/ 2720 w 2720"/>
              <a:gd name="T5" fmla="*/ 0 h 66"/>
              <a:gd name="T6" fmla="*/ 2720 w 2720"/>
              <a:gd name="T7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0" h="66">
                <a:moveTo>
                  <a:pt x="0" y="66"/>
                </a:moveTo>
                <a:lnTo>
                  <a:pt x="0" y="0"/>
                </a:lnTo>
                <a:lnTo>
                  <a:pt x="2720" y="0"/>
                </a:lnTo>
                <a:lnTo>
                  <a:pt x="2720" y="6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2" name="Freeform 48"/>
          <p:cNvSpPr>
            <a:spLocks/>
          </p:cNvSpPr>
          <p:nvPr/>
        </p:nvSpPr>
        <p:spPr bwMode="auto">
          <a:xfrm>
            <a:off x="6548438" y="2005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3" name="Freeform 49"/>
          <p:cNvSpPr>
            <a:spLocks/>
          </p:cNvSpPr>
          <p:nvPr/>
        </p:nvSpPr>
        <p:spPr bwMode="auto">
          <a:xfrm>
            <a:off x="6548438" y="2005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4" name="Freeform 50"/>
          <p:cNvSpPr>
            <a:spLocks/>
          </p:cNvSpPr>
          <p:nvPr/>
        </p:nvSpPr>
        <p:spPr bwMode="auto">
          <a:xfrm>
            <a:off x="2230438" y="2005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5" name="Freeform 51"/>
          <p:cNvSpPr>
            <a:spLocks/>
          </p:cNvSpPr>
          <p:nvPr/>
        </p:nvSpPr>
        <p:spPr bwMode="auto">
          <a:xfrm>
            <a:off x="2230438" y="20050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6" name="Line 52"/>
          <p:cNvSpPr>
            <a:spLocks noChangeShapeType="1"/>
          </p:cNvSpPr>
          <p:nvPr/>
        </p:nvSpPr>
        <p:spPr bwMode="auto">
          <a:xfrm>
            <a:off x="3722688" y="1922463"/>
            <a:ext cx="0" cy="107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7" name="Freeform 53"/>
          <p:cNvSpPr>
            <a:spLocks/>
          </p:cNvSpPr>
          <p:nvPr/>
        </p:nvSpPr>
        <p:spPr bwMode="auto">
          <a:xfrm>
            <a:off x="3690938" y="2008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8" name="Freeform 54"/>
          <p:cNvSpPr>
            <a:spLocks/>
          </p:cNvSpPr>
          <p:nvPr/>
        </p:nvSpPr>
        <p:spPr bwMode="auto">
          <a:xfrm>
            <a:off x="3690938" y="20081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9" name="Line 55"/>
          <p:cNvSpPr>
            <a:spLocks noChangeShapeType="1"/>
          </p:cNvSpPr>
          <p:nvPr/>
        </p:nvSpPr>
        <p:spPr bwMode="auto">
          <a:xfrm>
            <a:off x="5116513" y="1922463"/>
            <a:ext cx="0" cy="1079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0" name="Freeform 56"/>
          <p:cNvSpPr>
            <a:spLocks/>
          </p:cNvSpPr>
          <p:nvPr/>
        </p:nvSpPr>
        <p:spPr bwMode="auto">
          <a:xfrm>
            <a:off x="5084763" y="20081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1" name="Freeform 57"/>
          <p:cNvSpPr>
            <a:spLocks/>
          </p:cNvSpPr>
          <p:nvPr/>
        </p:nvSpPr>
        <p:spPr bwMode="auto">
          <a:xfrm>
            <a:off x="5084763" y="2008188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0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2" name="Line 58"/>
          <p:cNvSpPr>
            <a:spLocks noChangeShapeType="1"/>
          </p:cNvSpPr>
          <p:nvPr/>
        </p:nvSpPr>
        <p:spPr bwMode="auto">
          <a:xfrm>
            <a:off x="3722688" y="2306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3" name="Line 59"/>
          <p:cNvSpPr>
            <a:spLocks noChangeShapeType="1"/>
          </p:cNvSpPr>
          <p:nvPr/>
        </p:nvSpPr>
        <p:spPr bwMode="auto">
          <a:xfrm>
            <a:off x="3722688" y="2370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4" name="Line 60"/>
          <p:cNvSpPr>
            <a:spLocks noChangeShapeType="1"/>
          </p:cNvSpPr>
          <p:nvPr/>
        </p:nvSpPr>
        <p:spPr bwMode="auto">
          <a:xfrm>
            <a:off x="3722688" y="2433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5" name="Line 61"/>
          <p:cNvSpPr>
            <a:spLocks noChangeShapeType="1"/>
          </p:cNvSpPr>
          <p:nvPr/>
        </p:nvSpPr>
        <p:spPr bwMode="auto">
          <a:xfrm>
            <a:off x="3722688" y="2497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6" name="Freeform 62"/>
          <p:cNvSpPr>
            <a:spLocks/>
          </p:cNvSpPr>
          <p:nvPr/>
        </p:nvSpPr>
        <p:spPr bwMode="auto">
          <a:xfrm>
            <a:off x="3690938" y="25384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7" name="Freeform 63"/>
          <p:cNvSpPr>
            <a:spLocks/>
          </p:cNvSpPr>
          <p:nvPr/>
        </p:nvSpPr>
        <p:spPr bwMode="auto">
          <a:xfrm>
            <a:off x="3690938" y="25384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8" name="Line 64"/>
          <p:cNvSpPr>
            <a:spLocks noChangeShapeType="1"/>
          </p:cNvSpPr>
          <p:nvPr/>
        </p:nvSpPr>
        <p:spPr bwMode="auto">
          <a:xfrm>
            <a:off x="5119688" y="2306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9" name="Line 65"/>
          <p:cNvSpPr>
            <a:spLocks noChangeShapeType="1"/>
          </p:cNvSpPr>
          <p:nvPr/>
        </p:nvSpPr>
        <p:spPr bwMode="auto">
          <a:xfrm>
            <a:off x="5119688" y="2370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0" name="Line 66"/>
          <p:cNvSpPr>
            <a:spLocks noChangeShapeType="1"/>
          </p:cNvSpPr>
          <p:nvPr/>
        </p:nvSpPr>
        <p:spPr bwMode="auto">
          <a:xfrm>
            <a:off x="5119688" y="2433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1" name="Line 67"/>
          <p:cNvSpPr>
            <a:spLocks noChangeShapeType="1"/>
          </p:cNvSpPr>
          <p:nvPr/>
        </p:nvSpPr>
        <p:spPr bwMode="auto">
          <a:xfrm>
            <a:off x="5119688" y="2497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2" name="Freeform 68"/>
          <p:cNvSpPr>
            <a:spLocks/>
          </p:cNvSpPr>
          <p:nvPr/>
        </p:nvSpPr>
        <p:spPr bwMode="auto">
          <a:xfrm>
            <a:off x="5087938" y="25384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3" name="Freeform 69"/>
          <p:cNvSpPr>
            <a:spLocks/>
          </p:cNvSpPr>
          <p:nvPr/>
        </p:nvSpPr>
        <p:spPr bwMode="auto">
          <a:xfrm>
            <a:off x="5087938" y="2538413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2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4" name="Line 70"/>
          <p:cNvSpPr>
            <a:spLocks noChangeShapeType="1"/>
          </p:cNvSpPr>
          <p:nvPr/>
        </p:nvSpPr>
        <p:spPr bwMode="auto">
          <a:xfrm>
            <a:off x="6570663" y="2306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5" name="Line 71"/>
          <p:cNvSpPr>
            <a:spLocks noChangeShapeType="1"/>
          </p:cNvSpPr>
          <p:nvPr/>
        </p:nvSpPr>
        <p:spPr bwMode="auto">
          <a:xfrm>
            <a:off x="6570663" y="2370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6" name="Line 72"/>
          <p:cNvSpPr>
            <a:spLocks noChangeShapeType="1"/>
          </p:cNvSpPr>
          <p:nvPr/>
        </p:nvSpPr>
        <p:spPr bwMode="auto">
          <a:xfrm>
            <a:off x="6570663" y="24336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7" name="Line 73"/>
          <p:cNvSpPr>
            <a:spLocks noChangeShapeType="1"/>
          </p:cNvSpPr>
          <p:nvPr/>
        </p:nvSpPr>
        <p:spPr bwMode="auto">
          <a:xfrm>
            <a:off x="6570663" y="2497138"/>
            <a:ext cx="0" cy="381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8" name="Freeform 74"/>
          <p:cNvSpPr>
            <a:spLocks/>
          </p:cNvSpPr>
          <p:nvPr/>
        </p:nvSpPr>
        <p:spPr bwMode="auto">
          <a:xfrm>
            <a:off x="6542088" y="2538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9" name="Freeform 75"/>
          <p:cNvSpPr>
            <a:spLocks/>
          </p:cNvSpPr>
          <p:nvPr/>
        </p:nvSpPr>
        <p:spPr bwMode="auto">
          <a:xfrm>
            <a:off x="6542088" y="2538413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0" name="Line 76"/>
          <p:cNvSpPr>
            <a:spLocks noChangeShapeType="1"/>
          </p:cNvSpPr>
          <p:nvPr/>
        </p:nvSpPr>
        <p:spPr bwMode="auto">
          <a:xfrm>
            <a:off x="4395788" y="1804988"/>
            <a:ext cx="0" cy="1143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1" name="Freeform 77"/>
          <p:cNvSpPr>
            <a:spLocks/>
          </p:cNvSpPr>
          <p:nvPr/>
        </p:nvSpPr>
        <p:spPr bwMode="auto">
          <a:xfrm>
            <a:off x="2262188" y="2306638"/>
            <a:ext cx="260350" cy="1733550"/>
          </a:xfrm>
          <a:custGeom>
            <a:avLst/>
            <a:gdLst>
              <a:gd name="T0" fmla="*/ 0 w 164"/>
              <a:gd name="T1" fmla="*/ 0 h 1092"/>
              <a:gd name="T2" fmla="*/ 0 w 164"/>
              <a:gd name="T3" fmla="*/ 1092 h 1092"/>
              <a:gd name="T4" fmla="*/ 164 w 164"/>
              <a:gd name="T5" fmla="*/ 1092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" h="1092">
                <a:moveTo>
                  <a:pt x="0" y="0"/>
                </a:moveTo>
                <a:lnTo>
                  <a:pt x="0" y="1092"/>
                </a:lnTo>
                <a:lnTo>
                  <a:pt x="164" y="109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2" name="Freeform 78"/>
          <p:cNvSpPr>
            <a:spLocks/>
          </p:cNvSpPr>
          <p:nvPr/>
        </p:nvSpPr>
        <p:spPr bwMode="auto">
          <a:xfrm>
            <a:off x="2500313" y="40084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3" name="Freeform 79"/>
          <p:cNvSpPr>
            <a:spLocks/>
          </p:cNvSpPr>
          <p:nvPr/>
        </p:nvSpPr>
        <p:spPr bwMode="auto">
          <a:xfrm>
            <a:off x="2500313" y="400843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0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4" name="Line 80"/>
          <p:cNvSpPr>
            <a:spLocks noChangeShapeType="1"/>
          </p:cNvSpPr>
          <p:nvPr/>
        </p:nvSpPr>
        <p:spPr bwMode="auto">
          <a:xfrm>
            <a:off x="2262188" y="2611438"/>
            <a:ext cx="2571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5" name="Freeform 81"/>
          <p:cNvSpPr>
            <a:spLocks/>
          </p:cNvSpPr>
          <p:nvPr/>
        </p:nvSpPr>
        <p:spPr bwMode="auto">
          <a:xfrm>
            <a:off x="2497138" y="25796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6" name="Freeform 82"/>
          <p:cNvSpPr>
            <a:spLocks/>
          </p:cNvSpPr>
          <p:nvPr/>
        </p:nvSpPr>
        <p:spPr bwMode="auto">
          <a:xfrm>
            <a:off x="2497138" y="25796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7" name="Line 83"/>
          <p:cNvSpPr>
            <a:spLocks noChangeShapeType="1"/>
          </p:cNvSpPr>
          <p:nvPr/>
        </p:nvSpPr>
        <p:spPr bwMode="auto">
          <a:xfrm>
            <a:off x="2262188" y="3125788"/>
            <a:ext cx="2571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8" name="Freeform 84"/>
          <p:cNvSpPr>
            <a:spLocks/>
          </p:cNvSpPr>
          <p:nvPr/>
        </p:nvSpPr>
        <p:spPr bwMode="auto">
          <a:xfrm>
            <a:off x="2497138" y="309403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89" name="Freeform 85"/>
          <p:cNvSpPr>
            <a:spLocks/>
          </p:cNvSpPr>
          <p:nvPr/>
        </p:nvSpPr>
        <p:spPr bwMode="auto">
          <a:xfrm>
            <a:off x="2497138" y="309403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2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0" name="Line 86"/>
          <p:cNvSpPr>
            <a:spLocks noChangeShapeType="1"/>
          </p:cNvSpPr>
          <p:nvPr/>
        </p:nvSpPr>
        <p:spPr bwMode="auto">
          <a:xfrm>
            <a:off x="2262188" y="3602038"/>
            <a:ext cx="2571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1" name="Freeform 87"/>
          <p:cNvSpPr>
            <a:spLocks/>
          </p:cNvSpPr>
          <p:nvPr/>
        </p:nvSpPr>
        <p:spPr bwMode="auto">
          <a:xfrm>
            <a:off x="2497138" y="35702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2" name="Freeform 88"/>
          <p:cNvSpPr>
            <a:spLocks/>
          </p:cNvSpPr>
          <p:nvPr/>
        </p:nvSpPr>
        <p:spPr bwMode="auto">
          <a:xfrm>
            <a:off x="2497138" y="3570288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3" name="Freeform 89"/>
          <p:cNvSpPr>
            <a:spLocks/>
          </p:cNvSpPr>
          <p:nvPr/>
        </p:nvSpPr>
        <p:spPr bwMode="auto">
          <a:xfrm>
            <a:off x="3071813" y="2605088"/>
            <a:ext cx="1270000" cy="1397000"/>
          </a:xfrm>
          <a:custGeom>
            <a:avLst/>
            <a:gdLst>
              <a:gd name="T0" fmla="*/ 0 w 800"/>
              <a:gd name="T1" fmla="*/ 0 h 880"/>
              <a:gd name="T2" fmla="*/ 0 w 800"/>
              <a:gd name="T3" fmla="*/ 0 h 880"/>
              <a:gd name="T4" fmla="*/ 30 w 800"/>
              <a:gd name="T5" fmla="*/ 0 h 880"/>
              <a:gd name="T6" fmla="*/ 60 w 800"/>
              <a:gd name="T7" fmla="*/ 2 h 880"/>
              <a:gd name="T8" fmla="*/ 92 w 800"/>
              <a:gd name="T9" fmla="*/ 6 h 880"/>
              <a:gd name="T10" fmla="*/ 124 w 800"/>
              <a:gd name="T11" fmla="*/ 10 h 880"/>
              <a:gd name="T12" fmla="*/ 158 w 800"/>
              <a:gd name="T13" fmla="*/ 16 h 880"/>
              <a:gd name="T14" fmla="*/ 192 w 800"/>
              <a:gd name="T15" fmla="*/ 24 h 880"/>
              <a:gd name="T16" fmla="*/ 224 w 800"/>
              <a:gd name="T17" fmla="*/ 34 h 880"/>
              <a:gd name="T18" fmla="*/ 258 w 800"/>
              <a:gd name="T19" fmla="*/ 44 h 880"/>
              <a:gd name="T20" fmla="*/ 292 w 800"/>
              <a:gd name="T21" fmla="*/ 58 h 880"/>
              <a:gd name="T22" fmla="*/ 326 w 800"/>
              <a:gd name="T23" fmla="*/ 72 h 880"/>
              <a:gd name="T24" fmla="*/ 358 w 800"/>
              <a:gd name="T25" fmla="*/ 88 h 880"/>
              <a:gd name="T26" fmla="*/ 392 w 800"/>
              <a:gd name="T27" fmla="*/ 106 h 880"/>
              <a:gd name="T28" fmla="*/ 424 w 800"/>
              <a:gd name="T29" fmla="*/ 124 h 880"/>
              <a:gd name="T30" fmla="*/ 456 w 800"/>
              <a:gd name="T31" fmla="*/ 146 h 880"/>
              <a:gd name="T32" fmla="*/ 488 w 800"/>
              <a:gd name="T33" fmla="*/ 170 h 880"/>
              <a:gd name="T34" fmla="*/ 518 w 800"/>
              <a:gd name="T35" fmla="*/ 194 h 880"/>
              <a:gd name="T36" fmla="*/ 548 w 800"/>
              <a:gd name="T37" fmla="*/ 222 h 880"/>
              <a:gd name="T38" fmla="*/ 576 w 800"/>
              <a:gd name="T39" fmla="*/ 250 h 880"/>
              <a:gd name="T40" fmla="*/ 604 w 800"/>
              <a:gd name="T41" fmla="*/ 280 h 880"/>
              <a:gd name="T42" fmla="*/ 630 w 800"/>
              <a:gd name="T43" fmla="*/ 314 h 880"/>
              <a:gd name="T44" fmla="*/ 654 w 800"/>
              <a:gd name="T45" fmla="*/ 348 h 880"/>
              <a:gd name="T46" fmla="*/ 678 w 800"/>
              <a:gd name="T47" fmla="*/ 386 h 880"/>
              <a:gd name="T48" fmla="*/ 700 w 800"/>
              <a:gd name="T49" fmla="*/ 424 h 880"/>
              <a:gd name="T50" fmla="*/ 718 w 800"/>
              <a:gd name="T51" fmla="*/ 466 h 880"/>
              <a:gd name="T52" fmla="*/ 736 w 800"/>
              <a:gd name="T53" fmla="*/ 510 h 880"/>
              <a:gd name="T54" fmla="*/ 752 w 800"/>
              <a:gd name="T55" fmla="*/ 556 h 880"/>
              <a:gd name="T56" fmla="*/ 766 w 800"/>
              <a:gd name="T57" fmla="*/ 604 h 880"/>
              <a:gd name="T58" fmla="*/ 778 w 800"/>
              <a:gd name="T59" fmla="*/ 654 h 880"/>
              <a:gd name="T60" fmla="*/ 788 w 800"/>
              <a:gd name="T61" fmla="*/ 706 h 880"/>
              <a:gd name="T62" fmla="*/ 794 w 800"/>
              <a:gd name="T63" fmla="*/ 762 h 880"/>
              <a:gd name="T64" fmla="*/ 798 w 800"/>
              <a:gd name="T65" fmla="*/ 820 h 880"/>
              <a:gd name="T66" fmla="*/ 800 w 800"/>
              <a:gd name="T67" fmla="*/ 880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0" h="880">
                <a:moveTo>
                  <a:pt x="0" y="0"/>
                </a:moveTo>
                <a:lnTo>
                  <a:pt x="0" y="0"/>
                </a:lnTo>
                <a:lnTo>
                  <a:pt x="30" y="0"/>
                </a:lnTo>
                <a:lnTo>
                  <a:pt x="60" y="2"/>
                </a:lnTo>
                <a:lnTo>
                  <a:pt x="92" y="6"/>
                </a:lnTo>
                <a:lnTo>
                  <a:pt x="124" y="10"/>
                </a:lnTo>
                <a:lnTo>
                  <a:pt x="158" y="16"/>
                </a:lnTo>
                <a:lnTo>
                  <a:pt x="192" y="24"/>
                </a:lnTo>
                <a:lnTo>
                  <a:pt x="224" y="34"/>
                </a:lnTo>
                <a:lnTo>
                  <a:pt x="258" y="44"/>
                </a:lnTo>
                <a:lnTo>
                  <a:pt x="292" y="58"/>
                </a:lnTo>
                <a:lnTo>
                  <a:pt x="326" y="72"/>
                </a:lnTo>
                <a:lnTo>
                  <a:pt x="358" y="88"/>
                </a:lnTo>
                <a:lnTo>
                  <a:pt x="392" y="106"/>
                </a:lnTo>
                <a:lnTo>
                  <a:pt x="424" y="124"/>
                </a:lnTo>
                <a:lnTo>
                  <a:pt x="456" y="146"/>
                </a:lnTo>
                <a:lnTo>
                  <a:pt x="488" y="170"/>
                </a:lnTo>
                <a:lnTo>
                  <a:pt x="518" y="194"/>
                </a:lnTo>
                <a:lnTo>
                  <a:pt x="548" y="222"/>
                </a:lnTo>
                <a:lnTo>
                  <a:pt x="576" y="250"/>
                </a:lnTo>
                <a:lnTo>
                  <a:pt x="604" y="280"/>
                </a:lnTo>
                <a:lnTo>
                  <a:pt x="630" y="314"/>
                </a:lnTo>
                <a:lnTo>
                  <a:pt x="654" y="348"/>
                </a:lnTo>
                <a:lnTo>
                  <a:pt x="678" y="386"/>
                </a:lnTo>
                <a:lnTo>
                  <a:pt x="700" y="424"/>
                </a:lnTo>
                <a:lnTo>
                  <a:pt x="718" y="466"/>
                </a:lnTo>
                <a:lnTo>
                  <a:pt x="736" y="510"/>
                </a:lnTo>
                <a:lnTo>
                  <a:pt x="752" y="556"/>
                </a:lnTo>
                <a:lnTo>
                  <a:pt x="766" y="604"/>
                </a:lnTo>
                <a:lnTo>
                  <a:pt x="778" y="654"/>
                </a:lnTo>
                <a:lnTo>
                  <a:pt x="788" y="706"/>
                </a:lnTo>
                <a:lnTo>
                  <a:pt x="794" y="762"/>
                </a:lnTo>
                <a:lnTo>
                  <a:pt x="798" y="820"/>
                </a:lnTo>
                <a:lnTo>
                  <a:pt x="800" y="88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4" name="Freeform 90"/>
          <p:cNvSpPr>
            <a:spLocks/>
          </p:cNvSpPr>
          <p:nvPr/>
        </p:nvSpPr>
        <p:spPr bwMode="auto">
          <a:xfrm>
            <a:off x="4310063" y="39798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5" name="Freeform 91"/>
          <p:cNvSpPr>
            <a:spLocks/>
          </p:cNvSpPr>
          <p:nvPr/>
        </p:nvSpPr>
        <p:spPr bwMode="auto">
          <a:xfrm>
            <a:off x="4310063" y="3979863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6" name="Rectangle 92"/>
          <p:cNvSpPr>
            <a:spLocks noChangeArrowheads="1"/>
          </p:cNvSpPr>
          <p:nvPr/>
        </p:nvSpPr>
        <p:spPr bwMode="auto">
          <a:xfrm>
            <a:off x="3741738" y="1589088"/>
            <a:ext cx="1298575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7" name="Rectangle 93"/>
          <p:cNvSpPr>
            <a:spLocks noChangeArrowheads="1"/>
          </p:cNvSpPr>
          <p:nvPr/>
        </p:nvSpPr>
        <p:spPr bwMode="auto">
          <a:xfrm>
            <a:off x="3741738" y="1589088"/>
            <a:ext cx="1298575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8" name="Rectangle 94"/>
          <p:cNvSpPr>
            <a:spLocks noChangeArrowheads="1"/>
          </p:cNvSpPr>
          <p:nvPr/>
        </p:nvSpPr>
        <p:spPr bwMode="auto">
          <a:xfrm>
            <a:off x="1804988" y="21383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9" name="Rectangle 95"/>
          <p:cNvSpPr>
            <a:spLocks noChangeArrowheads="1"/>
          </p:cNvSpPr>
          <p:nvPr/>
        </p:nvSpPr>
        <p:spPr bwMode="auto">
          <a:xfrm>
            <a:off x="2627313" y="2557463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0" name="Rectangle 96"/>
          <p:cNvSpPr>
            <a:spLocks noChangeArrowheads="1"/>
          </p:cNvSpPr>
          <p:nvPr/>
        </p:nvSpPr>
        <p:spPr bwMode="auto">
          <a:xfrm>
            <a:off x="2627313" y="3046413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1" name="Rectangle 97"/>
          <p:cNvSpPr>
            <a:spLocks noChangeArrowheads="1"/>
          </p:cNvSpPr>
          <p:nvPr/>
        </p:nvSpPr>
        <p:spPr bwMode="auto">
          <a:xfrm>
            <a:off x="2627313" y="3538538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2" name="Rectangle 98"/>
          <p:cNvSpPr>
            <a:spLocks noChangeArrowheads="1"/>
          </p:cNvSpPr>
          <p:nvPr/>
        </p:nvSpPr>
        <p:spPr bwMode="auto">
          <a:xfrm>
            <a:off x="2627313" y="3973513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3" name="Rectangle 99"/>
          <p:cNvSpPr>
            <a:spLocks noChangeArrowheads="1"/>
          </p:cNvSpPr>
          <p:nvPr/>
        </p:nvSpPr>
        <p:spPr bwMode="auto">
          <a:xfrm>
            <a:off x="4913313" y="4110038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4" name="Rectangle 100"/>
          <p:cNvSpPr>
            <a:spLocks noChangeArrowheads="1"/>
          </p:cNvSpPr>
          <p:nvPr/>
        </p:nvSpPr>
        <p:spPr bwMode="auto">
          <a:xfrm>
            <a:off x="5561013" y="4033838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5" name="Rectangle 101"/>
          <p:cNvSpPr>
            <a:spLocks noChangeArrowheads="1"/>
          </p:cNvSpPr>
          <p:nvPr/>
        </p:nvSpPr>
        <p:spPr bwMode="auto">
          <a:xfrm>
            <a:off x="6211888" y="3935413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6" name="Rectangle 102"/>
          <p:cNvSpPr>
            <a:spLocks noChangeArrowheads="1"/>
          </p:cNvSpPr>
          <p:nvPr/>
        </p:nvSpPr>
        <p:spPr bwMode="auto">
          <a:xfrm>
            <a:off x="6831013" y="3856038"/>
            <a:ext cx="1442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1.4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7" name="Rectangle 103"/>
          <p:cNvSpPr>
            <a:spLocks noChangeArrowheads="1"/>
          </p:cNvSpPr>
          <p:nvPr/>
        </p:nvSpPr>
        <p:spPr bwMode="auto">
          <a:xfrm>
            <a:off x="6024563" y="21383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8" name="Rectangle 104"/>
          <p:cNvSpPr>
            <a:spLocks noChangeArrowheads="1"/>
          </p:cNvSpPr>
          <p:nvPr/>
        </p:nvSpPr>
        <p:spPr bwMode="auto">
          <a:xfrm>
            <a:off x="4611688" y="21383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9" name="Rectangle 105"/>
          <p:cNvSpPr>
            <a:spLocks noChangeArrowheads="1"/>
          </p:cNvSpPr>
          <p:nvPr/>
        </p:nvSpPr>
        <p:spPr bwMode="auto">
          <a:xfrm>
            <a:off x="3252788" y="21383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2590042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3347864" y="6503989"/>
            <a:ext cx="259228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MATRICE BCG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ET MODÈLES DU CONSULTANT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198688" y="2973388"/>
            <a:ext cx="2105025" cy="520700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2198688" y="2973388"/>
            <a:ext cx="2105025" cy="5207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Line 8"/>
          <p:cNvSpPr>
            <a:spLocks noChangeShapeType="1"/>
          </p:cNvSpPr>
          <p:nvPr/>
        </p:nvSpPr>
        <p:spPr bwMode="auto">
          <a:xfrm>
            <a:off x="2938463" y="3297238"/>
            <a:ext cx="122555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4141788" y="32654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4141788" y="3265488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5154613" y="3176588"/>
            <a:ext cx="828675" cy="549275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5154613" y="3884613"/>
            <a:ext cx="828675" cy="5524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6211888" y="3176588"/>
            <a:ext cx="831850" cy="549275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6211888" y="3884613"/>
            <a:ext cx="831850" cy="552450"/>
          </a:xfrm>
          <a:prstGeom prst="rect">
            <a:avLst/>
          </a:pr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>
            <a:off x="5808663" y="3100388"/>
            <a:ext cx="215900" cy="6318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5989638" y="3700463"/>
            <a:ext cx="57150" cy="82550"/>
          </a:xfrm>
          <a:custGeom>
            <a:avLst/>
            <a:gdLst>
              <a:gd name="T0" fmla="*/ 34 w 36"/>
              <a:gd name="T1" fmla="*/ 52 h 52"/>
              <a:gd name="T2" fmla="*/ 0 w 36"/>
              <a:gd name="T3" fmla="*/ 12 h 52"/>
              <a:gd name="T4" fmla="*/ 22 w 36"/>
              <a:gd name="T5" fmla="*/ 18 h 52"/>
              <a:gd name="T6" fmla="*/ 36 w 36"/>
              <a:gd name="T7" fmla="*/ 0 h 52"/>
              <a:gd name="T8" fmla="*/ 34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4" y="52"/>
                </a:moveTo>
                <a:lnTo>
                  <a:pt x="0" y="12"/>
                </a:lnTo>
                <a:lnTo>
                  <a:pt x="22" y="18"/>
                </a:lnTo>
                <a:lnTo>
                  <a:pt x="36" y="0"/>
                </a:lnTo>
                <a:lnTo>
                  <a:pt x="34" y="5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5989638" y="3700463"/>
            <a:ext cx="57150" cy="82550"/>
          </a:xfrm>
          <a:custGeom>
            <a:avLst/>
            <a:gdLst>
              <a:gd name="T0" fmla="*/ 34 w 36"/>
              <a:gd name="T1" fmla="*/ 52 h 52"/>
              <a:gd name="T2" fmla="*/ 0 w 36"/>
              <a:gd name="T3" fmla="*/ 12 h 52"/>
              <a:gd name="T4" fmla="*/ 22 w 36"/>
              <a:gd name="T5" fmla="*/ 18 h 52"/>
              <a:gd name="T6" fmla="*/ 36 w 36"/>
              <a:gd name="T7" fmla="*/ 0 h 52"/>
              <a:gd name="T8" fmla="*/ 34 w 3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2">
                <a:moveTo>
                  <a:pt x="34" y="52"/>
                </a:moveTo>
                <a:lnTo>
                  <a:pt x="0" y="12"/>
                </a:lnTo>
                <a:lnTo>
                  <a:pt x="22" y="18"/>
                </a:lnTo>
                <a:lnTo>
                  <a:pt x="36" y="0"/>
                </a:lnTo>
                <a:lnTo>
                  <a:pt x="34" y="5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Line 18"/>
          <p:cNvSpPr>
            <a:spLocks noChangeShapeType="1"/>
          </p:cNvSpPr>
          <p:nvPr/>
        </p:nvSpPr>
        <p:spPr bwMode="auto">
          <a:xfrm>
            <a:off x="5018088" y="3811588"/>
            <a:ext cx="201930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7018338" y="3779838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7018338" y="3779838"/>
            <a:ext cx="73025" cy="63500"/>
          </a:xfrm>
          <a:custGeom>
            <a:avLst/>
            <a:gdLst>
              <a:gd name="T0" fmla="*/ 46 w 46"/>
              <a:gd name="T1" fmla="*/ 20 h 40"/>
              <a:gd name="T2" fmla="*/ 0 w 46"/>
              <a:gd name="T3" fmla="*/ 40 h 40"/>
              <a:gd name="T4" fmla="*/ 10 w 46"/>
              <a:gd name="T5" fmla="*/ 20 h 40"/>
              <a:gd name="T6" fmla="*/ 0 w 46"/>
              <a:gd name="T7" fmla="*/ 0 h 40"/>
              <a:gd name="T8" fmla="*/ 46 w 46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0" y="40"/>
                </a:lnTo>
                <a:lnTo>
                  <a:pt x="10" y="20"/>
                </a:lnTo>
                <a:lnTo>
                  <a:pt x="0" y="0"/>
                </a:lnTo>
                <a:lnTo>
                  <a:pt x="46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 flipV="1">
            <a:off x="6094413" y="3186113"/>
            <a:ext cx="0" cy="13430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6062663" y="3132138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6062663" y="3132138"/>
            <a:ext cx="63500" cy="76200"/>
          </a:xfrm>
          <a:custGeom>
            <a:avLst/>
            <a:gdLst>
              <a:gd name="T0" fmla="*/ 20 w 40"/>
              <a:gd name="T1" fmla="*/ 0 h 48"/>
              <a:gd name="T2" fmla="*/ 40 w 40"/>
              <a:gd name="T3" fmla="*/ 48 h 48"/>
              <a:gd name="T4" fmla="*/ 20 w 40"/>
              <a:gd name="T5" fmla="*/ 36 h 48"/>
              <a:gd name="T6" fmla="*/ 0 w 40"/>
              <a:gd name="T7" fmla="*/ 48 h 48"/>
              <a:gd name="T8" fmla="*/ 20 w 40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0"/>
                </a:moveTo>
                <a:lnTo>
                  <a:pt x="40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>
            <a:off x="4300538" y="3252788"/>
            <a:ext cx="6350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2" name="Line 25"/>
          <p:cNvSpPr>
            <a:spLocks noChangeShapeType="1"/>
          </p:cNvSpPr>
          <p:nvPr/>
        </p:nvSpPr>
        <p:spPr bwMode="auto">
          <a:xfrm>
            <a:off x="4402138" y="3252788"/>
            <a:ext cx="63500" cy="31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3" name="Freeform 26"/>
          <p:cNvSpPr>
            <a:spLocks/>
          </p:cNvSpPr>
          <p:nvPr/>
        </p:nvSpPr>
        <p:spPr bwMode="auto">
          <a:xfrm>
            <a:off x="4503738" y="3259138"/>
            <a:ext cx="63500" cy="6350"/>
          </a:xfrm>
          <a:custGeom>
            <a:avLst/>
            <a:gdLst>
              <a:gd name="T0" fmla="*/ 0 w 40"/>
              <a:gd name="T1" fmla="*/ 0 h 4"/>
              <a:gd name="T2" fmla="*/ 30 w 40"/>
              <a:gd name="T3" fmla="*/ 4 h 4"/>
              <a:gd name="T4" fmla="*/ 40 w 40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4">
                <a:moveTo>
                  <a:pt x="0" y="0"/>
                </a:moveTo>
                <a:lnTo>
                  <a:pt x="30" y="4"/>
                </a:lnTo>
                <a:lnTo>
                  <a:pt x="40" y="4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5" name="Freeform 27"/>
          <p:cNvSpPr>
            <a:spLocks/>
          </p:cNvSpPr>
          <p:nvPr/>
        </p:nvSpPr>
        <p:spPr bwMode="auto">
          <a:xfrm>
            <a:off x="4602163" y="3271838"/>
            <a:ext cx="63500" cy="9525"/>
          </a:xfrm>
          <a:custGeom>
            <a:avLst/>
            <a:gdLst>
              <a:gd name="T0" fmla="*/ 0 w 40"/>
              <a:gd name="T1" fmla="*/ 0 h 6"/>
              <a:gd name="T2" fmla="*/ 18 w 40"/>
              <a:gd name="T3" fmla="*/ 2 h 6"/>
              <a:gd name="T4" fmla="*/ 40 w 40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6">
                <a:moveTo>
                  <a:pt x="0" y="0"/>
                </a:moveTo>
                <a:lnTo>
                  <a:pt x="18" y="2"/>
                </a:lnTo>
                <a:lnTo>
                  <a:pt x="40" y="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6" name="Freeform 28"/>
          <p:cNvSpPr>
            <a:spLocks/>
          </p:cNvSpPr>
          <p:nvPr/>
        </p:nvSpPr>
        <p:spPr bwMode="auto">
          <a:xfrm>
            <a:off x="4703763" y="3287713"/>
            <a:ext cx="60325" cy="15875"/>
          </a:xfrm>
          <a:custGeom>
            <a:avLst/>
            <a:gdLst>
              <a:gd name="T0" fmla="*/ 0 w 38"/>
              <a:gd name="T1" fmla="*/ 0 h 10"/>
              <a:gd name="T2" fmla="*/ 2 w 38"/>
              <a:gd name="T3" fmla="*/ 2 h 10"/>
              <a:gd name="T4" fmla="*/ 38 w 38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0">
                <a:moveTo>
                  <a:pt x="0" y="0"/>
                </a:moveTo>
                <a:lnTo>
                  <a:pt x="2" y="2"/>
                </a:lnTo>
                <a:lnTo>
                  <a:pt x="38" y="1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7" name="Freeform 29"/>
          <p:cNvSpPr>
            <a:spLocks/>
          </p:cNvSpPr>
          <p:nvPr/>
        </p:nvSpPr>
        <p:spPr bwMode="auto">
          <a:xfrm>
            <a:off x="4802188" y="3316288"/>
            <a:ext cx="60325" cy="19050"/>
          </a:xfrm>
          <a:custGeom>
            <a:avLst/>
            <a:gdLst>
              <a:gd name="T0" fmla="*/ 0 w 38"/>
              <a:gd name="T1" fmla="*/ 0 h 12"/>
              <a:gd name="T2" fmla="*/ 28 w 38"/>
              <a:gd name="T3" fmla="*/ 8 h 12"/>
              <a:gd name="T4" fmla="*/ 38 w 38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2">
                <a:moveTo>
                  <a:pt x="0" y="0"/>
                </a:moveTo>
                <a:lnTo>
                  <a:pt x="28" y="8"/>
                </a:lnTo>
                <a:lnTo>
                  <a:pt x="38" y="1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8" name="Freeform 30"/>
          <p:cNvSpPr>
            <a:spLocks/>
          </p:cNvSpPr>
          <p:nvPr/>
        </p:nvSpPr>
        <p:spPr bwMode="auto">
          <a:xfrm>
            <a:off x="4897438" y="3348038"/>
            <a:ext cx="57150" cy="28575"/>
          </a:xfrm>
          <a:custGeom>
            <a:avLst/>
            <a:gdLst>
              <a:gd name="T0" fmla="*/ 0 w 36"/>
              <a:gd name="T1" fmla="*/ 0 h 18"/>
              <a:gd name="T2" fmla="*/ 10 w 36"/>
              <a:gd name="T3" fmla="*/ 4 h 18"/>
              <a:gd name="T4" fmla="*/ 36 w 36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" h="18">
                <a:moveTo>
                  <a:pt x="0" y="0"/>
                </a:moveTo>
                <a:lnTo>
                  <a:pt x="10" y="4"/>
                </a:lnTo>
                <a:lnTo>
                  <a:pt x="36" y="1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59" name="Freeform 31"/>
          <p:cNvSpPr>
            <a:spLocks/>
          </p:cNvSpPr>
          <p:nvPr/>
        </p:nvSpPr>
        <p:spPr bwMode="auto">
          <a:xfrm>
            <a:off x="4989513" y="3392488"/>
            <a:ext cx="53975" cy="34925"/>
          </a:xfrm>
          <a:custGeom>
            <a:avLst/>
            <a:gdLst>
              <a:gd name="T0" fmla="*/ 0 w 34"/>
              <a:gd name="T1" fmla="*/ 0 h 22"/>
              <a:gd name="T2" fmla="*/ 28 w 34"/>
              <a:gd name="T3" fmla="*/ 16 h 22"/>
              <a:gd name="T4" fmla="*/ 34 w 34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22">
                <a:moveTo>
                  <a:pt x="0" y="0"/>
                </a:moveTo>
                <a:lnTo>
                  <a:pt x="28" y="16"/>
                </a:lnTo>
                <a:lnTo>
                  <a:pt x="34" y="2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0" name="Freeform 32"/>
          <p:cNvSpPr>
            <a:spLocks/>
          </p:cNvSpPr>
          <p:nvPr/>
        </p:nvSpPr>
        <p:spPr bwMode="auto">
          <a:xfrm>
            <a:off x="5075238" y="3449638"/>
            <a:ext cx="47625" cy="38100"/>
          </a:xfrm>
          <a:custGeom>
            <a:avLst/>
            <a:gdLst>
              <a:gd name="T0" fmla="*/ 0 w 30"/>
              <a:gd name="T1" fmla="*/ 0 h 24"/>
              <a:gd name="T2" fmla="*/ 8 w 30"/>
              <a:gd name="T3" fmla="*/ 6 h 24"/>
              <a:gd name="T4" fmla="*/ 30 w 30"/>
              <a:gd name="T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24">
                <a:moveTo>
                  <a:pt x="0" y="0"/>
                </a:moveTo>
                <a:lnTo>
                  <a:pt x="8" y="6"/>
                </a:lnTo>
                <a:lnTo>
                  <a:pt x="30" y="24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1" name="Freeform 33"/>
          <p:cNvSpPr>
            <a:spLocks/>
          </p:cNvSpPr>
          <p:nvPr/>
        </p:nvSpPr>
        <p:spPr bwMode="auto">
          <a:xfrm>
            <a:off x="5151438" y="3516313"/>
            <a:ext cx="41275" cy="44450"/>
          </a:xfrm>
          <a:custGeom>
            <a:avLst/>
            <a:gdLst>
              <a:gd name="T0" fmla="*/ 0 w 26"/>
              <a:gd name="T1" fmla="*/ 0 h 28"/>
              <a:gd name="T2" fmla="*/ 20 w 26"/>
              <a:gd name="T3" fmla="*/ 22 h 28"/>
              <a:gd name="T4" fmla="*/ 26 w 26"/>
              <a:gd name="T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20" y="22"/>
                </a:lnTo>
                <a:lnTo>
                  <a:pt x="26" y="2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2" name="Freeform 34"/>
          <p:cNvSpPr>
            <a:spLocks/>
          </p:cNvSpPr>
          <p:nvPr/>
        </p:nvSpPr>
        <p:spPr bwMode="auto">
          <a:xfrm>
            <a:off x="5218113" y="3592513"/>
            <a:ext cx="34925" cy="50800"/>
          </a:xfrm>
          <a:custGeom>
            <a:avLst/>
            <a:gdLst>
              <a:gd name="T0" fmla="*/ 0 w 22"/>
              <a:gd name="T1" fmla="*/ 0 h 32"/>
              <a:gd name="T2" fmla="*/ 6 w 22"/>
              <a:gd name="T3" fmla="*/ 8 h 32"/>
              <a:gd name="T4" fmla="*/ 22 w 22"/>
              <a:gd name="T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32">
                <a:moveTo>
                  <a:pt x="0" y="0"/>
                </a:moveTo>
                <a:lnTo>
                  <a:pt x="6" y="8"/>
                </a:lnTo>
                <a:lnTo>
                  <a:pt x="22" y="3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3" name="Line 35"/>
          <p:cNvSpPr>
            <a:spLocks noChangeShapeType="1"/>
          </p:cNvSpPr>
          <p:nvPr/>
        </p:nvSpPr>
        <p:spPr bwMode="auto">
          <a:xfrm>
            <a:off x="5272088" y="3678238"/>
            <a:ext cx="25400" cy="50800"/>
          </a:xfrm>
          <a:prstGeom prst="line">
            <a:avLst/>
          </a:pr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4" name="Freeform 36"/>
          <p:cNvSpPr>
            <a:spLocks/>
          </p:cNvSpPr>
          <p:nvPr/>
        </p:nvSpPr>
        <p:spPr bwMode="auto">
          <a:xfrm>
            <a:off x="5233988" y="3671888"/>
            <a:ext cx="101600" cy="136525"/>
          </a:xfrm>
          <a:custGeom>
            <a:avLst/>
            <a:gdLst>
              <a:gd name="T0" fmla="*/ 64 w 64"/>
              <a:gd name="T1" fmla="*/ 86 h 86"/>
              <a:gd name="T2" fmla="*/ 0 w 64"/>
              <a:gd name="T3" fmla="*/ 28 h 86"/>
              <a:gd name="T4" fmla="*/ 38 w 64"/>
              <a:gd name="T5" fmla="*/ 32 h 86"/>
              <a:gd name="T6" fmla="*/ 60 w 64"/>
              <a:gd name="T7" fmla="*/ 0 h 86"/>
              <a:gd name="T8" fmla="*/ 64 w 64"/>
              <a:gd name="T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86">
                <a:moveTo>
                  <a:pt x="64" y="86"/>
                </a:moveTo>
                <a:lnTo>
                  <a:pt x="0" y="28"/>
                </a:lnTo>
                <a:lnTo>
                  <a:pt x="38" y="32"/>
                </a:lnTo>
                <a:lnTo>
                  <a:pt x="60" y="0"/>
                </a:lnTo>
                <a:lnTo>
                  <a:pt x="64" y="86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5" name="Freeform 37"/>
          <p:cNvSpPr>
            <a:spLocks/>
          </p:cNvSpPr>
          <p:nvPr/>
        </p:nvSpPr>
        <p:spPr bwMode="auto">
          <a:xfrm>
            <a:off x="5233988" y="3671888"/>
            <a:ext cx="101600" cy="136525"/>
          </a:xfrm>
          <a:custGeom>
            <a:avLst/>
            <a:gdLst>
              <a:gd name="T0" fmla="*/ 64 w 64"/>
              <a:gd name="T1" fmla="*/ 86 h 86"/>
              <a:gd name="T2" fmla="*/ 0 w 64"/>
              <a:gd name="T3" fmla="*/ 28 h 86"/>
              <a:gd name="T4" fmla="*/ 38 w 64"/>
              <a:gd name="T5" fmla="*/ 32 h 86"/>
              <a:gd name="T6" fmla="*/ 60 w 64"/>
              <a:gd name="T7" fmla="*/ 0 h 86"/>
              <a:gd name="T8" fmla="*/ 64 w 64"/>
              <a:gd name="T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86">
                <a:moveTo>
                  <a:pt x="64" y="86"/>
                </a:moveTo>
                <a:lnTo>
                  <a:pt x="0" y="28"/>
                </a:lnTo>
                <a:lnTo>
                  <a:pt x="38" y="32"/>
                </a:lnTo>
                <a:lnTo>
                  <a:pt x="60" y="0"/>
                </a:lnTo>
                <a:lnTo>
                  <a:pt x="6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6" name="Freeform 38"/>
          <p:cNvSpPr>
            <a:spLocks/>
          </p:cNvSpPr>
          <p:nvPr/>
        </p:nvSpPr>
        <p:spPr bwMode="auto">
          <a:xfrm>
            <a:off x="3751263" y="4383088"/>
            <a:ext cx="22225" cy="57150"/>
          </a:xfrm>
          <a:custGeom>
            <a:avLst/>
            <a:gdLst>
              <a:gd name="T0" fmla="*/ 0 w 14"/>
              <a:gd name="T1" fmla="*/ 0 h 36"/>
              <a:gd name="T2" fmla="*/ 2 w 14"/>
              <a:gd name="T3" fmla="*/ 10 h 36"/>
              <a:gd name="T4" fmla="*/ 4 w 14"/>
              <a:gd name="T5" fmla="*/ 20 h 36"/>
              <a:gd name="T6" fmla="*/ 8 w 14"/>
              <a:gd name="T7" fmla="*/ 30 h 36"/>
              <a:gd name="T8" fmla="*/ 14 w 14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36">
                <a:moveTo>
                  <a:pt x="0" y="0"/>
                </a:moveTo>
                <a:lnTo>
                  <a:pt x="2" y="10"/>
                </a:lnTo>
                <a:lnTo>
                  <a:pt x="4" y="20"/>
                </a:lnTo>
                <a:lnTo>
                  <a:pt x="8" y="30"/>
                </a:lnTo>
                <a:lnTo>
                  <a:pt x="14" y="36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7" name="Freeform 39"/>
          <p:cNvSpPr>
            <a:spLocks/>
          </p:cNvSpPr>
          <p:nvPr/>
        </p:nvSpPr>
        <p:spPr bwMode="auto">
          <a:xfrm>
            <a:off x="3798888" y="4468813"/>
            <a:ext cx="53975" cy="34925"/>
          </a:xfrm>
          <a:custGeom>
            <a:avLst/>
            <a:gdLst>
              <a:gd name="T0" fmla="*/ 0 w 34"/>
              <a:gd name="T1" fmla="*/ 0 h 22"/>
              <a:gd name="T2" fmla="*/ 2 w 34"/>
              <a:gd name="T3" fmla="*/ 4 h 22"/>
              <a:gd name="T4" fmla="*/ 26 w 34"/>
              <a:gd name="T5" fmla="*/ 20 h 22"/>
              <a:gd name="T6" fmla="*/ 34 w 34"/>
              <a:gd name="T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22">
                <a:moveTo>
                  <a:pt x="0" y="0"/>
                </a:moveTo>
                <a:lnTo>
                  <a:pt x="2" y="4"/>
                </a:lnTo>
                <a:lnTo>
                  <a:pt x="26" y="20"/>
                </a:lnTo>
                <a:lnTo>
                  <a:pt x="34" y="22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8" name="Freeform 40"/>
          <p:cNvSpPr>
            <a:spLocks/>
          </p:cNvSpPr>
          <p:nvPr/>
        </p:nvSpPr>
        <p:spPr bwMode="auto">
          <a:xfrm>
            <a:off x="3884613" y="4522788"/>
            <a:ext cx="60325" cy="22225"/>
          </a:xfrm>
          <a:custGeom>
            <a:avLst/>
            <a:gdLst>
              <a:gd name="T0" fmla="*/ 0 w 38"/>
              <a:gd name="T1" fmla="*/ 0 h 14"/>
              <a:gd name="T2" fmla="*/ 2 w 38"/>
              <a:gd name="T3" fmla="*/ 0 h 14"/>
              <a:gd name="T4" fmla="*/ 38 w 38"/>
              <a:gd name="T5" fmla="*/ 14 h 14"/>
              <a:gd name="T6" fmla="*/ 38 w 38"/>
              <a:gd name="T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14">
                <a:moveTo>
                  <a:pt x="0" y="0"/>
                </a:moveTo>
                <a:lnTo>
                  <a:pt x="2" y="0"/>
                </a:lnTo>
                <a:lnTo>
                  <a:pt x="38" y="14"/>
                </a:lnTo>
                <a:lnTo>
                  <a:pt x="38" y="14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69" name="Freeform 41"/>
          <p:cNvSpPr>
            <a:spLocks/>
          </p:cNvSpPr>
          <p:nvPr/>
        </p:nvSpPr>
        <p:spPr bwMode="auto">
          <a:xfrm>
            <a:off x="3979863" y="4554538"/>
            <a:ext cx="63500" cy="15875"/>
          </a:xfrm>
          <a:custGeom>
            <a:avLst/>
            <a:gdLst>
              <a:gd name="T0" fmla="*/ 0 w 40"/>
              <a:gd name="T1" fmla="*/ 0 h 10"/>
              <a:gd name="T2" fmla="*/ 18 w 40"/>
              <a:gd name="T3" fmla="*/ 6 h 10"/>
              <a:gd name="T4" fmla="*/ 40 w 40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10">
                <a:moveTo>
                  <a:pt x="0" y="0"/>
                </a:moveTo>
                <a:lnTo>
                  <a:pt x="18" y="6"/>
                </a:lnTo>
                <a:lnTo>
                  <a:pt x="40" y="1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0" name="Line 42"/>
          <p:cNvSpPr>
            <a:spLocks noChangeShapeType="1"/>
          </p:cNvSpPr>
          <p:nvPr/>
        </p:nvSpPr>
        <p:spPr bwMode="auto">
          <a:xfrm>
            <a:off x="4078288" y="4579938"/>
            <a:ext cx="63500" cy="1270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1" name="Freeform 43"/>
          <p:cNvSpPr>
            <a:spLocks/>
          </p:cNvSpPr>
          <p:nvPr/>
        </p:nvSpPr>
        <p:spPr bwMode="auto">
          <a:xfrm>
            <a:off x="4179888" y="4598988"/>
            <a:ext cx="63500" cy="9525"/>
          </a:xfrm>
          <a:custGeom>
            <a:avLst/>
            <a:gdLst>
              <a:gd name="T0" fmla="*/ 0 w 40"/>
              <a:gd name="T1" fmla="*/ 0 h 6"/>
              <a:gd name="T2" fmla="*/ 36 w 40"/>
              <a:gd name="T3" fmla="*/ 6 h 6"/>
              <a:gd name="T4" fmla="*/ 40 w 40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6">
                <a:moveTo>
                  <a:pt x="0" y="0"/>
                </a:moveTo>
                <a:lnTo>
                  <a:pt x="36" y="6"/>
                </a:lnTo>
                <a:lnTo>
                  <a:pt x="40" y="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2" name="Freeform 44"/>
          <p:cNvSpPr>
            <a:spLocks/>
          </p:cNvSpPr>
          <p:nvPr/>
        </p:nvSpPr>
        <p:spPr bwMode="auto">
          <a:xfrm>
            <a:off x="4281488" y="4611688"/>
            <a:ext cx="60325" cy="6350"/>
          </a:xfrm>
          <a:custGeom>
            <a:avLst/>
            <a:gdLst>
              <a:gd name="T0" fmla="*/ 0 w 38"/>
              <a:gd name="T1" fmla="*/ 0 h 4"/>
              <a:gd name="T2" fmla="*/ 28 w 38"/>
              <a:gd name="T3" fmla="*/ 4 h 4"/>
              <a:gd name="T4" fmla="*/ 38 w 38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4">
                <a:moveTo>
                  <a:pt x="0" y="0"/>
                </a:moveTo>
                <a:lnTo>
                  <a:pt x="28" y="4"/>
                </a:lnTo>
                <a:lnTo>
                  <a:pt x="38" y="4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3" name="Freeform 45"/>
          <p:cNvSpPr>
            <a:spLocks/>
          </p:cNvSpPr>
          <p:nvPr/>
        </p:nvSpPr>
        <p:spPr bwMode="auto">
          <a:xfrm>
            <a:off x="4379913" y="4621213"/>
            <a:ext cx="63500" cy="6350"/>
          </a:xfrm>
          <a:custGeom>
            <a:avLst/>
            <a:gdLst>
              <a:gd name="T0" fmla="*/ 0 w 40"/>
              <a:gd name="T1" fmla="*/ 0 h 4"/>
              <a:gd name="T2" fmla="*/ 24 w 40"/>
              <a:gd name="T3" fmla="*/ 2 h 4"/>
              <a:gd name="T4" fmla="*/ 40 w 40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4">
                <a:moveTo>
                  <a:pt x="0" y="0"/>
                </a:moveTo>
                <a:lnTo>
                  <a:pt x="24" y="2"/>
                </a:lnTo>
                <a:lnTo>
                  <a:pt x="40" y="4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4" name="Freeform 46"/>
          <p:cNvSpPr>
            <a:spLocks/>
          </p:cNvSpPr>
          <p:nvPr/>
        </p:nvSpPr>
        <p:spPr bwMode="auto">
          <a:xfrm>
            <a:off x="4481513" y="4630738"/>
            <a:ext cx="63500" cy="3175"/>
          </a:xfrm>
          <a:custGeom>
            <a:avLst/>
            <a:gdLst>
              <a:gd name="T0" fmla="*/ 0 w 40"/>
              <a:gd name="T1" fmla="*/ 0 h 2"/>
              <a:gd name="T2" fmla="*/ 20 w 40"/>
              <a:gd name="T3" fmla="*/ 0 h 2"/>
              <a:gd name="T4" fmla="*/ 40 w 4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2">
                <a:moveTo>
                  <a:pt x="0" y="0"/>
                </a:moveTo>
                <a:lnTo>
                  <a:pt x="20" y="0"/>
                </a:lnTo>
                <a:lnTo>
                  <a:pt x="40" y="2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5" name="Freeform 47"/>
          <p:cNvSpPr>
            <a:spLocks/>
          </p:cNvSpPr>
          <p:nvPr/>
        </p:nvSpPr>
        <p:spPr bwMode="auto">
          <a:xfrm>
            <a:off x="4583113" y="4633913"/>
            <a:ext cx="63500" cy="3175"/>
          </a:xfrm>
          <a:custGeom>
            <a:avLst/>
            <a:gdLst>
              <a:gd name="T0" fmla="*/ 0 w 40"/>
              <a:gd name="T1" fmla="*/ 0 h 2"/>
              <a:gd name="T2" fmla="*/ 18 w 40"/>
              <a:gd name="T3" fmla="*/ 0 h 2"/>
              <a:gd name="T4" fmla="*/ 40 w 4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2">
                <a:moveTo>
                  <a:pt x="0" y="0"/>
                </a:moveTo>
                <a:lnTo>
                  <a:pt x="18" y="0"/>
                </a:lnTo>
                <a:lnTo>
                  <a:pt x="40" y="2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6" name="Freeform 48"/>
          <p:cNvSpPr>
            <a:spLocks/>
          </p:cNvSpPr>
          <p:nvPr/>
        </p:nvSpPr>
        <p:spPr bwMode="auto">
          <a:xfrm>
            <a:off x="4684713" y="4637088"/>
            <a:ext cx="63500" cy="0"/>
          </a:xfrm>
          <a:custGeom>
            <a:avLst/>
            <a:gdLst>
              <a:gd name="T0" fmla="*/ 0 w 40"/>
              <a:gd name="T1" fmla="*/ 16 w 40"/>
              <a:gd name="T2" fmla="*/ 40 w 4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0">
                <a:moveTo>
                  <a:pt x="0" y="0"/>
                </a:moveTo>
                <a:lnTo>
                  <a:pt x="16" y="0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7" name="Freeform 49"/>
          <p:cNvSpPr>
            <a:spLocks/>
          </p:cNvSpPr>
          <p:nvPr/>
        </p:nvSpPr>
        <p:spPr bwMode="auto">
          <a:xfrm>
            <a:off x="4786313" y="4633913"/>
            <a:ext cx="63500" cy="3175"/>
          </a:xfrm>
          <a:custGeom>
            <a:avLst/>
            <a:gdLst>
              <a:gd name="T0" fmla="*/ 0 w 40"/>
              <a:gd name="T1" fmla="*/ 2 h 2"/>
              <a:gd name="T2" fmla="*/ 16 w 40"/>
              <a:gd name="T3" fmla="*/ 2 h 2"/>
              <a:gd name="T4" fmla="*/ 40 w 40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2">
                <a:moveTo>
                  <a:pt x="0" y="2"/>
                </a:moveTo>
                <a:lnTo>
                  <a:pt x="16" y="2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8" name="Freeform 50"/>
          <p:cNvSpPr>
            <a:spLocks/>
          </p:cNvSpPr>
          <p:nvPr/>
        </p:nvSpPr>
        <p:spPr bwMode="auto">
          <a:xfrm>
            <a:off x="4887913" y="4630738"/>
            <a:ext cx="63500" cy="3175"/>
          </a:xfrm>
          <a:custGeom>
            <a:avLst/>
            <a:gdLst>
              <a:gd name="T0" fmla="*/ 0 w 40"/>
              <a:gd name="T1" fmla="*/ 2 h 2"/>
              <a:gd name="T2" fmla="*/ 16 w 40"/>
              <a:gd name="T3" fmla="*/ 2 h 2"/>
              <a:gd name="T4" fmla="*/ 40 w 40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2">
                <a:moveTo>
                  <a:pt x="0" y="2"/>
                </a:moveTo>
                <a:lnTo>
                  <a:pt x="16" y="2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9" name="Freeform 51"/>
          <p:cNvSpPr>
            <a:spLocks/>
          </p:cNvSpPr>
          <p:nvPr/>
        </p:nvSpPr>
        <p:spPr bwMode="auto">
          <a:xfrm>
            <a:off x="4989513" y="4627563"/>
            <a:ext cx="63500" cy="3175"/>
          </a:xfrm>
          <a:custGeom>
            <a:avLst/>
            <a:gdLst>
              <a:gd name="T0" fmla="*/ 0 w 40"/>
              <a:gd name="T1" fmla="*/ 2 h 2"/>
              <a:gd name="T2" fmla="*/ 16 w 40"/>
              <a:gd name="T3" fmla="*/ 2 h 2"/>
              <a:gd name="T4" fmla="*/ 40 w 40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2">
                <a:moveTo>
                  <a:pt x="0" y="2"/>
                </a:moveTo>
                <a:lnTo>
                  <a:pt x="16" y="2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0" name="Freeform 52"/>
          <p:cNvSpPr>
            <a:spLocks/>
          </p:cNvSpPr>
          <p:nvPr/>
        </p:nvSpPr>
        <p:spPr bwMode="auto">
          <a:xfrm>
            <a:off x="5091113" y="4618038"/>
            <a:ext cx="63500" cy="6350"/>
          </a:xfrm>
          <a:custGeom>
            <a:avLst/>
            <a:gdLst>
              <a:gd name="T0" fmla="*/ 0 w 40"/>
              <a:gd name="T1" fmla="*/ 4 h 4"/>
              <a:gd name="T2" fmla="*/ 16 w 40"/>
              <a:gd name="T3" fmla="*/ 2 h 4"/>
              <a:gd name="T4" fmla="*/ 40 w 40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4">
                <a:moveTo>
                  <a:pt x="0" y="4"/>
                </a:moveTo>
                <a:lnTo>
                  <a:pt x="16" y="2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1" name="Freeform 53"/>
          <p:cNvSpPr>
            <a:spLocks/>
          </p:cNvSpPr>
          <p:nvPr/>
        </p:nvSpPr>
        <p:spPr bwMode="auto">
          <a:xfrm>
            <a:off x="5192713" y="4608513"/>
            <a:ext cx="63500" cy="6350"/>
          </a:xfrm>
          <a:custGeom>
            <a:avLst/>
            <a:gdLst>
              <a:gd name="T0" fmla="*/ 0 w 40"/>
              <a:gd name="T1" fmla="*/ 4 h 4"/>
              <a:gd name="T2" fmla="*/ 16 w 40"/>
              <a:gd name="T3" fmla="*/ 4 h 4"/>
              <a:gd name="T4" fmla="*/ 40 w 40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4">
                <a:moveTo>
                  <a:pt x="0" y="4"/>
                </a:moveTo>
                <a:lnTo>
                  <a:pt x="16" y="4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2" name="Freeform 54"/>
          <p:cNvSpPr>
            <a:spLocks/>
          </p:cNvSpPr>
          <p:nvPr/>
        </p:nvSpPr>
        <p:spPr bwMode="auto">
          <a:xfrm>
            <a:off x="5294313" y="4595813"/>
            <a:ext cx="63500" cy="9525"/>
          </a:xfrm>
          <a:custGeom>
            <a:avLst/>
            <a:gdLst>
              <a:gd name="T0" fmla="*/ 0 w 40"/>
              <a:gd name="T1" fmla="*/ 6 h 6"/>
              <a:gd name="T2" fmla="*/ 12 w 40"/>
              <a:gd name="T3" fmla="*/ 4 h 6"/>
              <a:gd name="T4" fmla="*/ 40 w 40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6">
                <a:moveTo>
                  <a:pt x="0" y="6"/>
                </a:moveTo>
                <a:lnTo>
                  <a:pt x="12" y="4"/>
                </a:lnTo>
                <a:lnTo>
                  <a:pt x="40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3" name="Freeform 55"/>
          <p:cNvSpPr>
            <a:spLocks/>
          </p:cNvSpPr>
          <p:nvPr/>
        </p:nvSpPr>
        <p:spPr bwMode="auto">
          <a:xfrm>
            <a:off x="5395913" y="4583113"/>
            <a:ext cx="60325" cy="9525"/>
          </a:xfrm>
          <a:custGeom>
            <a:avLst/>
            <a:gdLst>
              <a:gd name="T0" fmla="*/ 0 w 38"/>
              <a:gd name="T1" fmla="*/ 6 h 6"/>
              <a:gd name="T2" fmla="*/ 8 w 38"/>
              <a:gd name="T3" fmla="*/ 4 h 6"/>
              <a:gd name="T4" fmla="*/ 38 w 38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6">
                <a:moveTo>
                  <a:pt x="0" y="6"/>
                </a:moveTo>
                <a:lnTo>
                  <a:pt x="8" y="4"/>
                </a:lnTo>
                <a:lnTo>
                  <a:pt x="38" y="0"/>
                </a:lnTo>
              </a:path>
            </a:pathLst>
          </a:custGeom>
          <a:solidFill>
            <a:srgbClr val="FF66CC"/>
          </a:solidFill>
          <a:ln w="12700">
            <a:solidFill>
              <a:srgbClr val="FF66CC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4" name="Freeform 56"/>
          <p:cNvSpPr>
            <a:spLocks/>
          </p:cNvSpPr>
          <p:nvPr/>
        </p:nvSpPr>
        <p:spPr bwMode="auto">
          <a:xfrm>
            <a:off x="5494338" y="4564063"/>
            <a:ext cx="63500" cy="12700"/>
          </a:xfrm>
          <a:custGeom>
            <a:avLst/>
            <a:gdLst>
              <a:gd name="T0" fmla="*/ 0 w 40"/>
              <a:gd name="T1" fmla="*/ 8 h 8"/>
              <a:gd name="T2" fmla="*/ 4 w 40"/>
              <a:gd name="T3" fmla="*/ 8 h 8"/>
              <a:gd name="T4" fmla="*/ 40 w 40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8">
                <a:moveTo>
                  <a:pt x="0" y="8"/>
                </a:moveTo>
                <a:lnTo>
                  <a:pt x="4" y="8"/>
                </a:lnTo>
                <a:lnTo>
                  <a:pt x="4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5" name="Line 57"/>
          <p:cNvSpPr>
            <a:spLocks noChangeShapeType="1"/>
          </p:cNvSpPr>
          <p:nvPr/>
        </p:nvSpPr>
        <p:spPr bwMode="auto">
          <a:xfrm flipV="1">
            <a:off x="5595938" y="4541838"/>
            <a:ext cx="60325" cy="158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6" name="Freeform 58"/>
          <p:cNvSpPr>
            <a:spLocks/>
          </p:cNvSpPr>
          <p:nvPr/>
        </p:nvSpPr>
        <p:spPr bwMode="auto">
          <a:xfrm>
            <a:off x="5694363" y="4516438"/>
            <a:ext cx="60325" cy="15875"/>
          </a:xfrm>
          <a:custGeom>
            <a:avLst/>
            <a:gdLst>
              <a:gd name="T0" fmla="*/ 0 w 38"/>
              <a:gd name="T1" fmla="*/ 10 h 10"/>
              <a:gd name="T2" fmla="*/ 30 w 38"/>
              <a:gd name="T3" fmla="*/ 2 h 10"/>
              <a:gd name="T4" fmla="*/ 38 w 38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30" y="2"/>
                </a:lnTo>
                <a:lnTo>
                  <a:pt x="38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7" name="Freeform 59"/>
          <p:cNvSpPr>
            <a:spLocks/>
          </p:cNvSpPr>
          <p:nvPr/>
        </p:nvSpPr>
        <p:spPr bwMode="auto">
          <a:xfrm>
            <a:off x="5789613" y="4481513"/>
            <a:ext cx="60325" cy="22225"/>
          </a:xfrm>
          <a:custGeom>
            <a:avLst/>
            <a:gdLst>
              <a:gd name="T0" fmla="*/ 0 w 38"/>
              <a:gd name="T1" fmla="*/ 14 h 14"/>
              <a:gd name="T2" fmla="*/ 14 w 38"/>
              <a:gd name="T3" fmla="*/ 10 h 14"/>
              <a:gd name="T4" fmla="*/ 38 w 38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4">
                <a:moveTo>
                  <a:pt x="0" y="14"/>
                </a:moveTo>
                <a:lnTo>
                  <a:pt x="14" y="10"/>
                </a:lnTo>
                <a:lnTo>
                  <a:pt x="38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8" name="Freeform 60"/>
          <p:cNvSpPr>
            <a:spLocks/>
          </p:cNvSpPr>
          <p:nvPr/>
        </p:nvSpPr>
        <p:spPr bwMode="auto">
          <a:xfrm>
            <a:off x="5884863" y="4437063"/>
            <a:ext cx="57150" cy="28575"/>
          </a:xfrm>
          <a:custGeom>
            <a:avLst/>
            <a:gdLst>
              <a:gd name="T0" fmla="*/ 0 w 36"/>
              <a:gd name="T1" fmla="*/ 18 h 18"/>
              <a:gd name="T2" fmla="*/ 28 w 36"/>
              <a:gd name="T3" fmla="*/ 6 h 18"/>
              <a:gd name="T4" fmla="*/ 36 w 36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" h="18">
                <a:moveTo>
                  <a:pt x="0" y="18"/>
                </a:moveTo>
                <a:lnTo>
                  <a:pt x="28" y="6"/>
                </a:lnTo>
                <a:lnTo>
                  <a:pt x="36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9" name="Freeform 61"/>
          <p:cNvSpPr>
            <a:spLocks/>
          </p:cNvSpPr>
          <p:nvPr/>
        </p:nvSpPr>
        <p:spPr bwMode="auto">
          <a:xfrm>
            <a:off x="5973763" y="4373563"/>
            <a:ext cx="47625" cy="41275"/>
          </a:xfrm>
          <a:custGeom>
            <a:avLst/>
            <a:gdLst>
              <a:gd name="T0" fmla="*/ 0 w 30"/>
              <a:gd name="T1" fmla="*/ 26 h 26"/>
              <a:gd name="T2" fmla="*/ 12 w 30"/>
              <a:gd name="T3" fmla="*/ 18 h 26"/>
              <a:gd name="T4" fmla="*/ 22 w 30"/>
              <a:gd name="T5" fmla="*/ 8 h 26"/>
              <a:gd name="T6" fmla="*/ 30 w 30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26">
                <a:moveTo>
                  <a:pt x="0" y="26"/>
                </a:moveTo>
                <a:lnTo>
                  <a:pt x="12" y="18"/>
                </a:lnTo>
                <a:lnTo>
                  <a:pt x="22" y="8"/>
                </a:lnTo>
                <a:lnTo>
                  <a:pt x="3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0" name="Freeform 62"/>
          <p:cNvSpPr>
            <a:spLocks/>
          </p:cNvSpPr>
          <p:nvPr/>
        </p:nvSpPr>
        <p:spPr bwMode="auto">
          <a:xfrm>
            <a:off x="5967413" y="4306888"/>
            <a:ext cx="114300" cy="98425"/>
          </a:xfrm>
          <a:custGeom>
            <a:avLst/>
            <a:gdLst>
              <a:gd name="T0" fmla="*/ 72 w 72"/>
              <a:gd name="T1" fmla="*/ 0 h 62"/>
              <a:gd name="T2" fmla="*/ 54 w 72"/>
              <a:gd name="T3" fmla="*/ 62 h 62"/>
              <a:gd name="T4" fmla="*/ 38 w 72"/>
              <a:gd name="T5" fmla="*/ 34 h 62"/>
              <a:gd name="T6" fmla="*/ 0 w 72"/>
              <a:gd name="T7" fmla="*/ 28 h 62"/>
              <a:gd name="T8" fmla="*/ 72 w 72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2">
                <a:moveTo>
                  <a:pt x="72" y="0"/>
                </a:moveTo>
                <a:lnTo>
                  <a:pt x="54" y="62"/>
                </a:lnTo>
                <a:lnTo>
                  <a:pt x="38" y="34"/>
                </a:lnTo>
                <a:lnTo>
                  <a:pt x="0" y="28"/>
                </a:lnTo>
                <a:lnTo>
                  <a:pt x="72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1" name="Freeform 63"/>
          <p:cNvSpPr>
            <a:spLocks/>
          </p:cNvSpPr>
          <p:nvPr/>
        </p:nvSpPr>
        <p:spPr bwMode="auto">
          <a:xfrm>
            <a:off x="5967413" y="4306888"/>
            <a:ext cx="114300" cy="98425"/>
          </a:xfrm>
          <a:custGeom>
            <a:avLst/>
            <a:gdLst>
              <a:gd name="T0" fmla="*/ 72 w 72"/>
              <a:gd name="T1" fmla="*/ 0 h 62"/>
              <a:gd name="T2" fmla="*/ 54 w 72"/>
              <a:gd name="T3" fmla="*/ 62 h 62"/>
              <a:gd name="T4" fmla="*/ 38 w 72"/>
              <a:gd name="T5" fmla="*/ 34 h 62"/>
              <a:gd name="T6" fmla="*/ 0 w 72"/>
              <a:gd name="T7" fmla="*/ 28 h 62"/>
              <a:gd name="T8" fmla="*/ 72 w 72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2">
                <a:moveTo>
                  <a:pt x="72" y="0"/>
                </a:moveTo>
                <a:lnTo>
                  <a:pt x="54" y="62"/>
                </a:lnTo>
                <a:lnTo>
                  <a:pt x="38" y="34"/>
                </a:lnTo>
                <a:lnTo>
                  <a:pt x="0" y="28"/>
                </a:lnTo>
                <a:lnTo>
                  <a:pt x="72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2" name="Rectangle 64"/>
          <p:cNvSpPr>
            <a:spLocks noChangeArrowheads="1"/>
          </p:cNvSpPr>
          <p:nvPr/>
        </p:nvSpPr>
        <p:spPr bwMode="auto">
          <a:xfrm>
            <a:off x="2659063" y="3576638"/>
            <a:ext cx="2028825" cy="914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3" name="Rectangle 65"/>
          <p:cNvSpPr>
            <a:spLocks noChangeArrowheads="1"/>
          </p:cNvSpPr>
          <p:nvPr/>
        </p:nvSpPr>
        <p:spPr bwMode="auto">
          <a:xfrm>
            <a:off x="2659063" y="3576638"/>
            <a:ext cx="2028825" cy="9144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4" name="Line 66"/>
          <p:cNvSpPr>
            <a:spLocks noChangeShapeType="1"/>
          </p:cNvSpPr>
          <p:nvPr/>
        </p:nvSpPr>
        <p:spPr bwMode="auto">
          <a:xfrm flipV="1">
            <a:off x="4135438" y="3741738"/>
            <a:ext cx="0" cy="64452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5" name="Freeform 67"/>
          <p:cNvSpPr>
            <a:spLocks/>
          </p:cNvSpPr>
          <p:nvPr/>
        </p:nvSpPr>
        <p:spPr bwMode="auto">
          <a:xfrm>
            <a:off x="4103688" y="3687763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6" name="Freeform 68"/>
          <p:cNvSpPr>
            <a:spLocks/>
          </p:cNvSpPr>
          <p:nvPr/>
        </p:nvSpPr>
        <p:spPr bwMode="auto">
          <a:xfrm>
            <a:off x="4103688" y="3687763"/>
            <a:ext cx="60325" cy="76200"/>
          </a:xfrm>
          <a:custGeom>
            <a:avLst/>
            <a:gdLst>
              <a:gd name="T0" fmla="*/ 20 w 38"/>
              <a:gd name="T1" fmla="*/ 0 h 48"/>
              <a:gd name="T2" fmla="*/ 38 w 38"/>
              <a:gd name="T3" fmla="*/ 48 h 48"/>
              <a:gd name="T4" fmla="*/ 20 w 38"/>
              <a:gd name="T5" fmla="*/ 36 h 48"/>
              <a:gd name="T6" fmla="*/ 0 w 38"/>
              <a:gd name="T7" fmla="*/ 48 h 48"/>
              <a:gd name="T8" fmla="*/ 20 w 3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0"/>
                </a:moveTo>
                <a:lnTo>
                  <a:pt x="38" y="48"/>
                </a:lnTo>
                <a:lnTo>
                  <a:pt x="20" y="36"/>
                </a:lnTo>
                <a:lnTo>
                  <a:pt x="0" y="4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97" name="Rectangle 69"/>
          <p:cNvSpPr>
            <a:spLocks noChangeArrowheads="1"/>
          </p:cNvSpPr>
          <p:nvPr/>
        </p:nvSpPr>
        <p:spPr bwMode="auto">
          <a:xfrm>
            <a:off x="2322513" y="3024188"/>
            <a:ext cx="5081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premier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0" name="Rectangle 82"/>
          <p:cNvSpPr>
            <a:spLocks noChangeArrowheads="1"/>
          </p:cNvSpPr>
          <p:nvPr/>
        </p:nvSpPr>
        <p:spPr bwMode="auto">
          <a:xfrm>
            <a:off x="3979863" y="3344863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3" name="Rectangle 85"/>
          <p:cNvSpPr>
            <a:spLocks noChangeArrowheads="1"/>
          </p:cNvSpPr>
          <p:nvPr/>
        </p:nvSpPr>
        <p:spPr bwMode="auto">
          <a:xfrm>
            <a:off x="2928938" y="3344863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6" name="Rectangle 88"/>
          <p:cNvSpPr>
            <a:spLocks noChangeArrowheads="1"/>
          </p:cNvSpPr>
          <p:nvPr/>
        </p:nvSpPr>
        <p:spPr bwMode="auto">
          <a:xfrm>
            <a:off x="3084513" y="308451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=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7" name="Rectangle 89"/>
          <p:cNvSpPr>
            <a:spLocks noChangeArrowheads="1"/>
          </p:cNvSpPr>
          <p:nvPr/>
        </p:nvSpPr>
        <p:spPr bwMode="auto">
          <a:xfrm>
            <a:off x="3351213" y="4011613"/>
            <a:ext cx="5931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=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8" name="Rectangle 90"/>
          <p:cNvSpPr>
            <a:spLocks noChangeArrowheads="1"/>
          </p:cNvSpPr>
          <p:nvPr/>
        </p:nvSpPr>
        <p:spPr bwMode="auto">
          <a:xfrm>
            <a:off x="4224338" y="4300538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1" name="Rectangle 93"/>
          <p:cNvSpPr>
            <a:spLocks noChangeArrowheads="1"/>
          </p:cNvSpPr>
          <p:nvPr/>
        </p:nvSpPr>
        <p:spPr bwMode="auto">
          <a:xfrm>
            <a:off x="4224338" y="3665538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4" name="Rectangle 96"/>
          <p:cNvSpPr>
            <a:spLocks noChangeArrowheads="1"/>
          </p:cNvSpPr>
          <p:nvPr/>
        </p:nvSpPr>
        <p:spPr bwMode="auto">
          <a:xfrm>
            <a:off x="5434013" y="4224338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27" name="Rectangle 99"/>
          <p:cNvSpPr>
            <a:spLocks noChangeArrowheads="1"/>
          </p:cNvSpPr>
          <p:nvPr/>
        </p:nvSpPr>
        <p:spPr bwMode="auto">
          <a:xfrm>
            <a:off x="5434013" y="3979863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30" name="Rectangle 102"/>
          <p:cNvSpPr>
            <a:spLocks noChangeArrowheads="1"/>
          </p:cNvSpPr>
          <p:nvPr/>
        </p:nvSpPr>
        <p:spPr bwMode="auto">
          <a:xfrm>
            <a:off x="5434013" y="3487738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33" name="Rectangle 105"/>
          <p:cNvSpPr>
            <a:spLocks noChangeArrowheads="1"/>
          </p:cNvSpPr>
          <p:nvPr/>
        </p:nvSpPr>
        <p:spPr bwMode="auto">
          <a:xfrm>
            <a:off x="6478588" y="3973513"/>
            <a:ext cx="28052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36" name="Rectangle 108"/>
          <p:cNvSpPr>
            <a:spLocks noChangeArrowheads="1"/>
          </p:cNvSpPr>
          <p:nvPr/>
        </p:nvSpPr>
        <p:spPr bwMode="auto">
          <a:xfrm>
            <a:off x="5491163" y="3271838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39" name="Rectangle 111"/>
          <p:cNvSpPr>
            <a:spLocks noChangeArrowheads="1"/>
          </p:cNvSpPr>
          <p:nvPr/>
        </p:nvSpPr>
        <p:spPr bwMode="auto">
          <a:xfrm>
            <a:off x="6532563" y="3271838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42" name="Rectangle 114"/>
          <p:cNvSpPr>
            <a:spLocks noChangeArrowheads="1"/>
          </p:cNvSpPr>
          <p:nvPr/>
        </p:nvSpPr>
        <p:spPr bwMode="auto">
          <a:xfrm>
            <a:off x="6532563" y="3503613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lang="fr-FR" altLang="fr-FR" sz="8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45" name="Rectangle 117"/>
          <p:cNvSpPr>
            <a:spLocks noChangeArrowheads="1"/>
          </p:cNvSpPr>
          <p:nvPr/>
        </p:nvSpPr>
        <p:spPr bwMode="auto">
          <a:xfrm>
            <a:off x="6532563" y="4246563"/>
            <a:ext cx="1827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Fort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48" name="Rectangle 120"/>
          <p:cNvSpPr>
            <a:spLocks noChangeArrowheads="1"/>
          </p:cNvSpPr>
          <p:nvPr/>
        </p:nvSpPr>
        <p:spPr bwMode="auto">
          <a:xfrm>
            <a:off x="3427413" y="3024188"/>
            <a:ext cx="4472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axe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horizontal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58" name="Rectangle 130"/>
          <p:cNvSpPr>
            <a:spLocks noChangeArrowheads="1"/>
          </p:cNvSpPr>
          <p:nvPr/>
        </p:nvSpPr>
        <p:spPr bwMode="auto">
          <a:xfrm>
            <a:off x="3055938" y="4249738"/>
            <a:ext cx="66524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axe vertical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65" name="Rectangle 137"/>
          <p:cNvSpPr>
            <a:spLocks noChangeArrowheads="1"/>
          </p:cNvSpPr>
          <p:nvPr/>
        </p:nvSpPr>
        <p:spPr bwMode="auto">
          <a:xfrm>
            <a:off x="5018088" y="2849563"/>
            <a:ext cx="12022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quatre combinaisons</a:t>
            </a:r>
          </a:p>
          <a:p>
            <a:pPr lvl="0" algn="ctr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(2 paramètres x 2 valeurs)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85" name="Rectangle 157"/>
          <p:cNvSpPr>
            <a:spLocks noChangeArrowheads="1"/>
          </p:cNvSpPr>
          <p:nvPr/>
        </p:nvSpPr>
        <p:spPr bwMode="auto">
          <a:xfrm>
            <a:off x="2833688" y="3824288"/>
            <a:ext cx="11060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deuxième paramètre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886240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MATRICE 3 PARAMÈTRES X 2 VALEURS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48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ET MODÈLES DU CONSULTANT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3611563" y="3375025"/>
            <a:ext cx="381000" cy="66675"/>
          </a:xfrm>
          <a:custGeom>
            <a:avLst/>
            <a:gdLst>
              <a:gd name="T0" fmla="*/ 240 w 240"/>
              <a:gd name="T1" fmla="*/ 0 h 42"/>
              <a:gd name="T2" fmla="*/ 240 w 240"/>
              <a:gd name="T3" fmla="*/ 0 h 42"/>
              <a:gd name="T4" fmla="*/ 216 w 240"/>
              <a:gd name="T5" fmla="*/ 0 h 42"/>
              <a:gd name="T6" fmla="*/ 186 w 240"/>
              <a:gd name="T7" fmla="*/ 4 h 42"/>
              <a:gd name="T8" fmla="*/ 118 w 240"/>
              <a:gd name="T9" fmla="*/ 12 h 42"/>
              <a:gd name="T10" fmla="*/ 84 w 240"/>
              <a:gd name="T11" fmla="*/ 18 h 42"/>
              <a:gd name="T12" fmla="*/ 52 w 240"/>
              <a:gd name="T13" fmla="*/ 26 h 42"/>
              <a:gd name="T14" fmla="*/ 22 w 240"/>
              <a:gd name="T15" fmla="*/ 34 h 42"/>
              <a:gd name="T16" fmla="*/ 0 w 240"/>
              <a:gd name="T17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0" h="42">
                <a:moveTo>
                  <a:pt x="240" y="0"/>
                </a:moveTo>
                <a:lnTo>
                  <a:pt x="240" y="0"/>
                </a:lnTo>
                <a:lnTo>
                  <a:pt x="216" y="0"/>
                </a:lnTo>
                <a:lnTo>
                  <a:pt x="186" y="4"/>
                </a:lnTo>
                <a:lnTo>
                  <a:pt x="118" y="12"/>
                </a:lnTo>
                <a:lnTo>
                  <a:pt x="84" y="18"/>
                </a:lnTo>
                <a:lnTo>
                  <a:pt x="52" y="26"/>
                </a:lnTo>
                <a:lnTo>
                  <a:pt x="22" y="34"/>
                </a:lnTo>
                <a:lnTo>
                  <a:pt x="0" y="4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2259013" y="3336925"/>
            <a:ext cx="342900" cy="241300"/>
          </a:xfrm>
          <a:custGeom>
            <a:avLst/>
            <a:gdLst>
              <a:gd name="T0" fmla="*/ 0 w 216"/>
              <a:gd name="T1" fmla="*/ 0 h 152"/>
              <a:gd name="T2" fmla="*/ 0 w 216"/>
              <a:gd name="T3" fmla="*/ 0 h 152"/>
              <a:gd name="T4" fmla="*/ 20 w 216"/>
              <a:gd name="T5" fmla="*/ 0 h 152"/>
              <a:gd name="T6" fmla="*/ 38 w 216"/>
              <a:gd name="T7" fmla="*/ 4 h 152"/>
              <a:gd name="T8" fmla="*/ 56 w 216"/>
              <a:gd name="T9" fmla="*/ 10 h 152"/>
              <a:gd name="T10" fmla="*/ 74 w 216"/>
              <a:gd name="T11" fmla="*/ 16 h 152"/>
              <a:gd name="T12" fmla="*/ 92 w 216"/>
              <a:gd name="T13" fmla="*/ 24 h 152"/>
              <a:gd name="T14" fmla="*/ 108 w 216"/>
              <a:gd name="T15" fmla="*/ 34 h 152"/>
              <a:gd name="T16" fmla="*/ 122 w 216"/>
              <a:gd name="T17" fmla="*/ 44 h 152"/>
              <a:gd name="T18" fmla="*/ 136 w 216"/>
              <a:gd name="T19" fmla="*/ 54 h 152"/>
              <a:gd name="T20" fmla="*/ 164 w 216"/>
              <a:gd name="T21" fmla="*/ 80 h 152"/>
              <a:gd name="T22" fmla="*/ 186 w 216"/>
              <a:gd name="T23" fmla="*/ 104 h 152"/>
              <a:gd name="T24" fmla="*/ 204 w 216"/>
              <a:gd name="T25" fmla="*/ 130 h 152"/>
              <a:gd name="T26" fmla="*/ 216 w 216"/>
              <a:gd name="T27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6" h="152">
                <a:moveTo>
                  <a:pt x="0" y="0"/>
                </a:moveTo>
                <a:lnTo>
                  <a:pt x="0" y="0"/>
                </a:lnTo>
                <a:lnTo>
                  <a:pt x="20" y="0"/>
                </a:lnTo>
                <a:lnTo>
                  <a:pt x="38" y="4"/>
                </a:lnTo>
                <a:lnTo>
                  <a:pt x="56" y="10"/>
                </a:lnTo>
                <a:lnTo>
                  <a:pt x="74" y="16"/>
                </a:lnTo>
                <a:lnTo>
                  <a:pt x="92" y="24"/>
                </a:lnTo>
                <a:lnTo>
                  <a:pt x="108" y="34"/>
                </a:lnTo>
                <a:lnTo>
                  <a:pt x="122" y="44"/>
                </a:lnTo>
                <a:lnTo>
                  <a:pt x="136" y="54"/>
                </a:lnTo>
                <a:lnTo>
                  <a:pt x="164" y="80"/>
                </a:lnTo>
                <a:lnTo>
                  <a:pt x="186" y="104"/>
                </a:lnTo>
                <a:lnTo>
                  <a:pt x="204" y="130"/>
                </a:lnTo>
                <a:lnTo>
                  <a:pt x="216" y="15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2713038" y="2914650"/>
            <a:ext cx="1158875" cy="1146175"/>
          </a:xfrm>
          <a:custGeom>
            <a:avLst/>
            <a:gdLst>
              <a:gd name="T0" fmla="*/ 0 w 730"/>
              <a:gd name="T1" fmla="*/ 0 h 722"/>
              <a:gd name="T2" fmla="*/ 0 w 730"/>
              <a:gd name="T3" fmla="*/ 722 h 722"/>
              <a:gd name="T4" fmla="*/ 730 w 730"/>
              <a:gd name="T5" fmla="*/ 72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30" h="722">
                <a:moveTo>
                  <a:pt x="0" y="0"/>
                </a:moveTo>
                <a:lnTo>
                  <a:pt x="0" y="722"/>
                </a:lnTo>
                <a:lnTo>
                  <a:pt x="730" y="722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3856038" y="4035425"/>
            <a:ext cx="63500" cy="50800"/>
          </a:xfrm>
          <a:custGeom>
            <a:avLst/>
            <a:gdLst>
              <a:gd name="T0" fmla="*/ 40 w 40"/>
              <a:gd name="T1" fmla="*/ 16 h 32"/>
              <a:gd name="T2" fmla="*/ 0 w 40"/>
              <a:gd name="T3" fmla="*/ 32 h 32"/>
              <a:gd name="T4" fmla="*/ 8 w 40"/>
              <a:gd name="T5" fmla="*/ 16 h 32"/>
              <a:gd name="T6" fmla="*/ 0 w 40"/>
              <a:gd name="T7" fmla="*/ 0 h 32"/>
              <a:gd name="T8" fmla="*/ 40 w 40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2">
                <a:moveTo>
                  <a:pt x="40" y="16"/>
                </a:moveTo>
                <a:lnTo>
                  <a:pt x="0" y="32"/>
                </a:lnTo>
                <a:lnTo>
                  <a:pt x="8" y="16"/>
                </a:lnTo>
                <a:lnTo>
                  <a:pt x="0" y="0"/>
                </a:lnTo>
                <a:lnTo>
                  <a:pt x="40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3856038" y="4035425"/>
            <a:ext cx="63500" cy="50800"/>
          </a:xfrm>
          <a:custGeom>
            <a:avLst/>
            <a:gdLst>
              <a:gd name="T0" fmla="*/ 40 w 40"/>
              <a:gd name="T1" fmla="*/ 16 h 32"/>
              <a:gd name="T2" fmla="*/ 0 w 40"/>
              <a:gd name="T3" fmla="*/ 32 h 32"/>
              <a:gd name="T4" fmla="*/ 8 w 40"/>
              <a:gd name="T5" fmla="*/ 16 h 32"/>
              <a:gd name="T6" fmla="*/ 0 w 40"/>
              <a:gd name="T7" fmla="*/ 0 h 32"/>
              <a:gd name="T8" fmla="*/ 40 w 40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2">
                <a:moveTo>
                  <a:pt x="40" y="16"/>
                </a:moveTo>
                <a:lnTo>
                  <a:pt x="0" y="32"/>
                </a:lnTo>
                <a:lnTo>
                  <a:pt x="8" y="16"/>
                </a:lnTo>
                <a:lnTo>
                  <a:pt x="0" y="0"/>
                </a:lnTo>
                <a:lnTo>
                  <a:pt x="40" y="16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2687638" y="286702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2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2"/>
                </a:lnTo>
                <a:lnTo>
                  <a:pt x="0" y="40"/>
                </a:lnTo>
                <a:lnTo>
                  <a:pt x="1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2687638" y="286702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2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2"/>
                </a:lnTo>
                <a:lnTo>
                  <a:pt x="0" y="40"/>
                </a:lnTo>
                <a:lnTo>
                  <a:pt x="1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13"/>
          <p:cNvSpPr>
            <a:spLocks noChangeShapeType="1"/>
          </p:cNvSpPr>
          <p:nvPr/>
        </p:nvSpPr>
        <p:spPr bwMode="auto">
          <a:xfrm flipH="1">
            <a:off x="2316163" y="4060825"/>
            <a:ext cx="396875" cy="447675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2287588" y="4476750"/>
            <a:ext cx="60325" cy="63500"/>
          </a:xfrm>
          <a:custGeom>
            <a:avLst/>
            <a:gdLst>
              <a:gd name="T0" fmla="*/ 0 w 38"/>
              <a:gd name="T1" fmla="*/ 40 h 40"/>
              <a:gd name="T2" fmla="*/ 14 w 38"/>
              <a:gd name="T3" fmla="*/ 0 h 40"/>
              <a:gd name="T4" fmla="*/ 20 w 38"/>
              <a:gd name="T5" fmla="*/ 18 h 40"/>
              <a:gd name="T6" fmla="*/ 38 w 38"/>
              <a:gd name="T7" fmla="*/ 22 h 40"/>
              <a:gd name="T8" fmla="*/ 0 w 38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0">
                <a:moveTo>
                  <a:pt x="0" y="40"/>
                </a:moveTo>
                <a:lnTo>
                  <a:pt x="14" y="0"/>
                </a:lnTo>
                <a:lnTo>
                  <a:pt x="20" y="18"/>
                </a:lnTo>
                <a:lnTo>
                  <a:pt x="38" y="22"/>
                </a:lnTo>
                <a:lnTo>
                  <a:pt x="0" y="4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15"/>
          <p:cNvSpPr>
            <a:spLocks/>
          </p:cNvSpPr>
          <p:nvPr/>
        </p:nvSpPr>
        <p:spPr bwMode="auto">
          <a:xfrm>
            <a:off x="2287588" y="4476750"/>
            <a:ext cx="60325" cy="63500"/>
          </a:xfrm>
          <a:custGeom>
            <a:avLst/>
            <a:gdLst>
              <a:gd name="T0" fmla="*/ 0 w 38"/>
              <a:gd name="T1" fmla="*/ 40 h 40"/>
              <a:gd name="T2" fmla="*/ 14 w 38"/>
              <a:gd name="T3" fmla="*/ 0 h 40"/>
              <a:gd name="T4" fmla="*/ 20 w 38"/>
              <a:gd name="T5" fmla="*/ 18 h 40"/>
              <a:gd name="T6" fmla="*/ 38 w 38"/>
              <a:gd name="T7" fmla="*/ 22 h 40"/>
              <a:gd name="T8" fmla="*/ 0 w 38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0">
                <a:moveTo>
                  <a:pt x="0" y="40"/>
                </a:moveTo>
                <a:lnTo>
                  <a:pt x="14" y="0"/>
                </a:lnTo>
                <a:lnTo>
                  <a:pt x="20" y="18"/>
                </a:lnTo>
                <a:lnTo>
                  <a:pt x="38" y="22"/>
                </a:lnTo>
                <a:lnTo>
                  <a:pt x="0" y="4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1725613" y="322580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76" name="Rectangle 17"/>
          <p:cNvSpPr>
            <a:spLocks noChangeArrowheads="1"/>
          </p:cNvSpPr>
          <p:nvPr/>
        </p:nvSpPr>
        <p:spPr bwMode="auto">
          <a:xfrm>
            <a:off x="1725613" y="322580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77" name="Freeform 18"/>
          <p:cNvSpPr>
            <a:spLocks/>
          </p:cNvSpPr>
          <p:nvPr/>
        </p:nvSpPr>
        <p:spPr bwMode="auto">
          <a:xfrm>
            <a:off x="2154238" y="30829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79" name="Freeform 19"/>
          <p:cNvSpPr>
            <a:spLocks/>
          </p:cNvSpPr>
          <p:nvPr/>
        </p:nvSpPr>
        <p:spPr bwMode="auto">
          <a:xfrm>
            <a:off x="2154238" y="30829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0" name="Freeform 20"/>
          <p:cNvSpPr>
            <a:spLocks/>
          </p:cNvSpPr>
          <p:nvPr/>
        </p:nvSpPr>
        <p:spPr bwMode="auto">
          <a:xfrm>
            <a:off x="2154238" y="30829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1" name="Freeform 21"/>
          <p:cNvSpPr>
            <a:spLocks/>
          </p:cNvSpPr>
          <p:nvPr/>
        </p:nvSpPr>
        <p:spPr bwMode="auto">
          <a:xfrm>
            <a:off x="1725613" y="30829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2" name="Freeform 22"/>
          <p:cNvSpPr>
            <a:spLocks/>
          </p:cNvSpPr>
          <p:nvPr/>
        </p:nvSpPr>
        <p:spPr bwMode="auto">
          <a:xfrm>
            <a:off x="1725613" y="30829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3" name="Freeform 23"/>
          <p:cNvSpPr>
            <a:spLocks/>
          </p:cNvSpPr>
          <p:nvPr/>
        </p:nvSpPr>
        <p:spPr bwMode="auto">
          <a:xfrm>
            <a:off x="1725613" y="30829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4" name="Rectangle 24"/>
          <p:cNvSpPr>
            <a:spLocks noChangeArrowheads="1"/>
          </p:cNvSpPr>
          <p:nvPr/>
        </p:nvSpPr>
        <p:spPr bwMode="auto">
          <a:xfrm>
            <a:off x="3935413" y="316230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5" name="Rectangle 25"/>
          <p:cNvSpPr>
            <a:spLocks noChangeArrowheads="1"/>
          </p:cNvSpPr>
          <p:nvPr/>
        </p:nvSpPr>
        <p:spPr bwMode="auto">
          <a:xfrm>
            <a:off x="3935413" y="316230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6" name="Freeform 26"/>
          <p:cNvSpPr>
            <a:spLocks/>
          </p:cNvSpPr>
          <p:nvPr/>
        </p:nvSpPr>
        <p:spPr bwMode="auto">
          <a:xfrm>
            <a:off x="4364038" y="30194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7" name="Freeform 27"/>
          <p:cNvSpPr>
            <a:spLocks/>
          </p:cNvSpPr>
          <p:nvPr/>
        </p:nvSpPr>
        <p:spPr bwMode="auto">
          <a:xfrm>
            <a:off x="4364038" y="30194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8" name="Freeform 28"/>
          <p:cNvSpPr>
            <a:spLocks/>
          </p:cNvSpPr>
          <p:nvPr/>
        </p:nvSpPr>
        <p:spPr bwMode="auto">
          <a:xfrm>
            <a:off x="4364038" y="301942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89" name="Freeform 29"/>
          <p:cNvSpPr>
            <a:spLocks/>
          </p:cNvSpPr>
          <p:nvPr/>
        </p:nvSpPr>
        <p:spPr bwMode="auto">
          <a:xfrm>
            <a:off x="3935413" y="30194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0" name="Freeform 30"/>
          <p:cNvSpPr>
            <a:spLocks/>
          </p:cNvSpPr>
          <p:nvPr/>
        </p:nvSpPr>
        <p:spPr bwMode="auto">
          <a:xfrm>
            <a:off x="3935413" y="30194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1" name="Freeform 31"/>
          <p:cNvSpPr>
            <a:spLocks/>
          </p:cNvSpPr>
          <p:nvPr/>
        </p:nvSpPr>
        <p:spPr bwMode="auto">
          <a:xfrm>
            <a:off x="3935413" y="301942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2" name="Rectangle 32"/>
          <p:cNvSpPr>
            <a:spLocks noChangeArrowheads="1"/>
          </p:cNvSpPr>
          <p:nvPr/>
        </p:nvSpPr>
        <p:spPr bwMode="auto">
          <a:xfrm>
            <a:off x="2576513" y="377825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3" name="Rectangle 33"/>
          <p:cNvSpPr>
            <a:spLocks noChangeArrowheads="1"/>
          </p:cNvSpPr>
          <p:nvPr/>
        </p:nvSpPr>
        <p:spPr bwMode="auto">
          <a:xfrm>
            <a:off x="2576513" y="377825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4" name="Freeform 34"/>
          <p:cNvSpPr>
            <a:spLocks/>
          </p:cNvSpPr>
          <p:nvPr/>
        </p:nvSpPr>
        <p:spPr bwMode="auto">
          <a:xfrm>
            <a:off x="3005138" y="36353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5" name="Freeform 35"/>
          <p:cNvSpPr>
            <a:spLocks/>
          </p:cNvSpPr>
          <p:nvPr/>
        </p:nvSpPr>
        <p:spPr bwMode="auto">
          <a:xfrm>
            <a:off x="3005138" y="36353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6" name="Freeform 36"/>
          <p:cNvSpPr>
            <a:spLocks/>
          </p:cNvSpPr>
          <p:nvPr/>
        </p:nvSpPr>
        <p:spPr bwMode="auto">
          <a:xfrm>
            <a:off x="3005138" y="36353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7" name="Freeform 37"/>
          <p:cNvSpPr>
            <a:spLocks/>
          </p:cNvSpPr>
          <p:nvPr/>
        </p:nvSpPr>
        <p:spPr bwMode="auto">
          <a:xfrm>
            <a:off x="2576513" y="36353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8" name="Freeform 38"/>
          <p:cNvSpPr>
            <a:spLocks/>
          </p:cNvSpPr>
          <p:nvPr/>
        </p:nvSpPr>
        <p:spPr bwMode="auto">
          <a:xfrm>
            <a:off x="2576513" y="36353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99" name="Freeform 39"/>
          <p:cNvSpPr>
            <a:spLocks/>
          </p:cNvSpPr>
          <p:nvPr/>
        </p:nvSpPr>
        <p:spPr bwMode="auto">
          <a:xfrm>
            <a:off x="2576513" y="36353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0" name="Rectangle 40"/>
          <p:cNvSpPr>
            <a:spLocks noChangeArrowheads="1"/>
          </p:cNvSpPr>
          <p:nvPr/>
        </p:nvSpPr>
        <p:spPr bwMode="auto">
          <a:xfrm>
            <a:off x="3062288" y="376555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1" name="Rectangle 41"/>
          <p:cNvSpPr>
            <a:spLocks noChangeArrowheads="1"/>
          </p:cNvSpPr>
          <p:nvPr/>
        </p:nvSpPr>
        <p:spPr bwMode="auto">
          <a:xfrm>
            <a:off x="3062288" y="376555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2" name="Freeform 42"/>
          <p:cNvSpPr>
            <a:spLocks/>
          </p:cNvSpPr>
          <p:nvPr/>
        </p:nvSpPr>
        <p:spPr bwMode="auto">
          <a:xfrm>
            <a:off x="3490913" y="36226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3" name="Freeform 43"/>
          <p:cNvSpPr>
            <a:spLocks/>
          </p:cNvSpPr>
          <p:nvPr/>
        </p:nvSpPr>
        <p:spPr bwMode="auto">
          <a:xfrm>
            <a:off x="3490913" y="36226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4" name="Freeform 44"/>
          <p:cNvSpPr>
            <a:spLocks/>
          </p:cNvSpPr>
          <p:nvPr/>
        </p:nvSpPr>
        <p:spPr bwMode="auto">
          <a:xfrm>
            <a:off x="3490913" y="36226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5" name="Freeform 45"/>
          <p:cNvSpPr>
            <a:spLocks/>
          </p:cNvSpPr>
          <p:nvPr/>
        </p:nvSpPr>
        <p:spPr bwMode="auto">
          <a:xfrm>
            <a:off x="3062288" y="36226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6" name="Freeform 46"/>
          <p:cNvSpPr>
            <a:spLocks/>
          </p:cNvSpPr>
          <p:nvPr/>
        </p:nvSpPr>
        <p:spPr bwMode="auto">
          <a:xfrm>
            <a:off x="3062288" y="36226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7" name="Freeform 47"/>
          <p:cNvSpPr>
            <a:spLocks/>
          </p:cNvSpPr>
          <p:nvPr/>
        </p:nvSpPr>
        <p:spPr bwMode="auto">
          <a:xfrm>
            <a:off x="3062288" y="36226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8" name="Rectangle 48"/>
          <p:cNvSpPr>
            <a:spLocks noChangeArrowheads="1"/>
          </p:cNvSpPr>
          <p:nvPr/>
        </p:nvSpPr>
        <p:spPr bwMode="auto">
          <a:xfrm>
            <a:off x="2576513" y="329565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9" name="Rectangle 49"/>
          <p:cNvSpPr>
            <a:spLocks noChangeArrowheads="1"/>
          </p:cNvSpPr>
          <p:nvPr/>
        </p:nvSpPr>
        <p:spPr bwMode="auto">
          <a:xfrm>
            <a:off x="2576513" y="329565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0" name="Freeform 50"/>
          <p:cNvSpPr>
            <a:spLocks/>
          </p:cNvSpPr>
          <p:nvPr/>
        </p:nvSpPr>
        <p:spPr bwMode="auto">
          <a:xfrm>
            <a:off x="3005138" y="31527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1" name="Freeform 51"/>
          <p:cNvSpPr>
            <a:spLocks/>
          </p:cNvSpPr>
          <p:nvPr/>
        </p:nvSpPr>
        <p:spPr bwMode="auto">
          <a:xfrm>
            <a:off x="3005138" y="31527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2" name="Freeform 52"/>
          <p:cNvSpPr>
            <a:spLocks/>
          </p:cNvSpPr>
          <p:nvPr/>
        </p:nvSpPr>
        <p:spPr bwMode="auto">
          <a:xfrm>
            <a:off x="3005138" y="3152775"/>
            <a:ext cx="146050" cy="574675"/>
          </a:xfrm>
          <a:custGeom>
            <a:avLst/>
            <a:gdLst>
              <a:gd name="T0" fmla="*/ 92 w 92"/>
              <a:gd name="T1" fmla="*/ 272 h 362"/>
              <a:gd name="T2" fmla="*/ 0 w 92"/>
              <a:gd name="T3" fmla="*/ 362 h 362"/>
              <a:gd name="T4" fmla="*/ 0 w 92"/>
              <a:gd name="T5" fmla="*/ 90 h 362"/>
              <a:gd name="T6" fmla="*/ 92 w 92"/>
              <a:gd name="T7" fmla="*/ 0 h 362"/>
              <a:gd name="T8" fmla="*/ 92 w 92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2">
                <a:moveTo>
                  <a:pt x="92" y="272"/>
                </a:moveTo>
                <a:lnTo>
                  <a:pt x="0" y="362"/>
                </a:lnTo>
                <a:lnTo>
                  <a:pt x="0" y="90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3" name="Freeform 53"/>
          <p:cNvSpPr>
            <a:spLocks/>
          </p:cNvSpPr>
          <p:nvPr/>
        </p:nvSpPr>
        <p:spPr bwMode="auto">
          <a:xfrm>
            <a:off x="2576513" y="31527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4" name="Freeform 54"/>
          <p:cNvSpPr>
            <a:spLocks/>
          </p:cNvSpPr>
          <p:nvPr/>
        </p:nvSpPr>
        <p:spPr bwMode="auto">
          <a:xfrm>
            <a:off x="2576513" y="31527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5" name="Freeform 55"/>
          <p:cNvSpPr>
            <a:spLocks/>
          </p:cNvSpPr>
          <p:nvPr/>
        </p:nvSpPr>
        <p:spPr bwMode="auto">
          <a:xfrm>
            <a:off x="2576513" y="3152775"/>
            <a:ext cx="574675" cy="142875"/>
          </a:xfrm>
          <a:custGeom>
            <a:avLst/>
            <a:gdLst>
              <a:gd name="T0" fmla="*/ 270 w 362"/>
              <a:gd name="T1" fmla="*/ 90 h 90"/>
              <a:gd name="T2" fmla="*/ 0 w 362"/>
              <a:gd name="T3" fmla="*/ 90 h 90"/>
              <a:gd name="T4" fmla="*/ 94 w 362"/>
              <a:gd name="T5" fmla="*/ 0 h 90"/>
              <a:gd name="T6" fmla="*/ 362 w 362"/>
              <a:gd name="T7" fmla="*/ 0 h 90"/>
              <a:gd name="T8" fmla="*/ 270 w 362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2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6" name="Rectangle 56"/>
          <p:cNvSpPr>
            <a:spLocks noChangeArrowheads="1"/>
          </p:cNvSpPr>
          <p:nvPr/>
        </p:nvSpPr>
        <p:spPr bwMode="auto">
          <a:xfrm>
            <a:off x="3062288" y="328295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7" name="Rectangle 57"/>
          <p:cNvSpPr>
            <a:spLocks noChangeArrowheads="1"/>
          </p:cNvSpPr>
          <p:nvPr/>
        </p:nvSpPr>
        <p:spPr bwMode="auto">
          <a:xfrm>
            <a:off x="3062288" y="328295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8" name="Freeform 58"/>
          <p:cNvSpPr>
            <a:spLocks/>
          </p:cNvSpPr>
          <p:nvPr/>
        </p:nvSpPr>
        <p:spPr bwMode="auto">
          <a:xfrm>
            <a:off x="3490913" y="31400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solidFill>
            <a:srgbClr val="E6C0B5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19" name="Freeform 59"/>
          <p:cNvSpPr>
            <a:spLocks/>
          </p:cNvSpPr>
          <p:nvPr/>
        </p:nvSpPr>
        <p:spPr bwMode="auto">
          <a:xfrm>
            <a:off x="3490913" y="31400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0" name="Freeform 60"/>
          <p:cNvSpPr>
            <a:spLocks/>
          </p:cNvSpPr>
          <p:nvPr/>
        </p:nvSpPr>
        <p:spPr bwMode="auto">
          <a:xfrm>
            <a:off x="3490913" y="3140075"/>
            <a:ext cx="149225" cy="574675"/>
          </a:xfrm>
          <a:custGeom>
            <a:avLst/>
            <a:gdLst>
              <a:gd name="T0" fmla="*/ 94 w 94"/>
              <a:gd name="T1" fmla="*/ 272 h 362"/>
              <a:gd name="T2" fmla="*/ 0 w 94"/>
              <a:gd name="T3" fmla="*/ 362 h 362"/>
              <a:gd name="T4" fmla="*/ 0 w 94"/>
              <a:gd name="T5" fmla="*/ 90 h 362"/>
              <a:gd name="T6" fmla="*/ 94 w 94"/>
              <a:gd name="T7" fmla="*/ 0 h 362"/>
              <a:gd name="T8" fmla="*/ 94 w 94"/>
              <a:gd name="T9" fmla="*/ 27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2">
                <a:moveTo>
                  <a:pt x="94" y="272"/>
                </a:moveTo>
                <a:lnTo>
                  <a:pt x="0" y="362"/>
                </a:lnTo>
                <a:lnTo>
                  <a:pt x="0" y="90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1" name="Freeform 61"/>
          <p:cNvSpPr>
            <a:spLocks/>
          </p:cNvSpPr>
          <p:nvPr/>
        </p:nvSpPr>
        <p:spPr bwMode="auto">
          <a:xfrm>
            <a:off x="3062288" y="31400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2" name="Freeform 62"/>
          <p:cNvSpPr>
            <a:spLocks/>
          </p:cNvSpPr>
          <p:nvPr/>
        </p:nvSpPr>
        <p:spPr bwMode="auto">
          <a:xfrm>
            <a:off x="3062288" y="31400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3" name="Freeform 63"/>
          <p:cNvSpPr>
            <a:spLocks/>
          </p:cNvSpPr>
          <p:nvPr/>
        </p:nvSpPr>
        <p:spPr bwMode="auto">
          <a:xfrm>
            <a:off x="3062288" y="3140075"/>
            <a:ext cx="577850" cy="142875"/>
          </a:xfrm>
          <a:custGeom>
            <a:avLst/>
            <a:gdLst>
              <a:gd name="T0" fmla="*/ 270 w 364"/>
              <a:gd name="T1" fmla="*/ 90 h 90"/>
              <a:gd name="T2" fmla="*/ 0 w 364"/>
              <a:gd name="T3" fmla="*/ 90 h 90"/>
              <a:gd name="T4" fmla="*/ 94 w 364"/>
              <a:gd name="T5" fmla="*/ 0 h 90"/>
              <a:gd name="T6" fmla="*/ 364 w 364"/>
              <a:gd name="T7" fmla="*/ 0 h 90"/>
              <a:gd name="T8" fmla="*/ 270 w 364"/>
              <a:gd name="T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90">
                <a:moveTo>
                  <a:pt x="270" y="90"/>
                </a:moveTo>
                <a:lnTo>
                  <a:pt x="0" y="90"/>
                </a:lnTo>
                <a:lnTo>
                  <a:pt x="94" y="0"/>
                </a:lnTo>
                <a:lnTo>
                  <a:pt x="364" y="0"/>
                </a:lnTo>
                <a:lnTo>
                  <a:pt x="270" y="90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4" name="Rectangle 64"/>
          <p:cNvSpPr>
            <a:spLocks noChangeArrowheads="1"/>
          </p:cNvSpPr>
          <p:nvPr/>
        </p:nvSpPr>
        <p:spPr bwMode="auto">
          <a:xfrm>
            <a:off x="2395538" y="3987800"/>
            <a:ext cx="425450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5" name="Rectangle 65"/>
          <p:cNvSpPr>
            <a:spLocks noChangeArrowheads="1"/>
          </p:cNvSpPr>
          <p:nvPr/>
        </p:nvSpPr>
        <p:spPr bwMode="auto">
          <a:xfrm>
            <a:off x="2395538" y="3987800"/>
            <a:ext cx="425450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6" name="Freeform 66"/>
          <p:cNvSpPr>
            <a:spLocks/>
          </p:cNvSpPr>
          <p:nvPr/>
        </p:nvSpPr>
        <p:spPr bwMode="auto">
          <a:xfrm>
            <a:off x="2820988" y="3841750"/>
            <a:ext cx="149225" cy="577850"/>
          </a:xfrm>
          <a:custGeom>
            <a:avLst/>
            <a:gdLst>
              <a:gd name="T0" fmla="*/ 94 w 94"/>
              <a:gd name="T1" fmla="*/ 272 h 364"/>
              <a:gd name="T2" fmla="*/ 0 w 94"/>
              <a:gd name="T3" fmla="*/ 364 h 364"/>
              <a:gd name="T4" fmla="*/ 0 w 94"/>
              <a:gd name="T5" fmla="*/ 92 h 364"/>
              <a:gd name="T6" fmla="*/ 94 w 94"/>
              <a:gd name="T7" fmla="*/ 0 h 364"/>
              <a:gd name="T8" fmla="*/ 94 w 94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4">
                <a:moveTo>
                  <a:pt x="94" y="272"/>
                </a:moveTo>
                <a:lnTo>
                  <a:pt x="0" y="364"/>
                </a:lnTo>
                <a:lnTo>
                  <a:pt x="0" y="92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7" name="Freeform 67"/>
          <p:cNvSpPr>
            <a:spLocks/>
          </p:cNvSpPr>
          <p:nvPr/>
        </p:nvSpPr>
        <p:spPr bwMode="auto">
          <a:xfrm>
            <a:off x="2820988" y="3841750"/>
            <a:ext cx="149225" cy="577850"/>
          </a:xfrm>
          <a:custGeom>
            <a:avLst/>
            <a:gdLst>
              <a:gd name="T0" fmla="*/ 94 w 94"/>
              <a:gd name="T1" fmla="*/ 272 h 364"/>
              <a:gd name="T2" fmla="*/ 0 w 94"/>
              <a:gd name="T3" fmla="*/ 364 h 364"/>
              <a:gd name="T4" fmla="*/ 0 w 94"/>
              <a:gd name="T5" fmla="*/ 92 h 364"/>
              <a:gd name="T6" fmla="*/ 94 w 94"/>
              <a:gd name="T7" fmla="*/ 0 h 364"/>
              <a:gd name="T8" fmla="*/ 94 w 94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4">
                <a:moveTo>
                  <a:pt x="94" y="272"/>
                </a:moveTo>
                <a:lnTo>
                  <a:pt x="0" y="364"/>
                </a:lnTo>
                <a:lnTo>
                  <a:pt x="0" y="92"/>
                </a:lnTo>
                <a:lnTo>
                  <a:pt x="94" y="0"/>
                </a:lnTo>
                <a:lnTo>
                  <a:pt x="94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8" name="Freeform 68"/>
          <p:cNvSpPr>
            <a:spLocks/>
          </p:cNvSpPr>
          <p:nvPr/>
        </p:nvSpPr>
        <p:spPr bwMode="auto">
          <a:xfrm>
            <a:off x="2820988" y="3841750"/>
            <a:ext cx="149225" cy="577850"/>
          </a:xfrm>
          <a:custGeom>
            <a:avLst/>
            <a:gdLst>
              <a:gd name="T0" fmla="*/ 94 w 94"/>
              <a:gd name="T1" fmla="*/ 272 h 364"/>
              <a:gd name="T2" fmla="*/ 0 w 94"/>
              <a:gd name="T3" fmla="*/ 364 h 364"/>
              <a:gd name="T4" fmla="*/ 0 w 94"/>
              <a:gd name="T5" fmla="*/ 92 h 364"/>
              <a:gd name="T6" fmla="*/ 94 w 94"/>
              <a:gd name="T7" fmla="*/ 0 h 364"/>
              <a:gd name="T8" fmla="*/ 94 w 94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364">
                <a:moveTo>
                  <a:pt x="94" y="272"/>
                </a:moveTo>
                <a:lnTo>
                  <a:pt x="0" y="364"/>
                </a:lnTo>
                <a:lnTo>
                  <a:pt x="0" y="92"/>
                </a:lnTo>
                <a:lnTo>
                  <a:pt x="94" y="0"/>
                </a:lnTo>
                <a:lnTo>
                  <a:pt x="94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9" name="Freeform 69"/>
          <p:cNvSpPr>
            <a:spLocks/>
          </p:cNvSpPr>
          <p:nvPr/>
        </p:nvSpPr>
        <p:spPr bwMode="auto">
          <a:xfrm>
            <a:off x="2395538" y="3841750"/>
            <a:ext cx="574675" cy="146050"/>
          </a:xfrm>
          <a:custGeom>
            <a:avLst/>
            <a:gdLst>
              <a:gd name="T0" fmla="*/ 268 w 362"/>
              <a:gd name="T1" fmla="*/ 92 h 92"/>
              <a:gd name="T2" fmla="*/ 0 w 362"/>
              <a:gd name="T3" fmla="*/ 92 h 92"/>
              <a:gd name="T4" fmla="*/ 92 w 362"/>
              <a:gd name="T5" fmla="*/ 0 h 92"/>
              <a:gd name="T6" fmla="*/ 362 w 362"/>
              <a:gd name="T7" fmla="*/ 0 h 92"/>
              <a:gd name="T8" fmla="*/ 268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68" y="92"/>
                </a:moveTo>
                <a:lnTo>
                  <a:pt x="0" y="92"/>
                </a:lnTo>
                <a:lnTo>
                  <a:pt x="92" y="0"/>
                </a:lnTo>
                <a:lnTo>
                  <a:pt x="362" y="0"/>
                </a:lnTo>
                <a:lnTo>
                  <a:pt x="268" y="92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0" name="Freeform 70"/>
          <p:cNvSpPr>
            <a:spLocks/>
          </p:cNvSpPr>
          <p:nvPr/>
        </p:nvSpPr>
        <p:spPr bwMode="auto">
          <a:xfrm>
            <a:off x="2395538" y="3841750"/>
            <a:ext cx="574675" cy="146050"/>
          </a:xfrm>
          <a:custGeom>
            <a:avLst/>
            <a:gdLst>
              <a:gd name="T0" fmla="*/ 268 w 362"/>
              <a:gd name="T1" fmla="*/ 92 h 92"/>
              <a:gd name="T2" fmla="*/ 0 w 362"/>
              <a:gd name="T3" fmla="*/ 92 h 92"/>
              <a:gd name="T4" fmla="*/ 92 w 362"/>
              <a:gd name="T5" fmla="*/ 0 h 92"/>
              <a:gd name="T6" fmla="*/ 362 w 362"/>
              <a:gd name="T7" fmla="*/ 0 h 92"/>
              <a:gd name="T8" fmla="*/ 268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68" y="92"/>
                </a:moveTo>
                <a:lnTo>
                  <a:pt x="0" y="92"/>
                </a:lnTo>
                <a:lnTo>
                  <a:pt x="92" y="0"/>
                </a:lnTo>
                <a:lnTo>
                  <a:pt x="362" y="0"/>
                </a:lnTo>
                <a:lnTo>
                  <a:pt x="268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1" name="Freeform 71"/>
          <p:cNvSpPr>
            <a:spLocks/>
          </p:cNvSpPr>
          <p:nvPr/>
        </p:nvSpPr>
        <p:spPr bwMode="auto">
          <a:xfrm>
            <a:off x="2395538" y="3841750"/>
            <a:ext cx="574675" cy="146050"/>
          </a:xfrm>
          <a:custGeom>
            <a:avLst/>
            <a:gdLst>
              <a:gd name="T0" fmla="*/ 268 w 362"/>
              <a:gd name="T1" fmla="*/ 92 h 92"/>
              <a:gd name="T2" fmla="*/ 0 w 362"/>
              <a:gd name="T3" fmla="*/ 92 h 92"/>
              <a:gd name="T4" fmla="*/ 92 w 362"/>
              <a:gd name="T5" fmla="*/ 0 h 92"/>
              <a:gd name="T6" fmla="*/ 362 w 362"/>
              <a:gd name="T7" fmla="*/ 0 h 92"/>
              <a:gd name="T8" fmla="*/ 268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68" y="92"/>
                </a:moveTo>
                <a:lnTo>
                  <a:pt x="0" y="92"/>
                </a:lnTo>
                <a:lnTo>
                  <a:pt x="92" y="0"/>
                </a:lnTo>
                <a:lnTo>
                  <a:pt x="362" y="0"/>
                </a:lnTo>
                <a:lnTo>
                  <a:pt x="268" y="9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2" name="Rectangle 72"/>
          <p:cNvSpPr>
            <a:spLocks noChangeArrowheads="1"/>
          </p:cNvSpPr>
          <p:nvPr/>
        </p:nvSpPr>
        <p:spPr bwMode="auto">
          <a:xfrm>
            <a:off x="2881313" y="3975100"/>
            <a:ext cx="428625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3" name="Rectangle 73"/>
          <p:cNvSpPr>
            <a:spLocks noChangeArrowheads="1"/>
          </p:cNvSpPr>
          <p:nvPr/>
        </p:nvSpPr>
        <p:spPr bwMode="auto">
          <a:xfrm>
            <a:off x="2881313" y="3975100"/>
            <a:ext cx="428625" cy="4318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4" name="Freeform 74"/>
          <p:cNvSpPr>
            <a:spLocks/>
          </p:cNvSpPr>
          <p:nvPr/>
        </p:nvSpPr>
        <p:spPr bwMode="auto">
          <a:xfrm>
            <a:off x="3309938" y="3829050"/>
            <a:ext cx="146050" cy="577850"/>
          </a:xfrm>
          <a:custGeom>
            <a:avLst/>
            <a:gdLst>
              <a:gd name="T0" fmla="*/ 92 w 92"/>
              <a:gd name="T1" fmla="*/ 272 h 364"/>
              <a:gd name="T2" fmla="*/ 0 w 92"/>
              <a:gd name="T3" fmla="*/ 364 h 364"/>
              <a:gd name="T4" fmla="*/ 0 w 92"/>
              <a:gd name="T5" fmla="*/ 92 h 364"/>
              <a:gd name="T6" fmla="*/ 92 w 92"/>
              <a:gd name="T7" fmla="*/ 0 h 364"/>
              <a:gd name="T8" fmla="*/ 92 w 92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4">
                <a:moveTo>
                  <a:pt x="92" y="272"/>
                </a:moveTo>
                <a:lnTo>
                  <a:pt x="0" y="364"/>
                </a:lnTo>
                <a:lnTo>
                  <a:pt x="0" y="92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5" name="Freeform 75"/>
          <p:cNvSpPr>
            <a:spLocks/>
          </p:cNvSpPr>
          <p:nvPr/>
        </p:nvSpPr>
        <p:spPr bwMode="auto">
          <a:xfrm>
            <a:off x="3309938" y="3829050"/>
            <a:ext cx="146050" cy="577850"/>
          </a:xfrm>
          <a:custGeom>
            <a:avLst/>
            <a:gdLst>
              <a:gd name="T0" fmla="*/ 92 w 92"/>
              <a:gd name="T1" fmla="*/ 272 h 364"/>
              <a:gd name="T2" fmla="*/ 0 w 92"/>
              <a:gd name="T3" fmla="*/ 364 h 364"/>
              <a:gd name="T4" fmla="*/ 0 w 92"/>
              <a:gd name="T5" fmla="*/ 92 h 364"/>
              <a:gd name="T6" fmla="*/ 92 w 92"/>
              <a:gd name="T7" fmla="*/ 0 h 364"/>
              <a:gd name="T8" fmla="*/ 92 w 92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4">
                <a:moveTo>
                  <a:pt x="92" y="272"/>
                </a:moveTo>
                <a:lnTo>
                  <a:pt x="0" y="364"/>
                </a:lnTo>
                <a:lnTo>
                  <a:pt x="0" y="92"/>
                </a:lnTo>
                <a:lnTo>
                  <a:pt x="92" y="0"/>
                </a:lnTo>
                <a:lnTo>
                  <a:pt x="92" y="2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6" name="Freeform 76"/>
          <p:cNvSpPr>
            <a:spLocks/>
          </p:cNvSpPr>
          <p:nvPr/>
        </p:nvSpPr>
        <p:spPr bwMode="auto">
          <a:xfrm>
            <a:off x="3309938" y="3829050"/>
            <a:ext cx="146050" cy="577850"/>
          </a:xfrm>
          <a:custGeom>
            <a:avLst/>
            <a:gdLst>
              <a:gd name="T0" fmla="*/ 92 w 92"/>
              <a:gd name="T1" fmla="*/ 272 h 364"/>
              <a:gd name="T2" fmla="*/ 0 w 92"/>
              <a:gd name="T3" fmla="*/ 364 h 364"/>
              <a:gd name="T4" fmla="*/ 0 w 92"/>
              <a:gd name="T5" fmla="*/ 92 h 364"/>
              <a:gd name="T6" fmla="*/ 92 w 92"/>
              <a:gd name="T7" fmla="*/ 0 h 364"/>
              <a:gd name="T8" fmla="*/ 92 w 92"/>
              <a:gd name="T9" fmla="*/ 27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364">
                <a:moveTo>
                  <a:pt x="92" y="272"/>
                </a:moveTo>
                <a:lnTo>
                  <a:pt x="0" y="364"/>
                </a:lnTo>
                <a:lnTo>
                  <a:pt x="0" y="92"/>
                </a:lnTo>
                <a:lnTo>
                  <a:pt x="92" y="0"/>
                </a:lnTo>
                <a:lnTo>
                  <a:pt x="92" y="27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7" name="Freeform 77"/>
          <p:cNvSpPr>
            <a:spLocks/>
          </p:cNvSpPr>
          <p:nvPr/>
        </p:nvSpPr>
        <p:spPr bwMode="auto">
          <a:xfrm>
            <a:off x="2881313" y="3829050"/>
            <a:ext cx="574675" cy="146050"/>
          </a:xfrm>
          <a:custGeom>
            <a:avLst/>
            <a:gdLst>
              <a:gd name="T0" fmla="*/ 270 w 362"/>
              <a:gd name="T1" fmla="*/ 92 h 92"/>
              <a:gd name="T2" fmla="*/ 0 w 362"/>
              <a:gd name="T3" fmla="*/ 92 h 92"/>
              <a:gd name="T4" fmla="*/ 94 w 362"/>
              <a:gd name="T5" fmla="*/ 0 h 92"/>
              <a:gd name="T6" fmla="*/ 362 w 362"/>
              <a:gd name="T7" fmla="*/ 0 h 92"/>
              <a:gd name="T8" fmla="*/ 270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70" y="92"/>
                </a:moveTo>
                <a:lnTo>
                  <a:pt x="0" y="92"/>
                </a:lnTo>
                <a:lnTo>
                  <a:pt x="94" y="0"/>
                </a:lnTo>
                <a:lnTo>
                  <a:pt x="362" y="0"/>
                </a:lnTo>
                <a:lnTo>
                  <a:pt x="270" y="9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8" name="Freeform 78"/>
          <p:cNvSpPr>
            <a:spLocks/>
          </p:cNvSpPr>
          <p:nvPr/>
        </p:nvSpPr>
        <p:spPr bwMode="auto">
          <a:xfrm>
            <a:off x="2881313" y="3829050"/>
            <a:ext cx="574675" cy="146050"/>
          </a:xfrm>
          <a:custGeom>
            <a:avLst/>
            <a:gdLst>
              <a:gd name="T0" fmla="*/ 270 w 362"/>
              <a:gd name="T1" fmla="*/ 92 h 92"/>
              <a:gd name="T2" fmla="*/ 0 w 362"/>
              <a:gd name="T3" fmla="*/ 92 h 92"/>
              <a:gd name="T4" fmla="*/ 94 w 362"/>
              <a:gd name="T5" fmla="*/ 0 h 92"/>
              <a:gd name="T6" fmla="*/ 362 w 362"/>
              <a:gd name="T7" fmla="*/ 0 h 92"/>
              <a:gd name="T8" fmla="*/ 270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70" y="92"/>
                </a:moveTo>
                <a:lnTo>
                  <a:pt x="0" y="92"/>
                </a:lnTo>
                <a:lnTo>
                  <a:pt x="94" y="0"/>
                </a:lnTo>
                <a:lnTo>
                  <a:pt x="362" y="0"/>
                </a:lnTo>
                <a:lnTo>
                  <a:pt x="270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39" name="Freeform 79"/>
          <p:cNvSpPr>
            <a:spLocks/>
          </p:cNvSpPr>
          <p:nvPr/>
        </p:nvSpPr>
        <p:spPr bwMode="auto">
          <a:xfrm>
            <a:off x="2881313" y="3829050"/>
            <a:ext cx="574675" cy="146050"/>
          </a:xfrm>
          <a:custGeom>
            <a:avLst/>
            <a:gdLst>
              <a:gd name="T0" fmla="*/ 270 w 362"/>
              <a:gd name="T1" fmla="*/ 92 h 92"/>
              <a:gd name="T2" fmla="*/ 0 w 362"/>
              <a:gd name="T3" fmla="*/ 92 h 92"/>
              <a:gd name="T4" fmla="*/ 94 w 362"/>
              <a:gd name="T5" fmla="*/ 0 h 92"/>
              <a:gd name="T6" fmla="*/ 362 w 362"/>
              <a:gd name="T7" fmla="*/ 0 h 92"/>
              <a:gd name="T8" fmla="*/ 270 w 362"/>
              <a:gd name="T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" h="92">
                <a:moveTo>
                  <a:pt x="270" y="92"/>
                </a:moveTo>
                <a:lnTo>
                  <a:pt x="0" y="92"/>
                </a:lnTo>
                <a:lnTo>
                  <a:pt x="94" y="0"/>
                </a:lnTo>
                <a:lnTo>
                  <a:pt x="362" y="0"/>
                </a:lnTo>
                <a:lnTo>
                  <a:pt x="270" y="92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0" name="Rectangle 80"/>
          <p:cNvSpPr>
            <a:spLocks noChangeArrowheads="1"/>
          </p:cNvSpPr>
          <p:nvPr/>
        </p:nvSpPr>
        <p:spPr bwMode="auto">
          <a:xfrm>
            <a:off x="5246688" y="3933825"/>
            <a:ext cx="460375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1" name="Rectangle 81"/>
          <p:cNvSpPr>
            <a:spLocks noChangeArrowheads="1"/>
          </p:cNvSpPr>
          <p:nvPr/>
        </p:nvSpPr>
        <p:spPr bwMode="auto">
          <a:xfrm>
            <a:off x="5246688" y="3933825"/>
            <a:ext cx="460375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2" name="Rectangle 82"/>
          <p:cNvSpPr>
            <a:spLocks noChangeArrowheads="1"/>
          </p:cNvSpPr>
          <p:nvPr/>
        </p:nvSpPr>
        <p:spPr bwMode="auto">
          <a:xfrm>
            <a:off x="5246688" y="2962275"/>
            <a:ext cx="460375" cy="454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3" name="Rectangle 83"/>
          <p:cNvSpPr>
            <a:spLocks noChangeArrowheads="1"/>
          </p:cNvSpPr>
          <p:nvPr/>
        </p:nvSpPr>
        <p:spPr bwMode="auto">
          <a:xfrm>
            <a:off x="5246688" y="2962275"/>
            <a:ext cx="460375" cy="454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4" name="Rectangle 84"/>
          <p:cNvSpPr>
            <a:spLocks noChangeArrowheads="1"/>
          </p:cNvSpPr>
          <p:nvPr/>
        </p:nvSpPr>
        <p:spPr bwMode="auto">
          <a:xfrm>
            <a:off x="5246688" y="3448050"/>
            <a:ext cx="460375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5" name="Rectangle 85"/>
          <p:cNvSpPr>
            <a:spLocks noChangeArrowheads="1"/>
          </p:cNvSpPr>
          <p:nvPr/>
        </p:nvSpPr>
        <p:spPr bwMode="auto">
          <a:xfrm>
            <a:off x="5246688" y="3448050"/>
            <a:ext cx="460375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6" name="Rectangle 86"/>
          <p:cNvSpPr>
            <a:spLocks noChangeArrowheads="1"/>
          </p:cNvSpPr>
          <p:nvPr/>
        </p:nvSpPr>
        <p:spPr bwMode="auto">
          <a:xfrm>
            <a:off x="5745163" y="3933825"/>
            <a:ext cx="460375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7" name="Rectangle 87"/>
          <p:cNvSpPr>
            <a:spLocks noChangeArrowheads="1"/>
          </p:cNvSpPr>
          <p:nvPr/>
        </p:nvSpPr>
        <p:spPr bwMode="auto">
          <a:xfrm>
            <a:off x="5745163" y="3933825"/>
            <a:ext cx="460375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8" name="Rectangle 88"/>
          <p:cNvSpPr>
            <a:spLocks noChangeArrowheads="1"/>
          </p:cNvSpPr>
          <p:nvPr/>
        </p:nvSpPr>
        <p:spPr bwMode="auto">
          <a:xfrm>
            <a:off x="5745163" y="2962275"/>
            <a:ext cx="460375" cy="454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49" name="Rectangle 89"/>
          <p:cNvSpPr>
            <a:spLocks noChangeArrowheads="1"/>
          </p:cNvSpPr>
          <p:nvPr/>
        </p:nvSpPr>
        <p:spPr bwMode="auto">
          <a:xfrm>
            <a:off x="5745163" y="2962275"/>
            <a:ext cx="460375" cy="454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0" name="Rectangle 90"/>
          <p:cNvSpPr>
            <a:spLocks noChangeArrowheads="1"/>
          </p:cNvSpPr>
          <p:nvPr/>
        </p:nvSpPr>
        <p:spPr bwMode="auto">
          <a:xfrm>
            <a:off x="5745163" y="3448050"/>
            <a:ext cx="460375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1" name="Rectangle 91"/>
          <p:cNvSpPr>
            <a:spLocks noChangeArrowheads="1"/>
          </p:cNvSpPr>
          <p:nvPr/>
        </p:nvSpPr>
        <p:spPr bwMode="auto">
          <a:xfrm>
            <a:off x="5745163" y="3448050"/>
            <a:ext cx="460375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2" name="Rectangle 92"/>
          <p:cNvSpPr>
            <a:spLocks noChangeArrowheads="1"/>
          </p:cNvSpPr>
          <p:nvPr/>
        </p:nvSpPr>
        <p:spPr bwMode="auto">
          <a:xfrm>
            <a:off x="6243638" y="3933825"/>
            <a:ext cx="463550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3" name="Rectangle 93"/>
          <p:cNvSpPr>
            <a:spLocks noChangeArrowheads="1"/>
          </p:cNvSpPr>
          <p:nvPr/>
        </p:nvSpPr>
        <p:spPr bwMode="auto">
          <a:xfrm>
            <a:off x="6243638" y="3933825"/>
            <a:ext cx="463550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4" name="Rectangle 94"/>
          <p:cNvSpPr>
            <a:spLocks noChangeArrowheads="1"/>
          </p:cNvSpPr>
          <p:nvPr/>
        </p:nvSpPr>
        <p:spPr bwMode="auto">
          <a:xfrm>
            <a:off x="6243638" y="2962275"/>
            <a:ext cx="463550" cy="4540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5" name="Rectangle 95"/>
          <p:cNvSpPr>
            <a:spLocks noChangeArrowheads="1"/>
          </p:cNvSpPr>
          <p:nvPr/>
        </p:nvSpPr>
        <p:spPr bwMode="auto">
          <a:xfrm>
            <a:off x="6243638" y="2962275"/>
            <a:ext cx="463550" cy="454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6" name="Rectangle 96"/>
          <p:cNvSpPr>
            <a:spLocks noChangeArrowheads="1"/>
          </p:cNvSpPr>
          <p:nvPr/>
        </p:nvSpPr>
        <p:spPr bwMode="auto">
          <a:xfrm>
            <a:off x="6243638" y="3448050"/>
            <a:ext cx="463550" cy="454025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7" name="Rectangle 97"/>
          <p:cNvSpPr>
            <a:spLocks noChangeArrowheads="1"/>
          </p:cNvSpPr>
          <p:nvPr/>
        </p:nvSpPr>
        <p:spPr bwMode="auto">
          <a:xfrm>
            <a:off x="6243638" y="3448050"/>
            <a:ext cx="463550" cy="4540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8" name="Freeform 98"/>
          <p:cNvSpPr>
            <a:spLocks/>
          </p:cNvSpPr>
          <p:nvPr/>
        </p:nvSpPr>
        <p:spPr bwMode="auto">
          <a:xfrm>
            <a:off x="5211763" y="2905125"/>
            <a:ext cx="1641475" cy="1520825"/>
          </a:xfrm>
          <a:custGeom>
            <a:avLst/>
            <a:gdLst>
              <a:gd name="T0" fmla="*/ 0 w 1034"/>
              <a:gd name="T1" fmla="*/ 0 h 958"/>
              <a:gd name="T2" fmla="*/ 0 w 1034"/>
              <a:gd name="T3" fmla="*/ 958 h 958"/>
              <a:gd name="T4" fmla="*/ 1034 w 1034"/>
              <a:gd name="T5" fmla="*/ 958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4" h="958">
                <a:moveTo>
                  <a:pt x="0" y="0"/>
                </a:moveTo>
                <a:lnTo>
                  <a:pt x="0" y="958"/>
                </a:lnTo>
                <a:lnTo>
                  <a:pt x="1034" y="958"/>
                </a:lnTo>
              </a:path>
            </a:pathLst>
          </a:custGeom>
          <a:noFill/>
          <a:ln w="1270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59" name="Freeform 99"/>
          <p:cNvSpPr>
            <a:spLocks/>
          </p:cNvSpPr>
          <p:nvPr/>
        </p:nvSpPr>
        <p:spPr bwMode="auto">
          <a:xfrm>
            <a:off x="6834188" y="4397375"/>
            <a:ext cx="63500" cy="53975"/>
          </a:xfrm>
          <a:custGeom>
            <a:avLst/>
            <a:gdLst>
              <a:gd name="T0" fmla="*/ 40 w 40"/>
              <a:gd name="T1" fmla="*/ 18 h 34"/>
              <a:gd name="T2" fmla="*/ 0 w 40"/>
              <a:gd name="T3" fmla="*/ 34 h 34"/>
              <a:gd name="T4" fmla="*/ 10 w 40"/>
              <a:gd name="T5" fmla="*/ 18 h 34"/>
              <a:gd name="T6" fmla="*/ 0 w 40"/>
              <a:gd name="T7" fmla="*/ 0 h 34"/>
              <a:gd name="T8" fmla="*/ 40 w 40"/>
              <a:gd name="T9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4">
                <a:moveTo>
                  <a:pt x="40" y="18"/>
                </a:moveTo>
                <a:lnTo>
                  <a:pt x="0" y="34"/>
                </a:lnTo>
                <a:lnTo>
                  <a:pt x="10" y="18"/>
                </a:lnTo>
                <a:lnTo>
                  <a:pt x="0" y="0"/>
                </a:lnTo>
                <a:lnTo>
                  <a:pt x="4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60" name="Freeform 100"/>
          <p:cNvSpPr>
            <a:spLocks/>
          </p:cNvSpPr>
          <p:nvPr/>
        </p:nvSpPr>
        <p:spPr bwMode="auto">
          <a:xfrm>
            <a:off x="6834188" y="4397375"/>
            <a:ext cx="63500" cy="53975"/>
          </a:xfrm>
          <a:custGeom>
            <a:avLst/>
            <a:gdLst>
              <a:gd name="T0" fmla="*/ 40 w 40"/>
              <a:gd name="T1" fmla="*/ 18 h 34"/>
              <a:gd name="T2" fmla="*/ 0 w 40"/>
              <a:gd name="T3" fmla="*/ 34 h 34"/>
              <a:gd name="T4" fmla="*/ 10 w 40"/>
              <a:gd name="T5" fmla="*/ 18 h 34"/>
              <a:gd name="T6" fmla="*/ 0 w 40"/>
              <a:gd name="T7" fmla="*/ 0 h 34"/>
              <a:gd name="T8" fmla="*/ 40 w 40"/>
              <a:gd name="T9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4">
                <a:moveTo>
                  <a:pt x="40" y="18"/>
                </a:moveTo>
                <a:lnTo>
                  <a:pt x="0" y="34"/>
                </a:lnTo>
                <a:lnTo>
                  <a:pt x="10" y="18"/>
                </a:lnTo>
                <a:lnTo>
                  <a:pt x="0" y="0"/>
                </a:lnTo>
                <a:lnTo>
                  <a:pt x="40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61" name="Freeform 101"/>
          <p:cNvSpPr>
            <a:spLocks/>
          </p:cNvSpPr>
          <p:nvPr/>
        </p:nvSpPr>
        <p:spPr bwMode="auto">
          <a:xfrm>
            <a:off x="5186363" y="286067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0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0"/>
                </a:lnTo>
                <a:lnTo>
                  <a:pt x="0" y="40"/>
                </a:lnTo>
                <a:lnTo>
                  <a:pt x="1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62" name="Freeform 102"/>
          <p:cNvSpPr>
            <a:spLocks/>
          </p:cNvSpPr>
          <p:nvPr/>
        </p:nvSpPr>
        <p:spPr bwMode="auto">
          <a:xfrm>
            <a:off x="5186363" y="286067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0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0"/>
                </a:lnTo>
                <a:lnTo>
                  <a:pt x="0" y="4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63" name="Line 103"/>
          <p:cNvSpPr>
            <a:spLocks noChangeShapeType="1"/>
          </p:cNvSpPr>
          <p:nvPr/>
        </p:nvSpPr>
        <p:spPr bwMode="auto">
          <a:xfrm>
            <a:off x="4859338" y="2495550"/>
            <a:ext cx="0" cy="21494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64" name="Rectangle 104"/>
          <p:cNvSpPr>
            <a:spLocks noChangeArrowheads="1"/>
          </p:cNvSpPr>
          <p:nvPr/>
        </p:nvSpPr>
        <p:spPr bwMode="auto">
          <a:xfrm>
            <a:off x="1881188" y="4562475"/>
            <a:ext cx="69570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 n°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71" name="Rectangle 111"/>
          <p:cNvSpPr>
            <a:spLocks noChangeArrowheads="1"/>
          </p:cNvSpPr>
          <p:nvPr/>
        </p:nvSpPr>
        <p:spPr bwMode="auto">
          <a:xfrm>
            <a:off x="2382838" y="2743200"/>
            <a:ext cx="69570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 n°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78" name="Rectangle 118"/>
          <p:cNvSpPr>
            <a:spLocks noChangeArrowheads="1"/>
          </p:cNvSpPr>
          <p:nvPr/>
        </p:nvSpPr>
        <p:spPr bwMode="auto">
          <a:xfrm>
            <a:off x="3944938" y="4003675"/>
            <a:ext cx="69570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 n°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85" name="Rectangle 125"/>
          <p:cNvSpPr>
            <a:spLocks noChangeArrowheads="1"/>
          </p:cNvSpPr>
          <p:nvPr/>
        </p:nvSpPr>
        <p:spPr bwMode="auto">
          <a:xfrm>
            <a:off x="4976813" y="2714625"/>
            <a:ext cx="4809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90" name="Rectangle 130"/>
          <p:cNvSpPr>
            <a:spLocks noChangeArrowheads="1"/>
          </p:cNvSpPr>
          <p:nvPr/>
        </p:nvSpPr>
        <p:spPr bwMode="auto">
          <a:xfrm>
            <a:off x="6656388" y="4489450"/>
            <a:ext cx="4809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Paramètre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5973639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MATRICE 2 PARAMÈTRES X 3 VALEURS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48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OUTILS ET MODÈLES DU CONSULTANT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25674" name="Freeform 6"/>
          <p:cNvSpPr>
            <a:spLocks/>
          </p:cNvSpPr>
          <p:nvPr/>
        </p:nvSpPr>
        <p:spPr bwMode="auto">
          <a:xfrm>
            <a:off x="5326063" y="2587625"/>
            <a:ext cx="1936750" cy="1924050"/>
          </a:xfrm>
          <a:custGeom>
            <a:avLst/>
            <a:gdLst>
              <a:gd name="T0" fmla="*/ 2 w 1220"/>
              <a:gd name="T1" fmla="*/ 634 h 1212"/>
              <a:gd name="T2" fmla="*/ 14 w 1220"/>
              <a:gd name="T3" fmla="*/ 726 h 1212"/>
              <a:gd name="T4" fmla="*/ 38 w 1220"/>
              <a:gd name="T5" fmla="*/ 812 h 1212"/>
              <a:gd name="T6" fmla="*/ 74 w 1220"/>
              <a:gd name="T7" fmla="*/ 894 h 1212"/>
              <a:gd name="T8" fmla="*/ 122 w 1220"/>
              <a:gd name="T9" fmla="*/ 968 h 1212"/>
              <a:gd name="T10" fmla="*/ 178 w 1220"/>
              <a:gd name="T11" fmla="*/ 1034 h 1212"/>
              <a:gd name="T12" fmla="*/ 244 w 1220"/>
              <a:gd name="T13" fmla="*/ 1090 h 1212"/>
              <a:gd name="T14" fmla="*/ 318 w 1220"/>
              <a:gd name="T15" fmla="*/ 1138 h 1212"/>
              <a:gd name="T16" fmla="*/ 400 w 1220"/>
              <a:gd name="T17" fmla="*/ 1174 h 1212"/>
              <a:gd name="T18" fmla="*/ 486 w 1220"/>
              <a:gd name="T19" fmla="*/ 1200 h 1212"/>
              <a:gd name="T20" fmla="*/ 578 w 1220"/>
              <a:gd name="T21" fmla="*/ 1212 h 1212"/>
              <a:gd name="T22" fmla="*/ 640 w 1220"/>
              <a:gd name="T23" fmla="*/ 1212 h 1212"/>
              <a:gd name="T24" fmla="*/ 732 w 1220"/>
              <a:gd name="T25" fmla="*/ 1200 h 1212"/>
              <a:gd name="T26" fmla="*/ 818 w 1220"/>
              <a:gd name="T27" fmla="*/ 1176 h 1212"/>
              <a:gd name="T28" fmla="*/ 900 w 1220"/>
              <a:gd name="T29" fmla="*/ 1140 h 1212"/>
              <a:gd name="T30" fmla="*/ 974 w 1220"/>
              <a:gd name="T31" fmla="*/ 1092 h 1212"/>
              <a:gd name="T32" fmla="*/ 1040 w 1220"/>
              <a:gd name="T33" fmla="*/ 1036 h 1212"/>
              <a:gd name="T34" fmla="*/ 1098 w 1220"/>
              <a:gd name="T35" fmla="*/ 970 h 1212"/>
              <a:gd name="T36" fmla="*/ 1146 w 1220"/>
              <a:gd name="T37" fmla="*/ 896 h 1212"/>
              <a:gd name="T38" fmla="*/ 1182 w 1220"/>
              <a:gd name="T39" fmla="*/ 814 h 1212"/>
              <a:gd name="T40" fmla="*/ 1206 w 1220"/>
              <a:gd name="T41" fmla="*/ 728 h 1212"/>
              <a:gd name="T42" fmla="*/ 1218 w 1220"/>
              <a:gd name="T43" fmla="*/ 638 h 1212"/>
              <a:gd name="T44" fmla="*/ 1218 w 1220"/>
              <a:gd name="T45" fmla="*/ 574 h 1212"/>
              <a:gd name="T46" fmla="*/ 1208 w 1220"/>
              <a:gd name="T47" fmla="*/ 484 h 1212"/>
              <a:gd name="T48" fmla="*/ 1182 w 1220"/>
              <a:gd name="T49" fmla="*/ 398 h 1212"/>
              <a:gd name="T50" fmla="*/ 1146 w 1220"/>
              <a:gd name="T51" fmla="*/ 318 h 1212"/>
              <a:gd name="T52" fmla="*/ 1098 w 1220"/>
              <a:gd name="T53" fmla="*/ 244 h 1212"/>
              <a:gd name="T54" fmla="*/ 1042 w 1220"/>
              <a:gd name="T55" fmla="*/ 178 h 1212"/>
              <a:gd name="T56" fmla="*/ 976 w 1220"/>
              <a:gd name="T57" fmla="*/ 120 h 1212"/>
              <a:gd name="T58" fmla="*/ 902 w 1220"/>
              <a:gd name="T59" fmla="*/ 72 h 1212"/>
              <a:gd name="T60" fmla="*/ 820 w 1220"/>
              <a:gd name="T61" fmla="*/ 36 h 1212"/>
              <a:gd name="T62" fmla="*/ 734 w 1220"/>
              <a:gd name="T63" fmla="*/ 12 h 1212"/>
              <a:gd name="T64" fmla="*/ 642 w 1220"/>
              <a:gd name="T65" fmla="*/ 0 h 1212"/>
              <a:gd name="T66" fmla="*/ 580 w 1220"/>
              <a:gd name="T67" fmla="*/ 0 h 1212"/>
              <a:gd name="T68" fmla="*/ 488 w 1220"/>
              <a:gd name="T69" fmla="*/ 12 h 1212"/>
              <a:gd name="T70" fmla="*/ 402 w 1220"/>
              <a:gd name="T71" fmla="*/ 36 h 1212"/>
              <a:gd name="T72" fmla="*/ 320 w 1220"/>
              <a:gd name="T73" fmla="*/ 72 h 1212"/>
              <a:gd name="T74" fmla="*/ 246 w 1220"/>
              <a:gd name="T75" fmla="*/ 118 h 1212"/>
              <a:gd name="T76" fmla="*/ 180 w 1220"/>
              <a:gd name="T77" fmla="*/ 176 h 1212"/>
              <a:gd name="T78" fmla="*/ 122 w 1220"/>
              <a:gd name="T79" fmla="*/ 242 h 1212"/>
              <a:gd name="T80" fmla="*/ 76 w 1220"/>
              <a:gd name="T81" fmla="*/ 316 h 1212"/>
              <a:gd name="T82" fmla="*/ 38 w 1220"/>
              <a:gd name="T83" fmla="*/ 396 h 1212"/>
              <a:gd name="T84" fmla="*/ 14 w 1220"/>
              <a:gd name="T85" fmla="*/ 482 h 1212"/>
              <a:gd name="T86" fmla="*/ 2 w 1220"/>
              <a:gd name="T87" fmla="*/ 572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20" h="1212">
                <a:moveTo>
                  <a:pt x="0" y="604"/>
                </a:moveTo>
                <a:lnTo>
                  <a:pt x="0" y="604"/>
                </a:lnTo>
                <a:lnTo>
                  <a:pt x="2" y="634"/>
                </a:lnTo>
                <a:lnTo>
                  <a:pt x="4" y="666"/>
                </a:lnTo>
                <a:lnTo>
                  <a:pt x="8" y="696"/>
                </a:lnTo>
                <a:lnTo>
                  <a:pt x="14" y="726"/>
                </a:lnTo>
                <a:lnTo>
                  <a:pt x="20" y="756"/>
                </a:lnTo>
                <a:lnTo>
                  <a:pt x="28" y="784"/>
                </a:lnTo>
                <a:lnTo>
                  <a:pt x="38" y="812"/>
                </a:lnTo>
                <a:lnTo>
                  <a:pt x="48" y="840"/>
                </a:lnTo>
                <a:lnTo>
                  <a:pt x="60" y="868"/>
                </a:lnTo>
                <a:lnTo>
                  <a:pt x="74" y="894"/>
                </a:lnTo>
                <a:lnTo>
                  <a:pt x="88" y="918"/>
                </a:lnTo>
                <a:lnTo>
                  <a:pt x="104" y="944"/>
                </a:lnTo>
                <a:lnTo>
                  <a:pt x="122" y="968"/>
                </a:lnTo>
                <a:lnTo>
                  <a:pt x="140" y="990"/>
                </a:lnTo>
                <a:lnTo>
                  <a:pt x="158" y="1012"/>
                </a:lnTo>
                <a:lnTo>
                  <a:pt x="178" y="1034"/>
                </a:lnTo>
                <a:lnTo>
                  <a:pt x="200" y="1054"/>
                </a:lnTo>
                <a:lnTo>
                  <a:pt x="222" y="1072"/>
                </a:lnTo>
                <a:lnTo>
                  <a:pt x="244" y="1090"/>
                </a:lnTo>
                <a:lnTo>
                  <a:pt x="268" y="1108"/>
                </a:lnTo>
                <a:lnTo>
                  <a:pt x="294" y="1124"/>
                </a:lnTo>
                <a:lnTo>
                  <a:pt x="318" y="1138"/>
                </a:lnTo>
                <a:lnTo>
                  <a:pt x="346" y="1152"/>
                </a:lnTo>
                <a:lnTo>
                  <a:pt x="372" y="1164"/>
                </a:lnTo>
                <a:lnTo>
                  <a:pt x="400" y="1174"/>
                </a:lnTo>
                <a:lnTo>
                  <a:pt x="428" y="1184"/>
                </a:lnTo>
                <a:lnTo>
                  <a:pt x="456" y="1192"/>
                </a:lnTo>
                <a:lnTo>
                  <a:pt x="486" y="1200"/>
                </a:lnTo>
                <a:lnTo>
                  <a:pt x="516" y="1204"/>
                </a:lnTo>
                <a:lnTo>
                  <a:pt x="546" y="1208"/>
                </a:lnTo>
                <a:lnTo>
                  <a:pt x="578" y="1212"/>
                </a:lnTo>
                <a:lnTo>
                  <a:pt x="610" y="1212"/>
                </a:lnTo>
                <a:lnTo>
                  <a:pt x="610" y="1212"/>
                </a:lnTo>
                <a:lnTo>
                  <a:pt x="640" y="1212"/>
                </a:lnTo>
                <a:lnTo>
                  <a:pt x="672" y="1210"/>
                </a:lnTo>
                <a:lnTo>
                  <a:pt x="702" y="1206"/>
                </a:lnTo>
                <a:lnTo>
                  <a:pt x="732" y="1200"/>
                </a:lnTo>
                <a:lnTo>
                  <a:pt x="762" y="1194"/>
                </a:lnTo>
                <a:lnTo>
                  <a:pt x="790" y="1186"/>
                </a:lnTo>
                <a:lnTo>
                  <a:pt x="818" y="1176"/>
                </a:lnTo>
                <a:lnTo>
                  <a:pt x="846" y="1164"/>
                </a:lnTo>
                <a:lnTo>
                  <a:pt x="874" y="1152"/>
                </a:lnTo>
                <a:lnTo>
                  <a:pt x="900" y="1140"/>
                </a:lnTo>
                <a:lnTo>
                  <a:pt x="924" y="1124"/>
                </a:lnTo>
                <a:lnTo>
                  <a:pt x="950" y="1110"/>
                </a:lnTo>
                <a:lnTo>
                  <a:pt x="974" y="1092"/>
                </a:lnTo>
                <a:lnTo>
                  <a:pt x="996" y="1074"/>
                </a:lnTo>
                <a:lnTo>
                  <a:pt x="1018" y="1056"/>
                </a:lnTo>
                <a:lnTo>
                  <a:pt x="1040" y="1036"/>
                </a:lnTo>
                <a:lnTo>
                  <a:pt x="1060" y="1014"/>
                </a:lnTo>
                <a:lnTo>
                  <a:pt x="1080" y="992"/>
                </a:lnTo>
                <a:lnTo>
                  <a:pt x="1098" y="970"/>
                </a:lnTo>
                <a:lnTo>
                  <a:pt x="1114" y="946"/>
                </a:lnTo>
                <a:lnTo>
                  <a:pt x="1130" y="920"/>
                </a:lnTo>
                <a:lnTo>
                  <a:pt x="1146" y="896"/>
                </a:lnTo>
                <a:lnTo>
                  <a:pt x="1158" y="870"/>
                </a:lnTo>
                <a:lnTo>
                  <a:pt x="1172" y="842"/>
                </a:lnTo>
                <a:lnTo>
                  <a:pt x="1182" y="814"/>
                </a:lnTo>
                <a:lnTo>
                  <a:pt x="1192" y="786"/>
                </a:lnTo>
                <a:lnTo>
                  <a:pt x="1200" y="758"/>
                </a:lnTo>
                <a:lnTo>
                  <a:pt x="1206" y="728"/>
                </a:lnTo>
                <a:lnTo>
                  <a:pt x="1212" y="698"/>
                </a:lnTo>
                <a:lnTo>
                  <a:pt x="1216" y="668"/>
                </a:lnTo>
                <a:lnTo>
                  <a:pt x="1218" y="638"/>
                </a:lnTo>
                <a:lnTo>
                  <a:pt x="1220" y="606"/>
                </a:lnTo>
                <a:lnTo>
                  <a:pt x="1220" y="606"/>
                </a:lnTo>
                <a:lnTo>
                  <a:pt x="1218" y="574"/>
                </a:lnTo>
                <a:lnTo>
                  <a:pt x="1216" y="544"/>
                </a:lnTo>
                <a:lnTo>
                  <a:pt x="1212" y="514"/>
                </a:lnTo>
                <a:lnTo>
                  <a:pt x="1208" y="484"/>
                </a:lnTo>
                <a:lnTo>
                  <a:pt x="1200" y="454"/>
                </a:lnTo>
                <a:lnTo>
                  <a:pt x="1192" y="426"/>
                </a:lnTo>
                <a:lnTo>
                  <a:pt x="1182" y="398"/>
                </a:lnTo>
                <a:lnTo>
                  <a:pt x="1172" y="370"/>
                </a:lnTo>
                <a:lnTo>
                  <a:pt x="1160" y="344"/>
                </a:lnTo>
                <a:lnTo>
                  <a:pt x="1146" y="318"/>
                </a:lnTo>
                <a:lnTo>
                  <a:pt x="1132" y="292"/>
                </a:lnTo>
                <a:lnTo>
                  <a:pt x="1116" y="268"/>
                </a:lnTo>
                <a:lnTo>
                  <a:pt x="1098" y="244"/>
                </a:lnTo>
                <a:lnTo>
                  <a:pt x="1080" y="220"/>
                </a:lnTo>
                <a:lnTo>
                  <a:pt x="1062" y="198"/>
                </a:lnTo>
                <a:lnTo>
                  <a:pt x="1042" y="178"/>
                </a:lnTo>
                <a:lnTo>
                  <a:pt x="1020" y="158"/>
                </a:lnTo>
                <a:lnTo>
                  <a:pt x="998" y="138"/>
                </a:lnTo>
                <a:lnTo>
                  <a:pt x="976" y="120"/>
                </a:lnTo>
                <a:lnTo>
                  <a:pt x="952" y="104"/>
                </a:lnTo>
                <a:lnTo>
                  <a:pt x="926" y="88"/>
                </a:lnTo>
                <a:lnTo>
                  <a:pt x="902" y="72"/>
                </a:lnTo>
                <a:lnTo>
                  <a:pt x="876" y="60"/>
                </a:lnTo>
                <a:lnTo>
                  <a:pt x="848" y="48"/>
                </a:lnTo>
                <a:lnTo>
                  <a:pt x="820" y="36"/>
                </a:lnTo>
                <a:lnTo>
                  <a:pt x="792" y="26"/>
                </a:lnTo>
                <a:lnTo>
                  <a:pt x="764" y="18"/>
                </a:lnTo>
                <a:lnTo>
                  <a:pt x="734" y="12"/>
                </a:lnTo>
                <a:lnTo>
                  <a:pt x="704" y="6"/>
                </a:lnTo>
                <a:lnTo>
                  <a:pt x="674" y="2"/>
                </a:lnTo>
                <a:lnTo>
                  <a:pt x="642" y="0"/>
                </a:lnTo>
                <a:lnTo>
                  <a:pt x="612" y="0"/>
                </a:lnTo>
                <a:lnTo>
                  <a:pt x="612" y="0"/>
                </a:lnTo>
                <a:lnTo>
                  <a:pt x="580" y="0"/>
                </a:lnTo>
                <a:lnTo>
                  <a:pt x="550" y="2"/>
                </a:lnTo>
                <a:lnTo>
                  <a:pt x="518" y="6"/>
                </a:lnTo>
                <a:lnTo>
                  <a:pt x="488" y="12"/>
                </a:lnTo>
                <a:lnTo>
                  <a:pt x="460" y="18"/>
                </a:lnTo>
                <a:lnTo>
                  <a:pt x="430" y="26"/>
                </a:lnTo>
                <a:lnTo>
                  <a:pt x="402" y="36"/>
                </a:lnTo>
                <a:lnTo>
                  <a:pt x="374" y="46"/>
                </a:lnTo>
                <a:lnTo>
                  <a:pt x="348" y="58"/>
                </a:lnTo>
                <a:lnTo>
                  <a:pt x="320" y="72"/>
                </a:lnTo>
                <a:lnTo>
                  <a:pt x="296" y="86"/>
                </a:lnTo>
                <a:lnTo>
                  <a:pt x="270" y="102"/>
                </a:lnTo>
                <a:lnTo>
                  <a:pt x="246" y="118"/>
                </a:lnTo>
                <a:lnTo>
                  <a:pt x="224" y="136"/>
                </a:lnTo>
                <a:lnTo>
                  <a:pt x="202" y="156"/>
                </a:lnTo>
                <a:lnTo>
                  <a:pt x="180" y="176"/>
                </a:lnTo>
                <a:lnTo>
                  <a:pt x="160" y="196"/>
                </a:lnTo>
                <a:lnTo>
                  <a:pt x="140" y="218"/>
                </a:lnTo>
                <a:lnTo>
                  <a:pt x="122" y="242"/>
                </a:lnTo>
                <a:lnTo>
                  <a:pt x="106" y="266"/>
                </a:lnTo>
                <a:lnTo>
                  <a:pt x="90" y="290"/>
                </a:lnTo>
                <a:lnTo>
                  <a:pt x="76" y="316"/>
                </a:lnTo>
                <a:lnTo>
                  <a:pt x="62" y="342"/>
                </a:lnTo>
                <a:lnTo>
                  <a:pt x="50" y="368"/>
                </a:lnTo>
                <a:lnTo>
                  <a:pt x="38" y="396"/>
                </a:lnTo>
                <a:lnTo>
                  <a:pt x="28" y="424"/>
                </a:lnTo>
                <a:lnTo>
                  <a:pt x="20" y="452"/>
                </a:lnTo>
                <a:lnTo>
                  <a:pt x="14" y="482"/>
                </a:lnTo>
                <a:lnTo>
                  <a:pt x="8" y="512"/>
                </a:lnTo>
                <a:lnTo>
                  <a:pt x="4" y="542"/>
                </a:lnTo>
                <a:lnTo>
                  <a:pt x="2" y="572"/>
                </a:lnTo>
                <a:lnTo>
                  <a:pt x="0" y="604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5" name="Freeform 7"/>
          <p:cNvSpPr>
            <a:spLocks/>
          </p:cNvSpPr>
          <p:nvPr/>
        </p:nvSpPr>
        <p:spPr bwMode="auto">
          <a:xfrm>
            <a:off x="5326063" y="2587625"/>
            <a:ext cx="1936750" cy="1924050"/>
          </a:xfrm>
          <a:custGeom>
            <a:avLst/>
            <a:gdLst>
              <a:gd name="T0" fmla="*/ 2 w 1220"/>
              <a:gd name="T1" fmla="*/ 634 h 1212"/>
              <a:gd name="T2" fmla="*/ 14 w 1220"/>
              <a:gd name="T3" fmla="*/ 726 h 1212"/>
              <a:gd name="T4" fmla="*/ 38 w 1220"/>
              <a:gd name="T5" fmla="*/ 812 h 1212"/>
              <a:gd name="T6" fmla="*/ 74 w 1220"/>
              <a:gd name="T7" fmla="*/ 894 h 1212"/>
              <a:gd name="T8" fmla="*/ 122 w 1220"/>
              <a:gd name="T9" fmla="*/ 968 h 1212"/>
              <a:gd name="T10" fmla="*/ 178 w 1220"/>
              <a:gd name="T11" fmla="*/ 1034 h 1212"/>
              <a:gd name="T12" fmla="*/ 244 w 1220"/>
              <a:gd name="T13" fmla="*/ 1090 h 1212"/>
              <a:gd name="T14" fmla="*/ 318 w 1220"/>
              <a:gd name="T15" fmla="*/ 1138 h 1212"/>
              <a:gd name="T16" fmla="*/ 400 w 1220"/>
              <a:gd name="T17" fmla="*/ 1174 h 1212"/>
              <a:gd name="T18" fmla="*/ 486 w 1220"/>
              <a:gd name="T19" fmla="*/ 1200 h 1212"/>
              <a:gd name="T20" fmla="*/ 578 w 1220"/>
              <a:gd name="T21" fmla="*/ 1212 h 1212"/>
              <a:gd name="T22" fmla="*/ 640 w 1220"/>
              <a:gd name="T23" fmla="*/ 1212 h 1212"/>
              <a:gd name="T24" fmla="*/ 732 w 1220"/>
              <a:gd name="T25" fmla="*/ 1200 h 1212"/>
              <a:gd name="T26" fmla="*/ 818 w 1220"/>
              <a:gd name="T27" fmla="*/ 1176 h 1212"/>
              <a:gd name="T28" fmla="*/ 900 w 1220"/>
              <a:gd name="T29" fmla="*/ 1140 h 1212"/>
              <a:gd name="T30" fmla="*/ 974 w 1220"/>
              <a:gd name="T31" fmla="*/ 1092 h 1212"/>
              <a:gd name="T32" fmla="*/ 1040 w 1220"/>
              <a:gd name="T33" fmla="*/ 1036 h 1212"/>
              <a:gd name="T34" fmla="*/ 1098 w 1220"/>
              <a:gd name="T35" fmla="*/ 970 h 1212"/>
              <a:gd name="T36" fmla="*/ 1146 w 1220"/>
              <a:gd name="T37" fmla="*/ 896 h 1212"/>
              <a:gd name="T38" fmla="*/ 1182 w 1220"/>
              <a:gd name="T39" fmla="*/ 814 h 1212"/>
              <a:gd name="T40" fmla="*/ 1206 w 1220"/>
              <a:gd name="T41" fmla="*/ 728 h 1212"/>
              <a:gd name="T42" fmla="*/ 1218 w 1220"/>
              <a:gd name="T43" fmla="*/ 638 h 1212"/>
              <a:gd name="T44" fmla="*/ 1218 w 1220"/>
              <a:gd name="T45" fmla="*/ 574 h 1212"/>
              <a:gd name="T46" fmla="*/ 1208 w 1220"/>
              <a:gd name="T47" fmla="*/ 484 h 1212"/>
              <a:gd name="T48" fmla="*/ 1182 w 1220"/>
              <a:gd name="T49" fmla="*/ 398 h 1212"/>
              <a:gd name="T50" fmla="*/ 1146 w 1220"/>
              <a:gd name="T51" fmla="*/ 318 h 1212"/>
              <a:gd name="T52" fmla="*/ 1098 w 1220"/>
              <a:gd name="T53" fmla="*/ 244 h 1212"/>
              <a:gd name="T54" fmla="*/ 1042 w 1220"/>
              <a:gd name="T55" fmla="*/ 178 h 1212"/>
              <a:gd name="T56" fmla="*/ 976 w 1220"/>
              <a:gd name="T57" fmla="*/ 120 h 1212"/>
              <a:gd name="T58" fmla="*/ 902 w 1220"/>
              <a:gd name="T59" fmla="*/ 72 h 1212"/>
              <a:gd name="T60" fmla="*/ 820 w 1220"/>
              <a:gd name="T61" fmla="*/ 36 h 1212"/>
              <a:gd name="T62" fmla="*/ 734 w 1220"/>
              <a:gd name="T63" fmla="*/ 12 h 1212"/>
              <a:gd name="T64" fmla="*/ 642 w 1220"/>
              <a:gd name="T65" fmla="*/ 0 h 1212"/>
              <a:gd name="T66" fmla="*/ 580 w 1220"/>
              <a:gd name="T67" fmla="*/ 0 h 1212"/>
              <a:gd name="T68" fmla="*/ 488 w 1220"/>
              <a:gd name="T69" fmla="*/ 12 h 1212"/>
              <a:gd name="T70" fmla="*/ 402 w 1220"/>
              <a:gd name="T71" fmla="*/ 36 h 1212"/>
              <a:gd name="T72" fmla="*/ 320 w 1220"/>
              <a:gd name="T73" fmla="*/ 72 h 1212"/>
              <a:gd name="T74" fmla="*/ 246 w 1220"/>
              <a:gd name="T75" fmla="*/ 118 h 1212"/>
              <a:gd name="T76" fmla="*/ 180 w 1220"/>
              <a:gd name="T77" fmla="*/ 176 h 1212"/>
              <a:gd name="T78" fmla="*/ 122 w 1220"/>
              <a:gd name="T79" fmla="*/ 242 h 1212"/>
              <a:gd name="T80" fmla="*/ 76 w 1220"/>
              <a:gd name="T81" fmla="*/ 316 h 1212"/>
              <a:gd name="T82" fmla="*/ 38 w 1220"/>
              <a:gd name="T83" fmla="*/ 396 h 1212"/>
              <a:gd name="T84" fmla="*/ 14 w 1220"/>
              <a:gd name="T85" fmla="*/ 482 h 1212"/>
              <a:gd name="T86" fmla="*/ 2 w 1220"/>
              <a:gd name="T87" fmla="*/ 572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20" h="1212">
                <a:moveTo>
                  <a:pt x="0" y="604"/>
                </a:moveTo>
                <a:lnTo>
                  <a:pt x="0" y="604"/>
                </a:lnTo>
                <a:lnTo>
                  <a:pt x="2" y="634"/>
                </a:lnTo>
                <a:lnTo>
                  <a:pt x="4" y="666"/>
                </a:lnTo>
                <a:lnTo>
                  <a:pt x="8" y="696"/>
                </a:lnTo>
                <a:lnTo>
                  <a:pt x="14" y="726"/>
                </a:lnTo>
                <a:lnTo>
                  <a:pt x="20" y="756"/>
                </a:lnTo>
                <a:lnTo>
                  <a:pt x="28" y="784"/>
                </a:lnTo>
                <a:lnTo>
                  <a:pt x="38" y="812"/>
                </a:lnTo>
                <a:lnTo>
                  <a:pt x="48" y="840"/>
                </a:lnTo>
                <a:lnTo>
                  <a:pt x="60" y="868"/>
                </a:lnTo>
                <a:lnTo>
                  <a:pt x="74" y="894"/>
                </a:lnTo>
                <a:lnTo>
                  <a:pt x="88" y="918"/>
                </a:lnTo>
                <a:lnTo>
                  <a:pt x="104" y="944"/>
                </a:lnTo>
                <a:lnTo>
                  <a:pt x="122" y="968"/>
                </a:lnTo>
                <a:lnTo>
                  <a:pt x="140" y="990"/>
                </a:lnTo>
                <a:lnTo>
                  <a:pt x="158" y="1012"/>
                </a:lnTo>
                <a:lnTo>
                  <a:pt x="178" y="1034"/>
                </a:lnTo>
                <a:lnTo>
                  <a:pt x="200" y="1054"/>
                </a:lnTo>
                <a:lnTo>
                  <a:pt x="222" y="1072"/>
                </a:lnTo>
                <a:lnTo>
                  <a:pt x="244" y="1090"/>
                </a:lnTo>
                <a:lnTo>
                  <a:pt x="268" y="1108"/>
                </a:lnTo>
                <a:lnTo>
                  <a:pt x="294" y="1124"/>
                </a:lnTo>
                <a:lnTo>
                  <a:pt x="318" y="1138"/>
                </a:lnTo>
                <a:lnTo>
                  <a:pt x="346" y="1152"/>
                </a:lnTo>
                <a:lnTo>
                  <a:pt x="372" y="1164"/>
                </a:lnTo>
                <a:lnTo>
                  <a:pt x="400" y="1174"/>
                </a:lnTo>
                <a:lnTo>
                  <a:pt x="428" y="1184"/>
                </a:lnTo>
                <a:lnTo>
                  <a:pt x="456" y="1192"/>
                </a:lnTo>
                <a:lnTo>
                  <a:pt x="486" y="1200"/>
                </a:lnTo>
                <a:lnTo>
                  <a:pt x="516" y="1204"/>
                </a:lnTo>
                <a:lnTo>
                  <a:pt x="546" y="1208"/>
                </a:lnTo>
                <a:lnTo>
                  <a:pt x="578" y="1212"/>
                </a:lnTo>
                <a:lnTo>
                  <a:pt x="610" y="1212"/>
                </a:lnTo>
                <a:lnTo>
                  <a:pt x="610" y="1212"/>
                </a:lnTo>
                <a:lnTo>
                  <a:pt x="640" y="1212"/>
                </a:lnTo>
                <a:lnTo>
                  <a:pt x="672" y="1210"/>
                </a:lnTo>
                <a:lnTo>
                  <a:pt x="702" y="1206"/>
                </a:lnTo>
                <a:lnTo>
                  <a:pt x="732" y="1200"/>
                </a:lnTo>
                <a:lnTo>
                  <a:pt x="762" y="1194"/>
                </a:lnTo>
                <a:lnTo>
                  <a:pt x="790" y="1186"/>
                </a:lnTo>
                <a:lnTo>
                  <a:pt x="818" y="1176"/>
                </a:lnTo>
                <a:lnTo>
                  <a:pt x="846" y="1164"/>
                </a:lnTo>
                <a:lnTo>
                  <a:pt x="874" y="1152"/>
                </a:lnTo>
                <a:lnTo>
                  <a:pt x="900" y="1140"/>
                </a:lnTo>
                <a:lnTo>
                  <a:pt x="924" y="1124"/>
                </a:lnTo>
                <a:lnTo>
                  <a:pt x="950" y="1110"/>
                </a:lnTo>
                <a:lnTo>
                  <a:pt x="974" y="1092"/>
                </a:lnTo>
                <a:lnTo>
                  <a:pt x="996" y="1074"/>
                </a:lnTo>
                <a:lnTo>
                  <a:pt x="1018" y="1056"/>
                </a:lnTo>
                <a:lnTo>
                  <a:pt x="1040" y="1036"/>
                </a:lnTo>
                <a:lnTo>
                  <a:pt x="1060" y="1014"/>
                </a:lnTo>
                <a:lnTo>
                  <a:pt x="1080" y="992"/>
                </a:lnTo>
                <a:lnTo>
                  <a:pt x="1098" y="970"/>
                </a:lnTo>
                <a:lnTo>
                  <a:pt x="1114" y="946"/>
                </a:lnTo>
                <a:lnTo>
                  <a:pt x="1130" y="920"/>
                </a:lnTo>
                <a:lnTo>
                  <a:pt x="1146" y="896"/>
                </a:lnTo>
                <a:lnTo>
                  <a:pt x="1158" y="870"/>
                </a:lnTo>
                <a:lnTo>
                  <a:pt x="1172" y="842"/>
                </a:lnTo>
                <a:lnTo>
                  <a:pt x="1182" y="814"/>
                </a:lnTo>
                <a:lnTo>
                  <a:pt x="1192" y="786"/>
                </a:lnTo>
                <a:lnTo>
                  <a:pt x="1200" y="758"/>
                </a:lnTo>
                <a:lnTo>
                  <a:pt x="1206" y="728"/>
                </a:lnTo>
                <a:lnTo>
                  <a:pt x="1212" y="698"/>
                </a:lnTo>
                <a:lnTo>
                  <a:pt x="1216" y="668"/>
                </a:lnTo>
                <a:lnTo>
                  <a:pt x="1218" y="638"/>
                </a:lnTo>
                <a:lnTo>
                  <a:pt x="1220" y="606"/>
                </a:lnTo>
                <a:lnTo>
                  <a:pt x="1220" y="606"/>
                </a:lnTo>
                <a:lnTo>
                  <a:pt x="1218" y="574"/>
                </a:lnTo>
                <a:lnTo>
                  <a:pt x="1216" y="544"/>
                </a:lnTo>
                <a:lnTo>
                  <a:pt x="1212" y="514"/>
                </a:lnTo>
                <a:lnTo>
                  <a:pt x="1208" y="484"/>
                </a:lnTo>
                <a:lnTo>
                  <a:pt x="1200" y="454"/>
                </a:lnTo>
                <a:lnTo>
                  <a:pt x="1192" y="426"/>
                </a:lnTo>
                <a:lnTo>
                  <a:pt x="1182" y="398"/>
                </a:lnTo>
                <a:lnTo>
                  <a:pt x="1172" y="370"/>
                </a:lnTo>
                <a:lnTo>
                  <a:pt x="1160" y="344"/>
                </a:lnTo>
                <a:lnTo>
                  <a:pt x="1146" y="318"/>
                </a:lnTo>
                <a:lnTo>
                  <a:pt x="1132" y="292"/>
                </a:lnTo>
                <a:lnTo>
                  <a:pt x="1116" y="268"/>
                </a:lnTo>
                <a:lnTo>
                  <a:pt x="1098" y="244"/>
                </a:lnTo>
                <a:lnTo>
                  <a:pt x="1080" y="220"/>
                </a:lnTo>
                <a:lnTo>
                  <a:pt x="1062" y="198"/>
                </a:lnTo>
                <a:lnTo>
                  <a:pt x="1042" y="178"/>
                </a:lnTo>
                <a:lnTo>
                  <a:pt x="1020" y="158"/>
                </a:lnTo>
                <a:lnTo>
                  <a:pt x="998" y="138"/>
                </a:lnTo>
                <a:lnTo>
                  <a:pt x="976" y="120"/>
                </a:lnTo>
                <a:lnTo>
                  <a:pt x="952" y="104"/>
                </a:lnTo>
                <a:lnTo>
                  <a:pt x="926" y="88"/>
                </a:lnTo>
                <a:lnTo>
                  <a:pt x="902" y="72"/>
                </a:lnTo>
                <a:lnTo>
                  <a:pt x="876" y="60"/>
                </a:lnTo>
                <a:lnTo>
                  <a:pt x="848" y="48"/>
                </a:lnTo>
                <a:lnTo>
                  <a:pt x="820" y="36"/>
                </a:lnTo>
                <a:lnTo>
                  <a:pt x="792" y="26"/>
                </a:lnTo>
                <a:lnTo>
                  <a:pt x="764" y="18"/>
                </a:lnTo>
                <a:lnTo>
                  <a:pt x="734" y="12"/>
                </a:lnTo>
                <a:lnTo>
                  <a:pt x="704" y="6"/>
                </a:lnTo>
                <a:lnTo>
                  <a:pt x="674" y="2"/>
                </a:lnTo>
                <a:lnTo>
                  <a:pt x="642" y="0"/>
                </a:lnTo>
                <a:lnTo>
                  <a:pt x="612" y="0"/>
                </a:lnTo>
                <a:lnTo>
                  <a:pt x="612" y="0"/>
                </a:lnTo>
                <a:lnTo>
                  <a:pt x="580" y="0"/>
                </a:lnTo>
                <a:lnTo>
                  <a:pt x="550" y="2"/>
                </a:lnTo>
                <a:lnTo>
                  <a:pt x="518" y="6"/>
                </a:lnTo>
                <a:lnTo>
                  <a:pt x="488" y="12"/>
                </a:lnTo>
                <a:lnTo>
                  <a:pt x="460" y="18"/>
                </a:lnTo>
                <a:lnTo>
                  <a:pt x="430" y="26"/>
                </a:lnTo>
                <a:lnTo>
                  <a:pt x="402" y="36"/>
                </a:lnTo>
                <a:lnTo>
                  <a:pt x="374" y="46"/>
                </a:lnTo>
                <a:lnTo>
                  <a:pt x="348" y="58"/>
                </a:lnTo>
                <a:lnTo>
                  <a:pt x="320" y="72"/>
                </a:lnTo>
                <a:lnTo>
                  <a:pt x="296" y="86"/>
                </a:lnTo>
                <a:lnTo>
                  <a:pt x="270" y="102"/>
                </a:lnTo>
                <a:lnTo>
                  <a:pt x="246" y="118"/>
                </a:lnTo>
                <a:lnTo>
                  <a:pt x="224" y="136"/>
                </a:lnTo>
                <a:lnTo>
                  <a:pt x="202" y="156"/>
                </a:lnTo>
                <a:lnTo>
                  <a:pt x="180" y="176"/>
                </a:lnTo>
                <a:lnTo>
                  <a:pt x="160" y="196"/>
                </a:lnTo>
                <a:lnTo>
                  <a:pt x="140" y="218"/>
                </a:lnTo>
                <a:lnTo>
                  <a:pt x="122" y="242"/>
                </a:lnTo>
                <a:lnTo>
                  <a:pt x="106" y="266"/>
                </a:lnTo>
                <a:lnTo>
                  <a:pt x="90" y="290"/>
                </a:lnTo>
                <a:lnTo>
                  <a:pt x="76" y="316"/>
                </a:lnTo>
                <a:lnTo>
                  <a:pt x="62" y="342"/>
                </a:lnTo>
                <a:lnTo>
                  <a:pt x="50" y="368"/>
                </a:lnTo>
                <a:lnTo>
                  <a:pt x="38" y="396"/>
                </a:lnTo>
                <a:lnTo>
                  <a:pt x="28" y="424"/>
                </a:lnTo>
                <a:lnTo>
                  <a:pt x="20" y="452"/>
                </a:lnTo>
                <a:lnTo>
                  <a:pt x="14" y="482"/>
                </a:lnTo>
                <a:lnTo>
                  <a:pt x="8" y="512"/>
                </a:lnTo>
                <a:lnTo>
                  <a:pt x="4" y="542"/>
                </a:lnTo>
                <a:lnTo>
                  <a:pt x="2" y="572"/>
                </a:lnTo>
                <a:lnTo>
                  <a:pt x="0" y="6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6" name="Freeform 8"/>
          <p:cNvSpPr>
            <a:spLocks/>
          </p:cNvSpPr>
          <p:nvPr/>
        </p:nvSpPr>
        <p:spPr bwMode="auto">
          <a:xfrm>
            <a:off x="5322888" y="2584450"/>
            <a:ext cx="1943100" cy="1930400"/>
          </a:xfrm>
          <a:custGeom>
            <a:avLst/>
            <a:gdLst>
              <a:gd name="T0" fmla="*/ 2 w 1224"/>
              <a:gd name="T1" fmla="*/ 638 h 1216"/>
              <a:gd name="T2" fmla="*/ 28 w 1224"/>
              <a:gd name="T3" fmla="*/ 788 h 1216"/>
              <a:gd name="T4" fmla="*/ 90 w 1224"/>
              <a:gd name="T5" fmla="*/ 922 h 1216"/>
              <a:gd name="T6" fmla="*/ 180 w 1224"/>
              <a:gd name="T7" fmla="*/ 1038 h 1216"/>
              <a:gd name="T8" fmla="*/ 294 w 1224"/>
              <a:gd name="T9" fmla="*/ 1128 h 1216"/>
              <a:gd name="T10" fmla="*/ 430 w 1224"/>
              <a:gd name="T11" fmla="*/ 1188 h 1216"/>
              <a:gd name="T12" fmla="*/ 580 w 1224"/>
              <a:gd name="T13" fmla="*/ 1216 h 1216"/>
              <a:gd name="T14" fmla="*/ 674 w 1224"/>
              <a:gd name="T15" fmla="*/ 1212 h 1216"/>
              <a:gd name="T16" fmla="*/ 822 w 1224"/>
              <a:gd name="T17" fmla="*/ 1180 h 1216"/>
              <a:gd name="T18" fmla="*/ 954 w 1224"/>
              <a:gd name="T19" fmla="*/ 1112 h 1216"/>
              <a:gd name="T20" fmla="*/ 1064 w 1224"/>
              <a:gd name="T21" fmla="*/ 1018 h 1216"/>
              <a:gd name="T22" fmla="*/ 1150 w 1224"/>
              <a:gd name="T23" fmla="*/ 898 h 1216"/>
              <a:gd name="T24" fmla="*/ 1204 w 1224"/>
              <a:gd name="T25" fmla="*/ 760 h 1216"/>
              <a:gd name="T26" fmla="*/ 1224 w 1224"/>
              <a:gd name="T27" fmla="*/ 608 h 1216"/>
              <a:gd name="T28" fmla="*/ 1216 w 1224"/>
              <a:gd name="T29" fmla="*/ 514 h 1216"/>
              <a:gd name="T30" fmla="*/ 1176 w 1224"/>
              <a:gd name="T31" fmla="*/ 370 h 1216"/>
              <a:gd name="T32" fmla="*/ 1102 w 1224"/>
              <a:gd name="T33" fmla="*/ 244 h 1216"/>
              <a:gd name="T34" fmla="*/ 1002 w 1224"/>
              <a:gd name="T35" fmla="*/ 138 h 1216"/>
              <a:gd name="T36" fmla="*/ 878 w 1224"/>
              <a:gd name="T37" fmla="*/ 60 h 1216"/>
              <a:gd name="T38" fmla="*/ 736 w 1224"/>
              <a:gd name="T39" fmla="*/ 12 h 1216"/>
              <a:gd name="T40" fmla="*/ 612 w 1224"/>
              <a:gd name="T41" fmla="*/ 0 h 1216"/>
              <a:gd name="T42" fmla="*/ 490 w 1224"/>
              <a:gd name="T43" fmla="*/ 12 h 1216"/>
              <a:gd name="T44" fmla="*/ 348 w 1224"/>
              <a:gd name="T45" fmla="*/ 58 h 1216"/>
              <a:gd name="T46" fmla="*/ 224 w 1224"/>
              <a:gd name="T47" fmla="*/ 138 h 1216"/>
              <a:gd name="T48" fmla="*/ 122 w 1224"/>
              <a:gd name="T49" fmla="*/ 242 h 1216"/>
              <a:gd name="T50" fmla="*/ 50 w 1224"/>
              <a:gd name="T51" fmla="*/ 370 h 1216"/>
              <a:gd name="T52" fmla="*/ 8 w 1224"/>
              <a:gd name="T53" fmla="*/ 514 h 1216"/>
              <a:gd name="T54" fmla="*/ 4 w 1224"/>
              <a:gd name="T55" fmla="*/ 606 h 1216"/>
              <a:gd name="T56" fmla="*/ 18 w 1224"/>
              <a:gd name="T57" fmla="*/ 484 h 1216"/>
              <a:gd name="T58" fmla="*/ 66 w 1224"/>
              <a:gd name="T59" fmla="*/ 344 h 1216"/>
              <a:gd name="T60" fmla="*/ 144 w 1224"/>
              <a:gd name="T61" fmla="*/ 222 h 1216"/>
              <a:gd name="T62" fmla="*/ 250 w 1224"/>
              <a:gd name="T63" fmla="*/ 122 h 1216"/>
              <a:gd name="T64" fmla="*/ 376 w 1224"/>
              <a:gd name="T65" fmla="*/ 50 h 1216"/>
              <a:gd name="T66" fmla="*/ 520 w 1224"/>
              <a:gd name="T67" fmla="*/ 10 h 1216"/>
              <a:gd name="T68" fmla="*/ 614 w 1224"/>
              <a:gd name="T69" fmla="*/ 4 h 1216"/>
              <a:gd name="T70" fmla="*/ 764 w 1224"/>
              <a:gd name="T71" fmla="*/ 22 h 1216"/>
              <a:gd name="T72" fmla="*/ 902 w 1224"/>
              <a:gd name="T73" fmla="*/ 76 h 1216"/>
              <a:gd name="T74" fmla="*/ 1020 w 1224"/>
              <a:gd name="T75" fmla="*/ 160 h 1216"/>
              <a:gd name="T76" fmla="*/ 1116 w 1224"/>
              <a:gd name="T77" fmla="*/ 270 h 1216"/>
              <a:gd name="T78" fmla="*/ 1182 w 1224"/>
              <a:gd name="T79" fmla="*/ 400 h 1216"/>
              <a:gd name="T80" fmla="*/ 1216 w 1224"/>
              <a:gd name="T81" fmla="*/ 546 h 1216"/>
              <a:gd name="T82" fmla="*/ 1218 w 1224"/>
              <a:gd name="T83" fmla="*/ 638 h 1216"/>
              <a:gd name="T84" fmla="*/ 1192 w 1224"/>
              <a:gd name="T85" fmla="*/ 788 h 1216"/>
              <a:gd name="T86" fmla="*/ 1132 w 1224"/>
              <a:gd name="T87" fmla="*/ 922 h 1216"/>
              <a:gd name="T88" fmla="*/ 1040 w 1224"/>
              <a:gd name="T89" fmla="*/ 1036 h 1216"/>
              <a:gd name="T90" fmla="*/ 926 w 1224"/>
              <a:gd name="T91" fmla="*/ 1124 h 1216"/>
              <a:gd name="T92" fmla="*/ 792 w 1224"/>
              <a:gd name="T93" fmla="*/ 1184 h 1216"/>
              <a:gd name="T94" fmla="*/ 644 w 1224"/>
              <a:gd name="T95" fmla="*/ 1212 h 1216"/>
              <a:gd name="T96" fmla="*/ 550 w 1224"/>
              <a:gd name="T97" fmla="*/ 1208 h 1216"/>
              <a:gd name="T98" fmla="*/ 402 w 1224"/>
              <a:gd name="T99" fmla="*/ 1176 h 1216"/>
              <a:gd name="T100" fmla="*/ 272 w 1224"/>
              <a:gd name="T101" fmla="*/ 1108 h 1216"/>
              <a:gd name="T102" fmla="*/ 162 w 1224"/>
              <a:gd name="T103" fmla="*/ 1014 h 1216"/>
              <a:gd name="T104" fmla="*/ 78 w 1224"/>
              <a:gd name="T105" fmla="*/ 896 h 1216"/>
              <a:gd name="T106" fmla="*/ 24 w 1224"/>
              <a:gd name="T107" fmla="*/ 758 h 1216"/>
              <a:gd name="T108" fmla="*/ 4 w 1224"/>
              <a:gd name="T109" fmla="*/ 606 h 1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24" h="1216">
                <a:moveTo>
                  <a:pt x="2" y="606"/>
                </a:moveTo>
                <a:lnTo>
                  <a:pt x="0" y="606"/>
                </a:lnTo>
                <a:lnTo>
                  <a:pt x="0" y="606"/>
                </a:lnTo>
                <a:lnTo>
                  <a:pt x="0" y="606"/>
                </a:lnTo>
                <a:lnTo>
                  <a:pt x="2" y="638"/>
                </a:lnTo>
                <a:lnTo>
                  <a:pt x="4" y="668"/>
                </a:lnTo>
                <a:lnTo>
                  <a:pt x="8" y="700"/>
                </a:lnTo>
                <a:lnTo>
                  <a:pt x="14" y="730"/>
                </a:lnTo>
                <a:lnTo>
                  <a:pt x="20" y="758"/>
                </a:lnTo>
                <a:lnTo>
                  <a:pt x="28" y="788"/>
                </a:lnTo>
                <a:lnTo>
                  <a:pt x="38" y="816"/>
                </a:lnTo>
                <a:lnTo>
                  <a:pt x="48" y="844"/>
                </a:lnTo>
                <a:lnTo>
                  <a:pt x="62" y="870"/>
                </a:lnTo>
                <a:lnTo>
                  <a:pt x="74" y="898"/>
                </a:lnTo>
                <a:lnTo>
                  <a:pt x="90" y="922"/>
                </a:lnTo>
                <a:lnTo>
                  <a:pt x="106" y="948"/>
                </a:lnTo>
                <a:lnTo>
                  <a:pt x="122" y="972"/>
                </a:lnTo>
                <a:lnTo>
                  <a:pt x="140" y="994"/>
                </a:lnTo>
                <a:lnTo>
                  <a:pt x="160" y="1016"/>
                </a:lnTo>
                <a:lnTo>
                  <a:pt x="180" y="1038"/>
                </a:lnTo>
                <a:lnTo>
                  <a:pt x="200" y="1058"/>
                </a:lnTo>
                <a:lnTo>
                  <a:pt x="224" y="1076"/>
                </a:lnTo>
                <a:lnTo>
                  <a:pt x="246" y="1094"/>
                </a:lnTo>
                <a:lnTo>
                  <a:pt x="270" y="1112"/>
                </a:lnTo>
                <a:lnTo>
                  <a:pt x="294" y="1128"/>
                </a:lnTo>
                <a:lnTo>
                  <a:pt x="320" y="1142"/>
                </a:lnTo>
                <a:lnTo>
                  <a:pt x="346" y="1156"/>
                </a:lnTo>
                <a:lnTo>
                  <a:pt x="374" y="1168"/>
                </a:lnTo>
                <a:lnTo>
                  <a:pt x="402" y="1178"/>
                </a:lnTo>
                <a:lnTo>
                  <a:pt x="430" y="1188"/>
                </a:lnTo>
                <a:lnTo>
                  <a:pt x="458" y="1196"/>
                </a:lnTo>
                <a:lnTo>
                  <a:pt x="488" y="1204"/>
                </a:lnTo>
                <a:lnTo>
                  <a:pt x="518" y="1208"/>
                </a:lnTo>
                <a:lnTo>
                  <a:pt x="548" y="1212"/>
                </a:lnTo>
                <a:lnTo>
                  <a:pt x="580" y="1216"/>
                </a:lnTo>
                <a:lnTo>
                  <a:pt x="612" y="1216"/>
                </a:lnTo>
                <a:lnTo>
                  <a:pt x="612" y="1216"/>
                </a:lnTo>
                <a:lnTo>
                  <a:pt x="612" y="1216"/>
                </a:lnTo>
                <a:lnTo>
                  <a:pt x="644" y="1216"/>
                </a:lnTo>
                <a:lnTo>
                  <a:pt x="674" y="1212"/>
                </a:lnTo>
                <a:lnTo>
                  <a:pt x="706" y="1210"/>
                </a:lnTo>
                <a:lnTo>
                  <a:pt x="736" y="1204"/>
                </a:lnTo>
                <a:lnTo>
                  <a:pt x="764" y="1196"/>
                </a:lnTo>
                <a:lnTo>
                  <a:pt x="794" y="1188"/>
                </a:lnTo>
                <a:lnTo>
                  <a:pt x="822" y="1180"/>
                </a:lnTo>
                <a:lnTo>
                  <a:pt x="850" y="1168"/>
                </a:lnTo>
                <a:lnTo>
                  <a:pt x="876" y="1156"/>
                </a:lnTo>
                <a:lnTo>
                  <a:pt x="902" y="1142"/>
                </a:lnTo>
                <a:lnTo>
                  <a:pt x="928" y="1128"/>
                </a:lnTo>
                <a:lnTo>
                  <a:pt x="954" y="1112"/>
                </a:lnTo>
                <a:lnTo>
                  <a:pt x="978" y="1096"/>
                </a:lnTo>
                <a:lnTo>
                  <a:pt x="1000" y="1078"/>
                </a:lnTo>
                <a:lnTo>
                  <a:pt x="1022" y="1058"/>
                </a:lnTo>
                <a:lnTo>
                  <a:pt x="1044" y="1038"/>
                </a:lnTo>
                <a:lnTo>
                  <a:pt x="1064" y="1018"/>
                </a:lnTo>
                <a:lnTo>
                  <a:pt x="1084" y="996"/>
                </a:lnTo>
                <a:lnTo>
                  <a:pt x="1102" y="972"/>
                </a:lnTo>
                <a:lnTo>
                  <a:pt x="1118" y="948"/>
                </a:lnTo>
                <a:lnTo>
                  <a:pt x="1134" y="924"/>
                </a:lnTo>
                <a:lnTo>
                  <a:pt x="1150" y="898"/>
                </a:lnTo>
                <a:lnTo>
                  <a:pt x="1162" y="872"/>
                </a:lnTo>
                <a:lnTo>
                  <a:pt x="1174" y="844"/>
                </a:lnTo>
                <a:lnTo>
                  <a:pt x="1186" y="818"/>
                </a:lnTo>
                <a:lnTo>
                  <a:pt x="1196" y="788"/>
                </a:lnTo>
                <a:lnTo>
                  <a:pt x="1204" y="760"/>
                </a:lnTo>
                <a:lnTo>
                  <a:pt x="1210" y="730"/>
                </a:lnTo>
                <a:lnTo>
                  <a:pt x="1216" y="700"/>
                </a:lnTo>
                <a:lnTo>
                  <a:pt x="1220" y="670"/>
                </a:lnTo>
                <a:lnTo>
                  <a:pt x="1222" y="640"/>
                </a:lnTo>
                <a:lnTo>
                  <a:pt x="1224" y="608"/>
                </a:lnTo>
                <a:lnTo>
                  <a:pt x="1224" y="606"/>
                </a:lnTo>
                <a:lnTo>
                  <a:pt x="1224" y="606"/>
                </a:lnTo>
                <a:lnTo>
                  <a:pt x="1222" y="576"/>
                </a:lnTo>
                <a:lnTo>
                  <a:pt x="1220" y="544"/>
                </a:lnTo>
                <a:lnTo>
                  <a:pt x="1216" y="514"/>
                </a:lnTo>
                <a:lnTo>
                  <a:pt x="1212" y="484"/>
                </a:lnTo>
                <a:lnTo>
                  <a:pt x="1204" y="456"/>
                </a:lnTo>
                <a:lnTo>
                  <a:pt x="1196" y="426"/>
                </a:lnTo>
                <a:lnTo>
                  <a:pt x="1186" y="398"/>
                </a:lnTo>
                <a:lnTo>
                  <a:pt x="1176" y="370"/>
                </a:lnTo>
                <a:lnTo>
                  <a:pt x="1164" y="344"/>
                </a:lnTo>
                <a:lnTo>
                  <a:pt x="1150" y="318"/>
                </a:lnTo>
                <a:lnTo>
                  <a:pt x="1136" y="292"/>
                </a:lnTo>
                <a:lnTo>
                  <a:pt x="1120" y="268"/>
                </a:lnTo>
                <a:lnTo>
                  <a:pt x="1102" y="244"/>
                </a:lnTo>
                <a:lnTo>
                  <a:pt x="1084" y="220"/>
                </a:lnTo>
                <a:lnTo>
                  <a:pt x="1064" y="198"/>
                </a:lnTo>
                <a:lnTo>
                  <a:pt x="1044" y="178"/>
                </a:lnTo>
                <a:lnTo>
                  <a:pt x="1024" y="158"/>
                </a:lnTo>
                <a:lnTo>
                  <a:pt x="1002" y="138"/>
                </a:lnTo>
                <a:lnTo>
                  <a:pt x="978" y="120"/>
                </a:lnTo>
                <a:lnTo>
                  <a:pt x="954" y="104"/>
                </a:lnTo>
                <a:lnTo>
                  <a:pt x="930" y="88"/>
                </a:lnTo>
                <a:lnTo>
                  <a:pt x="904" y="72"/>
                </a:lnTo>
                <a:lnTo>
                  <a:pt x="878" y="60"/>
                </a:lnTo>
                <a:lnTo>
                  <a:pt x="850" y="48"/>
                </a:lnTo>
                <a:lnTo>
                  <a:pt x="822" y="36"/>
                </a:lnTo>
                <a:lnTo>
                  <a:pt x="794" y="26"/>
                </a:lnTo>
                <a:lnTo>
                  <a:pt x="766" y="18"/>
                </a:lnTo>
                <a:lnTo>
                  <a:pt x="736" y="12"/>
                </a:lnTo>
                <a:lnTo>
                  <a:pt x="706" y="6"/>
                </a:lnTo>
                <a:lnTo>
                  <a:pt x="676" y="2"/>
                </a:lnTo>
                <a:lnTo>
                  <a:pt x="644" y="0"/>
                </a:lnTo>
                <a:lnTo>
                  <a:pt x="614" y="0"/>
                </a:lnTo>
                <a:lnTo>
                  <a:pt x="612" y="0"/>
                </a:lnTo>
                <a:lnTo>
                  <a:pt x="612" y="0"/>
                </a:lnTo>
                <a:lnTo>
                  <a:pt x="580" y="0"/>
                </a:lnTo>
                <a:lnTo>
                  <a:pt x="550" y="2"/>
                </a:lnTo>
                <a:lnTo>
                  <a:pt x="520" y="6"/>
                </a:lnTo>
                <a:lnTo>
                  <a:pt x="490" y="12"/>
                </a:lnTo>
                <a:lnTo>
                  <a:pt x="460" y="18"/>
                </a:lnTo>
                <a:lnTo>
                  <a:pt x="430" y="26"/>
                </a:lnTo>
                <a:lnTo>
                  <a:pt x="402" y="36"/>
                </a:lnTo>
                <a:lnTo>
                  <a:pt x="374" y="46"/>
                </a:lnTo>
                <a:lnTo>
                  <a:pt x="348" y="58"/>
                </a:lnTo>
                <a:lnTo>
                  <a:pt x="322" y="72"/>
                </a:lnTo>
                <a:lnTo>
                  <a:pt x="296" y="86"/>
                </a:lnTo>
                <a:lnTo>
                  <a:pt x="272" y="102"/>
                </a:lnTo>
                <a:lnTo>
                  <a:pt x="248" y="120"/>
                </a:lnTo>
                <a:lnTo>
                  <a:pt x="224" y="138"/>
                </a:lnTo>
                <a:lnTo>
                  <a:pt x="202" y="156"/>
                </a:lnTo>
                <a:lnTo>
                  <a:pt x="180" y="176"/>
                </a:lnTo>
                <a:lnTo>
                  <a:pt x="160" y="198"/>
                </a:lnTo>
                <a:lnTo>
                  <a:pt x="142" y="220"/>
                </a:lnTo>
                <a:lnTo>
                  <a:pt x="122" y="242"/>
                </a:lnTo>
                <a:lnTo>
                  <a:pt x="106" y="266"/>
                </a:lnTo>
                <a:lnTo>
                  <a:pt x="90" y="292"/>
                </a:lnTo>
                <a:lnTo>
                  <a:pt x="76" y="316"/>
                </a:lnTo>
                <a:lnTo>
                  <a:pt x="62" y="342"/>
                </a:lnTo>
                <a:lnTo>
                  <a:pt x="50" y="370"/>
                </a:lnTo>
                <a:lnTo>
                  <a:pt x="38" y="398"/>
                </a:lnTo>
                <a:lnTo>
                  <a:pt x="28" y="426"/>
                </a:lnTo>
                <a:lnTo>
                  <a:pt x="20" y="454"/>
                </a:lnTo>
                <a:lnTo>
                  <a:pt x="14" y="484"/>
                </a:lnTo>
                <a:lnTo>
                  <a:pt x="8" y="514"/>
                </a:lnTo>
                <a:lnTo>
                  <a:pt x="4" y="544"/>
                </a:lnTo>
                <a:lnTo>
                  <a:pt x="2" y="574"/>
                </a:lnTo>
                <a:lnTo>
                  <a:pt x="0" y="606"/>
                </a:lnTo>
                <a:lnTo>
                  <a:pt x="2" y="606"/>
                </a:lnTo>
                <a:lnTo>
                  <a:pt x="4" y="606"/>
                </a:lnTo>
                <a:lnTo>
                  <a:pt x="4" y="606"/>
                </a:lnTo>
                <a:lnTo>
                  <a:pt x="6" y="574"/>
                </a:lnTo>
                <a:lnTo>
                  <a:pt x="8" y="544"/>
                </a:lnTo>
                <a:lnTo>
                  <a:pt x="12" y="514"/>
                </a:lnTo>
                <a:lnTo>
                  <a:pt x="18" y="484"/>
                </a:lnTo>
                <a:lnTo>
                  <a:pt x="24" y="456"/>
                </a:lnTo>
                <a:lnTo>
                  <a:pt x="32" y="426"/>
                </a:lnTo>
                <a:lnTo>
                  <a:pt x="42" y="398"/>
                </a:lnTo>
                <a:lnTo>
                  <a:pt x="52" y="372"/>
                </a:lnTo>
                <a:lnTo>
                  <a:pt x="66" y="344"/>
                </a:lnTo>
                <a:lnTo>
                  <a:pt x="78" y="318"/>
                </a:lnTo>
                <a:lnTo>
                  <a:pt x="94" y="294"/>
                </a:lnTo>
                <a:lnTo>
                  <a:pt x="110" y="268"/>
                </a:lnTo>
                <a:lnTo>
                  <a:pt x="126" y="246"/>
                </a:lnTo>
                <a:lnTo>
                  <a:pt x="144" y="222"/>
                </a:lnTo>
                <a:lnTo>
                  <a:pt x="164" y="200"/>
                </a:lnTo>
                <a:lnTo>
                  <a:pt x="184" y="180"/>
                </a:lnTo>
                <a:lnTo>
                  <a:pt x="204" y="160"/>
                </a:lnTo>
                <a:lnTo>
                  <a:pt x="226" y="140"/>
                </a:lnTo>
                <a:lnTo>
                  <a:pt x="250" y="122"/>
                </a:lnTo>
                <a:lnTo>
                  <a:pt x="274" y="106"/>
                </a:lnTo>
                <a:lnTo>
                  <a:pt x="298" y="90"/>
                </a:lnTo>
                <a:lnTo>
                  <a:pt x="324" y="76"/>
                </a:lnTo>
                <a:lnTo>
                  <a:pt x="350" y="62"/>
                </a:lnTo>
                <a:lnTo>
                  <a:pt x="376" y="50"/>
                </a:lnTo>
                <a:lnTo>
                  <a:pt x="404" y="40"/>
                </a:lnTo>
                <a:lnTo>
                  <a:pt x="432" y="30"/>
                </a:lnTo>
                <a:lnTo>
                  <a:pt x="460" y="22"/>
                </a:lnTo>
                <a:lnTo>
                  <a:pt x="490" y="16"/>
                </a:lnTo>
                <a:lnTo>
                  <a:pt x="520" y="10"/>
                </a:lnTo>
                <a:lnTo>
                  <a:pt x="550" y="6"/>
                </a:lnTo>
                <a:lnTo>
                  <a:pt x="580" y="4"/>
                </a:lnTo>
                <a:lnTo>
                  <a:pt x="612" y="4"/>
                </a:lnTo>
                <a:lnTo>
                  <a:pt x="614" y="4"/>
                </a:lnTo>
                <a:lnTo>
                  <a:pt x="614" y="4"/>
                </a:lnTo>
                <a:lnTo>
                  <a:pt x="644" y="4"/>
                </a:lnTo>
                <a:lnTo>
                  <a:pt x="676" y="6"/>
                </a:lnTo>
                <a:lnTo>
                  <a:pt x="706" y="10"/>
                </a:lnTo>
                <a:lnTo>
                  <a:pt x="736" y="16"/>
                </a:lnTo>
                <a:lnTo>
                  <a:pt x="764" y="22"/>
                </a:lnTo>
                <a:lnTo>
                  <a:pt x="794" y="30"/>
                </a:lnTo>
                <a:lnTo>
                  <a:pt x="822" y="40"/>
                </a:lnTo>
                <a:lnTo>
                  <a:pt x="850" y="50"/>
                </a:lnTo>
                <a:lnTo>
                  <a:pt x="876" y="64"/>
                </a:lnTo>
                <a:lnTo>
                  <a:pt x="902" y="76"/>
                </a:lnTo>
                <a:lnTo>
                  <a:pt x="928" y="92"/>
                </a:lnTo>
                <a:lnTo>
                  <a:pt x="952" y="106"/>
                </a:lnTo>
                <a:lnTo>
                  <a:pt x="976" y="124"/>
                </a:lnTo>
                <a:lnTo>
                  <a:pt x="998" y="142"/>
                </a:lnTo>
                <a:lnTo>
                  <a:pt x="1020" y="160"/>
                </a:lnTo>
                <a:lnTo>
                  <a:pt x="1042" y="180"/>
                </a:lnTo>
                <a:lnTo>
                  <a:pt x="1062" y="202"/>
                </a:lnTo>
                <a:lnTo>
                  <a:pt x="1080" y="224"/>
                </a:lnTo>
                <a:lnTo>
                  <a:pt x="1098" y="246"/>
                </a:lnTo>
                <a:lnTo>
                  <a:pt x="1116" y="270"/>
                </a:lnTo>
                <a:lnTo>
                  <a:pt x="1132" y="294"/>
                </a:lnTo>
                <a:lnTo>
                  <a:pt x="1146" y="320"/>
                </a:lnTo>
                <a:lnTo>
                  <a:pt x="1160" y="346"/>
                </a:lnTo>
                <a:lnTo>
                  <a:pt x="1172" y="372"/>
                </a:lnTo>
                <a:lnTo>
                  <a:pt x="1182" y="400"/>
                </a:lnTo>
                <a:lnTo>
                  <a:pt x="1192" y="428"/>
                </a:lnTo>
                <a:lnTo>
                  <a:pt x="1200" y="456"/>
                </a:lnTo>
                <a:lnTo>
                  <a:pt x="1208" y="486"/>
                </a:lnTo>
                <a:lnTo>
                  <a:pt x="1212" y="514"/>
                </a:lnTo>
                <a:lnTo>
                  <a:pt x="1216" y="546"/>
                </a:lnTo>
                <a:lnTo>
                  <a:pt x="1218" y="576"/>
                </a:lnTo>
                <a:lnTo>
                  <a:pt x="1220" y="606"/>
                </a:lnTo>
                <a:lnTo>
                  <a:pt x="1220" y="608"/>
                </a:lnTo>
                <a:lnTo>
                  <a:pt x="1220" y="608"/>
                </a:lnTo>
                <a:lnTo>
                  <a:pt x="1218" y="638"/>
                </a:lnTo>
                <a:lnTo>
                  <a:pt x="1216" y="670"/>
                </a:lnTo>
                <a:lnTo>
                  <a:pt x="1212" y="700"/>
                </a:lnTo>
                <a:lnTo>
                  <a:pt x="1206" y="730"/>
                </a:lnTo>
                <a:lnTo>
                  <a:pt x="1200" y="760"/>
                </a:lnTo>
                <a:lnTo>
                  <a:pt x="1192" y="788"/>
                </a:lnTo>
                <a:lnTo>
                  <a:pt x="1182" y="816"/>
                </a:lnTo>
                <a:lnTo>
                  <a:pt x="1172" y="844"/>
                </a:lnTo>
                <a:lnTo>
                  <a:pt x="1160" y="870"/>
                </a:lnTo>
                <a:lnTo>
                  <a:pt x="1146" y="896"/>
                </a:lnTo>
                <a:lnTo>
                  <a:pt x="1132" y="922"/>
                </a:lnTo>
                <a:lnTo>
                  <a:pt x="1116" y="946"/>
                </a:lnTo>
                <a:lnTo>
                  <a:pt x="1098" y="970"/>
                </a:lnTo>
                <a:lnTo>
                  <a:pt x="1080" y="992"/>
                </a:lnTo>
                <a:lnTo>
                  <a:pt x="1062" y="1014"/>
                </a:lnTo>
                <a:lnTo>
                  <a:pt x="1040" y="1036"/>
                </a:lnTo>
                <a:lnTo>
                  <a:pt x="1020" y="1056"/>
                </a:lnTo>
                <a:lnTo>
                  <a:pt x="998" y="1074"/>
                </a:lnTo>
                <a:lnTo>
                  <a:pt x="974" y="1092"/>
                </a:lnTo>
                <a:lnTo>
                  <a:pt x="952" y="1110"/>
                </a:lnTo>
                <a:lnTo>
                  <a:pt x="926" y="1124"/>
                </a:lnTo>
                <a:lnTo>
                  <a:pt x="902" y="1140"/>
                </a:lnTo>
                <a:lnTo>
                  <a:pt x="874" y="1152"/>
                </a:lnTo>
                <a:lnTo>
                  <a:pt x="848" y="1164"/>
                </a:lnTo>
                <a:lnTo>
                  <a:pt x="820" y="1176"/>
                </a:lnTo>
                <a:lnTo>
                  <a:pt x="792" y="1184"/>
                </a:lnTo>
                <a:lnTo>
                  <a:pt x="764" y="1194"/>
                </a:lnTo>
                <a:lnTo>
                  <a:pt x="734" y="1200"/>
                </a:lnTo>
                <a:lnTo>
                  <a:pt x="704" y="1206"/>
                </a:lnTo>
                <a:lnTo>
                  <a:pt x="674" y="1208"/>
                </a:lnTo>
                <a:lnTo>
                  <a:pt x="644" y="1212"/>
                </a:lnTo>
                <a:lnTo>
                  <a:pt x="612" y="1212"/>
                </a:lnTo>
                <a:lnTo>
                  <a:pt x="612" y="1212"/>
                </a:lnTo>
                <a:lnTo>
                  <a:pt x="612" y="1212"/>
                </a:lnTo>
                <a:lnTo>
                  <a:pt x="580" y="1212"/>
                </a:lnTo>
                <a:lnTo>
                  <a:pt x="550" y="1208"/>
                </a:lnTo>
                <a:lnTo>
                  <a:pt x="518" y="1204"/>
                </a:lnTo>
                <a:lnTo>
                  <a:pt x="488" y="1200"/>
                </a:lnTo>
                <a:lnTo>
                  <a:pt x="460" y="1192"/>
                </a:lnTo>
                <a:lnTo>
                  <a:pt x="430" y="1184"/>
                </a:lnTo>
                <a:lnTo>
                  <a:pt x="402" y="1176"/>
                </a:lnTo>
                <a:lnTo>
                  <a:pt x="376" y="1164"/>
                </a:lnTo>
                <a:lnTo>
                  <a:pt x="348" y="1152"/>
                </a:lnTo>
                <a:lnTo>
                  <a:pt x="322" y="1138"/>
                </a:lnTo>
                <a:lnTo>
                  <a:pt x="296" y="1124"/>
                </a:lnTo>
                <a:lnTo>
                  <a:pt x="272" y="1108"/>
                </a:lnTo>
                <a:lnTo>
                  <a:pt x="248" y="1092"/>
                </a:lnTo>
                <a:lnTo>
                  <a:pt x="226" y="1074"/>
                </a:lnTo>
                <a:lnTo>
                  <a:pt x="204" y="1054"/>
                </a:lnTo>
                <a:lnTo>
                  <a:pt x="182" y="1034"/>
                </a:lnTo>
                <a:lnTo>
                  <a:pt x="162" y="1014"/>
                </a:lnTo>
                <a:lnTo>
                  <a:pt x="144" y="992"/>
                </a:lnTo>
                <a:lnTo>
                  <a:pt x="126" y="968"/>
                </a:lnTo>
                <a:lnTo>
                  <a:pt x="108" y="944"/>
                </a:lnTo>
                <a:lnTo>
                  <a:pt x="92" y="920"/>
                </a:lnTo>
                <a:lnTo>
                  <a:pt x="78" y="896"/>
                </a:lnTo>
                <a:lnTo>
                  <a:pt x="64" y="870"/>
                </a:lnTo>
                <a:lnTo>
                  <a:pt x="52" y="842"/>
                </a:lnTo>
                <a:lnTo>
                  <a:pt x="42" y="814"/>
                </a:lnTo>
                <a:lnTo>
                  <a:pt x="32" y="786"/>
                </a:lnTo>
                <a:lnTo>
                  <a:pt x="24" y="758"/>
                </a:lnTo>
                <a:lnTo>
                  <a:pt x="18" y="728"/>
                </a:lnTo>
                <a:lnTo>
                  <a:pt x="12" y="698"/>
                </a:lnTo>
                <a:lnTo>
                  <a:pt x="8" y="668"/>
                </a:lnTo>
                <a:lnTo>
                  <a:pt x="6" y="638"/>
                </a:lnTo>
                <a:lnTo>
                  <a:pt x="4" y="606"/>
                </a:lnTo>
                <a:lnTo>
                  <a:pt x="4" y="606"/>
                </a:lnTo>
                <a:lnTo>
                  <a:pt x="2" y="60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7" name="Freeform 9"/>
          <p:cNvSpPr>
            <a:spLocks/>
          </p:cNvSpPr>
          <p:nvPr/>
        </p:nvSpPr>
        <p:spPr bwMode="auto">
          <a:xfrm>
            <a:off x="5322888" y="2584450"/>
            <a:ext cx="1943100" cy="1930400"/>
          </a:xfrm>
          <a:custGeom>
            <a:avLst/>
            <a:gdLst>
              <a:gd name="T0" fmla="*/ 2 w 1224"/>
              <a:gd name="T1" fmla="*/ 638 h 1216"/>
              <a:gd name="T2" fmla="*/ 28 w 1224"/>
              <a:gd name="T3" fmla="*/ 788 h 1216"/>
              <a:gd name="T4" fmla="*/ 90 w 1224"/>
              <a:gd name="T5" fmla="*/ 922 h 1216"/>
              <a:gd name="T6" fmla="*/ 180 w 1224"/>
              <a:gd name="T7" fmla="*/ 1038 h 1216"/>
              <a:gd name="T8" fmla="*/ 294 w 1224"/>
              <a:gd name="T9" fmla="*/ 1128 h 1216"/>
              <a:gd name="T10" fmla="*/ 430 w 1224"/>
              <a:gd name="T11" fmla="*/ 1188 h 1216"/>
              <a:gd name="T12" fmla="*/ 580 w 1224"/>
              <a:gd name="T13" fmla="*/ 1216 h 1216"/>
              <a:gd name="T14" fmla="*/ 674 w 1224"/>
              <a:gd name="T15" fmla="*/ 1212 h 1216"/>
              <a:gd name="T16" fmla="*/ 822 w 1224"/>
              <a:gd name="T17" fmla="*/ 1180 h 1216"/>
              <a:gd name="T18" fmla="*/ 954 w 1224"/>
              <a:gd name="T19" fmla="*/ 1112 h 1216"/>
              <a:gd name="T20" fmla="*/ 1064 w 1224"/>
              <a:gd name="T21" fmla="*/ 1018 h 1216"/>
              <a:gd name="T22" fmla="*/ 1150 w 1224"/>
              <a:gd name="T23" fmla="*/ 898 h 1216"/>
              <a:gd name="T24" fmla="*/ 1204 w 1224"/>
              <a:gd name="T25" fmla="*/ 760 h 1216"/>
              <a:gd name="T26" fmla="*/ 1224 w 1224"/>
              <a:gd name="T27" fmla="*/ 608 h 1216"/>
              <a:gd name="T28" fmla="*/ 1216 w 1224"/>
              <a:gd name="T29" fmla="*/ 514 h 1216"/>
              <a:gd name="T30" fmla="*/ 1176 w 1224"/>
              <a:gd name="T31" fmla="*/ 370 h 1216"/>
              <a:gd name="T32" fmla="*/ 1102 w 1224"/>
              <a:gd name="T33" fmla="*/ 244 h 1216"/>
              <a:gd name="T34" fmla="*/ 1002 w 1224"/>
              <a:gd name="T35" fmla="*/ 138 h 1216"/>
              <a:gd name="T36" fmla="*/ 878 w 1224"/>
              <a:gd name="T37" fmla="*/ 60 h 1216"/>
              <a:gd name="T38" fmla="*/ 736 w 1224"/>
              <a:gd name="T39" fmla="*/ 12 h 1216"/>
              <a:gd name="T40" fmla="*/ 612 w 1224"/>
              <a:gd name="T41" fmla="*/ 0 h 1216"/>
              <a:gd name="T42" fmla="*/ 490 w 1224"/>
              <a:gd name="T43" fmla="*/ 12 h 1216"/>
              <a:gd name="T44" fmla="*/ 348 w 1224"/>
              <a:gd name="T45" fmla="*/ 58 h 1216"/>
              <a:gd name="T46" fmla="*/ 224 w 1224"/>
              <a:gd name="T47" fmla="*/ 138 h 1216"/>
              <a:gd name="T48" fmla="*/ 122 w 1224"/>
              <a:gd name="T49" fmla="*/ 242 h 1216"/>
              <a:gd name="T50" fmla="*/ 50 w 1224"/>
              <a:gd name="T51" fmla="*/ 370 h 1216"/>
              <a:gd name="T52" fmla="*/ 8 w 1224"/>
              <a:gd name="T53" fmla="*/ 514 h 1216"/>
              <a:gd name="T54" fmla="*/ 4 w 1224"/>
              <a:gd name="T55" fmla="*/ 606 h 1216"/>
              <a:gd name="T56" fmla="*/ 18 w 1224"/>
              <a:gd name="T57" fmla="*/ 484 h 1216"/>
              <a:gd name="T58" fmla="*/ 66 w 1224"/>
              <a:gd name="T59" fmla="*/ 344 h 1216"/>
              <a:gd name="T60" fmla="*/ 144 w 1224"/>
              <a:gd name="T61" fmla="*/ 222 h 1216"/>
              <a:gd name="T62" fmla="*/ 250 w 1224"/>
              <a:gd name="T63" fmla="*/ 122 h 1216"/>
              <a:gd name="T64" fmla="*/ 376 w 1224"/>
              <a:gd name="T65" fmla="*/ 50 h 1216"/>
              <a:gd name="T66" fmla="*/ 520 w 1224"/>
              <a:gd name="T67" fmla="*/ 10 h 1216"/>
              <a:gd name="T68" fmla="*/ 614 w 1224"/>
              <a:gd name="T69" fmla="*/ 4 h 1216"/>
              <a:gd name="T70" fmla="*/ 764 w 1224"/>
              <a:gd name="T71" fmla="*/ 22 h 1216"/>
              <a:gd name="T72" fmla="*/ 902 w 1224"/>
              <a:gd name="T73" fmla="*/ 76 h 1216"/>
              <a:gd name="T74" fmla="*/ 1020 w 1224"/>
              <a:gd name="T75" fmla="*/ 160 h 1216"/>
              <a:gd name="T76" fmla="*/ 1116 w 1224"/>
              <a:gd name="T77" fmla="*/ 270 h 1216"/>
              <a:gd name="T78" fmla="*/ 1182 w 1224"/>
              <a:gd name="T79" fmla="*/ 400 h 1216"/>
              <a:gd name="T80" fmla="*/ 1216 w 1224"/>
              <a:gd name="T81" fmla="*/ 546 h 1216"/>
              <a:gd name="T82" fmla="*/ 1218 w 1224"/>
              <a:gd name="T83" fmla="*/ 638 h 1216"/>
              <a:gd name="T84" fmla="*/ 1192 w 1224"/>
              <a:gd name="T85" fmla="*/ 788 h 1216"/>
              <a:gd name="T86" fmla="*/ 1132 w 1224"/>
              <a:gd name="T87" fmla="*/ 922 h 1216"/>
              <a:gd name="T88" fmla="*/ 1040 w 1224"/>
              <a:gd name="T89" fmla="*/ 1036 h 1216"/>
              <a:gd name="T90" fmla="*/ 926 w 1224"/>
              <a:gd name="T91" fmla="*/ 1124 h 1216"/>
              <a:gd name="T92" fmla="*/ 792 w 1224"/>
              <a:gd name="T93" fmla="*/ 1184 h 1216"/>
              <a:gd name="T94" fmla="*/ 644 w 1224"/>
              <a:gd name="T95" fmla="*/ 1212 h 1216"/>
              <a:gd name="T96" fmla="*/ 550 w 1224"/>
              <a:gd name="T97" fmla="*/ 1208 h 1216"/>
              <a:gd name="T98" fmla="*/ 402 w 1224"/>
              <a:gd name="T99" fmla="*/ 1176 h 1216"/>
              <a:gd name="T100" fmla="*/ 272 w 1224"/>
              <a:gd name="T101" fmla="*/ 1108 h 1216"/>
              <a:gd name="T102" fmla="*/ 162 w 1224"/>
              <a:gd name="T103" fmla="*/ 1014 h 1216"/>
              <a:gd name="T104" fmla="*/ 78 w 1224"/>
              <a:gd name="T105" fmla="*/ 896 h 1216"/>
              <a:gd name="T106" fmla="*/ 24 w 1224"/>
              <a:gd name="T107" fmla="*/ 758 h 1216"/>
              <a:gd name="T108" fmla="*/ 4 w 1224"/>
              <a:gd name="T109" fmla="*/ 606 h 1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24" h="1216">
                <a:moveTo>
                  <a:pt x="2" y="606"/>
                </a:moveTo>
                <a:lnTo>
                  <a:pt x="0" y="606"/>
                </a:lnTo>
                <a:lnTo>
                  <a:pt x="0" y="606"/>
                </a:lnTo>
                <a:lnTo>
                  <a:pt x="0" y="606"/>
                </a:lnTo>
                <a:lnTo>
                  <a:pt x="2" y="638"/>
                </a:lnTo>
                <a:lnTo>
                  <a:pt x="4" y="668"/>
                </a:lnTo>
                <a:lnTo>
                  <a:pt x="8" y="700"/>
                </a:lnTo>
                <a:lnTo>
                  <a:pt x="14" y="730"/>
                </a:lnTo>
                <a:lnTo>
                  <a:pt x="20" y="758"/>
                </a:lnTo>
                <a:lnTo>
                  <a:pt x="28" y="788"/>
                </a:lnTo>
                <a:lnTo>
                  <a:pt x="38" y="816"/>
                </a:lnTo>
                <a:lnTo>
                  <a:pt x="48" y="844"/>
                </a:lnTo>
                <a:lnTo>
                  <a:pt x="62" y="870"/>
                </a:lnTo>
                <a:lnTo>
                  <a:pt x="74" y="898"/>
                </a:lnTo>
                <a:lnTo>
                  <a:pt x="90" y="922"/>
                </a:lnTo>
                <a:lnTo>
                  <a:pt x="106" y="948"/>
                </a:lnTo>
                <a:lnTo>
                  <a:pt x="122" y="972"/>
                </a:lnTo>
                <a:lnTo>
                  <a:pt x="140" y="994"/>
                </a:lnTo>
                <a:lnTo>
                  <a:pt x="160" y="1016"/>
                </a:lnTo>
                <a:lnTo>
                  <a:pt x="180" y="1038"/>
                </a:lnTo>
                <a:lnTo>
                  <a:pt x="200" y="1058"/>
                </a:lnTo>
                <a:lnTo>
                  <a:pt x="224" y="1076"/>
                </a:lnTo>
                <a:lnTo>
                  <a:pt x="246" y="1094"/>
                </a:lnTo>
                <a:lnTo>
                  <a:pt x="270" y="1112"/>
                </a:lnTo>
                <a:lnTo>
                  <a:pt x="294" y="1128"/>
                </a:lnTo>
                <a:lnTo>
                  <a:pt x="320" y="1142"/>
                </a:lnTo>
                <a:lnTo>
                  <a:pt x="346" y="1156"/>
                </a:lnTo>
                <a:lnTo>
                  <a:pt x="374" y="1168"/>
                </a:lnTo>
                <a:lnTo>
                  <a:pt x="402" y="1178"/>
                </a:lnTo>
                <a:lnTo>
                  <a:pt x="430" y="1188"/>
                </a:lnTo>
                <a:lnTo>
                  <a:pt x="458" y="1196"/>
                </a:lnTo>
                <a:lnTo>
                  <a:pt x="488" y="1204"/>
                </a:lnTo>
                <a:lnTo>
                  <a:pt x="518" y="1208"/>
                </a:lnTo>
                <a:lnTo>
                  <a:pt x="548" y="1212"/>
                </a:lnTo>
                <a:lnTo>
                  <a:pt x="580" y="1216"/>
                </a:lnTo>
                <a:lnTo>
                  <a:pt x="612" y="1216"/>
                </a:lnTo>
                <a:lnTo>
                  <a:pt x="612" y="1216"/>
                </a:lnTo>
                <a:lnTo>
                  <a:pt x="612" y="1216"/>
                </a:lnTo>
                <a:lnTo>
                  <a:pt x="644" y="1216"/>
                </a:lnTo>
                <a:lnTo>
                  <a:pt x="674" y="1212"/>
                </a:lnTo>
                <a:lnTo>
                  <a:pt x="706" y="1210"/>
                </a:lnTo>
                <a:lnTo>
                  <a:pt x="736" y="1204"/>
                </a:lnTo>
                <a:lnTo>
                  <a:pt x="764" y="1196"/>
                </a:lnTo>
                <a:lnTo>
                  <a:pt x="794" y="1188"/>
                </a:lnTo>
                <a:lnTo>
                  <a:pt x="822" y="1180"/>
                </a:lnTo>
                <a:lnTo>
                  <a:pt x="850" y="1168"/>
                </a:lnTo>
                <a:lnTo>
                  <a:pt x="876" y="1156"/>
                </a:lnTo>
                <a:lnTo>
                  <a:pt x="902" y="1142"/>
                </a:lnTo>
                <a:lnTo>
                  <a:pt x="928" y="1128"/>
                </a:lnTo>
                <a:lnTo>
                  <a:pt x="954" y="1112"/>
                </a:lnTo>
                <a:lnTo>
                  <a:pt x="978" y="1096"/>
                </a:lnTo>
                <a:lnTo>
                  <a:pt x="1000" y="1078"/>
                </a:lnTo>
                <a:lnTo>
                  <a:pt x="1022" y="1058"/>
                </a:lnTo>
                <a:lnTo>
                  <a:pt x="1044" y="1038"/>
                </a:lnTo>
                <a:lnTo>
                  <a:pt x="1064" y="1018"/>
                </a:lnTo>
                <a:lnTo>
                  <a:pt x="1084" y="996"/>
                </a:lnTo>
                <a:lnTo>
                  <a:pt x="1102" y="972"/>
                </a:lnTo>
                <a:lnTo>
                  <a:pt x="1118" y="948"/>
                </a:lnTo>
                <a:lnTo>
                  <a:pt x="1134" y="924"/>
                </a:lnTo>
                <a:lnTo>
                  <a:pt x="1150" y="898"/>
                </a:lnTo>
                <a:lnTo>
                  <a:pt x="1162" y="872"/>
                </a:lnTo>
                <a:lnTo>
                  <a:pt x="1174" y="844"/>
                </a:lnTo>
                <a:lnTo>
                  <a:pt x="1186" y="818"/>
                </a:lnTo>
                <a:lnTo>
                  <a:pt x="1196" y="788"/>
                </a:lnTo>
                <a:lnTo>
                  <a:pt x="1204" y="760"/>
                </a:lnTo>
                <a:lnTo>
                  <a:pt x="1210" y="730"/>
                </a:lnTo>
                <a:lnTo>
                  <a:pt x="1216" y="700"/>
                </a:lnTo>
                <a:lnTo>
                  <a:pt x="1220" y="670"/>
                </a:lnTo>
                <a:lnTo>
                  <a:pt x="1222" y="640"/>
                </a:lnTo>
                <a:lnTo>
                  <a:pt x="1224" y="608"/>
                </a:lnTo>
                <a:lnTo>
                  <a:pt x="1224" y="606"/>
                </a:lnTo>
                <a:lnTo>
                  <a:pt x="1224" y="606"/>
                </a:lnTo>
                <a:lnTo>
                  <a:pt x="1222" y="576"/>
                </a:lnTo>
                <a:lnTo>
                  <a:pt x="1220" y="544"/>
                </a:lnTo>
                <a:lnTo>
                  <a:pt x="1216" y="514"/>
                </a:lnTo>
                <a:lnTo>
                  <a:pt x="1212" y="484"/>
                </a:lnTo>
                <a:lnTo>
                  <a:pt x="1204" y="456"/>
                </a:lnTo>
                <a:lnTo>
                  <a:pt x="1196" y="426"/>
                </a:lnTo>
                <a:lnTo>
                  <a:pt x="1186" y="398"/>
                </a:lnTo>
                <a:lnTo>
                  <a:pt x="1176" y="370"/>
                </a:lnTo>
                <a:lnTo>
                  <a:pt x="1164" y="344"/>
                </a:lnTo>
                <a:lnTo>
                  <a:pt x="1150" y="318"/>
                </a:lnTo>
                <a:lnTo>
                  <a:pt x="1136" y="292"/>
                </a:lnTo>
                <a:lnTo>
                  <a:pt x="1120" y="268"/>
                </a:lnTo>
                <a:lnTo>
                  <a:pt x="1102" y="244"/>
                </a:lnTo>
                <a:lnTo>
                  <a:pt x="1084" y="220"/>
                </a:lnTo>
                <a:lnTo>
                  <a:pt x="1064" y="198"/>
                </a:lnTo>
                <a:lnTo>
                  <a:pt x="1044" y="178"/>
                </a:lnTo>
                <a:lnTo>
                  <a:pt x="1024" y="158"/>
                </a:lnTo>
                <a:lnTo>
                  <a:pt x="1002" y="138"/>
                </a:lnTo>
                <a:lnTo>
                  <a:pt x="978" y="120"/>
                </a:lnTo>
                <a:lnTo>
                  <a:pt x="954" y="104"/>
                </a:lnTo>
                <a:lnTo>
                  <a:pt x="930" y="88"/>
                </a:lnTo>
                <a:lnTo>
                  <a:pt x="904" y="72"/>
                </a:lnTo>
                <a:lnTo>
                  <a:pt x="878" y="60"/>
                </a:lnTo>
                <a:lnTo>
                  <a:pt x="850" y="48"/>
                </a:lnTo>
                <a:lnTo>
                  <a:pt x="822" y="36"/>
                </a:lnTo>
                <a:lnTo>
                  <a:pt x="794" y="26"/>
                </a:lnTo>
                <a:lnTo>
                  <a:pt x="766" y="18"/>
                </a:lnTo>
                <a:lnTo>
                  <a:pt x="736" y="12"/>
                </a:lnTo>
                <a:lnTo>
                  <a:pt x="706" y="6"/>
                </a:lnTo>
                <a:lnTo>
                  <a:pt x="676" y="2"/>
                </a:lnTo>
                <a:lnTo>
                  <a:pt x="644" y="0"/>
                </a:lnTo>
                <a:lnTo>
                  <a:pt x="614" y="0"/>
                </a:lnTo>
                <a:lnTo>
                  <a:pt x="612" y="0"/>
                </a:lnTo>
                <a:lnTo>
                  <a:pt x="612" y="0"/>
                </a:lnTo>
                <a:lnTo>
                  <a:pt x="580" y="0"/>
                </a:lnTo>
                <a:lnTo>
                  <a:pt x="550" y="2"/>
                </a:lnTo>
                <a:lnTo>
                  <a:pt x="520" y="6"/>
                </a:lnTo>
                <a:lnTo>
                  <a:pt x="490" y="12"/>
                </a:lnTo>
                <a:lnTo>
                  <a:pt x="460" y="18"/>
                </a:lnTo>
                <a:lnTo>
                  <a:pt x="430" y="26"/>
                </a:lnTo>
                <a:lnTo>
                  <a:pt x="402" y="36"/>
                </a:lnTo>
                <a:lnTo>
                  <a:pt x="374" y="46"/>
                </a:lnTo>
                <a:lnTo>
                  <a:pt x="348" y="58"/>
                </a:lnTo>
                <a:lnTo>
                  <a:pt x="322" y="72"/>
                </a:lnTo>
                <a:lnTo>
                  <a:pt x="296" y="86"/>
                </a:lnTo>
                <a:lnTo>
                  <a:pt x="272" y="102"/>
                </a:lnTo>
                <a:lnTo>
                  <a:pt x="248" y="120"/>
                </a:lnTo>
                <a:lnTo>
                  <a:pt x="224" y="138"/>
                </a:lnTo>
                <a:lnTo>
                  <a:pt x="202" y="156"/>
                </a:lnTo>
                <a:lnTo>
                  <a:pt x="180" y="176"/>
                </a:lnTo>
                <a:lnTo>
                  <a:pt x="160" y="198"/>
                </a:lnTo>
                <a:lnTo>
                  <a:pt x="142" y="220"/>
                </a:lnTo>
                <a:lnTo>
                  <a:pt x="122" y="242"/>
                </a:lnTo>
                <a:lnTo>
                  <a:pt x="106" y="266"/>
                </a:lnTo>
                <a:lnTo>
                  <a:pt x="90" y="292"/>
                </a:lnTo>
                <a:lnTo>
                  <a:pt x="76" y="316"/>
                </a:lnTo>
                <a:lnTo>
                  <a:pt x="62" y="342"/>
                </a:lnTo>
                <a:lnTo>
                  <a:pt x="50" y="370"/>
                </a:lnTo>
                <a:lnTo>
                  <a:pt x="38" y="398"/>
                </a:lnTo>
                <a:lnTo>
                  <a:pt x="28" y="426"/>
                </a:lnTo>
                <a:lnTo>
                  <a:pt x="20" y="454"/>
                </a:lnTo>
                <a:lnTo>
                  <a:pt x="14" y="484"/>
                </a:lnTo>
                <a:lnTo>
                  <a:pt x="8" y="514"/>
                </a:lnTo>
                <a:lnTo>
                  <a:pt x="4" y="544"/>
                </a:lnTo>
                <a:lnTo>
                  <a:pt x="2" y="574"/>
                </a:lnTo>
                <a:lnTo>
                  <a:pt x="0" y="606"/>
                </a:lnTo>
                <a:lnTo>
                  <a:pt x="2" y="606"/>
                </a:lnTo>
                <a:lnTo>
                  <a:pt x="4" y="606"/>
                </a:lnTo>
                <a:lnTo>
                  <a:pt x="4" y="606"/>
                </a:lnTo>
                <a:lnTo>
                  <a:pt x="6" y="574"/>
                </a:lnTo>
                <a:lnTo>
                  <a:pt x="8" y="544"/>
                </a:lnTo>
                <a:lnTo>
                  <a:pt x="12" y="514"/>
                </a:lnTo>
                <a:lnTo>
                  <a:pt x="18" y="484"/>
                </a:lnTo>
                <a:lnTo>
                  <a:pt x="24" y="456"/>
                </a:lnTo>
                <a:lnTo>
                  <a:pt x="32" y="426"/>
                </a:lnTo>
                <a:lnTo>
                  <a:pt x="42" y="398"/>
                </a:lnTo>
                <a:lnTo>
                  <a:pt x="52" y="372"/>
                </a:lnTo>
                <a:lnTo>
                  <a:pt x="66" y="344"/>
                </a:lnTo>
                <a:lnTo>
                  <a:pt x="78" y="318"/>
                </a:lnTo>
                <a:lnTo>
                  <a:pt x="94" y="294"/>
                </a:lnTo>
                <a:lnTo>
                  <a:pt x="110" y="268"/>
                </a:lnTo>
                <a:lnTo>
                  <a:pt x="126" y="246"/>
                </a:lnTo>
                <a:lnTo>
                  <a:pt x="144" y="222"/>
                </a:lnTo>
                <a:lnTo>
                  <a:pt x="164" y="200"/>
                </a:lnTo>
                <a:lnTo>
                  <a:pt x="184" y="180"/>
                </a:lnTo>
                <a:lnTo>
                  <a:pt x="204" y="160"/>
                </a:lnTo>
                <a:lnTo>
                  <a:pt x="226" y="140"/>
                </a:lnTo>
                <a:lnTo>
                  <a:pt x="250" y="122"/>
                </a:lnTo>
                <a:lnTo>
                  <a:pt x="274" y="106"/>
                </a:lnTo>
                <a:lnTo>
                  <a:pt x="298" y="90"/>
                </a:lnTo>
                <a:lnTo>
                  <a:pt x="324" y="76"/>
                </a:lnTo>
                <a:lnTo>
                  <a:pt x="350" y="62"/>
                </a:lnTo>
                <a:lnTo>
                  <a:pt x="376" y="50"/>
                </a:lnTo>
                <a:lnTo>
                  <a:pt x="404" y="40"/>
                </a:lnTo>
                <a:lnTo>
                  <a:pt x="432" y="30"/>
                </a:lnTo>
                <a:lnTo>
                  <a:pt x="460" y="22"/>
                </a:lnTo>
                <a:lnTo>
                  <a:pt x="490" y="16"/>
                </a:lnTo>
                <a:lnTo>
                  <a:pt x="520" y="10"/>
                </a:lnTo>
                <a:lnTo>
                  <a:pt x="550" y="6"/>
                </a:lnTo>
                <a:lnTo>
                  <a:pt x="580" y="4"/>
                </a:lnTo>
                <a:lnTo>
                  <a:pt x="612" y="4"/>
                </a:lnTo>
                <a:lnTo>
                  <a:pt x="614" y="4"/>
                </a:lnTo>
                <a:lnTo>
                  <a:pt x="614" y="4"/>
                </a:lnTo>
                <a:lnTo>
                  <a:pt x="644" y="4"/>
                </a:lnTo>
                <a:lnTo>
                  <a:pt x="676" y="6"/>
                </a:lnTo>
                <a:lnTo>
                  <a:pt x="706" y="10"/>
                </a:lnTo>
                <a:lnTo>
                  <a:pt x="736" y="16"/>
                </a:lnTo>
                <a:lnTo>
                  <a:pt x="764" y="22"/>
                </a:lnTo>
                <a:lnTo>
                  <a:pt x="794" y="30"/>
                </a:lnTo>
                <a:lnTo>
                  <a:pt x="822" y="40"/>
                </a:lnTo>
                <a:lnTo>
                  <a:pt x="850" y="50"/>
                </a:lnTo>
                <a:lnTo>
                  <a:pt x="876" y="64"/>
                </a:lnTo>
                <a:lnTo>
                  <a:pt x="902" y="76"/>
                </a:lnTo>
                <a:lnTo>
                  <a:pt x="928" y="92"/>
                </a:lnTo>
                <a:lnTo>
                  <a:pt x="952" y="106"/>
                </a:lnTo>
                <a:lnTo>
                  <a:pt x="976" y="124"/>
                </a:lnTo>
                <a:lnTo>
                  <a:pt x="998" y="142"/>
                </a:lnTo>
                <a:lnTo>
                  <a:pt x="1020" y="160"/>
                </a:lnTo>
                <a:lnTo>
                  <a:pt x="1042" y="180"/>
                </a:lnTo>
                <a:lnTo>
                  <a:pt x="1062" y="202"/>
                </a:lnTo>
                <a:lnTo>
                  <a:pt x="1080" y="224"/>
                </a:lnTo>
                <a:lnTo>
                  <a:pt x="1098" y="246"/>
                </a:lnTo>
                <a:lnTo>
                  <a:pt x="1116" y="270"/>
                </a:lnTo>
                <a:lnTo>
                  <a:pt x="1132" y="294"/>
                </a:lnTo>
                <a:lnTo>
                  <a:pt x="1146" y="320"/>
                </a:lnTo>
                <a:lnTo>
                  <a:pt x="1160" y="346"/>
                </a:lnTo>
                <a:lnTo>
                  <a:pt x="1172" y="372"/>
                </a:lnTo>
                <a:lnTo>
                  <a:pt x="1182" y="400"/>
                </a:lnTo>
                <a:lnTo>
                  <a:pt x="1192" y="428"/>
                </a:lnTo>
                <a:lnTo>
                  <a:pt x="1200" y="456"/>
                </a:lnTo>
                <a:lnTo>
                  <a:pt x="1208" y="486"/>
                </a:lnTo>
                <a:lnTo>
                  <a:pt x="1212" y="514"/>
                </a:lnTo>
                <a:lnTo>
                  <a:pt x="1216" y="546"/>
                </a:lnTo>
                <a:lnTo>
                  <a:pt x="1218" y="576"/>
                </a:lnTo>
                <a:lnTo>
                  <a:pt x="1220" y="606"/>
                </a:lnTo>
                <a:lnTo>
                  <a:pt x="1220" y="608"/>
                </a:lnTo>
                <a:lnTo>
                  <a:pt x="1220" y="608"/>
                </a:lnTo>
                <a:lnTo>
                  <a:pt x="1218" y="638"/>
                </a:lnTo>
                <a:lnTo>
                  <a:pt x="1216" y="670"/>
                </a:lnTo>
                <a:lnTo>
                  <a:pt x="1212" y="700"/>
                </a:lnTo>
                <a:lnTo>
                  <a:pt x="1206" y="730"/>
                </a:lnTo>
                <a:lnTo>
                  <a:pt x="1200" y="760"/>
                </a:lnTo>
                <a:lnTo>
                  <a:pt x="1192" y="788"/>
                </a:lnTo>
                <a:lnTo>
                  <a:pt x="1182" y="816"/>
                </a:lnTo>
                <a:lnTo>
                  <a:pt x="1172" y="844"/>
                </a:lnTo>
                <a:lnTo>
                  <a:pt x="1160" y="870"/>
                </a:lnTo>
                <a:lnTo>
                  <a:pt x="1146" y="896"/>
                </a:lnTo>
                <a:lnTo>
                  <a:pt x="1132" y="922"/>
                </a:lnTo>
                <a:lnTo>
                  <a:pt x="1116" y="946"/>
                </a:lnTo>
                <a:lnTo>
                  <a:pt x="1098" y="970"/>
                </a:lnTo>
                <a:lnTo>
                  <a:pt x="1080" y="992"/>
                </a:lnTo>
                <a:lnTo>
                  <a:pt x="1062" y="1014"/>
                </a:lnTo>
                <a:lnTo>
                  <a:pt x="1040" y="1036"/>
                </a:lnTo>
                <a:lnTo>
                  <a:pt x="1020" y="1056"/>
                </a:lnTo>
                <a:lnTo>
                  <a:pt x="998" y="1074"/>
                </a:lnTo>
                <a:lnTo>
                  <a:pt x="974" y="1092"/>
                </a:lnTo>
                <a:lnTo>
                  <a:pt x="952" y="1110"/>
                </a:lnTo>
                <a:lnTo>
                  <a:pt x="926" y="1124"/>
                </a:lnTo>
                <a:lnTo>
                  <a:pt x="902" y="1140"/>
                </a:lnTo>
                <a:lnTo>
                  <a:pt x="874" y="1152"/>
                </a:lnTo>
                <a:lnTo>
                  <a:pt x="848" y="1164"/>
                </a:lnTo>
                <a:lnTo>
                  <a:pt x="820" y="1176"/>
                </a:lnTo>
                <a:lnTo>
                  <a:pt x="792" y="1184"/>
                </a:lnTo>
                <a:lnTo>
                  <a:pt x="764" y="1194"/>
                </a:lnTo>
                <a:lnTo>
                  <a:pt x="734" y="1200"/>
                </a:lnTo>
                <a:lnTo>
                  <a:pt x="704" y="1206"/>
                </a:lnTo>
                <a:lnTo>
                  <a:pt x="674" y="1208"/>
                </a:lnTo>
                <a:lnTo>
                  <a:pt x="644" y="1212"/>
                </a:lnTo>
                <a:lnTo>
                  <a:pt x="612" y="1212"/>
                </a:lnTo>
                <a:lnTo>
                  <a:pt x="612" y="1212"/>
                </a:lnTo>
                <a:lnTo>
                  <a:pt x="612" y="1212"/>
                </a:lnTo>
                <a:lnTo>
                  <a:pt x="580" y="1212"/>
                </a:lnTo>
                <a:lnTo>
                  <a:pt x="550" y="1208"/>
                </a:lnTo>
                <a:lnTo>
                  <a:pt x="518" y="1204"/>
                </a:lnTo>
                <a:lnTo>
                  <a:pt x="488" y="1200"/>
                </a:lnTo>
                <a:lnTo>
                  <a:pt x="460" y="1192"/>
                </a:lnTo>
                <a:lnTo>
                  <a:pt x="430" y="1184"/>
                </a:lnTo>
                <a:lnTo>
                  <a:pt x="402" y="1176"/>
                </a:lnTo>
                <a:lnTo>
                  <a:pt x="376" y="1164"/>
                </a:lnTo>
                <a:lnTo>
                  <a:pt x="348" y="1152"/>
                </a:lnTo>
                <a:lnTo>
                  <a:pt x="322" y="1138"/>
                </a:lnTo>
                <a:lnTo>
                  <a:pt x="296" y="1124"/>
                </a:lnTo>
                <a:lnTo>
                  <a:pt x="272" y="1108"/>
                </a:lnTo>
                <a:lnTo>
                  <a:pt x="248" y="1092"/>
                </a:lnTo>
                <a:lnTo>
                  <a:pt x="226" y="1074"/>
                </a:lnTo>
                <a:lnTo>
                  <a:pt x="204" y="1054"/>
                </a:lnTo>
                <a:lnTo>
                  <a:pt x="182" y="1034"/>
                </a:lnTo>
                <a:lnTo>
                  <a:pt x="162" y="1014"/>
                </a:lnTo>
                <a:lnTo>
                  <a:pt x="144" y="992"/>
                </a:lnTo>
                <a:lnTo>
                  <a:pt x="126" y="968"/>
                </a:lnTo>
                <a:lnTo>
                  <a:pt x="108" y="944"/>
                </a:lnTo>
                <a:lnTo>
                  <a:pt x="92" y="920"/>
                </a:lnTo>
                <a:lnTo>
                  <a:pt x="78" y="896"/>
                </a:lnTo>
                <a:lnTo>
                  <a:pt x="64" y="870"/>
                </a:lnTo>
                <a:lnTo>
                  <a:pt x="52" y="842"/>
                </a:lnTo>
                <a:lnTo>
                  <a:pt x="42" y="814"/>
                </a:lnTo>
                <a:lnTo>
                  <a:pt x="32" y="786"/>
                </a:lnTo>
                <a:lnTo>
                  <a:pt x="24" y="758"/>
                </a:lnTo>
                <a:lnTo>
                  <a:pt x="18" y="728"/>
                </a:lnTo>
                <a:lnTo>
                  <a:pt x="12" y="698"/>
                </a:lnTo>
                <a:lnTo>
                  <a:pt x="8" y="668"/>
                </a:lnTo>
                <a:lnTo>
                  <a:pt x="6" y="638"/>
                </a:lnTo>
                <a:lnTo>
                  <a:pt x="4" y="606"/>
                </a:lnTo>
                <a:lnTo>
                  <a:pt x="4" y="606"/>
                </a:lnTo>
                <a:lnTo>
                  <a:pt x="2" y="60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8" name="Freeform 10"/>
          <p:cNvSpPr>
            <a:spLocks/>
          </p:cNvSpPr>
          <p:nvPr/>
        </p:nvSpPr>
        <p:spPr bwMode="auto">
          <a:xfrm>
            <a:off x="5545138" y="2803525"/>
            <a:ext cx="1498600" cy="1492250"/>
          </a:xfrm>
          <a:custGeom>
            <a:avLst/>
            <a:gdLst>
              <a:gd name="T0" fmla="*/ 0 w 944"/>
              <a:gd name="T1" fmla="*/ 468 h 940"/>
              <a:gd name="T2" fmla="*/ 2 w 944"/>
              <a:gd name="T3" fmla="*/ 516 h 940"/>
              <a:gd name="T4" fmla="*/ 10 w 944"/>
              <a:gd name="T5" fmla="*/ 564 h 940"/>
              <a:gd name="T6" fmla="*/ 36 w 944"/>
              <a:gd name="T7" fmla="*/ 652 h 940"/>
              <a:gd name="T8" fmla="*/ 80 w 944"/>
              <a:gd name="T9" fmla="*/ 732 h 940"/>
              <a:gd name="T10" fmla="*/ 138 w 944"/>
              <a:gd name="T11" fmla="*/ 802 h 940"/>
              <a:gd name="T12" fmla="*/ 208 w 944"/>
              <a:gd name="T13" fmla="*/ 858 h 940"/>
              <a:gd name="T14" fmla="*/ 288 w 944"/>
              <a:gd name="T15" fmla="*/ 902 h 940"/>
              <a:gd name="T16" fmla="*/ 376 w 944"/>
              <a:gd name="T17" fmla="*/ 930 h 940"/>
              <a:gd name="T18" fmla="*/ 448 w 944"/>
              <a:gd name="T19" fmla="*/ 940 h 940"/>
              <a:gd name="T20" fmla="*/ 472 w 944"/>
              <a:gd name="T21" fmla="*/ 940 h 940"/>
              <a:gd name="T22" fmla="*/ 520 w 944"/>
              <a:gd name="T23" fmla="*/ 938 h 940"/>
              <a:gd name="T24" fmla="*/ 612 w 944"/>
              <a:gd name="T25" fmla="*/ 918 h 940"/>
              <a:gd name="T26" fmla="*/ 696 w 944"/>
              <a:gd name="T27" fmla="*/ 884 h 940"/>
              <a:gd name="T28" fmla="*/ 772 w 944"/>
              <a:gd name="T29" fmla="*/ 832 h 940"/>
              <a:gd name="T30" fmla="*/ 836 w 944"/>
              <a:gd name="T31" fmla="*/ 770 h 940"/>
              <a:gd name="T32" fmla="*/ 886 w 944"/>
              <a:gd name="T33" fmla="*/ 694 h 940"/>
              <a:gd name="T34" fmla="*/ 922 w 944"/>
              <a:gd name="T35" fmla="*/ 610 h 940"/>
              <a:gd name="T36" fmla="*/ 938 w 944"/>
              <a:gd name="T37" fmla="*/ 542 h 940"/>
              <a:gd name="T38" fmla="*/ 944 w 944"/>
              <a:gd name="T39" fmla="*/ 494 h 940"/>
              <a:gd name="T40" fmla="*/ 944 w 944"/>
              <a:gd name="T41" fmla="*/ 470 h 940"/>
              <a:gd name="T42" fmla="*/ 942 w 944"/>
              <a:gd name="T43" fmla="*/ 422 h 940"/>
              <a:gd name="T44" fmla="*/ 934 w 944"/>
              <a:gd name="T45" fmla="*/ 376 h 940"/>
              <a:gd name="T46" fmla="*/ 908 w 944"/>
              <a:gd name="T47" fmla="*/ 288 h 940"/>
              <a:gd name="T48" fmla="*/ 864 w 944"/>
              <a:gd name="T49" fmla="*/ 208 h 940"/>
              <a:gd name="T50" fmla="*/ 806 w 944"/>
              <a:gd name="T51" fmla="*/ 138 h 940"/>
              <a:gd name="T52" fmla="*/ 736 w 944"/>
              <a:gd name="T53" fmla="*/ 80 h 940"/>
              <a:gd name="T54" fmla="*/ 656 w 944"/>
              <a:gd name="T55" fmla="*/ 36 h 940"/>
              <a:gd name="T56" fmla="*/ 568 w 944"/>
              <a:gd name="T57" fmla="*/ 10 h 940"/>
              <a:gd name="T58" fmla="*/ 498 w 944"/>
              <a:gd name="T59" fmla="*/ 0 h 940"/>
              <a:gd name="T60" fmla="*/ 474 w 944"/>
              <a:gd name="T61" fmla="*/ 0 h 940"/>
              <a:gd name="T62" fmla="*/ 424 w 944"/>
              <a:gd name="T63" fmla="*/ 2 h 940"/>
              <a:gd name="T64" fmla="*/ 332 w 944"/>
              <a:gd name="T65" fmla="*/ 20 h 940"/>
              <a:gd name="T66" fmla="*/ 248 w 944"/>
              <a:gd name="T67" fmla="*/ 56 h 940"/>
              <a:gd name="T68" fmla="*/ 172 w 944"/>
              <a:gd name="T69" fmla="*/ 106 h 940"/>
              <a:gd name="T70" fmla="*/ 108 w 944"/>
              <a:gd name="T71" fmla="*/ 170 h 940"/>
              <a:gd name="T72" fmla="*/ 58 w 944"/>
              <a:gd name="T73" fmla="*/ 244 h 940"/>
              <a:gd name="T74" fmla="*/ 22 w 944"/>
              <a:gd name="T75" fmla="*/ 328 h 940"/>
              <a:gd name="T76" fmla="*/ 6 w 944"/>
              <a:gd name="T77" fmla="*/ 396 h 940"/>
              <a:gd name="T78" fmla="*/ 0 w 944"/>
              <a:gd name="T79" fmla="*/ 444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44" h="940">
                <a:moveTo>
                  <a:pt x="0" y="468"/>
                </a:moveTo>
                <a:lnTo>
                  <a:pt x="0" y="468"/>
                </a:lnTo>
                <a:lnTo>
                  <a:pt x="0" y="492"/>
                </a:lnTo>
                <a:lnTo>
                  <a:pt x="2" y="516"/>
                </a:lnTo>
                <a:lnTo>
                  <a:pt x="6" y="540"/>
                </a:lnTo>
                <a:lnTo>
                  <a:pt x="10" y="564"/>
                </a:lnTo>
                <a:lnTo>
                  <a:pt x="20" y="608"/>
                </a:lnTo>
                <a:lnTo>
                  <a:pt x="36" y="652"/>
                </a:lnTo>
                <a:lnTo>
                  <a:pt x="56" y="692"/>
                </a:lnTo>
                <a:lnTo>
                  <a:pt x="80" y="732"/>
                </a:lnTo>
                <a:lnTo>
                  <a:pt x="108" y="768"/>
                </a:lnTo>
                <a:lnTo>
                  <a:pt x="138" y="802"/>
                </a:lnTo>
                <a:lnTo>
                  <a:pt x="172" y="832"/>
                </a:lnTo>
                <a:lnTo>
                  <a:pt x="208" y="858"/>
                </a:lnTo>
                <a:lnTo>
                  <a:pt x="246" y="882"/>
                </a:lnTo>
                <a:lnTo>
                  <a:pt x="288" y="902"/>
                </a:lnTo>
                <a:lnTo>
                  <a:pt x="332" y="918"/>
                </a:lnTo>
                <a:lnTo>
                  <a:pt x="376" y="930"/>
                </a:lnTo>
                <a:lnTo>
                  <a:pt x="424" y="938"/>
                </a:lnTo>
                <a:lnTo>
                  <a:pt x="448" y="940"/>
                </a:lnTo>
                <a:lnTo>
                  <a:pt x="472" y="940"/>
                </a:lnTo>
                <a:lnTo>
                  <a:pt x="472" y="940"/>
                </a:lnTo>
                <a:lnTo>
                  <a:pt x="496" y="940"/>
                </a:lnTo>
                <a:lnTo>
                  <a:pt x="520" y="938"/>
                </a:lnTo>
                <a:lnTo>
                  <a:pt x="566" y="930"/>
                </a:lnTo>
                <a:lnTo>
                  <a:pt x="612" y="918"/>
                </a:lnTo>
                <a:lnTo>
                  <a:pt x="656" y="904"/>
                </a:lnTo>
                <a:lnTo>
                  <a:pt x="696" y="884"/>
                </a:lnTo>
                <a:lnTo>
                  <a:pt x="736" y="860"/>
                </a:lnTo>
                <a:lnTo>
                  <a:pt x="772" y="832"/>
                </a:lnTo>
                <a:lnTo>
                  <a:pt x="806" y="802"/>
                </a:lnTo>
                <a:lnTo>
                  <a:pt x="836" y="770"/>
                </a:lnTo>
                <a:lnTo>
                  <a:pt x="864" y="734"/>
                </a:lnTo>
                <a:lnTo>
                  <a:pt x="886" y="694"/>
                </a:lnTo>
                <a:lnTo>
                  <a:pt x="906" y="654"/>
                </a:lnTo>
                <a:lnTo>
                  <a:pt x="922" y="610"/>
                </a:lnTo>
                <a:lnTo>
                  <a:pt x="934" y="564"/>
                </a:lnTo>
                <a:lnTo>
                  <a:pt x="938" y="542"/>
                </a:lnTo>
                <a:lnTo>
                  <a:pt x="942" y="518"/>
                </a:lnTo>
                <a:lnTo>
                  <a:pt x="944" y="494"/>
                </a:lnTo>
                <a:lnTo>
                  <a:pt x="944" y="470"/>
                </a:lnTo>
                <a:lnTo>
                  <a:pt x="944" y="470"/>
                </a:lnTo>
                <a:lnTo>
                  <a:pt x="944" y="446"/>
                </a:lnTo>
                <a:lnTo>
                  <a:pt x="942" y="422"/>
                </a:lnTo>
                <a:lnTo>
                  <a:pt x="940" y="398"/>
                </a:lnTo>
                <a:lnTo>
                  <a:pt x="934" y="376"/>
                </a:lnTo>
                <a:lnTo>
                  <a:pt x="924" y="330"/>
                </a:lnTo>
                <a:lnTo>
                  <a:pt x="908" y="288"/>
                </a:lnTo>
                <a:lnTo>
                  <a:pt x="888" y="246"/>
                </a:lnTo>
                <a:lnTo>
                  <a:pt x="864" y="208"/>
                </a:lnTo>
                <a:lnTo>
                  <a:pt x="838" y="172"/>
                </a:lnTo>
                <a:lnTo>
                  <a:pt x="806" y="138"/>
                </a:lnTo>
                <a:lnTo>
                  <a:pt x="774" y="108"/>
                </a:lnTo>
                <a:lnTo>
                  <a:pt x="736" y="80"/>
                </a:lnTo>
                <a:lnTo>
                  <a:pt x="698" y="56"/>
                </a:lnTo>
                <a:lnTo>
                  <a:pt x="656" y="36"/>
                </a:lnTo>
                <a:lnTo>
                  <a:pt x="614" y="20"/>
                </a:lnTo>
                <a:lnTo>
                  <a:pt x="568" y="10"/>
                </a:lnTo>
                <a:lnTo>
                  <a:pt x="522" y="2"/>
                </a:lnTo>
                <a:lnTo>
                  <a:pt x="498" y="0"/>
                </a:lnTo>
                <a:lnTo>
                  <a:pt x="474" y="0"/>
                </a:lnTo>
                <a:lnTo>
                  <a:pt x="474" y="0"/>
                </a:lnTo>
                <a:lnTo>
                  <a:pt x="448" y="0"/>
                </a:lnTo>
                <a:lnTo>
                  <a:pt x="424" y="2"/>
                </a:lnTo>
                <a:lnTo>
                  <a:pt x="378" y="8"/>
                </a:lnTo>
                <a:lnTo>
                  <a:pt x="332" y="20"/>
                </a:lnTo>
                <a:lnTo>
                  <a:pt x="290" y="36"/>
                </a:lnTo>
                <a:lnTo>
                  <a:pt x="248" y="56"/>
                </a:lnTo>
                <a:lnTo>
                  <a:pt x="210" y="80"/>
                </a:lnTo>
                <a:lnTo>
                  <a:pt x="172" y="106"/>
                </a:lnTo>
                <a:lnTo>
                  <a:pt x="138" y="136"/>
                </a:lnTo>
                <a:lnTo>
                  <a:pt x="108" y="170"/>
                </a:lnTo>
                <a:lnTo>
                  <a:pt x="82" y="206"/>
                </a:lnTo>
                <a:lnTo>
                  <a:pt x="58" y="244"/>
                </a:lnTo>
                <a:lnTo>
                  <a:pt x="38" y="286"/>
                </a:lnTo>
                <a:lnTo>
                  <a:pt x="22" y="328"/>
                </a:lnTo>
                <a:lnTo>
                  <a:pt x="10" y="374"/>
                </a:lnTo>
                <a:lnTo>
                  <a:pt x="6" y="396"/>
                </a:lnTo>
                <a:lnTo>
                  <a:pt x="2" y="420"/>
                </a:lnTo>
                <a:lnTo>
                  <a:pt x="0" y="444"/>
                </a:lnTo>
                <a:lnTo>
                  <a:pt x="0" y="4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9" name="Freeform 11"/>
          <p:cNvSpPr>
            <a:spLocks/>
          </p:cNvSpPr>
          <p:nvPr/>
        </p:nvSpPr>
        <p:spPr bwMode="auto">
          <a:xfrm>
            <a:off x="5545138" y="2803525"/>
            <a:ext cx="1498600" cy="1492250"/>
          </a:xfrm>
          <a:custGeom>
            <a:avLst/>
            <a:gdLst>
              <a:gd name="T0" fmla="*/ 0 w 944"/>
              <a:gd name="T1" fmla="*/ 468 h 940"/>
              <a:gd name="T2" fmla="*/ 2 w 944"/>
              <a:gd name="T3" fmla="*/ 516 h 940"/>
              <a:gd name="T4" fmla="*/ 10 w 944"/>
              <a:gd name="T5" fmla="*/ 564 h 940"/>
              <a:gd name="T6" fmla="*/ 36 w 944"/>
              <a:gd name="T7" fmla="*/ 652 h 940"/>
              <a:gd name="T8" fmla="*/ 80 w 944"/>
              <a:gd name="T9" fmla="*/ 732 h 940"/>
              <a:gd name="T10" fmla="*/ 138 w 944"/>
              <a:gd name="T11" fmla="*/ 802 h 940"/>
              <a:gd name="T12" fmla="*/ 208 w 944"/>
              <a:gd name="T13" fmla="*/ 858 h 940"/>
              <a:gd name="T14" fmla="*/ 288 w 944"/>
              <a:gd name="T15" fmla="*/ 902 h 940"/>
              <a:gd name="T16" fmla="*/ 376 w 944"/>
              <a:gd name="T17" fmla="*/ 930 h 940"/>
              <a:gd name="T18" fmla="*/ 448 w 944"/>
              <a:gd name="T19" fmla="*/ 940 h 940"/>
              <a:gd name="T20" fmla="*/ 472 w 944"/>
              <a:gd name="T21" fmla="*/ 940 h 940"/>
              <a:gd name="T22" fmla="*/ 520 w 944"/>
              <a:gd name="T23" fmla="*/ 938 h 940"/>
              <a:gd name="T24" fmla="*/ 612 w 944"/>
              <a:gd name="T25" fmla="*/ 918 h 940"/>
              <a:gd name="T26" fmla="*/ 696 w 944"/>
              <a:gd name="T27" fmla="*/ 884 h 940"/>
              <a:gd name="T28" fmla="*/ 772 w 944"/>
              <a:gd name="T29" fmla="*/ 832 h 940"/>
              <a:gd name="T30" fmla="*/ 836 w 944"/>
              <a:gd name="T31" fmla="*/ 770 h 940"/>
              <a:gd name="T32" fmla="*/ 886 w 944"/>
              <a:gd name="T33" fmla="*/ 694 h 940"/>
              <a:gd name="T34" fmla="*/ 922 w 944"/>
              <a:gd name="T35" fmla="*/ 610 h 940"/>
              <a:gd name="T36" fmla="*/ 938 w 944"/>
              <a:gd name="T37" fmla="*/ 542 h 940"/>
              <a:gd name="T38" fmla="*/ 944 w 944"/>
              <a:gd name="T39" fmla="*/ 494 h 940"/>
              <a:gd name="T40" fmla="*/ 944 w 944"/>
              <a:gd name="T41" fmla="*/ 470 h 940"/>
              <a:gd name="T42" fmla="*/ 942 w 944"/>
              <a:gd name="T43" fmla="*/ 422 h 940"/>
              <a:gd name="T44" fmla="*/ 934 w 944"/>
              <a:gd name="T45" fmla="*/ 376 h 940"/>
              <a:gd name="T46" fmla="*/ 908 w 944"/>
              <a:gd name="T47" fmla="*/ 288 h 940"/>
              <a:gd name="T48" fmla="*/ 864 w 944"/>
              <a:gd name="T49" fmla="*/ 208 h 940"/>
              <a:gd name="T50" fmla="*/ 806 w 944"/>
              <a:gd name="T51" fmla="*/ 138 h 940"/>
              <a:gd name="T52" fmla="*/ 736 w 944"/>
              <a:gd name="T53" fmla="*/ 80 h 940"/>
              <a:gd name="T54" fmla="*/ 656 w 944"/>
              <a:gd name="T55" fmla="*/ 36 h 940"/>
              <a:gd name="T56" fmla="*/ 568 w 944"/>
              <a:gd name="T57" fmla="*/ 10 h 940"/>
              <a:gd name="T58" fmla="*/ 498 w 944"/>
              <a:gd name="T59" fmla="*/ 0 h 940"/>
              <a:gd name="T60" fmla="*/ 474 w 944"/>
              <a:gd name="T61" fmla="*/ 0 h 940"/>
              <a:gd name="T62" fmla="*/ 424 w 944"/>
              <a:gd name="T63" fmla="*/ 2 h 940"/>
              <a:gd name="T64" fmla="*/ 332 w 944"/>
              <a:gd name="T65" fmla="*/ 20 h 940"/>
              <a:gd name="T66" fmla="*/ 248 w 944"/>
              <a:gd name="T67" fmla="*/ 56 h 940"/>
              <a:gd name="T68" fmla="*/ 172 w 944"/>
              <a:gd name="T69" fmla="*/ 106 h 940"/>
              <a:gd name="T70" fmla="*/ 108 w 944"/>
              <a:gd name="T71" fmla="*/ 170 h 940"/>
              <a:gd name="T72" fmla="*/ 58 w 944"/>
              <a:gd name="T73" fmla="*/ 244 h 940"/>
              <a:gd name="T74" fmla="*/ 22 w 944"/>
              <a:gd name="T75" fmla="*/ 328 h 940"/>
              <a:gd name="T76" fmla="*/ 6 w 944"/>
              <a:gd name="T77" fmla="*/ 396 h 940"/>
              <a:gd name="T78" fmla="*/ 0 w 944"/>
              <a:gd name="T79" fmla="*/ 444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44" h="940">
                <a:moveTo>
                  <a:pt x="0" y="468"/>
                </a:moveTo>
                <a:lnTo>
                  <a:pt x="0" y="468"/>
                </a:lnTo>
                <a:lnTo>
                  <a:pt x="0" y="492"/>
                </a:lnTo>
                <a:lnTo>
                  <a:pt x="2" y="516"/>
                </a:lnTo>
                <a:lnTo>
                  <a:pt x="6" y="540"/>
                </a:lnTo>
                <a:lnTo>
                  <a:pt x="10" y="564"/>
                </a:lnTo>
                <a:lnTo>
                  <a:pt x="20" y="608"/>
                </a:lnTo>
                <a:lnTo>
                  <a:pt x="36" y="652"/>
                </a:lnTo>
                <a:lnTo>
                  <a:pt x="56" y="692"/>
                </a:lnTo>
                <a:lnTo>
                  <a:pt x="80" y="732"/>
                </a:lnTo>
                <a:lnTo>
                  <a:pt x="108" y="768"/>
                </a:lnTo>
                <a:lnTo>
                  <a:pt x="138" y="802"/>
                </a:lnTo>
                <a:lnTo>
                  <a:pt x="172" y="832"/>
                </a:lnTo>
                <a:lnTo>
                  <a:pt x="208" y="858"/>
                </a:lnTo>
                <a:lnTo>
                  <a:pt x="246" y="882"/>
                </a:lnTo>
                <a:lnTo>
                  <a:pt x="288" y="902"/>
                </a:lnTo>
                <a:lnTo>
                  <a:pt x="332" y="918"/>
                </a:lnTo>
                <a:lnTo>
                  <a:pt x="376" y="930"/>
                </a:lnTo>
                <a:lnTo>
                  <a:pt x="424" y="938"/>
                </a:lnTo>
                <a:lnTo>
                  <a:pt x="448" y="940"/>
                </a:lnTo>
                <a:lnTo>
                  <a:pt x="472" y="940"/>
                </a:lnTo>
                <a:lnTo>
                  <a:pt x="472" y="940"/>
                </a:lnTo>
                <a:lnTo>
                  <a:pt x="496" y="940"/>
                </a:lnTo>
                <a:lnTo>
                  <a:pt x="520" y="938"/>
                </a:lnTo>
                <a:lnTo>
                  <a:pt x="566" y="930"/>
                </a:lnTo>
                <a:lnTo>
                  <a:pt x="612" y="918"/>
                </a:lnTo>
                <a:lnTo>
                  <a:pt x="656" y="904"/>
                </a:lnTo>
                <a:lnTo>
                  <a:pt x="696" y="884"/>
                </a:lnTo>
                <a:lnTo>
                  <a:pt x="736" y="860"/>
                </a:lnTo>
                <a:lnTo>
                  <a:pt x="772" y="832"/>
                </a:lnTo>
                <a:lnTo>
                  <a:pt x="806" y="802"/>
                </a:lnTo>
                <a:lnTo>
                  <a:pt x="836" y="770"/>
                </a:lnTo>
                <a:lnTo>
                  <a:pt x="864" y="734"/>
                </a:lnTo>
                <a:lnTo>
                  <a:pt x="886" y="694"/>
                </a:lnTo>
                <a:lnTo>
                  <a:pt x="906" y="654"/>
                </a:lnTo>
                <a:lnTo>
                  <a:pt x="922" y="610"/>
                </a:lnTo>
                <a:lnTo>
                  <a:pt x="934" y="564"/>
                </a:lnTo>
                <a:lnTo>
                  <a:pt x="938" y="542"/>
                </a:lnTo>
                <a:lnTo>
                  <a:pt x="942" y="518"/>
                </a:lnTo>
                <a:lnTo>
                  <a:pt x="944" y="494"/>
                </a:lnTo>
                <a:lnTo>
                  <a:pt x="944" y="470"/>
                </a:lnTo>
                <a:lnTo>
                  <a:pt x="944" y="470"/>
                </a:lnTo>
                <a:lnTo>
                  <a:pt x="944" y="446"/>
                </a:lnTo>
                <a:lnTo>
                  <a:pt x="942" y="422"/>
                </a:lnTo>
                <a:lnTo>
                  <a:pt x="940" y="398"/>
                </a:lnTo>
                <a:lnTo>
                  <a:pt x="934" y="376"/>
                </a:lnTo>
                <a:lnTo>
                  <a:pt x="924" y="330"/>
                </a:lnTo>
                <a:lnTo>
                  <a:pt x="908" y="288"/>
                </a:lnTo>
                <a:lnTo>
                  <a:pt x="888" y="246"/>
                </a:lnTo>
                <a:lnTo>
                  <a:pt x="864" y="208"/>
                </a:lnTo>
                <a:lnTo>
                  <a:pt x="838" y="172"/>
                </a:lnTo>
                <a:lnTo>
                  <a:pt x="806" y="138"/>
                </a:lnTo>
                <a:lnTo>
                  <a:pt x="774" y="108"/>
                </a:lnTo>
                <a:lnTo>
                  <a:pt x="736" y="80"/>
                </a:lnTo>
                <a:lnTo>
                  <a:pt x="698" y="56"/>
                </a:lnTo>
                <a:lnTo>
                  <a:pt x="656" y="36"/>
                </a:lnTo>
                <a:lnTo>
                  <a:pt x="614" y="20"/>
                </a:lnTo>
                <a:lnTo>
                  <a:pt x="568" y="10"/>
                </a:lnTo>
                <a:lnTo>
                  <a:pt x="522" y="2"/>
                </a:lnTo>
                <a:lnTo>
                  <a:pt x="498" y="0"/>
                </a:lnTo>
                <a:lnTo>
                  <a:pt x="474" y="0"/>
                </a:lnTo>
                <a:lnTo>
                  <a:pt x="474" y="0"/>
                </a:lnTo>
                <a:lnTo>
                  <a:pt x="448" y="0"/>
                </a:lnTo>
                <a:lnTo>
                  <a:pt x="424" y="2"/>
                </a:lnTo>
                <a:lnTo>
                  <a:pt x="378" y="8"/>
                </a:lnTo>
                <a:lnTo>
                  <a:pt x="332" y="20"/>
                </a:lnTo>
                <a:lnTo>
                  <a:pt x="290" y="36"/>
                </a:lnTo>
                <a:lnTo>
                  <a:pt x="248" y="56"/>
                </a:lnTo>
                <a:lnTo>
                  <a:pt x="210" y="80"/>
                </a:lnTo>
                <a:lnTo>
                  <a:pt x="172" y="106"/>
                </a:lnTo>
                <a:lnTo>
                  <a:pt x="138" y="136"/>
                </a:lnTo>
                <a:lnTo>
                  <a:pt x="108" y="170"/>
                </a:lnTo>
                <a:lnTo>
                  <a:pt x="82" y="206"/>
                </a:lnTo>
                <a:lnTo>
                  <a:pt x="58" y="244"/>
                </a:lnTo>
                <a:lnTo>
                  <a:pt x="38" y="286"/>
                </a:lnTo>
                <a:lnTo>
                  <a:pt x="22" y="328"/>
                </a:lnTo>
                <a:lnTo>
                  <a:pt x="10" y="374"/>
                </a:lnTo>
                <a:lnTo>
                  <a:pt x="6" y="396"/>
                </a:lnTo>
                <a:lnTo>
                  <a:pt x="2" y="420"/>
                </a:lnTo>
                <a:lnTo>
                  <a:pt x="0" y="444"/>
                </a:lnTo>
                <a:lnTo>
                  <a:pt x="0" y="4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0" name="Freeform 12"/>
          <p:cNvSpPr>
            <a:spLocks/>
          </p:cNvSpPr>
          <p:nvPr/>
        </p:nvSpPr>
        <p:spPr bwMode="auto">
          <a:xfrm>
            <a:off x="5541963" y="2800350"/>
            <a:ext cx="1504950" cy="1498600"/>
          </a:xfrm>
          <a:custGeom>
            <a:avLst/>
            <a:gdLst>
              <a:gd name="T0" fmla="*/ 0 w 948"/>
              <a:gd name="T1" fmla="*/ 470 h 944"/>
              <a:gd name="T2" fmla="*/ 2 w 948"/>
              <a:gd name="T3" fmla="*/ 520 h 944"/>
              <a:gd name="T4" fmla="*/ 22 w 948"/>
              <a:gd name="T5" fmla="*/ 612 h 944"/>
              <a:gd name="T6" fmla="*/ 80 w 948"/>
              <a:gd name="T7" fmla="*/ 736 h 944"/>
              <a:gd name="T8" fmla="*/ 172 w 948"/>
              <a:gd name="T9" fmla="*/ 836 h 944"/>
              <a:gd name="T10" fmla="*/ 290 w 948"/>
              <a:gd name="T11" fmla="*/ 906 h 944"/>
              <a:gd name="T12" fmla="*/ 424 w 948"/>
              <a:gd name="T13" fmla="*/ 942 h 944"/>
              <a:gd name="T14" fmla="*/ 474 w 948"/>
              <a:gd name="T15" fmla="*/ 944 h 944"/>
              <a:gd name="T16" fmla="*/ 522 w 948"/>
              <a:gd name="T17" fmla="*/ 942 h 944"/>
              <a:gd name="T18" fmla="*/ 658 w 948"/>
              <a:gd name="T19" fmla="*/ 906 h 944"/>
              <a:gd name="T20" fmla="*/ 776 w 948"/>
              <a:gd name="T21" fmla="*/ 836 h 944"/>
              <a:gd name="T22" fmla="*/ 868 w 948"/>
              <a:gd name="T23" fmla="*/ 736 h 944"/>
              <a:gd name="T24" fmla="*/ 926 w 948"/>
              <a:gd name="T25" fmla="*/ 612 h 944"/>
              <a:gd name="T26" fmla="*/ 946 w 948"/>
              <a:gd name="T27" fmla="*/ 520 h 944"/>
              <a:gd name="T28" fmla="*/ 948 w 948"/>
              <a:gd name="T29" fmla="*/ 470 h 944"/>
              <a:gd name="T30" fmla="*/ 946 w 948"/>
              <a:gd name="T31" fmla="*/ 422 h 944"/>
              <a:gd name="T32" fmla="*/ 928 w 948"/>
              <a:gd name="T33" fmla="*/ 330 h 944"/>
              <a:gd name="T34" fmla="*/ 868 w 948"/>
              <a:gd name="T35" fmla="*/ 208 h 944"/>
              <a:gd name="T36" fmla="*/ 776 w 948"/>
              <a:gd name="T37" fmla="*/ 108 h 944"/>
              <a:gd name="T38" fmla="*/ 660 w 948"/>
              <a:gd name="T39" fmla="*/ 36 h 944"/>
              <a:gd name="T40" fmla="*/ 524 w 948"/>
              <a:gd name="T41" fmla="*/ 2 h 944"/>
              <a:gd name="T42" fmla="*/ 474 w 948"/>
              <a:gd name="T43" fmla="*/ 0 h 944"/>
              <a:gd name="T44" fmla="*/ 426 w 948"/>
              <a:gd name="T45" fmla="*/ 2 h 944"/>
              <a:gd name="T46" fmla="*/ 290 w 948"/>
              <a:gd name="T47" fmla="*/ 36 h 944"/>
              <a:gd name="T48" fmla="*/ 172 w 948"/>
              <a:gd name="T49" fmla="*/ 106 h 944"/>
              <a:gd name="T50" fmla="*/ 82 w 948"/>
              <a:gd name="T51" fmla="*/ 206 h 944"/>
              <a:gd name="T52" fmla="*/ 22 w 948"/>
              <a:gd name="T53" fmla="*/ 330 h 944"/>
              <a:gd name="T54" fmla="*/ 2 w 948"/>
              <a:gd name="T55" fmla="*/ 422 h 944"/>
              <a:gd name="T56" fmla="*/ 2 w 948"/>
              <a:gd name="T57" fmla="*/ 470 h 944"/>
              <a:gd name="T58" fmla="*/ 4 w 948"/>
              <a:gd name="T59" fmla="*/ 446 h 944"/>
              <a:gd name="T60" fmla="*/ 26 w 948"/>
              <a:gd name="T61" fmla="*/ 332 h 944"/>
              <a:gd name="T62" fmla="*/ 84 w 948"/>
              <a:gd name="T63" fmla="*/ 210 h 944"/>
              <a:gd name="T64" fmla="*/ 176 w 948"/>
              <a:gd name="T65" fmla="*/ 110 h 944"/>
              <a:gd name="T66" fmla="*/ 292 w 948"/>
              <a:gd name="T67" fmla="*/ 40 h 944"/>
              <a:gd name="T68" fmla="*/ 426 w 948"/>
              <a:gd name="T69" fmla="*/ 6 h 944"/>
              <a:gd name="T70" fmla="*/ 476 w 948"/>
              <a:gd name="T71" fmla="*/ 4 h 944"/>
              <a:gd name="T72" fmla="*/ 522 w 948"/>
              <a:gd name="T73" fmla="*/ 6 h 944"/>
              <a:gd name="T74" fmla="*/ 658 w 948"/>
              <a:gd name="T75" fmla="*/ 40 h 944"/>
              <a:gd name="T76" fmla="*/ 774 w 948"/>
              <a:gd name="T77" fmla="*/ 110 h 944"/>
              <a:gd name="T78" fmla="*/ 864 w 948"/>
              <a:gd name="T79" fmla="*/ 210 h 944"/>
              <a:gd name="T80" fmla="*/ 924 w 948"/>
              <a:gd name="T81" fmla="*/ 332 h 944"/>
              <a:gd name="T82" fmla="*/ 944 w 948"/>
              <a:gd name="T83" fmla="*/ 446 h 944"/>
              <a:gd name="T84" fmla="*/ 944 w 948"/>
              <a:gd name="T85" fmla="*/ 472 h 944"/>
              <a:gd name="T86" fmla="*/ 934 w 948"/>
              <a:gd name="T87" fmla="*/ 566 h 944"/>
              <a:gd name="T88" fmla="*/ 888 w 948"/>
              <a:gd name="T89" fmla="*/ 696 h 944"/>
              <a:gd name="T90" fmla="*/ 806 w 948"/>
              <a:gd name="T91" fmla="*/ 802 h 944"/>
              <a:gd name="T92" fmla="*/ 698 w 948"/>
              <a:gd name="T93" fmla="*/ 884 h 944"/>
              <a:gd name="T94" fmla="*/ 568 w 948"/>
              <a:gd name="T95" fmla="*/ 930 h 944"/>
              <a:gd name="T96" fmla="*/ 474 w 948"/>
              <a:gd name="T97" fmla="*/ 940 h 944"/>
              <a:gd name="T98" fmla="*/ 450 w 948"/>
              <a:gd name="T99" fmla="*/ 940 h 944"/>
              <a:gd name="T100" fmla="*/ 334 w 948"/>
              <a:gd name="T101" fmla="*/ 918 h 944"/>
              <a:gd name="T102" fmla="*/ 210 w 948"/>
              <a:gd name="T103" fmla="*/ 860 h 944"/>
              <a:gd name="T104" fmla="*/ 112 w 948"/>
              <a:gd name="T105" fmla="*/ 768 h 944"/>
              <a:gd name="T106" fmla="*/ 40 w 948"/>
              <a:gd name="T107" fmla="*/ 654 h 944"/>
              <a:gd name="T108" fmla="*/ 6 w 948"/>
              <a:gd name="T109" fmla="*/ 518 h 944"/>
              <a:gd name="T110" fmla="*/ 4 w 948"/>
              <a:gd name="T111" fmla="*/ 470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48" h="944">
                <a:moveTo>
                  <a:pt x="2" y="470"/>
                </a:moveTo>
                <a:lnTo>
                  <a:pt x="0" y="470"/>
                </a:lnTo>
                <a:lnTo>
                  <a:pt x="0" y="470"/>
                </a:lnTo>
                <a:lnTo>
                  <a:pt x="0" y="470"/>
                </a:lnTo>
                <a:lnTo>
                  <a:pt x="0" y="496"/>
                </a:lnTo>
                <a:lnTo>
                  <a:pt x="2" y="520"/>
                </a:lnTo>
                <a:lnTo>
                  <a:pt x="6" y="542"/>
                </a:lnTo>
                <a:lnTo>
                  <a:pt x="10" y="566"/>
                </a:lnTo>
                <a:lnTo>
                  <a:pt x="22" y="612"/>
                </a:lnTo>
                <a:lnTo>
                  <a:pt x="38" y="654"/>
                </a:lnTo>
                <a:lnTo>
                  <a:pt x="58" y="696"/>
                </a:lnTo>
                <a:lnTo>
                  <a:pt x="80" y="736"/>
                </a:lnTo>
                <a:lnTo>
                  <a:pt x="108" y="772"/>
                </a:lnTo>
                <a:lnTo>
                  <a:pt x="138" y="806"/>
                </a:lnTo>
                <a:lnTo>
                  <a:pt x="172" y="836"/>
                </a:lnTo>
                <a:lnTo>
                  <a:pt x="208" y="862"/>
                </a:lnTo>
                <a:lnTo>
                  <a:pt x="248" y="886"/>
                </a:lnTo>
                <a:lnTo>
                  <a:pt x="290" y="906"/>
                </a:lnTo>
                <a:lnTo>
                  <a:pt x="332" y="922"/>
                </a:lnTo>
                <a:lnTo>
                  <a:pt x="378" y="934"/>
                </a:lnTo>
                <a:lnTo>
                  <a:pt x="424" y="942"/>
                </a:lnTo>
                <a:lnTo>
                  <a:pt x="448" y="944"/>
                </a:lnTo>
                <a:lnTo>
                  <a:pt x="474" y="944"/>
                </a:lnTo>
                <a:lnTo>
                  <a:pt x="474" y="944"/>
                </a:lnTo>
                <a:lnTo>
                  <a:pt x="474" y="944"/>
                </a:lnTo>
                <a:lnTo>
                  <a:pt x="498" y="944"/>
                </a:lnTo>
                <a:lnTo>
                  <a:pt x="522" y="942"/>
                </a:lnTo>
                <a:lnTo>
                  <a:pt x="570" y="934"/>
                </a:lnTo>
                <a:lnTo>
                  <a:pt x="614" y="922"/>
                </a:lnTo>
                <a:lnTo>
                  <a:pt x="658" y="906"/>
                </a:lnTo>
                <a:lnTo>
                  <a:pt x="700" y="886"/>
                </a:lnTo>
                <a:lnTo>
                  <a:pt x="738" y="864"/>
                </a:lnTo>
                <a:lnTo>
                  <a:pt x="776" y="836"/>
                </a:lnTo>
                <a:lnTo>
                  <a:pt x="810" y="806"/>
                </a:lnTo>
                <a:lnTo>
                  <a:pt x="840" y="772"/>
                </a:lnTo>
                <a:lnTo>
                  <a:pt x="868" y="736"/>
                </a:lnTo>
                <a:lnTo>
                  <a:pt x="890" y="696"/>
                </a:lnTo>
                <a:lnTo>
                  <a:pt x="910" y="656"/>
                </a:lnTo>
                <a:lnTo>
                  <a:pt x="926" y="612"/>
                </a:lnTo>
                <a:lnTo>
                  <a:pt x="938" y="568"/>
                </a:lnTo>
                <a:lnTo>
                  <a:pt x="942" y="544"/>
                </a:lnTo>
                <a:lnTo>
                  <a:pt x="946" y="520"/>
                </a:lnTo>
                <a:lnTo>
                  <a:pt x="948" y="496"/>
                </a:lnTo>
                <a:lnTo>
                  <a:pt x="948" y="472"/>
                </a:lnTo>
                <a:lnTo>
                  <a:pt x="948" y="470"/>
                </a:lnTo>
                <a:lnTo>
                  <a:pt x="948" y="470"/>
                </a:lnTo>
                <a:lnTo>
                  <a:pt x="948" y="446"/>
                </a:lnTo>
                <a:lnTo>
                  <a:pt x="946" y="422"/>
                </a:lnTo>
                <a:lnTo>
                  <a:pt x="942" y="400"/>
                </a:lnTo>
                <a:lnTo>
                  <a:pt x="938" y="376"/>
                </a:lnTo>
                <a:lnTo>
                  <a:pt x="928" y="330"/>
                </a:lnTo>
                <a:lnTo>
                  <a:pt x="912" y="288"/>
                </a:lnTo>
                <a:lnTo>
                  <a:pt x="892" y="246"/>
                </a:lnTo>
                <a:lnTo>
                  <a:pt x="868" y="208"/>
                </a:lnTo>
                <a:lnTo>
                  <a:pt x="840" y="172"/>
                </a:lnTo>
                <a:lnTo>
                  <a:pt x="810" y="138"/>
                </a:lnTo>
                <a:lnTo>
                  <a:pt x="776" y="108"/>
                </a:lnTo>
                <a:lnTo>
                  <a:pt x="740" y="80"/>
                </a:lnTo>
                <a:lnTo>
                  <a:pt x="700" y="56"/>
                </a:lnTo>
                <a:lnTo>
                  <a:pt x="660" y="36"/>
                </a:lnTo>
                <a:lnTo>
                  <a:pt x="616" y="20"/>
                </a:lnTo>
                <a:lnTo>
                  <a:pt x="570" y="10"/>
                </a:lnTo>
                <a:lnTo>
                  <a:pt x="524" y="2"/>
                </a:lnTo>
                <a:lnTo>
                  <a:pt x="500" y="0"/>
                </a:lnTo>
                <a:lnTo>
                  <a:pt x="476" y="0"/>
                </a:lnTo>
                <a:lnTo>
                  <a:pt x="474" y="0"/>
                </a:lnTo>
                <a:lnTo>
                  <a:pt x="474" y="0"/>
                </a:lnTo>
                <a:lnTo>
                  <a:pt x="450" y="0"/>
                </a:lnTo>
                <a:lnTo>
                  <a:pt x="426" y="2"/>
                </a:lnTo>
                <a:lnTo>
                  <a:pt x="378" y="10"/>
                </a:lnTo>
                <a:lnTo>
                  <a:pt x="334" y="20"/>
                </a:lnTo>
                <a:lnTo>
                  <a:pt x="290" y="36"/>
                </a:lnTo>
                <a:lnTo>
                  <a:pt x="248" y="56"/>
                </a:lnTo>
                <a:lnTo>
                  <a:pt x="210" y="80"/>
                </a:lnTo>
                <a:lnTo>
                  <a:pt x="172" y="106"/>
                </a:lnTo>
                <a:lnTo>
                  <a:pt x="140" y="138"/>
                </a:lnTo>
                <a:lnTo>
                  <a:pt x="108" y="170"/>
                </a:lnTo>
                <a:lnTo>
                  <a:pt x="82" y="206"/>
                </a:lnTo>
                <a:lnTo>
                  <a:pt x="58" y="246"/>
                </a:lnTo>
                <a:lnTo>
                  <a:pt x="38" y="286"/>
                </a:lnTo>
                <a:lnTo>
                  <a:pt x="22" y="330"/>
                </a:lnTo>
                <a:lnTo>
                  <a:pt x="10" y="376"/>
                </a:lnTo>
                <a:lnTo>
                  <a:pt x="6" y="398"/>
                </a:lnTo>
                <a:lnTo>
                  <a:pt x="2" y="422"/>
                </a:lnTo>
                <a:lnTo>
                  <a:pt x="0" y="446"/>
                </a:lnTo>
                <a:lnTo>
                  <a:pt x="0" y="470"/>
                </a:lnTo>
                <a:lnTo>
                  <a:pt x="2" y="470"/>
                </a:lnTo>
                <a:lnTo>
                  <a:pt x="4" y="470"/>
                </a:lnTo>
                <a:lnTo>
                  <a:pt x="4" y="470"/>
                </a:lnTo>
                <a:lnTo>
                  <a:pt x="4" y="446"/>
                </a:lnTo>
                <a:lnTo>
                  <a:pt x="6" y="422"/>
                </a:lnTo>
                <a:lnTo>
                  <a:pt x="14" y="376"/>
                </a:lnTo>
                <a:lnTo>
                  <a:pt x="26" y="332"/>
                </a:lnTo>
                <a:lnTo>
                  <a:pt x="42" y="288"/>
                </a:lnTo>
                <a:lnTo>
                  <a:pt x="62" y="248"/>
                </a:lnTo>
                <a:lnTo>
                  <a:pt x="84" y="210"/>
                </a:lnTo>
                <a:lnTo>
                  <a:pt x="112" y="174"/>
                </a:lnTo>
                <a:lnTo>
                  <a:pt x="142" y="140"/>
                </a:lnTo>
                <a:lnTo>
                  <a:pt x="176" y="110"/>
                </a:lnTo>
                <a:lnTo>
                  <a:pt x="212" y="84"/>
                </a:lnTo>
                <a:lnTo>
                  <a:pt x="250" y="60"/>
                </a:lnTo>
                <a:lnTo>
                  <a:pt x="292" y="40"/>
                </a:lnTo>
                <a:lnTo>
                  <a:pt x="334" y="24"/>
                </a:lnTo>
                <a:lnTo>
                  <a:pt x="380" y="14"/>
                </a:lnTo>
                <a:lnTo>
                  <a:pt x="426" y="6"/>
                </a:lnTo>
                <a:lnTo>
                  <a:pt x="450" y="4"/>
                </a:lnTo>
                <a:lnTo>
                  <a:pt x="474" y="4"/>
                </a:lnTo>
                <a:lnTo>
                  <a:pt x="476" y="4"/>
                </a:lnTo>
                <a:lnTo>
                  <a:pt x="476" y="4"/>
                </a:lnTo>
                <a:lnTo>
                  <a:pt x="500" y="4"/>
                </a:lnTo>
                <a:lnTo>
                  <a:pt x="522" y="6"/>
                </a:lnTo>
                <a:lnTo>
                  <a:pt x="570" y="14"/>
                </a:lnTo>
                <a:lnTo>
                  <a:pt x="614" y="24"/>
                </a:lnTo>
                <a:lnTo>
                  <a:pt x="658" y="40"/>
                </a:lnTo>
                <a:lnTo>
                  <a:pt x="698" y="60"/>
                </a:lnTo>
                <a:lnTo>
                  <a:pt x="738" y="84"/>
                </a:lnTo>
                <a:lnTo>
                  <a:pt x="774" y="110"/>
                </a:lnTo>
                <a:lnTo>
                  <a:pt x="806" y="140"/>
                </a:lnTo>
                <a:lnTo>
                  <a:pt x="838" y="174"/>
                </a:lnTo>
                <a:lnTo>
                  <a:pt x="864" y="210"/>
                </a:lnTo>
                <a:lnTo>
                  <a:pt x="888" y="248"/>
                </a:lnTo>
                <a:lnTo>
                  <a:pt x="908" y="290"/>
                </a:lnTo>
                <a:lnTo>
                  <a:pt x="924" y="332"/>
                </a:lnTo>
                <a:lnTo>
                  <a:pt x="934" y="376"/>
                </a:lnTo>
                <a:lnTo>
                  <a:pt x="942" y="424"/>
                </a:lnTo>
                <a:lnTo>
                  <a:pt x="944" y="446"/>
                </a:lnTo>
                <a:lnTo>
                  <a:pt x="944" y="470"/>
                </a:lnTo>
                <a:lnTo>
                  <a:pt x="944" y="472"/>
                </a:lnTo>
                <a:lnTo>
                  <a:pt x="944" y="472"/>
                </a:lnTo>
                <a:lnTo>
                  <a:pt x="944" y="496"/>
                </a:lnTo>
                <a:lnTo>
                  <a:pt x="942" y="520"/>
                </a:lnTo>
                <a:lnTo>
                  <a:pt x="934" y="566"/>
                </a:lnTo>
                <a:lnTo>
                  <a:pt x="924" y="612"/>
                </a:lnTo>
                <a:lnTo>
                  <a:pt x="908" y="654"/>
                </a:lnTo>
                <a:lnTo>
                  <a:pt x="888" y="696"/>
                </a:lnTo>
                <a:lnTo>
                  <a:pt x="864" y="734"/>
                </a:lnTo>
                <a:lnTo>
                  <a:pt x="836" y="770"/>
                </a:lnTo>
                <a:lnTo>
                  <a:pt x="806" y="802"/>
                </a:lnTo>
                <a:lnTo>
                  <a:pt x="772" y="834"/>
                </a:lnTo>
                <a:lnTo>
                  <a:pt x="736" y="860"/>
                </a:lnTo>
                <a:lnTo>
                  <a:pt x="698" y="884"/>
                </a:lnTo>
                <a:lnTo>
                  <a:pt x="656" y="902"/>
                </a:lnTo>
                <a:lnTo>
                  <a:pt x="614" y="918"/>
                </a:lnTo>
                <a:lnTo>
                  <a:pt x="568" y="930"/>
                </a:lnTo>
                <a:lnTo>
                  <a:pt x="522" y="938"/>
                </a:lnTo>
                <a:lnTo>
                  <a:pt x="498" y="940"/>
                </a:lnTo>
                <a:lnTo>
                  <a:pt x="474" y="940"/>
                </a:lnTo>
                <a:lnTo>
                  <a:pt x="474" y="940"/>
                </a:lnTo>
                <a:lnTo>
                  <a:pt x="474" y="940"/>
                </a:lnTo>
                <a:lnTo>
                  <a:pt x="450" y="940"/>
                </a:lnTo>
                <a:lnTo>
                  <a:pt x="426" y="938"/>
                </a:lnTo>
                <a:lnTo>
                  <a:pt x="378" y="930"/>
                </a:lnTo>
                <a:lnTo>
                  <a:pt x="334" y="918"/>
                </a:lnTo>
                <a:lnTo>
                  <a:pt x="290" y="902"/>
                </a:lnTo>
                <a:lnTo>
                  <a:pt x="250" y="882"/>
                </a:lnTo>
                <a:lnTo>
                  <a:pt x="210" y="860"/>
                </a:lnTo>
                <a:lnTo>
                  <a:pt x="174" y="832"/>
                </a:lnTo>
                <a:lnTo>
                  <a:pt x="142" y="802"/>
                </a:lnTo>
                <a:lnTo>
                  <a:pt x="112" y="768"/>
                </a:lnTo>
                <a:lnTo>
                  <a:pt x="84" y="732"/>
                </a:lnTo>
                <a:lnTo>
                  <a:pt x="60" y="694"/>
                </a:lnTo>
                <a:lnTo>
                  <a:pt x="40" y="654"/>
                </a:lnTo>
                <a:lnTo>
                  <a:pt x="26" y="610"/>
                </a:lnTo>
                <a:lnTo>
                  <a:pt x="14" y="566"/>
                </a:lnTo>
                <a:lnTo>
                  <a:pt x="6" y="518"/>
                </a:lnTo>
                <a:lnTo>
                  <a:pt x="4" y="496"/>
                </a:lnTo>
                <a:lnTo>
                  <a:pt x="4" y="470"/>
                </a:lnTo>
                <a:lnTo>
                  <a:pt x="4" y="470"/>
                </a:lnTo>
                <a:lnTo>
                  <a:pt x="2" y="47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1" name="Freeform 13"/>
          <p:cNvSpPr>
            <a:spLocks/>
          </p:cNvSpPr>
          <p:nvPr/>
        </p:nvSpPr>
        <p:spPr bwMode="auto">
          <a:xfrm>
            <a:off x="5541963" y="2800350"/>
            <a:ext cx="1504950" cy="1498600"/>
          </a:xfrm>
          <a:custGeom>
            <a:avLst/>
            <a:gdLst>
              <a:gd name="T0" fmla="*/ 0 w 948"/>
              <a:gd name="T1" fmla="*/ 470 h 944"/>
              <a:gd name="T2" fmla="*/ 2 w 948"/>
              <a:gd name="T3" fmla="*/ 520 h 944"/>
              <a:gd name="T4" fmla="*/ 22 w 948"/>
              <a:gd name="T5" fmla="*/ 612 h 944"/>
              <a:gd name="T6" fmla="*/ 80 w 948"/>
              <a:gd name="T7" fmla="*/ 736 h 944"/>
              <a:gd name="T8" fmla="*/ 172 w 948"/>
              <a:gd name="T9" fmla="*/ 836 h 944"/>
              <a:gd name="T10" fmla="*/ 290 w 948"/>
              <a:gd name="T11" fmla="*/ 906 h 944"/>
              <a:gd name="T12" fmla="*/ 424 w 948"/>
              <a:gd name="T13" fmla="*/ 942 h 944"/>
              <a:gd name="T14" fmla="*/ 474 w 948"/>
              <a:gd name="T15" fmla="*/ 944 h 944"/>
              <a:gd name="T16" fmla="*/ 522 w 948"/>
              <a:gd name="T17" fmla="*/ 942 h 944"/>
              <a:gd name="T18" fmla="*/ 658 w 948"/>
              <a:gd name="T19" fmla="*/ 906 h 944"/>
              <a:gd name="T20" fmla="*/ 776 w 948"/>
              <a:gd name="T21" fmla="*/ 836 h 944"/>
              <a:gd name="T22" fmla="*/ 868 w 948"/>
              <a:gd name="T23" fmla="*/ 736 h 944"/>
              <a:gd name="T24" fmla="*/ 926 w 948"/>
              <a:gd name="T25" fmla="*/ 612 h 944"/>
              <a:gd name="T26" fmla="*/ 946 w 948"/>
              <a:gd name="T27" fmla="*/ 520 h 944"/>
              <a:gd name="T28" fmla="*/ 948 w 948"/>
              <a:gd name="T29" fmla="*/ 470 h 944"/>
              <a:gd name="T30" fmla="*/ 946 w 948"/>
              <a:gd name="T31" fmla="*/ 422 h 944"/>
              <a:gd name="T32" fmla="*/ 928 w 948"/>
              <a:gd name="T33" fmla="*/ 330 h 944"/>
              <a:gd name="T34" fmla="*/ 868 w 948"/>
              <a:gd name="T35" fmla="*/ 208 h 944"/>
              <a:gd name="T36" fmla="*/ 776 w 948"/>
              <a:gd name="T37" fmla="*/ 108 h 944"/>
              <a:gd name="T38" fmla="*/ 660 w 948"/>
              <a:gd name="T39" fmla="*/ 36 h 944"/>
              <a:gd name="T40" fmla="*/ 524 w 948"/>
              <a:gd name="T41" fmla="*/ 2 h 944"/>
              <a:gd name="T42" fmla="*/ 474 w 948"/>
              <a:gd name="T43" fmla="*/ 0 h 944"/>
              <a:gd name="T44" fmla="*/ 426 w 948"/>
              <a:gd name="T45" fmla="*/ 2 h 944"/>
              <a:gd name="T46" fmla="*/ 290 w 948"/>
              <a:gd name="T47" fmla="*/ 36 h 944"/>
              <a:gd name="T48" fmla="*/ 172 w 948"/>
              <a:gd name="T49" fmla="*/ 106 h 944"/>
              <a:gd name="T50" fmla="*/ 82 w 948"/>
              <a:gd name="T51" fmla="*/ 206 h 944"/>
              <a:gd name="T52" fmla="*/ 22 w 948"/>
              <a:gd name="T53" fmla="*/ 330 h 944"/>
              <a:gd name="T54" fmla="*/ 2 w 948"/>
              <a:gd name="T55" fmla="*/ 422 h 944"/>
              <a:gd name="T56" fmla="*/ 2 w 948"/>
              <a:gd name="T57" fmla="*/ 470 h 944"/>
              <a:gd name="T58" fmla="*/ 4 w 948"/>
              <a:gd name="T59" fmla="*/ 446 h 944"/>
              <a:gd name="T60" fmla="*/ 26 w 948"/>
              <a:gd name="T61" fmla="*/ 332 h 944"/>
              <a:gd name="T62" fmla="*/ 84 w 948"/>
              <a:gd name="T63" fmla="*/ 210 h 944"/>
              <a:gd name="T64" fmla="*/ 176 w 948"/>
              <a:gd name="T65" fmla="*/ 110 h 944"/>
              <a:gd name="T66" fmla="*/ 292 w 948"/>
              <a:gd name="T67" fmla="*/ 40 h 944"/>
              <a:gd name="T68" fmla="*/ 426 w 948"/>
              <a:gd name="T69" fmla="*/ 6 h 944"/>
              <a:gd name="T70" fmla="*/ 476 w 948"/>
              <a:gd name="T71" fmla="*/ 4 h 944"/>
              <a:gd name="T72" fmla="*/ 522 w 948"/>
              <a:gd name="T73" fmla="*/ 6 h 944"/>
              <a:gd name="T74" fmla="*/ 658 w 948"/>
              <a:gd name="T75" fmla="*/ 40 h 944"/>
              <a:gd name="T76" fmla="*/ 774 w 948"/>
              <a:gd name="T77" fmla="*/ 110 h 944"/>
              <a:gd name="T78" fmla="*/ 864 w 948"/>
              <a:gd name="T79" fmla="*/ 210 h 944"/>
              <a:gd name="T80" fmla="*/ 924 w 948"/>
              <a:gd name="T81" fmla="*/ 332 h 944"/>
              <a:gd name="T82" fmla="*/ 944 w 948"/>
              <a:gd name="T83" fmla="*/ 446 h 944"/>
              <a:gd name="T84" fmla="*/ 944 w 948"/>
              <a:gd name="T85" fmla="*/ 472 h 944"/>
              <a:gd name="T86" fmla="*/ 934 w 948"/>
              <a:gd name="T87" fmla="*/ 566 h 944"/>
              <a:gd name="T88" fmla="*/ 888 w 948"/>
              <a:gd name="T89" fmla="*/ 696 h 944"/>
              <a:gd name="T90" fmla="*/ 806 w 948"/>
              <a:gd name="T91" fmla="*/ 802 h 944"/>
              <a:gd name="T92" fmla="*/ 698 w 948"/>
              <a:gd name="T93" fmla="*/ 884 h 944"/>
              <a:gd name="T94" fmla="*/ 568 w 948"/>
              <a:gd name="T95" fmla="*/ 930 h 944"/>
              <a:gd name="T96" fmla="*/ 474 w 948"/>
              <a:gd name="T97" fmla="*/ 940 h 944"/>
              <a:gd name="T98" fmla="*/ 450 w 948"/>
              <a:gd name="T99" fmla="*/ 940 h 944"/>
              <a:gd name="T100" fmla="*/ 334 w 948"/>
              <a:gd name="T101" fmla="*/ 918 h 944"/>
              <a:gd name="T102" fmla="*/ 210 w 948"/>
              <a:gd name="T103" fmla="*/ 860 h 944"/>
              <a:gd name="T104" fmla="*/ 112 w 948"/>
              <a:gd name="T105" fmla="*/ 768 h 944"/>
              <a:gd name="T106" fmla="*/ 40 w 948"/>
              <a:gd name="T107" fmla="*/ 654 h 944"/>
              <a:gd name="T108" fmla="*/ 6 w 948"/>
              <a:gd name="T109" fmla="*/ 518 h 944"/>
              <a:gd name="T110" fmla="*/ 4 w 948"/>
              <a:gd name="T111" fmla="*/ 470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48" h="944">
                <a:moveTo>
                  <a:pt x="2" y="470"/>
                </a:moveTo>
                <a:lnTo>
                  <a:pt x="0" y="470"/>
                </a:lnTo>
                <a:lnTo>
                  <a:pt x="0" y="470"/>
                </a:lnTo>
                <a:lnTo>
                  <a:pt x="0" y="470"/>
                </a:lnTo>
                <a:lnTo>
                  <a:pt x="0" y="496"/>
                </a:lnTo>
                <a:lnTo>
                  <a:pt x="2" y="520"/>
                </a:lnTo>
                <a:lnTo>
                  <a:pt x="6" y="542"/>
                </a:lnTo>
                <a:lnTo>
                  <a:pt x="10" y="566"/>
                </a:lnTo>
                <a:lnTo>
                  <a:pt x="22" y="612"/>
                </a:lnTo>
                <a:lnTo>
                  <a:pt x="38" y="654"/>
                </a:lnTo>
                <a:lnTo>
                  <a:pt x="58" y="696"/>
                </a:lnTo>
                <a:lnTo>
                  <a:pt x="80" y="736"/>
                </a:lnTo>
                <a:lnTo>
                  <a:pt x="108" y="772"/>
                </a:lnTo>
                <a:lnTo>
                  <a:pt x="138" y="806"/>
                </a:lnTo>
                <a:lnTo>
                  <a:pt x="172" y="836"/>
                </a:lnTo>
                <a:lnTo>
                  <a:pt x="208" y="862"/>
                </a:lnTo>
                <a:lnTo>
                  <a:pt x="248" y="886"/>
                </a:lnTo>
                <a:lnTo>
                  <a:pt x="290" y="906"/>
                </a:lnTo>
                <a:lnTo>
                  <a:pt x="332" y="922"/>
                </a:lnTo>
                <a:lnTo>
                  <a:pt x="378" y="934"/>
                </a:lnTo>
                <a:lnTo>
                  <a:pt x="424" y="942"/>
                </a:lnTo>
                <a:lnTo>
                  <a:pt x="448" y="944"/>
                </a:lnTo>
                <a:lnTo>
                  <a:pt x="474" y="944"/>
                </a:lnTo>
                <a:lnTo>
                  <a:pt x="474" y="944"/>
                </a:lnTo>
                <a:lnTo>
                  <a:pt x="474" y="944"/>
                </a:lnTo>
                <a:lnTo>
                  <a:pt x="498" y="944"/>
                </a:lnTo>
                <a:lnTo>
                  <a:pt x="522" y="942"/>
                </a:lnTo>
                <a:lnTo>
                  <a:pt x="570" y="934"/>
                </a:lnTo>
                <a:lnTo>
                  <a:pt x="614" y="922"/>
                </a:lnTo>
                <a:lnTo>
                  <a:pt x="658" y="906"/>
                </a:lnTo>
                <a:lnTo>
                  <a:pt x="700" y="886"/>
                </a:lnTo>
                <a:lnTo>
                  <a:pt x="738" y="864"/>
                </a:lnTo>
                <a:lnTo>
                  <a:pt x="776" y="836"/>
                </a:lnTo>
                <a:lnTo>
                  <a:pt x="810" y="806"/>
                </a:lnTo>
                <a:lnTo>
                  <a:pt x="840" y="772"/>
                </a:lnTo>
                <a:lnTo>
                  <a:pt x="868" y="736"/>
                </a:lnTo>
                <a:lnTo>
                  <a:pt x="890" y="696"/>
                </a:lnTo>
                <a:lnTo>
                  <a:pt x="910" y="656"/>
                </a:lnTo>
                <a:lnTo>
                  <a:pt x="926" y="612"/>
                </a:lnTo>
                <a:lnTo>
                  <a:pt x="938" y="568"/>
                </a:lnTo>
                <a:lnTo>
                  <a:pt x="942" y="544"/>
                </a:lnTo>
                <a:lnTo>
                  <a:pt x="946" y="520"/>
                </a:lnTo>
                <a:lnTo>
                  <a:pt x="948" y="496"/>
                </a:lnTo>
                <a:lnTo>
                  <a:pt x="948" y="472"/>
                </a:lnTo>
                <a:lnTo>
                  <a:pt x="948" y="470"/>
                </a:lnTo>
                <a:lnTo>
                  <a:pt x="948" y="470"/>
                </a:lnTo>
                <a:lnTo>
                  <a:pt x="948" y="446"/>
                </a:lnTo>
                <a:lnTo>
                  <a:pt x="946" y="422"/>
                </a:lnTo>
                <a:lnTo>
                  <a:pt x="942" y="400"/>
                </a:lnTo>
                <a:lnTo>
                  <a:pt x="938" y="376"/>
                </a:lnTo>
                <a:lnTo>
                  <a:pt x="928" y="330"/>
                </a:lnTo>
                <a:lnTo>
                  <a:pt x="912" y="288"/>
                </a:lnTo>
                <a:lnTo>
                  <a:pt x="892" y="246"/>
                </a:lnTo>
                <a:lnTo>
                  <a:pt x="868" y="208"/>
                </a:lnTo>
                <a:lnTo>
                  <a:pt x="840" y="172"/>
                </a:lnTo>
                <a:lnTo>
                  <a:pt x="810" y="138"/>
                </a:lnTo>
                <a:lnTo>
                  <a:pt x="776" y="108"/>
                </a:lnTo>
                <a:lnTo>
                  <a:pt x="740" y="80"/>
                </a:lnTo>
                <a:lnTo>
                  <a:pt x="700" y="56"/>
                </a:lnTo>
                <a:lnTo>
                  <a:pt x="660" y="36"/>
                </a:lnTo>
                <a:lnTo>
                  <a:pt x="616" y="20"/>
                </a:lnTo>
                <a:lnTo>
                  <a:pt x="570" y="10"/>
                </a:lnTo>
                <a:lnTo>
                  <a:pt x="524" y="2"/>
                </a:lnTo>
                <a:lnTo>
                  <a:pt x="500" y="0"/>
                </a:lnTo>
                <a:lnTo>
                  <a:pt x="476" y="0"/>
                </a:lnTo>
                <a:lnTo>
                  <a:pt x="474" y="0"/>
                </a:lnTo>
                <a:lnTo>
                  <a:pt x="474" y="0"/>
                </a:lnTo>
                <a:lnTo>
                  <a:pt x="450" y="0"/>
                </a:lnTo>
                <a:lnTo>
                  <a:pt x="426" y="2"/>
                </a:lnTo>
                <a:lnTo>
                  <a:pt x="378" y="10"/>
                </a:lnTo>
                <a:lnTo>
                  <a:pt x="334" y="20"/>
                </a:lnTo>
                <a:lnTo>
                  <a:pt x="290" y="36"/>
                </a:lnTo>
                <a:lnTo>
                  <a:pt x="248" y="56"/>
                </a:lnTo>
                <a:lnTo>
                  <a:pt x="210" y="80"/>
                </a:lnTo>
                <a:lnTo>
                  <a:pt x="172" y="106"/>
                </a:lnTo>
                <a:lnTo>
                  <a:pt x="140" y="138"/>
                </a:lnTo>
                <a:lnTo>
                  <a:pt x="108" y="170"/>
                </a:lnTo>
                <a:lnTo>
                  <a:pt x="82" y="206"/>
                </a:lnTo>
                <a:lnTo>
                  <a:pt x="58" y="246"/>
                </a:lnTo>
                <a:lnTo>
                  <a:pt x="38" y="286"/>
                </a:lnTo>
                <a:lnTo>
                  <a:pt x="22" y="330"/>
                </a:lnTo>
                <a:lnTo>
                  <a:pt x="10" y="376"/>
                </a:lnTo>
                <a:lnTo>
                  <a:pt x="6" y="398"/>
                </a:lnTo>
                <a:lnTo>
                  <a:pt x="2" y="422"/>
                </a:lnTo>
                <a:lnTo>
                  <a:pt x="0" y="446"/>
                </a:lnTo>
                <a:lnTo>
                  <a:pt x="0" y="470"/>
                </a:lnTo>
                <a:lnTo>
                  <a:pt x="2" y="470"/>
                </a:lnTo>
                <a:lnTo>
                  <a:pt x="4" y="470"/>
                </a:lnTo>
                <a:lnTo>
                  <a:pt x="4" y="470"/>
                </a:lnTo>
                <a:lnTo>
                  <a:pt x="4" y="446"/>
                </a:lnTo>
                <a:lnTo>
                  <a:pt x="6" y="422"/>
                </a:lnTo>
                <a:lnTo>
                  <a:pt x="14" y="376"/>
                </a:lnTo>
                <a:lnTo>
                  <a:pt x="26" y="332"/>
                </a:lnTo>
                <a:lnTo>
                  <a:pt x="42" y="288"/>
                </a:lnTo>
                <a:lnTo>
                  <a:pt x="62" y="248"/>
                </a:lnTo>
                <a:lnTo>
                  <a:pt x="84" y="210"/>
                </a:lnTo>
                <a:lnTo>
                  <a:pt x="112" y="174"/>
                </a:lnTo>
                <a:lnTo>
                  <a:pt x="142" y="140"/>
                </a:lnTo>
                <a:lnTo>
                  <a:pt x="176" y="110"/>
                </a:lnTo>
                <a:lnTo>
                  <a:pt x="212" y="84"/>
                </a:lnTo>
                <a:lnTo>
                  <a:pt x="250" y="60"/>
                </a:lnTo>
                <a:lnTo>
                  <a:pt x="292" y="40"/>
                </a:lnTo>
                <a:lnTo>
                  <a:pt x="334" y="24"/>
                </a:lnTo>
                <a:lnTo>
                  <a:pt x="380" y="14"/>
                </a:lnTo>
                <a:lnTo>
                  <a:pt x="426" y="6"/>
                </a:lnTo>
                <a:lnTo>
                  <a:pt x="450" y="4"/>
                </a:lnTo>
                <a:lnTo>
                  <a:pt x="474" y="4"/>
                </a:lnTo>
                <a:lnTo>
                  <a:pt x="476" y="4"/>
                </a:lnTo>
                <a:lnTo>
                  <a:pt x="476" y="4"/>
                </a:lnTo>
                <a:lnTo>
                  <a:pt x="500" y="4"/>
                </a:lnTo>
                <a:lnTo>
                  <a:pt x="522" y="6"/>
                </a:lnTo>
                <a:lnTo>
                  <a:pt x="570" y="14"/>
                </a:lnTo>
                <a:lnTo>
                  <a:pt x="614" y="24"/>
                </a:lnTo>
                <a:lnTo>
                  <a:pt x="658" y="40"/>
                </a:lnTo>
                <a:lnTo>
                  <a:pt x="698" y="60"/>
                </a:lnTo>
                <a:lnTo>
                  <a:pt x="738" y="84"/>
                </a:lnTo>
                <a:lnTo>
                  <a:pt x="774" y="110"/>
                </a:lnTo>
                <a:lnTo>
                  <a:pt x="806" y="140"/>
                </a:lnTo>
                <a:lnTo>
                  <a:pt x="838" y="174"/>
                </a:lnTo>
                <a:lnTo>
                  <a:pt x="864" y="210"/>
                </a:lnTo>
                <a:lnTo>
                  <a:pt x="888" y="248"/>
                </a:lnTo>
                <a:lnTo>
                  <a:pt x="908" y="290"/>
                </a:lnTo>
                <a:lnTo>
                  <a:pt x="924" y="332"/>
                </a:lnTo>
                <a:lnTo>
                  <a:pt x="934" y="376"/>
                </a:lnTo>
                <a:lnTo>
                  <a:pt x="942" y="424"/>
                </a:lnTo>
                <a:lnTo>
                  <a:pt x="944" y="446"/>
                </a:lnTo>
                <a:lnTo>
                  <a:pt x="944" y="470"/>
                </a:lnTo>
                <a:lnTo>
                  <a:pt x="944" y="472"/>
                </a:lnTo>
                <a:lnTo>
                  <a:pt x="944" y="472"/>
                </a:lnTo>
                <a:lnTo>
                  <a:pt x="944" y="496"/>
                </a:lnTo>
                <a:lnTo>
                  <a:pt x="942" y="520"/>
                </a:lnTo>
                <a:lnTo>
                  <a:pt x="934" y="566"/>
                </a:lnTo>
                <a:lnTo>
                  <a:pt x="924" y="612"/>
                </a:lnTo>
                <a:lnTo>
                  <a:pt x="908" y="654"/>
                </a:lnTo>
                <a:lnTo>
                  <a:pt x="888" y="696"/>
                </a:lnTo>
                <a:lnTo>
                  <a:pt x="864" y="734"/>
                </a:lnTo>
                <a:lnTo>
                  <a:pt x="836" y="770"/>
                </a:lnTo>
                <a:lnTo>
                  <a:pt x="806" y="802"/>
                </a:lnTo>
                <a:lnTo>
                  <a:pt x="772" y="834"/>
                </a:lnTo>
                <a:lnTo>
                  <a:pt x="736" y="860"/>
                </a:lnTo>
                <a:lnTo>
                  <a:pt x="698" y="884"/>
                </a:lnTo>
                <a:lnTo>
                  <a:pt x="656" y="902"/>
                </a:lnTo>
                <a:lnTo>
                  <a:pt x="614" y="918"/>
                </a:lnTo>
                <a:lnTo>
                  <a:pt x="568" y="930"/>
                </a:lnTo>
                <a:lnTo>
                  <a:pt x="522" y="938"/>
                </a:lnTo>
                <a:lnTo>
                  <a:pt x="498" y="940"/>
                </a:lnTo>
                <a:lnTo>
                  <a:pt x="474" y="940"/>
                </a:lnTo>
                <a:lnTo>
                  <a:pt x="474" y="940"/>
                </a:lnTo>
                <a:lnTo>
                  <a:pt x="474" y="940"/>
                </a:lnTo>
                <a:lnTo>
                  <a:pt x="450" y="940"/>
                </a:lnTo>
                <a:lnTo>
                  <a:pt x="426" y="938"/>
                </a:lnTo>
                <a:lnTo>
                  <a:pt x="378" y="930"/>
                </a:lnTo>
                <a:lnTo>
                  <a:pt x="334" y="918"/>
                </a:lnTo>
                <a:lnTo>
                  <a:pt x="290" y="902"/>
                </a:lnTo>
                <a:lnTo>
                  <a:pt x="250" y="882"/>
                </a:lnTo>
                <a:lnTo>
                  <a:pt x="210" y="860"/>
                </a:lnTo>
                <a:lnTo>
                  <a:pt x="174" y="832"/>
                </a:lnTo>
                <a:lnTo>
                  <a:pt x="142" y="802"/>
                </a:lnTo>
                <a:lnTo>
                  <a:pt x="112" y="768"/>
                </a:lnTo>
                <a:lnTo>
                  <a:pt x="84" y="732"/>
                </a:lnTo>
                <a:lnTo>
                  <a:pt x="60" y="694"/>
                </a:lnTo>
                <a:lnTo>
                  <a:pt x="40" y="654"/>
                </a:lnTo>
                <a:lnTo>
                  <a:pt x="26" y="610"/>
                </a:lnTo>
                <a:lnTo>
                  <a:pt x="14" y="566"/>
                </a:lnTo>
                <a:lnTo>
                  <a:pt x="6" y="518"/>
                </a:lnTo>
                <a:lnTo>
                  <a:pt x="4" y="496"/>
                </a:lnTo>
                <a:lnTo>
                  <a:pt x="4" y="470"/>
                </a:lnTo>
                <a:lnTo>
                  <a:pt x="4" y="470"/>
                </a:lnTo>
                <a:lnTo>
                  <a:pt x="2" y="4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2" name="Rectangle 14"/>
          <p:cNvSpPr>
            <a:spLocks noChangeArrowheads="1"/>
          </p:cNvSpPr>
          <p:nvPr/>
        </p:nvSpPr>
        <p:spPr bwMode="auto">
          <a:xfrm>
            <a:off x="5624513" y="2698750"/>
            <a:ext cx="46037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3" name="Freeform 15"/>
          <p:cNvSpPr>
            <a:spLocks/>
          </p:cNvSpPr>
          <p:nvPr/>
        </p:nvSpPr>
        <p:spPr bwMode="auto">
          <a:xfrm>
            <a:off x="5621338" y="26955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4" name="Freeform 16"/>
          <p:cNvSpPr>
            <a:spLocks/>
          </p:cNvSpPr>
          <p:nvPr/>
        </p:nvSpPr>
        <p:spPr bwMode="auto">
          <a:xfrm>
            <a:off x="5621338" y="26955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5" name="Rectangle 17"/>
          <p:cNvSpPr>
            <a:spLocks noChangeArrowheads="1"/>
          </p:cNvSpPr>
          <p:nvPr/>
        </p:nvSpPr>
        <p:spPr bwMode="auto">
          <a:xfrm>
            <a:off x="6767513" y="2965450"/>
            <a:ext cx="46037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6" name="Freeform 18"/>
          <p:cNvSpPr>
            <a:spLocks/>
          </p:cNvSpPr>
          <p:nvPr/>
        </p:nvSpPr>
        <p:spPr bwMode="auto">
          <a:xfrm>
            <a:off x="6764338" y="29622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7" name="Freeform 19"/>
          <p:cNvSpPr>
            <a:spLocks/>
          </p:cNvSpPr>
          <p:nvPr/>
        </p:nvSpPr>
        <p:spPr bwMode="auto">
          <a:xfrm>
            <a:off x="6764338" y="29622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8" name="Rectangle 20"/>
          <p:cNvSpPr>
            <a:spLocks noChangeArrowheads="1"/>
          </p:cNvSpPr>
          <p:nvPr/>
        </p:nvSpPr>
        <p:spPr bwMode="auto">
          <a:xfrm>
            <a:off x="6640513" y="4146550"/>
            <a:ext cx="46037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89" name="Freeform 21"/>
          <p:cNvSpPr>
            <a:spLocks/>
          </p:cNvSpPr>
          <p:nvPr/>
        </p:nvSpPr>
        <p:spPr bwMode="auto">
          <a:xfrm>
            <a:off x="6637338" y="41433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0" name="Freeform 22"/>
          <p:cNvSpPr>
            <a:spLocks/>
          </p:cNvSpPr>
          <p:nvPr/>
        </p:nvSpPr>
        <p:spPr bwMode="auto">
          <a:xfrm>
            <a:off x="6637338" y="4143375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1" name="Rectangle 23"/>
          <p:cNvSpPr>
            <a:spLocks noChangeArrowheads="1"/>
          </p:cNvSpPr>
          <p:nvPr/>
        </p:nvSpPr>
        <p:spPr bwMode="auto">
          <a:xfrm>
            <a:off x="5364163" y="3908425"/>
            <a:ext cx="460375" cy="161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2" name="Freeform 24"/>
          <p:cNvSpPr>
            <a:spLocks/>
          </p:cNvSpPr>
          <p:nvPr/>
        </p:nvSpPr>
        <p:spPr bwMode="auto">
          <a:xfrm>
            <a:off x="5360988" y="3905250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3" name="Freeform 25"/>
          <p:cNvSpPr>
            <a:spLocks/>
          </p:cNvSpPr>
          <p:nvPr/>
        </p:nvSpPr>
        <p:spPr bwMode="auto">
          <a:xfrm>
            <a:off x="5360988" y="3905250"/>
            <a:ext cx="466725" cy="168275"/>
          </a:xfrm>
          <a:custGeom>
            <a:avLst/>
            <a:gdLst>
              <a:gd name="T0" fmla="*/ 2 w 294"/>
              <a:gd name="T1" fmla="*/ 104 h 106"/>
              <a:gd name="T2" fmla="*/ 2 w 294"/>
              <a:gd name="T3" fmla="*/ 106 h 106"/>
              <a:gd name="T4" fmla="*/ 294 w 294"/>
              <a:gd name="T5" fmla="*/ 106 h 106"/>
              <a:gd name="T6" fmla="*/ 294 w 294"/>
              <a:gd name="T7" fmla="*/ 0 h 106"/>
              <a:gd name="T8" fmla="*/ 0 w 294"/>
              <a:gd name="T9" fmla="*/ 0 h 106"/>
              <a:gd name="T10" fmla="*/ 0 w 294"/>
              <a:gd name="T11" fmla="*/ 106 h 106"/>
              <a:gd name="T12" fmla="*/ 2 w 294"/>
              <a:gd name="T13" fmla="*/ 106 h 106"/>
              <a:gd name="T14" fmla="*/ 2 w 294"/>
              <a:gd name="T15" fmla="*/ 104 h 106"/>
              <a:gd name="T16" fmla="*/ 4 w 294"/>
              <a:gd name="T17" fmla="*/ 104 h 106"/>
              <a:gd name="T18" fmla="*/ 4 w 294"/>
              <a:gd name="T19" fmla="*/ 2 h 106"/>
              <a:gd name="T20" fmla="*/ 2 w 294"/>
              <a:gd name="T21" fmla="*/ 2 h 106"/>
              <a:gd name="T22" fmla="*/ 2 w 294"/>
              <a:gd name="T23" fmla="*/ 4 h 106"/>
              <a:gd name="T24" fmla="*/ 292 w 294"/>
              <a:gd name="T25" fmla="*/ 4 h 106"/>
              <a:gd name="T26" fmla="*/ 292 w 294"/>
              <a:gd name="T27" fmla="*/ 2 h 106"/>
              <a:gd name="T28" fmla="*/ 290 w 294"/>
              <a:gd name="T29" fmla="*/ 2 h 106"/>
              <a:gd name="T30" fmla="*/ 290 w 294"/>
              <a:gd name="T31" fmla="*/ 104 h 106"/>
              <a:gd name="T32" fmla="*/ 292 w 294"/>
              <a:gd name="T33" fmla="*/ 104 h 106"/>
              <a:gd name="T34" fmla="*/ 292 w 294"/>
              <a:gd name="T35" fmla="*/ 102 h 106"/>
              <a:gd name="T36" fmla="*/ 2 w 294"/>
              <a:gd name="T37" fmla="*/ 102 h 106"/>
              <a:gd name="T38" fmla="*/ 2 w 294"/>
              <a:gd name="T39" fmla="*/ 104 h 106"/>
              <a:gd name="T40" fmla="*/ 4 w 294"/>
              <a:gd name="T41" fmla="*/ 104 h 106"/>
              <a:gd name="T42" fmla="*/ 2 w 294"/>
              <a:gd name="T43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06">
                <a:moveTo>
                  <a:pt x="2" y="104"/>
                </a:moveTo>
                <a:lnTo>
                  <a:pt x="2" y="106"/>
                </a:lnTo>
                <a:lnTo>
                  <a:pt x="294" y="106"/>
                </a:lnTo>
                <a:lnTo>
                  <a:pt x="294" y="0"/>
                </a:lnTo>
                <a:lnTo>
                  <a:pt x="0" y="0"/>
                </a:lnTo>
                <a:lnTo>
                  <a:pt x="0" y="106"/>
                </a:lnTo>
                <a:lnTo>
                  <a:pt x="2" y="106"/>
                </a:lnTo>
                <a:lnTo>
                  <a:pt x="2" y="104"/>
                </a:lnTo>
                <a:lnTo>
                  <a:pt x="4" y="104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92" y="4"/>
                </a:lnTo>
                <a:lnTo>
                  <a:pt x="292" y="2"/>
                </a:lnTo>
                <a:lnTo>
                  <a:pt x="290" y="2"/>
                </a:lnTo>
                <a:lnTo>
                  <a:pt x="290" y="104"/>
                </a:lnTo>
                <a:lnTo>
                  <a:pt x="292" y="104"/>
                </a:lnTo>
                <a:lnTo>
                  <a:pt x="292" y="102"/>
                </a:lnTo>
                <a:lnTo>
                  <a:pt x="2" y="102"/>
                </a:lnTo>
                <a:lnTo>
                  <a:pt x="2" y="104"/>
                </a:lnTo>
                <a:lnTo>
                  <a:pt x="4" y="104"/>
                </a:lnTo>
                <a:lnTo>
                  <a:pt x="2" y="1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4" name="Freeform 26"/>
          <p:cNvSpPr>
            <a:spLocks/>
          </p:cNvSpPr>
          <p:nvPr/>
        </p:nvSpPr>
        <p:spPr bwMode="auto">
          <a:xfrm>
            <a:off x="2909888" y="2784475"/>
            <a:ext cx="596900" cy="546100"/>
          </a:xfrm>
          <a:custGeom>
            <a:avLst/>
            <a:gdLst>
              <a:gd name="T0" fmla="*/ 46 w 376"/>
              <a:gd name="T1" fmla="*/ 344 h 344"/>
              <a:gd name="T2" fmla="*/ 46 w 376"/>
              <a:gd name="T3" fmla="*/ 344 h 344"/>
              <a:gd name="T4" fmla="*/ 36 w 376"/>
              <a:gd name="T5" fmla="*/ 330 h 344"/>
              <a:gd name="T6" fmla="*/ 26 w 376"/>
              <a:gd name="T7" fmla="*/ 314 h 344"/>
              <a:gd name="T8" fmla="*/ 18 w 376"/>
              <a:gd name="T9" fmla="*/ 300 h 344"/>
              <a:gd name="T10" fmla="*/ 12 w 376"/>
              <a:gd name="T11" fmla="*/ 282 h 344"/>
              <a:gd name="T12" fmla="*/ 8 w 376"/>
              <a:gd name="T13" fmla="*/ 266 h 344"/>
              <a:gd name="T14" fmla="*/ 4 w 376"/>
              <a:gd name="T15" fmla="*/ 248 h 344"/>
              <a:gd name="T16" fmla="*/ 2 w 376"/>
              <a:gd name="T17" fmla="*/ 230 h 344"/>
              <a:gd name="T18" fmla="*/ 0 w 376"/>
              <a:gd name="T19" fmla="*/ 212 h 344"/>
              <a:gd name="T20" fmla="*/ 0 w 376"/>
              <a:gd name="T21" fmla="*/ 212 h 344"/>
              <a:gd name="T22" fmla="*/ 2 w 376"/>
              <a:gd name="T23" fmla="*/ 190 h 344"/>
              <a:gd name="T24" fmla="*/ 4 w 376"/>
              <a:gd name="T25" fmla="*/ 170 h 344"/>
              <a:gd name="T26" fmla="*/ 10 w 376"/>
              <a:gd name="T27" fmla="*/ 148 h 344"/>
              <a:gd name="T28" fmla="*/ 18 w 376"/>
              <a:gd name="T29" fmla="*/ 130 h 344"/>
              <a:gd name="T30" fmla="*/ 26 w 376"/>
              <a:gd name="T31" fmla="*/ 110 h 344"/>
              <a:gd name="T32" fmla="*/ 36 w 376"/>
              <a:gd name="T33" fmla="*/ 94 h 344"/>
              <a:gd name="T34" fmla="*/ 48 w 376"/>
              <a:gd name="T35" fmla="*/ 76 h 344"/>
              <a:gd name="T36" fmla="*/ 62 w 376"/>
              <a:gd name="T37" fmla="*/ 62 h 344"/>
              <a:gd name="T38" fmla="*/ 62 w 376"/>
              <a:gd name="T39" fmla="*/ 62 h 344"/>
              <a:gd name="T40" fmla="*/ 78 w 376"/>
              <a:gd name="T41" fmla="*/ 48 h 344"/>
              <a:gd name="T42" fmla="*/ 94 w 376"/>
              <a:gd name="T43" fmla="*/ 36 h 344"/>
              <a:gd name="T44" fmla="*/ 112 w 376"/>
              <a:gd name="T45" fmla="*/ 26 h 344"/>
              <a:gd name="T46" fmla="*/ 130 w 376"/>
              <a:gd name="T47" fmla="*/ 16 h 344"/>
              <a:gd name="T48" fmla="*/ 150 w 376"/>
              <a:gd name="T49" fmla="*/ 10 h 344"/>
              <a:gd name="T50" fmla="*/ 170 w 376"/>
              <a:gd name="T51" fmla="*/ 4 h 344"/>
              <a:gd name="T52" fmla="*/ 192 w 376"/>
              <a:gd name="T53" fmla="*/ 0 h 344"/>
              <a:gd name="T54" fmla="*/ 214 w 376"/>
              <a:gd name="T55" fmla="*/ 0 h 344"/>
              <a:gd name="T56" fmla="*/ 214 w 376"/>
              <a:gd name="T57" fmla="*/ 0 h 344"/>
              <a:gd name="T58" fmla="*/ 234 w 376"/>
              <a:gd name="T59" fmla="*/ 0 h 344"/>
              <a:gd name="T60" fmla="*/ 256 w 376"/>
              <a:gd name="T61" fmla="*/ 4 h 344"/>
              <a:gd name="T62" fmla="*/ 276 w 376"/>
              <a:gd name="T63" fmla="*/ 10 h 344"/>
              <a:gd name="T64" fmla="*/ 296 w 376"/>
              <a:gd name="T65" fmla="*/ 16 h 344"/>
              <a:gd name="T66" fmla="*/ 314 w 376"/>
              <a:gd name="T67" fmla="*/ 26 h 344"/>
              <a:gd name="T68" fmla="*/ 332 w 376"/>
              <a:gd name="T69" fmla="*/ 36 h 344"/>
              <a:gd name="T70" fmla="*/ 348 w 376"/>
              <a:gd name="T71" fmla="*/ 48 h 344"/>
              <a:gd name="T72" fmla="*/ 364 w 376"/>
              <a:gd name="T73" fmla="*/ 62 h 344"/>
              <a:gd name="T74" fmla="*/ 364 w 376"/>
              <a:gd name="T75" fmla="*/ 62 h 344"/>
              <a:gd name="T76" fmla="*/ 376 w 376"/>
              <a:gd name="T77" fmla="*/ 76 h 344"/>
              <a:gd name="T78" fmla="*/ 376 w 376"/>
              <a:gd name="T79" fmla="*/ 76 h 344"/>
              <a:gd name="T80" fmla="*/ 360 w 376"/>
              <a:gd name="T81" fmla="*/ 86 h 344"/>
              <a:gd name="T82" fmla="*/ 344 w 376"/>
              <a:gd name="T83" fmla="*/ 98 h 344"/>
              <a:gd name="T84" fmla="*/ 330 w 376"/>
              <a:gd name="T85" fmla="*/ 110 h 344"/>
              <a:gd name="T86" fmla="*/ 316 w 376"/>
              <a:gd name="T87" fmla="*/ 122 h 344"/>
              <a:gd name="T88" fmla="*/ 316 w 376"/>
              <a:gd name="T89" fmla="*/ 122 h 344"/>
              <a:gd name="T90" fmla="*/ 292 w 376"/>
              <a:gd name="T91" fmla="*/ 148 h 344"/>
              <a:gd name="T92" fmla="*/ 272 w 376"/>
              <a:gd name="T93" fmla="*/ 178 h 344"/>
              <a:gd name="T94" fmla="*/ 254 w 376"/>
              <a:gd name="T95" fmla="*/ 210 h 344"/>
              <a:gd name="T96" fmla="*/ 242 w 376"/>
              <a:gd name="T97" fmla="*/ 244 h 344"/>
              <a:gd name="T98" fmla="*/ 242 w 376"/>
              <a:gd name="T99" fmla="*/ 244 h 344"/>
              <a:gd name="T100" fmla="*/ 216 w 376"/>
              <a:gd name="T101" fmla="*/ 248 h 344"/>
              <a:gd name="T102" fmla="*/ 190 w 376"/>
              <a:gd name="T103" fmla="*/ 254 h 344"/>
              <a:gd name="T104" fmla="*/ 164 w 376"/>
              <a:gd name="T105" fmla="*/ 262 h 344"/>
              <a:gd name="T106" fmla="*/ 140 w 376"/>
              <a:gd name="T107" fmla="*/ 274 h 344"/>
              <a:gd name="T108" fmla="*/ 118 w 376"/>
              <a:gd name="T109" fmla="*/ 286 h 344"/>
              <a:gd name="T110" fmla="*/ 96 w 376"/>
              <a:gd name="T111" fmla="*/ 300 h 344"/>
              <a:gd name="T112" fmla="*/ 74 w 376"/>
              <a:gd name="T113" fmla="*/ 316 h 344"/>
              <a:gd name="T114" fmla="*/ 56 w 376"/>
              <a:gd name="T115" fmla="*/ 334 h 344"/>
              <a:gd name="T116" fmla="*/ 56 w 376"/>
              <a:gd name="T117" fmla="*/ 334 h 344"/>
              <a:gd name="T118" fmla="*/ 46 w 376"/>
              <a:gd name="T119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6" h="344">
                <a:moveTo>
                  <a:pt x="46" y="344"/>
                </a:moveTo>
                <a:lnTo>
                  <a:pt x="46" y="344"/>
                </a:lnTo>
                <a:lnTo>
                  <a:pt x="36" y="330"/>
                </a:lnTo>
                <a:lnTo>
                  <a:pt x="26" y="314"/>
                </a:lnTo>
                <a:lnTo>
                  <a:pt x="18" y="300"/>
                </a:lnTo>
                <a:lnTo>
                  <a:pt x="12" y="282"/>
                </a:lnTo>
                <a:lnTo>
                  <a:pt x="8" y="266"/>
                </a:lnTo>
                <a:lnTo>
                  <a:pt x="4" y="248"/>
                </a:lnTo>
                <a:lnTo>
                  <a:pt x="2" y="230"/>
                </a:lnTo>
                <a:lnTo>
                  <a:pt x="0" y="212"/>
                </a:lnTo>
                <a:lnTo>
                  <a:pt x="0" y="212"/>
                </a:lnTo>
                <a:lnTo>
                  <a:pt x="2" y="190"/>
                </a:lnTo>
                <a:lnTo>
                  <a:pt x="4" y="170"/>
                </a:lnTo>
                <a:lnTo>
                  <a:pt x="10" y="148"/>
                </a:lnTo>
                <a:lnTo>
                  <a:pt x="18" y="130"/>
                </a:lnTo>
                <a:lnTo>
                  <a:pt x="26" y="110"/>
                </a:lnTo>
                <a:lnTo>
                  <a:pt x="36" y="94"/>
                </a:lnTo>
                <a:lnTo>
                  <a:pt x="48" y="76"/>
                </a:lnTo>
                <a:lnTo>
                  <a:pt x="62" y="62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0" y="16"/>
                </a:lnTo>
                <a:lnTo>
                  <a:pt x="150" y="10"/>
                </a:lnTo>
                <a:lnTo>
                  <a:pt x="170" y="4"/>
                </a:lnTo>
                <a:lnTo>
                  <a:pt x="192" y="0"/>
                </a:lnTo>
                <a:lnTo>
                  <a:pt x="214" y="0"/>
                </a:lnTo>
                <a:lnTo>
                  <a:pt x="214" y="0"/>
                </a:lnTo>
                <a:lnTo>
                  <a:pt x="234" y="0"/>
                </a:lnTo>
                <a:lnTo>
                  <a:pt x="256" y="4"/>
                </a:lnTo>
                <a:lnTo>
                  <a:pt x="276" y="10"/>
                </a:lnTo>
                <a:lnTo>
                  <a:pt x="296" y="16"/>
                </a:lnTo>
                <a:lnTo>
                  <a:pt x="314" y="26"/>
                </a:lnTo>
                <a:lnTo>
                  <a:pt x="332" y="36"/>
                </a:lnTo>
                <a:lnTo>
                  <a:pt x="348" y="48"/>
                </a:lnTo>
                <a:lnTo>
                  <a:pt x="364" y="62"/>
                </a:lnTo>
                <a:lnTo>
                  <a:pt x="364" y="62"/>
                </a:lnTo>
                <a:lnTo>
                  <a:pt x="376" y="76"/>
                </a:lnTo>
                <a:lnTo>
                  <a:pt x="376" y="76"/>
                </a:lnTo>
                <a:lnTo>
                  <a:pt x="360" y="86"/>
                </a:lnTo>
                <a:lnTo>
                  <a:pt x="344" y="98"/>
                </a:lnTo>
                <a:lnTo>
                  <a:pt x="330" y="110"/>
                </a:lnTo>
                <a:lnTo>
                  <a:pt x="316" y="122"/>
                </a:lnTo>
                <a:lnTo>
                  <a:pt x="316" y="122"/>
                </a:lnTo>
                <a:lnTo>
                  <a:pt x="292" y="148"/>
                </a:lnTo>
                <a:lnTo>
                  <a:pt x="272" y="178"/>
                </a:lnTo>
                <a:lnTo>
                  <a:pt x="254" y="210"/>
                </a:lnTo>
                <a:lnTo>
                  <a:pt x="242" y="244"/>
                </a:lnTo>
                <a:lnTo>
                  <a:pt x="242" y="244"/>
                </a:lnTo>
                <a:lnTo>
                  <a:pt x="216" y="248"/>
                </a:lnTo>
                <a:lnTo>
                  <a:pt x="190" y="254"/>
                </a:lnTo>
                <a:lnTo>
                  <a:pt x="164" y="262"/>
                </a:lnTo>
                <a:lnTo>
                  <a:pt x="140" y="274"/>
                </a:lnTo>
                <a:lnTo>
                  <a:pt x="118" y="286"/>
                </a:lnTo>
                <a:lnTo>
                  <a:pt x="96" y="300"/>
                </a:lnTo>
                <a:lnTo>
                  <a:pt x="74" y="316"/>
                </a:lnTo>
                <a:lnTo>
                  <a:pt x="56" y="334"/>
                </a:lnTo>
                <a:lnTo>
                  <a:pt x="56" y="334"/>
                </a:lnTo>
                <a:lnTo>
                  <a:pt x="46" y="344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5" name="Freeform 27"/>
          <p:cNvSpPr>
            <a:spLocks/>
          </p:cNvSpPr>
          <p:nvPr/>
        </p:nvSpPr>
        <p:spPr bwMode="auto">
          <a:xfrm>
            <a:off x="2909888" y="2784475"/>
            <a:ext cx="596900" cy="546100"/>
          </a:xfrm>
          <a:custGeom>
            <a:avLst/>
            <a:gdLst>
              <a:gd name="T0" fmla="*/ 46 w 376"/>
              <a:gd name="T1" fmla="*/ 344 h 344"/>
              <a:gd name="T2" fmla="*/ 46 w 376"/>
              <a:gd name="T3" fmla="*/ 344 h 344"/>
              <a:gd name="T4" fmla="*/ 36 w 376"/>
              <a:gd name="T5" fmla="*/ 330 h 344"/>
              <a:gd name="T6" fmla="*/ 26 w 376"/>
              <a:gd name="T7" fmla="*/ 314 h 344"/>
              <a:gd name="T8" fmla="*/ 18 w 376"/>
              <a:gd name="T9" fmla="*/ 300 h 344"/>
              <a:gd name="T10" fmla="*/ 12 w 376"/>
              <a:gd name="T11" fmla="*/ 282 h 344"/>
              <a:gd name="T12" fmla="*/ 8 w 376"/>
              <a:gd name="T13" fmla="*/ 266 h 344"/>
              <a:gd name="T14" fmla="*/ 4 w 376"/>
              <a:gd name="T15" fmla="*/ 248 h 344"/>
              <a:gd name="T16" fmla="*/ 2 w 376"/>
              <a:gd name="T17" fmla="*/ 230 h 344"/>
              <a:gd name="T18" fmla="*/ 0 w 376"/>
              <a:gd name="T19" fmla="*/ 212 h 344"/>
              <a:gd name="T20" fmla="*/ 0 w 376"/>
              <a:gd name="T21" fmla="*/ 212 h 344"/>
              <a:gd name="T22" fmla="*/ 2 w 376"/>
              <a:gd name="T23" fmla="*/ 190 h 344"/>
              <a:gd name="T24" fmla="*/ 4 w 376"/>
              <a:gd name="T25" fmla="*/ 170 h 344"/>
              <a:gd name="T26" fmla="*/ 10 w 376"/>
              <a:gd name="T27" fmla="*/ 148 h 344"/>
              <a:gd name="T28" fmla="*/ 18 w 376"/>
              <a:gd name="T29" fmla="*/ 130 h 344"/>
              <a:gd name="T30" fmla="*/ 26 w 376"/>
              <a:gd name="T31" fmla="*/ 110 h 344"/>
              <a:gd name="T32" fmla="*/ 36 w 376"/>
              <a:gd name="T33" fmla="*/ 94 h 344"/>
              <a:gd name="T34" fmla="*/ 48 w 376"/>
              <a:gd name="T35" fmla="*/ 76 h 344"/>
              <a:gd name="T36" fmla="*/ 62 w 376"/>
              <a:gd name="T37" fmla="*/ 62 h 344"/>
              <a:gd name="T38" fmla="*/ 62 w 376"/>
              <a:gd name="T39" fmla="*/ 62 h 344"/>
              <a:gd name="T40" fmla="*/ 78 w 376"/>
              <a:gd name="T41" fmla="*/ 48 h 344"/>
              <a:gd name="T42" fmla="*/ 94 w 376"/>
              <a:gd name="T43" fmla="*/ 36 h 344"/>
              <a:gd name="T44" fmla="*/ 112 w 376"/>
              <a:gd name="T45" fmla="*/ 26 h 344"/>
              <a:gd name="T46" fmla="*/ 130 w 376"/>
              <a:gd name="T47" fmla="*/ 16 h 344"/>
              <a:gd name="T48" fmla="*/ 150 w 376"/>
              <a:gd name="T49" fmla="*/ 10 h 344"/>
              <a:gd name="T50" fmla="*/ 170 w 376"/>
              <a:gd name="T51" fmla="*/ 4 h 344"/>
              <a:gd name="T52" fmla="*/ 192 w 376"/>
              <a:gd name="T53" fmla="*/ 0 h 344"/>
              <a:gd name="T54" fmla="*/ 214 w 376"/>
              <a:gd name="T55" fmla="*/ 0 h 344"/>
              <a:gd name="T56" fmla="*/ 214 w 376"/>
              <a:gd name="T57" fmla="*/ 0 h 344"/>
              <a:gd name="T58" fmla="*/ 234 w 376"/>
              <a:gd name="T59" fmla="*/ 0 h 344"/>
              <a:gd name="T60" fmla="*/ 256 w 376"/>
              <a:gd name="T61" fmla="*/ 4 h 344"/>
              <a:gd name="T62" fmla="*/ 276 w 376"/>
              <a:gd name="T63" fmla="*/ 10 h 344"/>
              <a:gd name="T64" fmla="*/ 296 w 376"/>
              <a:gd name="T65" fmla="*/ 16 h 344"/>
              <a:gd name="T66" fmla="*/ 314 w 376"/>
              <a:gd name="T67" fmla="*/ 26 h 344"/>
              <a:gd name="T68" fmla="*/ 332 w 376"/>
              <a:gd name="T69" fmla="*/ 36 h 344"/>
              <a:gd name="T70" fmla="*/ 348 w 376"/>
              <a:gd name="T71" fmla="*/ 48 h 344"/>
              <a:gd name="T72" fmla="*/ 364 w 376"/>
              <a:gd name="T73" fmla="*/ 62 h 344"/>
              <a:gd name="T74" fmla="*/ 364 w 376"/>
              <a:gd name="T75" fmla="*/ 62 h 344"/>
              <a:gd name="T76" fmla="*/ 376 w 376"/>
              <a:gd name="T77" fmla="*/ 76 h 344"/>
              <a:gd name="T78" fmla="*/ 376 w 376"/>
              <a:gd name="T79" fmla="*/ 76 h 344"/>
              <a:gd name="T80" fmla="*/ 360 w 376"/>
              <a:gd name="T81" fmla="*/ 86 h 344"/>
              <a:gd name="T82" fmla="*/ 344 w 376"/>
              <a:gd name="T83" fmla="*/ 98 h 344"/>
              <a:gd name="T84" fmla="*/ 330 w 376"/>
              <a:gd name="T85" fmla="*/ 110 h 344"/>
              <a:gd name="T86" fmla="*/ 316 w 376"/>
              <a:gd name="T87" fmla="*/ 122 h 344"/>
              <a:gd name="T88" fmla="*/ 316 w 376"/>
              <a:gd name="T89" fmla="*/ 122 h 344"/>
              <a:gd name="T90" fmla="*/ 292 w 376"/>
              <a:gd name="T91" fmla="*/ 148 h 344"/>
              <a:gd name="T92" fmla="*/ 272 w 376"/>
              <a:gd name="T93" fmla="*/ 178 h 344"/>
              <a:gd name="T94" fmla="*/ 254 w 376"/>
              <a:gd name="T95" fmla="*/ 210 h 344"/>
              <a:gd name="T96" fmla="*/ 242 w 376"/>
              <a:gd name="T97" fmla="*/ 244 h 344"/>
              <a:gd name="T98" fmla="*/ 242 w 376"/>
              <a:gd name="T99" fmla="*/ 244 h 344"/>
              <a:gd name="T100" fmla="*/ 216 w 376"/>
              <a:gd name="T101" fmla="*/ 248 h 344"/>
              <a:gd name="T102" fmla="*/ 190 w 376"/>
              <a:gd name="T103" fmla="*/ 254 h 344"/>
              <a:gd name="T104" fmla="*/ 164 w 376"/>
              <a:gd name="T105" fmla="*/ 262 h 344"/>
              <a:gd name="T106" fmla="*/ 140 w 376"/>
              <a:gd name="T107" fmla="*/ 274 h 344"/>
              <a:gd name="T108" fmla="*/ 118 w 376"/>
              <a:gd name="T109" fmla="*/ 286 h 344"/>
              <a:gd name="T110" fmla="*/ 96 w 376"/>
              <a:gd name="T111" fmla="*/ 300 h 344"/>
              <a:gd name="T112" fmla="*/ 74 w 376"/>
              <a:gd name="T113" fmla="*/ 316 h 344"/>
              <a:gd name="T114" fmla="*/ 56 w 376"/>
              <a:gd name="T115" fmla="*/ 334 h 344"/>
              <a:gd name="T116" fmla="*/ 56 w 376"/>
              <a:gd name="T117" fmla="*/ 334 h 344"/>
              <a:gd name="T118" fmla="*/ 46 w 376"/>
              <a:gd name="T119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6" h="344">
                <a:moveTo>
                  <a:pt x="46" y="344"/>
                </a:moveTo>
                <a:lnTo>
                  <a:pt x="46" y="344"/>
                </a:lnTo>
                <a:lnTo>
                  <a:pt x="36" y="330"/>
                </a:lnTo>
                <a:lnTo>
                  <a:pt x="26" y="314"/>
                </a:lnTo>
                <a:lnTo>
                  <a:pt x="18" y="300"/>
                </a:lnTo>
                <a:lnTo>
                  <a:pt x="12" y="282"/>
                </a:lnTo>
                <a:lnTo>
                  <a:pt x="8" y="266"/>
                </a:lnTo>
                <a:lnTo>
                  <a:pt x="4" y="248"/>
                </a:lnTo>
                <a:lnTo>
                  <a:pt x="2" y="230"/>
                </a:lnTo>
                <a:lnTo>
                  <a:pt x="0" y="212"/>
                </a:lnTo>
                <a:lnTo>
                  <a:pt x="0" y="212"/>
                </a:lnTo>
                <a:lnTo>
                  <a:pt x="2" y="190"/>
                </a:lnTo>
                <a:lnTo>
                  <a:pt x="4" y="170"/>
                </a:lnTo>
                <a:lnTo>
                  <a:pt x="10" y="148"/>
                </a:lnTo>
                <a:lnTo>
                  <a:pt x="18" y="130"/>
                </a:lnTo>
                <a:lnTo>
                  <a:pt x="26" y="110"/>
                </a:lnTo>
                <a:lnTo>
                  <a:pt x="36" y="94"/>
                </a:lnTo>
                <a:lnTo>
                  <a:pt x="48" y="76"/>
                </a:lnTo>
                <a:lnTo>
                  <a:pt x="62" y="62"/>
                </a:lnTo>
                <a:lnTo>
                  <a:pt x="62" y="62"/>
                </a:lnTo>
                <a:lnTo>
                  <a:pt x="78" y="48"/>
                </a:lnTo>
                <a:lnTo>
                  <a:pt x="94" y="36"/>
                </a:lnTo>
                <a:lnTo>
                  <a:pt x="112" y="26"/>
                </a:lnTo>
                <a:lnTo>
                  <a:pt x="130" y="16"/>
                </a:lnTo>
                <a:lnTo>
                  <a:pt x="150" y="10"/>
                </a:lnTo>
                <a:lnTo>
                  <a:pt x="170" y="4"/>
                </a:lnTo>
                <a:lnTo>
                  <a:pt x="192" y="0"/>
                </a:lnTo>
                <a:lnTo>
                  <a:pt x="214" y="0"/>
                </a:lnTo>
                <a:lnTo>
                  <a:pt x="214" y="0"/>
                </a:lnTo>
                <a:lnTo>
                  <a:pt x="234" y="0"/>
                </a:lnTo>
                <a:lnTo>
                  <a:pt x="256" y="4"/>
                </a:lnTo>
                <a:lnTo>
                  <a:pt x="276" y="10"/>
                </a:lnTo>
                <a:lnTo>
                  <a:pt x="296" y="16"/>
                </a:lnTo>
                <a:lnTo>
                  <a:pt x="314" y="26"/>
                </a:lnTo>
                <a:lnTo>
                  <a:pt x="332" y="36"/>
                </a:lnTo>
                <a:lnTo>
                  <a:pt x="348" y="48"/>
                </a:lnTo>
                <a:lnTo>
                  <a:pt x="364" y="62"/>
                </a:lnTo>
                <a:lnTo>
                  <a:pt x="364" y="62"/>
                </a:lnTo>
                <a:lnTo>
                  <a:pt x="376" y="76"/>
                </a:lnTo>
                <a:lnTo>
                  <a:pt x="376" y="76"/>
                </a:lnTo>
                <a:lnTo>
                  <a:pt x="360" y="86"/>
                </a:lnTo>
                <a:lnTo>
                  <a:pt x="344" y="98"/>
                </a:lnTo>
                <a:lnTo>
                  <a:pt x="330" y="110"/>
                </a:lnTo>
                <a:lnTo>
                  <a:pt x="316" y="122"/>
                </a:lnTo>
                <a:lnTo>
                  <a:pt x="316" y="122"/>
                </a:lnTo>
                <a:lnTo>
                  <a:pt x="292" y="148"/>
                </a:lnTo>
                <a:lnTo>
                  <a:pt x="272" y="178"/>
                </a:lnTo>
                <a:lnTo>
                  <a:pt x="254" y="210"/>
                </a:lnTo>
                <a:lnTo>
                  <a:pt x="242" y="244"/>
                </a:lnTo>
                <a:lnTo>
                  <a:pt x="242" y="244"/>
                </a:lnTo>
                <a:lnTo>
                  <a:pt x="216" y="248"/>
                </a:lnTo>
                <a:lnTo>
                  <a:pt x="190" y="254"/>
                </a:lnTo>
                <a:lnTo>
                  <a:pt x="164" y="262"/>
                </a:lnTo>
                <a:lnTo>
                  <a:pt x="140" y="274"/>
                </a:lnTo>
                <a:lnTo>
                  <a:pt x="118" y="286"/>
                </a:lnTo>
                <a:lnTo>
                  <a:pt x="96" y="300"/>
                </a:lnTo>
                <a:lnTo>
                  <a:pt x="74" y="316"/>
                </a:lnTo>
                <a:lnTo>
                  <a:pt x="56" y="334"/>
                </a:lnTo>
                <a:lnTo>
                  <a:pt x="56" y="334"/>
                </a:lnTo>
                <a:lnTo>
                  <a:pt x="46" y="3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6" name="Freeform 28"/>
          <p:cNvSpPr>
            <a:spLocks/>
          </p:cNvSpPr>
          <p:nvPr/>
        </p:nvSpPr>
        <p:spPr bwMode="auto">
          <a:xfrm>
            <a:off x="2903538" y="2778125"/>
            <a:ext cx="609600" cy="555625"/>
          </a:xfrm>
          <a:custGeom>
            <a:avLst/>
            <a:gdLst>
              <a:gd name="T0" fmla="*/ 48 w 384"/>
              <a:gd name="T1" fmla="*/ 350 h 350"/>
              <a:gd name="T2" fmla="*/ 28 w 384"/>
              <a:gd name="T3" fmla="*/ 322 h 350"/>
              <a:gd name="T4" fmla="*/ 12 w 384"/>
              <a:gd name="T5" fmla="*/ 288 h 350"/>
              <a:gd name="T6" fmla="*/ 4 w 384"/>
              <a:gd name="T7" fmla="*/ 254 h 350"/>
              <a:gd name="T8" fmla="*/ 0 w 384"/>
              <a:gd name="T9" fmla="*/ 216 h 350"/>
              <a:gd name="T10" fmla="*/ 2 w 384"/>
              <a:gd name="T11" fmla="*/ 194 h 350"/>
              <a:gd name="T12" fmla="*/ 10 w 384"/>
              <a:gd name="T13" fmla="*/ 152 h 350"/>
              <a:gd name="T14" fmla="*/ 26 w 384"/>
              <a:gd name="T15" fmla="*/ 112 h 350"/>
              <a:gd name="T16" fmla="*/ 50 w 384"/>
              <a:gd name="T17" fmla="*/ 78 h 350"/>
              <a:gd name="T18" fmla="*/ 80 w 384"/>
              <a:gd name="T19" fmla="*/ 50 h 350"/>
              <a:gd name="T20" fmla="*/ 114 w 384"/>
              <a:gd name="T21" fmla="*/ 26 h 350"/>
              <a:gd name="T22" fmla="*/ 152 w 384"/>
              <a:gd name="T23" fmla="*/ 10 h 350"/>
              <a:gd name="T24" fmla="*/ 194 w 384"/>
              <a:gd name="T25" fmla="*/ 0 h 350"/>
              <a:gd name="T26" fmla="*/ 218 w 384"/>
              <a:gd name="T27" fmla="*/ 0 h 350"/>
              <a:gd name="T28" fmla="*/ 266 w 384"/>
              <a:gd name="T29" fmla="*/ 6 h 350"/>
              <a:gd name="T30" fmla="*/ 310 w 384"/>
              <a:gd name="T31" fmla="*/ 20 h 350"/>
              <a:gd name="T32" fmla="*/ 350 w 384"/>
              <a:gd name="T33" fmla="*/ 46 h 350"/>
              <a:gd name="T34" fmla="*/ 384 w 384"/>
              <a:gd name="T35" fmla="*/ 78 h 350"/>
              <a:gd name="T36" fmla="*/ 380 w 384"/>
              <a:gd name="T37" fmla="*/ 80 h 350"/>
              <a:gd name="T38" fmla="*/ 368 w 384"/>
              <a:gd name="T39" fmla="*/ 66 h 350"/>
              <a:gd name="T40" fmla="*/ 352 w 384"/>
              <a:gd name="T41" fmla="*/ 52 h 350"/>
              <a:gd name="T42" fmla="*/ 318 w 384"/>
              <a:gd name="T43" fmla="*/ 30 h 350"/>
              <a:gd name="T44" fmla="*/ 280 w 384"/>
              <a:gd name="T45" fmla="*/ 14 h 350"/>
              <a:gd name="T46" fmla="*/ 238 w 384"/>
              <a:gd name="T47" fmla="*/ 4 h 350"/>
              <a:gd name="T48" fmla="*/ 218 w 384"/>
              <a:gd name="T49" fmla="*/ 4 h 350"/>
              <a:gd name="T50" fmla="*/ 174 w 384"/>
              <a:gd name="T51" fmla="*/ 8 h 350"/>
              <a:gd name="T52" fmla="*/ 134 w 384"/>
              <a:gd name="T53" fmla="*/ 20 h 350"/>
              <a:gd name="T54" fmla="*/ 98 w 384"/>
              <a:gd name="T55" fmla="*/ 40 h 350"/>
              <a:gd name="T56" fmla="*/ 66 w 384"/>
              <a:gd name="T57" fmla="*/ 66 h 350"/>
              <a:gd name="T58" fmla="*/ 52 w 384"/>
              <a:gd name="T59" fmla="*/ 80 h 350"/>
              <a:gd name="T60" fmla="*/ 30 w 384"/>
              <a:gd name="T61" fmla="*/ 114 h 350"/>
              <a:gd name="T62" fmla="*/ 14 w 384"/>
              <a:gd name="T63" fmla="*/ 152 h 350"/>
              <a:gd name="T64" fmla="*/ 6 w 384"/>
              <a:gd name="T65" fmla="*/ 194 h 350"/>
              <a:gd name="T66" fmla="*/ 4 w 384"/>
              <a:gd name="T67" fmla="*/ 216 h 350"/>
              <a:gd name="T68" fmla="*/ 8 w 384"/>
              <a:gd name="T69" fmla="*/ 252 h 350"/>
              <a:gd name="T70" fmla="*/ 16 w 384"/>
              <a:gd name="T71" fmla="*/ 286 h 350"/>
              <a:gd name="T72" fmla="*/ 30 w 384"/>
              <a:gd name="T73" fmla="*/ 318 h 350"/>
              <a:gd name="T74" fmla="*/ 50 w 384"/>
              <a:gd name="T75" fmla="*/ 348 h 350"/>
              <a:gd name="T76" fmla="*/ 48 w 384"/>
              <a:gd name="T77" fmla="*/ 350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4" h="350">
                <a:moveTo>
                  <a:pt x="48" y="350"/>
                </a:moveTo>
                <a:lnTo>
                  <a:pt x="48" y="350"/>
                </a:lnTo>
                <a:lnTo>
                  <a:pt x="36" y="336"/>
                </a:lnTo>
                <a:lnTo>
                  <a:pt x="28" y="322"/>
                </a:lnTo>
                <a:lnTo>
                  <a:pt x="20" y="306"/>
                </a:lnTo>
                <a:lnTo>
                  <a:pt x="12" y="288"/>
                </a:lnTo>
                <a:lnTo>
                  <a:pt x="8" y="272"/>
                </a:lnTo>
                <a:lnTo>
                  <a:pt x="4" y="254"/>
                </a:lnTo>
                <a:lnTo>
                  <a:pt x="2" y="236"/>
                </a:lnTo>
                <a:lnTo>
                  <a:pt x="0" y="216"/>
                </a:lnTo>
                <a:lnTo>
                  <a:pt x="0" y="216"/>
                </a:lnTo>
                <a:lnTo>
                  <a:pt x="2" y="194"/>
                </a:lnTo>
                <a:lnTo>
                  <a:pt x="4" y="172"/>
                </a:lnTo>
                <a:lnTo>
                  <a:pt x="10" y="152"/>
                </a:lnTo>
                <a:lnTo>
                  <a:pt x="18" y="132"/>
                </a:lnTo>
                <a:lnTo>
                  <a:pt x="26" y="112"/>
                </a:lnTo>
                <a:lnTo>
                  <a:pt x="38" y="96"/>
                </a:lnTo>
                <a:lnTo>
                  <a:pt x="50" y="78"/>
                </a:lnTo>
                <a:lnTo>
                  <a:pt x="64" y="62"/>
                </a:lnTo>
                <a:lnTo>
                  <a:pt x="80" y="50"/>
                </a:lnTo>
                <a:lnTo>
                  <a:pt x="96" y="36"/>
                </a:lnTo>
                <a:lnTo>
                  <a:pt x="114" y="26"/>
                </a:lnTo>
                <a:lnTo>
                  <a:pt x="132" y="16"/>
                </a:lnTo>
                <a:lnTo>
                  <a:pt x="152" y="10"/>
                </a:lnTo>
                <a:lnTo>
                  <a:pt x="174" y="4"/>
                </a:lnTo>
                <a:lnTo>
                  <a:pt x="194" y="0"/>
                </a:lnTo>
                <a:lnTo>
                  <a:pt x="218" y="0"/>
                </a:lnTo>
                <a:lnTo>
                  <a:pt x="218" y="0"/>
                </a:lnTo>
                <a:lnTo>
                  <a:pt x="242" y="0"/>
                </a:lnTo>
                <a:lnTo>
                  <a:pt x="266" y="6"/>
                </a:lnTo>
                <a:lnTo>
                  <a:pt x="288" y="12"/>
                </a:lnTo>
                <a:lnTo>
                  <a:pt x="310" y="20"/>
                </a:lnTo>
                <a:lnTo>
                  <a:pt x="332" y="32"/>
                </a:lnTo>
                <a:lnTo>
                  <a:pt x="350" y="46"/>
                </a:lnTo>
                <a:lnTo>
                  <a:pt x="368" y="60"/>
                </a:lnTo>
                <a:lnTo>
                  <a:pt x="384" y="78"/>
                </a:lnTo>
                <a:lnTo>
                  <a:pt x="384" y="78"/>
                </a:lnTo>
                <a:lnTo>
                  <a:pt x="380" y="80"/>
                </a:lnTo>
                <a:lnTo>
                  <a:pt x="380" y="80"/>
                </a:lnTo>
                <a:lnTo>
                  <a:pt x="368" y="66"/>
                </a:lnTo>
                <a:lnTo>
                  <a:pt x="368" y="66"/>
                </a:lnTo>
                <a:lnTo>
                  <a:pt x="352" y="52"/>
                </a:lnTo>
                <a:lnTo>
                  <a:pt x="336" y="40"/>
                </a:lnTo>
                <a:lnTo>
                  <a:pt x="318" y="30"/>
                </a:lnTo>
                <a:lnTo>
                  <a:pt x="300" y="20"/>
                </a:lnTo>
                <a:lnTo>
                  <a:pt x="280" y="14"/>
                </a:lnTo>
                <a:lnTo>
                  <a:pt x="260" y="8"/>
                </a:lnTo>
                <a:lnTo>
                  <a:pt x="238" y="4"/>
                </a:lnTo>
                <a:lnTo>
                  <a:pt x="218" y="4"/>
                </a:lnTo>
                <a:lnTo>
                  <a:pt x="218" y="4"/>
                </a:lnTo>
                <a:lnTo>
                  <a:pt x="196" y="4"/>
                </a:lnTo>
                <a:lnTo>
                  <a:pt x="174" y="8"/>
                </a:lnTo>
                <a:lnTo>
                  <a:pt x="154" y="14"/>
                </a:lnTo>
                <a:lnTo>
                  <a:pt x="134" y="20"/>
                </a:lnTo>
                <a:lnTo>
                  <a:pt x="116" y="30"/>
                </a:lnTo>
                <a:lnTo>
                  <a:pt x="98" y="40"/>
                </a:lnTo>
                <a:lnTo>
                  <a:pt x="82" y="52"/>
                </a:lnTo>
                <a:lnTo>
                  <a:pt x="66" y="66"/>
                </a:lnTo>
                <a:lnTo>
                  <a:pt x="66" y="66"/>
                </a:lnTo>
                <a:lnTo>
                  <a:pt x="52" y="80"/>
                </a:lnTo>
                <a:lnTo>
                  <a:pt x="40" y="98"/>
                </a:lnTo>
                <a:lnTo>
                  <a:pt x="30" y="114"/>
                </a:lnTo>
                <a:lnTo>
                  <a:pt x="22" y="134"/>
                </a:lnTo>
                <a:lnTo>
                  <a:pt x="14" y="152"/>
                </a:lnTo>
                <a:lnTo>
                  <a:pt x="8" y="174"/>
                </a:lnTo>
                <a:lnTo>
                  <a:pt x="6" y="194"/>
                </a:lnTo>
                <a:lnTo>
                  <a:pt x="4" y="216"/>
                </a:lnTo>
                <a:lnTo>
                  <a:pt x="4" y="216"/>
                </a:lnTo>
                <a:lnTo>
                  <a:pt x="6" y="234"/>
                </a:lnTo>
                <a:lnTo>
                  <a:pt x="8" y="252"/>
                </a:lnTo>
                <a:lnTo>
                  <a:pt x="12" y="270"/>
                </a:lnTo>
                <a:lnTo>
                  <a:pt x="16" y="286"/>
                </a:lnTo>
                <a:lnTo>
                  <a:pt x="22" y="304"/>
                </a:lnTo>
                <a:lnTo>
                  <a:pt x="30" y="318"/>
                </a:lnTo>
                <a:lnTo>
                  <a:pt x="40" y="334"/>
                </a:lnTo>
                <a:lnTo>
                  <a:pt x="50" y="348"/>
                </a:lnTo>
                <a:lnTo>
                  <a:pt x="50" y="348"/>
                </a:lnTo>
                <a:lnTo>
                  <a:pt x="48" y="350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7" name="Freeform 29"/>
          <p:cNvSpPr>
            <a:spLocks/>
          </p:cNvSpPr>
          <p:nvPr/>
        </p:nvSpPr>
        <p:spPr bwMode="auto">
          <a:xfrm>
            <a:off x="2903538" y="2778125"/>
            <a:ext cx="609600" cy="555625"/>
          </a:xfrm>
          <a:custGeom>
            <a:avLst/>
            <a:gdLst>
              <a:gd name="T0" fmla="*/ 48 w 384"/>
              <a:gd name="T1" fmla="*/ 350 h 350"/>
              <a:gd name="T2" fmla="*/ 28 w 384"/>
              <a:gd name="T3" fmla="*/ 322 h 350"/>
              <a:gd name="T4" fmla="*/ 12 w 384"/>
              <a:gd name="T5" fmla="*/ 288 h 350"/>
              <a:gd name="T6" fmla="*/ 4 w 384"/>
              <a:gd name="T7" fmla="*/ 254 h 350"/>
              <a:gd name="T8" fmla="*/ 0 w 384"/>
              <a:gd name="T9" fmla="*/ 216 h 350"/>
              <a:gd name="T10" fmla="*/ 2 w 384"/>
              <a:gd name="T11" fmla="*/ 194 h 350"/>
              <a:gd name="T12" fmla="*/ 10 w 384"/>
              <a:gd name="T13" fmla="*/ 152 h 350"/>
              <a:gd name="T14" fmla="*/ 26 w 384"/>
              <a:gd name="T15" fmla="*/ 112 h 350"/>
              <a:gd name="T16" fmla="*/ 50 w 384"/>
              <a:gd name="T17" fmla="*/ 78 h 350"/>
              <a:gd name="T18" fmla="*/ 80 w 384"/>
              <a:gd name="T19" fmla="*/ 50 h 350"/>
              <a:gd name="T20" fmla="*/ 114 w 384"/>
              <a:gd name="T21" fmla="*/ 26 h 350"/>
              <a:gd name="T22" fmla="*/ 152 w 384"/>
              <a:gd name="T23" fmla="*/ 10 h 350"/>
              <a:gd name="T24" fmla="*/ 194 w 384"/>
              <a:gd name="T25" fmla="*/ 0 h 350"/>
              <a:gd name="T26" fmla="*/ 218 w 384"/>
              <a:gd name="T27" fmla="*/ 0 h 350"/>
              <a:gd name="T28" fmla="*/ 266 w 384"/>
              <a:gd name="T29" fmla="*/ 6 h 350"/>
              <a:gd name="T30" fmla="*/ 310 w 384"/>
              <a:gd name="T31" fmla="*/ 20 h 350"/>
              <a:gd name="T32" fmla="*/ 350 w 384"/>
              <a:gd name="T33" fmla="*/ 46 h 350"/>
              <a:gd name="T34" fmla="*/ 384 w 384"/>
              <a:gd name="T35" fmla="*/ 78 h 350"/>
              <a:gd name="T36" fmla="*/ 380 w 384"/>
              <a:gd name="T37" fmla="*/ 80 h 350"/>
              <a:gd name="T38" fmla="*/ 368 w 384"/>
              <a:gd name="T39" fmla="*/ 66 h 350"/>
              <a:gd name="T40" fmla="*/ 352 w 384"/>
              <a:gd name="T41" fmla="*/ 52 h 350"/>
              <a:gd name="T42" fmla="*/ 318 w 384"/>
              <a:gd name="T43" fmla="*/ 30 h 350"/>
              <a:gd name="T44" fmla="*/ 280 w 384"/>
              <a:gd name="T45" fmla="*/ 14 h 350"/>
              <a:gd name="T46" fmla="*/ 238 w 384"/>
              <a:gd name="T47" fmla="*/ 4 h 350"/>
              <a:gd name="T48" fmla="*/ 218 w 384"/>
              <a:gd name="T49" fmla="*/ 4 h 350"/>
              <a:gd name="T50" fmla="*/ 174 w 384"/>
              <a:gd name="T51" fmla="*/ 8 h 350"/>
              <a:gd name="T52" fmla="*/ 134 w 384"/>
              <a:gd name="T53" fmla="*/ 20 h 350"/>
              <a:gd name="T54" fmla="*/ 98 w 384"/>
              <a:gd name="T55" fmla="*/ 40 h 350"/>
              <a:gd name="T56" fmla="*/ 66 w 384"/>
              <a:gd name="T57" fmla="*/ 66 h 350"/>
              <a:gd name="T58" fmla="*/ 52 w 384"/>
              <a:gd name="T59" fmla="*/ 80 h 350"/>
              <a:gd name="T60" fmla="*/ 30 w 384"/>
              <a:gd name="T61" fmla="*/ 114 h 350"/>
              <a:gd name="T62" fmla="*/ 14 w 384"/>
              <a:gd name="T63" fmla="*/ 152 h 350"/>
              <a:gd name="T64" fmla="*/ 6 w 384"/>
              <a:gd name="T65" fmla="*/ 194 h 350"/>
              <a:gd name="T66" fmla="*/ 4 w 384"/>
              <a:gd name="T67" fmla="*/ 216 h 350"/>
              <a:gd name="T68" fmla="*/ 8 w 384"/>
              <a:gd name="T69" fmla="*/ 252 h 350"/>
              <a:gd name="T70" fmla="*/ 16 w 384"/>
              <a:gd name="T71" fmla="*/ 286 h 350"/>
              <a:gd name="T72" fmla="*/ 30 w 384"/>
              <a:gd name="T73" fmla="*/ 318 h 350"/>
              <a:gd name="T74" fmla="*/ 50 w 384"/>
              <a:gd name="T75" fmla="*/ 348 h 350"/>
              <a:gd name="T76" fmla="*/ 48 w 384"/>
              <a:gd name="T77" fmla="*/ 350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4" h="350">
                <a:moveTo>
                  <a:pt x="48" y="350"/>
                </a:moveTo>
                <a:lnTo>
                  <a:pt x="48" y="350"/>
                </a:lnTo>
                <a:lnTo>
                  <a:pt x="36" y="336"/>
                </a:lnTo>
                <a:lnTo>
                  <a:pt x="28" y="322"/>
                </a:lnTo>
                <a:lnTo>
                  <a:pt x="20" y="306"/>
                </a:lnTo>
                <a:lnTo>
                  <a:pt x="12" y="288"/>
                </a:lnTo>
                <a:lnTo>
                  <a:pt x="8" y="272"/>
                </a:lnTo>
                <a:lnTo>
                  <a:pt x="4" y="254"/>
                </a:lnTo>
                <a:lnTo>
                  <a:pt x="2" y="236"/>
                </a:lnTo>
                <a:lnTo>
                  <a:pt x="0" y="216"/>
                </a:lnTo>
                <a:lnTo>
                  <a:pt x="0" y="216"/>
                </a:lnTo>
                <a:lnTo>
                  <a:pt x="2" y="194"/>
                </a:lnTo>
                <a:lnTo>
                  <a:pt x="4" y="172"/>
                </a:lnTo>
                <a:lnTo>
                  <a:pt x="10" y="152"/>
                </a:lnTo>
                <a:lnTo>
                  <a:pt x="18" y="132"/>
                </a:lnTo>
                <a:lnTo>
                  <a:pt x="26" y="112"/>
                </a:lnTo>
                <a:lnTo>
                  <a:pt x="38" y="96"/>
                </a:lnTo>
                <a:lnTo>
                  <a:pt x="50" y="78"/>
                </a:lnTo>
                <a:lnTo>
                  <a:pt x="64" y="62"/>
                </a:lnTo>
                <a:lnTo>
                  <a:pt x="80" y="50"/>
                </a:lnTo>
                <a:lnTo>
                  <a:pt x="96" y="36"/>
                </a:lnTo>
                <a:lnTo>
                  <a:pt x="114" y="26"/>
                </a:lnTo>
                <a:lnTo>
                  <a:pt x="132" y="16"/>
                </a:lnTo>
                <a:lnTo>
                  <a:pt x="152" y="10"/>
                </a:lnTo>
                <a:lnTo>
                  <a:pt x="174" y="4"/>
                </a:lnTo>
                <a:lnTo>
                  <a:pt x="194" y="0"/>
                </a:lnTo>
                <a:lnTo>
                  <a:pt x="218" y="0"/>
                </a:lnTo>
                <a:lnTo>
                  <a:pt x="218" y="0"/>
                </a:lnTo>
                <a:lnTo>
                  <a:pt x="242" y="0"/>
                </a:lnTo>
                <a:lnTo>
                  <a:pt x="266" y="6"/>
                </a:lnTo>
                <a:lnTo>
                  <a:pt x="288" y="12"/>
                </a:lnTo>
                <a:lnTo>
                  <a:pt x="310" y="20"/>
                </a:lnTo>
                <a:lnTo>
                  <a:pt x="332" y="32"/>
                </a:lnTo>
                <a:lnTo>
                  <a:pt x="350" y="46"/>
                </a:lnTo>
                <a:lnTo>
                  <a:pt x="368" y="60"/>
                </a:lnTo>
                <a:lnTo>
                  <a:pt x="384" y="78"/>
                </a:lnTo>
                <a:lnTo>
                  <a:pt x="384" y="78"/>
                </a:lnTo>
                <a:lnTo>
                  <a:pt x="380" y="80"/>
                </a:lnTo>
                <a:lnTo>
                  <a:pt x="380" y="80"/>
                </a:lnTo>
                <a:lnTo>
                  <a:pt x="368" y="66"/>
                </a:lnTo>
                <a:lnTo>
                  <a:pt x="368" y="66"/>
                </a:lnTo>
                <a:lnTo>
                  <a:pt x="352" y="52"/>
                </a:lnTo>
                <a:lnTo>
                  <a:pt x="336" y="40"/>
                </a:lnTo>
                <a:lnTo>
                  <a:pt x="318" y="30"/>
                </a:lnTo>
                <a:lnTo>
                  <a:pt x="300" y="20"/>
                </a:lnTo>
                <a:lnTo>
                  <a:pt x="280" y="14"/>
                </a:lnTo>
                <a:lnTo>
                  <a:pt x="260" y="8"/>
                </a:lnTo>
                <a:lnTo>
                  <a:pt x="238" y="4"/>
                </a:lnTo>
                <a:lnTo>
                  <a:pt x="218" y="4"/>
                </a:lnTo>
                <a:lnTo>
                  <a:pt x="218" y="4"/>
                </a:lnTo>
                <a:lnTo>
                  <a:pt x="196" y="4"/>
                </a:lnTo>
                <a:lnTo>
                  <a:pt x="174" y="8"/>
                </a:lnTo>
                <a:lnTo>
                  <a:pt x="154" y="14"/>
                </a:lnTo>
                <a:lnTo>
                  <a:pt x="134" y="20"/>
                </a:lnTo>
                <a:lnTo>
                  <a:pt x="116" y="30"/>
                </a:lnTo>
                <a:lnTo>
                  <a:pt x="98" y="40"/>
                </a:lnTo>
                <a:lnTo>
                  <a:pt x="82" y="52"/>
                </a:lnTo>
                <a:lnTo>
                  <a:pt x="66" y="66"/>
                </a:lnTo>
                <a:lnTo>
                  <a:pt x="66" y="66"/>
                </a:lnTo>
                <a:lnTo>
                  <a:pt x="52" y="80"/>
                </a:lnTo>
                <a:lnTo>
                  <a:pt x="40" y="98"/>
                </a:lnTo>
                <a:lnTo>
                  <a:pt x="30" y="114"/>
                </a:lnTo>
                <a:lnTo>
                  <a:pt x="22" y="134"/>
                </a:lnTo>
                <a:lnTo>
                  <a:pt x="14" y="152"/>
                </a:lnTo>
                <a:lnTo>
                  <a:pt x="8" y="174"/>
                </a:lnTo>
                <a:lnTo>
                  <a:pt x="6" y="194"/>
                </a:lnTo>
                <a:lnTo>
                  <a:pt x="4" y="216"/>
                </a:lnTo>
                <a:lnTo>
                  <a:pt x="4" y="216"/>
                </a:lnTo>
                <a:lnTo>
                  <a:pt x="6" y="234"/>
                </a:lnTo>
                <a:lnTo>
                  <a:pt x="8" y="252"/>
                </a:lnTo>
                <a:lnTo>
                  <a:pt x="12" y="270"/>
                </a:lnTo>
                <a:lnTo>
                  <a:pt x="16" y="286"/>
                </a:lnTo>
                <a:lnTo>
                  <a:pt x="22" y="304"/>
                </a:lnTo>
                <a:lnTo>
                  <a:pt x="30" y="318"/>
                </a:lnTo>
                <a:lnTo>
                  <a:pt x="40" y="334"/>
                </a:lnTo>
                <a:lnTo>
                  <a:pt x="50" y="348"/>
                </a:lnTo>
                <a:lnTo>
                  <a:pt x="50" y="348"/>
                </a:lnTo>
                <a:lnTo>
                  <a:pt x="48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8" name="Freeform 30"/>
          <p:cNvSpPr>
            <a:spLocks/>
          </p:cNvSpPr>
          <p:nvPr/>
        </p:nvSpPr>
        <p:spPr bwMode="auto">
          <a:xfrm>
            <a:off x="3516313" y="2847975"/>
            <a:ext cx="701675" cy="917575"/>
          </a:xfrm>
          <a:custGeom>
            <a:avLst/>
            <a:gdLst>
              <a:gd name="T0" fmla="*/ 210 w 442"/>
              <a:gd name="T1" fmla="*/ 578 h 578"/>
              <a:gd name="T2" fmla="*/ 216 w 442"/>
              <a:gd name="T3" fmla="*/ 516 h 578"/>
              <a:gd name="T4" fmla="*/ 214 w 442"/>
              <a:gd name="T5" fmla="*/ 484 h 578"/>
              <a:gd name="T6" fmla="*/ 202 w 442"/>
              <a:gd name="T7" fmla="*/ 422 h 578"/>
              <a:gd name="T8" fmla="*/ 178 w 442"/>
              <a:gd name="T9" fmla="*/ 366 h 578"/>
              <a:gd name="T10" fmla="*/ 144 w 442"/>
              <a:gd name="T11" fmla="*/ 316 h 578"/>
              <a:gd name="T12" fmla="*/ 124 w 442"/>
              <a:gd name="T13" fmla="*/ 294 h 578"/>
              <a:gd name="T14" fmla="*/ 84 w 442"/>
              <a:gd name="T15" fmla="*/ 260 h 578"/>
              <a:gd name="T16" fmla="*/ 38 w 442"/>
              <a:gd name="T17" fmla="*/ 234 h 578"/>
              <a:gd name="T18" fmla="*/ 46 w 442"/>
              <a:gd name="T19" fmla="*/ 204 h 578"/>
              <a:gd name="T20" fmla="*/ 48 w 442"/>
              <a:gd name="T21" fmla="*/ 172 h 578"/>
              <a:gd name="T22" fmla="*/ 44 w 442"/>
              <a:gd name="T23" fmla="*/ 134 h 578"/>
              <a:gd name="T24" fmla="*/ 36 w 442"/>
              <a:gd name="T25" fmla="*/ 100 h 578"/>
              <a:gd name="T26" fmla="*/ 20 w 442"/>
              <a:gd name="T27" fmla="*/ 66 h 578"/>
              <a:gd name="T28" fmla="*/ 0 w 442"/>
              <a:gd name="T29" fmla="*/ 38 h 578"/>
              <a:gd name="T30" fmla="*/ 34 w 442"/>
              <a:gd name="T31" fmla="*/ 22 h 578"/>
              <a:gd name="T32" fmla="*/ 88 w 442"/>
              <a:gd name="T33" fmla="*/ 6 h 578"/>
              <a:gd name="T34" fmla="*/ 126 w 442"/>
              <a:gd name="T35" fmla="*/ 0 h 578"/>
              <a:gd name="T36" fmla="*/ 146 w 442"/>
              <a:gd name="T37" fmla="*/ 0 h 578"/>
              <a:gd name="T38" fmla="*/ 206 w 442"/>
              <a:gd name="T39" fmla="*/ 6 h 578"/>
              <a:gd name="T40" fmla="*/ 260 w 442"/>
              <a:gd name="T41" fmla="*/ 22 h 578"/>
              <a:gd name="T42" fmla="*/ 310 w 442"/>
              <a:gd name="T43" fmla="*/ 50 h 578"/>
              <a:gd name="T44" fmla="*/ 354 w 442"/>
              <a:gd name="T45" fmla="*/ 86 h 578"/>
              <a:gd name="T46" fmla="*/ 374 w 442"/>
              <a:gd name="T47" fmla="*/ 106 h 578"/>
              <a:gd name="T48" fmla="*/ 406 w 442"/>
              <a:gd name="T49" fmla="*/ 152 h 578"/>
              <a:gd name="T50" fmla="*/ 428 w 442"/>
              <a:gd name="T51" fmla="*/ 206 h 578"/>
              <a:gd name="T52" fmla="*/ 440 w 442"/>
              <a:gd name="T53" fmla="*/ 262 h 578"/>
              <a:gd name="T54" fmla="*/ 442 w 442"/>
              <a:gd name="T55" fmla="*/ 292 h 578"/>
              <a:gd name="T56" fmla="*/ 436 w 442"/>
              <a:gd name="T57" fmla="*/ 352 h 578"/>
              <a:gd name="T58" fmla="*/ 418 w 442"/>
              <a:gd name="T59" fmla="*/ 406 h 578"/>
              <a:gd name="T60" fmla="*/ 390 w 442"/>
              <a:gd name="T61" fmla="*/ 456 h 578"/>
              <a:gd name="T62" fmla="*/ 354 w 442"/>
              <a:gd name="T63" fmla="*/ 500 h 578"/>
              <a:gd name="T64" fmla="*/ 340 w 442"/>
              <a:gd name="T65" fmla="*/ 514 h 578"/>
              <a:gd name="T66" fmla="*/ 306 w 442"/>
              <a:gd name="T67" fmla="*/ 538 h 578"/>
              <a:gd name="T68" fmla="*/ 270 w 442"/>
              <a:gd name="T69" fmla="*/ 558 h 578"/>
              <a:gd name="T70" fmla="*/ 230 w 442"/>
              <a:gd name="T71" fmla="*/ 572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2" h="578">
                <a:moveTo>
                  <a:pt x="210" y="578"/>
                </a:moveTo>
                <a:lnTo>
                  <a:pt x="210" y="578"/>
                </a:lnTo>
                <a:lnTo>
                  <a:pt x="214" y="548"/>
                </a:lnTo>
                <a:lnTo>
                  <a:pt x="216" y="516"/>
                </a:lnTo>
                <a:lnTo>
                  <a:pt x="216" y="516"/>
                </a:lnTo>
                <a:lnTo>
                  <a:pt x="214" y="484"/>
                </a:lnTo>
                <a:lnTo>
                  <a:pt x="210" y="452"/>
                </a:lnTo>
                <a:lnTo>
                  <a:pt x="202" y="422"/>
                </a:lnTo>
                <a:lnTo>
                  <a:pt x="192" y="394"/>
                </a:lnTo>
                <a:lnTo>
                  <a:pt x="178" y="366"/>
                </a:lnTo>
                <a:lnTo>
                  <a:pt x="162" y="340"/>
                </a:lnTo>
                <a:lnTo>
                  <a:pt x="144" y="316"/>
                </a:lnTo>
                <a:lnTo>
                  <a:pt x="124" y="294"/>
                </a:lnTo>
                <a:lnTo>
                  <a:pt x="124" y="294"/>
                </a:lnTo>
                <a:lnTo>
                  <a:pt x="104" y="276"/>
                </a:lnTo>
                <a:lnTo>
                  <a:pt x="84" y="260"/>
                </a:lnTo>
                <a:lnTo>
                  <a:pt x="62" y="246"/>
                </a:lnTo>
                <a:lnTo>
                  <a:pt x="38" y="234"/>
                </a:lnTo>
                <a:lnTo>
                  <a:pt x="38" y="234"/>
                </a:lnTo>
                <a:lnTo>
                  <a:pt x="46" y="204"/>
                </a:lnTo>
                <a:lnTo>
                  <a:pt x="48" y="172"/>
                </a:lnTo>
                <a:lnTo>
                  <a:pt x="48" y="172"/>
                </a:lnTo>
                <a:lnTo>
                  <a:pt x="46" y="154"/>
                </a:lnTo>
                <a:lnTo>
                  <a:pt x="44" y="134"/>
                </a:lnTo>
                <a:lnTo>
                  <a:pt x="40" y="116"/>
                </a:lnTo>
                <a:lnTo>
                  <a:pt x="36" y="100"/>
                </a:lnTo>
                <a:lnTo>
                  <a:pt x="28" y="82"/>
                </a:lnTo>
                <a:lnTo>
                  <a:pt x="20" y="66"/>
                </a:lnTo>
                <a:lnTo>
                  <a:pt x="12" y="52"/>
                </a:lnTo>
                <a:lnTo>
                  <a:pt x="0" y="38"/>
                </a:lnTo>
                <a:lnTo>
                  <a:pt x="0" y="38"/>
                </a:lnTo>
                <a:lnTo>
                  <a:pt x="34" y="22"/>
                </a:lnTo>
                <a:lnTo>
                  <a:pt x="70" y="10"/>
                </a:lnTo>
                <a:lnTo>
                  <a:pt x="88" y="6"/>
                </a:lnTo>
                <a:lnTo>
                  <a:pt x="106" y="2"/>
                </a:lnTo>
                <a:lnTo>
                  <a:pt x="126" y="0"/>
                </a:lnTo>
                <a:lnTo>
                  <a:pt x="146" y="0"/>
                </a:lnTo>
                <a:lnTo>
                  <a:pt x="146" y="0"/>
                </a:lnTo>
                <a:lnTo>
                  <a:pt x="176" y="2"/>
                </a:lnTo>
                <a:lnTo>
                  <a:pt x="206" y="6"/>
                </a:lnTo>
                <a:lnTo>
                  <a:pt x="234" y="12"/>
                </a:lnTo>
                <a:lnTo>
                  <a:pt x="260" y="22"/>
                </a:lnTo>
                <a:lnTo>
                  <a:pt x="286" y="34"/>
                </a:lnTo>
                <a:lnTo>
                  <a:pt x="310" y="50"/>
                </a:lnTo>
                <a:lnTo>
                  <a:pt x="334" y="66"/>
                </a:lnTo>
                <a:lnTo>
                  <a:pt x="354" y="86"/>
                </a:lnTo>
                <a:lnTo>
                  <a:pt x="354" y="86"/>
                </a:lnTo>
                <a:lnTo>
                  <a:pt x="374" y="106"/>
                </a:lnTo>
                <a:lnTo>
                  <a:pt x="390" y="128"/>
                </a:lnTo>
                <a:lnTo>
                  <a:pt x="406" y="152"/>
                </a:lnTo>
                <a:lnTo>
                  <a:pt x="418" y="178"/>
                </a:lnTo>
                <a:lnTo>
                  <a:pt x="428" y="206"/>
                </a:lnTo>
                <a:lnTo>
                  <a:pt x="436" y="234"/>
                </a:lnTo>
                <a:lnTo>
                  <a:pt x="440" y="262"/>
                </a:lnTo>
                <a:lnTo>
                  <a:pt x="442" y="292"/>
                </a:lnTo>
                <a:lnTo>
                  <a:pt x="442" y="292"/>
                </a:lnTo>
                <a:lnTo>
                  <a:pt x="440" y="322"/>
                </a:lnTo>
                <a:lnTo>
                  <a:pt x="436" y="352"/>
                </a:lnTo>
                <a:lnTo>
                  <a:pt x="428" y="380"/>
                </a:lnTo>
                <a:lnTo>
                  <a:pt x="418" y="406"/>
                </a:lnTo>
                <a:lnTo>
                  <a:pt x="406" y="432"/>
                </a:lnTo>
                <a:lnTo>
                  <a:pt x="390" y="456"/>
                </a:lnTo>
                <a:lnTo>
                  <a:pt x="374" y="478"/>
                </a:lnTo>
                <a:lnTo>
                  <a:pt x="354" y="500"/>
                </a:lnTo>
                <a:lnTo>
                  <a:pt x="354" y="500"/>
                </a:lnTo>
                <a:lnTo>
                  <a:pt x="340" y="514"/>
                </a:lnTo>
                <a:lnTo>
                  <a:pt x="324" y="526"/>
                </a:lnTo>
                <a:lnTo>
                  <a:pt x="306" y="538"/>
                </a:lnTo>
                <a:lnTo>
                  <a:pt x="288" y="548"/>
                </a:lnTo>
                <a:lnTo>
                  <a:pt x="270" y="558"/>
                </a:lnTo>
                <a:lnTo>
                  <a:pt x="250" y="566"/>
                </a:lnTo>
                <a:lnTo>
                  <a:pt x="230" y="572"/>
                </a:lnTo>
                <a:lnTo>
                  <a:pt x="210" y="57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99" name="Freeform 31"/>
          <p:cNvSpPr>
            <a:spLocks/>
          </p:cNvSpPr>
          <p:nvPr/>
        </p:nvSpPr>
        <p:spPr bwMode="auto">
          <a:xfrm>
            <a:off x="3516313" y="2847975"/>
            <a:ext cx="701675" cy="917575"/>
          </a:xfrm>
          <a:custGeom>
            <a:avLst/>
            <a:gdLst>
              <a:gd name="T0" fmla="*/ 210 w 442"/>
              <a:gd name="T1" fmla="*/ 578 h 578"/>
              <a:gd name="T2" fmla="*/ 216 w 442"/>
              <a:gd name="T3" fmla="*/ 516 h 578"/>
              <a:gd name="T4" fmla="*/ 214 w 442"/>
              <a:gd name="T5" fmla="*/ 484 h 578"/>
              <a:gd name="T6" fmla="*/ 202 w 442"/>
              <a:gd name="T7" fmla="*/ 422 h 578"/>
              <a:gd name="T8" fmla="*/ 178 w 442"/>
              <a:gd name="T9" fmla="*/ 366 h 578"/>
              <a:gd name="T10" fmla="*/ 144 w 442"/>
              <a:gd name="T11" fmla="*/ 316 h 578"/>
              <a:gd name="T12" fmla="*/ 124 w 442"/>
              <a:gd name="T13" fmla="*/ 294 h 578"/>
              <a:gd name="T14" fmla="*/ 84 w 442"/>
              <a:gd name="T15" fmla="*/ 260 h 578"/>
              <a:gd name="T16" fmla="*/ 38 w 442"/>
              <a:gd name="T17" fmla="*/ 234 h 578"/>
              <a:gd name="T18" fmla="*/ 46 w 442"/>
              <a:gd name="T19" fmla="*/ 204 h 578"/>
              <a:gd name="T20" fmla="*/ 48 w 442"/>
              <a:gd name="T21" fmla="*/ 172 h 578"/>
              <a:gd name="T22" fmla="*/ 44 w 442"/>
              <a:gd name="T23" fmla="*/ 134 h 578"/>
              <a:gd name="T24" fmla="*/ 36 w 442"/>
              <a:gd name="T25" fmla="*/ 100 h 578"/>
              <a:gd name="T26" fmla="*/ 20 w 442"/>
              <a:gd name="T27" fmla="*/ 66 h 578"/>
              <a:gd name="T28" fmla="*/ 0 w 442"/>
              <a:gd name="T29" fmla="*/ 38 h 578"/>
              <a:gd name="T30" fmla="*/ 34 w 442"/>
              <a:gd name="T31" fmla="*/ 22 h 578"/>
              <a:gd name="T32" fmla="*/ 88 w 442"/>
              <a:gd name="T33" fmla="*/ 6 h 578"/>
              <a:gd name="T34" fmla="*/ 126 w 442"/>
              <a:gd name="T35" fmla="*/ 0 h 578"/>
              <a:gd name="T36" fmla="*/ 146 w 442"/>
              <a:gd name="T37" fmla="*/ 0 h 578"/>
              <a:gd name="T38" fmla="*/ 206 w 442"/>
              <a:gd name="T39" fmla="*/ 6 h 578"/>
              <a:gd name="T40" fmla="*/ 260 w 442"/>
              <a:gd name="T41" fmla="*/ 22 h 578"/>
              <a:gd name="T42" fmla="*/ 310 w 442"/>
              <a:gd name="T43" fmla="*/ 50 h 578"/>
              <a:gd name="T44" fmla="*/ 354 w 442"/>
              <a:gd name="T45" fmla="*/ 86 h 578"/>
              <a:gd name="T46" fmla="*/ 374 w 442"/>
              <a:gd name="T47" fmla="*/ 106 h 578"/>
              <a:gd name="T48" fmla="*/ 406 w 442"/>
              <a:gd name="T49" fmla="*/ 152 h 578"/>
              <a:gd name="T50" fmla="*/ 428 w 442"/>
              <a:gd name="T51" fmla="*/ 206 h 578"/>
              <a:gd name="T52" fmla="*/ 440 w 442"/>
              <a:gd name="T53" fmla="*/ 262 h 578"/>
              <a:gd name="T54" fmla="*/ 442 w 442"/>
              <a:gd name="T55" fmla="*/ 292 h 578"/>
              <a:gd name="T56" fmla="*/ 436 w 442"/>
              <a:gd name="T57" fmla="*/ 352 h 578"/>
              <a:gd name="T58" fmla="*/ 418 w 442"/>
              <a:gd name="T59" fmla="*/ 406 h 578"/>
              <a:gd name="T60" fmla="*/ 390 w 442"/>
              <a:gd name="T61" fmla="*/ 456 h 578"/>
              <a:gd name="T62" fmla="*/ 354 w 442"/>
              <a:gd name="T63" fmla="*/ 500 h 578"/>
              <a:gd name="T64" fmla="*/ 340 w 442"/>
              <a:gd name="T65" fmla="*/ 514 h 578"/>
              <a:gd name="T66" fmla="*/ 306 w 442"/>
              <a:gd name="T67" fmla="*/ 538 h 578"/>
              <a:gd name="T68" fmla="*/ 270 w 442"/>
              <a:gd name="T69" fmla="*/ 558 h 578"/>
              <a:gd name="T70" fmla="*/ 230 w 442"/>
              <a:gd name="T71" fmla="*/ 572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2" h="578">
                <a:moveTo>
                  <a:pt x="210" y="578"/>
                </a:moveTo>
                <a:lnTo>
                  <a:pt x="210" y="578"/>
                </a:lnTo>
                <a:lnTo>
                  <a:pt x="214" y="548"/>
                </a:lnTo>
                <a:lnTo>
                  <a:pt x="216" y="516"/>
                </a:lnTo>
                <a:lnTo>
                  <a:pt x="216" y="516"/>
                </a:lnTo>
                <a:lnTo>
                  <a:pt x="214" y="484"/>
                </a:lnTo>
                <a:lnTo>
                  <a:pt x="210" y="452"/>
                </a:lnTo>
                <a:lnTo>
                  <a:pt x="202" y="422"/>
                </a:lnTo>
                <a:lnTo>
                  <a:pt x="192" y="394"/>
                </a:lnTo>
                <a:lnTo>
                  <a:pt x="178" y="366"/>
                </a:lnTo>
                <a:lnTo>
                  <a:pt x="162" y="340"/>
                </a:lnTo>
                <a:lnTo>
                  <a:pt x="144" y="316"/>
                </a:lnTo>
                <a:lnTo>
                  <a:pt x="124" y="294"/>
                </a:lnTo>
                <a:lnTo>
                  <a:pt x="124" y="294"/>
                </a:lnTo>
                <a:lnTo>
                  <a:pt x="104" y="276"/>
                </a:lnTo>
                <a:lnTo>
                  <a:pt x="84" y="260"/>
                </a:lnTo>
                <a:lnTo>
                  <a:pt x="62" y="246"/>
                </a:lnTo>
                <a:lnTo>
                  <a:pt x="38" y="234"/>
                </a:lnTo>
                <a:lnTo>
                  <a:pt x="38" y="234"/>
                </a:lnTo>
                <a:lnTo>
                  <a:pt x="46" y="204"/>
                </a:lnTo>
                <a:lnTo>
                  <a:pt x="48" y="172"/>
                </a:lnTo>
                <a:lnTo>
                  <a:pt x="48" y="172"/>
                </a:lnTo>
                <a:lnTo>
                  <a:pt x="46" y="154"/>
                </a:lnTo>
                <a:lnTo>
                  <a:pt x="44" y="134"/>
                </a:lnTo>
                <a:lnTo>
                  <a:pt x="40" y="116"/>
                </a:lnTo>
                <a:lnTo>
                  <a:pt x="36" y="100"/>
                </a:lnTo>
                <a:lnTo>
                  <a:pt x="28" y="82"/>
                </a:lnTo>
                <a:lnTo>
                  <a:pt x="20" y="66"/>
                </a:lnTo>
                <a:lnTo>
                  <a:pt x="12" y="52"/>
                </a:lnTo>
                <a:lnTo>
                  <a:pt x="0" y="38"/>
                </a:lnTo>
                <a:lnTo>
                  <a:pt x="0" y="38"/>
                </a:lnTo>
                <a:lnTo>
                  <a:pt x="34" y="22"/>
                </a:lnTo>
                <a:lnTo>
                  <a:pt x="70" y="10"/>
                </a:lnTo>
                <a:lnTo>
                  <a:pt x="88" y="6"/>
                </a:lnTo>
                <a:lnTo>
                  <a:pt x="106" y="2"/>
                </a:lnTo>
                <a:lnTo>
                  <a:pt x="126" y="0"/>
                </a:lnTo>
                <a:lnTo>
                  <a:pt x="146" y="0"/>
                </a:lnTo>
                <a:lnTo>
                  <a:pt x="146" y="0"/>
                </a:lnTo>
                <a:lnTo>
                  <a:pt x="176" y="2"/>
                </a:lnTo>
                <a:lnTo>
                  <a:pt x="206" y="6"/>
                </a:lnTo>
                <a:lnTo>
                  <a:pt x="234" y="12"/>
                </a:lnTo>
                <a:lnTo>
                  <a:pt x="260" y="22"/>
                </a:lnTo>
                <a:lnTo>
                  <a:pt x="286" y="34"/>
                </a:lnTo>
                <a:lnTo>
                  <a:pt x="310" y="50"/>
                </a:lnTo>
                <a:lnTo>
                  <a:pt x="334" y="66"/>
                </a:lnTo>
                <a:lnTo>
                  <a:pt x="354" y="86"/>
                </a:lnTo>
                <a:lnTo>
                  <a:pt x="354" y="86"/>
                </a:lnTo>
                <a:lnTo>
                  <a:pt x="374" y="106"/>
                </a:lnTo>
                <a:lnTo>
                  <a:pt x="390" y="128"/>
                </a:lnTo>
                <a:lnTo>
                  <a:pt x="406" y="152"/>
                </a:lnTo>
                <a:lnTo>
                  <a:pt x="418" y="178"/>
                </a:lnTo>
                <a:lnTo>
                  <a:pt x="428" y="206"/>
                </a:lnTo>
                <a:lnTo>
                  <a:pt x="436" y="234"/>
                </a:lnTo>
                <a:lnTo>
                  <a:pt x="440" y="262"/>
                </a:lnTo>
                <a:lnTo>
                  <a:pt x="442" y="292"/>
                </a:lnTo>
                <a:lnTo>
                  <a:pt x="442" y="292"/>
                </a:lnTo>
                <a:lnTo>
                  <a:pt x="440" y="322"/>
                </a:lnTo>
                <a:lnTo>
                  <a:pt x="436" y="352"/>
                </a:lnTo>
                <a:lnTo>
                  <a:pt x="428" y="380"/>
                </a:lnTo>
                <a:lnTo>
                  <a:pt x="418" y="406"/>
                </a:lnTo>
                <a:lnTo>
                  <a:pt x="406" y="432"/>
                </a:lnTo>
                <a:lnTo>
                  <a:pt x="390" y="456"/>
                </a:lnTo>
                <a:lnTo>
                  <a:pt x="374" y="478"/>
                </a:lnTo>
                <a:lnTo>
                  <a:pt x="354" y="500"/>
                </a:lnTo>
                <a:lnTo>
                  <a:pt x="354" y="500"/>
                </a:lnTo>
                <a:lnTo>
                  <a:pt x="340" y="514"/>
                </a:lnTo>
                <a:lnTo>
                  <a:pt x="324" y="526"/>
                </a:lnTo>
                <a:lnTo>
                  <a:pt x="306" y="538"/>
                </a:lnTo>
                <a:lnTo>
                  <a:pt x="288" y="548"/>
                </a:lnTo>
                <a:lnTo>
                  <a:pt x="270" y="558"/>
                </a:lnTo>
                <a:lnTo>
                  <a:pt x="250" y="566"/>
                </a:lnTo>
                <a:lnTo>
                  <a:pt x="230" y="572"/>
                </a:lnTo>
                <a:lnTo>
                  <a:pt x="210" y="5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0" name="Freeform 32"/>
          <p:cNvSpPr>
            <a:spLocks/>
          </p:cNvSpPr>
          <p:nvPr/>
        </p:nvSpPr>
        <p:spPr bwMode="auto">
          <a:xfrm>
            <a:off x="3300413" y="2911475"/>
            <a:ext cx="285750" cy="304800"/>
          </a:xfrm>
          <a:custGeom>
            <a:avLst/>
            <a:gdLst>
              <a:gd name="T0" fmla="*/ 172 w 180"/>
              <a:gd name="T1" fmla="*/ 192 h 192"/>
              <a:gd name="T2" fmla="*/ 172 w 180"/>
              <a:gd name="T3" fmla="*/ 192 h 192"/>
              <a:gd name="T4" fmla="*/ 140 w 180"/>
              <a:gd name="T5" fmla="*/ 178 h 192"/>
              <a:gd name="T6" fmla="*/ 106 w 180"/>
              <a:gd name="T7" fmla="*/ 170 h 192"/>
              <a:gd name="T8" fmla="*/ 70 w 180"/>
              <a:gd name="T9" fmla="*/ 164 h 192"/>
              <a:gd name="T10" fmla="*/ 34 w 180"/>
              <a:gd name="T11" fmla="*/ 162 h 192"/>
              <a:gd name="T12" fmla="*/ 34 w 180"/>
              <a:gd name="T13" fmla="*/ 162 h 192"/>
              <a:gd name="T14" fmla="*/ 0 w 180"/>
              <a:gd name="T15" fmla="*/ 164 h 192"/>
              <a:gd name="T16" fmla="*/ 0 w 180"/>
              <a:gd name="T17" fmla="*/ 164 h 192"/>
              <a:gd name="T18" fmla="*/ 14 w 180"/>
              <a:gd name="T19" fmla="*/ 130 h 192"/>
              <a:gd name="T20" fmla="*/ 30 w 180"/>
              <a:gd name="T21" fmla="*/ 100 h 192"/>
              <a:gd name="T22" fmla="*/ 50 w 180"/>
              <a:gd name="T23" fmla="*/ 72 h 192"/>
              <a:gd name="T24" fmla="*/ 72 w 180"/>
              <a:gd name="T25" fmla="*/ 46 h 192"/>
              <a:gd name="T26" fmla="*/ 72 w 180"/>
              <a:gd name="T27" fmla="*/ 46 h 192"/>
              <a:gd name="T28" fmla="*/ 86 w 180"/>
              <a:gd name="T29" fmla="*/ 32 h 192"/>
              <a:gd name="T30" fmla="*/ 102 w 180"/>
              <a:gd name="T31" fmla="*/ 20 h 192"/>
              <a:gd name="T32" fmla="*/ 116 w 180"/>
              <a:gd name="T33" fmla="*/ 10 h 192"/>
              <a:gd name="T34" fmla="*/ 134 w 180"/>
              <a:gd name="T35" fmla="*/ 0 h 192"/>
              <a:gd name="T36" fmla="*/ 134 w 180"/>
              <a:gd name="T37" fmla="*/ 0 h 192"/>
              <a:gd name="T38" fmla="*/ 144 w 180"/>
              <a:gd name="T39" fmla="*/ 14 h 192"/>
              <a:gd name="T40" fmla="*/ 152 w 180"/>
              <a:gd name="T41" fmla="*/ 28 h 192"/>
              <a:gd name="T42" fmla="*/ 160 w 180"/>
              <a:gd name="T43" fmla="*/ 44 h 192"/>
              <a:gd name="T44" fmla="*/ 168 w 180"/>
              <a:gd name="T45" fmla="*/ 60 h 192"/>
              <a:gd name="T46" fmla="*/ 172 w 180"/>
              <a:gd name="T47" fmla="*/ 78 h 192"/>
              <a:gd name="T48" fmla="*/ 176 w 180"/>
              <a:gd name="T49" fmla="*/ 96 h 192"/>
              <a:gd name="T50" fmla="*/ 178 w 180"/>
              <a:gd name="T51" fmla="*/ 114 h 192"/>
              <a:gd name="T52" fmla="*/ 180 w 180"/>
              <a:gd name="T53" fmla="*/ 132 h 192"/>
              <a:gd name="T54" fmla="*/ 180 w 180"/>
              <a:gd name="T55" fmla="*/ 132 h 192"/>
              <a:gd name="T56" fmla="*/ 178 w 180"/>
              <a:gd name="T57" fmla="*/ 162 h 192"/>
              <a:gd name="T58" fmla="*/ 172 w 180"/>
              <a:gd name="T59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0" h="192">
                <a:moveTo>
                  <a:pt x="172" y="192"/>
                </a:moveTo>
                <a:lnTo>
                  <a:pt x="172" y="192"/>
                </a:lnTo>
                <a:lnTo>
                  <a:pt x="140" y="178"/>
                </a:lnTo>
                <a:lnTo>
                  <a:pt x="106" y="170"/>
                </a:lnTo>
                <a:lnTo>
                  <a:pt x="70" y="164"/>
                </a:lnTo>
                <a:lnTo>
                  <a:pt x="34" y="162"/>
                </a:lnTo>
                <a:lnTo>
                  <a:pt x="34" y="162"/>
                </a:lnTo>
                <a:lnTo>
                  <a:pt x="0" y="164"/>
                </a:lnTo>
                <a:lnTo>
                  <a:pt x="0" y="164"/>
                </a:lnTo>
                <a:lnTo>
                  <a:pt x="14" y="130"/>
                </a:lnTo>
                <a:lnTo>
                  <a:pt x="30" y="100"/>
                </a:lnTo>
                <a:lnTo>
                  <a:pt x="50" y="72"/>
                </a:lnTo>
                <a:lnTo>
                  <a:pt x="72" y="46"/>
                </a:lnTo>
                <a:lnTo>
                  <a:pt x="72" y="46"/>
                </a:lnTo>
                <a:lnTo>
                  <a:pt x="86" y="32"/>
                </a:lnTo>
                <a:lnTo>
                  <a:pt x="102" y="20"/>
                </a:lnTo>
                <a:lnTo>
                  <a:pt x="116" y="10"/>
                </a:lnTo>
                <a:lnTo>
                  <a:pt x="134" y="0"/>
                </a:lnTo>
                <a:lnTo>
                  <a:pt x="134" y="0"/>
                </a:lnTo>
                <a:lnTo>
                  <a:pt x="144" y="14"/>
                </a:lnTo>
                <a:lnTo>
                  <a:pt x="152" y="28"/>
                </a:lnTo>
                <a:lnTo>
                  <a:pt x="160" y="44"/>
                </a:lnTo>
                <a:lnTo>
                  <a:pt x="168" y="60"/>
                </a:lnTo>
                <a:lnTo>
                  <a:pt x="172" y="78"/>
                </a:lnTo>
                <a:lnTo>
                  <a:pt x="176" y="96"/>
                </a:lnTo>
                <a:lnTo>
                  <a:pt x="178" y="114"/>
                </a:lnTo>
                <a:lnTo>
                  <a:pt x="180" y="132"/>
                </a:lnTo>
                <a:lnTo>
                  <a:pt x="180" y="132"/>
                </a:lnTo>
                <a:lnTo>
                  <a:pt x="178" y="162"/>
                </a:lnTo>
                <a:lnTo>
                  <a:pt x="172" y="192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1" name="Freeform 33"/>
          <p:cNvSpPr>
            <a:spLocks/>
          </p:cNvSpPr>
          <p:nvPr/>
        </p:nvSpPr>
        <p:spPr bwMode="auto">
          <a:xfrm>
            <a:off x="3300413" y="2911475"/>
            <a:ext cx="285750" cy="304800"/>
          </a:xfrm>
          <a:custGeom>
            <a:avLst/>
            <a:gdLst>
              <a:gd name="T0" fmla="*/ 172 w 180"/>
              <a:gd name="T1" fmla="*/ 192 h 192"/>
              <a:gd name="T2" fmla="*/ 172 w 180"/>
              <a:gd name="T3" fmla="*/ 192 h 192"/>
              <a:gd name="T4" fmla="*/ 140 w 180"/>
              <a:gd name="T5" fmla="*/ 178 h 192"/>
              <a:gd name="T6" fmla="*/ 106 w 180"/>
              <a:gd name="T7" fmla="*/ 170 h 192"/>
              <a:gd name="T8" fmla="*/ 70 w 180"/>
              <a:gd name="T9" fmla="*/ 164 h 192"/>
              <a:gd name="T10" fmla="*/ 34 w 180"/>
              <a:gd name="T11" fmla="*/ 162 h 192"/>
              <a:gd name="T12" fmla="*/ 34 w 180"/>
              <a:gd name="T13" fmla="*/ 162 h 192"/>
              <a:gd name="T14" fmla="*/ 0 w 180"/>
              <a:gd name="T15" fmla="*/ 164 h 192"/>
              <a:gd name="T16" fmla="*/ 0 w 180"/>
              <a:gd name="T17" fmla="*/ 164 h 192"/>
              <a:gd name="T18" fmla="*/ 14 w 180"/>
              <a:gd name="T19" fmla="*/ 130 h 192"/>
              <a:gd name="T20" fmla="*/ 30 w 180"/>
              <a:gd name="T21" fmla="*/ 100 h 192"/>
              <a:gd name="T22" fmla="*/ 50 w 180"/>
              <a:gd name="T23" fmla="*/ 72 h 192"/>
              <a:gd name="T24" fmla="*/ 72 w 180"/>
              <a:gd name="T25" fmla="*/ 46 h 192"/>
              <a:gd name="T26" fmla="*/ 72 w 180"/>
              <a:gd name="T27" fmla="*/ 46 h 192"/>
              <a:gd name="T28" fmla="*/ 86 w 180"/>
              <a:gd name="T29" fmla="*/ 32 h 192"/>
              <a:gd name="T30" fmla="*/ 102 w 180"/>
              <a:gd name="T31" fmla="*/ 20 h 192"/>
              <a:gd name="T32" fmla="*/ 116 w 180"/>
              <a:gd name="T33" fmla="*/ 10 h 192"/>
              <a:gd name="T34" fmla="*/ 134 w 180"/>
              <a:gd name="T35" fmla="*/ 0 h 192"/>
              <a:gd name="T36" fmla="*/ 134 w 180"/>
              <a:gd name="T37" fmla="*/ 0 h 192"/>
              <a:gd name="T38" fmla="*/ 144 w 180"/>
              <a:gd name="T39" fmla="*/ 14 h 192"/>
              <a:gd name="T40" fmla="*/ 152 w 180"/>
              <a:gd name="T41" fmla="*/ 28 h 192"/>
              <a:gd name="T42" fmla="*/ 160 w 180"/>
              <a:gd name="T43" fmla="*/ 44 h 192"/>
              <a:gd name="T44" fmla="*/ 168 w 180"/>
              <a:gd name="T45" fmla="*/ 60 h 192"/>
              <a:gd name="T46" fmla="*/ 172 w 180"/>
              <a:gd name="T47" fmla="*/ 78 h 192"/>
              <a:gd name="T48" fmla="*/ 176 w 180"/>
              <a:gd name="T49" fmla="*/ 96 h 192"/>
              <a:gd name="T50" fmla="*/ 178 w 180"/>
              <a:gd name="T51" fmla="*/ 114 h 192"/>
              <a:gd name="T52" fmla="*/ 180 w 180"/>
              <a:gd name="T53" fmla="*/ 132 h 192"/>
              <a:gd name="T54" fmla="*/ 180 w 180"/>
              <a:gd name="T55" fmla="*/ 132 h 192"/>
              <a:gd name="T56" fmla="*/ 178 w 180"/>
              <a:gd name="T57" fmla="*/ 162 h 192"/>
              <a:gd name="T58" fmla="*/ 172 w 180"/>
              <a:gd name="T59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0" h="192">
                <a:moveTo>
                  <a:pt x="172" y="192"/>
                </a:moveTo>
                <a:lnTo>
                  <a:pt x="172" y="192"/>
                </a:lnTo>
                <a:lnTo>
                  <a:pt x="140" y="178"/>
                </a:lnTo>
                <a:lnTo>
                  <a:pt x="106" y="170"/>
                </a:lnTo>
                <a:lnTo>
                  <a:pt x="70" y="164"/>
                </a:lnTo>
                <a:lnTo>
                  <a:pt x="34" y="162"/>
                </a:lnTo>
                <a:lnTo>
                  <a:pt x="34" y="162"/>
                </a:lnTo>
                <a:lnTo>
                  <a:pt x="0" y="164"/>
                </a:lnTo>
                <a:lnTo>
                  <a:pt x="0" y="164"/>
                </a:lnTo>
                <a:lnTo>
                  <a:pt x="14" y="130"/>
                </a:lnTo>
                <a:lnTo>
                  <a:pt x="30" y="100"/>
                </a:lnTo>
                <a:lnTo>
                  <a:pt x="50" y="72"/>
                </a:lnTo>
                <a:lnTo>
                  <a:pt x="72" y="46"/>
                </a:lnTo>
                <a:lnTo>
                  <a:pt x="72" y="46"/>
                </a:lnTo>
                <a:lnTo>
                  <a:pt x="86" y="32"/>
                </a:lnTo>
                <a:lnTo>
                  <a:pt x="102" y="20"/>
                </a:lnTo>
                <a:lnTo>
                  <a:pt x="116" y="10"/>
                </a:lnTo>
                <a:lnTo>
                  <a:pt x="134" y="0"/>
                </a:lnTo>
                <a:lnTo>
                  <a:pt x="134" y="0"/>
                </a:lnTo>
                <a:lnTo>
                  <a:pt x="144" y="14"/>
                </a:lnTo>
                <a:lnTo>
                  <a:pt x="152" y="28"/>
                </a:lnTo>
                <a:lnTo>
                  <a:pt x="160" y="44"/>
                </a:lnTo>
                <a:lnTo>
                  <a:pt x="168" y="60"/>
                </a:lnTo>
                <a:lnTo>
                  <a:pt x="172" y="78"/>
                </a:lnTo>
                <a:lnTo>
                  <a:pt x="176" y="96"/>
                </a:lnTo>
                <a:lnTo>
                  <a:pt x="178" y="114"/>
                </a:lnTo>
                <a:lnTo>
                  <a:pt x="180" y="132"/>
                </a:lnTo>
                <a:lnTo>
                  <a:pt x="180" y="132"/>
                </a:lnTo>
                <a:lnTo>
                  <a:pt x="178" y="162"/>
                </a:lnTo>
                <a:lnTo>
                  <a:pt x="172" y="1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2" name="Freeform 34"/>
          <p:cNvSpPr>
            <a:spLocks noEditPoints="1"/>
          </p:cNvSpPr>
          <p:nvPr/>
        </p:nvSpPr>
        <p:spPr bwMode="auto">
          <a:xfrm>
            <a:off x="3513138" y="2908300"/>
            <a:ext cx="79375" cy="311150"/>
          </a:xfrm>
          <a:custGeom>
            <a:avLst/>
            <a:gdLst>
              <a:gd name="T0" fmla="*/ 50 w 50"/>
              <a:gd name="T1" fmla="*/ 134 h 196"/>
              <a:gd name="T2" fmla="*/ 50 w 50"/>
              <a:gd name="T3" fmla="*/ 134 h 196"/>
              <a:gd name="T4" fmla="*/ 40 w 50"/>
              <a:gd name="T5" fmla="*/ 196 h 196"/>
              <a:gd name="T6" fmla="*/ 40 w 50"/>
              <a:gd name="T7" fmla="*/ 196 h 196"/>
              <a:gd name="T8" fmla="*/ 38 w 50"/>
              <a:gd name="T9" fmla="*/ 194 h 196"/>
              <a:gd name="T10" fmla="*/ 38 w 50"/>
              <a:gd name="T11" fmla="*/ 194 h 196"/>
              <a:gd name="T12" fmla="*/ 44 w 50"/>
              <a:gd name="T13" fmla="*/ 164 h 196"/>
              <a:gd name="T14" fmla="*/ 46 w 50"/>
              <a:gd name="T15" fmla="*/ 134 h 196"/>
              <a:gd name="T16" fmla="*/ 46 w 50"/>
              <a:gd name="T17" fmla="*/ 134 h 196"/>
              <a:gd name="T18" fmla="*/ 44 w 50"/>
              <a:gd name="T19" fmla="*/ 116 h 196"/>
              <a:gd name="T20" fmla="*/ 42 w 50"/>
              <a:gd name="T21" fmla="*/ 98 h 196"/>
              <a:gd name="T22" fmla="*/ 38 w 50"/>
              <a:gd name="T23" fmla="*/ 80 h 196"/>
              <a:gd name="T24" fmla="*/ 34 w 50"/>
              <a:gd name="T25" fmla="*/ 62 h 196"/>
              <a:gd name="T26" fmla="*/ 26 w 50"/>
              <a:gd name="T27" fmla="*/ 46 h 196"/>
              <a:gd name="T28" fmla="*/ 18 w 50"/>
              <a:gd name="T29" fmla="*/ 30 h 196"/>
              <a:gd name="T30" fmla="*/ 10 w 50"/>
              <a:gd name="T31" fmla="*/ 16 h 196"/>
              <a:gd name="T32" fmla="*/ 0 w 50"/>
              <a:gd name="T33" fmla="*/ 2 h 196"/>
              <a:gd name="T34" fmla="*/ 0 w 50"/>
              <a:gd name="T35" fmla="*/ 2 h 196"/>
              <a:gd name="T36" fmla="*/ 2 w 50"/>
              <a:gd name="T37" fmla="*/ 0 h 196"/>
              <a:gd name="T38" fmla="*/ 2 w 50"/>
              <a:gd name="T39" fmla="*/ 0 h 196"/>
              <a:gd name="T40" fmla="*/ 14 w 50"/>
              <a:gd name="T41" fmla="*/ 14 h 196"/>
              <a:gd name="T42" fmla="*/ 22 w 50"/>
              <a:gd name="T43" fmla="*/ 28 h 196"/>
              <a:gd name="T44" fmla="*/ 30 w 50"/>
              <a:gd name="T45" fmla="*/ 44 h 196"/>
              <a:gd name="T46" fmla="*/ 38 w 50"/>
              <a:gd name="T47" fmla="*/ 62 h 196"/>
              <a:gd name="T48" fmla="*/ 42 w 50"/>
              <a:gd name="T49" fmla="*/ 78 h 196"/>
              <a:gd name="T50" fmla="*/ 46 w 50"/>
              <a:gd name="T51" fmla="*/ 96 h 196"/>
              <a:gd name="T52" fmla="*/ 48 w 50"/>
              <a:gd name="T53" fmla="*/ 116 h 196"/>
              <a:gd name="T54" fmla="*/ 50 w 50"/>
              <a:gd name="T55" fmla="*/ 134 h 196"/>
              <a:gd name="T56" fmla="*/ 50 w 50"/>
              <a:gd name="T57" fmla="*/ 134 h 196"/>
              <a:gd name="T58" fmla="*/ 48 w 50"/>
              <a:gd name="T59" fmla="*/ 166 h 196"/>
              <a:gd name="T60" fmla="*/ 40 w 50"/>
              <a:gd name="T61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0" h="196">
                <a:moveTo>
                  <a:pt x="50" y="134"/>
                </a:moveTo>
                <a:lnTo>
                  <a:pt x="50" y="134"/>
                </a:lnTo>
                <a:close/>
                <a:moveTo>
                  <a:pt x="40" y="196"/>
                </a:moveTo>
                <a:lnTo>
                  <a:pt x="40" y="196"/>
                </a:lnTo>
                <a:lnTo>
                  <a:pt x="38" y="194"/>
                </a:lnTo>
                <a:lnTo>
                  <a:pt x="38" y="194"/>
                </a:lnTo>
                <a:lnTo>
                  <a:pt x="44" y="164"/>
                </a:lnTo>
                <a:lnTo>
                  <a:pt x="46" y="134"/>
                </a:lnTo>
                <a:lnTo>
                  <a:pt x="46" y="134"/>
                </a:lnTo>
                <a:lnTo>
                  <a:pt x="44" y="116"/>
                </a:lnTo>
                <a:lnTo>
                  <a:pt x="42" y="98"/>
                </a:lnTo>
                <a:lnTo>
                  <a:pt x="38" y="80"/>
                </a:lnTo>
                <a:lnTo>
                  <a:pt x="34" y="62"/>
                </a:lnTo>
                <a:lnTo>
                  <a:pt x="26" y="46"/>
                </a:lnTo>
                <a:lnTo>
                  <a:pt x="18" y="30"/>
                </a:lnTo>
                <a:lnTo>
                  <a:pt x="10" y="1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14" y="14"/>
                </a:lnTo>
                <a:lnTo>
                  <a:pt x="22" y="28"/>
                </a:lnTo>
                <a:lnTo>
                  <a:pt x="30" y="44"/>
                </a:lnTo>
                <a:lnTo>
                  <a:pt x="38" y="62"/>
                </a:lnTo>
                <a:lnTo>
                  <a:pt x="42" y="78"/>
                </a:lnTo>
                <a:lnTo>
                  <a:pt x="46" y="96"/>
                </a:lnTo>
                <a:lnTo>
                  <a:pt x="48" y="116"/>
                </a:lnTo>
                <a:lnTo>
                  <a:pt x="50" y="134"/>
                </a:lnTo>
                <a:lnTo>
                  <a:pt x="50" y="134"/>
                </a:lnTo>
                <a:lnTo>
                  <a:pt x="48" y="166"/>
                </a:lnTo>
                <a:lnTo>
                  <a:pt x="40" y="196"/>
                </a:lnTo>
                <a:close/>
              </a:path>
            </a:pathLst>
          </a:custGeom>
          <a:solidFill>
            <a:srgbClr val="E9C6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3" name="Line 35"/>
          <p:cNvSpPr>
            <a:spLocks noChangeShapeType="1"/>
          </p:cNvSpPr>
          <p:nvPr/>
        </p:nvSpPr>
        <p:spPr bwMode="auto">
          <a:xfrm>
            <a:off x="3592513" y="31210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4" name="Freeform 36"/>
          <p:cNvSpPr>
            <a:spLocks/>
          </p:cNvSpPr>
          <p:nvPr/>
        </p:nvSpPr>
        <p:spPr bwMode="auto">
          <a:xfrm>
            <a:off x="3513138" y="2908300"/>
            <a:ext cx="79375" cy="311150"/>
          </a:xfrm>
          <a:custGeom>
            <a:avLst/>
            <a:gdLst>
              <a:gd name="T0" fmla="*/ 40 w 50"/>
              <a:gd name="T1" fmla="*/ 196 h 196"/>
              <a:gd name="T2" fmla="*/ 40 w 50"/>
              <a:gd name="T3" fmla="*/ 196 h 196"/>
              <a:gd name="T4" fmla="*/ 38 w 50"/>
              <a:gd name="T5" fmla="*/ 194 h 196"/>
              <a:gd name="T6" fmla="*/ 38 w 50"/>
              <a:gd name="T7" fmla="*/ 194 h 196"/>
              <a:gd name="T8" fmla="*/ 44 w 50"/>
              <a:gd name="T9" fmla="*/ 164 h 196"/>
              <a:gd name="T10" fmla="*/ 46 w 50"/>
              <a:gd name="T11" fmla="*/ 134 h 196"/>
              <a:gd name="T12" fmla="*/ 46 w 50"/>
              <a:gd name="T13" fmla="*/ 134 h 196"/>
              <a:gd name="T14" fmla="*/ 44 w 50"/>
              <a:gd name="T15" fmla="*/ 116 h 196"/>
              <a:gd name="T16" fmla="*/ 42 w 50"/>
              <a:gd name="T17" fmla="*/ 98 h 196"/>
              <a:gd name="T18" fmla="*/ 38 w 50"/>
              <a:gd name="T19" fmla="*/ 80 h 196"/>
              <a:gd name="T20" fmla="*/ 34 w 50"/>
              <a:gd name="T21" fmla="*/ 62 h 196"/>
              <a:gd name="T22" fmla="*/ 26 w 50"/>
              <a:gd name="T23" fmla="*/ 46 h 196"/>
              <a:gd name="T24" fmla="*/ 18 w 50"/>
              <a:gd name="T25" fmla="*/ 30 h 196"/>
              <a:gd name="T26" fmla="*/ 10 w 50"/>
              <a:gd name="T27" fmla="*/ 16 h 196"/>
              <a:gd name="T28" fmla="*/ 0 w 50"/>
              <a:gd name="T29" fmla="*/ 2 h 196"/>
              <a:gd name="T30" fmla="*/ 0 w 50"/>
              <a:gd name="T31" fmla="*/ 2 h 196"/>
              <a:gd name="T32" fmla="*/ 2 w 50"/>
              <a:gd name="T33" fmla="*/ 0 h 196"/>
              <a:gd name="T34" fmla="*/ 2 w 50"/>
              <a:gd name="T35" fmla="*/ 0 h 196"/>
              <a:gd name="T36" fmla="*/ 14 w 50"/>
              <a:gd name="T37" fmla="*/ 14 h 196"/>
              <a:gd name="T38" fmla="*/ 22 w 50"/>
              <a:gd name="T39" fmla="*/ 28 h 196"/>
              <a:gd name="T40" fmla="*/ 30 w 50"/>
              <a:gd name="T41" fmla="*/ 44 h 196"/>
              <a:gd name="T42" fmla="*/ 38 w 50"/>
              <a:gd name="T43" fmla="*/ 62 h 196"/>
              <a:gd name="T44" fmla="*/ 42 w 50"/>
              <a:gd name="T45" fmla="*/ 78 h 196"/>
              <a:gd name="T46" fmla="*/ 46 w 50"/>
              <a:gd name="T47" fmla="*/ 96 h 196"/>
              <a:gd name="T48" fmla="*/ 48 w 50"/>
              <a:gd name="T49" fmla="*/ 116 h 196"/>
              <a:gd name="T50" fmla="*/ 50 w 50"/>
              <a:gd name="T51" fmla="*/ 134 h 196"/>
              <a:gd name="T52" fmla="*/ 50 w 50"/>
              <a:gd name="T53" fmla="*/ 134 h 196"/>
              <a:gd name="T54" fmla="*/ 48 w 50"/>
              <a:gd name="T55" fmla="*/ 166 h 196"/>
              <a:gd name="T56" fmla="*/ 40 w 50"/>
              <a:gd name="T57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" h="196">
                <a:moveTo>
                  <a:pt x="40" y="196"/>
                </a:moveTo>
                <a:lnTo>
                  <a:pt x="40" y="196"/>
                </a:lnTo>
                <a:lnTo>
                  <a:pt x="38" y="194"/>
                </a:lnTo>
                <a:lnTo>
                  <a:pt x="38" y="194"/>
                </a:lnTo>
                <a:lnTo>
                  <a:pt x="44" y="164"/>
                </a:lnTo>
                <a:lnTo>
                  <a:pt x="46" y="134"/>
                </a:lnTo>
                <a:lnTo>
                  <a:pt x="46" y="134"/>
                </a:lnTo>
                <a:lnTo>
                  <a:pt x="44" y="116"/>
                </a:lnTo>
                <a:lnTo>
                  <a:pt x="42" y="98"/>
                </a:lnTo>
                <a:lnTo>
                  <a:pt x="38" y="80"/>
                </a:lnTo>
                <a:lnTo>
                  <a:pt x="34" y="62"/>
                </a:lnTo>
                <a:lnTo>
                  <a:pt x="26" y="46"/>
                </a:lnTo>
                <a:lnTo>
                  <a:pt x="18" y="30"/>
                </a:lnTo>
                <a:lnTo>
                  <a:pt x="10" y="1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14" y="14"/>
                </a:lnTo>
                <a:lnTo>
                  <a:pt x="22" y="28"/>
                </a:lnTo>
                <a:lnTo>
                  <a:pt x="30" y="44"/>
                </a:lnTo>
                <a:lnTo>
                  <a:pt x="38" y="62"/>
                </a:lnTo>
                <a:lnTo>
                  <a:pt x="42" y="78"/>
                </a:lnTo>
                <a:lnTo>
                  <a:pt x="46" y="96"/>
                </a:lnTo>
                <a:lnTo>
                  <a:pt x="48" y="116"/>
                </a:lnTo>
                <a:lnTo>
                  <a:pt x="50" y="134"/>
                </a:lnTo>
                <a:lnTo>
                  <a:pt x="50" y="134"/>
                </a:lnTo>
                <a:lnTo>
                  <a:pt x="48" y="166"/>
                </a:lnTo>
                <a:lnTo>
                  <a:pt x="40" y="19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5" name="Freeform 37"/>
          <p:cNvSpPr>
            <a:spLocks/>
          </p:cNvSpPr>
          <p:nvPr/>
        </p:nvSpPr>
        <p:spPr bwMode="auto">
          <a:xfrm>
            <a:off x="3513138" y="2841625"/>
            <a:ext cx="711200" cy="930275"/>
          </a:xfrm>
          <a:custGeom>
            <a:avLst/>
            <a:gdLst>
              <a:gd name="T0" fmla="*/ 212 w 448"/>
              <a:gd name="T1" fmla="*/ 586 h 586"/>
              <a:gd name="T2" fmla="*/ 212 w 448"/>
              <a:gd name="T3" fmla="*/ 582 h 586"/>
              <a:gd name="T4" fmla="*/ 252 w 448"/>
              <a:gd name="T5" fmla="*/ 570 h 586"/>
              <a:gd name="T6" fmla="*/ 290 w 448"/>
              <a:gd name="T7" fmla="*/ 552 h 586"/>
              <a:gd name="T8" fmla="*/ 326 w 448"/>
              <a:gd name="T9" fmla="*/ 530 h 586"/>
              <a:gd name="T10" fmla="*/ 356 w 448"/>
              <a:gd name="T11" fmla="*/ 504 h 586"/>
              <a:gd name="T12" fmla="*/ 376 w 448"/>
              <a:gd name="T13" fmla="*/ 482 h 586"/>
              <a:gd name="T14" fmla="*/ 408 w 448"/>
              <a:gd name="T15" fmla="*/ 436 h 586"/>
              <a:gd name="T16" fmla="*/ 430 w 448"/>
              <a:gd name="T17" fmla="*/ 384 h 586"/>
              <a:gd name="T18" fmla="*/ 442 w 448"/>
              <a:gd name="T19" fmla="*/ 326 h 586"/>
              <a:gd name="T20" fmla="*/ 444 w 448"/>
              <a:gd name="T21" fmla="*/ 296 h 586"/>
              <a:gd name="T22" fmla="*/ 438 w 448"/>
              <a:gd name="T23" fmla="*/ 238 h 586"/>
              <a:gd name="T24" fmla="*/ 420 w 448"/>
              <a:gd name="T25" fmla="*/ 182 h 586"/>
              <a:gd name="T26" fmla="*/ 392 w 448"/>
              <a:gd name="T27" fmla="*/ 132 h 586"/>
              <a:gd name="T28" fmla="*/ 356 w 448"/>
              <a:gd name="T29" fmla="*/ 90 h 586"/>
              <a:gd name="T30" fmla="*/ 336 w 448"/>
              <a:gd name="T31" fmla="*/ 70 h 586"/>
              <a:gd name="T32" fmla="*/ 288 w 448"/>
              <a:gd name="T33" fmla="*/ 38 h 586"/>
              <a:gd name="T34" fmla="*/ 236 w 448"/>
              <a:gd name="T35" fmla="*/ 16 h 586"/>
              <a:gd name="T36" fmla="*/ 178 w 448"/>
              <a:gd name="T37" fmla="*/ 6 h 586"/>
              <a:gd name="T38" fmla="*/ 148 w 448"/>
              <a:gd name="T39" fmla="*/ 4 h 586"/>
              <a:gd name="T40" fmla="*/ 108 w 448"/>
              <a:gd name="T41" fmla="*/ 6 h 586"/>
              <a:gd name="T42" fmla="*/ 72 w 448"/>
              <a:gd name="T43" fmla="*/ 14 h 586"/>
              <a:gd name="T44" fmla="*/ 2 w 448"/>
              <a:gd name="T45" fmla="*/ 42 h 586"/>
              <a:gd name="T46" fmla="*/ 0 w 448"/>
              <a:gd name="T47" fmla="*/ 38 h 586"/>
              <a:gd name="T48" fmla="*/ 34 w 448"/>
              <a:gd name="T49" fmla="*/ 22 h 586"/>
              <a:gd name="T50" fmla="*/ 70 w 448"/>
              <a:gd name="T51" fmla="*/ 10 h 586"/>
              <a:gd name="T52" fmla="*/ 108 w 448"/>
              <a:gd name="T53" fmla="*/ 2 h 586"/>
              <a:gd name="T54" fmla="*/ 148 w 448"/>
              <a:gd name="T55" fmla="*/ 0 h 586"/>
              <a:gd name="T56" fmla="*/ 178 w 448"/>
              <a:gd name="T57" fmla="*/ 2 h 586"/>
              <a:gd name="T58" fmla="*/ 236 w 448"/>
              <a:gd name="T59" fmla="*/ 12 h 586"/>
              <a:gd name="T60" fmla="*/ 290 w 448"/>
              <a:gd name="T61" fmla="*/ 36 h 586"/>
              <a:gd name="T62" fmla="*/ 338 w 448"/>
              <a:gd name="T63" fmla="*/ 68 h 586"/>
              <a:gd name="T64" fmla="*/ 360 w 448"/>
              <a:gd name="T65" fmla="*/ 86 h 586"/>
              <a:gd name="T66" fmla="*/ 396 w 448"/>
              <a:gd name="T67" fmla="*/ 130 h 586"/>
              <a:gd name="T68" fmla="*/ 424 w 448"/>
              <a:gd name="T69" fmla="*/ 180 h 586"/>
              <a:gd name="T70" fmla="*/ 440 w 448"/>
              <a:gd name="T71" fmla="*/ 236 h 586"/>
              <a:gd name="T72" fmla="*/ 448 w 448"/>
              <a:gd name="T73" fmla="*/ 296 h 586"/>
              <a:gd name="T74" fmla="*/ 446 w 448"/>
              <a:gd name="T75" fmla="*/ 326 h 586"/>
              <a:gd name="T76" fmla="*/ 434 w 448"/>
              <a:gd name="T77" fmla="*/ 384 h 586"/>
              <a:gd name="T78" fmla="*/ 410 w 448"/>
              <a:gd name="T79" fmla="*/ 438 h 586"/>
              <a:gd name="T80" fmla="*/ 378 w 448"/>
              <a:gd name="T81" fmla="*/ 484 h 586"/>
              <a:gd name="T82" fmla="*/ 360 w 448"/>
              <a:gd name="T83" fmla="*/ 506 h 586"/>
              <a:gd name="T84" fmla="*/ 328 w 448"/>
              <a:gd name="T85" fmla="*/ 534 h 586"/>
              <a:gd name="T86" fmla="*/ 292 w 448"/>
              <a:gd name="T87" fmla="*/ 556 h 586"/>
              <a:gd name="T88" fmla="*/ 254 w 448"/>
              <a:gd name="T89" fmla="*/ 574 h 586"/>
              <a:gd name="T90" fmla="*/ 212 w 448"/>
              <a:gd name="T91" fmla="*/ 586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8" h="586">
                <a:moveTo>
                  <a:pt x="212" y="586"/>
                </a:moveTo>
                <a:lnTo>
                  <a:pt x="212" y="586"/>
                </a:lnTo>
                <a:lnTo>
                  <a:pt x="212" y="582"/>
                </a:lnTo>
                <a:lnTo>
                  <a:pt x="212" y="582"/>
                </a:lnTo>
                <a:lnTo>
                  <a:pt x="232" y="576"/>
                </a:lnTo>
                <a:lnTo>
                  <a:pt x="252" y="570"/>
                </a:lnTo>
                <a:lnTo>
                  <a:pt x="272" y="562"/>
                </a:lnTo>
                <a:lnTo>
                  <a:pt x="290" y="552"/>
                </a:lnTo>
                <a:lnTo>
                  <a:pt x="308" y="542"/>
                </a:lnTo>
                <a:lnTo>
                  <a:pt x="326" y="530"/>
                </a:lnTo>
                <a:lnTo>
                  <a:pt x="342" y="518"/>
                </a:lnTo>
                <a:lnTo>
                  <a:pt x="356" y="504"/>
                </a:lnTo>
                <a:lnTo>
                  <a:pt x="356" y="504"/>
                </a:lnTo>
                <a:lnTo>
                  <a:pt x="376" y="482"/>
                </a:lnTo>
                <a:lnTo>
                  <a:pt x="392" y="460"/>
                </a:lnTo>
                <a:lnTo>
                  <a:pt x="408" y="436"/>
                </a:lnTo>
                <a:lnTo>
                  <a:pt x="420" y="410"/>
                </a:lnTo>
                <a:lnTo>
                  <a:pt x="430" y="384"/>
                </a:lnTo>
                <a:lnTo>
                  <a:pt x="438" y="356"/>
                </a:lnTo>
                <a:lnTo>
                  <a:pt x="442" y="326"/>
                </a:lnTo>
                <a:lnTo>
                  <a:pt x="444" y="296"/>
                </a:lnTo>
                <a:lnTo>
                  <a:pt x="444" y="296"/>
                </a:lnTo>
                <a:lnTo>
                  <a:pt x="442" y="266"/>
                </a:lnTo>
                <a:lnTo>
                  <a:pt x="438" y="238"/>
                </a:lnTo>
                <a:lnTo>
                  <a:pt x="430" y="210"/>
                </a:lnTo>
                <a:lnTo>
                  <a:pt x="420" y="182"/>
                </a:lnTo>
                <a:lnTo>
                  <a:pt x="408" y="156"/>
                </a:lnTo>
                <a:lnTo>
                  <a:pt x="392" y="132"/>
                </a:lnTo>
                <a:lnTo>
                  <a:pt x="376" y="110"/>
                </a:lnTo>
                <a:lnTo>
                  <a:pt x="356" y="90"/>
                </a:lnTo>
                <a:lnTo>
                  <a:pt x="356" y="90"/>
                </a:lnTo>
                <a:lnTo>
                  <a:pt x="336" y="70"/>
                </a:lnTo>
                <a:lnTo>
                  <a:pt x="312" y="54"/>
                </a:lnTo>
                <a:lnTo>
                  <a:pt x="288" y="38"/>
                </a:lnTo>
                <a:lnTo>
                  <a:pt x="262" y="26"/>
                </a:lnTo>
                <a:lnTo>
                  <a:pt x="236" y="16"/>
                </a:lnTo>
                <a:lnTo>
                  <a:pt x="208" y="10"/>
                </a:lnTo>
                <a:lnTo>
                  <a:pt x="178" y="6"/>
                </a:lnTo>
                <a:lnTo>
                  <a:pt x="148" y="4"/>
                </a:lnTo>
                <a:lnTo>
                  <a:pt x="148" y="4"/>
                </a:lnTo>
                <a:lnTo>
                  <a:pt x="128" y="4"/>
                </a:lnTo>
                <a:lnTo>
                  <a:pt x="108" y="6"/>
                </a:lnTo>
                <a:lnTo>
                  <a:pt x="90" y="10"/>
                </a:lnTo>
                <a:lnTo>
                  <a:pt x="72" y="14"/>
                </a:lnTo>
                <a:lnTo>
                  <a:pt x="36" y="26"/>
                </a:lnTo>
                <a:lnTo>
                  <a:pt x="2" y="42"/>
                </a:lnTo>
                <a:lnTo>
                  <a:pt x="2" y="42"/>
                </a:lnTo>
                <a:lnTo>
                  <a:pt x="0" y="38"/>
                </a:lnTo>
                <a:lnTo>
                  <a:pt x="0" y="38"/>
                </a:lnTo>
                <a:lnTo>
                  <a:pt x="34" y="22"/>
                </a:lnTo>
                <a:lnTo>
                  <a:pt x="52" y="16"/>
                </a:lnTo>
                <a:lnTo>
                  <a:pt x="70" y="10"/>
                </a:lnTo>
                <a:lnTo>
                  <a:pt x="88" y="6"/>
                </a:lnTo>
                <a:lnTo>
                  <a:pt x="108" y="2"/>
                </a:lnTo>
                <a:lnTo>
                  <a:pt x="128" y="0"/>
                </a:lnTo>
                <a:lnTo>
                  <a:pt x="148" y="0"/>
                </a:lnTo>
                <a:lnTo>
                  <a:pt x="148" y="0"/>
                </a:lnTo>
                <a:lnTo>
                  <a:pt x="178" y="2"/>
                </a:lnTo>
                <a:lnTo>
                  <a:pt x="208" y="6"/>
                </a:lnTo>
                <a:lnTo>
                  <a:pt x="236" y="12"/>
                </a:lnTo>
                <a:lnTo>
                  <a:pt x="264" y="22"/>
                </a:lnTo>
                <a:lnTo>
                  <a:pt x="290" y="36"/>
                </a:lnTo>
                <a:lnTo>
                  <a:pt x="316" y="50"/>
                </a:lnTo>
                <a:lnTo>
                  <a:pt x="338" y="68"/>
                </a:lnTo>
                <a:lnTo>
                  <a:pt x="360" y="86"/>
                </a:lnTo>
                <a:lnTo>
                  <a:pt x="360" y="86"/>
                </a:lnTo>
                <a:lnTo>
                  <a:pt x="378" y="108"/>
                </a:lnTo>
                <a:lnTo>
                  <a:pt x="396" y="130"/>
                </a:lnTo>
                <a:lnTo>
                  <a:pt x="410" y="154"/>
                </a:lnTo>
                <a:lnTo>
                  <a:pt x="424" y="180"/>
                </a:lnTo>
                <a:lnTo>
                  <a:pt x="434" y="208"/>
                </a:lnTo>
                <a:lnTo>
                  <a:pt x="440" y="236"/>
                </a:lnTo>
                <a:lnTo>
                  <a:pt x="446" y="266"/>
                </a:lnTo>
                <a:lnTo>
                  <a:pt x="448" y="296"/>
                </a:lnTo>
                <a:lnTo>
                  <a:pt x="448" y="296"/>
                </a:lnTo>
                <a:lnTo>
                  <a:pt x="446" y="326"/>
                </a:lnTo>
                <a:lnTo>
                  <a:pt x="440" y="356"/>
                </a:lnTo>
                <a:lnTo>
                  <a:pt x="434" y="384"/>
                </a:lnTo>
                <a:lnTo>
                  <a:pt x="424" y="412"/>
                </a:lnTo>
                <a:lnTo>
                  <a:pt x="410" y="438"/>
                </a:lnTo>
                <a:lnTo>
                  <a:pt x="396" y="462"/>
                </a:lnTo>
                <a:lnTo>
                  <a:pt x="378" y="484"/>
                </a:lnTo>
                <a:lnTo>
                  <a:pt x="360" y="506"/>
                </a:lnTo>
                <a:lnTo>
                  <a:pt x="360" y="506"/>
                </a:lnTo>
                <a:lnTo>
                  <a:pt x="344" y="520"/>
                </a:lnTo>
                <a:lnTo>
                  <a:pt x="328" y="534"/>
                </a:lnTo>
                <a:lnTo>
                  <a:pt x="310" y="546"/>
                </a:lnTo>
                <a:lnTo>
                  <a:pt x="292" y="556"/>
                </a:lnTo>
                <a:lnTo>
                  <a:pt x="272" y="566"/>
                </a:lnTo>
                <a:lnTo>
                  <a:pt x="254" y="574"/>
                </a:lnTo>
                <a:lnTo>
                  <a:pt x="232" y="580"/>
                </a:lnTo>
                <a:lnTo>
                  <a:pt x="212" y="586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6" name="Freeform 38"/>
          <p:cNvSpPr>
            <a:spLocks/>
          </p:cNvSpPr>
          <p:nvPr/>
        </p:nvSpPr>
        <p:spPr bwMode="auto">
          <a:xfrm>
            <a:off x="3513138" y="2841625"/>
            <a:ext cx="711200" cy="930275"/>
          </a:xfrm>
          <a:custGeom>
            <a:avLst/>
            <a:gdLst>
              <a:gd name="T0" fmla="*/ 212 w 448"/>
              <a:gd name="T1" fmla="*/ 586 h 586"/>
              <a:gd name="T2" fmla="*/ 212 w 448"/>
              <a:gd name="T3" fmla="*/ 582 h 586"/>
              <a:gd name="T4" fmla="*/ 252 w 448"/>
              <a:gd name="T5" fmla="*/ 570 h 586"/>
              <a:gd name="T6" fmla="*/ 290 w 448"/>
              <a:gd name="T7" fmla="*/ 552 h 586"/>
              <a:gd name="T8" fmla="*/ 326 w 448"/>
              <a:gd name="T9" fmla="*/ 530 h 586"/>
              <a:gd name="T10" fmla="*/ 356 w 448"/>
              <a:gd name="T11" fmla="*/ 504 h 586"/>
              <a:gd name="T12" fmla="*/ 376 w 448"/>
              <a:gd name="T13" fmla="*/ 482 h 586"/>
              <a:gd name="T14" fmla="*/ 408 w 448"/>
              <a:gd name="T15" fmla="*/ 436 h 586"/>
              <a:gd name="T16" fmla="*/ 430 w 448"/>
              <a:gd name="T17" fmla="*/ 384 h 586"/>
              <a:gd name="T18" fmla="*/ 442 w 448"/>
              <a:gd name="T19" fmla="*/ 326 h 586"/>
              <a:gd name="T20" fmla="*/ 444 w 448"/>
              <a:gd name="T21" fmla="*/ 296 h 586"/>
              <a:gd name="T22" fmla="*/ 438 w 448"/>
              <a:gd name="T23" fmla="*/ 238 h 586"/>
              <a:gd name="T24" fmla="*/ 420 w 448"/>
              <a:gd name="T25" fmla="*/ 182 h 586"/>
              <a:gd name="T26" fmla="*/ 392 w 448"/>
              <a:gd name="T27" fmla="*/ 132 h 586"/>
              <a:gd name="T28" fmla="*/ 356 w 448"/>
              <a:gd name="T29" fmla="*/ 90 h 586"/>
              <a:gd name="T30" fmla="*/ 336 w 448"/>
              <a:gd name="T31" fmla="*/ 70 h 586"/>
              <a:gd name="T32" fmla="*/ 288 w 448"/>
              <a:gd name="T33" fmla="*/ 38 h 586"/>
              <a:gd name="T34" fmla="*/ 236 w 448"/>
              <a:gd name="T35" fmla="*/ 16 h 586"/>
              <a:gd name="T36" fmla="*/ 178 w 448"/>
              <a:gd name="T37" fmla="*/ 6 h 586"/>
              <a:gd name="T38" fmla="*/ 148 w 448"/>
              <a:gd name="T39" fmla="*/ 4 h 586"/>
              <a:gd name="T40" fmla="*/ 108 w 448"/>
              <a:gd name="T41" fmla="*/ 6 h 586"/>
              <a:gd name="T42" fmla="*/ 72 w 448"/>
              <a:gd name="T43" fmla="*/ 14 h 586"/>
              <a:gd name="T44" fmla="*/ 2 w 448"/>
              <a:gd name="T45" fmla="*/ 42 h 586"/>
              <a:gd name="T46" fmla="*/ 0 w 448"/>
              <a:gd name="T47" fmla="*/ 38 h 586"/>
              <a:gd name="T48" fmla="*/ 34 w 448"/>
              <a:gd name="T49" fmla="*/ 22 h 586"/>
              <a:gd name="T50" fmla="*/ 70 w 448"/>
              <a:gd name="T51" fmla="*/ 10 h 586"/>
              <a:gd name="T52" fmla="*/ 108 w 448"/>
              <a:gd name="T53" fmla="*/ 2 h 586"/>
              <a:gd name="T54" fmla="*/ 148 w 448"/>
              <a:gd name="T55" fmla="*/ 0 h 586"/>
              <a:gd name="T56" fmla="*/ 178 w 448"/>
              <a:gd name="T57" fmla="*/ 2 h 586"/>
              <a:gd name="T58" fmla="*/ 236 w 448"/>
              <a:gd name="T59" fmla="*/ 12 h 586"/>
              <a:gd name="T60" fmla="*/ 290 w 448"/>
              <a:gd name="T61" fmla="*/ 36 h 586"/>
              <a:gd name="T62" fmla="*/ 338 w 448"/>
              <a:gd name="T63" fmla="*/ 68 h 586"/>
              <a:gd name="T64" fmla="*/ 360 w 448"/>
              <a:gd name="T65" fmla="*/ 86 h 586"/>
              <a:gd name="T66" fmla="*/ 396 w 448"/>
              <a:gd name="T67" fmla="*/ 130 h 586"/>
              <a:gd name="T68" fmla="*/ 424 w 448"/>
              <a:gd name="T69" fmla="*/ 180 h 586"/>
              <a:gd name="T70" fmla="*/ 440 w 448"/>
              <a:gd name="T71" fmla="*/ 236 h 586"/>
              <a:gd name="T72" fmla="*/ 448 w 448"/>
              <a:gd name="T73" fmla="*/ 296 h 586"/>
              <a:gd name="T74" fmla="*/ 446 w 448"/>
              <a:gd name="T75" fmla="*/ 326 h 586"/>
              <a:gd name="T76" fmla="*/ 434 w 448"/>
              <a:gd name="T77" fmla="*/ 384 h 586"/>
              <a:gd name="T78" fmla="*/ 410 w 448"/>
              <a:gd name="T79" fmla="*/ 438 h 586"/>
              <a:gd name="T80" fmla="*/ 378 w 448"/>
              <a:gd name="T81" fmla="*/ 484 h 586"/>
              <a:gd name="T82" fmla="*/ 360 w 448"/>
              <a:gd name="T83" fmla="*/ 506 h 586"/>
              <a:gd name="T84" fmla="*/ 328 w 448"/>
              <a:gd name="T85" fmla="*/ 534 h 586"/>
              <a:gd name="T86" fmla="*/ 292 w 448"/>
              <a:gd name="T87" fmla="*/ 556 h 586"/>
              <a:gd name="T88" fmla="*/ 254 w 448"/>
              <a:gd name="T89" fmla="*/ 574 h 586"/>
              <a:gd name="T90" fmla="*/ 212 w 448"/>
              <a:gd name="T91" fmla="*/ 586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8" h="586">
                <a:moveTo>
                  <a:pt x="212" y="586"/>
                </a:moveTo>
                <a:lnTo>
                  <a:pt x="212" y="586"/>
                </a:lnTo>
                <a:lnTo>
                  <a:pt x="212" y="582"/>
                </a:lnTo>
                <a:lnTo>
                  <a:pt x="212" y="582"/>
                </a:lnTo>
                <a:lnTo>
                  <a:pt x="232" y="576"/>
                </a:lnTo>
                <a:lnTo>
                  <a:pt x="252" y="570"/>
                </a:lnTo>
                <a:lnTo>
                  <a:pt x="272" y="562"/>
                </a:lnTo>
                <a:lnTo>
                  <a:pt x="290" y="552"/>
                </a:lnTo>
                <a:lnTo>
                  <a:pt x="308" y="542"/>
                </a:lnTo>
                <a:lnTo>
                  <a:pt x="326" y="530"/>
                </a:lnTo>
                <a:lnTo>
                  <a:pt x="342" y="518"/>
                </a:lnTo>
                <a:lnTo>
                  <a:pt x="356" y="504"/>
                </a:lnTo>
                <a:lnTo>
                  <a:pt x="356" y="504"/>
                </a:lnTo>
                <a:lnTo>
                  <a:pt x="376" y="482"/>
                </a:lnTo>
                <a:lnTo>
                  <a:pt x="392" y="460"/>
                </a:lnTo>
                <a:lnTo>
                  <a:pt x="408" y="436"/>
                </a:lnTo>
                <a:lnTo>
                  <a:pt x="420" y="410"/>
                </a:lnTo>
                <a:lnTo>
                  <a:pt x="430" y="384"/>
                </a:lnTo>
                <a:lnTo>
                  <a:pt x="438" y="356"/>
                </a:lnTo>
                <a:lnTo>
                  <a:pt x="442" y="326"/>
                </a:lnTo>
                <a:lnTo>
                  <a:pt x="444" y="296"/>
                </a:lnTo>
                <a:lnTo>
                  <a:pt x="444" y="296"/>
                </a:lnTo>
                <a:lnTo>
                  <a:pt x="442" y="266"/>
                </a:lnTo>
                <a:lnTo>
                  <a:pt x="438" y="238"/>
                </a:lnTo>
                <a:lnTo>
                  <a:pt x="430" y="210"/>
                </a:lnTo>
                <a:lnTo>
                  <a:pt x="420" y="182"/>
                </a:lnTo>
                <a:lnTo>
                  <a:pt x="408" y="156"/>
                </a:lnTo>
                <a:lnTo>
                  <a:pt x="392" y="132"/>
                </a:lnTo>
                <a:lnTo>
                  <a:pt x="376" y="110"/>
                </a:lnTo>
                <a:lnTo>
                  <a:pt x="356" y="90"/>
                </a:lnTo>
                <a:lnTo>
                  <a:pt x="356" y="90"/>
                </a:lnTo>
                <a:lnTo>
                  <a:pt x="336" y="70"/>
                </a:lnTo>
                <a:lnTo>
                  <a:pt x="312" y="54"/>
                </a:lnTo>
                <a:lnTo>
                  <a:pt x="288" y="38"/>
                </a:lnTo>
                <a:lnTo>
                  <a:pt x="262" y="26"/>
                </a:lnTo>
                <a:lnTo>
                  <a:pt x="236" y="16"/>
                </a:lnTo>
                <a:lnTo>
                  <a:pt x="208" y="10"/>
                </a:lnTo>
                <a:lnTo>
                  <a:pt x="178" y="6"/>
                </a:lnTo>
                <a:lnTo>
                  <a:pt x="148" y="4"/>
                </a:lnTo>
                <a:lnTo>
                  <a:pt x="148" y="4"/>
                </a:lnTo>
                <a:lnTo>
                  <a:pt x="128" y="4"/>
                </a:lnTo>
                <a:lnTo>
                  <a:pt x="108" y="6"/>
                </a:lnTo>
                <a:lnTo>
                  <a:pt x="90" y="10"/>
                </a:lnTo>
                <a:lnTo>
                  <a:pt x="72" y="14"/>
                </a:lnTo>
                <a:lnTo>
                  <a:pt x="36" y="26"/>
                </a:lnTo>
                <a:lnTo>
                  <a:pt x="2" y="42"/>
                </a:lnTo>
                <a:lnTo>
                  <a:pt x="2" y="42"/>
                </a:lnTo>
                <a:lnTo>
                  <a:pt x="0" y="38"/>
                </a:lnTo>
                <a:lnTo>
                  <a:pt x="0" y="38"/>
                </a:lnTo>
                <a:lnTo>
                  <a:pt x="34" y="22"/>
                </a:lnTo>
                <a:lnTo>
                  <a:pt x="52" y="16"/>
                </a:lnTo>
                <a:lnTo>
                  <a:pt x="70" y="10"/>
                </a:lnTo>
                <a:lnTo>
                  <a:pt x="88" y="6"/>
                </a:lnTo>
                <a:lnTo>
                  <a:pt x="108" y="2"/>
                </a:lnTo>
                <a:lnTo>
                  <a:pt x="128" y="0"/>
                </a:lnTo>
                <a:lnTo>
                  <a:pt x="148" y="0"/>
                </a:lnTo>
                <a:lnTo>
                  <a:pt x="148" y="0"/>
                </a:lnTo>
                <a:lnTo>
                  <a:pt x="178" y="2"/>
                </a:lnTo>
                <a:lnTo>
                  <a:pt x="208" y="6"/>
                </a:lnTo>
                <a:lnTo>
                  <a:pt x="236" y="12"/>
                </a:lnTo>
                <a:lnTo>
                  <a:pt x="264" y="22"/>
                </a:lnTo>
                <a:lnTo>
                  <a:pt x="290" y="36"/>
                </a:lnTo>
                <a:lnTo>
                  <a:pt x="316" y="50"/>
                </a:lnTo>
                <a:lnTo>
                  <a:pt x="338" y="68"/>
                </a:lnTo>
                <a:lnTo>
                  <a:pt x="360" y="86"/>
                </a:lnTo>
                <a:lnTo>
                  <a:pt x="360" y="86"/>
                </a:lnTo>
                <a:lnTo>
                  <a:pt x="378" y="108"/>
                </a:lnTo>
                <a:lnTo>
                  <a:pt x="396" y="130"/>
                </a:lnTo>
                <a:lnTo>
                  <a:pt x="410" y="154"/>
                </a:lnTo>
                <a:lnTo>
                  <a:pt x="424" y="180"/>
                </a:lnTo>
                <a:lnTo>
                  <a:pt x="434" y="208"/>
                </a:lnTo>
                <a:lnTo>
                  <a:pt x="440" y="236"/>
                </a:lnTo>
                <a:lnTo>
                  <a:pt x="446" y="266"/>
                </a:lnTo>
                <a:lnTo>
                  <a:pt x="448" y="296"/>
                </a:lnTo>
                <a:lnTo>
                  <a:pt x="448" y="296"/>
                </a:lnTo>
                <a:lnTo>
                  <a:pt x="446" y="326"/>
                </a:lnTo>
                <a:lnTo>
                  <a:pt x="440" y="356"/>
                </a:lnTo>
                <a:lnTo>
                  <a:pt x="434" y="384"/>
                </a:lnTo>
                <a:lnTo>
                  <a:pt x="424" y="412"/>
                </a:lnTo>
                <a:lnTo>
                  <a:pt x="410" y="438"/>
                </a:lnTo>
                <a:lnTo>
                  <a:pt x="396" y="462"/>
                </a:lnTo>
                <a:lnTo>
                  <a:pt x="378" y="484"/>
                </a:lnTo>
                <a:lnTo>
                  <a:pt x="360" y="506"/>
                </a:lnTo>
                <a:lnTo>
                  <a:pt x="360" y="506"/>
                </a:lnTo>
                <a:lnTo>
                  <a:pt x="344" y="520"/>
                </a:lnTo>
                <a:lnTo>
                  <a:pt x="328" y="534"/>
                </a:lnTo>
                <a:lnTo>
                  <a:pt x="310" y="546"/>
                </a:lnTo>
                <a:lnTo>
                  <a:pt x="292" y="556"/>
                </a:lnTo>
                <a:lnTo>
                  <a:pt x="272" y="566"/>
                </a:lnTo>
                <a:lnTo>
                  <a:pt x="254" y="574"/>
                </a:lnTo>
                <a:lnTo>
                  <a:pt x="232" y="580"/>
                </a:lnTo>
                <a:lnTo>
                  <a:pt x="212" y="5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7" name="Freeform 39"/>
          <p:cNvSpPr>
            <a:spLocks/>
          </p:cNvSpPr>
          <p:nvPr/>
        </p:nvSpPr>
        <p:spPr bwMode="auto">
          <a:xfrm>
            <a:off x="3294063" y="2905125"/>
            <a:ext cx="219075" cy="266700"/>
          </a:xfrm>
          <a:custGeom>
            <a:avLst/>
            <a:gdLst>
              <a:gd name="T0" fmla="*/ 0 w 138"/>
              <a:gd name="T1" fmla="*/ 168 h 168"/>
              <a:gd name="T2" fmla="*/ 0 w 138"/>
              <a:gd name="T3" fmla="*/ 168 h 168"/>
              <a:gd name="T4" fmla="*/ 12 w 138"/>
              <a:gd name="T5" fmla="*/ 134 h 168"/>
              <a:gd name="T6" fmla="*/ 30 w 138"/>
              <a:gd name="T7" fmla="*/ 102 h 168"/>
              <a:gd name="T8" fmla="*/ 50 w 138"/>
              <a:gd name="T9" fmla="*/ 72 h 168"/>
              <a:gd name="T10" fmla="*/ 74 w 138"/>
              <a:gd name="T11" fmla="*/ 46 h 168"/>
              <a:gd name="T12" fmla="*/ 74 w 138"/>
              <a:gd name="T13" fmla="*/ 46 h 168"/>
              <a:gd name="T14" fmla="*/ 88 w 138"/>
              <a:gd name="T15" fmla="*/ 34 h 168"/>
              <a:gd name="T16" fmla="*/ 102 w 138"/>
              <a:gd name="T17" fmla="*/ 22 h 168"/>
              <a:gd name="T18" fmla="*/ 118 w 138"/>
              <a:gd name="T19" fmla="*/ 10 h 168"/>
              <a:gd name="T20" fmla="*/ 134 w 138"/>
              <a:gd name="T21" fmla="*/ 0 h 168"/>
              <a:gd name="T22" fmla="*/ 134 w 138"/>
              <a:gd name="T23" fmla="*/ 0 h 168"/>
              <a:gd name="T24" fmla="*/ 138 w 138"/>
              <a:gd name="T25" fmla="*/ 4 h 168"/>
              <a:gd name="T26" fmla="*/ 138 w 138"/>
              <a:gd name="T27" fmla="*/ 4 h 168"/>
              <a:gd name="T28" fmla="*/ 120 w 138"/>
              <a:gd name="T29" fmla="*/ 14 h 168"/>
              <a:gd name="T30" fmla="*/ 106 w 138"/>
              <a:gd name="T31" fmla="*/ 24 h 168"/>
              <a:gd name="T32" fmla="*/ 90 w 138"/>
              <a:gd name="T33" fmla="*/ 36 h 168"/>
              <a:gd name="T34" fmla="*/ 76 w 138"/>
              <a:gd name="T35" fmla="*/ 50 h 168"/>
              <a:gd name="T36" fmla="*/ 76 w 138"/>
              <a:gd name="T37" fmla="*/ 50 h 168"/>
              <a:gd name="T38" fmla="*/ 54 w 138"/>
              <a:gd name="T39" fmla="*/ 76 h 168"/>
              <a:gd name="T40" fmla="*/ 34 w 138"/>
              <a:gd name="T41" fmla="*/ 104 h 168"/>
              <a:gd name="T42" fmla="*/ 18 w 138"/>
              <a:gd name="T43" fmla="*/ 134 h 168"/>
              <a:gd name="T44" fmla="*/ 4 w 138"/>
              <a:gd name="T45" fmla="*/ 168 h 168"/>
              <a:gd name="T46" fmla="*/ 4 w 138"/>
              <a:gd name="T47" fmla="*/ 168 h 168"/>
              <a:gd name="T48" fmla="*/ 0 w 138"/>
              <a:gd name="T4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8" h="168">
                <a:moveTo>
                  <a:pt x="0" y="168"/>
                </a:moveTo>
                <a:lnTo>
                  <a:pt x="0" y="168"/>
                </a:lnTo>
                <a:lnTo>
                  <a:pt x="12" y="134"/>
                </a:lnTo>
                <a:lnTo>
                  <a:pt x="30" y="102"/>
                </a:lnTo>
                <a:lnTo>
                  <a:pt x="50" y="72"/>
                </a:lnTo>
                <a:lnTo>
                  <a:pt x="74" y="46"/>
                </a:lnTo>
                <a:lnTo>
                  <a:pt x="74" y="46"/>
                </a:lnTo>
                <a:lnTo>
                  <a:pt x="88" y="34"/>
                </a:lnTo>
                <a:lnTo>
                  <a:pt x="102" y="22"/>
                </a:lnTo>
                <a:lnTo>
                  <a:pt x="118" y="10"/>
                </a:lnTo>
                <a:lnTo>
                  <a:pt x="134" y="0"/>
                </a:lnTo>
                <a:lnTo>
                  <a:pt x="134" y="0"/>
                </a:lnTo>
                <a:lnTo>
                  <a:pt x="138" y="4"/>
                </a:lnTo>
                <a:lnTo>
                  <a:pt x="138" y="4"/>
                </a:lnTo>
                <a:lnTo>
                  <a:pt x="120" y="14"/>
                </a:lnTo>
                <a:lnTo>
                  <a:pt x="106" y="24"/>
                </a:lnTo>
                <a:lnTo>
                  <a:pt x="90" y="36"/>
                </a:lnTo>
                <a:lnTo>
                  <a:pt x="76" y="50"/>
                </a:lnTo>
                <a:lnTo>
                  <a:pt x="76" y="50"/>
                </a:lnTo>
                <a:lnTo>
                  <a:pt x="54" y="76"/>
                </a:lnTo>
                <a:lnTo>
                  <a:pt x="34" y="104"/>
                </a:lnTo>
                <a:lnTo>
                  <a:pt x="18" y="134"/>
                </a:lnTo>
                <a:lnTo>
                  <a:pt x="4" y="168"/>
                </a:lnTo>
                <a:lnTo>
                  <a:pt x="4" y="168"/>
                </a:lnTo>
                <a:lnTo>
                  <a:pt x="0" y="16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8" name="Freeform 40"/>
          <p:cNvSpPr>
            <a:spLocks/>
          </p:cNvSpPr>
          <p:nvPr/>
        </p:nvSpPr>
        <p:spPr bwMode="auto">
          <a:xfrm>
            <a:off x="3294063" y="2905125"/>
            <a:ext cx="219075" cy="266700"/>
          </a:xfrm>
          <a:custGeom>
            <a:avLst/>
            <a:gdLst>
              <a:gd name="T0" fmla="*/ 0 w 138"/>
              <a:gd name="T1" fmla="*/ 168 h 168"/>
              <a:gd name="T2" fmla="*/ 0 w 138"/>
              <a:gd name="T3" fmla="*/ 168 h 168"/>
              <a:gd name="T4" fmla="*/ 12 w 138"/>
              <a:gd name="T5" fmla="*/ 134 h 168"/>
              <a:gd name="T6" fmla="*/ 30 w 138"/>
              <a:gd name="T7" fmla="*/ 102 h 168"/>
              <a:gd name="T8" fmla="*/ 50 w 138"/>
              <a:gd name="T9" fmla="*/ 72 h 168"/>
              <a:gd name="T10" fmla="*/ 74 w 138"/>
              <a:gd name="T11" fmla="*/ 46 h 168"/>
              <a:gd name="T12" fmla="*/ 74 w 138"/>
              <a:gd name="T13" fmla="*/ 46 h 168"/>
              <a:gd name="T14" fmla="*/ 88 w 138"/>
              <a:gd name="T15" fmla="*/ 34 h 168"/>
              <a:gd name="T16" fmla="*/ 102 w 138"/>
              <a:gd name="T17" fmla="*/ 22 h 168"/>
              <a:gd name="T18" fmla="*/ 118 w 138"/>
              <a:gd name="T19" fmla="*/ 10 h 168"/>
              <a:gd name="T20" fmla="*/ 134 w 138"/>
              <a:gd name="T21" fmla="*/ 0 h 168"/>
              <a:gd name="T22" fmla="*/ 134 w 138"/>
              <a:gd name="T23" fmla="*/ 0 h 168"/>
              <a:gd name="T24" fmla="*/ 138 w 138"/>
              <a:gd name="T25" fmla="*/ 4 h 168"/>
              <a:gd name="T26" fmla="*/ 138 w 138"/>
              <a:gd name="T27" fmla="*/ 4 h 168"/>
              <a:gd name="T28" fmla="*/ 120 w 138"/>
              <a:gd name="T29" fmla="*/ 14 h 168"/>
              <a:gd name="T30" fmla="*/ 106 w 138"/>
              <a:gd name="T31" fmla="*/ 24 h 168"/>
              <a:gd name="T32" fmla="*/ 90 w 138"/>
              <a:gd name="T33" fmla="*/ 36 h 168"/>
              <a:gd name="T34" fmla="*/ 76 w 138"/>
              <a:gd name="T35" fmla="*/ 50 h 168"/>
              <a:gd name="T36" fmla="*/ 76 w 138"/>
              <a:gd name="T37" fmla="*/ 50 h 168"/>
              <a:gd name="T38" fmla="*/ 54 w 138"/>
              <a:gd name="T39" fmla="*/ 76 h 168"/>
              <a:gd name="T40" fmla="*/ 34 w 138"/>
              <a:gd name="T41" fmla="*/ 104 h 168"/>
              <a:gd name="T42" fmla="*/ 18 w 138"/>
              <a:gd name="T43" fmla="*/ 134 h 168"/>
              <a:gd name="T44" fmla="*/ 4 w 138"/>
              <a:gd name="T45" fmla="*/ 168 h 168"/>
              <a:gd name="T46" fmla="*/ 4 w 138"/>
              <a:gd name="T47" fmla="*/ 168 h 168"/>
              <a:gd name="T48" fmla="*/ 0 w 138"/>
              <a:gd name="T4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8" h="168">
                <a:moveTo>
                  <a:pt x="0" y="168"/>
                </a:moveTo>
                <a:lnTo>
                  <a:pt x="0" y="168"/>
                </a:lnTo>
                <a:lnTo>
                  <a:pt x="12" y="134"/>
                </a:lnTo>
                <a:lnTo>
                  <a:pt x="30" y="102"/>
                </a:lnTo>
                <a:lnTo>
                  <a:pt x="50" y="72"/>
                </a:lnTo>
                <a:lnTo>
                  <a:pt x="74" y="46"/>
                </a:lnTo>
                <a:lnTo>
                  <a:pt x="74" y="46"/>
                </a:lnTo>
                <a:lnTo>
                  <a:pt x="88" y="34"/>
                </a:lnTo>
                <a:lnTo>
                  <a:pt x="102" y="22"/>
                </a:lnTo>
                <a:lnTo>
                  <a:pt x="118" y="10"/>
                </a:lnTo>
                <a:lnTo>
                  <a:pt x="134" y="0"/>
                </a:lnTo>
                <a:lnTo>
                  <a:pt x="134" y="0"/>
                </a:lnTo>
                <a:lnTo>
                  <a:pt x="138" y="4"/>
                </a:lnTo>
                <a:lnTo>
                  <a:pt x="138" y="4"/>
                </a:lnTo>
                <a:lnTo>
                  <a:pt x="120" y="14"/>
                </a:lnTo>
                <a:lnTo>
                  <a:pt x="106" y="24"/>
                </a:lnTo>
                <a:lnTo>
                  <a:pt x="90" y="36"/>
                </a:lnTo>
                <a:lnTo>
                  <a:pt x="76" y="50"/>
                </a:lnTo>
                <a:lnTo>
                  <a:pt x="76" y="50"/>
                </a:lnTo>
                <a:lnTo>
                  <a:pt x="54" y="76"/>
                </a:lnTo>
                <a:lnTo>
                  <a:pt x="34" y="104"/>
                </a:lnTo>
                <a:lnTo>
                  <a:pt x="18" y="134"/>
                </a:lnTo>
                <a:lnTo>
                  <a:pt x="4" y="168"/>
                </a:lnTo>
                <a:lnTo>
                  <a:pt x="4" y="168"/>
                </a:lnTo>
                <a:lnTo>
                  <a:pt x="0" y="1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09" name="Line 41"/>
          <p:cNvSpPr>
            <a:spLocks noChangeShapeType="1"/>
          </p:cNvSpPr>
          <p:nvPr/>
        </p:nvSpPr>
        <p:spPr bwMode="auto">
          <a:xfrm>
            <a:off x="4224338" y="33115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0" name="Line 42"/>
          <p:cNvSpPr>
            <a:spLocks noChangeShapeType="1"/>
          </p:cNvSpPr>
          <p:nvPr/>
        </p:nvSpPr>
        <p:spPr bwMode="auto">
          <a:xfrm>
            <a:off x="4224338" y="33115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1" name="Freeform 43"/>
          <p:cNvSpPr>
            <a:spLocks/>
          </p:cNvSpPr>
          <p:nvPr/>
        </p:nvSpPr>
        <p:spPr bwMode="auto">
          <a:xfrm>
            <a:off x="3506788" y="2901950"/>
            <a:ext cx="9525" cy="9525"/>
          </a:xfrm>
          <a:custGeom>
            <a:avLst/>
            <a:gdLst>
              <a:gd name="T0" fmla="*/ 4 w 6"/>
              <a:gd name="T1" fmla="*/ 6 h 6"/>
              <a:gd name="T2" fmla="*/ 4 w 6"/>
              <a:gd name="T3" fmla="*/ 6 h 6"/>
              <a:gd name="T4" fmla="*/ 0 w 6"/>
              <a:gd name="T5" fmla="*/ 2 h 6"/>
              <a:gd name="T6" fmla="*/ 0 w 6"/>
              <a:gd name="T7" fmla="*/ 2 h 6"/>
              <a:gd name="T8" fmla="*/ 4 w 6"/>
              <a:gd name="T9" fmla="*/ 0 h 6"/>
              <a:gd name="T10" fmla="*/ 4 w 6"/>
              <a:gd name="T11" fmla="*/ 0 h 6"/>
              <a:gd name="T12" fmla="*/ 6 w 6"/>
              <a:gd name="T13" fmla="*/ 4 h 6"/>
              <a:gd name="T14" fmla="*/ 6 w 6"/>
              <a:gd name="T15" fmla="*/ 4 h 6"/>
              <a:gd name="T16" fmla="*/ 4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2" name="Freeform 44"/>
          <p:cNvSpPr>
            <a:spLocks/>
          </p:cNvSpPr>
          <p:nvPr/>
        </p:nvSpPr>
        <p:spPr bwMode="auto">
          <a:xfrm>
            <a:off x="3506788" y="2901950"/>
            <a:ext cx="9525" cy="9525"/>
          </a:xfrm>
          <a:custGeom>
            <a:avLst/>
            <a:gdLst>
              <a:gd name="T0" fmla="*/ 4 w 6"/>
              <a:gd name="T1" fmla="*/ 6 h 6"/>
              <a:gd name="T2" fmla="*/ 4 w 6"/>
              <a:gd name="T3" fmla="*/ 6 h 6"/>
              <a:gd name="T4" fmla="*/ 0 w 6"/>
              <a:gd name="T5" fmla="*/ 2 h 6"/>
              <a:gd name="T6" fmla="*/ 0 w 6"/>
              <a:gd name="T7" fmla="*/ 2 h 6"/>
              <a:gd name="T8" fmla="*/ 4 w 6"/>
              <a:gd name="T9" fmla="*/ 0 h 6"/>
              <a:gd name="T10" fmla="*/ 4 w 6"/>
              <a:gd name="T11" fmla="*/ 0 h 6"/>
              <a:gd name="T12" fmla="*/ 6 w 6"/>
              <a:gd name="T13" fmla="*/ 4 h 6"/>
              <a:gd name="T14" fmla="*/ 6 w 6"/>
              <a:gd name="T15" fmla="*/ 4 h 6"/>
              <a:gd name="T16" fmla="*/ 4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4" y="6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3" name="Freeform 45"/>
          <p:cNvSpPr>
            <a:spLocks/>
          </p:cNvSpPr>
          <p:nvPr/>
        </p:nvSpPr>
        <p:spPr bwMode="auto">
          <a:xfrm>
            <a:off x="2855913" y="3340100"/>
            <a:ext cx="987425" cy="822325"/>
          </a:xfrm>
          <a:custGeom>
            <a:avLst/>
            <a:gdLst>
              <a:gd name="T0" fmla="*/ 314 w 622"/>
              <a:gd name="T1" fmla="*/ 518 h 518"/>
              <a:gd name="T2" fmla="*/ 252 w 622"/>
              <a:gd name="T3" fmla="*/ 512 h 518"/>
              <a:gd name="T4" fmla="*/ 192 w 622"/>
              <a:gd name="T5" fmla="*/ 494 h 518"/>
              <a:gd name="T6" fmla="*/ 138 w 622"/>
              <a:gd name="T7" fmla="*/ 464 h 518"/>
              <a:gd name="T8" fmla="*/ 92 w 622"/>
              <a:gd name="T9" fmla="*/ 426 h 518"/>
              <a:gd name="T10" fmla="*/ 72 w 622"/>
              <a:gd name="T11" fmla="*/ 404 h 518"/>
              <a:gd name="T12" fmla="*/ 38 w 622"/>
              <a:gd name="T13" fmla="*/ 354 h 518"/>
              <a:gd name="T14" fmla="*/ 14 w 622"/>
              <a:gd name="T15" fmla="*/ 298 h 518"/>
              <a:gd name="T16" fmla="*/ 2 w 622"/>
              <a:gd name="T17" fmla="*/ 238 h 518"/>
              <a:gd name="T18" fmla="*/ 0 w 622"/>
              <a:gd name="T19" fmla="*/ 206 h 518"/>
              <a:gd name="T20" fmla="*/ 6 w 622"/>
              <a:gd name="T21" fmla="*/ 148 h 518"/>
              <a:gd name="T22" fmla="*/ 22 w 622"/>
              <a:gd name="T23" fmla="*/ 94 h 518"/>
              <a:gd name="T24" fmla="*/ 46 w 622"/>
              <a:gd name="T25" fmla="*/ 44 h 518"/>
              <a:gd name="T26" fmla="*/ 80 w 622"/>
              <a:gd name="T27" fmla="*/ 0 h 518"/>
              <a:gd name="T28" fmla="*/ 96 w 622"/>
              <a:gd name="T29" fmla="*/ 18 h 518"/>
              <a:gd name="T30" fmla="*/ 132 w 622"/>
              <a:gd name="T31" fmla="*/ 46 h 518"/>
              <a:gd name="T32" fmla="*/ 174 w 622"/>
              <a:gd name="T33" fmla="*/ 66 h 518"/>
              <a:gd name="T34" fmla="*/ 222 w 622"/>
              <a:gd name="T35" fmla="*/ 78 h 518"/>
              <a:gd name="T36" fmla="*/ 248 w 622"/>
              <a:gd name="T37" fmla="*/ 78 h 518"/>
              <a:gd name="T38" fmla="*/ 278 w 622"/>
              <a:gd name="T39" fmla="*/ 76 h 518"/>
              <a:gd name="T40" fmla="*/ 308 w 622"/>
              <a:gd name="T41" fmla="*/ 138 h 518"/>
              <a:gd name="T42" fmla="*/ 350 w 622"/>
              <a:gd name="T43" fmla="*/ 192 h 518"/>
              <a:gd name="T44" fmla="*/ 372 w 622"/>
              <a:gd name="T45" fmla="*/ 212 h 518"/>
              <a:gd name="T46" fmla="*/ 420 w 622"/>
              <a:gd name="T47" fmla="*/ 244 h 518"/>
              <a:gd name="T48" fmla="*/ 472 w 622"/>
              <a:gd name="T49" fmla="*/ 266 h 518"/>
              <a:gd name="T50" fmla="*/ 532 w 622"/>
              <a:gd name="T51" fmla="*/ 278 h 518"/>
              <a:gd name="T52" fmla="*/ 562 w 622"/>
              <a:gd name="T53" fmla="*/ 278 h 518"/>
              <a:gd name="T54" fmla="*/ 622 w 622"/>
              <a:gd name="T55" fmla="*/ 272 h 518"/>
              <a:gd name="T56" fmla="*/ 616 w 622"/>
              <a:gd name="T57" fmla="*/ 294 h 518"/>
              <a:gd name="T58" fmla="*/ 600 w 622"/>
              <a:gd name="T59" fmla="*/ 336 h 518"/>
              <a:gd name="T60" fmla="*/ 578 w 622"/>
              <a:gd name="T61" fmla="*/ 376 h 518"/>
              <a:gd name="T62" fmla="*/ 552 w 622"/>
              <a:gd name="T63" fmla="*/ 410 h 518"/>
              <a:gd name="T64" fmla="*/ 536 w 622"/>
              <a:gd name="T65" fmla="*/ 426 h 518"/>
              <a:gd name="T66" fmla="*/ 490 w 622"/>
              <a:gd name="T67" fmla="*/ 464 h 518"/>
              <a:gd name="T68" fmla="*/ 436 w 622"/>
              <a:gd name="T69" fmla="*/ 494 h 518"/>
              <a:gd name="T70" fmla="*/ 378 w 622"/>
              <a:gd name="T71" fmla="*/ 512 h 518"/>
              <a:gd name="T72" fmla="*/ 314 w 622"/>
              <a:gd name="T73" fmla="*/ 518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2" h="518">
                <a:moveTo>
                  <a:pt x="314" y="518"/>
                </a:moveTo>
                <a:lnTo>
                  <a:pt x="314" y="518"/>
                </a:lnTo>
                <a:lnTo>
                  <a:pt x="282" y="516"/>
                </a:lnTo>
                <a:lnTo>
                  <a:pt x="252" y="512"/>
                </a:lnTo>
                <a:lnTo>
                  <a:pt x="222" y="504"/>
                </a:lnTo>
                <a:lnTo>
                  <a:pt x="192" y="494"/>
                </a:lnTo>
                <a:lnTo>
                  <a:pt x="164" y="480"/>
                </a:lnTo>
                <a:lnTo>
                  <a:pt x="138" y="464"/>
                </a:lnTo>
                <a:lnTo>
                  <a:pt x="114" y="446"/>
                </a:lnTo>
                <a:lnTo>
                  <a:pt x="92" y="426"/>
                </a:lnTo>
                <a:lnTo>
                  <a:pt x="92" y="426"/>
                </a:lnTo>
                <a:lnTo>
                  <a:pt x="72" y="404"/>
                </a:lnTo>
                <a:lnTo>
                  <a:pt x="54" y="380"/>
                </a:lnTo>
                <a:lnTo>
                  <a:pt x="38" y="354"/>
                </a:lnTo>
                <a:lnTo>
                  <a:pt x="26" y="328"/>
                </a:lnTo>
                <a:lnTo>
                  <a:pt x="14" y="298"/>
                </a:lnTo>
                <a:lnTo>
                  <a:pt x="6" y="270"/>
                </a:lnTo>
                <a:lnTo>
                  <a:pt x="2" y="238"/>
                </a:lnTo>
                <a:lnTo>
                  <a:pt x="0" y="206"/>
                </a:lnTo>
                <a:lnTo>
                  <a:pt x="0" y="206"/>
                </a:lnTo>
                <a:lnTo>
                  <a:pt x="2" y="178"/>
                </a:lnTo>
                <a:lnTo>
                  <a:pt x="6" y="148"/>
                </a:lnTo>
                <a:lnTo>
                  <a:pt x="12" y="120"/>
                </a:lnTo>
                <a:lnTo>
                  <a:pt x="22" y="94"/>
                </a:lnTo>
                <a:lnTo>
                  <a:pt x="34" y="68"/>
                </a:lnTo>
                <a:lnTo>
                  <a:pt x="46" y="44"/>
                </a:lnTo>
                <a:lnTo>
                  <a:pt x="62" y="22"/>
                </a:lnTo>
                <a:lnTo>
                  <a:pt x="80" y="0"/>
                </a:lnTo>
                <a:lnTo>
                  <a:pt x="80" y="0"/>
                </a:lnTo>
                <a:lnTo>
                  <a:pt x="96" y="18"/>
                </a:lnTo>
                <a:lnTo>
                  <a:pt x="114" y="32"/>
                </a:lnTo>
                <a:lnTo>
                  <a:pt x="132" y="46"/>
                </a:lnTo>
                <a:lnTo>
                  <a:pt x="154" y="58"/>
                </a:lnTo>
                <a:lnTo>
                  <a:pt x="174" y="66"/>
                </a:lnTo>
                <a:lnTo>
                  <a:pt x="198" y="74"/>
                </a:lnTo>
                <a:lnTo>
                  <a:pt x="222" y="78"/>
                </a:lnTo>
                <a:lnTo>
                  <a:pt x="248" y="78"/>
                </a:lnTo>
                <a:lnTo>
                  <a:pt x="248" y="78"/>
                </a:lnTo>
                <a:lnTo>
                  <a:pt x="278" y="76"/>
                </a:lnTo>
                <a:lnTo>
                  <a:pt x="278" y="76"/>
                </a:lnTo>
                <a:lnTo>
                  <a:pt x="290" y="108"/>
                </a:lnTo>
                <a:lnTo>
                  <a:pt x="308" y="138"/>
                </a:lnTo>
                <a:lnTo>
                  <a:pt x="328" y="166"/>
                </a:lnTo>
                <a:lnTo>
                  <a:pt x="350" y="192"/>
                </a:lnTo>
                <a:lnTo>
                  <a:pt x="350" y="192"/>
                </a:lnTo>
                <a:lnTo>
                  <a:pt x="372" y="212"/>
                </a:lnTo>
                <a:lnTo>
                  <a:pt x="394" y="228"/>
                </a:lnTo>
                <a:lnTo>
                  <a:pt x="420" y="244"/>
                </a:lnTo>
                <a:lnTo>
                  <a:pt x="446" y="256"/>
                </a:lnTo>
                <a:lnTo>
                  <a:pt x="472" y="266"/>
                </a:lnTo>
                <a:lnTo>
                  <a:pt x="502" y="272"/>
                </a:lnTo>
                <a:lnTo>
                  <a:pt x="532" y="278"/>
                </a:lnTo>
                <a:lnTo>
                  <a:pt x="562" y="278"/>
                </a:lnTo>
                <a:lnTo>
                  <a:pt x="562" y="278"/>
                </a:lnTo>
                <a:lnTo>
                  <a:pt x="592" y="278"/>
                </a:lnTo>
                <a:lnTo>
                  <a:pt x="622" y="272"/>
                </a:lnTo>
                <a:lnTo>
                  <a:pt x="622" y="272"/>
                </a:lnTo>
                <a:lnTo>
                  <a:pt x="616" y="294"/>
                </a:lnTo>
                <a:lnTo>
                  <a:pt x="608" y="316"/>
                </a:lnTo>
                <a:lnTo>
                  <a:pt x="600" y="336"/>
                </a:lnTo>
                <a:lnTo>
                  <a:pt x="590" y="356"/>
                </a:lnTo>
                <a:lnTo>
                  <a:pt x="578" y="376"/>
                </a:lnTo>
                <a:lnTo>
                  <a:pt x="566" y="394"/>
                </a:lnTo>
                <a:lnTo>
                  <a:pt x="552" y="410"/>
                </a:lnTo>
                <a:lnTo>
                  <a:pt x="536" y="426"/>
                </a:lnTo>
                <a:lnTo>
                  <a:pt x="536" y="426"/>
                </a:lnTo>
                <a:lnTo>
                  <a:pt x="514" y="446"/>
                </a:lnTo>
                <a:lnTo>
                  <a:pt x="490" y="464"/>
                </a:lnTo>
                <a:lnTo>
                  <a:pt x="464" y="480"/>
                </a:lnTo>
                <a:lnTo>
                  <a:pt x="436" y="494"/>
                </a:lnTo>
                <a:lnTo>
                  <a:pt x="408" y="504"/>
                </a:lnTo>
                <a:lnTo>
                  <a:pt x="378" y="512"/>
                </a:lnTo>
                <a:lnTo>
                  <a:pt x="346" y="516"/>
                </a:lnTo>
                <a:lnTo>
                  <a:pt x="314" y="51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4" name="Freeform 46"/>
          <p:cNvSpPr>
            <a:spLocks/>
          </p:cNvSpPr>
          <p:nvPr/>
        </p:nvSpPr>
        <p:spPr bwMode="auto">
          <a:xfrm>
            <a:off x="2855913" y="3340100"/>
            <a:ext cx="987425" cy="822325"/>
          </a:xfrm>
          <a:custGeom>
            <a:avLst/>
            <a:gdLst>
              <a:gd name="T0" fmla="*/ 314 w 622"/>
              <a:gd name="T1" fmla="*/ 518 h 518"/>
              <a:gd name="T2" fmla="*/ 252 w 622"/>
              <a:gd name="T3" fmla="*/ 512 h 518"/>
              <a:gd name="T4" fmla="*/ 192 w 622"/>
              <a:gd name="T5" fmla="*/ 494 h 518"/>
              <a:gd name="T6" fmla="*/ 138 w 622"/>
              <a:gd name="T7" fmla="*/ 464 h 518"/>
              <a:gd name="T8" fmla="*/ 92 w 622"/>
              <a:gd name="T9" fmla="*/ 426 h 518"/>
              <a:gd name="T10" fmla="*/ 72 w 622"/>
              <a:gd name="T11" fmla="*/ 404 h 518"/>
              <a:gd name="T12" fmla="*/ 38 w 622"/>
              <a:gd name="T13" fmla="*/ 354 h 518"/>
              <a:gd name="T14" fmla="*/ 14 w 622"/>
              <a:gd name="T15" fmla="*/ 298 h 518"/>
              <a:gd name="T16" fmla="*/ 2 w 622"/>
              <a:gd name="T17" fmla="*/ 238 h 518"/>
              <a:gd name="T18" fmla="*/ 0 w 622"/>
              <a:gd name="T19" fmla="*/ 206 h 518"/>
              <a:gd name="T20" fmla="*/ 6 w 622"/>
              <a:gd name="T21" fmla="*/ 148 h 518"/>
              <a:gd name="T22" fmla="*/ 22 w 622"/>
              <a:gd name="T23" fmla="*/ 94 h 518"/>
              <a:gd name="T24" fmla="*/ 46 w 622"/>
              <a:gd name="T25" fmla="*/ 44 h 518"/>
              <a:gd name="T26" fmla="*/ 80 w 622"/>
              <a:gd name="T27" fmla="*/ 0 h 518"/>
              <a:gd name="T28" fmla="*/ 96 w 622"/>
              <a:gd name="T29" fmla="*/ 18 h 518"/>
              <a:gd name="T30" fmla="*/ 132 w 622"/>
              <a:gd name="T31" fmla="*/ 46 h 518"/>
              <a:gd name="T32" fmla="*/ 174 w 622"/>
              <a:gd name="T33" fmla="*/ 66 h 518"/>
              <a:gd name="T34" fmla="*/ 222 w 622"/>
              <a:gd name="T35" fmla="*/ 78 h 518"/>
              <a:gd name="T36" fmla="*/ 248 w 622"/>
              <a:gd name="T37" fmla="*/ 78 h 518"/>
              <a:gd name="T38" fmla="*/ 278 w 622"/>
              <a:gd name="T39" fmla="*/ 76 h 518"/>
              <a:gd name="T40" fmla="*/ 308 w 622"/>
              <a:gd name="T41" fmla="*/ 138 h 518"/>
              <a:gd name="T42" fmla="*/ 350 w 622"/>
              <a:gd name="T43" fmla="*/ 192 h 518"/>
              <a:gd name="T44" fmla="*/ 372 w 622"/>
              <a:gd name="T45" fmla="*/ 212 h 518"/>
              <a:gd name="T46" fmla="*/ 420 w 622"/>
              <a:gd name="T47" fmla="*/ 244 h 518"/>
              <a:gd name="T48" fmla="*/ 472 w 622"/>
              <a:gd name="T49" fmla="*/ 266 h 518"/>
              <a:gd name="T50" fmla="*/ 532 w 622"/>
              <a:gd name="T51" fmla="*/ 278 h 518"/>
              <a:gd name="T52" fmla="*/ 562 w 622"/>
              <a:gd name="T53" fmla="*/ 278 h 518"/>
              <a:gd name="T54" fmla="*/ 622 w 622"/>
              <a:gd name="T55" fmla="*/ 272 h 518"/>
              <a:gd name="T56" fmla="*/ 616 w 622"/>
              <a:gd name="T57" fmla="*/ 294 h 518"/>
              <a:gd name="T58" fmla="*/ 600 w 622"/>
              <a:gd name="T59" fmla="*/ 336 h 518"/>
              <a:gd name="T60" fmla="*/ 578 w 622"/>
              <a:gd name="T61" fmla="*/ 376 h 518"/>
              <a:gd name="T62" fmla="*/ 552 w 622"/>
              <a:gd name="T63" fmla="*/ 410 h 518"/>
              <a:gd name="T64" fmla="*/ 536 w 622"/>
              <a:gd name="T65" fmla="*/ 426 h 518"/>
              <a:gd name="T66" fmla="*/ 490 w 622"/>
              <a:gd name="T67" fmla="*/ 464 h 518"/>
              <a:gd name="T68" fmla="*/ 436 w 622"/>
              <a:gd name="T69" fmla="*/ 494 h 518"/>
              <a:gd name="T70" fmla="*/ 378 w 622"/>
              <a:gd name="T71" fmla="*/ 512 h 518"/>
              <a:gd name="T72" fmla="*/ 314 w 622"/>
              <a:gd name="T73" fmla="*/ 518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2" h="518">
                <a:moveTo>
                  <a:pt x="314" y="518"/>
                </a:moveTo>
                <a:lnTo>
                  <a:pt x="314" y="518"/>
                </a:lnTo>
                <a:lnTo>
                  <a:pt x="282" y="516"/>
                </a:lnTo>
                <a:lnTo>
                  <a:pt x="252" y="512"/>
                </a:lnTo>
                <a:lnTo>
                  <a:pt x="222" y="504"/>
                </a:lnTo>
                <a:lnTo>
                  <a:pt x="192" y="494"/>
                </a:lnTo>
                <a:lnTo>
                  <a:pt x="164" y="480"/>
                </a:lnTo>
                <a:lnTo>
                  <a:pt x="138" y="464"/>
                </a:lnTo>
                <a:lnTo>
                  <a:pt x="114" y="446"/>
                </a:lnTo>
                <a:lnTo>
                  <a:pt x="92" y="426"/>
                </a:lnTo>
                <a:lnTo>
                  <a:pt x="92" y="426"/>
                </a:lnTo>
                <a:lnTo>
                  <a:pt x="72" y="404"/>
                </a:lnTo>
                <a:lnTo>
                  <a:pt x="54" y="380"/>
                </a:lnTo>
                <a:lnTo>
                  <a:pt x="38" y="354"/>
                </a:lnTo>
                <a:lnTo>
                  <a:pt x="26" y="328"/>
                </a:lnTo>
                <a:lnTo>
                  <a:pt x="14" y="298"/>
                </a:lnTo>
                <a:lnTo>
                  <a:pt x="6" y="270"/>
                </a:lnTo>
                <a:lnTo>
                  <a:pt x="2" y="238"/>
                </a:lnTo>
                <a:lnTo>
                  <a:pt x="0" y="206"/>
                </a:lnTo>
                <a:lnTo>
                  <a:pt x="0" y="206"/>
                </a:lnTo>
                <a:lnTo>
                  <a:pt x="2" y="178"/>
                </a:lnTo>
                <a:lnTo>
                  <a:pt x="6" y="148"/>
                </a:lnTo>
                <a:lnTo>
                  <a:pt x="12" y="120"/>
                </a:lnTo>
                <a:lnTo>
                  <a:pt x="22" y="94"/>
                </a:lnTo>
                <a:lnTo>
                  <a:pt x="34" y="68"/>
                </a:lnTo>
                <a:lnTo>
                  <a:pt x="46" y="44"/>
                </a:lnTo>
                <a:lnTo>
                  <a:pt x="62" y="22"/>
                </a:lnTo>
                <a:lnTo>
                  <a:pt x="80" y="0"/>
                </a:lnTo>
                <a:lnTo>
                  <a:pt x="80" y="0"/>
                </a:lnTo>
                <a:lnTo>
                  <a:pt x="96" y="18"/>
                </a:lnTo>
                <a:lnTo>
                  <a:pt x="114" y="32"/>
                </a:lnTo>
                <a:lnTo>
                  <a:pt x="132" y="46"/>
                </a:lnTo>
                <a:lnTo>
                  <a:pt x="154" y="58"/>
                </a:lnTo>
                <a:lnTo>
                  <a:pt x="174" y="66"/>
                </a:lnTo>
                <a:lnTo>
                  <a:pt x="198" y="74"/>
                </a:lnTo>
                <a:lnTo>
                  <a:pt x="222" y="78"/>
                </a:lnTo>
                <a:lnTo>
                  <a:pt x="248" y="78"/>
                </a:lnTo>
                <a:lnTo>
                  <a:pt x="248" y="78"/>
                </a:lnTo>
                <a:lnTo>
                  <a:pt x="278" y="76"/>
                </a:lnTo>
                <a:lnTo>
                  <a:pt x="278" y="76"/>
                </a:lnTo>
                <a:lnTo>
                  <a:pt x="290" y="108"/>
                </a:lnTo>
                <a:lnTo>
                  <a:pt x="308" y="138"/>
                </a:lnTo>
                <a:lnTo>
                  <a:pt x="328" y="166"/>
                </a:lnTo>
                <a:lnTo>
                  <a:pt x="350" y="192"/>
                </a:lnTo>
                <a:lnTo>
                  <a:pt x="350" y="192"/>
                </a:lnTo>
                <a:lnTo>
                  <a:pt x="372" y="212"/>
                </a:lnTo>
                <a:lnTo>
                  <a:pt x="394" y="228"/>
                </a:lnTo>
                <a:lnTo>
                  <a:pt x="420" y="244"/>
                </a:lnTo>
                <a:lnTo>
                  <a:pt x="446" y="256"/>
                </a:lnTo>
                <a:lnTo>
                  <a:pt x="472" y="266"/>
                </a:lnTo>
                <a:lnTo>
                  <a:pt x="502" y="272"/>
                </a:lnTo>
                <a:lnTo>
                  <a:pt x="532" y="278"/>
                </a:lnTo>
                <a:lnTo>
                  <a:pt x="562" y="278"/>
                </a:lnTo>
                <a:lnTo>
                  <a:pt x="562" y="278"/>
                </a:lnTo>
                <a:lnTo>
                  <a:pt x="592" y="278"/>
                </a:lnTo>
                <a:lnTo>
                  <a:pt x="622" y="272"/>
                </a:lnTo>
                <a:lnTo>
                  <a:pt x="622" y="272"/>
                </a:lnTo>
                <a:lnTo>
                  <a:pt x="616" y="294"/>
                </a:lnTo>
                <a:lnTo>
                  <a:pt x="608" y="316"/>
                </a:lnTo>
                <a:lnTo>
                  <a:pt x="600" y="336"/>
                </a:lnTo>
                <a:lnTo>
                  <a:pt x="590" y="356"/>
                </a:lnTo>
                <a:lnTo>
                  <a:pt x="578" y="376"/>
                </a:lnTo>
                <a:lnTo>
                  <a:pt x="566" y="394"/>
                </a:lnTo>
                <a:lnTo>
                  <a:pt x="552" y="410"/>
                </a:lnTo>
                <a:lnTo>
                  <a:pt x="536" y="426"/>
                </a:lnTo>
                <a:lnTo>
                  <a:pt x="536" y="426"/>
                </a:lnTo>
                <a:lnTo>
                  <a:pt x="514" y="446"/>
                </a:lnTo>
                <a:lnTo>
                  <a:pt x="490" y="464"/>
                </a:lnTo>
                <a:lnTo>
                  <a:pt x="464" y="480"/>
                </a:lnTo>
                <a:lnTo>
                  <a:pt x="436" y="494"/>
                </a:lnTo>
                <a:lnTo>
                  <a:pt x="408" y="504"/>
                </a:lnTo>
                <a:lnTo>
                  <a:pt x="378" y="512"/>
                </a:lnTo>
                <a:lnTo>
                  <a:pt x="346" y="516"/>
                </a:lnTo>
                <a:lnTo>
                  <a:pt x="314" y="5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5" name="Freeform 47"/>
          <p:cNvSpPr>
            <a:spLocks/>
          </p:cNvSpPr>
          <p:nvPr/>
        </p:nvSpPr>
        <p:spPr bwMode="auto">
          <a:xfrm>
            <a:off x="2986088" y="3178175"/>
            <a:ext cx="307975" cy="279400"/>
          </a:xfrm>
          <a:custGeom>
            <a:avLst/>
            <a:gdLst>
              <a:gd name="T0" fmla="*/ 166 w 194"/>
              <a:gd name="T1" fmla="*/ 176 h 176"/>
              <a:gd name="T2" fmla="*/ 166 w 194"/>
              <a:gd name="T3" fmla="*/ 176 h 176"/>
              <a:gd name="T4" fmla="*/ 144 w 194"/>
              <a:gd name="T5" fmla="*/ 176 h 176"/>
              <a:gd name="T6" fmla="*/ 122 w 194"/>
              <a:gd name="T7" fmla="*/ 172 h 176"/>
              <a:gd name="T8" fmla="*/ 102 w 194"/>
              <a:gd name="T9" fmla="*/ 168 h 176"/>
              <a:gd name="T10" fmla="*/ 82 w 194"/>
              <a:gd name="T11" fmla="*/ 160 h 176"/>
              <a:gd name="T12" fmla="*/ 64 w 194"/>
              <a:gd name="T13" fmla="*/ 152 h 176"/>
              <a:gd name="T14" fmla="*/ 46 w 194"/>
              <a:gd name="T15" fmla="*/ 140 h 176"/>
              <a:gd name="T16" fmla="*/ 30 w 194"/>
              <a:gd name="T17" fmla="*/ 128 h 176"/>
              <a:gd name="T18" fmla="*/ 14 w 194"/>
              <a:gd name="T19" fmla="*/ 114 h 176"/>
              <a:gd name="T20" fmla="*/ 14 w 194"/>
              <a:gd name="T21" fmla="*/ 114 h 176"/>
              <a:gd name="T22" fmla="*/ 0 w 194"/>
              <a:gd name="T23" fmla="*/ 98 h 176"/>
              <a:gd name="T24" fmla="*/ 0 w 194"/>
              <a:gd name="T25" fmla="*/ 98 h 176"/>
              <a:gd name="T26" fmla="*/ 10 w 194"/>
              <a:gd name="T27" fmla="*/ 88 h 176"/>
              <a:gd name="T28" fmla="*/ 10 w 194"/>
              <a:gd name="T29" fmla="*/ 88 h 176"/>
              <a:gd name="T30" fmla="*/ 30 w 194"/>
              <a:gd name="T31" fmla="*/ 72 h 176"/>
              <a:gd name="T32" fmla="*/ 50 w 194"/>
              <a:gd name="T33" fmla="*/ 56 h 176"/>
              <a:gd name="T34" fmla="*/ 70 w 194"/>
              <a:gd name="T35" fmla="*/ 42 h 176"/>
              <a:gd name="T36" fmla="*/ 94 w 194"/>
              <a:gd name="T37" fmla="*/ 30 h 176"/>
              <a:gd name="T38" fmla="*/ 116 w 194"/>
              <a:gd name="T39" fmla="*/ 20 h 176"/>
              <a:gd name="T40" fmla="*/ 142 w 194"/>
              <a:gd name="T41" fmla="*/ 10 h 176"/>
              <a:gd name="T42" fmla="*/ 166 w 194"/>
              <a:gd name="T43" fmla="*/ 4 h 176"/>
              <a:gd name="T44" fmla="*/ 192 w 194"/>
              <a:gd name="T45" fmla="*/ 0 h 176"/>
              <a:gd name="T46" fmla="*/ 192 w 194"/>
              <a:gd name="T47" fmla="*/ 0 h 176"/>
              <a:gd name="T48" fmla="*/ 188 w 194"/>
              <a:gd name="T49" fmla="*/ 20 h 176"/>
              <a:gd name="T50" fmla="*/ 184 w 194"/>
              <a:gd name="T51" fmla="*/ 42 h 176"/>
              <a:gd name="T52" fmla="*/ 182 w 194"/>
              <a:gd name="T53" fmla="*/ 62 h 176"/>
              <a:gd name="T54" fmla="*/ 180 w 194"/>
              <a:gd name="T55" fmla="*/ 84 h 176"/>
              <a:gd name="T56" fmla="*/ 180 w 194"/>
              <a:gd name="T57" fmla="*/ 84 h 176"/>
              <a:gd name="T58" fmla="*/ 182 w 194"/>
              <a:gd name="T59" fmla="*/ 108 h 176"/>
              <a:gd name="T60" fmla="*/ 184 w 194"/>
              <a:gd name="T61" fmla="*/ 130 h 176"/>
              <a:gd name="T62" fmla="*/ 188 w 194"/>
              <a:gd name="T63" fmla="*/ 154 h 176"/>
              <a:gd name="T64" fmla="*/ 194 w 194"/>
              <a:gd name="T65" fmla="*/ 174 h 176"/>
              <a:gd name="T66" fmla="*/ 194 w 194"/>
              <a:gd name="T67" fmla="*/ 174 h 176"/>
              <a:gd name="T68" fmla="*/ 166 w 194"/>
              <a:gd name="T6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4" h="176">
                <a:moveTo>
                  <a:pt x="166" y="176"/>
                </a:moveTo>
                <a:lnTo>
                  <a:pt x="166" y="176"/>
                </a:lnTo>
                <a:lnTo>
                  <a:pt x="144" y="176"/>
                </a:lnTo>
                <a:lnTo>
                  <a:pt x="122" y="172"/>
                </a:lnTo>
                <a:lnTo>
                  <a:pt x="102" y="168"/>
                </a:lnTo>
                <a:lnTo>
                  <a:pt x="82" y="160"/>
                </a:lnTo>
                <a:lnTo>
                  <a:pt x="64" y="152"/>
                </a:lnTo>
                <a:lnTo>
                  <a:pt x="46" y="140"/>
                </a:lnTo>
                <a:lnTo>
                  <a:pt x="30" y="128"/>
                </a:lnTo>
                <a:lnTo>
                  <a:pt x="14" y="114"/>
                </a:lnTo>
                <a:lnTo>
                  <a:pt x="14" y="114"/>
                </a:lnTo>
                <a:lnTo>
                  <a:pt x="0" y="98"/>
                </a:lnTo>
                <a:lnTo>
                  <a:pt x="0" y="98"/>
                </a:lnTo>
                <a:lnTo>
                  <a:pt x="10" y="88"/>
                </a:lnTo>
                <a:lnTo>
                  <a:pt x="10" y="88"/>
                </a:lnTo>
                <a:lnTo>
                  <a:pt x="30" y="72"/>
                </a:lnTo>
                <a:lnTo>
                  <a:pt x="50" y="56"/>
                </a:lnTo>
                <a:lnTo>
                  <a:pt x="70" y="42"/>
                </a:lnTo>
                <a:lnTo>
                  <a:pt x="94" y="30"/>
                </a:lnTo>
                <a:lnTo>
                  <a:pt x="116" y="20"/>
                </a:lnTo>
                <a:lnTo>
                  <a:pt x="142" y="10"/>
                </a:lnTo>
                <a:lnTo>
                  <a:pt x="166" y="4"/>
                </a:lnTo>
                <a:lnTo>
                  <a:pt x="192" y="0"/>
                </a:lnTo>
                <a:lnTo>
                  <a:pt x="192" y="0"/>
                </a:lnTo>
                <a:lnTo>
                  <a:pt x="188" y="20"/>
                </a:lnTo>
                <a:lnTo>
                  <a:pt x="184" y="42"/>
                </a:lnTo>
                <a:lnTo>
                  <a:pt x="182" y="62"/>
                </a:lnTo>
                <a:lnTo>
                  <a:pt x="180" y="84"/>
                </a:lnTo>
                <a:lnTo>
                  <a:pt x="180" y="84"/>
                </a:lnTo>
                <a:lnTo>
                  <a:pt x="182" y="108"/>
                </a:lnTo>
                <a:lnTo>
                  <a:pt x="184" y="130"/>
                </a:lnTo>
                <a:lnTo>
                  <a:pt x="188" y="154"/>
                </a:lnTo>
                <a:lnTo>
                  <a:pt x="194" y="174"/>
                </a:lnTo>
                <a:lnTo>
                  <a:pt x="194" y="174"/>
                </a:lnTo>
                <a:lnTo>
                  <a:pt x="166" y="17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6" name="Freeform 48"/>
          <p:cNvSpPr>
            <a:spLocks/>
          </p:cNvSpPr>
          <p:nvPr/>
        </p:nvSpPr>
        <p:spPr bwMode="auto">
          <a:xfrm>
            <a:off x="2986088" y="3178175"/>
            <a:ext cx="307975" cy="279400"/>
          </a:xfrm>
          <a:custGeom>
            <a:avLst/>
            <a:gdLst>
              <a:gd name="T0" fmla="*/ 166 w 194"/>
              <a:gd name="T1" fmla="*/ 176 h 176"/>
              <a:gd name="T2" fmla="*/ 166 w 194"/>
              <a:gd name="T3" fmla="*/ 176 h 176"/>
              <a:gd name="T4" fmla="*/ 144 w 194"/>
              <a:gd name="T5" fmla="*/ 176 h 176"/>
              <a:gd name="T6" fmla="*/ 122 w 194"/>
              <a:gd name="T7" fmla="*/ 172 h 176"/>
              <a:gd name="T8" fmla="*/ 102 w 194"/>
              <a:gd name="T9" fmla="*/ 168 h 176"/>
              <a:gd name="T10" fmla="*/ 82 w 194"/>
              <a:gd name="T11" fmla="*/ 160 h 176"/>
              <a:gd name="T12" fmla="*/ 64 w 194"/>
              <a:gd name="T13" fmla="*/ 152 h 176"/>
              <a:gd name="T14" fmla="*/ 46 w 194"/>
              <a:gd name="T15" fmla="*/ 140 h 176"/>
              <a:gd name="T16" fmla="*/ 30 w 194"/>
              <a:gd name="T17" fmla="*/ 128 h 176"/>
              <a:gd name="T18" fmla="*/ 14 w 194"/>
              <a:gd name="T19" fmla="*/ 114 h 176"/>
              <a:gd name="T20" fmla="*/ 14 w 194"/>
              <a:gd name="T21" fmla="*/ 114 h 176"/>
              <a:gd name="T22" fmla="*/ 0 w 194"/>
              <a:gd name="T23" fmla="*/ 98 h 176"/>
              <a:gd name="T24" fmla="*/ 0 w 194"/>
              <a:gd name="T25" fmla="*/ 98 h 176"/>
              <a:gd name="T26" fmla="*/ 10 w 194"/>
              <a:gd name="T27" fmla="*/ 88 h 176"/>
              <a:gd name="T28" fmla="*/ 10 w 194"/>
              <a:gd name="T29" fmla="*/ 88 h 176"/>
              <a:gd name="T30" fmla="*/ 30 w 194"/>
              <a:gd name="T31" fmla="*/ 72 h 176"/>
              <a:gd name="T32" fmla="*/ 50 w 194"/>
              <a:gd name="T33" fmla="*/ 56 h 176"/>
              <a:gd name="T34" fmla="*/ 70 w 194"/>
              <a:gd name="T35" fmla="*/ 42 h 176"/>
              <a:gd name="T36" fmla="*/ 94 w 194"/>
              <a:gd name="T37" fmla="*/ 30 h 176"/>
              <a:gd name="T38" fmla="*/ 116 w 194"/>
              <a:gd name="T39" fmla="*/ 20 h 176"/>
              <a:gd name="T40" fmla="*/ 142 w 194"/>
              <a:gd name="T41" fmla="*/ 10 h 176"/>
              <a:gd name="T42" fmla="*/ 166 w 194"/>
              <a:gd name="T43" fmla="*/ 4 h 176"/>
              <a:gd name="T44" fmla="*/ 192 w 194"/>
              <a:gd name="T45" fmla="*/ 0 h 176"/>
              <a:gd name="T46" fmla="*/ 192 w 194"/>
              <a:gd name="T47" fmla="*/ 0 h 176"/>
              <a:gd name="T48" fmla="*/ 188 w 194"/>
              <a:gd name="T49" fmla="*/ 20 h 176"/>
              <a:gd name="T50" fmla="*/ 184 w 194"/>
              <a:gd name="T51" fmla="*/ 42 h 176"/>
              <a:gd name="T52" fmla="*/ 182 w 194"/>
              <a:gd name="T53" fmla="*/ 62 h 176"/>
              <a:gd name="T54" fmla="*/ 180 w 194"/>
              <a:gd name="T55" fmla="*/ 84 h 176"/>
              <a:gd name="T56" fmla="*/ 180 w 194"/>
              <a:gd name="T57" fmla="*/ 84 h 176"/>
              <a:gd name="T58" fmla="*/ 182 w 194"/>
              <a:gd name="T59" fmla="*/ 108 h 176"/>
              <a:gd name="T60" fmla="*/ 184 w 194"/>
              <a:gd name="T61" fmla="*/ 130 h 176"/>
              <a:gd name="T62" fmla="*/ 188 w 194"/>
              <a:gd name="T63" fmla="*/ 154 h 176"/>
              <a:gd name="T64" fmla="*/ 194 w 194"/>
              <a:gd name="T65" fmla="*/ 174 h 176"/>
              <a:gd name="T66" fmla="*/ 194 w 194"/>
              <a:gd name="T67" fmla="*/ 174 h 176"/>
              <a:gd name="T68" fmla="*/ 166 w 194"/>
              <a:gd name="T6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4" h="176">
                <a:moveTo>
                  <a:pt x="166" y="176"/>
                </a:moveTo>
                <a:lnTo>
                  <a:pt x="166" y="176"/>
                </a:lnTo>
                <a:lnTo>
                  <a:pt x="144" y="176"/>
                </a:lnTo>
                <a:lnTo>
                  <a:pt x="122" y="172"/>
                </a:lnTo>
                <a:lnTo>
                  <a:pt x="102" y="168"/>
                </a:lnTo>
                <a:lnTo>
                  <a:pt x="82" y="160"/>
                </a:lnTo>
                <a:lnTo>
                  <a:pt x="64" y="152"/>
                </a:lnTo>
                <a:lnTo>
                  <a:pt x="46" y="140"/>
                </a:lnTo>
                <a:lnTo>
                  <a:pt x="30" y="128"/>
                </a:lnTo>
                <a:lnTo>
                  <a:pt x="14" y="114"/>
                </a:lnTo>
                <a:lnTo>
                  <a:pt x="14" y="114"/>
                </a:lnTo>
                <a:lnTo>
                  <a:pt x="0" y="98"/>
                </a:lnTo>
                <a:lnTo>
                  <a:pt x="0" y="98"/>
                </a:lnTo>
                <a:lnTo>
                  <a:pt x="10" y="88"/>
                </a:lnTo>
                <a:lnTo>
                  <a:pt x="10" y="88"/>
                </a:lnTo>
                <a:lnTo>
                  <a:pt x="30" y="72"/>
                </a:lnTo>
                <a:lnTo>
                  <a:pt x="50" y="56"/>
                </a:lnTo>
                <a:lnTo>
                  <a:pt x="70" y="42"/>
                </a:lnTo>
                <a:lnTo>
                  <a:pt x="94" y="30"/>
                </a:lnTo>
                <a:lnTo>
                  <a:pt x="116" y="20"/>
                </a:lnTo>
                <a:lnTo>
                  <a:pt x="142" y="10"/>
                </a:lnTo>
                <a:lnTo>
                  <a:pt x="166" y="4"/>
                </a:lnTo>
                <a:lnTo>
                  <a:pt x="192" y="0"/>
                </a:lnTo>
                <a:lnTo>
                  <a:pt x="192" y="0"/>
                </a:lnTo>
                <a:lnTo>
                  <a:pt x="188" y="20"/>
                </a:lnTo>
                <a:lnTo>
                  <a:pt x="184" y="42"/>
                </a:lnTo>
                <a:lnTo>
                  <a:pt x="182" y="62"/>
                </a:lnTo>
                <a:lnTo>
                  <a:pt x="180" y="84"/>
                </a:lnTo>
                <a:lnTo>
                  <a:pt x="180" y="84"/>
                </a:lnTo>
                <a:lnTo>
                  <a:pt x="182" y="108"/>
                </a:lnTo>
                <a:lnTo>
                  <a:pt x="184" y="130"/>
                </a:lnTo>
                <a:lnTo>
                  <a:pt x="188" y="154"/>
                </a:lnTo>
                <a:lnTo>
                  <a:pt x="194" y="174"/>
                </a:lnTo>
                <a:lnTo>
                  <a:pt x="194" y="174"/>
                </a:lnTo>
                <a:lnTo>
                  <a:pt x="166" y="1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7" name="Freeform 49"/>
          <p:cNvSpPr>
            <a:spLocks/>
          </p:cNvSpPr>
          <p:nvPr/>
        </p:nvSpPr>
        <p:spPr bwMode="auto">
          <a:xfrm>
            <a:off x="2982913" y="3333750"/>
            <a:ext cx="314325" cy="130175"/>
          </a:xfrm>
          <a:custGeom>
            <a:avLst/>
            <a:gdLst>
              <a:gd name="T0" fmla="*/ 168 w 198"/>
              <a:gd name="T1" fmla="*/ 82 h 82"/>
              <a:gd name="T2" fmla="*/ 168 w 198"/>
              <a:gd name="T3" fmla="*/ 82 h 82"/>
              <a:gd name="T4" fmla="*/ 142 w 198"/>
              <a:gd name="T5" fmla="*/ 82 h 82"/>
              <a:gd name="T6" fmla="*/ 118 w 198"/>
              <a:gd name="T7" fmla="*/ 78 h 82"/>
              <a:gd name="T8" fmla="*/ 94 w 198"/>
              <a:gd name="T9" fmla="*/ 70 h 82"/>
              <a:gd name="T10" fmla="*/ 74 w 198"/>
              <a:gd name="T11" fmla="*/ 62 h 82"/>
              <a:gd name="T12" fmla="*/ 52 w 198"/>
              <a:gd name="T13" fmla="*/ 50 h 82"/>
              <a:gd name="T14" fmla="*/ 34 w 198"/>
              <a:gd name="T15" fmla="*/ 36 h 82"/>
              <a:gd name="T16" fmla="*/ 16 w 198"/>
              <a:gd name="T17" fmla="*/ 22 h 82"/>
              <a:gd name="T18" fmla="*/ 0 w 198"/>
              <a:gd name="T19" fmla="*/ 4 h 82"/>
              <a:gd name="T20" fmla="*/ 0 w 198"/>
              <a:gd name="T21" fmla="*/ 4 h 82"/>
              <a:gd name="T22" fmla="*/ 2 w 198"/>
              <a:gd name="T23" fmla="*/ 0 h 82"/>
              <a:gd name="T24" fmla="*/ 2 w 198"/>
              <a:gd name="T25" fmla="*/ 0 h 82"/>
              <a:gd name="T26" fmla="*/ 16 w 198"/>
              <a:gd name="T27" fmla="*/ 16 h 82"/>
              <a:gd name="T28" fmla="*/ 16 w 198"/>
              <a:gd name="T29" fmla="*/ 16 h 82"/>
              <a:gd name="T30" fmla="*/ 32 w 198"/>
              <a:gd name="T31" fmla="*/ 30 h 82"/>
              <a:gd name="T32" fmla="*/ 48 w 198"/>
              <a:gd name="T33" fmla="*/ 42 h 82"/>
              <a:gd name="T34" fmla="*/ 66 w 198"/>
              <a:gd name="T35" fmla="*/ 54 h 82"/>
              <a:gd name="T36" fmla="*/ 84 w 198"/>
              <a:gd name="T37" fmla="*/ 62 h 82"/>
              <a:gd name="T38" fmla="*/ 104 w 198"/>
              <a:gd name="T39" fmla="*/ 70 h 82"/>
              <a:gd name="T40" fmla="*/ 124 w 198"/>
              <a:gd name="T41" fmla="*/ 74 h 82"/>
              <a:gd name="T42" fmla="*/ 146 w 198"/>
              <a:gd name="T43" fmla="*/ 78 h 82"/>
              <a:gd name="T44" fmla="*/ 168 w 198"/>
              <a:gd name="T45" fmla="*/ 78 h 82"/>
              <a:gd name="T46" fmla="*/ 168 w 198"/>
              <a:gd name="T47" fmla="*/ 78 h 82"/>
              <a:gd name="T48" fmla="*/ 196 w 198"/>
              <a:gd name="T49" fmla="*/ 76 h 82"/>
              <a:gd name="T50" fmla="*/ 196 w 198"/>
              <a:gd name="T51" fmla="*/ 76 h 82"/>
              <a:gd name="T52" fmla="*/ 198 w 198"/>
              <a:gd name="T53" fmla="*/ 80 h 82"/>
              <a:gd name="T54" fmla="*/ 198 w 198"/>
              <a:gd name="T55" fmla="*/ 80 h 82"/>
              <a:gd name="T56" fmla="*/ 168 w 198"/>
              <a:gd name="T57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8" h="82">
                <a:moveTo>
                  <a:pt x="168" y="82"/>
                </a:moveTo>
                <a:lnTo>
                  <a:pt x="168" y="82"/>
                </a:lnTo>
                <a:lnTo>
                  <a:pt x="142" y="82"/>
                </a:lnTo>
                <a:lnTo>
                  <a:pt x="118" y="78"/>
                </a:lnTo>
                <a:lnTo>
                  <a:pt x="94" y="70"/>
                </a:lnTo>
                <a:lnTo>
                  <a:pt x="74" y="62"/>
                </a:lnTo>
                <a:lnTo>
                  <a:pt x="52" y="50"/>
                </a:lnTo>
                <a:lnTo>
                  <a:pt x="34" y="36"/>
                </a:lnTo>
                <a:lnTo>
                  <a:pt x="16" y="22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16" y="16"/>
                </a:lnTo>
                <a:lnTo>
                  <a:pt x="16" y="16"/>
                </a:lnTo>
                <a:lnTo>
                  <a:pt x="32" y="30"/>
                </a:lnTo>
                <a:lnTo>
                  <a:pt x="48" y="42"/>
                </a:lnTo>
                <a:lnTo>
                  <a:pt x="66" y="54"/>
                </a:lnTo>
                <a:lnTo>
                  <a:pt x="84" y="62"/>
                </a:lnTo>
                <a:lnTo>
                  <a:pt x="104" y="70"/>
                </a:lnTo>
                <a:lnTo>
                  <a:pt x="124" y="74"/>
                </a:lnTo>
                <a:lnTo>
                  <a:pt x="146" y="78"/>
                </a:lnTo>
                <a:lnTo>
                  <a:pt x="168" y="78"/>
                </a:lnTo>
                <a:lnTo>
                  <a:pt x="168" y="78"/>
                </a:lnTo>
                <a:lnTo>
                  <a:pt x="196" y="76"/>
                </a:lnTo>
                <a:lnTo>
                  <a:pt x="196" y="76"/>
                </a:lnTo>
                <a:lnTo>
                  <a:pt x="198" y="80"/>
                </a:lnTo>
                <a:lnTo>
                  <a:pt x="198" y="80"/>
                </a:lnTo>
                <a:lnTo>
                  <a:pt x="168" y="82"/>
                </a:lnTo>
                <a:close/>
              </a:path>
            </a:pathLst>
          </a:custGeom>
          <a:solidFill>
            <a:srgbClr val="E9C6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8" name="Freeform 50"/>
          <p:cNvSpPr>
            <a:spLocks/>
          </p:cNvSpPr>
          <p:nvPr/>
        </p:nvSpPr>
        <p:spPr bwMode="auto">
          <a:xfrm>
            <a:off x="2982913" y="3333750"/>
            <a:ext cx="314325" cy="130175"/>
          </a:xfrm>
          <a:custGeom>
            <a:avLst/>
            <a:gdLst>
              <a:gd name="T0" fmla="*/ 168 w 198"/>
              <a:gd name="T1" fmla="*/ 82 h 82"/>
              <a:gd name="T2" fmla="*/ 168 w 198"/>
              <a:gd name="T3" fmla="*/ 82 h 82"/>
              <a:gd name="T4" fmla="*/ 142 w 198"/>
              <a:gd name="T5" fmla="*/ 82 h 82"/>
              <a:gd name="T6" fmla="*/ 118 w 198"/>
              <a:gd name="T7" fmla="*/ 78 h 82"/>
              <a:gd name="T8" fmla="*/ 94 w 198"/>
              <a:gd name="T9" fmla="*/ 70 h 82"/>
              <a:gd name="T10" fmla="*/ 74 w 198"/>
              <a:gd name="T11" fmla="*/ 62 h 82"/>
              <a:gd name="T12" fmla="*/ 52 w 198"/>
              <a:gd name="T13" fmla="*/ 50 h 82"/>
              <a:gd name="T14" fmla="*/ 34 w 198"/>
              <a:gd name="T15" fmla="*/ 36 h 82"/>
              <a:gd name="T16" fmla="*/ 16 w 198"/>
              <a:gd name="T17" fmla="*/ 22 h 82"/>
              <a:gd name="T18" fmla="*/ 0 w 198"/>
              <a:gd name="T19" fmla="*/ 4 h 82"/>
              <a:gd name="T20" fmla="*/ 0 w 198"/>
              <a:gd name="T21" fmla="*/ 4 h 82"/>
              <a:gd name="T22" fmla="*/ 2 w 198"/>
              <a:gd name="T23" fmla="*/ 0 h 82"/>
              <a:gd name="T24" fmla="*/ 2 w 198"/>
              <a:gd name="T25" fmla="*/ 0 h 82"/>
              <a:gd name="T26" fmla="*/ 16 w 198"/>
              <a:gd name="T27" fmla="*/ 16 h 82"/>
              <a:gd name="T28" fmla="*/ 16 w 198"/>
              <a:gd name="T29" fmla="*/ 16 h 82"/>
              <a:gd name="T30" fmla="*/ 32 w 198"/>
              <a:gd name="T31" fmla="*/ 30 h 82"/>
              <a:gd name="T32" fmla="*/ 48 w 198"/>
              <a:gd name="T33" fmla="*/ 42 h 82"/>
              <a:gd name="T34" fmla="*/ 66 w 198"/>
              <a:gd name="T35" fmla="*/ 54 h 82"/>
              <a:gd name="T36" fmla="*/ 84 w 198"/>
              <a:gd name="T37" fmla="*/ 62 h 82"/>
              <a:gd name="T38" fmla="*/ 104 w 198"/>
              <a:gd name="T39" fmla="*/ 70 h 82"/>
              <a:gd name="T40" fmla="*/ 124 w 198"/>
              <a:gd name="T41" fmla="*/ 74 h 82"/>
              <a:gd name="T42" fmla="*/ 146 w 198"/>
              <a:gd name="T43" fmla="*/ 78 h 82"/>
              <a:gd name="T44" fmla="*/ 168 w 198"/>
              <a:gd name="T45" fmla="*/ 78 h 82"/>
              <a:gd name="T46" fmla="*/ 168 w 198"/>
              <a:gd name="T47" fmla="*/ 78 h 82"/>
              <a:gd name="T48" fmla="*/ 196 w 198"/>
              <a:gd name="T49" fmla="*/ 76 h 82"/>
              <a:gd name="T50" fmla="*/ 196 w 198"/>
              <a:gd name="T51" fmla="*/ 76 h 82"/>
              <a:gd name="T52" fmla="*/ 198 w 198"/>
              <a:gd name="T53" fmla="*/ 80 h 82"/>
              <a:gd name="T54" fmla="*/ 198 w 198"/>
              <a:gd name="T55" fmla="*/ 80 h 82"/>
              <a:gd name="T56" fmla="*/ 168 w 198"/>
              <a:gd name="T57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8" h="82">
                <a:moveTo>
                  <a:pt x="168" y="82"/>
                </a:moveTo>
                <a:lnTo>
                  <a:pt x="168" y="82"/>
                </a:lnTo>
                <a:lnTo>
                  <a:pt x="142" y="82"/>
                </a:lnTo>
                <a:lnTo>
                  <a:pt x="118" y="78"/>
                </a:lnTo>
                <a:lnTo>
                  <a:pt x="94" y="70"/>
                </a:lnTo>
                <a:lnTo>
                  <a:pt x="74" y="62"/>
                </a:lnTo>
                <a:lnTo>
                  <a:pt x="52" y="50"/>
                </a:lnTo>
                <a:lnTo>
                  <a:pt x="34" y="36"/>
                </a:lnTo>
                <a:lnTo>
                  <a:pt x="16" y="22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16" y="16"/>
                </a:lnTo>
                <a:lnTo>
                  <a:pt x="16" y="16"/>
                </a:lnTo>
                <a:lnTo>
                  <a:pt x="32" y="30"/>
                </a:lnTo>
                <a:lnTo>
                  <a:pt x="48" y="42"/>
                </a:lnTo>
                <a:lnTo>
                  <a:pt x="66" y="54"/>
                </a:lnTo>
                <a:lnTo>
                  <a:pt x="84" y="62"/>
                </a:lnTo>
                <a:lnTo>
                  <a:pt x="104" y="70"/>
                </a:lnTo>
                <a:lnTo>
                  <a:pt x="124" y="74"/>
                </a:lnTo>
                <a:lnTo>
                  <a:pt x="146" y="78"/>
                </a:lnTo>
                <a:lnTo>
                  <a:pt x="168" y="78"/>
                </a:lnTo>
                <a:lnTo>
                  <a:pt x="168" y="78"/>
                </a:lnTo>
                <a:lnTo>
                  <a:pt x="196" y="76"/>
                </a:lnTo>
                <a:lnTo>
                  <a:pt x="196" y="76"/>
                </a:lnTo>
                <a:lnTo>
                  <a:pt x="198" y="80"/>
                </a:lnTo>
                <a:lnTo>
                  <a:pt x="198" y="80"/>
                </a:lnTo>
                <a:lnTo>
                  <a:pt x="168" y="8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19" name="Freeform 51"/>
          <p:cNvSpPr>
            <a:spLocks/>
          </p:cNvSpPr>
          <p:nvPr/>
        </p:nvSpPr>
        <p:spPr bwMode="auto">
          <a:xfrm>
            <a:off x="3303588" y="3225800"/>
            <a:ext cx="549275" cy="549275"/>
          </a:xfrm>
          <a:custGeom>
            <a:avLst/>
            <a:gdLst>
              <a:gd name="T0" fmla="*/ 280 w 346"/>
              <a:gd name="T1" fmla="*/ 346 h 346"/>
              <a:gd name="T2" fmla="*/ 280 w 346"/>
              <a:gd name="T3" fmla="*/ 346 h 346"/>
              <a:gd name="T4" fmla="*/ 250 w 346"/>
              <a:gd name="T5" fmla="*/ 346 h 346"/>
              <a:gd name="T6" fmla="*/ 220 w 346"/>
              <a:gd name="T7" fmla="*/ 340 h 346"/>
              <a:gd name="T8" fmla="*/ 192 w 346"/>
              <a:gd name="T9" fmla="*/ 334 h 346"/>
              <a:gd name="T10" fmla="*/ 164 w 346"/>
              <a:gd name="T11" fmla="*/ 324 h 346"/>
              <a:gd name="T12" fmla="*/ 138 w 346"/>
              <a:gd name="T13" fmla="*/ 312 h 346"/>
              <a:gd name="T14" fmla="*/ 114 w 346"/>
              <a:gd name="T15" fmla="*/ 296 h 346"/>
              <a:gd name="T16" fmla="*/ 92 w 346"/>
              <a:gd name="T17" fmla="*/ 280 h 346"/>
              <a:gd name="T18" fmla="*/ 70 w 346"/>
              <a:gd name="T19" fmla="*/ 262 h 346"/>
              <a:gd name="T20" fmla="*/ 70 w 346"/>
              <a:gd name="T21" fmla="*/ 262 h 346"/>
              <a:gd name="T22" fmla="*/ 48 w 346"/>
              <a:gd name="T23" fmla="*/ 236 h 346"/>
              <a:gd name="T24" fmla="*/ 28 w 346"/>
              <a:gd name="T25" fmla="*/ 208 h 346"/>
              <a:gd name="T26" fmla="*/ 12 w 346"/>
              <a:gd name="T27" fmla="*/ 180 h 346"/>
              <a:gd name="T28" fmla="*/ 0 w 346"/>
              <a:gd name="T29" fmla="*/ 148 h 346"/>
              <a:gd name="T30" fmla="*/ 0 w 346"/>
              <a:gd name="T31" fmla="*/ 148 h 346"/>
              <a:gd name="T32" fmla="*/ 30 w 346"/>
              <a:gd name="T33" fmla="*/ 142 h 346"/>
              <a:gd name="T34" fmla="*/ 58 w 346"/>
              <a:gd name="T35" fmla="*/ 130 h 346"/>
              <a:gd name="T36" fmla="*/ 84 w 346"/>
              <a:gd name="T37" fmla="*/ 116 h 346"/>
              <a:gd name="T38" fmla="*/ 108 w 346"/>
              <a:gd name="T39" fmla="*/ 98 h 346"/>
              <a:gd name="T40" fmla="*/ 128 w 346"/>
              <a:gd name="T41" fmla="*/ 76 h 346"/>
              <a:gd name="T42" fmla="*/ 146 w 346"/>
              <a:gd name="T43" fmla="*/ 54 h 346"/>
              <a:gd name="T44" fmla="*/ 160 w 346"/>
              <a:gd name="T45" fmla="*/ 28 h 346"/>
              <a:gd name="T46" fmla="*/ 172 w 346"/>
              <a:gd name="T47" fmla="*/ 0 h 346"/>
              <a:gd name="T48" fmla="*/ 172 w 346"/>
              <a:gd name="T49" fmla="*/ 0 h 346"/>
              <a:gd name="T50" fmla="*/ 194 w 346"/>
              <a:gd name="T51" fmla="*/ 12 h 346"/>
              <a:gd name="T52" fmla="*/ 216 w 346"/>
              <a:gd name="T53" fmla="*/ 26 h 346"/>
              <a:gd name="T54" fmla="*/ 236 w 346"/>
              <a:gd name="T55" fmla="*/ 42 h 346"/>
              <a:gd name="T56" fmla="*/ 254 w 346"/>
              <a:gd name="T57" fmla="*/ 58 h 346"/>
              <a:gd name="T58" fmla="*/ 254 w 346"/>
              <a:gd name="T59" fmla="*/ 58 h 346"/>
              <a:gd name="T60" fmla="*/ 274 w 346"/>
              <a:gd name="T61" fmla="*/ 80 h 346"/>
              <a:gd name="T62" fmla="*/ 292 w 346"/>
              <a:gd name="T63" fmla="*/ 104 h 346"/>
              <a:gd name="T64" fmla="*/ 308 w 346"/>
              <a:gd name="T65" fmla="*/ 130 h 346"/>
              <a:gd name="T66" fmla="*/ 322 w 346"/>
              <a:gd name="T67" fmla="*/ 158 h 346"/>
              <a:gd name="T68" fmla="*/ 332 w 346"/>
              <a:gd name="T69" fmla="*/ 186 h 346"/>
              <a:gd name="T70" fmla="*/ 340 w 346"/>
              <a:gd name="T71" fmla="*/ 216 h 346"/>
              <a:gd name="T72" fmla="*/ 344 w 346"/>
              <a:gd name="T73" fmla="*/ 246 h 346"/>
              <a:gd name="T74" fmla="*/ 346 w 346"/>
              <a:gd name="T75" fmla="*/ 278 h 346"/>
              <a:gd name="T76" fmla="*/ 346 w 346"/>
              <a:gd name="T77" fmla="*/ 278 h 346"/>
              <a:gd name="T78" fmla="*/ 344 w 346"/>
              <a:gd name="T79" fmla="*/ 310 h 346"/>
              <a:gd name="T80" fmla="*/ 340 w 346"/>
              <a:gd name="T81" fmla="*/ 340 h 346"/>
              <a:gd name="T82" fmla="*/ 340 w 346"/>
              <a:gd name="T83" fmla="*/ 340 h 346"/>
              <a:gd name="T84" fmla="*/ 310 w 346"/>
              <a:gd name="T85" fmla="*/ 346 h 346"/>
              <a:gd name="T86" fmla="*/ 280 w 346"/>
              <a:gd name="T87" fmla="*/ 346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6" h="346">
                <a:moveTo>
                  <a:pt x="280" y="346"/>
                </a:moveTo>
                <a:lnTo>
                  <a:pt x="280" y="346"/>
                </a:lnTo>
                <a:lnTo>
                  <a:pt x="250" y="346"/>
                </a:lnTo>
                <a:lnTo>
                  <a:pt x="220" y="340"/>
                </a:lnTo>
                <a:lnTo>
                  <a:pt x="192" y="334"/>
                </a:lnTo>
                <a:lnTo>
                  <a:pt x="164" y="324"/>
                </a:lnTo>
                <a:lnTo>
                  <a:pt x="138" y="312"/>
                </a:lnTo>
                <a:lnTo>
                  <a:pt x="114" y="296"/>
                </a:lnTo>
                <a:lnTo>
                  <a:pt x="92" y="280"/>
                </a:lnTo>
                <a:lnTo>
                  <a:pt x="70" y="262"/>
                </a:lnTo>
                <a:lnTo>
                  <a:pt x="70" y="262"/>
                </a:lnTo>
                <a:lnTo>
                  <a:pt x="48" y="236"/>
                </a:lnTo>
                <a:lnTo>
                  <a:pt x="28" y="208"/>
                </a:lnTo>
                <a:lnTo>
                  <a:pt x="12" y="180"/>
                </a:lnTo>
                <a:lnTo>
                  <a:pt x="0" y="148"/>
                </a:lnTo>
                <a:lnTo>
                  <a:pt x="0" y="148"/>
                </a:lnTo>
                <a:lnTo>
                  <a:pt x="30" y="142"/>
                </a:lnTo>
                <a:lnTo>
                  <a:pt x="58" y="130"/>
                </a:lnTo>
                <a:lnTo>
                  <a:pt x="84" y="116"/>
                </a:lnTo>
                <a:lnTo>
                  <a:pt x="108" y="98"/>
                </a:lnTo>
                <a:lnTo>
                  <a:pt x="128" y="76"/>
                </a:lnTo>
                <a:lnTo>
                  <a:pt x="146" y="54"/>
                </a:lnTo>
                <a:lnTo>
                  <a:pt x="160" y="28"/>
                </a:lnTo>
                <a:lnTo>
                  <a:pt x="172" y="0"/>
                </a:lnTo>
                <a:lnTo>
                  <a:pt x="172" y="0"/>
                </a:lnTo>
                <a:lnTo>
                  <a:pt x="194" y="12"/>
                </a:lnTo>
                <a:lnTo>
                  <a:pt x="216" y="26"/>
                </a:lnTo>
                <a:lnTo>
                  <a:pt x="236" y="42"/>
                </a:lnTo>
                <a:lnTo>
                  <a:pt x="254" y="58"/>
                </a:lnTo>
                <a:lnTo>
                  <a:pt x="254" y="58"/>
                </a:lnTo>
                <a:lnTo>
                  <a:pt x="274" y="80"/>
                </a:lnTo>
                <a:lnTo>
                  <a:pt x="292" y="104"/>
                </a:lnTo>
                <a:lnTo>
                  <a:pt x="308" y="130"/>
                </a:lnTo>
                <a:lnTo>
                  <a:pt x="322" y="158"/>
                </a:lnTo>
                <a:lnTo>
                  <a:pt x="332" y="186"/>
                </a:lnTo>
                <a:lnTo>
                  <a:pt x="340" y="216"/>
                </a:lnTo>
                <a:lnTo>
                  <a:pt x="344" y="246"/>
                </a:lnTo>
                <a:lnTo>
                  <a:pt x="346" y="278"/>
                </a:lnTo>
                <a:lnTo>
                  <a:pt x="346" y="278"/>
                </a:lnTo>
                <a:lnTo>
                  <a:pt x="344" y="310"/>
                </a:lnTo>
                <a:lnTo>
                  <a:pt x="340" y="340"/>
                </a:lnTo>
                <a:lnTo>
                  <a:pt x="340" y="340"/>
                </a:lnTo>
                <a:lnTo>
                  <a:pt x="310" y="346"/>
                </a:lnTo>
                <a:lnTo>
                  <a:pt x="280" y="346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0" name="Freeform 52"/>
          <p:cNvSpPr>
            <a:spLocks/>
          </p:cNvSpPr>
          <p:nvPr/>
        </p:nvSpPr>
        <p:spPr bwMode="auto">
          <a:xfrm>
            <a:off x="3303588" y="3225800"/>
            <a:ext cx="549275" cy="549275"/>
          </a:xfrm>
          <a:custGeom>
            <a:avLst/>
            <a:gdLst>
              <a:gd name="T0" fmla="*/ 280 w 346"/>
              <a:gd name="T1" fmla="*/ 346 h 346"/>
              <a:gd name="T2" fmla="*/ 280 w 346"/>
              <a:gd name="T3" fmla="*/ 346 h 346"/>
              <a:gd name="T4" fmla="*/ 250 w 346"/>
              <a:gd name="T5" fmla="*/ 346 h 346"/>
              <a:gd name="T6" fmla="*/ 220 w 346"/>
              <a:gd name="T7" fmla="*/ 340 h 346"/>
              <a:gd name="T8" fmla="*/ 192 w 346"/>
              <a:gd name="T9" fmla="*/ 334 h 346"/>
              <a:gd name="T10" fmla="*/ 164 w 346"/>
              <a:gd name="T11" fmla="*/ 324 h 346"/>
              <a:gd name="T12" fmla="*/ 138 w 346"/>
              <a:gd name="T13" fmla="*/ 312 h 346"/>
              <a:gd name="T14" fmla="*/ 114 w 346"/>
              <a:gd name="T15" fmla="*/ 296 h 346"/>
              <a:gd name="T16" fmla="*/ 92 w 346"/>
              <a:gd name="T17" fmla="*/ 280 h 346"/>
              <a:gd name="T18" fmla="*/ 70 w 346"/>
              <a:gd name="T19" fmla="*/ 262 h 346"/>
              <a:gd name="T20" fmla="*/ 70 w 346"/>
              <a:gd name="T21" fmla="*/ 262 h 346"/>
              <a:gd name="T22" fmla="*/ 48 w 346"/>
              <a:gd name="T23" fmla="*/ 236 h 346"/>
              <a:gd name="T24" fmla="*/ 28 w 346"/>
              <a:gd name="T25" fmla="*/ 208 h 346"/>
              <a:gd name="T26" fmla="*/ 12 w 346"/>
              <a:gd name="T27" fmla="*/ 180 h 346"/>
              <a:gd name="T28" fmla="*/ 0 w 346"/>
              <a:gd name="T29" fmla="*/ 148 h 346"/>
              <a:gd name="T30" fmla="*/ 0 w 346"/>
              <a:gd name="T31" fmla="*/ 148 h 346"/>
              <a:gd name="T32" fmla="*/ 30 w 346"/>
              <a:gd name="T33" fmla="*/ 142 h 346"/>
              <a:gd name="T34" fmla="*/ 58 w 346"/>
              <a:gd name="T35" fmla="*/ 130 h 346"/>
              <a:gd name="T36" fmla="*/ 84 w 346"/>
              <a:gd name="T37" fmla="*/ 116 h 346"/>
              <a:gd name="T38" fmla="*/ 108 w 346"/>
              <a:gd name="T39" fmla="*/ 98 h 346"/>
              <a:gd name="T40" fmla="*/ 128 w 346"/>
              <a:gd name="T41" fmla="*/ 76 h 346"/>
              <a:gd name="T42" fmla="*/ 146 w 346"/>
              <a:gd name="T43" fmla="*/ 54 h 346"/>
              <a:gd name="T44" fmla="*/ 160 w 346"/>
              <a:gd name="T45" fmla="*/ 28 h 346"/>
              <a:gd name="T46" fmla="*/ 172 w 346"/>
              <a:gd name="T47" fmla="*/ 0 h 346"/>
              <a:gd name="T48" fmla="*/ 172 w 346"/>
              <a:gd name="T49" fmla="*/ 0 h 346"/>
              <a:gd name="T50" fmla="*/ 194 w 346"/>
              <a:gd name="T51" fmla="*/ 12 h 346"/>
              <a:gd name="T52" fmla="*/ 216 w 346"/>
              <a:gd name="T53" fmla="*/ 26 h 346"/>
              <a:gd name="T54" fmla="*/ 236 w 346"/>
              <a:gd name="T55" fmla="*/ 42 h 346"/>
              <a:gd name="T56" fmla="*/ 254 w 346"/>
              <a:gd name="T57" fmla="*/ 58 h 346"/>
              <a:gd name="T58" fmla="*/ 254 w 346"/>
              <a:gd name="T59" fmla="*/ 58 h 346"/>
              <a:gd name="T60" fmla="*/ 274 w 346"/>
              <a:gd name="T61" fmla="*/ 80 h 346"/>
              <a:gd name="T62" fmla="*/ 292 w 346"/>
              <a:gd name="T63" fmla="*/ 104 h 346"/>
              <a:gd name="T64" fmla="*/ 308 w 346"/>
              <a:gd name="T65" fmla="*/ 130 h 346"/>
              <a:gd name="T66" fmla="*/ 322 w 346"/>
              <a:gd name="T67" fmla="*/ 158 h 346"/>
              <a:gd name="T68" fmla="*/ 332 w 346"/>
              <a:gd name="T69" fmla="*/ 186 h 346"/>
              <a:gd name="T70" fmla="*/ 340 w 346"/>
              <a:gd name="T71" fmla="*/ 216 h 346"/>
              <a:gd name="T72" fmla="*/ 344 w 346"/>
              <a:gd name="T73" fmla="*/ 246 h 346"/>
              <a:gd name="T74" fmla="*/ 346 w 346"/>
              <a:gd name="T75" fmla="*/ 278 h 346"/>
              <a:gd name="T76" fmla="*/ 346 w 346"/>
              <a:gd name="T77" fmla="*/ 278 h 346"/>
              <a:gd name="T78" fmla="*/ 344 w 346"/>
              <a:gd name="T79" fmla="*/ 310 h 346"/>
              <a:gd name="T80" fmla="*/ 340 w 346"/>
              <a:gd name="T81" fmla="*/ 340 h 346"/>
              <a:gd name="T82" fmla="*/ 340 w 346"/>
              <a:gd name="T83" fmla="*/ 340 h 346"/>
              <a:gd name="T84" fmla="*/ 310 w 346"/>
              <a:gd name="T85" fmla="*/ 346 h 346"/>
              <a:gd name="T86" fmla="*/ 280 w 346"/>
              <a:gd name="T87" fmla="*/ 346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6" h="346">
                <a:moveTo>
                  <a:pt x="280" y="346"/>
                </a:moveTo>
                <a:lnTo>
                  <a:pt x="280" y="346"/>
                </a:lnTo>
                <a:lnTo>
                  <a:pt x="250" y="346"/>
                </a:lnTo>
                <a:lnTo>
                  <a:pt x="220" y="340"/>
                </a:lnTo>
                <a:lnTo>
                  <a:pt x="192" y="334"/>
                </a:lnTo>
                <a:lnTo>
                  <a:pt x="164" y="324"/>
                </a:lnTo>
                <a:lnTo>
                  <a:pt x="138" y="312"/>
                </a:lnTo>
                <a:lnTo>
                  <a:pt x="114" y="296"/>
                </a:lnTo>
                <a:lnTo>
                  <a:pt x="92" y="280"/>
                </a:lnTo>
                <a:lnTo>
                  <a:pt x="70" y="262"/>
                </a:lnTo>
                <a:lnTo>
                  <a:pt x="70" y="262"/>
                </a:lnTo>
                <a:lnTo>
                  <a:pt x="48" y="236"/>
                </a:lnTo>
                <a:lnTo>
                  <a:pt x="28" y="208"/>
                </a:lnTo>
                <a:lnTo>
                  <a:pt x="12" y="180"/>
                </a:lnTo>
                <a:lnTo>
                  <a:pt x="0" y="148"/>
                </a:lnTo>
                <a:lnTo>
                  <a:pt x="0" y="148"/>
                </a:lnTo>
                <a:lnTo>
                  <a:pt x="30" y="142"/>
                </a:lnTo>
                <a:lnTo>
                  <a:pt x="58" y="130"/>
                </a:lnTo>
                <a:lnTo>
                  <a:pt x="84" y="116"/>
                </a:lnTo>
                <a:lnTo>
                  <a:pt x="108" y="98"/>
                </a:lnTo>
                <a:lnTo>
                  <a:pt x="128" y="76"/>
                </a:lnTo>
                <a:lnTo>
                  <a:pt x="146" y="54"/>
                </a:lnTo>
                <a:lnTo>
                  <a:pt x="160" y="28"/>
                </a:lnTo>
                <a:lnTo>
                  <a:pt x="172" y="0"/>
                </a:lnTo>
                <a:lnTo>
                  <a:pt x="172" y="0"/>
                </a:lnTo>
                <a:lnTo>
                  <a:pt x="194" y="12"/>
                </a:lnTo>
                <a:lnTo>
                  <a:pt x="216" y="26"/>
                </a:lnTo>
                <a:lnTo>
                  <a:pt x="236" y="42"/>
                </a:lnTo>
                <a:lnTo>
                  <a:pt x="254" y="58"/>
                </a:lnTo>
                <a:lnTo>
                  <a:pt x="254" y="58"/>
                </a:lnTo>
                <a:lnTo>
                  <a:pt x="274" y="80"/>
                </a:lnTo>
                <a:lnTo>
                  <a:pt x="292" y="104"/>
                </a:lnTo>
                <a:lnTo>
                  <a:pt x="308" y="130"/>
                </a:lnTo>
                <a:lnTo>
                  <a:pt x="322" y="158"/>
                </a:lnTo>
                <a:lnTo>
                  <a:pt x="332" y="186"/>
                </a:lnTo>
                <a:lnTo>
                  <a:pt x="340" y="216"/>
                </a:lnTo>
                <a:lnTo>
                  <a:pt x="344" y="246"/>
                </a:lnTo>
                <a:lnTo>
                  <a:pt x="346" y="278"/>
                </a:lnTo>
                <a:lnTo>
                  <a:pt x="346" y="278"/>
                </a:lnTo>
                <a:lnTo>
                  <a:pt x="344" y="310"/>
                </a:lnTo>
                <a:lnTo>
                  <a:pt x="340" y="340"/>
                </a:lnTo>
                <a:lnTo>
                  <a:pt x="340" y="340"/>
                </a:lnTo>
                <a:lnTo>
                  <a:pt x="310" y="346"/>
                </a:lnTo>
                <a:lnTo>
                  <a:pt x="280" y="3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1" name="Freeform 53"/>
          <p:cNvSpPr>
            <a:spLocks/>
          </p:cNvSpPr>
          <p:nvPr/>
        </p:nvSpPr>
        <p:spPr bwMode="auto">
          <a:xfrm>
            <a:off x="3278188" y="3175000"/>
            <a:ext cx="292100" cy="279400"/>
          </a:xfrm>
          <a:custGeom>
            <a:avLst/>
            <a:gdLst>
              <a:gd name="T0" fmla="*/ 14 w 184"/>
              <a:gd name="T1" fmla="*/ 176 h 176"/>
              <a:gd name="T2" fmla="*/ 14 w 184"/>
              <a:gd name="T3" fmla="*/ 176 h 176"/>
              <a:gd name="T4" fmla="*/ 8 w 184"/>
              <a:gd name="T5" fmla="*/ 154 h 176"/>
              <a:gd name="T6" fmla="*/ 4 w 184"/>
              <a:gd name="T7" fmla="*/ 132 h 176"/>
              <a:gd name="T8" fmla="*/ 2 w 184"/>
              <a:gd name="T9" fmla="*/ 110 h 176"/>
              <a:gd name="T10" fmla="*/ 0 w 184"/>
              <a:gd name="T11" fmla="*/ 86 h 176"/>
              <a:gd name="T12" fmla="*/ 0 w 184"/>
              <a:gd name="T13" fmla="*/ 86 h 176"/>
              <a:gd name="T14" fmla="*/ 2 w 184"/>
              <a:gd name="T15" fmla="*/ 64 h 176"/>
              <a:gd name="T16" fmla="*/ 4 w 184"/>
              <a:gd name="T17" fmla="*/ 42 h 176"/>
              <a:gd name="T18" fmla="*/ 8 w 184"/>
              <a:gd name="T19" fmla="*/ 22 h 176"/>
              <a:gd name="T20" fmla="*/ 14 w 184"/>
              <a:gd name="T21" fmla="*/ 2 h 176"/>
              <a:gd name="T22" fmla="*/ 14 w 184"/>
              <a:gd name="T23" fmla="*/ 2 h 176"/>
              <a:gd name="T24" fmla="*/ 48 w 184"/>
              <a:gd name="T25" fmla="*/ 0 h 176"/>
              <a:gd name="T26" fmla="*/ 48 w 184"/>
              <a:gd name="T27" fmla="*/ 0 h 176"/>
              <a:gd name="T28" fmla="*/ 84 w 184"/>
              <a:gd name="T29" fmla="*/ 2 h 176"/>
              <a:gd name="T30" fmla="*/ 120 w 184"/>
              <a:gd name="T31" fmla="*/ 8 h 176"/>
              <a:gd name="T32" fmla="*/ 152 w 184"/>
              <a:gd name="T33" fmla="*/ 16 h 176"/>
              <a:gd name="T34" fmla="*/ 184 w 184"/>
              <a:gd name="T35" fmla="*/ 30 h 176"/>
              <a:gd name="T36" fmla="*/ 184 w 184"/>
              <a:gd name="T37" fmla="*/ 30 h 176"/>
              <a:gd name="T38" fmla="*/ 174 w 184"/>
              <a:gd name="T39" fmla="*/ 54 h 176"/>
              <a:gd name="T40" fmla="*/ 162 w 184"/>
              <a:gd name="T41" fmla="*/ 76 h 176"/>
              <a:gd name="T42" fmla="*/ 148 w 184"/>
              <a:gd name="T43" fmla="*/ 98 h 176"/>
              <a:gd name="T44" fmla="*/ 132 w 184"/>
              <a:gd name="T45" fmla="*/ 116 h 176"/>
              <a:gd name="T46" fmla="*/ 132 w 184"/>
              <a:gd name="T47" fmla="*/ 116 h 176"/>
              <a:gd name="T48" fmla="*/ 120 w 184"/>
              <a:gd name="T49" fmla="*/ 128 h 176"/>
              <a:gd name="T50" fmla="*/ 106 w 184"/>
              <a:gd name="T51" fmla="*/ 138 h 176"/>
              <a:gd name="T52" fmla="*/ 92 w 184"/>
              <a:gd name="T53" fmla="*/ 148 h 176"/>
              <a:gd name="T54" fmla="*/ 78 w 184"/>
              <a:gd name="T55" fmla="*/ 156 h 176"/>
              <a:gd name="T56" fmla="*/ 64 w 184"/>
              <a:gd name="T57" fmla="*/ 162 h 176"/>
              <a:gd name="T58" fmla="*/ 48 w 184"/>
              <a:gd name="T59" fmla="*/ 168 h 176"/>
              <a:gd name="T60" fmla="*/ 32 w 184"/>
              <a:gd name="T61" fmla="*/ 172 h 176"/>
              <a:gd name="T62" fmla="*/ 14 w 184"/>
              <a:gd name="T63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76">
                <a:moveTo>
                  <a:pt x="14" y="176"/>
                </a:moveTo>
                <a:lnTo>
                  <a:pt x="14" y="176"/>
                </a:lnTo>
                <a:lnTo>
                  <a:pt x="8" y="154"/>
                </a:lnTo>
                <a:lnTo>
                  <a:pt x="4" y="132"/>
                </a:lnTo>
                <a:lnTo>
                  <a:pt x="2" y="110"/>
                </a:lnTo>
                <a:lnTo>
                  <a:pt x="0" y="86"/>
                </a:lnTo>
                <a:lnTo>
                  <a:pt x="0" y="86"/>
                </a:lnTo>
                <a:lnTo>
                  <a:pt x="2" y="64"/>
                </a:lnTo>
                <a:lnTo>
                  <a:pt x="4" y="42"/>
                </a:lnTo>
                <a:lnTo>
                  <a:pt x="8" y="22"/>
                </a:lnTo>
                <a:lnTo>
                  <a:pt x="14" y="2"/>
                </a:lnTo>
                <a:lnTo>
                  <a:pt x="14" y="2"/>
                </a:lnTo>
                <a:lnTo>
                  <a:pt x="48" y="0"/>
                </a:lnTo>
                <a:lnTo>
                  <a:pt x="48" y="0"/>
                </a:lnTo>
                <a:lnTo>
                  <a:pt x="84" y="2"/>
                </a:lnTo>
                <a:lnTo>
                  <a:pt x="120" y="8"/>
                </a:lnTo>
                <a:lnTo>
                  <a:pt x="152" y="16"/>
                </a:lnTo>
                <a:lnTo>
                  <a:pt x="184" y="30"/>
                </a:lnTo>
                <a:lnTo>
                  <a:pt x="184" y="30"/>
                </a:lnTo>
                <a:lnTo>
                  <a:pt x="174" y="54"/>
                </a:lnTo>
                <a:lnTo>
                  <a:pt x="162" y="76"/>
                </a:lnTo>
                <a:lnTo>
                  <a:pt x="148" y="98"/>
                </a:lnTo>
                <a:lnTo>
                  <a:pt x="132" y="116"/>
                </a:lnTo>
                <a:lnTo>
                  <a:pt x="132" y="116"/>
                </a:lnTo>
                <a:lnTo>
                  <a:pt x="120" y="128"/>
                </a:lnTo>
                <a:lnTo>
                  <a:pt x="106" y="138"/>
                </a:lnTo>
                <a:lnTo>
                  <a:pt x="92" y="148"/>
                </a:lnTo>
                <a:lnTo>
                  <a:pt x="78" y="156"/>
                </a:lnTo>
                <a:lnTo>
                  <a:pt x="64" y="162"/>
                </a:lnTo>
                <a:lnTo>
                  <a:pt x="48" y="168"/>
                </a:lnTo>
                <a:lnTo>
                  <a:pt x="32" y="172"/>
                </a:lnTo>
                <a:lnTo>
                  <a:pt x="14" y="176"/>
                </a:lnTo>
                <a:close/>
              </a:path>
            </a:pathLst>
          </a:custGeom>
          <a:solidFill>
            <a:srgbClr val="F2DB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2" name="Freeform 54"/>
          <p:cNvSpPr>
            <a:spLocks/>
          </p:cNvSpPr>
          <p:nvPr/>
        </p:nvSpPr>
        <p:spPr bwMode="auto">
          <a:xfrm>
            <a:off x="3278188" y="3175000"/>
            <a:ext cx="292100" cy="279400"/>
          </a:xfrm>
          <a:custGeom>
            <a:avLst/>
            <a:gdLst>
              <a:gd name="T0" fmla="*/ 14 w 184"/>
              <a:gd name="T1" fmla="*/ 176 h 176"/>
              <a:gd name="T2" fmla="*/ 14 w 184"/>
              <a:gd name="T3" fmla="*/ 176 h 176"/>
              <a:gd name="T4" fmla="*/ 8 w 184"/>
              <a:gd name="T5" fmla="*/ 154 h 176"/>
              <a:gd name="T6" fmla="*/ 4 w 184"/>
              <a:gd name="T7" fmla="*/ 132 h 176"/>
              <a:gd name="T8" fmla="*/ 2 w 184"/>
              <a:gd name="T9" fmla="*/ 110 h 176"/>
              <a:gd name="T10" fmla="*/ 0 w 184"/>
              <a:gd name="T11" fmla="*/ 86 h 176"/>
              <a:gd name="T12" fmla="*/ 0 w 184"/>
              <a:gd name="T13" fmla="*/ 86 h 176"/>
              <a:gd name="T14" fmla="*/ 2 w 184"/>
              <a:gd name="T15" fmla="*/ 64 h 176"/>
              <a:gd name="T16" fmla="*/ 4 w 184"/>
              <a:gd name="T17" fmla="*/ 42 h 176"/>
              <a:gd name="T18" fmla="*/ 8 w 184"/>
              <a:gd name="T19" fmla="*/ 22 h 176"/>
              <a:gd name="T20" fmla="*/ 14 w 184"/>
              <a:gd name="T21" fmla="*/ 2 h 176"/>
              <a:gd name="T22" fmla="*/ 14 w 184"/>
              <a:gd name="T23" fmla="*/ 2 h 176"/>
              <a:gd name="T24" fmla="*/ 48 w 184"/>
              <a:gd name="T25" fmla="*/ 0 h 176"/>
              <a:gd name="T26" fmla="*/ 48 w 184"/>
              <a:gd name="T27" fmla="*/ 0 h 176"/>
              <a:gd name="T28" fmla="*/ 84 w 184"/>
              <a:gd name="T29" fmla="*/ 2 h 176"/>
              <a:gd name="T30" fmla="*/ 120 w 184"/>
              <a:gd name="T31" fmla="*/ 8 h 176"/>
              <a:gd name="T32" fmla="*/ 152 w 184"/>
              <a:gd name="T33" fmla="*/ 16 h 176"/>
              <a:gd name="T34" fmla="*/ 184 w 184"/>
              <a:gd name="T35" fmla="*/ 30 h 176"/>
              <a:gd name="T36" fmla="*/ 184 w 184"/>
              <a:gd name="T37" fmla="*/ 30 h 176"/>
              <a:gd name="T38" fmla="*/ 174 w 184"/>
              <a:gd name="T39" fmla="*/ 54 h 176"/>
              <a:gd name="T40" fmla="*/ 162 w 184"/>
              <a:gd name="T41" fmla="*/ 76 h 176"/>
              <a:gd name="T42" fmla="*/ 148 w 184"/>
              <a:gd name="T43" fmla="*/ 98 h 176"/>
              <a:gd name="T44" fmla="*/ 132 w 184"/>
              <a:gd name="T45" fmla="*/ 116 h 176"/>
              <a:gd name="T46" fmla="*/ 132 w 184"/>
              <a:gd name="T47" fmla="*/ 116 h 176"/>
              <a:gd name="T48" fmla="*/ 120 w 184"/>
              <a:gd name="T49" fmla="*/ 128 h 176"/>
              <a:gd name="T50" fmla="*/ 106 w 184"/>
              <a:gd name="T51" fmla="*/ 138 h 176"/>
              <a:gd name="T52" fmla="*/ 92 w 184"/>
              <a:gd name="T53" fmla="*/ 148 h 176"/>
              <a:gd name="T54" fmla="*/ 78 w 184"/>
              <a:gd name="T55" fmla="*/ 156 h 176"/>
              <a:gd name="T56" fmla="*/ 64 w 184"/>
              <a:gd name="T57" fmla="*/ 162 h 176"/>
              <a:gd name="T58" fmla="*/ 48 w 184"/>
              <a:gd name="T59" fmla="*/ 168 h 176"/>
              <a:gd name="T60" fmla="*/ 32 w 184"/>
              <a:gd name="T61" fmla="*/ 172 h 176"/>
              <a:gd name="T62" fmla="*/ 14 w 184"/>
              <a:gd name="T63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76">
                <a:moveTo>
                  <a:pt x="14" y="176"/>
                </a:moveTo>
                <a:lnTo>
                  <a:pt x="14" y="176"/>
                </a:lnTo>
                <a:lnTo>
                  <a:pt x="8" y="154"/>
                </a:lnTo>
                <a:lnTo>
                  <a:pt x="4" y="132"/>
                </a:lnTo>
                <a:lnTo>
                  <a:pt x="2" y="110"/>
                </a:lnTo>
                <a:lnTo>
                  <a:pt x="0" y="86"/>
                </a:lnTo>
                <a:lnTo>
                  <a:pt x="0" y="86"/>
                </a:lnTo>
                <a:lnTo>
                  <a:pt x="2" y="64"/>
                </a:lnTo>
                <a:lnTo>
                  <a:pt x="4" y="42"/>
                </a:lnTo>
                <a:lnTo>
                  <a:pt x="8" y="22"/>
                </a:lnTo>
                <a:lnTo>
                  <a:pt x="14" y="2"/>
                </a:lnTo>
                <a:lnTo>
                  <a:pt x="14" y="2"/>
                </a:lnTo>
                <a:lnTo>
                  <a:pt x="48" y="0"/>
                </a:lnTo>
                <a:lnTo>
                  <a:pt x="48" y="0"/>
                </a:lnTo>
                <a:lnTo>
                  <a:pt x="84" y="2"/>
                </a:lnTo>
                <a:lnTo>
                  <a:pt x="120" y="8"/>
                </a:lnTo>
                <a:lnTo>
                  <a:pt x="152" y="16"/>
                </a:lnTo>
                <a:lnTo>
                  <a:pt x="184" y="30"/>
                </a:lnTo>
                <a:lnTo>
                  <a:pt x="184" y="30"/>
                </a:lnTo>
                <a:lnTo>
                  <a:pt x="174" y="54"/>
                </a:lnTo>
                <a:lnTo>
                  <a:pt x="162" y="76"/>
                </a:lnTo>
                <a:lnTo>
                  <a:pt x="148" y="98"/>
                </a:lnTo>
                <a:lnTo>
                  <a:pt x="132" y="116"/>
                </a:lnTo>
                <a:lnTo>
                  <a:pt x="132" y="116"/>
                </a:lnTo>
                <a:lnTo>
                  <a:pt x="120" y="128"/>
                </a:lnTo>
                <a:lnTo>
                  <a:pt x="106" y="138"/>
                </a:lnTo>
                <a:lnTo>
                  <a:pt x="92" y="148"/>
                </a:lnTo>
                <a:lnTo>
                  <a:pt x="78" y="156"/>
                </a:lnTo>
                <a:lnTo>
                  <a:pt x="64" y="162"/>
                </a:lnTo>
                <a:lnTo>
                  <a:pt x="48" y="168"/>
                </a:lnTo>
                <a:lnTo>
                  <a:pt x="32" y="172"/>
                </a:lnTo>
                <a:lnTo>
                  <a:pt x="14" y="1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3" name="Freeform 55"/>
          <p:cNvSpPr>
            <a:spLocks/>
          </p:cNvSpPr>
          <p:nvPr/>
        </p:nvSpPr>
        <p:spPr bwMode="auto">
          <a:xfrm>
            <a:off x="3300413" y="3222625"/>
            <a:ext cx="276225" cy="238125"/>
          </a:xfrm>
          <a:custGeom>
            <a:avLst/>
            <a:gdLst>
              <a:gd name="T0" fmla="*/ 2 w 174"/>
              <a:gd name="T1" fmla="*/ 150 h 150"/>
              <a:gd name="T2" fmla="*/ 2 w 174"/>
              <a:gd name="T3" fmla="*/ 150 h 150"/>
              <a:gd name="T4" fmla="*/ 0 w 174"/>
              <a:gd name="T5" fmla="*/ 146 h 150"/>
              <a:gd name="T6" fmla="*/ 0 w 174"/>
              <a:gd name="T7" fmla="*/ 146 h 150"/>
              <a:gd name="T8" fmla="*/ 18 w 174"/>
              <a:gd name="T9" fmla="*/ 142 h 150"/>
              <a:gd name="T10" fmla="*/ 34 w 174"/>
              <a:gd name="T11" fmla="*/ 138 h 150"/>
              <a:gd name="T12" fmla="*/ 50 w 174"/>
              <a:gd name="T13" fmla="*/ 132 h 150"/>
              <a:gd name="T14" fmla="*/ 64 w 174"/>
              <a:gd name="T15" fmla="*/ 126 h 150"/>
              <a:gd name="T16" fmla="*/ 78 w 174"/>
              <a:gd name="T17" fmla="*/ 118 h 150"/>
              <a:gd name="T18" fmla="*/ 92 w 174"/>
              <a:gd name="T19" fmla="*/ 108 h 150"/>
              <a:gd name="T20" fmla="*/ 106 w 174"/>
              <a:gd name="T21" fmla="*/ 98 h 150"/>
              <a:gd name="T22" fmla="*/ 118 w 174"/>
              <a:gd name="T23" fmla="*/ 86 h 150"/>
              <a:gd name="T24" fmla="*/ 118 w 174"/>
              <a:gd name="T25" fmla="*/ 86 h 150"/>
              <a:gd name="T26" fmla="*/ 134 w 174"/>
              <a:gd name="T27" fmla="*/ 68 h 150"/>
              <a:gd name="T28" fmla="*/ 148 w 174"/>
              <a:gd name="T29" fmla="*/ 46 h 150"/>
              <a:gd name="T30" fmla="*/ 160 w 174"/>
              <a:gd name="T31" fmla="*/ 24 h 150"/>
              <a:gd name="T32" fmla="*/ 170 w 174"/>
              <a:gd name="T33" fmla="*/ 0 h 150"/>
              <a:gd name="T34" fmla="*/ 170 w 174"/>
              <a:gd name="T35" fmla="*/ 0 h 150"/>
              <a:gd name="T36" fmla="*/ 174 w 174"/>
              <a:gd name="T37" fmla="*/ 2 h 150"/>
              <a:gd name="T38" fmla="*/ 174 w 174"/>
              <a:gd name="T39" fmla="*/ 2 h 150"/>
              <a:gd name="T40" fmla="*/ 162 w 174"/>
              <a:gd name="T41" fmla="*/ 30 h 150"/>
              <a:gd name="T42" fmla="*/ 148 w 174"/>
              <a:gd name="T43" fmla="*/ 56 h 150"/>
              <a:gd name="T44" fmla="*/ 130 w 174"/>
              <a:gd name="T45" fmla="*/ 78 h 150"/>
              <a:gd name="T46" fmla="*/ 110 w 174"/>
              <a:gd name="T47" fmla="*/ 100 h 150"/>
              <a:gd name="T48" fmla="*/ 86 w 174"/>
              <a:gd name="T49" fmla="*/ 118 h 150"/>
              <a:gd name="T50" fmla="*/ 60 w 174"/>
              <a:gd name="T51" fmla="*/ 132 h 150"/>
              <a:gd name="T52" fmla="*/ 32 w 174"/>
              <a:gd name="T53" fmla="*/ 144 h 150"/>
              <a:gd name="T54" fmla="*/ 2 w 174"/>
              <a:gd name="T5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4" h="150">
                <a:moveTo>
                  <a:pt x="2" y="150"/>
                </a:moveTo>
                <a:lnTo>
                  <a:pt x="2" y="150"/>
                </a:lnTo>
                <a:lnTo>
                  <a:pt x="0" y="146"/>
                </a:lnTo>
                <a:lnTo>
                  <a:pt x="0" y="146"/>
                </a:lnTo>
                <a:lnTo>
                  <a:pt x="18" y="142"/>
                </a:lnTo>
                <a:lnTo>
                  <a:pt x="34" y="138"/>
                </a:lnTo>
                <a:lnTo>
                  <a:pt x="50" y="132"/>
                </a:lnTo>
                <a:lnTo>
                  <a:pt x="64" y="126"/>
                </a:lnTo>
                <a:lnTo>
                  <a:pt x="78" y="118"/>
                </a:lnTo>
                <a:lnTo>
                  <a:pt x="92" y="108"/>
                </a:lnTo>
                <a:lnTo>
                  <a:pt x="106" y="98"/>
                </a:lnTo>
                <a:lnTo>
                  <a:pt x="118" y="86"/>
                </a:lnTo>
                <a:lnTo>
                  <a:pt x="118" y="86"/>
                </a:lnTo>
                <a:lnTo>
                  <a:pt x="134" y="68"/>
                </a:lnTo>
                <a:lnTo>
                  <a:pt x="148" y="46"/>
                </a:lnTo>
                <a:lnTo>
                  <a:pt x="160" y="24"/>
                </a:lnTo>
                <a:lnTo>
                  <a:pt x="170" y="0"/>
                </a:lnTo>
                <a:lnTo>
                  <a:pt x="170" y="0"/>
                </a:lnTo>
                <a:lnTo>
                  <a:pt x="174" y="2"/>
                </a:lnTo>
                <a:lnTo>
                  <a:pt x="174" y="2"/>
                </a:lnTo>
                <a:lnTo>
                  <a:pt x="162" y="30"/>
                </a:lnTo>
                <a:lnTo>
                  <a:pt x="148" y="56"/>
                </a:lnTo>
                <a:lnTo>
                  <a:pt x="130" y="78"/>
                </a:lnTo>
                <a:lnTo>
                  <a:pt x="110" y="100"/>
                </a:lnTo>
                <a:lnTo>
                  <a:pt x="86" y="118"/>
                </a:lnTo>
                <a:lnTo>
                  <a:pt x="60" y="132"/>
                </a:lnTo>
                <a:lnTo>
                  <a:pt x="32" y="144"/>
                </a:lnTo>
                <a:lnTo>
                  <a:pt x="2" y="150"/>
                </a:lnTo>
                <a:close/>
              </a:path>
            </a:pathLst>
          </a:custGeom>
          <a:solidFill>
            <a:srgbClr val="EDCF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4" name="Freeform 56"/>
          <p:cNvSpPr>
            <a:spLocks/>
          </p:cNvSpPr>
          <p:nvPr/>
        </p:nvSpPr>
        <p:spPr bwMode="auto">
          <a:xfrm>
            <a:off x="3300413" y="3222625"/>
            <a:ext cx="276225" cy="238125"/>
          </a:xfrm>
          <a:custGeom>
            <a:avLst/>
            <a:gdLst>
              <a:gd name="T0" fmla="*/ 2 w 174"/>
              <a:gd name="T1" fmla="*/ 150 h 150"/>
              <a:gd name="T2" fmla="*/ 2 w 174"/>
              <a:gd name="T3" fmla="*/ 150 h 150"/>
              <a:gd name="T4" fmla="*/ 0 w 174"/>
              <a:gd name="T5" fmla="*/ 146 h 150"/>
              <a:gd name="T6" fmla="*/ 0 w 174"/>
              <a:gd name="T7" fmla="*/ 146 h 150"/>
              <a:gd name="T8" fmla="*/ 18 w 174"/>
              <a:gd name="T9" fmla="*/ 142 h 150"/>
              <a:gd name="T10" fmla="*/ 34 w 174"/>
              <a:gd name="T11" fmla="*/ 138 h 150"/>
              <a:gd name="T12" fmla="*/ 50 w 174"/>
              <a:gd name="T13" fmla="*/ 132 h 150"/>
              <a:gd name="T14" fmla="*/ 64 w 174"/>
              <a:gd name="T15" fmla="*/ 126 h 150"/>
              <a:gd name="T16" fmla="*/ 78 w 174"/>
              <a:gd name="T17" fmla="*/ 118 h 150"/>
              <a:gd name="T18" fmla="*/ 92 w 174"/>
              <a:gd name="T19" fmla="*/ 108 h 150"/>
              <a:gd name="T20" fmla="*/ 106 w 174"/>
              <a:gd name="T21" fmla="*/ 98 h 150"/>
              <a:gd name="T22" fmla="*/ 118 w 174"/>
              <a:gd name="T23" fmla="*/ 86 h 150"/>
              <a:gd name="T24" fmla="*/ 118 w 174"/>
              <a:gd name="T25" fmla="*/ 86 h 150"/>
              <a:gd name="T26" fmla="*/ 134 w 174"/>
              <a:gd name="T27" fmla="*/ 68 h 150"/>
              <a:gd name="T28" fmla="*/ 148 w 174"/>
              <a:gd name="T29" fmla="*/ 46 h 150"/>
              <a:gd name="T30" fmla="*/ 160 w 174"/>
              <a:gd name="T31" fmla="*/ 24 h 150"/>
              <a:gd name="T32" fmla="*/ 170 w 174"/>
              <a:gd name="T33" fmla="*/ 0 h 150"/>
              <a:gd name="T34" fmla="*/ 170 w 174"/>
              <a:gd name="T35" fmla="*/ 0 h 150"/>
              <a:gd name="T36" fmla="*/ 174 w 174"/>
              <a:gd name="T37" fmla="*/ 2 h 150"/>
              <a:gd name="T38" fmla="*/ 174 w 174"/>
              <a:gd name="T39" fmla="*/ 2 h 150"/>
              <a:gd name="T40" fmla="*/ 162 w 174"/>
              <a:gd name="T41" fmla="*/ 30 h 150"/>
              <a:gd name="T42" fmla="*/ 148 w 174"/>
              <a:gd name="T43" fmla="*/ 56 h 150"/>
              <a:gd name="T44" fmla="*/ 130 w 174"/>
              <a:gd name="T45" fmla="*/ 78 h 150"/>
              <a:gd name="T46" fmla="*/ 110 w 174"/>
              <a:gd name="T47" fmla="*/ 100 h 150"/>
              <a:gd name="T48" fmla="*/ 86 w 174"/>
              <a:gd name="T49" fmla="*/ 118 h 150"/>
              <a:gd name="T50" fmla="*/ 60 w 174"/>
              <a:gd name="T51" fmla="*/ 132 h 150"/>
              <a:gd name="T52" fmla="*/ 32 w 174"/>
              <a:gd name="T53" fmla="*/ 144 h 150"/>
              <a:gd name="T54" fmla="*/ 2 w 174"/>
              <a:gd name="T5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4" h="150">
                <a:moveTo>
                  <a:pt x="2" y="150"/>
                </a:moveTo>
                <a:lnTo>
                  <a:pt x="2" y="150"/>
                </a:lnTo>
                <a:lnTo>
                  <a:pt x="0" y="146"/>
                </a:lnTo>
                <a:lnTo>
                  <a:pt x="0" y="146"/>
                </a:lnTo>
                <a:lnTo>
                  <a:pt x="18" y="142"/>
                </a:lnTo>
                <a:lnTo>
                  <a:pt x="34" y="138"/>
                </a:lnTo>
                <a:lnTo>
                  <a:pt x="50" y="132"/>
                </a:lnTo>
                <a:lnTo>
                  <a:pt x="64" y="126"/>
                </a:lnTo>
                <a:lnTo>
                  <a:pt x="78" y="118"/>
                </a:lnTo>
                <a:lnTo>
                  <a:pt x="92" y="108"/>
                </a:lnTo>
                <a:lnTo>
                  <a:pt x="106" y="98"/>
                </a:lnTo>
                <a:lnTo>
                  <a:pt x="118" y="86"/>
                </a:lnTo>
                <a:lnTo>
                  <a:pt x="118" y="86"/>
                </a:lnTo>
                <a:lnTo>
                  <a:pt x="134" y="68"/>
                </a:lnTo>
                <a:lnTo>
                  <a:pt x="148" y="46"/>
                </a:lnTo>
                <a:lnTo>
                  <a:pt x="160" y="24"/>
                </a:lnTo>
                <a:lnTo>
                  <a:pt x="170" y="0"/>
                </a:lnTo>
                <a:lnTo>
                  <a:pt x="170" y="0"/>
                </a:lnTo>
                <a:lnTo>
                  <a:pt x="174" y="2"/>
                </a:lnTo>
                <a:lnTo>
                  <a:pt x="174" y="2"/>
                </a:lnTo>
                <a:lnTo>
                  <a:pt x="162" y="30"/>
                </a:lnTo>
                <a:lnTo>
                  <a:pt x="148" y="56"/>
                </a:lnTo>
                <a:lnTo>
                  <a:pt x="130" y="78"/>
                </a:lnTo>
                <a:lnTo>
                  <a:pt x="110" y="100"/>
                </a:lnTo>
                <a:lnTo>
                  <a:pt x="86" y="118"/>
                </a:lnTo>
                <a:lnTo>
                  <a:pt x="60" y="132"/>
                </a:lnTo>
                <a:lnTo>
                  <a:pt x="32" y="144"/>
                </a:lnTo>
                <a:lnTo>
                  <a:pt x="2" y="1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5" name="Freeform 57"/>
          <p:cNvSpPr>
            <a:spLocks/>
          </p:cNvSpPr>
          <p:nvPr/>
        </p:nvSpPr>
        <p:spPr bwMode="auto">
          <a:xfrm>
            <a:off x="3297238" y="3460750"/>
            <a:ext cx="546100" cy="320675"/>
          </a:xfrm>
          <a:custGeom>
            <a:avLst/>
            <a:gdLst>
              <a:gd name="T0" fmla="*/ 284 w 344"/>
              <a:gd name="T1" fmla="*/ 202 h 202"/>
              <a:gd name="T2" fmla="*/ 284 w 344"/>
              <a:gd name="T3" fmla="*/ 202 h 202"/>
              <a:gd name="T4" fmla="*/ 254 w 344"/>
              <a:gd name="T5" fmla="*/ 202 h 202"/>
              <a:gd name="T6" fmla="*/ 224 w 344"/>
              <a:gd name="T7" fmla="*/ 196 h 202"/>
              <a:gd name="T8" fmla="*/ 194 w 344"/>
              <a:gd name="T9" fmla="*/ 190 h 202"/>
              <a:gd name="T10" fmla="*/ 168 w 344"/>
              <a:gd name="T11" fmla="*/ 180 h 202"/>
              <a:gd name="T12" fmla="*/ 142 w 344"/>
              <a:gd name="T13" fmla="*/ 168 h 202"/>
              <a:gd name="T14" fmla="*/ 116 w 344"/>
              <a:gd name="T15" fmla="*/ 152 h 202"/>
              <a:gd name="T16" fmla="*/ 94 w 344"/>
              <a:gd name="T17" fmla="*/ 136 h 202"/>
              <a:gd name="T18" fmla="*/ 72 w 344"/>
              <a:gd name="T19" fmla="*/ 116 h 202"/>
              <a:gd name="T20" fmla="*/ 72 w 344"/>
              <a:gd name="T21" fmla="*/ 116 h 202"/>
              <a:gd name="T22" fmla="*/ 50 w 344"/>
              <a:gd name="T23" fmla="*/ 90 h 202"/>
              <a:gd name="T24" fmla="*/ 30 w 344"/>
              <a:gd name="T25" fmla="*/ 62 h 202"/>
              <a:gd name="T26" fmla="*/ 12 w 344"/>
              <a:gd name="T27" fmla="*/ 32 h 202"/>
              <a:gd name="T28" fmla="*/ 0 w 344"/>
              <a:gd name="T29" fmla="*/ 0 h 202"/>
              <a:gd name="T30" fmla="*/ 0 w 344"/>
              <a:gd name="T31" fmla="*/ 0 h 202"/>
              <a:gd name="T32" fmla="*/ 4 w 344"/>
              <a:gd name="T33" fmla="*/ 0 h 202"/>
              <a:gd name="T34" fmla="*/ 4 w 344"/>
              <a:gd name="T35" fmla="*/ 0 h 202"/>
              <a:gd name="T36" fmla="*/ 16 w 344"/>
              <a:gd name="T37" fmla="*/ 32 h 202"/>
              <a:gd name="T38" fmla="*/ 32 w 344"/>
              <a:gd name="T39" fmla="*/ 60 h 202"/>
              <a:gd name="T40" fmla="*/ 52 w 344"/>
              <a:gd name="T41" fmla="*/ 88 h 202"/>
              <a:gd name="T42" fmla="*/ 74 w 344"/>
              <a:gd name="T43" fmla="*/ 114 h 202"/>
              <a:gd name="T44" fmla="*/ 74 w 344"/>
              <a:gd name="T45" fmla="*/ 114 h 202"/>
              <a:gd name="T46" fmla="*/ 96 w 344"/>
              <a:gd name="T47" fmla="*/ 132 h 202"/>
              <a:gd name="T48" fmla="*/ 118 w 344"/>
              <a:gd name="T49" fmla="*/ 148 h 202"/>
              <a:gd name="T50" fmla="*/ 142 w 344"/>
              <a:gd name="T51" fmla="*/ 164 h 202"/>
              <a:gd name="T52" fmla="*/ 168 w 344"/>
              <a:gd name="T53" fmla="*/ 176 h 202"/>
              <a:gd name="T54" fmla="*/ 196 w 344"/>
              <a:gd name="T55" fmla="*/ 186 h 202"/>
              <a:gd name="T56" fmla="*/ 224 w 344"/>
              <a:gd name="T57" fmla="*/ 192 h 202"/>
              <a:gd name="T58" fmla="*/ 254 w 344"/>
              <a:gd name="T59" fmla="*/ 198 h 202"/>
              <a:gd name="T60" fmla="*/ 284 w 344"/>
              <a:gd name="T61" fmla="*/ 198 h 202"/>
              <a:gd name="T62" fmla="*/ 284 w 344"/>
              <a:gd name="T63" fmla="*/ 198 h 202"/>
              <a:gd name="T64" fmla="*/ 314 w 344"/>
              <a:gd name="T65" fmla="*/ 198 h 202"/>
              <a:gd name="T66" fmla="*/ 344 w 344"/>
              <a:gd name="T67" fmla="*/ 192 h 202"/>
              <a:gd name="T68" fmla="*/ 344 w 344"/>
              <a:gd name="T69" fmla="*/ 192 h 202"/>
              <a:gd name="T70" fmla="*/ 344 w 344"/>
              <a:gd name="T71" fmla="*/ 196 h 202"/>
              <a:gd name="T72" fmla="*/ 344 w 344"/>
              <a:gd name="T73" fmla="*/ 196 h 202"/>
              <a:gd name="T74" fmla="*/ 314 w 344"/>
              <a:gd name="T75" fmla="*/ 202 h 202"/>
              <a:gd name="T76" fmla="*/ 284 w 344"/>
              <a:gd name="T7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4" h="202">
                <a:moveTo>
                  <a:pt x="284" y="202"/>
                </a:moveTo>
                <a:lnTo>
                  <a:pt x="284" y="202"/>
                </a:lnTo>
                <a:lnTo>
                  <a:pt x="254" y="202"/>
                </a:lnTo>
                <a:lnTo>
                  <a:pt x="224" y="196"/>
                </a:lnTo>
                <a:lnTo>
                  <a:pt x="194" y="190"/>
                </a:lnTo>
                <a:lnTo>
                  <a:pt x="168" y="180"/>
                </a:lnTo>
                <a:lnTo>
                  <a:pt x="142" y="168"/>
                </a:lnTo>
                <a:lnTo>
                  <a:pt x="116" y="152"/>
                </a:lnTo>
                <a:lnTo>
                  <a:pt x="94" y="136"/>
                </a:lnTo>
                <a:lnTo>
                  <a:pt x="72" y="116"/>
                </a:lnTo>
                <a:lnTo>
                  <a:pt x="72" y="116"/>
                </a:lnTo>
                <a:lnTo>
                  <a:pt x="50" y="90"/>
                </a:lnTo>
                <a:lnTo>
                  <a:pt x="30" y="62"/>
                </a:lnTo>
                <a:lnTo>
                  <a:pt x="12" y="32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6" y="32"/>
                </a:lnTo>
                <a:lnTo>
                  <a:pt x="32" y="60"/>
                </a:lnTo>
                <a:lnTo>
                  <a:pt x="52" y="88"/>
                </a:lnTo>
                <a:lnTo>
                  <a:pt x="74" y="114"/>
                </a:lnTo>
                <a:lnTo>
                  <a:pt x="74" y="114"/>
                </a:lnTo>
                <a:lnTo>
                  <a:pt x="96" y="132"/>
                </a:lnTo>
                <a:lnTo>
                  <a:pt x="118" y="148"/>
                </a:lnTo>
                <a:lnTo>
                  <a:pt x="142" y="164"/>
                </a:lnTo>
                <a:lnTo>
                  <a:pt x="168" y="176"/>
                </a:lnTo>
                <a:lnTo>
                  <a:pt x="196" y="186"/>
                </a:lnTo>
                <a:lnTo>
                  <a:pt x="224" y="192"/>
                </a:lnTo>
                <a:lnTo>
                  <a:pt x="254" y="198"/>
                </a:lnTo>
                <a:lnTo>
                  <a:pt x="284" y="198"/>
                </a:lnTo>
                <a:lnTo>
                  <a:pt x="284" y="198"/>
                </a:lnTo>
                <a:lnTo>
                  <a:pt x="314" y="198"/>
                </a:lnTo>
                <a:lnTo>
                  <a:pt x="344" y="192"/>
                </a:lnTo>
                <a:lnTo>
                  <a:pt x="344" y="192"/>
                </a:lnTo>
                <a:lnTo>
                  <a:pt x="344" y="196"/>
                </a:lnTo>
                <a:lnTo>
                  <a:pt x="344" y="196"/>
                </a:lnTo>
                <a:lnTo>
                  <a:pt x="314" y="202"/>
                </a:lnTo>
                <a:lnTo>
                  <a:pt x="284" y="202"/>
                </a:lnTo>
                <a:close/>
              </a:path>
            </a:pathLst>
          </a:custGeom>
          <a:solidFill>
            <a:srgbClr val="E9C6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6" name="Freeform 58"/>
          <p:cNvSpPr>
            <a:spLocks/>
          </p:cNvSpPr>
          <p:nvPr/>
        </p:nvSpPr>
        <p:spPr bwMode="auto">
          <a:xfrm>
            <a:off x="3297238" y="3460750"/>
            <a:ext cx="546100" cy="320675"/>
          </a:xfrm>
          <a:custGeom>
            <a:avLst/>
            <a:gdLst>
              <a:gd name="T0" fmla="*/ 284 w 344"/>
              <a:gd name="T1" fmla="*/ 202 h 202"/>
              <a:gd name="T2" fmla="*/ 284 w 344"/>
              <a:gd name="T3" fmla="*/ 202 h 202"/>
              <a:gd name="T4" fmla="*/ 254 w 344"/>
              <a:gd name="T5" fmla="*/ 202 h 202"/>
              <a:gd name="T6" fmla="*/ 224 w 344"/>
              <a:gd name="T7" fmla="*/ 196 h 202"/>
              <a:gd name="T8" fmla="*/ 194 w 344"/>
              <a:gd name="T9" fmla="*/ 190 h 202"/>
              <a:gd name="T10" fmla="*/ 168 w 344"/>
              <a:gd name="T11" fmla="*/ 180 h 202"/>
              <a:gd name="T12" fmla="*/ 142 w 344"/>
              <a:gd name="T13" fmla="*/ 168 h 202"/>
              <a:gd name="T14" fmla="*/ 116 w 344"/>
              <a:gd name="T15" fmla="*/ 152 h 202"/>
              <a:gd name="T16" fmla="*/ 94 w 344"/>
              <a:gd name="T17" fmla="*/ 136 h 202"/>
              <a:gd name="T18" fmla="*/ 72 w 344"/>
              <a:gd name="T19" fmla="*/ 116 h 202"/>
              <a:gd name="T20" fmla="*/ 72 w 344"/>
              <a:gd name="T21" fmla="*/ 116 h 202"/>
              <a:gd name="T22" fmla="*/ 50 w 344"/>
              <a:gd name="T23" fmla="*/ 90 h 202"/>
              <a:gd name="T24" fmla="*/ 30 w 344"/>
              <a:gd name="T25" fmla="*/ 62 h 202"/>
              <a:gd name="T26" fmla="*/ 12 w 344"/>
              <a:gd name="T27" fmla="*/ 32 h 202"/>
              <a:gd name="T28" fmla="*/ 0 w 344"/>
              <a:gd name="T29" fmla="*/ 0 h 202"/>
              <a:gd name="T30" fmla="*/ 0 w 344"/>
              <a:gd name="T31" fmla="*/ 0 h 202"/>
              <a:gd name="T32" fmla="*/ 4 w 344"/>
              <a:gd name="T33" fmla="*/ 0 h 202"/>
              <a:gd name="T34" fmla="*/ 4 w 344"/>
              <a:gd name="T35" fmla="*/ 0 h 202"/>
              <a:gd name="T36" fmla="*/ 16 w 344"/>
              <a:gd name="T37" fmla="*/ 32 h 202"/>
              <a:gd name="T38" fmla="*/ 32 w 344"/>
              <a:gd name="T39" fmla="*/ 60 h 202"/>
              <a:gd name="T40" fmla="*/ 52 w 344"/>
              <a:gd name="T41" fmla="*/ 88 h 202"/>
              <a:gd name="T42" fmla="*/ 74 w 344"/>
              <a:gd name="T43" fmla="*/ 114 h 202"/>
              <a:gd name="T44" fmla="*/ 74 w 344"/>
              <a:gd name="T45" fmla="*/ 114 h 202"/>
              <a:gd name="T46" fmla="*/ 96 w 344"/>
              <a:gd name="T47" fmla="*/ 132 h 202"/>
              <a:gd name="T48" fmla="*/ 118 w 344"/>
              <a:gd name="T49" fmla="*/ 148 h 202"/>
              <a:gd name="T50" fmla="*/ 142 w 344"/>
              <a:gd name="T51" fmla="*/ 164 h 202"/>
              <a:gd name="T52" fmla="*/ 168 w 344"/>
              <a:gd name="T53" fmla="*/ 176 h 202"/>
              <a:gd name="T54" fmla="*/ 196 w 344"/>
              <a:gd name="T55" fmla="*/ 186 h 202"/>
              <a:gd name="T56" fmla="*/ 224 w 344"/>
              <a:gd name="T57" fmla="*/ 192 h 202"/>
              <a:gd name="T58" fmla="*/ 254 w 344"/>
              <a:gd name="T59" fmla="*/ 198 h 202"/>
              <a:gd name="T60" fmla="*/ 284 w 344"/>
              <a:gd name="T61" fmla="*/ 198 h 202"/>
              <a:gd name="T62" fmla="*/ 284 w 344"/>
              <a:gd name="T63" fmla="*/ 198 h 202"/>
              <a:gd name="T64" fmla="*/ 314 w 344"/>
              <a:gd name="T65" fmla="*/ 198 h 202"/>
              <a:gd name="T66" fmla="*/ 344 w 344"/>
              <a:gd name="T67" fmla="*/ 192 h 202"/>
              <a:gd name="T68" fmla="*/ 344 w 344"/>
              <a:gd name="T69" fmla="*/ 192 h 202"/>
              <a:gd name="T70" fmla="*/ 344 w 344"/>
              <a:gd name="T71" fmla="*/ 196 h 202"/>
              <a:gd name="T72" fmla="*/ 344 w 344"/>
              <a:gd name="T73" fmla="*/ 196 h 202"/>
              <a:gd name="T74" fmla="*/ 314 w 344"/>
              <a:gd name="T75" fmla="*/ 202 h 202"/>
              <a:gd name="T76" fmla="*/ 284 w 344"/>
              <a:gd name="T7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4" h="202">
                <a:moveTo>
                  <a:pt x="284" y="202"/>
                </a:moveTo>
                <a:lnTo>
                  <a:pt x="284" y="202"/>
                </a:lnTo>
                <a:lnTo>
                  <a:pt x="254" y="202"/>
                </a:lnTo>
                <a:lnTo>
                  <a:pt x="224" y="196"/>
                </a:lnTo>
                <a:lnTo>
                  <a:pt x="194" y="190"/>
                </a:lnTo>
                <a:lnTo>
                  <a:pt x="168" y="180"/>
                </a:lnTo>
                <a:lnTo>
                  <a:pt x="142" y="168"/>
                </a:lnTo>
                <a:lnTo>
                  <a:pt x="116" y="152"/>
                </a:lnTo>
                <a:lnTo>
                  <a:pt x="94" y="136"/>
                </a:lnTo>
                <a:lnTo>
                  <a:pt x="72" y="116"/>
                </a:lnTo>
                <a:lnTo>
                  <a:pt x="72" y="116"/>
                </a:lnTo>
                <a:lnTo>
                  <a:pt x="50" y="90"/>
                </a:lnTo>
                <a:lnTo>
                  <a:pt x="30" y="62"/>
                </a:lnTo>
                <a:lnTo>
                  <a:pt x="12" y="32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6" y="32"/>
                </a:lnTo>
                <a:lnTo>
                  <a:pt x="32" y="60"/>
                </a:lnTo>
                <a:lnTo>
                  <a:pt x="52" y="88"/>
                </a:lnTo>
                <a:lnTo>
                  <a:pt x="74" y="114"/>
                </a:lnTo>
                <a:lnTo>
                  <a:pt x="74" y="114"/>
                </a:lnTo>
                <a:lnTo>
                  <a:pt x="96" y="132"/>
                </a:lnTo>
                <a:lnTo>
                  <a:pt x="118" y="148"/>
                </a:lnTo>
                <a:lnTo>
                  <a:pt x="142" y="164"/>
                </a:lnTo>
                <a:lnTo>
                  <a:pt x="168" y="176"/>
                </a:lnTo>
                <a:lnTo>
                  <a:pt x="196" y="186"/>
                </a:lnTo>
                <a:lnTo>
                  <a:pt x="224" y="192"/>
                </a:lnTo>
                <a:lnTo>
                  <a:pt x="254" y="198"/>
                </a:lnTo>
                <a:lnTo>
                  <a:pt x="284" y="198"/>
                </a:lnTo>
                <a:lnTo>
                  <a:pt x="284" y="198"/>
                </a:lnTo>
                <a:lnTo>
                  <a:pt x="314" y="198"/>
                </a:lnTo>
                <a:lnTo>
                  <a:pt x="344" y="192"/>
                </a:lnTo>
                <a:lnTo>
                  <a:pt x="344" y="192"/>
                </a:lnTo>
                <a:lnTo>
                  <a:pt x="344" y="196"/>
                </a:lnTo>
                <a:lnTo>
                  <a:pt x="344" y="196"/>
                </a:lnTo>
                <a:lnTo>
                  <a:pt x="314" y="202"/>
                </a:lnTo>
                <a:lnTo>
                  <a:pt x="284" y="20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7" name="Freeform 59"/>
          <p:cNvSpPr>
            <a:spLocks/>
          </p:cNvSpPr>
          <p:nvPr/>
        </p:nvSpPr>
        <p:spPr bwMode="auto">
          <a:xfrm>
            <a:off x="3271838" y="3178175"/>
            <a:ext cx="28575" cy="276225"/>
          </a:xfrm>
          <a:custGeom>
            <a:avLst/>
            <a:gdLst>
              <a:gd name="T0" fmla="*/ 14 w 18"/>
              <a:gd name="T1" fmla="*/ 174 h 174"/>
              <a:gd name="T2" fmla="*/ 14 w 18"/>
              <a:gd name="T3" fmla="*/ 174 h 174"/>
              <a:gd name="T4" fmla="*/ 8 w 18"/>
              <a:gd name="T5" fmla="*/ 154 h 174"/>
              <a:gd name="T6" fmla="*/ 4 w 18"/>
              <a:gd name="T7" fmla="*/ 130 h 174"/>
              <a:gd name="T8" fmla="*/ 2 w 18"/>
              <a:gd name="T9" fmla="*/ 108 h 174"/>
              <a:gd name="T10" fmla="*/ 0 w 18"/>
              <a:gd name="T11" fmla="*/ 84 h 174"/>
              <a:gd name="T12" fmla="*/ 0 w 18"/>
              <a:gd name="T13" fmla="*/ 84 h 174"/>
              <a:gd name="T14" fmla="*/ 2 w 18"/>
              <a:gd name="T15" fmla="*/ 62 h 174"/>
              <a:gd name="T16" fmla="*/ 4 w 18"/>
              <a:gd name="T17" fmla="*/ 42 h 174"/>
              <a:gd name="T18" fmla="*/ 8 w 18"/>
              <a:gd name="T19" fmla="*/ 20 h 174"/>
              <a:gd name="T20" fmla="*/ 12 w 18"/>
              <a:gd name="T21" fmla="*/ 0 h 174"/>
              <a:gd name="T22" fmla="*/ 12 w 18"/>
              <a:gd name="T23" fmla="*/ 0 h 174"/>
              <a:gd name="T24" fmla="*/ 18 w 18"/>
              <a:gd name="T25" fmla="*/ 0 h 174"/>
              <a:gd name="T26" fmla="*/ 18 w 18"/>
              <a:gd name="T27" fmla="*/ 0 h 174"/>
              <a:gd name="T28" fmla="*/ 12 w 18"/>
              <a:gd name="T29" fmla="*/ 20 h 174"/>
              <a:gd name="T30" fmla="*/ 8 w 18"/>
              <a:gd name="T31" fmla="*/ 40 h 174"/>
              <a:gd name="T32" fmla="*/ 6 w 18"/>
              <a:gd name="T33" fmla="*/ 62 h 174"/>
              <a:gd name="T34" fmla="*/ 4 w 18"/>
              <a:gd name="T35" fmla="*/ 84 h 174"/>
              <a:gd name="T36" fmla="*/ 4 w 18"/>
              <a:gd name="T37" fmla="*/ 84 h 174"/>
              <a:gd name="T38" fmla="*/ 6 w 18"/>
              <a:gd name="T39" fmla="*/ 108 h 174"/>
              <a:gd name="T40" fmla="*/ 8 w 18"/>
              <a:gd name="T41" fmla="*/ 130 h 174"/>
              <a:gd name="T42" fmla="*/ 12 w 18"/>
              <a:gd name="T43" fmla="*/ 152 h 174"/>
              <a:gd name="T44" fmla="*/ 18 w 18"/>
              <a:gd name="T45" fmla="*/ 174 h 174"/>
              <a:gd name="T46" fmla="*/ 18 w 18"/>
              <a:gd name="T47" fmla="*/ 174 h 174"/>
              <a:gd name="T48" fmla="*/ 14 w 18"/>
              <a:gd name="T4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" h="174">
                <a:moveTo>
                  <a:pt x="14" y="174"/>
                </a:moveTo>
                <a:lnTo>
                  <a:pt x="14" y="174"/>
                </a:lnTo>
                <a:lnTo>
                  <a:pt x="8" y="154"/>
                </a:lnTo>
                <a:lnTo>
                  <a:pt x="4" y="130"/>
                </a:lnTo>
                <a:lnTo>
                  <a:pt x="2" y="108"/>
                </a:lnTo>
                <a:lnTo>
                  <a:pt x="0" y="84"/>
                </a:lnTo>
                <a:lnTo>
                  <a:pt x="0" y="84"/>
                </a:lnTo>
                <a:lnTo>
                  <a:pt x="2" y="62"/>
                </a:lnTo>
                <a:lnTo>
                  <a:pt x="4" y="42"/>
                </a:lnTo>
                <a:lnTo>
                  <a:pt x="8" y="2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2" y="20"/>
                </a:lnTo>
                <a:lnTo>
                  <a:pt x="8" y="40"/>
                </a:lnTo>
                <a:lnTo>
                  <a:pt x="6" y="62"/>
                </a:lnTo>
                <a:lnTo>
                  <a:pt x="4" y="84"/>
                </a:lnTo>
                <a:lnTo>
                  <a:pt x="4" y="84"/>
                </a:lnTo>
                <a:lnTo>
                  <a:pt x="6" y="108"/>
                </a:lnTo>
                <a:lnTo>
                  <a:pt x="8" y="130"/>
                </a:lnTo>
                <a:lnTo>
                  <a:pt x="12" y="152"/>
                </a:lnTo>
                <a:lnTo>
                  <a:pt x="18" y="174"/>
                </a:lnTo>
                <a:lnTo>
                  <a:pt x="18" y="174"/>
                </a:lnTo>
                <a:lnTo>
                  <a:pt x="14" y="174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8" name="Freeform 60"/>
          <p:cNvSpPr>
            <a:spLocks/>
          </p:cNvSpPr>
          <p:nvPr/>
        </p:nvSpPr>
        <p:spPr bwMode="auto">
          <a:xfrm>
            <a:off x="3271838" y="3178175"/>
            <a:ext cx="28575" cy="276225"/>
          </a:xfrm>
          <a:custGeom>
            <a:avLst/>
            <a:gdLst>
              <a:gd name="T0" fmla="*/ 14 w 18"/>
              <a:gd name="T1" fmla="*/ 174 h 174"/>
              <a:gd name="T2" fmla="*/ 14 w 18"/>
              <a:gd name="T3" fmla="*/ 174 h 174"/>
              <a:gd name="T4" fmla="*/ 8 w 18"/>
              <a:gd name="T5" fmla="*/ 154 h 174"/>
              <a:gd name="T6" fmla="*/ 4 w 18"/>
              <a:gd name="T7" fmla="*/ 130 h 174"/>
              <a:gd name="T8" fmla="*/ 2 w 18"/>
              <a:gd name="T9" fmla="*/ 108 h 174"/>
              <a:gd name="T10" fmla="*/ 0 w 18"/>
              <a:gd name="T11" fmla="*/ 84 h 174"/>
              <a:gd name="T12" fmla="*/ 0 w 18"/>
              <a:gd name="T13" fmla="*/ 84 h 174"/>
              <a:gd name="T14" fmla="*/ 2 w 18"/>
              <a:gd name="T15" fmla="*/ 62 h 174"/>
              <a:gd name="T16" fmla="*/ 4 w 18"/>
              <a:gd name="T17" fmla="*/ 42 h 174"/>
              <a:gd name="T18" fmla="*/ 8 w 18"/>
              <a:gd name="T19" fmla="*/ 20 h 174"/>
              <a:gd name="T20" fmla="*/ 12 w 18"/>
              <a:gd name="T21" fmla="*/ 0 h 174"/>
              <a:gd name="T22" fmla="*/ 12 w 18"/>
              <a:gd name="T23" fmla="*/ 0 h 174"/>
              <a:gd name="T24" fmla="*/ 18 w 18"/>
              <a:gd name="T25" fmla="*/ 0 h 174"/>
              <a:gd name="T26" fmla="*/ 18 w 18"/>
              <a:gd name="T27" fmla="*/ 0 h 174"/>
              <a:gd name="T28" fmla="*/ 12 w 18"/>
              <a:gd name="T29" fmla="*/ 20 h 174"/>
              <a:gd name="T30" fmla="*/ 8 w 18"/>
              <a:gd name="T31" fmla="*/ 40 h 174"/>
              <a:gd name="T32" fmla="*/ 6 w 18"/>
              <a:gd name="T33" fmla="*/ 62 h 174"/>
              <a:gd name="T34" fmla="*/ 4 w 18"/>
              <a:gd name="T35" fmla="*/ 84 h 174"/>
              <a:gd name="T36" fmla="*/ 4 w 18"/>
              <a:gd name="T37" fmla="*/ 84 h 174"/>
              <a:gd name="T38" fmla="*/ 6 w 18"/>
              <a:gd name="T39" fmla="*/ 108 h 174"/>
              <a:gd name="T40" fmla="*/ 8 w 18"/>
              <a:gd name="T41" fmla="*/ 130 h 174"/>
              <a:gd name="T42" fmla="*/ 12 w 18"/>
              <a:gd name="T43" fmla="*/ 152 h 174"/>
              <a:gd name="T44" fmla="*/ 18 w 18"/>
              <a:gd name="T45" fmla="*/ 174 h 174"/>
              <a:gd name="T46" fmla="*/ 18 w 18"/>
              <a:gd name="T47" fmla="*/ 174 h 174"/>
              <a:gd name="T48" fmla="*/ 14 w 18"/>
              <a:gd name="T4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" h="174">
                <a:moveTo>
                  <a:pt x="14" y="174"/>
                </a:moveTo>
                <a:lnTo>
                  <a:pt x="14" y="174"/>
                </a:lnTo>
                <a:lnTo>
                  <a:pt x="8" y="154"/>
                </a:lnTo>
                <a:lnTo>
                  <a:pt x="4" y="130"/>
                </a:lnTo>
                <a:lnTo>
                  <a:pt x="2" y="108"/>
                </a:lnTo>
                <a:lnTo>
                  <a:pt x="0" y="84"/>
                </a:lnTo>
                <a:lnTo>
                  <a:pt x="0" y="84"/>
                </a:lnTo>
                <a:lnTo>
                  <a:pt x="2" y="62"/>
                </a:lnTo>
                <a:lnTo>
                  <a:pt x="4" y="42"/>
                </a:lnTo>
                <a:lnTo>
                  <a:pt x="8" y="2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2" y="20"/>
                </a:lnTo>
                <a:lnTo>
                  <a:pt x="8" y="40"/>
                </a:lnTo>
                <a:lnTo>
                  <a:pt x="6" y="62"/>
                </a:lnTo>
                <a:lnTo>
                  <a:pt x="4" y="84"/>
                </a:lnTo>
                <a:lnTo>
                  <a:pt x="4" y="84"/>
                </a:lnTo>
                <a:lnTo>
                  <a:pt x="6" y="108"/>
                </a:lnTo>
                <a:lnTo>
                  <a:pt x="8" y="130"/>
                </a:lnTo>
                <a:lnTo>
                  <a:pt x="12" y="152"/>
                </a:lnTo>
                <a:lnTo>
                  <a:pt x="18" y="174"/>
                </a:lnTo>
                <a:lnTo>
                  <a:pt x="18" y="174"/>
                </a:lnTo>
                <a:lnTo>
                  <a:pt x="14" y="1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29" name="Freeform 61"/>
          <p:cNvSpPr>
            <a:spLocks/>
          </p:cNvSpPr>
          <p:nvPr/>
        </p:nvSpPr>
        <p:spPr bwMode="auto">
          <a:xfrm>
            <a:off x="3294063" y="3454400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  <a:close/>
              </a:path>
            </a:pathLst>
          </a:custGeom>
          <a:solidFill>
            <a:srgbClr val="A3A3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0" name="Freeform 62"/>
          <p:cNvSpPr>
            <a:spLocks/>
          </p:cNvSpPr>
          <p:nvPr/>
        </p:nvSpPr>
        <p:spPr bwMode="auto">
          <a:xfrm>
            <a:off x="3294063" y="3454400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1" name="Freeform 63"/>
          <p:cNvSpPr>
            <a:spLocks/>
          </p:cNvSpPr>
          <p:nvPr/>
        </p:nvSpPr>
        <p:spPr bwMode="auto">
          <a:xfrm>
            <a:off x="2849563" y="3333750"/>
            <a:ext cx="1000125" cy="835025"/>
          </a:xfrm>
          <a:custGeom>
            <a:avLst/>
            <a:gdLst>
              <a:gd name="T0" fmla="*/ 318 w 630"/>
              <a:gd name="T1" fmla="*/ 526 h 526"/>
              <a:gd name="T2" fmla="*/ 254 w 630"/>
              <a:gd name="T3" fmla="*/ 520 h 526"/>
              <a:gd name="T4" fmla="*/ 194 w 630"/>
              <a:gd name="T5" fmla="*/ 500 h 526"/>
              <a:gd name="T6" fmla="*/ 140 w 630"/>
              <a:gd name="T7" fmla="*/ 472 h 526"/>
              <a:gd name="T8" fmla="*/ 94 w 630"/>
              <a:gd name="T9" fmla="*/ 434 h 526"/>
              <a:gd name="T10" fmla="*/ 74 w 630"/>
              <a:gd name="T11" fmla="*/ 410 h 526"/>
              <a:gd name="T12" fmla="*/ 38 w 630"/>
              <a:gd name="T13" fmla="*/ 360 h 526"/>
              <a:gd name="T14" fmla="*/ 14 w 630"/>
              <a:gd name="T15" fmla="*/ 304 h 526"/>
              <a:gd name="T16" fmla="*/ 2 w 630"/>
              <a:gd name="T17" fmla="*/ 242 h 526"/>
              <a:gd name="T18" fmla="*/ 0 w 630"/>
              <a:gd name="T19" fmla="*/ 210 h 526"/>
              <a:gd name="T20" fmla="*/ 6 w 630"/>
              <a:gd name="T21" fmla="*/ 152 h 526"/>
              <a:gd name="T22" fmla="*/ 22 w 630"/>
              <a:gd name="T23" fmla="*/ 96 h 526"/>
              <a:gd name="T24" fmla="*/ 48 w 630"/>
              <a:gd name="T25" fmla="*/ 46 h 526"/>
              <a:gd name="T26" fmla="*/ 82 w 630"/>
              <a:gd name="T27" fmla="*/ 0 h 526"/>
              <a:gd name="T28" fmla="*/ 84 w 630"/>
              <a:gd name="T29" fmla="*/ 4 h 526"/>
              <a:gd name="T30" fmla="*/ 66 w 630"/>
              <a:gd name="T31" fmla="*/ 26 h 526"/>
              <a:gd name="T32" fmla="*/ 38 w 630"/>
              <a:gd name="T33" fmla="*/ 72 h 526"/>
              <a:gd name="T34" fmla="*/ 16 w 630"/>
              <a:gd name="T35" fmla="*/ 124 h 526"/>
              <a:gd name="T36" fmla="*/ 6 w 630"/>
              <a:gd name="T37" fmla="*/ 182 h 526"/>
              <a:gd name="T38" fmla="*/ 4 w 630"/>
              <a:gd name="T39" fmla="*/ 210 h 526"/>
              <a:gd name="T40" fmla="*/ 10 w 630"/>
              <a:gd name="T41" fmla="*/ 274 h 526"/>
              <a:gd name="T42" fmla="*/ 30 w 630"/>
              <a:gd name="T43" fmla="*/ 332 h 526"/>
              <a:gd name="T44" fmla="*/ 58 w 630"/>
              <a:gd name="T45" fmla="*/ 384 h 526"/>
              <a:gd name="T46" fmla="*/ 96 w 630"/>
              <a:gd name="T47" fmla="*/ 430 h 526"/>
              <a:gd name="T48" fmla="*/ 118 w 630"/>
              <a:gd name="T49" fmla="*/ 450 h 526"/>
              <a:gd name="T50" fmla="*/ 168 w 630"/>
              <a:gd name="T51" fmla="*/ 484 h 526"/>
              <a:gd name="T52" fmla="*/ 226 w 630"/>
              <a:gd name="T53" fmla="*/ 508 h 526"/>
              <a:gd name="T54" fmla="*/ 286 w 630"/>
              <a:gd name="T55" fmla="*/ 520 h 526"/>
              <a:gd name="T56" fmla="*/ 318 w 630"/>
              <a:gd name="T57" fmla="*/ 522 h 526"/>
              <a:gd name="T58" fmla="*/ 382 w 630"/>
              <a:gd name="T59" fmla="*/ 516 h 526"/>
              <a:gd name="T60" fmla="*/ 440 w 630"/>
              <a:gd name="T61" fmla="*/ 498 h 526"/>
              <a:gd name="T62" fmla="*/ 494 w 630"/>
              <a:gd name="T63" fmla="*/ 468 h 526"/>
              <a:gd name="T64" fmla="*/ 540 w 630"/>
              <a:gd name="T65" fmla="*/ 430 h 526"/>
              <a:gd name="T66" fmla="*/ 556 w 630"/>
              <a:gd name="T67" fmla="*/ 414 h 526"/>
              <a:gd name="T68" fmla="*/ 582 w 630"/>
              <a:gd name="T69" fmla="*/ 380 h 526"/>
              <a:gd name="T70" fmla="*/ 604 w 630"/>
              <a:gd name="T71" fmla="*/ 340 h 526"/>
              <a:gd name="T72" fmla="*/ 620 w 630"/>
              <a:gd name="T73" fmla="*/ 298 h 526"/>
              <a:gd name="T74" fmla="*/ 626 w 630"/>
              <a:gd name="T75" fmla="*/ 276 h 526"/>
              <a:gd name="T76" fmla="*/ 630 w 630"/>
              <a:gd name="T77" fmla="*/ 276 h 526"/>
              <a:gd name="T78" fmla="*/ 616 w 630"/>
              <a:gd name="T79" fmla="*/ 320 h 526"/>
              <a:gd name="T80" fmla="*/ 598 w 630"/>
              <a:gd name="T81" fmla="*/ 362 h 526"/>
              <a:gd name="T82" fmla="*/ 574 w 630"/>
              <a:gd name="T83" fmla="*/ 400 h 526"/>
              <a:gd name="T84" fmla="*/ 544 w 630"/>
              <a:gd name="T85" fmla="*/ 434 h 526"/>
              <a:gd name="T86" fmla="*/ 520 w 630"/>
              <a:gd name="T87" fmla="*/ 454 h 526"/>
              <a:gd name="T88" fmla="*/ 470 w 630"/>
              <a:gd name="T89" fmla="*/ 488 h 526"/>
              <a:gd name="T90" fmla="*/ 414 w 630"/>
              <a:gd name="T91" fmla="*/ 512 h 526"/>
              <a:gd name="T92" fmla="*/ 352 w 630"/>
              <a:gd name="T93" fmla="*/ 524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0" h="526">
                <a:moveTo>
                  <a:pt x="318" y="526"/>
                </a:moveTo>
                <a:lnTo>
                  <a:pt x="318" y="526"/>
                </a:lnTo>
                <a:lnTo>
                  <a:pt x="286" y="524"/>
                </a:lnTo>
                <a:lnTo>
                  <a:pt x="254" y="520"/>
                </a:lnTo>
                <a:lnTo>
                  <a:pt x="224" y="512"/>
                </a:lnTo>
                <a:lnTo>
                  <a:pt x="194" y="500"/>
                </a:lnTo>
                <a:lnTo>
                  <a:pt x="166" y="488"/>
                </a:lnTo>
                <a:lnTo>
                  <a:pt x="140" y="472"/>
                </a:lnTo>
                <a:lnTo>
                  <a:pt x="116" y="454"/>
                </a:lnTo>
                <a:lnTo>
                  <a:pt x="94" y="434"/>
                </a:lnTo>
                <a:lnTo>
                  <a:pt x="94" y="434"/>
                </a:lnTo>
                <a:lnTo>
                  <a:pt x="74" y="410"/>
                </a:lnTo>
                <a:lnTo>
                  <a:pt x="54" y="386"/>
                </a:lnTo>
                <a:lnTo>
                  <a:pt x="38" y="360"/>
                </a:lnTo>
                <a:lnTo>
                  <a:pt x="26" y="334"/>
                </a:lnTo>
                <a:lnTo>
                  <a:pt x="14" y="304"/>
                </a:lnTo>
                <a:lnTo>
                  <a:pt x="6" y="274"/>
                </a:lnTo>
                <a:lnTo>
                  <a:pt x="2" y="242"/>
                </a:lnTo>
                <a:lnTo>
                  <a:pt x="0" y="210"/>
                </a:lnTo>
                <a:lnTo>
                  <a:pt x="0" y="210"/>
                </a:lnTo>
                <a:lnTo>
                  <a:pt x="2" y="180"/>
                </a:lnTo>
                <a:lnTo>
                  <a:pt x="6" y="152"/>
                </a:lnTo>
                <a:lnTo>
                  <a:pt x="12" y="124"/>
                </a:lnTo>
                <a:lnTo>
                  <a:pt x="22" y="96"/>
                </a:lnTo>
                <a:lnTo>
                  <a:pt x="34" y="70"/>
                </a:lnTo>
                <a:lnTo>
                  <a:pt x="48" y="46"/>
                </a:lnTo>
                <a:lnTo>
                  <a:pt x="64" y="22"/>
                </a:lnTo>
                <a:lnTo>
                  <a:pt x="82" y="0"/>
                </a:lnTo>
                <a:lnTo>
                  <a:pt x="82" y="0"/>
                </a:lnTo>
                <a:lnTo>
                  <a:pt x="84" y="4"/>
                </a:lnTo>
                <a:lnTo>
                  <a:pt x="84" y="4"/>
                </a:lnTo>
                <a:lnTo>
                  <a:pt x="66" y="26"/>
                </a:lnTo>
                <a:lnTo>
                  <a:pt x="50" y="48"/>
                </a:lnTo>
                <a:lnTo>
                  <a:pt x="38" y="72"/>
                </a:lnTo>
                <a:lnTo>
                  <a:pt x="26" y="98"/>
                </a:lnTo>
                <a:lnTo>
                  <a:pt x="16" y="124"/>
                </a:lnTo>
                <a:lnTo>
                  <a:pt x="10" y="152"/>
                </a:lnTo>
                <a:lnTo>
                  <a:pt x="6" y="182"/>
                </a:lnTo>
                <a:lnTo>
                  <a:pt x="4" y="210"/>
                </a:lnTo>
                <a:lnTo>
                  <a:pt x="4" y="210"/>
                </a:lnTo>
                <a:lnTo>
                  <a:pt x="6" y="242"/>
                </a:lnTo>
                <a:lnTo>
                  <a:pt x="10" y="274"/>
                </a:lnTo>
                <a:lnTo>
                  <a:pt x="18" y="302"/>
                </a:lnTo>
                <a:lnTo>
                  <a:pt x="30" y="332"/>
                </a:lnTo>
                <a:lnTo>
                  <a:pt x="42" y="358"/>
                </a:lnTo>
                <a:lnTo>
                  <a:pt x="58" y="384"/>
                </a:lnTo>
                <a:lnTo>
                  <a:pt x="76" y="408"/>
                </a:lnTo>
                <a:lnTo>
                  <a:pt x="96" y="430"/>
                </a:lnTo>
                <a:lnTo>
                  <a:pt x="96" y="430"/>
                </a:lnTo>
                <a:lnTo>
                  <a:pt x="118" y="450"/>
                </a:lnTo>
                <a:lnTo>
                  <a:pt x="142" y="468"/>
                </a:lnTo>
                <a:lnTo>
                  <a:pt x="168" y="484"/>
                </a:lnTo>
                <a:lnTo>
                  <a:pt x="196" y="498"/>
                </a:lnTo>
                <a:lnTo>
                  <a:pt x="226" y="508"/>
                </a:lnTo>
                <a:lnTo>
                  <a:pt x="256" y="516"/>
                </a:lnTo>
                <a:lnTo>
                  <a:pt x="286" y="520"/>
                </a:lnTo>
                <a:lnTo>
                  <a:pt x="318" y="522"/>
                </a:lnTo>
                <a:lnTo>
                  <a:pt x="318" y="522"/>
                </a:lnTo>
                <a:lnTo>
                  <a:pt x="350" y="520"/>
                </a:lnTo>
                <a:lnTo>
                  <a:pt x="382" y="516"/>
                </a:lnTo>
                <a:lnTo>
                  <a:pt x="412" y="508"/>
                </a:lnTo>
                <a:lnTo>
                  <a:pt x="440" y="498"/>
                </a:lnTo>
                <a:lnTo>
                  <a:pt x="468" y="484"/>
                </a:lnTo>
                <a:lnTo>
                  <a:pt x="494" y="468"/>
                </a:lnTo>
                <a:lnTo>
                  <a:pt x="518" y="450"/>
                </a:lnTo>
                <a:lnTo>
                  <a:pt x="540" y="430"/>
                </a:lnTo>
                <a:lnTo>
                  <a:pt x="540" y="430"/>
                </a:lnTo>
                <a:lnTo>
                  <a:pt x="556" y="414"/>
                </a:lnTo>
                <a:lnTo>
                  <a:pt x="570" y="398"/>
                </a:lnTo>
                <a:lnTo>
                  <a:pt x="582" y="380"/>
                </a:lnTo>
                <a:lnTo>
                  <a:pt x="594" y="360"/>
                </a:lnTo>
                <a:lnTo>
                  <a:pt x="604" y="340"/>
                </a:lnTo>
                <a:lnTo>
                  <a:pt x="612" y="320"/>
                </a:lnTo>
                <a:lnTo>
                  <a:pt x="620" y="298"/>
                </a:lnTo>
                <a:lnTo>
                  <a:pt x="626" y="276"/>
                </a:lnTo>
                <a:lnTo>
                  <a:pt x="626" y="276"/>
                </a:lnTo>
                <a:lnTo>
                  <a:pt x="630" y="276"/>
                </a:lnTo>
                <a:lnTo>
                  <a:pt x="630" y="276"/>
                </a:lnTo>
                <a:lnTo>
                  <a:pt x="624" y="298"/>
                </a:lnTo>
                <a:lnTo>
                  <a:pt x="616" y="320"/>
                </a:lnTo>
                <a:lnTo>
                  <a:pt x="608" y="342"/>
                </a:lnTo>
                <a:lnTo>
                  <a:pt x="598" y="362"/>
                </a:lnTo>
                <a:lnTo>
                  <a:pt x="586" y="380"/>
                </a:lnTo>
                <a:lnTo>
                  <a:pt x="574" y="400"/>
                </a:lnTo>
                <a:lnTo>
                  <a:pt x="558" y="416"/>
                </a:lnTo>
                <a:lnTo>
                  <a:pt x="544" y="434"/>
                </a:lnTo>
                <a:lnTo>
                  <a:pt x="544" y="434"/>
                </a:lnTo>
                <a:lnTo>
                  <a:pt x="520" y="454"/>
                </a:lnTo>
                <a:lnTo>
                  <a:pt x="496" y="472"/>
                </a:lnTo>
                <a:lnTo>
                  <a:pt x="470" y="488"/>
                </a:lnTo>
                <a:lnTo>
                  <a:pt x="442" y="500"/>
                </a:lnTo>
                <a:lnTo>
                  <a:pt x="414" y="512"/>
                </a:lnTo>
                <a:lnTo>
                  <a:pt x="382" y="520"/>
                </a:lnTo>
                <a:lnTo>
                  <a:pt x="352" y="524"/>
                </a:lnTo>
                <a:lnTo>
                  <a:pt x="318" y="526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2" name="Freeform 64"/>
          <p:cNvSpPr>
            <a:spLocks/>
          </p:cNvSpPr>
          <p:nvPr/>
        </p:nvSpPr>
        <p:spPr bwMode="auto">
          <a:xfrm>
            <a:off x="2849563" y="3333750"/>
            <a:ext cx="1000125" cy="835025"/>
          </a:xfrm>
          <a:custGeom>
            <a:avLst/>
            <a:gdLst>
              <a:gd name="T0" fmla="*/ 318 w 630"/>
              <a:gd name="T1" fmla="*/ 526 h 526"/>
              <a:gd name="T2" fmla="*/ 254 w 630"/>
              <a:gd name="T3" fmla="*/ 520 h 526"/>
              <a:gd name="T4" fmla="*/ 194 w 630"/>
              <a:gd name="T5" fmla="*/ 500 h 526"/>
              <a:gd name="T6" fmla="*/ 140 w 630"/>
              <a:gd name="T7" fmla="*/ 472 h 526"/>
              <a:gd name="T8" fmla="*/ 94 w 630"/>
              <a:gd name="T9" fmla="*/ 434 h 526"/>
              <a:gd name="T10" fmla="*/ 74 w 630"/>
              <a:gd name="T11" fmla="*/ 410 h 526"/>
              <a:gd name="T12" fmla="*/ 38 w 630"/>
              <a:gd name="T13" fmla="*/ 360 h 526"/>
              <a:gd name="T14" fmla="*/ 14 w 630"/>
              <a:gd name="T15" fmla="*/ 304 h 526"/>
              <a:gd name="T16" fmla="*/ 2 w 630"/>
              <a:gd name="T17" fmla="*/ 242 h 526"/>
              <a:gd name="T18" fmla="*/ 0 w 630"/>
              <a:gd name="T19" fmla="*/ 210 h 526"/>
              <a:gd name="T20" fmla="*/ 6 w 630"/>
              <a:gd name="T21" fmla="*/ 152 h 526"/>
              <a:gd name="T22" fmla="*/ 22 w 630"/>
              <a:gd name="T23" fmla="*/ 96 h 526"/>
              <a:gd name="T24" fmla="*/ 48 w 630"/>
              <a:gd name="T25" fmla="*/ 46 h 526"/>
              <a:gd name="T26" fmla="*/ 82 w 630"/>
              <a:gd name="T27" fmla="*/ 0 h 526"/>
              <a:gd name="T28" fmla="*/ 84 w 630"/>
              <a:gd name="T29" fmla="*/ 4 h 526"/>
              <a:gd name="T30" fmla="*/ 66 w 630"/>
              <a:gd name="T31" fmla="*/ 26 h 526"/>
              <a:gd name="T32" fmla="*/ 38 w 630"/>
              <a:gd name="T33" fmla="*/ 72 h 526"/>
              <a:gd name="T34" fmla="*/ 16 w 630"/>
              <a:gd name="T35" fmla="*/ 124 h 526"/>
              <a:gd name="T36" fmla="*/ 6 w 630"/>
              <a:gd name="T37" fmla="*/ 182 h 526"/>
              <a:gd name="T38" fmla="*/ 4 w 630"/>
              <a:gd name="T39" fmla="*/ 210 h 526"/>
              <a:gd name="T40" fmla="*/ 10 w 630"/>
              <a:gd name="T41" fmla="*/ 274 h 526"/>
              <a:gd name="T42" fmla="*/ 30 w 630"/>
              <a:gd name="T43" fmla="*/ 332 h 526"/>
              <a:gd name="T44" fmla="*/ 58 w 630"/>
              <a:gd name="T45" fmla="*/ 384 h 526"/>
              <a:gd name="T46" fmla="*/ 96 w 630"/>
              <a:gd name="T47" fmla="*/ 430 h 526"/>
              <a:gd name="T48" fmla="*/ 118 w 630"/>
              <a:gd name="T49" fmla="*/ 450 h 526"/>
              <a:gd name="T50" fmla="*/ 168 w 630"/>
              <a:gd name="T51" fmla="*/ 484 h 526"/>
              <a:gd name="T52" fmla="*/ 226 w 630"/>
              <a:gd name="T53" fmla="*/ 508 h 526"/>
              <a:gd name="T54" fmla="*/ 286 w 630"/>
              <a:gd name="T55" fmla="*/ 520 h 526"/>
              <a:gd name="T56" fmla="*/ 318 w 630"/>
              <a:gd name="T57" fmla="*/ 522 h 526"/>
              <a:gd name="T58" fmla="*/ 382 w 630"/>
              <a:gd name="T59" fmla="*/ 516 h 526"/>
              <a:gd name="T60" fmla="*/ 440 w 630"/>
              <a:gd name="T61" fmla="*/ 498 h 526"/>
              <a:gd name="T62" fmla="*/ 494 w 630"/>
              <a:gd name="T63" fmla="*/ 468 h 526"/>
              <a:gd name="T64" fmla="*/ 540 w 630"/>
              <a:gd name="T65" fmla="*/ 430 h 526"/>
              <a:gd name="T66" fmla="*/ 556 w 630"/>
              <a:gd name="T67" fmla="*/ 414 h 526"/>
              <a:gd name="T68" fmla="*/ 582 w 630"/>
              <a:gd name="T69" fmla="*/ 380 h 526"/>
              <a:gd name="T70" fmla="*/ 604 w 630"/>
              <a:gd name="T71" fmla="*/ 340 h 526"/>
              <a:gd name="T72" fmla="*/ 620 w 630"/>
              <a:gd name="T73" fmla="*/ 298 h 526"/>
              <a:gd name="T74" fmla="*/ 626 w 630"/>
              <a:gd name="T75" fmla="*/ 276 h 526"/>
              <a:gd name="T76" fmla="*/ 630 w 630"/>
              <a:gd name="T77" fmla="*/ 276 h 526"/>
              <a:gd name="T78" fmla="*/ 616 w 630"/>
              <a:gd name="T79" fmla="*/ 320 h 526"/>
              <a:gd name="T80" fmla="*/ 598 w 630"/>
              <a:gd name="T81" fmla="*/ 362 h 526"/>
              <a:gd name="T82" fmla="*/ 574 w 630"/>
              <a:gd name="T83" fmla="*/ 400 h 526"/>
              <a:gd name="T84" fmla="*/ 544 w 630"/>
              <a:gd name="T85" fmla="*/ 434 h 526"/>
              <a:gd name="T86" fmla="*/ 520 w 630"/>
              <a:gd name="T87" fmla="*/ 454 h 526"/>
              <a:gd name="T88" fmla="*/ 470 w 630"/>
              <a:gd name="T89" fmla="*/ 488 h 526"/>
              <a:gd name="T90" fmla="*/ 414 w 630"/>
              <a:gd name="T91" fmla="*/ 512 h 526"/>
              <a:gd name="T92" fmla="*/ 352 w 630"/>
              <a:gd name="T93" fmla="*/ 524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0" h="526">
                <a:moveTo>
                  <a:pt x="318" y="526"/>
                </a:moveTo>
                <a:lnTo>
                  <a:pt x="318" y="526"/>
                </a:lnTo>
                <a:lnTo>
                  <a:pt x="286" y="524"/>
                </a:lnTo>
                <a:lnTo>
                  <a:pt x="254" y="520"/>
                </a:lnTo>
                <a:lnTo>
                  <a:pt x="224" y="512"/>
                </a:lnTo>
                <a:lnTo>
                  <a:pt x="194" y="500"/>
                </a:lnTo>
                <a:lnTo>
                  <a:pt x="166" y="488"/>
                </a:lnTo>
                <a:lnTo>
                  <a:pt x="140" y="472"/>
                </a:lnTo>
                <a:lnTo>
                  <a:pt x="116" y="454"/>
                </a:lnTo>
                <a:lnTo>
                  <a:pt x="94" y="434"/>
                </a:lnTo>
                <a:lnTo>
                  <a:pt x="94" y="434"/>
                </a:lnTo>
                <a:lnTo>
                  <a:pt x="74" y="410"/>
                </a:lnTo>
                <a:lnTo>
                  <a:pt x="54" y="386"/>
                </a:lnTo>
                <a:lnTo>
                  <a:pt x="38" y="360"/>
                </a:lnTo>
                <a:lnTo>
                  <a:pt x="26" y="334"/>
                </a:lnTo>
                <a:lnTo>
                  <a:pt x="14" y="304"/>
                </a:lnTo>
                <a:lnTo>
                  <a:pt x="6" y="274"/>
                </a:lnTo>
                <a:lnTo>
                  <a:pt x="2" y="242"/>
                </a:lnTo>
                <a:lnTo>
                  <a:pt x="0" y="210"/>
                </a:lnTo>
                <a:lnTo>
                  <a:pt x="0" y="210"/>
                </a:lnTo>
                <a:lnTo>
                  <a:pt x="2" y="180"/>
                </a:lnTo>
                <a:lnTo>
                  <a:pt x="6" y="152"/>
                </a:lnTo>
                <a:lnTo>
                  <a:pt x="12" y="124"/>
                </a:lnTo>
                <a:lnTo>
                  <a:pt x="22" y="96"/>
                </a:lnTo>
                <a:lnTo>
                  <a:pt x="34" y="70"/>
                </a:lnTo>
                <a:lnTo>
                  <a:pt x="48" y="46"/>
                </a:lnTo>
                <a:lnTo>
                  <a:pt x="64" y="22"/>
                </a:lnTo>
                <a:lnTo>
                  <a:pt x="82" y="0"/>
                </a:lnTo>
                <a:lnTo>
                  <a:pt x="82" y="0"/>
                </a:lnTo>
                <a:lnTo>
                  <a:pt x="84" y="4"/>
                </a:lnTo>
                <a:lnTo>
                  <a:pt x="84" y="4"/>
                </a:lnTo>
                <a:lnTo>
                  <a:pt x="66" y="26"/>
                </a:lnTo>
                <a:lnTo>
                  <a:pt x="50" y="48"/>
                </a:lnTo>
                <a:lnTo>
                  <a:pt x="38" y="72"/>
                </a:lnTo>
                <a:lnTo>
                  <a:pt x="26" y="98"/>
                </a:lnTo>
                <a:lnTo>
                  <a:pt x="16" y="124"/>
                </a:lnTo>
                <a:lnTo>
                  <a:pt x="10" y="152"/>
                </a:lnTo>
                <a:lnTo>
                  <a:pt x="6" y="182"/>
                </a:lnTo>
                <a:lnTo>
                  <a:pt x="4" y="210"/>
                </a:lnTo>
                <a:lnTo>
                  <a:pt x="4" y="210"/>
                </a:lnTo>
                <a:lnTo>
                  <a:pt x="6" y="242"/>
                </a:lnTo>
                <a:lnTo>
                  <a:pt x="10" y="274"/>
                </a:lnTo>
                <a:lnTo>
                  <a:pt x="18" y="302"/>
                </a:lnTo>
                <a:lnTo>
                  <a:pt x="30" y="332"/>
                </a:lnTo>
                <a:lnTo>
                  <a:pt x="42" y="358"/>
                </a:lnTo>
                <a:lnTo>
                  <a:pt x="58" y="384"/>
                </a:lnTo>
                <a:lnTo>
                  <a:pt x="76" y="408"/>
                </a:lnTo>
                <a:lnTo>
                  <a:pt x="96" y="430"/>
                </a:lnTo>
                <a:lnTo>
                  <a:pt x="96" y="430"/>
                </a:lnTo>
                <a:lnTo>
                  <a:pt x="118" y="450"/>
                </a:lnTo>
                <a:lnTo>
                  <a:pt x="142" y="468"/>
                </a:lnTo>
                <a:lnTo>
                  <a:pt x="168" y="484"/>
                </a:lnTo>
                <a:lnTo>
                  <a:pt x="196" y="498"/>
                </a:lnTo>
                <a:lnTo>
                  <a:pt x="226" y="508"/>
                </a:lnTo>
                <a:lnTo>
                  <a:pt x="256" y="516"/>
                </a:lnTo>
                <a:lnTo>
                  <a:pt x="286" y="520"/>
                </a:lnTo>
                <a:lnTo>
                  <a:pt x="318" y="522"/>
                </a:lnTo>
                <a:lnTo>
                  <a:pt x="318" y="522"/>
                </a:lnTo>
                <a:lnTo>
                  <a:pt x="350" y="520"/>
                </a:lnTo>
                <a:lnTo>
                  <a:pt x="382" y="516"/>
                </a:lnTo>
                <a:lnTo>
                  <a:pt x="412" y="508"/>
                </a:lnTo>
                <a:lnTo>
                  <a:pt x="440" y="498"/>
                </a:lnTo>
                <a:lnTo>
                  <a:pt x="468" y="484"/>
                </a:lnTo>
                <a:lnTo>
                  <a:pt x="494" y="468"/>
                </a:lnTo>
                <a:lnTo>
                  <a:pt x="518" y="450"/>
                </a:lnTo>
                <a:lnTo>
                  <a:pt x="540" y="430"/>
                </a:lnTo>
                <a:lnTo>
                  <a:pt x="540" y="430"/>
                </a:lnTo>
                <a:lnTo>
                  <a:pt x="556" y="414"/>
                </a:lnTo>
                <a:lnTo>
                  <a:pt x="570" y="398"/>
                </a:lnTo>
                <a:lnTo>
                  <a:pt x="582" y="380"/>
                </a:lnTo>
                <a:lnTo>
                  <a:pt x="594" y="360"/>
                </a:lnTo>
                <a:lnTo>
                  <a:pt x="604" y="340"/>
                </a:lnTo>
                <a:lnTo>
                  <a:pt x="612" y="320"/>
                </a:lnTo>
                <a:lnTo>
                  <a:pt x="620" y="298"/>
                </a:lnTo>
                <a:lnTo>
                  <a:pt x="626" y="276"/>
                </a:lnTo>
                <a:lnTo>
                  <a:pt x="626" y="276"/>
                </a:lnTo>
                <a:lnTo>
                  <a:pt x="630" y="276"/>
                </a:lnTo>
                <a:lnTo>
                  <a:pt x="630" y="276"/>
                </a:lnTo>
                <a:lnTo>
                  <a:pt x="624" y="298"/>
                </a:lnTo>
                <a:lnTo>
                  <a:pt x="616" y="320"/>
                </a:lnTo>
                <a:lnTo>
                  <a:pt x="608" y="342"/>
                </a:lnTo>
                <a:lnTo>
                  <a:pt x="598" y="362"/>
                </a:lnTo>
                <a:lnTo>
                  <a:pt x="586" y="380"/>
                </a:lnTo>
                <a:lnTo>
                  <a:pt x="574" y="400"/>
                </a:lnTo>
                <a:lnTo>
                  <a:pt x="558" y="416"/>
                </a:lnTo>
                <a:lnTo>
                  <a:pt x="544" y="434"/>
                </a:lnTo>
                <a:lnTo>
                  <a:pt x="544" y="434"/>
                </a:lnTo>
                <a:lnTo>
                  <a:pt x="520" y="454"/>
                </a:lnTo>
                <a:lnTo>
                  <a:pt x="496" y="472"/>
                </a:lnTo>
                <a:lnTo>
                  <a:pt x="470" y="488"/>
                </a:lnTo>
                <a:lnTo>
                  <a:pt x="442" y="500"/>
                </a:lnTo>
                <a:lnTo>
                  <a:pt x="414" y="512"/>
                </a:lnTo>
                <a:lnTo>
                  <a:pt x="382" y="520"/>
                </a:lnTo>
                <a:lnTo>
                  <a:pt x="352" y="524"/>
                </a:lnTo>
                <a:lnTo>
                  <a:pt x="318" y="5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3" name="Line 65"/>
          <p:cNvSpPr>
            <a:spLocks noChangeShapeType="1"/>
          </p:cNvSpPr>
          <p:nvPr/>
        </p:nvSpPr>
        <p:spPr bwMode="auto">
          <a:xfrm>
            <a:off x="3859213" y="36671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4" name="Line 66"/>
          <p:cNvSpPr>
            <a:spLocks noChangeShapeType="1"/>
          </p:cNvSpPr>
          <p:nvPr/>
        </p:nvSpPr>
        <p:spPr bwMode="auto">
          <a:xfrm>
            <a:off x="3859213" y="36671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5" name="Freeform 67"/>
          <p:cNvSpPr>
            <a:spLocks/>
          </p:cNvSpPr>
          <p:nvPr/>
        </p:nvSpPr>
        <p:spPr bwMode="auto">
          <a:xfrm>
            <a:off x="2982913" y="3171825"/>
            <a:ext cx="311150" cy="161925"/>
          </a:xfrm>
          <a:custGeom>
            <a:avLst/>
            <a:gdLst>
              <a:gd name="T0" fmla="*/ 2 w 196"/>
              <a:gd name="T1" fmla="*/ 102 h 102"/>
              <a:gd name="T2" fmla="*/ 2 w 196"/>
              <a:gd name="T3" fmla="*/ 102 h 102"/>
              <a:gd name="T4" fmla="*/ 0 w 196"/>
              <a:gd name="T5" fmla="*/ 100 h 102"/>
              <a:gd name="T6" fmla="*/ 0 w 196"/>
              <a:gd name="T7" fmla="*/ 100 h 102"/>
              <a:gd name="T8" fmla="*/ 10 w 196"/>
              <a:gd name="T9" fmla="*/ 90 h 102"/>
              <a:gd name="T10" fmla="*/ 10 w 196"/>
              <a:gd name="T11" fmla="*/ 90 h 102"/>
              <a:gd name="T12" fmla="*/ 28 w 196"/>
              <a:gd name="T13" fmla="*/ 72 h 102"/>
              <a:gd name="T14" fmla="*/ 50 w 196"/>
              <a:gd name="T15" fmla="*/ 56 h 102"/>
              <a:gd name="T16" fmla="*/ 72 w 196"/>
              <a:gd name="T17" fmla="*/ 42 h 102"/>
              <a:gd name="T18" fmla="*/ 94 w 196"/>
              <a:gd name="T19" fmla="*/ 30 h 102"/>
              <a:gd name="T20" fmla="*/ 118 w 196"/>
              <a:gd name="T21" fmla="*/ 18 h 102"/>
              <a:gd name="T22" fmla="*/ 144 w 196"/>
              <a:gd name="T23" fmla="*/ 10 h 102"/>
              <a:gd name="T24" fmla="*/ 170 w 196"/>
              <a:gd name="T25" fmla="*/ 4 h 102"/>
              <a:gd name="T26" fmla="*/ 196 w 196"/>
              <a:gd name="T27" fmla="*/ 0 h 102"/>
              <a:gd name="T28" fmla="*/ 196 w 196"/>
              <a:gd name="T29" fmla="*/ 0 h 102"/>
              <a:gd name="T30" fmla="*/ 194 w 196"/>
              <a:gd name="T31" fmla="*/ 4 h 102"/>
              <a:gd name="T32" fmla="*/ 194 w 196"/>
              <a:gd name="T33" fmla="*/ 4 h 102"/>
              <a:gd name="T34" fmla="*/ 168 w 196"/>
              <a:gd name="T35" fmla="*/ 8 h 102"/>
              <a:gd name="T36" fmla="*/ 144 w 196"/>
              <a:gd name="T37" fmla="*/ 14 h 102"/>
              <a:gd name="T38" fmla="*/ 118 w 196"/>
              <a:gd name="T39" fmla="*/ 24 h 102"/>
              <a:gd name="T40" fmla="*/ 96 w 196"/>
              <a:gd name="T41" fmla="*/ 34 h 102"/>
              <a:gd name="T42" fmla="*/ 72 w 196"/>
              <a:gd name="T43" fmla="*/ 46 h 102"/>
              <a:gd name="T44" fmla="*/ 52 w 196"/>
              <a:gd name="T45" fmla="*/ 60 h 102"/>
              <a:gd name="T46" fmla="*/ 32 w 196"/>
              <a:gd name="T47" fmla="*/ 76 h 102"/>
              <a:gd name="T48" fmla="*/ 12 w 196"/>
              <a:gd name="T49" fmla="*/ 92 h 102"/>
              <a:gd name="T50" fmla="*/ 12 w 196"/>
              <a:gd name="T51" fmla="*/ 92 h 102"/>
              <a:gd name="T52" fmla="*/ 2 w 196"/>
              <a:gd name="T53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6" h="102">
                <a:moveTo>
                  <a:pt x="2" y="102"/>
                </a:moveTo>
                <a:lnTo>
                  <a:pt x="2" y="102"/>
                </a:lnTo>
                <a:lnTo>
                  <a:pt x="0" y="100"/>
                </a:lnTo>
                <a:lnTo>
                  <a:pt x="0" y="100"/>
                </a:lnTo>
                <a:lnTo>
                  <a:pt x="10" y="90"/>
                </a:lnTo>
                <a:lnTo>
                  <a:pt x="10" y="90"/>
                </a:lnTo>
                <a:lnTo>
                  <a:pt x="28" y="72"/>
                </a:lnTo>
                <a:lnTo>
                  <a:pt x="50" y="56"/>
                </a:lnTo>
                <a:lnTo>
                  <a:pt x="72" y="42"/>
                </a:lnTo>
                <a:lnTo>
                  <a:pt x="94" y="30"/>
                </a:lnTo>
                <a:lnTo>
                  <a:pt x="118" y="18"/>
                </a:lnTo>
                <a:lnTo>
                  <a:pt x="144" y="10"/>
                </a:lnTo>
                <a:lnTo>
                  <a:pt x="170" y="4"/>
                </a:lnTo>
                <a:lnTo>
                  <a:pt x="196" y="0"/>
                </a:lnTo>
                <a:lnTo>
                  <a:pt x="196" y="0"/>
                </a:lnTo>
                <a:lnTo>
                  <a:pt x="194" y="4"/>
                </a:lnTo>
                <a:lnTo>
                  <a:pt x="194" y="4"/>
                </a:lnTo>
                <a:lnTo>
                  <a:pt x="168" y="8"/>
                </a:lnTo>
                <a:lnTo>
                  <a:pt x="144" y="14"/>
                </a:lnTo>
                <a:lnTo>
                  <a:pt x="118" y="24"/>
                </a:lnTo>
                <a:lnTo>
                  <a:pt x="96" y="34"/>
                </a:lnTo>
                <a:lnTo>
                  <a:pt x="72" y="46"/>
                </a:lnTo>
                <a:lnTo>
                  <a:pt x="52" y="60"/>
                </a:lnTo>
                <a:lnTo>
                  <a:pt x="32" y="76"/>
                </a:lnTo>
                <a:lnTo>
                  <a:pt x="12" y="92"/>
                </a:lnTo>
                <a:lnTo>
                  <a:pt x="12" y="92"/>
                </a:lnTo>
                <a:lnTo>
                  <a:pt x="2" y="102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6" name="Freeform 68"/>
          <p:cNvSpPr>
            <a:spLocks/>
          </p:cNvSpPr>
          <p:nvPr/>
        </p:nvSpPr>
        <p:spPr bwMode="auto">
          <a:xfrm>
            <a:off x="2982913" y="3171825"/>
            <a:ext cx="311150" cy="161925"/>
          </a:xfrm>
          <a:custGeom>
            <a:avLst/>
            <a:gdLst>
              <a:gd name="T0" fmla="*/ 2 w 196"/>
              <a:gd name="T1" fmla="*/ 102 h 102"/>
              <a:gd name="T2" fmla="*/ 2 w 196"/>
              <a:gd name="T3" fmla="*/ 102 h 102"/>
              <a:gd name="T4" fmla="*/ 0 w 196"/>
              <a:gd name="T5" fmla="*/ 100 h 102"/>
              <a:gd name="T6" fmla="*/ 0 w 196"/>
              <a:gd name="T7" fmla="*/ 100 h 102"/>
              <a:gd name="T8" fmla="*/ 10 w 196"/>
              <a:gd name="T9" fmla="*/ 90 h 102"/>
              <a:gd name="T10" fmla="*/ 10 w 196"/>
              <a:gd name="T11" fmla="*/ 90 h 102"/>
              <a:gd name="T12" fmla="*/ 28 w 196"/>
              <a:gd name="T13" fmla="*/ 72 h 102"/>
              <a:gd name="T14" fmla="*/ 50 w 196"/>
              <a:gd name="T15" fmla="*/ 56 h 102"/>
              <a:gd name="T16" fmla="*/ 72 w 196"/>
              <a:gd name="T17" fmla="*/ 42 h 102"/>
              <a:gd name="T18" fmla="*/ 94 w 196"/>
              <a:gd name="T19" fmla="*/ 30 h 102"/>
              <a:gd name="T20" fmla="*/ 118 w 196"/>
              <a:gd name="T21" fmla="*/ 18 h 102"/>
              <a:gd name="T22" fmla="*/ 144 w 196"/>
              <a:gd name="T23" fmla="*/ 10 h 102"/>
              <a:gd name="T24" fmla="*/ 170 w 196"/>
              <a:gd name="T25" fmla="*/ 4 h 102"/>
              <a:gd name="T26" fmla="*/ 196 w 196"/>
              <a:gd name="T27" fmla="*/ 0 h 102"/>
              <a:gd name="T28" fmla="*/ 196 w 196"/>
              <a:gd name="T29" fmla="*/ 0 h 102"/>
              <a:gd name="T30" fmla="*/ 194 w 196"/>
              <a:gd name="T31" fmla="*/ 4 h 102"/>
              <a:gd name="T32" fmla="*/ 194 w 196"/>
              <a:gd name="T33" fmla="*/ 4 h 102"/>
              <a:gd name="T34" fmla="*/ 168 w 196"/>
              <a:gd name="T35" fmla="*/ 8 h 102"/>
              <a:gd name="T36" fmla="*/ 144 w 196"/>
              <a:gd name="T37" fmla="*/ 14 h 102"/>
              <a:gd name="T38" fmla="*/ 118 w 196"/>
              <a:gd name="T39" fmla="*/ 24 h 102"/>
              <a:gd name="T40" fmla="*/ 96 w 196"/>
              <a:gd name="T41" fmla="*/ 34 h 102"/>
              <a:gd name="T42" fmla="*/ 72 w 196"/>
              <a:gd name="T43" fmla="*/ 46 h 102"/>
              <a:gd name="T44" fmla="*/ 52 w 196"/>
              <a:gd name="T45" fmla="*/ 60 h 102"/>
              <a:gd name="T46" fmla="*/ 32 w 196"/>
              <a:gd name="T47" fmla="*/ 76 h 102"/>
              <a:gd name="T48" fmla="*/ 12 w 196"/>
              <a:gd name="T49" fmla="*/ 92 h 102"/>
              <a:gd name="T50" fmla="*/ 12 w 196"/>
              <a:gd name="T51" fmla="*/ 92 h 102"/>
              <a:gd name="T52" fmla="*/ 2 w 196"/>
              <a:gd name="T53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6" h="102">
                <a:moveTo>
                  <a:pt x="2" y="102"/>
                </a:moveTo>
                <a:lnTo>
                  <a:pt x="2" y="102"/>
                </a:lnTo>
                <a:lnTo>
                  <a:pt x="0" y="100"/>
                </a:lnTo>
                <a:lnTo>
                  <a:pt x="0" y="100"/>
                </a:lnTo>
                <a:lnTo>
                  <a:pt x="10" y="90"/>
                </a:lnTo>
                <a:lnTo>
                  <a:pt x="10" y="90"/>
                </a:lnTo>
                <a:lnTo>
                  <a:pt x="28" y="72"/>
                </a:lnTo>
                <a:lnTo>
                  <a:pt x="50" y="56"/>
                </a:lnTo>
                <a:lnTo>
                  <a:pt x="72" y="42"/>
                </a:lnTo>
                <a:lnTo>
                  <a:pt x="94" y="30"/>
                </a:lnTo>
                <a:lnTo>
                  <a:pt x="118" y="18"/>
                </a:lnTo>
                <a:lnTo>
                  <a:pt x="144" y="10"/>
                </a:lnTo>
                <a:lnTo>
                  <a:pt x="170" y="4"/>
                </a:lnTo>
                <a:lnTo>
                  <a:pt x="196" y="0"/>
                </a:lnTo>
                <a:lnTo>
                  <a:pt x="196" y="0"/>
                </a:lnTo>
                <a:lnTo>
                  <a:pt x="194" y="4"/>
                </a:lnTo>
                <a:lnTo>
                  <a:pt x="194" y="4"/>
                </a:lnTo>
                <a:lnTo>
                  <a:pt x="168" y="8"/>
                </a:lnTo>
                <a:lnTo>
                  <a:pt x="144" y="14"/>
                </a:lnTo>
                <a:lnTo>
                  <a:pt x="118" y="24"/>
                </a:lnTo>
                <a:lnTo>
                  <a:pt x="96" y="34"/>
                </a:lnTo>
                <a:lnTo>
                  <a:pt x="72" y="46"/>
                </a:lnTo>
                <a:lnTo>
                  <a:pt x="52" y="60"/>
                </a:lnTo>
                <a:lnTo>
                  <a:pt x="32" y="76"/>
                </a:lnTo>
                <a:lnTo>
                  <a:pt x="12" y="92"/>
                </a:lnTo>
                <a:lnTo>
                  <a:pt x="12" y="92"/>
                </a:lnTo>
                <a:lnTo>
                  <a:pt x="2" y="10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7" name="Freeform 69"/>
          <p:cNvSpPr>
            <a:spLocks/>
          </p:cNvSpPr>
          <p:nvPr/>
        </p:nvSpPr>
        <p:spPr bwMode="auto">
          <a:xfrm>
            <a:off x="2979738" y="3330575"/>
            <a:ext cx="6350" cy="952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0 w 4"/>
              <a:gd name="T5" fmla="*/ 2 h 6"/>
              <a:gd name="T6" fmla="*/ 0 w 4"/>
              <a:gd name="T7" fmla="*/ 2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2 h 6"/>
              <a:gd name="T14" fmla="*/ 4 w 4"/>
              <a:gd name="T15" fmla="*/ 2 h 6"/>
              <a:gd name="T16" fmla="*/ 2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2" y="6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8" name="Freeform 70"/>
          <p:cNvSpPr>
            <a:spLocks/>
          </p:cNvSpPr>
          <p:nvPr/>
        </p:nvSpPr>
        <p:spPr bwMode="auto">
          <a:xfrm>
            <a:off x="2979738" y="3330575"/>
            <a:ext cx="6350" cy="952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0 w 4"/>
              <a:gd name="T5" fmla="*/ 2 h 6"/>
              <a:gd name="T6" fmla="*/ 0 w 4"/>
              <a:gd name="T7" fmla="*/ 2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2 h 6"/>
              <a:gd name="T14" fmla="*/ 4 w 4"/>
              <a:gd name="T15" fmla="*/ 2 h 6"/>
              <a:gd name="T16" fmla="*/ 2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2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39" name="Freeform 71"/>
          <p:cNvSpPr>
            <a:spLocks/>
          </p:cNvSpPr>
          <p:nvPr/>
        </p:nvSpPr>
        <p:spPr bwMode="auto">
          <a:xfrm>
            <a:off x="3576638" y="3219450"/>
            <a:ext cx="282575" cy="546100"/>
          </a:xfrm>
          <a:custGeom>
            <a:avLst/>
            <a:gdLst>
              <a:gd name="T0" fmla="*/ 168 w 178"/>
              <a:gd name="T1" fmla="*/ 344 h 344"/>
              <a:gd name="T2" fmla="*/ 168 w 178"/>
              <a:gd name="T3" fmla="*/ 344 h 344"/>
              <a:gd name="T4" fmla="*/ 172 w 178"/>
              <a:gd name="T5" fmla="*/ 314 h 344"/>
              <a:gd name="T6" fmla="*/ 174 w 178"/>
              <a:gd name="T7" fmla="*/ 282 h 344"/>
              <a:gd name="T8" fmla="*/ 174 w 178"/>
              <a:gd name="T9" fmla="*/ 282 h 344"/>
              <a:gd name="T10" fmla="*/ 172 w 178"/>
              <a:gd name="T11" fmla="*/ 250 h 344"/>
              <a:gd name="T12" fmla="*/ 168 w 178"/>
              <a:gd name="T13" fmla="*/ 220 h 344"/>
              <a:gd name="T14" fmla="*/ 160 w 178"/>
              <a:gd name="T15" fmla="*/ 190 h 344"/>
              <a:gd name="T16" fmla="*/ 150 w 178"/>
              <a:gd name="T17" fmla="*/ 162 h 344"/>
              <a:gd name="T18" fmla="*/ 136 w 178"/>
              <a:gd name="T19" fmla="*/ 134 h 344"/>
              <a:gd name="T20" fmla="*/ 120 w 178"/>
              <a:gd name="T21" fmla="*/ 108 h 344"/>
              <a:gd name="T22" fmla="*/ 102 w 178"/>
              <a:gd name="T23" fmla="*/ 84 h 344"/>
              <a:gd name="T24" fmla="*/ 82 w 178"/>
              <a:gd name="T25" fmla="*/ 62 h 344"/>
              <a:gd name="T26" fmla="*/ 82 w 178"/>
              <a:gd name="T27" fmla="*/ 62 h 344"/>
              <a:gd name="T28" fmla="*/ 64 w 178"/>
              <a:gd name="T29" fmla="*/ 46 h 344"/>
              <a:gd name="T30" fmla="*/ 44 w 178"/>
              <a:gd name="T31" fmla="*/ 30 h 344"/>
              <a:gd name="T32" fmla="*/ 22 w 178"/>
              <a:gd name="T33" fmla="*/ 16 h 344"/>
              <a:gd name="T34" fmla="*/ 0 w 178"/>
              <a:gd name="T35" fmla="*/ 4 h 344"/>
              <a:gd name="T36" fmla="*/ 0 w 178"/>
              <a:gd name="T37" fmla="*/ 4 h 344"/>
              <a:gd name="T38" fmla="*/ 0 w 178"/>
              <a:gd name="T39" fmla="*/ 0 h 344"/>
              <a:gd name="T40" fmla="*/ 0 w 178"/>
              <a:gd name="T41" fmla="*/ 0 h 344"/>
              <a:gd name="T42" fmla="*/ 24 w 178"/>
              <a:gd name="T43" fmla="*/ 12 h 344"/>
              <a:gd name="T44" fmla="*/ 46 w 178"/>
              <a:gd name="T45" fmla="*/ 26 h 344"/>
              <a:gd name="T46" fmla="*/ 66 w 178"/>
              <a:gd name="T47" fmla="*/ 42 h 344"/>
              <a:gd name="T48" fmla="*/ 86 w 178"/>
              <a:gd name="T49" fmla="*/ 60 h 344"/>
              <a:gd name="T50" fmla="*/ 86 w 178"/>
              <a:gd name="T51" fmla="*/ 60 h 344"/>
              <a:gd name="T52" fmla="*/ 106 w 178"/>
              <a:gd name="T53" fmla="*/ 82 h 344"/>
              <a:gd name="T54" fmla="*/ 124 w 178"/>
              <a:gd name="T55" fmla="*/ 106 h 344"/>
              <a:gd name="T56" fmla="*/ 140 w 178"/>
              <a:gd name="T57" fmla="*/ 132 h 344"/>
              <a:gd name="T58" fmla="*/ 154 w 178"/>
              <a:gd name="T59" fmla="*/ 160 h 344"/>
              <a:gd name="T60" fmla="*/ 164 w 178"/>
              <a:gd name="T61" fmla="*/ 188 h 344"/>
              <a:gd name="T62" fmla="*/ 172 w 178"/>
              <a:gd name="T63" fmla="*/ 218 h 344"/>
              <a:gd name="T64" fmla="*/ 176 w 178"/>
              <a:gd name="T65" fmla="*/ 250 h 344"/>
              <a:gd name="T66" fmla="*/ 178 w 178"/>
              <a:gd name="T67" fmla="*/ 282 h 344"/>
              <a:gd name="T68" fmla="*/ 178 w 178"/>
              <a:gd name="T69" fmla="*/ 282 h 344"/>
              <a:gd name="T70" fmla="*/ 176 w 178"/>
              <a:gd name="T71" fmla="*/ 314 h 344"/>
              <a:gd name="T72" fmla="*/ 172 w 178"/>
              <a:gd name="T73" fmla="*/ 344 h 344"/>
              <a:gd name="T74" fmla="*/ 172 w 178"/>
              <a:gd name="T75" fmla="*/ 344 h 344"/>
              <a:gd name="T76" fmla="*/ 168 w 178"/>
              <a:gd name="T77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8" h="344">
                <a:moveTo>
                  <a:pt x="168" y="344"/>
                </a:moveTo>
                <a:lnTo>
                  <a:pt x="168" y="344"/>
                </a:lnTo>
                <a:lnTo>
                  <a:pt x="172" y="314"/>
                </a:lnTo>
                <a:lnTo>
                  <a:pt x="174" y="282"/>
                </a:lnTo>
                <a:lnTo>
                  <a:pt x="174" y="282"/>
                </a:lnTo>
                <a:lnTo>
                  <a:pt x="172" y="250"/>
                </a:lnTo>
                <a:lnTo>
                  <a:pt x="168" y="220"/>
                </a:lnTo>
                <a:lnTo>
                  <a:pt x="160" y="190"/>
                </a:lnTo>
                <a:lnTo>
                  <a:pt x="150" y="162"/>
                </a:lnTo>
                <a:lnTo>
                  <a:pt x="136" y="134"/>
                </a:lnTo>
                <a:lnTo>
                  <a:pt x="120" y="108"/>
                </a:lnTo>
                <a:lnTo>
                  <a:pt x="102" y="84"/>
                </a:lnTo>
                <a:lnTo>
                  <a:pt x="82" y="62"/>
                </a:lnTo>
                <a:lnTo>
                  <a:pt x="82" y="62"/>
                </a:lnTo>
                <a:lnTo>
                  <a:pt x="64" y="46"/>
                </a:lnTo>
                <a:lnTo>
                  <a:pt x="44" y="30"/>
                </a:lnTo>
                <a:lnTo>
                  <a:pt x="22" y="16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24" y="12"/>
                </a:lnTo>
                <a:lnTo>
                  <a:pt x="46" y="26"/>
                </a:lnTo>
                <a:lnTo>
                  <a:pt x="66" y="42"/>
                </a:lnTo>
                <a:lnTo>
                  <a:pt x="86" y="60"/>
                </a:lnTo>
                <a:lnTo>
                  <a:pt x="86" y="60"/>
                </a:lnTo>
                <a:lnTo>
                  <a:pt x="106" y="82"/>
                </a:lnTo>
                <a:lnTo>
                  <a:pt x="124" y="106"/>
                </a:lnTo>
                <a:lnTo>
                  <a:pt x="140" y="132"/>
                </a:lnTo>
                <a:lnTo>
                  <a:pt x="154" y="160"/>
                </a:lnTo>
                <a:lnTo>
                  <a:pt x="164" y="188"/>
                </a:lnTo>
                <a:lnTo>
                  <a:pt x="172" y="218"/>
                </a:lnTo>
                <a:lnTo>
                  <a:pt x="176" y="250"/>
                </a:lnTo>
                <a:lnTo>
                  <a:pt x="178" y="282"/>
                </a:lnTo>
                <a:lnTo>
                  <a:pt x="178" y="282"/>
                </a:lnTo>
                <a:lnTo>
                  <a:pt x="176" y="314"/>
                </a:lnTo>
                <a:lnTo>
                  <a:pt x="172" y="344"/>
                </a:lnTo>
                <a:lnTo>
                  <a:pt x="172" y="344"/>
                </a:lnTo>
                <a:lnTo>
                  <a:pt x="168" y="344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0" name="Freeform 72"/>
          <p:cNvSpPr>
            <a:spLocks/>
          </p:cNvSpPr>
          <p:nvPr/>
        </p:nvSpPr>
        <p:spPr bwMode="auto">
          <a:xfrm>
            <a:off x="3576638" y="3219450"/>
            <a:ext cx="282575" cy="546100"/>
          </a:xfrm>
          <a:custGeom>
            <a:avLst/>
            <a:gdLst>
              <a:gd name="T0" fmla="*/ 168 w 178"/>
              <a:gd name="T1" fmla="*/ 344 h 344"/>
              <a:gd name="T2" fmla="*/ 168 w 178"/>
              <a:gd name="T3" fmla="*/ 344 h 344"/>
              <a:gd name="T4" fmla="*/ 172 w 178"/>
              <a:gd name="T5" fmla="*/ 314 h 344"/>
              <a:gd name="T6" fmla="*/ 174 w 178"/>
              <a:gd name="T7" fmla="*/ 282 h 344"/>
              <a:gd name="T8" fmla="*/ 174 w 178"/>
              <a:gd name="T9" fmla="*/ 282 h 344"/>
              <a:gd name="T10" fmla="*/ 172 w 178"/>
              <a:gd name="T11" fmla="*/ 250 h 344"/>
              <a:gd name="T12" fmla="*/ 168 w 178"/>
              <a:gd name="T13" fmla="*/ 220 h 344"/>
              <a:gd name="T14" fmla="*/ 160 w 178"/>
              <a:gd name="T15" fmla="*/ 190 h 344"/>
              <a:gd name="T16" fmla="*/ 150 w 178"/>
              <a:gd name="T17" fmla="*/ 162 h 344"/>
              <a:gd name="T18" fmla="*/ 136 w 178"/>
              <a:gd name="T19" fmla="*/ 134 h 344"/>
              <a:gd name="T20" fmla="*/ 120 w 178"/>
              <a:gd name="T21" fmla="*/ 108 h 344"/>
              <a:gd name="T22" fmla="*/ 102 w 178"/>
              <a:gd name="T23" fmla="*/ 84 h 344"/>
              <a:gd name="T24" fmla="*/ 82 w 178"/>
              <a:gd name="T25" fmla="*/ 62 h 344"/>
              <a:gd name="T26" fmla="*/ 82 w 178"/>
              <a:gd name="T27" fmla="*/ 62 h 344"/>
              <a:gd name="T28" fmla="*/ 64 w 178"/>
              <a:gd name="T29" fmla="*/ 46 h 344"/>
              <a:gd name="T30" fmla="*/ 44 w 178"/>
              <a:gd name="T31" fmla="*/ 30 h 344"/>
              <a:gd name="T32" fmla="*/ 22 w 178"/>
              <a:gd name="T33" fmla="*/ 16 h 344"/>
              <a:gd name="T34" fmla="*/ 0 w 178"/>
              <a:gd name="T35" fmla="*/ 4 h 344"/>
              <a:gd name="T36" fmla="*/ 0 w 178"/>
              <a:gd name="T37" fmla="*/ 4 h 344"/>
              <a:gd name="T38" fmla="*/ 0 w 178"/>
              <a:gd name="T39" fmla="*/ 0 h 344"/>
              <a:gd name="T40" fmla="*/ 0 w 178"/>
              <a:gd name="T41" fmla="*/ 0 h 344"/>
              <a:gd name="T42" fmla="*/ 24 w 178"/>
              <a:gd name="T43" fmla="*/ 12 h 344"/>
              <a:gd name="T44" fmla="*/ 46 w 178"/>
              <a:gd name="T45" fmla="*/ 26 h 344"/>
              <a:gd name="T46" fmla="*/ 66 w 178"/>
              <a:gd name="T47" fmla="*/ 42 h 344"/>
              <a:gd name="T48" fmla="*/ 86 w 178"/>
              <a:gd name="T49" fmla="*/ 60 h 344"/>
              <a:gd name="T50" fmla="*/ 86 w 178"/>
              <a:gd name="T51" fmla="*/ 60 h 344"/>
              <a:gd name="T52" fmla="*/ 106 w 178"/>
              <a:gd name="T53" fmla="*/ 82 h 344"/>
              <a:gd name="T54" fmla="*/ 124 w 178"/>
              <a:gd name="T55" fmla="*/ 106 h 344"/>
              <a:gd name="T56" fmla="*/ 140 w 178"/>
              <a:gd name="T57" fmla="*/ 132 h 344"/>
              <a:gd name="T58" fmla="*/ 154 w 178"/>
              <a:gd name="T59" fmla="*/ 160 h 344"/>
              <a:gd name="T60" fmla="*/ 164 w 178"/>
              <a:gd name="T61" fmla="*/ 188 h 344"/>
              <a:gd name="T62" fmla="*/ 172 w 178"/>
              <a:gd name="T63" fmla="*/ 218 h 344"/>
              <a:gd name="T64" fmla="*/ 176 w 178"/>
              <a:gd name="T65" fmla="*/ 250 h 344"/>
              <a:gd name="T66" fmla="*/ 178 w 178"/>
              <a:gd name="T67" fmla="*/ 282 h 344"/>
              <a:gd name="T68" fmla="*/ 178 w 178"/>
              <a:gd name="T69" fmla="*/ 282 h 344"/>
              <a:gd name="T70" fmla="*/ 176 w 178"/>
              <a:gd name="T71" fmla="*/ 314 h 344"/>
              <a:gd name="T72" fmla="*/ 172 w 178"/>
              <a:gd name="T73" fmla="*/ 344 h 344"/>
              <a:gd name="T74" fmla="*/ 172 w 178"/>
              <a:gd name="T75" fmla="*/ 344 h 344"/>
              <a:gd name="T76" fmla="*/ 168 w 178"/>
              <a:gd name="T77" fmla="*/ 34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8" h="344">
                <a:moveTo>
                  <a:pt x="168" y="344"/>
                </a:moveTo>
                <a:lnTo>
                  <a:pt x="168" y="344"/>
                </a:lnTo>
                <a:lnTo>
                  <a:pt x="172" y="314"/>
                </a:lnTo>
                <a:lnTo>
                  <a:pt x="174" y="282"/>
                </a:lnTo>
                <a:lnTo>
                  <a:pt x="174" y="282"/>
                </a:lnTo>
                <a:lnTo>
                  <a:pt x="172" y="250"/>
                </a:lnTo>
                <a:lnTo>
                  <a:pt x="168" y="220"/>
                </a:lnTo>
                <a:lnTo>
                  <a:pt x="160" y="190"/>
                </a:lnTo>
                <a:lnTo>
                  <a:pt x="150" y="162"/>
                </a:lnTo>
                <a:lnTo>
                  <a:pt x="136" y="134"/>
                </a:lnTo>
                <a:lnTo>
                  <a:pt x="120" y="108"/>
                </a:lnTo>
                <a:lnTo>
                  <a:pt x="102" y="84"/>
                </a:lnTo>
                <a:lnTo>
                  <a:pt x="82" y="62"/>
                </a:lnTo>
                <a:lnTo>
                  <a:pt x="82" y="62"/>
                </a:lnTo>
                <a:lnTo>
                  <a:pt x="64" y="46"/>
                </a:lnTo>
                <a:lnTo>
                  <a:pt x="44" y="30"/>
                </a:lnTo>
                <a:lnTo>
                  <a:pt x="22" y="16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24" y="12"/>
                </a:lnTo>
                <a:lnTo>
                  <a:pt x="46" y="26"/>
                </a:lnTo>
                <a:lnTo>
                  <a:pt x="66" y="42"/>
                </a:lnTo>
                <a:lnTo>
                  <a:pt x="86" y="60"/>
                </a:lnTo>
                <a:lnTo>
                  <a:pt x="86" y="60"/>
                </a:lnTo>
                <a:lnTo>
                  <a:pt x="106" y="82"/>
                </a:lnTo>
                <a:lnTo>
                  <a:pt x="124" y="106"/>
                </a:lnTo>
                <a:lnTo>
                  <a:pt x="140" y="132"/>
                </a:lnTo>
                <a:lnTo>
                  <a:pt x="154" y="160"/>
                </a:lnTo>
                <a:lnTo>
                  <a:pt x="164" y="188"/>
                </a:lnTo>
                <a:lnTo>
                  <a:pt x="172" y="218"/>
                </a:lnTo>
                <a:lnTo>
                  <a:pt x="176" y="250"/>
                </a:lnTo>
                <a:lnTo>
                  <a:pt x="178" y="282"/>
                </a:lnTo>
                <a:lnTo>
                  <a:pt x="178" y="282"/>
                </a:lnTo>
                <a:lnTo>
                  <a:pt x="176" y="314"/>
                </a:lnTo>
                <a:lnTo>
                  <a:pt x="172" y="344"/>
                </a:lnTo>
                <a:lnTo>
                  <a:pt x="172" y="344"/>
                </a:lnTo>
                <a:lnTo>
                  <a:pt x="168" y="34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1" name="Freeform 73"/>
          <p:cNvSpPr>
            <a:spLocks/>
          </p:cNvSpPr>
          <p:nvPr/>
        </p:nvSpPr>
        <p:spPr bwMode="auto">
          <a:xfrm>
            <a:off x="3300413" y="3168650"/>
            <a:ext cx="273050" cy="53975"/>
          </a:xfrm>
          <a:custGeom>
            <a:avLst/>
            <a:gdLst>
              <a:gd name="T0" fmla="*/ 170 w 172"/>
              <a:gd name="T1" fmla="*/ 34 h 34"/>
              <a:gd name="T2" fmla="*/ 170 w 172"/>
              <a:gd name="T3" fmla="*/ 34 h 34"/>
              <a:gd name="T4" fmla="*/ 138 w 172"/>
              <a:gd name="T5" fmla="*/ 20 h 34"/>
              <a:gd name="T6" fmla="*/ 106 w 172"/>
              <a:gd name="T7" fmla="*/ 12 h 34"/>
              <a:gd name="T8" fmla="*/ 70 w 172"/>
              <a:gd name="T9" fmla="*/ 6 h 34"/>
              <a:gd name="T10" fmla="*/ 34 w 172"/>
              <a:gd name="T11" fmla="*/ 4 h 34"/>
              <a:gd name="T12" fmla="*/ 34 w 172"/>
              <a:gd name="T13" fmla="*/ 4 h 34"/>
              <a:gd name="T14" fmla="*/ 0 w 172"/>
              <a:gd name="T15" fmla="*/ 6 h 34"/>
              <a:gd name="T16" fmla="*/ 0 w 172"/>
              <a:gd name="T17" fmla="*/ 6 h 34"/>
              <a:gd name="T18" fmla="*/ 0 w 172"/>
              <a:gd name="T19" fmla="*/ 2 h 34"/>
              <a:gd name="T20" fmla="*/ 0 w 172"/>
              <a:gd name="T21" fmla="*/ 2 h 34"/>
              <a:gd name="T22" fmla="*/ 34 w 172"/>
              <a:gd name="T23" fmla="*/ 0 h 34"/>
              <a:gd name="T24" fmla="*/ 34 w 172"/>
              <a:gd name="T25" fmla="*/ 0 h 34"/>
              <a:gd name="T26" fmla="*/ 70 w 172"/>
              <a:gd name="T27" fmla="*/ 2 h 34"/>
              <a:gd name="T28" fmla="*/ 106 w 172"/>
              <a:gd name="T29" fmla="*/ 8 h 34"/>
              <a:gd name="T30" fmla="*/ 140 w 172"/>
              <a:gd name="T31" fmla="*/ 16 h 34"/>
              <a:gd name="T32" fmla="*/ 172 w 172"/>
              <a:gd name="T33" fmla="*/ 30 h 34"/>
              <a:gd name="T34" fmla="*/ 172 w 172"/>
              <a:gd name="T35" fmla="*/ 30 h 34"/>
              <a:gd name="T36" fmla="*/ 170 w 172"/>
              <a:gd name="T3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2" h="34">
                <a:moveTo>
                  <a:pt x="170" y="34"/>
                </a:moveTo>
                <a:lnTo>
                  <a:pt x="170" y="34"/>
                </a:lnTo>
                <a:lnTo>
                  <a:pt x="138" y="20"/>
                </a:lnTo>
                <a:lnTo>
                  <a:pt x="106" y="12"/>
                </a:lnTo>
                <a:lnTo>
                  <a:pt x="70" y="6"/>
                </a:lnTo>
                <a:lnTo>
                  <a:pt x="34" y="4"/>
                </a:lnTo>
                <a:lnTo>
                  <a:pt x="34" y="4"/>
                </a:lnTo>
                <a:lnTo>
                  <a:pt x="0" y="6"/>
                </a:lnTo>
                <a:lnTo>
                  <a:pt x="0" y="6"/>
                </a:lnTo>
                <a:lnTo>
                  <a:pt x="0" y="2"/>
                </a:lnTo>
                <a:lnTo>
                  <a:pt x="0" y="2"/>
                </a:lnTo>
                <a:lnTo>
                  <a:pt x="34" y="0"/>
                </a:lnTo>
                <a:lnTo>
                  <a:pt x="34" y="0"/>
                </a:lnTo>
                <a:lnTo>
                  <a:pt x="70" y="2"/>
                </a:lnTo>
                <a:lnTo>
                  <a:pt x="106" y="8"/>
                </a:lnTo>
                <a:lnTo>
                  <a:pt x="140" y="16"/>
                </a:lnTo>
                <a:lnTo>
                  <a:pt x="172" y="30"/>
                </a:lnTo>
                <a:lnTo>
                  <a:pt x="172" y="30"/>
                </a:lnTo>
                <a:lnTo>
                  <a:pt x="170" y="34"/>
                </a:lnTo>
                <a:close/>
              </a:path>
            </a:pathLst>
          </a:custGeom>
          <a:solidFill>
            <a:srgbClr val="DCA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2" name="Freeform 74"/>
          <p:cNvSpPr>
            <a:spLocks/>
          </p:cNvSpPr>
          <p:nvPr/>
        </p:nvSpPr>
        <p:spPr bwMode="auto">
          <a:xfrm>
            <a:off x="3300413" y="3168650"/>
            <a:ext cx="273050" cy="53975"/>
          </a:xfrm>
          <a:custGeom>
            <a:avLst/>
            <a:gdLst>
              <a:gd name="T0" fmla="*/ 170 w 172"/>
              <a:gd name="T1" fmla="*/ 34 h 34"/>
              <a:gd name="T2" fmla="*/ 170 w 172"/>
              <a:gd name="T3" fmla="*/ 34 h 34"/>
              <a:gd name="T4" fmla="*/ 138 w 172"/>
              <a:gd name="T5" fmla="*/ 20 h 34"/>
              <a:gd name="T6" fmla="*/ 106 w 172"/>
              <a:gd name="T7" fmla="*/ 12 h 34"/>
              <a:gd name="T8" fmla="*/ 70 w 172"/>
              <a:gd name="T9" fmla="*/ 6 h 34"/>
              <a:gd name="T10" fmla="*/ 34 w 172"/>
              <a:gd name="T11" fmla="*/ 4 h 34"/>
              <a:gd name="T12" fmla="*/ 34 w 172"/>
              <a:gd name="T13" fmla="*/ 4 h 34"/>
              <a:gd name="T14" fmla="*/ 0 w 172"/>
              <a:gd name="T15" fmla="*/ 6 h 34"/>
              <a:gd name="T16" fmla="*/ 0 w 172"/>
              <a:gd name="T17" fmla="*/ 6 h 34"/>
              <a:gd name="T18" fmla="*/ 0 w 172"/>
              <a:gd name="T19" fmla="*/ 2 h 34"/>
              <a:gd name="T20" fmla="*/ 0 w 172"/>
              <a:gd name="T21" fmla="*/ 2 h 34"/>
              <a:gd name="T22" fmla="*/ 34 w 172"/>
              <a:gd name="T23" fmla="*/ 0 h 34"/>
              <a:gd name="T24" fmla="*/ 34 w 172"/>
              <a:gd name="T25" fmla="*/ 0 h 34"/>
              <a:gd name="T26" fmla="*/ 70 w 172"/>
              <a:gd name="T27" fmla="*/ 2 h 34"/>
              <a:gd name="T28" fmla="*/ 106 w 172"/>
              <a:gd name="T29" fmla="*/ 8 h 34"/>
              <a:gd name="T30" fmla="*/ 140 w 172"/>
              <a:gd name="T31" fmla="*/ 16 h 34"/>
              <a:gd name="T32" fmla="*/ 172 w 172"/>
              <a:gd name="T33" fmla="*/ 30 h 34"/>
              <a:gd name="T34" fmla="*/ 172 w 172"/>
              <a:gd name="T35" fmla="*/ 30 h 34"/>
              <a:gd name="T36" fmla="*/ 170 w 172"/>
              <a:gd name="T3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2" h="34">
                <a:moveTo>
                  <a:pt x="170" y="34"/>
                </a:moveTo>
                <a:lnTo>
                  <a:pt x="170" y="34"/>
                </a:lnTo>
                <a:lnTo>
                  <a:pt x="138" y="20"/>
                </a:lnTo>
                <a:lnTo>
                  <a:pt x="106" y="12"/>
                </a:lnTo>
                <a:lnTo>
                  <a:pt x="70" y="6"/>
                </a:lnTo>
                <a:lnTo>
                  <a:pt x="34" y="4"/>
                </a:lnTo>
                <a:lnTo>
                  <a:pt x="34" y="4"/>
                </a:lnTo>
                <a:lnTo>
                  <a:pt x="0" y="6"/>
                </a:lnTo>
                <a:lnTo>
                  <a:pt x="0" y="6"/>
                </a:lnTo>
                <a:lnTo>
                  <a:pt x="0" y="2"/>
                </a:lnTo>
                <a:lnTo>
                  <a:pt x="0" y="2"/>
                </a:lnTo>
                <a:lnTo>
                  <a:pt x="34" y="0"/>
                </a:lnTo>
                <a:lnTo>
                  <a:pt x="34" y="0"/>
                </a:lnTo>
                <a:lnTo>
                  <a:pt x="70" y="2"/>
                </a:lnTo>
                <a:lnTo>
                  <a:pt x="106" y="8"/>
                </a:lnTo>
                <a:lnTo>
                  <a:pt x="140" y="16"/>
                </a:lnTo>
                <a:lnTo>
                  <a:pt x="172" y="30"/>
                </a:lnTo>
                <a:lnTo>
                  <a:pt x="172" y="30"/>
                </a:lnTo>
                <a:lnTo>
                  <a:pt x="170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3" name="Freeform 75"/>
          <p:cNvSpPr>
            <a:spLocks/>
          </p:cNvSpPr>
          <p:nvPr/>
        </p:nvSpPr>
        <p:spPr bwMode="auto">
          <a:xfrm>
            <a:off x="3570288" y="3216275"/>
            <a:ext cx="6350" cy="9525"/>
          </a:xfrm>
          <a:custGeom>
            <a:avLst/>
            <a:gdLst>
              <a:gd name="T0" fmla="*/ 4 w 4"/>
              <a:gd name="T1" fmla="*/ 6 h 6"/>
              <a:gd name="T2" fmla="*/ 4 w 4"/>
              <a:gd name="T3" fmla="*/ 6 h 6"/>
              <a:gd name="T4" fmla="*/ 0 w 4"/>
              <a:gd name="T5" fmla="*/ 4 h 6"/>
              <a:gd name="T6" fmla="*/ 0 w 4"/>
              <a:gd name="T7" fmla="*/ 4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2 h 6"/>
              <a:gd name="T14" fmla="*/ 4 w 4"/>
              <a:gd name="T15" fmla="*/ 2 h 6"/>
              <a:gd name="T16" fmla="*/ 4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6"/>
                </a:lnTo>
                <a:close/>
              </a:path>
            </a:pathLst>
          </a:custGeom>
          <a:solidFill>
            <a:srgbClr val="8282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4" name="Freeform 76"/>
          <p:cNvSpPr>
            <a:spLocks/>
          </p:cNvSpPr>
          <p:nvPr/>
        </p:nvSpPr>
        <p:spPr bwMode="auto">
          <a:xfrm>
            <a:off x="3570288" y="3216275"/>
            <a:ext cx="6350" cy="9525"/>
          </a:xfrm>
          <a:custGeom>
            <a:avLst/>
            <a:gdLst>
              <a:gd name="T0" fmla="*/ 4 w 4"/>
              <a:gd name="T1" fmla="*/ 6 h 6"/>
              <a:gd name="T2" fmla="*/ 4 w 4"/>
              <a:gd name="T3" fmla="*/ 6 h 6"/>
              <a:gd name="T4" fmla="*/ 0 w 4"/>
              <a:gd name="T5" fmla="*/ 4 h 6"/>
              <a:gd name="T6" fmla="*/ 0 w 4"/>
              <a:gd name="T7" fmla="*/ 4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2 h 6"/>
              <a:gd name="T14" fmla="*/ 4 w 4"/>
              <a:gd name="T15" fmla="*/ 2 h 6"/>
              <a:gd name="T16" fmla="*/ 4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5" name="Freeform 77"/>
          <p:cNvSpPr>
            <a:spLocks/>
          </p:cNvSpPr>
          <p:nvPr/>
        </p:nvSpPr>
        <p:spPr bwMode="auto">
          <a:xfrm>
            <a:off x="3843338" y="3765550"/>
            <a:ext cx="6350" cy="6350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0 w 4"/>
              <a:gd name="T7" fmla="*/ 0 h 4"/>
              <a:gd name="T8" fmla="*/ 4 w 4"/>
              <a:gd name="T9" fmla="*/ 0 h 4"/>
              <a:gd name="T10" fmla="*/ 4 w 4"/>
              <a:gd name="T11" fmla="*/ 0 h 4"/>
              <a:gd name="T12" fmla="*/ 4 w 4"/>
              <a:gd name="T13" fmla="*/ 4 h 4"/>
              <a:gd name="T14" fmla="*/ 4 w 4"/>
              <a:gd name="T15" fmla="*/ 4 h 4"/>
              <a:gd name="T16" fmla="*/ 0 w 4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6" name="Freeform 78"/>
          <p:cNvSpPr>
            <a:spLocks/>
          </p:cNvSpPr>
          <p:nvPr/>
        </p:nvSpPr>
        <p:spPr bwMode="auto">
          <a:xfrm>
            <a:off x="3843338" y="3765550"/>
            <a:ext cx="6350" cy="6350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0 w 4"/>
              <a:gd name="T7" fmla="*/ 0 h 4"/>
              <a:gd name="T8" fmla="*/ 4 w 4"/>
              <a:gd name="T9" fmla="*/ 0 h 4"/>
              <a:gd name="T10" fmla="*/ 4 w 4"/>
              <a:gd name="T11" fmla="*/ 0 h 4"/>
              <a:gd name="T12" fmla="*/ 4 w 4"/>
              <a:gd name="T13" fmla="*/ 4 h 4"/>
              <a:gd name="T14" fmla="*/ 4 w 4"/>
              <a:gd name="T15" fmla="*/ 4 h 4"/>
              <a:gd name="T16" fmla="*/ 0 w 4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7" name="Freeform 79"/>
          <p:cNvSpPr>
            <a:spLocks/>
          </p:cNvSpPr>
          <p:nvPr/>
        </p:nvSpPr>
        <p:spPr bwMode="auto">
          <a:xfrm>
            <a:off x="3290888" y="3171825"/>
            <a:ext cx="9525" cy="6350"/>
          </a:xfrm>
          <a:custGeom>
            <a:avLst/>
            <a:gdLst>
              <a:gd name="T0" fmla="*/ 0 w 6"/>
              <a:gd name="T1" fmla="*/ 4 h 4"/>
              <a:gd name="T2" fmla="*/ 0 w 6"/>
              <a:gd name="T3" fmla="*/ 4 h 4"/>
              <a:gd name="T4" fmla="*/ 2 w 6"/>
              <a:gd name="T5" fmla="*/ 0 h 4"/>
              <a:gd name="T6" fmla="*/ 2 w 6"/>
              <a:gd name="T7" fmla="*/ 0 h 4"/>
              <a:gd name="T8" fmla="*/ 6 w 6"/>
              <a:gd name="T9" fmla="*/ 0 h 4"/>
              <a:gd name="T10" fmla="*/ 6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0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6" y="4"/>
                </a:lnTo>
                <a:lnTo>
                  <a:pt x="6" y="4"/>
                </a:lnTo>
                <a:lnTo>
                  <a:pt x="0" y="4"/>
                </a:lnTo>
                <a:close/>
              </a:path>
            </a:pathLst>
          </a:custGeom>
          <a:solidFill>
            <a:srgbClr val="7272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48" name="Freeform 80"/>
          <p:cNvSpPr>
            <a:spLocks/>
          </p:cNvSpPr>
          <p:nvPr/>
        </p:nvSpPr>
        <p:spPr bwMode="auto">
          <a:xfrm>
            <a:off x="3290888" y="3171825"/>
            <a:ext cx="9525" cy="6350"/>
          </a:xfrm>
          <a:custGeom>
            <a:avLst/>
            <a:gdLst>
              <a:gd name="T0" fmla="*/ 0 w 6"/>
              <a:gd name="T1" fmla="*/ 4 h 4"/>
              <a:gd name="T2" fmla="*/ 0 w 6"/>
              <a:gd name="T3" fmla="*/ 4 h 4"/>
              <a:gd name="T4" fmla="*/ 2 w 6"/>
              <a:gd name="T5" fmla="*/ 0 h 4"/>
              <a:gd name="T6" fmla="*/ 2 w 6"/>
              <a:gd name="T7" fmla="*/ 0 h 4"/>
              <a:gd name="T8" fmla="*/ 6 w 6"/>
              <a:gd name="T9" fmla="*/ 0 h 4"/>
              <a:gd name="T10" fmla="*/ 6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0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6" y="4"/>
                </a:lnTo>
                <a:lnTo>
                  <a:pt x="6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1" name="Freeform 83"/>
          <p:cNvSpPr>
            <a:spLocks/>
          </p:cNvSpPr>
          <p:nvPr/>
        </p:nvSpPr>
        <p:spPr bwMode="auto">
          <a:xfrm>
            <a:off x="2671763" y="2660650"/>
            <a:ext cx="460375" cy="330200"/>
          </a:xfrm>
          <a:custGeom>
            <a:avLst/>
            <a:gdLst>
              <a:gd name="T0" fmla="*/ 0 w 290"/>
              <a:gd name="T1" fmla="*/ 2 h 208"/>
              <a:gd name="T2" fmla="*/ 288 w 290"/>
              <a:gd name="T3" fmla="*/ 208 h 208"/>
              <a:gd name="T4" fmla="*/ 288 w 290"/>
              <a:gd name="T5" fmla="*/ 208 h 208"/>
              <a:gd name="T6" fmla="*/ 290 w 290"/>
              <a:gd name="T7" fmla="*/ 206 h 208"/>
              <a:gd name="T8" fmla="*/ 290 w 290"/>
              <a:gd name="T9" fmla="*/ 206 h 208"/>
              <a:gd name="T10" fmla="*/ 290 w 290"/>
              <a:gd name="T11" fmla="*/ 204 h 208"/>
              <a:gd name="T12" fmla="*/ 4 w 290"/>
              <a:gd name="T13" fmla="*/ 0 h 208"/>
              <a:gd name="T14" fmla="*/ 4 w 290"/>
              <a:gd name="T15" fmla="*/ 0 h 208"/>
              <a:gd name="T16" fmla="*/ 0 w 290"/>
              <a:gd name="T17" fmla="*/ 0 h 208"/>
              <a:gd name="T18" fmla="*/ 0 w 290"/>
              <a:gd name="T19" fmla="*/ 0 h 208"/>
              <a:gd name="T20" fmla="*/ 0 w 290"/>
              <a:gd name="T21" fmla="*/ 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0" h="208">
                <a:moveTo>
                  <a:pt x="0" y="2"/>
                </a:moveTo>
                <a:lnTo>
                  <a:pt x="288" y="208"/>
                </a:lnTo>
                <a:lnTo>
                  <a:pt x="288" y="208"/>
                </a:lnTo>
                <a:lnTo>
                  <a:pt x="290" y="206"/>
                </a:lnTo>
                <a:lnTo>
                  <a:pt x="290" y="206"/>
                </a:lnTo>
                <a:lnTo>
                  <a:pt x="290" y="204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2" name="Freeform 84"/>
          <p:cNvSpPr>
            <a:spLocks/>
          </p:cNvSpPr>
          <p:nvPr/>
        </p:nvSpPr>
        <p:spPr bwMode="auto">
          <a:xfrm>
            <a:off x="2671763" y="2660650"/>
            <a:ext cx="460375" cy="330200"/>
          </a:xfrm>
          <a:custGeom>
            <a:avLst/>
            <a:gdLst>
              <a:gd name="T0" fmla="*/ 0 w 290"/>
              <a:gd name="T1" fmla="*/ 2 h 208"/>
              <a:gd name="T2" fmla="*/ 288 w 290"/>
              <a:gd name="T3" fmla="*/ 208 h 208"/>
              <a:gd name="T4" fmla="*/ 288 w 290"/>
              <a:gd name="T5" fmla="*/ 208 h 208"/>
              <a:gd name="T6" fmla="*/ 290 w 290"/>
              <a:gd name="T7" fmla="*/ 206 h 208"/>
              <a:gd name="T8" fmla="*/ 290 w 290"/>
              <a:gd name="T9" fmla="*/ 206 h 208"/>
              <a:gd name="T10" fmla="*/ 290 w 290"/>
              <a:gd name="T11" fmla="*/ 204 h 208"/>
              <a:gd name="T12" fmla="*/ 4 w 290"/>
              <a:gd name="T13" fmla="*/ 0 h 208"/>
              <a:gd name="T14" fmla="*/ 4 w 290"/>
              <a:gd name="T15" fmla="*/ 0 h 208"/>
              <a:gd name="T16" fmla="*/ 0 w 290"/>
              <a:gd name="T17" fmla="*/ 0 h 208"/>
              <a:gd name="T18" fmla="*/ 0 w 290"/>
              <a:gd name="T19" fmla="*/ 0 h 208"/>
              <a:gd name="T20" fmla="*/ 0 w 290"/>
              <a:gd name="T21" fmla="*/ 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0" h="208">
                <a:moveTo>
                  <a:pt x="0" y="2"/>
                </a:moveTo>
                <a:lnTo>
                  <a:pt x="288" y="208"/>
                </a:lnTo>
                <a:lnTo>
                  <a:pt x="288" y="208"/>
                </a:lnTo>
                <a:lnTo>
                  <a:pt x="290" y="206"/>
                </a:lnTo>
                <a:lnTo>
                  <a:pt x="290" y="206"/>
                </a:lnTo>
                <a:lnTo>
                  <a:pt x="290" y="204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3" name="Freeform 85"/>
          <p:cNvSpPr>
            <a:spLocks/>
          </p:cNvSpPr>
          <p:nvPr/>
        </p:nvSpPr>
        <p:spPr bwMode="auto">
          <a:xfrm>
            <a:off x="3100388" y="2955925"/>
            <a:ext cx="66675" cy="57150"/>
          </a:xfrm>
          <a:custGeom>
            <a:avLst/>
            <a:gdLst>
              <a:gd name="T0" fmla="*/ 42 w 42"/>
              <a:gd name="T1" fmla="*/ 36 h 36"/>
              <a:gd name="T2" fmla="*/ 0 w 42"/>
              <a:gd name="T3" fmla="*/ 26 h 36"/>
              <a:gd name="T4" fmla="*/ 16 w 42"/>
              <a:gd name="T5" fmla="*/ 18 h 36"/>
              <a:gd name="T6" fmla="*/ 18 w 42"/>
              <a:gd name="T7" fmla="*/ 0 h 36"/>
              <a:gd name="T8" fmla="*/ 42 w 42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6">
                <a:moveTo>
                  <a:pt x="42" y="36"/>
                </a:moveTo>
                <a:lnTo>
                  <a:pt x="0" y="26"/>
                </a:lnTo>
                <a:lnTo>
                  <a:pt x="16" y="18"/>
                </a:lnTo>
                <a:lnTo>
                  <a:pt x="18" y="0"/>
                </a:lnTo>
                <a:lnTo>
                  <a:pt x="42" y="3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4" name="Freeform 86"/>
          <p:cNvSpPr>
            <a:spLocks/>
          </p:cNvSpPr>
          <p:nvPr/>
        </p:nvSpPr>
        <p:spPr bwMode="auto">
          <a:xfrm>
            <a:off x="3100388" y="2955925"/>
            <a:ext cx="66675" cy="57150"/>
          </a:xfrm>
          <a:custGeom>
            <a:avLst/>
            <a:gdLst>
              <a:gd name="T0" fmla="*/ 42 w 42"/>
              <a:gd name="T1" fmla="*/ 36 h 36"/>
              <a:gd name="T2" fmla="*/ 0 w 42"/>
              <a:gd name="T3" fmla="*/ 26 h 36"/>
              <a:gd name="T4" fmla="*/ 16 w 42"/>
              <a:gd name="T5" fmla="*/ 18 h 36"/>
              <a:gd name="T6" fmla="*/ 18 w 42"/>
              <a:gd name="T7" fmla="*/ 0 h 36"/>
              <a:gd name="T8" fmla="*/ 42 w 42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6">
                <a:moveTo>
                  <a:pt x="42" y="36"/>
                </a:moveTo>
                <a:lnTo>
                  <a:pt x="0" y="26"/>
                </a:lnTo>
                <a:lnTo>
                  <a:pt x="16" y="18"/>
                </a:lnTo>
                <a:lnTo>
                  <a:pt x="18" y="0"/>
                </a:lnTo>
                <a:lnTo>
                  <a:pt x="42" y="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5" name="Freeform 87"/>
          <p:cNvSpPr>
            <a:spLocks/>
          </p:cNvSpPr>
          <p:nvPr/>
        </p:nvSpPr>
        <p:spPr bwMode="auto">
          <a:xfrm>
            <a:off x="4170363" y="2933700"/>
            <a:ext cx="971550" cy="6350"/>
          </a:xfrm>
          <a:custGeom>
            <a:avLst/>
            <a:gdLst>
              <a:gd name="T0" fmla="*/ 2 w 612"/>
              <a:gd name="T1" fmla="*/ 4 h 4"/>
              <a:gd name="T2" fmla="*/ 610 w 612"/>
              <a:gd name="T3" fmla="*/ 4 h 4"/>
              <a:gd name="T4" fmla="*/ 610 w 612"/>
              <a:gd name="T5" fmla="*/ 4 h 4"/>
              <a:gd name="T6" fmla="*/ 612 w 612"/>
              <a:gd name="T7" fmla="*/ 2 h 4"/>
              <a:gd name="T8" fmla="*/ 612 w 612"/>
              <a:gd name="T9" fmla="*/ 2 h 4"/>
              <a:gd name="T10" fmla="*/ 610 w 612"/>
              <a:gd name="T11" fmla="*/ 0 h 4"/>
              <a:gd name="T12" fmla="*/ 2 w 612"/>
              <a:gd name="T13" fmla="*/ 0 h 4"/>
              <a:gd name="T14" fmla="*/ 2 w 612"/>
              <a:gd name="T15" fmla="*/ 0 h 4"/>
              <a:gd name="T16" fmla="*/ 0 w 612"/>
              <a:gd name="T17" fmla="*/ 2 h 4"/>
              <a:gd name="T18" fmla="*/ 0 w 612"/>
              <a:gd name="T19" fmla="*/ 2 h 4"/>
              <a:gd name="T20" fmla="*/ 2 w 612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2" h="4">
                <a:moveTo>
                  <a:pt x="2" y="4"/>
                </a:moveTo>
                <a:lnTo>
                  <a:pt x="610" y="4"/>
                </a:lnTo>
                <a:lnTo>
                  <a:pt x="610" y="4"/>
                </a:lnTo>
                <a:lnTo>
                  <a:pt x="612" y="2"/>
                </a:lnTo>
                <a:lnTo>
                  <a:pt x="612" y="2"/>
                </a:lnTo>
                <a:lnTo>
                  <a:pt x="610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6" name="Freeform 88"/>
          <p:cNvSpPr>
            <a:spLocks/>
          </p:cNvSpPr>
          <p:nvPr/>
        </p:nvSpPr>
        <p:spPr bwMode="auto">
          <a:xfrm>
            <a:off x="4170363" y="2933700"/>
            <a:ext cx="971550" cy="6350"/>
          </a:xfrm>
          <a:custGeom>
            <a:avLst/>
            <a:gdLst>
              <a:gd name="T0" fmla="*/ 2 w 612"/>
              <a:gd name="T1" fmla="*/ 4 h 4"/>
              <a:gd name="T2" fmla="*/ 610 w 612"/>
              <a:gd name="T3" fmla="*/ 4 h 4"/>
              <a:gd name="T4" fmla="*/ 610 w 612"/>
              <a:gd name="T5" fmla="*/ 4 h 4"/>
              <a:gd name="T6" fmla="*/ 612 w 612"/>
              <a:gd name="T7" fmla="*/ 2 h 4"/>
              <a:gd name="T8" fmla="*/ 612 w 612"/>
              <a:gd name="T9" fmla="*/ 2 h 4"/>
              <a:gd name="T10" fmla="*/ 610 w 612"/>
              <a:gd name="T11" fmla="*/ 0 h 4"/>
              <a:gd name="T12" fmla="*/ 2 w 612"/>
              <a:gd name="T13" fmla="*/ 0 h 4"/>
              <a:gd name="T14" fmla="*/ 2 w 612"/>
              <a:gd name="T15" fmla="*/ 0 h 4"/>
              <a:gd name="T16" fmla="*/ 0 w 612"/>
              <a:gd name="T17" fmla="*/ 2 h 4"/>
              <a:gd name="T18" fmla="*/ 0 w 612"/>
              <a:gd name="T19" fmla="*/ 2 h 4"/>
              <a:gd name="T20" fmla="*/ 2 w 612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2" h="4">
                <a:moveTo>
                  <a:pt x="2" y="4"/>
                </a:moveTo>
                <a:lnTo>
                  <a:pt x="610" y="4"/>
                </a:lnTo>
                <a:lnTo>
                  <a:pt x="610" y="4"/>
                </a:lnTo>
                <a:lnTo>
                  <a:pt x="612" y="2"/>
                </a:lnTo>
                <a:lnTo>
                  <a:pt x="612" y="2"/>
                </a:lnTo>
                <a:lnTo>
                  <a:pt x="610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7" name="Freeform 89"/>
          <p:cNvSpPr>
            <a:spLocks/>
          </p:cNvSpPr>
          <p:nvPr/>
        </p:nvSpPr>
        <p:spPr bwMode="auto">
          <a:xfrm>
            <a:off x="3932238" y="2936875"/>
            <a:ext cx="762000" cy="196850"/>
          </a:xfrm>
          <a:custGeom>
            <a:avLst/>
            <a:gdLst>
              <a:gd name="T0" fmla="*/ 476 w 480"/>
              <a:gd name="T1" fmla="*/ 0 h 124"/>
              <a:gd name="T2" fmla="*/ 2 w 480"/>
              <a:gd name="T3" fmla="*/ 120 h 124"/>
              <a:gd name="T4" fmla="*/ 2 w 480"/>
              <a:gd name="T5" fmla="*/ 120 h 124"/>
              <a:gd name="T6" fmla="*/ 0 w 480"/>
              <a:gd name="T7" fmla="*/ 124 h 124"/>
              <a:gd name="T8" fmla="*/ 0 w 480"/>
              <a:gd name="T9" fmla="*/ 124 h 124"/>
              <a:gd name="T10" fmla="*/ 4 w 480"/>
              <a:gd name="T11" fmla="*/ 124 h 124"/>
              <a:gd name="T12" fmla="*/ 478 w 480"/>
              <a:gd name="T13" fmla="*/ 4 h 124"/>
              <a:gd name="T14" fmla="*/ 478 w 480"/>
              <a:gd name="T15" fmla="*/ 4 h 124"/>
              <a:gd name="T16" fmla="*/ 480 w 480"/>
              <a:gd name="T17" fmla="*/ 2 h 124"/>
              <a:gd name="T18" fmla="*/ 480 w 480"/>
              <a:gd name="T19" fmla="*/ 2 h 124"/>
              <a:gd name="T20" fmla="*/ 476 w 480"/>
              <a:gd name="T2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0" h="124">
                <a:moveTo>
                  <a:pt x="476" y="0"/>
                </a:moveTo>
                <a:lnTo>
                  <a:pt x="2" y="120"/>
                </a:lnTo>
                <a:lnTo>
                  <a:pt x="2" y="120"/>
                </a:lnTo>
                <a:lnTo>
                  <a:pt x="0" y="124"/>
                </a:lnTo>
                <a:lnTo>
                  <a:pt x="0" y="124"/>
                </a:lnTo>
                <a:lnTo>
                  <a:pt x="4" y="124"/>
                </a:lnTo>
                <a:lnTo>
                  <a:pt x="478" y="4"/>
                </a:lnTo>
                <a:lnTo>
                  <a:pt x="478" y="4"/>
                </a:lnTo>
                <a:lnTo>
                  <a:pt x="480" y="2"/>
                </a:lnTo>
                <a:lnTo>
                  <a:pt x="480" y="2"/>
                </a:lnTo>
                <a:lnTo>
                  <a:pt x="47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8" name="Freeform 90"/>
          <p:cNvSpPr>
            <a:spLocks/>
          </p:cNvSpPr>
          <p:nvPr/>
        </p:nvSpPr>
        <p:spPr bwMode="auto">
          <a:xfrm>
            <a:off x="3932238" y="2936875"/>
            <a:ext cx="762000" cy="196850"/>
          </a:xfrm>
          <a:custGeom>
            <a:avLst/>
            <a:gdLst>
              <a:gd name="T0" fmla="*/ 476 w 480"/>
              <a:gd name="T1" fmla="*/ 0 h 124"/>
              <a:gd name="T2" fmla="*/ 2 w 480"/>
              <a:gd name="T3" fmla="*/ 120 h 124"/>
              <a:gd name="T4" fmla="*/ 2 w 480"/>
              <a:gd name="T5" fmla="*/ 120 h 124"/>
              <a:gd name="T6" fmla="*/ 0 w 480"/>
              <a:gd name="T7" fmla="*/ 124 h 124"/>
              <a:gd name="T8" fmla="*/ 0 w 480"/>
              <a:gd name="T9" fmla="*/ 124 h 124"/>
              <a:gd name="T10" fmla="*/ 4 w 480"/>
              <a:gd name="T11" fmla="*/ 124 h 124"/>
              <a:gd name="T12" fmla="*/ 478 w 480"/>
              <a:gd name="T13" fmla="*/ 4 h 124"/>
              <a:gd name="T14" fmla="*/ 478 w 480"/>
              <a:gd name="T15" fmla="*/ 4 h 124"/>
              <a:gd name="T16" fmla="*/ 480 w 480"/>
              <a:gd name="T17" fmla="*/ 2 h 124"/>
              <a:gd name="T18" fmla="*/ 480 w 480"/>
              <a:gd name="T19" fmla="*/ 2 h 124"/>
              <a:gd name="T20" fmla="*/ 476 w 480"/>
              <a:gd name="T2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0" h="124">
                <a:moveTo>
                  <a:pt x="476" y="0"/>
                </a:moveTo>
                <a:lnTo>
                  <a:pt x="2" y="120"/>
                </a:lnTo>
                <a:lnTo>
                  <a:pt x="2" y="120"/>
                </a:lnTo>
                <a:lnTo>
                  <a:pt x="0" y="124"/>
                </a:lnTo>
                <a:lnTo>
                  <a:pt x="0" y="124"/>
                </a:lnTo>
                <a:lnTo>
                  <a:pt x="4" y="124"/>
                </a:lnTo>
                <a:lnTo>
                  <a:pt x="478" y="4"/>
                </a:lnTo>
                <a:lnTo>
                  <a:pt x="478" y="4"/>
                </a:lnTo>
                <a:lnTo>
                  <a:pt x="480" y="2"/>
                </a:lnTo>
                <a:lnTo>
                  <a:pt x="480" y="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59" name="Freeform 91"/>
          <p:cNvSpPr>
            <a:spLocks/>
          </p:cNvSpPr>
          <p:nvPr/>
        </p:nvSpPr>
        <p:spPr bwMode="auto">
          <a:xfrm>
            <a:off x="3894138" y="3101975"/>
            <a:ext cx="66675" cy="50800"/>
          </a:xfrm>
          <a:custGeom>
            <a:avLst/>
            <a:gdLst>
              <a:gd name="T0" fmla="*/ 0 w 42"/>
              <a:gd name="T1" fmla="*/ 26 h 32"/>
              <a:gd name="T2" fmla="*/ 34 w 42"/>
              <a:gd name="T3" fmla="*/ 0 h 32"/>
              <a:gd name="T4" fmla="*/ 28 w 42"/>
              <a:gd name="T5" fmla="*/ 18 h 32"/>
              <a:gd name="T6" fmla="*/ 42 w 42"/>
              <a:gd name="T7" fmla="*/ 32 h 32"/>
              <a:gd name="T8" fmla="*/ 0 w 42"/>
              <a:gd name="T9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2">
                <a:moveTo>
                  <a:pt x="0" y="26"/>
                </a:moveTo>
                <a:lnTo>
                  <a:pt x="34" y="0"/>
                </a:lnTo>
                <a:lnTo>
                  <a:pt x="28" y="18"/>
                </a:lnTo>
                <a:lnTo>
                  <a:pt x="42" y="32"/>
                </a:lnTo>
                <a:lnTo>
                  <a:pt x="0" y="2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0" name="Freeform 92"/>
          <p:cNvSpPr>
            <a:spLocks/>
          </p:cNvSpPr>
          <p:nvPr/>
        </p:nvSpPr>
        <p:spPr bwMode="auto">
          <a:xfrm>
            <a:off x="3894138" y="3101975"/>
            <a:ext cx="66675" cy="50800"/>
          </a:xfrm>
          <a:custGeom>
            <a:avLst/>
            <a:gdLst>
              <a:gd name="T0" fmla="*/ 0 w 42"/>
              <a:gd name="T1" fmla="*/ 26 h 32"/>
              <a:gd name="T2" fmla="*/ 34 w 42"/>
              <a:gd name="T3" fmla="*/ 0 h 32"/>
              <a:gd name="T4" fmla="*/ 28 w 42"/>
              <a:gd name="T5" fmla="*/ 18 h 32"/>
              <a:gd name="T6" fmla="*/ 42 w 42"/>
              <a:gd name="T7" fmla="*/ 32 h 32"/>
              <a:gd name="T8" fmla="*/ 0 w 42"/>
              <a:gd name="T9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2">
                <a:moveTo>
                  <a:pt x="0" y="26"/>
                </a:moveTo>
                <a:lnTo>
                  <a:pt x="34" y="0"/>
                </a:lnTo>
                <a:lnTo>
                  <a:pt x="28" y="18"/>
                </a:lnTo>
                <a:lnTo>
                  <a:pt x="42" y="32"/>
                </a:lnTo>
                <a:lnTo>
                  <a:pt x="0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1" name="Freeform 93"/>
          <p:cNvSpPr>
            <a:spLocks/>
          </p:cNvSpPr>
          <p:nvPr/>
        </p:nvSpPr>
        <p:spPr bwMode="auto">
          <a:xfrm>
            <a:off x="3262313" y="2727325"/>
            <a:ext cx="895350" cy="6350"/>
          </a:xfrm>
          <a:custGeom>
            <a:avLst/>
            <a:gdLst>
              <a:gd name="T0" fmla="*/ 2 w 564"/>
              <a:gd name="T1" fmla="*/ 4 h 4"/>
              <a:gd name="T2" fmla="*/ 562 w 564"/>
              <a:gd name="T3" fmla="*/ 4 h 4"/>
              <a:gd name="T4" fmla="*/ 562 w 564"/>
              <a:gd name="T5" fmla="*/ 4 h 4"/>
              <a:gd name="T6" fmla="*/ 564 w 564"/>
              <a:gd name="T7" fmla="*/ 2 h 4"/>
              <a:gd name="T8" fmla="*/ 564 w 564"/>
              <a:gd name="T9" fmla="*/ 2 h 4"/>
              <a:gd name="T10" fmla="*/ 562 w 564"/>
              <a:gd name="T11" fmla="*/ 0 h 4"/>
              <a:gd name="T12" fmla="*/ 2 w 564"/>
              <a:gd name="T13" fmla="*/ 0 h 4"/>
              <a:gd name="T14" fmla="*/ 2 w 564"/>
              <a:gd name="T15" fmla="*/ 0 h 4"/>
              <a:gd name="T16" fmla="*/ 0 w 564"/>
              <a:gd name="T17" fmla="*/ 2 h 4"/>
              <a:gd name="T18" fmla="*/ 0 w 564"/>
              <a:gd name="T19" fmla="*/ 2 h 4"/>
              <a:gd name="T20" fmla="*/ 2 w 564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4" h="4">
                <a:moveTo>
                  <a:pt x="2" y="4"/>
                </a:moveTo>
                <a:lnTo>
                  <a:pt x="562" y="4"/>
                </a:lnTo>
                <a:lnTo>
                  <a:pt x="562" y="4"/>
                </a:lnTo>
                <a:lnTo>
                  <a:pt x="564" y="2"/>
                </a:lnTo>
                <a:lnTo>
                  <a:pt x="564" y="2"/>
                </a:lnTo>
                <a:lnTo>
                  <a:pt x="56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2" name="Freeform 94"/>
          <p:cNvSpPr>
            <a:spLocks/>
          </p:cNvSpPr>
          <p:nvPr/>
        </p:nvSpPr>
        <p:spPr bwMode="auto">
          <a:xfrm>
            <a:off x="3262313" y="2727325"/>
            <a:ext cx="895350" cy="6350"/>
          </a:xfrm>
          <a:custGeom>
            <a:avLst/>
            <a:gdLst>
              <a:gd name="T0" fmla="*/ 2 w 564"/>
              <a:gd name="T1" fmla="*/ 4 h 4"/>
              <a:gd name="T2" fmla="*/ 562 w 564"/>
              <a:gd name="T3" fmla="*/ 4 h 4"/>
              <a:gd name="T4" fmla="*/ 562 w 564"/>
              <a:gd name="T5" fmla="*/ 4 h 4"/>
              <a:gd name="T6" fmla="*/ 564 w 564"/>
              <a:gd name="T7" fmla="*/ 2 h 4"/>
              <a:gd name="T8" fmla="*/ 564 w 564"/>
              <a:gd name="T9" fmla="*/ 2 h 4"/>
              <a:gd name="T10" fmla="*/ 562 w 564"/>
              <a:gd name="T11" fmla="*/ 0 h 4"/>
              <a:gd name="T12" fmla="*/ 2 w 564"/>
              <a:gd name="T13" fmla="*/ 0 h 4"/>
              <a:gd name="T14" fmla="*/ 2 w 564"/>
              <a:gd name="T15" fmla="*/ 0 h 4"/>
              <a:gd name="T16" fmla="*/ 0 w 564"/>
              <a:gd name="T17" fmla="*/ 2 h 4"/>
              <a:gd name="T18" fmla="*/ 0 w 564"/>
              <a:gd name="T19" fmla="*/ 2 h 4"/>
              <a:gd name="T20" fmla="*/ 2 w 564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4" h="4">
                <a:moveTo>
                  <a:pt x="2" y="4"/>
                </a:moveTo>
                <a:lnTo>
                  <a:pt x="562" y="4"/>
                </a:lnTo>
                <a:lnTo>
                  <a:pt x="562" y="4"/>
                </a:lnTo>
                <a:lnTo>
                  <a:pt x="564" y="2"/>
                </a:lnTo>
                <a:lnTo>
                  <a:pt x="564" y="2"/>
                </a:lnTo>
                <a:lnTo>
                  <a:pt x="56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3" name="Freeform 95"/>
          <p:cNvSpPr>
            <a:spLocks/>
          </p:cNvSpPr>
          <p:nvPr/>
        </p:nvSpPr>
        <p:spPr bwMode="auto">
          <a:xfrm>
            <a:off x="3475038" y="2727325"/>
            <a:ext cx="88900" cy="317500"/>
          </a:xfrm>
          <a:custGeom>
            <a:avLst/>
            <a:gdLst>
              <a:gd name="T0" fmla="*/ 52 w 56"/>
              <a:gd name="T1" fmla="*/ 2 h 200"/>
              <a:gd name="T2" fmla="*/ 0 w 56"/>
              <a:gd name="T3" fmla="*/ 198 h 200"/>
              <a:gd name="T4" fmla="*/ 0 w 56"/>
              <a:gd name="T5" fmla="*/ 198 h 200"/>
              <a:gd name="T6" fmla="*/ 2 w 56"/>
              <a:gd name="T7" fmla="*/ 200 h 200"/>
              <a:gd name="T8" fmla="*/ 2 w 56"/>
              <a:gd name="T9" fmla="*/ 200 h 200"/>
              <a:gd name="T10" fmla="*/ 4 w 56"/>
              <a:gd name="T11" fmla="*/ 200 h 200"/>
              <a:gd name="T12" fmla="*/ 56 w 56"/>
              <a:gd name="T13" fmla="*/ 2 h 200"/>
              <a:gd name="T14" fmla="*/ 56 w 56"/>
              <a:gd name="T15" fmla="*/ 2 h 200"/>
              <a:gd name="T16" fmla="*/ 54 w 56"/>
              <a:gd name="T17" fmla="*/ 0 h 200"/>
              <a:gd name="T18" fmla="*/ 54 w 56"/>
              <a:gd name="T19" fmla="*/ 0 h 200"/>
              <a:gd name="T20" fmla="*/ 52 w 56"/>
              <a:gd name="T21" fmla="*/ 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200">
                <a:moveTo>
                  <a:pt x="52" y="2"/>
                </a:moveTo>
                <a:lnTo>
                  <a:pt x="0" y="198"/>
                </a:lnTo>
                <a:lnTo>
                  <a:pt x="0" y="198"/>
                </a:lnTo>
                <a:lnTo>
                  <a:pt x="2" y="200"/>
                </a:lnTo>
                <a:lnTo>
                  <a:pt x="2" y="200"/>
                </a:lnTo>
                <a:lnTo>
                  <a:pt x="4" y="200"/>
                </a:lnTo>
                <a:lnTo>
                  <a:pt x="56" y="2"/>
                </a:lnTo>
                <a:lnTo>
                  <a:pt x="56" y="2"/>
                </a:lnTo>
                <a:lnTo>
                  <a:pt x="54" y="0"/>
                </a:lnTo>
                <a:lnTo>
                  <a:pt x="54" y="0"/>
                </a:lnTo>
                <a:lnTo>
                  <a:pt x="52" y="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4" name="Freeform 96"/>
          <p:cNvSpPr>
            <a:spLocks/>
          </p:cNvSpPr>
          <p:nvPr/>
        </p:nvSpPr>
        <p:spPr bwMode="auto">
          <a:xfrm>
            <a:off x="3475038" y="2727325"/>
            <a:ext cx="88900" cy="317500"/>
          </a:xfrm>
          <a:custGeom>
            <a:avLst/>
            <a:gdLst>
              <a:gd name="T0" fmla="*/ 52 w 56"/>
              <a:gd name="T1" fmla="*/ 2 h 200"/>
              <a:gd name="T2" fmla="*/ 0 w 56"/>
              <a:gd name="T3" fmla="*/ 198 h 200"/>
              <a:gd name="T4" fmla="*/ 0 w 56"/>
              <a:gd name="T5" fmla="*/ 198 h 200"/>
              <a:gd name="T6" fmla="*/ 2 w 56"/>
              <a:gd name="T7" fmla="*/ 200 h 200"/>
              <a:gd name="T8" fmla="*/ 2 w 56"/>
              <a:gd name="T9" fmla="*/ 200 h 200"/>
              <a:gd name="T10" fmla="*/ 4 w 56"/>
              <a:gd name="T11" fmla="*/ 200 h 200"/>
              <a:gd name="T12" fmla="*/ 56 w 56"/>
              <a:gd name="T13" fmla="*/ 2 h 200"/>
              <a:gd name="T14" fmla="*/ 56 w 56"/>
              <a:gd name="T15" fmla="*/ 2 h 200"/>
              <a:gd name="T16" fmla="*/ 54 w 56"/>
              <a:gd name="T17" fmla="*/ 0 h 200"/>
              <a:gd name="T18" fmla="*/ 54 w 56"/>
              <a:gd name="T19" fmla="*/ 0 h 200"/>
              <a:gd name="T20" fmla="*/ 52 w 56"/>
              <a:gd name="T21" fmla="*/ 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200">
                <a:moveTo>
                  <a:pt x="52" y="2"/>
                </a:moveTo>
                <a:lnTo>
                  <a:pt x="0" y="198"/>
                </a:lnTo>
                <a:lnTo>
                  <a:pt x="0" y="198"/>
                </a:lnTo>
                <a:lnTo>
                  <a:pt x="2" y="200"/>
                </a:lnTo>
                <a:lnTo>
                  <a:pt x="2" y="200"/>
                </a:lnTo>
                <a:lnTo>
                  <a:pt x="4" y="200"/>
                </a:lnTo>
                <a:lnTo>
                  <a:pt x="56" y="2"/>
                </a:lnTo>
                <a:lnTo>
                  <a:pt x="56" y="2"/>
                </a:lnTo>
                <a:lnTo>
                  <a:pt x="54" y="0"/>
                </a:lnTo>
                <a:lnTo>
                  <a:pt x="54" y="0"/>
                </a:lnTo>
                <a:lnTo>
                  <a:pt x="52" y="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5" name="Freeform 97"/>
          <p:cNvSpPr>
            <a:spLocks/>
          </p:cNvSpPr>
          <p:nvPr/>
        </p:nvSpPr>
        <p:spPr bwMode="auto">
          <a:xfrm>
            <a:off x="3459163" y="3019425"/>
            <a:ext cx="50800" cy="66675"/>
          </a:xfrm>
          <a:custGeom>
            <a:avLst/>
            <a:gdLst>
              <a:gd name="T0" fmla="*/ 6 w 32"/>
              <a:gd name="T1" fmla="*/ 42 h 42"/>
              <a:gd name="T2" fmla="*/ 0 w 32"/>
              <a:gd name="T3" fmla="*/ 0 h 42"/>
              <a:gd name="T4" fmla="*/ 14 w 32"/>
              <a:gd name="T5" fmla="*/ 12 h 42"/>
              <a:gd name="T6" fmla="*/ 32 w 32"/>
              <a:gd name="T7" fmla="*/ 8 h 42"/>
              <a:gd name="T8" fmla="*/ 6 w 32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2">
                <a:moveTo>
                  <a:pt x="6" y="42"/>
                </a:moveTo>
                <a:lnTo>
                  <a:pt x="0" y="0"/>
                </a:lnTo>
                <a:lnTo>
                  <a:pt x="14" y="12"/>
                </a:lnTo>
                <a:lnTo>
                  <a:pt x="32" y="8"/>
                </a:lnTo>
                <a:lnTo>
                  <a:pt x="6" y="42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6" name="Freeform 98"/>
          <p:cNvSpPr>
            <a:spLocks/>
          </p:cNvSpPr>
          <p:nvPr/>
        </p:nvSpPr>
        <p:spPr bwMode="auto">
          <a:xfrm>
            <a:off x="3459163" y="3019425"/>
            <a:ext cx="50800" cy="66675"/>
          </a:xfrm>
          <a:custGeom>
            <a:avLst/>
            <a:gdLst>
              <a:gd name="T0" fmla="*/ 6 w 32"/>
              <a:gd name="T1" fmla="*/ 42 h 42"/>
              <a:gd name="T2" fmla="*/ 0 w 32"/>
              <a:gd name="T3" fmla="*/ 0 h 42"/>
              <a:gd name="T4" fmla="*/ 14 w 32"/>
              <a:gd name="T5" fmla="*/ 12 h 42"/>
              <a:gd name="T6" fmla="*/ 32 w 32"/>
              <a:gd name="T7" fmla="*/ 8 h 42"/>
              <a:gd name="T8" fmla="*/ 6 w 32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2">
                <a:moveTo>
                  <a:pt x="6" y="42"/>
                </a:moveTo>
                <a:lnTo>
                  <a:pt x="0" y="0"/>
                </a:lnTo>
                <a:lnTo>
                  <a:pt x="14" y="12"/>
                </a:lnTo>
                <a:lnTo>
                  <a:pt x="32" y="8"/>
                </a:lnTo>
                <a:lnTo>
                  <a:pt x="6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7" name="Freeform 99"/>
          <p:cNvSpPr>
            <a:spLocks/>
          </p:cNvSpPr>
          <p:nvPr/>
        </p:nvSpPr>
        <p:spPr bwMode="auto">
          <a:xfrm>
            <a:off x="3608388" y="3562350"/>
            <a:ext cx="444500" cy="396875"/>
          </a:xfrm>
          <a:custGeom>
            <a:avLst/>
            <a:gdLst>
              <a:gd name="T0" fmla="*/ 280 w 280"/>
              <a:gd name="T1" fmla="*/ 248 h 250"/>
              <a:gd name="T2" fmla="*/ 2 w 280"/>
              <a:gd name="T3" fmla="*/ 0 h 250"/>
              <a:gd name="T4" fmla="*/ 2 w 280"/>
              <a:gd name="T5" fmla="*/ 0 h 250"/>
              <a:gd name="T6" fmla="*/ 0 w 280"/>
              <a:gd name="T7" fmla="*/ 0 h 250"/>
              <a:gd name="T8" fmla="*/ 0 w 280"/>
              <a:gd name="T9" fmla="*/ 0 h 250"/>
              <a:gd name="T10" fmla="*/ 0 w 280"/>
              <a:gd name="T11" fmla="*/ 2 h 250"/>
              <a:gd name="T12" fmla="*/ 278 w 280"/>
              <a:gd name="T13" fmla="*/ 250 h 250"/>
              <a:gd name="T14" fmla="*/ 278 w 280"/>
              <a:gd name="T15" fmla="*/ 250 h 250"/>
              <a:gd name="T16" fmla="*/ 280 w 280"/>
              <a:gd name="T17" fmla="*/ 250 h 250"/>
              <a:gd name="T18" fmla="*/ 280 w 280"/>
              <a:gd name="T19" fmla="*/ 250 h 250"/>
              <a:gd name="T20" fmla="*/ 280 w 280"/>
              <a:gd name="T21" fmla="*/ 248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0" h="250">
                <a:moveTo>
                  <a:pt x="280" y="248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78" y="250"/>
                </a:lnTo>
                <a:lnTo>
                  <a:pt x="278" y="250"/>
                </a:lnTo>
                <a:lnTo>
                  <a:pt x="280" y="250"/>
                </a:lnTo>
                <a:lnTo>
                  <a:pt x="280" y="250"/>
                </a:lnTo>
                <a:lnTo>
                  <a:pt x="280" y="2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8" name="Freeform 100"/>
          <p:cNvSpPr>
            <a:spLocks/>
          </p:cNvSpPr>
          <p:nvPr/>
        </p:nvSpPr>
        <p:spPr bwMode="auto">
          <a:xfrm>
            <a:off x="3608388" y="3562350"/>
            <a:ext cx="444500" cy="396875"/>
          </a:xfrm>
          <a:custGeom>
            <a:avLst/>
            <a:gdLst>
              <a:gd name="T0" fmla="*/ 280 w 280"/>
              <a:gd name="T1" fmla="*/ 248 h 250"/>
              <a:gd name="T2" fmla="*/ 2 w 280"/>
              <a:gd name="T3" fmla="*/ 0 h 250"/>
              <a:gd name="T4" fmla="*/ 2 w 280"/>
              <a:gd name="T5" fmla="*/ 0 h 250"/>
              <a:gd name="T6" fmla="*/ 0 w 280"/>
              <a:gd name="T7" fmla="*/ 0 h 250"/>
              <a:gd name="T8" fmla="*/ 0 w 280"/>
              <a:gd name="T9" fmla="*/ 0 h 250"/>
              <a:gd name="T10" fmla="*/ 0 w 280"/>
              <a:gd name="T11" fmla="*/ 2 h 250"/>
              <a:gd name="T12" fmla="*/ 278 w 280"/>
              <a:gd name="T13" fmla="*/ 250 h 250"/>
              <a:gd name="T14" fmla="*/ 278 w 280"/>
              <a:gd name="T15" fmla="*/ 250 h 250"/>
              <a:gd name="T16" fmla="*/ 280 w 280"/>
              <a:gd name="T17" fmla="*/ 250 h 250"/>
              <a:gd name="T18" fmla="*/ 280 w 280"/>
              <a:gd name="T19" fmla="*/ 250 h 250"/>
              <a:gd name="T20" fmla="*/ 280 w 280"/>
              <a:gd name="T21" fmla="*/ 248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0" h="250">
                <a:moveTo>
                  <a:pt x="280" y="248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78" y="250"/>
                </a:lnTo>
                <a:lnTo>
                  <a:pt x="278" y="250"/>
                </a:lnTo>
                <a:lnTo>
                  <a:pt x="280" y="250"/>
                </a:lnTo>
                <a:lnTo>
                  <a:pt x="280" y="250"/>
                </a:lnTo>
                <a:lnTo>
                  <a:pt x="280" y="2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69" name="Freeform 101"/>
          <p:cNvSpPr>
            <a:spLocks/>
          </p:cNvSpPr>
          <p:nvPr/>
        </p:nvSpPr>
        <p:spPr bwMode="auto">
          <a:xfrm>
            <a:off x="3576638" y="3533775"/>
            <a:ext cx="63500" cy="60325"/>
          </a:xfrm>
          <a:custGeom>
            <a:avLst/>
            <a:gdLst>
              <a:gd name="T0" fmla="*/ 0 w 40"/>
              <a:gd name="T1" fmla="*/ 0 h 38"/>
              <a:gd name="T2" fmla="*/ 40 w 40"/>
              <a:gd name="T3" fmla="*/ 14 h 38"/>
              <a:gd name="T4" fmla="*/ 22 w 40"/>
              <a:gd name="T5" fmla="*/ 20 h 38"/>
              <a:gd name="T6" fmla="*/ 20 w 40"/>
              <a:gd name="T7" fmla="*/ 38 h 38"/>
              <a:gd name="T8" fmla="*/ 0 w 40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8">
                <a:moveTo>
                  <a:pt x="0" y="0"/>
                </a:moveTo>
                <a:lnTo>
                  <a:pt x="40" y="14"/>
                </a:lnTo>
                <a:lnTo>
                  <a:pt x="22" y="20"/>
                </a:lnTo>
                <a:lnTo>
                  <a:pt x="20" y="38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0" name="Freeform 102"/>
          <p:cNvSpPr>
            <a:spLocks/>
          </p:cNvSpPr>
          <p:nvPr/>
        </p:nvSpPr>
        <p:spPr bwMode="auto">
          <a:xfrm>
            <a:off x="3576638" y="3533775"/>
            <a:ext cx="63500" cy="60325"/>
          </a:xfrm>
          <a:custGeom>
            <a:avLst/>
            <a:gdLst>
              <a:gd name="T0" fmla="*/ 0 w 40"/>
              <a:gd name="T1" fmla="*/ 0 h 38"/>
              <a:gd name="T2" fmla="*/ 40 w 40"/>
              <a:gd name="T3" fmla="*/ 14 h 38"/>
              <a:gd name="T4" fmla="*/ 22 w 40"/>
              <a:gd name="T5" fmla="*/ 20 h 38"/>
              <a:gd name="T6" fmla="*/ 20 w 40"/>
              <a:gd name="T7" fmla="*/ 38 h 38"/>
              <a:gd name="T8" fmla="*/ 0 w 40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8">
                <a:moveTo>
                  <a:pt x="0" y="0"/>
                </a:moveTo>
                <a:lnTo>
                  <a:pt x="40" y="14"/>
                </a:lnTo>
                <a:lnTo>
                  <a:pt x="22" y="20"/>
                </a:lnTo>
                <a:lnTo>
                  <a:pt x="20" y="3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1" name="Freeform 103"/>
          <p:cNvSpPr>
            <a:spLocks/>
          </p:cNvSpPr>
          <p:nvPr/>
        </p:nvSpPr>
        <p:spPr bwMode="auto">
          <a:xfrm>
            <a:off x="3224213" y="4368800"/>
            <a:ext cx="958850" cy="6350"/>
          </a:xfrm>
          <a:custGeom>
            <a:avLst/>
            <a:gdLst>
              <a:gd name="T0" fmla="*/ 2 w 604"/>
              <a:gd name="T1" fmla="*/ 4 h 4"/>
              <a:gd name="T2" fmla="*/ 602 w 604"/>
              <a:gd name="T3" fmla="*/ 4 h 4"/>
              <a:gd name="T4" fmla="*/ 602 w 604"/>
              <a:gd name="T5" fmla="*/ 4 h 4"/>
              <a:gd name="T6" fmla="*/ 604 w 604"/>
              <a:gd name="T7" fmla="*/ 2 h 4"/>
              <a:gd name="T8" fmla="*/ 604 w 604"/>
              <a:gd name="T9" fmla="*/ 2 h 4"/>
              <a:gd name="T10" fmla="*/ 602 w 604"/>
              <a:gd name="T11" fmla="*/ 0 h 4"/>
              <a:gd name="T12" fmla="*/ 2 w 604"/>
              <a:gd name="T13" fmla="*/ 0 h 4"/>
              <a:gd name="T14" fmla="*/ 2 w 604"/>
              <a:gd name="T15" fmla="*/ 0 h 4"/>
              <a:gd name="T16" fmla="*/ 0 w 604"/>
              <a:gd name="T17" fmla="*/ 2 h 4"/>
              <a:gd name="T18" fmla="*/ 0 w 604"/>
              <a:gd name="T19" fmla="*/ 2 h 4"/>
              <a:gd name="T20" fmla="*/ 2 w 604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4" h="4">
                <a:moveTo>
                  <a:pt x="2" y="4"/>
                </a:moveTo>
                <a:lnTo>
                  <a:pt x="602" y="4"/>
                </a:lnTo>
                <a:lnTo>
                  <a:pt x="602" y="4"/>
                </a:lnTo>
                <a:lnTo>
                  <a:pt x="604" y="2"/>
                </a:lnTo>
                <a:lnTo>
                  <a:pt x="604" y="2"/>
                </a:lnTo>
                <a:lnTo>
                  <a:pt x="60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2" name="Freeform 104"/>
          <p:cNvSpPr>
            <a:spLocks/>
          </p:cNvSpPr>
          <p:nvPr/>
        </p:nvSpPr>
        <p:spPr bwMode="auto">
          <a:xfrm>
            <a:off x="3224213" y="4368800"/>
            <a:ext cx="958850" cy="6350"/>
          </a:xfrm>
          <a:custGeom>
            <a:avLst/>
            <a:gdLst>
              <a:gd name="T0" fmla="*/ 2 w 604"/>
              <a:gd name="T1" fmla="*/ 4 h 4"/>
              <a:gd name="T2" fmla="*/ 602 w 604"/>
              <a:gd name="T3" fmla="*/ 4 h 4"/>
              <a:gd name="T4" fmla="*/ 602 w 604"/>
              <a:gd name="T5" fmla="*/ 4 h 4"/>
              <a:gd name="T6" fmla="*/ 604 w 604"/>
              <a:gd name="T7" fmla="*/ 2 h 4"/>
              <a:gd name="T8" fmla="*/ 604 w 604"/>
              <a:gd name="T9" fmla="*/ 2 h 4"/>
              <a:gd name="T10" fmla="*/ 602 w 604"/>
              <a:gd name="T11" fmla="*/ 0 h 4"/>
              <a:gd name="T12" fmla="*/ 2 w 604"/>
              <a:gd name="T13" fmla="*/ 0 h 4"/>
              <a:gd name="T14" fmla="*/ 2 w 604"/>
              <a:gd name="T15" fmla="*/ 0 h 4"/>
              <a:gd name="T16" fmla="*/ 0 w 604"/>
              <a:gd name="T17" fmla="*/ 2 h 4"/>
              <a:gd name="T18" fmla="*/ 0 w 604"/>
              <a:gd name="T19" fmla="*/ 2 h 4"/>
              <a:gd name="T20" fmla="*/ 2 w 604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4" h="4">
                <a:moveTo>
                  <a:pt x="2" y="4"/>
                </a:moveTo>
                <a:lnTo>
                  <a:pt x="602" y="4"/>
                </a:lnTo>
                <a:lnTo>
                  <a:pt x="602" y="4"/>
                </a:lnTo>
                <a:lnTo>
                  <a:pt x="604" y="2"/>
                </a:lnTo>
                <a:lnTo>
                  <a:pt x="604" y="2"/>
                </a:lnTo>
                <a:lnTo>
                  <a:pt x="60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3" name="Freeform 105"/>
          <p:cNvSpPr>
            <a:spLocks/>
          </p:cNvSpPr>
          <p:nvPr/>
        </p:nvSpPr>
        <p:spPr bwMode="auto">
          <a:xfrm>
            <a:off x="1884363" y="3336925"/>
            <a:ext cx="1235075" cy="6350"/>
          </a:xfrm>
          <a:custGeom>
            <a:avLst/>
            <a:gdLst>
              <a:gd name="T0" fmla="*/ 2 w 778"/>
              <a:gd name="T1" fmla="*/ 4 h 4"/>
              <a:gd name="T2" fmla="*/ 776 w 778"/>
              <a:gd name="T3" fmla="*/ 4 h 4"/>
              <a:gd name="T4" fmla="*/ 776 w 778"/>
              <a:gd name="T5" fmla="*/ 4 h 4"/>
              <a:gd name="T6" fmla="*/ 778 w 778"/>
              <a:gd name="T7" fmla="*/ 2 h 4"/>
              <a:gd name="T8" fmla="*/ 778 w 778"/>
              <a:gd name="T9" fmla="*/ 2 h 4"/>
              <a:gd name="T10" fmla="*/ 776 w 778"/>
              <a:gd name="T11" fmla="*/ 0 h 4"/>
              <a:gd name="T12" fmla="*/ 2 w 778"/>
              <a:gd name="T13" fmla="*/ 0 h 4"/>
              <a:gd name="T14" fmla="*/ 2 w 778"/>
              <a:gd name="T15" fmla="*/ 0 h 4"/>
              <a:gd name="T16" fmla="*/ 0 w 778"/>
              <a:gd name="T17" fmla="*/ 2 h 4"/>
              <a:gd name="T18" fmla="*/ 0 w 778"/>
              <a:gd name="T19" fmla="*/ 2 h 4"/>
              <a:gd name="T20" fmla="*/ 2 w 778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8" h="4">
                <a:moveTo>
                  <a:pt x="2" y="4"/>
                </a:moveTo>
                <a:lnTo>
                  <a:pt x="776" y="4"/>
                </a:lnTo>
                <a:lnTo>
                  <a:pt x="776" y="4"/>
                </a:lnTo>
                <a:lnTo>
                  <a:pt x="778" y="2"/>
                </a:lnTo>
                <a:lnTo>
                  <a:pt x="778" y="2"/>
                </a:lnTo>
                <a:lnTo>
                  <a:pt x="776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4" name="Freeform 106"/>
          <p:cNvSpPr>
            <a:spLocks/>
          </p:cNvSpPr>
          <p:nvPr/>
        </p:nvSpPr>
        <p:spPr bwMode="auto">
          <a:xfrm>
            <a:off x="1884363" y="3336925"/>
            <a:ext cx="1235075" cy="6350"/>
          </a:xfrm>
          <a:custGeom>
            <a:avLst/>
            <a:gdLst>
              <a:gd name="T0" fmla="*/ 2 w 778"/>
              <a:gd name="T1" fmla="*/ 4 h 4"/>
              <a:gd name="T2" fmla="*/ 776 w 778"/>
              <a:gd name="T3" fmla="*/ 4 h 4"/>
              <a:gd name="T4" fmla="*/ 776 w 778"/>
              <a:gd name="T5" fmla="*/ 4 h 4"/>
              <a:gd name="T6" fmla="*/ 778 w 778"/>
              <a:gd name="T7" fmla="*/ 2 h 4"/>
              <a:gd name="T8" fmla="*/ 778 w 778"/>
              <a:gd name="T9" fmla="*/ 2 h 4"/>
              <a:gd name="T10" fmla="*/ 776 w 778"/>
              <a:gd name="T11" fmla="*/ 0 h 4"/>
              <a:gd name="T12" fmla="*/ 2 w 778"/>
              <a:gd name="T13" fmla="*/ 0 h 4"/>
              <a:gd name="T14" fmla="*/ 2 w 778"/>
              <a:gd name="T15" fmla="*/ 0 h 4"/>
              <a:gd name="T16" fmla="*/ 0 w 778"/>
              <a:gd name="T17" fmla="*/ 2 h 4"/>
              <a:gd name="T18" fmla="*/ 0 w 778"/>
              <a:gd name="T19" fmla="*/ 2 h 4"/>
              <a:gd name="T20" fmla="*/ 2 w 778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8" h="4">
                <a:moveTo>
                  <a:pt x="2" y="4"/>
                </a:moveTo>
                <a:lnTo>
                  <a:pt x="776" y="4"/>
                </a:lnTo>
                <a:lnTo>
                  <a:pt x="776" y="4"/>
                </a:lnTo>
                <a:lnTo>
                  <a:pt x="778" y="2"/>
                </a:lnTo>
                <a:lnTo>
                  <a:pt x="778" y="2"/>
                </a:lnTo>
                <a:lnTo>
                  <a:pt x="776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5" name="Freeform 107"/>
          <p:cNvSpPr>
            <a:spLocks/>
          </p:cNvSpPr>
          <p:nvPr/>
        </p:nvSpPr>
        <p:spPr bwMode="auto">
          <a:xfrm>
            <a:off x="3097213" y="3314700"/>
            <a:ext cx="63500" cy="50800"/>
          </a:xfrm>
          <a:custGeom>
            <a:avLst/>
            <a:gdLst>
              <a:gd name="T0" fmla="*/ 40 w 40"/>
              <a:gd name="T1" fmla="*/ 16 h 32"/>
              <a:gd name="T2" fmla="*/ 0 w 40"/>
              <a:gd name="T3" fmla="*/ 32 h 32"/>
              <a:gd name="T4" fmla="*/ 10 w 40"/>
              <a:gd name="T5" fmla="*/ 16 h 32"/>
              <a:gd name="T6" fmla="*/ 0 w 40"/>
              <a:gd name="T7" fmla="*/ 0 h 32"/>
              <a:gd name="T8" fmla="*/ 40 w 40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2">
                <a:moveTo>
                  <a:pt x="40" y="16"/>
                </a:moveTo>
                <a:lnTo>
                  <a:pt x="0" y="32"/>
                </a:lnTo>
                <a:lnTo>
                  <a:pt x="10" y="16"/>
                </a:lnTo>
                <a:lnTo>
                  <a:pt x="0" y="0"/>
                </a:lnTo>
                <a:lnTo>
                  <a:pt x="40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6" name="Freeform 108"/>
          <p:cNvSpPr>
            <a:spLocks/>
          </p:cNvSpPr>
          <p:nvPr/>
        </p:nvSpPr>
        <p:spPr bwMode="auto">
          <a:xfrm>
            <a:off x="3097213" y="3314700"/>
            <a:ext cx="63500" cy="50800"/>
          </a:xfrm>
          <a:custGeom>
            <a:avLst/>
            <a:gdLst>
              <a:gd name="T0" fmla="*/ 40 w 40"/>
              <a:gd name="T1" fmla="*/ 16 h 32"/>
              <a:gd name="T2" fmla="*/ 0 w 40"/>
              <a:gd name="T3" fmla="*/ 32 h 32"/>
              <a:gd name="T4" fmla="*/ 10 w 40"/>
              <a:gd name="T5" fmla="*/ 16 h 32"/>
              <a:gd name="T6" fmla="*/ 0 w 40"/>
              <a:gd name="T7" fmla="*/ 0 h 32"/>
              <a:gd name="T8" fmla="*/ 40 w 40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2">
                <a:moveTo>
                  <a:pt x="40" y="16"/>
                </a:moveTo>
                <a:lnTo>
                  <a:pt x="0" y="32"/>
                </a:lnTo>
                <a:lnTo>
                  <a:pt x="10" y="16"/>
                </a:lnTo>
                <a:lnTo>
                  <a:pt x="0" y="0"/>
                </a:lnTo>
                <a:lnTo>
                  <a:pt x="40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7" name="Freeform 109"/>
          <p:cNvSpPr>
            <a:spLocks/>
          </p:cNvSpPr>
          <p:nvPr/>
        </p:nvSpPr>
        <p:spPr bwMode="auto">
          <a:xfrm>
            <a:off x="2039938" y="4124325"/>
            <a:ext cx="993775" cy="6350"/>
          </a:xfrm>
          <a:custGeom>
            <a:avLst/>
            <a:gdLst>
              <a:gd name="T0" fmla="*/ 2 w 626"/>
              <a:gd name="T1" fmla="*/ 4 h 4"/>
              <a:gd name="T2" fmla="*/ 624 w 626"/>
              <a:gd name="T3" fmla="*/ 4 h 4"/>
              <a:gd name="T4" fmla="*/ 624 w 626"/>
              <a:gd name="T5" fmla="*/ 4 h 4"/>
              <a:gd name="T6" fmla="*/ 626 w 626"/>
              <a:gd name="T7" fmla="*/ 2 h 4"/>
              <a:gd name="T8" fmla="*/ 626 w 626"/>
              <a:gd name="T9" fmla="*/ 2 h 4"/>
              <a:gd name="T10" fmla="*/ 624 w 626"/>
              <a:gd name="T11" fmla="*/ 0 h 4"/>
              <a:gd name="T12" fmla="*/ 2 w 626"/>
              <a:gd name="T13" fmla="*/ 0 h 4"/>
              <a:gd name="T14" fmla="*/ 2 w 626"/>
              <a:gd name="T15" fmla="*/ 0 h 4"/>
              <a:gd name="T16" fmla="*/ 0 w 626"/>
              <a:gd name="T17" fmla="*/ 2 h 4"/>
              <a:gd name="T18" fmla="*/ 0 w 626"/>
              <a:gd name="T19" fmla="*/ 2 h 4"/>
              <a:gd name="T20" fmla="*/ 2 w 62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6" h="4">
                <a:moveTo>
                  <a:pt x="2" y="4"/>
                </a:moveTo>
                <a:lnTo>
                  <a:pt x="624" y="4"/>
                </a:lnTo>
                <a:lnTo>
                  <a:pt x="624" y="4"/>
                </a:lnTo>
                <a:lnTo>
                  <a:pt x="626" y="2"/>
                </a:lnTo>
                <a:lnTo>
                  <a:pt x="626" y="2"/>
                </a:lnTo>
                <a:lnTo>
                  <a:pt x="62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8" name="Freeform 110"/>
          <p:cNvSpPr>
            <a:spLocks/>
          </p:cNvSpPr>
          <p:nvPr/>
        </p:nvSpPr>
        <p:spPr bwMode="auto">
          <a:xfrm>
            <a:off x="2039938" y="4124325"/>
            <a:ext cx="993775" cy="6350"/>
          </a:xfrm>
          <a:custGeom>
            <a:avLst/>
            <a:gdLst>
              <a:gd name="T0" fmla="*/ 2 w 626"/>
              <a:gd name="T1" fmla="*/ 4 h 4"/>
              <a:gd name="T2" fmla="*/ 624 w 626"/>
              <a:gd name="T3" fmla="*/ 4 h 4"/>
              <a:gd name="T4" fmla="*/ 624 w 626"/>
              <a:gd name="T5" fmla="*/ 4 h 4"/>
              <a:gd name="T6" fmla="*/ 626 w 626"/>
              <a:gd name="T7" fmla="*/ 2 h 4"/>
              <a:gd name="T8" fmla="*/ 626 w 626"/>
              <a:gd name="T9" fmla="*/ 2 h 4"/>
              <a:gd name="T10" fmla="*/ 624 w 626"/>
              <a:gd name="T11" fmla="*/ 0 h 4"/>
              <a:gd name="T12" fmla="*/ 2 w 626"/>
              <a:gd name="T13" fmla="*/ 0 h 4"/>
              <a:gd name="T14" fmla="*/ 2 w 626"/>
              <a:gd name="T15" fmla="*/ 0 h 4"/>
              <a:gd name="T16" fmla="*/ 0 w 626"/>
              <a:gd name="T17" fmla="*/ 2 h 4"/>
              <a:gd name="T18" fmla="*/ 0 w 626"/>
              <a:gd name="T19" fmla="*/ 2 h 4"/>
              <a:gd name="T20" fmla="*/ 2 w 62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6" h="4">
                <a:moveTo>
                  <a:pt x="2" y="4"/>
                </a:moveTo>
                <a:lnTo>
                  <a:pt x="624" y="4"/>
                </a:lnTo>
                <a:lnTo>
                  <a:pt x="624" y="4"/>
                </a:lnTo>
                <a:lnTo>
                  <a:pt x="626" y="2"/>
                </a:lnTo>
                <a:lnTo>
                  <a:pt x="626" y="2"/>
                </a:lnTo>
                <a:lnTo>
                  <a:pt x="62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79" name="Freeform 111"/>
          <p:cNvSpPr>
            <a:spLocks/>
          </p:cNvSpPr>
          <p:nvPr/>
        </p:nvSpPr>
        <p:spPr bwMode="auto">
          <a:xfrm>
            <a:off x="2887663" y="3346450"/>
            <a:ext cx="488950" cy="777875"/>
          </a:xfrm>
          <a:custGeom>
            <a:avLst/>
            <a:gdLst>
              <a:gd name="T0" fmla="*/ 4 w 308"/>
              <a:gd name="T1" fmla="*/ 490 h 490"/>
              <a:gd name="T2" fmla="*/ 308 w 308"/>
              <a:gd name="T3" fmla="*/ 2 h 490"/>
              <a:gd name="T4" fmla="*/ 308 w 308"/>
              <a:gd name="T5" fmla="*/ 2 h 490"/>
              <a:gd name="T6" fmla="*/ 308 w 308"/>
              <a:gd name="T7" fmla="*/ 0 h 490"/>
              <a:gd name="T8" fmla="*/ 308 w 308"/>
              <a:gd name="T9" fmla="*/ 0 h 490"/>
              <a:gd name="T10" fmla="*/ 304 w 308"/>
              <a:gd name="T11" fmla="*/ 0 h 490"/>
              <a:gd name="T12" fmla="*/ 0 w 308"/>
              <a:gd name="T13" fmla="*/ 488 h 490"/>
              <a:gd name="T14" fmla="*/ 0 w 308"/>
              <a:gd name="T15" fmla="*/ 488 h 490"/>
              <a:gd name="T16" fmla="*/ 0 w 308"/>
              <a:gd name="T17" fmla="*/ 490 h 490"/>
              <a:gd name="T18" fmla="*/ 0 w 308"/>
              <a:gd name="T19" fmla="*/ 490 h 490"/>
              <a:gd name="T20" fmla="*/ 4 w 308"/>
              <a:gd name="T21" fmla="*/ 49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8" h="490">
                <a:moveTo>
                  <a:pt x="4" y="490"/>
                </a:moveTo>
                <a:lnTo>
                  <a:pt x="308" y="2"/>
                </a:lnTo>
                <a:lnTo>
                  <a:pt x="308" y="2"/>
                </a:lnTo>
                <a:lnTo>
                  <a:pt x="308" y="0"/>
                </a:lnTo>
                <a:lnTo>
                  <a:pt x="308" y="0"/>
                </a:lnTo>
                <a:lnTo>
                  <a:pt x="304" y="0"/>
                </a:lnTo>
                <a:lnTo>
                  <a:pt x="0" y="488"/>
                </a:lnTo>
                <a:lnTo>
                  <a:pt x="0" y="488"/>
                </a:lnTo>
                <a:lnTo>
                  <a:pt x="0" y="490"/>
                </a:lnTo>
                <a:lnTo>
                  <a:pt x="0" y="490"/>
                </a:lnTo>
                <a:lnTo>
                  <a:pt x="4" y="49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0" name="Freeform 112"/>
          <p:cNvSpPr>
            <a:spLocks/>
          </p:cNvSpPr>
          <p:nvPr/>
        </p:nvSpPr>
        <p:spPr bwMode="auto">
          <a:xfrm>
            <a:off x="2887663" y="3346450"/>
            <a:ext cx="488950" cy="777875"/>
          </a:xfrm>
          <a:custGeom>
            <a:avLst/>
            <a:gdLst>
              <a:gd name="T0" fmla="*/ 4 w 308"/>
              <a:gd name="T1" fmla="*/ 490 h 490"/>
              <a:gd name="T2" fmla="*/ 308 w 308"/>
              <a:gd name="T3" fmla="*/ 2 h 490"/>
              <a:gd name="T4" fmla="*/ 308 w 308"/>
              <a:gd name="T5" fmla="*/ 2 h 490"/>
              <a:gd name="T6" fmla="*/ 308 w 308"/>
              <a:gd name="T7" fmla="*/ 0 h 490"/>
              <a:gd name="T8" fmla="*/ 308 w 308"/>
              <a:gd name="T9" fmla="*/ 0 h 490"/>
              <a:gd name="T10" fmla="*/ 304 w 308"/>
              <a:gd name="T11" fmla="*/ 0 h 490"/>
              <a:gd name="T12" fmla="*/ 0 w 308"/>
              <a:gd name="T13" fmla="*/ 488 h 490"/>
              <a:gd name="T14" fmla="*/ 0 w 308"/>
              <a:gd name="T15" fmla="*/ 488 h 490"/>
              <a:gd name="T16" fmla="*/ 0 w 308"/>
              <a:gd name="T17" fmla="*/ 490 h 490"/>
              <a:gd name="T18" fmla="*/ 0 w 308"/>
              <a:gd name="T19" fmla="*/ 490 h 490"/>
              <a:gd name="T20" fmla="*/ 4 w 308"/>
              <a:gd name="T21" fmla="*/ 49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8" h="490">
                <a:moveTo>
                  <a:pt x="4" y="490"/>
                </a:moveTo>
                <a:lnTo>
                  <a:pt x="308" y="2"/>
                </a:lnTo>
                <a:lnTo>
                  <a:pt x="308" y="2"/>
                </a:lnTo>
                <a:lnTo>
                  <a:pt x="308" y="0"/>
                </a:lnTo>
                <a:lnTo>
                  <a:pt x="308" y="0"/>
                </a:lnTo>
                <a:lnTo>
                  <a:pt x="304" y="0"/>
                </a:lnTo>
                <a:lnTo>
                  <a:pt x="0" y="488"/>
                </a:lnTo>
                <a:lnTo>
                  <a:pt x="0" y="488"/>
                </a:lnTo>
                <a:lnTo>
                  <a:pt x="0" y="490"/>
                </a:lnTo>
                <a:lnTo>
                  <a:pt x="0" y="490"/>
                </a:lnTo>
                <a:lnTo>
                  <a:pt x="4" y="4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1" name="Freeform 113"/>
          <p:cNvSpPr>
            <a:spLocks/>
          </p:cNvSpPr>
          <p:nvPr/>
        </p:nvSpPr>
        <p:spPr bwMode="auto">
          <a:xfrm>
            <a:off x="3341688" y="3308350"/>
            <a:ext cx="53975" cy="69850"/>
          </a:xfrm>
          <a:custGeom>
            <a:avLst/>
            <a:gdLst>
              <a:gd name="T0" fmla="*/ 34 w 34"/>
              <a:gd name="T1" fmla="*/ 0 h 44"/>
              <a:gd name="T2" fmla="*/ 28 w 34"/>
              <a:gd name="T3" fmla="*/ 44 h 44"/>
              <a:gd name="T4" fmla="*/ 18 w 34"/>
              <a:gd name="T5" fmla="*/ 26 h 44"/>
              <a:gd name="T6" fmla="*/ 0 w 34"/>
              <a:gd name="T7" fmla="*/ 26 h 44"/>
              <a:gd name="T8" fmla="*/ 34 w 34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4">
                <a:moveTo>
                  <a:pt x="34" y="0"/>
                </a:moveTo>
                <a:lnTo>
                  <a:pt x="28" y="44"/>
                </a:lnTo>
                <a:lnTo>
                  <a:pt x="18" y="26"/>
                </a:lnTo>
                <a:lnTo>
                  <a:pt x="0" y="26"/>
                </a:lnTo>
                <a:lnTo>
                  <a:pt x="34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2" name="Freeform 114"/>
          <p:cNvSpPr>
            <a:spLocks/>
          </p:cNvSpPr>
          <p:nvPr/>
        </p:nvSpPr>
        <p:spPr bwMode="auto">
          <a:xfrm>
            <a:off x="3341688" y="3308350"/>
            <a:ext cx="53975" cy="69850"/>
          </a:xfrm>
          <a:custGeom>
            <a:avLst/>
            <a:gdLst>
              <a:gd name="T0" fmla="*/ 34 w 34"/>
              <a:gd name="T1" fmla="*/ 0 h 44"/>
              <a:gd name="T2" fmla="*/ 28 w 34"/>
              <a:gd name="T3" fmla="*/ 44 h 44"/>
              <a:gd name="T4" fmla="*/ 18 w 34"/>
              <a:gd name="T5" fmla="*/ 26 h 44"/>
              <a:gd name="T6" fmla="*/ 0 w 34"/>
              <a:gd name="T7" fmla="*/ 26 h 44"/>
              <a:gd name="T8" fmla="*/ 34 w 34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4">
                <a:moveTo>
                  <a:pt x="34" y="0"/>
                </a:moveTo>
                <a:lnTo>
                  <a:pt x="28" y="44"/>
                </a:lnTo>
                <a:lnTo>
                  <a:pt x="18" y="26"/>
                </a:lnTo>
                <a:lnTo>
                  <a:pt x="0" y="26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3" name="Freeform 115"/>
          <p:cNvSpPr>
            <a:spLocks/>
          </p:cNvSpPr>
          <p:nvPr/>
        </p:nvSpPr>
        <p:spPr bwMode="auto">
          <a:xfrm>
            <a:off x="3351213" y="3822700"/>
            <a:ext cx="6350" cy="552450"/>
          </a:xfrm>
          <a:custGeom>
            <a:avLst/>
            <a:gdLst>
              <a:gd name="T0" fmla="*/ 4 w 4"/>
              <a:gd name="T1" fmla="*/ 346 h 348"/>
              <a:gd name="T2" fmla="*/ 4 w 4"/>
              <a:gd name="T3" fmla="*/ 2 h 348"/>
              <a:gd name="T4" fmla="*/ 4 w 4"/>
              <a:gd name="T5" fmla="*/ 2 h 348"/>
              <a:gd name="T6" fmla="*/ 2 w 4"/>
              <a:gd name="T7" fmla="*/ 0 h 348"/>
              <a:gd name="T8" fmla="*/ 2 w 4"/>
              <a:gd name="T9" fmla="*/ 0 h 348"/>
              <a:gd name="T10" fmla="*/ 0 w 4"/>
              <a:gd name="T11" fmla="*/ 2 h 348"/>
              <a:gd name="T12" fmla="*/ 0 w 4"/>
              <a:gd name="T13" fmla="*/ 346 h 348"/>
              <a:gd name="T14" fmla="*/ 0 w 4"/>
              <a:gd name="T15" fmla="*/ 346 h 348"/>
              <a:gd name="T16" fmla="*/ 2 w 4"/>
              <a:gd name="T17" fmla="*/ 348 h 348"/>
              <a:gd name="T18" fmla="*/ 2 w 4"/>
              <a:gd name="T19" fmla="*/ 348 h 348"/>
              <a:gd name="T20" fmla="*/ 4 w 4"/>
              <a:gd name="T21" fmla="*/ 34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348">
                <a:moveTo>
                  <a:pt x="4" y="346"/>
                </a:move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346"/>
                </a:lnTo>
                <a:lnTo>
                  <a:pt x="0" y="346"/>
                </a:lnTo>
                <a:lnTo>
                  <a:pt x="2" y="348"/>
                </a:lnTo>
                <a:lnTo>
                  <a:pt x="2" y="348"/>
                </a:lnTo>
                <a:lnTo>
                  <a:pt x="4" y="3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4" name="Freeform 116"/>
          <p:cNvSpPr>
            <a:spLocks/>
          </p:cNvSpPr>
          <p:nvPr/>
        </p:nvSpPr>
        <p:spPr bwMode="auto">
          <a:xfrm>
            <a:off x="3351213" y="3822700"/>
            <a:ext cx="6350" cy="552450"/>
          </a:xfrm>
          <a:custGeom>
            <a:avLst/>
            <a:gdLst>
              <a:gd name="T0" fmla="*/ 4 w 4"/>
              <a:gd name="T1" fmla="*/ 346 h 348"/>
              <a:gd name="T2" fmla="*/ 4 w 4"/>
              <a:gd name="T3" fmla="*/ 2 h 348"/>
              <a:gd name="T4" fmla="*/ 4 w 4"/>
              <a:gd name="T5" fmla="*/ 2 h 348"/>
              <a:gd name="T6" fmla="*/ 2 w 4"/>
              <a:gd name="T7" fmla="*/ 0 h 348"/>
              <a:gd name="T8" fmla="*/ 2 w 4"/>
              <a:gd name="T9" fmla="*/ 0 h 348"/>
              <a:gd name="T10" fmla="*/ 0 w 4"/>
              <a:gd name="T11" fmla="*/ 2 h 348"/>
              <a:gd name="T12" fmla="*/ 0 w 4"/>
              <a:gd name="T13" fmla="*/ 346 h 348"/>
              <a:gd name="T14" fmla="*/ 0 w 4"/>
              <a:gd name="T15" fmla="*/ 346 h 348"/>
              <a:gd name="T16" fmla="*/ 2 w 4"/>
              <a:gd name="T17" fmla="*/ 348 h 348"/>
              <a:gd name="T18" fmla="*/ 2 w 4"/>
              <a:gd name="T19" fmla="*/ 348 h 348"/>
              <a:gd name="T20" fmla="*/ 4 w 4"/>
              <a:gd name="T21" fmla="*/ 34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348">
                <a:moveTo>
                  <a:pt x="4" y="346"/>
                </a:move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346"/>
                </a:lnTo>
                <a:lnTo>
                  <a:pt x="0" y="346"/>
                </a:lnTo>
                <a:lnTo>
                  <a:pt x="2" y="348"/>
                </a:lnTo>
                <a:lnTo>
                  <a:pt x="2" y="348"/>
                </a:lnTo>
                <a:lnTo>
                  <a:pt x="4" y="3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5" name="Freeform 117"/>
          <p:cNvSpPr>
            <a:spLocks/>
          </p:cNvSpPr>
          <p:nvPr/>
        </p:nvSpPr>
        <p:spPr bwMode="auto">
          <a:xfrm>
            <a:off x="3328988" y="378142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0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0"/>
                </a:lnTo>
                <a:lnTo>
                  <a:pt x="0" y="40"/>
                </a:lnTo>
                <a:lnTo>
                  <a:pt x="1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6" name="Freeform 118"/>
          <p:cNvSpPr>
            <a:spLocks/>
          </p:cNvSpPr>
          <p:nvPr/>
        </p:nvSpPr>
        <p:spPr bwMode="auto">
          <a:xfrm>
            <a:off x="3328988" y="3781425"/>
            <a:ext cx="50800" cy="63500"/>
          </a:xfrm>
          <a:custGeom>
            <a:avLst/>
            <a:gdLst>
              <a:gd name="T0" fmla="*/ 16 w 32"/>
              <a:gd name="T1" fmla="*/ 0 h 40"/>
              <a:gd name="T2" fmla="*/ 32 w 32"/>
              <a:gd name="T3" fmla="*/ 40 h 40"/>
              <a:gd name="T4" fmla="*/ 16 w 32"/>
              <a:gd name="T5" fmla="*/ 30 h 40"/>
              <a:gd name="T6" fmla="*/ 0 w 32"/>
              <a:gd name="T7" fmla="*/ 40 h 40"/>
              <a:gd name="T8" fmla="*/ 16 w 32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0">
                <a:moveTo>
                  <a:pt x="16" y="0"/>
                </a:moveTo>
                <a:lnTo>
                  <a:pt x="32" y="40"/>
                </a:lnTo>
                <a:lnTo>
                  <a:pt x="16" y="30"/>
                </a:lnTo>
                <a:lnTo>
                  <a:pt x="0" y="40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7" name="Freeform 119"/>
          <p:cNvSpPr>
            <a:spLocks/>
          </p:cNvSpPr>
          <p:nvPr/>
        </p:nvSpPr>
        <p:spPr bwMode="auto">
          <a:xfrm>
            <a:off x="3875088" y="3952875"/>
            <a:ext cx="885825" cy="6350"/>
          </a:xfrm>
          <a:custGeom>
            <a:avLst/>
            <a:gdLst>
              <a:gd name="T0" fmla="*/ 2 w 558"/>
              <a:gd name="T1" fmla="*/ 4 h 4"/>
              <a:gd name="T2" fmla="*/ 556 w 558"/>
              <a:gd name="T3" fmla="*/ 4 h 4"/>
              <a:gd name="T4" fmla="*/ 556 w 558"/>
              <a:gd name="T5" fmla="*/ 4 h 4"/>
              <a:gd name="T6" fmla="*/ 558 w 558"/>
              <a:gd name="T7" fmla="*/ 2 h 4"/>
              <a:gd name="T8" fmla="*/ 558 w 558"/>
              <a:gd name="T9" fmla="*/ 2 h 4"/>
              <a:gd name="T10" fmla="*/ 556 w 558"/>
              <a:gd name="T11" fmla="*/ 0 h 4"/>
              <a:gd name="T12" fmla="*/ 2 w 558"/>
              <a:gd name="T13" fmla="*/ 0 h 4"/>
              <a:gd name="T14" fmla="*/ 2 w 558"/>
              <a:gd name="T15" fmla="*/ 0 h 4"/>
              <a:gd name="T16" fmla="*/ 0 w 558"/>
              <a:gd name="T17" fmla="*/ 2 h 4"/>
              <a:gd name="T18" fmla="*/ 0 w 558"/>
              <a:gd name="T19" fmla="*/ 2 h 4"/>
              <a:gd name="T20" fmla="*/ 2 w 558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8" h="4">
                <a:moveTo>
                  <a:pt x="2" y="4"/>
                </a:moveTo>
                <a:lnTo>
                  <a:pt x="556" y="4"/>
                </a:lnTo>
                <a:lnTo>
                  <a:pt x="556" y="4"/>
                </a:lnTo>
                <a:lnTo>
                  <a:pt x="558" y="2"/>
                </a:lnTo>
                <a:lnTo>
                  <a:pt x="558" y="2"/>
                </a:lnTo>
                <a:lnTo>
                  <a:pt x="556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788" name="Freeform 120"/>
          <p:cNvSpPr>
            <a:spLocks/>
          </p:cNvSpPr>
          <p:nvPr/>
        </p:nvSpPr>
        <p:spPr bwMode="auto">
          <a:xfrm>
            <a:off x="3875088" y="3952875"/>
            <a:ext cx="885825" cy="6350"/>
          </a:xfrm>
          <a:custGeom>
            <a:avLst/>
            <a:gdLst>
              <a:gd name="T0" fmla="*/ 2 w 558"/>
              <a:gd name="T1" fmla="*/ 4 h 4"/>
              <a:gd name="T2" fmla="*/ 556 w 558"/>
              <a:gd name="T3" fmla="*/ 4 h 4"/>
              <a:gd name="T4" fmla="*/ 556 w 558"/>
              <a:gd name="T5" fmla="*/ 4 h 4"/>
              <a:gd name="T6" fmla="*/ 558 w 558"/>
              <a:gd name="T7" fmla="*/ 2 h 4"/>
              <a:gd name="T8" fmla="*/ 558 w 558"/>
              <a:gd name="T9" fmla="*/ 2 h 4"/>
              <a:gd name="T10" fmla="*/ 556 w 558"/>
              <a:gd name="T11" fmla="*/ 0 h 4"/>
              <a:gd name="T12" fmla="*/ 2 w 558"/>
              <a:gd name="T13" fmla="*/ 0 h 4"/>
              <a:gd name="T14" fmla="*/ 2 w 558"/>
              <a:gd name="T15" fmla="*/ 0 h 4"/>
              <a:gd name="T16" fmla="*/ 0 w 558"/>
              <a:gd name="T17" fmla="*/ 2 h 4"/>
              <a:gd name="T18" fmla="*/ 0 w 558"/>
              <a:gd name="T19" fmla="*/ 2 h 4"/>
              <a:gd name="T20" fmla="*/ 2 w 558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8" h="4">
                <a:moveTo>
                  <a:pt x="2" y="4"/>
                </a:moveTo>
                <a:lnTo>
                  <a:pt x="556" y="4"/>
                </a:lnTo>
                <a:lnTo>
                  <a:pt x="556" y="4"/>
                </a:lnTo>
                <a:lnTo>
                  <a:pt x="558" y="2"/>
                </a:lnTo>
                <a:lnTo>
                  <a:pt x="558" y="2"/>
                </a:lnTo>
                <a:lnTo>
                  <a:pt x="556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813" name="Rectangle 145"/>
          <p:cNvSpPr>
            <a:spLocks noChangeArrowheads="1"/>
          </p:cNvSpPr>
          <p:nvPr/>
        </p:nvSpPr>
        <p:spPr bwMode="auto">
          <a:xfrm>
            <a:off x="4160838" y="2813050"/>
            <a:ext cx="9762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Thème ou domaine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822" name="Rectangle 154"/>
          <p:cNvSpPr>
            <a:spLocks noChangeArrowheads="1"/>
          </p:cNvSpPr>
          <p:nvPr/>
        </p:nvSpPr>
        <p:spPr bwMode="auto">
          <a:xfrm>
            <a:off x="3214688" y="4406900"/>
            <a:ext cx="9762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Thème ou domaine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831" name="Rectangle 163"/>
          <p:cNvSpPr>
            <a:spLocks noChangeArrowheads="1"/>
          </p:cNvSpPr>
          <p:nvPr/>
        </p:nvSpPr>
        <p:spPr bwMode="auto">
          <a:xfrm>
            <a:off x="1878013" y="4606925"/>
            <a:ext cx="29126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trois cercles peuvent être identiques. Ou bien le diamètre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peut être proportionnel à l’importance du thème ou du domaine.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16"/>
          <p:cNvSpPr>
            <a:spLocks noChangeArrowheads="1"/>
          </p:cNvSpPr>
          <p:nvPr/>
        </p:nvSpPr>
        <p:spPr bwMode="auto">
          <a:xfrm>
            <a:off x="2084388" y="2530475"/>
            <a:ext cx="97622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Thème ou domaine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9" name="Rectangle 225"/>
          <p:cNvSpPr>
            <a:spLocks noChangeArrowheads="1"/>
          </p:cNvSpPr>
          <p:nvPr/>
        </p:nvSpPr>
        <p:spPr bwMode="auto">
          <a:xfrm>
            <a:off x="3271838" y="2479675"/>
            <a:ext cx="900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Intersection thèmes</a:t>
            </a:r>
          </a:p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domaines 1 et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3" name="Rectangle 239"/>
          <p:cNvSpPr>
            <a:spLocks noChangeArrowheads="1"/>
          </p:cNvSpPr>
          <p:nvPr/>
        </p:nvSpPr>
        <p:spPr bwMode="auto">
          <a:xfrm>
            <a:off x="3865563" y="3981450"/>
            <a:ext cx="900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Intersection thèmes</a:t>
            </a:r>
          </a:p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domaines 2 et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7" name="Rectangle 253"/>
          <p:cNvSpPr>
            <a:spLocks noChangeArrowheads="1"/>
          </p:cNvSpPr>
          <p:nvPr/>
        </p:nvSpPr>
        <p:spPr bwMode="auto">
          <a:xfrm>
            <a:off x="1878013" y="3079750"/>
            <a:ext cx="900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Intersection thèmes</a:t>
            </a:r>
          </a:p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domaines 1 et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51" name="Rectangle 267"/>
          <p:cNvSpPr>
            <a:spLocks noChangeArrowheads="1"/>
          </p:cNvSpPr>
          <p:nvPr/>
        </p:nvSpPr>
        <p:spPr bwMode="auto">
          <a:xfrm>
            <a:off x="2046288" y="4156075"/>
            <a:ext cx="9954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Intersection thèmes</a:t>
            </a:r>
          </a:p>
          <a:p>
            <a:pPr lvl="0"/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domaines 1, 2 et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65" name="Rectangle 281"/>
          <p:cNvSpPr>
            <a:spLocks noChangeArrowheads="1"/>
          </p:cNvSpPr>
          <p:nvPr/>
        </p:nvSpPr>
        <p:spPr bwMode="auto">
          <a:xfrm>
            <a:off x="1878012" y="2270125"/>
            <a:ext cx="173037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b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diagrammes d’Euler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73" name="Rectangle 289"/>
          <p:cNvSpPr>
            <a:spLocks noChangeArrowheads="1"/>
          </p:cNvSpPr>
          <p:nvPr/>
        </p:nvSpPr>
        <p:spPr bwMode="auto">
          <a:xfrm>
            <a:off x="6011863" y="2270125"/>
            <a:ext cx="76517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cycles</a:t>
            </a:r>
            <a:endParaRPr kumimoji="0" lang="fr-FR" altLang="fr-FR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6" name="Freeform 109"/>
          <p:cNvSpPr>
            <a:spLocks/>
          </p:cNvSpPr>
          <p:nvPr/>
        </p:nvSpPr>
        <p:spPr bwMode="auto">
          <a:xfrm>
            <a:off x="3203848" y="4362450"/>
            <a:ext cx="993775" cy="6350"/>
          </a:xfrm>
          <a:custGeom>
            <a:avLst/>
            <a:gdLst>
              <a:gd name="T0" fmla="*/ 2 w 626"/>
              <a:gd name="T1" fmla="*/ 4 h 4"/>
              <a:gd name="T2" fmla="*/ 624 w 626"/>
              <a:gd name="T3" fmla="*/ 4 h 4"/>
              <a:gd name="T4" fmla="*/ 624 w 626"/>
              <a:gd name="T5" fmla="*/ 4 h 4"/>
              <a:gd name="T6" fmla="*/ 626 w 626"/>
              <a:gd name="T7" fmla="*/ 2 h 4"/>
              <a:gd name="T8" fmla="*/ 626 w 626"/>
              <a:gd name="T9" fmla="*/ 2 h 4"/>
              <a:gd name="T10" fmla="*/ 624 w 626"/>
              <a:gd name="T11" fmla="*/ 0 h 4"/>
              <a:gd name="T12" fmla="*/ 2 w 626"/>
              <a:gd name="T13" fmla="*/ 0 h 4"/>
              <a:gd name="T14" fmla="*/ 2 w 626"/>
              <a:gd name="T15" fmla="*/ 0 h 4"/>
              <a:gd name="T16" fmla="*/ 0 w 626"/>
              <a:gd name="T17" fmla="*/ 2 h 4"/>
              <a:gd name="T18" fmla="*/ 0 w 626"/>
              <a:gd name="T19" fmla="*/ 2 h 4"/>
              <a:gd name="T20" fmla="*/ 2 w 62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6" h="4">
                <a:moveTo>
                  <a:pt x="2" y="4"/>
                </a:moveTo>
                <a:lnTo>
                  <a:pt x="624" y="4"/>
                </a:lnTo>
                <a:lnTo>
                  <a:pt x="624" y="4"/>
                </a:lnTo>
                <a:lnTo>
                  <a:pt x="626" y="2"/>
                </a:lnTo>
                <a:lnTo>
                  <a:pt x="626" y="2"/>
                </a:lnTo>
                <a:lnTo>
                  <a:pt x="62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" name="Freeform 109"/>
          <p:cNvSpPr>
            <a:spLocks/>
          </p:cNvSpPr>
          <p:nvPr/>
        </p:nvSpPr>
        <p:spPr bwMode="auto">
          <a:xfrm>
            <a:off x="2081725" y="2660650"/>
            <a:ext cx="993775" cy="6350"/>
          </a:xfrm>
          <a:custGeom>
            <a:avLst/>
            <a:gdLst>
              <a:gd name="T0" fmla="*/ 2 w 626"/>
              <a:gd name="T1" fmla="*/ 4 h 4"/>
              <a:gd name="T2" fmla="*/ 624 w 626"/>
              <a:gd name="T3" fmla="*/ 4 h 4"/>
              <a:gd name="T4" fmla="*/ 624 w 626"/>
              <a:gd name="T5" fmla="*/ 4 h 4"/>
              <a:gd name="T6" fmla="*/ 626 w 626"/>
              <a:gd name="T7" fmla="*/ 2 h 4"/>
              <a:gd name="T8" fmla="*/ 626 w 626"/>
              <a:gd name="T9" fmla="*/ 2 h 4"/>
              <a:gd name="T10" fmla="*/ 624 w 626"/>
              <a:gd name="T11" fmla="*/ 0 h 4"/>
              <a:gd name="T12" fmla="*/ 2 w 626"/>
              <a:gd name="T13" fmla="*/ 0 h 4"/>
              <a:gd name="T14" fmla="*/ 2 w 626"/>
              <a:gd name="T15" fmla="*/ 0 h 4"/>
              <a:gd name="T16" fmla="*/ 0 w 626"/>
              <a:gd name="T17" fmla="*/ 2 h 4"/>
              <a:gd name="T18" fmla="*/ 0 w 626"/>
              <a:gd name="T19" fmla="*/ 2 h 4"/>
              <a:gd name="T20" fmla="*/ 2 w 62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6" h="4">
                <a:moveTo>
                  <a:pt x="2" y="4"/>
                </a:moveTo>
                <a:lnTo>
                  <a:pt x="624" y="4"/>
                </a:lnTo>
                <a:lnTo>
                  <a:pt x="624" y="4"/>
                </a:lnTo>
                <a:lnTo>
                  <a:pt x="626" y="2"/>
                </a:lnTo>
                <a:lnTo>
                  <a:pt x="626" y="2"/>
                </a:lnTo>
                <a:lnTo>
                  <a:pt x="62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" name="Rectangle 145"/>
          <p:cNvSpPr>
            <a:spLocks noChangeArrowheads="1"/>
          </p:cNvSpPr>
          <p:nvPr/>
        </p:nvSpPr>
        <p:spPr bwMode="auto">
          <a:xfrm>
            <a:off x="5680090" y="2716569"/>
            <a:ext cx="3574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Étape 1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" name="Rectangle 145"/>
          <p:cNvSpPr>
            <a:spLocks noChangeArrowheads="1"/>
          </p:cNvSpPr>
          <p:nvPr/>
        </p:nvSpPr>
        <p:spPr bwMode="auto">
          <a:xfrm>
            <a:off x="6818965" y="2984856"/>
            <a:ext cx="3574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Étape 2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" name="Rectangle 145"/>
          <p:cNvSpPr>
            <a:spLocks noChangeArrowheads="1"/>
          </p:cNvSpPr>
          <p:nvPr/>
        </p:nvSpPr>
        <p:spPr bwMode="auto">
          <a:xfrm>
            <a:off x="5415615" y="3927831"/>
            <a:ext cx="3574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Étape 4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" name="Rectangle 145"/>
          <p:cNvSpPr>
            <a:spLocks noChangeArrowheads="1"/>
          </p:cNvSpPr>
          <p:nvPr/>
        </p:nvSpPr>
        <p:spPr bwMode="auto">
          <a:xfrm>
            <a:off x="6689443" y="4162425"/>
            <a:ext cx="3574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Étape 3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933113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49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INTERVENIR À PLUSIEURS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COMPLÉMENTARITÉ DES INDIVIDUS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704086" y="2037358"/>
            <a:ext cx="3582302" cy="3060000"/>
            <a:chOff x="3013075" y="2270125"/>
            <a:chExt cx="3182900" cy="2718832"/>
          </a:xfrm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016250" y="2752725"/>
              <a:ext cx="327025" cy="327025"/>
            </a:xfrm>
            <a:custGeom>
              <a:avLst/>
              <a:gdLst>
                <a:gd name="T0" fmla="*/ 34 w 206"/>
                <a:gd name="T1" fmla="*/ 0 h 206"/>
                <a:gd name="T2" fmla="*/ 34 w 206"/>
                <a:gd name="T3" fmla="*/ 0 h 206"/>
                <a:gd name="T4" fmla="*/ 28 w 206"/>
                <a:gd name="T5" fmla="*/ 0 h 206"/>
                <a:gd name="T6" fmla="*/ 20 w 206"/>
                <a:gd name="T7" fmla="*/ 2 h 206"/>
                <a:gd name="T8" fmla="*/ 14 w 206"/>
                <a:gd name="T9" fmla="*/ 6 h 206"/>
                <a:gd name="T10" fmla="*/ 10 w 206"/>
                <a:gd name="T11" fmla="*/ 10 h 206"/>
                <a:gd name="T12" fmla="*/ 6 w 206"/>
                <a:gd name="T13" fmla="*/ 16 h 206"/>
                <a:gd name="T14" fmla="*/ 2 w 206"/>
                <a:gd name="T15" fmla="*/ 22 h 206"/>
                <a:gd name="T16" fmla="*/ 0 w 206"/>
                <a:gd name="T17" fmla="*/ 28 h 206"/>
                <a:gd name="T18" fmla="*/ 0 w 206"/>
                <a:gd name="T19" fmla="*/ 34 h 206"/>
                <a:gd name="T20" fmla="*/ 0 w 206"/>
                <a:gd name="T21" fmla="*/ 172 h 206"/>
                <a:gd name="T22" fmla="*/ 0 w 206"/>
                <a:gd name="T23" fmla="*/ 172 h 206"/>
                <a:gd name="T24" fmla="*/ 0 w 206"/>
                <a:gd name="T25" fmla="*/ 178 h 206"/>
                <a:gd name="T26" fmla="*/ 2 w 206"/>
                <a:gd name="T27" fmla="*/ 186 h 206"/>
                <a:gd name="T28" fmla="*/ 6 w 206"/>
                <a:gd name="T29" fmla="*/ 190 h 206"/>
                <a:gd name="T30" fmla="*/ 10 w 206"/>
                <a:gd name="T31" fmla="*/ 196 h 206"/>
                <a:gd name="T32" fmla="*/ 14 w 206"/>
                <a:gd name="T33" fmla="*/ 200 h 206"/>
                <a:gd name="T34" fmla="*/ 20 w 206"/>
                <a:gd name="T35" fmla="*/ 202 h 206"/>
                <a:gd name="T36" fmla="*/ 28 w 206"/>
                <a:gd name="T37" fmla="*/ 204 h 206"/>
                <a:gd name="T38" fmla="*/ 34 w 206"/>
                <a:gd name="T39" fmla="*/ 206 h 206"/>
                <a:gd name="T40" fmla="*/ 172 w 206"/>
                <a:gd name="T41" fmla="*/ 206 h 206"/>
                <a:gd name="T42" fmla="*/ 172 w 206"/>
                <a:gd name="T43" fmla="*/ 206 h 206"/>
                <a:gd name="T44" fmla="*/ 178 w 206"/>
                <a:gd name="T45" fmla="*/ 204 h 206"/>
                <a:gd name="T46" fmla="*/ 184 w 206"/>
                <a:gd name="T47" fmla="*/ 202 h 206"/>
                <a:gd name="T48" fmla="*/ 190 w 206"/>
                <a:gd name="T49" fmla="*/ 200 h 206"/>
                <a:gd name="T50" fmla="*/ 196 w 206"/>
                <a:gd name="T51" fmla="*/ 196 h 206"/>
                <a:gd name="T52" fmla="*/ 200 w 206"/>
                <a:gd name="T53" fmla="*/ 190 h 206"/>
                <a:gd name="T54" fmla="*/ 204 w 206"/>
                <a:gd name="T55" fmla="*/ 186 h 206"/>
                <a:gd name="T56" fmla="*/ 206 w 206"/>
                <a:gd name="T57" fmla="*/ 178 h 206"/>
                <a:gd name="T58" fmla="*/ 206 w 206"/>
                <a:gd name="T59" fmla="*/ 172 h 206"/>
                <a:gd name="T60" fmla="*/ 206 w 206"/>
                <a:gd name="T61" fmla="*/ 34 h 206"/>
                <a:gd name="T62" fmla="*/ 206 w 206"/>
                <a:gd name="T63" fmla="*/ 34 h 206"/>
                <a:gd name="T64" fmla="*/ 206 w 206"/>
                <a:gd name="T65" fmla="*/ 28 h 206"/>
                <a:gd name="T66" fmla="*/ 204 w 206"/>
                <a:gd name="T67" fmla="*/ 22 h 206"/>
                <a:gd name="T68" fmla="*/ 200 w 206"/>
                <a:gd name="T69" fmla="*/ 16 h 206"/>
                <a:gd name="T70" fmla="*/ 196 w 206"/>
                <a:gd name="T71" fmla="*/ 10 h 206"/>
                <a:gd name="T72" fmla="*/ 190 w 206"/>
                <a:gd name="T73" fmla="*/ 6 h 206"/>
                <a:gd name="T74" fmla="*/ 184 w 206"/>
                <a:gd name="T75" fmla="*/ 2 h 206"/>
                <a:gd name="T76" fmla="*/ 178 w 206"/>
                <a:gd name="T77" fmla="*/ 0 h 206"/>
                <a:gd name="T78" fmla="*/ 172 w 206"/>
                <a:gd name="T79" fmla="*/ 0 h 206"/>
                <a:gd name="T80" fmla="*/ 34 w 206"/>
                <a:gd name="T8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34" y="0"/>
                  </a:moveTo>
                  <a:lnTo>
                    <a:pt x="34" y="0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8"/>
                  </a:lnTo>
                  <a:lnTo>
                    <a:pt x="2" y="186"/>
                  </a:lnTo>
                  <a:lnTo>
                    <a:pt x="6" y="190"/>
                  </a:lnTo>
                  <a:lnTo>
                    <a:pt x="10" y="196"/>
                  </a:lnTo>
                  <a:lnTo>
                    <a:pt x="14" y="200"/>
                  </a:lnTo>
                  <a:lnTo>
                    <a:pt x="20" y="202"/>
                  </a:lnTo>
                  <a:lnTo>
                    <a:pt x="28" y="204"/>
                  </a:lnTo>
                  <a:lnTo>
                    <a:pt x="34" y="206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78" y="204"/>
                  </a:lnTo>
                  <a:lnTo>
                    <a:pt x="184" y="202"/>
                  </a:lnTo>
                  <a:lnTo>
                    <a:pt x="190" y="200"/>
                  </a:lnTo>
                  <a:lnTo>
                    <a:pt x="196" y="196"/>
                  </a:lnTo>
                  <a:lnTo>
                    <a:pt x="200" y="190"/>
                  </a:lnTo>
                  <a:lnTo>
                    <a:pt x="204" y="186"/>
                  </a:lnTo>
                  <a:lnTo>
                    <a:pt x="206" y="178"/>
                  </a:lnTo>
                  <a:lnTo>
                    <a:pt x="206" y="172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28"/>
                  </a:lnTo>
                  <a:lnTo>
                    <a:pt x="204" y="22"/>
                  </a:lnTo>
                  <a:lnTo>
                    <a:pt x="200" y="16"/>
                  </a:lnTo>
                  <a:lnTo>
                    <a:pt x="196" y="10"/>
                  </a:lnTo>
                  <a:lnTo>
                    <a:pt x="190" y="6"/>
                  </a:lnTo>
                  <a:lnTo>
                    <a:pt x="184" y="2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016250" y="2752725"/>
              <a:ext cx="327025" cy="327025"/>
            </a:xfrm>
            <a:custGeom>
              <a:avLst/>
              <a:gdLst>
                <a:gd name="T0" fmla="*/ 34 w 206"/>
                <a:gd name="T1" fmla="*/ 0 h 206"/>
                <a:gd name="T2" fmla="*/ 34 w 206"/>
                <a:gd name="T3" fmla="*/ 0 h 206"/>
                <a:gd name="T4" fmla="*/ 28 w 206"/>
                <a:gd name="T5" fmla="*/ 0 h 206"/>
                <a:gd name="T6" fmla="*/ 20 w 206"/>
                <a:gd name="T7" fmla="*/ 2 h 206"/>
                <a:gd name="T8" fmla="*/ 14 w 206"/>
                <a:gd name="T9" fmla="*/ 6 h 206"/>
                <a:gd name="T10" fmla="*/ 10 w 206"/>
                <a:gd name="T11" fmla="*/ 10 h 206"/>
                <a:gd name="T12" fmla="*/ 6 w 206"/>
                <a:gd name="T13" fmla="*/ 16 h 206"/>
                <a:gd name="T14" fmla="*/ 2 w 206"/>
                <a:gd name="T15" fmla="*/ 22 h 206"/>
                <a:gd name="T16" fmla="*/ 0 w 206"/>
                <a:gd name="T17" fmla="*/ 28 h 206"/>
                <a:gd name="T18" fmla="*/ 0 w 206"/>
                <a:gd name="T19" fmla="*/ 34 h 206"/>
                <a:gd name="T20" fmla="*/ 0 w 206"/>
                <a:gd name="T21" fmla="*/ 172 h 206"/>
                <a:gd name="T22" fmla="*/ 0 w 206"/>
                <a:gd name="T23" fmla="*/ 172 h 206"/>
                <a:gd name="T24" fmla="*/ 0 w 206"/>
                <a:gd name="T25" fmla="*/ 178 h 206"/>
                <a:gd name="T26" fmla="*/ 2 w 206"/>
                <a:gd name="T27" fmla="*/ 186 h 206"/>
                <a:gd name="T28" fmla="*/ 6 w 206"/>
                <a:gd name="T29" fmla="*/ 190 h 206"/>
                <a:gd name="T30" fmla="*/ 10 w 206"/>
                <a:gd name="T31" fmla="*/ 196 h 206"/>
                <a:gd name="T32" fmla="*/ 14 w 206"/>
                <a:gd name="T33" fmla="*/ 200 h 206"/>
                <a:gd name="T34" fmla="*/ 20 w 206"/>
                <a:gd name="T35" fmla="*/ 202 h 206"/>
                <a:gd name="T36" fmla="*/ 28 w 206"/>
                <a:gd name="T37" fmla="*/ 204 h 206"/>
                <a:gd name="T38" fmla="*/ 34 w 206"/>
                <a:gd name="T39" fmla="*/ 206 h 206"/>
                <a:gd name="T40" fmla="*/ 172 w 206"/>
                <a:gd name="T41" fmla="*/ 206 h 206"/>
                <a:gd name="T42" fmla="*/ 172 w 206"/>
                <a:gd name="T43" fmla="*/ 206 h 206"/>
                <a:gd name="T44" fmla="*/ 178 w 206"/>
                <a:gd name="T45" fmla="*/ 204 h 206"/>
                <a:gd name="T46" fmla="*/ 184 w 206"/>
                <a:gd name="T47" fmla="*/ 202 h 206"/>
                <a:gd name="T48" fmla="*/ 190 w 206"/>
                <a:gd name="T49" fmla="*/ 200 h 206"/>
                <a:gd name="T50" fmla="*/ 196 w 206"/>
                <a:gd name="T51" fmla="*/ 196 h 206"/>
                <a:gd name="T52" fmla="*/ 200 w 206"/>
                <a:gd name="T53" fmla="*/ 190 h 206"/>
                <a:gd name="T54" fmla="*/ 204 w 206"/>
                <a:gd name="T55" fmla="*/ 186 h 206"/>
                <a:gd name="T56" fmla="*/ 206 w 206"/>
                <a:gd name="T57" fmla="*/ 178 h 206"/>
                <a:gd name="T58" fmla="*/ 206 w 206"/>
                <a:gd name="T59" fmla="*/ 172 h 206"/>
                <a:gd name="T60" fmla="*/ 206 w 206"/>
                <a:gd name="T61" fmla="*/ 34 h 206"/>
                <a:gd name="T62" fmla="*/ 206 w 206"/>
                <a:gd name="T63" fmla="*/ 34 h 206"/>
                <a:gd name="T64" fmla="*/ 206 w 206"/>
                <a:gd name="T65" fmla="*/ 28 h 206"/>
                <a:gd name="T66" fmla="*/ 204 w 206"/>
                <a:gd name="T67" fmla="*/ 22 h 206"/>
                <a:gd name="T68" fmla="*/ 200 w 206"/>
                <a:gd name="T69" fmla="*/ 16 h 206"/>
                <a:gd name="T70" fmla="*/ 196 w 206"/>
                <a:gd name="T71" fmla="*/ 10 h 206"/>
                <a:gd name="T72" fmla="*/ 190 w 206"/>
                <a:gd name="T73" fmla="*/ 6 h 206"/>
                <a:gd name="T74" fmla="*/ 184 w 206"/>
                <a:gd name="T75" fmla="*/ 2 h 206"/>
                <a:gd name="T76" fmla="*/ 178 w 206"/>
                <a:gd name="T77" fmla="*/ 0 h 206"/>
                <a:gd name="T78" fmla="*/ 172 w 206"/>
                <a:gd name="T79" fmla="*/ 0 h 206"/>
                <a:gd name="T80" fmla="*/ 34 w 206"/>
                <a:gd name="T8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34" y="0"/>
                  </a:moveTo>
                  <a:lnTo>
                    <a:pt x="34" y="0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8"/>
                  </a:lnTo>
                  <a:lnTo>
                    <a:pt x="2" y="186"/>
                  </a:lnTo>
                  <a:lnTo>
                    <a:pt x="6" y="190"/>
                  </a:lnTo>
                  <a:lnTo>
                    <a:pt x="10" y="196"/>
                  </a:lnTo>
                  <a:lnTo>
                    <a:pt x="14" y="200"/>
                  </a:lnTo>
                  <a:lnTo>
                    <a:pt x="20" y="202"/>
                  </a:lnTo>
                  <a:lnTo>
                    <a:pt x="28" y="204"/>
                  </a:lnTo>
                  <a:lnTo>
                    <a:pt x="34" y="206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78" y="204"/>
                  </a:lnTo>
                  <a:lnTo>
                    <a:pt x="184" y="202"/>
                  </a:lnTo>
                  <a:lnTo>
                    <a:pt x="190" y="200"/>
                  </a:lnTo>
                  <a:lnTo>
                    <a:pt x="196" y="196"/>
                  </a:lnTo>
                  <a:lnTo>
                    <a:pt x="200" y="190"/>
                  </a:lnTo>
                  <a:lnTo>
                    <a:pt x="204" y="186"/>
                  </a:lnTo>
                  <a:lnTo>
                    <a:pt x="206" y="178"/>
                  </a:lnTo>
                  <a:lnTo>
                    <a:pt x="206" y="172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28"/>
                  </a:lnTo>
                  <a:lnTo>
                    <a:pt x="204" y="22"/>
                  </a:lnTo>
                  <a:lnTo>
                    <a:pt x="200" y="16"/>
                  </a:lnTo>
                  <a:lnTo>
                    <a:pt x="196" y="10"/>
                  </a:lnTo>
                  <a:lnTo>
                    <a:pt x="190" y="6"/>
                  </a:lnTo>
                  <a:lnTo>
                    <a:pt x="184" y="2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016250" y="2752725"/>
              <a:ext cx="327025" cy="327025"/>
            </a:xfrm>
            <a:custGeom>
              <a:avLst/>
              <a:gdLst>
                <a:gd name="T0" fmla="*/ 34 w 206"/>
                <a:gd name="T1" fmla="*/ 0 h 206"/>
                <a:gd name="T2" fmla="*/ 34 w 206"/>
                <a:gd name="T3" fmla="*/ 0 h 206"/>
                <a:gd name="T4" fmla="*/ 28 w 206"/>
                <a:gd name="T5" fmla="*/ 0 h 206"/>
                <a:gd name="T6" fmla="*/ 20 w 206"/>
                <a:gd name="T7" fmla="*/ 2 h 206"/>
                <a:gd name="T8" fmla="*/ 14 w 206"/>
                <a:gd name="T9" fmla="*/ 6 h 206"/>
                <a:gd name="T10" fmla="*/ 10 w 206"/>
                <a:gd name="T11" fmla="*/ 10 h 206"/>
                <a:gd name="T12" fmla="*/ 6 w 206"/>
                <a:gd name="T13" fmla="*/ 16 h 206"/>
                <a:gd name="T14" fmla="*/ 2 w 206"/>
                <a:gd name="T15" fmla="*/ 22 h 206"/>
                <a:gd name="T16" fmla="*/ 0 w 206"/>
                <a:gd name="T17" fmla="*/ 28 h 206"/>
                <a:gd name="T18" fmla="*/ 0 w 206"/>
                <a:gd name="T19" fmla="*/ 34 h 206"/>
                <a:gd name="T20" fmla="*/ 0 w 206"/>
                <a:gd name="T21" fmla="*/ 172 h 206"/>
                <a:gd name="T22" fmla="*/ 0 w 206"/>
                <a:gd name="T23" fmla="*/ 172 h 206"/>
                <a:gd name="T24" fmla="*/ 0 w 206"/>
                <a:gd name="T25" fmla="*/ 178 h 206"/>
                <a:gd name="T26" fmla="*/ 2 w 206"/>
                <a:gd name="T27" fmla="*/ 186 h 206"/>
                <a:gd name="T28" fmla="*/ 6 w 206"/>
                <a:gd name="T29" fmla="*/ 190 h 206"/>
                <a:gd name="T30" fmla="*/ 10 w 206"/>
                <a:gd name="T31" fmla="*/ 196 h 206"/>
                <a:gd name="T32" fmla="*/ 14 w 206"/>
                <a:gd name="T33" fmla="*/ 200 h 206"/>
                <a:gd name="T34" fmla="*/ 20 w 206"/>
                <a:gd name="T35" fmla="*/ 202 h 206"/>
                <a:gd name="T36" fmla="*/ 28 w 206"/>
                <a:gd name="T37" fmla="*/ 204 h 206"/>
                <a:gd name="T38" fmla="*/ 34 w 206"/>
                <a:gd name="T39" fmla="*/ 206 h 206"/>
                <a:gd name="T40" fmla="*/ 172 w 206"/>
                <a:gd name="T41" fmla="*/ 206 h 206"/>
                <a:gd name="T42" fmla="*/ 172 w 206"/>
                <a:gd name="T43" fmla="*/ 206 h 206"/>
                <a:gd name="T44" fmla="*/ 178 w 206"/>
                <a:gd name="T45" fmla="*/ 204 h 206"/>
                <a:gd name="T46" fmla="*/ 184 w 206"/>
                <a:gd name="T47" fmla="*/ 202 h 206"/>
                <a:gd name="T48" fmla="*/ 190 w 206"/>
                <a:gd name="T49" fmla="*/ 200 h 206"/>
                <a:gd name="T50" fmla="*/ 196 w 206"/>
                <a:gd name="T51" fmla="*/ 196 h 206"/>
                <a:gd name="T52" fmla="*/ 200 w 206"/>
                <a:gd name="T53" fmla="*/ 190 h 206"/>
                <a:gd name="T54" fmla="*/ 204 w 206"/>
                <a:gd name="T55" fmla="*/ 186 h 206"/>
                <a:gd name="T56" fmla="*/ 206 w 206"/>
                <a:gd name="T57" fmla="*/ 178 h 206"/>
                <a:gd name="T58" fmla="*/ 206 w 206"/>
                <a:gd name="T59" fmla="*/ 172 h 206"/>
                <a:gd name="T60" fmla="*/ 206 w 206"/>
                <a:gd name="T61" fmla="*/ 34 h 206"/>
                <a:gd name="T62" fmla="*/ 206 w 206"/>
                <a:gd name="T63" fmla="*/ 34 h 206"/>
                <a:gd name="T64" fmla="*/ 206 w 206"/>
                <a:gd name="T65" fmla="*/ 28 h 206"/>
                <a:gd name="T66" fmla="*/ 204 w 206"/>
                <a:gd name="T67" fmla="*/ 22 h 206"/>
                <a:gd name="T68" fmla="*/ 200 w 206"/>
                <a:gd name="T69" fmla="*/ 16 h 206"/>
                <a:gd name="T70" fmla="*/ 196 w 206"/>
                <a:gd name="T71" fmla="*/ 10 h 206"/>
                <a:gd name="T72" fmla="*/ 190 w 206"/>
                <a:gd name="T73" fmla="*/ 6 h 206"/>
                <a:gd name="T74" fmla="*/ 184 w 206"/>
                <a:gd name="T75" fmla="*/ 2 h 206"/>
                <a:gd name="T76" fmla="*/ 178 w 206"/>
                <a:gd name="T77" fmla="*/ 0 h 206"/>
                <a:gd name="T78" fmla="*/ 172 w 206"/>
                <a:gd name="T79" fmla="*/ 0 h 206"/>
                <a:gd name="T80" fmla="*/ 34 w 206"/>
                <a:gd name="T8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34" y="0"/>
                  </a:moveTo>
                  <a:lnTo>
                    <a:pt x="34" y="0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8"/>
                  </a:lnTo>
                  <a:lnTo>
                    <a:pt x="2" y="186"/>
                  </a:lnTo>
                  <a:lnTo>
                    <a:pt x="6" y="190"/>
                  </a:lnTo>
                  <a:lnTo>
                    <a:pt x="10" y="196"/>
                  </a:lnTo>
                  <a:lnTo>
                    <a:pt x="14" y="200"/>
                  </a:lnTo>
                  <a:lnTo>
                    <a:pt x="20" y="202"/>
                  </a:lnTo>
                  <a:lnTo>
                    <a:pt x="28" y="204"/>
                  </a:lnTo>
                  <a:lnTo>
                    <a:pt x="34" y="206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78" y="204"/>
                  </a:lnTo>
                  <a:lnTo>
                    <a:pt x="184" y="202"/>
                  </a:lnTo>
                  <a:lnTo>
                    <a:pt x="190" y="200"/>
                  </a:lnTo>
                  <a:lnTo>
                    <a:pt x="196" y="196"/>
                  </a:lnTo>
                  <a:lnTo>
                    <a:pt x="200" y="190"/>
                  </a:lnTo>
                  <a:lnTo>
                    <a:pt x="204" y="186"/>
                  </a:lnTo>
                  <a:lnTo>
                    <a:pt x="206" y="178"/>
                  </a:lnTo>
                  <a:lnTo>
                    <a:pt x="206" y="172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28"/>
                  </a:lnTo>
                  <a:lnTo>
                    <a:pt x="204" y="22"/>
                  </a:lnTo>
                  <a:lnTo>
                    <a:pt x="200" y="16"/>
                  </a:lnTo>
                  <a:lnTo>
                    <a:pt x="196" y="10"/>
                  </a:lnTo>
                  <a:lnTo>
                    <a:pt x="190" y="6"/>
                  </a:lnTo>
                  <a:lnTo>
                    <a:pt x="184" y="2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3714750" y="2752725"/>
              <a:ext cx="323850" cy="327025"/>
            </a:xfrm>
            <a:custGeom>
              <a:avLst/>
              <a:gdLst>
                <a:gd name="T0" fmla="*/ 60 w 204"/>
                <a:gd name="T1" fmla="*/ 0 h 206"/>
                <a:gd name="T2" fmla="*/ 0 w 204"/>
                <a:gd name="T3" fmla="*/ 60 h 206"/>
                <a:gd name="T4" fmla="*/ 0 w 204"/>
                <a:gd name="T5" fmla="*/ 146 h 206"/>
                <a:gd name="T6" fmla="*/ 60 w 204"/>
                <a:gd name="T7" fmla="*/ 206 h 206"/>
                <a:gd name="T8" fmla="*/ 146 w 204"/>
                <a:gd name="T9" fmla="*/ 206 h 206"/>
                <a:gd name="T10" fmla="*/ 204 w 204"/>
                <a:gd name="T11" fmla="*/ 146 h 206"/>
                <a:gd name="T12" fmla="*/ 204 w 204"/>
                <a:gd name="T13" fmla="*/ 60 h 206"/>
                <a:gd name="T14" fmla="*/ 146 w 204"/>
                <a:gd name="T15" fmla="*/ 0 h 206"/>
                <a:gd name="T16" fmla="*/ 60 w 204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06">
                  <a:moveTo>
                    <a:pt x="60" y="0"/>
                  </a:moveTo>
                  <a:lnTo>
                    <a:pt x="0" y="60"/>
                  </a:lnTo>
                  <a:lnTo>
                    <a:pt x="0" y="146"/>
                  </a:lnTo>
                  <a:lnTo>
                    <a:pt x="60" y="206"/>
                  </a:lnTo>
                  <a:lnTo>
                    <a:pt x="146" y="206"/>
                  </a:lnTo>
                  <a:lnTo>
                    <a:pt x="204" y="146"/>
                  </a:lnTo>
                  <a:lnTo>
                    <a:pt x="204" y="60"/>
                  </a:lnTo>
                  <a:lnTo>
                    <a:pt x="146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3714750" y="2752725"/>
              <a:ext cx="323850" cy="327025"/>
            </a:xfrm>
            <a:custGeom>
              <a:avLst/>
              <a:gdLst>
                <a:gd name="T0" fmla="*/ 60 w 204"/>
                <a:gd name="T1" fmla="*/ 0 h 206"/>
                <a:gd name="T2" fmla="*/ 0 w 204"/>
                <a:gd name="T3" fmla="*/ 60 h 206"/>
                <a:gd name="T4" fmla="*/ 0 w 204"/>
                <a:gd name="T5" fmla="*/ 146 h 206"/>
                <a:gd name="T6" fmla="*/ 60 w 204"/>
                <a:gd name="T7" fmla="*/ 206 h 206"/>
                <a:gd name="T8" fmla="*/ 146 w 204"/>
                <a:gd name="T9" fmla="*/ 206 h 206"/>
                <a:gd name="T10" fmla="*/ 204 w 204"/>
                <a:gd name="T11" fmla="*/ 146 h 206"/>
                <a:gd name="T12" fmla="*/ 204 w 204"/>
                <a:gd name="T13" fmla="*/ 60 h 206"/>
                <a:gd name="T14" fmla="*/ 146 w 204"/>
                <a:gd name="T15" fmla="*/ 0 h 206"/>
                <a:gd name="T16" fmla="*/ 60 w 204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06">
                  <a:moveTo>
                    <a:pt x="60" y="0"/>
                  </a:moveTo>
                  <a:lnTo>
                    <a:pt x="0" y="60"/>
                  </a:lnTo>
                  <a:lnTo>
                    <a:pt x="0" y="146"/>
                  </a:lnTo>
                  <a:lnTo>
                    <a:pt x="60" y="206"/>
                  </a:lnTo>
                  <a:lnTo>
                    <a:pt x="146" y="206"/>
                  </a:lnTo>
                  <a:lnTo>
                    <a:pt x="204" y="146"/>
                  </a:lnTo>
                  <a:lnTo>
                    <a:pt x="204" y="60"/>
                  </a:lnTo>
                  <a:lnTo>
                    <a:pt x="146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3714750" y="2752725"/>
              <a:ext cx="323850" cy="327025"/>
            </a:xfrm>
            <a:custGeom>
              <a:avLst/>
              <a:gdLst>
                <a:gd name="T0" fmla="*/ 60 w 204"/>
                <a:gd name="T1" fmla="*/ 0 h 206"/>
                <a:gd name="T2" fmla="*/ 0 w 204"/>
                <a:gd name="T3" fmla="*/ 60 h 206"/>
                <a:gd name="T4" fmla="*/ 0 w 204"/>
                <a:gd name="T5" fmla="*/ 146 h 206"/>
                <a:gd name="T6" fmla="*/ 60 w 204"/>
                <a:gd name="T7" fmla="*/ 206 h 206"/>
                <a:gd name="T8" fmla="*/ 146 w 204"/>
                <a:gd name="T9" fmla="*/ 206 h 206"/>
                <a:gd name="T10" fmla="*/ 204 w 204"/>
                <a:gd name="T11" fmla="*/ 146 h 206"/>
                <a:gd name="T12" fmla="*/ 204 w 204"/>
                <a:gd name="T13" fmla="*/ 60 h 206"/>
                <a:gd name="T14" fmla="*/ 146 w 204"/>
                <a:gd name="T15" fmla="*/ 0 h 206"/>
                <a:gd name="T16" fmla="*/ 60 w 204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06">
                  <a:moveTo>
                    <a:pt x="60" y="0"/>
                  </a:moveTo>
                  <a:lnTo>
                    <a:pt x="0" y="60"/>
                  </a:lnTo>
                  <a:lnTo>
                    <a:pt x="0" y="146"/>
                  </a:lnTo>
                  <a:lnTo>
                    <a:pt x="60" y="206"/>
                  </a:lnTo>
                  <a:lnTo>
                    <a:pt x="146" y="206"/>
                  </a:lnTo>
                  <a:lnTo>
                    <a:pt x="204" y="146"/>
                  </a:lnTo>
                  <a:lnTo>
                    <a:pt x="204" y="60"/>
                  </a:lnTo>
                  <a:lnTo>
                    <a:pt x="146" y="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3302000" y="3159125"/>
              <a:ext cx="327025" cy="323850"/>
            </a:xfrm>
            <a:custGeom>
              <a:avLst/>
              <a:gdLst>
                <a:gd name="T0" fmla="*/ 50 w 206"/>
                <a:gd name="T1" fmla="*/ 0 h 204"/>
                <a:gd name="T2" fmla="*/ 0 w 206"/>
                <a:gd name="T3" fmla="*/ 204 h 204"/>
                <a:gd name="T4" fmla="*/ 154 w 206"/>
                <a:gd name="T5" fmla="*/ 204 h 204"/>
                <a:gd name="T6" fmla="*/ 206 w 206"/>
                <a:gd name="T7" fmla="*/ 0 h 204"/>
                <a:gd name="T8" fmla="*/ 50 w 206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4">
                  <a:moveTo>
                    <a:pt x="50" y="0"/>
                  </a:moveTo>
                  <a:lnTo>
                    <a:pt x="0" y="204"/>
                  </a:lnTo>
                  <a:lnTo>
                    <a:pt x="154" y="204"/>
                  </a:lnTo>
                  <a:lnTo>
                    <a:pt x="206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3302000" y="3159125"/>
              <a:ext cx="327025" cy="323850"/>
            </a:xfrm>
            <a:custGeom>
              <a:avLst/>
              <a:gdLst>
                <a:gd name="T0" fmla="*/ 50 w 206"/>
                <a:gd name="T1" fmla="*/ 0 h 204"/>
                <a:gd name="T2" fmla="*/ 0 w 206"/>
                <a:gd name="T3" fmla="*/ 204 h 204"/>
                <a:gd name="T4" fmla="*/ 154 w 206"/>
                <a:gd name="T5" fmla="*/ 204 h 204"/>
                <a:gd name="T6" fmla="*/ 206 w 206"/>
                <a:gd name="T7" fmla="*/ 0 h 204"/>
                <a:gd name="T8" fmla="*/ 50 w 206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4">
                  <a:moveTo>
                    <a:pt x="50" y="0"/>
                  </a:moveTo>
                  <a:lnTo>
                    <a:pt x="0" y="204"/>
                  </a:lnTo>
                  <a:lnTo>
                    <a:pt x="154" y="204"/>
                  </a:lnTo>
                  <a:lnTo>
                    <a:pt x="206" y="0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3302000" y="3159125"/>
              <a:ext cx="327025" cy="323850"/>
            </a:xfrm>
            <a:custGeom>
              <a:avLst/>
              <a:gdLst>
                <a:gd name="T0" fmla="*/ 50 w 206"/>
                <a:gd name="T1" fmla="*/ 0 h 204"/>
                <a:gd name="T2" fmla="*/ 0 w 206"/>
                <a:gd name="T3" fmla="*/ 204 h 204"/>
                <a:gd name="T4" fmla="*/ 154 w 206"/>
                <a:gd name="T5" fmla="*/ 204 h 204"/>
                <a:gd name="T6" fmla="*/ 206 w 206"/>
                <a:gd name="T7" fmla="*/ 0 h 204"/>
                <a:gd name="T8" fmla="*/ 50 w 206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4">
                  <a:moveTo>
                    <a:pt x="50" y="0"/>
                  </a:moveTo>
                  <a:lnTo>
                    <a:pt x="0" y="204"/>
                  </a:lnTo>
                  <a:lnTo>
                    <a:pt x="154" y="204"/>
                  </a:lnTo>
                  <a:lnTo>
                    <a:pt x="206" y="0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3835400" y="3238500"/>
              <a:ext cx="327025" cy="327025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3736975" y="4064000"/>
              <a:ext cx="327025" cy="327025"/>
            </a:xfrm>
            <a:prstGeom prst="rect">
              <a:avLst/>
            </a:prstGeom>
            <a:solidFill>
              <a:srgbClr val="F8EBE7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3810000" y="4133850"/>
              <a:ext cx="323850" cy="327025"/>
            </a:xfrm>
            <a:prstGeom prst="rect">
              <a:avLst/>
            </a:prstGeom>
            <a:solidFill>
              <a:srgbClr val="F8EBE7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8"/>
            <p:cNvSpPr>
              <a:spLocks noChangeArrowheads="1"/>
            </p:cNvSpPr>
            <p:nvPr/>
          </p:nvSpPr>
          <p:spPr bwMode="auto">
            <a:xfrm>
              <a:off x="3879850" y="4206875"/>
              <a:ext cx="327025" cy="327025"/>
            </a:xfrm>
            <a:prstGeom prst="rect">
              <a:avLst/>
            </a:prstGeom>
            <a:solidFill>
              <a:srgbClr val="F8EBE7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9"/>
            <p:cNvSpPr>
              <a:spLocks noChangeArrowheads="1"/>
            </p:cNvSpPr>
            <p:nvPr/>
          </p:nvSpPr>
          <p:spPr bwMode="auto">
            <a:xfrm>
              <a:off x="3952875" y="4279900"/>
              <a:ext cx="327025" cy="327025"/>
            </a:xfrm>
            <a:prstGeom prst="rect">
              <a:avLst/>
            </a:prstGeom>
            <a:solidFill>
              <a:srgbClr val="F8EBE7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0"/>
            <p:cNvSpPr>
              <a:spLocks noChangeArrowheads="1"/>
            </p:cNvSpPr>
            <p:nvPr/>
          </p:nvSpPr>
          <p:spPr bwMode="auto">
            <a:xfrm>
              <a:off x="3835400" y="3238500"/>
              <a:ext cx="327025" cy="3270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5473700" y="3419475"/>
              <a:ext cx="654050" cy="65405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"/>
            <p:cNvSpPr>
              <a:spLocks noChangeArrowheads="1"/>
            </p:cNvSpPr>
            <p:nvPr/>
          </p:nvSpPr>
          <p:spPr bwMode="auto">
            <a:xfrm>
              <a:off x="5473700" y="3419475"/>
              <a:ext cx="654050" cy="6540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4368800" y="3159125"/>
              <a:ext cx="1435100" cy="200025"/>
            </a:xfrm>
            <a:custGeom>
              <a:avLst/>
              <a:gdLst>
                <a:gd name="T0" fmla="*/ 0 w 904"/>
                <a:gd name="T1" fmla="*/ 0 h 126"/>
                <a:gd name="T2" fmla="*/ 904 w 904"/>
                <a:gd name="T3" fmla="*/ 0 h 126"/>
                <a:gd name="T4" fmla="*/ 904 w 904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4" h="126">
                  <a:moveTo>
                    <a:pt x="0" y="0"/>
                  </a:moveTo>
                  <a:lnTo>
                    <a:pt x="904" y="0"/>
                  </a:lnTo>
                  <a:lnTo>
                    <a:pt x="904" y="126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5772150" y="333692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24" name="Freeform 25"/>
            <p:cNvSpPr>
              <a:spLocks/>
            </p:cNvSpPr>
            <p:nvPr/>
          </p:nvSpPr>
          <p:spPr bwMode="auto">
            <a:xfrm>
              <a:off x="5772150" y="3336925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25" name="Freeform 26"/>
            <p:cNvSpPr>
              <a:spLocks/>
            </p:cNvSpPr>
            <p:nvPr/>
          </p:nvSpPr>
          <p:spPr bwMode="auto">
            <a:xfrm>
              <a:off x="4368800" y="4143375"/>
              <a:ext cx="1435100" cy="200025"/>
            </a:xfrm>
            <a:custGeom>
              <a:avLst/>
              <a:gdLst>
                <a:gd name="T0" fmla="*/ 0 w 904"/>
                <a:gd name="T1" fmla="*/ 126 h 126"/>
                <a:gd name="T2" fmla="*/ 904 w 904"/>
                <a:gd name="T3" fmla="*/ 126 h 126"/>
                <a:gd name="T4" fmla="*/ 904 w 904"/>
                <a:gd name="T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4" h="126">
                  <a:moveTo>
                    <a:pt x="0" y="126"/>
                  </a:moveTo>
                  <a:lnTo>
                    <a:pt x="904" y="126"/>
                  </a:lnTo>
                  <a:lnTo>
                    <a:pt x="904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27" name="Freeform 27"/>
            <p:cNvSpPr>
              <a:spLocks/>
            </p:cNvSpPr>
            <p:nvPr/>
          </p:nvSpPr>
          <p:spPr bwMode="auto">
            <a:xfrm>
              <a:off x="5772150" y="4089400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0 w 38"/>
                <a:gd name="T3" fmla="*/ 48 h 48"/>
                <a:gd name="T4" fmla="*/ 20 w 38"/>
                <a:gd name="T5" fmla="*/ 36 h 48"/>
                <a:gd name="T6" fmla="*/ 38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0" y="48"/>
                  </a:lnTo>
                  <a:lnTo>
                    <a:pt x="20" y="36"/>
                  </a:lnTo>
                  <a:lnTo>
                    <a:pt x="38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28" name="Freeform 28"/>
            <p:cNvSpPr>
              <a:spLocks/>
            </p:cNvSpPr>
            <p:nvPr/>
          </p:nvSpPr>
          <p:spPr bwMode="auto">
            <a:xfrm>
              <a:off x="5772150" y="4089400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0 w 38"/>
                <a:gd name="T3" fmla="*/ 48 h 48"/>
                <a:gd name="T4" fmla="*/ 20 w 38"/>
                <a:gd name="T5" fmla="*/ 36 h 48"/>
                <a:gd name="T6" fmla="*/ 38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0" y="48"/>
                  </a:lnTo>
                  <a:lnTo>
                    <a:pt x="20" y="36"/>
                  </a:lnTo>
                  <a:lnTo>
                    <a:pt x="38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29" name="Line 29"/>
            <p:cNvSpPr>
              <a:spLocks noChangeShapeType="1"/>
            </p:cNvSpPr>
            <p:nvPr/>
          </p:nvSpPr>
          <p:spPr bwMode="auto">
            <a:xfrm>
              <a:off x="4718050" y="4032250"/>
              <a:ext cx="419100" cy="520700"/>
            </a:xfrm>
            <a:prstGeom prst="line">
              <a:avLst/>
            </a:prstGeom>
            <a:noFill/>
            <a:ln w="19050">
              <a:solidFill>
                <a:srgbClr val="CD80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30" name="Line 30"/>
            <p:cNvSpPr>
              <a:spLocks noChangeShapeType="1"/>
            </p:cNvSpPr>
            <p:nvPr/>
          </p:nvSpPr>
          <p:spPr bwMode="auto">
            <a:xfrm flipV="1">
              <a:off x="4737100" y="4216400"/>
              <a:ext cx="492125" cy="244475"/>
            </a:xfrm>
            <a:prstGeom prst="line">
              <a:avLst/>
            </a:prstGeom>
            <a:noFill/>
            <a:ln w="19050">
              <a:solidFill>
                <a:srgbClr val="CD80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31" name="Rectangle 31"/>
            <p:cNvSpPr>
              <a:spLocks noChangeArrowheads="1"/>
            </p:cNvSpPr>
            <p:nvPr/>
          </p:nvSpPr>
          <p:spPr bwMode="auto">
            <a:xfrm>
              <a:off x="3013075" y="2270125"/>
              <a:ext cx="273472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Une équipe formée de quatre consultants aux compétences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complémentaires, moins étendues mais plus pointues,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développe de réelles synergies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688" name="Rectangle 88"/>
            <p:cNvSpPr>
              <a:spLocks noChangeArrowheads="1"/>
            </p:cNvSpPr>
            <p:nvPr/>
          </p:nvSpPr>
          <p:spPr bwMode="auto">
            <a:xfrm>
              <a:off x="4394200" y="4619625"/>
              <a:ext cx="18017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Quatre consultants aux compétences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identiques forment une équipe dont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seule la puissance de travail est accrue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75545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2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COMPRENDRE ET REFORMULER LES BESOINS DU DEMANDEUR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3428992" y="6503989"/>
            <a:ext cx="2304000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 DEGRÉ D’URGENCE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018526" y="2051045"/>
            <a:ext cx="5640961" cy="3192780"/>
            <a:chOff x="2103438" y="2051050"/>
            <a:chExt cx="4700811" cy="2660650"/>
          </a:xfrm>
        </p:grpSpPr>
        <p:pic>
          <p:nvPicPr>
            <p:cNvPr id="2054" name="Picture 6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1638" y="2111375"/>
              <a:ext cx="1809750" cy="18097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Line 8"/>
            <p:cNvSpPr>
              <a:spLocks noChangeShapeType="1"/>
            </p:cNvSpPr>
            <p:nvPr/>
          </p:nvSpPr>
          <p:spPr bwMode="auto">
            <a:xfrm flipV="1">
              <a:off x="4033838" y="3311525"/>
              <a:ext cx="31750" cy="254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4084638" y="3273425"/>
              <a:ext cx="28575" cy="22225"/>
            </a:xfrm>
            <a:custGeom>
              <a:avLst/>
              <a:gdLst>
                <a:gd name="T0" fmla="*/ 0 w 18"/>
                <a:gd name="T1" fmla="*/ 14 h 14"/>
                <a:gd name="T2" fmla="*/ 0 w 18"/>
                <a:gd name="T3" fmla="*/ 14 h 14"/>
                <a:gd name="T4" fmla="*/ 18 w 1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0" y="1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4135438" y="3241675"/>
              <a:ext cx="31750" cy="19050"/>
            </a:xfrm>
            <a:custGeom>
              <a:avLst/>
              <a:gdLst>
                <a:gd name="T0" fmla="*/ 0 w 20"/>
                <a:gd name="T1" fmla="*/ 12 h 12"/>
                <a:gd name="T2" fmla="*/ 0 w 20"/>
                <a:gd name="T3" fmla="*/ 10 h 12"/>
                <a:gd name="T4" fmla="*/ 2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0" y="1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4189413" y="3213100"/>
              <a:ext cx="34925" cy="15875"/>
            </a:xfrm>
            <a:custGeom>
              <a:avLst/>
              <a:gdLst>
                <a:gd name="T0" fmla="*/ 0 w 22"/>
                <a:gd name="T1" fmla="*/ 10 h 10"/>
                <a:gd name="T2" fmla="*/ 2 w 22"/>
                <a:gd name="T3" fmla="*/ 8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2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4246563" y="3187700"/>
              <a:ext cx="38100" cy="12700"/>
            </a:xfrm>
            <a:custGeom>
              <a:avLst/>
              <a:gdLst>
                <a:gd name="T0" fmla="*/ 0 w 24"/>
                <a:gd name="T1" fmla="*/ 8 h 8"/>
                <a:gd name="T2" fmla="*/ 2 w 24"/>
                <a:gd name="T3" fmla="*/ 8 h 8"/>
                <a:gd name="T4" fmla="*/ 24 w 2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lnTo>
                    <a:pt x="2" y="8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4306888" y="3171825"/>
              <a:ext cx="38100" cy="9525"/>
            </a:xfrm>
            <a:custGeom>
              <a:avLst/>
              <a:gdLst>
                <a:gd name="T0" fmla="*/ 0 w 24"/>
                <a:gd name="T1" fmla="*/ 6 h 6"/>
                <a:gd name="T2" fmla="*/ 2 w 24"/>
                <a:gd name="T3" fmla="*/ 6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2" y="6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4370388" y="3159125"/>
              <a:ext cx="38100" cy="6350"/>
            </a:xfrm>
            <a:custGeom>
              <a:avLst/>
              <a:gdLst>
                <a:gd name="T0" fmla="*/ 0 w 24"/>
                <a:gd name="T1" fmla="*/ 4 h 4"/>
                <a:gd name="T2" fmla="*/ 0 w 24"/>
                <a:gd name="T3" fmla="*/ 4 h 4"/>
                <a:gd name="T4" fmla="*/ 24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0" y="4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4433888" y="3155950"/>
              <a:ext cx="38100" cy="0"/>
            </a:xfrm>
            <a:custGeom>
              <a:avLst/>
              <a:gdLst>
                <a:gd name="T0" fmla="*/ 0 w 24"/>
                <a:gd name="T1" fmla="*/ 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4497388" y="3152775"/>
              <a:ext cx="38100" cy="3175"/>
            </a:xfrm>
            <a:custGeom>
              <a:avLst/>
              <a:gdLst>
                <a:gd name="T0" fmla="*/ 0 w 24"/>
                <a:gd name="T1" fmla="*/ 0 h 2"/>
                <a:gd name="T2" fmla="*/ 0 w 24"/>
                <a:gd name="T3" fmla="*/ 0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0" y="0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4560888" y="3155950"/>
              <a:ext cx="34925" cy="6350"/>
            </a:xfrm>
            <a:custGeom>
              <a:avLst/>
              <a:gdLst>
                <a:gd name="T0" fmla="*/ 0 w 22"/>
                <a:gd name="T1" fmla="*/ 0 h 4"/>
                <a:gd name="T2" fmla="*/ 2 w 22"/>
                <a:gd name="T3" fmla="*/ 2 h 4"/>
                <a:gd name="T4" fmla="*/ 22 w 2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lnTo>
                    <a:pt x="2" y="2"/>
                  </a:lnTo>
                  <a:lnTo>
                    <a:pt x="22" y="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4621213" y="3165475"/>
              <a:ext cx="38100" cy="9525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2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6" y="2"/>
                  </a:lnTo>
                  <a:lnTo>
                    <a:pt x="24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4684713" y="3181350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6 w 22"/>
                <a:gd name="T3" fmla="*/ 2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6" y="2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4745038" y="3203575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8 w 22"/>
                <a:gd name="T3" fmla="*/ 2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8" y="2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4802188" y="3228975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8 w 20"/>
                <a:gd name="T3" fmla="*/ 4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8" y="4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4856163" y="3260725"/>
              <a:ext cx="31750" cy="22225"/>
            </a:xfrm>
            <a:custGeom>
              <a:avLst/>
              <a:gdLst>
                <a:gd name="T0" fmla="*/ 0 w 20"/>
                <a:gd name="T1" fmla="*/ 0 h 14"/>
                <a:gd name="T2" fmla="*/ 8 w 20"/>
                <a:gd name="T3" fmla="*/ 4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8" y="4"/>
                  </a:lnTo>
                  <a:lnTo>
                    <a:pt x="20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4906963" y="3295650"/>
              <a:ext cx="31750" cy="25400"/>
            </a:xfrm>
            <a:custGeom>
              <a:avLst/>
              <a:gdLst>
                <a:gd name="T0" fmla="*/ 0 w 20"/>
                <a:gd name="T1" fmla="*/ 0 h 16"/>
                <a:gd name="T2" fmla="*/ 10 w 20"/>
                <a:gd name="T3" fmla="*/ 8 h 16"/>
                <a:gd name="T4" fmla="*/ 2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lnTo>
                    <a:pt x="10" y="8"/>
                  </a:lnTo>
                  <a:lnTo>
                    <a:pt x="20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68" name="Freeform 24"/>
            <p:cNvSpPr>
              <a:spLocks/>
            </p:cNvSpPr>
            <p:nvPr/>
          </p:nvSpPr>
          <p:spPr bwMode="auto">
            <a:xfrm>
              <a:off x="4957763" y="3336925"/>
              <a:ext cx="25400" cy="28575"/>
            </a:xfrm>
            <a:custGeom>
              <a:avLst/>
              <a:gdLst>
                <a:gd name="T0" fmla="*/ 0 w 16"/>
                <a:gd name="T1" fmla="*/ 0 h 18"/>
                <a:gd name="T2" fmla="*/ 8 w 16"/>
                <a:gd name="T3" fmla="*/ 8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8" y="8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69" name="Freeform 25"/>
            <p:cNvSpPr>
              <a:spLocks/>
            </p:cNvSpPr>
            <p:nvPr/>
          </p:nvSpPr>
          <p:spPr bwMode="auto">
            <a:xfrm>
              <a:off x="4999038" y="3384550"/>
              <a:ext cx="25400" cy="28575"/>
            </a:xfrm>
            <a:custGeom>
              <a:avLst/>
              <a:gdLst>
                <a:gd name="T0" fmla="*/ 0 w 16"/>
                <a:gd name="T1" fmla="*/ 0 h 18"/>
                <a:gd name="T2" fmla="*/ 8 w 16"/>
                <a:gd name="T3" fmla="*/ 8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8" y="8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0" name="Freeform 26"/>
            <p:cNvSpPr>
              <a:spLocks/>
            </p:cNvSpPr>
            <p:nvPr/>
          </p:nvSpPr>
          <p:spPr bwMode="auto">
            <a:xfrm>
              <a:off x="5040313" y="3435350"/>
              <a:ext cx="19050" cy="31750"/>
            </a:xfrm>
            <a:custGeom>
              <a:avLst/>
              <a:gdLst>
                <a:gd name="T0" fmla="*/ 0 w 12"/>
                <a:gd name="T1" fmla="*/ 0 h 20"/>
                <a:gd name="T2" fmla="*/ 6 w 12"/>
                <a:gd name="T3" fmla="*/ 8 h 20"/>
                <a:gd name="T4" fmla="*/ 12 w 1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lnTo>
                    <a:pt x="6" y="8"/>
                  </a:lnTo>
                  <a:lnTo>
                    <a:pt x="12" y="2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1" name="Freeform 27"/>
            <p:cNvSpPr>
              <a:spLocks/>
            </p:cNvSpPr>
            <p:nvPr/>
          </p:nvSpPr>
          <p:spPr bwMode="auto">
            <a:xfrm>
              <a:off x="5075238" y="3486150"/>
              <a:ext cx="15875" cy="34925"/>
            </a:xfrm>
            <a:custGeom>
              <a:avLst/>
              <a:gdLst>
                <a:gd name="T0" fmla="*/ 0 w 10"/>
                <a:gd name="T1" fmla="*/ 0 h 22"/>
                <a:gd name="T2" fmla="*/ 6 w 10"/>
                <a:gd name="T3" fmla="*/ 12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6" y="12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2" name="Freeform 28"/>
            <p:cNvSpPr>
              <a:spLocks/>
            </p:cNvSpPr>
            <p:nvPr/>
          </p:nvSpPr>
          <p:spPr bwMode="auto">
            <a:xfrm>
              <a:off x="5103813" y="3543300"/>
              <a:ext cx="15875" cy="34925"/>
            </a:xfrm>
            <a:custGeom>
              <a:avLst/>
              <a:gdLst>
                <a:gd name="T0" fmla="*/ 0 w 10"/>
                <a:gd name="T1" fmla="*/ 0 h 22"/>
                <a:gd name="T2" fmla="*/ 6 w 10"/>
                <a:gd name="T3" fmla="*/ 12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6" y="12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3" name="Freeform 29"/>
            <p:cNvSpPr>
              <a:spLocks/>
            </p:cNvSpPr>
            <p:nvPr/>
          </p:nvSpPr>
          <p:spPr bwMode="auto">
            <a:xfrm>
              <a:off x="5126038" y="3603625"/>
              <a:ext cx="12700" cy="34925"/>
            </a:xfrm>
            <a:custGeom>
              <a:avLst/>
              <a:gdLst>
                <a:gd name="T0" fmla="*/ 0 w 8"/>
                <a:gd name="T1" fmla="*/ 0 h 22"/>
                <a:gd name="T2" fmla="*/ 6 w 8"/>
                <a:gd name="T3" fmla="*/ 12 h 22"/>
                <a:gd name="T4" fmla="*/ 8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lnTo>
                    <a:pt x="6" y="12"/>
                  </a:lnTo>
                  <a:lnTo>
                    <a:pt x="8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4" name="Freeform 30"/>
            <p:cNvSpPr>
              <a:spLocks/>
            </p:cNvSpPr>
            <p:nvPr/>
          </p:nvSpPr>
          <p:spPr bwMode="auto">
            <a:xfrm>
              <a:off x="5145088" y="3663950"/>
              <a:ext cx="9525" cy="34925"/>
            </a:xfrm>
            <a:custGeom>
              <a:avLst/>
              <a:gdLst>
                <a:gd name="T0" fmla="*/ 0 w 6"/>
                <a:gd name="T1" fmla="*/ 0 h 22"/>
                <a:gd name="T2" fmla="*/ 4 w 6"/>
                <a:gd name="T3" fmla="*/ 16 h 22"/>
                <a:gd name="T4" fmla="*/ 6 w 6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lnTo>
                    <a:pt x="4" y="16"/>
                  </a:lnTo>
                  <a:lnTo>
                    <a:pt x="6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5" name="Freeform 31"/>
            <p:cNvSpPr>
              <a:spLocks/>
            </p:cNvSpPr>
            <p:nvPr/>
          </p:nvSpPr>
          <p:spPr bwMode="auto">
            <a:xfrm>
              <a:off x="5157788" y="3724275"/>
              <a:ext cx="3175" cy="38100"/>
            </a:xfrm>
            <a:custGeom>
              <a:avLst/>
              <a:gdLst>
                <a:gd name="T0" fmla="*/ 0 w 2"/>
                <a:gd name="T1" fmla="*/ 0 h 24"/>
                <a:gd name="T2" fmla="*/ 2 w 2"/>
                <a:gd name="T3" fmla="*/ 18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2" y="18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6" name="Freeform 32"/>
            <p:cNvSpPr>
              <a:spLocks/>
            </p:cNvSpPr>
            <p:nvPr/>
          </p:nvSpPr>
          <p:spPr bwMode="auto">
            <a:xfrm>
              <a:off x="5164138" y="3787775"/>
              <a:ext cx="0" cy="38100"/>
            </a:xfrm>
            <a:custGeom>
              <a:avLst/>
              <a:gdLst>
                <a:gd name="T0" fmla="*/ 0 h 24"/>
                <a:gd name="T1" fmla="*/ 22 h 24"/>
                <a:gd name="T2" fmla="*/ 24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0"/>
                  </a:moveTo>
                  <a:lnTo>
                    <a:pt x="0" y="22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7" name="Line 33"/>
            <p:cNvSpPr>
              <a:spLocks noChangeShapeType="1"/>
            </p:cNvSpPr>
            <p:nvPr/>
          </p:nvSpPr>
          <p:spPr bwMode="auto">
            <a:xfrm flipH="1">
              <a:off x="5160963" y="3851275"/>
              <a:ext cx="31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8" name="Line 34"/>
            <p:cNvSpPr>
              <a:spLocks noChangeShapeType="1"/>
            </p:cNvSpPr>
            <p:nvPr/>
          </p:nvSpPr>
          <p:spPr bwMode="auto">
            <a:xfrm flipH="1">
              <a:off x="5151438" y="3914775"/>
              <a:ext cx="63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79" name="Line 35"/>
            <p:cNvSpPr>
              <a:spLocks noChangeShapeType="1"/>
            </p:cNvSpPr>
            <p:nvPr/>
          </p:nvSpPr>
          <p:spPr bwMode="auto">
            <a:xfrm flipH="1">
              <a:off x="5135563" y="3978275"/>
              <a:ext cx="9525" cy="349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0" name="Line 36"/>
            <p:cNvSpPr>
              <a:spLocks noChangeShapeType="1"/>
            </p:cNvSpPr>
            <p:nvPr/>
          </p:nvSpPr>
          <p:spPr bwMode="auto">
            <a:xfrm flipH="1">
              <a:off x="5116513" y="4038600"/>
              <a:ext cx="12700" cy="349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1" name="Line 37"/>
            <p:cNvSpPr>
              <a:spLocks noChangeShapeType="1"/>
            </p:cNvSpPr>
            <p:nvPr/>
          </p:nvSpPr>
          <p:spPr bwMode="auto">
            <a:xfrm flipH="1">
              <a:off x="5087938" y="4098925"/>
              <a:ext cx="19050" cy="317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2" name="Line 38"/>
            <p:cNvSpPr>
              <a:spLocks noChangeShapeType="1"/>
            </p:cNvSpPr>
            <p:nvPr/>
          </p:nvSpPr>
          <p:spPr bwMode="auto">
            <a:xfrm flipH="1">
              <a:off x="5056188" y="4152900"/>
              <a:ext cx="19050" cy="349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3" name="Line 39"/>
            <p:cNvSpPr>
              <a:spLocks noChangeShapeType="1"/>
            </p:cNvSpPr>
            <p:nvPr/>
          </p:nvSpPr>
          <p:spPr bwMode="auto">
            <a:xfrm flipH="1">
              <a:off x="5018088" y="4206875"/>
              <a:ext cx="25400" cy="317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5" name="Line 40"/>
            <p:cNvSpPr>
              <a:spLocks noChangeShapeType="1"/>
            </p:cNvSpPr>
            <p:nvPr/>
          </p:nvSpPr>
          <p:spPr bwMode="auto">
            <a:xfrm flipH="1">
              <a:off x="4976813" y="4257675"/>
              <a:ext cx="25400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6" name="Line 41"/>
            <p:cNvSpPr>
              <a:spLocks noChangeShapeType="1"/>
            </p:cNvSpPr>
            <p:nvPr/>
          </p:nvSpPr>
          <p:spPr bwMode="auto">
            <a:xfrm flipH="1">
              <a:off x="4932363" y="4302125"/>
              <a:ext cx="28575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7" name="Line 42"/>
            <p:cNvSpPr>
              <a:spLocks noChangeShapeType="1"/>
            </p:cNvSpPr>
            <p:nvPr/>
          </p:nvSpPr>
          <p:spPr bwMode="auto">
            <a:xfrm flipH="1">
              <a:off x="4881563" y="4346575"/>
              <a:ext cx="31750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8" name="Line 43"/>
            <p:cNvSpPr>
              <a:spLocks noChangeShapeType="1"/>
            </p:cNvSpPr>
            <p:nvPr/>
          </p:nvSpPr>
          <p:spPr bwMode="auto">
            <a:xfrm flipH="1">
              <a:off x="4827588" y="4381500"/>
              <a:ext cx="31750" cy="222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89" name="Line 44"/>
            <p:cNvSpPr>
              <a:spLocks noChangeShapeType="1"/>
            </p:cNvSpPr>
            <p:nvPr/>
          </p:nvSpPr>
          <p:spPr bwMode="auto">
            <a:xfrm flipH="1">
              <a:off x="4770438" y="4413250"/>
              <a:ext cx="34925" cy="190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0" name="Line 45"/>
            <p:cNvSpPr>
              <a:spLocks noChangeShapeType="1"/>
            </p:cNvSpPr>
            <p:nvPr/>
          </p:nvSpPr>
          <p:spPr bwMode="auto">
            <a:xfrm flipH="1">
              <a:off x="4713288" y="4441825"/>
              <a:ext cx="349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1" name="Line 46"/>
            <p:cNvSpPr>
              <a:spLocks noChangeShapeType="1"/>
            </p:cNvSpPr>
            <p:nvPr/>
          </p:nvSpPr>
          <p:spPr bwMode="auto">
            <a:xfrm flipH="1">
              <a:off x="4652963" y="4464050"/>
              <a:ext cx="34925" cy="95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2" name="Line 47"/>
            <p:cNvSpPr>
              <a:spLocks noChangeShapeType="1"/>
            </p:cNvSpPr>
            <p:nvPr/>
          </p:nvSpPr>
          <p:spPr bwMode="auto">
            <a:xfrm flipH="1">
              <a:off x="4589463" y="4476750"/>
              <a:ext cx="381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3" name="Line 48"/>
            <p:cNvSpPr>
              <a:spLocks noChangeShapeType="1"/>
            </p:cNvSpPr>
            <p:nvPr/>
          </p:nvSpPr>
          <p:spPr bwMode="auto">
            <a:xfrm flipH="1">
              <a:off x="4525963" y="4486275"/>
              <a:ext cx="38100" cy="31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5" name="Freeform 49"/>
            <p:cNvSpPr>
              <a:spLocks/>
            </p:cNvSpPr>
            <p:nvPr/>
          </p:nvSpPr>
          <p:spPr bwMode="auto">
            <a:xfrm>
              <a:off x="4462463" y="4489450"/>
              <a:ext cx="38100" cy="3175"/>
            </a:xfrm>
            <a:custGeom>
              <a:avLst/>
              <a:gdLst>
                <a:gd name="T0" fmla="*/ 24 w 24"/>
                <a:gd name="T1" fmla="*/ 0 h 2"/>
                <a:gd name="T2" fmla="*/ 22 w 24"/>
                <a:gd name="T3" fmla="*/ 2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2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6" name="Freeform 50"/>
            <p:cNvSpPr>
              <a:spLocks/>
            </p:cNvSpPr>
            <p:nvPr/>
          </p:nvSpPr>
          <p:spPr bwMode="auto">
            <a:xfrm>
              <a:off x="4398963" y="4483100"/>
              <a:ext cx="38100" cy="6350"/>
            </a:xfrm>
            <a:custGeom>
              <a:avLst/>
              <a:gdLst>
                <a:gd name="T0" fmla="*/ 24 w 24"/>
                <a:gd name="T1" fmla="*/ 4 h 4"/>
                <a:gd name="T2" fmla="*/ 18 w 24"/>
                <a:gd name="T3" fmla="*/ 2 h 4"/>
                <a:gd name="T4" fmla="*/ 0 w 2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7" name="Freeform 51"/>
            <p:cNvSpPr>
              <a:spLocks/>
            </p:cNvSpPr>
            <p:nvPr/>
          </p:nvSpPr>
          <p:spPr bwMode="auto">
            <a:xfrm>
              <a:off x="4338638" y="4470400"/>
              <a:ext cx="34925" cy="9525"/>
            </a:xfrm>
            <a:custGeom>
              <a:avLst/>
              <a:gdLst>
                <a:gd name="T0" fmla="*/ 22 w 22"/>
                <a:gd name="T1" fmla="*/ 6 h 6"/>
                <a:gd name="T2" fmla="*/ 16 w 22"/>
                <a:gd name="T3" fmla="*/ 4 h 6"/>
                <a:gd name="T4" fmla="*/ 0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16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8" name="Freeform 52"/>
            <p:cNvSpPr>
              <a:spLocks/>
            </p:cNvSpPr>
            <p:nvPr/>
          </p:nvSpPr>
          <p:spPr bwMode="auto">
            <a:xfrm>
              <a:off x="4275138" y="4454525"/>
              <a:ext cx="38100" cy="9525"/>
            </a:xfrm>
            <a:custGeom>
              <a:avLst/>
              <a:gdLst>
                <a:gd name="T0" fmla="*/ 24 w 24"/>
                <a:gd name="T1" fmla="*/ 6 h 6"/>
                <a:gd name="T2" fmla="*/ 16 w 24"/>
                <a:gd name="T3" fmla="*/ 4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16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199" name="Freeform 53"/>
            <p:cNvSpPr>
              <a:spLocks/>
            </p:cNvSpPr>
            <p:nvPr/>
          </p:nvSpPr>
          <p:spPr bwMode="auto">
            <a:xfrm>
              <a:off x="4217988" y="4429125"/>
              <a:ext cx="34925" cy="15875"/>
            </a:xfrm>
            <a:custGeom>
              <a:avLst/>
              <a:gdLst>
                <a:gd name="T0" fmla="*/ 22 w 22"/>
                <a:gd name="T1" fmla="*/ 10 h 10"/>
                <a:gd name="T2" fmla="*/ 12 w 22"/>
                <a:gd name="T3" fmla="*/ 6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0" name="Freeform 54"/>
            <p:cNvSpPr>
              <a:spLocks/>
            </p:cNvSpPr>
            <p:nvPr/>
          </p:nvSpPr>
          <p:spPr bwMode="auto">
            <a:xfrm>
              <a:off x="4160838" y="4400550"/>
              <a:ext cx="34925" cy="19050"/>
            </a:xfrm>
            <a:custGeom>
              <a:avLst/>
              <a:gdLst>
                <a:gd name="T0" fmla="*/ 22 w 22"/>
                <a:gd name="T1" fmla="*/ 12 h 12"/>
                <a:gd name="T2" fmla="*/ 12 w 22"/>
                <a:gd name="T3" fmla="*/ 8 h 12"/>
                <a:gd name="T4" fmla="*/ 0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lnTo>
                    <a:pt x="1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1" name="Freeform 55"/>
            <p:cNvSpPr>
              <a:spLocks/>
            </p:cNvSpPr>
            <p:nvPr/>
          </p:nvSpPr>
          <p:spPr bwMode="auto">
            <a:xfrm>
              <a:off x="4106863" y="4365625"/>
              <a:ext cx="31750" cy="22225"/>
            </a:xfrm>
            <a:custGeom>
              <a:avLst/>
              <a:gdLst>
                <a:gd name="T0" fmla="*/ 20 w 20"/>
                <a:gd name="T1" fmla="*/ 14 h 14"/>
                <a:gd name="T2" fmla="*/ 12 w 20"/>
                <a:gd name="T3" fmla="*/ 8 h 14"/>
                <a:gd name="T4" fmla="*/ 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lnTo>
                    <a:pt x="12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2" name="Freeform 56"/>
            <p:cNvSpPr>
              <a:spLocks/>
            </p:cNvSpPr>
            <p:nvPr/>
          </p:nvSpPr>
          <p:spPr bwMode="auto">
            <a:xfrm>
              <a:off x="4059238" y="4327525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8 w 18"/>
                <a:gd name="T3" fmla="*/ 8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8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3" name="Freeform 57"/>
            <p:cNvSpPr>
              <a:spLocks/>
            </p:cNvSpPr>
            <p:nvPr/>
          </p:nvSpPr>
          <p:spPr bwMode="auto">
            <a:xfrm>
              <a:off x="4011613" y="4283075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8 w 18"/>
                <a:gd name="T3" fmla="*/ 10 h 18"/>
                <a:gd name="T4" fmla="*/ 0 w 1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4" name="Freeform 58"/>
            <p:cNvSpPr>
              <a:spLocks/>
            </p:cNvSpPr>
            <p:nvPr/>
          </p:nvSpPr>
          <p:spPr bwMode="auto">
            <a:xfrm>
              <a:off x="3970338" y="4235450"/>
              <a:ext cx="25400" cy="28575"/>
            </a:xfrm>
            <a:custGeom>
              <a:avLst/>
              <a:gdLst>
                <a:gd name="T0" fmla="*/ 16 w 16"/>
                <a:gd name="T1" fmla="*/ 18 h 18"/>
                <a:gd name="T2" fmla="*/ 8 w 16"/>
                <a:gd name="T3" fmla="*/ 10 h 18"/>
                <a:gd name="T4" fmla="*/ 0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5" name="Freeform 59"/>
            <p:cNvSpPr>
              <a:spLocks/>
            </p:cNvSpPr>
            <p:nvPr/>
          </p:nvSpPr>
          <p:spPr bwMode="auto">
            <a:xfrm>
              <a:off x="3932238" y="4184650"/>
              <a:ext cx="22225" cy="31750"/>
            </a:xfrm>
            <a:custGeom>
              <a:avLst/>
              <a:gdLst>
                <a:gd name="T0" fmla="*/ 14 w 14"/>
                <a:gd name="T1" fmla="*/ 20 h 20"/>
                <a:gd name="T2" fmla="*/ 8 w 14"/>
                <a:gd name="T3" fmla="*/ 10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6" name="Freeform 60"/>
            <p:cNvSpPr>
              <a:spLocks/>
            </p:cNvSpPr>
            <p:nvPr/>
          </p:nvSpPr>
          <p:spPr bwMode="auto">
            <a:xfrm>
              <a:off x="3900488" y="4130675"/>
              <a:ext cx="19050" cy="31750"/>
            </a:xfrm>
            <a:custGeom>
              <a:avLst/>
              <a:gdLst>
                <a:gd name="T0" fmla="*/ 12 w 12"/>
                <a:gd name="T1" fmla="*/ 20 h 20"/>
                <a:gd name="T2" fmla="*/ 6 w 12"/>
                <a:gd name="T3" fmla="*/ 10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7" name="Freeform 61"/>
            <p:cNvSpPr>
              <a:spLocks/>
            </p:cNvSpPr>
            <p:nvPr/>
          </p:nvSpPr>
          <p:spPr bwMode="auto">
            <a:xfrm>
              <a:off x="3875088" y="4070350"/>
              <a:ext cx="15875" cy="34925"/>
            </a:xfrm>
            <a:custGeom>
              <a:avLst/>
              <a:gdLst>
                <a:gd name="T0" fmla="*/ 10 w 10"/>
                <a:gd name="T1" fmla="*/ 22 h 22"/>
                <a:gd name="T2" fmla="*/ 4 w 10"/>
                <a:gd name="T3" fmla="*/ 12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08" name="Freeform 62"/>
            <p:cNvSpPr>
              <a:spLocks/>
            </p:cNvSpPr>
            <p:nvPr/>
          </p:nvSpPr>
          <p:spPr bwMode="auto">
            <a:xfrm>
              <a:off x="3856038" y="4013200"/>
              <a:ext cx="9525" cy="34925"/>
            </a:xfrm>
            <a:custGeom>
              <a:avLst/>
              <a:gdLst>
                <a:gd name="T0" fmla="*/ 6 w 6"/>
                <a:gd name="T1" fmla="*/ 22 h 22"/>
                <a:gd name="T2" fmla="*/ 2 w 6"/>
                <a:gd name="T3" fmla="*/ 10 h 22"/>
                <a:gd name="T4" fmla="*/ 0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17" name="Freeform 63"/>
            <p:cNvSpPr>
              <a:spLocks/>
            </p:cNvSpPr>
            <p:nvPr/>
          </p:nvSpPr>
          <p:spPr bwMode="auto">
            <a:xfrm>
              <a:off x="3840163" y="3949700"/>
              <a:ext cx="9525" cy="38100"/>
            </a:xfrm>
            <a:custGeom>
              <a:avLst/>
              <a:gdLst>
                <a:gd name="T0" fmla="*/ 6 w 6"/>
                <a:gd name="T1" fmla="*/ 24 h 24"/>
                <a:gd name="T2" fmla="*/ 2 w 6"/>
                <a:gd name="T3" fmla="*/ 10 h 24"/>
                <a:gd name="T4" fmla="*/ 0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24"/>
                  </a:move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18" name="Freeform 64"/>
            <p:cNvSpPr>
              <a:spLocks/>
            </p:cNvSpPr>
            <p:nvPr/>
          </p:nvSpPr>
          <p:spPr bwMode="auto">
            <a:xfrm>
              <a:off x="3830638" y="3886200"/>
              <a:ext cx="6350" cy="38100"/>
            </a:xfrm>
            <a:custGeom>
              <a:avLst/>
              <a:gdLst>
                <a:gd name="T0" fmla="*/ 4 w 4"/>
                <a:gd name="T1" fmla="*/ 24 h 24"/>
                <a:gd name="T2" fmla="*/ 0 w 4"/>
                <a:gd name="T3" fmla="*/ 8 h 24"/>
                <a:gd name="T4" fmla="*/ 0 w 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4" y="24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19" name="Freeform 65"/>
            <p:cNvSpPr>
              <a:spLocks/>
            </p:cNvSpPr>
            <p:nvPr/>
          </p:nvSpPr>
          <p:spPr bwMode="auto">
            <a:xfrm>
              <a:off x="3821113" y="3832225"/>
              <a:ext cx="9525" cy="28575"/>
            </a:xfrm>
            <a:custGeom>
              <a:avLst/>
              <a:gdLst>
                <a:gd name="T0" fmla="*/ 6 w 6"/>
                <a:gd name="T1" fmla="*/ 18 h 18"/>
                <a:gd name="T2" fmla="*/ 4 w 6"/>
                <a:gd name="T3" fmla="*/ 0 h 18"/>
                <a:gd name="T4" fmla="*/ 0 w 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0" name="Line 66"/>
            <p:cNvSpPr>
              <a:spLocks noChangeShapeType="1"/>
            </p:cNvSpPr>
            <p:nvPr/>
          </p:nvSpPr>
          <p:spPr bwMode="auto">
            <a:xfrm flipH="1">
              <a:off x="3757613" y="3832225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1" name="Line 67"/>
            <p:cNvSpPr>
              <a:spLocks noChangeShapeType="1"/>
            </p:cNvSpPr>
            <p:nvPr/>
          </p:nvSpPr>
          <p:spPr bwMode="auto">
            <a:xfrm flipH="1">
              <a:off x="3694113" y="3832225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2" name="Line 68"/>
            <p:cNvSpPr>
              <a:spLocks noChangeShapeType="1"/>
            </p:cNvSpPr>
            <p:nvPr/>
          </p:nvSpPr>
          <p:spPr bwMode="auto">
            <a:xfrm flipH="1">
              <a:off x="3630613" y="3835400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3" name="Line 69"/>
            <p:cNvSpPr>
              <a:spLocks noChangeShapeType="1"/>
            </p:cNvSpPr>
            <p:nvPr/>
          </p:nvSpPr>
          <p:spPr bwMode="auto">
            <a:xfrm>
              <a:off x="3608388" y="3838575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4" name="Freeform 70"/>
            <p:cNvSpPr>
              <a:spLocks/>
            </p:cNvSpPr>
            <p:nvPr/>
          </p:nvSpPr>
          <p:spPr bwMode="auto">
            <a:xfrm>
              <a:off x="3611563" y="3902075"/>
              <a:ext cx="3175" cy="38100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14 h 24"/>
                <a:gd name="T4" fmla="*/ 2 w 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lnTo>
                    <a:pt x="0" y="14"/>
                  </a:lnTo>
                  <a:lnTo>
                    <a:pt x="2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5" name="Freeform 71"/>
            <p:cNvSpPr>
              <a:spLocks/>
            </p:cNvSpPr>
            <p:nvPr/>
          </p:nvSpPr>
          <p:spPr bwMode="auto">
            <a:xfrm>
              <a:off x="3617913" y="3962400"/>
              <a:ext cx="6350" cy="38100"/>
            </a:xfrm>
            <a:custGeom>
              <a:avLst/>
              <a:gdLst>
                <a:gd name="T0" fmla="*/ 0 w 4"/>
                <a:gd name="T1" fmla="*/ 0 h 24"/>
                <a:gd name="T2" fmla="*/ 0 w 4"/>
                <a:gd name="T3" fmla="*/ 4 h 24"/>
                <a:gd name="T4" fmla="*/ 4 w 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lnTo>
                    <a:pt x="0" y="4"/>
                  </a:lnTo>
                  <a:lnTo>
                    <a:pt x="4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6" name="Freeform 72"/>
            <p:cNvSpPr>
              <a:spLocks/>
            </p:cNvSpPr>
            <p:nvPr/>
          </p:nvSpPr>
          <p:spPr bwMode="auto">
            <a:xfrm>
              <a:off x="3630613" y="4025900"/>
              <a:ext cx="9525" cy="38100"/>
            </a:xfrm>
            <a:custGeom>
              <a:avLst/>
              <a:gdLst>
                <a:gd name="T0" fmla="*/ 0 w 6"/>
                <a:gd name="T1" fmla="*/ 0 h 24"/>
                <a:gd name="T2" fmla="*/ 4 w 6"/>
                <a:gd name="T3" fmla="*/ 18 h 24"/>
                <a:gd name="T4" fmla="*/ 6 w 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lnTo>
                    <a:pt x="4" y="18"/>
                  </a:lnTo>
                  <a:lnTo>
                    <a:pt x="6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7" name="Freeform 73"/>
            <p:cNvSpPr>
              <a:spLocks/>
            </p:cNvSpPr>
            <p:nvPr/>
          </p:nvSpPr>
          <p:spPr bwMode="auto">
            <a:xfrm>
              <a:off x="3646488" y="4086225"/>
              <a:ext cx="12700" cy="38100"/>
            </a:xfrm>
            <a:custGeom>
              <a:avLst/>
              <a:gdLst>
                <a:gd name="T0" fmla="*/ 0 w 8"/>
                <a:gd name="T1" fmla="*/ 0 h 24"/>
                <a:gd name="T2" fmla="*/ 2 w 8"/>
                <a:gd name="T3" fmla="*/ 6 h 24"/>
                <a:gd name="T4" fmla="*/ 8 w 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2" y="6"/>
                  </a:lnTo>
                  <a:lnTo>
                    <a:pt x="8" y="2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8" name="Freeform 74"/>
            <p:cNvSpPr>
              <a:spLocks/>
            </p:cNvSpPr>
            <p:nvPr/>
          </p:nvSpPr>
          <p:spPr bwMode="auto">
            <a:xfrm>
              <a:off x="3668713" y="4146550"/>
              <a:ext cx="15875" cy="34925"/>
            </a:xfrm>
            <a:custGeom>
              <a:avLst/>
              <a:gdLst>
                <a:gd name="T0" fmla="*/ 0 w 10"/>
                <a:gd name="T1" fmla="*/ 0 h 22"/>
                <a:gd name="T2" fmla="*/ 8 w 10"/>
                <a:gd name="T3" fmla="*/ 18 h 22"/>
                <a:gd name="T4" fmla="*/ 10 w 1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8" y="18"/>
                  </a:lnTo>
                  <a:lnTo>
                    <a:pt x="10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29" name="Freeform 75"/>
            <p:cNvSpPr>
              <a:spLocks/>
            </p:cNvSpPr>
            <p:nvPr/>
          </p:nvSpPr>
          <p:spPr bwMode="auto">
            <a:xfrm>
              <a:off x="3694113" y="4206875"/>
              <a:ext cx="15875" cy="31750"/>
            </a:xfrm>
            <a:custGeom>
              <a:avLst/>
              <a:gdLst>
                <a:gd name="T0" fmla="*/ 0 w 10"/>
                <a:gd name="T1" fmla="*/ 0 h 20"/>
                <a:gd name="T2" fmla="*/ 2 w 10"/>
                <a:gd name="T3" fmla="*/ 6 h 20"/>
                <a:gd name="T4" fmla="*/ 10 w 1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lnTo>
                    <a:pt x="2" y="6"/>
                  </a:lnTo>
                  <a:lnTo>
                    <a:pt x="10" y="2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30" name="Freeform 76"/>
            <p:cNvSpPr>
              <a:spLocks/>
            </p:cNvSpPr>
            <p:nvPr/>
          </p:nvSpPr>
          <p:spPr bwMode="auto">
            <a:xfrm>
              <a:off x="3722688" y="4260850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10 w 12"/>
                <a:gd name="T3" fmla="*/ 18 h 22"/>
                <a:gd name="T4" fmla="*/ 12 w 1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10" y="18"/>
                  </a:lnTo>
                  <a:lnTo>
                    <a:pt x="12" y="2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" name="Freeform 77"/>
            <p:cNvSpPr>
              <a:spLocks/>
            </p:cNvSpPr>
            <p:nvPr/>
          </p:nvSpPr>
          <p:spPr bwMode="auto">
            <a:xfrm>
              <a:off x="3757613" y="4314825"/>
              <a:ext cx="22225" cy="31750"/>
            </a:xfrm>
            <a:custGeom>
              <a:avLst/>
              <a:gdLst>
                <a:gd name="T0" fmla="*/ 0 w 14"/>
                <a:gd name="T1" fmla="*/ 0 h 20"/>
                <a:gd name="T2" fmla="*/ 4 w 14"/>
                <a:gd name="T3" fmla="*/ 6 h 20"/>
                <a:gd name="T4" fmla="*/ 14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4" y="6"/>
                  </a:lnTo>
                  <a:lnTo>
                    <a:pt x="14" y="2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9" name="Freeform 78"/>
            <p:cNvSpPr>
              <a:spLocks/>
            </p:cNvSpPr>
            <p:nvPr/>
          </p:nvSpPr>
          <p:spPr bwMode="auto">
            <a:xfrm>
              <a:off x="3792538" y="4365625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14 w 16"/>
                <a:gd name="T3" fmla="*/ 18 h 20"/>
                <a:gd name="T4" fmla="*/ 16 w 1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14" y="18"/>
                  </a:lnTo>
                  <a:lnTo>
                    <a:pt x="16" y="2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1" name="Freeform 79"/>
            <p:cNvSpPr>
              <a:spLocks/>
            </p:cNvSpPr>
            <p:nvPr/>
          </p:nvSpPr>
          <p:spPr bwMode="auto">
            <a:xfrm>
              <a:off x="3833813" y="4416425"/>
              <a:ext cx="25400" cy="28575"/>
            </a:xfrm>
            <a:custGeom>
              <a:avLst/>
              <a:gdLst>
                <a:gd name="T0" fmla="*/ 0 w 16"/>
                <a:gd name="T1" fmla="*/ 0 h 18"/>
                <a:gd name="T2" fmla="*/ 6 w 16"/>
                <a:gd name="T3" fmla="*/ 6 h 18"/>
                <a:gd name="T4" fmla="*/ 16 w 1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lnTo>
                    <a:pt x="6" y="6"/>
                  </a:lnTo>
                  <a:lnTo>
                    <a:pt x="16" y="1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2" name="Freeform 80"/>
            <p:cNvSpPr>
              <a:spLocks/>
            </p:cNvSpPr>
            <p:nvPr/>
          </p:nvSpPr>
          <p:spPr bwMode="auto">
            <a:xfrm>
              <a:off x="3878263" y="4460875"/>
              <a:ext cx="28575" cy="25400"/>
            </a:xfrm>
            <a:custGeom>
              <a:avLst/>
              <a:gdLst>
                <a:gd name="T0" fmla="*/ 0 w 18"/>
                <a:gd name="T1" fmla="*/ 0 h 16"/>
                <a:gd name="T2" fmla="*/ 16 w 18"/>
                <a:gd name="T3" fmla="*/ 14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lnTo>
                    <a:pt x="16" y="14"/>
                  </a:lnTo>
                  <a:lnTo>
                    <a:pt x="18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3" name="Freeform 81"/>
            <p:cNvSpPr>
              <a:spLocks/>
            </p:cNvSpPr>
            <p:nvPr/>
          </p:nvSpPr>
          <p:spPr bwMode="auto">
            <a:xfrm>
              <a:off x="3925888" y="4505325"/>
              <a:ext cx="28575" cy="22225"/>
            </a:xfrm>
            <a:custGeom>
              <a:avLst/>
              <a:gdLst>
                <a:gd name="T0" fmla="*/ 0 w 18"/>
                <a:gd name="T1" fmla="*/ 0 h 14"/>
                <a:gd name="T2" fmla="*/ 6 w 18"/>
                <a:gd name="T3" fmla="*/ 4 h 14"/>
                <a:gd name="T4" fmla="*/ 18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lnTo>
                    <a:pt x="6" y="4"/>
                  </a:lnTo>
                  <a:lnTo>
                    <a:pt x="18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5" name="Freeform 82"/>
            <p:cNvSpPr>
              <a:spLocks/>
            </p:cNvSpPr>
            <p:nvPr/>
          </p:nvSpPr>
          <p:spPr bwMode="auto">
            <a:xfrm>
              <a:off x="3976688" y="4543425"/>
              <a:ext cx="28575" cy="22225"/>
            </a:xfrm>
            <a:custGeom>
              <a:avLst/>
              <a:gdLst>
                <a:gd name="T0" fmla="*/ 0 w 18"/>
                <a:gd name="T1" fmla="*/ 0 h 14"/>
                <a:gd name="T2" fmla="*/ 16 w 18"/>
                <a:gd name="T3" fmla="*/ 12 h 14"/>
                <a:gd name="T4" fmla="*/ 18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lnTo>
                    <a:pt x="16" y="12"/>
                  </a:lnTo>
                  <a:lnTo>
                    <a:pt x="18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6" name="Freeform 83"/>
            <p:cNvSpPr>
              <a:spLocks/>
            </p:cNvSpPr>
            <p:nvPr/>
          </p:nvSpPr>
          <p:spPr bwMode="auto">
            <a:xfrm>
              <a:off x="4027488" y="4578350"/>
              <a:ext cx="31750" cy="19050"/>
            </a:xfrm>
            <a:custGeom>
              <a:avLst/>
              <a:gdLst>
                <a:gd name="T0" fmla="*/ 0 w 20"/>
                <a:gd name="T1" fmla="*/ 0 h 12"/>
                <a:gd name="T2" fmla="*/ 6 w 20"/>
                <a:gd name="T3" fmla="*/ 4 h 12"/>
                <a:gd name="T4" fmla="*/ 2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6" y="4"/>
                  </a:lnTo>
                  <a:lnTo>
                    <a:pt x="20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7" name="Freeform 84"/>
            <p:cNvSpPr>
              <a:spLocks/>
            </p:cNvSpPr>
            <p:nvPr/>
          </p:nvSpPr>
          <p:spPr bwMode="auto">
            <a:xfrm>
              <a:off x="4081463" y="4610100"/>
              <a:ext cx="34925" cy="15875"/>
            </a:xfrm>
            <a:custGeom>
              <a:avLst/>
              <a:gdLst>
                <a:gd name="T0" fmla="*/ 0 w 22"/>
                <a:gd name="T1" fmla="*/ 0 h 10"/>
                <a:gd name="T2" fmla="*/ 20 w 22"/>
                <a:gd name="T3" fmla="*/ 10 h 10"/>
                <a:gd name="T4" fmla="*/ 22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lnTo>
                    <a:pt x="20" y="10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8" name="Freeform 85"/>
            <p:cNvSpPr>
              <a:spLocks/>
            </p:cNvSpPr>
            <p:nvPr/>
          </p:nvSpPr>
          <p:spPr bwMode="auto">
            <a:xfrm>
              <a:off x="6516216" y="4588669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6 w 22"/>
                <a:gd name="T3" fmla="*/ 4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6" y="4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9" name="Freeform 86"/>
            <p:cNvSpPr>
              <a:spLocks/>
            </p:cNvSpPr>
            <p:nvPr/>
          </p:nvSpPr>
          <p:spPr bwMode="auto">
            <a:xfrm>
              <a:off x="4198938" y="4660900"/>
              <a:ext cx="34925" cy="12700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lnTo>
                    <a:pt x="22" y="8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0" name="Freeform 87"/>
            <p:cNvSpPr>
              <a:spLocks/>
            </p:cNvSpPr>
            <p:nvPr/>
          </p:nvSpPr>
          <p:spPr bwMode="auto">
            <a:xfrm>
              <a:off x="4259263" y="4679950"/>
              <a:ext cx="38100" cy="9525"/>
            </a:xfrm>
            <a:custGeom>
              <a:avLst/>
              <a:gdLst>
                <a:gd name="T0" fmla="*/ 0 w 24"/>
                <a:gd name="T1" fmla="*/ 0 h 6"/>
                <a:gd name="T2" fmla="*/ 10 w 24"/>
                <a:gd name="T3" fmla="*/ 4 h 6"/>
                <a:gd name="T4" fmla="*/ 24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lnTo>
                    <a:pt x="10" y="4"/>
                  </a:lnTo>
                  <a:lnTo>
                    <a:pt x="24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1" name="Line 88"/>
            <p:cNvSpPr>
              <a:spLocks noChangeShapeType="1"/>
            </p:cNvSpPr>
            <p:nvPr/>
          </p:nvSpPr>
          <p:spPr bwMode="auto">
            <a:xfrm>
              <a:off x="4322763" y="4695825"/>
              <a:ext cx="34925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2" name="Freeform 89"/>
            <p:cNvSpPr>
              <a:spLocks/>
            </p:cNvSpPr>
            <p:nvPr/>
          </p:nvSpPr>
          <p:spPr bwMode="auto">
            <a:xfrm>
              <a:off x="4383088" y="4705350"/>
              <a:ext cx="38100" cy="3175"/>
            </a:xfrm>
            <a:custGeom>
              <a:avLst/>
              <a:gdLst>
                <a:gd name="T0" fmla="*/ 0 w 24"/>
                <a:gd name="T1" fmla="*/ 0 h 2"/>
                <a:gd name="T2" fmla="*/ 14 w 24"/>
                <a:gd name="T3" fmla="*/ 2 h 2"/>
                <a:gd name="T4" fmla="*/ 24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lnTo>
                    <a:pt x="14" y="2"/>
                  </a:lnTo>
                  <a:lnTo>
                    <a:pt x="24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3" name="Freeform 90"/>
            <p:cNvSpPr>
              <a:spLocks/>
            </p:cNvSpPr>
            <p:nvPr/>
          </p:nvSpPr>
          <p:spPr bwMode="auto">
            <a:xfrm>
              <a:off x="4446588" y="4711700"/>
              <a:ext cx="38100" cy="0"/>
            </a:xfrm>
            <a:custGeom>
              <a:avLst/>
              <a:gdLst>
                <a:gd name="T0" fmla="*/ 0 w 24"/>
                <a:gd name="T1" fmla="*/ 2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4" name="Freeform 91"/>
            <p:cNvSpPr>
              <a:spLocks/>
            </p:cNvSpPr>
            <p:nvPr/>
          </p:nvSpPr>
          <p:spPr bwMode="auto">
            <a:xfrm>
              <a:off x="4510088" y="4711700"/>
              <a:ext cx="38100" cy="0"/>
            </a:xfrm>
            <a:custGeom>
              <a:avLst/>
              <a:gdLst>
                <a:gd name="T0" fmla="*/ 0 w 24"/>
                <a:gd name="T1" fmla="*/ 2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5" name="Freeform 92"/>
            <p:cNvSpPr>
              <a:spLocks/>
            </p:cNvSpPr>
            <p:nvPr/>
          </p:nvSpPr>
          <p:spPr bwMode="auto">
            <a:xfrm>
              <a:off x="4573588" y="4705350"/>
              <a:ext cx="38100" cy="3175"/>
            </a:xfrm>
            <a:custGeom>
              <a:avLst/>
              <a:gdLst>
                <a:gd name="T0" fmla="*/ 0 w 24"/>
                <a:gd name="T1" fmla="*/ 2 h 2"/>
                <a:gd name="T2" fmla="*/ 8 w 24"/>
                <a:gd name="T3" fmla="*/ 2 h 2"/>
                <a:gd name="T4" fmla="*/ 24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8" y="2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6" name="Line 93"/>
            <p:cNvSpPr>
              <a:spLocks noChangeShapeType="1"/>
            </p:cNvSpPr>
            <p:nvPr/>
          </p:nvSpPr>
          <p:spPr bwMode="auto">
            <a:xfrm flipV="1">
              <a:off x="4637088" y="4695825"/>
              <a:ext cx="381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7" name="Freeform 94"/>
            <p:cNvSpPr>
              <a:spLocks/>
            </p:cNvSpPr>
            <p:nvPr/>
          </p:nvSpPr>
          <p:spPr bwMode="auto">
            <a:xfrm>
              <a:off x="4700588" y="4679950"/>
              <a:ext cx="34925" cy="9525"/>
            </a:xfrm>
            <a:custGeom>
              <a:avLst/>
              <a:gdLst>
                <a:gd name="T0" fmla="*/ 0 w 22"/>
                <a:gd name="T1" fmla="*/ 6 h 6"/>
                <a:gd name="T2" fmla="*/ 12 w 22"/>
                <a:gd name="T3" fmla="*/ 2 h 6"/>
                <a:gd name="T4" fmla="*/ 22 w 2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12" y="2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8" name="Line 95"/>
            <p:cNvSpPr>
              <a:spLocks noChangeShapeType="1"/>
            </p:cNvSpPr>
            <p:nvPr/>
          </p:nvSpPr>
          <p:spPr bwMode="auto">
            <a:xfrm flipV="1">
              <a:off x="4760913" y="4660900"/>
              <a:ext cx="34925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69" name="Freeform 96"/>
            <p:cNvSpPr>
              <a:spLocks/>
            </p:cNvSpPr>
            <p:nvPr/>
          </p:nvSpPr>
          <p:spPr bwMode="auto">
            <a:xfrm>
              <a:off x="4821238" y="4635500"/>
              <a:ext cx="34925" cy="15875"/>
            </a:xfrm>
            <a:custGeom>
              <a:avLst/>
              <a:gdLst>
                <a:gd name="T0" fmla="*/ 0 w 22"/>
                <a:gd name="T1" fmla="*/ 10 h 10"/>
                <a:gd name="T2" fmla="*/ 14 w 22"/>
                <a:gd name="T3" fmla="*/ 4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14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0" name="Freeform 97"/>
            <p:cNvSpPr>
              <a:spLocks/>
            </p:cNvSpPr>
            <p:nvPr/>
          </p:nvSpPr>
          <p:spPr bwMode="auto">
            <a:xfrm>
              <a:off x="4878388" y="4610100"/>
              <a:ext cx="34925" cy="15875"/>
            </a:xfrm>
            <a:custGeom>
              <a:avLst/>
              <a:gdLst>
                <a:gd name="T0" fmla="*/ 0 w 22"/>
                <a:gd name="T1" fmla="*/ 10 h 10"/>
                <a:gd name="T2" fmla="*/ 2 w 22"/>
                <a:gd name="T3" fmla="*/ 10 h 10"/>
                <a:gd name="T4" fmla="*/ 22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lnTo>
                    <a:pt x="2" y="1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1" name="Freeform 98"/>
            <p:cNvSpPr>
              <a:spLocks/>
            </p:cNvSpPr>
            <p:nvPr/>
          </p:nvSpPr>
          <p:spPr bwMode="auto">
            <a:xfrm>
              <a:off x="4935538" y="4578350"/>
              <a:ext cx="31750" cy="19050"/>
            </a:xfrm>
            <a:custGeom>
              <a:avLst/>
              <a:gdLst>
                <a:gd name="T0" fmla="*/ 0 w 20"/>
                <a:gd name="T1" fmla="*/ 12 h 12"/>
                <a:gd name="T2" fmla="*/ 14 w 20"/>
                <a:gd name="T3" fmla="*/ 4 h 12"/>
                <a:gd name="T4" fmla="*/ 20 w 2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lnTo>
                    <a:pt x="14" y="4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2" name="Freeform 99"/>
            <p:cNvSpPr>
              <a:spLocks/>
            </p:cNvSpPr>
            <p:nvPr/>
          </p:nvSpPr>
          <p:spPr bwMode="auto">
            <a:xfrm>
              <a:off x="4989513" y="4540250"/>
              <a:ext cx="31750" cy="22225"/>
            </a:xfrm>
            <a:custGeom>
              <a:avLst/>
              <a:gdLst>
                <a:gd name="T0" fmla="*/ 0 w 20"/>
                <a:gd name="T1" fmla="*/ 14 h 14"/>
                <a:gd name="T2" fmla="*/ 2 w 20"/>
                <a:gd name="T3" fmla="*/ 12 h 14"/>
                <a:gd name="T4" fmla="*/ 2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lnTo>
                    <a:pt x="2" y="12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3" name="Freeform 100"/>
            <p:cNvSpPr>
              <a:spLocks/>
            </p:cNvSpPr>
            <p:nvPr/>
          </p:nvSpPr>
          <p:spPr bwMode="auto">
            <a:xfrm>
              <a:off x="5040313" y="4502150"/>
              <a:ext cx="28575" cy="25400"/>
            </a:xfrm>
            <a:custGeom>
              <a:avLst/>
              <a:gdLst>
                <a:gd name="T0" fmla="*/ 0 w 18"/>
                <a:gd name="T1" fmla="*/ 16 h 16"/>
                <a:gd name="T2" fmla="*/ 14 w 18"/>
                <a:gd name="T3" fmla="*/ 4 h 16"/>
                <a:gd name="T4" fmla="*/ 18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14" y="4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4" name="Freeform 101"/>
            <p:cNvSpPr>
              <a:spLocks/>
            </p:cNvSpPr>
            <p:nvPr/>
          </p:nvSpPr>
          <p:spPr bwMode="auto">
            <a:xfrm>
              <a:off x="5091113" y="4460875"/>
              <a:ext cx="25400" cy="25400"/>
            </a:xfrm>
            <a:custGeom>
              <a:avLst/>
              <a:gdLst>
                <a:gd name="T0" fmla="*/ 0 w 16"/>
                <a:gd name="T1" fmla="*/ 16 h 16"/>
                <a:gd name="T2" fmla="*/ 2 w 16"/>
                <a:gd name="T3" fmla="*/ 14 h 16"/>
                <a:gd name="T4" fmla="*/ 16 w 1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2" y="1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5" name="Freeform 102"/>
            <p:cNvSpPr>
              <a:spLocks/>
            </p:cNvSpPr>
            <p:nvPr/>
          </p:nvSpPr>
          <p:spPr bwMode="auto">
            <a:xfrm>
              <a:off x="5135563" y="4413250"/>
              <a:ext cx="25400" cy="28575"/>
            </a:xfrm>
            <a:custGeom>
              <a:avLst/>
              <a:gdLst>
                <a:gd name="T0" fmla="*/ 0 w 16"/>
                <a:gd name="T1" fmla="*/ 18 h 18"/>
                <a:gd name="T2" fmla="*/ 12 w 16"/>
                <a:gd name="T3" fmla="*/ 6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12" y="6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6" name="Freeform 103"/>
            <p:cNvSpPr>
              <a:spLocks/>
            </p:cNvSpPr>
            <p:nvPr/>
          </p:nvSpPr>
          <p:spPr bwMode="auto">
            <a:xfrm>
              <a:off x="5176838" y="4365625"/>
              <a:ext cx="25400" cy="28575"/>
            </a:xfrm>
            <a:custGeom>
              <a:avLst/>
              <a:gdLst>
                <a:gd name="T0" fmla="*/ 0 w 16"/>
                <a:gd name="T1" fmla="*/ 18 h 18"/>
                <a:gd name="T2" fmla="*/ 4 w 16"/>
                <a:gd name="T3" fmla="*/ 14 h 18"/>
                <a:gd name="T4" fmla="*/ 16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4" y="14"/>
                  </a:lnTo>
                  <a:lnTo>
                    <a:pt x="1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7" name="Freeform 104"/>
            <p:cNvSpPr>
              <a:spLocks/>
            </p:cNvSpPr>
            <p:nvPr/>
          </p:nvSpPr>
          <p:spPr bwMode="auto">
            <a:xfrm>
              <a:off x="5218113" y="4314825"/>
              <a:ext cx="22225" cy="28575"/>
            </a:xfrm>
            <a:custGeom>
              <a:avLst/>
              <a:gdLst>
                <a:gd name="T0" fmla="*/ 0 w 14"/>
                <a:gd name="T1" fmla="*/ 18 h 18"/>
                <a:gd name="T2" fmla="*/ 10 w 14"/>
                <a:gd name="T3" fmla="*/ 4 h 18"/>
                <a:gd name="T4" fmla="*/ 14 w 1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lnTo>
                    <a:pt x="10" y="4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8" name="Freeform 105"/>
            <p:cNvSpPr>
              <a:spLocks/>
            </p:cNvSpPr>
            <p:nvPr/>
          </p:nvSpPr>
          <p:spPr bwMode="auto">
            <a:xfrm>
              <a:off x="5253038" y="4257675"/>
              <a:ext cx="19050" cy="34925"/>
            </a:xfrm>
            <a:custGeom>
              <a:avLst/>
              <a:gdLst>
                <a:gd name="T0" fmla="*/ 0 w 12"/>
                <a:gd name="T1" fmla="*/ 22 h 22"/>
                <a:gd name="T2" fmla="*/ 2 w 12"/>
                <a:gd name="T3" fmla="*/ 16 h 22"/>
                <a:gd name="T4" fmla="*/ 12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lnTo>
                    <a:pt x="2" y="16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79" name="Freeform 106"/>
            <p:cNvSpPr>
              <a:spLocks/>
            </p:cNvSpPr>
            <p:nvPr/>
          </p:nvSpPr>
          <p:spPr bwMode="auto">
            <a:xfrm>
              <a:off x="5284788" y="4203700"/>
              <a:ext cx="15875" cy="31750"/>
            </a:xfrm>
            <a:custGeom>
              <a:avLst/>
              <a:gdLst>
                <a:gd name="T0" fmla="*/ 0 w 10"/>
                <a:gd name="T1" fmla="*/ 20 h 20"/>
                <a:gd name="T2" fmla="*/ 8 w 10"/>
                <a:gd name="T3" fmla="*/ 4 h 20"/>
                <a:gd name="T4" fmla="*/ 10 w 1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0" y="20"/>
                  </a:moveTo>
                  <a:lnTo>
                    <a:pt x="8" y="4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3" name="Freeform 107"/>
            <p:cNvSpPr>
              <a:spLocks/>
            </p:cNvSpPr>
            <p:nvPr/>
          </p:nvSpPr>
          <p:spPr bwMode="auto">
            <a:xfrm>
              <a:off x="5310188" y="4143375"/>
              <a:ext cx="15875" cy="34925"/>
            </a:xfrm>
            <a:custGeom>
              <a:avLst/>
              <a:gdLst>
                <a:gd name="T0" fmla="*/ 0 w 10"/>
                <a:gd name="T1" fmla="*/ 22 h 22"/>
                <a:gd name="T2" fmla="*/ 4 w 10"/>
                <a:gd name="T3" fmla="*/ 16 h 22"/>
                <a:gd name="T4" fmla="*/ 1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lnTo>
                    <a:pt x="4" y="16"/>
                  </a:lnTo>
                  <a:lnTo>
                    <a:pt x="1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4" name="Freeform 108"/>
            <p:cNvSpPr>
              <a:spLocks/>
            </p:cNvSpPr>
            <p:nvPr/>
          </p:nvSpPr>
          <p:spPr bwMode="auto">
            <a:xfrm>
              <a:off x="5335588" y="4083050"/>
              <a:ext cx="12700" cy="38100"/>
            </a:xfrm>
            <a:custGeom>
              <a:avLst/>
              <a:gdLst>
                <a:gd name="T0" fmla="*/ 0 w 8"/>
                <a:gd name="T1" fmla="*/ 24 h 24"/>
                <a:gd name="T2" fmla="*/ 6 w 8"/>
                <a:gd name="T3" fmla="*/ 2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0" y="24"/>
                  </a:move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5" name="Freeform 109"/>
            <p:cNvSpPr>
              <a:spLocks/>
            </p:cNvSpPr>
            <p:nvPr/>
          </p:nvSpPr>
          <p:spPr bwMode="auto">
            <a:xfrm>
              <a:off x="5354638" y="4022725"/>
              <a:ext cx="9525" cy="38100"/>
            </a:xfrm>
            <a:custGeom>
              <a:avLst/>
              <a:gdLst>
                <a:gd name="T0" fmla="*/ 0 w 6"/>
                <a:gd name="T1" fmla="*/ 24 h 24"/>
                <a:gd name="T2" fmla="*/ 2 w 6"/>
                <a:gd name="T3" fmla="*/ 1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2" y="14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6" name="Line 110"/>
            <p:cNvSpPr>
              <a:spLocks noChangeShapeType="1"/>
            </p:cNvSpPr>
            <p:nvPr/>
          </p:nvSpPr>
          <p:spPr bwMode="auto">
            <a:xfrm flipV="1">
              <a:off x="5370513" y="3962400"/>
              <a:ext cx="6350" cy="349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7" name="Freeform 111"/>
            <p:cNvSpPr>
              <a:spLocks/>
            </p:cNvSpPr>
            <p:nvPr/>
          </p:nvSpPr>
          <p:spPr bwMode="auto">
            <a:xfrm>
              <a:off x="5380038" y="3898900"/>
              <a:ext cx="3175" cy="38100"/>
            </a:xfrm>
            <a:custGeom>
              <a:avLst/>
              <a:gdLst>
                <a:gd name="T0" fmla="*/ 0 w 2"/>
                <a:gd name="T1" fmla="*/ 24 h 24"/>
                <a:gd name="T2" fmla="*/ 2 w 2"/>
                <a:gd name="T3" fmla="*/ 10 h 24"/>
                <a:gd name="T4" fmla="*/ 2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2" y="10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8" name="Freeform 112"/>
            <p:cNvSpPr>
              <a:spLocks/>
            </p:cNvSpPr>
            <p:nvPr/>
          </p:nvSpPr>
          <p:spPr bwMode="auto">
            <a:xfrm>
              <a:off x="5386388" y="3835400"/>
              <a:ext cx="0" cy="38100"/>
            </a:xfrm>
            <a:custGeom>
              <a:avLst/>
              <a:gdLst>
                <a:gd name="T0" fmla="*/ 24 h 24"/>
                <a:gd name="T1" fmla="*/ 20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24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79" name="Freeform 113"/>
            <p:cNvSpPr>
              <a:spLocks/>
            </p:cNvSpPr>
            <p:nvPr/>
          </p:nvSpPr>
          <p:spPr bwMode="auto">
            <a:xfrm>
              <a:off x="5383213" y="3771900"/>
              <a:ext cx="3175" cy="38100"/>
            </a:xfrm>
            <a:custGeom>
              <a:avLst/>
              <a:gdLst>
                <a:gd name="T0" fmla="*/ 2 w 2"/>
                <a:gd name="T1" fmla="*/ 24 h 24"/>
                <a:gd name="T2" fmla="*/ 2 w 2"/>
                <a:gd name="T3" fmla="*/ 4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0" name="Freeform 114"/>
            <p:cNvSpPr>
              <a:spLocks/>
            </p:cNvSpPr>
            <p:nvPr/>
          </p:nvSpPr>
          <p:spPr bwMode="auto">
            <a:xfrm>
              <a:off x="5380038" y="3708400"/>
              <a:ext cx="3175" cy="38100"/>
            </a:xfrm>
            <a:custGeom>
              <a:avLst/>
              <a:gdLst>
                <a:gd name="T0" fmla="*/ 2 w 2"/>
                <a:gd name="T1" fmla="*/ 24 h 24"/>
                <a:gd name="T2" fmla="*/ 2 w 2"/>
                <a:gd name="T3" fmla="*/ 14 h 24"/>
                <a:gd name="T4" fmla="*/ 0 w 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4">
                  <a:moveTo>
                    <a:pt x="2" y="24"/>
                  </a:move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1" name="Line 115"/>
            <p:cNvSpPr>
              <a:spLocks noChangeShapeType="1"/>
            </p:cNvSpPr>
            <p:nvPr/>
          </p:nvSpPr>
          <p:spPr bwMode="auto">
            <a:xfrm flipH="1" flipV="1">
              <a:off x="5367338" y="3644900"/>
              <a:ext cx="635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2" name="Freeform 116"/>
            <p:cNvSpPr>
              <a:spLocks/>
            </p:cNvSpPr>
            <p:nvPr/>
          </p:nvSpPr>
          <p:spPr bwMode="auto">
            <a:xfrm>
              <a:off x="5354638" y="3584575"/>
              <a:ext cx="9525" cy="34925"/>
            </a:xfrm>
            <a:custGeom>
              <a:avLst/>
              <a:gdLst>
                <a:gd name="T0" fmla="*/ 6 w 6"/>
                <a:gd name="T1" fmla="*/ 22 h 22"/>
                <a:gd name="T2" fmla="*/ 2 w 6"/>
                <a:gd name="T3" fmla="*/ 10 h 22"/>
                <a:gd name="T4" fmla="*/ 0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3" name="Freeform 117"/>
            <p:cNvSpPr>
              <a:spLocks/>
            </p:cNvSpPr>
            <p:nvPr/>
          </p:nvSpPr>
          <p:spPr bwMode="auto">
            <a:xfrm>
              <a:off x="5335588" y="3524250"/>
              <a:ext cx="9525" cy="34925"/>
            </a:xfrm>
            <a:custGeom>
              <a:avLst/>
              <a:gdLst>
                <a:gd name="T0" fmla="*/ 6 w 6"/>
                <a:gd name="T1" fmla="*/ 22 h 22"/>
                <a:gd name="T2" fmla="*/ 6 w 6"/>
                <a:gd name="T3" fmla="*/ 22 h 22"/>
                <a:gd name="T4" fmla="*/ 0 w 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lnTo>
                    <a:pt x="6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4" name="Freeform 118"/>
            <p:cNvSpPr>
              <a:spLocks/>
            </p:cNvSpPr>
            <p:nvPr/>
          </p:nvSpPr>
          <p:spPr bwMode="auto">
            <a:xfrm>
              <a:off x="5310188" y="3463925"/>
              <a:ext cx="15875" cy="34925"/>
            </a:xfrm>
            <a:custGeom>
              <a:avLst/>
              <a:gdLst>
                <a:gd name="T0" fmla="*/ 10 w 10"/>
                <a:gd name="T1" fmla="*/ 22 h 22"/>
                <a:gd name="T2" fmla="*/ 4 w 10"/>
                <a:gd name="T3" fmla="*/ 8 h 22"/>
                <a:gd name="T4" fmla="*/ 0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22"/>
                  </a:move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5" name="Freeform 119"/>
            <p:cNvSpPr>
              <a:spLocks/>
            </p:cNvSpPr>
            <p:nvPr/>
          </p:nvSpPr>
          <p:spPr bwMode="auto">
            <a:xfrm>
              <a:off x="5281613" y="3406775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0 w 12"/>
                <a:gd name="T3" fmla="*/ 20 h 22"/>
                <a:gd name="T4" fmla="*/ 0 w 1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0" y="2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6" name="Freeform 120"/>
            <p:cNvSpPr>
              <a:spLocks/>
            </p:cNvSpPr>
            <p:nvPr/>
          </p:nvSpPr>
          <p:spPr bwMode="auto">
            <a:xfrm>
              <a:off x="5249863" y="3352800"/>
              <a:ext cx="19050" cy="31750"/>
            </a:xfrm>
            <a:custGeom>
              <a:avLst/>
              <a:gdLst>
                <a:gd name="T0" fmla="*/ 12 w 12"/>
                <a:gd name="T1" fmla="*/ 20 h 20"/>
                <a:gd name="T2" fmla="*/ 4 w 12"/>
                <a:gd name="T3" fmla="*/ 6 h 20"/>
                <a:gd name="T4" fmla="*/ 0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487" name="Freeform 121"/>
            <p:cNvSpPr>
              <a:spLocks/>
            </p:cNvSpPr>
            <p:nvPr/>
          </p:nvSpPr>
          <p:spPr bwMode="auto">
            <a:xfrm>
              <a:off x="5214938" y="3298825"/>
              <a:ext cx="22225" cy="31750"/>
            </a:xfrm>
            <a:custGeom>
              <a:avLst/>
              <a:gdLst>
                <a:gd name="T0" fmla="*/ 14 w 14"/>
                <a:gd name="T1" fmla="*/ 20 h 20"/>
                <a:gd name="T2" fmla="*/ 12 w 14"/>
                <a:gd name="T3" fmla="*/ 1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12" y="1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2" name="Freeform 122"/>
            <p:cNvSpPr>
              <a:spLocks/>
            </p:cNvSpPr>
            <p:nvPr/>
          </p:nvSpPr>
          <p:spPr bwMode="auto">
            <a:xfrm>
              <a:off x="5176838" y="3248025"/>
              <a:ext cx="22225" cy="31750"/>
            </a:xfrm>
            <a:custGeom>
              <a:avLst/>
              <a:gdLst>
                <a:gd name="T0" fmla="*/ 14 w 14"/>
                <a:gd name="T1" fmla="*/ 20 h 20"/>
                <a:gd name="T2" fmla="*/ 4 w 14"/>
                <a:gd name="T3" fmla="*/ 6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3" name="Freeform 123"/>
            <p:cNvSpPr>
              <a:spLocks/>
            </p:cNvSpPr>
            <p:nvPr/>
          </p:nvSpPr>
          <p:spPr bwMode="auto">
            <a:xfrm>
              <a:off x="5132388" y="3203575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4 w 18"/>
                <a:gd name="T3" fmla="*/ 14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4" name="Freeform 124"/>
            <p:cNvSpPr>
              <a:spLocks/>
            </p:cNvSpPr>
            <p:nvPr/>
          </p:nvSpPr>
          <p:spPr bwMode="auto">
            <a:xfrm>
              <a:off x="5087938" y="3159125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4 w 18"/>
                <a:gd name="T3" fmla="*/ 4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5" name="Freeform 125"/>
            <p:cNvSpPr>
              <a:spLocks/>
            </p:cNvSpPr>
            <p:nvPr/>
          </p:nvSpPr>
          <p:spPr bwMode="auto">
            <a:xfrm>
              <a:off x="5037138" y="3117850"/>
              <a:ext cx="31750" cy="25400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2 h 16"/>
                <a:gd name="T4" fmla="*/ 0 w 2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6" name="Freeform 126"/>
            <p:cNvSpPr>
              <a:spLocks/>
            </p:cNvSpPr>
            <p:nvPr/>
          </p:nvSpPr>
          <p:spPr bwMode="auto">
            <a:xfrm>
              <a:off x="4986338" y="3079750"/>
              <a:ext cx="31750" cy="22225"/>
            </a:xfrm>
            <a:custGeom>
              <a:avLst/>
              <a:gdLst>
                <a:gd name="T0" fmla="*/ 20 w 20"/>
                <a:gd name="T1" fmla="*/ 14 h 14"/>
                <a:gd name="T2" fmla="*/ 4 w 20"/>
                <a:gd name="T3" fmla="*/ 4 h 14"/>
                <a:gd name="T4" fmla="*/ 0 w 2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7" name="Freeform 127"/>
            <p:cNvSpPr>
              <a:spLocks/>
            </p:cNvSpPr>
            <p:nvPr/>
          </p:nvSpPr>
          <p:spPr bwMode="auto">
            <a:xfrm>
              <a:off x="4932363" y="3048000"/>
              <a:ext cx="34925" cy="19050"/>
            </a:xfrm>
            <a:custGeom>
              <a:avLst/>
              <a:gdLst>
                <a:gd name="T0" fmla="*/ 22 w 22"/>
                <a:gd name="T1" fmla="*/ 12 h 12"/>
                <a:gd name="T2" fmla="*/ 16 w 22"/>
                <a:gd name="T3" fmla="*/ 8 h 12"/>
                <a:gd name="T4" fmla="*/ 0 w 2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39" name="Freeform 128"/>
            <p:cNvSpPr>
              <a:spLocks/>
            </p:cNvSpPr>
            <p:nvPr/>
          </p:nvSpPr>
          <p:spPr bwMode="auto">
            <a:xfrm>
              <a:off x="4875213" y="3019425"/>
              <a:ext cx="34925" cy="15875"/>
            </a:xfrm>
            <a:custGeom>
              <a:avLst/>
              <a:gdLst>
                <a:gd name="T0" fmla="*/ 22 w 22"/>
                <a:gd name="T1" fmla="*/ 10 h 10"/>
                <a:gd name="T2" fmla="*/ 4 w 22"/>
                <a:gd name="T3" fmla="*/ 0 h 10"/>
                <a:gd name="T4" fmla="*/ 0 w 2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10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0" name="Freeform 129"/>
            <p:cNvSpPr>
              <a:spLocks/>
            </p:cNvSpPr>
            <p:nvPr/>
          </p:nvSpPr>
          <p:spPr bwMode="auto">
            <a:xfrm>
              <a:off x="4818063" y="2994025"/>
              <a:ext cx="34925" cy="12700"/>
            </a:xfrm>
            <a:custGeom>
              <a:avLst/>
              <a:gdLst>
                <a:gd name="T0" fmla="*/ 22 w 22"/>
                <a:gd name="T1" fmla="*/ 8 h 8"/>
                <a:gd name="T2" fmla="*/ 16 w 22"/>
                <a:gd name="T3" fmla="*/ 6 h 8"/>
                <a:gd name="T4" fmla="*/ 0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lnTo>
                    <a:pt x="16" y="6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1" name="Freeform 130"/>
            <p:cNvSpPr>
              <a:spLocks/>
            </p:cNvSpPr>
            <p:nvPr/>
          </p:nvSpPr>
          <p:spPr bwMode="auto">
            <a:xfrm>
              <a:off x="4757738" y="2971800"/>
              <a:ext cx="38100" cy="12700"/>
            </a:xfrm>
            <a:custGeom>
              <a:avLst/>
              <a:gdLst>
                <a:gd name="T0" fmla="*/ 24 w 24"/>
                <a:gd name="T1" fmla="*/ 8 h 8"/>
                <a:gd name="T2" fmla="*/ 2 w 24"/>
                <a:gd name="T3" fmla="*/ 0 h 8"/>
                <a:gd name="T4" fmla="*/ 0 w 2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2" name="Freeform 131"/>
            <p:cNvSpPr>
              <a:spLocks/>
            </p:cNvSpPr>
            <p:nvPr/>
          </p:nvSpPr>
          <p:spPr bwMode="auto">
            <a:xfrm>
              <a:off x="4697413" y="2955925"/>
              <a:ext cx="38100" cy="9525"/>
            </a:xfrm>
            <a:custGeom>
              <a:avLst/>
              <a:gdLst>
                <a:gd name="T0" fmla="*/ 24 w 24"/>
                <a:gd name="T1" fmla="*/ 6 h 6"/>
                <a:gd name="T2" fmla="*/ 14 w 24"/>
                <a:gd name="T3" fmla="*/ 4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14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3" name="Line 132"/>
            <p:cNvSpPr>
              <a:spLocks noChangeShapeType="1"/>
            </p:cNvSpPr>
            <p:nvPr/>
          </p:nvSpPr>
          <p:spPr bwMode="auto">
            <a:xfrm flipH="1" flipV="1">
              <a:off x="4633913" y="2943225"/>
              <a:ext cx="38100" cy="63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4" name="Freeform 133"/>
            <p:cNvSpPr>
              <a:spLocks/>
            </p:cNvSpPr>
            <p:nvPr/>
          </p:nvSpPr>
          <p:spPr bwMode="auto">
            <a:xfrm>
              <a:off x="4570413" y="2936875"/>
              <a:ext cx="38100" cy="3175"/>
            </a:xfrm>
            <a:custGeom>
              <a:avLst/>
              <a:gdLst>
                <a:gd name="T0" fmla="*/ 24 w 24"/>
                <a:gd name="T1" fmla="*/ 2 h 2"/>
                <a:gd name="T2" fmla="*/ 10 w 24"/>
                <a:gd name="T3" fmla="*/ 0 h 2"/>
                <a:gd name="T4" fmla="*/ 0 w 2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2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5" name="Freeform 134"/>
            <p:cNvSpPr>
              <a:spLocks/>
            </p:cNvSpPr>
            <p:nvPr/>
          </p:nvSpPr>
          <p:spPr bwMode="auto">
            <a:xfrm>
              <a:off x="4510088" y="2933700"/>
              <a:ext cx="34925" cy="0"/>
            </a:xfrm>
            <a:custGeom>
              <a:avLst/>
              <a:gdLst>
                <a:gd name="T0" fmla="*/ 22 w 22"/>
                <a:gd name="T1" fmla="*/ 20 w 22"/>
                <a:gd name="T2" fmla="*/ 0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2">
                  <a:moveTo>
                    <a:pt x="22" y="0"/>
                  </a:move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6" name="Freeform 135"/>
            <p:cNvSpPr>
              <a:spLocks/>
            </p:cNvSpPr>
            <p:nvPr/>
          </p:nvSpPr>
          <p:spPr bwMode="auto">
            <a:xfrm>
              <a:off x="4446588" y="2933700"/>
              <a:ext cx="38100" cy="0"/>
            </a:xfrm>
            <a:custGeom>
              <a:avLst/>
              <a:gdLst>
                <a:gd name="T0" fmla="*/ 24 w 24"/>
                <a:gd name="T1" fmla="*/ 4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7" name="Freeform 136"/>
            <p:cNvSpPr>
              <a:spLocks/>
            </p:cNvSpPr>
            <p:nvPr/>
          </p:nvSpPr>
          <p:spPr bwMode="auto">
            <a:xfrm>
              <a:off x="4383088" y="2936875"/>
              <a:ext cx="38100" cy="3175"/>
            </a:xfrm>
            <a:custGeom>
              <a:avLst/>
              <a:gdLst>
                <a:gd name="T0" fmla="*/ 24 w 24"/>
                <a:gd name="T1" fmla="*/ 0 h 2"/>
                <a:gd name="T2" fmla="*/ 18 w 24"/>
                <a:gd name="T3" fmla="*/ 0 h 2"/>
                <a:gd name="T4" fmla="*/ 0 w 2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lnTo>
                    <a:pt x="18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8" name="Freeform 137"/>
            <p:cNvSpPr>
              <a:spLocks/>
            </p:cNvSpPr>
            <p:nvPr/>
          </p:nvSpPr>
          <p:spPr bwMode="auto">
            <a:xfrm>
              <a:off x="4319588" y="2943225"/>
              <a:ext cx="38100" cy="6350"/>
            </a:xfrm>
            <a:custGeom>
              <a:avLst/>
              <a:gdLst>
                <a:gd name="T0" fmla="*/ 24 w 24"/>
                <a:gd name="T1" fmla="*/ 0 h 4"/>
                <a:gd name="T2" fmla="*/ 6 w 24"/>
                <a:gd name="T3" fmla="*/ 4 h 4"/>
                <a:gd name="T4" fmla="*/ 0 w 2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6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49" name="Freeform 138"/>
            <p:cNvSpPr>
              <a:spLocks/>
            </p:cNvSpPr>
            <p:nvPr/>
          </p:nvSpPr>
          <p:spPr bwMode="auto">
            <a:xfrm>
              <a:off x="4256088" y="2955925"/>
              <a:ext cx="38100" cy="9525"/>
            </a:xfrm>
            <a:custGeom>
              <a:avLst/>
              <a:gdLst>
                <a:gd name="T0" fmla="*/ 24 w 24"/>
                <a:gd name="T1" fmla="*/ 0 h 6"/>
                <a:gd name="T2" fmla="*/ 20 w 24"/>
                <a:gd name="T3" fmla="*/ 2 h 6"/>
                <a:gd name="T4" fmla="*/ 0 w 2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lnTo>
                    <a:pt x="20" y="2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0" name="Freeform 139"/>
            <p:cNvSpPr>
              <a:spLocks/>
            </p:cNvSpPr>
            <p:nvPr/>
          </p:nvSpPr>
          <p:spPr bwMode="auto">
            <a:xfrm>
              <a:off x="4195763" y="2971800"/>
              <a:ext cx="38100" cy="12700"/>
            </a:xfrm>
            <a:custGeom>
              <a:avLst/>
              <a:gdLst>
                <a:gd name="T0" fmla="*/ 24 w 24"/>
                <a:gd name="T1" fmla="*/ 0 h 8"/>
                <a:gd name="T2" fmla="*/ 6 w 24"/>
                <a:gd name="T3" fmla="*/ 6 h 8"/>
                <a:gd name="T4" fmla="*/ 0 w 2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lnTo>
                    <a:pt x="6" y="6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1" name="Freeform 140"/>
            <p:cNvSpPr>
              <a:spLocks/>
            </p:cNvSpPr>
            <p:nvPr/>
          </p:nvSpPr>
          <p:spPr bwMode="auto">
            <a:xfrm>
              <a:off x="4138613" y="2994025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18 w 22"/>
                <a:gd name="T3" fmla="*/ 2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18" y="2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2" name="Freeform 141"/>
            <p:cNvSpPr>
              <a:spLocks/>
            </p:cNvSpPr>
            <p:nvPr/>
          </p:nvSpPr>
          <p:spPr bwMode="auto">
            <a:xfrm>
              <a:off x="4081463" y="3019425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6 w 22"/>
                <a:gd name="T3" fmla="*/ 8 h 10"/>
                <a:gd name="T4" fmla="*/ 0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6" y="8"/>
                  </a:lnTo>
                  <a:lnTo>
                    <a:pt x="0" y="10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3" name="Freeform 142"/>
            <p:cNvSpPr>
              <a:spLocks/>
            </p:cNvSpPr>
            <p:nvPr/>
          </p:nvSpPr>
          <p:spPr bwMode="auto">
            <a:xfrm>
              <a:off x="4027488" y="3048000"/>
              <a:ext cx="31750" cy="19050"/>
            </a:xfrm>
            <a:custGeom>
              <a:avLst/>
              <a:gdLst>
                <a:gd name="T0" fmla="*/ 20 w 20"/>
                <a:gd name="T1" fmla="*/ 0 h 12"/>
                <a:gd name="T2" fmla="*/ 16 w 20"/>
                <a:gd name="T3" fmla="*/ 2 h 12"/>
                <a:gd name="T4" fmla="*/ 0 w 2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16" y="2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4" name="Freeform 143"/>
            <p:cNvSpPr>
              <a:spLocks/>
            </p:cNvSpPr>
            <p:nvPr/>
          </p:nvSpPr>
          <p:spPr bwMode="auto">
            <a:xfrm>
              <a:off x="3973513" y="3082925"/>
              <a:ext cx="31750" cy="22225"/>
            </a:xfrm>
            <a:custGeom>
              <a:avLst/>
              <a:gdLst>
                <a:gd name="T0" fmla="*/ 20 w 20"/>
                <a:gd name="T1" fmla="*/ 0 h 14"/>
                <a:gd name="T2" fmla="*/ 6 w 20"/>
                <a:gd name="T3" fmla="*/ 8 h 14"/>
                <a:gd name="T4" fmla="*/ 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lnTo>
                    <a:pt x="6" y="8"/>
                  </a:lnTo>
                  <a:lnTo>
                    <a:pt x="0" y="14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5" name="Freeform 144"/>
            <p:cNvSpPr>
              <a:spLocks/>
            </p:cNvSpPr>
            <p:nvPr/>
          </p:nvSpPr>
          <p:spPr bwMode="auto">
            <a:xfrm>
              <a:off x="3922713" y="3117850"/>
              <a:ext cx="31750" cy="25400"/>
            </a:xfrm>
            <a:custGeom>
              <a:avLst/>
              <a:gdLst>
                <a:gd name="T0" fmla="*/ 20 w 20"/>
                <a:gd name="T1" fmla="*/ 0 h 16"/>
                <a:gd name="T2" fmla="*/ 16 w 20"/>
                <a:gd name="T3" fmla="*/ 2 h 16"/>
                <a:gd name="T4" fmla="*/ 0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16" y="2"/>
                  </a:lnTo>
                  <a:lnTo>
                    <a:pt x="0" y="1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6" name="Freeform 145"/>
            <p:cNvSpPr>
              <a:spLocks/>
            </p:cNvSpPr>
            <p:nvPr/>
          </p:nvSpPr>
          <p:spPr bwMode="auto">
            <a:xfrm>
              <a:off x="3878263" y="3159125"/>
              <a:ext cx="25400" cy="19050"/>
            </a:xfrm>
            <a:custGeom>
              <a:avLst/>
              <a:gdLst>
                <a:gd name="T0" fmla="*/ 16 w 16"/>
                <a:gd name="T1" fmla="*/ 0 h 12"/>
                <a:gd name="T2" fmla="*/ 4 w 16"/>
                <a:gd name="T3" fmla="*/ 12 h 12"/>
                <a:gd name="T4" fmla="*/ 0 w 16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lnTo>
                    <a:pt x="4" y="12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7" name="Line 146"/>
            <p:cNvSpPr>
              <a:spLocks noChangeShapeType="1"/>
            </p:cNvSpPr>
            <p:nvPr/>
          </p:nvSpPr>
          <p:spPr bwMode="auto">
            <a:xfrm flipH="1" flipV="1">
              <a:off x="3833813" y="3124200"/>
              <a:ext cx="25400" cy="254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8" name="Line 147"/>
            <p:cNvSpPr>
              <a:spLocks noChangeShapeType="1"/>
            </p:cNvSpPr>
            <p:nvPr/>
          </p:nvSpPr>
          <p:spPr bwMode="auto">
            <a:xfrm flipH="1" flipV="1">
              <a:off x="3789363" y="3076575"/>
              <a:ext cx="25400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59" name="Line 148"/>
            <p:cNvSpPr>
              <a:spLocks noChangeShapeType="1"/>
            </p:cNvSpPr>
            <p:nvPr/>
          </p:nvSpPr>
          <p:spPr bwMode="auto">
            <a:xfrm flipH="1" flipV="1">
              <a:off x="3748088" y="3032125"/>
              <a:ext cx="25400" cy="254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0" name="Line 149"/>
            <p:cNvSpPr>
              <a:spLocks noChangeShapeType="1"/>
            </p:cNvSpPr>
            <p:nvPr/>
          </p:nvSpPr>
          <p:spPr bwMode="auto">
            <a:xfrm>
              <a:off x="3732213" y="3022600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1" name="Line 150"/>
            <p:cNvSpPr>
              <a:spLocks noChangeShapeType="1"/>
            </p:cNvSpPr>
            <p:nvPr/>
          </p:nvSpPr>
          <p:spPr bwMode="auto">
            <a:xfrm flipH="1">
              <a:off x="3729038" y="3086100"/>
              <a:ext cx="31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2" name="Line 151"/>
            <p:cNvSpPr>
              <a:spLocks noChangeShapeType="1"/>
            </p:cNvSpPr>
            <p:nvPr/>
          </p:nvSpPr>
          <p:spPr bwMode="auto">
            <a:xfrm>
              <a:off x="3729038" y="3149600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63" name="Line 152"/>
            <p:cNvSpPr>
              <a:spLocks noChangeShapeType="1"/>
            </p:cNvSpPr>
            <p:nvPr/>
          </p:nvSpPr>
          <p:spPr bwMode="auto">
            <a:xfrm>
              <a:off x="3725863" y="3213100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6" name="Line 153"/>
            <p:cNvSpPr>
              <a:spLocks noChangeShapeType="1"/>
            </p:cNvSpPr>
            <p:nvPr/>
          </p:nvSpPr>
          <p:spPr bwMode="auto">
            <a:xfrm flipH="1">
              <a:off x="3722688" y="3276600"/>
              <a:ext cx="31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7" name="Line 154"/>
            <p:cNvSpPr>
              <a:spLocks noChangeShapeType="1"/>
            </p:cNvSpPr>
            <p:nvPr/>
          </p:nvSpPr>
          <p:spPr bwMode="auto">
            <a:xfrm>
              <a:off x="3722688" y="3340100"/>
              <a:ext cx="0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8" name="Line 155"/>
            <p:cNvSpPr>
              <a:spLocks noChangeShapeType="1"/>
            </p:cNvSpPr>
            <p:nvPr/>
          </p:nvSpPr>
          <p:spPr bwMode="auto">
            <a:xfrm flipH="1">
              <a:off x="3719513" y="3403600"/>
              <a:ext cx="3175" cy="381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299" name="Freeform 156"/>
            <p:cNvSpPr>
              <a:spLocks/>
            </p:cNvSpPr>
            <p:nvPr/>
          </p:nvSpPr>
          <p:spPr bwMode="auto">
            <a:xfrm>
              <a:off x="3719513" y="3467100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12 w 1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12" y="12"/>
                  </a:lnTo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8" name="Line 157"/>
            <p:cNvSpPr>
              <a:spLocks noChangeShapeType="1"/>
            </p:cNvSpPr>
            <p:nvPr/>
          </p:nvSpPr>
          <p:spPr bwMode="auto">
            <a:xfrm>
              <a:off x="3763963" y="3486150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09" name="Line 158"/>
            <p:cNvSpPr>
              <a:spLocks noChangeShapeType="1"/>
            </p:cNvSpPr>
            <p:nvPr/>
          </p:nvSpPr>
          <p:spPr bwMode="auto">
            <a:xfrm>
              <a:off x="3827463" y="3489325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0" name="Line 159"/>
            <p:cNvSpPr>
              <a:spLocks noChangeShapeType="1"/>
            </p:cNvSpPr>
            <p:nvPr/>
          </p:nvSpPr>
          <p:spPr bwMode="auto">
            <a:xfrm>
              <a:off x="3890963" y="3489325"/>
              <a:ext cx="38100" cy="31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1" name="Line 160"/>
            <p:cNvSpPr>
              <a:spLocks noChangeShapeType="1"/>
            </p:cNvSpPr>
            <p:nvPr/>
          </p:nvSpPr>
          <p:spPr bwMode="auto">
            <a:xfrm>
              <a:off x="3954463" y="3492500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2" name="Line 161"/>
            <p:cNvSpPr>
              <a:spLocks noChangeShapeType="1"/>
            </p:cNvSpPr>
            <p:nvPr/>
          </p:nvSpPr>
          <p:spPr bwMode="auto">
            <a:xfrm>
              <a:off x="4017963" y="3492500"/>
              <a:ext cx="38100" cy="31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3" name="Line 162"/>
            <p:cNvSpPr>
              <a:spLocks noChangeShapeType="1"/>
            </p:cNvSpPr>
            <p:nvPr/>
          </p:nvSpPr>
          <p:spPr bwMode="auto">
            <a:xfrm>
              <a:off x="4081463" y="3495675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14" name="Line 163"/>
            <p:cNvSpPr>
              <a:spLocks noChangeShapeType="1"/>
            </p:cNvSpPr>
            <p:nvPr/>
          </p:nvSpPr>
          <p:spPr bwMode="auto">
            <a:xfrm>
              <a:off x="4144963" y="3498850"/>
              <a:ext cx="381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5" name="Line 164"/>
            <p:cNvSpPr>
              <a:spLocks noChangeShapeType="1"/>
            </p:cNvSpPr>
            <p:nvPr/>
          </p:nvSpPr>
          <p:spPr bwMode="auto">
            <a:xfrm flipH="1" flipV="1">
              <a:off x="4151313" y="3457575"/>
              <a:ext cx="25400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6" name="Line 165"/>
            <p:cNvSpPr>
              <a:spLocks noChangeShapeType="1"/>
            </p:cNvSpPr>
            <p:nvPr/>
          </p:nvSpPr>
          <p:spPr bwMode="auto">
            <a:xfrm flipH="1" flipV="1">
              <a:off x="4106863" y="3413125"/>
              <a:ext cx="25400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7" name="Line 166"/>
            <p:cNvSpPr>
              <a:spLocks noChangeShapeType="1"/>
            </p:cNvSpPr>
            <p:nvPr/>
          </p:nvSpPr>
          <p:spPr bwMode="auto">
            <a:xfrm flipH="1" flipV="1">
              <a:off x="4062413" y="3365500"/>
              <a:ext cx="28575" cy="285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8" name="Line 167"/>
            <p:cNvSpPr>
              <a:spLocks noChangeShapeType="1"/>
            </p:cNvSpPr>
            <p:nvPr/>
          </p:nvSpPr>
          <p:spPr bwMode="auto">
            <a:xfrm flipH="1" flipV="1">
              <a:off x="4033838" y="3336925"/>
              <a:ext cx="12700" cy="12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29" name="Rectangle 168"/>
            <p:cNvSpPr>
              <a:spLocks noChangeArrowheads="1"/>
            </p:cNvSpPr>
            <p:nvPr/>
          </p:nvSpPr>
          <p:spPr bwMode="auto">
            <a:xfrm>
              <a:off x="4700589" y="3629025"/>
              <a:ext cx="2103660" cy="609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0" name="Rectangle 170"/>
            <p:cNvSpPr>
              <a:spLocks noChangeArrowheads="1"/>
            </p:cNvSpPr>
            <p:nvPr/>
          </p:nvSpPr>
          <p:spPr bwMode="auto">
            <a:xfrm>
              <a:off x="2849563" y="3800475"/>
              <a:ext cx="1457325" cy="59055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1" name="Rectangle 171"/>
            <p:cNvSpPr>
              <a:spLocks noChangeArrowheads="1"/>
            </p:cNvSpPr>
            <p:nvPr/>
          </p:nvSpPr>
          <p:spPr bwMode="auto">
            <a:xfrm>
              <a:off x="2849563" y="3800475"/>
              <a:ext cx="1457325" cy="590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2" name="Rectangle 172"/>
            <p:cNvSpPr>
              <a:spLocks noChangeArrowheads="1"/>
            </p:cNvSpPr>
            <p:nvPr/>
          </p:nvSpPr>
          <p:spPr bwMode="auto">
            <a:xfrm>
              <a:off x="3335338" y="2051050"/>
              <a:ext cx="1244600" cy="206375"/>
            </a:xfrm>
            <a:prstGeom prst="rect">
              <a:avLst/>
            </a:prstGeom>
            <a:solidFill>
              <a:srgbClr val="F0D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33" name="Rectangle 173"/>
            <p:cNvSpPr>
              <a:spLocks noChangeArrowheads="1"/>
            </p:cNvSpPr>
            <p:nvPr/>
          </p:nvSpPr>
          <p:spPr bwMode="auto">
            <a:xfrm>
              <a:off x="3335338" y="2051050"/>
              <a:ext cx="1244600" cy="206375"/>
            </a:xfrm>
            <a:prstGeom prst="rect">
              <a:avLst/>
            </a:prstGeom>
            <a:solidFill>
              <a:srgbClr val="FFCCCC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51" name="Rectangle 174"/>
            <p:cNvSpPr>
              <a:spLocks noChangeArrowheads="1"/>
            </p:cNvSpPr>
            <p:nvPr/>
          </p:nvSpPr>
          <p:spPr bwMode="auto">
            <a:xfrm>
              <a:off x="4360863" y="2768600"/>
              <a:ext cx="1419225" cy="47625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52" name="Rectangle 175"/>
            <p:cNvSpPr>
              <a:spLocks noChangeArrowheads="1"/>
            </p:cNvSpPr>
            <p:nvPr/>
          </p:nvSpPr>
          <p:spPr bwMode="auto">
            <a:xfrm>
              <a:off x="4360863" y="2768600"/>
              <a:ext cx="1419225" cy="4762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53" name="Rectangle 176"/>
            <p:cNvSpPr>
              <a:spLocks noChangeArrowheads="1"/>
            </p:cNvSpPr>
            <p:nvPr/>
          </p:nvSpPr>
          <p:spPr bwMode="auto">
            <a:xfrm>
              <a:off x="2103438" y="2711450"/>
              <a:ext cx="1349375" cy="49530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354" name="Rectangle 178"/>
            <p:cNvSpPr>
              <a:spLocks noChangeArrowheads="1"/>
            </p:cNvSpPr>
            <p:nvPr/>
          </p:nvSpPr>
          <p:spPr bwMode="auto">
            <a:xfrm>
              <a:off x="4427538" y="2832100"/>
              <a:ext cx="10713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Urgence, problème qui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empêche l’entreprise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fonctionner correctement</a:t>
              </a:r>
            </a:p>
          </p:txBody>
        </p:sp>
        <p:sp>
          <p:nvSpPr>
            <p:cNvPr id="7356" name="Rectangle 180"/>
            <p:cNvSpPr>
              <a:spLocks noChangeArrowheads="1"/>
            </p:cNvSpPr>
            <p:nvPr/>
          </p:nvSpPr>
          <p:spPr bwMode="auto">
            <a:xfrm>
              <a:off x="2166938" y="2779299"/>
              <a:ext cx="9564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Préoccupation,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émergence du problème,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prémisses</a:t>
              </a:r>
            </a:p>
          </p:txBody>
        </p:sp>
        <p:sp>
          <p:nvSpPr>
            <p:cNvPr id="7358" name="Rectangle 182"/>
            <p:cNvSpPr>
              <a:spLocks noChangeArrowheads="1"/>
            </p:cNvSpPr>
            <p:nvPr/>
          </p:nvSpPr>
          <p:spPr bwMode="auto">
            <a:xfrm>
              <a:off x="3440113" y="2101850"/>
              <a:ext cx="923065" cy="102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Besoin réel, observation</a:t>
              </a:r>
            </a:p>
          </p:txBody>
        </p:sp>
        <p:sp>
          <p:nvSpPr>
            <p:cNvPr id="7364" name="Rectangle 183"/>
            <p:cNvSpPr>
              <a:spLocks noChangeArrowheads="1"/>
            </p:cNvSpPr>
            <p:nvPr/>
          </p:nvSpPr>
          <p:spPr bwMode="auto">
            <a:xfrm>
              <a:off x="2909888" y="3870325"/>
              <a:ext cx="1084701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Dysfonctionnement avéré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ayant des conséquences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qu’il faut maintenant corriger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atténuer</a:t>
              </a:r>
            </a:p>
          </p:txBody>
        </p:sp>
        <p:sp>
          <p:nvSpPr>
            <p:cNvPr id="7365" name="Rectangle 184"/>
            <p:cNvSpPr>
              <a:spLocks noChangeArrowheads="1"/>
            </p:cNvSpPr>
            <p:nvPr/>
          </p:nvSpPr>
          <p:spPr bwMode="auto">
            <a:xfrm>
              <a:off x="4773613" y="3692525"/>
              <a:ext cx="1615029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liberté d’action, la marge de manœuvre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le temps de réflexion du consultant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sont souvent inversement proportionnels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l’urgence du besoin</a:t>
              </a:r>
            </a:p>
          </p:txBody>
        </p:sp>
        <p:sp>
          <p:nvSpPr>
            <p:cNvPr id="317" name="Rectangle 171"/>
            <p:cNvSpPr>
              <a:spLocks noChangeArrowheads="1"/>
            </p:cNvSpPr>
            <p:nvPr/>
          </p:nvSpPr>
          <p:spPr bwMode="auto">
            <a:xfrm>
              <a:off x="2103438" y="2710830"/>
              <a:ext cx="1349375" cy="49909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8" name="Rectangle 171"/>
            <p:cNvSpPr>
              <a:spLocks noChangeArrowheads="1"/>
            </p:cNvSpPr>
            <p:nvPr/>
          </p:nvSpPr>
          <p:spPr bwMode="auto">
            <a:xfrm>
              <a:off x="4716165" y="3623468"/>
              <a:ext cx="2088083" cy="5905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036586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5" name="ZoneTexte 4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50</a:t>
              </a:r>
            </a:p>
          </p:txBody>
        </p:sp>
        <p:grpSp>
          <p:nvGrpSpPr>
            <p:cNvPr id="6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7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9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0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8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STRATÉGIE DE RECHERCHE D’INFORMATIONS</a:t>
                </a:r>
              </a:p>
            </p:txBody>
          </p:sp>
        </p:grpSp>
      </p:grp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84908" y="6503989"/>
            <a:ext cx="4303316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MÉTHODES DE RECUEIL DES INFORMATIONS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891533" y="2307326"/>
            <a:ext cx="3143716" cy="2520000"/>
            <a:chOff x="3244850" y="2617788"/>
            <a:chExt cx="2384425" cy="1911350"/>
          </a:xfrm>
        </p:grpSpPr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3244850" y="2617788"/>
              <a:ext cx="2384425" cy="191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3248025" y="2624138"/>
              <a:ext cx="2374900" cy="1901825"/>
            </a:xfrm>
            <a:custGeom>
              <a:avLst/>
              <a:gdLst>
                <a:gd name="T0" fmla="*/ 0 w 1496"/>
                <a:gd name="T1" fmla="*/ 0 h 1198"/>
                <a:gd name="T2" fmla="*/ 0 w 1496"/>
                <a:gd name="T3" fmla="*/ 0 h 1198"/>
                <a:gd name="T4" fmla="*/ 0 w 1496"/>
                <a:gd name="T5" fmla="*/ 0 h 1198"/>
                <a:gd name="T6" fmla="*/ 1496 w 1496"/>
                <a:gd name="T7" fmla="*/ 0 h 1198"/>
                <a:gd name="T8" fmla="*/ 1496 w 1496"/>
                <a:gd name="T9" fmla="*/ 0 h 1198"/>
                <a:gd name="T10" fmla="*/ 1496 w 1496"/>
                <a:gd name="T11" fmla="*/ 0 h 1198"/>
                <a:gd name="T12" fmla="*/ 1496 w 1496"/>
                <a:gd name="T13" fmla="*/ 1196 h 1198"/>
                <a:gd name="T14" fmla="*/ 1496 w 1496"/>
                <a:gd name="T15" fmla="*/ 1196 h 1198"/>
                <a:gd name="T16" fmla="*/ 1496 w 1496"/>
                <a:gd name="T17" fmla="*/ 1198 h 1198"/>
                <a:gd name="T18" fmla="*/ 0 w 1496"/>
                <a:gd name="T19" fmla="*/ 1198 h 1198"/>
                <a:gd name="T20" fmla="*/ 0 w 1496"/>
                <a:gd name="T21" fmla="*/ 1198 h 1198"/>
                <a:gd name="T22" fmla="*/ 0 w 1496"/>
                <a:gd name="T23" fmla="*/ 1196 h 1198"/>
                <a:gd name="T24" fmla="*/ 0 w 1496"/>
                <a:gd name="T25" fmla="*/ 0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6" h="119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496" y="0"/>
                  </a:lnTo>
                  <a:lnTo>
                    <a:pt x="1496" y="0"/>
                  </a:lnTo>
                  <a:lnTo>
                    <a:pt x="1496" y="0"/>
                  </a:lnTo>
                  <a:lnTo>
                    <a:pt x="1496" y="1196"/>
                  </a:lnTo>
                  <a:lnTo>
                    <a:pt x="1496" y="1196"/>
                  </a:lnTo>
                  <a:lnTo>
                    <a:pt x="1496" y="1198"/>
                  </a:lnTo>
                  <a:lnTo>
                    <a:pt x="0" y="1198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1DA"/>
            </a:solidFill>
            <a:ln w="6350">
              <a:solidFill>
                <a:srgbClr val="A51D2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3248025" y="2624139"/>
              <a:ext cx="2374900" cy="1901826"/>
            </a:xfrm>
            <a:custGeom>
              <a:avLst/>
              <a:gdLst>
                <a:gd name="T0" fmla="*/ 0 w 1496"/>
                <a:gd name="T1" fmla="*/ 0 h 1198"/>
                <a:gd name="T2" fmla="*/ 0 w 1496"/>
                <a:gd name="T3" fmla="*/ 0 h 1198"/>
                <a:gd name="T4" fmla="*/ 0 w 1496"/>
                <a:gd name="T5" fmla="*/ 0 h 1198"/>
                <a:gd name="T6" fmla="*/ 1496 w 1496"/>
                <a:gd name="T7" fmla="*/ 0 h 1198"/>
                <a:gd name="T8" fmla="*/ 1496 w 1496"/>
                <a:gd name="T9" fmla="*/ 0 h 1198"/>
                <a:gd name="T10" fmla="*/ 1496 w 1496"/>
                <a:gd name="T11" fmla="*/ 0 h 1198"/>
                <a:gd name="T12" fmla="*/ 1496 w 1496"/>
                <a:gd name="T13" fmla="*/ 1196 h 1198"/>
                <a:gd name="T14" fmla="*/ 1496 w 1496"/>
                <a:gd name="T15" fmla="*/ 1196 h 1198"/>
                <a:gd name="T16" fmla="*/ 1496 w 1496"/>
                <a:gd name="T17" fmla="*/ 1198 h 1198"/>
                <a:gd name="T18" fmla="*/ 0 w 1496"/>
                <a:gd name="T19" fmla="*/ 1198 h 1198"/>
                <a:gd name="T20" fmla="*/ 0 w 1496"/>
                <a:gd name="T21" fmla="*/ 1198 h 1198"/>
                <a:gd name="T22" fmla="*/ 0 w 1496"/>
                <a:gd name="T23" fmla="*/ 1196 h 1198"/>
                <a:gd name="T24" fmla="*/ 0 w 1496"/>
                <a:gd name="T25" fmla="*/ 0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6" h="119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496" y="0"/>
                  </a:lnTo>
                  <a:lnTo>
                    <a:pt x="1496" y="0"/>
                  </a:lnTo>
                  <a:lnTo>
                    <a:pt x="1496" y="0"/>
                  </a:lnTo>
                  <a:lnTo>
                    <a:pt x="1496" y="1196"/>
                  </a:lnTo>
                  <a:lnTo>
                    <a:pt x="1496" y="1196"/>
                  </a:lnTo>
                  <a:lnTo>
                    <a:pt x="1496" y="1198"/>
                  </a:lnTo>
                  <a:lnTo>
                    <a:pt x="0" y="1198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3990975" y="3100388"/>
              <a:ext cx="831850" cy="831850"/>
            </a:xfrm>
            <a:custGeom>
              <a:avLst/>
              <a:gdLst>
                <a:gd name="T0" fmla="*/ 0 w 524"/>
                <a:gd name="T1" fmla="*/ 262 h 524"/>
                <a:gd name="T2" fmla="*/ 6 w 524"/>
                <a:gd name="T3" fmla="*/ 210 h 524"/>
                <a:gd name="T4" fmla="*/ 20 w 524"/>
                <a:gd name="T5" fmla="*/ 160 h 524"/>
                <a:gd name="T6" fmla="*/ 44 w 524"/>
                <a:gd name="T7" fmla="*/ 116 h 524"/>
                <a:gd name="T8" fmla="*/ 76 w 524"/>
                <a:gd name="T9" fmla="*/ 78 h 524"/>
                <a:gd name="T10" fmla="*/ 116 w 524"/>
                <a:gd name="T11" fmla="*/ 46 h 524"/>
                <a:gd name="T12" fmla="*/ 160 w 524"/>
                <a:gd name="T13" fmla="*/ 22 h 524"/>
                <a:gd name="T14" fmla="*/ 210 w 524"/>
                <a:gd name="T15" fmla="*/ 6 h 524"/>
                <a:gd name="T16" fmla="*/ 262 w 524"/>
                <a:gd name="T17" fmla="*/ 0 h 524"/>
                <a:gd name="T18" fmla="*/ 288 w 524"/>
                <a:gd name="T19" fmla="*/ 2 h 524"/>
                <a:gd name="T20" fmla="*/ 340 w 524"/>
                <a:gd name="T21" fmla="*/ 12 h 524"/>
                <a:gd name="T22" fmla="*/ 386 w 524"/>
                <a:gd name="T23" fmla="*/ 32 h 524"/>
                <a:gd name="T24" fmla="*/ 428 w 524"/>
                <a:gd name="T25" fmla="*/ 60 h 524"/>
                <a:gd name="T26" fmla="*/ 464 w 524"/>
                <a:gd name="T27" fmla="*/ 96 h 524"/>
                <a:gd name="T28" fmla="*/ 492 w 524"/>
                <a:gd name="T29" fmla="*/ 138 h 524"/>
                <a:gd name="T30" fmla="*/ 512 w 524"/>
                <a:gd name="T31" fmla="*/ 184 h 524"/>
                <a:gd name="T32" fmla="*/ 522 w 524"/>
                <a:gd name="T33" fmla="*/ 236 h 524"/>
                <a:gd name="T34" fmla="*/ 524 w 524"/>
                <a:gd name="T35" fmla="*/ 262 h 524"/>
                <a:gd name="T36" fmla="*/ 518 w 524"/>
                <a:gd name="T37" fmla="*/ 316 h 524"/>
                <a:gd name="T38" fmla="*/ 504 w 524"/>
                <a:gd name="T39" fmla="*/ 364 h 524"/>
                <a:gd name="T40" fmla="*/ 480 w 524"/>
                <a:gd name="T41" fmla="*/ 408 h 524"/>
                <a:gd name="T42" fmla="*/ 448 w 524"/>
                <a:gd name="T43" fmla="*/ 448 h 524"/>
                <a:gd name="T44" fmla="*/ 408 w 524"/>
                <a:gd name="T45" fmla="*/ 480 h 524"/>
                <a:gd name="T46" fmla="*/ 364 w 524"/>
                <a:gd name="T47" fmla="*/ 504 h 524"/>
                <a:gd name="T48" fmla="*/ 314 w 524"/>
                <a:gd name="T49" fmla="*/ 520 h 524"/>
                <a:gd name="T50" fmla="*/ 262 w 524"/>
                <a:gd name="T51" fmla="*/ 524 h 524"/>
                <a:gd name="T52" fmla="*/ 236 w 524"/>
                <a:gd name="T53" fmla="*/ 522 h 524"/>
                <a:gd name="T54" fmla="*/ 184 w 524"/>
                <a:gd name="T55" fmla="*/ 512 h 524"/>
                <a:gd name="T56" fmla="*/ 138 w 524"/>
                <a:gd name="T57" fmla="*/ 492 h 524"/>
                <a:gd name="T58" fmla="*/ 96 w 524"/>
                <a:gd name="T59" fmla="*/ 464 h 524"/>
                <a:gd name="T60" fmla="*/ 60 w 524"/>
                <a:gd name="T61" fmla="*/ 430 h 524"/>
                <a:gd name="T62" fmla="*/ 32 w 524"/>
                <a:gd name="T63" fmla="*/ 388 h 524"/>
                <a:gd name="T64" fmla="*/ 12 w 524"/>
                <a:gd name="T65" fmla="*/ 340 h 524"/>
                <a:gd name="T66" fmla="*/ 2 w 524"/>
                <a:gd name="T67" fmla="*/ 290 h 524"/>
                <a:gd name="T68" fmla="*/ 0 w 524"/>
                <a:gd name="T69" fmla="*/ 26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524">
                  <a:moveTo>
                    <a:pt x="0" y="262"/>
                  </a:moveTo>
                  <a:lnTo>
                    <a:pt x="0" y="262"/>
                  </a:lnTo>
                  <a:lnTo>
                    <a:pt x="2" y="236"/>
                  </a:lnTo>
                  <a:lnTo>
                    <a:pt x="6" y="210"/>
                  </a:lnTo>
                  <a:lnTo>
                    <a:pt x="12" y="184"/>
                  </a:lnTo>
                  <a:lnTo>
                    <a:pt x="20" y="160"/>
                  </a:lnTo>
                  <a:lnTo>
                    <a:pt x="32" y="138"/>
                  </a:lnTo>
                  <a:lnTo>
                    <a:pt x="44" y="116"/>
                  </a:lnTo>
                  <a:lnTo>
                    <a:pt x="60" y="96"/>
                  </a:lnTo>
                  <a:lnTo>
                    <a:pt x="76" y="78"/>
                  </a:lnTo>
                  <a:lnTo>
                    <a:pt x="96" y="60"/>
                  </a:lnTo>
                  <a:lnTo>
                    <a:pt x="116" y="46"/>
                  </a:lnTo>
                  <a:lnTo>
                    <a:pt x="138" y="32"/>
                  </a:lnTo>
                  <a:lnTo>
                    <a:pt x="160" y="22"/>
                  </a:lnTo>
                  <a:lnTo>
                    <a:pt x="184" y="12"/>
                  </a:lnTo>
                  <a:lnTo>
                    <a:pt x="210" y="6"/>
                  </a:lnTo>
                  <a:lnTo>
                    <a:pt x="236" y="2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8" y="2"/>
                  </a:lnTo>
                  <a:lnTo>
                    <a:pt x="314" y="6"/>
                  </a:lnTo>
                  <a:lnTo>
                    <a:pt x="340" y="12"/>
                  </a:lnTo>
                  <a:lnTo>
                    <a:pt x="364" y="22"/>
                  </a:lnTo>
                  <a:lnTo>
                    <a:pt x="386" y="32"/>
                  </a:lnTo>
                  <a:lnTo>
                    <a:pt x="408" y="46"/>
                  </a:lnTo>
                  <a:lnTo>
                    <a:pt x="428" y="60"/>
                  </a:lnTo>
                  <a:lnTo>
                    <a:pt x="448" y="78"/>
                  </a:lnTo>
                  <a:lnTo>
                    <a:pt x="464" y="96"/>
                  </a:lnTo>
                  <a:lnTo>
                    <a:pt x="480" y="116"/>
                  </a:lnTo>
                  <a:lnTo>
                    <a:pt x="492" y="138"/>
                  </a:lnTo>
                  <a:lnTo>
                    <a:pt x="504" y="160"/>
                  </a:lnTo>
                  <a:lnTo>
                    <a:pt x="512" y="184"/>
                  </a:lnTo>
                  <a:lnTo>
                    <a:pt x="518" y="210"/>
                  </a:lnTo>
                  <a:lnTo>
                    <a:pt x="522" y="236"/>
                  </a:lnTo>
                  <a:lnTo>
                    <a:pt x="524" y="262"/>
                  </a:lnTo>
                  <a:lnTo>
                    <a:pt x="524" y="262"/>
                  </a:lnTo>
                  <a:lnTo>
                    <a:pt x="522" y="290"/>
                  </a:lnTo>
                  <a:lnTo>
                    <a:pt x="518" y="316"/>
                  </a:lnTo>
                  <a:lnTo>
                    <a:pt x="512" y="340"/>
                  </a:lnTo>
                  <a:lnTo>
                    <a:pt x="504" y="364"/>
                  </a:lnTo>
                  <a:lnTo>
                    <a:pt x="492" y="388"/>
                  </a:lnTo>
                  <a:lnTo>
                    <a:pt x="480" y="408"/>
                  </a:lnTo>
                  <a:lnTo>
                    <a:pt x="464" y="430"/>
                  </a:lnTo>
                  <a:lnTo>
                    <a:pt x="448" y="448"/>
                  </a:lnTo>
                  <a:lnTo>
                    <a:pt x="428" y="464"/>
                  </a:lnTo>
                  <a:lnTo>
                    <a:pt x="408" y="480"/>
                  </a:lnTo>
                  <a:lnTo>
                    <a:pt x="386" y="492"/>
                  </a:lnTo>
                  <a:lnTo>
                    <a:pt x="364" y="504"/>
                  </a:lnTo>
                  <a:lnTo>
                    <a:pt x="340" y="512"/>
                  </a:lnTo>
                  <a:lnTo>
                    <a:pt x="314" y="520"/>
                  </a:lnTo>
                  <a:lnTo>
                    <a:pt x="288" y="522"/>
                  </a:lnTo>
                  <a:lnTo>
                    <a:pt x="262" y="524"/>
                  </a:lnTo>
                  <a:lnTo>
                    <a:pt x="262" y="524"/>
                  </a:lnTo>
                  <a:lnTo>
                    <a:pt x="236" y="522"/>
                  </a:lnTo>
                  <a:lnTo>
                    <a:pt x="210" y="520"/>
                  </a:lnTo>
                  <a:lnTo>
                    <a:pt x="184" y="512"/>
                  </a:lnTo>
                  <a:lnTo>
                    <a:pt x="160" y="504"/>
                  </a:lnTo>
                  <a:lnTo>
                    <a:pt x="138" y="492"/>
                  </a:lnTo>
                  <a:lnTo>
                    <a:pt x="116" y="480"/>
                  </a:lnTo>
                  <a:lnTo>
                    <a:pt x="96" y="464"/>
                  </a:lnTo>
                  <a:lnTo>
                    <a:pt x="76" y="448"/>
                  </a:lnTo>
                  <a:lnTo>
                    <a:pt x="60" y="430"/>
                  </a:lnTo>
                  <a:lnTo>
                    <a:pt x="44" y="408"/>
                  </a:lnTo>
                  <a:lnTo>
                    <a:pt x="32" y="388"/>
                  </a:lnTo>
                  <a:lnTo>
                    <a:pt x="20" y="364"/>
                  </a:lnTo>
                  <a:lnTo>
                    <a:pt x="12" y="340"/>
                  </a:lnTo>
                  <a:lnTo>
                    <a:pt x="6" y="316"/>
                  </a:lnTo>
                  <a:lnTo>
                    <a:pt x="2" y="290"/>
                  </a:lnTo>
                  <a:lnTo>
                    <a:pt x="0" y="262"/>
                  </a:lnTo>
                  <a:lnTo>
                    <a:pt x="0" y="262"/>
                  </a:lnTo>
                  <a:close/>
                </a:path>
              </a:pathLst>
            </a:custGeom>
            <a:solidFill>
              <a:srgbClr val="F4E1DA"/>
            </a:solidFill>
            <a:ln w="6350">
              <a:solidFill>
                <a:srgbClr val="A51D2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3990975" y="3100388"/>
              <a:ext cx="831850" cy="831850"/>
            </a:xfrm>
            <a:custGeom>
              <a:avLst/>
              <a:gdLst>
                <a:gd name="T0" fmla="*/ 0 w 524"/>
                <a:gd name="T1" fmla="*/ 262 h 524"/>
                <a:gd name="T2" fmla="*/ 6 w 524"/>
                <a:gd name="T3" fmla="*/ 210 h 524"/>
                <a:gd name="T4" fmla="*/ 20 w 524"/>
                <a:gd name="T5" fmla="*/ 160 h 524"/>
                <a:gd name="T6" fmla="*/ 44 w 524"/>
                <a:gd name="T7" fmla="*/ 116 h 524"/>
                <a:gd name="T8" fmla="*/ 76 w 524"/>
                <a:gd name="T9" fmla="*/ 78 h 524"/>
                <a:gd name="T10" fmla="*/ 116 w 524"/>
                <a:gd name="T11" fmla="*/ 46 h 524"/>
                <a:gd name="T12" fmla="*/ 160 w 524"/>
                <a:gd name="T13" fmla="*/ 22 h 524"/>
                <a:gd name="T14" fmla="*/ 210 w 524"/>
                <a:gd name="T15" fmla="*/ 6 h 524"/>
                <a:gd name="T16" fmla="*/ 262 w 524"/>
                <a:gd name="T17" fmla="*/ 0 h 524"/>
                <a:gd name="T18" fmla="*/ 288 w 524"/>
                <a:gd name="T19" fmla="*/ 2 h 524"/>
                <a:gd name="T20" fmla="*/ 340 w 524"/>
                <a:gd name="T21" fmla="*/ 12 h 524"/>
                <a:gd name="T22" fmla="*/ 386 w 524"/>
                <a:gd name="T23" fmla="*/ 32 h 524"/>
                <a:gd name="T24" fmla="*/ 428 w 524"/>
                <a:gd name="T25" fmla="*/ 60 h 524"/>
                <a:gd name="T26" fmla="*/ 464 w 524"/>
                <a:gd name="T27" fmla="*/ 96 h 524"/>
                <a:gd name="T28" fmla="*/ 492 w 524"/>
                <a:gd name="T29" fmla="*/ 138 h 524"/>
                <a:gd name="T30" fmla="*/ 512 w 524"/>
                <a:gd name="T31" fmla="*/ 184 h 524"/>
                <a:gd name="T32" fmla="*/ 522 w 524"/>
                <a:gd name="T33" fmla="*/ 236 h 524"/>
                <a:gd name="T34" fmla="*/ 524 w 524"/>
                <a:gd name="T35" fmla="*/ 262 h 524"/>
                <a:gd name="T36" fmla="*/ 518 w 524"/>
                <a:gd name="T37" fmla="*/ 316 h 524"/>
                <a:gd name="T38" fmla="*/ 504 w 524"/>
                <a:gd name="T39" fmla="*/ 364 h 524"/>
                <a:gd name="T40" fmla="*/ 480 w 524"/>
                <a:gd name="T41" fmla="*/ 408 h 524"/>
                <a:gd name="T42" fmla="*/ 448 w 524"/>
                <a:gd name="T43" fmla="*/ 448 h 524"/>
                <a:gd name="T44" fmla="*/ 408 w 524"/>
                <a:gd name="T45" fmla="*/ 480 h 524"/>
                <a:gd name="T46" fmla="*/ 364 w 524"/>
                <a:gd name="T47" fmla="*/ 504 h 524"/>
                <a:gd name="T48" fmla="*/ 314 w 524"/>
                <a:gd name="T49" fmla="*/ 520 h 524"/>
                <a:gd name="T50" fmla="*/ 262 w 524"/>
                <a:gd name="T51" fmla="*/ 524 h 524"/>
                <a:gd name="T52" fmla="*/ 236 w 524"/>
                <a:gd name="T53" fmla="*/ 522 h 524"/>
                <a:gd name="T54" fmla="*/ 184 w 524"/>
                <a:gd name="T55" fmla="*/ 512 h 524"/>
                <a:gd name="T56" fmla="*/ 138 w 524"/>
                <a:gd name="T57" fmla="*/ 492 h 524"/>
                <a:gd name="T58" fmla="*/ 96 w 524"/>
                <a:gd name="T59" fmla="*/ 464 h 524"/>
                <a:gd name="T60" fmla="*/ 60 w 524"/>
                <a:gd name="T61" fmla="*/ 430 h 524"/>
                <a:gd name="T62" fmla="*/ 32 w 524"/>
                <a:gd name="T63" fmla="*/ 388 h 524"/>
                <a:gd name="T64" fmla="*/ 12 w 524"/>
                <a:gd name="T65" fmla="*/ 340 h 524"/>
                <a:gd name="T66" fmla="*/ 2 w 524"/>
                <a:gd name="T67" fmla="*/ 290 h 524"/>
                <a:gd name="T68" fmla="*/ 0 w 524"/>
                <a:gd name="T69" fmla="*/ 26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524">
                  <a:moveTo>
                    <a:pt x="0" y="262"/>
                  </a:moveTo>
                  <a:lnTo>
                    <a:pt x="0" y="262"/>
                  </a:lnTo>
                  <a:lnTo>
                    <a:pt x="2" y="236"/>
                  </a:lnTo>
                  <a:lnTo>
                    <a:pt x="6" y="210"/>
                  </a:lnTo>
                  <a:lnTo>
                    <a:pt x="12" y="184"/>
                  </a:lnTo>
                  <a:lnTo>
                    <a:pt x="20" y="160"/>
                  </a:lnTo>
                  <a:lnTo>
                    <a:pt x="32" y="138"/>
                  </a:lnTo>
                  <a:lnTo>
                    <a:pt x="44" y="116"/>
                  </a:lnTo>
                  <a:lnTo>
                    <a:pt x="60" y="96"/>
                  </a:lnTo>
                  <a:lnTo>
                    <a:pt x="76" y="78"/>
                  </a:lnTo>
                  <a:lnTo>
                    <a:pt x="96" y="60"/>
                  </a:lnTo>
                  <a:lnTo>
                    <a:pt x="116" y="46"/>
                  </a:lnTo>
                  <a:lnTo>
                    <a:pt x="138" y="32"/>
                  </a:lnTo>
                  <a:lnTo>
                    <a:pt x="160" y="22"/>
                  </a:lnTo>
                  <a:lnTo>
                    <a:pt x="184" y="12"/>
                  </a:lnTo>
                  <a:lnTo>
                    <a:pt x="210" y="6"/>
                  </a:lnTo>
                  <a:lnTo>
                    <a:pt x="236" y="2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8" y="2"/>
                  </a:lnTo>
                  <a:lnTo>
                    <a:pt x="314" y="6"/>
                  </a:lnTo>
                  <a:lnTo>
                    <a:pt x="340" y="12"/>
                  </a:lnTo>
                  <a:lnTo>
                    <a:pt x="364" y="22"/>
                  </a:lnTo>
                  <a:lnTo>
                    <a:pt x="386" y="32"/>
                  </a:lnTo>
                  <a:lnTo>
                    <a:pt x="408" y="46"/>
                  </a:lnTo>
                  <a:lnTo>
                    <a:pt x="428" y="60"/>
                  </a:lnTo>
                  <a:lnTo>
                    <a:pt x="448" y="78"/>
                  </a:lnTo>
                  <a:lnTo>
                    <a:pt x="464" y="96"/>
                  </a:lnTo>
                  <a:lnTo>
                    <a:pt x="480" y="116"/>
                  </a:lnTo>
                  <a:lnTo>
                    <a:pt x="492" y="138"/>
                  </a:lnTo>
                  <a:lnTo>
                    <a:pt x="504" y="160"/>
                  </a:lnTo>
                  <a:lnTo>
                    <a:pt x="512" y="184"/>
                  </a:lnTo>
                  <a:lnTo>
                    <a:pt x="518" y="210"/>
                  </a:lnTo>
                  <a:lnTo>
                    <a:pt x="522" y="236"/>
                  </a:lnTo>
                  <a:lnTo>
                    <a:pt x="524" y="262"/>
                  </a:lnTo>
                  <a:lnTo>
                    <a:pt x="524" y="262"/>
                  </a:lnTo>
                  <a:lnTo>
                    <a:pt x="522" y="290"/>
                  </a:lnTo>
                  <a:lnTo>
                    <a:pt x="518" y="316"/>
                  </a:lnTo>
                  <a:lnTo>
                    <a:pt x="512" y="340"/>
                  </a:lnTo>
                  <a:lnTo>
                    <a:pt x="504" y="364"/>
                  </a:lnTo>
                  <a:lnTo>
                    <a:pt x="492" y="388"/>
                  </a:lnTo>
                  <a:lnTo>
                    <a:pt x="480" y="408"/>
                  </a:lnTo>
                  <a:lnTo>
                    <a:pt x="464" y="430"/>
                  </a:lnTo>
                  <a:lnTo>
                    <a:pt x="448" y="448"/>
                  </a:lnTo>
                  <a:lnTo>
                    <a:pt x="428" y="464"/>
                  </a:lnTo>
                  <a:lnTo>
                    <a:pt x="408" y="480"/>
                  </a:lnTo>
                  <a:lnTo>
                    <a:pt x="386" y="492"/>
                  </a:lnTo>
                  <a:lnTo>
                    <a:pt x="364" y="504"/>
                  </a:lnTo>
                  <a:lnTo>
                    <a:pt x="340" y="512"/>
                  </a:lnTo>
                  <a:lnTo>
                    <a:pt x="314" y="520"/>
                  </a:lnTo>
                  <a:lnTo>
                    <a:pt x="288" y="522"/>
                  </a:lnTo>
                  <a:lnTo>
                    <a:pt x="262" y="524"/>
                  </a:lnTo>
                  <a:lnTo>
                    <a:pt x="262" y="524"/>
                  </a:lnTo>
                  <a:lnTo>
                    <a:pt x="236" y="522"/>
                  </a:lnTo>
                  <a:lnTo>
                    <a:pt x="210" y="520"/>
                  </a:lnTo>
                  <a:lnTo>
                    <a:pt x="184" y="512"/>
                  </a:lnTo>
                  <a:lnTo>
                    <a:pt x="160" y="504"/>
                  </a:lnTo>
                  <a:lnTo>
                    <a:pt x="138" y="492"/>
                  </a:lnTo>
                  <a:lnTo>
                    <a:pt x="116" y="480"/>
                  </a:lnTo>
                  <a:lnTo>
                    <a:pt x="96" y="464"/>
                  </a:lnTo>
                  <a:lnTo>
                    <a:pt x="76" y="448"/>
                  </a:lnTo>
                  <a:lnTo>
                    <a:pt x="60" y="430"/>
                  </a:lnTo>
                  <a:lnTo>
                    <a:pt x="44" y="408"/>
                  </a:lnTo>
                  <a:lnTo>
                    <a:pt x="32" y="388"/>
                  </a:lnTo>
                  <a:lnTo>
                    <a:pt x="20" y="364"/>
                  </a:lnTo>
                  <a:lnTo>
                    <a:pt x="12" y="340"/>
                  </a:lnTo>
                  <a:lnTo>
                    <a:pt x="6" y="316"/>
                  </a:lnTo>
                  <a:lnTo>
                    <a:pt x="2" y="290"/>
                  </a:lnTo>
                  <a:lnTo>
                    <a:pt x="0" y="262"/>
                  </a:lnTo>
                  <a:lnTo>
                    <a:pt x="0" y="26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248025" y="2624138"/>
              <a:ext cx="1127125" cy="9239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Line 12"/>
            <p:cNvSpPr>
              <a:spLocks noChangeShapeType="1"/>
            </p:cNvSpPr>
            <p:nvPr/>
          </p:nvSpPr>
          <p:spPr bwMode="auto">
            <a:xfrm flipV="1">
              <a:off x="4378325" y="2620963"/>
              <a:ext cx="1247775" cy="9271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3"/>
            <p:cNvSpPr>
              <a:spLocks noChangeShapeType="1"/>
            </p:cNvSpPr>
            <p:nvPr/>
          </p:nvSpPr>
          <p:spPr bwMode="auto">
            <a:xfrm>
              <a:off x="4378325" y="3548063"/>
              <a:ext cx="0" cy="9461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>
              <a:off x="3819525" y="3516313"/>
              <a:ext cx="501650" cy="149225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>
              <a:off x="3819525" y="3516313"/>
              <a:ext cx="501650" cy="1492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4171950" y="3189288"/>
              <a:ext cx="4603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>
              <a:off x="4171950" y="3189288"/>
              <a:ext cx="460375" cy="152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4467225" y="3516313"/>
              <a:ext cx="533400" cy="15240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4467225" y="3516313"/>
              <a:ext cx="533400" cy="152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b="1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3616325" y="2767013"/>
              <a:ext cx="70051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des pratiques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4660900" y="2665413"/>
              <a:ext cx="68287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des incidents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2"/>
            <p:cNvSpPr>
              <a:spLocks noChangeArrowheads="1"/>
            </p:cNvSpPr>
            <p:nvPr/>
          </p:nvSpPr>
          <p:spPr bwMode="auto">
            <a:xfrm>
              <a:off x="4051300" y="2957513"/>
              <a:ext cx="7806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des documents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3"/>
            <p:cNvSpPr>
              <a:spLocks noChangeArrowheads="1"/>
            </p:cNvSpPr>
            <p:nvPr/>
          </p:nvSpPr>
          <p:spPr bwMode="auto">
            <a:xfrm>
              <a:off x="4232275" y="3208338"/>
              <a:ext cx="3670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3876675" y="3535363"/>
              <a:ext cx="43762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Enquêtes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auto">
            <a:xfrm>
              <a:off x="4521200" y="3535363"/>
              <a:ext cx="46487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Entretiens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48" name="Rectangle 26"/>
            <p:cNvSpPr>
              <a:spLocks noChangeArrowheads="1"/>
            </p:cNvSpPr>
            <p:nvPr/>
          </p:nvSpPr>
          <p:spPr bwMode="auto">
            <a:xfrm>
              <a:off x="5021738" y="3144838"/>
              <a:ext cx="5065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en face à</a:t>
              </a:r>
            </a:p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face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52" name="Rectangle 28"/>
            <p:cNvSpPr>
              <a:spLocks noChangeArrowheads="1"/>
            </p:cNvSpPr>
            <p:nvPr/>
          </p:nvSpPr>
          <p:spPr bwMode="auto">
            <a:xfrm>
              <a:off x="5064125" y="3560763"/>
              <a:ext cx="54662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de groupe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53" name="Rectangle 29"/>
            <p:cNvSpPr>
              <a:spLocks noChangeArrowheads="1"/>
            </p:cNvSpPr>
            <p:nvPr/>
          </p:nvSpPr>
          <p:spPr bwMode="auto">
            <a:xfrm>
              <a:off x="4568825" y="4021138"/>
              <a:ext cx="72455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téléphoniques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54" name="Rectangle 30"/>
            <p:cNvSpPr>
              <a:spLocks noChangeArrowheads="1"/>
            </p:cNvSpPr>
            <p:nvPr/>
          </p:nvSpPr>
          <p:spPr bwMode="auto">
            <a:xfrm>
              <a:off x="3384550" y="3760788"/>
              <a:ext cx="67165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– par</a:t>
              </a:r>
            </a:p>
            <a:p>
              <a:pPr lvl="0"/>
              <a:r>
                <a:rPr lang="fr-FR" altLang="fr-FR" sz="800" b="1" dirty="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questionnaires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698431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465947" y="6503989"/>
            <a:ext cx="4264024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VISION DE CHACUN VARIE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PRENDRE CONTACT AVEC LES PERSONNELS DE TERRAIN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51496" y="2573380"/>
            <a:ext cx="5158730" cy="2340000"/>
            <a:chOff x="2501900" y="2924175"/>
            <a:chExt cx="3968750" cy="1800225"/>
          </a:xfrm>
        </p:grpSpPr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2501900" y="2924175"/>
              <a:ext cx="3968750" cy="180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4" name="Freeform 7"/>
            <p:cNvSpPr>
              <a:spLocks/>
            </p:cNvSpPr>
            <p:nvPr/>
          </p:nvSpPr>
          <p:spPr bwMode="auto">
            <a:xfrm>
              <a:off x="5645150" y="2987675"/>
              <a:ext cx="822325" cy="822325"/>
            </a:xfrm>
            <a:custGeom>
              <a:avLst/>
              <a:gdLst>
                <a:gd name="T0" fmla="*/ 0 w 518"/>
                <a:gd name="T1" fmla="*/ 258 h 518"/>
                <a:gd name="T2" fmla="*/ 6 w 518"/>
                <a:gd name="T3" fmla="*/ 206 h 518"/>
                <a:gd name="T4" fmla="*/ 20 w 518"/>
                <a:gd name="T5" fmla="*/ 158 h 518"/>
                <a:gd name="T6" fmla="*/ 44 w 518"/>
                <a:gd name="T7" fmla="*/ 114 h 518"/>
                <a:gd name="T8" fmla="*/ 76 w 518"/>
                <a:gd name="T9" fmla="*/ 76 h 518"/>
                <a:gd name="T10" fmla="*/ 114 w 518"/>
                <a:gd name="T11" fmla="*/ 44 h 518"/>
                <a:gd name="T12" fmla="*/ 158 w 518"/>
                <a:gd name="T13" fmla="*/ 20 h 518"/>
                <a:gd name="T14" fmla="*/ 208 w 518"/>
                <a:gd name="T15" fmla="*/ 4 h 518"/>
                <a:gd name="T16" fmla="*/ 260 w 518"/>
                <a:gd name="T17" fmla="*/ 0 h 518"/>
                <a:gd name="T18" fmla="*/ 286 w 518"/>
                <a:gd name="T19" fmla="*/ 0 h 518"/>
                <a:gd name="T20" fmla="*/ 336 w 518"/>
                <a:gd name="T21" fmla="*/ 10 h 518"/>
                <a:gd name="T22" fmla="*/ 382 w 518"/>
                <a:gd name="T23" fmla="*/ 30 h 518"/>
                <a:gd name="T24" fmla="*/ 424 w 518"/>
                <a:gd name="T25" fmla="*/ 58 h 518"/>
                <a:gd name="T26" fmla="*/ 460 w 518"/>
                <a:gd name="T27" fmla="*/ 94 h 518"/>
                <a:gd name="T28" fmla="*/ 486 w 518"/>
                <a:gd name="T29" fmla="*/ 134 h 518"/>
                <a:gd name="T30" fmla="*/ 506 w 518"/>
                <a:gd name="T31" fmla="*/ 182 h 518"/>
                <a:gd name="T32" fmla="*/ 516 w 518"/>
                <a:gd name="T33" fmla="*/ 232 h 518"/>
                <a:gd name="T34" fmla="*/ 518 w 518"/>
                <a:gd name="T35" fmla="*/ 258 h 518"/>
                <a:gd name="T36" fmla="*/ 512 w 518"/>
                <a:gd name="T37" fmla="*/ 310 h 518"/>
                <a:gd name="T38" fmla="*/ 498 w 518"/>
                <a:gd name="T39" fmla="*/ 358 h 518"/>
                <a:gd name="T40" fmla="*/ 474 w 518"/>
                <a:gd name="T41" fmla="*/ 402 h 518"/>
                <a:gd name="T42" fmla="*/ 442 w 518"/>
                <a:gd name="T43" fmla="*/ 442 h 518"/>
                <a:gd name="T44" fmla="*/ 404 w 518"/>
                <a:gd name="T45" fmla="*/ 472 h 518"/>
                <a:gd name="T46" fmla="*/ 360 w 518"/>
                <a:gd name="T47" fmla="*/ 496 h 518"/>
                <a:gd name="T48" fmla="*/ 312 w 518"/>
                <a:gd name="T49" fmla="*/ 512 h 518"/>
                <a:gd name="T50" fmla="*/ 260 w 518"/>
                <a:gd name="T51" fmla="*/ 518 h 518"/>
                <a:gd name="T52" fmla="*/ 232 w 518"/>
                <a:gd name="T53" fmla="*/ 516 h 518"/>
                <a:gd name="T54" fmla="*/ 182 w 518"/>
                <a:gd name="T55" fmla="*/ 506 h 518"/>
                <a:gd name="T56" fmla="*/ 136 w 518"/>
                <a:gd name="T57" fmla="*/ 486 h 518"/>
                <a:gd name="T58" fmla="*/ 94 w 518"/>
                <a:gd name="T59" fmla="*/ 458 h 518"/>
                <a:gd name="T60" fmla="*/ 60 w 518"/>
                <a:gd name="T61" fmla="*/ 422 h 518"/>
                <a:gd name="T62" fmla="*/ 32 w 518"/>
                <a:gd name="T63" fmla="*/ 382 h 518"/>
                <a:gd name="T64" fmla="*/ 12 w 518"/>
                <a:gd name="T65" fmla="*/ 336 h 518"/>
                <a:gd name="T66" fmla="*/ 2 w 518"/>
                <a:gd name="T67" fmla="*/ 284 h 518"/>
                <a:gd name="T68" fmla="*/ 0 w 518"/>
                <a:gd name="T69" fmla="*/ 25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8" h="518">
                  <a:moveTo>
                    <a:pt x="0" y="258"/>
                  </a:moveTo>
                  <a:lnTo>
                    <a:pt x="0" y="258"/>
                  </a:lnTo>
                  <a:lnTo>
                    <a:pt x="2" y="232"/>
                  </a:lnTo>
                  <a:lnTo>
                    <a:pt x="6" y="206"/>
                  </a:lnTo>
                  <a:lnTo>
                    <a:pt x="12" y="182"/>
                  </a:lnTo>
                  <a:lnTo>
                    <a:pt x="20" y="158"/>
                  </a:lnTo>
                  <a:lnTo>
                    <a:pt x="32" y="134"/>
                  </a:lnTo>
                  <a:lnTo>
                    <a:pt x="44" y="114"/>
                  </a:lnTo>
                  <a:lnTo>
                    <a:pt x="60" y="94"/>
                  </a:lnTo>
                  <a:lnTo>
                    <a:pt x="76" y="76"/>
                  </a:lnTo>
                  <a:lnTo>
                    <a:pt x="94" y="58"/>
                  </a:lnTo>
                  <a:lnTo>
                    <a:pt x="114" y="44"/>
                  </a:lnTo>
                  <a:lnTo>
                    <a:pt x="136" y="30"/>
                  </a:lnTo>
                  <a:lnTo>
                    <a:pt x="158" y="20"/>
                  </a:lnTo>
                  <a:lnTo>
                    <a:pt x="182" y="10"/>
                  </a:lnTo>
                  <a:lnTo>
                    <a:pt x="208" y="4"/>
                  </a:lnTo>
                  <a:lnTo>
                    <a:pt x="232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6" y="0"/>
                  </a:lnTo>
                  <a:lnTo>
                    <a:pt x="312" y="4"/>
                  </a:lnTo>
                  <a:lnTo>
                    <a:pt x="336" y="10"/>
                  </a:lnTo>
                  <a:lnTo>
                    <a:pt x="360" y="20"/>
                  </a:lnTo>
                  <a:lnTo>
                    <a:pt x="382" y="30"/>
                  </a:lnTo>
                  <a:lnTo>
                    <a:pt x="404" y="44"/>
                  </a:lnTo>
                  <a:lnTo>
                    <a:pt x="424" y="58"/>
                  </a:lnTo>
                  <a:lnTo>
                    <a:pt x="442" y="76"/>
                  </a:lnTo>
                  <a:lnTo>
                    <a:pt x="460" y="94"/>
                  </a:lnTo>
                  <a:lnTo>
                    <a:pt x="474" y="114"/>
                  </a:lnTo>
                  <a:lnTo>
                    <a:pt x="486" y="134"/>
                  </a:lnTo>
                  <a:lnTo>
                    <a:pt x="498" y="158"/>
                  </a:lnTo>
                  <a:lnTo>
                    <a:pt x="506" y="182"/>
                  </a:lnTo>
                  <a:lnTo>
                    <a:pt x="512" y="206"/>
                  </a:lnTo>
                  <a:lnTo>
                    <a:pt x="516" y="232"/>
                  </a:lnTo>
                  <a:lnTo>
                    <a:pt x="518" y="258"/>
                  </a:lnTo>
                  <a:lnTo>
                    <a:pt x="518" y="258"/>
                  </a:lnTo>
                  <a:lnTo>
                    <a:pt x="516" y="284"/>
                  </a:lnTo>
                  <a:lnTo>
                    <a:pt x="512" y="310"/>
                  </a:lnTo>
                  <a:lnTo>
                    <a:pt x="506" y="336"/>
                  </a:lnTo>
                  <a:lnTo>
                    <a:pt x="498" y="358"/>
                  </a:lnTo>
                  <a:lnTo>
                    <a:pt x="486" y="382"/>
                  </a:lnTo>
                  <a:lnTo>
                    <a:pt x="474" y="402"/>
                  </a:lnTo>
                  <a:lnTo>
                    <a:pt x="460" y="422"/>
                  </a:lnTo>
                  <a:lnTo>
                    <a:pt x="442" y="442"/>
                  </a:lnTo>
                  <a:lnTo>
                    <a:pt x="424" y="458"/>
                  </a:lnTo>
                  <a:lnTo>
                    <a:pt x="404" y="472"/>
                  </a:lnTo>
                  <a:lnTo>
                    <a:pt x="382" y="486"/>
                  </a:lnTo>
                  <a:lnTo>
                    <a:pt x="360" y="496"/>
                  </a:lnTo>
                  <a:lnTo>
                    <a:pt x="336" y="506"/>
                  </a:lnTo>
                  <a:lnTo>
                    <a:pt x="312" y="512"/>
                  </a:lnTo>
                  <a:lnTo>
                    <a:pt x="286" y="516"/>
                  </a:lnTo>
                  <a:lnTo>
                    <a:pt x="260" y="518"/>
                  </a:lnTo>
                  <a:lnTo>
                    <a:pt x="260" y="518"/>
                  </a:lnTo>
                  <a:lnTo>
                    <a:pt x="232" y="516"/>
                  </a:lnTo>
                  <a:lnTo>
                    <a:pt x="208" y="512"/>
                  </a:lnTo>
                  <a:lnTo>
                    <a:pt x="182" y="506"/>
                  </a:lnTo>
                  <a:lnTo>
                    <a:pt x="158" y="496"/>
                  </a:lnTo>
                  <a:lnTo>
                    <a:pt x="136" y="486"/>
                  </a:lnTo>
                  <a:lnTo>
                    <a:pt x="114" y="472"/>
                  </a:lnTo>
                  <a:lnTo>
                    <a:pt x="94" y="458"/>
                  </a:lnTo>
                  <a:lnTo>
                    <a:pt x="76" y="442"/>
                  </a:lnTo>
                  <a:lnTo>
                    <a:pt x="60" y="422"/>
                  </a:lnTo>
                  <a:lnTo>
                    <a:pt x="44" y="402"/>
                  </a:lnTo>
                  <a:lnTo>
                    <a:pt x="32" y="382"/>
                  </a:lnTo>
                  <a:lnTo>
                    <a:pt x="20" y="358"/>
                  </a:lnTo>
                  <a:lnTo>
                    <a:pt x="12" y="336"/>
                  </a:lnTo>
                  <a:lnTo>
                    <a:pt x="6" y="310"/>
                  </a:lnTo>
                  <a:lnTo>
                    <a:pt x="2" y="284"/>
                  </a:lnTo>
                  <a:lnTo>
                    <a:pt x="0" y="258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5" name="Freeform 8"/>
            <p:cNvSpPr>
              <a:spLocks/>
            </p:cNvSpPr>
            <p:nvPr/>
          </p:nvSpPr>
          <p:spPr bwMode="auto">
            <a:xfrm>
              <a:off x="5645150" y="2987675"/>
              <a:ext cx="822325" cy="822325"/>
            </a:xfrm>
            <a:custGeom>
              <a:avLst/>
              <a:gdLst>
                <a:gd name="T0" fmla="*/ 0 w 518"/>
                <a:gd name="T1" fmla="*/ 258 h 518"/>
                <a:gd name="T2" fmla="*/ 6 w 518"/>
                <a:gd name="T3" fmla="*/ 206 h 518"/>
                <a:gd name="T4" fmla="*/ 20 w 518"/>
                <a:gd name="T5" fmla="*/ 158 h 518"/>
                <a:gd name="T6" fmla="*/ 44 w 518"/>
                <a:gd name="T7" fmla="*/ 114 h 518"/>
                <a:gd name="T8" fmla="*/ 76 w 518"/>
                <a:gd name="T9" fmla="*/ 76 h 518"/>
                <a:gd name="T10" fmla="*/ 114 w 518"/>
                <a:gd name="T11" fmla="*/ 44 h 518"/>
                <a:gd name="T12" fmla="*/ 158 w 518"/>
                <a:gd name="T13" fmla="*/ 20 h 518"/>
                <a:gd name="T14" fmla="*/ 208 w 518"/>
                <a:gd name="T15" fmla="*/ 4 h 518"/>
                <a:gd name="T16" fmla="*/ 260 w 518"/>
                <a:gd name="T17" fmla="*/ 0 h 518"/>
                <a:gd name="T18" fmla="*/ 286 w 518"/>
                <a:gd name="T19" fmla="*/ 0 h 518"/>
                <a:gd name="T20" fmla="*/ 336 w 518"/>
                <a:gd name="T21" fmla="*/ 10 h 518"/>
                <a:gd name="T22" fmla="*/ 382 w 518"/>
                <a:gd name="T23" fmla="*/ 30 h 518"/>
                <a:gd name="T24" fmla="*/ 424 w 518"/>
                <a:gd name="T25" fmla="*/ 58 h 518"/>
                <a:gd name="T26" fmla="*/ 460 w 518"/>
                <a:gd name="T27" fmla="*/ 94 h 518"/>
                <a:gd name="T28" fmla="*/ 486 w 518"/>
                <a:gd name="T29" fmla="*/ 134 h 518"/>
                <a:gd name="T30" fmla="*/ 506 w 518"/>
                <a:gd name="T31" fmla="*/ 182 h 518"/>
                <a:gd name="T32" fmla="*/ 516 w 518"/>
                <a:gd name="T33" fmla="*/ 232 h 518"/>
                <a:gd name="T34" fmla="*/ 518 w 518"/>
                <a:gd name="T35" fmla="*/ 258 h 518"/>
                <a:gd name="T36" fmla="*/ 512 w 518"/>
                <a:gd name="T37" fmla="*/ 310 h 518"/>
                <a:gd name="T38" fmla="*/ 498 w 518"/>
                <a:gd name="T39" fmla="*/ 358 h 518"/>
                <a:gd name="T40" fmla="*/ 474 w 518"/>
                <a:gd name="T41" fmla="*/ 402 h 518"/>
                <a:gd name="T42" fmla="*/ 442 w 518"/>
                <a:gd name="T43" fmla="*/ 442 h 518"/>
                <a:gd name="T44" fmla="*/ 404 w 518"/>
                <a:gd name="T45" fmla="*/ 472 h 518"/>
                <a:gd name="T46" fmla="*/ 360 w 518"/>
                <a:gd name="T47" fmla="*/ 496 h 518"/>
                <a:gd name="T48" fmla="*/ 312 w 518"/>
                <a:gd name="T49" fmla="*/ 512 h 518"/>
                <a:gd name="T50" fmla="*/ 260 w 518"/>
                <a:gd name="T51" fmla="*/ 518 h 518"/>
                <a:gd name="T52" fmla="*/ 232 w 518"/>
                <a:gd name="T53" fmla="*/ 516 h 518"/>
                <a:gd name="T54" fmla="*/ 182 w 518"/>
                <a:gd name="T55" fmla="*/ 506 h 518"/>
                <a:gd name="T56" fmla="*/ 136 w 518"/>
                <a:gd name="T57" fmla="*/ 486 h 518"/>
                <a:gd name="T58" fmla="*/ 94 w 518"/>
                <a:gd name="T59" fmla="*/ 458 h 518"/>
                <a:gd name="T60" fmla="*/ 60 w 518"/>
                <a:gd name="T61" fmla="*/ 422 h 518"/>
                <a:gd name="T62" fmla="*/ 32 w 518"/>
                <a:gd name="T63" fmla="*/ 382 h 518"/>
                <a:gd name="T64" fmla="*/ 12 w 518"/>
                <a:gd name="T65" fmla="*/ 336 h 518"/>
                <a:gd name="T66" fmla="*/ 2 w 518"/>
                <a:gd name="T67" fmla="*/ 284 h 518"/>
                <a:gd name="T68" fmla="*/ 0 w 518"/>
                <a:gd name="T69" fmla="*/ 25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8" h="518">
                  <a:moveTo>
                    <a:pt x="0" y="258"/>
                  </a:moveTo>
                  <a:lnTo>
                    <a:pt x="0" y="258"/>
                  </a:lnTo>
                  <a:lnTo>
                    <a:pt x="2" y="232"/>
                  </a:lnTo>
                  <a:lnTo>
                    <a:pt x="6" y="206"/>
                  </a:lnTo>
                  <a:lnTo>
                    <a:pt x="12" y="182"/>
                  </a:lnTo>
                  <a:lnTo>
                    <a:pt x="20" y="158"/>
                  </a:lnTo>
                  <a:lnTo>
                    <a:pt x="32" y="134"/>
                  </a:lnTo>
                  <a:lnTo>
                    <a:pt x="44" y="114"/>
                  </a:lnTo>
                  <a:lnTo>
                    <a:pt x="60" y="94"/>
                  </a:lnTo>
                  <a:lnTo>
                    <a:pt x="76" y="76"/>
                  </a:lnTo>
                  <a:lnTo>
                    <a:pt x="94" y="58"/>
                  </a:lnTo>
                  <a:lnTo>
                    <a:pt x="114" y="44"/>
                  </a:lnTo>
                  <a:lnTo>
                    <a:pt x="136" y="30"/>
                  </a:lnTo>
                  <a:lnTo>
                    <a:pt x="158" y="20"/>
                  </a:lnTo>
                  <a:lnTo>
                    <a:pt x="182" y="10"/>
                  </a:lnTo>
                  <a:lnTo>
                    <a:pt x="208" y="4"/>
                  </a:lnTo>
                  <a:lnTo>
                    <a:pt x="232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6" y="0"/>
                  </a:lnTo>
                  <a:lnTo>
                    <a:pt x="312" y="4"/>
                  </a:lnTo>
                  <a:lnTo>
                    <a:pt x="336" y="10"/>
                  </a:lnTo>
                  <a:lnTo>
                    <a:pt x="360" y="20"/>
                  </a:lnTo>
                  <a:lnTo>
                    <a:pt x="382" y="30"/>
                  </a:lnTo>
                  <a:lnTo>
                    <a:pt x="404" y="44"/>
                  </a:lnTo>
                  <a:lnTo>
                    <a:pt x="424" y="58"/>
                  </a:lnTo>
                  <a:lnTo>
                    <a:pt x="442" y="76"/>
                  </a:lnTo>
                  <a:lnTo>
                    <a:pt x="460" y="94"/>
                  </a:lnTo>
                  <a:lnTo>
                    <a:pt x="474" y="114"/>
                  </a:lnTo>
                  <a:lnTo>
                    <a:pt x="486" y="134"/>
                  </a:lnTo>
                  <a:lnTo>
                    <a:pt x="498" y="158"/>
                  </a:lnTo>
                  <a:lnTo>
                    <a:pt x="506" y="182"/>
                  </a:lnTo>
                  <a:lnTo>
                    <a:pt x="512" y="206"/>
                  </a:lnTo>
                  <a:lnTo>
                    <a:pt x="516" y="232"/>
                  </a:lnTo>
                  <a:lnTo>
                    <a:pt x="518" y="258"/>
                  </a:lnTo>
                  <a:lnTo>
                    <a:pt x="518" y="258"/>
                  </a:lnTo>
                  <a:lnTo>
                    <a:pt x="516" y="284"/>
                  </a:lnTo>
                  <a:lnTo>
                    <a:pt x="512" y="310"/>
                  </a:lnTo>
                  <a:lnTo>
                    <a:pt x="506" y="336"/>
                  </a:lnTo>
                  <a:lnTo>
                    <a:pt x="498" y="358"/>
                  </a:lnTo>
                  <a:lnTo>
                    <a:pt x="486" y="382"/>
                  </a:lnTo>
                  <a:lnTo>
                    <a:pt x="474" y="402"/>
                  </a:lnTo>
                  <a:lnTo>
                    <a:pt x="460" y="422"/>
                  </a:lnTo>
                  <a:lnTo>
                    <a:pt x="442" y="442"/>
                  </a:lnTo>
                  <a:lnTo>
                    <a:pt x="424" y="458"/>
                  </a:lnTo>
                  <a:lnTo>
                    <a:pt x="404" y="472"/>
                  </a:lnTo>
                  <a:lnTo>
                    <a:pt x="382" y="486"/>
                  </a:lnTo>
                  <a:lnTo>
                    <a:pt x="360" y="496"/>
                  </a:lnTo>
                  <a:lnTo>
                    <a:pt x="336" y="506"/>
                  </a:lnTo>
                  <a:lnTo>
                    <a:pt x="312" y="512"/>
                  </a:lnTo>
                  <a:lnTo>
                    <a:pt x="286" y="516"/>
                  </a:lnTo>
                  <a:lnTo>
                    <a:pt x="260" y="518"/>
                  </a:lnTo>
                  <a:lnTo>
                    <a:pt x="260" y="518"/>
                  </a:lnTo>
                  <a:lnTo>
                    <a:pt x="232" y="516"/>
                  </a:lnTo>
                  <a:lnTo>
                    <a:pt x="208" y="512"/>
                  </a:lnTo>
                  <a:lnTo>
                    <a:pt x="182" y="506"/>
                  </a:lnTo>
                  <a:lnTo>
                    <a:pt x="158" y="496"/>
                  </a:lnTo>
                  <a:lnTo>
                    <a:pt x="136" y="486"/>
                  </a:lnTo>
                  <a:lnTo>
                    <a:pt x="114" y="472"/>
                  </a:lnTo>
                  <a:lnTo>
                    <a:pt x="94" y="458"/>
                  </a:lnTo>
                  <a:lnTo>
                    <a:pt x="76" y="442"/>
                  </a:lnTo>
                  <a:lnTo>
                    <a:pt x="60" y="422"/>
                  </a:lnTo>
                  <a:lnTo>
                    <a:pt x="44" y="402"/>
                  </a:lnTo>
                  <a:lnTo>
                    <a:pt x="32" y="382"/>
                  </a:lnTo>
                  <a:lnTo>
                    <a:pt x="20" y="358"/>
                  </a:lnTo>
                  <a:lnTo>
                    <a:pt x="12" y="336"/>
                  </a:lnTo>
                  <a:lnTo>
                    <a:pt x="6" y="310"/>
                  </a:lnTo>
                  <a:lnTo>
                    <a:pt x="2" y="284"/>
                  </a:lnTo>
                  <a:lnTo>
                    <a:pt x="0" y="258"/>
                  </a:lnTo>
                  <a:lnTo>
                    <a:pt x="0" y="25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28676" name="Freeform 9"/>
            <p:cNvSpPr>
              <a:spLocks/>
            </p:cNvSpPr>
            <p:nvPr/>
          </p:nvSpPr>
          <p:spPr bwMode="auto">
            <a:xfrm>
              <a:off x="5495925" y="3305175"/>
              <a:ext cx="749300" cy="790575"/>
            </a:xfrm>
            <a:custGeom>
              <a:avLst/>
              <a:gdLst>
                <a:gd name="T0" fmla="*/ 0 w 472"/>
                <a:gd name="T1" fmla="*/ 194 h 498"/>
                <a:gd name="T2" fmla="*/ 4 w 472"/>
                <a:gd name="T3" fmla="*/ 154 h 498"/>
                <a:gd name="T4" fmla="*/ 16 w 472"/>
                <a:gd name="T5" fmla="*/ 118 h 498"/>
                <a:gd name="T6" fmla="*/ 34 w 472"/>
                <a:gd name="T7" fmla="*/ 86 h 498"/>
                <a:gd name="T8" fmla="*/ 58 w 472"/>
                <a:gd name="T9" fmla="*/ 56 h 498"/>
                <a:gd name="T10" fmla="*/ 86 w 472"/>
                <a:gd name="T11" fmla="*/ 34 h 498"/>
                <a:gd name="T12" fmla="*/ 118 w 472"/>
                <a:gd name="T13" fmla="*/ 16 h 498"/>
                <a:gd name="T14" fmla="*/ 154 w 472"/>
                <a:gd name="T15" fmla="*/ 4 h 498"/>
                <a:gd name="T16" fmla="*/ 194 w 472"/>
                <a:gd name="T17" fmla="*/ 0 h 498"/>
                <a:gd name="T18" fmla="*/ 278 w 472"/>
                <a:gd name="T19" fmla="*/ 0 h 498"/>
                <a:gd name="T20" fmla="*/ 316 w 472"/>
                <a:gd name="T21" fmla="*/ 4 h 498"/>
                <a:gd name="T22" fmla="*/ 352 w 472"/>
                <a:gd name="T23" fmla="*/ 16 h 498"/>
                <a:gd name="T24" fmla="*/ 386 w 472"/>
                <a:gd name="T25" fmla="*/ 34 h 498"/>
                <a:gd name="T26" fmla="*/ 414 w 472"/>
                <a:gd name="T27" fmla="*/ 56 h 498"/>
                <a:gd name="T28" fmla="*/ 438 w 472"/>
                <a:gd name="T29" fmla="*/ 86 h 498"/>
                <a:gd name="T30" fmla="*/ 456 w 472"/>
                <a:gd name="T31" fmla="*/ 118 h 498"/>
                <a:gd name="T32" fmla="*/ 468 w 472"/>
                <a:gd name="T33" fmla="*/ 154 h 498"/>
                <a:gd name="T34" fmla="*/ 472 w 472"/>
                <a:gd name="T35" fmla="*/ 194 h 498"/>
                <a:gd name="T36" fmla="*/ 472 w 472"/>
                <a:gd name="T37" fmla="*/ 306 h 498"/>
                <a:gd name="T38" fmla="*/ 468 w 472"/>
                <a:gd name="T39" fmla="*/ 344 h 498"/>
                <a:gd name="T40" fmla="*/ 456 w 472"/>
                <a:gd name="T41" fmla="*/ 380 h 498"/>
                <a:gd name="T42" fmla="*/ 438 w 472"/>
                <a:gd name="T43" fmla="*/ 414 h 498"/>
                <a:gd name="T44" fmla="*/ 414 w 472"/>
                <a:gd name="T45" fmla="*/ 442 h 498"/>
                <a:gd name="T46" fmla="*/ 386 w 472"/>
                <a:gd name="T47" fmla="*/ 466 h 498"/>
                <a:gd name="T48" fmla="*/ 352 w 472"/>
                <a:gd name="T49" fmla="*/ 484 h 498"/>
                <a:gd name="T50" fmla="*/ 316 w 472"/>
                <a:gd name="T51" fmla="*/ 494 h 498"/>
                <a:gd name="T52" fmla="*/ 278 w 472"/>
                <a:gd name="T53" fmla="*/ 498 h 498"/>
                <a:gd name="T54" fmla="*/ 194 w 472"/>
                <a:gd name="T55" fmla="*/ 498 h 498"/>
                <a:gd name="T56" fmla="*/ 154 w 472"/>
                <a:gd name="T57" fmla="*/ 494 h 498"/>
                <a:gd name="T58" fmla="*/ 118 w 472"/>
                <a:gd name="T59" fmla="*/ 484 h 498"/>
                <a:gd name="T60" fmla="*/ 86 w 472"/>
                <a:gd name="T61" fmla="*/ 466 h 498"/>
                <a:gd name="T62" fmla="*/ 58 w 472"/>
                <a:gd name="T63" fmla="*/ 442 h 498"/>
                <a:gd name="T64" fmla="*/ 34 w 472"/>
                <a:gd name="T65" fmla="*/ 414 h 498"/>
                <a:gd name="T66" fmla="*/ 16 w 472"/>
                <a:gd name="T67" fmla="*/ 380 h 498"/>
                <a:gd name="T68" fmla="*/ 4 w 472"/>
                <a:gd name="T69" fmla="*/ 344 h 498"/>
                <a:gd name="T70" fmla="*/ 0 w 472"/>
                <a:gd name="T71" fmla="*/ 30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498">
                  <a:moveTo>
                    <a:pt x="0" y="194"/>
                  </a:moveTo>
                  <a:lnTo>
                    <a:pt x="0" y="194"/>
                  </a:lnTo>
                  <a:lnTo>
                    <a:pt x="2" y="174"/>
                  </a:lnTo>
                  <a:lnTo>
                    <a:pt x="4" y="154"/>
                  </a:lnTo>
                  <a:lnTo>
                    <a:pt x="10" y="136"/>
                  </a:lnTo>
                  <a:lnTo>
                    <a:pt x="16" y="118"/>
                  </a:lnTo>
                  <a:lnTo>
                    <a:pt x="24" y="102"/>
                  </a:lnTo>
                  <a:lnTo>
                    <a:pt x="34" y="86"/>
                  </a:lnTo>
                  <a:lnTo>
                    <a:pt x="44" y="70"/>
                  </a:lnTo>
                  <a:lnTo>
                    <a:pt x="58" y="56"/>
                  </a:lnTo>
                  <a:lnTo>
                    <a:pt x="70" y="44"/>
                  </a:lnTo>
                  <a:lnTo>
                    <a:pt x="86" y="34"/>
                  </a:lnTo>
                  <a:lnTo>
                    <a:pt x="102" y="24"/>
                  </a:lnTo>
                  <a:lnTo>
                    <a:pt x="118" y="16"/>
                  </a:lnTo>
                  <a:lnTo>
                    <a:pt x="136" y="8"/>
                  </a:lnTo>
                  <a:lnTo>
                    <a:pt x="154" y="4"/>
                  </a:lnTo>
                  <a:lnTo>
                    <a:pt x="174" y="2"/>
                  </a:lnTo>
                  <a:lnTo>
                    <a:pt x="194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98" y="2"/>
                  </a:lnTo>
                  <a:lnTo>
                    <a:pt x="316" y="4"/>
                  </a:lnTo>
                  <a:lnTo>
                    <a:pt x="336" y="8"/>
                  </a:lnTo>
                  <a:lnTo>
                    <a:pt x="352" y="16"/>
                  </a:lnTo>
                  <a:lnTo>
                    <a:pt x="370" y="24"/>
                  </a:lnTo>
                  <a:lnTo>
                    <a:pt x="386" y="34"/>
                  </a:lnTo>
                  <a:lnTo>
                    <a:pt x="400" y="44"/>
                  </a:lnTo>
                  <a:lnTo>
                    <a:pt x="414" y="56"/>
                  </a:lnTo>
                  <a:lnTo>
                    <a:pt x="426" y="70"/>
                  </a:lnTo>
                  <a:lnTo>
                    <a:pt x="438" y="86"/>
                  </a:lnTo>
                  <a:lnTo>
                    <a:pt x="448" y="102"/>
                  </a:lnTo>
                  <a:lnTo>
                    <a:pt x="456" y="118"/>
                  </a:lnTo>
                  <a:lnTo>
                    <a:pt x="462" y="136"/>
                  </a:lnTo>
                  <a:lnTo>
                    <a:pt x="468" y="154"/>
                  </a:lnTo>
                  <a:lnTo>
                    <a:pt x="470" y="174"/>
                  </a:lnTo>
                  <a:lnTo>
                    <a:pt x="472" y="194"/>
                  </a:lnTo>
                  <a:lnTo>
                    <a:pt x="472" y="306"/>
                  </a:lnTo>
                  <a:lnTo>
                    <a:pt x="472" y="306"/>
                  </a:lnTo>
                  <a:lnTo>
                    <a:pt x="470" y="324"/>
                  </a:lnTo>
                  <a:lnTo>
                    <a:pt x="468" y="344"/>
                  </a:lnTo>
                  <a:lnTo>
                    <a:pt x="462" y="362"/>
                  </a:lnTo>
                  <a:lnTo>
                    <a:pt x="456" y="380"/>
                  </a:lnTo>
                  <a:lnTo>
                    <a:pt x="448" y="398"/>
                  </a:lnTo>
                  <a:lnTo>
                    <a:pt x="438" y="414"/>
                  </a:lnTo>
                  <a:lnTo>
                    <a:pt x="426" y="428"/>
                  </a:lnTo>
                  <a:lnTo>
                    <a:pt x="414" y="442"/>
                  </a:lnTo>
                  <a:lnTo>
                    <a:pt x="400" y="454"/>
                  </a:lnTo>
                  <a:lnTo>
                    <a:pt x="386" y="466"/>
                  </a:lnTo>
                  <a:lnTo>
                    <a:pt x="370" y="476"/>
                  </a:lnTo>
                  <a:lnTo>
                    <a:pt x="352" y="484"/>
                  </a:lnTo>
                  <a:lnTo>
                    <a:pt x="336" y="490"/>
                  </a:lnTo>
                  <a:lnTo>
                    <a:pt x="316" y="494"/>
                  </a:lnTo>
                  <a:lnTo>
                    <a:pt x="298" y="498"/>
                  </a:lnTo>
                  <a:lnTo>
                    <a:pt x="278" y="498"/>
                  </a:lnTo>
                  <a:lnTo>
                    <a:pt x="194" y="498"/>
                  </a:lnTo>
                  <a:lnTo>
                    <a:pt x="194" y="498"/>
                  </a:lnTo>
                  <a:lnTo>
                    <a:pt x="174" y="498"/>
                  </a:lnTo>
                  <a:lnTo>
                    <a:pt x="154" y="494"/>
                  </a:lnTo>
                  <a:lnTo>
                    <a:pt x="136" y="490"/>
                  </a:lnTo>
                  <a:lnTo>
                    <a:pt x="118" y="484"/>
                  </a:lnTo>
                  <a:lnTo>
                    <a:pt x="102" y="476"/>
                  </a:lnTo>
                  <a:lnTo>
                    <a:pt x="86" y="466"/>
                  </a:lnTo>
                  <a:lnTo>
                    <a:pt x="70" y="454"/>
                  </a:lnTo>
                  <a:lnTo>
                    <a:pt x="58" y="442"/>
                  </a:lnTo>
                  <a:lnTo>
                    <a:pt x="44" y="428"/>
                  </a:lnTo>
                  <a:lnTo>
                    <a:pt x="34" y="414"/>
                  </a:lnTo>
                  <a:lnTo>
                    <a:pt x="24" y="398"/>
                  </a:lnTo>
                  <a:lnTo>
                    <a:pt x="16" y="380"/>
                  </a:lnTo>
                  <a:lnTo>
                    <a:pt x="10" y="362"/>
                  </a:lnTo>
                  <a:lnTo>
                    <a:pt x="4" y="344"/>
                  </a:lnTo>
                  <a:lnTo>
                    <a:pt x="2" y="324"/>
                  </a:lnTo>
                  <a:lnTo>
                    <a:pt x="0" y="306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E2B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77" name="Freeform 10"/>
            <p:cNvSpPr>
              <a:spLocks/>
            </p:cNvSpPr>
            <p:nvPr/>
          </p:nvSpPr>
          <p:spPr bwMode="auto">
            <a:xfrm>
              <a:off x="5495925" y="3305175"/>
              <a:ext cx="749300" cy="790575"/>
            </a:xfrm>
            <a:custGeom>
              <a:avLst/>
              <a:gdLst>
                <a:gd name="T0" fmla="*/ 0 w 472"/>
                <a:gd name="T1" fmla="*/ 194 h 498"/>
                <a:gd name="T2" fmla="*/ 4 w 472"/>
                <a:gd name="T3" fmla="*/ 154 h 498"/>
                <a:gd name="T4" fmla="*/ 16 w 472"/>
                <a:gd name="T5" fmla="*/ 118 h 498"/>
                <a:gd name="T6" fmla="*/ 34 w 472"/>
                <a:gd name="T7" fmla="*/ 86 h 498"/>
                <a:gd name="T8" fmla="*/ 58 w 472"/>
                <a:gd name="T9" fmla="*/ 56 h 498"/>
                <a:gd name="T10" fmla="*/ 86 w 472"/>
                <a:gd name="T11" fmla="*/ 34 h 498"/>
                <a:gd name="T12" fmla="*/ 118 w 472"/>
                <a:gd name="T13" fmla="*/ 16 h 498"/>
                <a:gd name="T14" fmla="*/ 154 w 472"/>
                <a:gd name="T15" fmla="*/ 4 h 498"/>
                <a:gd name="T16" fmla="*/ 194 w 472"/>
                <a:gd name="T17" fmla="*/ 0 h 498"/>
                <a:gd name="T18" fmla="*/ 278 w 472"/>
                <a:gd name="T19" fmla="*/ 0 h 498"/>
                <a:gd name="T20" fmla="*/ 316 w 472"/>
                <a:gd name="T21" fmla="*/ 4 h 498"/>
                <a:gd name="T22" fmla="*/ 352 w 472"/>
                <a:gd name="T23" fmla="*/ 16 h 498"/>
                <a:gd name="T24" fmla="*/ 386 w 472"/>
                <a:gd name="T25" fmla="*/ 34 h 498"/>
                <a:gd name="T26" fmla="*/ 414 w 472"/>
                <a:gd name="T27" fmla="*/ 56 h 498"/>
                <a:gd name="T28" fmla="*/ 438 w 472"/>
                <a:gd name="T29" fmla="*/ 86 h 498"/>
                <a:gd name="T30" fmla="*/ 456 w 472"/>
                <a:gd name="T31" fmla="*/ 118 h 498"/>
                <a:gd name="T32" fmla="*/ 468 w 472"/>
                <a:gd name="T33" fmla="*/ 154 h 498"/>
                <a:gd name="T34" fmla="*/ 472 w 472"/>
                <a:gd name="T35" fmla="*/ 194 h 498"/>
                <a:gd name="T36" fmla="*/ 472 w 472"/>
                <a:gd name="T37" fmla="*/ 306 h 498"/>
                <a:gd name="T38" fmla="*/ 468 w 472"/>
                <a:gd name="T39" fmla="*/ 344 h 498"/>
                <a:gd name="T40" fmla="*/ 456 w 472"/>
                <a:gd name="T41" fmla="*/ 380 h 498"/>
                <a:gd name="T42" fmla="*/ 438 w 472"/>
                <a:gd name="T43" fmla="*/ 414 h 498"/>
                <a:gd name="T44" fmla="*/ 414 w 472"/>
                <a:gd name="T45" fmla="*/ 442 h 498"/>
                <a:gd name="T46" fmla="*/ 386 w 472"/>
                <a:gd name="T47" fmla="*/ 466 h 498"/>
                <a:gd name="T48" fmla="*/ 352 w 472"/>
                <a:gd name="T49" fmla="*/ 484 h 498"/>
                <a:gd name="T50" fmla="*/ 316 w 472"/>
                <a:gd name="T51" fmla="*/ 494 h 498"/>
                <a:gd name="T52" fmla="*/ 278 w 472"/>
                <a:gd name="T53" fmla="*/ 498 h 498"/>
                <a:gd name="T54" fmla="*/ 194 w 472"/>
                <a:gd name="T55" fmla="*/ 498 h 498"/>
                <a:gd name="T56" fmla="*/ 154 w 472"/>
                <a:gd name="T57" fmla="*/ 494 h 498"/>
                <a:gd name="T58" fmla="*/ 118 w 472"/>
                <a:gd name="T59" fmla="*/ 484 h 498"/>
                <a:gd name="T60" fmla="*/ 86 w 472"/>
                <a:gd name="T61" fmla="*/ 466 h 498"/>
                <a:gd name="T62" fmla="*/ 58 w 472"/>
                <a:gd name="T63" fmla="*/ 442 h 498"/>
                <a:gd name="T64" fmla="*/ 34 w 472"/>
                <a:gd name="T65" fmla="*/ 414 h 498"/>
                <a:gd name="T66" fmla="*/ 16 w 472"/>
                <a:gd name="T67" fmla="*/ 380 h 498"/>
                <a:gd name="T68" fmla="*/ 4 w 472"/>
                <a:gd name="T69" fmla="*/ 344 h 498"/>
                <a:gd name="T70" fmla="*/ 0 w 472"/>
                <a:gd name="T71" fmla="*/ 30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498">
                  <a:moveTo>
                    <a:pt x="0" y="194"/>
                  </a:moveTo>
                  <a:lnTo>
                    <a:pt x="0" y="194"/>
                  </a:lnTo>
                  <a:lnTo>
                    <a:pt x="2" y="174"/>
                  </a:lnTo>
                  <a:lnTo>
                    <a:pt x="4" y="154"/>
                  </a:lnTo>
                  <a:lnTo>
                    <a:pt x="10" y="136"/>
                  </a:lnTo>
                  <a:lnTo>
                    <a:pt x="16" y="118"/>
                  </a:lnTo>
                  <a:lnTo>
                    <a:pt x="24" y="102"/>
                  </a:lnTo>
                  <a:lnTo>
                    <a:pt x="34" y="86"/>
                  </a:lnTo>
                  <a:lnTo>
                    <a:pt x="44" y="70"/>
                  </a:lnTo>
                  <a:lnTo>
                    <a:pt x="58" y="56"/>
                  </a:lnTo>
                  <a:lnTo>
                    <a:pt x="70" y="44"/>
                  </a:lnTo>
                  <a:lnTo>
                    <a:pt x="86" y="34"/>
                  </a:lnTo>
                  <a:lnTo>
                    <a:pt x="102" y="24"/>
                  </a:lnTo>
                  <a:lnTo>
                    <a:pt x="118" y="16"/>
                  </a:lnTo>
                  <a:lnTo>
                    <a:pt x="136" y="8"/>
                  </a:lnTo>
                  <a:lnTo>
                    <a:pt x="154" y="4"/>
                  </a:lnTo>
                  <a:lnTo>
                    <a:pt x="174" y="2"/>
                  </a:lnTo>
                  <a:lnTo>
                    <a:pt x="194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98" y="2"/>
                  </a:lnTo>
                  <a:lnTo>
                    <a:pt x="316" y="4"/>
                  </a:lnTo>
                  <a:lnTo>
                    <a:pt x="336" y="8"/>
                  </a:lnTo>
                  <a:lnTo>
                    <a:pt x="352" y="16"/>
                  </a:lnTo>
                  <a:lnTo>
                    <a:pt x="370" y="24"/>
                  </a:lnTo>
                  <a:lnTo>
                    <a:pt x="386" y="34"/>
                  </a:lnTo>
                  <a:lnTo>
                    <a:pt x="400" y="44"/>
                  </a:lnTo>
                  <a:lnTo>
                    <a:pt x="414" y="56"/>
                  </a:lnTo>
                  <a:lnTo>
                    <a:pt x="426" y="70"/>
                  </a:lnTo>
                  <a:lnTo>
                    <a:pt x="438" y="86"/>
                  </a:lnTo>
                  <a:lnTo>
                    <a:pt x="448" y="102"/>
                  </a:lnTo>
                  <a:lnTo>
                    <a:pt x="456" y="118"/>
                  </a:lnTo>
                  <a:lnTo>
                    <a:pt x="462" y="136"/>
                  </a:lnTo>
                  <a:lnTo>
                    <a:pt x="468" y="154"/>
                  </a:lnTo>
                  <a:lnTo>
                    <a:pt x="470" y="174"/>
                  </a:lnTo>
                  <a:lnTo>
                    <a:pt x="472" y="194"/>
                  </a:lnTo>
                  <a:lnTo>
                    <a:pt x="472" y="306"/>
                  </a:lnTo>
                  <a:lnTo>
                    <a:pt x="472" y="306"/>
                  </a:lnTo>
                  <a:lnTo>
                    <a:pt x="470" y="324"/>
                  </a:lnTo>
                  <a:lnTo>
                    <a:pt x="468" y="344"/>
                  </a:lnTo>
                  <a:lnTo>
                    <a:pt x="462" y="362"/>
                  </a:lnTo>
                  <a:lnTo>
                    <a:pt x="456" y="380"/>
                  </a:lnTo>
                  <a:lnTo>
                    <a:pt x="448" y="398"/>
                  </a:lnTo>
                  <a:lnTo>
                    <a:pt x="438" y="414"/>
                  </a:lnTo>
                  <a:lnTo>
                    <a:pt x="426" y="428"/>
                  </a:lnTo>
                  <a:lnTo>
                    <a:pt x="414" y="442"/>
                  </a:lnTo>
                  <a:lnTo>
                    <a:pt x="400" y="454"/>
                  </a:lnTo>
                  <a:lnTo>
                    <a:pt x="386" y="466"/>
                  </a:lnTo>
                  <a:lnTo>
                    <a:pt x="370" y="476"/>
                  </a:lnTo>
                  <a:lnTo>
                    <a:pt x="352" y="484"/>
                  </a:lnTo>
                  <a:lnTo>
                    <a:pt x="336" y="490"/>
                  </a:lnTo>
                  <a:lnTo>
                    <a:pt x="316" y="494"/>
                  </a:lnTo>
                  <a:lnTo>
                    <a:pt x="298" y="498"/>
                  </a:lnTo>
                  <a:lnTo>
                    <a:pt x="278" y="498"/>
                  </a:lnTo>
                  <a:lnTo>
                    <a:pt x="194" y="498"/>
                  </a:lnTo>
                  <a:lnTo>
                    <a:pt x="194" y="498"/>
                  </a:lnTo>
                  <a:lnTo>
                    <a:pt x="174" y="498"/>
                  </a:lnTo>
                  <a:lnTo>
                    <a:pt x="154" y="494"/>
                  </a:lnTo>
                  <a:lnTo>
                    <a:pt x="136" y="490"/>
                  </a:lnTo>
                  <a:lnTo>
                    <a:pt x="118" y="484"/>
                  </a:lnTo>
                  <a:lnTo>
                    <a:pt x="102" y="476"/>
                  </a:lnTo>
                  <a:lnTo>
                    <a:pt x="86" y="466"/>
                  </a:lnTo>
                  <a:lnTo>
                    <a:pt x="70" y="454"/>
                  </a:lnTo>
                  <a:lnTo>
                    <a:pt x="58" y="442"/>
                  </a:lnTo>
                  <a:lnTo>
                    <a:pt x="44" y="428"/>
                  </a:lnTo>
                  <a:lnTo>
                    <a:pt x="34" y="414"/>
                  </a:lnTo>
                  <a:lnTo>
                    <a:pt x="24" y="398"/>
                  </a:lnTo>
                  <a:lnTo>
                    <a:pt x="16" y="380"/>
                  </a:lnTo>
                  <a:lnTo>
                    <a:pt x="10" y="362"/>
                  </a:lnTo>
                  <a:lnTo>
                    <a:pt x="4" y="344"/>
                  </a:lnTo>
                  <a:lnTo>
                    <a:pt x="2" y="324"/>
                  </a:lnTo>
                  <a:lnTo>
                    <a:pt x="0" y="306"/>
                  </a:lnTo>
                  <a:lnTo>
                    <a:pt x="0" y="19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035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1900" y="2924175"/>
              <a:ext cx="2524125" cy="180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78" name="Freeform 12"/>
            <p:cNvSpPr>
              <a:spLocks/>
            </p:cNvSpPr>
            <p:nvPr/>
          </p:nvSpPr>
          <p:spPr bwMode="auto">
            <a:xfrm>
              <a:off x="2505075" y="2927350"/>
              <a:ext cx="2505075" cy="1793875"/>
            </a:xfrm>
            <a:custGeom>
              <a:avLst/>
              <a:gdLst>
                <a:gd name="T0" fmla="*/ 0 w 1578"/>
                <a:gd name="T1" fmla="*/ 1130 h 1130"/>
                <a:gd name="T2" fmla="*/ 790 w 1578"/>
                <a:gd name="T3" fmla="*/ 0 h 1130"/>
                <a:gd name="T4" fmla="*/ 1578 w 1578"/>
                <a:gd name="T5" fmla="*/ 1130 h 1130"/>
                <a:gd name="T6" fmla="*/ 0 w 1578"/>
                <a:gd name="T7" fmla="*/ 113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8" h="1130">
                  <a:moveTo>
                    <a:pt x="0" y="1130"/>
                  </a:moveTo>
                  <a:lnTo>
                    <a:pt x="790" y="0"/>
                  </a:lnTo>
                  <a:lnTo>
                    <a:pt x="1578" y="1130"/>
                  </a:lnTo>
                  <a:lnTo>
                    <a:pt x="0" y="113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679" name="Freeform 13"/>
            <p:cNvSpPr>
              <a:spLocks/>
            </p:cNvSpPr>
            <p:nvPr/>
          </p:nvSpPr>
          <p:spPr bwMode="auto">
            <a:xfrm>
              <a:off x="5337175" y="3616325"/>
              <a:ext cx="749300" cy="790575"/>
            </a:xfrm>
            <a:custGeom>
              <a:avLst/>
              <a:gdLst>
                <a:gd name="T0" fmla="*/ 0 w 472"/>
                <a:gd name="T1" fmla="*/ 144 h 498"/>
                <a:gd name="T2" fmla="*/ 4 w 472"/>
                <a:gd name="T3" fmla="*/ 114 h 498"/>
                <a:gd name="T4" fmla="*/ 12 w 472"/>
                <a:gd name="T5" fmla="*/ 88 h 498"/>
                <a:gd name="T6" fmla="*/ 26 w 472"/>
                <a:gd name="T7" fmla="*/ 62 h 498"/>
                <a:gd name="T8" fmla="*/ 42 w 472"/>
                <a:gd name="T9" fmla="*/ 42 h 498"/>
                <a:gd name="T10" fmla="*/ 64 w 472"/>
                <a:gd name="T11" fmla="*/ 24 h 498"/>
                <a:gd name="T12" fmla="*/ 88 w 472"/>
                <a:gd name="T13" fmla="*/ 10 h 498"/>
                <a:gd name="T14" fmla="*/ 116 w 472"/>
                <a:gd name="T15" fmla="*/ 2 h 498"/>
                <a:gd name="T16" fmla="*/ 144 w 472"/>
                <a:gd name="T17" fmla="*/ 0 h 498"/>
                <a:gd name="T18" fmla="*/ 328 w 472"/>
                <a:gd name="T19" fmla="*/ 0 h 498"/>
                <a:gd name="T20" fmla="*/ 356 w 472"/>
                <a:gd name="T21" fmla="*/ 2 h 498"/>
                <a:gd name="T22" fmla="*/ 384 w 472"/>
                <a:gd name="T23" fmla="*/ 10 h 498"/>
                <a:gd name="T24" fmla="*/ 408 w 472"/>
                <a:gd name="T25" fmla="*/ 24 h 498"/>
                <a:gd name="T26" fmla="*/ 430 w 472"/>
                <a:gd name="T27" fmla="*/ 42 h 498"/>
                <a:gd name="T28" fmla="*/ 446 w 472"/>
                <a:gd name="T29" fmla="*/ 62 h 498"/>
                <a:gd name="T30" fmla="*/ 460 w 472"/>
                <a:gd name="T31" fmla="*/ 88 h 498"/>
                <a:gd name="T32" fmla="*/ 468 w 472"/>
                <a:gd name="T33" fmla="*/ 114 h 498"/>
                <a:gd name="T34" fmla="*/ 472 w 472"/>
                <a:gd name="T35" fmla="*/ 144 h 498"/>
                <a:gd name="T36" fmla="*/ 472 w 472"/>
                <a:gd name="T37" fmla="*/ 354 h 498"/>
                <a:gd name="T38" fmla="*/ 468 w 472"/>
                <a:gd name="T39" fmla="*/ 382 h 498"/>
                <a:gd name="T40" fmla="*/ 460 w 472"/>
                <a:gd name="T41" fmla="*/ 410 h 498"/>
                <a:gd name="T42" fmla="*/ 446 w 472"/>
                <a:gd name="T43" fmla="*/ 434 h 498"/>
                <a:gd name="T44" fmla="*/ 430 w 472"/>
                <a:gd name="T45" fmla="*/ 456 h 498"/>
                <a:gd name="T46" fmla="*/ 408 w 472"/>
                <a:gd name="T47" fmla="*/ 474 h 498"/>
                <a:gd name="T48" fmla="*/ 384 w 472"/>
                <a:gd name="T49" fmla="*/ 486 h 498"/>
                <a:gd name="T50" fmla="*/ 356 w 472"/>
                <a:gd name="T51" fmla="*/ 494 h 498"/>
                <a:gd name="T52" fmla="*/ 328 w 472"/>
                <a:gd name="T53" fmla="*/ 498 h 498"/>
                <a:gd name="T54" fmla="*/ 144 w 472"/>
                <a:gd name="T55" fmla="*/ 498 h 498"/>
                <a:gd name="T56" fmla="*/ 116 w 472"/>
                <a:gd name="T57" fmla="*/ 494 h 498"/>
                <a:gd name="T58" fmla="*/ 88 w 472"/>
                <a:gd name="T59" fmla="*/ 486 h 498"/>
                <a:gd name="T60" fmla="*/ 64 w 472"/>
                <a:gd name="T61" fmla="*/ 474 h 498"/>
                <a:gd name="T62" fmla="*/ 42 w 472"/>
                <a:gd name="T63" fmla="*/ 456 h 498"/>
                <a:gd name="T64" fmla="*/ 26 w 472"/>
                <a:gd name="T65" fmla="*/ 434 h 498"/>
                <a:gd name="T66" fmla="*/ 12 w 472"/>
                <a:gd name="T67" fmla="*/ 410 h 498"/>
                <a:gd name="T68" fmla="*/ 4 w 472"/>
                <a:gd name="T69" fmla="*/ 382 h 498"/>
                <a:gd name="T70" fmla="*/ 0 w 472"/>
                <a:gd name="T71" fmla="*/ 35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498">
                  <a:moveTo>
                    <a:pt x="0" y="144"/>
                  </a:moveTo>
                  <a:lnTo>
                    <a:pt x="0" y="144"/>
                  </a:lnTo>
                  <a:lnTo>
                    <a:pt x="2" y="128"/>
                  </a:lnTo>
                  <a:lnTo>
                    <a:pt x="4" y="114"/>
                  </a:lnTo>
                  <a:lnTo>
                    <a:pt x="8" y="100"/>
                  </a:lnTo>
                  <a:lnTo>
                    <a:pt x="12" y="88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42" y="42"/>
                  </a:lnTo>
                  <a:lnTo>
                    <a:pt x="54" y="32"/>
                  </a:lnTo>
                  <a:lnTo>
                    <a:pt x="64" y="24"/>
                  </a:lnTo>
                  <a:lnTo>
                    <a:pt x="76" y="16"/>
                  </a:lnTo>
                  <a:lnTo>
                    <a:pt x="88" y="10"/>
                  </a:lnTo>
                  <a:lnTo>
                    <a:pt x="102" y="6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42" y="0"/>
                  </a:lnTo>
                  <a:lnTo>
                    <a:pt x="356" y="2"/>
                  </a:lnTo>
                  <a:lnTo>
                    <a:pt x="370" y="6"/>
                  </a:lnTo>
                  <a:lnTo>
                    <a:pt x="384" y="10"/>
                  </a:lnTo>
                  <a:lnTo>
                    <a:pt x="396" y="16"/>
                  </a:lnTo>
                  <a:lnTo>
                    <a:pt x="408" y="24"/>
                  </a:lnTo>
                  <a:lnTo>
                    <a:pt x="418" y="32"/>
                  </a:lnTo>
                  <a:lnTo>
                    <a:pt x="430" y="42"/>
                  </a:lnTo>
                  <a:lnTo>
                    <a:pt x="438" y="52"/>
                  </a:lnTo>
                  <a:lnTo>
                    <a:pt x="446" y="62"/>
                  </a:lnTo>
                  <a:lnTo>
                    <a:pt x="454" y="74"/>
                  </a:lnTo>
                  <a:lnTo>
                    <a:pt x="460" y="88"/>
                  </a:lnTo>
                  <a:lnTo>
                    <a:pt x="464" y="100"/>
                  </a:lnTo>
                  <a:lnTo>
                    <a:pt x="468" y="114"/>
                  </a:lnTo>
                  <a:lnTo>
                    <a:pt x="470" y="128"/>
                  </a:lnTo>
                  <a:lnTo>
                    <a:pt x="472" y="144"/>
                  </a:lnTo>
                  <a:lnTo>
                    <a:pt x="472" y="354"/>
                  </a:lnTo>
                  <a:lnTo>
                    <a:pt x="472" y="354"/>
                  </a:lnTo>
                  <a:lnTo>
                    <a:pt x="470" y="368"/>
                  </a:lnTo>
                  <a:lnTo>
                    <a:pt x="468" y="382"/>
                  </a:lnTo>
                  <a:lnTo>
                    <a:pt x="464" y="396"/>
                  </a:lnTo>
                  <a:lnTo>
                    <a:pt x="460" y="410"/>
                  </a:lnTo>
                  <a:lnTo>
                    <a:pt x="454" y="422"/>
                  </a:lnTo>
                  <a:lnTo>
                    <a:pt x="446" y="434"/>
                  </a:lnTo>
                  <a:lnTo>
                    <a:pt x="438" y="446"/>
                  </a:lnTo>
                  <a:lnTo>
                    <a:pt x="430" y="456"/>
                  </a:lnTo>
                  <a:lnTo>
                    <a:pt x="418" y="464"/>
                  </a:lnTo>
                  <a:lnTo>
                    <a:pt x="408" y="474"/>
                  </a:lnTo>
                  <a:lnTo>
                    <a:pt x="396" y="480"/>
                  </a:lnTo>
                  <a:lnTo>
                    <a:pt x="384" y="486"/>
                  </a:lnTo>
                  <a:lnTo>
                    <a:pt x="370" y="492"/>
                  </a:lnTo>
                  <a:lnTo>
                    <a:pt x="356" y="494"/>
                  </a:lnTo>
                  <a:lnTo>
                    <a:pt x="342" y="498"/>
                  </a:lnTo>
                  <a:lnTo>
                    <a:pt x="328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30" y="498"/>
                  </a:lnTo>
                  <a:lnTo>
                    <a:pt x="116" y="494"/>
                  </a:lnTo>
                  <a:lnTo>
                    <a:pt x="102" y="492"/>
                  </a:lnTo>
                  <a:lnTo>
                    <a:pt x="88" y="486"/>
                  </a:lnTo>
                  <a:lnTo>
                    <a:pt x="76" y="480"/>
                  </a:lnTo>
                  <a:lnTo>
                    <a:pt x="64" y="474"/>
                  </a:lnTo>
                  <a:lnTo>
                    <a:pt x="54" y="464"/>
                  </a:lnTo>
                  <a:lnTo>
                    <a:pt x="42" y="456"/>
                  </a:lnTo>
                  <a:lnTo>
                    <a:pt x="34" y="446"/>
                  </a:lnTo>
                  <a:lnTo>
                    <a:pt x="26" y="434"/>
                  </a:lnTo>
                  <a:lnTo>
                    <a:pt x="18" y="422"/>
                  </a:lnTo>
                  <a:lnTo>
                    <a:pt x="12" y="410"/>
                  </a:lnTo>
                  <a:lnTo>
                    <a:pt x="8" y="396"/>
                  </a:lnTo>
                  <a:lnTo>
                    <a:pt x="4" y="382"/>
                  </a:lnTo>
                  <a:lnTo>
                    <a:pt x="2" y="368"/>
                  </a:lnTo>
                  <a:lnTo>
                    <a:pt x="0" y="35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7" name="Freeform 14"/>
            <p:cNvSpPr>
              <a:spLocks/>
            </p:cNvSpPr>
            <p:nvPr/>
          </p:nvSpPr>
          <p:spPr bwMode="auto">
            <a:xfrm>
              <a:off x="5337175" y="3616325"/>
              <a:ext cx="749300" cy="790575"/>
            </a:xfrm>
            <a:custGeom>
              <a:avLst/>
              <a:gdLst>
                <a:gd name="T0" fmla="*/ 0 w 472"/>
                <a:gd name="T1" fmla="*/ 144 h 498"/>
                <a:gd name="T2" fmla="*/ 4 w 472"/>
                <a:gd name="T3" fmla="*/ 114 h 498"/>
                <a:gd name="T4" fmla="*/ 12 w 472"/>
                <a:gd name="T5" fmla="*/ 88 h 498"/>
                <a:gd name="T6" fmla="*/ 26 w 472"/>
                <a:gd name="T7" fmla="*/ 62 h 498"/>
                <a:gd name="T8" fmla="*/ 42 w 472"/>
                <a:gd name="T9" fmla="*/ 42 h 498"/>
                <a:gd name="T10" fmla="*/ 64 w 472"/>
                <a:gd name="T11" fmla="*/ 24 h 498"/>
                <a:gd name="T12" fmla="*/ 88 w 472"/>
                <a:gd name="T13" fmla="*/ 10 h 498"/>
                <a:gd name="T14" fmla="*/ 116 w 472"/>
                <a:gd name="T15" fmla="*/ 2 h 498"/>
                <a:gd name="T16" fmla="*/ 144 w 472"/>
                <a:gd name="T17" fmla="*/ 0 h 498"/>
                <a:gd name="T18" fmla="*/ 328 w 472"/>
                <a:gd name="T19" fmla="*/ 0 h 498"/>
                <a:gd name="T20" fmla="*/ 356 w 472"/>
                <a:gd name="T21" fmla="*/ 2 h 498"/>
                <a:gd name="T22" fmla="*/ 384 w 472"/>
                <a:gd name="T23" fmla="*/ 10 h 498"/>
                <a:gd name="T24" fmla="*/ 408 w 472"/>
                <a:gd name="T25" fmla="*/ 24 h 498"/>
                <a:gd name="T26" fmla="*/ 430 w 472"/>
                <a:gd name="T27" fmla="*/ 42 h 498"/>
                <a:gd name="T28" fmla="*/ 446 w 472"/>
                <a:gd name="T29" fmla="*/ 62 h 498"/>
                <a:gd name="T30" fmla="*/ 460 w 472"/>
                <a:gd name="T31" fmla="*/ 88 h 498"/>
                <a:gd name="T32" fmla="*/ 468 w 472"/>
                <a:gd name="T33" fmla="*/ 114 h 498"/>
                <a:gd name="T34" fmla="*/ 472 w 472"/>
                <a:gd name="T35" fmla="*/ 144 h 498"/>
                <a:gd name="T36" fmla="*/ 472 w 472"/>
                <a:gd name="T37" fmla="*/ 354 h 498"/>
                <a:gd name="T38" fmla="*/ 468 w 472"/>
                <a:gd name="T39" fmla="*/ 382 h 498"/>
                <a:gd name="T40" fmla="*/ 460 w 472"/>
                <a:gd name="T41" fmla="*/ 410 h 498"/>
                <a:gd name="T42" fmla="*/ 446 w 472"/>
                <a:gd name="T43" fmla="*/ 434 h 498"/>
                <a:gd name="T44" fmla="*/ 430 w 472"/>
                <a:gd name="T45" fmla="*/ 456 h 498"/>
                <a:gd name="T46" fmla="*/ 408 w 472"/>
                <a:gd name="T47" fmla="*/ 474 h 498"/>
                <a:gd name="T48" fmla="*/ 384 w 472"/>
                <a:gd name="T49" fmla="*/ 486 h 498"/>
                <a:gd name="T50" fmla="*/ 356 w 472"/>
                <a:gd name="T51" fmla="*/ 494 h 498"/>
                <a:gd name="T52" fmla="*/ 328 w 472"/>
                <a:gd name="T53" fmla="*/ 498 h 498"/>
                <a:gd name="T54" fmla="*/ 144 w 472"/>
                <a:gd name="T55" fmla="*/ 498 h 498"/>
                <a:gd name="T56" fmla="*/ 116 w 472"/>
                <a:gd name="T57" fmla="*/ 494 h 498"/>
                <a:gd name="T58" fmla="*/ 88 w 472"/>
                <a:gd name="T59" fmla="*/ 486 h 498"/>
                <a:gd name="T60" fmla="*/ 64 w 472"/>
                <a:gd name="T61" fmla="*/ 474 h 498"/>
                <a:gd name="T62" fmla="*/ 42 w 472"/>
                <a:gd name="T63" fmla="*/ 456 h 498"/>
                <a:gd name="T64" fmla="*/ 26 w 472"/>
                <a:gd name="T65" fmla="*/ 434 h 498"/>
                <a:gd name="T66" fmla="*/ 12 w 472"/>
                <a:gd name="T67" fmla="*/ 410 h 498"/>
                <a:gd name="T68" fmla="*/ 4 w 472"/>
                <a:gd name="T69" fmla="*/ 382 h 498"/>
                <a:gd name="T70" fmla="*/ 0 w 472"/>
                <a:gd name="T71" fmla="*/ 35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498">
                  <a:moveTo>
                    <a:pt x="0" y="144"/>
                  </a:moveTo>
                  <a:lnTo>
                    <a:pt x="0" y="144"/>
                  </a:lnTo>
                  <a:lnTo>
                    <a:pt x="2" y="128"/>
                  </a:lnTo>
                  <a:lnTo>
                    <a:pt x="4" y="114"/>
                  </a:lnTo>
                  <a:lnTo>
                    <a:pt x="8" y="100"/>
                  </a:lnTo>
                  <a:lnTo>
                    <a:pt x="12" y="88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4" y="52"/>
                  </a:lnTo>
                  <a:lnTo>
                    <a:pt x="42" y="42"/>
                  </a:lnTo>
                  <a:lnTo>
                    <a:pt x="54" y="32"/>
                  </a:lnTo>
                  <a:lnTo>
                    <a:pt x="64" y="24"/>
                  </a:lnTo>
                  <a:lnTo>
                    <a:pt x="76" y="16"/>
                  </a:lnTo>
                  <a:lnTo>
                    <a:pt x="88" y="10"/>
                  </a:lnTo>
                  <a:lnTo>
                    <a:pt x="102" y="6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42" y="0"/>
                  </a:lnTo>
                  <a:lnTo>
                    <a:pt x="356" y="2"/>
                  </a:lnTo>
                  <a:lnTo>
                    <a:pt x="370" y="6"/>
                  </a:lnTo>
                  <a:lnTo>
                    <a:pt x="384" y="10"/>
                  </a:lnTo>
                  <a:lnTo>
                    <a:pt x="396" y="16"/>
                  </a:lnTo>
                  <a:lnTo>
                    <a:pt x="408" y="24"/>
                  </a:lnTo>
                  <a:lnTo>
                    <a:pt x="418" y="32"/>
                  </a:lnTo>
                  <a:lnTo>
                    <a:pt x="430" y="42"/>
                  </a:lnTo>
                  <a:lnTo>
                    <a:pt x="438" y="52"/>
                  </a:lnTo>
                  <a:lnTo>
                    <a:pt x="446" y="62"/>
                  </a:lnTo>
                  <a:lnTo>
                    <a:pt x="454" y="74"/>
                  </a:lnTo>
                  <a:lnTo>
                    <a:pt x="460" y="88"/>
                  </a:lnTo>
                  <a:lnTo>
                    <a:pt x="464" y="100"/>
                  </a:lnTo>
                  <a:lnTo>
                    <a:pt x="468" y="114"/>
                  </a:lnTo>
                  <a:lnTo>
                    <a:pt x="470" y="128"/>
                  </a:lnTo>
                  <a:lnTo>
                    <a:pt x="472" y="144"/>
                  </a:lnTo>
                  <a:lnTo>
                    <a:pt x="472" y="354"/>
                  </a:lnTo>
                  <a:lnTo>
                    <a:pt x="472" y="354"/>
                  </a:lnTo>
                  <a:lnTo>
                    <a:pt x="470" y="368"/>
                  </a:lnTo>
                  <a:lnTo>
                    <a:pt x="468" y="382"/>
                  </a:lnTo>
                  <a:lnTo>
                    <a:pt x="464" y="396"/>
                  </a:lnTo>
                  <a:lnTo>
                    <a:pt x="460" y="410"/>
                  </a:lnTo>
                  <a:lnTo>
                    <a:pt x="454" y="422"/>
                  </a:lnTo>
                  <a:lnTo>
                    <a:pt x="446" y="434"/>
                  </a:lnTo>
                  <a:lnTo>
                    <a:pt x="438" y="446"/>
                  </a:lnTo>
                  <a:lnTo>
                    <a:pt x="430" y="456"/>
                  </a:lnTo>
                  <a:lnTo>
                    <a:pt x="418" y="464"/>
                  </a:lnTo>
                  <a:lnTo>
                    <a:pt x="408" y="474"/>
                  </a:lnTo>
                  <a:lnTo>
                    <a:pt x="396" y="480"/>
                  </a:lnTo>
                  <a:lnTo>
                    <a:pt x="384" y="486"/>
                  </a:lnTo>
                  <a:lnTo>
                    <a:pt x="370" y="492"/>
                  </a:lnTo>
                  <a:lnTo>
                    <a:pt x="356" y="494"/>
                  </a:lnTo>
                  <a:lnTo>
                    <a:pt x="342" y="498"/>
                  </a:lnTo>
                  <a:lnTo>
                    <a:pt x="328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30" y="498"/>
                  </a:lnTo>
                  <a:lnTo>
                    <a:pt x="116" y="494"/>
                  </a:lnTo>
                  <a:lnTo>
                    <a:pt x="102" y="492"/>
                  </a:lnTo>
                  <a:lnTo>
                    <a:pt x="88" y="486"/>
                  </a:lnTo>
                  <a:lnTo>
                    <a:pt x="76" y="480"/>
                  </a:lnTo>
                  <a:lnTo>
                    <a:pt x="64" y="474"/>
                  </a:lnTo>
                  <a:lnTo>
                    <a:pt x="54" y="464"/>
                  </a:lnTo>
                  <a:lnTo>
                    <a:pt x="42" y="456"/>
                  </a:lnTo>
                  <a:lnTo>
                    <a:pt x="34" y="446"/>
                  </a:lnTo>
                  <a:lnTo>
                    <a:pt x="26" y="434"/>
                  </a:lnTo>
                  <a:lnTo>
                    <a:pt x="18" y="422"/>
                  </a:lnTo>
                  <a:lnTo>
                    <a:pt x="12" y="410"/>
                  </a:lnTo>
                  <a:lnTo>
                    <a:pt x="8" y="396"/>
                  </a:lnTo>
                  <a:lnTo>
                    <a:pt x="4" y="382"/>
                  </a:lnTo>
                  <a:lnTo>
                    <a:pt x="2" y="368"/>
                  </a:lnTo>
                  <a:lnTo>
                    <a:pt x="0" y="354"/>
                  </a:lnTo>
                  <a:lnTo>
                    <a:pt x="0" y="14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8" name="Rectangle 15"/>
            <p:cNvSpPr>
              <a:spLocks noChangeArrowheads="1"/>
            </p:cNvSpPr>
            <p:nvPr/>
          </p:nvSpPr>
          <p:spPr bwMode="auto">
            <a:xfrm>
              <a:off x="5197475" y="3883025"/>
              <a:ext cx="746125" cy="790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19" name="Rectangle 16"/>
            <p:cNvSpPr>
              <a:spLocks noChangeArrowheads="1"/>
            </p:cNvSpPr>
            <p:nvPr/>
          </p:nvSpPr>
          <p:spPr bwMode="auto">
            <a:xfrm>
              <a:off x="5197475" y="3883025"/>
              <a:ext cx="746125" cy="790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20" name="Rectangle 17"/>
            <p:cNvSpPr>
              <a:spLocks noChangeArrowheads="1"/>
            </p:cNvSpPr>
            <p:nvPr/>
          </p:nvSpPr>
          <p:spPr bwMode="auto">
            <a:xfrm>
              <a:off x="3222625" y="3038475"/>
              <a:ext cx="1060450" cy="190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1" name="Rectangle 18"/>
            <p:cNvSpPr>
              <a:spLocks noChangeArrowheads="1"/>
            </p:cNvSpPr>
            <p:nvPr/>
          </p:nvSpPr>
          <p:spPr bwMode="auto">
            <a:xfrm>
              <a:off x="3222625" y="3038475"/>
              <a:ext cx="1060450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2" name="Rectangle 19"/>
            <p:cNvSpPr>
              <a:spLocks noChangeArrowheads="1"/>
            </p:cNvSpPr>
            <p:nvPr/>
          </p:nvSpPr>
          <p:spPr bwMode="auto">
            <a:xfrm>
              <a:off x="3308818" y="3072170"/>
              <a:ext cx="88806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Comité de direction</a:t>
              </a:r>
              <a:endParaRPr kumimoji="0" lang="fr-FR" altLang="fr-FR" sz="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29" name="Rectangle 26"/>
            <p:cNvSpPr>
              <a:spLocks noChangeArrowheads="1"/>
            </p:cNvSpPr>
            <p:nvPr/>
          </p:nvSpPr>
          <p:spPr bwMode="auto">
            <a:xfrm>
              <a:off x="3041650" y="3498850"/>
              <a:ext cx="1435100" cy="1936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30" name="Rectangle 27"/>
            <p:cNvSpPr>
              <a:spLocks noChangeArrowheads="1"/>
            </p:cNvSpPr>
            <p:nvPr/>
          </p:nvSpPr>
          <p:spPr bwMode="auto">
            <a:xfrm>
              <a:off x="3041650" y="3498850"/>
              <a:ext cx="1435100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31" name="Rectangle 28"/>
            <p:cNvSpPr>
              <a:spLocks noChangeArrowheads="1"/>
            </p:cNvSpPr>
            <p:nvPr/>
          </p:nvSpPr>
          <p:spPr bwMode="auto">
            <a:xfrm>
              <a:off x="3149600" y="3530600"/>
              <a:ext cx="123751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Encadrement intermédiaire</a:t>
              </a:r>
              <a:endParaRPr kumimoji="0" lang="fr-FR" altLang="fr-FR" sz="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44" name="Rectangle 41"/>
            <p:cNvSpPr>
              <a:spLocks noChangeArrowheads="1"/>
            </p:cNvSpPr>
            <p:nvPr/>
          </p:nvSpPr>
          <p:spPr bwMode="auto">
            <a:xfrm>
              <a:off x="3063875" y="3959225"/>
              <a:ext cx="1387475" cy="193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45" name="Rectangle 42"/>
            <p:cNvSpPr>
              <a:spLocks noChangeArrowheads="1"/>
            </p:cNvSpPr>
            <p:nvPr/>
          </p:nvSpPr>
          <p:spPr bwMode="auto">
            <a:xfrm>
              <a:off x="3063875" y="3959225"/>
              <a:ext cx="1387475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46" name="Rectangle 43"/>
            <p:cNvSpPr>
              <a:spLocks noChangeArrowheads="1"/>
            </p:cNvSpPr>
            <p:nvPr/>
          </p:nvSpPr>
          <p:spPr bwMode="auto">
            <a:xfrm>
              <a:off x="3155684" y="3994507"/>
              <a:ext cx="120385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Encadrement de proximité</a:t>
              </a:r>
              <a:endParaRPr kumimoji="0" lang="fr-FR" altLang="fr-FR" sz="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61" name="Rectangle 57"/>
            <p:cNvSpPr>
              <a:spLocks noChangeArrowheads="1"/>
            </p:cNvSpPr>
            <p:nvPr/>
          </p:nvSpPr>
          <p:spPr bwMode="auto">
            <a:xfrm>
              <a:off x="3152775" y="4422775"/>
              <a:ext cx="1209675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62" name="Rectangle 58"/>
            <p:cNvSpPr>
              <a:spLocks noChangeArrowheads="1"/>
            </p:cNvSpPr>
            <p:nvPr/>
          </p:nvSpPr>
          <p:spPr bwMode="auto">
            <a:xfrm>
              <a:off x="3152775" y="4422775"/>
              <a:ext cx="1209675" cy="190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763" name="Rectangle 59"/>
            <p:cNvSpPr>
              <a:spLocks noChangeArrowheads="1"/>
            </p:cNvSpPr>
            <p:nvPr/>
          </p:nvSpPr>
          <p:spPr bwMode="auto">
            <a:xfrm>
              <a:off x="3248025" y="4454525"/>
              <a:ext cx="10676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Personnels d’exécution</a:t>
              </a:r>
              <a:endParaRPr kumimoji="0" lang="fr-FR" altLang="fr-FR" sz="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454428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REPRÉSENTATIVITÉ PROPORTIONNELLE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387248"/>
                <a:ext cx="6960287" cy="4316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POPULATION INTERROGÉE </a:t>
                </a:r>
              </a:p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ET LA NOTION D’ÉCHANTILLON REPRÉSENTATIF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1341" name="Rectangle 7"/>
          <p:cNvSpPr>
            <a:spLocks noChangeArrowheads="1"/>
          </p:cNvSpPr>
          <p:nvPr/>
        </p:nvSpPr>
        <p:spPr bwMode="auto">
          <a:xfrm>
            <a:off x="3227388" y="1025526"/>
            <a:ext cx="1727200" cy="1147763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2" name="Rectangle 8"/>
          <p:cNvSpPr>
            <a:spLocks noChangeArrowheads="1"/>
          </p:cNvSpPr>
          <p:nvPr/>
        </p:nvSpPr>
        <p:spPr bwMode="auto">
          <a:xfrm>
            <a:off x="3227388" y="1025526"/>
            <a:ext cx="1727200" cy="1147763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3" name="Freeform 9"/>
          <p:cNvSpPr>
            <a:spLocks/>
          </p:cNvSpPr>
          <p:nvPr/>
        </p:nvSpPr>
        <p:spPr bwMode="auto">
          <a:xfrm>
            <a:off x="3402013" y="2001839"/>
            <a:ext cx="1444625" cy="42863"/>
          </a:xfrm>
          <a:custGeom>
            <a:avLst/>
            <a:gdLst>
              <a:gd name="T0" fmla="*/ 0 w 910"/>
              <a:gd name="T1" fmla="*/ 27 h 27"/>
              <a:gd name="T2" fmla="*/ 30 w 910"/>
              <a:gd name="T3" fmla="*/ 0 h 27"/>
              <a:gd name="T4" fmla="*/ 910 w 910"/>
              <a:gd name="T5" fmla="*/ 0 h 27"/>
              <a:gd name="T6" fmla="*/ 881 w 910"/>
              <a:gd name="T7" fmla="*/ 27 h 27"/>
              <a:gd name="T8" fmla="*/ 0 w 910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0" h="27">
                <a:moveTo>
                  <a:pt x="0" y="27"/>
                </a:moveTo>
                <a:lnTo>
                  <a:pt x="30" y="0"/>
                </a:lnTo>
                <a:lnTo>
                  <a:pt x="910" y="0"/>
                </a:lnTo>
                <a:lnTo>
                  <a:pt x="881" y="27"/>
                </a:lnTo>
                <a:lnTo>
                  <a:pt x="0" y="27"/>
                </a:lnTo>
                <a:close/>
              </a:path>
            </a:pathLst>
          </a:cu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4" name="Freeform 10"/>
          <p:cNvSpPr>
            <a:spLocks/>
          </p:cNvSpPr>
          <p:nvPr/>
        </p:nvSpPr>
        <p:spPr bwMode="auto">
          <a:xfrm>
            <a:off x="3402013" y="2001839"/>
            <a:ext cx="1444625" cy="42863"/>
          </a:xfrm>
          <a:custGeom>
            <a:avLst/>
            <a:gdLst>
              <a:gd name="T0" fmla="*/ 0 w 910"/>
              <a:gd name="T1" fmla="*/ 27 h 27"/>
              <a:gd name="T2" fmla="*/ 30 w 910"/>
              <a:gd name="T3" fmla="*/ 0 h 27"/>
              <a:gd name="T4" fmla="*/ 910 w 910"/>
              <a:gd name="T5" fmla="*/ 0 h 27"/>
              <a:gd name="T6" fmla="*/ 881 w 910"/>
              <a:gd name="T7" fmla="*/ 27 h 27"/>
              <a:gd name="T8" fmla="*/ 0 w 910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0" h="27">
                <a:moveTo>
                  <a:pt x="0" y="27"/>
                </a:moveTo>
                <a:lnTo>
                  <a:pt x="30" y="0"/>
                </a:lnTo>
                <a:lnTo>
                  <a:pt x="910" y="0"/>
                </a:lnTo>
                <a:lnTo>
                  <a:pt x="881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5" name="Freeform 11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  <a:gd name="T12" fmla="*/ 30 w 30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6" name="Freeform 12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7" name="Line 13"/>
          <p:cNvSpPr>
            <a:spLocks noChangeShapeType="1"/>
          </p:cNvSpPr>
          <p:nvPr/>
        </p:nvSpPr>
        <p:spPr bwMode="auto">
          <a:xfrm>
            <a:off x="3449638" y="2001839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8" name="Freeform 14"/>
          <p:cNvSpPr>
            <a:spLocks/>
          </p:cNvSpPr>
          <p:nvPr/>
        </p:nvSpPr>
        <p:spPr bwMode="auto">
          <a:xfrm>
            <a:off x="3402013" y="1824039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2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9" name="Freeform 15"/>
          <p:cNvSpPr>
            <a:spLocks/>
          </p:cNvSpPr>
          <p:nvPr/>
        </p:nvSpPr>
        <p:spPr bwMode="auto">
          <a:xfrm>
            <a:off x="3402013" y="1824039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2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0" name="Line 16"/>
          <p:cNvSpPr>
            <a:spLocks noChangeShapeType="1"/>
          </p:cNvSpPr>
          <p:nvPr/>
        </p:nvSpPr>
        <p:spPr bwMode="auto">
          <a:xfrm>
            <a:off x="3449638" y="1824039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1" name="Freeform 17"/>
          <p:cNvSpPr>
            <a:spLocks/>
          </p:cNvSpPr>
          <p:nvPr/>
        </p:nvSpPr>
        <p:spPr bwMode="auto">
          <a:xfrm>
            <a:off x="3402013" y="1647826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2" name="Freeform 18"/>
          <p:cNvSpPr>
            <a:spLocks/>
          </p:cNvSpPr>
          <p:nvPr/>
        </p:nvSpPr>
        <p:spPr bwMode="auto">
          <a:xfrm>
            <a:off x="3402013" y="1647826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3" name="Line 19"/>
          <p:cNvSpPr>
            <a:spLocks noChangeShapeType="1"/>
          </p:cNvSpPr>
          <p:nvPr/>
        </p:nvSpPr>
        <p:spPr bwMode="auto">
          <a:xfrm>
            <a:off x="3449638" y="1647826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4" name="Freeform 20"/>
          <p:cNvSpPr>
            <a:spLocks/>
          </p:cNvSpPr>
          <p:nvPr/>
        </p:nvSpPr>
        <p:spPr bwMode="auto">
          <a:xfrm>
            <a:off x="3402013" y="1470026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5" name="Freeform 21"/>
          <p:cNvSpPr>
            <a:spLocks/>
          </p:cNvSpPr>
          <p:nvPr/>
        </p:nvSpPr>
        <p:spPr bwMode="auto">
          <a:xfrm>
            <a:off x="3402013" y="1470026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6" name="Line 22"/>
          <p:cNvSpPr>
            <a:spLocks noChangeShapeType="1"/>
          </p:cNvSpPr>
          <p:nvPr/>
        </p:nvSpPr>
        <p:spPr bwMode="auto">
          <a:xfrm>
            <a:off x="3449638" y="1470026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7" name="Freeform 23"/>
          <p:cNvSpPr>
            <a:spLocks/>
          </p:cNvSpPr>
          <p:nvPr/>
        </p:nvSpPr>
        <p:spPr bwMode="auto">
          <a:xfrm>
            <a:off x="3402013" y="12938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8" name="Freeform 24"/>
          <p:cNvSpPr>
            <a:spLocks/>
          </p:cNvSpPr>
          <p:nvPr/>
        </p:nvSpPr>
        <p:spPr bwMode="auto">
          <a:xfrm>
            <a:off x="3402013" y="12938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59" name="Line 25"/>
          <p:cNvSpPr>
            <a:spLocks noChangeShapeType="1"/>
          </p:cNvSpPr>
          <p:nvPr/>
        </p:nvSpPr>
        <p:spPr bwMode="auto">
          <a:xfrm>
            <a:off x="3449638" y="1293814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0" name="Freeform 26"/>
          <p:cNvSpPr>
            <a:spLocks/>
          </p:cNvSpPr>
          <p:nvPr/>
        </p:nvSpPr>
        <p:spPr bwMode="auto">
          <a:xfrm>
            <a:off x="3402013" y="11160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1" name="Freeform 27"/>
          <p:cNvSpPr>
            <a:spLocks/>
          </p:cNvSpPr>
          <p:nvPr/>
        </p:nvSpPr>
        <p:spPr bwMode="auto">
          <a:xfrm>
            <a:off x="3402013" y="11160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2" name="Line 28"/>
          <p:cNvSpPr>
            <a:spLocks noChangeShapeType="1"/>
          </p:cNvSpPr>
          <p:nvPr/>
        </p:nvSpPr>
        <p:spPr bwMode="auto">
          <a:xfrm>
            <a:off x="3449638" y="1116014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3" name="Freeform 29"/>
          <p:cNvSpPr>
            <a:spLocks/>
          </p:cNvSpPr>
          <p:nvPr/>
        </p:nvSpPr>
        <p:spPr bwMode="auto">
          <a:xfrm>
            <a:off x="4800601" y="2001839"/>
            <a:ext cx="49213" cy="46038"/>
          </a:xfrm>
          <a:custGeom>
            <a:avLst/>
            <a:gdLst>
              <a:gd name="T0" fmla="*/ 29 w 31"/>
              <a:gd name="T1" fmla="*/ 0 h 29"/>
              <a:gd name="T2" fmla="*/ 31 w 31"/>
              <a:gd name="T3" fmla="*/ 0 h 29"/>
              <a:gd name="T4" fmla="*/ 31 w 31"/>
              <a:gd name="T5" fmla="*/ 2 h 29"/>
              <a:gd name="T6" fmla="*/ 0 w 31"/>
              <a:gd name="T7" fmla="*/ 29 h 29"/>
              <a:gd name="T8" fmla="*/ 0 w 31"/>
              <a:gd name="T9" fmla="*/ 29 h 29"/>
              <a:gd name="T10" fmla="*/ 0 w 31"/>
              <a:gd name="T11" fmla="*/ 27 h 29"/>
              <a:gd name="T12" fmla="*/ 29 w 31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9">
                <a:moveTo>
                  <a:pt x="29" y="0"/>
                </a:moveTo>
                <a:lnTo>
                  <a:pt x="31" y="0"/>
                </a:lnTo>
                <a:lnTo>
                  <a:pt x="31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4" name="Freeform 30"/>
          <p:cNvSpPr>
            <a:spLocks/>
          </p:cNvSpPr>
          <p:nvPr/>
        </p:nvSpPr>
        <p:spPr bwMode="auto">
          <a:xfrm>
            <a:off x="4800601" y="2001839"/>
            <a:ext cx="49213" cy="46038"/>
          </a:xfrm>
          <a:custGeom>
            <a:avLst/>
            <a:gdLst>
              <a:gd name="T0" fmla="*/ 29 w 31"/>
              <a:gd name="T1" fmla="*/ 0 h 29"/>
              <a:gd name="T2" fmla="*/ 31 w 31"/>
              <a:gd name="T3" fmla="*/ 0 h 29"/>
              <a:gd name="T4" fmla="*/ 31 w 31"/>
              <a:gd name="T5" fmla="*/ 2 h 29"/>
              <a:gd name="T6" fmla="*/ 0 w 31"/>
              <a:gd name="T7" fmla="*/ 29 h 29"/>
              <a:gd name="T8" fmla="*/ 0 w 31"/>
              <a:gd name="T9" fmla="*/ 29 h 29"/>
              <a:gd name="T10" fmla="*/ 0 w 31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9">
                <a:moveTo>
                  <a:pt x="29" y="0"/>
                </a:moveTo>
                <a:lnTo>
                  <a:pt x="31" y="0"/>
                </a:lnTo>
                <a:lnTo>
                  <a:pt x="31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5" name="Line 31"/>
          <p:cNvSpPr>
            <a:spLocks noChangeShapeType="1"/>
          </p:cNvSpPr>
          <p:nvPr/>
        </p:nvSpPr>
        <p:spPr bwMode="auto">
          <a:xfrm>
            <a:off x="3402013" y="2044701"/>
            <a:ext cx="13985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6" name="Freeform 32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  <a:gd name="T12" fmla="*/ 30 w 30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7" name="Freeform 33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8" name="Line 34"/>
          <p:cNvSpPr>
            <a:spLocks noChangeShapeType="1"/>
          </p:cNvSpPr>
          <p:nvPr/>
        </p:nvSpPr>
        <p:spPr bwMode="auto">
          <a:xfrm>
            <a:off x="3449638" y="2001839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69" name="Line 35"/>
          <p:cNvSpPr>
            <a:spLocks noChangeShapeType="1"/>
          </p:cNvSpPr>
          <p:nvPr/>
        </p:nvSpPr>
        <p:spPr bwMode="auto">
          <a:xfrm>
            <a:off x="4846638" y="2001839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0" name="Line 36"/>
          <p:cNvSpPr>
            <a:spLocks noChangeShapeType="1"/>
          </p:cNvSpPr>
          <p:nvPr/>
        </p:nvSpPr>
        <p:spPr bwMode="auto">
          <a:xfrm>
            <a:off x="3405188" y="1158876"/>
            <a:ext cx="0" cy="889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1" name="Freeform 37"/>
          <p:cNvSpPr>
            <a:spLocks/>
          </p:cNvSpPr>
          <p:nvPr/>
        </p:nvSpPr>
        <p:spPr bwMode="auto">
          <a:xfrm>
            <a:off x="3402013" y="11160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  <a:gd name="T12" fmla="*/ 30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2" name="Freeform 38"/>
          <p:cNvSpPr>
            <a:spLocks/>
          </p:cNvSpPr>
          <p:nvPr/>
        </p:nvSpPr>
        <p:spPr bwMode="auto">
          <a:xfrm>
            <a:off x="3402013" y="1116014"/>
            <a:ext cx="47625" cy="42863"/>
          </a:xfrm>
          <a:custGeom>
            <a:avLst/>
            <a:gdLst>
              <a:gd name="T0" fmla="*/ 30 w 30"/>
              <a:gd name="T1" fmla="*/ 0 h 27"/>
              <a:gd name="T2" fmla="*/ 30 w 30"/>
              <a:gd name="T3" fmla="*/ 0 h 27"/>
              <a:gd name="T4" fmla="*/ 30 w 30"/>
              <a:gd name="T5" fmla="*/ 0 h 27"/>
              <a:gd name="T6" fmla="*/ 2 w 30"/>
              <a:gd name="T7" fmla="*/ 27 h 27"/>
              <a:gd name="T8" fmla="*/ 0 w 30"/>
              <a:gd name="T9" fmla="*/ 27 h 27"/>
              <a:gd name="T10" fmla="*/ 0 w 30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30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3" name="Line 39"/>
          <p:cNvSpPr>
            <a:spLocks noChangeShapeType="1"/>
          </p:cNvSpPr>
          <p:nvPr/>
        </p:nvSpPr>
        <p:spPr bwMode="auto">
          <a:xfrm>
            <a:off x="3449638" y="1116014"/>
            <a:ext cx="0" cy="889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4" name="Freeform 40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  <a:gd name="T12" fmla="*/ 30 w 30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5" name="Freeform 41"/>
          <p:cNvSpPr>
            <a:spLocks/>
          </p:cNvSpPr>
          <p:nvPr/>
        </p:nvSpPr>
        <p:spPr bwMode="auto">
          <a:xfrm>
            <a:off x="3402013" y="2001839"/>
            <a:ext cx="47625" cy="46038"/>
          </a:xfrm>
          <a:custGeom>
            <a:avLst/>
            <a:gdLst>
              <a:gd name="T0" fmla="*/ 30 w 30"/>
              <a:gd name="T1" fmla="*/ 0 h 29"/>
              <a:gd name="T2" fmla="*/ 30 w 30"/>
              <a:gd name="T3" fmla="*/ 0 h 29"/>
              <a:gd name="T4" fmla="*/ 30 w 30"/>
              <a:gd name="T5" fmla="*/ 2 h 29"/>
              <a:gd name="T6" fmla="*/ 2 w 30"/>
              <a:gd name="T7" fmla="*/ 29 h 29"/>
              <a:gd name="T8" fmla="*/ 0 w 30"/>
              <a:gd name="T9" fmla="*/ 29 h 29"/>
              <a:gd name="T10" fmla="*/ 0 w 30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9">
                <a:moveTo>
                  <a:pt x="30" y="0"/>
                </a:moveTo>
                <a:lnTo>
                  <a:pt x="30" y="0"/>
                </a:lnTo>
                <a:lnTo>
                  <a:pt x="30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6" name="Line 42"/>
          <p:cNvSpPr>
            <a:spLocks noChangeShapeType="1"/>
          </p:cNvSpPr>
          <p:nvPr/>
        </p:nvSpPr>
        <p:spPr bwMode="auto">
          <a:xfrm>
            <a:off x="3405188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7" name="Line 43"/>
          <p:cNvSpPr>
            <a:spLocks noChangeShapeType="1"/>
          </p:cNvSpPr>
          <p:nvPr/>
        </p:nvSpPr>
        <p:spPr bwMode="auto">
          <a:xfrm>
            <a:off x="3449638" y="1116014"/>
            <a:ext cx="0" cy="889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8" name="Line 44"/>
          <p:cNvSpPr>
            <a:spLocks noChangeShapeType="1"/>
          </p:cNvSpPr>
          <p:nvPr/>
        </p:nvSpPr>
        <p:spPr bwMode="auto">
          <a:xfrm>
            <a:off x="3449638" y="1116014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79" name="Line 45"/>
          <p:cNvSpPr>
            <a:spLocks noChangeShapeType="1"/>
          </p:cNvSpPr>
          <p:nvPr/>
        </p:nvSpPr>
        <p:spPr bwMode="auto">
          <a:xfrm>
            <a:off x="4846638" y="1116014"/>
            <a:ext cx="0" cy="889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0" name="Line 46"/>
          <p:cNvSpPr>
            <a:spLocks noChangeShapeType="1"/>
          </p:cNvSpPr>
          <p:nvPr/>
        </p:nvSpPr>
        <p:spPr bwMode="auto">
          <a:xfrm>
            <a:off x="3449638" y="2001839"/>
            <a:ext cx="14001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1" name="Line 47"/>
          <p:cNvSpPr>
            <a:spLocks noChangeShapeType="1"/>
          </p:cNvSpPr>
          <p:nvPr/>
        </p:nvSpPr>
        <p:spPr bwMode="auto">
          <a:xfrm>
            <a:off x="3449638" y="2001839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2" name="Freeform 48"/>
          <p:cNvSpPr>
            <a:spLocks/>
          </p:cNvSpPr>
          <p:nvPr/>
        </p:nvSpPr>
        <p:spPr bwMode="auto">
          <a:xfrm>
            <a:off x="3644901" y="1524001"/>
            <a:ext cx="50800" cy="520700"/>
          </a:xfrm>
          <a:custGeom>
            <a:avLst/>
            <a:gdLst>
              <a:gd name="T0" fmla="*/ 0 w 32"/>
              <a:gd name="T1" fmla="*/ 328 h 328"/>
              <a:gd name="T2" fmla="*/ 0 w 32"/>
              <a:gd name="T3" fmla="*/ 26 h 328"/>
              <a:gd name="T4" fmla="*/ 32 w 32"/>
              <a:gd name="T5" fmla="*/ 0 h 328"/>
              <a:gd name="T6" fmla="*/ 32 w 32"/>
              <a:gd name="T7" fmla="*/ 301 h 328"/>
              <a:gd name="T8" fmla="*/ 0 w 32"/>
              <a:gd name="T9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28">
                <a:moveTo>
                  <a:pt x="0" y="328"/>
                </a:moveTo>
                <a:lnTo>
                  <a:pt x="0" y="26"/>
                </a:lnTo>
                <a:lnTo>
                  <a:pt x="32" y="0"/>
                </a:lnTo>
                <a:lnTo>
                  <a:pt x="32" y="301"/>
                </a:lnTo>
                <a:lnTo>
                  <a:pt x="0" y="328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3" name="Freeform 49"/>
          <p:cNvSpPr>
            <a:spLocks/>
          </p:cNvSpPr>
          <p:nvPr/>
        </p:nvSpPr>
        <p:spPr bwMode="auto">
          <a:xfrm>
            <a:off x="3644901" y="1524001"/>
            <a:ext cx="50800" cy="520700"/>
          </a:xfrm>
          <a:custGeom>
            <a:avLst/>
            <a:gdLst>
              <a:gd name="T0" fmla="*/ 0 w 32"/>
              <a:gd name="T1" fmla="*/ 328 h 328"/>
              <a:gd name="T2" fmla="*/ 0 w 32"/>
              <a:gd name="T3" fmla="*/ 26 h 328"/>
              <a:gd name="T4" fmla="*/ 32 w 32"/>
              <a:gd name="T5" fmla="*/ 0 h 328"/>
              <a:gd name="T6" fmla="*/ 32 w 32"/>
              <a:gd name="T7" fmla="*/ 301 h 328"/>
              <a:gd name="T8" fmla="*/ 0 w 32"/>
              <a:gd name="T9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28">
                <a:moveTo>
                  <a:pt x="0" y="328"/>
                </a:moveTo>
                <a:lnTo>
                  <a:pt x="0" y="26"/>
                </a:lnTo>
                <a:lnTo>
                  <a:pt x="32" y="0"/>
                </a:lnTo>
                <a:lnTo>
                  <a:pt x="32" y="301"/>
                </a:lnTo>
                <a:lnTo>
                  <a:pt x="0" y="3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4" name="Line 50"/>
          <p:cNvSpPr>
            <a:spLocks noChangeShapeType="1"/>
          </p:cNvSpPr>
          <p:nvPr/>
        </p:nvSpPr>
        <p:spPr bwMode="auto">
          <a:xfrm>
            <a:off x="3646488" y="1565276"/>
            <a:ext cx="0" cy="4826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5" name="Freeform 51"/>
          <p:cNvSpPr>
            <a:spLocks/>
          </p:cNvSpPr>
          <p:nvPr/>
        </p:nvSpPr>
        <p:spPr bwMode="auto">
          <a:xfrm>
            <a:off x="3644901" y="1524001"/>
            <a:ext cx="50800" cy="42863"/>
          </a:xfrm>
          <a:custGeom>
            <a:avLst/>
            <a:gdLst>
              <a:gd name="T0" fmla="*/ 32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1 w 32"/>
              <a:gd name="T7" fmla="*/ 27 h 27"/>
              <a:gd name="T8" fmla="*/ 0 w 32"/>
              <a:gd name="T9" fmla="*/ 27 h 27"/>
              <a:gd name="T10" fmla="*/ 0 w 32"/>
              <a:gd name="T11" fmla="*/ 26 h 27"/>
              <a:gd name="T12" fmla="*/ 32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2" y="0"/>
                </a:moveTo>
                <a:lnTo>
                  <a:pt x="32" y="0"/>
                </a:lnTo>
                <a:lnTo>
                  <a:pt x="32" y="0"/>
                </a:lnTo>
                <a:lnTo>
                  <a:pt x="1" y="27"/>
                </a:lnTo>
                <a:lnTo>
                  <a:pt x="0" y="27"/>
                </a:lnTo>
                <a:lnTo>
                  <a:pt x="0" y="26"/>
                </a:lnTo>
                <a:lnTo>
                  <a:pt x="32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6" name="Freeform 52"/>
          <p:cNvSpPr>
            <a:spLocks/>
          </p:cNvSpPr>
          <p:nvPr/>
        </p:nvSpPr>
        <p:spPr bwMode="auto">
          <a:xfrm>
            <a:off x="3644901" y="1524001"/>
            <a:ext cx="50800" cy="42863"/>
          </a:xfrm>
          <a:custGeom>
            <a:avLst/>
            <a:gdLst>
              <a:gd name="T0" fmla="*/ 32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1 w 32"/>
              <a:gd name="T7" fmla="*/ 27 h 27"/>
              <a:gd name="T8" fmla="*/ 0 w 32"/>
              <a:gd name="T9" fmla="*/ 27 h 27"/>
              <a:gd name="T10" fmla="*/ 0 w 32"/>
              <a:gd name="T11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2" y="0"/>
                </a:moveTo>
                <a:lnTo>
                  <a:pt x="32" y="0"/>
                </a:lnTo>
                <a:lnTo>
                  <a:pt x="32" y="0"/>
                </a:lnTo>
                <a:lnTo>
                  <a:pt x="1" y="27"/>
                </a:lnTo>
                <a:lnTo>
                  <a:pt x="0" y="27"/>
                </a:lnTo>
                <a:lnTo>
                  <a:pt x="0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7" name="Line 53"/>
          <p:cNvSpPr>
            <a:spLocks noChangeShapeType="1"/>
          </p:cNvSpPr>
          <p:nvPr/>
        </p:nvSpPr>
        <p:spPr bwMode="auto">
          <a:xfrm>
            <a:off x="3695701" y="1524001"/>
            <a:ext cx="0" cy="4810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8" name="Freeform 54"/>
          <p:cNvSpPr>
            <a:spLocks/>
          </p:cNvSpPr>
          <p:nvPr/>
        </p:nvSpPr>
        <p:spPr bwMode="auto">
          <a:xfrm>
            <a:off x="3644901" y="2001839"/>
            <a:ext cx="50800" cy="46038"/>
          </a:xfrm>
          <a:custGeom>
            <a:avLst/>
            <a:gdLst>
              <a:gd name="T0" fmla="*/ 32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1 w 32"/>
              <a:gd name="T7" fmla="*/ 29 h 29"/>
              <a:gd name="T8" fmla="*/ 0 w 32"/>
              <a:gd name="T9" fmla="*/ 29 h 29"/>
              <a:gd name="T10" fmla="*/ 0 w 32"/>
              <a:gd name="T11" fmla="*/ 27 h 29"/>
              <a:gd name="T12" fmla="*/ 32 w 32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9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1" y="29"/>
                </a:lnTo>
                <a:lnTo>
                  <a:pt x="0" y="29"/>
                </a:lnTo>
                <a:lnTo>
                  <a:pt x="0" y="27"/>
                </a:lnTo>
                <a:lnTo>
                  <a:pt x="32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89" name="Freeform 55"/>
          <p:cNvSpPr>
            <a:spLocks/>
          </p:cNvSpPr>
          <p:nvPr/>
        </p:nvSpPr>
        <p:spPr bwMode="auto">
          <a:xfrm>
            <a:off x="3644901" y="2001839"/>
            <a:ext cx="50800" cy="46038"/>
          </a:xfrm>
          <a:custGeom>
            <a:avLst/>
            <a:gdLst>
              <a:gd name="T0" fmla="*/ 32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1 w 32"/>
              <a:gd name="T7" fmla="*/ 29 h 29"/>
              <a:gd name="T8" fmla="*/ 0 w 32"/>
              <a:gd name="T9" fmla="*/ 29 h 29"/>
              <a:gd name="T10" fmla="*/ 0 w 32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9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1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0" name="Line 56"/>
          <p:cNvSpPr>
            <a:spLocks noChangeShapeType="1"/>
          </p:cNvSpPr>
          <p:nvPr/>
        </p:nvSpPr>
        <p:spPr bwMode="auto">
          <a:xfrm>
            <a:off x="3646488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1" name="Rectangle 57"/>
          <p:cNvSpPr>
            <a:spLocks noChangeArrowheads="1"/>
          </p:cNvSpPr>
          <p:nvPr/>
        </p:nvSpPr>
        <p:spPr bwMode="auto">
          <a:xfrm>
            <a:off x="3506788" y="1565276"/>
            <a:ext cx="138113" cy="479425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2" name="Line 58"/>
          <p:cNvSpPr>
            <a:spLocks noChangeShapeType="1"/>
          </p:cNvSpPr>
          <p:nvPr/>
        </p:nvSpPr>
        <p:spPr bwMode="auto">
          <a:xfrm>
            <a:off x="3506788" y="1565276"/>
            <a:ext cx="0" cy="4826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3" name="Line 59"/>
          <p:cNvSpPr>
            <a:spLocks noChangeShapeType="1"/>
          </p:cNvSpPr>
          <p:nvPr/>
        </p:nvSpPr>
        <p:spPr bwMode="auto">
          <a:xfrm>
            <a:off x="3506788" y="1566864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4" name="Line 60"/>
          <p:cNvSpPr>
            <a:spLocks noChangeShapeType="1"/>
          </p:cNvSpPr>
          <p:nvPr/>
        </p:nvSpPr>
        <p:spPr bwMode="auto">
          <a:xfrm>
            <a:off x="3646488" y="1565276"/>
            <a:ext cx="0" cy="4826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5" name="Line 61"/>
          <p:cNvSpPr>
            <a:spLocks noChangeShapeType="1"/>
          </p:cNvSpPr>
          <p:nvPr/>
        </p:nvSpPr>
        <p:spPr bwMode="auto">
          <a:xfrm>
            <a:off x="3506788" y="2044701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6" name="Line 62"/>
          <p:cNvSpPr>
            <a:spLocks noChangeShapeType="1"/>
          </p:cNvSpPr>
          <p:nvPr/>
        </p:nvSpPr>
        <p:spPr bwMode="auto">
          <a:xfrm>
            <a:off x="3506788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7" name="Freeform 63"/>
          <p:cNvSpPr>
            <a:spLocks/>
          </p:cNvSpPr>
          <p:nvPr/>
        </p:nvSpPr>
        <p:spPr bwMode="auto">
          <a:xfrm>
            <a:off x="3506788" y="1524001"/>
            <a:ext cx="188913" cy="41275"/>
          </a:xfrm>
          <a:custGeom>
            <a:avLst/>
            <a:gdLst>
              <a:gd name="T0" fmla="*/ 87 w 119"/>
              <a:gd name="T1" fmla="*/ 26 h 26"/>
              <a:gd name="T2" fmla="*/ 119 w 119"/>
              <a:gd name="T3" fmla="*/ 0 h 26"/>
              <a:gd name="T4" fmla="*/ 29 w 119"/>
              <a:gd name="T5" fmla="*/ 0 h 26"/>
              <a:gd name="T6" fmla="*/ 0 w 119"/>
              <a:gd name="T7" fmla="*/ 26 h 26"/>
              <a:gd name="T8" fmla="*/ 87 w 119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6">
                <a:moveTo>
                  <a:pt x="87" y="26"/>
                </a:moveTo>
                <a:lnTo>
                  <a:pt x="119" y="0"/>
                </a:lnTo>
                <a:lnTo>
                  <a:pt x="29" y="0"/>
                </a:lnTo>
                <a:lnTo>
                  <a:pt x="0" y="26"/>
                </a:lnTo>
                <a:lnTo>
                  <a:pt x="87" y="26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8" name="Freeform 64"/>
          <p:cNvSpPr>
            <a:spLocks/>
          </p:cNvSpPr>
          <p:nvPr/>
        </p:nvSpPr>
        <p:spPr bwMode="auto">
          <a:xfrm>
            <a:off x="3506788" y="1524001"/>
            <a:ext cx="188913" cy="41275"/>
          </a:xfrm>
          <a:custGeom>
            <a:avLst/>
            <a:gdLst>
              <a:gd name="T0" fmla="*/ 87 w 119"/>
              <a:gd name="T1" fmla="*/ 26 h 26"/>
              <a:gd name="T2" fmla="*/ 119 w 119"/>
              <a:gd name="T3" fmla="*/ 0 h 26"/>
              <a:gd name="T4" fmla="*/ 29 w 119"/>
              <a:gd name="T5" fmla="*/ 0 h 26"/>
              <a:gd name="T6" fmla="*/ 0 w 119"/>
              <a:gd name="T7" fmla="*/ 26 h 26"/>
              <a:gd name="T8" fmla="*/ 87 w 119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6">
                <a:moveTo>
                  <a:pt x="87" y="26"/>
                </a:moveTo>
                <a:lnTo>
                  <a:pt x="119" y="0"/>
                </a:lnTo>
                <a:lnTo>
                  <a:pt x="29" y="0"/>
                </a:lnTo>
                <a:lnTo>
                  <a:pt x="0" y="26"/>
                </a:lnTo>
                <a:lnTo>
                  <a:pt x="87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99" name="Freeform 65"/>
          <p:cNvSpPr>
            <a:spLocks/>
          </p:cNvSpPr>
          <p:nvPr/>
        </p:nvSpPr>
        <p:spPr bwMode="auto">
          <a:xfrm>
            <a:off x="3644901" y="1524001"/>
            <a:ext cx="50800" cy="42863"/>
          </a:xfrm>
          <a:custGeom>
            <a:avLst/>
            <a:gdLst>
              <a:gd name="T0" fmla="*/ 32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1 w 32"/>
              <a:gd name="T7" fmla="*/ 27 h 27"/>
              <a:gd name="T8" fmla="*/ 0 w 32"/>
              <a:gd name="T9" fmla="*/ 27 h 27"/>
              <a:gd name="T10" fmla="*/ 0 w 32"/>
              <a:gd name="T11" fmla="*/ 26 h 27"/>
              <a:gd name="T12" fmla="*/ 32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2" y="0"/>
                </a:moveTo>
                <a:lnTo>
                  <a:pt x="32" y="0"/>
                </a:lnTo>
                <a:lnTo>
                  <a:pt x="32" y="0"/>
                </a:lnTo>
                <a:lnTo>
                  <a:pt x="1" y="27"/>
                </a:lnTo>
                <a:lnTo>
                  <a:pt x="0" y="27"/>
                </a:lnTo>
                <a:lnTo>
                  <a:pt x="0" y="26"/>
                </a:lnTo>
                <a:lnTo>
                  <a:pt x="32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0" name="Freeform 66"/>
          <p:cNvSpPr>
            <a:spLocks/>
          </p:cNvSpPr>
          <p:nvPr/>
        </p:nvSpPr>
        <p:spPr bwMode="auto">
          <a:xfrm>
            <a:off x="3644901" y="1524001"/>
            <a:ext cx="50800" cy="42863"/>
          </a:xfrm>
          <a:custGeom>
            <a:avLst/>
            <a:gdLst>
              <a:gd name="T0" fmla="*/ 32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1 w 32"/>
              <a:gd name="T7" fmla="*/ 27 h 27"/>
              <a:gd name="T8" fmla="*/ 0 w 32"/>
              <a:gd name="T9" fmla="*/ 27 h 27"/>
              <a:gd name="T10" fmla="*/ 0 w 32"/>
              <a:gd name="T11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2" y="0"/>
                </a:moveTo>
                <a:lnTo>
                  <a:pt x="32" y="0"/>
                </a:lnTo>
                <a:lnTo>
                  <a:pt x="32" y="0"/>
                </a:lnTo>
                <a:lnTo>
                  <a:pt x="1" y="27"/>
                </a:lnTo>
                <a:lnTo>
                  <a:pt x="0" y="27"/>
                </a:lnTo>
                <a:lnTo>
                  <a:pt x="0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1" name="Line 67"/>
          <p:cNvSpPr>
            <a:spLocks noChangeShapeType="1"/>
          </p:cNvSpPr>
          <p:nvPr/>
        </p:nvSpPr>
        <p:spPr bwMode="auto">
          <a:xfrm>
            <a:off x="3552826" y="1524001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2" name="Freeform 68"/>
          <p:cNvSpPr>
            <a:spLocks/>
          </p:cNvSpPr>
          <p:nvPr/>
        </p:nvSpPr>
        <p:spPr bwMode="auto">
          <a:xfrm>
            <a:off x="3506788" y="15240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6 h 27"/>
              <a:gd name="T12" fmla="*/ 29 w 29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3" name="Freeform 69"/>
          <p:cNvSpPr>
            <a:spLocks/>
          </p:cNvSpPr>
          <p:nvPr/>
        </p:nvSpPr>
        <p:spPr bwMode="auto">
          <a:xfrm>
            <a:off x="3506788" y="15240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4" name="Line 70"/>
          <p:cNvSpPr>
            <a:spLocks noChangeShapeType="1"/>
          </p:cNvSpPr>
          <p:nvPr/>
        </p:nvSpPr>
        <p:spPr bwMode="auto">
          <a:xfrm>
            <a:off x="3506788" y="1566864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5" name="Line 71"/>
          <p:cNvSpPr>
            <a:spLocks noChangeShapeType="1"/>
          </p:cNvSpPr>
          <p:nvPr/>
        </p:nvSpPr>
        <p:spPr bwMode="auto">
          <a:xfrm>
            <a:off x="3646488" y="1565276"/>
            <a:ext cx="0" cy="1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6" name="Freeform 72"/>
          <p:cNvSpPr>
            <a:spLocks/>
          </p:cNvSpPr>
          <p:nvPr/>
        </p:nvSpPr>
        <p:spPr bwMode="auto">
          <a:xfrm>
            <a:off x="3995738" y="1133476"/>
            <a:ext cx="49213" cy="911225"/>
          </a:xfrm>
          <a:custGeom>
            <a:avLst/>
            <a:gdLst>
              <a:gd name="T0" fmla="*/ 0 w 31"/>
              <a:gd name="T1" fmla="*/ 574 h 574"/>
              <a:gd name="T2" fmla="*/ 0 w 31"/>
              <a:gd name="T3" fmla="*/ 27 h 574"/>
              <a:gd name="T4" fmla="*/ 31 w 31"/>
              <a:gd name="T5" fmla="*/ 0 h 574"/>
              <a:gd name="T6" fmla="*/ 31 w 31"/>
              <a:gd name="T7" fmla="*/ 547 h 574"/>
              <a:gd name="T8" fmla="*/ 0 w 31"/>
              <a:gd name="T9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574">
                <a:moveTo>
                  <a:pt x="0" y="574"/>
                </a:moveTo>
                <a:lnTo>
                  <a:pt x="0" y="27"/>
                </a:lnTo>
                <a:lnTo>
                  <a:pt x="31" y="0"/>
                </a:lnTo>
                <a:lnTo>
                  <a:pt x="31" y="547"/>
                </a:lnTo>
                <a:lnTo>
                  <a:pt x="0" y="574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7" name="Freeform 73"/>
          <p:cNvSpPr>
            <a:spLocks/>
          </p:cNvSpPr>
          <p:nvPr/>
        </p:nvSpPr>
        <p:spPr bwMode="auto">
          <a:xfrm>
            <a:off x="3995738" y="1133476"/>
            <a:ext cx="49213" cy="911225"/>
          </a:xfrm>
          <a:custGeom>
            <a:avLst/>
            <a:gdLst>
              <a:gd name="T0" fmla="*/ 0 w 31"/>
              <a:gd name="T1" fmla="*/ 574 h 574"/>
              <a:gd name="T2" fmla="*/ 0 w 31"/>
              <a:gd name="T3" fmla="*/ 27 h 574"/>
              <a:gd name="T4" fmla="*/ 31 w 31"/>
              <a:gd name="T5" fmla="*/ 0 h 574"/>
              <a:gd name="T6" fmla="*/ 31 w 31"/>
              <a:gd name="T7" fmla="*/ 547 h 574"/>
              <a:gd name="T8" fmla="*/ 0 w 31"/>
              <a:gd name="T9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574">
                <a:moveTo>
                  <a:pt x="0" y="574"/>
                </a:moveTo>
                <a:lnTo>
                  <a:pt x="0" y="27"/>
                </a:lnTo>
                <a:lnTo>
                  <a:pt x="31" y="0"/>
                </a:lnTo>
                <a:lnTo>
                  <a:pt x="31" y="547"/>
                </a:lnTo>
                <a:lnTo>
                  <a:pt x="0" y="5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8" name="Line 74"/>
          <p:cNvSpPr>
            <a:spLocks noChangeShapeType="1"/>
          </p:cNvSpPr>
          <p:nvPr/>
        </p:nvSpPr>
        <p:spPr bwMode="auto">
          <a:xfrm>
            <a:off x="3995738" y="1176339"/>
            <a:ext cx="0" cy="87153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09" name="Freeform 75"/>
          <p:cNvSpPr>
            <a:spLocks/>
          </p:cNvSpPr>
          <p:nvPr/>
        </p:nvSpPr>
        <p:spPr bwMode="auto">
          <a:xfrm>
            <a:off x="3995738" y="1133476"/>
            <a:ext cx="50800" cy="42863"/>
          </a:xfrm>
          <a:custGeom>
            <a:avLst/>
            <a:gdLst>
              <a:gd name="T0" fmla="*/ 31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  <a:gd name="T12" fmla="*/ 31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1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0" name="Freeform 76"/>
          <p:cNvSpPr>
            <a:spLocks/>
          </p:cNvSpPr>
          <p:nvPr/>
        </p:nvSpPr>
        <p:spPr bwMode="auto">
          <a:xfrm>
            <a:off x="3995738" y="1133476"/>
            <a:ext cx="50800" cy="42863"/>
          </a:xfrm>
          <a:custGeom>
            <a:avLst/>
            <a:gdLst>
              <a:gd name="T0" fmla="*/ 31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1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1" name="Line 77"/>
          <p:cNvSpPr>
            <a:spLocks noChangeShapeType="1"/>
          </p:cNvSpPr>
          <p:nvPr/>
        </p:nvSpPr>
        <p:spPr bwMode="auto">
          <a:xfrm>
            <a:off x="4046538" y="1133476"/>
            <a:ext cx="0" cy="87153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2" name="Freeform 78"/>
          <p:cNvSpPr>
            <a:spLocks/>
          </p:cNvSpPr>
          <p:nvPr/>
        </p:nvSpPr>
        <p:spPr bwMode="auto">
          <a:xfrm>
            <a:off x="3995738" y="2001839"/>
            <a:ext cx="50800" cy="46038"/>
          </a:xfrm>
          <a:custGeom>
            <a:avLst/>
            <a:gdLst>
              <a:gd name="T0" fmla="*/ 31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0 w 32"/>
              <a:gd name="T7" fmla="*/ 29 h 29"/>
              <a:gd name="T8" fmla="*/ 0 w 32"/>
              <a:gd name="T9" fmla="*/ 29 h 29"/>
              <a:gd name="T10" fmla="*/ 0 w 32"/>
              <a:gd name="T11" fmla="*/ 27 h 29"/>
              <a:gd name="T12" fmla="*/ 31 w 32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9">
                <a:moveTo>
                  <a:pt x="31" y="0"/>
                </a:moveTo>
                <a:lnTo>
                  <a:pt x="32" y="0"/>
                </a:lnTo>
                <a:lnTo>
                  <a:pt x="32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3" name="Freeform 79"/>
          <p:cNvSpPr>
            <a:spLocks/>
          </p:cNvSpPr>
          <p:nvPr/>
        </p:nvSpPr>
        <p:spPr bwMode="auto">
          <a:xfrm>
            <a:off x="3995738" y="2001839"/>
            <a:ext cx="50800" cy="46038"/>
          </a:xfrm>
          <a:custGeom>
            <a:avLst/>
            <a:gdLst>
              <a:gd name="T0" fmla="*/ 31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0 w 32"/>
              <a:gd name="T7" fmla="*/ 29 h 29"/>
              <a:gd name="T8" fmla="*/ 0 w 32"/>
              <a:gd name="T9" fmla="*/ 29 h 29"/>
              <a:gd name="T10" fmla="*/ 0 w 32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9">
                <a:moveTo>
                  <a:pt x="31" y="0"/>
                </a:moveTo>
                <a:lnTo>
                  <a:pt x="32" y="0"/>
                </a:lnTo>
                <a:lnTo>
                  <a:pt x="32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4" name="Line 80"/>
          <p:cNvSpPr>
            <a:spLocks noChangeShapeType="1"/>
          </p:cNvSpPr>
          <p:nvPr/>
        </p:nvSpPr>
        <p:spPr bwMode="auto">
          <a:xfrm>
            <a:off x="3995738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5" name="Rectangle 81"/>
          <p:cNvSpPr>
            <a:spLocks noChangeArrowheads="1"/>
          </p:cNvSpPr>
          <p:nvPr/>
        </p:nvSpPr>
        <p:spPr bwMode="auto">
          <a:xfrm>
            <a:off x="3859213" y="1176339"/>
            <a:ext cx="136525" cy="868363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6" name="Line 82"/>
          <p:cNvSpPr>
            <a:spLocks noChangeShapeType="1"/>
          </p:cNvSpPr>
          <p:nvPr/>
        </p:nvSpPr>
        <p:spPr bwMode="auto">
          <a:xfrm>
            <a:off x="3859213" y="1176339"/>
            <a:ext cx="0" cy="87153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7" name="Line 83"/>
          <p:cNvSpPr>
            <a:spLocks noChangeShapeType="1"/>
          </p:cNvSpPr>
          <p:nvPr/>
        </p:nvSpPr>
        <p:spPr bwMode="auto">
          <a:xfrm>
            <a:off x="3859213" y="1176339"/>
            <a:ext cx="13652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8" name="Line 84"/>
          <p:cNvSpPr>
            <a:spLocks noChangeShapeType="1"/>
          </p:cNvSpPr>
          <p:nvPr/>
        </p:nvSpPr>
        <p:spPr bwMode="auto">
          <a:xfrm>
            <a:off x="3995738" y="1176339"/>
            <a:ext cx="0" cy="87153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19" name="Line 85"/>
          <p:cNvSpPr>
            <a:spLocks noChangeShapeType="1"/>
          </p:cNvSpPr>
          <p:nvPr/>
        </p:nvSpPr>
        <p:spPr bwMode="auto">
          <a:xfrm>
            <a:off x="3859213" y="2044701"/>
            <a:ext cx="13652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0" name="Line 86"/>
          <p:cNvSpPr>
            <a:spLocks noChangeShapeType="1"/>
          </p:cNvSpPr>
          <p:nvPr/>
        </p:nvSpPr>
        <p:spPr bwMode="auto">
          <a:xfrm>
            <a:off x="3859213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1" name="Freeform 87"/>
          <p:cNvSpPr>
            <a:spLocks/>
          </p:cNvSpPr>
          <p:nvPr/>
        </p:nvSpPr>
        <p:spPr bwMode="auto">
          <a:xfrm>
            <a:off x="3859213" y="1133476"/>
            <a:ext cx="185738" cy="42863"/>
          </a:xfrm>
          <a:custGeom>
            <a:avLst/>
            <a:gdLst>
              <a:gd name="T0" fmla="*/ 86 w 117"/>
              <a:gd name="T1" fmla="*/ 27 h 27"/>
              <a:gd name="T2" fmla="*/ 117 w 117"/>
              <a:gd name="T3" fmla="*/ 0 h 27"/>
              <a:gd name="T4" fmla="*/ 28 w 117"/>
              <a:gd name="T5" fmla="*/ 0 h 27"/>
              <a:gd name="T6" fmla="*/ 0 w 117"/>
              <a:gd name="T7" fmla="*/ 27 h 27"/>
              <a:gd name="T8" fmla="*/ 86 w 117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27">
                <a:moveTo>
                  <a:pt x="86" y="27"/>
                </a:moveTo>
                <a:lnTo>
                  <a:pt x="117" y="0"/>
                </a:lnTo>
                <a:lnTo>
                  <a:pt x="28" y="0"/>
                </a:lnTo>
                <a:lnTo>
                  <a:pt x="0" y="27"/>
                </a:lnTo>
                <a:lnTo>
                  <a:pt x="86" y="27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2" name="Freeform 88"/>
          <p:cNvSpPr>
            <a:spLocks/>
          </p:cNvSpPr>
          <p:nvPr/>
        </p:nvSpPr>
        <p:spPr bwMode="auto">
          <a:xfrm>
            <a:off x="3859213" y="1133476"/>
            <a:ext cx="185738" cy="42863"/>
          </a:xfrm>
          <a:custGeom>
            <a:avLst/>
            <a:gdLst>
              <a:gd name="T0" fmla="*/ 86 w 117"/>
              <a:gd name="T1" fmla="*/ 27 h 27"/>
              <a:gd name="T2" fmla="*/ 117 w 117"/>
              <a:gd name="T3" fmla="*/ 0 h 27"/>
              <a:gd name="T4" fmla="*/ 28 w 117"/>
              <a:gd name="T5" fmla="*/ 0 h 27"/>
              <a:gd name="T6" fmla="*/ 0 w 117"/>
              <a:gd name="T7" fmla="*/ 27 h 27"/>
              <a:gd name="T8" fmla="*/ 86 w 117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27">
                <a:moveTo>
                  <a:pt x="86" y="27"/>
                </a:moveTo>
                <a:lnTo>
                  <a:pt x="117" y="0"/>
                </a:lnTo>
                <a:lnTo>
                  <a:pt x="28" y="0"/>
                </a:lnTo>
                <a:lnTo>
                  <a:pt x="0" y="27"/>
                </a:lnTo>
                <a:lnTo>
                  <a:pt x="86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3" name="Freeform 89"/>
          <p:cNvSpPr>
            <a:spLocks/>
          </p:cNvSpPr>
          <p:nvPr/>
        </p:nvSpPr>
        <p:spPr bwMode="auto">
          <a:xfrm>
            <a:off x="3995738" y="1133476"/>
            <a:ext cx="50800" cy="42863"/>
          </a:xfrm>
          <a:custGeom>
            <a:avLst/>
            <a:gdLst>
              <a:gd name="T0" fmla="*/ 31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  <a:gd name="T12" fmla="*/ 31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1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4" name="Freeform 90"/>
          <p:cNvSpPr>
            <a:spLocks/>
          </p:cNvSpPr>
          <p:nvPr/>
        </p:nvSpPr>
        <p:spPr bwMode="auto">
          <a:xfrm>
            <a:off x="3995738" y="1133476"/>
            <a:ext cx="50800" cy="42863"/>
          </a:xfrm>
          <a:custGeom>
            <a:avLst/>
            <a:gdLst>
              <a:gd name="T0" fmla="*/ 31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1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5" name="Line 91"/>
          <p:cNvSpPr>
            <a:spLocks noChangeShapeType="1"/>
          </p:cNvSpPr>
          <p:nvPr/>
        </p:nvSpPr>
        <p:spPr bwMode="auto">
          <a:xfrm>
            <a:off x="3903663" y="1133476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6" name="Freeform 92"/>
          <p:cNvSpPr>
            <a:spLocks/>
          </p:cNvSpPr>
          <p:nvPr/>
        </p:nvSpPr>
        <p:spPr bwMode="auto">
          <a:xfrm>
            <a:off x="3859213" y="1133476"/>
            <a:ext cx="44450" cy="42863"/>
          </a:xfrm>
          <a:custGeom>
            <a:avLst/>
            <a:gdLst>
              <a:gd name="T0" fmla="*/ 28 w 28"/>
              <a:gd name="T1" fmla="*/ 0 h 27"/>
              <a:gd name="T2" fmla="*/ 28 w 28"/>
              <a:gd name="T3" fmla="*/ 0 h 27"/>
              <a:gd name="T4" fmla="*/ 28 w 28"/>
              <a:gd name="T5" fmla="*/ 0 h 27"/>
              <a:gd name="T6" fmla="*/ 0 w 28"/>
              <a:gd name="T7" fmla="*/ 27 h 27"/>
              <a:gd name="T8" fmla="*/ 0 w 28"/>
              <a:gd name="T9" fmla="*/ 27 h 27"/>
              <a:gd name="T10" fmla="*/ 0 w 28"/>
              <a:gd name="T11" fmla="*/ 27 h 27"/>
              <a:gd name="T12" fmla="*/ 28 w 28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7">
                <a:moveTo>
                  <a:pt x="28" y="0"/>
                </a:moveTo>
                <a:lnTo>
                  <a:pt x="28" y="0"/>
                </a:lnTo>
                <a:lnTo>
                  <a:pt x="28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8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7" name="Freeform 93"/>
          <p:cNvSpPr>
            <a:spLocks/>
          </p:cNvSpPr>
          <p:nvPr/>
        </p:nvSpPr>
        <p:spPr bwMode="auto">
          <a:xfrm>
            <a:off x="3859213" y="1133476"/>
            <a:ext cx="44450" cy="42863"/>
          </a:xfrm>
          <a:custGeom>
            <a:avLst/>
            <a:gdLst>
              <a:gd name="T0" fmla="*/ 28 w 28"/>
              <a:gd name="T1" fmla="*/ 0 h 27"/>
              <a:gd name="T2" fmla="*/ 28 w 28"/>
              <a:gd name="T3" fmla="*/ 0 h 27"/>
              <a:gd name="T4" fmla="*/ 28 w 28"/>
              <a:gd name="T5" fmla="*/ 0 h 27"/>
              <a:gd name="T6" fmla="*/ 0 w 28"/>
              <a:gd name="T7" fmla="*/ 27 h 27"/>
              <a:gd name="T8" fmla="*/ 0 w 28"/>
              <a:gd name="T9" fmla="*/ 27 h 27"/>
              <a:gd name="T10" fmla="*/ 0 w 28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7">
                <a:moveTo>
                  <a:pt x="28" y="0"/>
                </a:moveTo>
                <a:lnTo>
                  <a:pt x="28" y="0"/>
                </a:lnTo>
                <a:lnTo>
                  <a:pt x="28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8" name="Line 94"/>
          <p:cNvSpPr>
            <a:spLocks noChangeShapeType="1"/>
          </p:cNvSpPr>
          <p:nvPr/>
        </p:nvSpPr>
        <p:spPr bwMode="auto">
          <a:xfrm>
            <a:off x="3859213" y="1176339"/>
            <a:ext cx="13652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29" name="Line 95"/>
          <p:cNvSpPr>
            <a:spLocks noChangeShapeType="1"/>
          </p:cNvSpPr>
          <p:nvPr/>
        </p:nvSpPr>
        <p:spPr bwMode="auto">
          <a:xfrm>
            <a:off x="3995738" y="1176339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0" name="Freeform 96"/>
          <p:cNvSpPr>
            <a:spLocks/>
          </p:cNvSpPr>
          <p:nvPr/>
        </p:nvSpPr>
        <p:spPr bwMode="auto">
          <a:xfrm>
            <a:off x="4346576" y="1878014"/>
            <a:ext cx="46038" cy="166688"/>
          </a:xfrm>
          <a:custGeom>
            <a:avLst/>
            <a:gdLst>
              <a:gd name="T0" fmla="*/ 0 w 29"/>
              <a:gd name="T1" fmla="*/ 105 h 105"/>
              <a:gd name="T2" fmla="*/ 0 w 29"/>
              <a:gd name="T3" fmla="*/ 27 h 105"/>
              <a:gd name="T4" fmla="*/ 29 w 29"/>
              <a:gd name="T5" fmla="*/ 0 h 105"/>
              <a:gd name="T6" fmla="*/ 29 w 29"/>
              <a:gd name="T7" fmla="*/ 78 h 105"/>
              <a:gd name="T8" fmla="*/ 0 w 29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05">
                <a:moveTo>
                  <a:pt x="0" y="105"/>
                </a:moveTo>
                <a:lnTo>
                  <a:pt x="0" y="27"/>
                </a:lnTo>
                <a:lnTo>
                  <a:pt x="29" y="0"/>
                </a:lnTo>
                <a:lnTo>
                  <a:pt x="29" y="78"/>
                </a:lnTo>
                <a:lnTo>
                  <a:pt x="0" y="105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1" name="Freeform 97"/>
          <p:cNvSpPr>
            <a:spLocks/>
          </p:cNvSpPr>
          <p:nvPr/>
        </p:nvSpPr>
        <p:spPr bwMode="auto">
          <a:xfrm>
            <a:off x="4346576" y="1878014"/>
            <a:ext cx="46038" cy="166688"/>
          </a:xfrm>
          <a:custGeom>
            <a:avLst/>
            <a:gdLst>
              <a:gd name="T0" fmla="*/ 0 w 29"/>
              <a:gd name="T1" fmla="*/ 105 h 105"/>
              <a:gd name="T2" fmla="*/ 0 w 29"/>
              <a:gd name="T3" fmla="*/ 27 h 105"/>
              <a:gd name="T4" fmla="*/ 29 w 29"/>
              <a:gd name="T5" fmla="*/ 0 h 105"/>
              <a:gd name="T6" fmla="*/ 29 w 29"/>
              <a:gd name="T7" fmla="*/ 78 h 105"/>
              <a:gd name="T8" fmla="*/ 0 w 29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05">
                <a:moveTo>
                  <a:pt x="0" y="105"/>
                </a:moveTo>
                <a:lnTo>
                  <a:pt x="0" y="27"/>
                </a:lnTo>
                <a:lnTo>
                  <a:pt x="29" y="0"/>
                </a:lnTo>
                <a:lnTo>
                  <a:pt x="29" y="78"/>
                </a:lnTo>
                <a:lnTo>
                  <a:pt x="0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2" name="Line 98"/>
          <p:cNvSpPr>
            <a:spLocks noChangeShapeType="1"/>
          </p:cNvSpPr>
          <p:nvPr/>
        </p:nvSpPr>
        <p:spPr bwMode="auto">
          <a:xfrm>
            <a:off x="4346576" y="1920876"/>
            <a:ext cx="0" cy="127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3" name="Freeform 99"/>
          <p:cNvSpPr>
            <a:spLocks/>
          </p:cNvSpPr>
          <p:nvPr/>
        </p:nvSpPr>
        <p:spPr bwMode="auto">
          <a:xfrm>
            <a:off x="4346576" y="1878014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  <a:gd name="T12" fmla="*/ 29 w 29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4" name="Freeform 100"/>
          <p:cNvSpPr>
            <a:spLocks/>
          </p:cNvSpPr>
          <p:nvPr/>
        </p:nvSpPr>
        <p:spPr bwMode="auto">
          <a:xfrm>
            <a:off x="4346576" y="1878014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5" name="Line 101"/>
          <p:cNvSpPr>
            <a:spLocks noChangeShapeType="1"/>
          </p:cNvSpPr>
          <p:nvPr/>
        </p:nvSpPr>
        <p:spPr bwMode="auto">
          <a:xfrm>
            <a:off x="4392613" y="1878014"/>
            <a:ext cx="0" cy="127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6" name="Freeform 102"/>
          <p:cNvSpPr>
            <a:spLocks/>
          </p:cNvSpPr>
          <p:nvPr/>
        </p:nvSpPr>
        <p:spPr bwMode="auto">
          <a:xfrm>
            <a:off x="4346576" y="2001839"/>
            <a:ext cx="46038" cy="46038"/>
          </a:xfrm>
          <a:custGeom>
            <a:avLst/>
            <a:gdLst>
              <a:gd name="T0" fmla="*/ 29 w 29"/>
              <a:gd name="T1" fmla="*/ 0 h 29"/>
              <a:gd name="T2" fmla="*/ 29 w 29"/>
              <a:gd name="T3" fmla="*/ 0 h 29"/>
              <a:gd name="T4" fmla="*/ 29 w 29"/>
              <a:gd name="T5" fmla="*/ 2 h 29"/>
              <a:gd name="T6" fmla="*/ 0 w 29"/>
              <a:gd name="T7" fmla="*/ 29 h 29"/>
              <a:gd name="T8" fmla="*/ 0 w 29"/>
              <a:gd name="T9" fmla="*/ 29 h 29"/>
              <a:gd name="T10" fmla="*/ 0 w 29"/>
              <a:gd name="T11" fmla="*/ 27 h 29"/>
              <a:gd name="T12" fmla="*/ 29 w 29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9">
                <a:moveTo>
                  <a:pt x="29" y="0"/>
                </a:moveTo>
                <a:lnTo>
                  <a:pt x="29" y="0"/>
                </a:lnTo>
                <a:lnTo>
                  <a:pt x="29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7" name="Freeform 103"/>
          <p:cNvSpPr>
            <a:spLocks/>
          </p:cNvSpPr>
          <p:nvPr/>
        </p:nvSpPr>
        <p:spPr bwMode="auto">
          <a:xfrm>
            <a:off x="4346576" y="2001839"/>
            <a:ext cx="46038" cy="46038"/>
          </a:xfrm>
          <a:custGeom>
            <a:avLst/>
            <a:gdLst>
              <a:gd name="T0" fmla="*/ 29 w 29"/>
              <a:gd name="T1" fmla="*/ 0 h 29"/>
              <a:gd name="T2" fmla="*/ 29 w 29"/>
              <a:gd name="T3" fmla="*/ 0 h 29"/>
              <a:gd name="T4" fmla="*/ 29 w 29"/>
              <a:gd name="T5" fmla="*/ 2 h 29"/>
              <a:gd name="T6" fmla="*/ 0 w 29"/>
              <a:gd name="T7" fmla="*/ 29 h 29"/>
              <a:gd name="T8" fmla="*/ 0 w 29"/>
              <a:gd name="T9" fmla="*/ 29 h 29"/>
              <a:gd name="T10" fmla="*/ 0 w 29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9">
                <a:moveTo>
                  <a:pt x="29" y="0"/>
                </a:moveTo>
                <a:lnTo>
                  <a:pt x="29" y="0"/>
                </a:lnTo>
                <a:lnTo>
                  <a:pt x="29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8" name="Line 104"/>
          <p:cNvSpPr>
            <a:spLocks noChangeShapeType="1"/>
          </p:cNvSpPr>
          <p:nvPr/>
        </p:nvSpPr>
        <p:spPr bwMode="auto">
          <a:xfrm>
            <a:off x="4346576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39" name="Rectangle 105"/>
          <p:cNvSpPr>
            <a:spLocks noChangeArrowheads="1"/>
          </p:cNvSpPr>
          <p:nvPr/>
        </p:nvSpPr>
        <p:spPr bwMode="auto">
          <a:xfrm>
            <a:off x="4203701" y="1920876"/>
            <a:ext cx="142875" cy="123825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0" name="Line 106"/>
          <p:cNvSpPr>
            <a:spLocks noChangeShapeType="1"/>
          </p:cNvSpPr>
          <p:nvPr/>
        </p:nvSpPr>
        <p:spPr bwMode="auto">
          <a:xfrm>
            <a:off x="4203701" y="1920876"/>
            <a:ext cx="0" cy="127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1" name="Line 107"/>
          <p:cNvSpPr>
            <a:spLocks noChangeShapeType="1"/>
          </p:cNvSpPr>
          <p:nvPr/>
        </p:nvSpPr>
        <p:spPr bwMode="auto">
          <a:xfrm>
            <a:off x="4203701" y="1920876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2" name="Line 108"/>
          <p:cNvSpPr>
            <a:spLocks noChangeShapeType="1"/>
          </p:cNvSpPr>
          <p:nvPr/>
        </p:nvSpPr>
        <p:spPr bwMode="auto">
          <a:xfrm>
            <a:off x="4346576" y="1920876"/>
            <a:ext cx="0" cy="127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3" name="Line 109"/>
          <p:cNvSpPr>
            <a:spLocks noChangeShapeType="1"/>
          </p:cNvSpPr>
          <p:nvPr/>
        </p:nvSpPr>
        <p:spPr bwMode="auto">
          <a:xfrm>
            <a:off x="4203701" y="2044701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4" name="Line 110"/>
          <p:cNvSpPr>
            <a:spLocks noChangeShapeType="1"/>
          </p:cNvSpPr>
          <p:nvPr/>
        </p:nvSpPr>
        <p:spPr bwMode="auto">
          <a:xfrm>
            <a:off x="4203701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5" name="Freeform 111"/>
          <p:cNvSpPr>
            <a:spLocks/>
          </p:cNvSpPr>
          <p:nvPr/>
        </p:nvSpPr>
        <p:spPr bwMode="auto">
          <a:xfrm>
            <a:off x="4203701" y="1878014"/>
            <a:ext cx="188913" cy="42863"/>
          </a:xfrm>
          <a:custGeom>
            <a:avLst/>
            <a:gdLst>
              <a:gd name="T0" fmla="*/ 90 w 119"/>
              <a:gd name="T1" fmla="*/ 27 h 27"/>
              <a:gd name="T2" fmla="*/ 119 w 119"/>
              <a:gd name="T3" fmla="*/ 0 h 27"/>
              <a:gd name="T4" fmla="*/ 33 w 119"/>
              <a:gd name="T5" fmla="*/ 0 h 27"/>
              <a:gd name="T6" fmla="*/ 0 w 119"/>
              <a:gd name="T7" fmla="*/ 27 h 27"/>
              <a:gd name="T8" fmla="*/ 90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90" y="27"/>
                </a:moveTo>
                <a:lnTo>
                  <a:pt x="119" y="0"/>
                </a:lnTo>
                <a:lnTo>
                  <a:pt x="33" y="0"/>
                </a:lnTo>
                <a:lnTo>
                  <a:pt x="0" y="27"/>
                </a:lnTo>
                <a:lnTo>
                  <a:pt x="90" y="27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6" name="Freeform 112"/>
          <p:cNvSpPr>
            <a:spLocks/>
          </p:cNvSpPr>
          <p:nvPr/>
        </p:nvSpPr>
        <p:spPr bwMode="auto">
          <a:xfrm>
            <a:off x="4203701" y="1878014"/>
            <a:ext cx="188913" cy="42863"/>
          </a:xfrm>
          <a:custGeom>
            <a:avLst/>
            <a:gdLst>
              <a:gd name="T0" fmla="*/ 90 w 119"/>
              <a:gd name="T1" fmla="*/ 27 h 27"/>
              <a:gd name="T2" fmla="*/ 119 w 119"/>
              <a:gd name="T3" fmla="*/ 0 h 27"/>
              <a:gd name="T4" fmla="*/ 33 w 119"/>
              <a:gd name="T5" fmla="*/ 0 h 27"/>
              <a:gd name="T6" fmla="*/ 0 w 119"/>
              <a:gd name="T7" fmla="*/ 27 h 27"/>
              <a:gd name="T8" fmla="*/ 90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90" y="27"/>
                </a:moveTo>
                <a:lnTo>
                  <a:pt x="119" y="0"/>
                </a:lnTo>
                <a:lnTo>
                  <a:pt x="33" y="0"/>
                </a:lnTo>
                <a:lnTo>
                  <a:pt x="0" y="27"/>
                </a:lnTo>
                <a:lnTo>
                  <a:pt x="9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7" name="Freeform 113"/>
          <p:cNvSpPr>
            <a:spLocks/>
          </p:cNvSpPr>
          <p:nvPr/>
        </p:nvSpPr>
        <p:spPr bwMode="auto">
          <a:xfrm>
            <a:off x="4346576" y="1878014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  <a:gd name="T12" fmla="*/ 29 w 29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8" name="Freeform 114"/>
          <p:cNvSpPr>
            <a:spLocks/>
          </p:cNvSpPr>
          <p:nvPr/>
        </p:nvSpPr>
        <p:spPr bwMode="auto">
          <a:xfrm>
            <a:off x="4346576" y="1878014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49" name="Line 115"/>
          <p:cNvSpPr>
            <a:spLocks noChangeShapeType="1"/>
          </p:cNvSpPr>
          <p:nvPr/>
        </p:nvSpPr>
        <p:spPr bwMode="auto">
          <a:xfrm>
            <a:off x="4256088" y="1878014"/>
            <a:ext cx="13652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0" name="Freeform 116"/>
          <p:cNvSpPr>
            <a:spLocks/>
          </p:cNvSpPr>
          <p:nvPr/>
        </p:nvSpPr>
        <p:spPr bwMode="auto">
          <a:xfrm>
            <a:off x="4203701" y="1878014"/>
            <a:ext cx="52388" cy="42863"/>
          </a:xfrm>
          <a:custGeom>
            <a:avLst/>
            <a:gdLst>
              <a:gd name="T0" fmla="*/ 33 w 33"/>
              <a:gd name="T1" fmla="*/ 0 h 27"/>
              <a:gd name="T2" fmla="*/ 33 w 33"/>
              <a:gd name="T3" fmla="*/ 0 h 27"/>
              <a:gd name="T4" fmla="*/ 33 w 33"/>
              <a:gd name="T5" fmla="*/ 0 h 27"/>
              <a:gd name="T6" fmla="*/ 2 w 33"/>
              <a:gd name="T7" fmla="*/ 27 h 27"/>
              <a:gd name="T8" fmla="*/ 0 w 33"/>
              <a:gd name="T9" fmla="*/ 27 h 27"/>
              <a:gd name="T10" fmla="*/ 0 w 33"/>
              <a:gd name="T11" fmla="*/ 27 h 27"/>
              <a:gd name="T12" fmla="*/ 33 w 33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7">
                <a:moveTo>
                  <a:pt x="33" y="0"/>
                </a:moveTo>
                <a:lnTo>
                  <a:pt x="33" y="0"/>
                </a:lnTo>
                <a:lnTo>
                  <a:pt x="33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lnTo>
                  <a:pt x="33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1" name="Freeform 117"/>
          <p:cNvSpPr>
            <a:spLocks/>
          </p:cNvSpPr>
          <p:nvPr/>
        </p:nvSpPr>
        <p:spPr bwMode="auto">
          <a:xfrm>
            <a:off x="4203701" y="1878014"/>
            <a:ext cx="52388" cy="42863"/>
          </a:xfrm>
          <a:custGeom>
            <a:avLst/>
            <a:gdLst>
              <a:gd name="T0" fmla="*/ 33 w 33"/>
              <a:gd name="T1" fmla="*/ 0 h 27"/>
              <a:gd name="T2" fmla="*/ 33 w 33"/>
              <a:gd name="T3" fmla="*/ 0 h 27"/>
              <a:gd name="T4" fmla="*/ 33 w 33"/>
              <a:gd name="T5" fmla="*/ 0 h 27"/>
              <a:gd name="T6" fmla="*/ 2 w 33"/>
              <a:gd name="T7" fmla="*/ 27 h 27"/>
              <a:gd name="T8" fmla="*/ 0 w 33"/>
              <a:gd name="T9" fmla="*/ 27 h 27"/>
              <a:gd name="T10" fmla="*/ 0 w 33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7">
                <a:moveTo>
                  <a:pt x="33" y="0"/>
                </a:moveTo>
                <a:lnTo>
                  <a:pt x="33" y="0"/>
                </a:lnTo>
                <a:lnTo>
                  <a:pt x="33" y="0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2" name="Line 118"/>
          <p:cNvSpPr>
            <a:spLocks noChangeShapeType="1"/>
          </p:cNvSpPr>
          <p:nvPr/>
        </p:nvSpPr>
        <p:spPr bwMode="auto">
          <a:xfrm>
            <a:off x="4203701" y="1920876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3" name="Line 119"/>
          <p:cNvSpPr>
            <a:spLocks noChangeShapeType="1"/>
          </p:cNvSpPr>
          <p:nvPr/>
        </p:nvSpPr>
        <p:spPr bwMode="auto">
          <a:xfrm>
            <a:off x="4346576" y="1920876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4" name="Freeform 120"/>
          <p:cNvSpPr>
            <a:spLocks/>
          </p:cNvSpPr>
          <p:nvPr/>
        </p:nvSpPr>
        <p:spPr bwMode="auto">
          <a:xfrm>
            <a:off x="4697413" y="1701801"/>
            <a:ext cx="46038" cy="342900"/>
          </a:xfrm>
          <a:custGeom>
            <a:avLst/>
            <a:gdLst>
              <a:gd name="T0" fmla="*/ 0 w 29"/>
              <a:gd name="T1" fmla="*/ 216 h 216"/>
              <a:gd name="T2" fmla="*/ 0 w 29"/>
              <a:gd name="T3" fmla="*/ 27 h 216"/>
              <a:gd name="T4" fmla="*/ 29 w 29"/>
              <a:gd name="T5" fmla="*/ 0 h 216"/>
              <a:gd name="T6" fmla="*/ 29 w 29"/>
              <a:gd name="T7" fmla="*/ 189 h 216"/>
              <a:gd name="T8" fmla="*/ 0 w 29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16">
                <a:moveTo>
                  <a:pt x="0" y="216"/>
                </a:moveTo>
                <a:lnTo>
                  <a:pt x="0" y="27"/>
                </a:lnTo>
                <a:lnTo>
                  <a:pt x="29" y="0"/>
                </a:lnTo>
                <a:lnTo>
                  <a:pt x="29" y="189"/>
                </a:lnTo>
                <a:lnTo>
                  <a:pt x="0" y="216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5" name="Freeform 121"/>
          <p:cNvSpPr>
            <a:spLocks/>
          </p:cNvSpPr>
          <p:nvPr/>
        </p:nvSpPr>
        <p:spPr bwMode="auto">
          <a:xfrm>
            <a:off x="4697413" y="1701801"/>
            <a:ext cx="46038" cy="342900"/>
          </a:xfrm>
          <a:custGeom>
            <a:avLst/>
            <a:gdLst>
              <a:gd name="T0" fmla="*/ 0 w 29"/>
              <a:gd name="T1" fmla="*/ 216 h 216"/>
              <a:gd name="T2" fmla="*/ 0 w 29"/>
              <a:gd name="T3" fmla="*/ 27 h 216"/>
              <a:gd name="T4" fmla="*/ 29 w 29"/>
              <a:gd name="T5" fmla="*/ 0 h 216"/>
              <a:gd name="T6" fmla="*/ 29 w 29"/>
              <a:gd name="T7" fmla="*/ 189 h 216"/>
              <a:gd name="T8" fmla="*/ 0 w 29"/>
              <a:gd name="T9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16">
                <a:moveTo>
                  <a:pt x="0" y="216"/>
                </a:moveTo>
                <a:lnTo>
                  <a:pt x="0" y="27"/>
                </a:lnTo>
                <a:lnTo>
                  <a:pt x="29" y="0"/>
                </a:lnTo>
                <a:lnTo>
                  <a:pt x="29" y="189"/>
                </a:lnTo>
                <a:lnTo>
                  <a:pt x="0" y="2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6" name="Line 122"/>
          <p:cNvSpPr>
            <a:spLocks noChangeShapeType="1"/>
          </p:cNvSpPr>
          <p:nvPr/>
        </p:nvSpPr>
        <p:spPr bwMode="auto">
          <a:xfrm>
            <a:off x="4697413" y="1744664"/>
            <a:ext cx="0" cy="3032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7" name="Freeform 123"/>
          <p:cNvSpPr>
            <a:spLocks/>
          </p:cNvSpPr>
          <p:nvPr/>
        </p:nvSpPr>
        <p:spPr bwMode="auto">
          <a:xfrm>
            <a:off x="4697413" y="17018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  <a:gd name="T12" fmla="*/ 29 w 29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8" name="Freeform 124"/>
          <p:cNvSpPr>
            <a:spLocks/>
          </p:cNvSpPr>
          <p:nvPr/>
        </p:nvSpPr>
        <p:spPr bwMode="auto">
          <a:xfrm>
            <a:off x="4697413" y="17018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59" name="Line 125"/>
          <p:cNvSpPr>
            <a:spLocks noChangeShapeType="1"/>
          </p:cNvSpPr>
          <p:nvPr/>
        </p:nvSpPr>
        <p:spPr bwMode="auto">
          <a:xfrm>
            <a:off x="4743451" y="1701801"/>
            <a:ext cx="0" cy="3032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0" name="Freeform 126"/>
          <p:cNvSpPr>
            <a:spLocks/>
          </p:cNvSpPr>
          <p:nvPr/>
        </p:nvSpPr>
        <p:spPr bwMode="auto">
          <a:xfrm>
            <a:off x="4697413" y="2001839"/>
            <a:ext cx="46038" cy="46038"/>
          </a:xfrm>
          <a:custGeom>
            <a:avLst/>
            <a:gdLst>
              <a:gd name="T0" fmla="*/ 29 w 29"/>
              <a:gd name="T1" fmla="*/ 0 h 29"/>
              <a:gd name="T2" fmla="*/ 29 w 29"/>
              <a:gd name="T3" fmla="*/ 0 h 29"/>
              <a:gd name="T4" fmla="*/ 29 w 29"/>
              <a:gd name="T5" fmla="*/ 2 h 29"/>
              <a:gd name="T6" fmla="*/ 0 w 29"/>
              <a:gd name="T7" fmla="*/ 29 h 29"/>
              <a:gd name="T8" fmla="*/ 0 w 29"/>
              <a:gd name="T9" fmla="*/ 29 h 29"/>
              <a:gd name="T10" fmla="*/ 0 w 29"/>
              <a:gd name="T11" fmla="*/ 27 h 29"/>
              <a:gd name="T12" fmla="*/ 29 w 29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9">
                <a:moveTo>
                  <a:pt x="29" y="0"/>
                </a:moveTo>
                <a:lnTo>
                  <a:pt x="29" y="0"/>
                </a:lnTo>
                <a:lnTo>
                  <a:pt x="29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1" name="Freeform 127"/>
          <p:cNvSpPr>
            <a:spLocks/>
          </p:cNvSpPr>
          <p:nvPr/>
        </p:nvSpPr>
        <p:spPr bwMode="auto">
          <a:xfrm>
            <a:off x="4697413" y="2001839"/>
            <a:ext cx="46038" cy="46038"/>
          </a:xfrm>
          <a:custGeom>
            <a:avLst/>
            <a:gdLst>
              <a:gd name="T0" fmla="*/ 29 w 29"/>
              <a:gd name="T1" fmla="*/ 0 h 29"/>
              <a:gd name="T2" fmla="*/ 29 w 29"/>
              <a:gd name="T3" fmla="*/ 0 h 29"/>
              <a:gd name="T4" fmla="*/ 29 w 29"/>
              <a:gd name="T5" fmla="*/ 2 h 29"/>
              <a:gd name="T6" fmla="*/ 0 w 29"/>
              <a:gd name="T7" fmla="*/ 29 h 29"/>
              <a:gd name="T8" fmla="*/ 0 w 29"/>
              <a:gd name="T9" fmla="*/ 29 h 29"/>
              <a:gd name="T10" fmla="*/ 0 w 29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9">
                <a:moveTo>
                  <a:pt x="29" y="0"/>
                </a:moveTo>
                <a:lnTo>
                  <a:pt x="29" y="0"/>
                </a:lnTo>
                <a:lnTo>
                  <a:pt x="29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2" name="Line 128"/>
          <p:cNvSpPr>
            <a:spLocks noChangeShapeType="1"/>
          </p:cNvSpPr>
          <p:nvPr/>
        </p:nvSpPr>
        <p:spPr bwMode="auto">
          <a:xfrm>
            <a:off x="4697413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3" name="Rectangle 129"/>
          <p:cNvSpPr>
            <a:spLocks noChangeArrowheads="1"/>
          </p:cNvSpPr>
          <p:nvPr/>
        </p:nvSpPr>
        <p:spPr bwMode="auto">
          <a:xfrm>
            <a:off x="4554538" y="1744664"/>
            <a:ext cx="142875" cy="300038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4" name="Line 130"/>
          <p:cNvSpPr>
            <a:spLocks noChangeShapeType="1"/>
          </p:cNvSpPr>
          <p:nvPr/>
        </p:nvSpPr>
        <p:spPr bwMode="auto">
          <a:xfrm>
            <a:off x="4554538" y="1744664"/>
            <a:ext cx="0" cy="3032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5" name="Line 131"/>
          <p:cNvSpPr>
            <a:spLocks noChangeShapeType="1"/>
          </p:cNvSpPr>
          <p:nvPr/>
        </p:nvSpPr>
        <p:spPr bwMode="auto">
          <a:xfrm>
            <a:off x="4554538" y="1744664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6" name="Line 132"/>
          <p:cNvSpPr>
            <a:spLocks noChangeShapeType="1"/>
          </p:cNvSpPr>
          <p:nvPr/>
        </p:nvSpPr>
        <p:spPr bwMode="auto">
          <a:xfrm>
            <a:off x="4697413" y="1744664"/>
            <a:ext cx="0" cy="3032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7" name="Line 133"/>
          <p:cNvSpPr>
            <a:spLocks noChangeShapeType="1"/>
          </p:cNvSpPr>
          <p:nvPr/>
        </p:nvSpPr>
        <p:spPr bwMode="auto">
          <a:xfrm>
            <a:off x="4554538" y="2044701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8" name="Line 134"/>
          <p:cNvSpPr>
            <a:spLocks noChangeShapeType="1"/>
          </p:cNvSpPr>
          <p:nvPr/>
        </p:nvSpPr>
        <p:spPr bwMode="auto">
          <a:xfrm>
            <a:off x="4554538" y="2044701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69" name="Freeform 135"/>
          <p:cNvSpPr>
            <a:spLocks/>
          </p:cNvSpPr>
          <p:nvPr/>
        </p:nvSpPr>
        <p:spPr bwMode="auto">
          <a:xfrm>
            <a:off x="4554538" y="1701801"/>
            <a:ext cx="188913" cy="42863"/>
          </a:xfrm>
          <a:custGeom>
            <a:avLst/>
            <a:gdLst>
              <a:gd name="T0" fmla="*/ 90 w 119"/>
              <a:gd name="T1" fmla="*/ 27 h 27"/>
              <a:gd name="T2" fmla="*/ 119 w 119"/>
              <a:gd name="T3" fmla="*/ 0 h 27"/>
              <a:gd name="T4" fmla="*/ 31 w 119"/>
              <a:gd name="T5" fmla="*/ 0 h 27"/>
              <a:gd name="T6" fmla="*/ 0 w 119"/>
              <a:gd name="T7" fmla="*/ 27 h 27"/>
              <a:gd name="T8" fmla="*/ 90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90" y="27"/>
                </a:moveTo>
                <a:lnTo>
                  <a:pt x="119" y="0"/>
                </a:lnTo>
                <a:lnTo>
                  <a:pt x="31" y="0"/>
                </a:lnTo>
                <a:lnTo>
                  <a:pt x="0" y="27"/>
                </a:lnTo>
                <a:lnTo>
                  <a:pt x="90" y="27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0" name="Freeform 136"/>
          <p:cNvSpPr>
            <a:spLocks/>
          </p:cNvSpPr>
          <p:nvPr/>
        </p:nvSpPr>
        <p:spPr bwMode="auto">
          <a:xfrm>
            <a:off x="4554538" y="1701801"/>
            <a:ext cx="188913" cy="42863"/>
          </a:xfrm>
          <a:custGeom>
            <a:avLst/>
            <a:gdLst>
              <a:gd name="T0" fmla="*/ 90 w 119"/>
              <a:gd name="T1" fmla="*/ 27 h 27"/>
              <a:gd name="T2" fmla="*/ 119 w 119"/>
              <a:gd name="T3" fmla="*/ 0 h 27"/>
              <a:gd name="T4" fmla="*/ 31 w 119"/>
              <a:gd name="T5" fmla="*/ 0 h 27"/>
              <a:gd name="T6" fmla="*/ 0 w 119"/>
              <a:gd name="T7" fmla="*/ 27 h 27"/>
              <a:gd name="T8" fmla="*/ 90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90" y="27"/>
                </a:moveTo>
                <a:lnTo>
                  <a:pt x="119" y="0"/>
                </a:lnTo>
                <a:lnTo>
                  <a:pt x="31" y="0"/>
                </a:lnTo>
                <a:lnTo>
                  <a:pt x="0" y="27"/>
                </a:lnTo>
                <a:lnTo>
                  <a:pt x="9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1" name="Freeform 137"/>
          <p:cNvSpPr>
            <a:spLocks/>
          </p:cNvSpPr>
          <p:nvPr/>
        </p:nvSpPr>
        <p:spPr bwMode="auto">
          <a:xfrm>
            <a:off x="4697413" y="17018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  <a:gd name="T12" fmla="*/ 29 w 29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2" name="Freeform 138"/>
          <p:cNvSpPr>
            <a:spLocks/>
          </p:cNvSpPr>
          <p:nvPr/>
        </p:nvSpPr>
        <p:spPr bwMode="auto">
          <a:xfrm>
            <a:off x="4697413" y="1701801"/>
            <a:ext cx="46038" cy="42863"/>
          </a:xfrm>
          <a:custGeom>
            <a:avLst/>
            <a:gdLst>
              <a:gd name="T0" fmla="*/ 29 w 29"/>
              <a:gd name="T1" fmla="*/ 0 h 27"/>
              <a:gd name="T2" fmla="*/ 29 w 29"/>
              <a:gd name="T3" fmla="*/ 0 h 27"/>
              <a:gd name="T4" fmla="*/ 29 w 29"/>
              <a:gd name="T5" fmla="*/ 0 h 27"/>
              <a:gd name="T6" fmla="*/ 0 w 29"/>
              <a:gd name="T7" fmla="*/ 27 h 27"/>
              <a:gd name="T8" fmla="*/ 0 w 29"/>
              <a:gd name="T9" fmla="*/ 27 h 27"/>
              <a:gd name="T10" fmla="*/ 0 w 29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7">
                <a:moveTo>
                  <a:pt x="29" y="0"/>
                </a:moveTo>
                <a:lnTo>
                  <a:pt x="29" y="0"/>
                </a:lnTo>
                <a:lnTo>
                  <a:pt x="29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3" name="Line 139"/>
          <p:cNvSpPr>
            <a:spLocks noChangeShapeType="1"/>
          </p:cNvSpPr>
          <p:nvPr/>
        </p:nvSpPr>
        <p:spPr bwMode="auto">
          <a:xfrm>
            <a:off x="4603751" y="1701801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4" name="Freeform 140"/>
          <p:cNvSpPr>
            <a:spLocks/>
          </p:cNvSpPr>
          <p:nvPr/>
        </p:nvSpPr>
        <p:spPr bwMode="auto">
          <a:xfrm>
            <a:off x="4554538" y="1701801"/>
            <a:ext cx="52388" cy="42863"/>
          </a:xfrm>
          <a:custGeom>
            <a:avLst/>
            <a:gdLst>
              <a:gd name="T0" fmla="*/ 31 w 33"/>
              <a:gd name="T1" fmla="*/ 0 h 27"/>
              <a:gd name="T2" fmla="*/ 33 w 33"/>
              <a:gd name="T3" fmla="*/ 0 h 27"/>
              <a:gd name="T4" fmla="*/ 33 w 33"/>
              <a:gd name="T5" fmla="*/ 0 h 27"/>
              <a:gd name="T6" fmla="*/ 0 w 33"/>
              <a:gd name="T7" fmla="*/ 27 h 27"/>
              <a:gd name="T8" fmla="*/ 0 w 33"/>
              <a:gd name="T9" fmla="*/ 27 h 27"/>
              <a:gd name="T10" fmla="*/ 0 w 33"/>
              <a:gd name="T11" fmla="*/ 27 h 27"/>
              <a:gd name="T12" fmla="*/ 31 w 33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7">
                <a:moveTo>
                  <a:pt x="31" y="0"/>
                </a:moveTo>
                <a:lnTo>
                  <a:pt x="33" y="0"/>
                </a:lnTo>
                <a:lnTo>
                  <a:pt x="33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5" name="Freeform 141"/>
          <p:cNvSpPr>
            <a:spLocks/>
          </p:cNvSpPr>
          <p:nvPr/>
        </p:nvSpPr>
        <p:spPr bwMode="auto">
          <a:xfrm>
            <a:off x="4554538" y="1701801"/>
            <a:ext cx="52388" cy="42863"/>
          </a:xfrm>
          <a:custGeom>
            <a:avLst/>
            <a:gdLst>
              <a:gd name="T0" fmla="*/ 31 w 33"/>
              <a:gd name="T1" fmla="*/ 0 h 27"/>
              <a:gd name="T2" fmla="*/ 33 w 33"/>
              <a:gd name="T3" fmla="*/ 0 h 27"/>
              <a:gd name="T4" fmla="*/ 33 w 33"/>
              <a:gd name="T5" fmla="*/ 0 h 27"/>
              <a:gd name="T6" fmla="*/ 0 w 33"/>
              <a:gd name="T7" fmla="*/ 27 h 27"/>
              <a:gd name="T8" fmla="*/ 0 w 33"/>
              <a:gd name="T9" fmla="*/ 27 h 27"/>
              <a:gd name="T10" fmla="*/ 0 w 33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7">
                <a:moveTo>
                  <a:pt x="31" y="0"/>
                </a:moveTo>
                <a:lnTo>
                  <a:pt x="33" y="0"/>
                </a:lnTo>
                <a:lnTo>
                  <a:pt x="33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6" name="Line 142"/>
          <p:cNvSpPr>
            <a:spLocks noChangeShapeType="1"/>
          </p:cNvSpPr>
          <p:nvPr/>
        </p:nvSpPr>
        <p:spPr bwMode="auto">
          <a:xfrm>
            <a:off x="4554538" y="1744664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7" name="Line 143"/>
          <p:cNvSpPr>
            <a:spLocks noChangeShapeType="1"/>
          </p:cNvSpPr>
          <p:nvPr/>
        </p:nvSpPr>
        <p:spPr bwMode="auto">
          <a:xfrm>
            <a:off x="4697413" y="1744664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8" name="Freeform 144"/>
          <p:cNvSpPr>
            <a:spLocks/>
          </p:cNvSpPr>
          <p:nvPr/>
        </p:nvSpPr>
        <p:spPr bwMode="auto">
          <a:xfrm>
            <a:off x="3402013" y="1158876"/>
            <a:ext cx="0" cy="885825"/>
          </a:xfrm>
          <a:custGeom>
            <a:avLst/>
            <a:gdLst>
              <a:gd name="T0" fmla="*/ 558 h 558"/>
              <a:gd name="T1" fmla="*/ 0 h 558"/>
              <a:gd name="T2" fmla="*/ 558 h 55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58">
                <a:moveTo>
                  <a:pt x="0" y="558"/>
                </a:moveTo>
                <a:lnTo>
                  <a:pt x="0" y="0"/>
                </a:lnTo>
                <a:lnTo>
                  <a:pt x="0" y="558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79" name="Freeform 145"/>
          <p:cNvSpPr>
            <a:spLocks/>
          </p:cNvSpPr>
          <p:nvPr/>
        </p:nvSpPr>
        <p:spPr bwMode="auto">
          <a:xfrm>
            <a:off x="3402013" y="1158876"/>
            <a:ext cx="0" cy="885825"/>
          </a:xfrm>
          <a:custGeom>
            <a:avLst/>
            <a:gdLst>
              <a:gd name="T0" fmla="*/ 558 h 558"/>
              <a:gd name="T1" fmla="*/ 0 h 558"/>
              <a:gd name="T2" fmla="*/ 558 h 55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58">
                <a:moveTo>
                  <a:pt x="0" y="558"/>
                </a:moveTo>
                <a:lnTo>
                  <a:pt x="0" y="0"/>
                </a:lnTo>
                <a:lnTo>
                  <a:pt x="0" y="5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0" name="Line 146"/>
          <p:cNvSpPr>
            <a:spLocks noChangeShapeType="1"/>
          </p:cNvSpPr>
          <p:nvPr/>
        </p:nvSpPr>
        <p:spPr bwMode="auto">
          <a:xfrm>
            <a:off x="3405188" y="1158876"/>
            <a:ext cx="0" cy="8890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1" name="Freeform 147"/>
          <p:cNvSpPr>
            <a:spLocks/>
          </p:cNvSpPr>
          <p:nvPr/>
        </p:nvSpPr>
        <p:spPr bwMode="auto">
          <a:xfrm>
            <a:off x="3390901" y="20447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2" name="Freeform 148"/>
          <p:cNvSpPr>
            <a:spLocks/>
          </p:cNvSpPr>
          <p:nvPr/>
        </p:nvSpPr>
        <p:spPr bwMode="auto">
          <a:xfrm>
            <a:off x="3390901" y="20447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3" name="Line 149"/>
          <p:cNvSpPr>
            <a:spLocks noChangeShapeType="1"/>
          </p:cNvSpPr>
          <p:nvPr/>
        </p:nvSpPr>
        <p:spPr bwMode="auto">
          <a:xfrm>
            <a:off x="3390901" y="2044701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4" name="Freeform 150"/>
          <p:cNvSpPr>
            <a:spLocks/>
          </p:cNvSpPr>
          <p:nvPr/>
        </p:nvSpPr>
        <p:spPr bwMode="auto">
          <a:xfrm>
            <a:off x="3390901" y="18669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5" name="Freeform 151"/>
          <p:cNvSpPr>
            <a:spLocks/>
          </p:cNvSpPr>
          <p:nvPr/>
        </p:nvSpPr>
        <p:spPr bwMode="auto">
          <a:xfrm>
            <a:off x="3390901" y="18669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6" name="Line 152"/>
          <p:cNvSpPr>
            <a:spLocks noChangeShapeType="1"/>
          </p:cNvSpPr>
          <p:nvPr/>
        </p:nvSpPr>
        <p:spPr bwMode="auto">
          <a:xfrm>
            <a:off x="3390901" y="1866901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7" name="Freeform 153"/>
          <p:cNvSpPr>
            <a:spLocks/>
          </p:cNvSpPr>
          <p:nvPr/>
        </p:nvSpPr>
        <p:spPr bwMode="auto">
          <a:xfrm>
            <a:off x="3390901" y="1690689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8" name="Freeform 154"/>
          <p:cNvSpPr>
            <a:spLocks/>
          </p:cNvSpPr>
          <p:nvPr/>
        </p:nvSpPr>
        <p:spPr bwMode="auto">
          <a:xfrm>
            <a:off x="3390901" y="1690689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89" name="Line 155"/>
          <p:cNvSpPr>
            <a:spLocks noChangeShapeType="1"/>
          </p:cNvSpPr>
          <p:nvPr/>
        </p:nvSpPr>
        <p:spPr bwMode="auto">
          <a:xfrm>
            <a:off x="3390901" y="1690689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0" name="Freeform 156"/>
          <p:cNvSpPr>
            <a:spLocks/>
          </p:cNvSpPr>
          <p:nvPr/>
        </p:nvSpPr>
        <p:spPr bwMode="auto">
          <a:xfrm>
            <a:off x="3390901" y="1512889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1" name="Freeform 157"/>
          <p:cNvSpPr>
            <a:spLocks/>
          </p:cNvSpPr>
          <p:nvPr/>
        </p:nvSpPr>
        <p:spPr bwMode="auto">
          <a:xfrm>
            <a:off x="3390901" y="1512889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2" name="Line 158"/>
          <p:cNvSpPr>
            <a:spLocks noChangeShapeType="1"/>
          </p:cNvSpPr>
          <p:nvPr/>
        </p:nvSpPr>
        <p:spPr bwMode="auto">
          <a:xfrm>
            <a:off x="3390901" y="1512889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3" name="Freeform 159"/>
          <p:cNvSpPr>
            <a:spLocks/>
          </p:cNvSpPr>
          <p:nvPr/>
        </p:nvSpPr>
        <p:spPr bwMode="auto">
          <a:xfrm>
            <a:off x="3390901" y="133667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4" name="Freeform 160"/>
          <p:cNvSpPr>
            <a:spLocks/>
          </p:cNvSpPr>
          <p:nvPr/>
        </p:nvSpPr>
        <p:spPr bwMode="auto">
          <a:xfrm>
            <a:off x="3390901" y="133667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5" name="Line 161"/>
          <p:cNvSpPr>
            <a:spLocks noChangeShapeType="1"/>
          </p:cNvSpPr>
          <p:nvPr/>
        </p:nvSpPr>
        <p:spPr bwMode="auto">
          <a:xfrm>
            <a:off x="3390901" y="1336676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6" name="Freeform 162"/>
          <p:cNvSpPr>
            <a:spLocks/>
          </p:cNvSpPr>
          <p:nvPr/>
        </p:nvSpPr>
        <p:spPr bwMode="auto">
          <a:xfrm>
            <a:off x="3390901" y="115887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7" name="Freeform 163"/>
          <p:cNvSpPr>
            <a:spLocks/>
          </p:cNvSpPr>
          <p:nvPr/>
        </p:nvSpPr>
        <p:spPr bwMode="auto">
          <a:xfrm>
            <a:off x="3390901" y="115887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8" name="Line 164"/>
          <p:cNvSpPr>
            <a:spLocks noChangeShapeType="1"/>
          </p:cNvSpPr>
          <p:nvPr/>
        </p:nvSpPr>
        <p:spPr bwMode="auto">
          <a:xfrm>
            <a:off x="3390901" y="1158876"/>
            <a:ext cx="14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499" name="Freeform 165"/>
          <p:cNvSpPr>
            <a:spLocks/>
          </p:cNvSpPr>
          <p:nvPr/>
        </p:nvSpPr>
        <p:spPr bwMode="auto">
          <a:xfrm>
            <a:off x="3402013" y="2044701"/>
            <a:ext cx="1398588" cy="0"/>
          </a:xfrm>
          <a:custGeom>
            <a:avLst/>
            <a:gdLst>
              <a:gd name="T0" fmla="*/ 0 w 881"/>
              <a:gd name="T1" fmla="*/ 881 w 881"/>
              <a:gd name="T2" fmla="*/ 0 w 8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881">
                <a:moveTo>
                  <a:pt x="0" y="0"/>
                </a:moveTo>
                <a:lnTo>
                  <a:pt x="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0" name="Freeform 166"/>
          <p:cNvSpPr>
            <a:spLocks/>
          </p:cNvSpPr>
          <p:nvPr/>
        </p:nvSpPr>
        <p:spPr bwMode="auto">
          <a:xfrm>
            <a:off x="3402013" y="2044701"/>
            <a:ext cx="1398588" cy="0"/>
          </a:xfrm>
          <a:custGeom>
            <a:avLst/>
            <a:gdLst>
              <a:gd name="T0" fmla="*/ 0 w 881"/>
              <a:gd name="T1" fmla="*/ 881 w 881"/>
              <a:gd name="T2" fmla="*/ 0 w 8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881">
                <a:moveTo>
                  <a:pt x="0" y="0"/>
                </a:moveTo>
                <a:lnTo>
                  <a:pt x="881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1" name="Line 167"/>
          <p:cNvSpPr>
            <a:spLocks noChangeShapeType="1"/>
          </p:cNvSpPr>
          <p:nvPr/>
        </p:nvSpPr>
        <p:spPr bwMode="auto">
          <a:xfrm>
            <a:off x="3402013" y="2044701"/>
            <a:ext cx="13985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2" name="Freeform 168"/>
          <p:cNvSpPr>
            <a:spLocks/>
          </p:cNvSpPr>
          <p:nvPr/>
        </p:nvSpPr>
        <p:spPr bwMode="auto">
          <a:xfrm>
            <a:off x="340201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3" name="Freeform 169"/>
          <p:cNvSpPr>
            <a:spLocks/>
          </p:cNvSpPr>
          <p:nvPr/>
        </p:nvSpPr>
        <p:spPr bwMode="auto">
          <a:xfrm>
            <a:off x="340201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4" name="Line 170"/>
          <p:cNvSpPr>
            <a:spLocks noChangeShapeType="1"/>
          </p:cNvSpPr>
          <p:nvPr/>
        </p:nvSpPr>
        <p:spPr bwMode="auto">
          <a:xfrm>
            <a:off x="3405188" y="20447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5" name="Freeform 171"/>
          <p:cNvSpPr>
            <a:spLocks/>
          </p:cNvSpPr>
          <p:nvPr/>
        </p:nvSpPr>
        <p:spPr bwMode="auto">
          <a:xfrm>
            <a:off x="3749676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6" name="Freeform 172"/>
          <p:cNvSpPr>
            <a:spLocks/>
          </p:cNvSpPr>
          <p:nvPr/>
        </p:nvSpPr>
        <p:spPr bwMode="auto">
          <a:xfrm>
            <a:off x="3749676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7" name="Line 173"/>
          <p:cNvSpPr>
            <a:spLocks noChangeShapeType="1"/>
          </p:cNvSpPr>
          <p:nvPr/>
        </p:nvSpPr>
        <p:spPr bwMode="auto">
          <a:xfrm>
            <a:off x="3749676" y="20447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8" name="Freeform 174"/>
          <p:cNvSpPr>
            <a:spLocks/>
          </p:cNvSpPr>
          <p:nvPr/>
        </p:nvSpPr>
        <p:spPr bwMode="auto">
          <a:xfrm>
            <a:off x="410051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09" name="Freeform 175"/>
          <p:cNvSpPr>
            <a:spLocks/>
          </p:cNvSpPr>
          <p:nvPr/>
        </p:nvSpPr>
        <p:spPr bwMode="auto">
          <a:xfrm>
            <a:off x="410051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0" name="Line 176"/>
          <p:cNvSpPr>
            <a:spLocks noChangeShapeType="1"/>
          </p:cNvSpPr>
          <p:nvPr/>
        </p:nvSpPr>
        <p:spPr bwMode="auto">
          <a:xfrm>
            <a:off x="4100513" y="20447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1" name="Freeform 177"/>
          <p:cNvSpPr>
            <a:spLocks/>
          </p:cNvSpPr>
          <p:nvPr/>
        </p:nvSpPr>
        <p:spPr bwMode="auto">
          <a:xfrm>
            <a:off x="444976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2" name="Freeform 178"/>
          <p:cNvSpPr>
            <a:spLocks/>
          </p:cNvSpPr>
          <p:nvPr/>
        </p:nvSpPr>
        <p:spPr bwMode="auto">
          <a:xfrm>
            <a:off x="4449763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3" name="Line 179"/>
          <p:cNvSpPr>
            <a:spLocks noChangeShapeType="1"/>
          </p:cNvSpPr>
          <p:nvPr/>
        </p:nvSpPr>
        <p:spPr bwMode="auto">
          <a:xfrm>
            <a:off x="4452938" y="20447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4" name="Freeform 180"/>
          <p:cNvSpPr>
            <a:spLocks/>
          </p:cNvSpPr>
          <p:nvPr/>
        </p:nvSpPr>
        <p:spPr bwMode="auto">
          <a:xfrm>
            <a:off x="4800601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5" name="Freeform 181"/>
          <p:cNvSpPr>
            <a:spLocks/>
          </p:cNvSpPr>
          <p:nvPr/>
        </p:nvSpPr>
        <p:spPr bwMode="auto">
          <a:xfrm>
            <a:off x="4800601" y="20447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6" name="Line 182"/>
          <p:cNvSpPr>
            <a:spLocks noChangeShapeType="1"/>
          </p:cNvSpPr>
          <p:nvPr/>
        </p:nvSpPr>
        <p:spPr bwMode="auto">
          <a:xfrm>
            <a:off x="4800601" y="20447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7" name="Rectangle 183"/>
          <p:cNvSpPr>
            <a:spLocks noChangeArrowheads="1"/>
          </p:cNvSpPr>
          <p:nvPr/>
        </p:nvSpPr>
        <p:spPr bwMode="auto">
          <a:xfrm>
            <a:off x="4746626" y="1724026"/>
            <a:ext cx="1373188" cy="1147763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8" name="Rectangle 184"/>
          <p:cNvSpPr>
            <a:spLocks noChangeArrowheads="1"/>
          </p:cNvSpPr>
          <p:nvPr/>
        </p:nvSpPr>
        <p:spPr bwMode="auto">
          <a:xfrm>
            <a:off x="4746626" y="1724026"/>
            <a:ext cx="1373188" cy="1147763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19" name="Freeform 185"/>
          <p:cNvSpPr>
            <a:spLocks/>
          </p:cNvSpPr>
          <p:nvPr/>
        </p:nvSpPr>
        <p:spPr bwMode="auto">
          <a:xfrm>
            <a:off x="4918076" y="2700339"/>
            <a:ext cx="1108075" cy="42863"/>
          </a:xfrm>
          <a:custGeom>
            <a:avLst/>
            <a:gdLst>
              <a:gd name="T0" fmla="*/ 0 w 698"/>
              <a:gd name="T1" fmla="*/ 27 h 27"/>
              <a:gd name="T2" fmla="*/ 31 w 698"/>
              <a:gd name="T3" fmla="*/ 0 h 27"/>
              <a:gd name="T4" fmla="*/ 698 w 698"/>
              <a:gd name="T5" fmla="*/ 0 h 27"/>
              <a:gd name="T6" fmla="*/ 667 w 698"/>
              <a:gd name="T7" fmla="*/ 27 h 27"/>
              <a:gd name="T8" fmla="*/ 0 w 698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8" h="27">
                <a:moveTo>
                  <a:pt x="0" y="27"/>
                </a:moveTo>
                <a:lnTo>
                  <a:pt x="31" y="0"/>
                </a:lnTo>
                <a:lnTo>
                  <a:pt x="698" y="0"/>
                </a:lnTo>
                <a:lnTo>
                  <a:pt x="667" y="27"/>
                </a:lnTo>
                <a:lnTo>
                  <a:pt x="0" y="27"/>
                </a:lnTo>
                <a:close/>
              </a:path>
            </a:pathLst>
          </a:cu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0" name="Freeform 186"/>
          <p:cNvSpPr>
            <a:spLocks/>
          </p:cNvSpPr>
          <p:nvPr/>
        </p:nvSpPr>
        <p:spPr bwMode="auto">
          <a:xfrm>
            <a:off x="4918076" y="2700339"/>
            <a:ext cx="1108075" cy="42863"/>
          </a:xfrm>
          <a:custGeom>
            <a:avLst/>
            <a:gdLst>
              <a:gd name="T0" fmla="*/ 0 w 698"/>
              <a:gd name="T1" fmla="*/ 27 h 27"/>
              <a:gd name="T2" fmla="*/ 31 w 698"/>
              <a:gd name="T3" fmla="*/ 0 h 27"/>
              <a:gd name="T4" fmla="*/ 698 w 698"/>
              <a:gd name="T5" fmla="*/ 0 h 27"/>
              <a:gd name="T6" fmla="*/ 667 w 698"/>
              <a:gd name="T7" fmla="*/ 27 h 27"/>
              <a:gd name="T8" fmla="*/ 0 w 698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8" h="27">
                <a:moveTo>
                  <a:pt x="0" y="27"/>
                </a:moveTo>
                <a:lnTo>
                  <a:pt x="31" y="0"/>
                </a:lnTo>
                <a:lnTo>
                  <a:pt x="698" y="0"/>
                </a:lnTo>
                <a:lnTo>
                  <a:pt x="667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1" name="Freeform 187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2" name="Freeform 188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3" name="Line 189"/>
          <p:cNvSpPr>
            <a:spLocks noChangeShapeType="1"/>
          </p:cNvSpPr>
          <p:nvPr/>
        </p:nvSpPr>
        <p:spPr bwMode="auto">
          <a:xfrm>
            <a:off x="4967288" y="2700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4" name="Freeform 190"/>
          <p:cNvSpPr>
            <a:spLocks/>
          </p:cNvSpPr>
          <p:nvPr/>
        </p:nvSpPr>
        <p:spPr bwMode="auto">
          <a:xfrm>
            <a:off x="4918076" y="2571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2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5" name="Freeform 191"/>
          <p:cNvSpPr>
            <a:spLocks/>
          </p:cNvSpPr>
          <p:nvPr/>
        </p:nvSpPr>
        <p:spPr bwMode="auto">
          <a:xfrm>
            <a:off x="4918076" y="2571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2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6" name="Line 192"/>
          <p:cNvSpPr>
            <a:spLocks noChangeShapeType="1"/>
          </p:cNvSpPr>
          <p:nvPr/>
        </p:nvSpPr>
        <p:spPr bwMode="auto">
          <a:xfrm>
            <a:off x="4967288" y="257175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7" name="Freeform 193"/>
          <p:cNvSpPr>
            <a:spLocks/>
          </p:cNvSpPr>
          <p:nvPr/>
        </p:nvSpPr>
        <p:spPr bwMode="auto">
          <a:xfrm>
            <a:off x="4918076" y="2446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8" name="Freeform 194"/>
          <p:cNvSpPr>
            <a:spLocks/>
          </p:cNvSpPr>
          <p:nvPr/>
        </p:nvSpPr>
        <p:spPr bwMode="auto">
          <a:xfrm>
            <a:off x="4918076" y="2446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29" name="Line 195"/>
          <p:cNvSpPr>
            <a:spLocks noChangeShapeType="1"/>
          </p:cNvSpPr>
          <p:nvPr/>
        </p:nvSpPr>
        <p:spPr bwMode="auto">
          <a:xfrm>
            <a:off x="4967288" y="2446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0" name="Freeform 196"/>
          <p:cNvSpPr>
            <a:spLocks/>
          </p:cNvSpPr>
          <p:nvPr/>
        </p:nvSpPr>
        <p:spPr bwMode="auto">
          <a:xfrm>
            <a:off x="4918076" y="2317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1" name="Freeform 197"/>
          <p:cNvSpPr>
            <a:spLocks/>
          </p:cNvSpPr>
          <p:nvPr/>
        </p:nvSpPr>
        <p:spPr bwMode="auto">
          <a:xfrm>
            <a:off x="4918076" y="2317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2" name="Line 198"/>
          <p:cNvSpPr>
            <a:spLocks noChangeShapeType="1"/>
          </p:cNvSpPr>
          <p:nvPr/>
        </p:nvSpPr>
        <p:spPr bwMode="auto">
          <a:xfrm>
            <a:off x="4967288" y="231775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3" name="Freeform 199"/>
          <p:cNvSpPr>
            <a:spLocks/>
          </p:cNvSpPr>
          <p:nvPr/>
        </p:nvSpPr>
        <p:spPr bwMode="auto">
          <a:xfrm>
            <a:off x="4918076" y="2192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5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4" name="Freeform 200"/>
          <p:cNvSpPr>
            <a:spLocks/>
          </p:cNvSpPr>
          <p:nvPr/>
        </p:nvSpPr>
        <p:spPr bwMode="auto">
          <a:xfrm>
            <a:off x="4918076" y="2192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5" name="Line 201"/>
          <p:cNvSpPr>
            <a:spLocks noChangeShapeType="1"/>
          </p:cNvSpPr>
          <p:nvPr/>
        </p:nvSpPr>
        <p:spPr bwMode="auto">
          <a:xfrm>
            <a:off x="4967288" y="2192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6" name="Freeform 202"/>
          <p:cNvSpPr>
            <a:spLocks/>
          </p:cNvSpPr>
          <p:nvPr/>
        </p:nvSpPr>
        <p:spPr bwMode="auto">
          <a:xfrm>
            <a:off x="4918076" y="2063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7" name="Freeform 203"/>
          <p:cNvSpPr>
            <a:spLocks/>
          </p:cNvSpPr>
          <p:nvPr/>
        </p:nvSpPr>
        <p:spPr bwMode="auto">
          <a:xfrm>
            <a:off x="4918076" y="2063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8" name="Line 204"/>
          <p:cNvSpPr>
            <a:spLocks noChangeShapeType="1"/>
          </p:cNvSpPr>
          <p:nvPr/>
        </p:nvSpPr>
        <p:spPr bwMode="auto">
          <a:xfrm>
            <a:off x="4967288" y="206375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39" name="Freeform 205"/>
          <p:cNvSpPr>
            <a:spLocks/>
          </p:cNvSpPr>
          <p:nvPr/>
        </p:nvSpPr>
        <p:spPr bwMode="auto">
          <a:xfrm>
            <a:off x="4918076" y="1935164"/>
            <a:ext cx="49213" cy="46038"/>
          </a:xfrm>
          <a:custGeom>
            <a:avLst/>
            <a:gdLst>
              <a:gd name="T0" fmla="*/ 31 w 31"/>
              <a:gd name="T1" fmla="*/ 0 h 29"/>
              <a:gd name="T2" fmla="*/ 31 w 31"/>
              <a:gd name="T3" fmla="*/ 0 h 29"/>
              <a:gd name="T4" fmla="*/ 31 w 31"/>
              <a:gd name="T5" fmla="*/ 2 h 29"/>
              <a:gd name="T6" fmla="*/ 0 w 31"/>
              <a:gd name="T7" fmla="*/ 29 h 29"/>
              <a:gd name="T8" fmla="*/ 0 w 31"/>
              <a:gd name="T9" fmla="*/ 29 h 29"/>
              <a:gd name="T10" fmla="*/ 0 w 31"/>
              <a:gd name="T11" fmla="*/ 27 h 29"/>
              <a:gd name="T12" fmla="*/ 31 w 31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9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40" name="Freeform 206"/>
          <p:cNvSpPr>
            <a:spLocks/>
          </p:cNvSpPr>
          <p:nvPr/>
        </p:nvSpPr>
        <p:spPr bwMode="auto">
          <a:xfrm>
            <a:off x="4918076" y="1935164"/>
            <a:ext cx="49213" cy="46038"/>
          </a:xfrm>
          <a:custGeom>
            <a:avLst/>
            <a:gdLst>
              <a:gd name="T0" fmla="*/ 31 w 31"/>
              <a:gd name="T1" fmla="*/ 0 h 29"/>
              <a:gd name="T2" fmla="*/ 31 w 31"/>
              <a:gd name="T3" fmla="*/ 0 h 29"/>
              <a:gd name="T4" fmla="*/ 31 w 31"/>
              <a:gd name="T5" fmla="*/ 2 h 29"/>
              <a:gd name="T6" fmla="*/ 0 w 31"/>
              <a:gd name="T7" fmla="*/ 29 h 29"/>
              <a:gd name="T8" fmla="*/ 0 w 31"/>
              <a:gd name="T9" fmla="*/ 29 h 29"/>
              <a:gd name="T10" fmla="*/ 0 w 31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9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1" name="Line 208"/>
          <p:cNvSpPr>
            <a:spLocks noChangeShapeType="1"/>
          </p:cNvSpPr>
          <p:nvPr/>
        </p:nvSpPr>
        <p:spPr bwMode="auto">
          <a:xfrm>
            <a:off x="4967288" y="1938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2" name="Freeform 209"/>
          <p:cNvSpPr>
            <a:spLocks/>
          </p:cNvSpPr>
          <p:nvPr/>
        </p:nvSpPr>
        <p:spPr bwMode="auto">
          <a:xfrm>
            <a:off x="4918076" y="1809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3" name="Freeform 210"/>
          <p:cNvSpPr>
            <a:spLocks/>
          </p:cNvSpPr>
          <p:nvPr/>
        </p:nvSpPr>
        <p:spPr bwMode="auto">
          <a:xfrm>
            <a:off x="4918076" y="1809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4" name="Line 211"/>
          <p:cNvSpPr>
            <a:spLocks noChangeShapeType="1"/>
          </p:cNvSpPr>
          <p:nvPr/>
        </p:nvSpPr>
        <p:spPr bwMode="auto">
          <a:xfrm>
            <a:off x="4967288" y="180975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5" name="Freeform 212"/>
          <p:cNvSpPr>
            <a:spLocks/>
          </p:cNvSpPr>
          <p:nvPr/>
        </p:nvSpPr>
        <p:spPr bwMode="auto">
          <a:xfrm>
            <a:off x="5976938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6" name="Freeform 213"/>
          <p:cNvSpPr>
            <a:spLocks/>
          </p:cNvSpPr>
          <p:nvPr/>
        </p:nvSpPr>
        <p:spPr bwMode="auto">
          <a:xfrm>
            <a:off x="5976938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7" name="Line 214"/>
          <p:cNvSpPr>
            <a:spLocks noChangeShapeType="1"/>
          </p:cNvSpPr>
          <p:nvPr/>
        </p:nvSpPr>
        <p:spPr bwMode="auto">
          <a:xfrm>
            <a:off x="4918076" y="274320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8" name="Freeform 215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49" name="Freeform 216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0" name="Line 217"/>
          <p:cNvSpPr>
            <a:spLocks noChangeShapeType="1"/>
          </p:cNvSpPr>
          <p:nvPr/>
        </p:nvSpPr>
        <p:spPr bwMode="auto">
          <a:xfrm>
            <a:off x="4967288" y="2700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1" name="Line 218"/>
          <p:cNvSpPr>
            <a:spLocks noChangeShapeType="1"/>
          </p:cNvSpPr>
          <p:nvPr/>
        </p:nvSpPr>
        <p:spPr bwMode="auto">
          <a:xfrm>
            <a:off x="6026151" y="2700339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2" name="Line 219"/>
          <p:cNvSpPr>
            <a:spLocks noChangeShapeType="1"/>
          </p:cNvSpPr>
          <p:nvPr/>
        </p:nvSpPr>
        <p:spPr bwMode="auto">
          <a:xfrm>
            <a:off x="4918076" y="1852614"/>
            <a:ext cx="0" cy="890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3" name="Freeform 220"/>
          <p:cNvSpPr>
            <a:spLocks/>
          </p:cNvSpPr>
          <p:nvPr/>
        </p:nvSpPr>
        <p:spPr bwMode="auto">
          <a:xfrm>
            <a:off x="4918076" y="1809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4" name="Freeform 221"/>
          <p:cNvSpPr>
            <a:spLocks/>
          </p:cNvSpPr>
          <p:nvPr/>
        </p:nvSpPr>
        <p:spPr bwMode="auto">
          <a:xfrm>
            <a:off x="4918076" y="18097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5" name="Line 222"/>
          <p:cNvSpPr>
            <a:spLocks noChangeShapeType="1"/>
          </p:cNvSpPr>
          <p:nvPr/>
        </p:nvSpPr>
        <p:spPr bwMode="auto">
          <a:xfrm>
            <a:off x="4967288" y="1809751"/>
            <a:ext cx="0" cy="890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6" name="Freeform 223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7" name="Freeform 224"/>
          <p:cNvSpPr>
            <a:spLocks/>
          </p:cNvSpPr>
          <p:nvPr/>
        </p:nvSpPr>
        <p:spPr bwMode="auto">
          <a:xfrm>
            <a:off x="4918076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8" name="Line 225"/>
          <p:cNvSpPr>
            <a:spLocks noChangeShapeType="1"/>
          </p:cNvSpPr>
          <p:nvPr/>
        </p:nvSpPr>
        <p:spPr bwMode="auto">
          <a:xfrm>
            <a:off x="4918076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59" name="Line 226"/>
          <p:cNvSpPr>
            <a:spLocks noChangeShapeType="1"/>
          </p:cNvSpPr>
          <p:nvPr/>
        </p:nvSpPr>
        <p:spPr bwMode="auto">
          <a:xfrm>
            <a:off x="4967288" y="1809751"/>
            <a:ext cx="0" cy="890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0" name="Line 227"/>
          <p:cNvSpPr>
            <a:spLocks noChangeShapeType="1"/>
          </p:cNvSpPr>
          <p:nvPr/>
        </p:nvSpPr>
        <p:spPr bwMode="auto">
          <a:xfrm>
            <a:off x="4967288" y="180975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1" name="Line 228"/>
          <p:cNvSpPr>
            <a:spLocks noChangeShapeType="1"/>
          </p:cNvSpPr>
          <p:nvPr/>
        </p:nvSpPr>
        <p:spPr bwMode="auto">
          <a:xfrm>
            <a:off x="6026151" y="1809751"/>
            <a:ext cx="0" cy="890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2" name="Line 229"/>
          <p:cNvSpPr>
            <a:spLocks noChangeShapeType="1"/>
          </p:cNvSpPr>
          <p:nvPr/>
        </p:nvSpPr>
        <p:spPr bwMode="auto">
          <a:xfrm>
            <a:off x="4967288" y="2700339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3" name="Line 230"/>
          <p:cNvSpPr>
            <a:spLocks noChangeShapeType="1"/>
          </p:cNvSpPr>
          <p:nvPr/>
        </p:nvSpPr>
        <p:spPr bwMode="auto">
          <a:xfrm>
            <a:off x="4967288" y="2700339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4" name="Freeform 231"/>
          <p:cNvSpPr>
            <a:spLocks/>
          </p:cNvSpPr>
          <p:nvPr/>
        </p:nvSpPr>
        <p:spPr bwMode="auto">
          <a:xfrm>
            <a:off x="5164138" y="1898651"/>
            <a:ext cx="47625" cy="844550"/>
          </a:xfrm>
          <a:custGeom>
            <a:avLst/>
            <a:gdLst>
              <a:gd name="T0" fmla="*/ 0 w 30"/>
              <a:gd name="T1" fmla="*/ 532 h 532"/>
              <a:gd name="T2" fmla="*/ 0 w 30"/>
              <a:gd name="T3" fmla="*/ 27 h 532"/>
              <a:gd name="T4" fmla="*/ 30 w 30"/>
              <a:gd name="T5" fmla="*/ 0 h 532"/>
              <a:gd name="T6" fmla="*/ 30 w 30"/>
              <a:gd name="T7" fmla="*/ 505 h 532"/>
              <a:gd name="T8" fmla="*/ 0 w 30"/>
              <a:gd name="T9" fmla="*/ 53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532">
                <a:moveTo>
                  <a:pt x="0" y="532"/>
                </a:moveTo>
                <a:lnTo>
                  <a:pt x="0" y="27"/>
                </a:lnTo>
                <a:lnTo>
                  <a:pt x="30" y="0"/>
                </a:lnTo>
                <a:lnTo>
                  <a:pt x="30" y="505"/>
                </a:lnTo>
                <a:lnTo>
                  <a:pt x="0" y="532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5" name="Freeform 232"/>
          <p:cNvSpPr>
            <a:spLocks/>
          </p:cNvSpPr>
          <p:nvPr/>
        </p:nvSpPr>
        <p:spPr bwMode="auto">
          <a:xfrm>
            <a:off x="5164138" y="1898651"/>
            <a:ext cx="47625" cy="844550"/>
          </a:xfrm>
          <a:custGeom>
            <a:avLst/>
            <a:gdLst>
              <a:gd name="T0" fmla="*/ 0 w 30"/>
              <a:gd name="T1" fmla="*/ 532 h 532"/>
              <a:gd name="T2" fmla="*/ 0 w 30"/>
              <a:gd name="T3" fmla="*/ 27 h 532"/>
              <a:gd name="T4" fmla="*/ 30 w 30"/>
              <a:gd name="T5" fmla="*/ 0 h 532"/>
              <a:gd name="T6" fmla="*/ 30 w 30"/>
              <a:gd name="T7" fmla="*/ 505 h 532"/>
              <a:gd name="T8" fmla="*/ 0 w 30"/>
              <a:gd name="T9" fmla="*/ 53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532">
                <a:moveTo>
                  <a:pt x="0" y="532"/>
                </a:moveTo>
                <a:lnTo>
                  <a:pt x="0" y="27"/>
                </a:lnTo>
                <a:lnTo>
                  <a:pt x="30" y="0"/>
                </a:lnTo>
                <a:lnTo>
                  <a:pt x="30" y="505"/>
                </a:lnTo>
                <a:lnTo>
                  <a:pt x="0" y="5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6" name="Line 233"/>
          <p:cNvSpPr>
            <a:spLocks noChangeShapeType="1"/>
          </p:cNvSpPr>
          <p:nvPr/>
        </p:nvSpPr>
        <p:spPr bwMode="auto">
          <a:xfrm>
            <a:off x="5164138" y="1941514"/>
            <a:ext cx="0" cy="8016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7" name="Freeform 234"/>
          <p:cNvSpPr>
            <a:spLocks/>
          </p:cNvSpPr>
          <p:nvPr/>
        </p:nvSpPr>
        <p:spPr bwMode="auto">
          <a:xfrm>
            <a:off x="5164138" y="1898651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  <a:gd name="T12" fmla="*/ 30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8" name="Freeform 235"/>
          <p:cNvSpPr>
            <a:spLocks/>
          </p:cNvSpPr>
          <p:nvPr/>
        </p:nvSpPr>
        <p:spPr bwMode="auto">
          <a:xfrm>
            <a:off x="5164138" y="1898651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69" name="Line 236"/>
          <p:cNvSpPr>
            <a:spLocks noChangeShapeType="1"/>
          </p:cNvSpPr>
          <p:nvPr/>
        </p:nvSpPr>
        <p:spPr bwMode="auto">
          <a:xfrm>
            <a:off x="5211763" y="1898651"/>
            <a:ext cx="0" cy="8016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0" name="Freeform 237"/>
          <p:cNvSpPr>
            <a:spLocks/>
          </p:cNvSpPr>
          <p:nvPr/>
        </p:nvSpPr>
        <p:spPr bwMode="auto">
          <a:xfrm>
            <a:off x="5164138" y="2700339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  <a:gd name="T12" fmla="*/ 30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1" name="Freeform 238"/>
          <p:cNvSpPr>
            <a:spLocks/>
          </p:cNvSpPr>
          <p:nvPr/>
        </p:nvSpPr>
        <p:spPr bwMode="auto">
          <a:xfrm>
            <a:off x="5164138" y="2700339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2" name="Line 239"/>
          <p:cNvSpPr>
            <a:spLocks noChangeShapeType="1"/>
          </p:cNvSpPr>
          <p:nvPr/>
        </p:nvSpPr>
        <p:spPr bwMode="auto">
          <a:xfrm>
            <a:off x="5164138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3" name="Rectangle 240"/>
          <p:cNvSpPr>
            <a:spLocks noChangeArrowheads="1"/>
          </p:cNvSpPr>
          <p:nvPr/>
        </p:nvSpPr>
        <p:spPr bwMode="auto">
          <a:xfrm>
            <a:off x="5022851" y="1941514"/>
            <a:ext cx="141288" cy="801688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4" name="Line 241"/>
          <p:cNvSpPr>
            <a:spLocks noChangeShapeType="1"/>
          </p:cNvSpPr>
          <p:nvPr/>
        </p:nvSpPr>
        <p:spPr bwMode="auto">
          <a:xfrm>
            <a:off x="5022851" y="1941514"/>
            <a:ext cx="0" cy="8016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5" name="Line 242"/>
          <p:cNvSpPr>
            <a:spLocks noChangeShapeType="1"/>
          </p:cNvSpPr>
          <p:nvPr/>
        </p:nvSpPr>
        <p:spPr bwMode="auto">
          <a:xfrm>
            <a:off x="5022851" y="1941514"/>
            <a:ext cx="141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6" name="Line 243"/>
          <p:cNvSpPr>
            <a:spLocks noChangeShapeType="1"/>
          </p:cNvSpPr>
          <p:nvPr/>
        </p:nvSpPr>
        <p:spPr bwMode="auto">
          <a:xfrm>
            <a:off x="5164138" y="1941514"/>
            <a:ext cx="0" cy="8016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7" name="Line 244"/>
          <p:cNvSpPr>
            <a:spLocks noChangeShapeType="1"/>
          </p:cNvSpPr>
          <p:nvPr/>
        </p:nvSpPr>
        <p:spPr bwMode="auto">
          <a:xfrm>
            <a:off x="5022851" y="2743201"/>
            <a:ext cx="141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8" name="Line 245"/>
          <p:cNvSpPr>
            <a:spLocks noChangeShapeType="1"/>
          </p:cNvSpPr>
          <p:nvPr/>
        </p:nvSpPr>
        <p:spPr bwMode="auto">
          <a:xfrm>
            <a:off x="5022851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79" name="Freeform 246"/>
          <p:cNvSpPr>
            <a:spLocks/>
          </p:cNvSpPr>
          <p:nvPr/>
        </p:nvSpPr>
        <p:spPr bwMode="auto">
          <a:xfrm>
            <a:off x="5022851" y="1898651"/>
            <a:ext cx="188913" cy="42863"/>
          </a:xfrm>
          <a:custGeom>
            <a:avLst/>
            <a:gdLst>
              <a:gd name="T0" fmla="*/ 89 w 119"/>
              <a:gd name="T1" fmla="*/ 27 h 27"/>
              <a:gd name="T2" fmla="*/ 119 w 119"/>
              <a:gd name="T3" fmla="*/ 0 h 27"/>
              <a:gd name="T4" fmla="*/ 31 w 119"/>
              <a:gd name="T5" fmla="*/ 0 h 27"/>
              <a:gd name="T6" fmla="*/ 0 w 119"/>
              <a:gd name="T7" fmla="*/ 27 h 27"/>
              <a:gd name="T8" fmla="*/ 89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89" y="27"/>
                </a:moveTo>
                <a:lnTo>
                  <a:pt x="119" y="0"/>
                </a:lnTo>
                <a:lnTo>
                  <a:pt x="31" y="0"/>
                </a:lnTo>
                <a:lnTo>
                  <a:pt x="0" y="27"/>
                </a:lnTo>
                <a:lnTo>
                  <a:pt x="89" y="27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0" name="Freeform 247"/>
          <p:cNvSpPr>
            <a:spLocks/>
          </p:cNvSpPr>
          <p:nvPr/>
        </p:nvSpPr>
        <p:spPr bwMode="auto">
          <a:xfrm>
            <a:off x="5022851" y="1898651"/>
            <a:ext cx="188913" cy="42863"/>
          </a:xfrm>
          <a:custGeom>
            <a:avLst/>
            <a:gdLst>
              <a:gd name="T0" fmla="*/ 89 w 119"/>
              <a:gd name="T1" fmla="*/ 27 h 27"/>
              <a:gd name="T2" fmla="*/ 119 w 119"/>
              <a:gd name="T3" fmla="*/ 0 h 27"/>
              <a:gd name="T4" fmla="*/ 31 w 119"/>
              <a:gd name="T5" fmla="*/ 0 h 27"/>
              <a:gd name="T6" fmla="*/ 0 w 119"/>
              <a:gd name="T7" fmla="*/ 27 h 27"/>
              <a:gd name="T8" fmla="*/ 89 w 119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7">
                <a:moveTo>
                  <a:pt x="89" y="27"/>
                </a:moveTo>
                <a:lnTo>
                  <a:pt x="119" y="0"/>
                </a:lnTo>
                <a:lnTo>
                  <a:pt x="31" y="0"/>
                </a:lnTo>
                <a:lnTo>
                  <a:pt x="0" y="27"/>
                </a:lnTo>
                <a:lnTo>
                  <a:pt x="89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1" name="Freeform 248"/>
          <p:cNvSpPr>
            <a:spLocks/>
          </p:cNvSpPr>
          <p:nvPr/>
        </p:nvSpPr>
        <p:spPr bwMode="auto">
          <a:xfrm>
            <a:off x="5164138" y="1898651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  <a:gd name="T12" fmla="*/ 30 w 3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2" name="Freeform 249"/>
          <p:cNvSpPr>
            <a:spLocks/>
          </p:cNvSpPr>
          <p:nvPr/>
        </p:nvSpPr>
        <p:spPr bwMode="auto">
          <a:xfrm>
            <a:off x="5164138" y="1898651"/>
            <a:ext cx="50800" cy="42863"/>
          </a:xfrm>
          <a:custGeom>
            <a:avLst/>
            <a:gdLst>
              <a:gd name="T0" fmla="*/ 30 w 32"/>
              <a:gd name="T1" fmla="*/ 0 h 27"/>
              <a:gd name="T2" fmla="*/ 32 w 32"/>
              <a:gd name="T3" fmla="*/ 0 h 27"/>
              <a:gd name="T4" fmla="*/ 32 w 32"/>
              <a:gd name="T5" fmla="*/ 0 h 27"/>
              <a:gd name="T6" fmla="*/ 0 w 32"/>
              <a:gd name="T7" fmla="*/ 27 h 27"/>
              <a:gd name="T8" fmla="*/ 0 w 32"/>
              <a:gd name="T9" fmla="*/ 27 h 27"/>
              <a:gd name="T10" fmla="*/ 0 w 32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30" y="0"/>
                </a:moveTo>
                <a:lnTo>
                  <a:pt x="32" y="0"/>
                </a:lnTo>
                <a:lnTo>
                  <a:pt x="32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3" name="Line 250"/>
          <p:cNvSpPr>
            <a:spLocks noChangeShapeType="1"/>
          </p:cNvSpPr>
          <p:nvPr/>
        </p:nvSpPr>
        <p:spPr bwMode="auto">
          <a:xfrm>
            <a:off x="5072063" y="1898651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4" name="Freeform 251"/>
          <p:cNvSpPr>
            <a:spLocks/>
          </p:cNvSpPr>
          <p:nvPr/>
        </p:nvSpPr>
        <p:spPr bwMode="auto">
          <a:xfrm>
            <a:off x="5022851" y="18986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5" name="Freeform 252"/>
          <p:cNvSpPr>
            <a:spLocks/>
          </p:cNvSpPr>
          <p:nvPr/>
        </p:nvSpPr>
        <p:spPr bwMode="auto">
          <a:xfrm>
            <a:off x="5022851" y="1898651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6" name="Line 253"/>
          <p:cNvSpPr>
            <a:spLocks noChangeShapeType="1"/>
          </p:cNvSpPr>
          <p:nvPr/>
        </p:nvSpPr>
        <p:spPr bwMode="auto">
          <a:xfrm>
            <a:off x="5022851" y="1941514"/>
            <a:ext cx="1412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7" name="Line 254"/>
          <p:cNvSpPr>
            <a:spLocks noChangeShapeType="1"/>
          </p:cNvSpPr>
          <p:nvPr/>
        </p:nvSpPr>
        <p:spPr bwMode="auto">
          <a:xfrm>
            <a:off x="5164138" y="1941514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8" name="Freeform 255"/>
          <p:cNvSpPr>
            <a:spLocks/>
          </p:cNvSpPr>
          <p:nvPr/>
        </p:nvSpPr>
        <p:spPr bwMode="auto">
          <a:xfrm>
            <a:off x="5518151" y="2470151"/>
            <a:ext cx="44450" cy="273050"/>
          </a:xfrm>
          <a:custGeom>
            <a:avLst/>
            <a:gdLst>
              <a:gd name="T0" fmla="*/ 0 w 28"/>
              <a:gd name="T1" fmla="*/ 172 h 172"/>
              <a:gd name="T2" fmla="*/ 0 w 28"/>
              <a:gd name="T3" fmla="*/ 27 h 172"/>
              <a:gd name="T4" fmla="*/ 28 w 28"/>
              <a:gd name="T5" fmla="*/ 0 h 172"/>
              <a:gd name="T6" fmla="*/ 28 w 28"/>
              <a:gd name="T7" fmla="*/ 145 h 172"/>
              <a:gd name="T8" fmla="*/ 0 w 28"/>
              <a:gd name="T9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72">
                <a:moveTo>
                  <a:pt x="0" y="172"/>
                </a:moveTo>
                <a:lnTo>
                  <a:pt x="0" y="27"/>
                </a:lnTo>
                <a:lnTo>
                  <a:pt x="28" y="0"/>
                </a:lnTo>
                <a:lnTo>
                  <a:pt x="28" y="145"/>
                </a:lnTo>
                <a:lnTo>
                  <a:pt x="0" y="172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89" name="Freeform 256"/>
          <p:cNvSpPr>
            <a:spLocks/>
          </p:cNvSpPr>
          <p:nvPr/>
        </p:nvSpPr>
        <p:spPr bwMode="auto">
          <a:xfrm>
            <a:off x="5518151" y="2470151"/>
            <a:ext cx="44450" cy="273050"/>
          </a:xfrm>
          <a:custGeom>
            <a:avLst/>
            <a:gdLst>
              <a:gd name="T0" fmla="*/ 0 w 28"/>
              <a:gd name="T1" fmla="*/ 172 h 172"/>
              <a:gd name="T2" fmla="*/ 0 w 28"/>
              <a:gd name="T3" fmla="*/ 27 h 172"/>
              <a:gd name="T4" fmla="*/ 28 w 28"/>
              <a:gd name="T5" fmla="*/ 0 h 172"/>
              <a:gd name="T6" fmla="*/ 28 w 28"/>
              <a:gd name="T7" fmla="*/ 145 h 172"/>
              <a:gd name="T8" fmla="*/ 0 w 28"/>
              <a:gd name="T9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72">
                <a:moveTo>
                  <a:pt x="0" y="172"/>
                </a:moveTo>
                <a:lnTo>
                  <a:pt x="0" y="27"/>
                </a:lnTo>
                <a:lnTo>
                  <a:pt x="28" y="0"/>
                </a:lnTo>
                <a:lnTo>
                  <a:pt x="28" y="145"/>
                </a:lnTo>
                <a:lnTo>
                  <a:pt x="0" y="1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0" name="Line 257"/>
          <p:cNvSpPr>
            <a:spLocks noChangeShapeType="1"/>
          </p:cNvSpPr>
          <p:nvPr/>
        </p:nvSpPr>
        <p:spPr bwMode="auto">
          <a:xfrm>
            <a:off x="5518151" y="2513014"/>
            <a:ext cx="0" cy="2301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1" name="Freeform 258"/>
          <p:cNvSpPr>
            <a:spLocks/>
          </p:cNvSpPr>
          <p:nvPr/>
        </p:nvSpPr>
        <p:spPr bwMode="auto">
          <a:xfrm>
            <a:off x="5518151" y="2470151"/>
            <a:ext cx="44450" cy="46038"/>
          </a:xfrm>
          <a:custGeom>
            <a:avLst/>
            <a:gdLst>
              <a:gd name="T0" fmla="*/ 28 w 28"/>
              <a:gd name="T1" fmla="*/ 0 h 29"/>
              <a:gd name="T2" fmla="*/ 28 w 28"/>
              <a:gd name="T3" fmla="*/ 0 h 29"/>
              <a:gd name="T4" fmla="*/ 28 w 28"/>
              <a:gd name="T5" fmla="*/ 2 h 29"/>
              <a:gd name="T6" fmla="*/ 0 w 28"/>
              <a:gd name="T7" fmla="*/ 29 h 29"/>
              <a:gd name="T8" fmla="*/ 0 w 28"/>
              <a:gd name="T9" fmla="*/ 29 h 29"/>
              <a:gd name="T10" fmla="*/ 0 w 28"/>
              <a:gd name="T11" fmla="*/ 27 h 29"/>
              <a:gd name="T12" fmla="*/ 28 w 28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8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28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2" name="Freeform 259"/>
          <p:cNvSpPr>
            <a:spLocks/>
          </p:cNvSpPr>
          <p:nvPr/>
        </p:nvSpPr>
        <p:spPr bwMode="auto">
          <a:xfrm>
            <a:off x="5518151" y="2470151"/>
            <a:ext cx="44450" cy="46038"/>
          </a:xfrm>
          <a:custGeom>
            <a:avLst/>
            <a:gdLst>
              <a:gd name="T0" fmla="*/ 28 w 28"/>
              <a:gd name="T1" fmla="*/ 0 h 29"/>
              <a:gd name="T2" fmla="*/ 28 w 28"/>
              <a:gd name="T3" fmla="*/ 0 h 29"/>
              <a:gd name="T4" fmla="*/ 28 w 28"/>
              <a:gd name="T5" fmla="*/ 2 h 29"/>
              <a:gd name="T6" fmla="*/ 0 w 28"/>
              <a:gd name="T7" fmla="*/ 29 h 29"/>
              <a:gd name="T8" fmla="*/ 0 w 28"/>
              <a:gd name="T9" fmla="*/ 29 h 29"/>
              <a:gd name="T10" fmla="*/ 0 w 28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8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3" name="Line 260"/>
          <p:cNvSpPr>
            <a:spLocks noChangeShapeType="1"/>
          </p:cNvSpPr>
          <p:nvPr/>
        </p:nvSpPr>
        <p:spPr bwMode="auto">
          <a:xfrm>
            <a:off x="5562601" y="2470151"/>
            <a:ext cx="0" cy="2301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4" name="Freeform 261"/>
          <p:cNvSpPr>
            <a:spLocks/>
          </p:cNvSpPr>
          <p:nvPr/>
        </p:nvSpPr>
        <p:spPr bwMode="auto">
          <a:xfrm>
            <a:off x="5518151" y="2700339"/>
            <a:ext cx="44450" cy="42863"/>
          </a:xfrm>
          <a:custGeom>
            <a:avLst/>
            <a:gdLst>
              <a:gd name="T0" fmla="*/ 28 w 28"/>
              <a:gd name="T1" fmla="*/ 0 h 27"/>
              <a:gd name="T2" fmla="*/ 28 w 28"/>
              <a:gd name="T3" fmla="*/ 0 h 27"/>
              <a:gd name="T4" fmla="*/ 28 w 28"/>
              <a:gd name="T5" fmla="*/ 0 h 27"/>
              <a:gd name="T6" fmla="*/ 0 w 28"/>
              <a:gd name="T7" fmla="*/ 27 h 27"/>
              <a:gd name="T8" fmla="*/ 0 w 28"/>
              <a:gd name="T9" fmla="*/ 27 h 27"/>
              <a:gd name="T10" fmla="*/ 0 w 28"/>
              <a:gd name="T11" fmla="*/ 27 h 27"/>
              <a:gd name="T12" fmla="*/ 28 w 28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7">
                <a:moveTo>
                  <a:pt x="28" y="0"/>
                </a:moveTo>
                <a:lnTo>
                  <a:pt x="28" y="0"/>
                </a:lnTo>
                <a:lnTo>
                  <a:pt x="28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8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5" name="Freeform 262"/>
          <p:cNvSpPr>
            <a:spLocks/>
          </p:cNvSpPr>
          <p:nvPr/>
        </p:nvSpPr>
        <p:spPr bwMode="auto">
          <a:xfrm>
            <a:off x="5518151" y="2700339"/>
            <a:ext cx="44450" cy="42863"/>
          </a:xfrm>
          <a:custGeom>
            <a:avLst/>
            <a:gdLst>
              <a:gd name="T0" fmla="*/ 28 w 28"/>
              <a:gd name="T1" fmla="*/ 0 h 27"/>
              <a:gd name="T2" fmla="*/ 28 w 28"/>
              <a:gd name="T3" fmla="*/ 0 h 27"/>
              <a:gd name="T4" fmla="*/ 28 w 28"/>
              <a:gd name="T5" fmla="*/ 0 h 27"/>
              <a:gd name="T6" fmla="*/ 0 w 28"/>
              <a:gd name="T7" fmla="*/ 27 h 27"/>
              <a:gd name="T8" fmla="*/ 0 w 28"/>
              <a:gd name="T9" fmla="*/ 27 h 27"/>
              <a:gd name="T10" fmla="*/ 0 w 28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7">
                <a:moveTo>
                  <a:pt x="28" y="0"/>
                </a:moveTo>
                <a:lnTo>
                  <a:pt x="28" y="0"/>
                </a:lnTo>
                <a:lnTo>
                  <a:pt x="28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6" name="Line 263"/>
          <p:cNvSpPr>
            <a:spLocks noChangeShapeType="1"/>
          </p:cNvSpPr>
          <p:nvPr/>
        </p:nvSpPr>
        <p:spPr bwMode="auto">
          <a:xfrm>
            <a:off x="5518151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7" name="Rectangle 264"/>
          <p:cNvSpPr>
            <a:spLocks noChangeArrowheads="1"/>
          </p:cNvSpPr>
          <p:nvPr/>
        </p:nvSpPr>
        <p:spPr bwMode="auto">
          <a:xfrm>
            <a:off x="5375276" y="2513014"/>
            <a:ext cx="142875" cy="230188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8" name="Line 265"/>
          <p:cNvSpPr>
            <a:spLocks noChangeShapeType="1"/>
          </p:cNvSpPr>
          <p:nvPr/>
        </p:nvSpPr>
        <p:spPr bwMode="auto">
          <a:xfrm>
            <a:off x="5378451" y="2513014"/>
            <a:ext cx="0" cy="2301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99" name="Line 266"/>
          <p:cNvSpPr>
            <a:spLocks noChangeShapeType="1"/>
          </p:cNvSpPr>
          <p:nvPr/>
        </p:nvSpPr>
        <p:spPr bwMode="auto">
          <a:xfrm>
            <a:off x="5375276" y="2513014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0" name="Line 267"/>
          <p:cNvSpPr>
            <a:spLocks noChangeShapeType="1"/>
          </p:cNvSpPr>
          <p:nvPr/>
        </p:nvSpPr>
        <p:spPr bwMode="auto">
          <a:xfrm>
            <a:off x="5518151" y="2513014"/>
            <a:ext cx="0" cy="2301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1" name="Line 268"/>
          <p:cNvSpPr>
            <a:spLocks noChangeShapeType="1"/>
          </p:cNvSpPr>
          <p:nvPr/>
        </p:nvSpPr>
        <p:spPr bwMode="auto">
          <a:xfrm>
            <a:off x="5375276" y="2743201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2" name="Line 269"/>
          <p:cNvSpPr>
            <a:spLocks noChangeShapeType="1"/>
          </p:cNvSpPr>
          <p:nvPr/>
        </p:nvSpPr>
        <p:spPr bwMode="auto">
          <a:xfrm>
            <a:off x="5378451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3" name="Freeform 270"/>
          <p:cNvSpPr>
            <a:spLocks/>
          </p:cNvSpPr>
          <p:nvPr/>
        </p:nvSpPr>
        <p:spPr bwMode="auto">
          <a:xfrm>
            <a:off x="5375276" y="2470151"/>
            <a:ext cx="187325" cy="42863"/>
          </a:xfrm>
          <a:custGeom>
            <a:avLst/>
            <a:gdLst>
              <a:gd name="T0" fmla="*/ 90 w 118"/>
              <a:gd name="T1" fmla="*/ 27 h 27"/>
              <a:gd name="T2" fmla="*/ 118 w 118"/>
              <a:gd name="T3" fmla="*/ 0 h 27"/>
              <a:gd name="T4" fmla="*/ 32 w 118"/>
              <a:gd name="T5" fmla="*/ 0 h 27"/>
              <a:gd name="T6" fmla="*/ 0 w 118"/>
              <a:gd name="T7" fmla="*/ 27 h 27"/>
              <a:gd name="T8" fmla="*/ 90 w 118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27">
                <a:moveTo>
                  <a:pt x="90" y="27"/>
                </a:moveTo>
                <a:lnTo>
                  <a:pt x="118" y="0"/>
                </a:lnTo>
                <a:lnTo>
                  <a:pt x="32" y="0"/>
                </a:lnTo>
                <a:lnTo>
                  <a:pt x="0" y="27"/>
                </a:lnTo>
                <a:lnTo>
                  <a:pt x="90" y="27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4" name="Freeform 271"/>
          <p:cNvSpPr>
            <a:spLocks/>
          </p:cNvSpPr>
          <p:nvPr/>
        </p:nvSpPr>
        <p:spPr bwMode="auto">
          <a:xfrm>
            <a:off x="5375276" y="2470151"/>
            <a:ext cx="187325" cy="42863"/>
          </a:xfrm>
          <a:custGeom>
            <a:avLst/>
            <a:gdLst>
              <a:gd name="T0" fmla="*/ 90 w 118"/>
              <a:gd name="T1" fmla="*/ 27 h 27"/>
              <a:gd name="T2" fmla="*/ 118 w 118"/>
              <a:gd name="T3" fmla="*/ 0 h 27"/>
              <a:gd name="T4" fmla="*/ 32 w 118"/>
              <a:gd name="T5" fmla="*/ 0 h 27"/>
              <a:gd name="T6" fmla="*/ 0 w 118"/>
              <a:gd name="T7" fmla="*/ 27 h 27"/>
              <a:gd name="T8" fmla="*/ 90 w 118"/>
              <a:gd name="T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27">
                <a:moveTo>
                  <a:pt x="90" y="27"/>
                </a:moveTo>
                <a:lnTo>
                  <a:pt x="118" y="0"/>
                </a:lnTo>
                <a:lnTo>
                  <a:pt x="32" y="0"/>
                </a:lnTo>
                <a:lnTo>
                  <a:pt x="0" y="27"/>
                </a:lnTo>
                <a:lnTo>
                  <a:pt x="9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5" name="Freeform 272"/>
          <p:cNvSpPr>
            <a:spLocks/>
          </p:cNvSpPr>
          <p:nvPr/>
        </p:nvSpPr>
        <p:spPr bwMode="auto">
          <a:xfrm>
            <a:off x="5518151" y="2470151"/>
            <a:ext cx="44450" cy="46038"/>
          </a:xfrm>
          <a:custGeom>
            <a:avLst/>
            <a:gdLst>
              <a:gd name="T0" fmla="*/ 28 w 28"/>
              <a:gd name="T1" fmla="*/ 0 h 29"/>
              <a:gd name="T2" fmla="*/ 28 w 28"/>
              <a:gd name="T3" fmla="*/ 0 h 29"/>
              <a:gd name="T4" fmla="*/ 28 w 28"/>
              <a:gd name="T5" fmla="*/ 2 h 29"/>
              <a:gd name="T6" fmla="*/ 0 w 28"/>
              <a:gd name="T7" fmla="*/ 29 h 29"/>
              <a:gd name="T8" fmla="*/ 0 w 28"/>
              <a:gd name="T9" fmla="*/ 29 h 29"/>
              <a:gd name="T10" fmla="*/ 0 w 28"/>
              <a:gd name="T11" fmla="*/ 27 h 29"/>
              <a:gd name="T12" fmla="*/ 28 w 28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8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28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6" name="Freeform 273"/>
          <p:cNvSpPr>
            <a:spLocks/>
          </p:cNvSpPr>
          <p:nvPr/>
        </p:nvSpPr>
        <p:spPr bwMode="auto">
          <a:xfrm>
            <a:off x="5518151" y="2470151"/>
            <a:ext cx="44450" cy="46038"/>
          </a:xfrm>
          <a:custGeom>
            <a:avLst/>
            <a:gdLst>
              <a:gd name="T0" fmla="*/ 28 w 28"/>
              <a:gd name="T1" fmla="*/ 0 h 29"/>
              <a:gd name="T2" fmla="*/ 28 w 28"/>
              <a:gd name="T3" fmla="*/ 0 h 29"/>
              <a:gd name="T4" fmla="*/ 28 w 28"/>
              <a:gd name="T5" fmla="*/ 2 h 29"/>
              <a:gd name="T6" fmla="*/ 0 w 28"/>
              <a:gd name="T7" fmla="*/ 29 h 29"/>
              <a:gd name="T8" fmla="*/ 0 w 28"/>
              <a:gd name="T9" fmla="*/ 29 h 29"/>
              <a:gd name="T10" fmla="*/ 0 w 28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8" y="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7" name="Line 274"/>
          <p:cNvSpPr>
            <a:spLocks noChangeShapeType="1"/>
          </p:cNvSpPr>
          <p:nvPr/>
        </p:nvSpPr>
        <p:spPr bwMode="auto">
          <a:xfrm>
            <a:off x="5426076" y="2473326"/>
            <a:ext cx="13652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8" name="Freeform 275"/>
          <p:cNvSpPr>
            <a:spLocks/>
          </p:cNvSpPr>
          <p:nvPr/>
        </p:nvSpPr>
        <p:spPr bwMode="auto">
          <a:xfrm>
            <a:off x="5375276" y="2470151"/>
            <a:ext cx="50800" cy="46038"/>
          </a:xfrm>
          <a:custGeom>
            <a:avLst/>
            <a:gdLst>
              <a:gd name="T0" fmla="*/ 32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2 w 32"/>
              <a:gd name="T7" fmla="*/ 29 h 29"/>
              <a:gd name="T8" fmla="*/ 0 w 32"/>
              <a:gd name="T9" fmla="*/ 29 h 29"/>
              <a:gd name="T10" fmla="*/ 0 w 32"/>
              <a:gd name="T11" fmla="*/ 27 h 29"/>
              <a:gd name="T12" fmla="*/ 32 w 32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9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  <a:lnTo>
                  <a:pt x="32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09" name="Freeform 276"/>
          <p:cNvSpPr>
            <a:spLocks/>
          </p:cNvSpPr>
          <p:nvPr/>
        </p:nvSpPr>
        <p:spPr bwMode="auto">
          <a:xfrm>
            <a:off x="5375276" y="2470151"/>
            <a:ext cx="50800" cy="46038"/>
          </a:xfrm>
          <a:custGeom>
            <a:avLst/>
            <a:gdLst>
              <a:gd name="T0" fmla="*/ 32 w 32"/>
              <a:gd name="T1" fmla="*/ 0 h 29"/>
              <a:gd name="T2" fmla="*/ 32 w 32"/>
              <a:gd name="T3" fmla="*/ 0 h 29"/>
              <a:gd name="T4" fmla="*/ 32 w 32"/>
              <a:gd name="T5" fmla="*/ 2 h 29"/>
              <a:gd name="T6" fmla="*/ 2 w 32"/>
              <a:gd name="T7" fmla="*/ 29 h 29"/>
              <a:gd name="T8" fmla="*/ 0 w 32"/>
              <a:gd name="T9" fmla="*/ 29 h 29"/>
              <a:gd name="T10" fmla="*/ 0 w 32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9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2" y="29"/>
                </a:lnTo>
                <a:lnTo>
                  <a:pt x="0" y="29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0" name="Line 277"/>
          <p:cNvSpPr>
            <a:spLocks noChangeShapeType="1"/>
          </p:cNvSpPr>
          <p:nvPr/>
        </p:nvSpPr>
        <p:spPr bwMode="auto">
          <a:xfrm>
            <a:off x="5375276" y="2513014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1" name="Line 278"/>
          <p:cNvSpPr>
            <a:spLocks noChangeShapeType="1"/>
          </p:cNvSpPr>
          <p:nvPr/>
        </p:nvSpPr>
        <p:spPr bwMode="auto">
          <a:xfrm>
            <a:off x="5518151" y="2513014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2" name="Freeform 279"/>
          <p:cNvSpPr>
            <a:spLocks/>
          </p:cNvSpPr>
          <p:nvPr/>
        </p:nvSpPr>
        <p:spPr bwMode="auto">
          <a:xfrm>
            <a:off x="5868988" y="2563814"/>
            <a:ext cx="49213" cy="179388"/>
          </a:xfrm>
          <a:custGeom>
            <a:avLst/>
            <a:gdLst>
              <a:gd name="T0" fmla="*/ 0 w 31"/>
              <a:gd name="T1" fmla="*/ 113 h 113"/>
              <a:gd name="T2" fmla="*/ 0 w 31"/>
              <a:gd name="T3" fmla="*/ 23 h 113"/>
              <a:gd name="T4" fmla="*/ 31 w 31"/>
              <a:gd name="T5" fmla="*/ 0 h 113"/>
              <a:gd name="T6" fmla="*/ 31 w 31"/>
              <a:gd name="T7" fmla="*/ 86 h 113"/>
              <a:gd name="T8" fmla="*/ 0 w 31"/>
              <a:gd name="T9" fmla="*/ 11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13">
                <a:moveTo>
                  <a:pt x="0" y="113"/>
                </a:moveTo>
                <a:lnTo>
                  <a:pt x="0" y="23"/>
                </a:lnTo>
                <a:lnTo>
                  <a:pt x="31" y="0"/>
                </a:lnTo>
                <a:lnTo>
                  <a:pt x="31" y="86"/>
                </a:lnTo>
                <a:lnTo>
                  <a:pt x="0" y="113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3" name="Freeform 280"/>
          <p:cNvSpPr>
            <a:spLocks/>
          </p:cNvSpPr>
          <p:nvPr/>
        </p:nvSpPr>
        <p:spPr bwMode="auto">
          <a:xfrm>
            <a:off x="5868988" y="2563814"/>
            <a:ext cx="49213" cy="179388"/>
          </a:xfrm>
          <a:custGeom>
            <a:avLst/>
            <a:gdLst>
              <a:gd name="T0" fmla="*/ 0 w 31"/>
              <a:gd name="T1" fmla="*/ 113 h 113"/>
              <a:gd name="T2" fmla="*/ 0 w 31"/>
              <a:gd name="T3" fmla="*/ 23 h 113"/>
              <a:gd name="T4" fmla="*/ 31 w 31"/>
              <a:gd name="T5" fmla="*/ 0 h 113"/>
              <a:gd name="T6" fmla="*/ 31 w 31"/>
              <a:gd name="T7" fmla="*/ 86 h 113"/>
              <a:gd name="T8" fmla="*/ 0 w 31"/>
              <a:gd name="T9" fmla="*/ 11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13">
                <a:moveTo>
                  <a:pt x="0" y="113"/>
                </a:moveTo>
                <a:lnTo>
                  <a:pt x="0" y="23"/>
                </a:lnTo>
                <a:lnTo>
                  <a:pt x="31" y="0"/>
                </a:lnTo>
                <a:lnTo>
                  <a:pt x="31" y="86"/>
                </a:lnTo>
                <a:lnTo>
                  <a:pt x="0" y="1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4" name="Line 281"/>
          <p:cNvSpPr>
            <a:spLocks noChangeShapeType="1"/>
          </p:cNvSpPr>
          <p:nvPr/>
        </p:nvSpPr>
        <p:spPr bwMode="auto">
          <a:xfrm>
            <a:off x="5868988" y="2600326"/>
            <a:ext cx="0" cy="1428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5" name="Freeform 282"/>
          <p:cNvSpPr>
            <a:spLocks/>
          </p:cNvSpPr>
          <p:nvPr/>
        </p:nvSpPr>
        <p:spPr bwMode="auto">
          <a:xfrm>
            <a:off x="5868988" y="2563814"/>
            <a:ext cx="49213" cy="36513"/>
          </a:xfrm>
          <a:custGeom>
            <a:avLst/>
            <a:gdLst>
              <a:gd name="T0" fmla="*/ 31 w 31"/>
              <a:gd name="T1" fmla="*/ 0 h 23"/>
              <a:gd name="T2" fmla="*/ 31 w 31"/>
              <a:gd name="T3" fmla="*/ 0 h 23"/>
              <a:gd name="T4" fmla="*/ 31 w 31"/>
              <a:gd name="T5" fmla="*/ 0 h 23"/>
              <a:gd name="T6" fmla="*/ 0 w 31"/>
              <a:gd name="T7" fmla="*/ 23 h 23"/>
              <a:gd name="T8" fmla="*/ 0 w 31"/>
              <a:gd name="T9" fmla="*/ 23 h 23"/>
              <a:gd name="T10" fmla="*/ 0 w 31"/>
              <a:gd name="T11" fmla="*/ 23 h 23"/>
              <a:gd name="T12" fmla="*/ 31 w 31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3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6" name="Freeform 283"/>
          <p:cNvSpPr>
            <a:spLocks/>
          </p:cNvSpPr>
          <p:nvPr/>
        </p:nvSpPr>
        <p:spPr bwMode="auto">
          <a:xfrm>
            <a:off x="5868988" y="2563814"/>
            <a:ext cx="49213" cy="36513"/>
          </a:xfrm>
          <a:custGeom>
            <a:avLst/>
            <a:gdLst>
              <a:gd name="T0" fmla="*/ 31 w 31"/>
              <a:gd name="T1" fmla="*/ 0 h 23"/>
              <a:gd name="T2" fmla="*/ 31 w 31"/>
              <a:gd name="T3" fmla="*/ 0 h 23"/>
              <a:gd name="T4" fmla="*/ 31 w 31"/>
              <a:gd name="T5" fmla="*/ 0 h 23"/>
              <a:gd name="T6" fmla="*/ 0 w 31"/>
              <a:gd name="T7" fmla="*/ 23 h 23"/>
              <a:gd name="T8" fmla="*/ 0 w 31"/>
              <a:gd name="T9" fmla="*/ 23 h 23"/>
              <a:gd name="T10" fmla="*/ 0 w 31"/>
              <a:gd name="T1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3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7" name="Line 284"/>
          <p:cNvSpPr>
            <a:spLocks noChangeShapeType="1"/>
          </p:cNvSpPr>
          <p:nvPr/>
        </p:nvSpPr>
        <p:spPr bwMode="auto">
          <a:xfrm>
            <a:off x="5918201" y="2563814"/>
            <a:ext cx="0" cy="13652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8" name="Freeform 285"/>
          <p:cNvSpPr>
            <a:spLocks/>
          </p:cNvSpPr>
          <p:nvPr/>
        </p:nvSpPr>
        <p:spPr bwMode="auto">
          <a:xfrm>
            <a:off x="5868988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  <a:gd name="T12" fmla="*/ 31 w 31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19" name="Freeform 286"/>
          <p:cNvSpPr>
            <a:spLocks/>
          </p:cNvSpPr>
          <p:nvPr/>
        </p:nvSpPr>
        <p:spPr bwMode="auto">
          <a:xfrm>
            <a:off x="5868988" y="2700339"/>
            <a:ext cx="49213" cy="42863"/>
          </a:xfrm>
          <a:custGeom>
            <a:avLst/>
            <a:gdLst>
              <a:gd name="T0" fmla="*/ 31 w 31"/>
              <a:gd name="T1" fmla="*/ 0 h 27"/>
              <a:gd name="T2" fmla="*/ 31 w 31"/>
              <a:gd name="T3" fmla="*/ 0 h 27"/>
              <a:gd name="T4" fmla="*/ 31 w 31"/>
              <a:gd name="T5" fmla="*/ 0 h 27"/>
              <a:gd name="T6" fmla="*/ 0 w 31"/>
              <a:gd name="T7" fmla="*/ 27 h 27"/>
              <a:gd name="T8" fmla="*/ 0 w 31"/>
              <a:gd name="T9" fmla="*/ 27 h 27"/>
              <a:gd name="T10" fmla="*/ 0 w 31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7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0" name="Line 287"/>
          <p:cNvSpPr>
            <a:spLocks noChangeShapeType="1"/>
          </p:cNvSpPr>
          <p:nvPr/>
        </p:nvSpPr>
        <p:spPr bwMode="auto">
          <a:xfrm>
            <a:off x="5868988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1" name="Rectangle 288"/>
          <p:cNvSpPr>
            <a:spLocks noChangeArrowheads="1"/>
          </p:cNvSpPr>
          <p:nvPr/>
        </p:nvSpPr>
        <p:spPr bwMode="auto">
          <a:xfrm>
            <a:off x="5729288" y="2600326"/>
            <a:ext cx="139700" cy="14287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2" name="Line 289"/>
          <p:cNvSpPr>
            <a:spLocks noChangeShapeType="1"/>
          </p:cNvSpPr>
          <p:nvPr/>
        </p:nvSpPr>
        <p:spPr bwMode="auto">
          <a:xfrm>
            <a:off x="5729288" y="2600326"/>
            <a:ext cx="0" cy="1428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3" name="Line 290"/>
          <p:cNvSpPr>
            <a:spLocks noChangeShapeType="1"/>
          </p:cNvSpPr>
          <p:nvPr/>
        </p:nvSpPr>
        <p:spPr bwMode="auto">
          <a:xfrm>
            <a:off x="5729288" y="2600326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4" name="Line 291"/>
          <p:cNvSpPr>
            <a:spLocks noChangeShapeType="1"/>
          </p:cNvSpPr>
          <p:nvPr/>
        </p:nvSpPr>
        <p:spPr bwMode="auto">
          <a:xfrm>
            <a:off x="5868988" y="2600326"/>
            <a:ext cx="0" cy="1428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5" name="Line 292"/>
          <p:cNvSpPr>
            <a:spLocks noChangeShapeType="1"/>
          </p:cNvSpPr>
          <p:nvPr/>
        </p:nvSpPr>
        <p:spPr bwMode="auto">
          <a:xfrm>
            <a:off x="5729288" y="2743201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6" name="Line 293"/>
          <p:cNvSpPr>
            <a:spLocks noChangeShapeType="1"/>
          </p:cNvSpPr>
          <p:nvPr/>
        </p:nvSpPr>
        <p:spPr bwMode="auto">
          <a:xfrm>
            <a:off x="5729288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7" name="Freeform 294"/>
          <p:cNvSpPr>
            <a:spLocks/>
          </p:cNvSpPr>
          <p:nvPr/>
        </p:nvSpPr>
        <p:spPr bwMode="auto">
          <a:xfrm>
            <a:off x="5729288" y="2563814"/>
            <a:ext cx="188913" cy="36513"/>
          </a:xfrm>
          <a:custGeom>
            <a:avLst/>
            <a:gdLst>
              <a:gd name="T0" fmla="*/ 88 w 119"/>
              <a:gd name="T1" fmla="*/ 23 h 23"/>
              <a:gd name="T2" fmla="*/ 119 w 119"/>
              <a:gd name="T3" fmla="*/ 0 h 23"/>
              <a:gd name="T4" fmla="*/ 29 w 119"/>
              <a:gd name="T5" fmla="*/ 0 h 23"/>
              <a:gd name="T6" fmla="*/ 0 w 119"/>
              <a:gd name="T7" fmla="*/ 23 h 23"/>
              <a:gd name="T8" fmla="*/ 88 w 11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3">
                <a:moveTo>
                  <a:pt x="88" y="23"/>
                </a:moveTo>
                <a:lnTo>
                  <a:pt x="119" y="0"/>
                </a:lnTo>
                <a:lnTo>
                  <a:pt x="29" y="0"/>
                </a:lnTo>
                <a:lnTo>
                  <a:pt x="0" y="23"/>
                </a:lnTo>
                <a:lnTo>
                  <a:pt x="88" y="23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8" name="Freeform 295"/>
          <p:cNvSpPr>
            <a:spLocks/>
          </p:cNvSpPr>
          <p:nvPr/>
        </p:nvSpPr>
        <p:spPr bwMode="auto">
          <a:xfrm>
            <a:off x="5729288" y="2563814"/>
            <a:ext cx="188913" cy="36513"/>
          </a:xfrm>
          <a:custGeom>
            <a:avLst/>
            <a:gdLst>
              <a:gd name="T0" fmla="*/ 88 w 119"/>
              <a:gd name="T1" fmla="*/ 23 h 23"/>
              <a:gd name="T2" fmla="*/ 119 w 119"/>
              <a:gd name="T3" fmla="*/ 0 h 23"/>
              <a:gd name="T4" fmla="*/ 29 w 119"/>
              <a:gd name="T5" fmla="*/ 0 h 23"/>
              <a:gd name="T6" fmla="*/ 0 w 119"/>
              <a:gd name="T7" fmla="*/ 23 h 23"/>
              <a:gd name="T8" fmla="*/ 88 w 11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9" h="23">
                <a:moveTo>
                  <a:pt x="88" y="23"/>
                </a:moveTo>
                <a:lnTo>
                  <a:pt x="119" y="0"/>
                </a:lnTo>
                <a:lnTo>
                  <a:pt x="29" y="0"/>
                </a:lnTo>
                <a:lnTo>
                  <a:pt x="0" y="23"/>
                </a:lnTo>
                <a:lnTo>
                  <a:pt x="88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29" name="Freeform 296"/>
          <p:cNvSpPr>
            <a:spLocks/>
          </p:cNvSpPr>
          <p:nvPr/>
        </p:nvSpPr>
        <p:spPr bwMode="auto">
          <a:xfrm>
            <a:off x="5868988" y="2563814"/>
            <a:ext cx="49213" cy="36513"/>
          </a:xfrm>
          <a:custGeom>
            <a:avLst/>
            <a:gdLst>
              <a:gd name="T0" fmla="*/ 31 w 31"/>
              <a:gd name="T1" fmla="*/ 0 h 23"/>
              <a:gd name="T2" fmla="*/ 31 w 31"/>
              <a:gd name="T3" fmla="*/ 0 h 23"/>
              <a:gd name="T4" fmla="*/ 31 w 31"/>
              <a:gd name="T5" fmla="*/ 0 h 23"/>
              <a:gd name="T6" fmla="*/ 0 w 31"/>
              <a:gd name="T7" fmla="*/ 23 h 23"/>
              <a:gd name="T8" fmla="*/ 0 w 31"/>
              <a:gd name="T9" fmla="*/ 23 h 23"/>
              <a:gd name="T10" fmla="*/ 0 w 31"/>
              <a:gd name="T11" fmla="*/ 23 h 23"/>
              <a:gd name="T12" fmla="*/ 31 w 31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3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  <a:lnTo>
                  <a:pt x="31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0" name="Freeform 297"/>
          <p:cNvSpPr>
            <a:spLocks/>
          </p:cNvSpPr>
          <p:nvPr/>
        </p:nvSpPr>
        <p:spPr bwMode="auto">
          <a:xfrm>
            <a:off x="5868988" y="2563814"/>
            <a:ext cx="49213" cy="36513"/>
          </a:xfrm>
          <a:custGeom>
            <a:avLst/>
            <a:gdLst>
              <a:gd name="T0" fmla="*/ 31 w 31"/>
              <a:gd name="T1" fmla="*/ 0 h 23"/>
              <a:gd name="T2" fmla="*/ 31 w 31"/>
              <a:gd name="T3" fmla="*/ 0 h 23"/>
              <a:gd name="T4" fmla="*/ 31 w 31"/>
              <a:gd name="T5" fmla="*/ 0 h 23"/>
              <a:gd name="T6" fmla="*/ 0 w 31"/>
              <a:gd name="T7" fmla="*/ 23 h 23"/>
              <a:gd name="T8" fmla="*/ 0 w 31"/>
              <a:gd name="T9" fmla="*/ 23 h 23"/>
              <a:gd name="T10" fmla="*/ 0 w 31"/>
              <a:gd name="T1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3">
                <a:moveTo>
                  <a:pt x="31" y="0"/>
                </a:moveTo>
                <a:lnTo>
                  <a:pt x="31" y="0"/>
                </a:lnTo>
                <a:lnTo>
                  <a:pt x="31" y="0"/>
                </a:ln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1" name="Line 298"/>
          <p:cNvSpPr>
            <a:spLocks noChangeShapeType="1"/>
          </p:cNvSpPr>
          <p:nvPr/>
        </p:nvSpPr>
        <p:spPr bwMode="auto">
          <a:xfrm>
            <a:off x="5775326" y="2563814"/>
            <a:ext cx="1428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2" name="Freeform 299"/>
          <p:cNvSpPr>
            <a:spLocks/>
          </p:cNvSpPr>
          <p:nvPr/>
        </p:nvSpPr>
        <p:spPr bwMode="auto">
          <a:xfrm>
            <a:off x="5729288" y="2563814"/>
            <a:ext cx="47625" cy="36513"/>
          </a:xfrm>
          <a:custGeom>
            <a:avLst/>
            <a:gdLst>
              <a:gd name="T0" fmla="*/ 29 w 30"/>
              <a:gd name="T1" fmla="*/ 0 h 23"/>
              <a:gd name="T2" fmla="*/ 30 w 30"/>
              <a:gd name="T3" fmla="*/ 0 h 23"/>
              <a:gd name="T4" fmla="*/ 30 w 30"/>
              <a:gd name="T5" fmla="*/ 0 h 23"/>
              <a:gd name="T6" fmla="*/ 2 w 30"/>
              <a:gd name="T7" fmla="*/ 23 h 23"/>
              <a:gd name="T8" fmla="*/ 0 w 30"/>
              <a:gd name="T9" fmla="*/ 23 h 23"/>
              <a:gd name="T10" fmla="*/ 0 w 30"/>
              <a:gd name="T11" fmla="*/ 23 h 23"/>
              <a:gd name="T12" fmla="*/ 29 w 30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3">
                <a:moveTo>
                  <a:pt x="29" y="0"/>
                </a:moveTo>
                <a:lnTo>
                  <a:pt x="30" y="0"/>
                </a:lnTo>
                <a:lnTo>
                  <a:pt x="30" y="0"/>
                </a:lnTo>
                <a:lnTo>
                  <a:pt x="2" y="23"/>
                </a:lnTo>
                <a:lnTo>
                  <a:pt x="0" y="23"/>
                </a:lnTo>
                <a:lnTo>
                  <a:pt x="0" y="23"/>
                </a:lnTo>
                <a:lnTo>
                  <a:pt x="2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3" name="Freeform 300"/>
          <p:cNvSpPr>
            <a:spLocks/>
          </p:cNvSpPr>
          <p:nvPr/>
        </p:nvSpPr>
        <p:spPr bwMode="auto">
          <a:xfrm>
            <a:off x="5729288" y="2563814"/>
            <a:ext cx="47625" cy="36513"/>
          </a:xfrm>
          <a:custGeom>
            <a:avLst/>
            <a:gdLst>
              <a:gd name="T0" fmla="*/ 29 w 30"/>
              <a:gd name="T1" fmla="*/ 0 h 23"/>
              <a:gd name="T2" fmla="*/ 30 w 30"/>
              <a:gd name="T3" fmla="*/ 0 h 23"/>
              <a:gd name="T4" fmla="*/ 30 w 30"/>
              <a:gd name="T5" fmla="*/ 0 h 23"/>
              <a:gd name="T6" fmla="*/ 2 w 30"/>
              <a:gd name="T7" fmla="*/ 23 h 23"/>
              <a:gd name="T8" fmla="*/ 0 w 30"/>
              <a:gd name="T9" fmla="*/ 23 h 23"/>
              <a:gd name="T10" fmla="*/ 0 w 30"/>
              <a:gd name="T1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3">
                <a:moveTo>
                  <a:pt x="29" y="0"/>
                </a:moveTo>
                <a:lnTo>
                  <a:pt x="30" y="0"/>
                </a:lnTo>
                <a:lnTo>
                  <a:pt x="30" y="0"/>
                </a:lnTo>
                <a:lnTo>
                  <a:pt x="2" y="23"/>
                </a:lnTo>
                <a:lnTo>
                  <a:pt x="0" y="23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4" name="Line 301"/>
          <p:cNvSpPr>
            <a:spLocks noChangeShapeType="1"/>
          </p:cNvSpPr>
          <p:nvPr/>
        </p:nvSpPr>
        <p:spPr bwMode="auto">
          <a:xfrm>
            <a:off x="5729288" y="2600326"/>
            <a:ext cx="13970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5" name="Line 302"/>
          <p:cNvSpPr>
            <a:spLocks noChangeShapeType="1"/>
          </p:cNvSpPr>
          <p:nvPr/>
        </p:nvSpPr>
        <p:spPr bwMode="auto">
          <a:xfrm>
            <a:off x="5868988" y="2600326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6" name="Line 303"/>
          <p:cNvSpPr>
            <a:spLocks noChangeShapeType="1"/>
          </p:cNvSpPr>
          <p:nvPr/>
        </p:nvSpPr>
        <p:spPr bwMode="auto">
          <a:xfrm>
            <a:off x="5872163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7" name="Line 304"/>
          <p:cNvSpPr>
            <a:spLocks noChangeShapeType="1"/>
          </p:cNvSpPr>
          <p:nvPr/>
        </p:nvSpPr>
        <p:spPr bwMode="auto">
          <a:xfrm>
            <a:off x="5732463" y="2743201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8" name="Freeform 305"/>
          <p:cNvSpPr>
            <a:spLocks/>
          </p:cNvSpPr>
          <p:nvPr/>
        </p:nvSpPr>
        <p:spPr bwMode="auto">
          <a:xfrm>
            <a:off x="4918076" y="1852614"/>
            <a:ext cx="0" cy="890588"/>
          </a:xfrm>
          <a:custGeom>
            <a:avLst/>
            <a:gdLst>
              <a:gd name="T0" fmla="*/ 561 h 561"/>
              <a:gd name="T1" fmla="*/ 0 h 561"/>
              <a:gd name="T2" fmla="*/ 561 h 56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61">
                <a:moveTo>
                  <a:pt x="0" y="561"/>
                </a:moveTo>
                <a:lnTo>
                  <a:pt x="0" y="0"/>
                </a:lnTo>
                <a:lnTo>
                  <a:pt x="0" y="561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39" name="Freeform 306"/>
          <p:cNvSpPr>
            <a:spLocks/>
          </p:cNvSpPr>
          <p:nvPr/>
        </p:nvSpPr>
        <p:spPr bwMode="auto">
          <a:xfrm>
            <a:off x="4918076" y="1852614"/>
            <a:ext cx="0" cy="890588"/>
          </a:xfrm>
          <a:custGeom>
            <a:avLst/>
            <a:gdLst>
              <a:gd name="T0" fmla="*/ 561 h 561"/>
              <a:gd name="T1" fmla="*/ 0 h 561"/>
              <a:gd name="T2" fmla="*/ 561 h 56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61">
                <a:moveTo>
                  <a:pt x="0" y="561"/>
                </a:moveTo>
                <a:lnTo>
                  <a:pt x="0" y="0"/>
                </a:lnTo>
                <a:lnTo>
                  <a:pt x="0" y="56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0" name="Line 307"/>
          <p:cNvSpPr>
            <a:spLocks noChangeShapeType="1"/>
          </p:cNvSpPr>
          <p:nvPr/>
        </p:nvSpPr>
        <p:spPr bwMode="auto">
          <a:xfrm>
            <a:off x="4918076" y="1852614"/>
            <a:ext cx="0" cy="8905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1" name="Freeform 308"/>
          <p:cNvSpPr>
            <a:spLocks/>
          </p:cNvSpPr>
          <p:nvPr/>
        </p:nvSpPr>
        <p:spPr bwMode="auto">
          <a:xfrm>
            <a:off x="4906963" y="27432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2" name="Freeform 309"/>
          <p:cNvSpPr>
            <a:spLocks/>
          </p:cNvSpPr>
          <p:nvPr/>
        </p:nvSpPr>
        <p:spPr bwMode="auto">
          <a:xfrm>
            <a:off x="4906963" y="27432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3" name="Line 310"/>
          <p:cNvSpPr>
            <a:spLocks noChangeShapeType="1"/>
          </p:cNvSpPr>
          <p:nvPr/>
        </p:nvSpPr>
        <p:spPr bwMode="auto">
          <a:xfrm>
            <a:off x="4906963" y="2743201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4" name="Freeform 311"/>
          <p:cNvSpPr>
            <a:spLocks/>
          </p:cNvSpPr>
          <p:nvPr/>
        </p:nvSpPr>
        <p:spPr bwMode="auto">
          <a:xfrm>
            <a:off x="4906963" y="2614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5" name="Freeform 312"/>
          <p:cNvSpPr>
            <a:spLocks/>
          </p:cNvSpPr>
          <p:nvPr/>
        </p:nvSpPr>
        <p:spPr bwMode="auto">
          <a:xfrm>
            <a:off x="4906963" y="2614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6" name="Line 313"/>
          <p:cNvSpPr>
            <a:spLocks noChangeShapeType="1"/>
          </p:cNvSpPr>
          <p:nvPr/>
        </p:nvSpPr>
        <p:spPr bwMode="auto">
          <a:xfrm>
            <a:off x="4906963" y="2614614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7" name="Freeform 314"/>
          <p:cNvSpPr>
            <a:spLocks/>
          </p:cNvSpPr>
          <p:nvPr/>
        </p:nvSpPr>
        <p:spPr bwMode="auto">
          <a:xfrm>
            <a:off x="4906963" y="24892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8" name="Freeform 315"/>
          <p:cNvSpPr>
            <a:spLocks/>
          </p:cNvSpPr>
          <p:nvPr/>
        </p:nvSpPr>
        <p:spPr bwMode="auto">
          <a:xfrm>
            <a:off x="4906963" y="24892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49" name="Line 316"/>
          <p:cNvSpPr>
            <a:spLocks noChangeShapeType="1"/>
          </p:cNvSpPr>
          <p:nvPr/>
        </p:nvSpPr>
        <p:spPr bwMode="auto">
          <a:xfrm>
            <a:off x="4906963" y="2489201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0" name="Freeform 317"/>
          <p:cNvSpPr>
            <a:spLocks/>
          </p:cNvSpPr>
          <p:nvPr/>
        </p:nvSpPr>
        <p:spPr bwMode="auto">
          <a:xfrm>
            <a:off x="4906963" y="2360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1" name="Freeform 318"/>
          <p:cNvSpPr>
            <a:spLocks/>
          </p:cNvSpPr>
          <p:nvPr/>
        </p:nvSpPr>
        <p:spPr bwMode="auto">
          <a:xfrm>
            <a:off x="4906963" y="2360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2" name="Line 319"/>
          <p:cNvSpPr>
            <a:spLocks noChangeShapeType="1"/>
          </p:cNvSpPr>
          <p:nvPr/>
        </p:nvSpPr>
        <p:spPr bwMode="auto">
          <a:xfrm>
            <a:off x="4906963" y="2360614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3" name="Freeform 320"/>
          <p:cNvSpPr>
            <a:spLocks/>
          </p:cNvSpPr>
          <p:nvPr/>
        </p:nvSpPr>
        <p:spPr bwMode="auto">
          <a:xfrm>
            <a:off x="4906963" y="223202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4" name="Freeform 321"/>
          <p:cNvSpPr>
            <a:spLocks/>
          </p:cNvSpPr>
          <p:nvPr/>
        </p:nvSpPr>
        <p:spPr bwMode="auto">
          <a:xfrm>
            <a:off x="4906963" y="223202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5" name="Line 322"/>
          <p:cNvSpPr>
            <a:spLocks noChangeShapeType="1"/>
          </p:cNvSpPr>
          <p:nvPr/>
        </p:nvSpPr>
        <p:spPr bwMode="auto">
          <a:xfrm>
            <a:off x="4906963" y="2235201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6" name="Freeform 323"/>
          <p:cNvSpPr>
            <a:spLocks/>
          </p:cNvSpPr>
          <p:nvPr/>
        </p:nvSpPr>
        <p:spPr bwMode="auto">
          <a:xfrm>
            <a:off x="4906963" y="2106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7" name="Freeform 324"/>
          <p:cNvSpPr>
            <a:spLocks/>
          </p:cNvSpPr>
          <p:nvPr/>
        </p:nvSpPr>
        <p:spPr bwMode="auto">
          <a:xfrm>
            <a:off x="4906963" y="2106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8" name="Line 325"/>
          <p:cNvSpPr>
            <a:spLocks noChangeShapeType="1"/>
          </p:cNvSpPr>
          <p:nvPr/>
        </p:nvSpPr>
        <p:spPr bwMode="auto">
          <a:xfrm>
            <a:off x="4906963" y="2106614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59" name="Freeform 326"/>
          <p:cNvSpPr>
            <a:spLocks/>
          </p:cNvSpPr>
          <p:nvPr/>
        </p:nvSpPr>
        <p:spPr bwMode="auto">
          <a:xfrm>
            <a:off x="4906963" y="197802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0" name="Freeform 327"/>
          <p:cNvSpPr>
            <a:spLocks/>
          </p:cNvSpPr>
          <p:nvPr/>
        </p:nvSpPr>
        <p:spPr bwMode="auto">
          <a:xfrm>
            <a:off x="4906963" y="1978026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1" name="Line 328"/>
          <p:cNvSpPr>
            <a:spLocks noChangeShapeType="1"/>
          </p:cNvSpPr>
          <p:nvPr/>
        </p:nvSpPr>
        <p:spPr bwMode="auto">
          <a:xfrm>
            <a:off x="4906963" y="1981201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2" name="Freeform 329"/>
          <p:cNvSpPr>
            <a:spLocks/>
          </p:cNvSpPr>
          <p:nvPr/>
        </p:nvSpPr>
        <p:spPr bwMode="auto">
          <a:xfrm>
            <a:off x="4906963" y="1852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3" name="Freeform 330"/>
          <p:cNvSpPr>
            <a:spLocks/>
          </p:cNvSpPr>
          <p:nvPr/>
        </p:nvSpPr>
        <p:spPr bwMode="auto">
          <a:xfrm>
            <a:off x="4906963" y="1852614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4" name="Line 331"/>
          <p:cNvSpPr>
            <a:spLocks noChangeShapeType="1"/>
          </p:cNvSpPr>
          <p:nvPr/>
        </p:nvSpPr>
        <p:spPr bwMode="auto">
          <a:xfrm>
            <a:off x="4906963" y="1852614"/>
            <a:ext cx="1111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5" name="Freeform 332"/>
          <p:cNvSpPr>
            <a:spLocks/>
          </p:cNvSpPr>
          <p:nvPr/>
        </p:nvSpPr>
        <p:spPr bwMode="auto">
          <a:xfrm>
            <a:off x="4918076" y="2743201"/>
            <a:ext cx="1058863" cy="0"/>
          </a:xfrm>
          <a:custGeom>
            <a:avLst/>
            <a:gdLst>
              <a:gd name="T0" fmla="*/ 0 w 667"/>
              <a:gd name="T1" fmla="*/ 667 w 667"/>
              <a:gd name="T2" fmla="*/ 0 w 6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67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6" name="Freeform 333"/>
          <p:cNvSpPr>
            <a:spLocks/>
          </p:cNvSpPr>
          <p:nvPr/>
        </p:nvSpPr>
        <p:spPr bwMode="auto">
          <a:xfrm>
            <a:off x="4918076" y="2743201"/>
            <a:ext cx="1058863" cy="0"/>
          </a:xfrm>
          <a:custGeom>
            <a:avLst/>
            <a:gdLst>
              <a:gd name="T0" fmla="*/ 0 w 667"/>
              <a:gd name="T1" fmla="*/ 667 w 667"/>
              <a:gd name="T2" fmla="*/ 0 w 6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67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7" name="Line 334"/>
          <p:cNvSpPr>
            <a:spLocks noChangeShapeType="1"/>
          </p:cNvSpPr>
          <p:nvPr/>
        </p:nvSpPr>
        <p:spPr bwMode="auto">
          <a:xfrm>
            <a:off x="4918076" y="2743201"/>
            <a:ext cx="10588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8" name="Freeform 335"/>
          <p:cNvSpPr>
            <a:spLocks/>
          </p:cNvSpPr>
          <p:nvPr/>
        </p:nvSpPr>
        <p:spPr bwMode="auto">
          <a:xfrm>
            <a:off x="4918076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69" name="Freeform 336"/>
          <p:cNvSpPr>
            <a:spLocks/>
          </p:cNvSpPr>
          <p:nvPr/>
        </p:nvSpPr>
        <p:spPr bwMode="auto">
          <a:xfrm>
            <a:off x="4918076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0" name="Line 337"/>
          <p:cNvSpPr>
            <a:spLocks noChangeShapeType="1"/>
          </p:cNvSpPr>
          <p:nvPr/>
        </p:nvSpPr>
        <p:spPr bwMode="auto">
          <a:xfrm>
            <a:off x="4918076" y="27432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1" name="Freeform 338"/>
          <p:cNvSpPr>
            <a:spLocks/>
          </p:cNvSpPr>
          <p:nvPr/>
        </p:nvSpPr>
        <p:spPr bwMode="auto">
          <a:xfrm>
            <a:off x="5272088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2" name="Freeform 339"/>
          <p:cNvSpPr>
            <a:spLocks/>
          </p:cNvSpPr>
          <p:nvPr/>
        </p:nvSpPr>
        <p:spPr bwMode="auto">
          <a:xfrm>
            <a:off x="5272088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3" name="Line 340"/>
          <p:cNvSpPr>
            <a:spLocks noChangeShapeType="1"/>
          </p:cNvSpPr>
          <p:nvPr/>
        </p:nvSpPr>
        <p:spPr bwMode="auto">
          <a:xfrm>
            <a:off x="5272088" y="27432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4" name="Freeform 341"/>
          <p:cNvSpPr>
            <a:spLocks/>
          </p:cNvSpPr>
          <p:nvPr/>
        </p:nvSpPr>
        <p:spPr bwMode="auto">
          <a:xfrm>
            <a:off x="5622926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5" name="Freeform 342"/>
          <p:cNvSpPr>
            <a:spLocks/>
          </p:cNvSpPr>
          <p:nvPr/>
        </p:nvSpPr>
        <p:spPr bwMode="auto">
          <a:xfrm>
            <a:off x="5622926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6" name="Line 343"/>
          <p:cNvSpPr>
            <a:spLocks noChangeShapeType="1"/>
          </p:cNvSpPr>
          <p:nvPr/>
        </p:nvSpPr>
        <p:spPr bwMode="auto">
          <a:xfrm>
            <a:off x="5622926" y="27432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7" name="Freeform 344"/>
          <p:cNvSpPr>
            <a:spLocks/>
          </p:cNvSpPr>
          <p:nvPr/>
        </p:nvSpPr>
        <p:spPr bwMode="auto">
          <a:xfrm>
            <a:off x="5973763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8" name="Freeform 345"/>
          <p:cNvSpPr>
            <a:spLocks/>
          </p:cNvSpPr>
          <p:nvPr/>
        </p:nvSpPr>
        <p:spPr bwMode="auto">
          <a:xfrm>
            <a:off x="5973763" y="2743201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79" name="Line 346"/>
          <p:cNvSpPr>
            <a:spLocks noChangeShapeType="1"/>
          </p:cNvSpPr>
          <p:nvPr/>
        </p:nvSpPr>
        <p:spPr bwMode="auto">
          <a:xfrm>
            <a:off x="5976938" y="2743201"/>
            <a:ext cx="0" cy="1428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0" name="Rectangle 347"/>
          <p:cNvSpPr>
            <a:spLocks noChangeArrowheads="1"/>
          </p:cNvSpPr>
          <p:nvPr/>
        </p:nvSpPr>
        <p:spPr bwMode="auto">
          <a:xfrm>
            <a:off x="3008313" y="1976439"/>
            <a:ext cx="1181100" cy="11493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1" name="Rectangle 348"/>
          <p:cNvSpPr>
            <a:spLocks noChangeArrowheads="1"/>
          </p:cNvSpPr>
          <p:nvPr/>
        </p:nvSpPr>
        <p:spPr bwMode="auto">
          <a:xfrm>
            <a:off x="3008313" y="1976439"/>
            <a:ext cx="1181100" cy="11493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2" name="Freeform 349"/>
          <p:cNvSpPr>
            <a:spLocks/>
          </p:cNvSpPr>
          <p:nvPr/>
        </p:nvSpPr>
        <p:spPr bwMode="auto">
          <a:xfrm>
            <a:off x="3148013" y="2913064"/>
            <a:ext cx="979488" cy="82550"/>
          </a:xfrm>
          <a:custGeom>
            <a:avLst/>
            <a:gdLst>
              <a:gd name="T0" fmla="*/ 0 w 617"/>
              <a:gd name="T1" fmla="*/ 52 h 52"/>
              <a:gd name="T2" fmla="*/ 39 w 617"/>
              <a:gd name="T3" fmla="*/ 0 h 52"/>
              <a:gd name="T4" fmla="*/ 617 w 617"/>
              <a:gd name="T5" fmla="*/ 0 h 52"/>
              <a:gd name="T6" fmla="*/ 577 w 617"/>
              <a:gd name="T7" fmla="*/ 52 h 52"/>
              <a:gd name="T8" fmla="*/ 0 w 617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7" h="52">
                <a:moveTo>
                  <a:pt x="0" y="52"/>
                </a:moveTo>
                <a:lnTo>
                  <a:pt x="39" y="0"/>
                </a:lnTo>
                <a:lnTo>
                  <a:pt x="617" y="0"/>
                </a:lnTo>
                <a:lnTo>
                  <a:pt x="577" y="52"/>
                </a:lnTo>
                <a:lnTo>
                  <a:pt x="0" y="52"/>
                </a:lnTo>
                <a:close/>
              </a:path>
            </a:pathLst>
          </a:cu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3" name="Freeform 350"/>
          <p:cNvSpPr>
            <a:spLocks/>
          </p:cNvSpPr>
          <p:nvPr/>
        </p:nvSpPr>
        <p:spPr bwMode="auto">
          <a:xfrm>
            <a:off x="3148013" y="2913064"/>
            <a:ext cx="979488" cy="82550"/>
          </a:xfrm>
          <a:custGeom>
            <a:avLst/>
            <a:gdLst>
              <a:gd name="T0" fmla="*/ 0 w 617"/>
              <a:gd name="T1" fmla="*/ 52 h 52"/>
              <a:gd name="T2" fmla="*/ 39 w 617"/>
              <a:gd name="T3" fmla="*/ 0 h 52"/>
              <a:gd name="T4" fmla="*/ 617 w 617"/>
              <a:gd name="T5" fmla="*/ 0 h 52"/>
              <a:gd name="T6" fmla="*/ 577 w 617"/>
              <a:gd name="T7" fmla="*/ 52 h 52"/>
              <a:gd name="T8" fmla="*/ 0 w 617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7" h="52">
                <a:moveTo>
                  <a:pt x="0" y="52"/>
                </a:moveTo>
                <a:lnTo>
                  <a:pt x="39" y="0"/>
                </a:lnTo>
                <a:lnTo>
                  <a:pt x="617" y="0"/>
                </a:lnTo>
                <a:lnTo>
                  <a:pt x="577" y="52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4" name="Freeform 351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5" name="Freeform 352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6" name="Line 353"/>
          <p:cNvSpPr>
            <a:spLocks noChangeShapeType="1"/>
          </p:cNvSpPr>
          <p:nvPr/>
        </p:nvSpPr>
        <p:spPr bwMode="auto">
          <a:xfrm>
            <a:off x="3209926" y="2913064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7" name="Freeform 354"/>
          <p:cNvSpPr>
            <a:spLocks/>
          </p:cNvSpPr>
          <p:nvPr/>
        </p:nvSpPr>
        <p:spPr bwMode="auto">
          <a:xfrm>
            <a:off x="3148013" y="2784476"/>
            <a:ext cx="61913" cy="90488"/>
          </a:xfrm>
          <a:custGeom>
            <a:avLst/>
            <a:gdLst>
              <a:gd name="T0" fmla="*/ 39 w 39"/>
              <a:gd name="T1" fmla="*/ 0 h 57"/>
              <a:gd name="T2" fmla="*/ 39 w 39"/>
              <a:gd name="T3" fmla="*/ 0 h 57"/>
              <a:gd name="T4" fmla="*/ 39 w 39"/>
              <a:gd name="T5" fmla="*/ 1 h 57"/>
              <a:gd name="T6" fmla="*/ 0 w 39"/>
              <a:gd name="T7" fmla="*/ 57 h 57"/>
              <a:gd name="T8" fmla="*/ 0 w 39"/>
              <a:gd name="T9" fmla="*/ 57 h 57"/>
              <a:gd name="T10" fmla="*/ 0 w 39"/>
              <a:gd name="T11" fmla="*/ 55 h 57"/>
              <a:gd name="T12" fmla="*/ 39 w 39"/>
              <a:gd name="T1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7">
                <a:moveTo>
                  <a:pt x="39" y="0"/>
                </a:moveTo>
                <a:lnTo>
                  <a:pt x="39" y="0"/>
                </a:lnTo>
                <a:lnTo>
                  <a:pt x="39" y="1"/>
                </a:lnTo>
                <a:lnTo>
                  <a:pt x="0" y="57"/>
                </a:lnTo>
                <a:lnTo>
                  <a:pt x="0" y="57"/>
                </a:lnTo>
                <a:lnTo>
                  <a:pt x="0" y="55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8" name="Freeform 355"/>
          <p:cNvSpPr>
            <a:spLocks/>
          </p:cNvSpPr>
          <p:nvPr/>
        </p:nvSpPr>
        <p:spPr bwMode="auto">
          <a:xfrm>
            <a:off x="3148013" y="2784476"/>
            <a:ext cx="61913" cy="90488"/>
          </a:xfrm>
          <a:custGeom>
            <a:avLst/>
            <a:gdLst>
              <a:gd name="T0" fmla="*/ 39 w 39"/>
              <a:gd name="T1" fmla="*/ 0 h 57"/>
              <a:gd name="T2" fmla="*/ 39 w 39"/>
              <a:gd name="T3" fmla="*/ 0 h 57"/>
              <a:gd name="T4" fmla="*/ 39 w 39"/>
              <a:gd name="T5" fmla="*/ 1 h 57"/>
              <a:gd name="T6" fmla="*/ 0 w 39"/>
              <a:gd name="T7" fmla="*/ 57 h 57"/>
              <a:gd name="T8" fmla="*/ 0 w 39"/>
              <a:gd name="T9" fmla="*/ 57 h 57"/>
              <a:gd name="T10" fmla="*/ 0 w 39"/>
              <a:gd name="T11" fmla="*/ 5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7">
                <a:moveTo>
                  <a:pt x="39" y="0"/>
                </a:moveTo>
                <a:lnTo>
                  <a:pt x="39" y="0"/>
                </a:lnTo>
                <a:lnTo>
                  <a:pt x="39" y="1"/>
                </a:lnTo>
                <a:lnTo>
                  <a:pt x="0" y="57"/>
                </a:lnTo>
                <a:lnTo>
                  <a:pt x="0" y="57"/>
                </a:lnTo>
                <a:lnTo>
                  <a:pt x="0" y="5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89" name="Line 356"/>
          <p:cNvSpPr>
            <a:spLocks noChangeShapeType="1"/>
          </p:cNvSpPr>
          <p:nvPr/>
        </p:nvSpPr>
        <p:spPr bwMode="auto">
          <a:xfrm>
            <a:off x="3209926" y="2786064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0" name="Freeform 357"/>
          <p:cNvSpPr>
            <a:spLocks/>
          </p:cNvSpPr>
          <p:nvPr/>
        </p:nvSpPr>
        <p:spPr bwMode="auto">
          <a:xfrm>
            <a:off x="3148013" y="26606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2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2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1" name="Freeform 358"/>
          <p:cNvSpPr>
            <a:spLocks/>
          </p:cNvSpPr>
          <p:nvPr/>
        </p:nvSpPr>
        <p:spPr bwMode="auto">
          <a:xfrm>
            <a:off x="3148013" y="26606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2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2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2" name="Line 359"/>
          <p:cNvSpPr>
            <a:spLocks noChangeShapeType="1"/>
          </p:cNvSpPr>
          <p:nvPr/>
        </p:nvSpPr>
        <p:spPr bwMode="auto">
          <a:xfrm>
            <a:off x="3209926" y="2660651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3" name="Freeform 360"/>
          <p:cNvSpPr>
            <a:spLocks/>
          </p:cNvSpPr>
          <p:nvPr/>
        </p:nvSpPr>
        <p:spPr bwMode="auto">
          <a:xfrm>
            <a:off x="3148013" y="253841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4" name="Freeform 361"/>
          <p:cNvSpPr>
            <a:spLocks/>
          </p:cNvSpPr>
          <p:nvPr/>
        </p:nvSpPr>
        <p:spPr bwMode="auto">
          <a:xfrm>
            <a:off x="3148013" y="253841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5" name="Line 362"/>
          <p:cNvSpPr>
            <a:spLocks noChangeShapeType="1"/>
          </p:cNvSpPr>
          <p:nvPr/>
        </p:nvSpPr>
        <p:spPr bwMode="auto">
          <a:xfrm>
            <a:off x="3209926" y="2538414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6" name="Freeform 363"/>
          <p:cNvSpPr>
            <a:spLocks/>
          </p:cNvSpPr>
          <p:nvPr/>
        </p:nvSpPr>
        <p:spPr bwMode="auto">
          <a:xfrm>
            <a:off x="3148013" y="241300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7" name="Freeform 364"/>
          <p:cNvSpPr>
            <a:spLocks/>
          </p:cNvSpPr>
          <p:nvPr/>
        </p:nvSpPr>
        <p:spPr bwMode="auto">
          <a:xfrm>
            <a:off x="3148013" y="241300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8" name="Line 365"/>
          <p:cNvSpPr>
            <a:spLocks noChangeShapeType="1"/>
          </p:cNvSpPr>
          <p:nvPr/>
        </p:nvSpPr>
        <p:spPr bwMode="auto">
          <a:xfrm>
            <a:off x="3209926" y="2413001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299" name="Freeform 366"/>
          <p:cNvSpPr>
            <a:spLocks/>
          </p:cNvSpPr>
          <p:nvPr/>
        </p:nvSpPr>
        <p:spPr bwMode="auto">
          <a:xfrm>
            <a:off x="3148013" y="2287589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1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1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0" name="Freeform 367"/>
          <p:cNvSpPr>
            <a:spLocks/>
          </p:cNvSpPr>
          <p:nvPr/>
        </p:nvSpPr>
        <p:spPr bwMode="auto">
          <a:xfrm>
            <a:off x="3148013" y="2287589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1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1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1" name="Line 368"/>
          <p:cNvSpPr>
            <a:spLocks noChangeShapeType="1"/>
          </p:cNvSpPr>
          <p:nvPr/>
        </p:nvSpPr>
        <p:spPr bwMode="auto">
          <a:xfrm>
            <a:off x="3209926" y="2289176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2" name="Freeform 369"/>
          <p:cNvSpPr>
            <a:spLocks/>
          </p:cNvSpPr>
          <p:nvPr/>
        </p:nvSpPr>
        <p:spPr bwMode="auto">
          <a:xfrm>
            <a:off x="3148013" y="2160589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  <a:gd name="T12" fmla="*/ 39 w 39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3" name="Freeform 370"/>
          <p:cNvSpPr>
            <a:spLocks/>
          </p:cNvSpPr>
          <p:nvPr/>
        </p:nvSpPr>
        <p:spPr bwMode="auto">
          <a:xfrm>
            <a:off x="3148013" y="2160589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4" name="Line 371"/>
          <p:cNvSpPr>
            <a:spLocks noChangeShapeType="1"/>
          </p:cNvSpPr>
          <p:nvPr/>
        </p:nvSpPr>
        <p:spPr bwMode="auto">
          <a:xfrm>
            <a:off x="3209926" y="2160589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5" name="Freeform 372"/>
          <p:cNvSpPr>
            <a:spLocks/>
          </p:cNvSpPr>
          <p:nvPr/>
        </p:nvSpPr>
        <p:spPr bwMode="auto">
          <a:xfrm>
            <a:off x="3148013" y="20383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6" name="Freeform 373"/>
          <p:cNvSpPr>
            <a:spLocks/>
          </p:cNvSpPr>
          <p:nvPr/>
        </p:nvSpPr>
        <p:spPr bwMode="auto">
          <a:xfrm>
            <a:off x="3148013" y="20383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7" name="Line 374"/>
          <p:cNvSpPr>
            <a:spLocks noChangeShapeType="1"/>
          </p:cNvSpPr>
          <p:nvPr/>
        </p:nvSpPr>
        <p:spPr bwMode="auto">
          <a:xfrm>
            <a:off x="3209926" y="2038351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8" name="Freeform 375"/>
          <p:cNvSpPr>
            <a:spLocks/>
          </p:cNvSpPr>
          <p:nvPr/>
        </p:nvSpPr>
        <p:spPr bwMode="auto">
          <a:xfrm>
            <a:off x="4064001" y="29130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  <a:gd name="T12" fmla="*/ 40 w 40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4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09" name="Freeform 376"/>
          <p:cNvSpPr>
            <a:spLocks/>
          </p:cNvSpPr>
          <p:nvPr/>
        </p:nvSpPr>
        <p:spPr bwMode="auto">
          <a:xfrm>
            <a:off x="4064001" y="29130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0" name="Line 377"/>
          <p:cNvSpPr>
            <a:spLocks noChangeShapeType="1"/>
          </p:cNvSpPr>
          <p:nvPr/>
        </p:nvSpPr>
        <p:spPr bwMode="auto">
          <a:xfrm>
            <a:off x="3148013" y="2998789"/>
            <a:ext cx="9159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1" name="Freeform 378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2" name="Freeform 379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3" name="Line 380"/>
          <p:cNvSpPr>
            <a:spLocks noChangeShapeType="1"/>
          </p:cNvSpPr>
          <p:nvPr/>
        </p:nvSpPr>
        <p:spPr bwMode="auto">
          <a:xfrm>
            <a:off x="3209926" y="2913064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4" name="Line 381"/>
          <p:cNvSpPr>
            <a:spLocks noChangeShapeType="1"/>
          </p:cNvSpPr>
          <p:nvPr/>
        </p:nvSpPr>
        <p:spPr bwMode="auto">
          <a:xfrm>
            <a:off x="4127501" y="2913064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5" name="Line 382"/>
          <p:cNvSpPr>
            <a:spLocks noChangeShapeType="1"/>
          </p:cNvSpPr>
          <p:nvPr/>
        </p:nvSpPr>
        <p:spPr bwMode="auto">
          <a:xfrm>
            <a:off x="3148013" y="2124076"/>
            <a:ext cx="0" cy="8747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6" name="Freeform 383"/>
          <p:cNvSpPr>
            <a:spLocks/>
          </p:cNvSpPr>
          <p:nvPr/>
        </p:nvSpPr>
        <p:spPr bwMode="auto">
          <a:xfrm>
            <a:off x="3148013" y="20383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7" name="Freeform 384"/>
          <p:cNvSpPr>
            <a:spLocks/>
          </p:cNvSpPr>
          <p:nvPr/>
        </p:nvSpPr>
        <p:spPr bwMode="auto">
          <a:xfrm>
            <a:off x="3148013" y="2038351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8" name="Line 385"/>
          <p:cNvSpPr>
            <a:spLocks noChangeShapeType="1"/>
          </p:cNvSpPr>
          <p:nvPr/>
        </p:nvSpPr>
        <p:spPr bwMode="auto">
          <a:xfrm>
            <a:off x="3209926" y="2038351"/>
            <a:ext cx="0" cy="8747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19" name="Freeform 386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0" name="Freeform 387"/>
          <p:cNvSpPr>
            <a:spLocks/>
          </p:cNvSpPr>
          <p:nvPr/>
        </p:nvSpPr>
        <p:spPr bwMode="auto">
          <a:xfrm>
            <a:off x="3148013" y="2913064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1" name="Line 388"/>
          <p:cNvSpPr>
            <a:spLocks noChangeShapeType="1"/>
          </p:cNvSpPr>
          <p:nvPr/>
        </p:nvSpPr>
        <p:spPr bwMode="auto">
          <a:xfrm>
            <a:off x="3148013" y="2995614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2" name="Line 389"/>
          <p:cNvSpPr>
            <a:spLocks noChangeShapeType="1"/>
          </p:cNvSpPr>
          <p:nvPr/>
        </p:nvSpPr>
        <p:spPr bwMode="auto">
          <a:xfrm>
            <a:off x="3209926" y="2038351"/>
            <a:ext cx="0" cy="8747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3" name="Line 390"/>
          <p:cNvSpPr>
            <a:spLocks noChangeShapeType="1"/>
          </p:cNvSpPr>
          <p:nvPr/>
        </p:nvSpPr>
        <p:spPr bwMode="auto">
          <a:xfrm>
            <a:off x="3209926" y="2038351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4" name="Line 391"/>
          <p:cNvSpPr>
            <a:spLocks noChangeShapeType="1"/>
          </p:cNvSpPr>
          <p:nvPr/>
        </p:nvSpPr>
        <p:spPr bwMode="auto">
          <a:xfrm>
            <a:off x="4127501" y="2038351"/>
            <a:ext cx="0" cy="8747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5" name="Line 392"/>
          <p:cNvSpPr>
            <a:spLocks noChangeShapeType="1"/>
          </p:cNvSpPr>
          <p:nvPr/>
        </p:nvSpPr>
        <p:spPr bwMode="auto">
          <a:xfrm>
            <a:off x="3209926" y="2913064"/>
            <a:ext cx="917575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6" name="Line 393"/>
          <p:cNvSpPr>
            <a:spLocks noChangeShapeType="1"/>
          </p:cNvSpPr>
          <p:nvPr/>
        </p:nvSpPr>
        <p:spPr bwMode="auto">
          <a:xfrm>
            <a:off x="3209926" y="2913064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7" name="Freeform 394"/>
          <p:cNvSpPr>
            <a:spLocks/>
          </p:cNvSpPr>
          <p:nvPr/>
        </p:nvSpPr>
        <p:spPr bwMode="auto">
          <a:xfrm>
            <a:off x="3470276" y="2112964"/>
            <a:ext cx="63500" cy="882650"/>
          </a:xfrm>
          <a:custGeom>
            <a:avLst/>
            <a:gdLst>
              <a:gd name="T0" fmla="*/ 0 w 40"/>
              <a:gd name="T1" fmla="*/ 556 h 556"/>
              <a:gd name="T2" fmla="*/ 0 w 40"/>
              <a:gd name="T3" fmla="*/ 52 h 556"/>
              <a:gd name="T4" fmla="*/ 40 w 40"/>
              <a:gd name="T5" fmla="*/ 0 h 556"/>
              <a:gd name="T6" fmla="*/ 40 w 40"/>
              <a:gd name="T7" fmla="*/ 504 h 556"/>
              <a:gd name="T8" fmla="*/ 0 w 40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56">
                <a:moveTo>
                  <a:pt x="0" y="556"/>
                </a:moveTo>
                <a:lnTo>
                  <a:pt x="0" y="52"/>
                </a:lnTo>
                <a:lnTo>
                  <a:pt x="40" y="0"/>
                </a:lnTo>
                <a:lnTo>
                  <a:pt x="40" y="504"/>
                </a:lnTo>
                <a:lnTo>
                  <a:pt x="0" y="556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8" name="Freeform 395"/>
          <p:cNvSpPr>
            <a:spLocks/>
          </p:cNvSpPr>
          <p:nvPr/>
        </p:nvSpPr>
        <p:spPr bwMode="auto">
          <a:xfrm>
            <a:off x="3470276" y="2112964"/>
            <a:ext cx="63500" cy="882650"/>
          </a:xfrm>
          <a:custGeom>
            <a:avLst/>
            <a:gdLst>
              <a:gd name="T0" fmla="*/ 0 w 40"/>
              <a:gd name="T1" fmla="*/ 556 h 556"/>
              <a:gd name="T2" fmla="*/ 0 w 40"/>
              <a:gd name="T3" fmla="*/ 52 h 556"/>
              <a:gd name="T4" fmla="*/ 40 w 40"/>
              <a:gd name="T5" fmla="*/ 0 h 556"/>
              <a:gd name="T6" fmla="*/ 40 w 40"/>
              <a:gd name="T7" fmla="*/ 504 h 556"/>
              <a:gd name="T8" fmla="*/ 0 w 40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56">
                <a:moveTo>
                  <a:pt x="0" y="556"/>
                </a:moveTo>
                <a:lnTo>
                  <a:pt x="0" y="52"/>
                </a:lnTo>
                <a:lnTo>
                  <a:pt x="40" y="0"/>
                </a:lnTo>
                <a:lnTo>
                  <a:pt x="40" y="504"/>
                </a:lnTo>
                <a:lnTo>
                  <a:pt x="0" y="5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29" name="Line 396"/>
          <p:cNvSpPr>
            <a:spLocks noChangeShapeType="1"/>
          </p:cNvSpPr>
          <p:nvPr/>
        </p:nvSpPr>
        <p:spPr bwMode="auto">
          <a:xfrm>
            <a:off x="3470276" y="2195514"/>
            <a:ext cx="0" cy="8032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0" name="Freeform 397"/>
          <p:cNvSpPr>
            <a:spLocks/>
          </p:cNvSpPr>
          <p:nvPr/>
        </p:nvSpPr>
        <p:spPr bwMode="auto">
          <a:xfrm>
            <a:off x="3470276" y="21129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  <a:gd name="T12" fmla="*/ 40 w 40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4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1" name="Freeform 398"/>
          <p:cNvSpPr>
            <a:spLocks/>
          </p:cNvSpPr>
          <p:nvPr/>
        </p:nvSpPr>
        <p:spPr bwMode="auto">
          <a:xfrm>
            <a:off x="3470276" y="21129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2" name="Line 399"/>
          <p:cNvSpPr>
            <a:spLocks noChangeShapeType="1"/>
          </p:cNvSpPr>
          <p:nvPr/>
        </p:nvSpPr>
        <p:spPr bwMode="auto">
          <a:xfrm>
            <a:off x="3533776" y="2112964"/>
            <a:ext cx="0" cy="80010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3" name="Freeform 400"/>
          <p:cNvSpPr>
            <a:spLocks/>
          </p:cNvSpPr>
          <p:nvPr/>
        </p:nvSpPr>
        <p:spPr bwMode="auto">
          <a:xfrm>
            <a:off x="3470276" y="29130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  <a:gd name="T12" fmla="*/ 40 w 40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4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4" name="Freeform 401"/>
          <p:cNvSpPr>
            <a:spLocks/>
          </p:cNvSpPr>
          <p:nvPr/>
        </p:nvSpPr>
        <p:spPr bwMode="auto">
          <a:xfrm>
            <a:off x="3470276" y="2913064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5" name="Line 402"/>
          <p:cNvSpPr>
            <a:spLocks noChangeShapeType="1"/>
          </p:cNvSpPr>
          <p:nvPr/>
        </p:nvSpPr>
        <p:spPr bwMode="auto">
          <a:xfrm>
            <a:off x="3470276" y="2995614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6" name="Rectangle 403"/>
          <p:cNvSpPr>
            <a:spLocks noChangeArrowheads="1"/>
          </p:cNvSpPr>
          <p:nvPr/>
        </p:nvSpPr>
        <p:spPr bwMode="auto">
          <a:xfrm>
            <a:off x="3284538" y="2195514"/>
            <a:ext cx="185738" cy="800100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7" name="Line 404"/>
          <p:cNvSpPr>
            <a:spLocks noChangeShapeType="1"/>
          </p:cNvSpPr>
          <p:nvPr/>
        </p:nvSpPr>
        <p:spPr bwMode="auto">
          <a:xfrm>
            <a:off x="3284538" y="2195514"/>
            <a:ext cx="0" cy="8032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8" name="Line 405"/>
          <p:cNvSpPr>
            <a:spLocks noChangeShapeType="1"/>
          </p:cNvSpPr>
          <p:nvPr/>
        </p:nvSpPr>
        <p:spPr bwMode="auto">
          <a:xfrm>
            <a:off x="3284538" y="2198689"/>
            <a:ext cx="18573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39" name="Line 406"/>
          <p:cNvSpPr>
            <a:spLocks noChangeShapeType="1"/>
          </p:cNvSpPr>
          <p:nvPr/>
        </p:nvSpPr>
        <p:spPr bwMode="auto">
          <a:xfrm>
            <a:off x="3470276" y="2195514"/>
            <a:ext cx="0" cy="8032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340" name="Line 407"/>
          <p:cNvSpPr>
            <a:spLocks noChangeShapeType="1"/>
          </p:cNvSpPr>
          <p:nvPr/>
        </p:nvSpPr>
        <p:spPr bwMode="auto">
          <a:xfrm>
            <a:off x="3284538" y="2998789"/>
            <a:ext cx="18573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1" name="Line 409"/>
          <p:cNvSpPr>
            <a:spLocks noChangeShapeType="1"/>
          </p:cNvSpPr>
          <p:nvPr/>
        </p:nvSpPr>
        <p:spPr bwMode="auto">
          <a:xfrm>
            <a:off x="3284538" y="2995613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2" name="Freeform 410"/>
          <p:cNvSpPr>
            <a:spLocks/>
          </p:cNvSpPr>
          <p:nvPr/>
        </p:nvSpPr>
        <p:spPr bwMode="auto">
          <a:xfrm>
            <a:off x="3284538" y="2112963"/>
            <a:ext cx="249238" cy="82550"/>
          </a:xfrm>
          <a:custGeom>
            <a:avLst/>
            <a:gdLst>
              <a:gd name="T0" fmla="*/ 117 w 157"/>
              <a:gd name="T1" fmla="*/ 52 h 52"/>
              <a:gd name="T2" fmla="*/ 157 w 157"/>
              <a:gd name="T3" fmla="*/ 0 h 52"/>
              <a:gd name="T4" fmla="*/ 40 w 157"/>
              <a:gd name="T5" fmla="*/ 0 h 52"/>
              <a:gd name="T6" fmla="*/ 0 w 157"/>
              <a:gd name="T7" fmla="*/ 52 h 52"/>
              <a:gd name="T8" fmla="*/ 117 w 157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2">
                <a:moveTo>
                  <a:pt x="117" y="52"/>
                </a:moveTo>
                <a:lnTo>
                  <a:pt x="157" y="0"/>
                </a:lnTo>
                <a:lnTo>
                  <a:pt x="40" y="0"/>
                </a:lnTo>
                <a:lnTo>
                  <a:pt x="0" y="52"/>
                </a:lnTo>
                <a:lnTo>
                  <a:pt x="117" y="52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3" name="Freeform 411"/>
          <p:cNvSpPr>
            <a:spLocks/>
          </p:cNvSpPr>
          <p:nvPr/>
        </p:nvSpPr>
        <p:spPr bwMode="auto">
          <a:xfrm>
            <a:off x="3284538" y="2112963"/>
            <a:ext cx="249238" cy="82550"/>
          </a:xfrm>
          <a:custGeom>
            <a:avLst/>
            <a:gdLst>
              <a:gd name="T0" fmla="*/ 117 w 157"/>
              <a:gd name="T1" fmla="*/ 52 h 52"/>
              <a:gd name="T2" fmla="*/ 157 w 157"/>
              <a:gd name="T3" fmla="*/ 0 h 52"/>
              <a:gd name="T4" fmla="*/ 40 w 157"/>
              <a:gd name="T5" fmla="*/ 0 h 52"/>
              <a:gd name="T6" fmla="*/ 0 w 157"/>
              <a:gd name="T7" fmla="*/ 52 h 52"/>
              <a:gd name="T8" fmla="*/ 117 w 157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2">
                <a:moveTo>
                  <a:pt x="117" y="52"/>
                </a:moveTo>
                <a:lnTo>
                  <a:pt x="157" y="0"/>
                </a:lnTo>
                <a:lnTo>
                  <a:pt x="40" y="0"/>
                </a:lnTo>
                <a:lnTo>
                  <a:pt x="0" y="52"/>
                </a:lnTo>
                <a:lnTo>
                  <a:pt x="117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4" name="Freeform 412"/>
          <p:cNvSpPr>
            <a:spLocks/>
          </p:cNvSpPr>
          <p:nvPr/>
        </p:nvSpPr>
        <p:spPr bwMode="auto">
          <a:xfrm>
            <a:off x="3470275" y="2112963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  <a:gd name="T12" fmla="*/ 40 w 40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4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5" name="Freeform 413"/>
          <p:cNvSpPr>
            <a:spLocks/>
          </p:cNvSpPr>
          <p:nvPr/>
        </p:nvSpPr>
        <p:spPr bwMode="auto">
          <a:xfrm>
            <a:off x="3470275" y="2112963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6" name="Line 414"/>
          <p:cNvSpPr>
            <a:spLocks noChangeShapeType="1"/>
          </p:cNvSpPr>
          <p:nvPr/>
        </p:nvSpPr>
        <p:spPr bwMode="auto">
          <a:xfrm>
            <a:off x="3348038" y="2112963"/>
            <a:ext cx="18573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7" name="Freeform 415"/>
          <p:cNvSpPr>
            <a:spLocks/>
          </p:cNvSpPr>
          <p:nvPr/>
        </p:nvSpPr>
        <p:spPr bwMode="auto">
          <a:xfrm>
            <a:off x="3284538" y="2112963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  <a:gd name="T12" fmla="*/ 40 w 40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4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8" name="Freeform 416"/>
          <p:cNvSpPr>
            <a:spLocks/>
          </p:cNvSpPr>
          <p:nvPr/>
        </p:nvSpPr>
        <p:spPr bwMode="auto">
          <a:xfrm>
            <a:off x="3284538" y="2112963"/>
            <a:ext cx="63500" cy="85725"/>
          </a:xfrm>
          <a:custGeom>
            <a:avLst/>
            <a:gdLst>
              <a:gd name="T0" fmla="*/ 40 w 40"/>
              <a:gd name="T1" fmla="*/ 0 h 54"/>
              <a:gd name="T2" fmla="*/ 40 w 40"/>
              <a:gd name="T3" fmla="*/ 0 h 54"/>
              <a:gd name="T4" fmla="*/ 40 w 40"/>
              <a:gd name="T5" fmla="*/ 0 h 54"/>
              <a:gd name="T6" fmla="*/ 0 w 40"/>
              <a:gd name="T7" fmla="*/ 54 h 54"/>
              <a:gd name="T8" fmla="*/ 0 w 40"/>
              <a:gd name="T9" fmla="*/ 54 h 54"/>
              <a:gd name="T10" fmla="*/ 0 w 40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54">
                <a:moveTo>
                  <a:pt x="40" y="0"/>
                </a:moveTo>
                <a:lnTo>
                  <a:pt x="40" y="0"/>
                </a:lnTo>
                <a:lnTo>
                  <a:pt x="40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9" name="Line 417"/>
          <p:cNvSpPr>
            <a:spLocks noChangeShapeType="1"/>
          </p:cNvSpPr>
          <p:nvPr/>
        </p:nvSpPr>
        <p:spPr bwMode="auto">
          <a:xfrm>
            <a:off x="3284538" y="2198688"/>
            <a:ext cx="18573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0" name="Line 418"/>
          <p:cNvSpPr>
            <a:spLocks noChangeShapeType="1"/>
          </p:cNvSpPr>
          <p:nvPr/>
        </p:nvSpPr>
        <p:spPr bwMode="auto">
          <a:xfrm>
            <a:off x="3470275" y="2195513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1" name="Freeform 419"/>
          <p:cNvSpPr>
            <a:spLocks/>
          </p:cNvSpPr>
          <p:nvPr/>
        </p:nvSpPr>
        <p:spPr bwMode="auto">
          <a:xfrm>
            <a:off x="3927475" y="2460626"/>
            <a:ext cx="61913" cy="534988"/>
          </a:xfrm>
          <a:custGeom>
            <a:avLst/>
            <a:gdLst>
              <a:gd name="T0" fmla="*/ 0 w 39"/>
              <a:gd name="T1" fmla="*/ 337 h 337"/>
              <a:gd name="T2" fmla="*/ 0 w 39"/>
              <a:gd name="T3" fmla="*/ 56 h 337"/>
              <a:gd name="T4" fmla="*/ 39 w 39"/>
              <a:gd name="T5" fmla="*/ 0 h 337"/>
              <a:gd name="T6" fmla="*/ 39 w 39"/>
              <a:gd name="T7" fmla="*/ 285 h 337"/>
              <a:gd name="T8" fmla="*/ 0 w 39"/>
              <a:gd name="T9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37">
                <a:moveTo>
                  <a:pt x="0" y="337"/>
                </a:moveTo>
                <a:lnTo>
                  <a:pt x="0" y="56"/>
                </a:lnTo>
                <a:lnTo>
                  <a:pt x="39" y="0"/>
                </a:lnTo>
                <a:lnTo>
                  <a:pt x="39" y="285"/>
                </a:lnTo>
                <a:lnTo>
                  <a:pt x="0" y="337"/>
                </a:lnTo>
                <a:close/>
              </a:path>
            </a:pathLst>
          </a:custGeom>
          <a:solidFill>
            <a:srgbClr val="AC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2" name="Freeform 420"/>
          <p:cNvSpPr>
            <a:spLocks/>
          </p:cNvSpPr>
          <p:nvPr/>
        </p:nvSpPr>
        <p:spPr bwMode="auto">
          <a:xfrm>
            <a:off x="3927475" y="2460626"/>
            <a:ext cx="61913" cy="534988"/>
          </a:xfrm>
          <a:custGeom>
            <a:avLst/>
            <a:gdLst>
              <a:gd name="T0" fmla="*/ 0 w 39"/>
              <a:gd name="T1" fmla="*/ 337 h 337"/>
              <a:gd name="T2" fmla="*/ 0 w 39"/>
              <a:gd name="T3" fmla="*/ 56 h 337"/>
              <a:gd name="T4" fmla="*/ 39 w 39"/>
              <a:gd name="T5" fmla="*/ 0 h 337"/>
              <a:gd name="T6" fmla="*/ 39 w 39"/>
              <a:gd name="T7" fmla="*/ 285 h 337"/>
              <a:gd name="T8" fmla="*/ 0 w 39"/>
              <a:gd name="T9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37">
                <a:moveTo>
                  <a:pt x="0" y="337"/>
                </a:moveTo>
                <a:lnTo>
                  <a:pt x="0" y="56"/>
                </a:lnTo>
                <a:lnTo>
                  <a:pt x="39" y="0"/>
                </a:lnTo>
                <a:lnTo>
                  <a:pt x="39" y="285"/>
                </a:lnTo>
                <a:lnTo>
                  <a:pt x="0" y="33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3" name="Line 421"/>
          <p:cNvSpPr>
            <a:spLocks noChangeShapeType="1"/>
          </p:cNvSpPr>
          <p:nvPr/>
        </p:nvSpPr>
        <p:spPr bwMode="auto">
          <a:xfrm>
            <a:off x="3927475" y="2549526"/>
            <a:ext cx="0" cy="4492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4" name="Freeform 422"/>
          <p:cNvSpPr>
            <a:spLocks/>
          </p:cNvSpPr>
          <p:nvPr/>
        </p:nvSpPr>
        <p:spPr bwMode="auto">
          <a:xfrm>
            <a:off x="3927475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  <a:gd name="T12" fmla="*/ 39 w 39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5" name="Freeform 423"/>
          <p:cNvSpPr>
            <a:spLocks/>
          </p:cNvSpPr>
          <p:nvPr/>
        </p:nvSpPr>
        <p:spPr bwMode="auto">
          <a:xfrm>
            <a:off x="3927475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6" name="Line 424"/>
          <p:cNvSpPr>
            <a:spLocks noChangeShapeType="1"/>
          </p:cNvSpPr>
          <p:nvPr/>
        </p:nvSpPr>
        <p:spPr bwMode="auto">
          <a:xfrm>
            <a:off x="3989388" y="2460626"/>
            <a:ext cx="0" cy="452438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7" name="Freeform 425"/>
          <p:cNvSpPr>
            <a:spLocks/>
          </p:cNvSpPr>
          <p:nvPr/>
        </p:nvSpPr>
        <p:spPr bwMode="auto">
          <a:xfrm>
            <a:off x="3927475" y="2913063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  <a:gd name="T12" fmla="*/ 39 w 39"/>
              <a:gd name="T1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8" name="Freeform 426"/>
          <p:cNvSpPr>
            <a:spLocks/>
          </p:cNvSpPr>
          <p:nvPr/>
        </p:nvSpPr>
        <p:spPr bwMode="auto">
          <a:xfrm>
            <a:off x="3927475" y="2913063"/>
            <a:ext cx="61913" cy="85725"/>
          </a:xfrm>
          <a:custGeom>
            <a:avLst/>
            <a:gdLst>
              <a:gd name="T0" fmla="*/ 39 w 39"/>
              <a:gd name="T1" fmla="*/ 0 h 54"/>
              <a:gd name="T2" fmla="*/ 39 w 39"/>
              <a:gd name="T3" fmla="*/ 0 h 54"/>
              <a:gd name="T4" fmla="*/ 39 w 39"/>
              <a:gd name="T5" fmla="*/ 0 h 54"/>
              <a:gd name="T6" fmla="*/ 0 w 39"/>
              <a:gd name="T7" fmla="*/ 54 h 54"/>
              <a:gd name="T8" fmla="*/ 0 w 39"/>
              <a:gd name="T9" fmla="*/ 54 h 54"/>
              <a:gd name="T10" fmla="*/ 0 w 39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4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4"/>
                </a:lnTo>
                <a:lnTo>
                  <a:pt x="0" y="54"/>
                </a:lnTo>
                <a:lnTo>
                  <a:pt x="0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59" name="Line 427"/>
          <p:cNvSpPr>
            <a:spLocks noChangeShapeType="1"/>
          </p:cNvSpPr>
          <p:nvPr/>
        </p:nvSpPr>
        <p:spPr bwMode="auto">
          <a:xfrm>
            <a:off x="3927475" y="2995613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0" name="Rectangle 428"/>
          <p:cNvSpPr>
            <a:spLocks noChangeArrowheads="1"/>
          </p:cNvSpPr>
          <p:nvPr/>
        </p:nvSpPr>
        <p:spPr bwMode="auto">
          <a:xfrm>
            <a:off x="3744913" y="2549526"/>
            <a:ext cx="182563" cy="446088"/>
          </a:xfrm>
          <a:prstGeom prst="rect">
            <a:avLst/>
          </a:pr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1" name="Line 429"/>
          <p:cNvSpPr>
            <a:spLocks noChangeShapeType="1"/>
          </p:cNvSpPr>
          <p:nvPr/>
        </p:nvSpPr>
        <p:spPr bwMode="auto">
          <a:xfrm>
            <a:off x="3744913" y="2549526"/>
            <a:ext cx="0" cy="4492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2" name="Line 430"/>
          <p:cNvSpPr>
            <a:spLocks noChangeShapeType="1"/>
          </p:cNvSpPr>
          <p:nvPr/>
        </p:nvSpPr>
        <p:spPr bwMode="auto">
          <a:xfrm>
            <a:off x="3744913" y="2549526"/>
            <a:ext cx="1825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3" name="Line 431"/>
          <p:cNvSpPr>
            <a:spLocks noChangeShapeType="1"/>
          </p:cNvSpPr>
          <p:nvPr/>
        </p:nvSpPr>
        <p:spPr bwMode="auto">
          <a:xfrm>
            <a:off x="3927475" y="2549526"/>
            <a:ext cx="0" cy="4492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4" name="Line 432"/>
          <p:cNvSpPr>
            <a:spLocks noChangeShapeType="1"/>
          </p:cNvSpPr>
          <p:nvPr/>
        </p:nvSpPr>
        <p:spPr bwMode="auto">
          <a:xfrm>
            <a:off x="3744913" y="2998788"/>
            <a:ext cx="1825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5" name="Line 433"/>
          <p:cNvSpPr>
            <a:spLocks noChangeShapeType="1"/>
          </p:cNvSpPr>
          <p:nvPr/>
        </p:nvSpPr>
        <p:spPr bwMode="auto">
          <a:xfrm>
            <a:off x="3744913" y="2995613"/>
            <a:ext cx="0" cy="3175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6" name="Freeform 434"/>
          <p:cNvSpPr>
            <a:spLocks/>
          </p:cNvSpPr>
          <p:nvPr/>
        </p:nvSpPr>
        <p:spPr bwMode="auto">
          <a:xfrm>
            <a:off x="3744913" y="2460626"/>
            <a:ext cx="244475" cy="88900"/>
          </a:xfrm>
          <a:custGeom>
            <a:avLst/>
            <a:gdLst>
              <a:gd name="T0" fmla="*/ 115 w 154"/>
              <a:gd name="T1" fmla="*/ 56 h 56"/>
              <a:gd name="T2" fmla="*/ 154 w 154"/>
              <a:gd name="T3" fmla="*/ 0 h 56"/>
              <a:gd name="T4" fmla="*/ 39 w 154"/>
              <a:gd name="T5" fmla="*/ 0 h 56"/>
              <a:gd name="T6" fmla="*/ 0 w 154"/>
              <a:gd name="T7" fmla="*/ 56 h 56"/>
              <a:gd name="T8" fmla="*/ 115 w 154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56">
                <a:moveTo>
                  <a:pt x="115" y="56"/>
                </a:moveTo>
                <a:lnTo>
                  <a:pt x="154" y="0"/>
                </a:lnTo>
                <a:lnTo>
                  <a:pt x="39" y="0"/>
                </a:lnTo>
                <a:lnTo>
                  <a:pt x="0" y="56"/>
                </a:lnTo>
                <a:lnTo>
                  <a:pt x="115" y="56"/>
                </a:lnTo>
                <a:close/>
              </a:path>
            </a:pathLst>
          </a:custGeom>
          <a:solidFill>
            <a:srgbClr val="C774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7" name="Freeform 435"/>
          <p:cNvSpPr>
            <a:spLocks/>
          </p:cNvSpPr>
          <p:nvPr/>
        </p:nvSpPr>
        <p:spPr bwMode="auto">
          <a:xfrm>
            <a:off x="3744913" y="2460626"/>
            <a:ext cx="244475" cy="88900"/>
          </a:xfrm>
          <a:custGeom>
            <a:avLst/>
            <a:gdLst>
              <a:gd name="T0" fmla="*/ 115 w 154"/>
              <a:gd name="T1" fmla="*/ 56 h 56"/>
              <a:gd name="T2" fmla="*/ 154 w 154"/>
              <a:gd name="T3" fmla="*/ 0 h 56"/>
              <a:gd name="T4" fmla="*/ 39 w 154"/>
              <a:gd name="T5" fmla="*/ 0 h 56"/>
              <a:gd name="T6" fmla="*/ 0 w 154"/>
              <a:gd name="T7" fmla="*/ 56 h 56"/>
              <a:gd name="T8" fmla="*/ 115 w 154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56">
                <a:moveTo>
                  <a:pt x="115" y="56"/>
                </a:moveTo>
                <a:lnTo>
                  <a:pt x="154" y="0"/>
                </a:lnTo>
                <a:lnTo>
                  <a:pt x="39" y="0"/>
                </a:lnTo>
                <a:lnTo>
                  <a:pt x="0" y="56"/>
                </a:lnTo>
                <a:lnTo>
                  <a:pt x="115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8" name="Freeform 436"/>
          <p:cNvSpPr>
            <a:spLocks/>
          </p:cNvSpPr>
          <p:nvPr/>
        </p:nvSpPr>
        <p:spPr bwMode="auto">
          <a:xfrm>
            <a:off x="3927475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  <a:gd name="T12" fmla="*/ 39 w 39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69" name="Freeform 437"/>
          <p:cNvSpPr>
            <a:spLocks/>
          </p:cNvSpPr>
          <p:nvPr/>
        </p:nvSpPr>
        <p:spPr bwMode="auto">
          <a:xfrm>
            <a:off x="3927475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0" name="Line 438"/>
          <p:cNvSpPr>
            <a:spLocks noChangeShapeType="1"/>
          </p:cNvSpPr>
          <p:nvPr/>
        </p:nvSpPr>
        <p:spPr bwMode="auto">
          <a:xfrm>
            <a:off x="3806825" y="2460626"/>
            <a:ext cx="1825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1" name="Freeform 439"/>
          <p:cNvSpPr>
            <a:spLocks/>
          </p:cNvSpPr>
          <p:nvPr/>
        </p:nvSpPr>
        <p:spPr bwMode="auto">
          <a:xfrm>
            <a:off x="3744913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  <a:gd name="T12" fmla="*/ 39 w 39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39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2" name="Freeform 440"/>
          <p:cNvSpPr>
            <a:spLocks/>
          </p:cNvSpPr>
          <p:nvPr/>
        </p:nvSpPr>
        <p:spPr bwMode="auto">
          <a:xfrm>
            <a:off x="3744913" y="2460626"/>
            <a:ext cx="61913" cy="88900"/>
          </a:xfrm>
          <a:custGeom>
            <a:avLst/>
            <a:gdLst>
              <a:gd name="T0" fmla="*/ 39 w 39"/>
              <a:gd name="T1" fmla="*/ 0 h 56"/>
              <a:gd name="T2" fmla="*/ 39 w 39"/>
              <a:gd name="T3" fmla="*/ 0 h 56"/>
              <a:gd name="T4" fmla="*/ 39 w 39"/>
              <a:gd name="T5" fmla="*/ 0 h 56"/>
              <a:gd name="T6" fmla="*/ 0 w 39"/>
              <a:gd name="T7" fmla="*/ 56 h 56"/>
              <a:gd name="T8" fmla="*/ 0 w 39"/>
              <a:gd name="T9" fmla="*/ 56 h 56"/>
              <a:gd name="T10" fmla="*/ 0 w 39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6">
                <a:moveTo>
                  <a:pt x="39" y="0"/>
                </a:moveTo>
                <a:lnTo>
                  <a:pt x="39" y="0"/>
                </a:lnTo>
                <a:lnTo>
                  <a:pt x="39" y="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3" name="Line 441"/>
          <p:cNvSpPr>
            <a:spLocks noChangeShapeType="1"/>
          </p:cNvSpPr>
          <p:nvPr/>
        </p:nvSpPr>
        <p:spPr bwMode="auto">
          <a:xfrm>
            <a:off x="3744913" y="2549526"/>
            <a:ext cx="182563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4" name="Line 442"/>
          <p:cNvSpPr>
            <a:spLocks noChangeShapeType="1"/>
          </p:cNvSpPr>
          <p:nvPr/>
        </p:nvSpPr>
        <p:spPr bwMode="auto">
          <a:xfrm>
            <a:off x="3927475" y="2549526"/>
            <a:ext cx="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5" name="Freeform 443"/>
          <p:cNvSpPr>
            <a:spLocks/>
          </p:cNvSpPr>
          <p:nvPr/>
        </p:nvSpPr>
        <p:spPr bwMode="auto">
          <a:xfrm>
            <a:off x="3148013" y="2120901"/>
            <a:ext cx="0" cy="874713"/>
          </a:xfrm>
          <a:custGeom>
            <a:avLst/>
            <a:gdLst>
              <a:gd name="T0" fmla="*/ 551 h 551"/>
              <a:gd name="T1" fmla="*/ 0 h 551"/>
              <a:gd name="T2" fmla="*/ 551 h 55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51">
                <a:moveTo>
                  <a:pt x="0" y="551"/>
                </a:moveTo>
                <a:lnTo>
                  <a:pt x="0" y="0"/>
                </a:lnTo>
                <a:lnTo>
                  <a:pt x="0" y="551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6" name="Freeform 444"/>
          <p:cNvSpPr>
            <a:spLocks/>
          </p:cNvSpPr>
          <p:nvPr/>
        </p:nvSpPr>
        <p:spPr bwMode="auto">
          <a:xfrm>
            <a:off x="3148013" y="2120901"/>
            <a:ext cx="0" cy="874713"/>
          </a:xfrm>
          <a:custGeom>
            <a:avLst/>
            <a:gdLst>
              <a:gd name="T0" fmla="*/ 551 h 551"/>
              <a:gd name="T1" fmla="*/ 0 h 551"/>
              <a:gd name="T2" fmla="*/ 551 h 55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51">
                <a:moveTo>
                  <a:pt x="0" y="551"/>
                </a:moveTo>
                <a:lnTo>
                  <a:pt x="0" y="0"/>
                </a:lnTo>
                <a:lnTo>
                  <a:pt x="0" y="55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7" name="Line 445"/>
          <p:cNvSpPr>
            <a:spLocks noChangeShapeType="1"/>
          </p:cNvSpPr>
          <p:nvPr/>
        </p:nvSpPr>
        <p:spPr bwMode="auto">
          <a:xfrm>
            <a:off x="3148013" y="2124076"/>
            <a:ext cx="0" cy="87471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8" name="Freeform 446"/>
          <p:cNvSpPr>
            <a:spLocks/>
          </p:cNvSpPr>
          <p:nvPr/>
        </p:nvSpPr>
        <p:spPr bwMode="auto">
          <a:xfrm>
            <a:off x="3141663" y="2995613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79" name="Freeform 447"/>
          <p:cNvSpPr>
            <a:spLocks/>
          </p:cNvSpPr>
          <p:nvPr/>
        </p:nvSpPr>
        <p:spPr bwMode="auto">
          <a:xfrm>
            <a:off x="3141663" y="2995613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0" name="Line 448"/>
          <p:cNvSpPr>
            <a:spLocks noChangeShapeType="1"/>
          </p:cNvSpPr>
          <p:nvPr/>
        </p:nvSpPr>
        <p:spPr bwMode="auto">
          <a:xfrm>
            <a:off x="3141663" y="2998788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1" name="Freeform 449"/>
          <p:cNvSpPr>
            <a:spLocks/>
          </p:cNvSpPr>
          <p:nvPr/>
        </p:nvSpPr>
        <p:spPr bwMode="auto">
          <a:xfrm>
            <a:off x="3141663" y="287178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2" name="Freeform 450"/>
          <p:cNvSpPr>
            <a:spLocks/>
          </p:cNvSpPr>
          <p:nvPr/>
        </p:nvSpPr>
        <p:spPr bwMode="auto">
          <a:xfrm>
            <a:off x="3141663" y="287178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3" name="Line 451"/>
          <p:cNvSpPr>
            <a:spLocks noChangeShapeType="1"/>
          </p:cNvSpPr>
          <p:nvPr/>
        </p:nvSpPr>
        <p:spPr bwMode="auto">
          <a:xfrm>
            <a:off x="3141663" y="2871788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4" name="Freeform 452"/>
          <p:cNvSpPr>
            <a:spLocks/>
          </p:cNvSpPr>
          <p:nvPr/>
        </p:nvSpPr>
        <p:spPr bwMode="auto">
          <a:xfrm>
            <a:off x="3141663" y="2746376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5" name="Freeform 453"/>
          <p:cNvSpPr>
            <a:spLocks/>
          </p:cNvSpPr>
          <p:nvPr/>
        </p:nvSpPr>
        <p:spPr bwMode="auto">
          <a:xfrm>
            <a:off x="3141663" y="2746376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6" name="Line 454"/>
          <p:cNvSpPr>
            <a:spLocks noChangeShapeType="1"/>
          </p:cNvSpPr>
          <p:nvPr/>
        </p:nvSpPr>
        <p:spPr bwMode="auto">
          <a:xfrm>
            <a:off x="3141663" y="2746376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7" name="Freeform 455"/>
          <p:cNvSpPr>
            <a:spLocks/>
          </p:cNvSpPr>
          <p:nvPr/>
        </p:nvSpPr>
        <p:spPr bwMode="auto">
          <a:xfrm>
            <a:off x="3141663" y="262413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8" name="Freeform 456"/>
          <p:cNvSpPr>
            <a:spLocks/>
          </p:cNvSpPr>
          <p:nvPr/>
        </p:nvSpPr>
        <p:spPr bwMode="auto">
          <a:xfrm>
            <a:off x="3141663" y="262413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89" name="Line 457"/>
          <p:cNvSpPr>
            <a:spLocks noChangeShapeType="1"/>
          </p:cNvSpPr>
          <p:nvPr/>
        </p:nvSpPr>
        <p:spPr bwMode="auto">
          <a:xfrm>
            <a:off x="3141663" y="2624138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0" name="Freeform 458"/>
          <p:cNvSpPr>
            <a:spLocks/>
          </p:cNvSpPr>
          <p:nvPr/>
        </p:nvSpPr>
        <p:spPr bwMode="auto">
          <a:xfrm>
            <a:off x="3141663" y="2495551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1" name="Freeform 459"/>
          <p:cNvSpPr>
            <a:spLocks/>
          </p:cNvSpPr>
          <p:nvPr/>
        </p:nvSpPr>
        <p:spPr bwMode="auto">
          <a:xfrm>
            <a:off x="3141663" y="2495551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2" name="Line 460"/>
          <p:cNvSpPr>
            <a:spLocks noChangeShapeType="1"/>
          </p:cNvSpPr>
          <p:nvPr/>
        </p:nvSpPr>
        <p:spPr bwMode="auto">
          <a:xfrm>
            <a:off x="3141663" y="2495551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3" name="Freeform 461"/>
          <p:cNvSpPr>
            <a:spLocks/>
          </p:cNvSpPr>
          <p:nvPr/>
        </p:nvSpPr>
        <p:spPr bwMode="auto">
          <a:xfrm>
            <a:off x="3141663" y="2373313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4" name="Freeform 462"/>
          <p:cNvSpPr>
            <a:spLocks/>
          </p:cNvSpPr>
          <p:nvPr/>
        </p:nvSpPr>
        <p:spPr bwMode="auto">
          <a:xfrm>
            <a:off x="3141663" y="2373313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5" name="Line 463"/>
          <p:cNvSpPr>
            <a:spLocks noChangeShapeType="1"/>
          </p:cNvSpPr>
          <p:nvPr/>
        </p:nvSpPr>
        <p:spPr bwMode="auto">
          <a:xfrm>
            <a:off x="3141663" y="2373313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6" name="Freeform 464"/>
          <p:cNvSpPr>
            <a:spLocks/>
          </p:cNvSpPr>
          <p:nvPr/>
        </p:nvSpPr>
        <p:spPr bwMode="auto">
          <a:xfrm>
            <a:off x="3141663" y="224948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7" name="Freeform 465"/>
          <p:cNvSpPr>
            <a:spLocks/>
          </p:cNvSpPr>
          <p:nvPr/>
        </p:nvSpPr>
        <p:spPr bwMode="auto">
          <a:xfrm>
            <a:off x="3141663" y="2249488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8" name="Line 466"/>
          <p:cNvSpPr>
            <a:spLocks noChangeShapeType="1"/>
          </p:cNvSpPr>
          <p:nvPr/>
        </p:nvSpPr>
        <p:spPr bwMode="auto">
          <a:xfrm>
            <a:off x="3141663" y="2249488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99" name="Freeform 467"/>
          <p:cNvSpPr>
            <a:spLocks/>
          </p:cNvSpPr>
          <p:nvPr/>
        </p:nvSpPr>
        <p:spPr bwMode="auto">
          <a:xfrm>
            <a:off x="3141663" y="2120901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0" name="Freeform 468"/>
          <p:cNvSpPr>
            <a:spLocks/>
          </p:cNvSpPr>
          <p:nvPr/>
        </p:nvSpPr>
        <p:spPr bwMode="auto">
          <a:xfrm>
            <a:off x="3141663" y="2120901"/>
            <a:ext cx="6350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1" name="Line 469"/>
          <p:cNvSpPr>
            <a:spLocks noChangeShapeType="1"/>
          </p:cNvSpPr>
          <p:nvPr/>
        </p:nvSpPr>
        <p:spPr bwMode="auto">
          <a:xfrm>
            <a:off x="3141663" y="2124076"/>
            <a:ext cx="6350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2" name="Freeform 470"/>
          <p:cNvSpPr>
            <a:spLocks/>
          </p:cNvSpPr>
          <p:nvPr/>
        </p:nvSpPr>
        <p:spPr bwMode="auto">
          <a:xfrm>
            <a:off x="3148013" y="2995613"/>
            <a:ext cx="915988" cy="0"/>
          </a:xfrm>
          <a:custGeom>
            <a:avLst/>
            <a:gdLst>
              <a:gd name="T0" fmla="*/ 0 w 577"/>
              <a:gd name="T1" fmla="*/ 577 w 577"/>
              <a:gd name="T2" fmla="*/ 0 w 5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577">
                <a:moveTo>
                  <a:pt x="0" y="0"/>
                </a:moveTo>
                <a:lnTo>
                  <a:pt x="577" y="0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3" name="Freeform 471"/>
          <p:cNvSpPr>
            <a:spLocks/>
          </p:cNvSpPr>
          <p:nvPr/>
        </p:nvSpPr>
        <p:spPr bwMode="auto">
          <a:xfrm>
            <a:off x="3148013" y="2995613"/>
            <a:ext cx="915988" cy="0"/>
          </a:xfrm>
          <a:custGeom>
            <a:avLst/>
            <a:gdLst>
              <a:gd name="T0" fmla="*/ 0 w 577"/>
              <a:gd name="T1" fmla="*/ 577 w 577"/>
              <a:gd name="T2" fmla="*/ 0 w 5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577">
                <a:moveTo>
                  <a:pt x="0" y="0"/>
                </a:moveTo>
                <a:lnTo>
                  <a:pt x="57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4" name="Line 472"/>
          <p:cNvSpPr>
            <a:spLocks noChangeShapeType="1"/>
          </p:cNvSpPr>
          <p:nvPr/>
        </p:nvSpPr>
        <p:spPr bwMode="auto">
          <a:xfrm>
            <a:off x="3148013" y="2998788"/>
            <a:ext cx="915988" cy="0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5" name="Freeform 473"/>
          <p:cNvSpPr>
            <a:spLocks/>
          </p:cNvSpPr>
          <p:nvPr/>
        </p:nvSpPr>
        <p:spPr bwMode="auto">
          <a:xfrm>
            <a:off x="3148013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6" name="Freeform 474"/>
          <p:cNvSpPr>
            <a:spLocks/>
          </p:cNvSpPr>
          <p:nvPr/>
        </p:nvSpPr>
        <p:spPr bwMode="auto">
          <a:xfrm>
            <a:off x="3148013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7" name="Line 475"/>
          <p:cNvSpPr>
            <a:spLocks noChangeShapeType="1"/>
          </p:cNvSpPr>
          <p:nvPr/>
        </p:nvSpPr>
        <p:spPr bwMode="auto">
          <a:xfrm>
            <a:off x="3148013" y="2995613"/>
            <a:ext cx="0" cy="174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8" name="Freeform 476"/>
          <p:cNvSpPr>
            <a:spLocks/>
          </p:cNvSpPr>
          <p:nvPr/>
        </p:nvSpPr>
        <p:spPr bwMode="auto">
          <a:xfrm>
            <a:off x="3606800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09" name="Freeform 477"/>
          <p:cNvSpPr>
            <a:spLocks/>
          </p:cNvSpPr>
          <p:nvPr/>
        </p:nvSpPr>
        <p:spPr bwMode="auto">
          <a:xfrm>
            <a:off x="3606800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0" name="Line 478"/>
          <p:cNvSpPr>
            <a:spLocks noChangeShapeType="1"/>
          </p:cNvSpPr>
          <p:nvPr/>
        </p:nvSpPr>
        <p:spPr bwMode="auto">
          <a:xfrm>
            <a:off x="3606800" y="2995613"/>
            <a:ext cx="0" cy="174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1" name="Freeform 479"/>
          <p:cNvSpPr>
            <a:spLocks/>
          </p:cNvSpPr>
          <p:nvPr/>
        </p:nvSpPr>
        <p:spPr bwMode="auto">
          <a:xfrm>
            <a:off x="4064000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A51D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2" name="Freeform 480"/>
          <p:cNvSpPr>
            <a:spLocks/>
          </p:cNvSpPr>
          <p:nvPr/>
        </p:nvSpPr>
        <p:spPr bwMode="auto">
          <a:xfrm>
            <a:off x="4064000" y="2995613"/>
            <a:ext cx="0" cy="14288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3" name="Line 481"/>
          <p:cNvSpPr>
            <a:spLocks noChangeShapeType="1"/>
          </p:cNvSpPr>
          <p:nvPr/>
        </p:nvSpPr>
        <p:spPr bwMode="auto">
          <a:xfrm>
            <a:off x="4064000" y="2995613"/>
            <a:ext cx="0" cy="17463"/>
          </a:xfrm>
          <a:prstGeom prst="line">
            <a:avLst/>
          </a:prstGeom>
          <a:noFill/>
          <a:ln w="0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4" name="Rectangle 482"/>
          <p:cNvSpPr>
            <a:spLocks noChangeArrowheads="1"/>
          </p:cNvSpPr>
          <p:nvPr/>
        </p:nvSpPr>
        <p:spPr bwMode="auto">
          <a:xfrm>
            <a:off x="5349875" y="1978026"/>
            <a:ext cx="1270000" cy="166688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5" name="Rectangle 483"/>
          <p:cNvSpPr>
            <a:spLocks noChangeArrowheads="1"/>
          </p:cNvSpPr>
          <p:nvPr/>
        </p:nvSpPr>
        <p:spPr bwMode="auto">
          <a:xfrm>
            <a:off x="5349875" y="1978026"/>
            <a:ext cx="1270000" cy="166688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6" name="Rectangle 484"/>
          <p:cNvSpPr>
            <a:spLocks noChangeArrowheads="1"/>
          </p:cNvSpPr>
          <p:nvPr/>
        </p:nvSpPr>
        <p:spPr bwMode="auto">
          <a:xfrm>
            <a:off x="5003800" y="4391026"/>
            <a:ext cx="822325" cy="1666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7" name="Rectangle 485"/>
          <p:cNvSpPr>
            <a:spLocks noChangeArrowheads="1"/>
          </p:cNvSpPr>
          <p:nvPr/>
        </p:nvSpPr>
        <p:spPr bwMode="auto">
          <a:xfrm>
            <a:off x="5003800" y="4391026"/>
            <a:ext cx="822325" cy="166688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8" name="Rectangle 486"/>
          <p:cNvSpPr>
            <a:spLocks noChangeArrowheads="1"/>
          </p:cNvSpPr>
          <p:nvPr/>
        </p:nvSpPr>
        <p:spPr bwMode="auto">
          <a:xfrm>
            <a:off x="2405063" y="950913"/>
            <a:ext cx="414338" cy="22987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19" name="Rectangle 487"/>
          <p:cNvSpPr>
            <a:spLocks noChangeArrowheads="1"/>
          </p:cNvSpPr>
          <p:nvPr/>
        </p:nvSpPr>
        <p:spPr bwMode="auto">
          <a:xfrm>
            <a:off x="2405063" y="950913"/>
            <a:ext cx="414338" cy="22987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0" name="Rectangle 488"/>
          <p:cNvSpPr>
            <a:spLocks noChangeArrowheads="1"/>
          </p:cNvSpPr>
          <p:nvPr/>
        </p:nvSpPr>
        <p:spPr bwMode="auto">
          <a:xfrm>
            <a:off x="2819400" y="950913"/>
            <a:ext cx="3868738" cy="22987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1" name="Rectangle 489"/>
          <p:cNvSpPr>
            <a:spLocks noChangeArrowheads="1"/>
          </p:cNvSpPr>
          <p:nvPr/>
        </p:nvSpPr>
        <p:spPr bwMode="auto">
          <a:xfrm>
            <a:off x="2405063" y="3375026"/>
            <a:ext cx="414338" cy="5715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2" name="Rectangle 490"/>
          <p:cNvSpPr>
            <a:spLocks noChangeArrowheads="1"/>
          </p:cNvSpPr>
          <p:nvPr/>
        </p:nvSpPr>
        <p:spPr bwMode="auto">
          <a:xfrm>
            <a:off x="2405063" y="3375026"/>
            <a:ext cx="414338" cy="571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3" name="Rectangle 491"/>
          <p:cNvSpPr>
            <a:spLocks noChangeArrowheads="1"/>
          </p:cNvSpPr>
          <p:nvPr/>
        </p:nvSpPr>
        <p:spPr bwMode="auto">
          <a:xfrm>
            <a:off x="2819400" y="3375026"/>
            <a:ext cx="3868738" cy="5715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4" name="Rectangle 492"/>
          <p:cNvSpPr>
            <a:spLocks noChangeArrowheads="1"/>
          </p:cNvSpPr>
          <p:nvPr/>
        </p:nvSpPr>
        <p:spPr bwMode="auto">
          <a:xfrm>
            <a:off x="2405063" y="4075113"/>
            <a:ext cx="414338" cy="23749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5" name="Rectangle 493"/>
          <p:cNvSpPr>
            <a:spLocks noChangeArrowheads="1"/>
          </p:cNvSpPr>
          <p:nvPr/>
        </p:nvSpPr>
        <p:spPr bwMode="auto">
          <a:xfrm>
            <a:off x="2405063" y="4075113"/>
            <a:ext cx="414338" cy="2374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6" name="Rectangle 494"/>
          <p:cNvSpPr>
            <a:spLocks noChangeArrowheads="1"/>
          </p:cNvSpPr>
          <p:nvPr/>
        </p:nvSpPr>
        <p:spPr bwMode="auto">
          <a:xfrm>
            <a:off x="2819400" y="4075113"/>
            <a:ext cx="3868738" cy="2374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7" name="Rectangle 495"/>
          <p:cNvSpPr>
            <a:spLocks noChangeArrowheads="1"/>
          </p:cNvSpPr>
          <p:nvPr/>
        </p:nvSpPr>
        <p:spPr bwMode="auto">
          <a:xfrm>
            <a:off x="4249738" y="4600576"/>
            <a:ext cx="542925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8" name="Rectangle 496"/>
          <p:cNvSpPr>
            <a:spLocks noChangeArrowheads="1"/>
          </p:cNvSpPr>
          <p:nvPr/>
        </p:nvSpPr>
        <p:spPr bwMode="auto">
          <a:xfrm>
            <a:off x="4249738" y="4600576"/>
            <a:ext cx="542925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29" name="Rectangle 497"/>
          <p:cNvSpPr>
            <a:spLocks noChangeArrowheads="1"/>
          </p:cNvSpPr>
          <p:nvPr/>
        </p:nvSpPr>
        <p:spPr bwMode="auto">
          <a:xfrm>
            <a:off x="4249738" y="4951413"/>
            <a:ext cx="542925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0" name="Rectangle 498"/>
          <p:cNvSpPr>
            <a:spLocks noChangeArrowheads="1"/>
          </p:cNvSpPr>
          <p:nvPr/>
        </p:nvSpPr>
        <p:spPr bwMode="auto">
          <a:xfrm>
            <a:off x="4249738" y="4951413"/>
            <a:ext cx="542925" cy="1682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1" name="Rectangle 499"/>
          <p:cNvSpPr>
            <a:spLocks noChangeArrowheads="1"/>
          </p:cNvSpPr>
          <p:nvPr/>
        </p:nvSpPr>
        <p:spPr bwMode="auto">
          <a:xfrm>
            <a:off x="2916238" y="4873626"/>
            <a:ext cx="1116013" cy="320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2" name="Rectangle 500"/>
          <p:cNvSpPr>
            <a:spLocks noChangeArrowheads="1"/>
          </p:cNvSpPr>
          <p:nvPr/>
        </p:nvSpPr>
        <p:spPr bwMode="auto">
          <a:xfrm>
            <a:off x="2916238" y="4873626"/>
            <a:ext cx="1116013" cy="3206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3" name="Rectangle 501"/>
          <p:cNvSpPr>
            <a:spLocks noChangeArrowheads="1"/>
          </p:cNvSpPr>
          <p:nvPr/>
        </p:nvSpPr>
        <p:spPr bwMode="auto">
          <a:xfrm>
            <a:off x="4249738" y="5316538"/>
            <a:ext cx="542925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4" name="Rectangle 502"/>
          <p:cNvSpPr>
            <a:spLocks noChangeArrowheads="1"/>
          </p:cNvSpPr>
          <p:nvPr/>
        </p:nvSpPr>
        <p:spPr bwMode="auto">
          <a:xfrm>
            <a:off x="4249738" y="5316538"/>
            <a:ext cx="542925" cy="1682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5" name="Rectangle 503"/>
          <p:cNvSpPr>
            <a:spLocks noChangeArrowheads="1"/>
          </p:cNvSpPr>
          <p:nvPr/>
        </p:nvSpPr>
        <p:spPr bwMode="auto">
          <a:xfrm>
            <a:off x="5003800" y="4754563"/>
            <a:ext cx="822325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6" name="Rectangle 504"/>
          <p:cNvSpPr>
            <a:spLocks noChangeArrowheads="1"/>
          </p:cNvSpPr>
          <p:nvPr/>
        </p:nvSpPr>
        <p:spPr bwMode="auto">
          <a:xfrm>
            <a:off x="5003800" y="4754563"/>
            <a:ext cx="822325" cy="1682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7" name="Rectangle 505"/>
          <p:cNvSpPr>
            <a:spLocks noChangeArrowheads="1"/>
          </p:cNvSpPr>
          <p:nvPr/>
        </p:nvSpPr>
        <p:spPr bwMode="auto">
          <a:xfrm>
            <a:off x="5003800" y="5151438"/>
            <a:ext cx="822325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8" name="Rectangle 506"/>
          <p:cNvSpPr>
            <a:spLocks noChangeArrowheads="1"/>
          </p:cNvSpPr>
          <p:nvPr/>
        </p:nvSpPr>
        <p:spPr bwMode="auto">
          <a:xfrm>
            <a:off x="5003800" y="5151438"/>
            <a:ext cx="822325" cy="1682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39" name="Rectangle 507"/>
          <p:cNvSpPr>
            <a:spLocks noChangeArrowheads="1"/>
          </p:cNvSpPr>
          <p:nvPr/>
        </p:nvSpPr>
        <p:spPr bwMode="auto">
          <a:xfrm>
            <a:off x="5003800" y="5516563"/>
            <a:ext cx="822325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0" name="Rectangle 508"/>
          <p:cNvSpPr>
            <a:spLocks noChangeArrowheads="1"/>
          </p:cNvSpPr>
          <p:nvPr/>
        </p:nvSpPr>
        <p:spPr bwMode="auto">
          <a:xfrm>
            <a:off x="5003800" y="5516563"/>
            <a:ext cx="822325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1" name="Rectangle 509"/>
          <p:cNvSpPr>
            <a:spLocks noChangeArrowheads="1"/>
          </p:cNvSpPr>
          <p:nvPr/>
        </p:nvSpPr>
        <p:spPr bwMode="auto">
          <a:xfrm>
            <a:off x="3221038" y="3052763"/>
            <a:ext cx="760413" cy="1651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2" name="Rectangle 510"/>
          <p:cNvSpPr>
            <a:spLocks noChangeArrowheads="1"/>
          </p:cNvSpPr>
          <p:nvPr/>
        </p:nvSpPr>
        <p:spPr bwMode="auto">
          <a:xfrm>
            <a:off x="3221038" y="3052763"/>
            <a:ext cx="760413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3" name="Rectangle 511"/>
          <p:cNvSpPr>
            <a:spLocks noChangeArrowheads="1"/>
          </p:cNvSpPr>
          <p:nvPr/>
        </p:nvSpPr>
        <p:spPr bwMode="auto">
          <a:xfrm>
            <a:off x="4200525" y="1079501"/>
            <a:ext cx="1930400" cy="1682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4" name="Rectangle 512"/>
          <p:cNvSpPr>
            <a:spLocks noChangeArrowheads="1"/>
          </p:cNvSpPr>
          <p:nvPr/>
        </p:nvSpPr>
        <p:spPr bwMode="auto">
          <a:xfrm>
            <a:off x="4200525" y="1079501"/>
            <a:ext cx="1930400" cy="1682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5" name="Freeform 513"/>
          <p:cNvSpPr>
            <a:spLocks/>
          </p:cNvSpPr>
          <p:nvPr/>
        </p:nvSpPr>
        <p:spPr bwMode="auto">
          <a:xfrm>
            <a:off x="5915025" y="5122863"/>
            <a:ext cx="71438" cy="222250"/>
          </a:xfrm>
          <a:custGeom>
            <a:avLst/>
            <a:gdLst>
              <a:gd name="T0" fmla="*/ 43 w 45"/>
              <a:gd name="T1" fmla="*/ 0 h 140"/>
              <a:gd name="T2" fmla="*/ 0 w 45"/>
              <a:gd name="T3" fmla="*/ 0 h 140"/>
              <a:gd name="T4" fmla="*/ 0 w 45"/>
              <a:gd name="T5" fmla="*/ 140 h 140"/>
              <a:gd name="T6" fmla="*/ 45 w 45"/>
              <a:gd name="T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140">
                <a:moveTo>
                  <a:pt x="43" y="0"/>
                </a:moveTo>
                <a:lnTo>
                  <a:pt x="0" y="0"/>
                </a:lnTo>
                <a:lnTo>
                  <a:pt x="0" y="140"/>
                </a:lnTo>
                <a:lnTo>
                  <a:pt x="45" y="1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6" name="Freeform 514"/>
          <p:cNvSpPr>
            <a:spLocks/>
          </p:cNvSpPr>
          <p:nvPr/>
        </p:nvSpPr>
        <p:spPr bwMode="auto">
          <a:xfrm>
            <a:off x="5965825" y="5316538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7" name="Freeform 515"/>
          <p:cNvSpPr>
            <a:spLocks/>
          </p:cNvSpPr>
          <p:nvPr/>
        </p:nvSpPr>
        <p:spPr bwMode="auto">
          <a:xfrm>
            <a:off x="5965825" y="5316538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8" name="Freeform 516"/>
          <p:cNvSpPr>
            <a:spLocks/>
          </p:cNvSpPr>
          <p:nvPr/>
        </p:nvSpPr>
        <p:spPr bwMode="auto">
          <a:xfrm>
            <a:off x="5962650" y="5094288"/>
            <a:ext cx="68263" cy="53975"/>
          </a:xfrm>
          <a:custGeom>
            <a:avLst/>
            <a:gdLst>
              <a:gd name="T0" fmla="*/ 43 w 43"/>
              <a:gd name="T1" fmla="*/ 18 h 34"/>
              <a:gd name="T2" fmla="*/ 0 w 43"/>
              <a:gd name="T3" fmla="*/ 34 h 34"/>
              <a:gd name="T4" fmla="*/ 11 w 43"/>
              <a:gd name="T5" fmla="*/ 18 h 34"/>
              <a:gd name="T6" fmla="*/ 0 w 43"/>
              <a:gd name="T7" fmla="*/ 0 h 34"/>
              <a:gd name="T8" fmla="*/ 43 w 43"/>
              <a:gd name="T9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8"/>
                </a:moveTo>
                <a:lnTo>
                  <a:pt x="0" y="34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49" name="Freeform 517"/>
          <p:cNvSpPr>
            <a:spLocks/>
          </p:cNvSpPr>
          <p:nvPr/>
        </p:nvSpPr>
        <p:spPr bwMode="auto">
          <a:xfrm>
            <a:off x="5962650" y="5094288"/>
            <a:ext cx="68263" cy="53975"/>
          </a:xfrm>
          <a:custGeom>
            <a:avLst/>
            <a:gdLst>
              <a:gd name="T0" fmla="*/ 43 w 43"/>
              <a:gd name="T1" fmla="*/ 18 h 34"/>
              <a:gd name="T2" fmla="*/ 0 w 43"/>
              <a:gd name="T3" fmla="*/ 34 h 34"/>
              <a:gd name="T4" fmla="*/ 11 w 43"/>
              <a:gd name="T5" fmla="*/ 18 h 34"/>
              <a:gd name="T6" fmla="*/ 0 w 43"/>
              <a:gd name="T7" fmla="*/ 0 h 34"/>
              <a:gd name="T8" fmla="*/ 43 w 43"/>
              <a:gd name="T9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8"/>
                </a:moveTo>
                <a:lnTo>
                  <a:pt x="0" y="34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0" name="Line 518"/>
          <p:cNvSpPr>
            <a:spLocks noChangeShapeType="1"/>
          </p:cNvSpPr>
          <p:nvPr/>
        </p:nvSpPr>
        <p:spPr bwMode="auto">
          <a:xfrm>
            <a:off x="5826125" y="5237163"/>
            <a:ext cx="857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1" name="Rectangle 519"/>
          <p:cNvSpPr>
            <a:spLocks noChangeArrowheads="1"/>
          </p:cNvSpPr>
          <p:nvPr/>
        </p:nvSpPr>
        <p:spPr bwMode="auto">
          <a:xfrm>
            <a:off x="6034088" y="4297363"/>
            <a:ext cx="471488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2" name="Rectangle 520"/>
          <p:cNvSpPr>
            <a:spLocks noChangeArrowheads="1"/>
          </p:cNvSpPr>
          <p:nvPr/>
        </p:nvSpPr>
        <p:spPr bwMode="auto">
          <a:xfrm>
            <a:off x="6034088" y="4297363"/>
            <a:ext cx="471488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3" name="Rectangle 521"/>
          <p:cNvSpPr>
            <a:spLocks noChangeArrowheads="1"/>
          </p:cNvSpPr>
          <p:nvPr/>
        </p:nvSpPr>
        <p:spPr bwMode="auto">
          <a:xfrm>
            <a:off x="6034088" y="4500563"/>
            <a:ext cx="471488" cy="165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4" name="Rectangle 522"/>
          <p:cNvSpPr>
            <a:spLocks noChangeArrowheads="1"/>
          </p:cNvSpPr>
          <p:nvPr/>
        </p:nvSpPr>
        <p:spPr bwMode="auto">
          <a:xfrm>
            <a:off x="6034088" y="4500563"/>
            <a:ext cx="471488" cy="1651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5" name="Freeform 523"/>
          <p:cNvSpPr>
            <a:spLocks/>
          </p:cNvSpPr>
          <p:nvPr/>
        </p:nvSpPr>
        <p:spPr bwMode="auto">
          <a:xfrm>
            <a:off x="5915025" y="4365626"/>
            <a:ext cx="71438" cy="222250"/>
          </a:xfrm>
          <a:custGeom>
            <a:avLst/>
            <a:gdLst>
              <a:gd name="T0" fmla="*/ 43 w 45"/>
              <a:gd name="T1" fmla="*/ 0 h 140"/>
              <a:gd name="T2" fmla="*/ 0 w 45"/>
              <a:gd name="T3" fmla="*/ 0 h 140"/>
              <a:gd name="T4" fmla="*/ 0 w 45"/>
              <a:gd name="T5" fmla="*/ 140 h 140"/>
              <a:gd name="T6" fmla="*/ 45 w 45"/>
              <a:gd name="T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140">
                <a:moveTo>
                  <a:pt x="43" y="0"/>
                </a:moveTo>
                <a:lnTo>
                  <a:pt x="0" y="0"/>
                </a:lnTo>
                <a:lnTo>
                  <a:pt x="0" y="140"/>
                </a:lnTo>
                <a:lnTo>
                  <a:pt x="45" y="1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6" name="Freeform 524"/>
          <p:cNvSpPr>
            <a:spLocks/>
          </p:cNvSpPr>
          <p:nvPr/>
        </p:nvSpPr>
        <p:spPr bwMode="auto">
          <a:xfrm>
            <a:off x="5965825" y="4562476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7" name="Freeform 525"/>
          <p:cNvSpPr>
            <a:spLocks/>
          </p:cNvSpPr>
          <p:nvPr/>
        </p:nvSpPr>
        <p:spPr bwMode="auto">
          <a:xfrm>
            <a:off x="5965825" y="4562476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8" name="Freeform 526"/>
          <p:cNvSpPr>
            <a:spLocks/>
          </p:cNvSpPr>
          <p:nvPr/>
        </p:nvSpPr>
        <p:spPr bwMode="auto">
          <a:xfrm>
            <a:off x="5962650" y="43370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59" name="Freeform 527"/>
          <p:cNvSpPr>
            <a:spLocks/>
          </p:cNvSpPr>
          <p:nvPr/>
        </p:nvSpPr>
        <p:spPr bwMode="auto">
          <a:xfrm>
            <a:off x="5962650" y="43370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0" name="Line 528"/>
          <p:cNvSpPr>
            <a:spLocks noChangeShapeType="1"/>
          </p:cNvSpPr>
          <p:nvPr/>
        </p:nvSpPr>
        <p:spPr bwMode="auto">
          <a:xfrm>
            <a:off x="5826125" y="4479926"/>
            <a:ext cx="857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1" name="Freeform 529"/>
          <p:cNvSpPr>
            <a:spLocks/>
          </p:cNvSpPr>
          <p:nvPr/>
        </p:nvSpPr>
        <p:spPr bwMode="auto">
          <a:xfrm>
            <a:off x="5915025" y="5484813"/>
            <a:ext cx="71438" cy="223838"/>
          </a:xfrm>
          <a:custGeom>
            <a:avLst/>
            <a:gdLst>
              <a:gd name="T0" fmla="*/ 43 w 45"/>
              <a:gd name="T1" fmla="*/ 0 h 141"/>
              <a:gd name="T2" fmla="*/ 0 w 45"/>
              <a:gd name="T3" fmla="*/ 0 h 141"/>
              <a:gd name="T4" fmla="*/ 0 w 45"/>
              <a:gd name="T5" fmla="*/ 141 h 141"/>
              <a:gd name="T6" fmla="*/ 45 w 45"/>
              <a:gd name="T7" fmla="*/ 14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141">
                <a:moveTo>
                  <a:pt x="43" y="0"/>
                </a:moveTo>
                <a:lnTo>
                  <a:pt x="0" y="0"/>
                </a:lnTo>
                <a:lnTo>
                  <a:pt x="0" y="141"/>
                </a:lnTo>
                <a:lnTo>
                  <a:pt x="45" y="141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2" name="Freeform 530"/>
          <p:cNvSpPr>
            <a:spLocks/>
          </p:cNvSpPr>
          <p:nvPr/>
        </p:nvSpPr>
        <p:spPr bwMode="auto">
          <a:xfrm>
            <a:off x="5965825" y="5681663"/>
            <a:ext cx="68263" cy="55563"/>
          </a:xfrm>
          <a:custGeom>
            <a:avLst/>
            <a:gdLst>
              <a:gd name="T0" fmla="*/ 43 w 43"/>
              <a:gd name="T1" fmla="*/ 17 h 35"/>
              <a:gd name="T2" fmla="*/ 0 w 43"/>
              <a:gd name="T3" fmla="*/ 35 h 35"/>
              <a:gd name="T4" fmla="*/ 11 w 43"/>
              <a:gd name="T5" fmla="*/ 17 h 35"/>
              <a:gd name="T6" fmla="*/ 0 w 43"/>
              <a:gd name="T7" fmla="*/ 0 h 35"/>
              <a:gd name="T8" fmla="*/ 43 w 43"/>
              <a:gd name="T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5">
                <a:moveTo>
                  <a:pt x="43" y="17"/>
                </a:moveTo>
                <a:lnTo>
                  <a:pt x="0" y="35"/>
                </a:lnTo>
                <a:lnTo>
                  <a:pt x="11" y="17"/>
                </a:lnTo>
                <a:lnTo>
                  <a:pt x="0" y="0"/>
                </a:lnTo>
                <a:lnTo>
                  <a:pt x="43" y="17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3" name="Freeform 531"/>
          <p:cNvSpPr>
            <a:spLocks/>
          </p:cNvSpPr>
          <p:nvPr/>
        </p:nvSpPr>
        <p:spPr bwMode="auto">
          <a:xfrm>
            <a:off x="5965825" y="5681663"/>
            <a:ext cx="68263" cy="55563"/>
          </a:xfrm>
          <a:custGeom>
            <a:avLst/>
            <a:gdLst>
              <a:gd name="T0" fmla="*/ 43 w 43"/>
              <a:gd name="T1" fmla="*/ 17 h 35"/>
              <a:gd name="T2" fmla="*/ 0 w 43"/>
              <a:gd name="T3" fmla="*/ 35 h 35"/>
              <a:gd name="T4" fmla="*/ 11 w 43"/>
              <a:gd name="T5" fmla="*/ 17 h 35"/>
              <a:gd name="T6" fmla="*/ 0 w 43"/>
              <a:gd name="T7" fmla="*/ 0 h 35"/>
              <a:gd name="T8" fmla="*/ 43 w 43"/>
              <a:gd name="T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5">
                <a:moveTo>
                  <a:pt x="43" y="17"/>
                </a:moveTo>
                <a:lnTo>
                  <a:pt x="0" y="35"/>
                </a:lnTo>
                <a:lnTo>
                  <a:pt x="11" y="17"/>
                </a:lnTo>
                <a:lnTo>
                  <a:pt x="0" y="0"/>
                </a:lnTo>
                <a:lnTo>
                  <a:pt x="43" y="1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4" name="Freeform 532"/>
          <p:cNvSpPr>
            <a:spLocks/>
          </p:cNvSpPr>
          <p:nvPr/>
        </p:nvSpPr>
        <p:spPr bwMode="auto">
          <a:xfrm>
            <a:off x="5962650" y="5456238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5" name="Freeform 533"/>
          <p:cNvSpPr>
            <a:spLocks/>
          </p:cNvSpPr>
          <p:nvPr/>
        </p:nvSpPr>
        <p:spPr bwMode="auto">
          <a:xfrm>
            <a:off x="5962650" y="5456238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6" name="Line 534"/>
          <p:cNvSpPr>
            <a:spLocks noChangeShapeType="1"/>
          </p:cNvSpPr>
          <p:nvPr/>
        </p:nvSpPr>
        <p:spPr bwMode="auto">
          <a:xfrm>
            <a:off x="5826125" y="5599113"/>
            <a:ext cx="857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7" name="Freeform 535"/>
          <p:cNvSpPr>
            <a:spLocks/>
          </p:cNvSpPr>
          <p:nvPr/>
        </p:nvSpPr>
        <p:spPr bwMode="auto">
          <a:xfrm>
            <a:off x="5915025" y="4725988"/>
            <a:ext cx="71438" cy="222250"/>
          </a:xfrm>
          <a:custGeom>
            <a:avLst/>
            <a:gdLst>
              <a:gd name="T0" fmla="*/ 43 w 45"/>
              <a:gd name="T1" fmla="*/ 0 h 140"/>
              <a:gd name="T2" fmla="*/ 0 w 45"/>
              <a:gd name="T3" fmla="*/ 0 h 140"/>
              <a:gd name="T4" fmla="*/ 0 w 45"/>
              <a:gd name="T5" fmla="*/ 140 h 140"/>
              <a:gd name="T6" fmla="*/ 45 w 45"/>
              <a:gd name="T7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140">
                <a:moveTo>
                  <a:pt x="43" y="0"/>
                </a:moveTo>
                <a:lnTo>
                  <a:pt x="0" y="0"/>
                </a:lnTo>
                <a:lnTo>
                  <a:pt x="0" y="140"/>
                </a:lnTo>
                <a:lnTo>
                  <a:pt x="45" y="14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8" name="Freeform 536"/>
          <p:cNvSpPr>
            <a:spLocks/>
          </p:cNvSpPr>
          <p:nvPr/>
        </p:nvSpPr>
        <p:spPr bwMode="auto">
          <a:xfrm>
            <a:off x="5965825" y="4922838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69" name="Freeform 537"/>
          <p:cNvSpPr>
            <a:spLocks/>
          </p:cNvSpPr>
          <p:nvPr/>
        </p:nvSpPr>
        <p:spPr bwMode="auto">
          <a:xfrm>
            <a:off x="5965825" y="4922838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0" name="Freeform 538"/>
          <p:cNvSpPr>
            <a:spLocks/>
          </p:cNvSpPr>
          <p:nvPr/>
        </p:nvSpPr>
        <p:spPr bwMode="auto">
          <a:xfrm>
            <a:off x="5962650" y="4697413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1" name="Freeform 539"/>
          <p:cNvSpPr>
            <a:spLocks/>
          </p:cNvSpPr>
          <p:nvPr/>
        </p:nvSpPr>
        <p:spPr bwMode="auto">
          <a:xfrm>
            <a:off x="5962650" y="4697413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2" name="Line 540"/>
          <p:cNvSpPr>
            <a:spLocks noChangeShapeType="1"/>
          </p:cNvSpPr>
          <p:nvPr/>
        </p:nvSpPr>
        <p:spPr bwMode="auto">
          <a:xfrm>
            <a:off x="5826125" y="4840288"/>
            <a:ext cx="857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3" name="Freeform 541"/>
          <p:cNvSpPr>
            <a:spLocks/>
          </p:cNvSpPr>
          <p:nvPr/>
        </p:nvSpPr>
        <p:spPr bwMode="auto">
          <a:xfrm>
            <a:off x="4124325" y="4694238"/>
            <a:ext cx="71438" cy="700088"/>
          </a:xfrm>
          <a:custGeom>
            <a:avLst/>
            <a:gdLst>
              <a:gd name="T0" fmla="*/ 43 w 45"/>
              <a:gd name="T1" fmla="*/ 0 h 441"/>
              <a:gd name="T2" fmla="*/ 0 w 45"/>
              <a:gd name="T3" fmla="*/ 0 h 441"/>
              <a:gd name="T4" fmla="*/ 0 w 45"/>
              <a:gd name="T5" fmla="*/ 441 h 441"/>
              <a:gd name="T6" fmla="*/ 45 w 45"/>
              <a:gd name="T7" fmla="*/ 441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441">
                <a:moveTo>
                  <a:pt x="43" y="0"/>
                </a:moveTo>
                <a:lnTo>
                  <a:pt x="0" y="0"/>
                </a:lnTo>
                <a:lnTo>
                  <a:pt x="0" y="441"/>
                </a:lnTo>
                <a:lnTo>
                  <a:pt x="45" y="441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4" name="Freeform 542"/>
          <p:cNvSpPr>
            <a:spLocks/>
          </p:cNvSpPr>
          <p:nvPr/>
        </p:nvSpPr>
        <p:spPr bwMode="auto">
          <a:xfrm>
            <a:off x="4175125" y="53657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5" name="Freeform 543"/>
          <p:cNvSpPr>
            <a:spLocks/>
          </p:cNvSpPr>
          <p:nvPr/>
        </p:nvSpPr>
        <p:spPr bwMode="auto">
          <a:xfrm>
            <a:off x="4175125" y="53657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6" name="Freeform 544"/>
          <p:cNvSpPr>
            <a:spLocks/>
          </p:cNvSpPr>
          <p:nvPr/>
        </p:nvSpPr>
        <p:spPr bwMode="auto">
          <a:xfrm>
            <a:off x="4171950" y="4665663"/>
            <a:ext cx="69850" cy="57150"/>
          </a:xfrm>
          <a:custGeom>
            <a:avLst/>
            <a:gdLst>
              <a:gd name="T0" fmla="*/ 44 w 44"/>
              <a:gd name="T1" fmla="*/ 18 h 36"/>
              <a:gd name="T2" fmla="*/ 0 w 44"/>
              <a:gd name="T3" fmla="*/ 36 h 36"/>
              <a:gd name="T4" fmla="*/ 11 w 44"/>
              <a:gd name="T5" fmla="*/ 18 h 36"/>
              <a:gd name="T6" fmla="*/ 0 w 44"/>
              <a:gd name="T7" fmla="*/ 0 h 36"/>
              <a:gd name="T8" fmla="*/ 44 w 44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6">
                <a:moveTo>
                  <a:pt x="44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4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7" name="Freeform 545"/>
          <p:cNvSpPr>
            <a:spLocks/>
          </p:cNvSpPr>
          <p:nvPr/>
        </p:nvSpPr>
        <p:spPr bwMode="auto">
          <a:xfrm>
            <a:off x="4171950" y="4665663"/>
            <a:ext cx="69850" cy="57150"/>
          </a:xfrm>
          <a:custGeom>
            <a:avLst/>
            <a:gdLst>
              <a:gd name="T0" fmla="*/ 44 w 44"/>
              <a:gd name="T1" fmla="*/ 18 h 36"/>
              <a:gd name="T2" fmla="*/ 0 w 44"/>
              <a:gd name="T3" fmla="*/ 36 h 36"/>
              <a:gd name="T4" fmla="*/ 11 w 44"/>
              <a:gd name="T5" fmla="*/ 18 h 36"/>
              <a:gd name="T6" fmla="*/ 0 w 44"/>
              <a:gd name="T7" fmla="*/ 0 h 36"/>
              <a:gd name="T8" fmla="*/ 44 w 44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6">
                <a:moveTo>
                  <a:pt x="44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4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8" name="Line 546"/>
          <p:cNvSpPr>
            <a:spLocks noChangeShapeType="1"/>
          </p:cNvSpPr>
          <p:nvPr/>
        </p:nvSpPr>
        <p:spPr bwMode="auto">
          <a:xfrm>
            <a:off x="4035425" y="5037138"/>
            <a:ext cx="889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79" name="Freeform 547"/>
          <p:cNvSpPr>
            <a:spLocks/>
          </p:cNvSpPr>
          <p:nvPr/>
        </p:nvSpPr>
        <p:spPr bwMode="auto">
          <a:xfrm>
            <a:off x="4886325" y="4476751"/>
            <a:ext cx="71438" cy="1108075"/>
          </a:xfrm>
          <a:custGeom>
            <a:avLst/>
            <a:gdLst>
              <a:gd name="T0" fmla="*/ 43 w 45"/>
              <a:gd name="T1" fmla="*/ 0 h 698"/>
              <a:gd name="T2" fmla="*/ 0 w 45"/>
              <a:gd name="T3" fmla="*/ 0 h 698"/>
              <a:gd name="T4" fmla="*/ 0 w 45"/>
              <a:gd name="T5" fmla="*/ 698 h 698"/>
              <a:gd name="T6" fmla="*/ 45 w 45"/>
              <a:gd name="T7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698">
                <a:moveTo>
                  <a:pt x="43" y="0"/>
                </a:moveTo>
                <a:lnTo>
                  <a:pt x="0" y="0"/>
                </a:lnTo>
                <a:lnTo>
                  <a:pt x="0" y="698"/>
                </a:lnTo>
                <a:lnTo>
                  <a:pt x="45" y="69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0" name="Freeform 548"/>
          <p:cNvSpPr>
            <a:spLocks/>
          </p:cNvSpPr>
          <p:nvPr/>
        </p:nvSpPr>
        <p:spPr bwMode="auto">
          <a:xfrm>
            <a:off x="4938713" y="55562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0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0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1" name="Freeform 549"/>
          <p:cNvSpPr>
            <a:spLocks/>
          </p:cNvSpPr>
          <p:nvPr/>
        </p:nvSpPr>
        <p:spPr bwMode="auto">
          <a:xfrm>
            <a:off x="4938713" y="55562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0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0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2" name="Freeform 550"/>
          <p:cNvSpPr>
            <a:spLocks/>
          </p:cNvSpPr>
          <p:nvPr/>
        </p:nvSpPr>
        <p:spPr bwMode="auto">
          <a:xfrm>
            <a:off x="4935538" y="4451351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3" name="Freeform 551"/>
          <p:cNvSpPr>
            <a:spLocks/>
          </p:cNvSpPr>
          <p:nvPr/>
        </p:nvSpPr>
        <p:spPr bwMode="auto">
          <a:xfrm>
            <a:off x="4935538" y="4451351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4" name="Line 552"/>
          <p:cNvSpPr>
            <a:spLocks noChangeShapeType="1"/>
          </p:cNvSpPr>
          <p:nvPr/>
        </p:nvSpPr>
        <p:spPr bwMode="auto">
          <a:xfrm>
            <a:off x="4797425" y="5030788"/>
            <a:ext cx="857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5" name="Line 553"/>
          <p:cNvSpPr>
            <a:spLocks noChangeShapeType="1"/>
          </p:cNvSpPr>
          <p:nvPr/>
        </p:nvSpPr>
        <p:spPr bwMode="auto">
          <a:xfrm>
            <a:off x="4886325" y="4843463"/>
            <a:ext cx="68263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6" name="Freeform 554"/>
          <p:cNvSpPr>
            <a:spLocks/>
          </p:cNvSpPr>
          <p:nvPr/>
        </p:nvSpPr>
        <p:spPr bwMode="auto">
          <a:xfrm>
            <a:off x="4935538" y="4816476"/>
            <a:ext cx="68263" cy="53975"/>
          </a:xfrm>
          <a:custGeom>
            <a:avLst/>
            <a:gdLst>
              <a:gd name="T0" fmla="*/ 43 w 43"/>
              <a:gd name="T1" fmla="*/ 17 h 34"/>
              <a:gd name="T2" fmla="*/ 0 w 43"/>
              <a:gd name="T3" fmla="*/ 34 h 34"/>
              <a:gd name="T4" fmla="*/ 11 w 43"/>
              <a:gd name="T5" fmla="*/ 17 h 34"/>
              <a:gd name="T6" fmla="*/ 0 w 43"/>
              <a:gd name="T7" fmla="*/ 0 h 34"/>
              <a:gd name="T8" fmla="*/ 43 w 43"/>
              <a:gd name="T9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7"/>
                </a:moveTo>
                <a:lnTo>
                  <a:pt x="0" y="34"/>
                </a:lnTo>
                <a:lnTo>
                  <a:pt x="11" y="17"/>
                </a:lnTo>
                <a:lnTo>
                  <a:pt x="0" y="0"/>
                </a:lnTo>
                <a:lnTo>
                  <a:pt x="43" y="17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7" name="Freeform 555"/>
          <p:cNvSpPr>
            <a:spLocks/>
          </p:cNvSpPr>
          <p:nvPr/>
        </p:nvSpPr>
        <p:spPr bwMode="auto">
          <a:xfrm>
            <a:off x="4935538" y="4816476"/>
            <a:ext cx="68263" cy="53975"/>
          </a:xfrm>
          <a:custGeom>
            <a:avLst/>
            <a:gdLst>
              <a:gd name="T0" fmla="*/ 43 w 43"/>
              <a:gd name="T1" fmla="*/ 17 h 34"/>
              <a:gd name="T2" fmla="*/ 0 w 43"/>
              <a:gd name="T3" fmla="*/ 34 h 34"/>
              <a:gd name="T4" fmla="*/ 11 w 43"/>
              <a:gd name="T5" fmla="*/ 17 h 34"/>
              <a:gd name="T6" fmla="*/ 0 w 43"/>
              <a:gd name="T7" fmla="*/ 0 h 34"/>
              <a:gd name="T8" fmla="*/ 43 w 43"/>
              <a:gd name="T9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7"/>
                </a:moveTo>
                <a:lnTo>
                  <a:pt x="0" y="34"/>
                </a:lnTo>
                <a:lnTo>
                  <a:pt x="11" y="17"/>
                </a:lnTo>
                <a:lnTo>
                  <a:pt x="0" y="0"/>
                </a:lnTo>
                <a:lnTo>
                  <a:pt x="43" y="1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8" name="Line 556"/>
          <p:cNvSpPr>
            <a:spLocks noChangeShapeType="1"/>
          </p:cNvSpPr>
          <p:nvPr/>
        </p:nvSpPr>
        <p:spPr bwMode="auto">
          <a:xfrm>
            <a:off x="4124325" y="5037138"/>
            <a:ext cx="68263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89" name="Freeform 557"/>
          <p:cNvSpPr>
            <a:spLocks/>
          </p:cNvSpPr>
          <p:nvPr/>
        </p:nvSpPr>
        <p:spPr bwMode="auto">
          <a:xfrm>
            <a:off x="4171950" y="5008563"/>
            <a:ext cx="66675" cy="57150"/>
          </a:xfrm>
          <a:custGeom>
            <a:avLst/>
            <a:gdLst>
              <a:gd name="T0" fmla="*/ 42 w 42"/>
              <a:gd name="T1" fmla="*/ 18 h 36"/>
              <a:gd name="T2" fmla="*/ 0 w 42"/>
              <a:gd name="T3" fmla="*/ 36 h 36"/>
              <a:gd name="T4" fmla="*/ 9 w 42"/>
              <a:gd name="T5" fmla="*/ 18 h 36"/>
              <a:gd name="T6" fmla="*/ 0 w 42"/>
              <a:gd name="T7" fmla="*/ 0 h 36"/>
              <a:gd name="T8" fmla="*/ 42 w 42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6">
                <a:moveTo>
                  <a:pt x="42" y="18"/>
                </a:moveTo>
                <a:lnTo>
                  <a:pt x="0" y="36"/>
                </a:lnTo>
                <a:lnTo>
                  <a:pt x="9" y="18"/>
                </a:lnTo>
                <a:lnTo>
                  <a:pt x="0" y="0"/>
                </a:lnTo>
                <a:lnTo>
                  <a:pt x="42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0" name="Freeform 558"/>
          <p:cNvSpPr>
            <a:spLocks/>
          </p:cNvSpPr>
          <p:nvPr/>
        </p:nvSpPr>
        <p:spPr bwMode="auto">
          <a:xfrm>
            <a:off x="4171950" y="5008563"/>
            <a:ext cx="66675" cy="57150"/>
          </a:xfrm>
          <a:custGeom>
            <a:avLst/>
            <a:gdLst>
              <a:gd name="T0" fmla="*/ 42 w 42"/>
              <a:gd name="T1" fmla="*/ 18 h 36"/>
              <a:gd name="T2" fmla="*/ 0 w 42"/>
              <a:gd name="T3" fmla="*/ 36 h 36"/>
              <a:gd name="T4" fmla="*/ 9 w 42"/>
              <a:gd name="T5" fmla="*/ 18 h 36"/>
              <a:gd name="T6" fmla="*/ 0 w 42"/>
              <a:gd name="T7" fmla="*/ 0 h 36"/>
              <a:gd name="T8" fmla="*/ 42 w 42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6">
                <a:moveTo>
                  <a:pt x="42" y="18"/>
                </a:moveTo>
                <a:lnTo>
                  <a:pt x="0" y="36"/>
                </a:lnTo>
                <a:lnTo>
                  <a:pt x="9" y="18"/>
                </a:lnTo>
                <a:lnTo>
                  <a:pt x="0" y="0"/>
                </a:lnTo>
                <a:lnTo>
                  <a:pt x="42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1" name="Line 559"/>
          <p:cNvSpPr>
            <a:spLocks noChangeShapeType="1"/>
          </p:cNvSpPr>
          <p:nvPr/>
        </p:nvSpPr>
        <p:spPr bwMode="auto">
          <a:xfrm>
            <a:off x="4886325" y="5230813"/>
            <a:ext cx="68263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2" name="Freeform 560"/>
          <p:cNvSpPr>
            <a:spLocks/>
          </p:cNvSpPr>
          <p:nvPr/>
        </p:nvSpPr>
        <p:spPr bwMode="auto">
          <a:xfrm>
            <a:off x="4935538" y="5205413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3" name="Freeform 561"/>
          <p:cNvSpPr>
            <a:spLocks/>
          </p:cNvSpPr>
          <p:nvPr/>
        </p:nvSpPr>
        <p:spPr bwMode="auto">
          <a:xfrm>
            <a:off x="4935538" y="5205413"/>
            <a:ext cx="68263" cy="53975"/>
          </a:xfrm>
          <a:custGeom>
            <a:avLst/>
            <a:gdLst>
              <a:gd name="T0" fmla="*/ 43 w 43"/>
              <a:gd name="T1" fmla="*/ 16 h 34"/>
              <a:gd name="T2" fmla="*/ 0 w 43"/>
              <a:gd name="T3" fmla="*/ 34 h 34"/>
              <a:gd name="T4" fmla="*/ 11 w 43"/>
              <a:gd name="T5" fmla="*/ 16 h 34"/>
              <a:gd name="T6" fmla="*/ 0 w 43"/>
              <a:gd name="T7" fmla="*/ 0 h 34"/>
              <a:gd name="T8" fmla="*/ 43 w 43"/>
              <a:gd name="T9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4">
                <a:moveTo>
                  <a:pt x="43" y="16"/>
                </a:moveTo>
                <a:lnTo>
                  <a:pt x="0" y="34"/>
                </a:lnTo>
                <a:lnTo>
                  <a:pt x="11" y="16"/>
                </a:lnTo>
                <a:lnTo>
                  <a:pt x="0" y="0"/>
                </a:lnTo>
                <a:lnTo>
                  <a:pt x="43" y="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4" name="Line 562"/>
          <p:cNvSpPr>
            <a:spLocks noChangeShapeType="1"/>
          </p:cNvSpPr>
          <p:nvPr/>
        </p:nvSpPr>
        <p:spPr bwMode="auto">
          <a:xfrm>
            <a:off x="2947988" y="5813426"/>
            <a:ext cx="33496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5" name="Freeform 563"/>
          <p:cNvSpPr>
            <a:spLocks/>
          </p:cNvSpPr>
          <p:nvPr/>
        </p:nvSpPr>
        <p:spPr bwMode="auto">
          <a:xfrm>
            <a:off x="6276975" y="57848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6" name="Freeform 564"/>
          <p:cNvSpPr>
            <a:spLocks/>
          </p:cNvSpPr>
          <p:nvPr/>
        </p:nvSpPr>
        <p:spPr bwMode="auto">
          <a:xfrm>
            <a:off x="6276975" y="57848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7" name="Line 565"/>
          <p:cNvSpPr>
            <a:spLocks noChangeShapeType="1"/>
          </p:cNvSpPr>
          <p:nvPr/>
        </p:nvSpPr>
        <p:spPr bwMode="auto">
          <a:xfrm>
            <a:off x="3841750" y="6267451"/>
            <a:ext cx="315913" cy="0"/>
          </a:xfrm>
          <a:prstGeom prst="line">
            <a:avLst/>
          </a:prstGeom>
          <a:noFill/>
          <a:ln w="317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8" name="Freeform 566"/>
          <p:cNvSpPr>
            <a:spLocks/>
          </p:cNvSpPr>
          <p:nvPr/>
        </p:nvSpPr>
        <p:spPr bwMode="auto">
          <a:xfrm>
            <a:off x="2198688" y="3692526"/>
            <a:ext cx="206375" cy="1770063"/>
          </a:xfrm>
          <a:custGeom>
            <a:avLst/>
            <a:gdLst>
              <a:gd name="T0" fmla="*/ 130 w 130"/>
              <a:gd name="T1" fmla="*/ 1115 h 1115"/>
              <a:gd name="T2" fmla="*/ 0 w 130"/>
              <a:gd name="T3" fmla="*/ 1115 h 1115"/>
              <a:gd name="T4" fmla="*/ 0 w 130"/>
              <a:gd name="T5" fmla="*/ 0 h 1115"/>
              <a:gd name="T6" fmla="*/ 98 w 130"/>
              <a:gd name="T7" fmla="*/ 0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0" h="1115">
                <a:moveTo>
                  <a:pt x="130" y="1115"/>
                </a:moveTo>
                <a:lnTo>
                  <a:pt x="0" y="1115"/>
                </a:lnTo>
                <a:lnTo>
                  <a:pt x="0" y="0"/>
                </a:lnTo>
                <a:lnTo>
                  <a:pt x="9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099" name="Freeform 567"/>
          <p:cNvSpPr>
            <a:spLocks/>
          </p:cNvSpPr>
          <p:nvPr/>
        </p:nvSpPr>
        <p:spPr bwMode="auto">
          <a:xfrm>
            <a:off x="2333625" y="36639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0" name="Freeform 568"/>
          <p:cNvSpPr>
            <a:spLocks/>
          </p:cNvSpPr>
          <p:nvPr/>
        </p:nvSpPr>
        <p:spPr bwMode="auto">
          <a:xfrm>
            <a:off x="2333625" y="3663951"/>
            <a:ext cx="68263" cy="57150"/>
          </a:xfrm>
          <a:custGeom>
            <a:avLst/>
            <a:gdLst>
              <a:gd name="T0" fmla="*/ 43 w 43"/>
              <a:gd name="T1" fmla="*/ 18 h 36"/>
              <a:gd name="T2" fmla="*/ 0 w 43"/>
              <a:gd name="T3" fmla="*/ 36 h 36"/>
              <a:gd name="T4" fmla="*/ 11 w 43"/>
              <a:gd name="T5" fmla="*/ 18 h 36"/>
              <a:gd name="T6" fmla="*/ 0 w 43"/>
              <a:gd name="T7" fmla="*/ 0 h 36"/>
              <a:gd name="T8" fmla="*/ 43 w 43"/>
              <a:gd name="T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6">
                <a:moveTo>
                  <a:pt x="43" y="18"/>
                </a:moveTo>
                <a:lnTo>
                  <a:pt x="0" y="36"/>
                </a:lnTo>
                <a:lnTo>
                  <a:pt x="11" y="18"/>
                </a:lnTo>
                <a:lnTo>
                  <a:pt x="0" y="0"/>
                </a:lnTo>
                <a:lnTo>
                  <a:pt x="43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1" name="Rectangle 569"/>
          <p:cNvSpPr>
            <a:spLocks noChangeArrowheads="1"/>
          </p:cNvSpPr>
          <p:nvPr/>
        </p:nvSpPr>
        <p:spPr bwMode="auto">
          <a:xfrm>
            <a:off x="1882775" y="4591051"/>
            <a:ext cx="493713" cy="168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2" name="Rectangle 570"/>
          <p:cNvSpPr>
            <a:spLocks noChangeArrowheads="1"/>
          </p:cNvSpPr>
          <p:nvPr/>
        </p:nvSpPr>
        <p:spPr bwMode="auto">
          <a:xfrm>
            <a:off x="1882775" y="4591051"/>
            <a:ext cx="493713" cy="1682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3" name="Freeform 571"/>
          <p:cNvSpPr>
            <a:spLocks/>
          </p:cNvSpPr>
          <p:nvPr/>
        </p:nvSpPr>
        <p:spPr bwMode="auto">
          <a:xfrm>
            <a:off x="2479675" y="2995613"/>
            <a:ext cx="254000" cy="442913"/>
          </a:xfrm>
          <a:custGeom>
            <a:avLst/>
            <a:gdLst>
              <a:gd name="T0" fmla="*/ 0 w 160"/>
              <a:gd name="T1" fmla="*/ 208 h 279"/>
              <a:gd name="T2" fmla="*/ 39 w 160"/>
              <a:gd name="T3" fmla="*/ 208 h 279"/>
              <a:gd name="T4" fmla="*/ 39 w 160"/>
              <a:gd name="T5" fmla="*/ 0 h 279"/>
              <a:gd name="T6" fmla="*/ 120 w 160"/>
              <a:gd name="T7" fmla="*/ 0 h 279"/>
              <a:gd name="T8" fmla="*/ 120 w 160"/>
              <a:gd name="T9" fmla="*/ 208 h 279"/>
              <a:gd name="T10" fmla="*/ 160 w 160"/>
              <a:gd name="T11" fmla="*/ 208 h 279"/>
              <a:gd name="T12" fmla="*/ 81 w 160"/>
              <a:gd name="T13" fmla="*/ 279 h 279"/>
              <a:gd name="T14" fmla="*/ 0 w 160"/>
              <a:gd name="T15" fmla="*/ 20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9">
                <a:moveTo>
                  <a:pt x="0" y="208"/>
                </a:moveTo>
                <a:lnTo>
                  <a:pt x="39" y="208"/>
                </a:lnTo>
                <a:lnTo>
                  <a:pt x="39" y="0"/>
                </a:lnTo>
                <a:lnTo>
                  <a:pt x="120" y="0"/>
                </a:lnTo>
                <a:lnTo>
                  <a:pt x="120" y="208"/>
                </a:lnTo>
                <a:lnTo>
                  <a:pt x="160" y="208"/>
                </a:lnTo>
                <a:lnTo>
                  <a:pt x="81" y="279"/>
                </a:lnTo>
                <a:lnTo>
                  <a:pt x="0" y="2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4" name="Freeform 572"/>
          <p:cNvSpPr>
            <a:spLocks/>
          </p:cNvSpPr>
          <p:nvPr/>
        </p:nvSpPr>
        <p:spPr bwMode="auto">
          <a:xfrm>
            <a:off x="2479675" y="2995613"/>
            <a:ext cx="254000" cy="442913"/>
          </a:xfrm>
          <a:custGeom>
            <a:avLst/>
            <a:gdLst>
              <a:gd name="T0" fmla="*/ 0 w 160"/>
              <a:gd name="T1" fmla="*/ 208 h 279"/>
              <a:gd name="T2" fmla="*/ 39 w 160"/>
              <a:gd name="T3" fmla="*/ 208 h 279"/>
              <a:gd name="T4" fmla="*/ 39 w 160"/>
              <a:gd name="T5" fmla="*/ 0 h 279"/>
              <a:gd name="T6" fmla="*/ 120 w 160"/>
              <a:gd name="T7" fmla="*/ 0 h 279"/>
              <a:gd name="T8" fmla="*/ 120 w 160"/>
              <a:gd name="T9" fmla="*/ 208 h 279"/>
              <a:gd name="T10" fmla="*/ 160 w 160"/>
              <a:gd name="T11" fmla="*/ 208 h 279"/>
              <a:gd name="T12" fmla="*/ 81 w 160"/>
              <a:gd name="T13" fmla="*/ 279 h 279"/>
              <a:gd name="T14" fmla="*/ 0 w 160"/>
              <a:gd name="T15" fmla="*/ 20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9">
                <a:moveTo>
                  <a:pt x="0" y="208"/>
                </a:moveTo>
                <a:lnTo>
                  <a:pt x="39" y="208"/>
                </a:lnTo>
                <a:lnTo>
                  <a:pt x="39" y="0"/>
                </a:lnTo>
                <a:lnTo>
                  <a:pt x="120" y="0"/>
                </a:lnTo>
                <a:lnTo>
                  <a:pt x="120" y="208"/>
                </a:lnTo>
                <a:lnTo>
                  <a:pt x="160" y="208"/>
                </a:lnTo>
                <a:lnTo>
                  <a:pt x="81" y="279"/>
                </a:lnTo>
                <a:lnTo>
                  <a:pt x="0" y="2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5" name="Freeform 573"/>
          <p:cNvSpPr>
            <a:spLocks/>
          </p:cNvSpPr>
          <p:nvPr/>
        </p:nvSpPr>
        <p:spPr bwMode="auto">
          <a:xfrm>
            <a:off x="2479675" y="2995613"/>
            <a:ext cx="254000" cy="442913"/>
          </a:xfrm>
          <a:custGeom>
            <a:avLst/>
            <a:gdLst>
              <a:gd name="T0" fmla="*/ 0 w 160"/>
              <a:gd name="T1" fmla="*/ 208 h 279"/>
              <a:gd name="T2" fmla="*/ 39 w 160"/>
              <a:gd name="T3" fmla="*/ 208 h 279"/>
              <a:gd name="T4" fmla="*/ 39 w 160"/>
              <a:gd name="T5" fmla="*/ 0 h 279"/>
              <a:gd name="T6" fmla="*/ 120 w 160"/>
              <a:gd name="T7" fmla="*/ 0 h 279"/>
              <a:gd name="T8" fmla="*/ 120 w 160"/>
              <a:gd name="T9" fmla="*/ 208 h 279"/>
              <a:gd name="T10" fmla="*/ 160 w 160"/>
              <a:gd name="T11" fmla="*/ 208 h 279"/>
              <a:gd name="T12" fmla="*/ 81 w 160"/>
              <a:gd name="T13" fmla="*/ 279 h 279"/>
              <a:gd name="T14" fmla="*/ 0 w 160"/>
              <a:gd name="T15" fmla="*/ 20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9">
                <a:moveTo>
                  <a:pt x="0" y="208"/>
                </a:moveTo>
                <a:lnTo>
                  <a:pt x="39" y="208"/>
                </a:lnTo>
                <a:lnTo>
                  <a:pt x="39" y="0"/>
                </a:lnTo>
                <a:lnTo>
                  <a:pt x="120" y="0"/>
                </a:lnTo>
                <a:lnTo>
                  <a:pt x="120" y="208"/>
                </a:lnTo>
                <a:lnTo>
                  <a:pt x="160" y="208"/>
                </a:lnTo>
                <a:lnTo>
                  <a:pt x="81" y="279"/>
                </a:lnTo>
                <a:lnTo>
                  <a:pt x="0" y="208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6" name="Freeform 574"/>
          <p:cNvSpPr>
            <a:spLocks/>
          </p:cNvSpPr>
          <p:nvPr/>
        </p:nvSpPr>
        <p:spPr bwMode="auto">
          <a:xfrm>
            <a:off x="2479675" y="3879851"/>
            <a:ext cx="254000" cy="439738"/>
          </a:xfrm>
          <a:custGeom>
            <a:avLst/>
            <a:gdLst>
              <a:gd name="T0" fmla="*/ 0 w 160"/>
              <a:gd name="T1" fmla="*/ 209 h 277"/>
              <a:gd name="T2" fmla="*/ 39 w 160"/>
              <a:gd name="T3" fmla="*/ 209 h 277"/>
              <a:gd name="T4" fmla="*/ 39 w 160"/>
              <a:gd name="T5" fmla="*/ 0 h 277"/>
              <a:gd name="T6" fmla="*/ 120 w 160"/>
              <a:gd name="T7" fmla="*/ 0 h 277"/>
              <a:gd name="T8" fmla="*/ 120 w 160"/>
              <a:gd name="T9" fmla="*/ 209 h 277"/>
              <a:gd name="T10" fmla="*/ 160 w 160"/>
              <a:gd name="T11" fmla="*/ 209 h 277"/>
              <a:gd name="T12" fmla="*/ 81 w 160"/>
              <a:gd name="T13" fmla="*/ 277 h 277"/>
              <a:gd name="T14" fmla="*/ 0 w 160"/>
              <a:gd name="T15" fmla="*/ 209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7">
                <a:moveTo>
                  <a:pt x="0" y="209"/>
                </a:moveTo>
                <a:lnTo>
                  <a:pt x="39" y="209"/>
                </a:lnTo>
                <a:lnTo>
                  <a:pt x="39" y="0"/>
                </a:lnTo>
                <a:lnTo>
                  <a:pt x="120" y="0"/>
                </a:lnTo>
                <a:lnTo>
                  <a:pt x="120" y="209"/>
                </a:lnTo>
                <a:lnTo>
                  <a:pt x="160" y="209"/>
                </a:lnTo>
                <a:lnTo>
                  <a:pt x="81" y="277"/>
                </a:lnTo>
                <a:lnTo>
                  <a:pt x="0" y="209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7" name="Freeform 575"/>
          <p:cNvSpPr>
            <a:spLocks/>
          </p:cNvSpPr>
          <p:nvPr/>
        </p:nvSpPr>
        <p:spPr bwMode="auto">
          <a:xfrm>
            <a:off x="2479675" y="3879851"/>
            <a:ext cx="254000" cy="439738"/>
          </a:xfrm>
          <a:custGeom>
            <a:avLst/>
            <a:gdLst>
              <a:gd name="T0" fmla="*/ 0 w 160"/>
              <a:gd name="T1" fmla="*/ 209 h 277"/>
              <a:gd name="T2" fmla="*/ 39 w 160"/>
              <a:gd name="T3" fmla="*/ 209 h 277"/>
              <a:gd name="T4" fmla="*/ 39 w 160"/>
              <a:gd name="T5" fmla="*/ 0 h 277"/>
              <a:gd name="T6" fmla="*/ 120 w 160"/>
              <a:gd name="T7" fmla="*/ 0 h 277"/>
              <a:gd name="T8" fmla="*/ 120 w 160"/>
              <a:gd name="T9" fmla="*/ 209 h 277"/>
              <a:gd name="T10" fmla="*/ 160 w 160"/>
              <a:gd name="T11" fmla="*/ 209 h 277"/>
              <a:gd name="T12" fmla="*/ 81 w 160"/>
              <a:gd name="T13" fmla="*/ 277 h 277"/>
              <a:gd name="T14" fmla="*/ 0 w 160"/>
              <a:gd name="T15" fmla="*/ 209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7">
                <a:moveTo>
                  <a:pt x="0" y="209"/>
                </a:moveTo>
                <a:lnTo>
                  <a:pt x="39" y="209"/>
                </a:lnTo>
                <a:lnTo>
                  <a:pt x="39" y="0"/>
                </a:lnTo>
                <a:lnTo>
                  <a:pt x="120" y="0"/>
                </a:lnTo>
                <a:lnTo>
                  <a:pt x="120" y="209"/>
                </a:lnTo>
                <a:lnTo>
                  <a:pt x="160" y="209"/>
                </a:lnTo>
                <a:lnTo>
                  <a:pt x="81" y="277"/>
                </a:lnTo>
                <a:lnTo>
                  <a:pt x="0" y="20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8" name="Freeform 576"/>
          <p:cNvSpPr>
            <a:spLocks/>
          </p:cNvSpPr>
          <p:nvPr/>
        </p:nvSpPr>
        <p:spPr bwMode="auto">
          <a:xfrm>
            <a:off x="2479675" y="3879851"/>
            <a:ext cx="254000" cy="439738"/>
          </a:xfrm>
          <a:custGeom>
            <a:avLst/>
            <a:gdLst>
              <a:gd name="T0" fmla="*/ 0 w 160"/>
              <a:gd name="T1" fmla="*/ 209 h 277"/>
              <a:gd name="T2" fmla="*/ 39 w 160"/>
              <a:gd name="T3" fmla="*/ 209 h 277"/>
              <a:gd name="T4" fmla="*/ 39 w 160"/>
              <a:gd name="T5" fmla="*/ 0 h 277"/>
              <a:gd name="T6" fmla="*/ 120 w 160"/>
              <a:gd name="T7" fmla="*/ 0 h 277"/>
              <a:gd name="T8" fmla="*/ 120 w 160"/>
              <a:gd name="T9" fmla="*/ 209 h 277"/>
              <a:gd name="T10" fmla="*/ 160 w 160"/>
              <a:gd name="T11" fmla="*/ 209 h 277"/>
              <a:gd name="T12" fmla="*/ 81 w 160"/>
              <a:gd name="T13" fmla="*/ 277 h 277"/>
              <a:gd name="T14" fmla="*/ 0 w 160"/>
              <a:gd name="T15" fmla="*/ 209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0" h="277">
                <a:moveTo>
                  <a:pt x="0" y="209"/>
                </a:moveTo>
                <a:lnTo>
                  <a:pt x="39" y="209"/>
                </a:lnTo>
                <a:lnTo>
                  <a:pt x="39" y="0"/>
                </a:lnTo>
                <a:lnTo>
                  <a:pt x="120" y="0"/>
                </a:lnTo>
                <a:lnTo>
                  <a:pt x="120" y="209"/>
                </a:lnTo>
                <a:lnTo>
                  <a:pt x="160" y="209"/>
                </a:lnTo>
                <a:lnTo>
                  <a:pt x="81" y="277"/>
                </a:lnTo>
                <a:lnTo>
                  <a:pt x="0" y="209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09" name="Rectangle 577"/>
          <p:cNvSpPr>
            <a:spLocks noChangeArrowheads="1"/>
          </p:cNvSpPr>
          <p:nvPr/>
        </p:nvSpPr>
        <p:spPr bwMode="auto">
          <a:xfrm>
            <a:off x="3341688" y="2016126"/>
            <a:ext cx="3526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10" name="Rectangle 578"/>
          <p:cNvSpPr>
            <a:spLocks noChangeArrowheads="1"/>
          </p:cNvSpPr>
          <p:nvPr/>
        </p:nvSpPr>
        <p:spPr bwMode="auto">
          <a:xfrm>
            <a:off x="4235450" y="1104901"/>
            <a:ext cx="184826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Répartition par catégorie socio-professionnelle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25" name="Rectangle 593"/>
          <p:cNvSpPr>
            <a:spLocks noChangeArrowheads="1"/>
          </p:cNvSpPr>
          <p:nvPr/>
        </p:nvSpPr>
        <p:spPr bwMode="auto">
          <a:xfrm>
            <a:off x="5378450" y="2005013"/>
            <a:ext cx="1157368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Répartition par type d’activité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34" name="Rectangle 602"/>
          <p:cNvSpPr>
            <a:spLocks noChangeArrowheads="1"/>
          </p:cNvSpPr>
          <p:nvPr/>
        </p:nvSpPr>
        <p:spPr bwMode="auto">
          <a:xfrm>
            <a:off x="3287713" y="3086101"/>
            <a:ext cx="602729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Répartition H/F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139" name="Rectangle 607"/>
          <p:cNvSpPr>
            <a:spLocks noChangeArrowheads="1"/>
          </p:cNvSpPr>
          <p:nvPr/>
        </p:nvSpPr>
        <p:spPr bwMode="auto">
          <a:xfrm>
            <a:off x="4257675" y="2938463"/>
            <a:ext cx="2247410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Caractérisation de la population concernée par l’enquête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66" name="Rectangle 635"/>
          <p:cNvSpPr>
            <a:spLocks noChangeArrowheads="1"/>
          </p:cNvSpPr>
          <p:nvPr/>
        </p:nvSpPr>
        <p:spPr bwMode="auto">
          <a:xfrm>
            <a:off x="2967038" y="4143376"/>
            <a:ext cx="202299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Construction de l’arborescence</a:t>
            </a:r>
          </a:p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et détermination du nombre d’entretiens par classe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03" name="Rectangle 672"/>
          <p:cNvSpPr>
            <a:spLocks noChangeArrowheads="1"/>
          </p:cNvSpPr>
          <p:nvPr/>
        </p:nvSpPr>
        <p:spPr bwMode="auto">
          <a:xfrm>
            <a:off x="2970213" y="4929189"/>
            <a:ext cx="93615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Population totale atelier</a:t>
            </a:r>
          </a:p>
          <a:p>
            <a:pPr lvl="0"/>
            <a:r>
              <a:rPr lang="fr-FR" altLang="fr-FR" sz="7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     )</a:t>
            </a:r>
            <a:endParaRPr kumimoji="0" lang="fr-FR" altLang="fr-FR" sz="7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20" name="Rectangle 689"/>
          <p:cNvSpPr>
            <a:spLocks noChangeArrowheads="1"/>
          </p:cNvSpPr>
          <p:nvPr/>
        </p:nvSpPr>
        <p:spPr bwMode="auto">
          <a:xfrm>
            <a:off x="6080126" y="4325939"/>
            <a:ext cx="35907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Hommes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26" name="Rectangle 695"/>
          <p:cNvSpPr>
            <a:spLocks noChangeArrowheads="1"/>
          </p:cNvSpPr>
          <p:nvPr/>
        </p:nvSpPr>
        <p:spPr bwMode="auto">
          <a:xfrm>
            <a:off x="5037138" y="4414839"/>
            <a:ext cx="33983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Ouvriers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33" name="Rectangle 702"/>
          <p:cNvSpPr>
            <a:spLocks noChangeArrowheads="1"/>
          </p:cNvSpPr>
          <p:nvPr/>
        </p:nvSpPr>
        <p:spPr bwMode="auto">
          <a:xfrm>
            <a:off x="5037138" y="4783139"/>
            <a:ext cx="75020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Agents de maîtrise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40" name="Rectangle 709"/>
          <p:cNvSpPr>
            <a:spLocks noChangeArrowheads="1"/>
          </p:cNvSpPr>
          <p:nvPr/>
        </p:nvSpPr>
        <p:spPr bwMode="auto">
          <a:xfrm>
            <a:off x="5037138" y="5183189"/>
            <a:ext cx="476092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Techniciens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45" name="Rectangle 714"/>
          <p:cNvSpPr>
            <a:spLocks noChangeArrowheads="1"/>
          </p:cNvSpPr>
          <p:nvPr/>
        </p:nvSpPr>
        <p:spPr bwMode="auto">
          <a:xfrm>
            <a:off x="5037138" y="5551489"/>
            <a:ext cx="41838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Ingénieurs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52" name="Rectangle 721"/>
          <p:cNvSpPr>
            <a:spLocks noChangeArrowheads="1"/>
          </p:cNvSpPr>
          <p:nvPr/>
        </p:nvSpPr>
        <p:spPr bwMode="auto">
          <a:xfrm>
            <a:off x="4281488" y="4629265"/>
            <a:ext cx="442429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Fabrication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60" name="Rectangle 729"/>
          <p:cNvSpPr>
            <a:spLocks noChangeArrowheads="1"/>
          </p:cNvSpPr>
          <p:nvPr/>
        </p:nvSpPr>
        <p:spPr bwMode="auto">
          <a:xfrm>
            <a:off x="4281488" y="4983164"/>
            <a:ext cx="34945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Montage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65" name="Rectangle 734"/>
          <p:cNvSpPr>
            <a:spLocks noChangeArrowheads="1"/>
          </p:cNvSpPr>
          <p:nvPr/>
        </p:nvSpPr>
        <p:spPr bwMode="auto">
          <a:xfrm>
            <a:off x="4281488" y="5354639"/>
            <a:ext cx="33823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Contrôle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70" name="Rectangle 739"/>
          <p:cNvSpPr>
            <a:spLocks noChangeArrowheads="1"/>
          </p:cNvSpPr>
          <p:nvPr/>
        </p:nvSpPr>
        <p:spPr bwMode="auto">
          <a:xfrm>
            <a:off x="3121026" y="5851526"/>
            <a:ext cx="249427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 x 4 x 2 = 24 classes </a:t>
            </a:r>
            <a:r>
              <a:rPr lang="fr-FR" altLang="fr-FR" sz="7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caractérisées chacune par un effectif E</a:t>
            </a:r>
          </a:p>
          <a:p>
            <a:pPr lvl="0"/>
            <a:endParaRPr lang="fr-FR" altLang="fr-FR" sz="700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886" name="Rectangle 755"/>
          <p:cNvSpPr>
            <a:spLocks noChangeArrowheads="1"/>
          </p:cNvSpPr>
          <p:nvPr/>
        </p:nvSpPr>
        <p:spPr bwMode="auto">
          <a:xfrm>
            <a:off x="5598494" y="5891214"/>
            <a:ext cx="14428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06" name="Rectangle 775"/>
          <p:cNvSpPr>
            <a:spLocks noChangeArrowheads="1"/>
          </p:cNvSpPr>
          <p:nvPr/>
        </p:nvSpPr>
        <p:spPr bwMode="auto">
          <a:xfrm>
            <a:off x="3121026" y="6202364"/>
            <a:ext cx="65883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Partie entière de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14" name="Rectangle 783"/>
          <p:cNvSpPr>
            <a:spLocks noChangeArrowheads="1"/>
          </p:cNvSpPr>
          <p:nvPr/>
        </p:nvSpPr>
        <p:spPr bwMode="auto">
          <a:xfrm>
            <a:off x="4221163" y="6202364"/>
            <a:ext cx="4488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15" name="Rectangle 784"/>
          <p:cNvSpPr>
            <a:spLocks noChangeArrowheads="1"/>
          </p:cNvSpPr>
          <p:nvPr/>
        </p:nvSpPr>
        <p:spPr bwMode="auto">
          <a:xfrm>
            <a:off x="4352926" y="6202364"/>
            <a:ext cx="22923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  </a:t>
            </a:r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+ 1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17" name="Rectangle 786"/>
          <p:cNvSpPr>
            <a:spLocks noChangeArrowheads="1"/>
          </p:cNvSpPr>
          <p:nvPr/>
        </p:nvSpPr>
        <p:spPr bwMode="auto">
          <a:xfrm>
            <a:off x="3960813" y="6142039"/>
            <a:ext cx="59312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18" name="Rectangle 787"/>
          <p:cNvSpPr>
            <a:spLocks noChangeArrowheads="1"/>
          </p:cNvSpPr>
          <p:nvPr/>
        </p:nvSpPr>
        <p:spPr bwMode="auto">
          <a:xfrm>
            <a:off x="4026555" y="6184901"/>
            <a:ext cx="14428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19" name="Rectangle 788"/>
          <p:cNvSpPr>
            <a:spLocks noChangeArrowheads="1"/>
          </p:cNvSpPr>
          <p:nvPr/>
        </p:nvSpPr>
        <p:spPr bwMode="auto">
          <a:xfrm>
            <a:off x="3916363" y="6278564"/>
            <a:ext cx="59312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20" name="Rectangle 789"/>
          <p:cNvSpPr>
            <a:spLocks noChangeArrowheads="1"/>
          </p:cNvSpPr>
          <p:nvPr/>
        </p:nvSpPr>
        <p:spPr bwMode="auto">
          <a:xfrm>
            <a:off x="3990117" y="6310086"/>
            <a:ext cx="12022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total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23" name="Rectangle 792"/>
          <p:cNvSpPr>
            <a:spLocks noChangeArrowheads="1"/>
          </p:cNvSpPr>
          <p:nvPr/>
        </p:nvSpPr>
        <p:spPr bwMode="auto">
          <a:xfrm>
            <a:off x="1925638" y="4619626"/>
            <a:ext cx="39113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Validation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29" name="Rectangle 798"/>
          <p:cNvSpPr>
            <a:spLocks noChangeArrowheads="1"/>
          </p:cNvSpPr>
          <p:nvPr/>
        </p:nvSpPr>
        <p:spPr bwMode="auto">
          <a:xfrm>
            <a:off x="2097088" y="4797152"/>
            <a:ext cx="4969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0" name="Rectangle 799"/>
          <p:cNvSpPr>
            <a:spLocks noChangeArrowheads="1"/>
          </p:cNvSpPr>
          <p:nvPr/>
        </p:nvSpPr>
        <p:spPr bwMode="auto">
          <a:xfrm>
            <a:off x="2573338" y="5408614"/>
            <a:ext cx="4969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1" name="Rectangle 800"/>
          <p:cNvSpPr>
            <a:spLocks noChangeArrowheads="1"/>
          </p:cNvSpPr>
          <p:nvPr/>
        </p:nvSpPr>
        <p:spPr bwMode="auto">
          <a:xfrm>
            <a:off x="2573338" y="2119314"/>
            <a:ext cx="4969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2" name="Rectangle 801"/>
          <p:cNvSpPr>
            <a:spLocks noChangeArrowheads="1"/>
          </p:cNvSpPr>
          <p:nvPr/>
        </p:nvSpPr>
        <p:spPr bwMode="auto">
          <a:xfrm>
            <a:off x="2573338" y="3571876"/>
            <a:ext cx="4969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3" name="Rectangle 802"/>
          <p:cNvSpPr>
            <a:spLocks noChangeArrowheads="1"/>
          </p:cNvSpPr>
          <p:nvPr/>
        </p:nvSpPr>
        <p:spPr bwMode="auto">
          <a:xfrm>
            <a:off x="3070226" y="2965451"/>
            <a:ext cx="3526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4" name="Rectangle 803"/>
          <p:cNvSpPr>
            <a:spLocks noChangeArrowheads="1"/>
          </p:cNvSpPr>
          <p:nvPr/>
        </p:nvSpPr>
        <p:spPr bwMode="auto">
          <a:xfrm>
            <a:off x="3048001" y="2843214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5" name="Rectangle 804"/>
          <p:cNvSpPr>
            <a:spLocks noChangeArrowheads="1"/>
          </p:cNvSpPr>
          <p:nvPr/>
        </p:nvSpPr>
        <p:spPr bwMode="auto">
          <a:xfrm>
            <a:off x="3048001" y="271462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6" name="Rectangle 805"/>
          <p:cNvSpPr>
            <a:spLocks noChangeArrowheads="1"/>
          </p:cNvSpPr>
          <p:nvPr/>
        </p:nvSpPr>
        <p:spPr bwMode="auto">
          <a:xfrm>
            <a:off x="3048001" y="2592389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7" name="Rectangle 806"/>
          <p:cNvSpPr>
            <a:spLocks noChangeArrowheads="1"/>
          </p:cNvSpPr>
          <p:nvPr/>
        </p:nvSpPr>
        <p:spPr bwMode="auto">
          <a:xfrm>
            <a:off x="3048001" y="246697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8" name="Rectangle 807"/>
          <p:cNvSpPr>
            <a:spLocks noChangeArrowheads="1"/>
          </p:cNvSpPr>
          <p:nvPr/>
        </p:nvSpPr>
        <p:spPr bwMode="auto">
          <a:xfrm>
            <a:off x="3048001" y="2341564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39" name="Rectangle 808"/>
          <p:cNvSpPr>
            <a:spLocks noChangeArrowheads="1"/>
          </p:cNvSpPr>
          <p:nvPr/>
        </p:nvSpPr>
        <p:spPr bwMode="auto">
          <a:xfrm>
            <a:off x="3048001" y="2217739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940" name="Rectangle 809"/>
          <p:cNvSpPr>
            <a:spLocks noChangeArrowheads="1"/>
          </p:cNvSpPr>
          <p:nvPr/>
        </p:nvSpPr>
        <p:spPr bwMode="auto">
          <a:xfrm>
            <a:off x="3048001" y="209232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811"/>
          <p:cNvSpPr>
            <a:spLocks noChangeArrowheads="1"/>
          </p:cNvSpPr>
          <p:nvPr/>
        </p:nvSpPr>
        <p:spPr bwMode="auto">
          <a:xfrm>
            <a:off x="3292475" y="183832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812"/>
          <p:cNvSpPr>
            <a:spLocks noChangeArrowheads="1"/>
          </p:cNvSpPr>
          <p:nvPr/>
        </p:nvSpPr>
        <p:spPr bwMode="auto">
          <a:xfrm>
            <a:off x="3292475" y="1658938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813"/>
          <p:cNvSpPr>
            <a:spLocks noChangeArrowheads="1"/>
          </p:cNvSpPr>
          <p:nvPr/>
        </p:nvSpPr>
        <p:spPr bwMode="auto">
          <a:xfrm>
            <a:off x="3292475" y="1481138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814"/>
          <p:cNvSpPr>
            <a:spLocks noChangeArrowheads="1"/>
          </p:cNvSpPr>
          <p:nvPr/>
        </p:nvSpPr>
        <p:spPr bwMode="auto">
          <a:xfrm>
            <a:off x="3292475" y="130492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815"/>
          <p:cNvSpPr>
            <a:spLocks noChangeArrowheads="1"/>
          </p:cNvSpPr>
          <p:nvPr/>
        </p:nvSpPr>
        <p:spPr bwMode="auto">
          <a:xfrm>
            <a:off x="3292475" y="1127126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816"/>
          <p:cNvSpPr>
            <a:spLocks noChangeArrowheads="1"/>
          </p:cNvSpPr>
          <p:nvPr/>
        </p:nvSpPr>
        <p:spPr bwMode="auto">
          <a:xfrm>
            <a:off x="4843463" y="2711451"/>
            <a:ext cx="3526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817"/>
          <p:cNvSpPr>
            <a:spLocks noChangeArrowheads="1"/>
          </p:cNvSpPr>
          <p:nvPr/>
        </p:nvSpPr>
        <p:spPr bwMode="auto">
          <a:xfrm>
            <a:off x="4806950" y="2582863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818"/>
          <p:cNvSpPr>
            <a:spLocks noChangeArrowheads="1"/>
          </p:cNvSpPr>
          <p:nvPr/>
        </p:nvSpPr>
        <p:spPr bwMode="auto">
          <a:xfrm>
            <a:off x="4806950" y="2457451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819"/>
          <p:cNvSpPr>
            <a:spLocks noChangeArrowheads="1"/>
          </p:cNvSpPr>
          <p:nvPr/>
        </p:nvSpPr>
        <p:spPr bwMode="auto">
          <a:xfrm>
            <a:off x="4806950" y="2328863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820"/>
          <p:cNvSpPr>
            <a:spLocks noChangeArrowheads="1"/>
          </p:cNvSpPr>
          <p:nvPr/>
        </p:nvSpPr>
        <p:spPr bwMode="auto">
          <a:xfrm>
            <a:off x="4806950" y="2203451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821"/>
          <p:cNvSpPr>
            <a:spLocks noChangeArrowheads="1"/>
          </p:cNvSpPr>
          <p:nvPr/>
        </p:nvSpPr>
        <p:spPr bwMode="auto">
          <a:xfrm>
            <a:off x="4806950" y="2074863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822"/>
          <p:cNvSpPr>
            <a:spLocks noChangeArrowheads="1"/>
          </p:cNvSpPr>
          <p:nvPr/>
        </p:nvSpPr>
        <p:spPr bwMode="auto">
          <a:xfrm>
            <a:off x="4806950" y="1949451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823"/>
          <p:cNvSpPr>
            <a:spLocks noChangeArrowheads="1"/>
          </p:cNvSpPr>
          <p:nvPr/>
        </p:nvSpPr>
        <p:spPr bwMode="auto">
          <a:xfrm>
            <a:off x="4806950" y="1820863"/>
            <a:ext cx="70532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70</a:t>
            </a:r>
            <a:endParaRPr kumimoji="0" lang="fr-FR" altLang="fr-F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824"/>
          <p:cNvSpPr>
            <a:spLocks noChangeArrowheads="1"/>
          </p:cNvSpPr>
          <p:nvPr/>
        </p:nvSpPr>
        <p:spPr bwMode="auto">
          <a:xfrm>
            <a:off x="3221038" y="3571876"/>
            <a:ext cx="160300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Choix du nombre </a:t>
            </a:r>
            <a:r>
              <a:rPr lang="fr-FR" altLang="fr-FR" sz="7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</a:t>
            </a:r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d’entretiens à mener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53" name="Rectangle 689"/>
          <p:cNvSpPr>
            <a:spLocks noChangeArrowheads="1"/>
          </p:cNvSpPr>
          <p:nvPr/>
        </p:nvSpPr>
        <p:spPr bwMode="auto">
          <a:xfrm>
            <a:off x="6090295" y="4537190"/>
            <a:ext cx="35907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7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Femmes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55" name="Rectangle 789"/>
          <p:cNvSpPr>
            <a:spLocks noChangeArrowheads="1"/>
          </p:cNvSpPr>
          <p:nvPr/>
        </p:nvSpPr>
        <p:spPr bwMode="auto">
          <a:xfrm>
            <a:off x="3061247" y="5072874"/>
            <a:ext cx="12022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5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total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543" name="Rectangle 31542"/>
          <p:cNvSpPr/>
          <p:nvPr/>
        </p:nvSpPr>
        <p:spPr>
          <a:xfrm>
            <a:off x="3040281" y="5936181"/>
            <a:ext cx="1914307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7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nombre d’entretiens par classe sera de :</a:t>
            </a:r>
          </a:p>
        </p:txBody>
      </p:sp>
    </p:spTree>
    <p:extLst>
      <p:ext uri="{BB962C8B-B14F-4D97-AF65-F5344CB8AC3E}">
        <p14:creationId xmlns:p14="http://schemas.microsoft.com/office/powerpoint/2010/main" val="90672429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TROIS TYPES D’ENTRETIENS</a:t>
            </a:r>
          </a:p>
        </p:txBody>
      </p:sp>
      <p:grpSp>
        <p:nvGrpSpPr>
          <p:cNvPr id="5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6" name="ZoneTexte 5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53</a:t>
              </a:r>
            </a:p>
          </p:txBody>
        </p:sp>
        <p:grpSp>
          <p:nvGrpSpPr>
            <p:cNvPr id="7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8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0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1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9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TROIS GRANDES CATÉGORIES D’ENTRETIENS</a:t>
                </a:r>
              </a:p>
            </p:txBody>
          </p:sp>
        </p:grpSp>
      </p:grp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25601" name="AutoShape 4"/>
          <p:cNvSpPr>
            <a:spLocks noChangeAspect="1" noChangeArrowheads="1" noTextEdit="1"/>
          </p:cNvSpPr>
          <p:nvPr/>
        </p:nvSpPr>
        <p:spPr bwMode="auto">
          <a:xfrm>
            <a:off x="1830388" y="3343275"/>
            <a:ext cx="54070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3" name="Rectangle 6"/>
          <p:cNvSpPr>
            <a:spLocks noChangeArrowheads="1"/>
          </p:cNvSpPr>
          <p:nvPr/>
        </p:nvSpPr>
        <p:spPr bwMode="auto">
          <a:xfrm>
            <a:off x="3919538" y="3346450"/>
            <a:ext cx="1225550" cy="184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4" name="Rectangle 7"/>
          <p:cNvSpPr>
            <a:spLocks noChangeArrowheads="1"/>
          </p:cNvSpPr>
          <p:nvPr/>
        </p:nvSpPr>
        <p:spPr bwMode="auto">
          <a:xfrm>
            <a:off x="3919538" y="3346450"/>
            <a:ext cx="1225550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5" name="Rectangle 8"/>
          <p:cNvSpPr>
            <a:spLocks noChangeArrowheads="1"/>
          </p:cNvSpPr>
          <p:nvPr/>
        </p:nvSpPr>
        <p:spPr bwMode="auto">
          <a:xfrm>
            <a:off x="1833563" y="3743325"/>
            <a:ext cx="1444625" cy="1873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6" name="Rectangle 9"/>
          <p:cNvSpPr>
            <a:spLocks noChangeArrowheads="1"/>
          </p:cNvSpPr>
          <p:nvPr/>
        </p:nvSpPr>
        <p:spPr bwMode="auto">
          <a:xfrm>
            <a:off x="1833563" y="3743325"/>
            <a:ext cx="1444625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7" name="Rectangle 10"/>
          <p:cNvSpPr>
            <a:spLocks noChangeArrowheads="1"/>
          </p:cNvSpPr>
          <p:nvPr/>
        </p:nvSpPr>
        <p:spPr bwMode="auto">
          <a:xfrm>
            <a:off x="5786438" y="3743325"/>
            <a:ext cx="1447800" cy="1873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8" name="Rectangle 11"/>
          <p:cNvSpPr>
            <a:spLocks noChangeArrowheads="1"/>
          </p:cNvSpPr>
          <p:nvPr/>
        </p:nvSpPr>
        <p:spPr bwMode="auto">
          <a:xfrm>
            <a:off x="5786438" y="3743325"/>
            <a:ext cx="1447800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09" name="Rectangle 12"/>
          <p:cNvSpPr>
            <a:spLocks noChangeArrowheads="1"/>
          </p:cNvSpPr>
          <p:nvPr/>
        </p:nvSpPr>
        <p:spPr bwMode="auto">
          <a:xfrm>
            <a:off x="3808413" y="3743325"/>
            <a:ext cx="1444625" cy="18732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0" name="Rectangle 13"/>
          <p:cNvSpPr>
            <a:spLocks noChangeArrowheads="1"/>
          </p:cNvSpPr>
          <p:nvPr/>
        </p:nvSpPr>
        <p:spPr bwMode="auto">
          <a:xfrm>
            <a:off x="3808413" y="3743325"/>
            <a:ext cx="1444625" cy="187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1" name="Freeform 14"/>
          <p:cNvSpPr>
            <a:spLocks/>
          </p:cNvSpPr>
          <p:nvPr/>
        </p:nvSpPr>
        <p:spPr bwMode="auto">
          <a:xfrm>
            <a:off x="2554288" y="3603625"/>
            <a:ext cx="3962400" cy="85725"/>
          </a:xfrm>
          <a:custGeom>
            <a:avLst/>
            <a:gdLst>
              <a:gd name="T0" fmla="*/ 0 w 2496"/>
              <a:gd name="T1" fmla="*/ 54 h 54"/>
              <a:gd name="T2" fmla="*/ 0 w 2496"/>
              <a:gd name="T3" fmla="*/ 0 h 54"/>
              <a:gd name="T4" fmla="*/ 2496 w 2496"/>
              <a:gd name="T5" fmla="*/ 0 h 54"/>
              <a:gd name="T6" fmla="*/ 2496 w 2496"/>
              <a:gd name="T7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96" h="54">
                <a:moveTo>
                  <a:pt x="0" y="54"/>
                </a:moveTo>
                <a:lnTo>
                  <a:pt x="0" y="0"/>
                </a:lnTo>
                <a:lnTo>
                  <a:pt x="2496" y="0"/>
                </a:lnTo>
                <a:lnTo>
                  <a:pt x="2496" y="5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2" name="Freeform 15"/>
          <p:cNvSpPr>
            <a:spLocks/>
          </p:cNvSpPr>
          <p:nvPr/>
        </p:nvSpPr>
        <p:spPr bwMode="auto">
          <a:xfrm>
            <a:off x="6484938" y="36639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3" name="Freeform 16"/>
          <p:cNvSpPr>
            <a:spLocks/>
          </p:cNvSpPr>
          <p:nvPr/>
        </p:nvSpPr>
        <p:spPr bwMode="auto">
          <a:xfrm>
            <a:off x="6484938" y="3663950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4" name="Freeform 17"/>
          <p:cNvSpPr>
            <a:spLocks/>
          </p:cNvSpPr>
          <p:nvPr/>
        </p:nvSpPr>
        <p:spPr bwMode="auto">
          <a:xfrm>
            <a:off x="2522538" y="366712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5" name="Freeform 18"/>
          <p:cNvSpPr>
            <a:spLocks/>
          </p:cNvSpPr>
          <p:nvPr/>
        </p:nvSpPr>
        <p:spPr bwMode="auto">
          <a:xfrm>
            <a:off x="2522538" y="3667125"/>
            <a:ext cx="60325" cy="76200"/>
          </a:xfrm>
          <a:custGeom>
            <a:avLst/>
            <a:gdLst>
              <a:gd name="T0" fmla="*/ 20 w 38"/>
              <a:gd name="T1" fmla="*/ 48 h 48"/>
              <a:gd name="T2" fmla="*/ 0 w 38"/>
              <a:gd name="T3" fmla="*/ 0 h 48"/>
              <a:gd name="T4" fmla="*/ 20 w 38"/>
              <a:gd name="T5" fmla="*/ 12 h 48"/>
              <a:gd name="T6" fmla="*/ 38 w 38"/>
              <a:gd name="T7" fmla="*/ 0 h 48"/>
              <a:gd name="T8" fmla="*/ 20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20" y="48"/>
                </a:moveTo>
                <a:lnTo>
                  <a:pt x="0" y="0"/>
                </a:lnTo>
                <a:lnTo>
                  <a:pt x="20" y="12"/>
                </a:lnTo>
                <a:lnTo>
                  <a:pt x="38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6" name="Line 19"/>
          <p:cNvSpPr>
            <a:spLocks noChangeShapeType="1"/>
          </p:cNvSpPr>
          <p:nvPr/>
        </p:nvSpPr>
        <p:spPr bwMode="auto">
          <a:xfrm>
            <a:off x="4529138" y="3530600"/>
            <a:ext cx="0" cy="1619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7" name="Freeform 20"/>
          <p:cNvSpPr>
            <a:spLocks/>
          </p:cNvSpPr>
          <p:nvPr/>
        </p:nvSpPr>
        <p:spPr bwMode="auto">
          <a:xfrm>
            <a:off x="4500563" y="36703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8" name="Freeform 21"/>
          <p:cNvSpPr>
            <a:spLocks/>
          </p:cNvSpPr>
          <p:nvPr/>
        </p:nvSpPr>
        <p:spPr bwMode="auto">
          <a:xfrm>
            <a:off x="4500563" y="3670300"/>
            <a:ext cx="60325" cy="76200"/>
          </a:xfrm>
          <a:custGeom>
            <a:avLst/>
            <a:gdLst>
              <a:gd name="T0" fmla="*/ 18 w 38"/>
              <a:gd name="T1" fmla="*/ 48 h 48"/>
              <a:gd name="T2" fmla="*/ 0 w 38"/>
              <a:gd name="T3" fmla="*/ 0 h 48"/>
              <a:gd name="T4" fmla="*/ 18 w 38"/>
              <a:gd name="T5" fmla="*/ 12 h 48"/>
              <a:gd name="T6" fmla="*/ 38 w 38"/>
              <a:gd name="T7" fmla="*/ 0 h 48"/>
              <a:gd name="T8" fmla="*/ 18 w 3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18" y="48"/>
                </a:moveTo>
                <a:lnTo>
                  <a:pt x="0" y="0"/>
                </a:lnTo>
                <a:lnTo>
                  <a:pt x="18" y="12"/>
                </a:lnTo>
                <a:lnTo>
                  <a:pt x="38" y="0"/>
                </a:lnTo>
                <a:lnTo>
                  <a:pt x="18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19" name="Rectangle 22"/>
          <p:cNvSpPr>
            <a:spLocks noChangeArrowheads="1"/>
          </p:cNvSpPr>
          <p:nvPr/>
        </p:nvSpPr>
        <p:spPr bwMode="auto">
          <a:xfrm>
            <a:off x="4011613" y="3378200"/>
            <a:ext cx="106599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Trois types d’entretiens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28" name="Rectangle 31"/>
          <p:cNvSpPr>
            <a:spLocks noChangeArrowheads="1"/>
          </p:cNvSpPr>
          <p:nvPr/>
        </p:nvSpPr>
        <p:spPr bwMode="auto">
          <a:xfrm>
            <a:off x="4008438" y="3775075"/>
            <a:ext cx="109805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Entretiens semi-directifs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34" name="Rectangle 42"/>
          <p:cNvSpPr>
            <a:spLocks noChangeArrowheads="1"/>
          </p:cNvSpPr>
          <p:nvPr/>
        </p:nvSpPr>
        <p:spPr bwMode="auto">
          <a:xfrm>
            <a:off x="2138363" y="3775075"/>
            <a:ext cx="8479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Entretiens 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642" name="Rectangle 50"/>
          <p:cNvSpPr>
            <a:spLocks noChangeArrowheads="1"/>
          </p:cNvSpPr>
          <p:nvPr/>
        </p:nvSpPr>
        <p:spPr bwMode="auto">
          <a:xfrm>
            <a:off x="5999163" y="3775075"/>
            <a:ext cx="10499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Entretiens non 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3044118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30557" y="6503989"/>
            <a:ext cx="4338844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COMPARAISON DES MÉTHODES D’ENTRETIENS</a:t>
            </a:r>
          </a:p>
        </p:txBody>
      </p:sp>
      <p:grpSp>
        <p:nvGrpSpPr>
          <p:cNvPr id="5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6" name="ZoneTexte 5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53</a:t>
              </a:r>
            </a:p>
          </p:txBody>
        </p:sp>
        <p:grpSp>
          <p:nvGrpSpPr>
            <p:cNvPr id="7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8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0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1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9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TROIS GRANDES CATÉGORIES D’ENTRETIENS</a:t>
                </a:r>
              </a:p>
            </p:txBody>
          </p:sp>
        </p:grpSp>
      </p:grpSp>
      <p:sp>
        <p:nvSpPr>
          <p:cNvPr id="12" name="ZoneTexte 11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3829050" y="2286000"/>
            <a:ext cx="71755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" name="Rectangle 7"/>
          <p:cNvSpPr>
            <a:spLocks noChangeArrowheads="1"/>
          </p:cNvSpPr>
          <p:nvPr/>
        </p:nvSpPr>
        <p:spPr bwMode="auto">
          <a:xfrm>
            <a:off x="3829050" y="2286000"/>
            <a:ext cx="71755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" name="Rectangle 8"/>
          <p:cNvSpPr>
            <a:spLocks noChangeArrowheads="1"/>
          </p:cNvSpPr>
          <p:nvPr/>
        </p:nvSpPr>
        <p:spPr bwMode="auto">
          <a:xfrm>
            <a:off x="6607175" y="2286000"/>
            <a:ext cx="68580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9" name="Rectangle 9"/>
          <p:cNvSpPr>
            <a:spLocks noChangeArrowheads="1"/>
          </p:cNvSpPr>
          <p:nvPr/>
        </p:nvSpPr>
        <p:spPr bwMode="auto">
          <a:xfrm>
            <a:off x="6607175" y="2286000"/>
            <a:ext cx="68580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1924050" y="2286000"/>
            <a:ext cx="171132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Rectangle 11"/>
          <p:cNvSpPr>
            <a:spLocks noChangeArrowheads="1"/>
          </p:cNvSpPr>
          <p:nvPr/>
        </p:nvSpPr>
        <p:spPr bwMode="auto">
          <a:xfrm>
            <a:off x="1924050" y="2286000"/>
            <a:ext cx="1711325" cy="536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" name="Rectangle 12"/>
          <p:cNvSpPr>
            <a:spLocks noChangeArrowheads="1"/>
          </p:cNvSpPr>
          <p:nvPr/>
        </p:nvSpPr>
        <p:spPr bwMode="auto">
          <a:xfrm>
            <a:off x="3829050" y="2959100"/>
            <a:ext cx="71755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" name="Rectangle 13"/>
          <p:cNvSpPr>
            <a:spLocks noChangeArrowheads="1"/>
          </p:cNvSpPr>
          <p:nvPr/>
        </p:nvSpPr>
        <p:spPr bwMode="auto">
          <a:xfrm>
            <a:off x="3829050" y="2959100"/>
            <a:ext cx="71755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" name="Rectangle 14"/>
          <p:cNvSpPr>
            <a:spLocks noChangeArrowheads="1"/>
          </p:cNvSpPr>
          <p:nvPr/>
        </p:nvSpPr>
        <p:spPr bwMode="auto">
          <a:xfrm>
            <a:off x="6607175" y="2959100"/>
            <a:ext cx="68580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" name="Rectangle 15"/>
          <p:cNvSpPr>
            <a:spLocks noChangeArrowheads="1"/>
          </p:cNvSpPr>
          <p:nvPr/>
        </p:nvSpPr>
        <p:spPr bwMode="auto">
          <a:xfrm>
            <a:off x="6607175" y="2959100"/>
            <a:ext cx="68580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1924050" y="2959100"/>
            <a:ext cx="1711325" cy="5365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" name="Rectangle 17"/>
          <p:cNvSpPr>
            <a:spLocks noChangeArrowheads="1"/>
          </p:cNvSpPr>
          <p:nvPr/>
        </p:nvSpPr>
        <p:spPr bwMode="auto">
          <a:xfrm>
            <a:off x="1924050" y="2959100"/>
            <a:ext cx="1711325" cy="536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8" name="Rectangle 18"/>
          <p:cNvSpPr>
            <a:spLocks noChangeArrowheads="1"/>
          </p:cNvSpPr>
          <p:nvPr/>
        </p:nvSpPr>
        <p:spPr bwMode="auto">
          <a:xfrm>
            <a:off x="3829050" y="3654425"/>
            <a:ext cx="71755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3829050" y="3654425"/>
            <a:ext cx="71755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0" name="Rectangle 20"/>
          <p:cNvSpPr>
            <a:spLocks noChangeArrowheads="1"/>
          </p:cNvSpPr>
          <p:nvPr/>
        </p:nvSpPr>
        <p:spPr bwMode="auto">
          <a:xfrm>
            <a:off x="6607175" y="3654425"/>
            <a:ext cx="68580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" name="Rectangle 21"/>
          <p:cNvSpPr>
            <a:spLocks noChangeArrowheads="1"/>
          </p:cNvSpPr>
          <p:nvPr/>
        </p:nvSpPr>
        <p:spPr bwMode="auto">
          <a:xfrm>
            <a:off x="6607175" y="3654425"/>
            <a:ext cx="68580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" name="Rectangle 22"/>
          <p:cNvSpPr>
            <a:spLocks noChangeArrowheads="1"/>
          </p:cNvSpPr>
          <p:nvPr/>
        </p:nvSpPr>
        <p:spPr bwMode="auto">
          <a:xfrm>
            <a:off x="1924050" y="3654425"/>
            <a:ext cx="171132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" name="Rectangle 23"/>
          <p:cNvSpPr>
            <a:spLocks noChangeArrowheads="1"/>
          </p:cNvSpPr>
          <p:nvPr/>
        </p:nvSpPr>
        <p:spPr bwMode="auto">
          <a:xfrm>
            <a:off x="1924050" y="3654425"/>
            <a:ext cx="1711325" cy="536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4" name="Rectangle 24"/>
          <p:cNvSpPr>
            <a:spLocks noChangeArrowheads="1"/>
          </p:cNvSpPr>
          <p:nvPr/>
        </p:nvSpPr>
        <p:spPr bwMode="auto">
          <a:xfrm>
            <a:off x="3829050" y="4330700"/>
            <a:ext cx="71755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5" name="Rectangle 25"/>
          <p:cNvSpPr>
            <a:spLocks noChangeArrowheads="1"/>
          </p:cNvSpPr>
          <p:nvPr/>
        </p:nvSpPr>
        <p:spPr bwMode="auto">
          <a:xfrm>
            <a:off x="3829050" y="4330700"/>
            <a:ext cx="71755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6" name="Rectangle 26"/>
          <p:cNvSpPr>
            <a:spLocks noChangeArrowheads="1"/>
          </p:cNvSpPr>
          <p:nvPr/>
        </p:nvSpPr>
        <p:spPr bwMode="auto">
          <a:xfrm>
            <a:off x="6607175" y="4330700"/>
            <a:ext cx="685800" cy="17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7" name="Rectangle 27"/>
          <p:cNvSpPr>
            <a:spLocks noChangeArrowheads="1"/>
          </p:cNvSpPr>
          <p:nvPr/>
        </p:nvSpPr>
        <p:spPr bwMode="auto">
          <a:xfrm>
            <a:off x="6607175" y="4330700"/>
            <a:ext cx="685800" cy="177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8" name="Rectangle 28"/>
          <p:cNvSpPr>
            <a:spLocks noChangeArrowheads="1"/>
          </p:cNvSpPr>
          <p:nvPr/>
        </p:nvSpPr>
        <p:spPr bwMode="auto">
          <a:xfrm>
            <a:off x="1924050" y="4330700"/>
            <a:ext cx="171132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9" name="Rectangle 29"/>
          <p:cNvSpPr>
            <a:spLocks noChangeArrowheads="1"/>
          </p:cNvSpPr>
          <p:nvPr/>
        </p:nvSpPr>
        <p:spPr bwMode="auto">
          <a:xfrm>
            <a:off x="1924050" y="4330700"/>
            <a:ext cx="1711325" cy="5365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654" name="Picture 3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525" y="2530475"/>
            <a:ext cx="3486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Freeform 31"/>
          <p:cNvSpPr>
            <a:spLocks/>
          </p:cNvSpPr>
          <p:nvPr/>
        </p:nvSpPr>
        <p:spPr bwMode="auto">
          <a:xfrm>
            <a:off x="3832225" y="2543175"/>
            <a:ext cx="3460750" cy="279400"/>
          </a:xfrm>
          <a:custGeom>
            <a:avLst/>
            <a:gdLst>
              <a:gd name="T0" fmla="*/ 0 w 2180"/>
              <a:gd name="T1" fmla="*/ 0 h 176"/>
              <a:gd name="T2" fmla="*/ 0 w 2180"/>
              <a:gd name="T3" fmla="*/ 176 h 176"/>
              <a:gd name="T4" fmla="*/ 2180 w 2180"/>
              <a:gd name="T5" fmla="*/ 176 h 176"/>
              <a:gd name="T6" fmla="*/ 0 w 2180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80" h="176">
                <a:moveTo>
                  <a:pt x="0" y="0"/>
                </a:moveTo>
                <a:lnTo>
                  <a:pt x="0" y="176"/>
                </a:lnTo>
                <a:lnTo>
                  <a:pt x="2180" y="17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656" name="Picture 3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525" y="3206750"/>
            <a:ext cx="3486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Freeform 33"/>
          <p:cNvSpPr>
            <a:spLocks/>
          </p:cNvSpPr>
          <p:nvPr/>
        </p:nvSpPr>
        <p:spPr bwMode="auto">
          <a:xfrm>
            <a:off x="3832225" y="3219450"/>
            <a:ext cx="3460750" cy="279400"/>
          </a:xfrm>
          <a:custGeom>
            <a:avLst/>
            <a:gdLst>
              <a:gd name="T0" fmla="*/ 2180 w 2180"/>
              <a:gd name="T1" fmla="*/ 0 h 176"/>
              <a:gd name="T2" fmla="*/ 2180 w 2180"/>
              <a:gd name="T3" fmla="*/ 176 h 176"/>
              <a:gd name="T4" fmla="*/ 0 w 2180"/>
              <a:gd name="T5" fmla="*/ 176 h 176"/>
              <a:gd name="T6" fmla="*/ 2180 w 2180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80" h="176">
                <a:moveTo>
                  <a:pt x="2180" y="0"/>
                </a:moveTo>
                <a:lnTo>
                  <a:pt x="2180" y="176"/>
                </a:lnTo>
                <a:lnTo>
                  <a:pt x="0" y="176"/>
                </a:lnTo>
                <a:lnTo>
                  <a:pt x="218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658" name="Picture 3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525" y="3895725"/>
            <a:ext cx="3486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Freeform 35"/>
          <p:cNvSpPr>
            <a:spLocks/>
          </p:cNvSpPr>
          <p:nvPr/>
        </p:nvSpPr>
        <p:spPr bwMode="auto">
          <a:xfrm>
            <a:off x="3832225" y="3908425"/>
            <a:ext cx="3460750" cy="279400"/>
          </a:xfrm>
          <a:custGeom>
            <a:avLst/>
            <a:gdLst>
              <a:gd name="T0" fmla="*/ 0 w 2180"/>
              <a:gd name="T1" fmla="*/ 0 h 176"/>
              <a:gd name="T2" fmla="*/ 0 w 2180"/>
              <a:gd name="T3" fmla="*/ 176 h 176"/>
              <a:gd name="T4" fmla="*/ 2180 w 2180"/>
              <a:gd name="T5" fmla="*/ 176 h 176"/>
              <a:gd name="T6" fmla="*/ 0 w 2180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80" h="176">
                <a:moveTo>
                  <a:pt x="0" y="0"/>
                </a:moveTo>
                <a:lnTo>
                  <a:pt x="0" y="176"/>
                </a:lnTo>
                <a:lnTo>
                  <a:pt x="2180" y="17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6660" name="Picture 3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525" y="4578350"/>
            <a:ext cx="34861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Freeform 37"/>
          <p:cNvSpPr>
            <a:spLocks/>
          </p:cNvSpPr>
          <p:nvPr/>
        </p:nvSpPr>
        <p:spPr bwMode="auto">
          <a:xfrm>
            <a:off x="3832225" y="4584700"/>
            <a:ext cx="3460750" cy="279400"/>
          </a:xfrm>
          <a:custGeom>
            <a:avLst/>
            <a:gdLst>
              <a:gd name="T0" fmla="*/ 2180 w 2180"/>
              <a:gd name="T1" fmla="*/ 0 h 176"/>
              <a:gd name="T2" fmla="*/ 2180 w 2180"/>
              <a:gd name="T3" fmla="*/ 176 h 176"/>
              <a:gd name="T4" fmla="*/ 0 w 2180"/>
              <a:gd name="T5" fmla="*/ 176 h 176"/>
              <a:gd name="T6" fmla="*/ 2180 w 2180"/>
              <a:gd name="T7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80" h="176">
                <a:moveTo>
                  <a:pt x="2180" y="0"/>
                </a:moveTo>
                <a:lnTo>
                  <a:pt x="2180" y="176"/>
                </a:lnTo>
                <a:lnTo>
                  <a:pt x="0" y="176"/>
                </a:lnTo>
                <a:lnTo>
                  <a:pt x="218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7" name="Line 38"/>
          <p:cNvSpPr>
            <a:spLocks noChangeShapeType="1"/>
          </p:cNvSpPr>
          <p:nvPr/>
        </p:nvSpPr>
        <p:spPr bwMode="auto">
          <a:xfrm>
            <a:off x="1924050" y="2203450"/>
            <a:ext cx="540067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59" name="Rectangle 39"/>
          <p:cNvSpPr>
            <a:spLocks noChangeArrowheads="1"/>
          </p:cNvSpPr>
          <p:nvPr/>
        </p:nvSpPr>
        <p:spPr bwMode="auto">
          <a:xfrm>
            <a:off x="4050768" y="2320925"/>
            <a:ext cx="27411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Facile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2" name="Rectangle 41"/>
          <p:cNvSpPr>
            <a:spLocks noChangeArrowheads="1"/>
          </p:cNvSpPr>
          <p:nvPr/>
        </p:nvSpPr>
        <p:spPr bwMode="auto">
          <a:xfrm>
            <a:off x="6675962" y="2320925"/>
            <a:ext cx="54822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difficile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69" name="Rectangle 48"/>
          <p:cNvSpPr>
            <a:spLocks noChangeArrowheads="1"/>
          </p:cNvSpPr>
          <p:nvPr/>
        </p:nvSpPr>
        <p:spPr bwMode="auto">
          <a:xfrm>
            <a:off x="6675962" y="3689866"/>
            <a:ext cx="54822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difficile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4" name="Rectangle 53"/>
          <p:cNvSpPr>
            <a:spLocks noChangeArrowheads="1"/>
          </p:cNvSpPr>
          <p:nvPr/>
        </p:nvSpPr>
        <p:spPr bwMode="auto">
          <a:xfrm>
            <a:off x="4058783" y="3689350"/>
            <a:ext cx="25808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Aisée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7" name="Rectangle 56"/>
          <p:cNvSpPr>
            <a:spLocks noChangeArrowheads="1"/>
          </p:cNvSpPr>
          <p:nvPr/>
        </p:nvSpPr>
        <p:spPr bwMode="auto">
          <a:xfrm>
            <a:off x="6792179" y="3000375"/>
            <a:ext cx="3157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Élevée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78" name="Rectangle 57"/>
          <p:cNvSpPr>
            <a:spLocks noChangeArrowheads="1"/>
          </p:cNvSpPr>
          <p:nvPr/>
        </p:nvSpPr>
        <p:spPr bwMode="auto">
          <a:xfrm>
            <a:off x="3947375" y="4368800"/>
            <a:ext cx="4809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83" name="Rectangle 62"/>
          <p:cNvSpPr>
            <a:spLocks noChangeArrowheads="1"/>
          </p:cNvSpPr>
          <p:nvPr/>
        </p:nvSpPr>
        <p:spPr bwMode="auto">
          <a:xfrm>
            <a:off x="3947375" y="2997200"/>
            <a:ext cx="48090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Très faible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4" name="Rectangle 67"/>
          <p:cNvSpPr>
            <a:spLocks noChangeArrowheads="1"/>
          </p:cNvSpPr>
          <p:nvPr/>
        </p:nvSpPr>
        <p:spPr bwMode="auto">
          <a:xfrm>
            <a:off x="6703213" y="4368800"/>
            <a:ext cx="49372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Importante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32" name="Rectangle 74"/>
          <p:cNvSpPr>
            <a:spLocks noChangeArrowheads="1"/>
          </p:cNvSpPr>
          <p:nvPr/>
        </p:nvSpPr>
        <p:spPr bwMode="auto">
          <a:xfrm>
            <a:off x="1993900" y="2365375"/>
            <a:ext cx="109645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Comparaison entre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différentes réponses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qui sont données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92" name="Rectangle 101"/>
          <p:cNvSpPr>
            <a:spLocks noChangeArrowheads="1"/>
          </p:cNvSpPr>
          <p:nvPr/>
        </p:nvSpPr>
        <p:spPr bwMode="auto">
          <a:xfrm>
            <a:off x="1993900" y="3054350"/>
            <a:ext cx="158537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Liberté de parole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l’interviewé, possibilité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d’émergence de thèmes nouveaux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17" name="Rectangle 126"/>
          <p:cNvSpPr>
            <a:spLocks noChangeArrowheads="1"/>
          </p:cNvSpPr>
          <p:nvPr/>
        </p:nvSpPr>
        <p:spPr bwMode="auto">
          <a:xfrm>
            <a:off x="1993900" y="3749675"/>
            <a:ext cx="9121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Maîtrise de la durée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41" name="Rectangle 150"/>
          <p:cNvSpPr>
            <a:spLocks noChangeArrowheads="1"/>
          </p:cNvSpPr>
          <p:nvPr/>
        </p:nvSpPr>
        <p:spPr bwMode="auto">
          <a:xfrm>
            <a:off x="1993900" y="4435475"/>
            <a:ext cx="117500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Richesse de l’observation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comportements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verbaux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4" name="Rectangle 173"/>
          <p:cNvSpPr>
            <a:spLocks noChangeArrowheads="1"/>
          </p:cNvSpPr>
          <p:nvPr/>
        </p:nvSpPr>
        <p:spPr bwMode="auto">
          <a:xfrm>
            <a:off x="4035425" y="2057400"/>
            <a:ext cx="961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5" name="Rectangle 174"/>
          <p:cNvSpPr>
            <a:spLocks noChangeArrowheads="1"/>
          </p:cNvSpPr>
          <p:nvPr/>
        </p:nvSpPr>
        <p:spPr bwMode="auto">
          <a:xfrm>
            <a:off x="4133850" y="2057400"/>
            <a:ext cx="336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6" name="Rectangle 175"/>
          <p:cNvSpPr>
            <a:spLocks noChangeArrowheads="1"/>
          </p:cNvSpPr>
          <p:nvPr/>
        </p:nvSpPr>
        <p:spPr bwMode="auto">
          <a:xfrm>
            <a:off x="4168775" y="2057400"/>
            <a:ext cx="1891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ectif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67" name="Rectangle 176"/>
          <p:cNvSpPr>
            <a:spLocks noChangeArrowheads="1"/>
          </p:cNvSpPr>
          <p:nvPr/>
        </p:nvSpPr>
        <p:spPr bwMode="auto">
          <a:xfrm>
            <a:off x="2016125" y="2057400"/>
            <a:ext cx="74058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Type d’entretien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3" name="Rectangle 182"/>
          <p:cNvSpPr>
            <a:spLocks noChangeArrowheads="1"/>
          </p:cNvSpPr>
          <p:nvPr/>
        </p:nvSpPr>
        <p:spPr bwMode="auto">
          <a:xfrm>
            <a:off x="5286375" y="2057400"/>
            <a:ext cx="57066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Semi-directif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777" name="Rectangle 186"/>
          <p:cNvSpPr>
            <a:spLocks noChangeArrowheads="1"/>
          </p:cNvSpPr>
          <p:nvPr/>
        </p:nvSpPr>
        <p:spPr bwMode="auto">
          <a:xfrm>
            <a:off x="6677025" y="2057400"/>
            <a:ext cx="52097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directif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3519097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UTILISATION DES TROIS MÉTHODES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TROIS GRANDES CATÉGORIES D’ENTRETIENS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" name="AutoShape 6"/>
          <p:cNvSpPr>
            <a:spLocks noChangeAspect="1" noChangeArrowheads="1" noTextEdit="1"/>
          </p:cNvSpPr>
          <p:nvPr/>
        </p:nvSpPr>
        <p:spPr bwMode="auto">
          <a:xfrm>
            <a:off x="2079625" y="3284538"/>
            <a:ext cx="5324475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2082800" y="3614738"/>
            <a:ext cx="1444625" cy="18415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9"/>
          <p:cNvSpPr>
            <a:spLocks noChangeArrowheads="1"/>
          </p:cNvSpPr>
          <p:nvPr/>
        </p:nvSpPr>
        <p:spPr bwMode="auto">
          <a:xfrm>
            <a:off x="2082800" y="3614738"/>
            <a:ext cx="14446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10"/>
          <p:cNvSpPr>
            <a:spLocks noChangeArrowheads="1"/>
          </p:cNvSpPr>
          <p:nvPr/>
        </p:nvSpPr>
        <p:spPr bwMode="auto">
          <a:xfrm>
            <a:off x="5359400" y="3614738"/>
            <a:ext cx="1444625" cy="18415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11"/>
          <p:cNvSpPr>
            <a:spLocks noChangeArrowheads="1"/>
          </p:cNvSpPr>
          <p:nvPr/>
        </p:nvSpPr>
        <p:spPr bwMode="auto">
          <a:xfrm>
            <a:off x="5359400" y="3614738"/>
            <a:ext cx="14446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2"/>
          <p:cNvSpPr>
            <a:spLocks noChangeArrowheads="1"/>
          </p:cNvSpPr>
          <p:nvPr/>
        </p:nvSpPr>
        <p:spPr bwMode="auto">
          <a:xfrm>
            <a:off x="3702050" y="3614738"/>
            <a:ext cx="1447800" cy="184150"/>
          </a:xfrm>
          <a:prstGeom prst="rect">
            <a:avLst/>
          </a:prstGeom>
          <a:solidFill>
            <a:srgbClr val="F0D6CE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3"/>
          <p:cNvSpPr>
            <a:spLocks noChangeArrowheads="1"/>
          </p:cNvSpPr>
          <p:nvPr/>
        </p:nvSpPr>
        <p:spPr bwMode="auto">
          <a:xfrm>
            <a:off x="3702050" y="3614738"/>
            <a:ext cx="1447800" cy="18415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4"/>
          <p:cNvSpPr>
            <a:spLocks/>
          </p:cNvSpPr>
          <p:nvPr/>
        </p:nvSpPr>
        <p:spPr bwMode="auto">
          <a:xfrm>
            <a:off x="20828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20828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6"/>
          <p:cNvSpPr>
            <a:spLocks/>
          </p:cNvSpPr>
          <p:nvPr/>
        </p:nvSpPr>
        <p:spPr bwMode="auto">
          <a:xfrm>
            <a:off x="20828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37084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8 w 908"/>
              <a:gd name="T3" fmla="*/ 0 h 136"/>
              <a:gd name="T4" fmla="*/ 908 w 908"/>
              <a:gd name="T5" fmla="*/ 68 h 136"/>
              <a:gd name="T6" fmla="*/ 818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8" y="0"/>
                </a:lnTo>
                <a:lnTo>
                  <a:pt x="908" y="68"/>
                </a:lnTo>
                <a:lnTo>
                  <a:pt x="818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8"/>
          <p:cNvSpPr>
            <a:spLocks/>
          </p:cNvSpPr>
          <p:nvPr/>
        </p:nvSpPr>
        <p:spPr bwMode="auto">
          <a:xfrm>
            <a:off x="37084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8 w 908"/>
              <a:gd name="T3" fmla="*/ 0 h 136"/>
              <a:gd name="T4" fmla="*/ 908 w 908"/>
              <a:gd name="T5" fmla="*/ 68 h 136"/>
              <a:gd name="T6" fmla="*/ 818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8" y="0"/>
                </a:lnTo>
                <a:lnTo>
                  <a:pt x="908" y="68"/>
                </a:lnTo>
                <a:lnTo>
                  <a:pt x="818" y="136"/>
                </a:lnTo>
                <a:lnTo>
                  <a:pt x="0" y="13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9"/>
          <p:cNvSpPr>
            <a:spLocks/>
          </p:cNvSpPr>
          <p:nvPr/>
        </p:nvSpPr>
        <p:spPr bwMode="auto">
          <a:xfrm>
            <a:off x="37084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8 w 908"/>
              <a:gd name="T3" fmla="*/ 0 h 136"/>
              <a:gd name="T4" fmla="*/ 908 w 908"/>
              <a:gd name="T5" fmla="*/ 68 h 136"/>
              <a:gd name="T6" fmla="*/ 818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8" y="0"/>
                </a:lnTo>
                <a:lnTo>
                  <a:pt x="908" y="68"/>
                </a:lnTo>
                <a:lnTo>
                  <a:pt x="818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20"/>
          <p:cNvSpPr>
            <a:spLocks/>
          </p:cNvSpPr>
          <p:nvPr/>
        </p:nvSpPr>
        <p:spPr bwMode="auto">
          <a:xfrm>
            <a:off x="53721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21"/>
          <p:cNvSpPr>
            <a:spLocks/>
          </p:cNvSpPr>
          <p:nvPr/>
        </p:nvSpPr>
        <p:spPr bwMode="auto">
          <a:xfrm>
            <a:off x="53721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2"/>
          <p:cNvSpPr>
            <a:spLocks/>
          </p:cNvSpPr>
          <p:nvPr/>
        </p:nvSpPr>
        <p:spPr bwMode="auto">
          <a:xfrm>
            <a:off x="5372100" y="3287713"/>
            <a:ext cx="1441450" cy="215900"/>
          </a:xfrm>
          <a:custGeom>
            <a:avLst/>
            <a:gdLst>
              <a:gd name="T0" fmla="*/ 0 w 908"/>
              <a:gd name="T1" fmla="*/ 0 h 136"/>
              <a:gd name="T2" fmla="*/ 816 w 908"/>
              <a:gd name="T3" fmla="*/ 0 h 136"/>
              <a:gd name="T4" fmla="*/ 908 w 908"/>
              <a:gd name="T5" fmla="*/ 68 h 136"/>
              <a:gd name="T6" fmla="*/ 816 w 908"/>
              <a:gd name="T7" fmla="*/ 136 h 136"/>
              <a:gd name="T8" fmla="*/ 0 w 908"/>
              <a:gd name="T9" fmla="*/ 136 h 136"/>
              <a:gd name="T10" fmla="*/ 0 w 908"/>
              <a:gd name="T1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8" h="136">
                <a:moveTo>
                  <a:pt x="0" y="0"/>
                </a:moveTo>
                <a:lnTo>
                  <a:pt x="816" y="0"/>
                </a:lnTo>
                <a:lnTo>
                  <a:pt x="908" y="68"/>
                </a:lnTo>
                <a:lnTo>
                  <a:pt x="816" y="136"/>
                </a:lnTo>
                <a:lnTo>
                  <a:pt x="0" y="136"/>
                </a:lnTo>
                <a:lnTo>
                  <a:pt x="0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>
            <a:off x="2082800" y="3922713"/>
            <a:ext cx="4860925" cy="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4"/>
          <p:cNvSpPr>
            <a:spLocks/>
          </p:cNvSpPr>
          <p:nvPr/>
        </p:nvSpPr>
        <p:spPr bwMode="auto">
          <a:xfrm>
            <a:off x="6908800" y="3878263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5"/>
          <p:cNvSpPr>
            <a:spLocks/>
          </p:cNvSpPr>
          <p:nvPr/>
        </p:nvSpPr>
        <p:spPr bwMode="auto">
          <a:xfrm>
            <a:off x="6908800" y="3878263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6"/>
          <p:cNvSpPr>
            <a:spLocks noChangeArrowheads="1"/>
          </p:cNvSpPr>
          <p:nvPr/>
        </p:nvSpPr>
        <p:spPr bwMode="auto">
          <a:xfrm>
            <a:off x="3854450" y="3335338"/>
            <a:ext cx="109805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sz="800" dirty="0"/>
              <a:t>Entretiens semi-directifs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38" name="Rectangle 38"/>
          <p:cNvSpPr>
            <a:spLocks noChangeArrowheads="1"/>
          </p:cNvSpPr>
          <p:nvPr/>
        </p:nvSpPr>
        <p:spPr bwMode="auto">
          <a:xfrm>
            <a:off x="5680075" y="3335338"/>
            <a:ext cx="8479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Entretiens 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47" name="Rectangle 47"/>
          <p:cNvSpPr>
            <a:spLocks noChangeArrowheads="1"/>
          </p:cNvSpPr>
          <p:nvPr/>
        </p:nvSpPr>
        <p:spPr bwMode="auto">
          <a:xfrm>
            <a:off x="2286000" y="3335338"/>
            <a:ext cx="10499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Entretiens non directifs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0" name="Rectangle 60"/>
          <p:cNvSpPr>
            <a:spLocks noChangeArrowheads="1"/>
          </p:cNvSpPr>
          <p:nvPr/>
        </p:nvSpPr>
        <p:spPr bwMode="auto">
          <a:xfrm>
            <a:off x="3946525" y="3649663"/>
            <a:ext cx="8896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Approfondissement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69" name="Rectangle 69"/>
          <p:cNvSpPr>
            <a:spLocks noChangeArrowheads="1"/>
          </p:cNvSpPr>
          <p:nvPr/>
        </p:nvSpPr>
        <p:spPr bwMode="auto">
          <a:xfrm>
            <a:off x="2543175" y="3649663"/>
            <a:ext cx="5161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Exploration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3" name="Rectangle 73"/>
          <p:cNvSpPr>
            <a:spLocks noChangeArrowheads="1"/>
          </p:cNvSpPr>
          <p:nvPr/>
        </p:nvSpPr>
        <p:spPr bwMode="auto">
          <a:xfrm>
            <a:off x="5838825" y="3649663"/>
            <a:ext cx="50975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Vérification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79" name="Rectangle 79"/>
          <p:cNvSpPr>
            <a:spLocks noChangeArrowheads="1"/>
          </p:cNvSpPr>
          <p:nvPr/>
        </p:nvSpPr>
        <p:spPr bwMode="auto">
          <a:xfrm>
            <a:off x="7102475" y="3859213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8408315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67744" y="6503989"/>
            <a:ext cx="5328592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DISTANCES DANS LA COMMUNICATION INTERPERSONNELLE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ASPECTS NON VERBAUX DES ENTRETIENS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0" name="AutoShape 25"/>
          <p:cNvSpPr>
            <a:spLocks noChangeAspect="1" noChangeArrowheads="1" noTextEdit="1"/>
          </p:cNvSpPr>
          <p:nvPr/>
        </p:nvSpPr>
        <p:spPr bwMode="auto">
          <a:xfrm>
            <a:off x="2549525" y="2565400"/>
            <a:ext cx="4670425" cy="160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7"/>
          <p:cNvSpPr>
            <a:spLocks/>
          </p:cNvSpPr>
          <p:nvPr/>
        </p:nvSpPr>
        <p:spPr bwMode="auto">
          <a:xfrm>
            <a:off x="2679700" y="2733675"/>
            <a:ext cx="412750" cy="1104900"/>
          </a:xfrm>
          <a:custGeom>
            <a:avLst/>
            <a:gdLst>
              <a:gd name="T0" fmla="*/ 60 w 260"/>
              <a:gd name="T1" fmla="*/ 0 h 696"/>
              <a:gd name="T2" fmla="*/ 0 w 260"/>
              <a:gd name="T3" fmla="*/ 458 h 696"/>
              <a:gd name="T4" fmla="*/ 182 w 260"/>
              <a:gd name="T5" fmla="*/ 458 h 696"/>
              <a:gd name="T6" fmla="*/ 260 w 260"/>
              <a:gd name="T7" fmla="*/ 696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0" h="696">
                <a:moveTo>
                  <a:pt x="60" y="0"/>
                </a:moveTo>
                <a:lnTo>
                  <a:pt x="0" y="458"/>
                </a:lnTo>
                <a:lnTo>
                  <a:pt x="182" y="458"/>
                </a:lnTo>
                <a:lnTo>
                  <a:pt x="260" y="696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8" name="Freeform 28"/>
          <p:cNvSpPr>
            <a:spLocks/>
          </p:cNvSpPr>
          <p:nvPr/>
        </p:nvSpPr>
        <p:spPr bwMode="auto">
          <a:xfrm>
            <a:off x="2752725" y="2946400"/>
            <a:ext cx="412750" cy="298450"/>
          </a:xfrm>
          <a:custGeom>
            <a:avLst/>
            <a:gdLst>
              <a:gd name="T0" fmla="*/ 0 w 260"/>
              <a:gd name="T1" fmla="*/ 0 h 188"/>
              <a:gd name="T2" fmla="*/ 106 w 260"/>
              <a:gd name="T3" fmla="*/ 170 h 188"/>
              <a:gd name="T4" fmla="*/ 260 w 260"/>
              <a:gd name="T5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0" h="188">
                <a:moveTo>
                  <a:pt x="0" y="0"/>
                </a:moveTo>
                <a:lnTo>
                  <a:pt x="106" y="170"/>
                </a:lnTo>
                <a:lnTo>
                  <a:pt x="260" y="188"/>
                </a:lnTo>
              </a:path>
            </a:pathLst>
          </a:custGeom>
          <a:noFill/>
          <a:ln w="9525">
            <a:solidFill>
              <a:srgbClr val="A51D2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2077" name="Picture 2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9525" y="2568575"/>
            <a:ext cx="466725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9" name="Freeform 30"/>
          <p:cNvSpPr>
            <a:spLocks/>
          </p:cNvSpPr>
          <p:nvPr/>
        </p:nvSpPr>
        <p:spPr bwMode="auto">
          <a:xfrm>
            <a:off x="2676525" y="2571750"/>
            <a:ext cx="269875" cy="295275"/>
          </a:xfrm>
          <a:custGeom>
            <a:avLst/>
            <a:gdLst>
              <a:gd name="T0" fmla="*/ 170 w 170"/>
              <a:gd name="T1" fmla="*/ 92 h 186"/>
              <a:gd name="T2" fmla="*/ 170 w 170"/>
              <a:gd name="T3" fmla="*/ 92 h 186"/>
              <a:gd name="T4" fmla="*/ 168 w 170"/>
              <a:gd name="T5" fmla="*/ 112 h 186"/>
              <a:gd name="T6" fmla="*/ 162 w 170"/>
              <a:gd name="T7" fmla="*/ 128 h 186"/>
              <a:gd name="T8" fmla="*/ 154 w 170"/>
              <a:gd name="T9" fmla="*/ 144 h 186"/>
              <a:gd name="T10" fmla="*/ 144 w 170"/>
              <a:gd name="T11" fmla="*/ 158 h 186"/>
              <a:gd name="T12" fmla="*/ 132 w 170"/>
              <a:gd name="T13" fmla="*/ 170 h 186"/>
              <a:gd name="T14" fmla="*/ 118 w 170"/>
              <a:gd name="T15" fmla="*/ 178 h 186"/>
              <a:gd name="T16" fmla="*/ 102 w 170"/>
              <a:gd name="T17" fmla="*/ 184 h 186"/>
              <a:gd name="T18" fmla="*/ 86 w 170"/>
              <a:gd name="T19" fmla="*/ 186 h 186"/>
              <a:gd name="T20" fmla="*/ 86 w 170"/>
              <a:gd name="T21" fmla="*/ 186 h 186"/>
              <a:gd name="T22" fmla="*/ 68 w 170"/>
              <a:gd name="T23" fmla="*/ 184 h 186"/>
              <a:gd name="T24" fmla="*/ 52 w 170"/>
              <a:gd name="T25" fmla="*/ 178 h 186"/>
              <a:gd name="T26" fmla="*/ 38 w 170"/>
              <a:gd name="T27" fmla="*/ 170 h 186"/>
              <a:gd name="T28" fmla="*/ 26 w 170"/>
              <a:gd name="T29" fmla="*/ 158 h 186"/>
              <a:gd name="T30" fmla="*/ 16 w 170"/>
              <a:gd name="T31" fmla="*/ 144 h 186"/>
              <a:gd name="T32" fmla="*/ 8 w 170"/>
              <a:gd name="T33" fmla="*/ 128 h 186"/>
              <a:gd name="T34" fmla="*/ 2 w 170"/>
              <a:gd name="T35" fmla="*/ 112 h 186"/>
              <a:gd name="T36" fmla="*/ 0 w 170"/>
              <a:gd name="T37" fmla="*/ 92 h 186"/>
              <a:gd name="T38" fmla="*/ 0 w 170"/>
              <a:gd name="T39" fmla="*/ 92 h 186"/>
              <a:gd name="T40" fmla="*/ 2 w 170"/>
              <a:gd name="T41" fmla="*/ 74 h 186"/>
              <a:gd name="T42" fmla="*/ 8 w 170"/>
              <a:gd name="T43" fmla="*/ 56 h 186"/>
              <a:gd name="T44" fmla="*/ 16 w 170"/>
              <a:gd name="T45" fmla="*/ 40 h 186"/>
              <a:gd name="T46" fmla="*/ 26 w 170"/>
              <a:gd name="T47" fmla="*/ 26 h 186"/>
              <a:gd name="T48" fmla="*/ 38 w 170"/>
              <a:gd name="T49" fmla="*/ 16 h 186"/>
              <a:gd name="T50" fmla="*/ 52 w 170"/>
              <a:gd name="T51" fmla="*/ 6 h 186"/>
              <a:gd name="T52" fmla="*/ 68 w 170"/>
              <a:gd name="T53" fmla="*/ 2 h 186"/>
              <a:gd name="T54" fmla="*/ 86 w 170"/>
              <a:gd name="T55" fmla="*/ 0 h 186"/>
              <a:gd name="T56" fmla="*/ 86 w 170"/>
              <a:gd name="T57" fmla="*/ 0 h 186"/>
              <a:gd name="T58" fmla="*/ 102 w 170"/>
              <a:gd name="T59" fmla="*/ 2 h 186"/>
              <a:gd name="T60" fmla="*/ 118 w 170"/>
              <a:gd name="T61" fmla="*/ 6 h 186"/>
              <a:gd name="T62" fmla="*/ 132 w 170"/>
              <a:gd name="T63" fmla="*/ 16 h 186"/>
              <a:gd name="T64" fmla="*/ 144 w 170"/>
              <a:gd name="T65" fmla="*/ 26 h 186"/>
              <a:gd name="T66" fmla="*/ 154 w 170"/>
              <a:gd name="T67" fmla="*/ 40 h 186"/>
              <a:gd name="T68" fmla="*/ 162 w 170"/>
              <a:gd name="T69" fmla="*/ 56 h 186"/>
              <a:gd name="T70" fmla="*/ 168 w 170"/>
              <a:gd name="T71" fmla="*/ 74 h 186"/>
              <a:gd name="T72" fmla="*/ 170 w 170"/>
              <a:gd name="T7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0" h="186">
                <a:moveTo>
                  <a:pt x="170" y="92"/>
                </a:moveTo>
                <a:lnTo>
                  <a:pt x="170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6" y="186"/>
                </a:lnTo>
                <a:lnTo>
                  <a:pt x="86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6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6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70" y="9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2" name="Freeform 31"/>
          <p:cNvSpPr>
            <a:spLocks/>
          </p:cNvSpPr>
          <p:nvPr/>
        </p:nvSpPr>
        <p:spPr bwMode="auto">
          <a:xfrm>
            <a:off x="2676525" y="2571750"/>
            <a:ext cx="269875" cy="295275"/>
          </a:xfrm>
          <a:custGeom>
            <a:avLst/>
            <a:gdLst>
              <a:gd name="T0" fmla="*/ 170 w 170"/>
              <a:gd name="T1" fmla="*/ 92 h 186"/>
              <a:gd name="T2" fmla="*/ 170 w 170"/>
              <a:gd name="T3" fmla="*/ 92 h 186"/>
              <a:gd name="T4" fmla="*/ 168 w 170"/>
              <a:gd name="T5" fmla="*/ 112 h 186"/>
              <a:gd name="T6" fmla="*/ 162 w 170"/>
              <a:gd name="T7" fmla="*/ 128 h 186"/>
              <a:gd name="T8" fmla="*/ 154 w 170"/>
              <a:gd name="T9" fmla="*/ 144 h 186"/>
              <a:gd name="T10" fmla="*/ 144 w 170"/>
              <a:gd name="T11" fmla="*/ 158 h 186"/>
              <a:gd name="T12" fmla="*/ 132 w 170"/>
              <a:gd name="T13" fmla="*/ 170 h 186"/>
              <a:gd name="T14" fmla="*/ 118 w 170"/>
              <a:gd name="T15" fmla="*/ 178 h 186"/>
              <a:gd name="T16" fmla="*/ 102 w 170"/>
              <a:gd name="T17" fmla="*/ 184 h 186"/>
              <a:gd name="T18" fmla="*/ 86 w 170"/>
              <a:gd name="T19" fmla="*/ 186 h 186"/>
              <a:gd name="T20" fmla="*/ 86 w 170"/>
              <a:gd name="T21" fmla="*/ 186 h 186"/>
              <a:gd name="T22" fmla="*/ 68 w 170"/>
              <a:gd name="T23" fmla="*/ 184 h 186"/>
              <a:gd name="T24" fmla="*/ 52 w 170"/>
              <a:gd name="T25" fmla="*/ 178 h 186"/>
              <a:gd name="T26" fmla="*/ 38 w 170"/>
              <a:gd name="T27" fmla="*/ 170 h 186"/>
              <a:gd name="T28" fmla="*/ 26 w 170"/>
              <a:gd name="T29" fmla="*/ 158 h 186"/>
              <a:gd name="T30" fmla="*/ 16 w 170"/>
              <a:gd name="T31" fmla="*/ 144 h 186"/>
              <a:gd name="T32" fmla="*/ 8 w 170"/>
              <a:gd name="T33" fmla="*/ 128 h 186"/>
              <a:gd name="T34" fmla="*/ 2 w 170"/>
              <a:gd name="T35" fmla="*/ 112 h 186"/>
              <a:gd name="T36" fmla="*/ 0 w 170"/>
              <a:gd name="T37" fmla="*/ 92 h 186"/>
              <a:gd name="T38" fmla="*/ 0 w 170"/>
              <a:gd name="T39" fmla="*/ 92 h 186"/>
              <a:gd name="T40" fmla="*/ 2 w 170"/>
              <a:gd name="T41" fmla="*/ 74 h 186"/>
              <a:gd name="T42" fmla="*/ 8 w 170"/>
              <a:gd name="T43" fmla="*/ 56 h 186"/>
              <a:gd name="T44" fmla="*/ 16 w 170"/>
              <a:gd name="T45" fmla="*/ 40 h 186"/>
              <a:gd name="T46" fmla="*/ 26 w 170"/>
              <a:gd name="T47" fmla="*/ 26 h 186"/>
              <a:gd name="T48" fmla="*/ 38 w 170"/>
              <a:gd name="T49" fmla="*/ 16 h 186"/>
              <a:gd name="T50" fmla="*/ 52 w 170"/>
              <a:gd name="T51" fmla="*/ 6 h 186"/>
              <a:gd name="T52" fmla="*/ 68 w 170"/>
              <a:gd name="T53" fmla="*/ 2 h 186"/>
              <a:gd name="T54" fmla="*/ 86 w 170"/>
              <a:gd name="T55" fmla="*/ 0 h 186"/>
              <a:gd name="T56" fmla="*/ 86 w 170"/>
              <a:gd name="T57" fmla="*/ 0 h 186"/>
              <a:gd name="T58" fmla="*/ 102 w 170"/>
              <a:gd name="T59" fmla="*/ 2 h 186"/>
              <a:gd name="T60" fmla="*/ 118 w 170"/>
              <a:gd name="T61" fmla="*/ 6 h 186"/>
              <a:gd name="T62" fmla="*/ 132 w 170"/>
              <a:gd name="T63" fmla="*/ 16 h 186"/>
              <a:gd name="T64" fmla="*/ 144 w 170"/>
              <a:gd name="T65" fmla="*/ 26 h 186"/>
              <a:gd name="T66" fmla="*/ 154 w 170"/>
              <a:gd name="T67" fmla="*/ 40 h 186"/>
              <a:gd name="T68" fmla="*/ 162 w 170"/>
              <a:gd name="T69" fmla="*/ 56 h 186"/>
              <a:gd name="T70" fmla="*/ 168 w 170"/>
              <a:gd name="T71" fmla="*/ 74 h 186"/>
              <a:gd name="T72" fmla="*/ 170 w 170"/>
              <a:gd name="T7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0" h="186">
                <a:moveTo>
                  <a:pt x="170" y="92"/>
                </a:moveTo>
                <a:lnTo>
                  <a:pt x="170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6" y="186"/>
                </a:lnTo>
                <a:lnTo>
                  <a:pt x="86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6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6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70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3" name="Freeform 32"/>
          <p:cNvSpPr>
            <a:spLocks/>
          </p:cNvSpPr>
          <p:nvPr/>
        </p:nvSpPr>
        <p:spPr bwMode="auto">
          <a:xfrm>
            <a:off x="2676525" y="2564904"/>
            <a:ext cx="269875" cy="302121"/>
          </a:xfrm>
          <a:custGeom>
            <a:avLst/>
            <a:gdLst>
              <a:gd name="T0" fmla="*/ 170 w 170"/>
              <a:gd name="T1" fmla="*/ 92 h 186"/>
              <a:gd name="T2" fmla="*/ 170 w 170"/>
              <a:gd name="T3" fmla="*/ 92 h 186"/>
              <a:gd name="T4" fmla="*/ 168 w 170"/>
              <a:gd name="T5" fmla="*/ 112 h 186"/>
              <a:gd name="T6" fmla="*/ 162 w 170"/>
              <a:gd name="T7" fmla="*/ 128 h 186"/>
              <a:gd name="T8" fmla="*/ 154 w 170"/>
              <a:gd name="T9" fmla="*/ 144 h 186"/>
              <a:gd name="T10" fmla="*/ 144 w 170"/>
              <a:gd name="T11" fmla="*/ 158 h 186"/>
              <a:gd name="T12" fmla="*/ 132 w 170"/>
              <a:gd name="T13" fmla="*/ 170 h 186"/>
              <a:gd name="T14" fmla="*/ 118 w 170"/>
              <a:gd name="T15" fmla="*/ 178 h 186"/>
              <a:gd name="T16" fmla="*/ 102 w 170"/>
              <a:gd name="T17" fmla="*/ 184 h 186"/>
              <a:gd name="T18" fmla="*/ 86 w 170"/>
              <a:gd name="T19" fmla="*/ 186 h 186"/>
              <a:gd name="T20" fmla="*/ 86 w 170"/>
              <a:gd name="T21" fmla="*/ 186 h 186"/>
              <a:gd name="T22" fmla="*/ 68 w 170"/>
              <a:gd name="T23" fmla="*/ 184 h 186"/>
              <a:gd name="T24" fmla="*/ 52 w 170"/>
              <a:gd name="T25" fmla="*/ 178 h 186"/>
              <a:gd name="T26" fmla="*/ 38 w 170"/>
              <a:gd name="T27" fmla="*/ 170 h 186"/>
              <a:gd name="T28" fmla="*/ 26 w 170"/>
              <a:gd name="T29" fmla="*/ 158 h 186"/>
              <a:gd name="T30" fmla="*/ 16 w 170"/>
              <a:gd name="T31" fmla="*/ 144 h 186"/>
              <a:gd name="T32" fmla="*/ 8 w 170"/>
              <a:gd name="T33" fmla="*/ 128 h 186"/>
              <a:gd name="T34" fmla="*/ 2 w 170"/>
              <a:gd name="T35" fmla="*/ 112 h 186"/>
              <a:gd name="T36" fmla="*/ 0 w 170"/>
              <a:gd name="T37" fmla="*/ 92 h 186"/>
              <a:gd name="T38" fmla="*/ 0 w 170"/>
              <a:gd name="T39" fmla="*/ 92 h 186"/>
              <a:gd name="T40" fmla="*/ 2 w 170"/>
              <a:gd name="T41" fmla="*/ 74 h 186"/>
              <a:gd name="T42" fmla="*/ 8 w 170"/>
              <a:gd name="T43" fmla="*/ 56 h 186"/>
              <a:gd name="T44" fmla="*/ 16 w 170"/>
              <a:gd name="T45" fmla="*/ 40 h 186"/>
              <a:gd name="T46" fmla="*/ 26 w 170"/>
              <a:gd name="T47" fmla="*/ 26 h 186"/>
              <a:gd name="T48" fmla="*/ 38 w 170"/>
              <a:gd name="T49" fmla="*/ 16 h 186"/>
              <a:gd name="T50" fmla="*/ 52 w 170"/>
              <a:gd name="T51" fmla="*/ 6 h 186"/>
              <a:gd name="T52" fmla="*/ 68 w 170"/>
              <a:gd name="T53" fmla="*/ 2 h 186"/>
              <a:gd name="T54" fmla="*/ 86 w 170"/>
              <a:gd name="T55" fmla="*/ 0 h 186"/>
              <a:gd name="T56" fmla="*/ 86 w 170"/>
              <a:gd name="T57" fmla="*/ 0 h 186"/>
              <a:gd name="T58" fmla="*/ 102 w 170"/>
              <a:gd name="T59" fmla="*/ 2 h 186"/>
              <a:gd name="T60" fmla="*/ 118 w 170"/>
              <a:gd name="T61" fmla="*/ 6 h 186"/>
              <a:gd name="T62" fmla="*/ 132 w 170"/>
              <a:gd name="T63" fmla="*/ 16 h 186"/>
              <a:gd name="T64" fmla="*/ 144 w 170"/>
              <a:gd name="T65" fmla="*/ 26 h 186"/>
              <a:gd name="T66" fmla="*/ 154 w 170"/>
              <a:gd name="T67" fmla="*/ 40 h 186"/>
              <a:gd name="T68" fmla="*/ 162 w 170"/>
              <a:gd name="T69" fmla="*/ 56 h 186"/>
              <a:gd name="T70" fmla="*/ 168 w 170"/>
              <a:gd name="T71" fmla="*/ 74 h 186"/>
              <a:gd name="T72" fmla="*/ 170 w 170"/>
              <a:gd name="T73" fmla="*/ 92 h 186"/>
              <a:gd name="T74" fmla="*/ 170 w 170"/>
              <a:gd name="T75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0" h="186">
                <a:moveTo>
                  <a:pt x="170" y="92"/>
                </a:moveTo>
                <a:lnTo>
                  <a:pt x="170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6" y="186"/>
                </a:lnTo>
                <a:lnTo>
                  <a:pt x="86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6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6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6" y="0"/>
                </a:lnTo>
                <a:lnTo>
                  <a:pt x="86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70" y="92"/>
                </a:lnTo>
                <a:lnTo>
                  <a:pt x="170" y="92"/>
                </a:lnTo>
                <a:close/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4" name="Freeform 33"/>
          <p:cNvSpPr>
            <a:spLocks/>
          </p:cNvSpPr>
          <p:nvPr/>
        </p:nvSpPr>
        <p:spPr bwMode="auto">
          <a:xfrm>
            <a:off x="3797300" y="2733675"/>
            <a:ext cx="412750" cy="1104900"/>
          </a:xfrm>
          <a:custGeom>
            <a:avLst/>
            <a:gdLst>
              <a:gd name="T0" fmla="*/ 200 w 260"/>
              <a:gd name="T1" fmla="*/ 0 h 696"/>
              <a:gd name="T2" fmla="*/ 260 w 260"/>
              <a:gd name="T3" fmla="*/ 458 h 696"/>
              <a:gd name="T4" fmla="*/ 76 w 260"/>
              <a:gd name="T5" fmla="*/ 458 h 696"/>
              <a:gd name="T6" fmla="*/ 0 w 260"/>
              <a:gd name="T7" fmla="*/ 696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0" h="696">
                <a:moveTo>
                  <a:pt x="200" y="0"/>
                </a:moveTo>
                <a:lnTo>
                  <a:pt x="260" y="458"/>
                </a:lnTo>
                <a:lnTo>
                  <a:pt x="76" y="458"/>
                </a:lnTo>
                <a:lnTo>
                  <a:pt x="0" y="696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5" name="Freeform 34"/>
          <p:cNvSpPr>
            <a:spLocks/>
          </p:cNvSpPr>
          <p:nvPr/>
        </p:nvSpPr>
        <p:spPr bwMode="auto">
          <a:xfrm>
            <a:off x="3724275" y="2946400"/>
            <a:ext cx="412750" cy="298450"/>
          </a:xfrm>
          <a:custGeom>
            <a:avLst/>
            <a:gdLst>
              <a:gd name="T0" fmla="*/ 260 w 260"/>
              <a:gd name="T1" fmla="*/ 0 h 188"/>
              <a:gd name="T2" fmla="*/ 152 w 260"/>
              <a:gd name="T3" fmla="*/ 170 h 188"/>
              <a:gd name="T4" fmla="*/ 0 w 260"/>
              <a:gd name="T5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0" h="188">
                <a:moveTo>
                  <a:pt x="260" y="0"/>
                </a:moveTo>
                <a:lnTo>
                  <a:pt x="152" y="170"/>
                </a:lnTo>
                <a:lnTo>
                  <a:pt x="0" y="188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6" name="Line 35"/>
          <p:cNvSpPr>
            <a:spLocks noChangeShapeType="1"/>
          </p:cNvSpPr>
          <p:nvPr/>
        </p:nvSpPr>
        <p:spPr bwMode="auto">
          <a:xfrm>
            <a:off x="3797300" y="3838575"/>
            <a:ext cx="120650" cy="323850"/>
          </a:xfrm>
          <a:prstGeom prst="line">
            <a:avLst/>
          </a:pr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7" name="Freeform 36"/>
          <p:cNvSpPr>
            <a:spLocks/>
          </p:cNvSpPr>
          <p:nvPr/>
        </p:nvSpPr>
        <p:spPr bwMode="auto">
          <a:xfrm>
            <a:off x="3940175" y="2571750"/>
            <a:ext cx="266700" cy="295275"/>
          </a:xfrm>
          <a:custGeom>
            <a:avLst/>
            <a:gdLst>
              <a:gd name="T0" fmla="*/ 168 w 168"/>
              <a:gd name="T1" fmla="*/ 92 h 186"/>
              <a:gd name="T2" fmla="*/ 168 w 168"/>
              <a:gd name="T3" fmla="*/ 92 h 186"/>
              <a:gd name="T4" fmla="*/ 168 w 168"/>
              <a:gd name="T5" fmla="*/ 112 h 186"/>
              <a:gd name="T6" fmla="*/ 162 w 168"/>
              <a:gd name="T7" fmla="*/ 128 h 186"/>
              <a:gd name="T8" fmla="*/ 154 w 168"/>
              <a:gd name="T9" fmla="*/ 144 h 186"/>
              <a:gd name="T10" fmla="*/ 144 w 168"/>
              <a:gd name="T11" fmla="*/ 158 h 186"/>
              <a:gd name="T12" fmla="*/ 132 w 168"/>
              <a:gd name="T13" fmla="*/ 170 h 186"/>
              <a:gd name="T14" fmla="*/ 118 w 168"/>
              <a:gd name="T15" fmla="*/ 178 h 186"/>
              <a:gd name="T16" fmla="*/ 102 w 168"/>
              <a:gd name="T17" fmla="*/ 184 h 186"/>
              <a:gd name="T18" fmla="*/ 84 w 168"/>
              <a:gd name="T19" fmla="*/ 186 h 186"/>
              <a:gd name="T20" fmla="*/ 84 w 168"/>
              <a:gd name="T21" fmla="*/ 186 h 186"/>
              <a:gd name="T22" fmla="*/ 68 w 168"/>
              <a:gd name="T23" fmla="*/ 184 h 186"/>
              <a:gd name="T24" fmla="*/ 52 w 168"/>
              <a:gd name="T25" fmla="*/ 178 h 186"/>
              <a:gd name="T26" fmla="*/ 38 w 168"/>
              <a:gd name="T27" fmla="*/ 170 h 186"/>
              <a:gd name="T28" fmla="*/ 26 w 168"/>
              <a:gd name="T29" fmla="*/ 158 h 186"/>
              <a:gd name="T30" fmla="*/ 14 w 168"/>
              <a:gd name="T31" fmla="*/ 144 h 186"/>
              <a:gd name="T32" fmla="*/ 8 w 168"/>
              <a:gd name="T33" fmla="*/ 128 h 186"/>
              <a:gd name="T34" fmla="*/ 2 w 168"/>
              <a:gd name="T35" fmla="*/ 112 h 186"/>
              <a:gd name="T36" fmla="*/ 0 w 168"/>
              <a:gd name="T37" fmla="*/ 92 h 186"/>
              <a:gd name="T38" fmla="*/ 0 w 168"/>
              <a:gd name="T39" fmla="*/ 92 h 186"/>
              <a:gd name="T40" fmla="*/ 2 w 168"/>
              <a:gd name="T41" fmla="*/ 74 h 186"/>
              <a:gd name="T42" fmla="*/ 8 w 168"/>
              <a:gd name="T43" fmla="*/ 56 h 186"/>
              <a:gd name="T44" fmla="*/ 14 w 168"/>
              <a:gd name="T45" fmla="*/ 40 h 186"/>
              <a:gd name="T46" fmla="*/ 26 w 168"/>
              <a:gd name="T47" fmla="*/ 26 h 186"/>
              <a:gd name="T48" fmla="*/ 38 w 168"/>
              <a:gd name="T49" fmla="*/ 16 h 186"/>
              <a:gd name="T50" fmla="*/ 52 w 168"/>
              <a:gd name="T51" fmla="*/ 6 h 186"/>
              <a:gd name="T52" fmla="*/ 68 w 168"/>
              <a:gd name="T53" fmla="*/ 2 h 186"/>
              <a:gd name="T54" fmla="*/ 84 w 168"/>
              <a:gd name="T55" fmla="*/ 0 h 186"/>
              <a:gd name="T56" fmla="*/ 84 w 168"/>
              <a:gd name="T57" fmla="*/ 0 h 186"/>
              <a:gd name="T58" fmla="*/ 102 w 168"/>
              <a:gd name="T59" fmla="*/ 2 h 186"/>
              <a:gd name="T60" fmla="*/ 118 w 168"/>
              <a:gd name="T61" fmla="*/ 6 h 186"/>
              <a:gd name="T62" fmla="*/ 132 w 168"/>
              <a:gd name="T63" fmla="*/ 16 h 186"/>
              <a:gd name="T64" fmla="*/ 144 w 168"/>
              <a:gd name="T65" fmla="*/ 26 h 186"/>
              <a:gd name="T66" fmla="*/ 154 w 168"/>
              <a:gd name="T67" fmla="*/ 40 h 186"/>
              <a:gd name="T68" fmla="*/ 162 w 168"/>
              <a:gd name="T69" fmla="*/ 56 h 186"/>
              <a:gd name="T70" fmla="*/ 168 w 168"/>
              <a:gd name="T71" fmla="*/ 74 h 186"/>
              <a:gd name="T72" fmla="*/ 168 w 168"/>
              <a:gd name="T7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186">
                <a:moveTo>
                  <a:pt x="168" y="92"/>
                </a:moveTo>
                <a:lnTo>
                  <a:pt x="168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4" y="186"/>
                </a:lnTo>
                <a:lnTo>
                  <a:pt x="84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4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4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4" y="0"/>
                </a:lnTo>
                <a:lnTo>
                  <a:pt x="84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6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8" name="Freeform 37"/>
          <p:cNvSpPr>
            <a:spLocks/>
          </p:cNvSpPr>
          <p:nvPr/>
        </p:nvSpPr>
        <p:spPr bwMode="auto">
          <a:xfrm>
            <a:off x="3940175" y="2571750"/>
            <a:ext cx="266700" cy="295275"/>
          </a:xfrm>
          <a:custGeom>
            <a:avLst/>
            <a:gdLst>
              <a:gd name="T0" fmla="*/ 168 w 168"/>
              <a:gd name="T1" fmla="*/ 92 h 186"/>
              <a:gd name="T2" fmla="*/ 168 w 168"/>
              <a:gd name="T3" fmla="*/ 92 h 186"/>
              <a:gd name="T4" fmla="*/ 168 w 168"/>
              <a:gd name="T5" fmla="*/ 112 h 186"/>
              <a:gd name="T6" fmla="*/ 162 w 168"/>
              <a:gd name="T7" fmla="*/ 128 h 186"/>
              <a:gd name="T8" fmla="*/ 154 w 168"/>
              <a:gd name="T9" fmla="*/ 144 h 186"/>
              <a:gd name="T10" fmla="*/ 144 w 168"/>
              <a:gd name="T11" fmla="*/ 158 h 186"/>
              <a:gd name="T12" fmla="*/ 132 w 168"/>
              <a:gd name="T13" fmla="*/ 170 h 186"/>
              <a:gd name="T14" fmla="*/ 118 w 168"/>
              <a:gd name="T15" fmla="*/ 178 h 186"/>
              <a:gd name="T16" fmla="*/ 102 w 168"/>
              <a:gd name="T17" fmla="*/ 184 h 186"/>
              <a:gd name="T18" fmla="*/ 84 w 168"/>
              <a:gd name="T19" fmla="*/ 186 h 186"/>
              <a:gd name="T20" fmla="*/ 84 w 168"/>
              <a:gd name="T21" fmla="*/ 186 h 186"/>
              <a:gd name="T22" fmla="*/ 68 w 168"/>
              <a:gd name="T23" fmla="*/ 184 h 186"/>
              <a:gd name="T24" fmla="*/ 52 w 168"/>
              <a:gd name="T25" fmla="*/ 178 h 186"/>
              <a:gd name="T26" fmla="*/ 38 w 168"/>
              <a:gd name="T27" fmla="*/ 170 h 186"/>
              <a:gd name="T28" fmla="*/ 26 w 168"/>
              <a:gd name="T29" fmla="*/ 158 h 186"/>
              <a:gd name="T30" fmla="*/ 14 w 168"/>
              <a:gd name="T31" fmla="*/ 144 h 186"/>
              <a:gd name="T32" fmla="*/ 8 w 168"/>
              <a:gd name="T33" fmla="*/ 128 h 186"/>
              <a:gd name="T34" fmla="*/ 2 w 168"/>
              <a:gd name="T35" fmla="*/ 112 h 186"/>
              <a:gd name="T36" fmla="*/ 0 w 168"/>
              <a:gd name="T37" fmla="*/ 92 h 186"/>
              <a:gd name="T38" fmla="*/ 0 w 168"/>
              <a:gd name="T39" fmla="*/ 92 h 186"/>
              <a:gd name="T40" fmla="*/ 2 w 168"/>
              <a:gd name="T41" fmla="*/ 74 h 186"/>
              <a:gd name="T42" fmla="*/ 8 w 168"/>
              <a:gd name="T43" fmla="*/ 56 h 186"/>
              <a:gd name="T44" fmla="*/ 14 w 168"/>
              <a:gd name="T45" fmla="*/ 40 h 186"/>
              <a:gd name="T46" fmla="*/ 26 w 168"/>
              <a:gd name="T47" fmla="*/ 26 h 186"/>
              <a:gd name="T48" fmla="*/ 38 w 168"/>
              <a:gd name="T49" fmla="*/ 16 h 186"/>
              <a:gd name="T50" fmla="*/ 52 w 168"/>
              <a:gd name="T51" fmla="*/ 6 h 186"/>
              <a:gd name="T52" fmla="*/ 68 w 168"/>
              <a:gd name="T53" fmla="*/ 2 h 186"/>
              <a:gd name="T54" fmla="*/ 84 w 168"/>
              <a:gd name="T55" fmla="*/ 0 h 186"/>
              <a:gd name="T56" fmla="*/ 84 w 168"/>
              <a:gd name="T57" fmla="*/ 0 h 186"/>
              <a:gd name="T58" fmla="*/ 102 w 168"/>
              <a:gd name="T59" fmla="*/ 2 h 186"/>
              <a:gd name="T60" fmla="*/ 118 w 168"/>
              <a:gd name="T61" fmla="*/ 6 h 186"/>
              <a:gd name="T62" fmla="*/ 132 w 168"/>
              <a:gd name="T63" fmla="*/ 16 h 186"/>
              <a:gd name="T64" fmla="*/ 144 w 168"/>
              <a:gd name="T65" fmla="*/ 26 h 186"/>
              <a:gd name="T66" fmla="*/ 154 w 168"/>
              <a:gd name="T67" fmla="*/ 40 h 186"/>
              <a:gd name="T68" fmla="*/ 162 w 168"/>
              <a:gd name="T69" fmla="*/ 56 h 186"/>
              <a:gd name="T70" fmla="*/ 168 w 168"/>
              <a:gd name="T71" fmla="*/ 74 h 186"/>
              <a:gd name="T72" fmla="*/ 168 w 168"/>
              <a:gd name="T7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186">
                <a:moveTo>
                  <a:pt x="168" y="92"/>
                </a:moveTo>
                <a:lnTo>
                  <a:pt x="168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4" y="186"/>
                </a:lnTo>
                <a:lnTo>
                  <a:pt x="84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4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4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4" y="0"/>
                </a:lnTo>
                <a:lnTo>
                  <a:pt x="84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68" y="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59" name="Freeform 38"/>
          <p:cNvSpPr>
            <a:spLocks/>
          </p:cNvSpPr>
          <p:nvPr/>
        </p:nvSpPr>
        <p:spPr bwMode="auto">
          <a:xfrm>
            <a:off x="3940175" y="2571750"/>
            <a:ext cx="266700" cy="295275"/>
          </a:xfrm>
          <a:custGeom>
            <a:avLst/>
            <a:gdLst>
              <a:gd name="T0" fmla="*/ 168 w 168"/>
              <a:gd name="T1" fmla="*/ 92 h 186"/>
              <a:gd name="T2" fmla="*/ 168 w 168"/>
              <a:gd name="T3" fmla="*/ 92 h 186"/>
              <a:gd name="T4" fmla="*/ 168 w 168"/>
              <a:gd name="T5" fmla="*/ 112 h 186"/>
              <a:gd name="T6" fmla="*/ 162 w 168"/>
              <a:gd name="T7" fmla="*/ 128 h 186"/>
              <a:gd name="T8" fmla="*/ 154 w 168"/>
              <a:gd name="T9" fmla="*/ 144 h 186"/>
              <a:gd name="T10" fmla="*/ 144 w 168"/>
              <a:gd name="T11" fmla="*/ 158 h 186"/>
              <a:gd name="T12" fmla="*/ 132 w 168"/>
              <a:gd name="T13" fmla="*/ 170 h 186"/>
              <a:gd name="T14" fmla="*/ 118 w 168"/>
              <a:gd name="T15" fmla="*/ 178 h 186"/>
              <a:gd name="T16" fmla="*/ 102 w 168"/>
              <a:gd name="T17" fmla="*/ 184 h 186"/>
              <a:gd name="T18" fmla="*/ 84 w 168"/>
              <a:gd name="T19" fmla="*/ 186 h 186"/>
              <a:gd name="T20" fmla="*/ 84 w 168"/>
              <a:gd name="T21" fmla="*/ 186 h 186"/>
              <a:gd name="T22" fmla="*/ 68 w 168"/>
              <a:gd name="T23" fmla="*/ 184 h 186"/>
              <a:gd name="T24" fmla="*/ 52 w 168"/>
              <a:gd name="T25" fmla="*/ 178 h 186"/>
              <a:gd name="T26" fmla="*/ 38 w 168"/>
              <a:gd name="T27" fmla="*/ 170 h 186"/>
              <a:gd name="T28" fmla="*/ 26 w 168"/>
              <a:gd name="T29" fmla="*/ 158 h 186"/>
              <a:gd name="T30" fmla="*/ 14 w 168"/>
              <a:gd name="T31" fmla="*/ 144 h 186"/>
              <a:gd name="T32" fmla="*/ 8 w 168"/>
              <a:gd name="T33" fmla="*/ 128 h 186"/>
              <a:gd name="T34" fmla="*/ 2 w 168"/>
              <a:gd name="T35" fmla="*/ 112 h 186"/>
              <a:gd name="T36" fmla="*/ 0 w 168"/>
              <a:gd name="T37" fmla="*/ 92 h 186"/>
              <a:gd name="T38" fmla="*/ 0 w 168"/>
              <a:gd name="T39" fmla="*/ 92 h 186"/>
              <a:gd name="T40" fmla="*/ 2 w 168"/>
              <a:gd name="T41" fmla="*/ 74 h 186"/>
              <a:gd name="T42" fmla="*/ 8 w 168"/>
              <a:gd name="T43" fmla="*/ 56 h 186"/>
              <a:gd name="T44" fmla="*/ 14 w 168"/>
              <a:gd name="T45" fmla="*/ 40 h 186"/>
              <a:gd name="T46" fmla="*/ 26 w 168"/>
              <a:gd name="T47" fmla="*/ 26 h 186"/>
              <a:gd name="T48" fmla="*/ 38 w 168"/>
              <a:gd name="T49" fmla="*/ 16 h 186"/>
              <a:gd name="T50" fmla="*/ 52 w 168"/>
              <a:gd name="T51" fmla="*/ 6 h 186"/>
              <a:gd name="T52" fmla="*/ 68 w 168"/>
              <a:gd name="T53" fmla="*/ 2 h 186"/>
              <a:gd name="T54" fmla="*/ 84 w 168"/>
              <a:gd name="T55" fmla="*/ 0 h 186"/>
              <a:gd name="T56" fmla="*/ 84 w 168"/>
              <a:gd name="T57" fmla="*/ 0 h 186"/>
              <a:gd name="T58" fmla="*/ 102 w 168"/>
              <a:gd name="T59" fmla="*/ 2 h 186"/>
              <a:gd name="T60" fmla="*/ 118 w 168"/>
              <a:gd name="T61" fmla="*/ 6 h 186"/>
              <a:gd name="T62" fmla="*/ 132 w 168"/>
              <a:gd name="T63" fmla="*/ 16 h 186"/>
              <a:gd name="T64" fmla="*/ 144 w 168"/>
              <a:gd name="T65" fmla="*/ 26 h 186"/>
              <a:gd name="T66" fmla="*/ 154 w 168"/>
              <a:gd name="T67" fmla="*/ 40 h 186"/>
              <a:gd name="T68" fmla="*/ 162 w 168"/>
              <a:gd name="T69" fmla="*/ 56 h 186"/>
              <a:gd name="T70" fmla="*/ 168 w 168"/>
              <a:gd name="T71" fmla="*/ 74 h 186"/>
              <a:gd name="T72" fmla="*/ 168 w 168"/>
              <a:gd name="T73" fmla="*/ 92 h 186"/>
              <a:gd name="T74" fmla="*/ 168 w 168"/>
              <a:gd name="T75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186">
                <a:moveTo>
                  <a:pt x="168" y="92"/>
                </a:moveTo>
                <a:lnTo>
                  <a:pt x="168" y="92"/>
                </a:lnTo>
                <a:lnTo>
                  <a:pt x="168" y="112"/>
                </a:lnTo>
                <a:lnTo>
                  <a:pt x="162" y="128"/>
                </a:lnTo>
                <a:lnTo>
                  <a:pt x="154" y="144"/>
                </a:lnTo>
                <a:lnTo>
                  <a:pt x="144" y="158"/>
                </a:lnTo>
                <a:lnTo>
                  <a:pt x="132" y="170"/>
                </a:lnTo>
                <a:lnTo>
                  <a:pt x="118" y="178"/>
                </a:lnTo>
                <a:lnTo>
                  <a:pt x="102" y="184"/>
                </a:lnTo>
                <a:lnTo>
                  <a:pt x="84" y="186"/>
                </a:lnTo>
                <a:lnTo>
                  <a:pt x="84" y="186"/>
                </a:lnTo>
                <a:lnTo>
                  <a:pt x="68" y="184"/>
                </a:lnTo>
                <a:lnTo>
                  <a:pt x="52" y="178"/>
                </a:lnTo>
                <a:lnTo>
                  <a:pt x="38" y="170"/>
                </a:lnTo>
                <a:lnTo>
                  <a:pt x="26" y="158"/>
                </a:lnTo>
                <a:lnTo>
                  <a:pt x="14" y="144"/>
                </a:lnTo>
                <a:lnTo>
                  <a:pt x="8" y="128"/>
                </a:lnTo>
                <a:lnTo>
                  <a:pt x="2" y="112"/>
                </a:lnTo>
                <a:lnTo>
                  <a:pt x="0" y="92"/>
                </a:lnTo>
                <a:lnTo>
                  <a:pt x="0" y="92"/>
                </a:lnTo>
                <a:lnTo>
                  <a:pt x="2" y="74"/>
                </a:lnTo>
                <a:lnTo>
                  <a:pt x="8" y="56"/>
                </a:lnTo>
                <a:lnTo>
                  <a:pt x="14" y="40"/>
                </a:lnTo>
                <a:lnTo>
                  <a:pt x="26" y="26"/>
                </a:lnTo>
                <a:lnTo>
                  <a:pt x="38" y="16"/>
                </a:lnTo>
                <a:lnTo>
                  <a:pt x="52" y="6"/>
                </a:lnTo>
                <a:lnTo>
                  <a:pt x="68" y="2"/>
                </a:lnTo>
                <a:lnTo>
                  <a:pt x="84" y="0"/>
                </a:lnTo>
                <a:lnTo>
                  <a:pt x="84" y="0"/>
                </a:lnTo>
                <a:lnTo>
                  <a:pt x="102" y="2"/>
                </a:lnTo>
                <a:lnTo>
                  <a:pt x="118" y="6"/>
                </a:lnTo>
                <a:lnTo>
                  <a:pt x="132" y="16"/>
                </a:lnTo>
                <a:lnTo>
                  <a:pt x="144" y="26"/>
                </a:lnTo>
                <a:lnTo>
                  <a:pt x="154" y="40"/>
                </a:lnTo>
                <a:lnTo>
                  <a:pt x="162" y="56"/>
                </a:lnTo>
                <a:lnTo>
                  <a:pt x="168" y="74"/>
                </a:lnTo>
                <a:lnTo>
                  <a:pt x="168" y="92"/>
                </a:lnTo>
                <a:lnTo>
                  <a:pt x="168" y="92"/>
                </a:lnTo>
                <a:close/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0" name="Rectangle 39"/>
          <p:cNvSpPr>
            <a:spLocks noChangeArrowheads="1"/>
          </p:cNvSpPr>
          <p:nvPr/>
        </p:nvSpPr>
        <p:spPr bwMode="auto">
          <a:xfrm>
            <a:off x="3590925" y="3397250"/>
            <a:ext cx="1139825" cy="184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1" name="Rectangle 40"/>
          <p:cNvSpPr>
            <a:spLocks noChangeArrowheads="1"/>
          </p:cNvSpPr>
          <p:nvPr/>
        </p:nvSpPr>
        <p:spPr bwMode="auto">
          <a:xfrm>
            <a:off x="3590925" y="3397250"/>
            <a:ext cx="11398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2" name="Rectangle 41"/>
          <p:cNvSpPr>
            <a:spLocks noChangeArrowheads="1"/>
          </p:cNvSpPr>
          <p:nvPr/>
        </p:nvSpPr>
        <p:spPr bwMode="auto">
          <a:xfrm>
            <a:off x="2552700" y="3765550"/>
            <a:ext cx="987425" cy="184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3" name="Line 43"/>
          <p:cNvSpPr>
            <a:spLocks noChangeShapeType="1"/>
          </p:cNvSpPr>
          <p:nvPr/>
        </p:nvSpPr>
        <p:spPr bwMode="auto">
          <a:xfrm>
            <a:off x="3044825" y="2933700"/>
            <a:ext cx="86995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4" name="Freeform 44"/>
          <p:cNvSpPr>
            <a:spLocks/>
          </p:cNvSpPr>
          <p:nvPr/>
        </p:nvSpPr>
        <p:spPr bwMode="auto">
          <a:xfrm>
            <a:off x="3879850" y="2886075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5" name="Freeform 45"/>
          <p:cNvSpPr>
            <a:spLocks/>
          </p:cNvSpPr>
          <p:nvPr/>
        </p:nvSpPr>
        <p:spPr bwMode="auto">
          <a:xfrm>
            <a:off x="3879850" y="2886075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6" name="Freeform 46"/>
          <p:cNvSpPr>
            <a:spLocks/>
          </p:cNvSpPr>
          <p:nvPr/>
        </p:nvSpPr>
        <p:spPr bwMode="auto">
          <a:xfrm>
            <a:off x="2965450" y="2886075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0 h 60"/>
              <a:gd name="T4" fmla="*/ 54 w 72"/>
              <a:gd name="T5" fmla="*/ 30 h 60"/>
              <a:gd name="T6" fmla="*/ 72 w 72"/>
              <a:gd name="T7" fmla="*/ 6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60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7" name="Freeform 47"/>
          <p:cNvSpPr>
            <a:spLocks/>
          </p:cNvSpPr>
          <p:nvPr/>
        </p:nvSpPr>
        <p:spPr bwMode="auto">
          <a:xfrm>
            <a:off x="2965450" y="2886075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0 h 60"/>
              <a:gd name="T4" fmla="*/ 54 w 72"/>
              <a:gd name="T5" fmla="*/ 30 h 60"/>
              <a:gd name="T6" fmla="*/ 72 w 72"/>
              <a:gd name="T7" fmla="*/ 6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60"/>
                </a:lnTo>
                <a:lnTo>
                  <a:pt x="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8" name="Line 48"/>
          <p:cNvSpPr>
            <a:spLocks noChangeShapeType="1"/>
          </p:cNvSpPr>
          <p:nvPr/>
        </p:nvSpPr>
        <p:spPr bwMode="auto">
          <a:xfrm>
            <a:off x="5927725" y="2663825"/>
            <a:ext cx="35560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69" name="Freeform 49"/>
          <p:cNvSpPr>
            <a:spLocks/>
          </p:cNvSpPr>
          <p:nvPr/>
        </p:nvSpPr>
        <p:spPr bwMode="auto">
          <a:xfrm>
            <a:off x="6251575" y="2616200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6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0" name="Freeform 50"/>
          <p:cNvSpPr>
            <a:spLocks/>
          </p:cNvSpPr>
          <p:nvPr/>
        </p:nvSpPr>
        <p:spPr bwMode="auto">
          <a:xfrm>
            <a:off x="6251575" y="2616200"/>
            <a:ext cx="114300" cy="92075"/>
          </a:xfrm>
          <a:custGeom>
            <a:avLst/>
            <a:gdLst>
              <a:gd name="T0" fmla="*/ 72 w 72"/>
              <a:gd name="T1" fmla="*/ 30 h 58"/>
              <a:gd name="T2" fmla="*/ 0 w 72"/>
              <a:gd name="T3" fmla="*/ 58 h 58"/>
              <a:gd name="T4" fmla="*/ 16 w 72"/>
              <a:gd name="T5" fmla="*/ 30 h 58"/>
              <a:gd name="T6" fmla="*/ 0 w 72"/>
              <a:gd name="T7" fmla="*/ 0 h 58"/>
              <a:gd name="T8" fmla="*/ 72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30"/>
                </a:moveTo>
                <a:lnTo>
                  <a:pt x="0" y="58"/>
                </a:lnTo>
                <a:lnTo>
                  <a:pt x="16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2" name="Freeform 51"/>
          <p:cNvSpPr>
            <a:spLocks/>
          </p:cNvSpPr>
          <p:nvPr/>
        </p:nvSpPr>
        <p:spPr bwMode="auto">
          <a:xfrm>
            <a:off x="5848350" y="2616200"/>
            <a:ext cx="114300" cy="92075"/>
          </a:xfrm>
          <a:custGeom>
            <a:avLst/>
            <a:gdLst>
              <a:gd name="T0" fmla="*/ 0 w 72"/>
              <a:gd name="T1" fmla="*/ 30 h 58"/>
              <a:gd name="T2" fmla="*/ 72 w 72"/>
              <a:gd name="T3" fmla="*/ 0 h 58"/>
              <a:gd name="T4" fmla="*/ 54 w 72"/>
              <a:gd name="T5" fmla="*/ 30 h 58"/>
              <a:gd name="T6" fmla="*/ 72 w 72"/>
              <a:gd name="T7" fmla="*/ 58 h 58"/>
              <a:gd name="T8" fmla="*/ 0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58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3" name="Freeform 52"/>
          <p:cNvSpPr>
            <a:spLocks/>
          </p:cNvSpPr>
          <p:nvPr/>
        </p:nvSpPr>
        <p:spPr bwMode="auto">
          <a:xfrm>
            <a:off x="5848350" y="2616200"/>
            <a:ext cx="114300" cy="92075"/>
          </a:xfrm>
          <a:custGeom>
            <a:avLst/>
            <a:gdLst>
              <a:gd name="T0" fmla="*/ 0 w 72"/>
              <a:gd name="T1" fmla="*/ 30 h 58"/>
              <a:gd name="T2" fmla="*/ 72 w 72"/>
              <a:gd name="T3" fmla="*/ 0 h 58"/>
              <a:gd name="T4" fmla="*/ 54 w 72"/>
              <a:gd name="T5" fmla="*/ 30 h 58"/>
              <a:gd name="T6" fmla="*/ 72 w 72"/>
              <a:gd name="T7" fmla="*/ 58 h 58"/>
              <a:gd name="T8" fmla="*/ 0 w 72"/>
              <a:gd name="T9" fmla="*/ 3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58"/>
                </a:lnTo>
                <a:lnTo>
                  <a:pt x="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4" name="Line 53"/>
          <p:cNvSpPr>
            <a:spLocks noChangeShapeType="1"/>
          </p:cNvSpPr>
          <p:nvPr/>
        </p:nvSpPr>
        <p:spPr bwMode="auto">
          <a:xfrm>
            <a:off x="5648325" y="3317875"/>
            <a:ext cx="90805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5" name="Freeform 54"/>
          <p:cNvSpPr>
            <a:spLocks/>
          </p:cNvSpPr>
          <p:nvPr/>
        </p:nvSpPr>
        <p:spPr bwMode="auto">
          <a:xfrm>
            <a:off x="6521450" y="32734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6" name="Freeform 55"/>
          <p:cNvSpPr>
            <a:spLocks/>
          </p:cNvSpPr>
          <p:nvPr/>
        </p:nvSpPr>
        <p:spPr bwMode="auto">
          <a:xfrm>
            <a:off x="6521450" y="3273425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8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8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8" name="Freeform 56"/>
          <p:cNvSpPr>
            <a:spLocks/>
          </p:cNvSpPr>
          <p:nvPr/>
        </p:nvSpPr>
        <p:spPr bwMode="auto">
          <a:xfrm>
            <a:off x="5568950" y="3273425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79" name="Freeform 57"/>
          <p:cNvSpPr>
            <a:spLocks/>
          </p:cNvSpPr>
          <p:nvPr/>
        </p:nvSpPr>
        <p:spPr bwMode="auto">
          <a:xfrm>
            <a:off x="5568950" y="3273425"/>
            <a:ext cx="114300" cy="92075"/>
          </a:xfrm>
          <a:custGeom>
            <a:avLst/>
            <a:gdLst>
              <a:gd name="T0" fmla="*/ 0 w 72"/>
              <a:gd name="T1" fmla="*/ 28 h 58"/>
              <a:gd name="T2" fmla="*/ 72 w 72"/>
              <a:gd name="T3" fmla="*/ 0 h 58"/>
              <a:gd name="T4" fmla="*/ 54 w 72"/>
              <a:gd name="T5" fmla="*/ 28 h 58"/>
              <a:gd name="T6" fmla="*/ 72 w 72"/>
              <a:gd name="T7" fmla="*/ 58 h 58"/>
              <a:gd name="T8" fmla="*/ 0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0" y="28"/>
                </a:moveTo>
                <a:lnTo>
                  <a:pt x="72" y="0"/>
                </a:lnTo>
                <a:lnTo>
                  <a:pt x="54" y="28"/>
                </a:lnTo>
                <a:lnTo>
                  <a:pt x="72" y="58"/>
                </a:lnTo>
                <a:lnTo>
                  <a:pt x="0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0" name="Line 58"/>
          <p:cNvSpPr>
            <a:spLocks noChangeShapeType="1"/>
          </p:cNvSpPr>
          <p:nvPr/>
        </p:nvSpPr>
        <p:spPr bwMode="auto">
          <a:xfrm>
            <a:off x="5076825" y="3975100"/>
            <a:ext cx="2063750" cy="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1" name="Freeform 59"/>
          <p:cNvSpPr>
            <a:spLocks/>
          </p:cNvSpPr>
          <p:nvPr/>
        </p:nvSpPr>
        <p:spPr bwMode="auto">
          <a:xfrm>
            <a:off x="7105650" y="3927475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2" name="Freeform 60"/>
          <p:cNvSpPr>
            <a:spLocks/>
          </p:cNvSpPr>
          <p:nvPr/>
        </p:nvSpPr>
        <p:spPr bwMode="auto">
          <a:xfrm>
            <a:off x="7105650" y="3927475"/>
            <a:ext cx="114300" cy="95250"/>
          </a:xfrm>
          <a:custGeom>
            <a:avLst/>
            <a:gdLst>
              <a:gd name="T0" fmla="*/ 72 w 72"/>
              <a:gd name="T1" fmla="*/ 30 h 60"/>
              <a:gd name="T2" fmla="*/ 0 w 72"/>
              <a:gd name="T3" fmla="*/ 60 h 60"/>
              <a:gd name="T4" fmla="*/ 18 w 72"/>
              <a:gd name="T5" fmla="*/ 30 h 60"/>
              <a:gd name="T6" fmla="*/ 0 w 72"/>
              <a:gd name="T7" fmla="*/ 0 h 60"/>
              <a:gd name="T8" fmla="*/ 72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72" y="30"/>
                </a:moveTo>
                <a:lnTo>
                  <a:pt x="0" y="60"/>
                </a:lnTo>
                <a:lnTo>
                  <a:pt x="18" y="30"/>
                </a:lnTo>
                <a:lnTo>
                  <a:pt x="0" y="0"/>
                </a:lnTo>
                <a:lnTo>
                  <a:pt x="72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3" name="Freeform 61"/>
          <p:cNvSpPr>
            <a:spLocks/>
          </p:cNvSpPr>
          <p:nvPr/>
        </p:nvSpPr>
        <p:spPr bwMode="auto">
          <a:xfrm>
            <a:off x="4997450" y="3927475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0 h 60"/>
              <a:gd name="T4" fmla="*/ 54 w 72"/>
              <a:gd name="T5" fmla="*/ 30 h 60"/>
              <a:gd name="T6" fmla="*/ 72 w 72"/>
              <a:gd name="T7" fmla="*/ 6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60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4" name="Freeform 62"/>
          <p:cNvSpPr>
            <a:spLocks/>
          </p:cNvSpPr>
          <p:nvPr/>
        </p:nvSpPr>
        <p:spPr bwMode="auto">
          <a:xfrm>
            <a:off x="4997450" y="3927475"/>
            <a:ext cx="114300" cy="95250"/>
          </a:xfrm>
          <a:custGeom>
            <a:avLst/>
            <a:gdLst>
              <a:gd name="T0" fmla="*/ 0 w 72"/>
              <a:gd name="T1" fmla="*/ 30 h 60"/>
              <a:gd name="T2" fmla="*/ 72 w 72"/>
              <a:gd name="T3" fmla="*/ 0 h 60"/>
              <a:gd name="T4" fmla="*/ 54 w 72"/>
              <a:gd name="T5" fmla="*/ 30 h 60"/>
              <a:gd name="T6" fmla="*/ 72 w 72"/>
              <a:gd name="T7" fmla="*/ 60 h 60"/>
              <a:gd name="T8" fmla="*/ 0 w 72"/>
              <a:gd name="T9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72" y="0"/>
                </a:lnTo>
                <a:lnTo>
                  <a:pt x="54" y="30"/>
                </a:lnTo>
                <a:lnTo>
                  <a:pt x="72" y="60"/>
                </a:lnTo>
                <a:lnTo>
                  <a:pt x="0" y="3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85" name="Rectangle 63"/>
          <p:cNvSpPr>
            <a:spLocks noChangeArrowheads="1"/>
          </p:cNvSpPr>
          <p:nvPr/>
        </p:nvSpPr>
        <p:spPr bwMode="auto">
          <a:xfrm>
            <a:off x="5559425" y="2790825"/>
            <a:ext cx="114614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Distance intime (&lt; 0,5 m)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95" name="Rectangle 72"/>
          <p:cNvSpPr>
            <a:spLocks noChangeArrowheads="1"/>
          </p:cNvSpPr>
          <p:nvPr/>
        </p:nvSpPr>
        <p:spPr bwMode="auto">
          <a:xfrm>
            <a:off x="5546725" y="3422650"/>
            <a:ext cx="119103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Distance proche (1 mètre)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04" name="Rectangle 81"/>
          <p:cNvSpPr>
            <a:spLocks noChangeArrowheads="1"/>
          </p:cNvSpPr>
          <p:nvPr/>
        </p:nvSpPr>
        <p:spPr bwMode="auto">
          <a:xfrm>
            <a:off x="5534025" y="4044950"/>
            <a:ext cx="124713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Distance sociale (3 mètres)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13" name="Rectangle 90"/>
          <p:cNvSpPr>
            <a:spLocks noChangeArrowheads="1"/>
          </p:cNvSpPr>
          <p:nvPr/>
        </p:nvSpPr>
        <p:spPr bwMode="auto">
          <a:xfrm>
            <a:off x="2686050" y="3797300"/>
            <a:ext cx="61555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20" name="Rectangle 97"/>
          <p:cNvSpPr>
            <a:spLocks noChangeArrowheads="1"/>
          </p:cNvSpPr>
          <p:nvPr/>
        </p:nvSpPr>
        <p:spPr bwMode="auto">
          <a:xfrm>
            <a:off x="3768725" y="3429000"/>
            <a:ext cx="7806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Son interlocuteur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2" name="Rectangle 39"/>
          <p:cNvSpPr>
            <a:spLocks noChangeArrowheads="1"/>
          </p:cNvSpPr>
          <p:nvPr/>
        </p:nvSpPr>
        <p:spPr bwMode="auto">
          <a:xfrm>
            <a:off x="3857625" y="4365104"/>
            <a:ext cx="1139825" cy="184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3" name="Rectangle 40"/>
          <p:cNvSpPr>
            <a:spLocks noChangeArrowheads="1"/>
          </p:cNvSpPr>
          <p:nvPr/>
        </p:nvSpPr>
        <p:spPr bwMode="auto">
          <a:xfrm>
            <a:off x="2483768" y="3755311"/>
            <a:ext cx="1139825" cy="1841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9473592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 QUESTIONS D’UN ENTRETIEN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56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69984"/>
                <a:ext cx="7408770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TECHNIQUES DE QUESTIONNEMENT ET DE REFORMULATION, LES RELANCES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522" name="Rectangle 6"/>
          <p:cNvSpPr>
            <a:spLocks noChangeArrowheads="1"/>
          </p:cNvSpPr>
          <p:nvPr/>
        </p:nvSpPr>
        <p:spPr bwMode="auto">
          <a:xfrm>
            <a:off x="4810125" y="987425"/>
            <a:ext cx="2228850" cy="4508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3" name="Rectangle 7"/>
          <p:cNvSpPr>
            <a:spLocks noChangeArrowheads="1"/>
          </p:cNvSpPr>
          <p:nvPr/>
        </p:nvSpPr>
        <p:spPr bwMode="auto">
          <a:xfrm>
            <a:off x="4810125" y="987425"/>
            <a:ext cx="2228850" cy="4508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4" name="Rectangle 8"/>
          <p:cNvSpPr>
            <a:spLocks noChangeArrowheads="1"/>
          </p:cNvSpPr>
          <p:nvPr/>
        </p:nvSpPr>
        <p:spPr bwMode="auto">
          <a:xfrm>
            <a:off x="4810125" y="1546225"/>
            <a:ext cx="2228850" cy="711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5" name="Rectangle 9"/>
          <p:cNvSpPr>
            <a:spLocks noChangeArrowheads="1"/>
          </p:cNvSpPr>
          <p:nvPr/>
        </p:nvSpPr>
        <p:spPr bwMode="auto">
          <a:xfrm>
            <a:off x="4810125" y="1546225"/>
            <a:ext cx="2228850" cy="711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6" name="Rectangle 10"/>
          <p:cNvSpPr>
            <a:spLocks noChangeArrowheads="1"/>
          </p:cNvSpPr>
          <p:nvPr/>
        </p:nvSpPr>
        <p:spPr bwMode="auto">
          <a:xfrm>
            <a:off x="4810125" y="2371725"/>
            <a:ext cx="2228850" cy="568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7" name="Rectangle 11"/>
          <p:cNvSpPr>
            <a:spLocks noChangeArrowheads="1"/>
          </p:cNvSpPr>
          <p:nvPr/>
        </p:nvSpPr>
        <p:spPr bwMode="auto">
          <a:xfrm>
            <a:off x="4810125" y="2371725"/>
            <a:ext cx="2228850" cy="568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8" name="Rectangle 12"/>
          <p:cNvSpPr>
            <a:spLocks noChangeArrowheads="1"/>
          </p:cNvSpPr>
          <p:nvPr/>
        </p:nvSpPr>
        <p:spPr bwMode="auto">
          <a:xfrm>
            <a:off x="4810125" y="3051175"/>
            <a:ext cx="2228850" cy="4286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29" name="Rectangle 13"/>
          <p:cNvSpPr>
            <a:spLocks noChangeArrowheads="1"/>
          </p:cNvSpPr>
          <p:nvPr/>
        </p:nvSpPr>
        <p:spPr bwMode="auto">
          <a:xfrm>
            <a:off x="4810125" y="3051175"/>
            <a:ext cx="2228850" cy="42862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0" name="Rectangle 14"/>
          <p:cNvSpPr>
            <a:spLocks noChangeArrowheads="1"/>
          </p:cNvSpPr>
          <p:nvPr/>
        </p:nvSpPr>
        <p:spPr bwMode="auto">
          <a:xfrm>
            <a:off x="4810125" y="3600450"/>
            <a:ext cx="2228850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1" name="Rectangle 15"/>
          <p:cNvSpPr>
            <a:spLocks noChangeArrowheads="1"/>
          </p:cNvSpPr>
          <p:nvPr/>
        </p:nvSpPr>
        <p:spPr bwMode="auto">
          <a:xfrm>
            <a:off x="4810125" y="3600450"/>
            <a:ext cx="2228850" cy="3524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2" name="Rectangle 16"/>
          <p:cNvSpPr>
            <a:spLocks noChangeArrowheads="1"/>
          </p:cNvSpPr>
          <p:nvPr/>
        </p:nvSpPr>
        <p:spPr bwMode="auto">
          <a:xfrm>
            <a:off x="2974975" y="4064000"/>
            <a:ext cx="4064000" cy="720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3" name="Rectangle 17"/>
          <p:cNvSpPr>
            <a:spLocks noChangeArrowheads="1"/>
          </p:cNvSpPr>
          <p:nvPr/>
        </p:nvSpPr>
        <p:spPr bwMode="auto">
          <a:xfrm>
            <a:off x="2974975" y="4064000"/>
            <a:ext cx="4064000" cy="7207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4" name="Rectangle 18"/>
          <p:cNvSpPr>
            <a:spLocks noChangeArrowheads="1"/>
          </p:cNvSpPr>
          <p:nvPr/>
        </p:nvSpPr>
        <p:spPr bwMode="auto">
          <a:xfrm>
            <a:off x="2974975" y="4889500"/>
            <a:ext cx="4064000" cy="431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5" name="Rectangle 19"/>
          <p:cNvSpPr>
            <a:spLocks noChangeArrowheads="1"/>
          </p:cNvSpPr>
          <p:nvPr/>
        </p:nvSpPr>
        <p:spPr bwMode="auto">
          <a:xfrm>
            <a:off x="2974975" y="4889500"/>
            <a:ext cx="406400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6" name="Rectangle 20"/>
          <p:cNvSpPr>
            <a:spLocks noChangeArrowheads="1"/>
          </p:cNvSpPr>
          <p:nvPr/>
        </p:nvSpPr>
        <p:spPr bwMode="auto">
          <a:xfrm>
            <a:off x="2974975" y="5435600"/>
            <a:ext cx="4064000" cy="431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7" name="Rectangle 21"/>
          <p:cNvSpPr>
            <a:spLocks noChangeArrowheads="1"/>
          </p:cNvSpPr>
          <p:nvPr/>
        </p:nvSpPr>
        <p:spPr bwMode="auto">
          <a:xfrm>
            <a:off x="2974975" y="5435600"/>
            <a:ext cx="406400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8" name="Rectangle 22"/>
          <p:cNvSpPr>
            <a:spLocks noChangeArrowheads="1"/>
          </p:cNvSpPr>
          <p:nvPr/>
        </p:nvSpPr>
        <p:spPr bwMode="auto">
          <a:xfrm>
            <a:off x="2974975" y="5972175"/>
            <a:ext cx="4064000" cy="431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39" name="Rectangle 23"/>
          <p:cNvSpPr>
            <a:spLocks noChangeArrowheads="1"/>
          </p:cNvSpPr>
          <p:nvPr/>
        </p:nvSpPr>
        <p:spPr bwMode="auto">
          <a:xfrm>
            <a:off x="2974975" y="5972175"/>
            <a:ext cx="406400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0" name="Rectangle 24"/>
          <p:cNvSpPr>
            <a:spLocks noChangeArrowheads="1"/>
          </p:cNvSpPr>
          <p:nvPr/>
        </p:nvSpPr>
        <p:spPr bwMode="auto">
          <a:xfrm>
            <a:off x="2981325" y="3165475"/>
            <a:ext cx="857250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1" name="Rectangle 25"/>
          <p:cNvSpPr>
            <a:spLocks noChangeArrowheads="1"/>
          </p:cNvSpPr>
          <p:nvPr/>
        </p:nvSpPr>
        <p:spPr bwMode="auto">
          <a:xfrm>
            <a:off x="2981325" y="3165475"/>
            <a:ext cx="85725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2" name="Rectangle 26"/>
          <p:cNvSpPr>
            <a:spLocks noChangeArrowheads="1"/>
          </p:cNvSpPr>
          <p:nvPr/>
        </p:nvSpPr>
        <p:spPr bwMode="auto">
          <a:xfrm>
            <a:off x="2981325" y="2555875"/>
            <a:ext cx="857250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3" name="Rectangle 27"/>
          <p:cNvSpPr>
            <a:spLocks noChangeArrowheads="1"/>
          </p:cNvSpPr>
          <p:nvPr/>
        </p:nvSpPr>
        <p:spPr bwMode="auto">
          <a:xfrm>
            <a:off x="2981325" y="2555875"/>
            <a:ext cx="857250" cy="2190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4" name="Rectangle 28"/>
          <p:cNvSpPr>
            <a:spLocks noChangeArrowheads="1"/>
          </p:cNvSpPr>
          <p:nvPr/>
        </p:nvSpPr>
        <p:spPr bwMode="auto">
          <a:xfrm>
            <a:off x="2981325" y="3676650"/>
            <a:ext cx="857250" cy="215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5" name="Rectangle 29"/>
          <p:cNvSpPr>
            <a:spLocks noChangeArrowheads="1"/>
          </p:cNvSpPr>
          <p:nvPr/>
        </p:nvSpPr>
        <p:spPr bwMode="auto">
          <a:xfrm>
            <a:off x="2981325" y="3676650"/>
            <a:ext cx="857250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6" name="Rectangle 30"/>
          <p:cNvSpPr>
            <a:spLocks noChangeArrowheads="1"/>
          </p:cNvSpPr>
          <p:nvPr/>
        </p:nvSpPr>
        <p:spPr bwMode="auto">
          <a:xfrm>
            <a:off x="2981325" y="1435100"/>
            <a:ext cx="857250" cy="2159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7" name="Rectangle 31"/>
          <p:cNvSpPr>
            <a:spLocks noChangeArrowheads="1"/>
          </p:cNvSpPr>
          <p:nvPr/>
        </p:nvSpPr>
        <p:spPr bwMode="auto">
          <a:xfrm>
            <a:off x="2981325" y="1435100"/>
            <a:ext cx="857250" cy="2159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8" name="Rectangle 32"/>
          <p:cNvSpPr>
            <a:spLocks noChangeArrowheads="1"/>
          </p:cNvSpPr>
          <p:nvPr/>
        </p:nvSpPr>
        <p:spPr bwMode="auto">
          <a:xfrm>
            <a:off x="4140200" y="1060450"/>
            <a:ext cx="561975" cy="3365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49" name="Rectangle 33"/>
          <p:cNvSpPr>
            <a:spLocks noChangeArrowheads="1"/>
          </p:cNvSpPr>
          <p:nvPr/>
        </p:nvSpPr>
        <p:spPr bwMode="auto">
          <a:xfrm>
            <a:off x="4140200" y="1060450"/>
            <a:ext cx="561975" cy="336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0" name="Rectangle 34"/>
          <p:cNvSpPr>
            <a:spLocks noChangeArrowheads="1"/>
          </p:cNvSpPr>
          <p:nvPr/>
        </p:nvSpPr>
        <p:spPr bwMode="auto">
          <a:xfrm>
            <a:off x="4140200" y="1743075"/>
            <a:ext cx="561975" cy="336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1" name="Rectangle 35"/>
          <p:cNvSpPr>
            <a:spLocks noChangeArrowheads="1"/>
          </p:cNvSpPr>
          <p:nvPr/>
        </p:nvSpPr>
        <p:spPr bwMode="auto">
          <a:xfrm>
            <a:off x="4140200" y="1743075"/>
            <a:ext cx="561975" cy="33655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2" name="Rectangle 36"/>
          <p:cNvSpPr>
            <a:spLocks noChangeArrowheads="1"/>
          </p:cNvSpPr>
          <p:nvPr/>
        </p:nvSpPr>
        <p:spPr bwMode="auto">
          <a:xfrm>
            <a:off x="1971675" y="4889500"/>
            <a:ext cx="742950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3" name="Rectangle 37"/>
          <p:cNvSpPr>
            <a:spLocks noChangeArrowheads="1"/>
          </p:cNvSpPr>
          <p:nvPr/>
        </p:nvSpPr>
        <p:spPr bwMode="auto">
          <a:xfrm>
            <a:off x="1971675" y="4889500"/>
            <a:ext cx="74295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4" name="Rectangle 38"/>
          <p:cNvSpPr>
            <a:spLocks noChangeArrowheads="1"/>
          </p:cNvSpPr>
          <p:nvPr/>
        </p:nvSpPr>
        <p:spPr bwMode="auto">
          <a:xfrm>
            <a:off x="1971675" y="5435600"/>
            <a:ext cx="742950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5" name="Rectangle 39"/>
          <p:cNvSpPr>
            <a:spLocks noChangeArrowheads="1"/>
          </p:cNvSpPr>
          <p:nvPr/>
        </p:nvSpPr>
        <p:spPr bwMode="auto">
          <a:xfrm>
            <a:off x="1971675" y="5435600"/>
            <a:ext cx="74295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6" name="Rectangle 40"/>
          <p:cNvSpPr>
            <a:spLocks noChangeArrowheads="1"/>
          </p:cNvSpPr>
          <p:nvPr/>
        </p:nvSpPr>
        <p:spPr bwMode="auto">
          <a:xfrm>
            <a:off x="1971675" y="5972175"/>
            <a:ext cx="742950" cy="431800"/>
          </a:xfrm>
          <a:prstGeom prst="rect">
            <a:avLst/>
          </a:prstGeom>
          <a:solidFill>
            <a:srgbClr val="F8EBE7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7" name="Rectangle 41"/>
          <p:cNvSpPr>
            <a:spLocks noChangeArrowheads="1"/>
          </p:cNvSpPr>
          <p:nvPr/>
        </p:nvSpPr>
        <p:spPr bwMode="auto">
          <a:xfrm>
            <a:off x="1971675" y="5972175"/>
            <a:ext cx="74295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8" name="Rectangle 42"/>
          <p:cNvSpPr>
            <a:spLocks noChangeArrowheads="1"/>
          </p:cNvSpPr>
          <p:nvPr/>
        </p:nvSpPr>
        <p:spPr bwMode="auto">
          <a:xfrm>
            <a:off x="1971675" y="4191000"/>
            <a:ext cx="742950" cy="434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59" name="Rectangle 43"/>
          <p:cNvSpPr>
            <a:spLocks noChangeArrowheads="1"/>
          </p:cNvSpPr>
          <p:nvPr/>
        </p:nvSpPr>
        <p:spPr bwMode="auto">
          <a:xfrm>
            <a:off x="1971675" y="4191000"/>
            <a:ext cx="742950" cy="434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0" name="Rectangle 44"/>
          <p:cNvSpPr>
            <a:spLocks noChangeArrowheads="1"/>
          </p:cNvSpPr>
          <p:nvPr/>
        </p:nvSpPr>
        <p:spPr bwMode="auto">
          <a:xfrm>
            <a:off x="1971675" y="2463800"/>
            <a:ext cx="742950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1" name="Rectangle 45"/>
          <p:cNvSpPr>
            <a:spLocks noChangeArrowheads="1"/>
          </p:cNvSpPr>
          <p:nvPr/>
        </p:nvSpPr>
        <p:spPr bwMode="auto">
          <a:xfrm>
            <a:off x="1971675" y="2463800"/>
            <a:ext cx="742950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2" name="Freeform 46"/>
          <p:cNvSpPr>
            <a:spLocks/>
          </p:cNvSpPr>
          <p:nvPr/>
        </p:nvSpPr>
        <p:spPr bwMode="auto">
          <a:xfrm>
            <a:off x="1781175" y="2686050"/>
            <a:ext cx="133350" cy="3495675"/>
          </a:xfrm>
          <a:custGeom>
            <a:avLst/>
            <a:gdLst>
              <a:gd name="T0" fmla="*/ 84 w 84"/>
              <a:gd name="T1" fmla="*/ 0 h 2202"/>
              <a:gd name="T2" fmla="*/ 0 w 84"/>
              <a:gd name="T3" fmla="*/ 0 h 2202"/>
              <a:gd name="T4" fmla="*/ 0 w 84"/>
              <a:gd name="T5" fmla="*/ 2202 h 2202"/>
              <a:gd name="T6" fmla="*/ 82 w 84"/>
              <a:gd name="T7" fmla="*/ 2202 h 2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4" h="2202">
                <a:moveTo>
                  <a:pt x="84" y="0"/>
                </a:moveTo>
                <a:lnTo>
                  <a:pt x="0" y="0"/>
                </a:lnTo>
                <a:lnTo>
                  <a:pt x="0" y="2202"/>
                </a:lnTo>
                <a:lnTo>
                  <a:pt x="82" y="2202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3" name="Freeform 47"/>
          <p:cNvSpPr>
            <a:spLocks/>
          </p:cNvSpPr>
          <p:nvPr/>
        </p:nvSpPr>
        <p:spPr bwMode="auto">
          <a:xfrm>
            <a:off x="1889125" y="61531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4" name="Freeform 48"/>
          <p:cNvSpPr>
            <a:spLocks/>
          </p:cNvSpPr>
          <p:nvPr/>
        </p:nvSpPr>
        <p:spPr bwMode="auto">
          <a:xfrm>
            <a:off x="1889125" y="61531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5" name="Freeform 49"/>
          <p:cNvSpPr>
            <a:spLocks/>
          </p:cNvSpPr>
          <p:nvPr/>
        </p:nvSpPr>
        <p:spPr bwMode="auto">
          <a:xfrm>
            <a:off x="1892300" y="26543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6" name="Freeform 50"/>
          <p:cNvSpPr>
            <a:spLocks/>
          </p:cNvSpPr>
          <p:nvPr/>
        </p:nvSpPr>
        <p:spPr bwMode="auto">
          <a:xfrm>
            <a:off x="1892300" y="26543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7" name="Freeform 51"/>
          <p:cNvSpPr>
            <a:spLocks/>
          </p:cNvSpPr>
          <p:nvPr/>
        </p:nvSpPr>
        <p:spPr bwMode="auto">
          <a:xfrm>
            <a:off x="2809875" y="1543050"/>
            <a:ext cx="111125" cy="2244725"/>
          </a:xfrm>
          <a:custGeom>
            <a:avLst/>
            <a:gdLst>
              <a:gd name="T0" fmla="*/ 70 w 70"/>
              <a:gd name="T1" fmla="*/ 0 h 1414"/>
              <a:gd name="T2" fmla="*/ 0 w 70"/>
              <a:gd name="T3" fmla="*/ 0 h 1414"/>
              <a:gd name="T4" fmla="*/ 0 w 70"/>
              <a:gd name="T5" fmla="*/ 1414 h 1414"/>
              <a:gd name="T6" fmla="*/ 70 w 70"/>
              <a:gd name="T7" fmla="*/ 1414 h 1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414">
                <a:moveTo>
                  <a:pt x="70" y="0"/>
                </a:moveTo>
                <a:lnTo>
                  <a:pt x="0" y="0"/>
                </a:lnTo>
                <a:lnTo>
                  <a:pt x="0" y="1414"/>
                </a:lnTo>
                <a:lnTo>
                  <a:pt x="70" y="1414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8" name="Freeform 52"/>
          <p:cNvSpPr>
            <a:spLocks/>
          </p:cNvSpPr>
          <p:nvPr/>
        </p:nvSpPr>
        <p:spPr bwMode="auto">
          <a:xfrm>
            <a:off x="2898775" y="37560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69" name="Freeform 53"/>
          <p:cNvSpPr>
            <a:spLocks/>
          </p:cNvSpPr>
          <p:nvPr/>
        </p:nvSpPr>
        <p:spPr bwMode="auto">
          <a:xfrm>
            <a:off x="2898775" y="37560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0" name="Freeform 54"/>
          <p:cNvSpPr>
            <a:spLocks/>
          </p:cNvSpPr>
          <p:nvPr/>
        </p:nvSpPr>
        <p:spPr bwMode="auto">
          <a:xfrm>
            <a:off x="2898775" y="15113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1" name="Freeform 55"/>
          <p:cNvSpPr>
            <a:spLocks/>
          </p:cNvSpPr>
          <p:nvPr/>
        </p:nvSpPr>
        <p:spPr bwMode="auto">
          <a:xfrm>
            <a:off x="2898775" y="15113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2" name="Freeform 56"/>
          <p:cNvSpPr>
            <a:spLocks/>
          </p:cNvSpPr>
          <p:nvPr/>
        </p:nvSpPr>
        <p:spPr bwMode="auto">
          <a:xfrm>
            <a:off x="3946525" y="1241425"/>
            <a:ext cx="133350" cy="679450"/>
          </a:xfrm>
          <a:custGeom>
            <a:avLst/>
            <a:gdLst>
              <a:gd name="T0" fmla="*/ 84 w 84"/>
              <a:gd name="T1" fmla="*/ 0 h 428"/>
              <a:gd name="T2" fmla="*/ 0 w 84"/>
              <a:gd name="T3" fmla="*/ 0 h 428"/>
              <a:gd name="T4" fmla="*/ 0 w 84"/>
              <a:gd name="T5" fmla="*/ 428 h 428"/>
              <a:gd name="T6" fmla="*/ 84 w 84"/>
              <a:gd name="T7" fmla="*/ 428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4" h="428">
                <a:moveTo>
                  <a:pt x="84" y="0"/>
                </a:moveTo>
                <a:lnTo>
                  <a:pt x="0" y="0"/>
                </a:lnTo>
                <a:lnTo>
                  <a:pt x="0" y="428"/>
                </a:lnTo>
                <a:lnTo>
                  <a:pt x="84" y="42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3" name="Freeform 57"/>
          <p:cNvSpPr>
            <a:spLocks/>
          </p:cNvSpPr>
          <p:nvPr/>
        </p:nvSpPr>
        <p:spPr bwMode="auto">
          <a:xfrm>
            <a:off x="4057650" y="18891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4" name="Freeform 58"/>
          <p:cNvSpPr>
            <a:spLocks/>
          </p:cNvSpPr>
          <p:nvPr/>
        </p:nvSpPr>
        <p:spPr bwMode="auto">
          <a:xfrm>
            <a:off x="4057650" y="1889125"/>
            <a:ext cx="76200" cy="60325"/>
          </a:xfrm>
          <a:custGeom>
            <a:avLst/>
            <a:gdLst>
              <a:gd name="T0" fmla="*/ 48 w 48"/>
              <a:gd name="T1" fmla="*/ 20 h 38"/>
              <a:gd name="T2" fmla="*/ 0 w 48"/>
              <a:gd name="T3" fmla="*/ 38 h 38"/>
              <a:gd name="T4" fmla="*/ 10 w 48"/>
              <a:gd name="T5" fmla="*/ 20 h 38"/>
              <a:gd name="T6" fmla="*/ 0 w 48"/>
              <a:gd name="T7" fmla="*/ 0 h 38"/>
              <a:gd name="T8" fmla="*/ 48 w 48"/>
              <a:gd name="T9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20"/>
                </a:moveTo>
                <a:lnTo>
                  <a:pt x="0" y="38"/>
                </a:lnTo>
                <a:lnTo>
                  <a:pt x="10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5" name="Freeform 59"/>
          <p:cNvSpPr>
            <a:spLocks/>
          </p:cNvSpPr>
          <p:nvPr/>
        </p:nvSpPr>
        <p:spPr bwMode="auto">
          <a:xfrm>
            <a:off x="4057650" y="12128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6" name="Freeform 60"/>
          <p:cNvSpPr>
            <a:spLocks/>
          </p:cNvSpPr>
          <p:nvPr/>
        </p:nvSpPr>
        <p:spPr bwMode="auto">
          <a:xfrm>
            <a:off x="4057650" y="12128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7" name="Line 61"/>
          <p:cNvSpPr>
            <a:spLocks noChangeShapeType="1"/>
          </p:cNvSpPr>
          <p:nvPr/>
        </p:nvSpPr>
        <p:spPr bwMode="auto">
          <a:xfrm>
            <a:off x="1781175" y="4400550"/>
            <a:ext cx="1301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8" name="Freeform 62"/>
          <p:cNvSpPr>
            <a:spLocks/>
          </p:cNvSpPr>
          <p:nvPr/>
        </p:nvSpPr>
        <p:spPr bwMode="auto">
          <a:xfrm>
            <a:off x="1889125" y="4368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79" name="Freeform 63"/>
          <p:cNvSpPr>
            <a:spLocks/>
          </p:cNvSpPr>
          <p:nvPr/>
        </p:nvSpPr>
        <p:spPr bwMode="auto">
          <a:xfrm>
            <a:off x="1889125" y="4368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0" name="Line 64"/>
          <p:cNvSpPr>
            <a:spLocks noChangeShapeType="1"/>
          </p:cNvSpPr>
          <p:nvPr/>
        </p:nvSpPr>
        <p:spPr bwMode="auto">
          <a:xfrm>
            <a:off x="1781175" y="5127625"/>
            <a:ext cx="1301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1" name="Freeform 65"/>
          <p:cNvSpPr>
            <a:spLocks/>
          </p:cNvSpPr>
          <p:nvPr/>
        </p:nvSpPr>
        <p:spPr bwMode="auto">
          <a:xfrm>
            <a:off x="1889125" y="509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2" name="Freeform 66"/>
          <p:cNvSpPr>
            <a:spLocks/>
          </p:cNvSpPr>
          <p:nvPr/>
        </p:nvSpPr>
        <p:spPr bwMode="auto">
          <a:xfrm>
            <a:off x="1889125" y="509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3" name="Line 67"/>
          <p:cNvSpPr>
            <a:spLocks noChangeShapeType="1"/>
          </p:cNvSpPr>
          <p:nvPr/>
        </p:nvSpPr>
        <p:spPr bwMode="auto">
          <a:xfrm>
            <a:off x="1781175" y="5657850"/>
            <a:ext cx="1301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4" name="Freeform 68"/>
          <p:cNvSpPr>
            <a:spLocks/>
          </p:cNvSpPr>
          <p:nvPr/>
        </p:nvSpPr>
        <p:spPr bwMode="auto">
          <a:xfrm>
            <a:off x="1889125" y="56261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5" name="Freeform 69"/>
          <p:cNvSpPr>
            <a:spLocks/>
          </p:cNvSpPr>
          <p:nvPr/>
        </p:nvSpPr>
        <p:spPr bwMode="auto">
          <a:xfrm>
            <a:off x="1889125" y="56261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6" name="Line 70"/>
          <p:cNvSpPr>
            <a:spLocks noChangeShapeType="1"/>
          </p:cNvSpPr>
          <p:nvPr/>
        </p:nvSpPr>
        <p:spPr bwMode="auto">
          <a:xfrm>
            <a:off x="2717800" y="4400550"/>
            <a:ext cx="2032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7" name="Freeform 71"/>
          <p:cNvSpPr>
            <a:spLocks/>
          </p:cNvSpPr>
          <p:nvPr/>
        </p:nvSpPr>
        <p:spPr bwMode="auto">
          <a:xfrm>
            <a:off x="2898775" y="4368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8" name="Freeform 72"/>
          <p:cNvSpPr>
            <a:spLocks/>
          </p:cNvSpPr>
          <p:nvPr/>
        </p:nvSpPr>
        <p:spPr bwMode="auto">
          <a:xfrm>
            <a:off x="2898775" y="43688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89" name="Line 73"/>
          <p:cNvSpPr>
            <a:spLocks noChangeShapeType="1"/>
          </p:cNvSpPr>
          <p:nvPr/>
        </p:nvSpPr>
        <p:spPr bwMode="auto">
          <a:xfrm>
            <a:off x="2809875" y="3282950"/>
            <a:ext cx="1111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0" name="Freeform 74"/>
          <p:cNvSpPr>
            <a:spLocks/>
          </p:cNvSpPr>
          <p:nvPr/>
        </p:nvSpPr>
        <p:spPr bwMode="auto">
          <a:xfrm>
            <a:off x="2898775" y="32512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1" name="Freeform 75"/>
          <p:cNvSpPr>
            <a:spLocks/>
          </p:cNvSpPr>
          <p:nvPr/>
        </p:nvSpPr>
        <p:spPr bwMode="auto">
          <a:xfrm>
            <a:off x="2898775" y="32512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2" name="Line 76"/>
          <p:cNvSpPr>
            <a:spLocks noChangeShapeType="1"/>
          </p:cNvSpPr>
          <p:nvPr/>
        </p:nvSpPr>
        <p:spPr bwMode="auto">
          <a:xfrm>
            <a:off x="2720975" y="2673350"/>
            <a:ext cx="20002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3" name="Freeform 77"/>
          <p:cNvSpPr>
            <a:spLocks/>
          </p:cNvSpPr>
          <p:nvPr/>
        </p:nvSpPr>
        <p:spPr bwMode="auto">
          <a:xfrm>
            <a:off x="2898775" y="26416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4" name="Freeform 78"/>
          <p:cNvSpPr>
            <a:spLocks/>
          </p:cNvSpPr>
          <p:nvPr/>
        </p:nvSpPr>
        <p:spPr bwMode="auto">
          <a:xfrm>
            <a:off x="2898775" y="26416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5" name="Line 79"/>
          <p:cNvSpPr>
            <a:spLocks noChangeShapeType="1"/>
          </p:cNvSpPr>
          <p:nvPr/>
        </p:nvSpPr>
        <p:spPr bwMode="auto">
          <a:xfrm>
            <a:off x="3835400" y="1543050"/>
            <a:ext cx="1079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6" name="Line 80"/>
          <p:cNvSpPr>
            <a:spLocks noChangeShapeType="1"/>
          </p:cNvSpPr>
          <p:nvPr/>
        </p:nvSpPr>
        <p:spPr bwMode="auto">
          <a:xfrm>
            <a:off x="3841750" y="2673350"/>
            <a:ext cx="9715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7" name="Line 81"/>
          <p:cNvSpPr>
            <a:spLocks noChangeShapeType="1"/>
          </p:cNvSpPr>
          <p:nvPr/>
        </p:nvSpPr>
        <p:spPr bwMode="auto">
          <a:xfrm>
            <a:off x="3841750" y="3273425"/>
            <a:ext cx="9715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8" name="Line 82"/>
          <p:cNvSpPr>
            <a:spLocks noChangeShapeType="1"/>
          </p:cNvSpPr>
          <p:nvPr/>
        </p:nvSpPr>
        <p:spPr bwMode="auto">
          <a:xfrm>
            <a:off x="3841750" y="3787775"/>
            <a:ext cx="9715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599" name="Line 83"/>
          <p:cNvSpPr>
            <a:spLocks noChangeShapeType="1"/>
          </p:cNvSpPr>
          <p:nvPr/>
        </p:nvSpPr>
        <p:spPr bwMode="auto">
          <a:xfrm>
            <a:off x="4702175" y="1225550"/>
            <a:ext cx="1079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0" name="Line 84"/>
          <p:cNvSpPr>
            <a:spLocks noChangeShapeType="1"/>
          </p:cNvSpPr>
          <p:nvPr/>
        </p:nvSpPr>
        <p:spPr bwMode="auto">
          <a:xfrm>
            <a:off x="4702175" y="1901825"/>
            <a:ext cx="1079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1" name="Line 85"/>
          <p:cNvSpPr>
            <a:spLocks noChangeShapeType="1"/>
          </p:cNvSpPr>
          <p:nvPr/>
        </p:nvSpPr>
        <p:spPr bwMode="auto">
          <a:xfrm>
            <a:off x="2717800" y="5127625"/>
            <a:ext cx="2032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2" name="Freeform 86"/>
          <p:cNvSpPr>
            <a:spLocks/>
          </p:cNvSpPr>
          <p:nvPr/>
        </p:nvSpPr>
        <p:spPr bwMode="auto">
          <a:xfrm>
            <a:off x="2898775" y="509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3" name="Freeform 87"/>
          <p:cNvSpPr>
            <a:spLocks/>
          </p:cNvSpPr>
          <p:nvPr/>
        </p:nvSpPr>
        <p:spPr bwMode="auto">
          <a:xfrm>
            <a:off x="2898775" y="50990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4" name="Line 88"/>
          <p:cNvSpPr>
            <a:spLocks noChangeShapeType="1"/>
          </p:cNvSpPr>
          <p:nvPr/>
        </p:nvSpPr>
        <p:spPr bwMode="auto">
          <a:xfrm>
            <a:off x="2717800" y="5657850"/>
            <a:ext cx="2032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5" name="Freeform 89"/>
          <p:cNvSpPr>
            <a:spLocks/>
          </p:cNvSpPr>
          <p:nvPr/>
        </p:nvSpPr>
        <p:spPr bwMode="auto">
          <a:xfrm>
            <a:off x="2898775" y="56261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6" name="Freeform 90"/>
          <p:cNvSpPr>
            <a:spLocks/>
          </p:cNvSpPr>
          <p:nvPr/>
        </p:nvSpPr>
        <p:spPr bwMode="auto">
          <a:xfrm>
            <a:off x="2898775" y="5626100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7" name="Line 91"/>
          <p:cNvSpPr>
            <a:spLocks noChangeShapeType="1"/>
          </p:cNvSpPr>
          <p:nvPr/>
        </p:nvSpPr>
        <p:spPr bwMode="auto">
          <a:xfrm>
            <a:off x="2717800" y="6169025"/>
            <a:ext cx="2032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8" name="Freeform 92"/>
          <p:cNvSpPr>
            <a:spLocks/>
          </p:cNvSpPr>
          <p:nvPr/>
        </p:nvSpPr>
        <p:spPr bwMode="auto">
          <a:xfrm>
            <a:off x="2898775" y="61404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09" name="Freeform 93"/>
          <p:cNvSpPr>
            <a:spLocks/>
          </p:cNvSpPr>
          <p:nvPr/>
        </p:nvSpPr>
        <p:spPr bwMode="auto">
          <a:xfrm>
            <a:off x="2898775" y="6140450"/>
            <a:ext cx="76200" cy="60325"/>
          </a:xfrm>
          <a:custGeom>
            <a:avLst/>
            <a:gdLst>
              <a:gd name="T0" fmla="*/ 48 w 48"/>
              <a:gd name="T1" fmla="*/ 18 h 38"/>
              <a:gd name="T2" fmla="*/ 0 w 48"/>
              <a:gd name="T3" fmla="*/ 38 h 38"/>
              <a:gd name="T4" fmla="*/ 12 w 48"/>
              <a:gd name="T5" fmla="*/ 18 h 38"/>
              <a:gd name="T6" fmla="*/ 0 w 48"/>
              <a:gd name="T7" fmla="*/ 0 h 38"/>
              <a:gd name="T8" fmla="*/ 48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48" y="18"/>
                </a:moveTo>
                <a:lnTo>
                  <a:pt x="0" y="38"/>
                </a:lnTo>
                <a:lnTo>
                  <a:pt x="12" y="18"/>
                </a:lnTo>
                <a:lnTo>
                  <a:pt x="0" y="0"/>
                </a:lnTo>
                <a:lnTo>
                  <a:pt x="4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10" name="Rectangle 94"/>
          <p:cNvSpPr>
            <a:spLocks noChangeArrowheads="1"/>
          </p:cNvSpPr>
          <p:nvPr/>
        </p:nvSpPr>
        <p:spPr bwMode="auto">
          <a:xfrm>
            <a:off x="4876800" y="1584325"/>
            <a:ext cx="213680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Ces trois derniers mois, les contrôles effectués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le service qualité vous ont paru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plus complets ?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moins procéduriers ?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mieux expliqués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661" name="Rectangle 145"/>
          <p:cNvSpPr>
            <a:spLocks noChangeArrowheads="1"/>
          </p:cNvSpPr>
          <p:nvPr/>
        </p:nvSpPr>
        <p:spPr bwMode="auto">
          <a:xfrm>
            <a:off x="4876800" y="2406650"/>
            <a:ext cx="182902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mois dernier, votre bulletin de salaire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vous a été remis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avant la fin du mois ?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en début de mois suivant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712" name="Rectangle 196"/>
          <p:cNvSpPr>
            <a:spLocks noChangeArrowheads="1"/>
          </p:cNvSpPr>
          <p:nvPr/>
        </p:nvSpPr>
        <p:spPr bwMode="auto">
          <a:xfrm>
            <a:off x="4842123" y="1025525"/>
            <a:ext cx="21913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Sur votre poste de travail, consultez-vous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procédures qui vous ont été remises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jamais, rarement, assez souvent, très souvent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63" name="Rectangle 248"/>
          <p:cNvSpPr>
            <a:spLocks noChangeArrowheads="1"/>
          </p:cNvSpPr>
          <p:nvPr/>
        </p:nvSpPr>
        <p:spPr bwMode="auto">
          <a:xfrm>
            <a:off x="4876800" y="3082925"/>
            <a:ext cx="16126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Chaque semaine, vous voyez votre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Responsable hiérarchique direct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une fois, trois fois, cinq fois, plus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97" name="Rectangle 282"/>
          <p:cNvSpPr>
            <a:spLocks noChangeArrowheads="1"/>
          </p:cNvSpPr>
          <p:nvPr/>
        </p:nvSpPr>
        <p:spPr bwMode="auto">
          <a:xfrm>
            <a:off x="4876800" y="3657600"/>
            <a:ext cx="176811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L’utilisation du logiciel « Société » est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Facile 1 2 3 4 5 6 7 8 9 10 Difficile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09" name="Rectangle 294"/>
          <p:cNvSpPr>
            <a:spLocks noChangeArrowheads="1"/>
          </p:cNvSpPr>
          <p:nvPr/>
        </p:nvSpPr>
        <p:spPr bwMode="auto">
          <a:xfrm>
            <a:off x="4187825" y="1120775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réponse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18" name="Rectangle 303"/>
          <p:cNvSpPr>
            <a:spLocks noChangeArrowheads="1"/>
          </p:cNvSpPr>
          <p:nvPr/>
        </p:nvSpPr>
        <p:spPr bwMode="auto">
          <a:xfrm>
            <a:off x="4187825" y="1787525"/>
            <a:ext cx="4712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réponse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multiple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5" name="Rectangle 310"/>
          <p:cNvSpPr>
            <a:spLocks noChangeArrowheads="1"/>
          </p:cNvSpPr>
          <p:nvPr/>
        </p:nvSpPr>
        <p:spPr bwMode="auto">
          <a:xfrm>
            <a:off x="3044825" y="1485900"/>
            <a:ext cx="7213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choix multiple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28" name="Rectangle 313"/>
          <p:cNvSpPr>
            <a:spLocks noChangeArrowheads="1"/>
          </p:cNvSpPr>
          <p:nvPr/>
        </p:nvSpPr>
        <p:spPr bwMode="auto">
          <a:xfrm>
            <a:off x="2028825" y="2495550"/>
            <a:ext cx="4360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Fermées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directif)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40" name="Rectangle 325"/>
          <p:cNvSpPr>
            <a:spLocks noChangeArrowheads="1"/>
          </p:cNvSpPr>
          <p:nvPr/>
        </p:nvSpPr>
        <p:spPr bwMode="auto">
          <a:xfrm>
            <a:off x="2028825" y="4219575"/>
            <a:ext cx="5386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Ouvertes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directif)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57" name="Rectangle 342"/>
          <p:cNvSpPr>
            <a:spLocks noChangeArrowheads="1"/>
          </p:cNvSpPr>
          <p:nvPr/>
        </p:nvSpPr>
        <p:spPr bwMode="auto">
          <a:xfrm>
            <a:off x="2028825" y="4920734"/>
            <a:ext cx="5386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Échos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directif)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70" name="Rectangle 355"/>
          <p:cNvSpPr>
            <a:spLocks noChangeArrowheads="1"/>
          </p:cNvSpPr>
          <p:nvPr/>
        </p:nvSpPr>
        <p:spPr bwMode="auto">
          <a:xfrm>
            <a:off x="2028825" y="5461000"/>
            <a:ext cx="5001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Relais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groupe)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84" name="Rectangle 369"/>
          <p:cNvSpPr>
            <a:spLocks noChangeArrowheads="1"/>
          </p:cNvSpPr>
          <p:nvPr/>
        </p:nvSpPr>
        <p:spPr bwMode="auto">
          <a:xfrm>
            <a:off x="2028825" y="6010275"/>
            <a:ext cx="5386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Tests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 directif)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497" name="Rectangle 382"/>
          <p:cNvSpPr>
            <a:spLocks noChangeArrowheads="1"/>
          </p:cNvSpPr>
          <p:nvPr/>
        </p:nvSpPr>
        <p:spPr bwMode="auto">
          <a:xfrm>
            <a:off x="3041650" y="4114800"/>
            <a:ext cx="3688510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Elles couvrent un domaine plus large et permettent d’approfondir le dialogue,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demandent aux personnes interrogées une plus grande initiative.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Elles ne trahissent pas l’opinion du consultant, n’influencent pas la réponse dans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un sens ou dans l’autre (ou très peu).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Exemple : 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Que pensez-vous du logiciel Société ?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26" name="Rectangle 512"/>
          <p:cNvSpPr>
            <a:spLocks noChangeArrowheads="1"/>
          </p:cNvSpPr>
          <p:nvPr/>
        </p:nvSpPr>
        <p:spPr bwMode="auto">
          <a:xfrm>
            <a:off x="3041650" y="4975225"/>
            <a:ext cx="397865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Elles suivent une réponse à une première question et incitent le stagiaire à poursuivre :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Plus efficace, vous dites ?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», ou encore : 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Oui, et en particulier ?… 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286" name="Rectangle 572"/>
          <p:cNvSpPr>
            <a:spLocks noChangeArrowheads="1"/>
          </p:cNvSpPr>
          <p:nvPr/>
        </p:nvSpPr>
        <p:spPr bwMode="auto">
          <a:xfrm>
            <a:off x="3041650" y="5514975"/>
            <a:ext cx="304891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étendre la discussion à l’ensemble du groupe :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</a:t>
            </a:r>
            <a:r>
              <a:rPr lang="fr-FR" altLang="fr-FR" sz="800" i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Merci, monsieur. Et vous, monsieur, êtes-vous du même avis ? </a:t>
            </a:r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309" name="Rectangle 595"/>
          <p:cNvSpPr>
            <a:spLocks noChangeArrowheads="1"/>
          </p:cNvSpPr>
          <p:nvPr/>
        </p:nvSpPr>
        <p:spPr bwMode="auto">
          <a:xfrm>
            <a:off x="3041650" y="6042025"/>
            <a:ext cx="2569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faire préciser le sens d’un mot et éviter un possible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contresens : « </a:t>
            </a:r>
            <a:r>
              <a:rPr lang="fr-FR" altLang="fr-FR" sz="800" i="1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Qu’entendez-vous exactement par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08" name="Rectangle 636"/>
          <p:cNvSpPr>
            <a:spLocks noChangeArrowheads="1"/>
          </p:cNvSpPr>
          <p:nvPr/>
        </p:nvSpPr>
        <p:spPr bwMode="auto">
          <a:xfrm>
            <a:off x="3044825" y="2609850"/>
            <a:ext cx="37189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Binaires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3" name="Rectangle 641"/>
          <p:cNvSpPr>
            <a:spLocks noChangeArrowheads="1"/>
          </p:cNvSpPr>
          <p:nvPr/>
        </p:nvSpPr>
        <p:spPr bwMode="auto">
          <a:xfrm>
            <a:off x="3044825" y="3219450"/>
            <a:ext cx="42479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échelle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14" name="Rectangle 642"/>
          <p:cNvSpPr>
            <a:spLocks noChangeArrowheads="1"/>
          </p:cNvSpPr>
          <p:nvPr/>
        </p:nvSpPr>
        <p:spPr bwMode="auto">
          <a:xfrm>
            <a:off x="3044825" y="3730625"/>
            <a:ext cx="62356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Différentielles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1946594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PRISE DE NOTES EN ARBORESCENCE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57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PRISE DE NOTES PENDANT L’ENTRETIEN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Line 6"/>
          <p:cNvSpPr>
            <a:spLocks noChangeShapeType="1"/>
          </p:cNvSpPr>
          <p:nvPr/>
        </p:nvSpPr>
        <p:spPr bwMode="auto">
          <a:xfrm flipV="1">
            <a:off x="4905375" y="2838450"/>
            <a:ext cx="546100" cy="6826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5413375" y="2797175"/>
            <a:ext cx="73025" cy="79375"/>
          </a:xfrm>
          <a:custGeom>
            <a:avLst/>
            <a:gdLst>
              <a:gd name="T0" fmla="*/ 46 w 46"/>
              <a:gd name="T1" fmla="*/ 0 h 50"/>
              <a:gd name="T2" fmla="*/ 32 w 46"/>
              <a:gd name="T3" fmla="*/ 50 h 50"/>
              <a:gd name="T4" fmla="*/ 22 w 46"/>
              <a:gd name="T5" fmla="*/ 28 h 50"/>
              <a:gd name="T6" fmla="*/ 0 w 46"/>
              <a:gd name="T7" fmla="*/ 24 h 50"/>
              <a:gd name="T8" fmla="*/ 46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0"/>
                </a:moveTo>
                <a:lnTo>
                  <a:pt x="32" y="50"/>
                </a:lnTo>
                <a:lnTo>
                  <a:pt x="22" y="28"/>
                </a:lnTo>
                <a:lnTo>
                  <a:pt x="0" y="24"/>
                </a:lnTo>
                <a:lnTo>
                  <a:pt x="46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5413375" y="2797175"/>
            <a:ext cx="73025" cy="79375"/>
          </a:xfrm>
          <a:custGeom>
            <a:avLst/>
            <a:gdLst>
              <a:gd name="T0" fmla="*/ 46 w 46"/>
              <a:gd name="T1" fmla="*/ 0 h 50"/>
              <a:gd name="T2" fmla="*/ 32 w 46"/>
              <a:gd name="T3" fmla="*/ 50 h 50"/>
              <a:gd name="T4" fmla="*/ 22 w 46"/>
              <a:gd name="T5" fmla="*/ 28 h 50"/>
              <a:gd name="T6" fmla="*/ 0 w 46"/>
              <a:gd name="T7" fmla="*/ 24 h 50"/>
              <a:gd name="T8" fmla="*/ 46 w 46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0">
                <a:moveTo>
                  <a:pt x="46" y="0"/>
                </a:moveTo>
                <a:lnTo>
                  <a:pt x="32" y="50"/>
                </a:lnTo>
                <a:lnTo>
                  <a:pt x="22" y="28"/>
                </a:lnTo>
                <a:lnTo>
                  <a:pt x="0" y="24"/>
                </a:lnTo>
                <a:lnTo>
                  <a:pt x="46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Line 9"/>
          <p:cNvSpPr>
            <a:spLocks noChangeShapeType="1"/>
          </p:cNvSpPr>
          <p:nvPr/>
        </p:nvSpPr>
        <p:spPr bwMode="auto">
          <a:xfrm>
            <a:off x="5038725" y="3648075"/>
            <a:ext cx="669925" cy="3365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673725" y="3946525"/>
            <a:ext cx="82550" cy="60325"/>
          </a:xfrm>
          <a:custGeom>
            <a:avLst/>
            <a:gdLst>
              <a:gd name="T0" fmla="*/ 52 w 52"/>
              <a:gd name="T1" fmla="*/ 38 h 38"/>
              <a:gd name="T2" fmla="*/ 0 w 52"/>
              <a:gd name="T3" fmla="*/ 34 h 38"/>
              <a:gd name="T4" fmla="*/ 18 w 52"/>
              <a:gd name="T5" fmla="*/ 22 h 38"/>
              <a:gd name="T6" fmla="*/ 18 w 52"/>
              <a:gd name="T7" fmla="*/ 0 h 38"/>
              <a:gd name="T8" fmla="*/ 52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8"/>
                </a:moveTo>
                <a:lnTo>
                  <a:pt x="0" y="34"/>
                </a:lnTo>
                <a:lnTo>
                  <a:pt x="18" y="22"/>
                </a:lnTo>
                <a:lnTo>
                  <a:pt x="18" y="0"/>
                </a:lnTo>
                <a:lnTo>
                  <a:pt x="52" y="3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673725" y="3946525"/>
            <a:ext cx="82550" cy="60325"/>
          </a:xfrm>
          <a:custGeom>
            <a:avLst/>
            <a:gdLst>
              <a:gd name="T0" fmla="*/ 52 w 52"/>
              <a:gd name="T1" fmla="*/ 38 h 38"/>
              <a:gd name="T2" fmla="*/ 0 w 52"/>
              <a:gd name="T3" fmla="*/ 34 h 38"/>
              <a:gd name="T4" fmla="*/ 18 w 52"/>
              <a:gd name="T5" fmla="*/ 22 h 38"/>
              <a:gd name="T6" fmla="*/ 18 w 52"/>
              <a:gd name="T7" fmla="*/ 0 h 38"/>
              <a:gd name="T8" fmla="*/ 52 w 5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38">
                <a:moveTo>
                  <a:pt x="52" y="38"/>
                </a:moveTo>
                <a:lnTo>
                  <a:pt x="0" y="34"/>
                </a:lnTo>
                <a:lnTo>
                  <a:pt x="18" y="22"/>
                </a:lnTo>
                <a:lnTo>
                  <a:pt x="18" y="0"/>
                </a:lnTo>
                <a:lnTo>
                  <a:pt x="52" y="3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Line 12"/>
          <p:cNvSpPr>
            <a:spLocks noChangeShapeType="1"/>
          </p:cNvSpPr>
          <p:nvPr/>
        </p:nvSpPr>
        <p:spPr bwMode="auto">
          <a:xfrm flipH="1">
            <a:off x="4178300" y="3829050"/>
            <a:ext cx="400050" cy="2952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4133850" y="4086225"/>
            <a:ext cx="79375" cy="69850"/>
          </a:xfrm>
          <a:custGeom>
            <a:avLst/>
            <a:gdLst>
              <a:gd name="T0" fmla="*/ 0 w 50"/>
              <a:gd name="T1" fmla="*/ 44 h 44"/>
              <a:gd name="T2" fmla="*/ 28 w 50"/>
              <a:gd name="T3" fmla="*/ 0 h 44"/>
              <a:gd name="T4" fmla="*/ 30 w 50"/>
              <a:gd name="T5" fmla="*/ 22 h 44"/>
              <a:gd name="T6" fmla="*/ 50 w 50"/>
              <a:gd name="T7" fmla="*/ 32 h 44"/>
              <a:gd name="T8" fmla="*/ 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0" y="44"/>
                </a:moveTo>
                <a:lnTo>
                  <a:pt x="28" y="0"/>
                </a:lnTo>
                <a:lnTo>
                  <a:pt x="30" y="22"/>
                </a:lnTo>
                <a:lnTo>
                  <a:pt x="50" y="32"/>
                </a:lnTo>
                <a:lnTo>
                  <a:pt x="0" y="44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4133850" y="4086225"/>
            <a:ext cx="79375" cy="69850"/>
          </a:xfrm>
          <a:custGeom>
            <a:avLst/>
            <a:gdLst>
              <a:gd name="T0" fmla="*/ 0 w 50"/>
              <a:gd name="T1" fmla="*/ 44 h 44"/>
              <a:gd name="T2" fmla="*/ 28 w 50"/>
              <a:gd name="T3" fmla="*/ 0 h 44"/>
              <a:gd name="T4" fmla="*/ 30 w 50"/>
              <a:gd name="T5" fmla="*/ 22 h 44"/>
              <a:gd name="T6" fmla="*/ 50 w 50"/>
              <a:gd name="T7" fmla="*/ 32 h 44"/>
              <a:gd name="T8" fmla="*/ 0 w 5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4">
                <a:moveTo>
                  <a:pt x="0" y="44"/>
                </a:moveTo>
                <a:lnTo>
                  <a:pt x="28" y="0"/>
                </a:lnTo>
                <a:lnTo>
                  <a:pt x="30" y="22"/>
                </a:lnTo>
                <a:lnTo>
                  <a:pt x="50" y="32"/>
                </a:lnTo>
                <a:lnTo>
                  <a:pt x="0" y="4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 flipH="1" flipV="1">
            <a:off x="3835400" y="3600450"/>
            <a:ext cx="282575" cy="4762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3784600" y="3575050"/>
            <a:ext cx="79375" cy="60325"/>
          </a:xfrm>
          <a:custGeom>
            <a:avLst/>
            <a:gdLst>
              <a:gd name="T0" fmla="*/ 0 w 50"/>
              <a:gd name="T1" fmla="*/ 10 h 38"/>
              <a:gd name="T2" fmla="*/ 50 w 50"/>
              <a:gd name="T3" fmla="*/ 0 h 38"/>
              <a:gd name="T4" fmla="*/ 36 w 50"/>
              <a:gd name="T5" fmla="*/ 16 h 38"/>
              <a:gd name="T6" fmla="*/ 42 w 50"/>
              <a:gd name="T7" fmla="*/ 38 h 38"/>
              <a:gd name="T8" fmla="*/ 0 w 50"/>
              <a:gd name="T9" fmla="*/ 1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10"/>
                </a:moveTo>
                <a:lnTo>
                  <a:pt x="50" y="0"/>
                </a:lnTo>
                <a:lnTo>
                  <a:pt x="36" y="16"/>
                </a:lnTo>
                <a:lnTo>
                  <a:pt x="42" y="38"/>
                </a:lnTo>
                <a:lnTo>
                  <a:pt x="0" y="1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3784600" y="3575050"/>
            <a:ext cx="79375" cy="60325"/>
          </a:xfrm>
          <a:custGeom>
            <a:avLst/>
            <a:gdLst>
              <a:gd name="T0" fmla="*/ 0 w 50"/>
              <a:gd name="T1" fmla="*/ 10 h 38"/>
              <a:gd name="T2" fmla="*/ 50 w 50"/>
              <a:gd name="T3" fmla="*/ 0 h 38"/>
              <a:gd name="T4" fmla="*/ 36 w 50"/>
              <a:gd name="T5" fmla="*/ 16 h 38"/>
              <a:gd name="T6" fmla="*/ 42 w 50"/>
              <a:gd name="T7" fmla="*/ 38 h 38"/>
              <a:gd name="T8" fmla="*/ 0 w 50"/>
              <a:gd name="T9" fmla="*/ 1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10"/>
                </a:moveTo>
                <a:lnTo>
                  <a:pt x="50" y="0"/>
                </a:lnTo>
                <a:lnTo>
                  <a:pt x="36" y="16"/>
                </a:lnTo>
                <a:lnTo>
                  <a:pt x="42" y="38"/>
                </a:lnTo>
                <a:lnTo>
                  <a:pt x="0" y="1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5349875" y="2482850"/>
            <a:ext cx="914400" cy="365125"/>
          </a:xfrm>
          <a:custGeom>
            <a:avLst/>
            <a:gdLst>
              <a:gd name="T0" fmla="*/ 576 w 576"/>
              <a:gd name="T1" fmla="*/ 116 h 230"/>
              <a:gd name="T2" fmla="*/ 576 w 576"/>
              <a:gd name="T3" fmla="*/ 116 h 230"/>
              <a:gd name="T4" fmla="*/ 574 w 576"/>
              <a:gd name="T5" fmla="*/ 128 h 230"/>
              <a:gd name="T6" fmla="*/ 570 w 576"/>
              <a:gd name="T7" fmla="*/ 138 h 230"/>
              <a:gd name="T8" fmla="*/ 562 w 576"/>
              <a:gd name="T9" fmla="*/ 150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80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2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2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80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50 h 230"/>
              <a:gd name="T56" fmla="*/ 6 w 576"/>
              <a:gd name="T57" fmla="*/ 138 h 230"/>
              <a:gd name="T58" fmla="*/ 2 w 576"/>
              <a:gd name="T59" fmla="*/ 128 h 230"/>
              <a:gd name="T60" fmla="*/ 0 w 576"/>
              <a:gd name="T61" fmla="*/ 116 h 230"/>
              <a:gd name="T62" fmla="*/ 0 w 576"/>
              <a:gd name="T63" fmla="*/ 116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2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2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8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4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4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8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2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2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30">
                <a:moveTo>
                  <a:pt x="576" y="116"/>
                </a:moveTo>
                <a:lnTo>
                  <a:pt x="576" y="116"/>
                </a:lnTo>
                <a:lnTo>
                  <a:pt x="574" y="128"/>
                </a:lnTo>
                <a:lnTo>
                  <a:pt x="570" y="138"/>
                </a:lnTo>
                <a:lnTo>
                  <a:pt x="562" y="150"/>
                </a:lnTo>
                <a:lnTo>
                  <a:pt x="554" y="160"/>
                </a:lnTo>
                <a:lnTo>
                  <a:pt x="540" y="170"/>
                </a:lnTo>
                <a:lnTo>
                  <a:pt x="526" y="180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2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2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80"/>
                </a:lnTo>
                <a:lnTo>
                  <a:pt x="34" y="170"/>
                </a:lnTo>
                <a:lnTo>
                  <a:pt x="22" y="160"/>
                </a:lnTo>
                <a:lnTo>
                  <a:pt x="12" y="150"/>
                </a:lnTo>
                <a:lnTo>
                  <a:pt x="6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6" y="42"/>
                </a:lnTo>
                <a:lnTo>
                  <a:pt x="84" y="34"/>
                </a:lnTo>
                <a:lnTo>
                  <a:pt x="104" y="28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4"/>
                </a:lnTo>
                <a:lnTo>
                  <a:pt x="288" y="0"/>
                </a:lnTo>
                <a:lnTo>
                  <a:pt x="288" y="0"/>
                </a:lnTo>
                <a:lnTo>
                  <a:pt x="346" y="4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8"/>
                </a:lnTo>
                <a:lnTo>
                  <a:pt x="492" y="34"/>
                </a:lnTo>
                <a:lnTo>
                  <a:pt x="510" y="42"/>
                </a:lnTo>
                <a:lnTo>
                  <a:pt x="526" y="52"/>
                </a:lnTo>
                <a:lnTo>
                  <a:pt x="540" y="60"/>
                </a:lnTo>
                <a:lnTo>
                  <a:pt x="554" y="70"/>
                </a:lnTo>
                <a:lnTo>
                  <a:pt x="562" y="82"/>
                </a:lnTo>
                <a:lnTo>
                  <a:pt x="570" y="92"/>
                </a:lnTo>
                <a:lnTo>
                  <a:pt x="574" y="104"/>
                </a:lnTo>
                <a:lnTo>
                  <a:pt x="576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5349875" y="2482850"/>
            <a:ext cx="914400" cy="365125"/>
          </a:xfrm>
          <a:custGeom>
            <a:avLst/>
            <a:gdLst>
              <a:gd name="T0" fmla="*/ 576 w 576"/>
              <a:gd name="T1" fmla="*/ 116 h 230"/>
              <a:gd name="T2" fmla="*/ 576 w 576"/>
              <a:gd name="T3" fmla="*/ 116 h 230"/>
              <a:gd name="T4" fmla="*/ 574 w 576"/>
              <a:gd name="T5" fmla="*/ 128 h 230"/>
              <a:gd name="T6" fmla="*/ 570 w 576"/>
              <a:gd name="T7" fmla="*/ 138 h 230"/>
              <a:gd name="T8" fmla="*/ 562 w 576"/>
              <a:gd name="T9" fmla="*/ 150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80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2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2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80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50 h 230"/>
              <a:gd name="T56" fmla="*/ 6 w 576"/>
              <a:gd name="T57" fmla="*/ 138 h 230"/>
              <a:gd name="T58" fmla="*/ 2 w 576"/>
              <a:gd name="T59" fmla="*/ 128 h 230"/>
              <a:gd name="T60" fmla="*/ 0 w 576"/>
              <a:gd name="T61" fmla="*/ 116 h 230"/>
              <a:gd name="T62" fmla="*/ 0 w 576"/>
              <a:gd name="T63" fmla="*/ 116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2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2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8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4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4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8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2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2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30">
                <a:moveTo>
                  <a:pt x="576" y="116"/>
                </a:moveTo>
                <a:lnTo>
                  <a:pt x="576" y="116"/>
                </a:lnTo>
                <a:lnTo>
                  <a:pt x="574" y="128"/>
                </a:lnTo>
                <a:lnTo>
                  <a:pt x="570" y="138"/>
                </a:lnTo>
                <a:lnTo>
                  <a:pt x="562" y="150"/>
                </a:lnTo>
                <a:lnTo>
                  <a:pt x="554" y="160"/>
                </a:lnTo>
                <a:lnTo>
                  <a:pt x="540" y="170"/>
                </a:lnTo>
                <a:lnTo>
                  <a:pt x="526" y="180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2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2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80"/>
                </a:lnTo>
                <a:lnTo>
                  <a:pt x="34" y="170"/>
                </a:lnTo>
                <a:lnTo>
                  <a:pt x="22" y="160"/>
                </a:lnTo>
                <a:lnTo>
                  <a:pt x="12" y="150"/>
                </a:lnTo>
                <a:lnTo>
                  <a:pt x="6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6" y="42"/>
                </a:lnTo>
                <a:lnTo>
                  <a:pt x="84" y="34"/>
                </a:lnTo>
                <a:lnTo>
                  <a:pt x="104" y="28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4"/>
                </a:lnTo>
                <a:lnTo>
                  <a:pt x="288" y="0"/>
                </a:lnTo>
                <a:lnTo>
                  <a:pt x="288" y="0"/>
                </a:lnTo>
                <a:lnTo>
                  <a:pt x="346" y="4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8"/>
                </a:lnTo>
                <a:lnTo>
                  <a:pt x="492" y="34"/>
                </a:lnTo>
                <a:lnTo>
                  <a:pt x="510" y="42"/>
                </a:lnTo>
                <a:lnTo>
                  <a:pt x="526" y="52"/>
                </a:lnTo>
                <a:lnTo>
                  <a:pt x="540" y="60"/>
                </a:lnTo>
                <a:lnTo>
                  <a:pt x="554" y="70"/>
                </a:lnTo>
                <a:lnTo>
                  <a:pt x="562" y="82"/>
                </a:lnTo>
                <a:lnTo>
                  <a:pt x="570" y="92"/>
                </a:lnTo>
                <a:lnTo>
                  <a:pt x="574" y="104"/>
                </a:lnTo>
                <a:lnTo>
                  <a:pt x="576" y="1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5349875" y="2482850"/>
            <a:ext cx="914400" cy="365125"/>
          </a:xfrm>
          <a:custGeom>
            <a:avLst/>
            <a:gdLst>
              <a:gd name="T0" fmla="*/ 576 w 576"/>
              <a:gd name="T1" fmla="*/ 116 h 230"/>
              <a:gd name="T2" fmla="*/ 576 w 576"/>
              <a:gd name="T3" fmla="*/ 116 h 230"/>
              <a:gd name="T4" fmla="*/ 574 w 576"/>
              <a:gd name="T5" fmla="*/ 128 h 230"/>
              <a:gd name="T6" fmla="*/ 570 w 576"/>
              <a:gd name="T7" fmla="*/ 138 h 230"/>
              <a:gd name="T8" fmla="*/ 562 w 576"/>
              <a:gd name="T9" fmla="*/ 150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80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2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2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80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50 h 230"/>
              <a:gd name="T56" fmla="*/ 6 w 576"/>
              <a:gd name="T57" fmla="*/ 138 h 230"/>
              <a:gd name="T58" fmla="*/ 2 w 576"/>
              <a:gd name="T59" fmla="*/ 128 h 230"/>
              <a:gd name="T60" fmla="*/ 0 w 576"/>
              <a:gd name="T61" fmla="*/ 116 h 230"/>
              <a:gd name="T62" fmla="*/ 0 w 576"/>
              <a:gd name="T63" fmla="*/ 116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2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2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8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4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4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8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2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2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6 h 230"/>
              <a:gd name="T122" fmla="*/ 576 w 576"/>
              <a:gd name="T123" fmla="*/ 11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6" h="230">
                <a:moveTo>
                  <a:pt x="576" y="116"/>
                </a:moveTo>
                <a:lnTo>
                  <a:pt x="576" y="116"/>
                </a:lnTo>
                <a:lnTo>
                  <a:pt x="574" y="128"/>
                </a:lnTo>
                <a:lnTo>
                  <a:pt x="570" y="138"/>
                </a:lnTo>
                <a:lnTo>
                  <a:pt x="562" y="150"/>
                </a:lnTo>
                <a:lnTo>
                  <a:pt x="554" y="160"/>
                </a:lnTo>
                <a:lnTo>
                  <a:pt x="540" y="170"/>
                </a:lnTo>
                <a:lnTo>
                  <a:pt x="526" y="180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2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2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80"/>
                </a:lnTo>
                <a:lnTo>
                  <a:pt x="34" y="170"/>
                </a:lnTo>
                <a:lnTo>
                  <a:pt x="22" y="160"/>
                </a:lnTo>
                <a:lnTo>
                  <a:pt x="12" y="150"/>
                </a:lnTo>
                <a:lnTo>
                  <a:pt x="6" y="138"/>
                </a:lnTo>
                <a:lnTo>
                  <a:pt x="2" y="128"/>
                </a:lnTo>
                <a:lnTo>
                  <a:pt x="0" y="116"/>
                </a:lnTo>
                <a:lnTo>
                  <a:pt x="0" y="116"/>
                </a:lnTo>
                <a:lnTo>
                  <a:pt x="2" y="104"/>
                </a:lnTo>
                <a:lnTo>
                  <a:pt x="6" y="92"/>
                </a:lnTo>
                <a:lnTo>
                  <a:pt x="12" y="82"/>
                </a:lnTo>
                <a:lnTo>
                  <a:pt x="22" y="70"/>
                </a:lnTo>
                <a:lnTo>
                  <a:pt x="34" y="60"/>
                </a:lnTo>
                <a:lnTo>
                  <a:pt x="48" y="52"/>
                </a:lnTo>
                <a:lnTo>
                  <a:pt x="66" y="42"/>
                </a:lnTo>
                <a:lnTo>
                  <a:pt x="84" y="34"/>
                </a:lnTo>
                <a:lnTo>
                  <a:pt x="104" y="28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4"/>
                </a:lnTo>
                <a:lnTo>
                  <a:pt x="288" y="0"/>
                </a:lnTo>
                <a:lnTo>
                  <a:pt x="288" y="0"/>
                </a:lnTo>
                <a:lnTo>
                  <a:pt x="346" y="4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8"/>
                </a:lnTo>
                <a:lnTo>
                  <a:pt x="492" y="34"/>
                </a:lnTo>
                <a:lnTo>
                  <a:pt x="510" y="42"/>
                </a:lnTo>
                <a:lnTo>
                  <a:pt x="526" y="52"/>
                </a:lnTo>
                <a:lnTo>
                  <a:pt x="540" y="60"/>
                </a:lnTo>
                <a:lnTo>
                  <a:pt x="554" y="70"/>
                </a:lnTo>
                <a:lnTo>
                  <a:pt x="562" y="82"/>
                </a:lnTo>
                <a:lnTo>
                  <a:pt x="570" y="92"/>
                </a:lnTo>
                <a:lnTo>
                  <a:pt x="574" y="104"/>
                </a:lnTo>
                <a:lnTo>
                  <a:pt x="576" y="116"/>
                </a:lnTo>
                <a:lnTo>
                  <a:pt x="576" y="116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5746750" y="38354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746750" y="38354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746750" y="38354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  <a:gd name="T122" fmla="*/ 576 w 576"/>
              <a:gd name="T123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lnTo>
                  <a:pt x="576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4121150" y="34671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0" name="Freeform 25"/>
          <p:cNvSpPr>
            <a:spLocks/>
          </p:cNvSpPr>
          <p:nvPr/>
        </p:nvSpPr>
        <p:spPr bwMode="auto">
          <a:xfrm>
            <a:off x="4121150" y="34671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1" name="Freeform 26"/>
          <p:cNvSpPr>
            <a:spLocks/>
          </p:cNvSpPr>
          <p:nvPr/>
        </p:nvSpPr>
        <p:spPr bwMode="auto">
          <a:xfrm>
            <a:off x="4121150" y="34671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4 w 576"/>
              <a:gd name="T9" fmla="*/ 148 h 228"/>
              <a:gd name="T10" fmla="*/ 554 w 576"/>
              <a:gd name="T11" fmla="*/ 158 h 228"/>
              <a:gd name="T12" fmla="*/ 542 w 576"/>
              <a:gd name="T13" fmla="*/ 168 h 228"/>
              <a:gd name="T14" fmla="*/ 528 w 576"/>
              <a:gd name="T15" fmla="*/ 178 h 228"/>
              <a:gd name="T16" fmla="*/ 510 w 576"/>
              <a:gd name="T17" fmla="*/ 188 h 228"/>
              <a:gd name="T18" fmla="*/ 492 w 576"/>
              <a:gd name="T19" fmla="*/ 196 h 228"/>
              <a:gd name="T20" fmla="*/ 472 w 576"/>
              <a:gd name="T21" fmla="*/ 202 h 228"/>
              <a:gd name="T22" fmla="*/ 450 w 576"/>
              <a:gd name="T23" fmla="*/ 210 h 228"/>
              <a:gd name="T24" fmla="*/ 426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30 w 576"/>
              <a:gd name="T35" fmla="*/ 226 h 228"/>
              <a:gd name="T36" fmla="*/ 176 w 576"/>
              <a:gd name="T37" fmla="*/ 220 h 228"/>
              <a:gd name="T38" fmla="*/ 152 w 576"/>
              <a:gd name="T39" fmla="*/ 216 h 228"/>
              <a:gd name="T40" fmla="*/ 128 w 576"/>
              <a:gd name="T41" fmla="*/ 210 h 228"/>
              <a:gd name="T42" fmla="*/ 106 w 576"/>
              <a:gd name="T43" fmla="*/ 202 h 228"/>
              <a:gd name="T44" fmla="*/ 84 w 576"/>
              <a:gd name="T45" fmla="*/ 196 h 228"/>
              <a:gd name="T46" fmla="*/ 66 w 576"/>
              <a:gd name="T47" fmla="*/ 188 h 228"/>
              <a:gd name="T48" fmla="*/ 50 w 576"/>
              <a:gd name="T49" fmla="*/ 178 h 228"/>
              <a:gd name="T50" fmla="*/ 36 w 576"/>
              <a:gd name="T51" fmla="*/ 168 h 228"/>
              <a:gd name="T52" fmla="*/ 22 w 576"/>
              <a:gd name="T53" fmla="*/ 158 h 228"/>
              <a:gd name="T54" fmla="*/ 14 w 576"/>
              <a:gd name="T55" fmla="*/ 148 h 228"/>
              <a:gd name="T56" fmla="*/ 6 w 576"/>
              <a:gd name="T57" fmla="*/ 138 h 228"/>
              <a:gd name="T58" fmla="*/ 2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2 w 576"/>
              <a:gd name="T65" fmla="*/ 102 h 228"/>
              <a:gd name="T66" fmla="*/ 6 w 576"/>
              <a:gd name="T67" fmla="*/ 92 h 228"/>
              <a:gd name="T68" fmla="*/ 14 w 576"/>
              <a:gd name="T69" fmla="*/ 80 h 228"/>
              <a:gd name="T70" fmla="*/ 22 w 576"/>
              <a:gd name="T71" fmla="*/ 70 h 228"/>
              <a:gd name="T72" fmla="*/ 36 w 576"/>
              <a:gd name="T73" fmla="*/ 60 h 228"/>
              <a:gd name="T74" fmla="*/ 50 w 576"/>
              <a:gd name="T75" fmla="*/ 50 h 228"/>
              <a:gd name="T76" fmla="*/ 66 w 576"/>
              <a:gd name="T77" fmla="*/ 42 h 228"/>
              <a:gd name="T78" fmla="*/ 84 w 576"/>
              <a:gd name="T79" fmla="*/ 34 h 228"/>
              <a:gd name="T80" fmla="*/ 106 w 576"/>
              <a:gd name="T81" fmla="*/ 26 h 228"/>
              <a:gd name="T82" fmla="*/ 128 w 576"/>
              <a:gd name="T83" fmla="*/ 20 h 228"/>
              <a:gd name="T84" fmla="*/ 152 w 576"/>
              <a:gd name="T85" fmla="*/ 14 h 228"/>
              <a:gd name="T86" fmla="*/ 176 w 576"/>
              <a:gd name="T87" fmla="*/ 8 h 228"/>
              <a:gd name="T88" fmla="*/ 230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6 w 576"/>
              <a:gd name="T99" fmla="*/ 14 h 228"/>
              <a:gd name="T100" fmla="*/ 450 w 576"/>
              <a:gd name="T101" fmla="*/ 20 h 228"/>
              <a:gd name="T102" fmla="*/ 472 w 576"/>
              <a:gd name="T103" fmla="*/ 26 h 228"/>
              <a:gd name="T104" fmla="*/ 492 w 576"/>
              <a:gd name="T105" fmla="*/ 34 h 228"/>
              <a:gd name="T106" fmla="*/ 510 w 576"/>
              <a:gd name="T107" fmla="*/ 42 h 228"/>
              <a:gd name="T108" fmla="*/ 528 w 576"/>
              <a:gd name="T109" fmla="*/ 50 h 228"/>
              <a:gd name="T110" fmla="*/ 542 w 576"/>
              <a:gd name="T111" fmla="*/ 60 h 228"/>
              <a:gd name="T112" fmla="*/ 554 w 576"/>
              <a:gd name="T113" fmla="*/ 70 h 228"/>
              <a:gd name="T114" fmla="*/ 564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  <a:gd name="T122" fmla="*/ 576 w 576"/>
              <a:gd name="T123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4" y="148"/>
                </a:lnTo>
                <a:lnTo>
                  <a:pt x="554" y="158"/>
                </a:lnTo>
                <a:lnTo>
                  <a:pt x="542" y="168"/>
                </a:lnTo>
                <a:lnTo>
                  <a:pt x="528" y="178"/>
                </a:lnTo>
                <a:lnTo>
                  <a:pt x="510" y="188"/>
                </a:lnTo>
                <a:lnTo>
                  <a:pt x="492" y="196"/>
                </a:lnTo>
                <a:lnTo>
                  <a:pt x="472" y="202"/>
                </a:lnTo>
                <a:lnTo>
                  <a:pt x="450" y="210"/>
                </a:lnTo>
                <a:lnTo>
                  <a:pt x="426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30" y="226"/>
                </a:lnTo>
                <a:lnTo>
                  <a:pt x="176" y="220"/>
                </a:lnTo>
                <a:lnTo>
                  <a:pt x="152" y="216"/>
                </a:lnTo>
                <a:lnTo>
                  <a:pt x="128" y="210"/>
                </a:lnTo>
                <a:lnTo>
                  <a:pt x="106" y="202"/>
                </a:lnTo>
                <a:lnTo>
                  <a:pt x="84" y="196"/>
                </a:lnTo>
                <a:lnTo>
                  <a:pt x="66" y="188"/>
                </a:lnTo>
                <a:lnTo>
                  <a:pt x="50" y="178"/>
                </a:lnTo>
                <a:lnTo>
                  <a:pt x="36" y="168"/>
                </a:lnTo>
                <a:lnTo>
                  <a:pt x="22" y="158"/>
                </a:lnTo>
                <a:lnTo>
                  <a:pt x="14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2"/>
                </a:lnTo>
                <a:lnTo>
                  <a:pt x="6" y="92"/>
                </a:lnTo>
                <a:lnTo>
                  <a:pt x="14" y="80"/>
                </a:lnTo>
                <a:lnTo>
                  <a:pt x="22" y="70"/>
                </a:lnTo>
                <a:lnTo>
                  <a:pt x="36" y="60"/>
                </a:lnTo>
                <a:lnTo>
                  <a:pt x="50" y="50"/>
                </a:lnTo>
                <a:lnTo>
                  <a:pt x="66" y="42"/>
                </a:lnTo>
                <a:lnTo>
                  <a:pt x="84" y="34"/>
                </a:lnTo>
                <a:lnTo>
                  <a:pt x="106" y="26"/>
                </a:lnTo>
                <a:lnTo>
                  <a:pt x="128" y="20"/>
                </a:lnTo>
                <a:lnTo>
                  <a:pt x="152" y="14"/>
                </a:lnTo>
                <a:lnTo>
                  <a:pt x="176" y="8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6" y="14"/>
                </a:lnTo>
                <a:lnTo>
                  <a:pt x="450" y="20"/>
                </a:lnTo>
                <a:lnTo>
                  <a:pt x="472" y="26"/>
                </a:lnTo>
                <a:lnTo>
                  <a:pt x="492" y="34"/>
                </a:lnTo>
                <a:lnTo>
                  <a:pt x="510" y="42"/>
                </a:lnTo>
                <a:lnTo>
                  <a:pt x="528" y="50"/>
                </a:lnTo>
                <a:lnTo>
                  <a:pt x="542" y="60"/>
                </a:lnTo>
                <a:lnTo>
                  <a:pt x="554" y="70"/>
                </a:lnTo>
                <a:lnTo>
                  <a:pt x="564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lnTo>
                  <a:pt x="576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3" name="Freeform 27"/>
          <p:cNvSpPr>
            <a:spLocks/>
          </p:cNvSpPr>
          <p:nvPr/>
        </p:nvSpPr>
        <p:spPr bwMode="auto">
          <a:xfrm>
            <a:off x="2870200" y="34036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2 w 576"/>
              <a:gd name="T9" fmla="*/ 148 h 228"/>
              <a:gd name="T10" fmla="*/ 552 w 576"/>
              <a:gd name="T11" fmla="*/ 158 h 228"/>
              <a:gd name="T12" fmla="*/ 540 w 576"/>
              <a:gd name="T13" fmla="*/ 168 h 228"/>
              <a:gd name="T14" fmla="*/ 526 w 576"/>
              <a:gd name="T15" fmla="*/ 178 h 228"/>
              <a:gd name="T16" fmla="*/ 510 w 576"/>
              <a:gd name="T17" fmla="*/ 188 h 228"/>
              <a:gd name="T18" fmla="*/ 490 w 576"/>
              <a:gd name="T19" fmla="*/ 196 h 228"/>
              <a:gd name="T20" fmla="*/ 470 w 576"/>
              <a:gd name="T21" fmla="*/ 202 h 228"/>
              <a:gd name="T22" fmla="*/ 448 w 576"/>
              <a:gd name="T23" fmla="*/ 210 h 228"/>
              <a:gd name="T24" fmla="*/ 424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28 w 576"/>
              <a:gd name="T35" fmla="*/ 226 h 228"/>
              <a:gd name="T36" fmla="*/ 174 w 576"/>
              <a:gd name="T37" fmla="*/ 220 h 228"/>
              <a:gd name="T38" fmla="*/ 150 w 576"/>
              <a:gd name="T39" fmla="*/ 216 h 228"/>
              <a:gd name="T40" fmla="*/ 126 w 576"/>
              <a:gd name="T41" fmla="*/ 210 h 228"/>
              <a:gd name="T42" fmla="*/ 104 w 576"/>
              <a:gd name="T43" fmla="*/ 202 h 228"/>
              <a:gd name="T44" fmla="*/ 84 w 576"/>
              <a:gd name="T45" fmla="*/ 196 h 228"/>
              <a:gd name="T46" fmla="*/ 64 w 576"/>
              <a:gd name="T47" fmla="*/ 188 h 228"/>
              <a:gd name="T48" fmla="*/ 48 w 576"/>
              <a:gd name="T49" fmla="*/ 178 h 228"/>
              <a:gd name="T50" fmla="*/ 34 w 576"/>
              <a:gd name="T51" fmla="*/ 168 h 228"/>
              <a:gd name="T52" fmla="*/ 22 w 576"/>
              <a:gd name="T53" fmla="*/ 158 h 228"/>
              <a:gd name="T54" fmla="*/ 12 w 576"/>
              <a:gd name="T55" fmla="*/ 148 h 228"/>
              <a:gd name="T56" fmla="*/ 4 w 576"/>
              <a:gd name="T57" fmla="*/ 138 h 228"/>
              <a:gd name="T58" fmla="*/ 0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0 w 576"/>
              <a:gd name="T65" fmla="*/ 102 h 228"/>
              <a:gd name="T66" fmla="*/ 4 w 576"/>
              <a:gd name="T67" fmla="*/ 92 h 228"/>
              <a:gd name="T68" fmla="*/ 12 w 576"/>
              <a:gd name="T69" fmla="*/ 80 h 228"/>
              <a:gd name="T70" fmla="*/ 22 w 576"/>
              <a:gd name="T71" fmla="*/ 70 h 228"/>
              <a:gd name="T72" fmla="*/ 34 w 576"/>
              <a:gd name="T73" fmla="*/ 60 h 228"/>
              <a:gd name="T74" fmla="*/ 48 w 576"/>
              <a:gd name="T75" fmla="*/ 50 h 228"/>
              <a:gd name="T76" fmla="*/ 64 w 576"/>
              <a:gd name="T77" fmla="*/ 42 h 228"/>
              <a:gd name="T78" fmla="*/ 84 w 576"/>
              <a:gd name="T79" fmla="*/ 34 h 228"/>
              <a:gd name="T80" fmla="*/ 104 w 576"/>
              <a:gd name="T81" fmla="*/ 26 h 228"/>
              <a:gd name="T82" fmla="*/ 126 w 576"/>
              <a:gd name="T83" fmla="*/ 20 h 228"/>
              <a:gd name="T84" fmla="*/ 150 w 576"/>
              <a:gd name="T85" fmla="*/ 14 h 228"/>
              <a:gd name="T86" fmla="*/ 174 w 576"/>
              <a:gd name="T87" fmla="*/ 8 h 228"/>
              <a:gd name="T88" fmla="*/ 228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4 w 576"/>
              <a:gd name="T99" fmla="*/ 14 h 228"/>
              <a:gd name="T100" fmla="*/ 448 w 576"/>
              <a:gd name="T101" fmla="*/ 20 h 228"/>
              <a:gd name="T102" fmla="*/ 470 w 576"/>
              <a:gd name="T103" fmla="*/ 26 h 228"/>
              <a:gd name="T104" fmla="*/ 490 w 576"/>
              <a:gd name="T105" fmla="*/ 34 h 228"/>
              <a:gd name="T106" fmla="*/ 510 w 576"/>
              <a:gd name="T107" fmla="*/ 42 h 228"/>
              <a:gd name="T108" fmla="*/ 526 w 576"/>
              <a:gd name="T109" fmla="*/ 50 h 228"/>
              <a:gd name="T110" fmla="*/ 540 w 576"/>
              <a:gd name="T111" fmla="*/ 60 h 228"/>
              <a:gd name="T112" fmla="*/ 552 w 576"/>
              <a:gd name="T113" fmla="*/ 70 h 228"/>
              <a:gd name="T114" fmla="*/ 562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2" y="158"/>
                </a:lnTo>
                <a:lnTo>
                  <a:pt x="540" y="168"/>
                </a:lnTo>
                <a:lnTo>
                  <a:pt x="526" y="178"/>
                </a:lnTo>
                <a:lnTo>
                  <a:pt x="510" y="188"/>
                </a:lnTo>
                <a:lnTo>
                  <a:pt x="490" y="196"/>
                </a:lnTo>
                <a:lnTo>
                  <a:pt x="470" y="202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28" y="226"/>
                </a:lnTo>
                <a:lnTo>
                  <a:pt x="174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2"/>
                </a:lnTo>
                <a:lnTo>
                  <a:pt x="84" y="196"/>
                </a:lnTo>
                <a:lnTo>
                  <a:pt x="64" y="188"/>
                </a:lnTo>
                <a:lnTo>
                  <a:pt x="48" y="178"/>
                </a:lnTo>
                <a:lnTo>
                  <a:pt x="34" y="168"/>
                </a:lnTo>
                <a:lnTo>
                  <a:pt x="22" y="158"/>
                </a:lnTo>
                <a:lnTo>
                  <a:pt x="12" y="148"/>
                </a:lnTo>
                <a:lnTo>
                  <a:pt x="4" y="138"/>
                </a:lnTo>
                <a:lnTo>
                  <a:pt x="0" y="126"/>
                </a:lnTo>
                <a:lnTo>
                  <a:pt x="0" y="114"/>
                </a:lnTo>
                <a:lnTo>
                  <a:pt x="0" y="114"/>
                </a:lnTo>
                <a:lnTo>
                  <a:pt x="0" y="102"/>
                </a:lnTo>
                <a:lnTo>
                  <a:pt x="4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4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4" y="8"/>
                </a:lnTo>
                <a:lnTo>
                  <a:pt x="228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0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2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4" name="Freeform 28"/>
          <p:cNvSpPr>
            <a:spLocks/>
          </p:cNvSpPr>
          <p:nvPr/>
        </p:nvSpPr>
        <p:spPr bwMode="auto">
          <a:xfrm>
            <a:off x="2870200" y="34036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2 w 576"/>
              <a:gd name="T9" fmla="*/ 148 h 228"/>
              <a:gd name="T10" fmla="*/ 552 w 576"/>
              <a:gd name="T11" fmla="*/ 158 h 228"/>
              <a:gd name="T12" fmla="*/ 540 w 576"/>
              <a:gd name="T13" fmla="*/ 168 h 228"/>
              <a:gd name="T14" fmla="*/ 526 w 576"/>
              <a:gd name="T15" fmla="*/ 178 h 228"/>
              <a:gd name="T16" fmla="*/ 510 w 576"/>
              <a:gd name="T17" fmla="*/ 188 h 228"/>
              <a:gd name="T18" fmla="*/ 490 w 576"/>
              <a:gd name="T19" fmla="*/ 196 h 228"/>
              <a:gd name="T20" fmla="*/ 470 w 576"/>
              <a:gd name="T21" fmla="*/ 202 h 228"/>
              <a:gd name="T22" fmla="*/ 448 w 576"/>
              <a:gd name="T23" fmla="*/ 210 h 228"/>
              <a:gd name="T24" fmla="*/ 424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28 w 576"/>
              <a:gd name="T35" fmla="*/ 226 h 228"/>
              <a:gd name="T36" fmla="*/ 174 w 576"/>
              <a:gd name="T37" fmla="*/ 220 h 228"/>
              <a:gd name="T38" fmla="*/ 150 w 576"/>
              <a:gd name="T39" fmla="*/ 216 h 228"/>
              <a:gd name="T40" fmla="*/ 126 w 576"/>
              <a:gd name="T41" fmla="*/ 210 h 228"/>
              <a:gd name="T42" fmla="*/ 104 w 576"/>
              <a:gd name="T43" fmla="*/ 202 h 228"/>
              <a:gd name="T44" fmla="*/ 84 w 576"/>
              <a:gd name="T45" fmla="*/ 196 h 228"/>
              <a:gd name="T46" fmla="*/ 64 w 576"/>
              <a:gd name="T47" fmla="*/ 188 h 228"/>
              <a:gd name="T48" fmla="*/ 48 w 576"/>
              <a:gd name="T49" fmla="*/ 178 h 228"/>
              <a:gd name="T50" fmla="*/ 34 w 576"/>
              <a:gd name="T51" fmla="*/ 168 h 228"/>
              <a:gd name="T52" fmla="*/ 22 w 576"/>
              <a:gd name="T53" fmla="*/ 158 h 228"/>
              <a:gd name="T54" fmla="*/ 12 w 576"/>
              <a:gd name="T55" fmla="*/ 148 h 228"/>
              <a:gd name="T56" fmla="*/ 4 w 576"/>
              <a:gd name="T57" fmla="*/ 138 h 228"/>
              <a:gd name="T58" fmla="*/ 0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0 w 576"/>
              <a:gd name="T65" fmla="*/ 102 h 228"/>
              <a:gd name="T66" fmla="*/ 4 w 576"/>
              <a:gd name="T67" fmla="*/ 92 h 228"/>
              <a:gd name="T68" fmla="*/ 12 w 576"/>
              <a:gd name="T69" fmla="*/ 80 h 228"/>
              <a:gd name="T70" fmla="*/ 22 w 576"/>
              <a:gd name="T71" fmla="*/ 70 h 228"/>
              <a:gd name="T72" fmla="*/ 34 w 576"/>
              <a:gd name="T73" fmla="*/ 60 h 228"/>
              <a:gd name="T74" fmla="*/ 48 w 576"/>
              <a:gd name="T75" fmla="*/ 50 h 228"/>
              <a:gd name="T76" fmla="*/ 64 w 576"/>
              <a:gd name="T77" fmla="*/ 42 h 228"/>
              <a:gd name="T78" fmla="*/ 84 w 576"/>
              <a:gd name="T79" fmla="*/ 34 h 228"/>
              <a:gd name="T80" fmla="*/ 104 w 576"/>
              <a:gd name="T81" fmla="*/ 26 h 228"/>
              <a:gd name="T82" fmla="*/ 126 w 576"/>
              <a:gd name="T83" fmla="*/ 20 h 228"/>
              <a:gd name="T84" fmla="*/ 150 w 576"/>
              <a:gd name="T85" fmla="*/ 14 h 228"/>
              <a:gd name="T86" fmla="*/ 174 w 576"/>
              <a:gd name="T87" fmla="*/ 8 h 228"/>
              <a:gd name="T88" fmla="*/ 228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4 w 576"/>
              <a:gd name="T99" fmla="*/ 14 h 228"/>
              <a:gd name="T100" fmla="*/ 448 w 576"/>
              <a:gd name="T101" fmla="*/ 20 h 228"/>
              <a:gd name="T102" fmla="*/ 470 w 576"/>
              <a:gd name="T103" fmla="*/ 26 h 228"/>
              <a:gd name="T104" fmla="*/ 490 w 576"/>
              <a:gd name="T105" fmla="*/ 34 h 228"/>
              <a:gd name="T106" fmla="*/ 510 w 576"/>
              <a:gd name="T107" fmla="*/ 42 h 228"/>
              <a:gd name="T108" fmla="*/ 526 w 576"/>
              <a:gd name="T109" fmla="*/ 50 h 228"/>
              <a:gd name="T110" fmla="*/ 540 w 576"/>
              <a:gd name="T111" fmla="*/ 60 h 228"/>
              <a:gd name="T112" fmla="*/ 552 w 576"/>
              <a:gd name="T113" fmla="*/ 70 h 228"/>
              <a:gd name="T114" fmla="*/ 562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2" y="158"/>
                </a:lnTo>
                <a:lnTo>
                  <a:pt x="540" y="168"/>
                </a:lnTo>
                <a:lnTo>
                  <a:pt x="526" y="178"/>
                </a:lnTo>
                <a:lnTo>
                  <a:pt x="510" y="188"/>
                </a:lnTo>
                <a:lnTo>
                  <a:pt x="490" y="196"/>
                </a:lnTo>
                <a:lnTo>
                  <a:pt x="470" y="202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28" y="226"/>
                </a:lnTo>
                <a:lnTo>
                  <a:pt x="174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2"/>
                </a:lnTo>
                <a:lnTo>
                  <a:pt x="84" y="196"/>
                </a:lnTo>
                <a:lnTo>
                  <a:pt x="64" y="188"/>
                </a:lnTo>
                <a:lnTo>
                  <a:pt x="48" y="178"/>
                </a:lnTo>
                <a:lnTo>
                  <a:pt x="34" y="168"/>
                </a:lnTo>
                <a:lnTo>
                  <a:pt x="22" y="158"/>
                </a:lnTo>
                <a:lnTo>
                  <a:pt x="12" y="148"/>
                </a:lnTo>
                <a:lnTo>
                  <a:pt x="4" y="138"/>
                </a:lnTo>
                <a:lnTo>
                  <a:pt x="0" y="126"/>
                </a:lnTo>
                <a:lnTo>
                  <a:pt x="0" y="114"/>
                </a:lnTo>
                <a:lnTo>
                  <a:pt x="0" y="114"/>
                </a:lnTo>
                <a:lnTo>
                  <a:pt x="0" y="102"/>
                </a:lnTo>
                <a:lnTo>
                  <a:pt x="4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4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4" y="8"/>
                </a:lnTo>
                <a:lnTo>
                  <a:pt x="228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0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2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5" name="Freeform 29"/>
          <p:cNvSpPr>
            <a:spLocks/>
          </p:cNvSpPr>
          <p:nvPr/>
        </p:nvSpPr>
        <p:spPr bwMode="auto">
          <a:xfrm>
            <a:off x="2870200" y="3403600"/>
            <a:ext cx="914400" cy="361950"/>
          </a:xfrm>
          <a:custGeom>
            <a:avLst/>
            <a:gdLst>
              <a:gd name="T0" fmla="*/ 576 w 576"/>
              <a:gd name="T1" fmla="*/ 114 h 228"/>
              <a:gd name="T2" fmla="*/ 576 w 576"/>
              <a:gd name="T3" fmla="*/ 114 h 228"/>
              <a:gd name="T4" fmla="*/ 574 w 576"/>
              <a:gd name="T5" fmla="*/ 126 h 228"/>
              <a:gd name="T6" fmla="*/ 570 w 576"/>
              <a:gd name="T7" fmla="*/ 138 h 228"/>
              <a:gd name="T8" fmla="*/ 562 w 576"/>
              <a:gd name="T9" fmla="*/ 148 h 228"/>
              <a:gd name="T10" fmla="*/ 552 w 576"/>
              <a:gd name="T11" fmla="*/ 158 h 228"/>
              <a:gd name="T12" fmla="*/ 540 w 576"/>
              <a:gd name="T13" fmla="*/ 168 h 228"/>
              <a:gd name="T14" fmla="*/ 526 w 576"/>
              <a:gd name="T15" fmla="*/ 178 h 228"/>
              <a:gd name="T16" fmla="*/ 510 w 576"/>
              <a:gd name="T17" fmla="*/ 188 h 228"/>
              <a:gd name="T18" fmla="*/ 490 w 576"/>
              <a:gd name="T19" fmla="*/ 196 h 228"/>
              <a:gd name="T20" fmla="*/ 470 w 576"/>
              <a:gd name="T21" fmla="*/ 202 h 228"/>
              <a:gd name="T22" fmla="*/ 448 w 576"/>
              <a:gd name="T23" fmla="*/ 210 h 228"/>
              <a:gd name="T24" fmla="*/ 424 w 576"/>
              <a:gd name="T25" fmla="*/ 216 h 228"/>
              <a:gd name="T26" fmla="*/ 400 w 576"/>
              <a:gd name="T27" fmla="*/ 220 h 228"/>
              <a:gd name="T28" fmla="*/ 346 w 576"/>
              <a:gd name="T29" fmla="*/ 226 h 228"/>
              <a:gd name="T30" fmla="*/ 288 w 576"/>
              <a:gd name="T31" fmla="*/ 228 h 228"/>
              <a:gd name="T32" fmla="*/ 288 w 576"/>
              <a:gd name="T33" fmla="*/ 228 h 228"/>
              <a:gd name="T34" fmla="*/ 228 w 576"/>
              <a:gd name="T35" fmla="*/ 226 h 228"/>
              <a:gd name="T36" fmla="*/ 174 w 576"/>
              <a:gd name="T37" fmla="*/ 220 h 228"/>
              <a:gd name="T38" fmla="*/ 150 w 576"/>
              <a:gd name="T39" fmla="*/ 216 h 228"/>
              <a:gd name="T40" fmla="*/ 126 w 576"/>
              <a:gd name="T41" fmla="*/ 210 h 228"/>
              <a:gd name="T42" fmla="*/ 104 w 576"/>
              <a:gd name="T43" fmla="*/ 202 h 228"/>
              <a:gd name="T44" fmla="*/ 84 w 576"/>
              <a:gd name="T45" fmla="*/ 196 h 228"/>
              <a:gd name="T46" fmla="*/ 64 w 576"/>
              <a:gd name="T47" fmla="*/ 188 h 228"/>
              <a:gd name="T48" fmla="*/ 48 w 576"/>
              <a:gd name="T49" fmla="*/ 178 h 228"/>
              <a:gd name="T50" fmla="*/ 34 w 576"/>
              <a:gd name="T51" fmla="*/ 168 h 228"/>
              <a:gd name="T52" fmla="*/ 22 w 576"/>
              <a:gd name="T53" fmla="*/ 158 h 228"/>
              <a:gd name="T54" fmla="*/ 12 w 576"/>
              <a:gd name="T55" fmla="*/ 148 h 228"/>
              <a:gd name="T56" fmla="*/ 4 w 576"/>
              <a:gd name="T57" fmla="*/ 138 h 228"/>
              <a:gd name="T58" fmla="*/ 0 w 576"/>
              <a:gd name="T59" fmla="*/ 126 h 228"/>
              <a:gd name="T60" fmla="*/ 0 w 576"/>
              <a:gd name="T61" fmla="*/ 114 h 228"/>
              <a:gd name="T62" fmla="*/ 0 w 576"/>
              <a:gd name="T63" fmla="*/ 114 h 228"/>
              <a:gd name="T64" fmla="*/ 0 w 576"/>
              <a:gd name="T65" fmla="*/ 102 h 228"/>
              <a:gd name="T66" fmla="*/ 4 w 576"/>
              <a:gd name="T67" fmla="*/ 92 h 228"/>
              <a:gd name="T68" fmla="*/ 12 w 576"/>
              <a:gd name="T69" fmla="*/ 80 h 228"/>
              <a:gd name="T70" fmla="*/ 22 w 576"/>
              <a:gd name="T71" fmla="*/ 70 h 228"/>
              <a:gd name="T72" fmla="*/ 34 w 576"/>
              <a:gd name="T73" fmla="*/ 60 h 228"/>
              <a:gd name="T74" fmla="*/ 48 w 576"/>
              <a:gd name="T75" fmla="*/ 50 h 228"/>
              <a:gd name="T76" fmla="*/ 64 w 576"/>
              <a:gd name="T77" fmla="*/ 42 h 228"/>
              <a:gd name="T78" fmla="*/ 84 w 576"/>
              <a:gd name="T79" fmla="*/ 34 h 228"/>
              <a:gd name="T80" fmla="*/ 104 w 576"/>
              <a:gd name="T81" fmla="*/ 26 h 228"/>
              <a:gd name="T82" fmla="*/ 126 w 576"/>
              <a:gd name="T83" fmla="*/ 20 h 228"/>
              <a:gd name="T84" fmla="*/ 150 w 576"/>
              <a:gd name="T85" fmla="*/ 14 h 228"/>
              <a:gd name="T86" fmla="*/ 174 w 576"/>
              <a:gd name="T87" fmla="*/ 8 h 228"/>
              <a:gd name="T88" fmla="*/ 228 w 576"/>
              <a:gd name="T89" fmla="*/ 2 h 228"/>
              <a:gd name="T90" fmla="*/ 288 w 576"/>
              <a:gd name="T91" fmla="*/ 0 h 228"/>
              <a:gd name="T92" fmla="*/ 288 w 576"/>
              <a:gd name="T93" fmla="*/ 0 h 228"/>
              <a:gd name="T94" fmla="*/ 346 w 576"/>
              <a:gd name="T95" fmla="*/ 2 h 228"/>
              <a:gd name="T96" fmla="*/ 400 w 576"/>
              <a:gd name="T97" fmla="*/ 8 h 228"/>
              <a:gd name="T98" fmla="*/ 424 w 576"/>
              <a:gd name="T99" fmla="*/ 14 h 228"/>
              <a:gd name="T100" fmla="*/ 448 w 576"/>
              <a:gd name="T101" fmla="*/ 20 h 228"/>
              <a:gd name="T102" fmla="*/ 470 w 576"/>
              <a:gd name="T103" fmla="*/ 26 h 228"/>
              <a:gd name="T104" fmla="*/ 490 w 576"/>
              <a:gd name="T105" fmla="*/ 34 h 228"/>
              <a:gd name="T106" fmla="*/ 510 w 576"/>
              <a:gd name="T107" fmla="*/ 42 h 228"/>
              <a:gd name="T108" fmla="*/ 526 w 576"/>
              <a:gd name="T109" fmla="*/ 50 h 228"/>
              <a:gd name="T110" fmla="*/ 540 w 576"/>
              <a:gd name="T111" fmla="*/ 60 h 228"/>
              <a:gd name="T112" fmla="*/ 552 w 576"/>
              <a:gd name="T113" fmla="*/ 70 h 228"/>
              <a:gd name="T114" fmla="*/ 562 w 576"/>
              <a:gd name="T115" fmla="*/ 80 h 228"/>
              <a:gd name="T116" fmla="*/ 570 w 576"/>
              <a:gd name="T117" fmla="*/ 92 h 228"/>
              <a:gd name="T118" fmla="*/ 574 w 576"/>
              <a:gd name="T119" fmla="*/ 102 h 228"/>
              <a:gd name="T120" fmla="*/ 576 w 576"/>
              <a:gd name="T121" fmla="*/ 114 h 228"/>
              <a:gd name="T122" fmla="*/ 576 w 576"/>
              <a:gd name="T123" fmla="*/ 1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6" h="228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2" y="158"/>
                </a:lnTo>
                <a:lnTo>
                  <a:pt x="540" y="168"/>
                </a:lnTo>
                <a:lnTo>
                  <a:pt x="526" y="178"/>
                </a:lnTo>
                <a:lnTo>
                  <a:pt x="510" y="188"/>
                </a:lnTo>
                <a:lnTo>
                  <a:pt x="490" y="196"/>
                </a:lnTo>
                <a:lnTo>
                  <a:pt x="470" y="202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6"/>
                </a:lnTo>
                <a:lnTo>
                  <a:pt x="288" y="228"/>
                </a:lnTo>
                <a:lnTo>
                  <a:pt x="288" y="228"/>
                </a:lnTo>
                <a:lnTo>
                  <a:pt x="228" y="226"/>
                </a:lnTo>
                <a:lnTo>
                  <a:pt x="174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2"/>
                </a:lnTo>
                <a:lnTo>
                  <a:pt x="84" y="196"/>
                </a:lnTo>
                <a:lnTo>
                  <a:pt x="64" y="188"/>
                </a:lnTo>
                <a:lnTo>
                  <a:pt x="48" y="178"/>
                </a:lnTo>
                <a:lnTo>
                  <a:pt x="34" y="168"/>
                </a:lnTo>
                <a:lnTo>
                  <a:pt x="22" y="158"/>
                </a:lnTo>
                <a:lnTo>
                  <a:pt x="12" y="148"/>
                </a:lnTo>
                <a:lnTo>
                  <a:pt x="4" y="138"/>
                </a:lnTo>
                <a:lnTo>
                  <a:pt x="0" y="126"/>
                </a:lnTo>
                <a:lnTo>
                  <a:pt x="0" y="114"/>
                </a:lnTo>
                <a:lnTo>
                  <a:pt x="0" y="114"/>
                </a:lnTo>
                <a:lnTo>
                  <a:pt x="0" y="102"/>
                </a:lnTo>
                <a:lnTo>
                  <a:pt x="4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4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4" y="8"/>
                </a:lnTo>
                <a:lnTo>
                  <a:pt x="228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8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0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2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2"/>
                </a:lnTo>
                <a:lnTo>
                  <a:pt x="576" y="114"/>
                </a:lnTo>
                <a:lnTo>
                  <a:pt x="576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6" name="Freeform 30"/>
          <p:cNvSpPr>
            <a:spLocks/>
          </p:cNvSpPr>
          <p:nvPr/>
        </p:nvSpPr>
        <p:spPr bwMode="auto">
          <a:xfrm>
            <a:off x="3597275" y="4156075"/>
            <a:ext cx="914400" cy="365125"/>
          </a:xfrm>
          <a:custGeom>
            <a:avLst/>
            <a:gdLst>
              <a:gd name="T0" fmla="*/ 576 w 576"/>
              <a:gd name="T1" fmla="*/ 114 h 230"/>
              <a:gd name="T2" fmla="*/ 576 w 576"/>
              <a:gd name="T3" fmla="*/ 114 h 230"/>
              <a:gd name="T4" fmla="*/ 574 w 576"/>
              <a:gd name="T5" fmla="*/ 126 h 230"/>
              <a:gd name="T6" fmla="*/ 570 w 576"/>
              <a:gd name="T7" fmla="*/ 138 h 230"/>
              <a:gd name="T8" fmla="*/ 562 w 576"/>
              <a:gd name="T9" fmla="*/ 148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78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0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0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78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48 h 230"/>
              <a:gd name="T56" fmla="*/ 6 w 576"/>
              <a:gd name="T57" fmla="*/ 138 h 230"/>
              <a:gd name="T58" fmla="*/ 2 w 576"/>
              <a:gd name="T59" fmla="*/ 126 h 230"/>
              <a:gd name="T60" fmla="*/ 0 w 576"/>
              <a:gd name="T61" fmla="*/ 114 h 230"/>
              <a:gd name="T62" fmla="*/ 0 w 576"/>
              <a:gd name="T63" fmla="*/ 114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0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0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6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2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2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6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0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0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30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4" y="160"/>
                </a:lnTo>
                <a:lnTo>
                  <a:pt x="540" y="170"/>
                </a:lnTo>
                <a:lnTo>
                  <a:pt x="526" y="178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78"/>
                </a:lnTo>
                <a:lnTo>
                  <a:pt x="34" y="170"/>
                </a:lnTo>
                <a:lnTo>
                  <a:pt x="22" y="160"/>
                </a:lnTo>
                <a:lnTo>
                  <a:pt x="12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4"/>
                </a:lnTo>
                <a:lnTo>
                  <a:pt x="6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6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2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4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4"/>
                </a:lnTo>
                <a:lnTo>
                  <a:pt x="576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7" name="Freeform 31"/>
          <p:cNvSpPr>
            <a:spLocks/>
          </p:cNvSpPr>
          <p:nvPr/>
        </p:nvSpPr>
        <p:spPr bwMode="auto">
          <a:xfrm>
            <a:off x="3597275" y="4156075"/>
            <a:ext cx="914400" cy="365125"/>
          </a:xfrm>
          <a:custGeom>
            <a:avLst/>
            <a:gdLst>
              <a:gd name="T0" fmla="*/ 576 w 576"/>
              <a:gd name="T1" fmla="*/ 114 h 230"/>
              <a:gd name="T2" fmla="*/ 576 w 576"/>
              <a:gd name="T3" fmla="*/ 114 h 230"/>
              <a:gd name="T4" fmla="*/ 574 w 576"/>
              <a:gd name="T5" fmla="*/ 126 h 230"/>
              <a:gd name="T6" fmla="*/ 570 w 576"/>
              <a:gd name="T7" fmla="*/ 138 h 230"/>
              <a:gd name="T8" fmla="*/ 562 w 576"/>
              <a:gd name="T9" fmla="*/ 148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78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0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0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78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48 h 230"/>
              <a:gd name="T56" fmla="*/ 6 w 576"/>
              <a:gd name="T57" fmla="*/ 138 h 230"/>
              <a:gd name="T58" fmla="*/ 2 w 576"/>
              <a:gd name="T59" fmla="*/ 126 h 230"/>
              <a:gd name="T60" fmla="*/ 0 w 576"/>
              <a:gd name="T61" fmla="*/ 114 h 230"/>
              <a:gd name="T62" fmla="*/ 0 w 576"/>
              <a:gd name="T63" fmla="*/ 114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0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0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6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2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2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6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0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0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30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4" y="160"/>
                </a:lnTo>
                <a:lnTo>
                  <a:pt x="540" y="170"/>
                </a:lnTo>
                <a:lnTo>
                  <a:pt x="526" y="178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78"/>
                </a:lnTo>
                <a:lnTo>
                  <a:pt x="34" y="170"/>
                </a:lnTo>
                <a:lnTo>
                  <a:pt x="22" y="160"/>
                </a:lnTo>
                <a:lnTo>
                  <a:pt x="12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4"/>
                </a:lnTo>
                <a:lnTo>
                  <a:pt x="6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6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2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4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4"/>
                </a:lnTo>
                <a:lnTo>
                  <a:pt x="576" y="1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8" name="Freeform 32"/>
          <p:cNvSpPr>
            <a:spLocks/>
          </p:cNvSpPr>
          <p:nvPr/>
        </p:nvSpPr>
        <p:spPr bwMode="auto">
          <a:xfrm>
            <a:off x="3597275" y="4156075"/>
            <a:ext cx="914400" cy="365125"/>
          </a:xfrm>
          <a:custGeom>
            <a:avLst/>
            <a:gdLst>
              <a:gd name="T0" fmla="*/ 576 w 576"/>
              <a:gd name="T1" fmla="*/ 114 h 230"/>
              <a:gd name="T2" fmla="*/ 576 w 576"/>
              <a:gd name="T3" fmla="*/ 114 h 230"/>
              <a:gd name="T4" fmla="*/ 574 w 576"/>
              <a:gd name="T5" fmla="*/ 126 h 230"/>
              <a:gd name="T6" fmla="*/ 570 w 576"/>
              <a:gd name="T7" fmla="*/ 138 h 230"/>
              <a:gd name="T8" fmla="*/ 562 w 576"/>
              <a:gd name="T9" fmla="*/ 148 h 230"/>
              <a:gd name="T10" fmla="*/ 554 w 576"/>
              <a:gd name="T11" fmla="*/ 160 h 230"/>
              <a:gd name="T12" fmla="*/ 540 w 576"/>
              <a:gd name="T13" fmla="*/ 170 h 230"/>
              <a:gd name="T14" fmla="*/ 526 w 576"/>
              <a:gd name="T15" fmla="*/ 178 h 230"/>
              <a:gd name="T16" fmla="*/ 510 w 576"/>
              <a:gd name="T17" fmla="*/ 188 h 230"/>
              <a:gd name="T18" fmla="*/ 492 w 576"/>
              <a:gd name="T19" fmla="*/ 196 h 230"/>
              <a:gd name="T20" fmla="*/ 470 w 576"/>
              <a:gd name="T21" fmla="*/ 204 h 230"/>
              <a:gd name="T22" fmla="*/ 448 w 576"/>
              <a:gd name="T23" fmla="*/ 210 h 230"/>
              <a:gd name="T24" fmla="*/ 424 w 576"/>
              <a:gd name="T25" fmla="*/ 216 h 230"/>
              <a:gd name="T26" fmla="*/ 400 w 576"/>
              <a:gd name="T27" fmla="*/ 220 h 230"/>
              <a:gd name="T28" fmla="*/ 346 w 576"/>
              <a:gd name="T29" fmla="*/ 228 h 230"/>
              <a:gd name="T30" fmla="*/ 288 w 576"/>
              <a:gd name="T31" fmla="*/ 230 h 230"/>
              <a:gd name="T32" fmla="*/ 288 w 576"/>
              <a:gd name="T33" fmla="*/ 230 h 230"/>
              <a:gd name="T34" fmla="*/ 230 w 576"/>
              <a:gd name="T35" fmla="*/ 228 h 230"/>
              <a:gd name="T36" fmla="*/ 176 w 576"/>
              <a:gd name="T37" fmla="*/ 220 h 230"/>
              <a:gd name="T38" fmla="*/ 150 w 576"/>
              <a:gd name="T39" fmla="*/ 216 h 230"/>
              <a:gd name="T40" fmla="*/ 126 w 576"/>
              <a:gd name="T41" fmla="*/ 210 h 230"/>
              <a:gd name="T42" fmla="*/ 104 w 576"/>
              <a:gd name="T43" fmla="*/ 204 h 230"/>
              <a:gd name="T44" fmla="*/ 84 w 576"/>
              <a:gd name="T45" fmla="*/ 196 h 230"/>
              <a:gd name="T46" fmla="*/ 66 w 576"/>
              <a:gd name="T47" fmla="*/ 188 h 230"/>
              <a:gd name="T48" fmla="*/ 48 w 576"/>
              <a:gd name="T49" fmla="*/ 178 h 230"/>
              <a:gd name="T50" fmla="*/ 34 w 576"/>
              <a:gd name="T51" fmla="*/ 170 h 230"/>
              <a:gd name="T52" fmla="*/ 22 w 576"/>
              <a:gd name="T53" fmla="*/ 160 h 230"/>
              <a:gd name="T54" fmla="*/ 12 w 576"/>
              <a:gd name="T55" fmla="*/ 148 h 230"/>
              <a:gd name="T56" fmla="*/ 6 w 576"/>
              <a:gd name="T57" fmla="*/ 138 h 230"/>
              <a:gd name="T58" fmla="*/ 2 w 576"/>
              <a:gd name="T59" fmla="*/ 126 h 230"/>
              <a:gd name="T60" fmla="*/ 0 w 576"/>
              <a:gd name="T61" fmla="*/ 114 h 230"/>
              <a:gd name="T62" fmla="*/ 0 w 576"/>
              <a:gd name="T63" fmla="*/ 114 h 230"/>
              <a:gd name="T64" fmla="*/ 2 w 576"/>
              <a:gd name="T65" fmla="*/ 104 h 230"/>
              <a:gd name="T66" fmla="*/ 6 w 576"/>
              <a:gd name="T67" fmla="*/ 92 h 230"/>
              <a:gd name="T68" fmla="*/ 12 w 576"/>
              <a:gd name="T69" fmla="*/ 80 h 230"/>
              <a:gd name="T70" fmla="*/ 22 w 576"/>
              <a:gd name="T71" fmla="*/ 70 h 230"/>
              <a:gd name="T72" fmla="*/ 34 w 576"/>
              <a:gd name="T73" fmla="*/ 60 h 230"/>
              <a:gd name="T74" fmla="*/ 48 w 576"/>
              <a:gd name="T75" fmla="*/ 50 h 230"/>
              <a:gd name="T76" fmla="*/ 66 w 576"/>
              <a:gd name="T77" fmla="*/ 42 h 230"/>
              <a:gd name="T78" fmla="*/ 84 w 576"/>
              <a:gd name="T79" fmla="*/ 34 h 230"/>
              <a:gd name="T80" fmla="*/ 104 w 576"/>
              <a:gd name="T81" fmla="*/ 26 h 230"/>
              <a:gd name="T82" fmla="*/ 126 w 576"/>
              <a:gd name="T83" fmla="*/ 20 h 230"/>
              <a:gd name="T84" fmla="*/ 150 w 576"/>
              <a:gd name="T85" fmla="*/ 14 h 230"/>
              <a:gd name="T86" fmla="*/ 176 w 576"/>
              <a:gd name="T87" fmla="*/ 10 h 230"/>
              <a:gd name="T88" fmla="*/ 230 w 576"/>
              <a:gd name="T89" fmla="*/ 2 h 230"/>
              <a:gd name="T90" fmla="*/ 288 w 576"/>
              <a:gd name="T91" fmla="*/ 0 h 230"/>
              <a:gd name="T92" fmla="*/ 288 w 576"/>
              <a:gd name="T93" fmla="*/ 0 h 230"/>
              <a:gd name="T94" fmla="*/ 346 w 576"/>
              <a:gd name="T95" fmla="*/ 2 h 230"/>
              <a:gd name="T96" fmla="*/ 400 w 576"/>
              <a:gd name="T97" fmla="*/ 10 h 230"/>
              <a:gd name="T98" fmla="*/ 424 w 576"/>
              <a:gd name="T99" fmla="*/ 14 h 230"/>
              <a:gd name="T100" fmla="*/ 448 w 576"/>
              <a:gd name="T101" fmla="*/ 20 h 230"/>
              <a:gd name="T102" fmla="*/ 470 w 576"/>
              <a:gd name="T103" fmla="*/ 26 h 230"/>
              <a:gd name="T104" fmla="*/ 492 w 576"/>
              <a:gd name="T105" fmla="*/ 34 h 230"/>
              <a:gd name="T106" fmla="*/ 510 w 576"/>
              <a:gd name="T107" fmla="*/ 42 h 230"/>
              <a:gd name="T108" fmla="*/ 526 w 576"/>
              <a:gd name="T109" fmla="*/ 50 h 230"/>
              <a:gd name="T110" fmla="*/ 540 w 576"/>
              <a:gd name="T111" fmla="*/ 60 h 230"/>
              <a:gd name="T112" fmla="*/ 554 w 576"/>
              <a:gd name="T113" fmla="*/ 70 h 230"/>
              <a:gd name="T114" fmla="*/ 562 w 576"/>
              <a:gd name="T115" fmla="*/ 80 h 230"/>
              <a:gd name="T116" fmla="*/ 570 w 576"/>
              <a:gd name="T117" fmla="*/ 92 h 230"/>
              <a:gd name="T118" fmla="*/ 574 w 576"/>
              <a:gd name="T119" fmla="*/ 104 h 230"/>
              <a:gd name="T120" fmla="*/ 576 w 576"/>
              <a:gd name="T121" fmla="*/ 114 h 230"/>
              <a:gd name="T122" fmla="*/ 576 w 576"/>
              <a:gd name="T123" fmla="*/ 11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6" h="230">
                <a:moveTo>
                  <a:pt x="576" y="114"/>
                </a:moveTo>
                <a:lnTo>
                  <a:pt x="576" y="114"/>
                </a:lnTo>
                <a:lnTo>
                  <a:pt x="574" y="126"/>
                </a:lnTo>
                <a:lnTo>
                  <a:pt x="570" y="138"/>
                </a:lnTo>
                <a:lnTo>
                  <a:pt x="562" y="148"/>
                </a:lnTo>
                <a:lnTo>
                  <a:pt x="554" y="160"/>
                </a:lnTo>
                <a:lnTo>
                  <a:pt x="540" y="170"/>
                </a:lnTo>
                <a:lnTo>
                  <a:pt x="526" y="178"/>
                </a:lnTo>
                <a:lnTo>
                  <a:pt x="510" y="188"/>
                </a:lnTo>
                <a:lnTo>
                  <a:pt x="492" y="196"/>
                </a:lnTo>
                <a:lnTo>
                  <a:pt x="470" y="204"/>
                </a:lnTo>
                <a:lnTo>
                  <a:pt x="448" y="210"/>
                </a:lnTo>
                <a:lnTo>
                  <a:pt x="424" y="216"/>
                </a:lnTo>
                <a:lnTo>
                  <a:pt x="400" y="220"/>
                </a:lnTo>
                <a:lnTo>
                  <a:pt x="346" y="228"/>
                </a:lnTo>
                <a:lnTo>
                  <a:pt x="288" y="230"/>
                </a:lnTo>
                <a:lnTo>
                  <a:pt x="288" y="230"/>
                </a:lnTo>
                <a:lnTo>
                  <a:pt x="230" y="228"/>
                </a:lnTo>
                <a:lnTo>
                  <a:pt x="176" y="220"/>
                </a:lnTo>
                <a:lnTo>
                  <a:pt x="150" y="216"/>
                </a:lnTo>
                <a:lnTo>
                  <a:pt x="126" y="210"/>
                </a:lnTo>
                <a:lnTo>
                  <a:pt x="104" y="204"/>
                </a:lnTo>
                <a:lnTo>
                  <a:pt x="84" y="196"/>
                </a:lnTo>
                <a:lnTo>
                  <a:pt x="66" y="188"/>
                </a:lnTo>
                <a:lnTo>
                  <a:pt x="48" y="178"/>
                </a:lnTo>
                <a:lnTo>
                  <a:pt x="34" y="170"/>
                </a:lnTo>
                <a:lnTo>
                  <a:pt x="22" y="160"/>
                </a:lnTo>
                <a:lnTo>
                  <a:pt x="12" y="148"/>
                </a:lnTo>
                <a:lnTo>
                  <a:pt x="6" y="138"/>
                </a:lnTo>
                <a:lnTo>
                  <a:pt x="2" y="126"/>
                </a:lnTo>
                <a:lnTo>
                  <a:pt x="0" y="114"/>
                </a:lnTo>
                <a:lnTo>
                  <a:pt x="0" y="114"/>
                </a:lnTo>
                <a:lnTo>
                  <a:pt x="2" y="104"/>
                </a:lnTo>
                <a:lnTo>
                  <a:pt x="6" y="92"/>
                </a:lnTo>
                <a:lnTo>
                  <a:pt x="12" y="80"/>
                </a:lnTo>
                <a:lnTo>
                  <a:pt x="22" y="70"/>
                </a:lnTo>
                <a:lnTo>
                  <a:pt x="34" y="60"/>
                </a:lnTo>
                <a:lnTo>
                  <a:pt x="48" y="50"/>
                </a:lnTo>
                <a:lnTo>
                  <a:pt x="66" y="42"/>
                </a:lnTo>
                <a:lnTo>
                  <a:pt x="84" y="34"/>
                </a:lnTo>
                <a:lnTo>
                  <a:pt x="104" y="26"/>
                </a:lnTo>
                <a:lnTo>
                  <a:pt x="126" y="20"/>
                </a:lnTo>
                <a:lnTo>
                  <a:pt x="150" y="14"/>
                </a:lnTo>
                <a:lnTo>
                  <a:pt x="176" y="10"/>
                </a:lnTo>
                <a:lnTo>
                  <a:pt x="230" y="2"/>
                </a:lnTo>
                <a:lnTo>
                  <a:pt x="288" y="0"/>
                </a:lnTo>
                <a:lnTo>
                  <a:pt x="288" y="0"/>
                </a:lnTo>
                <a:lnTo>
                  <a:pt x="346" y="2"/>
                </a:lnTo>
                <a:lnTo>
                  <a:pt x="400" y="10"/>
                </a:lnTo>
                <a:lnTo>
                  <a:pt x="424" y="14"/>
                </a:lnTo>
                <a:lnTo>
                  <a:pt x="448" y="20"/>
                </a:lnTo>
                <a:lnTo>
                  <a:pt x="470" y="26"/>
                </a:lnTo>
                <a:lnTo>
                  <a:pt x="492" y="34"/>
                </a:lnTo>
                <a:lnTo>
                  <a:pt x="510" y="42"/>
                </a:lnTo>
                <a:lnTo>
                  <a:pt x="526" y="50"/>
                </a:lnTo>
                <a:lnTo>
                  <a:pt x="540" y="60"/>
                </a:lnTo>
                <a:lnTo>
                  <a:pt x="554" y="70"/>
                </a:lnTo>
                <a:lnTo>
                  <a:pt x="562" y="80"/>
                </a:lnTo>
                <a:lnTo>
                  <a:pt x="570" y="92"/>
                </a:lnTo>
                <a:lnTo>
                  <a:pt x="574" y="104"/>
                </a:lnTo>
                <a:lnTo>
                  <a:pt x="576" y="114"/>
                </a:lnTo>
                <a:lnTo>
                  <a:pt x="576" y="11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29" name="Rectangle 33"/>
          <p:cNvSpPr>
            <a:spLocks noChangeArrowheads="1"/>
          </p:cNvSpPr>
          <p:nvPr/>
        </p:nvSpPr>
        <p:spPr bwMode="auto">
          <a:xfrm>
            <a:off x="4410075" y="3587750"/>
            <a:ext cx="3077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0" name="Rectangle 34"/>
          <p:cNvSpPr>
            <a:spLocks noChangeArrowheads="1"/>
          </p:cNvSpPr>
          <p:nvPr/>
        </p:nvSpPr>
        <p:spPr bwMode="auto">
          <a:xfrm>
            <a:off x="3152775" y="3524250"/>
            <a:ext cx="3077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1" name="Rectangle 35"/>
          <p:cNvSpPr>
            <a:spLocks noChangeArrowheads="1"/>
          </p:cNvSpPr>
          <p:nvPr/>
        </p:nvSpPr>
        <p:spPr bwMode="auto">
          <a:xfrm>
            <a:off x="3883025" y="4276725"/>
            <a:ext cx="3077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2" name="Rectangle 36"/>
          <p:cNvSpPr>
            <a:spLocks noChangeArrowheads="1"/>
          </p:cNvSpPr>
          <p:nvPr/>
        </p:nvSpPr>
        <p:spPr bwMode="auto">
          <a:xfrm>
            <a:off x="6022975" y="3956050"/>
            <a:ext cx="3077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3" name="Rectangle 37"/>
          <p:cNvSpPr>
            <a:spLocks noChangeArrowheads="1"/>
          </p:cNvSpPr>
          <p:nvPr/>
        </p:nvSpPr>
        <p:spPr bwMode="auto">
          <a:xfrm>
            <a:off x="5638800" y="2600325"/>
            <a:ext cx="30777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4" name="Rectangle 38"/>
          <p:cNvSpPr>
            <a:spLocks noChangeArrowheads="1"/>
          </p:cNvSpPr>
          <p:nvPr/>
        </p:nvSpPr>
        <p:spPr bwMode="auto">
          <a:xfrm>
            <a:off x="3394075" y="4537075"/>
            <a:ext cx="46166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5" name="Rectangle 39"/>
          <p:cNvSpPr>
            <a:spLocks noChangeArrowheads="1"/>
          </p:cNvSpPr>
          <p:nvPr/>
        </p:nvSpPr>
        <p:spPr bwMode="auto">
          <a:xfrm>
            <a:off x="6756400" y="3844925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6" name="Rectangle 40"/>
          <p:cNvSpPr>
            <a:spLocks noChangeArrowheads="1"/>
          </p:cNvSpPr>
          <p:nvPr/>
        </p:nvSpPr>
        <p:spPr bwMode="auto">
          <a:xfrm>
            <a:off x="4660900" y="4276725"/>
            <a:ext cx="76944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xxxxxxxxxxxxxxx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7" name="Rectangle 41"/>
          <p:cNvSpPr>
            <a:spLocks noChangeArrowheads="1"/>
          </p:cNvSpPr>
          <p:nvPr/>
        </p:nvSpPr>
        <p:spPr bwMode="auto">
          <a:xfrm>
            <a:off x="5972175" y="2959100"/>
            <a:ext cx="76944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xxxxxxxxxxxxxxx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8" name="Rectangle 42"/>
          <p:cNvSpPr>
            <a:spLocks noChangeArrowheads="1"/>
          </p:cNvSpPr>
          <p:nvPr/>
        </p:nvSpPr>
        <p:spPr bwMode="auto">
          <a:xfrm>
            <a:off x="5972175" y="3117850"/>
            <a:ext cx="56425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xxxxxxxxxxx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39" name="Rectangle 43"/>
          <p:cNvSpPr>
            <a:spLocks noChangeArrowheads="1"/>
          </p:cNvSpPr>
          <p:nvPr/>
        </p:nvSpPr>
        <p:spPr bwMode="auto">
          <a:xfrm>
            <a:off x="6022975" y="2343150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0" name="Rectangle 44"/>
          <p:cNvSpPr>
            <a:spLocks noChangeArrowheads="1"/>
          </p:cNvSpPr>
          <p:nvPr/>
        </p:nvSpPr>
        <p:spPr bwMode="auto">
          <a:xfrm>
            <a:off x="4737100" y="2511425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1" name="Rectangle 45"/>
          <p:cNvSpPr>
            <a:spLocks noChangeArrowheads="1"/>
          </p:cNvSpPr>
          <p:nvPr/>
        </p:nvSpPr>
        <p:spPr bwMode="auto">
          <a:xfrm>
            <a:off x="2908300" y="3194050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2" name="Rectangle 46"/>
          <p:cNvSpPr>
            <a:spLocks noChangeArrowheads="1"/>
          </p:cNvSpPr>
          <p:nvPr/>
        </p:nvSpPr>
        <p:spPr bwMode="auto">
          <a:xfrm>
            <a:off x="2263775" y="3514725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143" name="Rectangle 47"/>
          <p:cNvSpPr>
            <a:spLocks noChangeArrowheads="1"/>
          </p:cNvSpPr>
          <p:nvPr/>
        </p:nvSpPr>
        <p:spPr bwMode="auto">
          <a:xfrm>
            <a:off x="2714625" y="3965575"/>
            <a:ext cx="2564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xxxxx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172174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RÉPARTITION DES TEMPS DE PAROLE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58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ENTRETIENS EN GROUPE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6224" name="Rectangle 6"/>
          <p:cNvSpPr>
            <a:spLocks noChangeArrowheads="1"/>
          </p:cNvSpPr>
          <p:nvPr/>
        </p:nvSpPr>
        <p:spPr bwMode="auto">
          <a:xfrm>
            <a:off x="4298950" y="2471738"/>
            <a:ext cx="603250" cy="1047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5" name="Rectangle 7"/>
          <p:cNvSpPr>
            <a:spLocks noChangeArrowheads="1"/>
          </p:cNvSpPr>
          <p:nvPr/>
        </p:nvSpPr>
        <p:spPr bwMode="auto">
          <a:xfrm>
            <a:off x="4298950" y="2471738"/>
            <a:ext cx="603250" cy="104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6" name="Rectangle 8"/>
          <p:cNvSpPr>
            <a:spLocks noChangeArrowheads="1"/>
          </p:cNvSpPr>
          <p:nvPr/>
        </p:nvSpPr>
        <p:spPr bwMode="auto">
          <a:xfrm>
            <a:off x="4930775" y="2471738"/>
            <a:ext cx="428625" cy="1047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7" name="Rectangle 9"/>
          <p:cNvSpPr>
            <a:spLocks noChangeArrowheads="1"/>
          </p:cNvSpPr>
          <p:nvPr/>
        </p:nvSpPr>
        <p:spPr bwMode="auto">
          <a:xfrm>
            <a:off x="4930775" y="2471738"/>
            <a:ext cx="428625" cy="104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8" name="Rectangle 10"/>
          <p:cNvSpPr>
            <a:spLocks noChangeArrowheads="1"/>
          </p:cNvSpPr>
          <p:nvPr/>
        </p:nvSpPr>
        <p:spPr bwMode="auto">
          <a:xfrm>
            <a:off x="5384800" y="2471738"/>
            <a:ext cx="746125" cy="1047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29" name="Rectangle 11"/>
          <p:cNvSpPr>
            <a:spLocks noChangeArrowheads="1"/>
          </p:cNvSpPr>
          <p:nvPr/>
        </p:nvSpPr>
        <p:spPr bwMode="auto">
          <a:xfrm>
            <a:off x="5384800" y="2471738"/>
            <a:ext cx="746125" cy="104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0" name="Rectangle 12"/>
          <p:cNvSpPr>
            <a:spLocks noChangeArrowheads="1"/>
          </p:cNvSpPr>
          <p:nvPr/>
        </p:nvSpPr>
        <p:spPr bwMode="auto">
          <a:xfrm>
            <a:off x="6159500" y="2471738"/>
            <a:ext cx="1000125" cy="104775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1" name="Rectangle 13"/>
          <p:cNvSpPr>
            <a:spLocks noChangeArrowheads="1"/>
          </p:cNvSpPr>
          <p:nvPr/>
        </p:nvSpPr>
        <p:spPr bwMode="auto">
          <a:xfrm>
            <a:off x="6159500" y="2471738"/>
            <a:ext cx="1000125" cy="104775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2" name="Rectangle 14"/>
          <p:cNvSpPr>
            <a:spLocks noChangeArrowheads="1"/>
          </p:cNvSpPr>
          <p:nvPr/>
        </p:nvSpPr>
        <p:spPr bwMode="auto">
          <a:xfrm>
            <a:off x="4298950" y="4875213"/>
            <a:ext cx="8890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3" name="Rectangle 15"/>
          <p:cNvSpPr>
            <a:spLocks noChangeArrowheads="1"/>
          </p:cNvSpPr>
          <p:nvPr/>
        </p:nvSpPr>
        <p:spPr bwMode="auto">
          <a:xfrm>
            <a:off x="4298950" y="4875213"/>
            <a:ext cx="8890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4" name="Rectangle 16"/>
          <p:cNvSpPr>
            <a:spLocks noChangeArrowheads="1"/>
          </p:cNvSpPr>
          <p:nvPr/>
        </p:nvSpPr>
        <p:spPr bwMode="auto">
          <a:xfrm>
            <a:off x="442277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5" name="Rectangle 17"/>
          <p:cNvSpPr>
            <a:spLocks noChangeArrowheads="1"/>
          </p:cNvSpPr>
          <p:nvPr/>
        </p:nvSpPr>
        <p:spPr bwMode="auto">
          <a:xfrm>
            <a:off x="442277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6" name="Rectangle 18"/>
          <p:cNvSpPr>
            <a:spLocks noChangeArrowheads="1"/>
          </p:cNvSpPr>
          <p:nvPr/>
        </p:nvSpPr>
        <p:spPr bwMode="auto">
          <a:xfrm>
            <a:off x="451802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7" name="Rectangle 19"/>
          <p:cNvSpPr>
            <a:spLocks noChangeArrowheads="1"/>
          </p:cNvSpPr>
          <p:nvPr/>
        </p:nvSpPr>
        <p:spPr bwMode="auto">
          <a:xfrm>
            <a:off x="451802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8" name="Rectangle 20"/>
          <p:cNvSpPr>
            <a:spLocks noChangeArrowheads="1"/>
          </p:cNvSpPr>
          <p:nvPr/>
        </p:nvSpPr>
        <p:spPr bwMode="auto">
          <a:xfrm>
            <a:off x="461327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39" name="Rectangle 21"/>
          <p:cNvSpPr>
            <a:spLocks noChangeArrowheads="1"/>
          </p:cNvSpPr>
          <p:nvPr/>
        </p:nvSpPr>
        <p:spPr bwMode="auto">
          <a:xfrm>
            <a:off x="461327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0" name="Rectangle 22"/>
          <p:cNvSpPr>
            <a:spLocks noChangeArrowheads="1"/>
          </p:cNvSpPr>
          <p:nvPr/>
        </p:nvSpPr>
        <p:spPr bwMode="auto">
          <a:xfrm>
            <a:off x="4708525" y="4875213"/>
            <a:ext cx="1428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1" name="Rectangle 23"/>
          <p:cNvSpPr>
            <a:spLocks noChangeArrowheads="1"/>
          </p:cNvSpPr>
          <p:nvPr/>
        </p:nvSpPr>
        <p:spPr bwMode="auto">
          <a:xfrm>
            <a:off x="4708525" y="4875213"/>
            <a:ext cx="1428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2" name="Rectangle 24"/>
          <p:cNvSpPr>
            <a:spLocks noChangeArrowheads="1"/>
          </p:cNvSpPr>
          <p:nvPr/>
        </p:nvSpPr>
        <p:spPr bwMode="auto">
          <a:xfrm>
            <a:off x="4886325" y="4875213"/>
            <a:ext cx="603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3" name="Rectangle 25"/>
          <p:cNvSpPr>
            <a:spLocks noChangeArrowheads="1"/>
          </p:cNvSpPr>
          <p:nvPr/>
        </p:nvSpPr>
        <p:spPr bwMode="auto">
          <a:xfrm>
            <a:off x="4886325" y="4875213"/>
            <a:ext cx="603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4" name="Rectangle 26"/>
          <p:cNvSpPr>
            <a:spLocks noChangeArrowheads="1"/>
          </p:cNvSpPr>
          <p:nvPr/>
        </p:nvSpPr>
        <p:spPr bwMode="auto">
          <a:xfrm>
            <a:off x="4981575" y="4875213"/>
            <a:ext cx="285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5" name="Rectangle 27"/>
          <p:cNvSpPr>
            <a:spLocks noChangeArrowheads="1"/>
          </p:cNvSpPr>
          <p:nvPr/>
        </p:nvSpPr>
        <p:spPr bwMode="auto">
          <a:xfrm>
            <a:off x="4981575" y="4875213"/>
            <a:ext cx="285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6" name="Rectangle 28"/>
          <p:cNvSpPr>
            <a:spLocks noChangeArrowheads="1"/>
          </p:cNvSpPr>
          <p:nvPr/>
        </p:nvSpPr>
        <p:spPr bwMode="auto">
          <a:xfrm>
            <a:off x="5048250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7" name="Rectangle 29"/>
          <p:cNvSpPr>
            <a:spLocks noChangeArrowheads="1"/>
          </p:cNvSpPr>
          <p:nvPr/>
        </p:nvSpPr>
        <p:spPr bwMode="auto">
          <a:xfrm>
            <a:off x="5048250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8" name="Rectangle 30"/>
          <p:cNvSpPr>
            <a:spLocks noChangeArrowheads="1"/>
          </p:cNvSpPr>
          <p:nvPr/>
        </p:nvSpPr>
        <p:spPr bwMode="auto">
          <a:xfrm>
            <a:off x="5143500" y="4875213"/>
            <a:ext cx="285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49" name="Rectangle 31"/>
          <p:cNvSpPr>
            <a:spLocks noChangeArrowheads="1"/>
          </p:cNvSpPr>
          <p:nvPr/>
        </p:nvSpPr>
        <p:spPr bwMode="auto">
          <a:xfrm>
            <a:off x="5143500" y="4875213"/>
            <a:ext cx="285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0" name="Rectangle 32"/>
          <p:cNvSpPr>
            <a:spLocks noChangeArrowheads="1"/>
          </p:cNvSpPr>
          <p:nvPr/>
        </p:nvSpPr>
        <p:spPr bwMode="auto">
          <a:xfrm>
            <a:off x="5207000" y="4875213"/>
            <a:ext cx="603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1" name="Rectangle 33"/>
          <p:cNvSpPr>
            <a:spLocks noChangeArrowheads="1"/>
          </p:cNvSpPr>
          <p:nvPr/>
        </p:nvSpPr>
        <p:spPr bwMode="auto">
          <a:xfrm>
            <a:off x="5207000" y="4875213"/>
            <a:ext cx="603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2" name="Rectangle 34"/>
          <p:cNvSpPr>
            <a:spLocks noChangeArrowheads="1"/>
          </p:cNvSpPr>
          <p:nvPr/>
        </p:nvSpPr>
        <p:spPr bwMode="auto">
          <a:xfrm>
            <a:off x="5302250" y="4875213"/>
            <a:ext cx="285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3" name="Rectangle 35"/>
          <p:cNvSpPr>
            <a:spLocks noChangeArrowheads="1"/>
          </p:cNvSpPr>
          <p:nvPr/>
        </p:nvSpPr>
        <p:spPr bwMode="auto">
          <a:xfrm>
            <a:off x="5302250" y="4875213"/>
            <a:ext cx="285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4" name="Rectangle 36"/>
          <p:cNvSpPr>
            <a:spLocks noChangeArrowheads="1"/>
          </p:cNvSpPr>
          <p:nvPr/>
        </p:nvSpPr>
        <p:spPr bwMode="auto">
          <a:xfrm>
            <a:off x="536892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5" name="Rectangle 37"/>
          <p:cNvSpPr>
            <a:spLocks noChangeArrowheads="1"/>
          </p:cNvSpPr>
          <p:nvPr/>
        </p:nvSpPr>
        <p:spPr bwMode="auto">
          <a:xfrm>
            <a:off x="536892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6" name="Rectangle 38"/>
          <p:cNvSpPr>
            <a:spLocks noChangeArrowheads="1"/>
          </p:cNvSpPr>
          <p:nvPr/>
        </p:nvSpPr>
        <p:spPr bwMode="auto">
          <a:xfrm>
            <a:off x="546417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7" name="Rectangle 39"/>
          <p:cNvSpPr>
            <a:spLocks noChangeArrowheads="1"/>
          </p:cNvSpPr>
          <p:nvPr/>
        </p:nvSpPr>
        <p:spPr bwMode="auto">
          <a:xfrm>
            <a:off x="546417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8" name="Rectangle 40"/>
          <p:cNvSpPr>
            <a:spLocks noChangeArrowheads="1"/>
          </p:cNvSpPr>
          <p:nvPr/>
        </p:nvSpPr>
        <p:spPr bwMode="auto">
          <a:xfrm>
            <a:off x="555942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59" name="Rectangle 41"/>
          <p:cNvSpPr>
            <a:spLocks noChangeArrowheads="1"/>
          </p:cNvSpPr>
          <p:nvPr/>
        </p:nvSpPr>
        <p:spPr bwMode="auto">
          <a:xfrm>
            <a:off x="555942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0" name="Rectangle 42"/>
          <p:cNvSpPr>
            <a:spLocks noChangeArrowheads="1"/>
          </p:cNvSpPr>
          <p:nvPr/>
        </p:nvSpPr>
        <p:spPr bwMode="auto">
          <a:xfrm>
            <a:off x="5654675" y="4875213"/>
            <a:ext cx="857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1" name="Rectangle 43"/>
          <p:cNvSpPr>
            <a:spLocks noChangeArrowheads="1"/>
          </p:cNvSpPr>
          <p:nvPr/>
        </p:nvSpPr>
        <p:spPr bwMode="auto">
          <a:xfrm>
            <a:off x="5654675" y="4875213"/>
            <a:ext cx="857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2" name="Rectangle 44"/>
          <p:cNvSpPr>
            <a:spLocks noChangeArrowheads="1"/>
          </p:cNvSpPr>
          <p:nvPr/>
        </p:nvSpPr>
        <p:spPr bwMode="auto">
          <a:xfrm>
            <a:off x="5778500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3" name="Rectangle 45"/>
          <p:cNvSpPr>
            <a:spLocks noChangeArrowheads="1"/>
          </p:cNvSpPr>
          <p:nvPr/>
        </p:nvSpPr>
        <p:spPr bwMode="auto">
          <a:xfrm>
            <a:off x="5778500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4" name="Rectangle 46"/>
          <p:cNvSpPr>
            <a:spLocks noChangeArrowheads="1"/>
          </p:cNvSpPr>
          <p:nvPr/>
        </p:nvSpPr>
        <p:spPr bwMode="auto">
          <a:xfrm>
            <a:off x="5870575" y="4875213"/>
            <a:ext cx="317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5" name="Rectangle 47"/>
          <p:cNvSpPr>
            <a:spLocks noChangeArrowheads="1"/>
          </p:cNvSpPr>
          <p:nvPr/>
        </p:nvSpPr>
        <p:spPr bwMode="auto">
          <a:xfrm>
            <a:off x="5870575" y="4875213"/>
            <a:ext cx="317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6" name="Rectangle 48"/>
          <p:cNvSpPr>
            <a:spLocks noChangeArrowheads="1"/>
          </p:cNvSpPr>
          <p:nvPr/>
        </p:nvSpPr>
        <p:spPr bwMode="auto">
          <a:xfrm>
            <a:off x="5937250" y="4875213"/>
            <a:ext cx="603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7" name="Rectangle 49"/>
          <p:cNvSpPr>
            <a:spLocks noChangeArrowheads="1"/>
          </p:cNvSpPr>
          <p:nvPr/>
        </p:nvSpPr>
        <p:spPr bwMode="auto">
          <a:xfrm>
            <a:off x="5937250" y="4875213"/>
            <a:ext cx="603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8" name="Rectangle 50"/>
          <p:cNvSpPr>
            <a:spLocks noChangeArrowheads="1"/>
          </p:cNvSpPr>
          <p:nvPr/>
        </p:nvSpPr>
        <p:spPr bwMode="auto">
          <a:xfrm>
            <a:off x="6032500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69" name="Rectangle 51"/>
          <p:cNvSpPr>
            <a:spLocks noChangeArrowheads="1"/>
          </p:cNvSpPr>
          <p:nvPr/>
        </p:nvSpPr>
        <p:spPr bwMode="auto">
          <a:xfrm>
            <a:off x="6032500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0" name="Rectangle 52"/>
          <p:cNvSpPr>
            <a:spLocks noChangeArrowheads="1"/>
          </p:cNvSpPr>
          <p:nvPr/>
        </p:nvSpPr>
        <p:spPr bwMode="auto">
          <a:xfrm>
            <a:off x="6124575" y="4875213"/>
            <a:ext cx="317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1" name="Rectangle 53"/>
          <p:cNvSpPr>
            <a:spLocks noChangeArrowheads="1"/>
          </p:cNvSpPr>
          <p:nvPr/>
        </p:nvSpPr>
        <p:spPr bwMode="auto">
          <a:xfrm>
            <a:off x="6124575" y="4875213"/>
            <a:ext cx="317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2" name="Rectangle 54"/>
          <p:cNvSpPr>
            <a:spLocks noChangeArrowheads="1"/>
          </p:cNvSpPr>
          <p:nvPr/>
        </p:nvSpPr>
        <p:spPr bwMode="auto">
          <a:xfrm>
            <a:off x="6194425" y="4875213"/>
            <a:ext cx="857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3" name="Rectangle 55"/>
          <p:cNvSpPr>
            <a:spLocks noChangeArrowheads="1"/>
          </p:cNvSpPr>
          <p:nvPr/>
        </p:nvSpPr>
        <p:spPr bwMode="auto">
          <a:xfrm>
            <a:off x="6194425" y="4875213"/>
            <a:ext cx="857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4" name="Rectangle 56"/>
          <p:cNvSpPr>
            <a:spLocks noChangeArrowheads="1"/>
          </p:cNvSpPr>
          <p:nvPr/>
        </p:nvSpPr>
        <p:spPr bwMode="auto">
          <a:xfrm>
            <a:off x="6318250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5" name="Rectangle 57"/>
          <p:cNvSpPr>
            <a:spLocks noChangeArrowheads="1"/>
          </p:cNvSpPr>
          <p:nvPr/>
        </p:nvSpPr>
        <p:spPr bwMode="auto">
          <a:xfrm>
            <a:off x="6318250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6" name="Rectangle 58"/>
          <p:cNvSpPr>
            <a:spLocks noChangeArrowheads="1"/>
          </p:cNvSpPr>
          <p:nvPr/>
        </p:nvSpPr>
        <p:spPr bwMode="auto">
          <a:xfrm>
            <a:off x="6413500" y="4875213"/>
            <a:ext cx="539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7" name="Rectangle 59"/>
          <p:cNvSpPr>
            <a:spLocks noChangeArrowheads="1"/>
          </p:cNvSpPr>
          <p:nvPr/>
        </p:nvSpPr>
        <p:spPr bwMode="auto">
          <a:xfrm>
            <a:off x="6413500" y="4875213"/>
            <a:ext cx="539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8" name="Rectangle 60"/>
          <p:cNvSpPr>
            <a:spLocks noChangeArrowheads="1"/>
          </p:cNvSpPr>
          <p:nvPr/>
        </p:nvSpPr>
        <p:spPr bwMode="auto">
          <a:xfrm>
            <a:off x="650557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79" name="Rectangle 61"/>
          <p:cNvSpPr>
            <a:spLocks noChangeArrowheads="1"/>
          </p:cNvSpPr>
          <p:nvPr/>
        </p:nvSpPr>
        <p:spPr bwMode="auto">
          <a:xfrm>
            <a:off x="650557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0" name="Rectangle 62"/>
          <p:cNvSpPr>
            <a:spLocks noChangeArrowheads="1"/>
          </p:cNvSpPr>
          <p:nvPr/>
        </p:nvSpPr>
        <p:spPr bwMode="auto">
          <a:xfrm>
            <a:off x="660082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1" name="Rectangle 63"/>
          <p:cNvSpPr>
            <a:spLocks noChangeArrowheads="1"/>
          </p:cNvSpPr>
          <p:nvPr/>
        </p:nvSpPr>
        <p:spPr bwMode="auto">
          <a:xfrm>
            <a:off x="660082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2" name="Rectangle 64"/>
          <p:cNvSpPr>
            <a:spLocks noChangeArrowheads="1"/>
          </p:cNvSpPr>
          <p:nvPr/>
        </p:nvSpPr>
        <p:spPr bwMode="auto">
          <a:xfrm>
            <a:off x="6696075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3" name="Rectangle 65"/>
          <p:cNvSpPr>
            <a:spLocks noChangeArrowheads="1"/>
          </p:cNvSpPr>
          <p:nvPr/>
        </p:nvSpPr>
        <p:spPr bwMode="auto">
          <a:xfrm>
            <a:off x="6696075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4" name="Rectangle 66"/>
          <p:cNvSpPr>
            <a:spLocks noChangeArrowheads="1"/>
          </p:cNvSpPr>
          <p:nvPr/>
        </p:nvSpPr>
        <p:spPr bwMode="auto">
          <a:xfrm>
            <a:off x="6791325" y="4875213"/>
            <a:ext cx="1111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5" name="Rectangle 67"/>
          <p:cNvSpPr>
            <a:spLocks noChangeArrowheads="1"/>
          </p:cNvSpPr>
          <p:nvPr/>
        </p:nvSpPr>
        <p:spPr bwMode="auto">
          <a:xfrm>
            <a:off x="6791325" y="4875213"/>
            <a:ext cx="1111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6" name="Rectangle 68"/>
          <p:cNvSpPr>
            <a:spLocks noChangeArrowheads="1"/>
          </p:cNvSpPr>
          <p:nvPr/>
        </p:nvSpPr>
        <p:spPr bwMode="auto">
          <a:xfrm>
            <a:off x="6940550" y="4875213"/>
            <a:ext cx="57150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7" name="Rectangle 69"/>
          <p:cNvSpPr>
            <a:spLocks noChangeArrowheads="1"/>
          </p:cNvSpPr>
          <p:nvPr/>
        </p:nvSpPr>
        <p:spPr bwMode="auto">
          <a:xfrm>
            <a:off x="6940550" y="4875213"/>
            <a:ext cx="57150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8" name="Rectangle 70"/>
          <p:cNvSpPr>
            <a:spLocks noChangeArrowheads="1"/>
          </p:cNvSpPr>
          <p:nvPr/>
        </p:nvSpPr>
        <p:spPr bwMode="auto">
          <a:xfrm>
            <a:off x="7035800" y="4875213"/>
            <a:ext cx="2857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89" name="Rectangle 71"/>
          <p:cNvSpPr>
            <a:spLocks noChangeArrowheads="1"/>
          </p:cNvSpPr>
          <p:nvPr/>
        </p:nvSpPr>
        <p:spPr bwMode="auto">
          <a:xfrm>
            <a:off x="7035800" y="4875213"/>
            <a:ext cx="2857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0" name="Rectangle 72"/>
          <p:cNvSpPr>
            <a:spLocks noChangeArrowheads="1"/>
          </p:cNvSpPr>
          <p:nvPr/>
        </p:nvSpPr>
        <p:spPr bwMode="auto">
          <a:xfrm>
            <a:off x="7099300" y="4875213"/>
            <a:ext cx="60325" cy="101600"/>
          </a:xfrm>
          <a:prstGeom prst="rect">
            <a:avLst/>
          </a:pr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1" name="Rectangle 73"/>
          <p:cNvSpPr>
            <a:spLocks noChangeArrowheads="1"/>
          </p:cNvSpPr>
          <p:nvPr/>
        </p:nvSpPr>
        <p:spPr bwMode="auto">
          <a:xfrm>
            <a:off x="7099300" y="4875213"/>
            <a:ext cx="60325" cy="1016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2" name="Freeform 74"/>
          <p:cNvSpPr>
            <a:spLocks/>
          </p:cNvSpPr>
          <p:nvPr/>
        </p:nvSpPr>
        <p:spPr bwMode="auto">
          <a:xfrm>
            <a:off x="3203575" y="2525713"/>
            <a:ext cx="1031875" cy="406400"/>
          </a:xfrm>
          <a:custGeom>
            <a:avLst/>
            <a:gdLst>
              <a:gd name="T0" fmla="*/ 0 w 650"/>
              <a:gd name="T1" fmla="*/ 256 h 256"/>
              <a:gd name="T2" fmla="*/ 0 w 650"/>
              <a:gd name="T3" fmla="*/ 0 h 256"/>
              <a:gd name="T4" fmla="*/ 650 w 650"/>
              <a:gd name="T5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0" h="256">
                <a:moveTo>
                  <a:pt x="0" y="256"/>
                </a:moveTo>
                <a:lnTo>
                  <a:pt x="0" y="0"/>
                </a:lnTo>
                <a:lnTo>
                  <a:pt x="650" y="0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3" name="Freeform 75"/>
          <p:cNvSpPr>
            <a:spLocks/>
          </p:cNvSpPr>
          <p:nvPr/>
        </p:nvSpPr>
        <p:spPr bwMode="auto">
          <a:xfrm>
            <a:off x="4213225" y="24939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4" name="Freeform 76"/>
          <p:cNvSpPr>
            <a:spLocks/>
          </p:cNvSpPr>
          <p:nvPr/>
        </p:nvSpPr>
        <p:spPr bwMode="auto">
          <a:xfrm>
            <a:off x="4213225" y="24939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5" name="Freeform 77"/>
          <p:cNvSpPr>
            <a:spLocks/>
          </p:cNvSpPr>
          <p:nvPr/>
        </p:nvSpPr>
        <p:spPr bwMode="auto">
          <a:xfrm>
            <a:off x="3203575" y="4516438"/>
            <a:ext cx="1031875" cy="409575"/>
          </a:xfrm>
          <a:custGeom>
            <a:avLst/>
            <a:gdLst>
              <a:gd name="T0" fmla="*/ 0 w 650"/>
              <a:gd name="T1" fmla="*/ 0 h 258"/>
              <a:gd name="T2" fmla="*/ 0 w 650"/>
              <a:gd name="T3" fmla="*/ 258 h 258"/>
              <a:gd name="T4" fmla="*/ 650 w 650"/>
              <a:gd name="T5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0" h="258">
                <a:moveTo>
                  <a:pt x="0" y="0"/>
                </a:moveTo>
                <a:lnTo>
                  <a:pt x="0" y="258"/>
                </a:lnTo>
                <a:lnTo>
                  <a:pt x="650" y="258"/>
                </a:lnTo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6" name="Freeform 78"/>
          <p:cNvSpPr>
            <a:spLocks/>
          </p:cNvSpPr>
          <p:nvPr/>
        </p:nvSpPr>
        <p:spPr bwMode="auto">
          <a:xfrm>
            <a:off x="4213225" y="48942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7" name="Freeform 79"/>
          <p:cNvSpPr>
            <a:spLocks/>
          </p:cNvSpPr>
          <p:nvPr/>
        </p:nvSpPr>
        <p:spPr bwMode="auto">
          <a:xfrm>
            <a:off x="4213225" y="4894263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8" name="Rectangle 80"/>
          <p:cNvSpPr>
            <a:spLocks noChangeArrowheads="1"/>
          </p:cNvSpPr>
          <p:nvPr/>
        </p:nvSpPr>
        <p:spPr bwMode="auto">
          <a:xfrm>
            <a:off x="3540125" y="4821238"/>
            <a:ext cx="317500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299" name="Rectangle 81"/>
          <p:cNvSpPr>
            <a:spLocks noChangeArrowheads="1"/>
          </p:cNvSpPr>
          <p:nvPr/>
        </p:nvSpPr>
        <p:spPr bwMode="auto">
          <a:xfrm>
            <a:off x="3540125" y="4821238"/>
            <a:ext cx="317500" cy="2032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0" name="Rectangle 82"/>
          <p:cNvSpPr>
            <a:spLocks noChangeArrowheads="1"/>
          </p:cNvSpPr>
          <p:nvPr/>
        </p:nvSpPr>
        <p:spPr bwMode="auto">
          <a:xfrm>
            <a:off x="3524250" y="2424113"/>
            <a:ext cx="349250" cy="2000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1" name="Rectangle 83"/>
          <p:cNvSpPr>
            <a:spLocks noChangeArrowheads="1"/>
          </p:cNvSpPr>
          <p:nvPr/>
        </p:nvSpPr>
        <p:spPr bwMode="auto">
          <a:xfrm>
            <a:off x="3524250" y="2424113"/>
            <a:ext cx="349250" cy="2000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2" name="Freeform 84"/>
          <p:cNvSpPr>
            <a:spLocks/>
          </p:cNvSpPr>
          <p:nvPr/>
        </p:nvSpPr>
        <p:spPr bwMode="auto">
          <a:xfrm>
            <a:off x="2667000" y="3160713"/>
            <a:ext cx="1069975" cy="1076325"/>
          </a:xfrm>
          <a:custGeom>
            <a:avLst/>
            <a:gdLst>
              <a:gd name="T0" fmla="*/ 674 w 674"/>
              <a:gd name="T1" fmla="*/ 340 h 678"/>
              <a:gd name="T2" fmla="*/ 668 w 674"/>
              <a:gd name="T3" fmla="*/ 408 h 678"/>
              <a:gd name="T4" fmla="*/ 648 w 674"/>
              <a:gd name="T5" fmla="*/ 470 h 678"/>
              <a:gd name="T6" fmla="*/ 618 w 674"/>
              <a:gd name="T7" fmla="*/ 528 h 678"/>
              <a:gd name="T8" fmla="*/ 576 w 674"/>
              <a:gd name="T9" fmla="*/ 578 h 678"/>
              <a:gd name="T10" fmla="*/ 526 w 674"/>
              <a:gd name="T11" fmla="*/ 620 h 678"/>
              <a:gd name="T12" fmla="*/ 468 w 674"/>
              <a:gd name="T13" fmla="*/ 652 h 678"/>
              <a:gd name="T14" fmla="*/ 406 w 674"/>
              <a:gd name="T15" fmla="*/ 670 h 678"/>
              <a:gd name="T16" fmla="*/ 338 w 674"/>
              <a:gd name="T17" fmla="*/ 678 h 678"/>
              <a:gd name="T18" fmla="*/ 302 w 674"/>
              <a:gd name="T19" fmla="*/ 676 h 678"/>
              <a:gd name="T20" fmla="*/ 236 w 674"/>
              <a:gd name="T21" fmla="*/ 662 h 678"/>
              <a:gd name="T22" fmla="*/ 176 w 674"/>
              <a:gd name="T23" fmla="*/ 636 h 678"/>
              <a:gd name="T24" fmla="*/ 122 w 674"/>
              <a:gd name="T25" fmla="*/ 600 h 678"/>
              <a:gd name="T26" fmla="*/ 76 w 674"/>
              <a:gd name="T27" fmla="*/ 554 h 678"/>
              <a:gd name="T28" fmla="*/ 40 w 674"/>
              <a:gd name="T29" fmla="*/ 500 h 678"/>
              <a:gd name="T30" fmla="*/ 14 w 674"/>
              <a:gd name="T31" fmla="*/ 440 h 678"/>
              <a:gd name="T32" fmla="*/ 2 w 674"/>
              <a:gd name="T33" fmla="*/ 374 h 678"/>
              <a:gd name="T34" fmla="*/ 0 w 674"/>
              <a:gd name="T35" fmla="*/ 340 h 678"/>
              <a:gd name="T36" fmla="*/ 6 w 674"/>
              <a:gd name="T37" fmla="*/ 270 h 678"/>
              <a:gd name="T38" fmla="*/ 26 w 674"/>
              <a:gd name="T39" fmla="*/ 208 h 678"/>
              <a:gd name="T40" fmla="*/ 58 w 674"/>
              <a:gd name="T41" fmla="*/ 150 h 678"/>
              <a:gd name="T42" fmla="*/ 98 w 674"/>
              <a:gd name="T43" fmla="*/ 100 h 678"/>
              <a:gd name="T44" fmla="*/ 148 w 674"/>
              <a:gd name="T45" fmla="*/ 58 h 678"/>
              <a:gd name="T46" fmla="*/ 206 w 674"/>
              <a:gd name="T47" fmla="*/ 28 h 678"/>
              <a:gd name="T48" fmla="*/ 270 w 674"/>
              <a:gd name="T49" fmla="*/ 8 h 678"/>
              <a:gd name="T50" fmla="*/ 338 w 674"/>
              <a:gd name="T51" fmla="*/ 0 h 678"/>
              <a:gd name="T52" fmla="*/ 372 w 674"/>
              <a:gd name="T53" fmla="*/ 2 h 678"/>
              <a:gd name="T54" fmla="*/ 438 w 674"/>
              <a:gd name="T55" fmla="*/ 16 h 678"/>
              <a:gd name="T56" fmla="*/ 498 w 674"/>
              <a:gd name="T57" fmla="*/ 42 h 678"/>
              <a:gd name="T58" fmla="*/ 552 w 674"/>
              <a:gd name="T59" fmla="*/ 78 h 678"/>
              <a:gd name="T60" fmla="*/ 598 w 674"/>
              <a:gd name="T61" fmla="*/ 124 h 678"/>
              <a:gd name="T62" fmla="*/ 634 w 674"/>
              <a:gd name="T63" fmla="*/ 178 h 678"/>
              <a:gd name="T64" fmla="*/ 660 w 674"/>
              <a:gd name="T65" fmla="*/ 238 h 678"/>
              <a:gd name="T66" fmla="*/ 674 w 674"/>
              <a:gd name="T67" fmla="*/ 304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74" h="678">
                <a:moveTo>
                  <a:pt x="674" y="340"/>
                </a:moveTo>
                <a:lnTo>
                  <a:pt x="674" y="340"/>
                </a:lnTo>
                <a:lnTo>
                  <a:pt x="674" y="374"/>
                </a:lnTo>
                <a:lnTo>
                  <a:pt x="668" y="408"/>
                </a:lnTo>
                <a:lnTo>
                  <a:pt x="660" y="440"/>
                </a:lnTo>
                <a:lnTo>
                  <a:pt x="648" y="470"/>
                </a:lnTo>
                <a:lnTo>
                  <a:pt x="634" y="500"/>
                </a:lnTo>
                <a:lnTo>
                  <a:pt x="618" y="528"/>
                </a:lnTo>
                <a:lnTo>
                  <a:pt x="598" y="554"/>
                </a:lnTo>
                <a:lnTo>
                  <a:pt x="576" y="578"/>
                </a:lnTo>
                <a:lnTo>
                  <a:pt x="552" y="600"/>
                </a:lnTo>
                <a:lnTo>
                  <a:pt x="526" y="620"/>
                </a:lnTo>
                <a:lnTo>
                  <a:pt x="498" y="636"/>
                </a:lnTo>
                <a:lnTo>
                  <a:pt x="468" y="652"/>
                </a:lnTo>
                <a:lnTo>
                  <a:pt x="438" y="662"/>
                </a:lnTo>
                <a:lnTo>
                  <a:pt x="406" y="670"/>
                </a:lnTo>
                <a:lnTo>
                  <a:pt x="372" y="676"/>
                </a:lnTo>
                <a:lnTo>
                  <a:pt x="338" y="678"/>
                </a:lnTo>
                <a:lnTo>
                  <a:pt x="338" y="678"/>
                </a:lnTo>
                <a:lnTo>
                  <a:pt x="302" y="676"/>
                </a:lnTo>
                <a:lnTo>
                  <a:pt x="270" y="670"/>
                </a:lnTo>
                <a:lnTo>
                  <a:pt x="236" y="662"/>
                </a:lnTo>
                <a:lnTo>
                  <a:pt x="206" y="652"/>
                </a:lnTo>
                <a:lnTo>
                  <a:pt x="176" y="636"/>
                </a:lnTo>
                <a:lnTo>
                  <a:pt x="148" y="620"/>
                </a:lnTo>
                <a:lnTo>
                  <a:pt x="122" y="600"/>
                </a:lnTo>
                <a:lnTo>
                  <a:pt x="98" y="578"/>
                </a:lnTo>
                <a:lnTo>
                  <a:pt x="76" y="554"/>
                </a:lnTo>
                <a:lnTo>
                  <a:pt x="58" y="528"/>
                </a:lnTo>
                <a:lnTo>
                  <a:pt x="40" y="500"/>
                </a:lnTo>
                <a:lnTo>
                  <a:pt x="26" y="470"/>
                </a:lnTo>
                <a:lnTo>
                  <a:pt x="14" y="440"/>
                </a:lnTo>
                <a:lnTo>
                  <a:pt x="6" y="408"/>
                </a:lnTo>
                <a:lnTo>
                  <a:pt x="2" y="374"/>
                </a:lnTo>
                <a:lnTo>
                  <a:pt x="0" y="340"/>
                </a:lnTo>
                <a:lnTo>
                  <a:pt x="0" y="340"/>
                </a:lnTo>
                <a:lnTo>
                  <a:pt x="2" y="304"/>
                </a:lnTo>
                <a:lnTo>
                  <a:pt x="6" y="270"/>
                </a:lnTo>
                <a:lnTo>
                  <a:pt x="14" y="238"/>
                </a:lnTo>
                <a:lnTo>
                  <a:pt x="26" y="208"/>
                </a:lnTo>
                <a:lnTo>
                  <a:pt x="40" y="178"/>
                </a:lnTo>
                <a:lnTo>
                  <a:pt x="58" y="150"/>
                </a:lnTo>
                <a:lnTo>
                  <a:pt x="76" y="124"/>
                </a:lnTo>
                <a:lnTo>
                  <a:pt x="98" y="100"/>
                </a:lnTo>
                <a:lnTo>
                  <a:pt x="122" y="78"/>
                </a:lnTo>
                <a:lnTo>
                  <a:pt x="148" y="58"/>
                </a:lnTo>
                <a:lnTo>
                  <a:pt x="176" y="42"/>
                </a:lnTo>
                <a:lnTo>
                  <a:pt x="206" y="28"/>
                </a:lnTo>
                <a:lnTo>
                  <a:pt x="236" y="16"/>
                </a:lnTo>
                <a:lnTo>
                  <a:pt x="270" y="8"/>
                </a:lnTo>
                <a:lnTo>
                  <a:pt x="302" y="2"/>
                </a:lnTo>
                <a:lnTo>
                  <a:pt x="338" y="0"/>
                </a:lnTo>
                <a:lnTo>
                  <a:pt x="338" y="0"/>
                </a:lnTo>
                <a:lnTo>
                  <a:pt x="372" y="2"/>
                </a:lnTo>
                <a:lnTo>
                  <a:pt x="406" y="8"/>
                </a:lnTo>
                <a:lnTo>
                  <a:pt x="438" y="16"/>
                </a:lnTo>
                <a:lnTo>
                  <a:pt x="468" y="28"/>
                </a:lnTo>
                <a:lnTo>
                  <a:pt x="498" y="42"/>
                </a:lnTo>
                <a:lnTo>
                  <a:pt x="526" y="58"/>
                </a:lnTo>
                <a:lnTo>
                  <a:pt x="552" y="78"/>
                </a:lnTo>
                <a:lnTo>
                  <a:pt x="576" y="100"/>
                </a:lnTo>
                <a:lnTo>
                  <a:pt x="598" y="124"/>
                </a:lnTo>
                <a:lnTo>
                  <a:pt x="618" y="150"/>
                </a:lnTo>
                <a:lnTo>
                  <a:pt x="634" y="178"/>
                </a:lnTo>
                <a:lnTo>
                  <a:pt x="648" y="208"/>
                </a:lnTo>
                <a:lnTo>
                  <a:pt x="660" y="238"/>
                </a:lnTo>
                <a:lnTo>
                  <a:pt x="668" y="270"/>
                </a:lnTo>
                <a:lnTo>
                  <a:pt x="674" y="304"/>
                </a:lnTo>
                <a:lnTo>
                  <a:pt x="674" y="340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3" name="Freeform 85"/>
          <p:cNvSpPr>
            <a:spLocks/>
          </p:cNvSpPr>
          <p:nvPr/>
        </p:nvSpPr>
        <p:spPr bwMode="auto">
          <a:xfrm>
            <a:off x="2667000" y="3160713"/>
            <a:ext cx="1069975" cy="1076325"/>
          </a:xfrm>
          <a:custGeom>
            <a:avLst/>
            <a:gdLst>
              <a:gd name="T0" fmla="*/ 674 w 674"/>
              <a:gd name="T1" fmla="*/ 340 h 678"/>
              <a:gd name="T2" fmla="*/ 668 w 674"/>
              <a:gd name="T3" fmla="*/ 408 h 678"/>
              <a:gd name="T4" fmla="*/ 648 w 674"/>
              <a:gd name="T5" fmla="*/ 470 h 678"/>
              <a:gd name="T6" fmla="*/ 618 w 674"/>
              <a:gd name="T7" fmla="*/ 528 h 678"/>
              <a:gd name="T8" fmla="*/ 576 w 674"/>
              <a:gd name="T9" fmla="*/ 578 h 678"/>
              <a:gd name="T10" fmla="*/ 526 w 674"/>
              <a:gd name="T11" fmla="*/ 620 h 678"/>
              <a:gd name="T12" fmla="*/ 468 w 674"/>
              <a:gd name="T13" fmla="*/ 652 h 678"/>
              <a:gd name="T14" fmla="*/ 406 w 674"/>
              <a:gd name="T15" fmla="*/ 670 h 678"/>
              <a:gd name="T16" fmla="*/ 338 w 674"/>
              <a:gd name="T17" fmla="*/ 678 h 678"/>
              <a:gd name="T18" fmla="*/ 302 w 674"/>
              <a:gd name="T19" fmla="*/ 676 h 678"/>
              <a:gd name="T20" fmla="*/ 236 w 674"/>
              <a:gd name="T21" fmla="*/ 662 h 678"/>
              <a:gd name="T22" fmla="*/ 176 w 674"/>
              <a:gd name="T23" fmla="*/ 636 h 678"/>
              <a:gd name="T24" fmla="*/ 122 w 674"/>
              <a:gd name="T25" fmla="*/ 600 h 678"/>
              <a:gd name="T26" fmla="*/ 76 w 674"/>
              <a:gd name="T27" fmla="*/ 554 h 678"/>
              <a:gd name="T28" fmla="*/ 40 w 674"/>
              <a:gd name="T29" fmla="*/ 500 h 678"/>
              <a:gd name="T30" fmla="*/ 14 w 674"/>
              <a:gd name="T31" fmla="*/ 440 h 678"/>
              <a:gd name="T32" fmla="*/ 2 w 674"/>
              <a:gd name="T33" fmla="*/ 374 h 678"/>
              <a:gd name="T34" fmla="*/ 0 w 674"/>
              <a:gd name="T35" fmla="*/ 340 h 678"/>
              <a:gd name="T36" fmla="*/ 6 w 674"/>
              <a:gd name="T37" fmla="*/ 270 h 678"/>
              <a:gd name="T38" fmla="*/ 26 w 674"/>
              <a:gd name="T39" fmla="*/ 208 h 678"/>
              <a:gd name="T40" fmla="*/ 58 w 674"/>
              <a:gd name="T41" fmla="*/ 150 h 678"/>
              <a:gd name="T42" fmla="*/ 98 w 674"/>
              <a:gd name="T43" fmla="*/ 100 h 678"/>
              <a:gd name="T44" fmla="*/ 148 w 674"/>
              <a:gd name="T45" fmla="*/ 58 h 678"/>
              <a:gd name="T46" fmla="*/ 206 w 674"/>
              <a:gd name="T47" fmla="*/ 28 h 678"/>
              <a:gd name="T48" fmla="*/ 270 w 674"/>
              <a:gd name="T49" fmla="*/ 8 h 678"/>
              <a:gd name="T50" fmla="*/ 338 w 674"/>
              <a:gd name="T51" fmla="*/ 0 h 678"/>
              <a:gd name="T52" fmla="*/ 372 w 674"/>
              <a:gd name="T53" fmla="*/ 2 h 678"/>
              <a:gd name="T54" fmla="*/ 438 w 674"/>
              <a:gd name="T55" fmla="*/ 16 h 678"/>
              <a:gd name="T56" fmla="*/ 498 w 674"/>
              <a:gd name="T57" fmla="*/ 42 h 678"/>
              <a:gd name="T58" fmla="*/ 552 w 674"/>
              <a:gd name="T59" fmla="*/ 78 h 678"/>
              <a:gd name="T60" fmla="*/ 598 w 674"/>
              <a:gd name="T61" fmla="*/ 124 h 678"/>
              <a:gd name="T62" fmla="*/ 634 w 674"/>
              <a:gd name="T63" fmla="*/ 178 h 678"/>
              <a:gd name="T64" fmla="*/ 660 w 674"/>
              <a:gd name="T65" fmla="*/ 238 h 678"/>
              <a:gd name="T66" fmla="*/ 674 w 674"/>
              <a:gd name="T67" fmla="*/ 304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74" h="678">
                <a:moveTo>
                  <a:pt x="674" y="340"/>
                </a:moveTo>
                <a:lnTo>
                  <a:pt x="674" y="340"/>
                </a:lnTo>
                <a:lnTo>
                  <a:pt x="674" y="374"/>
                </a:lnTo>
                <a:lnTo>
                  <a:pt x="668" y="408"/>
                </a:lnTo>
                <a:lnTo>
                  <a:pt x="660" y="440"/>
                </a:lnTo>
                <a:lnTo>
                  <a:pt x="648" y="470"/>
                </a:lnTo>
                <a:lnTo>
                  <a:pt x="634" y="500"/>
                </a:lnTo>
                <a:lnTo>
                  <a:pt x="618" y="528"/>
                </a:lnTo>
                <a:lnTo>
                  <a:pt x="598" y="554"/>
                </a:lnTo>
                <a:lnTo>
                  <a:pt x="576" y="578"/>
                </a:lnTo>
                <a:lnTo>
                  <a:pt x="552" y="600"/>
                </a:lnTo>
                <a:lnTo>
                  <a:pt x="526" y="620"/>
                </a:lnTo>
                <a:lnTo>
                  <a:pt x="498" y="636"/>
                </a:lnTo>
                <a:lnTo>
                  <a:pt x="468" y="652"/>
                </a:lnTo>
                <a:lnTo>
                  <a:pt x="438" y="662"/>
                </a:lnTo>
                <a:lnTo>
                  <a:pt x="406" y="670"/>
                </a:lnTo>
                <a:lnTo>
                  <a:pt x="372" y="676"/>
                </a:lnTo>
                <a:lnTo>
                  <a:pt x="338" y="678"/>
                </a:lnTo>
                <a:lnTo>
                  <a:pt x="338" y="678"/>
                </a:lnTo>
                <a:lnTo>
                  <a:pt x="302" y="676"/>
                </a:lnTo>
                <a:lnTo>
                  <a:pt x="270" y="670"/>
                </a:lnTo>
                <a:lnTo>
                  <a:pt x="236" y="662"/>
                </a:lnTo>
                <a:lnTo>
                  <a:pt x="206" y="652"/>
                </a:lnTo>
                <a:lnTo>
                  <a:pt x="176" y="636"/>
                </a:lnTo>
                <a:lnTo>
                  <a:pt x="148" y="620"/>
                </a:lnTo>
                <a:lnTo>
                  <a:pt x="122" y="600"/>
                </a:lnTo>
                <a:lnTo>
                  <a:pt x="98" y="578"/>
                </a:lnTo>
                <a:lnTo>
                  <a:pt x="76" y="554"/>
                </a:lnTo>
                <a:lnTo>
                  <a:pt x="58" y="528"/>
                </a:lnTo>
                <a:lnTo>
                  <a:pt x="40" y="500"/>
                </a:lnTo>
                <a:lnTo>
                  <a:pt x="26" y="470"/>
                </a:lnTo>
                <a:lnTo>
                  <a:pt x="14" y="440"/>
                </a:lnTo>
                <a:lnTo>
                  <a:pt x="6" y="408"/>
                </a:lnTo>
                <a:lnTo>
                  <a:pt x="2" y="374"/>
                </a:lnTo>
                <a:lnTo>
                  <a:pt x="0" y="340"/>
                </a:lnTo>
                <a:lnTo>
                  <a:pt x="0" y="340"/>
                </a:lnTo>
                <a:lnTo>
                  <a:pt x="2" y="304"/>
                </a:lnTo>
                <a:lnTo>
                  <a:pt x="6" y="270"/>
                </a:lnTo>
                <a:lnTo>
                  <a:pt x="14" y="238"/>
                </a:lnTo>
                <a:lnTo>
                  <a:pt x="26" y="208"/>
                </a:lnTo>
                <a:lnTo>
                  <a:pt x="40" y="178"/>
                </a:lnTo>
                <a:lnTo>
                  <a:pt x="58" y="150"/>
                </a:lnTo>
                <a:lnTo>
                  <a:pt x="76" y="124"/>
                </a:lnTo>
                <a:lnTo>
                  <a:pt x="98" y="100"/>
                </a:lnTo>
                <a:lnTo>
                  <a:pt x="122" y="78"/>
                </a:lnTo>
                <a:lnTo>
                  <a:pt x="148" y="58"/>
                </a:lnTo>
                <a:lnTo>
                  <a:pt x="176" y="42"/>
                </a:lnTo>
                <a:lnTo>
                  <a:pt x="206" y="28"/>
                </a:lnTo>
                <a:lnTo>
                  <a:pt x="236" y="16"/>
                </a:lnTo>
                <a:lnTo>
                  <a:pt x="270" y="8"/>
                </a:lnTo>
                <a:lnTo>
                  <a:pt x="302" y="2"/>
                </a:lnTo>
                <a:lnTo>
                  <a:pt x="338" y="0"/>
                </a:lnTo>
                <a:lnTo>
                  <a:pt x="338" y="0"/>
                </a:lnTo>
                <a:lnTo>
                  <a:pt x="372" y="2"/>
                </a:lnTo>
                <a:lnTo>
                  <a:pt x="406" y="8"/>
                </a:lnTo>
                <a:lnTo>
                  <a:pt x="438" y="16"/>
                </a:lnTo>
                <a:lnTo>
                  <a:pt x="468" y="28"/>
                </a:lnTo>
                <a:lnTo>
                  <a:pt x="498" y="42"/>
                </a:lnTo>
                <a:lnTo>
                  <a:pt x="526" y="58"/>
                </a:lnTo>
                <a:lnTo>
                  <a:pt x="552" y="78"/>
                </a:lnTo>
                <a:lnTo>
                  <a:pt x="576" y="100"/>
                </a:lnTo>
                <a:lnTo>
                  <a:pt x="598" y="124"/>
                </a:lnTo>
                <a:lnTo>
                  <a:pt x="618" y="150"/>
                </a:lnTo>
                <a:lnTo>
                  <a:pt x="634" y="178"/>
                </a:lnTo>
                <a:lnTo>
                  <a:pt x="648" y="208"/>
                </a:lnTo>
                <a:lnTo>
                  <a:pt x="660" y="238"/>
                </a:lnTo>
                <a:lnTo>
                  <a:pt x="668" y="270"/>
                </a:lnTo>
                <a:lnTo>
                  <a:pt x="674" y="304"/>
                </a:lnTo>
                <a:lnTo>
                  <a:pt x="674" y="3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4" name="Freeform 86"/>
          <p:cNvSpPr>
            <a:spLocks/>
          </p:cNvSpPr>
          <p:nvPr/>
        </p:nvSpPr>
        <p:spPr bwMode="auto">
          <a:xfrm>
            <a:off x="2667000" y="3160713"/>
            <a:ext cx="1069975" cy="1076325"/>
          </a:xfrm>
          <a:custGeom>
            <a:avLst/>
            <a:gdLst>
              <a:gd name="T0" fmla="*/ 674 w 674"/>
              <a:gd name="T1" fmla="*/ 340 h 678"/>
              <a:gd name="T2" fmla="*/ 668 w 674"/>
              <a:gd name="T3" fmla="*/ 408 h 678"/>
              <a:gd name="T4" fmla="*/ 648 w 674"/>
              <a:gd name="T5" fmla="*/ 470 h 678"/>
              <a:gd name="T6" fmla="*/ 618 w 674"/>
              <a:gd name="T7" fmla="*/ 528 h 678"/>
              <a:gd name="T8" fmla="*/ 576 w 674"/>
              <a:gd name="T9" fmla="*/ 578 h 678"/>
              <a:gd name="T10" fmla="*/ 526 w 674"/>
              <a:gd name="T11" fmla="*/ 620 h 678"/>
              <a:gd name="T12" fmla="*/ 468 w 674"/>
              <a:gd name="T13" fmla="*/ 652 h 678"/>
              <a:gd name="T14" fmla="*/ 406 w 674"/>
              <a:gd name="T15" fmla="*/ 670 h 678"/>
              <a:gd name="T16" fmla="*/ 338 w 674"/>
              <a:gd name="T17" fmla="*/ 678 h 678"/>
              <a:gd name="T18" fmla="*/ 302 w 674"/>
              <a:gd name="T19" fmla="*/ 676 h 678"/>
              <a:gd name="T20" fmla="*/ 236 w 674"/>
              <a:gd name="T21" fmla="*/ 662 h 678"/>
              <a:gd name="T22" fmla="*/ 176 w 674"/>
              <a:gd name="T23" fmla="*/ 636 h 678"/>
              <a:gd name="T24" fmla="*/ 122 w 674"/>
              <a:gd name="T25" fmla="*/ 600 h 678"/>
              <a:gd name="T26" fmla="*/ 76 w 674"/>
              <a:gd name="T27" fmla="*/ 554 h 678"/>
              <a:gd name="T28" fmla="*/ 40 w 674"/>
              <a:gd name="T29" fmla="*/ 500 h 678"/>
              <a:gd name="T30" fmla="*/ 14 w 674"/>
              <a:gd name="T31" fmla="*/ 440 h 678"/>
              <a:gd name="T32" fmla="*/ 2 w 674"/>
              <a:gd name="T33" fmla="*/ 374 h 678"/>
              <a:gd name="T34" fmla="*/ 0 w 674"/>
              <a:gd name="T35" fmla="*/ 340 h 678"/>
              <a:gd name="T36" fmla="*/ 6 w 674"/>
              <a:gd name="T37" fmla="*/ 270 h 678"/>
              <a:gd name="T38" fmla="*/ 26 w 674"/>
              <a:gd name="T39" fmla="*/ 208 h 678"/>
              <a:gd name="T40" fmla="*/ 58 w 674"/>
              <a:gd name="T41" fmla="*/ 150 h 678"/>
              <a:gd name="T42" fmla="*/ 98 w 674"/>
              <a:gd name="T43" fmla="*/ 100 h 678"/>
              <a:gd name="T44" fmla="*/ 148 w 674"/>
              <a:gd name="T45" fmla="*/ 58 h 678"/>
              <a:gd name="T46" fmla="*/ 206 w 674"/>
              <a:gd name="T47" fmla="*/ 28 h 678"/>
              <a:gd name="T48" fmla="*/ 270 w 674"/>
              <a:gd name="T49" fmla="*/ 8 h 678"/>
              <a:gd name="T50" fmla="*/ 338 w 674"/>
              <a:gd name="T51" fmla="*/ 0 h 678"/>
              <a:gd name="T52" fmla="*/ 372 w 674"/>
              <a:gd name="T53" fmla="*/ 2 h 678"/>
              <a:gd name="T54" fmla="*/ 438 w 674"/>
              <a:gd name="T55" fmla="*/ 16 h 678"/>
              <a:gd name="T56" fmla="*/ 498 w 674"/>
              <a:gd name="T57" fmla="*/ 42 h 678"/>
              <a:gd name="T58" fmla="*/ 552 w 674"/>
              <a:gd name="T59" fmla="*/ 78 h 678"/>
              <a:gd name="T60" fmla="*/ 598 w 674"/>
              <a:gd name="T61" fmla="*/ 124 h 678"/>
              <a:gd name="T62" fmla="*/ 634 w 674"/>
              <a:gd name="T63" fmla="*/ 178 h 678"/>
              <a:gd name="T64" fmla="*/ 660 w 674"/>
              <a:gd name="T65" fmla="*/ 238 h 678"/>
              <a:gd name="T66" fmla="*/ 674 w 674"/>
              <a:gd name="T67" fmla="*/ 304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74" h="678">
                <a:moveTo>
                  <a:pt x="674" y="340"/>
                </a:moveTo>
                <a:lnTo>
                  <a:pt x="674" y="340"/>
                </a:lnTo>
                <a:lnTo>
                  <a:pt x="674" y="374"/>
                </a:lnTo>
                <a:lnTo>
                  <a:pt x="668" y="408"/>
                </a:lnTo>
                <a:lnTo>
                  <a:pt x="660" y="440"/>
                </a:lnTo>
                <a:lnTo>
                  <a:pt x="648" y="470"/>
                </a:lnTo>
                <a:lnTo>
                  <a:pt x="634" y="500"/>
                </a:lnTo>
                <a:lnTo>
                  <a:pt x="618" y="528"/>
                </a:lnTo>
                <a:lnTo>
                  <a:pt x="598" y="554"/>
                </a:lnTo>
                <a:lnTo>
                  <a:pt x="576" y="578"/>
                </a:lnTo>
                <a:lnTo>
                  <a:pt x="552" y="600"/>
                </a:lnTo>
                <a:lnTo>
                  <a:pt x="526" y="620"/>
                </a:lnTo>
                <a:lnTo>
                  <a:pt x="498" y="636"/>
                </a:lnTo>
                <a:lnTo>
                  <a:pt x="468" y="652"/>
                </a:lnTo>
                <a:lnTo>
                  <a:pt x="438" y="662"/>
                </a:lnTo>
                <a:lnTo>
                  <a:pt x="406" y="670"/>
                </a:lnTo>
                <a:lnTo>
                  <a:pt x="372" y="676"/>
                </a:lnTo>
                <a:lnTo>
                  <a:pt x="338" y="678"/>
                </a:lnTo>
                <a:lnTo>
                  <a:pt x="338" y="678"/>
                </a:lnTo>
                <a:lnTo>
                  <a:pt x="302" y="676"/>
                </a:lnTo>
                <a:lnTo>
                  <a:pt x="270" y="670"/>
                </a:lnTo>
                <a:lnTo>
                  <a:pt x="236" y="662"/>
                </a:lnTo>
                <a:lnTo>
                  <a:pt x="206" y="652"/>
                </a:lnTo>
                <a:lnTo>
                  <a:pt x="176" y="636"/>
                </a:lnTo>
                <a:lnTo>
                  <a:pt x="148" y="620"/>
                </a:lnTo>
                <a:lnTo>
                  <a:pt x="122" y="600"/>
                </a:lnTo>
                <a:lnTo>
                  <a:pt x="98" y="578"/>
                </a:lnTo>
                <a:lnTo>
                  <a:pt x="76" y="554"/>
                </a:lnTo>
                <a:lnTo>
                  <a:pt x="58" y="528"/>
                </a:lnTo>
                <a:lnTo>
                  <a:pt x="40" y="500"/>
                </a:lnTo>
                <a:lnTo>
                  <a:pt x="26" y="470"/>
                </a:lnTo>
                <a:lnTo>
                  <a:pt x="14" y="440"/>
                </a:lnTo>
                <a:lnTo>
                  <a:pt x="6" y="408"/>
                </a:lnTo>
                <a:lnTo>
                  <a:pt x="2" y="374"/>
                </a:lnTo>
                <a:lnTo>
                  <a:pt x="0" y="340"/>
                </a:lnTo>
                <a:lnTo>
                  <a:pt x="0" y="340"/>
                </a:lnTo>
                <a:lnTo>
                  <a:pt x="2" y="304"/>
                </a:lnTo>
                <a:lnTo>
                  <a:pt x="6" y="270"/>
                </a:lnTo>
                <a:lnTo>
                  <a:pt x="14" y="238"/>
                </a:lnTo>
                <a:lnTo>
                  <a:pt x="26" y="208"/>
                </a:lnTo>
                <a:lnTo>
                  <a:pt x="40" y="178"/>
                </a:lnTo>
                <a:lnTo>
                  <a:pt x="58" y="150"/>
                </a:lnTo>
                <a:lnTo>
                  <a:pt x="76" y="124"/>
                </a:lnTo>
                <a:lnTo>
                  <a:pt x="98" y="100"/>
                </a:lnTo>
                <a:lnTo>
                  <a:pt x="122" y="78"/>
                </a:lnTo>
                <a:lnTo>
                  <a:pt x="148" y="58"/>
                </a:lnTo>
                <a:lnTo>
                  <a:pt x="176" y="42"/>
                </a:lnTo>
                <a:lnTo>
                  <a:pt x="206" y="28"/>
                </a:lnTo>
                <a:lnTo>
                  <a:pt x="236" y="16"/>
                </a:lnTo>
                <a:lnTo>
                  <a:pt x="270" y="8"/>
                </a:lnTo>
                <a:lnTo>
                  <a:pt x="302" y="2"/>
                </a:lnTo>
                <a:lnTo>
                  <a:pt x="338" y="0"/>
                </a:lnTo>
                <a:lnTo>
                  <a:pt x="338" y="0"/>
                </a:lnTo>
                <a:lnTo>
                  <a:pt x="372" y="2"/>
                </a:lnTo>
                <a:lnTo>
                  <a:pt x="406" y="8"/>
                </a:lnTo>
                <a:lnTo>
                  <a:pt x="438" y="16"/>
                </a:lnTo>
                <a:lnTo>
                  <a:pt x="468" y="28"/>
                </a:lnTo>
                <a:lnTo>
                  <a:pt x="498" y="42"/>
                </a:lnTo>
                <a:lnTo>
                  <a:pt x="526" y="58"/>
                </a:lnTo>
                <a:lnTo>
                  <a:pt x="552" y="78"/>
                </a:lnTo>
                <a:lnTo>
                  <a:pt x="576" y="100"/>
                </a:lnTo>
                <a:lnTo>
                  <a:pt x="598" y="124"/>
                </a:lnTo>
                <a:lnTo>
                  <a:pt x="618" y="150"/>
                </a:lnTo>
                <a:lnTo>
                  <a:pt x="634" y="178"/>
                </a:lnTo>
                <a:lnTo>
                  <a:pt x="648" y="208"/>
                </a:lnTo>
                <a:lnTo>
                  <a:pt x="660" y="238"/>
                </a:lnTo>
                <a:lnTo>
                  <a:pt x="668" y="270"/>
                </a:lnTo>
                <a:lnTo>
                  <a:pt x="674" y="304"/>
                </a:lnTo>
                <a:lnTo>
                  <a:pt x="674" y="34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5" name="Freeform 87"/>
          <p:cNvSpPr>
            <a:spLocks/>
          </p:cNvSpPr>
          <p:nvPr/>
        </p:nvSpPr>
        <p:spPr bwMode="auto">
          <a:xfrm>
            <a:off x="2511425" y="4287838"/>
            <a:ext cx="409575" cy="406400"/>
          </a:xfrm>
          <a:custGeom>
            <a:avLst/>
            <a:gdLst>
              <a:gd name="T0" fmla="*/ 258 w 258"/>
              <a:gd name="T1" fmla="*/ 128 h 256"/>
              <a:gd name="T2" fmla="*/ 258 w 258"/>
              <a:gd name="T3" fmla="*/ 128 h 256"/>
              <a:gd name="T4" fmla="*/ 256 w 258"/>
              <a:gd name="T5" fmla="*/ 142 h 256"/>
              <a:gd name="T6" fmla="*/ 254 w 258"/>
              <a:gd name="T7" fmla="*/ 154 h 256"/>
              <a:gd name="T8" fmla="*/ 252 w 258"/>
              <a:gd name="T9" fmla="*/ 166 h 256"/>
              <a:gd name="T10" fmla="*/ 248 w 258"/>
              <a:gd name="T11" fmla="*/ 178 h 256"/>
              <a:gd name="T12" fmla="*/ 242 w 258"/>
              <a:gd name="T13" fmla="*/ 190 h 256"/>
              <a:gd name="T14" fmla="*/ 236 w 258"/>
              <a:gd name="T15" fmla="*/ 200 h 256"/>
              <a:gd name="T16" fmla="*/ 220 w 258"/>
              <a:gd name="T17" fmla="*/ 220 h 256"/>
              <a:gd name="T18" fmla="*/ 200 w 258"/>
              <a:gd name="T19" fmla="*/ 234 h 256"/>
              <a:gd name="T20" fmla="*/ 190 w 258"/>
              <a:gd name="T21" fmla="*/ 242 h 256"/>
              <a:gd name="T22" fmla="*/ 178 w 258"/>
              <a:gd name="T23" fmla="*/ 246 h 256"/>
              <a:gd name="T24" fmla="*/ 168 w 258"/>
              <a:gd name="T25" fmla="*/ 252 h 256"/>
              <a:gd name="T26" fmla="*/ 154 w 258"/>
              <a:gd name="T27" fmla="*/ 254 h 256"/>
              <a:gd name="T28" fmla="*/ 142 w 258"/>
              <a:gd name="T29" fmla="*/ 256 h 256"/>
              <a:gd name="T30" fmla="*/ 128 w 258"/>
              <a:gd name="T31" fmla="*/ 256 h 256"/>
              <a:gd name="T32" fmla="*/ 128 w 258"/>
              <a:gd name="T33" fmla="*/ 256 h 256"/>
              <a:gd name="T34" fmla="*/ 116 w 258"/>
              <a:gd name="T35" fmla="*/ 256 h 256"/>
              <a:gd name="T36" fmla="*/ 102 w 258"/>
              <a:gd name="T37" fmla="*/ 254 h 256"/>
              <a:gd name="T38" fmla="*/ 90 w 258"/>
              <a:gd name="T39" fmla="*/ 252 h 256"/>
              <a:gd name="T40" fmla="*/ 78 w 258"/>
              <a:gd name="T41" fmla="*/ 246 h 256"/>
              <a:gd name="T42" fmla="*/ 68 w 258"/>
              <a:gd name="T43" fmla="*/ 242 h 256"/>
              <a:gd name="T44" fmla="*/ 58 w 258"/>
              <a:gd name="T45" fmla="*/ 234 h 256"/>
              <a:gd name="T46" fmla="*/ 38 w 258"/>
              <a:gd name="T47" fmla="*/ 220 h 256"/>
              <a:gd name="T48" fmla="*/ 22 w 258"/>
              <a:gd name="T49" fmla="*/ 200 h 256"/>
              <a:gd name="T50" fmla="*/ 16 w 258"/>
              <a:gd name="T51" fmla="*/ 190 h 256"/>
              <a:gd name="T52" fmla="*/ 10 w 258"/>
              <a:gd name="T53" fmla="*/ 178 h 256"/>
              <a:gd name="T54" fmla="*/ 6 w 258"/>
              <a:gd name="T55" fmla="*/ 166 h 256"/>
              <a:gd name="T56" fmla="*/ 2 w 258"/>
              <a:gd name="T57" fmla="*/ 154 h 256"/>
              <a:gd name="T58" fmla="*/ 2 w 258"/>
              <a:gd name="T59" fmla="*/ 142 h 256"/>
              <a:gd name="T60" fmla="*/ 0 w 258"/>
              <a:gd name="T61" fmla="*/ 128 h 256"/>
              <a:gd name="T62" fmla="*/ 0 w 258"/>
              <a:gd name="T63" fmla="*/ 128 h 256"/>
              <a:gd name="T64" fmla="*/ 2 w 258"/>
              <a:gd name="T65" fmla="*/ 116 h 256"/>
              <a:gd name="T66" fmla="*/ 2 w 258"/>
              <a:gd name="T67" fmla="*/ 102 h 256"/>
              <a:gd name="T68" fmla="*/ 6 w 258"/>
              <a:gd name="T69" fmla="*/ 90 h 256"/>
              <a:gd name="T70" fmla="*/ 10 w 258"/>
              <a:gd name="T71" fmla="*/ 78 h 256"/>
              <a:gd name="T72" fmla="*/ 16 w 258"/>
              <a:gd name="T73" fmla="*/ 68 h 256"/>
              <a:gd name="T74" fmla="*/ 22 w 258"/>
              <a:gd name="T75" fmla="*/ 56 h 256"/>
              <a:gd name="T76" fmla="*/ 38 w 258"/>
              <a:gd name="T77" fmla="*/ 38 h 256"/>
              <a:gd name="T78" fmla="*/ 58 w 258"/>
              <a:gd name="T79" fmla="*/ 22 h 256"/>
              <a:gd name="T80" fmla="*/ 68 w 258"/>
              <a:gd name="T81" fmla="*/ 16 h 256"/>
              <a:gd name="T82" fmla="*/ 78 w 258"/>
              <a:gd name="T83" fmla="*/ 10 h 256"/>
              <a:gd name="T84" fmla="*/ 90 w 258"/>
              <a:gd name="T85" fmla="*/ 6 h 256"/>
              <a:gd name="T86" fmla="*/ 102 w 258"/>
              <a:gd name="T87" fmla="*/ 2 h 256"/>
              <a:gd name="T88" fmla="*/ 116 w 258"/>
              <a:gd name="T89" fmla="*/ 0 h 256"/>
              <a:gd name="T90" fmla="*/ 128 w 258"/>
              <a:gd name="T91" fmla="*/ 0 h 256"/>
              <a:gd name="T92" fmla="*/ 128 w 258"/>
              <a:gd name="T93" fmla="*/ 0 h 256"/>
              <a:gd name="T94" fmla="*/ 142 w 258"/>
              <a:gd name="T95" fmla="*/ 0 h 256"/>
              <a:gd name="T96" fmla="*/ 154 w 258"/>
              <a:gd name="T97" fmla="*/ 2 h 256"/>
              <a:gd name="T98" fmla="*/ 168 w 258"/>
              <a:gd name="T99" fmla="*/ 6 h 256"/>
              <a:gd name="T100" fmla="*/ 178 w 258"/>
              <a:gd name="T101" fmla="*/ 10 h 256"/>
              <a:gd name="T102" fmla="*/ 190 w 258"/>
              <a:gd name="T103" fmla="*/ 16 h 256"/>
              <a:gd name="T104" fmla="*/ 200 w 258"/>
              <a:gd name="T105" fmla="*/ 22 h 256"/>
              <a:gd name="T106" fmla="*/ 220 w 258"/>
              <a:gd name="T107" fmla="*/ 38 h 256"/>
              <a:gd name="T108" fmla="*/ 236 w 258"/>
              <a:gd name="T109" fmla="*/ 56 h 256"/>
              <a:gd name="T110" fmla="*/ 242 w 258"/>
              <a:gd name="T111" fmla="*/ 68 h 256"/>
              <a:gd name="T112" fmla="*/ 248 w 258"/>
              <a:gd name="T113" fmla="*/ 78 h 256"/>
              <a:gd name="T114" fmla="*/ 252 w 258"/>
              <a:gd name="T115" fmla="*/ 90 h 256"/>
              <a:gd name="T116" fmla="*/ 254 w 258"/>
              <a:gd name="T117" fmla="*/ 102 h 256"/>
              <a:gd name="T118" fmla="*/ 256 w 258"/>
              <a:gd name="T119" fmla="*/ 116 h 256"/>
              <a:gd name="T120" fmla="*/ 258 w 258"/>
              <a:gd name="T121" fmla="*/ 12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8" h="256">
                <a:moveTo>
                  <a:pt x="258" y="128"/>
                </a:moveTo>
                <a:lnTo>
                  <a:pt x="258" y="128"/>
                </a:lnTo>
                <a:lnTo>
                  <a:pt x="256" y="142"/>
                </a:lnTo>
                <a:lnTo>
                  <a:pt x="254" y="154"/>
                </a:lnTo>
                <a:lnTo>
                  <a:pt x="252" y="166"/>
                </a:lnTo>
                <a:lnTo>
                  <a:pt x="248" y="178"/>
                </a:lnTo>
                <a:lnTo>
                  <a:pt x="242" y="190"/>
                </a:lnTo>
                <a:lnTo>
                  <a:pt x="236" y="200"/>
                </a:lnTo>
                <a:lnTo>
                  <a:pt x="220" y="220"/>
                </a:lnTo>
                <a:lnTo>
                  <a:pt x="200" y="234"/>
                </a:lnTo>
                <a:lnTo>
                  <a:pt x="190" y="242"/>
                </a:lnTo>
                <a:lnTo>
                  <a:pt x="178" y="246"/>
                </a:lnTo>
                <a:lnTo>
                  <a:pt x="168" y="252"/>
                </a:lnTo>
                <a:lnTo>
                  <a:pt x="154" y="254"/>
                </a:lnTo>
                <a:lnTo>
                  <a:pt x="142" y="256"/>
                </a:lnTo>
                <a:lnTo>
                  <a:pt x="128" y="256"/>
                </a:lnTo>
                <a:lnTo>
                  <a:pt x="128" y="256"/>
                </a:lnTo>
                <a:lnTo>
                  <a:pt x="116" y="256"/>
                </a:lnTo>
                <a:lnTo>
                  <a:pt x="102" y="254"/>
                </a:lnTo>
                <a:lnTo>
                  <a:pt x="90" y="252"/>
                </a:lnTo>
                <a:lnTo>
                  <a:pt x="78" y="246"/>
                </a:lnTo>
                <a:lnTo>
                  <a:pt x="68" y="242"/>
                </a:lnTo>
                <a:lnTo>
                  <a:pt x="58" y="234"/>
                </a:lnTo>
                <a:lnTo>
                  <a:pt x="38" y="220"/>
                </a:lnTo>
                <a:lnTo>
                  <a:pt x="22" y="200"/>
                </a:lnTo>
                <a:lnTo>
                  <a:pt x="16" y="190"/>
                </a:lnTo>
                <a:lnTo>
                  <a:pt x="10" y="178"/>
                </a:lnTo>
                <a:lnTo>
                  <a:pt x="6" y="166"/>
                </a:lnTo>
                <a:lnTo>
                  <a:pt x="2" y="154"/>
                </a:lnTo>
                <a:lnTo>
                  <a:pt x="2" y="142"/>
                </a:lnTo>
                <a:lnTo>
                  <a:pt x="0" y="128"/>
                </a:lnTo>
                <a:lnTo>
                  <a:pt x="0" y="128"/>
                </a:lnTo>
                <a:lnTo>
                  <a:pt x="2" y="116"/>
                </a:lnTo>
                <a:lnTo>
                  <a:pt x="2" y="102"/>
                </a:lnTo>
                <a:lnTo>
                  <a:pt x="6" y="90"/>
                </a:lnTo>
                <a:lnTo>
                  <a:pt x="10" y="78"/>
                </a:lnTo>
                <a:lnTo>
                  <a:pt x="16" y="68"/>
                </a:lnTo>
                <a:lnTo>
                  <a:pt x="22" y="56"/>
                </a:lnTo>
                <a:lnTo>
                  <a:pt x="38" y="38"/>
                </a:lnTo>
                <a:lnTo>
                  <a:pt x="58" y="22"/>
                </a:lnTo>
                <a:lnTo>
                  <a:pt x="68" y="16"/>
                </a:lnTo>
                <a:lnTo>
                  <a:pt x="78" y="10"/>
                </a:lnTo>
                <a:lnTo>
                  <a:pt x="90" y="6"/>
                </a:lnTo>
                <a:lnTo>
                  <a:pt x="102" y="2"/>
                </a:lnTo>
                <a:lnTo>
                  <a:pt x="116" y="0"/>
                </a:lnTo>
                <a:lnTo>
                  <a:pt x="128" y="0"/>
                </a:lnTo>
                <a:lnTo>
                  <a:pt x="128" y="0"/>
                </a:lnTo>
                <a:lnTo>
                  <a:pt x="142" y="0"/>
                </a:lnTo>
                <a:lnTo>
                  <a:pt x="154" y="2"/>
                </a:lnTo>
                <a:lnTo>
                  <a:pt x="168" y="6"/>
                </a:lnTo>
                <a:lnTo>
                  <a:pt x="178" y="10"/>
                </a:lnTo>
                <a:lnTo>
                  <a:pt x="190" y="16"/>
                </a:lnTo>
                <a:lnTo>
                  <a:pt x="200" y="22"/>
                </a:lnTo>
                <a:lnTo>
                  <a:pt x="220" y="38"/>
                </a:lnTo>
                <a:lnTo>
                  <a:pt x="236" y="56"/>
                </a:lnTo>
                <a:lnTo>
                  <a:pt x="242" y="68"/>
                </a:lnTo>
                <a:lnTo>
                  <a:pt x="248" y="78"/>
                </a:lnTo>
                <a:lnTo>
                  <a:pt x="252" y="90"/>
                </a:lnTo>
                <a:lnTo>
                  <a:pt x="254" y="102"/>
                </a:lnTo>
                <a:lnTo>
                  <a:pt x="256" y="116"/>
                </a:lnTo>
                <a:lnTo>
                  <a:pt x="258" y="128"/>
                </a:lnTo>
                <a:close/>
              </a:path>
            </a:pathLst>
          </a:custGeom>
          <a:solidFill>
            <a:srgbClr val="F0D6CE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6" name="Freeform 88"/>
          <p:cNvSpPr>
            <a:spLocks/>
          </p:cNvSpPr>
          <p:nvPr/>
        </p:nvSpPr>
        <p:spPr bwMode="auto">
          <a:xfrm>
            <a:off x="2511425" y="4287838"/>
            <a:ext cx="409575" cy="406400"/>
          </a:xfrm>
          <a:custGeom>
            <a:avLst/>
            <a:gdLst>
              <a:gd name="T0" fmla="*/ 258 w 258"/>
              <a:gd name="T1" fmla="*/ 128 h 256"/>
              <a:gd name="T2" fmla="*/ 258 w 258"/>
              <a:gd name="T3" fmla="*/ 128 h 256"/>
              <a:gd name="T4" fmla="*/ 256 w 258"/>
              <a:gd name="T5" fmla="*/ 142 h 256"/>
              <a:gd name="T6" fmla="*/ 254 w 258"/>
              <a:gd name="T7" fmla="*/ 154 h 256"/>
              <a:gd name="T8" fmla="*/ 252 w 258"/>
              <a:gd name="T9" fmla="*/ 166 h 256"/>
              <a:gd name="T10" fmla="*/ 248 w 258"/>
              <a:gd name="T11" fmla="*/ 178 h 256"/>
              <a:gd name="T12" fmla="*/ 242 w 258"/>
              <a:gd name="T13" fmla="*/ 190 h 256"/>
              <a:gd name="T14" fmla="*/ 236 w 258"/>
              <a:gd name="T15" fmla="*/ 200 h 256"/>
              <a:gd name="T16" fmla="*/ 220 w 258"/>
              <a:gd name="T17" fmla="*/ 220 h 256"/>
              <a:gd name="T18" fmla="*/ 200 w 258"/>
              <a:gd name="T19" fmla="*/ 234 h 256"/>
              <a:gd name="T20" fmla="*/ 190 w 258"/>
              <a:gd name="T21" fmla="*/ 242 h 256"/>
              <a:gd name="T22" fmla="*/ 178 w 258"/>
              <a:gd name="T23" fmla="*/ 246 h 256"/>
              <a:gd name="T24" fmla="*/ 168 w 258"/>
              <a:gd name="T25" fmla="*/ 252 h 256"/>
              <a:gd name="T26" fmla="*/ 154 w 258"/>
              <a:gd name="T27" fmla="*/ 254 h 256"/>
              <a:gd name="T28" fmla="*/ 142 w 258"/>
              <a:gd name="T29" fmla="*/ 256 h 256"/>
              <a:gd name="T30" fmla="*/ 128 w 258"/>
              <a:gd name="T31" fmla="*/ 256 h 256"/>
              <a:gd name="T32" fmla="*/ 128 w 258"/>
              <a:gd name="T33" fmla="*/ 256 h 256"/>
              <a:gd name="T34" fmla="*/ 116 w 258"/>
              <a:gd name="T35" fmla="*/ 256 h 256"/>
              <a:gd name="T36" fmla="*/ 102 w 258"/>
              <a:gd name="T37" fmla="*/ 254 h 256"/>
              <a:gd name="T38" fmla="*/ 90 w 258"/>
              <a:gd name="T39" fmla="*/ 252 h 256"/>
              <a:gd name="T40" fmla="*/ 78 w 258"/>
              <a:gd name="T41" fmla="*/ 246 h 256"/>
              <a:gd name="T42" fmla="*/ 68 w 258"/>
              <a:gd name="T43" fmla="*/ 242 h 256"/>
              <a:gd name="T44" fmla="*/ 58 w 258"/>
              <a:gd name="T45" fmla="*/ 234 h 256"/>
              <a:gd name="T46" fmla="*/ 38 w 258"/>
              <a:gd name="T47" fmla="*/ 220 h 256"/>
              <a:gd name="T48" fmla="*/ 22 w 258"/>
              <a:gd name="T49" fmla="*/ 200 h 256"/>
              <a:gd name="T50" fmla="*/ 16 w 258"/>
              <a:gd name="T51" fmla="*/ 190 h 256"/>
              <a:gd name="T52" fmla="*/ 10 w 258"/>
              <a:gd name="T53" fmla="*/ 178 h 256"/>
              <a:gd name="T54" fmla="*/ 6 w 258"/>
              <a:gd name="T55" fmla="*/ 166 h 256"/>
              <a:gd name="T56" fmla="*/ 2 w 258"/>
              <a:gd name="T57" fmla="*/ 154 h 256"/>
              <a:gd name="T58" fmla="*/ 2 w 258"/>
              <a:gd name="T59" fmla="*/ 142 h 256"/>
              <a:gd name="T60" fmla="*/ 0 w 258"/>
              <a:gd name="T61" fmla="*/ 128 h 256"/>
              <a:gd name="T62" fmla="*/ 0 w 258"/>
              <a:gd name="T63" fmla="*/ 128 h 256"/>
              <a:gd name="T64" fmla="*/ 2 w 258"/>
              <a:gd name="T65" fmla="*/ 116 h 256"/>
              <a:gd name="T66" fmla="*/ 2 w 258"/>
              <a:gd name="T67" fmla="*/ 102 h 256"/>
              <a:gd name="T68" fmla="*/ 6 w 258"/>
              <a:gd name="T69" fmla="*/ 90 h 256"/>
              <a:gd name="T70" fmla="*/ 10 w 258"/>
              <a:gd name="T71" fmla="*/ 78 h 256"/>
              <a:gd name="T72" fmla="*/ 16 w 258"/>
              <a:gd name="T73" fmla="*/ 68 h 256"/>
              <a:gd name="T74" fmla="*/ 22 w 258"/>
              <a:gd name="T75" fmla="*/ 56 h 256"/>
              <a:gd name="T76" fmla="*/ 38 w 258"/>
              <a:gd name="T77" fmla="*/ 38 h 256"/>
              <a:gd name="T78" fmla="*/ 58 w 258"/>
              <a:gd name="T79" fmla="*/ 22 h 256"/>
              <a:gd name="T80" fmla="*/ 68 w 258"/>
              <a:gd name="T81" fmla="*/ 16 h 256"/>
              <a:gd name="T82" fmla="*/ 78 w 258"/>
              <a:gd name="T83" fmla="*/ 10 h 256"/>
              <a:gd name="T84" fmla="*/ 90 w 258"/>
              <a:gd name="T85" fmla="*/ 6 h 256"/>
              <a:gd name="T86" fmla="*/ 102 w 258"/>
              <a:gd name="T87" fmla="*/ 2 h 256"/>
              <a:gd name="T88" fmla="*/ 116 w 258"/>
              <a:gd name="T89" fmla="*/ 0 h 256"/>
              <a:gd name="T90" fmla="*/ 128 w 258"/>
              <a:gd name="T91" fmla="*/ 0 h 256"/>
              <a:gd name="T92" fmla="*/ 128 w 258"/>
              <a:gd name="T93" fmla="*/ 0 h 256"/>
              <a:gd name="T94" fmla="*/ 142 w 258"/>
              <a:gd name="T95" fmla="*/ 0 h 256"/>
              <a:gd name="T96" fmla="*/ 154 w 258"/>
              <a:gd name="T97" fmla="*/ 2 h 256"/>
              <a:gd name="T98" fmla="*/ 168 w 258"/>
              <a:gd name="T99" fmla="*/ 6 h 256"/>
              <a:gd name="T100" fmla="*/ 178 w 258"/>
              <a:gd name="T101" fmla="*/ 10 h 256"/>
              <a:gd name="T102" fmla="*/ 190 w 258"/>
              <a:gd name="T103" fmla="*/ 16 h 256"/>
              <a:gd name="T104" fmla="*/ 200 w 258"/>
              <a:gd name="T105" fmla="*/ 22 h 256"/>
              <a:gd name="T106" fmla="*/ 220 w 258"/>
              <a:gd name="T107" fmla="*/ 38 h 256"/>
              <a:gd name="T108" fmla="*/ 236 w 258"/>
              <a:gd name="T109" fmla="*/ 56 h 256"/>
              <a:gd name="T110" fmla="*/ 242 w 258"/>
              <a:gd name="T111" fmla="*/ 68 h 256"/>
              <a:gd name="T112" fmla="*/ 248 w 258"/>
              <a:gd name="T113" fmla="*/ 78 h 256"/>
              <a:gd name="T114" fmla="*/ 252 w 258"/>
              <a:gd name="T115" fmla="*/ 90 h 256"/>
              <a:gd name="T116" fmla="*/ 254 w 258"/>
              <a:gd name="T117" fmla="*/ 102 h 256"/>
              <a:gd name="T118" fmla="*/ 256 w 258"/>
              <a:gd name="T119" fmla="*/ 116 h 256"/>
              <a:gd name="T120" fmla="*/ 258 w 258"/>
              <a:gd name="T121" fmla="*/ 12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8" h="256">
                <a:moveTo>
                  <a:pt x="258" y="128"/>
                </a:moveTo>
                <a:lnTo>
                  <a:pt x="258" y="128"/>
                </a:lnTo>
                <a:lnTo>
                  <a:pt x="256" y="142"/>
                </a:lnTo>
                <a:lnTo>
                  <a:pt x="254" y="154"/>
                </a:lnTo>
                <a:lnTo>
                  <a:pt x="252" y="166"/>
                </a:lnTo>
                <a:lnTo>
                  <a:pt x="248" y="178"/>
                </a:lnTo>
                <a:lnTo>
                  <a:pt x="242" y="190"/>
                </a:lnTo>
                <a:lnTo>
                  <a:pt x="236" y="200"/>
                </a:lnTo>
                <a:lnTo>
                  <a:pt x="220" y="220"/>
                </a:lnTo>
                <a:lnTo>
                  <a:pt x="200" y="234"/>
                </a:lnTo>
                <a:lnTo>
                  <a:pt x="190" y="242"/>
                </a:lnTo>
                <a:lnTo>
                  <a:pt x="178" y="246"/>
                </a:lnTo>
                <a:lnTo>
                  <a:pt x="168" y="252"/>
                </a:lnTo>
                <a:lnTo>
                  <a:pt x="154" y="254"/>
                </a:lnTo>
                <a:lnTo>
                  <a:pt x="142" y="256"/>
                </a:lnTo>
                <a:lnTo>
                  <a:pt x="128" y="256"/>
                </a:lnTo>
                <a:lnTo>
                  <a:pt x="128" y="256"/>
                </a:lnTo>
                <a:lnTo>
                  <a:pt x="116" y="256"/>
                </a:lnTo>
                <a:lnTo>
                  <a:pt x="102" y="254"/>
                </a:lnTo>
                <a:lnTo>
                  <a:pt x="90" y="252"/>
                </a:lnTo>
                <a:lnTo>
                  <a:pt x="78" y="246"/>
                </a:lnTo>
                <a:lnTo>
                  <a:pt x="68" y="242"/>
                </a:lnTo>
                <a:lnTo>
                  <a:pt x="58" y="234"/>
                </a:lnTo>
                <a:lnTo>
                  <a:pt x="38" y="220"/>
                </a:lnTo>
                <a:lnTo>
                  <a:pt x="22" y="200"/>
                </a:lnTo>
                <a:lnTo>
                  <a:pt x="16" y="190"/>
                </a:lnTo>
                <a:lnTo>
                  <a:pt x="10" y="178"/>
                </a:lnTo>
                <a:lnTo>
                  <a:pt x="6" y="166"/>
                </a:lnTo>
                <a:lnTo>
                  <a:pt x="2" y="154"/>
                </a:lnTo>
                <a:lnTo>
                  <a:pt x="2" y="142"/>
                </a:lnTo>
                <a:lnTo>
                  <a:pt x="0" y="128"/>
                </a:lnTo>
                <a:lnTo>
                  <a:pt x="0" y="128"/>
                </a:lnTo>
                <a:lnTo>
                  <a:pt x="2" y="116"/>
                </a:lnTo>
                <a:lnTo>
                  <a:pt x="2" y="102"/>
                </a:lnTo>
                <a:lnTo>
                  <a:pt x="6" y="90"/>
                </a:lnTo>
                <a:lnTo>
                  <a:pt x="10" y="78"/>
                </a:lnTo>
                <a:lnTo>
                  <a:pt x="16" y="68"/>
                </a:lnTo>
                <a:lnTo>
                  <a:pt x="22" y="56"/>
                </a:lnTo>
                <a:lnTo>
                  <a:pt x="38" y="38"/>
                </a:lnTo>
                <a:lnTo>
                  <a:pt x="58" y="22"/>
                </a:lnTo>
                <a:lnTo>
                  <a:pt x="68" y="16"/>
                </a:lnTo>
                <a:lnTo>
                  <a:pt x="78" y="10"/>
                </a:lnTo>
                <a:lnTo>
                  <a:pt x="90" y="6"/>
                </a:lnTo>
                <a:lnTo>
                  <a:pt x="102" y="2"/>
                </a:lnTo>
                <a:lnTo>
                  <a:pt x="116" y="0"/>
                </a:lnTo>
                <a:lnTo>
                  <a:pt x="128" y="0"/>
                </a:lnTo>
                <a:lnTo>
                  <a:pt x="128" y="0"/>
                </a:lnTo>
                <a:lnTo>
                  <a:pt x="142" y="0"/>
                </a:lnTo>
                <a:lnTo>
                  <a:pt x="154" y="2"/>
                </a:lnTo>
                <a:lnTo>
                  <a:pt x="168" y="6"/>
                </a:lnTo>
                <a:lnTo>
                  <a:pt x="178" y="10"/>
                </a:lnTo>
                <a:lnTo>
                  <a:pt x="190" y="16"/>
                </a:lnTo>
                <a:lnTo>
                  <a:pt x="200" y="22"/>
                </a:lnTo>
                <a:lnTo>
                  <a:pt x="220" y="38"/>
                </a:lnTo>
                <a:lnTo>
                  <a:pt x="236" y="56"/>
                </a:lnTo>
                <a:lnTo>
                  <a:pt x="242" y="68"/>
                </a:lnTo>
                <a:lnTo>
                  <a:pt x="248" y="78"/>
                </a:lnTo>
                <a:lnTo>
                  <a:pt x="252" y="90"/>
                </a:lnTo>
                <a:lnTo>
                  <a:pt x="254" y="102"/>
                </a:lnTo>
                <a:lnTo>
                  <a:pt x="256" y="116"/>
                </a:lnTo>
                <a:lnTo>
                  <a:pt x="258" y="1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7" name="Freeform 89"/>
          <p:cNvSpPr>
            <a:spLocks/>
          </p:cNvSpPr>
          <p:nvPr/>
        </p:nvSpPr>
        <p:spPr bwMode="auto">
          <a:xfrm>
            <a:off x="2511425" y="4287838"/>
            <a:ext cx="409575" cy="406400"/>
          </a:xfrm>
          <a:custGeom>
            <a:avLst/>
            <a:gdLst>
              <a:gd name="T0" fmla="*/ 258 w 258"/>
              <a:gd name="T1" fmla="*/ 128 h 256"/>
              <a:gd name="T2" fmla="*/ 258 w 258"/>
              <a:gd name="T3" fmla="*/ 128 h 256"/>
              <a:gd name="T4" fmla="*/ 256 w 258"/>
              <a:gd name="T5" fmla="*/ 142 h 256"/>
              <a:gd name="T6" fmla="*/ 254 w 258"/>
              <a:gd name="T7" fmla="*/ 154 h 256"/>
              <a:gd name="T8" fmla="*/ 252 w 258"/>
              <a:gd name="T9" fmla="*/ 166 h 256"/>
              <a:gd name="T10" fmla="*/ 248 w 258"/>
              <a:gd name="T11" fmla="*/ 178 h 256"/>
              <a:gd name="T12" fmla="*/ 242 w 258"/>
              <a:gd name="T13" fmla="*/ 190 h 256"/>
              <a:gd name="T14" fmla="*/ 236 w 258"/>
              <a:gd name="T15" fmla="*/ 200 h 256"/>
              <a:gd name="T16" fmla="*/ 220 w 258"/>
              <a:gd name="T17" fmla="*/ 220 h 256"/>
              <a:gd name="T18" fmla="*/ 200 w 258"/>
              <a:gd name="T19" fmla="*/ 234 h 256"/>
              <a:gd name="T20" fmla="*/ 190 w 258"/>
              <a:gd name="T21" fmla="*/ 242 h 256"/>
              <a:gd name="T22" fmla="*/ 178 w 258"/>
              <a:gd name="T23" fmla="*/ 246 h 256"/>
              <a:gd name="T24" fmla="*/ 168 w 258"/>
              <a:gd name="T25" fmla="*/ 252 h 256"/>
              <a:gd name="T26" fmla="*/ 154 w 258"/>
              <a:gd name="T27" fmla="*/ 254 h 256"/>
              <a:gd name="T28" fmla="*/ 142 w 258"/>
              <a:gd name="T29" fmla="*/ 256 h 256"/>
              <a:gd name="T30" fmla="*/ 128 w 258"/>
              <a:gd name="T31" fmla="*/ 256 h 256"/>
              <a:gd name="T32" fmla="*/ 128 w 258"/>
              <a:gd name="T33" fmla="*/ 256 h 256"/>
              <a:gd name="T34" fmla="*/ 116 w 258"/>
              <a:gd name="T35" fmla="*/ 256 h 256"/>
              <a:gd name="T36" fmla="*/ 102 w 258"/>
              <a:gd name="T37" fmla="*/ 254 h 256"/>
              <a:gd name="T38" fmla="*/ 90 w 258"/>
              <a:gd name="T39" fmla="*/ 252 h 256"/>
              <a:gd name="T40" fmla="*/ 78 w 258"/>
              <a:gd name="T41" fmla="*/ 246 h 256"/>
              <a:gd name="T42" fmla="*/ 68 w 258"/>
              <a:gd name="T43" fmla="*/ 242 h 256"/>
              <a:gd name="T44" fmla="*/ 58 w 258"/>
              <a:gd name="T45" fmla="*/ 234 h 256"/>
              <a:gd name="T46" fmla="*/ 38 w 258"/>
              <a:gd name="T47" fmla="*/ 220 h 256"/>
              <a:gd name="T48" fmla="*/ 22 w 258"/>
              <a:gd name="T49" fmla="*/ 200 h 256"/>
              <a:gd name="T50" fmla="*/ 16 w 258"/>
              <a:gd name="T51" fmla="*/ 190 h 256"/>
              <a:gd name="T52" fmla="*/ 10 w 258"/>
              <a:gd name="T53" fmla="*/ 178 h 256"/>
              <a:gd name="T54" fmla="*/ 6 w 258"/>
              <a:gd name="T55" fmla="*/ 166 h 256"/>
              <a:gd name="T56" fmla="*/ 2 w 258"/>
              <a:gd name="T57" fmla="*/ 154 h 256"/>
              <a:gd name="T58" fmla="*/ 2 w 258"/>
              <a:gd name="T59" fmla="*/ 142 h 256"/>
              <a:gd name="T60" fmla="*/ 0 w 258"/>
              <a:gd name="T61" fmla="*/ 128 h 256"/>
              <a:gd name="T62" fmla="*/ 0 w 258"/>
              <a:gd name="T63" fmla="*/ 128 h 256"/>
              <a:gd name="T64" fmla="*/ 2 w 258"/>
              <a:gd name="T65" fmla="*/ 116 h 256"/>
              <a:gd name="T66" fmla="*/ 2 w 258"/>
              <a:gd name="T67" fmla="*/ 102 h 256"/>
              <a:gd name="T68" fmla="*/ 6 w 258"/>
              <a:gd name="T69" fmla="*/ 90 h 256"/>
              <a:gd name="T70" fmla="*/ 10 w 258"/>
              <a:gd name="T71" fmla="*/ 78 h 256"/>
              <a:gd name="T72" fmla="*/ 16 w 258"/>
              <a:gd name="T73" fmla="*/ 68 h 256"/>
              <a:gd name="T74" fmla="*/ 22 w 258"/>
              <a:gd name="T75" fmla="*/ 56 h 256"/>
              <a:gd name="T76" fmla="*/ 38 w 258"/>
              <a:gd name="T77" fmla="*/ 38 h 256"/>
              <a:gd name="T78" fmla="*/ 58 w 258"/>
              <a:gd name="T79" fmla="*/ 22 h 256"/>
              <a:gd name="T80" fmla="*/ 68 w 258"/>
              <a:gd name="T81" fmla="*/ 16 h 256"/>
              <a:gd name="T82" fmla="*/ 78 w 258"/>
              <a:gd name="T83" fmla="*/ 10 h 256"/>
              <a:gd name="T84" fmla="*/ 90 w 258"/>
              <a:gd name="T85" fmla="*/ 6 h 256"/>
              <a:gd name="T86" fmla="*/ 102 w 258"/>
              <a:gd name="T87" fmla="*/ 2 h 256"/>
              <a:gd name="T88" fmla="*/ 116 w 258"/>
              <a:gd name="T89" fmla="*/ 0 h 256"/>
              <a:gd name="T90" fmla="*/ 128 w 258"/>
              <a:gd name="T91" fmla="*/ 0 h 256"/>
              <a:gd name="T92" fmla="*/ 128 w 258"/>
              <a:gd name="T93" fmla="*/ 0 h 256"/>
              <a:gd name="T94" fmla="*/ 142 w 258"/>
              <a:gd name="T95" fmla="*/ 0 h 256"/>
              <a:gd name="T96" fmla="*/ 154 w 258"/>
              <a:gd name="T97" fmla="*/ 2 h 256"/>
              <a:gd name="T98" fmla="*/ 168 w 258"/>
              <a:gd name="T99" fmla="*/ 6 h 256"/>
              <a:gd name="T100" fmla="*/ 178 w 258"/>
              <a:gd name="T101" fmla="*/ 10 h 256"/>
              <a:gd name="T102" fmla="*/ 190 w 258"/>
              <a:gd name="T103" fmla="*/ 16 h 256"/>
              <a:gd name="T104" fmla="*/ 200 w 258"/>
              <a:gd name="T105" fmla="*/ 22 h 256"/>
              <a:gd name="T106" fmla="*/ 220 w 258"/>
              <a:gd name="T107" fmla="*/ 38 h 256"/>
              <a:gd name="T108" fmla="*/ 236 w 258"/>
              <a:gd name="T109" fmla="*/ 56 h 256"/>
              <a:gd name="T110" fmla="*/ 242 w 258"/>
              <a:gd name="T111" fmla="*/ 68 h 256"/>
              <a:gd name="T112" fmla="*/ 248 w 258"/>
              <a:gd name="T113" fmla="*/ 78 h 256"/>
              <a:gd name="T114" fmla="*/ 252 w 258"/>
              <a:gd name="T115" fmla="*/ 90 h 256"/>
              <a:gd name="T116" fmla="*/ 254 w 258"/>
              <a:gd name="T117" fmla="*/ 102 h 256"/>
              <a:gd name="T118" fmla="*/ 256 w 258"/>
              <a:gd name="T119" fmla="*/ 116 h 256"/>
              <a:gd name="T120" fmla="*/ 258 w 258"/>
              <a:gd name="T121" fmla="*/ 12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8" h="256">
                <a:moveTo>
                  <a:pt x="258" y="128"/>
                </a:moveTo>
                <a:lnTo>
                  <a:pt x="258" y="128"/>
                </a:lnTo>
                <a:lnTo>
                  <a:pt x="256" y="142"/>
                </a:lnTo>
                <a:lnTo>
                  <a:pt x="254" y="154"/>
                </a:lnTo>
                <a:lnTo>
                  <a:pt x="252" y="166"/>
                </a:lnTo>
                <a:lnTo>
                  <a:pt x="248" y="178"/>
                </a:lnTo>
                <a:lnTo>
                  <a:pt x="242" y="190"/>
                </a:lnTo>
                <a:lnTo>
                  <a:pt x="236" y="200"/>
                </a:lnTo>
                <a:lnTo>
                  <a:pt x="220" y="220"/>
                </a:lnTo>
                <a:lnTo>
                  <a:pt x="200" y="234"/>
                </a:lnTo>
                <a:lnTo>
                  <a:pt x="190" y="242"/>
                </a:lnTo>
                <a:lnTo>
                  <a:pt x="178" y="246"/>
                </a:lnTo>
                <a:lnTo>
                  <a:pt x="168" y="252"/>
                </a:lnTo>
                <a:lnTo>
                  <a:pt x="154" y="254"/>
                </a:lnTo>
                <a:lnTo>
                  <a:pt x="142" y="256"/>
                </a:lnTo>
                <a:lnTo>
                  <a:pt x="128" y="256"/>
                </a:lnTo>
                <a:lnTo>
                  <a:pt x="128" y="256"/>
                </a:lnTo>
                <a:lnTo>
                  <a:pt x="116" y="256"/>
                </a:lnTo>
                <a:lnTo>
                  <a:pt x="102" y="254"/>
                </a:lnTo>
                <a:lnTo>
                  <a:pt x="90" y="252"/>
                </a:lnTo>
                <a:lnTo>
                  <a:pt x="78" y="246"/>
                </a:lnTo>
                <a:lnTo>
                  <a:pt x="68" y="242"/>
                </a:lnTo>
                <a:lnTo>
                  <a:pt x="58" y="234"/>
                </a:lnTo>
                <a:lnTo>
                  <a:pt x="38" y="220"/>
                </a:lnTo>
                <a:lnTo>
                  <a:pt x="22" y="200"/>
                </a:lnTo>
                <a:lnTo>
                  <a:pt x="16" y="190"/>
                </a:lnTo>
                <a:lnTo>
                  <a:pt x="10" y="178"/>
                </a:lnTo>
                <a:lnTo>
                  <a:pt x="6" y="166"/>
                </a:lnTo>
                <a:lnTo>
                  <a:pt x="2" y="154"/>
                </a:lnTo>
                <a:lnTo>
                  <a:pt x="2" y="142"/>
                </a:lnTo>
                <a:lnTo>
                  <a:pt x="0" y="128"/>
                </a:lnTo>
                <a:lnTo>
                  <a:pt x="0" y="128"/>
                </a:lnTo>
                <a:lnTo>
                  <a:pt x="2" y="116"/>
                </a:lnTo>
                <a:lnTo>
                  <a:pt x="2" y="102"/>
                </a:lnTo>
                <a:lnTo>
                  <a:pt x="6" y="90"/>
                </a:lnTo>
                <a:lnTo>
                  <a:pt x="10" y="78"/>
                </a:lnTo>
                <a:lnTo>
                  <a:pt x="16" y="68"/>
                </a:lnTo>
                <a:lnTo>
                  <a:pt x="22" y="56"/>
                </a:lnTo>
                <a:lnTo>
                  <a:pt x="38" y="38"/>
                </a:lnTo>
                <a:lnTo>
                  <a:pt x="58" y="22"/>
                </a:lnTo>
                <a:lnTo>
                  <a:pt x="68" y="16"/>
                </a:lnTo>
                <a:lnTo>
                  <a:pt x="78" y="10"/>
                </a:lnTo>
                <a:lnTo>
                  <a:pt x="90" y="6"/>
                </a:lnTo>
                <a:lnTo>
                  <a:pt x="102" y="2"/>
                </a:lnTo>
                <a:lnTo>
                  <a:pt x="116" y="0"/>
                </a:lnTo>
                <a:lnTo>
                  <a:pt x="128" y="0"/>
                </a:lnTo>
                <a:lnTo>
                  <a:pt x="128" y="0"/>
                </a:lnTo>
                <a:lnTo>
                  <a:pt x="142" y="0"/>
                </a:lnTo>
                <a:lnTo>
                  <a:pt x="154" y="2"/>
                </a:lnTo>
                <a:lnTo>
                  <a:pt x="168" y="6"/>
                </a:lnTo>
                <a:lnTo>
                  <a:pt x="178" y="10"/>
                </a:lnTo>
                <a:lnTo>
                  <a:pt x="190" y="16"/>
                </a:lnTo>
                <a:lnTo>
                  <a:pt x="200" y="22"/>
                </a:lnTo>
                <a:lnTo>
                  <a:pt x="220" y="38"/>
                </a:lnTo>
                <a:lnTo>
                  <a:pt x="236" y="56"/>
                </a:lnTo>
                <a:lnTo>
                  <a:pt x="242" y="68"/>
                </a:lnTo>
                <a:lnTo>
                  <a:pt x="248" y="78"/>
                </a:lnTo>
                <a:lnTo>
                  <a:pt x="252" y="90"/>
                </a:lnTo>
                <a:lnTo>
                  <a:pt x="254" y="102"/>
                </a:lnTo>
                <a:lnTo>
                  <a:pt x="256" y="116"/>
                </a:lnTo>
                <a:lnTo>
                  <a:pt x="258" y="12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8" name="Freeform 90"/>
          <p:cNvSpPr>
            <a:spLocks/>
          </p:cNvSpPr>
          <p:nvPr/>
        </p:nvSpPr>
        <p:spPr bwMode="auto">
          <a:xfrm>
            <a:off x="3432175" y="2754313"/>
            <a:ext cx="279400" cy="336550"/>
          </a:xfrm>
          <a:custGeom>
            <a:avLst/>
            <a:gdLst>
              <a:gd name="T0" fmla="*/ 0 w 176"/>
              <a:gd name="T1" fmla="*/ 8 h 212"/>
              <a:gd name="T2" fmla="*/ 18 w 176"/>
              <a:gd name="T3" fmla="*/ 30 h 212"/>
              <a:gd name="T4" fmla="*/ 12 w 176"/>
              <a:gd name="T5" fmla="*/ 64 h 212"/>
              <a:gd name="T6" fmla="*/ 16 w 176"/>
              <a:gd name="T7" fmla="*/ 76 h 212"/>
              <a:gd name="T8" fmla="*/ 2 w 176"/>
              <a:gd name="T9" fmla="*/ 108 h 212"/>
              <a:gd name="T10" fmla="*/ 14 w 176"/>
              <a:gd name="T11" fmla="*/ 114 h 212"/>
              <a:gd name="T12" fmla="*/ 16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4 w 176"/>
              <a:gd name="T25" fmla="*/ 48 h 212"/>
              <a:gd name="T26" fmla="*/ 174 w 176"/>
              <a:gd name="T27" fmla="*/ 44 h 212"/>
              <a:gd name="T28" fmla="*/ 170 w 176"/>
              <a:gd name="T29" fmla="*/ 40 h 212"/>
              <a:gd name="T30" fmla="*/ 168 w 176"/>
              <a:gd name="T31" fmla="*/ 36 h 212"/>
              <a:gd name="T32" fmla="*/ 166 w 176"/>
              <a:gd name="T33" fmla="*/ 34 h 212"/>
              <a:gd name="T34" fmla="*/ 164 w 176"/>
              <a:gd name="T35" fmla="*/ 32 h 212"/>
              <a:gd name="T36" fmla="*/ 162 w 176"/>
              <a:gd name="T37" fmla="*/ 30 h 212"/>
              <a:gd name="T38" fmla="*/ 152 w 176"/>
              <a:gd name="T39" fmla="*/ 20 h 212"/>
              <a:gd name="T40" fmla="*/ 146 w 176"/>
              <a:gd name="T41" fmla="*/ 18 h 212"/>
              <a:gd name="T42" fmla="*/ 140 w 176"/>
              <a:gd name="T43" fmla="*/ 14 h 212"/>
              <a:gd name="T44" fmla="*/ 130 w 176"/>
              <a:gd name="T45" fmla="*/ 10 h 212"/>
              <a:gd name="T46" fmla="*/ 124 w 176"/>
              <a:gd name="T47" fmla="*/ 8 h 212"/>
              <a:gd name="T48" fmla="*/ 110 w 176"/>
              <a:gd name="T49" fmla="*/ 4 h 212"/>
              <a:gd name="T50" fmla="*/ 102 w 176"/>
              <a:gd name="T51" fmla="*/ 2 h 212"/>
              <a:gd name="T52" fmla="*/ 94 w 176"/>
              <a:gd name="T53" fmla="*/ 2 h 212"/>
              <a:gd name="T54" fmla="*/ 84 w 176"/>
              <a:gd name="T55" fmla="*/ 0 h 212"/>
              <a:gd name="T56" fmla="*/ 64 w 176"/>
              <a:gd name="T57" fmla="*/ 0 h 212"/>
              <a:gd name="T58" fmla="*/ 52 w 176"/>
              <a:gd name="T59" fmla="*/ 2 h 212"/>
              <a:gd name="T60" fmla="*/ 40 w 176"/>
              <a:gd name="T61" fmla="*/ 2 h 212"/>
              <a:gd name="T62" fmla="*/ 26 w 176"/>
              <a:gd name="T63" fmla="*/ 4 h 212"/>
              <a:gd name="T64" fmla="*/ 16 w 176"/>
              <a:gd name="T65" fmla="*/ 8 h 212"/>
              <a:gd name="T66" fmla="*/ 0 w 176"/>
              <a:gd name="T67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18" y="30"/>
                </a:lnTo>
                <a:lnTo>
                  <a:pt x="12" y="64"/>
                </a:lnTo>
                <a:lnTo>
                  <a:pt x="16" y="76"/>
                </a:lnTo>
                <a:lnTo>
                  <a:pt x="2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4" y="48"/>
                </a:lnTo>
                <a:lnTo>
                  <a:pt x="174" y="44"/>
                </a:lnTo>
                <a:lnTo>
                  <a:pt x="170" y="40"/>
                </a:lnTo>
                <a:lnTo>
                  <a:pt x="168" y="36"/>
                </a:lnTo>
                <a:lnTo>
                  <a:pt x="166" y="34"/>
                </a:lnTo>
                <a:lnTo>
                  <a:pt x="164" y="32"/>
                </a:lnTo>
                <a:lnTo>
                  <a:pt x="162" y="30"/>
                </a:lnTo>
                <a:lnTo>
                  <a:pt x="152" y="20"/>
                </a:lnTo>
                <a:lnTo>
                  <a:pt x="146" y="18"/>
                </a:lnTo>
                <a:lnTo>
                  <a:pt x="140" y="14"/>
                </a:lnTo>
                <a:lnTo>
                  <a:pt x="130" y="10"/>
                </a:lnTo>
                <a:lnTo>
                  <a:pt x="124" y="8"/>
                </a:lnTo>
                <a:lnTo>
                  <a:pt x="110" y="4"/>
                </a:lnTo>
                <a:lnTo>
                  <a:pt x="102" y="2"/>
                </a:lnTo>
                <a:lnTo>
                  <a:pt x="94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6" y="4"/>
                </a:lnTo>
                <a:lnTo>
                  <a:pt x="16" y="8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09" name="Freeform 91"/>
          <p:cNvSpPr>
            <a:spLocks/>
          </p:cNvSpPr>
          <p:nvPr/>
        </p:nvSpPr>
        <p:spPr bwMode="auto">
          <a:xfrm>
            <a:off x="3432175" y="2754313"/>
            <a:ext cx="279400" cy="336550"/>
          </a:xfrm>
          <a:custGeom>
            <a:avLst/>
            <a:gdLst>
              <a:gd name="T0" fmla="*/ 0 w 176"/>
              <a:gd name="T1" fmla="*/ 8 h 212"/>
              <a:gd name="T2" fmla="*/ 18 w 176"/>
              <a:gd name="T3" fmla="*/ 30 h 212"/>
              <a:gd name="T4" fmla="*/ 12 w 176"/>
              <a:gd name="T5" fmla="*/ 64 h 212"/>
              <a:gd name="T6" fmla="*/ 16 w 176"/>
              <a:gd name="T7" fmla="*/ 76 h 212"/>
              <a:gd name="T8" fmla="*/ 2 w 176"/>
              <a:gd name="T9" fmla="*/ 108 h 212"/>
              <a:gd name="T10" fmla="*/ 14 w 176"/>
              <a:gd name="T11" fmla="*/ 114 h 212"/>
              <a:gd name="T12" fmla="*/ 16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4 w 176"/>
              <a:gd name="T25" fmla="*/ 48 h 212"/>
              <a:gd name="T26" fmla="*/ 174 w 176"/>
              <a:gd name="T27" fmla="*/ 44 h 212"/>
              <a:gd name="T28" fmla="*/ 170 w 176"/>
              <a:gd name="T29" fmla="*/ 40 h 212"/>
              <a:gd name="T30" fmla="*/ 168 w 176"/>
              <a:gd name="T31" fmla="*/ 36 h 212"/>
              <a:gd name="T32" fmla="*/ 166 w 176"/>
              <a:gd name="T33" fmla="*/ 34 h 212"/>
              <a:gd name="T34" fmla="*/ 164 w 176"/>
              <a:gd name="T35" fmla="*/ 32 h 212"/>
              <a:gd name="T36" fmla="*/ 162 w 176"/>
              <a:gd name="T37" fmla="*/ 30 h 212"/>
              <a:gd name="T38" fmla="*/ 152 w 176"/>
              <a:gd name="T39" fmla="*/ 20 h 212"/>
              <a:gd name="T40" fmla="*/ 146 w 176"/>
              <a:gd name="T41" fmla="*/ 18 h 212"/>
              <a:gd name="T42" fmla="*/ 140 w 176"/>
              <a:gd name="T43" fmla="*/ 14 h 212"/>
              <a:gd name="T44" fmla="*/ 130 w 176"/>
              <a:gd name="T45" fmla="*/ 10 h 212"/>
              <a:gd name="T46" fmla="*/ 124 w 176"/>
              <a:gd name="T47" fmla="*/ 8 h 212"/>
              <a:gd name="T48" fmla="*/ 110 w 176"/>
              <a:gd name="T49" fmla="*/ 4 h 212"/>
              <a:gd name="T50" fmla="*/ 102 w 176"/>
              <a:gd name="T51" fmla="*/ 2 h 212"/>
              <a:gd name="T52" fmla="*/ 94 w 176"/>
              <a:gd name="T53" fmla="*/ 2 h 212"/>
              <a:gd name="T54" fmla="*/ 84 w 176"/>
              <a:gd name="T55" fmla="*/ 0 h 212"/>
              <a:gd name="T56" fmla="*/ 64 w 176"/>
              <a:gd name="T57" fmla="*/ 0 h 212"/>
              <a:gd name="T58" fmla="*/ 52 w 176"/>
              <a:gd name="T59" fmla="*/ 2 h 212"/>
              <a:gd name="T60" fmla="*/ 40 w 176"/>
              <a:gd name="T61" fmla="*/ 2 h 212"/>
              <a:gd name="T62" fmla="*/ 26 w 176"/>
              <a:gd name="T63" fmla="*/ 4 h 212"/>
              <a:gd name="T64" fmla="*/ 16 w 176"/>
              <a:gd name="T65" fmla="*/ 8 h 212"/>
              <a:gd name="T66" fmla="*/ 0 w 176"/>
              <a:gd name="T67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18" y="30"/>
                </a:lnTo>
                <a:lnTo>
                  <a:pt x="12" y="64"/>
                </a:lnTo>
                <a:lnTo>
                  <a:pt x="16" y="76"/>
                </a:lnTo>
                <a:lnTo>
                  <a:pt x="2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4" y="48"/>
                </a:lnTo>
                <a:lnTo>
                  <a:pt x="174" y="44"/>
                </a:lnTo>
                <a:lnTo>
                  <a:pt x="170" y="40"/>
                </a:lnTo>
                <a:lnTo>
                  <a:pt x="168" y="36"/>
                </a:lnTo>
                <a:lnTo>
                  <a:pt x="166" y="34"/>
                </a:lnTo>
                <a:lnTo>
                  <a:pt x="164" y="32"/>
                </a:lnTo>
                <a:lnTo>
                  <a:pt x="162" y="30"/>
                </a:lnTo>
                <a:lnTo>
                  <a:pt x="152" y="20"/>
                </a:lnTo>
                <a:lnTo>
                  <a:pt x="146" y="18"/>
                </a:lnTo>
                <a:lnTo>
                  <a:pt x="140" y="14"/>
                </a:lnTo>
                <a:lnTo>
                  <a:pt x="130" y="10"/>
                </a:lnTo>
                <a:lnTo>
                  <a:pt x="124" y="8"/>
                </a:lnTo>
                <a:lnTo>
                  <a:pt x="110" y="4"/>
                </a:lnTo>
                <a:lnTo>
                  <a:pt x="102" y="2"/>
                </a:lnTo>
                <a:lnTo>
                  <a:pt x="94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6" y="4"/>
                </a:lnTo>
                <a:lnTo>
                  <a:pt x="16" y="8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0" name="Freeform 92"/>
          <p:cNvSpPr>
            <a:spLocks/>
          </p:cNvSpPr>
          <p:nvPr/>
        </p:nvSpPr>
        <p:spPr bwMode="auto">
          <a:xfrm>
            <a:off x="3432175" y="2754313"/>
            <a:ext cx="279400" cy="336550"/>
          </a:xfrm>
          <a:custGeom>
            <a:avLst/>
            <a:gdLst>
              <a:gd name="T0" fmla="*/ 0 w 176"/>
              <a:gd name="T1" fmla="*/ 8 h 212"/>
              <a:gd name="T2" fmla="*/ 18 w 176"/>
              <a:gd name="T3" fmla="*/ 30 h 212"/>
              <a:gd name="T4" fmla="*/ 12 w 176"/>
              <a:gd name="T5" fmla="*/ 64 h 212"/>
              <a:gd name="T6" fmla="*/ 16 w 176"/>
              <a:gd name="T7" fmla="*/ 76 h 212"/>
              <a:gd name="T8" fmla="*/ 2 w 176"/>
              <a:gd name="T9" fmla="*/ 108 h 212"/>
              <a:gd name="T10" fmla="*/ 14 w 176"/>
              <a:gd name="T11" fmla="*/ 114 h 212"/>
              <a:gd name="T12" fmla="*/ 16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4 w 176"/>
              <a:gd name="T25" fmla="*/ 48 h 212"/>
              <a:gd name="T26" fmla="*/ 174 w 176"/>
              <a:gd name="T27" fmla="*/ 44 h 212"/>
              <a:gd name="T28" fmla="*/ 170 w 176"/>
              <a:gd name="T29" fmla="*/ 40 h 212"/>
              <a:gd name="T30" fmla="*/ 168 w 176"/>
              <a:gd name="T31" fmla="*/ 36 h 212"/>
              <a:gd name="T32" fmla="*/ 166 w 176"/>
              <a:gd name="T33" fmla="*/ 34 h 212"/>
              <a:gd name="T34" fmla="*/ 164 w 176"/>
              <a:gd name="T35" fmla="*/ 32 h 212"/>
              <a:gd name="T36" fmla="*/ 162 w 176"/>
              <a:gd name="T37" fmla="*/ 30 h 212"/>
              <a:gd name="T38" fmla="*/ 152 w 176"/>
              <a:gd name="T39" fmla="*/ 20 h 212"/>
              <a:gd name="T40" fmla="*/ 146 w 176"/>
              <a:gd name="T41" fmla="*/ 18 h 212"/>
              <a:gd name="T42" fmla="*/ 140 w 176"/>
              <a:gd name="T43" fmla="*/ 14 h 212"/>
              <a:gd name="T44" fmla="*/ 130 w 176"/>
              <a:gd name="T45" fmla="*/ 10 h 212"/>
              <a:gd name="T46" fmla="*/ 124 w 176"/>
              <a:gd name="T47" fmla="*/ 8 h 212"/>
              <a:gd name="T48" fmla="*/ 110 w 176"/>
              <a:gd name="T49" fmla="*/ 4 h 212"/>
              <a:gd name="T50" fmla="*/ 102 w 176"/>
              <a:gd name="T51" fmla="*/ 2 h 212"/>
              <a:gd name="T52" fmla="*/ 94 w 176"/>
              <a:gd name="T53" fmla="*/ 2 h 212"/>
              <a:gd name="T54" fmla="*/ 84 w 176"/>
              <a:gd name="T55" fmla="*/ 0 h 212"/>
              <a:gd name="T56" fmla="*/ 64 w 176"/>
              <a:gd name="T57" fmla="*/ 0 h 212"/>
              <a:gd name="T58" fmla="*/ 52 w 176"/>
              <a:gd name="T59" fmla="*/ 2 h 212"/>
              <a:gd name="T60" fmla="*/ 40 w 176"/>
              <a:gd name="T61" fmla="*/ 2 h 212"/>
              <a:gd name="T62" fmla="*/ 26 w 176"/>
              <a:gd name="T63" fmla="*/ 4 h 212"/>
              <a:gd name="T64" fmla="*/ 16 w 176"/>
              <a:gd name="T65" fmla="*/ 8 h 212"/>
              <a:gd name="T66" fmla="*/ 0 w 176"/>
              <a:gd name="T67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18" y="30"/>
                </a:lnTo>
                <a:lnTo>
                  <a:pt x="12" y="64"/>
                </a:lnTo>
                <a:lnTo>
                  <a:pt x="16" y="76"/>
                </a:lnTo>
                <a:lnTo>
                  <a:pt x="2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4" y="48"/>
                </a:lnTo>
                <a:lnTo>
                  <a:pt x="174" y="44"/>
                </a:lnTo>
                <a:lnTo>
                  <a:pt x="170" y="40"/>
                </a:lnTo>
                <a:lnTo>
                  <a:pt x="168" y="36"/>
                </a:lnTo>
                <a:lnTo>
                  <a:pt x="166" y="34"/>
                </a:lnTo>
                <a:lnTo>
                  <a:pt x="164" y="32"/>
                </a:lnTo>
                <a:lnTo>
                  <a:pt x="162" y="30"/>
                </a:lnTo>
                <a:lnTo>
                  <a:pt x="152" y="20"/>
                </a:lnTo>
                <a:lnTo>
                  <a:pt x="146" y="18"/>
                </a:lnTo>
                <a:lnTo>
                  <a:pt x="140" y="14"/>
                </a:lnTo>
                <a:lnTo>
                  <a:pt x="130" y="10"/>
                </a:lnTo>
                <a:lnTo>
                  <a:pt x="124" y="8"/>
                </a:lnTo>
                <a:lnTo>
                  <a:pt x="110" y="4"/>
                </a:lnTo>
                <a:lnTo>
                  <a:pt x="102" y="2"/>
                </a:lnTo>
                <a:lnTo>
                  <a:pt x="94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6" y="4"/>
                </a:lnTo>
                <a:lnTo>
                  <a:pt x="16" y="8"/>
                </a:lnTo>
                <a:lnTo>
                  <a:pt x="0" y="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1" name="Freeform 93"/>
          <p:cNvSpPr>
            <a:spLocks/>
          </p:cNvSpPr>
          <p:nvPr/>
        </p:nvSpPr>
        <p:spPr bwMode="auto">
          <a:xfrm>
            <a:off x="3892550" y="3062288"/>
            <a:ext cx="279400" cy="336550"/>
          </a:xfrm>
          <a:custGeom>
            <a:avLst/>
            <a:gdLst>
              <a:gd name="T0" fmla="*/ 0 w 176"/>
              <a:gd name="T1" fmla="*/ 8 h 212"/>
              <a:gd name="T2" fmla="*/ 20 w 176"/>
              <a:gd name="T3" fmla="*/ 28 h 212"/>
              <a:gd name="T4" fmla="*/ 10 w 176"/>
              <a:gd name="T5" fmla="*/ 64 h 212"/>
              <a:gd name="T6" fmla="*/ 14 w 176"/>
              <a:gd name="T7" fmla="*/ 76 h 212"/>
              <a:gd name="T8" fmla="*/ 0 w 176"/>
              <a:gd name="T9" fmla="*/ 108 h 212"/>
              <a:gd name="T10" fmla="*/ 12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6 h 212"/>
              <a:gd name="T28" fmla="*/ 174 w 176"/>
              <a:gd name="T29" fmla="*/ 44 h 212"/>
              <a:gd name="T30" fmla="*/ 172 w 176"/>
              <a:gd name="T31" fmla="*/ 42 h 212"/>
              <a:gd name="T32" fmla="*/ 172 w 176"/>
              <a:gd name="T33" fmla="*/ 42 h 212"/>
              <a:gd name="T34" fmla="*/ 170 w 176"/>
              <a:gd name="T35" fmla="*/ 38 h 212"/>
              <a:gd name="T36" fmla="*/ 170 w 176"/>
              <a:gd name="T37" fmla="*/ 36 h 212"/>
              <a:gd name="T38" fmla="*/ 168 w 176"/>
              <a:gd name="T39" fmla="*/ 32 h 212"/>
              <a:gd name="T40" fmla="*/ 164 w 176"/>
              <a:gd name="T41" fmla="*/ 30 h 212"/>
              <a:gd name="T42" fmla="*/ 158 w 176"/>
              <a:gd name="T43" fmla="*/ 26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8 h 212"/>
              <a:gd name="T50" fmla="*/ 142 w 176"/>
              <a:gd name="T51" fmla="*/ 14 h 212"/>
              <a:gd name="T52" fmla="*/ 136 w 176"/>
              <a:gd name="T53" fmla="*/ 12 h 212"/>
              <a:gd name="T54" fmla="*/ 130 w 176"/>
              <a:gd name="T55" fmla="*/ 8 h 212"/>
              <a:gd name="T56" fmla="*/ 110 w 176"/>
              <a:gd name="T57" fmla="*/ 4 h 212"/>
              <a:gd name="T58" fmla="*/ 102 w 176"/>
              <a:gd name="T59" fmla="*/ 2 h 212"/>
              <a:gd name="T60" fmla="*/ 92 w 176"/>
              <a:gd name="T61" fmla="*/ 2 h 212"/>
              <a:gd name="T62" fmla="*/ 84 w 176"/>
              <a:gd name="T63" fmla="*/ 0 h 212"/>
              <a:gd name="T64" fmla="*/ 64 w 176"/>
              <a:gd name="T65" fmla="*/ 0 h 212"/>
              <a:gd name="T66" fmla="*/ 52 w 176"/>
              <a:gd name="T67" fmla="*/ 2 h 212"/>
              <a:gd name="T68" fmla="*/ 40 w 176"/>
              <a:gd name="T69" fmla="*/ 2 h 212"/>
              <a:gd name="T70" fmla="*/ 28 w 176"/>
              <a:gd name="T71" fmla="*/ 4 h 212"/>
              <a:gd name="T72" fmla="*/ 14 w 176"/>
              <a:gd name="T73" fmla="*/ 6 h 212"/>
              <a:gd name="T74" fmla="*/ 0 w 176"/>
              <a:gd name="T75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4" y="76"/>
                </a:lnTo>
                <a:lnTo>
                  <a:pt x="0" y="108"/>
                </a:lnTo>
                <a:lnTo>
                  <a:pt x="12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6"/>
                </a:lnTo>
                <a:lnTo>
                  <a:pt x="174" y="44"/>
                </a:lnTo>
                <a:lnTo>
                  <a:pt x="172" y="42"/>
                </a:lnTo>
                <a:lnTo>
                  <a:pt x="172" y="42"/>
                </a:lnTo>
                <a:lnTo>
                  <a:pt x="170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0"/>
                </a:lnTo>
                <a:lnTo>
                  <a:pt x="158" y="26"/>
                </a:lnTo>
                <a:lnTo>
                  <a:pt x="154" y="22"/>
                </a:lnTo>
                <a:lnTo>
                  <a:pt x="150" y="20"/>
                </a:lnTo>
                <a:lnTo>
                  <a:pt x="146" y="18"/>
                </a:lnTo>
                <a:lnTo>
                  <a:pt x="142" y="14"/>
                </a:lnTo>
                <a:lnTo>
                  <a:pt x="136" y="12"/>
                </a:lnTo>
                <a:lnTo>
                  <a:pt x="130" y="8"/>
                </a:lnTo>
                <a:lnTo>
                  <a:pt x="110" y="4"/>
                </a:lnTo>
                <a:lnTo>
                  <a:pt x="102" y="2"/>
                </a:lnTo>
                <a:lnTo>
                  <a:pt x="92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8" y="4"/>
                </a:lnTo>
                <a:lnTo>
                  <a:pt x="14" y="6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2" name="Freeform 94"/>
          <p:cNvSpPr>
            <a:spLocks/>
          </p:cNvSpPr>
          <p:nvPr/>
        </p:nvSpPr>
        <p:spPr bwMode="auto">
          <a:xfrm>
            <a:off x="3892550" y="3062288"/>
            <a:ext cx="279400" cy="336550"/>
          </a:xfrm>
          <a:custGeom>
            <a:avLst/>
            <a:gdLst>
              <a:gd name="T0" fmla="*/ 0 w 176"/>
              <a:gd name="T1" fmla="*/ 8 h 212"/>
              <a:gd name="T2" fmla="*/ 20 w 176"/>
              <a:gd name="T3" fmla="*/ 28 h 212"/>
              <a:gd name="T4" fmla="*/ 10 w 176"/>
              <a:gd name="T5" fmla="*/ 64 h 212"/>
              <a:gd name="T6" fmla="*/ 14 w 176"/>
              <a:gd name="T7" fmla="*/ 76 h 212"/>
              <a:gd name="T8" fmla="*/ 0 w 176"/>
              <a:gd name="T9" fmla="*/ 108 h 212"/>
              <a:gd name="T10" fmla="*/ 12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6 h 212"/>
              <a:gd name="T28" fmla="*/ 174 w 176"/>
              <a:gd name="T29" fmla="*/ 44 h 212"/>
              <a:gd name="T30" fmla="*/ 172 w 176"/>
              <a:gd name="T31" fmla="*/ 42 h 212"/>
              <a:gd name="T32" fmla="*/ 172 w 176"/>
              <a:gd name="T33" fmla="*/ 42 h 212"/>
              <a:gd name="T34" fmla="*/ 170 w 176"/>
              <a:gd name="T35" fmla="*/ 38 h 212"/>
              <a:gd name="T36" fmla="*/ 170 w 176"/>
              <a:gd name="T37" fmla="*/ 36 h 212"/>
              <a:gd name="T38" fmla="*/ 168 w 176"/>
              <a:gd name="T39" fmla="*/ 32 h 212"/>
              <a:gd name="T40" fmla="*/ 164 w 176"/>
              <a:gd name="T41" fmla="*/ 30 h 212"/>
              <a:gd name="T42" fmla="*/ 158 w 176"/>
              <a:gd name="T43" fmla="*/ 26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8 h 212"/>
              <a:gd name="T50" fmla="*/ 142 w 176"/>
              <a:gd name="T51" fmla="*/ 14 h 212"/>
              <a:gd name="T52" fmla="*/ 136 w 176"/>
              <a:gd name="T53" fmla="*/ 12 h 212"/>
              <a:gd name="T54" fmla="*/ 130 w 176"/>
              <a:gd name="T55" fmla="*/ 8 h 212"/>
              <a:gd name="T56" fmla="*/ 110 w 176"/>
              <a:gd name="T57" fmla="*/ 4 h 212"/>
              <a:gd name="T58" fmla="*/ 102 w 176"/>
              <a:gd name="T59" fmla="*/ 2 h 212"/>
              <a:gd name="T60" fmla="*/ 92 w 176"/>
              <a:gd name="T61" fmla="*/ 2 h 212"/>
              <a:gd name="T62" fmla="*/ 84 w 176"/>
              <a:gd name="T63" fmla="*/ 0 h 212"/>
              <a:gd name="T64" fmla="*/ 64 w 176"/>
              <a:gd name="T65" fmla="*/ 0 h 212"/>
              <a:gd name="T66" fmla="*/ 52 w 176"/>
              <a:gd name="T67" fmla="*/ 2 h 212"/>
              <a:gd name="T68" fmla="*/ 40 w 176"/>
              <a:gd name="T69" fmla="*/ 2 h 212"/>
              <a:gd name="T70" fmla="*/ 28 w 176"/>
              <a:gd name="T71" fmla="*/ 4 h 212"/>
              <a:gd name="T72" fmla="*/ 14 w 176"/>
              <a:gd name="T73" fmla="*/ 6 h 212"/>
              <a:gd name="T74" fmla="*/ 0 w 176"/>
              <a:gd name="T75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4" y="76"/>
                </a:lnTo>
                <a:lnTo>
                  <a:pt x="0" y="108"/>
                </a:lnTo>
                <a:lnTo>
                  <a:pt x="12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6"/>
                </a:lnTo>
                <a:lnTo>
                  <a:pt x="174" y="44"/>
                </a:lnTo>
                <a:lnTo>
                  <a:pt x="172" y="42"/>
                </a:lnTo>
                <a:lnTo>
                  <a:pt x="172" y="42"/>
                </a:lnTo>
                <a:lnTo>
                  <a:pt x="170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0"/>
                </a:lnTo>
                <a:lnTo>
                  <a:pt x="158" y="26"/>
                </a:lnTo>
                <a:lnTo>
                  <a:pt x="154" y="22"/>
                </a:lnTo>
                <a:lnTo>
                  <a:pt x="150" y="20"/>
                </a:lnTo>
                <a:lnTo>
                  <a:pt x="146" y="18"/>
                </a:lnTo>
                <a:lnTo>
                  <a:pt x="142" y="14"/>
                </a:lnTo>
                <a:lnTo>
                  <a:pt x="136" y="12"/>
                </a:lnTo>
                <a:lnTo>
                  <a:pt x="130" y="8"/>
                </a:lnTo>
                <a:lnTo>
                  <a:pt x="110" y="4"/>
                </a:lnTo>
                <a:lnTo>
                  <a:pt x="102" y="2"/>
                </a:lnTo>
                <a:lnTo>
                  <a:pt x="92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8" y="4"/>
                </a:lnTo>
                <a:lnTo>
                  <a:pt x="14" y="6"/>
                </a:lnTo>
                <a:lnTo>
                  <a:pt x="0" y="8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3" name="Freeform 95"/>
          <p:cNvSpPr>
            <a:spLocks/>
          </p:cNvSpPr>
          <p:nvPr/>
        </p:nvSpPr>
        <p:spPr bwMode="auto">
          <a:xfrm>
            <a:off x="3892550" y="3062288"/>
            <a:ext cx="279400" cy="336550"/>
          </a:xfrm>
          <a:custGeom>
            <a:avLst/>
            <a:gdLst>
              <a:gd name="T0" fmla="*/ 0 w 176"/>
              <a:gd name="T1" fmla="*/ 8 h 212"/>
              <a:gd name="T2" fmla="*/ 20 w 176"/>
              <a:gd name="T3" fmla="*/ 28 h 212"/>
              <a:gd name="T4" fmla="*/ 10 w 176"/>
              <a:gd name="T5" fmla="*/ 64 h 212"/>
              <a:gd name="T6" fmla="*/ 14 w 176"/>
              <a:gd name="T7" fmla="*/ 76 h 212"/>
              <a:gd name="T8" fmla="*/ 0 w 176"/>
              <a:gd name="T9" fmla="*/ 108 h 212"/>
              <a:gd name="T10" fmla="*/ 12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2 w 176"/>
              <a:gd name="T19" fmla="*/ 210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6 h 212"/>
              <a:gd name="T28" fmla="*/ 174 w 176"/>
              <a:gd name="T29" fmla="*/ 44 h 212"/>
              <a:gd name="T30" fmla="*/ 172 w 176"/>
              <a:gd name="T31" fmla="*/ 42 h 212"/>
              <a:gd name="T32" fmla="*/ 172 w 176"/>
              <a:gd name="T33" fmla="*/ 42 h 212"/>
              <a:gd name="T34" fmla="*/ 170 w 176"/>
              <a:gd name="T35" fmla="*/ 38 h 212"/>
              <a:gd name="T36" fmla="*/ 170 w 176"/>
              <a:gd name="T37" fmla="*/ 36 h 212"/>
              <a:gd name="T38" fmla="*/ 168 w 176"/>
              <a:gd name="T39" fmla="*/ 32 h 212"/>
              <a:gd name="T40" fmla="*/ 164 w 176"/>
              <a:gd name="T41" fmla="*/ 30 h 212"/>
              <a:gd name="T42" fmla="*/ 158 w 176"/>
              <a:gd name="T43" fmla="*/ 26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8 h 212"/>
              <a:gd name="T50" fmla="*/ 142 w 176"/>
              <a:gd name="T51" fmla="*/ 14 h 212"/>
              <a:gd name="T52" fmla="*/ 136 w 176"/>
              <a:gd name="T53" fmla="*/ 12 h 212"/>
              <a:gd name="T54" fmla="*/ 130 w 176"/>
              <a:gd name="T55" fmla="*/ 8 h 212"/>
              <a:gd name="T56" fmla="*/ 110 w 176"/>
              <a:gd name="T57" fmla="*/ 4 h 212"/>
              <a:gd name="T58" fmla="*/ 102 w 176"/>
              <a:gd name="T59" fmla="*/ 2 h 212"/>
              <a:gd name="T60" fmla="*/ 92 w 176"/>
              <a:gd name="T61" fmla="*/ 2 h 212"/>
              <a:gd name="T62" fmla="*/ 84 w 176"/>
              <a:gd name="T63" fmla="*/ 0 h 212"/>
              <a:gd name="T64" fmla="*/ 64 w 176"/>
              <a:gd name="T65" fmla="*/ 0 h 212"/>
              <a:gd name="T66" fmla="*/ 52 w 176"/>
              <a:gd name="T67" fmla="*/ 2 h 212"/>
              <a:gd name="T68" fmla="*/ 40 w 176"/>
              <a:gd name="T69" fmla="*/ 2 h 212"/>
              <a:gd name="T70" fmla="*/ 28 w 176"/>
              <a:gd name="T71" fmla="*/ 4 h 212"/>
              <a:gd name="T72" fmla="*/ 14 w 176"/>
              <a:gd name="T73" fmla="*/ 6 h 212"/>
              <a:gd name="T74" fmla="*/ 0 w 176"/>
              <a:gd name="T75" fmla="*/ 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212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4" y="76"/>
                </a:lnTo>
                <a:lnTo>
                  <a:pt x="0" y="108"/>
                </a:lnTo>
                <a:lnTo>
                  <a:pt x="12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2" y="210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6"/>
                </a:lnTo>
                <a:lnTo>
                  <a:pt x="174" y="44"/>
                </a:lnTo>
                <a:lnTo>
                  <a:pt x="172" y="42"/>
                </a:lnTo>
                <a:lnTo>
                  <a:pt x="172" y="42"/>
                </a:lnTo>
                <a:lnTo>
                  <a:pt x="170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0"/>
                </a:lnTo>
                <a:lnTo>
                  <a:pt x="158" y="26"/>
                </a:lnTo>
                <a:lnTo>
                  <a:pt x="154" y="22"/>
                </a:lnTo>
                <a:lnTo>
                  <a:pt x="150" y="20"/>
                </a:lnTo>
                <a:lnTo>
                  <a:pt x="146" y="18"/>
                </a:lnTo>
                <a:lnTo>
                  <a:pt x="142" y="14"/>
                </a:lnTo>
                <a:lnTo>
                  <a:pt x="136" y="12"/>
                </a:lnTo>
                <a:lnTo>
                  <a:pt x="130" y="8"/>
                </a:lnTo>
                <a:lnTo>
                  <a:pt x="110" y="4"/>
                </a:lnTo>
                <a:lnTo>
                  <a:pt x="102" y="2"/>
                </a:lnTo>
                <a:lnTo>
                  <a:pt x="92" y="2"/>
                </a:lnTo>
                <a:lnTo>
                  <a:pt x="84" y="0"/>
                </a:lnTo>
                <a:lnTo>
                  <a:pt x="64" y="0"/>
                </a:lnTo>
                <a:lnTo>
                  <a:pt x="52" y="2"/>
                </a:lnTo>
                <a:lnTo>
                  <a:pt x="40" y="2"/>
                </a:lnTo>
                <a:lnTo>
                  <a:pt x="28" y="4"/>
                </a:lnTo>
                <a:lnTo>
                  <a:pt x="14" y="6"/>
                </a:lnTo>
                <a:lnTo>
                  <a:pt x="0" y="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4" name="Freeform 96"/>
          <p:cNvSpPr>
            <a:spLocks/>
          </p:cNvSpPr>
          <p:nvPr/>
        </p:nvSpPr>
        <p:spPr bwMode="auto">
          <a:xfrm>
            <a:off x="3533775" y="4237038"/>
            <a:ext cx="282575" cy="333375"/>
          </a:xfrm>
          <a:custGeom>
            <a:avLst/>
            <a:gdLst>
              <a:gd name="T0" fmla="*/ 0 w 178"/>
              <a:gd name="T1" fmla="*/ 8 h 210"/>
              <a:gd name="T2" fmla="*/ 20 w 178"/>
              <a:gd name="T3" fmla="*/ 28 h 210"/>
              <a:gd name="T4" fmla="*/ 10 w 178"/>
              <a:gd name="T5" fmla="*/ 64 h 210"/>
              <a:gd name="T6" fmla="*/ 16 w 178"/>
              <a:gd name="T7" fmla="*/ 78 h 210"/>
              <a:gd name="T8" fmla="*/ 0 w 178"/>
              <a:gd name="T9" fmla="*/ 108 h 210"/>
              <a:gd name="T10" fmla="*/ 14 w 178"/>
              <a:gd name="T11" fmla="*/ 114 h 210"/>
              <a:gd name="T12" fmla="*/ 16 w 178"/>
              <a:gd name="T13" fmla="*/ 166 h 210"/>
              <a:gd name="T14" fmla="*/ 46 w 178"/>
              <a:gd name="T15" fmla="*/ 168 h 210"/>
              <a:gd name="T16" fmla="*/ 44 w 178"/>
              <a:gd name="T17" fmla="*/ 210 h 210"/>
              <a:gd name="T18" fmla="*/ 152 w 178"/>
              <a:gd name="T19" fmla="*/ 208 h 210"/>
              <a:gd name="T20" fmla="*/ 150 w 178"/>
              <a:gd name="T21" fmla="*/ 132 h 210"/>
              <a:gd name="T22" fmla="*/ 178 w 178"/>
              <a:gd name="T23" fmla="*/ 50 h 210"/>
              <a:gd name="T24" fmla="*/ 178 w 178"/>
              <a:gd name="T25" fmla="*/ 48 h 210"/>
              <a:gd name="T26" fmla="*/ 176 w 178"/>
              <a:gd name="T27" fmla="*/ 48 h 210"/>
              <a:gd name="T28" fmla="*/ 176 w 178"/>
              <a:gd name="T29" fmla="*/ 46 h 210"/>
              <a:gd name="T30" fmla="*/ 174 w 178"/>
              <a:gd name="T31" fmla="*/ 44 h 210"/>
              <a:gd name="T32" fmla="*/ 174 w 178"/>
              <a:gd name="T33" fmla="*/ 42 h 210"/>
              <a:gd name="T34" fmla="*/ 172 w 178"/>
              <a:gd name="T35" fmla="*/ 42 h 210"/>
              <a:gd name="T36" fmla="*/ 170 w 178"/>
              <a:gd name="T37" fmla="*/ 38 h 210"/>
              <a:gd name="T38" fmla="*/ 168 w 178"/>
              <a:gd name="T39" fmla="*/ 36 h 210"/>
              <a:gd name="T40" fmla="*/ 168 w 178"/>
              <a:gd name="T41" fmla="*/ 32 h 210"/>
              <a:gd name="T42" fmla="*/ 158 w 178"/>
              <a:gd name="T43" fmla="*/ 24 h 210"/>
              <a:gd name="T44" fmla="*/ 156 w 178"/>
              <a:gd name="T45" fmla="*/ 22 h 210"/>
              <a:gd name="T46" fmla="*/ 152 w 178"/>
              <a:gd name="T47" fmla="*/ 20 h 210"/>
              <a:gd name="T48" fmla="*/ 146 w 178"/>
              <a:gd name="T49" fmla="*/ 16 h 210"/>
              <a:gd name="T50" fmla="*/ 142 w 178"/>
              <a:gd name="T51" fmla="*/ 14 h 210"/>
              <a:gd name="T52" fmla="*/ 136 w 178"/>
              <a:gd name="T53" fmla="*/ 10 h 210"/>
              <a:gd name="T54" fmla="*/ 132 w 178"/>
              <a:gd name="T55" fmla="*/ 8 h 210"/>
              <a:gd name="T56" fmla="*/ 118 w 178"/>
              <a:gd name="T57" fmla="*/ 6 h 210"/>
              <a:gd name="T58" fmla="*/ 110 w 178"/>
              <a:gd name="T59" fmla="*/ 4 h 210"/>
              <a:gd name="T60" fmla="*/ 102 w 178"/>
              <a:gd name="T61" fmla="*/ 2 h 210"/>
              <a:gd name="T62" fmla="*/ 94 w 178"/>
              <a:gd name="T63" fmla="*/ 0 h 210"/>
              <a:gd name="T64" fmla="*/ 54 w 178"/>
              <a:gd name="T65" fmla="*/ 0 h 210"/>
              <a:gd name="T66" fmla="*/ 42 w 178"/>
              <a:gd name="T67" fmla="*/ 2 h 210"/>
              <a:gd name="T68" fmla="*/ 28 w 178"/>
              <a:gd name="T69" fmla="*/ 4 h 210"/>
              <a:gd name="T70" fmla="*/ 16 w 178"/>
              <a:gd name="T71" fmla="*/ 6 h 210"/>
              <a:gd name="T72" fmla="*/ 0 w 178"/>
              <a:gd name="T73" fmla="*/ 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8" h="210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6" y="78"/>
                </a:lnTo>
                <a:lnTo>
                  <a:pt x="0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0"/>
                </a:lnTo>
                <a:lnTo>
                  <a:pt x="152" y="208"/>
                </a:lnTo>
                <a:lnTo>
                  <a:pt x="150" y="132"/>
                </a:lnTo>
                <a:lnTo>
                  <a:pt x="178" y="50"/>
                </a:lnTo>
                <a:lnTo>
                  <a:pt x="178" y="48"/>
                </a:lnTo>
                <a:lnTo>
                  <a:pt x="176" y="48"/>
                </a:lnTo>
                <a:lnTo>
                  <a:pt x="176" y="46"/>
                </a:lnTo>
                <a:lnTo>
                  <a:pt x="174" y="44"/>
                </a:lnTo>
                <a:lnTo>
                  <a:pt x="174" y="42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8" y="32"/>
                </a:lnTo>
                <a:lnTo>
                  <a:pt x="158" y="24"/>
                </a:lnTo>
                <a:lnTo>
                  <a:pt x="156" y="22"/>
                </a:lnTo>
                <a:lnTo>
                  <a:pt x="152" y="20"/>
                </a:lnTo>
                <a:lnTo>
                  <a:pt x="146" y="16"/>
                </a:lnTo>
                <a:lnTo>
                  <a:pt x="142" y="14"/>
                </a:lnTo>
                <a:lnTo>
                  <a:pt x="136" y="10"/>
                </a:lnTo>
                <a:lnTo>
                  <a:pt x="132" y="8"/>
                </a:lnTo>
                <a:lnTo>
                  <a:pt x="118" y="6"/>
                </a:lnTo>
                <a:lnTo>
                  <a:pt x="110" y="4"/>
                </a:lnTo>
                <a:lnTo>
                  <a:pt x="102" y="2"/>
                </a:lnTo>
                <a:lnTo>
                  <a:pt x="94" y="0"/>
                </a:lnTo>
                <a:lnTo>
                  <a:pt x="54" y="0"/>
                </a:lnTo>
                <a:lnTo>
                  <a:pt x="42" y="2"/>
                </a:lnTo>
                <a:lnTo>
                  <a:pt x="28" y="4"/>
                </a:lnTo>
                <a:lnTo>
                  <a:pt x="16" y="6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5" name="Freeform 97"/>
          <p:cNvSpPr>
            <a:spLocks/>
          </p:cNvSpPr>
          <p:nvPr/>
        </p:nvSpPr>
        <p:spPr bwMode="auto">
          <a:xfrm>
            <a:off x="3533775" y="4237038"/>
            <a:ext cx="282575" cy="333375"/>
          </a:xfrm>
          <a:custGeom>
            <a:avLst/>
            <a:gdLst>
              <a:gd name="T0" fmla="*/ 0 w 178"/>
              <a:gd name="T1" fmla="*/ 8 h 210"/>
              <a:gd name="T2" fmla="*/ 20 w 178"/>
              <a:gd name="T3" fmla="*/ 28 h 210"/>
              <a:gd name="T4" fmla="*/ 10 w 178"/>
              <a:gd name="T5" fmla="*/ 64 h 210"/>
              <a:gd name="T6" fmla="*/ 16 w 178"/>
              <a:gd name="T7" fmla="*/ 78 h 210"/>
              <a:gd name="T8" fmla="*/ 0 w 178"/>
              <a:gd name="T9" fmla="*/ 108 h 210"/>
              <a:gd name="T10" fmla="*/ 14 w 178"/>
              <a:gd name="T11" fmla="*/ 114 h 210"/>
              <a:gd name="T12" fmla="*/ 16 w 178"/>
              <a:gd name="T13" fmla="*/ 166 h 210"/>
              <a:gd name="T14" fmla="*/ 46 w 178"/>
              <a:gd name="T15" fmla="*/ 168 h 210"/>
              <a:gd name="T16" fmla="*/ 44 w 178"/>
              <a:gd name="T17" fmla="*/ 210 h 210"/>
              <a:gd name="T18" fmla="*/ 152 w 178"/>
              <a:gd name="T19" fmla="*/ 208 h 210"/>
              <a:gd name="T20" fmla="*/ 150 w 178"/>
              <a:gd name="T21" fmla="*/ 132 h 210"/>
              <a:gd name="T22" fmla="*/ 178 w 178"/>
              <a:gd name="T23" fmla="*/ 50 h 210"/>
              <a:gd name="T24" fmla="*/ 178 w 178"/>
              <a:gd name="T25" fmla="*/ 48 h 210"/>
              <a:gd name="T26" fmla="*/ 176 w 178"/>
              <a:gd name="T27" fmla="*/ 48 h 210"/>
              <a:gd name="T28" fmla="*/ 176 w 178"/>
              <a:gd name="T29" fmla="*/ 46 h 210"/>
              <a:gd name="T30" fmla="*/ 174 w 178"/>
              <a:gd name="T31" fmla="*/ 44 h 210"/>
              <a:gd name="T32" fmla="*/ 174 w 178"/>
              <a:gd name="T33" fmla="*/ 42 h 210"/>
              <a:gd name="T34" fmla="*/ 172 w 178"/>
              <a:gd name="T35" fmla="*/ 42 h 210"/>
              <a:gd name="T36" fmla="*/ 170 w 178"/>
              <a:gd name="T37" fmla="*/ 38 h 210"/>
              <a:gd name="T38" fmla="*/ 168 w 178"/>
              <a:gd name="T39" fmla="*/ 36 h 210"/>
              <a:gd name="T40" fmla="*/ 168 w 178"/>
              <a:gd name="T41" fmla="*/ 32 h 210"/>
              <a:gd name="T42" fmla="*/ 158 w 178"/>
              <a:gd name="T43" fmla="*/ 24 h 210"/>
              <a:gd name="T44" fmla="*/ 156 w 178"/>
              <a:gd name="T45" fmla="*/ 22 h 210"/>
              <a:gd name="T46" fmla="*/ 152 w 178"/>
              <a:gd name="T47" fmla="*/ 20 h 210"/>
              <a:gd name="T48" fmla="*/ 146 w 178"/>
              <a:gd name="T49" fmla="*/ 16 h 210"/>
              <a:gd name="T50" fmla="*/ 142 w 178"/>
              <a:gd name="T51" fmla="*/ 14 h 210"/>
              <a:gd name="T52" fmla="*/ 136 w 178"/>
              <a:gd name="T53" fmla="*/ 10 h 210"/>
              <a:gd name="T54" fmla="*/ 132 w 178"/>
              <a:gd name="T55" fmla="*/ 8 h 210"/>
              <a:gd name="T56" fmla="*/ 118 w 178"/>
              <a:gd name="T57" fmla="*/ 6 h 210"/>
              <a:gd name="T58" fmla="*/ 110 w 178"/>
              <a:gd name="T59" fmla="*/ 4 h 210"/>
              <a:gd name="T60" fmla="*/ 102 w 178"/>
              <a:gd name="T61" fmla="*/ 2 h 210"/>
              <a:gd name="T62" fmla="*/ 94 w 178"/>
              <a:gd name="T63" fmla="*/ 0 h 210"/>
              <a:gd name="T64" fmla="*/ 54 w 178"/>
              <a:gd name="T65" fmla="*/ 0 h 210"/>
              <a:gd name="T66" fmla="*/ 42 w 178"/>
              <a:gd name="T67" fmla="*/ 2 h 210"/>
              <a:gd name="T68" fmla="*/ 28 w 178"/>
              <a:gd name="T69" fmla="*/ 4 h 210"/>
              <a:gd name="T70" fmla="*/ 16 w 178"/>
              <a:gd name="T71" fmla="*/ 6 h 210"/>
              <a:gd name="T72" fmla="*/ 0 w 178"/>
              <a:gd name="T73" fmla="*/ 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8" h="210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6" y="78"/>
                </a:lnTo>
                <a:lnTo>
                  <a:pt x="0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0"/>
                </a:lnTo>
                <a:lnTo>
                  <a:pt x="152" y="208"/>
                </a:lnTo>
                <a:lnTo>
                  <a:pt x="150" y="132"/>
                </a:lnTo>
                <a:lnTo>
                  <a:pt x="178" y="50"/>
                </a:lnTo>
                <a:lnTo>
                  <a:pt x="178" y="48"/>
                </a:lnTo>
                <a:lnTo>
                  <a:pt x="176" y="48"/>
                </a:lnTo>
                <a:lnTo>
                  <a:pt x="176" y="46"/>
                </a:lnTo>
                <a:lnTo>
                  <a:pt x="174" y="44"/>
                </a:lnTo>
                <a:lnTo>
                  <a:pt x="174" y="42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8" y="32"/>
                </a:lnTo>
                <a:lnTo>
                  <a:pt x="158" y="24"/>
                </a:lnTo>
                <a:lnTo>
                  <a:pt x="156" y="22"/>
                </a:lnTo>
                <a:lnTo>
                  <a:pt x="152" y="20"/>
                </a:lnTo>
                <a:lnTo>
                  <a:pt x="146" y="16"/>
                </a:lnTo>
                <a:lnTo>
                  <a:pt x="142" y="14"/>
                </a:lnTo>
                <a:lnTo>
                  <a:pt x="136" y="10"/>
                </a:lnTo>
                <a:lnTo>
                  <a:pt x="132" y="8"/>
                </a:lnTo>
                <a:lnTo>
                  <a:pt x="118" y="6"/>
                </a:lnTo>
                <a:lnTo>
                  <a:pt x="110" y="4"/>
                </a:lnTo>
                <a:lnTo>
                  <a:pt x="102" y="2"/>
                </a:lnTo>
                <a:lnTo>
                  <a:pt x="94" y="0"/>
                </a:lnTo>
                <a:lnTo>
                  <a:pt x="54" y="0"/>
                </a:lnTo>
                <a:lnTo>
                  <a:pt x="42" y="2"/>
                </a:lnTo>
                <a:lnTo>
                  <a:pt x="28" y="4"/>
                </a:lnTo>
                <a:lnTo>
                  <a:pt x="16" y="6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6" name="Freeform 98"/>
          <p:cNvSpPr>
            <a:spLocks/>
          </p:cNvSpPr>
          <p:nvPr/>
        </p:nvSpPr>
        <p:spPr bwMode="auto">
          <a:xfrm>
            <a:off x="3533775" y="4237038"/>
            <a:ext cx="282575" cy="333375"/>
          </a:xfrm>
          <a:custGeom>
            <a:avLst/>
            <a:gdLst>
              <a:gd name="T0" fmla="*/ 0 w 178"/>
              <a:gd name="T1" fmla="*/ 8 h 210"/>
              <a:gd name="T2" fmla="*/ 20 w 178"/>
              <a:gd name="T3" fmla="*/ 28 h 210"/>
              <a:gd name="T4" fmla="*/ 10 w 178"/>
              <a:gd name="T5" fmla="*/ 64 h 210"/>
              <a:gd name="T6" fmla="*/ 16 w 178"/>
              <a:gd name="T7" fmla="*/ 78 h 210"/>
              <a:gd name="T8" fmla="*/ 0 w 178"/>
              <a:gd name="T9" fmla="*/ 108 h 210"/>
              <a:gd name="T10" fmla="*/ 14 w 178"/>
              <a:gd name="T11" fmla="*/ 114 h 210"/>
              <a:gd name="T12" fmla="*/ 16 w 178"/>
              <a:gd name="T13" fmla="*/ 166 h 210"/>
              <a:gd name="T14" fmla="*/ 46 w 178"/>
              <a:gd name="T15" fmla="*/ 168 h 210"/>
              <a:gd name="T16" fmla="*/ 44 w 178"/>
              <a:gd name="T17" fmla="*/ 210 h 210"/>
              <a:gd name="T18" fmla="*/ 152 w 178"/>
              <a:gd name="T19" fmla="*/ 208 h 210"/>
              <a:gd name="T20" fmla="*/ 150 w 178"/>
              <a:gd name="T21" fmla="*/ 132 h 210"/>
              <a:gd name="T22" fmla="*/ 178 w 178"/>
              <a:gd name="T23" fmla="*/ 50 h 210"/>
              <a:gd name="T24" fmla="*/ 178 w 178"/>
              <a:gd name="T25" fmla="*/ 48 h 210"/>
              <a:gd name="T26" fmla="*/ 176 w 178"/>
              <a:gd name="T27" fmla="*/ 48 h 210"/>
              <a:gd name="T28" fmla="*/ 176 w 178"/>
              <a:gd name="T29" fmla="*/ 46 h 210"/>
              <a:gd name="T30" fmla="*/ 174 w 178"/>
              <a:gd name="T31" fmla="*/ 44 h 210"/>
              <a:gd name="T32" fmla="*/ 174 w 178"/>
              <a:gd name="T33" fmla="*/ 42 h 210"/>
              <a:gd name="T34" fmla="*/ 172 w 178"/>
              <a:gd name="T35" fmla="*/ 42 h 210"/>
              <a:gd name="T36" fmla="*/ 170 w 178"/>
              <a:gd name="T37" fmla="*/ 38 h 210"/>
              <a:gd name="T38" fmla="*/ 168 w 178"/>
              <a:gd name="T39" fmla="*/ 36 h 210"/>
              <a:gd name="T40" fmla="*/ 168 w 178"/>
              <a:gd name="T41" fmla="*/ 32 h 210"/>
              <a:gd name="T42" fmla="*/ 158 w 178"/>
              <a:gd name="T43" fmla="*/ 24 h 210"/>
              <a:gd name="T44" fmla="*/ 156 w 178"/>
              <a:gd name="T45" fmla="*/ 22 h 210"/>
              <a:gd name="T46" fmla="*/ 152 w 178"/>
              <a:gd name="T47" fmla="*/ 20 h 210"/>
              <a:gd name="T48" fmla="*/ 146 w 178"/>
              <a:gd name="T49" fmla="*/ 16 h 210"/>
              <a:gd name="T50" fmla="*/ 142 w 178"/>
              <a:gd name="T51" fmla="*/ 14 h 210"/>
              <a:gd name="T52" fmla="*/ 136 w 178"/>
              <a:gd name="T53" fmla="*/ 10 h 210"/>
              <a:gd name="T54" fmla="*/ 132 w 178"/>
              <a:gd name="T55" fmla="*/ 8 h 210"/>
              <a:gd name="T56" fmla="*/ 118 w 178"/>
              <a:gd name="T57" fmla="*/ 6 h 210"/>
              <a:gd name="T58" fmla="*/ 110 w 178"/>
              <a:gd name="T59" fmla="*/ 4 h 210"/>
              <a:gd name="T60" fmla="*/ 102 w 178"/>
              <a:gd name="T61" fmla="*/ 2 h 210"/>
              <a:gd name="T62" fmla="*/ 94 w 178"/>
              <a:gd name="T63" fmla="*/ 0 h 210"/>
              <a:gd name="T64" fmla="*/ 54 w 178"/>
              <a:gd name="T65" fmla="*/ 0 h 210"/>
              <a:gd name="T66" fmla="*/ 42 w 178"/>
              <a:gd name="T67" fmla="*/ 2 h 210"/>
              <a:gd name="T68" fmla="*/ 28 w 178"/>
              <a:gd name="T69" fmla="*/ 4 h 210"/>
              <a:gd name="T70" fmla="*/ 16 w 178"/>
              <a:gd name="T71" fmla="*/ 6 h 210"/>
              <a:gd name="T72" fmla="*/ 0 w 178"/>
              <a:gd name="T73" fmla="*/ 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8" h="210">
                <a:moveTo>
                  <a:pt x="0" y="8"/>
                </a:moveTo>
                <a:lnTo>
                  <a:pt x="20" y="28"/>
                </a:lnTo>
                <a:lnTo>
                  <a:pt x="10" y="64"/>
                </a:lnTo>
                <a:lnTo>
                  <a:pt x="16" y="78"/>
                </a:lnTo>
                <a:lnTo>
                  <a:pt x="0" y="108"/>
                </a:lnTo>
                <a:lnTo>
                  <a:pt x="14" y="114"/>
                </a:lnTo>
                <a:lnTo>
                  <a:pt x="16" y="166"/>
                </a:lnTo>
                <a:lnTo>
                  <a:pt x="46" y="168"/>
                </a:lnTo>
                <a:lnTo>
                  <a:pt x="44" y="210"/>
                </a:lnTo>
                <a:lnTo>
                  <a:pt x="152" y="208"/>
                </a:lnTo>
                <a:lnTo>
                  <a:pt x="150" y="132"/>
                </a:lnTo>
                <a:lnTo>
                  <a:pt x="178" y="50"/>
                </a:lnTo>
                <a:lnTo>
                  <a:pt x="178" y="48"/>
                </a:lnTo>
                <a:lnTo>
                  <a:pt x="176" y="48"/>
                </a:lnTo>
                <a:lnTo>
                  <a:pt x="176" y="46"/>
                </a:lnTo>
                <a:lnTo>
                  <a:pt x="174" y="44"/>
                </a:lnTo>
                <a:lnTo>
                  <a:pt x="174" y="42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8" y="32"/>
                </a:lnTo>
                <a:lnTo>
                  <a:pt x="158" y="24"/>
                </a:lnTo>
                <a:lnTo>
                  <a:pt x="156" y="22"/>
                </a:lnTo>
                <a:lnTo>
                  <a:pt x="152" y="20"/>
                </a:lnTo>
                <a:lnTo>
                  <a:pt x="146" y="16"/>
                </a:lnTo>
                <a:lnTo>
                  <a:pt x="142" y="14"/>
                </a:lnTo>
                <a:lnTo>
                  <a:pt x="136" y="10"/>
                </a:lnTo>
                <a:lnTo>
                  <a:pt x="132" y="8"/>
                </a:lnTo>
                <a:lnTo>
                  <a:pt x="118" y="6"/>
                </a:lnTo>
                <a:lnTo>
                  <a:pt x="110" y="4"/>
                </a:lnTo>
                <a:lnTo>
                  <a:pt x="102" y="2"/>
                </a:lnTo>
                <a:lnTo>
                  <a:pt x="94" y="0"/>
                </a:lnTo>
                <a:lnTo>
                  <a:pt x="54" y="0"/>
                </a:lnTo>
                <a:lnTo>
                  <a:pt x="42" y="2"/>
                </a:lnTo>
                <a:lnTo>
                  <a:pt x="28" y="4"/>
                </a:lnTo>
                <a:lnTo>
                  <a:pt x="16" y="6"/>
                </a:lnTo>
                <a:lnTo>
                  <a:pt x="0" y="8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7" name="Freeform 99"/>
          <p:cNvSpPr>
            <a:spLocks/>
          </p:cNvSpPr>
          <p:nvPr/>
        </p:nvSpPr>
        <p:spPr bwMode="auto">
          <a:xfrm>
            <a:off x="3994150" y="3675063"/>
            <a:ext cx="279400" cy="336550"/>
          </a:xfrm>
          <a:custGeom>
            <a:avLst/>
            <a:gdLst>
              <a:gd name="T0" fmla="*/ 0 w 176"/>
              <a:gd name="T1" fmla="*/ 10 h 212"/>
              <a:gd name="T2" fmla="*/ 18 w 176"/>
              <a:gd name="T3" fmla="*/ 28 h 212"/>
              <a:gd name="T4" fmla="*/ 10 w 176"/>
              <a:gd name="T5" fmla="*/ 64 h 212"/>
              <a:gd name="T6" fmla="*/ 14 w 176"/>
              <a:gd name="T7" fmla="*/ 78 h 212"/>
              <a:gd name="T8" fmla="*/ 0 w 176"/>
              <a:gd name="T9" fmla="*/ 108 h 212"/>
              <a:gd name="T10" fmla="*/ 14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0 w 176"/>
              <a:gd name="T19" fmla="*/ 208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8 h 212"/>
              <a:gd name="T28" fmla="*/ 174 w 176"/>
              <a:gd name="T29" fmla="*/ 46 h 212"/>
              <a:gd name="T30" fmla="*/ 174 w 176"/>
              <a:gd name="T31" fmla="*/ 44 h 212"/>
              <a:gd name="T32" fmla="*/ 174 w 176"/>
              <a:gd name="T33" fmla="*/ 44 h 212"/>
              <a:gd name="T34" fmla="*/ 172 w 176"/>
              <a:gd name="T35" fmla="*/ 42 h 212"/>
              <a:gd name="T36" fmla="*/ 170 w 176"/>
              <a:gd name="T37" fmla="*/ 38 h 212"/>
              <a:gd name="T38" fmla="*/ 168 w 176"/>
              <a:gd name="T39" fmla="*/ 36 h 212"/>
              <a:gd name="T40" fmla="*/ 166 w 176"/>
              <a:gd name="T41" fmla="*/ 32 h 212"/>
              <a:gd name="T42" fmla="*/ 158 w 176"/>
              <a:gd name="T43" fmla="*/ 24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6 h 212"/>
              <a:gd name="T50" fmla="*/ 140 w 176"/>
              <a:gd name="T51" fmla="*/ 14 h 212"/>
              <a:gd name="T52" fmla="*/ 136 w 176"/>
              <a:gd name="T53" fmla="*/ 10 h 212"/>
              <a:gd name="T54" fmla="*/ 130 w 176"/>
              <a:gd name="T55" fmla="*/ 10 h 212"/>
              <a:gd name="T56" fmla="*/ 116 w 176"/>
              <a:gd name="T57" fmla="*/ 6 h 212"/>
              <a:gd name="T58" fmla="*/ 108 w 176"/>
              <a:gd name="T59" fmla="*/ 4 h 212"/>
              <a:gd name="T60" fmla="*/ 102 w 176"/>
              <a:gd name="T61" fmla="*/ 2 h 212"/>
              <a:gd name="T62" fmla="*/ 94 w 176"/>
              <a:gd name="T63" fmla="*/ 0 h 212"/>
              <a:gd name="T64" fmla="*/ 52 w 176"/>
              <a:gd name="T65" fmla="*/ 0 h 212"/>
              <a:gd name="T66" fmla="*/ 40 w 176"/>
              <a:gd name="T67" fmla="*/ 2 h 212"/>
              <a:gd name="T68" fmla="*/ 26 w 176"/>
              <a:gd name="T69" fmla="*/ 4 h 212"/>
              <a:gd name="T70" fmla="*/ 14 w 176"/>
              <a:gd name="T71" fmla="*/ 6 h 212"/>
              <a:gd name="T72" fmla="*/ 0 w 176"/>
              <a:gd name="T73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2">
                <a:moveTo>
                  <a:pt x="0" y="10"/>
                </a:moveTo>
                <a:lnTo>
                  <a:pt x="18" y="28"/>
                </a:lnTo>
                <a:lnTo>
                  <a:pt x="10" y="64"/>
                </a:lnTo>
                <a:lnTo>
                  <a:pt x="14" y="78"/>
                </a:lnTo>
                <a:lnTo>
                  <a:pt x="0" y="108"/>
                </a:lnTo>
                <a:lnTo>
                  <a:pt x="14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0" y="208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8"/>
                </a:lnTo>
                <a:lnTo>
                  <a:pt x="174" y="46"/>
                </a:lnTo>
                <a:lnTo>
                  <a:pt x="174" y="44"/>
                </a:lnTo>
                <a:lnTo>
                  <a:pt x="174" y="44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6" y="32"/>
                </a:lnTo>
                <a:lnTo>
                  <a:pt x="158" y="24"/>
                </a:lnTo>
                <a:lnTo>
                  <a:pt x="154" y="22"/>
                </a:lnTo>
                <a:lnTo>
                  <a:pt x="150" y="20"/>
                </a:lnTo>
                <a:lnTo>
                  <a:pt x="146" y="16"/>
                </a:lnTo>
                <a:lnTo>
                  <a:pt x="140" y="14"/>
                </a:lnTo>
                <a:lnTo>
                  <a:pt x="136" y="10"/>
                </a:lnTo>
                <a:lnTo>
                  <a:pt x="130" y="10"/>
                </a:lnTo>
                <a:lnTo>
                  <a:pt x="116" y="6"/>
                </a:lnTo>
                <a:lnTo>
                  <a:pt x="108" y="4"/>
                </a:lnTo>
                <a:lnTo>
                  <a:pt x="102" y="2"/>
                </a:lnTo>
                <a:lnTo>
                  <a:pt x="94" y="0"/>
                </a:lnTo>
                <a:lnTo>
                  <a:pt x="52" y="0"/>
                </a:lnTo>
                <a:lnTo>
                  <a:pt x="40" y="2"/>
                </a:lnTo>
                <a:lnTo>
                  <a:pt x="26" y="4"/>
                </a:lnTo>
                <a:lnTo>
                  <a:pt x="14" y="6"/>
                </a:lnTo>
                <a:lnTo>
                  <a:pt x="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8" name="Freeform 100"/>
          <p:cNvSpPr>
            <a:spLocks/>
          </p:cNvSpPr>
          <p:nvPr/>
        </p:nvSpPr>
        <p:spPr bwMode="auto">
          <a:xfrm>
            <a:off x="3994150" y="3675063"/>
            <a:ext cx="279400" cy="336550"/>
          </a:xfrm>
          <a:custGeom>
            <a:avLst/>
            <a:gdLst>
              <a:gd name="T0" fmla="*/ 0 w 176"/>
              <a:gd name="T1" fmla="*/ 10 h 212"/>
              <a:gd name="T2" fmla="*/ 18 w 176"/>
              <a:gd name="T3" fmla="*/ 28 h 212"/>
              <a:gd name="T4" fmla="*/ 10 w 176"/>
              <a:gd name="T5" fmla="*/ 64 h 212"/>
              <a:gd name="T6" fmla="*/ 14 w 176"/>
              <a:gd name="T7" fmla="*/ 78 h 212"/>
              <a:gd name="T8" fmla="*/ 0 w 176"/>
              <a:gd name="T9" fmla="*/ 108 h 212"/>
              <a:gd name="T10" fmla="*/ 14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0 w 176"/>
              <a:gd name="T19" fmla="*/ 208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8 h 212"/>
              <a:gd name="T28" fmla="*/ 174 w 176"/>
              <a:gd name="T29" fmla="*/ 46 h 212"/>
              <a:gd name="T30" fmla="*/ 174 w 176"/>
              <a:gd name="T31" fmla="*/ 44 h 212"/>
              <a:gd name="T32" fmla="*/ 174 w 176"/>
              <a:gd name="T33" fmla="*/ 44 h 212"/>
              <a:gd name="T34" fmla="*/ 172 w 176"/>
              <a:gd name="T35" fmla="*/ 42 h 212"/>
              <a:gd name="T36" fmla="*/ 170 w 176"/>
              <a:gd name="T37" fmla="*/ 38 h 212"/>
              <a:gd name="T38" fmla="*/ 168 w 176"/>
              <a:gd name="T39" fmla="*/ 36 h 212"/>
              <a:gd name="T40" fmla="*/ 166 w 176"/>
              <a:gd name="T41" fmla="*/ 32 h 212"/>
              <a:gd name="T42" fmla="*/ 158 w 176"/>
              <a:gd name="T43" fmla="*/ 24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6 h 212"/>
              <a:gd name="T50" fmla="*/ 140 w 176"/>
              <a:gd name="T51" fmla="*/ 14 h 212"/>
              <a:gd name="T52" fmla="*/ 136 w 176"/>
              <a:gd name="T53" fmla="*/ 10 h 212"/>
              <a:gd name="T54" fmla="*/ 130 w 176"/>
              <a:gd name="T55" fmla="*/ 10 h 212"/>
              <a:gd name="T56" fmla="*/ 116 w 176"/>
              <a:gd name="T57" fmla="*/ 6 h 212"/>
              <a:gd name="T58" fmla="*/ 108 w 176"/>
              <a:gd name="T59" fmla="*/ 4 h 212"/>
              <a:gd name="T60" fmla="*/ 102 w 176"/>
              <a:gd name="T61" fmla="*/ 2 h 212"/>
              <a:gd name="T62" fmla="*/ 94 w 176"/>
              <a:gd name="T63" fmla="*/ 0 h 212"/>
              <a:gd name="T64" fmla="*/ 52 w 176"/>
              <a:gd name="T65" fmla="*/ 0 h 212"/>
              <a:gd name="T66" fmla="*/ 40 w 176"/>
              <a:gd name="T67" fmla="*/ 2 h 212"/>
              <a:gd name="T68" fmla="*/ 26 w 176"/>
              <a:gd name="T69" fmla="*/ 4 h 212"/>
              <a:gd name="T70" fmla="*/ 14 w 176"/>
              <a:gd name="T71" fmla="*/ 6 h 212"/>
              <a:gd name="T72" fmla="*/ 0 w 176"/>
              <a:gd name="T73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2">
                <a:moveTo>
                  <a:pt x="0" y="10"/>
                </a:moveTo>
                <a:lnTo>
                  <a:pt x="18" y="28"/>
                </a:lnTo>
                <a:lnTo>
                  <a:pt x="10" y="64"/>
                </a:lnTo>
                <a:lnTo>
                  <a:pt x="14" y="78"/>
                </a:lnTo>
                <a:lnTo>
                  <a:pt x="0" y="108"/>
                </a:lnTo>
                <a:lnTo>
                  <a:pt x="14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0" y="208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8"/>
                </a:lnTo>
                <a:lnTo>
                  <a:pt x="174" y="46"/>
                </a:lnTo>
                <a:lnTo>
                  <a:pt x="174" y="44"/>
                </a:lnTo>
                <a:lnTo>
                  <a:pt x="174" y="44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6" y="32"/>
                </a:lnTo>
                <a:lnTo>
                  <a:pt x="158" y="24"/>
                </a:lnTo>
                <a:lnTo>
                  <a:pt x="154" y="22"/>
                </a:lnTo>
                <a:lnTo>
                  <a:pt x="150" y="20"/>
                </a:lnTo>
                <a:lnTo>
                  <a:pt x="146" y="16"/>
                </a:lnTo>
                <a:lnTo>
                  <a:pt x="140" y="14"/>
                </a:lnTo>
                <a:lnTo>
                  <a:pt x="136" y="10"/>
                </a:lnTo>
                <a:lnTo>
                  <a:pt x="130" y="10"/>
                </a:lnTo>
                <a:lnTo>
                  <a:pt x="116" y="6"/>
                </a:lnTo>
                <a:lnTo>
                  <a:pt x="108" y="4"/>
                </a:lnTo>
                <a:lnTo>
                  <a:pt x="102" y="2"/>
                </a:lnTo>
                <a:lnTo>
                  <a:pt x="94" y="0"/>
                </a:lnTo>
                <a:lnTo>
                  <a:pt x="52" y="0"/>
                </a:lnTo>
                <a:lnTo>
                  <a:pt x="40" y="2"/>
                </a:lnTo>
                <a:lnTo>
                  <a:pt x="26" y="4"/>
                </a:lnTo>
                <a:lnTo>
                  <a:pt x="14" y="6"/>
                </a:lnTo>
                <a:lnTo>
                  <a:pt x="0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19" name="Freeform 101"/>
          <p:cNvSpPr>
            <a:spLocks/>
          </p:cNvSpPr>
          <p:nvPr/>
        </p:nvSpPr>
        <p:spPr bwMode="auto">
          <a:xfrm>
            <a:off x="3994150" y="3675063"/>
            <a:ext cx="279400" cy="336550"/>
          </a:xfrm>
          <a:custGeom>
            <a:avLst/>
            <a:gdLst>
              <a:gd name="T0" fmla="*/ 0 w 176"/>
              <a:gd name="T1" fmla="*/ 10 h 212"/>
              <a:gd name="T2" fmla="*/ 18 w 176"/>
              <a:gd name="T3" fmla="*/ 28 h 212"/>
              <a:gd name="T4" fmla="*/ 10 w 176"/>
              <a:gd name="T5" fmla="*/ 64 h 212"/>
              <a:gd name="T6" fmla="*/ 14 w 176"/>
              <a:gd name="T7" fmla="*/ 78 h 212"/>
              <a:gd name="T8" fmla="*/ 0 w 176"/>
              <a:gd name="T9" fmla="*/ 108 h 212"/>
              <a:gd name="T10" fmla="*/ 14 w 176"/>
              <a:gd name="T11" fmla="*/ 114 h 212"/>
              <a:gd name="T12" fmla="*/ 14 w 176"/>
              <a:gd name="T13" fmla="*/ 166 h 212"/>
              <a:gd name="T14" fmla="*/ 46 w 176"/>
              <a:gd name="T15" fmla="*/ 168 h 212"/>
              <a:gd name="T16" fmla="*/ 44 w 176"/>
              <a:gd name="T17" fmla="*/ 212 h 212"/>
              <a:gd name="T18" fmla="*/ 150 w 176"/>
              <a:gd name="T19" fmla="*/ 208 h 212"/>
              <a:gd name="T20" fmla="*/ 150 w 176"/>
              <a:gd name="T21" fmla="*/ 132 h 212"/>
              <a:gd name="T22" fmla="*/ 176 w 176"/>
              <a:gd name="T23" fmla="*/ 50 h 212"/>
              <a:gd name="T24" fmla="*/ 176 w 176"/>
              <a:gd name="T25" fmla="*/ 48 h 212"/>
              <a:gd name="T26" fmla="*/ 174 w 176"/>
              <a:gd name="T27" fmla="*/ 48 h 212"/>
              <a:gd name="T28" fmla="*/ 174 w 176"/>
              <a:gd name="T29" fmla="*/ 46 h 212"/>
              <a:gd name="T30" fmla="*/ 174 w 176"/>
              <a:gd name="T31" fmla="*/ 44 h 212"/>
              <a:gd name="T32" fmla="*/ 174 w 176"/>
              <a:gd name="T33" fmla="*/ 44 h 212"/>
              <a:gd name="T34" fmla="*/ 172 w 176"/>
              <a:gd name="T35" fmla="*/ 42 h 212"/>
              <a:gd name="T36" fmla="*/ 170 w 176"/>
              <a:gd name="T37" fmla="*/ 38 h 212"/>
              <a:gd name="T38" fmla="*/ 168 w 176"/>
              <a:gd name="T39" fmla="*/ 36 h 212"/>
              <a:gd name="T40" fmla="*/ 166 w 176"/>
              <a:gd name="T41" fmla="*/ 32 h 212"/>
              <a:gd name="T42" fmla="*/ 158 w 176"/>
              <a:gd name="T43" fmla="*/ 24 h 212"/>
              <a:gd name="T44" fmla="*/ 154 w 176"/>
              <a:gd name="T45" fmla="*/ 22 h 212"/>
              <a:gd name="T46" fmla="*/ 150 w 176"/>
              <a:gd name="T47" fmla="*/ 20 h 212"/>
              <a:gd name="T48" fmla="*/ 146 w 176"/>
              <a:gd name="T49" fmla="*/ 16 h 212"/>
              <a:gd name="T50" fmla="*/ 140 w 176"/>
              <a:gd name="T51" fmla="*/ 14 h 212"/>
              <a:gd name="T52" fmla="*/ 136 w 176"/>
              <a:gd name="T53" fmla="*/ 10 h 212"/>
              <a:gd name="T54" fmla="*/ 130 w 176"/>
              <a:gd name="T55" fmla="*/ 10 h 212"/>
              <a:gd name="T56" fmla="*/ 116 w 176"/>
              <a:gd name="T57" fmla="*/ 6 h 212"/>
              <a:gd name="T58" fmla="*/ 108 w 176"/>
              <a:gd name="T59" fmla="*/ 4 h 212"/>
              <a:gd name="T60" fmla="*/ 102 w 176"/>
              <a:gd name="T61" fmla="*/ 2 h 212"/>
              <a:gd name="T62" fmla="*/ 94 w 176"/>
              <a:gd name="T63" fmla="*/ 0 h 212"/>
              <a:gd name="T64" fmla="*/ 52 w 176"/>
              <a:gd name="T65" fmla="*/ 0 h 212"/>
              <a:gd name="T66" fmla="*/ 40 w 176"/>
              <a:gd name="T67" fmla="*/ 2 h 212"/>
              <a:gd name="T68" fmla="*/ 26 w 176"/>
              <a:gd name="T69" fmla="*/ 4 h 212"/>
              <a:gd name="T70" fmla="*/ 14 w 176"/>
              <a:gd name="T71" fmla="*/ 6 h 212"/>
              <a:gd name="T72" fmla="*/ 0 w 176"/>
              <a:gd name="T73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2">
                <a:moveTo>
                  <a:pt x="0" y="10"/>
                </a:moveTo>
                <a:lnTo>
                  <a:pt x="18" y="28"/>
                </a:lnTo>
                <a:lnTo>
                  <a:pt x="10" y="64"/>
                </a:lnTo>
                <a:lnTo>
                  <a:pt x="14" y="78"/>
                </a:lnTo>
                <a:lnTo>
                  <a:pt x="0" y="108"/>
                </a:lnTo>
                <a:lnTo>
                  <a:pt x="14" y="114"/>
                </a:lnTo>
                <a:lnTo>
                  <a:pt x="14" y="166"/>
                </a:lnTo>
                <a:lnTo>
                  <a:pt x="46" y="168"/>
                </a:lnTo>
                <a:lnTo>
                  <a:pt x="44" y="212"/>
                </a:lnTo>
                <a:lnTo>
                  <a:pt x="150" y="208"/>
                </a:lnTo>
                <a:lnTo>
                  <a:pt x="150" y="132"/>
                </a:lnTo>
                <a:lnTo>
                  <a:pt x="176" y="50"/>
                </a:lnTo>
                <a:lnTo>
                  <a:pt x="176" y="48"/>
                </a:lnTo>
                <a:lnTo>
                  <a:pt x="174" y="48"/>
                </a:lnTo>
                <a:lnTo>
                  <a:pt x="174" y="46"/>
                </a:lnTo>
                <a:lnTo>
                  <a:pt x="174" y="44"/>
                </a:lnTo>
                <a:lnTo>
                  <a:pt x="174" y="44"/>
                </a:lnTo>
                <a:lnTo>
                  <a:pt x="172" y="42"/>
                </a:lnTo>
                <a:lnTo>
                  <a:pt x="170" y="38"/>
                </a:lnTo>
                <a:lnTo>
                  <a:pt x="168" y="36"/>
                </a:lnTo>
                <a:lnTo>
                  <a:pt x="166" y="32"/>
                </a:lnTo>
                <a:lnTo>
                  <a:pt x="158" y="24"/>
                </a:lnTo>
                <a:lnTo>
                  <a:pt x="154" y="22"/>
                </a:lnTo>
                <a:lnTo>
                  <a:pt x="150" y="20"/>
                </a:lnTo>
                <a:lnTo>
                  <a:pt x="146" y="16"/>
                </a:lnTo>
                <a:lnTo>
                  <a:pt x="140" y="14"/>
                </a:lnTo>
                <a:lnTo>
                  <a:pt x="136" y="10"/>
                </a:lnTo>
                <a:lnTo>
                  <a:pt x="130" y="10"/>
                </a:lnTo>
                <a:lnTo>
                  <a:pt x="116" y="6"/>
                </a:lnTo>
                <a:lnTo>
                  <a:pt x="108" y="4"/>
                </a:lnTo>
                <a:lnTo>
                  <a:pt x="102" y="2"/>
                </a:lnTo>
                <a:lnTo>
                  <a:pt x="94" y="0"/>
                </a:lnTo>
                <a:lnTo>
                  <a:pt x="52" y="0"/>
                </a:lnTo>
                <a:lnTo>
                  <a:pt x="40" y="2"/>
                </a:lnTo>
                <a:lnTo>
                  <a:pt x="26" y="4"/>
                </a:lnTo>
                <a:lnTo>
                  <a:pt x="14" y="6"/>
                </a:lnTo>
                <a:lnTo>
                  <a:pt x="0" y="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0" name="Freeform 102"/>
          <p:cNvSpPr>
            <a:spLocks/>
          </p:cNvSpPr>
          <p:nvPr/>
        </p:nvSpPr>
        <p:spPr bwMode="auto">
          <a:xfrm>
            <a:off x="2616200" y="280511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6 w 176"/>
              <a:gd name="T3" fmla="*/ 30 h 212"/>
              <a:gd name="T4" fmla="*/ 164 w 176"/>
              <a:gd name="T5" fmla="*/ 66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4 w 176"/>
              <a:gd name="T31" fmla="*/ 44 h 212"/>
              <a:gd name="T32" fmla="*/ 6 w 176"/>
              <a:gd name="T33" fmla="*/ 40 h 212"/>
              <a:gd name="T34" fmla="*/ 8 w 176"/>
              <a:gd name="T35" fmla="*/ 36 h 212"/>
              <a:gd name="T36" fmla="*/ 10 w 176"/>
              <a:gd name="T37" fmla="*/ 34 h 212"/>
              <a:gd name="T38" fmla="*/ 12 w 176"/>
              <a:gd name="T39" fmla="*/ 32 h 212"/>
              <a:gd name="T40" fmla="*/ 16 w 176"/>
              <a:gd name="T41" fmla="*/ 30 h 212"/>
              <a:gd name="T42" fmla="*/ 22 w 176"/>
              <a:gd name="T43" fmla="*/ 22 h 212"/>
              <a:gd name="T44" fmla="*/ 26 w 176"/>
              <a:gd name="T45" fmla="*/ 22 h 212"/>
              <a:gd name="T46" fmla="*/ 30 w 176"/>
              <a:gd name="T47" fmla="*/ 18 h 212"/>
              <a:gd name="T48" fmla="*/ 36 w 176"/>
              <a:gd name="T49" fmla="*/ 16 h 212"/>
              <a:gd name="T50" fmla="*/ 40 w 176"/>
              <a:gd name="T51" fmla="*/ 12 h 212"/>
              <a:gd name="T52" fmla="*/ 46 w 176"/>
              <a:gd name="T53" fmla="*/ 10 h 212"/>
              <a:gd name="T54" fmla="*/ 52 w 176"/>
              <a:gd name="T55" fmla="*/ 8 h 212"/>
              <a:gd name="T56" fmla="*/ 66 w 176"/>
              <a:gd name="T57" fmla="*/ 4 h 212"/>
              <a:gd name="T58" fmla="*/ 74 w 176"/>
              <a:gd name="T59" fmla="*/ 4 h 212"/>
              <a:gd name="T60" fmla="*/ 92 w 176"/>
              <a:gd name="T61" fmla="*/ 0 h 212"/>
              <a:gd name="T62" fmla="*/ 112 w 176"/>
              <a:gd name="T63" fmla="*/ 0 h 212"/>
              <a:gd name="T64" fmla="*/ 148 w 176"/>
              <a:gd name="T65" fmla="*/ 6 h 212"/>
              <a:gd name="T66" fmla="*/ 176 w 176"/>
              <a:gd name="T67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6" y="30"/>
                </a:lnTo>
                <a:lnTo>
                  <a:pt x="164" y="66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4" y="44"/>
                </a:lnTo>
                <a:lnTo>
                  <a:pt x="6" y="40"/>
                </a:lnTo>
                <a:lnTo>
                  <a:pt x="8" y="36"/>
                </a:lnTo>
                <a:lnTo>
                  <a:pt x="10" y="34"/>
                </a:lnTo>
                <a:lnTo>
                  <a:pt x="12" y="32"/>
                </a:lnTo>
                <a:lnTo>
                  <a:pt x="16" y="30"/>
                </a:lnTo>
                <a:lnTo>
                  <a:pt x="22" y="22"/>
                </a:lnTo>
                <a:lnTo>
                  <a:pt x="26" y="22"/>
                </a:lnTo>
                <a:lnTo>
                  <a:pt x="30" y="18"/>
                </a:lnTo>
                <a:lnTo>
                  <a:pt x="36" y="16"/>
                </a:lnTo>
                <a:lnTo>
                  <a:pt x="40" y="12"/>
                </a:lnTo>
                <a:lnTo>
                  <a:pt x="46" y="10"/>
                </a:lnTo>
                <a:lnTo>
                  <a:pt x="52" y="8"/>
                </a:lnTo>
                <a:lnTo>
                  <a:pt x="66" y="4"/>
                </a:lnTo>
                <a:lnTo>
                  <a:pt x="74" y="4"/>
                </a:lnTo>
                <a:lnTo>
                  <a:pt x="92" y="0"/>
                </a:lnTo>
                <a:lnTo>
                  <a:pt x="112" y="0"/>
                </a:lnTo>
                <a:lnTo>
                  <a:pt x="148" y="6"/>
                </a:lnTo>
                <a:lnTo>
                  <a:pt x="17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1" name="Freeform 103"/>
          <p:cNvSpPr>
            <a:spLocks/>
          </p:cNvSpPr>
          <p:nvPr/>
        </p:nvSpPr>
        <p:spPr bwMode="auto">
          <a:xfrm>
            <a:off x="2616200" y="280511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6 w 176"/>
              <a:gd name="T3" fmla="*/ 30 h 212"/>
              <a:gd name="T4" fmla="*/ 164 w 176"/>
              <a:gd name="T5" fmla="*/ 66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4 w 176"/>
              <a:gd name="T31" fmla="*/ 44 h 212"/>
              <a:gd name="T32" fmla="*/ 6 w 176"/>
              <a:gd name="T33" fmla="*/ 40 h 212"/>
              <a:gd name="T34" fmla="*/ 8 w 176"/>
              <a:gd name="T35" fmla="*/ 36 h 212"/>
              <a:gd name="T36" fmla="*/ 10 w 176"/>
              <a:gd name="T37" fmla="*/ 34 h 212"/>
              <a:gd name="T38" fmla="*/ 12 w 176"/>
              <a:gd name="T39" fmla="*/ 32 h 212"/>
              <a:gd name="T40" fmla="*/ 16 w 176"/>
              <a:gd name="T41" fmla="*/ 30 h 212"/>
              <a:gd name="T42" fmla="*/ 22 w 176"/>
              <a:gd name="T43" fmla="*/ 22 h 212"/>
              <a:gd name="T44" fmla="*/ 26 w 176"/>
              <a:gd name="T45" fmla="*/ 22 h 212"/>
              <a:gd name="T46" fmla="*/ 30 w 176"/>
              <a:gd name="T47" fmla="*/ 18 h 212"/>
              <a:gd name="T48" fmla="*/ 36 w 176"/>
              <a:gd name="T49" fmla="*/ 16 h 212"/>
              <a:gd name="T50" fmla="*/ 40 w 176"/>
              <a:gd name="T51" fmla="*/ 12 h 212"/>
              <a:gd name="T52" fmla="*/ 46 w 176"/>
              <a:gd name="T53" fmla="*/ 10 h 212"/>
              <a:gd name="T54" fmla="*/ 52 w 176"/>
              <a:gd name="T55" fmla="*/ 8 h 212"/>
              <a:gd name="T56" fmla="*/ 66 w 176"/>
              <a:gd name="T57" fmla="*/ 4 h 212"/>
              <a:gd name="T58" fmla="*/ 74 w 176"/>
              <a:gd name="T59" fmla="*/ 4 h 212"/>
              <a:gd name="T60" fmla="*/ 92 w 176"/>
              <a:gd name="T61" fmla="*/ 0 h 212"/>
              <a:gd name="T62" fmla="*/ 112 w 176"/>
              <a:gd name="T63" fmla="*/ 0 h 212"/>
              <a:gd name="T64" fmla="*/ 148 w 176"/>
              <a:gd name="T65" fmla="*/ 6 h 212"/>
              <a:gd name="T66" fmla="*/ 176 w 176"/>
              <a:gd name="T67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6" y="30"/>
                </a:lnTo>
                <a:lnTo>
                  <a:pt x="164" y="66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4" y="44"/>
                </a:lnTo>
                <a:lnTo>
                  <a:pt x="6" y="40"/>
                </a:lnTo>
                <a:lnTo>
                  <a:pt x="8" y="36"/>
                </a:lnTo>
                <a:lnTo>
                  <a:pt x="10" y="34"/>
                </a:lnTo>
                <a:lnTo>
                  <a:pt x="12" y="32"/>
                </a:lnTo>
                <a:lnTo>
                  <a:pt x="16" y="30"/>
                </a:lnTo>
                <a:lnTo>
                  <a:pt x="22" y="22"/>
                </a:lnTo>
                <a:lnTo>
                  <a:pt x="26" y="22"/>
                </a:lnTo>
                <a:lnTo>
                  <a:pt x="30" y="18"/>
                </a:lnTo>
                <a:lnTo>
                  <a:pt x="36" y="16"/>
                </a:lnTo>
                <a:lnTo>
                  <a:pt x="40" y="12"/>
                </a:lnTo>
                <a:lnTo>
                  <a:pt x="46" y="10"/>
                </a:lnTo>
                <a:lnTo>
                  <a:pt x="52" y="8"/>
                </a:lnTo>
                <a:lnTo>
                  <a:pt x="66" y="4"/>
                </a:lnTo>
                <a:lnTo>
                  <a:pt x="74" y="4"/>
                </a:lnTo>
                <a:lnTo>
                  <a:pt x="92" y="0"/>
                </a:lnTo>
                <a:lnTo>
                  <a:pt x="112" y="0"/>
                </a:lnTo>
                <a:lnTo>
                  <a:pt x="148" y="6"/>
                </a:lnTo>
                <a:lnTo>
                  <a:pt x="17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2" name="Freeform 104"/>
          <p:cNvSpPr>
            <a:spLocks/>
          </p:cNvSpPr>
          <p:nvPr/>
        </p:nvSpPr>
        <p:spPr bwMode="auto">
          <a:xfrm>
            <a:off x="2616200" y="280511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6 w 176"/>
              <a:gd name="T3" fmla="*/ 30 h 212"/>
              <a:gd name="T4" fmla="*/ 164 w 176"/>
              <a:gd name="T5" fmla="*/ 66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4 w 176"/>
              <a:gd name="T31" fmla="*/ 44 h 212"/>
              <a:gd name="T32" fmla="*/ 6 w 176"/>
              <a:gd name="T33" fmla="*/ 40 h 212"/>
              <a:gd name="T34" fmla="*/ 8 w 176"/>
              <a:gd name="T35" fmla="*/ 36 h 212"/>
              <a:gd name="T36" fmla="*/ 10 w 176"/>
              <a:gd name="T37" fmla="*/ 34 h 212"/>
              <a:gd name="T38" fmla="*/ 12 w 176"/>
              <a:gd name="T39" fmla="*/ 32 h 212"/>
              <a:gd name="T40" fmla="*/ 16 w 176"/>
              <a:gd name="T41" fmla="*/ 30 h 212"/>
              <a:gd name="T42" fmla="*/ 22 w 176"/>
              <a:gd name="T43" fmla="*/ 22 h 212"/>
              <a:gd name="T44" fmla="*/ 26 w 176"/>
              <a:gd name="T45" fmla="*/ 22 h 212"/>
              <a:gd name="T46" fmla="*/ 30 w 176"/>
              <a:gd name="T47" fmla="*/ 18 h 212"/>
              <a:gd name="T48" fmla="*/ 36 w 176"/>
              <a:gd name="T49" fmla="*/ 16 h 212"/>
              <a:gd name="T50" fmla="*/ 40 w 176"/>
              <a:gd name="T51" fmla="*/ 12 h 212"/>
              <a:gd name="T52" fmla="*/ 46 w 176"/>
              <a:gd name="T53" fmla="*/ 10 h 212"/>
              <a:gd name="T54" fmla="*/ 52 w 176"/>
              <a:gd name="T55" fmla="*/ 8 h 212"/>
              <a:gd name="T56" fmla="*/ 66 w 176"/>
              <a:gd name="T57" fmla="*/ 4 h 212"/>
              <a:gd name="T58" fmla="*/ 74 w 176"/>
              <a:gd name="T59" fmla="*/ 4 h 212"/>
              <a:gd name="T60" fmla="*/ 92 w 176"/>
              <a:gd name="T61" fmla="*/ 0 h 212"/>
              <a:gd name="T62" fmla="*/ 112 w 176"/>
              <a:gd name="T63" fmla="*/ 0 h 212"/>
              <a:gd name="T64" fmla="*/ 148 w 176"/>
              <a:gd name="T65" fmla="*/ 6 h 212"/>
              <a:gd name="T66" fmla="*/ 176 w 176"/>
              <a:gd name="T67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6" y="30"/>
                </a:lnTo>
                <a:lnTo>
                  <a:pt x="164" y="66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4" y="44"/>
                </a:lnTo>
                <a:lnTo>
                  <a:pt x="6" y="40"/>
                </a:lnTo>
                <a:lnTo>
                  <a:pt x="8" y="36"/>
                </a:lnTo>
                <a:lnTo>
                  <a:pt x="10" y="34"/>
                </a:lnTo>
                <a:lnTo>
                  <a:pt x="12" y="32"/>
                </a:lnTo>
                <a:lnTo>
                  <a:pt x="16" y="30"/>
                </a:lnTo>
                <a:lnTo>
                  <a:pt x="22" y="22"/>
                </a:lnTo>
                <a:lnTo>
                  <a:pt x="26" y="22"/>
                </a:lnTo>
                <a:lnTo>
                  <a:pt x="30" y="18"/>
                </a:lnTo>
                <a:lnTo>
                  <a:pt x="36" y="16"/>
                </a:lnTo>
                <a:lnTo>
                  <a:pt x="40" y="12"/>
                </a:lnTo>
                <a:lnTo>
                  <a:pt x="46" y="10"/>
                </a:lnTo>
                <a:lnTo>
                  <a:pt x="52" y="8"/>
                </a:lnTo>
                <a:lnTo>
                  <a:pt x="66" y="4"/>
                </a:lnTo>
                <a:lnTo>
                  <a:pt x="74" y="4"/>
                </a:lnTo>
                <a:lnTo>
                  <a:pt x="92" y="0"/>
                </a:lnTo>
                <a:lnTo>
                  <a:pt x="112" y="0"/>
                </a:lnTo>
                <a:lnTo>
                  <a:pt x="148" y="6"/>
                </a:lnTo>
                <a:lnTo>
                  <a:pt x="176" y="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3" name="Freeform 105"/>
          <p:cNvSpPr>
            <a:spLocks/>
          </p:cNvSpPr>
          <p:nvPr/>
        </p:nvSpPr>
        <p:spPr bwMode="auto">
          <a:xfrm>
            <a:off x="2155825" y="3113088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0 w 176"/>
              <a:gd name="T7" fmla="*/ 78 h 212"/>
              <a:gd name="T8" fmla="*/ 176 w 176"/>
              <a:gd name="T9" fmla="*/ 108 h 212"/>
              <a:gd name="T10" fmla="*/ 162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6 w 176"/>
              <a:gd name="T21" fmla="*/ 132 h 212"/>
              <a:gd name="T22" fmla="*/ 0 w 176"/>
              <a:gd name="T23" fmla="*/ 50 h 212"/>
              <a:gd name="T24" fmla="*/ 0 w 176"/>
              <a:gd name="T25" fmla="*/ 46 h 212"/>
              <a:gd name="T26" fmla="*/ 2 w 176"/>
              <a:gd name="T27" fmla="*/ 44 h 212"/>
              <a:gd name="T28" fmla="*/ 2 w 176"/>
              <a:gd name="T29" fmla="*/ 44 h 212"/>
              <a:gd name="T30" fmla="*/ 6 w 176"/>
              <a:gd name="T31" fmla="*/ 40 h 212"/>
              <a:gd name="T32" fmla="*/ 8 w 176"/>
              <a:gd name="T33" fmla="*/ 36 h 212"/>
              <a:gd name="T34" fmla="*/ 12 w 176"/>
              <a:gd name="T35" fmla="*/ 32 h 212"/>
              <a:gd name="T36" fmla="*/ 14 w 176"/>
              <a:gd name="T37" fmla="*/ 28 h 212"/>
              <a:gd name="T38" fmla="*/ 18 w 176"/>
              <a:gd name="T39" fmla="*/ 26 h 212"/>
              <a:gd name="T40" fmla="*/ 22 w 176"/>
              <a:gd name="T41" fmla="*/ 22 h 212"/>
              <a:gd name="T42" fmla="*/ 26 w 176"/>
              <a:gd name="T43" fmla="*/ 20 h 212"/>
              <a:gd name="T44" fmla="*/ 30 w 176"/>
              <a:gd name="T45" fmla="*/ 18 h 212"/>
              <a:gd name="T46" fmla="*/ 34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8 w 176"/>
              <a:gd name="T53" fmla="*/ 4 h 212"/>
              <a:gd name="T54" fmla="*/ 76 w 176"/>
              <a:gd name="T55" fmla="*/ 2 h 212"/>
              <a:gd name="T56" fmla="*/ 84 w 176"/>
              <a:gd name="T57" fmla="*/ 2 h 212"/>
              <a:gd name="T58" fmla="*/ 92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8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0" y="78"/>
                </a:lnTo>
                <a:lnTo>
                  <a:pt x="176" y="108"/>
                </a:lnTo>
                <a:lnTo>
                  <a:pt x="162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6" y="132"/>
                </a:lnTo>
                <a:lnTo>
                  <a:pt x="0" y="50"/>
                </a:lnTo>
                <a:lnTo>
                  <a:pt x="0" y="46"/>
                </a:lnTo>
                <a:lnTo>
                  <a:pt x="2" y="44"/>
                </a:lnTo>
                <a:lnTo>
                  <a:pt x="2" y="44"/>
                </a:lnTo>
                <a:lnTo>
                  <a:pt x="6" y="40"/>
                </a:lnTo>
                <a:lnTo>
                  <a:pt x="8" y="36"/>
                </a:lnTo>
                <a:lnTo>
                  <a:pt x="12" y="32"/>
                </a:lnTo>
                <a:lnTo>
                  <a:pt x="14" y="28"/>
                </a:lnTo>
                <a:lnTo>
                  <a:pt x="18" y="26"/>
                </a:lnTo>
                <a:lnTo>
                  <a:pt x="22" y="22"/>
                </a:lnTo>
                <a:lnTo>
                  <a:pt x="26" y="20"/>
                </a:lnTo>
                <a:lnTo>
                  <a:pt x="30" y="18"/>
                </a:lnTo>
                <a:lnTo>
                  <a:pt x="34" y="14"/>
                </a:lnTo>
                <a:lnTo>
                  <a:pt x="40" y="12"/>
                </a:lnTo>
                <a:lnTo>
                  <a:pt x="46" y="10"/>
                </a:lnTo>
                <a:lnTo>
                  <a:pt x="68" y="4"/>
                </a:lnTo>
                <a:lnTo>
                  <a:pt x="76" y="2"/>
                </a:lnTo>
                <a:lnTo>
                  <a:pt x="84" y="2"/>
                </a:lnTo>
                <a:lnTo>
                  <a:pt x="92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8"/>
                </a:lnTo>
                <a:lnTo>
                  <a:pt x="17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4" name="Freeform 106"/>
          <p:cNvSpPr>
            <a:spLocks/>
          </p:cNvSpPr>
          <p:nvPr/>
        </p:nvSpPr>
        <p:spPr bwMode="auto">
          <a:xfrm>
            <a:off x="2155825" y="3113088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0 w 176"/>
              <a:gd name="T7" fmla="*/ 78 h 212"/>
              <a:gd name="T8" fmla="*/ 176 w 176"/>
              <a:gd name="T9" fmla="*/ 108 h 212"/>
              <a:gd name="T10" fmla="*/ 162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6 w 176"/>
              <a:gd name="T21" fmla="*/ 132 h 212"/>
              <a:gd name="T22" fmla="*/ 0 w 176"/>
              <a:gd name="T23" fmla="*/ 50 h 212"/>
              <a:gd name="T24" fmla="*/ 0 w 176"/>
              <a:gd name="T25" fmla="*/ 46 h 212"/>
              <a:gd name="T26" fmla="*/ 2 w 176"/>
              <a:gd name="T27" fmla="*/ 44 h 212"/>
              <a:gd name="T28" fmla="*/ 2 w 176"/>
              <a:gd name="T29" fmla="*/ 44 h 212"/>
              <a:gd name="T30" fmla="*/ 6 w 176"/>
              <a:gd name="T31" fmla="*/ 40 h 212"/>
              <a:gd name="T32" fmla="*/ 8 w 176"/>
              <a:gd name="T33" fmla="*/ 36 h 212"/>
              <a:gd name="T34" fmla="*/ 12 w 176"/>
              <a:gd name="T35" fmla="*/ 32 h 212"/>
              <a:gd name="T36" fmla="*/ 14 w 176"/>
              <a:gd name="T37" fmla="*/ 28 h 212"/>
              <a:gd name="T38" fmla="*/ 18 w 176"/>
              <a:gd name="T39" fmla="*/ 26 h 212"/>
              <a:gd name="T40" fmla="*/ 22 w 176"/>
              <a:gd name="T41" fmla="*/ 22 h 212"/>
              <a:gd name="T42" fmla="*/ 26 w 176"/>
              <a:gd name="T43" fmla="*/ 20 h 212"/>
              <a:gd name="T44" fmla="*/ 30 w 176"/>
              <a:gd name="T45" fmla="*/ 18 h 212"/>
              <a:gd name="T46" fmla="*/ 34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8 w 176"/>
              <a:gd name="T53" fmla="*/ 4 h 212"/>
              <a:gd name="T54" fmla="*/ 76 w 176"/>
              <a:gd name="T55" fmla="*/ 2 h 212"/>
              <a:gd name="T56" fmla="*/ 84 w 176"/>
              <a:gd name="T57" fmla="*/ 2 h 212"/>
              <a:gd name="T58" fmla="*/ 92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8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0" y="78"/>
                </a:lnTo>
                <a:lnTo>
                  <a:pt x="176" y="108"/>
                </a:lnTo>
                <a:lnTo>
                  <a:pt x="162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6" y="132"/>
                </a:lnTo>
                <a:lnTo>
                  <a:pt x="0" y="50"/>
                </a:lnTo>
                <a:lnTo>
                  <a:pt x="0" y="46"/>
                </a:lnTo>
                <a:lnTo>
                  <a:pt x="2" y="44"/>
                </a:lnTo>
                <a:lnTo>
                  <a:pt x="2" y="44"/>
                </a:lnTo>
                <a:lnTo>
                  <a:pt x="6" y="40"/>
                </a:lnTo>
                <a:lnTo>
                  <a:pt x="8" y="36"/>
                </a:lnTo>
                <a:lnTo>
                  <a:pt x="12" y="32"/>
                </a:lnTo>
                <a:lnTo>
                  <a:pt x="14" y="28"/>
                </a:lnTo>
                <a:lnTo>
                  <a:pt x="18" y="26"/>
                </a:lnTo>
                <a:lnTo>
                  <a:pt x="22" y="22"/>
                </a:lnTo>
                <a:lnTo>
                  <a:pt x="26" y="20"/>
                </a:lnTo>
                <a:lnTo>
                  <a:pt x="30" y="18"/>
                </a:lnTo>
                <a:lnTo>
                  <a:pt x="34" y="14"/>
                </a:lnTo>
                <a:lnTo>
                  <a:pt x="40" y="12"/>
                </a:lnTo>
                <a:lnTo>
                  <a:pt x="46" y="10"/>
                </a:lnTo>
                <a:lnTo>
                  <a:pt x="68" y="4"/>
                </a:lnTo>
                <a:lnTo>
                  <a:pt x="76" y="2"/>
                </a:lnTo>
                <a:lnTo>
                  <a:pt x="84" y="2"/>
                </a:lnTo>
                <a:lnTo>
                  <a:pt x="92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8"/>
                </a:lnTo>
                <a:lnTo>
                  <a:pt x="17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5" name="Freeform 107"/>
          <p:cNvSpPr>
            <a:spLocks/>
          </p:cNvSpPr>
          <p:nvPr/>
        </p:nvSpPr>
        <p:spPr bwMode="auto">
          <a:xfrm>
            <a:off x="2155825" y="3113088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0 w 176"/>
              <a:gd name="T7" fmla="*/ 78 h 212"/>
              <a:gd name="T8" fmla="*/ 176 w 176"/>
              <a:gd name="T9" fmla="*/ 108 h 212"/>
              <a:gd name="T10" fmla="*/ 162 w 176"/>
              <a:gd name="T11" fmla="*/ 114 h 212"/>
              <a:gd name="T12" fmla="*/ 162 w 176"/>
              <a:gd name="T13" fmla="*/ 166 h 212"/>
              <a:gd name="T14" fmla="*/ 130 w 176"/>
              <a:gd name="T15" fmla="*/ 168 h 212"/>
              <a:gd name="T16" fmla="*/ 132 w 176"/>
              <a:gd name="T17" fmla="*/ 212 h 212"/>
              <a:gd name="T18" fmla="*/ 24 w 176"/>
              <a:gd name="T19" fmla="*/ 210 h 212"/>
              <a:gd name="T20" fmla="*/ 26 w 176"/>
              <a:gd name="T21" fmla="*/ 132 h 212"/>
              <a:gd name="T22" fmla="*/ 0 w 176"/>
              <a:gd name="T23" fmla="*/ 50 h 212"/>
              <a:gd name="T24" fmla="*/ 0 w 176"/>
              <a:gd name="T25" fmla="*/ 46 h 212"/>
              <a:gd name="T26" fmla="*/ 2 w 176"/>
              <a:gd name="T27" fmla="*/ 44 h 212"/>
              <a:gd name="T28" fmla="*/ 2 w 176"/>
              <a:gd name="T29" fmla="*/ 44 h 212"/>
              <a:gd name="T30" fmla="*/ 6 w 176"/>
              <a:gd name="T31" fmla="*/ 40 h 212"/>
              <a:gd name="T32" fmla="*/ 8 w 176"/>
              <a:gd name="T33" fmla="*/ 36 h 212"/>
              <a:gd name="T34" fmla="*/ 12 w 176"/>
              <a:gd name="T35" fmla="*/ 32 h 212"/>
              <a:gd name="T36" fmla="*/ 14 w 176"/>
              <a:gd name="T37" fmla="*/ 28 h 212"/>
              <a:gd name="T38" fmla="*/ 18 w 176"/>
              <a:gd name="T39" fmla="*/ 26 h 212"/>
              <a:gd name="T40" fmla="*/ 22 w 176"/>
              <a:gd name="T41" fmla="*/ 22 h 212"/>
              <a:gd name="T42" fmla="*/ 26 w 176"/>
              <a:gd name="T43" fmla="*/ 20 h 212"/>
              <a:gd name="T44" fmla="*/ 30 w 176"/>
              <a:gd name="T45" fmla="*/ 18 h 212"/>
              <a:gd name="T46" fmla="*/ 34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8 w 176"/>
              <a:gd name="T53" fmla="*/ 4 h 212"/>
              <a:gd name="T54" fmla="*/ 76 w 176"/>
              <a:gd name="T55" fmla="*/ 2 h 212"/>
              <a:gd name="T56" fmla="*/ 84 w 176"/>
              <a:gd name="T57" fmla="*/ 2 h 212"/>
              <a:gd name="T58" fmla="*/ 92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8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0" y="78"/>
                </a:lnTo>
                <a:lnTo>
                  <a:pt x="176" y="108"/>
                </a:lnTo>
                <a:lnTo>
                  <a:pt x="162" y="114"/>
                </a:lnTo>
                <a:lnTo>
                  <a:pt x="162" y="166"/>
                </a:lnTo>
                <a:lnTo>
                  <a:pt x="130" y="168"/>
                </a:lnTo>
                <a:lnTo>
                  <a:pt x="132" y="212"/>
                </a:lnTo>
                <a:lnTo>
                  <a:pt x="24" y="210"/>
                </a:lnTo>
                <a:lnTo>
                  <a:pt x="26" y="132"/>
                </a:lnTo>
                <a:lnTo>
                  <a:pt x="0" y="50"/>
                </a:lnTo>
                <a:lnTo>
                  <a:pt x="0" y="46"/>
                </a:lnTo>
                <a:lnTo>
                  <a:pt x="2" y="44"/>
                </a:lnTo>
                <a:lnTo>
                  <a:pt x="2" y="44"/>
                </a:lnTo>
                <a:lnTo>
                  <a:pt x="6" y="40"/>
                </a:lnTo>
                <a:lnTo>
                  <a:pt x="8" y="36"/>
                </a:lnTo>
                <a:lnTo>
                  <a:pt x="12" y="32"/>
                </a:lnTo>
                <a:lnTo>
                  <a:pt x="14" y="28"/>
                </a:lnTo>
                <a:lnTo>
                  <a:pt x="18" y="26"/>
                </a:lnTo>
                <a:lnTo>
                  <a:pt x="22" y="22"/>
                </a:lnTo>
                <a:lnTo>
                  <a:pt x="26" y="20"/>
                </a:lnTo>
                <a:lnTo>
                  <a:pt x="30" y="18"/>
                </a:lnTo>
                <a:lnTo>
                  <a:pt x="34" y="14"/>
                </a:lnTo>
                <a:lnTo>
                  <a:pt x="40" y="12"/>
                </a:lnTo>
                <a:lnTo>
                  <a:pt x="46" y="10"/>
                </a:lnTo>
                <a:lnTo>
                  <a:pt x="68" y="4"/>
                </a:lnTo>
                <a:lnTo>
                  <a:pt x="76" y="2"/>
                </a:lnTo>
                <a:lnTo>
                  <a:pt x="84" y="2"/>
                </a:lnTo>
                <a:lnTo>
                  <a:pt x="92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8"/>
                </a:lnTo>
                <a:lnTo>
                  <a:pt x="176" y="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6" name="Freeform 108"/>
          <p:cNvSpPr>
            <a:spLocks/>
          </p:cNvSpPr>
          <p:nvPr/>
        </p:nvSpPr>
        <p:spPr bwMode="auto">
          <a:xfrm>
            <a:off x="2054225" y="372586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2 w 176"/>
              <a:gd name="T15" fmla="*/ 168 h 212"/>
              <a:gd name="T16" fmla="*/ 132 w 176"/>
              <a:gd name="T17" fmla="*/ 212 h 212"/>
              <a:gd name="T18" fmla="*/ 26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6 w 176"/>
              <a:gd name="T31" fmla="*/ 42 h 212"/>
              <a:gd name="T32" fmla="*/ 6 w 176"/>
              <a:gd name="T33" fmla="*/ 38 h 212"/>
              <a:gd name="T34" fmla="*/ 8 w 176"/>
              <a:gd name="T35" fmla="*/ 36 h 212"/>
              <a:gd name="T36" fmla="*/ 10 w 176"/>
              <a:gd name="T37" fmla="*/ 34 h 212"/>
              <a:gd name="T38" fmla="*/ 16 w 176"/>
              <a:gd name="T39" fmla="*/ 28 h 212"/>
              <a:gd name="T40" fmla="*/ 18 w 176"/>
              <a:gd name="T41" fmla="*/ 26 h 212"/>
              <a:gd name="T42" fmla="*/ 26 w 176"/>
              <a:gd name="T43" fmla="*/ 20 h 212"/>
              <a:gd name="T44" fmla="*/ 30 w 176"/>
              <a:gd name="T45" fmla="*/ 18 h 212"/>
              <a:gd name="T46" fmla="*/ 36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6 w 176"/>
              <a:gd name="T53" fmla="*/ 4 h 212"/>
              <a:gd name="T54" fmla="*/ 74 w 176"/>
              <a:gd name="T55" fmla="*/ 2 h 212"/>
              <a:gd name="T56" fmla="*/ 84 w 176"/>
              <a:gd name="T57" fmla="*/ 2 h 212"/>
              <a:gd name="T58" fmla="*/ 94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6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2" y="168"/>
                </a:lnTo>
                <a:lnTo>
                  <a:pt x="132" y="212"/>
                </a:lnTo>
                <a:lnTo>
                  <a:pt x="26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6" y="42"/>
                </a:lnTo>
                <a:lnTo>
                  <a:pt x="6" y="38"/>
                </a:lnTo>
                <a:lnTo>
                  <a:pt x="8" y="36"/>
                </a:lnTo>
                <a:lnTo>
                  <a:pt x="10" y="34"/>
                </a:lnTo>
                <a:lnTo>
                  <a:pt x="16" y="28"/>
                </a:lnTo>
                <a:lnTo>
                  <a:pt x="18" y="26"/>
                </a:lnTo>
                <a:lnTo>
                  <a:pt x="26" y="20"/>
                </a:lnTo>
                <a:lnTo>
                  <a:pt x="30" y="18"/>
                </a:lnTo>
                <a:lnTo>
                  <a:pt x="36" y="14"/>
                </a:lnTo>
                <a:lnTo>
                  <a:pt x="40" y="12"/>
                </a:lnTo>
                <a:lnTo>
                  <a:pt x="46" y="10"/>
                </a:lnTo>
                <a:lnTo>
                  <a:pt x="66" y="4"/>
                </a:lnTo>
                <a:lnTo>
                  <a:pt x="74" y="2"/>
                </a:lnTo>
                <a:lnTo>
                  <a:pt x="84" y="2"/>
                </a:lnTo>
                <a:lnTo>
                  <a:pt x="94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6"/>
                </a:lnTo>
                <a:lnTo>
                  <a:pt x="17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7" name="Freeform 109"/>
          <p:cNvSpPr>
            <a:spLocks/>
          </p:cNvSpPr>
          <p:nvPr/>
        </p:nvSpPr>
        <p:spPr bwMode="auto">
          <a:xfrm>
            <a:off x="2054225" y="372586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2 w 176"/>
              <a:gd name="T15" fmla="*/ 168 h 212"/>
              <a:gd name="T16" fmla="*/ 132 w 176"/>
              <a:gd name="T17" fmla="*/ 212 h 212"/>
              <a:gd name="T18" fmla="*/ 26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6 w 176"/>
              <a:gd name="T31" fmla="*/ 42 h 212"/>
              <a:gd name="T32" fmla="*/ 6 w 176"/>
              <a:gd name="T33" fmla="*/ 38 h 212"/>
              <a:gd name="T34" fmla="*/ 8 w 176"/>
              <a:gd name="T35" fmla="*/ 36 h 212"/>
              <a:gd name="T36" fmla="*/ 10 w 176"/>
              <a:gd name="T37" fmla="*/ 34 h 212"/>
              <a:gd name="T38" fmla="*/ 16 w 176"/>
              <a:gd name="T39" fmla="*/ 28 h 212"/>
              <a:gd name="T40" fmla="*/ 18 w 176"/>
              <a:gd name="T41" fmla="*/ 26 h 212"/>
              <a:gd name="T42" fmla="*/ 26 w 176"/>
              <a:gd name="T43" fmla="*/ 20 h 212"/>
              <a:gd name="T44" fmla="*/ 30 w 176"/>
              <a:gd name="T45" fmla="*/ 18 h 212"/>
              <a:gd name="T46" fmla="*/ 36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6 w 176"/>
              <a:gd name="T53" fmla="*/ 4 h 212"/>
              <a:gd name="T54" fmla="*/ 74 w 176"/>
              <a:gd name="T55" fmla="*/ 2 h 212"/>
              <a:gd name="T56" fmla="*/ 84 w 176"/>
              <a:gd name="T57" fmla="*/ 2 h 212"/>
              <a:gd name="T58" fmla="*/ 94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6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2" y="168"/>
                </a:lnTo>
                <a:lnTo>
                  <a:pt x="132" y="212"/>
                </a:lnTo>
                <a:lnTo>
                  <a:pt x="26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6" y="42"/>
                </a:lnTo>
                <a:lnTo>
                  <a:pt x="6" y="38"/>
                </a:lnTo>
                <a:lnTo>
                  <a:pt x="8" y="36"/>
                </a:lnTo>
                <a:lnTo>
                  <a:pt x="10" y="34"/>
                </a:lnTo>
                <a:lnTo>
                  <a:pt x="16" y="28"/>
                </a:lnTo>
                <a:lnTo>
                  <a:pt x="18" y="26"/>
                </a:lnTo>
                <a:lnTo>
                  <a:pt x="26" y="20"/>
                </a:lnTo>
                <a:lnTo>
                  <a:pt x="30" y="18"/>
                </a:lnTo>
                <a:lnTo>
                  <a:pt x="36" y="14"/>
                </a:lnTo>
                <a:lnTo>
                  <a:pt x="40" y="12"/>
                </a:lnTo>
                <a:lnTo>
                  <a:pt x="46" y="10"/>
                </a:lnTo>
                <a:lnTo>
                  <a:pt x="66" y="4"/>
                </a:lnTo>
                <a:lnTo>
                  <a:pt x="74" y="2"/>
                </a:lnTo>
                <a:lnTo>
                  <a:pt x="84" y="2"/>
                </a:lnTo>
                <a:lnTo>
                  <a:pt x="94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6"/>
                </a:lnTo>
                <a:lnTo>
                  <a:pt x="176" y="1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8" name="Freeform 110"/>
          <p:cNvSpPr>
            <a:spLocks/>
          </p:cNvSpPr>
          <p:nvPr/>
        </p:nvSpPr>
        <p:spPr bwMode="auto">
          <a:xfrm>
            <a:off x="2054225" y="3725863"/>
            <a:ext cx="279400" cy="336550"/>
          </a:xfrm>
          <a:custGeom>
            <a:avLst/>
            <a:gdLst>
              <a:gd name="T0" fmla="*/ 176 w 176"/>
              <a:gd name="T1" fmla="*/ 10 h 212"/>
              <a:gd name="T2" fmla="*/ 158 w 176"/>
              <a:gd name="T3" fmla="*/ 28 h 212"/>
              <a:gd name="T4" fmla="*/ 166 w 176"/>
              <a:gd name="T5" fmla="*/ 64 h 212"/>
              <a:gd name="T6" fmla="*/ 162 w 176"/>
              <a:gd name="T7" fmla="*/ 78 h 212"/>
              <a:gd name="T8" fmla="*/ 176 w 176"/>
              <a:gd name="T9" fmla="*/ 108 h 212"/>
              <a:gd name="T10" fmla="*/ 164 w 176"/>
              <a:gd name="T11" fmla="*/ 114 h 212"/>
              <a:gd name="T12" fmla="*/ 162 w 176"/>
              <a:gd name="T13" fmla="*/ 166 h 212"/>
              <a:gd name="T14" fmla="*/ 132 w 176"/>
              <a:gd name="T15" fmla="*/ 168 h 212"/>
              <a:gd name="T16" fmla="*/ 132 w 176"/>
              <a:gd name="T17" fmla="*/ 212 h 212"/>
              <a:gd name="T18" fmla="*/ 26 w 176"/>
              <a:gd name="T19" fmla="*/ 210 h 212"/>
              <a:gd name="T20" fmla="*/ 28 w 176"/>
              <a:gd name="T21" fmla="*/ 132 h 212"/>
              <a:gd name="T22" fmla="*/ 0 w 176"/>
              <a:gd name="T23" fmla="*/ 50 h 212"/>
              <a:gd name="T24" fmla="*/ 0 w 176"/>
              <a:gd name="T25" fmla="*/ 48 h 212"/>
              <a:gd name="T26" fmla="*/ 2 w 176"/>
              <a:gd name="T27" fmla="*/ 48 h 212"/>
              <a:gd name="T28" fmla="*/ 2 w 176"/>
              <a:gd name="T29" fmla="*/ 46 h 212"/>
              <a:gd name="T30" fmla="*/ 6 w 176"/>
              <a:gd name="T31" fmla="*/ 42 h 212"/>
              <a:gd name="T32" fmla="*/ 6 w 176"/>
              <a:gd name="T33" fmla="*/ 38 h 212"/>
              <a:gd name="T34" fmla="*/ 8 w 176"/>
              <a:gd name="T35" fmla="*/ 36 h 212"/>
              <a:gd name="T36" fmla="*/ 10 w 176"/>
              <a:gd name="T37" fmla="*/ 34 h 212"/>
              <a:gd name="T38" fmla="*/ 16 w 176"/>
              <a:gd name="T39" fmla="*/ 28 h 212"/>
              <a:gd name="T40" fmla="*/ 18 w 176"/>
              <a:gd name="T41" fmla="*/ 26 h 212"/>
              <a:gd name="T42" fmla="*/ 26 w 176"/>
              <a:gd name="T43" fmla="*/ 20 h 212"/>
              <a:gd name="T44" fmla="*/ 30 w 176"/>
              <a:gd name="T45" fmla="*/ 18 h 212"/>
              <a:gd name="T46" fmla="*/ 36 w 176"/>
              <a:gd name="T47" fmla="*/ 14 h 212"/>
              <a:gd name="T48" fmla="*/ 40 w 176"/>
              <a:gd name="T49" fmla="*/ 12 h 212"/>
              <a:gd name="T50" fmla="*/ 46 w 176"/>
              <a:gd name="T51" fmla="*/ 10 h 212"/>
              <a:gd name="T52" fmla="*/ 66 w 176"/>
              <a:gd name="T53" fmla="*/ 4 h 212"/>
              <a:gd name="T54" fmla="*/ 74 w 176"/>
              <a:gd name="T55" fmla="*/ 2 h 212"/>
              <a:gd name="T56" fmla="*/ 84 w 176"/>
              <a:gd name="T57" fmla="*/ 2 h 212"/>
              <a:gd name="T58" fmla="*/ 94 w 176"/>
              <a:gd name="T59" fmla="*/ 0 h 212"/>
              <a:gd name="T60" fmla="*/ 112 w 176"/>
              <a:gd name="T61" fmla="*/ 0 h 212"/>
              <a:gd name="T62" fmla="*/ 124 w 176"/>
              <a:gd name="T63" fmla="*/ 2 h 212"/>
              <a:gd name="T64" fmla="*/ 136 w 176"/>
              <a:gd name="T65" fmla="*/ 2 h 212"/>
              <a:gd name="T66" fmla="*/ 148 w 176"/>
              <a:gd name="T67" fmla="*/ 4 h 212"/>
              <a:gd name="T68" fmla="*/ 162 w 176"/>
              <a:gd name="T69" fmla="*/ 6 h 212"/>
              <a:gd name="T70" fmla="*/ 176 w 176"/>
              <a:gd name="T71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212">
                <a:moveTo>
                  <a:pt x="176" y="10"/>
                </a:moveTo>
                <a:lnTo>
                  <a:pt x="158" y="28"/>
                </a:lnTo>
                <a:lnTo>
                  <a:pt x="166" y="64"/>
                </a:lnTo>
                <a:lnTo>
                  <a:pt x="162" y="78"/>
                </a:lnTo>
                <a:lnTo>
                  <a:pt x="176" y="108"/>
                </a:lnTo>
                <a:lnTo>
                  <a:pt x="164" y="114"/>
                </a:lnTo>
                <a:lnTo>
                  <a:pt x="162" y="166"/>
                </a:lnTo>
                <a:lnTo>
                  <a:pt x="132" y="168"/>
                </a:lnTo>
                <a:lnTo>
                  <a:pt x="132" y="212"/>
                </a:lnTo>
                <a:lnTo>
                  <a:pt x="26" y="210"/>
                </a:lnTo>
                <a:lnTo>
                  <a:pt x="28" y="132"/>
                </a:lnTo>
                <a:lnTo>
                  <a:pt x="0" y="50"/>
                </a:lnTo>
                <a:lnTo>
                  <a:pt x="0" y="48"/>
                </a:lnTo>
                <a:lnTo>
                  <a:pt x="2" y="48"/>
                </a:lnTo>
                <a:lnTo>
                  <a:pt x="2" y="46"/>
                </a:lnTo>
                <a:lnTo>
                  <a:pt x="6" y="42"/>
                </a:lnTo>
                <a:lnTo>
                  <a:pt x="6" y="38"/>
                </a:lnTo>
                <a:lnTo>
                  <a:pt x="8" y="36"/>
                </a:lnTo>
                <a:lnTo>
                  <a:pt x="10" y="34"/>
                </a:lnTo>
                <a:lnTo>
                  <a:pt x="16" y="28"/>
                </a:lnTo>
                <a:lnTo>
                  <a:pt x="18" y="26"/>
                </a:lnTo>
                <a:lnTo>
                  <a:pt x="26" y="20"/>
                </a:lnTo>
                <a:lnTo>
                  <a:pt x="30" y="18"/>
                </a:lnTo>
                <a:lnTo>
                  <a:pt x="36" y="14"/>
                </a:lnTo>
                <a:lnTo>
                  <a:pt x="40" y="12"/>
                </a:lnTo>
                <a:lnTo>
                  <a:pt x="46" y="10"/>
                </a:lnTo>
                <a:lnTo>
                  <a:pt x="66" y="4"/>
                </a:lnTo>
                <a:lnTo>
                  <a:pt x="74" y="2"/>
                </a:lnTo>
                <a:lnTo>
                  <a:pt x="84" y="2"/>
                </a:lnTo>
                <a:lnTo>
                  <a:pt x="94" y="0"/>
                </a:lnTo>
                <a:lnTo>
                  <a:pt x="112" y="0"/>
                </a:lnTo>
                <a:lnTo>
                  <a:pt x="124" y="2"/>
                </a:lnTo>
                <a:lnTo>
                  <a:pt x="136" y="2"/>
                </a:lnTo>
                <a:lnTo>
                  <a:pt x="148" y="4"/>
                </a:lnTo>
                <a:lnTo>
                  <a:pt x="162" y="6"/>
                </a:lnTo>
                <a:lnTo>
                  <a:pt x="176" y="1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29" name="Freeform 111"/>
          <p:cNvSpPr>
            <a:spLocks/>
          </p:cNvSpPr>
          <p:nvPr/>
        </p:nvSpPr>
        <p:spPr bwMode="auto">
          <a:xfrm>
            <a:off x="5603875" y="2611438"/>
            <a:ext cx="142875" cy="215900"/>
          </a:xfrm>
          <a:custGeom>
            <a:avLst/>
            <a:gdLst>
              <a:gd name="T0" fmla="*/ 22 w 90"/>
              <a:gd name="T1" fmla="*/ 136 h 136"/>
              <a:gd name="T2" fmla="*/ 22 w 90"/>
              <a:gd name="T3" fmla="*/ 46 h 136"/>
              <a:gd name="T4" fmla="*/ 0 w 90"/>
              <a:gd name="T5" fmla="*/ 46 h 136"/>
              <a:gd name="T6" fmla="*/ 46 w 90"/>
              <a:gd name="T7" fmla="*/ 0 h 136"/>
              <a:gd name="T8" fmla="*/ 90 w 90"/>
              <a:gd name="T9" fmla="*/ 46 h 136"/>
              <a:gd name="T10" fmla="*/ 68 w 90"/>
              <a:gd name="T11" fmla="*/ 46 h 136"/>
              <a:gd name="T12" fmla="*/ 68 w 90"/>
              <a:gd name="T13" fmla="*/ 136 h 136"/>
              <a:gd name="T14" fmla="*/ 22 w 90"/>
              <a:gd name="T1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136"/>
                </a:moveTo>
                <a:lnTo>
                  <a:pt x="22" y="46"/>
                </a:lnTo>
                <a:lnTo>
                  <a:pt x="0" y="46"/>
                </a:lnTo>
                <a:lnTo>
                  <a:pt x="46" y="0"/>
                </a:lnTo>
                <a:lnTo>
                  <a:pt x="90" y="46"/>
                </a:lnTo>
                <a:lnTo>
                  <a:pt x="68" y="46"/>
                </a:lnTo>
                <a:lnTo>
                  <a:pt x="68" y="136"/>
                </a:lnTo>
                <a:lnTo>
                  <a:pt x="22" y="136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0" name="Freeform 112"/>
          <p:cNvSpPr>
            <a:spLocks/>
          </p:cNvSpPr>
          <p:nvPr/>
        </p:nvSpPr>
        <p:spPr bwMode="auto">
          <a:xfrm>
            <a:off x="5603875" y="2611438"/>
            <a:ext cx="142875" cy="215900"/>
          </a:xfrm>
          <a:custGeom>
            <a:avLst/>
            <a:gdLst>
              <a:gd name="T0" fmla="*/ 22 w 90"/>
              <a:gd name="T1" fmla="*/ 136 h 136"/>
              <a:gd name="T2" fmla="*/ 22 w 90"/>
              <a:gd name="T3" fmla="*/ 46 h 136"/>
              <a:gd name="T4" fmla="*/ 0 w 90"/>
              <a:gd name="T5" fmla="*/ 46 h 136"/>
              <a:gd name="T6" fmla="*/ 46 w 90"/>
              <a:gd name="T7" fmla="*/ 0 h 136"/>
              <a:gd name="T8" fmla="*/ 90 w 90"/>
              <a:gd name="T9" fmla="*/ 46 h 136"/>
              <a:gd name="T10" fmla="*/ 68 w 90"/>
              <a:gd name="T11" fmla="*/ 46 h 136"/>
              <a:gd name="T12" fmla="*/ 68 w 90"/>
              <a:gd name="T13" fmla="*/ 136 h 136"/>
              <a:gd name="T14" fmla="*/ 22 w 90"/>
              <a:gd name="T1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136"/>
                </a:moveTo>
                <a:lnTo>
                  <a:pt x="22" y="46"/>
                </a:lnTo>
                <a:lnTo>
                  <a:pt x="0" y="46"/>
                </a:lnTo>
                <a:lnTo>
                  <a:pt x="46" y="0"/>
                </a:lnTo>
                <a:lnTo>
                  <a:pt x="90" y="46"/>
                </a:lnTo>
                <a:lnTo>
                  <a:pt x="68" y="46"/>
                </a:lnTo>
                <a:lnTo>
                  <a:pt x="68" y="136"/>
                </a:lnTo>
                <a:lnTo>
                  <a:pt x="22" y="1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1" name="Freeform 113"/>
          <p:cNvSpPr>
            <a:spLocks/>
          </p:cNvSpPr>
          <p:nvPr/>
        </p:nvSpPr>
        <p:spPr bwMode="auto">
          <a:xfrm>
            <a:off x="4562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6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2" name="Freeform 114"/>
          <p:cNvSpPr>
            <a:spLocks/>
          </p:cNvSpPr>
          <p:nvPr/>
        </p:nvSpPr>
        <p:spPr bwMode="auto">
          <a:xfrm>
            <a:off x="4562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6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3" name="Freeform 115"/>
          <p:cNvSpPr>
            <a:spLocks/>
          </p:cNvSpPr>
          <p:nvPr/>
        </p:nvSpPr>
        <p:spPr bwMode="auto">
          <a:xfrm>
            <a:off x="4943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4" name="Freeform 116"/>
          <p:cNvSpPr>
            <a:spLocks/>
          </p:cNvSpPr>
          <p:nvPr/>
        </p:nvSpPr>
        <p:spPr bwMode="auto">
          <a:xfrm>
            <a:off x="4943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5" name="Freeform 117"/>
          <p:cNvSpPr>
            <a:spLocks/>
          </p:cNvSpPr>
          <p:nvPr/>
        </p:nvSpPr>
        <p:spPr bwMode="auto">
          <a:xfrm>
            <a:off x="5324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6" name="Freeform 118"/>
          <p:cNvSpPr>
            <a:spLocks/>
          </p:cNvSpPr>
          <p:nvPr/>
        </p:nvSpPr>
        <p:spPr bwMode="auto">
          <a:xfrm>
            <a:off x="5324475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7" name="Freeform 119"/>
          <p:cNvSpPr>
            <a:spLocks/>
          </p:cNvSpPr>
          <p:nvPr/>
        </p:nvSpPr>
        <p:spPr bwMode="auto">
          <a:xfrm>
            <a:off x="5702300" y="4618038"/>
            <a:ext cx="146050" cy="215900"/>
          </a:xfrm>
          <a:custGeom>
            <a:avLst/>
            <a:gdLst>
              <a:gd name="T0" fmla="*/ 24 w 92"/>
              <a:gd name="T1" fmla="*/ 0 h 136"/>
              <a:gd name="T2" fmla="*/ 24 w 92"/>
              <a:gd name="T3" fmla="*/ 90 h 136"/>
              <a:gd name="T4" fmla="*/ 0 w 92"/>
              <a:gd name="T5" fmla="*/ 90 h 136"/>
              <a:gd name="T6" fmla="*/ 46 w 92"/>
              <a:gd name="T7" fmla="*/ 136 h 136"/>
              <a:gd name="T8" fmla="*/ 92 w 92"/>
              <a:gd name="T9" fmla="*/ 90 h 136"/>
              <a:gd name="T10" fmla="*/ 68 w 92"/>
              <a:gd name="T11" fmla="*/ 90 h 136"/>
              <a:gd name="T12" fmla="*/ 68 w 92"/>
              <a:gd name="T13" fmla="*/ 0 h 136"/>
              <a:gd name="T14" fmla="*/ 24 w 92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6">
                <a:moveTo>
                  <a:pt x="24" y="0"/>
                </a:moveTo>
                <a:lnTo>
                  <a:pt x="24" y="90"/>
                </a:lnTo>
                <a:lnTo>
                  <a:pt x="0" y="90"/>
                </a:lnTo>
                <a:lnTo>
                  <a:pt x="46" y="136"/>
                </a:lnTo>
                <a:lnTo>
                  <a:pt x="92" y="90"/>
                </a:lnTo>
                <a:lnTo>
                  <a:pt x="68" y="90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8" name="Freeform 120"/>
          <p:cNvSpPr>
            <a:spLocks/>
          </p:cNvSpPr>
          <p:nvPr/>
        </p:nvSpPr>
        <p:spPr bwMode="auto">
          <a:xfrm>
            <a:off x="5702300" y="4618038"/>
            <a:ext cx="146050" cy="215900"/>
          </a:xfrm>
          <a:custGeom>
            <a:avLst/>
            <a:gdLst>
              <a:gd name="T0" fmla="*/ 24 w 92"/>
              <a:gd name="T1" fmla="*/ 0 h 136"/>
              <a:gd name="T2" fmla="*/ 24 w 92"/>
              <a:gd name="T3" fmla="*/ 90 h 136"/>
              <a:gd name="T4" fmla="*/ 0 w 92"/>
              <a:gd name="T5" fmla="*/ 90 h 136"/>
              <a:gd name="T6" fmla="*/ 46 w 92"/>
              <a:gd name="T7" fmla="*/ 136 h 136"/>
              <a:gd name="T8" fmla="*/ 92 w 92"/>
              <a:gd name="T9" fmla="*/ 90 h 136"/>
              <a:gd name="T10" fmla="*/ 68 w 92"/>
              <a:gd name="T11" fmla="*/ 90 h 136"/>
              <a:gd name="T12" fmla="*/ 68 w 92"/>
              <a:gd name="T13" fmla="*/ 0 h 136"/>
              <a:gd name="T14" fmla="*/ 24 w 92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6">
                <a:moveTo>
                  <a:pt x="24" y="0"/>
                </a:moveTo>
                <a:lnTo>
                  <a:pt x="24" y="90"/>
                </a:lnTo>
                <a:lnTo>
                  <a:pt x="0" y="90"/>
                </a:lnTo>
                <a:lnTo>
                  <a:pt x="46" y="136"/>
                </a:lnTo>
                <a:lnTo>
                  <a:pt x="92" y="90"/>
                </a:lnTo>
                <a:lnTo>
                  <a:pt x="68" y="90"/>
                </a:lnTo>
                <a:lnTo>
                  <a:pt x="6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39" name="Freeform 121"/>
          <p:cNvSpPr>
            <a:spLocks/>
          </p:cNvSpPr>
          <p:nvPr/>
        </p:nvSpPr>
        <p:spPr bwMode="auto">
          <a:xfrm>
            <a:off x="6083300" y="4618038"/>
            <a:ext cx="146050" cy="215900"/>
          </a:xfrm>
          <a:custGeom>
            <a:avLst/>
            <a:gdLst>
              <a:gd name="T0" fmla="*/ 22 w 92"/>
              <a:gd name="T1" fmla="*/ 0 h 136"/>
              <a:gd name="T2" fmla="*/ 22 w 92"/>
              <a:gd name="T3" fmla="*/ 90 h 136"/>
              <a:gd name="T4" fmla="*/ 0 w 92"/>
              <a:gd name="T5" fmla="*/ 90 h 136"/>
              <a:gd name="T6" fmla="*/ 46 w 92"/>
              <a:gd name="T7" fmla="*/ 136 h 136"/>
              <a:gd name="T8" fmla="*/ 92 w 92"/>
              <a:gd name="T9" fmla="*/ 90 h 136"/>
              <a:gd name="T10" fmla="*/ 68 w 92"/>
              <a:gd name="T11" fmla="*/ 90 h 136"/>
              <a:gd name="T12" fmla="*/ 68 w 92"/>
              <a:gd name="T13" fmla="*/ 0 h 136"/>
              <a:gd name="T14" fmla="*/ 22 w 92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2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0" name="Freeform 122"/>
          <p:cNvSpPr>
            <a:spLocks/>
          </p:cNvSpPr>
          <p:nvPr/>
        </p:nvSpPr>
        <p:spPr bwMode="auto">
          <a:xfrm>
            <a:off x="6083300" y="4618038"/>
            <a:ext cx="146050" cy="215900"/>
          </a:xfrm>
          <a:custGeom>
            <a:avLst/>
            <a:gdLst>
              <a:gd name="T0" fmla="*/ 22 w 92"/>
              <a:gd name="T1" fmla="*/ 0 h 136"/>
              <a:gd name="T2" fmla="*/ 22 w 92"/>
              <a:gd name="T3" fmla="*/ 90 h 136"/>
              <a:gd name="T4" fmla="*/ 0 w 92"/>
              <a:gd name="T5" fmla="*/ 90 h 136"/>
              <a:gd name="T6" fmla="*/ 46 w 92"/>
              <a:gd name="T7" fmla="*/ 136 h 136"/>
              <a:gd name="T8" fmla="*/ 92 w 92"/>
              <a:gd name="T9" fmla="*/ 90 h 136"/>
              <a:gd name="T10" fmla="*/ 68 w 92"/>
              <a:gd name="T11" fmla="*/ 90 h 136"/>
              <a:gd name="T12" fmla="*/ 68 w 92"/>
              <a:gd name="T13" fmla="*/ 0 h 136"/>
              <a:gd name="T14" fmla="*/ 22 w 92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2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1" name="Freeform 123"/>
          <p:cNvSpPr>
            <a:spLocks/>
          </p:cNvSpPr>
          <p:nvPr/>
        </p:nvSpPr>
        <p:spPr bwMode="auto">
          <a:xfrm>
            <a:off x="6464300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6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2" name="Freeform 124"/>
          <p:cNvSpPr>
            <a:spLocks/>
          </p:cNvSpPr>
          <p:nvPr/>
        </p:nvSpPr>
        <p:spPr bwMode="auto">
          <a:xfrm>
            <a:off x="6464300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6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6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3" name="Freeform 125"/>
          <p:cNvSpPr>
            <a:spLocks/>
          </p:cNvSpPr>
          <p:nvPr/>
        </p:nvSpPr>
        <p:spPr bwMode="auto">
          <a:xfrm>
            <a:off x="6845300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4" name="Freeform 126"/>
          <p:cNvSpPr>
            <a:spLocks/>
          </p:cNvSpPr>
          <p:nvPr/>
        </p:nvSpPr>
        <p:spPr bwMode="auto">
          <a:xfrm>
            <a:off x="6845300" y="4618038"/>
            <a:ext cx="142875" cy="215900"/>
          </a:xfrm>
          <a:custGeom>
            <a:avLst/>
            <a:gdLst>
              <a:gd name="T0" fmla="*/ 22 w 90"/>
              <a:gd name="T1" fmla="*/ 0 h 136"/>
              <a:gd name="T2" fmla="*/ 22 w 90"/>
              <a:gd name="T3" fmla="*/ 90 h 136"/>
              <a:gd name="T4" fmla="*/ 0 w 90"/>
              <a:gd name="T5" fmla="*/ 90 h 136"/>
              <a:gd name="T6" fmla="*/ 44 w 90"/>
              <a:gd name="T7" fmla="*/ 136 h 136"/>
              <a:gd name="T8" fmla="*/ 90 w 90"/>
              <a:gd name="T9" fmla="*/ 90 h 136"/>
              <a:gd name="T10" fmla="*/ 68 w 90"/>
              <a:gd name="T11" fmla="*/ 90 h 136"/>
              <a:gd name="T12" fmla="*/ 68 w 90"/>
              <a:gd name="T13" fmla="*/ 0 h 136"/>
              <a:gd name="T14" fmla="*/ 22 w 90"/>
              <a:gd name="T1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6">
                <a:moveTo>
                  <a:pt x="22" y="0"/>
                </a:moveTo>
                <a:lnTo>
                  <a:pt x="22" y="90"/>
                </a:lnTo>
                <a:lnTo>
                  <a:pt x="0" y="90"/>
                </a:lnTo>
                <a:lnTo>
                  <a:pt x="44" y="136"/>
                </a:lnTo>
                <a:lnTo>
                  <a:pt x="90" y="90"/>
                </a:lnTo>
                <a:lnTo>
                  <a:pt x="68" y="90"/>
                </a:lnTo>
                <a:lnTo>
                  <a:pt x="68" y="0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5" name="Rectangle 127"/>
          <p:cNvSpPr>
            <a:spLocks noChangeArrowheads="1"/>
          </p:cNvSpPr>
          <p:nvPr/>
        </p:nvSpPr>
        <p:spPr bwMode="auto">
          <a:xfrm>
            <a:off x="3616325" y="4865688"/>
            <a:ext cx="16030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Oui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48" name="Rectangle 130"/>
          <p:cNvSpPr>
            <a:spLocks noChangeArrowheads="1"/>
          </p:cNvSpPr>
          <p:nvPr/>
        </p:nvSpPr>
        <p:spPr bwMode="auto">
          <a:xfrm>
            <a:off x="3600450" y="2471738"/>
            <a:ext cx="1891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0" name="Rectangle 132"/>
          <p:cNvSpPr>
            <a:spLocks noChangeArrowheads="1"/>
          </p:cNvSpPr>
          <p:nvPr/>
        </p:nvSpPr>
        <p:spPr bwMode="auto">
          <a:xfrm>
            <a:off x="2667000" y="4433888"/>
            <a:ext cx="7373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1" name="Rectangle 133"/>
          <p:cNvSpPr>
            <a:spLocks noChangeArrowheads="1"/>
          </p:cNvSpPr>
          <p:nvPr/>
        </p:nvSpPr>
        <p:spPr bwMode="auto">
          <a:xfrm>
            <a:off x="2149475" y="38115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2" name="Rectangle 134"/>
          <p:cNvSpPr>
            <a:spLocks noChangeArrowheads="1"/>
          </p:cNvSpPr>
          <p:nvPr/>
        </p:nvSpPr>
        <p:spPr bwMode="auto">
          <a:xfrm>
            <a:off x="2251075" y="32019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3" name="Rectangle 135"/>
          <p:cNvSpPr>
            <a:spLocks noChangeArrowheads="1"/>
          </p:cNvSpPr>
          <p:nvPr/>
        </p:nvSpPr>
        <p:spPr bwMode="auto">
          <a:xfrm>
            <a:off x="2711450" y="28717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4" name="Rectangle 136"/>
          <p:cNvSpPr>
            <a:spLocks noChangeArrowheads="1"/>
          </p:cNvSpPr>
          <p:nvPr/>
        </p:nvSpPr>
        <p:spPr bwMode="auto">
          <a:xfrm>
            <a:off x="3521075" y="28368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5" name="Rectangle 137"/>
          <p:cNvSpPr>
            <a:spLocks noChangeArrowheads="1"/>
          </p:cNvSpPr>
          <p:nvPr/>
        </p:nvSpPr>
        <p:spPr bwMode="auto">
          <a:xfrm>
            <a:off x="3990975" y="31480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6" name="Rectangle 138"/>
          <p:cNvSpPr>
            <a:spLocks noChangeArrowheads="1"/>
          </p:cNvSpPr>
          <p:nvPr/>
        </p:nvSpPr>
        <p:spPr bwMode="auto">
          <a:xfrm>
            <a:off x="4083050" y="37639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7" name="Rectangle 139"/>
          <p:cNvSpPr>
            <a:spLocks noChangeArrowheads="1"/>
          </p:cNvSpPr>
          <p:nvPr/>
        </p:nvSpPr>
        <p:spPr bwMode="auto">
          <a:xfrm>
            <a:off x="3619500" y="43100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358" name="Rectangle 140"/>
          <p:cNvSpPr>
            <a:spLocks noChangeArrowheads="1"/>
          </p:cNvSpPr>
          <p:nvPr/>
        </p:nvSpPr>
        <p:spPr bwMode="auto">
          <a:xfrm>
            <a:off x="4448175" y="2849563"/>
            <a:ext cx="29286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Chacun parle une seule fois, quand son tour arrive, puis laisse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parole à son voisin : ce n’est plus un entretien, mais une suite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monologues.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414" name="Rectangle 196"/>
          <p:cNvSpPr>
            <a:spLocks noChangeArrowheads="1"/>
          </p:cNvSpPr>
          <p:nvPr/>
        </p:nvSpPr>
        <p:spPr bwMode="auto">
          <a:xfrm>
            <a:off x="4448175" y="3944938"/>
            <a:ext cx="280685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Il y a réellement échange, chacun peut rebondir sur les idées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l’autre. Parfois, le consultant qui mène cet 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groupe peut avoir l’impression d’être débordé. Il peut avoir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du mal à tout noter de ce qui est dit : c’est un bon signe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d’implication et de créativité des participants.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3542456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3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LES ÉTAPES D’UNE MISSION DE CONSEIL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699792" y="6503989"/>
            <a:ext cx="3384376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ÉTAPES D’UNE MISSION DE CONSEIL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907704" y="980728"/>
            <a:ext cx="5399112" cy="5445125"/>
            <a:chOff x="1981200" y="980728"/>
            <a:chExt cx="4897438" cy="54451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1981200" y="980728"/>
              <a:ext cx="4897438" cy="544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35" name="Rectangle 6"/>
            <p:cNvSpPr>
              <a:spLocks noChangeArrowheads="1"/>
            </p:cNvSpPr>
            <p:nvPr/>
          </p:nvSpPr>
          <p:spPr bwMode="auto">
            <a:xfrm>
              <a:off x="2252663" y="1288703"/>
              <a:ext cx="1676400" cy="196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36" name="Rectangle 7"/>
            <p:cNvSpPr>
              <a:spLocks noChangeArrowheads="1"/>
            </p:cNvSpPr>
            <p:nvPr/>
          </p:nvSpPr>
          <p:spPr bwMode="auto">
            <a:xfrm>
              <a:off x="2252663" y="1288703"/>
              <a:ext cx="1676400" cy="19685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37" name="Rectangle 8"/>
            <p:cNvSpPr>
              <a:spLocks noChangeArrowheads="1"/>
            </p:cNvSpPr>
            <p:nvPr/>
          </p:nvSpPr>
          <p:spPr bwMode="auto">
            <a:xfrm>
              <a:off x="1984375" y="983903"/>
              <a:ext cx="2278063" cy="5435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38" name="Rectangle 9"/>
            <p:cNvSpPr>
              <a:spLocks noChangeArrowheads="1"/>
            </p:cNvSpPr>
            <p:nvPr/>
          </p:nvSpPr>
          <p:spPr bwMode="auto">
            <a:xfrm>
              <a:off x="1984375" y="983903"/>
              <a:ext cx="2278063" cy="543560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39" name="Rectangle 10"/>
            <p:cNvSpPr>
              <a:spLocks noChangeArrowheads="1"/>
            </p:cNvSpPr>
            <p:nvPr/>
          </p:nvSpPr>
          <p:spPr bwMode="auto">
            <a:xfrm>
              <a:off x="4597400" y="983903"/>
              <a:ext cx="2278063" cy="54356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8240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1200" y="980728"/>
              <a:ext cx="4894263" cy="5445125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</p:pic>
        <p:sp>
          <p:nvSpPr>
            <p:cNvPr id="8241" name="Rectangle 12"/>
            <p:cNvSpPr>
              <a:spLocks noChangeArrowheads="1"/>
            </p:cNvSpPr>
            <p:nvPr/>
          </p:nvSpPr>
          <p:spPr bwMode="auto">
            <a:xfrm>
              <a:off x="2252663" y="1636366"/>
              <a:ext cx="1676400" cy="1984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2" name="Rectangle 13"/>
            <p:cNvSpPr>
              <a:spLocks noChangeArrowheads="1"/>
            </p:cNvSpPr>
            <p:nvPr/>
          </p:nvSpPr>
          <p:spPr bwMode="auto">
            <a:xfrm>
              <a:off x="2252663" y="1636366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3" name="Rectangle 14"/>
            <p:cNvSpPr>
              <a:spLocks noChangeArrowheads="1"/>
            </p:cNvSpPr>
            <p:nvPr/>
          </p:nvSpPr>
          <p:spPr bwMode="auto">
            <a:xfrm>
              <a:off x="2252663" y="1285528"/>
              <a:ext cx="1676400" cy="198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4" name="Rectangle 15"/>
            <p:cNvSpPr>
              <a:spLocks noChangeArrowheads="1"/>
            </p:cNvSpPr>
            <p:nvPr/>
          </p:nvSpPr>
          <p:spPr bwMode="auto">
            <a:xfrm>
              <a:off x="2252663" y="1285528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5" name="Rectangle 16"/>
            <p:cNvSpPr>
              <a:spLocks noChangeArrowheads="1"/>
            </p:cNvSpPr>
            <p:nvPr/>
          </p:nvSpPr>
          <p:spPr bwMode="auto">
            <a:xfrm>
              <a:off x="2252663" y="2438053"/>
              <a:ext cx="1676400" cy="1984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6" name="Rectangle 17"/>
            <p:cNvSpPr>
              <a:spLocks noChangeArrowheads="1"/>
            </p:cNvSpPr>
            <p:nvPr/>
          </p:nvSpPr>
          <p:spPr bwMode="auto">
            <a:xfrm>
              <a:off x="2252663" y="2438053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7" name="Rectangle 18"/>
            <p:cNvSpPr>
              <a:spLocks noChangeArrowheads="1"/>
            </p:cNvSpPr>
            <p:nvPr/>
          </p:nvSpPr>
          <p:spPr bwMode="auto">
            <a:xfrm>
              <a:off x="2252663" y="2819053"/>
              <a:ext cx="1676400" cy="198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8" name="Rectangle 19"/>
            <p:cNvSpPr>
              <a:spLocks noChangeArrowheads="1"/>
            </p:cNvSpPr>
            <p:nvPr/>
          </p:nvSpPr>
          <p:spPr bwMode="auto">
            <a:xfrm>
              <a:off x="2252663" y="2819053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49" name="Rectangle 20"/>
            <p:cNvSpPr>
              <a:spLocks noChangeArrowheads="1"/>
            </p:cNvSpPr>
            <p:nvPr/>
          </p:nvSpPr>
          <p:spPr bwMode="auto">
            <a:xfrm>
              <a:off x="2252663" y="3627091"/>
              <a:ext cx="1676400" cy="1936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0" name="Rectangle 21"/>
            <p:cNvSpPr>
              <a:spLocks noChangeArrowheads="1"/>
            </p:cNvSpPr>
            <p:nvPr/>
          </p:nvSpPr>
          <p:spPr bwMode="auto">
            <a:xfrm>
              <a:off x="2252663" y="3627091"/>
              <a:ext cx="1676400" cy="1936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1" name="Rectangle 22"/>
            <p:cNvSpPr>
              <a:spLocks noChangeArrowheads="1"/>
            </p:cNvSpPr>
            <p:nvPr/>
          </p:nvSpPr>
          <p:spPr bwMode="auto">
            <a:xfrm>
              <a:off x="2252663" y="4008091"/>
              <a:ext cx="1676400" cy="195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2" name="Rectangle 23"/>
            <p:cNvSpPr>
              <a:spLocks noChangeArrowheads="1"/>
            </p:cNvSpPr>
            <p:nvPr/>
          </p:nvSpPr>
          <p:spPr bwMode="auto">
            <a:xfrm>
              <a:off x="2252663" y="4008091"/>
              <a:ext cx="1676400" cy="195263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3" name="Rectangle 24"/>
            <p:cNvSpPr>
              <a:spLocks noChangeArrowheads="1"/>
            </p:cNvSpPr>
            <p:nvPr/>
          </p:nvSpPr>
          <p:spPr bwMode="auto">
            <a:xfrm>
              <a:off x="2252663" y="4817716"/>
              <a:ext cx="1676400" cy="3333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4" name="Rectangle 25"/>
            <p:cNvSpPr>
              <a:spLocks noChangeArrowheads="1"/>
            </p:cNvSpPr>
            <p:nvPr/>
          </p:nvSpPr>
          <p:spPr bwMode="auto">
            <a:xfrm>
              <a:off x="2252663" y="4817716"/>
              <a:ext cx="1676400" cy="333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5" name="Rectangle 26"/>
            <p:cNvSpPr>
              <a:spLocks noChangeArrowheads="1"/>
            </p:cNvSpPr>
            <p:nvPr/>
          </p:nvSpPr>
          <p:spPr bwMode="auto">
            <a:xfrm>
              <a:off x="4933950" y="5355878"/>
              <a:ext cx="1676400" cy="1984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6" name="Rectangle 27"/>
            <p:cNvSpPr>
              <a:spLocks noChangeArrowheads="1"/>
            </p:cNvSpPr>
            <p:nvPr/>
          </p:nvSpPr>
          <p:spPr bwMode="auto">
            <a:xfrm>
              <a:off x="4933950" y="5355878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7" name="Rectangle 28"/>
            <p:cNvSpPr>
              <a:spLocks noChangeArrowheads="1"/>
            </p:cNvSpPr>
            <p:nvPr/>
          </p:nvSpPr>
          <p:spPr bwMode="auto">
            <a:xfrm>
              <a:off x="3459163" y="4409728"/>
              <a:ext cx="1944688" cy="1984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8" name="Rectangle 29"/>
            <p:cNvSpPr>
              <a:spLocks noChangeArrowheads="1"/>
            </p:cNvSpPr>
            <p:nvPr/>
          </p:nvSpPr>
          <p:spPr bwMode="auto">
            <a:xfrm>
              <a:off x="3459163" y="4409728"/>
              <a:ext cx="1944688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59" name="Rectangle 30"/>
            <p:cNvSpPr>
              <a:spLocks noChangeArrowheads="1"/>
            </p:cNvSpPr>
            <p:nvPr/>
          </p:nvSpPr>
          <p:spPr bwMode="auto">
            <a:xfrm>
              <a:off x="3459163" y="5754341"/>
              <a:ext cx="1944688" cy="195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0" name="Rectangle 31"/>
            <p:cNvSpPr>
              <a:spLocks noChangeArrowheads="1"/>
            </p:cNvSpPr>
            <p:nvPr/>
          </p:nvSpPr>
          <p:spPr bwMode="auto">
            <a:xfrm>
              <a:off x="3459163" y="5754341"/>
              <a:ext cx="1944688" cy="195263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1" name="Rectangle 32"/>
            <p:cNvSpPr>
              <a:spLocks noChangeArrowheads="1"/>
            </p:cNvSpPr>
            <p:nvPr/>
          </p:nvSpPr>
          <p:spPr bwMode="auto">
            <a:xfrm>
              <a:off x="3459163" y="6155978"/>
              <a:ext cx="1944688" cy="1984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FF66CC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2" name="Rectangle 33"/>
            <p:cNvSpPr>
              <a:spLocks noChangeArrowheads="1"/>
            </p:cNvSpPr>
            <p:nvPr/>
          </p:nvSpPr>
          <p:spPr bwMode="auto">
            <a:xfrm>
              <a:off x="3459163" y="6155978"/>
              <a:ext cx="1944688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3" name="Rectangle 34"/>
            <p:cNvSpPr>
              <a:spLocks noChangeArrowheads="1"/>
            </p:cNvSpPr>
            <p:nvPr/>
          </p:nvSpPr>
          <p:spPr bwMode="auto">
            <a:xfrm>
              <a:off x="4933950" y="3220691"/>
              <a:ext cx="1676400" cy="198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4" name="Rectangle 35"/>
            <p:cNvSpPr>
              <a:spLocks noChangeArrowheads="1"/>
            </p:cNvSpPr>
            <p:nvPr/>
          </p:nvSpPr>
          <p:spPr bwMode="auto">
            <a:xfrm>
              <a:off x="4933950" y="3220691"/>
              <a:ext cx="1676400" cy="198438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5" name="Rectangle 36"/>
            <p:cNvSpPr>
              <a:spLocks noChangeArrowheads="1"/>
            </p:cNvSpPr>
            <p:nvPr/>
          </p:nvSpPr>
          <p:spPr bwMode="auto">
            <a:xfrm>
              <a:off x="3459163" y="2039591"/>
              <a:ext cx="1944688" cy="196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6" name="Rectangle 37"/>
            <p:cNvSpPr>
              <a:spLocks noChangeArrowheads="1"/>
            </p:cNvSpPr>
            <p:nvPr/>
          </p:nvSpPr>
          <p:spPr bwMode="auto">
            <a:xfrm>
              <a:off x="3459163" y="2039591"/>
              <a:ext cx="1944688" cy="196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7" name="Line 38"/>
            <p:cNvSpPr>
              <a:spLocks noChangeShapeType="1"/>
            </p:cNvSpPr>
            <p:nvPr/>
          </p:nvSpPr>
          <p:spPr bwMode="auto">
            <a:xfrm>
              <a:off x="3089275" y="1485553"/>
              <a:ext cx="0" cy="984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8" name="Freeform 39"/>
            <p:cNvSpPr>
              <a:spLocks/>
            </p:cNvSpPr>
            <p:nvPr/>
          </p:nvSpPr>
          <p:spPr bwMode="auto">
            <a:xfrm>
              <a:off x="3060700" y="1563341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11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69" name="Freeform 40"/>
            <p:cNvSpPr>
              <a:spLocks/>
            </p:cNvSpPr>
            <p:nvPr/>
          </p:nvSpPr>
          <p:spPr bwMode="auto">
            <a:xfrm>
              <a:off x="3060700" y="1563341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11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0" name="Line 41"/>
            <p:cNvSpPr>
              <a:spLocks noChangeShapeType="1"/>
            </p:cNvSpPr>
            <p:nvPr/>
          </p:nvSpPr>
          <p:spPr bwMode="auto">
            <a:xfrm>
              <a:off x="3089275" y="2639666"/>
              <a:ext cx="0" cy="131763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3" name="Line 44"/>
            <p:cNvSpPr>
              <a:spLocks noChangeShapeType="1"/>
            </p:cNvSpPr>
            <p:nvPr/>
          </p:nvSpPr>
          <p:spPr bwMode="auto">
            <a:xfrm>
              <a:off x="3089275" y="3827116"/>
              <a:ext cx="0" cy="13017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4" name="Freeform 45"/>
            <p:cNvSpPr>
              <a:spLocks/>
            </p:cNvSpPr>
            <p:nvPr/>
          </p:nvSpPr>
          <p:spPr bwMode="auto">
            <a:xfrm>
              <a:off x="3060700" y="3936653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11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5" name="Freeform 46"/>
            <p:cNvSpPr>
              <a:spLocks/>
            </p:cNvSpPr>
            <p:nvPr/>
          </p:nvSpPr>
          <p:spPr bwMode="auto">
            <a:xfrm>
              <a:off x="3060700" y="3936653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11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6" name="Line 47"/>
            <p:cNvSpPr>
              <a:spLocks noChangeShapeType="1"/>
            </p:cNvSpPr>
            <p:nvPr/>
          </p:nvSpPr>
          <p:spPr bwMode="auto">
            <a:xfrm>
              <a:off x="4433888" y="5949603"/>
              <a:ext cx="0" cy="15398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7" name="Freeform 48"/>
            <p:cNvSpPr>
              <a:spLocks/>
            </p:cNvSpPr>
            <p:nvPr/>
          </p:nvSpPr>
          <p:spPr bwMode="auto">
            <a:xfrm>
              <a:off x="4408488" y="6082953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9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9"/>
                  </a:lnTo>
                  <a:lnTo>
                    <a:pt x="35" y="0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8" name="Freeform 49"/>
            <p:cNvSpPr>
              <a:spLocks/>
            </p:cNvSpPr>
            <p:nvPr/>
          </p:nvSpPr>
          <p:spPr bwMode="auto">
            <a:xfrm>
              <a:off x="4408488" y="6082953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9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9"/>
                  </a:lnTo>
                  <a:lnTo>
                    <a:pt x="35" y="0"/>
                  </a:lnTo>
                  <a:lnTo>
                    <a:pt x="16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79" name="Freeform 50"/>
            <p:cNvSpPr>
              <a:spLocks/>
            </p:cNvSpPr>
            <p:nvPr/>
          </p:nvSpPr>
          <p:spPr bwMode="auto">
            <a:xfrm>
              <a:off x="3089275" y="3020666"/>
              <a:ext cx="2678113" cy="155575"/>
            </a:xfrm>
            <a:custGeom>
              <a:avLst/>
              <a:gdLst>
                <a:gd name="T0" fmla="*/ 0 w 1687"/>
                <a:gd name="T1" fmla="*/ 0 h 98"/>
                <a:gd name="T2" fmla="*/ 0 w 1687"/>
                <a:gd name="T3" fmla="*/ 43 h 98"/>
                <a:gd name="T4" fmla="*/ 1687 w 1687"/>
                <a:gd name="T5" fmla="*/ 43 h 98"/>
                <a:gd name="T6" fmla="*/ 1687 w 1687"/>
                <a:gd name="T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7" h="98">
                  <a:moveTo>
                    <a:pt x="0" y="0"/>
                  </a:moveTo>
                  <a:lnTo>
                    <a:pt x="0" y="43"/>
                  </a:lnTo>
                  <a:lnTo>
                    <a:pt x="1687" y="43"/>
                  </a:lnTo>
                  <a:lnTo>
                    <a:pt x="1687" y="9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0" name="Freeform 51"/>
            <p:cNvSpPr>
              <a:spLocks/>
            </p:cNvSpPr>
            <p:nvPr/>
          </p:nvSpPr>
          <p:spPr bwMode="auto">
            <a:xfrm>
              <a:off x="5742037" y="3155603"/>
              <a:ext cx="57150" cy="71438"/>
            </a:xfrm>
            <a:custGeom>
              <a:avLst/>
              <a:gdLst>
                <a:gd name="T0" fmla="*/ 19 w 36"/>
                <a:gd name="T1" fmla="*/ 45 h 45"/>
                <a:gd name="T2" fmla="*/ 0 w 36"/>
                <a:gd name="T3" fmla="*/ 0 h 45"/>
                <a:gd name="T4" fmla="*/ 19 w 36"/>
                <a:gd name="T5" fmla="*/ 12 h 45"/>
                <a:gd name="T6" fmla="*/ 36 w 36"/>
                <a:gd name="T7" fmla="*/ 0 h 45"/>
                <a:gd name="T8" fmla="*/ 19 w 3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5">
                  <a:moveTo>
                    <a:pt x="19" y="45"/>
                  </a:moveTo>
                  <a:lnTo>
                    <a:pt x="0" y="0"/>
                  </a:lnTo>
                  <a:lnTo>
                    <a:pt x="19" y="12"/>
                  </a:lnTo>
                  <a:lnTo>
                    <a:pt x="36" y="0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1" name="Freeform 52"/>
            <p:cNvSpPr>
              <a:spLocks/>
            </p:cNvSpPr>
            <p:nvPr/>
          </p:nvSpPr>
          <p:spPr bwMode="auto">
            <a:xfrm>
              <a:off x="5814045" y="3155603"/>
              <a:ext cx="57150" cy="71438"/>
            </a:xfrm>
            <a:custGeom>
              <a:avLst/>
              <a:gdLst>
                <a:gd name="T0" fmla="*/ 19 w 36"/>
                <a:gd name="T1" fmla="*/ 45 h 45"/>
                <a:gd name="T2" fmla="*/ 0 w 36"/>
                <a:gd name="T3" fmla="*/ 0 h 45"/>
                <a:gd name="T4" fmla="*/ 19 w 36"/>
                <a:gd name="T5" fmla="*/ 12 h 45"/>
                <a:gd name="T6" fmla="*/ 36 w 36"/>
                <a:gd name="T7" fmla="*/ 0 h 45"/>
                <a:gd name="T8" fmla="*/ 19 w 3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5">
                  <a:moveTo>
                    <a:pt x="19" y="45"/>
                  </a:moveTo>
                  <a:lnTo>
                    <a:pt x="0" y="0"/>
                  </a:lnTo>
                  <a:lnTo>
                    <a:pt x="19" y="12"/>
                  </a:lnTo>
                  <a:lnTo>
                    <a:pt x="36" y="0"/>
                  </a:lnTo>
                  <a:lnTo>
                    <a:pt x="19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2" name="Freeform 53"/>
            <p:cNvSpPr>
              <a:spLocks/>
            </p:cNvSpPr>
            <p:nvPr/>
          </p:nvSpPr>
          <p:spPr bwMode="auto">
            <a:xfrm>
              <a:off x="3089275" y="1834803"/>
              <a:ext cx="1344613" cy="153988"/>
            </a:xfrm>
            <a:custGeom>
              <a:avLst/>
              <a:gdLst>
                <a:gd name="T0" fmla="*/ 0 w 847"/>
                <a:gd name="T1" fmla="*/ 0 h 97"/>
                <a:gd name="T2" fmla="*/ 0 w 847"/>
                <a:gd name="T3" fmla="*/ 43 h 97"/>
                <a:gd name="T4" fmla="*/ 847 w 847"/>
                <a:gd name="T5" fmla="*/ 43 h 97"/>
                <a:gd name="T6" fmla="*/ 847 w 847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7" h="97">
                  <a:moveTo>
                    <a:pt x="0" y="0"/>
                  </a:moveTo>
                  <a:lnTo>
                    <a:pt x="0" y="43"/>
                  </a:lnTo>
                  <a:lnTo>
                    <a:pt x="847" y="43"/>
                  </a:lnTo>
                  <a:lnTo>
                    <a:pt x="847" y="97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3" name="Freeform 54"/>
            <p:cNvSpPr>
              <a:spLocks/>
            </p:cNvSpPr>
            <p:nvPr/>
          </p:nvSpPr>
          <p:spPr bwMode="auto">
            <a:xfrm>
              <a:off x="4408488" y="1968153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11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11"/>
                  </a:lnTo>
                  <a:lnTo>
                    <a:pt x="35" y="0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4" name="Freeform 55"/>
            <p:cNvSpPr>
              <a:spLocks/>
            </p:cNvSpPr>
            <p:nvPr/>
          </p:nvSpPr>
          <p:spPr bwMode="auto">
            <a:xfrm>
              <a:off x="4408488" y="1968153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11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11"/>
                  </a:lnTo>
                  <a:lnTo>
                    <a:pt x="35" y="0"/>
                  </a:lnTo>
                  <a:lnTo>
                    <a:pt x="16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5" name="Freeform 56"/>
            <p:cNvSpPr>
              <a:spLocks/>
            </p:cNvSpPr>
            <p:nvPr/>
          </p:nvSpPr>
          <p:spPr bwMode="auto">
            <a:xfrm>
              <a:off x="3089275" y="4208116"/>
              <a:ext cx="1344613" cy="153988"/>
            </a:xfrm>
            <a:custGeom>
              <a:avLst/>
              <a:gdLst>
                <a:gd name="T0" fmla="*/ 0 w 847"/>
                <a:gd name="T1" fmla="*/ 0 h 97"/>
                <a:gd name="T2" fmla="*/ 0 w 847"/>
                <a:gd name="T3" fmla="*/ 43 h 97"/>
                <a:gd name="T4" fmla="*/ 847 w 847"/>
                <a:gd name="T5" fmla="*/ 43 h 97"/>
                <a:gd name="T6" fmla="*/ 847 w 847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7" h="97">
                  <a:moveTo>
                    <a:pt x="0" y="0"/>
                  </a:moveTo>
                  <a:lnTo>
                    <a:pt x="0" y="43"/>
                  </a:lnTo>
                  <a:lnTo>
                    <a:pt x="847" y="43"/>
                  </a:lnTo>
                  <a:lnTo>
                    <a:pt x="847" y="97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6" name="Freeform 57"/>
            <p:cNvSpPr>
              <a:spLocks/>
            </p:cNvSpPr>
            <p:nvPr/>
          </p:nvSpPr>
          <p:spPr bwMode="auto">
            <a:xfrm>
              <a:off x="4408488" y="4341466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11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11"/>
                  </a:lnTo>
                  <a:lnTo>
                    <a:pt x="35" y="0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7" name="Freeform 58"/>
            <p:cNvSpPr>
              <a:spLocks/>
            </p:cNvSpPr>
            <p:nvPr/>
          </p:nvSpPr>
          <p:spPr bwMode="auto">
            <a:xfrm>
              <a:off x="4408488" y="4341466"/>
              <a:ext cx="55563" cy="71438"/>
            </a:xfrm>
            <a:custGeom>
              <a:avLst/>
              <a:gdLst>
                <a:gd name="T0" fmla="*/ 16 w 35"/>
                <a:gd name="T1" fmla="*/ 45 h 45"/>
                <a:gd name="T2" fmla="*/ 0 w 35"/>
                <a:gd name="T3" fmla="*/ 0 h 45"/>
                <a:gd name="T4" fmla="*/ 16 w 35"/>
                <a:gd name="T5" fmla="*/ 11 h 45"/>
                <a:gd name="T6" fmla="*/ 35 w 35"/>
                <a:gd name="T7" fmla="*/ 0 h 45"/>
                <a:gd name="T8" fmla="*/ 16 w 3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16" y="45"/>
                  </a:moveTo>
                  <a:lnTo>
                    <a:pt x="0" y="0"/>
                  </a:lnTo>
                  <a:lnTo>
                    <a:pt x="16" y="11"/>
                  </a:lnTo>
                  <a:lnTo>
                    <a:pt x="35" y="0"/>
                  </a:lnTo>
                  <a:lnTo>
                    <a:pt x="16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8" name="Freeform 59"/>
            <p:cNvSpPr>
              <a:spLocks/>
            </p:cNvSpPr>
            <p:nvPr/>
          </p:nvSpPr>
          <p:spPr bwMode="auto">
            <a:xfrm>
              <a:off x="3089275" y="5146328"/>
              <a:ext cx="2678113" cy="155575"/>
            </a:xfrm>
            <a:custGeom>
              <a:avLst/>
              <a:gdLst>
                <a:gd name="T0" fmla="*/ 0 w 1687"/>
                <a:gd name="T1" fmla="*/ 0 h 98"/>
                <a:gd name="T2" fmla="*/ 0 w 1687"/>
                <a:gd name="T3" fmla="*/ 42 h 98"/>
                <a:gd name="T4" fmla="*/ 1687 w 1687"/>
                <a:gd name="T5" fmla="*/ 42 h 98"/>
                <a:gd name="T6" fmla="*/ 1687 w 1687"/>
                <a:gd name="T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7" h="98">
                  <a:moveTo>
                    <a:pt x="0" y="0"/>
                  </a:moveTo>
                  <a:lnTo>
                    <a:pt x="0" y="42"/>
                  </a:lnTo>
                  <a:lnTo>
                    <a:pt x="1687" y="42"/>
                  </a:lnTo>
                  <a:lnTo>
                    <a:pt x="1687" y="98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89" name="Freeform 60"/>
            <p:cNvSpPr>
              <a:spLocks/>
            </p:cNvSpPr>
            <p:nvPr/>
          </p:nvSpPr>
          <p:spPr bwMode="auto">
            <a:xfrm>
              <a:off x="5742037" y="5281266"/>
              <a:ext cx="57150" cy="71438"/>
            </a:xfrm>
            <a:custGeom>
              <a:avLst/>
              <a:gdLst>
                <a:gd name="T0" fmla="*/ 19 w 36"/>
                <a:gd name="T1" fmla="*/ 45 h 45"/>
                <a:gd name="T2" fmla="*/ 0 w 36"/>
                <a:gd name="T3" fmla="*/ 0 h 45"/>
                <a:gd name="T4" fmla="*/ 19 w 36"/>
                <a:gd name="T5" fmla="*/ 10 h 45"/>
                <a:gd name="T6" fmla="*/ 36 w 36"/>
                <a:gd name="T7" fmla="*/ 0 h 45"/>
                <a:gd name="T8" fmla="*/ 19 w 3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5">
                  <a:moveTo>
                    <a:pt x="19" y="45"/>
                  </a:moveTo>
                  <a:lnTo>
                    <a:pt x="0" y="0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1" name="Freeform 62"/>
            <p:cNvSpPr>
              <a:spLocks/>
            </p:cNvSpPr>
            <p:nvPr/>
          </p:nvSpPr>
          <p:spPr bwMode="auto">
            <a:xfrm>
              <a:off x="3089275" y="2236441"/>
              <a:ext cx="1341438" cy="153988"/>
            </a:xfrm>
            <a:custGeom>
              <a:avLst/>
              <a:gdLst>
                <a:gd name="T0" fmla="*/ 845 w 845"/>
                <a:gd name="T1" fmla="*/ 0 h 97"/>
                <a:gd name="T2" fmla="*/ 845 w 845"/>
                <a:gd name="T3" fmla="*/ 43 h 97"/>
                <a:gd name="T4" fmla="*/ 0 w 845"/>
                <a:gd name="T5" fmla="*/ 43 h 97"/>
                <a:gd name="T6" fmla="*/ 0 w 845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97">
                  <a:moveTo>
                    <a:pt x="845" y="0"/>
                  </a:moveTo>
                  <a:lnTo>
                    <a:pt x="845" y="43"/>
                  </a:lnTo>
                  <a:lnTo>
                    <a:pt x="0" y="43"/>
                  </a:lnTo>
                  <a:lnTo>
                    <a:pt x="0" y="97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2" name="Freeform 63"/>
            <p:cNvSpPr>
              <a:spLocks/>
            </p:cNvSpPr>
            <p:nvPr/>
          </p:nvSpPr>
          <p:spPr bwMode="auto">
            <a:xfrm>
              <a:off x="3060700" y="2372966"/>
              <a:ext cx="58738" cy="68263"/>
            </a:xfrm>
            <a:custGeom>
              <a:avLst/>
              <a:gdLst>
                <a:gd name="T0" fmla="*/ 18 w 37"/>
                <a:gd name="T1" fmla="*/ 43 h 43"/>
                <a:gd name="T2" fmla="*/ 0 w 37"/>
                <a:gd name="T3" fmla="*/ 0 h 43"/>
                <a:gd name="T4" fmla="*/ 18 w 37"/>
                <a:gd name="T5" fmla="*/ 9 h 43"/>
                <a:gd name="T6" fmla="*/ 37 w 37"/>
                <a:gd name="T7" fmla="*/ 0 h 43"/>
                <a:gd name="T8" fmla="*/ 18 w 3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18" y="43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7" y="0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3" name="Freeform 64"/>
            <p:cNvSpPr>
              <a:spLocks/>
            </p:cNvSpPr>
            <p:nvPr/>
          </p:nvSpPr>
          <p:spPr bwMode="auto">
            <a:xfrm>
              <a:off x="3060700" y="2372966"/>
              <a:ext cx="58738" cy="68263"/>
            </a:xfrm>
            <a:custGeom>
              <a:avLst/>
              <a:gdLst>
                <a:gd name="T0" fmla="*/ 18 w 37"/>
                <a:gd name="T1" fmla="*/ 43 h 43"/>
                <a:gd name="T2" fmla="*/ 0 w 37"/>
                <a:gd name="T3" fmla="*/ 0 h 43"/>
                <a:gd name="T4" fmla="*/ 18 w 37"/>
                <a:gd name="T5" fmla="*/ 9 h 43"/>
                <a:gd name="T6" fmla="*/ 37 w 37"/>
                <a:gd name="T7" fmla="*/ 0 h 43"/>
                <a:gd name="T8" fmla="*/ 18 w 3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18" y="43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7" y="0"/>
                  </a:lnTo>
                  <a:lnTo>
                    <a:pt x="18" y="43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4" name="Freeform 65"/>
            <p:cNvSpPr>
              <a:spLocks/>
            </p:cNvSpPr>
            <p:nvPr/>
          </p:nvSpPr>
          <p:spPr bwMode="auto">
            <a:xfrm>
              <a:off x="3089275" y="3425478"/>
              <a:ext cx="2681288" cy="150813"/>
            </a:xfrm>
            <a:custGeom>
              <a:avLst/>
              <a:gdLst>
                <a:gd name="T0" fmla="*/ 1689 w 1689"/>
                <a:gd name="T1" fmla="*/ 0 h 95"/>
                <a:gd name="T2" fmla="*/ 1689 w 1689"/>
                <a:gd name="T3" fmla="*/ 41 h 95"/>
                <a:gd name="T4" fmla="*/ 0 w 1689"/>
                <a:gd name="T5" fmla="*/ 41 h 95"/>
                <a:gd name="T6" fmla="*/ 0 w 1689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9" h="95">
                  <a:moveTo>
                    <a:pt x="1689" y="0"/>
                  </a:moveTo>
                  <a:lnTo>
                    <a:pt x="1689" y="41"/>
                  </a:lnTo>
                  <a:lnTo>
                    <a:pt x="0" y="41"/>
                  </a:lnTo>
                  <a:lnTo>
                    <a:pt x="0" y="95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5" name="Freeform 66"/>
            <p:cNvSpPr>
              <a:spLocks/>
            </p:cNvSpPr>
            <p:nvPr/>
          </p:nvSpPr>
          <p:spPr bwMode="auto">
            <a:xfrm>
              <a:off x="3060700" y="3555653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9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7" y="0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6" name="Freeform 67"/>
            <p:cNvSpPr>
              <a:spLocks/>
            </p:cNvSpPr>
            <p:nvPr/>
          </p:nvSpPr>
          <p:spPr bwMode="auto">
            <a:xfrm>
              <a:off x="3060700" y="3555653"/>
              <a:ext cx="58738" cy="71438"/>
            </a:xfrm>
            <a:custGeom>
              <a:avLst/>
              <a:gdLst>
                <a:gd name="T0" fmla="*/ 18 w 37"/>
                <a:gd name="T1" fmla="*/ 45 h 45"/>
                <a:gd name="T2" fmla="*/ 0 w 37"/>
                <a:gd name="T3" fmla="*/ 0 h 45"/>
                <a:gd name="T4" fmla="*/ 18 w 37"/>
                <a:gd name="T5" fmla="*/ 9 h 45"/>
                <a:gd name="T6" fmla="*/ 37 w 37"/>
                <a:gd name="T7" fmla="*/ 0 h 45"/>
                <a:gd name="T8" fmla="*/ 18 w 3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8" y="45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7" y="0"/>
                  </a:lnTo>
                  <a:lnTo>
                    <a:pt x="18" y="45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7" name="Freeform 68"/>
            <p:cNvSpPr>
              <a:spLocks/>
            </p:cNvSpPr>
            <p:nvPr/>
          </p:nvSpPr>
          <p:spPr bwMode="auto">
            <a:xfrm>
              <a:off x="3089275" y="4611341"/>
              <a:ext cx="1341438" cy="150813"/>
            </a:xfrm>
            <a:custGeom>
              <a:avLst/>
              <a:gdLst>
                <a:gd name="T0" fmla="*/ 845 w 845"/>
                <a:gd name="T1" fmla="*/ 0 h 95"/>
                <a:gd name="T2" fmla="*/ 845 w 845"/>
                <a:gd name="T3" fmla="*/ 42 h 95"/>
                <a:gd name="T4" fmla="*/ 0 w 845"/>
                <a:gd name="T5" fmla="*/ 42 h 95"/>
                <a:gd name="T6" fmla="*/ 0 w 84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95">
                  <a:moveTo>
                    <a:pt x="845" y="0"/>
                  </a:moveTo>
                  <a:lnTo>
                    <a:pt x="845" y="42"/>
                  </a:lnTo>
                  <a:lnTo>
                    <a:pt x="0" y="42"/>
                  </a:lnTo>
                  <a:lnTo>
                    <a:pt x="0" y="95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8" name="Freeform 69"/>
            <p:cNvSpPr>
              <a:spLocks/>
            </p:cNvSpPr>
            <p:nvPr/>
          </p:nvSpPr>
          <p:spPr bwMode="auto">
            <a:xfrm>
              <a:off x="3060700" y="4741516"/>
              <a:ext cx="58738" cy="69850"/>
            </a:xfrm>
            <a:custGeom>
              <a:avLst/>
              <a:gdLst>
                <a:gd name="T0" fmla="*/ 18 w 37"/>
                <a:gd name="T1" fmla="*/ 44 h 44"/>
                <a:gd name="T2" fmla="*/ 0 w 37"/>
                <a:gd name="T3" fmla="*/ 0 h 44"/>
                <a:gd name="T4" fmla="*/ 18 w 37"/>
                <a:gd name="T5" fmla="*/ 11 h 44"/>
                <a:gd name="T6" fmla="*/ 37 w 37"/>
                <a:gd name="T7" fmla="*/ 0 h 44"/>
                <a:gd name="T8" fmla="*/ 18 w 37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4">
                  <a:moveTo>
                    <a:pt x="18" y="44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99" name="Freeform 70"/>
            <p:cNvSpPr>
              <a:spLocks/>
            </p:cNvSpPr>
            <p:nvPr/>
          </p:nvSpPr>
          <p:spPr bwMode="auto">
            <a:xfrm>
              <a:off x="3060700" y="4741516"/>
              <a:ext cx="58738" cy="69850"/>
            </a:xfrm>
            <a:custGeom>
              <a:avLst/>
              <a:gdLst>
                <a:gd name="T0" fmla="*/ 18 w 37"/>
                <a:gd name="T1" fmla="*/ 44 h 44"/>
                <a:gd name="T2" fmla="*/ 0 w 37"/>
                <a:gd name="T3" fmla="*/ 0 h 44"/>
                <a:gd name="T4" fmla="*/ 18 w 37"/>
                <a:gd name="T5" fmla="*/ 11 h 44"/>
                <a:gd name="T6" fmla="*/ 37 w 37"/>
                <a:gd name="T7" fmla="*/ 0 h 44"/>
                <a:gd name="T8" fmla="*/ 18 w 37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4">
                  <a:moveTo>
                    <a:pt x="18" y="44"/>
                  </a:moveTo>
                  <a:lnTo>
                    <a:pt x="0" y="0"/>
                  </a:lnTo>
                  <a:lnTo>
                    <a:pt x="18" y="11"/>
                  </a:lnTo>
                  <a:lnTo>
                    <a:pt x="37" y="0"/>
                  </a:lnTo>
                  <a:lnTo>
                    <a:pt x="18" y="4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0" name="Freeform 71"/>
            <p:cNvSpPr>
              <a:spLocks/>
            </p:cNvSpPr>
            <p:nvPr/>
          </p:nvSpPr>
          <p:spPr bwMode="auto">
            <a:xfrm>
              <a:off x="4430713" y="5547966"/>
              <a:ext cx="1339850" cy="153988"/>
            </a:xfrm>
            <a:custGeom>
              <a:avLst/>
              <a:gdLst>
                <a:gd name="T0" fmla="*/ 844 w 844"/>
                <a:gd name="T1" fmla="*/ 0 h 97"/>
                <a:gd name="T2" fmla="*/ 844 w 844"/>
                <a:gd name="T3" fmla="*/ 43 h 97"/>
                <a:gd name="T4" fmla="*/ 0 w 844"/>
                <a:gd name="T5" fmla="*/ 43 h 97"/>
                <a:gd name="T6" fmla="*/ 0 w 844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4" h="97">
                  <a:moveTo>
                    <a:pt x="844" y="0"/>
                  </a:moveTo>
                  <a:lnTo>
                    <a:pt x="844" y="43"/>
                  </a:lnTo>
                  <a:lnTo>
                    <a:pt x="0" y="43"/>
                  </a:lnTo>
                  <a:lnTo>
                    <a:pt x="0" y="97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1" name="Freeform 72"/>
            <p:cNvSpPr>
              <a:spLocks/>
            </p:cNvSpPr>
            <p:nvPr/>
          </p:nvSpPr>
          <p:spPr bwMode="auto">
            <a:xfrm>
              <a:off x="4402138" y="5681316"/>
              <a:ext cx="55563" cy="66675"/>
            </a:xfrm>
            <a:custGeom>
              <a:avLst/>
              <a:gdLst>
                <a:gd name="T0" fmla="*/ 18 w 35"/>
                <a:gd name="T1" fmla="*/ 42 h 42"/>
                <a:gd name="T2" fmla="*/ 0 w 35"/>
                <a:gd name="T3" fmla="*/ 0 h 42"/>
                <a:gd name="T4" fmla="*/ 18 w 35"/>
                <a:gd name="T5" fmla="*/ 9 h 42"/>
                <a:gd name="T6" fmla="*/ 35 w 35"/>
                <a:gd name="T7" fmla="*/ 0 h 42"/>
                <a:gd name="T8" fmla="*/ 18 w 3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5" y="0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2" name="Freeform 73"/>
            <p:cNvSpPr>
              <a:spLocks/>
            </p:cNvSpPr>
            <p:nvPr/>
          </p:nvSpPr>
          <p:spPr bwMode="auto">
            <a:xfrm>
              <a:off x="4402138" y="5681316"/>
              <a:ext cx="55563" cy="66675"/>
            </a:xfrm>
            <a:custGeom>
              <a:avLst/>
              <a:gdLst>
                <a:gd name="T0" fmla="*/ 18 w 35"/>
                <a:gd name="T1" fmla="*/ 42 h 42"/>
                <a:gd name="T2" fmla="*/ 0 w 35"/>
                <a:gd name="T3" fmla="*/ 0 h 42"/>
                <a:gd name="T4" fmla="*/ 18 w 35"/>
                <a:gd name="T5" fmla="*/ 9 h 42"/>
                <a:gd name="T6" fmla="*/ 35 w 35"/>
                <a:gd name="T7" fmla="*/ 0 h 42"/>
                <a:gd name="T8" fmla="*/ 18 w 3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0" y="0"/>
                  </a:lnTo>
                  <a:lnTo>
                    <a:pt x="18" y="9"/>
                  </a:lnTo>
                  <a:lnTo>
                    <a:pt x="35" y="0"/>
                  </a:lnTo>
                  <a:lnTo>
                    <a:pt x="18" y="4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3" name="Freeform 74"/>
            <p:cNvSpPr>
              <a:spLocks/>
            </p:cNvSpPr>
            <p:nvPr/>
          </p:nvSpPr>
          <p:spPr bwMode="auto">
            <a:xfrm>
              <a:off x="5403850" y="3325466"/>
              <a:ext cx="1371600" cy="2928938"/>
            </a:xfrm>
            <a:custGeom>
              <a:avLst/>
              <a:gdLst>
                <a:gd name="T0" fmla="*/ 0 w 864"/>
                <a:gd name="T1" fmla="*/ 1845 h 1845"/>
                <a:gd name="T2" fmla="*/ 864 w 864"/>
                <a:gd name="T3" fmla="*/ 1845 h 1845"/>
                <a:gd name="T4" fmla="*/ 864 w 864"/>
                <a:gd name="T5" fmla="*/ 0 h 1845"/>
                <a:gd name="T6" fmla="*/ 791 w 864"/>
                <a:gd name="T7" fmla="*/ 0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4" h="1845">
                  <a:moveTo>
                    <a:pt x="0" y="1845"/>
                  </a:moveTo>
                  <a:lnTo>
                    <a:pt x="864" y="1845"/>
                  </a:lnTo>
                  <a:lnTo>
                    <a:pt x="864" y="0"/>
                  </a:lnTo>
                  <a:lnTo>
                    <a:pt x="791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4" name="Freeform 75"/>
            <p:cNvSpPr>
              <a:spLocks/>
            </p:cNvSpPr>
            <p:nvPr/>
          </p:nvSpPr>
          <p:spPr bwMode="auto">
            <a:xfrm>
              <a:off x="6610350" y="3295303"/>
              <a:ext cx="69850" cy="55563"/>
            </a:xfrm>
            <a:custGeom>
              <a:avLst/>
              <a:gdLst>
                <a:gd name="T0" fmla="*/ 0 w 44"/>
                <a:gd name="T1" fmla="*/ 19 h 35"/>
                <a:gd name="T2" fmla="*/ 44 w 44"/>
                <a:gd name="T3" fmla="*/ 0 h 35"/>
                <a:gd name="T4" fmla="*/ 33 w 44"/>
                <a:gd name="T5" fmla="*/ 19 h 35"/>
                <a:gd name="T6" fmla="*/ 44 w 44"/>
                <a:gd name="T7" fmla="*/ 35 h 35"/>
                <a:gd name="T8" fmla="*/ 0 w 44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0" y="19"/>
                  </a:moveTo>
                  <a:lnTo>
                    <a:pt x="44" y="0"/>
                  </a:lnTo>
                  <a:lnTo>
                    <a:pt x="33" y="19"/>
                  </a:lnTo>
                  <a:lnTo>
                    <a:pt x="44" y="35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5" name="Freeform 76"/>
            <p:cNvSpPr>
              <a:spLocks/>
            </p:cNvSpPr>
            <p:nvPr/>
          </p:nvSpPr>
          <p:spPr bwMode="auto">
            <a:xfrm>
              <a:off x="6610350" y="3295303"/>
              <a:ext cx="69850" cy="55563"/>
            </a:xfrm>
            <a:custGeom>
              <a:avLst/>
              <a:gdLst>
                <a:gd name="T0" fmla="*/ 0 w 44"/>
                <a:gd name="T1" fmla="*/ 19 h 35"/>
                <a:gd name="T2" fmla="*/ 44 w 44"/>
                <a:gd name="T3" fmla="*/ 0 h 35"/>
                <a:gd name="T4" fmla="*/ 33 w 44"/>
                <a:gd name="T5" fmla="*/ 19 h 35"/>
                <a:gd name="T6" fmla="*/ 44 w 44"/>
                <a:gd name="T7" fmla="*/ 35 h 35"/>
                <a:gd name="T8" fmla="*/ 0 w 44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0" y="19"/>
                  </a:moveTo>
                  <a:lnTo>
                    <a:pt x="44" y="0"/>
                  </a:lnTo>
                  <a:lnTo>
                    <a:pt x="33" y="19"/>
                  </a:lnTo>
                  <a:lnTo>
                    <a:pt x="44" y="35"/>
                  </a:lnTo>
                  <a:lnTo>
                    <a:pt x="0" y="19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6" name="Freeform 77"/>
            <p:cNvSpPr>
              <a:spLocks/>
            </p:cNvSpPr>
            <p:nvPr/>
          </p:nvSpPr>
          <p:spPr bwMode="auto">
            <a:xfrm>
              <a:off x="2084388" y="3727103"/>
              <a:ext cx="1374775" cy="782638"/>
            </a:xfrm>
            <a:custGeom>
              <a:avLst/>
              <a:gdLst>
                <a:gd name="T0" fmla="*/ 866 w 866"/>
                <a:gd name="T1" fmla="*/ 493 h 493"/>
                <a:gd name="T2" fmla="*/ 0 w 866"/>
                <a:gd name="T3" fmla="*/ 493 h 493"/>
                <a:gd name="T4" fmla="*/ 0 w 866"/>
                <a:gd name="T5" fmla="*/ 0 h 493"/>
                <a:gd name="T6" fmla="*/ 75 w 866"/>
                <a:gd name="T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6" h="493">
                  <a:moveTo>
                    <a:pt x="866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75" y="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7" name="Freeform 78"/>
            <p:cNvSpPr>
              <a:spLocks/>
            </p:cNvSpPr>
            <p:nvPr/>
          </p:nvSpPr>
          <p:spPr bwMode="auto">
            <a:xfrm>
              <a:off x="2182813" y="3696941"/>
              <a:ext cx="69850" cy="57150"/>
            </a:xfrm>
            <a:custGeom>
              <a:avLst/>
              <a:gdLst>
                <a:gd name="T0" fmla="*/ 44 w 44"/>
                <a:gd name="T1" fmla="*/ 19 h 36"/>
                <a:gd name="T2" fmla="*/ 0 w 44"/>
                <a:gd name="T3" fmla="*/ 36 h 36"/>
                <a:gd name="T4" fmla="*/ 9 w 44"/>
                <a:gd name="T5" fmla="*/ 19 h 36"/>
                <a:gd name="T6" fmla="*/ 0 w 44"/>
                <a:gd name="T7" fmla="*/ 0 h 36"/>
                <a:gd name="T8" fmla="*/ 44 w 44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6">
                  <a:moveTo>
                    <a:pt x="44" y="19"/>
                  </a:moveTo>
                  <a:lnTo>
                    <a:pt x="0" y="36"/>
                  </a:lnTo>
                  <a:lnTo>
                    <a:pt x="9" y="19"/>
                  </a:lnTo>
                  <a:lnTo>
                    <a:pt x="0" y="0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8" name="Freeform 79"/>
            <p:cNvSpPr>
              <a:spLocks/>
            </p:cNvSpPr>
            <p:nvPr/>
          </p:nvSpPr>
          <p:spPr bwMode="auto">
            <a:xfrm>
              <a:off x="2182813" y="3696941"/>
              <a:ext cx="69850" cy="57150"/>
            </a:xfrm>
            <a:custGeom>
              <a:avLst/>
              <a:gdLst>
                <a:gd name="T0" fmla="*/ 44 w 44"/>
                <a:gd name="T1" fmla="*/ 19 h 36"/>
                <a:gd name="T2" fmla="*/ 0 w 44"/>
                <a:gd name="T3" fmla="*/ 36 h 36"/>
                <a:gd name="T4" fmla="*/ 9 w 44"/>
                <a:gd name="T5" fmla="*/ 19 h 36"/>
                <a:gd name="T6" fmla="*/ 0 w 44"/>
                <a:gd name="T7" fmla="*/ 0 h 36"/>
                <a:gd name="T8" fmla="*/ 44 w 44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6">
                  <a:moveTo>
                    <a:pt x="44" y="19"/>
                  </a:moveTo>
                  <a:lnTo>
                    <a:pt x="0" y="36"/>
                  </a:lnTo>
                  <a:lnTo>
                    <a:pt x="9" y="19"/>
                  </a:lnTo>
                  <a:lnTo>
                    <a:pt x="0" y="0"/>
                  </a:lnTo>
                  <a:lnTo>
                    <a:pt x="44" y="19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09" name="Rectangle 80"/>
            <p:cNvSpPr>
              <a:spLocks noChangeArrowheads="1"/>
            </p:cNvSpPr>
            <p:nvPr/>
          </p:nvSpPr>
          <p:spPr bwMode="auto">
            <a:xfrm>
              <a:off x="2663825" y="1325216"/>
              <a:ext cx="84771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Diagnostic préalable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20" name="Rectangle 91"/>
            <p:cNvSpPr>
              <a:spLocks noChangeArrowheads="1"/>
            </p:cNvSpPr>
            <p:nvPr/>
          </p:nvSpPr>
          <p:spPr bwMode="auto">
            <a:xfrm>
              <a:off x="2717800" y="1060103"/>
              <a:ext cx="55835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1" name="Rectangle 102"/>
            <p:cNvSpPr>
              <a:spLocks noChangeArrowheads="1"/>
            </p:cNvSpPr>
            <p:nvPr/>
          </p:nvSpPr>
          <p:spPr bwMode="auto">
            <a:xfrm>
              <a:off x="5537200" y="1060103"/>
              <a:ext cx="34897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client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35" name="Rectangle 106"/>
            <p:cNvSpPr>
              <a:spLocks noChangeArrowheads="1"/>
            </p:cNvSpPr>
            <p:nvPr/>
          </p:nvSpPr>
          <p:spPr bwMode="auto">
            <a:xfrm>
              <a:off x="2546350" y="1674466"/>
              <a:ext cx="105128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Proposition d’intervention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47" name="Rectangle 118"/>
            <p:cNvSpPr>
              <a:spLocks noChangeArrowheads="1"/>
            </p:cNvSpPr>
            <p:nvPr/>
          </p:nvSpPr>
          <p:spPr bwMode="auto">
            <a:xfrm>
              <a:off x="2587625" y="2488853"/>
              <a:ext cx="99457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Planification et chiffrage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56" name="Rectangle 127"/>
            <p:cNvSpPr>
              <a:spLocks noChangeArrowheads="1"/>
            </p:cNvSpPr>
            <p:nvPr/>
          </p:nvSpPr>
          <p:spPr bwMode="auto">
            <a:xfrm>
              <a:off x="2649538" y="2860328"/>
              <a:ext cx="8651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 du contrat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67" name="Rectangle 138"/>
            <p:cNvSpPr>
              <a:spLocks noChangeArrowheads="1"/>
            </p:cNvSpPr>
            <p:nvPr/>
          </p:nvSpPr>
          <p:spPr bwMode="auto">
            <a:xfrm>
              <a:off x="2622550" y="3673128"/>
              <a:ext cx="9189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Recueil d’informations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76" name="Rectangle 147"/>
            <p:cNvSpPr>
              <a:spLocks noChangeArrowheads="1"/>
            </p:cNvSpPr>
            <p:nvPr/>
          </p:nvSpPr>
          <p:spPr bwMode="auto">
            <a:xfrm>
              <a:off x="2285935" y="4047778"/>
              <a:ext cx="159219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Analyse et traitement des informations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91" name="Rectangle 162"/>
            <p:cNvSpPr>
              <a:spLocks noChangeArrowheads="1"/>
            </p:cNvSpPr>
            <p:nvPr/>
          </p:nvSpPr>
          <p:spPr bwMode="auto">
            <a:xfrm>
              <a:off x="2412882" y="4862166"/>
              <a:ext cx="1368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Recommandations et proposition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plan d’action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07" name="Rectangle 178"/>
            <p:cNvSpPr>
              <a:spLocks noChangeArrowheads="1"/>
            </p:cNvSpPr>
            <p:nvPr/>
          </p:nvSpPr>
          <p:spPr bwMode="auto">
            <a:xfrm>
              <a:off x="5338763" y="3271491"/>
              <a:ext cx="84480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Signature du contrat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18" name="Rectangle 189"/>
            <p:cNvSpPr>
              <a:spLocks noChangeArrowheads="1"/>
            </p:cNvSpPr>
            <p:nvPr/>
          </p:nvSpPr>
          <p:spPr bwMode="auto">
            <a:xfrm>
              <a:off x="5007099" y="5390803"/>
              <a:ext cx="143660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Acceptation des recommandations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431" name="Rectangle 202"/>
            <p:cNvSpPr>
              <a:spLocks noChangeArrowheads="1"/>
            </p:cNvSpPr>
            <p:nvPr/>
          </p:nvSpPr>
          <p:spPr bwMode="auto">
            <a:xfrm>
              <a:off x="3638947" y="2085628"/>
              <a:ext cx="15151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Discussion et finalisation du contenu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19"/>
            <p:cNvSpPr>
              <a:spLocks noChangeArrowheads="1"/>
            </p:cNvSpPr>
            <p:nvPr/>
          </p:nvSpPr>
          <p:spPr bwMode="auto">
            <a:xfrm>
              <a:off x="3566939" y="4460528"/>
              <a:ext cx="16169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Réunions intermédiaires d’avancement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09" name="Rectangle 240"/>
            <p:cNvSpPr>
              <a:spLocks noChangeArrowheads="1"/>
            </p:cNvSpPr>
            <p:nvPr/>
          </p:nvSpPr>
          <p:spPr bwMode="auto">
            <a:xfrm>
              <a:off x="3566939" y="5792441"/>
              <a:ext cx="15689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Mise en œuvre des recommandations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224" name="Rectangle 255"/>
            <p:cNvSpPr>
              <a:spLocks noChangeArrowheads="1"/>
            </p:cNvSpPr>
            <p:nvPr/>
          </p:nvSpPr>
          <p:spPr bwMode="auto">
            <a:xfrm>
              <a:off x="3932238" y="6194078"/>
              <a:ext cx="100911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Évaluation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cxnSp>
          <p:nvCxnSpPr>
            <p:cNvPr id="8436" name="Connecteur droit 8435"/>
            <p:cNvCxnSpPr/>
            <p:nvPr/>
          </p:nvCxnSpPr>
          <p:spPr>
            <a:xfrm flipV="1">
              <a:off x="6875463" y="983903"/>
              <a:ext cx="0" cy="5441950"/>
            </a:xfrm>
            <a:prstGeom prst="line">
              <a:avLst/>
            </a:prstGeom>
            <a:ln>
              <a:solidFill>
                <a:srgbClr val="FF66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5814998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FAITS, SENTIMENTS ET OPINIONS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SAVOIR RECUEILLIR DES FAITS PRÉCIS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319153" y="3500437"/>
            <a:ext cx="4505325" cy="133032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2319153" y="3500437"/>
            <a:ext cx="4505325" cy="13303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3763778" y="2538412"/>
            <a:ext cx="1946275" cy="1968500"/>
          </a:xfrm>
          <a:custGeom>
            <a:avLst/>
            <a:gdLst>
              <a:gd name="T0" fmla="*/ 614 w 1226"/>
              <a:gd name="T1" fmla="*/ 0 h 1240"/>
              <a:gd name="T2" fmla="*/ 0 w 1226"/>
              <a:gd name="T3" fmla="*/ 1240 h 1240"/>
              <a:gd name="T4" fmla="*/ 1226 w 1226"/>
              <a:gd name="T5" fmla="*/ 1240 h 1240"/>
              <a:gd name="T6" fmla="*/ 614 w 1226"/>
              <a:gd name="T7" fmla="*/ 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6" h="1240">
                <a:moveTo>
                  <a:pt x="614" y="0"/>
                </a:moveTo>
                <a:lnTo>
                  <a:pt x="0" y="1240"/>
                </a:lnTo>
                <a:lnTo>
                  <a:pt x="1226" y="1240"/>
                </a:lnTo>
                <a:lnTo>
                  <a:pt x="614" y="0"/>
                </a:lnTo>
                <a:close/>
              </a:path>
            </a:pathLst>
          </a:custGeom>
          <a:noFill/>
          <a:ln w="9525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5367153" y="4446587"/>
            <a:ext cx="774700" cy="2540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5367153" y="4446587"/>
            <a:ext cx="774700" cy="2540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5363978" y="4017962"/>
            <a:ext cx="1339850" cy="301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5363978" y="4017962"/>
            <a:ext cx="1339850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4732153" y="2741612"/>
            <a:ext cx="1216025" cy="4191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4732153" y="2741612"/>
            <a:ext cx="1216025" cy="4191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970028" y="4017962"/>
            <a:ext cx="1212850" cy="3016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2970028" y="4017962"/>
            <a:ext cx="1212850" cy="3016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3395478" y="4446587"/>
            <a:ext cx="774700" cy="2540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3395478" y="4446587"/>
            <a:ext cx="774700" cy="2540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4347978" y="2386012"/>
            <a:ext cx="774700" cy="2540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4347978" y="2386012"/>
            <a:ext cx="774700" cy="254000"/>
          </a:xfrm>
          <a:prstGeom prst="rect">
            <a:avLst/>
          </a:prstGeom>
          <a:noFill/>
          <a:ln w="635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2430278" y="3490912"/>
            <a:ext cx="361950" cy="666750"/>
          </a:xfrm>
          <a:custGeom>
            <a:avLst/>
            <a:gdLst>
              <a:gd name="T0" fmla="*/ 0 w 228"/>
              <a:gd name="T1" fmla="*/ 284 h 420"/>
              <a:gd name="T2" fmla="*/ 58 w 228"/>
              <a:gd name="T3" fmla="*/ 284 h 420"/>
              <a:gd name="T4" fmla="*/ 58 w 228"/>
              <a:gd name="T5" fmla="*/ 0 h 420"/>
              <a:gd name="T6" fmla="*/ 170 w 228"/>
              <a:gd name="T7" fmla="*/ 0 h 420"/>
              <a:gd name="T8" fmla="*/ 170 w 228"/>
              <a:gd name="T9" fmla="*/ 284 h 420"/>
              <a:gd name="T10" fmla="*/ 228 w 228"/>
              <a:gd name="T11" fmla="*/ 284 h 420"/>
              <a:gd name="T12" fmla="*/ 114 w 228"/>
              <a:gd name="T13" fmla="*/ 420 h 420"/>
              <a:gd name="T14" fmla="*/ 0 w 228"/>
              <a:gd name="T15" fmla="*/ 28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20">
                <a:moveTo>
                  <a:pt x="0" y="284"/>
                </a:moveTo>
                <a:lnTo>
                  <a:pt x="58" y="284"/>
                </a:lnTo>
                <a:lnTo>
                  <a:pt x="58" y="0"/>
                </a:lnTo>
                <a:lnTo>
                  <a:pt x="170" y="0"/>
                </a:lnTo>
                <a:lnTo>
                  <a:pt x="170" y="284"/>
                </a:lnTo>
                <a:lnTo>
                  <a:pt x="228" y="284"/>
                </a:lnTo>
                <a:lnTo>
                  <a:pt x="114" y="420"/>
                </a:lnTo>
                <a:lnTo>
                  <a:pt x="0" y="284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2430278" y="3490912"/>
            <a:ext cx="361950" cy="666750"/>
          </a:xfrm>
          <a:custGeom>
            <a:avLst/>
            <a:gdLst>
              <a:gd name="T0" fmla="*/ 0 w 228"/>
              <a:gd name="T1" fmla="*/ 284 h 420"/>
              <a:gd name="T2" fmla="*/ 58 w 228"/>
              <a:gd name="T3" fmla="*/ 284 h 420"/>
              <a:gd name="T4" fmla="*/ 58 w 228"/>
              <a:gd name="T5" fmla="*/ 0 h 420"/>
              <a:gd name="T6" fmla="*/ 170 w 228"/>
              <a:gd name="T7" fmla="*/ 0 h 420"/>
              <a:gd name="T8" fmla="*/ 170 w 228"/>
              <a:gd name="T9" fmla="*/ 284 h 420"/>
              <a:gd name="T10" fmla="*/ 228 w 228"/>
              <a:gd name="T11" fmla="*/ 284 h 420"/>
              <a:gd name="T12" fmla="*/ 114 w 228"/>
              <a:gd name="T13" fmla="*/ 420 h 420"/>
              <a:gd name="T14" fmla="*/ 0 w 228"/>
              <a:gd name="T15" fmla="*/ 28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20">
                <a:moveTo>
                  <a:pt x="0" y="284"/>
                </a:moveTo>
                <a:lnTo>
                  <a:pt x="58" y="284"/>
                </a:lnTo>
                <a:lnTo>
                  <a:pt x="58" y="0"/>
                </a:lnTo>
                <a:lnTo>
                  <a:pt x="170" y="0"/>
                </a:lnTo>
                <a:lnTo>
                  <a:pt x="170" y="284"/>
                </a:lnTo>
                <a:lnTo>
                  <a:pt x="228" y="284"/>
                </a:lnTo>
                <a:lnTo>
                  <a:pt x="114" y="420"/>
                </a:lnTo>
                <a:lnTo>
                  <a:pt x="0" y="2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2430278" y="3490912"/>
            <a:ext cx="361950" cy="666750"/>
          </a:xfrm>
          <a:custGeom>
            <a:avLst/>
            <a:gdLst>
              <a:gd name="T0" fmla="*/ 0 w 228"/>
              <a:gd name="T1" fmla="*/ 284 h 420"/>
              <a:gd name="T2" fmla="*/ 58 w 228"/>
              <a:gd name="T3" fmla="*/ 284 h 420"/>
              <a:gd name="T4" fmla="*/ 58 w 228"/>
              <a:gd name="T5" fmla="*/ 0 h 420"/>
              <a:gd name="T6" fmla="*/ 170 w 228"/>
              <a:gd name="T7" fmla="*/ 0 h 420"/>
              <a:gd name="T8" fmla="*/ 170 w 228"/>
              <a:gd name="T9" fmla="*/ 284 h 420"/>
              <a:gd name="T10" fmla="*/ 228 w 228"/>
              <a:gd name="T11" fmla="*/ 284 h 420"/>
              <a:gd name="T12" fmla="*/ 114 w 228"/>
              <a:gd name="T13" fmla="*/ 420 h 420"/>
              <a:gd name="T14" fmla="*/ 0 w 228"/>
              <a:gd name="T15" fmla="*/ 28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20">
                <a:moveTo>
                  <a:pt x="0" y="284"/>
                </a:moveTo>
                <a:lnTo>
                  <a:pt x="58" y="284"/>
                </a:lnTo>
                <a:lnTo>
                  <a:pt x="58" y="0"/>
                </a:lnTo>
                <a:lnTo>
                  <a:pt x="170" y="0"/>
                </a:lnTo>
                <a:lnTo>
                  <a:pt x="170" y="284"/>
                </a:lnTo>
                <a:lnTo>
                  <a:pt x="228" y="284"/>
                </a:lnTo>
                <a:lnTo>
                  <a:pt x="114" y="420"/>
                </a:lnTo>
                <a:lnTo>
                  <a:pt x="0" y="28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2430278" y="2833687"/>
            <a:ext cx="361950" cy="657225"/>
          </a:xfrm>
          <a:custGeom>
            <a:avLst/>
            <a:gdLst>
              <a:gd name="T0" fmla="*/ 0 w 228"/>
              <a:gd name="T1" fmla="*/ 136 h 414"/>
              <a:gd name="T2" fmla="*/ 58 w 228"/>
              <a:gd name="T3" fmla="*/ 136 h 414"/>
              <a:gd name="T4" fmla="*/ 58 w 228"/>
              <a:gd name="T5" fmla="*/ 414 h 414"/>
              <a:gd name="T6" fmla="*/ 170 w 228"/>
              <a:gd name="T7" fmla="*/ 414 h 414"/>
              <a:gd name="T8" fmla="*/ 170 w 228"/>
              <a:gd name="T9" fmla="*/ 136 h 414"/>
              <a:gd name="T10" fmla="*/ 228 w 228"/>
              <a:gd name="T11" fmla="*/ 136 h 414"/>
              <a:gd name="T12" fmla="*/ 114 w 228"/>
              <a:gd name="T13" fmla="*/ 0 h 414"/>
              <a:gd name="T14" fmla="*/ 0 w 228"/>
              <a:gd name="T15" fmla="*/ 13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14">
                <a:moveTo>
                  <a:pt x="0" y="136"/>
                </a:moveTo>
                <a:lnTo>
                  <a:pt x="58" y="136"/>
                </a:lnTo>
                <a:lnTo>
                  <a:pt x="58" y="414"/>
                </a:lnTo>
                <a:lnTo>
                  <a:pt x="170" y="414"/>
                </a:lnTo>
                <a:lnTo>
                  <a:pt x="170" y="136"/>
                </a:lnTo>
                <a:lnTo>
                  <a:pt x="228" y="136"/>
                </a:lnTo>
                <a:lnTo>
                  <a:pt x="114" y="0"/>
                </a:lnTo>
                <a:lnTo>
                  <a:pt x="0" y="136"/>
                </a:lnTo>
                <a:close/>
              </a:path>
            </a:pathLst>
          </a:custGeom>
          <a:solidFill>
            <a:srgbClr val="F8EBE7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6" name="Freeform 25"/>
          <p:cNvSpPr>
            <a:spLocks/>
          </p:cNvSpPr>
          <p:nvPr/>
        </p:nvSpPr>
        <p:spPr bwMode="auto">
          <a:xfrm>
            <a:off x="2430278" y="2833687"/>
            <a:ext cx="361950" cy="657225"/>
          </a:xfrm>
          <a:custGeom>
            <a:avLst/>
            <a:gdLst>
              <a:gd name="T0" fmla="*/ 0 w 228"/>
              <a:gd name="T1" fmla="*/ 136 h 414"/>
              <a:gd name="T2" fmla="*/ 58 w 228"/>
              <a:gd name="T3" fmla="*/ 136 h 414"/>
              <a:gd name="T4" fmla="*/ 58 w 228"/>
              <a:gd name="T5" fmla="*/ 414 h 414"/>
              <a:gd name="T6" fmla="*/ 170 w 228"/>
              <a:gd name="T7" fmla="*/ 414 h 414"/>
              <a:gd name="T8" fmla="*/ 170 w 228"/>
              <a:gd name="T9" fmla="*/ 136 h 414"/>
              <a:gd name="T10" fmla="*/ 228 w 228"/>
              <a:gd name="T11" fmla="*/ 136 h 414"/>
              <a:gd name="T12" fmla="*/ 114 w 228"/>
              <a:gd name="T13" fmla="*/ 0 h 414"/>
              <a:gd name="T14" fmla="*/ 0 w 228"/>
              <a:gd name="T15" fmla="*/ 13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14">
                <a:moveTo>
                  <a:pt x="0" y="136"/>
                </a:moveTo>
                <a:lnTo>
                  <a:pt x="58" y="136"/>
                </a:lnTo>
                <a:lnTo>
                  <a:pt x="58" y="414"/>
                </a:lnTo>
                <a:lnTo>
                  <a:pt x="170" y="414"/>
                </a:lnTo>
                <a:lnTo>
                  <a:pt x="170" y="136"/>
                </a:lnTo>
                <a:lnTo>
                  <a:pt x="228" y="136"/>
                </a:lnTo>
                <a:lnTo>
                  <a:pt x="114" y="0"/>
                </a:lnTo>
                <a:lnTo>
                  <a:pt x="0" y="1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7" name="Freeform 26"/>
          <p:cNvSpPr>
            <a:spLocks/>
          </p:cNvSpPr>
          <p:nvPr/>
        </p:nvSpPr>
        <p:spPr bwMode="auto">
          <a:xfrm>
            <a:off x="2430278" y="2833687"/>
            <a:ext cx="361950" cy="657225"/>
          </a:xfrm>
          <a:custGeom>
            <a:avLst/>
            <a:gdLst>
              <a:gd name="T0" fmla="*/ 0 w 228"/>
              <a:gd name="T1" fmla="*/ 136 h 414"/>
              <a:gd name="T2" fmla="*/ 58 w 228"/>
              <a:gd name="T3" fmla="*/ 136 h 414"/>
              <a:gd name="T4" fmla="*/ 58 w 228"/>
              <a:gd name="T5" fmla="*/ 414 h 414"/>
              <a:gd name="T6" fmla="*/ 170 w 228"/>
              <a:gd name="T7" fmla="*/ 414 h 414"/>
              <a:gd name="T8" fmla="*/ 170 w 228"/>
              <a:gd name="T9" fmla="*/ 136 h 414"/>
              <a:gd name="T10" fmla="*/ 228 w 228"/>
              <a:gd name="T11" fmla="*/ 136 h 414"/>
              <a:gd name="T12" fmla="*/ 114 w 228"/>
              <a:gd name="T13" fmla="*/ 0 h 414"/>
              <a:gd name="T14" fmla="*/ 0 w 228"/>
              <a:gd name="T15" fmla="*/ 136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414">
                <a:moveTo>
                  <a:pt x="0" y="136"/>
                </a:moveTo>
                <a:lnTo>
                  <a:pt x="58" y="136"/>
                </a:lnTo>
                <a:lnTo>
                  <a:pt x="58" y="414"/>
                </a:lnTo>
                <a:lnTo>
                  <a:pt x="170" y="414"/>
                </a:lnTo>
                <a:lnTo>
                  <a:pt x="170" y="136"/>
                </a:lnTo>
                <a:lnTo>
                  <a:pt x="228" y="136"/>
                </a:lnTo>
                <a:lnTo>
                  <a:pt x="114" y="0"/>
                </a:lnTo>
                <a:lnTo>
                  <a:pt x="0" y="136"/>
                </a:lnTo>
                <a:close/>
              </a:path>
            </a:pathLst>
          </a:cu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19" name="Rectangle 27"/>
          <p:cNvSpPr>
            <a:spLocks noChangeArrowheads="1"/>
          </p:cNvSpPr>
          <p:nvPr/>
        </p:nvSpPr>
        <p:spPr bwMode="auto">
          <a:xfrm>
            <a:off x="4798828" y="2770187"/>
            <a:ext cx="11076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Nous nous réunissons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systématiquement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chaque lundi à 8 h 00.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48" name="Rectangle 56"/>
          <p:cNvSpPr>
            <a:spLocks noChangeArrowheads="1"/>
          </p:cNvSpPr>
          <p:nvPr/>
        </p:nvSpPr>
        <p:spPr bwMode="auto">
          <a:xfrm>
            <a:off x="3068453" y="4049712"/>
            <a:ext cx="1057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Je n’aime pas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faire cette opération !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66" name="Rectangle 74"/>
          <p:cNvSpPr>
            <a:spLocks noChangeArrowheads="1"/>
          </p:cNvSpPr>
          <p:nvPr/>
        </p:nvSpPr>
        <p:spPr bwMode="auto">
          <a:xfrm>
            <a:off x="5446528" y="4056062"/>
            <a:ext cx="124553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« Les postes de travail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sont toujours mal rangés. »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82" name="Rectangle 90"/>
          <p:cNvSpPr>
            <a:spLocks noChangeArrowheads="1"/>
          </p:cNvSpPr>
          <p:nvPr/>
        </p:nvSpPr>
        <p:spPr bwMode="auto">
          <a:xfrm>
            <a:off x="4611503" y="2465387"/>
            <a:ext cx="2228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Faits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85" name="Rectangle 93"/>
          <p:cNvSpPr>
            <a:spLocks noChangeArrowheads="1"/>
          </p:cNvSpPr>
          <p:nvPr/>
        </p:nvSpPr>
        <p:spPr bwMode="auto">
          <a:xfrm>
            <a:off x="3525653" y="4522787"/>
            <a:ext cx="51616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Sentiments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293" name="Rectangle 101"/>
          <p:cNvSpPr>
            <a:spLocks noChangeArrowheads="1"/>
          </p:cNvSpPr>
          <p:nvPr/>
        </p:nvSpPr>
        <p:spPr bwMode="auto">
          <a:xfrm>
            <a:off x="5548128" y="4522787"/>
            <a:ext cx="40716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FFFFFF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Opinions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5882995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95736" y="6503989"/>
            <a:ext cx="4464495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TYPOLOGIE DES ATTITUDES DURANT L’ENTRETIEN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L’ATTITUDE DES PERSONNES INTERROGÉES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630947" y="2580136"/>
            <a:ext cx="3888840" cy="2160000"/>
            <a:chOff x="2952750" y="2905125"/>
            <a:chExt cx="2949575" cy="1638300"/>
          </a:xfrm>
        </p:grpSpPr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4089400" y="2905125"/>
              <a:ext cx="730250" cy="161925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4089400" y="2905125"/>
              <a:ext cx="730250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4089400" y="4378325"/>
              <a:ext cx="730250" cy="165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4089400" y="4378325"/>
              <a:ext cx="7302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5133975" y="3660775"/>
              <a:ext cx="768350" cy="165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5133975" y="3660775"/>
              <a:ext cx="7683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2952750" y="3660775"/>
              <a:ext cx="644525" cy="165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2952750" y="3660775"/>
              <a:ext cx="644525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4448175" y="3117850"/>
              <a:ext cx="0" cy="12033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4416425" y="42989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4416425" y="42989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4416425" y="306387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4416425" y="3063875"/>
              <a:ext cx="60325" cy="76200"/>
            </a:xfrm>
            <a:custGeom>
              <a:avLst/>
              <a:gdLst>
                <a:gd name="T0" fmla="*/ 20 w 38"/>
                <a:gd name="T1" fmla="*/ 0 h 48"/>
                <a:gd name="T2" fmla="*/ 38 w 38"/>
                <a:gd name="T3" fmla="*/ 48 h 48"/>
                <a:gd name="T4" fmla="*/ 20 w 38"/>
                <a:gd name="T5" fmla="*/ 36 h 48"/>
                <a:gd name="T6" fmla="*/ 0 w 38"/>
                <a:gd name="T7" fmla="*/ 48 h 48"/>
                <a:gd name="T8" fmla="*/ 20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0"/>
                  </a:moveTo>
                  <a:lnTo>
                    <a:pt x="38" y="48"/>
                  </a:lnTo>
                  <a:lnTo>
                    <a:pt x="20" y="36"/>
                  </a:lnTo>
                  <a:lnTo>
                    <a:pt x="0" y="48"/>
                  </a:lnTo>
                  <a:lnTo>
                    <a:pt x="2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Line 19"/>
            <p:cNvSpPr>
              <a:spLocks noChangeShapeType="1"/>
            </p:cNvSpPr>
            <p:nvPr/>
          </p:nvSpPr>
          <p:spPr bwMode="auto">
            <a:xfrm>
              <a:off x="3654425" y="3743325"/>
              <a:ext cx="142557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057775" y="3714750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5057775" y="3714750"/>
              <a:ext cx="76200" cy="60325"/>
            </a:xfrm>
            <a:custGeom>
              <a:avLst/>
              <a:gdLst>
                <a:gd name="T0" fmla="*/ 48 w 48"/>
                <a:gd name="T1" fmla="*/ 18 h 38"/>
                <a:gd name="T2" fmla="*/ 0 w 48"/>
                <a:gd name="T3" fmla="*/ 38 h 38"/>
                <a:gd name="T4" fmla="*/ 10 w 48"/>
                <a:gd name="T5" fmla="*/ 18 h 38"/>
                <a:gd name="T6" fmla="*/ 0 w 48"/>
                <a:gd name="T7" fmla="*/ 0 h 38"/>
                <a:gd name="T8" fmla="*/ 48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18"/>
                  </a:moveTo>
                  <a:lnTo>
                    <a:pt x="0" y="38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48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600450" y="3714750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8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8" y="18"/>
                  </a:lnTo>
                  <a:lnTo>
                    <a:pt x="48" y="3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3600450" y="3714750"/>
              <a:ext cx="76200" cy="60325"/>
            </a:xfrm>
            <a:custGeom>
              <a:avLst/>
              <a:gdLst>
                <a:gd name="T0" fmla="*/ 0 w 48"/>
                <a:gd name="T1" fmla="*/ 18 h 38"/>
                <a:gd name="T2" fmla="*/ 48 w 48"/>
                <a:gd name="T3" fmla="*/ 0 h 38"/>
                <a:gd name="T4" fmla="*/ 38 w 48"/>
                <a:gd name="T5" fmla="*/ 18 h 38"/>
                <a:gd name="T6" fmla="*/ 48 w 48"/>
                <a:gd name="T7" fmla="*/ 38 h 38"/>
                <a:gd name="T8" fmla="*/ 0 w 48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18"/>
                  </a:moveTo>
                  <a:lnTo>
                    <a:pt x="48" y="0"/>
                  </a:lnTo>
                  <a:lnTo>
                    <a:pt x="38" y="18"/>
                  </a:lnTo>
                  <a:lnTo>
                    <a:pt x="48" y="38"/>
                  </a:lnTo>
                  <a:lnTo>
                    <a:pt x="0" y="1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4"/>
            <p:cNvSpPr>
              <a:spLocks noChangeArrowheads="1"/>
            </p:cNvSpPr>
            <p:nvPr/>
          </p:nvSpPr>
          <p:spPr bwMode="auto">
            <a:xfrm>
              <a:off x="3409950" y="3095625"/>
              <a:ext cx="686085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Indépendantes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Agressives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Entêtées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Ergoteuses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58" name="Rectangle 42"/>
            <p:cNvSpPr>
              <a:spLocks noChangeArrowheads="1"/>
            </p:cNvSpPr>
            <p:nvPr/>
          </p:nvSpPr>
          <p:spPr bwMode="auto">
            <a:xfrm>
              <a:off x="3409950" y="3889375"/>
              <a:ext cx="44723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Distantes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Méfiantes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Passives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Tendues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72" name="Rectangle 56"/>
            <p:cNvSpPr>
              <a:spLocks noChangeArrowheads="1"/>
            </p:cNvSpPr>
            <p:nvPr/>
          </p:nvSpPr>
          <p:spPr bwMode="auto">
            <a:xfrm>
              <a:off x="5029200" y="3095625"/>
              <a:ext cx="623569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Exigeantes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Constructives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Ouvertes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Assurées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288" name="Rectangle 72"/>
            <p:cNvSpPr>
              <a:spLocks noChangeArrowheads="1"/>
            </p:cNvSpPr>
            <p:nvPr/>
          </p:nvSpPr>
          <p:spPr bwMode="auto">
            <a:xfrm>
              <a:off x="5029200" y="3889375"/>
              <a:ext cx="561051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Affables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Suiveuses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Conciliantes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Sociables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04" name="Rectangle 88"/>
            <p:cNvSpPr>
              <a:spLocks noChangeArrowheads="1"/>
            </p:cNvSpPr>
            <p:nvPr/>
          </p:nvSpPr>
          <p:spPr bwMode="auto">
            <a:xfrm>
              <a:off x="4171950" y="2933700"/>
              <a:ext cx="54983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Dominantes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09" name="Rectangle 93"/>
            <p:cNvSpPr>
              <a:spLocks noChangeArrowheads="1"/>
            </p:cNvSpPr>
            <p:nvPr/>
          </p:nvSpPr>
          <p:spPr bwMode="auto">
            <a:xfrm>
              <a:off x="4222750" y="4413250"/>
              <a:ext cx="45204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Soumises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2" name="Rectangle 96"/>
            <p:cNvSpPr>
              <a:spLocks noChangeArrowheads="1"/>
            </p:cNvSpPr>
            <p:nvPr/>
          </p:nvSpPr>
          <p:spPr bwMode="auto">
            <a:xfrm>
              <a:off x="3086100" y="3683000"/>
              <a:ext cx="36548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Hostiles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313" name="Rectangle 97"/>
            <p:cNvSpPr>
              <a:spLocks noChangeArrowheads="1"/>
            </p:cNvSpPr>
            <p:nvPr/>
          </p:nvSpPr>
          <p:spPr bwMode="auto">
            <a:xfrm>
              <a:off x="5213350" y="3679825"/>
              <a:ext cx="63639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Chaleureuses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701724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BIAIS COGNITIFS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LA NOTION DE BIAIS COGNITIF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33128" y="3169916"/>
            <a:ext cx="5677375" cy="840105"/>
            <a:chOff x="1868488" y="3095625"/>
            <a:chExt cx="5407025" cy="800100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1868488" y="3095625"/>
              <a:ext cx="5407025" cy="800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4138613" y="3098800"/>
              <a:ext cx="857250" cy="165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4138613" y="3098800"/>
              <a:ext cx="8572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1871663" y="3581400"/>
              <a:ext cx="126047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871663" y="3581400"/>
              <a:ext cx="1260475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3246438" y="3581400"/>
              <a:ext cx="126047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3246438" y="3581400"/>
              <a:ext cx="1260475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633913" y="3581400"/>
              <a:ext cx="1260475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633913" y="3581400"/>
              <a:ext cx="1260475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6008688" y="3581400"/>
              <a:ext cx="1263650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6008688" y="3581400"/>
              <a:ext cx="1263650" cy="3111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2446338" y="3409950"/>
              <a:ext cx="4184650" cy="111125"/>
            </a:xfrm>
            <a:custGeom>
              <a:avLst/>
              <a:gdLst>
                <a:gd name="T0" fmla="*/ 0 w 2636"/>
                <a:gd name="T1" fmla="*/ 70 h 70"/>
                <a:gd name="T2" fmla="*/ 0 w 2636"/>
                <a:gd name="T3" fmla="*/ 0 h 70"/>
                <a:gd name="T4" fmla="*/ 2636 w 2636"/>
                <a:gd name="T5" fmla="*/ 0 h 70"/>
                <a:gd name="T6" fmla="*/ 2636 w 2636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36" h="70">
                  <a:moveTo>
                    <a:pt x="0" y="70"/>
                  </a:moveTo>
                  <a:lnTo>
                    <a:pt x="0" y="0"/>
                  </a:lnTo>
                  <a:lnTo>
                    <a:pt x="2636" y="0"/>
                  </a:lnTo>
                  <a:lnTo>
                    <a:pt x="2636" y="7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6599238" y="34988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6599238" y="349885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2417763" y="34988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2417763" y="349885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3862388" y="3409950"/>
              <a:ext cx="0" cy="1174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830638" y="3505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3830638" y="3505200"/>
              <a:ext cx="60325" cy="76200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2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>
              <a:off x="5303838" y="3409950"/>
              <a:ext cx="0" cy="1174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4" name="Freeform 25"/>
            <p:cNvSpPr>
              <a:spLocks/>
            </p:cNvSpPr>
            <p:nvPr/>
          </p:nvSpPr>
          <p:spPr bwMode="auto">
            <a:xfrm>
              <a:off x="5275263" y="350520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5" name="Freeform 26"/>
            <p:cNvSpPr>
              <a:spLocks/>
            </p:cNvSpPr>
            <p:nvPr/>
          </p:nvSpPr>
          <p:spPr bwMode="auto">
            <a:xfrm>
              <a:off x="5275263" y="3505200"/>
              <a:ext cx="60325" cy="76200"/>
            </a:xfrm>
            <a:custGeom>
              <a:avLst/>
              <a:gdLst>
                <a:gd name="T0" fmla="*/ 18 w 38"/>
                <a:gd name="T1" fmla="*/ 48 h 48"/>
                <a:gd name="T2" fmla="*/ 0 w 38"/>
                <a:gd name="T3" fmla="*/ 0 h 48"/>
                <a:gd name="T4" fmla="*/ 18 w 38"/>
                <a:gd name="T5" fmla="*/ 12 h 48"/>
                <a:gd name="T6" fmla="*/ 38 w 38"/>
                <a:gd name="T7" fmla="*/ 0 h 48"/>
                <a:gd name="T8" fmla="*/ 18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48"/>
                  </a:moveTo>
                  <a:lnTo>
                    <a:pt x="0" y="0"/>
                  </a:lnTo>
                  <a:lnTo>
                    <a:pt x="18" y="12"/>
                  </a:lnTo>
                  <a:lnTo>
                    <a:pt x="38" y="0"/>
                  </a:lnTo>
                  <a:lnTo>
                    <a:pt x="18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7" name="Line 27"/>
            <p:cNvSpPr>
              <a:spLocks noChangeShapeType="1"/>
            </p:cNvSpPr>
            <p:nvPr/>
          </p:nvSpPr>
          <p:spPr bwMode="auto">
            <a:xfrm>
              <a:off x="4567238" y="3263900"/>
              <a:ext cx="0" cy="142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68" name="Rectangle 28"/>
            <p:cNvSpPr>
              <a:spLocks noChangeArrowheads="1"/>
            </p:cNvSpPr>
            <p:nvPr/>
          </p:nvSpPr>
          <p:spPr bwMode="auto">
            <a:xfrm>
              <a:off x="4268788" y="3121025"/>
              <a:ext cx="62998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Biais cognitifs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73" name="Rectangle 33"/>
            <p:cNvSpPr>
              <a:spLocks noChangeArrowheads="1"/>
            </p:cNvSpPr>
            <p:nvPr/>
          </p:nvSpPr>
          <p:spPr bwMode="auto">
            <a:xfrm>
              <a:off x="1887950" y="3613150"/>
              <a:ext cx="12279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Biais liés aux phénomènes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mémorisation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294" name="Rectangle 54"/>
            <p:cNvSpPr>
              <a:spLocks noChangeArrowheads="1"/>
            </p:cNvSpPr>
            <p:nvPr/>
          </p:nvSpPr>
          <p:spPr bwMode="auto">
            <a:xfrm>
              <a:off x="3421283" y="3613150"/>
              <a:ext cx="9393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Biais liés aux modes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raisonnement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0" name="Rectangle 70"/>
            <p:cNvSpPr>
              <a:spLocks noChangeArrowheads="1"/>
            </p:cNvSpPr>
            <p:nvPr/>
          </p:nvSpPr>
          <p:spPr bwMode="auto">
            <a:xfrm>
              <a:off x="4898769" y="3613864"/>
              <a:ext cx="80951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Biais liés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aux personnalités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1319" name="Rectangle 79"/>
            <p:cNvSpPr>
              <a:spLocks noChangeArrowheads="1"/>
            </p:cNvSpPr>
            <p:nvPr/>
          </p:nvSpPr>
          <p:spPr bwMode="auto">
            <a:xfrm>
              <a:off x="6106527" y="3613150"/>
              <a:ext cx="11060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Biais liés aux jugements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opinions émis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830756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SIX ATTITUDES DE PORTER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LES ATTITUDES DE PORTER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926083" y="2459424"/>
            <a:ext cx="3222566" cy="2304000"/>
            <a:chOff x="3224213" y="2903538"/>
            <a:chExt cx="2695575" cy="19272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224213" y="2903538"/>
              <a:ext cx="2695575" cy="1927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554413" y="2903538"/>
              <a:ext cx="1933575" cy="1927225"/>
            </a:xfrm>
            <a:custGeom>
              <a:avLst/>
              <a:gdLst>
                <a:gd name="T0" fmla="*/ 0 w 1218"/>
                <a:gd name="T1" fmla="*/ 636 h 1214"/>
                <a:gd name="T2" fmla="*/ 12 w 1218"/>
                <a:gd name="T3" fmla="*/ 728 h 1214"/>
                <a:gd name="T4" fmla="*/ 36 w 1218"/>
                <a:gd name="T5" fmla="*/ 814 h 1214"/>
                <a:gd name="T6" fmla="*/ 74 w 1218"/>
                <a:gd name="T7" fmla="*/ 894 h 1214"/>
                <a:gd name="T8" fmla="*/ 120 w 1218"/>
                <a:gd name="T9" fmla="*/ 968 h 1214"/>
                <a:gd name="T10" fmla="*/ 178 w 1218"/>
                <a:gd name="T11" fmla="*/ 1034 h 1214"/>
                <a:gd name="T12" fmla="*/ 244 w 1218"/>
                <a:gd name="T13" fmla="*/ 1092 h 1214"/>
                <a:gd name="T14" fmla="*/ 318 w 1218"/>
                <a:gd name="T15" fmla="*/ 1140 h 1214"/>
                <a:gd name="T16" fmla="*/ 400 w 1218"/>
                <a:gd name="T17" fmla="*/ 1176 h 1214"/>
                <a:gd name="T18" fmla="*/ 486 w 1218"/>
                <a:gd name="T19" fmla="*/ 1200 h 1214"/>
                <a:gd name="T20" fmla="*/ 578 w 1218"/>
                <a:gd name="T21" fmla="*/ 1212 h 1214"/>
                <a:gd name="T22" fmla="*/ 640 w 1218"/>
                <a:gd name="T23" fmla="*/ 1212 h 1214"/>
                <a:gd name="T24" fmla="*/ 732 w 1218"/>
                <a:gd name="T25" fmla="*/ 1200 h 1214"/>
                <a:gd name="T26" fmla="*/ 818 w 1218"/>
                <a:gd name="T27" fmla="*/ 1176 h 1214"/>
                <a:gd name="T28" fmla="*/ 898 w 1218"/>
                <a:gd name="T29" fmla="*/ 1140 h 1214"/>
                <a:gd name="T30" fmla="*/ 972 w 1218"/>
                <a:gd name="T31" fmla="*/ 1094 h 1214"/>
                <a:gd name="T32" fmla="*/ 1040 w 1218"/>
                <a:gd name="T33" fmla="*/ 1036 h 1214"/>
                <a:gd name="T34" fmla="*/ 1096 w 1218"/>
                <a:gd name="T35" fmla="*/ 970 h 1214"/>
                <a:gd name="T36" fmla="*/ 1144 w 1218"/>
                <a:gd name="T37" fmla="*/ 896 h 1214"/>
                <a:gd name="T38" fmla="*/ 1182 w 1218"/>
                <a:gd name="T39" fmla="*/ 816 h 1214"/>
                <a:gd name="T40" fmla="*/ 1206 w 1218"/>
                <a:gd name="T41" fmla="*/ 730 h 1214"/>
                <a:gd name="T42" fmla="*/ 1218 w 1218"/>
                <a:gd name="T43" fmla="*/ 638 h 1214"/>
                <a:gd name="T44" fmla="*/ 1218 w 1218"/>
                <a:gd name="T45" fmla="*/ 576 h 1214"/>
                <a:gd name="T46" fmla="*/ 1206 w 1218"/>
                <a:gd name="T47" fmla="*/ 484 h 1214"/>
                <a:gd name="T48" fmla="*/ 1182 w 1218"/>
                <a:gd name="T49" fmla="*/ 398 h 1214"/>
                <a:gd name="T50" fmla="*/ 1146 w 1218"/>
                <a:gd name="T51" fmla="*/ 318 h 1214"/>
                <a:gd name="T52" fmla="*/ 1098 w 1218"/>
                <a:gd name="T53" fmla="*/ 244 h 1214"/>
                <a:gd name="T54" fmla="*/ 1040 w 1218"/>
                <a:gd name="T55" fmla="*/ 178 h 1214"/>
                <a:gd name="T56" fmla="*/ 974 w 1218"/>
                <a:gd name="T57" fmla="*/ 122 h 1214"/>
                <a:gd name="T58" fmla="*/ 900 w 1218"/>
                <a:gd name="T59" fmla="*/ 74 h 1214"/>
                <a:gd name="T60" fmla="*/ 820 w 1218"/>
                <a:gd name="T61" fmla="*/ 38 h 1214"/>
                <a:gd name="T62" fmla="*/ 734 w 1218"/>
                <a:gd name="T63" fmla="*/ 12 h 1214"/>
                <a:gd name="T64" fmla="*/ 642 w 1218"/>
                <a:gd name="T65" fmla="*/ 2 h 1214"/>
                <a:gd name="T66" fmla="*/ 580 w 1218"/>
                <a:gd name="T67" fmla="*/ 0 h 1214"/>
                <a:gd name="T68" fmla="*/ 488 w 1218"/>
                <a:gd name="T69" fmla="*/ 12 h 1214"/>
                <a:gd name="T70" fmla="*/ 402 w 1218"/>
                <a:gd name="T71" fmla="*/ 36 h 1214"/>
                <a:gd name="T72" fmla="*/ 320 w 1218"/>
                <a:gd name="T73" fmla="*/ 72 h 1214"/>
                <a:gd name="T74" fmla="*/ 246 w 1218"/>
                <a:gd name="T75" fmla="*/ 120 h 1214"/>
                <a:gd name="T76" fmla="*/ 180 w 1218"/>
                <a:gd name="T77" fmla="*/ 176 h 1214"/>
                <a:gd name="T78" fmla="*/ 122 w 1218"/>
                <a:gd name="T79" fmla="*/ 242 h 1214"/>
                <a:gd name="T80" fmla="*/ 74 w 1218"/>
                <a:gd name="T81" fmla="*/ 316 h 1214"/>
                <a:gd name="T82" fmla="*/ 38 w 1218"/>
                <a:gd name="T83" fmla="*/ 396 h 1214"/>
                <a:gd name="T84" fmla="*/ 12 w 1218"/>
                <a:gd name="T85" fmla="*/ 482 h 1214"/>
                <a:gd name="T86" fmla="*/ 2 w 1218"/>
                <a:gd name="T87" fmla="*/ 57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8" h="1214">
                  <a:moveTo>
                    <a:pt x="0" y="604"/>
                  </a:moveTo>
                  <a:lnTo>
                    <a:pt x="0" y="604"/>
                  </a:lnTo>
                  <a:lnTo>
                    <a:pt x="0" y="636"/>
                  </a:lnTo>
                  <a:lnTo>
                    <a:pt x="4" y="666"/>
                  </a:lnTo>
                  <a:lnTo>
                    <a:pt x="8" y="698"/>
                  </a:lnTo>
                  <a:lnTo>
                    <a:pt x="12" y="728"/>
                  </a:lnTo>
                  <a:lnTo>
                    <a:pt x="20" y="756"/>
                  </a:lnTo>
                  <a:lnTo>
                    <a:pt x="28" y="786"/>
                  </a:lnTo>
                  <a:lnTo>
                    <a:pt x="36" y="814"/>
                  </a:lnTo>
                  <a:lnTo>
                    <a:pt x="48" y="842"/>
                  </a:lnTo>
                  <a:lnTo>
                    <a:pt x="60" y="868"/>
                  </a:lnTo>
                  <a:lnTo>
                    <a:pt x="74" y="894"/>
                  </a:lnTo>
                  <a:lnTo>
                    <a:pt x="88" y="920"/>
                  </a:lnTo>
                  <a:lnTo>
                    <a:pt x="104" y="944"/>
                  </a:lnTo>
                  <a:lnTo>
                    <a:pt x="120" y="968"/>
                  </a:lnTo>
                  <a:lnTo>
                    <a:pt x="138" y="992"/>
                  </a:lnTo>
                  <a:lnTo>
                    <a:pt x="158" y="1014"/>
                  </a:lnTo>
                  <a:lnTo>
                    <a:pt x="178" y="1034"/>
                  </a:lnTo>
                  <a:lnTo>
                    <a:pt x="200" y="1054"/>
                  </a:lnTo>
                  <a:lnTo>
                    <a:pt x="222" y="1074"/>
                  </a:lnTo>
                  <a:lnTo>
                    <a:pt x="244" y="1092"/>
                  </a:lnTo>
                  <a:lnTo>
                    <a:pt x="268" y="1108"/>
                  </a:lnTo>
                  <a:lnTo>
                    <a:pt x="292" y="1124"/>
                  </a:lnTo>
                  <a:lnTo>
                    <a:pt x="318" y="1140"/>
                  </a:lnTo>
                  <a:lnTo>
                    <a:pt x="344" y="1152"/>
                  </a:lnTo>
                  <a:lnTo>
                    <a:pt x="372" y="1164"/>
                  </a:lnTo>
                  <a:lnTo>
                    <a:pt x="400" y="1176"/>
                  </a:lnTo>
                  <a:lnTo>
                    <a:pt x="428" y="1186"/>
                  </a:lnTo>
                  <a:lnTo>
                    <a:pt x="456" y="1194"/>
                  </a:lnTo>
                  <a:lnTo>
                    <a:pt x="486" y="1200"/>
                  </a:lnTo>
                  <a:lnTo>
                    <a:pt x="516" y="1206"/>
                  </a:lnTo>
                  <a:lnTo>
                    <a:pt x="546" y="1210"/>
                  </a:lnTo>
                  <a:lnTo>
                    <a:pt x="578" y="1212"/>
                  </a:lnTo>
                  <a:lnTo>
                    <a:pt x="608" y="1214"/>
                  </a:lnTo>
                  <a:lnTo>
                    <a:pt x="608" y="1214"/>
                  </a:lnTo>
                  <a:lnTo>
                    <a:pt x="640" y="1212"/>
                  </a:lnTo>
                  <a:lnTo>
                    <a:pt x="670" y="1210"/>
                  </a:lnTo>
                  <a:lnTo>
                    <a:pt x="702" y="1206"/>
                  </a:lnTo>
                  <a:lnTo>
                    <a:pt x="732" y="1200"/>
                  </a:lnTo>
                  <a:lnTo>
                    <a:pt x="760" y="1194"/>
                  </a:lnTo>
                  <a:lnTo>
                    <a:pt x="790" y="1186"/>
                  </a:lnTo>
                  <a:lnTo>
                    <a:pt x="818" y="1176"/>
                  </a:lnTo>
                  <a:lnTo>
                    <a:pt x="846" y="1166"/>
                  </a:lnTo>
                  <a:lnTo>
                    <a:pt x="872" y="1154"/>
                  </a:lnTo>
                  <a:lnTo>
                    <a:pt x="898" y="1140"/>
                  </a:lnTo>
                  <a:lnTo>
                    <a:pt x="924" y="1126"/>
                  </a:lnTo>
                  <a:lnTo>
                    <a:pt x="948" y="1110"/>
                  </a:lnTo>
                  <a:lnTo>
                    <a:pt x="972" y="1094"/>
                  </a:lnTo>
                  <a:lnTo>
                    <a:pt x="996" y="1076"/>
                  </a:lnTo>
                  <a:lnTo>
                    <a:pt x="1018" y="1056"/>
                  </a:lnTo>
                  <a:lnTo>
                    <a:pt x="1040" y="1036"/>
                  </a:lnTo>
                  <a:lnTo>
                    <a:pt x="1060" y="1016"/>
                  </a:lnTo>
                  <a:lnTo>
                    <a:pt x="1078" y="994"/>
                  </a:lnTo>
                  <a:lnTo>
                    <a:pt x="1096" y="970"/>
                  </a:lnTo>
                  <a:lnTo>
                    <a:pt x="1114" y="946"/>
                  </a:lnTo>
                  <a:lnTo>
                    <a:pt x="1130" y="922"/>
                  </a:lnTo>
                  <a:lnTo>
                    <a:pt x="1144" y="896"/>
                  </a:lnTo>
                  <a:lnTo>
                    <a:pt x="1158" y="870"/>
                  </a:lnTo>
                  <a:lnTo>
                    <a:pt x="1170" y="844"/>
                  </a:lnTo>
                  <a:lnTo>
                    <a:pt x="1182" y="816"/>
                  </a:lnTo>
                  <a:lnTo>
                    <a:pt x="1192" y="788"/>
                  </a:lnTo>
                  <a:lnTo>
                    <a:pt x="1200" y="758"/>
                  </a:lnTo>
                  <a:lnTo>
                    <a:pt x="1206" y="730"/>
                  </a:lnTo>
                  <a:lnTo>
                    <a:pt x="1212" y="700"/>
                  </a:lnTo>
                  <a:lnTo>
                    <a:pt x="1216" y="668"/>
                  </a:lnTo>
                  <a:lnTo>
                    <a:pt x="1218" y="638"/>
                  </a:lnTo>
                  <a:lnTo>
                    <a:pt x="1218" y="606"/>
                  </a:lnTo>
                  <a:lnTo>
                    <a:pt x="1218" y="606"/>
                  </a:lnTo>
                  <a:lnTo>
                    <a:pt x="1218" y="576"/>
                  </a:lnTo>
                  <a:lnTo>
                    <a:pt x="1216" y="544"/>
                  </a:lnTo>
                  <a:lnTo>
                    <a:pt x="1212" y="514"/>
                  </a:lnTo>
                  <a:lnTo>
                    <a:pt x="1206" y="484"/>
                  </a:lnTo>
                  <a:lnTo>
                    <a:pt x="1200" y="456"/>
                  </a:lnTo>
                  <a:lnTo>
                    <a:pt x="1192" y="426"/>
                  </a:lnTo>
                  <a:lnTo>
                    <a:pt x="1182" y="398"/>
                  </a:lnTo>
                  <a:lnTo>
                    <a:pt x="1172" y="372"/>
                  </a:lnTo>
                  <a:lnTo>
                    <a:pt x="1160" y="344"/>
                  </a:lnTo>
                  <a:lnTo>
                    <a:pt x="1146" y="318"/>
                  </a:lnTo>
                  <a:lnTo>
                    <a:pt x="1132" y="292"/>
                  </a:lnTo>
                  <a:lnTo>
                    <a:pt x="1116" y="268"/>
                  </a:lnTo>
                  <a:lnTo>
                    <a:pt x="1098" y="244"/>
                  </a:lnTo>
                  <a:lnTo>
                    <a:pt x="1080" y="222"/>
                  </a:lnTo>
                  <a:lnTo>
                    <a:pt x="1062" y="200"/>
                  </a:lnTo>
                  <a:lnTo>
                    <a:pt x="1040" y="178"/>
                  </a:lnTo>
                  <a:lnTo>
                    <a:pt x="1020" y="158"/>
                  </a:lnTo>
                  <a:lnTo>
                    <a:pt x="998" y="140"/>
                  </a:lnTo>
                  <a:lnTo>
                    <a:pt x="974" y="122"/>
                  </a:lnTo>
                  <a:lnTo>
                    <a:pt x="950" y="104"/>
                  </a:lnTo>
                  <a:lnTo>
                    <a:pt x="926" y="88"/>
                  </a:lnTo>
                  <a:lnTo>
                    <a:pt x="900" y="74"/>
                  </a:lnTo>
                  <a:lnTo>
                    <a:pt x="874" y="60"/>
                  </a:lnTo>
                  <a:lnTo>
                    <a:pt x="848" y="48"/>
                  </a:lnTo>
                  <a:lnTo>
                    <a:pt x="820" y="38"/>
                  </a:lnTo>
                  <a:lnTo>
                    <a:pt x="792" y="28"/>
                  </a:lnTo>
                  <a:lnTo>
                    <a:pt x="762" y="20"/>
                  </a:lnTo>
                  <a:lnTo>
                    <a:pt x="734" y="12"/>
                  </a:lnTo>
                  <a:lnTo>
                    <a:pt x="704" y="8"/>
                  </a:lnTo>
                  <a:lnTo>
                    <a:pt x="672" y="4"/>
                  </a:lnTo>
                  <a:lnTo>
                    <a:pt x="642" y="2"/>
                  </a:lnTo>
                  <a:lnTo>
                    <a:pt x="610" y="0"/>
                  </a:lnTo>
                  <a:lnTo>
                    <a:pt x="610" y="0"/>
                  </a:lnTo>
                  <a:lnTo>
                    <a:pt x="580" y="0"/>
                  </a:lnTo>
                  <a:lnTo>
                    <a:pt x="548" y="4"/>
                  </a:lnTo>
                  <a:lnTo>
                    <a:pt x="518" y="6"/>
                  </a:lnTo>
                  <a:lnTo>
                    <a:pt x="488" y="12"/>
                  </a:lnTo>
                  <a:lnTo>
                    <a:pt x="458" y="18"/>
                  </a:lnTo>
                  <a:lnTo>
                    <a:pt x="430" y="28"/>
                  </a:lnTo>
                  <a:lnTo>
                    <a:pt x="402" y="36"/>
                  </a:lnTo>
                  <a:lnTo>
                    <a:pt x="374" y="48"/>
                  </a:lnTo>
                  <a:lnTo>
                    <a:pt x="346" y="60"/>
                  </a:lnTo>
                  <a:lnTo>
                    <a:pt x="320" y="72"/>
                  </a:lnTo>
                  <a:lnTo>
                    <a:pt x="294" y="88"/>
                  </a:lnTo>
                  <a:lnTo>
                    <a:pt x="270" y="104"/>
                  </a:lnTo>
                  <a:lnTo>
                    <a:pt x="246" y="120"/>
                  </a:lnTo>
                  <a:lnTo>
                    <a:pt x="224" y="138"/>
                  </a:lnTo>
                  <a:lnTo>
                    <a:pt x="200" y="156"/>
                  </a:lnTo>
                  <a:lnTo>
                    <a:pt x="180" y="176"/>
                  </a:lnTo>
                  <a:lnTo>
                    <a:pt x="160" y="198"/>
                  </a:lnTo>
                  <a:lnTo>
                    <a:pt x="140" y="220"/>
                  </a:lnTo>
                  <a:lnTo>
                    <a:pt x="122" y="242"/>
                  </a:lnTo>
                  <a:lnTo>
                    <a:pt x="106" y="266"/>
                  </a:lnTo>
                  <a:lnTo>
                    <a:pt x="90" y="290"/>
                  </a:lnTo>
                  <a:lnTo>
                    <a:pt x="74" y="316"/>
                  </a:lnTo>
                  <a:lnTo>
                    <a:pt x="60" y="342"/>
                  </a:lnTo>
                  <a:lnTo>
                    <a:pt x="48" y="370"/>
                  </a:lnTo>
                  <a:lnTo>
                    <a:pt x="38" y="396"/>
                  </a:lnTo>
                  <a:lnTo>
                    <a:pt x="28" y="424"/>
                  </a:lnTo>
                  <a:lnTo>
                    <a:pt x="20" y="454"/>
                  </a:lnTo>
                  <a:lnTo>
                    <a:pt x="12" y="482"/>
                  </a:lnTo>
                  <a:lnTo>
                    <a:pt x="8" y="512"/>
                  </a:lnTo>
                  <a:lnTo>
                    <a:pt x="4" y="542"/>
                  </a:lnTo>
                  <a:lnTo>
                    <a:pt x="2" y="574"/>
                  </a:lnTo>
                  <a:lnTo>
                    <a:pt x="0" y="604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554413" y="2903538"/>
              <a:ext cx="1933575" cy="1927225"/>
            </a:xfrm>
            <a:custGeom>
              <a:avLst/>
              <a:gdLst>
                <a:gd name="T0" fmla="*/ 0 w 1218"/>
                <a:gd name="T1" fmla="*/ 636 h 1214"/>
                <a:gd name="T2" fmla="*/ 12 w 1218"/>
                <a:gd name="T3" fmla="*/ 728 h 1214"/>
                <a:gd name="T4" fmla="*/ 36 w 1218"/>
                <a:gd name="T5" fmla="*/ 814 h 1214"/>
                <a:gd name="T6" fmla="*/ 74 w 1218"/>
                <a:gd name="T7" fmla="*/ 894 h 1214"/>
                <a:gd name="T8" fmla="*/ 120 w 1218"/>
                <a:gd name="T9" fmla="*/ 968 h 1214"/>
                <a:gd name="T10" fmla="*/ 178 w 1218"/>
                <a:gd name="T11" fmla="*/ 1034 h 1214"/>
                <a:gd name="T12" fmla="*/ 244 w 1218"/>
                <a:gd name="T13" fmla="*/ 1092 h 1214"/>
                <a:gd name="T14" fmla="*/ 318 w 1218"/>
                <a:gd name="T15" fmla="*/ 1140 h 1214"/>
                <a:gd name="T16" fmla="*/ 400 w 1218"/>
                <a:gd name="T17" fmla="*/ 1176 h 1214"/>
                <a:gd name="T18" fmla="*/ 486 w 1218"/>
                <a:gd name="T19" fmla="*/ 1200 h 1214"/>
                <a:gd name="T20" fmla="*/ 578 w 1218"/>
                <a:gd name="T21" fmla="*/ 1212 h 1214"/>
                <a:gd name="T22" fmla="*/ 640 w 1218"/>
                <a:gd name="T23" fmla="*/ 1212 h 1214"/>
                <a:gd name="T24" fmla="*/ 732 w 1218"/>
                <a:gd name="T25" fmla="*/ 1200 h 1214"/>
                <a:gd name="T26" fmla="*/ 818 w 1218"/>
                <a:gd name="T27" fmla="*/ 1176 h 1214"/>
                <a:gd name="T28" fmla="*/ 898 w 1218"/>
                <a:gd name="T29" fmla="*/ 1140 h 1214"/>
                <a:gd name="T30" fmla="*/ 972 w 1218"/>
                <a:gd name="T31" fmla="*/ 1094 h 1214"/>
                <a:gd name="T32" fmla="*/ 1040 w 1218"/>
                <a:gd name="T33" fmla="*/ 1036 h 1214"/>
                <a:gd name="T34" fmla="*/ 1096 w 1218"/>
                <a:gd name="T35" fmla="*/ 970 h 1214"/>
                <a:gd name="T36" fmla="*/ 1144 w 1218"/>
                <a:gd name="T37" fmla="*/ 896 h 1214"/>
                <a:gd name="T38" fmla="*/ 1182 w 1218"/>
                <a:gd name="T39" fmla="*/ 816 h 1214"/>
                <a:gd name="T40" fmla="*/ 1206 w 1218"/>
                <a:gd name="T41" fmla="*/ 730 h 1214"/>
                <a:gd name="T42" fmla="*/ 1218 w 1218"/>
                <a:gd name="T43" fmla="*/ 638 h 1214"/>
                <a:gd name="T44" fmla="*/ 1218 w 1218"/>
                <a:gd name="T45" fmla="*/ 576 h 1214"/>
                <a:gd name="T46" fmla="*/ 1206 w 1218"/>
                <a:gd name="T47" fmla="*/ 484 h 1214"/>
                <a:gd name="T48" fmla="*/ 1182 w 1218"/>
                <a:gd name="T49" fmla="*/ 398 h 1214"/>
                <a:gd name="T50" fmla="*/ 1146 w 1218"/>
                <a:gd name="T51" fmla="*/ 318 h 1214"/>
                <a:gd name="T52" fmla="*/ 1098 w 1218"/>
                <a:gd name="T53" fmla="*/ 244 h 1214"/>
                <a:gd name="T54" fmla="*/ 1040 w 1218"/>
                <a:gd name="T55" fmla="*/ 178 h 1214"/>
                <a:gd name="T56" fmla="*/ 974 w 1218"/>
                <a:gd name="T57" fmla="*/ 122 h 1214"/>
                <a:gd name="T58" fmla="*/ 900 w 1218"/>
                <a:gd name="T59" fmla="*/ 74 h 1214"/>
                <a:gd name="T60" fmla="*/ 820 w 1218"/>
                <a:gd name="T61" fmla="*/ 38 h 1214"/>
                <a:gd name="T62" fmla="*/ 734 w 1218"/>
                <a:gd name="T63" fmla="*/ 12 h 1214"/>
                <a:gd name="T64" fmla="*/ 642 w 1218"/>
                <a:gd name="T65" fmla="*/ 2 h 1214"/>
                <a:gd name="T66" fmla="*/ 580 w 1218"/>
                <a:gd name="T67" fmla="*/ 0 h 1214"/>
                <a:gd name="T68" fmla="*/ 488 w 1218"/>
                <a:gd name="T69" fmla="*/ 12 h 1214"/>
                <a:gd name="T70" fmla="*/ 402 w 1218"/>
                <a:gd name="T71" fmla="*/ 36 h 1214"/>
                <a:gd name="T72" fmla="*/ 320 w 1218"/>
                <a:gd name="T73" fmla="*/ 72 h 1214"/>
                <a:gd name="T74" fmla="*/ 246 w 1218"/>
                <a:gd name="T75" fmla="*/ 120 h 1214"/>
                <a:gd name="T76" fmla="*/ 180 w 1218"/>
                <a:gd name="T77" fmla="*/ 176 h 1214"/>
                <a:gd name="T78" fmla="*/ 122 w 1218"/>
                <a:gd name="T79" fmla="*/ 242 h 1214"/>
                <a:gd name="T80" fmla="*/ 74 w 1218"/>
                <a:gd name="T81" fmla="*/ 316 h 1214"/>
                <a:gd name="T82" fmla="*/ 38 w 1218"/>
                <a:gd name="T83" fmla="*/ 396 h 1214"/>
                <a:gd name="T84" fmla="*/ 12 w 1218"/>
                <a:gd name="T85" fmla="*/ 482 h 1214"/>
                <a:gd name="T86" fmla="*/ 2 w 1218"/>
                <a:gd name="T87" fmla="*/ 574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8" h="1214">
                  <a:moveTo>
                    <a:pt x="0" y="604"/>
                  </a:moveTo>
                  <a:lnTo>
                    <a:pt x="0" y="604"/>
                  </a:lnTo>
                  <a:lnTo>
                    <a:pt x="0" y="636"/>
                  </a:lnTo>
                  <a:lnTo>
                    <a:pt x="4" y="666"/>
                  </a:lnTo>
                  <a:lnTo>
                    <a:pt x="8" y="698"/>
                  </a:lnTo>
                  <a:lnTo>
                    <a:pt x="12" y="728"/>
                  </a:lnTo>
                  <a:lnTo>
                    <a:pt x="20" y="756"/>
                  </a:lnTo>
                  <a:lnTo>
                    <a:pt x="28" y="786"/>
                  </a:lnTo>
                  <a:lnTo>
                    <a:pt x="36" y="814"/>
                  </a:lnTo>
                  <a:lnTo>
                    <a:pt x="48" y="842"/>
                  </a:lnTo>
                  <a:lnTo>
                    <a:pt x="60" y="868"/>
                  </a:lnTo>
                  <a:lnTo>
                    <a:pt x="74" y="894"/>
                  </a:lnTo>
                  <a:lnTo>
                    <a:pt x="88" y="920"/>
                  </a:lnTo>
                  <a:lnTo>
                    <a:pt x="104" y="944"/>
                  </a:lnTo>
                  <a:lnTo>
                    <a:pt x="120" y="968"/>
                  </a:lnTo>
                  <a:lnTo>
                    <a:pt x="138" y="992"/>
                  </a:lnTo>
                  <a:lnTo>
                    <a:pt x="158" y="1014"/>
                  </a:lnTo>
                  <a:lnTo>
                    <a:pt x="178" y="1034"/>
                  </a:lnTo>
                  <a:lnTo>
                    <a:pt x="200" y="1054"/>
                  </a:lnTo>
                  <a:lnTo>
                    <a:pt x="222" y="1074"/>
                  </a:lnTo>
                  <a:lnTo>
                    <a:pt x="244" y="1092"/>
                  </a:lnTo>
                  <a:lnTo>
                    <a:pt x="268" y="1108"/>
                  </a:lnTo>
                  <a:lnTo>
                    <a:pt x="292" y="1124"/>
                  </a:lnTo>
                  <a:lnTo>
                    <a:pt x="318" y="1140"/>
                  </a:lnTo>
                  <a:lnTo>
                    <a:pt x="344" y="1152"/>
                  </a:lnTo>
                  <a:lnTo>
                    <a:pt x="372" y="1164"/>
                  </a:lnTo>
                  <a:lnTo>
                    <a:pt x="400" y="1176"/>
                  </a:lnTo>
                  <a:lnTo>
                    <a:pt x="428" y="1186"/>
                  </a:lnTo>
                  <a:lnTo>
                    <a:pt x="456" y="1194"/>
                  </a:lnTo>
                  <a:lnTo>
                    <a:pt x="486" y="1200"/>
                  </a:lnTo>
                  <a:lnTo>
                    <a:pt x="516" y="1206"/>
                  </a:lnTo>
                  <a:lnTo>
                    <a:pt x="546" y="1210"/>
                  </a:lnTo>
                  <a:lnTo>
                    <a:pt x="578" y="1212"/>
                  </a:lnTo>
                  <a:lnTo>
                    <a:pt x="608" y="1214"/>
                  </a:lnTo>
                  <a:lnTo>
                    <a:pt x="608" y="1214"/>
                  </a:lnTo>
                  <a:lnTo>
                    <a:pt x="640" y="1212"/>
                  </a:lnTo>
                  <a:lnTo>
                    <a:pt x="670" y="1210"/>
                  </a:lnTo>
                  <a:lnTo>
                    <a:pt x="702" y="1206"/>
                  </a:lnTo>
                  <a:lnTo>
                    <a:pt x="732" y="1200"/>
                  </a:lnTo>
                  <a:lnTo>
                    <a:pt x="760" y="1194"/>
                  </a:lnTo>
                  <a:lnTo>
                    <a:pt x="790" y="1186"/>
                  </a:lnTo>
                  <a:lnTo>
                    <a:pt x="818" y="1176"/>
                  </a:lnTo>
                  <a:lnTo>
                    <a:pt x="846" y="1166"/>
                  </a:lnTo>
                  <a:lnTo>
                    <a:pt x="872" y="1154"/>
                  </a:lnTo>
                  <a:lnTo>
                    <a:pt x="898" y="1140"/>
                  </a:lnTo>
                  <a:lnTo>
                    <a:pt x="924" y="1126"/>
                  </a:lnTo>
                  <a:lnTo>
                    <a:pt x="948" y="1110"/>
                  </a:lnTo>
                  <a:lnTo>
                    <a:pt x="972" y="1094"/>
                  </a:lnTo>
                  <a:lnTo>
                    <a:pt x="996" y="1076"/>
                  </a:lnTo>
                  <a:lnTo>
                    <a:pt x="1018" y="1056"/>
                  </a:lnTo>
                  <a:lnTo>
                    <a:pt x="1040" y="1036"/>
                  </a:lnTo>
                  <a:lnTo>
                    <a:pt x="1060" y="1016"/>
                  </a:lnTo>
                  <a:lnTo>
                    <a:pt x="1078" y="994"/>
                  </a:lnTo>
                  <a:lnTo>
                    <a:pt x="1096" y="970"/>
                  </a:lnTo>
                  <a:lnTo>
                    <a:pt x="1114" y="946"/>
                  </a:lnTo>
                  <a:lnTo>
                    <a:pt x="1130" y="922"/>
                  </a:lnTo>
                  <a:lnTo>
                    <a:pt x="1144" y="896"/>
                  </a:lnTo>
                  <a:lnTo>
                    <a:pt x="1158" y="870"/>
                  </a:lnTo>
                  <a:lnTo>
                    <a:pt x="1170" y="844"/>
                  </a:lnTo>
                  <a:lnTo>
                    <a:pt x="1182" y="816"/>
                  </a:lnTo>
                  <a:lnTo>
                    <a:pt x="1192" y="788"/>
                  </a:lnTo>
                  <a:lnTo>
                    <a:pt x="1200" y="758"/>
                  </a:lnTo>
                  <a:lnTo>
                    <a:pt x="1206" y="730"/>
                  </a:lnTo>
                  <a:lnTo>
                    <a:pt x="1212" y="700"/>
                  </a:lnTo>
                  <a:lnTo>
                    <a:pt x="1216" y="668"/>
                  </a:lnTo>
                  <a:lnTo>
                    <a:pt x="1218" y="638"/>
                  </a:lnTo>
                  <a:lnTo>
                    <a:pt x="1218" y="606"/>
                  </a:lnTo>
                  <a:lnTo>
                    <a:pt x="1218" y="606"/>
                  </a:lnTo>
                  <a:lnTo>
                    <a:pt x="1218" y="576"/>
                  </a:lnTo>
                  <a:lnTo>
                    <a:pt x="1216" y="544"/>
                  </a:lnTo>
                  <a:lnTo>
                    <a:pt x="1212" y="514"/>
                  </a:lnTo>
                  <a:lnTo>
                    <a:pt x="1206" y="484"/>
                  </a:lnTo>
                  <a:lnTo>
                    <a:pt x="1200" y="456"/>
                  </a:lnTo>
                  <a:lnTo>
                    <a:pt x="1192" y="426"/>
                  </a:lnTo>
                  <a:lnTo>
                    <a:pt x="1182" y="398"/>
                  </a:lnTo>
                  <a:lnTo>
                    <a:pt x="1172" y="372"/>
                  </a:lnTo>
                  <a:lnTo>
                    <a:pt x="1160" y="344"/>
                  </a:lnTo>
                  <a:lnTo>
                    <a:pt x="1146" y="318"/>
                  </a:lnTo>
                  <a:lnTo>
                    <a:pt x="1132" y="292"/>
                  </a:lnTo>
                  <a:lnTo>
                    <a:pt x="1116" y="268"/>
                  </a:lnTo>
                  <a:lnTo>
                    <a:pt x="1098" y="244"/>
                  </a:lnTo>
                  <a:lnTo>
                    <a:pt x="1080" y="222"/>
                  </a:lnTo>
                  <a:lnTo>
                    <a:pt x="1062" y="200"/>
                  </a:lnTo>
                  <a:lnTo>
                    <a:pt x="1040" y="178"/>
                  </a:lnTo>
                  <a:lnTo>
                    <a:pt x="1020" y="158"/>
                  </a:lnTo>
                  <a:lnTo>
                    <a:pt x="998" y="140"/>
                  </a:lnTo>
                  <a:lnTo>
                    <a:pt x="974" y="122"/>
                  </a:lnTo>
                  <a:lnTo>
                    <a:pt x="950" y="104"/>
                  </a:lnTo>
                  <a:lnTo>
                    <a:pt x="926" y="88"/>
                  </a:lnTo>
                  <a:lnTo>
                    <a:pt x="900" y="74"/>
                  </a:lnTo>
                  <a:lnTo>
                    <a:pt x="874" y="60"/>
                  </a:lnTo>
                  <a:lnTo>
                    <a:pt x="848" y="48"/>
                  </a:lnTo>
                  <a:lnTo>
                    <a:pt x="820" y="38"/>
                  </a:lnTo>
                  <a:lnTo>
                    <a:pt x="792" y="28"/>
                  </a:lnTo>
                  <a:lnTo>
                    <a:pt x="762" y="20"/>
                  </a:lnTo>
                  <a:lnTo>
                    <a:pt x="734" y="12"/>
                  </a:lnTo>
                  <a:lnTo>
                    <a:pt x="704" y="8"/>
                  </a:lnTo>
                  <a:lnTo>
                    <a:pt x="672" y="4"/>
                  </a:lnTo>
                  <a:lnTo>
                    <a:pt x="642" y="2"/>
                  </a:lnTo>
                  <a:lnTo>
                    <a:pt x="610" y="0"/>
                  </a:lnTo>
                  <a:lnTo>
                    <a:pt x="610" y="0"/>
                  </a:lnTo>
                  <a:lnTo>
                    <a:pt x="580" y="0"/>
                  </a:lnTo>
                  <a:lnTo>
                    <a:pt x="548" y="4"/>
                  </a:lnTo>
                  <a:lnTo>
                    <a:pt x="518" y="6"/>
                  </a:lnTo>
                  <a:lnTo>
                    <a:pt x="488" y="12"/>
                  </a:lnTo>
                  <a:lnTo>
                    <a:pt x="458" y="18"/>
                  </a:lnTo>
                  <a:lnTo>
                    <a:pt x="430" y="28"/>
                  </a:lnTo>
                  <a:lnTo>
                    <a:pt x="402" y="36"/>
                  </a:lnTo>
                  <a:lnTo>
                    <a:pt x="374" y="48"/>
                  </a:lnTo>
                  <a:lnTo>
                    <a:pt x="346" y="60"/>
                  </a:lnTo>
                  <a:lnTo>
                    <a:pt x="320" y="72"/>
                  </a:lnTo>
                  <a:lnTo>
                    <a:pt x="294" y="88"/>
                  </a:lnTo>
                  <a:lnTo>
                    <a:pt x="270" y="104"/>
                  </a:lnTo>
                  <a:lnTo>
                    <a:pt x="246" y="120"/>
                  </a:lnTo>
                  <a:lnTo>
                    <a:pt x="224" y="138"/>
                  </a:lnTo>
                  <a:lnTo>
                    <a:pt x="200" y="156"/>
                  </a:lnTo>
                  <a:lnTo>
                    <a:pt x="180" y="176"/>
                  </a:lnTo>
                  <a:lnTo>
                    <a:pt x="160" y="198"/>
                  </a:lnTo>
                  <a:lnTo>
                    <a:pt x="140" y="220"/>
                  </a:lnTo>
                  <a:lnTo>
                    <a:pt x="122" y="242"/>
                  </a:lnTo>
                  <a:lnTo>
                    <a:pt x="106" y="266"/>
                  </a:lnTo>
                  <a:lnTo>
                    <a:pt x="90" y="290"/>
                  </a:lnTo>
                  <a:lnTo>
                    <a:pt x="74" y="316"/>
                  </a:lnTo>
                  <a:lnTo>
                    <a:pt x="60" y="342"/>
                  </a:lnTo>
                  <a:lnTo>
                    <a:pt x="48" y="370"/>
                  </a:lnTo>
                  <a:lnTo>
                    <a:pt x="38" y="396"/>
                  </a:lnTo>
                  <a:lnTo>
                    <a:pt x="28" y="424"/>
                  </a:lnTo>
                  <a:lnTo>
                    <a:pt x="20" y="454"/>
                  </a:lnTo>
                  <a:lnTo>
                    <a:pt x="12" y="482"/>
                  </a:lnTo>
                  <a:lnTo>
                    <a:pt x="8" y="512"/>
                  </a:lnTo>
                  <a:lnTo>
                    <a:pt x="4" y="542"/>
                  </a:lnTo>
                  <a:lnTo>
                    <a:pt x="2" y="574"/>
                  </a:lnTo>
                  <a:lnTo>
                    <a:pt x="0" y="6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700463" y="3049588"/>
              <a:ext cx="1644650" cy="1635125"/>
            </a:xfrm>
            <a:custGeom>
              <a:avLst/>
              <a:gdLst>
                <a:gd name="T0" fmla="*/ 0 w 1036"/>
                <a:gd name="T1" fmla="*/ 512 h 1030"/>
                <a:gd name="T2" fmla="*/ 2 w 1036"/>
                <a:gd name="T3" fmla="*/ 566 h 1030"/>
                <a:gd name="T4" fmla="*/ 10 w 1036"/>
                <a:gd name="T5" fmla="*/ 616 h 1030"/>
                <a:gd name="T6" fmla="*/ 22 w 1036"/>
                <a:gd name="T7" fmla="*/ 666 h 1030"/>
                <a:gd name="T8" fmla="*/ 40 w 1036"/>
                <a:gd name="T9" fmla="*/ 714 h 1030"/>
                <a:gd name="T10" fmla="*/ 62 w 1036"/>
                <a:gd name="T11" fmla="*/ 760 h 1030"/>
                <a:gd name="T12" fmla="*/ 88 w 1036"/>
                <a:gd name="T13" fmla="*/ 802 h 1030"/>
                <a:gd name="T14" fmla="*/ 150 w 1036"/>
                <a:gd name="T15" fmla="*/ 878 h 1030"/>
                <a:gd name="T16" fmla="*/ 228 w 1036"/>
                <a:gd name="T17" fmla="*/ 942 h 1030"/>
                <a:gd name="T18" fmla="*/ 270 w 1036"/>
                <a:gd name="T19" fmla="*/ 968 h 1030"/>
                <a:gd name="T20" fmla="*/ 316 w 1036"/>
                <a:gd name="T21" fmla="*/ 990 h 1030"/>
                <a:gd name="T22" fmla="*/ 362 w 1036"/>
                <a:gd name="T23" fmla="*/ 1006 h 1030"/>
                <a:gd name="T24" fmla="*/ 412 w 1036"/>
                <a:gd name="T25" fmla="*/ 1020 h 1030"/>
                <a:gd name="T26" fmla="*/ 464 w 1036"/>
                <a:gd name="T27" fmla="*/ 1028 h 1030"/>
                <a:gd name="T28" fmla="*/ 516 w 1036"/>
                <a:gd name="T29" fmla="*/ 1030 h 1030"/>
                <a:gd name="T30" fmla="*/ 544 w 1036"/>
                <a:gd name="T31" fmla="*/ 1030 h 1030"/>
                <a:gd name="T32" fmla="*/ 596 w 1036"/>
                <a:gd name="T33" fmla="*/ 1024 h 1030"/>
                <a:gd name="T34" fmla="*/ 646 w 1036"/>
                <a:gd name="T35" fmla="*/ 1014 h 1030"/>
                <a:gd name="T36" fmla="*/ 694 w 1036"/>
                <a:gd name="T37" fmla="*/ 998 h 1030"/>
                <a:gd name="T38" fmla="*/ 740 w 1036"/>
                <a:gd name="T39" fmla="*/ 980 h 1030"/>
                <a:gd name="T40" fmla="*/ 784 w 1036"/>
                <a:gd name="T41" fmla="*/ 956 h 1030"/>
                <a:gd name="T42" fmla="*/ 846 w 1036"/>
                <a:gd name="T43" fmla="*/ 912 h 1030"/>
                <a:gd name="T44" fmla="*/ 916 w 1036"/>
                <a:gd name="T45" fmla="*/ 844 h 1030"/>
                <a:gd name="T46" fmla="*/ 960 w 1036"/>
                <a:gd name="T47" fmla="*/ 782 h 1030"/>
                <a:gd name="T48" fmla="*/ 984 w 1036"/>
                <a:gd name="T49" fmla="*/ 738 h 1030"/>
                <a:gd name="T50" fmla="*/ 1004 w 1036"/>
                <a:gd name="T51" fmla="*/ 692 h 1030"/>
                <a:gd name="T52" fmla="*/ 1018 w 1036"/>
                <a:gd name="T53" fmla="*/ 644 h 1030"/>
                <a:gd name="T54" fmla="*/ 1030 w 1036"/>
                <a:gd name="T55" fmla="*/ 594 h 1030"/>
                <a:gd name="T56" fmla="*/ 1034 w 1036"/>
                <a:gd name="T57" fmla="*/ 542 h 1030"/>
                <a:gd name="T58" fmla="*/ 1036 w 1036"/>
                <a:gd name="T59" fmla="*/ 514 h 1030"/>
                <a:gd name="T60" fmla="*/ 1032 w 1036"/>
                <a:gd name="T61" fmla="*/ 462 h 1030"/>
                <a:gd name="T62" fmla="*/ 1024 w 1036"/>
                <a:gd name="T63" fmla="*/ 412 h 1030"/>
                <a:gd name="T64" fmla="*/ 1012 w 1036"/>
                <a:gd name="T65" fmla="*/ 362 h 1030"/>
                <a:gd name="T66" fmla="*/ 994 w 1036"/>
                <a:gd name="T67" fmla="*/ 314 h 1030"/>
                <a:gd name="T68" fmla="*/ 974 w 1036"/>
                <a:gd name="T69" fmla="*/ 270 h 1030"/>
                <a:gd name="T70" fmla="*/ 948 w 1036"/>
                <a:gd name="T71" fmla="*/ 228 h 1030"/>
                <a:gd name="T72" fmla="*/ 884 w 1036"/>
                <a:gd name="T73" fmla="*/ 150 h 1030"/>
                <a:gd name="T74" fmla="*/ 808 w 1036"/>
                <a:gd name="T75" fmla="*/ 88 h 1030"/>
                <a:gd name="T76" fmla="*/ 764 w 1036"/>
                <a:gd name="T77" fmla="*/ 62 h 1030"/>
                <a:gd name="T78" fmla="*/ 720 w 1036"/>
                <a:gd name="T79" fmla="*/ 40 h 1030"/>
                <a:gd name="T80" fmla="*/ 672 w 1036"/>
                <a:gd name="T81" fmla="*/ 22 h 1030"/>
                <a:gd name="T82" fmla="*/ 622 w 1036"/>
                <a:gd name="T83" fmla="*/ 10 h 1030"/>
                <a:gd name="T84" fmla="*/ 572 w 1036"/>
                <a:gd name="T85" fmla="*/ 2 h 1030"/>
                <a:gd name="T86" fmla="*/ 518 w 1036"/>
                <a:gd name="T87" fmla="*/ 0 h 1030"/>
                <a:gd name="T88" fmla="*/ 492 w 1036"/>
                <a:gd name="T89" fmla="*/ 0 h 1030"/>
                <a:gd name="T90" fmla="*/ 440 w 1036"/>
                <a:gd name="T91" fmla="*/ 6 h 1030"/>
                <a:gd name="T92" fmla="*/ 390 w 1036"/>
                <a:gd name="T93" fmla="*/ 16 h 1030"/>
                <a:gd name="T94" fmla="*/ 340 w 1036"/>
                <a:gd name="T95" fmla="*/ 30 h 1030"/>
                <a:gd name="T96" fmla="*/ 294 w 1036"/>
                <a:gd name="T97" fmla="*/ 50 h 1030"/>
                <a:gd name="T98" fmla="*/ 250 w 1036"/>
                <a:gd name="T99" fmla="*/ 74 h 1030"/>
                <a:gd name="T100" fmla="*/ 190 w 1036"/>
                <a:gd name="T101" fmla="*/ 116 h 1030"/>
                <a:gd name="T102" fmla="*/ 118 w 1036"/>
                <a:gd name="T103" fmla="*/ 186 h 1030"/>
                <a:gd name="T104" fmla="*/ 76 w 1036"/>
                <a:gd name="T105" fmla="*/ 246 h 1030"/>
                <a:gd name="T106" fmla="*/ 52 w 1036"/>
                <a:gd name="T107" fmla="*/ 290 h 1030"/>
                <a:gd name="T108" fmla="*/ 32 w 1036"/>
                <a:gd name="T109" fmla="*/ 336 h 1030"/>
                <a:gd name="T110" fmla="*/ 16 w 1036"/>
                <a:gd name="T111" fmla="*/ 384 h 1030"/>
                <a:gd name="T112" fmla="*/ 6 w 1036"/>
                <a:gd name="T113" fmla="*/ 434 h 1030"/>
                <a:gd name="T114" fmla="*/ 0 w 1036"/>
                <a:gd name="T115" fmla="*/ 486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6" h="1030">
                  <a:moveTo>
                    <a:pt x="0" y="512"/>
                  </a:moveTo>
                  <a:lnTo>
                    <a:pt x="0" y="512"/>
                  </a:lnTo>
                  <a:lnTo>
                    <a:pt x="0" y="540"/>
                  </a:lnTo>
                  <a:lnTo>
                    <a:pt x="2" y="566"/>
                  </a:lnTo>
                  <a:lnTo>
                    <a:pt x="6" y="592"/>
                  </a:lnTo>
                  <a:lnTo>
                    <a:pt x="10" y="616"/>
                  </a:lnTo>
                  <a:lnTo>
                    <a:pt x="16" y="642"/>
                  </a:lnTo>
                  <a:lnTo>
                    <a:pt x="22" y="666"/>
                  </a:lnTo>
                  <a:lnTo>
                    <a:pt x="30" y="690"/>
                  </a:lnTo>
                  <a:lnTo>
                    <a:pt x="40" y="714"/>
                  </a:lnTo>
                  <a:lnTo>
                    <a:pt x="50" y="736"/>
                  </a:lnTo>
                  <a:lnTo>
                    <a:pt x="62" y="760"/>
                  </a:lnTo>
                  <a:lnTo>
                    <a:pt x="74" y="780"/>
                  </a:lnTo>
                  <a:lnTo>
                    <a:pt x="88" y="802"/>
                  </a:lnTo>
                  <a:lnTo>
                    <a:pt x="118" y="842"/>
                  </a:lnTo>
                  <a:lnTo>
                    <a:pt x="150" y="878"/>
                  </a:lnTo>
                  <a:lnTo>
                    <a:pt x="188" y="912"/>
                  </a:lnTo>
                  <a:lnTo>
                    <a:pt x="228" y="942"/>
                  </a:lnTo>
                  <a:lnTo>
                    <a:pt x="248" y="954"/>
                  </a:lnTo>
                  <a:lnTo>
                    <a:pt x="270" y="968"/>
                  </a:lnTo>
                  <a:lnTo>
                    <a:pt x="292" y="978"/>
                  </a:lnTo>
                  <a:lnTo>
                    <a:pt x="316" y="990"/>
                  </a:lnTo>
                  <a:lnTo>
                    <a:pt x="338" y="998"/>
                  </a:lnTo>
                  <a:lnTo>
                    <a:pt x="362" y="1006"/>
                  </a:lnTo>
                  <a:lnTo>
                    <a:pt x="388" y="1014"/>
                  </a:lnTo>
                  <a:lnTo>
                    <a:pt x="412" y="1020"/>
                  </a:lnTo>
                  <a:lnTo>
                    <a:pt x="438" y="1024"/>
                  </a:lnTo>
                  <a:lnTo>
                    <a:pt x="464" y="1028"/>
                  </a:lnTo>
                  <a:lnTo>
                    <a:pt x="490" y="1030"/>
                  </a:lnTo>
                  <a:lnTo>
                    <a:pt x="516" y="1030"/>
                  </a:lnTo>
                  <a:lnTo>
                    <a:pt x="516" y="1030"/>
                  </a:lnTo>
                  <a:lnTo>
                    <a:pt x="544" y="1030"/>
                  </a:lnTo>
                  <a:lnTo>
                    <a:pt x="570" y="1028"/>
                  </a:lnTo>
                  <a:lnTo>
                    <a:pt x="596" y="1024"/>
                  </a:lnTo>
                  <a:lnTo>
                    <a:pt x="620" y="1020"/>
                  </a:lnTo>
                  <a:lnTo>
                    <a:pt x="646" y="1014"/>
                  </a:lnTo>
                  <a:lnTo>
                    <a:pt x="670" y="1008"/>
                  </a:lnTo>
                  <a:lnTo>
                    <a:pt x="694" y="998"/>
                  </a:lnTo>
                  <a:lnTo>
                    <a:pt x="718" y="990"/>
                  </a:lnTo>
                  <a:lnTo>
                    <a:pt x="740" y="980"/>
                  </a:lnTo>
                  <a:lnTo>
                    <a:pt x="764" y="968"/>
                  </a:lnTo>
                  <a:lnTo>
                    <a:pt x="784" y="956"/>
                  </a:lnTo>
                  <a:lnTo>
                    <a:pt x="806" y="942"/>
                  </a:lnTo>
                  <a:lnTo>
                    <a:pt x="846" y="912"/>
                  </a:lnTo>
                  <a:lnTo>
                    <a:pt x="882" y="880"/>
                  </a:lnTo>
                  <a:lnTo>
                    <a:pt x="916" y="844"/>
                  </a:lnTo>
                  <a:lnTo>
                    <a:pt x="946" y="804"/>
                  </a:lnTo>
                  <a:lnTo>
                    <a:pt x="960" y="782"/>
                  </a:lnTo>
                  <a:lnTo>
                    <a:pt x="972" y="760"/>
                  </a:lnTo>
                  <a:lnTo>
                    <a:pt x="984" y="738"/>
                  </a:lnTo>
                  <a:lnTo>
                    <a:pt x="994" y="716"/>
                  </a:lnTo>
                  <a:lnTo>
                    <a:pt x="1004" y="692"/>
                  </a:lnTo>
                  <a:lnTo>
                    <a:pt x="1012" y="668"/>
                  </a:lnTo>
                  <a:lnTo>
                    <a:pt x="1018" y="644"/>
                  </a:lnTo>
                  <a:lnTo>
                    <a:pt x="1024" y="618"/>
                  </a:lnTo>
                  <a:lnTo>
                    <a:pt x="1030" y="594"/>
                  </a:lnTo>
                  <a:lnTo>
                    <a:pt x="1032" y="568"/>
                  </a:lnTo>
                  <a:lnTo>
                    <a:pt x="1034" y="542"/>
                  </a:lnTo>
                  <a:lnTo>
                    <a:pt x="1036" y="514"/>
                  </a:lnTo>
                  <a:lnTo>
                    <a:pt x="1036" y="514"/>
                  </a:lnTo>
                  <a:lnTo>
                    <a:pt x="1034" y="488"/>
                  </a:lnTo>
                  <a:lnTo>
                    <a:pt x="1032" y="462"/>
                  </a:lnTo>
                  <a:lnTo>
                    <a:pt x="1030" y="436"/>
                  </a:lnTo>
                  <a:lnTo>
                    <a:pt x="1024" y="412"/>
                  </a:lnTo>
                  <a:lnTo>
                    <a:pt x="1020" y="386"/>
                  </a:lnTo>
                  <a:lnTo>
                    <a:pt x="1012" y="362"/>
                  </a:lnTo>
                  <a:lnTo>
                    <a:pt x="1004" y="338"/>
                  </a:lnTo>
                  <a:lnTo>
                    <a:pt x="994" y="314"/>
                  </a:lnTo>
                  <a:lnTo>
                    <a:pt x="984" y="292"/>
                  </a:lnTo>
                  <a:lnTo>
                    <a:pt x="974" y="270"/>
                  </a:lnTo>
                  <a:lnTo>
                    <a:pt x="960" y="248"/>
                  </a:lnTo>
                  <a:lnTo>
                    <a:pt x="948" y="228"/>
                  </a:lnTo>
                  <a:lnTo>
                    <a:pt x="918" y="188"/>
                  </a:lnTo>
                  <a:lnTo>
                    <a:pt x="884" y="150"/>
                  </a:lnTo>
                  <a:lnTo>
                    <a:pt x="848" y="118"/>
                  </a:lnTo>
                  <a:lnTo>
                    <a:pt x="808" y="88"/>
                  </a:lnTo>
                  <a:lnTo>
                    <a:pt x="786" y="74"/>
                  </a:lnTo>
                  <a:lnTo>
                    <a:pt x="764" y="62"/>
                  </a:lnTo>
                  <a:lnTo>
                    <a:pt x="742" y="50"/>
                  </a:lnTo>
                  <a:lnTo>
                    <a:pt x="720" y="40"/>
                  </a:lnTo>
                  <a:lnTo>
                    <a:pt x="696" y="30"/>
                  </a:lnTo>
                  <a:lnTo>
                    <a:pt x="672" y="22"/>
                  </a:lnTo>
                  <a:lnTo>
                    <a:pt x="648" y="16"/>
                  </a:lnTo>
                  <a:lnTo>
                    <a:pt x="622" y="10"/>
                  </a:lnTo>
                  <a:lnTo>
                    <a:pt x="598" y="6"/>
                  </a:lnTo>
                  <a:lnTo>
                    <a:pt x="572" y="2"/>
                  </a:lnTo>
                  <a:lnTo>
                    <a:pt x="546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492" y="0"/>
                  </a:lnTo>
                  <a:lnTo>
                    <a:pt x="466" y="2"/>
                  </a:lnTo>
                  <a:lnTo>
                    <a:pt x="440" y="6"/>
                  </a:lnTo>
                  <a:lnTo>
                    <a:pt x="414" y="10"/>
                  </a:lnTo>
                  <a:lnTo>
                    <a:pt x="390" y="16"/>
                  </a:lnTo>
                  <a:lnTo>
                    <a:pt x="364" y="22"/>
                  </a:lnTo>
                  <a:lnTo>
                    <a:pt x="340" y="30"/>
                  </a:lnTo>
                  <a:lnTo>
                    <a:pt x="318" y="40"/>
                  </a:lnTo>
                  <a:lnTo>
                    <a:pt x="294" y="50"/>
                  </a:lnTo>
                  <a:lnTo>
                    <a:pt x="272" y="60"/>
                  </a:lnTo>
                  <a:lnTo>
                    <a:pt x="250" y="74"/>
                  </a:lnTo>
                  <a:lnTo>
                    <a:pt x="230" y="86"/>
                  </a:lnTo>
                  <a:lnTo>
                    <a:pt x="190" y="116"/>
                  </a:lnTo>
                  <a:lnTo>
                    <a:pt x="152" y="150"/>
                  </a:lnTo>
                  <a:lnTo>
                    <a:pt x="118" y="186"/>
                  </a:lnTo>
                  <a:lnTo>
                    <a:pt x="88" y="226"/>
                  </a:lnTo>
                  <a:lnTo>
                    <a:pt x="76" y="246"/>
                  </a:lnTo>
                  <a:lnTo>
                    <a:pt x="62" y="268"/>
                  </a:lnTo>
                  <a:lnTo>
                    <a:pt x="52" y="290"/>
                  </a:lnTo>
                  <a:lnTo>
                    <a:pt x="40" y="312"/>
                  </a:lnTo>
                  <a:lnTo>
                    <a:pt x="32" y="336"/>
                  </a:lnTo>
                  <a:lnTo>
                    <a:pt x="24" y="360"/>
                  </a:lnTo>
                  <a:lnTo>
                    <a:pt x="16" y="384"/>
                  </a:lnTo>
                  <a:lnTo>
                    <a:pt x="10" y="410"/>
                  </a:lnTo>
                  <a:lnTo>
                    <a:pt x="6" y="434"/>
                  </a:lnTo>
                  <a:lnTo>
                    <a:pt x="2" y="460"/>
                  </a:lnTo>
                  <a:lnTo>
                    <a:pt x="0" y="486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700463" y="3049588"/>
              <a:ext cx="1644650" cy="1635125"/>
            </a:xfrm>
            <a:custGeom>
              <a:avLst/>
              <a:gdLst>
                <a:gd name="T0" fmla="*/ 0 w 1036"/>
                <a:gd name="T1" fmla="*/ 512 h 1030"/>
                <a:gd name="T2" fmla="*/ 2 w 1036"/>
                <a:gd name="T3" fmla="*/ 566 h 1030"/>
                <a:gd name="T4" fmla="*/ 10 w 1036"/>
                <a:gd name="T5" fmla="*/ 616 h 1030"/>
                <a:gd name="T6" fmla="*/ 22 w 1036"/>
                <a:gd name="T7" fmla="*/ 666 h 1030"/>
                <a:gd name="T8" fmla="*/ 40 w 1036"/>
                <a:gd name="T9" fmla="*/ 714 h 1030"/>
                <a:gd name="T10" fmla="*/ 62 w 1036"/>
                <a:gd name="T11" fmla="*/ 760 h 1030"/>
                <a:gd name="T12" fmla="*/ 88 w 1036"/>
                <a:gd name="T13" fmla="*/ 802 h 1030"/>
                <a:gd name="T14" fmla="*/ 150 w 1036"/>
                <a:gd name="T15" fmla="*/ 878 h 1030"/>
                <a:gd name="T16" fmla="*/ 228 w 1036"/>
                <a:gd name="T17" fmla="*/ 942 h 1030"/>
                <a:gd name="T18" fmla="*/ 270 w 1036"/>
                <a:gd name="T19" fmla="*/ 968 h 1030"/>
                <a:gd name="T20" fmla="*/ 316 w 1036"/>
                <a:gd name="T21" fmla="*/ 990 h 1030"/>
                <a:gd name="T22" fmla="*/ 362 w 1036"/>
                <a:gd name="T23" fmla="*/ 1006 h 1030"/>
                <a:gd name="T24" fmla="*/ 412 w 1036"/>
                <a:gd name="T25" fmla="*/ 1020 h 1030"/>
                <a:gd name="T26" fmla="*/ 464 w 1036"/>
                <a:gd name="T27" fmla="*/ 1028 h 1030"/>
                <a:gd name="T28" fmla="*/ 516 w 1036"/>
                <a:gd name="T29" fmla="*/ 1030 h 1030"/>
                <a:gd name="T30" fmla="*/ 544 w 1036"/>
                <a:gd name="T31" fmla="*/ 1030 h 1030"/>
                <a:gd name="T32" fmla="*/ 596 w 1036"/>
                <a:gd name="T33" fmla="*/ 1024 h 1030"/>
                <a:gd name="T34" fmla="*/ 646 w 1036"/>
                <a:gd name="T35" fmla="*/ 1014 h 1030"/>
                <a:gd name="T36" fmla="*/ 694 w 1036"/>
                <a:gd name="T37" fmla="*/ 998 h 1030"/>
                <a:gd name="T38" fmla="*/ 740 w 1036"/>
                <a:gd name="T39" fmla="*/ 980 h 1030"/>
                <a:gd name="T40" fmla="*/ 784 w 1036"/>
                <a:gd name="T41" fmla="*/ 956 h 1030"/>
                <a:gd name="T42" fmla="*/ 846 w 1036"/>
                <a:gd name="T43" fmla="*/ 912 h 1030"/>
                <a:gd name="T44" fmla="*/ 916 w 1036"/>
                <a:gd name="T45" fmla="*/ 844 h 1030"/>
                <a:gd name="T46" fmla="*/ 960 w 1036"/>
                <a:gd name="T47" fmla="*/ 782 h 1030"/>
                <a:gd name="T48" fmla="*/ 984 w 1036"/>
                <a:gd name="T49" fmla="*/ 738 h 1030"/>
                <a:gd name="T50" fmla="*/ 1004 w 1036"/>
                <a:gd name="T51" fmla="*/ 692 h 1030"/>
                <a:gd name="T52" fmla="*/ 1018 w 1036"/>
                <a:gd name="T53" fmla="*/ 644 h 1030"/>
                <a:gd name="T54" fmla="*/ 1030 w 1036"/>
                <a:gd name="T55" fmla="*/ 594 h 1030"/>
                <a:gd name="T56" fmla="*/ 1034 w 1036"/>
                <a:gd name="T57" fmla="*/ 542 h 1030"/>
                <a:gd name="T58" fmla="*/ 1036 w 1036"/>
                <a:gd name="T59" fmla="*/ 514 h 1030"/>
                <a:gd name="T60" fmla="*/ 1032 w 1036"/>
                <a:gd name="T61" fmla="*/ 462 h 1030"/>
                <a:gd name="T62" fmla="*/ 1024 w 1036"/>
                <a:gd name="T63" fmla="*/ 412 h 1030"/>
                <a:gd name="T64" fmla="*/ 1012 w 1036"/>
                <a:gd name="T65" fmla="*/ 362 h 1030"/>
                <a:gd name="T66" fmla="*/ 994 w 1036"/>
                <a:gd name="T67" fmla="*/ 314 h 1030"/>
                <a:gd name="T68" fmla="*/ 974 w 1036"/>
                <a:gd name="T69" fmla="*/ 270 h 1030"/>
                <a:gd name="T70" fmla="*/ 948 w 1036"/>
                <a:gd name="T71" fmla="*/ 228 h 1030"/>
                <a:gd name="T72" fmla="*/ 884 w 1036"/>
                <a:gd name="T73" fmla="*/ 150 h 1030"/>
                <a:gd name="T74" fmla="*/ 808 w 1036"/>
                <a:gd name="T75" fmla="*/ 88 h 1030"/>
                <a:gd name="T76" fmla="*/ 764 w 1036"/>
                <a:gd name="T77" fmla="*/ 62 h 1030"/>
                <a:gd name="T78" fmla="*/ 720 w 1036"/>
                <a:gd name="T79" fmla="*/ 40 h 1030"/>
                <a:gd name="T80" fmla="*/ 672 w 1036"/>
                <a:gd name="T81" fmla="*/ 22 h 1030"/>
                <a:gd name="T82" fmla="*/ 622 w 1036"/>
                <a:gd name="T83" fmla="*/ 10 h 1030"/>
                <a:gd name="T84" fmla="*/ 572 w 1036"/>
                <a:gd name="T85" fmla="*/ 2 h 1030"/>
                <a:gd name="T86" fmla="*/ 518 w 1036"/>
                <a:gd name="T87" fmla="*/ 0 h 1030"/>
                <a:gd name="T88" fmla="*/ 492 w 1036"/>
                <a:gd name="T89" fmla="*/ 0 h 1030"/>
                <a:gd name="T90" fmla="*/ 440 w 1036"/>
                <a:gd name="T91" fmla="*/ 6 h 1030"/>
                <a:gd name="T92" fmla="*/ 390 w 1036"/>
                <a:gd name="T93" fmla="*/ 16 h 1030"/>
                <a:gd name="T94" fmla="*/ 340 w 1036"/>
                <a:gd name="T95" fmla="*/ 30 h 1030"/>
                <a:gd name="T96" fmla="*/ 294 w 1036"/>
                <a:gd name="T97" fmla="*/ 50 h 1030"/>
                <a:gd name="T98" fmla="*/ 250 w 1036"/>
                <a:gd name="T99" fmla="*/ 74 h 1030"/>
                <a:gd name="T100" fmla="*/ 190 w 1036"/>
                <a:gd name="T101" fmla="*/ 116 h 1030"/>
                <a:gd name="T102" fmla="*/ 118 w 1036"/>
                <a:gd name="T103" fmla="*/ 186 h 1030"/>
                <a:gd name="T104" fmla="*/ 76 w 1036"/>
                <a:gd name="T105" fmla="*/ 246 h 1030"/>
                <a:gd name="T106" fmla="*/ 52 w 1036"/>
                <a:gd name="T107" fmla="*/ 290 h 1030"/>
                <a:gd name="T108" fmla="*/ 32 w 1036"/>
                <a:gd name="T109" fmla="*/ 336 h 1030"/>
                <a:gd name="T110" fmla="*/ 16 w 1036"/>
                <a:gd name="T111" fmla="*/ 384 h 1030"/>
                <a:gd name="T112" fmla="*/ 6 w 1036"/>
                <a:gd name="T113" fmla="*/ 434 h 1030"/>
                <a:gd name="T114" fmla="*/ 0 w 1036"/>
                <a:gd name="T115" fmla="*/ 486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6" h="1030">
                  <a:moveTo>
                    <a:pt x="0" y="512"/>
                  </a:moveTo>
                  <a:lnTo>
                    <a:pt x="0" y="512"/>
                  </a:lnTo>
                  <a:lnTo>
                    <a:pt x="0" y="540"/>
                  </a:lnTo>
                  <a:lnTo>
                    <a:pt x="2" y="566"/>
                  </a:lnTo>
                  <a:lnTo>
                    <a:pt x="6" y="592"/>
                  </a:lnTo>
                  <a:lnTo>
                    <a:pt x="10" y="616"/>
                  </a:lnTo>
                  <a:lnTo>
                    <a:pt x="16" y="642"/>
                  </a:lnTo>
                  <a:lnTo>
                    <a:pt x="22" y="666"/>
                  </a:lnTo>
                  <a:lnTo>
                    <a:pt x="30" y="690"/>
                  </a:lnTo>
                  <a:lnTo>
                    <a:pt x="40" y="714"/>
                  </a:lnTo>
                  <a:lnTo>
                    <a:pt x="50" y="736"/>
                  </a:lnTo>
                  <a:lnTo>
                    <a:pt x="62" y="760"/>
                  </a:lnTo>
                  <a:lnTo>
                    <a:pt x="74" y="780"/>
                  </a:lnTo>
                  <a:lnTo>
                    <a:pt x="88" y="802"/>
                  </a:lnTo>
                  <a:lnTo>
                    <a:pt x="118" y="842"/>
                  </a:lnTo>
                  <a:lnTo>
                    <a:pt x="150" y="878"/>
                  </a:lnTo>
                  <a:lnTo>
                    <a:pt x="188" y="912"/>
                  </a:lnTo>
                  <a:lnTo>
                    <a:pt x="228" y="942"/>
                  </a:lnTo>
                  <a:lnTo>
                    <a:pt x="248" y="954"/>
                  </a:lnTo>
                  <a:lnTo>
                    <a:pt x="270" y="968"/>
                  </a:lnTo>
                  <a:lnTo>
                    <a:pt x="292" y="978"/>
                  </a:lnTo>
                  <a:lnTo>
                    <a:pt x="316" y="990"/>
                  </a:lnTo>
                  <a:lnTo>
                    <a:pt x="338" y="998"/>
                  </a:lnTo>
                  <a:lnTo>
                    <a:pt x="362" y="1006"/>
                  </a:lnTo>
                  <a:lnTo>
                    <a:pt x="388" y="1014"/>
                  </a:lnTo>
                  <a:lnTo>
                    <a:pt x="412" y="1020"/>
                  </a:lnTo>
                  <a:lnTo>
                    <a:pt x="438" y="1024"/>
                  </a:lnTo>
                  <a:lnTo>
                    <a:pt x="464" y="1028"/>
                  </a:lnTo>
                  <a:lnTo>
                    <a:pt x="490" y="1030"/>
                  </a:lnTo>
                  <a:lnTo>
                    <a:pt x="516" y="1030"/>
                  </a:lnTo>
                  <a:lnTo>
                    <a:pt x="516" y="1030"/>
                  </a:lnTo>
                  <a:lnTo>
                    <a:pt x="544" y="1030"/>
                  </a:lnTo>
                  <a:lnTo>
                    <a:pt x="570" y="1028"/>
                  </a:lnTo>
                  <a:lnTo>
                    <a:pt x="596" y="1024"/>
                  </a:lnTo>
                  <a:lnTo>
                    <a:pt x="620" y="1020"/>
                  </a:lnTo>
                  <a:lnTo>
                    <a:pt x="646" y="1014"/>
                  </a:lnTo>
                  <a:lnTo>
                    <a:pt x="670" y="1008"/>
                  </a:lnTo>
                  <a:lnTo>
                    <a:pt x="694" y="998"/>
                  </a:lnTo>
                  <a:lnTo>
                    <a:pt x="718" y="990"/>
                  </a:lnTo>
                  <a:lnTo>
                    <a:pt x="740" y="980"/>
                  </a:lnTo>
                  <a:lnTo>
                    <a:pt x="764" y="968"/>
                  </a:lnTo>
                  <a:lnTo>
                    <a:pt x="784" y="956"/>
                  </a:lnTo>
                  <a:lnTo>
                    <a:pt x="806" y="942"/>
                  </a:lnTo>
                  <a:lnTo>
                    <a:pt x="846" y="912"/>
                  </a:lnTo>
                  <a:lnTo>
                    <a:pt x="882" y="880"/>
                  </a:lnTo>
                  <a:lnTo>
                    <a:pt x="916" y="844"/>
                  </a:lnTo>
                  <a:lnTo>
                    <a:pt x="946" y="804"/>
                  </a:lnTo>
                  <a:lnTo>
                    <a:pt x="960" y="782"/>
                  </a:lnTo>
                  <a:lnTo>
                    <a:pt x="972" y="760"/>
                  </a:lnTo>
                  <a:lnTo>
                    <a:pt x="984" y="738"/>
                  </a:lnTo>
                  <a:lnTo>
                    <a:pt x="994" y="716"/>
                  </a:lnTo>
                  <a:lnTo>
                    <a:pt x="1004" y="692"/>
                  </a:lnTo>
                  <a:lnTo>
                    <a:pt x="1012" y="668"/>
                  </a:lnTo>
                  <a:lnTo>
                    <a:pt x="1018" y="644"/>
                  </a:lnTo>
                  <a:lnTo>
                    <a:pt x="1024" y="618"/>
                  </a:lnTo>
                  <a:lnTo>
                    <a:pt x="1030" y="594"/>
                  </a:lnTo>
                  <a:lnTo>
                    <a:pt x="1032" y="568"/>
                  </a:lnTo>
                  <a:lnTo>
                    <a:pt x="1034" y="542"/>
                  </a:lnTo>
                  <a:lnTo>
                    <a:pt x="1036" y="514"/>
                  </a:lnTo>
                  <a:lnTo>
                    <a:pt x="1036" y="514"/>
                  </a:lnTo>
                  <a:lnTo>
                    <a:pt x="1034" y="488"/>
                  </a:lnTo>
                  <a:lnTo>
                    <a:pt x="1032" y="462"/>
                  </a:lnTo>
                  <a:lnTo>
                    <a:pt x="1030" y="436"/>
                  </a:lnTo>
                  <a:lnTo>
                    <a:pt x="1024" y="412"/>
                  </a:lnTo>
                  <a:lnTo>
                    <a:pt x="1020" y="386"/>
                  </a:lnTo>
                  <a:lnTo>
                    <a:pt x="1012" y="362"/>
                  </a:lnTo>
                  <a:lnTo>
                    <a:pt x="1004" y="338"/>
                  </a:lnTo>
                  <a:lnTo>
                    <a:pt x="994" y="314"/>
                  </a:lnTo>
                  <a:lnTo>
                    <a:pt x="984" y="292"/>
                  </a:lnTo>
                  <a:lnTo>
                    <a:pt x="974" y="270"/>
                  </a:lnTo>
                  <a:lnTo>
                    <a:pt x="960" y="248"/>
                  </a:lnTo>
                  <a:lnTo>
                    <a:pt x="948" y="228"/>
                  </a:lnTo>
                  <a:lnTo>
                    <a:pt x="918" y="188"/>
                  </a:lnTo>
                  <a:lnTo>
                    <a:pt x="884" y="150"/>
                  </a:lnTo>
                  <a:lnTo>
                    <a:pt x="848" y="118"/>
                  </a:lnTo>
                  <a:lnTo>
                    <a:pt x="808" y="88"/>
                  </a:lnTo>
                  <a:lnTo>
                    <a:pt x="786" y="74"/>
                  </a:lnTo>
                  <a:lnTo>
                    <a:pt x="764" y="62"/>
                  </a:lnTo>
                  <a:lnTo>
                    <a:pt x="742" y="50"/>
                  </a:lnTo>
                  <a:lnTo>
                    <a:pt x="720" y="40"/>
                  </a:lnTo>
                  <a:lnTo>
                    <a:pt x="696" y="30"/>
                  </a:lnTo>
                  <a:lnTo>
                    <a:pt x="672" y="22"/>
                  </a:lnTo>
                  <a:lnTo>
                    <a:pt x="648" y="16"/>
                  </a:lnTo>
                  <a:lnTo>
                    <a:pt x="622" y="10"/>
                  </a:lnTo>
                  <a:lnTo>
                    <a:pt x="598" y="6"/>
                  </a:lnTo>
                  <a:lnTo>
                    <a:pt x="572" y="2"/>
                  </a:lnTo>
                  <a:lnTo>
                    <a:pt x="546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492" y="0"/>
                  </a:lnTo>
                  <a:lnTo>
                    <a:pt x="466" y="2"/>
                  </a:lnTo>
                  <a:lnTo>
                    <a:pt x="440" y="6"/>
                  </a:lnTo>
                  <a:lnTo>
                    <a:pt x="414" y="10"/>
                  </a:lnTo>
                  <a:lnTo>
                    <a:pt x="390" y="16"/>
                  </a:lnTo>
                  <a:lnTo>
                    <a:pt x="364" y="22"/>
                  </a:lnTo>
                  <a:lnTo>
                    <a:pt x="340" y="30"/>
                  </a:lnTo>
                  <a:lnTo>
                    <a:pt x="318" y="40"/>
                  </a:lnTo>
                  <a:lnTo>
                    <a:pt x="294" y="50"/>
                  </a:lnTo>
                  <a:lnTo>
                    <a:pt x="272" y="60"/>
                  </a:lnTo>
                  <a:lnTo>
                    <a:pt x="250" y="74"/>
                  </a:lnTo>
                  <a:lnTo>
                    <a:pt x="230" y="86"/>
                  </a:lnTo>
                  <a:lnTo>
                    <a:pt x="190" y="116"/>
                  </a:lnTo>
                  <a:lnTo>
                    <a:pt x="152" y="150"/>
                  </a:lnTo>
                  <a:lnTo>
                    <a:pt x="118" y="186"/>
                  </a:lnTo>
                  <a:lnTo>
                    <a:pt x="88" y="226"/>
                  </a:lnTo>
                  <a:lnTo>
                    <a:pt x="76" y="246"/>
                  </a:lnTo>
                  <a:lnTo>
                    <a:pt x="62" y="268"/>
                  </a:lnTo>
                  <a:lnTo>
                    <a:pt x="52" y="290"/>
                  </a:lnTo>
                  <a:lnTo>
                    <a:pt x="40" y="312"/>
                  </a:lnTo>
                  <a:lnTo>
                    <a:pt x="32" y="336"/>
                  </a:lnTo>
                  <a:lnTo>
                    <a:pt x="24" y="360"/>
                  </a:lnTo>
                  <a:lnTo>
                    <a:pt x="16" y="384"/>
                  </a:lnTo>
                  <a:lnTo>
                    <a:pt x="10" y="410"/>
                  </a:lnTo>
                  <a:lnTo>
                    <a:pt x="6" y="434"/>
                  </a:lnTo>
                  <a:lnTo>
                    <a:pt x="2" y="460"/>
                  </a:lnTo>
                  <a:lnTo>
                    <a:pt x="0" y="486"/>
                  </a:lnTo>
                  <a:lnTo>
                    <a:pt x="0" y="5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3567113" y="3074988"/>
              <a:ext cx="650875" cy="16192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3567113" y="3074988"/>
              <a:ext cx="650875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865688" y="3132138"/>
              <a:ext cx="752475" cy="158750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865688" y="3132138"/>
              <a:ext cx="752475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5053013" y="3817938"/>
              <a:ext cx="863600" cy="158750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5053013" y="3817938"/>
              <a:ext cx="863600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4656138" y="4465638"/>
              <a:ext cx="1073150" cy="158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4656138" y="4465638"/>
              <a:ext cx="1073150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8"/>
            <p:cNvSpPr>
              <a:spLocks noChangeArrowheads="1"/>
            </p:cNvSpPr>
            <p:nvPr/>
          </p:nvSpPr>
          <p:spPr bwMode="auto">
            <a:xfrm>
              <a:off x="3328988" y="4459288"/>
              <a:ext cx="822325" cy="16192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19"/>
            <p:cNvSpPr>
              <a:spLocks noChangeArrowheads="1"/>
            </p:cNvSpPr>
            <p:nvPr/>
          </p:nvSpPr>
          <p:spPr bwMode="auto">
            <a:xfrm>
              <a:off x="3328988" y="4459288"/>
              <a:ext cx="822325" cy="1619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0"/>
            <p:cNvSpPr>
              <a:spLocks noChangeArrowheads="1"/>
            </p:cNvSpPr>
            <p:nvPr/>
          </p:nvSpPr>
          <p:spPr bwMode="auto">
            <a:xfrm>
              <a:off x="3227388" y="3744913"/>
              <a:ext cx="638175" cy="158750"/>
            </a:xfrm>
            <a:prstGeom prst="rect">
              <a:avLst/>
            </a:prstGeom>
            <a:solidFill>
              <a:srgbClr val="F4E1D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1"/>
            <p:cNvSpPr>
              <a:spLocks noChangeArrowheads="1"/>
            </p:cNvSpPr>
            <p:nvPr/>
          </p:nvSpPr>
          <p:spPr bwMode="auto">
            <a:xfrm>
              <a:off x="3227388" y="3744913"/>
              <a:ext cx="638175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"/>
            <p:cNvSpPr>
              <a:spLocks noChangeArrowheads="1"/>
            </p:cNvSpPr>
            <p:nvPr/>
          </p:nvSpPr>
          <p:spPr bwMode="auto">
            <a:xfrm>
              <a:off x="5024438" y="3154363"/>
              <a:ext cx="45365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Jugement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294" name="Rectangle 30"/>
            <p:cNvSpPr>
              <a:spLocks noChangeArrowheads="1"/>
            </p:cNvSpPr>
            <p:nvPr/>
          </p:nvSpPr>
          <p:spPr bwMode="auto">
            <a:xfrm>
              <a:off x="5202238" y="3830876"/>
              <a:ext cx="60914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Interprétation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03" name="Rectangle 39"/>
            <p:cNvSpPr>
              <a:spLocks noChangeArrowheads="1"/>
            </p:cNvSpPr>
            <p:nvPr/>
          </p:nvSpPr>
          <p:spPr bwMode="auto">
            <a:xfrm>
              <a:off x="4900026" y="4484688"/>
              <a:ext cx="7277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Compréhension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1" name="Rectangle 47"/>
            <p:cNvSpPr>
              <a:spLocks noChangeArrowheads="1"/>
            </p:cNvSpPr>
            <p:nvPr/>
          </p:nvSpPr>
          <p:spPr bwMode="auto">
            <a:xfrm>
              <a:off x="3476418" y="4481513"/>
              <a:ext cx="58028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Investigation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17" name="Rectangle 53"/>
            <p:cNvSpPr>
              <a:spLocks noChangeArrowheads="1"/>
            </p:cNvSpPr>
            <p:nvPr/>
          </p:nvSpPr>
          <p:spPr bwMode="auto">
            <a:xfrm>
              <a:off x="3402087" y="3781815"/>
              <a:ext cx="35105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Soutien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321" name="Rectangle 57"/>
            <p:cNvSpPr>
              <a:spLocks noChangeArrowheads="1"/>
            </p:cNvSpPr>
            <p:nvPr/>
          </p:nvSpPr>
          <p:spPr bwMode="auto">
            <a:xfrm>
              <a:off x="3700463" y="3094394"/>
              <a:ext cx="3943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Décision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412298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835696" y="6503989"/>
            <a:ext cx="583264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PART DES RÉSULTATS FAUSSÉS ET ANONYMAT DU QUESTIONNAIRE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65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QUESTIONNAIRE ÉCRIT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685427" y="2702376"/>
            <a:ext cx="3872864" cy="2052000"/>
            <a:chOff x="3302000" y="2917825"/>
            <a:chExt cx="2353655" cy="1247061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02000" y="2924175"/>
              <a:ext cx="22923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4505325" y="3089275"/>
              <a:ext cx="409575" cy="8858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482975" y="3089275"/>
              <a:ext cx="409575" cy="88582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330575" y="3000375"/>
              <a:ext cx="1812925" cy="1098550"/>
            </a:xfrm>
            <a:custGeom>
              <a:avLst/>
              <a:gdLst>
                <a:gd name="T0" fmla="*/ 0 w 1142"/>
                <a:gd name="T1" fmla="*/ 0 h 692"/>
                <a:gd name="T2" fmla="*/ 0 w 1142"/>
                <a:gd name="T3" fmla="*/ 692 h 692"/>
                <a:gd name="T4" fmla="*/ 1142 w 1142"/>
                <a:gd name="T5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2" h="692">
                  <a:moveTo>
                    <a:pt x="0" y="0"/>
                  </a:moveTo>
                  <a:lnTo>
                    <a:pt x="0" y="692"/>
                  </a:lnTo>
                  <a:lnTo>
                    <a:pt x="1142" y="69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121275" y="40671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121275" y="40671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302000" y="2946400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302000" y="2946400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482975" y="3101975"/>
              <a:ext cx="1431925" cy="879475"/>
            </a:xfrm>
            <a:custGeom>
              <a:avLst/>
              <a:gdLst>
                <a:gd name="T0" fmla="*/ 0 w 902"/>
                <a:gd name="T1" fmla="*/ 554 h 554"/>
                <a:gd name="T2" fmla="*/ 0 w 902"/>
                <a:gd name="T3" fmla="*/ 554 h 554"/>
                <a:gd name="T4" fmla="*/ 32 w 902"/>
                <a:gd name="T5" fmla="*/ 550 h 554"/>
                <a:gd name="T6" fmla="*/ 62 w 902"/>
                <a:gd name="T7" fmla="*/ 542 h 554"/>
                <a:gd name="T8" fmla="*/ 88 w 902"/>
                <a:gd name="T9" fmla="*/ 534 h 554"/>
                <a:gd name="T10" fmla="*/ 114 w 902"/>
                <a:gd name="T11" fmla="*/ 522 h 554"/>
                <a:gd name="T12" fmla="*/ 136 w 902"/>
                <a:gd name="T13" fmla="*/ 508 h 554"/>
                <a:gd name="T14" fmla="*/ 156 w 902"/>
                <a:gd name="T15" fmla="*/ 492 h 554"/>
                <a:gd name="T16" fmla="*/ 176 w 902"/>
                <a:gd name="T17" fmla="*/ 474 h 554"/>
                <a:gd name="T18" fmla="*/ 194 w 902"/>
                <a:gd name="T19" fmla="*/ 454 h 554"/>
                <a:gd name="T20" fmla="*/ 210 w 902"/>
                <a:gd name="T21" fmla="*/ 434 h 554"/>
                <a:gd name="T22" fmla="*/ 224 w 902"/>
                <a:gd name="T23" fmla="*/ 412 h 554"/>
                <a:gd name="T24" fmla="*/ 238 w 902"/>
                <a:gd name="T25" fmla="*/ 390 h 554"/>
                <a:gd name="T26" fmla="*/ 250 w 902"/>
                <a:gd name="T27" fmla="*/ 366 h 554"/>
                <a:gd name="T28" fmla="*/ 272 w 902"/>
                <a:gd name="T29" fmla="*/ 316 h 554"/>
                <a:gd name="T30" fmla="*/ 290 w 902"/>
                <a:gd name="T31" fmla="*/ 266 h 554"/>
                <a:gd name="T32" fmla="*/ 322 w 902"/>
                <a:gd name="T33" fmla="*/ 168 h 554"/>
                <a:gd name="T34" fmla="*/ 338 w 902"/>
                <a:gd name="T35" fmla="*/ 122 h 554"/>
                <a:gd name="T36" fmla="*/ 354 w 902"/>
                <a:gd name="T37" fmla="*/ 82 h 554"/>
                <a:gd name="T38" fmla="*/ 364 w 902"/>
                <a:gd name="T39" fmla="*/ 64 h 554"/>
                <a:gd name="T40" fmla="*/ 374 w 902"/>
                <a:gd name="T41" fmla="*/ 48 h 554"/>
                <a:gd name="T42" fmla="*/ 384 w 902"/>
                <a:gd name="T43" fmla="*/ 34 h 554"/>
                <a:gd name="T44" fmla="*/ 396 w 902"/>
                <a:gd name="T45" fmla="*/ 22 h 554"/>
                <a:gd name="T46" fmla="*/ 410 w 902"/>
                <a:gd name="T47" fmla="*/ 14 h 554"/>
                <a:gd name="T48" fmla="*/ 424 w 902"/>
                <a:gd name="T49" fmla="*/ 6 h 554"/>
                <a:gd name="T50" fmla="*/ 438 w 902"/>
                <a:gd name="T51" fmla="*/ 2 h 554"/>
                <a:gd name="T52" fmla="*/ 456 w 902"/>
                <a:gd name="T53" fmla="*/ 0 h 554"/>
                <a:gd name="T54" fmla="*/ 456 w 902"/>
                <a:gd name="T55" fmla="*/ 0 h 554"/>
                <a:gd name="T56" fmla="*/ 470 w 902"/>
                <a:gd name="T57" fmla="*/ 2 h 554"/>
                <a:gd name="T58" fmla="*/ 484 w 902"/>
                <a:gd name="T59" fmla="*/ 6 h 554"/>
                <a:gd name="T60" fmla="*/ 496 w 902"/>
                <a:gd name="T61" fmla="*/ 12 h 554"/>
                <a:gd name="T62" fmla="*/ 508 w 902"/>
                <a:gd name="T63" fmla="*/ 22 h 554"/>
                <a:gd name="T64" fmla="*/ 518 w 902"/>
                <a:gd name="T65" fmla="*/ 34 h 554"/>
                <a:gd name="T66" fmla="*/ 528 w 902"/>
                <a:gd name="T67" fmla="*/ 48 h 554"/>
                <a:gd name="T68" fmla="*/ 538 w 902"/>
                <a:gd name="T69" fmla="*/ 62 h 554"/>
                <a:gd name="T70" fmla="*/ 546 w 902"/>
                <a:gd name="T71" fmla="*/ 80 h 554"/>
                <a:gd name="T72" fmla="*/ 564 w 902"/>
                <a:gd name="T73" fmla="*/ 118 h 554"/>
                <a:gd name="T74" fmla="*/ 580 w 902"/>
                <a:gd name="T75" fmla="*/ 162 h 554"/>
                <a:gd name="T76" fmla="*/ 614 w 902"/>
                <a:gd name="T77" fmla="*/ 258 h 554"/>
                <a:gd name="T78" fmla="*/ 634 w 902"/>
                <a:gd name="T79" fmla="*/ 308 h 554"/>
                <a:gd name="T80" fmla="*/ 656 w 902"/>
                <a:gd name="T81" fmla="*/ 356 h 554"/>
                <a:gd name="T82" fmla="*/ 668 w 902"/>
                <a:gd name="T83" fmla="*/ 380 h 554"/>
                <a:gd name="T84" fmla="*/ 682 w 902"/>
                <a:gd name="T85" fmla="*/ 402 h 554"/>
                <a:gd name="T86" fmla="*/ 698 w 902"/>
                <a:gd name="T87" fmla="*/ 424 h 554"/>
                <a:gd name="T88" fmla="*/ 714 w 902"/>
                <a:gd name="T89" fmla="*/ 444 h 554"/>
                <a:gd name="T90" fmla="*/ 732 w 902"/>
                <a:gd name="T91" fmla="*/ 464 h 554"/>
                <a:gd name="T92" fmla="*/ 750 w 902"/>
                <a:gd name="T93" fmla="*/ 482 h 554"/>
                <a:gd name="T94" fmla="*/ 770 w 902"/>
                <a:gd name="T95" fmla="*/ 498 h 554"/>
                <a:gd name="T96" fmla="*/ 792 w 902"/>
                <a:gd name="T97" fmla="*/ 514 h 554"/>
                <a:gd name="T98" fmla="*/ 816 w 902"/>
                <a:gd name="T99" fmla="*/ 526 h 554"/>
                <a:gd name="T100" fmla="*/ 842 w 902"/>
                <a:gd name="T101" fmla="*/ 536 h 554"/>
                <a:gd name="T102" fmla="*/ 872 w 902"/>
                <a:gd name="T103" fmla="*/ 544 h 554"/>
                <a:gd name="T104" fmla="*/ 902 w 902"/>
                <a:gd name="T105" fmla="*/ 55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2" h="554">
                  <a:moveTo>
                    <a:pt x="0" y="554"/>
                  </a:moveTo>
                  <a:lnTo>
                    <a:pt x="0" y="554"/>
                  </a:lnTo>
                  <a:lnTo>
                    <a:pt x="32" y="550"/>
                  </a:lnTo>
                  <a:lnTo>
                    <a:pt x="62" y="542"/>
                  </a:lnTo>
                  <a:lnTo>
                    <a:pt x="88" y="534"/>
                  </a:lnTo>
                  <a:lnTo>
                    <a:pt x="114" y="522"/>
                  </a:lnTo>
                  <a:lnTo>
                    <a:pt x="136" y="508"/>
                  </a:lnTo>
                  <a:lnTo>
                    <a:pt x="156" y="492"/>
                  </a:lnTo>
                  <a:lnTo>
                    <a:pt x="176" y="474"/>
                  </a:lnTo>
                  <a:lnTo>
                    <a:pt x="194" y="454"/>
                  </a:lnTo>
                  <a:lnTo>
                    <a:pt x="210" y="434"/>
                  </a:lnTo>
                  <a:lnTo>
                    <a:pt x="224" y="412"/>
                  </a:lnTo>
                  <a:lnTo>
                    <a:pt x="238" y="390"/>
                  </a:lnTo>
                  <a:lnTo>
                    <a:pt x="250" y="366"/>
                  </a:lnTo>
                  <a:lnTo>
                    <a:pt x="272" y="316"/>
                  </a:lnTo>
                  <a:lnTo>
                    <a:pt x="290" y="266"/>
                  </a:lnTo>
                  <a:lnTo>
                    <a:pt x="322" y="168"/>
                  </a:lnTo>
                  <a:lnTo>
                    <a:pt x="338" y="122"/>
                  </a:lnTo>
                  <a:lnTo>
                    <a:pt x="354" y="82"/>
                  </a:lnTo>
                  <a:lnTo>
                    <a:pt x="364" y="64"/>
                  </a:lnTo>
                  <a:lnTo>
                    <a:pt x="374" y="48"/>
                  </a:lnTo>
                  <a:lnTo>
                    <a:pt x="384" y="34"/>
                  </a:lnTo>
                  <a:lnTo>
                    <a:pt x="396" y="22"/>
                  </a:lnTo>
                  <a:lnTo>
                    <a:pt x="410" y="14"/>
                  </a:lnTo>
                  <a:lnTo>
                    <a:pt x="424" y="6"/>
                  </a:lnTo>
                  <a:lnTo>
                    <a:pt x="438" y="2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70" y="2"/>
                  </a:lnTo>
                  <a:lnTo>
                    <a:pt x="484" y="6"/>
                  </a:lnTo>
                  <a:lnTo>
                    <a:pt x="496" y="12"/>
                  </a:lnTo>
                  <a:lnTo>
                    <a:pt x="508" y="22"/>
                  </a:lnTo>
                  <a:lnTo>
                    <a:pt x="518" y="34"/>
                  </a:lnTo>
                  <a:lnTo>
                    <a:pt x="528" y="48"/>
                  </a:lnTo>
                  <a:lnTo>
                    <a:pt x="538" y="62"/>
                  </a:lnTo>
                  <a:lnTo>
                    <a:pt x="546" y="80"/>
                  </a:lnTo>
                  <a:lnTo>
                    <a:pt x="564" y="118"/>
                  </a:lnTo>
                  <a:lnTo>
                    <a:pt x="580" y="162"/>
                  </a:lnTo>
                  <a:lnTo>
                    <a:pt x="614" y="258"/>
                  </a:lnTo>
                  <a:lnTo>
                    <a:pt x="634" y="308"/>
                  </a:lnTo>
                  <a:lnTo>
                    <a:pt x="656" y="356"/>
                  </a:lnTo>
                  <a:lnTo>
                    <a:pt x="668" y="380"/>
                  </a:lnTo>
                  <a:lnTo>
                    <a:pt x="682" y="402"/>
                  </a:lnTo>
                  <a:lnTo>
                    <a:pt x="698" y="424"/>
                  </a:lnTo>
                  <a:lnTo>
                    <a:pt x="714" y="444"/>
                  </a:lnTo>
                  <a:lnTo>
                    <a:pt x="732" y="464"/>
                  </a:lnTo>
                  <a:lnTo>
                    <a:pt x="750" y="482"/>
                  </a:lnTo>
                  <a:lnTo>
                    <a:pt x="770" y="498"/>
                  </a:lnTo>
                  <a:lnTo>
                    <a:pt x="792" y="514"/>
                  </a:lnTo>
                  <a:lnTo>
                    <a:pt x="816" y="526"/>
                  </a:lnTo>
                  <a:lnTo>
                    <a:pt x="842" y="536"/>
                  </a:lnTo>
                  <a:lnTo>
                    <a:pt x="872" y="544"/>
                  </a:lnTo>
                  <a:lnTo>
                    <a:pt x="902" y="550"/>
                  </a:lnTo>
                </a:path>
              </a:pathLst>
            </a:custGeom>
            <a:noFill/>
            <a:ln w="127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 flipV="1">
              <a:off x="4359275" y="3863975"/>
              <a:ext cx="187325" cy="571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4518025" y="3841750"/>
              <a:ext cx="79375" cy="57150"/>
            </a:xfrm>
            <a:custGeom>
              <a:avLst/>
              <a:gdLst>
                <a:gd name="T0" fmla="*/ 50 w 50"/>
                <a:gd name="T1" fmla="*/ 4 h 36"/>
                <a:gd name="T2" fmla="*/ 10 w 50"/>
                <a:gd name="T3" fmla="*/ 36 h 36"/>
                <a:gd name="T4" fmla="*/ 16 w 50"/>
                <a:gd name="T5" fmla="*/ 14 h 36"/>
                <a:gd name="T6" fmla="*/ 0 w 50"/>
                <a:gd name="T7" fmla="*/ 0 h 36"/>
                <a:gd name="T8" fmla="*/ 50 w 50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50" y="4"/>
                  </a:moveTo>
                  <a:lnTo>
                    <a:pt x="10" y="36"/>
                  </a:lnTo>
                  <a:lnTo>
                    <a:pt x="16" y="14"/>
                  </a:lnTo>
                  <a:lnTo>
                    <a:pt x="0" y="0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4518025" y="3841750"/>
              <a:ext cx="79375" cy="57150"/>
            </a:xfrm>
            <a:custGeom>
              <a:avLst/>
              <a:gdLst>
                <a:gd name="T0" fmla="*/ 50 w 50"/>
                <a:gd name="T1" fmla="*/ 4 h 36"/>
                <a:gd name="T2" fmla="*/ 10 w 50"/>
                <a:gd name="T3" fmla="*/ 36 h 36"/>
                <a:gd name="T4" fmla="*/ 16 w 50"/>
                <a:gd name="T5" fmla="*/ 14 h 36"/>
                <a:gd name="T6" fmla="*/ 0 w 50"/>
                <a:gd name="T7" fmla="*/ 0 h 36"/>
                <a:gd name="T8" fmla="*/ 50 w 50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50" y="4"/>
                  </a:moveTo>
                  <a:lnTo>
                    <a:pt x="10" y="36"/>
                  </a:lnTo>
                  <a:lnTo>
                    <a:pt x="16" y="14"/>
                  </a:lnTo>
                  <a:lnTo>
                    <a:pt x="0" y="0"/>
                  </a:lnTo>
                  <a:lnTo>
                    <a:pt x="50" y="4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7"/>
            <p:cNvSpPr>
              <a:spLocks noChangeShapeType="1"/>
            </p:cNvSpPr>
            <p:nvPr/>
          </p:nvSpPr>
          <p:spPr bwMode="auto">
            <a:xfrm flipH="1" flipV="1">
              <a:off x="3698875" y="3660775"/>
              <a:ext cx="327025" cy="2508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3657600" y="3629025"/>
              <a:ext cx="76200" cy="69850"/>
            </a:xfrm>
            <a:custGeom>
              <a:avLst/>
              <a:gdLst>
                <a:gd name="T0" fmla="*/ 0 w 48"/>
                <a:gd name="T1" fmla="*/ 0 h 44"/>
                <a:gd name="T2" fmla="*/ 48 w 48"/>
                <a:gd name="T3" fmla="*/ 12 h 44"/>
                <a:gd name="T4" fmla="*/ 28 w 48"/>
                <a:gd name="T5" fmla="*/ 22 h 44"/>
                <a:gd name="T6" fmla="*/ 26 w 48"/>
                <a:gd name="T7" fmla="*/ 44 h 44"/>
                <a:gd name="T8" fmla="*/ 0 w 4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4">
                  <a:moveTo>
                    <a:pt x="0" y="0"/>
                  </a:moveTo>
                  <a:lnTo>
                    <a:pt x="48" y="12"/>
                  </a:lnTo>
                  <a:lnTo>
                    <a:pt x="28" y="22"/>
                  </a:lnTo>
                  <a:lnTo>
                    <a:pt x="26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3657600" y="3629025"/>
              <a:ext cx="76200" cy="69850"/>
            </a:xfrm>
            <a:custGeom>
              <a:avLst/>
              <a:gdLst>
                <a:gd name="T0" fmla="*/ 0 w 48"/>
                <a:gd name="T1" fmla="*/ 0 h 44"/>
                <a:gd name="T2" fmla="*/ 48 w 48"/>
                <a:gd name="T3" fmla="*/ 12 h 44"/>
                <a:gd name="T4" fmla="*/ 28 w 48"/>
                <a:gd name="T5" fmla="*/ 22 h 44"/>
                <a:gd name="T6" fmla="*/ 26 w 48"/>
                <a:gd name="T7" fmla="*/ 44 h 44"/>
                <a:gd name="T8" fmla="*/ 0 w 4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4">
                  <a:moveTo>
                    <a:pt x="0" y="0"/>
                  </a:moveTo>
                  <a:lnTo>
                    <a:pt x="48" y="12"/>
                  </a:lnTo>
                  <a:lnTo>
                    <a:pt x="28" y="22"/>
                  </a:lnTo>
                  <a:lnTo>
                    <a:pt x="26" y="44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0"/>
            <p:cNvSpPr>
              <a:spLocks noChangeArrowheads="1"/>
            </p:cNvSpPr>
            <p:nvPr/>
          </p:nvSpPr>
          <p:spPr bwMode="auto">
            <a:xfrm>
              <a:off x="3413125" y="2917825"/>
              <a:ext cx="137377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Fréquence de chaque résultat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25" name="Rectangle 37"/>
            <p:cNvSpPr>
              <a:spLocks noChangeArrowheads="1"/>
            </p:cNvSpPr>
            <p:nvPr/>
          </p:nvSpPr>
          <p:spPr bwMode="auto">
            <a:xfrm>
              <a:off x="5226050" y="4041775"/>
              <a:ext cx="42960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Résultats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3330" name="Rectangle 42"/>
            <p:cNvSpPr>
              <a:spLocks noChangeArrowheads="1"/>
            </p:cNvSpPr>
            <p:nvPr/>
          </p:nvSpPr>
          <p:spPr bwMode="auto">
            <a:xfrm>
              <a:off x="3968906" y="3876493"/>
              <a:ext cx="4600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Parties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tronquées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01110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67744" y="6503989"/>
            <a:ext cx="4680519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ÉTAPES DE LA RÉALISATION D’UN QUESTIONNAIRE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65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QUESTIONNAIRE ÉCRIT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450266" y="2269390"/>
            <a:ext cx="2197517" cy="3024000"/>
            <a:chOff x="3705225" y="2420938"/>
            <a:chExt cx="1806575" cy="2486025"/>
          </a:xfrm>
        </p:grpSpPr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3705225" y="2420938"/>
              <a:ext cx="1806575" cy="2486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3708400" y="2424113"/>
              <a:ext cx="520700" cy="2473325"/>
            </a:xfrm>
            <a:custGeom>
              <a:avLst/>
              <a:gdLst>
                <a:gd name="T0" fmla="*/ 0 w 328"/>
                <a:gd name="T1" fmla="*/ 1168 h 1558"/>
                <a:gd name="T2" fmla="*/ 82 w 328"/>
                <a:gd name="T3" fmla="*/ 1168 h 1558"/>
                <a:gd name="T4" fmla="*/ 82 w 328"/>
                <a:gd name="T5" fmla="*/ 0 h 1558"/>
                <a:gd name="T6" fmla="*/ 246 w 328"/>
                <a:gd name="T7" fmla="*/ 0 h 1558"/>
                <a:gd name="T8" fmla="*/ 246 w 328"/>
                <a:gd name="T9" fmla="*/ 1168 h 1558"/>
                <a:gd name="T10" fmla="*/ 328 w 328"/>
                <a:gd name="T11" fmla="*/ 1168 h 1558"/>
                <a:gd name="T12" fmla="*/ 164 w 328"/>
                <a:gd name="T13" fmla="*/ 1558 h 1558"/>
                <a:gd name="T14" fmla="*/ 0 w 328"/>
                <a:gd name="T15" fmla="*/ 1168 h 1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558">
                  <a:moveTo>
                    <a:pt x="0" y="1168"/>
                  </a:moveTo>
                  <a:lnTo>
                    <a:pt x="82" y="1168"/>
                  </a:lnTo>
                  <a:lnTo>
                    <a:pt x="82" y="0"/>
                  </a:lnTo>
                  <a:lnTo>
                    <a:pt x="246" y="0"/>
                  </a:lnTo>
                  <a:lnTo>
                    <a:pt x="246" y="1168"/>
                  </a:lnTo>
                  <a:lnTo>
                    <a:pt x="328" y="1168"/>
                  </a:lnTo>
                  <a:lnTo>
                    <a:pt x="164" y="1558"/>
                  </a:lnTo>
                  <a:lnTo>
                    <a:pt x="0" y="1168"/>
                  </a:lnTo>
                  <a:close/>
                </a:path>
              </a:pathLst>
            </a:custGeom>
            <a:solidFill>
              <a:srgbClr val="FF66CC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3708400" y="2424113"/>
              <a:ext cx="520700" cy="2473325"/>
            </a:xfrm>
            <a:custGeom>
              <a:avLst/>
              <a:gdLst>
                <a:gd name="T0" fmla="*/ 0 w 328"/>
                <a:gd name="T1" fmla="*/ 1168 h 1558"/>
                <a:gd name="T2" fmla="*/ 82 w 328"/>
                <a:gd name="T3" fmla="*/ 1168 h 1558"/>
                <a:gd name="T4" fmla="*/ 82 w 328"/>
                <a:gd name="T5" fmla="*/ 0 h 1558"/>
                <a:gd name="T6" fmla="*/ 246 w 328"/>
                <a:gd name="T7" fmla="*/ 0 h 1558"/>
                <a:gd name="T8" fmla="*/ 246 w 328"/>
                <a:gd name="T9" fmla="*/ 1168 h 1558"/>
                <a:gd name="T10" fmla="*/ 328 w 328"/>
                <a:gd name="T11" fmla="*/ 1168 h 1558"/>
                <a:gd name="T12" fmla="*/ 164 w 328"/>
                <a:gd name="T13" fmla="*/ 1558 h 1558"/>
                <a:gd name="T14" fmla="*/ 0 w 328"/>
                <a:gd name="T15" fmla="*/ 1168 h 1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558">
                  <a:moveTo>
                    <a:pt x="0" y="1168"/>
                  </a:moveTo>
                  <a:lnTo>
                    <a:pt x="82" y="1168"/>
                  </a:lnTo>
                  <a:lnTo>
                    <a:pt x="82" y="0"/>
                  </a:lnTo>
                  <a:lnTo>
                    <a:pt x="246" y="0"/>
                  </a:lnTo>
                  <a:lnTo>
                    <a:pt x="246" y="1168"/>
                  </a:lnTo>
                  <a:lnTo>
                    <a:pt x="328" y="1168"/>
                  </a:lnTo>
                  <a:lnTo>
                    <a:pt x="164" y="1558"/>
                  </a:lnTo>
                  <a:lnTo>
                    <a:pt x="0" y="1168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9"/>
            <p:cNvSpPr>
              <a:spLocks noChangeArrowheads="1"/>
            </p:cNvSpPr>
            <p:nvPr/>
          </p:nvSpPr>
          <p:spPr bwMode="auto">
            <a:xfrm>
              <a:off x="3902075" y="2640013"/>
              <a:ext cx="1323975" cy="282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10"/>
            <p:cNvSpPr>
              <a:spLocks noChangeArrowheads="1"/>
            </p:cNvSpPr>
            <p:nvPr/>
          </p:nvSpPr>
          <p:spPr bwMode="auto">
            <a:xfrm>
              <a:off x="3902075" y="2640013"/>
              <a:ext cx="1323975" cy="282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1"/>
            <p:cNvSpPr>
              <a:spLocks noChangeArrowheads="1"/>
            </p:cNvSpPr>
            <p:nvPr/>
          </p:nvSpPr>
          <p:spPr bwMode="auto">
            <a:xfrm>
              <a:off x="3902075" y="2970213"/>
              <a:ext cx="1323975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2"/>
            <p:cNvSpPr>
              <a:spLocks noChangeArrowheads="1"/>
            </p:cNvSpPr>
            <p:nvPr/>
          </p:nvSpPr>
          <p:spPr bwMode="auto">
            <a:xfrm>
              <a:off x="3902075" y="2970213"/>
              <a:ext cx="1323975" cy="279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3"/>
            <p:cNvSpPr>
              <a:spLocks noChangeArrowheads="1"/>
            </p:cNvSpPr>
            <p:nvPr/>
          </p:nvSpPr>
          <p:spPr bwMode="auto">
            <a:xfrm>
              <a:off x="3902075" y="3297238"/>
              <a:ext cx="1323975" cy="282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14"/>
            <p:cNvSpPr>
              <a:spLocks noChangeArrowheads="1"/>
            </p:cNvSpPr>
            <p:nvPr/>
          </p:nvSpPr>
          <p:spPr bwMode="auto">
            <a:xfrm>
              <a:off x="3902075" y="3297238"/>
              <a:ext cx="1323975" cy="2825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15"/>
            <p:cNvSpPr>
              <a:spLocks noChangeArrowheads="1"/>
            </p:cNvSpPr>
            <p:nvPr/>
          </p:nvSpPr>
          <p:spPr bwMode="auto">
            <a:xfrm>
              <a:off x="3902075" y="3627438"/>
              <a:ext cx="1323975" cy="282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16"/>
            <p:cNvSpPr>
              <a:spLocks noChangeArrowheads="1"/>
            </p:cNvSpPr>
            <p:nvPr/>
          </p:nvSpPr>
          <p:spPr bwMode="auto">
            <a:xfrm>
              <a:off x="3902075" y="3627438"/>
              <a:ext cx="1323975" cy="282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17"/>
            <p:cNvSpPr>
              <a:spLocks noChangeArrowheads="1"/>
            </p:cNvSpPr>
            <p:nvPr/>
          </p:nvSpPr>
          <p:spPr bwMode="auto">
            <a:xfrm>
              <a:off x="3902075" y="3957638"/>
              <a:ext cx="1323975" cy="282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6" name="Rectangle 18"/>
            <p:cNvSpPr>
              <a:spLocks noChangeArrowheads="1"/>
            </p:cNvSpPr>
            <p:nvPr/>
          </p:nvSpPr>
          <p:spPr bwMode="auto">
            <a:xfrm>
              <a:off x="3902075" y="3957638"/>
              <a:ext cx="1323975" cy="282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37" name="Rectangle 19"/>
            <p:cNvSpPr>
              <a:spLocks noChangeArrowheads="1"/>
            </p:cNvSpPr>
            <p:nvPr/>
          </p:nvSpPr>
          <p:spPr bwMode="auto">
            <a:xfrm>
              <a:off x="3902075" y="4287838"/>
              <a:ext cx="1323975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0" name="Rectangle 20"/>
            <p:cNvSpPr>
              <a:spLocks noChangeArrowheads="1"/>
            </p:cNvSpPr>
            <p:nvPr/>
          </p:nvSpPr>
          <p:spPr bwMode="auto">
            <a:xfrm>
              <a:off x="3902075" y="4287838"/>
              <a:ext cx="1323975" cy="279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1" name="Freeform 21"/>
            <p:cNvSpPr>
              <a:spLocks/>
            </p:cNvSpPr>
            <p:nvPr/>
          </p:nvSpPr>
          <p:spPr bwMode="auto">
            <a:xfrm>
              <a:off x="5267325" y="264953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2 h 152"/>
                <a:gd name="T10" fmla="*/ 22 w 152"/>
                <a:gd name="T11" fmla="*/ 22 h 152"/>
                <a:gd name="T12" fmla="*/ 34 w 152"/>
                <a:gd name="T13" fmla="*/ 12 h 152"/>
                <a:gd name="T14" fmla="*/ 46 w 152"/>
                <a:gd name="T15" fmla="*/ 6 h 152"/>
                <a:gd name="T16" fmla="*/ 60 w 152"/>
                <a:gd name="T17" fmla="*/ 0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0 h 152"/>
                <a:gd name="T24" fmla="*/ 106 w 152"/>
                <a:gd name="T25" fmla="*/ 6 h 152"/>
                <a:gd name="T26" fmla="*/ 118 w 152"/>
                <a:gd name="T27" fmla="*/ 12 h 152"/>
                <a:gd name="T28" fmla="*/ 130 w 152"/>
                <a:gd name="T29" fmla="*/ 22 h 152"/>
                <a:gd name="T30" fmla="*/ 138 w 152"/>
                <a:gd name="T31" fmla="*/ 32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18 h 152"/>
                <a:gd name="T46" fmla="*/ 130 w 152"/>
                <a:gd name="T47" fmla="*/ 130 h 152"/>
                <a:gd name="T48" fmla="*/ 118 w 152"/>
                <a:gd name="T49" fmla="*/ 138 h 152"/>
                <a:gd name="T50" fmla="*/ 106 w 152"/>
                <a:gd name="T51" fmla="*/ 146 h 152"/>
                <a:gd name="T52" fmla="*/ 92 w 152"/>
                <a:gd name="T53" fmla="*/ 150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0 h 152"/>
                <a:gd name="T60" fmla="*/ 46 w 152"/>
                <a:gd name="T61" fmla="*/ 146 h 152"/>
                <a:gd name="T62" fmla="*/ 34 w 152"/>
                <a:gd name="T63" fmla="*/ 138 h 152"/>
                <a:gd name="T64" fmla="*/ 22 w 152"/>
                <a:gd name="T65" fmla="*/ 130 h 152"/>
                <a:gd name="T66" fmla="*/ 12 w 152"/>
                <a:gd name="T67" fmla="*/ 118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0"/>
                  </a:lnTo>
                  <a:lnTo>
                    <a:pt x="106" y="6"/>
                  </a:lnTo>
                  <a:lnTo>
                    <a:pt x="118" y="12"/>
                  </a:lnTo>
                  <a:lnTo>
                    <a:pt x="130" y="22"/>
                  </a:lnTo>
                  <a:lnTo>
                    <a:pt x="138" y="32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30" y="130"/>
                  </a:lnTo>
                  <a:lnTo>
                    <a:pt x="118" y="138"/>
                  </a:lnTo>
                  <a:lnTo>
                    <a:pt x="106" y="146"/>
                  </a:lnTo>
                  <a:lnTo>
                    <a:pt x="92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38"/>
                  </a:lnTo>
                  <a:lnTo>
                    <a:pt x="22" y="130"/>
                  </a:lnTo>
                  <a:lnTo>
                    <a:pt x="12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2" name="Freeform 22"/>
            <p:cNvSpPr>
              <a:spLocks/>
            </p:cNvSpPr>
            <p:nvPr/>
          </p:nvSpPr>
          <p:spPr bwMode="auto">
            <a:xfrm>
              <a:off x="5267325" y="264953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2 h 152"/>
                <a:gd name="T10" fmla="*/ 22 w 152"/>
                <a:gd name="T11" fmla="*/ 22 h 152"/>
                <a:gd name="T12" fmla="*/ 34 w 152"/>
                <a:gd name="T13" fmla="*/ 12 h 152"/>
                <a:gd name="T14" fmla="*/ 46 w 152"/>
                <a:gd name="T15" fmla="*/ 6 h 152"/>
                <a:gd name="T16" fmla="*/ 60 w 152"/>
                <a:gd name="T17" fmla="*/ 0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0 h 152"/>
                <a:gd name="T24" fmla="*/ 106 w 152"/>
                <a:gd name="T25" fmla="*/ 6 h 152"/>
                <a:gd name="T26" fmla="*/ 118 w 152"/>
                <a:gd name="T27" fmla="*/ 12 h 152"/>
                <a:gd name="T28" fmla="*/ 130 w 152"/>
                <a:gd name="T29" fmla="*/ 22 h 152"/>
                <a:gd name="T30" fmla="*/ 138 w 152"/>
                <a:gd name="T31" fmla="*/ 32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18 h 152"/>
                <a:gd name="T46" fmla="*/ 130 w 152"/>
                <a:gd name="T47" fmla="*/ 130 h 152"/>
                <a:gd name="T48" fmla="*/ 118 w 152"/>
                <a:gd name="T49" fmla="*/ 138 h 152"/>
                <a:gd name="T50" fmla="*/ 106 w 152"/>
                <a:gd name="T51" fmla="*/ 146 h 152"/>
                <a:gd name="T52" fmla="*/ 92 w 152"/>
                <a:gd name="T53" fmla="*/ 150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0 h 152"/>
                <a:gd name="T60" fmla="*/ 46 w 152"/>
                <a:gd name="T61" fmla="*/ 146 h 152"/>
                <a:gd name="T62" fmla="*/ 34 w 152"/>
                <a:gd name="T63" fmla="*/ 138 h 152"/>
                <a:gd name="T64" fmla="*/ 22 w 152"/>
                <a:gd name="T65" fmla="*/ 130 h 152"/>
                <a:gd name="T66" fmla="*/ 12 w 152"/>
                <a:gd name="T67" fmla="*/ 118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0"/>
                  </a:lnTo>
                  <a:lnTo>
                    <a:pt x="106" y="6"/>
                  </a:lnTo>
                  <a:lnTo>
                    <a:pt x="118" y="12"/>
                  </a:lnTo>
                  <a:lnTo>
                    <a:pt x="130" y="22"/>
                  </a:lnTo>
                  <a:lnTo>
                    <a:pt x="138" y="32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30" y="130"/>
                  </a:lnTo>
                  <a:lnTo>
                    <a:pt x="118" y="138"/>
                  </a:lnTo>
                  <a:lnTo>
                    <a:pt x="106" y="146"/>
                  </a:lnTo>
                  <a:lnTo>
                    <a:pt x="92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38"/>
                  </a:lnTo>
                  <a:lnTo>
                    <a:pt x="22" y="130"/>
                  </a:lnTo>
                  <a:lnTo>
                    <a:pt x="12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3" name="Freeform 23"/>
            <p:cNvSpPr>
              <a:spLocks/>
            </p:cNvSpPr>
            <p:nvPr/>
          </p:nvSpPr>
          <p:spPr bwMode="auto">
            <a:xfrm>
              <a:off x="5267325" y="297973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4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4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20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2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2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20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2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4" name="Freeform 24"/>
            <p:cNvSpPr>
              <a:spLocks/>
            </p:cNvSpPr>
            <p:nvPr/>
          </p:nvSpPr>
          <p:spPr bwMode="auto">
            <a:xfrm>
              <a:off x="5267325" y="297973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4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4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20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2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2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20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2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5" name="Freeform 25"/>
            <p:cNvSpPr>
              <a:spLocks/>
            </p:cNvSpPr>
            <p:nvPr/>
          </p:nvSpPr>
          <p:spPr bwMode="auto">
            <a:xfrm>
              <a:off x="5267325" y="3309938"/>
              <a:ext cx="241300" cy="244475"/>
            </a:xfrm>
            <a:custGeom>
              <a:avLst/>
              <a:gdLst>
                <a:gd name="T0" fmla="*/ 0 w 152"/>
                <a:gd name="T1" fmla="*/ 78 h 154"/>
                <a:gd name="T2" fmla="*/ 0 w 152"/>
                <a:gd name="T3" fmla="*/ 78 h 154"/>
                <a:gd name="T4" fmla="*/ 2 w 152"/>
                <a:gd name="T5" fmla="*/ 62 h 154"/>
                <a:gd name="T6" fmla="*/ 6 w 152"/>
                <a:gd name="T7" fmla="*/ 48 h 154"/>
                <a:gd name="T8" fmla="*/ 12 w 152"/>
                <a:gd name="T9" fmla="*/ 34 h 154"/>
                <a:gd name="T10" fmla="*/ 22 w 152"/>
                <a:gd name="T11" fmla="*/ 24 h 154"/>
                <a:gd name="T12" fmla="*/ 34 w 152"/>
                <a:gd name="T13" fmla="*/ 14 h 154"/>
                <a:gd name="T14" fmla="*/ 46 w 152"/>
                <a:gd name="T15" fmla="*/ 6 h 154"/>
                <a:gd name="T16" fmla="*/ 60 w 152"/>
                <a:gd name="T17" fmla="*/ 2 h 154"/>
                <a:gd name="T18" fmla="*/ 76 w 152"/>
                <a:gd name="T19" fmla="*/ 0 h 154"/>
                <a:gd name="T20" fmla="*/ 76 w 152"/>
                <a:gd name="T21" fmla="*/ 0 h 154"/>
                <a:gd name="T22" fmla="*/ 92 w 152"/>
                <a:gd name="T23" fmla="*/ 2 h 154"/>
                <a:gd name="T24" fmla="*/ 106 w 152"/>
                <a:gd name="T25" fmla="*/ 6 h 154"/>
                <a:gd name="T26" fmla="*/ 118 w 152"/>
                <a:gd name="T27" fmla="*/ 14 h 154"/>
                <a:gd name="T28" fmla="*/ 130 w 152"/>
                <a:gd name="T29" fmla="*/ 24 h 154"/>
                <a:gd name="T30" fmla="*/ 138 w 152"/>
                <a:gd name="T31" fmla="*/ 34 h 154"/>
                <a:gd name="T32" fmla="*/ 146 w 152"/>
                <a:gd name="T33" fmla="*/ 48 h 154"/>
                <a:gd name="T34" fmla="*/ 150 w 152"/>
                <a:gd name="T35" fmla="*/ 62 h 154"/>
                <a:gd name="T36" fmla="*/ 152 w 152"/>
                <a:gd name="T37" fmla="*/ 78 h 154"/>
                <a:gd name="T38" fmla="*/ 152 w 152"/>
                <a:gd name="T39" fmla="*/ 78 h 154"/>
                <a:gd name="T40" fmla="*/ 150 w 152"/>
                <a:gd name="T41" fmla="*/ 92 h 154"/>
                <a:gd name="T42" fmla="*/ 146 w 152"/>
                <a:gd name="T43" fmla="*/ 106 h 154"/>
                <a:gd name="T44" fmla="*/ 138 w 152"/>
                <a:gd name="T45" fmla="*/ 120 h 154"/>
                <a:gd name="T46" fmla="*/ 130 w 152"/>
                <a:gd name="T47" fmla="*/ 132 h 154"/>
                <a:gd name="T48" fmla="*/ 118 w 152"/>
                <a:gd name="T49" fmla="*/ 140 h 154"/>
                <a:gd name="T50" fmla="*/ 106 w 152"/>
                <a:gd name="T51" fmla="*/ 148 h 154"/>
                <a:gd name="T52" fmla="*/ 92 w 152"/>
                <a:gd name="T53" fmla="*/ 152 h 154"/>
                <a:gd name="T54" fmla="*/ 76 w 152"/>
                <a:gd name="T55" fmla="*/ 154 h 154"/>
                <a:gd name="T56" fmla="*/ 76 w 152"/>
                <a:gd name="T57" fmla="*/ 154 h 154"/>
                <a:gd name="T58" fmla="*/ 60 w 152"/>
                <a:gd name="T59" fmla="*/ 152 h 154"/>
                <a:gd name="T60" fmla="*/ 46 w 152"/>
                <a:gd name="T61" fmla="*/ 148 h 154"/>
                <a:gd name="T62" fmla="*/ 34 w 152"/>
                <a:gd name="T63" fmla="*/ 140 h 154"/>
                <a:gd name="T64" fmla="*/ 22 w 152"/>
                <a:gd name="T65" fmla="*/ 132 h 154"/>
                <a:gd name="T66" fmla="*/ 12 w 152"/>
                <a:gd name="T67" fmla="*/ 120 h 154"/>
                <a:gd name="T68" fmla="*/ 6 w 152"/>
                <a:gd name="T69" fmla="*/ 106 h 154"/>
                <a:gd name="T70" fmla="*/ 2 w 152"/>
                <a:gd name="T71" fmla="*/ 92 h 154"/>
                <a:gd name="T72" fmla="*/ 0 w 152"/>
                <a:gd name="T73" fmla="*/ 78 h 154"/>
                <a:gd name="T74" fmla="*/ 0 w 152"/>
                <a:gd name="T75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4">
                  <a:moveTo>
                    <a:pt x="0" y="78"/>
                  </a:moveTo>
                  <a:lnTo>
                    <a:pt x="0" y="78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2" y="34"/>
                  </a:lnTo>
                  <a:lnTo>
                    <a:pt x="22" y="24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4"/>
                  </a:lnTo>
                  <a:lnTo>
                    <a:pt x="138" y="34"/>
                  </a:lnTo>
                  <a:lnTo>
                    <a:pt x="146" y="48"/>
                  </a:lnTo>
                  <a:lnTo>
                    <a:pt x="150" y="62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2"/>
                  </a:lnTo>
                  <a:lnTo>
                    <a:pt x="118" y="140"/>
                  </a:lnTo>
                  <a:lnTo>
                    <a:pt x="106" y="148"/>
                  </a:lnTo>
                  <a:lnTo>
                    <a:pt x="92" y="152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0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2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6" name="Freeform 26"/>
            <p:cNvSpPr>
              <a:spLocks/>
            </p:cNvSpPr>
            <p:nvPr/>
          </p:nvSpPr>
          <p:spPr bwMode="auto">
            <a:xfrm>
              <a:off x="5267325" y="3309938"/>
              <a:ext cx="241300" cy="244475"/>
            </a:xfrm>
            <a:custGeom>
              <a:avLst/>
              <a:gdLst>
                <a:gd name="T0" fmla="*/ 0 w 152"/>
                <a:gd name="T1" fmla="*/ 78 h 154"/>
                <a:gd name="T2" fmla="*/ 0 w 152"/>
                <a:gd name="T3" fmla="*/ 78 h 154"/>
                <a:gd name="T4" fmla="*/ 2 w 152"/>
                <a:gd name="T5" fmla="*/ 62 h 154"/>
                <a:gd name="T6" fmla="*/ 6 w 152"/>
                <a:gd name="T7" fmla="*/ 48 h 154"/>
                <a:gd name="T8" fmla="*/ 12 w 152"/>
                <a:gd name="T9" fmla="*/ 34 h 154"/>
                <a:gd name="T10" fmla="*/ 22 w 152"/>
                <a:gd name="T11" fmla="*/ 24 h 154"/>
                <a:gd name="T12" fmla="*/ 34 w 152"/>
                <a:gd name="T13" fmla="*/ 14 h 154"/>
                <a:gd name="T14" fmla="*/ 46 w 152"/>
                <a:gd name="T15" fmla="*/ 6 h 154"/>
                <a:gd name="T16" fmla="*/ 60 w 152"/>
                <a:gd name="T17" fmla="*/ 2 h 154"/>
                <a:gd name="T18" fmla="*/ 76 w 152"/>
                <a:gd name="T19" fmla="*/ 0 h 154"/>
                <a:gd name="T20" fmla="*/ 76 w 152"/>
                <a:gd name="T21" fmla="*/ 0 h 154"/>
                <a:gd name="T22" fmla="*/ 92 w 152"/>
                <a:gd name="T23" fmla="*/ 2 h 154"/>
                <a:gd name="T24" fmla="*/ 106 w 152"/>
                <a:gd name="T25" fmla="*/ 6 h 154"/>
                <a:gd name="T26" fmla="*/ 118 w 152"/>
                <a:gd name="T27" fmla="*/ 14 h 154"/>
                <a:gd name="T28" fmla="*/ 130 w 152"/>
                <a:gd name="T29" fmla="*/ 24 h 154"/>
                <a:gd name="T30" fmla="*/ 138 w 152"/>
                <a:gd name="T31" fmla="*/ 34 h 154"/>
                <a:gd name="T32" fmla="*/ 146 w 152"/>
                <a:gd name="T33" fmla="*/ 48 h 154"/>
                <a:gd name="T34" fmla="*/ 150 w 152"/>
                <a:gd name="T35" fmla="*/ 62 h 154"/>
                <a:gd name="T36" fmla="*/ 152 w 152"/>
                <a:gd name="T37" fmla="*/ 78 h 154"/>
                <a:gd name="T38" fmla="*/ 152 w 152"/>
                <a:gd name="T39" fmla="*/ 78 h 154"/>
                <a:gd name="T40" fmla="*/ 150 w 152"/>
                <a:gd name="T41" fmla="*/ 92 h 154"/>
                <a:gd name="T42" fmla="*/ 146 w 152"/>
                <a:gd name="T43" fmla="*/ 106 h 154"/>
                <a:gd name="T44" fmla="*/ 138 w 152"/>
                <a:gd name="T45" fmla="*/ 120 h 154"/>
                <a:gd name="T46" fmla="*/ 130 w 152"/>
                <a:gd name="T47" fmla="*/ 132 h 154"/>
                <a:gd name="T48" fmla="*/ 118 w 152"/>
                <a:gd name="T49" fmla="*/ 140 h 154"/>
                <a:gd name="T50" fmla="*/ 106 w 152"/>
                <a:gd name="T51" fmla="*/ 148 h 154"/>
                <a:gd name="T52" fmla="*/ 92 w 152"/>
                <a:gd name="T53" fmla="*/ 152 h 154"/>
                <a:gd name="T54" fmla="*/ 76 w 152"/>
                <a:gd name="T55" fmla="*/ 154 h 154"/>
                <a:gd name="T56" fmla="*/ 76 w 152"/>
                <a:gd name="T57" fmla="*/ 154 h 154"/>
                <a:gd name="T58" fmla="*/ 60 w 152"/>
                <a:gd name="T59" fmla="*/ 152 h 154"/>
                <a:gd name="T60" fmla="*/ 46 w 152"/>
                <a:gd name="T61" fmla="*/ 148 h 154"/>
                <a:gd name="T62" fmla="*/ 34 w 152"/>
                <a:gd name="T63" fmla="*/ 140 h 154"/>
                <a:gd name="T64" fmla="*/ 22 w 152"/>
                <a:gd name="T65" fmla="*/ 132 h 154"/>
                <a:gd name="T66" fmla="*/ 12 w 152"/>
                <a:gd name="T67" fmla="*/ 120 h 154"/>
                <a:gd name="T68" fmla="*/ 6 w 152"/>
                <a:gd name="T69" fmla="*/ 106 h 154"/>
                <a:gd name="T70" fmla="*/ 2 w 152"/>
                <a:gd name="T71" fmla="*/ 92 h 154"/>
                <a:gd name="T72" fmla="*/ 0 w 152"/>
                <a:gd name="T73" fmla="*/ 78 h 154"/>
                <a:gd name="T74" fmla="*/ 0 w 152"/>
                <a:gd name="T75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4">
                  <a:moveTo>
                    <a:pt x="0" y="78"/>
                  </a:moveTo>
                  <a:lnTo>
                    <a:pt x="0" y="78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2" y="34"/>
                  </a:lnTo>
                  <a:lnTo>
                    <a:pt x="22" y="24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4"/>
                  </a:lnTo>
                  <a:lnTo>
                    <a:pt x="138" y="34"/>
                  </a:lnTo>
                  <a:lnTo>
                    <a:pt x="146" y="48"/>
                  </a:lnTo>
                  <a:lnTo>
                    <a:pt x="150" y="62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2"/>
                  </a:lnTo>
                  <a:lnTo>
                    <a:pt x="118" y="140"/>
                  </a:lnTo>
                  <a:lnTo>
                    <a:pt x="106" y="148"/>
                  </a:lnTo>
                  <a:lnTo>
                    <a:pt x="92" y="152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0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2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7" name="Freeform 27"/>
            <p:cNvSpPr>
              <a:spLocks/>
            </p:cNvSpPr>
            <p:nvPr/>
          </p:nvSpPr>
          <p:spPr bwMode="auto">
            <a:xfrm>
              <a:off x="5267325" y="3643313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2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4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4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2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20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2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2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20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2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2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2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8" name="Freeform 28"/>
            <p:cNvSpPr>
              <a:spLocks/>
            </p:cNvSpPr>
            <p:nvPr/>
          </p:nvSpPr>
          <p:spPr bwMode="auto">
            <a:xfrm>
              <a:off x="5267325" y="3643313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2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4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4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2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20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2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2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20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2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2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20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2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20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49" name="Freeform 29"/>
            <p:cNvSpPr>
              <a:spLocks/>
            </p:cNvSpPr>
            <p:nvPr/>
          </p:nvSpPr>
          <p:spPr bwMode="auto">
            <a:xfrm>
              <a:off x="5267325" y="3973513"/>
              <a:ext cx="241300" cy="244475"/>
            </a:xfrm>
            <a:custGeom>
              <a:avLst/>
              <a:gdLst>
                <a:gd name="T0" fmla="*/ 0 w 152"/>
                <a:gd name="T1" fmla="*/ 78 h 154"/>
                <a:gd name="T2" fmla="*/ 0 w 152"/>
                <a:gd name="T3" fmla="*/ 78 h 154"/>
                <a:gd name="T4" fmla="*/ 2 w 152"/>
                <a:gd name="T5" fmla="*/ 62 h 154"/>
                <a:gd name="T6" fmla="*/ 6 w 152"/>
                <a:gd name="T7" fmla="*/ 48 h 154"/>
                <a:gd name="T8" fmla="*/ 12 w 152"/>
                <a:gd name="T9" fmla="*/ 34 h 154"/>
                <a:gd name="T10" fmla="*/ 22 w 152"/>
                <a:gd name="T11" fmla="*/ 24 h 154"/>
                <a:gd name="T12" fmla="*/ 34 w 152"/>
                <a:gd name="T13" fmla="*/ 14 h 154"/>
                <a:gd name="T14" fmla="*/ 46 w 152"/>
                <a:gd name="T15" fmla="*/ 6 h 154"/>
                <a:gd name="T16" fmla="*/ 60 w 152"/>
                <a:gd name="T17" fmla="*/ 2 h 154"/>
                <a:gd name="T18" fmla="*/ 76 w 152"/>
                <a:gd name="T19" fmla="*/ 0 h 154"/>
                <a:gd name="T20" fmla="*/ 76 w 152"/>
                <a:gd name="T21" fmla="*/ 0 h 154"/>
                <a:gd name="T22" fmla="*/ 92 w 152"/>
                <a:gd name="T23" fmla="*/ 2 h 154"/>
                <a:gd name="T24" fmla="*/ 106 w 152"/>
                <a:gd name="T25" fmla="*/ 6 h 154"/>
                <a:gd name="T26" fmla="*/ 118 w 152"/>
                <a:gd name="T27" fmla="*/ 14 h 154"/>
                <a:gd name="T28" fmla="*/ 130 w 152"/>
                <a:gd name="T29" fmla="*/ 24 h 154"/>
                <a:gd name="T30" fmla="*/ 138 w 152"/>
                <a:gd name="T31" fmla="*/ 34 h 154"/>
                <a:gd name="T32" fmla="*/ 146 w 152"/>
                <a:gd name="T33" fmla="*/ 48 h 154"/>
                <a:gd name="T34" fmla="*/ 150 w 152"/>
                <a:gd name="T35" fmla="*/ 62 h 154"/>
                <a:gd name="T36" fmla="*/ 152 w 152"/>
                <a:gd name="T37" fmla="*/ 78 h 154"/>
                <a:gd name="T38" fmla="*/ 152 w 152"/>
                <a:gd name="T39" fmla="*/ 78 h 154"/>
                <a:gd name="T40" fmla="*/ 150 w 152"/>
                <a:gd name="T41" fmla="*/ 92 h 154"/>
                <a:gd name="T42" fmla="*/ 146 w 152"/>
                <a:gd name="T43" fmla="*/ 108 h 154"/>
                <a:gd name="T44" fmla="*/ 138 w 152"/>
                <a:gd name="T45" fmla="*/ 120 h 154"/>
                <a:gd name="T46" fmla="*/ 130 w 152"/>
                <a:gd name="T47" fmla="*/ 132 h 154"/>
                <a:gd name="T48" fmla="*/ 118 w 152"/>
                <a:gd name="T49" fmla="*/ 140 h 154"/>
                <a:gd name="T50" fmla="*/ 106 w 152"/>
                <a:gd name="T51" fmla="*/ 148 h 154"/>
                <a:gd name="T52" fmla="*/ 92 w 152"/>
                <a:gd name="T53" fmla="*/ 152 h 154"/>
                <a:gd name="T54" fmla="*/ 76 w 152"/>
                <a:gd name="T55" fmla="*/ 154 h 154"/>
                <a:gd name="T56" fmla="*/ 76 w 152"/>
                <a:gd name="T57" fmla="*/ 154 h 154"/>
                <a:gd name="T58" fmla="*/ 60 w 152"/>
                <a:gd name="T59" fmla="*/ 152 h 154"/>
                <a:gd name="T60" fmla="*/ 46 w 152"/>
                <a:gd name="T61" fmla="*/ 148 h 154"/>
                <a:gd name="T62" fmla="*/ 34 w 152"/>
                <a:gd name="T63" fmla="*/ 140 h 154"/>
                <a:gd name="T64" fmla="*/ 22 w 152"/>
                <a:gd name="T65" fmla="*/ 132 h 154"/>
                <a:gd name="T66" fmla="*/ 12 w 152"/>
                <a:gd name="T67" fmla="*/ 120 h 154"/>
                <a:gd name="T68" fmla="*/ 6 w 152"/>
                <a:gd name="T69" fmla="*/ 108 h 154"/>
                <a:gd name="T70" fmla="*/ 2 w 152"/>
                <a:gd name="T71" fmla="*/ 92 h 154"/>
                <a:gd name="T72" fmla="*/ 0 w 152"/>
                <a:gd name="T73" fmla="*/ 78 h 154"/>
                <a:gd name="T74" fmla="*/ 0 w 152"/>
                <a:gd name="T75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4">
                  <a:moveTo>
                    <a:pt x="0" y="78"/>
                  </a:moveTo>
                  <a:lnTo>
                    <a:pt x="0" y="78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2" y="34"/>
                  </a:lnTo>
                  <a:lnTo>
                    <a:pt x="22" y="24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4"/>
                  </a:lnTo>
                  <a:lnTo>
                    <a:pt x="138" y="34"/>
                  </a:lnTo>
                  <a:lnTo>
                    <a:pt x="146" y="48"/>
                  </a:lnTo>
                  <a:lnTo>
                    <a:pt x="150" y="62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0" y="92"/>
                  </a:lnTo>
                  <a:lnTo>
                    <a:pt x="146" y="108"/>
                  </a:lnTo>
                  <a:lnTo>
                    <a:pt x="138" y="120"/>
                  </a:lnTo>
                  <a:lnTo>
                    <a:pt x="130" y="132"/>
                  </a:lnTo>
                  <a:lnTo>
                    <a:pt x="118" y="140"/>
                  </a:lnTo>
                  <a:lnTo>
                    <a:pt x="106" y="148"/>
                  </a:lnTo>
                  <a:lnTo>
                    <a:pt x="92" y="152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0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2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2" y="92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0" name="Freeform 30"/>
            <p:cNvSpPr>
              <a:spLocks/>
            </p:cNvSpPr>
            <p:nvPr/>
          </p:nvSpPr>
          <p:spPr bwMode="auto">
            <a:xfrm>
              <a:off x="5267325" y="3973513"/>
              <a:ext cx="241300" cy="244475"/>
            </a:xfrm>
            <a:custGeom>
              <a:avLst/>
              <a:gdLst>
                <a:gd name="T0" fmla="*/ 0 w 152"/>
                <a:gd name="T1" fmla="*/ 78 h 154"/>
                <a:gd name="T2" fmla="*/ 0 w 152"/>
                <a:gd name="T3" fmla="*/ 78 h 154"/>
                <a:gd name="T4" fmla="*/ 2 w 152"/>
                <a:gd name="T5" fmla="*/ 62 h 154"/>
                <a:gd name="T6" fmla="*/ 6 w 152"/>
                <a:gd name="T7" fmla="*/ 48 h 154"/>
                <a:gd name="T8" fmla="*/ 12 w 152"/>
                <a:gd name="T9" fmla="*/ 34 h 154"/>
                <a:gd name="T10" fmla="*/ 22 w 152"/>
                <a:gd name="T11" fmla="*/ 24 h 154"/>
                <a:gd name="T12" fmla="*/ 34 w 152"/>
                <a:gd name="T13" fmla="*/ 14 h 154"/>
                <a:gd name="T14" fmla="*/ 46 w 152"/>
                <a:gd name="T15" fmla="*/ 6 h 154"/>
                <a:gd name="T16" fmla="*/ 60 w 152"/>
                <a:gd name="T17" fmla="*/ 2 h 154"/>
                <a:gd name="T18" fmla="*/ 76 w 152"/>
                <a:gd name="T19" fmla="*/ 0 h 154"/>
                <a:gd name="T20" fmla="*/ 76 w 152"/>
                <a:gd name="T21" fmla="*/ 0 h 154"/>
                <a:gd name="T22" fmla="*/ 92 w 152"/>
                <a:gd name="T23" fmla="*/ 2 h 154"/>
                <a:gd name="T24" fmla="*/ 106 w 152"/>
                <a:gd name="T25" fmla="*/ 6 h 154"/>
                <a:gd name="T26" fmla="*/ 118 w 152"/>
                <a:gd name="T27" fmla="*/ 14 h 154"/>
                <a:gd name="T28" fmla="*/ 130 w 152"/>
                <a:gd name="T29" fmla="*/ 24 h 154"/>
                <a:gd name="T30" fmla="*/ 138 w 152"/>
                <a:gd name="T31" fmla="*/ 34 h 154"/>
                <a:gd name="T32" fmla="*/ 146 w 152"/>
                <a:gd name="T33" fmla="*/ 48 h 154"/>
                <a:gd name="T34" fmla="*/ 150 w 152"/>
                <a:gd name="T35" fmla="*/ 62 h 154"/>
                <a:gd name="T36" fmla="*/ 152 w 152"/>
                <a:gd name="T37" fmla="*/ 78 h 154"/>
                <a:gd name="T38" fmla="*/ 152 w 152"/>
                <a:gd name="T39" fmla="*/ 78 h 154"/>
                <a:gd name="T40" fmla="*/ 150 w 152"/>
                <a:gd name="T41" fmla="*/ 92 h 154"/>
                <a:gd name="T42" fmla="*/ 146 w 152"/>
                <a:gd name="T43" fmla="*/ 108 h 154"/>
                <a:gd name="T44" fmla="*/ 138 w 152"/>
                <a:gd name="T45" fmla="*/ 120 h 154"/>
                <a:gd name="T46" fmla="*/ 130 w 152"/>
                <a:gd name="T47" fmla="*/ 132 h 154"/>
                <a:gd name="T48" fmla="*/ 118 w 152"/>
                <a:gd name="T49" fmla="*/ 140 h 154"/>
                <a:gd name="T50" fmla="*/ 106 w 152"/>
                <a:gd name="T51" fmla="*/ 148 h 154"/>
                <a:gd name="T52" fmla="*/ 92 w 152"/>
                <a:gd name="T53" fmla="*/ 152 h 154"/>
                <a:gd name="T54" fmla="*/ 76 w 152"/>
                <a:gd name="T55" fmla="*/ 154 h 154"/>
                <a:gd name="T56" fmla="*/ 76 w 152"/>
                <a:gd name="T57" fmla="*/ 154 h 154"/>
                <a:gd name="T58" fmla="*/ 60 w 152"/>
                <a:gd name="T59" fmla="*/ 152 h 154"/>
                <a:gd name="T60" fmla="*/ 46 w 152"/>
                <a:gd name="T61" fmla="*/ 148 h 154"/>
                <a:gd name="T62" fmla="*/ 34 w 152"/>
                <a:gd name="T63" fmla="*/ 140 h 154"/>
                <a:gd name="T64" fmla="*/ 22 w 152"/>
                <a:gd name="T65" fmla="*/ 132 h 154"/>
                <a:gd name="T66" fmla="*/ 12 w 152"/>
                <a:gd name="T67" fmla="*/ 120 h 154"/>
                <a:gd name="T68" fmla="*/ 6 w 152"/>
                <a:gd name="T69" fmla="*/ 108 h 154"/>
                <a:gd name="T70" fmla="*/ 2 w 152"/>
                <a:gd name="T71" fmla="*/ 92 h 154"/>
                <a:gd name="T72" fmla="*/ 0 w 152"/>
                <a:gd name="T73" fmla="*/ 78 h 154"/>
                <a:gd name="T74" fmla="*/ 0 w 152"/>
                <a:gd name="T75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4">
                  <a:moveTo>
                    <a:pt x="0" y="78"/>
                  </a:moveTo>
                  <a:lnTo>
                    <a:pt x="0" y="78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2" y="34"/>
                  </a:lnTo>
                  <a:lnTo>
                    <a:pt x="22" y="24"/>
                  </a:lnTo>
                  <a:lnTo>
                    <a:pt x="34" y="14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4"/>
                  </a:lnTo>
                  <a:lnTo>
                    <a:pt x="130" y="24"/>
                  </a:lnTo>
                  <a:lnTo>
                    <a:pt x="138" y="34"/>
                  </a:lnTo>
                  <a:lnTo>
                    <a:pt x="146" y="48"/>
                  </a:lnTo>
                  <a:lnTo>
                    <a:pt x="150" y="62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0" y="92"/>
                  </a:lnTo>
                  <a:lnTo>
                    <a:pt x="146" y="108"/>
                  </a:lnTo>
                  <a:lnTo>
                    <a:pt x="138" y="120"/>
                  </a:lnTo>
                  <a:lnTo>
                    <a:pt x="130" y="132"/>
                  </a:lnTo>
                  <a:lnTo>
                    <a:pt x="118" y="140"/>
                  </a:lnTo>
                  <a:lnTo>
                    <a:pt x="106" y="148"/>
                  </a:lnTo>
                  <a:lnTo>
                    <a:pt x="92" y="152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0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2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2" y="92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1" name="Freeform 31"/>
            <p:cNvSpPr>
              <a:spLocks/>
            </p:cNvSpPr>
            <p:nvPr/>
          </p:nvSpPr>
          <p:spPr bwMode="auto">
            <a:xfrm>
              <a:off x="5267325" y="430688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2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2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18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0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0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18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2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2" name="Freeform 32"/>
            <p:cNvSpPr>
              <a:spLocks/>
            </p:cNvSpPr>
            <p:nvPr/>
          </p:nvSpPr>
          <p:spPr bwMode="auto">
            <a:xfrm>
              <a:off x="5267325" y="4306888"/>
              <a:ext cx="241300" cy="241300"/>
            </a:xfrm>
            <a:custGeom>
              <a:avLst/>
              <a:gdLst>
                <a:gd name="T0" fmla="*/ 0 w 152"/>
                <a:gd name="T1" fmla="*/ 76 h 152"/>
                <a:gd name="T2" fmla="*/ 0 w 152"/>
                <a:gd name="T3" fmla="*/ 76 h 152"/>
                <a:gd name="T4" fmla="*/ 2 w 152"/>
                <a:gd name="T5" fmla="*/ 60 h 152"/>
                <a:gd name="T6" fmla="*/ 6 w 152"/>
                <a:gd name="T7" fmla="*/ 46 h 152"/>
                <a:gd name="T8" fmla="*/ 12 w 152"/>
                <a:gd name="T9" fmla="*/ 34 h 152"/>
                <a:gd name="T10" fmla="*/ 22 w 152"/>
                <a:gd name="T11" fmla="*/ 22 h 152"/>
                <a:gd name="T12" fmla="*/ 34 w 152"/>
                <a:gd name="T13" fmla="*/ 12 h 152"/>
                <a:gd name="T14" fmla="*/ 46 w 152"/>
                <a:gd name="T15" fmla="*/ 6 h 152"/>
                <a:gd name="T16" fmla="*/ 60 w 152"/>
                <a:gd name="T17" fmla="*/ 2 h 152"/>
                <a:gd name="T18" fmla="*/ 76 w 152"/>
                <a:gd name="T19" fmla="*/ 0 h 152"/>
                <a:gd name="T20" fmla="*/ 76 w 152"/>
                <a:gd name="T21" fmla="*/ 0 h 152"/>
                <a:gd name="T22" fmla="*/ 92 w 152"/>
                <a:gd name="T23" fmla="*/ 2 h 152"/>
                <a:gd name="T24" fmla="*/ 106 w 152"/>
                <a:gd name="T25" fmla="*/ 6 h 152"/>
                <a:gd name="T26" fmla="*/ 118 w 152"/>
                <a:gd name="T27" fmla="*/ 12 h 152"/>
                <a:gd name="T28" fmla="*/ 130 w 152"/>
                <a:gd name="T29" fmla="*/ 22 h 152"/>
                <a:gd name="T30" fmla="*/ 138 w 152"/>
                <a:gd name="T31" fmla="*/ 34 h 152"/>
                <a:gd name="T32" fmla="*/ 146 w 152"/>
                <a:gd name="T33" fmla="*/ 46 h 152"/>
                <a:gd name="T34" fmla="*/ 150 w 152"/>
                <a:gd name="T35" fmla="*/ 60 h 152"/>
                <a:gd name="T36" fmla="*/ 152 w 152"/>
                <a:gd name="T37" fmla="*/ 76 h 152"/>
                <a:gd name="T38" fmla="*/ 152 w 152"/>
                <a:gd name="T39" fmla="*/ 76 h 152"/>
                <a:gd name="T40" fmla="*/ 150 w 152"/>
                <a:gd name="T41" fmla="*/ 92 h 152"/>
                <a:gd name="T42" fmla="*/ 146 w 152"/>
                <a:gd name="T43" fmla="*/ 106 h 152"/>
                <a:gd name="T44" fmla="*/ 138 w 152"/>
                <a:gd name="T45" fmla="*/ 118 h 152"/>
                <a:gd name="T46" fmla="*/ 130 w 152"/>
                <a:gd name="T47" fmla="*/ 130 h 152"/>
                <a:gd name="T48" fmla="*/ 118 w 152"/>
                <a:gd name="T49" fmla="*/ 140 h 152"/>
                <a:gd name="T50" fmla="*/ 106 w 152"/>
                <a:gd name="T51" fmla="*/ 146 h 152"/>
                <a:gd name="T52" fmla="*/ 92 w 152"/>
                <a:gd name="T53" fmla="*/ 150 h 152"/>
                <a:gd name="T54" fmla="*/ 76 w 152"/>
                <a:gd name="T55" fmla="*/ 152 h 152"/>
                <a:gd name="T56" fmla="*/ 76 w 152"/>
                <a:gd name="T57" fmla="*/ 152 h 152"/>
                <a:gd name="T58" fmla="*/ 60 w 152"/>
                <a:gd name="T59" fmla="*/ 150 h 152"/>
                <a:gd name="T60" fmla="*/ 46 w 152"/>
                <a:gd name="T61" fmla="*/ 146 h 152"/>
                <a:gd name="T62" fmla="*/ 34 w 152"/>
                <a:gd name="T63" fmla="*/ 140 h 152"/>
                <a:gd name="T64" fmla="*/ 22 w 152"/>
                <a:gd name="T65" fmla="*/ 130 h 152"/>
                <a:gd name="T66" fmla="*/ 12 w 152"/>
                <a:gd name="T67" fmla="*/ 118 h 152"/>
                <a:gd name="T68" fmla="*/ 6 w 152"/>
                <a:gd name="T69" fmla="*/ 106 h 152"/>
                <a:gd name="T70" fmla="*/ 2 w 152"/>
                <a:gd name="T71" fmla="*/ 92 h 152"/>
                <a:gd name="T72" fmla="*/ 0 w 152"/>
                <a:gd name="T73" fmla="*/ 76 h 152"/>
                <a:gd name="T74" fmla="*/ 0 w 152"/>
                <a:gd name="T7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2">
                  <a:moveTo>
                    <a:pt x="0" y="76"/>
                  </a:moveTo>
                  <a:lnTo>
                    <a:pt x="0" y="76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4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6" y="6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106" y="6"/>
                  </a:lnTo>
                  <a:lnTo>
                    <a:pt x="118" y="12"/>
                  </a:lnTo>
                  <a:lnTo>
                    <a:pt x="130" y="22"/>
                  </a:lnTo>
                  <a:lnTo>
                    <a:pt x="138" y="34"/>
                  </a:lnTo>
                  <a:lnTo>
                    <a:pt x="146" y="46"/>
                  </a:lnTo>
                  <a:lnTo>
                    <a:pt x="150" y="60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0" y="92"/>
                  </a:lnTo>
                  <a:lnTo>
                    <a:pt x="146" y="106"/>
                  </a:lnTo>
                  <a:lnTo>
                    <a:pt x="138" y="118"/>
                  </a:lnTo>
                  <a:lnTo>
                    <a:pt x="130" y="130"/>
                  </a:lnTo>
                  <a:lnTo>
                    <a:pt x="118" y="140"/>
                  </a:lnTo>
                  <a:lnTo>
                    <a:pt x="106" y="146"/>
                  </a:lnTo>
                  <a:lnTo>
                    <a:pt x="92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60" y="150"/>
                  </a:lnTo>
                  <a:lnTo>
                    <a:pt x="46" y="146"/>
                  </a:lnTo>
                  <a:lnTo>
                    <a:pt x="34" y="140"/>
                  </a:lnTo>
                  <a:lnTo>
                    <a:pt x="22" y="130"/>
                  </a:lnTo>
                  <a:lnTo>
                    <a:pt x="12" y="118"/>
                  </a:lnTo>
                  <a:lnTo>
                    <a:pt x="6" y="106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3" name="Rectangle 33"/>
            <p:cNvSpPr>
              <a:spLocks noChangeArrowheads="1"/>
            </p:cNvSpPr>
            <p:nvPr/>
          </p:nvSpPr>
          <p:spPr bwMode="auto">
            <a:xfrm>
              <a:off x="4286250" y="2725738"/>
              <a:ext cx="58509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Structuration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54" name="Rectangle 34"/>
            <p:cNvSpPr>
              <a:spLocks noChangeArrowheads="1"/>
            </p:cNvSpPr>
            <p:nvPr/>
          </p:nvSpPr>
          <p:spPr bwMode="auto">
            <a:xfrm>
              <a:off x="4057650" y="3055938"/>
              <a:ext cx="113172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Rédaction des questions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2" name="Rectangle 62"/>
            <p:cNvSpPr>
              <a:spLocks noChangeArrowheads="1"/>
            </p:cNvSpPr>
            <p:nvPr/>
          </p:nvSpPr>
          <p:spPr bwMode="auto">
            <a:xfrm>
              <a:off x="4016375" y="4365982"/>
              <a:ext cx="11942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Diffusion à grande échelle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383" name="Rectangle 63"/>
            <p:cNvSpPr>
              <a:spLocks noChangeArrowheads="1"/>
            </p:cNvSpPr>
            <p:nvPr/>
          </p:nvSpPr>
          <p:spPr bwMode="auto">
            <a:xfrm>
              <a:off x="3997325" y="3985028"/>
              <a:ext cx="12631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Test auprès d’une sélection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destinataires</a:t>
              </a:r>
            </a:p>
          </p:txBody>
        </p:sp>
        <p:sp>
          <p:nvSpPr>
            <p:cNvPr id="82" name="Rectangle 34"/>
            <p:cNvSpPr>
              <a:spLocks noChangeArrowheads="1"/>
            </p:cNvSpPr>
            <p:nvPr/>
          </p:nvSpPr>
          <p:spPr bwMode="auto">
            <a:xfrm>
              <a:off x="4129386" y="3710102"/>
              <a:ext cx="9281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Mise en forme finale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3" name="Rectangle 34"/>
            <p:cNvSpPr>
              <a:spLocks noChangeArrowheads="1"/>
            </p:cNvSpPr>
            <p:nvPr/>
          </p:nvSpPr>
          <p:spPr bwMode="auto">
            <a:xfrm>
              <a:off x="4314932" y="3378314"/>
              <a:ext cx="53860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Codification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819081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SYNTHÈSE DES ENTRETIENS</a:t>
            </a:r>
          </a:p>
        </p:txBody>
      </p:sp>
      <p:grpSp>
        <p:nvGrpSpPr>
          <p:cNvPr id="47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48" name="ZoneTexte 47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66</a:t>
              </a:r>
            </a:p>
          </p:txBody>
        </p:sp>
        <p:grpSp>
          <p:nvGrpSpPr>
            <p:cNvPr id="49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50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52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53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51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L’APPROCHE MIXTE ENTRETIENS/ENQUÊTE PAR QUESTIONNAIRE</a:t>
                </a:r>
              </a:p>
            </p:txBody>
          </p:sp>
        </p:grpSp>
      </p:grpSp>
      <p:sp>
        <p:nvSpPr>
          <p:cNvPr id="54" name="ZoneTexte 53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33023" y="1852460"/>
            <a:ext cx="6485202" cy="3780000"/>
            <a:chOff x="2841625" y="2300693"/>
            <a:chExt cx="4123550" cy="2403475"/>
          </a:xfrm>
        </p:grpSpPr>
        <p:sp>
          <p:nvSpPr>
            <p:cNvPr id="27649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41625" y="2300693"/>
              <a:ext cx="3327400" cy="2403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7694" name="Picture 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4825" y="2341563"/>
              <a:ext cx="3124200" cy="232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95" name="Freeform 8"/>
            <p:cNvSpPr>
              <a:spLocks/>
            </p:cNvSpPr>
            <p:nvPr/>
          </p:nvSpPr>
          <p:spPr bwMode="auto">
            <a:xfrm>
              <a:off x="3502025" y="4189413"/>
              <a:ext cx="212725" cy="171450"/>
            </a:xfrm>
            <a:custGeom>
              <a:avLst/>
              <a:gdLst>
                <a:gd name="T0" fmla="*/ 0 w 134"/>
                <a:gd name="T1" fmla="*/ 26 h 108"/>
                <a:gd name="T2" fmla="*/ 100 w 134"/>
                <a:gd name="T3" fmla="*/ 26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6" name="Freeform 9"/>
            <p:cNvSpPr>
              <a:spLocks/>
            </p:cNvSpPr>
            <p:nvPr/>
          </p:nvSpPr>
          <p:spPr bwMode="auto">
            <a:xfrm>
              <a:off x="3502025" y="4189413"/>
              <a:ext cx="212725" cy="171450"/>
            </a:xfrm>
            <a:custGeom>
              <a:avLst/>
              <a:gdLst>
                <a:gd name="T0" fmla="*/ 0 w 134"/>
                <a:gd name="T1" fmla="*/ 26 h 108"/>
                <a:gd name="T2" fmla="*/ 100 w 134"/>
                <a:gd name="T3" fmla="*/ 26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7" name="Freeform 10"/>
            <p:cNvSpPr>
              <a:spLocks/>
            </p:cNvSpPr>
            <p:nvPr/>
          </p:nvSpPr>
          <p:spPr bwMode="auto">
            <a:xfrm>
              <a:off x="3502025" y="4189413"/>
              <a:ext cx="212725" cy="171450"/>
            </a:xfrm>
            <a:custGeom>
              <a:avLst/>
              <a:gdLst>
                <a:gd name="T0" fmla="*/ 0 w 134"/>
                <a:gd name="T1" fmla="*/ 26 h 108"/>
                <a:gd name="T2" fmla="*/ 100 w 134"/>
                <a:gd name="T3" fmla="*/ 26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8" name="Freeform 11"/>
            <p:cNvSpPr>
              <a:spLocks/>
            </p:cNvSpPr>
            <p:nvPr/>
          </p:nvSpPr>
          <p:spPr bwMode="auto">
            <a:xfrm>
              <a:off x="3502025" y="3967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9" name="Freeform 12"/>
            <p:cNvSpPr>
              <a:spLocks/>
            </p:cNvSpPr>
            <p:nvPr/>
          </p:nvSpPr>
          <p:spPr bwMode="auto">
            <a:xfrm>
              <a:off x="3502025" y="3967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0" name="Freeform 13"/>
            <p:cNvSpPr>
              <a:spLocks/>
            </p:cNvSpPr>
            <p:nvPr/>
          </p:nvSpPr>
          <p:spPr bwMode="auto">
            <a:xfrm>
              <a:off x="3502025" y="3967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1" name="Freeform 14"/>
            <p:cNvSpPr>
              <a:spLocks/>
            </p:cNvSpPr>
            <p:nvPr/>
          </p:nvSpPr>
          <p:spPr bwMode="auto">
            <a:xfrm>
              <a:off x="3502025" y="3713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69588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2" name="Freeform 15"/>
            <p:cNvSpPr>
              <a:spLocks/>
            </p:cNvSpPr>
            <p:nvPr/>
          </p:nvSpPr>
          <p:spPr bwMode="auto">
            <a:xfrm>
              <a:off x="3502025" y="3713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3" name="Freeform 16"/>
            <p:cNvSpPr>
              <a:spLocks/>
            </p:cNvSpPr>
            <p:nvPr/>
          </p:nvSpPr>
          <p:spPr bwMode="auto">
            <a:xfrm>
              <a:off x="3502025" y="371316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2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2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4" name="Freeform 17"/>
            <p:cNvSpPr>
              <a:spLocks/>
            </p:cNvSpPr>
            <p:nvPr/>
          </p:nvSpPr>
          <p:spPr bwMode="auto">
            <a:xfrm>
              <a:off x="3502025" y="3519488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5" name="Freeform 18"/>
            <p:cNvSpPr>
              <a:spLocks/>
            </p:cNvSpPr>
            <p:nvPr/>
          </p:nvSpPr>
          <p:spPr bwMode="auto">
            <a:xfrm>
              <a:off x="3502025" y="3519488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6" name="Freeform 19"/>
            <p:cNvSpPr>
              <a:spLocks/>
            </p:cNvSpPr>
            <p:nvPr/>
          </p:nvSpPr>
          <p:spPr bwMode="auto">
            <a:xfrm>
              <a:off x="3502025" y="3519488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7" name="Freeform 20"/>
            <p:cNvSpPr>
              <a:spLocks/>
            </p:cNvSpPr>
            <p:nvPr/>
          </p:nvSpPr>
          <p:spPr bwMode="auto">
            <a:xfrm>
              <a:off x="3502025" y="3338513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8" name="Freeform 21"/>
            <p:cNvSpPr>
              <a:spLocks/>
            </p:cNvSpPr>
            <p:nvPr/>
          </p:nvSpPr>
          <p:spPr bwMode="auto">
            <a:xfrm>
              <a:off x="3502025" y="3338513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09" name="Freeform 22"/>
            <p:cNvSpPr>
              <a:spLocks/>
            </p:cNvSpPr>
            <p:nvPr/>
          </p:nvSpPr>
          <p:spPr bwMode="auto">
            <a:xfrm>
              <a:off x="3502025" y="3338513"/>
              <a:ext cx="212725" cy="171450"/>
            </a:xfrm>
            <a:custGeom>
              <a:avLst/>
              <a:gdLst>
                <a:gd name="T0" fmla="*/ 0 w 134"/>
                <a:gd name="T1" fmla="*/ 28 h 108"/>
                <a:gd name="T2" fmla="*/ 100 w 134"/>
                <a:gd name="T3" fmla="*/ 28 h 108"/>
                <a:gd name="T4" fmla="*/ 100 w 134"/>
                <a:gd name="T5" fmla="*/ 0 h 108"/>
                <a:gd name="T6" fmla="*/ 134 w 134"/>
                <a:gd name="T7" fmla="*/ 54 h 108"/>
                <a:gd name="T8" fmla="*/ 100 w 134"/>
                <a:gd name="T9" fmla="*/ 108 h 108"/>
                <a:gd name="T10" fmla="*/ 100 w 134"/>
                <a:gd name="T11" fmla="*/ 80 h 108"/>
                <a:gd name="T12" fmla="*/ 0 w 134"/>
                <a:gd name="T13" fmla="*/ 80 h 108"/>
                <a:gd name="T14" fmla="*/ 0 w 134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8">
                  <a:moveTo>
                    <a:pt x="0" y="28"/>
                  </a:moveTo>
                  <a:lnTo>
                    <a:pt x="100" y="28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8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0" name="Freeform 23"/>
            <p:cNvSpPr>
              <a:spLocks/>
            </p:cNvSpPr>
            <p:nvPr/>
          </p:nvSpPr>
          <p:spPr bwMode="auto">
            <a:xfrm>
              <a:off x="3502025" y="31734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1" name="Freeform 24"/>
            <p:cNvSpPr>
              <a:spLocks/>
            </p:cNvSpPr>
            <p:nvPr/>
          </p:nvSpPr>
          <p:spPr bwMode="auto">
            <a:xfrm>
              <a:off x="3502025" y="31734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2" name="Freeform 25"/>
            <p:cNvSpPr>
              <a:spLocks/>
            </p:cNvSpPr>
            <p:nvPr/>
          </p:nvSpPr>
          <p:spPr bwMode="auto">
            <a:xfrm>
              <a:off x="3502025" y="31734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3" name="Freeform 26"/>
            <p:cNvSpPr>
              <a:spLocks/>
            </p:cNvSpPr>
            <p:nvPr/>
          </p:nvSpPr>
          <p:spPr bwMode="auto">
            <a:xfrm>
              <a:off x="3502025" y="30083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4" name="Freeform 27"/>
            <p:cNvSpPr>
              <a:spLocks/>
            </p:cNvSpPr>
            <p:nvPr/>
          </p:nvSpPr>
          <p:spPr bwMode="auto">
            <a:xfrm>
              <a:off x="3502025" y="30083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5" name="Freeform 28"/>
            <p:cNvSpPr>
              <a:spLocks/>
            </p:cNvSpPr>
            <p:nvPr/>
          </p:nvSpPr>
          <p:spPr bwMode="auto">
            <a:xfrm>
              <a:off x="3502025" y="30083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6" name="Freeform 29"/>
            <p:cNvSpPr>
              <a:spLocks/>
            </p:cNvSpPr>
            <p:nvPr/>
          </p:nvSpPr>
          <p:spPr bwMode="auto">
            <a:xfrm>
              <a:off x="3502025" y="28432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7" name="Freeform 30"/>
            <p:cNvSpPr>
              <a:spLocks/>
            </p:cNvSpPr>
            <p:nvPr/>
          </p:nvSpPr>
          <p:spPr bwMode="auto">
            <a:xfrm>
              <a:off x="3502025" y="28432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18" name="Freeform 31"/>
            <p:cNvSpPr>
              <a:spLocks/>
            </p:cNvSpPr>
            <p:nvPr/>
          </p:nvSpPr>
          <p:spPr bwMode="auto">
            <a:xfrm>
              <a:off x="3502025" y="2843213"/>
              <a:ext cx="212725" cy="168275"/>
            </a:xfrm>
            <a:custGeom>
              <a:avLst/>
              <a:gdLst>
                <a:gd name="T0" fmla="*/ 0 w 134"/>
                <a:gd name="T1" fmla="*/ 26 h 106"/>
                <a:gd name="T2" fmla="*/ 100 w 134"/>
                <a:gd name="T3" fmla="*/ 26 h 106"/>
                <a:gd name="T4" fmla="*/ 100 w 134"/>
                <a:gd name="T5" fmla="*/ 0 h 106"/>
                <a:gd name="T6" fmla="*/ 134 w 134"/>
                <a:gd name="T7" fmla="*/ 54 h 106"/>
                <a:gd name="T8" fmla="*/ 100 w 134"/>
                <a:gd name="T9" fmla="*/ 106 h 106"/>
                <a:gd name="T10" fmla="*/ 100 w 134"/>
                <a:gd name="T11" fmla="*/ 80 h 106"/>
                <a:gd name="T12" fmla="*/ 0 w 134"/>
                <a:gd name="T13" fmla="*/ 80 h 106"/>
                <a:gd name="T14" fmla="*/ 0 w 134"/>
                <a:gd name="T15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06">
                  <a:moveTo>
                    <a:pt x="0" y="26"/>
                  </a:moveTo>
                  <a:lnTo>
                    <a:pt x="100" y="26"/>
                  </a:lnTo>
                  <a:lnTo>
                    <a:pt x="100" y="0"/>
                  </a:lnTo>
                  <a:lnTo>
                    <a:pt x="134" y="54"/>
                  </a:lnTo>
                  <a:lnTo>
                    <a:pt x="100" y="106"/>
                  </a:lnTo>
                  <a:lnTo>
                    <a:pt x="100" y="80"/>
                  </a:lnTo>
                  <a:lnTo>
                    <a:pt x="0" y="8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27719" name="Picture 3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4825" y="2335213"/>
              <a:ext cx="371475" cy="2305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Rectangle 33"/>
            <p:cNvSpPr>
              <a:spLocks noChangeArrowheads="1"/>
            </p:cNvSpPr>
            <p:nvPr/>
          </p:nvSpPr>
          <p:spPr bwMode="auto">
            <a:xfrm>
              <a:off x="3762375" y="2890838"/>
              <a:ext cx="320119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personnels ne connaissent pas (ou mal) les règles de l’entreprise.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35" name="Rectangle 48"/>
            <p:cNvSpPr>
              <a:spLocks noChangeArrowheads="1"/>
            </p:cNvSpPr>
            <p:nvPr/>
          </p:nvSpPr>
          <p:spPr bwMode="auto">
            <a:xfrm>
              <a:off x="3762375" y="3059113"/>
              <a:ext cx="265777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ces sujets, le service du personnel répond peu et mal.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56" name="Rectangle 69"/>
            <p:cNvSpPr>
              <a:spLocks noChangeArrowheads="1"/>
            </p:cNvSpPr>
            <p:nvPr/>
          </p:nvSpPr>
          <p:spPr bwMode="auto">
            <a:xfrm>
              <a:off x="3762375" y="3214688"/>
              <a:ext cx="288219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 le monde ne profite pas « à l’identique » du régime ARTT.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778" name="Rectangle 91"/>
            <p:cNvSpPr>
              <a:spLocks noChangeArrowheads="1"/>
            </p:cNvSpPr>
            <p:nvPr/>
          </p:nvSpPr>
          <p:spPr bwMode="auto">
            <a:xfrm>
              <a:off x="3476625" y="4592638"/>
              <a:ext cx="2425878" cy="56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55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document est propriété de XXXXX. Il ne peut être reproduit ou communiqué sans son autorisation écrite préalable.</a:t>
              </a:r>
              <a:endParaRPr kumimoji="0" lang="fr-FR" altLang="fr-FR" sz="55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803" name="Rectangle 116"/>
            <p:cNvSpPr>
              <a:spLocks noChangeArrowheads="1"/>
            </p:cNvSpPr>
            <p:nvPr/>
          </p:nvSpPr>
          <p:spPr bwMode="auto">
            <a:xfrm>
              <a:off x="3762375" y="3376613"/>
              <a:ext cx="294471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salariés parlent tous d’une charge de travail trop importante.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826" name="Rectangle 139"/>
            <p:cNvSpPr>
              <a:spLocks noChangeArrowheads="1"/>
            </p:cNvSpPr>
            <p:nvPr/>
          </p:nvSpPr>
          <p:spPr bwMode="auto">
            <a:xfrm>
              <a:off x="3762375" y="3519488"/>
              <a:ext cx="31707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semble y avoir en ce moment un accroissement des absences liées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au stress et aux conditions de travail.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862" name="Rectangle 175"/>
            <p:cNvSpPr>
              <a:spLocks noChangeArrowheads="1"/>
            </p:cNvSpPr>
            <p:nvPr/>
          </p:nvSpPr>
          <p:spPr bwMode="auto">
            <a:xfrm>
              <a:off x="3762375" y="3716338"/>
              <a:ext cx="3058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Presque tous se demandent ce que sont devenues les embauches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ARTT ?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887" name="Rectangle 200"/>
            <p:cNvSpPr>
              <a:spLocks noChangeArrowheads="1"/>
            </p:cNvSpPr>
            <p:nvPr/>
          </p:nvSpPr>
          <p:spPr bwMode="auto">
            <a:xfrm>
              <a:off x="3762375" y="3960813"/>
              <a:ext cx="32028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Choix des dates de congés, journées ARTT… ne sont pas conflictuels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sont négociés « à l’amiable » avec sa hiérarchie.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72" name="Rectangle 227"/>
            <p:cNvSpPr>
              <a:spLocks noChangeArrowheads="1"/>
            </p:cNvSpPr>
            <p:nvPr/>
          </p:nvSpPr>
          <p:spPr bwMode="auto">
            <a:xfrm>
              <a:off x="3762375" y="4192588"/>
              <a:ext cx="29783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Bien qu’ayant contribué à l’accroissement de la charge de travail,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l’ARTT est considéré comme un progrès par le personnel.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81" name="Rectangle 254"/>
            <p:cNvSpPr>
              <a:spLocks noChangeArrowheads="1"/>
            </p:cNvSpPr>
            <p:nvPr/>
          </p:nvSpPr>
          <p:spPr bwMode="auto">
            <a:xfrm>
              <a:off x="3759200" y="2370138"/>
              <a:ext cx="21111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Congés, absences, maladies, temps de travail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692" name="Rectangle 265"/>
            <p:cNvSpPr>
              <a:spLocks noChangeArrowheads="1"/>
            </p:cNvSpPr>
            <p:nvPr/>
          </p:nvSpPr>
          <p:spPr bwMode="auto">
            <a:xfrm>
              <a:off x="4536625" y="2639939"/>
              <a:ext cx="5546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SYNTHÈSE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182910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DES ENTRETIENS AU QUESTIONNAIRE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195736" y="2621835"/>
            <a:ext cx="4638451" cy="1959293"/>
            <a:chOff x="2309813" y="2565400"/>
            <a:chExt cx="4547502" cy="19208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323415" y="2565400"/>
              <a:ext cx="4533900" cy="191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2309813" y="2565400"/>
              <a:ext cx="4533900" cy="1917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312988" y="2616200"/>
              <a:ext cx="1971675" cy="1863725"/>
            </a:xfrm>
            <a:custGeom>
              <a:avLst/>
              <a:gdLst>
                <a:gd name="T0" fmla="*/ 1240 w 1242"/>
                <a:gd name="T1" fmla="*/ 618 h 1174"/>
                <a:gd name="T2" fmla="*/ 1228 w 1242"/>
                <a:gd name="T3" fmla="*/ 706 h 1174"/>
                <a:gd name="T4" fmla="*/ 1204 w 1242"/>
                <a:gd name="T5" fmla="*/ 788 h 1174"/>
                <a:gd name="T6" fmla="*/ 1166 w 1242"/>
                <a:gd name="T7" fmla="*/ 866 h 1174"/>
                <a:gd name="T8" fmla="*/ 1118 w 1242"/>
                <a:gd name="T9" fmla="*/ 938 h 1174"/>
                <a:gd name="T10" fmla="*/ 1060 w 1242"/>
                <a:gd name="T11" fmla="*/ 1002 h 1174"/>
                <a:gd name="T12" fmla="*/ 992 w 1242"/>
                <a:gd name="T13" fmla="*/ 1058 h 1174"/>
                <a:gd name="T14" fmla="*/ 916 w 1242"/>
                <a:gd name="T15" fmla="*/ 1104 h 1174"/>
                <a:gd name="T16" fmla="*/ 834 w 1242"/>
                <a:gd name="T17" fmla="*/ 1138 h 1174"/>
                <a:gd name="T18" fmla="*/ 746 w 1242"/>
                <a:gd name="T19" fmla="*/ 1162 h 1174"/>
                <a:gd name="T20" fmla="*/ 652 w 1242"/>
                <a:gd name="T21" fmla="*/ 1174 h 1174"/>
                <a:gd name="T22" fmla="*/ 588 w 1242"/>
                <a:gd name="T23" fmla="*/ 1174 h 1174"/>
                <a:gd name="T24" fmla="*/ 496 w 1242"/>
                <a:gd name="T25" fmla="*/ 1162 h 1174"/>
                <a:gd name="T26" fmla="*/ 408 w 1242"/>
                <a:gd name="T27" fmla="*/ 1138 h 1174"/>
                <a:gd name="T28" fmla="*/ 324 w 1242"/>
                <a:gd name="T29" fmla="*/ 1104 h 1174"/>
                <a:gd name="T30" fmla="*/ 250 w 1242"/>
                <a:gd name="T31" fmla="*/ 1058 h 1174"/>
                <a:gd name="T32" fmla="*/ 182 w 1242"/>
                <a:gd name="T33" fmla="*/ 1002 h 1174"/>
                <a:gd name="T34" fmla="*/ 124 w 1242"/>
                <a:gd name="T35" fmla="*/ 938 h 1174"/>
                <a:gd name="T36" fmla="*/ 74 w 1242"/>
                <a:gd name="T37" fmla="*/ 866 h 1174"/>
                <a:gd name="T38" fmla="*/ 38 w 1242"/>
                <a:gd name="T39" fmla="*/ 788 h 1174"/>
                <a:gd name="T40" fmla="*/ 12 w 1242"/>
                <a:gd name="T41" fmla="*/ 706 h 1174"/>
                <a:gd name="T42" fmla="*/ 0 w 1242"/>
                <a:gd name="T43" fmla="*/ 618 h 1174"/>
                <a:gd name="T44" fmla="*/ 0 w 1242"/>
                <a:gd name="T45" fmla="*/ 556 h 1174"/>
                <a:gd name="T46" fmla="*/ 12 w 1242"/>
                <a:gd name="T47" fmla="*/ 468 h 1174"/>
                <a:gd name="T48" fmla="*/ 38 w 1242"/>
                <a:gd name="T49" fmla="*/ 384 h 1174"/>
                <a:gd name="T50" fmla="*/ 74 w 1242"/>
                <a:gd name="T51" fmla="*/ 306 h 1174"/>
                <a:gd name="T52" fmla="*/ 124 w 1242"/>
                <a:gd name="T53" fmla="*/ 236 h 1174"/>
                <a:gd name="T54" fmla="*/ 182 w 1242"/>
                <a:gd name="T55" fmla="*/ 172 h 1174"/>
                <a:gd name="T56" fmla="*/ 250 w 1242"/>
                <a:gd name="T57" fmla="*/ 116 h 1174"/>
                <a:gd name="T58" fmla="*/ 324 w 1242"/>
                <a:gd name="T59" fmla="*/ 70 h 1174"/>
                <a:gd name="T60" fmla="*/ 408 w 1242"/>
                <a:gd name="T61" fmla="*/ 34 h 1174"/>
                <a:gd name="T62" fmla="*/ 496 w 1242"/>
                <a:gd name="T63" fmla="*/ 12 h 1174"/>
                <a:gd name="T64" fmla="*/ 588 w 1242"/>
                <a:gd name="T65" fmla="*/ 0 h 1174"/>
                <a:gd name="T66" fmla="*/ 652 w 1242"/>
                <a:gd name="T67" fmla="*/ 0 h 1174"/>
                <a:gd name="T68" fmla="*/ 746 w 1242"/>
                <a:gd name="T69" fmla="*/ 12 h 1174"/>
                <a:gd name="T70" fmla="*/ 834 w 1242"/>
                <a:gd name="T71" fmla="*/ 34 h 1174"/>
                <a:gd name="T72" fmla="*/ 916 w 1242"/>
                <a:gd name="T73" fmla="*/ 70 h 1174"/>
                <a:gd name="T74" fmla="*/ 992 w 1242"/>
                <a:gd name="T75" fmla="*/ 116 h 1174"/>
                <a:gd name="T76" fmla="*/ 1060 w 1242"/>
                <a:gd name="T77" fmla="*/ 172 h 1174"/>
                <a:gd name="T78" fmla="*/ 1118 w 1242"/>
                <a:gd name="T79" fmla="*/ 236 h 1174"/>
                <a:gd name="T80" fmla="*/ 1166 w 1242"/>
                <a:gd name="T81" fmla="*/ 306 h 1174"/>
                <a:gd name="T82" fmla="*/ 1204 w 1242"/>
                <a:gd name="T83" fmla="*/ 384 h 1174"/>
                <a:gd name="T84" fmla="*/ 1228 w 1242"/>
                <a:gd name="T85" fmla="*/ 468 h 1174"/>
                <a:gd name="T86" fmla="*/ 1240 w 1242"/>
                <a:gd name="T87" fmla="*/ 556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2" h="1174">
                  <a:moveTo>
                    <a:pt x="1242" y="586"/>
                  </a:moveTo>
                  <a:lnTo>
                    <a:pt x="1242" y="586"/>
                  </a:lnTo>
                  <a:lnTo>
                    <a:pt x="1240" y="618"/>
                  </a:lnTo>
                  <a:lnTo>
                    <a:pt x="1238" y="646"/>
                  </a:lnTo>
                  <a:lnTo>
                    <a:pt x="1234" y="676"/>
                  </a:lnTo>
                  <a:lnTo>
                    <a:pt x="1228" y="706"/>
                  </a:lnTo>
                  <a:lnTo>
                    <a:pt x="1222" y="734"/>
                  </a:lnTo>
                  <a:lnTo>
                    <a:pt x="1214" y="762"/>
                  </a:lnTo>
                  <a:lnTo>
                    <a:pt x="1204" y="788"/>
                  </a:lnTo>
                  <a:lnTo>
                    <a:pt x="1192" y="816"/>
                  </a:lnTo>
                  <a:lnTo>
                    <a:pt x="1180" y="842"/>
                  </a:lnTo>
                  <a:lnTo>
                    <a:pt x="1166" y="866"/>
                  </a:lnTo>
                  <a:lnTo>
                    <a:pt x="1152" y="892"/>
                  </a:lnTo>
                  <a:lnTo>
                    <a:pt x="1136" y="916"/>
                  </a:lnTo>
                  <a:lnTo>
                    <a:pt x="1118" y="938"/>
                  </a:lnTo>
                  <a:lnTo>
                    <a:pt x="1100" y="960"/>
                  </a:lnTo>
                  <a:lnTo>
                    <a:pt x="1080" y="982"/>
                  </a:lnTo>
                  <a:lnTo>
                    <a:pt x="1060" y="1002"/>
                  </a:lnTo>
                  <a:lnTo>
                    <a:pt x="1038" y="1022"/>
                  </a:lnTo>
                  <a:lnTo>
                    <a:pt x="1016" y="1040"/>
                  </a:lnTo>
                  <a:lnTo>
                    <a:pt x="992" y="1058"/>
                  </a:lnTo>
                  <a:lnTo>
                    <a:pt x="968" y="1074"/>
                  </a:lnTo>
                  <a:lnTo>
                    <a:pt x="942" y="1090"/>
                  </a:lnTo>
                  <a:lnTo>
                    <a:pt x="916" y="1104"/>
                  </a:lnTo>
                  <a:lnTo>
                    <a:pt x="890" y="1116"/>
                  </a:lnTo>
                  <a:lnTo>
                    <a:pt x="862" y="1128"/>
                  </a:lnTo>
                  <a:lnTo>
                    <a:pt x="834" y="1138"/>
                  </a:lnTo>
                  <a:lnTo>
                    <a:pt x="806" y="1148"/>
                  </a:lnTo>
                  <a:lnTo>
                    <a:pt x="776" y="1156"/>
                  </a:lnTo>
                  <a:lnTo>
                    <a:pt x="746" y="1162"/>
                  </a:lnTo>
                  <a:lnTo>
                    <a:pt x="716" y="1168"/>
                  </a:lnTo>
                  <a:lnTo>
                    <a:pt x="684" y="1172"/>
                  </a:lnTo>
                  <a:lnTo>
                    <a:pt x="652" y="1174"/>
                  </a:lnTo>
                  <a:lnTo>
                    <a:pt x="620" y="1174"/>
                  </a:lnTo>
                  <a:lnTo>
                    <a:pt x="620" y="1174"/>
                  </a:lnTo>
                  <a:lnTo>
                    <a:pt x="588" y="1174"/>
                  </a:lnTo>
                  <a:lnTo>
                    <a:pt x="558" y="1172"/>
                  </a:lnTo>
                  <a:lnTo>
                    <a:pt x="526" y="1168"/>
                  </a:lnTo>
                  <a:lnTo>
                    <a:pt x="496" y="1162"/>
                  </a:lnTo>
                  <a:lnTo>
                    <a:pt x="466" y="1156"/>
                  </a:lnTo>
                  <a:lnTo>
                    <a:pt x="436" y="1148"/>
                  </a:lnTo>
                  <a:lnTo>
                    <a:pt x="408" y="1138"/>
                  </a:lnTo>
                  <a:lnTo>
                    <a:pt x="380" y="1128"/>
                  </a:lnTo>
                  <a:lnTo>
                    <a:pt x="352" y="1116"/>
                  </a:lnTo>
                  <a:lnTo>
                    <a:pt x="324" y="1104"/>
                  </a:lnTo>
                  <a:lnTo>
                    <a:pt x="298" y="1090"/>
                  </a:lnTo>
                  <a:lnTo>
                    <a:pt x="274" y="1074"/>
                  </a:lnTo>
                  <a:lnTo>
                    <a:pt x="250" y="1058"/>
                  </a:lnTo>
                  <a:lnTo>
                    <a:pt x="226" y="1040"/>
                  </a:lnTo>
                  <a:lnTo>
                    <a:pt x="204" y="1022"/>
                  </a:lnTo>
                  <a:lnTo>
                    <a:pt x="182" y="1002"/>
                  </a:lnTo>
                  <a:lnTo>
                    <a:pt x="162" y="982"/>
                  </a:lnTo>
                  <a:lnTo>
                    <a:pt x="142" y="960"/>
                  </a:lnTo>
                  <a:lnTo>
                    <a:pt x="124" y="938"/>
                  </a:lnTo>
                  <a:lnTo>
                    <a:pt x="106" y="916"/>
                  </a:lnTo>
                  <a:lnTo>
                    <a:pt x="90" y="892"/>
                  </a:lnTo>
                  <a:lnTo>
                    <a:pt x="74" y="866"/>
                  </a:lnTo>
                  <a:lnTo>
                    <a:pt x="62" y="842"/>
                  </a:lnTo>
                  <a:lnTo>
                    <a:pt x="48" y="816"/>
                  </a:lnTo>
                  <a:lnTo>
                    <a:pt x="38" y="788"/>
                  </a:lnTo>
                  <a:lnTo>
                    <a:pt x="28" y="762"/>
                  </a:lnTo>
                  <a:lnTo>
                    <a:pt x="20" y="734"/>
                  </a:lnTo>
                  <a:lnTo>
                    <a:pt x="12" y="706"/>
                  </a:lnTo>
                  <a:lnTo>
                    <a:pt x="8" y="676"/>
                  </a:lnTo>
                  <a:lnTo>
                    <a:pt x="4" y="646"/>
                  </a:lnTo>
                  <a:lnTo>
                    <a:pt x="0" y="618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0" y="556"/>
                  </a:lnTo>
                  <a:lnTo>
                    <a:pt x="4" y="526"/>
                  </a:lnTo>
                  <a:lnTo>
                    <a:pt x="8" y="498"/>
                  </a:lnTo>
                  <a:lnTo>
                    <a:pt x="12" y="468"/>
                  </a:lnTo>
                  <a:lnTo>
                    <a:pt x="20" y="440"/>
                  </a:lnTo>
                  <a:lnTo>
                    <a:pt x="28" y="412"/>
                  </a:lnTo>
                  <a:lnTo>
                    <a:pt x="38" y="384"/>
                  </a:lnTo>
                  <a:lnTo>
                    <a:pt x="48" y="358"/>
                  </a:lnTo>
                  <a:lnTo>
                    <a:pt x="62" y="332"/>
                  </a:lnTo>
                  <a:lnTo>
                    <a:pt x="74" y="306"/>
                  </a:lnTo>
                  <a:lnTo>
                    <a:pt x="90" y="282"/>
                  </a:lnTo>
                  <a:lnTo>
                    <a:pt x="106" y="258"/>
                  </a:lnTo>
                  <a:lnTo>
                    <a:pt x="124" y="236"/>
                  </a:lnTo>
                  <a:lnTo>
                    <a:pt x="142" y="214"/>
                  </a:lnTo>
                  <a:lnTo>
                    <a:pt x="162" y="192"/>
                  </a:lnTo>
                  <a:lnTo>
                    <a:pt x="182" y="172"/>
                  </a:lnTo>
                  <a:lnTo>
                    <a:pt x="204" y="152"/>
                  </a:lnTo>
                  <a:lnTo>
                    <a:pt x="226" y="134"/>
                  </a:lnTo>
                  <a:lnTo>
                    <a:pt x="250" y="116"/>
                  </a:lnTo>
                  <a:lnTo>
                    <a:pt x="274" y="100"/>
                  </a:lnTo>
                  <a:lnTo>
                    <a:pt x="298" y="84"/>
                  </a:lnTo>
                  <a:lnTo>
                    <a:pt x="324" y="70"/>
                  </a:lnTo>
                  <a:lnTo>
                    <a:pt x="352" y="58"/>
                  </a:lnTo>
                  <a:lnTo>
                    <a:pt x="380" y="46"/>
                  </a:lnTo>
                  <a:lnTo>
                    <a:pt x="408" y="34"/>
                  </a:lnTo>
                  <a:lnTo>
                    <a:pt x="436" y="26"/>
                  </a:lnTo>
                  <a:lnTo>
                    <a:pt x="466" y="18"/>
                  </a:lnTo>
                  <a:lnTo>
                    <a:pt x="496" y="12"/>
                  </a:lnTo>
                  <a:lnTo>
                    <a:pt x="526" y="6"/>
                  </a:lnTo>
                  <a:lnTo>
                    <a:pt x="558" y="2"/>
                  </a:lnTo>
                  <a:lnTo>
                    <a:pt x="588" y="0"/>
                  </a:lnTo>
                  <a:lnTo>
                    <a:pt x="620" y="0"/>
                  </a:lnTo>
                  <a:lnTo>
                    <a:pt x="620" y="0"/>
                  </a:lnTo>
                  <a:lnTo>
                    <a:pt x="652" y="0"/>
                  </a:lnTo>
                  <a:lnTo>
                    <a:pt x="684" y="2"/>
                  </a:lnTo>
                  <a:lnTo>
                    <a:pt x="716" y="6"/>
                  </a:lnTo>
                  <a:lnTo>
                    <a:pt x="746" y="12"/>
                  </a:lnTo>
                  <a:lnTo>
                    <a:pt x="776" y="18"/>
                  </a:lnTo>
                  <a:lnTo>
                    <a:pt x="806" y="26"/>
                  </a:lnTo>
                  <a:lnTo>
                    <a:pt x="834" y="34"/>
                  </a:lnTo>
                  <a:lnTo>
                    <a:pt x="862" y="46"/>
                  </a:lnTo>
                  <a:lnTo>
                    <a:pt x="890" y="58"/>
                  </a:lnTo>
                  <a:lnTo>
                    <a:pt x="916" y="70"/>
                  </a:lnTo>
                  <a:lnTo>
                    <a:pt x="942" y="84"/>
                  </a:lnTo>
                  <a:lnTo>
                    <a:pt x="968" y="100"/>
                  </a:lnTo>
                  <a:lnTo>
                    <a:pt x="992" y="116"/>
                  </a:lnTo>
                  <a:lnTo>
                    <a:pt x="1016" y="134"/>
                  </a:lnTo>
                  <a:lnTo>
                    <a:pt x="1038" y="152"/>
                  </a:lnTo>
                  <a:lnTo>
                    <a:pt x="1060" y="172"/>
                  </a:lnTo>
                  <a:lnTo>
                    <a:pt x="1080" y="192"/>
                  </a:lnTo>
                  <a:lnTo>
                    <a:pt x="1100" y="214"/>
                  </a:lnTo>
                  <a:lnTo>
                    <a:pt x="1118" y="236"/>
                  </a:lnTo>
                  <a:lnTo>
                    <a:pt x="1136" y="258"/>
                  </a:lnTo>
                  <a:lnTo>
                    <a:pt x="1152" y="282"/>
                  </a:lnTo>
                  <a:lnTo>
                    <a:pt x="1166" y="306"/>
                  </a:lnTo>
                  <a:lnTo>
                    <a:pt x="1180" y="332"/>
                  </a:lnTo>
                  <a:lnTo>
                    <a:pt x="1192" y="358"/>
                  </a:lnTo>
                  <a:lnTo>
                    <a:pt x="1204" y="384"/>
                  </a:lnTo>
                  <a:lnTo>
                    <a:pt x="1214" y="412"/>
                  </a:lnTo>
                  <a:lnTo>
                    <a:pt x="1222" y="440"/>
                  </a:lnTo>
                  <a:lnTo>
                    <a:pt x="1228" y="468"/>
                  </a:lnTo>
                  <a:lnTo>
                    <a:pt x="1234" y="498"/>
                  </a:lnTo>
                  <a:lnTo>
                    <a:pt x="1238" y="526"/>
                  </a:lnTo>
                  <a:lnTo>
                    <a:pt x="1240" y="556"/>
                  </a:lnTo>
                  <a:lnTo>
                    <a:pt x="1242" y="5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2312988" y="2616200"/>
              <a:ext cx="1971675" cy="1863725"/>
            </a:xfrm>
            <a:custGeom>
              <a:avLst/>
              <a:gdLst>
                <a:gd name="T0" fmla="*/ 1240 w 1242"/>
                <a:gd name="T1" fmla="*/ 618 h 1174"/>
                <a:gd name="T2" fmla="*/ 1228 w 1242"/>
                <a:gd name="T3" fmla="*/ 706 h 1174"/>
                <a:gd name="T4" fmla="*/ 1204 w 1242"/>
                <a:gd name="T5" fmla="*/ 788 h 1174"/>
                <a:gd name="T6" fmla="*/ 1166 w 1242"/>
                <a:gd name="T7" fmla="*/ 866 h 1174"/>
                <a:gd name="T8" fmla="*/ 1118 w 1242"/>
                <a:gd name="T9" fmla="*/ 938 h 1174"/>
                <a:gd name="T10" fmla="*/ 1060 w 1242"/>
                <a:gd name="T11" fmla="*/ 1002 h 1174"/>
                <a:gd name="T12" fmla="*/ 992 w 1242"/>
                <a:gd name="T13" fmla="*/ 1058 h 1174"/>
                <a:gd name="T14" fmla="*/ 916 w 1242"/>
                <a:gd name="T15" fmla="*/ 1104 h 1174"/>
                <a:gd name="T16" fmla="*/ 834 w 1242"/>
                <a:gd name="T17" fmla="*/ 1138 h 1174"/>
                <a:gd name="T18" fmla="*/ 746 w 1242"/>
                <a:gd name="T19" fmla="*/ 1162 h 1174"/>
                <a:gd name="T20" fmla="*/ 652 w 1242"/>
                <a:gd name="T21" fmla="*/ 1174 h 1174"/>
                <a:gd name="T22" fmla="*/ 588 w 1242"/>
                <a:gd name="T23" fmla="*/ 1174 h 1174"/>
                <a:gd name="T24" fmla="*/ 496 w 1242"/>
                <a:gd name="T25" fmla="*/ 1162 h 1174"/>
                <a:gd name="T26" fmla="*/ 408 w 1242"/>
                <a:gd name="T27" fmla="*/ 1138 h 1174"/>
                <a:gd name="T28" fmla="*/ 324 w 1242"/>
                <a:gd name="T29" fmla="*/ 1104 h 1174"/>
                <a:gd name="T30" fmla="*/ 250 w 1242"/>
                <a:gd name="T31" fmla="*/ 1058 h 1174"/>
                <a:gd name="T32" fmla="*/ 182 w 1242"/>
                <a:gd name="T33" fmla="*/ 1002 h 1174"/>
                <a:gd name="T34" fmla="*/ 124 w 1242"/>
                <a:gd name="T35" fmla="*/ 938 h 1174"/>
                <a:gd name="T36" fmla="*/ 74 w 1242"/>
                <a:gd name="T37" fmla="*/ 866 h 1174"/>
                <a:gd name="T38" fmla="*/ 38 w 1242"/>
                <a:gd name="T39" fmla="*/ 788 h 1174"/>
                <a:gd name="T40" fmla="*/ 12 w 1242"/>
                <a:gd name="T41" fmla="*/ 706 h 1174"/>
                <a:gd name="T42" fmla="*/ 0 w 1242"/>
                <a:gd name="T43" fmla="*/ 618 h 1174"/>
                <a:gd name="T44" fmla="*/ 0 w 1242"/>
                <a:gd name="T45" fmla="*/ 556 h 1174"/>
                <a:gd name="T46" fmla="*/ 12 w 1242"/>
                <a:gd name="T47" fmla="*/ 468 h 1174"/>
                <a:gd name="T48" fmla="*/ 38 w 1242"/>
                <a:gd name="T49" fmla="*/ 384 h 1174"/>
                <a:gd name="T50" fmla="*/ 74 w 1242"/>
                <a:gd name="T51" fmla="*/ 306 h 1174"/>
                <a:gd name="T52" fmla="*/ 124 w 1242"/>
                <a:gd name="T53" fmla="*/ 236 h 1174"/>
                <a:gd name="T54" fmla="*/ 182 w 1242"/>
                <a:gd name="T55" fmla="*/ 172 h 1174"/>
                <a:gd name="T56" fmla="*/ 250 w 1242"/>
                <a:gd name="T57" fmla="*/ 116 h 1174"/>
                <a:gd name="T58" fmla="*/ 324 w 1242"/>
                <a:gd name="T59" fmla="*/ 70 h 1174"/>
                <a:gd name="T60" fmla="*/ 408 w 1242"/>
                <a:gd name="T61" fmla="*/ 34 h 1174"/>
                <a:gd name="T62" fmla="*/ 496 w 1242"/>
                <a:gd name="T63" fmla="*/ 12 h 1174"/>
                <a:gd name="T64" fmla="*/ 588 w 1242"/>
                <a:gd name="T65" fmla="*/ 0 h 1174"/>
                <a:gd name="T66" fmla="*/ 652 w 1242"/>
                <a:gd name="T67" fmla="*/ 0 h 1174"/>
                <a:gd name="T68" fmla="*/ 746 w 1242"/>
                <a:gd name="T69" fmla="*/ 12 h 1174"/>
                <a:gd name="T70" fmla="*/ 834 w 1242"/>
                <a:gd name="T71" fmla="*/ 34 h 1174"/>
                <a:gd name="T72" fmla="*/ 916 w 1242"/>
                <a:gd name="T73" fmla="*/ 70 h 1174"/>
                <a:gd name="T74" fmla="*/ 992 w 1242"/>
                <a:gd name="T75" fmla="*/ 116 h 1174"/>
                <a:gd name="T76" fmla="*/ 1060 w 1242"/>
                <a:gd name="T77" fmla="*/ 172 h 1174"/>
                <a:gd name="T78" fmla="*/ 1118 w 1242"/>
                <a:gd name="T79" fmla="*/ 236 h 1174"/>
                <a:gd name="T80" fmla="*/ 1166 w 1242"/>
                <a:gd name="T81" fmla="*/ 306 h 1174"/>
                <a:gd name="T82" fmla="*/ 1204 w 1242"/>
                <a:gd name="T83" fmla="*/ 384 h 1174"/>
                <a:gd name="T84" fmla="*/ 1228 w 1242"/>
                <a:gd name="T85" fmla="*/ 468 h 1174"/>
                <a:gd name="T86" fmla="*/ 1240 w 1242"/>
                <a:gd name="T87" fmla="*/ 556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2" h="1174">
                  <a:moveTo>
                    <a:pt x="1242" y="586"/>
                  </a:moveTo>
                  <a:lnTo>
                    <a:pt x="1242" y="586"/>
                  </a:lnTo>
                  <a:lnTo>
                    <a:pt x="1240" y="618"/>
                  </a:lnTo>
                  <a:lnTo>
                    <a:pt x="1238" y="646"/>
                  </a:lnTo>
                  <a:lnTo>
                    <a:pt x="1234" y="676"/>
                  </a:lnTo>
                  <a:lnTo>
                    <a:pt x="1228" y="706"/>
                  </a:lnTo>
                  <a:lnTo>
                    <a:pt x="1222" y="734"/>
                  </a:lnTo>
                  <a:lnTo>
                    <a:pt x="1214" y="762"/>
                  </a:lnTo>
                  <a:lnTo>
                    <a:pt x="1204" y="788"/>
                  </a:lnTo>
                  <a:lnTo>
                    <a:pt x="1192" y="816"/>
                  </a:lnTo>
                  <a:lnTo>
                    <a:pt x="1180" y="842"/>
                  </a:lnTo>
                  <a:lnTo>
                    <a:pt x="1166" y="866"/>
                  </a:lnTo>
                  <a:lnTo>
                    <a:pt x="1152" y="892"/>
                  </a:lnTo>
                  <a:lnTo>
                    <a:pt x="1136" y="916"/>
                  </a:lnTo>
                  <a:lnTo>
                    <a:pt x="1118" y="938"/>
                  </a:lnTo>
                  <a:lnTo>
                    <a:pt x="1100" y="960"/>
                  </a:lnTo>
                  <a:lnTo>
                    <a:pt x="1080" y="982"/>
                  </a:lnTo>
                  <a:lnTo>
                    <a:pt x="1060" y="1002"/>
                  </a:lnTo>
                  <a:lnTo>
                    <a:pt x="1038" y="1022"/>
                  </a:lnTo>
                  <a:lnTo>
                    <a:pt x="1016" y="1040"/>
                  </a:lnTo>
                  <a:lnTo>
                    <a:pt x="992" y="1058"/>
                  </a:lnTo>
                  <a:lnTo>
                    <a:pt x="968" y="1074"/>
                  </a:lnTo>
                  <a:lnTo>
                    <a:pt x="942" y="1090"/>
                  </a:lnTo>
                  <a:lnTo>
                    <a:pt x="916" y="1104"/>
                  </a:lnTo>
                  <a:lnTo>
                    <a:pt x="890" y="1116"/>
                  </a:lnTo>
                  <a:lnTo>
                    <a:pt x="862" y="1128"/>
                  </a:lnTo>
                  <a:lnTo>
                    <a:pt x="834" y="1138"/>
                  </a:lnTo>
                  <a:lnTo>
                    <a:pt x="806" y="1148"/>
                  </a:lnTo>
                  <a:lnTo>
                    <a:pt x="776" y="1156"/>
                  </a:lnTo>
                  <a:lnTo>
                    <a:pt x="746" y="1162"/>
                  </a:lnTo>
                  <a:lnTo>
                    <a:pt x="716" y="1168"/>
                  </a:lnTo>
                  <a:lnTo>
                    <a:pt x="684" y="1172"/>
                  </a:lnTo>
                  <a:lnTo>
                    <a:pt x="652" y="1174"/>
                  </a:lnTo>
                  <a:lnTo>
                    <a:pt x="620" y="1174"/>
                  </a:lnTo>
                  <a:lnTo>
                    <a:pt x="620" y="1174"/>
                  </a:lnTo>
                  <a:lnTo>
                    <a:pt x="588" y="1174"/>
                  </a:lnTo>
                  <a:lnTo>
                    <a:pt x="558" y="1172"/>
                  </a:lnTo>
                  <a:lnTo>
                    <a:pt x="526" y="1168"/>
                  </a:lnTo>
                  <a:lnTo>
                    <a:pt x="496" y="1162"/>
                  </a:lnTo>
                  <a:lnTo>
                    <a:pt x="466" y="1156"/>
                  </a:lnTo>
                  <a:lnTo>
                    <a:pt x="436" y="1148"/>
                  </a:lnTo>
                  <a:lnTo>
                    <a:pt x="408" y="1138"/>
                  </a:lnTo>
                  <a:lnTo>
                    <a:pt x="380" y="1128"/>
                  </a:lnTo>
                  <a:lnTo>
                    <a:pt x="352" y="1116"/>
                  </a:lnTo>
                  <a:lnTo>
                    <a:pt x="324" y="1104"/>
                  </a:lnTo>
                  <a:lnTo>
                    <a:pt x="298" y="1090"/>
                  </a:lnTo>
                  <a:lnTo>
                    <a:pt x="274" y="1074"/>
                  </a:lnTo>
                  <a:lnTo>
                    <a:pt x="250" y="1058"/>
                  </a:lnTo>
                  <a:lnTo>
                    <a:pt x="226" y="1040"/>
                  </a:lnTo>
                  <a:lnTo>
                    <a:pt x="204" y="1022"/>
                  </a:lnTo>
                  <a:lnTo>
                    <a:pt x="182" y="1002"/>
                  </a:lnTo>
                  <a:lnTo>
                    <a:pt x="162" y="982"/>
                  </a:lnTo>
                  <a:lnTo>
                    <a:pt x="142" y="960"/>
                  </a:lnTo>
                  <a:lnTo>
                    <a:pt x="124" y="938"/>
                  </a:lnTo>
                  <a:lnTo>
                    <a:pt x="106" y="916"/>
                  </a:lnTo>
                  <a:lnTo>
                    <a:pt x="90" y="892"/>
                  </a:lnTo>
                  <a:lnTo>
                    <a:pt x="74" y="866"/>
                  </a:lnTo>
                  <a:lnTo>
                    <a:pt x="62" y="842"/>
                  </a:lnTo>
                  <a:lnTo>
                    <a:pt x="48" y="816"/>
                  </a:lnTo>
                  <a:lnTo>
                    <a:pt x="38" y="788"/>
                  </a:lnTo>
                  <a:lnTo>
                    <a:pt x="28" y="762"/>
                  </a:lnTo>
                  <a:lnTo>
                    <a:pt x="20" y="734"/>
                  </a:lnTo>
                  <a:lnTo>
                    <a:pt x="12" y="706"/>
                  </a:lnTo>
                  <a:lnTo>
                    <a:pt x="8" y="676"/>
                  </a:lnTo>
                  <a:lnTo>
                    <a:pt x="4" y="646"/>
                  </a:lnTo>
                  <a:lnTo>
                    <a:pt x="0" y="618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0" y="556"/>
                  </a:lnTo>
                  <a:lnTo>
                    <a:pt x="4" y="526"/>
                  </a:lnTo>
                  <a:lnTo>
                    <a:pt x="8" y="498"/>
                  </a:lnTo>
                  <a:lnTo>
                    <a:pt x="12" y="468"/>
                  </a:lnTo>
                  <a:lnTo>
                    <a:pt x="20" y="440"/>
                  </a:lnTo>
                  <a:lnTo>
                    <a:pt x="28" y="412"/>
                  </a:lnTo>
                  <a:lnTo>
                    <a:pt x="38" y="384"/>
                  </a:lnTo>
                  <a:lnTo>
                    <a:pt x="48" y="358"/>
                  </a:lnTo>
                  <a:lnTo>
                    <a:pt x="62" y="332"/>
                  </a:lnTo>
                  <a:lnTo>
                    <a:pt x="74" y="306"/>
                  </a:lnTo>
                  <a:lnTo>
                    <a:pt x="90" y="282"/>
                  </a:lnTo>
                  <a:lnTo>
                    <a:pt x="106" y="258"/>
                  </a:lnTo>
                  <a:lnTo>
                    <a:pt x="124" y="236"/>
                  </a:lnTo>
                  <a:lnTo>
                    <a:pt x="142" y="214"/>
                  </a:lnTo>
                  <a:lnTo>
                    <a:pt x="162" y="192"/>
                  </a:lnTo>
                  <a:lnTo>
                    <a:pt x="182" y="172"/>
                  </a:lnTo>
                  <a:lnTo>
                    <a:pt x="204" y="152"/>
                  </a:lnTo>
                  <a:lnTo>
                    <a:pt x="226" y="134"/>
                  </a:lnTo>
                  <a:lnTo>
                    <a:pt x="250" y="116"/>
                  </a:lnTo>
                  <a:lnTo>
                    <a:pt x="274" y="100"/>
                  </a:lnTo>
                  <a:lnTo>
                    <a:pt x="298" y="84"/>
                  </a:lnTo>
                  <a:lnTo>
                    <a:pt x="324" y="70"/>
                  </a:lnTo>
                  <a:lnTo>
                    <a:pt x="352" y="58"/>
                  </a:lnTo>
                  <a:lnTo>
                    <a:pt x="380" y="46"/>
                  </a:lnTo>
                  <a:lnTo>
                    <a:pt x="408" y="34"/>
                  </a:lnTo>
                  <a:lnTo>
                    <a:pt x="436" y="26"/>
                  </a:lnTo>
                  <a:lnTo>
                    <a:pt x="466" y="18"/>
                  </a:lnTo>
                  <a:lnTo>
                    <a:pt x="496" y="12"/>
                  </a:lnTo>
                  <a:lnTo>
                    <a:pt x="526" y="6"/>
                  </a:lnTo>
                  <a:lnTo>
                    <a:pt x="558" y="2"/>
                  </a:lnTo>
                  <a:lnTo>
                    <a:pt x="588" y="0"/>
                  </a:lnTo>
                  <a:lnTo>
                    <a:pt x="620" y="0"/>
                  </a:lnTo>
                  <a:lnTo>
                    <a:pt x="620" y="0"/>
                  </a:lnTo>
                  <a:lnTo>
                    <a:pt x="652" y="0"/>
                  </a:lnTo>
                  <a:lnTo>
                    <a:pt x="684" y="2"/>
                  </a:lnTo>
                  <a:lnTo>
                    <a:pt x="716" y="6"/>
                  </a:lnTo>
                  <a:lnTo>
                    <a:pt x="746" y="12"/>
                  </a:lnTo>
                  <a:lnTo>
                    <a:pt x="776" y="18"/>
                  </a:lnTo>
                  <a:lnTo>
                    <a:pt x="806" y="26"/>
                  </a:lnTo>
                  <a:lnTo>
                    <a:pt x="834" y="34"/>
                  </a:lnTo>
                  <a:lnTo>
                    <a:pt x="862" y="46"/>
                  </a:lnTo>
                  <a:lnTo>
                    <a:pt x="890" y="58"/>
                  </a:lnTo>
                  <a:lnTo>
                    <a:pt x="916" y="70"/>
                  </a:lnTo>
                  <a:lnTo>
                    <a:pt x="942" y="84"/>
                  </a:lnTo>
                  <a:lnTo>
                    <a:pt x="968" y="100"/>
                  </a:lnTo>
                  <a:lnTo>
                    <a:pt x="992" y="116"/>
                  </a:lnTo>
                  <a:lnTo>
                    <a:pt x="1016" y="134"/>
                  </a:lnTo>
                  <a:lnTo>
                    <a:pt x="1038" y="152"/>
                  </a:lnTo>
                  <a:lnTo>
                    <a:pt x="1060" y="172"/>
                  </a:lnTo>
                  <a:lnTo>
                    <a:pt x="1080" y="192"/>
                  </a:lnTo>
                  <a:lnTo>
                    <a:pt x="1100" y="214"/>
                  </a:lnTo>
                  <a:lnTo>
                    <a:pt x="1118" y="236"/>
                  </a:lnTo>
                  <a:lnTo>
                    <a:pt x="1136" y="258"/>
                  </a:lnTo>
                  <a:lnTo>
                    <a:pt x="1152" y="282"/>
                  </a:lnTo>
                  <a:lnTo>
                    <a:pt x="1166" y="306"/>
                  </a:lnTo>
                  <a:lnTo>
                    <a:pt x="1180" y="332"/>
                  </a:lnTo>
                  <a:lnTo>
                    <a:pt x="1192" y="358"/>
                  </a:lnTo>
                  <a:lnTo>
                    <a:pt x="1204" y="384"/>
                  </a:lnTo>
                  <a:lnTo>
                    <a:pt x="1214" y="412"/>
                  </a:lnTo>
                  <a:lnTo>
                    <a:pt x="1222" y="440"/>
                  </a:lnTo>
                  <a:lnTo>
                    <a:pt x="1228" y="468"/>
                  </a:lnTo>
                  <a:lnTo>
                    <a:pt x="1234" y="498"/>
                  </a:lnTo>
                  <a:lnTo>
                    <a:pt x="1238" y="526"/>
                  </a:lnTo>
                  <a:lnTo>
                    <a:pt x="1240" y="556"/>
                  </a:lnTo>
                  <a:lnTo>
                    <a:pt x="1242" y="5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5369" name="Picture 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9813" y="2571750"/>
              <a:ext cx="4533900" cy="191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ectangle 10"/>
            <p:cNvSpPr>
              <a:spLocks noChangeArrowheads="1"/>
            </p:cNvSpPr>
            <p:nvPr/>
          </p:nvSpPr>
          <p:spPr bwMode="auto">
            <a:xfrm>
              <a:off x="2595563" y="28797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1"/>
            <p:cNvSpPr>
              <a:spLocks noChangeArrowheads="1"/>
            </p:cNvSpPr>
            <p:nvPr/>
          </p:nvSpPr>
          <p:spPr bwMode="auto">
            <a:xfrm>
              <a:off x="2697163" y="29718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2"/>
            <p:cNvSpPr>
              <a:spLocks noChangeArrowheads="1"/>
            </p:cNvSpPr>
            <p:nvPr/>
          </p:nvSpPr>
          <p:spPr bwMode="auto">
            <a:xfrm>
              <a:off x="2798763" y="30956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3"/>
            <p:cNvSpPr>
              <a:spLocks noChangeArrowheads="1"/>
            </p:cNvSpPr>
            <p:nvPr/>
          </p:nvSpPr>
          <p:spPr bwMode="auto">
            <a:xfrm>
              <a:off x="2928938" y="32226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3033713" y="33432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>
              <a:off x="3170238" y="34671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3306763" y="36226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>
              <a:off x="3440113" y="37465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3579813" y="39052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713163" y="40259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3001963" y="27527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3138488" y="28162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2"/>
            <p:cNvSpPr>
              <a:spLocks noChangeArrowheads="1"/>
            </p:cNvSpPr>
            <p:nvPr/>
          </p:nvSpPr>
          <p:spPr bwMode="auto">
            <a:xfrm>
              <a:off x="3271838" y="29083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3"/>
            <p:cNvSpPr>
              <a:spLocks noChangeArrowheads="1"/>
            </p:cNvSpPr>
            <p:nvPr/>
          </p:nvSpPr>
          <p:spPr bwMode="auto">
            <a:xfrm>
              <a:off x="3408363" y="30003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3544888" y="31242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auto">
            <a:xfrm>
              <a:off x="3681413" y="32512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0" name="Rectangle 26"/>
            <p:cNvSpPr>
              <a:spLocks noChangeArrowheads="1"/>
            </p:cNvSpPr>
            <p:nvPr/>
          </p:nvSpPr>
          <p:spPr bwMode="auto">
            <a:xfrm>
              <a:off x="3779838" y="33750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1" name="Rectangle 27"/>
            <p:cNvSpPr>
              <a:spLocks noChangeArrowheads="1"/>
            </p:cNvSpPr>
            <p:nvPr/>
          </p:nvSpPr>
          <p:spPr bwMode="auto">
            <a:xfrm>
              <a:off x="3881438" y="35306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3" name="Rectangle 28"/>
            <p:cNvSpPr>
              <a:spLocks noChangeArrowheads="1"/>
            </p:cNvSpPr>
            <p:nvPr/>
          </p:nvSpPr>
          <p:spPr bwMode="auto">
            <a:xfrm>
              <a:off x="3983038" y="36830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4" name="Rectangle 29"/>
            <p:cNvSpPr>
              <a:spLocks noChangeArrowheads="1"/>
            </p:cNvSpPr>
            <p:nvPr/>
          </p:nvSpPr>
          <p:spPr bwMode="auto">
            <a:xfrm>
              <a:off x="4084638" y="38100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5" name="Rectangle 30"/>
            <p:cNvSpPr>
              <a:spLocks noChangeArrowheads="1"/>
            </p:cNvSpPr>
            <p:nvPr/>
          </p:nvSpPr>
          <p:spPr bwMode="auto">
            <a:xfrm>
              <a:off x="2528888" y="30321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6" name="Rectangle 31"/>
            <p:cNvSpPr>
              <a:spLocks noChangeArrowheads="1"/>
            </p:cNvSpPr>
            <p:nvPr/>
          </p:nvSpPr>
          <p:spPr bwMode="auto">
            <a:xfrm>
              <a:off x="2630488" y="31559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7" name="Rectangle 32"/>
            <p:cNvSpPr>
              <a:spLocks noChangeArrowheads="1"/>
            </p:cNvSpPr>
            <p:nvPr/>
          </p:nvSpPr>
          <p:spPr bwMode="auto">
            <a:xfrm>
              <a:off x="2732088" y="32797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68" name="Rectangle 33"/>
            <p:cNvSpPr>
              <a:spLocks noChangeArrowheads="1"/>
            </p:cNvSpPr>
            <p:nvPr/>
          </p:nvSpPr>
          <p:spPr bwMode="auto">
            <a:xfrm>
              <a:off x="2840038" y="35560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0" name="Rectangle 34"/>
            <p:cNvSpPr>
              <a:spLocks noChangeArrowheads="1"/>
            </p:cNvSpPr>
            <p:nvPr/>
          </p:nvSpPr>
          <p:spPr bwMode="auto">
            <a:xfrm>
              <a:off x="3221038" y="32099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1" name="Rectangle 35"/>
            <p:cNvSpPr>
              <a:spLocks noChangeArrowheads="1"/>
            </p:cNvSpPr>
            <p:nvPr/>
          </p:nvSpPr>
          <p:spPr bwMode="auto">
            <a:xfrm>
              <a:off x="3068638" y="37147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2" name="Rectangle 36"/>
            <p:cNvSpPr>
              <a:spLocks noChangeArrowheads="1"/>
            </p:cNvSpPr>
            <p:nvPr/>
          </p:nvSpPr>
          <p:spPr bwMode="auto">
            <a:xfrm>
              <a:off x="3205163" y="38385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3" name="Rectangle 37"/>
            <p:cNvSpPr>
              <a:spLocks noChangeArrowheads="1"/>
            </p:cNvSpPr>
            <p:nvPr/>
          </p:nvSpPr>
          <p:spPr bwMode="auto">
            <a:xfrm>
              <a:off x="3341688" y="39655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4" name="Rectangle 38"/>
            <p:cNvSpPr>
              <a:spLocks noChangeArrowheads="1"/>
            </p:cNvSpPr>
            <p:nvPr/>
          </p:nvSpPr>
          <p:spPr bwMode="auto">
            <a:xfrm>
              <a:off x="3475038" y="40894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5" name="Rectangle 39"/>
            <p:cNvSpPr>
              <a:spLocks noChangeArrowheads="1"/>
            </p:cNvSpPr>
            <p:nvPr/>
          </p:nvSpPr>
          <p:spPr bwMode="auto">
            <a:xfrm>
              <a:off x="3611563" y="41814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6" name="Rectangle 40"/>
            <p:cNvSpPr>
              <a:spLocks noChangeArrowheads="1"/>
            </p:cNvSpPr>
            <p:nvPr/>
          </p:nvSpPr>
          <p:spPr bwMode="auto">
            <a:xfrm>
              <a:off x="3240088" y="26892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7" name="Rectangle 41"/>
            <p:cNvSpPr>
              <a:spLocks noChangeArrowheads="1"/>
            </p:cNvSpPr>
            <p:nvPr/>
          </p:nvSpPr>
          <p:spPr bwMode="auto">
            <a:xfrm>
              <a:off x="2976563" y="30003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8" name="Rectangle 42"/>
            <p:cNvSpPr>
              <a:spLocks noChangeArrowheads="1"/>
            </p:cNvSpPr>
            <p:nvPr/>
          </p:nvSpPr>
          <p:spPr bwMode="auto">
            <a:xfrm>
              <a:off x="3509963" y="27844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79" name="Rectangle 43"/>
            <p:cNvSpPr>
              <a:spLocks noChangeArrowheads="1"/>
            </p:cNvSpPr>
            <p:nvPr/>
          </p:nvSpPr>
          <p:spPr bwMode="auto">
            <a:xfrm>
              <a:off x="3646488" y="28479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0" name="Rectangle 44"/>
            <p:cNvSpPr>
              <a:spLocks noChangeArrowheads="1"/>
            </p:cNvSpPr>
            <p:nvPr/>
          </p:nvSpPr>
          <p:spPr bwMode="auto">
            <a:xfrm>
              <a:off x="3427413" y="33813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1" name="Rectangle 45"/>
            <p:cNvSpPr>
              <a:spLocks noChangeArrowheads="1"/>
            </p:cNvSpPr>
            <p:nvPr/>
          </p:nvSpPr>
          <p:spPr bwMode="auto">
            <a:xfrm>
              <a:off x="3951288" y="31877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2" name="Rectangle 46"/>
            <p:cNvSpPr>
              <a:spLocks noChangeArrowheads="1"/>
            </p:cNvSpPr>
            <p:nvPr/>
          </p:nvSpPr>
          <p:spPr bwMode="auto">
            <a:xfrm>
              <a:off x="4052888" y="33115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3" name="Rectangle 47"/>
            <p:cNvSpPr>
              <a:spLocks noChangeArrowheads="1"/>
            </p:cNvSpPr>
            <p:nvPr/>
          </p:nvSpPr>
          <p:spPr bwMode="auto">
            <a:xfrm>
              <a:off x="4119563" y="34353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4" name="Rectangle 48"/>
            <p:cNvSpPr>
              <a:spLocks noChangeArrowheads="1"/>
            </p:cNvSpPr>
            <p:nvPr/>
          </p:nvSpPr>
          <p:spPr bwMode="auto">
            <a:xfrm>
              <a:off x="4151313" y="35909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5" name="Rectangle 49"/>
            <p:cNvSpPr>
              <a:spLocks noChangeArrowheads="1"/>
            </p:cNvSpPr>
            <p:nvPr/>
          </p:nvSpPr>
          <p:spPr bwMode="auto">
            <a:xfrm>
              <a:off x="2493963" y="34988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6" name="Rectangle 50"/>
            <p:cNvSpPr>
              <a:spLocks noChangeArrowheads="1"/>
            </p:cNvSpPr>
            <p:nvPr/>
          </p:nvSpPr>
          <p:spPr bwMode="auto">
            <a:xfrm>
              <a:off x="2560638" y="36544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7" name="Rectangle 51"/>
            <p:cNvSpPr>
              <a:spLocks noChangeArrowheads="1"/>
            </p:cNvSpPr>
            <p:nvPr/>
          </p:nvSpPr>
          <p:spPr bwMode="auto">
            <a:xfrm>
              <a:off x="2528888" y="38671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8" name="Rectangle 52"/>
            <p:cNvSpPr>
              <a:spLocks noChangeArrowheads="1"/>
            </p:cNvSpPr>
            <p:nvPr/>
          </p:nvSpPr>
          <p:spPr bwMode="auto">
            <a:xfrm>
              <a:off x="2767013" y="39370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89" name="Rectangle 53"/>
            <p:cNvSpPr>
              <a:spLocks noChangeArrowheads="1"/>
            </p:cNvSpPr>
            <p:nvPr/>
          </p:nvSpPr>
          <p:spPr bwMode="auto">
            <a:xfrm>
              <a:off x="2865438" y="40576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0" name="Rectangle 54"/>
            <p:cNvSpPr>
              <a:spLocks noChangeArrowheads="1"/>
            </p:cNvSpPr>
            <p:nvPr/>
          </p:nvSpPr>
          <p:spPr bwMode="auto">
            <a:xfrm>
              <a:off x="2967038" y="414972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1" name="Rectangle 55"/>
            <p:cNvSpPr>
              <a:spLocks noChangeArrowheads="1"/>
            </p:cNvSpPr>
            <p:nvPr/>
          </p:nvSpPr>
          <p:spPr bwMode="auto">
            <a:xfrm>
              <a:off x="3103563" y="42100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2" name="Rectangle 56"/>
            <p:cNvSpPr>
              <a:spLocks noChangeArrowheads="1"/>
            </p:cNvSpPr>
            <p:nvPr/>
          </p:nvSpPr>
          <p:spPr bwMode="auto">
            <a:xfrm>
              <a:off x="3814763" y="387350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3" name="Rectangle 57"/>
            <p:cNvSpPr>
              <a:spLocks noChangeArrowheads="1"/>
            </p:cNvSpPr>
            <p:nvPr/>
          </p:nvSpPr>
          <p:spPr bwMode="auto">
            <a:xfrm>
              <a:off x="3916363" y="39941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4" name="Rectangle 58"/>
            <p:cNvSpPr>
              <a:spLocks noChangeArrowheads="1"/>
            </p:cNvSpPr>
            <p:nvPr/>
          </p:nvSpPr>
          <p:spPr bwMode="auto">
            <a:xfrm>
              <a:off x="3671888" y="35877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5" name="Rectangle 59"/>
            <p:cNvSpPr>
              <a:spLocks noChangeArrowheads="1"/>
            </p:cNvSpPr>
            <p:nvPr/>
          </p:nvSpPr>
          <p:spPr bwMode="auto">
            <a:xfrm>
              <a:off x="4487863" y="2571750"/>
              <a:ext cx="2339975" cy="425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5420" name="Picture 6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9813" y="2571750"/>
              <a:ext cx="4533900" cy="191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96" name="Rectangle 61"/>
            <p:cNvSpPr>
              <a:spLocks noChangeArrowheads="1"/>
            </p:cNvSpPr>
            <p:nvPr/>
          </p:nvSpPr>
          <p:spPr bwMode="auto">
            <a:xfrm>
              <a:off x="4487863" y="3432175"/>
              <a:ext cx="2339975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5422" name="Picture 6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9813" y="2571750"/>
              <a:ext cx="4533900" cy="191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97" name="Rectangle 63"/>
            <p:cNvSpPr>
              <a:spLocks noChangeArrowheads="1"/>
            </p:cNvSpPr>
            <p:nvPr/>
          </p:nvSpPr>
          <p:spPr bwMode="auto">
            <a:xfrm>
              <a:off x="4487863" y="4143375"/>
              <a:ext cx="2339975" cy="317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5424" name="Picture 6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9813" y="2571750"/>
              <a:ext cx="4533900" cy="191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98" name="Rectangle 65"/>
            <p:cNvSpPr>
              <a:spLocks noChangeArrowheads="1"/>
            </p:cNvSpPr>
            <p:nvPr/>
          </p:nvSpPr>
          <p:spPr bwMode="auto">
            <a:xfrm>
              <a:off x="2887663" y="3213100"/>
              <a:ext cx="152400" cy="1809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399" name="Rectangle 66"/>
            <p:cNvSpPr>
              <a:spLocks noChangeArrowheads="1"/>
            </p:cNvSpPr>
            <p:nvPr/>
          </p:nvSpPr>
          <p:spPr bwMode="auto">
            <a:xfrm>
              <a:off x="3535363" y="3895725"/>
              <a:ext cx="155575" cy="1809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0" name="Rectangle 67"/>
            <p:cNvSpPr>
              <a:spLocks noChangeArrowheads="1"/>
            </p:cNvSpPr>
            <p:nvPr/>
          </p:nvSpPr>
          <p:spPr bwMode="auto">
            <a:xfrm>
              <a:off x="2722563" y="3927475"/>
              <a:ext cx="155575" cy="1809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1" name="Line 68"/>
            <p:cNvSpPr>
              <a:spLocks noChangeShapeType="1"/>
            </p:cNvSpPr>
            <p:nvPr/>
          </p:nvSpPr>
          <p:spPr bwMode="auto">
            <a:xfrm flipH="1">
              <a:off x="3087688" y="2800350"/>
              <a:ext cx="1403350" cy="4826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2" name="Freeform 69"/>
            <p:cNvSpPr>
              <a:spLocks/>
            </p:cNvSpPr>
            <p:nvPr/>
          </p:nvSpPr>
          <p:spPr bwMode="auto">
            <a:xfrm>
              <a:off x="3036888" y="3248025"/>
              <a:ext cx="82550" cy="57150"/>
            </a:xfrm>
            <a:custGeom>
              <a:avLst/>
              <a:gdLst>
                <a:gd name="T0" fmla="*/ 0 w 52"/>
                <a:gd name="T1" fmla="*/ 34 h 36"/>
                <a:gd name="T2" fmla="*/ 40 w 52"/>
                <a:gd name="T3" fmla="*/ 0 h 36"/>
                <a:gd name="T4" fmla="*/ 36 w 52"/>
                <a:gd name="T5" fmla="*/ 22 h 36"/>
                <a:gd name="T6" fmla="*/ 52 w 52"/>
                <a:gd name="T7" fmla="*/ 36 h 36"/>
                <a:gd name="T8" fmla="*/ 0 w 52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4"/>
                  </a:moveTo>
                  <a:lnTo>
                    <a:pt x="40" y="0"/>
                  </a:lnTo>
                  <a:lnTo>
                    <a:pt x="36" y="22"/>
                  </a:lnTo>
                  <a:lnTo>
                    <a:pt x="5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3" name="Freeform 70"/>
            <p:cNvSpPr>
              <a:spLocks/>
            </p:cNvSpPr>
            <p:nvPr/>
          </p:nvSpPr>
          <p:spPr bwMode="auto">
            <a:xfrm>
              <a:off x="3036888" y="3248025"/>
              <a:ext cx="82550" cy="57150"/>
            </a:xfrm>
            <a:custGeom>
              <a:avLst/>
              <a:gdLst>
                <a:gd name="T0" fmla="*/ 0 w 52"/>
                <a:gd name="T1" fmla="*/ 34 h 36"/>
                <a:gd name="T2" fmla="*/ 40 w 52"/>
                <a:gd name="T3" fmla="*/ 0 h 36"/>
                <a:gd name="T4" fmla="*/ 36 w 52"/>
                <a:gd name="T5" fmla="*/ 22 h 36"/>
                <a:gd name="T6" fmla="*/ 52 w 52"/>
                <a:gd name="T7" fmla="*/ 36 h 36"/>
                <a:gd name="T8" fmla="*/ 0 w 52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0" y="34"/>
                  </a:moveTo>
                  <a:lnTo>
                    <a:pt x="40" y="0"/>
                  </a:lnTo>
                  <a:lnTo>
                    <a:pt x="36" y="22"/>
                  </a:lnTo>
                  <a:lnTo>
                    <a:pt x="52" y="36"/>
                  </a:lnTo>
                  <a:lnTo>
                    <a:pt x="0" y="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4" name="Line 71"/>
            <p:cNvSpPr>
              <a:spLocks noChangeShapeType="1"/>
            </p:cNvSpPr>
            <p:nvPr/>
          </p:nvSpPr>
          <p:spPr bwMode="auto">
            <a:xfrm flipH="1">
              <a:off x="3719513" y="2800350"/>
              <a:ext cx="771525" cy="11430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5" name="Freeform 72"/>
            <p:cNvSpPr>
              <a:spLocks/>
            </p:cNvSpPr>
            <p:nvPr/>
          </p:nvSpPr>
          <p:spPr bwMode="auto">
            <a:xfrm>
              <a:off x="3687763" y="3905250"/>
              <a:ext cx="69850" cy="82550"/>
            </a:xfrm>
            <a:custGeom>
              <a:avLst/>
              <a:gdLst>
                <a:gd name="T0" fmla="*/ 0 w 44"/>
                <a:gd name="T1" fmla="*/ 52 h 52"/>
                <a:gd name="T2" fmla="*/ 12 w 44"/>
                <a:gd name="T3" fmla="*/ 0 h 52"/>
                <a:gd name="T4" fmla="*/ 20 w 44"/>
                <a:gd name="T5" fmla="*/ 20 h 52"/>
                <a:gd name="T6" fmla="*/ 44 w 44"/>
                <a:gd name="T7" fmla="*/ 22 h 52"/>
                <a:gd name="T8" fmla="*/ 0 w 4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2">
                  <a:moveTo>
                    <a:pt x="0" y="52"/>
                  </a:moveTo>
                  <a:lnTo>
                    <a:pt x="12" y="0"/>
                  </a:lnTo>
                  <a:lnTo>
                    <a:pt x="20" y="20"/>
                  </a:lnTo>
                  <a:lnTo>
                    <a:pt x="44" y="2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6" name="Freeform 73"/>
            <p:cNvSpPr>
              <a:spLocks/>
            </p:cNvSpPr>
            <p:nvPr/>
          </p:nvSpPr>
          <p:spPr bwMode="auto">
            <a:xfrm>
              <a:off x="3687763" y="3905250"/>
              <a:ext cx="69850" cy="82550"/>
            </a:xfrm>
            <a:custGeom>
              <a:avLst/>
              <a:gdLst>
                <a:gd name="T0" fmla="*/ 0 w 44"/>
                <a:gd name="T1" fmla="*/ 52 h 52"/>
                <a:gd name="T2" fmla="*/ 12 w 44"/>
                <a:gd name="T3" fmla="*/ 0 h 52"/>
                <a:gd name="T4" fmla="*/ 20 w 44"/>
                <a:gd name="T5" fmla="*/ 20 h 52"/>
                <a:gd name="T6" fmla="*/ 44 w 44"/>
                <a:gd name="T7" fmla="*/ 22 h 52"/>
                <a:gd name="T8" fmla="*/ 0 w 4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2">
                  <a:moveTo>
                    <a:pt x="0" y="52"/>
                  </a:moveTo>
                  <a:lnTo>
                    <a:pt x="12" y="0"/>
                  </a:lnTo>
                  <a:lnTo>
                    <a:pt x="20" y="20"/>
                  </a:lnTo>
                  <a:lnTo>
                    <a:pt x="44" y="22"/>
                  </a:lnTo>
                  <a:lnTo>
                    <a:pt x="0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7" name="Line 74"/>
            <p:cNvSpPr>
              <a:spLocks noChangeShapeType="1"/>
            </p:cNvSpPr>
            <p:nvPr/>
          </p:nvSpPr>
          <p:spPr bwMode="auto">
            <a:xfrm flipH="1">
              <a:off x="4024313" y="2800350"/>
              <a:ext cx="466725" cy="2698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8" name="Freeform 75"/>
            <p:cNvSpPr>
              <a:spLocks/>
            </p:cNvSpPr>
            <p:nvPr/>
          </p:nvSpPr>
          <p:spPr bwMode="auto">
            <a:xfrm>
              <a:off x="3976688" y="3035300"/>
              <a:ext cx="82550" cy="63500"/>
            </a:xfrm>
            <a:custGeom>
              <a:avLst/>
              <a:gdLst>
                <a:gd name="T0" fmla="*/ 0 w 52"/>
                <a:gd name="T1" fmla="*/ 40 h 40"/>
                <a:gd name="T2" fmla="*/ 32 w 52"/>
                <a:gd name="T3" fmla="*/ 0 h 40"/>
                <a:gd name="T4" fmla="*/ 32 w 52"/>
                <a:gd name="T5" fmla="*/ 22 h 40"/>
                <a:gd name="T6" fmla="*/ 52 w 52"/>
                <a:gd name="T7" fmla="*/ 32 h 40"/>
                <a:gd name="T8" fmla="*/ 0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0" y="40"/>
                  </a:moveTo>
                  <a:lnTo>
                    <a:pt x="32" y="0"/>
                  </a:lnTo>
                  <a:lnTo>
                    <a:pt x="32" y="22"/>
                  </a:lnTo>
                  <a:lnTo>
                    <a:pt x="52" y="3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09" name="Freeform 76"/>
            <p:cNvSpPr>
              <a:spLocks/>
            </p:cNvSpPr>
            <p:nvPr/>
          </p:nvSpPr>
          <p:spPr bwMode="auto">
            <a:xfrm>
              <a:off x="3976688" y="3035300"/>
              <a:ext cx="82550" cy="63500"/>
            </a:xfrm>
            <a:custGeom>
              <a:avLst/>
              <a:gdLst>
                <a:gd name="T0" fmla="*/ 0 w 52"/>
                <a:gd name="T1" fmla="*/ 40 h 40"/>
                <a:gd name="T2" fmla="*/ 32 w 52"/>
                <a:gd name="T3" fmla="*/ 0 h 40"/>
                <a:gd name="T4" fmla="*/ 32 w 52"/>
                <a:gd name="T5" fmla="*/ 22 h 40"/>
                <a:gd name="T6" fmla="*/ 52 w 52"/>
                <a:gd name="T7" fmla="*/ 32 h 40"/>
                <a:gd name="T8" fmla="*/ 0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0" y="40"/>
                  </a:moveTo>
                  <a:lnTo>
                    <a:pt x="32" y="0"/>
                  </a:lnTo>
                  <a:lnTo>
                    <a:pt x="32" y="22"/>
                  </a:lnTo>
                  <a:lnTo>
                    <a:pt x="52" y="32"/>
                  </a:lnTo>
                  <a:lnTo>
                    <a:pt x="0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0" name="Line 77"/>
            <p:cNvSpPr>
              <a:spLocks noChangeShapeType="1"/>
            </p:cNvSpPr>
            <p:nvPr/>
          </p:nvSpPr>
          <p:spPr bwMode="auto">
            <a:xfrm>
              <a:off x="5656263" y="2997200"/>
              <a:ext cx="0" cy="3524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1" name="Freeform 78"/>
            <p:cNvSpPr>
              <a:spLocks/>
            </p:cNvSpPr>
            <p:nvPr/>
          </p:nvSpPr>
          <p:spPr bwMode="auto">
            <a:xfrm>
              <a:off x="5608638" y="3314700"/>
              <a:ext cx="95250" cy="114300"/>
            </a:xfrm>
            <a:custGeom>
              <a:avLst/>
              <a:gdLst>
                <a:gd name="T0" fmla="*/ 30 w 60"/>
                <a:gd name="T1" fmla="*/ 72 h 72"/>
                <a:gd name="T2" fmla="*/ 0 w 60"/>
                <a:gd name="T3" fmla="*/ 0 h 72"/>
                <a:gd name="T4" fmla="*/ 30 w 60"/>
                <a:gd name="T5" fmla="*/ 18 h 72"/>
                <a:gd name="T6" fmla="*/ 60 w 60"/>
                <a:gd name="T7" fmla="*/ 0 h 72"/>
                <a:gd name="T8" fmla="*/ 30 w 6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60" y="0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2" name="Freeform 79"/>
            <p:cNvSpPr>
              <a:spLocks/>
            </p:cNvSpPr>
            <p:nvPr/>
          </p:nvSpPr>
          <p:spPr bwMode="auto">
            <a:xfrm>
              <a:off x="5608638" y="3314700"/>
              <a:ext cx="95250" cy="114300"/>
            </a:xfrm>
            <a:custGeom>
              <a:avLst/>
              <a:gdLst>
                <a:gd name="T0" fmla="*/ 30 w 60"/>
                <a:gd name="T1" fmla="*/ 72 h 72"/>
                <a:gd name="T2" fmla="*/ 0 w 60"/>
                <a:gd name="T3" fmla="*/ 0 h 72"/>
                <a:gd name="T4" fmla="*/ 30 w 60"/>
                <a:gd name="T5" fmla="*/ 18 h 72"/>
                <a:gd name="T6" fmla="*/ 60 w 60"/>
                <a:gd name="T7" fmla="*/ 0 h 72"/>
                <a:gd name="T8" fmla="*/ 30 w 6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60" y="0"/>
                  </a:lnTo>
                  <a:lnTo>
                    <a:pt x="30" y="7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3" name="Line 80"/>
            <p:cNvSpPr>
              <a:spLocks noChangeShapeType="1"/>
            </p:cNvSpPr>
            <p:nvPr/>
          </p:nvSpPr>
          <p:spPr bwMode="auto">
            <a:xfrm>
              <a:off x="5656263" y="3752850"/>
              <a:ext cx="0" cy="314325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4" name="Freeform 81"/>
            <p:cNvSpPr>
              <a:spLocks/>
            </p:cNvSpPr>
            <p:nvPr/>
          </p:nvSpPr>
          <p:spPr bwMode="auto">
            <a:xfrm>
              <a:off x="5608638" y="4032250"/>
              <a:ext cx="95250" cy="114300"/>
            </a:xfrm>
            <a:custGeom>
              <a:avLst/>
              <a:gdLst>
                <a:gd name="T0" fmla="*/ 30 w 60"/>
                <a:gd name="T1" fmla="*/ 72 h 72"/>
                <a:gd name="T2" fmla="*/ 0 w 60"/>
                <a:gd name="T3" fmla="*/ 0 h 72"/>
                <a:gd name="T4" fmla="*/ 30 w 60"/>
                <a:gd name="T5" fmla="*/ 18 h 72"/>
                <a:gd name="T6" fmla="*/ 60 w 60"/>
                <a:gd name="T7" fmla="*/ 0 h 72"/>
                <a:gd name="T8" fmla="*/ 30 w 6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60" y="0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B5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5" name="Freeform 82"/>
            <p:cNvSpPr>
              <a:spLocks/>
            </p:cNvSpPr>
            <p:nvPr/>
          </p:nvSpPr>
          <p:spPr bwMode="auto">
            <a:xfrm>
              <a:off x="5608638" y="4032250"/>
              <a:ext cx="95250" cy="114300"/>
            </a:xfrm>
            <a:custGeom>
              <a:avLst/>
              <a:gdLst>
                <a:gd name="T0" fmla="*/ 30 w 60"/>
                <a:gd name="T1" fmla="*/ 72 h 72"/>
                <a:gd name="T2" fmla="*/ 0 w 60"/>
                <a:gd name="T3" fmla="*/ 0 h 72"/>
                <a:gd name="T4" fmla="*/ 30 w 60"/>
                <a:gd name="T5" fmla="*/ 18 h 72"/>
                <a:gd name="T6" fmla="*/ 60 w 60"/>
                <a:gd name="T7" fmla="*/ 0 h 72"/>
                <a:gd name="T8" fmla="*/ 30 w 6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2">
                  <a:moveTo>
                    <a:pt x="30" y="72"/>
                  </a:moveTo>
                  <a:lnTo>
                    <a:pt x="0" y="0"/>
                  </a:lnTo>
                  <a:lnTo>
                    <a:pt x="30" y="18"/>
                  </a:lnTo>
                  <a:lnTo>
                    <a:pt x="60" y="0"/>
                  </a:lnTo>
                  <a:lnTo>
                    <a:pt x="30" y="72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6" name="Line 83"/>
            <p:cNvSpPr>
              <a:spLocks noChangeShapeType="1"/>
            </p:cNvSpPr>
            <p:nvPr/>
          </p:nvSpPr>
          <p:spPr bwMode="auto">
            <a:xfrm flipH="1">
              <a:off x="2919413" y="2800350"/>
              <a:ext cx="1571625" cy="11842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7" name="Freeform 84"/>
            <p:cNvSpPr>
              <a:spLocks/>
            </p:cNvSpPr>
            <p:nvPr/>
          </p:nvSpPr>
          <p:spPr bwMode="auto">
            <a:xfrm>
              <a:off x="2874963" y="3946525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2 h 44"/>
                <a:gd name="T6" fmla="*/ 50 w 50"/>
                <a:gd name="T7" fmla="*/ 32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2"/>
                  </a:lnTo>
                  <a:lnTo>
                    <a:pt x="50" y="3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8" name="Freeform 85"/>
            <p:cNvSpPr>
              <a:spLocks/>
            </p:cNvSpPr>
            <p:nvPr/>
          </p:nvSpPr>
          <p:spPr bwMode="auto">
            <a:xfrm>
              <a:off x="2874963" y="3946525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2 h 44"/>
                <a:gd name="T6" fmla="*/ 50 w 50"/>
                <a:gd name="T7" fmla="*/ 32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2"/>
                  </a:lnTo>
                  <a:lnTo>
                    <a:pt x="50" y="32"/>
                  </a:lnTo>
                  <a:lnTo>
                    <a:pt x="0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19" name="Rectangle 86"/>
            <p:cNvSpPr>
              <a:spLocks noChangeArrowheads="1"/>
            </p:cNvSpPr>
            <p:nvPr/>
          </p:nvSpPr>
          <p:spPr bwMode="auto">
            <a:xfrm>
              <a:off x="3808413" y="3057525"/>
              <a:ext cx="152400" cy="168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21" name="Rectangle 87"/>
            <p:cNvSpPr>
              <a:spLocks noChangeArrowheads="1"/>
            </p:cNvSpPr>
            <p:nvPr/>
          </p:nvSpPr>
          <p:spPr bwMode="auto">
            <a:xfrm>
              <a:off x="3808413" y="3057525"/>
              <a:ext cx="152400" cy="168275"/>
            </a:xfrm>
            <a:prstGeom prst="rect">
              <a:avLst/>
            </a:prstGeom>
            <a:noFill/>
            <a:ln w="6350">
              <a:solidFill>
                <a:srgbClr val="CD80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23" name="Rectangle 88"/>
            <p:cNvSpPr>
              <a:spLocks noChangeArrowheads="1"/>
            </p:cNvSpPr>
            <p:nvPr/>
          </p:nvSpPr>
          <p:spPr bwMode="auto">
            <a:xfrm>
              <a:off x="4557713" y="2603500"/>
              <a:ext cx="223619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Entretien avec un petit échantillon de personnes.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Cet échantillon est représentatif de l’ensemble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population à étudier.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471" name="Rectangle 135"/>
            <p:cNvSpPr>
              <a:spLocks noChangeArrowheads="1"/>
            </p:cNvSpPr>
            <p:nvPr/>
          </p:nvSpPr>
          <p:spPr bwMode="auto">
            <a:xfrm>
              <a:off x="4557713" y="3473450"/>
              <a:ext cx="197009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Exploitation des entretiens et mise au point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du questionnaire d’enquête.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501" name="Rectangle 165"/>
            <p:cNvSpPr>
              <a:spLocks noChangeArrowheads="1"/>
            </p:cNvSpPr>
            <p:nvPr/>
          </p:nvSpPr>
          <p:spPr bwMode="auto">
            <a:xfrm>
              <a:off x="4557713" y="4171950"/>
              <a:ext cx="21432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Envoi du questionnaire d’enquête à l’ensemble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population à étudier.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532" name="Rectangle 196"/>
            <p:cNvSpPr>
              <a:spLocks noChangeArrowheads="1"/>
            </p:cNvSpPr>
            <p:nvPr/>
          </p:nvSpPr>
          <p:spPr bwMode="auto">
            <a:xfrm>
              <a:off x="3849688" y="3067050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x</a:t>
              </a:r>
              <a:endParaRPr kumimoji="0" lang="fr-FR" altLang="fr-F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grpSp>
        <p:nvGrpSpPr>
          <p:cNvPr id="98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99" name="ZoneTexte 98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66</a:t>
              </a:r>
            </a:p>
          </p:txBody>
        </p:sp>
        <p:grpSp>
          <p:nvGrpSpPr>
            <p:cNvPr id="100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01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03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 dirty="0"/>
                </a:p>
              </p:txBody>
            </p:sp>
            <p:sp>
              <p:nvSpPr>
                <p:cNvPr id="104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02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L’APPROCHE MIXTE ENTRETIENS/ENQUÊTE PAR QUESTIONNAIRE</a:t>
                </a:r>
              </a:p>
            </p:txBody>
          </p:sp>
        </p:grpSp>
      </p:grpSp>
      <p:sp>
        <p:nvSpPr>
          <p:cNvPr id="105" name="ZoneTexte 104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6002152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APPORT QUANTITATIF DU QUESTIONNAIRE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763688" y="1428142"/>
            <a:ext cx="6168092" cy="4593146"/>
            <a:chOff x="1979613" y="1697038"/>
            <a:chExt cx="5410610" cy="4029075"/>
          </a:xfrm>
        </p:grpSpPr>
        <p:sp>
          <p:nvSpPr>
            <p:cNvPr id="16882" name="AutoShape 515"/>
            <p:cNvSpPr>
              <a:spLocks noChangeAspect="1" noChangeArrowheads="1" noTextEdit="1"/>
            </p:cNvSpPr>
            <p:nvPr/>
          </p:nvSpPr>
          <p:spPr bwMode="auto">
            <a:xfrm>
              <a:off x="1979613" y="1700213"/>
              <a:ext cx="5407025" cy="402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6963" name="Picture 57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9613" y="1697038"/>
              <a:ext cx="5410200" cy="402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3" name="Rectangle 88"/>
            <p:cNvSpPr>
              <a:spLocks noChangeArrowheads="1"/>
            </p:cNvSpPr>
            <p:nvPr/>
          </p:nvSpPr>
          <p:spPr bwMode="auto">
            <a:xfrm>
              <a:off x="3581869" y="2778582"/>
              <a:ext cx="24958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personnels ne connaissent pas (ou mal) les règles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l’entreprise.</a:t>
              </a:r>
            </a:p>
          </p:txBody>
        </p:sp>
        <p:sp>
          <p:nvSpPr>
            <p:cNvPr id="612" name="Rectangle 88"/>
            <p:cNvSpPr>
              <a:spLocks noChangeArrowheads="1"/>
            </p:cNvSpPr>
            <p:nvPr/>
          </p:nvSpPr>
          <p:spPr bwMode="auto">
            <a:xfrm>
              <a:off x="2807500" y="4864224"/>
              <a:ext cx="3536452" cy="8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6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document est propriété de XXXXX. Il ne peut être reproduit ou communiqué sans son autorisation écrite préalable.</a:t>
              </a:r>
            </a:p>
          </p:txBody>
        </p:sp>
        <p:pic>
          <p:nvPicPr>
            <p:cNvPr id="16901" name="Picture 51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9613" y="1735138"/>
              <a:ext cx="619125" cy="399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883" name="Rectangle 518"/>
            <p:cNvSpPr>
              <a:spLocks noChangeArrowheads="1"/>
            </p:cNvSpPr>
            <p:nvPr/>
          </p:nvSpPr>
          <p:spPr bwMode="auto">
            <a:xfrm>
              <a:off x="3252788" y="2427288"/>
              <a:ext cx="3175000" cy="2794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4" name="Rectangle 519"/>
            <p:cNvSpPr>
              <a:spLocks noChangeArrowheads="1"/>
            </p:cNvSpPr>
            <p:nvPr/>
          </p:nvSpPr>
          <p:spPr bwMode="auto">
            <a:xfrm>
              <a:off x="2700338" y="2065338"/>
              <a:ext cx="3844925" cy="28956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5" name="Freeform 520"/>
            <p:cNvSpPr>
              <a:spLocks/>
            </p:cNvSpPr>
            <p:nvPr/>
          </p:nvSpPr>
          <p:spPr bwMode="auto">
            <a:xfrm>
              <a:off x="3268663" y="43735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6" name="Freeform 521"/>
            <p:cNvSpPr>
              <a:spLocks/>
            </p:cNvSpPr>
            <p:nvPr/>
          </p:nvSpPr>
          <p:spPr bwMode="auto">
            <a:xfrm>
              <a:off x="3268663" y="43735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7" name="Freeform 522"/>
            <p:cNvSpPr>
              <a:spLocks/>
            </p:cNvSpPr>
            <p:nvPr/>
          </p:nvSpPr>
          <p:spPr bwMode="auto">
            <a:xfrm>
              <a:off x="3268663" y="43735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8" name="Freeform 523"/>
            <p:cNvSpPr>
              <a:spLocks/>
            </p:cNvSpPr>
            <p:nvPr/>
          </p:nvSpPr>
          <p:spPr bwMode="auto">
            <a:xfrm>
              <a:off x="3268663" y="41068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89" name="Freeform 524"/>
            <p:cNvSpPr>
              <a:spLocks/>
            </p:cNvSpPr>
            <p:nvPr/>
          </p:nvSpPr>
          <p:spPr bwMode="auto">
            <a:xfrm>
              <a:off x="3268663" y="41068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0" name="Freeform 525"/>
            <p:cNvSpPr>
              <a:spLocks/>
            </p:cNvSpPr>
            <p:nvPr/>
          </p:nvSpPr>
          <p:spPr bwMode="auto">
            <a:xfrm>
              <a:off x="3268663" y="4106863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1" name="Freeform 526"/>
            <p:cNvSpPr>
              <a:spLocks/>
            </p:cNvSpPr>
            <p:nvPr/>
          </p:nvSpPr>
          <p:spPr bwMode="auto">
            <a:xfrm>
              <a:off x="3268663" y="38052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2" name="Freeform 527"/>
            <p:cNvSpPr>
              <a:spLocks/>
            </p:cNvSpPr>
            <p:nvPr/>
          </p:nvSpPr>
          <p:spPr bwMode="auto">
            <a:xfrm>
              <a:off x="3268663" y="38052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3" name="Freeform 528"/>
            <p:cNvSpPr>
              <a:spLocks/>
            </p:cNvSpPr>
            <p:nvPr/>
          </p:nvSpPr>
          <p:spPr bwMode="auto">
            <a:xfrm>
              <a:off x="3268663" y="38052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4" name="Freeform 529"/>
            <p:cNvSpPr>
              <a:spLocks/>
            </p:cNvSpPr>
            <p:nvPr/>
          </p:nvSpPr>
          <p:spPr bwMode="auto">
            <a:xfrm>
              <a:off x="3268663" y="35766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5" name="Freeform 530"/>
            <p:cNvSpPr>
              <a:spLocks/>
            </p:cNvSpPr>
            <p:nvPr/>
          </p:nvSpPr>
          <p:spPr bwMode="auto">
            <a:xfrm>
              <a:off x="3268663" y="35766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6" name="Freeform 531"/>
            <p:cNvSpPr>
              <a:spLocks/>
            </p:cNvSpPr>
            <p:nvPr/>
          </p:nvSpPr>
          <p:spPr bwMode="auto">
            <a:xfrm>
              <a:off x="3268663" y="35766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8" name="Freeform 532"/>
            <p:cNvSpPr>
              <a:spLocks/>
            </p:cNvSpPr>
            <p:nvPr/>
          </p:nvSpPr>
          <p:spPr bwMode="auto">
            <a:xfrm>
              <a:off x="3268663" y="33607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899" name="Freeform 533"/>
            <p:cNvSpPr>
              <a:spLocks/>
            </p:cNvSpPr>
            <p:nvPr/>
          </p:nvSpPr>
          <p:spPr bwMode="auto">
            <a:xfrm>
              <a:off x="3268663" y="33607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0" name="Freeform 534"/>
            <p:cNvSpPr>
              <a:spLocks/>
            </p:cNvSpPr>
            <p:nvPr/>
          </p:nvSpPr>
          <p:spPr bwMode="auto">
            <a:xfrm>
              <a:off x="3268663" y="33607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2" name="Freeform 535"/>
            <p:cNvSpPr>
              <a:spLocks/>
            </p:cNvSpPr>
            <p:nvPr/>
          </p:nvSpPr>
          <p:spPr bwMode="auto">
            <a:xfrm>
              <a:off x="3268663" y="31638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3" name="Freeform 536"/>
            <p:cNvSpPr>
              <a:spLocks/>
            </p:cNvSpPr>
            <p:nvPr/>
          </p:nvSpPr>
          <p:spPr bwMode="auto">
            <a:xfrm>
              <a:off x="3268663" y="31638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4" name="Freeform 537"/>
            <p:cNvSpPr>
              <a:spLocks/>
            </p:cNvSpPr>
            <p:nvPr/>
          </p:nvSpPr>
          <p:spPr bwMode="auto">
            <a:xfrm>
              <a:off x="3268663" y="31638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5" name="Freeform 538"/>
            <p:cNvSpPr>
              <a:spLocks/>
            </p:cNvSpPr>
            <p:nvPr/>
          </p:nvSpPr>
          <p:spPr bwMode="auto">
            <a:xfrm>
              <a:off x="3268663" y="29670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6" name="Freeform 539"/>
            <p:cNvSpPr>
              <a:spLocks/>
            </p:cNvSpPr>
            <p:nvPr/>
          </p:nvSpPr>
          <p:spPr bwMode="auto">
            <a:xfrm>
              <a:off x="3268663" y="29670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7" name="Freeform 540"/>
            <p:cNvSpPr>
              <a:spLocks/>
            </p:cNvSpPr>
            <p:nvPr/>
          </p:nvSpPr>
          <p:spPr bwMode="auto">
            <a:xfrm>
              <a:off x="3268663" y="296703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8" name="Freeform 541"/>
            <p:cNvSpPr>
              <a:spLocks/>
            </p:cNvSpPr>
            <p:nvPr/>
          </p:nvSpPr>
          <p:spPr bwMode="auto">
            <a:xfrm>
              <a:off x="3268663" y="27701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6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09" name="Freeform 542"/>
            <p:cNvSpPr>
              <a:spLocks/>
            </p:cNvSpPr>
            <p:nvPr/>
          </p:nvSpPr>
          <p:spPr bwMode="auto">
            <a:xfrm>
              <a:off x="3268663" y="27701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0" name="Freeform 543"/>
            <p:cNvSpPr>
              <a:spLocks/>
            </p:cNvSpPr>
            <p:nvPr/>
          </p:nvSpPr>
          <p:spPr bwMode="auto">
            <a:xfrm>
              <a:off x="3268663" y="2770188"/>
              <a:ext cx="250825" cy="200025"/>
            </a:xfrm>
            <a:custGeom>
              <a:avLst/>
              <a:gdLst>
                <a:gd name="T0" fmla="*/ 0 w 158"/>
                <a:gd name="T1" fmla="*/ 32 h 126"/>
                <a:gd name="T2" fmla="*/ 118 w 158"/>
                <a:gd name="T3" fmla="*/ 32 h 126"/>
                <a:gd name="T4" fmla="*/ 118 w 158"/>
                <a:gd name="T5" fmla="*/ 0 h 126"/>
                <a:gd name="T6" fmla="*/ 158 w 158"/>
                <a:gd name="T7" fmla="*/ 62 h 126"/>
                <a:gd name="T8" fmla="*/ 118 w 158"/>
                <a:gd name="T9" fmla="*/ 126 h 126"/>
                <a:gd name="T10" fmla="*/ 118 w 158"/>
                <a:gd name="T11" fmla="*/ 94 h 126"/>
                <a:gd name="T12" fmla="*/ 0 w 158"/>
                <a:gd name="T13" fmla="*/ 94 h 126"/>
                <a:gd name="T14" fmla="*/ 0 w 158"/>
                <a:gd name="T1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26">
                  <a:moveTo>
                    <a:pt x="0" y="32"/>
                  </a:moveTo>
                  <a:lnTo>
                    <a:pt x="118" y="32"/>
                  </a:lnTo>
                  <a:lnTo>
                    <a:pt x="118" y="0"/>
                  </a:lnTo>
                  <a:lnTo>
                    <a:pt x="158" y="62"/>
                  </a:lnTo>
                  <a:lnTo>
                    <a:pt x="118" y="126"/>
                  </a:lnTo>
                  <a:lnTo>
                    <a:pt x="118" y="94"/>
                  </a:lnTo>
                  <a:lnTo>
                    <a:pt x="0" y="94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3175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6928" name="Picture 54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5738" y="2170113"/>
              <a:ext cx="438150" cy="273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11" name="Line 545"/>
            <p:cNvSpPr>
              <a:spLocks noChangeShapeType="1"/>
            </p:cNvSpPr>
            <p:nvPr/>
          </p:nvSpPr>
          <p:spPr bwMode="auto">
            <a:xfrm flipH="1">
              <a:off x="5688013" y="2560638"/>
              <a:ext cx="307975" cy="2159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2" name="Freeform 546"/>
            <p:cNvSpPr>
              <a:spLocks/>
            </p:cNvSpPr>
            <p:nvPr/>
          </p:nvSpPr>
          <p:spPr bwMode="auto">
            <a:xfrm>
              <a:off x="5643563" y="2738438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2 h 44"/>
                <a:gd name="T6" fmla="*/ 50 w 50"/>
                <a:gd name="T7" fmla="*/ 32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2"/>
                  </a:lnTo>
                  <a:lnTo>
                    <a:pt x="50" y="3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3" name="Freeform 547"/>
            <p:cNvSpPr>
              <a:spLocks/>
            </p:cNvSpPr>
            <p:nvPr/>
          </p:nvSpPr>
          <p:spPr bwMode="auto">
            <a:xfrm>
              <a:off x="5643563" y="2738438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8 w 50"/>
                <a:gd name="T3" fmla="*/ 0 h 44"/>
                <a:gd name="T4" fmla="*/ 30 w 50"/>
                <a:gd name="T5" fmla="*/ 22 h 44"/>
                <a:gd name="T6" fmla="*/ 50 w 50"/>
                <a:gd name="T7" fmla="*/ 32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8" y="0"/>
                  </a:lnTo>
                  <a:lnTo>
                    <a:pt x="30" y="22"/>
                  </a:lnTo>
                  <a:lnTo>
                    <a:pt x="50" y="32"/>
                  </a:lnTo>
                  <a:lnTo>
                    <a:pt x="0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4" name="Line 548"/>
            <p:cNvSpPr>
              <a:spLocks noChangeShapeType="1"/>
            </p:cNvSpPr>
            <p:nvPr/>
          </p:nvSpPr>
          <p:spPr bwMode="auto">
            <a:xfrm>
              <a:off x="3087688" y="2255838"/>
              <a:ext cx="1282700" cy="7048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5" name="Freeform 549"/>
            <p:cNvSpPr>
              <a:spLocks/>
            </p:cNvSpPr>
            <p:nvPr/>
          </p:nvSpPr>
          <p:spPr bwMode="auto">
            <a:xfrm>
              <a:off x="4338638" y="2922588"/>
              <a:ext cx="79375" cy="63500"/>
            </a:xfrm>
            <a:custGeom>
              <a:avLst/>
              <a:gdLst>
                <a:gd name="T0" fmla="*/ 50 w 50"/>
                <a:gd name="T1" fmla="*/ 40 h 40"/>
                <a:gd name="T2" fmla="*/ 0 w 50"/>
                <a:gd name="T3" fmla="*/ 34 h 40"/>
                <a:gd name="T4" fmla="*/ 18 w 50"/>
                <a:gd name="T5" fmla="*/ 22 h 40"/>
                <a:gd name="T6" fmla="*/ 18 w 50"/>
                <a:gd name="T7" fmla="*/ 0 h 40"/>
                <a:gd name="T8" fmla="*/ 5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40"/>
                  </a:moveTo>
                  <a:lnTo>
                    <a:pt x="0" y="34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6" name="Freeform 550"/>
            <p:cNvSpPr>
              <a:spLocks/>
            </p:cNvSpPr>
            <p:nvPr/>
          </p:nvSpPr>
          <p:spPr bwMode="auto">
            <a:xfrm>
              <a:off x="4338638" y="2922588"/>
              <a:ext cx="79375" cy="63500"/>
            </a:xfrm>
            <a:custGeom>
              <a:avLst/>
              <a:gdLst>
                <a:gd name="T0" fmla="*/ 50 w 50"/>
                <a:gd name="T1" fmla="*/ 40 h 40"/>
                <a:gd name="T2" fmla="*/ 0 w 50"/>
                <a:gd name="T3" fmla="*/ 34 h 40"/>
                <a:gd name="T4" fmla="*/ 18 w 50"/>
                <a:gd name="T5" fmla="*/ 22 h 40"/>
                <a:gd name="T6" fmla="*/ 18 w 50"/>
                <a:gd name="T7" fmla="*/ 0 h 40"/>
                <a:gd name="T8" fmla="*/ 5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50" y="40"/>
                  </a:moveTo>
                  <a:lnTo>
                    <a:pt x="0" y="34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50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7" name="Freeform 551"/>
            <p:cNvSpPr>
              <a:spLocks/>
            </p:cNvSpPr>
            <p:nvPr/>
          </p:nvSpPr>
          <p:spPr bwMode="auto">
            <a:xfrm>
              <a:off x="2840038" y="2963863"/>
              <a:ext cx="387350" cy="444500"/>
            </a:xfrm>
            <a:custGeom>
              <a:avLst/>
              <a:gdLst>
                <a:gd name="T0" fmla="*/ 0 w 244"/>
                <a:gd name="T1" fmla="*/ 280 h 280"/>
                <a:gd name="T2" fmla="*/ 244 w 244"/>
                <a:gd name="T3" fmla="*/ 0 h 280"/>
                <a:gd name="T4" fmla="*/ 0 w 244"/>
                <a:gd name="T5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280">
                  <a:moveTo>
                    <a:pt x="0" y="280"/>
                  </a:moveTo>
                  <a:lnTo>
                    <a:pt x="244" y="0"/>
                  </a:lnTo>
                  <a:lnTo>
                    <a:pt x="0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8" name="Line 552"/>
            <p:cNvSpPr>
              <a:spLocks noChangeShapeType="1"/>
            </p:cNvSpPr>
            <p:nvPr/>
          </p:nvSpPr>
          <p:spPr bwMode="auto">
            <a:xfrm flipV="1">
              <a:off x="2840038" y="2963863"/>
              <a:ext cx="387350" cy="4445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19" name="Line 553"/>
            <p:cNvSpPr>
              <a:spLocks noChangeShapeType="1"/>
            </p:cNvSpPr>
            <p:nvPr/>
          </p:nvSpPr>
          <p:spPr bwMode="auto">
            <a:xfrm flipV="1">
              <a:off x="2840038" y="2963863"/>
              <a:ext cx="387350" cy="4445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0" name="Freeform 554"/>
            <p:cNvSpPr>
              <a:spLocks/>
            </p:cNvSpPr>
            <p:nvPr/>
          </p:nvSpPr>
          <p:spPr bwMode="auto">
            <a:xfrm>
              <a:off x="3189288" y="2922588"/>
              <a:ext cx="73025" cy="79375"/>
            </a:xfrm>
            <a:custGeom>
              <a:avLst/>
              <a:gdLst>
                <a:gd name="T0" fmla="*/ 46 w 46"/>
                <a:gd name="T1" fmla="*/ 0 h 50"/>
                <a:gd name="T2" fmla="*/ 30 w 46"/>
                <a:gd name="T3" fmla="*/ 50 h 50"/>
                <a:gd name="T4" fmla="*/ 24 w 46"/>
                <a:gd name="T5" fmla="*/ 28 h 50"/>
                <a:gd name="T6" fmla="*/ 0 w 46"/>
                <a:gd name="T7" fmla="*/ 24 h 50"/>
                <a:gd name="T8" fmla="*/ 46 w 4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46" y="0"/>
                  </a:moveTo>
                  <a:lnTo>
                    <a:pt x="30" y="50"/>
                  </a:lnTo>
                  <a:lnTo>
                    <a:pt x="24" y="28"/>
                  </a:lnTo>
                  <a:lnTo>
                    <a:pt x="0" y="2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1" name="Freeform 555"/>
            <p:cNvSpPr>
              <a:spLocks/>
            </p:cNvSpPr>
            <p:nvPr/>
          </p:nvSpPr>
          <p:spPr bwMode="auto">
            <a:xfrm>
              <a:off x="3189288" y="2922588"/>
              <a:ext cx="73025" cy="79375"/>
            </a:xfrm>
            <a:custGeom>
              <a:avLst/>
              <a:gdLst>
                <a:gd name="T0" fmla="*/ 46 w 46"/>
                <a:gd name="T1" fmla="*/ 0 h 50"/>
                <a:gd name="T2" fmla="*/ 30 w 46"/>
                <a:gd name="T3" fmla="*/ 50 h 50"/>
                <a:gd name="T4" fmla="*/ 24 w 46"/>
                <a:gd name="T5" fmla="*/ 28 h 50"/>
                <a:gd name="T6" fmla="*/ 0 w 46"/>
                <a:gd name="T7" fmla="*/ 24 h 50"/>
                <a:gd name="T8" fmla="*/ 46 w 4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0">
                  <a:moveTo>
                    <a:pt x="46" y="0"/>
                  </a:moveTo>
                  <a:lnTo>
                    <a:pt x="30" y="50"/>
                  </a:lnTo>
                  <a:lnTo>
                    <a:pt x="24" y="28"/>
                  </a:lnTo>
                  <a:lnTo>
                    <a:pt x="0" y="24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2" name="Line 556"/>
            <p:cNvSpPr>
              <a:spLocks noChangeShapeType="1"/>
            </p:cNvSpPr>
            <p:nvPr/>
          </p:nvSpPr>
          <p:spPr bwMode="auto">
            <a:xfrm flipV="1">
              <a:off x="3811588" y="4351338"/>
              <a:ext cx="228600" cy="4000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3" name="Freeform 557"/>
            <p:cNvSpPr>
              <a:spLocks/>
            </p:cNvSpPr>
            <p:nvPr/>
          </p:nvSpPr>
          <p:spPr bwMode="auto">
            <a:xfrm>
              <a:off x="4002088" y="4306888"/>
              <a:ext cx="66675" cy="79375"/>
            </a:xfrm>
            <a:custGeom>
              <a:avLst/>
              <a:gdLst>
                <a:gd name="T0" fmla="*/ 42 w 42"/>
                <a:gd name="T1" fmla="*/ 0 h 50"/>
                <a:gd name="T2" fmla="*/ 34 w 42"/>
                <a:gd name="T3" fmla="*/ 50 h 50"/>
                <a:gd name="T4" fmla="*/ 24 w 42"/>
                <a:gd name="T5" fmla="*/ 30 h 50"/>
                <a:gd name="T6" fmla="*/ 0 w 42"/>
                <a:gd name="T7" fmla="*/ 30 h 50"/>
                <a:gd name="T8" fmla="*/ 4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4" name="Freeform 558"/>
            <p:cNvSpPr>
              <a:spLocks/>
            </p:cNvSpPr>
            <p:nvPr/>
          </p:nvSpPr>
          <p:spPr bwMode="auto">
            <a:xfrm>
              <a:off x="4002088" y="4306888"/>
              <a:ext cx="66675" cy="79375"/>
            </a:xfrm>
            <a:custGeom>
              <a:avLst/>
              <a:gdLst>
                <a:gd name="T0" fmla="*/ 42 w 42"/>
                <a:gd name="T1" fmla="*/ 0 h 50"/>
                <a:gd name="T2" fmla="*/ 34 w 42"/>
                <a:gd name="T3" fmla="*/ 50 h 50"/>
                <a:gd name="T4" fmla="*/ 24 w 42"/>
                <a:gd name="T5" fmla="*/ 30 h 50"/>
                <a:gd name="T6" fmla="*/ 0 w 42"/>
                <a:gd name="T7" fmla="*/ 30 h 50"/>
                <a:gd name="T8" fmla="*/ 42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lnTo>
                    <a:pt x="34" y="50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5" name="Freeform 559"/>
            <p:cNvSpPr>
              <a:spLocks/>
            </p:cNvSpPr>
            <p:nvPr/>
          </p:nvSpPr>
          <p:spPr bwMode="auto">
            <a:xfrm>
              <a:off x="4662488" y="4357688"/>
              <a:ext cx="60325" cy="393700"/>
            </a:xfrm>
            <a:custGeom>
              <a:avLst/>
              <a:gdLst>
                <a:gd name="T0" fmla="*/ 38 w 38"/>
                <a:gd name="T1" fmla="*/ 248 h 248"/>
                <a:gd name="T2" fmla="*/ 38 w 38"/>
                <a:gd name="T3" fmla="*/ 248 h 248"/>
                <a:gd name="T4" fmla="*/ 20 w 38"/>
                <a:gd name="T5" fmla="*/ 120 h 248"/>
                <a:gd name="T6" fmla="*/ 0 w 38"/>
                <a:gd name="T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8">
                  <a:moveTo>
                    <a:pt x="38" y="248"/>
                  </a:moveTo>
                  <a:lnTo>
                    <a:pt x="38" y="248"/>
                  </a:lnTo>
                  <a:lnTo>
                    <a:pt x="20" y="12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6" name="Freeform 560"/>
            <p:cNvSpPr>
              <a:spLocks/>
            </p:cNvSpPr>
            <p:nvPr/>
          </p:nvSpPr>
          <p:spPr bwMode="auto">
            <a:xfrm>
              <a:off x="4637088" y="4303713"/>
              <a:ext cx="60325" cy="79375"/>
            </a:xfrm>
            <a:custGeom>
              <a:avLst/>
              <a:gdLst>
                <a:gd name="T0" fmla="*/ 12 w 38"/>
                <a:gd name="T1" fmla="*/ 0 h 50"/>
                <a:gd name="T2" fmla="*/ 38 w 38"/>
                <a:gd name="T3" fmla="*/ 44 h 50"/>
                <a:gd name="T4" fmla="*/ 18 w 38"/>
                <a:gd name="T5" fmla="*/ 36 h 50"/>
                <a:gd name="T6" fmla="*/ 0 w 38"/>
                <a:gd name="T7" fmla="*/ 50 h 50"/>
                <a:gd name="T8" fmla="*/ 12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2" y="0"/>
                  </a:moveTo>
                  <a:lnTo>
                    <a:pt x="38" y="44"/>
                  </a:lnTo>
                  <a:lnTo>
                    <a:pt x="18" y="36"/>
                  </a:lnTo>
                  <a:lnTo>
                    <a:pt x="0" y="5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7" name="Freeform 561"/>
            <p:cNvSpPr>
              <a:spLocks/>
            </p:cNvSpPr>
            <p:nvPr/>
          </p:nvSpPr>
          <p:spPr bwMode="auto">
            <a:xfrm>
              <a:off x="4637088" y="4303713"/>
              <a:ext cx="60325" cy="79375"/>
            </a:xfrm>
            <a:custGeom>
              <a:avLst/>
              <a:gdLst>
                <a:gd name="T0" fmla="*/ 12 w 38"/>
                <a:gd name="T1" fmla="*/ 0 h 50"/>
                <a:gd name="T2" fmla="*/ 38 w 38"/>
                <a:gd name="T3" fmla="*/ 44 h 50"/>
                <a:gd name="T4" fmla="*/ 18 w 38"/>
                <a:gd name="T5" fmla="*/ 36 h 50"/>
                <a:gd name="T6" fmla="*/ 0 w 38"/>
                <a:gd name="T7" fmla="*/ 50 h 50"/>
                <a:gd name="T8" fmla="*/ 12 w 3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0">
                  <a:moveTo>
                    <a:pt x="12" y="0"/>
                  </a:moveTo>
                  <a:lnTo>
                    <a:pt x="38" y="44"/>
                  </a:lnTo>
                  <a:lnTo>
                    <a:pt x="18" y="36"/>
                  </a:lnTo>
                  <a:lnTo>
                    <a:pt x="0" y="5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29" name="Line 562"/>
            <p:cNvSpPr>
              <a:spLocks noChangeShapeType="1"/>
            </p:cNvSpPr>
            <p:nvPr/>
          </p:nvSpPr>
          <p:spPr bwMode="auto">
            <a:xfrm flipH="1" flipV="1">
              <a:off x="5259388" y="3163888"/>
              <a:ext cx="1136650" cy="14763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0" name="Freeform 563"/>
            <p:cNvSpPr>
              <a:spLocks/>
            </p:cNvSpPr>
            <p:nvPr/>
          </p:nvSpPr>
          <p:spPr bwMode="auto">
            <a:xfrm>
              <a:off x="5227638" y="311943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30 h 50"/>
                <a:gd name="T6" fmla="*/ 14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30"/>
                  </a:lnTo>
                  <a:lnTo>
                    <a:pt x="14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1" name="Freeform 564"/>
            <p:cNvSpPr>
              <a:spLocks/>
            </p:cNvSpPr>
            <p:nvPr/>
          </p:nvSpPr>
          <p:spPr bwMode="auto">
            <a:xfrm>
              <a:off x="5227638" y="3119438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30 h 50"/>
                <a:gd name="T6" fmla="*/ 14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30"/>
                  </a:lnTo>
                  <a:lnTo>
                    <a:pt x="14" y="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2" name="Line 565"/>
            <p:cNvSpPr>
              <a:spLocks noChangeShapeType="1"/>
            </p:cNvSpPr>
            <p:nvPr/>
          </p:nvSpPr>
          <p:spPr bwMode="auto">
            <a:xfrm flipH="1" flipV="1">
              <a:off x="5741988" y="3170238"/>
              <a:ext cx="488950" cy="2254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3" name="Freeform 566"/>
            <p:cNvSpPr>
              <a:spLocks/>
            </p:cNvSpPr>
            <p:nvPr/>
          </p:nvSpPr>
          <p:spPr bwMode="auto">
            <a:xfrm>
              <a:off x="5694363" y="3148013"/>
              <a:ext cx="82550" cy="60325"/>
            </a:xfrm>
            <a:custGeom>
              <a:avLst/>
              <a:gdLst>
                <a:gd name="T0" fmla="*/ 0 w 52"/>
                <a:gd name="T1" fmla="*/ 0 h 38"/>
                <a:gd name="T2" fmla="*/ 52 w 52"/>
                <a:gd name="T3" fmla="*/ 2 h 38"/>
                <a:gd name="T4" fmla="*/ 32 w 52"/>
                <a:gd name="T5" fmla="*/ 16 h 38"/>
                <a:gd name="T6" fmla="*/ 36 w 52"/>
                <a:gd name="T7" fmla="*/ 38 h 38"/>
                <a:gd name="T8" fmla="*/ 0 w 52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0"/>
                  </a:moveTo>
                  <a:lnTo>
                    <a:pt x="52" y="2"/>
                  </a:lnTo>
                  <a:lnTo>
                    <a:pt x="32" y="16"/>
                  </a:lnTo>
                  <a:lnTo>
                    <a:pt x="3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4" name="Freeform 567"/>
            <p:cNvSpPr>
              <a:spLocks/>
            </p:cNvSpPr>
            <p:nvPr/>
          </p:nvSpPr>
          <p:spPr bwMode="auto">
            <a:xfrm>
              <a:off x="5694363" y="3148013"/>
              <a:ext cx="82550" cy="60325"/>
            </a:xfrm>
            <a:custGeom>
              <a:avLst/>
              <a:gdLst>
                <a:gd name="T0" fmla="*/ 0 w 52"/>
                <a:gd name="T1" fmla="*/ 0 h 38"/>
                <a:gd name="T2" fmla="*/ 52 w 52"/>
                <a:gd name="T3" fmla="*/ 2 h 38"/>
                <a:gd name="T4" fmla="*/ 32 w 52"/>
                <a:gd name="T5" fmla="*/ 16 h 38"/>
                <a:gd name="T6" fmla="*/ 36 w 52"/>
                <a:gd name="T7" fmla="*/ 38 h 38"/>
                <a:gd name="T8" fmla="*/ 0 w 52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0"/>
                  </a:moveTo>
                  <a:lnTo>
                    <a:pt x="52" y="2"/>
                  </a:lnTo>
                  <a:lnTo>
                    <a:pt x="32" y="16"/>
                  </a:lnTo>
                  <a:lnTo>
                    <a:pt x="36" y="3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5" name="Rectangle 568"/>
            <p:cNvSpPr>
              <a:spLocks noChangeArrowheads="1"/>
            </p:cNvSpPr>
            <p:nvPr/>
          </p:nvSpPr>
          <p:spPr bwMode="auto">
            <a:xfrm>
              <a:off x="2312988" y="4751388"/>
              <a:ext cx="1498600" cy="444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6" name="Rectangle 569"/>
            <p:cNvSpPr>
              <a:spLocks noChangeArrowheads="1"/>
            </p:cNvSpPr>
            <p:nvPr/>
          </p:nvSpPr>
          <p:spPr bwMode="auto">
            <a:xfrm>
              <a:off x="2312988" y="4751388"/>
              <a:ext cx="1498600" cy="4445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7" name="Rectangle 570"/>
            <p:cNvSpPr>
              <a:spLocks noChangeArrowheads="1"/>
            </p:cNvSpPr>
            <p:nvPr/>
          </p:nvSpPr>
          <p:spPr bwMode="auto">
            <a:xfrm>
              <a:off x="4106863" y="4751388"/>
              <a:ext cx="1292225" cy="574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8" name="Rectangle 571"/>
            <p:cNvSpPr>
              <a:spLocks noChangeArrowheads="1"/>
            </p:cNvSpPr>
            <p:nvPr/>
          </p:nvSpPr>
          <p:spPr bwMode="auto">
            <a:xfrm>
              <a:off x="4106863" y="4751388"/>
              <a:ext cx="1292225" cy="574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39" name="Rectangle 572"/>
            <p:cNvSpPr>
              <a:spLocks noChangeArrowheads="1"/>
            </p:cNvSpPr>
            <p:nvPr/>
          </p:nvSpPr>
          <p:spPr bwMode="auto">
            <a:xfrm>
              <a:off x="5678488" y="4637088"/>
              <a:ext cx="1476375" cy="574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0" name="Rectangle 573"/>
            <p:cNvSpPr>
              <a:spLocks noChangeArrowheads="1"/>
            </p:cNvSpPr>
            <p:nvPr/>
          </p:nvSpPr>
          <p:spPr bwMode="auto">
            <a:xfrm>
              <a:off x="5678488" y="4637088"/>
              <a:ext cx="1476375" cy="574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1" name="Rectangle 574"/>
            <p:cNvSpPr>
              <a:spLocks noChangeArrowheads="1"/>
            </p:cNvSpPr>
            <p:nvPr/>
          </p:nvSpPr>
          <p:spPr bwMode="auto">
            <a:xfrm>
              <a:off x="2039938" y="3367088"/>
              <a:ext cx="831850" cy="819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2" name="Rectangle 575"/>
            <p:cNvSpPr>
              <a:spLocks noChangeArrowheads="1"/>
            </p:cNvSpPr>
            <p:nvPr/>
          </p:nvSpPr>
          <p:spPr bwMode="auto">
            <a:xfrm>
              <a:off x="2039938" y="3367088"/>
              <a:ext cx="831850" cy="81915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3" name="Rectangle 576"/>
            <p:cNvSpPr>
              <a:spLocks noChangeArrowheads="1"/>
            </p:cNvSpPr>
            <p:nvPr/>
          </p:nvSpPr>
          <p:spPr bwMode="auto">
            <a:xfrm>
              <a:off x="2039938" y="1703388"/>
              <a:ext cx="1054100" cy="9556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4" name="Rectangle 577"/>
            <p:cNvSpPr>
              <a:spLocks noChangeArrowheads="1"/>
            </p:cNvSpPr>
            <p:nvPr/>
          </p:nvSpPr>
          <p:spPr bwMode="auto">
            <a:xfrm>
              <a:off x="2039938" y="1703388"/>
              <a:ext cx="1054100" cy="9556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5" name="Rectangle 578"/>
            <p:cNvSpPr>
              <a:spLocks noChangeArrowheads="1"/>
            </p:cNvSpPr>
            <p:nvPr/>
          </p:nvSpPr>
          <p:spPr bwMode="auto">
            <a:xfrm>
              <a:off x="5999163" y="2109788"/>
              <a:ext cx="1384300" cy="952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6" name="Rectangle 580"/>
            <p:cNvSpPr>
              <a:spLocks noChangeArrowheads="1"/>
            </p:cNvSpPr>
            <p:nvPr/>
          </p:nvSpPr>
          <p:spPr bwMode="auto">
            <a:xfrm>
              <a:off x="6230938" y="3271838"/>
              <a:ext cx="1063625" cy="4540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947" name="Rectangle 581"/>
            <p:cNvSpPr>
              <a:spLocks noChangeArrowheads="1"/>
            </p:cNvSpPr>
            <p:nvPr/>
          </p:nvSpPr>
          <p:spPr bwMode="auto">
            <a:xfrm>
              <a:off x="6230938" y="3271838"/>
              <a:ext cx="1063625" cy="45402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98" name="Rectangle 88"/>
            <p:cNvSpPr>
              <a:spLocks noChangeArrowheads="1"/>
            </p:cNvSpPr>
            <p:nvPr/>
          </p:nvSpPr>
          <p:spPr bwMode="auto">
            <a:xfrm>
              <a:off x="2139787" y="1793086"/>
              <a:ext cx="979435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50 % des personnels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savent pas à qui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s’adresser. Les noms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chefs de service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DRH ne sont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connus que par 31 %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hiérarchiques</a:t>
              </a:r>
            </a:p>
          </p:txBody>
        </p:sp>
        <p:sp>
          <p:nvSpPr>
            <p:cNvPr id="599" name="Rectangle 88"/>
            <p:cNvSpPr>
              <a:spLocks noChangeArrowheads="1"/>
            </p:cNvSpPr>
            <p:nvPr/>
          </p:nvSpPr>
          <p:spPr bwMode="auto">
            <a:xfrm>
              <a:off x="2048700" y="3460532"/>
              <a:ext cx="81432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35 %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hiérarchiques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reçoivent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régulièrement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informations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la DRH</a:t>
              </a:r>
            </a:p>
          </p:txBody>
        </p:sp>
        <p:sp>
          <p:nvSpPr>
            <p:cNvPr id="604" name="Rectangle 88"/>
            <p:cNvSpPr>
              <a:spLocks noChangeArrowheads="1"/>
            </p:cNvSpPr>
            <p:nvPr/>
          </p:nvSpPr>
          <p:spPr bwMode="auto">
            <a:xfrm>
              <a:off x="2298175" y="4812055"/>
              <a:ext cx="149239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25 % des salariés ne savent pas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exactement de combien de jours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disposent encore</a:t>
              </a:r>
            </a:p>
          </p:txBody>
        </p:sp>
        <p:sp>
          <p:nvSpPr>
            <p:cNvPr id="605" name="Rectangle 88"/>
            <p:cNvSpPr>
              <a:spLocks noChangeArrowheads="1"/>
            </p:cNvSpPr>
            <p:nvPr/>
          </p:nvSpPr>
          <p:spPr bwMode="auto">
            <a:xfrm>
              <a:off x="4129408" y="4829518"/>
              <a:ext cx="1247136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62 % des hiérarchiques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tiennent à jour le décompte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des jours de congés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leurs subordonnés</a:t>
              </a:r>
            </a:p>
          </p:txBody>
        </p:sp>
        <p:sp>
          <p:nvSpPr>
            <p:cNvPr id="606" name="Rectangle 88"/>
            <p:cNvSpPr>
              <a:spLocks noChangeArrowheads="1"/>
            </p:cNvSpPr>
            <p:nvPr/>
          </p:nvSpPr>
          <p:spPr bwMode="auto">
            <a:xfrm>
              <a:off x="5672080" y="4708981"/>
              <a:ext cx="1489190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40 % des salariés ne sont pas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satisfaits de la façon dont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 été traité leur dossier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lors de leur dernier arrêt maladie</a:t>
              </a:r>
            </a:p>
          </p:txBody>
        </p:sp>
        <p:sp>
          <p:nvSpPr>
            <p:cNvPr id="16950" name="Rectangle 16949"/>
            <p:cNvSpPr/>
            <p:nvPr/>
          </p:nvSpPr>
          <p:spPr>
            <a:xfrm>
              <a:off x="5995988" y="2109788"/>
              <a:ext cx="1384300" cy="9525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607" name="Rectangle 88"/>
            <p:cNvSpPr>
              <a:spLocks noChangeArrowheads="1"/>
            </p:cNvSpPr>
            <p:nvPr/>
          </p:nvSpPr>
          <p:spPr bwMode="auto">
            <a:xfrm>
              <a:off x="4420093" y="2513127"/>
              <a:ext cx="55463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SYNTHÈSE</a:t>
              </a:r>
            </a:p>
          </p:txBody>
        </p:sp>
        <p:sp>
          <p:nvSpPr>
            <p:cNvPr id="608" name="Rectangle 88"/>
            <p:cNvSpPr>
              <a:spLocks noChangeArrowheads="1"/>
            </p:cNvSpPr>
            <p:nvPr/>
          </p:nvSpPr>
          <p:spPr bwMode="auto">
            <a:xfrm>
              <a:off x="3641835" y="2255838"/>
              <a:ext cx="21111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Congés, absences, maladies, temps de travail</a:t>
              </a:r>
            </a:p>
          </p:txBody>
        </p:sp>
        <p:sp>
          <p:nvSpPr>
            <p:cNvPr id="600" name="Rectangle 88"/>
            <p:cNvSpPr>
              <a:spLocks noChangeArrowheads="1"/>
            </p:cNvSpPr>
            <p:nvPr/>
          </p:nvSpPr>
          <p:spPr bwMode="auto">
            <a:xfrm>
              <a:off x="5992404" y="2231236"/>
              <a:ext cx="1397819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Près de 40 % des salariés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connaissent pas le contenu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l’accord d’entreprise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ou de la convention collective.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sur deux ne dispose pas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d’un exemplaire du règlement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intérieur</a:t>
              </a:r>
            </a:p>
          </p:txBody>
        </p:sp>
        <p:sp>
          <p:nvSpPr>
            <p:cNvPr id="615" name="Rectangle 88"/>
            <p:cNvSpPr>
              <a:spLocks noChangeArrowheads="1"/>
            </p:cNvSpPr>
            <p:nvPr/>
          </p:nvSpPr>
          <p:spPr bwMode="auto">
            <a:xfrm>
              <a:off x="3581869" y="3051403"/>
              <a:ext cx="265777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ces sujets, le service du personnel répond peu et mal.</a:t>
              </a:r>
            </a:p>
          </p:txBody>
        </p:sp>
        <p:sp>
          <p:nvSpPr>
            <p:cNvPr id="616" name="Rectangle 88"/>
            <p:cNvSpPr>
              <a:spLocks noChangeArrowheads="1"/>
            </p:cNvSpPr>
            <p:nvPr/>
          </p:nvSpPr>
          <p:spPr bwMode="auto">
            <a:xfrm>
              <a:off x="3581869" y="3206751"/>
              <a:ext cx="288219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 le monde ne profite pas « à l’identique » du régime ARTT.</a:t>
              </a:r>
            </a:p>
          </p:txBody>
        </p:sp>
        <p:sp>
          <p:nvSpPr>
            <p:cNvPr id="617" name="Rectangle 88"/>
            <p:cNvSpPr>
              <a:spLocks noChangeArrowheads="1"/>
            </p:cNvSpPr>
            <p:nvPr/>
          </p:nvSpPr>
          <p:spPr bwMode="auto">
            <a:xfrm>
              <a:off x="3581869" y="3413012"/>
              <a:ext cx="294471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salariés parlent tous d’une charge de travail trop importante.</a:t>
              </a:r>
            </a:p>
          </p:txBody>
        </p:sp>
        <p:sp>
          <p:nvSpPr>
            <p:cNvPr id="618" name="Rectangle 88"/>
            <p:cNvSpPr>
              <a:spLocks noChangeArrowheads="1"/>
            </p:cNvSpPr>
            <p:nvPr/>
          </p:nvSpPr>
          <p:spPr bwMode="auto">
            <a:xfrm>
              <a:off x="3581869" y="3582085"/>
              <a:ext cx="298799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semble y avoir en ce moment un accroissement des absences  </a:t>
              </a:r>
              <a:b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</a:br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liées au stress et aux conditions de travail.</a:t>
              </a:r>
            </a:p>
          </p:txBody>
        </p:sp>
        <p:sp>
          <p:nvSpPr>
            <p:cNvPr id="619" name="Rectangle 88"/>
            <p:cNvSpPr>
              <a:spLocks noChangeArrowheads="1"/>
            </p:cNvSpPr>
            <p:nvPr/>
          </p:nvSpPr>
          <p:spPr bwMode="auto">
            <a:xfrm>
              <a:off x="3581869" y="3819868"/>
              <a:ext cx="3058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Presque tous se demandent ce que sont devenues les embauches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ARTT ?</a:t>
              </a:r>
            </a:p>
          </p:txBody>
        </p:sp>
        <p:sp>
          <p:nvSpPr>
            <p:cNvPr id="620" name="Rectangle 88"/>
            <p:cNvSpPr>
              <a:spLocks noChangeArrowheads="1"/>
            </p:cNvSpPr>
            <p:nvPr/>
          </p:nvSpPr>
          <p:spPr bwMode="auto">
            <a:xfrm>
              <a:off x="3581869" y="4110608"/>
              <a:ext cx="32028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Choix des dates de congés, journées ARTT… ne sont pas conflictuels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sont négociés « à l’amiable » avec sa hiérarchie.</a:t>
              </a:r>
            </a:p>
          </p:txBody>
        </p:sp>
        <p:sp>
          <p:nvSpPr>
            <p:cNvPr id="621" name="Rectangle 88"/>
            <p:cNvSpPr>
              <a:spLocks noChangeArrowheads="1"/>
            </p:cNvSpPr>
            <p:nvPr/>
          </p:nvSpPr>
          <p:spPr bwMode="auto">
            <a:xfrm>
              <a:off x="3581869" y="4373563"/>
              <a:ext cx="29783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Bien qu’ayant contribué à l’accroissement de la charge de travail,</a:t>
              </a:r>
            </a:p>
            <a:p>
              <a:pPr lvl="0"/>
              <a:r>
                <a:rPr lang="fr-FR" altLang="fr-FR" sz="800" b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l’ARTT est considéré comme un progrès par le personnel.</a:t>
              </a: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6241521" y="3289301"/>
              <a:ext cx="1053042" cy="3873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603" name="Rectangle 88"/>
            <p:cNvSpPr>
              <a:spLocks noChangeArrowheads="1"/>
            </p:cNvSpPr>
            <p:nvPr/>
          </p:nvSpPr>
          <p:spPr bwMode="auto">
            <a:xfrm>
              <a:off x="6248185" y="3334548"/>
              <a:ext cx="102912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2/3 prennent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leurs journées RTT</a:t>
              </a:r>
            </a:p>
            <a:p>
              <a:pPr lvl="0" algn="ctr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quand ils le souhaitent</a:t>
              </a:r>
            </a:p>
          </p:txBody>
        </p:sp>
        <p:sp>
          <p:nvSpPr>
            <p:cNvPr id="623" name="Rectangle 88"/>
            <p:cNvSpPr>
              <a:spLocks noChangeArrowheads="1"/>
            </p:cNvSpPr>
            <p:nvPr/>
          </p:nvSpPr>
          <p:spPr bwMode="auto">
            <a:xfrm>
              <a:off x="2876230" y="5589240"/>
              <a:ext cx="3536452" cy="8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6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Ce document est propriété de XXXXX. Il ne peut être reproduit ou communiqué sans son autorisation écrite préalable.</a:t>
              </a:r>
            </a:p>
          </p:txBody>
        </p:sp>
      </p:grpSp>
      <p:grpSp>
        <p:nvGrpSpPr>
          <p:cNvPr id="98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99" name="ZoneTexte 98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66</a:t>
              </a:r>
            </a:p>
          </p:txBody>
        </p:sp>
        <p:grpSp>
          <p:nvGrpSpPr>
            <p:cNvPr id="100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01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04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  <p:sp>
              <p:nvSpPr>
                <p:cNvPr id="103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</p:grpSp>
          <p:sp>
            <p:nvSpPr>
              <p:cNvPr id="102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L’APPROCHE MIXTE ENTRETIENS/ENQUÊTE PAR QUESTIONNAIRE</a:t>
                </a:r>
              </a:p>
            </p:txBody>
          </p:sp>
        </p:grpSp>
      </p:grpSp>
      <p:sp>
        <p:nvSpPr>
          <p:cNvPr id="105" name="ZoneTexte 104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6830554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979712" y="6503989"/>
            <a:ext cx="5616624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L’ÉVOLUTION DE LA PLACE DU CONSULTANT DURANT L’OBSERVATION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67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L’OBSERVATION DES PERSONNES EN SITUATION DE TRAVAIL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197291" y="3398628"/>
            <a:ext cx="5181466" cy="860203"/>
            <a:chOff x="2633663" y="3497263"/>
            <a:chExt cx="4317886" cy="716836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633663" y="3500438"/>
              <a:ext cx="43084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18438" name="Picture 6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3663" y="3497263"/>
              <a:ext cx="3981450" cy="552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2640013" y="3503613"/>
              <a:ext cx="3959225" cy="5334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6637338" y="3998913"/>
              <a:ext cx="114300" cy="95250"/>
            </a:xfrm>
            <a:custGeom>
              <a:avLst/>
              <a:gdLst>
                <a:gd name="T0" fmla="*/ 72 w 72"/>
                <a:gd name="T1" fmla="*/ 30 h 60"/>
                <a:gd name="T2" fmla="*/ 0 w 72"/>
                <a:gd name="T3" fmla="*/ 60 h 60"/>
                <a:gd name="T4" fmla="*/ 18 w 72"/>
                <a:gd name="T5" fmla="*/ 30 h 60"/>
                <a:gd name="T6" fmla="*/ 0 w 72"/>
                <a:gd name="T7" fmla="*/ 0 h 60"/>
                <a:gd name="T8" fmla="*/ 72 w 7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0">
                  <a:moveTo>
                    <a:pt x="72" y="30"/>
                  </a:moveTo>
                  <a:lnTo>
                    <a:pt x="0" y="60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6637338" y="3998913"/>
              <a:ext cx="114300" cy="95250"/>
            </a:xfrm>
            <a:custGeom>
              <a:avLst/>
              <a:gdLst>
                <a:gd name="T0" fmla="*/ 72 w 72"/>
                <a:gd name="T1" fmla="*/ 30 h 60"/>
                <a:gd name="T2" fmla="*/ 0 w 72"/>
                <a:gd name="T3" fmla="*/ 60 h 60"/>
                <a:gd name="T4" fmla="*/ 18 w 72"/>
                <a:gd name="T5" fmla="*/ 30 h 60"/>
                <a:gd name="T6" fmla="*/ 0 w 72"/>
                <a:gd name="T7" fmla="*/ 0 h 60"/>
                <a:gd name="T8" fmla="*/ 72 w 7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0">
                  <a:moveTo>
                    <a:pt x="72" y="30"/>
                  </a:moveTo>
                  <a:lnTo>
                    <a:pt x="0" y="60"/>
                  </a:lnTo>
                  <a:lnTo>
                    <a:pt x="18" y="30"/>
                  </a:lnTo>
                  <a:lnTo>
                    <a:pt x="0" y="0"/>
                  </a:lnTo>
                  <a:lnTo>
                    <a:pt x="72" y="3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Line 10"/>
            <p:cNvSpPr>
              <a:spLocks noChangeShapeType="1"/>
            </p:cNvSpPr>
            <p:nvPr/>
          </p:nvSpPr>
          <p:spPr bwMode="auto">
            <a:xfrm>
              <a:off x="2636838" y="4043363"/>
              <a:ext cx="4041775" cy="0"/>
            </a:xfrm>
            <a:prstGeom prst="line">
              <a:avLst/>
            </a:prstGeom>
            <a:noFill/>
            <a:ln w="2540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1"/>
            <p:cNvSpPr>
              <a:spLocks noChangeArrowheads="1"/>
            </p:cNvSpPr>
            <p:nvPr/>
          </p:nvSpPr>
          <p:spPr bwMode="auto">
            <a:xfrm>
              <a:off x="2633663" y="4090988"/>
              <a:ext cx="102752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Début de l’observation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33" name="Rectangle 19"/>
            <p:cNvSpPr>
              <a:spLocks noChangeArrowheads="1"/>
            </p:cNvSpPr>
            <p:nvPr/>
          </p:nvSpPr>
          <p:spPr bwMode="auto">
            <a:xfrm>
              <a:off x="2719388" y="3573463"/>
              <a:ext cx="12279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Comportement non naturel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51" name="Rectangle 35"/>
            <p:cNvSpPr>
              <a:spLocks noChangeArrowheads="1"/>
            </p:cNvSpPr>
            <p:nvPr/>
          </p:nvSpPr>
          <p:spPr bwMode="auto">
            <a:xfrm>
              <a:off x="5030788" y="3573463"/>
              <a:ext cx="102592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Comportement naturel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466" name="Rectangle 50"/>
            <p:cNvSpPr>
              <a:spLocks noChangeArrowheads="1"/>
            </p:cNvSpPr>
            <p:nvPr/>
          </p:nvSpPr>
          <p:spPr bwMode="auto">
            <a:xfrm>
              <a:off x="5157788" y="4090988"/>
              <a:ext cx="179376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 consultant se fait petit à petit oublier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36084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515"/>
          <p:cNvGrpSpPr/>
          <p:nvPr/>
        </p:nvGrpSpPr>
        <p:grpSpPr>
          <a:xfrm>
            <a:off x="498979" y="258762"/>
            <a:ext cx="8645031" cy="884242"/>
            <a:chOff x="498979" y="258762"/>
            <a:chExt cx="8645031" cy="884242"/>
          </a:xfrm>
        </p:grpSpPr>
        <p:grpSp>
          <p:nvGrpSpPr>
            <p:cNvPr id="5" name="Groupe 20"/>
            <p:cNvGrpSpPr>
              <a:grpSpLocks/>
            </p:cNvGrpSpPr>
            <p:nvPr/>
          </p:nvGrpSpPr>
          <p:grpSpPr bwMode="auto">
            <a:xfrm>
              <a:off x="641389" y="296864"/>
              <a:ext cx="8502621" cy="846140"/>
              <a:chOff x="643659" y="297531"/>
              <a:chExt cx="8714687" cy="845461"/>
            </a:xfrm>
          </p:grpSpPr>
          <p:sp>
            <p:nvSpPr>
              <p:cNvPr id="7" name="ZoneTexte 6"/>
              <p:cNvSpPr txBox="1">
                <a:spLocks noChangeArrowheads="1"/>
              </p:cNvSpPr>
              <p:nvPr/>
            </p:nvSpPr>
            <p:spPr bwMode="auto">
              <a:xfrm>
                <a:off x="643659" y="297531"/>
                <a:ext cx="298426" cy="645812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101600" dist="38100" dir="5760000" sx="101000" sy="101000" algn="tl" rotWithShape="0">
                  <a:srgbClr val="4EADC1">
                    <a:alpha val="27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r">
                  <a:defRPr/>
                </a:pPr>
                <a:r>
                  <a:rPr lang="fr-FR" sz="3600" b="1" i="0" dirty="0">
                    <a:solidFill>
                      <a:srgbClr val="FF66CC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4</a:t>
                </a:r>
              </a:p>
            </p:txBody>
          </p:sp>
          <p:grpSp>
            <p:nvGrpSpPr>
              <p:cNvPr id="8" name="Groupe 18"/>
              <p:cNvGrpSpPr>
                <a:grpSpLocks/>
              </p:cNvGrpSpPr>
              <p:nvPr/>
            </p:nvGrpSpPr>
            <p:grpSpPr bwMode="auto">
              <a:xfrm>
                <a:off x="1035075" y="323836"/>
                <a:ext cx="8323271" cy="819156"/>
                <a:chOff x="1035075" y="323834"/>
                <a:chExt cx="8108925" cy="676278"/>
              </a:xfrm>
            </p:grpSpPr>
            <p:grpSp>
              <p:nvGrpSpPr>
                <p:cNvPr id="9" name="Groupe 17"/>
                <p:cNvGrpSpPr>
                  <a:grpSpLocks/>
                </p:cNvGrpSpPr>
                <p:nvPr/>
              </p:nvGrpSpPr>
              <p:grpSpPr bwMode="auto">
                <a:xfrm>
                  <a:off x="1035075" y="323834"/>
                  <a:ext cx="8108925" cy="676278"/>
                  <a:chOff x="1035075" y="323832"/>
                  <a:chExt cx="8108925" cy="533400"/>
                </a:xfrm>
              </p:grpSpPr>
              <p:sp>
                <p:nvSpPr>
                  <p:cNvPr id="11" name="ZoneTexte 14"/>
                  <p:cNvSpPr>
                    <a:spLocks noChangeArrowheads="1"/>
                  </p:cNvSpPr>
                  <p:nvPr/>
                </p:nvSpPr>
                <p:spPr bwMode="auto">
                  <a:xfrm>
                    <a:off x="1035075" y="395270"/>
                    <a:ext cx="8026948" cy="293752"/>
                  </a:xfrm>
                  <a:prstGeom prst="parallelogram">
                    <a:avLst>
                      <a:gd name="adj" fmla="val 40235"/>
                    </a:avLst>
                  </a:prstGeom>
                  <a:solidFill>
                    <a:srgbClr val="FF66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fr-FR" b="1"/>
                  </a:p>
                </p:txBody>
              </p:sp>
              <p:sp>
                <p:nvSpPr>
                  <p:cNvPr id="1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8898068" y="323832"/>
                    <a:ext cx="245932" cy="5334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 lang="fr-FR" b="1"/>
                  </a:p>
                </p:txBody>
              </p:sp>
            </p:grpSp>
            <p:sp>
              <p:nvSpPr>
                <p:cNvPr id="10" name="ZoneTexte 10"/>
                <p:cNvSpPr txBox="1">
                  <a:spLocks noChangeArrowheads="1"/>
                </p:cNvSpPr>
                <p:nvPr/>
              </p:nvSpPr>
              <p:spPr bwMode="auto">
                <a:xfrm>
                  <a:off x="1142975" y="473680"/>
                  <a:ext cx="7583434" cy="2538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000" i="1">
                      <a:solidFill>
                        <a:schemeClr val="tx1"/>
                      </a:solidFill>
                      <a:latin typeface="ITC Stone Sans Std Medium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1400" b="1" i="0" dirty="0">
                      <a:solidFill>
                        <a:schemeClr val="bg1"/>
                      </a:solidFill>
                      <a:latin typeface="Arial Unicode MS" pitchFamily="34" charset="-128"/>
                      <a:ea typeface="Arial Unicode MS" pitchFamily="34" charset="-128"/>
                      <a:cs typeface="Arial Unicode MS" pitchFamily="34" charset="-128"/>
                    </a:rPr>
                    <a:t>LA DYNAMIQUE D’UNE MISSION DE CONSEIL</a:t>
                  </a:r>
                </a:p>
              </p:txBody>
            </p:sp>
          </p:grpSp>
        </p:grpSp>
        <p:sp>
          <p:nvSpPr>
            <p:cNvPr id="6" name="ZoneTexte 11"/>
            <p:cNvSpPr txBox="1">
              <a:spLocks noChangeArrowheads="1"/>
            </p:cNvSpPr>
            <p:nvPr/>
          </p:nvSpPr>
          <p:spPr bwMode="auto">
            <a:xfrm rot="16200000">
              <a:off x="298605" y="459136"/>
              <a:ext cx="623886" cy="223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fr-FR" sz="85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FICHE</a:t>
              </a:r>
              <a:endParaRPr lang="fr-FR" sz="850" b="1" dirty="0">
                <a:solidFill>
                  <a:srgbClr val="FF66CC"/>
                </a:solidFill>
                <a:latin typeface="ITC Stone Sans Std Medium" pitchFamily="34" charset="0"/>
                <a:ea typeface="ＭＳ Ｐゴシック" pitchFamily="16" charset="-128"/>
              </a:endParaRPr>
            </a:p>
          </p:txBody>
        </p:sp>
      </p:grp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3131840" y="6503989"/>
            <a:ext cx="3024336" cy="215900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TROIS PHASES D’ADHÉSION</a:t>
            </a: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16072" y="2430617"/>
            <a:ext cx="5759133" cy="2385378"/>
            <a:chOff x="1965325" y="2708275"/>
            <a:chExt cx="5235575" cy="21685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1965325" y="2708275"/>
              <a:ext cx="5232400" cy="2165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4" name="Rectangle 6"/>
            <p:cNvSpPr>
              <a:spLocks noChangeArrowheads="1"/>
            </p:cNvSpPr>
            <p:nvPr/>
          </p:nvSpPr>
          <p:spPr bwMode="auto">
            <a:xfrm>
              <a:off x="1965325" y="2708275"/>
              <a:ext cx="5219700" cy="2146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5" name="Rectangle 7"/>
            <p:cNvSpPr>
              <a:spLocks noChangeArrowheads="1"/>
            </p:cNvSpPr>
            <p:nvPr/>
          </p:nvSpPr>
          <p:spPr bwMode="auto">
            <a:xfrm>
              <a:off x="3162300" y="2863850"/>
              <a:ext cx="3257550" cy="200660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6" name="Line 8"/>
            <p:cNvSpPr>
              <a:spLocks noChangeShapeType="1"/>
            </p:cNvSpPr>
            <p:nvPr/>
          </p:nvSpPr>
          <p:spPr bwMode="auto">
            <a:xfrm>
              <a:off x="3492500" y="4441825"/>
              <a:ext cx="2730500" cy="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6200775" y="44100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6200775" y="441007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" name="Line 11"/>
            <p:cNvSpPr>
              <a:spLocks noChangeShapeType="1"/>
            </p:cNvSpPr>
            <p:nvPr/>
          </p:nvSpPr>
          <p:spPr bwMode="auto">
            <a:xfrm flipV="1">
              <a:off x="3492500" y="3000375"/>
              <a:ext cx="0" cy="144145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3463925" y="2946400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3463925" y="2946400"/>
              <a:ext cx="60325" cy="76200"/>
            </a:xfrm>
            <a:custGeom>
              <a:avLst/>
              <a:gdLst>
                <a:gd name="T0" fmla="*/ 18 w 38"/>
                <a:gd name="T1" fmla="*/ 0 h 48"/>
                <a:gd name="T2" fmla="*/ 38 w 38"/>
                <a:gd name="T3" fmla="*/ 48 h 48"/>
                <a:gd name="T4" fmla="*/ 18 w 38"/>
                <a:gd name="T5" fmla="*/ 36 h 48"/>
                <a:gd name="T6" fmla="*/ 0 w 38"/>
                <a:gd name="T7" fmla="*/ 48 h 48"/>
                <a:gd name="T8" fmla="*/ 18 w 3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18" y="0"/>
                  </a:moveTo>
                  <a:lnTo>
                    <a:pt x="38" y="48"/>
                  </a:lnTo>
                  <a:lnTo>
                    <a:pt x="18" y="36"/>
                  </a:lnTo>
                  <a:lnTo>
                    <a:pt x="0" y="4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4"/>
            <p:cNvSpPr>
              <a:spLocks noChangeArrowheads="1"/>
            </p:cNvSpPr>
            <p:nvPr/>
          </p:nvSpPr>
          <p:spPr bwMode="auto">
            <a:xfrm>
              <a:off x="6261100" y="3597275"/>
              <a:ext cx="933450" cy="2317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5"/>
            <p:cNvSpPr>
              <a:spLocks noChangeArrowheads="1"/>
            </p:cNvSpPr>
            <p:nvPr/>
          </p:nvSpPr>
          <p:spPr bwMode="auto">
            <a:xfrm>
              <a:off x="6261100" y="3597275"/>
              <a:ext cx="933450" cy="231775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Line 16"/>
            <p:cNvSpPr>
              <a:spLocks noChangeShapeType="1"/>
            </p:cNvSpPr>
            <p:nvPr/>
          </p:nvSpPr>
          <p:spPr bwMode="auto">
            <a:xfrm>
              <a:off x="3327400" y="3571875"/>
              <a:ext cx="317500" cy="2159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3609975" y="3749675"/>
              <a:ext cx="79375" cy="66675"/>
            </a:xfrm>
            <a:custGeom>
              <a:avLst/>
              <a:gdLst>
                <a:gd name="T0" fmla="*/ 50 w 50"/>
                <a:gd name="T1" fmla="*/ 42 h 42"/>
                <a:gd name="T2" fmla="*/ 0 w 50"/>
                <a:gd name="T3" fmla="*/ 32 h 42"/>
                <a:gd name="T4" fmla="*/ 20 w 50"/>
                <a:gd name="T5" fmla="*/ 22 h 42"/>
                <a:gd name="T6" fmla="*/ 22 w 50"/>
                <a:gd name="T7" fmla="*/ 0 h 42"/>
                <a:gd name="T8" fmla="*/ 50 w 5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42"/>
                  </a:moveTo>
                  <a:lnTo>
                    <a:pt x="0" y="32"/>
                  </a:lnTo>
                  <a:lnTo>
                    <a:pt x="20" y="22"/>
                  </a:lnTo>
                  <a:lnTo>
                    <a:pt x="22" y="0"/>
                  </a:lnTo>
                  <a:lnTo>
                    <a:pt x="50" y="4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3609975" y="3749675"/>
              <a:ext cx="79375" cy="66675"/>
            </a:xfrm>
            <a:custGeom>
              <a:avLst/>
              <a:gdLst>
                <a:gd name="T0" fmla="*/ 50 w 50"/>
                <a:gd name="T1" fmla="*/ 42 h 42"/>
                <a:gd name="T2" fmla="*/ 0 w 50"/>
                <a:gd name="T3" fmla="*/ 32 h 42"/>
                <a:gd name="T4" fmla="*/ 20 w 50"/>
                <a:gd name="T5" fmla="*/ 22 h 42"/>
                <a:gd name="T6" fmla="*/ 22 w 50"/>
                <a:gd name="T7" fmla="*/ 0 h 42"/>
                <a:gd name="T8" fmla="*/ 50 w 5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50" y="42"/>
                  </a:moveTo>
                  <a:lnTo>
                    <a:pt x="0" y="32"/>
                  </a:lnTo>
                  <a:lnTo>
                    <a:pt x="20" y="22"/>
                  </a:lnTo>
                  <a:lnTo>
                    <a:pt x="22" y="0"/>
                  </a:lnTo>
                  <a:lnTo>
                    <a:pt x="5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Line 19"/>
            <p:cNvSpPr>
              <a:spLocks noChangeShapeType="1"/>
            </p:cNvSpPr>
            <p:nvPr/>
          </p:nvSpPr>
          <p:spPr bwMode="auto">
            <a:xfrm flipH="1">
              <a:off x="4981575" y="2921000"/>
              <a:ext cx="184150" cy="314325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4956175" y="3200400"/>
              <a:ext cx="63500" cy="82550"/>
            </a:xfrm>
            <a:custGeom>
              <a:avLst/>
              <a:gdLst>
                <a:gd name="T0" fmla="*/ 0 w 40"/>
                <a:gd name="T1" fmla="*/ 52 h 52"/>
                <a:gd name="T2" fmla="*/ 6 w 40"/>
                <a:gd name="T3" fmla="*/ 0 h 52"/>
                <a:gd name="T4" fmla="*/ 18 w 40"/>
                <a:gd name="T5" fmla="*/ 20 h 52"/>
                <a:gd name="T6" fmla="*/ 40 w 40"/>
                <a:gd name="T7" fmla="*/ 20 h 52"/>
                <a:gd name="T8" fmla="*/ 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lnTo>
                    <a:pt x="6" y="0"/>
                  </a:lnTo>
                  <a:lnTo>
                    <a:pt x="18" y="20"/>
                  </a:lnTo>
                  <a:lnTo>
                    <a:pt x="40" y="2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4956175" y="3200400"/>
              <a:ext cx="63500" cy="82550"/>
            </a:xfrm>
            <a:custGeom>
              <a:avLst/>
              <a:gdLst>
                <a:gd name="T0" fmla="*/ 0 w 40"/>
                <a:gd name="T1" fmla="*/ 52 h 52"/>
                <a:gd name="T2" fmla="*/ 6 w 40"/>
                <a:gd name="T3" fmla="*/ 0 h 52"/>
                <a:gd name="T4" fmla="*/ 18 w 40"/>
                <a:gd name="T5" fmla="*/ 20 h 52"/>
                <a:gd name="T6" fmla="*/ 40 w 40"/>
                <a:gd name="T7" fmla="*/ 20 h 52"/>
                <a:gd name="T8" fmla="*/ 0 w 40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lnTo>
                    <a:pt x="6" y="0"/>
                  </a:lnTo>
                  <a:lnTo>
                    <a:pt x="18" y="20"/>
                  </a:lnTo>
                  <a:lnTo>
                    <a:pt x="40" y="20"/>
                  </a:lnTo>
                  <a:lnTo>
                    <a:pt x="0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Line 22"/>
            <p:cNvSpPr>
              <a:spLocks noChangeShapeType="1"/>
            </p:cNvSpPr>
            <p:nvPr/>
          </p:nvSpPr>
          <p:spPr bwMode="auto">
            <a:xfrm flipH="1">
              <a:off x="5953125" y="3740150"/>
              <a:ext cx="301625" cy="139700"/>
            </a:xfrm>
            <a:prstGeom prst="line">
              <a:avLst/>
            </a:pr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905500" y="3844925"/>
              <a:ext cx="79375" cy="60325"/>
            </a:xfrm>
            <a:custGeom>
              <a:avLst/>
              <a:gdLst>
                <a:gd name="T0" fmla="*/ 0 w 50"/>
                <a:gd name="T1" fmla="*/ 38 h 38"/>
                <a:gd name="T2" fmla="*/ 34 w 50"/>
                <a:gd name="T3" fmla="*/ 0 h 38"/>
                <a:gd name="T4" fmla="*/ 32 w 50"/>
                <a:gd name="T5" fmla="*/ 22 h 38"/>
                <a:gd name="T6" fmla="*/ 50 w 50"/>
                <a:gd name="T7" fmla="*/ 34 h 38"/>
                <a:gd name="T8" fmla="*/ 0 w 5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50" y="3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A5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16" name="Freeform 24"/>
            <p:cNvSpPr>
              <a:spLocks/>
            </p:cNvSpPr>
            <p:nvPr/>
          </p:nvSpPr>
          <p:spPr bwMode="auto">
            <a:xfrm>
              <a:off x="5905500" y="3844925"/>
              <a:ext cx="79375" cy="60325"/>
            </a:xfrm>
            <a:custGeom>
              <a:avLst/>
              <a:gdLst>
                <a:gd name="T0" fmla="*/ 0 w 50"/>
                <a:gd name="T1" fmla="*/ 38 h 38"/>
                <a:gd name="T2" fmla="*/ 34 w 50"/>
                <a:gd name="T3" fmla="*/ 0 h 38"/>
                <a:gd name="T4" fmla="*/ 32 w 50"/>
                <a:gd name="T5" fmla="*/ 22 h 38"/>
                <a:gd name="T6" fmla="*/ 50 w 50"/>
                <a:gd name="T7" fmla="*/ 34 h 38"/>
                <a:gd name="T8" fmla="*/ 0 w 5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50" y="34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17" name="Freeform 25"/>
            <p:cNvSpPr>
              <a:spLocks/>
            </p:cNvSpPr>
            <p:nvPr/>
          </p:nvSpPr>
          <p:spPr bwMode="auto">
            <a:xfrm>
              <a:off x="3660775" y="3244850"/>
              <a:ext cx="2425700" cy="996950"/>
            </a:xfrm>
            <a:custGeom>
              <a:avLst/>
              <a:gdLst>
                <a:gd name="T0" fmla="*/ 0 w 1528"/>
                <a:gd name="T1" fmla="*/ 628 h 628"/>
                <a:gd name="T2" fmla="*/ 0 w 1528"/>
                <a:gd name="T3" fmla="*/ 628 h 628"/>
                <a:gd name="T4" fmla="*/ 6 w 1528"/>
                <a:gd name="T5" fmla="*/ 536 h 628"/>
                <a:gd name="T6" fmla="*/ 16 w 1528"/>
                <a:gd name="T7" fmla="*/ 446 h 628"/>
                <a:gd name="T8" fmla="*/ 22 w 1528"/>
                <a:gd name="T9" fmla="*/ 402 h 628"/>
                <a:gd name="T10" fmla="*/ 28 w 1528"/>
                <a:gd name="T11" fmla="*/ 360 h 628"/>
                <a:gd name="T12" fmla="*/ 36 w 1528"/>
                <a:gd name="T13" fmla="*/ 318 h 628"/>
                <a:gd name="T14" fmla="*/ 46 w 1528"/>
                <a:gd name="T15" fmla="*/ 278 h 628"/>
                <a:gd name="T16" fmla="*/ 58 w 1528"/>
                <a:gd name="T17" fmla="*/ 240 h 628"/>
                <a:gd name="T18" fmla="*/ 72 w 1528"/>
                <a:gd name="T19" fmla="*/ 204 h 628"/>
                <a:gd name="T20" fmla="*/ 88 w 1528"/>
                <a:gd name="T21" fmla="*/ 172 h 628"/>
                <a:gd name="T22" fmla="*/ 106 w 1528"/>
                <a:gd name="T23" fmla="*/ 140 h 628"/>
                <a:gd name="T24" fmla="*/ 128 w 1528"/>
                <a:gd name="T25" fmla="*/ 112 h 628"/>
                <a:gd name="T26" fmla="*/ 152 w 1528"/>
                <a:gd name="T27" fmla="*/ 88 h 628"/>
                <a:gd name="T28" fmla="*/ 180 w 1528"/>
                <a:gd name="T29" fmla="*/ 66 h 628"/>
                <a:gd name="T30" fmla="*/ 194 w 1528"/>
                <a:gd name="T31" fmla="*/ 56 h 628"/>
                <a:gd name="T32" fmla="*/ 210 w 1528"/>
                <a:gd name="T33" fmla="*/ 48 h 628"/>
                <a:gd name="T34" fmla="*/ 210 w 1528"/>
                <a:gd name="T35" fmla="*/ 48 h 628"/>
                <a:gd name="T36" fmla="*/ 228 w 1528"/>
                <a:gd name="T37" fmla="*/ 40 h 628"/>
                <a:gd name="T38" fmla="*/ 246 w 1528"/>
                <a:gd name="T39" fmla="*/ 32 h 628"/>
                <a:gd name="T40" fmla="*/ 288 w 1528"/>
                <a:gd name="T41" fmla="*/ 20 h 628"/>
                <a:gd name="T42" fmla="*/ 334 w 1528"/>
                <a:gd name="T43" fmla="*/ 12 h 628"/>
                <a:gd name="T44" fmla="*/ 386 w 1528"/>
                <a:gd name="T45" fmla="*/ 6 h 628"/>
                <a:gd name="T46" fmla="*/ 440 w 1528"/>
                <a:gd name="T47" fmla="*/ 2 h 628"/>
                <a:gd name="T48" fmla="*/ 496 w 1528"/>
                <a:gd name="T49" fmla="*/ 0 h 628"/>
                <a:gd name="T50" fmla="*/ 556 w 1528"/>
                <a:gd name="T51" fmla="*/ 2 h 628"/>
                <a:gd name="T52" fmla="*/ 616 w 1528"/>
                <a:gd name="T53" fmla="*/ 4 h 628"/>
                <a:gd name="T54" fmla="*/ 676 w 1528"/>
                <a:gd name="T55" fmla="*/ 10 h 628"/>
                <a:gd name="T56" fmla="*/ 738 w 1528"/>
                <a:gd name="T57" fmla="*/ 18 h 628"/>
                <a:gd name="T58" fmla="*/ 796 w 1528"/>
                <a:gd name="T59" fmla="*/ 28 h 628"/>
                <a:gd name="T60" fmla="*/ 854 w 1528"/>
                <a:gd name="T61" fmla="*/ 40 h 628"/>
                <a:gd name="T62" fmla="*/ 910 w 1528"/>
                <a:gd name="T63" fmla="*/ 52 h 628"/>
                <a:gd name="T64" fmla="*/ 962 w 1528"/>
                <a:gd name="T65" fmla="*/ 66 h 628"/>
                <a:gd name="T66" fmla="*/ 1010 w 1528"/>
                <a:gd name="T67" fmla="*/ 84 h 628"/>
                <a:gd name="T68" fmla="*/ 1054 w 1528"/>
                <a:gd name="T69" fmla="*/ 100 h 628"/>
                <a:gd name="T70" fmla="*/ 1054 w 1528"/>
                <a:gd name="T71" fmla="*/ 100 h 628"/>
                <a:gd name="T72" fmla="*/ 1094 w 1528"/>
                <a:gd name="T73" fmla="*/ 120 h 628"/>
                <a:gd name="T74" fmla="*/ 1132 w 1528"/>
                <a:gd name="T75" fmla="*/ 142 h 628"/>
                <a:gd name="T76" fmla="*/ 1168 w 1528"/>
                <a:gd name="T77" fmla="*/ 166 h 628"/>
                <a:gd name="T78" fmla="*/ 1202 w 1528"/>
                <a:gd name="T79" fmla="*/ 194 h 628"/>
                <a:gd name="T80" fmla="*/ 1236 w 1528"/>
                <a:gd name="T81" fmla="*/ 222 h 628"/>
                <a:gd name="T82" fmla="*/ 1268 w 1528"/>
                <a:gd name="T83" fmla="*/ 252 h 628"/>
                <a:gd name="T84" fmla="*/ 1298 w 1528"/>
                <a:gd name="T85" fmla="*/ 286 h 628"/>
                <a:gd name="T86" fmla="*/ 1326 w 1528"/>
                <a:gd name="T87" fmla="*/ 320 h 628"/>
                <a:gd name="T88" fmla="*/ 1354 w 1528"/>
                <a:gd name="T89" fmla="*/ 354 h 628"/>
                <a:gd name="T90" fmla="*/ 1380 w 1528"/>
                <a:gd name="T91" fmla="*/ 392 h 628"/>
                <a:gd name="T92" fmla="*/ 1432 w 1528"/>
                <a:gd name="T93" fmla="*/ 468 h 628"/>
                <a:gd name="T94" fmla="*/ 1480 w 1528"/>
                <a:gd name="T95" fmla="*/ 546 h 628"/>
                <a:gd name="T96" fmla="*/ 1528 w 1528"/>
                <a:gd name="T97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8" h="628">
                  <a:moveTo>
                    <a:pt x="0" y="628"/>
                  </a:moveTo>
                  <a:lnTo>
                    <a:pt x="0" y="628"/>
                  </a:lnTo>
                  <a:lnTo>
                    <a:pt x="6" y="536"/>
                  </a:lnTo>
                  <a:lnTo>
                    <a:pt x="16" y="446"/>
                  </a:lnTo>
                  <a:lnTo>
                    <a:pt x="22" y="402"/>
                  </a:lnTo>
                  <a:lnTo>
                    <a:pt x="28" y="360"/>
                  </a:lnTo>
                  <a:lnTo>
                    <a:pt x="36" y="318"/>
                  </a:lnTo>
                  <a:lnTo>
                    <a:pt x="46" y="278"/>
                  </a:lnTo>
                  <a:lnTo>
                    <a:pt x="58" y="240"/>
                  </a:lnTo>
                  <a:lnTo>
                    <a:pt x="72" y="204"/>
                  </a:lnTo>
                  <a:lnTo>
                    <a:pt x="88" y="172"/>
                  </a:lnTo>
                  <a:lnTo>
                    <a:pt x="106" y="140"/>
                  </a:lnTo>
                  <a:lnTo>
                    <a:pt x="128" y="112"/>
                  </a:lnTo>
                  <a:lnTo>
                    <a:pt x="152" y="88"/>
                  </a:lnTo>
                  <a:lnTo>
                    <a:pt x="180" y="66"/>
                  </a:lnTo>
                  <a:lnTo>
                    <a:pt x="194" y="5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28" y="40"/>
                  </a:lnTo>
                  <a:lnTo>
                    <a:pt x="246" y="32"/>
                  </a:lnTo>
                  <a:lnTo>
                    <a:pt x="288" y="20"/>
                  </a:lnTo>
                  <a:lnTo>
                    <a:pt x="334" y="12"/>
                  </a:lnTo>
                  <a:lnTo>
                    <a:pt x="386" y="6"/>
                  </a:lnTo>
                  <a:lnTo>
                    <a:pt x="440" y="2"/>
                  </a:lnTo>
                  <a:lnTo>
                    <a:pt x="496" y="0"/>
                  </a:lnTo>
                  <a:lnTo>
                    <a:pt x="556" y="2"/>
                  </a:lnTo>
                  <a:lnTo>
                    <a:pt x="616" y="4"/>
                  </a:lnTo>
                  <a:lnTo>
                    <a:pt x="676" y="10"/>
                  </a:lnTo>
                  <a:lnTo>
                    <a:pt x="738" y="18"/>
                  </a:lnTo>
                  <a:lnTo>
                    <a:pt x="796" y="28"/>
                  </a:lnTo>
                  <a:lnTo>
                    <a:pt x="854" y="40"/>
                  </a:lnTo>
                  <a:lnTo>
                    <a:pt x="910" y="52"/>
                  </a:lnTo>
                  <a:lnTo>
                    <a:pt x="962" y="66"/>
                  </a:lnTo>
                  <a:lnTo>
                    <a:pt x="1010" y="84"/>
                  </a:lnTo>
                  <a:lnTo>
                    <a:pt x="1054" y="100"/>
                  </a:lnTo>
                  <a:lnTo>
                    <a:pt x="1054" y="100"/>
                  </a:lnTo>
                  <a:lnTo>
                    <a:pt x="1094" y="120"/>
                  </a:lnTo>
                  <a:lnTo>
                    <a:pt x="1132" y="142"/>
                  </a:lnTo>
                  <a:lnTo>
                    <a:pt x="1168" y="166"/>
                  </a:lnTo>
                  <a:lnTo>
                    <a:pt x="1202" y="194"/>
                  </a:lnTo>
                  <a:lnTo>
                    <a:pt x="1236" y="222"/>
                  </a:lnTo>
                  <a:lnTo>
                    <a:pt x="1268" y="252"/>
                  </a:lnTo>
                  <a:lnTo>
                    <a:pt x="1298" y="286"/>
                  </a:lnTo>
                  <a:lnTo>
                    <a:pt x="1326" y="320"/>
                  </a:lnTo>
                  <a:lnTo>
                    <a:pt x="1354" y="354"/>
                  </a:lnTo>
                  <a:lnTo>
                    <a:pt x="1380" y="392"/>
                  </a:lnTo>
                  <a:lnTo>
                    <a:pt x="1432" y="468"/>
                  </a:lnTo>
                  <a:lnTo>
                    <a:pt x="1480" y="546"/>
                  </a:lnTo>
                  <a:lnTo>
                    <a:pt x="1528" y="628"/>
                  </a:lnTo>
                </a:path>
              </a:pathLst>
            </a:custGeom>
            <a:noFill/>
            <a:ln w="2540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19" name="Line 26"/>
            <p:cNvSpPr>
              <a:spLocks noChangeShapeType="1"/>
            </p:cNvSpPr>
            <p:nvPr/>
          </p:nvSpPr>
          <p:spPr bwMode="auto">
            <a:xfrm flipV="1">
              <a:off x="4162425" y="4537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0" name="Line 27"/>
            <p:cNvSpPr>
              <a:spLocks noChangeShapeType="1"/>
            </p:cNvSpPr>
            <p:nvPr/>
          </p:nvSpPr>
          <p:spPr bwMode="auto">
            <a:xfrm flipV="1">
              <a:off x="4162425" y="4473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1" name="Line 28"/>
            <p:cNvSpPr>
              <a:spLocks noChangeShapeType="1"/>
            </p:cNvSpPr>
            <p:nvPr/>
          </p:nvSpPr>
          <p:spPr bwMode="auto">
            <a:xfrm flipV="1">
              <a:off x="4162425" y="4410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2" name="Line 29"/>
            <p:cNvSpPr>
              <a:spLocks noChangeShapeType="1"/>
            </p:cNvSpPr>
            <p:nvPr/>
          </p:nvSpPr>
          <p:spPr bwMode="auto">
            <a:xfrm flipV="1">
              <a:off x="4162425" y="4346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3" name="Line 30"/>
            <p:cNvSpPr>
              <a:spLocks noChangeShapeType="1"/>
            </p:cNvSpPr>
            <p:nvPr/>
          </p:nvSpPr>
          <p:spPr bwMode="auto">
            <a:xfrm flipV="1">
              <a:off x="4162425" y="4283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4" name="Line 31"/>
            <p:cNvSpPr>
              <a:spLocks noChangeShapeType="1"/>
            </p:cNvSpPr>
            <p:nvPr/>
          </p:nvSpPr>
          <p:spPr bwMode="auto">
            <a:xfrm flipV="1">
              <a:off x="4162425" y="4219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5" name="Line 32"/>
            <p:cNvSpPr>
              <a:spLocks noChangeShapeType="1"/>
            </p:cNvSpPr>
            <p:nvPr/>
          </p:nvSpPr>
          <p:spPr bwMode="auto">
            <a:xfrm flipV="1">
              <a:off x="4162425" y="4156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6" name="Line 33"/>
            <p:cNvSpPr>
              <a:spLocks noChangeShapeType="1"/>
            </p:cNvSpPr>
            <p:nvPr/>
          </p:nvSpPr>
          <p:spPr bwMode="auto">
            <a:xfrm flipV="1">
              <a:off x="4162425" y="4092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7" name="Line 34"/>
            <p:cNvSpPr>
              <a:spLocks noChangeShapeType="1"/>
            </p:cNvSpPr>
            <p:nvPr/>
          </p:nvSpPr>
          <p:spPr bwMode="auto">
            <a:xfrm flipV="1">
              <a:off x="4162425" y="4029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8" name="Line 35"/>
            <p:cNvSpPr>
              <a:spLocks noChangeShapeType="1"/>
            </p:cNvSpPr>
            <p:nvPr/>
          </p:nvSpPr>
          <p:spPr bwMode="auto">
            <a:xfrm flipV="1">
              <a:off x="4162425" y="3965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29" name="Line 36"/>
            <p:cNvSpPr>
              <a:spLocks noChangeShapeType="1"/>
            </p:cNvSpPr>
            <p:nvPr/>
          </p:nvSpPr>
          <p:spPr bwMode="auto">
            <a:xfrm flipV="1">
              <a:off x="4162425" y="3902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0" name="Line 37"/>
            <p:cNvSpPr>
              <a:spLocks noChangeShapeType="1"/>
            </p:cNvSpPr>
            <p:nvPr/>
          </p:nvSpPr>
          <p:spPr bwMode="auto">
            <a:xfrm flipV="1">
              <a:off x="4162425" y="3838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1" name="Line 38"/>
            <p:cNvSpPr>
              <a:spLocks noChangeShapeType="1"/>
            </p:cNvSpPr>
            <p:nvPr/>
          </p:nvSpPr>
          <p:spPr bwMode="auto">
            <a:xfrm flipV="1">
              <a:off x="4162425" y="3775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2" name="Line 39"/>
            <p:cNvSpPr>
              <a:spLocks noChangeShapeType="1"/>
            </p:cNvSpPr>
            <p:nvPr/>
          </p:nvSpPr>
          <p:spPr bwMode="auto">
            <a:xfrm flipV="1">
              <a:off x="4162425" y="3711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3" name="Line 40"/>
            <p:cNvSpPr>
              <a:spLocks noChangeShapeType="1"/>
            </p:cNvSpPr>
            <p:nvPr/>
          </p:nvSpPr>
          <p:spPr bwMode="auto">
            <a:xfrm flipV="1">
              <a:off x="4162425" y="3648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4" name="Line 41"/>
            <p:cNvSpPr>
              <a:spLocks noChangeShapeType="1"/>
            </p:cNvSpPr>
            <p:nvPr/>
          </p:nvSpPr>
          <p:spPr bwMode="auto">
            <a:xfrm flipV="1">
              <a:off x="4162425" y="3584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5" name="Line 42"/>
            <p:cNvSpPr>
              <a:spLocks noChangeShapeType="1"/>
            </p:cNvSpPr>
            <p:nvPr/>
          </p:nvSpPr>
          <p:spPr bwMode="auto">
            <a:xfrm flipV="1">
              <a:off x="4162425" y="3521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6" name="Line 43"/>
            <p:cNvSpPr>
              <a:spLocks noChangeShapeType="1"/>
            </p:cNvSpPr>
            <p:nvPr/>
          </p:nvSpPr>
          <p:spPr bwMode="auto">
            <a:xfrm flipV="1">
              <a:off x="4162425" y="3457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7" name="Line 44"/>
            <p:cNvSpPr>
              <a:spLocks noChangeShapeType="1"/>
            </p:cNvSpPr>
            <p:nvPr/>
          </p:nvSpPr>
          <p:spPr bwMode="auto">
            <a:xfrm flipV="1">
              <a:off x="4162425" y="3394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8" name="Line 45"/>
            <p:cNvSpPr>
              <a:spLocks noChangeShapeType="1"/>
            </p:cNvSpPr>
            <p:nvPr/>
          </p:nvSpPr>
          <p:spPr bwMode="auto">
            <a:xfrm flipV="1">
              <a:off x="4162425" y="3330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39" name="Line 46"/>
            <p:cNvSpPr>
              <a:spLocks noChangeShapeType="1"/>
            </p:cNvSpPr>
            <p:nvPr/>
          </p:nvSpPr>
          <p:spPr bwMode="auto">
            <a:xfrm flipV="1">
              <a:off x="4162425" y="3267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0" name="Line 47"/>
            <p:cNvSpPr>
              <a:spLocks noChangeShapeType="1"/>
            </p:cNvSpPr>
            <p:nvPr/>
          </p:nvSpPr>
          <p:spPr bwMode="auto">
            <a:xfrm flipV="1">
              <a:off x="4162425" y="3203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1" name="Line 48"/>
            <p:cNvSpPr>
              <a:spLocks noChangeShapeType="1"/>
            </p:cNvSpPr>
            <p:nvPr/>
          </p:nvSpPr>
          <p:spPr bwMode="auto">
            <a:xfrm flipV="1">
              <a:off x="4162425" y="3140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2" name="Line 49"/>
            <p:cNvSpPr>
              <a:spLocks noChangeShapeType="1"/>
            </p:cNvSpPr>
            <p:nvPr/>
          </p:nvSpPr>
          <p:spPr bwMode="auto">
            <a:xfrm flipV="1">
              <a:off x="4162425" y="3076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3" name="Line 50"/>
            <p:cNvSpPr>
              <a:spLocks noChangeShapeType="1"/>
            </p:cNvSpPr>
            <p:nvPr/>
          </p:nvSpPr>
          <p:spPr bwMode="auto">
            <a:xfrm flipV="1">
              <a:off x="5334000" y="4537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4" name="Line 51"/>
            <p:cNvSpPr>
              <a:spLocks noChangeShapeType="1"/>
            </p:cNvSpPr>
            <p:nvPr/>
          </p:nvSpPr>
          <p:spPr bwMode="auto">
            <a:xfrm flipV="1">
              <a:off x="5334000" y="4473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5" name="Line 52"/>
            <p:cNvSpPr>
              <a:spLocks noChangeShapeType="1"/>
            </p:cNvSpPr>
            <p:nvPr/>
          </p:nvSpPr>
          <p:spPr bwMode="auto">
            <a:xfrm flipV="1">
              <a:off x="5334000" y="4410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6" name="Line 53"/>
            <p:cNvSpPr>
              <a:spLocks noChangeShapeType="1"/>
            </p:cNvSpPr>
            <p:nvPr/>
          </p:nvSpPr>
          <p:spPr bwMode="auto">
            <a:xfrm flipV="1">
              <a:off x="5334000" y="4346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7" name="Line 54"/>
            <p:cNvSpPr>
              <a:spLocks noChangeShapeType="1"/>
            </p:cNvSpPr>
            <p:nvPr/>
          </p:nvSpPr>
          <p:spPr bwMode="auto">
            <a:xfrm flipV="1">
              <a:off x="5334000" y="4283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8" name="Line 55"/>
            <p:cNvSpPr>
              <a:spLocks noChangeShapeType="1"/>
            </p:cNvSpPr>
            <p:nvPr/>
          </p:nvSpPr>
          <p:spPr bwMode="auto">
            <a:xfrm flipV="1">
              <a:off x="5334000" y="4219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49" name="Line 56"/>
            <p:cNvSpPr>
              <a:spLocks noChangeShapeType="1"/>
            </p:cNvSpPr>
            <p:nvPr/>
          </p:nvSpPr>
          <p:spPr bwMode="auto">
            <a:xfrm flipV="1">
              <a:off x="5334000" y="4156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0" name="Line 57"/>
            <p:cNvSpPr>
              <a:spLocks noChangeShapeType="1"/>
            </p:cNvSpPr>
            <p:nvPr/>
          </p:nvSpPr>
          <p:spPr bwMode="auto">
            <a:xfrm flipV="1">
              <a:off x="5334000" y="4092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1" name="Line 58"/>
            <p:cNvSpPr>
              <a:spLocks noChangeShapeType="1"/>
            </p:cNvSpPr>
            <p:nvPr/>
          </p:nvSpPr>
          <p:spPr bwMode="auto">
            <a:xfrm flipV="1">
              <a:off x="5334000" y="4029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2" name="Line 59"/>
            <p:cNvSpPr>
              <a:spLocks noChangeShapeType="1"/>
            </p:cNvSpPr>
            <p:nvPr/>
          </p:nvSpPr>
          <p:spPr bwMode="auto">
            <a:xfrm flipV="1">
              <a:off x="5334000" y="3965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3" name="Line 60"/>
            <p:cNvSpPr>
              <a:spLocks noChangeShapeType="1"/>
            </p:cNvSpPr>
            <p:nvPr/>
          </p:nvSpPr>
          <p:spPr bwMode="auto">
            <a:xfrm flipV="1">
              <a:off x="5334000" y="3902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4" name="Line 61"/>
            <p:cNvSpPr>
              <a:spLocks noChangeShapeType="1"/>
            </p:cNvSpPr>
            <p:nvPr/>
          </p:nvSpPr>
          <p:spPr bwMode="auto">
            <a:xfrm flipV="1">
              <a:off x="5334000" y="3838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5" name="Line 62"/>
            <p:cNvSpPr>
              <a:spLocks noChangeShapeType="1"/>
            </p:cNvSpPr>
            <p:nvPr/>
          </p:nvSpPr>
          <p:spPr bwMode="auto">
            <a:xfrm flipV="1">
              <a:off x="5334000" y="3775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6" name="Line 63"/>
            <p:cNvSpPr>
              <a:spLocks noChangeShapeType="1"/>
            </p:cNvSpPr>
            <p:nvPr/>
          </p:nvSpPr>
          <p:spPr bwMode="auto">
            <a:xfrm flipV="1">
              <a:off x="5334000" y="3711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7" name="Line 64"/>
            <p:cNvSpPr>
              <a:spLocks noChangeShapeType="1"/>
            </p:cNvSpPr>
            <p:nvPr/>
          </p:nvSpPr>
          <p:spPr bwMode="auto">
            <a:xfrm flipV="1">
              <a:off x="5334000" y="3648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8" name="Line 65"/>
            <p:cNvSpPr>
              <a:spLocks noChangeShapeType="1"/>
            </p:cNvSpPr>
            <p:nvPr/>
          </p:nvSpPr>
          <p:spPr bwMode="auto">
            <a:xfrm flipV="1">
              <a:off x="5334000" y="3584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59" name="Line 66"/>
            <p:cNvSpPr>
              <a:spLocks noChangeShapeType="1"/>
            </p:cNvSpPr>
            <p:nvPr/>
          </p:nvSpPr>
          <p:spPr bwMode="auto">
            <a:xfrm flipV="1">
              <a:off x="5334000" y="3521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0" name="Line 67"/>
            <p:cNvSpPr>
              <a:spLocks noChangeShapeType="1"/>
            </p:cNvSpPr>
            <p:nvPr/>
          </p:nvSpPr>
          <p:spPr bwMode="auto">
            <a:xfrm flipV="1">
              <a:off x="5334000" y="3457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1" name="Line 68"/>
            <p:cNvSpPr>
              <a:spLocks noChangeShapeType="1"/>
            </p:cNvSpPr>
            <p:nvPr/>
          </p:nvSpPr>
          <p:spPr bwMode="auto">
            <a:xfrm flipV="1">
              <a:off x="5334000" y="3394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2" name="Line 69"/>
            <p:cNvSpPr>
              <a:spLocks noChangeShapeType="1"/>
            </p:cNvSpPr>
            <p:nvPr/>
          </p:nvSpPr>
          <p:spPr bwMode="auto">
            <a:xfrm flipV="1">
              <a:off x="5334000" y="3330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3" name="Line 70"/>
            <p:cNvSpPr>
              <a:spLocks noChangeShapeType="1"/>
            </p:cNvSpPr>
            <p:nvPr/>
          </p:nvSpPr>
          <p:spPr bwMode="auto">
            <a:xfrm flipV="1">
              <a:off x="5334000" y="3267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4" name="Line 71"/>
            <p:cNvSpPr>
              <a:spLocks noChangeShapeType="1"/>
            </p:cNvSpPr>
            <p:nvPr/>
          </p:nvSpPr>
          <p:spPr bwMode="auto">
            <a:xfrm flipV="1">
              <a:off x="5334000" y="3203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5" name="Line 72"/>
            <p:cNvSpPr>
              <a:spLocks noChangeShapeType="1"/>
            </p:cNvSpPr>
            <p:nvPr/>
          </p:nvSpPr>
          <p:spPr bwMode="auto">
            <a:xfrm flipV="1">
              <a:off x="5334000" y="31400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6" name="Line 73"/>
            <p:cNvSpPr>
              <a:spLocks noChangeShapeType="1"/>
            </p:cNvSpPr>
            <p:nvPr/>
          </p:nvSpPr>
          <p:spPr bwMode="auto">
            <a:xfrm flipV="1">
              <a:off x="5334000" y="3076575"/>
              <a:ext cx="0" cy="38100"/>
            </a:xfrm>
            <a:prstGeom prst="line">
              <a:avLst/>
            </a:prstGeom>
            <a:noFill/>
            <a:ln w="9525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7" name="Rectangle 74"/>
            <p:cNvSpPr>
              <a:spLocks noChangeArrowheads="1"/>
            </p:cNvSpPr>
            <p:nvPr/>
          </p:nvSpPr>
          <p:spPr bwMode="auto">
            <a:xfrm>
              <a:off x="4629150" y="2743200"/>
              <a:ext cx="1174750" cy="2032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8" name="Rectangle 75"/>
            <p:cNvSpPr>
              <a:spLocks noChangeArrowheads="1"/>
            </p:cNvSpPr>
            <p:nvPr/>
          </p:nvSpPr>
          <p:spPr bwMode="auto">
            <a:xfrm>
              <a:off x="4629150" y="2743200"/>
              <a:ext cx="1174750" cy="203200"/>
            </a:xfrm>
            <a:prstGeom prst="rect">
              <a:avLst/>
            </a:prstGeom>
            <a:noFill/>
            <a:ln w="6350">
              <a:solidFill>
                <a:srgbClr val="A51D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69" name="Rectangle 76"/>
            <p:cNvSpPr>
              <a:spLocks noChangeArrowheads="1"/>
            </p:cNvSpPr>
            <p:nvPr/>
          </p:nvSpPr>
          <p:spPr bwMode="auto">
            <a:xfrm>
              <a:off x="1987550" y="3435350"/>
              <a:ext cx="1333500" cy="31115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pic>
          <p:nvPicPr>
            <p:cNvPr id="9293" name="Picture 7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1675" y="2724150"/>
              <a:ext cx="5229225" cy="2152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70" name="Freeform 78"/>
            <p:cNvSpPr>
              <a:spLocks/>
            </p:cNvSpPr>
            <p:nvPr/>
          </p:nvSpPr>
          <p:spPr bwMode="auto">
            <a:xfrm>
              <a:off x="3702050" y="3216275"/>
              <a:ext cx="152400" cy="152400"/>
            </a:xfrm>
            <a:custGeom>
              <a:avLst/>
              <a:gdLst>
                <a:gd name="T0" fmla="*/ 96 w 96"/>
                <a:gd name="T1" fmla="*/ 48 h 96"/>
                <a:gd name="T2" fmla="*/ 96 w 96"/>
                <a:gd name="T3" fmla="*/ 48 h 96"/>
                <a:gd name="T4" fmla="*/ 96 w 96"/>
                <a:gd name="T5" fmla="*/ 56 h 96"/>
                <a:gd name="T6" fmla="*/ 92 w 96"/>
                <a:gd name="T7" fmla="*/ 66 h 96"/>
                <a:gd name="T8" fmla="*/ 88 w 96"/>
                <a:gd name="T9" fmla="*/ 74 h 96"/>
                <a:gd name="T10" fmla="*/ 82 w 96"/>
                <a:gd name="T11" fmla="*/ 82 h 96"/>
                <a:gd name="T12" fmla="*/ 76 w 96"/>
                <a:gd name="T13" fmla="*/ 88 h 96"/>
                <a:gd name="T14" fmla="*/ 68 w 96"/>
                <a:gd name="T15" fmla="*/ 92 h 96"/>
                <a:gd name="T16" fmla="*/ 58 w 96"/>
                <a:gd name="T17" fmla="*/ 94 h 96"/>
                <a:gd name="T18" fmla="*/ 48 w 96"/>
                <a:gd name="T19" fmla="*/ 96 h 96"/>
                <a:gd name="T20" fmla="*/ 48 w 96"/>
                <a:gd name="T21" fmla="*/ 96 h 96"/>
                <a:gd name="T22" fmla="*/ 38 w 96"/>
                <a:gd name="T23" fmla="*/ 94 h 96"/>
                <a:gd name="T24" fmla="*/ 30 w 96"/>
                <a:gd name="T25" fmla="*/ 92 h 96"/>
                <a:gd name="T26" fmla="*/ 22 w 96"/>
                <a:gd name="T27" fmla="*/ 88 h 96"/>
                <a:gd name="T28" fmla="*/ 14 w 96"/>
                <a:gd name="T29" fmla="*/ 82 h 96"/>
                <a:gd name="T30" fmla="*/ 8 w 96"/>
                <a:gd name="T31" fmla="*/ 74 h 96"/>
                <a:gd name="T32" fmla="*/ 4 w 96"/>
                <a:gd name="T33" fmla="*/ 66 h 96"/>
                <a:gd name="T34" fmla="*/ 2 w 96"/>
                <a:gd name="T35" fmla="*/ 56 h 96"/>
                <a:gd name="T36" fmla="*/ 0 w 96"/>
                <a:gd name="T37" fmla="*/ 48 h 96"/>
                <a:gd name="T38" fmla="*/ 0 w 96"/>
                <a:gd name="T39" fmla="*/ 48 h 96"/>
                <a:gd name="T40" fmla="*/ 2 w 96"/>
                <a:gd name="T41" fmla="*/ 38 h 96"/>
                <a:gd name="T42" fmla="*/ 4 w 96"/>
                <a:gd name="T43" fmla="*/ 28 h 96"/>
                <a:gd name="T44" fmla="*/ 8 w 96"/>
                <a:gd name="T45" fmla="*/ 20 h 96"/>
                <a:gd name="T46" fmla="*/ 14 w 96"/>
                <a:gd name="T47" fmla="*/ 14 h 96"/>
                <a:gd name="T48" fmla="*/ 22 w 96"/>
                <a:gd name="T49" fmla="*/ 8 h 96"/>
                <a:gd name="T50" fmla="*/ 30 w 96"/>
                <a:gd name="T51" fmla="*/ 2 h 96"/>
                <a:gd name="T52" fmla="*/ 38 w 96"/>
                <a:gd name="T53" fmla="*/ 0 h 96"/>
                <a:gd name="T54" fmla="*/ 48 w 96"/>
                <a:gd name="T55" fmla="*/ 0 h 96"/>
                <a:gd name="T56" fmla="*/ 48 w 96"/>
                <a:gd name="T57" fmla="*/ 0 h 96"/>
                <a:gd name="T58" fmla="*/ 58 w 96"/>
                <a:gd name="T59" fmla="*/ 0 h 96"/>
                <a:gd name="T60" fmla="*/ 68 w 96"/>
                <a:gd name="T61" fmla="*/ 2 h 96"/>
                <a:gd name="T62" fmla="*/ 76 w 96"/>
                <a:gd name="T63" fmla="*/ 8 h 96"/>
                <a:gd name="T64" fmla="*/ 82 w 96"/>
                <a:gd name="T65" fmla="*/ 14 h 96"/>
                <a:gd name="T66" fmla="*/ 88 w 96"/>
                <a:gd name="T67" fmla="*/ 20 h 96"/>
                <a:gd name="T68" fmla="*/ 92 w 96"/>
                <a:gd name="T69" fmla="*/ 28 h 96"/>
                <a:gd name="T70" fmla="*/ 96 w 96"/>
                <a:gd name="T71" fmla="*/ 38 h 96"/>
                <a:gd name="T72" fmla="*/ 96 w 96"/>
                <a:gd name="T73" fmla="*/ 48 h 96"/>
                <a:gd name="T74" fmla="*/ 96 w 96"/>
                <a:gd name="T75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lnTo>
                    <a:pt x="96" y="48"/>
                  </a:lnTo>
                  <a:lnTo>
                    <a:pt x="96" y="56"/>
                  </a:lnTo>
                  <a:lnTo>
                    <a:pt x="92" y="66"/>
                  </a:lnTo>
                  <a:lnTo>
                    <a:pt x="88" y="74"/>
                  </a:lnTo>
                  <a:lnTo>
                    <a:pt x="82" y="82"/>
                  </a:lnTo>
                  <a:lnTo>
                    <a:pt x="76" y="88"/>
                  </a:lnTo>
                  <a:lnTo>
                    <a:pt x="68" y="92"/>
                  </a:lnTo>
                  <a:lnTo>
                    <a:pt x="58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38" y="94"/>
                  </a:lnTo>
                  <a:lnTo>
                    <a:pt x="30" y="92"/>
                  </a:lnTo>
                  <a:lnTo>
                    <a:pt x="22" y="88"/>
                  </a:lnTo>
                  <a:lnTo>
                    <a:pt x="14" y="82"/>
                  </a:lnTo>
                  <a:lnTo>
                    <a:pt x="8" y="74"/>
                  </a:lnTo>
                  <a:lnTo>
                    <a:pt x="4" y="66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8" y="2"/>
                  </a:lnTo>
                  <a:lnTo>
                    <a:pt x="76" y="8"/>
                  </a:lnTo>
                  <a:lnTo>
                    <a:pt x="82" y="14"/>
                  </a:lnTo>
                  <a:lnTo>
                    <a:pt x="88" y="20"/>
                  </a:lnTo>
                  <a:lnTo>
                    <a:pt x="92" y="28"/>
                  </a:lnTo>
                  <a:lnTo>
                    <a:pt x="96" y="38"/>
                  </a:lnTo>
                  <a:lnTo>
                    <a:pt x="96" y="48"/>
                  </a:lnTo>
                  <a:lnTo>
                    <a:pt x="96" y="48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1" name="Freeform 79"/>
            <p:cNvSpPr>
              <a:spLocks/>
            </p:cNvSpPr>
            <p:nvPr/>
          </p:nvSpPr>
          <p:spPr bwMode="auto">
            <a:xfrm>
              <a:off x="4533900" y="3559175"/>
              <a:ext cx="152400" cy="152400"/>
            </a:xfrm>
            <a:custGeom>
              <a:avLst/>
              <a:gdLst>
                <a:gd name="T0" fmla="*/ 96 w 96"/>
                <a:gd name="T1" fmla="*/ 48 h 96"/>
                <a:gd name="T2" fmla="*/ 96 w 96"/>
                <a:gd name="T3" fmla="*/ 48 h 96"/>
                <a:gd name="T4" fmla="*/ 94 w 96"/>
                <a:gd name="T5" fmla="*/ 56 h 96"/>
                <a:gd name="T6" fmla="*/ 92 w 96"/>
                <a:gd name="T7" fmla="*/ 66 h 96"/>
                <a:gd name="T8" fmla="*/ 88 w 96"/>
                <a:gd name="T9" fmla="*/ 74 h 96"/>
                <a:gd name="T10" fmla="*/ 82 w 96"/>
                <a:gd name="T11" fmla="*/ 82 h 96"/>
                <a:gd name="T12" fmla="*/ 74 w 96"/>
                <a:gd name="T13" fmla="*/ 88 h 96"/>
                <a:gd name="T14" fmla="*/ 66 w 96"/>
                <a:gd name="T15" fmla="*/ 92 h 96"/>
                <a:gd name="T16" fmla="*/ 56 w 96"/>
                <a:gd name="T17" fmla="*/ 94 h 96"/>
                <a:gd name="T18" fmla="*/ 48 w 96"/>
                <a:gd name="T19" fmla="*/ 96 h 96"/>
                <a:gd name="T20" fmla="*/ 48 w 96"/>
                <a:gd name="T21" fmla="*/ 96 h 96"/>
                <a:gd name="T22" fmla="*/ 38 w 96"/>
                <a:gd name="T23" fmla="*/ 94 h 96"/>
                <a:gd name="T24" fmla="*/ 28 w 96"/>
                <a:gd name="T25" fmla="*/ 92 h 96"/>
                <a:gd name="T26" fmla="*/ 20 w 96"/>
                <a:gd name="T27" fmla="*/ 88 h 96"/>
                <a:gd name="T28" fmla="*/ 14 w 96"/>
                <a:gd name="T29" fmla="*/ 82 h 96"/>
                <a:gd name="T30" fmla="*/ 8 w 96"/>
                <a:gd name="T31" fmla="*/ 74 h 96"/>
                <a:gd name="T32" fmla="*/ 4 w 96"/>
                <a:gd name="T33" fmla="*/ 66 h 96"/>
                <a:gd name="T34" fmla="*/ 0 w 96"/>
                <a:gd name="T35" fmla="*/ 56 h 96"/>
                <a:gd name="T36" fmla="*/ 0 w 96"/>
                <a:gd name="T37" fmla="*/ 48 h 96"/>
                <a:gd name="T38" fmla="*/ 0 w 96"/>
                <a:gd name="T39" fmla="*/ 48 h 96"/>
                <a:gd name="T40" fmla="*/ 0 w 96"/>
                <a:gd name="T41" fmla="*/ 38 h 96"/>
                <a:gd name="T42" fmla="*/ 4 w 96"/>
                <a:gd name="T43" fmla="*/ 28 h 96"/>
                <a:gd name="T44" fmla="*/ 8 w 96"/>
                <a:gd name="T45" fmla="*/ 20 h 96"/>
                <a:gd name="T46" fmla="*/ 14 w 96"/>
                <a:gd name="T47" fmla="*/ 14 h 96"/>
                <a:gd name="T48" fmla="*/ 20 w 96"/>
                <a:gd name="T49" fmla="*/ 8 h 96"/>
                <a:gd name="T50" fmla="*/ 28 w 96"/>
                <a:gd name="T51" fmla="*/ 2 h 96"/>
                <a:gd name="T52" fmla="*/ 38 w 96"/>
                <a:gd name="T53" fmla="*/ 0 h 96"/>
                <a:gd name="T54" fmla="*/ 48 w 96"/>
                <a:gd name="T55" fmla="*/ 0 h 96"/>
                <a:gd name="T56" fmla="*/ 48 w 96"/>
                <a:gd name="T57" fmla="*/ 0 h 96"/>
                <a:gd name="T58" fmla="*/ 56 w 96"/>
                <a:gd name="T59" fmla="*/ 0 h 96"/>
                <a:gd name="T60" fmla="*/ 66 w 96"/>
                <a:gd name="T61" fmla="*/ 2 h 96"/>
                <a:gd name="T62" fmla="*/ 74 w 96"/>
                <a:gd name="T63" fmla="*/ 8 h 96"/>
                <a:gd name="T64" fmla="*/ 82 w 96"/>
                <a:gd name="T65" fmla="*/ 14 h 96"/>
                <a:gd name="T66" fmla="*/ 88 w 96"/>
                <a:gd name="T67" fmla="*/ 20 h 96"/>
                <a:gd name="T68" fmla="*/ 92 w 96"/>
                <a:gd name="T69" fmla="*/ 28 h 96"/>
                <a:gd name="T70" fmla="*/ 94 w 96"/>
                <a:gd name="T71" fmla="*/ 38 h 96"/>
                <a:gd name="T72" fmla="*/ 96 w 96"/>
                <a:gd name="T73" fmla="*/ 48 h 96"/>
                <a:gd name="T74" fmla="*/ 96 w 96"/>
                <a:gd name="T75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lnTo>
                    <a:pt x="96" y="48"/>
                  </a:lnTo>
                  <a:lnTo>
                    <a:pt x="94" y="56"/>
                  </a:lnTo>
                  <a:lnTo>
                    <a:pt x="92" y="66"/>
                  </a:lnTo>
                  <a:lnTo>
                    <a:pt x="88" y="74"/>
                  </a:lnTo>
                  <a:lnTo>
                    <a:pt x="82" y="82"/>
                  </a:lnTo>
                  <a:lnTo>
                    <a:pt x="74" y="88"/>
                  </a:lnTo>
                  <a:lnTo>
                    <a:pt x="66" y="92"/>
                  </a:lnTo>
                  <a:lnTo>
                    <a:pt x="56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38" y="94"/>
                  </a:lnTo>
                  <a:lnTo>
                    <a:pt x="28" y="92"/>
                  </a:lnTo>
                  <a:lnTo>
                    <a:pt x="20" y="88"/>
                  </a:lnTo>
                  <a:lnTo>
                    <a:pt x="14" y="82"/>
                  </a:lnTo>
                  <a:lnTo>
                    <a:pt x="8" y="74"/>
                  </a:lnTo>
                  <a:lnTo>
                    <a:pt x="4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6" y="2"/>
                  </a:lnTo>
                  <a:lnTo>
                    <a:pt x="74" y="8"/>
                  </a:lnTo>
                  <a:lnTo>
                    <a:pt x="82" y="14"/>
                  </a:lnTo>
                  <a:lnTo>
                    <a:pt x="88" y="20"/>
                  </a:lnTo>
                  <a:lnTo>
                    <a:pt x="92" y="28"/>
                  </a:lnTo>
                  <a:lnTo>
                    <a:pt x="94" y="38"/>
                  </a:lnTo>
                  <a:lnTo>
                    <a:pt x="96" y="48"/>
                  </a:lnTo>
                  <a:lnTo>
                    <a:pt x="96" y="48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2" name="Freeform 80"/>
            <p:cNvSpPr>
              <a:spLocks/>
            </p:cNvSpPr>
            <p:nvPr/>
          </p:nvSpPr>
          <p:spPr bwMode="auto">
            <a:xfrm>
              <a:off x="5702300" y="3368675"/>
              <a:ext cx="152400" cy="152400"/>
            </a:xfrm>
            <a:custGeom>
              <a:avLst/>
              <a:gdLst>
                <a:gd name="T0" fmla="*/ 96 w 96"/>
                <a:gd name="T1" fmla="*/ 48 h 96"/>
                <a:gd name="T2" fmla="*/ 96 w 96"/>
                <a:gd name="T3" fmla="*/ 48 h 96"/>
                <a:gd name="T4" fmla="*/ 94 w 96"/>
                <a:gd name="T5" fmla="*/ 56 h 96"/>
                <a:gd name="T6" fmla="*/ 92 w 96"/>
                <a:gd name="T7" fmla="*/ 66 h 96"/>
                <a:gd name="T8" fmla="*/ 88 w 96"/>
                <a:gd name="T9" fmla="*/ 74 h 96"/>
                <a:gd name="T10" fmla="*/ 82 w 96"/>
                <a:gd name="T11" fmla="*/ 82 h 96"/>
                <a:gd name="T12" fmla="*/ 74 w 96"/>
                <a:gd name="T13" fmla="*/ 88 h 96"/>
                <a:gd name="T14" fmla="*/ 66 w 96"/>
                <a:gd name="T15" fmla="*/ 92 h 96"/>
                <a:gd name="T16" fmla="*/ 56 w 96"/>
                <a:gd name="T17" fmla="*/ 94 h 96"/>
                <a:gd name="T18" fmla="*/ 48 w 96"/>
                <a:gd name="T19" fmla="*/ 96 h 96"/>
                <a:gd name="T20" fmla="*/ 48 w 96"/>
                <a:gd name="T21" fmla="*/ 96 h 96"/>
                <a:gd name="T22" fmla="*/ 38 w 96"/>
                <a:gd name="T23" fmla="*/ 94 h 96"/>
                <a:gd name="T24" fmla="*/ 28 w 96"/>
                <a:gd name="T25" fmla="*/ 92 h 96"/>
                <a:gd name="T26" fmla="*/ 20 w 96"/>
                <a:gd name="T27" fmla="*/ 88 h 96"/>
                <a:gd name="T28" fmla="*/ 14 w 96"/>
                <a:gd name="T29" fmla="*/ 82 h 96"/>
                <a:gd name="T30" fmla="*/ 8 w 96"/>
                <a:gd name="T31" fmla="*/ 74 h 96"/>
                <a:gd name="T32" fmla="*/ 4 w 96"/>
                <a:gd name="T33" fmla="*/ 66 h 96"/>
                <a:gd name="T34" fmla="*/ 0 w 96"/>
                <a:gd name="T35" fmla="*/ 56 h 96"/>
                <a:gd name="T36" fmla="*/ 0 w 96"/>
                <a:gd name="T37" fmla="*/ 48 h 96"/>
                <a:gd name="T38" fmla="*/ 0 w 96"/>
                <a:gd name="T39" fmla="*/ 48 h 96"/>
                <a:gd name="T40" fmla="*/ 0 w 96"/>
                <a:gd name="T41" fmla="*/ 38 h 96"/>
                <a:gd name="T42" fmla="*/ 4 w 96"/>
                <a:gd name="T43" fmla="*/ 28 h 96"/>
                <a:gd name="T44" fmla="*/ 8 w 96"/>
                <a:gd name="T45" fmla="*/ 20 h 96"/>
                <a:gd name="T46" fmla="*/ 14 w 96"/>
                <a:gd name="T47" fmla="*/ 14 h 96"/>
                <a:gd name="T48" fmla="*/ 20 w 96"/>
                <a:gd name="T49" fmla="*/ 8 h 96"/>
                <a:gd name="T50" fmla="*/ 28 w 96"/>
                <a:gd name="T51" fmla="*/ 2 h 96"/>
                <a:gd name="T52" fmla="*/ 38 w 96"/>
                <a:gd name="T53" fmla="*/ 0 h 96"/>
                <a:gd name="T54" fmla="*/ 48 w 96"/>
                <a:gd name="T55" fmla="*/ 0 h 96"/>
                <a:gd name="T56" fmla="*/ 48 w 96"/>
                <a:gd name="T57" fmla="*/ 0 h 96"/>
                <a:gd name="T58" fmla="*/ 56 w 96"/>
                <a:gd name="T59" fmla="*/ 0 h 96"/>
                <a:gd name="T60" fmla="*/ 66 w 96"/>
                <a:gd name="T61" fmla="*/ 2 h 96"/>
                <a:gd name="T62" fmla="*/ 74 w 96"/>
                <a:gd name="T63" fmla="*/ 8 h 96"/>
                <a:gd name="T64" fmla="*/ 82 w 96"/>
                <a:gd name="T65" fmla="*/ 14 h 96"/>
                <a:gd name="T66" fmla="*/ 88 w 96"/>
                <a:gd name="T67" fmla="*/ 20 h 96"/>
                <a:gd name="T68" fmla="*/ 92 w 96"/>
                <a:gd name="T69" fmla="*/ 28 h 96"/>
                <a:gd name="T70" fmla="*/ 94 w 96"/>
                <a:gd name="T71" fmla="*/ 38 h 96"/>
                <a:gd name="T72" fmla="*/ 96 w 96"/>
                <a:gd name="T73" fmla="*/ 48 h 96"/>
                <a:gd name="T74" fmla="*/ 96 w 96"/>
                <a:gd name="T75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lnTo>
                    <a:pt x="96" y="48"/>
                  </a:lnTo>
                  <a:lnTo>
                    <a:pt x="94" y="56"/>
                  </a:lnTo>
                  <a:lnTo>
                    <a:pt x="92" y="66"/>
                  </a:lnTo>
                  <a:lnTo>
                    <a:pt x="88" y="74"/>
                  </a:lnTo>
                  <a:lnTo>
                    <a:pt x="82" y="82"/>
                  </a:lnTo>
                  <a:lnTo>
                    <a:pt x="74" y="88"/>
                  </a:lnTo>
                  <a:lnTo>
                    <a:pt x="66" y="92"/>
                  </a:lnTo>
                  <a:lnTo>
                    <a:pt x="56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38" y="94"/>
                  </a:lnTo>
                  <a:lnTo>
                    <a:pt x="28" y="92"/>
                  </a:lnTo>
                  <a:lnTo>
                    <a:pt x="20" y="88"/>
                  </a:lnTo>
                  <a:lnTo>
                    <a:pt x="14" y="82"/>
                  </a:lnTo>
                  <a:lnTo>
                    <a:pt x="8" y="74"/>
                  </a:lnTo>
                  <a:lnTo>
                    <a:pt x="4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6" y="2"/>
                  </a:lnTo>
                  <a:lnTo>
                    <a:pt x="74" y="8"/>
                  </a:lnTo>
                  <a:lnTo>
                    <a:pt x="82" y="14"/>
                  </a:lnTo>
                  <a:lnTo>
                    <a:pt x="88" y="20"/>
                  </a:lnTo>
                  <a:lnTo>
                    <a:pt x="92" y="28"/>
                  </a:lnTo>
                  <a:lnTo>
                    <a:pt x="94" y="38"/>
                  </a:lnTo>
                  <a:lnTo>
                    <a:pt x="96" y="48"/>
                  </a:lnTo>
                  <a:lnTo>
                    <a:pt x="96" y="48"/>
                  </a:lnTo>
                  <a:close/>
                </a:path>
              </a:pathLst>
            </a:custGeom>
            <a:noFill/>
            <a:ln w="6350">
              <a:solidFill>
                <a:srgbClr val="A51D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73" name="Rectangle 81"/>
            <p:cNvSpPr>
              <a:spLocks noChangeArrowheads="1"/>
            </p:cNvSpPr>
            <p:nvPr/>
          </p:nvSpPr>
          <p:spPr bwMode="auto">
            <a:xfrm>
              <a:off x="6330950" y="3660775"/>
              <a:ext cx="82073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Routine, lassitude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2" name="Rectangle 90"/>
            <p:cNvSpPr>
              <a:spLocks noChangeArrowheads="1"/>
            </p:cNvSpPr>
            <p:nvPr/>
          </p:nvSpPr>
          <p:spPr bwMode="auto">
            <a:xfrm>
              <a:off x="3563888" y="4511675"/>
              <a:ext cx="49212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Début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89" name="Rectangle 97"/>
            <p:cNvSpPr>
              <a:spLocks noChangeArrowheads="1"/>
            </p:cNvSpPr>
            <p:nvPr/>
          </p:nvSpPr>
          <p:spPr bwMode="auto">
            <a:xfrm>
              <a:off x="5508104" y="4511675"/>
              <a:ext cx="49212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Fin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296" name="Rectangle 103"/>
            <p:cNvSpPr>
              <a:spLocks noChangeArrowheads="1"/>
            </p:cNvSpPr>
            <p:nvPr/>
          </p:nvSpPr>
          <p:spPr bwMode="auto">
            <a:xfrm>
              <a:off x="2035990" y="3467100"/>
              <a:ext cx="12519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Résistance au changement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de l’environnement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18" name="Rectangle 125"/>
            <p:cNvSpPr>
              <a:spLocks noChangeArrowheads="1"/>
            </p:cNvSpPr>
            <p:nvPr/>
          </p:nvSpPr>
          <p:spPr bwMode="auto">
            <a:xfrm>
              <a:off x="3752799" y="3230562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1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19" name="Rectangle 126"/>
            <p:cNvSpPr>
              <a:spLocks noChangeArrowheads="1"/>
            </p:cNvSpPr>
            <p:nvPr/>
          </p:nvSpPr>
          <p:spPr bwMode="auto">
            <a:xfrm>
              <a:off x="4581525" y="3575050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2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20" name="Rectangle 127"/>
            <p:cNvSpPr>
              <a:spLocks noChangeArrowheads="1"/>
            </p:cNvSpPr>
            <p:nvPr/>
          </p:nvSpPr>
          <p:spPr bwMode="auto">
            <a:xfrm>
              <a:off x="5749925" y="3382962"/>
              <a:ext cx="57150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3</a:t>
              </a:r>
              <a:endParaRPr kumimoji="0" lang="fr-FR" altLang="fr-FR" sz="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321" name="Rectangle 128"/>
            <p:cNvSpPr>
              <a:spLocks noChangeArrowheads="1"/>
            </p:cNvSpPr>
            <p:nvPr/>
          </p:nvSpPr>
          <p:spPr bwMode="auto">
            <a:xfrm>
              <a:off x="4769713" y="2784475"/>
              <a:ext cx="100828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Performance optimale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cxnSp>
          <p:nvCxnSpPr>
            <p:cNvPr id="9337" name="Connecteur droit 9336"/>
            <p:cNvCxnSpPr/>
            <p:nvPr/>
          </p:nvCxnSpPr>
          <p:spPr>
            <a:xfrm>
              <a:off x="7200900" y="3590925"/>
              <a:ext cx="0" cy="24765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9894568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ÉVÉNEMENTS EN DEHORS DE LA MISSION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68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L’ANALYSE DES INCIDENTS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364154" y="2564437"/>
            <a:ext cx="5022939" cy="1980000"/>
            <a:chOff x="2771775" y="2774950"/>
            <a:chExt cx="3825875" cy="150812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2771775" y="2781300"/>
              <a:ext cx="3825875" cy="150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3336925" y="3298825"/>
              <a:ext cx="47625" cy="177800"/>
            </a:xfrm>
            <a:prstGeom prst="rect">
              <a:avLst/>
            </a:pr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336925" y="3298825"/>
              <a:ext cx="47625" cy="177800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4187825" y="3298825"/>
              <a:ext cx="22225" cy="177800"/>
            </a:xfrm>
            <a:prstGeom prst="rect">
              <a:avLst/>
            </a:pr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4187825" y="3298825"/>
              <a:ext cx="22225" cy="177800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4838700" y="3298825"/>
              <a:ext cx="31750" cy="177800"/>
            </a:xfrm>
            <a:prstGeom prst="rect">
              <a:avLst/>
            </a:pr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838700" y="3298825"/>
              <a:ext cx="31750" cy="177800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6232525" y="3298825"/>
              <a:ext cx="15875" cy="177800"/>
            </a:xfrm>
            <a:prstGeom prst="rect">
              <a:avLst/>
            </a:pr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6232525" y="3298825"/>
              <a:ext cx="15875" cy="177800"/>
            </a:xfrm>
            <a:prstGeom prst="rect">
              <a:avLst/>
            </a:prstGeom>
            <a:solidFill>
              <a:srgbClr val="FF66CC"/>
            </a:solidFill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2774950" y="3225800"/>
              <a:ext cx="3816350" cy="323850"/>
            </a:xfrm>
            <a:custGeom>
              <a:avLst/>
              <a:gdLst>
                <a:gd name="T0" fmla="*/ 0 w 2404"/>
                <a:gd name="T1" fmla="*/ 46 h 204"/>
                <a:gd name="T2" fmla="*/ 2268 w 2404"/>
                <a:gd name="T3" fmla="*/ 46 h 204"/>
                <a:gd name="T4" fmla="*/ 2268 w 2404"/>
                <a:gd name="T5" fmla="*/ 0 h 204"/>
                <a:gd name="T6" fmla="*/ 2404 w 2404"/>
                <a:gd name="T7" fmla="*/ 114 h 204"/>
                <a:gd name="T8" fmla="*/ 2268 w 2404"/>
                <a:gd name="T9" fmla="*/ 204 h 204"/>
                <a:gd name="T10" fmla="*/ 2268 w 2404"/>
                <a:gd name="T11" fmla="*/ 158 h 204"/>
                <a:gd name="T12" fmla="*/ 0 w 2404"/>
                <a:gd name="T13" fmla="*/ 158 h 204"/>
                <a:gd name="T14" fmla="*/ 0 w 2404"/>
                <a:gd name="T15" fmla="*/ 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4" h="204">
                  <a:moveTo>
                    <a:pt x="0" y="46"/>
                  </a:moveTo>
                  <a:lnTo>
                    <a:pt x="2268" y="46"/>
                  </a:lnTo>
                  <a:lnTo>
                    <a:pt x="2268" y="0"/>
                  </a:lnTo>
                  <a:lnTo>
                    <a:pt x="2404" y="114"/>
                  </a:lnTo>
                  <a:lnTo>
                    <a:pt x="2268" y="204"/>
                  </a:lnTo>
                  <a:lnTo>
                    <a:pt x="2268" y="158"/>
                  </a:lnTo>
                  <a:lnTo>
                    <a:pt x="0" y="158"/>
                  </a:lnTo>
                  <a:lnTo>
                    <a:pt x="0" y="46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 flipH="1" flipV="1">
              <a:off x="3387725" y="3587750"/>
              <a:ext cx="492125" cy="6572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3355975" y="3546475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28 h 50"/>
                <a:gd name="T6" fmla="*/ 14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28"/>
                  </a:lnTo>
                  <a:lnTo>
                    <a:pt x="14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3355975" y="3546475"/>
              <a:ext cx="69850" cy="79375"/>
            </a:xfrm>
            <a:custGeom>
              <a:avLst/>
              <a:gdLst>
                <a:gd name="T0" fmla="*/ 0 w 44"/>
                <a:gd name="T1" fmla="*/ 0 h 50"/>
                <a:gd name="T2" fmla="*/ 44 w 44"/>
                <a:gd name="T3" fmla="*/ 26 h 50"/>
                <a:gd name="T4" fmla="*/ 22 w 44"/>
                <a:gd name="T5" fmla="*/ 28 h 50"/>
                <a:gd name="T6" fmla="*/ 14 w 44"/>
                <a:gd name="T7" fmla="*/ 50 h 50"/>
                <a:gd name="T8" fmla="*/ 0 w 4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lnTo>
                    <a:pt x="44" y="26"/>
                  </a:lnTo>
                  <a:lnTo>
                    <a:pt x="22" y="28"/>
                  </a:lnTo>
                  <a:lnTo>
                    <a:pt x="14" y="50"/>
                  </a:lnTo>
                  <a:lnTo>
                    <a:pt x="0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V="1">
              <a:off x="4067175" y="3584575"/>
              <a:ext cx="130175" cy="6572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4162425" y="3530600"/>
              <a:ext cx="60325" cy="82550"/>
            </a:xfrm>
            <a:custGeom>
              <a:avLst/>
              <a:gdLst>
                <a:gd name="T0" fmla="*/ 28 w 38"/>
                <a:gd name="T1" fmla="*/ 0 h 52"/>
                <a:gd name="T2" fmla="*/ 38 w 38"/>
                <a:gd name="T3" fmla="*/ 52 h 52"/>
                <a:gd name="T4" fmla="*/ 22 w 38"/>
                <a:gd name="T5" fmla="*/ 36 h 52"/>
                <a:gd name="T6" fmla="*/ 0 w 38"/>
                <a:gd name="T7" fmla="*/ 44 h 52"/>
                <a:gd name="T8" fmla="*/ 28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28" y="0"/>
                  </a:moveTo>
                  <a:lnTo>
                    <a:pt x="38" y="52"/>
                  </a:lnTo>
                  <a:lnTo>
                    <a:pt x="22" y="36"/>
                  </a:lnTo>
                  <a:lnTo>
                    <a:pt x="0" y="4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4162425" y="3530600"/>
              <a:ext cx="60325" cy="82550"/>
            </a:xfrm>
            <a:custGeom>
              <a:avLst/>
              <a:gdLst>
                <a:gd name="T0" fmla="*/ 28 w 38"/>
                <a:gd name="T1" fmla="*/ 0 h 52"/>
                <a:gd name="T2" fmla="*/ 38 w 38"/>
                <a:gd name="T3" fmla="*/ 52 h 52"/>
                <a:gd name="T4" fmla="*/ 22 w 38"/>
                <a:gd name="T5" fmla="*/ 36 h 52"/>
                <a:gd name="T6" fmla="*/ 0 w 38"/>
                <a:gd name="T7" fmla="*/ 44 h 52"/>
                <a:gd name="T8" fmla="*/ 28 w 3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28" y="0"/>
                  </a:moveTo>
                  <a:lnTo>
                    <a:pt x="38" y="52"/>
                  </a:lnTo>
                  <a:lnTo>
                    <a:pt x="22" y="36"/>
                  </a:lnTo>
                  <a:lnTo>
                    <a:pt x="0" y="44"/>
                  </a:lnTo>
                  <a:lnTo>
                    <a:pt x="2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 flipV="1">
              <a:off x="4298950" y="3584575"/>
              <a:ext cx="523875" cy="6604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4784725" y="3543300"/>
              <a:ext cx="73025" cy="76200"/>
            </a:xfrm>
            <a:custGeom>
              <a:avLst/>
              <a:gdLst>
                <a:gd name="T0" fmla="*/ 46 w 46"/>
                <a:gd name="T1" fmla="*/ 0 h 48"/>
                <a:gd name="T2" fmla="*/ 30 w 46"/>
                <a:gd name="T3" fmla="*/ 48 h 48"/>
                <a:gd name="T4" fmla="*/ 22 w 46"/>
                <a:gd name="T5" fmla="*/ 28 h 48"/>
                <a:gd name="T6" fmla="*/ 0 w 46"/>
                <a:gd name="T7" fmla="*/ 24 h 48"/>
                <a:gd name="T8" fmla="*/ 46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0"/>
                  </a:moveTo>
                  <a:lnTo>
                    <a:pt x="30" y="48"/>
                  </a:lnTo>
                  <a:lnTo>
                    <a:pt x="22" y="28"/>
                  </a:lnTo>
                  <a:lnTo>
                    <a:pt x="0" y="2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4784725" y="3543300"/>
              <a:ext cx="73025" cy="76200"/>
            </a:xfrm>
            <a:custGeom>
              <a:avLst/>
              <a:gdLst>
                <a:gd name="T0" fmla="*/ 46 w 46"/>
                <a:gd name="T1" fmla="*/ 0 h 48"/>
                <a:gd name="T2" fmla="*/ 30 w 46"/>
                <a:gd name="T3" fmla="*/ 48 h 48"/>
                <a:gd name="T4" fmla="*/ 22 w 46"/>
                <a:gd name="T5" fmla="*/ 28 h 48"/>
                <a:gd name="T6" fmla="*/ 0 w 46"/>
                <a:gd name="T7" fmla="*/ 24 h 48"/>
                <a:gd name="T8" fmla="*/ 46 w 4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0"/>
                  </a:moveTo>
                  <a:lnTo>
                    <a:pt x="30" y="48"/>
                  </a:lnTo>
                  <a:lnTo>
                    <a:pt x="22" y="28"/>
                  </a:lnTo>
                  <a:lnTo>
                    <a:pt x="0" y="24"/>
                  </a:lnTo>
                  <a:lnTo>
                    <a:pt x="46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V="1">
              <a:off x="4860925" y="3587750"/>
              <a:ext cx="1231900" cy="6540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6" name="Freeform 25"/>
            <p:cNvSpPr>
              <a:spLocks/>
            </p:cNvSpPr>
            <p:nvPr/>
          </p:nvSpPr>
          <p:spPr bwMode="auto">
            <a:xfrm>
              <a:off x="6057900" y="3562350"/>
              <a:ext cx="82550" cy="63500"/>
            </a:xfrm>
            <a:custGeom>
              <a:avLst/>
              <a:gdLst>
                <a:gd name="T0" fmla="*/ 52 w 52"/>
                <a:gd name="T1" fmla="*/ 0 h 40"/>
                <a:gd name="T2" fmla="*/ 20 w 52"/>
                <a:gd name="T3" fmla="*/ 40 h 40"/>
                <a:gd name="T4" fmla="*/ 20 w 52"/>
                <a:gd name="T5" fmla="*/ 18 h 40"/>
                <a:gd name="T6" fmla="*/ 0 w 52"/>
                <a:gd name="T7" fmla="*/ 6 h 40"/>
                <a:gd name="T8" fmla="*/ 52 w 52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52" y="0"/>
                  </a:moveTo>
                  <a:lnTo>
                    <a:pt x="20" y="40"/>
                  </a:lnTo>
                  <a:lnTo>
                    <a:pt x="20" y="18"/>
                  </a:lnTo>
                  <a:lnTo>
                    <a:pt x="0" y="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7" name="Freeform 26"/>
            <p:cNvSpPr>
              <a:spLocks/>
            </p:cNvSpPr>
            <p:nvPr/>
          </p:nvSpPr>
          <p:spPr bwMode="auto">
            <a:xfrm>
              <a:off x="6057900" y="3562350"/>
              <a:ext cx="82550" cy="63500"/>
            </a:xfrm>
            <a:custGeom>
              <a:avLst/>
              <a:gdLst>
                <a:gd name="T0" fmla="*/ 52 w 52"/>
                <a:gd name="T1" fmla="*/ 0 h 40"/>
                <a:gd name="T2" fmla="*/ 20 w 52"/>
                <a:gd name="T3" fmla="*/ 40 h 40"/>
                <a:gd name="T4" fmla="*/ 20 w 52"/>
                <a:gd name="T5" fmla="*/ 18 h 40"/>
                <a:gd name="T6" fmla="*/ 0 w 52"/>
                <a:gd name="T7" fmla="*/ 6 h 40"/>
                <a:gd name="T8" fmla="*/ 52 w 52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52" y="0"/>
                  </a:moveTo>
                  <a:lnTo>
                    <a:pt x="20" y="40"/>
                  </a:lnTo>
                  <a:lnTo>
                    <a:pt x="20" y="18"/>
                  </a:lnTo>
                  <a:lnTo>
                    <a:pt x="0" y="6"/>
                  </a:lnTo>
                  <a:lnTo>
                    <a:pt x="52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59" name="Line 27"/>
            <p:cNvSpPr>
              <a:spLocks noChangeShapeType="1"/>
            </p:cNvSpPr>
            <p:nvPr/>
          </p:nvSpPr>
          <p:spPr bwMode="auto">
            <a:xfrm flipV="1">
              <a:off x="2774950" y="32670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0" name="Line 28"/>
            <p:cNvSpPr>
              <a:spLocks noChangeShapeType="1"/>
            </p:cNvSpPr>
            <p:nvPr/>
          </p:nvSpPr>
          <p:spPr bwMode="auto">
            <a:xfrm flipV="1">
              <a:off x="2774950" y="32035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1" name="Line 29"/>
            <p:cNvSpPr>
              <a:spLocks noChangeShapeType="1"/>
            </p:cNvSpPr>
            <p:nvPr/>
          </p:nvSpPr>
          <p:spPr bwMode="auto">
            <a:xfrm flipV="1">
              <a:off x="2774950" y="31400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2" name="Line 30"/>
            <p:cNvSpPr>
              <a:spLocks noChangeShapeType="1"/>
            </p:cNvSpPr>
            <p:nvPr/>
          </p:nvSpPr>
          <p:spPr bwMode="auto">
            <a:xfrm flipV="1">
              <a:off x="2774950" y="30765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3" name="Line 31"/>
            <p:cNvSpPr>
              <a:spLocks noChangeShapeType="1"/>
            </p:cNvSpPr>
            <p:nvPr/>
          </p:nvSpPr>
          <p:spPr bwMode="auto">
            <a:xfrm flipV="1">
              <a:off x="2774950" y="30130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4" name="Line 32"/>
            <p:cNvSpPr>
              <a:spLocks noChangeShapeType="1"/>
            </p:cNvSpPr>
            <p:nvPr/>
          </p:nvSpPr>
          <p:spPr bwMode="auto">
            <a:xfrm flipV="1">
              <a:off x="2774950" y="29495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5" name="Line 33"/>
            <p:cNvSpPr>
              <a:spLocks noChangeShapeType="1"/>
            </p:cNvSpPr>
            <p:nvPr/>
          </p:nvSpPr>
          <p:spPr bwMode="auto">
            <a:xfrm flipV="1">
              <a:off x="2774950" y="28860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6" name="Line 34"/>
            <p:cNvSpPr>
              <a:spLocks noChangeShapeType="1"/>
            </p:cNvSpPr>
            <p:nvPr/>
          </p:nvSpPr>
          <p:spPr bwMode="auto">
            <a:xfrm flipV="1">
              <a:off x="6594475" y="3368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7" name="Line 35"/>
            <p:cNvSpPr>
              <a:spLocks noChangeShapeType="1"/>
            </p:cNvSpPr>
            <p:nvPr/>
          </p:nvSpPr>
          <p:spPr bwMode="auto">
            <a:xfrm flipV="1">
              <a:off x="6594475" y="3305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8" name="Line 36"/>
            <p:cNvSpPr>
              <a:spLocks noChangeShapeType="1"/>
            </p:cNvSpPr>
            <p:nvPr/>
          </p:nvSpPr>
          <p:spPr bwMode="auto">
            <a:xfrm flipV="1">
              <a:off x="6594475" y="3241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69" name="Line 37"/>
            <p:cNvSpPr>
              <a:spLocks noChangeShapeType="1"/>
            </p:cNvSpPr>
            <p:nvPr/>
          </p:nvSpPr>
          <p:spPr bwMode="auto">
            <a:xfrm flipV="1">
              <a:off x="6594475" y="3178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0" name="Line 38"/>
            <p:cNvSpPr>
              <a:spLocks noChangeShapeType="1"/>
            </p:cNvSpPr>
            <p:nvPr/>
          </p:nvSpPr>
          <p:spPr bwMode="auto">
            <a:xfrm flipV="1">
              <a:off x="6594475" y="3114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1" name="Line 39"/>
            <p:cNvSpPr>
              <a:spLocks noChangeShapeType="1"/>
            </p:cNvSpPr>
            <p:nvPr/>
          </p:nvSpPr>
          <p:spPr bwMode="auto">
            <a:xfrm flipV="1">
              <a:off x="6594475" y="3051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2" name="Line 40"/>
            <p:cNvSpPr>
              <a:spLocks noChangeShapeType="1"/>
            </p:cNvSpPr>
            <p:nvPr/>
          </p:nvSpPr>
          <p:spPr bwMode="auto">
            <a:xfrm flipV="1">
              <a:off x="6594475" y="2987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3" name="Line 41"/>
            <p:cNvSpPr>
              <a:spLocks noChangeShapeType="1"/>
            </p:cNvSpPr>
            <p:nvPr/>
          </p:nvSpPr>
          <p:spPr bwMode="auto">
            <a:xfrm flipV="1">
              <a:off x="6594475" y="29241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4" name="Line 42"/>
            <p:cNvSpPr>
              <a:spLocks noChangeShapeType="1"/>
            </p:cNvSpPr>
            <p:nvPr/>
          </p:nvSpPr>
          <p:spPr bwMode="auto">
            <a:xfrm flipV="1">
              <a:off x="6594475" y="2860675"/>
              <a:ext cx="0" cy="38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5" name="Line 43"/>
            <p:cNvSpPr>
              <a:spLocks noChangeShapeType="1"/>
            </p:cNvSpPr>
            <p:nvPr/>
          </p:nvSpPr>
          <p:spPr bwMode="auto">
            <a:xfrm>
              <a:off x="2828925" y="2924175"/>
              <a:ext cx="3711575" cy="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6" name="Freeform 44"/>
            <p:cNvSpPr>
              <a:spLocks/>
            </p:cNvSpPr>
            <p:nvPr/>
          </p:nvSpPr>
          <p:spPr bwMode="auto">
            <a:xfrm>
              <a:off x="6518275" y="28924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7" name="Freeform 45"/>
            <p:cNvSpPr>
              <a:spLocks/>
            </p:cNvSpPr>
            <p:nvPr/>
          </p:nvSpPr>
          <p:spPr bwMode="auto">
            <a:xfrm>
              <a:off x="6518275" y="2892425"/>
              <a:ext cx="76200" cy="63500"/>
            </a:xfrm>
            <a:custGeom>
              <a:avLst/>
              <a:gdLst>
                <a:gd name="T0" fmla="*/ 48 w 48"/>
                <a:gd name="T1" fmla="*/ 20 h 40"/>
                <a:gd name="T2" fmla="*/ 0 w 48"/>
                <a:gd name="T3" fmla="*/ 40 h 40"/>
                <a:gd name="T4" fmla="*/ 12 w 48"/>
                <a:gd name="T5" fmla="*/ 20 h 40"/>
                <a:gd name="T6" fmla="*/ 0 w 48"/>
                <a:gd name="T7" fmla="*/ 0 h 40"/>
                <a:gd name="T8" fmla="*/ 48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48" y="20"/>
                  </a:moveTo>
                  <a:lnTo>
                    <a:pt x="0" y="40"/>
                  </a:lnTo>
                  <a:lnTo>
                    <a:pt x="12" y="20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8" name="Freeform 46"/>
            <p:cNvSpPr>
              <a:spLocks/>
            </p:cNvSpPr>
            <p:nvPr/>
          </p:nvSpPr>
          <p:spPr bwMode="auto">
            <a:xfrm>
              <a:off x="2774950" y="28924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79" name="Freeform 47"/>
            <p:cNvSpPr>
              <a:spLocks/>
            </p:cNvSpPr>
            <p:nvPr/>
          </p:nvSpPr>
          <p:spPr bwMode="auto">
            <a:xfrm>
              <a:off x="2774950" y="2892425"/>
              <a:ext cx="76200" cy="63500"/>
            </a:xfrm>
            <a:custGeom>
              <a:avLst/>
              <a:gdLst>
                <a:gd name="T0" fmla="*/ 0 w 48"/>
                <a:gd name="T1" fmla="*/ 20 h 40"/>
                <a:gd name="T2" fmla="*/ 48 w 48"/>
                <a:gd name="T3" fmla="*/ 0 h 40"/>
                <a:gd name="T4" fmla="*/ 36 w 48"/>
                <a:gd name="T5" fmla="*/ 20 h 40"/>
                <a:gd name="T6" fmla="*/ 48 w 48"/>
                <a:gd name="T7" fmla="*/ 40 h 40"/>
                <a:gd name="T8" fmla="*/ 0 w 48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20"/>
                  </a:moveTo>
                  <a:lnTo>
                    <a:pt x="48" y="0"/>
                  </a:lnTo>
                  <a:lnTo>
                    <a:pt x="36" y="20"/>
                  </a:lnTo>
                  <a:lnTo>
                    <a:pt x="48" y="40"/>
                  </a:lnTo>
                  <a:lnTo>
                    <a:pt x="0" y="2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0" name="Rectangle 48"/>
            <p:cNvSpPr>
              <a:spLocks noChangeArrowheads="1"/>
            </p:cNvSpPr>
            <p:nvPr/>
          </p:nvSpPr>
          <p:spPr bwMode="auto">
            <a:xfrm>
              <a:off x="5099050" y="3067050"/>
              <a:ext cx="346075" cy="64770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1" name="Rectangle 49"/>
            <p:cNvSpPr>
              <a:spLocks noChangeArrowheads="1"/>
            </p:cNvSpPr>
            <p:nvPr/>
          </p:nvSpPr>
          <p:spPr bwMode="auto">
            <a:xfrm>
              <a:off x="5099050" y="3067050"/>
              <a:ext cx="346075" cy="6477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2" name="Line 50"/>
            <p:cNvSpPr>
              <a:spLocks noChangeShapeType="1"/>
            </p:cNvSpPr>
            <p:nvPr/>
          </p:nvSpPr>
          <p:spPr bwMode="auto">
            <a:xfrm flipV="1">
              <a:off x="4432300" y="3587750"/>
              <a:ext cx="746125" cy="6540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3" name="Freeform 51"/>
            <p:cNvSpPr>
              <a:spLocks/>
            </p:cNvSpPr>
            <p:nvPr/>
          </p:nvSpPr>
          <p:spPr bwMode="auto">
            <a:xfrm>
              <a:off x="5140325" y="3552825"/>
              <a:ext cx="76200" cy="73025"/>
            </a:xfrm>
            <a:custGeom>
              <a:avLst/>
              <a:gdLst>
                <a:gd name="T0" fmla="*/ 48 w 48"/>
                <a:gd name="T1" fmla="*/ 0 h 46"/>
                <a:gd name="T2" fmla="*/ 26 w 48"/>
                <a:gd name="T3" fmla="*/ 46 h 46"/>
                <a:gd name="T4" fmla="*/ 22 w 48"/>
                <a:gd name="T5" fmla="*/ 24 h 46"/>
                <a:gd name="T6" fmla="*/ 0 w 48"/>
                <a:gd name="T7" fmla="*/ 16 h 46"/>
                <a:gd name="T8" fmla="*/ 48 w 4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6">
                  <a:moveTo>
                    <a:pt x="48" y="0"/>
                  </a:moveTo>
                  <a:lnTo>
                    <a:pt x="26" y="46"/>
                  </a:lnTo>
                  <a:lnTo>
                    <a:pt x="22" y="24"/>
                  </a:ln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4" name="Freeform 52"/>
            <p:cNvSpPr>
              <a:spLocks/>
            </p:cNvSpPr>
            <p:nvPr/>
          </p:nvSpPr>
          <p:spPr bwMode="auto">
            <a:xfrm>
              <a:off x="5140325" y="3552825"/>
              <a:ext cx="76200" cy="73025"/>
            </a:xfrm>
            <a:custGeom>
              <a:avLst/>
              <a:gdLst>
                <a:gd name="T0" fmla="*/ 48 w 48"/>
                <a:gd name="T1" fmla="*/ 0 h 46"/>
                <a:gd name="T2" fmla="*/ 26 w 48"/>
                <a:gd name="T3" fmla="*/ 46 h 46"/>
                <a:gd name="T4" fmla="*/ 22 w 48"/>
                <a:gd name="T5" fmla="*/ 24 h 46"/>
                <a:gd name="T6" fmla="*/ 0 w 48"/>
                <a:gd name="T7" fmla="*/ 16 h 46"/>
                <a:gd name="T8" fmla="*/ 48 w 4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6">
                  <a:moveTo>
                    <a:pt x="48" y="0"/>
                  </a:moveTo>
                  <a:lnTo>
                    <a:pt x="26" y="46"/>
                  </a:lnTo>
                  <a:lnTo>
                    <a:pt x="22" y="24"/>
                  </a:lnTo>
                  <a:lnTo>
                    <a:pt x="0" y="16"/>
                  </a:lnTo>
                  <a:lnTo>
                    <a:pt x="4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5" name="Rectangle 53"/>
            <p:cNvSpPr>
              <a:spLocks noChangeArrowheads="1"/>
            </p:cNvSpPr>
            <p:nvPr/>
          </p:nvSpPr>
          <p:spPr bwMode="auto">
            <a:xfrm>
              <a:off x="3133725" y="3971925"/>
              <a:ext cx="2901950" cy="307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6" name="Rectangle 54"/>
            <p:cNvSpPr>
              <a:spLocks noChangeArrowheads="1"/>
            </p:cNvSpPr>
            <p:nvPr/>
          </p:nvSpPr>
          <p:spPr bwMode="auto">
            <a:xfrm>
              <a:off x="3133725" y="3971925"/>
              <a:ext cx="2901950" cy="307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87" name="Rectangle 55"/>
            <p:cNvSpPr>
              <a:spLocks noChangeArrowheads="1"/>
            </p:cNvSpPr>
            <p:nvPr/>
          </p:nvSpPr>
          <p:spPr bwMode="auto">
            <a:xfrm>
              <a:off x="4587875" y="2774950"/>
              <a:ext cx="27571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Un an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0" name="Rectangle 58"/>
            <p:cNvSpPr>
              <a:spLocks noChangeArrowheads="1"/>
            </p:cNvSpPr>
            <p:nvPr/>
          </p:nvSpPr>
          <p:spPr bwMode="auto">
            <a:xfrm>
              <a:off x="5121275" y="2943225"/>
              <a:ext cx="34785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9492" name="Rectangle 60"/>
            <p:cNvSpPr>
              <a:spLocks noChangeArrowheads="1"/>
            </p:cNvSpPr>
            <p:nvPr/>
          </p:nvSpPr>
          <p:spPr bwMode="auto">
            <a:xfrm>
              <a:off x="3115990" y="4025900"/>
              <a:ext cx="294471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Événements intéressants dont l’exploitation peut avoir un impact</a:t>
              </a:r>
            </a:p>
            <a:p>
              <a:pPr lvl="0" algn="ctr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sur le résultat et la conclusion de la mission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471929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DOCUMENTATION DE L’ENTREPRISE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69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L’ANALYSE DE LA DOCUMENTATION EXISTANTE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2325683" y="2214563"/>
            <a:ext cx="4854580" cy="2235200"/>
            <a:chOff x="2325688" y="2214563"/>
            <a:chExt cx="4413250" cy="2032000"/>
          </a:xfrm>
        </p:grpSpPr>
        <p:grpSp>
          <p:nvGrpSpPr>
            <p:cNvPr id="4" name="Group 206"/>
            <p:cNvGrpSpPr>
              <a:grpSpLocks/>
            </p:cNvGrpSpPr>
            <p:nvPr/>
          </p:nvGrpSpPr>
          <p:grpSpPr bwMode="auto">
            <a:xfrm>
              <a:off x="2325688" y="2468563"/>
              <a:ext cx="3082925" cy="1778000"/>
              <a:chOff x="1465" y="1555"/>
              <a:chExt cx="1942" cy="1120"/>
            </a:xfrm>
          </p:grpSpPr>
          <p:sp>
            <p:nvSpPr>
              <p:cNvPr id="20553" name="Freeform 6"/>
              <p:cNvSpPr>
                <a:spLocks/>
              </p:cNvSpPr>
              <p:nvPr/>
            </p:nvSpPr>
            <p:spPr bwMode="auto">
              <a:xfrm>
                <a:off x="1465" y="2625"/>
                <a:ext cx="1698" cy="36"/>
              </a:xfrm>
              <a:custGeom>
                <a:avLst/>
                <a:gdLst>
                  <a:gd name="T0" fmla="*/ 0 w 1698"/>
                  <a:gd name="T1" fmla="*/ 36 h 36"/>
                  <a:gd name="T2" fmla="*/ 46 w 1698"/>
                  <a:gd name="T3" fmla="*/ 0 h 36"/>
                  <a:gd name="T4" fmla="*/ 1698 w 1698"/>
                  <a:gd name="T5" fmla="*/ 0 h 36"/>
                  <a:gd name="T6" fmla="*/ 1652 w 1698"/>
                  <a:gd name="T7" fmla="*/ 36 h 36"/>
                  <a:gd name="T8" fmla="*/ 0 w 169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8" h="36">
                    <a:moveTo>
                      <a:pt x="0" y="36"/>
                    </a:moveTo>
                    <a:lnTo>
                      <a:pt x="46" y="0"/>
                    </a:lnTo>
                    <a:lnTo>
                      <a:pt x="1698" y="0"/>
                    </a:lnTo>
                    <a:lnTo>
                      <a:pt x="1652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4" name="Freeform 7"/>
              <p:cNvSpPr>
                <a:spLocks/>
              </p:cNvSpPr>
              <p:nvPr/>
            </p:nvSpPr>
            <p:spPr bwMode="auto">
              <a:xfrm>
                <a:off x="1465" y="2625"/>
                <a:ext cx="1698" cy="36"/>
              </a:xfrm>
              <a:custGeom>
                <a:avLst/>
                <a:gdLst>
                  <a:gd name="T0" fmla="*/ 0 w 1698"/>
                  <a:gd name="T1" fmla="*/ 36 h 36"/>
                  <a:gd name="T2" fmla="*/ 46 w 1698"/>
                  <a:gd name="T3" fmla="*/ 0 h 36"/>
                  <a:gd name="T4" fmla="*/ 1698 w 1698"/>
                  <a:gd name="T5" fmla="*/ 0 h 36"/>
                  <a:gd name="T6" fmla="*/ 1652 w 1698"/>
                  <a:gd name="T7" fmla="*/ 36 h 36"/>
                  <a:gd name="T8" fmla="*/ 0 w 169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8" h="36">
                    <a:moveTo>
                      <a:pt x="0" y="36"/>
                    </a:moveTo>
                    <a:lnTo>
                      <a:pt x="46" y="0"/>
                    </a:lnTo>
                    <a:lnTo>
                      <a:pt x="1698" y="0"/>
                    </a:lnTo>
                    <a:lnTo>
                      <a:pt x="1652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5" name="Freeform 8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6" name="Freeform 9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7" name="Line 10"/>
              <p:cNvSpPr>
                <a:spLocks noChangeShapeType="1"/>
              </p:cNvSpPr>
              <p:nvPr/>
            </p:nvSpPr>
            <p:spPr bwMode="auto">
              <a:xfrm>
                <a:off x="1511" y="262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8" name="Freeform 11"/>
              <p:cNvSpPr>
                <a:spLocks/>
              </p:cNvSpPr>
              <p:nvPr/>
            </p:nvSpPr>
            <p:spPr bwMode="auto">
              <a:xfrm>
                <a:off x="1465" y="2519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2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2 h 34"/>
                  <a:gd name="T12" fmla="*/ 46 w 48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59" name="Freeform 12"/>
              <p:cNvSpPr>
                <a:spLocks/>
              </p:cNvSpPr>
              <p:nvPr/>
            </p:nvSpPr>
            <p:spPr bwMode="auto">
              <a:xfrm>
                <a:off x="1465" y="2519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2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0" name="Line 13"/>
              <p:cNvSpPr>
                <a:spLocks noChangeShapeType="1"/>
              </p:cNvSpPr>
              <p:nvPr/>
            </p:nvSpPr>
            <p:spPr bwMode="auto">
              <a:xfrm>
                <a:off x="1511" y="2521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1" name="Freeform 14"/>
              <p:cNvSpPr>
                <a:spLocks/>
              </p:cNvSpPr>
              <p:nvPr/>
            </p:nvSpPr>
            <p:spPr bwMode="auto">
              <a:xfrm>
                <a:off x="1465" y="2411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2" name="Freeform 15"/>
              <p:cNvSpPr>
                <a:spLocks/>
              </p:cNvSpPr>
              <p:nvPr/>
            </p:nvSpPr>
            <p:spPr bwMode="auto">
              <a:xfrm>
                <a:off x="1465" y="2411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3" name="Line 16"/>
              <p:cNvSpPr>
                <a:spLocks noChangeShapeType="1"/>
              </p:cNvSpPr>
              <p:nvPr/>
            </p:nvSpPr>
            <p:spPr bwMode="auto">
              <a:xfrm>
                <a:off x="1511" y="2411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4" name="Freeform 17"/>
              <p:cNvSpPr>
                <a:spLocks/>
              </p:cNvSpPr>
              <p:nvPr/>
            </p:nvSpPr>
            <p:spPr bwMode="auto">
              <a:xfrm>
                <a:off x="1465" y="2303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5" name="Freeform 18"/>
              <p:cNvSpPr>
                <a:spLocks/>
              </p:cNvSpPr>
              <p:nvPr/>
            </p:nvSpPr>
            <p:spPr bwMode="auto">
              <a:xfrm>
                <a:off x="1465" y="2303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6" name="Line 19"/>
              <p:cNvSpPr>
                <a:spLocks noChangeShapeType="1"/>
              </p:cNvSpPr>
              <p:nvPr/>
            </p:nvSpPr>
            <p:spPr bwMode="auto">
              <a:xfrm>
                <a:off x="1511" y="2303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7" name="Freeform 20"/>
              <p:cNvSpPr>
                <a:spLocks/>
              </p:cNvSpPr>
              <p:nvPr/>
            </p:nvSpPr>
            <p:spPr bwMode="auto">
              <a:xfrm>
                <a:off x="1465" y="2199"/>
                <a:ext cx="48" cy="32"/>
              </a:xfrm>
              <a:custGeom>
                <a:avLst/>
                <a:gdLst>
                  <a:gd name="T0" fmla="*/ 46 w 48"/>
                  <a:gd name="T1" fmla="*/ 0 h 32"/>
                  <a:gd name="T2" fmla="*/ 48 w 48"/>
                  <a:gd name="T3" fmla="*/ 0 h 32"/>
                  <a:gd name="T4" fmla="*/ 48 w 48"/>
                  <a:gd name="T5" fmla="*/ 0 h 32"/>
                  <a:gd name="T6" fmla="*/ 0 w 48"/>
                  <a:gd name="T7" fmla="*/ 32 h 32"/>
                  <a:gd name="T8" fmla="*/ 0 w 48"/>
                  <a:gd name="T9" fmla="*/ 32 h 32"/>
                  <a:gd name="T10" fmla="*/ 0 w 48"/>
                  <a:gd name="T11" fmla="*/ 32 h 32"/>
                  <a:gd name="T12" fmla="*/ 46 w 4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8" name="Freeform 21"/>
              <p:cNvSpPr>
                <a:spLocks/>
              </p:cNvSpPr>
              <p:nvPr/>
            </p:nvSpPr>
            <p:spPr bwMode="auto">
              <a:xfrm>
                <a:off x="1465" y="2199"/>
                <a:ext cx="48" cy="32"/>
              </a:xfrm>
              <a:custGeom>
                <a:avLst/>
                <a:gdLst>
                  <a:gd name="T0" fmla="*/ 46 w 48"/>
                  <a:gd name="T1" fmla="*/ 0 h 32"/>
                  <a:gd name="T2" fmla="*/ 48 w 48"/>
                  <a:gd name="T3" fmla="*/ 0 h 32"/>
                  <a:gd name="T4" fmla="*/ 48 w 48"/>
                  <a:gd name="T5" fmla="*/ 0 h 32"/>
                  <a:gd name="T6" fmla="*/ 0 w 48"/>
                  <a:gd name="T7" fmla="*/ 32 h 32"/>
                  <a:gd name="T8" fmla="*/ 0 w 48"/>
                  <a:gd name="T9" fmla="*/ 32 h 32"/>
                  <a:gd name="T10" fmla="*/ 0 w 4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2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69" name="Line 22"/>
              <p:cNvSpPr>
                <a:spLocks noChangeShapeType="1"/>
              </p:cNvSpPr>
              <p:nvPr/>
            </p:nvSpPr>
            <p:spPr bwMode="auto">
              <a:xfrm>
                <a:off x="1511" y="2199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0" name="Freeform 23"/>
              <p:cNvSpPr>
                <a:spLocks/>
              </p:cNvSpPr>
              <p:nvPr/>
            </p:nvSpPr>
            <p:spPr bwMode="auto">
              <a:xfrm>
                <a:off x="1465" y="2091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0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4 h 34"/>
                  <a:gd name="T12" fmla="*/ 46 w 48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1" name="Freeform 24"/>
              <p:cNvSpPr>
                <a:spLocks/>
              </p:cNvSpPr>
              <p:nvPr/>
            </p:nvSpPr>
            <p:spPr bwMode="auto">
              <a:xfrm>
                <a:off x="1465" y="2091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0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2" name="Line 25"/>
              <p:cNvSpPr>
                <a:spLocks noChangeShapeType="1"/>
              </p:cNvSpPr>
              <p:nvPr/>
            </p:nvSpPr>
            <p:spPr bwMode="auto">
              <a:xfrm>
                <a:off x="1511" y="2091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3" name="Freeform 26"/>
              <p:cNvSpPr>
                <a:spLocks/>
              </p:cNvSpPr>
              <p:nvPr/>
            </p:nvSpPr>
            <p:spPr bwMode="auto">
              <a:xfrm>
                <a:off x="1465" y="1985"/>
                <a:ext cx="48" cy="32"/>
              </a:xfrm>
              <a:custGeom>
                <a:avLst/>
                <a:gdLst>
                  <a:gd name="T0" fmla="*/ 46 w 48"/>
                  <a:gd name="T1" fmla="*/ 0 h 32"/>
                  <a:gd name="T2" fmla="*/ 48 w 48"/>
                  <a:gd name="T3" fmla="*/ 0 h 32"/>
                  <a:gd name="T4" fmla="*/ 48 w 48"/>
                  <a:gd name="T5" fmla="*/ 0 h 32"/>
                  <a:gd name="T6" fmla="*/ 0 w 48"/>
                  <a:gd name="T7" fmla="*/ 32 h 32"/>
                  <a:gd name="T8" fmla="*/ 0 w 48"/>
                  <a:gd name="T9" fmla="*/ 32 h 32"/>
                  <a:gd name="T10" fmla="*/ 0 w 48"/>
                  <a:gd name="T11" fmla="*/ 32 h 32"/>
                  <a:gd name="T12" fmla="*/ 46 w 4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4" name="Freeform 27"/>
              <p:cNvSpPr>
                <a:spLocks/>
              </p:cNvSpPr>
              <p:nvPr/>
            </p:nvSpPr>
            <p:spPr bwMode="auto">
              <a:xfrm>
                <a:off x="1465" y="1985"/>
                <a:ext cx="48" cy="32"/>
              </a:xfrm>
              <a:custGeom>
                <a:avLst/>
                <a:gdLst>
                  <a:gd name="T0" fmla="*/ 46 w 48"/>
                  <a:gd name="T1" fmla="*/ 0 h 32"/>
                  <a:gd name="T2" fmla="*/ 48 w 48"/>
                  <a:gd name="T3" fmla="*/ 0 h 32"/>
                  <a:gd name="T4" fmla="*/ 48 w 48"/>
                  <a:gd name="T5" fmla="*/ 0 h 32"/>
                  <a:gd name="T6" fmla="*/ 0 w 48"/>
                  <a:gd name="T7" fmla="*/ 32 h 32"/>
                  <a:gd name="T8" fmla="*/ 0 w 48"/>
                  <a:gd name="T9" fmla="*/ 32 h 32"/>
                  <a:gd name="T10" fmla="*/ 0 w 4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2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5" name="Line 28"/>
              <p:cNvSpPr>
                <a:spLocks noChangeShapeType="1"/>
              </p:cNvSpPr>
              <p:nvPr/>
            </p:nvSpPr>
            <p:spPr bwMode="auto">
              <a:xfrm>
                <a:off x="1511" y="198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6" name="Freeform 29"/>
              <p:cNvSpPr>
                <a:spLocks/>
              </p:cNvSpPr>
              <p:nvPr/>
            </p:nvSpPr>
            <p:spPr bwMode="auto">
              <a:xfrm>
                <a:off x="1465" y="1877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7" name="Freeform 30"/>
              <p:cNvSpPr>
                <a:spLocks/>
              </p:cNvSpPr>
              <p:nvPr/>
            </p:nvSpPr>
            <p:spPr bwMode="auto">
              <a:xfrm>
                <a:off x="1465" y="1877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8" name="Line 31"/>
              <p:cNvSpPr>
                <a:spLocks noChangeShapeType="1"/>
              </p:cNvSpPr>
              <p:nvPr/>
            </p:nvSpPr>
            <p:spPr bwMode="auto">
              <a:xfrm>
                <a:off x="1511" y="1877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79" name="Freeform 32"/>
              <p:cNvSpPr>
                <a:spLocks/>
              </p:cNvSpPr>
              <p:nvPr/>
            </p:nvSpPr>
            <p:spPr bwMode="auto">
              <a:xfrm>
                <a:off x="1465" y="1769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0" name="Freeform 33"/>
              <p:cNvSpPr>
                <a:spLocks/>
              </p:cNvSpPr>
              <p:nvPr/>
            </p:nvSpPr>
            <p:spPr bwMode="auto">
              <a:xfrm>
                <a:off x="1465" y="1769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1" name="Line 34"/>
              <p:cNvSpPr>
                <a:spLocks noChangeShapeType="1"/>
              </p:cNvSpPr>
              <p:nvPr/>
            </p:nvSpPr>
            <p:spPr bwMode="auto">
              <a:xfrm>
                <a:off x="1511" y="1769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2" name="Freeform 35"/>
              <p:cNvSpPr>
                <a:spLocks/>
              </p:cNvSpPr>
              <p:nvPr/>
            </p:nvSpPr>
            <p:spPr bwMode="auto">
              <a:xfrm>
                <a:off x="1465" y="1663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2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2 h 34"/>
                  <a:gd name="T12" fmla="*/ 46 w 48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3" name="Freeform 36"/>
              <p:cNvSpPr>
                <a:spLocks/>
              </p:cNvSpPr>
              <p:nvPr/>
            </p:nvSpPr>
            <p:spPr bwMode="auto">
              <a:xfrm>
                <a:off x="1465" y="1663"/>
                <a:ext cx="48" cy="34"/>
              </a:xfrm>
              <a:custGeom>
                <a:avLst/>
                <a:gdLst>
                  <a:gd name="T0" fmla="*/ 46 w 48"/>
                  <a:gd name="T1" fmla="*/ 0 h 34"/>
                  <a:gd name="T2" fmla="*/ 48 w 48"/>
                  <a:gd name="T3" fmla="*/ 0 h 34"/>
                  <a:gd name="T4" fmla="*/ 48 w 48"/>
                  <a:gd name="T5" fmla="*/ 2 h 34"/>
                  <a:gd name="T6" fmla="*/ 0 w 48"/>
                  <a:gd name="T7" fmla="*/ 34 h 34"/>
                  <a:gd name="T8" fmla="*/ 0 w 48"/>
                  <a:gd name="T9" fmla="*/ 34 h 34"/>
                  <a:gd name="T10" fmla="*/ 0 w 48"/>
                  <a:gd name="T1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4" name="Line 37"/>
              <p:cNvSpPr>
                <a:spLocks noChangeShapeType="1"/>
              </p:cNvSpPr>
              <p:nvPr/>
            </p:nvSpPr>
            <p:spPr bwMode="auto">
              <a:xfrm>
                <a:off x="1511" y="1663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5" name="Freeform 38"/>
              <p:cNvSpPr>
                <a:spLocks/>
              </p:cNvSpPr>
              <p:nvPr/>
            </p:nvSpPr>
            <p:spPr bwMode="auto">
              <a:xfrm>
                <a:off x="14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6" name="Freeform 39"/>
              <p:cNvSpPr>
                <a:spLocks/>
              </p:cNvSpPr>
              <p:nvPr/>
            </p:nvSpPr>
            <p:spPr bwMode="auto">
              <a:xfrm>
                <a:off x="14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7" name="Line 40"/>
              <p:cNvSpPr>
                <a:spLocks noChangeShapeType="1"/>
              </p:cNvSpPr>
              <p:nvPr/>
            </p:nvSpPr>
            <p:spPr bwMode="auto">
              <a:xfrm>
                <a:off x="1511" y="155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8" name="Freeform 41"/>
              <p:cNvSpPr>
                <a:spLocks/>
              </p:cNvSpPr>
              <p:nvPr/>
            </p:nvSpPr>
            <p:spPr bwMode="auto">
              <a:xfrm>
                <a:off x="3117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89" name="Freeform 42"/>
              <p:cNvSpPr>
                <a:spLocks/>
              </p:cNvSpPr>
              <p:nvPr/>
            </p:nvSpPr>
            <p:spPr bwMode="auto">
              <a:xfrm>
                <a:off x="3117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0" name="Line 43"/>
              <p:cNvSpPr>
                <a:spLocks noChangeShapeType="1"/>
              </p:cNvSpPr>
              <p:nvPr/>
            </p:nvSpPr>
            <p:spPr bwMode="auto">
              <a:xfrm>
                <a:off x="1465" y="2661"/>
                <a:ext cx="165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1" name="Freeform 44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2" name="Freeform 45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3" name="Line 46"/>
              <p:cNvSpPr>
                <a:spLocks noChangeShapeType="1"/>
              </p:cNvSpPr>
              <p:nvPr/>
            </p:nvSpPr>
            <p:spPr bwMode="auto">
              <a:xfrm>
                <a:off x="1511" y="262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4" name="Line 47"/>
              <p:cNvSpPr>
                <a:spLocks noChangeShapeType="1"/>
              </p:cNvSpPr>
              <p:nvPr/>
            </p:nvSpPr>
            <p:spPr bwMode="auto">
              <a:xfrm>
                <a:off x="3165" y="2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5" name="Line 48"/>
              <p:cNvSpPr>
                <a:spLocks noChangeShapeType="1"/>
              </p:cNvSpPr>
              <p:nvPr/>
            </p:nvSpPr>
            <p:spPr bwMode="auto">
              <a:xfrm>
                <a:off x="1465" y="1591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6" name="Freeform 49"/>
              <p:cNvSpPr>
                <a:spLocks/>
              </p:cNvSpPr>
              <p:nvPr/>
            </p:nvSpPr>
            <p:spPr bwMode="auto">
              <a:xfrm>
                <a:off x="14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7" name="Freeform 50"/>
              <p:cNvSpPr>
                <a:spLocks/>
              </p:cNvSpPr>
              <p:nvPr/>
            </p:nvSpPr>
            <p:spPr bwMode="auto">
              <a:xfrm>
                <a:off x="14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8" name="Line 51"/>
              <p:cNvSpPr>
                <a:spLocks noChangeShapeType="1"/>
              </p:cNvSpPr>
              <p:nvPr/>
            </p:nvSpPr>
            <p:spPr bwMode="auto">
              <a:xfrm>
                <a:off x="1513" y="1555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599" name="Freeform 52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0" name="Freeform 53"/>
              <p:cNvSpPr>
                <a:spLocks/>
              </p:cNvSpPr>
              <p:nvPr/>
            </p:nvSpPr>
            <p:spPr bwMode="auto">
              <a:xfrm>
                <a:off x="1465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1" name="Line 54"/>
              <p:cNvSpPr>
                <a:spLocks noChangeShapeType="1"/>
              </p:cNvSpPr>
              <p:nvPr/>
            </p:nvSpPr>
            <p:spPr bwMode="auto">
              <a:xfrm>
                <a:off x="1465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2" name="Line 55"/>
              <p:cNvSpPr>
                <a:spLocks noChangeShapeType="1"/>
              </p:cNvSpPr>
              <p:nvPr/>
            </p:nvSpPr>
            <p:spPr bwMode="auto">
              <a:xfrm>
                <a:off x="1513" y="1555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3" name="Line 56"/>
              <p:cNvSpPr>
                <a:spLocks noChangeShapeType="1"/>
              </p:cNvSpPr>
              <p:nvPr/>
            </p:nvSpPr>
            <p:spPr bwMode="auto">
              <a:xfrm>
                <a:off x="1511" y="155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4" name="Line 57"/>
              <p:cNvSpPr>
                <a:spLocks noChangeShapeType="1"/>
              </p:cNvSpPr>
              <p:nvPr/>
            </p:nvSpPr>
            <p:spPr bwMode="auto">
              <a:xfrm>
                <a:off x="3165" y="1555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5" name="Line 58"/>
              <p:cNvSpPr>
                <a:spLocks noChangeShapeType="1"/>
              </p:cNvSpPr>
              <p:nvPr/>
            </p:nvSpPr>
            <p:spPr bwMode="auto">
              <a:xfrm>
                <a:off x="1511" y="2625"/>
                <a:ext cx="1654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6" name="Line 59"/>
              <p:cNvSpPr>
                <a:spLocks noChangeShapeType="1"/>
              </p:cNvSpPr>
              <p:nvPr/>
            </p:nvSpPr>
            <p:spPr bwMode="auto">
              <a:xfrm>
                <a:off x="1513" y="2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7" name="Freeform 60"/>
              <p:cNvSpPr>
                <a:spLocks/>
              </p:cNvSpPr>
              <p:nvPr/>
            </p:nvSpPr>
            <p:spPr bwMode="auto">
              <a:xfrm>
                <a:off x="1697" y="1555"/>
                <a:ext cx="46" cy="1106"/>
              </a:xfrm>
              <a:custGeom>
                <a:avLst/>
                <a:gdLst>
                  <a:gd name="T0" fmla="*/ 0 w 46"/>
                  <a:gd name="T1" fmla="*/ 1106 h 1106"/>
                  <a:gd name="T2" fmla="*/ 0 w 46"/>
                  <a:gd name="T3" fmla="*/ 36 h 1106"/>
                  <a:gd name="T4" fmla="*/ 46 w 46"/>
                  <a:gd name="T5" fmla="*/ 0 h 1106"/>
                  <a:gd name="T6" fmla="*/ 46 w 46"/>
                  <a:gd name="T7" fmla="*/ 1070 h 1106"/>
                  <a:gd name="T8" fmla="*/ 0 w 46"/>
                  <a:gd name="T9" fmla="*/ 1106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106">
                    <a:moveTo>
                      <a:pt x="0" y="1106"/>
                    </a:moveTo>
                    <a:lnTo>
                      <a:pt x="0" y="36"/>
                    </a:lnTo>
                    <a:lnTo>
                      <a:pt x="46" y="0"/>
                    </a:lnTo>
                    <a:lnTo>
                      <a:pt x="46" y="1070"/>
                    </a:lnTo>
                    <a:lnTo>
                      <a:pt x="0" y="1106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8" name="Freeform 61"/>
              <p:cNvSpPr>
                <a:spLocks/>
              </p:cNvSpPr>
              <p:nvPr/>
            </p:nvSpPr>
            <p:spPr bwMode="auto">
              <a:xfrm>
                <a:off x="1697" y="1555"/>
                <a:ext cx="46" cy="1106"/>
              </a:xfrm>
              <a:custGeom>
                <a:avLst/>
                <a:gdLst>
                  <a:gd name="T0" fmla="*/ 0 w 46"/>
                  <a:gd name="T1" fmla="*/ 1106 h 1106"/>
                  <a:gd name="T2" fmla="*/ 0 w 46"/>
                  <a:gd name="T3" fmla="*/ 36 h 1106"/>
                  <a:gd name="T4" fmla="*/ 46 w 46"/>
                  <a:gd name="T5" fmla="*/ 0 h 1106"/>
                  <a:gd name="T6" fmla="*/ 46 w 46"/>
                  <a:gd name="T7" fmla="*/ 1070 h 1106"/>
                  <a:gd name="T8" fmla="*/ 0 w 46"/>
                  <a:gd name="T9" fmla="*/ 1106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106">
                    <a:moveTo>
                      <a:pt x="0" y="1106"/>
                    </a:moveTo>
                    <a:lnTo>
                      <a:pt x="0" y="36"/>
                    </a:lnTo>
                    <a:lnTo>
                      <a:pt x="46" y="0"/>
                    </a:lnTo>
                    <a:lnTo>
                      <a:pt x="46" y="1070"/>
                    </a:lnTo>
                    <a:lnTo>
                      <a:pt x="0" y="11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09" name="Line 62"/>
              <p:cNvSpPr>
                <a:spLocks noChangeShapeType="1"/>
              </p:cNvSpPr>
              <p:nvPr/>
            </p:nvSpPr>
            <p:spPr bwMode="auto">
              <a:xfrm>
                <a:off x="1697" y="1591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0" name="Freeform 63"/>
              <p:cNvSpPr>
                <a:spLocks/>
              </p:cNvSpPr>
              <p:nvPr/>
            </p:nvSpPr>
            <p:spPr bwMode="auto">
              <a:xfrm>
                <a:off x="1697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1" name="Freeform 64"/>
              <p:cNvSpPr>
                <a:spLocks/>
              </p:cNvSpPr>
              <p:nvPr/>
            </p:nvSpPr>
            <p:spPr bwMode="auto">
              <a:xfrm>
                <a:off x="1697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2" name="Line 65"/>
              <p:cNvSpPr>
                <a:spLocks noChangeShapeType="1"/>
              </p:cNvSpPr>
              <p:nvPr/>
            </p:nvSpPr>
            <p:spPr bwMode="auto">
              <a:xfrm>
                <a:off x="1743" y="1555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3" name="Freeform 66"/>
              <p:cNvSpPr>
                <a:spLocks/>
              </p:cNvSpPr>
              <p:nvPr/>
            </p:nvSpPr>
            <p:spPr bwMode="auto">
              <a:xfrm>
                <a:off x="1697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4" name="Freeform 67"/>
              <p:cNvSpPr>
                <a:spLocks/>
              </p:cNvSpPr>
              <p:nvPr/>
            </p:nvSpPr>
            <p:spPr bwMode="auto">
              <a:xfrm>
                <a:off x="1697" y="262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5" name="Line 68"/>
              <p:cNvSpPr>
                <a:spLocks noChangeShapeType="1"/>
              </p:cNvSpPr>
              <p:nvPr/>
            </p:nvSpPr>
            <p:spPr bwMode="auto">
              <a:xfrm>
                <a:off x="169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6" name="Rectangle 69"/>
              <p:cNvSpPr>
                <a:spLocks noChangeArrowheads="1"/>
              </p:cNvSpPr>
              <p:nvPr/>
            </p:nvSpPr>
            <p:spPr bwMode="auto">
              <a:xfrm>
                <a:off x="1565" y="1591"/>
                <a:ext cx="132" cy="1070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7" name="Line 70"/>
              <p:cNvSpPr>
                <a:spLocks noChangeShapeType="1"/>
              </p:cNvSpPr>
              <p:nvPr/>
            </p:nvSpPr>
            <p:spPr bwMode="auto">
              <a:xfrm>
                <a:off x="1565" y="1591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8" name="Line 71"/>
              <p:cNvSpPr>
                <a:spLocks noChangeShapeType="1"/>
              </p:cNvSpPr>
              <p:nvPr/>
            </p:nvSpPr>
            <p:spPr bwMode="auto">
              <a:xfrm>
                <a:off x="1565" y="159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19" name="Line 72"/>
              <p:cNvSpPr>
                <a:spLocks noChangeShapeType="1"/>
              </p:cNvSpPr>
              <p:nvPr/>
            </p:nvSpPr>
            <p:spPr bwMode="auto">
              <a:xfrm>
                <a:off x="1697" y="1591"/>
                <a:ext cx="0" cy="107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0" name="Line 73"/>
              <p:cNvSpPr>
                <a:spLocks noChangeShapeType="1"/>
              </p:cNvSpPr>
              <p:nvPr/>
            </p:nvSpPr>
            <p:spPr bwMode="auto">
              <a:xfrm>
                <a:off x="1565" y="266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1" name="Line 74"/>
              <p:cNvSpPr>
                <a:spLocks noChangeShapeType="1"/>
              </p:cNvSpPr>
              <p:nvPr/>
            </p:nvSpPr>
            <p:spPr bwMode="auto">
              <a:xfrm>
                <a:off x="1565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2" name="Freeform 75"/>
              <p:cNvSpPr>
                <a:spLocks/>
              </p:cNvSpPr>
              <p:nvPr/>
            </p:nvSpPr>
            <p:spPr bwMode="auto">
              <a:xfrm>
                <a:off x="1565" y="1555"/>
                <a:ext cx="178" cy="36"/>
              </a:xfrm>
              <a:custGeom>
                <a:avLst/>
                <a:gdLst>
                  <a:gd name="T0" fmla="*/ 132 w 178"/>
                  <a:gd name="T1" fmla="*/ 36 h 36"/>
                  <a:gd name="T2" fmla="*/ 178 w 178"/>
                  <a:gd name="T3" fmla="*/ 0 h 36"/>
                  <a:gd name="T4" fmla="*/ 46 w 178"/>
                  <a:gd name="T5" fmla="*/ 0 h 36"/>
                  <a:gd name="T6" fmla="*/ 0 w 178"/>
                  <a:gd name="T7" fmla="*/ 36 h 36"/>
                  <a:gd name="T8" fmla="*/ 132 w 17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32" y="36"/>
                    </a:moveTo>
                    <a:lnTo>
                      <a:pt x="178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32" y="36"/>
                    </a:lnTo>
                    <a:close/>
                  </a:path>
                </a:pathLst>
              </a:custGeom>
              <a:solidFill>
                <a:srgbClr val="EBC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3" name="Freeform 76"/>
              <p:cNvSpPr>
                <a:spLocks/>
              </p:cNvSpPr>
              <p:nvPr/>
            </p:nvSpPr>
            <p:spPr bwMode="auto">
              <a:xfrm>
                <a:off x="1565" y="1555"/>
                <a:ext cx="178" cy="36"/>
              </a:xfrm>
              <a:custGeom>
                <a:avLst/>
                <a:gdLst>
                  <a:gd name="T0" fmla="*/ 132 w 178"/>
                  <a:gd name="T1" fmla="*/ 36 h 36"/>
                  <a:gd name="T2" fmla="*/ 178 w 178"/>
                  <a:gd name="T3" fmla="*/ 0 h 36"/>
                  <a:gd name="T4" fmla="*/ 46 w 178"/>
                  <a:gd name="T5" fmla="*/ 0 h 36"/>
                  <a:gd name="T6" fmla="*/ 0 w 178"/>
                  <a:gd name="T7" fmla="*/ 36 h 36"/>
                  <a:gd name="T8" fmla="*/ 132 w 17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32" y="36"/>
                    </a:moveTo>
                    <a:lnTo>
                      <a:pt x="178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32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4" name="Freeform 77"/>
              <p:cNvSpPr>
                <a:spLocks/>
              </p:cNvSpPr>
              <p:nvPr/>
            </p:nvSpPr>
            <p:spPr bwMode="auto">
              <a:xfrm>
                <a:off x="1697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5" name="Freeform 78"/>
              <p:cNvSpPr>
                <a:spLocks/>
              </p:cNvSpPr>
              <p:nvPr/>
            </p:nvSpPr>
            <p:spPr bwMode="auto">
              <a:xfrm>
                <a:off x="1697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6" name="Line 79"/>
              <p:cNvSpPr>
                <a:spLocks noChangeShapeType="1"/>
              </p:cNvSpPr>
              <p:nvPr/>
            </p:nvSpPr>
            <p:spPr bwMode="auto">
              <a:xfrm>
                <a:off x="1611" y="1555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7" name="Freeform 80"/>
              <p:cNvSpPr>
                <a:spLocks/>
              </p:cNvSpPr>
              <p:nvPr/>
            </p:nvSpPr>
            <p:spPr bwMode="auto">
              <a:xfrm>
                <a:off x="15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8" name="Freeform 81"/>
              <p:cNvSpPr>
                <a:spLocks/>
              </p:cNvSpPr>
              <p:nvPr/>
            </p:nvSpPr>
            <p:spPr bwMode="auto">
              <a:xfrm>
                <a:off x="1565" y="1555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29" name="Line 82"/>
              <p:cNvSpPr>
                <a:spLocks noChangeShapeType="1"/>
              </p:cNvSpPr>
              <p:nvPr/>
            </p:nvSpPr>
            <p:spPr bwMode="auto">
              <a:xfrm>
                <a:off x="1565" y="159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0" name="Line 83"/>
              <p:cNvSpPr>
                <a:spLocks noChangeShapeType="1"/>
              </p:cNvSpPr>
              <p:nvPr/>
            </p:nvSpPr>
            <p:spPr bwMode="auto">
              <a:xfrm>
                <a:off x="1697" y="159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1" name="Freeform 84"/>
              <p:cNvSpPr>
                <a:spLocks/>
              </p:cNvSpPr>
              <p:nvPr/>
            </p:nvSpPr>
            <p:spPr bwMode="auto">
              <a:xfrm>
                <a:off x="2027" y="1769"/>
                <a:ext cx="48" cy="892"/>
              </a:xfrm>
              <a:custGeom>
                <a:avLst/>
                <a:gdLst>
                  <a:gd name="T0" fmla="*/ 0 w 48"/>
                  <a:gd name="T1" fmla="*/ 892 h 892"/>
                  <a:gd name="T2" fmla="*/ 0 w 48"/>
                  <a:gd name="T3" fmla="*/ 34 h 892"/>
                  <a:gd name="T4" fmla="*/ 48 w 48"/>
                  <a:gd name="T5" fmla="*/ 0 h 892"/>
                  <a:gd name="T6" fmla="*/ 48 w 48"/>
                  <a:gd name="T7" fmla="*/ 856 h 892"/>
                  <a:gd name="T8" fmla="*/ 0 w 48"/>
                  <a:gd name="T9" fmla="*/ 892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92">
                    <a:moveTo>
                      <a:pt x="0" y="892"/>
                    </a:moveTo>
                    <a:lnTo>
                      <a:pt x="0" y="34"/>
                    </a:lnTo>
                    <a:lnTo>
                      <a:pt x="48" y="0"/>
                    </a:lnTo>
                    <a:lnTo>
                      <a:pt x="48" y="856"/>
                    </a:lnTo>
                    <a:lnTo>
                      <a:pt x="0" y="892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2" name="Freeform 85"/>
              <p:cNvSpPr>
                <a:spLocks/>
              </p:cNvSpPr>
              <p:nvPr/>
            </p:nvSpPr>
            <p:spPr bwMode="auto">
              <a:xfrm>
                <a:off x="2027" y="1769"/>
                <a:ext cx="48" cy="892"/>
              </a:xfrm>
              <a:custGeom>
                <a:avLst/>
                <a:gdLst>
                  <a:gd name="T0" fmla="*/ 0 w 48"/>
                  <a:gd name="T1" fmla="*/ 892 h 892"/>
                  <a:gd name="T2" fmla="*/ 0 w 48"/>
                  <a:gd name="T3" fmla="*/ 34 h 892"/>
                  <a:gd name="T4" fmla="*/ 48 w 48"/>
                  <a:gd name="T5" fmla="*/ 0 h 892"/>
                  <a:gd name="T6" fmla="*/ 48 w 48"/>
                  <a:gd name="T7" fmla="*/ 856 h 892"/>
                  <a:gd name="T8" fmla="*/ 0 w 48"/>
                  <a:gd name="T9" fmla="*/ 892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92">
                    <a:moveTo>
                      <a:pt x="0" y="892"/>
                    </a:moveTo>
                    <a:lnTo>
                      <a:pt x="0" y="34"/>
                    </a:lnTo>
                    <a:lnTo>
                      <a:pt x="48" y="0"/>
                    </a:lnTo>
                    <a:lnTo>
                      <a:pt x="48" y="856"/>
                    </a:lnTo>
                    <a:lnTo>
                      <a:pt x="0" y="8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3" name="Line 86"/>
              <p:cNvSpPr>
                <a:spLocks noChangeShapeType="1"/>
              </p:cNvSpPr>
              <p:nvPr/>
            </p:nvSpPr>
            <p:spPr bwMode="auto">
              <a:xfrm>
                <a:off x="2027" y="1803"/>
                <a:ext cx="0" cy="858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4" name="Freeform 87"/>
              <p:cNvSpPr>
                <a:spLocks/>
              </p:cNvSpPr>
              <p:nvPr/>
            </p:nvSpPr>
            <p:spPr bwMode="auto">
              <a:xfrm>
                <a:off x="2027" y="1769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5" name="Freeform 88"/>
              <p:cNvSpPr>
                <a:spLocks/>
              </p:cNvSpPr>
              <p:nvPr/>
            </p:nvSpPr>
            <p:spPr bwMode="auto">
              <a:xfrm>
                <a:off x="2027" y="1769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6" name="Line 89"/>
              <p:cNvSpPr>
                <a:spLocks noChangeShapeType="1"/>
              </p:cNvSpPr>
              <p:nvPr/>
            </p:nvSpPr>
            <p:spPr bwMode="auto">
              <a:xfrm>
                <a:off x="2075" y="1769"/>
                <a:ext cx="0" cy="856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7" name="Freeform 90"/>
              <p:cNvSpPr>
                <a:spLocks/>
              </p:cNvSpPr>
              <p:nvPr/>
            </p:nvSpPr>
            <p:spPr bwMode="auto">
              <a:xfrm>
                <a:off x="2027" y="2625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8" name="Freeform 91"/>
              <p:cNvSpPr>
                <a:spLocks/>
              </p:cNvSpPr>
              <p:nvPr/>
            </p:nvSpPr>
            <p:spPr bwMode="auto">
              <a:xfrm>
                <a:off x="2027" y="2625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39" name="Line 92"/>
              <p:cNvSpPr>
                <a:spLocks noChangeShapeType="1"/>
              </p:cNvSpPr>
              <p:nvPr/>
            </p:nvSpPr>
            <p:spPr bwMode="auto">
              <a:xfrm>
                <a:off x="202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0" name="Rectangle 93"/>
              <p:cNvSpPr>
                <a:spLocks noChangeArrowheads="1"/>
              </p:cNvSpPr>
              <p:nvPr/>
            </p:nvSpPr>
            <p:spPr bwMode="auto">
              <a:xfrm>
                <a:off x="1895" y="1803"/>
                <a:ext cx="132" cy="858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1" name="Line 94"/>
              <p:cNvSpPr>
                <a:spLocks noChangeShapeType="1"/>
              </p:cNvSpPr>
              <p:nvPr/>
            </p:nvSpPr>
            <p:spPr bwMode="auto">
              <a:xfrm>
                <a:off x="1897" y="1803"/>
                <a:ext cx="0" cy="858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2" name="Line 95"/>
              <p:cNvSpPr>
                <a:spLocks noChangeShapeType="1"/>
              </p:cNvSpPr>
              <p:nvPr/>
            </p:nvSpPr>
            <p:spPr bwMode="auto">
              <a:xfrm>
                <a:off x="1895" y="1803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3" name="Line 96"/>
              <p:cNvSpPr>
                <a:spLocks noChangeShapeType="1"/>
              </p:cNvSpPr>
              <p:nvPr/>
            </p:nvSpPr>
            <p:spPr bwMode="auto">
              <a:xfrm>
                <a:off x="2027" y="1803"/>
                <a:ext cx="0" cy="858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4" name="Line 97"/>
              <p:cNvSpPr>
                <a:spLocks noChangeShapeType="1"/>
              </p:cNvSpPr>
              <p:nvPr/>
            </p:nvSpPr>
            <p:spPr bwMode="auto">
              <a:xfrm>
                <a:off x="1895" y="2661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5" name="Line 98"/>
              <p:cNvSpPr>
                <a:spLocks noChangeShapeType="1"/>
              </p:cNvSpPr>
              <p:nvPr/>
            </p:nvSpPr>
            <p:spPr bwMode="auto">
              <a:xfrm>
                <a:off x="189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6" name="Freeform 99"/>
              <p:cNvSpPr>
                <a:spLocks/>
              </p:cNvSpPr>
              <p:nvPr/>
            </p:nvSpPr>
            <p:spPr bwMode="auto">
              <a:xfrm>
                <a:off x="1895" y="1769"/>
                <a:ext cx="180" cy="34"/>
              </a:xfrm>
              <a:custGeom>
                <a:avLst/>
                <a:gdLst>
                  <a:gd name="T0" fmla="*/ 132 w 180"/>
                  <a:gd name="T1" fmla="*/ 34 h 34"/>
                  <a:gd name="T2" fmla="*/ 180 w 180"/>
                  <a:gd name="T3" fmla="*/ 0 h 34"/>
                  <a:gd name="T4" fmla="*/ 44 w 180"/>
                  <a:gd name="T5" fmla="*/ 0 h 34"/>
                  <a:gd name="T6" fmla="*/ 0 w 180"/>
                  <a:gd name="T7" fmla="*/ 34 h 34"/>
                  <a:gd name="T8" fmla="*/ 132 w 18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34">
                    <a:moveTo>
                      <a:pt x="132" y="34"/>
                    </a:moveTo>
                    <a:lnTo>
                      <a:pt x="180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132" y="34"/>
                    </a:lnTo>
                    <a:close/>
                  </a:path>
                </a:pathLst>
              </a:custGeom>
              <a:solidFill>
                <a:srgbClr val="EBC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7" name="Freeform 100"/>
              <p:cNvSpPr>
                <a:spLocks/>
              </p:cNvSpPr>
              <p:nvPr/>
            </p:nvSpPr>
            <p:spPr bwMode="auto">
              <a:xfrm>
                <a:off x="1895" y="1769"/>
                <a:ext cx="180" cy="34"/>
              </a:xfrm>
              <a:custGeom>
                <a:avLst/>
                <a:gdLst>
                  <a:gd name="T0" fmla="*/ 132 w 180"/>
                  <a:gd name="T1" fmla="*/ 34 h 34"/>
                  <a:gd name="T2" fmla="*/ 180 w 180"/>
                  <a:gd name="T3" fmla="*/ 0 h 34"/>
                  <a:gd name="T4" fmla="*/ 44 w 180"/>
                  <a:gd name="T5" fmla="*/ 0 h 34"/>
                  <a:gd name="T6" fmla="*/ 0 w 180"/>
                  <a:gd name="T7" fmla="*/ 34 h 34"/>
                  <a:gd name="T8" fmla="*/ 132 w 18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34">
                    <a:moveTo>
                      <a:pt x="132" y="34"/>
                    </a:moveTo>
                    <a:lnTo>
                      <a:pt x="180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132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8" name="Freeform 101"/>
              <p:cNvSpPr>
                <a:spLocks/>
              </p:cNvSpPr>
              <p:nvPr/>
            </p:nvSpPr>
            <p:spPr bwMode="auto">
              <a:xfrm>
                <a:off x="2027" y="1769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49" name="Freeform 102"/>
              <p:cNvSpPr>
                <a:spLocks/>
              </p:cNvSpPr>
              <p:nvPr/>
            </p:nvSpPr>
            <p:spPr bwMode="auto">
              <a:xfrm>
                <a:off x="2027" y="1769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0" name="Line 103"/>
              <p:cNvSpPr>
                <a:spLocks noChangeShapeType="1"/>
              </p:cNvSpPr>
              <p:nvPr/>
            </p:nvSpPr>
            <p:spPr bwMode="auto">
              <a:xfrm>
                <a:off x="1939" y="1769"/>
                <a:ext cx="136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1" name="Freeform 104"/>
              <p:cNvSpPr>
                <a:spLocks/>
              </p:cNvSpPr>
              <p:nvPr/>
            </p:nvSpPr>
            <p:spPr bwMode="auto">
              <a:xfrm>
                <a:off x="1895" y="1769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0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4 h 36"/>
                  <a:gd name="T12" fmla="*/ 44 w 4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2" name="Freeform 105"/>
              <p:cNvSpPr>
                <a:spLocks/>
              </p:cNvSpPr>
              <p:nvPr/>
            </p:nvSpPr>
            <p:spPr bwMode="auto">
              <a:xfrm>
                <a:off x="1895" y="1769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0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3" name="Line 106"/>
              <p:cNvSpPr>
                <a:spLocks noChangeShapeType="1"/>
              </p:cNvSpPr>
              <p:nvPr/>
            </p:nvSpPr>
            <p:spPr bwMode="auto">
              <a:xfrm>
                <a:off x="1895" y="1803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4" name="Line 107"/>
              <p:cNvSpPr>
                <a:spLocks noChangeShapeType="1"/>
              </p:cNvSpPr>
              <p:nvPr/>
            </p:nvSpPr>
            <p:spPr bwMode="auto">
              <a:xfrm>
                <a:off x="2027" y="1803"/>
                <a:ext cx="0" cy="2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5" name="Freeform 108"/>
              <p:cNvSpPr>
                <a:spLocks/>
              </p:cNvSpPr>
              <p:nvPr/>
            </p:nvSpPr>
            <p:spPr bwMode="auto">
              <a:xfrm>
                <a:off x="2359" y="2091"/>
                <a:ext cx="44" cy="570"/>
              </a:xfrm>
              <a:custGeom>
                <a:avLst/>
                <a:gdLst>
                  <a:gd name="T0" fmla="*/ 0 w 44"/>
                  <a:gd name="T1" fmla="*/ 570 h 570"/>
                  <a:gd name="T2" fmla="*/ 0 w 44"/>
                  <a:gd name="T3" fmla="*/ 34 h 570"/>
                  <a:gd name="T4" fmla="*/ 44 w 44"/>
                  <a:gd name="T5" fmla="*/ 0 h 570"/>
                  <a:gd name="T6" fmla="*/ 44 w 44"/>
                  <a:gd name="T7" fmla="*/ 534 h 570"/>
                  <a:gd name="T8" fmla="*/ 0 w 44"/>
                  <a:gd name="T9" fmla="*/ 5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570">
                    <a:moveTo>
                      <a:pt x="0" y="570"/>
                    </a:moveTo>
                    <a:lnTo>
                      <a:pt x="0" y="34"/>
                    </a:lnTo>
                    <a:lnTo>
                      <a:pt x="44" y="0"/>
                    </a:lnTo>
                    <a:lnTo>
                      <a:pt x="44" y="534"/>
                    </a:lnTo>
                    <a:lnTo>
                      <a:pt x="0" y="570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6" name="Freeform 109"/>
              <p:cNvSpPr>
                <a:spLocks/>
              </p:cNvSpPr>
              <p:nvPr/>
            </p:nvSpPr>
            <p:spPr bwMode="auto">
              <a:xfrm>
                <a:off x="2359" y="2091"/>
                <a:ext cx="44" cy="570"/>
              </a:xfrm>
              <a:custGeom>
                <a:avLst/>
                <a:gdLst>
                  <a:gd name="T0" fmla="*/ 0 w 44"/>
                  <a:gd name="T1" fmla="*/ 570 h 570"/>
                  <a:gd name="T2" fmla="*/ 0 w 44"/>
                  <a:gd name="T3" fmla="*/ 34 h 570"/>
                  <a:gd name="T4" fmla="*/ 44 w 44"/>
                  <a:gd name="T5" fmla="*/ 0 h 570"/>
                  <a:gd name="T6" fmla="*/ 44 w 44"/>
                  <a:gd name="T7" fmla="*/ 534 h 570"/>
                  <a:gd name="T8" fmla="*/ 0 w 44"/>
                  <a:gd name="T9" fmla="*/ 5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570">
                    <a:moveTo>
                      <a:pt x="0" y="570"/>
                    </a:moveTo>
                    <a:lnTo>
                      <a:pt x="0" y="34"/>
                    </a:lnTo>
                    <a:lnTo>
                      <a:pt x="44" y="0"/>
                    </a:lnTo>
                    <a:lnTo>
                      <a:pt x="44" y="534"/>
                    </a:lnTo>
                    <a:lnTo>
                      <a:pt x="0" y="5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7" name="Line 110"/>
              <p:cNvSpPr>
                <a:spLocks noChangeShapeType="1"/>
              </p:cNvSpPr>
              <p:nvPr/>
            </p:nvSpPr>
            <p:spPr bwMode="auto">
              <a:xfrm>
                <a:off x="2359" y="2125"/>
                <a:ext cx="0" cy="536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8" name="Freeform 111"/>
              <p:cNvSpPr>
                <a:spLocks/>
              </p:cNvSpPr>
              <p:nvPr/>
            </p:nvSpPr>
            <p:spPr bwMode="auto">
              <a:xfrm>
                <a:off x="2359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  <a:gd name="T12" fmla="*/ 44 w 4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59" name="Freeform 112"/>
              <p:cNvSpPr>
                <a:spLocks/>
              </p:cNvSpPr>
              <p:nvPr/>
            </p:nvSpPr>
            <p:spPr bwMode="auto">
              <a:xfrm>
                <a:off x="2359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0" name="Line 113"/>
              <p:cNvSpPr>
                <a:spLocks noChangeShapeType="1"/>
              </p:cNvSpPr>
              <p:nvPr/>
            </p:nvSpPr>
            <p:spPr bwMode="auto">
              <a:xfrm>
                <a:off x="2403" y="2091"/>
                <a:ext cx="0" cy="53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1" name="Freeform 114"/>
              <p:cNvSpPr>
                <a:spLocks/>
              </p:cNvSpPr>
              <p:nvPr/>
            </p:nvSpPr>
            <p:spPr bwMode="auto">
              <a:xfrm>
                <a:off x="2359" y="2625"/>
                <a:ext cx="44" cy="36"/>
              </a:xfrm>
              <a:custGeom>
                <a:avLst/>
                <a:gdLst>
                  <a:gd name="T0" fmla="*/ 44 w 44"/>
                  <a:gd name="T1" fmla="*/ 0 h 36"/>
                  <a:gd name="T2" fmla="*/ 44 w 44"/>
                  <a:gd name="T3" fmla="*/ 0 h 36"/>
                  <a:gd name="T4" fmla="*/ 44 w 44"/>
                  <a:gd name="T5" fmla="*/ 0 h 36"/>
                  <a:gd name="T6" fmla="*/ 0 w 44"/>
                  <a:gd name="T7" fmla="*/ 36 h 36"/>
                  <a:gd name="T8" fmla="*/ 0 w 44"/>
                  <a:gd name="T9" fmla="*/ 36 h 36"/>
                  <a:gd name="T10" fmla="*/ 0 w 44"/>
                  <a:gd name="T11" fmla="*/ 36 h 36"/>
                  <a:gd name="T12" fmla="*/ 44 w 4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6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2" name="Freeform 115"/>
              <p:cNvSpPr>
                <a:spLocks/>
              </p:cNvSpPr>
              <p:nvPr/>
            </p:nvSpPr>
            <p:spPr bwMode="auto">
              <a:xfrm>
                <a:off x="2359" y="2625"/>
                <a:ext cx="44" cy="36"/>
              </a:xfrm>
              <a:custGeom>
                <a:avLst/>
                <a:gdLst>
                  <a:gd name="T0" fmla="*/ 44 w 44"/>
                  <a:gd name="T1" fmla="*/ 0 h 36"/>
                  <a:gd name="T2" fmla="*/ 44 w 44"/>
                  <a:gd name="T3" fmla="*/ 0 h 36"/>
                  <a:gd name="T4" fmla="*/ 44 w 44"/>
                  <a:gd name="T5" fmla="*/ 0 h 36"/>
                  <a:gd name="T6" fmla="*/ 0 w 44"/>
                  <a:gd name="T7" fmla="*/ 36 h 36"/>
                  <a:gd name="T8" fmla="*/ 0 w 44"/>
                  <a:gd name="T9" fmla="*/ 36 h 36"/>
                  <a:gd name="T10" fmla="*/ 0 w 44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6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3" name="Line 116"/>
              <p:cNvSpPr>
                <a:spLocks noChangeShapeType="1"/>
              </p:cNvSpPr>
              <p:nvPr/>
            </p:nvSpPr>
            <p:spPr bwMode="auto">
              <a:xfrm>
                <a:off x="2359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4" name="Rectangle 117"/>
              <p:cNvSpPr>
                <a:spLocks noChangeArrowheads="1"/>
              </p:cNvSpPr>
              <p:nvPr/>
            </p:nvSpPr>
            <p:spPr bwMode="auto">
              <a:xfrm>
                <a:off x="2227" y="2125"/>
                <a:ext cx="132" cy="536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5" name="Line 118"/>
              <p:cNvSpPr>
                <a:spLocks noChangeShapeType="1"/>
              </p:cNvSpPr>
              <p:nvPr/>
            </p:nvSpPr>
            <p:spPr bwMode="auto">
              <a:xfrm>
                <a:off x="2227" y="2125"/>
                <a:ext cx="0" cy="536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6" name="Line 119"/>
              <p:cNvSpPr>
                <a:spLocks noChangeShapeType="1"/>
              </p:cNvSpPr>
              <p:nvPr/>
            </p:nvSpPr>
            <p:spPr bwMode="auto">
              <a:xfrm>
                <a:off x="2227" y="2125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7" name="Line 120"/>
              <p:cNvSpPr>
                <a:spLocks noChangeShapeType="1"/>
              </p:cNvSpPr>
              <p:nvPr/>
            </p:nvSpPr>
            <p:spPr bwMode="auto">
              <a:xfrm>
                <a:off x="2359" y="2125"/>
                <a:ext cx="0" cy="536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8" name="Line 121"/>
              <p:cNvSpPr>
                <a:spLocks noChangeShapeType="1"/>
              </p:cNvSpPr>
              <p:nvPr/>
            </p:nvSpPr>
            <p:spPr bwMode="auto">
              <a:xfrm>
                <a:off x="2227" y="266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69" name="Line 122"/>
              <p:cNvSpPr>
                <a:spLocks noChangeShapeType="1"/>
              </p:cNvSpPr>
              <p:nvPr/>
            </p:nvSpPr>
            <p:spPr bwMode="auto">
              <a:xfrm>
                <a:off x="222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0" name="Freeform 123"/>
              <p:cNvSpPr>
                <a:spLocks/>
              </p:cNvSpPr>
              <p:nvPr/>
            </p:nvSpPr>
            <p:spPr bwMode="auto">
              <a:xfrm>
                <a:off x="2227" y="2091"/>
                <a:ext cx="176" cy="34"/>
              </a:xfrm>
              <a:custGeom>
                <a:avLst/>
                <a:gdLst>
                  <a:gd name="T0" fmla="*/ 132 w 176"/>
                  <a:gd name="T1" fmla="*/ 34 h 34"/>
                  <a:gd name="T2" fmla="*/ 176 w 176"/>
                  <a:gd name="T3" fmla="*/ 0 h 34"/>
                  <a:gd name="T4" fmla="*/ 44 w 176"/>
                  <a:gd name="T5" fmla="*/ 0 h 34"/>
                  <a:gd name="T6" fmla="*/ 0 w 176"/>
                  <a:gd name="T7" fmla="*/ 34 h 34"/>
                  <a:gd name="T8" fmla="*/ 132 w 176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34">
                    <a:moveTo>
                      <a:pt x="132" y="34"/>
                    </a:moveTo>
                    <a:lnTo>
                      <a:pt x="176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132" y="34"/>
                    </a:lnTo>
                    <a:close/>
                  </a:path>
                </a:pathLst>
              </a:custGeom>
              <a:solidFill>
                <a:srgbClr val="EBC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1" name="Freeform 124"/>
              <p:cNvSpPr>
                <a:spLocks/>
              </p:cNvSpPr>
              <p:nvPr/>
            </p:nvSpPr>
            <p:spPr bwMode="auto">
              <a:xfrm>
                <a:off x="2227" y="2091"/>
                <a:ext cx="176" cy="34"/>
              </a:xfrm>
              <a:custGeom>
                <a:avLst/>
                <a:gdLst>
                  <a:gd name="T0" fmla="*/ 132 w 176"/>
                  <a:gd name="T1" fmla="*/ 34 h 34"/>
                  <a:gd name="T2" fmla="*/ 176 w 176"/>
                  <a:gd name="T3" fmla="*/ 0 h 34"/>
                  <a:gd name="T4" fmla="*/ 44 w 176"/>
                  <a:gd name="T5" fmla="*/ 0 h 34"/>
                  <a:gd name="T6" fmla="*/ 0 w 176"/>
                  <a:gd name="T7" fmla="*/ 34 h 34"/>
                  <a:gd name="T8" fmla="*/ 132 w 176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34">
                    <a:moveTo>
                      <a:pt x="132" y="34"/>
                    </a:moveTo>
                    <a:lnTo>
                      <a:pt x="176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132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2" name="Freeform 125"/>
              <p:cNvSpPr>
                <a:spLocks/>
              </p:cNvSpPr>
              <p:nvPr/>
            </p:nvSpPr>
            <p:spPr bwMode="auto">
              <a:xfrm>
                <a:off x="2359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  <a:gd name="T12" fmla="*/ 44 w 4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3" name="Freeform 126"/>
              <p:cNvSpPr>
                <a:spLocks/>
              </p:cNvSpPr>
              <p:nvPr/>
            </p:nvSpPr>
            <p:spPr bwMode="auto">
              <a:xfrm>
                <a:off x="2359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4" name="Line 127"/>
              <p:cNvSpPr>
                <a:spLocks noChangeShapeType="1"/>
              </p:cNvSpPr>
              <p:nvPr/>
            </p:nvSpPr>
            <p:spPr bwMode="auto">
              <a:xfrm>
                <a:off x="2271" y="209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5" name="Freeform 128"/>
              <p:cNvSpPr>
                <a:spLocks/>
              </p:cNvSpPr>
              <p:nvPr/>
            </p:nvSpPr>
            <p:spPr bwMode="auto">
              <a:xfrm>
                <a:off x="2227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  <a:gd name="T12" fmla="*/ 44 w 4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6" name="Freeform 129"/>
              <p:cNvSpPr>
                <a:spLocks/>
              </p:cNvSpPr>
              <p:nvPr/>
            </p:nvSpPr>
            <p:spPr bwMode="auto">
              <a:xfrm>
                <a:off x="2227" y="2091"/>
                <a:ext cx="44" cy="34"/>
              </a:xfrm>
              <a:custGeom>
                <a:avLst/>
                <a:gdLst>
                  <a:gd name="T0" fmla="*/ 44 w 44"/>
                  <a:gd name="T1" fmla="*/ 0 h 34"/>
                  <a:gd name="T2" fmla="*/ 44 w 44"/>
                  <a:gd name="T3" fmla="*/ 0 h 34"/>
                  <a:gd name="T4" fmla="*/ 44 w 44"/>
                  <a:gd name="T5" fmla="*/ 0 h 34"/>
                  <a:gd name="T6" fmla="*/ 0 w 44"/>
                  <a:gd name="T7" fmla="*/ 34 h 34"/>
                  <a:gd name="T8" fmla="*/ 0 w 44"/>
                  <a:gd name="T9" fmla="*/ 34 h 34"/>
                  <a:gd name="T10" fmla="*/ 0 w 44"/>
                  <a:gd name="T1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4"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7" name="Line 130"/>
              <p:cNvSpPr>
                <a:spLocks noChangeShapeType="1"/>
              </p:cNvSpPr>
              <p:nvPr/>
            </p:nvSpPr>
            <p:spPr bwMode="auto">
              <a:xfrm>
                <a:off x="2227" y="2125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8" name="Line 131"/>
              <p:cNvSpPr>
                <a:spLocks noChangeShapeType="1"/>
              </p:cNvSpPr>
              <p:nvPr/>
            </p:nvSpPr>
            <p:spPr bwMode="auto">
              <a:xfrm>
                <a:off x="2359" y="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79" name="Freeform 132"/>
              <p:cNvSpPr>
                <a:spLocks/>
              </p:cNvSpPr>
              <p:nvPr/>
            </p:nvSpPr>
            <p:spPr bwMode="auto">
              <a:xfrm>
                <a:off x="2689" y="2303"/>
                <a:ext cx="44" cy="358"/>
              </a:xfrm>
              <a:custGeom>
                <a:avLst/>
                <a:gdLst>
                  <a:gd name="T0" fmla="*/ 0 w 44"/>
                  <a:gd name="T1" fmla="*/ 358 h 358"/>
                  <a:gd name="T2" fmla="*/ 0 w 44"/>
                  <a:gd name="T3" fmla="*/ 36 h 358"/>
                  <a:gd name="T4" fmla="*/ 44 w 44"/>
                  <a:gd name="T5" fmla="*/ 0 h 358"/>
                  <a:gd name="T6" fmla="*/ 44 w 44"/>
                  <a:gd name="T7" fmla="*/ 322 h 358"/>
                  <a:gd name="T8" fmla="*/ 0 w 44"/>
                  <a:gd name="T9" fmla="*/ 35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58">
                    <a:moveTo>
                      <a:pt x="0" y="358"/>
                    </a:moveTo>
                    <a:lnTo>
                      <a:pt x="0" y="36"/>
                    </a:lnTo>
                    <a:lnTo>
                      <a:pt x="44" y="0"/>
                    </a:lnTo>
                    <a:lnTo>
                      <a:pt x="44" y="322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0" name="Freeform 133"/>
              <p:cNvSpPr>
                <a:spLocks/>
              </p:cNvSpPr>
              <p:nvPr/>
            </p:nvSpPr>
            <p:spPr bwMode="auto">
              <a:xfrm>
                <a:off x="2689" y="2303"/>
                <a:ext cx="44" cy="358"/>
              </a:xfrm>
              <a:custGeom>
                <a:avLst/>
                <a:gdLst>
                  <a:gd name="T0" fmla="*/ 0 w 44"/>
                  <a:gd name="T1" fmla="*/ 358 h 358"/>
                  <a:gd name="T2" fmla="*/ 0 w 44"/>
                  <a:gd name="T3" fmla="*/ 36 h 358"/>
                  <a:gd name="T4" fmla="*/ 44 w 44"/>
                  <a:gd name="T5" fmla="*/ 0 h 358"/>
                  <a:gd name="T6" fmla="*/ 44 w 44"/>
                  <a:gd name="T7" fmla="*/ 322 h 358"/>
                  <a:gd name="T8" fmla="*/ 0 w 44"/>
                  <a:gd name="T9" fmla="*/ 35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58">
                    <a:moveTo>
                      <a:pt x="0" y="358"/>
                    </a:moveTo>
                    <a:lnTo>
                      <a:pt x="0" y="36"/>
                    </a:lnTo>
                    <a:lnTo>
                      <a:pt x="44" y="0"/>
                    </a:lnTo>
                    <a:lnTo>
                      <a:pt x="44" y="322"/>
                    </a:lnTo>
                    <a:lnTo>
                      <a:pt x="0" y="3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1" name="Line 134"/>
              <p:cNvSpPr>
                <a:spLocks noChangeShapeType="1"/>
              </p:cNvSpPr>
              <p:nvPr/>
            </p:nvSpPr>
            <p:spPr bwMode="auto">
              <a:xfrm>
                <a:off x="2689" y="2339"/>
                <a:ext cx="0" cy="322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2" name="Freeform 135"/>
              <p:cNvSpPr>
                <a:spLocks/>
              </p:cNvSpPr>
              <p:nvPr/>
            </p:nvSpPr>
            <p:spPr bwMode="auto">
              <a:xfrm>
                <a:off x="2689" y="2303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2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  <a:gd name="T12" fmla="*/ 44 w 4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3" name="Freeform 136"/>
              <p:cNvSpPr>
                <a:spLocks/>
              </p:cNvSpPr>
              <p:nvPr/>
            </p:nvSpPr>
            <p:spPr bwMode="auto">
              <a:xfrm>
                <a:off x="2689" y="2303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2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4" name="Line 137"/>
              <p:cNvSpPr>
                <a:spLocks noChangeShapeType="1"/>
              </p:cNvSpPr>
              <p:nvPr/>
            </p:nvSpPr>
            <p:spPr bwMode="auto">
              <a:xfrm>
                <a:off x="2733" y="2303"/>
                <a:ext cx="0" cy="322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5" name="Freeform 138"/>
              <p:cNvSpPr>
                <a:spLocks/>
              </p:cNvSpPr>
              <p:nvPr/>
            </p:nvSpPr>
            <p:spPr bwMode="auto">
              <a:xfrm>
                <a:off x="2689" y="2625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0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  <a:gd name="T12" fmla="*/ 44 w 4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6" name="Freeform 139"/>
              <p:cNvSpPr>
                <a:spLocks/>
              </p:cNvSpPr>
              <p:nvPr/>
            </p:nvSpPr>
            <p:spPr bwMode="auto">
              <a:xfrm>
                <a:off x="2689" y="2625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0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7" name="Line 140"/>
              <p:cNvSpPr>
                <a:spLocks noChangeShapeType="1"/>
              </p:cNvSpPr>
              <p:nvPr/>
            </p:nvSpPr>
            <p:spPr bwMode="auto">
              <a:xfrm>
                <a:off x="2689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8" name="Rectangle 141"/>
              <p:cNvSpPr>
                <a:spLocks noChangeArrowheads="1"/>
              </p:cNvSpPr>
              <p:nvPr/>
            </p:nvSpPr>
            <p:spPr bwMode="auto">
              <a:xfrm>
                <a:off x="2555" y="2339"/>
                <a:ext cx="134" cy="322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89" name="Line 142"/>
              <p:cNvSpPr>
                <a:spLocks noChangeShapeType="1"/>
              </p:cNvSpPr>
              <p:nvPr/>
            </p:nvSpPr>
            <p:spPr bwMode="auto">
              <a:xfrm>
                <a:off x="2555" y="2339"/>
                <a:ext cx="0" cy="322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0" name="Line 143"/>
              <p:cNvSpPr>
                <a:spLocks noChangeShapeType="1"/>
              </p:cNvSpPr>
              <p:nvPr/>
            </p:nvSpPr>
            <p:spPr bwMode="auto">
              <a:xfrm>
                <a:off x="2555" y="2339"/>
                <a:ext cx="136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1" name="Line 144"/>
              <p:cNvSpPr>
                <a:spLocks noChangeShapeType="1"/>
              </p:cNvSpPr>
              <p:nvPr/>
            </p:nvSpPr>
            <p:spPr bwMode="auto">
              <a:xfrm>
                <a:off x="2689" y="2339"/>
                <a:ext cx="0" cy="322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2" name="Line 145"/>
              <p:cNvSpPr>
                <a:spLocks noChangeShapeType="1"/>
              </p:cNvSpPr>
              <p:nvPr/>
            </p:nvSpPr>
            <p:spPr bwMode="auto">
              <a:xfrm>
                <a:off x="2555" y="2661"/>
                <a:ext cx="136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3" name="Line 146"/>
              <p:cNvSpPr>
                <a:spLocks noChangeShapeType="1"/>
              </p:cNvSpPr>
              <p:nvPr/>
            </p:nvSpPr>
            <p:spPr bwMode="auto">
              <a:xfrm>
                <a:off x="2555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4" name="Freeform 147"/>
              <p:cNvSpPr>
                <a:spLocks/>
              </p:cNvSpPr>
              <p:nvPr/>
            </p:nvSpPr>
            <p:spPr bwMode="auto">
              <a:xfrm>
                <a:off x="2555" y="2303"/>
                <a:ext cx="178" cy="36"/>
              </a:xfrm>
              <a:custGeom>
                <a:avLst/>
                <a:gdLst>
                  <a:gd name="T0" fmla="*/ 134 w 178"/>
                  <a:gd name="T1" fmla="*/ 36 h 36"/>
                  <a:gd name="T2" fmla="*/ 178 w 178"/>
                  <a:gd name="T3" fmla="*/ 0 h 36"/>
                  <a:gd name="T4" fmla="*/ 46 w 178"/>
                  <a:gd name="T5" fmla="*/ 0 h 36"/>
                  <a:gd name="T6" fmla="*/ 0 w 178"/>
                  <a:gd name="T7" fmla="*/ 36 h 36"/>
                  <a:gd name="T8" fmla="*/ 134 w 17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34" y="36"/>
                    </a:moveTo>
                    <a:lnTo>
                      <a:pt x="178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34" y="36"/>
                    </a:lnTo>
                    <a:close/>
                  </a:path>
                </a:pathLst>
              </a:custGeom>
              <a:solidFill>
                <a:srgbClr val="EBC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5" name="Freeform 148"/>
              <p:cNvSpPr>
                <a:spLocks/>
              </p:cNvSpPr>
              <p:nvPr/>
            </p:nvSpPr>
            <p:spPr bwMode="auto">
              <a:xfrm>
                <a:off x="2555" y="2303"/>
                <a:ext cx="178" cy="36"/>
              </a:xfrm>
              <a:custGeom>
                <a:avLst/>
                <a:gdLst>
                  <a:gd name="T0" fmla="*/ 134 w 178"/>
                  <a:gd name="T1" fmla="*/ 36 h 36"/>
                  <a:gd name="T2" fmla="*/ 178 w 178"/>
                  <a:gd name="T3" fmla="*/ 0 h 36"/>
                  <a:gd name="T4" fmla="*/ 46 w 178"/>
                  <a:gd name="T5" fmla="*/ 0 h 36"/>
                  <a:gd name="T6" fmla="*/ 0 w 178"/>
                  <a:gd name="T7" fmla="*/ 36 h 36"/>
                  <a:gd name="T8" fmla="*/ 134 w 17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34" y="36"/>
                    </a:moveTo>
                    <a:lnTo>
                      <a:pt x="178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34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6" name="Freeform 149"/>
              <p:cNvSpPr>
                <a:spLocks/>
              </p:cNvSpPr>
              <p:nvPr/>
            </p:nvSpPr>
            <p:spPr bwMode="auto">
              <a:xfrm>
                <a:off x="2689" y="2303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2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  <a:gd name="T12" fmla="*/ 44 w 4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7" name="Freeform 150"/>
              <p:cNvSpPr>
                <a:spLocks/>
              </p:cNvSpPr>
              <p:nvPr/>
            </p:nvSpPr>
            <p:spPr bwMode="auto">
              <a:xfrm>
                <a:off x="2689" y="2303"/>
                <a:ext cx="46" cy="36"/>
              </a:xfrm>
              <a:custGeom>
                <a:avLst/>
                <a:gdLst>
                  <a:gd name="T0" fmla="*/ 44 w 46"/>
                  <a:gd name="T1" fmla="*/ 0 h 36"/>
                  <a:gd name="T2" fmla="*/ 46 w 46"/>
                  <a:gd name="T3" fmla="*/ 0 h 36"/>
                  <a:gd name="T4" fmla="*/ 46 w 46"/>
                  <a:gd name="T5" fmla="*/ 2 h 36"/>
                  <a:gd name="T6" fmla="*/ 2 w 46"/>
                  <a:gd name="T7" fmla="*/ 36 h 36"/>
                  <a:gd name="T8" fmla="*/ 0 w 46"/>
                  <a:gd name="T9" fmla="*/ 36 h 36"/>
                  <a:gd name="T10" fmla="*/ 0 w 46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6">
                    <a:moveTo>
                      <a:pt x="44" y="0"/>
                    </a:moveTo>
                    <a:lnTo>
                      <a:pt x="46" y="0"/>
                    </a:lnTo>
                    <a:lnTo>
                      <a:pt x="46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8" name="Line 151"/>
              <p:cNvSpPr>
                <a:spLocks noChangeShapeType="1"/>
              </p:cNvSpPr>
              <p:nvPr/>
            </p:nvSpPr>
            <p:spPr bwMode="auto">
              <a:xfrm>
                <a:off x="2601" y="2303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699" name="Freeform 152"/>
              <p:cNvSpPr>
                <a:spLocks/>
              </p:cNvSpPr>
              <p:nvPr/>
            </p:nvSpPr>
            <p:spPr bwMode="auto">
              <a:xfrm>
                <a:off x="2555" y="2303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6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0" name="Freeform 153"/>
              <p:cNvSpPr>
                <a:spLocks/>
              </p:cNvSpPr>
              <p:nvPr/>
            </p:nvSpPr>
            <p:spPr bwMode="auto">
              <a:xfrm>
                <a:off x="2555" y="2303"/>
                <a:ext cx="48" cy="36"/>
              </a:xfrm>
              <a:custGeom>
                <a:avLst/>
                <a:gdLst>
                  <a:gd name="T0" fmla="*/ 46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0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6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1" name="Line 154"/>
              <p:cNvSpPr>
                <a:spLocks noChangeShapeType="1"/>
              </p:cNvSpPr>
              <p:nvPr/>
            </p:nvSpPr>
            <p:spPr bwMode="auto">
              <a:xfrm>
                <a:off x="2555" y="2339"/>
                <a:ext cx="136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2" name="Line 155"/>
              <p:cNvSpPr>
                <a:spLocks noChangeShapeType="1"/>
              </p:cNvSpPr>
              <p:nvPr/>
            </p:nvSpPr>
            <p:spPr bwMode="auto">
              <a:xfrm>
                <a:off x="2689" y="2339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3" name="Freeform 156"/>
              <p:cNvSpPr>
                <a:spLocks/>
              </p:cNvSpPr>
              <p:nvPr/>
            </p:nvSpPr>
            <p:spPr bwMode="auto">
              <a:xfrm>
                <a:off x="3017" y="2411"/>
                <a:ext cx="48" cy="250"/>
              </a:xfrm>
              <a:custGeom>
                <a:avLst/>
                <a:gdLst>
                  <a:gd name="T0" fmla="*/ 0 w 48"/>
                  <a:gd name="T1" fmla="*/ 250 h 250"/>
                  <a:gd name="T2" fmla="*/ 0 w 48"/>
                  <a:gd name="T3" fmla="*/ 36 h 250"/>
                  <a:gd name="T4" fmla="*/ 48 w 48"/>
                  <a:gd name="T5" fmla="*/ 0 h 250"/>
                  <a:gd name="T6" fmla="*/ 48 w 48"/>
                  <a:gd name="T7" fmla="*/ 214 h 250"/>
                  <a:gd name="T8" fmla="*/ 0 w 48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50">
                    <a:moveTo>
                      <a:pt x="0" y="250"/>
                    </a:moveTo>
                    <a:lnTo>
                      <a:pt x="0" y="36"/>
                    </a:lnTo>
                    <a:lnTo>
                      <a:pt x="48" y="0"/>
                    </a:lnTo>
                    <a:lnTo>
                      <a:pt x="48" y="214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D69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4" name="Freeform 157"/>
              <p:cNvSpPr>
                <a:spLocks/>
              </p:cNvSpPr>
              <p:nvPr/>
            </p:nvSpPr>
            <p:spPr bwMode="auto">
              <a:xfrm>
                <a:off x="3017" y="2411"/>
                <a:ext cx="48" cy="250"/>
              </a:xfrm>
              <a:custGeom>
                <a:avLst/>
                <a:gdLst>
                  <a:gd name="T0" fmla="*/ 0 w 48"/>
                  <a:gd name="T1" fmla="*/ 250 h 250"/>
                  <a:gd name="T2" fmla="*/ 0 w 48"/>
                  <a:gd name="T3" fmla="*/ 36 h 250"/>
                  <a:gd name="T4" fmla="*/ 48 w 48"/>
                  <a:gd name="T5" fmla="*/ 0 h 250"/>
                  <a:gd name="T6" fmla="*/ 48 w 48"/>
                  <a:gd name="T7" fmla="*/ 214 h 250"/>
                  <a:gd name="T8" fmla="*/ 0 w 48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50">
                    <a:moveTo>
                      <a:pt x="0" y="250"/>
                    </a:moveTo>
                    <a:lnTo>
                      <a:pt x="0" y="36"/>
                    </a:lnTo>
                    <a:lnTo>
                      <a:pt x="48" y="0"/>
                    </a:lnTo>
                    <a:lnTo>
                      <a:pt x="48" y="214"/>
                    </a:lnTo>
                    <a:lnTo>
                      <a:pt x="0" y="2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5" name="Line 158"/>
              <p:cNvSpPr>
                <a:spLocks noChangeShapeType="1"/>
              </p:cNvSpPr>
              <p:nvPr/>
            </p:nvSpPr>
            <p:spPr bwMode="auto">
              <a:xfrm>
                <a:off x="3017" y="2447"/>
                <a:ext cx="0" cy="2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6" name="Freeform 159"/>
              <p:cNvSpPr>
                <a:spLocks/>
              </p:cNvSpPr>
              <p:nvPr/>
            </p:nvSpPr>
            <p:spPr bwMode="auto">
              <a:xfrm>
                <a:off x="3017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7" name="Freeform 160"/>
              <p:cNvSpPr>
                <a:spLocks/>
              </p:cNvSpPr>
              <p:nvPr/>
            </p:nvSpPr>
            <p:spPr bwMode="auto">
              <a:xfrm>
                <a:off x="3017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8" name="Line 161"/>
              <p:cNvSpPr>
                <a:spLocks noChangeShapeType="1"/>
              </p:cNvSpPr>
              <p:nvPr/>
            </p:nvSpPr>
            <p:spPr bwMode="auto">
              <a:xfrm>
                <a:off x="3065" y="2411"/>
                <a:ext cx="0" cy="2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09" name="Freeform 162"/>
              <p:cNvSpPr>
                <a:spLocks/>
              </p:cNvSpPr>
              <p:nvPr/>
            </p:nvSpPr>
            <p:spPr bwMode="auto">
              <a:xfrm>
                <a:off x="3017" y="2625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0" name="Freeform 163"/>
              <p:cNvSpPr>
                <a:spLocks/>
              </p:cNvSpPr>
              <p:nvPr/>
            </p:nvSpPr>
            <p:spPr bwMode="auto">
              <a:xfrm>
                <a:off x="3017" y="2625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0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0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1" name="Line 164"/>
              <p:cNvSpPr>
                <a:spLocks noChangeShapeType="1"/>
              </p:cNvSpPr>
              <p:nvPr/>
            </p:nvSpPr>
            <p:spPr bwMode="auto">
              <a:xfrm>
                <a:off x="301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2" name="Rectangle 165"/>
              <p:cNvSpPr>
                <a:spLocks noChangeArrowheads="1"/>
              </p:cNvSpPr>
              <p:nvPr/>
            </p:nvSpPr>
            <p:spPr bwMode="auto">
              <a:xfrm>
                <a:off x="2885" y="2447"/>
                <a:ext cx="132" cy="214"/>
              </a:xfrm>
              <a:prstGeom prst="rect">
                <a:avLst/>
              </a:prstGeom>
              <a:solidFill>
                <a:srgbClr val="F8EB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3" name="Line 166"/>
              <p:cNvSpPr>
                <a:spLocks noChangeShapeType="1"/>
              </p:cNvSpPr>
              <p:nvPr/>
            </p:nvSpPr>
            <p:spPr bwMode="auto">
              <a:xfrm>
                <a:off x="2887" y="2447"/>
                <a:ext cx="0" cy="2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4" name="Line 167"/>
              <p:cNvSpPr>
                <a:spLocks noChangeShapeType="1"/>
              </p:cNvSpPr>
              <p:nvPr/>
            </p:nvSpPr>
            <p:spPr bwMode="auto">
              <a:xfrm>
                <a:off x="2885" y="2447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5" name="Line 168"/>
              <p:cNvSpPr>
                <a:spLocks noChangeShapeType="1"/>
              </p:cNvSpPr>
              <p:nvPr/>
            </p:nvSpPr>
            <p:spPr bwMode="auto">
              <a:xfrm>
                <a:off x="3017" y="2447"/>
                <a:ext cx="0" cy="2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6" name="Line 169"/>
              <p:cNvSpPr>
                <a:spLocks noChangeShapeType="1"/>
              </p:cNvSpPr>
              <p:nvPr/>
            </p:nvSpPr>
            <p:spPr bwMode="auto">
              <a:xfrm>
                <a:off x="2885" y="2661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7" name="Line 170"/>
              <p:cNvSpPr>
                <a:spLocks noChangeShapeType="1"/>
              </p:cNvSpPr>
              <p:nvPr/>
            </p:nvSpPr>
            <p:spPr bwMode="auto">
              <a:xfrm>
                <a:off x="2887" y="2661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8" name="Freeform 171"/>
              <p:cNvSpPr>
                <a:spLocks/>
              </p:cNvSpPr>
              <p:nvPr/>
            </p:nvSpPr>
            <p:spPr bwMode="auto">
              <a:xfrm>
                <a:off x="2885" y="2411"/>
                <a:ext cx="180" cy="36"/>
              </a:xfrm>
              <a:custGeom>
                <a:avLst/>
                <a:gdLst>
                  <a:gd name="T0" fmla="*/ 132 w 180"/>
                  <a:gd name="T1" fmla="*/ 36 h 36"/>
                  <a:gd name="T2" fmla="*/ 180 w 180"/>
                  <a:gd name="T3" fmla="*/ 0 h 36"/>
                  <a:gd name="T4" fmla="*/ 48 w 180"/>
                  <a:gd name="T5" fmla="*/ 0 h 36"/>
                  <a:gd name="T6" fmla="*/ 0 w 180"/>
                  <a:gd name="T7" fmla="*/ 36 h 36"/>
                  <a:gd name="T8" fmla="*/ 132 w 18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36">
                    <a:moveTo>
                      <a:pt x="132" y="36"/>
                    </a:moveTo>
                    <a:lnTo>
                      <a:pt x="180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132" y="36"/>
                    </a:lnTo>
                    <a:close/>
                  </a:path>
                </a:pathLst>
              </a:custGeom>
              <a:solidFill>
                <a:srgbClr val="EBC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19" name="Freeform 172"/>
              <p:cNvSpPr>
                <a:spLocks/>
              </p:cNvSpPr>
              <p:nvPr/>
            </p:nvSpPr>
            <p:spPr bwMode="auto">
              <a:xfrm>
                <a:off x="2885" y="2411"/>
                <a:ext cx="180" cy="36"/>
              </a:xfrm>
              <a:custGeom>
                <a:avLst/>
                <a:gdLst>
                  <a:gd name="T0" fmla="*/ 132 w 180"/>
                  <a:gd name="T1" fmla="*/ 36 h 36"/>
                  <a:gd name="T2" fmla="*/ 180 w 180"/>
                  <a:gd name="T3" fmla="*/ 0 h 36"/>
                  <a:gd name="T4" fmla="*/ 48 w 180"/>
                  <a:gd name="T5" fmla="*/ 0 h 36"/>
                  <a:gd name="T6" fmla="*/ 0 w 180"/>
                  <a:gd name="T7" fmla="*/ 36 h 36"/>
                  <a:gd name="T8" fmla="*/ 132 w 18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36">
                    <a:moveTo>
                      <a:pt x="132" y="36"/>
                    </a:moveTo>
                    <a:lnTo>
                      <a:pt x="180" y="0"/>
                    </a:lnTo>
                    <a:lnTo>
                      <a:pt x="48" y="0"/>
                    </a:lnTo>
                    <a:lnTo>
                      <a:pt x="0" y="36"/>
                    </a:lnTo>
                    <a:lnTo>
                      <a:pt x="132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0" name="Freeform 173"/>
              <p:cNvSpPr>
                <a:spLocks/>
              </p:cNvSpPr>
              <p:nvPr/>
            </p:nvSpPr>
            <p:spPr bwMode="auto">
              <a:xfrm>
                <a:off x="3017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1" name="Freeform 174"/>
              <p:cNvSpPr>
                <a:spLocks/>
              </p:cNvSpPr>
              <p:nvPr/>
            </p:nvSpPr>
            <p:spPr bwMode="auto">
              <a:xfrm>
                <a:off x="3017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2" name="Line 175"/>
              <p:cNvSpPr>
                <a:spLocks noChangeShapeType="1"/>
              </p:cNvSpPr>
              <p:nvPr/>
            </p:nvSpPr>
            <p:spPr bwMode="auto">
              <a:xfrm>
                <a:off x="2933" y="2411"/>
                <a:ext cx="132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3" name="Freeform 176"/>
              <p:cNvSpPr>
                <a:spLocks/>
              </p:cNvSpPr>
              <p:nvPr/>
            </p:nvSpPr>
            <p:spPr bwMode="auto">
              <a:xfrm>
                <a:off x="2885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  <a:gd name="T12" fmla="*/ 48 w 4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4" name="Freeform 177"/>
              <p:cNvSpPr>
                <a:spLocks/>
              </p:cNvSpPr>
              <p:nvPr/>
            </p:nvSpPr>
            <p:spPr bwMode="auto">
              <a:xfrm>
                <a:off x="2885" y="2411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48 w 48"/>
                  <a:gd name="T3" fmla="*/ 0 h 36"/>
                  <a:gd name="T4" fmla="*/ 48 w 48"/>
                  <a:gd name="T5" fmla="*/ 2 h 36"/>
                  <a:gd name="T6" fmla="*/ 2 w 48"/>
                  <a:gd name="T7" fmla="*/ 36 h 36"/>
                  <a:gd name="T8" fmla="*/ 0 w 48"/>
                  <a:gd name="T9" fmla="*/ 36 h 36"/>
                  <a:gd name="T10" fmla="*/ 0 w 48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5" name="Line 178"/>
              <p:cNvSpPr>
                <a:spLocks noChangeShapeType="1"/>
              </p:cNvSpPr>
              <p:nvPr/>
            </p:nvSpPr>
            <p:spPr bwMode="auto">
              <a:xfrm>
                <a:off x="2885" y="2447"/>
                <a:ext cx="134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6" name="Line 179"/>
              <p:cNvSpPr>
                <a:spLocks noChangeShapeType="1"/>
              </p:cNvSpPr>
              <p:nvPr/>
            </p:nvSpPr>
            <p:spPr bwMode="auto">
              <a:xfrm>
                <a:off x="3017" y="2447"/>
                <a:ext cx="0" cy="0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7" name="Freeform 180"/>
              <p:cNvSpPr>
                <a:spLocks/>
              </p:cNvSpPr>
              <p:nvPr/>
            </p:nvSpPr>
            <p:spPr bwMode="auto">
              <a:xfrm>
                <a:off x="1465" y="2661"/>
                <a:ext cx="1652" cy="0"/>
              </a:xfrm>
              <a:custGeom>
                <a:avLst/>
                <a:gdLst>
                  <a:gd name="T0" fmla="*/ 0 w 1652"/>
                  <a:gd name="T1" fmla="*/ 1652 w 1652"/>
                  <a:gd name="T2" fmla="*/ 0 w 16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52">
                    <a:moveTo>
                      <a:pt x="0" y="0"/>
                    </a:moveTo>
                    <a:lnTo>
                      <a:pt x="16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8" name="Freeform 181"/>
              <p:cNvSpPr>
                <a:spLocks/>
              </p:cNvSpPr>
              <p:nvPr/>
            </p:nvSpPr>
            <p:spPr bwMode="auto">
              <a:xfrm>
                <a:off x="1465" y="2661"/>
                <a:ext cx="1652" cy="0"/>
              </a:xfrm>
              <a:custGeom>
                <a:avLst/>
                <a:gdLst>
                  <a:gd name="T0" fmla="*/ 0 w 1652"/>
                  <a:gd name="T1" fmla="*/ 1652 w 1652"/>
                  <a:gd name="T2" fmla="*/ 0 w 16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652">
                    <a:moveTo>
                      <a:pt x="0" y="0"/>
                    </a:moveTo>
                    <a:lnTo>
                      <a:pt x="165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29" name="Line 182"/>
              <p:cNvSpPr>
                <a:spLocks noChangeShapeType="1"/>
              </p:cNvSpPr>
              <p:nvPr/>
            </p:nvSpPr>
            <p:spPr bwMode="auto">
              <a:xfrm>
                <a:off x="1465" y="2661"/>
                <a:ext cx="1652" cy="0"/>
              </a:xfrm>
              <a:prstGeom prst="line">
                <a:avLst/>
              </a:prstGeom>
              <a:noFill/>
              <a:ln w="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0" name="Freeform 183"/>
              <p:cNvSpPr>
                <a:spLocks/>
              </p:cNvSpPr>
              <p:nvPr/>
            </p:nvSpPr>
            <p:spPr bwMode="auto">
              <a:xfrm>
                <a:off x="1465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1" name="Freeform 184"/>
              <p:cNvSpPr>
                <a:spLocks/>
              </p:cNvSpPr>
              <p:nvPr/>
            </p:nvSpPr>
            <p:spPr bwMode="auto">
              <a:xfrm>
                <a:off x="1465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2" name="Line 185"/>
              <p:cNvSpPr>
                <a:spLocks noChangeShapeType="1"/>
              </p:cNvSpPr>
              <p:nvPr/>
            </p:nvSpPr>
            <p:spPr bwMode="auto">
              <a:xfrm>
                <a:off x="1465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3" name="Freeform 186"/>
              <p:cNvSpPr>
                <a:spLocks/>
              </p:cNvSpPr>
              <p:nvPr/>
            </p:nvSpPr>
            <p:spPr bwMode="auto">
              <a:xfrm>
                <a:off x="179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4" name="Freeform 187"/>
              <p:cNvSpPr>
                <a:spLocks/>
              </p:cNvSpPr>
              <p:nvPr/>
            </p:nvSpPr>
            <p:spPr bwMode="auto">
              <a:xfrm>
                <a:off x="179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5" name="Line 188"/>
              <p:cNvSpPr>
                <a:spLocks noChangeShapeType="1"/>
              </p:cNvSpPr>
              <p:nvPr/>
            </p:nvSpPr>
            <p:spPr bwMode="auto">
              <a:xfrm>
                <a:off x="1797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6" name="Freeform 189"/>
              <p:cNvSpPr>
                <a:spLocks/>
              </p:cNvSpPr>
              <p:nvPr/>
            </p:nvSpPr>
            <p:spPr bwMode="auto">
              <a:xfrm>
                <a:off x="212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7" name="Freeform 190"/>
              <p:cNvSpPr>
                <a:spLocks/>
              </p:cNvSpPr>
              <p:nvPr/>
            </p:nvSpPr>
            <p:spPr bwMode="auto">
              <a:xfrm>
                <a:off x="212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8" name="Line 191"/>
              <p:cNvSpPr>
                <a:spLocks noChangeShapeType="1"/>
              </p:cNvSpPr>
              <p:nvPr/>
            </p:nvSpPr>
            <p:spPr bwMode="auto">
              <a:xfrm>
                <a:off x="2127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39" name="Freeform 192"/>
              <p:cNvSpPr>
                <a:spLocks/>
              </p:cNvSpPr>
              <p:nvPr/>
            </p:nvSpPr>
            <p:spPr bwMode="auto">
              <a:xfrm>
                <a:off x="2459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0" name="Freeform 193"/>
              <p:cNvSpPr>
                <a:spLocks/>
              </p:cNvSpPr>
              <p:nvPr/>
            </p:nvSpPr>
            <p:spPr bwMode="auto">
              <a:xfrm>
                <a:off x="2459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1" name="Line 194"/>
              <p:cNvSpPr>
                <a:spLocks noChangeShapeType="1"/>
              </p:cNvSpPr>
              <p:nvPr/>
            </p:nvSpPr>
            <p:spPr bwMode="auto">
              <a:xfrm>
                <a:off x="2459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2" name="Freeform 195"/>
              <p:cNvSpPr>
                <a:spLocks/>
              </p:cNvSpPr>
              <p:nvPr/>
            </p:nvSpPr>
            <p:spPr bwMode="auto">
              <a:xfrm>
                <a:off x="278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3" name="Freeform 196"/>
              <p:cNvSpPr>
                <a:spLocks/>
              </p:cNvSpPr>
              <p:nvPr/>
            </p:nvSpPr>
            <p:spPr bwMode="auto">
              <a:xfrm>
                <a:off x="278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4" name="Line 197"/>
              <p:cNvSpPr>
                <a:spLocks noChangeShapeType="1"/>
              </p:cNvSpPr>
              <p:nvPr/>
            </p:nvSpPr>
            <p:spPr bwMode="auto">
              <a:xfrm>
                <a:off x="2787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5" name="Freeform 198"/>
              <p:cNvSpPr>
                <a:spLocks/>
              </p:cNvSpPr>
              <p:nvPr/>
            </p:nvSpPr>
            <p:spPr bwMode="auto">
              <a:xfrm>
                <a:off x="311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1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6" name="Freeform 199"/>
              <p:cNvSpPr>
                <a:spLocks/>
              </p:cNvSpPr>
              <p:nvPr/>
            </p:nvSpPr>
            <p:spPr bwMode="auto">
              <a:xfrm>
                <a:off x="3117" y="2661"/>
                <a:ext cx="0" cy="14"/>
              </a:xfrm>
              <a:custGeom>
                <a:avLst/>
                <a:gdLst>
                  <a:gd name="T0" fmla="*/ 0 h 14"/>
                  <a:gd name="T1" fmla="*/ 14 h 14"/>
                  <a:gd name="T2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7" name="Line 200"/>
              <p:cNvSpPr>
                <a:spLocks noChangeShapeType="1"/>
              </p:cNvSpPr>
              <p:nvPr/>
            </p:nvSpPr>
            <p:spPr bwMode="auto">
              <a:xfrm>
                <a:off x="3117" y="2661"/>
                <a:ext cx="0" cy="14"/>
              </a:xfrm>
              <a:prstGeom prst="line">
                <a:avLst/>
              </a:prstGeom>
              <a:noFill/>
              <a:ln w="0">
                <a:solidFill>
                  <a:srgbClr val="A51D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8" name="Line 201"/>
              <p:cNvSpPr>
                <a:spLocks noChangeShapeType="1"/>
              </p:cNvSpPr>
              <p:nvPr/>
            </p:nvSpPr>
            <p:spPr bwMode="auto">
              <a:xfrm flipH="1">
                <a:off x="2967" y="2391"/>
                <a:ext cx="440" cy="128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49" name="Freeform 202"/>
              <p:cNvSpPr>
                <a:spLocks/>
              </p:cNvSpPr>
              <p:nvPr/>
            </p:nvSpPr>
            <p:spPr bwMode="auto">
              <a:xfrm>
                <a:off x="2935" y="2495"/>
                <a:ext cx="52" cy="38"/>
              </a:xfrm>
              <a:custGeom>
                <a:avLst/>
                <a:gdLst>
                  <a:gd name="T0" fmla="*/ 0 w 52"/>
                  <a:gd name="T1" fmla="*/ 34 h 38"/>
                  <a:gd name="T2" fmla="*/ 40 w 52"/>
                  <a:gd name="T3" fmla="*/ 0 h 38"/>
                  <a:gd name="T4" fmla="*/ 36 w 52"/>
                  <a:gd name="T5" fmla="*/ 22 h 38"/>
                  <a:gd name="T6" fmla="*/ 52 w 52"/>
                  <a:gd name="T7" fmla="*/ 38 h 38"/>
                  <a:gd name="T8" fmla="*/ 0 w 52"/>
                  <a:gd name="T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8">
                    <a:moveTo>
                      <a:pt x="0" y="34"/>
                    </a:moveTo>
                    <a:lnTo>
                      <a:pt x="40" y="0"/>
                    </a:lnTo>
                    <a:lnTo>
                      <a:pt x="36" y="22"/>
                    </a:lnTo>
                    <a:lnTo>
                      <a:pt x="52" y="3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50" name="Freeform 203"/>
              <p:cNvSpPr>
                <a:spLocks/>
              </p:cNvSpPr>
              <p:nvPr/>
            </p:nvSpPr>
            <p:spPr bwMode="auto">
              <a:xfrm>
                <a:off x="2935" y="2495"/>
                <a:ext cx="52" cy="38"/>
              </a:xfrm>
              <a:custGeom>
                <a:avLst/>
                <a:gdLst>
                  <a:gd name="T0" fmla="*/ 0 w 52"/>
                  <a:gd name="T1" fmla="*/ 34 h 38"/>
                  <a:gd name="T2" fmla="*/ 40 w 52"/>
                  <a:gd name="T3" fmla="*/ 0 h 38"/>
                  <a:gd name="T4" fmla="*/ 36 w 52"/>
                  <a:gd name="T5" fmla="*/ 22 h 38"/>
                  <a:gd name="T6" fmla="*/ 52 w 52"/>
                  <a:gd name="T7" fmla="*/ 38 h 38"/>
                  <a:gd name="T8" fmla="*/ 0 w 52"/>
                  <a:gd name="T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8">
                    <a:moveTo>
                      <a:pt x="0" y="34"/>
                    </a:moveTo>
                    <a:lnTo>
                      <a:pt x="40" y="0"/>
                    </a:lnTo>
                    <a:lnTo>
                      <a:pt x="36" y="22"/>
                    </a:lnTo>
                    <a:lnTo>
                      <a:pt x="52" y="38"/>
                    </a:lnTo>
                    <a:lnTo>
                      <a:pt x="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51" name="Line 204"/>
              <p:cNvSpPr>
                <a:spLocks noChangeShapeType="1"/>
              </p:cNvSpPr>
              <p:nvPr/>
            </p:nvSpPr>
            <p:spPr bwMode="auto">
              <a:xfrm flipH="1">
                <a:off x="2645" y="2115"/>
                <a:ext cx="578" cy="280"/>
              </a:xfrm>
              <a:prstGeom prst="line">
                <a:avLst/>
              </a:prstGeom>
              <a:noFill/>
              <a:ln w="6350">
                <a:solidFill>
                  <a:srgbClr val="FF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  <p:sp>
            <p:nvSpPr>
              <p:cNvPr id="20752" name="Freeform 205"/>
              <p:cNvSpPr>
                <a:spLocks/>
              </p:cNvSpPr>
              <p:nvPr/>
            </p:nvSpPr>
            <p:spPr bwMode="auto">
              <a:xfrm>
                <a:off x="2615" y="2373"/>
                <a:ext cx="50" cy="38"/>
              </a:xfrm>
              <a:custGeom>
                <a:avLst/>
                <a:gdLst>
                  <a:gd name="T0" fmla="*/ 0 w 50"/>
                  <a:gd name="T1" fmla="*/ 38 h 38"/>
                  <a:gd name="T2" fmla="*/ 34 w 50"/>
                  <a:gd name="T3" fmla="*/ 0 h 38"/>
                  <a:gd name="T4" fmla="*/ 32 w 50"/>
                  <a:gd name="T5" fmla="*/ 22 h 38"/>
                  <a:gd name="T6" fmla="*/ 50 w 50"/>
                  <a:gd name="T7" fmla="*/ 34 h 38"/>
                  <a:gd name="T8" fmla="*/ 0 w 50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8">
                    <a:moveTo>
                      <a:pt x="0" y="38"/>
                    </a:moveTo>
                    <a:lnTo>
                      <a:pt x="34" y="0"/>
                    </a:lnTo>
                    <a:lnTo>
                      <a:pt x="32" y="22"/>
                    </a:lnTo>
                    <a:lnTo>
                      <a:pt x="50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16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800"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5" name="Freeform 207"/>
            <p:cNvSpPr>
              <a:spLocks/>
            </p:cNvSpPr>
            <p:nvPr/>
          </p:nvSpPr>
          <p:spPr bwMode="auto">
            <a:xfrm>
              <a:off x="4151313" y="3767138"/>
              <a:ext cx="79375" cy="60325"/>
            </a:xfrm>
            <a:custGeom>
              <a:avLst/>
              <a:gdLst>
                <a:gd name="T0" fmla="*/ 0 w 50"/>
                <a:gd name="T1" fmla="*/ 38 h 38"/>
                <a:gd name="T2" fmla="*/ 34 w 50"/>
                <a:gd name="T3" fmla="*/ 0 h 38"/>
                <a:gd name="T4" fmla="*/ 32 w 50"/>
                <a:gd name="T5" fmla="*/ 22 h 38"/>
                <a:gd name="T6" fmla="*/ 50 w 50"/>
                <a:gd name="T7" fmla="*/ 34 h 38"/>
                <a:gd name="T8" fmla="*/ 0 w 5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50" y="34"/>
                  </a:lnTo>
                  <a:lnTo>
                    <a:pt x="0" y="3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Line 208"/>
            <p:cNvSpPr>
              <a:spLocks noChangeShapeType="1"/>
            </p:cNvSpPr>
            <p:nvPr/>
          </p:nvSpPr>
          <p:spPr bwMode="auto">
            <a:xfrm flipH="1">
              <a:off x="3144838" y="2617788"/>
              <a:ext cx="1041400" cy="4794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209"/>
            <p:cNvSpPr>
              <a:spLocks/>
            </p:cNvSpPr>
            <p:nvPr/>
          </p:nvSpPr>
          <p:spPr bwMode="auto">
            <a:xfrm>
              <a:off x="3097213" y="3059113"/>
              <a:ext cx="82550" cy="60325"/>
            </a:xfrm>
            <a:custGeom>
              <a:avLst/>
              <a:gdLst>
                <a:gd name="T0" fmla="*/ 0 w 52"/>
                <a:gd name="T1" fmla="*/ 38 h 38"/>
                <a:gd name="T2" fmla="*/ 34 w 52"/>
                <a:gd name="T3" fmla="*/ 0 h 38"/>
                <a:gd name="T4" fmla="*/ 32 w 52"/>
                <a:gd name="T5" fmla="*/ 24 h 38"/>
                <a:gd name="T6" fmla="*/ 52 w 52"/>
                <a:gd name="T7" fmla="*/ 36 h 38"/>
                <a:gd name="T8" fmla="*/ 0 w 5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38"/>
                  </a:moveTo>
                  <a:lnTo>
                    <a:pt x="34" y="0"/>
                  </a:lnTo>
                  <a:lnTo>
                    <a:pt x="32" y="24"/>
                  </a:lnTo>
                  <a:lnTo>
                    <a:pt x="52" y="36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210"/>
            <p:cNvSpPr>
              <a:spLocks/>
            </p:cNvSpPr>
            <p:nvPr/>
          </p:nvSpPr>
          <p:spPr bwMode="auto">
            <a:xfrm>
              <a:off x="3097213" y="3059113"/>
              <a:ext cx="82550" cy="60325"/>
            </a:xfrm>
            <a:custGeom>
              <a:avLst/>
              <a:gdLst>
                <a:gd name="T0" fmla="*/ 0 w 52"/>
                <a:gd name="T1" fmla="*/ 38 h 38"/>
                <a:gd name="T2" fmla="*/ 34 w 52"/>
                <a:gd name="T3" fmla="*/ 0 h 38"/>
                <a:gd name="T4" fmla="*/ 32 w 52"/>
                <a:gd name="T5" fmla="*/ 24 h 38"/>
                <a:gd name="T6" fmla="*/ 52 w 52"/>
                <a:gd name="T7" fmla="*/ 36 h 38"/>
                <a:gd name="T8" fmla="*/ 0 w 5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0" y="38"/>
                  </a:moveTo>
                  <a:lnTo>
                    <a:pt x="34" y="0"/>
                  </a:lnTo>
                  <a:lnTo>
                    <a:pt x="32" y="24"/>
                  </a:lnTo>
                  <a:lnTo>
                    <a:pt x="52" y="36"/>
                  </a:lnTo>
                  <a:lnTo>
                    <a:pt x="0" y="3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Line 211"/>
            <p:cNvSpPr>
              <a:spLocks noChangeShapeType="1"/>
            </p:cNvSpPr>
            <p:nvPr/>
          </p:nvSpPr>
          <p:spPr bwMode="auto">
            <a:xfrm flipH="1">
              <a:off x="2589213" y="2309813"/>
              <a:ext cx="479425" cy="62865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Freeform 212"/>
            <p:cNvSpPr>
              <a:spLocks/>
            </p:cNvSpPr>
            <p:nvPr/>
          </p:nvSpPr>
          <p:spPr bwMode="auto">
            <a:xfrm>
              <a:off x="2557463" y="2903538"/>
              <a:ext cx="69850" cy="79375"/>
            </a:xfrm>
            <a:custGeom>
              <a:avLst/>
              <a:gdLst>
                <a:gd name="T0" fmla="*/ 0 w 44"/>
                <a:gd name="T1" fmla="*/ 50 h 50"/>
                <a:gd name="T2" fmla="*/ 14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4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Freeform 213"/>
            <p:cNvSpPr>
              <a:spLocks/>
            </p:cNvSpPr>
            <p:nvPr/>
          </p:nvSpPr>
          <p:spPr bwMode="auto">
            <a:xfrm>
              <a:off x="2557463" y="2903538"/>
              <a:ext cx="69850" cy="79375"/>
            </a:xfrm>
            <a:custGeom>
              <a:avLst/>
              <a:gdLst>
                <a:gd name="T0" fmla="*/ 0 w 44"/>
                <a:gd name="T1" fmla="*/ 50 h 50"/>
                <a:gd name="T2" fmla="*/ 14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4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 w="9525">
              <a:solidFill>
                <a:srgbClr val="FF66C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Line 214"/>
            <p:cNvSpPr>
              <a:spLocks noChangeShapeType="1"/>
            </p:cNvSpPr>
            <p:nvPr/>
          </p:nvSpPr>
          <p:spPr bwMode="auto">
            <a:xfrm flipH="1">
              <a:off x="3687763" y="2960688"/>
              <a:ext cx="1108075" cy="61277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Freeform 215"/>
            <p:cNvSpPr>
              <a:spLocks/>
            </p:cNvSpPr>
            <p:nvPr/>
          </p:nvSpPr>
          <p:spPr bwMode="auto">
            <a:xfrm>
              <a:off x="3640138" y="3538538"/>
              <a:ext cx="79375" cy="63500"/>
            </a:xfrm>
            <a:custGeom>
              <a:avLst/>
              <a:gdLst>
                <a:gd name="T0" fmla="*/ 0 w 50"/>
                <a:gd name="T1" fmla="*/ 40 h 40"/>
                <a:gd name="T2" fmla="*/ 32 w 50"/>
                <a:gd name="T3" fmla="*/ 0 h 40"/>
                <a:gd name="T4" fmla="*/ 32 w 50"/>
                <a:gd name="T5" fmla="*/ 22 h 40"/>
                <a:gd name="T6" fmla="*/ 50 w 50"/>
                <a:gd name="T7" fmla="*/ 34 h 40"/>
                <a:gd name="T8" fmla="*/ 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40"/>
                  </a:moveTo>
                  <a:lnTo>
                    <a:pt x="32" y="0"/>
                  </a:lnTo>
                  <a:lnTo>
                    <a:pt x="32" y="22"/>
                  </a:lnTo>
                  <a:lnTo>
                    <a:pt x="50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Freeform 216"/>
            <p:cNvSpPr>
              <a:spLocks/>
            </p:cNvSpPr>
            <p:nvPr/>
          </p:nvSpPr>
          <p:spPr bwMode="auto">
            <a:xfrm>
              <a:off x="3640138" y="3538538"/>
              <a:ext cx="79375" cy="63500"/>
            </a:xfrm>
            <a:custGeom>
              <a:avLst/>
              <a:gdLst>
                <a:gd name="T0" fmla="*/ 0 w 50"/>
                <a:gd name="T1" fmla="*/ 40 h 40"/>
                <a:gd name="T2" fmla="*/ 32 w 50"/>
                <a:gd name="T3" fmla="*/ 0 h 40"/>
                <a:gd name="T4" fmla="*/ 32 w 50"/>
                <a:gd name="T5" fmla="*/ 22 h 40"/>
                <a:gd name="T6" fmla="*/ 50 w 50"/>
                <a:gd name="T7" fmla="*/ 34 h 40"/>
                <a:gd name="T8" fmla="*/ 0 w 5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0">
                  <a:moveTo>
                    <a:pt x="0" y="40"/>
                  </a:moveTo>
                  <a:lnTo>
                    <a:pt x="32" y="0"/>
                  </a:lnTo>
                  <a:lnTo>
                    <a:pt x="32" y="22"/>
                  </a:lnTo>
                  <a:lnTo>
                    <a:pt x="50" y="34"/>
                  </a:lnTo>
                  <a:lnTo>
                    <a:pt x="0" y="4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217"/>
            <p:cNvSpPr>
              <a:spLocks noChangeArrowheads="1"/>
            </p:cNvSpPr>
            <p:nvPr/>
          </p:nvSpPr>
          <p:spPr bwMode="auto">
            <a:xfrm>
              <a:off x="4189413" y="2541588"/>
              <a:ext cx="1238250" cy="16510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Rectangle 218"/>
            <p:cNvSpPr>
              <a:spLocks noChangeArrowheads="1"/>
            </p:cNvSpPr>
            <p:nvPr/>
          </p:nvSpPr>
          <p:spPr bwMode="auto">
            <a:xfrm>
              <a:off x="4189413" y="2541588"/>
              <a:ext cx="12382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Rectangle 219"/>
            <p:cNvSpPr>
              <a:spLocks noChangeArrowheads="1"/>
            </p:cNvSpPr>
            <p:nvPr/>
          </p:nvSpPr>
          <p:spPr bwMode="auto">
            <a:xfrm>
              <a:off x="4799013" y="2868613"/>
              <a:ext cx="1238250" cy="165100"/>
            </a:xfrm>
            <a:prstGeom prst="rect">
              <a:avLst/>
            </a:prstGeom>
            <a:solidFill>
              <a:srgbClr val="EB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Rectangle 220"/>
            <p:cNvSpPr>
              <a:spLocks noChangeArrowheads="1"/>
            </p:cNvSpPr>
            <p:nvPr/>
          </p:nvSpPr>
          <p:spPr bwMode="auto">
            <a:xfrm>
              <a:off x="4799013" y="2868613"/>
              <a:ext cx="12382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Rectangle 221"/>
            <p:cNvSpPr>
              <a:spLocks noChangeArrowheads="1"/>
            </p:cNvSpPr>
            <p:nvPr/>
          </p:nvSpPr>
          <p:spPr bwMode="auto">
            <a:xfrm>
              <a:off x="5119688" y="3265488"/>
              <a:ext cx="1165225" cy="1651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Rectangle 222"/>
            <p:cNvSpPr>
              <a:spLocks noChangeArrowheads="1"/>
            </p:cNvSpPr>
            <p:nvPr/>
          </p:nvSpPr>
          <p:spPr bwMode="auto">
            <a:xfrm>
              <a:off x="5119688" y="3265488"/>
              <a:ext cx="1165225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Rectangle 223"/>
            <p:cNvSpPr>
              <a:spLocks noChangeArrowheads="1"/>
            </p:cNvSpPr>
            <p:nvPr/>
          </p:nvSpPr>
          <p:spPr bwMode="auto">
            <a:xfrm>
              <a:off x="5402263" y="3624263"/>
              <a:ext cx="1336675" cy="32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Rectangle 224"/>
            <p:cNvSpPr>
              <a:spLocks noChangeArrowheads="1"/>
            </p:cNvSpPr>
            <p:nvPr/>
          </p:nvSpPr>
          <p:spPr bwMode="auto">
            <a:xfrm>
              <a:off x="5402263" y="3624263"/>
              <a:ext cx="1336675" cy="3238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0" name="Rectangle 225"/>
            <p:cNvSpPr>
              <a:spLocks noChangeArrowheads="1"/>
            </p:cNvSpPr>
            <p:nvPr/>
          </p:nvSpPr>
          <p:spPr bwMode="auto">
            <a:xfrm>
              <a:off x="3071813" y="2214563"/>
              <a:ext cx="1327150" cy="165100"/>
            </a:xfrm>
            <a:prstGeom prst="rect">
              <a:avLst/>
            </a:prstGeom>
            <a:solidFill>
              <a:srgbClr val="DD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1" name="Rectangle 226"/>
            <p:cNvSpPr>
              <a:spLocks noChangeArrowheads="1"/>
            </p:cNvSpPr>
            <p:nvPr/>
          </p:nvSpPr>
          <p:spPr bwMode="auto">
            <a:xfrm>
              <a:off x="3071813" y="2214563"/>
              <a:ext cx="1327150" cy="1651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83" name="Rectangle 227"/>
            <p:cNvSpPr>
              <a:spLocks noChangeArrowheads="1"/>
            </p:cNvSpPr>
            <p:nvPr/>
          </p:nvSpPr>
          <p:spPr bwMode="auto">
            <a:xfrm>
              <a:off x="4227513" y="2570163"/>
              <a:ext cx="113653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existante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494" name="Rectangle 238"/>
            <p:cNvSpPr>
              <a:spLocks noChangeArrowheads="1"/>
            </p:cNvSpPr>
            <p:nvPr/>
          </p:nvSpPr>
          <p:spPr bwMode="auto">
            <a:xfrm>
              <a:off x="5164138" y="3290888"/>
              <a:ext cx="10435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utilisée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04" name="Rectangle 248"/>
            <p:cNvSpPr>
              <a:spLocks noChangeArrowheads="1"/>
            </p:cNvSpPr>
            <p:nvPr/>
          </p:nvSpPr>
          <p:spPr bwMode="auto">
            <a:xfrm>
              <a:off x="3138488" y="2235558"/>
              <a:ext cx="117820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annoncée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16" name="Rectangle 260"/>
            <p:cNvSpPr>
              <a:spLocks noChangeArrowheads="1"/>
            </p:cNvSpPr>
            <p:nvPr/>
          </p:nvSpPr>
          <p:spPr bwMode="auto">
            <a:xfrm>
              <a:off x="5459413" y="3671888"/>
              <a:ext cx="120385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réellement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fournie au consultant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0541" name="Rectangle 285"/>
            <p:cNvSpPr>
              <a:spLocks noChangeArrowheads="1"/>
            </p:cNvSpPr>
            <p:nvPr/>
          </p:nvSpPr>
          <p:spPr bwMode="auto">
            <a:xfrm>
              <a:off x="4843463" y="2900363"/>
              <a:ext cx="112370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Documentation utilisable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11325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CIBLER LA RECHERCHE D’INFORMATIONS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70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SCHÉMA GÉNÉRAL DE TRAITEMENT DES DONÉES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3492500" y="2855913"/>
            <a:ext cx="990600" cy="7620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492500" y="2855913"/>
            <a:ext cx="990600" cy="762000"/>
          </a:xfrm>
          <a:prstGeom prst="rect">
            <a:avLst/>
          </a:prstGeom>
          <a:noFill/>
          <a:ln w="1270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4022725" y="2513013"/>
            <a:ext cx="990600" cy="762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4022725" y="2513013"/>
            <a:ext cx="990600" cy="762000"/>
          </a:xfrm>
          <a:prstGeom prst="rect">
            <a:avLst/>
          </a:prstGeom>
          <a:noFill/>
          <a:ln w="1270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4022725" y="2855913"/>
            <a:ext cx="460375" cy="419100"/>
          </a:xfrm>
          <a:prstGeom prst="rect">
            <a:avLst/>
          </a:pr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4022725" y="2855913"/>
            <a:ext cx="460375" cy="419100"/>
          </a:xfrm>
          <a:prstGeom prst="rect">
            <a:avLst/>
          </a:prstGeom>
          <a:noFill/>
          <a:ln w="12700">
            <a:solidFill>
              <a:srgbClr val="C169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2809875" y="2424113"/>
            <a:ext cx="1428750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809875" y="2424113"/>
            <a:ext cx="1428750" cy="193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2146300" y="2754313"/>
            <a:ext cx="1546225" cy="1936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146300" y="2754313"/>
            <a:ext cx="1546225" cy="193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6003925" y="3779838"/>
            <a:ext cx="990600" cy="758825"/>
          </a:xfrm>
          <a:prstGeom prst="rect">
            <a:avLst/>
          </a:prstGeom>
          <a:solidFill>
            <a:srgbClr val="F8EBE7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6003925" y="3779838"/>
            <a:ext cx="990600" cy="758825"/>
          </a:xfrm>
          <a:prstGeom prst="rect">
            <a:avLst/>
          </a:prstGeom>
          <a:noFill/>
          <a:ln w="1270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6267450" y="3779838"/>
            <a:ext cx="727075" cy="603250"/>
          </a:xfrm>
          <a:prstGeom prst="rect">
            <a:avLst/>
          </a:pr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6267450" y="3779838"/>
            <a:ext cx="727075" cy="603250"/>
          </a:xfrm>
          <a:prstGeom prst="rect">
            <a:avLst/>
          </a:prstGeom>
          <a:noFill/>
          <a:ln w="1270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6534150" y="3779838"/>
            <a:ext cx="460375" cy="415925"/>
          </a:xfrm>
          <a:prstGeom prst="rect">
            <a:avLst/>
          </a:pr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6534150" y="3779838"/>
            <a:ext cx="460375" cy="415925"/>
          </a:xfrm>
          <a:prstGeom prst="rect">
            <a:avLst/>
          </a:prstGeom>
          <a:noFill/>
          <a:ln w="1270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4251325" y="3624263"/>
            <a:ext cx="1657350" cy="520700"/>
          </a:xfrm>
          <a:custGeom>
            <a:avLst/>
            <a:gdLst>
              <a:gd name="T0" fmla="*/ 0 w 1044"/>
              <a:gd name="T1" fmla="*/ 0 h 328"/>
              <a:gd name="T2" fmla="*/ 0 w 1044"/>
              <a:gd name="T3" fmla="*/ 328 h 328"/>
              <a:gd name="T4" fmla="*/ 1044 w 1044"/>
              <a:gd name="T5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4" h="328">
                <a:moveTo>
                  <a:pt x="0" y="0"/>
                </a:moveTo>
                <a:lnTo>
                  <a:pt x="0" y="328"/>
                </a:lnTo>
                <a:lnTo>
                  <a:pt x="1044" y="328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876925" y="4100513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6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6" y="28"/>
                </a:lnTo>
                <a:lnTo>
                  <a:pt x="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76925" y="4100513"/>
            <a:ext cx="114300" cy="92075"/>
          </a:xfrm>
          <a:custGeom>
            <a:avLst/>
            <a:gdLst>
              <a:gd name="T0" fmla="*/ 72 w 72"/>
              <a:gd name="T1" fmla="*/ 28 h 58"/>
              <a:gd name="T2" fmla="*/ 0 w 72"/>
              <a:gd name="T3" fmla="*/ 58 h 58"/>
              <a:gd name="T4" fmla="*/ 16 w 72"/>
              <a:gd name="T5" fmla="*/ 28 h 58"/>
              <a:gd name="T6" fmla="*/ 0 w 72"/>
              <a:gd name="T7" fmla="*/ 0 h 58"/>
              <a:gd name="T8" fmla="*/ 72 w 72"/>
              <a:gd name="T9" fmla="*/ 2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8">
                <a:moveTo>
                  <a:pt x="72" y="28"/>
                </a:moveTo>
                <a:lnTo>
                  <a:pt x="0" y="58"/>
                </a:lnTo>
                <a:lnTo>
                  <a:pt x="16" y="28"/>
                </a:lnTo>
                <a:lnTo>
                  <a:pt x="0" y="0"/>
                </a:lnTo>
                <a:lnTo>
                  <a:pt x="72" y="2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28" name="Rectangle 25"/>
          <p:cNvSpPr>
            <a:spLocks noChangeArrowheads="1"/>
          </p:cNvSpPr>
          <p:nvPr/>
        </p:nvSpPr>
        <p:spPr bwMode="auto">
          <a:xfrm>
            <a:off x="3095625" y="4056063"/>
            <a:ext cx="12858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29" name="Rectangle 26"/>
          <p:cNvSpPr>
            <a:spLocks noChangeArrowheads="1"/>
          </p:cNvSpPr>
          <p:nvPr/>
        </p:nvSpPr>
        <p:spPr bwMode="auto">
          <a:xfrm>
            <a:off x="3095625" y="4056063"/>
            <a:ext cx="1285875" cy="193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1" name="Freeform 27"/>
          <p:cNvSpPr>
            <a:spLocks/>
          </p:cNvSpPr>
          <p:nvPr/>
        </p:nvSpPr>
        <p:spPr bwMode="auto">
          <a:xfrm>
            <a:off x="4314825" y="3135313"/>
            <a:ext cx="1349375" cy="438150"/>
          </a:xfrm>
          <a:custGeom>
            <a:avLst/>
            <a:gdLst>
              <a:gd name="T0" fmla="*/ 850 w 850"/>
              <a:gd name="T1" fmla="*/ 276 h 276"/>
              <a:gd name="T2" fmla="*/ 306 w 850"/>
              <a:gd name="T3" fmla="*/ 276 h 276"/>
              <a:gd name="T4" fmla="*/ 0 w 850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0" h="276">
                <a:moveTo>
                  <a:pt x="850" y="276"/>
                </a:moveTo>
                <a:lnTo>
                  <a:pt x="306" y="27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2" name="Freeform 28"/>
          <p:cNvSpPr>
            <a:spLocks/>
          </p:cNvSpPr>
          <p:nvPr/>
        </p:nvSpPr>
        <p:spPr bwMode="auto">
          <a:xfrm>
            <a:off x="4254500" y="3081338"/>
            <a:ext cx="114300" cy="111125"/>
          </a:xfrm>
          <a:custGeom>
            <a:avLst/>
            <a:gdLst>
              <a:gd name="T0" fmla="*/ 0 w 72"/>
              <a:gd name="T1" fmla="*/ 0 h 70"/>
              <a:gd name="T2" fmla="*/ 72 w 72"/>
              <a:gd name="T3" fmla="*/ 26 h 70"/>
              <a:gd name="T4" fmla="*/ 40 w 72"/>
              <a:gd name="T5" fmla="*/ 36 h 70"/>
              <a:gd name="T6" fmla="*/ 34 w 72"/>
              <a:gd name="T7" fmla="*/ 70 h 70"/>
              <a:gd name="T8" fmla="*/ 0 w 72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0"/>
                </a:moveTo>
                <a:lnTo>
                  <a:pt x="72" y="26"/>
                </a:lnTo>
                <a:lnTo>
                  <a:pt x="40" y="36"/>
                </a:lnTo>
                <a:lnTo>
                  <a:pt x="34" y="7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3" name="Freeform 29"/>
          <p:cNvSpPr>
            <a:spLocks/>
          </p:cNvSpPr>
          <p:nvPr/>
        </p:nvSpPr>
        <p:spPr bwMode="auto">
          <a:xfrm>
            <a:off x="4254500" y="3081338"/>
            <a:ext cx="114300" cy="111125"/>
          </a:xfrm>
          <a:custGeom>
            <a:avLst/>
            <a:gdLst>
              <a:gd name="T0" fmla="*/ 0 w 72"/>
              <a:gd name="T1" fmla="*/ 0 h 70"/>
              <a:gd name="T2" fmla="*/ 72 w 72"/>
              <a:gd name="T3" fmla="*/ 26 h 70"/>
              <a:gd name="T4" fmla="*/ 40 w 72"/>
              <a:gd name="T5" fmla="*/ 36 h 70"/>
              <a:gd name="T6" fmla="*/ 34 w 72"/>
              <a:gd name="T7" fmla="*/ 70 h 70"/>
              <a:gd name="T8" fmla="*/ 0 w 72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0"/>
                </a:moveTo>
                <a:lnTo>
                  <a:pt x="72" y="26"/>
                </a:lnTo>
                <a:lnTo>
                  <a:pt x="40" y="36"/>
                </a:lnTo>
                <a:lnTo>
                  <a:pt x="34" y="7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4" name="Freeform 30"/>
          <p:cNvSpPr>
            <a:spLocks/>
          </p:cNvSpPr>
          <p:nvPr/>
        </p:nvSpPr>
        <p:spPr bwMode="auto">
          <a:xfrm>
            <a:off x="4848225" y="2665413"/>
            <a:ext cx="1352550" cy="368300"/>
          </a:xfrm>
          <a:custGeom>
            <a:avLst/>
            <a:gdLst>
              <a:gd name="T0" fmla="*/ 852 w 852"/>
              <a:gd name="T1" fmla="*/ 232 h 232"/>
              <a:gd name="T2" fmla="*/ 252 w 852"/>
              <a:gd name="T3" fmla="*/ 232 h 232"/>
              <a:gd name="T4" fmla="*/ 0 w 852"/>
              <a:gd name="T5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2" h="232">
                <a:moveTo>
                  <a:pt x="852" y="232"/>
                </a:moveTo>
                <a:lnTo>
                  <a:pt x="252" y="232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5" name="Freeform 31"/>
          <p:cNvSpPr>
            <a:spLocks/>
          </p:cNvSpPr>
          <p:nvPr/>
        </p:nvSpPr>
        <p:spPr bwMode="auto">
          <a:xfrm>
            <a:off x="4787900" y="2611438"/>
            <a:ext cx="114300" cy="111125"/>
          </a:xfrm>
          <a:custGeom>
            <a:avLst/>
            <a:gdLst>
              <a:gd name="T0" fmla="*/ 0 w 72"/>
              <a:gd name="T1" fmla="*/ 0 h 70"/>
              <a:gd name="T2" fmla="*/ 72 w 72"/>
              <a:gd name="T3" fmla="*/ 26 h 70"/>
              <a:gd name="T4" fmla="*/ 40 w 72"/>
              <a:gd name="T5" fmla="*/ 36 h 70"/>
              <a:gd name="T6" fmla="*/ 34 w 72"/>
              <a:gd name="T7" fmla="*/ 70 h 70"/>
              <a:gd name="T8" fmla="*/ 0 w 72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0"/>
                </a:moveTo>
                <a:lnTo>
                  <a:pt x="72" y="26"/>
                </a:lnTo>
                <a:lnTo>
                  <a:pt x="40" y="36"/>
                </a:lnTo>
                <a:lnTo>
                  <a:pt x="34" y="7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6" name="Freeform 32"/>
          <p:cNvSpPr>
            <a:spLocks/>
          </p:cNvSpPr>
          <p:nvPr/>
        </p:nvSpPr>
        <p:spPr bwMode="auto">
          <a:xfrm>
            <a:off x="4787900" y="2611438"/>
            <a:ext cx="114300" cy="111125"/>
          </a:xfrm>
          <a:custGeom>
            <a:avLst/>
            <a:gdLst>
              <a:gd name="T0" fmla="*/ 0 w 72"/>
              <a:gd name="T1" fmla="*/ 0 h 70"/>
              <a:gd name="T2" fmla="*/ 72 w 72"/>
              <a:gd name="T3" fmla="*/ 26 h 70"/>
              <a:gd name="T4" fmla="*/ 40 w 72"/>
              <a:gd name="T5" fmla="*/ 36 h 70"/>
              <a:gd name="T6" fmla="*/ 34 w 72"/>
              <a:gd name="T7" fmla="*/ 70 h 70"/>
              <a:gd name="T8" fmla="*/ 0 w 72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0">
                <a:moveTo>
                  <a:pt x="0" y="0"/>
                </a:moveTo>
                <a:lnTo>
                  <a:pt x="72" y="26"/>
                </a:lnTo>
                <a:lnTo>
                  <a:pt x="40" y="36"/>
                </a:lnTo>
                <a:lnTo>
                  <a:pt x="34" y="7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7" name="Freeform 33"/>
          <p:cNvSpPr>
            <a:spLocks/>
          </p:cNvSpPr>
          <p:nvPr/>
        </p:nvSpPr>
        <p:spPr bwMode="auto">
          <a:xfrm>
            <a:off x="4130675" y="3440113"/>
            <a:ext cx="1647825" cy="438150"/>
          </a:xfrm>
          <a:custGeom>
            <a:avLst/>
            <a:gdLst>
              <a:gd name="T0" fmla="*/ 1038 w 1038"/>
              <a:gd name="T1" fmla="*/ 276 h 276"/>
              <a:gd name="T2" fmla="*/ 308 w 1038"/>
              <a:gd name="T3" fmla="*/ 276 h 276"/>
              <a:gd name="T4" fmla="*/ 0 w 1038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8" h="276">
                <a:moveTo>
                  <a:pt x="1038" y="276"/>
                </a:moveTo>
                <a:lnTo>
                  <a:pt x="308" y="27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8" name="Freeform 34"/>
          <p:cNvSpPr>
            <a:spLocks/>
          </p:cNvSpPr>
          <p:nvPr/>
        </p:nvSpPr>
        <p:spPr bwMode="auto">
          <a:xfrm>
            <a:off x="4070350" y="3386138"/>
            <a:ext cx="117475" cy="111125"/>
          </a:xfrm>
          <a:custGeom>
            <a:avLst/>
            <a:gdLst>
              <a:gd name="T0" fmla="*/ 0 w 74"/>
              <a:gd name="T1" fmla="*/ 0 h 70"/>
              <a:gd name="T2" fmla="*/ 74 w 74"/>
              <a:gd name="T3" fmla="*/ 26 h 70"/>
              <a:gd name="T4" fmla="*/ 42 w 74"/>
              <a:gd name="T5" fmla="*/ 36 h 70"/>
              <a:gd name="T6" fmla="*/ 34 w 74"/>
              <a:gd name="T7" fmla="*/ 70 h 70"/>
              <a:gd name="T8" fmla="*/ 0 w 74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0">
                <a:moveTo>
                  <a:pt x="0" y="0"/>
                </a:moveTo>
                <a:lnTo>
                  <a:pt x="74" y="26"/>
                </a:lnTo>
                <a:lnTo>
                  <a:pt x="42" y="36"/>
                </a:lnTo>
                <a:lnTo>
                  <a:pt x="34" y="70"/>
                </a:lnTo>
                <a:lnTo>
                  <a:pt x="0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9" name="Freeform 35"/>
          <p:cNvSpPr>
            <a:spLocks/>
          </p:cNvSpPr>
          <p:nvPr/>
        </p:nvSpPr>
        <p:spPr bwMode="auto">
          <a:xfrm>
            <a:off x="4070350" y="3386138"/>
            <a:ext cx="117475" cy="111125"/>
          </a:xfrm>
          <a:custGeom>
            <a:avLst/>
            <a:gdLst>
              <a:gd name="T0" fmla="*/ 0 w 74"/>
              <a:gd name="T1" fmla="*/ 0 h 70"/>
              <a:gd name="T2" fmla="*/ 74 w 74"/>
              <a:gd name="T3" fmla="*/ 26 h 70"/>
              <a:gd name="T4" fmla="*/ 42 w 74"/>
              <a:gd name="T5" fmla="*/ 36 h 70"/>
              <a:gd name="T6" fmla="*/ 34 w 74"/>
              <a:gd name="T7" fmla="*/ 70 h 70"/>
              <a:gd name="T8" fmla="*/ 0 w 74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0">
                <a:moveTo>
                  <a:pt x="0" y="0"/>
                </a:moveTo>
                <a:lnTo>
                  <a:pt x="74" y="26"/>
                </a:lnTo>
                <a:lnTo>
                  <a:pt x="42" y="36"/>
                </a:lnTo>
                <a:lnTo>
                  <a:pt x="34" y="70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0" name="Line 36"/>
          <p:cNvSpPr>
            <a:spLocks noChangeShapeType="1"/>
          </p:cNvSpPr>
          <p:nvPr/>
        </p:nvSpPr>
        <p:spPr bwMode="auto">
          <a:xfrm flipH="1">
            <a:off x="6210300" y="4271963"/>
            <a:ext cx="161925" cy="1619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1" name="Freeform 37"/>
          <p:cNvSpPr>
            <a:spLocks/>
          </p:cNvSpPr>
          <p:nvPr/>
        </p:nvSpPr>
        <p:spPr bwMode="auto">
          <a:xfrm>
            <a:off x="6172200" y="4395788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2" name="Freeform 38"/>
          <p:cNvSpPr>
            <a:spLocks/>
          </p:cNvSpPr>
          <p:nvPr/>
        </p:nvSpPr>
        <p:spPr bwMode="auto">
          <a:xfrm>
            <a:off x="6172200" y="4395788"/>
            <a:ext cx="76200" cy="76200"/>
          </a:xfrm>
          <a:custGeom>
            <a:avLst/>
            <a:gdLst>
              <a:gd name="T0" fmla="*/ 0 w 48"/>
              <a:gd name="T1" fmla="*/ 48 h 48"/>
              <a:gd name="T2" fmla="*/ 20 w 48"/>
              <a:gd name="T3" fmla="*/ 0 h 48"/>
              <a:gd name="T4" fmla="*/ 26 w 48"/>
              <a:gd name="T5" fmla="*/ 22 h 48"/>
              <a:gd name="T6" fmla="*/ 48 w 48"/>
              <a:gd name="T7" fmla="*/ 28 h 48"/>
              <a:gd name="T8" fmla="*/ 0 w 48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0" y="0"/>
                </a:lnTo>
                <a:lnTo>
                  <a:pt x="26" y="22"/>
                </a:lnTo>
                <a:lnTo>
                  <a:pt x="48" y="28"/>
                </a:lnTo>
                <a:lnTo>
                  <a:pt x="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3" name="Line 39"/>
          <p:cNvSpPr>
            <a:spLocks noChangeShapeType="1"/>
          </p:cNvSpPr>
          <p:nvPr/>
        </p:nvSpPr>
        <p:spPr bwMode="auto">
          <a:xfrm flipH="1">
            <a:off x="6159500" y="4030663"/>
            <a:ext cx="187325" cy="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4" name="Freeform 40"/>
          <p:cNvSpPr>
            <a:spLocks/>
          </p:cNvSpPr>
          <p:nvPr/>
        </p:nvSpPr>
        <p:spPr bwMode="auto">
          <a:xfrm>
            <a:off x="6105525" y="40020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5" name="Freeform 41"/>
          <p:cNvSpPr>
            <a:spLocks/>
          </p:cNvSpPr>
          <p:nvPr/>
        </p:nvSpPr>
        <p:spPr bwMode="auto">
          <a:xfrm>
            <a:off x="6105525" y="4002088"/>
            <a:ext cx="76200" cy="60325"/>
          </a:xfrm>
          <a:custGeom>
            <a:avLst/>
            <a:gdLst>
              <a:gd name="T0" fmla="*/ 0 w 48"/>
              <a:gd name="T1" fmla="*/ 18 h 38"/>
              <a:gd name="T2" fmla="*/ 48 w 48"/>
              <a:gd name="T3" fmla="*/ 0 h 38"/>
              <a:gd name="T4" fmla="*/ 36 w 48"/>
              <a:gd name="T5" fmla="*/ 18 h 38"/>
              <a:gd name="T6" fmla="*/ 48 w 48"/>
              <a:gd name="T7" fmla="*/ 38 h 38"/>
              <a:gd name="T8" fmla="*/ 0 w 48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18"/>
                </a:moveTo>
                <a:lnTo>
                  <a:pt x="48" y="0"/>
                </a:lnTo>
                <a:lnTo>
                  <a:pt x="36" y="18"/>
                </a:lnTo>
                <a:lnTo>
                  <a:pt x="48" y="38"/>
                </a:lnTo>
                <a:lnTo>
                  <a:pt x="0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6" name="Line 42"/>
          <p:cNvSpPr>
            <a:spLocks noChangeShapeType="1"/>
          </p:cNvSpPr>
          <p:nvPr/>
        </p:nvSpPr>
        <p:spPr bwMode="auto">
          <a:xfrm>
            <a:off x="6756400" y="4297363"/>
            <a:ext cx="0" cy="158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7" name="Freeform 43"/>
          <p:cNvSpPr>
            <a:spLocks/>
          </p:cNvSpPr>
          <p:nvPr/>
        </p:nvSpPr>
        <p:spPr bwMode="auto">
          <a:xfrm>
            <a:off x="6724650" y="44338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8" name="Freeform 44"/>
          <p:cNvSpPr>
            <a:spLocks/>
          </p:cNvSpPr>
          <p:nvPr/>
        </p:nvSpPr>
        <p:spPr bwMode="auto">
          <a:xfrm>
            <a:off x="6724650" y="4433888"/>
            <a:ext cx="63500" cy="76200"/>
          </a:xfrm>
          <a:custGeom>
            <a:avLst/>
            <a:gdLst>
              <a:gd name="T0" fmla="*/ 20 w 40"/>
              <a:gd name="T1" fmla="*/ 48 h 48"/>
              <a:gd name="T2" fmla="*/ 0 w 40"/>
              <a:gd name="T3" fmla="*/ 0 h 48"/>
              <a:gd name="T4" fmla="*/ 20 w 40"/>
              <a:gd name="T5" fmla="*/ 10 h 48"/>
              <a:gd name="T6" fmla="*/ 40 w 40"/>
              <a:gd name="T7" fmla="*/ 0 h 48"/>
              <a:gd name="T8" fmla="*/ 20 w 40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8">
                <a:moveTo>
                  <a:pt x="20" y="48"/>
                </a:moveTo>
                <a:lnTo>
                  <a:pt x="0" y="0"/>
                </a:lnTo>
                <a:lnTo>
                  <a:pt x="20" y="10"/>
                </a:lnTo>
                <a:lnTo>
                  <a:pt x="40" y="0"/>
                </a:lnTo>
                <a:lnTo>
                  <a:pt x="20" y="4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49" name="Rectangle 45"/>
          <p:cNvSpPr>
            <a:spLocks noChangeArrowheads="1"/>
          </p:cNvSpPr>
          <p:nvPr/>
        </p:nvSpPr>
        <p:spPr bwMode="auto">
          <a:xfrm>
            <a:off x="4832350" y="3443288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Informations utiles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58" name="Rectangle 54"/>
          <p:cNvSpPr>
            <a:spLocks noChangeArrowheads="1"/>
          </p:cNvSpPr>
          <p:nvPr/>
        </p:nvSpPr>
        <p:spPr bwMode="auto">
          <a:xfrm>
            <a:off x="5283200" y="2894013"/>
            <a:ext cx="91691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Informations inutiles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67" name="Rectangle 63"/>
          <p:cNvSpPr>
            <a:spLocks noChangeArrowheads="1"/>
          </p:cNvSpPr>
          <p:nvPr/>
        </p:nvSpPr>
        <p:spPr bwMode="auto">
          <a:xfrm>
            <a:off x="2863850" y="2462213"/>
            <a:ext cx="132728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Informations dont on dispose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78" name="Rectangle 74"/>
          <p:cNvSpPr>
            <a:spLocks noChangeArrowheads="1"/>
          </p:cNvSpPr>
          <p:nvPr/>
        </p:nvSpPr>
        <p:spPr bwMode="auto">
          <a:xfrm>
            <a:off x="2197100" y="2795588"/>
            <a:ext cx="14459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Informations que l’on recherche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92" name="Rectangle 88"/>
          <p:cNvSpPr>
            <a:spLocks noChangeArrowheads="1"/>
          </p:cNvSpPr>
          <p:nvPr/>
        </p:nvSpPr>
        <p:spPr bwMode="auto">
          <a:xfrm>
            <a:off x="4638675" y="3741738"/>
            <a:ext cx="116538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Informations manquantes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603" name="Rectangle 99"/>
          <p:cNvSpPr>
            <a:spLocks noChangeArrowheads="1"/>
          </p:cNvSpPr>
          <p:nvPr/>
        </p:nvSpPr>
        <p:spPr bwMode="auto">
          <a:xfrm>
            <a:off x="3162300" y="4097338"/>
            <a:ext cx="116859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Recherche d’informations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205604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MÉCANISMES DE LA COMMUNICATION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FAIRE LE TRI DANS LES INFORMATIONS RECUEILLIES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4" name="Group 206"/>
          <p:cNvGrpSpPr>
            <a:grpSpLocks/>
          </p:cNvGrpSpPr>
          <p:nvPr/>
        </p:nvGrpSpPr>
        <p:grpSpPr bwMode="auto">
          <a:xfrm>
            <a:off x="3130550" y="3043238"/>
            <a:ext cx="2638425" cy="1536700"/>
            <a:chOff x="1972" y="1917"/>
            <a:chExt cx="1662" cy="968"/>
          </a:xfrm>
        </p:grpSpPr>
        <p:sp>
          <p:nvSpPr>
            <p:cNvPr id="23688" name="Freeform 6"/>
            <p:cNvSpPr>
              <a:spLocks/>
            </p:cNvSpPr>
            <p:nvPr/>
          </p:nvSpPr>
          <p:spPr bwMode="auto">
            <a:xfrm>
              <a:off x="2006" y="2209"/>
              <a:ext cx="428" cy="190"/>
            </a:xfrm>
            <a:custGeom>
              <a:avLst/>
              <a:gdLst>
                <a:gd name="T0" fmla="*/ 428 w 428"/>
                <a:gd name="T1" fmla="*/ 94 h 190"/>
                <a:gd name="T2" fmla="*/ 428 w 428"/>
                <a:gd name="T3" fmla="*/ 94 h 190"/>
                <a:gd name="T4" fmla="*/ 426 w 428"/>
                <a:gd name="T5" fmla="*/ 104 h 190"/>
                <a:gd name="T6" fmla="*/ 422 w 428"/>
                <a:gd name="T7" fmla="*/ 114 h 190"/>
                <a:gd name="T8" fmla="*/ 418 w 428"/>
                <a:gd name="T9" fmla="*/ 124 h 190"/>
                <a:gd name="T10" fmla="*/ 410 w 428"/>
                <a:gd name="T11" fmla="*/ 132 h 190"/>
                <a:gd name="T12" fmla="*/ 402 w 428"/>
                <a:gd name="T13" fmla="*/ 140 h 190"/>
                <a:gd name="T14" fmla="*/ 390 w 428"/>
                <a:gd name="T15" fmla="*/ 148 h 190"/>
                <a:gd name="T16" fmla="*/ 378 w 428"/>
                <a:gd name="T17" fmla="*/ 156 h 190"/>
                <a:gd name="T18" fmla="*/ 364 w 428"/>
                <a:gd name="T19" fmla="*/ 162 h 190"/>
                <a:gd name="T20" fmla="*/ 332 w 428"/>
                <a:gd name="T21" fmla="*/ 174 h 190"/>
                <a:gd name="T22" fmla="*/ 296 w 428"/>
                <a:gd name="T23" fmla="*/ 182 h 190"/>
                <a:gd name="T24" fmla="*/ 256 w 428"/>
                <a:gd name="T25" fmla="*/ 188 h 190"/>
                <a:gd name="T26" fmla="*/ 214 w 428"/>
                <a:gd name="T27" fmla="*/ 190 h 190"/>
                <a:gd name="T28" fmla="*/ 214 w 428"/>
                <a:gd name="T29" fmla="*/ 190 h 190"/>
                <a:gd name="T30" fmla="*/ 170 w 428"/>
                <a:gd name="T31" fmla="*/ 188 h 190"/>
                <a:gd name="T32" fmla="*/ 130 w 428"/>
                <a:gd name="T33" fmla="*/ 182 h 190"/>
                <a:gd name="T34" fmla="*/ 94 w 428"/>
                <a:gd name="T35" fmla="*/ 174 h 190"/>
                <a:gd name="T36" fmla="*/ 62 w 428"/>
                <a:gd name="T37" fmla="*/ 162 h 190"/>
                <a:gd name="T38" fmla="*/ 48 w 428"/>
                <a:gd name="T39" fmla="*/ 156 h 190"/>
                <a:gd name="T40" fmla="*/ 36 w 428"/>
                <a:gd name="T41" fmla="*/ 148 h 190"/>
                <a:gd name="T42" fmla="*/ 26 w 428"/>
                <a:gd name="T43" fmla="*/ 140 h 190"/>
                <a:gd name="T44" fmla="*/ 16 w 428"/>
                <a:gd name="T45" fmla="*/ 132 h 190"/>
                <a:gd name="T46" fmla="*/ 10 w 428"/>
                <a:gd name="T47" fmla="*/ 124 h 190"/>
                <a:gd name="T48" fmla="*/ 4 w 428"/>
                <a:gd name="T49" fmla="*/ 114 h 190"/>
                <a:gd name="T50" fmla="*/ 0 w 428"/>
                <a:gd name="T51" fmla="*/ 104 h 190"/>
                <a:gd name="T52" fmla="*/ 0 w 428"/>
                <a:gd name="T53" fmla="*/ 94 h 190"/>
                <a:gd name="T54" fmla="*/ 0 w 428"/>
                <a:gd name="T55" fmla="*/ 94 h 190"/>
                <a:gd name="T56" fmla="*/ 0 w 428"/>
                <a:gd name="T57" fmla="*/ 86 h 190"/>
                <a:gd name="T58" fmla="*/ 4 w 428"/>
                <a:gd name="T59" fmla="*/ 76 h 190"/>
                <a:gd name="T60" fmla="*/ 10 w 428"/>
                <a:gd name="T61" fmla="*/ 66 h 190"/>
                <a:gd name="T62" fmla="*/ 16 w 428"/>
                <a:gd name="T63" fmla="*/ 58 h 190"/>
                <a:gd name="T64" fmla="*/ 26 w 428"/>
                <a:gd name="T65" fmla="*/ 50 h 190"/>
                <a:gd name="T66" fmla="*/ 36 w 428"/>
                <a:gd name="T67" fmla="*/ 42 h 190"/>
                <a:gd name="T68" fmla="*/ 48 w 428"/>
                <a:gd name="T69" fmla="*/ 34 h 190"/>
                <a:gd name="T70" fmla="*/ 62 w 428"/>
                <a:gd name="T71" fmla="*/ 28 h 190"/>
                <a:gd name="T72" fmla="*/ 94 w 428"/>
                <a:gd name="T73" fmla="*/ 16 h 190"/>
                <a:gd name="T74" fmla="*/ 130 w 428"/>
                <a:gd name="T75" fmla="*/ 8 h 190"/>
                <a:gd name="T76" fmla="*/ 170 w 428"/>
                <a:gd name="T77" fmla="*/ 2 h 190"/>
                <a:gd name="T78" fmla="*/ 214 w 428"/>
                <a:gd name="T79" fmla="*/ 0 h 190"/>
                <a:gd name="T80" fmla="*/ 214 w 428"/>
                <a:gd name="T81" fmla="*/ 0 h 190"/>
                <a:gd name="T82" fmla="*/ 256 w 428"/>
                <a:gd name="T83" fmla="*/ 2 h 190"/>
                <a:gd name="T84" fmla="*/ 296 w 428"/>
                <a:gd name="T85" fmla="*/ 8 h 190"/>
                <a:gd name="T86" fmla="*/ 332 w 428"/>
                <a:gd name="T87" fmla="*/ 16 h 190"/>
                <a:gd name="T88" fmla="*/ 364 w 428"/>
                <a:gd name="T89" fmla="*/ 28 h 190"/>
                <a:gd name="T90" fmla="*/ 378 w 428"/>
                <a:gd name="T91" fmla="*/ 34 h 190"/>
                <a:gd name="T92" fmla="*/ 390 w 428"/>
                <a:gd name="T93" fmla="*/ 42 h 190"/>
                <a:gd name="T94" fmla="*/ 402 w 428"/>
                <a:gd name="T95" fmla="*/ 50 h 190"/>
                <a:gd name="T96" fmla="*/ 410 w 428"/>
                <a:gd name="T97" fmla="*/ 58 h 190"/>
                <a:gd name="T98" fmla="*/ 418 w 428"/>
                <a:gd name="T99" fmla="*/ 66 h 190"/>
                <a:gd name="T100" fmla="*/ 422 w 428"/>
                <a:gd name="T101" fmla="*/ 76 h 190"/>
                <a:gd name="T102" fmla="*/ 426 w 428"/>
                <a:gd name="T103" fmla="*/ 86 h 190"/>
                <a:gd name="T104" fmla="*/ 428 w 428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190">
                  <a:moveTo>
                    <a:pt x="428" y="94"/>
                  </a:moveTo>
                  <a:lnTo>
                    <a:pt x="428" y="94"/>
                  </a:lnTo>
                  <a:lnTo>
                    <a:pt x="426" y="104"/>
                  </a:lnTo>
                  <a:lnTo>
                    <a:pt x="422" y="114"/>
                  </a:lnTo>
                  <a:lnTo>
                    <a:pt x="418" y="124"/>
                  </a:lnTo>
                  <a:lnTo>
                    <a:pt x="410" y="132"/>
                  </a:lnTo>
                  <a:lnTo>
                    <a:pt x="402" y="140"/>
                  </a:lnTo>
                  <a:lnTo>
                    <a:pt x="390" y="148"/>
                  </a:lnTo>
                  <a:lnTo>
                    <a:pt x="378" y="156"/>
                  </a:lnTo>
                  <a:lnTo>
                    <a:pt x="364" y="162"/>
                  </a:lnTo>
                  <a:lnTo>
                    <a:pt x="332" y="174"/>
                  </a:lnTo>
                  <a:lnTo>
                    <a:pt x="296" y="182"/>
                  </a:lnTo>
                  <a:lnTo>
                    <a:pt x="256" y="188"/>
                  </a:lnTo>
                  <a:lnTo>
                    <a:pt x="214" y="190"/>
                  </a:lnTo>
                  <a:lnTo>
                    <a:pt x="214" y="190"/>
                  </a:lnTo>
                  <a:lnTo>
                    <a:pt x="170" y="188"/>
                  </a:lnTo>
                  <a:lnTo>
                    <a:pt x="130" y="182"/>
                  </a:lnTo>
                  <a:lnTo>
                    <a:pt x="94" y="174"/>
                  </a:lnTo>
                  <a:lnTo>
                    <a:pt x="62" y="162"/>
                  </a:lnTo>
                  <a:lnTo>
                    <a:pt x="48" y="156"/>
                  </a:lnTo>
                  <a:lnTo>
                    <a:pt x="36" y="148"/>
                  </a:lnTo>
                  <a:lnTo>
                    <a:pt x="26" y="140"/>
                  </a:lnTo>
                  <a:lnTo>
                    <a:pt x="16" y="132"/>
                  </a:lnTo>
                  <a:lnTo>
                    <a:pt x="10" y="124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10" y="66"/>
                  </a:lnTo>
                  <a:lnTo>
                    <a:pt x="16" y="58"/>
                  </a:lnTo>
                  <a:lnTo>
                    <a:pt x="26" y="50"/>
                  </a:lnTo>
                  <a:lnTo>
                    <a:pt x="36" y="42"/>
                  </a:lnTo>
                  <a:lnTo>
                    <a:pt x="48" y="34"/>
                  </a:lnTo>
                  <a:lnTo>
                    <a:pt x="62" y="28"/>
                  </a:lnTo>
                  <a:lnTo>
                    <a:pt x="94" y="16"/>
                  </a:lnTo>
                  <a:lnTo>
                    <a:pt x="130" y="8"/>
                  </a:lnTo>
                  <a:lnTo>
                    <a:pt x="170" y="2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56" y="2"/>
                  </a:lnTo>
                  <a:lnTo>
                    <a:pt x="296" y="8"/>
                  </a:lnTo>
                  <a:lnTo>
                    <a:pt x="332" y="16"/>
                  </a:lnTo>
                  <a:lnTo>
                    <a:pt x="364" y="28"/>
                  </a:lnTo>
                  <a:lnTo>
                    <a:pt x="378" y="34"/>
                  </a:lnTo>
                  <a:lnTo>
                    <a:pt x="390" y="42"/>
                  </a:lnTo>
                  <a:lnTo>
                    <a:pt x="402" y="50"/>
                  </a:lnTo>
                  <a:lnTo>
                    <a:pt x="410" y="58"/>
                  </a:lnTo>
                  <a:lnTo>
                    <a:pt x="418" y="66"/>
                  </a:lnTo>
                  <a:lnTo>
                    <a:pt x="422" y="76"/>
                  </a:lnTo>
                  <a:lnTo>
                    <a:pt x="426" y="86"/>
                  </a:lnTo>
                  <a:lnTo>
                    <a:pt x="428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89" name="Freeform 7"/>
            <p:cNvSpPr>
              <a:spLocks/>
            </p:cNvSpPr>
            <p:nvPr/>
          </p:nvSpPr>
          <p:spPr bwMode="auto">
            <a:xfrm>
              <a:off x="2006" y="2209"/>
              <a:ext cx="428" cy="190"/>
            </a:xfrm>
            <a:custGeom>
              <a:avLst/>
              <a:gdLst>
                <a:gd name="T0" fmla="*/ 428 w 428"/>
                <a:gd name="T1" fmla="*/ 94 h 190"/>
                <a:gd name="T2" fmla="*/ 428 w 428"/>
                <a:gd name="T3" fmla="*/ 94 h 190"/>
                <a:gd name="T4" fmla="*/ 426 w 428"/>
                <a:gd name="T5" fmla="*/ 104 h 190"/>
                <a:gd name="T6" fmla="*/ 422 w 428"/>
                <a:gd name="T7" fmla="*/ 114 h 190"/>
                <a:gd name="T8" fmla="*/ 418 w 428"/>
                <a:gd name="T9" fmla="*/ 124 h 190"/>
                <a:gd name="T10" fmla="*/ 410 w 428"/>
                <a:gd name="T11" fmla="*/ 132 h 190"/>
                <a:gd name="T12" fmla="*/ 402 w 428"/>
                <a:gd name="T13" fmla="*/ 140 h 190"/>
                <a:gd name="T14" fmla="*/ 390 w 428"/>
                <a:gd name="T15" fmla="*/ 148 h 190"/>
                <a:gd name="T16" fmla="*/ 378 w 428"/>
                <a:gd name="T17" fmla="*/ 156 h 190"/>
                <a:gd name="T18" fmla="*/ 364 w 428"/>
                <a:gd name="T19" fmla="*/ 162 h 190"/>
                <a:gd name="T20" fmla="*/ 332 w 428"/>
                <a:gd name="T21" fmla="*/ 174 h 190"/>
                <a:gd name="T22" fmla="*/ 296 w 428"/>
                <a:gd name="T23" fmla="*/ 182 h 190"/>
                <a:gd name="T24" fmla="*/ 256 w 428"/>
                <a:gd name="T25" fmla="*/ 188 h 190"/>
                <a:gd name="T26" fmla="*/ 214 w 428"/>
                <a:gd name="T27" fmla="*/ 190 h 190"/>
                <a:gd name="T28" fmla="*/ 214 w 428"/>
                <a:gd name="T29" fmla="*/ 190 h 190"/>
                <a:gd name="T30" fmla="*/ 170 w 428"/>
                <a:gd name="T31" fmla="*/ 188 h 190"/>
                <a:gd name="T32" fmla="*/ 130 w 428"/>
                <a:gd name="T33" fmla="*/ 182 h 190"/>
                <a:gd name="T34" fmla="*/ 94 w 428"/>
                <a:gd name="T35" fmla="*/ 174 h 190"/>
                <a:gd name="T36" fmla="*/ 62 w 428"/>
                <a:gd name="T37" fmla="*/ 162 h 190"/>
                <a:gd name="T38" fmla="*/ 48 w 428"/>
                <a:gd name="T39" fmla="*/ 156 h 190"/>
                <a:gd name="T40" fmla="*/ 36 w 428"/>
                <a:gd name="T41" fmla="*/ 148 h 190"/>
                <a:gd name="T42" fmla="*/ 26 w 428"/>
                <a:gd name="T43" fmla="*/ 140 h 190"/>
                <a:gd name="T44" fmla="*/ 16 w 428"/>
                <a:gd name="T45" fmla="*/ 132 h 190"/>
                <a:gd name="T46" fmla="*/ 10 w 428"/>
                <a:gd name="T47" fmla="*/ 124 h 190"/>
                <a:gd name="T48" fmla="*/ 4 w 428"/>
                <a:gd name="T49" fmla="*/ 114 h 190"/>
                <a:gd name="T50" fmla="*/ 0 w 428"/>
                <a:gd name="T51" fmla="*/ 104 h 190"/>
                <a:gd name="T52" fmla="*/ 0 w 428"/>
                <a:gd name="T53" fmla="*/ 94 h 190"/>
                <a:gd name="T54" fmla="*/ 0 w 428"/>
                <a:gd name="T55" fmla="*/ 94 h 190"/>
                <a:gd name="T56" fmla="*/ 0 w 428"/>
                <a:gd name="T57" fmla="*/ 86 h 190"/>
                <a:gd name="T58" fmla="*/ 4 w 428"/>
                <a:gd name="T59" fmla="*/ 76 h 190"/>
                <a:gd name="T60" fmla="*/ 10 w 428"/>
                <a:gd name="T61" fmla="*/ 66 h 190"/>
                <a:gd name="T62" fmla="*/ 16 w 428"/>
                <a:gd name="T63" fmla="*/ 58 h 190"/>
                <a:gd name="T64" fmla="*/ 26 w 428"/>
                <a:gd name="T65" fmla="*/ 50 h 190"/>
                <a:gd name="T66" fmla="*/ 36 w 428"/>
                <a:gd name="T67" fmla="*/ 42 h 190"/>
                <a:gd name="T68" fmla="*/ 48 w 428"/>
                <a:gd name="T69" fmla="*/ 34 h 190"/>
                <a:gd name="T70" fmla="*/ 62 w 428"/>
                <a:gd name="T71" fmla="*/ 28 h 190"/>
                <a:gd name="T72" fmla="*/ 94 w 428"/>
                <a:gd name="T73" fmla="*/ 16 h 190"/>
                <a:gd name="T74" fmla="*/ 130 w 428"/>
                <a:gd name="T75" fmla="*/ 8 h 190"/>
                <a:gd name="T76" fmla="*/ 170 w 428"/>
                <a:gd name="T77" fmla="*/ 2 h 190"/>
                <a:gd name="T78" fmla="*/ 214 w 428"/>
                <a:gd name="T79" fmla="*/ 0 h 190"/>
                <a:gd name="T80" fmla="*/ 214 w 428"/>
                <a:gd name="T81" fmla="*/ 0 h 190"/>
                <a:gd name="T82" fmla="*/ 256 w 428"/>
                <a:gd name="T83" fmla="*/ 2 h 190"/>
                <a:gd name="T84" fmla="*/ 296 w 428"/>
                <a:gd name="T85" fmla="*/ 8 h 190"/>
                <a:gd name="T86" fmla="*/ 332 w 428"/>
                <a:gd name="T87" fmla="*/ 16 h 190"/>
                <a:gd name="T88" fmla="*/ 364 w 428"/>
                <a:gd name="T89" fmla="*/ 28 h 190"/>
                <a:gd name="T90" fmla="*/ 378 w 428"/>
                <a:gd name="T91" fmla="*/ 34 h 190"/>
                <a:gd name="T92" fmla="*/ 390 w 428"/>
                <a:gd name="T93" fmla="*/ 42 h 190"/>
                <a:gd name="T94" fmla="*/ 402 w 428"/>
                <a:gd name="T95" fmla="*/ 50 h 190"/>
                <a:gd name="T96" fmla="*/ 410 w 428"/>
                <a:gd name="T97" fmla="*/ 58 h 190"/>
                <a:gd name="T98" fmla="*/ 418 w 428"/>
                <a:gd name="T99" fmla="*/ 66 h 190"/>
                <a:gd name="T100" fmla="*/ 422 w 428"/>
                <a:gd name="T101" fmla="*/ 76 h 190"/>
                <a:gd name="T102" fmla="*/ 426 w 428"/>
                <a:gd name="T103" fmla="*/ 86 h 190"/>
                <a:gd name="T104" fmla="*/ 428 w 428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190">
                  <a:moveTo>
                    <a:pt x="428" y="94"/>
                  </a:moveTo>
                  <a:lnTo>
                    <a:pt x="428" y="94"/>
                  </a:lnTo>
                  <a:lnTo>
                    <a:pt x="426" y="104"/>
                  </a:lnTo>
                  <a:lnTo>
                    <a:pt x="422" y="114"/>
                  </a:lnTo>
                  <a:lnTo>
                    <a:pt x="418" y="124"/>
                  </a:lnTo>
                  <a:lnTo>
                    <a:pt x="410" y="132"/>
                  </a:lnTo>
                  <a:lnTo>
                    <a:pt x="402" y="140"/>
                  </a:lnTo>
                  <a:lnTo>
                    <a:pt x="390" y="148"/>
                  </a:lnTo>
                  <a:lnTo>
                    <a:pt x="378" y="156"/>
                  </a:lnTo>
                  <a:lnTo>
                    <a:pt x="364" y="162"/>
                  </a:lnTo>
                  <a:lnTo>
                    <a:pt x="332" y="174"/>
                  </a:lnTo>
                  <a:lnTo>
                    <a:pt x="296" y="182"/>
                  </a:lnTo>
                  <a:lnTo>
                    <a:pt x="256" y="188"/>
                  </a:lnTo>
                  <a:lnTo>
                    <a:pt x="214" y="190"/>
                  </a:lnTo>
                  <a:lnTo>
                    <a:pt x="214" y="190"/>
                  </a:lnTo>
                  <a:lnTo>
                    <a:pt x="170" y="188"/>
                  </a:lnTo>
                  <a:lnTo>
                    <a:pt x="130" y="182"/>
                  </a:lnTo>
                  <a:lnTo>
                    <a:pt x="94" y="174"/>
                  </a:lnTo>
                  <a:lnTo>
                    <a:pt x="62" y="162"/>
                  </a:lnTo>
                  <a:lnTo>
                    <a:pt x="48" y="156"/>
                  </a:lnTo>
                  <a:lnTo>
                    <a:pt x="36" y="148"/>
                  </a:lnTo>
                  <a:lnTo>
                    <a:pt x="26" y="140"/>
                  </a:lnTo>
                  <a:lnTo>
                    <a:pt x="16" y="132"/>
                  </a:lnTo>
                  <a:lnTo>
                    <a:pt x="10" y="124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10" y="66"/>
                  </a:lnTo>
                  <a:lnTo>
                    <a:pt x="16" y="58"/>
                  </a:lnTo>
                  <a:lnTo>
                    <a:pt x="26" y="50"/>
                  </a:lnTo>
                  <a:lnTo>
                    <a:pt x="36" y="42"/>
                  </a:lnTo>
                  <a:lnTo>
                    <a:pt x="48" y="34"/>
                  </a:lnTo>
                  <a:lnTo>
                    <a:pt x="62" y="28"/>
                  </a:lnTo>
                  <a:lnTo>
                    <a:pt x="94" y="16"/>
                  </a:lnTo>
                  <a:lnTo>
                    <a:pt x="130" y="8"/>
                  </a:lnTo>
                  <a:lnTo>
                    <a:pt x="170" y="2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56" y="2"/>
                  </a:lnTo>
                  <a:lnTo>
                    <a:pt x="296" y="8"/>
                  </a:lnTo>
                  <a:lnTo>
                    <a:pt x="332" y="16"/>
                  </a:lnTo>
                  <a:lnTo>
                    <a:pt x="364" y="28"/>
                  </a:lnTo>
                  <a:lnTo>
                    <a:pt x="378" y="34"/>
                  </a:lnTo>
                  <a:lnTo>
                    <a:pt x="390" y="42"/>
                  </a:lnTo>
                  <a:lnTo>
                    <a:pt x="402" y="50"/>
                  </a:lnTo>
                  <a:lnTo>
                    <a:pt x="410" y="58"/>
                  </a:lnTo>
                  <a:lnTo>
                    <a:pt x="418" y="66"/>
                  </a:lnTo>
                  <a:lnTo>
                    <a:pt x="422" y="76"/>
                  </a:lnTo>
                  <a:lnTo>
                    <a:pt x="426" y="86"/>
                  </a:lnTo>
                  <a:lnTo>
                    <a:pt x="428" y="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0" name="Freeform 8"/>
            <p:cNvSpPr>
              <a:spLocks/>
            </p:cNvSpPr>
            <p:nvPr/>
          </p:nvSpPr>
          <p:spPr bwMode="auto">
            <a:xfrm>
              <a:off x="2006" y="2209"/>
              <a:ext cx="428" cy="190"/>
            </a:xfrm>
            <a:custGeom>
              <a:avLst/>
              <a:gdLst>
                <a:gd name="T0" fmla="*/ 428 w 428"/>
                <a:gd name="T1" fmla="*/ 94 h 190"/>
                <a:gd name="T2" fmla="*/ 428 w 428"/>
                <a:gd name="T3" fmla="*/ 94 h 190"/>
                <a:gd name="T4" fmla="*/ 426 w 428"/>
                <a:gd name="T5" fmla="*/ 104 h 190"/>
                <a:gd name="T6" fmla="*/ 422 w 428"/>
                <a:gd name="T7" fmla="*/ 114 h 190"/>
                <a:gd name="T8" fmla="*/ 418 w 428"/>
                <a:gd name="T9" fmla="*/ 124 h 190"/>
                <a:gd name="T10" fmla="*/ 410 w 428"/>
                <a:gd name="T11" fmla="*/ 132 h 190"/>
                <a:gd name="T12" fmla="*/ 402 w 428"/>
                <a:gd name="T13" fmla="*/ 140 h 190"/>
                <a:gd name="T14" fmla="*/ 390 w 428"/>
                <a:gd name="T15" fmla="*/ 148 h 190"/>
                <a:gd name="T16" fmla="*/ 378 w 428"/>
                <a:gd name="T17" fmla="*/ 156 h 190"/>
                <a:gd name="T18" fmla="*/ 364 w 428"/>
                <a:gd name="T19" fmla="*/ 162 h 190"/>
                <a:gd name="T20" fmla="*/ 332 w 428"/>
                <a:gd name="T21" fmla="*/ 174 h 190"/>
                <a:gd name="T22" fmla="*/ 296 w 428"/>
                <a:gd name="T23" fmla="*/ 182 h 190"/>
                <a:gd name="T24" fmla="*/ 256 w 428"/>
                <a:gd name="T25" fmla="*/ 188 h 190"/>
                <a:gd name="T26" fmla="*/ 214 w 428"/>
                <a:gd name="T27" fmla="*/ 190 h 190"/>
                <a:gd name="T28" fmla="*/ 214 w 428"/>
                <a:gd name="T29" fmla="*/ 190 h 190"/>
                <a:gd name="T30" fmla="*/ 170 w 428"/>
                <a:gd name="T31" fmla="*/ 188 h 190"/>
                <a:gd name="T32" fmla="*/ 130 w 428"/>
                <a:gd name="T33" fmla="*/ 182 h 190"/>
                <a:gd name="T34" fmla="*/ 94 w 428"/>
                <a:gd name="T35" fmla="*/ 174 h 190"/>
                <a:gd name="T36" fmla="*/ 62 w 428"/>
                <a:gd name="T37" fmla="*/ 162 h 190"/>
                <a:gd name="T38" fmla="*/ 48 w 428"/>
                <a:gd name="T39" fmla="*/ 156 h 190"/>
                <a:gd name="T40" fmla="*/ 36 w 428"/>
                <a:gd name="T41" fmla="*/ 148 h 190"/>
                <a:gd name="T42" fmla="*/ 26 w 428"/>
                <a:gd name="T43" fmla="*/ 140 h 190"/>
                <a:gd name="T44" fmla="*/ 16 w 428"/>
                <a:gd name="T45" fmla="*/ 132 h 190"/>
                <a:gd name="T46" fmla="*/ 10 w 428"/>
                <a:gd name="T47" fmla="*/ 124 h 190"/>
                <a:gd name="T48" fmla="*/ 4 w 428"/>
                <a:gd name="T49" fmla="*/ 114 h 190"/>
                <a:gd name="T50" fmla="*/ 0 w 428"/>
                <a:gd name="T51" fmla="*/ 104 h 190"/>
                <a:gd name="T52" fmla="*/ 0 w 428"/>
                <a:gd name="T53" fmla="*/ 94 h 190"/>
                <a:gd name="T54" fmla="*/ 0 w 428"/>
                <a:gd name="T55" fmla="*/ 94 h 190"/>
                <a:gd name="T56" fmla="*/ 0 w 428"/>
                <a:gd name="T57" fmla="*/ 86 h 190"/>
                <a:gd name="T58" fmla="*/ 4 w 428"/>
                <a:gd name="T59" fmla="*/ 76 h 190"/>
                <a:gd name="T60" fmla="*/ 10 w 428"/>
                <a:gd name="T61" fmla="*/ 66 h 190"/>
                <a:gd name="T62" fmla="*/ 16 w 428"/>
                <a:gd name="T63" fmla="*/ 58 h 190"/>
                <a:gd name="T64" fmla="*/ 26 w 428"/>
                <a:gd name="T65" fmla="*/ 50 h 190"/>
                <a:gd name="T66" fmla="*/ 36 w 428"/>
                <a:gd name="T67" fmla="*/ 42 h 190"/>
                <a:gd name="T68" fmla="*/ 48 w 428"/>
                <a:gd name="T69" fmla="*/ 34 h 190"/>
                <a:gd name="T70" fmla="*/ 62 w 428"/>
                <a:gd name="T71" fmla="*/ 28 h 190"/>
                <a:gd name="T72" fmla="*/ 94 w 428"/>
                <a:gd name="T73" fmla="*/ 16 h 190"/>
                <a:gd name="T74" fmla="*/ 130 w 428"/>
                <a:gd name="T75" fmla="*/ 8 h 190"/>
                <a:gd name="T76" fmla="*/ 170 w 428"/>
                <a:gd name="T77" fmla="*/ 2 h 190"/>
                <a:gd name="T78" fmla="*/ 214 w 428"/>
                <a:gd name="T79" fmla="*/ 0 h 190"/>
                <a:gd name="T80" fmla="*/ 214 w 428"/>
                <a:gd name="T81" fmla="*/ 0 h 190"/>
                <a:gd name="T82" fmla="*/ 256 w 428"/>
                <a:gd name="T83" fmla="*/ 2 h 190"/>
                <a:gd name="T84" fmla="*/ 296 w 428"/>
                <a:gd name="T85" fmla="*/ 8 h 190"/>
                <a:gd name="T86" fmla="*/ 332 w 428"/>
                <a:gd name="T87" fmla="*/ 16 h 190"/>
                <a:gd name="T88" fmla="*/ 364 w 428"/>
                <a:gd name="T89" fmla="*/ 28 h 190"/>
                <a:gd name="T90" fmla="*/ 378 w 428"/>
                <a:gd name="T91" fmla="*/ 34 h 190"/>
                <a:gd name="T92" fmla="*/ 390 w 428"/>
                <a:gd name="T93" fmla="*/ 42 h 190"/>
                <a:gd name="T94" fmla="*/ 402 w 428"/>
                <a:gd name="T95" fmla="*/ 50 h 190"/>
                <a:gd name="T96" fmla="*/ 410 w 428"/>
                <a:gd name="T97" fmla="*/ 58 h 190"/>
                <a:gd name="T98" fmla="*/ 418 w 428"/>
                <a:gd name="T99" fmla="*/ 66 h 190"/>
                <a:gd name="T100" fmla="*/ 422 w 428"/>
                <a:gd name="T101" fmla="*/ 76 h 190"/>
                <a:gd name="T102" fmla="*/ 426 w 428"/>
                <a:gd name="T103" fmla="*/ 86 h 190"/>
                <a:gd name="T104" fmla="*/ 428 w 428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190">
                  <a:moveTo>
                    <a:pt x="428" y="94"/>
                  </a:moveTo>
                  <a:lnTo>
                    <a:pt x="428" y="94"/>
                  </a:lnTo>
                  <a:lnTo>
                    <a:pt x="426" y="104"/>
                  </a:lnTo>
                  <a:lnTo>
                    <a:pt x="422" y="114"/>
                  </a:lnTo>
                  <a:lnTo>
                    <a:pt x="418" y="124"/>
                  </a:lnTo>
                  <a:lnTo>
                    <a:pt x="410" y="132"/>
                  </a:lnTo>
                  <a:lnTo>
                    <a:pt x="402" y="140"/>
                  </a:lnTo>
                  <a:lnTo>
                    <a:pt x="390" y="148"/>
                  </a:lnTo>
                  <a:lnTo>
                    <a:pt x="378" y="156"/>
                  </a:lnTo>
                  <a:lnTo>
                    <a:pt x="364" y="162"/>
                  </a:lnTo>
                  <a:lnTo>
                    <a:pt x="332" y="174"/>
                  </a:lnTo>
                  <a:lnTo>
                    <a:pt x="296" y="182"/>
                  </a:lnTo>
                  <a:lnTo>
                    <a:pt x="256" y="188"/>
                  </a:lnTo>
                  <a:lnTo>
                    <a:pt x="214" y="190"/>
                  </a:lnTo>
                  <a:lnTo>
                    <a:pt x="214" y="190"/>
                  </a:lnTo>
                  <a:lnTo>
                    <a:pt x="170" y="188"/>
                  </a:lnTo>
                  <a:lnTo>
                    <a:pt x="130" y="182"/>
                  </a:lnTo>
                  <a:lnTo>
                    <a:pt x="94" y="174"/>
                  </a:lnTo>
                  <a:lnTo>
                    <a:pt x="62" y="162"/>
                  </a:lnTo>
                  <a:lnTo>
                    <a:pt x="48" y="156"/>
                  </a:lnTo>
                  <a:lnTo>
                    <a:pt x="36" y="148"/>
                  </a:lnTo>
                  <a:lnTo>
                    <a:pt x="26" y="140"/>
                  </a:lnTo>
                  <a:lnTo>
                    <a:pt x="16" y="132"/>
                  </a:lnTo>
                  <a:lnTo>
                    <a:pt x="10" y="124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10" y="66"/>
                  </a:lnTo>
                  <a:lnTo>
                    <a:pt x="16" y="58"/>
                  </a:lnTo>
                  <a:lnTo>
                    <a:pt x="26" y="50"/>
                  </a:lnTo>
                  <a:lnTo>
                    <a:pt x="36" y="42"/>
                  </a:lnTo>
                  <a:lnTo>
                    <a:pt x="48" y="34"/>
                  </a:lnTo>
                  <a:lnTo>
                    <a:pt x="62" y="28"/>
                  </a:lnTo>
                  <a:lnTo>
                    <a:pt x="94" y="16"/>
                  </a:lnTo>
                  <a:lnTo>
                    <a:pt x="130" y="8"/>
                  </a:lnTo>
                  <a:lnTo>
                    <a:pt x="170" y="2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56" y="2"/>
                  </a:lnTo>
                  <a:lnTo>
                    <a:pt x="296" y="8"/>
                  </a:lnTo>
                  <a:lnTo>
                    <a:pt x="332" y="16"/>
                  </a:lnTo>
                  <a:lnTo>
                    <a:pt x="364" y="28"/>
                  </a:lnTo>
                  <a:lnTo>
                    <a:pt x="378" y="34"/>
                  </a:lnTo>
                  <a:lnTo>
                    <a:pt x="390" y="42"/>
                  </a:lnTo>
                  <a:lnTo>
                    <a:pt x="402" y="50"/>
                  </a:lnTo>
                  <a:lnTo>
                    <a:pt x="410" y="58"/>
                  </a:lnTo>
                  <a:lnTo>
                    <a:pt x="418" y="66"/>
                  </a:lnTo>
                  <a:lnTo>
                    <a:pt x="422" y="76"/>
                  </a:lnTo>
                  <a:lnTo>
                    <a:pt x="426" y="86"/>
                  </a:lnTo>
                  <a:lnTo>
                    <a:pt x="428" y="9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1" name="Freeform 9"/>
            <p:cNvSpPr>
              <a:spLocks/>
            </p:cNvSpPr>
            <p:nvPr/>
          </p:nvSpPr>
          <p:spPr bwMode="auto">
            <a:xfrm>
              <a:off x="3112" y="2209"/>
              <a:ext cx="470" cy="190"/>
            </a:xfrm>
            <a:custGeom>
              <a:avLst/>
              <a:gdLst>
                <a:gd name="T0" fmla="*/ 470 w 470"/>
                <a:gd name="T1" fmla="*/ 94 h 190"/>
                <a:gd name="T2" fmla="*/ 470 w 470"/>
                <a:gd name="T3" fmla="*/ 94 h 190"/>
                <a:gd name="T4" fmla="*/ 468 w 470"/>
                <a:gd name="T5" fmla="*/ 104 h 190"/>
                <a:gd name="T6" fmla="*/ 464 w 470"/>
                <a:gd name="T7" fmla="*/ 114 h 190"/>
                <a:gd name="T8" fmla="*/ 458 w 470"/>
                <a:gd name="T9" fmla="*/ 124 h 190"/>
                <a:gd name="T10" fmla="*/ 450 w 470"/>
                <a:gd name="T11" fmla="*/ 132 h 190"/>
                <a:gd name="T12" fmla="*/ 440 w 470"/>
                <a:gd name="T13" fmla="*/ 140 h 190"/>
                <a:gd name="T14" fmla="*/ 430 w 470"/>
                <a:gd name="T15" fmla="*/ 148 h 190"/>
                <a:gd name="T16" fmla="*/ 416 w 470"/>
                <a:gd name="T17" fmla="*/ 156 h 190"/>
                <a:gd name="T18" fmla="*/ 400 w 470"/>
                <a:gd name="T19" fmla="*/ 162 h 190"/>
                <a:gd name="T20" fmla="*/ 366 w 470"/>
                <a:gd name="T21" fmla="*/ 174 h 190"/>
                <a:gd name="T22" fmla="*/ 326 w 470"/>
                <a:gd name="T23" fmla="*/ 182 h 190"/>
                <a:gd name="T24" fmla="*/ 282 w 470"/>
                <a:gd name="T25" fmla="*/ 188 h 190"/>
                <a:gd name="T26" fmla="*/ 236 w 470"/>
                <a:gd name="T27" fmla="*/ 190 h 190"/>
                <a:gd name="T28" fmla="*/ 236 w 470"/>
                <a:gd name="T29" fmla="*/ 190 h 190"/>
                <a:gd name="T30" fmla="*/ 188 w 470"/>
                <a:gd name="T31" fmla="*/ 188 h 190"/>
                <a:gd name="T32" fmla="*/ 144 w 470"/>
                <a:gd name="T33" fmla="*/ 182 h 190"/>
                <a:gd name="T34" fmla="*/ 104 w 470"/>
                <a:gd name="T35" fmla="*/ 174 h 190"/>
                <a:gd name="T36" fmla="*/ 70 w 470"/>
                <a:gd name="T37" fmla="*/ 162 h 190"/>
                <a:gd name="T38" fmla="*/ 54 w 470"/>
                <a:gd name="T39" fmla="*/ 156 h 190"/>
                <a:gd name="T40" fmla="*/ 40 w 470"/>
                <a:gd name="T41" fmla="*/ 148 h 190"/>
                <a:gd name="T42" fmla="*/ 30 w 470"/>
                <a:gd name="T43" fmla="*/ 140 h 190"/>
                <a:gd name="T44" fmla="*/ 20 w 470"/>
                <a:gd name="T45" fmla="*/ 132 h 190"/>
                <a:gd name="T46" fmla="*/ 12 w 470"/>
                <a:gd name="T47" fmla="*/ 124 h 190"/>
                <a:gd name="T48" fmla="*/ 6 w 470"/>
                <a:gd name="T49" fmla="*/ 114 h 190"/>
                <a:gd name="T50" fmla="*/ 2 w 470"/>
                <a:gd name="T51" fmla="*/ 104 h 190"/>
                <a:gd name="T52" fmla="*/ 0 w 470"/>
                <a:gd name="T53" fmla="*/ 94 h 190"/>
                <a:gd name="T54" fmla="*/ 0 w 470"/>
                <a:gd name="T55" fmla="*/ 94 h 190"/>
                <a:gd name="T56" fmla="*/ 2 w 470"/>
                <a:gd name="T57" fmla="*/ 86 h 190"/>
                <a:gd name="T58" fmla="*/ 6 w 470"/>
                <a:gd name="T59" fmla="*/ 76 h 190"/>
                <a:gd name="T60" fmla="*/ 12 w 470"/>
                <a:gd name="T61" fmla="*/ 66 h 190"/>
                <a:gd name="T62" fmla="*/ 20 w 470"/>
                <a:gd name="T63" fmla="*/ 58 h 190"/>
                <a:gd name="T64" fmla="*/ 30 w 470"/>
                <a:gd name="T65" fmla="*/ 50 h 190"/>
                <a:gd name="T66" fmla="*/ 40 w 470"/>
                <a:gd name="T67" fmla="*/ 42 h 190"/>
                <a:gd name="T68" fmla="*/ 54 w 470"/>
                <a:gd name="T69" fmla="*/ 34 h 190"/>
                <a:gd name="T70" fmla="*/ 70 w 470"/>
                <a:gd name="T71" fmla="*/ 28 h 190"/>
                <a:gd name="T72" fmla="*/ 104 w 470"/>
                <a:gd name="T73" fmla="*/ 16 h 190"/>
                <a:gd name="T74" fmla="*/ 144 w 470"/>
                <a:gd name="T75" fmla="*/ 8 h 190"/>
                <a:gd name="T76" fmla="*/ 188 w 470"/>
                <a:gd name="T77" fmla="*/ 2 h 190"/>
                <a:gd name="T78" fmla="*/ 236 w 470"/>
                <a:gd name="T79" fmla="*/ 0 h 190"/>
                <a:gd name="T80" fmla="*/ 236 w 470"/>
                <a:gd name="T81" fmla="*/ 0 h 190"/>
                <a:gd name="T82" fmla="*/ 282 w 470"/>
                <a:gd name="T83" fmla="*/ 2 h 190"/>
                <a:gd name="T84" fmla="*/ 326 w 470"/>
                <a:gd name="T85" fmla="*/ 8 h 190"/>
                <a:gd name="T86" fmla="*/ 366 w 470"/>
                <a:gd name="T87" fmla="*/ 16 h 190"/>
                <a:gd name="T88" fmla="*/ 400 w 470"/>
                <a:gd name="T89" fmla="*/ 28 h 190"/>
                <a:gd name="T90" fmla="*/ 416 w 470"/>
                <a:gd name="T91" fmla="*/ 34 h 190"/>
                <a:gd name="T92" fmla="*/ 430 w 470"/>
                <a:gd name="T93" fmla="*/ 42 h 190"/>
                <a:gd name="T94" fmla="*/ 440 w 470"/>
                <a:gd name="T95" fmla="*/ 50 h 190"/>
                <a:gd name="T96" fmla="*/ 450 w 470"/>
                <a:gd name="T97" fmla="*/ 58 h 190"/>
                <a:gd name="T98" fmla="*/ 458 w 470"/>
                <a:gd name="T99" fmla="*/ 66 h 190"/>
                <a:gd name="T100" fmla="*/ 464 w 470"/>
                <a:gd name="T101" fmla="*/ 76 h 190"/>
                <a:gd name="T102" fmla="*/ 468 w 470"/>
                <a:gd name="T103" fmla="*/ 86 h 190"/>
                <a:gd name="T104" fmla="*/ 470 w 470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0" h="190">
                  <a:moveTo>
                    <a:pt x="470" y="94"/>
                  </a:moveTo>
                  <a:lnTo>
                    <a:pt x="470" y="94"/>
                  </a:lnTo>
                  <a:lnTo>
                    <a:pt x="468" y="104"/>
                  </a:lnTo>
                  <a:lnTo>
                    <a:pt x="464" y="114"/>
                  </a:lnTo>
                  <a:lnTo>
                    <a:pt x="458" y="124"/>
                  </a:lnTo>
                  <a:lnTo>
                    <a:pt x="450" y="132"/>
                  </a:lnTo>
                  <a:lnTo>
                    <a:pt x="440" y="140"/>
                  </a:lnTo>
                  <a:lnTo>
                    <a:pt x="430" y="148"/>
                  </a:lnTo>
                  <a:lnTo>
                    <a:pt x="416" y="156"/>
                  </a:lnTo>
                  <a:lnTo>
                    <a:pt x="400" y="162"/>
                  </a:lnTo>
                  <a:lnTo>
                    <a:pt x="366" y="174"/>
                  </a:lnTo>
                  <a:lnTo>
                    <a:pt x="326" y="182"/>
                  </a:lnTo>
                  <a:lnTo>
                    <a:pt x="282" y="188"/>
                  </a:lnTo>
                  <a:lnTo>
                    <a:pt x="236" y="190"/>
                  </a:lnTo>
                  <a:lnTo>
                    <a:pt x="236" y="190"/>
                  </a:lnTo>
                  <a:lnTo>
                    <a:pt x="188" y="188"/>
                  </a:lnTo>
                  <a:lnTo>
                    <a:pt x="144" y="182"/>
                  </a:lnTo>
                  <a:lnTo>
                    <a:pt x="104" y="174"/>
                  </a:lnTo>
                  <a:lnTo>
                    <a:pt x="70" y="162"/>
                  </a:lnTo>
                  <a:lnTo>
                    <a:pt x="54" y="156"/>
                  </a:lnTo>
                  <a:lnTo>
                    <a:pt x="40" y="148"/>
                  </a:lnTo>
                  <a:lnTo>
                    <a:pt x="30" y="140"/>
                  </a:lnTo>
                  <a:lnTo>
                    <a:pt x="20" y="132"/>
                  </a:lnTo>
                  <a:lnTo>
                    <a:pt x="12" y="124"/>
                  </a:lnTo>
                  <a:lnTo>
                    <a:pt x="6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6" y="76"/>
                  </a:lnTo>
                  <a:lnTo>
                    <a:pt x="12" y="66"/>
                  </a:lnTo>
                  <a:lnTo>
                    <a:pt x="20" y="58"/>
                  </a:lnTo>
                  <a:lnTo>
                    <a:pt x="30" y="50"/>
                  </a:lnTo>
                  <a:lnTo>
                    <a:pt x="40" y="42"/>
                  </a:lnTo>
                  <a:lnTo>
                    <a:pt x="54" y="34"/>
                  </a:lnTo>
                  <a:lnTo>
                    <a:pt x="70" y="28"/>
                  </a:lnTo>
                  <a:lnTo>
                    <a:pt x="104" y="16"/>
                  </a:lnTo>
                  <a:lnTo>
                    <a:pt x="144" y="8"/>
                  </a:lnTo>
                  <a:lnTo>
                    <a:pt x="188" y="2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82" y="2"/>
                  </a:lnTo>
                  <a:lnTo>
                    <a:pt x="326" y="8"/>
                  </a:lnTo>
                  <a:lnTo>
                    <a:pt x="366" y="16"/>
                  </a:lnTo>
                  <a:lnTo>
                    <a:pt x="400" y="28"/>
                  </a:lnTo>
                  <a:lnTo>
                    <a:pt x="416" y="34"/>
                  </a:lnTo>
                  <a:lnTo>
                    <a:pt x="430" y="42"/>
                  </a:lnTo>
                  <a:lnTo>
                    <a:pt x="440" y="50"/>
                  </a:lnTo>
                  <a:lnTo>
                    <a:pt x="450" y="58"/>
                  </a:lnTo>
                  <a:lnTo>
                    <a:pt x="458" y="66"/>
                  </a:lnTo>
                  <a:lnTo>
                    <a:pt x="464" y="76"/>
                  </a:lnTo>
                  <a:lnTo>
                    <a:pt x="468" y="86"/>
                  </a:lnTo>
                  <a:lnTo>
                    <a:pt x="470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2" name="Freeform 10"/>
            <p:cNvSpPr>
              <a:spLocks/>
            </p:cNvSpPr>
            <p:nvPr/>
          </p:nvSpPr>
          <p:spPr bwMode="auto">
            <a:xfrm>
              <a:off x="3112" y="2209"/>
              <a:ext cx="470" cy="190"/>
            </a:xfrm>
            <a:custGeom>
              <a:avLst/>
              <a:gdLst>
                <a:gd name="T0" fmla="*/ 470 w 470"/>
                <a:gd name="T1" fmla="*/ 94 h 190"/>
                <a:gd name="T2" fmla="*/ 470 w 470"/>
                <a:gd name="T3" fmla="*/ 94 h 190"/>
                <a:gd name="T4" fmla="*/ 468 w 470"/>
                <a:gd name="T5" fmla="*/ 104 h 190"/>
                <a:gd name="T6" fmla="*/ 464 w 470"/>
                <a:gd name="T7" fmla="*/ 114 h 190"/>
                <a:gd name="T8" fmla="*/ 458 w 470"/>
                <a:gd name="T9" fmla="*/ 124 h 190"/>
                <a:gd name="T10" fmla="*/ 450 w 470"/>
                <a:gd name="T11" fmla="*/ 132 h 190"/>
                <a:gd name="T12" fmla="*/ 440 w 470"/>
                <a:gd name="T13" fmla="*/ 140 h 190"/>
                <a:gd name="T14" fmla="*/ 430 w 470"/>
                <a:gd name="T15" fmla="*/ 148 h 190"/>
                <a:gd name="T16" fmla="*/ 416 w 470"/>
                <a:gd name="T17" fmla="*/ 156 h 190"/>
                <a:gd name="T18" fmla="*/ 400 w 470"/>
                <a:gd name="T19" fmla="*/ 162 h 190"/>
                <a:gd name="T20" fmla="*/ 366 w 470"/>
                <a:gd name="T21" fmla="*/ 174 h 190"/>
                <a:gd name="T22" fmla="*/ 326 w 470"/>
                <a:gd name="T23" fmla="*/ 182 h 190"/>
                <a:gd name="T24" fmla="*/ 282 w 470"/>
                <a:gd name="T25" fmla="*/ 188 h 190"/>
                <a:gd name="T26" fmla="*/ 236 w 470"/>
                <a:gd name="T27" fmla="*/ 190 h 190"/>
                <a:gd name="T28" fmla="*/ 236 w 470"/>
                <a:gd name="T29" fmla="*/ 190 h 190"/>
                <a:gd name="T30" fmla="*/ 188 w 470"/>
                <a:gd name="T31" fmla="*/ 188 h 190"/>
                <a:gd name="T32" fmla="*/ 144 w 470"/>
                <a:gd name="T33" fmla="*/ 182 h 190"/>
                <a:gd name="T34" fmla="*/ 104 w 470"/>
                <a:gd name="T35" fmla="*/ 174 h 190"/>
                <a:gd name="T36" fmla="*/ 70 w 470"/>
                <a:gd name="T37" fmla="*/ 162 h 190"/>
                <a:gd name="T38" fmla="*/ 54 w 470"/>
                <a:gd name="T39" fmla="*/ 156 h 190"/>
                <a:gd name="T40" fmla="*/ 40 w 470"/>
                <a:gd name="T41" fmla="*/ 148 h 190"/>
                <a:gd name="T42" fmla="*/ 30 w 470"/>
                <a:gd name="T43" fmla="*/ 140 h 190"/>
                <a:gd name="T44" fmla="*/ 20 w 470"/>
                <a:gd name="T45" fmla="*/ 132 h 190"/>
                <a:gd name="T46" fmla="*/ 12 w 470"/>
                <a:gd name="T47" fmla="*/ 124 h 190"/>
                <a:gd name="T48" fmla="*/ 6 w 470"/>
                <a:gd name="T49" fmla="*/ 114 h 190"/>
                <a:gd name="T50" fmla="*/ 2 w 470"/>
                <a:gd name="T51" fmla="*/ 104 h 190"/>
                <a:gd name="T52" fmla="*/ 0 w 470"/>
                <a:gd name="T53" fmla="*/ 94 h 190"/>
                <a:gd name="T54" fmla="*/ 0 w 470"/>
                <a:gd name="T55" fmla="*/ 94 h 190"/>
                <a:gd name="T56" fmla="*/ 2 w 470"/>
                <a:gd name="T57" fmla="*/ 86 h 190"/>
                <a:gd name="T58" fmla="*/ 6 w 470"/>
                <a:gd name="T59" fmla="*/ 76 h 190"/>
                <a:gd name="T60" fmla="*/ 12 w 470"/>
                <a:gd name="T61" fmla="*/ 66 h 190"/>
                <a:gd name="T62" fmla="*/ 20 w 470"/>
                <a:gd name="T63" fmla="*/ 58 h 190"/>
                <a:gd name="T64" fmla="*/ 30 w 470"/>
                <a:gd name="T65" fmla="*/ 50 h 190"/>
                <a:gd name="T66" fmla="*/ 40 w 470"/>
                <a:gd name="T67" fmla="*/ 42 h 190"/>
                <a:gd name="T68" fmla="*/ 54 w 470"/>
                <a:gd name="T69" fmla="*/ 34 h 190"/>
                <a:gd name="T70" fmla="*/ 70 w 470"/>
                <a:gd name="T71" fmla="*/ 28 h 190"/>
                <a:gd name="T72" fmla="*/ 104 w 470"/>
                <a:gd name="T73" fmla="*/ 16 h 190"/>
                <a:gd name="T74" fmla="*/ 144 w 470"/>
                <a:gd name="T75" fmla="*/ 8 h 190"/>
                <a:gd name="T76" fmla="*/ 188 w 470"/>
                <a:gd name="T77" fmla="*/ 2 h 190"/>
                <a:gd name="T78" fmla="*/ 236 w 470"/>
                <a:gd name="T79" fmla="*/ 0 h 190"/>
                <a:gd name="T80" fmla="*/ 236 w 470"/>
                <a:gd name="T81" fmla="*/ 0 h 190"/>
                <a:gd name="T82" fmla="*/ 282 w 470"/>
                <a:gd name="T83" fmla="*/ 2 h 190"/>
                <a:gd name="T84" fmla="*/ 326 w 470"/>
                <a:gd name="T85" fmla="*/ 8 h 190"/>
                <a:gd name="T86" fmla="*/ 366 w 470"/>
                <a:gd name="T87" fmla="*/ 16 h 190"/>
                <a:gd name="T88" fmla="*/ 400 w 470"/>
                <a:gd name="T89" fmla="*/ 28 h 190"/>
                <a:gd name="T90" fmla="*/ 416 w 470"/>
                <a:gd name="T91" fmla="*/ 34 h 190"/>
                <a:gd name="T92" fmla="*/ 430 w 470"/>
                <a:gd name="T93" fmla="*/ 42 h 190"/>
                <a:gd name="T94" fmla="*/ 440 w 470"/>
                <a:gd name="T95" fmla="*/ 50 h 190"/>
                <a:gd name="T96" fmla="*/ 450 w 470"/>
                <a:gd name="T97" fmla="*/ 58 h 190"/>
                <a:gd name="T98" fmla="*/ 458 w 470"/>
                <a:gd name="T99" fmla="*/ 66 h 190"/>
                <a:gd name="T100" fmla="*/ 464 w 470"/>
                <a:gd name="T101" fmla="*/ 76 h 190"/>
                <a:gd name="T102" fmla="*/ 468 w 470"/>
                <a:gd name="T103" fmla="*/ 86 h 190"/>
                <a:gd name="T104" fmla="*/ 470 w 470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0" h="190">
                  <a:moveTo>
                    <a:pt x="470" y="94"/>
                  </a:moveTo>
                  <a:lnTo>
                    <a:pt x="470" y="94"/>
                  </a:lnTo>
                  <a:lnTo>
                    <a:pt x="468" y="104"/>
                  </a:lnTo>
                  <a:lnTo>
                    <a:pt x="464" y="114"/>
                  </a:lnTo>
                  <a:lnTo>
                    <a:pt x="458" y="124"/>
                  </a:lnTo>
                  <a:lnTo>
                    <a:pt x="450" y="132"/>
                  </a:lnTo>
                  <a:lnTo>
                    <a:pt x="440" y="140"/>
                  </a:lnTo>
                  <a:lnTo>
                    <a:pt x="430" y="148"/>
                  </a:lnTo>
                  <a:lnTo>
                    <a:pt x="416" y="156"/>
                  </a:lnTo>
                  <a:lnTo>
                    <a:pt x="400" y="162"/>
                  </a:lnTo>
                  <a:lnTo>
                    <a:pt x="366" y="174"/>
                  </a:lnTo>
                  <a:lnTo>
                    <a:pt x="326" y="182"/>
                  </a:lnTo>
                  <a:lnTo>
                    <a:pt x="282" y="188"/>
                  </a:lnTo>
                  <a:lnTo>
                    <a:pt x="236" y="190"/>
                  </a:lnTo>
                  <a:lnTo>
                    <a:pt x="236" y="190"/>
                  </a:lnTo>
                  <a:lnTo>
                    <a:pt x="188" y="188"/>
                  </a:lnTo>
                  <a:lnTo>
                    <a:pt x="144" y="182"/>
                  </a:lnTo>
                  <a:lnTo>
                    <a:pt x="104" y="174"/>
                  </a:lnTo>
                  <a:lnTo>
                    <a:pt x="70" y="162"/>
                  </a:lnTo>
                  <a:lnTo>
                    <a:pt x="54" y="156"/>
                  </a:lnTo>
                  <a:lnTo>
                    <a:pt x="40" y="148"/>
                  </a:lnTo>
                  <a:lnTo>
                    <a:pt x="30" y="140"/>
                  </a:lnTo>
                  <a:lnTo>
                    <a:pt x="20" y="132"/>
                  </a:lnTo>
                  <a:lnTo>
                    <a:pt x="12" y="124"/>
                  </a:lnTo>
                  <a:lnTo>
                    <a:pt x="6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6" y="76"/>
                  </a:lnTo>
                  <a:lnTo>
                    <a:pt x="12" y="66"/>
                  </a:lnTo>
                  <a:lnTo>
                    <a:pt x="20" y="58"/>
                  </a:lnTo>
                  <a:lnTo>
                    <a:pt x="30" y="50"/>
                  </a:lnTo>
                  <a:lnTo>
                    <a:pt x="40" y="42"/>
                  </a:lnTo>
                  <a:lnTo>
                    <a:pt x="54" y="34"/>
                  </a:lnTo>
                  <a:lnTo>
                    <a:pt x="70" y="28"/>
                  </a:lnTo>
                  <a:lnTo>
                    <a:pt x="104" y="16"/>
                  </a:lnTo>
                  <a:lnTo>
                    <a:pt x="144" y="8"/>
                  </a:lnTo>
                  <a:lnTo>
                    <a:pt x="188" y="2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82" y="2"/>
                  </a:lnTo>
                  <a:lnTo>
                    <a:pt x="326" y="8"/>
                  </a:lnTo>
                  <a:lnTo>
                    <a:pt x="366" y="16"/>
                  </a:lnTo>
                  <a:lnTo>
                    <a:pt x="400" y="28"/>
                  </a:lnTo>
                  <a:lnTo>
                    <a:pt x="416" y="34"/>
                  </a:lnTo>
                  <a:lnTo>
                    <a:pt x="430" y="42"/>
                  </a:lnTo>
                  <a:lnTo>
                    <a:pt x="440" y="50"/>
                  </a:lnTo>
                  <a:lnTo>
                    <a:pt x="450" y="58"/>
                  </a:lnTo>
                  <a:lnTo>
                    <a:pt x="458" y="66"/>
                  </a:lnTo>
                  <a:lnTo>
                    <a:pt x="464" y="76"/>
                  </a:lnTo>
                  <a:lnTo>
                    <a:pt x="468" y="86"/>
                  </a:lnTo>
                  <a:lnTo>
                    <a:pt x="470" y="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3" name="Freeform 11"/>
            <p:cNvSpPr>
              <a:spLocks/>
            </p:cNvSpPr>
            <p:nvPr/>
          </p:nvSpPr>
          <p:spPr bwMode="auto">
            <a:xfrm>
              <a:off x="3112" y="2209"/>
              <a:ext cx="470" cy="190"/>
            </a:xfrm>
            <a:custGeom>
              <a:avLst/>
              <a:gdLst>
                <a:gd name="T0" fmla="*/ 470 w 470"/>
                <a:gd name="T1" fmla="*/ 94 h 190"/>
                <a:gd name="T2" fmla="*/ 470 w 470"/>
                <a:gd name="T3" fmla="*/ 94 h 190"/>
                <a:gd name="T4" fmla="*/ 468 w 470"/>
                <a:gd name="T5" fmla="*/ 104 h 190"/>
                <a:gd name="T6" fmla="*/ 464 w 470"/>
                <a:gd name="T7" fmla="*/ 114 h 190"/>
                <a:gd name="T8" fmla="*/ 458 w 470"/>
                <a:gd name="T9" fmla="*/ 124 h 190"/>
                <a:gd name="T10" fmla="*/ 450 w 470"/>
                <a:gd name="T11" fmla="*/ 132 h 190"/>
                <a:gd name="T12" fmla="*/ 440 w 470"/>
                <a:gd name="T13" fmla="*/ 140 h 190"/>
                <a:gd name="T14" fmla="*/ 430 w 470"/>
                <a:gd name="T15" fmla="*/ 148 h 190"/>
                <a:gd name="T16" fmla="*/ 416 w 470"/>
                <a:gd name="T17" fmla="*/ 156 h 190"/>
                <a:gd name="T18" fmla="*/ 400 w 470"/>
                <a:gd name="T19" fmla="*/ 162 h 190"/>
                <a:gd name="T20" fmla="*/ 366 w 470"/>
                <a:gd name="T21" fmla="*/ 174 h 190"/>
                <a:gd name="T22" fmla="*/ 326 w 470"/>
                <a:gd name="T23" fmla="*/ 182 h 190"/>
                <a:gd name="T24" fmla="*/ 282 w 470"/>
                <a:gd name="T25" fmla="*/ 188 h 190"/>
                <a:gd name="T26" fmla="*/ 236 w 470"/>
                <a:gd name="T27" fmla="*/ 190 h 190"/>
                <a:gd name="T28" fmla="*/ 236 w 470"/>
                <a:gd name="T29" fmla="*/ 190 h 190"/>
                <a:gd name="T30" fmla="*/ 188 w 470"/>
                <a:gd name="T31" fmla="*/ 188 h 190"/>
                <a:gd name="T32" fmla="*/ 144 w 470"/>
                <a:gd name="T33" fmla="*/ 182 h 190"/>
                <a:gd name="T34" fmla="*/ 104 w 470"/>
                <a:gd name="T35" fmla="*/ 174 h 190"/>
                <a:gd name="T36" fmla="*/ 70 w 470"/>
                <a:gd name="T37" fmla="*/ 162 h 190"/>
                <a:gd name="T38" fmla="*/ 54 w 470"/>
                <a:gd name="T39" fmla="*/ 156 h 190"/>
                <a:gd name="T40" fmla="*/ 40 w 470"/>
                <a:gd name="T41" fmla="*/ 148 h 190"/>
                <a:gd name="T42" fmla="*/ 30 w 470"/>
                <a:gd name="T43" fmla="*/ 140 h 190"/>
                <a:gd name="T44" fmla="*/ 20 w 470"/>
                <a:gd name="T45" fmla="*/ 132 h 190"/>
                <a:gd name="T46" fmla="*/ 12 w 470"/>
                <a:gd name="T47" fmla="*/ 124 h 190"/>
                <a:gd name="T48" fmla="*/ 6 w 470"/>
                <a:gd name="T49" fmla="*/ 114 h 190"/>
                <a:gd name="T50" fmla="*/ 2 w 470"/>
                <a:gd name="T51" fmla="*/ 104 h 190"/>
                <a:gd name="T52" fmla="*/ 0 w 470"/>
                <a:gd name="T53" fmla="*/ 94 h 190"/>
                <a:gd name="T54" fmla="*/ 0 w 470"/>
                <a:gd name="T55" fmla="*/ 94 h 190"/>
                <a:gd name="T56" fmla="*/ 2 w 470"/>
                <a:gd name="T57" fmla="*/ 86 h 190"/>
                <a:gd name="T58" fmla="*/ 6 w 470"/>
                <a:gd name="T59" fmla="*/ 76 h 190"/>
                <a:gd name="T60" fmla="*/ 12 w 470"/>
                <a:gd name="T61" fmla="*/ 66 h 190"/>
                <a:gd name="T62" fmla="*/ 20 w 470"/>
                <a:gd name="T63" fmla="*/ 58 h 190"/>
                <a:gd name="T64" fmla="*/ 30 w 470"/>
                <a:gd name="T65" fmla="*/ 50 h 190"/>
                <a:gd name="T66" fmla="*/ 40 w 470"/>
                <a:gd name="T67" fmla="*/ 42 h 190"/>
                <a:gd name="T68" fmla="*/ 54 w 470"/>
                <a:gd name="T69" fmla="*/ 34 h 190"/>
                <a:gd name="T70" fmla="*/ 70 w 470"/>
                <a:gd name="T71" fmla="*/ 28 h 190"/>
                <a:gd name="T72" fmla="*/ 104 w 470"/>
                <a:gd name="T73" fmla="*/ 16 h 190"/>
                <a:gd name="T74" fmla="*/ 144 w 470"/>
                <a:gd name="T75" fmla="*/ 8 h 190"/>
                <a:gd name="T76" fmla="*/ 188 w 470"/>
                <a:gd name="T77" fmla="*/ 2 h 190"/>
                <a:gd name="T78" fmla="*/ 236 w 470"/>
                <a:gd name="T79" fmla="*/ 0 h 190"/>
                <a:gd name="T80" fmla="*/ 236 w 470"/>
                <a:gd name="T81" fmla="*/ 0 h 190"/>
                <a:gd name="T82" fmla="*/ 282 w 470"/>
                <a:gd name="T83" fmla="*/ 2 h 190"/>
                <a:gd name="T84" fmla="*/ 326 w 470"/>
                <a:gd name="T85" fmla="*/ 8 h 190"/>
                <a:gd name="T86" fmla="*/ 366 w 470"/>
                <a:gd name="T87" fmla="*/ 16 h 190"/>
                <a:gd name="T88" fmla="*/ 400 w 470"/>
                <a:gd name="T89" fmla="*/ 28 h 190"/>
                <a:gd name="T90" fmla="*/ 416 w 470"/>
                <a:gd name="T91" fmla="*/ 34 h 190"/>
                <a:gd name="T92" fmla="*/ 430 w 470"/>
                <a:gd name="T93" fmla="*/ 42 h 190"/>
                <a:gd name="T94" fmla="*/ 440 w 470"/>
                <a:gd name="T95" fmla="*/ 50 h 190"/>
                <a:gd name="T96" fmla="*/ 450 w 470"/>
                <a:gd name="T97" fmla="*/ 58 h 190"/>
                <a:gd name="T98" fmla="*/ 458 w 470"/>
                <a:gd name="T99" fmla="*/ 66 h 190"/>
                <a:gd name="T100" fmla="*/ 464 w 470"/>
                <a:gd name="T101" fmla="*/ 76 h 190"/>
                <a:gd name="T102" fmla="*/ 468 w 470"/>
                <a:gd name="T103" fmla="*/ 86 h 190"/>
                <a:gd name="T104" fmla="*/ 470 w 470"/>
                <a:gd name="T105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0" h="190">
                  <a:moveTo>
                    <a:pt x="470" y="94"/>
                  </a:moveTo>
                  <a:lnTo>
                    <a:pt x="470" y="94"/>
                  </a:lnTo>
                  <a:lnTo>
                    <a:pt x="468" y="104"/>
                  </a:lnTo>
                  <a:lnTo>
                    <a:pt x="464" y="114"/>
                  </a:lnTo>
                  <a:lnTo>
                    <a:pt x="458" y="124"/>
                  </a:lnTo>
                  <a:lnTo>
                    <a:pt x="450" y="132"/>
                  </a:lnTo>
                  <a:lnTo>
                    <a:pt x="440" y="140"/>
                  </a:lnTo>
                  <a:lnTo>
                    <a:pt x="430" y="148"/>
                  </a:lnTo>
                  <a:lnTo>
                    <a:pt x="416" y="156"/>
                  </a:lnTo>
                  <a:lnTo>
                    <a:pt x="400" y="162"/>
                  </a:lnTo>
                  <a:lnTo>
                    <a:pt x="366" y="174"/>
                  </a:lnTo>
                  <a:lnTo>
                    <a:pt x="326" y="182"/>
                  </a:lnTo>
                  <a:lnTo>
                    <a:pt x="282" y="188"/>
                  </a:lnTo>
                  <a:lnTo>
                    <a:pt x="236" y="190"/>
                  </a:lnTo>
                  <a:lnTo>
                    <a:pt x="236" y="190"/>
                  </a:lnTo>
                  <a:lnTo>
                    <a:pt x="188" y="188"/>
                  </a:lnTo>
                  <a:lnTo>
                    <a:pt x="144" y="182"/>
                  </a:lnTo>
                  <a:lnTo>
                    <a:pt x="104" y="174"/>
                  </a:lnTo>
                  <a:lnTo>
                    <a:pt x="70" y="162"/>
                  </a:lnTo>
                  <a:lnTo>
                    <a:pt x="54" y="156"/>
                  </a:lnTo>
                  <a:lnTo>
                    <a:pt x="40" y="148"/>
                  </a:lnTo>
                  <a:lnTo>
                    <a:pt x="30" y="140"/>
                  </a:lnTo>
                  <a:lnTo>
                    <a:pt x="20" y="132"/>
                  </a:lnTo>
                  <a:lnTo>
                    <a:pt x="12" y="124"/>
                  </a:lnTo>
                  <a:lnTo>
                    <a:pt x="6" y="114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6"/>
                  </a:lnTo>
                  <a:lnTo>
                    <a:pt x="6" y="76"/>
                  </a:lnTo>
                  <a:lnTo>
                    <a:pt x="12" y="66"/>
                  </a:lnTo>
                  <a:lnTo>
                    <a:pt x="20" y="58"/>
                  </a:lnTo>
                  <a:lnTo>
                    <a:pt x="30" y="50"/>
                  </a:lnTo>
                  <a:lnTo>
                    <a:pt x="40" y="42"/>
                  </a:lnTo>
                  <a:lnTo>
                    <a:pt x="54" y="34"/>
                  </a:lnTo>
                  <a:lnTo>
                    <a:pt x="70" y="28"/>
                  </a:lnTo>
                  <a:lnTo>
                    <a:pt x="104" y="16"/>
                  </a:lnTo>
                  <a:lnTo>
                    <a:pt x="144" y="8"/>
                  </a:lnTo>
                  <a:lnTo>
                    <a:pt x="188" y="2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82" y="2"/>
                  </a:lnTo>
                  <a:lnTo>
                    <a:pt x="326" y="8"/>
                  </a:lnTo>
                  <a:lnTo>
                    <a:pt x="366" y="16"/>
                  </a:lnTo>
                  <a:lnTo>
                    <a:pt x="400" y="28"/>
                  </a:lnTo>
                  <a:lnTo>
                    <a:pt x="416" y="34"/>
                  </a:lnTo>
                  <a:lnTo>
                    <a:pt x="430" y="42"/>
                  </a:lnTo>
                  <a:lnTo>
                    <a:pt x="440" y="50"/>
                  </a:lnTo>
                  <a:lnTo>
                    <a:pt x="450" y="58"/>
                  </a:lnTo>
                  <a:lnTo>
                    <a:pt x="458" y="66"/>
                  </a:lnTo>
                  <a:lnTo>
                    <a:pt x="464" y="76"/>
                  </a:lnTo>
                  <a:lnTo>
                    <a:pt x="468" y="86"/>
                  </a:lnTo>
                  <a:lnTo>
                    <a:pt x="470" y="94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4" name="Line 12"/>
            <p:cNvSpPr>
              <a:spLocks noChangeShapeType="1"/>
            </p:cNvSpPr>
            <p:nvPr/>
          </p:nvSpPr>
          <p:spPr bwMode="auto">
            <a:xfrm>
              <a:off x="314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5" name="Line 13"/>
            <p:cNvSpPr>
              <a:spLocks noChangeShapeType="1"/>
            </p:cNvSpPr>
            <p:nvPr/>
          </p:nvSpPr>
          <p:spPr bwMode="auto">
            <a:xfrm>
              <a:off x="318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6" name="Line 14"/>
            <p:cNvSpPr>
              <a:spLocks noChangeShapeType="1"/>
            </p:cNvSpPr>
            <p:nvPr/>
          </p:nvSpPr>
          <p:spPr bwMode="auto">
            <a:xfrm>
              <a:off x="322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7" name="Line 15"/>
            <p:cNvSpPr>
              <a:spLocks noChangeShapeType="1"/>
            </p:cNvSpPr>
            <p:nvPr/>
          </p:nvSpPr>
          <p:spPr bwMode="auto">
            <a:xfrm>
              <a:off x="326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8" name="Line 16"/>
            <p:cNvSpPr>
              <a:spLocks noChangeShapeType="1"/>
            </p:cNvSpPr>
            <p:nvPr/>
          </p:nvSpPr>
          <p:spPr bwMode="auto">
            <a:xfrm>
              <a:off x="330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699" name="Line 17"/>
            <p:cNvSpPr>
              <a:spLocks noChangeShapeType="1"/>
            </p:cNvSpPr>
            <p:nvPr/>
          </p:nvSpPr>
          <p:spPr bwMode="auto">
            <a:xfrm>
              <a:off x="334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0" name="Line 18"/>
            <p:cNvSpPr>
              <a:spLocks noChangeShapeType="1"/>
            </p:cNvSpPr>
            <p:nvPr/>
          </p:nvSpPr>
          <p:spPr bwMode="auto">
            <a:xfrm>
              <a:off x="338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1" name="Line 19"/>
            <p:cNvSpPr>
              <a:spLocks noChangeShapeType="1"/>
            </p:cNvSpPr>
            <p:nvPr/>
          </p:nvSpPr>
          <p:spPr bwMode="auto">
            <a:xfrm>
              <a:off x="342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2" name="Line 20"/>
            <p:cNvSpPr>
              <a:spLocks noChangeShapeType="1"/>
            </p:cNvSpPr>
            <p:nvPr/>
          </p:nvSpPr>
          <p:spPr bwMode="auto">
            <a:xfrm>
              <a:off x="346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3" name="Line 21"/>
            <p:cNvSpPr>
              <a:spLocks noChangeShapeType="1"/>
            </p:cNvSpPr>
            <p:nvPr/>
          </p:nvSpPr>
          <p:spPr bwMode="auto">
            <a:xfrm>
              <a:off x="350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4" name="Line 22"/>
            <p:cNvSpPr>
              <a:spLocks noChangeShapeType="1"/>
            </p:cNvSpPr>
            <p:nvPr/>
          </p:nvSpPr>
          <p:spPr bwMode="auto">
            <a:xfrm>
              <a:off x="354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5" name="Line 23"/>
            <p:cNvSpPr>
              <a:spLocks noChangeShapeType="1"/>
            </p:cNvSpPr>
            <p:nvPr/>
          </p:nvSpPr>
          <p:spPr bwMode="auto">
            <a:xfrm>
              <a:off x="3588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6" name="Freeform 24"/>
            <p:cNvSpPr>
              <a:spLocks/>
            </p:cNvSpPr>
            <p:nvPr/>
          </p:nvSpPr>
          <p:spPr bwMode="auto">
            <a:xfrm>
              <a:off x="3628" y="2479"/>
              <a:ext cx="6" cy="18"/>
            </a:xfrm>
            <a:custGeom>
              <a:avLst/>
              <a:gdLst>
                <a:gd name="T0" fmla="*/ 0 w 6"/>
                <a:gd name="T1" fmla="*/ 0 h 18"/>
                <a:gd name="T2" fmla="*/ 6 w 6"/>
                <a:gd name="T3" fmla="*/ 0 h 18"/>
                <a:gd name="T4" fmla="*/ 6 w 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lnTo>
                    <a:pt x="6" y="0"/>
                  </a:lnTo>
                  <a:lnTo>
                    <a:pt x="6" y="18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7" name="Line 25"/>
            <p:cNvSpPr>
              <a:spLocks noChangeShapeType="1"/>
            </p:cNvSpPr>
            <p:nvPr/>
          </p:nvSpPr>
          <p:spPr bwMode="auto">
            <a:xfrm>
              <a:off x="3634" y="251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8" name="Line 26"/>
            <p:cNvSpPr>
              <a:spLocks noChangeShapeType="1"/>
            </p:cNvSpPr>
            <p:nvPr/>
          </p:nvSpPr>
          <p:spPr bwMode="auto">
            <a:xfrm>
              <a:off x="3634" y="255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09" name="Line 27"/>
            <p:cNvSpPr>
              <a:spLocks noChangeShapeType="1"/>
            </p:cNvSpPr>
            <p:nvPr/>
          </p:nvSpPr>
          <p:spPr bwMode="auto">
            <a:xfrm>
              <a:off x="3634" y="259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0" name="Line 28"/>
            <p:cNvSpPr>
              <a:spLocks noChangeShapeType="1"/>
            </p:cNvSpPr>
            <p:nvPr/>
          </p:nvSpPr>
          <p:spPr bwMode="auto">
            <a:xfrm>
              <a:off x="3634" y="263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1" name="Line 29"/>
            <p:cNvSpPr>
              <a:spLocks noChangeShapeType="1"/>
            </p:cNvSpPr>
            <p:nvPr/>
          </p:nvSpPr>
          <p:spPr bwMode="auto">
            <a:xfrm>
              <a:off x="3634" y="267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2" name="Line 30"/>
            <p:cNvSpPr>
              <a:spLocks noChangeShapeType="1"/>
            </p:cNvSpPr>
            <p:nvPr/>
          </p:nvSpPr>
          <p:spPr bwMode="auto">
            <a:xfrm>
              <a:off x="3634" y="271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3" name="Line 31"/>
            <p:cNvSpPr>
              <a:spLocks noChangeShapeType="1"/>
            </p:cNvSpPr>
            <p:nvPr/>
          </p:nvSpPr>
          <p:spPr bwMode="auto">
            <a:xfrm>
              <a:off x="3634" y="275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4" name="Line 32"/>
            <p:cNvSpPr>
              <a:spLocks noChangeShapeType="1"/>
            </p:cNvSpPr>
            <p:nvPr/>
          </p:nvSpPr>
          <p:spPr bwMode="auto">
            <a:xfrm flipH="1">
              <a:off x="359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5" name="Line 33"/>
            <p:cNvSpPr>
              <a:spLocks noChangeShapeType="1"/>
            </p:cNvSpPr>
            <p:nvPr/>
          </p:nvSpPr>
          <p:spPr bwMode="auto">
            <a:xfrm flipH="1">
              <a:off x="355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6" name="Line 34"/>
            <p:cNvSpPr>
              <a:spLocks noChangeShapeType="1"/>
            </p:cNvSpPr>
            <p:nvPr/>
          </p:nvSpPr>
          <p:spPr bwMode="auto">
            <a:xfrm flipH="1">
              <a:off x="351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7" name="Line 35"/>
            <p:cNvSpPr>
              <a:spLocks noChangeShapeType="1"/>
            </p:cNvSpPr>
            <p:nvPr/>
          </p:nvSpPr>
          <p:spPr bwMode="auto">
            <a:xfrm flipH="1">
              <a:off x="347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8" name="Line 36"/>
            <p:cNvSpPr>
              <a:spLocks noChangeShapeType="1"/>
            </p:cNvSpPr>
            <p:nvPr/>
          </p:nvSpPr>
          <p:spPr bwMode="auto">
            <a:xfrm flipH="1">
              <a:off x="343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19" name="Line 37"/>
            <p:cNvSpPr>
              <a:spLocks noChangeShapeType="1"/>
            </p:cNvSpPr>
            <p:nvPr/>
          </p:nvSpPr>
          <p:spPr bwMode="auto">
            <a:xfrm flipH="1">
              <a:off x="339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0" name="Line 38"/>
            <p:cNvSpPr>
              <a:spLocks noChangeShapeType="1"/>
            </p:cNvSpPr>
            <p:nvPr/>
          </p:nvSpPr>
          <p:spPr bwMode="auto">
            <a:xfrm flipH="1">
              <a:off x="335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1" name="Line 39"/>
            <p:cNvSpPr>
              <a:spLocks noChangeShapeType="1"/>
            </p:cNvSpPr>
            <p:nvPr/>
          </p:nvSpPr>
          <p:spPr bwMode="auto">
            <a:xfrm flipH="1">
              <a:off x="331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2" name="Line 40"/>
            <p:cNvSpPr>
              <a:spLocks noChangeShapeType="1"/>
            </p:cNvSpPr>
            <p:nvPr/>
          </p:nvSpPr>
          <p:spPr bwMode="auto">
            <a:xfrm flipH="1">
              <a:off x="327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3" name="Line 41"/>
            <p:cNvSpPr>
              <a:spLocks noChangeShapeType="1"/>
            </p:cNvSpPr>
            <p:nvPr/>
          </p:nvSpPr>
          <p:spPr bwMode="auto">
            <a:xfrm flipH="1">
              <a:off x="323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4" name="Line 42"/>
            <p:cNvSpPr>
              <a:spLocks noChangeShapeType="1"/>
            </p:cNvSpPr>
            <p:nvPr/>
          </p:nvSpPr>
          <p:spPr bwMode="auto">
            <a:xfrm flipH="1">
              <a:off x="319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5" name="Line 43"/>
            <p:cNvSpPr>
              <a:spLocks noChangeShapeType="1"/>
            </p:cNvSpPr>
            <p:nvPr/>
          </p:nvSpPr>
          <p:spPr bwMode="auto">
            <a:xfrm flipH="1">
              <a:off x="3156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6" name="Line 44"/>
            <p:cNvSpPr>
              <a:spLocks noChangeShapeType="1"/>
            </p:cNvSpPr>
            <p:nvPr/>
          </p:nvSpPr>
          <p:spPr bwMode="auto">
            <a:xfrm flipV="1">
              <a:off x="3148" y="274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7" name="Line 45"/>
            <p:cNvSpPr>
              <a:spLocks noChangeShapeType="1"/>
            </p:cNvSpPr>
            <p:nvPr/>
          </p:nvSpPr>
          <p:spPr bwMode="auto">
            <a:xfrm flipV="1">
              <a:off x="3148" y="270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8" name="Line 46"/>
            <p:cNvSpPr>
              <a:spLocks noChangeShapeType="1"/>
            </p:cNvSpPr>
            <p:nvPr/>
          </p:nvSpPr>
          <p:spPr bwMode="auto">
            <a:xfrm flipV="1">
              <a:off x="3148" y="266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29" name="Line 47"/>
            <p:cNvSpPr>
              <a:spLocks noChangeShapeType="1"/>
            </p:cNvSpPr>
            <p:nvPr/>
          </p:nvSpPr>
          <p:spPr bwMode="auto">
            <a:xfrm flipV="1">
              <a:off x="3148" y="262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0" name="Line 48"/>
            <p:cNvSpPr>
              <a:spLocks noChangeShapeType="1"/>
            </p:cNvSpPr>
            <p:nvPr/>
          </p:nvSpPr>
          <p:spPr bwMode="auto">
            <a:xfrm flipV="1">
              <a:off x="3148" y="258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1" name="Line 49"/>
            <p:cNvSpPr>
              <a:spLocks noChangeShapeType="1"/>
            </p:cNvSpPr>
            <p:nvPr/>
          </p:nvSpPr>
          <p:spPr bwMode="auto">
            <a:xfrm flipV="1">
              <a:off x="3148" y="254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2" name="Line 50"/>
            <p:cNvSpPr>
              <a:spLocks noChangeShapeType="1"/>
            </p:cNvSpPr>
            <p:nvPr/>
          </p:nvSpPr>
          <p:spPr bwMode="auto">
            <a:xfrm flipV="1">
              <a:off x="3148" y="2507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3" name="Line 51"/>
            <p:cNvSpPr>
              <a:spLocks noChangeShapeType="1"/>
            </p:cNvSpPr>
            <p:nvPr/>
          </p:nvSpPr>
          <p:spPr bwMode="auto">
            <a:xfrm flipV="1">
              <a:off x="3148" y="2479"/>
              <a:ext cx="0" cy="12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4" name="Line 52"/>
            <p:cNvSpPr>
              <a:spLocks noChangeShapeType="1"/>
            </p:cNvSpPr>
            <p:nvPr/>
          </p:nvSpPr>
          <p:spPr bwMode="auto">
            <a:xfrm>
              <a:off x="19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5" name="Line 53"/>
            <p:cNvSpPr>
              <a:spLocks noChangeShapeType="1"/>
            </p:cNvSpPr>
            <p:nvPr/>
          </p:nvSpPr>
          <p:spPr bwMode="auto">
            <a:xfrm>
              <a:off x="20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6" name="Line 54"/>
            <p:cNvSpPr>
              <a:spLocks noChangeShapeType="1"/>
            </p:cNvSpPr>
            <p:nvPr/>
          </p:nvSpPr>
          <p:spPr bwMode="auto">
            <a:xfrm>
              <a:off x="20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7" name="Line 55"/>
            <p:cNvSpPr>
              <a:spLocks noChangeShapeType="1"/>
            </p:cNvSpPr>
            <p:nvPr/>
          </p:nvSpPr>
          <p:spPr bwMode="auto">
            <a:xfrm>
              <a:off x="20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8" name="Line 56"/>
            <p:cNvSpPr>
              <a:spLocks noChangeShapeType="1"/>
            </p:cNvSpPr>
            <p:nvPr/>
          </p:nvSpPr>
          <p:spPr bwMode="auto">
            <a:xfrm>
              <a:off x="21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39" name="Line 57"/>
            <p:cNvSpPr>
              <a:spLocks noChangeShapeType="1"/>
            </p:cNvSpPr>
            <p:nvPr/>
          </p:nvSpPr>
          <p:spPr bwMode="auto">
            <a:xfrm>
              <a:off x="21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0" name="Line 58"/>
            <p:cNvSpPr>
              <a:spLocks noChangeShapeType="1"/>
            </p:cNvSpPr>
            <p:nvPr/>
          </p:nvSpPr>
          <p:spPr bwMode="auto">
            <a:xfrm>
              <a:off x="22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1" name="Line 59"/>
            <p:cNvSpPr>
              <a:spLocks noChangeShapeType="1"/>
            </p:cNvSpPr>
            <p:nvPr/>
          </p:nvSpPr>
          <p:spPr bwMode="auto">
            <a:xfrm>
              <a:off x="22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2" name="Line 60"/>
            <p:cNvSpPr>
              <a:spLocks noChangeShapeType="1"/>
            </p:cNvSpPr>
            <p:nvPr/>
          </p:nvSpPr>
          <p:spPr bwMode="auto">
            <a:xfrm>
              <a:off x="22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3" name="Line 61"/>
            <p:cNvSpPr>
              <a:spLocks noChangeShapeType="1"/>
            </p:cNvSpPr>
            <p:nvPr/>
          </p:nvSpPr>
          <p:spPr bwMode="auto">
            <a:xfrm>
              <a:off x="23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4" name="Line 62"/>
            <p:cNvSpPr>
              <a:spLocks noChangeShapeType="1"/>
            </p:cNvSpPr>
            <p:nvPr/>
          </p:nvSpPr>
          <p:spPr bwMode="auto">
            <a:xfrm>
              <a:off x="23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5" name="Line 63"/>
            <p:cNvSpPr>
              <a:spLocks noChangeShapeType="1"/>
            </p:cNvSpPr>
            <p:nvPr/>
          </p:nvSpPr>
          <p:spPr bwMode="auto">
            <a:xfrm>
              <a:off x="24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6" name="Line 64"/>
            <p:cNvSpPr>
              <a:spLocks noChangeShapeType="1"/>
            </p:cNvSpPr>
            <p:nvPr/>
          </p:nvSpPr>
          <p:spPr bwMode="auto">
            <a:xfrm>
              <a:off x="24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7" name="Line 65"/>
            <p:cNvSpPr>
              <a:spLocks noChangeShapeType="1"/>
            </p:cNvSpPr>
            <p:nvPr/>
          </p:nvSpPr>
          <p:spPr bwMode="auto">
            <a:xfrm>
              <a:off x="24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8" name="Line 66"/>
            <p:cNvSpPr>
              <a:spLocks noChangeShapeType="1"/>
            </p:cNvSpPr>
            <p:nvPr/>
          </p:nvSpPr>
          <p:spPr bwMode="auto">
            <a:xfrm>
              <a:off x="25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49" name="Line 67"/>
            <p:cNvSpPr>
              <a:spLocks noChangeShapeType="1"/>
            </p:cNvSpPr>
            <p:nvPr/>
          </p:nvSpPr>
          <p:spPr bwMode="auto">
            <a:xfrm>
              <a:off x="25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0" name="Line 68"/>
            <p:cNvSpPr>
              <a:spLocks noChangeShapeType="1"/>
            </p:cNvSpPr>
            <p:nvPr/>
          </p:nvSpPr>
          <p:spPr bwMode="auto">
            <a:xfrm>
              <a:off x="26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1" name="Line 69"/>
            <p:cNvSpPr>
              <a:spLocks noChangeShapeType="1"/>
            </p:cNvSpPr>
            <p:nvPr/>
          </p:nvSpPr>
          <p:spPr bwMode="auto">
            <a:xfrm>
              <a:off x="26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2" name="Line 70"/>
            <p:cNvSpPr>
              <a:spLocks noChangeShapeType="1"/>
            </p:cNvSpPr>
            <p:nvPr/>
          </p:nvSpPr>
          <p:spPr bwMode="auto">
            <a:xfrm>
              <a:off x="26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3" name="Line 71"/>
            <p:cNvSpPr>
              <a:spLocks noChangeShapeType="1"/>
            </p:cNvSpPr>
            <p:nvPr/>
          </p:nvSpPr>
          <p:spPr bwMode="auto">
            <a:xfrm>
              <a:off x="27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4" name="Line 72"/>
            <p:cNvSpPr>
              <a:spLocks noChangeShapeType="1"/>
            </p:cNvSpPr>
            <p:nvPr/>
          </p:nvSpPr>
          <p:spPr bwMode="auto">
            <a:xfrm>
              <a:off x="27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5" name="Line 73"/>
            <p:cNvSpPr>
              <a:spLocks noChangeShapeType="1"/>
            </p:cNvSpPr>
            <p:nvPr/>
          </p:nvSpPr>
          <p:spPr bwMode="auto">
            <a:xfrm>
              <a:off x="28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6" name="Line 74"/>
            <p:cNvSpPr>
              <a:spLocks noChangeShapeType="1"/>
            </p:cNvSpPr>
            <p:nvPr/>
          </p:nvSpPr>
          <p:spPr bwMode="auto">
            <a:xfrm>
              <a:off x="28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7" name="Line 75"/>
            <p:cNvSpPr>
              <a:spLocks noChangeShapeType="1"/>
            </p:cNvSpPr>
            <p:nvPr/>
          </p:nvSpPr>
          <p:spPr bwMode="auto">
            <a:xfrm>
              <a:off x="28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8" name="Line 76"/>
            <p:cNvSpPr>
              <a:spLocks noChangeShapeType="1"/>
            </p:cNvSpPr>
            <p:nvPr/>
          </p:nvSpPr>
          <p:spPr bwMode="auto">
            <a:xfrm>
              <a:off x="29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59" name="Line 77"/>
            <p:cNvSpPr>
              <a:spLocks noChangeShapeType="1"/>
            </p:cNvSpPr>
            <p:nvPr/>
          </p:nvSpPr>
          <p:spPr bwMode="auto">
            <a:xfrm>
              <a:off x="29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0" name="Line 78"/>
            <p:cNvSpPr>
              <a:spLocks noChangeShapeType="1"/>
            </p:cNvSpPr>
            <p:nvPr/>
          </p:nvSpPr>
          <p:spPr bwMode="auto">
            <a:xfrm>
              <a:off x="30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1" name="Line 79"/>
            <p:cNvSpPr>
              <a:spLocks noChangeShapeType="1"/>
            </p:cNvSpPr>
            <p:nvPr/>
          </p:nvSpPr>
          <p:spPr bwMode="auto">
            <a:xfrm>
              <a:off x="30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2" name="Line 80"/>
            <p:cNvSpPr>
              <a:spLocks noChangeShapeType="1"/>
            </p:cNvSpPr>
            <p:nvPr/>
          </p:nvSpPr>
          <p:spPr bwMode="auto">
            <a:xfrm>
              <a:off x="30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3" name="Line 81"/>
            <p:cNvSpPr>
              <a:spLocks noChangeShapeType="1"/>
            </p:cNvSpPr>
            <p:nvPr/>
          </p:nvSpPr>
          <p:spPr bwMode="auto">
            <a:xfrm>
              <a:off x="31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4" name="Line 82"/>
            <p:cNvSpPr>
              <a:spLocks noChangeShapeType="1"/>
            </p:cNvSpPr>
            <p:nvPr/>
          </p:nvSpPr>
          <p:spPr bwMode="auto">
            <a:xfrm>
              <a:off x="31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5" name="Line 83"/>
            <p:cNvSpPr>
              <a:spLocks noChangeShapeType="1"/>
            </p:cNvSpPr>
            <p:nvPr/>
          </p:nvSpPr>
          <p:spPr bwMode="auto">
            <a:xfrm>
              <a:off x="32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6" name="Line 84"/>
            <p:cNvSpPr>
              <a:spLocks noChangeShapeType="1"/>
            </p:cNvSpPr>
            <p:nvPr/>
          </p:nvSpPr>
          <p:spPr bwMode="auto">
            <a:xfrm>
              <a:off x="32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7" name="Line 85"/>
            <p:cNvSpPr>
              <a:spLocks noChangeShapeType="1"/>
            </p:cNvSpPr>
            <p:nvPr/>
          </p:nvSpPr>
          <p:spPr bwMode="auto">
            <a:xfrm>
              <a:off x="32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8" name="Line 86"/>
            <p:cNvSpPr>
              <a:spLocks noChangeShapeType="1"/>
            </p:cNvSpPr>
            <p:nvPr/>
          </p:nvSpPr>
          <p:spPr bwMode="auto">
            <a:xfrm>
              <a:off x="33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69" name="Line 87"/>
            <p:cNvSpPr>
              <a:spLocks noChangeShapeType="1"/>
            </p:cNvSpPr>
            <p:nvPr/>
          </p:nvSpPr>
          <p:spPr bwMode="auto">
            <a:xfrm>
              <a:off x="33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0" name="Line 88"/>
            <p:cNvSpPr>
              <a:spLocks noChangeShapeType="1"/>
            </p:cNvSpPr>
            <p:nvPr/>
          </p:nvSpPr>
          <p:spPr bwMode="auto">
            <a:xfrm>
              <a:off x="341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1" name="Line 89"/>
            <p:cNvSpPr>
              <a:spLocks noChangeShapeType="1"/>
            </p:cNvSpPr>
            <p:nvPr/>
          </p:nvSpPr>
          <p:spPr bwMode="auto">
            <a:xfrm>
              <a:off x="345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2" name="Line 90"/>
            <p:cNvSpPr>
              <a:spLocks noChangeShapeType="1"/>
            </p:cNvSpPr>
            <p:nvPr/>
          </p:nvSpPr>
          <p:spPr bwMode="auto">
            <a:xfrm>
              <a:off x="349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3" name="Line 91"/>
            <p:cNvSpPr>
              <a:spLocks noChangeShapeType="1"/>
            </p:cNvSpPr>
            <p:nvPr/>
          </p:nvSpPr>
          <p:spPr bwMode="auto">
            <a:xfrm>
              <a:off x="353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4" name="Line 92"/>
            <p:cNvSpPr>
              <a:spLocks noChangeShapeType="1"/>
            </p:cNvSpPr>
            <p:nvPr/>
          </p:nvSpPr>
          <p:spPr bwMode="auto">
            <a:xfrm>
              <a:off x="3576" y="2155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5" name="Freeform 93"/>
            <p:cNvSpPr>
              <a:spLocks/>
            </p:cNvSpPr>
            <p:nvPr/>
          </p:nvSpPr>
          <p:spPr bwMode="auto">
            <a:xfrm>
              <a:off x="3616" y="2155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12" y="0"/>
                  </a:lnTo>
                  <a:lnTo>
                    <a:pt x="12" y="12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6" name="Line 94"/>
            <p:cNvSpPr>
              <a:spLocks noChangeShapeType="1"/>
            </p:cNvSpPr>
            <p:nvPr/>
          </p:nvSpPr>
          <p:spPr bwMode="auto">
            <a:xfrm>
              <a:off x="3628" y="218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7" name="Line 95"/>
            <p:cNvSpPr>
              <a:spLocks noChangeShapeType="1"/>
            </p:cNvSpPr>
            <p:nvPr/>
          </p:nvSpPr>
          <p:spPr bwMode="auto">
            <a:xfrm>
              <a:off x="3628" y="222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8" name="Line 96"/>
            <p:cNvSpPr>
              <a:spLocks noChangeShapeType="1"/>
            </p:cNvSpPr>
            <p:nvPr/>
          </p:nvSpPr>
          <p:spPr bwMode="auto">
            <a:xfrm>
              <a:off x="3628" y="226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79" name="Line 97"/>
            <p:cNvSpPr>
              <a:spLocks noChangeShapeType="1"/>
            </p:cNvSpPr>
            <p:nvPr/>
          </p:nvSpPr>
          <p:spPr bwMode="auto">
            <a:xfrm>
              <a:off x="3628" y="230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0" name="Line 98"/>
            <p:cNvSpPr>
              <a:spLocks noChangeShapeType="1"/>
            </p:cNvSpPr>
            <p:nvPr/>
          </p:nvSpPr>
          <p:spPr bwMode="auto">
            <a:xfrm>
              <a:off x="3628" y="234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1" name="Line 99"/>
            <p:cNvSpPr>
              <a:spLocks noChangeShapeType="1"/>
            </p:cNvSpPr>
            <p:nvPr/>
          </p:nvSpPr>
          <p:spPr bwMode="auto">
            <a:xfrm>
              <a:off x="3628" y="238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2" name="Line 100"/>
            <p:cNvSpPr>
              <a:spLocks noChangeShapeType="1"/>
            </p:cNvSpPr>
            <p:nvPr/>
          </p:nvSpPr>
          <p:spPr bwMode="auto">
            <a:xfrm>
              <a:off x="3628" y="2423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3" name="Line 101"/>
            <p:cNvSpPr>
              <a:spLocks noChangeShapeType="1"/>
            </p:cNvSpPr>
            <p:nvPr/>
          </p:nvSpPr>
          <p:spPr bwMode="auto">
            <a:xfrm flipH="1">
              <a:off x="35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4" name="Line 102"/>
            <p:cNvSpPr>
              <a:spLocks noChangeShapeType="1"/>
            </p:cNvSpPr>
            <p:nvPr/>
          </p:nvSpPr>
          <p:spPr bwMode="auto">
            <a:xfrm flipH="1">
              <a:off x="35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5" name="Line 103"/>
            <p:cNvSpPr>
              <a:spLocks noChangeShapeType="1"/>
            </p:cNvSpPr>
            <p:nvPr/>
          </p:nvSpPr>
          <p:spPr bwMode="auto">
            <a:xfrm flipH="1">
              <a:off x="35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6" name="Line 104"/>
            <p:cNvSpPr>
              <a:spLocks noChangeShapeType="1"/>
            </p:cNvSpPr>
            <p:nvPr/>
          </p:nvSpPr>
          <p:spPr bwMode="auto">
            <a:xfrm flipH="1">
              <a:off x="34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7" name="Line 105"/>
            <p:cNvSpPr>
              <a:spLocks noChangeShapeType="1"/>
            </p:cNvSpPr>
            <p:nvPr/>
          </p:nvSpPr>
          <p:spPr bwMode="auto">
            <a:xfrm flipH="1">
              <a:off x="34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8" name="Line 106"/>
            <p:cNvSpPr>
              <a:spLocks noChangeShapeType="1"/>
            </p:cNvSpPr>
            <p:nvPr/>
          </p:nvSpPr>
          <p:spPr bwMode="auto">
            <a:xfrm flipH="1">
              <a:off x="33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89" name="Line 107"/>
            <p:cNvSpPr>
              <a:spLocks noChangeShapeType="1"/>
            </p:cNvSpPr>
            <p:nvPr/>
          </p:nvSpPr>
          <p:spPr bwMode="auto">
            <a:xfrm flipH="1">
              <a:off x="33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0" name="Line 108"/>
            <p:cNvSpPr>
              <a:spLocks noChangeShapeType="1"/>
            </p:cNvSpPr>
            <p:nvPr/>
          </p:nvSpPr>
          <p:spPr bwMode="auto">
            <a:xfrm flipH="1">
              <a:off x="33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1" name="Line 109"/>
            <p:cNvSpPr>
              <a:spLocks noChangeShapeType="1"/>
            </p:cNvSpPr>
            <p:nvPr/>
          </p:nvSpPr>
          <p:spPr bwMode="auto">
            <a:xfrm flipH="1">
              <a:off x="32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2" name="Line 110"/>
            <p:cNvSpPr>
              <a:spLocks noChangeShapeType="1"/>
            </p:cNvSpPr>
            <p:nvPr/>
          </p:nvSpPr>
          <p:spPr bwMode="auto">
            <a:xfrm flipH="1">
              <a:off x="32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3" name="Line 111"/>
            <p:cNvSpPr>
              <a:spLocks noChangeShapeType="1"/>
            </p:cNvSpPr>
            <p:nvPr/>
          </p:nvSpPr>
          <p:spPr bwMode="auto">
            <a:xfrm flipH="1">
              <a:off x="31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4" name="Line 112"/>
            <p:cNvSpPr>
              <a:spLocks noChangeShapeType="1"/>
            </p:cNvSpPr>
            <p:nvPr/>
          </p:nvSpPr>
          <p:spPr bwMode="auto">
            <a:xfrm flipH="1">
              <a:off x="31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5" name="Line 113"/>
            <p:cNvSpPr>
              <a:spLocks noChangeShapeType="1"/>
            </p:cNvSpPr>
            <p:nvPr/>
          </p:nvSpPr>
          <p:spPr bwMode="auto">
            <a:xfrm flipH="1">
              <a:off x="31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6" name="Line 114"/>
            <p:cNvSpPr>
              <a:spLocks noChangeShapeType="1"/>
            </p:cNvSpPr>
            <p:nvPr/>
          </p:nvSpPr>
          <p:spPr bwMode="auto">
            <a:xfrm flipH="1">
              <a:off x="30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7" name="Line 115"/>
            <p:cNvSpPr>
              <a:spLocks noChangeShapeType="1"/>
            </p:cNvSpPr>
            <p:nvPr/>
          </p:nvSpPr>
          <p:spPr bwMode="auto">
            <a:xfrm flipH="1">
              <a:off x="30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8" name="Line 116"/>
            <p:cNvSpPr>
              <a:spLocks noChangeShapeType="1"/>
            </p:cNvSpPr>
            <p:nvPr/>
          </p:nvSpPr>
          <p:spPr bwMode="auto">
            <a:xfrm flipH="1">
              <a:off x="29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799" name="Line 117"/>
            <p:cNvSpPr>
              <a:spLocks noChangeShapeType="1"/>
            </p:cNvSpPr>
            <p:nvPr/>
          </p:nvSpPr>
          <p:spPr bwMode="auto">
            <a:xfrm flipH="1">
              <a:off x="29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0" name="Line 118"/>
            <p:cNvSpPr>
              <a:spLocks noChangeShapeType="1"/>
            </p:cNvSpPr>
            <p:nvPr/>
          </p:nvSpPr>
          <p:spPr bwMode="auto">
            <a:xfrm flipH="1">
              <a:off x="29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1" name="Line 119"/>
            <p:cNvSpPr>
              <a:spLocks noChangeShapeType="1"/>
            </p:cNvSpPr>
            <p:nvPr/>
          </p:nvSpPr>
          <p:spPr bwMode="auto">
            <a:xfrm flipH="1">
              <a:off x="28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2" name="Line 120"/>
            <p:cNvSpPr>
              <a:spLocks noChangeShapeType="1"/>
            </p:cNvSpPr>
            <p:nvPr/>
          </p:nvSpPr>
          <p:spPr bwMode="auto">
            <a:xfrm flipH="1">
              <a:off x="28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3" name="Line 121"/>
            <p:cNvSpPr>
              <a:spLocks noChangeShapeType="1"/>
            </p:cNvSpPr>
            <p:nvPr/>
          </p:nvSpPr>
          <p:spPr bwMode="auto">
            <a:xfrm flipH="1">
              <a:off x="27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4" name="Line 122"/>
            <p:cNvSpPr>
              <a:spLocks noChangeShapeType="1"/>
            </p:cNvSpPr>
            <p:nvPr/>
          </p:nvSpPr>
          <p:spPr bwMode="auto">
            <a:xfrm flipH="1">
              <a:off x="27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5" name="Line 123"/>
            <p:cNvSpPr>
              <a:spLocks noChangeShapeType="1"/>
            </p:cNvSpPr>
            <p:nvPr/>
          </p:nvSpPr>
          <p:spPr bwMode="auto">
            <a:xfrm flipH="1">
              <a:off x="27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6" name="Line 124"/>
            <p:cNvSpPr>
              <a:spLocks noChangeShapeType="1"/>
            </p:cNvSpPr>
            <p:nvPr/>
          </p:nvSpPr>
          <p:spPr bwMode="auto">
            <a:xfrm flipH="1">
              <a:off x="26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7" name="Line 125"/>
            <p:cNvSpPr>
              <a:spLocks noChangeShapeType="1"/>
            </p:cNvSpPr>
            <p:nvPr/>
          </p:nvSpPr>
          <p:spPr bwMode="auto">
            <a:xfrm flipH="1">
              <a:off x="26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8" name="Line 126"/>
            <p:cNvSpPr>
              <a:spLocks noChangeShapeType="1"/>
            </p:cNvSpPr>
            <p:nvPr/>
          </p:nvSpPr>
          <p:spPr bwMode="auto">
            <a:xfrm flipH="1">
              <a:off x="25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09" name="Line 127"/>
            <p:cNvSpPr>
              <a:spLocks noChangeShapeType="1"/>
            </p:cNvSpPr>
            <p:nvPr/>
          </p:nvSpPr>
          <p:spPr bwMode="auto">
            <a:xfrm flipH="1">
              <a:off x="25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0" name="Line 128"/>
            <p:cNvSpPr>
              <a:spLocks noChangeShapeType="1"/>
            </p:cNvSpPr>
            <p:nvPr/>
          </p:nvSpPr>
          <p:spPr bwMode="auto">
            <a:xfrm flipH="1">
              <a:off x="25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1" name="Line 129"/>
            <p:cNvSpPr>
              <a:spLocks noChangeShapeType="1"/>
            </p:cNvSpPr>
            <p:nvPr/>
          </p:nvSpPr>
          <p:spPr bwMode="auto">
            <a:xfrm flipH="1">
              <a:off x="24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2" name="Line 130"/>
            <p:cNvSpPr>
              <a:spLocks noChangeShapeType="1"/>
            </p:cNvSpPr>
            <p:nvPr/>
          </p:nvSpPr>
          <p:spPr bwMode="auto">
            <a:xfrm flipH="1">
              <a:off x="24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3" name="Line 131"/>
            <p:cNvSpPr>
              <a:spLocks noChangeShapeType="1"/>
            </p:cNvSpPr>
            <p:nvPr/>
          </p:nvSpPr>
          <p:spPr bwMode="auto">
            <a:xfrm flipH="1">
              <a:off x="23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4" name="Line 132"/>
            <p:cNvSpPr>
              <a:spLocks noChangeShapeType="1"/>
            </p:cNvSpPr>
            <p:nvPr/>
          </p:nvSpPr>
          <p:spPr bwMode="auto">
            <a:xfrm flipH="1">
              <a:off x="23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5" name="Line 133"/>
            <p:cNvSpPr>
              <a:spLocks noChangeShapeType="1"/>
            </p:cNvSpPr>
            <p:nvPr/>
          </p:nvSpPr>
          <p:spPr bwMode="auto">
            <a:xfrm flipH="1">
              <a:off x="23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6" name="Line 134"/>
            <p:cNvSpPr>
              <a:spLocks noChangeShapeType="1"/>
            </p:cNvSpPr>
            <p:nvPr/>
          </p:nvSpPr>
          <p:spPr bwMode="auto">
            <a:xfrm flipH="1">
              <a:off x="22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7" name="Line 135"/>
            <p:cNvSpPr>
              <a:spLocks noChangeShapeType="1"/>
            </p:cNvSpPr>
            <p:nvPr/>
          </p:nvSpPr>
          <p:spPr bwMode="auto">
            <a:xfrm flipH="1">
              <a:off x="22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8" name="Line 136"/>
            <p:cNvSpPr>
              <a:spLocks noChangeShapeType="1"/>
            </p:cNvSpPr>
            <p:nvPr/>
          </p:nvSpPr>
          <p:spPr bwMode="auto">
            <a:xfrm flipH="1">
              <a:off x="21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19" name="Line 137"/>
            <p:cNvSpPr>
              <a:spLocks noChangeShapeType="1"/>
            </p:cNvSpPr>
            <p:nvPr/>
          </p:nvSpPr>
          <p:spPr bwMode="auto">
            <a:xfrm flipH="1">
              <a:off x="215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0" name="Line 138"/>
            <p:cNvSpPr>
              <a:spLocks noChangeShapeType="1"/>
            </p:cNvSpPr>
            <p:nvPr/>
          </p:nvSpPr>
          <p:spPr bwMode="auto">
            <a:xfrm flipH="1">
              <a:off x="211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1" name="Line 139"/>
            <p:cNvSpPr>
              <a:spLocks noChangeShapeType="1"/>
            </p:cNvSpPr>
            <p:nvPr/>
          </p:nvSpPr>
          <p:spPr bwMode="auto">
            <a:xfrm flipH="1">
              <a:off x="207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2" name="Line 140"/>
            <p:cNvSpPr>
              <a:spLocks noChangeShapeType="1"/>
            </p:cNvSpPr>
            <p:nvPr/>
          </p:nvSpPr>
          <p:spPr bwMode="auto">
            <a:xfrm flipH="1">
              <a:off x="203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3" name="Line 141"/>
            <p:cNvSpPr>
              <a:spLocks noChangeShapeType="1"/>
            </p:cNvSpPr>
            <p:nvPr/>
          </p:nvSpPr>
          <p:spPr bwMode="auto">
            <a:xfrm flipH="1">
              <a:off x="1994" y="2453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4" name="Freeform 142"/>
            <p:cNvSpPr>
              <a:spLocks/>
            </p:cNvSpPr>
            <p:nvPr/>
          </p:nvSpPr>
          <p:spPr bwMode="auto">
            <a:xfrm>
              <a:off x="1976" y="2431"/>
              <a:ext cx="2" cy="22"/>
            </a:xfrm>
            <a:custGeom>
              <a:avLst/>
              <a:gdLst>
                <a:gd name="T0" fmla="*/ 2 w 2"/>
                <a:gd name="T1" fmla="*/ 22 h 22"/>
                <a:gd name="T2" fmla="*/ 0 w 2"/>
                <a:gd name="T3" fmla="*/ 22 h 22"/>
                <a:gd name="T4" fmla="*/ 0 w 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2">
                  <a:moveTo>
                    <a:pt x="2" y="22"/>
                  </a:moveTo>
                  <a:lnTo>
                    <a:pt x="0" y="2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5" name="Line 143"/>
            <p:cNvSpPr>
              <a:spLocks noChangeShapeType="1"/>
            </p:cNvSpPr>
            <p:nvPr/>
          </p:nvSpPr>
          <p:spPr bwMode="auto">
            <a:xfrm flipV="1">
              <a:off x="1976" y="239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6" name="Line 144"/>
            <p:cNvSpPr>
              <a:spLocks noChangeShapeType="1"/>
            </p:cNvSpPr>
            <p:nvPr/>
          </p:nvSpPr>
          <p:spPr bwMode="auto">
            <a:xfrm flipV="1">
              <a:off x="1976" y="235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7" name="Line 145"/>
            <p:cNvSpPr>
              <a:spLocks noChangeShapeType="1"/>
            </p:cNvSpPr>
            <p:nvPr/>
          </p:nvSpPr>
          <p:spPr bwMode="auto">
            <a:xfrm flipV="1">
              <a:off x="1976" y="231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8" name="Line 146"/>
            <p:cNvSpPr>
              <a:spLocks noChangeShapeType="1"/>
            </p:cNvSpPr>
            <p:nvPr/>
          </p:nvSpPr>
          <p:spPr bwMode="auto">
            <a:xfrm flipV="1">
              <a:off x="1976" y="227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29" name="Line 147"/>
            <p:cNvSpPr>
              <a:spLocks noChangeShapeType="1"/>
            </p:cNvSpPr>
            <p:nvPr/>
          </p:nvSpPr>
          <p:spPr bwMode="auto">
            <a:xfrm flipV="1">
              <a:off x="1976" y="223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0" name="Line 148"/>
            <p:cNvSpPr>
              <a:spLocks noChangeShapeType="1"/>
            </p:cNvSpPr>
            <p:nvPr/>
          </p:nvSpPr>
          <p:spPr bwMode="auto">
            <a:xfrm flipV="1">
              <a:off x="1976" y="219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1" name="Line 149"/>
            <p:cNvSpPr>
              <a:spLocks noChangeShapeType="1"/>
            </p:cNvSpPr>
            <p:nvPr/>
          </p:nvSpPr>
          <p:spPr bwMode="auto">
            <a:xfrm flipV="1">
              <a:off x="1976" y="2155"/>
              <a:ext cx="0" cy="2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2" name="Line 150"/>
            <p:cNvSpPr>
              <a:spLocks noChangeShapeType="1"/>
            </p:cNvSpPr>
            <p:nvPr/>
          </p:nvSpPr>
          <p:spPr bwMode="auto">
            <a:xfrm>
              <a:off x="2746" y="1917"/>
              <a:ext cx="0" cy="88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3" name="Line 151"/>
            <p:cNvSpPr>
              <a:spLocks noChangeShapeType="1"/>
            </p:cNvSpPr>
            <p:nvPr/>
          </p:nvSpPr>
          <p:spPr bwMode="auto">
            <a:xfrm>
              <a:off x="2760" y="1917"/>
              <a:ext cx="0" cy="888"/>
            </a:xfrm>
            <a:prstGeom prst="line">
              <a:avLst/>
            </a:prstGeom>
            <a:noFill/>
            <a:ln w="1270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4" name="Line 152"/>
            <p:cNvSpPr>
              <a:spLocks noChangeShapeType="1"/>
            </p:cNvSpPr>
            <p:nvPr/>
          </p:nvSpPr>
          <p:spPr bwMode="auto">
            <a:xfrm>
              <a:off x="2772" y="1917"/>
              <a:ext cx="0" cy="888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5" name="Line 153"/>
            <p:cNvSpPr>
              <a:spLocks noChangeShapeType="1"/>
            </p:cNvSpPr>
            <p:nvPr/>
          </p:nvSpPr>
          <p:spPr bwMode="auto">
            <a:xfrm>
              <a:off x="197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6" name="Line 154"/>
            <p:cNvSpPr>
              <a:spLocks noChangeShapeType="1"/>
            </p:cNvSpPr>
            <p:nvPr/>
          </p:nvSpPr>
          <p:spPr bwMode="auto">
            <a:xfrm>
              <a:off x="201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7" name="Line 155"/>
            <p:cNvSpPr>
              <a:spLocks noChangeShapeType="1"/>
            </p:cNvSpPr>
            <p:nvPr/>
          </p:nvSpPr>
          <p:spPr bwMode="auto">
            <a:xfrm>
              <a:off x="205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8" name="Line 156"/>
            <p:cNvSpPr>
              <a:spLocks noChangeShapeType="1"/>
            </p:cNvSpPr>
            <p:nvPr/>
          </p:nvSpPr>
          <p:spPr bwMode="auto">
            <a:xfrm>
              <a:off x="209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39" name="Line 157"/>
            <p:cNvSpPr>
              <a:spLocks noChangeShapeType="1"/>
            </p:cNvSpPr>
            <p:nvPr/>
          </p:nvSpPr>
          <p:spPr bwMode="auto">
            <a:xfrm>
              <a:off x="213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0" name="Line 158"/>
            <p:cNvSpPr>
              <a:spLocks noChangeShapeType="1"/>
            </p:cNvSpPr>
            <p:nvPr/>
          </p:nvSpPr>
          <p:spPr bwMode="auto">
            <a:xfrm>
              <a:off x="217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1" name="Line 159"/>
            <p:cNvSpPr>
              <a:spLocks noChangeShapeType="1"/>
            </p:cNvSpPr>
            <p:nvPr/>
          </p:nvSpPr>
          <p:spPr bwMode="auto">
            <a:xfrm>
              <a:off x="221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2" name="Line 160"/>
            <p:cNvSpPr>
              <a:spLocks noChangeShapeType="1"/>
            </p:cNvSpPr>
            <p:nvPr/>
          </p:nvSpPr>
          <p:spPr bwMode="auto">
            <a:xfrm>
              <a:off x="225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3" name="Line 161"/>
            <p:cNvSpPr>
              <a:spLocks noChangeShapeType="1"/>
            </p:cNvSpPr>
            <p:nvPr/>
          </p:nvSpPr>
          <p:spPr bwMode="auto">
            <a:xfrm>
              <a:off x="229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4" name="Line 162"/>
            <p:cNvSpPr>
              <a:spLocks noChangeShapeType="1"/>
            </p:cNvSpPr>
            <p:nvPr/>
          </p:nvSpPr>
          <p:spPr bwMode="auto">
            <a:xfrm>
              <a:off x="233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5" name="Line 163"/>
            <p:cNvSpPr>
              <a:spLocks noChangeShapeType="1"/>
            </p:cNvSpPr>
            <p:nvPr/>
          </p:nvSpPr>
          <p:spPr bwMode="auto">
            <a:xfrm>
              <a:off x="237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6" name="Line 164"/>
            <p:cNvSpPr>
              <a:spLocks noChangeShapeType="1"/>
            </p:cNvSpPr>
            <p:nvPr/>
          </p:nvSpPr>
          <p:spPr bwMode="auto">
            <a:xfrm>
              <a:off x="2416" y="24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7" name="Freeform 165"/>
            <p:cNvSpPr>
              <a:spLocks/>
            </p:cNvSpPr>
            <p:nvPr/>
          </p:nvSpPr>
          <p:spPr bwMode="auto">
            <a:xfrm>
              <a:off x="2456" y="2479"/>
              <a:ext cx="8" cy="16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0 h 16"/>
                <a:gd name="T4" fmla="*/ 8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lnTo>
                    <a:pt x="8" y="0"/>
                  </a:lnTo>
                  <a:lnTo>
                    <a:pt x="8" y="16"/>
                  </a:lnTo>
                </a:path>
              </a:pathLst>
            </a:cu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8" name="Line 166"/>
            <p:cNvSpPr>
              <a:spLocks noChangeShapeType="1"/>
            </p:cNvSpPr>
            <p:nvPr/>
          </p:nvSpPr>
          <p:spPr bwMode="auto">
            <a:xfrm>
              <a:off x="2464" y="251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49" name="Line 167"/>
            <p:cNvSpPr>
              <a:spLocks noChangeShapeType="1"/>
            </p:cNvSpPr>
            <p:nvPr/>
          </p:nvSpPr>
          <p:spPr bwMode="auto">
            <a:xfrm>
              <a:off x="2464" y="255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0" name="Line 168"/>
            <p:cNvSpPr>
              <a:spLocks noChangeShapeType="1"/>
            </p:cNvSpPr>
            <p:nvPr/>
          </p:nvSpPr>
          <p:spPr bwMode="auto">
            <a:xfrm>
              <a:off x="2464" y="259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1" name="Line 169"/>
            <p:cNvSpPr>
              <a:spLocks noChangeShapeType="1"/>
            </p:cNvSpPr>
            <p:nvPr/>
          </p:nvSpPr>
          <p:spPr bwMode="auto">
            <a:xfrm>
              <a:off x="2464" y="263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2" name="Line 170"/>
            <p:cNvSpPr>
              <a:spLocks noChangeShapeType="1"/>
            </p:cNvSpPr>
            <p:nvPr/>
          </p:nvSpPr>
          <p:spPr bwMode="auto">
            <a:xfrm>
              <a:off x="2464" y="267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3" name="Line 171"/>
            <p:cNvSpPr>
              <a:spLocks noChangeShapeType="1"/>
            </p:cNvSpPr>
            <p:nvPr/>
          </p:nvSpPr>
          <p:spPr bwMode="auto">
            <a:xfrm>
              <a:off x="2464" y="271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4" name="Line 172"/>
            <p:cNvSpPr>
              <a:spLocks noChangeShapeType="1"/>
            </p:cNvSpPr>
            <p:nvPr/>
          </p:nvSpPr>
          <p:spPr bwMode="auto">
            <a:xfrm>
              <a:off x="2464" y="275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5" name="Line 173"/>
            <p:cNvSpPr>
              <a:spLocks noChangeShapeType="1"/>
            </p:cNvSpPr>
            <p:nvPr/>
          </p:nvSpPr>
          <p:spPr bwMode="auto">
            <a:xfrm flipH="1">
              <a:off x="242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6" name="Line 174"/>
            <p:cNvSpPr>
              <a:spLocks noChangeShapeType="1"/>
            </p:cNvSpPr>
            <p:nvPr/>
          </p:nvSpPr>
          <p:spPr bwMode="auto">
            <a:xfrm flipH="1">
              <a:off x="238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7" name="Line 175"/>
            <p:cNvSpPr>
              <a:spLocks noChangeShapeType="1"/>
            </p:cNvSpPr>
            <p:nvPr/>
          </p:nvSpPr>
          <p:spPr bwMode="auto">
            <a:xfrm flipH="1">
              <a:off x="234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8" name="Line 176"/>
            <p:cNvSpPr>
              <a:spLocks noChangeShapeType="1"/>
            </p:cNvSpPr>
            <p:nvPr/>
          </p:nvSpPr>
          <p:spPr bwMode="auto">
            <a:xfrm flipH="1">
              <a:off x="230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59" name="Line 177"/>
            <p:cNvSpPr>
              <a:spLocks noChangeShapeType="1"/>
            </p:cNvSpPr>
            <p:nvPr/>
          </p:nvSpPr>
          <p:spPr bwMode="auto">
            <a:xfrm flipH="1">
              <a:off x="226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0" name="Line 178"/>
            <p:cNvSpPr>
              <a:spLocks noChangeShapeType="1"/>
            </p:cNvSpPr>
            <p:nvPr/>
          </p:nvSpPr>
          <p:spPr bwMode="auto">
            <a:xfrm flipH="1">
              <a:off x="222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1" name="Line 179"/>
            <p:cNvSpPr>
              <a:spLocks noChangeShapeType="1"/>
            </p:cNvSpPr>
            <p:nvPr/>
          </p:nvSpPr>
          <p:spPr bwMode="auto">
            <a:xfrm flipH="1">
              <a:off x="218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2" name="Line 180"/>
            <p:cNvSpPr>
              <a:spLocks noChangeShapeType="1"/>
            </p:cNvSpPr>
            <p:nvPr/>
          </p:nvSpPr>
          <p:spPr bwMode="auto">
            <a:xfrm flipH="1">
              <a:off x="214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3" name="Line 181"/>
            <p:cNvSpPr>
              <a:spLocks noChangeShapeType="1"/>
            </p:cNvSpPr>
            <p:nvPr/>
          </p:nvSpPr>
          <p:spPr bwMode="auto">
            <a:xfrm flipH="1">
              <a:off x="210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4" name="Line 182"/>
            <p:cNvSpPr>
              <a:spLocks noChangeShapeType="1"/>
            </p:cNvSpPr>
            <p:nvPr/>
          </p:nvSpPr>
          <p:spPr bwMode="auto">
            <a:xfrm flipH="1">
              <a:off x="206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5" name="Line 183"/>
            <p:cNvSpPr>
              <a:spLocks noChangeShapeType="1"/>
            </p:cNvSpPr>
            <p:nvPr/>
          </p:nvSpPr>
          <p:spPr bwMode="auto">
            <a:xfrm flipH="1">
              <a:off x="202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6" name="Line 184"/>
            <p:cNvSpPr>
              <a:spLocks noChangeShapeType="1"/>
            </p:cNvSpPr>
            <p:nvPr/>
          </p:nvSpPr>
          <p:spPr bwMode="auto">
            <a:xfrm flipH="1">
              <a:off x="1988" y="2779"/>
              <a:ext cx="24" cy="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7" name="Line 185"/>
            <p:cNvSpPr>
              <a:spLocks noChangeShapeType="1"/>
            </p:cNvSpPr>
            <p:nvPr/>
          </p:nvSpPr>
          <p:spPr bwMode="auto">
            <a:xfrm flipV="1">
              <a:off x="1976" y="275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8" name="Line 186"/>
            <p:cNvSpPr>
              <a:spLocks noChangeShapeType="1"/>
            </p:cNvSpPr>
            <p:nvPr/>
          </p:nvSpPr>
          <p:spPr bwMode="auto">
            <a:xfrm flipV="1">
              <a:off x="1976" y="271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69" name="Line 187"/>
            <p:cNvSpPr>
              <a:spLocks noChangeShapeType="1"/>
            </p:cNvSpPr>
            <p:nvPr/>
          </p:nvSpPr>
          <p:spPr bwMode="auto">
            <a:xfrm flipV="1">
              <a:off x="1976" y="267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0" name="Line 188"/>
            <p:cNvSpPr>
              <a:spLocks noChangeShapeType="1"/>
            </p:cNvSpPr>
            <p:nvPr/>
          </p:nvSpPr>
          <p:spPr bwMode="auto">
            <a:xfrm flipV="1">
              <a:off x="1976" y="263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1" name="Line 189"/>
            <p:cNvSpPr>
              <a:spLocks noChangeShapeType="1"/>
            </p:cNvSpPr>
            <p:nvPr/>
          </p:nvSpPr>
          <p:spPr bwMode="auto">
            <a:xfrm flipV="1">
              <a:off x="1976" y="259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2" name="Line 190"/>
            <p:cNvSpPr>
              <a:spLocks noChangeShapeType="1"/>
            </p:cNvSpPr>
            <p:nvPr/>
          </p:nvSpPr>
          <p:spPr bwMode="auto">
            <a:xfrm flipV="1">
              <a:off x="1976" y="255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3" name="Line 191"/>
            <p:cNvSpPr>
              <a:spLocks noChangeShapeType="1"/>
            </p:cNvSpPr>
            <p:nvPr/>
          </p:nvSpPr>
          <p:spPr bwMode="auto">
            <a:xfrm flipV="1">
              <a:off x="1976" y="2511"/>
              <a:ext cx="0" cy="24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4" name="Line 192"/>
            <p:cNvSpPr>
              <a:spLocks noChangeShapeType="1"/>
            </p:cNvSpPr>
            <p:nvPr/>
          </p:nvSpPr>
          <p:spPr bwMode="auto">
            <a:xfrm flipV="1">
              <a:off x="1976" y="2479"/>
              <a:ext cx="0" cy="16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5" name="Line 193"/>
            <p:cNvSpPr>
              <a:spLocks noChangeShapeType="1"/>
            </p:cNvSpPr>
            <p:nvPr/>
          </p:nvSpPr>
          <p:spPr bwMode="auto">
            <a:xfrm flipV="1">
              <a:off x="1972" y="2701"/>
              <a:ext cx="174" cy="184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6" name="Freeform 194"/>
            <p:cNvSpPr>
              <a:spLocks/>
            </p:cNvSpPr>
            <p:nvPr/>
          </p:nvSpPr>
          <p:spPr bwMode="auto">
            <a:xfrm>
              <a:off x="2122" y="2677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28 w 48"/>
                <a:gd name="T3" fmla="*/ 48 h 48"/>
                <a:gd name="T4" fmla="*/ 22 w 48"/>
                <a:gd name="T5" fmla="*/ 26 h 48"/>
                <a:gd name="T6" fmla="*/ 0 w 48"/>
                <a:gd name="T7" fmla="*/ 2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28" y="48"/>
                  </a:lnTo>
                  <a:lnTo>
                    <a:pt x="22" y="26"/>
                  </a:lnTo>
                  <a:lnTo>
                    <a:pt x="0" y="2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7" name="Freeform 195"/>
            <p:cNvSpPr>
              <a:spLocks/>
            </p:cNvSpPr>
            <p:nvPr/>
          </p:nvSpPr>
          <p:spPr bwMode="auto">
            <a:xfrm>
              <a:off x="2122" y="2677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28 w 48"/>
                <a:gd name="T3" fmla="*/ 48 h 48"/>
                <a:gd name="T4" fmla="*/ 22 w 48"/>
                <a:gd name="T5" fmla="*/ 26 h 48"/>
                <a:gd name="T6" fmla="*/ 0 w 48"/>
                <a:gd name="T7" fmla="*/ 2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28" y="48"/>
                  </a:lnTo>
                  <a:lnTo>
                    <a:pt x="22" y="26"/>
                  </a:lnTo>
                  <a:lnTo>
                    <a:pt x="0" y="20"/>
                  </a:lnTo>
                  <a:lnTo>
                    <a:pt x="4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8" name="Line 196"/>
            <p:cNvSpPr>
              <a:spLocks noChangeShapeType="1"/>
            </p:cNvSpPr>
            <p:nvPr/>
          </p:nvSpPr>
          <p:spPr bwMode="auto">
            <a:xfrm flipV="1">
              <a:off x="3148" y="2701"/>
              <a:ext cx="174" cy="184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79" name="Freeform 197"/>
            <p:cNvSpPr>
              <a:spLocks/>
            </p:cNvSpPr>
            <p:nvPr/>
          </p:nvSpPr>
          <p:spPr bwMode="auto">
            <a:xfrm>
              <a:off x="3298" y="2677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28 w 48"/>
                <a:gd name="T3" fmla="*/ 48 h 48"/>
                <a:gd name="T4" fmla="*/ 22 w 48"/>
                <a:gd name="T5" fmla="*/ 26 h 48"/>
                <a:gd name="T6" fmla="*/ 0 w 48"/>
                <a:gd name="T7" fmla="*/ 2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28" y="48"/>
                  </a:lnTo>
                  <a:lnTo>
                    <a:pt x="22" y="26"/>
                  </a:lnTo>
                  <a:lnTo>
                    <a:pt x="0" y="2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0" name="Freeform 198"/>
            <p:cNvSpPr>
              <a:spLocks/>
            </p:cNvSpPr>
            <p:nvPr/>
          </p:nvSpPr>
          <p:spPr bwMode="auto">
            <a:xfrm>
              <a:off x="3298" y="2677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28 w 48"/>
                <a:gd name="T3" fmla="*/ 48 h 48"/>
                <a:gd name="T4" fmla="*/ 22 w 48"/>
                <a:gd name="T5" fmla="*/ 26 h 48"/>
                <a:gd name="T6" fmla="*/ 0 w 48"/>
                <a:gd name="T7" fmla="*/ 2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28" y="48"/>
                  </a:lnTo>
                  <a:lnTo>
                    <a:pt x="22" y="26"/>
                  </a:lnTo>
                  <a:lnTo>
                    <a:pt x="0" y="20"/>
                  </a:lnTo>
                  <a:lnTo>
                    <a:pt x="48" y="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1" name="Freeform 199"/>
            <p:cNvSpPr>
              <a:spLocks/>
            </p:cNvSpPr>
            <p:nvPr/>
          </p:nvSpPr>
          <p:spPr bwMode="auto">
            <a:xfrm>
              <a:off x="2216" y="2303"/>
              <a:ext cx="1110" cy="270"/>
            </a:xfrm>
            <a:custGeom>
              <a:avLst/>
              <a:gdLst>
                <a:gd name="T0" fmla="*/ 0 w 1110"/>
                <a:gd name="T1" fmla="*/ 270 h 270"/>
                <a:gd name="T2" fmla="*/ 0 w 1110"/>
                <a:gd name="T3" fmla="*/ 270 h 270"/>
                <a:gd name="T4" fmla="*/ 0 w 1110"/>
                <a:gd name="T5" fmla="*/ 250 h 270"/>
                <a:gd name="T6" fmla="*/ 2 w 1110"/>
                <a:gd name="T7" fmla="*/ 232 h 270"/>
                <a:gd name="T8" fmla="*/ 6 w 1110"/>
                <a:gd name="T9" fmla="*/ 214 h 270"/>
                <a:gd name="T10" fmla="*/ 10 w 1110"/>
                <a:gd name="T11" fmla="*/ 198 h 270"/>
                <a:gd name="T12" fmla="*/ 16 w 1110"/>
                <a:gd name="T13" fmla="*/ 182 h 270"/>
                <a:gd name="T14" fmla="*/ 24 w 1110"/>
                <a:gd name="T15" fmla="*/ 166 h 270"/>
                <a:gd name="T16" fmla="*/ 32 w 1110"/>
                <a:gd name="T17" fmla="*/ 152 h 270"/>
                <a:gd name="T18" fmla="*/ 42 w 1110"/>
                <a:gd name="T19" fmla="*/ 138 h 270"/>
                <a:gd name="T20" fmla="*/ 52 w 1110"/>
                <a:gd name="T21" fmla="*/ 126 h 270"/>
                <a:gd name="T22" fmla="*/ 64 w 1110"/>
                <a:gd name="T23" fmla="*/ 114 h 270"/>
                <a:gd name="T24" fmla="*/ 78 w 1110"/>
                <a:gd name="T25" fmla="*/ 102 h 270"/>
                <a:gd name="T26" fmla="*/ 92 w 1110"/>
                <a:gd name="T27" fmla="*/ 92 h 270"/>
                <a:gd name="T28" fmla="*/ 122 w 1110"/>
                <a:gd name="T29" fmla="*/ 72 h 270"/>
                <a:gd name="T30" fmla="*/ 156 w 1110"/>
                <a:gd name="T31" fmla="*/ 56 h 270"/>
                <a:gd name="T32" fmla="*/ 196 w 1110"/>
                <a:gd name="T33" fmla="*/ 42 h 270"/>
                <a:gd name="T34" fmla="*/ 236 w 1110"/>
                <a:gd name="T35" fmla="*/ 30 h 270"/>
                <a:gd name="T36" fmla="*/ 282 w 1110"/>
                <a:gd name="T37" fmla="*/ 20 h 270"/>
                <a:gd name="T38" fmla="*/ 328 w 1110"/>
                <a:gd name="T39" fmla="*/ 14 h 270"/>
                <a:gd name="T40" fmla="*/ 380 w 1110"/>
                <a:gd name="T41" fmla="*/ 8 h 270"/>
                <a:gd name="T42" fmla="*/ 432 w 1110"/>
                <a:gd name="T43" fmla="*/ 4 h 270"/>
                <a:gd name="T44" fmla="*/ 486 w 1110"/>
                <a:gd name="T45" fmla="*/ 2 h 270"/>
                <a:gd name="T46" fmla="*/ 542 w 1110"/>
                <a:gd name="T47" fmla="*/ 0 h 270"/>
                <a:gd name="T48" fmla="*/ 542 w 1110"/>
                <a:gd name="T49" fmla="*/ 0 h 270"/>
                <a:gd name="T50" fmla="*/ 636 w 1110"/>
                <a:gd name="T51" fmla="*/ 2 h 270"/>
                <a:gd name="T52" fmla="*/ 684 w 1110"/>
                <a:gd name="T53" fmla="*/ 4 h 270"/>
                <a:gd name="T54" fmla="*/ 732 w 1110"/>
                <a:gd name="T55" fmla="*/ 6 h 270"/>
                <a:gd name="T56" fmla="*/ 780 w 1110"/>
                <a:gd name="T57" fmla="*/ 12 h 270"/>
                <a:gd name="T58" fmla="*/ 826 w 1110"/>
                <a:gd name="T59" fmla="*/ 18 h 270"/>
                <a:gd name="T60" fmla="*/ 872 w 1110"/>
                <a:gd name="T61" fmla="*/ 26 h 270"/>
                <a:gd name="T62" fmla="*/ 916 w 1110"/>
                <a:gd name="T63" fmla="*/ 38 h 270"/>
                <a:gd name="T64" fmla="*/ 956 w 1110"/>
                <a:gd name="T65" fmla="*/ 52 h 270"/>
                <a:gd name="T66" fmla="*/ 992 w 1110"/>
                <a:gd name="T67" fmla="*/ 70 h 270"/>
                <a:gd name="T68" fmla="*/ 1010 w 1110"/>
                <a:gd name="T69" fmla="*/ 80 h 270"/>
                <a:gd name="T70" fmla="*/ 1026 w 1110"/>
                <a:gd name="T71" fmla="*/ 90 h 270"/>
                <a:gd name="T72" fmla="*/ 1040 w 1110"/>
                <a:gd name="T73" fmla="*/ 102 h 270"/>
                <a:gd name="T74" fmla="*/ 1054 w 1110"/>
                <a:gd name="T75" fmla="*/ 116 h 270"/>
                <a:gd name="T76" fmla="*/ 1066 w 1110"/>
                <a:gd name="T77" fmla="*/ 130 h 270"/>
                <a:gd name="T78" fmla="*/ 1078 w 1110"/>
                <a:gd name="T79" fmla="*/ 144 h 270"/>
                <a:gd name="T80" fmla="*/ 1088 w 1110"/>
                <a:gd name="T81" fmla="*/ 160 h 270"/>
                <a:gd name="T82" fmla="*/ 1094 w 1110"/>
                <a:gd name="T83" fmla="*/ 178 h 270"/>
                <a:gd name="T84" fmla="*/ 1102 w 1110"/>
                <a:gd name="T85" fmla="*/ 196 h 270"/>
                <a:gd name="T86" fmla="*/ 1106 w 1110"/>
                <a:gd name="T87" fmla="*/ 216 h 270"/>
                <a:gd name="T88" fmla="*/ 1108 w 1110"/>
                <a:gd name="T89" fmla="*/ 236 h 270"/>
                <a:gd name="T90" fmla="*/ 1110 w 1110"/>
                <a:gd name="T91" fmla="*/ 2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10" h="270">
                  <a:moveTo>
                    <a:pt x="0" y="270"/>
                  </a:moveTo>
                  <a:lnTo>
                    <a:pt x="0" y="270"/>
                  </a:lnTo>
                  <a:lnTo>
                    <a:pt x="0" y="250"/>
                  </a:lnTo>
                  <a:lnTo>
                    <a:pt x="2" y="232"/>
                  </a:lnTo>
                  <a:lnTo>
                    <a:pt x="6" y="214"/>
                  </a:lnTo>
                  <a:lnTo>
                    <a:pt x="10" y="198"/>
                  </a:lnTo>
                  <a:lnTo>
                    <a:pt x="16" y="182"/>
                  </a:lnTo>
                  <a:lnTo>
                    <a:pt x="24" y="166"/>
                  </a:lnTo>
                  <a:lnTo>
                    <a:pt x="32" y="152"/>
                  </a:lnTo>
                  <a:lnTo>
                    <a:pt x="42" y="138"/>
                  </a:lnTo>
                  <a:lnTo>
                    <a:pt x="52" y="126"/>
                  </a:lnTo>
                  <a:lnTo>
                    <a:pt x="64" y="114"/>
                  </a:lnTo>
                  <a:lnTo>
                    <a:pt x="78" y="102"/>
                  </a:lnTo>
                  <a:lnTo>
                    <a:pt x="92" y="92"/>
                  </a:lnTo>
                  <a:lnTo>
                    <a:pt x="122" y="72"/>
                  </a:lnTo>
                  <a:lnTo>
                    <a:pt x="156" y="56"/>
                  </a:lnTo>
                  <a:lnTo>
                    <a:pt x="196" y="42"/>
                  </a:lnTo>
                  <a:lnTo>
                    <a:pt x="236" y="30"/>
                  </a:lnTo>
                  <a:lnTo>
                    <a:pt x="282" y="20"/>
                  </a:lnTo>
                  <a:lnTo>
                    <a:pt x="328" y="14"/>
                  </a:lnTo>
                  <a:lnTo>
                    <a:pt x="380" y="8"/>
                  </a:lnTo>
                  <a:lnTo>
                    <a:pt x="432" y="4"/>
                  </a:lnTo>
                  <a:lnTo>
                    <a:pt x="486" y="2"/>
                  </a:lnTo>
                  <a:lnTo>
                    <a:pt x="542" y="0"/>
                  </a:lnTo>
                  <a:lnTo>
                    <a:pt x="542" y="0"/>
                  </a:lnTo>
                  <a:lnTo>
                    <a:pt x="636" y="2"/>
                  </a:lnTo>
                  <a:lnTo>
                    <a:pt x="684" y="4"/>
                  </a:lnTo>
                  <a:lnTo>
                    <a:pt x="732" y="6"/>
                  </a:lnTo>
                  <a:lnTo>
                    <a:pt x="780" y="12"/>
                  </a:lnTo>
                  <a:lnTo>
                    <a:pt x="826" y="18"/>
                  </a:lnTo>
                  <a:lnTo>
                    <a:pt x="872" y="26"/>
                  </a:lnTo>
                  <a:lnTo>
                    <a:pt x="916" y="38"/>
                  </a:lnTo>
                  <a:lnTo>
                    <a:pt x="956" y="52"/>
                  </a:lnTo>
                  <a:lnTo>
                    <a:pt x="992" y="70"/>
                  </a:lnTo>
                  <a:lnTo>
                    <a:pt x="1010" y="80"/>
                  </a:lnTo>
                  <a:lnTo>
                    <a:pt x="1026" y="90"/>
                  </a:lnTo>
                  <a:lnTo>
                    <a:pt x="1040" y="102"/>
                  </a:lnTo>
                  <a:lnTo>
                    <a:pt x="1054" y="116"/>
                  </a:lnTo>
                  <a:lnTo>
                    <a:pt x="1066" y="130"/>
                  </a:lnTo>
                  <a:lnTo>
                    <a:pt x="1078" y="144"/>
                  </a:lnTo>
                  <a:lnTo>
                    <a:pt x="1088" y="160"/>
                  </a:lnTo>
                  <a:lnTo>
                    <a:pt x="1094" y="178"/>
                  </a:lnTo>
                  <a:lnTo>
                    <a:pt x="1102" y="196"/>
                  </a:lnTo>
                  <a:lnTo>
                    <a:pt x="1106" y="216"/>
                  </a:lnTo>
                  <a:lnTo>
                    <a:pt x="1108" y="236"/>
                  </a:lnTo>
                  <a:lnTo>
                    <a:pt x="1110" y="260"/>
                  </a:lnTo>
                </a:path>
              </a:pathLst>
            </a:cu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2" name="Freeform 200"/>
            <p:cNvSpPr>
              <a:spLocks/>
            </p:cNvSpPr>
            <p:nvPr/>
          </p:nvSpPr>
          <p:spPr bwMode="auto">
            <a:xfrm>
              <a:off x="3306" y="2549"/>
              <a:ext cx="38" cy="48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3" name="Freeform 201"/>
            <p:cNvSpPr>
              <a:spLocks/>
            </p:cNvSpPr>
            <p:nvPr/>
          </p:nvSpPr>
          <p:spPr bwMode="auto">
            <a:xfrm>
              <a:off x="3306" y="2549"/>
              <a:ext cx="38" cy="48"/>
            </a:xfrm>
            <a:custGeom>
              <a:avLst/>
              <a:gdLst>
                <a:gd name="T0" fmla="*/ 20 w 38"/>
                <a:gd name="T1" fmla="*/ 48 h 48"/>
                <a:gd name="T2" fmla="*/ 0 w 38"/>
                <a:gd name="T3" fmla="*/ 0 h 48"/>
                <a:gd name="T4" fmla="*/ 20 w 38"/>
                <a:gd name="T5" fmla="*/ 10 h 48"/>
                <a:gd name="T6" fmla="*/ 38 w 38"/>
                <a:gd name="T7" fmla="*/ 0 h 48"/>
                <a:gd name="T8" fmla="*/ 20 w 3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8">
                  <a:moveTo>
                    <a:pt x="20" y="48"/>
                  </a:moveTo>
                  <a:lnTo>
                    <a:pt x="0" y="0"/>
                  </a:lnTo>
                  <a:lnTo>
                    <a:pt x="20" y="10"/>
                  </a:lnTo>
                  <a:lnTo>
                    <a:pt x="38" y="0"/>
                  </a:lnTo>
                  <a:lnTo>
                    <a:pt x="20" y="48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4" name="Line 202"/>
            <p:cNvSpPr>
              <a:spLocks noChangeShapeType="1"/>
            </p:cNvSpPr>
            <p:nvPr/>
          </p:nvSpPr>
          <p:spPr bwMode="auto">
            <a:xfrm flipH="1">
              <a:off x="2958" y="1955"/>
              <a:ext cx="176" cy="226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5" name="Freeform 203"/>
            <p:cNvSpPr>
              <a:spLocks/>
            </p:cNvSpPr>
            <p:nvPr/>
          </p:nvSpPr>
          <p:spPr bwMode="auto">
            <a:xfrm>
              <a:off x="2936" y="2159"/>
              <a:ext cx="44" cy="50"/>
            </a:xfrm>
            <a:custGeom>
              <a:avLst/>
              <a:gdLst>
                <a:gd name="T0" fmla="*/ 0 w 44"/>
                <a:gd name="T1" fmla="*/ 50 h 50"/>
                <a:gd name="T2" fmla="*/ 14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4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6" name="Freeform 204"/>
            <p:cNvSpPr>
              <a:spLocks/>
            </p:cNvSpPr>
            <p:nvPr/>
          </p:nvSpPr>
          <p:spPr bwMode="auto">
            <a:xfrm>
              <a:off x="2936" y="2159"/>
              <a:ext cx="44" cy="50"/>
            </a:xfrm>
            <a:custGeom>
              <a:avLst/>
              <a:gdLst>
                <a:gd name="T0" fmla="*/ 0 w 44"/>
                <a:gd name="T1" fmla="*/ 50 h 50"/>
                <a:gd name="T2" fmla="*/ 14 w 44"/>
                <a:gd name="T3" fmla="*/ 0 h 50"/>
                <a:gd name="T4" fmla="*/ 22 w 44"/>
                <a:gd name="T5" fmla="*/ 20 h 50"/>
                <a:gd name="T6" fmla="*/ 44 w 44"/>
                <a:gd name="T7" fmla="*/ 24 h 50"/>
                <a:gd name="T8" fmla="*/ 0 w 4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14" y="0"/>
                  </a:lnTo>
                  <a:lnTo>
                    <a:pt x="22" y="20"/>
                  </a:lnTo>
                  <a:lnTo>
                    <a:pt x="44" y="24"/>
                  </a:lnTo>
                  <a:lnTo>
                    <a:pt x="0" y="5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887" name="Line 205"/>
            <p:cNvSpPr>
              <a:spLocks noChangeShapeType="1"/>
            </p:cNvSpPr>
            <p:nvPr/>
          </p:nvSpPr>
          <p:spPr bwMode="auto">
            <a:xfrm>
              <a:off x="2336" y="1955"/>
              <a:ext cx="176" cy="226"/>
            </a:xfrm>
            <a:prstGeom prst="line">
              <a:avLst/>
            </a:prstGeom>
            <a:noFill/>
            <a:ln w="9525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5" name="Freeform 207"/>
          <p:cNvSpPr>
            <a:spLocks/>
          </p:cNvSpPr>
          <p:nvPr/>
        </p:nvSpPr>
        <p:spPr bwMode="auto">
          <a:xfrm>
            <a:off x="3949700" y="3427413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4 h 50"/>
              <a:gd name="T4" fmla="*/ 22 w 44"/>
              <a:gd name="T5" fmla="*/ 20 h 50"/>
              <a:gd name="T6" fmla="*/ 32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4"/>
                </a:lnTo>
                <a:lnTo>
                  <a:pt x="22" y="20"/>
                </a:lnTo>
                <a:lnTo>
                  <a:pt x="32" y="0"/>
                </a:lnTo>
                <a:lnTo>
                  <a:pt x="44" y="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208"/>
          <p:cNvSpPr>
            <a:spLocks/>
          </p:cNvSpPr>
          <p:nvPr/>
        </p:nvSpPr>
        <p:spPr bwMode="auto">
          <a:xfrm>
            <a:off x="3949700" y="3427413"/>
            <a:ext cx="69850" cy="79375"/>
          </a:xfrm>
          <a:custGeom>
            <a:avLst/>
            <a:gdLst>
              <a:gd name="T0" fmla="*/ 44 w 44"/>
              <a:gd name="T1" fmla="*/ 50 h 50"/>
              <a:gd name="T2" fmla="*/ 0 w 44"/>
              <a:gd name="T3" fmla="*/ 24 h 50"/>
              <a:gd name="T4" fmla="*/ 22 w 44"/>
              <a:gd name="T5" fmla="*/ 20 h 50"/>
              <a:gd name="T6" fmla="*/ 32 w 44"/>
              <a:gd name="T7" fmla="*/ 0 h 50"/>
              <a:gd name="T8" fmla="*/ 44 w 4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50">
                <a:moveTo>
                  <a:pt x="44" y="50"/>
                </a:moveTo>
                <a:lnTo>
                  <a:pt x="0" y="24"/>
                </a:lnTo>
                <a:lnTo>
                  <a:pt x="22" y="20"/>
                </a:lnTo>
                <a:lnTo>
                  <a:pt x="32" y="0"/>
                </a:lnTo>
                <a:lnTo>
                  <a:pt x="44" y="5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209"/>
          <p:cNvSpPr>
            <a:spLocks noChangeArrowheads="1"/>
          </p:cNvSpPr>
          <p:nvPr/>
        </p:nvSpPr>
        <p:spPr bwMode="auto">
          <a:xfrm>
            <a:off x="1958975" y="2840038"/>
            <a:ext cx="172483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L’information n’a pas été transmise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sous une forme connue du consultant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0" name="Rectangle 242"/>
          <p:cNvSpPr>
            <a:spLocks noChangeArrowheads="1"/>
          </p:cNvSpPr>
          <p:nvPr/>
        </p:nvSpPr>
        <p:spPr bwMode="auto">
          <a:xfrm>
            <a:off x="3317875" y="4122738"/>
            <a:ext cx="41838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Émetteur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74" name="Rectangle 246"/>
          <p:cNvSpPr>
            <a:spLocks noChangeArrowheads="1"/>
          </p:cNvSpPr>
          <p:nvPr/>
        </p:nvSpPr>
        <p:spPr bwMode="auto">
          <a:xfrm>
            <a:off x="3333750" y="3598863"/>
            <a:ext cx="36227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Codage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0" name="Rectangle 252"/>
          <p:cNvSpPr>
            <a:spLocks noChangeArrowheads="1"/>
          </p:cNvSpPr>
          <p:nvPr/>
        </p:nvSpPr>
        <p:spPr bwMode="auto">
          <a:xfrm>
            <a:off x="5073650" y="3598863"/>
            <a:ext cx="47128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Décodage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585" name="Rectangle 257"/>
          <p:cNvSpPr>
            <a:spLocks noChangeArrowheads="1"/>
          </p:cNvSpPr>
          <p:nvPr/>
        </p:nvSpPr>
        <p:spPr bwMode="auto">
          <a:xfrm>
            <a:off x="1958975" y="4611688"/>
            <a:ext cx="18482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n’a pas choisi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ou les bonnes sources d’information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13" name="Rectangle 285"/>
          <p:cNvSpPr>
            <a:spLocks noChangeArrowheads="1"/>
          </p:cNvSpPr>
          <p:nvPr/>
        </p:nvSpPr>
        <p:spPr bwMode="auto">
          <a:xfrm>
            <a:off x="4543425" y="4611688"/>
            <a:ext cx="266900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consultant n’a pas recoupé l’information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avec d’autres informations fiables déjà en sa possession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55" name="Rectangle 327"/>
          <p:cNvSpPr>
            <a:spLocks noChangeArrowheads="1"/>
          </p:cNvSpPr>
          <p:nvPr/>
        </p:nvSpPr>
        <p:spPr bwMode="auto">
          <a:xfrm>
            <a:off x="5000625" y="2840038"/>
            <a:ext cx="176971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conditions de la transmission</a:t>
            </a:r>
          </a:p>
          <a:p>
            <a:pPr lvl="0"/>
            <a:r>
              <a:rPr lang="fr-FR" alt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l’information n’étaient pas bonnes ?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83" name="Rectangle 355"/>
          <p:cNvSpPr>
            <a:spLocks noChangeArrowheads="1"/>
          </p:cNvSpPr>
          <p:nvPr/>
        </p:nvSpPr>
        <p:spPr bwMode="auto">
          <a:xfrm>
            <a:off x="4244975" y="2903538"/>
            <a:ext cx="27892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Filtres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686" name="Rectangle 358"/>
          <p:cNvSpPr>
            <a:spLocks noChangeArrowheads="1"/>
          </p:cNvSpPr>
          <p:nvPr/>
        </p:nvSpPr>
        <p:spPr bwMode="auto">
          <a:xfrm>
            <a:off x="5092700" y="4119563"/>
            <a:ext cx="4760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Récepteur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9837249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195736" y="6503989"/>
            <a:ext cx="496855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VÉRIFICATION DE LA FIABILITÉ D’UNE INFORMATION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71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FAIRE LE TRI DANS LES INFORMATIONS RECUEILLIES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24731" name="Rectangle 6"/>
          <p:cNvSpPr>
            <a:spLocks noChangeArrowheads="1"/>
          </p:cNvSpPr>
          <p:nvPr/>
        </p:nvSpPr>
        <p:spPr bwMode="auto">
          <a:xfrm>
            <a:off x="1979613" y="2136775"/>
            <a:ext cx="1266825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2" name="Rectangle 7"/>
          <p:cNvSpPr>
            <a:spLocks noChangeArrowheads="1"/>
          </p:cNvSpPr>
          <p:nvPr/>
        </p:nvSpPr>
        <p:spPr bwMode="auto">
          <a:xfrm>
            <a:off x="1979613" y="2136775"/>
            <a:ext cx="1266825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3" name="Rectangle 8"/>
          <p:cNvSpPr>
            <a:spLocks noChangeArrowheads="1"/>
          </p:cNvSpPr>
          <p:nvPr/>
        </p:nvSpPr>
        <p:spPr bwMode="auto">
          <a:xfrm>
            <a:off x="3602038" y="2676525"/>
            <a:ext cx="1400175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4" name="Rectangle 9"/>
          <p:cNvSpPr>
            <a:spLocks noChangeArrowheads="1"/>
          </p:cNvSpPr>
          <p:nvPr/>
        </p:nvSpPr>
        <p:spPr bwMode="auto">
          <a:xfrm>
            <a:off x="3602038" y="2676525"/>
            <a:ext cx="1400175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5" name="Rectangle 10"/>
          <p:cNvSpPr>
            <a:spLocks noChangeArrowheads="1"/>
          </p:cNvSpPr>
          <p:nvPr/>
        </p:nvSpPr>
        <p:spPr bwMode="auto">
          <a:xfrm>
            <a:off x="5408613" y="3482975"/>
            <a:ext cx="1403350" cy="3206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6" name="Rectangle 11"/>
          <p:cNvSpPr>
            <a:spLocks noChangeArrowheads="1"/>
          </p:cNvSpPr>
          <p:nvPr/>
        </p:nvSpPr>
        <p:spPr bwMode="auto">
          <a:xfrm>
            <a:off x="5408613" y="3482975"/>
            <a:ext cx="1403350" cy="3206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7" name="Rectangle 12"/>
          <p:cNvSpPr>
            <a:spLocks noChangeArrowheads="1"/>
          </p:cNvSpPr>
          <p:nvPr/>
        </p:nvSpPr>
        <p:spPr bwMode="auto">
          <a:xfrm>
            <a:off x="3602038" y="4200525"/>
            <a:ext cx="1400175" cy="434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8" name="Rectangle 13"/>
          <p:cNvSpPr>
            <a:spLocks noChangeArrowheads="1"/>
          </p:cNvSpPr>
          <p:nvPr/>
        </p:nvSpPr>
        <p:spPr bwMode="auto">
          <a:xfrm>
            <a:off x="3602038" y="4200525"/>
            <a:ext cx="1400175" cy="434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39" name="Rectangle 14"/>
          <p:cNvSpPr>
            <a:spLocks noChangeArrowheads="1"/>
          </p:cNvSpPr>
          <p:nvPr/>
        </p:nvSpPr>
        <p:spPr bwMode="auto">
          <a:xfrm>
            <a:off x="1979613" y="2676525"/>
            <a:ext cx="1266825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0" name="Rectangle 15"/>
          <p:cNvSpPr>
            <a:spLocks noChangeArrowheads="1"/>
          </p:cNvSpPr>
          <p:nvPr/>
        </p:nvSpPr>
        <p:spPr bwMode="auto">
          <a:xfrm>
            <a:off x="1979613" y="2676525"/>
            <a:ext cx="1266825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1" name="Rectangle 16"/>
          <p:cNvSpPr>
            <a:spLocks noChangeArrowheads="1"/>
          </p:cNvSpPr>
          <p:nvPr/>
        </p:nvSpPr>
        <p:spPr bwMode="auto">
          <a:xfrm>
            <a:off x="1979613" y="3219450"/>
            <a:ext cx="1266825" cy="4318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2" name="Rectangle 17"/>
          <p:cNvSpPr>
            <a:spLocks noChangeArrowheads="1"/>
          </p:cNvSpPr>
          <p:nvPr/>
        </p:nvSpPr>
        <p:spPr bwMode="auto">
          <a:xfrm>
            <a:off x="1979613" y="3219450"/>
            <a:ext cx="1266825" cy="4318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3" name="Rectangle 18"/>
          <p:cNvSpPr>
            <a:spLocks noChangeArrowheads="1"/>
          </p:cNvSpPr>
          <p:nvPr/>
        </p:nvSpPr>
        <p:spPr bwMode="auto">
          <a:xfrm>
            <a:off x="1979613" y="3933825"/>
            <a:ext cx="1266825" cy="434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4" name="Rectangle 19"/>
          <p:cNvSpPr>
            <a:spLocks noChangeArrowheads="1"/>
          </p:cNvSpPr>
          <p:nvPr/>
        </p:nvSpPr>
        <p:spPr bwMode="auto">
          <a:xfrm>
            <a:off x="1979613" y="3933825"/>
            <a:ext cx="1266825" cy="434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5" name="Rectangle 20"/>
          <p:cNvSpPr>
            <a:spLocks noChangeArrowheads="1"/>
          </p:cNvSpPr>
          <p:nvPr/>
        </p:nvSpPr>
        <p:spPr bwMode="auto">
          <a:xfrm>
            <a:off x="1979613" y="4479925"/>
            <a:ext cx="1266825" cy="434975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6" name="Rectangle 21"/>
          <p:cNvSpPr>
            <a:spLocks noChangeArrowheads="1"/>
          </p:cNvSpPr>
          <p:nvPr/>
        </p:nvSpPr>
        <p:spPr bwMode="auto">
          <a:xfrm>
            <a:off x="1979613" y="4479925"/>
            <a:ext cx="1266825" cy="43497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7" name="Freeform 22"/>
          <p:cNvSpPr>
            <a:spLocks/>
          </p:cNvSpPr>
          <p:nvPr/>
        </p:nvSpPr>
        <p:spPr bwMode="auto">
          <a:xfrm>
            <a:off x="3709988" y="2139950"/>
            <a:ext cx="1390650" cy="488950"/>
          </a:xfrm>
          <a:custGeom>
            <a:avLst/>
            <a:gdLst>
              <a:gd name="T0" fmla="*/ 876 w 876"/>
              <a:gd name="T1" fmla="*/ 284 h 308"/>
              <a:gd name="T2" fmla="*/ 876 w 876"/>
              <a:gd name="T3" fmla="*/ 284 h 308"/>
              <a:gd name="T4" fmla="*/ 874 w 876"/>
              <a:gd name="T5" fmla="*/ 294 h 308"/>
              <a:gd name="T6" fmla="*/ 868 w 876"/>
              <a:gd name="T7" fmla="*/ 300 h 308"/>
              <a:gd name="T8" fmla="*/ 862 w 876"/>
              <a:gd name="T9" fmla="*/ 306 h 308"/>
              <a:gd name="T10" fmla="*/ 852 w 876"/>
              <a:gd name="T11" fmla="*/ 308 h 308"/>
              <a:gd name="T12" fmla="*/ 24 w 876"/>
              <a:gd name="T13" fmla="*/ 308 h 308"/>
              <a:gd name="T14" fmla="*/ 24 w 876"/>
              <a:gd name="T15" fmla="*/ 308 h 308"/>
              <a:gd name="T16" fmla="*/ 14 w 876"/>
              <a:gd name="T17" fmla="*/ 306 h 308"/>
              <a:gd name="T18" fmla="*/ 8 w 876"/>
              <a:gd name="T19" fmla="*/ 300 h 308"/>
              <a:gd name="T20" fmla="*/ 2 w 876"/>
              <a:gd name="T21" fmla="*/ 294 h 308"/>
              <a:gd name="T22" fmla="*/ 0 w 876"/>
              <a:gd name="T23" fmla="*/ 284 h 308"/>
              <a:gd name="T24" fmla="*/ 0 w 876"/>
              <a:gd name="T25" fmla="*/ 24 h 308"/>
              <a:gd name="T26" fmla="*/ 0 w 876"/>
              <a:gd name="T27" fmla="*/ 24 h 308"/>
              <a:gd name="T28" fmla="*/ 2 w 876"/>
              <a:gd name="T29" fmla="*/ 14 h 308"/>
              <a:gd name="T30" fmla="*/ 8 w 876"/>
              <a:gd name="T31" fmla="*/ 8 h 308"/>
              <a:gd name="T32" fmla="*/ 14 w 876"/>
              <a:gd name="T33" fmla="*/ 2 h 308"/>
              <a:gd name="T34" fmla="*/ 24 w 876"/>
              <a:gd name="T35" fmla="*/ 0 h 308"/>
              <a:gd name="T36" fmla="*/ 852 w 876"/>
              <a:gd name="T37" fmla="*/ 0 h 308"/>
              <a:gd name="T38" fmla="*/ 852 w 876"/>
              <a:gd name="T39" fmla="*/ 0 h 308"/>
              <a:gd name="T40" fmla="*/ 862 w 876"/>
              <a:gd name="T41" fmla="*/ 2 h 308"/>
              <a:gd name="T42" fmla="*/ 868 w 876"/>
              <a:gd name="T43" fmla="*/ 8 h 308"/>
              <a:gd name="T44" fmla="*/ 874 w 876"/>
              <a:gd name="T45" fmla="*/ 14 h 308"/>
              <a:gd name="T46" fmla="*/ 876 w 876"/>
              <a:gd name="T47" fmla="*/ 24 h 308"/>
              <a:gd name="T48" fmla="*/ 876 w 876"/>
              <a:gd name="T49" fmla="*/ 28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76" h="308">
                <a:moveTo>
                  <a:pt x="876" y="284"/>
                </a:moveTo>
                <a:lnTo>
                  <a:pt x="876" y="284"/>
                </a:lnTo>
                <a:lnTo>
                  <a:pt x="874" y="294"/>
                </a:lnTo>
                <a:lnTo>
                  <a:pt x="868" y="300"/>
                </a:lnTo>
                <a:lnTo>
                  <a:pt x="862" y="306"/>
                </a:lnTo>
                <a:lnTo>
                  <a:pt x="852" y="308"/>
                </a:lnTo>
                <a:lnTo>
                  <a:pt x="24" y="308"/>
                </a:lnTo>
                <a:lnTo>
                  <a:pt x="24" y="308"/>
                </a:lnTo>
                <a:lnTo>
                  <a:pt x="14" y="306"/>
                </a:lnTo>
                <a:lnTo>
                  <a:pt x="8" y="300"/>
                </a:lnTo>
                <a:lnTo>
                  <a:pt x="2" y="294"/>
                </a:lnTo>
                <a:lnTo>
                  <a:pt x="0" y="284"/>
                </a:lnTo>
                <a:lnTo>
                  <a:pt x="0" y="24"/>
                </a:lnTo>
                <a:lnTo>
                  <a:pt x="0" y="24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4" y="0"/>
                </a:lnTo>
                <a:lnTo>
                  <a:pt x="852" y="0"/>
                </a:lnTo>
                <a:lnTo>
                  <a:pt x="852" y="0"/>
                </a:lnTo>
                <a:lnTo>
                  <a:pt x="862" y="2"/>
                </a:lnTo>
                <a:lnTo>
                  <a:pt x="868" y="8"/>
                </a:lnTo>
                <a:lnTo>
                  <a:pt x="874" y="14"/>
                </a:lnTo>
                <a:lnTo>
                  <a:pt x="876" y="24"/>
                </a:lnTo>
                <a:lnTo>
                  <a:pt x="876" y="2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8" name="Freeform 23"/>
          <p:cNvSpPr>
            <a:spLocks/>
          </p:cNvSpPr>
          <p:nvPr/>
        </p:nvSpPr>
        <p:spPr bwMode="auto">
          <a:xfrm>
            <a:off x="3709988" y="2139950"/>
            <a:ext cx="1390650" cy="488950"/>
          </a:xfrm>
          <a:custGeom>
            <a:avLst/>
            <a:gdLst>
              <a:gd name="T0" fmla="*/ 876 w 876"/>
              <a:gd name="T1" fmla="*/ 284 h 308"/>
              <a:gd name="T2" fmla="*/ 876 w 876"/>
              <a:gd name="T3" fmla="*/ 284 h 308"/>
              <a:gd name="T4" fmla="*/ 874 w 876"/>
              <a:gd name="T5" fmla="*/ 294 h 308"/>
              <a:gd name="T6" fmla="*/ 868 w 876"/>
              <a:gd name="T7" fmla="*/ 300 h 308"/>
              <a:gd name="T8" fmla="*/ 862 w 876"/>
              <a:gd name="T9" fmla="*/ 306 h 308"/>
              <a:gd name="T10" fmla="*/ 852 w 876"/>
              <a:gd name="T11" fmla="*/ 308 h 308"/>
              <a:gd name="T12" fmla="*/ 24 w 876"/>
              <a:gd name="T13" fmla="*/ 308 h 308"/>
              <a:gd name="T14" fmla="*/ 24 w 876"/>
              <a:gd name="T15" fmla="*/ 308 h 308"/>
              <a:gd name="T16" fmla="*/ 14 w 876"/>
              <a:gd name="T17" fmla="*/ 306 h 308"/>
              <a:gd name="T18" fmla="*/ 8 w 876"/>
              <a:gd name="T19" fmla="*/ 300 h 308"/>
              <a:gd name="T20" fmla="*/ 2 w 876"/>
              <a:gd name="T21" fmla="*/ 294 h 308"/>
              <a:gd name="T22" fmla="*/ 0 w 876"/>
              <a:gd name="T23" fmla="*/ 284 h 308"/>
              <a:gd name="T24" fmla="*/ 0 w 876"/>
              <a:gd name="T25" fmla="*/ 24 h 308"/>
              <a:gd name="T26" fmla="*/ 0 w 876"/>
              <a:gd name="T27" fmla="*/ 24 h 308"/>
              <a:gd name="T28" fmla="*/ 2 w 876"/>
              <a:gd name="T29" fmla="*/ 14 h 308"/>
              <a:gd name="T30" fmla="*/ 8 w 876"/>
              <a:gd name="T31" fmla="*/ 8 h 308"/>
              <a:gd name="T32" fmla="*/ 14 w 876"/>
              <a:gd name="T33" fmla="*/ 2 h 308"/>
              <a:gd name="T34" fmla="*/ 24 w 876"/>
              <a:gd name="T35" fmla="*/ 0 h 308"/>
              <a:gd name="T36" fmla="*/ 852 w 876"/>
              <a:gd name="T37" fmla="*/ 0 h 308"/>
              <a:gd name="T38" fmla="*/ 852 w 876"/>
              <a:gd name="T39" fmla="*/ 0 h 308"/>
              <a:gd name="T40" fmla="*/ 862 w 876"/>
              <a:gd name="T41" fmla="*/ 2 h 308"/>
              <a:gd name="T42" fmla="*/ 868 w 876"/>
              <a:gd name="T43" fmla="*/ 8 h 308"/>
              <a:gd name="T44" fmla="*/ 874 w 876"/>
              <a:gd name="T45" fmla="*/ 14 h 308"/>
              <a:gd name="T46" fmla="*/ 876 w 876"/>
              <a:gd name="T47" fmla="*/ 24 h 308"/>
              <a:gd name="T48" fmla="*/ 876 w 876"/>
              <a:gd name="T49" fmla="*/ 28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76" h="308">
                <a:moveTo>
                  <a:pt x="876" y="284"/>
                </a:moveTo>
                <a:lnTo>
                  <a:pt x="876" y="284"/>
                </a:lnTo>
                <a:lnTo>
                  <a:pt x="874" y="294"/>
                </a:lnTo>
                <a:lnTo>
                  <a:pt x="868" y="300"/>
                </a:lnTo>
                <a:lnTo>
                  <a:pt x="862" y="306"/>
                </a:lnTo>
                <a:lnTo>
                  <a:pt x="852" y="308"/>
                </a:lnTo>
                <a:lnTo>
                  <a:pt x="24" y="308"/>
                </a:lnTo>
                <a:lnTo>
                  <a:pt x="24" y="308"/>
                </a:lnTo>
                <a:lnTo>
                  <a:pt x="14" y="306"/>
                </a:lnTo>
                <a:lnTo>
                  <a:pt x="8" y="300"/>
                </a:lnTo>
                <a:lnTo>
                  <a:pt x="2" y="294"/>
                </a:lnTo>
                <a:lnTo>
                  <a:pt x="0" y="284"/>
                </a:lnTo>
                <a:lnTo>
                  <a:pt x="0" y="24"/>
                </a:lnTo>
                <a:lnTo>
                  <a:pt x="0" y="24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4" y="0"/>
                </a:lnTo>
                <a:lnTo>
                  <a:pt x="852" y="0"/>
                </a:lnTo>
                <a:lnTo>
                  <a:pt x="852" y="0"/>
                </a:lnTo>
                <a:lnTo>
                  <a:pt x="862" y="2"/>
                </a:lnTo>
                <a:lnTo>
                  <a:pt x="868" y="8"/>
                </a:lnTo>
                <a:lnTo>
                  <a:pt x="874" y="14"/>
                </a:lnTo>
                <a:lnTo>
                  <a:pt x="876" y="24"/>
                </a:lnTo>
                <a:lnTo>
                  <a:pt x="876" y="2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49" name="Freeform 24"/>
          <p:cNvSpPr>
            <a:spLocks/>
          </p:cNvSpPr>
          <p:nvPr/>
        </p:nvSpPr>
        <p:spPr bwMode="auto">
          <a:xfrm>
            <a:off x="3709988" y="2139950"/>
            <a:ext cx="1390650" cy="488950"/>
          </a:xfrm>
          <a:custGeom>
            <a:avLst/>
            <a:gdLst>
              <a:gd name="T0" fmla="*/ 876 w 876"/>
              <a:gd name="T1" fmla="*/ 284 h 308"/>
              <a:gd name="T2" fmla="*/ 876 w 876"/>
              <a:gd name="T3" fmla="*/ 284 h 308"/>
              <a:gd name="T4" fmla="*/ 874 w 876"/>
              <a:gd name="T5" fmla="*/ 294 h 308"/>
              <a:gd name="T6" fmla="*/ 868 w 876"/>
              <a:gd name="T7" fmla="*/ 300 h 308"/>
              <a:gd name="T8" fmla="*/ 862 w 876"/>
              <a:gd name="T9" fmla="*/ 306 h 308"/>
              <a:gd name="T10" fmla="*/ 852 w 876"/>
              <a:gd name="T11" fmla="*/ 308 h 308"/>
              <a:gd name="T12" fmla="*/ 24 w 876"/>
              <a:gd name="T13" fmla="*/ 308 h 308"/>
              <a:gd name="T14" fmla="*/ 24 w 876"/>
              <a:gd name="T15" fmla="*/ 308 h 308"/>
              <a:gd name="T16" fmla="*/ 14 w 876"/>
              <a:gd name="T17" fmla="*/ 306 h 308"/>
              <a:gd name="T18" fmla="*/ 8 w 876"/>
              <a:gd name="T19" fmla="*/ 300 h 308"/>
              <a:gd name="T20" fmla="*/ 2 w 876"/>
              <a:gd name="T21" fmla="*/ 294 h 308"/>
              <a:gd name="T22" fmla="*/ 0 w 876"/>
              <a:gd name="T23" fmla="*/ 284 h 308"/>
              <a:gd name="T24" fmla="*/ 0 w 876"/>
              <a:gd name="T25" fmla="*/ 24 h 308"/>
              <a:gd name="T26" fmla="*/ 0 w 876"/>
              <a:gd name="T27" fmla="*/ 24 h 308"/>
              <a:gd name="T28" fmla="*/ 2 w 876"/>
              <a:gd name="T29" fmla="*/ 14 h 308"/>
              <a:gd name="T30" fmla="*/ 8 w 876"/>
              <a:gd name="T31" fmla="*/ 8 h 308"/>
              <a:gd name="T32" fmla="*/ 14 w 876"/>
              <a:gd name="T33" fmla="*/ 2 h 308"/>
              <a:gd name="T34" fmla="*/ 24 w 876"/>
              <a:gd name="T35" fmla="*/ 0 h 308"/>
              <a:gd name="T36" fmla="*/ 852 w 876"/>
              <a:gd name="T37" fmla="*/ 0 h 308"/>
              <a:gd name="T38" fmla="*/ 852 w 876"/>
              <a:gd name="T39" fmla="*/ 0 h 308"/>
              <a:gd name="T40" fmla="*/ 862 w 876"/>
              <a:gd name="T41" fmla="*/ 2 h 308"/>
              <a:gd name="T42" fmla="*/ 868 w 876"/>
              <a:gd name="T43" fmla="*/ 8 h 308"/>
              <a:gd name="T44" fmla="*/ 874 w 876"/>
              <a:gd name="T45" fmla="*/ 14 h 308"/>
              <a:gd name="T46" fmla="*/ 876 w 876"/>
              <a:gd name="T47" fmla="*/ 24 h 308"/>
              <a:gd name="T48" fmla="*/ 876 w 876"/>
              <a:gd name="T49" fmla="*/ 28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76" h="308">
                <a:moveTo>
                  <a:pt x="876" y="284"/>
                </a:moveTo>
                <a:lnTo>
                  <a:pt x="876" y="284"/>
                </a:lnTo>
                <a:lnTo>
                  <a:pt x="874" y="294"/>
                </a:lnTo>
                <a:lnTo>
                  <a:pt x="868" y="300"/>
                </a:lnTo>
                <a:lnTo>
                  <a:pt x="862" y="306"/>
                </a:lnTo>
                <a:lnTo>
                  <a:pt x="852" y="308"/>
                </a:lnTo>
                <a:lnTo>
                  <a:pt x="24" y="308"/>
                </a:lnTo>
                <a:lnTo>
                  <a:pt x="24" y="308"/>
                </a:lnTo>
                <a:lnTo>
                  <a:pt x="14" y="306"/>
                </a:lnTo>
                <a:lnTo>
                  <a:pt x="8" y="300"/>
                </a:lnTo>
                <a:lnTo>
                  <a:pt x="2" y="294"/>
                </a:lnTo>
                <a:lnTo>
                  <a:pt x="0" y="284"/>
                </a:lnTo>
                <a:lnTo>
                  <a:pt x="0" y="24"/>
                </a:lnTo>
                <a:lnTo>
                  <a:pt x="0" y="24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4" y="0"/>
                </a:lnTo>
                <a:lnTo>
                  <a:pt x="852" y="0"/>
                </a:lnTo>
                <a:lnTo>
                  <a:pt x="852" y="0"/>
                </a:lnTo>
                <a:lnTo>
                  <a:pt x="862" y="2"/>
                </a:lnTo>
                <a:lnTo>
                  <a:pt x="868" y="8"/>
                </a:lnTo>
                <a:lnTo>
                  <a:pt x="874" y="14"/>
                </a:lnTo>
                <a:lnTo>
                  <a:pt x="876" y="24"/>
                </a:lnTo>
                <a:lnTo>
                  <a:pt x="876" y="28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0" name="Freeform 25"/>
          <p:cNvSpPr>
            <a:spLocks/>
          </p:cNvSpPr>
          <p:nvPr/>
        </p:nvSpPr>
        <p:spPr bwMode="auto">
          <a:xfrm>
            <a:off x="5268913" y="2463800"/>
            <a:ext cx="1924050" cy="498475"/>
          </a:xfrm>
          <a:custGeom>
            <a:avLst/>
            <a:gdLst>
              <a:gd name="T0" fmla="*/ 1212 w 1212"/>
              <a:gd name="T1" fmla="*/ 292 h 314"/>
              <a:gd name="T2" fmla="*/ 1212 w 1212"/>
              <a:gd name="T3" fmla="*/ 292 h 314"/>
              <a:gd name="T4" fmla="*/ 1210 w 1212"/>
              <a:gd name="T5" fmla="*/ 300 h 314"/>
              <a:gd name="T6" fmla="*/ 1206 w 1212"/>
              <a:gd name="T7" fmla="*/ 308 h 314"/>
              <a:gd name="T8" fmla="*/ 1198 w 1212"/>
              <a:gd name="T9" fmla="*/ 312 h 314"/>
              <a:gd name="T10" fmla="*/ 1190 w 1212"/>
              <a:gd name="T11" fmla="*/ 314 h 314"/>
              <a:gd name="T12" fmla="*/ 22 w 1212"/>
              <a:gd name="T13" fmla="*/ 314 h 314"/>
              <a:gd name="T14" fmla="*/ 22 w 1212"/>
              <a:gd name="T15" fmla="*/ 314 h 314"/>
              <a:gd name="T16" fmla="*/ 14 w 1212"/>
              <a:gd name="T17" fmla="*/ 312 h 314"/>
              <a:gd name="T18" fmla="*/ 6 w 1212"/>
              <a:gd name="T19" fmla="*/ 308 h 314"/>
              <a:gd name="T20" fmla="*/ 2 w 1212"/>
              <a:gd name="T21" fmla="*/ 300 h 314"/>
              <a:gd name="T22" fmla="*/ 0 w 1212"/>
              <a:gd name="T23" fmla="*/ 292 h 314"/>
              <a:gd name="T24" fmla="*/ 0 w 1212"/>
              <a:gd name="T25" fmla="*/ 22 h 314"/>
              <a:gd name="T26" fmla="*/ 0 w 1212"/>
              <a:gd name="T27" fmla="*/ 22 h 314"/>
              <a:gd name="T28" fmla="*/ 2 w 1212"/>
              <a:gd name="T29" fmla="*/ 14 h 314"/>
              <a:gd name="T30" fmla="*/ 6 w 1212"/>
              <a:gd name="T31" fmla="*/ 6 h 314"/>
              <a:gd name="T32" fmla="*/ 14 w 1212"/>
              <a:gd name="T33" fmla="*/ 2 h 314"/>
              <a:gd name="T34" fmla="*/ 22 w 1212"/>
              <a:gd name="T35" fmla="*/ 0 h 314"/>
              <a:gd name="T36" fmla="*/ 1190 w 1212"/>
              <a:gd name="T37" fmla="*/ 0 h 314"/>
              <a:gd name="T38" fmla="*/ 1190 w 1212"/>
              <a:gd name="T39" fmla="*/ 0 h 314"/>
              <a:gd name="T40" fmla="*/ 1198 w 1212"/>
              <a:gd name="T41" fmla="*/ 2 h 314"/>
              <a:gd name="T42" fmla="*/ 1206 w 1212"/>
              <a:gd name="T43" fmla="*/ 6 h 314"/>
              <a:gd name="T44" fmla="*/ 1210 w 1212"/>
              <a:gd name="T45" fmla="*/ 14 h 314"/>
              <a:gd name="T46" fmla="*/ 1212 w 1212"/>
              <a:gd name="T47" fmla="*/ 22 h 314"/>
              <a:gd name="T48" fmla="*/ 1212 w 1212"/>
              <a:gd name="T49" fmla="*/ 292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12" h="314">
                <a:moveTo>
                  <a:pt x="1212" y="292"/>
                </a:moveTo>
                <a:lnTo>
                  <a:pt x="1212" y="292"/>
                </a:lnTo>
                <a:lnTo>
                  <a:pt x="1210" y="300"/>
                </a:lnTo>
                <a:lnTo>
                  <a:pt x="1206" y="308"/>
                </a:lnTo>
                <a:lnTo>
                  <a:pt x="1198" y="312"/>
                </a:lnTo>
                <a:lnTo>
                  <a:pt x="1190" y="314"/>
                </a:lnTo>
                <a:lnTo>
                  <a:pt x="22" y="314"/>
                </a:lnTo>
                <a:lnTo>
                  <a:pt x="22" y="314"/>
                </a:lnTo>
                <a:lnTo>
                  <a:pt x="14" y="312"/>
                </a:lnTo>
                <a:lnTo>
                  <a:pt x="6" y="308"/>
                </a:lnTo>
                <a:lnTo>
                  <a:pt x="2" y="300"/>
                </a:lnTo>
                <a:lnTo>
                  <a:pt x="0" y="292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190" y="0"/>
                </a:lnTo>
                <a:lnTo>
                  <a:pt x="1190" y="0"/>
                </a:lnTo>
                <a:lnTo>
                  <a:pt x="1198" y="2"/>
                </a:lnTo>
                <a:lnTo>
                  <a:pt x="1206" y="6"/>
                </a:lnTo>
                <a:lnTo>
                  <a:pt x="1210" y="14"/>
                </a:lnTo>
                <a:lnTo>
                  <a:pt x="1212" y="22"/>
                </a:lnTo>
                <a:lnTo>
                  <a:pt x="1212" y="2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1" name="Freeform 26"/>
          <p:cNvSpPr>
            <a:spLocks/>
          </p:cNvSpPr>
          <p:nvPr/>
        </p:nvSpPr>
        <p:spPr bwMode="auto">
          <a:xfrm>
            <a:off x="5268913" y="2463800"/>
            <a:ext cx="1924050" cy="498475"/>
          </a:xfrm>
          <a:custGeom>
            <a:avLst/>
            <a:gdLst>
              <a:gd name="T0" fmla="*/ 1212 w 1212"/>
              <a:gd name="T1" fmla="*/ 292 h 314"/>
              <a:gd name="T2" fmla="*/ 1212 w 1212"/>
              <a:gd name="T3" fmla="*/ 292 h 314"/>
              <a:gd name="T4" fmla="*/ 1210 w 1212"/>
              <a:gd name="T5" fmla="*/ 300 h 314"/>
              <a:gd name="T6" fmla="*/ 1206 w 1212"/>
              <a:gd name="T7" fmla="*/ 308 h 314"/>
              <a:gd name="T8" fmla="*/ 1198 w 1212"/>
              <a:gd name="T9" fmla="*/ 312 h 314"/>
              <a:gd name="T10" fmla="*/ 1190 w 1212"/>
              <a:gd name="T11" fmla="*/ 314 h 314"/>
              <a:gd name="T12" fmla="*/ 22 w 1212"/>
              <a:gd name="T13" fmla="*/ 314 h 314"/>
              <a:gd name="T14" fmla="*/ 22 w 1212"/>
              <a:gd name="T15" fmla="*/ 314 h 314"/>
              <a:gd name="T16" fmla="*/ 14 w 1212"/>
              <a:gd name="T17" fmla="*/ 312 h 314"/>
              <a:gd name="T18" fmla="*/ 6 w 1212"/>
              <a:gd name="T19" fmla="*/ 308 h 314"/>
              <a:gd name="T20" fmla="*/ 2 w 1212"/>
              <a:gd name="T21" fmla="*/ 300 h 314"/>
              <a:gd name="T22" fmla="*/ 0 w 1212"/>
              <a:gd name="T23" fmla="*/ 292 h 314"/>
              <a:gd name="T24" fmla="*/ 0 w 1212"/>
              <a:gd name="T25" fmla="*/ 22 h 314"/>
              <a:gd name="T26" fmla="*/ 0 w 1212"/>
              <a:gd name="T27" fmla="*/ 22 h 314"/>
              <a:gd name="T28" fmla="*/ 2 w 1212"/>
              <a:gd name="T29" fmla="*/ 14 h 314"/>
              <a:gd name="T30" fmla="*/ 6 w 1212"/>
              <a:gd name="T31" fmla="*/ 6 h 314"/>
              <a:gd name="T32" fmla="*/ 14 w 1212"/>
              <a:gd name="T33" fmla="*/ 2 h 314"/>
              <a:gd name="T34" fmla="*/ 22 w 1212"/>
              <a:gd name="T35" fmla="*/ 0 h 314"/>
              <a:gd name="T36" fmla="*/ 1190 w 1212"/>
              <a:gd name="T37" fmla="*/ 0 h 314"/>
              <a:gd name="T38" fmla="*/ 1190 w 1212"/>
              <a:gd name="T39" fmla="*/ 0 h 314"/>
              <a:gd name="T40" fmla="*/ 1198 w 1212"/>
              <a:gd name="T41" fmla="*/ 2 h 314"/>
              <a:gd name="T42" fmla="*/ 1206 w 1212"/>
              <a:gd name="T43" fmla="*/ 6 h 314"/>
              <a:gd name="T44" fmla="*/ 1210 w 1212"/>
              <a:gd name="T45" fmla="*/ 14 h 314"/>
              <a:gd name="T46" fmla="*/ 1212 w 1212"/>
              <a:gd name="T47" fmla="*/ 22 h 314"/>
              <a:gd name="T48" fmla="*/ 1212 w 1212"/>
              <a:gd name="T49" fmla="*/ 292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12" h="314">
                <a:moveTo>
                  <a:pt x="1212" y="292"/>
                </a:moveTo>
                <a:lnTo>
                  <a:pt x="1212" y="292"/>
                </a:lnTo>
                <a:lnTo>
                  <a:pt x="1210" y="300"/>
                </a:lnTo>
                <a:lnTo>
                  <a:pt x="1206" y="308"/>
                </a:lnTo>
                <a:lnTo>
                  <a:pt x="1198" y="312"/>
                </a:lnTo>
                <a:lnTo>
                  <a:pt x="1190" y="314"/>
                </a:lnTo>
                <a:lnTo>
                  <a:pt x="22" y="314"/>
                </a:lnTo>
                <a:lnTo>
                  <a:pt x="22" y="314"/>
                </a:lnTo>
                <a:lnTo>
                  <a:pt x="14" y="312"/>
                </a:lnTo>
                <a:lnTo>
                  <a:pt x="6" y="308"/>
                </a:lnTo>
                <a:lnTo>
                  <a:pt x="2" y="300"/>
                </a:lnTo>
                <a:lnTo>
                  <a:pt x="0" y="292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190" y="0"/>
                </a:lnTo>
                <a:lnTo>
                  <a:pt x="1190" y="0"/>
                </a:lnTo>
                <a:lnTo>
                  <a:pt x="1198" y="2"/>
                </a:lnTo>
                <a:lnTo>
                  <a:pt x="1206" y="6"/>
                </a:lnTo>
                <a:lnTo>
                  <a:pt x="1210" y="14"/>
                </a:lnTo>
                <a:lnTo>
                  <a:pt x="1212" y="22"/>
                </a:lnTo>
                <a:lnTo>
                  <a:pt x="1212" y="2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2" name="Freeform 27"/>
          <p:cNvSpPr>
            <a:spLocks/>
          </p:cNvSpPr>
          <p:nvPr/>
        </p:nvSpPr>
        <p:spPr bwMode="auto">
          <a:xfrm>
            <a:off x="5268913" y="2463800"/>
            <a:ext cx="1924050" cy="498475"/>
          </a:xfrm>
          <a:custGeom>
            <a:avLst/>
            <a:gdLst>
              <a:gd name="T0" fmla="*/ 1212 w 1212"/>
              <a:gd name="T1" fmla="*/ 292 h 314"/>
              <a:gd name="T2" fmla="*/ 1212 w 1212"/>
              <a:gd name="T3" fmla="*/ 292 h 314"/>
              <a:gd name="T4" fmla="*/ 1210 w 1212"/>
              <a:gd name="T5" fmla="*/ 300 h 314"/>
              <a:gd name="T6" fmla="*/ 1206 w 1212"/>
              <a:gd name="T7" fmla="*/ 308 h 314"/>
              <a:gd name="T8" fmla="*/ 1198 w 1212"/>
              <a:gd name="T9" fmla="*/ 312 h 314"/>
              <a:gd name="T10" fmla="*/ 1190 w 1212"/>
              <a:gd name="T11" fmla="*/ 314 h 314"/>
              <a:gd name="T12" fmla="*/ 22 w 1212"/>
              <a:gd name="T13" fmla="*/ 314 h 314"/>
              <a:gd name="T14" fmla="*/ 22 w 1212"/>
              <a:gd name="T15" fmla="*/ 314 h 314"/>
              <a:gd name="T16" fmla="*/ 14 w 1212"/>
              <a:gd name="T17" fmla="*/ 312 h 314"/>
              <a:gd name="T18" fmla="*/ 6 w 1212"/>
              <a:gd name="T19" fmla="*/ 308 h 314"/>
              <a:gd name="T20" fmla="*/ 2 w 1212"/>
              <a:gd name="T21" fmla="*/ 300 h 314"/>
              <a:gd name="T22" fmla="*/ 0 w 1212"/>
              <a:gd name="T23" fmla="*/ 292 h 314"/>
              <a:gd name="T24" fmla="*/ 0 w 1212"/>
              <a:gd name="T25" fmla="*/ 22 h 314"/>
              <a:gd name="T26" fmla="*/ 0 w 1212"/>
              <a:gd name="T27" fmla="*/ 22 h 314"/>
              <a:gd name="T28" fmla="*/ 2 w 1212"/>
              <a:gd name="T29" fmla="*/ 14 h 314"/>
              <a:gd name="T30" fmla="*/ 6 w 1212"/>
              <a:gd name="T31" fmla="*/ 6 h 314"/>
              <a:gd name="T32" fmla="*/ 14 w 1212"/>
              <a:gd name="T33" fmla="*/ 2 h 314"/>
              <a:gd name="T34" fmla="*/ 22 w 1212"/>
              <a:gd name="T35" fmla="*/ 0 h 314"/>
              <a:gd name="T36" fmla="*/ 1190 w 1212"/>
              <a:gd name="T37" fmla="*/ 0 h 314"/>
              <a:gd name="T38" fmla="*/ 1190 w 1212"/>
              <a:gd name="T39" fmla="*/ 0 h 314"/>
              <a:gd name="T40" fmla="*/ 1198 w 1212"/>
              <a:gd name="T41" fmla="*/ 2 h 314"/>
              <a:gd name="T42" fmla="*/ 1206 w 1212"/>
              <a:gd name="T43" fmla="*/ 6 h 314"/>
              <a:gd name="T44" fmla="*/ 1210 w 1212"/>
              <a:gd name="T45" fmla="*/ 14 h 314"/>
              <a:gd name="T46" fmla="*/ 1212 w 1212"/>
              <a:gd name="T47" fmla="*/ 22 h 314"/>
              <a:gd name="T48" fmla="*/ 1212 w 1212"/>
              <a:gd name="T49" fmla="*/ 292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12" h="314">
                <a:moveTo>
                  <a:pt x="1212" y="292"/>
                </a:moveTo>
                <a:lnTo>
                  <a:pt x="1212" y="292"/>
                </a:lnTo>
                <a:lnTo>
                  <a:pt x="1210" y="300"/>
                </a:lnTo>
                <a:lnTo>
                  <a:pt x="1206" y="308"/>
                </a:lnTo>
                <a:lnTo>
                  <a:pt x="1198" y="312"/>
                </a:lnTo>
                <a:lnTo>
                  <a:pt x="1190" y="314"/>
                </a:lnTo>
                <a:lnTo>
                  <a:pt x="22" y="314"/>
                </a:lnTo>
                <a:lnTo>
                  <a:pt x="22" y="314"/>
                </a:lnTo>
                <a:lnTo>
                  <a:pt x="14" y="312"/>
                </a:lnTo>
                <a:lnTo>
                  <a:pt x="6" y="308"/>
                </a:lnTo>
                <a:lnTo>
                  <a:pt x="2" y="300"/>
                </a:lnTo>
                <a:lnTo>
                  <a:pt x="0" y="292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190" y="0"/>
                </a:lnTo>
                <a:lnTo>
                  <a:pt x="1190" y="0"/>
                </a:lnTo>
                <a:lnTo>
                  <a:pt x="1198" y="2"/>
                </a:lnTo>
                <a:lnTo>
                  <a:pt x="1206" y="6"/>
                </a:lnTo>
                <a:lnTo>
                  <a:pt x="1210" y="14"/>
                </a:lnTo>
                <a:lnTo>
                  <a:pt x="1212" y="22"/>
                </a:lnTo>
                <a:lnTo>
                  <a:pt x="1212" y="292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3" name="Freeform 28"/>
          <p:cNvSpPr>
            <a:spLocks/>
          </p:cNvSpPr>
          <p:nvPr/>
        </p:nvSpPr>
        <p:spPr bwMode="auto">
          <a:xfrm>
            <a:off x="3246438" y="2352675"/>
            <a:ext cx="127000" cy="1117600"/>
          </a:xfrm>
          <a:custGeom>
            <a:avLst/>
            <a:gdLst>
              <a:gd name="T0" fmla="*/ 0 w 80"/>
              <a:gd name="T1" fmla="*/ 0 h 704"/>
              <a:gd name="T2" fmla="*/ 80 w 80"/>
              <a:gd name="T3" fmla="*/ 0 h 704"/>
              <a:gd name="T4" fmla="*/ 80 w 80"/>
              <a:gd name="T5" fmla="*/ 704 h 704"/>
              <a:gd name="T6" fmla="*/ 0 w 80"/>
              <a:gd name="T7" fmla="*/ 704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704">
                <a:moveTo>
                  <a:pt x="0" y="0"/>
                </a:moveTo>
                <a:lnTo>
                  <a:pt x="80" y="0"/>
                </a:lnTo>
                <a:lnTo>
                  <a:pt x="80" y="704"/>
                </a:lnTo>
                <a:lnTo>
                  <a:pt x="0" y="704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4" name="Freeform 29"/>
          <p:cNvSpPr>
            <a:spLocks/>
          </p:cNvSpPr>
          <p:nvPr/>
        </p:nvSpPr>
        <p:spPr bwMode="auto">
          <a:xfrm>
            <a:off x="5005388" y="2889250"/>
            <a:ext cx="127000" cy="1549400"/>
          </a:xfrm>
          <a:custGeom>
            <a:avLst/>
            <a:gdLst>
              <a:gd name="T0" fmla="*/ 0 w 80"/>
              <a:gd name="T1" fmla="*/ 0 h 976"/>
              <a:gd name="T2" fmla="*/ 80 w 80"/>
              <a:gd name="T3" fmla="*/ 0 h 976"/>
              <a:gd name="T4" fmla="*/ 80 w 80"/>
              <a:gd name="T5" fmla="*/ 976 h 976"/>
              <a:gd name="T6" fmla="*/ 0 w 80"/>
              <a:gd name="T7" fmla="*/ 976 h 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976">
                <a:moveTo>
                  <a:pt x="0" y="0"/>
                </a:moveTo>
                <a:lnTo>
                  <a:pt x="80" y="0"/>
                </a:lnTo>
                <a:lnTo>
                  <a:pt x="80" y="976"/>
                </a:lnTo>
                <a:lnTo>
                  <a:pt x="0" y="97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5" name="Freeform 30"/>
          <p:cNvSpPr>
            <a:spLocks/>
          </p:cNvSpPr>
          <p:nvPr/>
        </p:nvSpPr>
        <p:spPr bwMode="auto">
          <a:xfrm>
            <a:off x="3246438" y="4171950"/>
            <a:ext cx="127000" cy="527050"/>
          </a:xfrm>
          <a:custGeom>
            <a:avLst/>
            <a:gdLst>
              <a:gd name="T0" fmla="*/ 0 w 80"/>
              <a:gd name="T1" fmla="*/ 0 h 332"/>
              <a:gd name="T2" fmla="*/ 80 w 80"/>
              <a:gd name="T3" fmla="*/ 0 h 332"/>
              <a:gd name="T4" fmla="*/ 80 w 80"/>
              <a:gd name="T5" fmla="*/ 332 h 332"/>
              <a:gd name="T6" fmla="*/ 0 w 80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332">
                <a:moveTo>
                  <a:pt x="0" y="0"/>
                </a:moveTo>
                <a:lnTo>
                  <a:pt x="80" y="0"/>
                </a:lnTo>
                <a:lnTo>
                  <a:pt x="80" y="332"/>
                </a:lnTo>
                <a:lnTo>
                  <a:pt x="0" y="332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6" name="Line 31"/>
          <p:cNvSpPr>
            <a:spLocks noChangeShapeType="1"/>
          </p:cNvSpPr>
          <p:nvPr/>
        </p:nvSpPr>
        <p:spPr bwMode="auto">
          <a:xfrm>
            <a:off x="3246438" y="2889250"/>
            <a:ext cx="29845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7" name="Freeform 32"/>
          <p:cNvSpPr>
            <a:spLocks/>
          </p:cNvSpPr>
          <p:nvPr/>
        </p:nvSpPr>
        <p:spPr bwMode="auto">
          <a:xfrm>
            <a:off x="3522663" y="2860675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8" name="Freeform 33"/>
          <p:cNvSpPr>
            <a:spLocks/>
          </p:cNvSpPr>
          <p:nvPr/>
        </p:nvSpPr>
        <p:spPr bwMode="auto">
          <a:xfrm>
            <a:off x="3522663" y="2860675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59" name="Line 34"/>
          <p:cNvSpPr>
            <a:spLocks noChangeShapeType="1"/>
          </p:cNvSpPr>
          <p:nvPr/>
        </p:nvSpPr>
        <p:spPr bwMode="auto">
          <a:xfrm>
            <a:off x="5138738" y="3648075"/>
            <a:ext cx="203200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0" name="Freeform 35"/>
          <p:cNvSpPr>
            <a:spLocks/>
          </p:cNvSpPr>
          <p:nvPr/>
        </p:nvSpPr>
        <p:spPr bwMode="auto">
          <a:xfrm>
            <a:off x="5319713" y="36163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1" name="Freeform 36"/>
          <p:cNvSpPr>
            <a:spLocks/>
          </p:cNvSpPr>
          <p:nvPr/>
        </p:nvSpPr>
        <p:spPr bwMode="auto">
          <a:xfrm>
            <a:off x="5319713" y="3616325"/>
            <a:ext cx="76200" cy="63500"/>
          </a:xfrm>
          <a:custGeom>
            <a:avLst/>
            <a:gdLst>
              <a:gd name="T0" fmla="*/ 48 w 48"/>
              <a:gd name="T1" fmla="*/ 20 h 40"/>
              <a:gd name="T2" fmla="*/ 0 w 48"/>
              <a:gd name="T3" fmla="*/ 40 h 40"/>
              <a:gd name="T4" fmla="*/ 12 w 48"/>
              <a:gd name="T5" fmla="*/ 20 h 40"/>
              <a:gd name="T6" fmla="*/ 0 w 48"/>
              <a:gd name="T7" fmla="*/ 0 h 40"/>
              <a:gd name="T8" fmla="*/ 48 w 48"/>
              <a:gd name="T9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48" y="20"/>
                </a:moveTo>
                <a:lnTo>
                  <a:pt x="0" y="40"/>
                </a:lnTo>
                <a:lnTo>
                  <a:pt x="12" y="20"/>
                </a:lnTo>
                <a:lnTo>
                  <a:pt x="0" y="0"/>
                </a:lnTo>
                <a:lnTo>
                  <a:pt x="48" y="2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2" name="Line 37"/>
          <p:cNvSpPr>
            <a:spLocks noChangeShapeType="1"/>
          </p:cNvSpPr>
          <p:nvPr/>
        </p:nvSpPr>
        <p:spPr bwMode="auto">
          <a:xfrm>
            <a:off x="3376613" y="4413250"/>
            <a:ext cx="168275" cy="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3" name="Freeform 38"/>
          <p:cNvSpPr>
            <a:spLocks/>
          </p:cNvSpPr>
          <p:nvPr/>
        </p:nvSpPr>
        <p:spPr bwMode="auto">
          <a:xfrm>
            <a:off x="3522663" y="4384675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4" name="Freeform 39"/>
          <p:cNvSpPr>
            <a:spLocks/>
          </p:cNvSpPr>
          <p:nvPr/>
        </p:nvSpPr>
        <p:spPr bwMode="auto">
          <a:xfrm>
            <a:off x="3522663" y="4384675"/>
            <a:ext cx="73025" cy="60325"/>
          </a:xfrm>
          <a:custGeom>
            <a:avLst/>
            <a:gdLst>
              <a:gd name="T0" fmla="*/ 46 w 46"/>
              <a:gd name="T1" fmla="*/ 18 h 38"/>
              <a:gd name="T2" fmla="*/ 0 w 46"/>
              <a:gd name="T3" fmla="*/ 38 h 38"/>
              <a:gd name="T4" fmla="*/ 10 w 46"/>
              <a:gd name="T5" fmla="*/ 18 h 38"/>
              <a:gd name="T6" fmla="*/ 0 w 46"/>
              <a:gd name="T7" fmla="*/ 0 h 38"/>
              <a:gd name="T8" fmla="*/ 46 w 46"/>
              <a:gd name="T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18"/>
                </a:moveTo>
                <a:lnTo>
                  <a:pt x="0" y="38"/>
                </a:lnTo>
                <a:lnTo>
                  <a:pt x="10" y="18"/>
                </a:lnTo>
                <a:lnTo>
                  <a:pt x="0" y="0"/>
                </a:lnTo>
                <a:lnTo>
                  <a:pt x="46" y="1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5" name="Line 40"/>
          <p:cNvSpPr>
            <a:spLocks noChangeShapeType="1"/>
          </p:cNvSpPr>
          <p:nvPr/>
        </p:nvSpPr>
        <p:spPr bwMode="auto">
          <a:xfrm flipV="1">
            <a:off x="3182938" y="245427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6" name="Line 41"/>
          <p:cNvSpPr>
            <a:spLocks noChangeShapeType="1"/>
          </p:cNvSpPr>
          <p:nvPr/>
        </p:nvSpPr>
        <p:spPr bwMode="auto">
          <a:xfrm flipV="1">
            <a:off x="3221038" y="2447925"/>
            <a:ext cx="222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7" name="Line 42"/>
          <p:cNvSpPr>
            <a:spLocks noChangeShapeType="1"/>
          </p:cNvSpPr>
          <p:nvPr/>
        </p:nvSpPr>
        <p:spPr bwMode="auto">
          <a:xfrm flipV="1">
            <a:off x="3255963" y="2444750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8" name="Line 43"/>
          <p:cNvSpPr>
            <a:spLocks noChangeShapeType="1"/>
          </p:cNvSpPr>
          <p:nvPr/>
        </p:nvSpPr>
        <p:spPr bwMode="auto">
          <a:xfrm flipV="1">
            <a:off x="3294063" y="2438400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69" name="Line 44"/>
          <p:cNvSpPr>
            <a:spLocks noChangeShapeType="1"/>
          </p:cNvSpPr>
          <p:nvPr/>
        </p:nvSpPr>
        <p:spPr bwMode="auto">
          <a:xfrm flipV="1">
            <a:off x="3332163" y="2432050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0" name="Line 45"/>
          <p:cNvSpPr>
            <a:spLocks noChangeShapeType="1"/>
          </p:cNvSpPr>
          <p:nvPr/>
        </p:nvSpPr>
        <p:spPr bwMode="auto">
          <a:xfrm flipV="1">
            <a:off x="3370263" y="242887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1" name="Line 46"/>
          <p:cNvSpPr>
            <a:spLocks noChangeShapeType="1"/>
          </p:cNvSpPr>
          <p:nvPr/>
        </p:nvSpPr>
        <p:spPr bwMode="auto">
          <a:xfrm flipV="1">
            <a:off x="3408363" y="242252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2" name="Line 47"/>
          <p:cNvSpPr>
            <a:spLocks noChangeShapeType="1"/>
          </p:cNvSpPr>
          <p:nvPr/>
        </p:nvSpPr>
        <p:spPr bwMode="auto">
          <a:xfrm flipV="1">
            <a:off x="3446463" y="241617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3" name="Line 48"/>
          <p:cNvSpPr>
            <a:spLocks noChangeShapeType="1"/>
          </p:cNvSpPr>
          <p:nvPr/>
        </p:nvSpPr>
        <p:spPr bwMode="auto">
          <a:xfrm flipV="1">
            <a:off x="3484563" y="2409825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4" name="Line 49"/>
          <p:cNvSpPr>
            <a:spLocks noChangeShapeType="1"/>
          </p:cNvSpPr>
          <p:nvPr/>
        </p:nvSpPr>
        <p:spPr bwMode="auto">
          <a:xfrm flipV="1">
            <a:off x="3522663" y="2406650"/>
            <a:ext cx="22225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5" name="Line 50"/>
          <p:cNvSpPr>
            <a:spLocks noChangeShapeType="1"/>
          </p:cNvSpPr>
          <p:nvPr/>
        </p:nvSpPr>
        <p:spPr bwMode="auto">
          <a:xfrm flipV="1">
            <a:off x="3557588" y="2400300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6" name="Line 51"/>
          <p:cNvSpPr>
            <a:spLocks noChangeShapeType="1"/>
          </p:cNvSpPr>
          <p:nvPr/>
        </p:nvSpPr>
        <p:spPr bwMode="auto">
          <a:xfrm flipV="1">
            <a:off x="3595688" y="2393950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7" name="Line 52"/>
          <p:cNvSpPr>
            <a:spLocks noChangeShapeType="1"/>
          </p:cNvSpPr>
          <p:nvPr/>
        </p:nvSpPr>
        <p:spPr bwMode="auto">
          <a:xfrm flipV="1">
            <a:off x="3633788" y="239077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8" name="Line 53"/>
          <p:cNvSpPr>
            <a:spLocks noChangeShapeType="1"/>
          </p:cNvSpPr>
          <p:nvPr/>
        </p:nvSpPr>
        <p:spPr bwMode="auto">
          <a:xfrm flipV="1">
            <a:off x="3671888" y="2384425"/>
            <a:ext cx="25400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79" name="Line 54"/>
          <p:cNvSpPr>
            <a:spLocks noChangeShapeType="1"/>
          </p:cNvSpPr>
          <p:nvPr/>
        </p:nvSpPr>
        <p:spPr bwMode="auto">
          <a:xfrm flipH="1">
            <a:off x="3684588" y="238442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0" name="Line 55"/>
          <p:cNvSpPr>
            <a:spLocks noChangeShapeType="1"/>
          </p:cNvSpPr>
          <p:nvPr/>
        </p:nvSpPr>
        <p:spPr bwMode="auto">
          <a:xfrm flipH="1">
            <a:off x="3656013" y="240982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1" name="Line 56"/>
          <p:cNvSpPr>
            <a:spLocks noChangeShapeType="1"/>
          </p:cNvSpPr>
          <p:nvPr/>
        </p:nvSpPr>
        <p:spPr bwMode="auto">
          <a:xfrm flipH="1">
            <a:off x="3627438" y="2432050"/>
            <a:ext cx="190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2" name="Line 57"/>
          <p:cNvSpPr>
            <a:spLocks noChangeShapeType="1"/>
          </p:cNvSpPr>
          <p:nvPr/>
        </p:nvSpPr>
        <p:spPr bwMode="auto">
          <a:xfrm flipH="1">
            <a:off x="3598863" y="245745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3" name="Line 58"/>
          <p:cNvSpPr>
            <a:spLocks noChangeShapeType="1"/>
          </p:cNvSpPr>
          <p:nvPr/>
        </p:nvSpPr>
        <p:spPr bwMode="auto">
          <a:xfrm flipH="1">
            <a:off x="3570288" y="248285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4" name="Line 59"/>
          <p:cNvSpPr>
            <a:spLocks noChangeShapeType="1"/>
          </p:cNvSpPr>
          <p:nvPr/>
        </p:nvSpPr>
        <p:spPr bwMode="auto">
          <a:xfrm flipH="1">
            <a:off x="3538538" y="2508250"/>
            <a:ext cx="22225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5" name="Line 60"/>
          <p:cNvSpPr>
            <a:spLocks noChangeShapeType="1"/>
          </p:cNvSpPr>
          <p:nvPr/>
        </p:nvSpPr>
        <p:spPr bwMode="auto">
          <a:xfrm flipH="1">
            <a:off x="3509963" y="253365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6" name="Line 61"/>
          <p:cNvSpPr>
            <a:spLocks noChangeShapeType="1"/>
          </p:cNvSpPr>
          <p:nvPr/>
        </p:nvSpPr>
        <p:spPr bwMode="auto">
          <a:xfrm flipH="1">
            <a:off x="3481388" y="255587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7" name="Line 62"/>
          <p:cNvSpPr>
            <a:spLocks noChangeShapeType="1"/>
          </p:cNvSpPr>
          <p:nvPr/>
        </p:nvSpPr>
        <p:spPr bwMode="auto">
          <a:xfrm flipH="1">
            <a:off x="3452813" y="258127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8" name="Line 63"/>
          <p:cNvSpPr>
            <a:spLocks noChangeShapeType="1"/>
          </p:cNvSpPr>
          <p:nvPr/>
        </p:nvSpPr>
        <p:spPr bwMode="auto">
          <a:xfrm flipH="1">
            <a:off x="3424238" y="260667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89" name="Line 64"/>
          <p:cNvSpPr>
            <a:spLocks noChangeShapeType="1"/>
          </p:cNvSpPr>
          <p:nvPr/>
        </p:nvSpPr>
        <p:spPr bwMode="auto">
          <a:xfrm flipH="1">
            <a:off x="3395663" y="263207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0" name="Line 65"/>
          <p:cNvSpPr>
            <a:spLocks noChangeShapeType="1"/>
          </p:cNvSpPr>
          <p:nvPr/>
        </p:nvSpPr>
        <p:spPr bwMode="auto">
          <a:xfrm flipH="1">
            <a:off x="3367088" y="2654300"/>
            <a:ext cx="190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1" name="Line 66"/>
          <p:cNvSpPr>
            <a:spLocks noChangeShapeType="1"/>
          </p:cNvSpPr>
          <p:nvPr/>
        </p:nvSpPr>
        <p:spPr bwMode="auto">
          <a:xfrm flipH="1">
            <a:off x="3335338" y="267970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2" name="Line 67"/>
          <p:cNvSpPr>
            <a:spLocks noChangeShapeType="1"/>
          </p:cNvSpPr>
          <p:nvPr/>
        </p:nvSpPr>
        <p:spPr bwMode="auto">
          <a:xfrm flipH="1">
            <a:off x="3306763" y="270510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3" name="Line 68"/>
          <p:cNvSpPr>
            <a:spLocks noChangeShapeType="1"/>
          </p:cNvSpPr>
          <p:nvPr/>
        </p:nvSpPr>
        <p:spPr bwMode="auto">
          <a:xfrm flipH="1">
            <a:off x="3278188" y="2730500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4" name="Line 69"/>
          <p:cNvSpPr>
            <a:spLocks noChangeShapeType="1"/>
          </p:cNvSpPr>
          <p:nvPr/>
        </p:nvSpPr>
        <p:spPr bwMode="auto">
          <a:xfrm flipH="1">
            <a:off x="3249613" y="2752725"/>
            <a:ext cx="19050" cy="190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5" name="Line 70"/>
          <p:cNvSpPr>
            <a:spLocks noChangeShapeType="1"/>
          </p:cNvSpPr>
          <p:nvPr/>
        </p:nvSpPr>
        <p:spPr bwMode="auto">
          <a:xfrm flipH="1">
            <a:off x="3221038" y="2778125"/>
            <a:ext cx="19050" cy="158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6" name="Line 71"/>
          <p:cNvSpPr>
            <a:spLocks noChangeShapeType="1"/>
          </p:cNvSpPr>
          <p:nvPr/>
        </p:nvSpPr>
        <p:spPr bwMode="auto">
          <a:xfrm flipH="1">
            <a:off x="3201988" y="2803525"/>
            <a:ext cx="95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7" name="Freeform 72"/>
          <p:cNvSpPr>
            <a:spLocks/>
          </p:cNvSpPr>
          <p:nvPr/>
        </p:nvSpPr>
        <p:spPr bwMode="auto">
          <a:xfrm>
            <a:off x="3160713" y="2771775"/>
            <a:ext cx="79375" cy="73025"/>
          </a:xfrm>
          <a:custGeom>
            <a:avLst/>
            <a:gdLst>
              <a:gd name="T0" fmla="*/ 0 w 50"/>
              <a:gd name="T1" fmla="*/ 46 h 46"/>
              <a:gd name="T2" fmla="*/ 24 w 50"/>
              <a:gd name="T3" fmla="*/ 0 h 46"/>
              <a:gd name="T4" fmla="*/ 28 w 50"/>
              <a:gd name="T5" fmla="*/ 22 h 46"/>
              <a:gd name="T6" fmla="*/ 50 w 50"/>
              <a:gd name="T7" fmla="*/ 30 h 46"/>
              <a:gd name="T8" fmla="*/ 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46"/>
                </a:moveTo>
                <a:lnTo>
                  <a:pt x="24" y="0"/>
                </a:lnTo>
                <a:lnTo>
                  <a:pt x="28" y="22"/>
                </a:lnTo>
                <a:lnTo>
                  <a:pt x="50" y="30"/>
                </a:lnTo>
                <a:lnTo>
                  <a:pt x="0" y="4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8" name="Freeform 73"/>
          <p:cNvSpPr>
            <a:spLocks/>
          </p:cNvSpPr>
          <p:nvPr/>
        </p:nvSpPr>
        <p:spPr bwMode="auto">
          <a:xfrm>
            <a:off x="3160713" y="2771775"/>
            <a:ext cx="79375" cy="73025"/>
          </a:xfrm>
          <a:custGeom>
            <a:avLst/>
            <a:gdLst>
              <a:gd name="T0" fmla="*/ 0 w 50"/>
              <a:gd name="T1" fmla="*/ 46 h 46"/>
              <a:gd name="T2" fmla="*/ 24 w 50"/>
              <a:gd name="T3" fmla="*/ 0 h 46"/>
              <a:gd name="T4" fmla="*/ 28 w 50"/>
              <a:gd name="T5" fmla="*/ 22 h 46"/>
              <a:gd name="T6" fmla="*/ 50 w 50"/>
              <a:gd name="T7" fmla="*/ 30 h 46"/>
              <a:gd name="T8" fmla="*/ 0 w 50"/>
              <a:gd name="T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6">
                <a:moveTo>
                  <a:pt x="0" y="46"/>
                </a:moveTo>
                <a:lnTo>
                  <a:pt x="24" y="0"/>
                </a:lnTo>
                <a:lnTo>
                  <a:pt x="28" y="22"/>
                </a:lnTo>
                <a:lnTo>
                  <a:pt x="50" y="30"/>
                </a:lnTo>
                <a:lnTo>
                  <a:pt x="0" y="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799" name="Freeform 74"/>
          <p:cNvSpPr>
            <a:spLocks/>
          </p:cNvSpPr>
          <p:nvPr/>
        </p:nvSpPr>
        <p:spPr bwMode="auto">
          <a:xfrm>
            <a:off x="3128963" y="2425700"/>
            <a:ext cx="79375" cy="60325"/>
          </a:xfrm>
          <a:custGeom>
            <a:avLst/>
            <a:gdLst>
              <a:gd name="T0" fmla="*/ 0 w 50"/>
              <a:gd name="T1" fmla="*/ 26 h 38"/>
              <a:gd name="T2" fmla="*/ 44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6"/>
                </a:moveTo>
                <a:lnTo>
                  <a:pt x="44" y="0"/>
                </a:lnTo>
                <a:lnTo>
                  <a:pt x="36" y="20"/>
                </a:lnTo>
                <a:lnTo>
                  <a:pt x="50" y="38"/>
                </a:lnTo>
                <a:lnTo>
                  <a:pt x="0" y="2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0" name="Freeform 75"/>
          <p:cNvSpPr>
            <a:spLocks/>
          </p:cNvSpPr>
          <p:nvPr/>
        </p:nvSpPr>
        <p:spPr bwMode="auto">
          <a:xfrm>
            <a:off x="3128963" y="2425700"/>
            <a:ext cx="79375" cy="60325"/>
          </a:xfrm>
          <a:custGeom>
            <a:avLst/>
            <a:gdLst>
              <a:gd name="T0" fmla="*/ 0 w 50"/>
              <a:gd name="T1" fmla="*/ 26 h 38"/>
              <a:gd name="T2" fmla="*/ 44 w 50"/>
              <a:gd name="T3" fmla="*/ 0 h 38"/>
              <a:gd name="T4" fmla="*/ 36 w 50"/>
              <a:gd name="T5" fmla="*/ 20 h 38"/>
              <a:gd name="T6" fmla="*/ 50 w 50"/>
              <a:gd name="T7" fmla="*/ 38 h 38"/>
              <a:gd name="T8" fmla="*/ 0 w 50"/>
              <a:gd name="T9" fmla="*/ 2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26"/>
                </a:moveTo>
                <a:lnTo>
                  <a:pt x="44" y="0"/>
                </a:lnTo>
                <a:lnTo>
                  <a:pt x="36" y="20"/>
                </a:lnTo>
                <a:lnTo>
                  <a:pt x="50" y="38"/>
                </a:lnTo>
                <a:lnTo>
                  <a:pt x="0" y="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1" name="Line 76"/>
          <p:cNvSpPr>
            <a:spLocks noChangeShapeType="1"/>
          </p:cNvSpPr>
          <p:nvPr/>
        </p:nvSpPr>
        <p:spPr bwMode="auto">
          <a:xfrm flipH="1">
            <a:off x="5243513" y="2711450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2" name="Line 77"/>
          <p:cNvSpPr>
            <a:spLocks noChangeShapeType="1"/>
          </p:cNvSpPr>
          <p:nvPr/>
        </p:nvSpPr>
        <p:spPr bwMode="auto">
          <a:xfrm flipH="1">
            <a:off x="5208588" y="2720975"/>
            <a:ext cx="222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3" name="Line 78"/>
          <p:cNvSpPr>
            <a:spLocks noChangeShapeType="1"/>
          </p:cNvSpPr>
          <p:nvPr/>
        </p:nvSpPr>
        <p:spPr bwMode="auto">
          <a:xfrm flipH="1">
            <a:off x="5170488" y="2730500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4" name="Line 79"/>
          <p:cNvSpPr>
            <a:spLocks noChangeShapeType="1"/>
          </p:cNvSpPr>
          <p:nvPr/>
        </p:nvSpPr>
        <p:spPr bwMode="auto">
          <a:xfrm flipH="1">
            <a:off x="5132388" y="2740025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5" name="Line 80"/>
          <p:cNvSpPr>
            <a:spLocks noChangeShapeType="1"/>
          </p:cNvSpPr>
          <p:nvPr/>
        </p:nvSpPr>
        <p:spPr bwMode="auto">
          <a:xfrm flipH="1">
            <a:off x="5097463" y="2749550"/>
            <a:ext cx="22225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6" name="Line 81"/>
          <p:cNvSpPr>
            <a:spLocks noChangeShapeType="1"/>
          </p:cNvSpPr>
          <p:nvPr/>
        </p:nvSpPr>
        <p:spPr bwMode="auto">
          <a:xfrm flipH="1">
            <a:off x="5059363" y="2759075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7" name="Line 82"/>
          <p:cNvSpPr>
            <a:spLocks noChangeShapeType="1"/>
          </p:cNvSpPr>
          <p:nvPr/>
        </p:nvSpPr>
        <p:spPr bwMode="auto">
          <a:xfrm flipH="1">
            <a:off x="5021263" y="2768600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8" name="Line 83"/>
          <p:cNvSpPr>
            <a:spLocks noChangeShapeType="1"/>
          </p:cNvSpPr>
          <p:nvPr/>
        </p:nvSpPr>
        <p:spPr bwMode="auto">
          <a:xfrm flipH="1">
            <a:off x="4986338" y="2778125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09" name="Line 84"/>
          <p:cNvSpPr>
            <a:spLocks noChangeShapeType="1"/>
          </p:cNvSpPr>
          <p:nvPr/>
        </p:nvSpPr>
        <p:spPr bwMode="auto">
          <a:xfrm flipH="1">
            <a:off x="4948238" y="2787650"/>
            <a:ext cx="25400" cy="635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0" name="Line 85"/>
          <p:cNvSpPr>
            <a:spLocks noChangeShapeType="1"/>
          </p:cNvSpPr>
          <p:nvPr/>
        </p:nvSpPr>
        <p:spPr bwMode="auto">
          <a:xfrm flipH="1">
            <a:off x="4913313" y="2797175"/>
            <a:ext cx="22225" cy="3175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1" name="Freeform 86"/>
          <p:cNvSpPr>
            <a:spLocks/>
          </p:cNvSpPr>
          <p:nvPr/>
        </p:nvSpPr>
        <p:spPr bwMode="auto">
          <a:xfrm>
            <a:off x="4862513" y="2765425"/>
            <a:ext cx="79375" cy="60325"/>
          </a:xfrm>
          <a:custGeom>
            <a:avLst/>
            <a:gdLst>
              <a:gd name="T0" fmla="*/ 0 w 50"/>
              <a:gd name="T1" fmla="*/ 30 h 38"/>
              <a:gd name="T2" fmla="*/ 40 w 50"/>
              <a:gd name="T3" fmla="*/ 0 h 38"/>
              <a:gd name="T4" fmla="*/ 34 w 50"/>
              <a:gd name="T5" fmla="*/ 22 h 38"/>
              <a:gd name="T6" fmla="*/ 50 w 50"/>
              <a:gd name="T7" fmla="*/ 38 h 38"/>
              <a:gd name="T8" fmla="*/ 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0"/>
                </a:moveTo>
                <a:lnTo>
                  <a:pt x="40" y="0"/>
                </a:lnTo>
                <a:lnTo>
                  <a:pt x="34" y="22"/>
                </a:lnTo>
                <a:lnTo>
                  <a:pt x="50" y="38"/>
                </a:lnTo>
                <a:lnTo>
                  <a:pt x="0" y="3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2" name="Freeform 87"/>
          <p:cNvSpPr>
            <a:spLocks/>
          </p:cNvSpPr>
          <p:nvPr/>
        </p:nvSpPr>
        <p:spPr bwMode="auto">
          <a:xfrm>
            <a:off x="4862513" y="2765425"/>
            <a:ext cx="79375" cy="60325"/>
          </a:xfrm>
          <a:custGeom>
            <a:avLst/>
            <a:gdLst>
              <a:gd name="T0" fmla="*/ 0 w 50"/>
              <a:gd name="T1" fmla="*/ 30 h 38"/>
              <a:gd name="T2" fmla="*/ 40 w 50"/>
              <a:gd name="T3" fmla="*/ 0 h 38"/>
              <a:gd name="T4" fmla="*/ 34 w 50"/>
              <a:gd name="T5" fmla="*/ 22 h 38"/>
              <a:gd name="T6" fmla="*/ 50 w 50"/>
              <a:gd name="T7" fmla="*/ 38 h 38"/>
              <a:gd name="T8" fmla="*/ 0 w 50"/>
              <a:gd name="T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8">
                <a:moveTo>
                  <a:pt x="0" y="30"/>
                </a:moveTo>
                <a:lnTo>
                  <a:pt x="40" y="0"/>
                </a:lnTo>
                <a:lnTo>
                  <a:pt x="34" y="22"/>
                </a:lnTo>
                <a:lnTo>
                  <a:pt x="50" y="38"/>
                </a:lnTo>
                <a:lnTo>
                  <a:pt x="0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3" name="Line 88"/>
          <p:cNvSpPr>
            <a:spLocks noChangeShapeType="1"/>
          </p:cNvSpPr>
          <p:nvPr/>
        </p:nvSpPr>
        <p:spPr bwMode="auto">
          <a:xfrm flipV="1">
            <a:off x="6523038" y="4019550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4" name="Line 89"/>
          <p:cNvSpPr>
            <a:spLocks noChangeShapeType="1"/>
          </p:cNvSpPr>
          <p:nvPr/>
        </p:nvSpPr>
        <p:spPr bwMode="auto">
          <a:xfrm flipV="1">
            <a:off x="6523038" y="3981450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5" name="Line 90"/>
          <p:cNvSpPr>
            <a:spLocks noChangeShapeType="1"/>
          </p:cNvSpPr>
          <p:nvPr/>
        </p:nvSpPr>
        <p:spPr bwMode="auto">
          <a:xfrm flipV="1">
            <a:off x="6523038" y="3943350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6" name="Line 91"/>
          <p:cNvSpPr>
            <a:spLocks noChangeShapeType="1"/>
          </p:cNvSpPr>
          <p:nvPr/>
        </p:nvSpPr>
        <p:spPr bwMode="auto">
          <a:xfrm flipV="1">
            <a:off x="6523038" y="3905250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17" name="Line 92"/>
          <p:cNvSpPr>
            <a:spLocks noChangeShapeType="1"/>
          </p:cNvSpPr>
          <p:nvPr/>
        </p:nvSpPr>
        <p:spPr bwMode="auto">
          <a:xfrm flipV="1">
            <a:off x="6523038" y="3867150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1" name="Freeform 96"/>
          <p:cNvSpPr>
            <a:spLocks/>
          </p:cNvSpPr>
          <p:nvPr/>
        </p:nvSpPr>
        <p:spPr bwMode="auto">
          <a:xfrm>
            <a:off x="6494463" y="3702050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2" name="Freeform 97"/>
          <p:cNvSpPr>
            <a:spLocks/>
          </p:cNvSpPr>
          <p:nvPr/>
        </p:nvSpPr>
        <p:spPr bwMode="auto">
          <a:xfrm>
            <a:off x="6494463" y="3702050"/>
            <a:ext cx="60325" cy="73025"/>
          </a:xfrm>
          <a:custGeom>
            <a:avLst/>
            <a:gdLst>
              <a:gd name="T0" fmla="*/ 18 w 38"/>
              <a:gd name="T1" fmla="*/ 0 h 46"/>
              <a:gd name="T2" fmla="*/ 38 w 38"/>
              <a:gd name="T3" fmla="*/ 46 h 46"/>
              <a:gd name="T4" fmla="*/ 18 w 38"/>
              <a:gd name="T5" fmla="*/ 36 h 46"/>
              <a:gd name="T6" fmla="*/ 0 w 38"/>
              <a:gd name="T7" fmla="*/ 46 h 46"/>
              <a:gd name="T8" fmla="*/ 18 w 3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18" y="0"/>
                </a:moveTo>
                <a:lnTo>
                  <a:pt x="38" y="46"/>
                </a:lnTo>
                <a:lnTo>
                  <a:pt x="18" y="36"/>
                </a:lnTo>
                <a:lnTo>
                  <a:pt x="0" y="46"/>
                </a:lnTo>
                <a:lnTo>
                  <a:pt x="1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3" name="Freeform 98"/>
          <p:cNvSpPr>
            <a:spLocks/>
          </p:cNvSpPr>
          <p:nvPr/>
        </p:nvSpPr>
        <p:spPr bwMode="auto">
          <a:xfrm>
            <a:off x="5653088" y="4025900"/>
            <a:ext cx="1727200" cy="600075"/>
          </a:xfrm>
          <a:custGeom>
            <a:avLst/>
            <a:gdLst>
              <a:gd name="T0" fmla="*/ 1088 w 1088"/>
              <a:gd name="T1" fmla="*/ 354 h 378"/>
              <a:gd name="T2" fmla="*/ 1088 w 1088"/>
              <a:gd name="T3" fmla="*/ 354 h 378"/>
              <a:gd name="T4" fmla="*/ 1086 w 1088"/>
              <a:gd name="T5" fmla="*/ 364 h 378"/>
              <a:gd name="T6" fmla="*/ 1080 w 1088"/>
              <a:gd name="T7" fmla="*/ 370 h 378"/>
              <a:gd name="T8" fmla="*/ 1074 w 1088"/>
              <a:gd name="T9" fmla="*/ 376 h 378"/>
              <a:gd name="T10" fmla="*/ 1064 w 1088"/>
              <a:gd name="T11" fmla="*/ 378 h 378"/>
              <a:gd name="T12" fmla="*/ 22 w 1088"/>
              <a:gd name="T13" fmla="*/ 378 h 378"/>
              <a:gd name="T14" fmla="*/ 22 w 1088"/>
              <a:gd name="T15" fmla="*/ 378 h 378"/>
              <a:gd name="T16" fmla="*/ 14 w 1088"/>
              <a:gd name="T17" fmla="*/ 376 h 378"/>
              <a:gd name="T18" fmla="*/ 6 w 1088"/>
              <a:gd name="T19" fmla="*/ 370 h 378"/>
              <a:gd name="T20" fmla="*/ 2 w 1088"/>
              <a:gd name="T21" fmla="*/ 364 h 378"/>
              <a:gd name="T22" fmla="*/ 0 w 1088"/>
              <a:gd name="T23" fmla="*/ 354 h 378"/>
              <a:gd name="T24" fmla="*/ 0 w 1088"/>
              <a:gd name="T25" fmla="*/ 22 h 378"/>
              <a:gd name="T26" fmla="*/ 0 w 1088"/>
              <a:gd name="T27" fmla="*/ 22 h 378"/>
              <a:gd name="T28" fmla="*/ 2 w 1088"/>
              <a:gd name="T29" fmla="*/ 14 h 378"/>
              <a:gd name="T30" fmla="*/ 6 w 1088"/>
              <a:gd name="T31" fmla="*/ 6 h 378"/>
              <a:gd name="T32" fmla="*/ 14 w 1088"/>
              <a:gd name="T33" fmla="*/ 2 h 378"/>
              <a:gd name="T34" fmla="*/ 22 w 1088"/>
              <a:gd name="T35" fmla="*/ 0 h 378"/>
              <a:gd name="T36" fmla="*/ 1064 w 1088"/>
              <a:gd name="T37" fmla="*/ 0 h 378"/>
              <a:gd name="T38" fmla="*/ 1064 w 1088"/>
              <a:gd name="T39" fmla="*/ 0 h 378"/>
              <a:gd name="T40" fmla="*/ 1074 w 1088"/>
              <a:gd name="T41" fmla="*/ 2 h 378"/>
              <a:gd name="T42" fmla="*/ 1080 w 1088"/>
              <a:gd name="T43" fmla="*/ 6 h 378"/>
              <a:gd name="T44" fmla="*/ 1086 w 1088"/>
              <a:gd name="T45" fmla="*/ 14 h 378"/>
              <a:gd name="T46" fmla="*/ 1088 w 1088"/>
              <a:gd name="T47" fmla="*/ 22 h 378"/>
              <a:gd name="T48" fmla="*/ 1088 w 1088"/>
              <a:gd name="T49" fmla="*/ 35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88" h="378">
                <a:moveTo>
                  <a:pt x="1088" y="354"/>
                </a:moveTo>
                <a:lnTo>
                  <a:pt x="1088" y="354"/>
                </a:lnTo>
                <a:lnTo>
                  <a:pt x="1086" y="364"/>
                </a:lnTo>
                <a:lnTo>
                  <a:pt x="1080" y="370"/>
                </a:lnTo>
                <a:lnTo>
                  <a:pt x="1074" y="376"/>
                </a:lnTo>
                <a:lnTo>
                  <a:pt x="1064" y="378"/>
                </a:lnTo>
                <a:lnTo>
                  <a:pt x="22" y="378"/>
                </a:lnTo>
                <a:lnTo>
                  <a:pt x="22" y="378"/>
                </a:lnTo>
                <a:lnTo>
                  <a:pt x="14" y="376"/>
                </a:lnTo>
                <a:lnTo>
                  <a:pt x="6" y="370"/>
                </a:lnTo>
                <a:lnTo>
                  <a:pt x="2" y="364"/>
                </a:lnTo>
                <a:lnTo>
                  <a:pt x="0" y="354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064" y="0"/>
                </a:lnTo>
                <a:lnTo>
                  <a:pt x="1064" y="0"/>
                </a:lnTo>
                <a:lnTo>
                  <a:pt x="1074" y="2"/>
                </a:lnTo>
                <a:lnTo>
                  <a:pt x="1080" y="6"/>
                </a:lnTo>
                <a:lnTo>
                  <a:pt x="1086" y="14"/>
                </a:lnTo>
                <a:lnTo>
                  <a:pt x="1088" y="22"/>
                </a:lnTo>
                <a:lnTo>
                  <a:pt x="1088" y="3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4" name="Freeform 99"/>
          <p:cNvSpPr>
            <a:spLocks/>
          </p:cNvSpPr>
          <p:nvPr/>
        </p:nvSpPr>
        <p:spPr bwMode="auto">
          <a:xfrm>
            <a:off x="5653088" y="4025900"/>
            <a:ext cx="1727200" cy="600075"/>
          </a:xfrm>
          <a:custGeom>
            <a:avLst/>
            <a:gdLst>
              <a:gd name="T0" fmla="*/ 1088 w 1088"/>
              <a:gd name="T1" fmla="*/ 354 h 378"/>
              <a:gd name="T2" fmla="*/ 1088 w 1088"/>
              <a:gd name="T3" fmla="*/ 354 h 378"/>
              <a:gd name="T4" fmla="*/ 1086 w 1088"/>
              <a:gd name="T5" fmla="*/ 364 h 378"/>
              <a:gd name="T6" fmla="*/ 1080 w 1088"/>
              <a:gd name="T7" fmla="*/ 370 h 378"/>
              <a:gd name="T8" fmla="*/ 1074 w 1088"/>
              <a:gd name="T9" fmla="*/ 376 h 378"/>
              <a:gd name="T10" fmla="*/ 1064 w 1088"/>
              <a:gd name="T11" fmla="*/ 378 h 378"/>
              <a:gd name="T12" fmla="*/ 22 w 1088"/>
              <a:gd name="T13" fmla="*/ 378 h 378"/>
              <a:gd name="T14" fmla="*/ 22 w 1088"/>
              <a:gd name="T15" fmla="*/ 378 h 378"/>
              <a:gd name="T16" fmla="*/ 14 w 1088"/>
              <a:gd name="T17" fmla="*/ 376 h 378"/>
              <a:gd name="T18" fmla="*/ 6 w 1088"/>
              <a:gd name="T19" fmla="*/ 370 h 378"/>
              <a:gd name="T20" fmla="*/ 2 w 1088"/>
              <a:gd name="T21" fmla="*/ 364 h 378"/>
              <a:gd name="T22" fmla="*/ 0 w 1088"/>
              <a:gd name="T23" fmla="*/ 354 h 378"/>
              <a:gd name="T24" fmla="*/ 0 w 1088"/>
              <a:gd name="T25" fmla="*/ 22 h 378"/>
              <a:gd name="T26" fmla="*/ 0 w 1088"/>
              <a:gd name="T27" fmla="*/ 22 h 378"/>
              <a:gd name="T28" fmla="*/ 2 w 1088"/>
              <a:gd name="T29" fmla="*/ 14 h 378"/>
              <a:gd name="T30" fmla="*/ 6 w 1088"/>
              <a:gd name="T31" fmla="*/ 6 h 378"/>
              <a:gd name="T32" fmla="*/ 14 w 1088"/>
              <a:gd name="T33" fmla="*/ 2 h 378"/>
              <a:gd name="T34" fmla="*/ 22 w 1088"/>
              <a:gd name="T35" fmla="*/ 0 h 378"/>
              <a:gd name="T36" fmla="*/ 1064 w 1088"/>
              <a:gd name="T37" fmla="*/ 0 h 378"/>
              <a:gd name="T38" fmla="*/ 1064 w 1088"/>
              <a:gd name="T39" fmla="*/ 0 h 378"/>
              <a:gd name="T40" fmla="*/ 1074 w 1088"/>
              <a:gd name="T41" fmla="*/ 2 h 378"/>
              <a:gd name="T42" fmla="*/ 1080 w 1088"/>
              <a:gd name="T43" fmla="*/ 6 h 378"/>
              <a:gd name="T44" fmla="*/ 1086 w 1088"/>
              <a:gd name="T45" fmla="*/ 14 h 378"/>
              <a:gd name="T46" fmla="*/ 1088 w 1088"/>
              <a:gd name="T47" fmla="*/ 22 h 378"/>
              <a:gd name="T48" fmla="*/ 1088 w 1088"/>
              <a:gd name="T49" fmla="*/ 35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88" h="378">
                <a:moveTo>
                  <a:pt x="1088" y="354"/>
                </a:moveTo>
                <a:lnTo>
                  <a:pt x="1088" y="354"/>
                </a:lnTo>
                <a:lnTo>
                  <a:pt x="1086" y="364"/>
                </a:lnTo>
                <a:lnTo>
                  <a:pt x="1080" y="370"/>
                </a:lnTo>
                <a:lnTo>
                  <a:pt x="1074" y="376"/>
                </a:lnTo>
                <a:lnTo>
                  <a:pt x="1064" y="378"/>
                </a:lnTo>
                <a:lnTo>
                  <a:pt x="22" y="378"/>
                </a:lnTo>
                <a:lnTo>
                  <a:pt x="22" y="378"/>
                </a:lnTo>
                <a:lnTo>
                  <a:pt x="14" y="376"/>
                </a:lnTo>
                <a:lnTo>
                  <a:pt x="6" y="370"/>
                </a:lnTo>
                <a:lnTo>
                  <a:pt x="2" y="364"/>
                </a:lnTo>
                <a:lnTo>
                  <a:pt x="0" y="354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064" y="0"/>
                </a:lnTo>
                <a:lnTo>
                  <a:pt x="1064" y="0"/>
                </a:lnTo>
                <a:lnTo>
                  <a:pt x="1074" y="2"/>
                </a:lnTo>
                <a:lnTo>
                  <a:pt x="1080" y="6"/>
                </a:lnTo>
                <a:lnTo>
                  <a:pt x="1086" y="14"/>
                </a:lnTo>
                <a:lnTo>
                  <a:pt x="1088" y="22"/>
                </a:lnTo>
                <a:lnTo>
                  <a:pt x="1088" y="3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5" name="Freeform 100"/>
          <p:cNvSpPr>
            <a:spLocks/>
          </p:cNvSpPr>
          <p:nvPr/>
        </p:nvSpPr>
        <p:spPr bwMode="auto">
          <a:xfrm>
            <a:off x="5653088" y="4025900"/>
            <a:ext cx="1727200" cy="600075"/>
          </a:xfrm>
          <a:custGeom>
            <a:avLst/>
            <a:gdLst>
              <a:gd name="T0" fmla="*/ 1088 w 1088"/>
              <a:gd name="T1" fmla="*/ 354 h 378"/>
              <a:gd name="T2" fmla="*/ 1088 w 1088"/>
              <a:gd name="T3" fmla="*/ 354 h 378"/>
              <a:gd name="T4" fmla="*/ 1086 w 1088"/>
              <a:gd name="T5" fmla="*/ 364 h 378"/>
              <a:gd name="T6" fmla="*/ 1080 w 1088"/>
              <a:gd name="T7" fmla="*/ 370 h 378"/>
              <a:gd name="T8" fmla="*/ 1074 w 1088"/>
              <a:gd name="T9" fmla="*/ 376 h 378"/>
              <a:gd name="T10" fmla="*/ 1064 w 1088"/>
              <a:gd name="T11" fmla="*/ 378 h 378"/>
              <a:gd name="T12" fmla="*/ 22 w 1088"/>
              <a:gd name="T13" fmla="*/ 378 h 378"/>
              <a:gd name="T14" fmla="*/ 22 w 1088"/>
              <a:gd name="T15" fmla="*/ 378 h 378"/>
              <a:gd name="T16" fmla="*/ 14 w 1088"/>
              <a:gd name="T17" fmla="*/ 376 h 378"/>
              <a:gd name="T18" fmla="*/ 6 w 1088"/>
              <a:gd name="T19" fmla="*/ 370 h 378"/>
              <a:gd name="T20" fmla="*/ 2 w 1088"/>
              <a:gd name="T21" fmla="*/ 364 h 378"/>
              <a:gd name="T22" fmla="*/ 0 w 1088"/>
              <a:gd name="T23" fmla="*/ 354 h 378"/>
              <a:gd name="T24" fmla="*/ 0 w 1088"/>
              <a:gd name="T25" fmla="*/ 22 h 378"/>
              <a:gd name="T26" fmla="*/ 0 w 1088"/>
              <a:gd name="T27" fmla="*/ 22 h 378"/>
              <a:gd name="T28" fmla="*/ 2 w 1088"/>
              <a:gd name="T29" fmla="*/ 14 h 378"/>
              <a:gd name="T30" fmla="*/ 6 w 1088"/>
              <a:gd name="T31" fmla="*/ 6 h 378"/>
              <a:gd name="T32" fmla="*/ 14 w 1088"/>
              <a:gd name="T33" fmla="*/ 2 h 378"/>
              <a:gd name="T34" fmla="*/ 22 w 1088"/>
              <a:gd name="T35" fmla="*/ 0 h 378"/>
              <a:gd name="T36" fmla="*/ 1064 w 1088"/>
              <a:gd name="T37" fmla="*/ 0 h 378"/>
              <a:gd name="T38" fmla="*/ 1064 w 1088"/>
              <a:gd name="T39" fmla="*/ 0 h 378"/>
              <a:gd name="T40" fmla="*/ 1074 w 1088"/>
              <a:gd name="T41" fmla="*/ 2 h 378"/>
              <a:gd name="T42" fmla="*/ 1080 w 1088"/>
              <a:gd name="T43" fmla="*/ 6 h 378"/>
              <a:gd name="T44" fmla="*/ 1086 w 1088"/>
              <a:gd name="T45" fmla="*/ 14 h 378"/>
              <a:gd name="T46" fmla="*/ 1088 w 1088"/>
              <a:gd name="T47" fmla="*/ 22 h 378"/>
              <a:gd name="T48" fmla="*/ 1088 w 1088"/>
              <a:gd name="T49" fmla="*/ 35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88" h="378">
                <a:moveTo>
                  <a:pt x="1088" y="354"/>
                </a:moveTo>
                <a:lnTo>
                  <a:pt x="1088" y="354"/>
                </a:lnTo>
                <a:lnTo>
                  <a:pt x="1086" y="364"/>
                </a:lnTo>
                <a:lnTo>
                  <a:pt x="1080" y="370"/>
                </a:lnTo>
                <a:lnTo>
                  <a:pt x="1074" y="376"/>
                </a:lnTo>
                <a:lnTo>
                  <a:pt x="1064" y="378"/>
                </a:lnTo>
                <a:lnTo>
                  <a:pt x="22" y="378"/>
                </a:lnTo>
                <a:lnTo>
                  <a:pt x="22" y="378"/>
                </a:lnTo>
                <a:lnTo>
                  <a:pt x="14" y="376"/>
                </a:lnTo>
                <a:lnTo>
                  <a:pt x="6" y="370"/>
                </a:lnTo>
                <a:lnTo>
                  <a:pt x="2" y="364"/>
                </a:lnTo>
                <a:lnTo>
                  <a:pt x="0" y="354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1064" y="0"/>
                </a:lnTo>
                <a:lnTo>
                  <a:pt x="1064" y="0"/>
                </a:lnTo>
                <a:lnTo>
                  <a:pt x="1074" y="2"/>
                </a:lnTo>
                <a:lnTo>
                  <a:pt x="1080" y="6"/>
                </a:lnTo>
                <a:lnTo>
                  <a:pt x="1086" y="14"/>
                </a:lnTo>
                <a:lnTo>
                  <a:pt x="1088" y="22"/>
                </a:lnTo>
                <a:lnTo>
                  <a:pt x="1088" y="354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26" name="Rectangle 101"/>
          <p:cNvSpPr>
            <a:spLocks noChangeArrowheads="1"/>
          </p:cNvSpPr>
          <p:nvPr/>
        </p:nvSpPr>
        <p:spPr bwMode="auto">
          <a:xfrm>
            <a:off x="2052638" y="2162175"/>
            <a:ext cx="10163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ponctuelle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donnée par une seule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personne ou source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54" name="Rectangle 129"/>
          <p:cNvSpPr>
            <a:spLocks noChangeArrowheads="1"/>
          </p:cNvSpPr>
          <p:nvPr/>
        </p:nvSpPr>
        <p:spPr bwMode="auto">
          <a:xfrm>
            <a:off x="2052638" y="2714625"/>
            <a:ext cx="10163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ponctuelle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donnée par une seule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personne ou source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82" name="Rectangle 157"/>
          <p:cNvSpPr>
            <a:spLocks noChangeArrowheads="1"/>
          </p:cNvSpPr>
          <p:nvPr/>
        </p:nvSpPr>
        <p:spPr bwMode="auto">
          <a:xfrm>
            <a:off x="2052638" y="3257550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83" name="Rectangle 158"/>
          <p:cNvSpPr>
            <a:spLocks noChangeArrowheads="1"/>
          </p:cNvSpPr>
          <p:nvPr/>
        </p:nvSpPr>
        <p:spPr bwMode="auto">
          <a:xfrm>
            <a:off x="2052638" y="3971925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84" name="Rectangle 159"/>
          <p:cNvSpPr>
            <a:spLocks noChangeArrowheads="1"/>
          </p:cNvSpPr>
          <p:nvPr/>
        </p:nvSpPr>
        <p:spPr bwMode="auto">
          <a:xfrm>
            <a:off x="2052638" y="4518025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…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885" name="Rectangle 160"/>
          <p:cNvSpPr>
            <a:spLocks noChangeArrowheads="1"/>
          </p:cNvSpPr>
          <p:nvPr/>
        </p:nvSpPr>
        <p:spPr bwMode="auto">
          <a:xfrm>
            <a:off x="3671888" y="2705100"/>
            <a:ext cx="11012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confirmée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plusieurs personnes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sources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912" name="Rectangle 187"/>
          <p:cNvSpPr>
            <a:spLocks noChangeArrowheads="1"/>
          </p:cNvSpPr>
          <p:nvPr/>
        </p:nvSpPr>
        <p:spPr bwMode="auto">
          <a:xfrm>
            <a:off x="5510213" y="3524250"/>
            <a:ext cx="97622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recoupée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parfaitement fiable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209"/>
          <p:cNvSpPr>
            <a:spLocks noChangeArrowheads="1"/>
          </p:cNvSpPr>
          <p:nvPr/>
        </p:nvSpPr>
        <p:spPr bwMode="auto">
          <a:xfrm>
            <a:off x="3668713" y="4244975"/>
            <a:ext cx="126637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Autre information confirmée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plusieurs personnes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ou sources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00" name="Rectangle 240"/>
          <p:cNvSpPr>
            <a:spLocks noChangeArrowheads="1"/>
          </p:cNvSpPr>
          <p:nvPr/>
        </p:nvSpPr>
        <p:spPr bwMode="auto">
          <a:xfrm>
            <a:off x="3792538" y="2197100"/>
            <a:ext cx="12246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exemple, information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obtenue lors d’un entretien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individuel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27" name="Rectangle 267"/>
          <p:cNvSpPr>
            <a:spLocks noChangeArrowheads="1"/>
          </p:cNvSpPr>
          <p:nvPr/>
        </p:nvSpPr>
        <p:spPr bwMode="auto">
          <a:xfrm>
            <a:off x="5341938" y="2527300"/>
            <a:ext cx="176490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exemple, information confirmée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à chaque entretien ou bien information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issue d’un entretien de groupe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677" name="Rectangle 317"/>
          <p:cNvSpPr>
            <a:spLocks noChangeArrowheads="1"/>
          </p:cNvSpPr>
          <p:nvPr/>
        </p:nvSpPr>
        <p:spPr bwMode="auto">
          <a:xfrm>
            <a:off x="5726113" y="4079875"/>
            <a:ext cx="160460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exemple, information obtenue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grâce à un entretien de groupe et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corrélée avec d’autres informations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obtenues par un autre canal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7" name="Line 90"/>
          <p:cNvSpPr>
            <a:spLocks noChangeShapeType="1"/>
          </p:cNvSpPr>
          <p:nvPr/>
        </p:nvSpPr>
        <p:spPr bwMode="auto">
          <a:xfrm flipV="1">
            <a:off x="6523038" y="3825875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8" name="Line 91"/>
          <p:cNvSpPr>
            <a:spLocks noChangeShapeType="1"/>
          </p:cNvSpPr>
          <p:nvPr/>
        </p:nvSpPr>
        <p:spPr bwMode="auto">
          <a:xfrm flipV="1">
            <a:off x="6523038" y="3787775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89" name="Line 92"/>
          <p:cNvSpPr>
            <a:spLocks noChangeShapeType="1"/>
          </p:cNvSpPr>
          <p:nvPr/>
        </p:nvSpPr>
        <p:spPr bwMode="auto">
          <a:xfrm flipV="1">
            <a:off x="6523038" y="3749675"/>
            <a:ext cx="0" cy="25400"/>
          </a:xfrm>
          <a:prstGeom prst="line">
            <a:avLst/>
          </a:prstGeom>
          <a:noFill/>
          <a:ln w="6350">
            <a:solidFill>
              <a:srgbClr val="C1695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5211316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267745" y="6503989"/>
            <a:ext cx="4404518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LA DÉPENDANCE DES SOURCES D’INFORMATION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71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FAIRE LE TRI DANS LES INFORMATIONS RECUEILLIES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3348038" y="5083175"/>
            <a:ext cx="2765425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348038" y="5083175"/>
            <a:ext cx="276542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3713163" y="1981200"/>
            <a:ext cx="1587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3713163" y="1981200"/>
            <a:ext cx="1587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3033713" y="2590800"/>
            <a:ext cx="260350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3033713" y="2590800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5662613" y="2590800"/>
            <a:ext cx="260350" cy="254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5662613" y="2590800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2249488" y="3190875"/>
            <a:ext cx="257175" cy="254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249488" y="3190875"/>
            <a:ext cx="257175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Rectangle 16"/>
          <p:cNvSpPr>
            <a:spLocks noChangeArrowheads="1"/>
          </p:cNvSpPr>
          <p:nvPr/>
        </p:nvSpPr>
        <p:spPr bwMode="auto">
          <a:xfrm>
            <a:off x="3033713" y="3190875"/>
            <a:ext cx="260350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3033713" y="319087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3802063" y="3190875"/>
            <a:ext cx="257175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3802063" y="3190875"/>
            <a:ext cx="257175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5021263" y="3190875"/>
            <a:ext cx="260350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5021263" y="319087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2"/>
          <p:cNvSpPr>
            <a:spLocks noChangeArrowheads="1"/>
          </p:cNvSpPr>
          <p:nvPr/>
        </p:nvSpPr>
        <p:spPr bwMode="auto">
          <a:xfrm>
            <a:off x="6215063" y="3190875"/>
            <a:ext cx="260350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FF66CC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23"/>
          <p:cNvSpPr>
            <a:spLocks noChangeArrowheads="1"/>
          </p:cNvSpPr>
          <p:nvPr/>
        </p:nvSpPr>
        <p:spPr bwMode="auto">
          <a:xfrm>
            <a:off x="6215063" y="319087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Rectangle 24"/>
          <p:cNvSpPr>
            <a:spLocks noChangeArrowheads="1"/>
          </p:cNvSpPr>
          <p:nvPr/>
        </p:nvSpPr>
        <p:spPr bwMode="auto">
          <a:xfrm>
            <a:off x="3230563" y="3727450"/>
            <a:ext cx="2603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2" name="Rectangle 25"/>
          <p:cNvSpPr>
            <a:spLocks noChangeArrowheads="1"/>
          </p:cNvSpPr>
          <p:nvPr/>
        </p:nvSpPr>
        <p:spPr bwMode="auto">
          <a:xfrm>
            <a:off x="3230563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3" name="Rectangle 26"/>
          <p:cNvSpPr>
            <a:spLocks noChangeArrowheads="1"/>
          </p:cNvSpPr>
          <p:nvPr/>
        </p:nvSpPr>
        <p:spPr bwMode="auto">
          <a:xfrm>
            <a:off x="4033838" y="3727450"/>
            <a:ext cx="257175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5" name="Rectangle 27"/>
          <p:cNvSpPr>
            <a:spLocks noChangeArrowheads="1"/>
          </p:cNvSpPr>
          <p:nvPr/>
        </p:nvSpPr>
        <p:spPr bwMode="auto">
          <a:xfrm>
            <a:off x="4033838" y="3727450"/>
            <a:ext cx="25717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6" name="Rectangle 28"/>
          <p:cNvSpPr>
            <a:spLocks noChangeArrowheads="1"/>
          </p:cNvSpPr>
          <p:nvPr/>
        </p:nvSpPr>
        <p:spPr bwMode="auto">
          <a:xfrm>
            <a:off x="4833938" y="3727450"/>
            <a:ext cx="2603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7" name="Rectangle 29"/>
          <p:cNvSpPr>
            <a:spLocks noChangeArrowheads="1"/>
          </p:cNvSpPr>
          <p:nvPr/>
        </p:nvSpPr>
        <p:spPr bwMode="auto">
          <a:xfrm>
            <a:off x="4833938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8" name="Rectangle 30"/>
          <p:cNvSpPr>
            <a:spLocks noChangeArrowheads="1"/>
          </p:cNvSpPr>
          <p:nvPr/>
        </p:nvSpPr>
        <p:spPr bwMode="auto">
          <a:xfrm>
            <a:off x="5634038" y="3727450"/>
            <a:ext cx="260350" cy="2508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9" name="Rectangle 31"/>
          <p:cNvSpPr>
            <a:spLocks noChangeArrowheads="1"/>
          </p:cNvSpPr>
          <p:nvPr/>
        </p:nvSpPr>
        <p:spPr bwMode="auto">
          <a:xfrm>
            <a:off x="5634038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0" name="Rectangle 32"/>
          <p:cNvSpPr>
            <a:spLocks noChangeArrowheads="1"/>
          </p:cNvSpPr>
          <p:nvPr/>
        </p:nvSpPr>
        <p:spPr bwMode="auto">
          <a:xfrm>
            <a:off x="6037263" y="3727450"/>
            <a:ext cx="2603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1" name="Rectangle 33"/>
          <p:cNvSpPr>
            <a:spLocks noChangeArrowheads="1"/>
          </p:cNvSpPr>
          <p:nvPr/>
        </p:nvSpPr>
        <p:spPr bwMode="auto">
          <a:xfrm>
            <a:off x="6037263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2" name="Rectangle 34"/>
          <p:cNvSpPr>
            <a:spLocks noChangeArrowheads="1"/>
          </p:cNvSpPr>
          <p:nvPr/>
        </p:nvSpPr>
        <p:spPr bwMode="auto">
          <a:xfrm>
            <a:off x="6440488" y="3727450"/>
            <a:ext cx="257175" cy="2508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3" name="Rectangle 35"/>
          <p:cNvSpPr>
            <a:spLocks noChangeArrowheads="1"/>
          </p:cNvSpPr>
          <p:nvPr/>
        </p:nvSpPr>
        <p:spPr bwMode="auto">
          <a:xfrm>
            <a:off x="6440488" y="3727450"/>
            <a:ext cx="25717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4" name="Rectangle 36"/>
          <p:cNvSpPr>
            <a:spLocks noChangeArrowheads="1"/>
          </p:cNvSpPr>
          <p:nvPr/>
        </p:nvSpPr>
        <p:spPr bwMode="auto">
          <a:xfrm>
            <a:off x="2030413" y="3727450"/>
            <a:ext cx="2603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5" name="Rectangle 37"/>
          <p:cNvSpPr>
            <a:spLocks noChangeArrowheads="1"/>
          </p:cNvSpPr>
          <p:nvPr/>
        </p:nvSpPr>
        <p:spPr bwMode="auto">
          <a:xfrm>
            <a:off x="2030413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6" name="Rectangle 38"/>
          <p:cNvSpPr>
            <a:spLocks noChangeArrowheads="1"/>
          </p:cNvSpPr>
          <p:nvPr/>
        </p:nvSpPr>
        <p:spPr bwMode="auto">
          <a:xfrm>
            <a:off x="2427288" y="3727450"/>
            <a:ext cx="263525" cy="2508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7" name="Rectangle 39"/>
          <p:cNvSpPr>
            <a:spLocks noChangeArrowheads="1"/>
          </p:cNvSpPr>
          <p:nvPr/>
        </p:nvSpPr>
        <p:spPr bwMode="auto">
          <a:xfrm>
            <a:off x="2427288" y="3727450"/>
            <a:ext cx="26352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8" name="Rectangle 40"/>
          <p:cNvSpPr>
            <a:spLocks noChangeArrowheads="1"/>
          </p:cNvSpPr>
          <p:nvPr/>
        </p:nvSpPr>
        <p:spPr bwMode="auto">
          <a:xfrm>
            <a:off x="2830513" y="3727450"/>
            <a:ext cx="260350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89" name="Rectangle 41"/>
          <p:cNvSpPr>
            <a:spLocks noChangeArrowheads="1"/>
          </p:cNvSpPr>
          <p:nvPr/>
        </p:nvSpPr>
        <p:spPr bwMode="auto">
          <a:xfrm>
            <a:off x="2830513" y="3727450"/>
            <a:ext cx="260350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0" name="Rectangle 42"/>
          <p:cNvSpPr>
            <a:spLocks noChangeArrowheads="1"/>
          </p:cNvSpPr>
          <p:nvPr/>
        </p:nvSpPr>
        <p:spPr bwMode="auto">
          <a:xfrm>
            <a:off x="3633788" y="3727450"/>
            <a:ext cx="257175" cy="250825"/>
          </a:xfrm>
          <a:prstGeom prst="rect">
            <a:avLst/>
          </a:pr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1" name="Rectangle 43"/>
          <p:cNvSpPr>
            <a:spLocks noChangeArrowheads="1"/>
          </p:cNvSpPr>
          <p:nvPr/>
        </p:nvSpPr>
        <p:spPr bwMode="auto">
          <a:xfrm>
            <a:off x="3633788" y="3727450"/>
            <a:ext cx="25717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2" name="Rectangle 44"/>
          <p:cNvSpPr>
            <a:spLocks noChangeArrowheads="1"/>
          </p:cNvSpPr>
          <p:nvPr/>
        </p:nvSpPr>
        <p:spPr bwMode="auto">
          <a:xfrm>
            <a:off x="4433888" y="3727450"/>
            <a:ext cx="257175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3" name="Rectangle 45"/>
          <p:cNvSpPr>
            <a:spLocks noChangeArrowheads="1"/>
          </p:cNvSpPr>
          <p:nvPr/>
        </p:nvSpPr>
        <p:spPr bwMode="auto">
          <a:xfrm>
            <a:off x="4433888" y="3727450"/>
            <a:ext cx="25717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4" name="Rectangle 46"/>
          <p:cNvSpPr>
            <a:spLocks noChangeArrowheads="1"/>
          </p:cNvSpPr>
          <p:nvPr/>
        </p:nvSpPr>
        <p:spPr bwMode="auto">
          <a:xfrm>
            <a:off x="5233988" y="3727450"/>
            <a:ext cx="263525" cy="250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5" name="Rectangle 47"/>
          <p:cNvSpPr>
            <a:spLocks noChangeArrowheads="1"/>
          </p:cNvSpPr>
          <p:nvPr/>
        </p:nvSpPr>
        <p:spPr bwMode="auto">
          <a:xfrm>
            <a:off x="5233988" y="3727450"/>
            <a:ext cx="263525" cy="250825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6" name="Rectangle 48"/>
          <p:cNvSpPr>
            <a:spLocks noChangeArrowheads="1"/>
          </p:cNvSpPr>
          <p:nvPr/>
        </p:nvSpPr>
        <p:spPr bwMode="auto">
          <a:xfrm>
            <a:off x="3925888" y="4556125"/>
            <a:ext cx="260350" cy="254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7" name="Rectangle 49"/>
          <p:cNvSpPr>
            <a:spLocks noChangeArrowheads="1"/>
          </p:cNvSpPr>
          <p:nvPr/>
        </p:nvSpPr>
        <p:spPr bwMode="auto">
          <a:xfrm>
            <a:off x="3925888" y="455612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8" name="Rectangle 50"/>
          <p:cNvSpPr>
            <a:spLocks noChangeArrowheads="1"/>
          </p:cNvSpPr>
          <p:nvPr/>
        </p:nvSpPr>
        <p:spPr bwMode="auto">
          <a:xfrm>
            <a:off x="5272088" y="4556125"/>
            <a:ext cx="260350" cy="254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99" name="Rectangle 51"/>
          <p:cNvSpPr>
            <a:spLocks noChangeArrowheads="1"/>
          </p:cNvSpPr>
          <p:nvPr/>
        </p:nvSpPr>
        <p:spPr bwMode="auto">
          <a:xfrm>
            <a:off x="5272088" y="455612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0" name="Rectangle 52"/>
          <p:cNvSpPr>
            <a:spLocks noChangeArrowheads="1"/>
          </p:cNvSpPr>
          <p:nvPr/>
        </p:nvSpPr>
        <p:spPr bwMode="auto">
          <a:xfrm>
            <a:off x="4602163" y="4556125"/>
            <a:ext cx="260350" cy="254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1" name="Rectangle 53"/>
          <p:cNvSpPr>
            <a:spLocks noChangeArrowheads="1"/>
          </p:cNvSpPr>
          <p:nvPr/>
        </p:nvSpPr>
        <p:spPr bwMode="auto">
          <a:xfrm>
            <a:off x="4602163" y="4556125"/>
            <a:ext cx="260350" cy="2540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2" name="Freeform 54"/>
          <p:cNvSpPr>
            <a:spLocks/>
          </p:cNvSpPr>
          <p:nvPr/>
        </p:nvSpPr>
        <p:spPr bwMode="auto">
          <a:xfrm>
            <a:off x="3170238" y="2212975"/>
            <a:ext cx="2619375" cy="377825"/>
          </a:xfrm>
          <a:custGeom>
            <a:avLst/>
            <a:gdLst>
              <a:gd name="T0" fmla="*/ 0 w 1650"/>
              <a:gd name="T1" fmla="*/ 238 h 238"/>
              <a:gd name="T2" fmla="*/ 840 w 1650"/>
              <a:gd name="T3" fmla="*/ 0 h 238"/>
              <a:gd name="T4" fmla="*/ 1650 w 1650"/>
              <a:gd name="T5" fmla="*/ 236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50" h="238">
                <a:moveTo>
                  <a:pt x="0" y="238"/>
                </a:moveTo>
                <a:lnTo>
                  <a:pt x="840" y="0"/>
                </a:lnTo>
                <a:lnTo>
                  <a:pt x="1650" y="23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3" name="Freeform 55"/>
          <p:cNvSpPr>
            <a:spLocks/>
          </p:cNvSpPr>
          <p:nvPr/>
        </p:nvSpPr>
        <p:spPr bwMode="auto">
          <a:xfrm>
            <a:off x="2373313" y="2841625"/>
            <a:ext cx="1558925" cy="346075"/>
          </a:xfrm>
          <a:custGeom>
            <a:avLst/>
            <a:gdLst>
              <a:gd name="T0" fmla="*/ 0 w 982"/>
              <a:gd name="T1" fmla="*/ 218 h 218"/>
              <a:gd name="T2" fmla="*/ 496 w 982"/>
              <a:gd name="T3" fmla="*/ 0 h 218"/>
              <a:gd name="T4" fmla="*/ 982 w 982"/>
              <a:gd name="T5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2" h="218">
                <a:moveTo>
                  <a:pt x="0" y="218"/>
                </a:moveTo>
                <a:lnTo>
                  <a:pt x="496" y="0"/>
                </a:lnTo>
                <a:lnTo>
                  <a:pt x="982" y="21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4" name="Line 56"/>
          <p:cNvSpPr>
            <a:spLocks noChangeShapeType="1"/>
          </p:cNvSpPr>
          <p:nvPr/>
        </p:nvSpPr>
        <p:spPr bwMode="auto">
          <a:xfrm>
            <a:off x="2370138" y="3441700"/>
            <a:ext cx="190500" cy="2857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5" name="Line 57"/>
          <p:cNvSpPr>
            <a:spLocks noChangeShapeType="1"/>
          </p:cNvSpPr>
          <p:nvPr/>
        </p:nvSpPr>
        <p:spPr bwMode="auto">
          <a:xfrm flipH="1">
            <a:off x="3760788" y="3441700"/>
            <a:ext cx="174625" cy="2857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6" name="Line 58"/>
          <p:cNvSpPr>
            <a:spLocks noChangeShapeType="1"/>
          </p:cNvSpPr>
          <p:nvPr/>
        </p:nvSpPr>
        <p:spPr bwMode="auto">
          <a:xfrm flipH="1">
            <a:off x="5145088" y="2838450"/>
            <a:ext cx="654050" cy="34925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7" name="Line 59"/>
          <p:cNvSpPr>
            <a:spLocks noChangeShapeType="1"/>
          </p:cNvSpPr>
          <p:nvPr/>
        </p:nvSpPr>
        <p:spPr bwMode="auto">
          <a:xfrm>
            <a:off x="5154613" y="3441700"/>
            <a:ext cx="606425" cy="279400"/>
          </a:xfrm>
          <a:prstGeom prst="line">
            <a:avLst/>
          </a:pr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8" name="Line 60"/>
          <p:cNvSpPr>
            <a:spLocks noChangeShapeType="1"/>
          </p:cNvSpPr>
          <p:nvPr/>
        </p:nvSpPr>
        <p:spPr bwMode="auto">
          <a:xfrm flipV="1">
            <a:off x="3160713" y="2841625"/>
            <a:ext cx="0" cy="3460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09" name="Freeform 61"/>
          <p:cNvSpPr>
            <a:spLocks/>
          </p:cNvSpPr>
          <p:nvPr/>
        </p:nvSpPr>
        <p:spPr bwMode="auto">
          <a:xfrm>
            <a:off x="2944813" y="3441700"/>
            <a:ext cx="406400" cy="285750"/>
          </a:xfrm>
          <a:custGeom>
            <a:avLst/>
            <a:gdLst>
              <a:gd name="T0" fmla="*/ 0 w 256"/>
              <a:gd name="T1" fmla="*/ 180 h 180"/>
              <a:gd name="T2" fmla="*/ 134 w 256"/>
              <a:gd name="T3" fmla="*/ 0 h 180"/>
              <a:gd name="T4" fmla="*/ 256 w 256"/>
              <a:gd name="T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6" h="180">
                <a:moveTo>
                  <a:pt x="0" y="180"/>
                </a:moveTo>
                <a:lnTo>
                  <a:pt x="134" y="0"/>
                </a:lnTo>
                <a:lnTo>
                  <a:pt x="256" y="18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0" name="Line 62"/>
          <p:cNvSpPr>
            <a:spLocks noChangeShapeType="1"/>
          </p:cNvSpPr>
          <p:nvPr/>
        </p:nvSpPr>
        <p:spPr bwMode="auto">
          <a:xfrm flipV="1">
            <a:off x="2154238" y="3441700"/>
            <a:ext cx="215900" cy="285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1" name="Line 63"/>
          <p:cNvSpPr>
            <a:spLocks noChangeShapeType="1"/>
          </p:cNvSpPr>
          <p:nvPr/>
        </p:nvSpPr>
        <p:spPr bwMode="auto">
          <a:xfrm flipH="1" flipV="1">
            <a:off x="3935413" y="3441700"/>
            <a:ext cx="241300" cy="285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2" name="Line 64"/>
          <p:cNvSpPr>
            <a:spLocks noChangeShapeType="1"/>
          </p:cNvSpPr>
          <p:nvPr/>
        </p:nvSpPr>
        <p:spPr bwMode="auto">
          <a:xfrm flipV="1">
            <a:off x="4560888" y="3441700"/>
            <a:ext cx="593725" cy="285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3" name="Line 65"/>
          <p:cNvSpPr>
            <a:spLocks noChangeShapeType="1"/>
          </p:cNvSpPr>
          <p:nvPr/>
        </p:nvSpPr>
        <p:spPr bwMode="auto">
          <a:xfrm flipV="1">
            <a:off x="4967288" y="3441700"/>
            <a:ext cx="187325" cy="285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4" name="Line 66"/>
          <p:cNvSpPr>
            <a:spLocks noChangeShapeType="1"/>
          </p:cNvSpPr>
          <p:nvPr/>
        </p:nvSpPr>
        <p:spPr bwMode="auto">
          <a:xfrm flipH="1" flipV="1">
            <a:off x="5154613" y="3441700"/>
            <a:ext cx="212725" cy="28575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5" name="Freeform 67"/>
          <p:cNvSpPr>
            <a:spLocks/>
          </p:cNvSpPr>
          <p:nvPr/>
        </p:nvSpPr>
        <p:spPr bwMode="auto">
          <a:xfrm>
            <a:off x="6161088" y="3448050"/>
            <a:ext cx="412750" cy="279400"/>
          </a:xfrm>
          <a:custGeom>
            <a:avLst/>
            <a:gdLst>
              <a:gd name="T0" fmla="*/ 0 w 260"/>
              <a:gd name="T1" fmla="*/ 176 h 176"/>
              <a:gd name="T2" fmla="*/ 116 w 260"/>
              <a:gd name="T3" fmla="*/ 0 h 176"/>
              <a:gd name="T4" fmla="*/ 260 w 260"/>
              <a:gd name="T5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0" h="176">
                <a:moveTo>
                  <a:pt x="0" y="176"/>
                </a:moveTo>
                <a:lnTo>
                  <a:pt x="116" y="0"/>
                </a:lnTo>
                <a:lnTo>
                  <a:pt x="260" y="176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6" name="Line 68"/>
          <p:cNvSpPr>
            <a:spLocks noChangeShapeType="1"/>
          </p:cNvSpPr>
          <p:nvPr/>
        </p:nvSpPr>
        <p:spPr bwMode="auto">
          <a:xfrm flipH="1" flipV="1">
            <a:off x="5799138" y="2838450"/>
            <a:ext cx="549275" cy="3556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7" name="Line 69"/>
          <p:cNvSpPr>
            <a:spLocks noChangeShapeType="1"/>
          </p:cNvSpPr>
          <p:nvPr/>
        </p:nvSpPr>
        <p:spPr bwMode="auto">
          <a:xfrm>
            <a:off x="4735513" y="4810125"/>
            <a:ext cx="0" cy="26987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8" name="Freeform 70"/>
          <p:cNvSpPr>
            <a:spLocks/>
          </p:cNvSpPr>
          <p:nvPr/>
        </p:nvSpPr>
        <p:spPr bwMode="auto">
          <a:xfrm>
            <a:off x="4046538" y="4810125"/>
            <a:ext cx="1362075" cy="269875"/>
          </a:xfrm>
          <a:custGeom>
            <a:avLst/>
            <a:gdLst>
              <a:gd name="T0" fmla="*/ 0 w 858"/>
              <a:gd name="T1" fmla="*/ 0 h 170"/>
              <a:gd name="T2" fmla="*/ 434 w 858"/>
              <a:gd name="T3" fmla="*/ 170 h 170"/>
              <a:gd name="T4" fmla="*/ 858 w 858"/>
              <a:gd name="T5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8" h="170">
                <a:moveTo>
                  <a:pt x="0" y="0"/>
                </a:moveTo>
                <a:lnTo>
                  <a:pt x="434" y="170"/>
                </a:lnTo>
                <a:lnTo>
                  <a:pt x="858" y="0"/>
                </a:lnTo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19" name="Line 71"/>
          <p:cNvSpPr>
            <a:spLocks noChangeShapeType="1"/>
          </p:cNvSpPr>
          <p:nvPr/>
        </p:nvSpPr>
        <p:spPr bwMode="auto">
          <a:xfrm>
            <a:off x="2566988" y="3981450"/>
            <a:ext cx="1479550" cy="571500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0" name="Line 72"/>
          <p:cNvSpPr>
            <a:spLocks noChangeShapeType="1"/>
          </p:cNvSpPr>
          <p:nvPr/>
        </p:nvSpPr>
        <p:spPr bwMode="auto">
          <a:xfrm flipH="1" flipV="1">
            <a:off x="3748088" y="3975100"/>
            <a:ext cx="984250" cy="5810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1" name="Line 73"/>
          <p:cNvSpPr>
            <a:spLocks noChangeShapeType="1"/>
          </p:cNvSpPr>
          <p:nvPr/>
        </p:nvSpPr>
        <p:spPr bwMode="auto">
          <a:xfrm flipH="1">
            <a:off x="5408613" y="3975100"/>
            <a:ext cx="365125" cy="581025"/>
          </a:xfrm>
          <a:prstGeom prst="line">
            <a:avLst/>
          </a:pr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2" name="Line 74"/>
          <p:cNvSpPr>
            <a:spLocks noChangeShapeType="1"/>
          </p:cNvSpPr>
          <p:nvPr/>
        </p:nvSpPr>
        <p:spPr bwMode="auto">
          <a:xfrm>
            <a:off x="6888163" y="2022475"/>
            <a:ext cx="0" cy="2971800"/>
          </a:xfrm>
          <a:prstGeom prst="line">
            <a:avLst/>
          </a:prstGeom>
          <a:noFill/>
          <a:ln w="254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3" name="Freeform 75"/>
          <p:cNvSpPr>
            <a:spLocks/>
          </p:cNvSpPr>
          <p:nvPr/>
        </p:nvSpPr>
        <p:spPr bwMode="auto">
          <a:xfrm>
            <a:off x="6843713" y="4959350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4" name="Freeform 76"/>
          <p:cNvSpPr>
            <a:spLocks/>
          </p:cNvSpPr>
          <p:nvPr/>
        </p:nvSpPr>
        <p:spPr bwMode="auto">
          <a:xfrm>
            <a:off x="6843713" y="4959350"/>
            <a:ext cx="92075" cy="114300"/>
          </a:xfrm>
          <a:custGeom>
            <a:avLst/>
            <a:gdLst>
              <a:gd name="T0" fmla="*/ 28 w 58"/>
              <a:gd name="T1" fmla="*/ 72 h 72"/>
              <a:gd name="T2" fmla="*/ 0 w 58"/>
              <a:gd name="T3" fmla="*/ 0 h 72"/>
              <a:gd name="T4" fmla="*/ 28 w 58"/>
              <a:gd name="T5" fmla="*/ 18 h 72"/>
              <a:gd name="T6" fmla="*/ 58 w 58"/>
              <a:gd name="T7" fmla="*/ 0 h 72"/>
              <a:gd name="T8" fmla="*/ 28 w 58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2">
                <a:moveTo>
                  <a:pt x="28" y="72"/>
                </a:moveTo>
                <a:lnTo>
                  <a:pt x="0" y="0"/>
                </a:lnTo>
                <a:lnTo>
                  <a:pt x="28" y="18"/>
                </a:lnTo>
                <a:lnTo>
                  <a:pt x="58" y="0"/>
                </a:lnTo>
                <a:lnTo>
                  <a:pt x="28" y="72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5" name="Rectangle 77"/>
          <p:cNvSpPr>
            <a:spLocks noChangeArrowheads="1"/>
          </p:cNvSpPr>
          <p:nvPr/>
        </p:nvSpPr>
        <p:spPr bwMode="auto">
          <a:xfrm>
            <a:off x="2751138" y="4114800"/>
            <a:ext cx="3959225" cy="228600"/>
          </a:xfrm>
          <a:prstGeom prst="rect">
            <a:avLst/>
          </a:pr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6" name="Rectangle 78"/>
          <p:cNvSpPr>
            <a:spLocks noChangeArrowheads="1"/>
          </p:cNvSpPr>
          <p:nvPr/>
        </p:nvSpPr>
        <p:spPr bwMode="auto">
          <a:xfrm>
            <a:off x="2751138" y="4114800"/>
            <a:ext cx="3959225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27" name="Rectangle 79"/>
          <p:cNvSpPr>
            <a:spLocks noChangeArrowheads="1"/>
          </p:cNvSpPr>
          <p:nvPr/>
        </p:nvSpPr>
        <p:spPr bwMode="auto">
          <a:xfrm>
            <a:off x="6735763" y="5086350"/>
            <a:ext cx="31418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Temps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30" name="Rectangle 82"/>
          <p:cNvSpPr>
            <a:spLocks noChangeArrowheads="1"/>
          </p:cNvSpPr>
          <p:nvPr/>
        </p:nvSpPr>
        <p:spPr bwMode="auto">
          <a:xfrm>
            <a:off x="3011488" y="4168775"/>
            <a:ext cx="35121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Ces trois informations sont faussement perçues comme étant indépendantes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61" name="Rectangle 113"/>
          <p:cNvSpPr>
            <a:spLocks noChangeArrowheads="1"/>
          </p:cNvSpPr>
          <p:nvPr/>
        </p:nvSpPr>
        <p:spPr bwMode="auto">
          <a:xfrm>
            <a:off x="3484563" y="5133975"/>
            <a:ext cx="2523127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perçue comme fiable mais qui ne l’est pas !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784" name="Rectangle 136"/>
          <p:cNvSpPr>
            <a:spLocks noChangeArrowheads="1"/>
          </p:cNvSpPr>
          <p:nvPr/>
        </p:nvSpPr>
        <p:spPr bwMode="auto">
          <a:xfrm>
            <a:off x="3906838" y="2032000"/>
            <a:ext cx="117660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initiale unique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9409621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RISQUES LIÉS À L’EXCÈS D’INFORMATIONS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72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GÉRER L’EXCÈS D’INFORMATIONS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3164868" y="2394919"/>
            <a:ext cx="2774227" cy="2448000"/>
            <a:chOff x="3498851" y="2784475"/>
            <a:chExt cx="2148074" cy="1895475"/>
          </a:xfrm>
        </p:grpSpPr>
        <p:sp>
          <p:nvSpPr>
            <p:cNvPr id="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498851" y="2784475"/>
              <a:ext cx="2111375" cy="189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3603626" y="2892425"/>
              <a:ext cx="1098550" cy="444500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603626" y="2892425"/>
              <a:ext cx="1098550" cy="4445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222751" y="3511550"/>
              <a:ext cx="942975" cy="1165225"/>
            </a:xfrm>
            <a:custGeom>
              <a:avLst/>
              <a:gdLst>
                <a:gd name="T0" fmla="*/ 594 w 594"/>
                <a:gd name="T1" fmla="*/ 30 h 734"/>
                <a:gd name="T2" fmla="*/ 530 w 594"/>
                <a:gd name="T3" fmla="*/ 96 h 734"/>
                <a:gd name="T4" fmla="*/ 558 w 594"/>
                <a:gd name="T5" fmla="*/ 222 h 734"/>
                <a:gd name="T6" fmla="*/ 544 w 594"/>
                <a:gd name="T7" fmla="*/ 268 h 734"/>
                <a:gd name="T8" fmla="*/ 594 w 594"/>
                <a:gd name="T9" fmla="*/ 374 h 734"/>
                <a:gd name="T10" fmla="*/ 550 w 594"/>
                <a:gd name="T11" fmla="*/ 398 h 734"/>
                <a:gd name="T12" fmla="*/ 546 w 594"/>
                <a:gd name="T13" fmla="*/ 576 h 734"/>
                <a:gd name="T14" fmla="*/ 440 w 594"/>
                <a:gd name="T15" fmla="*/ 580 h 734"/>
                <a:gd name="T16" fmla="*/ 444 w 594"/>
                <a:gd name="T17" fmla="*/ 734 h 734"/>
                <a:gd name="T18" fmla="*/ 82 w 594"/>
                <a:gd name="T19" fmla="*/ 730 h 734"/>
                <a:gd name="T20" fmla="*/ 90 w 594"/>
                <a:gd name="T21" fmla="*/ 458 h 734"/>
                <a:gd name="T22" fmla="*/ 0 w 594"/>
                <a:gd name="T23" fmla="*/ 170 h 734"/>
                <a:gd name="T24" fmla="*/ 0 w 594"/>
                <a:gd name="T25" fmla="*/ 170 h 734"/>
                <a:gd name="T26" fmla="*/ 2 w 594"/>
                <a:gd name="T27" fmla="*/ 166 h 734"/>
                <a:gd name="T28" fmla="*/ 4 w 594"/>
                <a:gd name="T29" fmla="*/ 160 h 734"/>
                <a:gd name="T30" fmla="*/ 6 w 594"/>
                <a:gd name="T31" fmla="*/ 154 h 734"/>
                <a:gd name="T32" fmla="*/ 10 w 594"/>
                <a:gd name="T33" fmla="*/ 150 h 734"/>
                <a:gd name="T34" fmla="*/ 14 w 594"/>
                <a:gd name="T35" fmla="*/ 142 h 734"/>
                <a:gd name="T36" fmla="*/ 18 w 594"/>
                <a:gd name="T37" fmla="*/ 134 h 734"/>
                <a:gd name="T38" fmla="*/ 26 w 594"/>
                <a:gd name="T39" fmla="*/ 124 h 734"/>
                <a:gd name="T40" fmla="*/ 32 w 594"/>
                <a:gd name="T41" fmla="*/ 114 h 734"/>
                <a:gd name="T42" fmla="*/ 60 w 594"/>
                <a:gd name="T43" fmla="*/ 86 h 734"/>
                <a:gd name="T44" fmla="*/ 74 w 594"/>
                <a:gd name="T45" fmla="*/ 76 h 734"/>
                <a:gd name="T46" fmla="*/ 86 w 594"/>
                <a:gd name="T47" fmla="*/ 68 h 734"/>
                <a:gd name="T48" fmla="*/ 100 w 594"/>
                <a:gd name="T49" fmla="*/ 58 h 734"/>
                <a:gd name="T50" fmla="*/ 136 w 594"/>
                <a:gd name="T51" fmla="*/ 40 h 734"/>
                <a:gd name="T52" fmla="*/ 156 w 594"/>
                <a:gd name="T53" fmla="*/ 32 h 734"/>
                <a:gd name="T54" fmla="*/ 178 w 594"/>
                <a:gd name="T55" fmla="*/ 24 h 734"/>
                <a:gd name="T56" fmla="*/ 200 w 594"/>
                <a:gd name="T57" fmla="*/ 16 h 734"/>
                <a:gd name="T58" fmla="*/ 224 w 594"/>
                <a:gd name="T59" fmla="*/ 12 h 734"/>
                <a:gd name="T60" fmla="*/ 252 w 594"/>
                <a:gd name="T61" fmla="*/ 6 h 734"/>
                <a:gd name="T62" fmla="*/ 280 w 594"/>
                <a:gd name="T63" fmla="*/ 4 h 734"/>
                <a:gd name="T64" fmla="*/ 312 w 594"/>
                <a:gd name="T65" fmla="*/ 0 h 734"/>
                <a:gd name="T66" fmla="*/ 380 w 594"/>
                <a:gd name="T67" fmla="*/ 0 h 734"/>
                <a:gd name="T68" fmla="*/ 418 w 594"/>
                <a:gd name="T69" fmla="*/ 2 h 734"/>
                <a:gd name="T70" fmla="*/ 460 w 594"/>
                <a:gd name="T71" fmla="*/ 6 h 734"/>
                <a:gd name="T72" fmla="*/ 500 w 594"/>
                <a:gd name="T73" fmla="*/ 12 h 734"/>
                <a:gd name="T74" fmla="*/ 546 w 594"/>
                <a:gd name="T75" fmla="*/ 20 h 734"/>
                <a:gd name="T76" fmla="*/ 594 w 594"/>
                <a:gd name="T77" fmla="*/ 3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4" h="734">
                  <a:moveTo>
                    <a:pt x="594" y="30"/>
                  </a:moveTo>
                  <a:lnTo>
                    <a:pt x="530" y="96"/>
                  </a:lnTo>
                  <a:lnTo>
                    <a:pt x="558" y="222"/>
                  </a:lnTo>
                  <a:lnTo>
                    <a:pt x="544" y="268"/>
                  </a:lnTo>
                  <a:lnTo>
                    <a:pt x="594" y="374"/>
                  </a:lnTo>
                  <a:lnTo>
                    <a:pt x="550" y="398"/>
                  </a:lnTo>
                  <a:lnTo>
                    <a:pt x="546" y="576"/>
                  </a:lnTo>
                  <a:lnTo>
                    <a:pt x="440" y="580"/>
                  </a:lnTo>
                  <a:lnTo>
                    <a:pt x="444" y="734"/>
                  </a:lnTo>
                  <a:lnTo>
                    <a:pt x="82" y="730"/>
                  </a:lnTo>
                  <a:lnTo>
                    <a:pt x="90" y="45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2" y="166"/>
                  </a:lnTo>
                  <a:lnTo>
                    <a:pt x="4" y="160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4" y="142"/>
                  </a:lnTo>
                  <a:lnTo>
                    <a:pt x="18" y="134"/>
                  </a:lnTo>
                  <a:lnTo>
                    <a:pt x="26" y="124"/>
                  </a:lnTo>
                  <a:lnTo>
                    <a:pt x="32" y="114"/>
                  </a:lnTo>
                  <a:lnTo>
                    <a:pt x="60" y="86"/>
                  </a:lnTo>
                  <a:lnTo>
                    <a:pt x="74" y="76"/>
                  </a:lnTo>
                  <a:lnTo>
                    <a:pt x="86" y="68"/>
                  </a:lnTo>
                  <a:lnTo>
                    <a:pt x="100" y="58"/>
                  </a:lnTo>
                  <a:lnTo>
                    <a:pt x="136" y="40"/>
                  </a:lnTo>
                  <a:lnTo>
                    <a:pt x="156" y="32"/>
                  </a:lnTo>
                  <a:lnTo>
                    <a:pt x="178" y="24"/>
                  </a:lnTo>
                  <a:lnTo>
                    <a:pt x="200" y="16"/>
                  </a:lnTo>
                  <a:lnTo>
                    <a:pt x="224" y="12"/>
                  </a:lnTo>
                  <a:lnTo>
                    <a:pt x="252" y="6"/>
                  </a:lnTo>
                  <a:lnTo>
                    <a:pt x="280" y="4"/>
                  </a:lnTo>
                  <a:lnTo>
                    <a:pt x="312" y="0"/>
                  </a:lnTo>
                  <a:lnTo>
                    <a:pt x="380" y="0"/>
                  </a:lnTo>
                  <a:lnTo>
                    <a:pt x="418" y="2"/>
                  </a:lnTo>
                  <a:lnTo>
                    <a:pt x="460" y="6"/>
                  </a:lnTo>
                  <a:lnTo>
                    <a:pt x="500" y="12"/>
                  </a:lnTo>
                  <a:lnTo>
                    <a:pt x="546" y="20"/>
                  </a:lnTo>
                  <a:lnTo>
                    <a:pt x="594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222751" y="3511550"/>
              <a:ext cx="942975" cy="1165225"/>
            </a:xfrm>
            <a:custGeom>
              <a:avLst/>
              <a:gdLst>
                <a:gd name="T0" fmla="*/ 594 w 594"/>
                <a:gd name="T1" fmla="*/ 30 h 734"/>
                <a:gd name="T2" fmla="*/ 530 w 594"/>
                <a:gd name="T3" fmla="*/ 96 h 734"/>
                <a:gd name="T4" fmla="*/ 558 w 594"/>
                <a:gd name="T5" fmla="*/ 222 h 734"/>
                <a:gd name="T6" fmla="*/ 544 w 594"/>
                <a:gd name="T7" fmla="*/ 268 h 734"/>
                <a:gd name="T8" fmla="*/ 594 w 594"/>
                <a:gd name="T9" fmla="*/ 374 h 734"/>
                <a:gd name="T10" fmla="*/ 550 w 594"/>
                <a:gd name="T11" fmla="*/ 398 h 734"/>
                <a:gd name="T12" fmla="*/ 546 w 594"/>
                <a:gd name="T13" fmla="*/ 576 h 734"/>
                <a:gd name="T14" fmla="*/ 440 w 594"/>
                <a:gd name="T15" fmla="*/ 580 h 734"/>
                <a:gd name="T16" fmla="*/ 444 w 594"/>
                <a:gd name="T17" fmla="*/ 734 h 734"/>
                <a:gd name="T18" fmla="*/ 82 w 594"/>
                <a:gd name="T19" fmla="*/ 730 h 734"/>
                <a:gd name="T20" fmla="*/ 90 w 594"/>
                <a:gd name="T21" fmla="*/ 458 h 734"/>
                <a:gd name="T22" fmla="*/ 0 w 594"/>
                <a:gd name="T23" fmla="*/ 170 h 734"/>
                <a:gd name="T24" fmla="*/ 0 w 594"/>
                <a:gd name="T25" fmla="*/ 170 h 734"/>
                <a:gd name="T26" fmla="*/ 2 w 594"/>
                <a:gd name="T27" fmla="*/ 166 h 734"/>
                <a:gd name="T28" fmla="*/ 4 w 594"/>
                <a:gd name="T29" fmla="*/ 160 h 734"/>
                <a:gd name="T30" fmla="*/ 6 w 594"/>
                <a:gd name="T31" fmla="*/ 154 h 734"/>
                <a:gd name="T32" fmla="*/ 10 w 594"/>
                <a:gd name="T33" fmla="*/ 150 h 734"/>
                <a:gd name="T34" fmla="*/ 14 w 594"/>
                <a:gd name="T35" fmla="*/ 142 h 734"/>
                <a:gd name="T36" fmla="*/ 18 w 594"/>
                <a:gd name="T37" fmla="*/ 134 h 734"/>
                <a:gd name="T38" fmla="*/ 26 w 594"/>
                <a:gd name="T39" fmla="*/ 124 h 734"/>
                <a:gd name="T40" fmla="*/ 32 w 594"/>
                <a:gd name="T41" fmla="*/ 114 h 734"/>
                <a:gd name="T42" fmla="*/ 60 w 594"/>
                <a:gd name="T43" fmla="*/ 86 h 734"/>
                <a:gd name="T44" fmla="*/ 74 w 594"/>
                <a:gd name="T45" fmla="*/ 76 h 734"/>
                <a:gd name="T46" fmla="*/ 86 w 594"/>
                <a:gd name="T47" fmla="*/ 68 h 734"/>
                <a:gd name="T48" fmla="*/ 100 w 594"/>
                <a:gd name="T49" fmla="*/ 58 h 734"/>
                <a:gd name="T50" fmla="*/ 136 w 594"/>
                <a:gd name="T51" fmla="*/ 40 h 734"/>
                <a:gd name="T52" fmla="*/ 156 w 594"/>
                <a:gd name="T53" fmla="*/ 32 h 734"/>
                <a:gd name="T54" fmla="*/ 178 w 594"/>
                <a:gd name="T55" fmla="*/ 24 h 734"/>
                <a:gd name="T56" fmla="*/ 200 w 594"/>
                <a:gd name="T57" fmla="*/ 16 h 734"/>
                <a:gd name="T58" fmla="*/ 224 w 594"/>
                <a:gd name="T59" fmla="*/ 12 h 734"/>
                <a:gd name="T60" fmla="*/ 252 w 594"/>
                <a:gd name="T61" fmla="*/ 6 h 734"/>
                <a:gd name="T62" fmla="*/ 280 w 594"/>
                <a:gd name="T63" fmla="*/ 4 h 734"/>
                <a:gd name="T64" fmla="*/ 312 w 594"/>
                <a:gd name="T65" fmla="*/ 0 h 734"/>
                <a:gd name="T66" fmla="*/ 380 w 594"/>
                <a:gd name="T67" fmla="*/ 0 h 734"/>
                <a:gd name="T68" fmla="*/ 418 w 594"/>
                <a:gd name="T69" fmla="*/ 2 h 734"/>
                <a:gd name="T70" fmla="*/ 460 w 594"/>
                <a:gd name="T71" fmla="*/ 6 h 734"/>
                <a:gd name="T72" fmla="*/ 500 w 594"/>
                <a:gd name="T73" fmla="*/ 12 h 734"/>
                <a:gd name="T74" fmla="*/ 546 w 594"/>
                <a:gd name="T75" fmla="*/ 20 h 734"/>
                <a:gd name="T76" fmla="*/ 594 w 594"/>
                <a:gd name="T77" fmla="*/ 3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4" h="734">
                  <a:moveTo>
                    <a:pt x="594" y="30"/>
                  </a:moveTo>
                  <a:lnTo>
                    <a:pt x="530" y="96"/>
                  </a:lnTo>
                  <a:lnTo>
                    <a:pt x="558" y="222"/>
                  </a:lnTo>
                  <a:lnTo>
                    <a:pt x="544" y="268"/>
                  </a:lnTo>
                  <a:lnTo>
                    <a:pt x="594" y="374"/>
                  </a:lnTo>
                  <a:lnTo>
                    <a:pt x="550" y="398"/>
                  </a:lnTo>
                  <a:lnTo>
                    <a:pt x="546" y="576"/>
                  </a:lnTo>
                  <a:lnTo>
                    <a:pt x="440" y="580"/>
                  </a:lnTo>
                  <a:lnTo>
                    <a:pt x="444" y="734"/>
                  </a:lnTo>
                  <a:lnTo>
                    <a:pt x="82" y="730"/>
                  </a:lnTo>
                  <a:lnTo>
                    <a:pt x="90" y="45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2" y="166"/>
                  </a:lnTo>
                  <a:lnTo>
                    <a:pt x="4" y="160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4" y="142"/>
                  </a:lnTo>
                  <a:lnTo>
                    <a:pt x="18" y="134"/>
                  </a:lnTo>
                  <a:lnTo>
                    <a:pt x="26" y="124"/>
                  </a:lnTo>
                  <a:lnTo>
                    <a:pt x="32" y="114"/>
                  </a:lnTo>
                  <a:lnTo>
                    <a:pt x="60" y="86"/>
                  </a:lnTo>
                  <a:lnTo>
                    <a:pt x="74" y="76"/>
                  </a:lnTo>
                  <a:lnTo>
                    <a:pt x="86" y="68"/>
                  </a:lnTo>
                  <a:lnTo>
                    <a:pt x="100" y="58"/>
                  </a:lnTo>
                  <a:lnTo>
                    <a:pt x="136" y="40"/>
                  </a:lnTo>
                  <a:lnTo>
                    <a:pt x="156" y="32"/>
                  </a:lnTo>
                  <a:lnTo>
                    <a:pt x="178" y="24"/>
                  </a:lnTo>
                  <a:lnTo>
                    <a:pt x="200" y="16"/>
                  </a:lnTo>
                  <a:lnTo>
                    <a:pt x="224" y="12"/>
                  </a:lnTo>
                  <a:lnTo>
                    <a:pt x="252" y="6"/>
                  </a:lnTo>
                  <a:lnTo>
                    <a:pt x="280" y="4"/>
                  </a:lnTo>
                  <a:lnTo>
                    <a:pt x="312" y="0"/>
                  </a:lnTo>
                  <a:lnTo>
                    <a:pt x="380" y="0"/>
                  </a:lnTo>
                  <a:lnTo>
                    <a:pt x="418" y="2"/>
                  </a:lnTo>
                  <a:lnTo>
                    <a:pt x="460" y="6"/>
                  </a:lnTo>
                  <a:lnTo>
                    <a:pt x="500" y="12"/>
                  </a:lnTo>
                  <a:lnTo>
                    <a:pt x="546" y="20"/>
                  </a:lnTo>
                  <a:lnTo>
                    <a:pt x="594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222751" y="3511550"/>
              <a:ext cx="942975" cy="1165225"/>
            </a:xfrm>
            <a:custGeom>
              <a:avLst/>
              <a:gdLst>
                <a:gd name="T0" fmla="*/ 594 w 594"/>
                <a:gd name="T1" fmla="*/ 30 h 734"/>
                <a:gd name="T2" fmla="*/ 530 w 594"/>
                <a:gd name="T3" fmla="*/ 96 h 734"/>
                <a:gd name="T4" fmla="*/ 558 w 594"/>
                <a:gd name="T5" fmla="*/ 222 h 734"/>
                <a:gd name="T6" fmla="*/ 544 w 594"/>
                <a:gd name="T7" fmla="*/ 268 h 734"/>
                <a:gd name="T8" fmla="*/ 594 w 594"/>
                <a:gd name="T9" fmla="*/ 374 h 734"/>
                <a:gd name="T10" fmla="*/ 550 w 594"/>
                <a:gd name="T11" fmla="*/ 398 h 734"/>
                <a:gd name="T12" fmla="*/ 546 w 594"/>
                <a:gd name="T13" fmla="*/ 576 h 734"/>
                <a:gd name="T14" fmla="*/ 440 w 594"/>
                <a:gd name="T15" fmla="*/ 580 h 734"/>
                <a:gd name="T16" fmla="*/ 444 w 594"/>
                <a:gd name="T17" fmla="*/ 734 h 734"/>
                <a:gd name="T18" fmla="*/ 82 w 594"/>
                <a:gd name="T19" fmla="*/ 730 h 734"/>
                <a:gd name="T20" fmla="*/ 90 w 594"/>
                <a:gd name="T21" fmla="*/ 458 h 734"/>
                <a:gd name="T22" fmla="*/ 0 w 594"/>
                <a:gd name="T23" fmla="*/ 170 h 734"/>
                <a:gd name="T24" fmla="*/ 0 w 594"/>
                <a:gd name="T25" fmla="*/ 170 h 734"/>
                <a:gd name="T26" fmla="*/ 2 w 594"/>
                <a:gd name="T27" fmla="*/ 166 h 734"/>
                <a:gd name="T28" fmla="*/ 4 w 594"/>
                <a:gd name="T29" fmla="*/ 160 h 734"/>
                <a:gd name="T30" fmla="*/ 6 w 594"/>
                <a:gd name="T31" fmla="*/ 154 h 734"/>
                <a:gd name="T32" fmla="*/ 10 w 594"/>
                <a:gd name="T33" fmla="*/ 150 h 734"/>
                <a:gd name="T34" fmla="*/ 14 w 594"/>
                <a:gd name="T35" fmla="*/ 142 h 734"/>
                <a:gd name="T36" fmla="*/ 18 w 594"/>
                <a:gd name="T37" fmla="*/ 134 h 734"/>
                <a:gd name="T38" fmla="*/ 26 w 594"/>
                <a:gd name="T39" fmla="*/ 124 h 734"/>
                <a:gd name="T40" fmla="*/ 32 w 594"/>
                <a:gd name="T41" fmla="*/ 114 h 734"/>
                <a:gd name="T42" fmla="*/ 60 w 594"/>
                <a:gd name="T43" fmla="*/ 86 h 734"/>
                <a:gd name="T44" fmla="*/ 74 w 594"/>
                <a:gd name="T45" fmla="*/ 76 h 734"/>
                <a:gd name="T46" fmla="*/ 86 w 594"/>
                <a:gd name="T47" fmla="*/ 68 h 734"/>
                <a:gd name="T48" fmla="*/ 100 w 594"/>
                <a:gd name="T49" fmla="*/ 58 h 734"/>
                <a:gd name="T50" fmla="*/ 136 w 594"/>
                <a:gd name="T51" fmla="*/ 40 h 734"/>
                <a:gd name="T52" fmla="*/ 156 w 594"/>
                <a:gd name="T53" fmla="*/ 32 h 734"/>
                <a:gd name="T54" fmla="*/ 178 w 594"/>
                <a:gd name="T55" fmla="*/ 24 h 734"/>
                <a:gd name="T56" fmla="*/ 200 w 594"/>
                <a:gd name="T57" fmla="*/ 16 h 734"/>
                <a:gd name="T58" fmla="*/ 224 w 594"/>
                <a:gd name="T59" fmla="*/ 12 h 734"/>
                <a:gd name="T60" fmla="*/ 252 w 594"/>
                <a:gd name="T61" fmla="*/ 6 h 734"/>
                <a:gd name="T62" fmla="*/ 280 w 594"/>
                <a:gd name="T63" fmla="*/ 4 h 734"/>
                <a:gd name="T64" fmla="*/ 312 w 594"/>
                <a:gd name="T65" fmla="*/ 0 h 734"/>
                <a:gd name="T66" fmla="*/ 380 w 594"/>
                <a:gd name="T67" fmla="*/ 0 h 734"/>
                <a:gd name="T68" fmla="*/ 418 w 594"/>
                <a:gd name="T69" fmla="*/ 2 h 734"/>
                <a:gd name="T70" fmla="*/ 460 w 594"/>
                <a:gd name="T71" fmla="*/ 6 h 734"/>
                <a:gd name="T72" fmla="*/ 500 w 594"/>
                <a:gd name="T73" fmla="*/ 12 h 734"/>
                <a:gd name="T74" fmla="*/ 546 w 594"/>
                <a:gd name="T75" fmla="*/ 20 h 734"/>
                <a:gd name="T76" fmla="*/ 594 w 594"/>
                <a:gd name="T77" fmla="*/ 3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4" h="734">
                  <a:moveTo>
                    <a:pt x="594" y="30"/>
                  </a:moveTo>
                  <a:lnTo>
                    <a:pt x="530" y="96"/>
                  </a:lnTo>
                  <a:lnTo>
                    <a:pt x="558" y="222"/>
                  </a:lnTo>
                  <a:lnTo>
                    <a:pt x="544" y="268"/>
                  </a:lnTo>
                  <a:lnTo>
                    <a:pt x="594" y="374"/>
                  </a:lnTo>
                  <a:lnTo>
                    <a:pt x="550" y="398"/>
                  </a:lnTo>
                  <a:lnTo>
                    <a:pt x="546" y="576"/>
                  </a:lnTo>
                  <a:lnTo>
                    <a:pt x="440" y="580"/>
                  </a:lnTo>
                  <a:lnTo>
                    <a:pt x="444" y="734"/>
                  </a:lnTo>
                  <a:lnTo>
                    <a:pt x="82" y="730"/>
                  </a:lnTo>
                  <a:lnTo>
                    <a:pt x="90" y="45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2" y="166"/>
                  </a:lnTo>
                  <a:lnTo>
                    <a:pt x="4" y="160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4" y="142"/>
                  </a:lnTo>
                  <a:lnTo>
                    <a:pt x="18" y="134"/>
                  </a:lnTo>
                  <a:lnTo>
                    <a:pt x="26" y="124"/>
                  </a:lnTo>
                  <a:lnTo>
                    <a:pt x="32" y="114"/>
                  </a:lnTo>
                  <a:lnTo>
                    <a:pt x="60" y="86"/>
                  </a:lnTo>
                  <a:lnTo>
                    <a:pt x="74" y="76"/>
                  </a:lnTo>
                  <a:lnTo>
                    <a:pt x="86" y="68"/>
                  </a:lnTo>
                  <a:lnTo>
                    <a:pt x="100" y="58"/>
                  </a:lnTo>
                  <a:lnTo>
                    <a:pt x="136" y="40"/>
                  </a:lnTo>
                  <a:lnTo>
                    <a:pt x="156" y="32"/>
                  </a:lnTo>
                  <a:lnTo>
                    <a:pt x="178" y="24"/>
                  </a:lnTo>
                  <a:lnTo>
                    <a:pt x="200" y="16"/>
                  </a:lnTo>
                  <a:lnTo>
                    <a:pt x="224" y="12"/>
                  </a:lnTo>
                  <a:lnTo>
                    <a:pt x="252" y="6"/>
                  </a:lnTo>
                  <a:lnTo>
                    <a:pt x="280" y="4"/>
                  </a:lnTo>
                  <a:lnTo>
                    <a:pt x="312" y="0"/>
                  </a:lnTo>
                  <a:lnTo>
                    <a:pt x="380" y="0"/>
                  </a:lnTo>
                  <a:lnTo>
                    <a:pt x="418" y="2"/>
                  </a:lnTo>
                  <a:lnTo>
                    <a:pt x="460" y="6"/>
                  </a:lnTo>
                  <a:lnTo>
                    <a:pt x="500" y="12"/>
                  </a:lnTo>
                  <a:lnTo>
                    <a:pt x="546" y="20"/>
                  </a:lnTo>
                  <a:lnTo>
                    <a:pt x="594" y="30"/>
                  </a:lnTo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460876" y="3613150"/>
              <a:ext cx="517525" cy="206375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613276" y="3930650"/>
              <a:ext cx="993775" cy="155575"/>
            </a:xfrm>
            <a:prstGeom prst="rect">
              <a:avLst/>
            </a:prstGeom>
            <a:solidFill>
              <a:srgbClr val="F4E1D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613276" y="3930650"/>
              <a:ext cx="993775" cy="155575"/>
            </a:xfrm>
            <a:prstGeom prst="rect">
              <a:avLst/>
            </a:prstGeom>
            <a:noFill/>
            <a:ln w="6350">
              <a:solidFill>
                <a:srgbClr val="C169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1" name="Rectangle 14"/>
            <p:cNvSpPr>
              <a:spLocks noChangeArrowheads="1"/>
            </p:cNvSpPr>
            <p:nvPr/>
          </p:nvSpPr>
          <p:spPr bwMode="auto">
            <a:xfrm>
              <a:off x="3670301" y="4019550"/>
              <a:ext cx="904875" cy="158750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2" name="Rectangle 15"/>
            <p:cNvSpPr>
              <a:spLocks noChangeArrowheads="1"/>
            </p:cNvSpPr>
            <p:nvPr/>
          </p:nvSpPr>
          <p:spPr bwMode="auto">
            <a:xfrm>
              <a:off x="3670301" y="4019550"/>
              <a:ext cx="904875" cy="15875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4232276" y="4378325"/>
              <a:ext cx="1203325" cy="15557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4232276" y="4378325"/>
              <a:ext cx="1203325" cy="155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3946526" y="2787650"/>
              <a:ext cx="174625" cy="171450"/>
            </a:xfrm>
            <a:custGeom>
              <a:avLst/>
              <a:gdLst>
                <a:gd name="T0" fmla="*/ 0 w 110"/>
                <a:gd name="T1" fmla="*/ 28 h 108"/>
                <a:gd name="T2" fmla="*/ 28 w 110"/>
                <a:gd name="T3" fmla="*/ 28 h 108"/>
                <a:gd name="T4" fmla="*/ 28 w 110"/>
                <a:gd name="T5" fmla="*/ 108 h 108"/>
                <a:gd name="T6" fmla="*/ 82 w 110"/>
                <a:gd name="T7" fmla="*/ 108 h 108"/>
                <a:gd name="T8" fmla="*/ 82 w 110"/>
                <a:gd name="T9" fmla="*/ 28 h 108"/>
                <a:gd name="T10" fmla="*/ 110 w 110"/>
                <a:gd name="T11" fmla="*/ 28 h 108"/>
                <a:gd name="T12" fmla="*/ 54 w 110"/>
                <a:gd name="T13" fmla="*/ 0 h 108"/>
                <a:gd name="T14" fmla="*/ 0 w 110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8">
                  <a:moveTo>
                    <a:pt x="0" y="28"/>
                  </a:moveTo>
                  <a:lnTo>
                    <a:pt x="28" y="28"/>
                  </a:lnTo>
                  <a:lnTo>
                    <a:pt x="28" y="108"/>
                  </a:lnTo>
                  <a:lnTo>
                    <a:pt x="82" y="108"/>
                  </a:lnTo>
                  <a:lnTo>
                    <a:pt x="82" y="28"/>
                  </a:lnTo>
                  <a:lnTo>
                    <a:pt x="110" y="28"/>
                  </a:lnTo>
                  <a:lnTo>
                    <a:pt x="54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3946526" y="2787650"/>
              <a:ext cx="174625" cy="171450"/>
            </a:xfrm>
            <a:custGeom>
              <a:avLst/>
              <a:gdLst>
                <a:gd name="T0" fmla="*/ 0 w 110"/>
                <a:gd name="T1" fmla="*/ 28 h 108"/>
                <a:gd name="T2" fmla="*/ 28 w 110"/>
                <a:gd name="T3" fmla="*/ 28 h 108"/>
                <a:gd name="T4" fmla="*/ 28 w 110"/>
                <a:gd name="T5" fmla="*/ 108 h 108"/>
                <a:gd name="T6" fmla="*/ 82 w 110"/>
                <a:gd name="T7" fmla="*/ 108 h 108"/>
                <a:gd name="T8" fmla="*/ 82 w 110"/>
                <a:gd name="T9" fmla="*/ 28 h 108"/>
                <a:gd name="T10" fmla="*/ 110 w 110"/>
                <a:gd name="T11" fmla="*/ 28 h 108"/>
                <a:gd name="T12" fmla="*/ 54 w 110"/>
                <a:gd name="T13" fmla="*/ 0 h 108"/>
                <a:gd name="T14" fmla="*/ 0 w 110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8">
                  <a:moveTo>
                    <a:pt x="0" y="28"/>
                  </a:moveTo>
                  <a:lnTo>
                    <a:pt x="28" y="28"/>
                  </a:lnTo>
                  <a:lnTo>
                    <a:pt x="28" y="108"/>
                  </a:lnTo>
                  <a:lnTo>
                    <a:pt x="82" y="108"/>
                  </a:lnTo>
                  <a:lnTo>
                    <a:pt x="82" y="28"/>
                  </a:lnTo>
                  <a:lnTo>
                    <a:pt x="110" y="28"/>
                  </a:lnTo>
                  <a:lnTo>
                    <a:pt x="54" y="0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3946526" y="2787650"/>
              <a:ext cx="174625" cy="171450"/>
            </a:xfrm>
            <a:custGeom>
              <a:avLst/>
              <a:gdLst>
                <a:gd name="T0" fmla="*/ 0 w 110"/>
                <a:gd name="T1" fmla="*/ 28 h 108"/>
                <a:gd name="T2" fmla="*/ 28 w 110"/>
                <a:gd name="T3" fmla="*/ 28 h 108"/>
                <a:gd name="T4" fmla="*/ 28 w 110"/>
                <a:gd name="T5" fmla="*/ 108 h 108"/>
                <a:gd name="T6" fmla="*/ 82 w 110"/>
                <a:gd name="T7" fmla="*/ 108 h 108"/>
                <a:gd name="T8" fmla="*/ 82 w 110"/>
                <a:gd name="T9" fmla="*/ 28 h 108"/>
                <a:gd name="T10" fmla="*/ 110 w 110"/>
                <a:gd name="T11" fmla="*/ 28 h 108"/>
                <a:gd name="T12" fmla="*/ 54 w 110"/>
                <a:gd name="T13" fmla="*/ 0 h 108"/>
                <a:gd name="T14" fmla="*/ 0 w 110"/>
                <a:gd name="T15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8">
                  <a:moveTo>
                    <a:pt x="0" y="28"/>
                  </a:moveTo>
                  <a:lnTo>
                    <a:pt x="28" y="28"/>
                  </a:lnTo>
                  <a:lnTo>
                    <a:pt x="28" y="108"/>
                  </a:lnTo>
                  <a:lnTo>
                    <a:pt x="82" y="108"/>
                  </a:lnTo>
                  <a:lnTo>
                    <a:pt x="82" y="28"/>
                  </a:lnTo>
                  <a:lnTo>
                    <a:pt x="110" y="28"/>
                  </a:lnTo>
                  <a:lnTo>
                    <a:pt x="54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4257676" y="3235325"/>
              <a:ext cx="171450" cy="171450"/>
            </a:xfrm>
            <a:custGeom>
              <a:avLst/>
              <a:gdLst>
                <a:gd name="T0" fmla="*/ 0 w 108"/>
                <a:gd name="T1" fmla="*/ 82 h 108"/>
                <a:gd name="T2" fmla="*/ 28 w 108"/>
                <a:gd name="T3" fmla="*/ 82 h 108"/>
                <a:gd name="T4" fmla="*/ 28 w 108"/>
                <a:gd name="T5" fmla="*/ 0 h 108"/>
                <a:gd name="T6" fmla="*/ 80 w 108"/>
                <a:gd name="T7" fmla="*/ 0 h 108"/>
                <a:gd name="T8" fmla="*/ 80 w 108"/>
                <a:gd name="T9" fmla="*/ 82 h 108"/>
                <a:gd name="T10" fmla="*/ 108 w 108"/>
                <a:gd name="T11" fmla="*/ 82 h 108"/>
                <a:gd name="T12" fmla="*/ 52 w 108"/>
                <a:gd name="T13" fmla="*/ 108 h 108"/>
                <a:gd name="T14" fmla="*/ 0 w 108"/>
                <a:gd name="T15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0" y="82"/>
                  </a:moveTo>
                  <a:lnTo>
                    <a:pt x="28" y="82"/>
                  </a:lnTo>
                  <a:lnTo>
                    <a:pt x="28" y="0"/>
                  </a:lnTo>
                  <a:lnTo>
                    <a:pt x="80" y="0"/>
                  </a:lnTo>
                  <a:lnTo>
                    <a:pt x="80" y="82"/>
                  </a:lnTo>
                  <a:lnTo>
                    <a:pt x="108" y="82"/>
                  </a:lnTo>
                  <a:lnTo>
                    <a:pt x="52" y="108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4257676" y="3235325"/>
              <a:ext cx="171450" cy="171450"/>
            </a:xfrm>
            <a:custGeom>
              <a:avLst/>
              <a:gdLst>
                <a:gd name="T0" fmla="*/ 0 w 108"/>
                <a:gd name="T1" fmla="*/ 82 h 108"/>
                <a:gd name="T2" fmla="*/ 28 w 108"/>
                <a:gd name="T3" fmla="*/ 82 h 108"/>
                <a:gd name="T4" fmla="*/ 28 w 108"/>
                <a:gd name="T5" fmla="*/ 0 h 108"/>
                <a:gd name="T6" fmla="*/ 80 w 108"/>
                <a:gd name="T7" fmla="*/ 0 h 108"/>
                <a:gd name="T8" fmla="*/ 80 w 108"/>
                <a:gd name="T9" fmla="*/ 82 h 108"/>
                <a:gd name="T10" fmla="*/ 108 w 108"/>
                <a:gd name="T11" fmla="*/ 82 h 108"/>
                <a:gd name="T12" fmla="*/ 52 w 108"/>
                <a:gd name="T13" fmla="*/ 108 h 108"/>
                <a:gd name="T14" fmla="*/ 0 w 108"/>
                <a:gd name="T15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0" y="82"/>
                  </a:moveTo>
                  <a:lnTo>
                    <a:pt x="28" y="82"/>
                  </a:lnTo>
                  <a:lnTo>
                    <a:pt x="28" y="0"/>
                  </a:lnTo>
                  <a:lnTo>
                    <a:pt x="80" y="0"/>
                  </a:lnTo>
                  <a:lnTo>
                    <a:pt x="80" y="82"/>
                  </a:lnTo>
                  <a:lnTo>
                    <a:pt x="108" y="82"/>
                  </a:lnTo>
                  <a:lnTo>
                    <a:pt x="52" y="108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4257676" y="3235325"/>
              <a:ext cx="171450" cy="171450"/>
            </a:xfrm>
            <a:custGeom>
              <a:avLst/>
              <a:gdLst>
                <a:gd name="T0" fmla="*/ 0 w 108"/>
                <a:gd name="T1" fmla="*/ 82 h 108"/>
                <a:gd name="T2" fmla="*/ 28 w 108"/>
                <a:gd name="T3" fmla="*/ 82 h 108"/>
                <a:gd name="T4" fmla="*/ 28 w 108"/>
                <a:gd name="T5" fmla="*/ 0 h 108"/>
                <a:gd name="T6" fmla="*/ 80 w 108"/>
                <a:gd name="T7" fmla="*/ 0 h 108"/>
                <a:gd name="T8" fmla="*/ 80 w 108"/>
                <a:gd name="T9" fmla="*/ 82 h 108"/>
                <a:gd name="T10" fmla="*/ 108 w 108"/>
                <a:gd name="T11" fmla="*/ 82 h 108"/>
                <a:gd name="T12" fmla="*/ 52 w 108"/>
                <a:gd name="T13" fmla="*/ 108 h 108"/>
                <a:gd name="T14" fmla="*/ 0 w 108"/>
                <a:gd name="T15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0" y="82"/>
                  </a:moveTo>
                  <a:lnTo>
                    <a:pt x="28" y="82"/>
                  </a:lnTo>
                  <a:lnTo>
                    <a:pt x="28" y="0"/>
                  </a:lnTo>
                  <a:lnTo>
                    <a:pt x="80" y="0"/>
                  </a:lnTo>
                  <a:lnTo>
                    <a:pt x="80" y="82"/>
                  </a:lnTo>
                  <a:lnTo>
                    <a:pt x="108" y="82"/>
                  </a:lnTo>
                  <a:lnTo>
                    <a:pt x="52" y="108"/>
                  </a:lnTo>
                  <a:lnTo>
                    <a:pt x="0" y="8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3502026" y="3028950"/>
              <a:ext cx="171450" cy="171450"/>
            </a:xfrm>
            <a:custGeom>
              <a:avLst/>
              <a:gdLst>
                <a:gd name="T0" fmla="*/ 26 w 108"/>
                <a:gd name="T1" fmla="*/ 108 h 108"/>
                <a:gd name="T2" fmla="*/ 26 w 108"/>
                <a:gd name="T3" fmla="*/ 82 h 108"/>
                <a:gd name="T4" fmla="*/ 108 w 108"/>
                <a:gd name="T5" fmla="*/ 82 h 108"/>
                <a:gd name="T6" fmla="*/ 108 w 108"/>
                <a:gd name="T7" fmla="*/ 28 h 108"/>
                <a:gd name="T8" fmla="*/ 26 w 108"/>
                <a:gd name="T9" fmla="*/ 28 h 108"/>
                <a:gd name="T10" fmla="*/ 26 w 108"/>
                <a:gd name="T11" fmla="*/ 0 h 108"/>
                <a:gd name="T12" fmla="*/ 0 w 108"/>
                <a:gd name="T13" fmla="*/ 54 h 108"/>
                <a:gd name="T14" fmla="*/ 26 w 108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26" y="108"/>
                  </a:moveTo>
                  <a:lnTo>
                    <a:pt x="26" y="82"/>
                  </a:lnTo>
                  <a:lnTo>
                    <a:pt x="108" y="82"/>
                  </a:lnTo>
                  <a:lnTo>
                    <a:pt x="108" y="28"/>
                  </a:lnTo>
                  <a:lnTo>
                    <a:pt x="26" y="28"/>
                  </a:lnTo>
                  <a:lnTo>
                    <a:pt x="26" y="0"/>
                  </a:lnTo>
                  <a:lnTo>
                    <a:pt x="0" y="54"/>
                  </a:lnTo>
                  <a:lnTo>
                    <a:pt x="26" y="108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6" name="Freeform 25"/>
            <p:cNvSpPr>
              <a:spLocks/>
            </p:cNvSpPr>
            <p:nvPr/>
          </p:nvSpPr>
          <p:spPr bwMode="auto">
            <a:xfrm>
              <a:off x="3502026" y="3028950"/>
              <a:ext cx="171450" cy="171450"/>
            </a:xfrm>
            <a:custGeom>
              <a:avLst/>
              <a:gdLst>
                <a:gd name="T0" fmla="*/ 26 w 108"/>
                <a:gd name="T1" fmla="*/ 108 h 108"/>
                <a:gd name="T2" fmla="*/ 26 w 108"/>
                <a:gd name="T3" fmla="*/ 82 h 108"/>
                <a:gd name="T4" fmla="*/ 108 w 108"/>
                <a:gd name="T5" fmla="*/ 82 h 108"/>
                <a:gd name="T6" fmla="*/ 108 w 108"/>
                <a:gd name="T7" fmla="*/ 28 h 108"/>
                <a:gd name="T8" fmla="*/ 26 w 108"/>
                <a:gd name="T9" fmla="*/ 28 h 108"/>
                <a:gd name="T10" fmla="*/ 26 w 108"/>
                <a:gd name="T11" fmla="*/ 0 h 108"/>
                <a:gd name="T12" fmla="*/ 0 w 108"/>
                <a:gd name="T13" fmla="*/ 54 h 108"/>
                <a:gd name="T14" fmla="*/ 26 w 108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26" y="108"/>
                  </a:moveTo>
                  <a:lnTo>
                    <a:pt x="26" y="82"/>
                  </a:lnTo>
                  <a:lnTo>
                    <a:pt x="108" y="82"/>
                  </a:lnTo>
                  <a:lnTo>
                    <a:pt x="108" y="28"/>
                  </a:lnTo>
                  <a:lnTo>
                    <a:pt x="26" y="28"/>
                  </a:lnTo>
                  <a:lnTo>
                    <a:pt x="26" y="0"/>
                  </a:lnTo>
                  <a:lnTo>
                    <a:pt x="0" y="54"/>
                  </a:lnTo>
                  <a:lnTo>
                    <a:pt x="26" y="10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7" name="Freeform 26"/>
            <p:cNvSpPr>
              <a:spLocks/>
            </p:cNvSpPr>
            <p:nvPr/>
          </p:nvSpPr>
          <p:spPr bwMode="auto">
            <a:xfrm>
              <a:off x="3502026" y="3028950"/>
              <a:ext cx="171450" cy="171450"/>
            </a:xfrm>
            <a:custGeom>
              <a:avLst/>
              <a:gdLst>
                <a:gd name="T0" fmla="*/ 26 w 108"/>
                <a:gd name="T1" fmla="*/ 108 h 108"/>
                <a:gd name="T2" fmla="*/ 26 w 108"/>
                <a:gd name="T3" fmla="*/ 82 h 108"/>
                <a:gd name="T4" fmla="*/ 108 w 108"/>
                <a:gd name="T5" fmla="*/ 82 h 108"/>
                <a:gd name="T6" fmla="*/ 108 w 108"/>
                <a:gd name="T7" fmla="*/ 28 h 108"/>
                <a:gd name="T8" fmla="*/ 26 w 108"/>
                <a:gd name="T9" fmla="*/ 28 h 108"/>
                <a:gd name="T10" fmla="*/ 26 w 108"/>
                <a:gd name="T11" fmla="*/ 0 h 108"/>
                <a:gd name="T12" fmla="*/ 0 w 108"/>
                <a:gd name="T13" fmla="*/ 54 h 108"/>
                <a:gd name="T14" fmla="*/ 26 w 108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26" y="108"/>
                  </a:moveTo>
                  <a:lnTo>
                    <a:pt x="26" y="82"/>
                  </a:lnTo>
                  <a:lnTo>
                    <a:pt x="108" y="82"/>
                  </a:lnTo>
                  <a:lnTo>
                    <a:pt x="108" y="28"/>
                  </a:lnTo>
                  <a:lnTo>
                    <a:pt x="26" y="28"/>
                  </a:lnTo>
                  <a:lnTo>
                    <a:pt x="26" y="0"/>
                  </a:lnTo>
                  <a:lnTo>
                    <a:pt x="0" y="54"/>
                  </a:lnTo>
                  <a:lnTo>
                    <a:pt x="26" y="10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699" name="Freeform 27"/>
            <p:cNvSpPr>
              <a:spLocks/>
            </p:cNvSpPr>
            <p:nvPr/>
          </p:nvSpPr>
          <p:spPr bwMode="auto">
            <a:xfrm>
              <a:off x="4635501" y="3098800"/>
              <a:ext cx="171450" cy="171450"/>
            </a:xfrm>
            <a:custGeom>
              <a:avLst/>
              <a:gdLst>
                <a:gd name="T0" fmla="*/ 82 w 108"/>
                <a:gd name="T1" fmla="*/ 0 h 108"/>
                <a:gd name="T2" fmla="*/ 82 w 108"/>
                <a:gd name="T3" fmla="*/ 26 h 108"/>
                <a:gd name="T4" fmla="*/ 0 w 108"/>
                <a:gd name="T5" fmla="*/ 26 h 108"/>
                <a:gd name="T6" fmla="*/ 0 w 108"/>
                <a:gd name="T7" fmla="*/ 82 h 108"/>
                <a:gd name="T8" fmla="*/ 82 w 108"/>
                <a:gd name="T9" fmla="*/ 82 h 108"/>
                <a:gd name="T10" fmla="*/ 82 w 108"/>
                <a:gd name="T11" fmla="*/ 108 h 108"/>
                <a:gd name="T12" fmla="*/ 108 w 108"/>
                <a:gd name="T13" fmla="*/ 54 h 108"/>
                <a:gd name="T14" fmla="*/ 82 w 108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82" y="0"/>
                  </a:moveTo>
                  <a:lnTo>
                    <a:pt x="82" y="26"/>
                  </a:lnTo>
                  <a:lnTo>
                    <a:pt x="0" y="26"/>
                  </a:lnTo>
                  <a:lnTo>
                    <a:pt x="0" y="82"/>
                  </a:lnTo>
                  <a:lnTo>
                    <a:pt x="82" y="82"/>
                  </a:lnTo>
                  <a:lnTo>
                    <a:pt x="82" y="108"/>
                  </a:lnTo>
                  <a:lnTo>
                    <a:pt x="108" y="54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0" name="Freeform 28"/>
            <p:cNvSpPr>
              <a:spLocks/>
            </p:cNvSpPr>
            <p:nvPr/>
          </p:nvSpPr>
          <p:spPr bwMode="auto">
            <a:xfrm>
              <a:off x="4635501" y="3098800"/>
              <a:ext cx="171450" cy="171450"/>
            </a:xfrm>
            <a:custGeom>
              <a:avLst/>
              <a:gdLst>
                <a:gd name="T0" fmla="*/ 82 w 108"/>
                <a:gd name="T1" fmla="*/ 0 h 108"/>
                <a:gd name="T2" fmla="*/ 82 w 108"/>
                <a:gd name="T3" fmla="*/ 26 h 108"/>
                <a:gd name="T4" fmla="*/ 0 w 108"/>
                <a:gd name="T5" fmla="*/ 26 h 108"/>
                <a:gd name="T6" fmla="*/ 0 w 108"/>
                <a:gd name="T7" fmla="*/ 82 h 108"/>
                <a:gd name="T8" fmla="*/ 82 w 108"/>
                <a:gd name="T9" fmla="*/ 82 h 108"/>
                <a:gd name="T10" fmla="*/ 82 w 108"/>
                <a:gd name="T11" fmla="*/ 108 h 108"/>
                <a:gd name="T12" fmla="*/ 108 w 108"/>
                <a:gd name="T13" fmla="*/ 54 h 108"/>
                <a:gd name="T14" fmla="*/ 82 w 108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82" y="0"/>
                  </a:moveTo>
                  <a:lnTo>
                    <a:pt x="82" y="26"/>
                  </a:lnTo>
                  <a:lnTo>
                    <a:pt x="0" y="26"/>
                  </a:lnTo>
                  <a:lnTo>
                    <a:pt x="0" y="82"/>
                  </a:lnTo>
                  <a:lnTo>
                    <a:pt x="82" y="82"/>
                  </a:lnTo>
                  <a:lnTo>
                    <a:pt x="82" y="108"/>
                  </a:lnTo>
                  <a:lnTo>
                    <a:pt x="108" y="54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1" name="Freeform 29"/>
            <p:cNvSpPr>
              <a:spLocks/>
            </p:cNvSpPr>
            <p:nvPr/>
          </p:nvSpPr>
          <p:spPr bwMode="auto">
            <a:xfrm>
              <a:off x="4635501" y="3098800"/>
              <a:ext cx="171450" cy="171450"/>
            </a:xfrm>
            <a:custGeom>
              <a:avLst/>
              <a:gdLst>
                <a:gd name="T0" fmla="*/ 82 w 108"/>
                <a:gd name="T1" fmla="*/ 0 h 108"/>
                <a:gd name="T2" fmla="*/ 82 w 108"/>
                <a:gd name="T3" fmla="*/ 26 h 108"/>
                <a:gd name="T4" fmla="*/ 0 w 108"/>
                <a:gd name="T5" fmla="*/ 26 h 108"/>
                <a:gd name="T6" fmla="*/ 0 w 108"/>
                <a:gd name="T7" fmla="*/ 82 h 108"/>
                <a:gd name="T8" fmla="*/ 82 w 108"/>
                <a:gd name="T9" fmla="*/ 82 h 108"/>
                <a:gd name="T10" fmla="*/ 82 w 108"/>
                <a:gd name="T11" fmla="*/ 108 h 108"/>
                <a:gd name="T12" fmla="*/ 108 w 108"/>
                <a:gd name="T13" fmla="*/ 54 h 108"/>
                <a:gd name="T14" fmla="*/ 82 w 108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82" y="0"/>
                  </a:moveTo>
                  <a:lnTo>
                    <a:pt x="82" y="26"/>
                  </a:lnTo>
                  <a:lnTo>
                    <a:pt x="0" y="26"/>
                  </a:lnTo>
                  <a:lnTo>
                    <a:pt x="0" y="82"/>
                  </a:lnTo>
                  <a:lnTo>
                    <a:pt x="82" y="82"/>
                  </a:lnTo>
                  <a:lnTo>
                    <a:pt x="82" y="108"/>
                  </a:lnTo>
                  <a:lnTo>
                    <a:pt x="108" y="54"/>
                  </a:lnTo>
                  <a:lnTo>
                    <a:pt x="82" y="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2" name="Line 30"/>
            <p:cNvSpPr>
              <a:spLocks noChangeShapeType="1"/>
            </p:cNvSpPr>
            <p:nvPr/>
          </p:nvSpPr>
          <p:spPr bwMode="auto">
            <a:xfrm>
              <a:off x="4702176" y="2892425"/>
              <a:ext cx="276225" cy="7207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3" name="Line 31"/>
            <p:cNvSpPr>
              <a:spLocks noChangeShapeType="1"/>
            </p:cNvSpPr>
            <p:nvPr/>
          </p:nvSpPr>
          <p:spPr bwMode="auto">
            <a:xfrm>
              <a:off x="3603626" y="2892425"/>
              <a:ext cx="857250" cy="720725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4" name="Line 32"/>
            <p:cNvSpPr>
              <a:spLocks noChangeShapeType="1"/>
            </p:cNvSpPr>
            <p:nvPr/>
          </p:nvSpPr>
          <p:spPr bwMode="auto">
            <a:xfrm>
              <a:off x="3603626" y="3336925"/>
              <a:ext cx="857250" cy="482600"/>
            </a:xfrm>
            <a:prstGeom prst="line">
              <a:avLst/>
            </a:pr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5" name="Rectangle 33"/>
            <p:cNvSpPr>
              <a:spLocks noChangeArrowheads="1"/>
            </p:cNvSpPr>
            <p:nvPr/>
          </p:nvSpPr>
          <p:spPr bwMode="auto">
            <a:xfrm>
              <a:off x="4460876" y="3613150"/>
              <a:ext cx="517525" cy="206375"/>
            </a:xfrm>
            <a:prstGeom prst="rect">
              <a:avLst/>
            </a:prstGeom>
            <a:solidFill>
              <a:srgbClr val="E6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6" name="Rectangle 34"/>
            <p:cNvSpPr>
              <a:spLocks noChangeArrowheads="1"/>
            </p:cNvSpPr>
            <p:nvPr/>
          </p:nvSpPr>
          <p:spPr bwMode="auto">
            <a:xfrm>
              <a:off x="4460876" y="3613150"/>
              <a:ext cx="517525" cy="2063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7" name="Rectangle 35"/>
            <p:cNvSpPr>
              <a:spLocks noChangeArrowheads="1"/>
            </p:cNvSpPr>
            <p:nvPr/>
          </p:nvSpPr>
          <p:spPr bwMode="auto">
            <a:xfrm>
              <a:off x="3584576" y="3730625"/>
              <a:ext cx="1108075" cy="155575"/>
            </a:xfrm>
            <a:prstGeom prst="rect">
              <a:avLst/>
            </a:prstGeom>
            <a:solidFill>
              <a:srgbClr val="F4E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8" name="Rectangle 36"/>
            <p:cNvSpPr>
              <a:spLocks noChangeArrowheads="1"/>
            </p:cNvSpPr>
            <p:nvPr/>
          </p:nvSpPr>
          <p:spPr bwMode="auto">
            <a:xfrm>
              <a:off x="3584576" y="3730625"/>
              <a:ext cx="1108075" cy="1555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09" name="Rectangle 37"/>
            <p:cNvSpPr>
              <a:spLocks noChangeArrowheads="1"/>
            </p:cNvSpPr>
            <p:nvPr/>
          </p:nvSpPr>
          <p:spPr bwMode="auto">
            <a:xfrm>
              <a:off x="3802064" y="4041775"/>
              <a:ext cx="73417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Découragement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16" name="Rectangle 44"/>
            <p:cNvSpPr>
              <a:spLocks noChangeArrowheads="1"/>
            </p:cNvSpPr>
            <p:nvPr/>
          </p:nvSpPr>
          <p:spPr bwMode="auto">
            <a:xfrm>
              <a:off x="4396855" y="4401239"/>
              <a:ext cx="103874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Perte du discernement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7" name="Rectangle 55"/>
            <p:cNvSpPr>
              <a:spLocks noChangeArrowheads="1"/>
            </p:cNvSpPr>
            <p:nvPr/>
          </p:nvSpPr>
          <p:spPr bwMode="auto">
            <a:xfrm>
              <a:off x="3773015" y="3756025"/>
              <a:ext cx="9185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Confusion, mélange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29728" name="Rectangle 56"/>
            <p:cNvSpPr>
              <a:spLocks noChangeArrowheads="1"/>
            </p:cNvSpPr>
            <p:nvPr/>
          </p:nvSpPr>
          <p:spPr bwMode="auto">
            <a:xfrm>
              <a:off x="4806951" y="3949700"/>
              <a:ext cx="83997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Saturation, fatigue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23985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LES CONSÉQUENCES DE LA RUMEUR</a:t>
            </a:r>
          </a:p>
        </p:txBody>
      </p:sp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73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LE RISQUE DE DÉSINFORMATION, LES RUMEURS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3435350" y="2187575"/>
            <a:ext cx="558800" cy="835025"/>
          </a:xfrm>
          <a:custGeom>
            <a:avLst/>
            <a:gdLst>
              <a:gd name="T0" fmla="*/ 0 w 352"/>
              <a:gd name="T1" fmla="*/ 0 h 526"/>
              <a:gd name="T2" fmla="*/ 0 w 352"/>
              <a:gd name="T3" fmla="*/ 0 h 526"/>
              <a:gd name="T4" fmla="*/ 48 w 352"/>
              <a:gd name="T5" fmla="*/ 14 h 526"/>
              <a:gd name="T6" fmla="*/ 70 w 352"/>
              <a:gd name="T7" fmla="*/ 22 h 526"/>
              <a:gd name="T8" fmla="*/ 92 w 352"/>
              <a:gd name="T9" fmla="*/ 30 h 526"/>
              <a:gd name="T10" fmla="*/ 110 w 352"/>
              <a:gd name="T11" fmla="*/ 38 h 526"/>
              <a:gd name="T12" fmla="*/ 124 w 352"/>
              <a:gd name="T13" fmla="*/ 48 h 526"/>
              <a:gd name="T14" fmla="*/ 138 w 352"/>
              <a:gd name="T15" fmla="*/ 58 h 526"/>
              <a:gd name="T16" fmla="*/ 146 w 352"/>
              <a:gd name="T17" fmla="*/ 70 h 526"/>
              <a:gd name="T18" fmla="*/ 146 w 352"/>
              <a:gd name="T19" fmla="*/ 70 h 526"/>
              <a:gd name="T20" fmla="*/ 148 w 352"/>
              <a:gd name="T21" fmla="*/ 78 h 526"/>
              <a:gd name="T22" fmla="*/ 148 w 352"/>
              <a:gd name="T23" fmla="*/ 84 h 526"/>
              <a:gd name="T24" fmla="*/ 146 w 352"/>
              <a:gd name="T25" fmla="*/ 92 h 526"/>
              <a:gd name="T26" fmla="*/ 144 w 352"/>
              <a:gd name="T27" fmla="*/ 102 h 526"/>
              <a:gd name="T28" fmla="*/ 134 w 352"/>
              <a:gd name="T29" fmla="*/ 118 h 526"/>
              <a:gd name="T30" fmla="*/ 122 w 352"/>
              <a:gd name="T31" fmla="*/ 136 h 526"/>
              <a:gd name="T32" fmla="*/ 112 w 352"/>
              <a:gd name="T33" fmla="*/ 156 h 526"/>
              <a:gd name="T34" fmla="*/ 102 w 352"/>
              <a:gd name="T35" fmla="*/ 172 h 526"/>
              <a:gd name="T36" fmla="*/ 98 w 352"/>
              <a:gd name="T37" fmla="*/ 180 h 526"/>
              <a:gd name="T38" fmla="*/ 98 w 352"/>
              <a:gd name="T39" fmla="*/ 188 h 526"/>
              <a:gd name="T40" fmla="*/ 98 w 352"/>
              <a:gd name="T41" fmla="*/ 196 h 526"/>
              <a:gd name="T42" fmla="*/ 100 w 352"/>
              <a:gd name="T43" fmla="*/ 202 h 526"/>
              <a:gd name="T44" fmla="*/ 100 w 352"/>
              <a:gd name="T45" fmla="*/ 202 h 526"/>
              <a:gd name="T46" fmla="*/ 104 w 352"/>
              <a:gd name="T47" fmla="*/ 208 h 526"/>
              <a:gd name="T48" fmla="*/ 110 w 352"/>
              <a:gd name="T49" fmla="*/ 214 h 526"/>
              <a:gd name="T50" fmla="*/ 126 w 352"/>
              <a:gd name="T51" fmla="*/ 224 h 526"/>
              <a:gd name="T52" fmla="*/ 148 w 352"/>
              <a:gd name="T53" fmla="*/ 232 h 526"/>
              <a:gd name="T54" fmla="*/ 172 w 352"/>
              <a:gd name="T55" fmla="*/ 238 h 526"/>
              <a:gd name="T56" fmla="*/ 194 w 352"/>
              <a:gd name="T57" fmla="*/ 246 h 526"/>
              <a:gd name="T58" fmla="*/ 216 w 352"/>
              <a:gd name="T59" fmla="*/ 252 h 526"/>
              <a:gd name="T60" fmla="*/ 234 w 352"/>
              <a:gd name="T61" fmla="*/ 262 h 526"/>
              <a:gd name="T62" fmla="*/ 240 w 352"/>
              <a:gd name="T63" fmla="*/ 268 h 526"/>
              <a:gd name="T64" fmla="*/ 244 w 352"/>
              <a:gd name="T65" fmla="*/ 272 h 526"/>
              <a:gd name="T66" fmla="*/ 244 w 352"/>
              <a:gd name="T67" fmla="*/ 272 h 526"/>
              <a:gd name="T68" fmla="*/ 246 w 352"/>
              <a:gd name="T69" fmla="*/ 280 h 526"/>
              <a:gd name="T70" fmla="*/ 246 w 352"/>
              <a:gd name="T71" fmla="*/ 286 h 526"/>
              <a:gd name="T72" fmla="*/ 244 w 352"/>
              <a:gd name="T73" fmla="*/ 294 h 526"/>
              <a:gd name="T74" fmla="*/ 240 w 352"/>
              <a:gd name="T75" fmla="*/ 302 h 526"/>
              <a:gd name="T76" fmla="*/ 232 w 352"/>
              <a:gd name="T77" fmla="*/ 320 h 526"/>
              <a:gd name="T78" fmla="*/ 220 w 352"/>
              <a:gd name="T79" fmla="*/ 338 h 526"/>
              <a:gd name="T80" fmla="*/ 210 w 352"/>
              <a:gd name="T81" fmla="*/ 356 h 526"/>
              <a:gd name="T82" fmla="*/ 200 w 352"/>
              <a:gd name="T83" fmla="*/ 374 h 526"/>
              <a:gd name="T84" fmla="*/ 196 w 352"/>
              <a:gd name="T85" fmla="*/ 382 h 526"/>
              <a:gd name="T86" fmla="*/ 194 w 352"/>
              <a:gd name="T87" fmla="*/ 390 h 526"/>
              <a:gd name="T88" fmla="*/ 194 w 352"/>
              <a:gd name="T89" fmla="*/ 398 h 526"/>
              <a:gd name="T90" fmla="*/ 196 w 352"/>
              <a:gd name="T91" fmla="*/ 404 h 526"/>
              <a:gd name="T92" fmla="*/ 196 w 352"/>
              <a:gd name="T93" fmla="*/ 404 h 526"/>
              <a:gd name="T94" fmla="*/ 200 w 352"/>
              <a:gd name="T95" fmla="*/ 410 h 526"/>
              <a:gd name="T96" fmla="*/ 206 w 352"/>
              <a:gd name="T97" fmla="*/ 416 h 526"/>
              <a:gd name="T98" fmla="*/ 224 w 352"/>
              <a:gd name="T99" fmla="*/ 426 h 526"/>
              <a:gd name="T100" fmla="*/ 244 w 352"/>
              <a:gd name="T101" fmla="*/ 434 h 526"/>
              <a:gd name="T102" fmla="*/ 268 w 352"/>
              <a:gd name="T103" fmla="*/ 440 h 526"/>
              <a:gd name="T104" fmla="*/ 290 w 352"/>
              <a:gd name="T105" fmla="*/ 448 h 526"/>
              <a:gd name="T106" fmla="*/ 312 w 352"/>
              <a:gd name="T107" fmla="*/ 456 h 526"/>
              <a:gd name="T108" fmla="*/ 330 w 352"/>
              <a:gd name="T109" fmla="*/ 464 h 526"/>
              <a:gd name="T110" fmla="*/ 336 w 352"/>
              <a:gd name="T111" fmla="*/ 470 h 526"/>
              <a:gd name="T112" fmla="*/ 342 w 352"/>
              <a:gd name="T113" fmla="*/ 474 h 526"/>
              <a:gd name="T114" fmla="*/ 342 w 352"/>
              <a:gd name="T115" fmla="*/ 474 h 526"/>
              <a:gd name="T116" fmla="*/ 348 w 352"/>
              <a:gd name="T117" fmla="*/ 486 h 526"/>
              <a:gd name="T118" fmla="*/ 352 w 352"/>
              <a:gd name="T119" fmla="*/ 500 h 526"/>
              <a:gd name="T120" fmla="*/ 352 w 352"/>
              <a:gd name="T121" fmla="*/ 512 h 526"/>
              <a:gd name="T122" fmla="*/ 352 w 352"/>
              <a:gd name="T123" fmla="*/ 526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2" h="526">
                <a:moveTo>
                  <a:pt x="0" y="0"/>
                </a:moveTo>
                <a:lnTo>
                  <a:pt x="0" y="0"/>
                </a:lnTo>
                <a:lnTo>
                  <a:pt x="48" y="14"/>
                </a:lnTo>
                <a:lnTo>
                  <a:pt x="70" y="22"/>
                </a:lnTo>
                <a:lnTo>
                  <a:pt x="92" y="30"/>
                </a:lnTo>
                <a:lnTo>
                  <a:pt x="110" y="38"/>
                </a:lnTo>
                <a:lnTo>
                  <a:pt x="124" y="48"/>
                </a:lnTo>
                <a:lnTo>
                  <a:pt x="138" y="58"/>
                </a:lnTo>
                <a:lnTo>
                  <a:pt x="146" y="70"/>
                </a:lnTo>
                <a:lnTo>
                  <a:pt x="146" y="70"/>
                </a:lnTo>
                <a:lnTo>
                  <a:pt x="148" y="78"/>
                </a:lnTo>
                <a:lnTo>
                  <a:pt x="148" y="84"/>
                </a:lnTo>
                <a:lnTo>
                  <a:pt x="146" y="92"/>
                </a:lnTo>
                <a:lnTo>
                  <a:pt x="144" y="102"/>
                </a:lnTo>
                <a:lnTo>
                  <a:pt x="134" y="118"/>
                </a:lnTo>
                <a:lnTo>
                  <a:pt x="122" y="136"/>
                </a:lnTo>
                <a:lnTo>
                  <a:pt x="112" y="156"/>
                </a:lnTo>
                <a:lnTo>
                  <a:pt x="102" y="172"/>
                </a:lnTo>
                <a:lnTo>
                  <a:pt x="98" y="180"/>
                </a:lnTo>
                <a:lnTo>
                  <a:pt x="98" y="188"/>
                </a:lnTo>
                <a:lnTo>
                  <a:pt x="98" y="196"/>
                </a:lnTo>
                <a:lnTo>
                  <a:pt x="100" y="202"/>
                </a:lnTo>
                <a:lnTo>
                  <a:pt x="100" y="202"/>
                </a:lnTo>
                <a:lnTo>
                  <a:pt x="104" y="208"/>
                </a:lnTo>
                <a:lnTo>
                  <a:pt x="110" y="214"/>
                </a:lnTo>
                <a:lnTo>
                  <a:pt x="126" y="224"/>
                </a:lnTo>
                <a:lnTo>
                  <a:pt x="148" y="232"/>
                </a:lnTo>
                <a:lnTo>
                  <a:pt x="172" y="238"/>
                </a:lnTo>
                <a:lnTo>
                  <a:pt x="194" y="246"/>
                </a:lnTo>
                <a:lnTo>
                  <a:pt x="216" y="252"/>
                </a:lnTo>
                <a:lnTo>
                  <a:pt x="234" y="262"/>
                </a:lnTo>
                <a:lnTo>
                  <a:pt x="240" y="268"/>
                </a:lnTo>
                <a:lnTo>
                  <a:pt x="244" y="272"/>
                </a:lnTo>
                <a:lnTo>
                  <a:pt x="244" y="272"/>
                </a:lnTo>
                <a:lnTo>
                  <a:pt x="246" y="280"/>
                </a:lnTo>
                <a:lnTo>
                  <a:pt x="246" y="286"/>
                </a:lnTo>
                <a:lnTo>
                  <a:pt x="244" y="294"/>
                </a:lnTo>
                <a:lnTo>
                  <a:pt x="240" y="302"/>
                </a:lnTo>
                <a:lnTo>
                  <a:pt x="232" y="320"/>
                </a:lnTo>
                <a:lnTo>
                  <a:pt x="220" y="338"/>
                </a:lnTo>
                <a:lnTo>
                  <a:pt x="210" y="356"/>
                </a:lnTo>
                <a:lnTo>
                  <a:pt x="200" y="374"/>
                </a:lnTo>
                <a:lnTo>
                  <a:pt x="196" y="382"/>
                </a:lnTo>
                <a:lnTo>
                  <a:pt x="194" y="390"/>
                </a:lnTo>
                <a:lnTo>
                  <a:pt x="194" y="398"/>
                </a:lnTo>
                <a:lnTo>
                  <a:pt x="196" y="404"/>
                </a:lnTo>
                <a:lnTo>
                  <a:pt x="196" y="404"/>
                </a:lnTo>
                <a:lnTo>
                  <a:pt x="200" y="410"/>
                </a:lnTo>
                <a:lnTo>
                  <a:pt x="206" y="416"/>
                </a:lnTo>
                <a:lnTo>
                  <a:pt x="224" y="426"/>
                </a:lnTo>
                <a:lnTo>
                  <a:pt x="244" y="434"/>
                </a:lnTo>
                <a:lnTo>
                  <a:pt x="268" y="440"/>
                </a:lnTo>
                <a:lnTo>
                  <a:pt x="290" y="448"/>
                </a:lnTo>
                <a:lnTo>
                  <a:pt x="312" y="456"/>
                </a:lnTo>
                <a:lnTo>
                  <a:pt x="330" y="464"/>
                </a:lnTo>
                <a:lnTo>
                  <a:pt x="336" y="470"/>
                </a:lnTo>
                <a:lnTo>
                  <a:pt x="342" y="474"/>
                </a:lnTo>
                <a:lnTo>
                  <a:pt x="342" y="474"/>
                </a:lnTo>
                <a:lnTo>
                  <a:pt x="348" y="486"/>
                </a:lnTo>
                <a:lnTo>
                  <a:pt x="352" y="500"/>
                </a:lnTo>
                <a:lnTo>
                  <a:pt x="352" y="512"/>
                </a:lnTo>
                <a:lnTo>
                  <a:pt x="352" y="526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946525" y="2987675"/>
            <a:ext cx="101600" cy="107950"/>
          </a:xfrm>
          <a:custGeom>
            <a:avLst/>
            <a:gdLst>
              <a:gd name="T0" fmla="*/ 22 w 64"/>
              <a:gd name="T1" fmla="*/ 68 h 68"/>
              <a:gd name="T2" fmla="*/ 0 w 64"/>
              <a:gd name="T3" fmla="*/ 0 h 68"/>
              <a:gd name="T4" fmla="*/ 30 w 64"/>
              <a:gd name="T5" fmla="*/ 18 h 68"/>
              <a:gd name="T6" fmla="*/ 64 w 64"/>
              <a:gd name="T7" fmla="*/ 8 h 68"/>
              <a:gd name="T8" fmla="*/ 22 w 64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8">
                <a:moveTo>
                  <a:pt x="22" y="68"/>
                </a:moveTo>
                <a:lnTo>
                  <a:pt x="0" y="0"/>
                </a:lnTo>
                <a:lnTo>
                  <a:pt x="30" y="18"/>
                </a:lnTo>
                <a:lnTo>
                  <a:pt x="64" y="8"/>
                </a:lnTo>
                <a:lnTo>
                  <a:pt x="22" y="68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3946525" y="2987675"/>
            <a:ext cx="101600" cy="107950"/>
          </a:xfrm>
          <a:custGeom>
            <a:avLst/>
            <a:gdLst>
              <a:gd name="T0" fmla="*/ 22 w 64"/>
              <a:gd name="T1" fmla="*/ 68 h 68"/>
              <a:gd name="T2" fmla="*/ 0 w 64"/>
              <a:gd name="T3" fmla="*/ 0 h 68"/>
              <a:gd name="T4" fmla="*/ 30 w 64"/>
              <a:gd name="T5" fmla="*/ 18 h 68"/>
              <a:gd name="T6" fmla="*/ 64 w 64"/>
              <a:gd name="T7" fmla="*/ 8 h 68"/>
              <a:gd name="T8" fmla="*/ 22 w 64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8">
                <a:moveTo>
                  <a:pt x="22" y="68"/>
                </a:moveTo>
                <a:lnTo>
                  <a:pt x="0" y="0"/>
                </a:lnTo>
                <a:lnTo>
                  <a:pt x="30" y="18"/>
                </a:lnTo>
                <a:lnTo>
                  <a:pt x="64" y="8"/>
                </a:lnTo>
                <a:lnTo>
                  <a:pt x="22" y="68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4400550" y="2136775"/>
            <a:ext cx="396875" cy="917575"/>
          </a:xfrm>
          <a:custGeom>
            <a:avLst/>
            <a:gdLst>
              <a:gd name="T0" fmla="*/ 202 w 250"/>
              <a:gd name="T1" fmla="*/ 0 h 578"/>
              <a:gd name="T2" fmla="*/ 202 w 250"/>
              <a:gd name="T3" fmla="*/ 0 h 578"/>
              <a:gd name="T4" fmla="*/ 224 w 250"/>
              <a:gd name="T5" fmla="*/ 36 h 578"/>
              <a:gd name="T6" fmla="*/ 234 w 250"/>
              <a:gd name="T7" fmla="*/ 54 h 578"/>
              <a:gd name="T8" fmla="*/ 242 w 250"/>
              <a:gd name="T9" fmla="*/ 72 h 578"/>
              <a:gd name="T10" fmla="*/ 248 w 250"/>
              <a:gd name="T11" fmla="*/ 88 h 578"/>
              <a:gd name="T12" fmla="*/ 250 w 250"/>
              <a:gd name="T13" fmla="*/ 104 h 578"/>
              <a:gd name="T14" fmla="*/ 250 w 250"/>
              <a:gd name="T15" fmla="*/ 118 h 578"/>
              <a:gd name="T16" fmla="*/ 246 w 250"/>
              <a:gd name="T17" fmla="*/ 132 h 578"/>
              <a:gd name="T18" fmla="*/ 246 w 250"/>
              <a:gd name="T19" fmla="*/ 132 h 578"/>
              <a:gd name="T20" fmla="*/ 242 w 250"/>
              <a:gd name="T21" fmla="*/ 138 h 578"/>
              <a:gd name="T22" fmla="*/ 236 w 250"/>
              <a:gd name="T23" fmla="*/ 144 h 578"/>
              <a:gd name="T24" fmla="*/ 218 w 250"/>
              <a:gd name="T25" fmla="*/ 152 h 578"/>
              <a:gd name="T26" fmla="*/ 198 w 250"/>
              <a:gd name="T27" fmla="*/ 160 h 578"/>
              <a:gd name="T28" fmla="*/ 174 w 250"/>
              <a:gd name="T29" fmla="*/ 166 h 578"/>
              <a:gd name="T30" fmla="*/ 150 w 250"/>
              <a:gd name="T31" fmla="*/ 174 h 578"/>
              <a:gd name="T32" fmla="*/ 128 w 250"/>
              <a:gd name="T33" fmla="*/ 182 h 578"/>
              <a:gd name="T34" fmla="*/ 112 w 250"/>
              <a:gd name="T35" fmla="*/ 190 h 578"/>
              <a:gd name="T36" fmla="*/ 106 w 250"/>
              <a:gd name="T37" fmla="*/ 196 h 578"/>
              <a:gd name="T38" fmla="*/ 102 w 250"/>
              <a:gd name="T39" fmla="*/ 202 h 578"/>
              <a:gd name="T40" fmla="*/ 102 w 250"/>
              <a:gd name="T41" fmla="*/ 202 h 578"/>
              <a:gd name="T42" fmla="*/ 98 w 250"/>
              <a:gd name="T43" fmla="*/ 208 h 578"/>
              <a:gd name="T44" fmla="*/ 98 w 250"/>
              <a:gd name="T45" fmla="*/ 216 h 578"/>
              <a:gd name="T46" fmla="*/ 100 w 250"/>
              <a:gd name="T47" fmla="*/ 224 h 578"/>
              <a:gd name="T48" fmla="*/ 104 w 250"/>
              <a:gd name="T49" fmla="*/ 232 h 578"/>
              <a:gd name="T50" fmla="*/ 112 w 250"/>
              <a:gd name="T51" fmla="*/ 250 h 578"/>
              <a:gd name="T52" fmla="*/ 124 w 250"/>
              <a:gd name="T53" fmla="*/ 268 h 578"/>
              <a:gd name="T54" fmla="*/ 134 w 250"/>
              <a:gd name="T55" fmla="*/ 286 h 578"/>
              <a:gd name="T56" fmla="*/ 144 w 250"/>
              <a:gd name="T57" fmla="*/ 304 h 578"/>
              <a:gd name="T58" fmla="*/ 146 w 250"/>
              <a:gd name="T59" fmla="*/ 312 h 578"/>
              <a:gd name="T60" fmla="*/ 148 w 250"/>
              <a:gd name="T61" fmla="*/ 320 h 578"/>
              <a:gd name="T62" fmla="*/ 148 w 250"/>
              <a:gd name="T63" fmla="*/ 328 h 578"/>
              <a:gd name="T64" fmla="*/ 146 w 250"/>
              <a:gd name="T65" fmla="*/ 334 h 578"/>
              <a:gd name="T66" fmla="*/ 146 w 250"/>
              <a:gd name="T67" fmla="*/ 334 h 578"/>
              <a:gd name="T68" fmla="*/ 142 w 250"/>
              <a:gd name="T69" fmla="*/ 340 h 578"/>
              <a:gd name="T70" fmla="*/ 136 w 250"/>
              <a:gd name="T71" fmla="*/ 346 h 578"/>
              <a:gd name="T72" fmla="*/ 118 w 250"/>
              <a:gd name="T73" fmla="*/ 354 h 578"/>
              <a:gd name="T74" fmla="*/ 96 w 250"/>
              <a:gd name="T75" fmla="*/ 362 h 578"/>
              <a:gd name="T76" fmla="*/ 74 w 250"/>
              <a:gd name="T77" fmla="*/ 368 h 578"/>
              <a:gd name="T78" fmla="*/ 50 w 250"/>
              <a:gd name="T79" fmla="*/ 376 h 578"/>
              <a:gd name="T80" fmla="*/ 28 w 250"/>
              <a:gd name="T81" fmla="*/ 384 h 578"/>
              <a:gd name="T82" fmla="*/ 12 w 250"/>
              <a:gd name="T83" fmla="*/ 392 h 578"/>
              <a:gd name="T84" fmla="*/ 6 w 250"/>
              <a:gd name="T85" fmla="*/ 398 h 578"/>
              <a:gd name="T86" fmla="*/ 2 w 250"/>
              <a:gd name="T87" fmla="*/ 404 h 578"/>
              <a:gd name="T88" fmla="*/ 2 w 250"/>
              <a:gd name="T89" fmla="*/ 404 h 578"/>
              <a:gd name="T90" fmla="*/ 0 w 250"/>
              <a:gd name="T91" fmla="*/ 410 h 578"/>
              <a:gd name="T92" fmla="*/ 0 w 250"/>
              <a:gd name="T93" fmla="*/ 418 h 578"/>
              <a:gd name="T94" fmla="*/ 0 w 250"/>
              <a:gd name="T95" fmla="*/ 426 h 578"/>
              <a:gd name="T96" fmla="*/ 4 w 250"/>
              <a:gd name="T97" fmla="*/ 434 h 578"/>
              <a:gd name="T98" fmla="*/ 12 w 250"/>
              <a:gd name="T99" fmla="*/ 450 h 578"/>
              <a:gd name="T100" fmla="*/ 22 w 250"/>
              <a:gd name="T101" fmla="*/ 468 h 578"/>
              <a:gd name="T102" fmla="*/ 32 w 250"/>
              <a:gd name="T103" fmla="*/ 486 h 578"/>
              <a:gd name="T104" fmla="*/ 42 w 250"/>
              <a:gd name="T105" fmla="*/ 504 h 578"/>
              <a:gd name="T106" fmla="*/ 46 w 250"/>
              <a:gd name="T107" fmla="*/ 520 h 578"/>
              <a:gd name="T108" fmla="*/ 48 w 250"/>
              <a:gd name="T109" fmla="*/ 528 h 578"/>
              <a:gd name="T110" fmla="*/ 46 w 250"/>
              <a:gd name="T111" fmla="*/ 536 h 578"/>
              <a:gd name="T112" fmla="*/ 46 w 250"/>
              <a:gd name="T113" fmla="*/ 536 h 578"/>
              <a:gd name="T114" fmla="*/ 42 w 250"/>
              <a:gd name="T115" fmla="*/ 548 h 578"/>
              <a:gd name="T116" fmla="*/ 34 w 250"/>
              <a:gd name="T117" fmla="*/ 558 h 578"/>
              <a:gd name="T118" fmla="*/ 24 w 250"/>
              <a:gd name="T119" fmla="*/ 568 h 578"/>
              <a:gd name="T120" fmla="*/ 12 w 250"/>
              <a:gd name="T121" fmla="*/ 578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" h="578">
                <a:moveTo>
                  <a:pt x="202" y="0"/>
                </a:moveTo>
                <a:lnTo>
                  <a:pt x="202" y="0"/>
                </a:lnTo>
                <a:lnTo>
                  <a:pt x="224" y="36"/>
                </a:lnTo>
                <a:lnTo>
                  <a:pt x="234" y="54"/>
                </a:lnTo>
                <a:lnTo>
                  <a:pt x="242" y="72"/>
                </a:lnTo>
                <a:lnTo>
                  <a:pt x="248" y="88"/>
                </a:lnTo>
                <a:lnTo>
                  <a:pt x="250" y="104"/>
                </a:lnTo>
                <a:lnTo>
                  <a:pt x="250" y="118"/>
                </a:lnTo>
                <a:lnTo>
                  <a:pt x="246" y="132"/>
                </a:lnTo>
                <a:lnTo>
                  <a:pt x="246" y="132"/>
                </a:lnTo>
                <a:lnTo>
                  <a:pt x="242" y="138"/>
                </a:lnTo>
                <a:lnTo>
                  <a:pt x="236" y="144"/>
                </a:lnTo>
                <a:lnTo>
                  <a:pt x="218" y="152"/>
                </a:lnTo>
                <a:lnTo>
                  <a:pt x="198" y="160"/>
                </a:lnTo>
                <a:lnTo>
                  <a:pt x="174" y="166"/>
                </a:lnTo>
                <a:lnTo>
                  <a:pt x="150" y="174"/>
                </a:lnTo>
                <a:lnTo>
                  <a:pt x="128" y="182"/>
                </a:lnTo>
                <a:lnTo>
                  <a:pt x="112" y="190"/>
                </a:lnTo>
                <a:lnTo>
                  <a:pt x="106" y="196"/>
                </a:lnTo>
                <a:lnTo>
                  <a:pt x="102" y="202"/>
                </a:lnTo>
                <a:lnTo>
                  <a:pt x="102" y="202"/>
                </a:lnTo>
                <a:lnTo>
                  <a:pt x="98" y="208"/>
                </a:lnTo>
                <a:lnTo>
                  <a:pt x="98" y="216"/>
                </a:lnTo>
                <a:lnTo>
                  <a:pt x="100" y="224"/>
                </a:lnTo>
                <a:lnTo>
                  <a:pt x="104" y="232"/>
                </a:lnTo>
                <a:lnTo>
                  <a:pt x="112" y="250"/>
                </a:lnTo>
                <a:lnTo>
                  <a:pt x="124" y="268"/>
                </a:lnTo>
                <a:lnTo>
                  <a:pt x="134" y="286"/>
                </a:lnTo>
                <a:lnTo>
                  <a:pt x="144" y="304"/>
                </a:lnTo>
                <a:lnTo>
                  <a:pt x="146" y="312"/>
                </a:lnTo>
                <a:lnTo>
                  <a:pt x="148" y="320"/>
                </a:lnTo>
                <a:lnTo>
                  <a:pt x="148" y="328"/>
                </a:lnTo>
                <a:lnTo>
                  <a:pt x="146" y="334"/>
                </a:lnTo>
                <a:lnTo>
                  <a:pt x="146" y="334"/>
                </a:lnTo>
                <a:lnTo>
                  <a:pt x="142" y="340"/>
                </a:lnTo>
                <a:lnTo>
                  <a:pt x="136" y="346"/>
                </a:lnTo>
                <a:lnTo>
                  <a:pt x="118" y="354"/>
                </a:lnTo>
                <a:lnTo>
                  <a:pt x="96" y="362"/>
                </a:lnTo>
                <a:lnTo>
                  <a:pt x="74" y="368"/>
                </a:lnTo>
                <a:lnTo>
                  <a:pt x="50" y="376"/>
                </a:lnTo>
                <a:lnTo>
                  <a:pt x="28" y="384"/>
                </a:lnTo>
                <a:lnTo>
                  <a:pt x="12" y="392"/>
                </a:lnTo>
                <a:lnTo>
                  <a:pt x="6" y="398"/>
                </a:lnTo>
                <a:lnTo>
                  <a:pt x="2" y="404"/>
                </a:lnTo>
                <a:lnTo>
                  <a:pt x="2" y="404"/>
                </a:lnTo>
                <a:lnTo>
                  <a:pt x="0" y="410"/>
                </a:lnTo>
                <a:lnTo>
                  <a:pt x="0" y="418"/>
                </a:lnTo>
                <a:lnTo>
                  <a:pt x="0" y="426"/>
                </a:lnTo>
                <a:lnTo>
                  <a:pt x="4" y="434"/>
                </a:lnTo>
                <a:lnTo>
                  <a:pt x="12" y="450"/>
                </a:lnTo>
                <a:lnTo>
                  <a:pt x="22" y="468"/>
                </a:lnTo>
                <a:lnTo>
                  <a:pt x="32" y="486"/>
                </a:lnTo>
                <a:lnTo>
                  <a:pt x="42" y="504"/>
                </a:lnTo>
                <a:lnTo>
                  <a:pt x="46" y="520"/>
                </a:lnTo>
                <a:lnTo>
                  <a:pt x="48" y="528"/>
                </a:lnTo>
                <a:lnTo>
                  <a:pt x="46" y="536"/>
                </a:lnTo>
                <a:lnTo>
                  <a:pt x="46" y="536"/>
                </a:lnTo>
                <a:lnTo>
                  <a:pt x="42" y="548"/>
                </a:lnTo>
                <a:lnTo>
                  <a:pt x="34" y="558"/>
                </a:lnTo>
                <a:lnTo>
                  <a:pt x="24" y="568"/>
                </a:lnTo>
                <a:lnTo>
                  <a:pt x="12" y="578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4352925" y="3003550"/>
            <a:ext cx="127000" cy="101600"/>
          </a:xfrm>
          <a:custGeom>
            <a:avLst/>
            <a:gdLst>
              <a:gd name="T0" fmla="*/ 0 w 80"/>
              <a:gd name="T1" fmla="*/ 64 h 64"/>
              <a:gd name="T2" fmla="*/ 36 w 80"/>
              <a:gd name="T3" fmla="*/ 0 h 64"/>
              <a:gd name="T4" fmla="*/ 44 w 80"/>
              <a:gd name="T5" fmla="*/ 30 h 64"/>
              <a:gd name="T6" fmla="*/ 80 w 80"/>
              <a:gd name="T7" fmla="*/ 40 h 64"/>
              <a:gd name="T8" fmla="*/ 0 w 80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4">
                <a:moveTo>
                  <a:pt x="0" y="64"/>
                </a:moveTo>
                <a:lnTo>
                  <a:pt x="36" y="0"/>
                </a:lnTo>
                <a:lnTo>
                  <a:pt x="44" y="30"/>
                </a:lnTo>
                <a:lnTo>
                  <a:pt x="80" y="40"/>
                </a:lnTo>
                <a:lnTo>
                  <a:pt x="0" y="64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4352925" y="3003550"/>
            <a:ext cx="127000" cy="101600"/>
          </a:xfrm>
          <a:custGeom>
            <a:avLst/>
            <a:gdLst>
              <a:gd name="T0" fmla="*/ 0 w 80"/>
              <a:gd name="T1" fmla="*/ 64 h 64"/>
              <a:gd name="T2" fmla="*/ 36 w 80"/>
              <a:gd name="T3" fmla="*/ 0 h 64"/>
              <a:gd name="T4" fmla="*/ 44 w 80"/>
              <a:gd name="T5" fmla="*/ 30 h 64"/>
              <a:gd name="T6" fmla="*/ 80 w 80"/>
              <a:gd name="T7" fmla="*/ 40 h 64"/>
              <a:gd name="T8" fmla="*/ 0 w 80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64">
                <a:moveTo>
                  <a:pt x="0" y="64"/>
                </a:moveTo>
                <a:lnTo>
                  <a:pt x="36" y="0"/>
                </a:lnTo>
                <a:lnTo>
                  <a:pt x="44" y="30"/>
                </a:lnTo>
                <a:lnTo>
                  <a:pt x="80" y="40"/>
                </a:lnTo>
                <a:lnTo>
                  <a:pt x="0" y="64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3416300" y="3943350"/>
            <a:ext cx="558800" cy="825500"/>
          </a:xfrm>
          <a:custGeom>
            <a:avLst/>
            <a:gdLst>
              <a:gd name="T0" fmla="*/ 0 w 352"/>
              <a:gd name="T1" fmla="*/ 520 h 520"/>
              <a:gd name="T2" fmla="*/ 0 w 352"/>
              <a:gd name="T3" fmla="*/ 520 h 520"/>
              <a:gd name="T4" fmla="*/ 46 w 352"/>
              <a:gd name="T5" fmla="*/ 504 h 520"/>
              <a:gd name="T6" fmla="*/ 90 w 352"/>
              <a:gd name="T7" fmla="*/ 490 h 520"/>
              <a:gd name="T8" fmla="*/ 108 w 352"/>
              <a:gd name="T9" fmla="*/ 480 h 520"/>
              <a:gd name="T10" fmla="*/ 124 w 352"/>
              <a:gd name="T11" fmla="*/ 472 h 520"/>
              <a:gd name="T12" fmla="*/ 136 w 352"/>
              <a:gd name="T13" fmla="*/ 460 h 520"/>
              <a:gd name="T14" fmla="*/ 144 w 352"/>
              <a:gd name="T15" fmla="*/ 448 h 520"/>
              <a:gd name="T16" fmla="*/ 144 w 352"/>
              <a:gd name="T17" fmla="*/ 448 h 520"/>
              <a:gd name="T18" fmla="*/ 146 w 352"/>
              <a:gd name="T19" fmla="*/ 442 h 520"/>
              <a:gd name="T20" fmla="*/ 146 w 352"/>
              <a:gd name="T21" fmla="*/ 434 h 520"/>
              <a:gd name="T22" fmla="*/ 144 w 352"/>
              <a:gd name="T23" fmla="*/ 428 h 520"/>
              <a:gd name="T24" fmla="*/ 140 w 352"/>
              <a:gd name="T25" fmla="*/ 418 h 520"/>
              <a:gd name="T26" fmla="*/ 132 w 352"/>
              <a:gd name="T27" fmla="*/ 402 h 520"/>
              <a:gd name="T28" fmla="*/ 120 w 352"/>
              <a:gd name="T29" fmla="*/ 384 h 520"/>
              <a:gd name="T30" fmla="*/ 108 w 352"/>
              <a:gd name="T31" fmla="*/ 366 h 520"/>
              <a:gd name="T32" fmla="*/ 100 w 352"/>
              <a:gd name="T33" fmla="*/ 348 h 520"/>
              <a:gd name="T34" fmla="*/ 96 w 352"/>
              <a:gd name="T35" fmla="*/ 340 h 520"/>
              <a:gd name="T36" fmla="*/ 94 w 352"/>
              <a:gd name="T37" fmla="*/ 332 h 520"/>
              <a:gd name="T38" fmla="*/ 94 w 352"/>
              <a:gd name="T39" fmla="*/ 326 h 520"/>
              <a:gd name="T40" fmla="*/ 96 w 352"/>
              <a:gd name="T41" fmla="*/ 318 h 520"/>
              <a:gd name="T42" fmla="*/ 96 w 352"/>
              <a:gd name="T43" fmla="*/ 318 h 520"/>
              <a:gd name="T44" fmla="*/ 102 w 352"/>
              <a:gd name="T45" fmla="*/ 312 h 520"/>
              <a:gd name="T46" fmla="*/ 108 w 352"/>
              <a:gd name="T47" fmla="*/ 308 h 520"/>
              <a:gd name="T48" fmla="*/ 124 w 352"/>
              <a:gd name="T49" fmla="*/ 298 h 520"/>
              <a:gd name="T50" fmla="*/ 146 w 352"/>
              <a:gd name="T51" fmla="*/ 290 h 520"/>
              <a:gd name="T52" fmla="*/ 170 w 352"/>
              <a:gd name="T53" fmla="*/ 284 h 520"/>
              <a:gd name="T54" fmla="*/ 194 w 352"/>
              <a:gd name="T55" fmla="*/ 278 h 520"/>
              <a:gd name="T56" fmla="*/ 214 w 352"/>
              <a:gd name="T57" fmla="*/ 270 h 520"/>
              <a:gd name="T58" fmla="*/ 232 w 352"/>
              <a:gd name="T59" fmla="*/ 260 h 520"/>
              <a:gd name="T60" fmla="*/ 238 w 352"/>
              <a:gd name="T61" fmla="*/ 256 h 520"/>
              <a:gd name="T62" fmla="*/ 242 w 352"/>
              <a:gd name="T63" fmla="*/ 250 h 520"/>
              <a:gd name="T64" fmla="*/ 242 w 352"/>
              <a:gd name="T65" fmla="*/ 250 h 520"/>
              <a:gd name="T66" fmla="*/ 244 w 352"/>
              <a:gd name="T67" fmla="*/ 242 h 520"/>
              <a:gd name="T68" fmla="*/ 244 w 352"/>
              <a:gd name="T69" fmla="*/ 236 h 520"/>
              <a:gd name="T70" fmla="*/ 242 w 352"/>
              <a:gd name="T71" fmla="*/ 228 h 520"/>
              <a:gd name="T72" fmla="*/ 240 w 352"/>
              <a:gd name="T73" fmla="*/ 220 h 520"/>
              <a:gd name="T74" fmla="*/ 230 w 352"/>
              <a:gd name="T75" fmla="*/ 202 h 520"/>
              <a:gd name="T76" fmla="*/ 218 w 352"/>
              <a:gd name="T77" fmla="*/ 184 h 520"/>
              <a:gd name="T78" fmla="*/ 206 w 352"/>
              <a:gd name="T79" fmla="*/ 166 h 520"/>
              <a:gd name="T80" fmla="*/ 198 w 352"/>
              <a:gd name="T81" fmla="*/ 150 h 520"/>
              <a:gd name="T82" fmla="*/ 194 w 352"/>
              <a:gd name="T83" fmla="*/ 140 h 520"/>
              <a:gd name="T84" fmla="*/ 192 w 352"/>
              <a:gd name="T85" fmla="*/ 134 h 520"/>
              <a:gd name="T86" fmla="*/ 192 w 352"/>
              <a:gd name="T87" fmla="*/ 126 h 520"/>
              <a:gd name="T88" fmla="*/ 194 w 352"/>
              <a:gd name="T89" fmla="*/ 120 h 520"/>
              <a:gd name="T90" fmla="*/ 194 w 352"/>
              <a:gd name="T91" fmla="*/ 120 h 520"/>
              <a:gd name="T92" fmla="*/ 198 w 352"/>
              <a:gd name="T93" fmla="*/ 114 h 520"/>
              <a:gd name="T94" fmla="*/ 204 w 352"/>
              <a:gd name="T95" fmla="*/ 108 h 520"/>
              <a:gd name="T96" fmla="*/ 220 w 352"/>
              <a:gd name="T97" fmla="*/ 100 h 520"/>
              <a:gd name="T98" fmla="*/ 242 w 352"/>
              <a:gd name="T99" fmla="*/ 92 h 520"/>
              <a:gd name="T100" fmla="*/ 264 w 352"/>
              <a:gd name="T101" fmla="*/ 84 h 520"/>
              <a:gd name="T102" fmla="*/ 288 w 352"/>
              <a:gd name="T103" fmla="*/ 78 h 520"/>
              <a:gd name="T104" fmla="*/ 310 w 352"/>
              <a:gd name="T105" fmla="*/ 70 h 520"/>
              <a:gd name="T106" fmla="*/ 328 w 352"/>
              <a:gd name="T107" fmla="*/ 60 h 520"/>
              <a:gd name="T108" fmla="*/ 334 w 352"/>
              <a:gd name="T109" fmla="*/ 56 h 520"/>
              <a:gd name="T110" fmla="*/ 340 w 352"/>
              <a:gd name="T111" fmla="*/ 50 h 520"/>
              <a:gd name="T112" fmla="*/ 340 w 352"/>
              <a:gd name="T113" fmla="*/ 50 h 520"/>
              <a:gd name="T114" fmla="*/ 346 w 352"/>
              <a:gd name="T115" fmla="*/ 38 h 520"/>
              <a:gd name="T116" fmla="*/ 350 w 352"/>
              <a:gd name="T117" fmla="*/ 26 h 520"/>
              <a:gd name="T118" fmla="*/ 352 w 352"/>
              <a:gd name="T119" fmla="*/ 12 h 520"/>
              <a:gd name="T120" fmla="*/ 350 w 352"/>
              <a:gd name="T121" fmla="*/ 0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2" h="520">
                <a:moveTo>
                  <a:pt x="0" y="520"/>
                </a:moveTo>
                <a:lnTo>
                  <a:pt x="0" y="520"/>
                </a:lnTo>
                <a:lnTo>
                  <a:pt x="46" y="504"/>
                </a:lnTo>
                <a:lnTo>
                  <a:pt x="90" y="490"/>
                </a:lnTo>
                <a:lnTo>
                  <a:pt x="108" y="480"/>
                </a:lnTo>
                <a:lnTo>
                  <a:pt x="124" y="472"/>
                </a:lnTo>
                <a:lnTo>
                  <a:pt x="136" y="460"/>
                </a:lnTo>
                <a:lnTo>
                  <a:pt x="144" y="448"/>
                </a:lnTo>
                <a:lnTo>
                  <a:pt x="144" y="448"/>
                </a:lnTo>
                <a:lnTo>
                  <a:pt x="146" y="442"/>
                </a:lnTo>
                <a:lnTo>
                  <a:pt x="146" y="434"/>
                </a:lnTo>
                <a:lnTo>
                  <a:pt x="144" y="428"/>
                </a:lnTo>
                <a:lnTo>
                  <a:pt x="140" y="418"/>
                </a:lnTo>
                <a:lnTo>
                  <a:pt x="132" y="402"/>
                </a:lnTo>
                <a:lnTo>
                  <a:pt x="120" y="384"/>
                </a:lnTo>
                <a:lnTo>
                  <a:pt x="108" y="366"/>
                </a:lnTo>
                <a:lnTo>
                  <a:pt x="100" y="348"/>
                </a:lnTo>
                <a:lnTo>
                  <a:pt x="96" y="340"/>
                </a:lnTo>
                <a:lnTo>
                  <a:pt x="94" y="332"/>
                </a:lnTo>
                <a:lnTo>
                  <a:pt x="94" y="326"/>
                </a:lnTo>
                <a:lnTo>
                  <a:pt x="96" y="318"/>
                </a:lnTo>
                <a:lnTo>
                  <a:pt x="96" y="318"/>
                </a:lnTo>
                <a:lnTo>
                  <a:pt x="102" y="312"/>
                </a:lnTo>
                <a:lnTo>
                  <a:pt x="108" y="308"/>
                </a:lnTo>
                <a:lnTo>
                  <a:pt x="124" y="298"/>
                </a:lnTo>
                <a:lnTo>
                  <a:pt x="146" y="290"/>
                </a:lnTo>
                <a:lnTo>
                  <a:pt x="170" y="284"/>
                </a:lnTo>
                <a:lnTo>
                  <a:pt x="194" y="278"/>
                </a:lnTo>
                <a:lnTo>
                  <a:pt x="214" y="270"/>
                </a:lnTo>
                <a:lnTo>
                  <a:pt x="232" y="260"/>
                </a:lnTo>
                <a:lnTo>
                  <a:pt x="238" y="256"/>
                </a:lnTo>
                <a:lnTo>
                  <a:pt x="242" y="250"/>
                </a:lnTo>
                <a:lnTo>
                  <a:pt x="242" y="250"/>
                </a:lnTo>
                <a:lnTo>
                  <a:pt x="244" y="242"/>
                </a:lnTo>
                <a:lnTo>
                  <a:pt x="244" y="236"/>
                </a:lnTo>
                <a:lnTo>
                  <a:pt x="242" y="228"/>
                </a:lnTo>
                <a:lnTo>
                  <a:pt x="240" y="220"/>
                </a:lnTo>
                <a:lnTo>
                  <a:pt x="230" y="202"/>
                </a:lnTo>
                <a:lnTo>
                  <a:pt x="218" y="184"/>
                </a:lnTo>
                <a:lnTo>
                  <a:pt x="206" y="166"/>
                </a:lnTo>
                <a:lnTo>
                  <a:pt x="198" y="150"/>
                </a:lnTo>
                <a:lnTo>
                  <a:pt x="194" y="140"/>
                </a:lnTo>
                <a:lnTo>
                  <a:pt x="192" y="134"/>
                </a:lnTo>
                <a:lnTo>
                  <a:pt x="192" y="126"/>
                </a:lnTo>
                <a:lnTo>
                  <a:pt x="194" y="120"/>
                </a:lnTo>
                <a:lnTo>
                  <a:pt x="194" y="120"/>
                </a:lnTo>
                <a:lnTo>
                  <a:pt x="198" y="114"/>
                </a:lnTo>
                <a:lnTo>
                  <a:pt x="204" y="108"/>
                </a:lnTo>
                <a:lnTo>
                  <a:pt x="220" y="100"/>
                </a:lnTo>
                <a:lnTo>
                  <a:pt x="242" y="92"/>
                </a:lnTo>
                <a:lnTo>
                  <a:pt x="264" y="84"/>
                </a:lnTo>
                <a:lnTo>
                  <a:pt x="288" y="78"/>
                </a:lnTo>
                <a:lnTo>
                  <a:pt x="310" y="70"/>
                </a:lnTo>
                <a:lnTo>
                  <a:pt x="328" y="60"/>
                </a:lnTo>
                <a:lnTo>
                  <a:pt x="334" y="56"/>
                </a:lnTo>
                <a:lnTo>
                  <a:pt x="340" y="50"/>
                </a:lnTo>
                <a:lnTo>
                  <a:pt x="340" y="50"/>
                </a:lnTo>
                <a:lnTo>
                  <a:pt x="346" y="38"/>
                </a:lnTo>
                <a:lnTo>
                  <a:pt x="350" y="26"/>
                </a:lnTo>
                <a:lnTo>
                  <a:pt x="352" y="12"/>
                </a:lnTo>
                <a:lnTo>
                  <a:pt x="350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3927475" y="3870325"/>
            <a:ext cx="101600" cy="107950"/>
          </a:xfrm>
          <a:custGeom>
            <a:avLst/>
            <a:gdLst>
              <a:gd name="T0" fmla="*/ 20 w 64"/>
              <a:gd name="T1" fmla="*/ 0 h 68"/>
              <a:gd name="T2" fmla="*/ 64 w 64"/>
              <a:gd name="T3" fmla="*/ 60 h 68"/>
              <a:gd name="T4" fmla="*/ 28 w 64"/>
              <a:gd name="T5" fmla="*/ 48 h 68"/>
              <a:gd name="T6" fmla="*/ 0 w 64"/>
              <a:gd name="T7" fmla="*/ 68 h 68"/>
              <a:gd name="T8" fmla="*/ 20 w 64"/>
              <a:gd name="T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8">
                <a:moveTo>
                  <a:pt x="20" y="0"/>
                </a:moveTo>
                <a:lnTo>
                  <a:pt x="64" y="60"/>
                </a:lnTo>
                <a:lnTo>
                  <a:pt x="28" y="48"/>
                </a:lnTo>
                <a:lnTo>
                  <a:pt x="0" y="68"/>
                </a:lnTo>
                <a:lnTo>
                  <a:pt x="20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3927475" y="3870325"/>
            <a:ext cx="101600" cy="107950"/>
          </a:xfrm>
          <a:custGeom>
            <a:avLst/>
            <a:gdLst>
              <a:gd name="T0" fmla="*/ 20 w 64"/>
              <a:gd name="T1" fmla="*/ 0 h 68"/>
              <a:gd name="T2" fmla="*/ 64 w 64"/>
              <a:gd name="T3" fmla="*/ 60 h 68"/>
              <a:gd name="T4" fmla="*/ 28 w 64"/>
              <a:gd name="T5" fmla="*/ 48 h 68"/>
              <a:gd name="T6" fmla="*/ 0 w 64"/>
              <a:gd name="T7" fmla="*/ 68 h 68"/>
              <a:gd name="T8" fmla="*/ 20 w 64"/>
              <a:gd name="T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8">
                <a:moveTo>
                  <a:pt x="20" y="0"/>
                </a:moveTo>
                <a:lnTo>
                  <a:pt x="64" y="60"/>
                </a:lnTo>
                <a:lnTo>
                  <a:pt x="28" y="48"/>
                </a:lnTo>
                <a:lnTo>
                  <a:pt x="0" y="68"/>
                </a:lnTo>
                <a:lnTo>
                  <a:pt x="20" y="0"/>
                </a:lnTo>
              </a:path>
            </a:pathLst>
          </a:custGeom>
          <a:solidFill>
            <a:srgbClr val="FF66CC"/>
          </a:solidFill>
          <a:ln w="9525">
            <a:solidFill>
              <a:srgbClr val="FF66CC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4340225" y="3911600"/>
            <a:ext cx="400050" cy="904875"/>
          </a:xfrm>
          <a:custGeom>
            <a:avLst/>
            <a:gdLst>
              <a:gd name="T0" fmla="*/ 202 w 252"/>
              <a:gd name="T1" fmla="*/ 570 h 570"/>
              <a:gd name="T2" fmla="*/ 202 w 252"/>
              <a:gd name="T3" fmla="*/ 570 h 570"/>
              <a:gd name="T4" fmla="*/ 224 w 252"/>
              <a:gd name="T5" fmla="*/ 534 h 570"/>
              <a:gd name="T6" fmla="*/ 234 w 252"/>
              <a:gd name="T7" fmla="*/ 516 h 570"/>
              <a:gd name="T8" fmla="*/ 242 w 252"/>
              <a:gd name="T9" fmla="*/ 500 h 570"/>
              <a:gd name="T10" fmla="*/ 248 w 252"/>
              <a:gd name="T11" fmla="*/ 484 h 570"/>
              <a:gd name="T12" fmla="*/ 252 w 252"/>
              <a:gd name="T13" fmla="*/ 468 h 570"/>
              <a:gd name="T14" fmla="*/ 252 w 252"/>
              <a:gd name="T15" fmla="*/ 454 h 570"/>
              <a:gd name="T16" fmla="*/ 248 w 252"/>
              <a:gd name="T17" fmla="*/ 440 h 570"/>
              <a:gd name="T18" fmla="*/ 248 w 252"/>
              <a:gd name="T19" fmla="*/ 440 h 570"/>
              <a:gd name="T20" fmla="*/ 244 w 252"/>
              <a:gd name="T21" fmla="*/ 434 h 570"/>
              <a:gd name="T22" fmla="*/ 238 w 252"/>
              <a:gd name="T23" fmla="*/ 428 h 570"/>
              <a:gd name="T24" fmla="*/ 220 w 252"/>
              <a:gd name="T25" fmla="*/ 420 h 570"/>
              <a:gd name="T26" fmla="*/ 198 w 252"/>
              <a:gd name="T27" fmla="*/ 412 h 570"/>
              <a:gd name="T28" fmla="*/ 176 w 252"/>
              <a:gd name="T29" fmla="*/ 406 h 570"/>
              <a:gd name="T30" fmla="*/ 152 w 252"/>
              <a:gd name="T31" fmla="*/ 398 h 570"/>
              <a:gd name="T32" fmla="*/ 130 w 252"/>
              <a:gd name="T33" fmla="*/ 392 h 570"/>
              <a:gd name="T34" fmla="*/ 112 w 252"/>
              <a:gd name="T35" fmla="*/ 382 h 570"/>
              <a:gd name="T36" fmla="*/ 106 w 252"/>
              <a:gd name="T37" fmla="*/ 376 h 570"/>
              <a:gd name="T38" fmla="*/ 102 w 252"/>
              <a:gd name="T39" fmla="*/ 370 h 570"/>
              <a:gd name="T40" fmla="*/ 102 w 252"/>
              <a:gd name="T41" fmla="*/ 370 h 570"/>
              <a:gd name="T42" fmla="*/ 100 w 252"/>
              <a:gd name="T43" fmla="*/ 364 h 570"/>
              <a:gd name="T44" fmla="*/ 100 w 252"/>
              <a:gd name="T45" fmla="*/ 356 h 570"/>
              <a:gd name="T46" fmla="*/ 102 w 252"/>
              <a:gd name="T47" fmla="*/ 350 h 570"/>
              <a:gd name="T48" fmla="*/ 104 w 252"/>
              <a:gd name="T49" fmla="*/ 342 h 570"/>
              <a:gd name="T50" fmla="*/ 114 w 252"/>
              <a:gd name="T51" fmla="*/ 324 h 570"/>
              <a:gd name="T52" fmla="*/ 126 w 252"/>
              <a:gd name="T53" fmla="*/ 306 h 570"/>
              <a:gd name="T54" fmla="*/ 136 w 252"/>
              <a:gd name="T55" fmla="*/ 288 h 570"/>
              <a:gd name="T56" fmla="*/ 146 w 252"/>
              <a:gd name="T57" fmla="*/ 270 h 570"/>
              <a:gd name="T58" fmla="*/ 148 w 252"/>
              <a:gd name="T59" fmla="*/ 262 h 570"/>
              <a:gd name="T60" fmla="*/ 150 w 252"/>
              <a:gd name="T61" fmla="*/ 254 h 570"/>
              <a:gd name="T62" fmla="*/ 150 w 252"/>
              <a:gd name="T63" fmla="*/ 248 h 570"/>
              <a:gd name="T64" fmla="*/ 148 w 252"/>
              <a:gd name="T65" fmla="*/ 240 h 570"/>
              <a:gd name="T66" fmla="*/ 148 w 252"/>
              <a:gd name="T67" fmla="*/ 240 h 570"/>
              <a:gd name="T68" fmla="*/ 144 w 252"/>
              <a:gd name="T69" fmla="*/ 236 h 570"/>
              <a:gd name="T70" fmla="*/ 138 w 252"/>
              <a:gd name="T71" fmla="*/ 230 h 570"/>
              <a:gd name="T72" fmla="*/ 120 w 252"/>
              <a:gd name="T73" fmla="*/ 222 h 570"/>
              <a:gd name="T74" fmla="*/ 100 w 252"/>
              <a:gd name="T75" fmla="*/ 214 h 570"/>
              <a:gd name="T76" fmla="*/ 76 w 252"/>
              <a:gd name="T77" fmla="*/ 206 h 570"/>
              <a:gd name="T78" fmla="*/ 52 w 252"/>
              <a:gd name="T79" fmla="*/ 200 h 570"/>
              <a:gd name="T80" fmla="*/ 30 w 252"/>
              <a:gd name="T81" fmla="*/ 192 h 570"/>
              <a:gd name="T82" fmla="*/ 14 w 252"/>
              <a:gd name="T83" fmla="*/ 184 h 570"/>
              <a:gd name="T84" fmla="*/ 8 w 252"/>
              <a:gd name="T85" fmla="*/ 178 h 570"/>
              <a:gd name="T86" fmla="*/ 4 w 252"/>
              <a:gd name="T87" fmla="*/ 172 h 570"/>
              <a:gd name="T88" fmla="*/ 4 w 252"/>
              <a:gd name="T89" fmla="*/ 172 h 570"/>
              <a:gd name="T90" fmla="*/ 0 w 252"/>
              <a:gd name="T91" fmla="*/ 166 h 570"/>
              <a:gd name="T92" fmla="*/ 0 w 252"/>
              <a:gd name="T93" fmla="*/ 158 h 570"/>
              <a:gd name="T94" fmla="*/ 2 w 252"/>
              <a:gd name="T95" fmla="*/ 152 h 570"/>
              <a:gd name="T96" fmla="*/ 4 w 252"/>
              <a:gd name="T97" fmla="*/ 144 h 570"/>
              <a:gd name="T98" fmla="*/ 12 w 252"/>
              <a:gd name="T99" fmla="*/ 126 h 570"/>
              <a:gd name="T100" fmla="*/ 24 w 252"/>
              <a:gd name="T101" fmla="*/ 108 h 570"/>
              <a:gd name="T102" fmla="*/ 34 w 252"/>
              <a:gd name="T103" fmla="*/ 90 h 570"/>
              <a:gd name="T104" fmla="*/ 44 w 252"/>
              <a:gd name="T105" fmla="*/ 74 h 570"/>
              <a:gd name="T106" fmla="*/ 48 w 252"/>
              <a:gd name="T107" fmla="*/ 56 h 570"/>
              <a:gd name="T108" fmla="*/ 48 w 252"/>
              <a:gd name="T109" fmla="*/ 50 h 570"/>
              <a:gd name="T110" fmla="*/ 48 w 252"/>
              <a:gd name="T111" fmla="*/ 42 h 570"/>
              <a:gd name="T112" fmla="*/ 48 w 252"/>
              <a:gd name="T113" fmla="*/ 42 h 570"/>
              <a:gd name="T114" fmla="*/ 42 w 252"/>
              <a:gd name="T115" fmla="*/ 30 h 570"/>
              <a:gd name="T116" fmla="*/ 34 w 252"/>
              <a:gd name="T117" fmla="*/ 20 h 570"/>
              <a:gd name="T118" fmla="*/ 24 w 252"/>
              <a:gd name="T119" fmla="*/ 10 h 570"/>
              <a:gd name="T120" fmla="*/ 12 w 252"/>
              <a:gd name="T121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2" h="570">
                <a:moveTo>
                  <a:pt x="202" y="570"/>
                </a:moveTo>
                <a:lnTo>
                  <a:pt x="202" y="570"/>
                </a:lnTo>
                <a:lnTo>
                  <a:pt x="224" y="534"/>
                </a:lnTo>
                <a:lnTo>
                  <a:pt x="234" y="516"/>
                </a:lnTo>
                <a:lnTo>
                  <a:pt x="242" y="500"/>
                </a:lnTo>
                <a:lnTo>
                  <a:pt x="248" y="484"/>
                </a:lnTo>
                <a:lnTo>
                  <a:pt x="252" y="468"/>
                </a:lnTo>
                <a:lnTo>
                  <a:pt x="252" y="454"/>
                </a:lnTo>
                <a:lnTo>
                  <a:pt x="248" y="440"/>
                </a:lnTo>
                <a:lnTo>
                  <a:pt x="248" y="440"/>
                </a:lnTo>
                <a:lnTo>
                  <a:pt x="244" y="434"/>
                </a:lnTo>
                <a:lnTo>
                  <a:pt x="238" y="428"/>
                </a:lnTo>
                <a:lnTo>
                  <a:pt x="220" y="420"/>
                </a:lnTo>
                <a:lnTo>
                  <a:pt x="198" y="412"/>
                </a:lnTo>
                <a:lnTo>
                  <a:pt x="176" y="406"/>
                </a:lnTo>
                <a:lnTo>
                  <a:pt x="152" y="398"/>
                </a:lnTo>
                <a:lnTo>
                  <a:pt x="130" y="392"/>
                </a:lnTo>
                <a:lnTo>
                  <a:pt x="112" y="382"/>
                </a:lnTo>
                <a:lnTo>
                  <a:pt x="106" y="376"/>
                </a:lnTo>
                <a:lnTo>
                  <a:pt x="102" y="370"/>
                </a:lnTo>
                <a:lnTo>
                  <a:pt x="102" y="370"/>
                </a:lnTo>
                <a:lnTo>
                  <a:pt x="100" y="364"/>
                </a:lnTo>
                <a:lnTo>
                  <a:pt x="100" y="356"/>
                </a:lnTo>
                <a:lnTo>
                  <a:pt x="102" y="350"/>
                </a:lnTo>
                <a:lnTo>
                  <a:pt x="104" y="342"/>
                </a:lnTo>
                <a:lnTo>
                  <a:pt x="114" y="324"/>
                </a:lnTo>
                <a:lnTo>
                  <a:pt x="126" y="306"/>
                </a:lnTo>
                <a:lnTo>
                  <a:pt x="136" y="288"/>
                </a:lnTo>
                <a:lnTo>
                  <a:pt x="146" y="270"/>
                </a:lnTo>
                <a:lnTo>
                  <a:pt x="148" y="262"/>
                </a:lnTo>
                <a:lnTo>
                  <a:pt x="150" y="254"/>
                </a:lnTo>
                <a:lnTo>
                  <a:pt x="150" y="248"/>
                </a:lnTo>
                <a:lnTo>
                  <a:pt x="148" y="240"/>
                </a:lnTo>
                <a:lnTo>
                  <a:pt x="148" y="240"/>
                </a:lnTo>
                <a:lnTo>
                  <a:pt x="144" y="236"/>
                </a:lnTo>
                <a:lnTo>
                  <a:pt x="138" y="230"/>
                </a:lnTo>
                <a:lnTo>
                  <a:pt x="120" y="222"/>
                </a:lnTo>
                <a:lnTo>
                  <a:pt x="100" y="214"/>
                </a:lnTo>
                <a:lnTo>
                  <a:pt x="76" y="206"/>
                </a:lnTo>
                <a:lnTo>
                  <a:pt x="52" y="200"/>
                </a:lnTo>
                <a:lnTo>
                  <a:pt x="30" y="192"/>
                </a:lnTo>
                <a:lnTo>
                  <a:pt x="14" y="184"/>
                </a:lnTo>
                <a:lnTo>
                  <a:pt x="8" y="178"/>
                </a:lnTo>
                <a:lnTo>
                  <a:pt x="4" y="172"/>
                </a:lnTo>
                <a:lnTo>
                  <a:pt x="4" y="172"/>
                </a:lnTo>
                <a:lnTo>
                  <a:pt x="0" y="166"/>
                </a:lnTo>
                <a:lnTo>
                  <a:pt x="0" y="158"/>
                </a:lnTo>
                <a:lnTo>
                  <a:pt x="2" y="152"/>
                </a:lnTo>
                <a:lnTo>
                  <a:pt x="4" y="144"/>
                </a:lnTo>
                <a:lnTo>
                  <a:pt x="12" y="126"/>
                </a:lnTo>
                <a:lnTo>
                  <a:pt x="24" y="108"/>
                </a:lnTo>
                <a:lnTo>
                  <a:pt x="34" y="90"/>
                </a:lnTo>
                <a:lnTo>
                  <a:pt x="44" y="74"/>
                </a:lnTo>
                <a:lnTo>
                  <a:pt x="48" y="56"/>
                </a:lnTo>
                <a:lnTo>
                  <a:pt x="48" y="50"/>
                </a:lnTo>
                <a:lnTo>
                  <a:pt x="48" y="42"/>
                </a:lnTo>
                <a:lnTo>
                  <a:pt x="48" y="42"/>
                </a:lnTo>
                <a:lnTo>
                  <a:pt x="42" y="30"/>
                </a:lnTo>
                <a:lnTo>
                  <a:pt x="34" y="20"/>
                </a:lnTo>
                <a:lnTo>
                  <a:pt x="24" y="10"/>
                </a:lnTo>
                <a:lnTo>
                  <a:pt x="12" y="0"/>
                </a:lnTo>
              </a:path>
            </a:pathLst>
          </a:custGeom>
          <a:noFill/>
          <a:ln w="1270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4292600" y="3863975"/>
            <a:ext cx="130175" cy="98425"/>
          </a:xfrm>
          <a:custGeom>
            <a:avLst/>
            <a:gdLst>
              <a:gd name="T0" fmla="*/ 0 w 82"/>
              <a:gd name="T1" fmla="*/ 0 h 62"/>
              <a:gd name="T2" fmla="*/ 82 w 82"/>
              <a:gd name="T3" fmla="*/ 22 h 62"/>
              <a:gd name="T4" fmla="*/ 46 w 82"/>
              <a:gd name="T5" fmla="*/ 32 h 62"/>
              <a:gd name="T6" fmla="*/ 38 w 82"/>
              <a:gd name="T7" fmla="*/ 62 h 62"/>
              <a:gd name="T8" fmla="*/ 0 w 82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62">
                <a:moveTo>
                  <a:pt x="0" y="0"/>
                </a:moveTo>
                <a:lnTo>
                  <a:pt x="82" y="22"/>
                </a:lnTo>
                <a:lnTo>
                  <a:pt x="46" y="32"/>
                </a:lnTo>
                <a:lnTo>
                  <a:pt x="38" y="62"/>
                </a:lnTo>
                <a:lnTo>
                  <a:pt x="0" y="0"/>
                </a:lnTo>
                <a:close/>
              </a:path>
            </a:pathLst>
          </a:custGeom>
          <a:solidFill>
            <a:srgbClr val="B551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4292600" y="3863975"/>
            <a:ext cx="130175" cy="98425"/>
          </a:xfrm>
          <a:custGeom>
            <a:avLst/>
            <a:gdLst>
              <a:gd name="T0" fmla="*/ 0 w 82"/>
              <a:gd name="T1" fmla="*/ 0 h 62"/>
              <a:gd name="T2" fmla="*/ 82 w 82"/>
              <a:gd name="T3" fmla="*/ 22 h 62"/>
              <a:gd name="T4" fmla="*/ 46 w 82"/>
              <a:gd name="T5" fmla="*/ 32 h 62"/>
              <a:gd name="T6" fmla="*/ 38 w 82"/>
              <a:gd name="T7" fmla="*/ 62 h 62"/>
              <a:gd name="T8" fmla="*/ 0 w 82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62">
                <a:moveTo>
                  <a:pt x="0" y="0"/>
                </a:moveTo>
                <a:lnTo>
                  <a:pt x="82" y="22"/>
                </a:lnTo>
                <a:lnTo>
                  <a:pt x="46" y="32"/>
                </a:lnTo>
                <a:lnTo>
                  <a:pt x="38" y="62"/>
                </a:lnTo>
                <a:lnTo>
                  <a:pt x="0" y="0"/>
                </a:lnTo>
              </a:path>
            </a:pathLst>
          </a:custGeom>
          <a:solidFill>
            <a:srgbClr val="FF66C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5" name="Rectangle 18"/>
          <p:cNvSpPr>
            <a:spLocks noChangeArrowheads="1"/>
          </p:cNvSpPr>
          <p:nvPr/>
        </p:nvSpPr>
        <p:spPr bwMode="auto">
          <a:xfrm>
            <a:off x="3692525" y="2597150"/>
            <a:ext cx="825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" name="Rectangle 19"/>
          <p:cNvSpPr>
            <a:spLocks noChangeArrowheads="1"/>
          </p:cNvSpPr>
          <p:nvPr/>
        </p:nvSpPr>
        <p:spPr bwMode="auto">
          <a:xfrm>
            <a:off x="3692525" y="2597150"/>
            <a:ext cx="825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7" name="Rectangle 20"/>
          <p:cNvSpPr>
            <a:spLocks noChangeArrowheads="1"/>
          </p:cNvSpPr>
          <p:nvPr/>
        </p:nvSpPr>
        <p:spPr bwMode="auto">
          <a:xfrm>
            <a:off x="3692525" y="4089400"/>
            <a:ext cx="8255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" name="Rectangle 21"/>
          <p:cNvSpPr>
            <a:spLocks noChangeArrowheads="1"/>
          </p:cNvSpPr>
          <p:nvPr/>
        </p:nvSpPr>
        <p:spPr bwMode="auto">
          <a:xfrm>
            <a:off x="3692525" y="4089400"/>
            <a:ext cx="825500" cy="228600"/>
          </a:xfrm>
          <a:prstGeom prst="rect">
            <a:avLst/>
          </a:prstGeom>
          <a:noFill/>
          <a:ln w="6350">
            <a:solidFill>
              <a:srgbClr val="FF66C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34838" name="Picture 2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2325" y="3203575"/>
            <a:ext cx="2286000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Freeform 23"/>
          <p:cNvSpPr>
            <a:spLocks/>
          </p:cNvSpPr>
          <p:nvPr/>
        </p:nvSpPr>
        <p:spPr bwMode="auto">
          <a:xfrm>
            <a:off x="3375025" y="3216275"/>
            <a:ext cx="2263775" cy="336550"/>
          </a:xfrm>
          <a:custGeom>
            <a:avLst/>
            <a:gdLst>
              <a:gd name="T0" fmla="*/ 1124 w 1426"/>
              <a:gd name="T1" fmla="*/ 0 h 212"/>
              <a:gd name="T2" fmla="*/ 1124 w 1426"/>
              <a:gd name="T3" fmla="*/ 52 h 212"/>
              <a:gd name="T4" fmla="*/ 0 w 1426"/>
              <a:gd name="T5" fmla="*/ 52 h 212"/>
              <a:gd name="T6" fmla="*/ 0 w 1426"/>
              <a:gd name="T7" fmla="*/ 158 h 212"/>
              <a:gd name="T8" fmla="*/ 1124 w 1426"/>
              <a:gd name="T9" fmla="*/ 158 h 212"/>
              <a:gd name="T10" fmla="*/ 1124 w 1426"/>
              <a:gd name="T11" fmla="*/ 212 h 212"/>
              <a:gd name="T12" fmla="*/ 1426 w 1426"/>
              <a:gd name="T13" fmla="*/ 106 h 212"/>
              <a:gd name="T14" fmla="*/ 1124 w 1426"/>
              <a:gd name="T15" fmla="*/ 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6" h="212">
                <a:moveTo>
                  <a:pt x="1124" y="0"/>
                </a:moveTo>
                <a:lnTo>
                  <a:pt x="1124" y="52"/>
                </a:lnTo>
                <a:lnTo>
                  <a:pt x="0" y="52"/>
                </a:lnTo>
                <a:lnTo>
                  <a:pt x="0" y="158"/>
                </a:lnTo>
                <a:lnTo>
                  <a:pt x="1124" y="158"/>
                </a:lnTo>
                <a:lnTo>
                  <a:pt x="1124" y="212"/>
                </a:lnTo>
                <a:lnTo>
                  <a:pt x="1426" y="106"/>
                </a:lnTo>
                <a:lnTo>
                  <a:pt x="1124" y="0"/>
                </a:lnTo>
                <a:close/>
              </a:path>
            </a:pathLst>
          </a:custGeom>
          <a:noFill/>
          <a:ln w="6350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Freeform 24"/>
          <p:cNvSpPr>
            <a:spLocks/>
          </p:cNvSpPr>
          <p:nvPr/>
        </p:nvSpPr>
        <p:spPr bwMode="auto">
          <a:xfrm>
            <a:off x="5899150" y="2924175"/>
            <a:ext cx="869950" cy="1101725"/>
          </a:xfrm>
          <a:custGeom>
            <a:avLst/>
            <a:gdLst>
              <a:gd name="T0" fmla="*/ 0 w 548"/>
              <a:gd name="T1" fmla="*/ 28 h 694"/>
              <a:gd name="T2" fmla="*/ 60 w 548"/>
              <a:gd name="T3" fmla="*/ 92 h 694"/>
              <a:gd name="T4" fmla="*/ 34 w 548"/>
              <a:gd name="T5" fmla="*/ 208 h 694"/>
              <a:gd name="T6" fmla="*/ 48 w 548"/>
              <a:gd name="T7" fmla="*/ 252 h 694"/>
              <a:gd name="T8" fmla="*/ 2 w 548"/>
              <a:gd name="T9" fmla="*/ 352 h 694"/>
              <a:gd name="T10" fmla="*/ 42 w 548"/>
              <a:gd name="T11" fmla="*/ 376 h 694"/>
              <a:gd name="T12" fmla="*/ 44 w 548"/>
              <a:gd name="T13" fmla="*/ 542 h 694"/>
              <a:gd name="T14" fmla="*/ 144 w 548"/>
              <a:gd name="T15" fmla="*/ 548 h 694"/>
              <a:gd name="T16" fmla="*/ 138 w 548"/>
              <a:gd name="T17" fmla="*/ 694 h 694"/>
              <a:gd name="T18" fmla="*/ 472 w 548"/>
              <a:gd name="T19" fmla="*/ 688 h 694"/>
              <a:gd name="T20" fmla="*/ 466 w 548"/>
              <a:gd name="T21" fmla="*/ 432 h 694"/>
              <a:gd name="T22" fmla="*/ 548 w 548"/>
              <a:gd name="T23" fmla="*/ 162 h 694"/>
              <a:gd name="T24" fmla="*/ 548 w 548"/>
              <a:gd name="T25" fmla="*/ 160 h 694"/>
              <a:gd name="T26" fmla="*/ 530 w 548"/>
              <a:gd name="T27" fmla="*/ 126 h 694"/>
              <a:gd name="T28" fmla="*/ 518 w 548"/>
              <a:gd name="T29" fmla="*/ 110 h 694"/>
              <a:gd name="T30" fmla="*/ 510 w 548"/>
              <a:gd name="T31" fmla="*/ 100 h 694"/>
              <a:gd name="T32" fmla="*/ 492 w 548"/>
              <a:gd name="T33" fmla="*/ 82 h 694"/>
              <a:gd name="T34" fmla="*/ 482 w 548"/>
              <a:gd name="T35" fmla="*/ 72 h 694"/>
              <a:gd name="T36" fmla="*/ 470 w 548"/>
              <a:gd name="T37" fmla="*/ 64 h 694"/>
              <a:gd name="T38" fmla="*/ 456 w 548"/>
              <a:gd name="T39" fmla="*/ 54 h 694"/>
              <a:gd name="T40" fmla="*/ 440 w 548"/>
              <a:gd name="T41" fmla="*/ 46 h 694"/>
              <a:gd name="T42" fmla="*/ 424 w 548"/>
              <a:gd name="T43" fmla="*/ 38 h 694"/>
              <a:gd name="T44" fmla="*/ 406 w 548"/>
              <a:gd name="T45" fmla="*/ 32 h 694"/>
              <a:gd name="T46" fmla="*/ 386 w 548"/>
              <a:gd name="T47" fmla="*/ 24 h 694"/>
              <a:gd name="T48" fmla="*/ 364 w 548"/>
              <a:gd name="T49" fmla="*/ 18 h 694"/>
              <a:gd name="T50" fmla="*/ 340 w 548"/>
              <a:gd name="T51" fmla="*/ 12 h 694"/>
              <a:gd name="T52" fmla="*/ 316 w 548"/>
              <a:gd name="T53" fmla="*/ 6 h 694"/>
              <a:gd name="T54" fmla="*/ 290 w 548"/>
              <a:gd name="T55" fmla="*/ 4 h 694"/>
              <a:gd name="T56" fmla="*/ 260 w 548"/>
              <a:gd name="T57" fmla="*/ 0 h 694"/>
              <a:gd name="T58" fmla="*/ 198 w 548"/>
              <a:gd name="T59" fmla="*/ 0 h 694"/>
              <a:gd name="T60" fmla="*/ 164 w 548"/>
              <a:gd name="T61" fmla="*/ 4 h 694"/>
              <a:gd name="T62" fmla="*/ 126 w 548"/>
              <a:gd name="T63" fmla="*/ 6 h 694"/>
              <a:gd name="T64" fmla="*/ 86 w 548"/>
              <a:gd name="T65" fmla="*/ 12 h 694"/>
              <a:gd name="T66" fmla="*/ 44 w 548"/>
              <a:gd name="T67" fmla="*/ 18 h 694"/>
              <a:gd name="T68" fmla="*/ 0 w 548"/>
              <a:gd name="T69" fmla="*/ 28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8" h="694">
                <a:moveTo>
                  <a:pt x="0" y="28"/>
                </a:moveTo>
                <a:lnTo>
                  <a:pt x="60" y="92"/>
                </a:lnTo>
                <a:lnTo>
                  <a:pt x="34" y="208"/>
                </a:lnTo>
                <a:lnTo>
                  <a:pt x="48" y="252"/>
                </a:lnTo>
                <a:lnTo>
                  <a:pt x="2" y="352"/>
                </a:lnTo>
                <a:lnTo>
                  <a:pt x="42" y="376"/>
                </a:lnTo>
                <a:lnTo>
                  <a:pt x="44" y="542"/>
                </a:lnTo>
                <a:lnTo>
                  <a:pt x="144" y="548"/>
                </a:lnTo>
                <a:lnTo>
                  <a:pt x="138" y="694"/>
                </a:lnTo>
                <a:lnTo>
                  <a:pt x="472" y="688"/>
                </a:lnTo>
                <a:lnTo>
                  <a:pt x="466" y="432"/>
                </a:lnTo>
                <a:lnTo>
                  <a:pt x="548" y="162"/>
                </a:lnTo>
                <a:lnTo>
                  <a:pt x="548" y="160"/>
                </a:lnTo>
                <a:lnTo>
                  <a:pt x="530" y="126"/>
                </a:lnTo>
                <a:lnTo>
                  <a:pt x="518" y="110"/>
                </a:lnTo>
                <a:lnTo>
                  <a:pt x="510" y="100"/>
                </a:lnTo>
                <a:lnTo>
                  <a:pt x="492" y="82"/>
                </a:lnTo>
                <a:lnTo>
                  <a:pt x="482" y="72"/>
                </a:lnTo>
                <a:lnTo>
                  <a:pt x="470" y="64"/>
                </a:lnTo>
                <a:lnTo>
                  <a:pt x="456" y="54"/>
                </a:lnTo>
                <a:lnTo>
                  <a:pt x="440" y="46"/>
                </a:lnTo>
                <a:lnTo>
                  <a:pt x="424" y="38"/>
                </a:lnTo>
                <a:lnTo>
                  <a:pt x="406" y="32"/>
                </a:lnTo>
                <a:lnTo>
                  <a:pt x="386" y="24"/>
                </a:lnTo>
                <a:lnTo>
                  <a:pt x="364" y="18"/>
                </a:lnTo>
                <a:lnTo>
                  <a:pt x="340" y="12"/>
                </a:lnTo>
                <a:lnTo>
                  <a:pt x="316" y="6"/>
                </a:lnTo>
                <a:lnTo>
                  <a:pt x="290" y="4"/>
                </a:lnTo>
                <a:lnTo>
                  <a:pt x="260" y="0"/>
                </a:lnTo>
                <a:lnTo>
                  <a:pt x="198" y="0"/>
                </a:lnTo>
                <a:lnTo>
                  <a:pt x="164" y="4"/>
                </a:lnTo>
                <a:lnTo>
                  <a:pt x="126" y="6"/>
                </a:lnTo>
                <a:lnTo>
                  <a:pt x="86" y="12"/>
                </a:lnTo>
                <a:lnTo>
                  <a:pt x="44" y="18"/>
                </a:lnTo>
                <a:lnTo>
                  <a:pt x="0" y="2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1" name="Freeform 25"/>
          <p:cNvSpPr>
            <a:spLocks/>
          </p:cNvSpPr>
          <p:nvPr/>
        </p:nvSpPr>
        <p:spPr bwMode="auto">
          <a:xfrm>
            <a:off x="5899150" y="2924175"/>
            <a:ext cx="869950" cy="1101725"/>
          </a:xfrm>
          <a:custGeom>
            <a:avLst/>
            <a:gdLst>
              <a:gd name="T0" fmla="*/ 0 w 548"/>
              <a:gd name="T1" fmla="*/ 28 h 694"/>
              <a:gd name="T2" fmla="*/ 60 w 548"/>
              <a:gd name="T3" fmla="*/ 92 h 694"/>
              <a:gd name="T4" fmla="*/ 34 w 548"/>
              <a:gd name="T5" fmla="*/ 208 h 694"/>
              <a:gd name="T6" fmla="*/ 48 w 548"/>
              <a:gd name="T7" fmla="*/ 252 h 694"/>
              <a:gd name="T8" fmla="*/ 2 w 548"/>
              <a:gd name="T9" fmla="*/ 352 h 694"/>
              <a:gd name="T10" fmla="*/ 42 w 548"/>
              <a:gd name="T11" fmla="*/ 376 h 694"/>
              <a:gd name="T12" fmla="*/ 44 w 548"/>
              <a:gd name="T13" fmla="*/ 542 h 694"/>
              <a:gd name="T14" fmla="*/ 144 w 548"/>
              <a:gd name="T15" fmla="*/ 548 h 694"/>
              <a:gd name="T16" fmla="*/ 138 w 548"/>
              <a:gd name="T17" fmla="*/ 694 h 694"/>
              <a:gd name="T18" fmla="*/ 472 w 548"/>
              <a:gd name="T19" fmla="*/ 688 h 694"/>
              <a:gd name="T20" fmla="*/ 466 w 548"/>
              <a:gd name="T21" fmla="*/ 432 h 694"/>
              <a:gd name="T22" fmla="*/ 548 w 548"/>
              <a:gd name="T23" fmla="*/ 162 h 694"/>
              <a:gd name="T24" fmla="*/ 548 w 548"/>
              <a:gd name="T25" fmla="*/ 160 h 694"/>
              <a:gd name="T26" fmla="*/ 530 w 548"/>
              <a:gd name="T27" fmla="*/ 126 h 694"/>
              <a:gd name="T28" fmla="*/ 518 w 548"/>
              <a:gd name="T29" fmla="*/ 110 h 694"/>
              <a:gd name="T30" fmla="*/ 510 w 548"/>
              <a:gd name="T31" fmla="*/ 100 h 694"/>
              <a:gd name="T32" fmla="*/ 492 w 548"/>
              <a:gd name="T33" fmla="*/ 82 h 694"/>
              <a:gd name="T34" fmla="*/ 482 w 548"/>
              <a:gd name="T35" fmla="*/ 72 h 694"/>
              <a:gd name="T36" fmla="*/ 470 w 548"/>
              <a:gd name="T37" fmla="*/ 64 h 694"/>
              <a:gd name="T38" fmla="*/ 456 w 548"/>
              <a:gd name="T39" fmla="*/ 54 h 694"/>
              <a:gd name="T40" fmla="*/ 440 w 548"/>
              <a:gd name="T41" fmla="*/ 46 h 694"/>
              <a:gd name="T42" fmla="*/ 424 w 548"/>
              <a:gd name="T43" fmla="*/ 38 h 694"/>
              <a:gd name="T44" fmla="*/ 406 w 548"/>
              <a:gd name="T45" fmla="*/ 32 h 694"/>
              <a:gd name="T46" fmla="*/ 386 w 548"/>
              <a:gd name="T47" fmla="*/ 24 h 694"/>
              <a:gd name="T48" fmla="*/ 364 w 548"/>
              <a:gd name="T49" fmla="*/ 18 h 694"/>
              <a:gd name="T50" fmla="*/ 340 w 548"/>
              <a:gd name="T51" fmla="*/ 12 h 694"/>
              <a:gd name="T52" fmla="*/ 316 w 548"/>
              <a:gd name="T53" fmla="*/ 6 h 694"/>
              <a:gd name="T54" fmla="*/ 290 w 548"/>
              <a:gd name="T55" fmla="*/ 4 h 694"/>
              <a:gd name="T56" fmla="*/ 260 w 548"/>
              <a:gd name="T57" fmla="*/ 0 h 694"/>
              <a:gd name="T58" fmla="*/ 198 w 548"/>
              <a:gd name="T59" fmla="*/ 0 h 694"/>
              <a:gd name="T60" fmla="*/ 164 w 548"/>
              <a:gd name="T61" fmla="*/ 4 h 694"/>
              <a:gd name="T62" fmla="*/ 126 w 548"/>
              <a:gd name="T63" fmla="*/ 6 h 694"/>
              <a:gd name="T64" fmla="*/ 86 w 548"/>
              <a:gd name="T65" fmla="*/ 12 h 694"/>
              <a:gd name="T66" fmla="*/ 44 w 548"/>
              <a:gd name="T67" fmla="*/ 18 h 694"/>
              <a:gd name="T68" fmla="*/ 0 w 548"/>
              <a:gd name="T69" fmla="*/ 28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8" h="694">
                <a:moveTo>
                  <a:pt x="0" y="28"/>
                </a:moveTo>
                <a:lnTo>
                  <a:pt x="60" y="92"/>
                </a:lnTo>
                <a:lnTo>
                  <a:pt x="34" y="208"/>
                </a:lnTo>
                <a:lnTo>
                  <a:pt x="48" y="252"/>
                </a:lnTo>
                <a:lnTo>
                  <a:pt x="2" y="352"/>
                </a:lnTo>
                <a:lnTo>
                  <a:pt x="42" y="376"/>
                </a:lnTo>
                <a:lnTo>
                  <a:pt x="44" y="542"/>
                </a:lnTo>
                <a:lnTo>
                  <a:pt x="144" y="548"/>
                </a:lnTo>
                <a:lnTo>
                  <a:pt x="138" y="694"/>
                </a:lnTo>
                <a:lnTo>
                  <a:pt x="472" y="688"/>
                </a:lnTo>
                <a:lnTo>
                  <a:pt x="466" y="432"/>
                </a:lnTo>
                <a:lnTo>
                  <a:pt x="548" y="162"/>
                </a:lnTo>
                <a:lnTo>
                  <a:pt x="548" y="160"/>
                </a:lnTo>
                <a:lnTo>
                  <a:pt x="530" y="126"/>
                </a:lnTo>
                <a:lnTo>
                  <a:pt x="518" y="110"/>
                </a:lnTo>
                <a:lnTo>
                  <a:pt x="510" y="100"/>
                </a:lnTo>
                <a:lnTo>
                  <a:pt x="492" y="82"/>
                </a:lnTo>
                <a:lnTo>
                  <a:pt x="482" y="72"/>
                </a:lnTo>
                <a:lnTo>
                  <a:pt x="470" y="64"/>
                </a:lnTo>
                <a:lnTo>
                  <a:pt x="456" y="54"/>
                </a:lnTo>
                <a:lnTo>
                  <a:pt x="440" y="46"/>
                </a:lnTo>
                <a:lnTo>
                  <a:pt x="424" y="38"/>
                </a:lnTo>
                <a:lnTo>
                  <a:pt x="406" y="32"/>
                </a:lnTo>
                <a:lnTo>
                  <a:pt x="386" y="24"/>
                </a:lnTo>
                <a:lnTo>
                  <a:pt x="364" y="18"/>
                </a:lnTo>
                <a:lnTo>
                  <a:pt x="340" y="12"/>
                </a:lnTo>
                <a:lnTo>
                  <a:pt x="316" y="6"/>
                </a:lnTo>
                <a:lnTo>
                  <a:pt x="290" y="4"/>
                </a:lnTo>
                <a:lnTo>
                  <a:pt x="260" y="0"/>
                </a:lnTo>
                <a:lnTo>
                  <a:pt x="198" y="0"/>
                </a:lnTo>
                <a:lnTo>
                  <a:pt x="164" y="4"/>
                </a:lnTo>
                <a:lnTo>
                  <a:pt x="126" y="6"/>
                </a:lnTo>
                <a:lnTo>
                  <a:pt x="86" y="12"/>
                </a:lnTo>
                <a:lnTo>
                  <a:pt x="44" y="18"/>
                </a:lnTo>
                <a:lnTo>
                  <a:pt x="0" y="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16" name="Freeform 26"/>
          <p:cNvSpPr>
            <a:spLocks/>
          </p:cNvSpPr>
          <p:nvPr/>
        </p:nvSpPr>
        <p:spPr bwMode="auto">
          <a:xfrm>
            <a:off x="5899150" y="2924175"/>
            <a:ext cx="869950" cy="1101725"/>
          </a:xfrm>
          <a:custGeom>
            <a:avLst/>
            <a:gdLst>
              <a:gd name="T0" fmla="*/ 0 w 548"/>
              <a:gd name="T1" fmla="*/ 28 h 694"/>
              <a:gd name="T2" fmla="*/ 60 w 548"/>
              <a:gd name="T3" fmla="*/ 92 h 694"/>
              <a:gd name="T4" fmla="*/ 34 w 548"/>
              <a:gd name="T5" fmla="*/ 208 h 694"/>
              <a:gd name="T6" fmla="*/ 48 w 548"/>
              <a:gd name="T7" fmla="*/ 252 h 694"/>
              <a:gd name="T8" fmla="*/ 2 w 548"/>
              <a:gd name="T9" fmla="*/ 352 h 694"/>
              <a:gd name="T10" fmla="*/ 42 w 548"/>
              <a:gd name="T11" fmla="*/ 376 h 694"/>
              <a:gd name="T12" fmla="*/ 44 w 548"/>
              <a:gd name="T13" fmla="*/ 542 h 694"/>
              <a:gd name="T14" fmla="*/ 144 w 548"/>
              <a:gd name="T15" fmla="*/ 548 h 694"/>
              <a:gd name="T16" fmla="*/ 138 w 548"/>
              <a:gd name="T17" fmla="*/ 694 h 694"/>
              <a:gd name="T18" fmla="*/ 472 w 548"/>
              <a:gd name="T19" fmla="*/ 688 h 694"/>
              <a:gd name="T20" fmla="*/ 466 w 548"/>
              <a:gd name="T21" fmla="*/ 432 h 694"/>
              <a:gd name="T22" fmla="*/ 548 w 548"/>
              <a:gd name="T23" fmla="*/ 162 h 694"/>
              <a:gd name="T24" fmla="*/ 548 w 548"/>
              <a:gd name="T25" fmla="*/ 160 h 694"/>
              <a:gd name="T26" fmla="*/ 530 w 548"/>
              <a:gd name="T27" fmla="*/ 126 h 694"/>
              <a:gd name="T28" fmla="*/ 518 w 548"/>
              <a:gd name="T29" fmla="*/ 110 h 694"/>
              <a:gd name="T30" fmla="*/ 510 w 548"/>
              <a:gd name="T31" fmla="*/ 100 h 694"/>
              <a:gd name="T32" fmla="*/ 492 w 548"/>
              <a:gd name="T33" fmla="*/ 82 h 694"/>
              <a:gd name="T34" fmla="*/ 482 w 548"/>
              <a:gd name="T35" fmla="*/ 72 h 694"/>
              <a:gd name="T36" fmla="*/ 470 w 548"/>
              <a:gd name="T37" fmla="*/ 64 h 694"/>
              <a:gd name="T38" fmla="*/ 456 w 548"/>
              <a:gd name="T39" fmla="*/ 54 h 694"/>
              <a:gd name="T40" fmla="*/ 440 w 548"/>
              <a:gd name="T41" fmla="*/ 46 h 694"/>
              <a:gd name="T42" fmla="*/ 424 w 548"/>
              <a:gd name="T43" fmla="*/ 38 h 694"/>
              <a:gd name="T44" fmla="*/ 406 w 548"/>
              <a:gd name="T45" fmla="*/ 32 h 694"/>
              <a:gd name="T46" fmla="*/ 386 w 548"/>
              <a:gd name="T47" fmla="*/ 24 h 694"/>
              <a:gd name="T48" fmla="*/ 364 w 548"/>
              <a:gd name="T49" fmla="*/ 18 h 694"/>
              <a:gd name="T50" fmla="*/ 340 w 548"/>
              <a:gd name="T51" fmla="*/ 12 h 694"/>
              <a:gd name="T52" fmla="*/ 316 w 548"/>
              <a:gd name="T53" fmla="*/ 6 h 694"/>
              <a:gd name="T54" fmla="*/ 290 w 548"/>
              <a:gd name="T55" fmla="*/ 4 h 694"/>
              <a:gd name="T56" fmla="*/ 260 w 548"/>
              <a:gd name="T57" fmla="*/ 0 h 694"/>
              <a:gd name="T58" fmla="*/ 198 w 548"/>
              <a:gd name="T59" fmla="*/ 0 h 694"/>
              <a:gd name="T60" fmla="*/ 164 w 548"/>
              <a:gd name="T61" fmla="*/ 4 h 694"/>
              <a:gd name="T62" fmla="*/ 126 w 548"/>
              <a:gd name="T63" fmla="*/ 6 h 694"/>
              <a:gd name="T64" fmla="*/ 86 w 548"/>
              <a:gd name="T65" fmla="*/ 12 h 694"/>
              <a:gd name="T66" fmla="*/ 44 w 548"/>
              <a:gd name="T67" fmla="*/ 18 h 694"/>
              <a:gd name="T68" fmla="*/ 0 w 548"/>
              <a:gd name="T69" fmla="*/ 28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8" h="694">
                <a:moveTo>
                  <a:pt x="0" y="28"/>
                </a:moveTo>
                <a:lnTo>
                  <a:pt x="60" y="92"/>
                </a:lnTo>
                <a:lnTo>
                  <a:pt x="34" y="208"/>
                </a:lnTo>
                <a:lnTo>
                  <a:pt x="48" y="252"/>
                </a:lnTo>
                <a:lnTo>
                  <a:pt x="2" y="352"/>
                </a:lnTo>
                <a:lnTo>
                  <a:pt x="42" y="376"/>
                </a:lnTo>
                <a:lnTo>
                  <a:pt x="44" y="542"/>
                </a:lnTo>
                <a:lnTo>
                  <a:pt x="144" y="548"/>
                </a:lnTo>
                <a:lnTo>
                  <a:pt x="138" y="694"/>
                </a:lnTo>
                <a:lnTo>
                  <a:pt x="472" y="688"/>
                </a:lnTo>
                <a:lnTo>
                  <a:pt x="466" y="432"/>
                </a:lnTo>
                <a:lnTo>
                  <a:pt x="548" y="162"/>
                </a:lnTo>
                <a:lnTo>
                  <a:pt x="548" y="160"/>
                </a:lnTo>
                <a:lnTo>
                  <a:pt x="530" y="126"/>
                </a:lnTo>
                <a:lnTo>
                  <a:pt x="518" y="110"/>
                </a:lnTo>
                <a:lnTo>
                  <a:pt x="510" y="100"/>
                </a:lnTo>
                <a:lnTo>
                  <a:pt x="492" y="82"/>
                </a:lnTo>
                <a:lnTo>
                  <a:pt x="482" y="72"/>
                </a:lnTo>
                <a:lnTo>
                  <a:pt x="470" y="64"/>
                </a:lnTo>
                <a:lnTo>
                  <a:pt x="456" y="54"/>
                </a:lnTo>
                <a:lnTo>
                  <a:pt x="440" y="46"/>
                </a:lnTo>
                <a:lnTo>
                  <a:pt x="424" y="38"/>
                </a:lnTo>
                <a:lnTo>
                  <a:pt x="406" y="32"/>
                </a:lnTo>
                <a:lnTo>
                  <a:pt x="386" y="24"/>
                </a:lnTo>
                <a:lnTo>
                  <a:pt x="364" y="18"/>
                </a:lnTo>
                <a:lnTo>
                  <a:pt x="340" y="12"/>
                </a:lnTo>
                <a:lnTo>
                  <a:pt x="316" y="6"/>
                </a:lnTo>
                <a:lnTo>
                  <a:pt x="290" y="4"/>
                </a:lnTo>
                <a:lnTo>
                  <a:pt x="260" y="0"/>
                </a:lnTo>
                <a:lnTo>
                  <a:pt x="198" y="0"/>
                </a:lnTo>
                <a:lnTo>
                  <a:pt x="164" y="4"/>
                </a:lnTo>
                <a:lnTo>
                  <a:pt x="126" y="6"/>
                </a:lnTo>
                <a:lnTo>
                  <a:pt x="86" y="12"/>
                </a:lnTo>
                <a:lnTo>
                  <a:pt x="44" y="18"/>
                </a:lnTo>
                <a:lnTo>
                  <a:pt x="0" y="28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17" name="Freeform 27"/>
          <p:cNvSpPr>
            <a:spLocks/>
          </p:cNvSpPr>
          <p:nvPr/>
        </p:nvSpPr>
        <p:spPr bwMode="auto">
          <a:xfrm>
            <a:off x="2212975" y="2924175"/>
            <a:ext cx="869950" cy="1098550"/>
          </a:xfrm>
          <a:custGeom>
            <a:avLst/>
            <a:gdLst>
              <a:gd name="T0" fmla="*/ 548 w 548"/>
              <a:gd name="T1" fmla="*/ 28 h 692"/>
              <a:gd name="T2" fmla="*/ 490 w 548"/>
              <a:gd name="T3" fmla="*/ 92 h 692"/>
              <a:gd name="T4" fmla="*/ 516 w 548"/>
              <a:gd name="T5" fmla="*/ 208 h 692"/>
              <a:gd name="T6" fmla="*/ 504 w 548"/>
              <a:gd name="T7" fmla="*/ 252 h 692"/>
              <a:gd name="T8" fmla="*/ 546 w 548"/>
              <a:gd name="T9" fmla="*/ 352 h 692"/>
              <a:gd name="T10" fmla="*/ 508 w 548"/>
              <a:gd name="T11" fmla="*/ 376 h 692"/>
              <a:gd name="T12" fmla="*/ 504 w 548"/>
              <a:gd name="T13" fmla="*/ 542 h 692"/>
              <a:gd name="T14" fmla="*/ 406 w 548"/>
              <a:gd name="T15" fmla="*/ 548 h 692"/>
              <a:gd name="T16" fmla="*/ 412 w 548"/>
              <a:gd name="T17" fmla="*/ 692 h 692"/>
              <a:gd name="T18" fmla="*/ 76 w 548"/>
              <a:gd name="T19" fmla="*/ 686 h 692"/>
              <a:gd name="T20" fmla="*/ 82 w 548"/>
              <a:gd name="T21" fmla="*/ 432 h 692"/>
              <a:gd name="T22" fmla="*/ 0 w 548"/>
              <a:gd name="T23" fmla="*/ 162 h 692"/>
              <a:gd name="T24" fmla="*/ 0 w 548"/>
              <a:gd name="T25" fmla="*/ 160 h 692"/>
              <a:gd name="T26" fmla="*/ 2 w 548"/>
              <a:gd name="T27" fmla="*/ 156 h 692"/>
              <a:gd name="T28" fmla="*/ 4 w 548"/>
              <a:gd name="T29" fmla="*/ 152 h 692"/>
              <a:gd name="T30" fmla="*/ 8 w 548"/>
              <a:gd name="T31" fmla="*/ 146 h 692"/>
              <a:gd name="T32" fmla="*/ 10 w 548"/>
              <a:gd name="T33" fmla="*/ 140 h 692"/>
              <a:gd name="T34" fmla="*/ 14 w 548"/>
              <a:gd name="T35" fmla="*/ 132 h 692"/>
              <a:gd name="T36" fmla="*/ 18 w 548"/>
              <a:gd name="T37" fmla="*/ 126 h 692"/>
              <a:gd name="T38" fmla="*/ 24 w 548"/>
              <a:gd name="T39" fmla="*/ 118 h 692"/>
              <a:gd name="T40" fmla="*/ 30 w 548"/>
              <a:gd name="T41" fmla="*/ 108 h 692"/>
              <a:gd name="T42" fmla="*/ 48 w 548"/>
              <a:gd name="T43" fmla="*/ 92 h 692"/>
              <a:gd name="T44" fmla="*/ 56 w 548"/>
              <a:gd name="T45" fmla="*/ 80 h 692"/>
              <a:gd name="T46" fmla="*/ 68 w 548"/>
              <a:gd name="T47" fmla="*/ 72 h 692"/>
              <a:gd name="T48" fmla="*/ 82 w 548"/>
              <a:gd name="T49" fmla="*/ 64 h 692"/>
              <a:gd name="T50" fmla="*/ 94 w 548"/>
              <a:gd name="T51" fmla="*/ 54 h 692"/>
              <a:gd name="T52" fmla="*/ 110 w 548"/>
              <a:gd name="T53" fmla="*/ 44 h 692"/>
              <a:gd name="T54" fmla="*/ 124 w 548"/>
              <a:gd name="T55" fmla="*/ 38 h 692"/>
              <a:gd name="T56" fmla="*/ 144 w 548"/>
              <a:gd name="T57" fmla="*/ 30 h 692"/>
              <a:gd name="T58" fmla="*/ 164 w 548"/>
              <a:gd name="T59" fmla="*/ 22 h 692"/>
              <a:gd name="T60" fmla="*/ 184 w 548"/>
              <a:gd name="T61" fmla="*/ 16 h 692"/>
              <a:gd name="T62" fmla="*/ 208 w 548"/>
              <a:gd name="T63" fmla="*/ 10 h 692"/>
              <a:gd name="T64" fmla="*/ 232 w 548"/>
              <a:gd name="T65" fmla="*/ 6 h 692"/>
              <a:gd name="T66" fmla="*/ 288 w 548"/>
              <a:gd name="T67" fmla="*/ 0 h 692"/>
              <a:gd name="T68" fmla="*/ 352 w 548"/>
              <a:gd name="T69" fmla="*/ 0 h 692"/>
              <a:gd name="T70" fmla="*/ 386 w 548"/>
              <a:gd name="T71" fmla="*/ 4 h 692"/>
              <a:gd name="T72" fmla="*/ 424 w 548"/>
              <a:gd name="T73" fmla="*/ 6 h 692"/>
              <a:gd name="T74" fmla="*/ 464 w 548"/>
              <a:gd name="T75" fmla="*/ 12 h 692"/>
              <a:gd name="T76" fmla="*/ 504 w 548"/>
              <a:gd name="T77" fmla="*/ 18 h 692"/>
              <a:gd name="T78" fmla="*/ 548 w 548"/>
              <a:gd name="T79" fmla="*/ 28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8" h="692">
                <a:moveTo>
                  <a:pt x="548" y="28"/>
                </a:moveTo>
                <a:lnTo>
                  <a:pt x="490" y="92"/>
                </a:lnTo>
                <a:lnTo>
                  <a:pt x="516" y="208"/>
                </a:lnTo>
                <a:lnTo>
                  <a:pt x="504" y="252"/>
                </a:lnTo>
                <a:lnTo>
                  <a:pt x="546" y="352"/>
                </a:lnTo>
                <a:lnTo>
                  <a:pt x="508" y="376"/>
                </a:lnTo>
                <a:lnTo>
                  <a:pt x="504" y="542"/>
                </a:lnTo>
                <a:lnTo>
                  <a:pt x="406" y="548"/>
                </a:lnTo>
                <a:lnTo>
                  <a:pt x="412" y="692"/>
                </a:lnTo>
                <a:lnTo>
                  <a:pt x="76" y="686"/>
                </a:lnTo>
                <a:lnTo>
                  <a:pt x="82" y="432"/>
                </a:lnTo>
                <a:lnTo>
                  <a:pt x="0" y="162"/>
                </a:lnTo>
                <a:lnTo>
                  <a:pt x="0" y="160"/>
                </a:lnTo>
                <a:lnTo>
                  <a:pt x="2" y="156"/>
                </a:lnTo>
                <a:lnTo>
                  <a:pt x="4" y="152"/>
                </a:lnTo>
                <a:lnTo>
                  <a:pt x="8" y="146"/>
                </a:lnTo>
                <a:lnTo>
                  <a:pt x="10" y="140"/>
                </a:lnTo>
                <a:lnTo>
                  <a:pt x="14" y="132"/>
                </a:lnTo>
                <a:lnTo>
                  <a:pt x="18" y="126"/>
                </a:lnTo>
                <a:lnTo>
                  <a:pt x="24" y="118"/>
                </a:lnTo>
                <a:lnTo>
                  <a:pt x="30" y="108"/>
                </a:lnTo>
                <a:lnTo>
                  <a:pt x="48" y="92"/>
                </a:lnTo>
                <a:lnTo>
                  <a:pt x="56" y="80"/>
                </a:lnTo>
                <a:lnTo>
                  <a:pt x="68" y="72"/>
                </a:lnTo>
                <a:lnTo>
                  <a:pt x="82" y="64"/>
                </a:lnTo>
                <a:lnTo>
                  <a:pt x="94" y="54"/>
                </a:lnTo>
                <a:lnTo>
                  <a:pt x="110" y="44"/>
                </a:lnTo>
                <a:lnTo>
                  <a:pt x="124" y="38"/>
                </a:lnTo>
                <a:lnTo>
                  <a:pt x="144" y="30"/>
                </a:lnTo>
                <a:lnTo>
                  <a:pt x="164" y="22"/>
                </a:lnTo>
                <a:lnTo>
                  <a:pt x="184" y="16"/>
                </a:lnTo>
                <a:lnTo>
                  <a:pt x="208" y="10"/>
                </a:lnTo>
                <a:lnTo>
                  <a:pt x="232" y="6"/>
                </a:lnTo>
                <a:lnTo>
                  <a:pt x="288" y="0"/>
                </a:lnTo>
                <a:lnTo>
                  <a:pt x="352" y="0"/>
                </a:lnTo>
                <a:lnTo>
                  <a:pt x="386" y="4"/>
                </a:lnTo>
                <a:lnTo>
                  <a:pt x="424" y="6"/>
                </a:lnTo>
                <a:lnTo>
                  <a:pt x="464" y="12"/>
                </a:lnTo>
                <a:lnTo>
                  <a:pt x="504" y="18"/>
                </a:lnTo>
                <a:lnTo>
                  <a:pt x="548" y="2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19" name="Freeform 28"/>
          <p:cNvSpPr>
            <a:spLocks/>
          </p:cNvSpPr>
          <p:nvPr/>
        </p:nvSpPr>
        <p:spPr bwMode="auto">
          <a:xfrm>
            <a:off x="2212975" y="2924175"/>
            <a:ext cx="869950" cy="1098550"/>
          </a:xfrm>
          <a:custGeom>
            <a:avLst/>
            <a:gdLst>
              <a:gd name="T0" fmla="*/ 548 w 548"/>
              <a:gd name="T1" fmla="*/ 28 h 692"/>
              <a:gd name="T2" fmla="*/ 490 w 548"/>
              <a:gd name="T3" fmla="*/ 92 h 692"/>
              <a:gd name="T4" fmla="*/ 516 w 548"/>
              <a:gd name="T5" fmla="*/ 208 h 692"/>
              <a:gd name="T6" fmla="*/ 504 w 548"/>
              <a:gd name="T7" fmla="*/ 252 h 692"/>
              <a:gd name="T8" fmla="*/ 546 w 548"/>
              <a:gd name="T9" fmla="*/ 352 h 692"/>
              <a:gd name="T10" fmla="*/ 508 w 548"/>
              <a:gd name="T11" fmla="*/ 376 h 692"/>
              <a:gd name="T12" fmla="*/ 504 w 548"/>
              <a:gd name="T13" fmla="*/ 542 h 692"/>
              <a:gd name="T14" fmla="*/ 406 w 548"/>
              <a:gd name="T15" fmla="*/ 548 h 692"/>
              <a:gd name="T16" fmla="*/ 412 w 548"/>
              <a:gd name="T17" fmla="*/ 692 h 692"/>
              <a:gd name="T18" fmla="*/ 76 w 548"/>
              <a:gd name="T19" fmla="*/ 686 h 692"/>
              <a:gd name="T20" fmla="*/ 82 w 548"/>
              <a:gd name="T21" fmla="*/ 432 h 692"/>
              <a:gd name="T22" fmla="*/ 0 w 548"/>
              <a:gd name="T23" fmla="*/ 162 h 692"/>
              <a:gd name="T24" fmla="*/ 0 w 548"/>
              <a:gd name="T25" fmla="*/ 160 h 692"/>
              <a:gd name="T26" fmla="*/ 2 w 548"/>
              <a:gd name="T27" fmla="*/ 156 h 692"/>
              <a:gd name="T28" fmla="*/ 4 w 548"/>
              <a:gd name="T29" fmla="*/ 152 h 692"/>
              <a:gd name="T30" fmla="*/ 8 w 548"/>
              <a:gd name="T31" fmla="*/ 146 h 692"/>
              <a:gd name="T32" fmla="*/ 10 w 548"/>
              <a:gd name="T33" fmla="*/ 140 h 692"/>
              <a:gd name="T34" fmla="*/ 14 w 548"/>
              <a:gd name="T35" fmla="*/ 132 h 692"/>
              <a:gd name="T36" fmla="*/ 18 w 548"/>
              <a:gd name="T37" fmla="*/ 126 h 692"/>
              <a:gd name="T38" fmla="*/ 24 w 548"/>
              <a:gd name="T39" fmla="*/ 118 h 692"/>
              <a:gd name="T40" fmla="*/ 30 w 548"/>
              <a:gd name="T41" fmla="*/ 108 h 692"/>
              <a:gd name="T42" fmla="*/ 48 w 548"/>
              <a:gd name="T43" fmla="*/ 92 h 692"/>
              <a:gd name="T44" fmla="*/ 56 w 548"/>
              <a:gd name="T45" fmla="*/ 80 h 692"/>
              <a:gd name="T46" fmla="*/ 68 w 548"/>
              <a:gd name="T47" fmla="*/ 72 h 692"/>
              <a:gd name="T48" fmla="*/ 82 w 548"/>
              <a:gd name="T49" fmla="*/ 64 h 692"/>
              <a:gd name="T50" fmla="*/ 94 w 548"/>
              <a:gd name="T51" fmla="*/ 54 h 692"/>
              <a:gd name="T52" fmla="*/ 110 w 548"/>
              <a:gd name="T53" fmla="*/ 44 h 692"/>
              <a:gd name="T54" fmla="*/ 124 w 548"/>
              <a:gd name="T55" fmla="*/ 38 h 692"/>
              <a:gd name="T56" fmla="*/ 144 w 548"/>
              <a:gd name="T57" fmla="*/ 30 h 692"/>
              <a:gd name="T58" fmla="*/ 164 w 548"/>
              <a:gd name="T59" fmla="*/ 22 h 692"/>
              <a:gd name="T60" fmla="*/ 184 w 548"/>
              <a:gd name="T61" fmla="*/ 16 h 692"/>
              <a:gd name="T62" fmla="*/ 208 w 548"/>
              <a:gd name="T63" fmla="*/ 10 h 692"/>
              <a:gd name="T64" fmla="*/ 232 w 548"/>
              <a:gd name="T65" fmla="*/ 6 h 692"/>
              <a:gd name="T66" fmla="*/ 288 w 548"/>
              <a:gd name="T67" fmla="*/ 0 h 692"/>
              <a:gd name="T68" fmla="*/ 352 w 548"/>
              <a:gd name="T69" fmla="*/ 0 h 692"/>
              <a:gd name="T70" fmla="*/ 386 w 548"/>
              <a:gd name="T71" fmla="*/ 4 h 692"/>
              <a:gd name="T72" fmla="*/ 424 w 548"/>
              <a:gd name="T73" fmla="*/ 6 h 692"/>
              <a:gd name="T74" fmla="*/ 464 w 548"/>
              <a:gd name="T75" fmla="*/ 12 h 692"/>
              <a:gd name="T76" fmla="*/ 504 w 548"/>
              <a:gd name="T77" fmla="*/ 18 h 692"/>
              <a:gd name="T78" fmla="*/ 548 w 548"/>
              <a:gd name="T79" fmla="*/ 28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8" h="692">
                <a:moveTo>
                  <a:pt x="548" y="28"/>
                </a:moveTo>
                <a:lnTo>
                  <a:pt x="490" y="92"/>
                </a:lnTo>
                <a:lnTo>
                  <a:pt x="516" y="208"/>
                </a:lnTo>
                <a:lnTo>
                  <a:pt x="504" y="252"/>
                </a:lnTo>
                <a:lnTo>
                  <a:pt x="546" y="352"/>
                </a:lnTo>
                <a:lnTo>
                  <a:pt x="508" y="376"/>
                </a:lnTo>
                <a:lnTo>
                  <a:pt x="504" y="542"/>
                </a:lnTo>
                <a:lnTo>
                  <a:pt x="406" y="548"/>
                </a:lnTo>
                <a:lnTo>
                  <a:pt x="412" y="692"/>
                </a:lnTo>
                <a:lnTo>
                  <a:pt x="76" y="686"/>
                </a:lnTo>
                <a:lnTo>
                  <a:pt x="82" y="432"/>
                </a:lnTo>
                <a:lnTo>
                  <a:pt x="0" y="162"/>
                </a:lnTo>
                <a:lnTo>
                  <a:pt x="0" y="160"/>
                </a:lnTo>
                <a:lnTo>
                  <a:pt x="2" y="156"/>
                </a:lnTo>
                <a:lnTo>
                  <a:pt x="4" y="152"/>
                </a:lnTo>
                <a:lnTo>
                  <a:pt x="8" y="146"/>
                </a:lnTo>
                <a:lnTo>
                  <a:pt x="10" y="140"/>
                </a:lnTo>
                <a:lnTo>
                  <a:pt x="14" y="132"/>
                </a:lnTo>
                <a:lnTo>
                  <a:pt x="18" y="126"/>
                </a:lnTo>
                <a:lnTo>
                  <a:pt x="24" y="118"/>
                </a:lnTo>
                <a:lnTo>
                  <a:pt x="30" y="108"/>
                </a:lnTo>
                <a:lnTo>
                  <a:pt x="48" y="92"/>
                </a:lnTo>
                <a:lnTo>
                  <a:pt x="56" y="80"/>
                </a:lnTo>
                <a:lnTo>
                  <a:pt x="68" y="72"/>
                </a:lnTo>
                <a:lnTo>
                  <a:pt x="82" y="64"/>
                </a:lnTo>
                <a:lnTo>
                  <a:pt x="94" y="54"/>
                </a:lnTo>
                <a:lnTo>
                  <a:pt x="110" y="44"/>
                </a:lnTo>
                <a:lnTo>
                  <a:pt x="124" y="38"/>
                </a:lnTo>
                <a:lnTo>
                  <a:pt x="144" y="30"/>
                </a:lnTo>
                <a:lnTo>
                  <a:pt x="164" y="22"/>
                </a:lnTo>
                <a:lnTo>
                  <a:pt x="184" y="16"/>
                </a:lnTo>
                <a:lnTo>
                  <a:pt x="208" y="10"/>
                </a:lnTo>
                <a:lnTo>
                  <a:pt x="232" y="6"/>
                </a:lnTo>
                <a:lnTo>
                  <a:pt x="288" y="0"/>
                </a:lnTo>
                <a:lnTo>
                  <a:pt x="352" y="0"/>
                </a:lnTo>
                <a:lnTo>
                  <a:pt x="386" y="4"/>
                </a:lnTo>
                <a:lnTo>
                  <a:pt x="424" y="6"/>
                </a:lnTo>
                <a:lnTo>
                  <a:pt x="464" y="12"/>
                </a:lnTo>
                <a:lnTo>
                  <a:pt x="504" y="18"/>
                </a:lnTo>
                <a:lnTo>
                  <a:pt x="548" y="2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20" name="Freeform 29"/>
          <p:cNvSpPr>
            <a:spLocks/>
          </p:cNvSpPr>
          <p:nvPr/>
        </p:nvSpPr>
        <p:spPr bwMode="auto">
          <a:xfrm>
            <a:off x="2212975" y="2924175"/>
            <a:ext cx="869950" cy="1098550"/>
          </a:xfrm>
          <a:custGeom>
            <a:avLst/>
            <a:gdLst>
              <a:gd name="T0" fmla="*/ 548 w 548"/>
              <a:gd name="T1" fmla="*/ 28 h 692"/>
              <a:gd name="T2" fmla="*/ 490 w 548"/>
              <a:gd name="T3" fmla="*/ 92 h 692"/>
              <a:gd name="T4" fmla="*/ 516 w 548"/>
              <a:gd name="T5" fmla="*/ 208 h 692"/>
              <a:gd name="T6" fmla="*/ 504 w 548"/>
              <a:gd name="T7" fmla="*/ 252 h 692"/>
              <a:gd name="T8" fmla="*/ 546 w 548"/>
              <a:gd name="T9" fmla="*/ 352 h 692"/>
              <a:gd name="T10" fmla="*/ 508 w 548"/>
              <a:gd name="T11" fmla="*/ 376 h 692"/>
              <a:gd name="T12" fmla="*/ 504 w 548"/>
              <a:gd name="T13" fmla="*/ 542 h 692"/>
              <a:gd name="T14" fmla="*/ 406 w 548"/>
              <a:gd name="T15" fmla="*/ 548 h 692"/>
              <a:gd name="T16" fmla="*/ 412 w 548"/>
              <a:gd name="T17" fmla="*/ 692 h 692"/>
              <a:gd name="T18" fmla="*/ 76 w 548"/>
              <a:gd name="T19" fmla="*/ 686 h 692"/>
              <a:gd name="T20" fmla="*/ 82 w 548"/>
              <a:gd name="T21" fmla="*/ 432 h 692"/>
              <a:gd name="T22" fmla="*/ 0 w 548"/>
              <a:gd name="T23" fmla="*/ 162 h 692"/>
              <a:gd name="T24" fmla="*/ 0 w 548"/>
              <a:gd name="T25" fmla="*/ 160 h 692"/>
              <a:gd name="T26" fmla="*/ 2 w 548"/>
              <a:gd name="T27" fmla="*/ 156 h 692"/>
              <a:gd name="T28" fmla="*/ 4 w 548"/>
              <a:gd name="T29" fmla="*/ 152 h 692"/>
              <a:gd name="T30" fmla="*/ 8 w 548"/>
              <a:gd name="T31" fmla="*/ 146 h 692"/>
              <a:gd name="T32" fmla="*/ 10 w 548"/>
              <a:gd name="T33" fmla="*/ 140 h 692"/>
              <a:gd name="T34" fmla="*/ 14 w 548"/>
              <a:gd name="T35" fmla="*/ 132 h 692"/>
              <a:gd name="T36" fmla="*/ 18 w 548"/>
              <a:gd name="T37" fmla="*/ 126 h 692"/>
              <a:gd name="T38" fmla="*/ 24 w 548"/>
              <a:gd name="T39" fmla="*/ 118 h 692"/>
              <a:gd name="T40" fmla="*/ 30 w 548"/>
              <a:gd name="T41" fmla="*/ 108 h 692"/>
              <a:gd name="T42" fmla="*/ 48 w 548"/>
              <a:gd name="T43" fmla="*/ 92 h 692"/>
              <a:gd name="T44" fmla="*/ 56 w 548"/>
              <a:gd name="T45" fmla="*/ 80 h 692"/>
              <a:gd name="T46" fmla="*/ 68 w 548"/>
              <a:gd name="T47" fmla="*/ 72 h 692"/>
              <a:gd name="T48" fmla="*/ 82 w 548"/>
              <a:gd name="T49" fmla="*/ 64 h 692"/>
              <a:gd name="T50" fmla="*/ 94 w 548"/>
              <a:gd name="T51" fmla="*/ 54 h 692"/>
              <a:gd name="T52" fmla="*/ 110 w 548"/>
              <a:gd name="T53" fmla="*/ 44 h 692"/>
              <a:gd name="T54" fmla="*/ 124 w 548"/>
              <a:gd name="T55" fmla="*/ 38 h 692"/>
              <a:gd name="T56" fmla="*/ 144 w 548"/>
              <a:gd name="T57" fmla="*/ 30 h 692"/>
              <a:gd name="T58" fmla="*/ 164 w 548"/>
              <a:gd name="T59" fmla="*/ 22 h 692"/>
              <a:gd name="T60" fmla="*/ 184 w 548"/>
              <a:gd name="T61" fmla="*/ 16 h 692"/>
              <a:gd name="T62" fmla="*/ 208 w 548"/>
              <a:gd name="T63" fmla="*/ 10 h 692"/>
              <a:gd name="T64" fmla="*/ 232 w 548"/>
              <a:gd name="T65" fmla="*/ 6 h 692"/>
              <a:gd name="T66" fmla="*/ 288 w 548"/>
              <a:gd name="T67" fmla="*/ 0 h 692"/>
              <a:gd name="T68" fmla="*/ 352 w 548"/>
              <a:gd name="T69" fmla="*/ 0 h 692"/>
              <a:gd name="T70" fmla="*/ 386 w 548"/>
              <a:gd name="T71" fmla="*/ 4 h 692"/>
              <a:gd name="T72" fmla="*/ 424 w 548"/>
              <a:gd name="T73" fmla="*/ 6 h 692"/>
              <a:gd name="T74" fmla="*/ 464 w 548"/>
              <a:gd name="T75" fmla="*/ 12 h 692"/>
              <a:gd name="T76" fmla="*/ 504 w 548"/>
              <a:gd name="T77" fmla="*/ 18 h 692"/>
              <a:gd name="T78" fmla="*/ 548 w 548"/>
              <a:gd name="T79" fmla="*/ 28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8" h="692">
                <a:moveTo>
                  <a:pt x="548" y="28"/>
                </a:moveTo>
                <a:lnTo>
                  <a:pt x="490" y="92"/>
                </a:lnTo>
                <a:lnTo>
                  <a:pt x="516" y="208"/>
                </a:lnTo>
                <a:lnTo>
                  <a:pt x="504" y="252"/>
                </a:lnTo>
                <a:lnTo>
                  <a:pt x="546" y="352"/>
                </a:lnTo>
                <a:lnTo>
                  <a:pt x="508" y="376"/>
                </a:lnTo>
                <a:lnTo>
                  <a:pt x="504" y="542"/>
                </a:lnTo>
                <a:lnTo>
                  <a:pt x="406" y="548"/>
                </a:lnTo>
                <a:lnTo>
                  <a:pt x="412" y="692"/>
                </a:lnTo>
                <a:lnTo>
                  <a:pt x="76" y="686"/>
                </a:lnTo>
                <a:lnTo>
                  <a:pt x="82" y="432"/>
                </a:lnTo>
                <a:lnTo>
                  <a:pt x="0" y="162"/>
                </a:lnTo>
                <a:lnTo>
                  <a:pt x="0" y="160"/>
                </a:lnTo>
                <a:lnTo>
                  <a:pt x="2" y="156"/>
                </a:lnTo>
                <a:lnTo>
                  <a:pt x="4" y="152"/>
                </a:lnTo>
                <a:lnTo>
                  <a:pt x="8" y="146"/>
                </a:lnTo>
                <a:lnTo>
                  <a:pt x="10" y="140"/>
                </a:lnTo>
                <a:lnTo>
                  <a:pt x="14" y="132"/>
                </a:lnTo>
                <a:lnTo>
                  <a:pt x="18" y="126"/>
                </a:lnTo>
                <a:lnTo>
                  <a:pt x="24" y="118"/>
                </a:lnTo>
                <a:lnTo>
                  <a:pt x="30" y="108"/>
                </a:lnTo>
                <a:lnTo>
                  <a:pt x="48" y="92"/>
                </a:lnTo>
                <a:lnTo>
                  <a:pt x="56" y="80"/>
                </a:lnTo>
                <a:lnTo>
                  <a:pt x="68" y="72"/>
                </a:lnTo>
                <a:lnTo>
                  <a:pt x="82" y="64"/>
                </a:lnTo>
                <a:lnTo>
                  <a:pt x="94" y="54"/>
                </a:lnTo>
                <a:lnTo>
                  <a:pt x="110" y="44"/>
                </a:lnTo>
                <a:lnTo>
                  <a:pt x="124" y="38"/>
                </a:lnTo>
                <a:lnTo>
                  <a:pt x="144" y="30"/>
                </a:lnTo>
                <a:lnTo>
                  <a:pt x="164" y="22"/>
                </a:lnTo>
                <a:lnTo>
                  <a:pt x="184" y="16"/>
                </a:lnTo>
                <a:lnTo>
                  <a:pt x="208" y="10"/>
                </a:lnTo>
                <a:lnTo>
                  <a:pt x="232" y="6"/>
                </a:lnTo>
                <a:lnTo>
                  <a:pt x="288" y="0"/>
                </a:lnTo>
                <a:lnTo>
                  <a:pt x="352" y="0"/>
                </a:lnTo>
                <a:lnTo>
                  <a:pt x="386" y="4"/>
                </a:lnTo>
                <a:lnTo>
                  <a:pt x="424" y="6"/>
                </a:lnTo>
                <a:lnTo>
                  <a:pt x="464" y="12"/>
                </a:lnTo>
                <a:lnTo>
                  <a:pt x="504" y="18"/>
                </a:lnTo>
                <a:lnTo>
                  <a:pt x="548" y="28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21" name="Rectangle 30"/>
          <p:cNvSpPr>
            <a:spLocks noChangeArrowheads="1"/>
          </p:cNvSpPr>
          <p:nvPr/>
        </p:nvSpPr>
        <p:spPr bwMode="auto">
          <a:xfrm>
            <a:off x="2368550" y="3216275"/>
            <a:ext cx="5546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Émetteur,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source de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l’information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35" name="Rectangle 44"/>
          <p:cNvSpPr>
            <a:spLocks noChangeArrowheads="1"/>
          </p:cNvSpPr>
          <p:nvPr/>
        </p:nvSpPr>
        <p:spPr bwMode="auto">
          <a:xfrm>
            <a:off x="6035675" y="3216275"/>
            <a:ext cx="5802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Consultant,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récepteur de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l’information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53" name="Rectangle 61"/>
          <p:cNvSpPr>
            <a:spLocks noChangeArrowheads="1"/>
          </p:cNvSpPr>
          <p:nvPr/>
        </p:nvSpPr>
        <p:spPr bwMode="auto">
          <a:xfrm>
            <a:off x="3895725" y="2654300"/>
            <a:ext cx="41678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Rumeurs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58" name="Rectangle 66"/>
          <p:cNvSpPr>
            <a:spLocks noChangeArrowheads="1"/>
          </p:cNvSpPr>
          <p:nvPr/>
        </p:nvSpPr>
        <p:spPr bwMode="auto">
          <a:xfrm>
            <a:off x="3895725" y="4143375"/>
            <a:ext cx="41678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Rumeurs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63" name="Rectangle 71"/>
          <p:cNvSpPr>
            <a:spLocks noChangeArrowheads="1"/>
          </p:cNvSpPr>
          <p:nvPr/>
        </p:nvSpPr>
        <p:spPr bwMode="auto">
          <a:xfrm>
            <a:off x="3152775" y="3609975"/>
            <a:ext cx="8367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initiale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4874" name="Rectangle 82"/>
          <p:cNvSpPr>
            <a:spLocks noChangeArrowheads="1"/>
          </p:cNvSpPr>
          <p:nvPr/>
        </p:nvSpPr>
        <p:spPr bwMode="auto">
          <a:xfrm>
            <a:off x="4762500" y="3609975"/>
            <a:ext cx="93455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Information modifiée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4236722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14" name="ZoneTexte 13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74</a:t>
              </a:r>
            </a:p>
          </p:txBody>
        </p:sp>
        <p:grpSp>
          <p:nvGrpSpPr>
            <p:cNvPr id="15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16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18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19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17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VISUALISER LES DONNÉES</a:t>
                </a:r>
              </a:p>
            </p:txBody>
          </p:sp>
        </p:grpSp>
      </p:grpSp>
      <p:sp>
        <p:nvSpPr>
          <p:cNvPr id="20" name="ZoneTexte 19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grpSp>
        <p:nvGrpSpPr>
          <p:cNvPr id="2" name="Groupe 1"/>
          <p:cNvGrpSpPr>
            <a:grpSpLocks noChangeAspect="1"/>
          </p:cNvGrpSpPr>
          <p:nvPr/>
        </p:nvGrpSpPr>
        <p:grpSpPr>
          <a:xfrm>
            <a:off x="1695449" y="1919285"/>
            <a:ext cx="5732292" cy="3732340"/>
            <a:chOff x="1695450" y="1919288"/>
            <a:chExt cx="5407822" cy="3521075"/>
          </a:xfrm>
        </p:grpSpPr>
        <p:sp>
          <p:nvSpPr>
            <p:cNvPr id="36046" name="Freeform 6"/>
            <p:cNvSpPr>
              <a:spLocks/>
            </p:cNvSpPr>
            <p:nvPr/>
          </p:nvSpPr>
          <p:spPr bwMode="auto">
            <a:xfrm>
              <a:off x="3143250" y="4459288"/>
              <a:ext cx="2651125" cy="981075"/>
            </a:xfrm>
            <a:custGeom>
              <a:avLst/>
              <a:gdLst>
                <a:gd name="T0" fmla="*/ 1670 w 1670"/>
                <a:gd name="T1" fmla="*/ 310 h 618"/>
                <a:gd name="T2" fmla="*/ 1666 w 1670"/>
                <a:gd name="T3" fmla="*/ 342 h 618"/>
                <a:gd name="T4" fmla="*/ 1654 w 1670"/>
                <a:gd name="T5" fmla="*/ 372 h 618"/>
                <a:gd name="T6" fmla="*/ 1634 w 1670"/>
                <a:gd name="T7" fmla="*/ 402 h 618"/>
                <a:gd name="T8" fmla="*/ 1606 w 1670"/>
                <a:gd name="T9" fmla="*/ 430 h 618"/>
                <a:gd name="T10" fmla="*/ 1570 w 1670"/>
                <a:gd name="T11" fmla="*/ 458 h 618"/>
                <a:gd name="T12" fmla="*/ 1480 w 1670"/>
                <a:gd name="T13" fmla="*/ 506 h 618"/>
                <a:gd name="T14" fmla="*/ 1366 w 1670"/>
                <a:gd name="T15" fmla="*/ 548 h 618"/>
                <a:gd name="T16" fmla="*/ 1234 w 1670"/>
                <a:gd name="T17" fmla="*/ 582 h 618"/>
                <a:gd name="T18" fmla="*/ 1084 w 1670"/>
                <a:gd name="T19" fmla="*/ 606 h 618"/>
                <a:gd name="T20" fmla="*/ 922 w 1670"/>
                <a:gd name="T21" fmla="*/ 618 h 618"/>
                <a:gd name="T22" fmla="*/ 836 w 1670"/>
                <a:gd name="T23" fmla="*/ 618 h 618"/>
                <a:gd name="T24" fmla="*/ 668 w 1670"/>
                <a:gd name="T25" fmla="*/ 612 h 618"/>
                <a:gd name="T26" fmla="*/ 510 w 1670"/>
                <a:gd name="T27" fmla="*/ 594 h 618"/>
                <a:gd name="T28" fmla="*/ 368 w 1670"/>
                <a:gd name="T29" fmla="*/ 566 h 618"/>
                <a:gd name="T30" fmla="*/ 246 w 1670"/>
                <a:gd name="T31" fmla="*/ 528 h 618"/>
                <a:gd name="T32" fmla="*/ 144 w 1670"/>
                <a:gd name="T33" fmla="*/ 482 h 618"/>
                <a:gd name="T34" fmla="*/ 82 w 1670"/>
                <a:gd name="T35" fmla="*/ 444 h 618"/>
                <a:gd name="T36" fmla="*/ 52 w 1670"/>
                <a:gd name="T37" fmla="*/ 416 h 618"/>
                <a:gd name="T38" fmla="*/ 26 w 1670"/>
                <a:gd name="T39" fmla="*/ 386 h 618"/>
                <a:gd name="T40" fmla="*/ 10 w 1670"/>
                <a:gd name="T41" fmla="*/ 356 h 618"/>
                <a:gd name="T42" fmla="*/ 2 w 1670"/>
                <a:gd name="T43" fmla="*/ 326 h 618"/>
                <a:gd name="T44" fmla="*/ 0 w 1670"/>
                <a:gd name="T45" fmla="*/ 310 h 618"/>
                <a:gd name="T46" fmla="*/ 4 w 1670"/>
                <a:gd name="T47" fmla="*/ 278 h 618"/>
                <a:gd name="T48" fmla="*/ 18 w 1670"/>
                <a:gd name="T49" fmla="*/ 248 h 618"/>
                <a:gd name="T50" fmla="*/ 38 w 1670"/>
                <a:gd name="T51" fmla="*/ 218 h 618"/>
                <a:gd name="T52" fmla="*/ 66 w 1670"/>
                <a:gd name="T53" fmla="*/ 190 h 618"/>
                <a:gd name="T54" fmla="*/ 102 w 1670"/>
                <a:gd name="T55" fmla="*/ 162 h 618"/>
                <a:gd name="T56" fmla="*/ 192 w 1670"/>
                <a:gd name="T57" fmla="*/ 112 h 618"/>
                <a:gd name="T58" fmla="*/ 304 w 1670"/>
                <a:gd name="T59" fmla="*/ 72 h 618"/>
                <a:gd name="T60" fmla="*/ 438 w 1670"/>
                <a:gd name="T61" fmla="*/ 38 h 618"/>
                <a:gd name="T62" fmla="*/ 588 w 1670"/>
                <a:gd name="T63" fmla="*/ 14 h 618"/>
                <a:gd name="T64" fmla="*/ 750 w 1670"/>
                <a:gd name="T65" fmla="*/ 2 h 618"/>
                <a:gd name="T66" fmla="*/ 836 w 1670"/>
                <a:gd name="T67" fmla="*/ 0 h 618"/>
                <a:gd name="T68" fmla="*/ 1004 w 1670"/>
                <a:gd name="T69" fmla="*/ 6 h 618"/>
                <a:gd name="T70" fmla="*/ 1160 w 1670"/>
                <a:gd name="T71" fmla="*/ 24 h 618"/>
                <a:gd name="T72" fmla="*/ 1302 w 1670"/>
                <a:gd name="T73" fmla="*/ 54 h 618"/>
                <a:gd name="T74" fmla="*/ 1426 w 1670"/>
                <a:gd name="T75" fmla="*/ 90 h 618"/>
                <a:gd name="T76" fmla="*/ 1528 w 1670"/>
                <a:gd name="T77" fmla="*/ 136 h 618"/>
                <a:gd name="T78" fmla="*/ 1588 w 1670"/>
                <a:gd name="T79" fmla="*/ 176 h 618"/>
                <a:gd name="T80" fmla="*/ 1620 w 1670"/>
                <a:gd name="T81" fmla="*/ 204 h 618"/>
                <a:gd name="T82" fmla="*/ 1644 w 1670"/>
                <a:gd name="T83" fmla="*/ 232 h 618"/>
                <a:gd name="T84" fmla="*/ 1662 w 1670"/>
                <a:gd name="T85" fmla="*/ 262 h 618"/>
                <a:gd name="T86" fmla="*/ 1670 w 1670"/>
                <a:gd name="T87" fmla="*/ 294 h 618"/>
                <a:gd name="T88" fmla="*/ 1670 w 1670"/>
                <a:gd name="T89" fmla="*/ 31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0" h="618">
                  <a:moveTo>
                    <a:pt x="1670" y="310"/>
                  </a:moveTo>
                  <a:lnTo>
                    <a:pt x="1670" y="310"/>
                  </a:lnTo>
                  <a:lnTo>
                    <a:pt x="1670" y="326"/>
                  </a:lnTo>
                  <a:lnTo>
                    <a:pt x="1666" y="342"/>
                  </a:lnTo>
                  <a:lnTo>
                    <a:pt x="1662" y="356"/>
                  </a:lnTo>
                  <a:lnTo>
                    <a:pt x="1654" y="372"/>
                  </a:lnTo>
                  <a:lnTo>
                    <a:pt x="1644" y="386"/>
                  </a:lnTo>
                  <a:lnTo>
                    <a:pt x="1634" y="402"/>
                  </a:lnTo>
                  <a:lnTo>
                    <a:pt x="1620" y="416"/>
                  </a:lnTo>
                  <a:lnTo>
                    <a:pt x="1606" y="430"/>
                  </a:lnTo>
                  <a:lnTo>
                    <a:pt x="1588" y="444"/>
                  </a:lnTo>
                  <a:lnTo>
                    <a:pt x="1570" y="458"/>
                  </a:lnTo>
                  <a:lnTo>
                    <a:pt x="1528" y="482"/>
                  </a:lnTo>
                  <a:lnTo>
                    <a:pt x="1480" y="506"/>
                  </a:lnTo>
                  <a:lnTo>
                    <a:pt x="1426" y="528"/>
                  </a:lnTo>
                  <a:lnTo>
                    <a:pt x="1366" y="548"/>
                  </a:lnTo>
                  <a:lnTo>
                    <a:pt x="1302" y="566"/>
                  </a:lnTo>
                  <a:lnTo>
                    <a:pt x="1234" y="582"/>
                  </a:lnTo>
                  <a:lnTo>
                    <a:pt x="1160" y="594"/>
                  </a:lnTo>
                  <a:lnTo>
                    <a:pt x="1084" y="606"/>
                  </a:lnTo>
                  <a:lnTo>
                    <a:pt x="1004" y="612"/>
                  </a:lnTo>
                  <a:lnTo>
                    <a:pt x="922" y="618"/>
                  </a:lnTo>
                  <a:lnTo>
                    <a:pt x="836" y="618"/>
                  </a:lnTo>
                  <a:lnTo>
                    <a:pt x="836" y="618"/>
                  </a:lnTo>
                  <a:lnTo>
                    <a:pt x="750" y="618"/>
                  </a:lnTo>
                  <a:lnTo>
                    <a:pt x="668" y="612"/>
                  </a:lnTo>
                  <a:lnTo>
                    <a:pt x="588" y="606"/>
                  </a:lnTo>
                  <a:lnTo>
                    <a:pt x="510" y="594"/>
                  </a:lnTo>
                  <a:lnTo>
                    <a:pt x="438" y="582"/>
                  </a:lnTo>
                  <a:lnTo>
                    <a:pt x="368" y="566"/>
                  </a:lnTo>
                  <a:lnTo>
                    <a:pt x="304" y="548"/>
                  </a:lnTo>
                  <a:lnTo>
                    <a:pt x="246" y="528"/>
                  </a:lnTo>
                  <a:lnTo>
                    <a:pt x="192" y="506"/>
                  </a:lnTo>
                  <a:lnTo>
                    <a:pt x="144" y="482"/>
                  </a:lnTo>
                  <a:lnTo>
                    <a:pt x="102" y="458"/>
                  </a:lnTo>
                  <a:lnTo>
                    <a:pt x="82" y="444"/>
                  </a:lnTo>
                  <a:lnTo>
                    <a:pt x="66" y="430"/>
                  </a:lnTo>
                  <a:lnTo>
                    <a:pt x="52" y="416"/>
                  </a:lnTo>
                  <a:lnTo>
                    <a:pt x="38" y="402"/>
                  </a:lnTo>
                  <a:lnTo>
                    <a:pt x="26" y="386"/>
                  </a:lnTo>
                  <a:lnTo>
                    <a:pt x="18" y="372"/>
                  </a:lnTo>
                  <a:lnTo>
                    <a:pt x="10" y="356"/>
                  </a:lnTo>
                  <a:lnTo>
                    <a:pt x="4" y="342"/>
                  </a:lnTo>
                  <a:lnTo>
                    <a:pt x="2" y="326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10" y="262"/>
                  </a:lnTo>
                  <a:lnTo>
                    <a:pt x="18" y="248"/>
                  </a:lnTo>
                  <a:lnTo>
                    <a:pt x="26" y="232"/>
                  </a:lnTo>
                  <a:lnTo>
                    <a:pt x="38" y="218"/>
                  </a:lnTo>
                  <a:lnTo>
                    <a:pt x="52" y="204"/>
                  </a:lnTo>
                  <a:lnTo>
                    <a:pt x="66" y="190"/>
                  </a:lnTo>
                  <a:lnTo>
                    <a:pt x="82" y="176"/>
                  </a:lnTo>
                  <a:lnTo>
                    <a:pt x="102" y="162"/>
                  </a:lnTo>
                  <a:lnTo>
                    <a:pt x="144" y="136"/>
                  </a:lnTo>
                  <a:lnTo>
                    <a:pt x="192" y="112"/>
                  </a:lnTo>
                  <a:lnTo>
                    <a:pt x="246" y="90"/>
                  </a:lnTo>
                  <a:lnTo>
                    <a:pt x="304" y="72"/>
                  </a:lnTo>
                  <a:lnTo>
                    <a:pt x="368" y="54"/>
                  </a:lnTo>
                  <a:lnTo>
                    <a:pt x="438" y="38"/>
                  </a:lnTo>
                  <a:lnTo>
                    <a:pt x="510" y="24"/>
                  </a:lnTo>
                  <a:lnTo>
                    <a:pt x="588" y="14"/>
                  </a:lnTo>
                  <a:lnTo>
                    <a:pt x="668" y="6"/>
                  </a:lnTo>
                  <a:lnTo>
                    <a:pt x="750" y="2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922" y="2"/>
                  </a:lnTo>
                  <a:lnTo>
                    <a:pt x="1004" y="6"/>
                  </a:lnTo>
                  <a:lnTo>
                    <a:pt x="1084" y="14"/>
                  </a:lnTo>
                  <a:lnTo>
                    <a:pt x="1160" y="24"/>
                  </a:lnTo>
                  <a:lnTo>
                    <a:pt x="1234" y="38"/>
                  </a:lnTo>
                  <a:lnTo>
                    <a:pt x="1302" y="54"/>
                  </a:lnTo>
                  <a:lnTo>
                    <a:pt x="1366" y="72"/>
                  </a:lnTo>
                  <a:lnTo>
                    <a:pt x="1426" y="90"/>
                  </a:lnTo>
                  <a:lnTo>
                    <a:pt x="1480" y="112"/>
                  </a:lnTo>
                  <a:lnTo>
                    <a:pt x="1528" y="136"/>
                  </a:lnTo>
                  <a:lnTo>
                    <a:pt x="1570" y="162"/>
                  </a:lnTo>
                  <a:lnTo>
                    <a:pt x="1588" y="176"/>
                  </a:lnTo>
                  <a:lnTo>
                    <a:pt x="1606" y="190"/>
                  </a:lnTo>
                  <a:lnTo>
                    <a:pt x="1620" y="204"/>
                  </a:lnTo>
                  <a:lnTo>
                    <a:pt x="1634" y="218"/>
                  </a:lnTo>
                  <a:lnTo>
                    <a:pt x="1644" y="232"/>
                  </a:lnTo>
                  <a:lnTo>
                    <a:pt x="1654" y="248"/>
                  </a:lnTo>
                  <a:lnTo>
                    <a:pt x="1662" y="262"/>
                  </a:lnTo>
                  <a:lnTo>
                    <a:pt x="1666" y="278"/>
                  </a:lnTo>
                  <a:lnTo>
                    <a:pt x="1670" y="294"/>
                  </a:lnTo>
                  <a:lnTo>
                    <a:pt x="1670" y="310"/>
                  </a:lnTo>
                  <a:lnTo>
                    <a:pt x="1670" y="310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47" name="Freeform 7"/>
            <p:cNvSpPr>
              <a:spLocks/>
            </p:cNvSpPr>
            <p:nvPr/>
          </p:nvSpPr>
          <p:spPr bwMode="auto">
            <a:xfrm>
              <a:off x="1724025" y="3846513"/>
              <a:ext cx="1838325" cy="863600"/>
            </a:xfrm>
            <a:custGeom>
              <a:avLst/>
              <a:gdLst>
                <a:gd name="T0" fmla="*/ 1158 w 1158"/>
                <a:gd name="T1" fmla="*/ 272 h 544"/>
                <a:gd name="T2" fmla="*/ 1156 w 1158"/>
                <a:gd name="T3" fmla="*/ 300 h 544"/>
                <a:gd name="T4" fmla="*/ 1146 w 1158"/>
                <a:gd name="T5" fmla="*/ 326 h 544"/>
                <a:gd name="T6" fmla="*/ 1132 w 1158"/>
                <a:gd name="T7" fmla="*/ 352 h 544"/>
                <a:gd name="T8" fmla="*/ 1088 w 1158"/>
                <a:gd name="T9" fmla="*/ 402 h 544"/>
                <a:gd name="T10" fmla="*/ 1026 w 1158"/>
                <a:gd name="T11" fmla="*/ 444 h 544"/>
                <a:gd name="T12" fmla="*/ 948 w 1158"/>
                <a:gd name="T13" fmla="*/ 482 h 544"/>
                <a:gd name="T14" fmla="*/ 856 w 1158"/>
                <a:gd name="T15" fmla="*/ 510 h 544"/>
                <a:gd name="T16" fmla="*/ 752 w 1158"/>
                <a:gd name="T17" fmla="*/ 532 h 544"/>
                <a:gd name="T18" fmla="*/ 638 w 1158"/>
                <a:gd name="T19" fmla="*/ 542 h 544"/>
                <a:gd name="T20" fmla="*/ 580 w 1158"/>
                <a:gd name="T21" fmla="*/ 544 h 544"/>
                <a:gd name="T22" fmla="*/ 462 w 1158"/>
                <a:gd name="T23" fmla="*/ 538 h 544"/>
                <a:gd name="T24" fmla="*/ 354 w 1158"/>
                <a:gd name="T25" fmla="*/ 522 h 544"/>
                <a:gd name="T26" fmla="*/ 256 w 1158"/>
                <a:gd name="T27" fmla="*/ 498 h 544"/>
                <a:gd name="T28" fmla="*/ 170 w 1158"/>
                <a:gd name="T29" fmla="*/ 464 h 544"/>
                <a:gd name="T30" fmla="*/ 100 w 1158"/>
                <a:gd name="T31" fmla="*/ 424 h 544"/>
                <a:gd name="T32" fmla="*/ 46 w 1158"/>
                <a:gd name="T33" fmla="*/ 378 h 544"/>
                <a:gd name="T34" fmla="*/ 18 w 1158"/>
                <a:gd name="T35" fmla="*/ 340 h 544"/>
                <a:gd name="T36" fmla="*/ 6 w 1158"/>
                <a:gd name="T37" fmla="*/ 314 h 544"/>
                <a:gd name="T38" fmla="*/ 0 w 1158"/>
                <a:gd name="T39" fmla="*/ 286 h 544"/>
                <a:gd name="T40" fmla="*/ 0 w 1158"/>
                <a:gd name="T41" fmla="*/ 272 h 544"/>
                <a:gd name="T42" fmla="*/ 4 w 1158"/>
                <a:gd name="T43" fmla="*/ 244 h 544"/>
                <a:gd name="T44" fmla="*/ 12 w 1158"/>
                <a:gd name="T45" fmla="*/ 218 h 544"/>
                <a:gd name="T46" fmla="*/ 26 w 1158"/>
                <a:gd name="T47" fmla="*/ 192 h 544"/>
                <a:gd name="T48" fmla="*/ 70 w 1158"/>
                <a:gd name="T49" fmla="*/ 142 h 544"/>
                <a:gd name="T50" fmla="*/ 132 w 1158"/>
                <a:gd name="T51" fmla="*/ 100 h 544"/>
                <a:gd name="T52" fmla="*/ 210 w 1158"/>
                <a:gd name="T53" fmla="*/ 62 h 544"/>
                <a:gd name="T54" fmla="*/ 304 w 1158"/>
                <a:gd name="T55" fmla="*/ 34 h 544"/>
                <a:gd name="T56" fmla="*/ 408 w 1158"/>
                <a:gd name="T57" fmla="*/ 14 h 544"/>
                <a:gd name="T58" fmla="*/ 520 w 1158"/>
                <a:gd name="T59" fmla="*/ 2 h 544"/>
                <a:gd name="T60" fmla="*/ 580 w 1158"/>
                <a:gd name="T61" fmla="*/ 0 h 544"/>
                <a:gd name="T62" fmla="*/ 696 w 1158"/>
                <a:gd name="T63" fmla="*/ 6 h 544"/>
                <a:gd name="T64" fmla="*/ 804 w 1158"/>
                <a:gd name="T65" fmla="*/ 22 h 544"/>
                <a:gd name="T66" fmla="*/ 904 w 1158"/>
                <a:gd name="T67" fmla="*/ 48 h 544"/>
                <a:gd name="T68" fmla="*/ 988 w 1158"/>
                <a:gd name="T69" fmla="*/ 80 h 544"/>
                <a:gd name="T70" fmla="*/ 1060 w 1158"/>
                <a:gd name="T71" fmla="*/ 120 h 544"/>
                <a:gd name="T72" fmla="*/ 1112 w 1158"/>
                <a:gd name="T73" fmla="*/ 166 h 544"/>
                <a:gd name="T74" fmla="*/ 1140 w 1158"/>
                <a:gd name="T75" fmla="*/ 204 h 544"/>
                <a:gd name="T76" fmla="*/ 1152 w 1158"/>
                <a:gd name="T77" fmla="*/ 230 h 544"/>
                <a:gd name="T78" fmla="*/ 1158 w 1158"/>
                <a:gd name="T79" fmla="*/ 258 h 544"/>
                <a:gd name="T80" fmla="*/ 1158 w 1158"/>
                <a:gd name="T81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8" h="544">
                  <a:moveTo>
                    <a:pt x="1158" y="272"/>
                  </a:moveTo>
                  <a:lnTo>
                    <a:pt x="1158" y="272"/>
                  </a:lnTo>
                  <a:lnTo>
                    <a:pt x="1158" y="286"/>
                  </a:lnTo>
                  <a:lnTo>
                    <a:pt x="1156" y="300"/>
                  </a:lnTo>
                  <a:lnTo>
                    <a:pt x="1152" y="314"/>
                  </a:lnTo>
                  <a:lnTo>
                    <a:pt x="1146" y="326"/>
                  </a:lnTo>
                  <a:lnTo>
                    <a:pt x="1140" y="340"/>
                  </a:lnTo>
                  <a:lnTo>
                    <a:pt x="1132" y="352"/>
                  </a:lnTo>
                  <a:lnTo>
                    <a:pt x="1112" y="378"/>
                  </a:lnTo>
                  <a:lnTo>
                    <a:pt x="1088" y="402"/>
                  </a:lnTo>
                  <a:lnTo>
                    <a:pt x="1060" y="424"/>
                  </a:lnTo>
                  <a:lnTo>
                    <a:pt x="1026" y="444"/>
                  </a:lnTo>
                  <a:lnTo>
                    <a:pt x="988" y="464"/>
                  </a:lnTo>
                  <a:lnTo>
                    <a:pt x="948" y="482"/>
                  </a:lnTo>
                  <a:lnTo>
                    <a:pt x="904" y="498"/>
                  </a:lnTo>
                  <a:lnTo>
                    <a:pt x="856" y="510"/>
                  </a:lnTo>
                  <a:lnTo>
                    <a:pt x="804" y="522"/>
                  </a:lnTo>
                  <a:lnTo>
                    <a:pt x="752" y="532"/>
                  </a:lnTo>
                  <a:lnTo>
                    <a:pt x="696" y="538"/>
                  </a:lnTo>
                  <a:lnTo>
                    <a:pt x="638" y="542"/>
                  </a:lnTo>
                  <a:lnTo>
                    <a:pt x="580" y="544"/>
                  </a:lnTo>
                  <a:lnTo>
                    <a:pt x="580" y="544"/>
                  </a:lnTo>
                  <a:lnTo>
                    <a:pt x="520" y="542"/>
                  </a:lnTo>
                  <a:lnTo>
                    <a:pt x="462" y="538"/>
                  </a:lnTo>
                  <a:lnTo>
                    <a:pt x="408" y="532"/>
                  </a:lnTo>
                  <a:lnTo>
                    <a:pt x="354" y="522"/>
                  </a:lnTo>
                  <a:lnTo>
                    <a:pt x="304" y="510"/>
                  </a:lnTo>
                  <a:lnTo>
                    <a:pt x="256" y="498"/>
                  </a:lnTo>
                  <a:lnTo>
                    <a:pt x="210" y="482"/>
                  </a:lnTo>
                  <a:lnTo>
                    <a:pt x="170" y="464"/>
                  </a:lnTo>
                  <a:lnTo>
                    <a:pt x="132" y="444"/>
                  </a:lnTo>
                  <a:lnTo>
                    <a:pt x="100" y="424"/>
                  </a:lnTo>
                  <a:lnTo>
                    <a:pt x="70" y="402"/>
                  </a:lnTo>
                  <a:lnTo>
                    <a:pt x="46" y="378"/>
                  </a:lnTo>
                  <a:lnTo>
                    <a:pt x="26" y="352"/>
                  </a:lnTo>
                  <a:lnTo>
                    <a:pt x="18" y="340"/>
                  </a:lnTo>
                  <a:lnTo>
                    <a:pt x="12" y="326"/>
                  </a:lnTo>
                  <a:lnTo>
                    <a:pt x="6" y="314"/>
                  </a:lnTo>
                  <a:lnTo>
                    <a:pt x="4" y="300"/>
                  </a:lnTo>
                  <a:lnTo>
                    <a:pt x="0" y="286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58"/>
                  </a:lnTo>
                  <a:lnTo>
                    <a:pt x="4" y="244"/>
                  </a:lnTo>
                  <a:lnTo>
                    <a:pt x="6" y="230"/>
                  </a:lnTo>
                  <a:lnTo>
                    <a:pt x="12" y="218"/>
                  </a:lnTo>
                  <a:lnTo>
                    <a:pt x="18" y="204"/>
                  </a:lnTo>
                  <a:lnTo>
                    <a:pt x="26" y="192"/>
                  </a:lnTo>
                  <a:lnTo>
                    <a:pt x="46" y="166"/>
                  </a:lnTo>
                  <a:lnTo>
                    <a:pt x="70" y="142"/>
                  </a:lnTo>
                  <a:lnTo>
                    <a:pt x="100" y="120"/>
                  </a:lnTo>
                  <a:lnTo>
                    <a:pt x="132" y="100"/>
                  </a:lnTo>
                  <a:lnTo>
                    <a:pt x="170" y="80"/>
                  </a:lnTo>
                  <a:lnTo>
                    <a:pt x="210" y="62"/>
                  </a:lnTo>
                  <a:lnTo>
                    <a:pt x="256" y="48"/>
                  </a:lnTo>
                  <a:lnTo>
                    <a:pt x="304" y="34"/>
                  </a:lnTo>
                  <a:lnTo>
                    <a:pt x="354" y="22"/>
                  </a:lnTo>
                  <a:lnTo>
                    <a:pt x="408" y="14"/>
                  </a:lnTo>
                  <a:lnTo>
                    <a:pt x="462" y="6"/>
                  </a:lnTo>
                  <a:lnTo>
                    <a:pt x="520" y="2"/>
                  </a:lnTo>
                  <a:lnTo>
                    <a:pt x="580" y="0"/>
                  </a:lnTo>
                  <a:lnTo>
                    <a:pt x="580" y="0"/>
                  </a:lnTo>
                  <a:lnTo>
                    <a:pt x="638" y="2"/>
                  </a:lnTo>
                  <a:lnTo>
                    <a:pt x="696" y="6"/>
                  </a:lnTo>
                  <a:lnTo>
                    <a:pt x="752" y="14"/>
                  </a:lnTo>
                  <a:lnTo>
                    <a:pt x="804" y="22"/>
                  </a:lnTo>
                  <a:lnTo>
                    <a:pt x="856" y="34"/>
                  </a:lnTo>
                  <a:lnTo>
                    <a:pt x="904" y="48"/>
                  </a:lnTo>
                  <a:lnTo>
                    <a:pt x="948" y="62"/>
                  </a:lnTo>
                  <a:lnTo>
                    <a:pt x="988" y="80"/>
                  </a:lnTo>
                  <a:lnTo>
                    <a:pt x="1026" y="100"/>
                  </a:lnTo>
                  <a:lnTo>
                    <a:pt x="1060" y="120"/>
                  </a:lnTo>
                  <a:lnTo>
                    <a:pt x="1088" y="142"/>
                  </a:lnTo>
                  <a:lnTo>
                    <a:pt x="1112" y="166"/>
                  </a:lnTo>
                  <a:lnTo>
                    <a:pt x="1132" y="192"/>
                  </a:lnTo>
                  <a:lnTo>
                    <a:pt x="1140" y="204"/>
                  </a:lnTo>
                  <a:lnTo>
                    <a:pt x="1146" y="218"/>
                  </a:lnTo>
                  <a:lnTo>
                    <a:pt x="1152" y="230"/>
                  </a:lnTo>
                  <a:lnTo>
                    <a:pt x="1156" y="244"/>
                  </a:lnTo>
                  <a:lnTo>
                    <a:pt x="1158" y="258"/>
                  </a:lnTo>
                  <a:lnTo>
                    <a:pt x="1158" y="272"/>
                  </a:lnTo>
                  <a:lnTo>
                    <a:pt x="1158" y="272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48" name="Freeform 8"/>
            <p:cNvSpPr>
              <a:spLocks/>
            </p:cNvSpPr>
            <p:nvPr/>
          </p:nvSpPr>
          <p:spPr bwMode="auto">
            <a:xfrm>
              <a:off x="1781175" y="2281238"/>
              <a:ext cx="1812925" cy="1323975"/>
            </a:xfrm>
            <a:custGeom>
              <a:avLst/>
              <a:gdLst>
                <a:gd name="T0" fmla="*/ 1120 w 1142"/>
                <a:gd name="T1" fmla="*/ 134 h 834"/>
                <a:gd name="T2" fmla="*/ 1134 w 1142"/>
                <a:gd name="T3" fmla="*/ 166 h 834"/>
                <a:gd name="T4" fmla="*/ 1142 w 1142"/>
                <a:gd name="T5" fmla="*/ 200 h 834"/>
                <a:gd name="T6" fmla="*/ 1142 w 1142"/>
                <a:gd name="T7" fmla="*/ 238 h 834"/>
                <a:gd name="T8" fmla="*/ 1140 w 1142"/>
                <a:gd name="T9" fmla="*/ 274 h 834"/>
                <a:gd name="T10" fmla="*/ 1130 w 1142"/>
                <a:gd name="T11" fmla="*/ 314 h 834"/>
                <a:gd name="T12" fmla="*/ 1096 w 1142"/>
                <a:gd name="T13" fmla="*/ 392 h 834"/>
                <a:gd name="T14" fmla="*/ 1042 w 1142"/>
                <a:gd name="T15" fmla="*/ 472 h 834"/>
                <a:gd name="T16" fmla="*/ 972 w 1142"/>
                <a:gd name="T17" fmla="*/ 550 h 834"/>
                <a:gd name="T18" fmla="*/ 886 w 1142"/>
                <a:gd name="T19" fmla="*/ 624 h 834"/>
                <a:gd name="T20" fmla="*/ 784 w 1142"/>
                <a:gd name="T21" fmla="*/ 692 h 834"/>
                <a:gd name="T22" fmla="*/ 730 w 1142"/>
                <a:gd name="T23" fmla="*/ 722 h 834"/>
                <a:gd name="T24" fmla="*/ 616 w 1142"/>
                <a:gd name="T25" fmla="*/ 774 h 834"/>
                <a:gd name="T26" fmla="*/ 504 w 1142"/>
                <a:gd name="T27" fmla="*/ 808 h 834"/>
                <a:gd name="T28" fmla="*/ 396 w 1142"/>
                <a:gd name="T29" fmla="*/ 828 h 834"/>
                <a:gd name="T30" fmla="*/ 294 w 1142"/>
                <a:gd name="T31" fmla="*/ 834 h 834"/>
                <a:gd name="T32" fmla="*/ 204 w 1142"/>
                <a:gd name="T33" fmla="*/ 822 h 834"/>
                <a:gd name="T34" fmla="*/ 144 w 1142"/>
                <a:gd name="T35" fmla="*/ 804 h 834"/>
                <a:gd name="T36" fmla="*/ 110 w 1142"/>
                <a:gd name="T37" fmla="*/ 788 h 834"/>
                <a:gd name="T38" fmla="*/ 80 w 1142"/>
                <a:gd name="T39" fmla="*/ 768 h 834"/>
                <a:gd name="T40" fmla="*/ 52 w 1142"/>
                <a:gd name="T41" fmla="*/ 744 h 834"/>
                <a:gd name="T42" fmla="*/ 32 w 1142"/>
                <a:gd name="T43" fmla="*/ 716 h 834"/>
                <a:gd name="T44" fmla="*/ 22 w 1142"/>
                <a:gd name="T45" fmla="*/ 700 h 834"/>
                <a:gd name="T46" fmla="*/ 10 w 1142"/>
                <a:gd name="T47" fmla="*/ 668 h 834"/>
                <a:gd name="T48" fmla="*/ 2 w 1142"/>
                <a:gd name="T49" fmla="*/ 632 h 834"/>
                <a:gd name="T50" fmla="*/ 0 w 1142"/>
                <a:gd name="T51" fmla="*/ 596 h 834"/>
                <a:gd name="T52" fmla="*/ 4 w 1142"/>
                <a:gd name="T53" fmla="*/ 558 h 834"/>
                <a:gd name="T54" fmla="*/ 14 w 1142"/>
                <a:gd name="T55" fmla="*/ 520 h 834"/>
                <a:gd name="T56" fmla="*/ 48 w 1142"/>
                <a:gd name="T57" fmla="*/ 440 h 834"/>
                <a:gd name="T58" fmla="*/ 100 w 1142"/>
                <a:gd name="T59" fmla="*/ 360 h 834"/>
                <a:gd name="T60" fmla="*/ 172 w 1142"/>
                <a:gd name="T61" fmla="*/ 282 h 834"/>
                <a:gd name="T62" fmla="*/ 258 w 1142"/>
                <a:gd name="T63" fmla="*/ 208 h 834"/>
                <a:gd name="T64" fmla="*/ 358 w 1142"/>
                <a:gd name="T65" fmla="*/ 142 h 834"/>
                <a:gd name="T66" fmla="*/ 414 w 1142"/>
                <a:gd name="T67" fmla="*/ 110 h 834"/>
                <a:gd name="T68" fmla="*/ 528 w 1142"/>
                <a:gd name="T69" fmla="*/ 60 h 834"/>
                <a:gd name="T70" fmla="*/ 640 w 1142"/>
                <a:gd name="T71" fmla="*/ 24 h 834"/>
                <a:gd name="T72" fmla="*/ 748 w 1142"/>
                <a:gd name="T73" fmla="*/ 4 h 834"/>
                <a:gd name="T74" fmla="*/ 848 w 1142"/>
                <a:gd name="T75" fmla="*/ 0 h 834"/>
                <a:gd name="T76" fmla="*/ 938 w 1142"/>
                <a:gd name="T77" fmla="*/ 10 h 834"/>
                <a:gd name="T78" fmla="*/ 998 w 1142"/>
                <a:gd name="T79" fmla="*/ 28 h 834"/>
                <a:gd name="T80" fmla="*/ 1034 w 1142"/>
                <a:gd name="T81" fmla="*/ 46 h 834"/>
                <a:gd name="T82" fmla="*/ 1064 w 1142"/>
                <a:gd name="T83" fmla="*/ 66 h 834"/>
                <a:gd name="T84" fmla="*/ 1090 w 1142"/>
                <a:gd name="T85" fmla="*/ 90 h 834"/>
                <a:gd name="T86" fmla="*/ 1112 w 1142"/>
                <a:gd name="T87" fmla="*/ 118 h 834"/>
                <a:gd name="T88" fmla="*/ 1120 w 1142"/>
                <a:gd name="T89" fmla="*/ 134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2" h="834">
                  <a:moveTo>
                    <a:pt x="1120" y="134"/>
                  </a:moveTo>
                  <a:lnTo>
                    <a:pt x="1120" y="134"/>
                  </a:lnTo>
                  <a:lnTo>
                    <a:pt x="1128" y="150"/>
                  </a:lnTo>
                  <a:lnTo>
                    <a:pt x="1134" y="166"/>
                  </a:lnTo>
                  <a:lnTo>
                    <a:pt x="1138" y="184"/>
                  </a:lnTo>
                  <a:lnTo>
                    <a:pt x="1142" y="200"/>
                  </a:lnTo>
                  <a:lnTo>
                    <a:pt x="1142" y="218"/>
                  </a:lnTo>
                  <a:lnTo>
                    <a:pt x="1142" y="238"/>
                  </a:lnTo>
                  <a:lnTo>
                    <a:pt x="1142" y="256"/>
                  </a:lnTo>
                  <a:lnTo>
                    <a:pt x="1140" y="274"/>
                  </a:lnTo>
                  <a:lnTo>
                    <a:pt x="1134" y="294"/>
                  </a:lnTo>
                  <a:lnTo>
                    <a:pt x="1130" y="314"/>
                  </a:lnTo>
                  <a:lnTo>
                    <a:pt x="1116" y="352"/>
                  </a:lnTo>
                  <a:lnTo>
                    <a:pt x="1096" y="392"/>
                  </a:lnTo>
                  <a:lnTo>
                    <a:pt x="1072" y="432"/>
                  </a:lnTo>
                  <a:lnTo>
                    <a:pt x="1042" y="472"/>
                  </a:lnTo>
                  <a:lnTo>
                    <a:pt x="1010" y="512"/>
                  </a:lnTo>
                  <a:lnTo>
                    <a:pt x="972" y="550"/>
                  </a:lnTo>
                  <a:lnTo>
                    <a:pt x="930" y="588"/>
                  </a:lnTo>
                  <a:lnTo>
                    <a:pt x="886" y="624"/>
                  </a:lnTo>
                  <a:lnTo>
                    <a:pt x="836" y="660"/>
                  </a:lnTo>
                  <a:lnTo>
                    <a:pt x="784" y="692"/>
                  </a:lnTo>
                  <a:lnTo>
                    <a:pt x="730" y="722"/>
                  </a:lnTo>
                  <a:lnTo>
                    <a:pt x="730" y="722"/>
                  </a:lnTo>
                  <a:lnTo>
                    <a:pt x="672" y="750"/>
                  </a:lnTo>
                  <a:lnTo>
                    <a:pt x="616" y="774"/>
                  </a:lnTo>
                  <a:lnTo>
                    <a:pt x="558" y="794"/>
                  </a:lnTo>
                  <a:lnTo>
                    <a:pt x="504" y="808"/>
                  </a:lnTo>
                  <a:lnTo>
                    <a:pt x="448" y="820"/>
                  </a:lnTo>
                  <a:lnTo>
                    <a:pt x="396" y="828"/>
                  </a:lnTo>
                  <a:lnTo>
                    <a:pt x="344" y="832"/>
                  </a:lnTo>
                  <a:lnTo>
                    <a:pt x="294" y="834"/>
                  </a:lnTo>
                  <a:lnTo>
                    <a:pt x="248" y="830"/>
                  </a:lnTo>
                  <a:lnTo>
                    <a:pt x="204" y="822"/>
                  </a:lnTo>
                  <a:lnTo>
                    <a:pt x="164" y="812"/>
                  </a:lnTo>
                  <a:lnTo>
                    <a:pt x="144" y="804"/>
                  </a:lnTo>
                  <a:lnTo>
                    <a:pt x="126" y="796"/>
                  </a:lnTo>
                  <a:lnTo>
                    <a:pt x="110" y="788"/>
                  </a:lnTo>
                  <a:lnTo>
                    <a:pt x="94" y="778"/>
                  </a:lnTo>
                  <a:lnTo>
                    <a:pt x="80" y="768"/>
                  </a:lnTo>
                  <a:lnTo>
                    <a:pt x="66" y="756"/>
                  </a:lnTo>
                  <a:lnTo>
                    <a:pt x="52" y="744"/>
                  </a:lnTo>
                  <a:lnTo>
                    <a:pt x="42" y="730"/>
                  </a:lnTo>
                  <a:lnTo>
                    <a:pt x="32" y="716"/>
                  </a:lnTo>
                  <a:lnTo>
                    <a:pt x="22" y="700"/>
                  </a:lnTo>
                  <a:lnTo>
                    <a:pt x="22" y="700"/>
                  </a:lnTo>
                  <a:lnTo>
                    <a:pt x="14" y="684"/>
                  </a:lnTo>
                  <a:lnTo>
                    <a:pt x="10" y="668"/>
                  </a:lnTo>
                  <a:lnTo>
                    <a:pt x="4" y="650"/>
                  </a:lnTo>
                  <a:lnTo>
                    <a:pt x="2" y="632"/>
                  </a:lnTo>
                  <a:lnTo>
                    <a:pt x="0" y="614"/>
                  </a:lnTo>
                  <a:lnTo>
                    <a:pt x="0" y="596"/>
                  </a:lnTo>
                  <a:lnTo>
                    <a:pt x="2" y="578"/>
                  </a:lnTo>
                  <a:lnTo>
                    <a:pt x="4" y="558"/>
                  </a:lnTo>
                  <a:lnTo>
                    <a:pt x="8" y="540"/>
                  </a:lnTo>
                  <a:lnTo>
                    <a:pt x="14" y="520"/>
                  </a:lnTo>
                  <a:lnTo>
                    <a:pt x="28" y="480"/>
                  </a:lnTo>
                  <a:lnTo>
                    <a:pt x="48" y="440"/>
                  </a:lnTo>
                  <a:lnTo>
                    <a:pt x="72" y="400"/>
                  </a:lnTo>
                  <a:lnTo>
                    <a:pt x="100" y="360"/>
                  </a:lnTo>
                  <a:lnTo>
                    <a:pt x="134" y="322"/>
                  </a:lnTo>
                  <a:lnTo>
                    <a:pt x="172" y="282"/>
                  </a:lnTo>
                  <a:lnTo>
                    <a:pt x="212" y="246"/>
                  </a:lnTo>
                  <a:lnTo>
                    <a:pt x="258" y="208"/>
                  </a:lnTo>
                  <a:lnTo>
                    <a:pt x="306" y="174"/>
                  </a:lnTo>
                  <a:lnTo>
                    <a:pt x="358" y="142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470" y="84"/>
                  </a:lnTo>
                  <a:lnTo>
                    <a:pt x="528" y="60"/>
                  </a:lnTo>
                  <a:lnTo>
                    <a:pt x="584" y="40"/>
                  </a:lnTo>
                  <a:lnTo>
                    <a:pt x="640" y="24"/>
                  </a:lnTo>
                  <a:lnTo>
                    <a:pt x="694" y="12"/>
                  </a:lnTo>
                  <a:lnTo>
                    <a:pt x="748" y="4"/>
                  </a:lnTo>
                  <a:lnTo>
                    <a:pt x="800" y="0"/>
                  </a:lnTo>
                  <a:lnTo>
                    <a:pt x="848" y="0"/>
                  </a:lnTo>
                  <a:lnTo>
                    <a:pt x="896" y="4"/>
                  </a:lnTo>
                  <a:lnTo>
                    <a:pt x="938" y="10"/>
                  </a:lnTo>
                  <a:lnTo>
                    <a:pt x="980" y="22"/>
                  </a:lnTo>
                  <a:lnTo>
                    <a:pt x="998" y="28"/>
                  </a:lnTo>
                  <a:lnTo>
                    <a:pt x="1016" y="36"/>
                  </a:lnTo>
                  <a:lnTo>
                    <a:pt x="1034" y="46"/>
                  </a:lnTo>
                  <a:lnTo>
                    <a:pt x="1050" y="56"/>
                  </a:lnTo>
                  <a:lnTo>
                    <a:pt x="1064" y="66"/>
                  </a:lnTo>
                  <a:lnTo>
                    <a:pt x="1078" y="78"/>
                  </a:lnTo>
                  <a:lnTo>
                    <a:pt x="1090" y="90"/>
                  </a:lnTo>
                  <a:lnTo>
                    <a:pt x="1102" y="104"/>
                  </a:lnTo>
                  <a:lnTo>
                    <a:pt x="1112" y="118"/>
                  </a:lnTo>
                  <a:lnTo>
                    <a:pt x="1120" y="134"/>
                  </a:lnTo>
                  <a:lnTo>
                    <a:pt x="1120" y="13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49" name="Freeform 9"/>
            <p:cNvSpPr>
              <a:spLocks/>
            </p:cNvSpPr>
            <p:nvPr/>
          </p:nvSpPr>
          <p:spPr bwMode="auto">
            <a:xfrm>
              <a:off x="5216525" y="3243263"/>
              <a:ext cx="1879600" cy="1485900"/>
            </a:xfrm>
            <a:custGeom>
              <a:avLst/>
              <a:gdLst>
                <a:gd name="T0" fmla="*/ 1184 w 1184"/>
                <a:gd name="T1" fmla="*/ 468 h 936"/>
                <a:gd name="T2" fmla="*/ 1180 w 1184"/>
                <a:gd name="T3" fmla="*/ 516 h 936"/>
                <a:gd name="T4" fmla="*/ 1172 w 1184"/>
                <a:gd name="T5" fmla="*/ 564 h 936"/>
                <a:gd name="T6" fmla="*/ 1156 w 1184"/>
                <a:gd name="T7" fmla="*/ 608 h 936"/>
                <a:gd name="T8" fmla="*/ 1138 w 1184"/>
                <a:gd name="T9" fmla="*/ 650 h 936"/>
                <a:gd name="T10" fmla="*/ 1112 w 1184"/>
                <a:gd name="T11" fmla="*/ 692 h 936"/>
                <a:gd name="T12" fmla="*/ 1082 w 1184"/>
                <a:gd name="T13" fmla="*/ 730 h 936"/>
                <a:gd name="T14" fmla="*/ 1048 w 1184"/>
                <a:gd name="T15" fmla="*/ 766 h 936"/>
                <a:gd name="T16" fmla="*/ 1010 w 1184"/>
                <a:gd name="T17" fmla="*/ 800 h 936"/>
                <a:gd name="T18" fmla="*/ 922 w 1184"/>
                <a:gd name="T19" fmla="*/ 856 h 936"/>
                <a:gd name="T20" fmla="*/ 822 w 1184"/>
                <a:gd name="T21" fmla="*/ 900 h 936"/>
                <a:gd name="T22" fmla="*/ 712 w 1184"/>
                <a:gd name="T23" fmla="*/ 928 h 936"/>
                <a:gd name="T24" fmla="*/ 622 w 1184"/>
                <a:gd name="T25" fmla="*/ 936 h 936"/>
                <a:gd name="T26" fmla="*/ 592 w 1184"/>
                <a:gd name="T27" fmla="*/ 936 h 936"/>
                <a:gd name="T28" fmla="*/ 532 w 1184"/>
                <a:gd name="T29" fmla="*/ 934 h 936"/>
                <a:gd name="T30" fmla="*/ 416 w 1184"/>
                <a:gd name="T31" fmla="*/ 916 h 936"/>
                <a:gd name="T32" fmla="*/ 310 w 1184"/>
                <a:gd name="T33" fmla="*/ 880 h 936"/>
                <a:gd name="T34" fmla="*/ 216 w 1184"/>
                <a:gd name="T35" fmla="*/ 830 h 936"/>
                <a:gd name="T36" fmla="*/ 154 w 1184"/>
                <a:gd name="T37" fmla="*/ 784 h 936"/>
                <a:gd name="T38" fmla="*/ 118 w 1184"/>
                <a:gd name="T39" fmla="*/ 748 h 936"/>
                <a:gd name="T40" fmla="*/ 86 w 1184"/>
                <a:gd name="T41" fmla="*/ 712 h 936"/>
                <a:gd name="T42" fmla="*/ 58 w 1184"/>
                <a:gd name="T43" fmla="*/ 672 h 936"/>
                <a:gd name="T44" fmla="*/ 36 w 1184"/>
                <a:gd name="T45" fmla="*/ 630 h 936"/>
                <a:gd name="T46" fmla="*/ 20 w 1184"/>
                <a:gd name="T47" fmla="*/ 586 h 936"/>
                <a:gd name="T48" fmla="*/ 8 w 1184"/>
                <a:gd name="T49" fmla="*/ 540 h 936"/>
                <a:gd name="T50" fmla="*/ 2 w 1184"/>
                <a:gd name="T51" fmla="*/ 492 h 936"/>
                <a:gd name="T52" fmla="*/ 0 w 1184"/>
                <a:gd name="T53" fmla="*/ 468 h 936"/>
                <a:gd name="T54" fmla="*/ 4 w 1184"/>
                <a:gd name="T55" fmla="*/ 420 h 936"/>
                <a:gd name="T56" fmla="*/ 12 w 1184"/>
                <a:gd name="T57" fmla="*/ 374 h 936"/>
                <a:gd name="T58" fmla="*/ 28 w 1184"/>
                <a:gd name="T59" fmla="*/ 330 h 936"/>
                <a:gd name="T60" fmla="*/ 48 w 1184"/>
                <a:gd name="T61" fmla="*/ 286 h 936"/>
                <a:gd name="T62" fmla="*/ 72 w 1184"/>
                <a:gd name="T63" fmla="*/ 246 h 936"/>
                <a:gd name="T64" fmla="*/ 102 w 1184"/>
                <a:gd name="T65" fmla="*/ 206 h 936"/>
                <a:gd name="T66" fmla="*/ 136 w 1184"/>
                <a:gd name="T67" fmla="*/ 170 h 936"/>
                <a:gd name="T68" fmla="*/ 174 w 1184"/>
                <a:gd name="T69" fmla="*/ 138 h 936"/>
                <a:gd name="T70" fmla="*/ 262 w 1184"/>
                <a:gd name="T71" fmla="*/ 80 h 936"/>
                <a:gd name="T72" fmla="*/ 362 w 1184"/>
                <a:gd name="T73" fmla="*/ 38 h 936"/>
                <a:gd name="T74" fmla="*/ 472 w 1184"/>
                <a:gd name="T75" fmla="*/ 10 h 936"/>
                <a:gd name="T76" fmla="*/ 562 w 1184"/>
                <a:gd name="T77" fmla="*/ 0 h 936"/>
                <a:gd name="T78" fmla="*/ 592 w 1184"/>
                <a:gd name="T79" fmla="*/ 0 h 936"/>
                <a:gd name="T80" fmla="*/ 652 w 1184"/>
                <a:gd name="T81" fmla="*/ 2 h 936"/>
                <a:gd name="T82" fmla="*/ 768 w 1184"/>
                <a:gd name="T83" fmla="*/ 22 h 936"/>
                <a:gd name="T84" fmla="*/ 874 w 1184"/>
                <a:gd name="T85" fmla="*/ 56 h 936"/>
                <a:gd name="T86" fmla="*/ 968 w 1184"/>
                <a:gd name="T87" fmla="*/ 108 h 936"/>
                <a:gd name="T88" fmla="*/ 1030 w 1184"/>
                <a:gd name="T89" fmla="*/ 154 h 936"/>
                <a:gd name="T90" fmla="*/ 1066 w 1184"/>
                <a:gd name="T91" fmla="*/ 188 h 936"/>
                <a:gd name="T92" fmla="*/ 1098 w 1184"/>
                <a:gd name="T93" fmla="*/ 226 h 936"/>
                <a:gd name="T94" fmla="*/ 1126 w 1184"/>
                <a:gd name="T95" fmla="*/ 266 h 936"/>
                <a:gd name="T96" fmla="*/ 1148 w 1184"/>
                <a:gd name="T97" fmla="*/ 308 h 936"/>
                <a:gd name="T98" fmla="*/ 1164 w 1184"/>
                <a:gd name="T99" fmla="*/ 352 h 936"/>
                <a:gd name="T100" fmla="*/ 1176 w 1184"/>
                <a:gd name="T101" fmla="*/ 398 h 936"/>
                <a:gd name="T102" fmla="*/ 1182 w 1184"/>
                <a:gd name="T103" fmla="*/ 444 h 936"/>
                <a:gd name="T104" fmla="*/ 1184 w 1184"/>
                <a:gd name="T105" fmla="*/ 468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4" h="936">
                  <a:moveTo>
                    <a:pt x="1184" y="468"/>
                  </a:moveTo>
                  <a:lnTo>
                    <a:pt x="1184" y="468"/>
                  </a:lnTo>
                  <a:lnTo>
                    <a:pt x="1182" y="492"/>
                  </a:lnTo>
                  <a:lnTo>
                    <a:pt x="1180" y="516"/>
                  </a:lnTo>
                  <a:lnTo>
                    <a:pt x="1176" y="540"/>
                  </a:lnTo>
                  <a:lnTo>
                    <a:pt x="1172" y="564"/>
                  </a:lnTo>
                  <a:lnTo>
                    <a:pt x="1164" y="586"/>
                  </a:lnTo>
                  <a:lnTo>
                    <a:pt x="1156" y="608"/>
                  </a:lnTo>
                  <a:lnTo>
                    <a:pt x="1148" y="630"/>
                  </a:lnTo>
                  <a:lnTo>
                    <a:pt x="1138" y="650"/>
                  </a:lnTo>
                  <a:lnTo>
                    <a:pt x="1126" y="672"/>
                  </a:lnTo>
                  <a:lnTo>
                    <a:pt x="1112" y="692"/>
                  </a:lnTo>
                  <a:lnTo>
                    <a:pt x="1098" y="712"/>
                  </a:lnTo>
                  <a:lnTo>
                    <a:pt x="1082" y="730"/>
                  </a:lnTo>
                  <a:lnTo>
                    <a:pt x="1066" y="748"/>
                  </a:lnTo>
                  <a:lnTo>
                    <a:pt x="1048" y="766"/>
                  </a:lnTo>
                  <a:lnTo>
                    <a:pt x="1030" y="784"/>
                  </a:lnTo>
                  <a:lnTo>
                    <a:pt x="1010" y="800"/>
                  </a:lnTo>
                  <a:lnTo>
                    <a:pt x="968" y="830"/>
                  </a:lnTo>
                  <a:lnTo>
                    <a:pt x="922" y="856"/>
                  </a:lnTo>
                  <a:lnTo>
                    <a:pt x="874" y="880"/>
                  </a:lnTo>
                  <a:lnTo>
                    <a:pt x="822" y="900"/>
                  </a:lnTo>
                  <a:lnTo>
                    <a:pt x="768" y="916"/>
                  </a:lnTo>
                  <a:lnTo>
                    <a:pt x="712" y="928"/>
                  </a:lnTo>
                  <a:lnTo>
                    <a:pt x="652" y="934"/>
                  </a:lnTo>
                  <a:lnTo>
                    <a:pt x="622" y="936"/>
                  </a:lnTo>
                  <a:lnTo>
                    <a:pt x="592" y="936"/>
                  </a:lnTo>
                  <a:lnTo>
                    <a:pt x="592" y="936"/>
                  </a:lnTo>
                  <a:lnTo>
                    <a:pt x="562" y="936"/>
                  </a:lnTo>
                  <a:lnTo>
                    <a:pt x="532" y="934"/>
                  </a:lnTo>
                  <a:lnTo>
                    <a:pt x="472" y="928"/>
                  </a:lnTo>
                  <a:lnTo>
                    <a:pt x="416" y="916"/>
                  </a:lnTo>
                  <a:lnTo>
                    <a:pt x="362" y="900"/>
                  </a:lnTo>
                  <a:lnTo>
                    <a:pt x="310" y="880"/>
                  </a:lnTo>
                  <a:lnTo>
                    <a:pt x="262" y="856"/>
                  </a:lnTo>
                  <a:lnTo>
                    <a:pt x="216" y="830"/>
                  </a:lnTo>
                  <a:lnTo>
                    <a:pt x="174" y="800"/>
                  </a:lnTo>
                  <a:lnTo>
                    <a:pt x="154" y="784"/>
                  </a:lnTo>
                  <a:lnTo>
                    <a:pt x="136" y="766"/>
                  </a:lnTo>
                  <a:lnTo>
                    <a:pt x="118" y="748"/>
                  </a:lnTo>
                  <a:lnTo>
                    <a:pt x="102" y="730"/>
                  </a:lnTo>
                  <a:lnTo>
                    <a:pt x="86" y="712"/>
                  </a:lnTo>
                  <a:lnTo>
                    <a:pt x="72" y="692"/>
                  </a:lnTo>
                  <a:lnTo>
                    <a:pt x="58" y="672"/>
                  </a:lnTo>
                  <a:lnTo>
                    <a:pt x="48" y="650"/>
                  </a:lnTo>
                  <a:lnTo>
                    <a:pt x="36" y="630"/>
                  </a:lnTo>
                  <a:lnTo>
                    <a:pt x="28" y="608"/>
                  </a:lnTo>
                  <a:lnTo>
                    <a:pt x="20" y="586"/>
                  </a:lnTo>
                  <a:lnTo>
                    <a:pt x="12" y="564"/>
                  </a:lnTo>
                  <a:lnTo>
                    <a:pt x="8" y="540"/>
                  </a:lnTo>
                  <a:lnTo>
                    <a:pt x="4" y="516"/>
                  </a:lnTo>
                  <a:lnTo>
                    <a:pt x="2" y="49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" y="444"/>
                  </a:lnTo>
                  <a:lnTo>
                    <a:pt x="4" y="420"/>
                  </a:lnTo>
                  <a:lnTo>
                    <a:pt x="8" y="398"/>
                  </a:lnTo>
                  <a:lnTo>
                    <a:pt x="12" y="374"/>
                  </a:lnTo>
                  <a:lnTo>
                    <a:pt x="20" y="352"/>
                  </a:lnTo>
                  <a:lnTo>
                    <a:pt x="28" y="330"/>
                  </a:lnTo>
                  <a:lnTo>
                    <a:pt x="36" y="308"/>
                  </a:lnTo>
                  <a:lnTo>
                    <a:pt x="48" y="286"/>
                  </a:lnTo>
                  <a:lnTo>
                    <a:pt x="58" y="266"/>
                  </a:lnTo>
                  <a:lnTo>
                    <a:pt x="72" y="246"/>
                  </a:lnTo>
                  <a:lnTo>
                    <a:pt x="86" y="226"/>
                  </a:lnTo>
                  <a:lnTo>
                    <a:pt x="102" y="206"/>
                  </a:lnTo>
                  <a:lnTo>
                    <a:pt x="118" y="188"/>
                  </a:lnTo>
                  <a:lnTo>
                    <a:pt x="136" y="170"/>
                  </a:lnTo>
                  <a:lnTo>
                    <a:pt x="154" y="154"/>
                  </a:lnTo>
                  <a:lnTo>
                    <a:pt x="174" y="138"/>
                  </a:lnTo>
                  <a:lnTo>
                    <a:pt x="216" y="108"/>
                  </a:lnTo>
                  <a:lnTo>
                    <a:pt x="262" y="80"/>
                  </a:lnTo>
                  <a:lnTo>
                    <a:pt x="310" y="56"/>
                  </a:lnTo>
                  <a:lnTo>
                    <a:pt x="362" y="38"/>
                  </a:lnTo>
                  <a:lnTo>
                    <a:pt x="416" y="22"/>
                  </a:lnTo>
                  <a:lnTo>
                    <a:pt x="472" y="10"/>
                  </a:lnTo>
                  <a:lnTo>
                    <a:pt x="532" y="2"/>
                  </a:lnTo>
                  <a:lnTo>
                    <a:pt x="562" y="0"/>
                  </a:lnTo>
                  <a:lnTo>
                    <a:pt x="592" y="0"/>
                  </a:lnTo>
                  <a:lnTo>
                    <a:pt x="592" y="0"/>
                  </a:lnTo>
                  <a:lnTo>
                    <a:pt x="622" y="0"/>
                  </a:lnTo>
                  <a:lnTo>
                    <a:pt x="652" y="2"/>
                  </a:lnTo>
                  <a:lnTo>
                    <a:pt x="712" y="10"/>
                  </a:lnTo>
                  <a:lnTo>
                    <a:pt x="768" y="22"/>
                  </a:lnTo>
                  <a:lnTo>
                    <a:pt x="822" y="38"/>
                  </a:lnTo>
                  <a:lnTo>
                    <a:pt x="874" y="56"/>
                  </a:lnTo>
                  <a:lnTo>
                    <a:pt x="922" y="80"/>
                  </a:lnTo>
                  <a:lnTo>
                    <a:pt x="968" y="108"/>
                  </a:lnTo>
                  <a:lnTo>
                    <a:pt x="1010" y="138"/>
                  </a:lnTo>
                  <a:lnTo>
                    <a:pt x="1030" y="154"/>
                  </a:lnTo>
                  <a:lnTo>
                    <a:pt x="1048" y="170"/>
                  </a:lnTo>
                  <a:lnTo>
                    <a:pt x="1066" y="188"/>
                  </a:lnTo>
                  <a:lnTo>
                    <a:pt x="1082" y="206"/>
                  </a:lnTo>
                  <a:lnTo>
                    <a:pt x="1098" y="226"/>
                  </a:lnTo>
                  <a:lnTo>
                    <a:pt x="1112" y="246"/>
                  </a:lnTo>
                  <a:lnTo>
                    <a:pt x="1126" y="266"/>
                  </a:lnTo>
                  <a:lnTo>
                    <a:pt x="1138" y="286"/>
                  </a:lnTo>
                  <a:lnTo>
                    <a:pt x="1148" y="308"/>
                  </a:lnTo>
                  <a:lnTo>
                    <a:pt x="1156" y="330"/>
                  </a:lnTo>
                  <a:lnTo>
                    <a:pt x="1164" y="352"/>
                  </a:lnTo>
                  <a:lnTo>
                    <a:pt x="1172" y="374"/>
                  </a:lnTo>
                  <a:lnTo>
                    <a:pt x="1176" y="398"/>
                  </a:lnTo>
                  <a:lnTo>
                    <a:pt x="1180" y="420"/>
                  </a:lnTo>
                  <a:lnTo>
                    <a:pt x="1182" y="444"/>
                  </a:lnTo>
                  <a:lnTo>
                    <a:pt x="1184" y="468"/>
                  </a:lnTo>
                  <a:lnTo>
                    <a:pt x="1184" y="468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0" name="Freeform 10"/>
            <p:cNvSpPr>
              <a:spLocks/>
            </p:cNvSpPr>
            <p:nvPr/>
          </p:nvSpPr>
          <p:spPr bwMode="auto">
            <a:xfrm>
              <a:off x="5172075" y="2201863"/>
              <a:ext cx="1771650" cy="1597025"/>
            </a:xfrm>
            <a:custGeom>
              <a:avLst/>
              <a:gdLst>
                <a:gd name="T0" fmla="*/ 1116 w 1116"/>
                <a:gd name="T1" fmla="*/ 528 h 1006"/>
                <a:gd name="T2" fmla="*/ 1106 w 1116"/>
                <a:gd name="T3" fmla="*/ 604 h 1006"/>
                <a:gd name="T4" fmla="*/ 1082 w 1116"/>
                <a:gd name="T5" fmla="*/ 676 h 1006"/>
                <a:gd name="T6" fmla="*/ 1050 w 1116"/>
                <a:gd name="T7" fmla="*/ 742 h 1006"/>
                <a:gd name="T8" fmla="*/ 1006 w 1116"/>
                <a:gd name="T9" fmla="*/ 804 h 1006"/>
                <a:gd name="T10" fmla="*/ 954 w 1116"/>
                <a:gd name="T11" fmla="*/ 858 h 1006"/>
                <a:gd name="T12" fmla="*/ 892 w 1116"/>
                <a:gd name="T13" fmla="*/ 906 h 1006"/>
                <a:gd name="T14" fmla="*/ 824 w 1116"/>
                <a:gd name="T15" fmla="*/ 946 h 1006"/>
                <a:gd name="T16" fmla="*/ 750 w 1116"/>
                <a:gd name="T17" fmla="*/ 976 h 1006"/>
                <a:gd name="T18" fmla="*/ 670 w 1116"/>
                <a:gd name="T19" fmla="*/ 996 h 1006"/>
                <a:gd name="T20" fmla="*/ 586 w 1116"/>
                <a:gd name="T21" fmla="*/ 1006 h 1006"/>
                <a:gd name="T22" fmla="*/ 530 w 1116"/>
                <a:gd name="T23" fmla="*/ 1006 h 1006"/>
                <a:gd name="T24" fmla="*/ 446 w 1116"/>
                <a:gd name="T25" fmla="*/ 996 h 1006"/>
                <a:gd name="T26" fmla="*/ 366 w 1116"/>
                <a:gd name="T27" fmla="*/ 976 h 1006"/>
                <a:gd name="T28" fmla="*/ 292 w 1116"/>
                <a:gd name="T29" fmla="*/ 946 h 1006"/>
                <a:gd name="T30" fmla="*/ 224 w 1116"/>
                <a:gd name="T31" fmla="*/ 906 h 1006"/>
                <a:gd name="T32" fmla="*/ 162 w 1116"/>
                <a:gd name="T33" fmla="*/ 858 h 1006"/>
                <a:gd name="T34" fmla="*/ 110 w 1116"/>
                <a:gd name="T35" fmla="*/ 804 h 1006"/>
                <a:gd name="T36" fmla="*/ 66 w 1116"/>
                <a:gd name="T37" fmla="*/ 742 h 1006"/>
                <a:gd name="T38" fmla="*/ 34 w 1116"/>
                <a:gd name="T39" fmla="*/ 676 h 1006"/>
                <a:gd name="T40" fmla="*/ 10 w 1116"/>
                <a:gd name="T41" fmla="*/ 604 h 1006"/>
                <a:gd name="T42" fmla="*/ 0 w 1116"/>
                <a:gd name="T43" fmla="*/ 528 h 1006"/>
                <a:gd name="T44" fmla="*/ 0 w 1116"/>
                <a:gd name="T45" fmla="*/ 478 h 1006"/>
                <a:gd name="T46" fmla="*/ 10 w 1116"/>
                <a:gd name="T47" fmla="*/ 402 h 1006"/>
                <a:gd name="T48" fmla="*/ 34 w 1116"/>
                <a:gd name="T49" fmla="*/ 330 h 1006"/>
                <a:gd name="T50" fmla="*/ 66 w 1116"/>
                <a:gd name="T51" fmla="*/ 264 h 1006"/>
                <a:gd name="T52" fmla="*/ 110 w 1116"/>
                <a:gd name="T53" fmla="*/ 202 h 1006"/>
                <a:gd name="T54" fmla="*/ 162 w 1116"/>
                <a:gd name="T55" fmla="*/ 148 h 1006"/>
                <a:gd name="T56" fmla="*/ 224 w 1116"/>
                <a:gd name="T57" fmla="*/ 100 h 1006"/>
                <a:gd name="T58" fmla="*/ 292 w 1116"/>
                <a:gd name="T59" fmla="*/ 60 h 1006"/>
                <a:gd name="T60" fmla="*/ 366 w 1116"/>
                <a:gd name="T61" fmla="*/ 30 h 1006"/>
                <a:gd name="T62" fmla="*/ 446 w 1116"/>
                <a:gd name="T63" fmla="*/ 10 h 1006"/>
                <a:gd name="T64" fmla="*/ 530 w 1116"/>
                <a:gd name="T65" fmla="*/ 0 h 1006"/>
                <a:gd name="T66" fmla="*/ 586 w 1116"/>
                <a:gd name="T67" fmla="*/ 0 h 1006"/>
                <a:gd name="T68" fmla="*/ 670 w 1116"/>
                <a:gd name="T69" fmla="*/ 10 h 1006"/>
                <a:gd name="T70" fmla="*/ 750 w 1116"/>
                <a:gd name="T71" fmla="*/ 30 h 1006"/>
                <a:gd name="T72" fmla="*/ 824 w 1116"/>
                <a:gd name="T73" fmla="*/ 60 h 1006"/>
                <a:gd name="T74" fmla="*/ 892 w 1116"/>
                <a:gd name="T75" fmla="*/ 100 h 1006"/>
                <a:gd name="T76" fmla="*/ 954 w 1116"/>
                <a:gd name="T77" fmla="*/ 148 h 1006"/>
                <a:gd name="T78" fmla="*/ 1006 w 1116"/>
                <a:gd name="T79" fmla="*/ 202 h 1006"/>
                <a:gd name="T80" fmla="*/ 1050 w 1116"/>
                <a:gd name="T81" fmla="*/ 264 h 1006"/>
                <a:gd name="T82" fmla="*/ 1082 w 1116"/>
                <a:gd name="T83" fmla="*/ 330 h 1006"/>
                <a:gd name="T84" fmla="*/ 1106 w 1116"/>
                <a:gd name="T85" fmla="*/ 402 h 1006"/>
                <a:gd name="T86" fmla="*/ 1116 w 1116"/>
                <a:gd name="T87" fmla="*/ 478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16" h="1006">
                  <a:moveTo>
                    <a:pt x="1116" y="504"/>
                  </a:moveTo>
                  <a:lnTo>
                    <a:pt x="1116" y="504"/>
                  </a:lnTo>
                  <a:lnTo>
                    <a:pt x="1116" y="528"/>
                  </a:lnTo>
                  <a:lnTo>
                    <a:pt x="1114" y="554"/>
                  </a:lnTo>
                  <a:lnTo>
                    <a:pt x="1110" y="580"/>
                  </a:lnTo>
                  <a:lnTo>
                    <a:pt x="1106" y="604"/>
                  </a:lnTo>
                  <a:lnTo>
                    <a:pt x="1100" y="628"/>
                  </a:lnTo>
                  <a:lnTo>
                    <a:pt x="1092" y="652"/>
                  </a:lnTo>
                  <a:lnTo>
                    <a:pt x="1082" y="676"/>
                  </a:lnTo>
                  <a:lnTo>
                    <a:pt x="1072" y="698"/>
                  </a:lnTo>
                  <a:lnTo>
                    <a:pt x="1062" y="722"/>
                  </a:lnTo>
                  <a:lnTo>
                    <a:pt x="1050" y="742"/>
                  </a:lnTo>
                  <a:lnTo>
                    <a:pt x="1036" y="764"/>
                  </a:lnTo>
                  <a:lnTo>
                    <a:pt x="1022" y="784"/>
                  </a:lnTo>
                  <a:lnTo>
                    <a:pt x="1006" y="804"/>
                  </a:lnTo>
                  <a:lnTo>
                    <a:pt x="990" y="824"/>
                  </a:lnTo>
                  <a:lnTo>
                    <a:pt x="972" y="842"/>
                  </a:lnTo>
                  <a:lnTo>
                    <a:pt x="954" y="858"/>
                  </a:lnTo>
                  <a:lnTo>
                    <a:pt x="934" y="876"/>
                  </a:lnTo>
                  <a:lnTo>
                    <a:pt x="914" y="892"/>
                  </a:lnTo>
                  <a:lnTo>
                    <a:pt x="892" y="906"/>
                  </a:lnTo>
                  <a:lnTo>
                    <a:pt x="870" y="920"/>
                  </a:lnTo>
                  <a:lnTo>
                    <a:pt x="848" y="934"/>
                  </a:lnTo>
                  <a:lnTo>
                    <a:pt x="824" y="946"/>
                  </a:lnTo>
                  <a:lnTo>
                    <a:pt x="800" y="956"/>
                  </a:lnTo>
                  <a:lnTo>
                    <a:pt x="776" y="966"/>
                  </a:lnTo>
                  <a:lnTo>
                    <a:pt x="750" y="976"/>
                  </a:lnTo>
                  <a:lnTo>
                    <a:pt x="724" y="984"/>
                  </a:lnTo>
                  <a:lnTo>
                    <a:pt x="698" y="990"/>
                  </a:lnTo>
                  <a:lnTo>
                    <a:pt x="670" y="996"/>
                  </a:lnTo>
                  <a:lnTo>
                    <a:pt x="644" y="1000"/>
                  </a:lnTo>
                  <a:lnTo>
                    <a:pt x="616" y="1004"/>
                  </a:lnTo>
                  <a:lnTo>
                    <a:pt x="586" y="1006"/>
                  </a:lnTo>
                  <a:lnTo>
                    <a:pt x="558" y="1006"/>
                  </a:lnTo>
                  <a:lnTo>
                    <a:pt x="558" y="1006"/>
                  </a:lnTo>
                  <a:lnTo>
                    <a:pt x="530" y="1006"/>
                  </a:lnTo>
                  <a:lnTo>
                    <a:pt x="500" y="1004"/>
                  </a:lnTo>
                  <a:lnTo>
                    <a:pt x="472" y="1000"/>
                  </a:lnTo>
                  <a:lnTo>
                    <a:pt x="446" y="996"/>
                  </a:lnTo>
                  <a:lnTo>
                    <a:pt x="418" y="990"/>
                  </a:lnTo>
                  <a:lnTo>
                    <a:pt x="392" y="984"/>
                  </a:lnTo>
                  <a:lnTo>
                    <a:pt x="366" y="976"/>
                  </a:lnTo>
                  <a:lnTo>
                    <a:pt x="340" y="966"/>
                  </a:lnTo>
                  <a:lnTo>
                    <a:pt x="316" y="956"/>
                  </a:lnTo>
                  <a:lnTo>
                    <a:pt x="292" y="946"/>
                  </a:lnTo>
                  <a:lnTo>
                    <a:pt x="268" y="934"/>
                  </a:lnTo>
                  <a:lnTo>
                    <a:pt x="246" y="920"/>
                  </a:lnTo>
                  <a:lnTo>
                    <a:pt x="224" y="906"/>
                  </a:lnTo>
                  <a:lnTo>
                    <a:pt x="202" y="892"/>
                  </a:lnTo>
                  <a:lnTo>
                    <a:pt x="182" y="876"/>
                  </a:lnTo>
                  <a:lnTo>
                    <a:pt x="162" y="858"/>
                  </a:lnTo>
                  <a:lnTo>
                    <a:pt x="144" y="842"/>
                  </a:lnTo>
                  <a:lnTo>
                    <a:pt x="126" y="824"/>
                  </a:lnTo>
                  <a:lnTo>
                    <a:pt x="110" y="804"/>
                  </a:lnTo>
                  <a:lnTo>
                    <a:pt x="94" y="784"/>
                  </a:lnTo>
                  <a:lnTo>
                    <a:pt x="80" y="764"/>
                  </a:lnTo>
                  <a:lnTo>
                    <a:pt x="66" y="742"/>
                  </a:lnTo>
                  <a:lnTo>
                    <a:pt x="54" y="722"/>
                  </a:lnTo>
                  <a:lnTo>
                    <a:pt x="44" y="698"/>
                  </a:lnTo>
                  <a:lnTo>
                    <a:pt x="34" y="676"/>
                  </a:lnTo>
                  <a:lnTo>
                    <a:pt x="24" y="652"/>
                  </a:lnTo>
                  <a:lnTo>
                    <a:pt x="16" y="628"/>
                  </a:lnTo>
                  <a:lnTo>
                    <a:pt x="10" y="604"/>
                  </a:lnTo>
                  <a:lnTo>
                    <a:pt x="6" y="580"/>
                  </a:lnTo>
                  <a:lnTo>
                    <a:pt x="2" y="554"/>
                  </a:lnTo>
                  <a:lnTo>
                    <a:pt x="0" y="528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478"/>
                  </a:lnTo>
                  <a:lnTo>
                    <a:pt x="2" y="452"/>
                  </a:lnTo>
                  <a:lnTo>
                    <a:pt x="6" y="426"/>
                  </a:lnTo>
                  <a:lnTo>
                    <a:pt x="10" y="402"/>
                  </a:lnTo>
                  <a:lnTo>
                    <a:pt x="16" y="378"/>
                  </a:lnTo>
                  <a:lnTo>
                    <a:pt x="24" y="354"/>
                  </a:lnTo>
                  <a:lnTo>
                    <a:pt x="34" y="330"/>
                  </a:lnTo>
                  <a:lnTo>
                    <a:pt x="44" y="308"/>
                  </a:lnTo>
                  <a:lnTo>
                    <a:pt x="54" y="284"/>
                  </a:lnTo>
                  <a:lnTo>
                    <a:pt x="66" y="264"/>
                  </a:lnTo>
                  <a:lnTo>
                    <a:pt x="80" y="242"/>
                  </a:lnTo>
                  <a:lnTo>
                    <a:pt x="94" y="222"/>
                  </a:lnTo>
                  <a:lnTo>
                    <a:pt x="110" y="202"/>
                  </a:lnTo>
                  <a:lnTo>
                    <a:pt x="126" y="182"/>
                  </a:lnTo>
                  <a:lnTo>
                    <a:pt x="144" y="164"/>
                  </a:lnTo>
                  <a:lnTo>
                    <a:pt x="162" y="148"/>
                  </a:lnTo>
                  <a:lnTo>
                    <a:pt x="182" y="130"/>
                  </a:lnTo>
                  <a:lnTo>
                    <a:pt x="202" y="114"/>
                  </a:lnTo>
                  <a:lnTo>
                    <a:pt x="224" y="100"/>
                  </a:lnTo>
                  <a:lnTo>
                    <a:pt x="246" y="86"/>
                  </a:lnTo>
                  <a:lnTo>
                    <a:pt x="268" y="72"/>
                  </a:lnTo>
                  <a:lnTo>
                    <a:pt x="292" y="60"/>
                  </a:lnTo>
                  <a:lnTo>
                    <a:pt x="316" y="50"/>
                  </a:lnTo>
                  <a:lnTo>
                    <a:pt x="340" y="40"/>
                  </a:lnTo>
                  <a:lnTo>
                    <a:pt x="366" y="30"/>
                  </a:lnTo>
                  <a:lnTo>
                    <a:pt x="392" y="22"/>
                  </a:lnTo>
                  <a:lnTo>
                    <a:pt x="418" y="16"/>
                  </a:lnTo>
                  <a:lnTo>
                    <a:pt x="446" y="10"/>
                  </a:lnTo>
                  <a:lnTo>
                    <a:pt x="472" y="6"/>
                  </a:lnTo>
                  <a:lnTo>
                    <a:pt x="500" y="2"/>
                  </a:lnTo>
                  <a:lnTo>
                    <a:pt x="530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86" y="0"/>
                  </a:lnTo>
                  <a:lnTo>
                    <a:pt x="616" y="2"/>
                  </a:lnTo>
                  <a:lnTo>
                    <a:pt x="644" y="6"/>
                  </a:lnTo>
                  <a:lnTo>
                    <a:pt x="670" y="10"/>
                  </a:lnTo>
                  <a:lnTo>
                    <a:pt x="698" y="16"/>
                  </a:lnTo>
                  <a:lnTo>
                    <a:pt x="724" y="22"/>
                  </a:lnTo>
                  <a:lnTo>
                    <a:pt x="750" y="30"/>
                  </a:lnTo>
                  <a:lnTo>
                    <a:pt x="776" y="40"/>
                  </a:lnTo>
                  <a:lnTo>
                    <a:pt x="800" y="50"/>
                  </a:lnTo>
                  <a:lnTo>
                    <a:pt x="824" y="60"/>
                  </a:lnTo>
                  <a:lnTo>
                    <a:pt x="848" y="72"/>
                  </a:lnTo>
                  <a:lnTo>
                    <a:pt x="870" y="86"/>
                  </a:lnTo>
                  <a:lnTo>
                    <a:pt x="892" y="100"/>
                  </a:lnTo>
                  <a:lnTo>
                    <a:pt x="914" y="114"/>
                  </a:lnTo>
                  <a:lnTo>
                    <a:pt x="934" y="130"/>
                  </a:lnTo>
                  <a:lnTo>
                    <a:pt x="954" y="148"/>
                  </a:lnTo>
                  <a:lnTo>
                    <a:pt x="972" y="164"/>
                  </a:lnTo>
                  <a:lnTo>
                    <a:pt x="990" y="182"/>
                  </a:lnTo>
                  <a:lnTo>
                    <a:pt x="1006" y="202"/>
                  </a:lnTo>
                  <a:lnTo>
                    <a:pt x="1022" y="222"/>
                  </a:lnTo>
                  <a:lnTo>
                    <a:pt x="1036" y="242"/>
                  </a:lnTo>
                  <a:lnTo>
                    <a:pt x="1050" y="264"/>
                  </a:lnTo>
                  <a:lnTo>
                    <a:pt x="1062" y="284"/>
                  </a:lnTo>
                  <a:lnTo>
                    <a:pt x="1072" y="308"/>
                  </a:lnTo>
                  <a:lnTo>
                    <a:pt x="1082" y="330"/>
                  </a:lnTo>
                  <a:lnTo>
                    <a:pt x="1092" y="354"/>
                  </a:lnTo>
                  <a:lnTo>
                    <a:pt x="1100" y="378"/>
                  </a:lnTo>
                  <a:lnTo>
                    <a:pt x="1106" y="402"/>
                  </a:lnTo>
                  <a:lnTo>
                    <a:pt x="1110" y="426"/>
                  </a:lnTo>
                  <a:lnTo>
                    <a:pt x="1114" y="452"/>
                  </a:lnTo>
                  <a:lnTo>
                    <a:pt x="1116" y="478"/>
                  </a:lnTo>
                  <a:lnTo>
                    <a:pt x="1116" y="504"/>
                  </a:lnTo>
                  <a:lnTo>
                    <a:pt x="1116" y="504"/>
                  </a:lnTo>
                  <a:close/>
                </a:path>
              </a:pathLst>
            </a:custGeom>
            <a:noFill/>
            <a:ln w="6350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1" name="Rectangle 11"/>
            <p:cNvSpPr>
              <a:spLocks noChangeArrowheads="1"/>
            </p:cNvSpPr>
            <p:nvPr/>
          </p:nvSpPr>
          <p:spPr bwMode="auto">
            <a:xfrm>
              <a:off x="4295775" y="1919288"/>
              <a:ext cx="1358900" cy="177800"/>
            </a:xfrm>
            <a:prstGeom prst="rect">
              <a:avLst/>
            </a:prstGeom>
            <a:solidFill>
              <a:srgbClr val="F8EBE7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2" name="Rectangle 12"/>
            <p:cNvSpPr>
              <a:spLocks noChangeArrowheads="1"/>
            </p:cNvSpPr>
            <p:nvPr/>
          </p:nvSpPr>
          <p:spPr bwMode="auto">
            <a:xfrm>
              <a:off x="4295775" y="1919288"/>
              <a:ext cx="13589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3" name="Rectangle 13"/>
            <p:cNvSpPr>
              <a:spLocks noChangeArrowheads="1"/>
            </p:cNvSpPr>
            <p:nvPr/>
          </p:nvSpPr>
          <p:spPr bwMode="auto">
            <a:xfrm>
              <a:off x="5483225" y="2185988"/>
              <a:ext cx="1612900" cy="1778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4" name="Rectangle 14"/>
            <p:cNvSpPr>
              <a:spLocks noChangeArrowheads="1"/>
            </p:cNvSpPr>
            <p:nvPr/>
          </p:nvSpPr>
          <p:spPr bwMode="auto">
            <a:xfrm>
              <a:off x="5483225" y="2185988"/>
              <a:ext cx="1612900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5" name="Rectangle 15"/>
            <p:cNvSpPr>
              <a:spLocks noChangeArrowheads="1"/>
            </p:cNvSpPr>
            <p:nvPr/>
          </p:nvSpPr>
          <p:spPr bwMode="auto">
            <a:xfrm>
              <a:off x="5956300" y="4579938"/>
              <a:ext cx="1050925" cy="177800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6" name="Rectangle 16"/>
            <p:cNvSpPr>
              <a:spLocks noChangeArrowheads="1"/>
            </p:cNvSpPr>
            <p:nvPr/>
          </p:nvSpPr>
          <p:spPr bwMode="auto">
            <a:xfrm>
              <a:off x="5956300" y="4579938"/>
              <a:ext cx="1050925" cy="177800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7" name="Rectangle 17"/>
            <p:cNvSpPr>
              <a:spLocks noChangeArrowheads="1"/>
            </p:cNvSpPr>
            <p:nvPr/>
          </p:nvSpPr>
          <p:spPr bwMode="auto">
            <a:xfrm>
              <a:off x="4654550" y="5053013"/>
              <a:ext cx="1196975" cy="180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8" name="Rectangle 18"/>
            <p:cNvSpPr>
              <a:spLocks noChangeArrowheads="1"/>
            </p:cNvSpPr>
            <p:nvPr/>
          </p:nvSpPr>
          <p:spPr bwMode="auto">
            <a:xfrm>
              <a:off x="4654550" y="5053013"/>
              <a:ext cx="1196975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59" name="Rectangle 19"/>
            <p:cNvSpPr>
              <a:spLocks noChangeArrowheads="1"/>
            </p:cNvSpPr>
            <p:nvPr/>
          </p:nvSpPr>
          <p:spPr bwMode="auto">
            <a:xfrm>
              <a:off x="1695450" y="4624388"/>
              <a:ext cx="1428750" cy="180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0" name="Rectangle 20"/>
            <p:cNvSpPr>
              <a:spLocks noChangeArrowheads="1"/>
            </p:cNvSpPr>
            <p:nvPr/>
          </p:nvSpPr>
          <p:spPr bwMode="auto">
            <a:xfrm>
              <a:off x="1695450" y="4624388"/>
              <a:ext cx="14287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1" name="Rectangle 21"/>
            <p:cNvSpPr>
              <a:spLocks noChangeArrowheads="1"/>
            </p:cNvSpPr>
            <p:nvPr/>
          </p:nvSpPr>
          <p:spPr bwMode="auto">
            <a:xfrm>
              <a:off x="1695450" y="3538538"/>
              <a:ext cx="1733550" cy="180975"/>
            </a:xfrm>
            <a:prstGeom prst="rect">
              <a:avLst/>
            </a:prstGeom>
            <a:solidFill>
              <a:srgbClr val="F8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2" name="Rectangle 22"/>
            <p:cNvSpPr>
              <a:spLocks noChangeArrowheads="1"/>
            </p:cNvSpPr>
            <p:nvPr/>
          </p:nvSpPr>
          <p:spPr bwMode="auto">
            <a:xfrm>
              <a:off x="1695450" y="3538538"/>
              <a:ext cx="1733550" cy="18097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3" name="Line 23"/>
            <p:cNvSpPr>
              <a:spLocks noChangeShapeType="1"/>
            </p:cNvSpPr>
            <p:nvPr/>
          </p:nvSpPr>
          <p:spPr bwMode="auto">
            <a:xfrm flipV="1">
              <a:off x="5118100" y="3052763"/>
              <a:ext cx="415925" cy="3143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4" name="Freeform 24"/>
            <p:cNvSpPr>
              <a:spLocks/>
            </p:cNvSpPr>
            <p:nvPr/>
          </p:nvSpPr>
          <p:spPr bwMode="auto">
            <a:xfrm>
              <a:off x="5499100" y="3021013"/>
              <a:ext cx="79375" cy="69850"/>
            </a:xfrm>
            <a:custGeom>
              <a:avLst/>
              <a:gdLst>
                <a:gd name="T0" fmla="*/ 50 w 50"/>
                <a:gd name="T1" fmla="*/ 0 h 44"/>
                <a:gd name="T2" fmla="*/ 24 w 50"/>
                <a:gd name="T3" fmla="*/ 44 h 44"/>
                <a:gd name="T4" fmla="*/ 20 w 50"/>
                <a:gd name="T5" fmla="*/ 22 h 44"/>
                <a:gd name="T6" fmla="*/ 0 w 50"/>
                <a:gd name="T7" fmla="*/ 14 h 44"/>
                <a:gd name="T8" fmla="*/ 5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50" y="0"/>
                  </a:moveTo>
                  <a:lnTo>
                    <a:pt x="24" y="44"/>
                  </a:lnTo>
                  <a:lnTo>
                    <a:pt x="20" y="22"/>
                  </a:lnTo>
                  <a:lnTo>
                    <a:pt x="0" y="1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5" name="Freeform 25"/>
            <p:cNvSpPr>
              <a:spLocks/>
            </p:cNvSpPr>
            <p:nvPr/>
          </p:nvSpPr>
          <p:spPr bwMode="auto">
            <a:xfrm>
              <a:off x="5499100" y="3021013"/>
              <a:ext cx="79375" cy="69850"/>
            </a:xfrm>
            <a:custGeom>
              <a:avLst/>
              <a:gdLst>
                <a:gd name="T0" fmla="*/ 50 w 50"/>
                <a:gd name="T1" fmla="*/ 0 h 44"/>
                <a:gd name="T2" fmla="*/ 24 w 50"/>
                <a:gd name="T3" fmla="*/ 44 h 44"/>
                <a:gd name="T4" fmla="*/ 20 w 50"/>
                <a:gd name="T5" fmla="*/ 22 h 44"/>
                <a:gd name="T6" fmla="*/ 0 w 50"/>
                <a:gd name="T7" fmla="*/ 14 h 44"/>
                <a:gd name="T8" fmla="*/ 5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50" y="0"/>
                  </a:moveTo>
                  <a:lnTo>
                    <a:pt x="24" y="44"/>
                  </a:lnTo>
                  <a:lnTo>
                    <a:pt x="20" y="22"/>
                  </a:lnTo>
                  <a:lnTo>
                    <a:pt x="0" y="14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6" name="Line 26"/>
            <p:cNvSpPr>
              <a:spLocks noChangeShapeType="1"/>
            </p:cNvSpPr>
            <p:nvPr/>
          </p:nvSpPr>
          <p:spPr bwMode="auto">
            <a:xfrm>
              <a:off x="5114925" y="4100513"/>
              <a:ext cx="327025" cy="18097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7" name="Freeform 27"/>
            <p:cNvSpPr>
              <a:spLocks/>
            </p:cNvSpPr>
            <p:nvPr/>
          </p:nvSpPr>
          <p:spPr bwMode="auto">
            <a:xfrm>
              <a:off x="5407025" y="4243388"/>
              <a:ext cx="82550" cy="63500"/>
            </a:xfrm>
            <a:custGeom>
              <a:avLst/>
              <a:gdLst>
                <a:gd name="T0" fmla="*/ 52 w 52"/>
                <a:gd name="T1" fmla="*/ 40 h 40"/>
                <a:gd name="T2" fmla="*/ 0 w 52"/>
                <a:gd name="T3" fmla="*/ 34 h 40"/>
                <a:gd name="T4" fmla="*/ 20 w 52"/>
                <a:gd name="T5" fmla="*/ 24 h 40"/>
                <a:gd name="T6" fmla="*/ 20 w 52"/>
                <a:gd name="T7" fmla="*/ 0 h 40"/>
                <a:gd name="T8" fmla="*/ 52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52" y="40"/>
                  </a:moveTo>
                  <a:lnTo>
                    <a:pt x="0" y="34"/>
                  </a:lnTo>
                  <a:lnTo>
                    <a:pt x="20" y="24"/>
                  </a:lnTo>
                  <a:lnTo>
                    <a:pt x="20" y="0"/>
                  </a:lnTo>
                  <a:lnTo>
                    <a:pt x="52" y="4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8" name="Freeform 28"/>
            <p:cNvSpPr>
              <a:spLocks/>
            </p:cNvSpPr>
            <p:nvPr/>
          </p:nvSpPr>
          <p:spPr bwMode="auto">
            <a:xfrm>
              <a:off x="5407025" y="4243388"/>
              <a:ext cx="82550" cy="63500"/>
            </a:xfrm>
            <a:custGeom>
              <a:avLst/>
              <a:gdLst>
                <a:gd name="T0" fmla="*/ 52 w 52"/>
                <a:gd name="T1" fmla="*/ 40 h 40"/>
                <a:gd name="T2" fmla="*/ 0 w 52"/>
                <a:gd name="T3" fmla="*/ 34 h 40"/>
                <a:gd name="T4" fmla="*/ 20 w 52"/>
                <a:gd name="T5" fmla="*/ 24 h 40"/>
                <a:gd name="T6" fmla="*/ 20 w 52"/>
                <a:gd name="T7" fmla="*/ 0 h 40"/>
                <a:gd name="T8" fmla="*/ 52 w 5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52" y="40"/>
                  </a:moveTo>
                  <a:lnTo>
                    <a:pt x="0" y="34"/>
                  </a:lnTo>
                  <a:lnTo>
                    <a:pt x="20" y="24"/>
                  </a:lnTo>
                  <a:lnTo>
                    <a:pt x="20" y="0"/>
                  </a:lnTo>
                  <a:lnTo>
                    <a:pt x="52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69" name="Line 29"/>
            <p:cNvSpPr>
              <a:spLocks noChangeShapeType="1"/>
            </p:cNvSpPr>
            <p:nvPr/>
          </p:nvSpPr>
          <p:spPr bwMode="auto">
            <a:xfrm>
              <a:off x="4343400" y="3922713"/>
              <a:ext cx="0" cy="6064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0" name="Freeform 30"/>
            <p:cNvSpPr>
              <a:spLocks/>
            </p:cNvSpPr>
            <p:nvPr/>
          </p:nvSpPr>
          <p:spPr bwMode="auto">
            <a:xfrm>
              <a:off x="4311650" y="450691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1" name="Freeform 31"/>
            <p:cNvSpPr>
              <a:spLocks/>
            </p:cNvSpPr>
            <p:nvPr/>
          </p:nvSpPr>
          <p:spPr bwMode="auto">
            <a:xfrm>
              <a:off x="4311650" y="4506913"/>
              <a:ext cx="63500" cy="76200"/>
            </a:xfrm>
            <a:custGeom>
              <a:avLst/>
              <a:gdLst>
                <a:gd name="T0" fmla="*/ 20 w 40"/>
                <a:gd name="T1" fmla="*/ 48 h 48"/>
                <a:gd name="T2" fmla="*/ 0 w 40"/>
                <a:gd name="T3" fmla="*/ 0 h 48"/>
                <a:gd name="T4" fmla="*/ 20 w 40"/>
                <a:gd name="T5" fmla="*/ 12 h 48"/>
                <a:gd name="T6" fmla="*/ 40 w 40"/>
                <a:gd name="T7" fmla="*/ 0 h 48"/>
                <a:gd name="T8" fmla="*/ 20 w 40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8">
                  <a:moveTo>
                    <a:pt x="20" y="48"/>
                  </a:moveTo>
                  <a:lnTo>
                    <a:pt x="0" y="0"/>
                  </a:lnTo>
                  <a:lnTo>
                    <a:pt x="20" y="12"/>
                  </a:lnTo>
                  <a:lnTo>
                    <a:pt x="40" y="0"/>
                  </a:lnTo>
                  <a:lnTo>
                    <a:pt x="2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2" name="Line 32"/>
            <p:cNvSpPr>
              <a:spLocks noChangeShapeType="1"/>
            </p:cNvSpPr>
            <p:nvPr/>
          </p:nvSpPr>
          <p:spPr bwMode="auto">
            <a:xfrm flipH="1">
              <a:off x="3359150" y="4103688"/>
              <a:ext cx="209550" cy="16510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3" name="Freeform 33"/>
            <p:cNvSpPr>
              <a:spLocks/>
            </p:cNvSpPr>
            <p:nvPr/>
          </p:nvSpPr>
          <p:spPr bwMode="auto">
            <a:xfrm>
              <a:off x="3317875" y="4230688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6 w 50"/>
                <a:gd name="T3" fmla="*/ 0 h 44"/>
                <a:gd name="T4" fmla="*/ 28 w 50"/>
                <a:gd name="T5" fmla="*/ 22 h 44"/>
                <a:gd name="T6" fmla="*/ 50 w 50"/>
                <a:gd name="T7" fmla="*/ 30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6" y="0"/>
                  </a:lnTo>
                  <a:lnTo>
                    <a:pt x="28" y="22"/>
                  </a:lnTo>
                  <a:lnTo>
                    <a:pt x="50" y="3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4" name="Freeform 34"/>
            <p:cNvSpPr>
              <a:spLocks/>
            </p:cNvSpPr>
            <p:nvPr/>
          </p:nvSpPr>
          <p:spPr bwMode="auto">
            <a:xfrm>
              <a:off x="3317875" y="4230688"/>
              <a:ext cx="79375" cy="69850"/>
            </a:xfrm>
            <a:custGeom>
              <a:avLst/>
              <a:gdLst>
                <a:gd name="T0" fmla="*/ 0 w 50"/>
                <a:gd name="T1" fmla="*/ 44 h 44"/>
                <a:gd name="T2" fmla="*/ 26 w 50"/>
                <a:gd name="T3" fmla="*/ 0 h 44"/>
                <a:gd name="T4" fmla="*/ 28 w 50"/>
                <a:gd name="T5" fmla="*/ 22 h 44"/>
                <a:gd name="T6" fmla="*/ 50 w 50"/>
                <a:gd name="T7" fmla="*/ 30 h 44"/>
                <a:gd name="T8" fmla="*/ 0 w 5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lnTo>
                    <a:pt x="26" y="0"/>
                  </a:lnTo>
                  <a:lnTo>
                    <a:pt x="28" y="22"/>
                  </a:lnTo>
                  <a:lnTo>
                    <a:pt x="50" y="30"/>
                  </a:lnTo>
                  <a:lnTo>
                    <a:pt x="0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5" name="Line 35"/>
            <p:cNvSpPr>
              <a:spLocks noChangeShapeType="1"/>
            </p:cNvSpPr>
            <p:nvPr/>
          </p:nvSpPr>
          <p:spPr bwMode="auto">
            <a:xfrm flipH="1" flipV="1">
              <a:off x="3178175" y="3087688"/>
              <a:ext cx="406400" cy="285750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6" name="Freeform 36"/>
            <p:cNvSpPr>
              <a:spLocks/>
            </p:cNvSpPr>
            <p:nvPr/>
          </p:nvSpPr>
          <p:spPr bwMode="auto">
            <a:xfrm>
              <a:off x="3133725" y="3055938"/>
              <a:ext cx="79375" cy="69850"/>
            </a:xfrm>
            <a:custGeom>
              <a:avLst/>
              <a:gdLst>
                <a:gd name="T0" fmla="*/ 0 w 50"/>
                <a:gd name="T1" fmla="*/ 0 h 44"/>
                <a:gd name="T2" fmla="*/ 50 w 50"/>
                <a:gd name="T3" fmla="*/ 12 h 44"/>
                <a:gd name="T4" fmla="*/ 30 w 50"/>
                <a:gd name="T5" fmla="*/ 22 h 44"/>
                <a:gd name="T6" fmla="*/ 28 w 50"/>
                <a:gd name="T7" fmla="*/ 44 h 44"/>
                <a:gd name="T8" fmla="*/ 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0"/>
                  </a:moveTo>
                  <a:lnTo>
                    <a:pt x="50" y="12"/>
                  </a:lnTo>
                  <a:lnTo>
                    <a:pt x="30" y="22"/>
                  </a:lnTo>
                  <a:lnTo>
                    <a:pt x="28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7" name="Freeform 37"/>
            <p:cNvSpPr>
              <a:spLocks/>
            </p:cNvSpPr>
            <p:nvPr/>
          </p:nvSpPr>
          <p:spPr bwMode="auto">
            <a:xfrm>
              <a:off x="3133725" y="3055938"/>
              <a:ext cx="79375" cy="69850"/>
            </a:xfrm>
            <a:custGeom>
              <a:avLst/>
              <a:gdLst>
                <a:gd name="T0" fmla="*/ 0 w 50"/>
                <a:gd name="T1" fmla="*/ 0 h 44"/>
                <a:gd name="T2" fmla="*/ 50 w 50"/>
                <a:gd name="T3" fmla="*/ 12 h 44"/>
                <a:gd name="T4" fmla="*/ 30 w 50"/>
                <a:gd name="T5" fmla="*/ 22 h 44"/>
                <a:gd name="T6" fmla="*/ 28 w 50"/>
                <a:gd name="T7" fmla="*/ 44 h 44"/>
                <a:gd name="T8" fmla="*/ 0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0" y="0"/>
                  </a:moveTo>
                  <a:lnTo>
                    <a:pt x="50" y="12"/>
                  </a:lnTo>
                  <a:lnTo>
                    <a:pt x="30" y="22"/>
                  </a:lnTo>
                  <a:lnTo>
                    <a:pt x="28" y="4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8" name="Line 38"/>
            <p:cNvSpPr>
              <a:spLocks noChangeShapeType="1"/>
            </p:cNvSpPr>
            <p:nvPr/>
          </p:nvSpPr>
          <p:spPr bwMode="auto">
            <a:xfrm flipV="1">
              <a:off x="4343400" y="2887663"/>
              <a:ext cx="0" cy="568325"/>
            </a:xfrm>
            <a:prstGeom prst="line">
              <a:avLst/>
            </a:prstGeom>
            <a:noFill/>
            <a:ln w="6350">
              <a:solidFill>
                <a:srgbClr val="C169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79" name="Freeform 39"/>
            <p:cNvSpPr>
              <a:spLocks/>
            </p:cNvSpPr>
            <p:nvPr/>
          </p:nvSpPr>
          <p:spPr bwMode="auto">
            <a:xfrm>
              <a:off x="4311650" y="2836863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1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80" name="Freeform 40"/>
            <p:cNvSpPr>
              <a:spLocks/>
            </p:cNvSpPr>
            <p:nvPr/>
          </p:nvSpPr>
          <p:spPr bwMode="auto">
            <a:xfrm>
              <a:off x="4311650" y="2836863"/>
              <a:ext cx="63500" cy="73025"/>
            </a:xfrm>
            <a:custGeom>
              <a:avLst/>
              <a:gdLst>
                <a:gd name="T0" fmla="*/ 20 w 40"/>
                <a:gd name="T1" fmla="*/ 0 h 46"/>
                <a:gd name="T2" fmla="*/ 40 w 40"/>
                <a:gd name="T3" fmla="*/ 46 h 46"/>
                <a:gd name="T4" fmla="*/ 20 w 40"/>
                <a:gd name="T5" fmla="*/ 36 h 46"/>
                <a:gd name="T6" fmla="*/ 0 w 40"/>
                <a:gd name="T7" fmla="*/ 46 h 46"/>
                <a:gd name="T8" fmla="*/ 2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20" y="0"/>
                  </a:moveTo>
                  <a:lnTo>
                    <a:pt x="40" y="46"/>
                  </a:lnTo>
                  <a:lnTo>
                    <a:pt x="20" y="36"/>
                  </a:lnTo>
                  <a:lnTo>
                    <a:pt x="0" y="4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81" name="Rectangle 41"/>
            <p:cNvSpPr>
              <a:spLocks noChangeArrowheads="1"/>
            </p:cNvSpPr>
            <p:nvPr/>
          </p:nvSpPr>
          <p:spPr bwMode="auto">
            <a:xfrm>
              <a:off x="3565525" y="3357563"/>
              <a:ext cx="1562100" cy="7461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82" name="Rectangle 42"/>
            <p:cNvSpPr>
              <a:spLocks noChangeArrowheads="1"/>
            </p:cNvSpPr>
            <p:nvPr/>
          </p:nvSpPr>
          <p:spPr bwMode="auto">
            <a:xfrm>
              <a:off x="3565525" y="3357563"/>
              <a:ext cx="1562100" cy="746125"/>
            </a:xfrm>
            <a:prstGeom prst="rect">
              <a:avLst/>
            </a:prstGeom>
            <a:noFill/>
            <a:ln w="6350">
              <a:solidFill>
                <a:srgbClr val="FF6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80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83" name="Rectangle 43"/>
            <p:cNvSpPr>
              <a:spLocks noChangeArrowheads="1"/>
            </p:cNvSpPr>
            <p:nvPr/>
          </p:nvSpPr>
          <p:spPr bwMode="auto">
            <a:xfrm>
              <a:off x="4352925" y="1951038"/>
              <a:ext cx="12791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Sens du client à améliorer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96" name="Rectangle 56"/>
            <p:cNvSpPr>
              <a:spLocks noChangeArrowheads="1"/>
            </p:cNvSpPr>
            <p:nvPr/>
          </p:nvSpPr>
          <p:spPr bwMode="auto">
            <a:xfrm>
              <a:off x="5543550" y="2217738"/>
              <a:ext cx="155972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hiérarchie joue-t-elle son rôle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06" name="Rectangle 66"/>
            <p:cNvSpPr>
              <a:spLocks noChangeArrowheads="1"/>
            </p:cNvSpPr>
            <p:nvPr/>
          </p:nvSpPr>
          <p:spPr bwMode="auto">
            <a:xfrm>
              <a:off x="5987258" y="4608870"/>
              <a:ext cx="100348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Moyens perfectibles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11" name="Rectangle 71"/>
            <p:cNvSpPr>
              <a:spLocks noChangeArrowheads="1"/>
            </p:cNvSpPr>
            <p:nvPr/>
          </p:nvSpPr>
          <p:spPr bwMode="auto">
            <a:xfrm>
              <a:off x="4702175" y="5081588"/>
              <a:ext cx="110126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Formation insuffisante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22" name="Rectangle 82"/>
            <p:cNvSpPr>
              <a:spLocks noChangeArrowheads="1"/>
            </p:cNvSpPr>
            <p:nvPr/>
          </p:nvSpPr>
          <p:spPr bwMode="auto">
            <a:xfrm>
              <a:off x="1746250" y="4656138"/>
              <a:ext cx="13304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Gestion difficile des conflits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27" name="Rectangle 87"/>
            <p:cNvSpPr>
              <a:spLocks noChangeArrowheads="1"/>
            </p:cNvSpPr>
            <p:nvPr/>
          </p:nvSpPr>
          <p:spPr bwMode="auto">
            <a:xfrm>
              <a:off x="1746250" y="3579813"/>
              <a:ext cx="15949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Charge de travail trop importante ?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42" name="Rectangle 102"/>
            <p:cNvSpPr>
              <a:spLocks noChangeArrowheads="1"/>
            </p:cNvSpPr>
            <p:nvPr/>
          </p:nvSpPr>
          <p:spPr bwMode="auto">
            <a:xfrm>
              <a:off x="3057525" y="2030413"/>
              <a:ext cx="12808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s’imaginent que l’on n’a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 leur cas dans la tête (1)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64" name="Rectangle 124"/>
            <p:cNvSpPr>
              <a:spLocks noChangeArrowheads="1"/>
            </p:cNvSpPr>
            <p:nvPr/>
          </p:nvSpPr>
          <p:spPr bwMode="auto">
            <a:xfrm>
              <a:off x="2597150" y="2411413"/>
              <a:ext cx="9537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veulent tout,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pour tout de suite (8)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78" name="Rectangle 138"/>
            <p:cNvSpPr>
              <a:spLocks noChangeArrowheads="1"/>
            </p:cNvSpPr>
            <p:nvPr/>
          </p:nvSpPr>
          <p:spPr bwMode="auto">
            <a:xfrm>
              <a:off x="3778250" y="2408238"/>
              <a:ext cx="119423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Ça devient pénible,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pensent peut-être que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l’on n’a que ça à faire ! (1)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199" name="Rectangle 159"/>
            <p:cNvSpPr>
              <a:spLocks noChangeArrowheads="1"/>
            </p:cNvSpPr>
            <p:nvPr/>
          </p:nvSpPr>
          <p:spPr bwMode="auto">
            <a:xfrm>
              <a:off x="1993900" y="2814638"/>
              <a:ext cx="95058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Nous n’avons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assez de temps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à leur consacrer ! (3)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225" name="Rectangle 185"/>
            <p:cNvSpPr>
              <a:spLocks noChangeArrowheads="1"/>
            </p:cNvSpPr>
            <p:nvPr/>
          </p:nvSpPr>
          <p:spPr bwMode="auto">
            <a:xfrm>
              <a:off x="1917700" y="3249613"/>
              <a:ext cx="11188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Trop de travail pour bien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recevoir (1)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240" name="Rectangle 200"/>
            <p:cNvSpPr>
              <a:spLocks noChangeArrowheads="1"/>
            </p:cNvSpPr>
            <p:nvPr/>
          </p:nvSpPr>
          <p:spPr bwMode="auto">
            <a:xfrm>
              <a:off x="2251075" y="3932238"/>
              <a:ext cx="74539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« râlent »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 le temps (7)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850" name="Rectangle 211"/>
            <p:cNvSpPr>
              <a:spLocks noChangeArrowheads="1"/>
            </p:cNvSpPr>
            <p:nvPr/>
          </p:nvSpPr>
          <p:spPr bwMode="auto">
            <a:xfrm>
              <a:off x="1793875" y="4230688"/>
              <a:ext cx="150201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se fait sans arrêt insulter ! (3)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865" name="Rectangle 226"/>
            <p:cNvSpPr>
              <a:spLocks noChangeArrowheads="1"/>
            </p:cNvSpPr>
            <p:nvPr/>
          </p:nvSpPr>
          <p:spPr bwMode="auto">
            <a:xfrm>
              <a:off x="2479675" y="4427538"/>
              <a:ext cx="921727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Ils sont agressifs (2)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872" name="Rectangle 233"/>
            <p:cNvSpPr>
              <a:spLocks noChangeArrowheads="1"/>
            </p:cNvSpPr>
            <p:nvPr/>
          </p:nvSpPr>
          <p:spPr bwMode="auto">
            <a:xfrm>
              <a:off x="3610741" y="3428335"/>
              <a:ext cx="1667696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Dix entretiens non directifs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dont l’une des questions était :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« </a:t>
              </a:r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Quelles sont d’après vous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les principales difficultés dans</a:t>
              </a:r>
            </a:p>
            <a:p>
              <a:pPr lvl="0"/>
              <a:r>
                <a:rPr lang="fr-FR" altLang="fr-FR" sz="800" i="1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vos relations avec les usagers ? </a:t>
              </a:r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»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10" name="Rectangle 271"/>
            <p:cNvSpPr>
              <a:spLocks noChangeArrowheads="1"/>
            </p:cNvSpPr>
            <p:nvPr/>
          </p:nvSpPr>
          <p:spPr bwMode="auto">
            <a:xfrm>
              <a:off x="5410200" y="2516188"/>
              <a:ext cx="139781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est entre le marteau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et l’enclume, notre hiérarchie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 nous fait pas de cadeau (5)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45" name="Rectangle 306"/>
            <p:cNvSpPr>
              <a:spLocks noChangeArrowheads="1"/>
            </p:cNvSpPr>
            <p:nvPr/>
          </p:nvSpPr>
          <p:spPr bwMode="auto">
            <a:xfrm>
              <a:off x="6007100" y="2960688"/>
              <a:ext cx="79829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La hiérarchie ne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nous aide pas (3)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60" name="Rectangle 321"/>
            <p:cNvSpPr>
              <a:spLocks noChangeArrowheads="1"/>
            </p:cNvSpPr>
            <p:nvPr/>
          </p:nvSpPr>
          <p:spPr bwMode="auto">
            <a:xfrm>
              <a:off x="5746750" y="3354388"/>
              <a:ext cx="8784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n’est pas assez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bien organisé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en interne (2)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82" name="Rectangle 343"/>
            <p:cNvSpPr>
              <a:spLocks noChangeArrowheads="1"/>
            </p:cNvSpPr>
            <p:nvPr/>
          </p:nvSpPr>
          <p:spPr bwMode="auto">
            <a:xfrm>
              <a:off x="5429250" y="3849688"/>
              <a:ext cx="134812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Il y a trop de paperasserie (8)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5993" name="Rectangle 354"/>
            <p:cNvSpPr>
              <a:spLocks noChangeArrowheads="1"/>
            </p:cNvSpPr>
            <p:nvPr/>
          </p:nvSpPr>
          <p:spPr bwMode="auto">
            <a:xfrm>
              <a:off x="5848350" y="4046538"/>
              <a:ext cx="113172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Mon ordinateur est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sans arrêt en panne ! (7)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11" name="Rectangle 372"/>
            <p:cNvSpPr>
              <a:spLocks noChangeArrowheads="1"/>
            </p:cNvSpPr>
            <p:nvPr/>
          </p:nvSpPr>
          <p:spPr bwMode="auto">
            <a:xfrm>
              <a:off x="5568950" y="4354513"/>
              <a:ext cx="122790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On manque de moyens (6)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21" name="Rectangle 382"/>
            <p:cNvSpPr>
              <a:spLocks noChangeArrowheads="1"/>
            </p:cNvSpPr>
            <p:nvPr/>
          </p:nvSpPr>
          <p:spPr bwMode="auto">
            <a:xfrm>
              <a:off x="4000500" y="4586288"/>
              <a:ext cx="12872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Bien souvent, je ne sais pas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quoi répondre (2)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  <p:sp>
          <p:nvSpPr>
            <p:cNvPr id="36043" name="Rectangle 404"/>
            <p:cNvSpPr>
              <a:spLocks noChangeArrowheads="1"/>
            </p:cNvSpPr>
            <p:nvPr/>
          </p:nvSpPr>
          <p:spPr bwMode="auto">
            <a:xfrm>
              <a:off x="3460750" y="4887913"/>
              <a:ext cx="104034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Je n’ai pas de réponse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toute faite et c’est ce</a:t>
              </a:r>
            </a:p>
            <a:p>
              <a:pPr lvl="0"/>
              <a:r>
                <a:rPr lang="fr-FR" altLang="fr-FR" sz="800" dirty="0">
                  <a:solidFill>
                    <a:srgbClr val="000000"/>
                  </a:solidFill>
                  <a:latin typeface="Arial Unicode MS" panose="020B0604020202020204" pitchFamily="34" charset="-128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qu’ils attendent (1)</a:t>
              </a:r>
              <a:endParaRPr kumimoji="0" lang="fr-FR" altLang="fr-FR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endParaRPr>
            </a:p>
          </p:txBody>
        </p:sp>
      </p:grpSp>
      <p:sp>
        <p:nvSpPr>
          <p:cNvPr id="73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UNE CARTE MENTALE</a:t>
            </a:r>
          </a:p>
        </p:txBody>
      </p:sp>
    </p:spTree>
    <p:extLst>
      <p:ext uri="{BB962C8B-B14F-4D97-AF65-F5344CB8AC3E}">
        <p14:creationId xmlns:p14="http://schemas.microsoft.com/office/powerpoint/2010/main" val="356518165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2644581" y="6503989"/>
            <a:ext cx="3854471" cy="228506"/>
          </a:xfrm>
          <a:prstGeom prst="rect">
            <a:avLst/>
          </a:prstGeom>
          <a:solidFill>
            <a:srgbClr val="FF66CC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2pPr>
            <a:lvl3pPr marL="11430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3pPr>
            <a:lvl4pPr marL="16002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4pPr>
            <a:lvl5pPr marL="2057400" indent="-228600" eaLnBrk="0" hangingPunct="0"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i="1">
                <a:solidFill>
                  <a:schemeClr val="tx1"/>
                </a:solidFill>
                <a:latin typeface="ITC Stone Sans Std Medium" charset="0"/>
                <a:ea typeface="ＭＳ Ｐゴシック" charset="0"/>
              </a:defRPr>
            </a:lvl9pPr>
          </a:lstStyle>
          <a:p>
            <a:pPr algn="ctr"/>
            <a:r>
              <a:rPr lang="fr-FR" sz="1200" i="0" dirty="0">
                <a:solidFill>
                  <a:schemeClr val="bg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UN DIAGRAMME D’EULER</a:t>
            </a:r>
          </a:p>
        </p:txBody>
      </p:sp>
      <p:grpSp>
        <p:nvGrpSpPr>
          <p:cNvPr id="12" name="Groupe 18"/>
          <p:cNvGrpSpPr>
            <a:grpSpLocks/>
          </p:cNvGrpSpPr>
          <p:nvPr/>
        </p:nvGrpSpPr>
        <p:grpSpPr bwMode="auto">
          <a:xfrm>
            <a:off x="577886" y="296865"/>
            <a:ext cx="8566115" cy="846138"/>
            <a:chOff x="578574" y="297531"/>
            <a:chExt cx="8779772" cy="845457"/>
          </a:xfrm>
        </p:grpSpPr>
        <p:sp>
          <p:nvSpPr>
            <p:cNvPr id="21" name="ZoneTexte 20"/>
            <p:cNvSpPr txBox="1">
              <a:spLocks noChangeArrowheads="1"/>
            </p:cNvSpPr>
            <p:nvPr/>
          </p:nvSpPr>
          <p:spPr bwMode="auto">
            <a:xfrm>
              <a:off x="578574" y="297531"/>
              <a:ext cx="732154" cy="64581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101600" dist="38100" dir="5760000" sx="101000" sy="101000" algn="tl" rotWithShape="0">
                <a:srgbClr val="4EADC1">
                  <a:alpha val="27000"/>
                </a:srgbClr>
              </a:outerShdw>
            </a:effec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fr-FR" sz="3600" b="1" i="0" dirty="0">
                  <a:solidFill>
                    <a:srgbClr val="FF66CC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74</a:t>
              </a:r>
            </a:p>
          </p:txBody>
        </p:sp>
        <p:grpSp>
          <p:nvGrpSpPr>
            <p:cNvPr id="22" name="Groupe 18"/>
            <p:cNvGrpSpPr>
              <a:grpSpLocks/>
            </p:cNvGrpSpPr>
            <p:nvPr/>
          </p:nvGrpSpPr>
          <p:grpSpPr bwMode="auto">
            <a:xfrm>
              <a:off x="1261567" y="323834"/>
              <a:ext cx="8096779" cy="819154"/>
              <a:chOff x="1255738" y="323833"/>
              <a:chExt cx="7888262" cy="676277"/>
            </a:xfrm>
          </p:grpSpPr>
          <p:grpSp>
            <p:nvGrpSpPr>
              <p:cNvPr id="23" name="Groupe 17"/>
              <p:cNvGrpSpPr>
                <a:grpSpLocks/>
              </p:cNvGrpSpPr>
              <p:nvPr/>
            </p:nvGrpSpPr>
            <p:grpSpPr bwMode="auto">
              <a:xfrm>
                <a:off x="1255738" y="323833"/>
                <a:ext cx="7888262" cy="676277"/>
                <a:chOff x="1255738" y="323832"/>
                <a:chExt cx="7888262" cy="533400"/>
              </a:xfrm>
            </p:grpSpPr>
            <p:sp>
              <p:nvSpPr>
                <p:cNvPr id="25" name="ZoneTexte 14"/>
                <p:cNvSpPr>
                  <a:spLocks noChangeArrowheads="1"/>
                </p:cNvSpPr>
                <p:nvPr/>
              </p:nvSpPr>
              <p:spPr bwMode="auto">
                <a:xfrm>
                  <a:off x="1255738" y="395270"/>
                  <a:ext cx="7800648" cy="293752"/>
                </a:xfrm>
                <a:prstGeom prst="parallelogram">
                  <a:avLst>
                    <a:gd name="adj" fmla="val 40235"/>
                  </a:avLst>
                </a:prstGeom>
                <a:solidFill>
                  <a:srgbClr val="FF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fr-FR" b="1"/>
                </a:p>
              </p:txBody>
            </p:sp>
            <p:sp>
              <p:nvSpPr>
                <p:cNvPr id="26" name="Rectangle 30"/>
                <p:cNvSpPr>
                  <a:spLocks noChangeArrowheads="1"/>
                </p:cNvSpPr>
                <p:nvPr/>
              </p:nvSpPr>
              <p:spPr bwMode="auto">
                <a:xfrm>
                  <a:off x="8898068" y="323832"/>
                  <a:ext cx="245932" cy="533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lang="fr-FR" b="1"/>
                </a:p>
              </p:txBody>
            </p:sp>
          </p:grpSp>
          <p:sp>
            <p:nvSpPr>
              <p:cNvPr id="24" name="ZoneTexte 10"/>
              <p:cNvSpPr txBox="1">
                <a:spLocks noChangeArrowheads="1"/>
              </p:cNvSpPr>
              <p:nvPr/>
            </p:nvSpPr>
            <p:spPr bwMode="auto">
              <a:xfrm>
                <a:off x="1401684" y="473679"/>
                <a:ext cx="6960287" cy="253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2pPr>
                <a:lvl3pPr marL="11430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3pPr>
                <a:lvl4pPr marL="16002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4pPr>
                <a:lvl5pPr marL="2057400" indent="-228600" eaLnBrk="0" hangingPunct="0"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 i="1">
                    <a:solidFill>
                      <a:schemeClr val="tx1"/>
                    </a:solidFill>
                    <a:latin typeface="ITC Stone Sans Std Medium" charset="0"/>
                    <a:ea typeface="ＭＳ Ｐゴシック" charset="0"/>
                  </a:defRPr>
                </a:lvl9pPr>
              </a:lstStyle>
              <a:p>
                <a:r>
                  <a:rPr lang="fr-FR" sz="1400" b="1" i="0" dirty="0">
                    <a:solidFill>
                      <a:schemeClr val="bg1"/>
                    </a:solidFill>
                    <a:latin typeface="Arial Unicode MS" pitchFamily="34" charset="-128"/>
                    <a:ea typeface="Arial Unicode MS" pitchFamily="34" charset="-128"/>
                    <a:cs typeface="Arial Unicode MS" pitchFamily="34" charset="-128"/>
                  </a:rPr>
                  <a:t>VISUALISER LES DONNÉES</a:t>
                </a:r>
              </a:p>
            </p:txBody>
          </p:sp>
        </p:grpSp>
      </p:grpSp>
      <p:sp>
        <p:nvSpPr>
          <p:cNvPr id="27" name="ZoneTexte 26"/>
          <p:cNvSpPr txBox="1">
            <a:spLocks noChangeArrowheads="1"/>
          </p:cNvSpPr>
          <p:nvPr/>
        </p:nvSpPr>
        <p:spPr bwMode="auto">
          <a:xfrm rot="16200000">
            <a:off x="298605" y="459136"/>
            <a:ext cx="623886" cy="223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850" b="1" i="0" dirty="0">
                <a:solidFill>
                  <a:srgbClr val="FF66CC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FICHE</a:t>
            </a:r>
            <a:endParaRPr lang="fr-FR" sz="850" b="1" dirty="0">
              <a:solidFill>
                <a:srgbClr val="FF66CC"/>
              </a:solidFill>
              <a:latin typeface="ITC Stone Sans Std Medium" pitchFamily="34" charset="0"/>
              <a:ea typeface="ＭＳ Ｐゴシック" pitchFamily="16" charset="-128"/>
            </a:endParaRPr>
          </a:p>
        </p:txBody>
      </p:sp>
      <p:sp>
        <p:nvSpPr>
          <p:cNvPr id="37041" name="Freeform 6"/>
          <p:cNvSpPr>
            <a:spLocks/>
          </p:cNvSpPr>
          <p:nvPr/>
        </p:nvSpPr>
        <p:spPr bwMode="auto">
          <a:xfrm>
            <a:off x="2554288" y="1922463"/>
            <a:ext cx="990600" cy="901700"/>
          </a:xfrm>
          <a:custGeom>
            <a:avLst/>
            <a:gdLst>
              <a:gd name="T0" fmla="*/ 86 w 624"/>
              <a:gd name="T1" fmla="*/ 568 h 568"/>
              <a:gd name="T2" fmla="*/ 86 w 624"/>
              <a:gd name="T3" fmla="*/ 568 h 568"/>
              <a:gd name="T4" fmla="*/ 66 w 624"/>
              <a:gd name="T5" fmla="*/ 546 h 568"/>
              <a:gd name="T6" fmla="*/ 50 w 624"/>
              <a:gd name="T7" fmla="*/ 520 h 568"/>
              <a:gd name="T8" fmla="*/ 36 w 624"/>
              <a:gd name="T9" fmla="*/ 494 h 568"/>
              <a:gd name="T10" fmla="*/ 24 w 624"/>
              <a:gd name="T11" fmla="*/ 466 h 568"/>
              <a:gd name="T12" fmla="*/ 14 w 624"/>
              <a:gd name="T13" fmla="*/ 438 h 568"/>
              <a:gd name="T14" fmla="*/ 6 w 624"/>
              <a:gd name="T15" fmla="*/ 408 h 568"/>
              <a:gd name="T16" fmla="*/ 2 w 624"/>
              <a:gd name="T17" fmla="*/ 376 h 568"/>
              <a:gd name="T18" fmla="*/ 0 w 624"/>
              <a:gd name="T19" fmla="*/ 346 h 568"/>
              <a:gd name="T20" fmla="*/ 0 w 624"/>
              <a:gd name="T21" fmla="*/ 346 h 568"/>
              <a:gd name="T22" fmla="*/ 2 w 624"/>
              <a:gd name="T23" fmla="*/ 310 h 568"/>
              <a:gd name="T24" fmla="*/ 8 w 624"/>
              <a:gd name="T25" fmla="*/ 276 h 568"/>
              <a:gd name="T26" fmla="*/ 18 w 624"/>
              <a:gd name="T27" fmla="*/ 242 h 568"/>
              <a:gd name="T28" fmla="*/ 30 w 624"/>
              <a:gd name="T29" fmla="*/ 210 h 568"/>
              <a:gd name="T30" fmla="*/ 44 w 624"/>
              <a:gd name="T31" fmla="*/ 180 h 568"/>
              <a:gd name="T32" fmla="*/ 62 w 624"/>
              <a:gd name="T33" fmla="*/ 152 h 568"/>
              <a:gd name="T34" fmla="*/ 84 w 624"/>
              <a:gd name="T35" fmla="*/ 126 h 568"/>
              <a:gd name="T36" fmla="*/ 106 w 624"/>
              <a:gd name="T37" fmla="*/ 100 h 568"/>
              <a:gd name="T38" fmla="*/ 106 w 624"/>
              <a:gd name="T39" fmla="*/ 100 h 568"/>
              <a:gd name="T40" fmla="*/ 132 w 624"/>
              <a:gd name="T41" fmla="*/ 78 h 568"/>
              <a:gd name="T42" fmla="*/ 160 w 624"/>
              <a:gd name="T43" fmla="*/ 58 h 568"/>
              <a:gd name="T44" fmla="*/ 190 w 624"/>
              <a:gd name="T45" fmla="*/ 40 h 568"/>
              <a:gd name="T46" fmla="*/ 220 w 624"/>
              <a:gd name="T47" fmla="*/ 26 h 568"/>
              <a:gd name="T48" fmla="*/ 254 w 624"/>
              <a:gd name="T49" fmla="*/ 14 h 568"/>
              <a:gd name="T50" fmla="*/ 288 w 624"/>
              <a:gd name="T51" fmla="*/ 6 h 568"/>
              <a:gd name="T52" fmla="*/ 324 w 624"/>
              <a:gd name="T53" fmla="*/ 0 h 568"/>
              <a:gd name="T54" fmla="*/ 360 w 624"/>
              <a:gd name="T55" fmla="*/ 0 h 568"/>
              <a:gd name="T56" fmla="*/ 360 w 624"/>
              <a:gd name="T57" fmla="*/ 0 h 568"/>
              <a:gd name="T58" fmla="*/ 398 w 624"/>
              <a:gd name="T59" fmla="*/ 0 h 568"/>
              <a:gd name="T60" fmla="*/ 434 w 624"/>
              <a:gd name="T61" fmla="*/ 6 h 568"/>
              <a:gd name="T62" fmla="*/ 468 w 624"/>
              <a:gd name="T63" fmla="*/ 14 h 568"/>
              <a:gd name="T64" fmla="*/ 500 w 624"/>
              <a:gd name="T65" fmla="*/ 26 h 568"/>
              <a:gd name="T66" fmla="*/ 532 w 624"/>
              <a:gd name="T67" fmla="*/ 40 h 568"/>
              <a:gd name="T68" fmla="*/ 562 w 624"/>
              <a:gd name="T69" fmla="*/ 58 h 568"/>
              <a:gd name="T70" fmla="*/ 590 w 624"/>
              <a:gd name="T71" fmla="*/ 78 h 568"/>
              <a:gd name="T72" fmla="*/ 616 w 624"/>
              <a:gd name="T73" fmla="*/ 100 h 568"/>
              <a:gd name="T74" fmla="*/ 616 w 624"/>
              <a:gd name="T75" fmla="*/ 100 h 568"/>
              <a:gd name="T76" fmla="*/ 624 w 624"/>
              <a:gd name="T77" fmla="*/ 110 h 568"/>
              <a:gd name="T78" fmla="*/ 624 w 624"/>
              <a:gd name="T79" fmla="*/ 110 h 568"/>
              <a:gd name="T80" fmla="*/ 602 w 624"/>
              <a:gd name="T81" fmla="*/ 124 h 568"/>
              <a:gd name="T82" fmla="*/ 580 w 624"/>
              <a:gd name="T83" fmla="*/ 140 h 568"/>
              <a:gd name="T84" fmla="*/ 560 w 624"/>
              <a:gd name="T85" fmla="*/ 156 h 568"/>
              <a:gd name="T86" fmla="*/ 540 w 624"/>
              <a:gd name="T87" fmla="*/ 176 h 568"/>
              <a:gd name="T88" fmla="*/ 540 w 624"/>
              <a:gd name="T89" fmla="*/ 176 h 568"/>
              <a:gd name="T90" fmla="*/ 518 w 624"/>
              <a:gd name="T91" fmla="*/ 198 h 568"/>
              <a:gd name="T92" fmla="*/ 498 w 624"/>
              <a:gd name="T93" fmla="*/ 224 h 568"/>
              <a:gd name="T94" fmla="*/ 480 w 624"/>
              <a:gd name="T95" fmla="*/ 250 h 568"/>
              <a:gd name="T96" fmla="*/ 464 w 624"/>
              <a:gd name="T97" fmla="*/ 278 h 568"/>
              <a:gd name="T98" fmla="*/ 448 w 624"/>
              <a:gd name="T99" fmla="*/ 306 h 568"/>
              <a:gd name="T100" fmla="*/ 436 w 624"/>
              <a:gd name="T101" fmla="*/ 336 h 568"/>
              <a:gd name="T102" fmla="*/ 426 w 624"/>
              <a:gd name="T103" fmla="*/ 366 h 568"/>
              <a:gd name="T104" fmla="*/ 418 w 624"/>
              <a:gd name="T105" fmla="*/ 398 h 568"/>
              <a:gd name="T106" fmla="*/ 418 w 624"/>
              <a:gd name="T107" fmla="*/ 398 h 568"/>
              <a:gd name="T108" fmla="*/ 370 w 624"/>
              <a:gd name="T109" fmla="*/ 406 h 568"/>
              <a:gd name="T110" fmla="*/ 322 w 624"/>
              <a:gd name="T111" fmla="*/ 418 h 568"/>
              <a:gd name="T112" fmla="*/ 278 w 624"/>
              <a:gd name="T113" fmla="*/ 436 h 568"/>
              <a:gd name="T114" fmla="*/ 234 w 624"/>
              <a:gd name="T115" fmla="*/ 456 h 568"/>
              <a:gd name="T116" fmla="*/ 194 w 624"/>
              <a:gd name="T117" fmla="*/ 478 h 568"/>
              <a:gd name="T118" fmla="*/ 156 w 624"/>
              <a:gd name="T119" fmla="*/ 506 h 568"/>
              <a:gd name="T120" fmla="*/ 120 w 624"/>
              <a:gd name="T121" fmla="*/ 536 h 568"/>
              <a:gd name="T122" fmla="*/ 86 w 624"/>
              <a:gd name="T123" fmla="*/ 5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24" h="568">
                <a:moveTo>
                  <a:pt x="86" y="568"/>
                </a:moveTo>
                <a:lnTo>
                  <a:pt x="86" y="568"/>
                </a:lnTo>
                <a:lnTo>
                  <a:pt x="66" y="546"/>
                </a:lnTo>
                <a:lnTo>
                  <a:pt x="50" y="520"/>
                </a:lnTo>
                <a:lnTo>
                  <a:pt x="36" y="494"/>
                </a:lnTo>
                <a:lnTo>
                  <a:pt x="24" y="466"/>
                </a:lnTo>
                <a:lnTo>
                  <a:pt x="14" y="438"/>
                </a:lnTo>
                <a:lnTo>
                  <a:pt x="6" y="408"/>
                </a:lnTo>
                <a:lnTo>
                  <a:pt x="2" y="376"/>
                </a:lnTo>
                <a:lnTo>
                  <a:pt x="0" y="346"/>
                </a:lnTo>
                <a:lnTo>
                  <a:pt x="0" y="346"/>
                </a:lnTo>
                <a:lnTo>
                  <a:pt x="2" y="310"/>
                </a:lnTo>
                <a:lnTo>
                  <a:pt x="8" y="276"/>
                </a:lnTo>
                <a:lnTo>
                  <a:pt x="18" y="242"/>
                </a:lnTo>
                <a:lnTo>
                  <a:pt x="30" y="210"/>
                </a:lnTo>
                <a:lnTo>
                  <a:pt x="44" y="180"/>
                </a:lnTo>
                <a:lnTo>
                  <a:pt x="62" y="152"/>
                </a:lnTo>
                <a:lnTo>
                  <a:pt x="84" y="126"/>
                </a:lnTo>
                <a:lnTo>
                  <a:pt x="106" y="100"/>
                </a:lnTo>
                <a:lnTo>
                  <a:pt x="106" y="100"/>
                </a:lnTo>
                <a:lnTo>
                  <a:pt x="132" y="78"/>
                </a:lnTo>
                <a:lnTo>
                  <a:pt x="160" y="58"/>
                </a:lnTo>
                <a:lnTo>
                  <a:pt x="190" y="40"/>
                </a:lnTo>
                <a:lnTo>
                  <a:pt x="220" y="26"/>
                </a:lnTo>
                <a:lnTo>
                  <a:pt x="254" y="14"/>
                </a:lnTo>
                <a:lnTo>
                  <a:pt x="288" y="6"/>
                </a:lnTo>
                <a:lnTo>
                  <a:pt x="324" y="0"/>
                </a:lnTo>
                <a:lnTo>
                  <a:pt x="360" y="0"/>
                </a:lnTo>
                <a:lnTo>
                  <a:pt x="360" y="0"/>
                </a:lnTo>
                <a:lnTo>
                  <a:pt x="398" y="0"/>
                </a:lnTo>
                <a:lnTo>
                  <a:pt x="434" y="6"/>
                </a:lnTo>
                <a:lnTo>
                  <a:pt x="468" y="14"/>
                </a:lnTo>
                <a:lnTo>
                  <a:pt x="500" y="26"/>
                </a:lnTo>
                <a:lnTo>
                  <a:pt x="532" y="40"/>
                </a:lnTo>
                <a:lnTo>
                  <a:pt x="562" y="58"/>
                </a:lnTo>
                <a:lnTo>
                  <a:pt x="590" y="78"/>
                </a:lnTo>
                <a:lnTo>
                  <a:pt x="616" y="100"/>
                </a:lnTo>
                <a:lnTo>
                  <a:pt x="616" y="100"/>
                </a:lnTo>
                <a:lnTo>
                  <a:pt x="624" y="110"/>
                </a:lnTo>
                <a:lnTo>
                  <a:pt x="624" y="110"/>
                </a:lnTo>
                <a:lnTo>
                  <a:pt x="602" y="124"/>
                </a:lnTo>
                <a:lnTo>
                  <a:pt x="580" y="140"/>
                </a:lnTo>
                <a:lnTo>
                  <a:pt x="560" y="156"/>
                </a:lnTo>
                <a:lnTo>
                  <a:pt x="540" y="176"/>
                </a:lnTo>
                <a:lnTo>
                  <a:pt x="540" y="176"/>
                </a:lnTo>
                <a:lnTo>
                  <a:pt x="518" y="198"/>
                </a:lnTo>
                <a:lnTo>
                  <a:pt x="498" y="224"/>
                </a:lnTo>
                <a:lnTo>
                  <a:pt x="480" y="250"/>
                </a:lnTo>
                <a:lnTo>
                  <a:pt x="464" y="278"/>
                </a:lnTo>
                <a:lnTo>
                  <a:pt x="448" y="306"/>
                </a:lnTo>
                <a:lnTo>
                  <a:pt x="436" y="336"/>
                </a:lnTo>
                <a:lnTo>
                  <a:pt x="426" y="366"/>
                </a:lnTo>
                <a:lnTo>
                  <a:pt x="418" y="398"/>
                </a:lnTo>
                <a:lnTo>
                  <a:pt x="418" y="398"/>
                </a:lnTo>
                <a:lnTo>
                  <a:pt x="370" y="406"/>
                </a:lnTo>
                <a:lnTo>
                  <a:pt x="322" y="418"/>
                </a:lnTo>
                <a:lnTo>
                  <a:pt x="278" y="436"/>
                </a:lnTo>
                <a:lnTo>
                  <a:pt x="234" y="456"/>
                </a:lnTo>
                <a:lnTo>
                  <a:pt x="194" y="478"/>
                </a:lnTo>
                <a:lnTo>
                  <a:pt x="156" y="506"/>
                </a:lnTo>
                <a:lnTo>
                  <a:pt x="120" y="536"/>
                </a:lnTo>
                <a:lnTo>
                  <a:pt x="86" y="568"/>
                </a:lnTo>
                <a:close/>
              </a:path>
            </a:pathLst>
          </a:custGeom>
          <a:solidFill>
            <a:srgbClr val="F8EB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2" name="Freeform 7"/>
          <p:cNvSpPr>
            <a:spLocks/>
          </p:cNvSpPr>
          <p:nvPr/>
        </p:nvSpPr>
        <p:spPr bwMode="auto">
          <a:xfrm>
            <a:off x="2554288" y="1922463"/>
            <a:ext cx="990600" cy="901700"/>
          </a:xfrm>
          <a:custGeom>
            <a:avLst/>
            <a:gdLst>
              <a:gd name="T0" fmla="*/ 86 w 624"/>
              <a:gd name="T1" fmla="*/ 568 h 568"/>
              <a:gd name="T2" fmla="*/ 86 w 624"/>
              <a:gd name="T3" fmla="*/ 568 h 568"/>
              <a:gd name="T4" fmla="*/ 66 w 624"/>
              <a:gd name="T5" fmla="*/ 546 h 568"/>
              <a:gd name="T6" fmla="*/ 50 w 624"/>
              <a:gd name="T7" fmla="*/ 520 h 568"/>
              <a:gd name="T8" fmla="*/ 36 w 624"/>
              <a:gd name="T9" fmla="*/ 494 h 568"/>
              <a:gd name="T10" fmla="*/ 24 w 624"/>
              <a:gd name="T11" fmla="*/ 466 h 568"/>
              <a:gd name="T12" fmla="*/ 14 w 624"/>
              <a:gd name="T13" fmla="*/ 438 h 568"/>
              <a:gd name="T14" fmla="*/ 6 w 624"/>
              <a:gd name="T15" fmla="*/ 408 h 568"/>
              <a:gd name="T16" fmla="*/ 2 w 624"/>
              <a:gd name="T17" fmla="*/ 376 h 568"/>
              <a:gd name="T18" fmla="*/ 0 w 624"/>
              <a:gd name="T19" fmla="*/ 346 h 568"/>
              <a:gd name="T20" fmla="*/ 0 w 624"/>
              <a:gd name="T21" fmla="*/ 346 h 568"/>
              <a:gd name="T22" fmla="*/ 2 w 624"/>
              <a:gd name="T23" fmla="*/ 310 h 568"/>
              <a:gd name="T24" fmla="*/ 8 w 624"/>
              <a:gd name="T25" fmla="*/ 276 h 568"/>
              <a:gd name="T26" fmla="*/ 18 w 624"/>
              <a:gd name="T27" fmla="*/ 242 h 568"/>
              <a:gd name="T28" fmla="*/ 30 w 624"/>
              <a:gd name="T29" fmla="*/ 210 h 568"/>
              <a:gd name="T30" fmla="*/ 44 w 624"/>
              <a:gd name="T31" fmla="*/ 180 h 568"/>
              <a:gd name="T32" fmla="*/ 62 w 624"/>
              <a:gd name="T33" fmla="*/ 152 h 568"/>
              <a:gd name="T34" fmla="*/ 84 w 624"/>
              <a:gd name="T35" fmla="*/ 126 h 568"/>
              <a:gd name="T36" fmla="*/ 106 w 624"/>
              <a:gd name="T37" fmla="*/ 100 h 568"/>
              <a:gd name="T38" fmla="*/ 106 w 624"/>
              <a:gd name="T39" fmla="*/ 100 h 568"/>
              <a:gd name="T40" fmla="*/ 132 w 624"/>
              <a:gd name="T41" fmla="*/ 78 h 568"/>
              <a:gd name="T42" fmla="*/ 160 w 624"/>
              <a:gd name="T43" fmla="*/ 58 h 568"/>
              <a:gd name="T44" fmla="*/ 190 w 624"/>
              <a:gd name="T45" fmla="*/ 40 h 568"/>
              <a:gd name="T46" fmla="*/ 220 w 624"/>
              <a:gd name="T47" fmla="*/ 26 h 568"/>
              <a:gd name="T48" fmla="*/ 254 w 624"/>
              <a:gd name="T49" fmla="*/ 14 h 568"/>
              <a:gd name="T50" fmla="*/ 288 w 624"/>
              <a:gd name="T51" fmla="*/ 6 h 568"/>
              <a:gd name="T52" fmla="*/ 324 w 624"/>
              <a:gd name="T53" fmla="*/ 0 h 568"/>
              <a:gd name="T54" fmla="*/ 360 w 624"/>
              <a:gd name="T55" fmla="*/ 0 h 568"/>
              <a:gd name="T56" fmla="*/ 360 w 624"/>
              <a:gd name="T57" fmla="*/ 0 h 568"/>
              <a:gd name="T58" fmla="*/ 398 w 624"/>
              <a:gd name="T59" fmla="*/ 0 h 568"/>
              <a:gd name="T60" fmla="*/ 434 w 624"/>
              <a:gd name="T61" fmla="*/ 6 h 568"/>
              <a:gd name="T62" fmla="*/ 468 w 624"/>
              <a:gd name="T63" fmla="*/ 14 h 568"/>
              <a:gd name="T64" fmla="*/ 500 w 624"/>
              <a:gd name="T65" fmla="*/ 26 h 568"/>
              <a:gd name="T66" fmla="*/ 532 w 624"/>
              <a:gd name="T67" fmla="*/ 40 h 568"/>
              <a:gd name="T68" fmla="*/ 562 w 624"/>
              <a:gd name="T69" fmla="*/ 58 h 568"/>
              <a:gd name="T70" fmla="*/ 590 w 624"/>
              <a:gd name="T71" fmla="*/ 78 h 568"/>
              <a:gd name="T72" fmla="*/ 616 w 624"/>
              <a:gd name="T73" fmla="*/ 100 h 568"/>
              <a:gd name="T74" fmla="*/ 616 w 624"/>
              <a:gd name="T75" fmla="*/ 100 h 568"/>
              <a:gd name="T76" fmla="*/ 624 w 624"/>
              <a:gd name="T77" fmla="*/ 110 h 568"/>
              <a:gd name="T78" fmla="*/ 624 w 624"/>
              <a:gd name="T79" fmla="*/ 110 h 568"/>
              <a:gd name="T80" fmla="*/ 602 w 624"/>
              <a:gd name="T81" fmla="*/ 124 h 568"/>
              <a:gd name="T82" fmla="*/ 580 w 624"/>
              <a:gd name="T83" fmla="*/ 140 h 568"/>
              <a:gd name="T84" fmla="*/ 560 w 624"/>
              <a:gd name="T85" fmla="*/ 156 h 568"/>
              <a:gd name="T86" fmla="*/ 540 w 624"/>
              <a:gd name="T87" fmla="*/ 176 h 568"/>
              <a:gd name="T88" fmla="*/ 540 w 624"/>
              <a:gd name="T89" fmla="*/ 176 h 568"/>
              <a:gd name="T90" fmla="*/ 518 w 624"/>
              <a:gd name="T91" fmla="*/ 198 h 568"/>
              <a:gd name="T92" fmla="*/ 498 w 624"/>
              <a:gd name="T93" fmla="*/ 224 h 568"/>
              <a:gd name="T94" fmla="*/ 480 w 624"/>
              <a:gd name="T95" fmla="*/ 250 h 568"/>
              <a:gd name="T96" fmla="*/ 464 w 624"/>
              <a:gd name="T97" fmla="*/ 278 h 568"/>
              <a:gd name="T98" fmla="*/ 448 w 624"/>
              <a:gd name="T99" fmla="*/ 306 h 568"/>
              <a:gd name="T100" fmla="*/ 436 w 624"/>
              <a:gd name="T101" fmla="*/ 336 h 568"/>
              <a:gd name="T102" fmla="*/ 426 w 624"/>
              <a:gd name="T103" fmla="*/ 366 h 568"/>
              <a:gd name="T104" fmla="*/ 418 w 624"/>
              <a:gd name="T105" fmla="*/ 398 h 568"/>
              <a:gd name="T106" fmla="*/ 418 w 624"/>
              <a:gd name="T107" fmla="*/ 398 h 568"/>
              <a:gd name="T108" fmla="*/ 370 w 624"/>
              <a:gd name="T109" fmla="*/ 406 h 568"/>
              <a:gd name="T110" fmla="*/ 322 w 624"/>
              <a:gd name="T111" fmla="*/ 418 h 568"/>
              <a:gd name="T112" fmla="*/ 278 w 624"/>
              <a:gd name="T113" fmla="*/ 436 h 568"/>
              <a:gd name="T114" fmla="*/ 234 w 624"/>
              <a:gd name="T115" fmla="*/ 456 h 568"/>
              <a:gd name="T116" fmla="*/ 194 w 624"/>
              <a:gd name="T117" fmla="*/ 478 h 568"/>
              <a:gd name="T118" fmla="*/ 156 w 624"/>
              <a:gd name="T119" fmla="*/ 506 h 568"/>
              <a:gd name="T120" fmla="*/ 120 w 624"/>
              <a:gd name="T121" fmla="*/ 536 h 568"/>
              <a:gd name="T122" fmla="*/ 86 w 624"/>
              <a:gd name="T123" fmla="*/ 5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24" h="568">
                <a:moveTo>
                  <a:pt x="86" y="568"/>
                </a:moveTo>
                <a:lnTo>
                  <a:pt x="86" y="568"/>
                </a:lnTo>
                <a:lnTo>
                  <a:pt x="66" y="546"/>
                </a:lnTo>
                <a:lnTo>
                  <a:pt x="50" y="520"/>
                </a:lnTo>
                <a:lnTo>
                  <a:pt x="36" y="494"/>
                </a:lnTo>
                <a:lnTo>
                  <a:pt x="24" y="466"/>
                </a:lnTo>
                <a:lnTo>
                  <a:pt x="14" y="438"/>
                </a:lnTo>
                <a:lnTo>
                  <a:pt x="6" y="408"/>
                </a:lnTo>
                <a:lnTo>
                  <a:pt x="2" y="376"/>
                </a:lnTo>
                <a:lnTo>
                  <a:pt x="0" y="346"/>
                </a:lnTo>
                <a:lnTo>
                  <a:pt x="0" y="346"/>
                </a:lnTo>
                <a:lnTo>
                  <a:pt x="2" y="310"/>
                </a:lnTo>
                <a:lnTo>
                  <a:pt x="8" y="276"/>
                </a:lnTo>
                <a:lnTo>
                  <a:pt x="18" y="242"/>
                </a:lnTo>
                <a:lnTo>
                  <a:pt x="30" y="210"/>
                </a:lnTo>
                <a:lnTo>
                  <a:pt x="44" y="180"/>
                </a:lnTo>
                <a:lnTo>
                  <a:pt x="62" y="152"/>
                </a:lnTo>
                <a:lnTo>
                  <a:pt x="84" y="126"/>
                </a:lnTo>
                <a:lnTo>
                  <a:pt x="106" y="100"/>
                </a:lnTo>
                <a:lnTo>
                  <a:pt x="106" y="100"/>
                </a:lnTo>
                <a:lnTo>
                  <a:pt x="132" y="78"/>
                </a:lnTo>
                <a:lnTo>
                  <a:pt x="160" y="58"/>
                </a:lnTo>
                <a:lnTo>
                  <a:pt x="190" y="40"/>
                </a:lnTo>
                <a:lnTo>
                  <a:pt x="220" y="26"/>
                </a:lnTo>
                <a:lnTo>
                  <a:pt x="254" y="14"/>
                </a:lnTo>
                <a:lnTo>
                  <a:pt x="288" y="6"/>
                </a:lnTo>
                <a:lnTo>
                  <a:pt x="324" y="0"/>
                </a:lnTo>
                <a:lnTo>
                  <a:pt x="360" y="0"/>
                </a:lnTo>
                <a:lnTo>
                  <a:pt x="360" y="0"/>
                </a:lnTo>
                <a:lnTo>
                  <a:pt x="398" y="0"/>
                </a:lnTo>
                <a:lnTo>
                  <a:pt x="434" y="6"/>
                </a:lnTo>
                <a:lnTo>
                  <a:pt x="468" y="14"/>
                </a:lnTo>
                <a:lnTo>
                  <a:pt x="500" y="26"/>
                </a:lnTo>
                <a:lnTo>
                  <a:pt x="532" y="40"/>
                </a:lnTo>
                <a:lnTo>
                  <a:pt x="562" y="58"/>
                </a:lnTo>
                <a:lnTo>
                  <a:pt x="590" y="78"/>
                </a:lnTo>
                <a:lnTo>
                  <a:pt x="616" y="100"/>
                </a:lnTo>
                <a:lnTo>
                  <a:pt x="616" y="100"/>
                </a:lnTo>
                <a:lnTo>
                  <a:pt x="624" y="110"/>
                </a:lnTo>
                <a:lnTo>
                  <a:pt x="624" y="110"/>
                </a:lnTo>
                <a:lnTo>
                  <a:pt x="602" y="124"/>
                </a:lnTo>
                <a:lnTo>
                  <a:pt x="580" y="140"/>
                </a:lnTo>
                <a:lnTo>
                  <a:pt x="560" y="156"/>
                </a:lnTo>
                <a:lnTo>
                  <a:pt x="540" y="176"/>
                </a:lnTo>
                <a:lnTo>
                  <a:pt x="540" y="176"/>
                </a:lnTo>
                <a:lnTo>
                  <a:pt x="518" y="198"/>
                </a:lnTo>
                <a:lnTo>
                  <a:pt x="498" y="224"/>
                </a:lnTo>
                <a:lnTo>
                  <a:pt x="480" y="250"/>
                </a:lnTo>
                <a:lnTo>
                  <a:pt x="464" y="278"/>
                </a:lnTo>
                <a:lnTo>
                  <a:pt x="448" y="306"/>
                </a:lnTo>
                <a:lnTo>
                  <a:pt x="436" y="336"/>
                </a:lnTo>
                <a:lnTo>
                  <a:pt x="426" y="366"/>
                </a:lnTo>
                <a:lnTo>
                  <a:pt x="418" y="398"/>
                </a:lnTo>
                <a:lnTo>
                  <a:pt x="418" y="398"/>
                </a:lnTo>
                <a:lnTo>
                  <a:pt x="370" y="406"/>
                </a:lnTo>
                <a:lnTo>
                  <a:pt x="322" y="418"/>
                </a:lnTo>
                <a:lnTo>
                  <a:pt x="278" y="436"/>
                </a:lnTo>
                <a:lnTo>
                  <a:pt x="234" y="456"/>
                </a:lnTo>
                <a:lnTo>
                  <a:pt x="194" y="478"/>
                </a:lnTo>
                <a:lnTo>
                  <a:pt x="156" y="506"/>
                </a:lnTo>
                <a:lnTo>
                  <a:pt x="120" y="536"/>
                </a:lnTo>
                <a:lnTo>
                  <a:pt x="86" y="5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3" name="Freeform 8"/>
          <p:cNvSpPr>
            <a:spLocks/>
          </p:cNvSpPr>
          <p:nvPr/>
        </p:nvSpPr>
        <p:spPr bwMode="auto">
          <a:xfrm>
            <a:off x="2547938" y="1916113"/>
            <a:ext cx="1003300" cy="914400"/>
          </a:xfrm>
          <a:custGeom>
            <a:avLst/>
            <a:gdLst>
              <a:gd name="T0" fmla="*/ 88 w 632"/>
              <a:gd name="T1" fmla="*/ 576 h 576"/>
              <a:gd name="T2" fmla="*/ 50 w 632"/>
              <a:gd name="T3" fmla="*/ 526 h 576"/>
              <a:gd name="T4" fmla="*/ 24 w 632"/>
              <a:gd name="T5" fmla="*/ 472 h 576"/>
              <a:gd name="T6" fmla="*/ 6 w 632"/>
              <a:gd name="T7" fmla="*/ 412 h 576"/>
              <a:gd name="T8" fmla="*/ 0 w 632"/>
              <a:gd name="T9" fmla="*/ 350 h 576"/>
              <a:gd name="T10" fmla="*/ 2 w 632"/>
              <a:gd name="T11" fmla="*/ 314 h 576"/>
              <a:gd name="T12" fmla="*/ 18 w 632"/>
              <a:gd name="T13" fmla="*/ 246 h 576"/>
              <a:gd name="T14" fmla="*/ 44 w 632"/>
              <a:gd name="T15" fmla="*/ 182 h 576"/>
              <a:gd name="T16" fmla="*/ 84 w 632"/>
              <a:gd name="T17" fmla="*/ 126 h 576"/>
              <a:gd name="T18" fmla="*/ 108 w 632"/>
              <a:gd name="T19" fmla="*/ 102 h 576"/>
              <a:gd name="T20" fmla="*/ 162 w 632"/>
              <a:gd name="T21" fmla="*/ 58 h 576"/>
              <a:gd name="T22" fmla="*/ 224 w 632"/>
              <a:gd name="T23" fmla="*/ 26 h 576"/>
              <a:gd name="T24" fmla="*/ 292 w 632"/>
              <a:gd name="T25" fmla="*/ 6 h 576"/>
              <a:gd name="T26" fmla="*/ 364 w 632"/>
              <a:gd name="T27" fmla="*/ 0 h 576"/>
              <a:gd name="T28" fmla="*/ 402 w 632"/>
              <a:gd name="T29" fmla="*/ 0 h 576"/>
              <a:gd name="T30" fmla="*/ 472 w 632"/>
              <a:gd name="T31" fmla="*/ 14 h 576"/>
              <a:gd name="T32" fmla="*/ 538 w 632"/>
              <a:gd name="T33" fmla="*/ 42 h 576"/>
              <a:gd name="T34" fmla="*/ 596 w 632"/>
              <a:gd name="T35" fmla="*/ 78 h 576"/>
              <a:gd name="T36" fmla="*/ 622 w 632"/>
              <a:gd name="T37" fmla="*/ 102 h 576"/>
              <a:gd name="T38" fmla="*/ 632 w 632"/>
              <a:gd name="T39" fmla="*/ 112 h 576"/>
              <a:gd name="T40" fmla="*/ 628 w 632"/>
              <a:gd name="T41" fmla="*/ 114 h 576"/>
              <a:gd name="T42" fmla="*/ 620 w 632"/>
              <a:gd name="T43" fmla="*/ 104 h 576"/>
              <a:gd name="T44" fmla="*/ 566 w 632"/>
              <a:gd name="T45" fmla="*/ 62 h 576"/>
              <a:gd name="T46" fmla="*/ 504 w 632"/>
              <a:gd name="T47" fmla="*/ 30 h 576"/>
              <a:gd name="T48" fmla="*/ 438 w 632"/>
              <a:gd name="T49" fmla="*/ 10 h 576"/>
              <a:gd name="T50" fmla="*/ 364 w 632"/>
              <a:gd name="T51" fmla="*/ 4 h 576"/>
              <a:gd name="T52" fmla="*/ 328 w 632"/>
              <a:gd name="T53" fmla="*/ 4 h 576"/>
              <a:gd name="T54" fmla="*/ 258 w 632"/>
              <a:gd name="T55" fmla="*/ 18 h 576"/>
              <a:gd name="T56" fmla="*/ 194 w 632"/>
              <a:gd name="T57" fmla="*/ 44 h 576"/>
              <a:gd name="T58" fmla="*/ 136 w 632"/>
              <a:gd name="T59" fmla="*/ 82 h 576"/>
              <a:gd name="T60" fmla="*/ 110 w 632"/>
              <a:gd name="T61" fmla="*/ 104 h 576"/>
              <a:gd name="T62" fmla="*/ 66 w 632"/>
              <a:gd name="T63" fmla="*/ 156 h 576"/>
              <a:gd name="T64" fmla="*/ 34 w 632"/>
              <a:gd name="T65" fmla="*/ 214 h 576"/>
              <a:gd name="T66" fmla="*/ 12 w 632"/>
              <a:gd name="T67" fmla="*/ 280 h 576"/>
              <a:gd name="T68" fmla="*/ 4 w 632"/>
              <a:gd name="T69" fmla="*/ 350 h 576"/>
              <a:gd name="T70" fmla="*/ 6 w 632"/>
              <a:gd name="T71" fmla="*/ 380 h 576"/>
              <a:gd name="T72" fmla="*/ 18 w 632"/>
              <a:gd name="T73" fmla="*/ 442 h 576"/>
              <a:gd name="T74" fmla="*/ 40 w 632"/>
              <a:gd name="T75" fmla="*/ 498 h 576"/>
              <a:gd name="T76" fmla="*/ 70 w 632"/>
              <a:gd name="T77" fmla="*/ 550 h 576"/>
              <a:gd name="T78" fmla="*/ 90 w 632"/>
              <a:gd name="T79" fmla="*/ 572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2" h="576">
                <a:moveTo>
                  <a:pt x="88" y="576"/>
                </a:moveTo>
                <a:lnTo>
                  <a:pt x="88" y="576"/>
                </a:lnTo>
                <a:lnTo>
                  <a:pt x="68" y="552"/>
                </a:lnTo>
                <a:lnTo>
                  <a:pt x="50" y="526"/>
                </a:lnTo>
                <a:lnTo>
                  <a:pt x="36" y="500"/>
                </a:lnTo>
                <a:lnTo>
                  <a:pt x="24" y="472"/>
                </a:lnTo>
                <a:lnTo>
                  <a:pt x="14" y="442"/>
                </a:lnTo>
                <a:lnTo>
                  <a:pt x="6" y="412"/>
                </a:lnTo>
                <a:lnTo>
                  <a:pt x="2" y="382"/>
                </a:lnTo>
                <a:lnTo>
                  <a:pt x="0" y="350"/>
                </a:lnTo>
                <a:lnTo>
                  <a:pt x="0" y="350"/>
                </a:lnTo>
                <a:lnTo>
                  <a:pt x="2" y="314"/>
                </a:lnTo>
                <a:lnTo>
                  <a:pt x="8" y="278"/>
                </a:lnTo>
                <a:lnTo>
                  <a:pt x="18" y="246"/>
                </a:lnTo>
                <a:lnTo>
                  <a:pt x="30" y="212"/>
                </a:lnTo>
                <a:lnTo>
                  <a:pt x="44" y="182"/>
                </a:lnTo>
                <a:lnTo>
                  <a:pt x="64" y="154"/>
                </a:lnTo>
                <a:lnTo>
                  <a:pt x="84" y="126"/>
                </a:lnTo>
                <a:lnTo>
                  <a:pt x="108" y="102"/>
                </a:lnTo>
                <a:lnTo>
                  <a:pt x="108" y="102"/>
                </a:lnTo>
                <a:lnTo>
                  <a:pt x="134" y="78"/>
                </a:lnTo>
                <a:lnTo>
                  <a:pt x="162" y="58"/>
                </a:lnTo>
                <a:lnTo>
                  <a:pt x="192" y="42"/>
                </a:lnTo>
                <a:lnTo>
                  <a:pt x="224" y="26"/>
                </a:lnTo>
                <a:lnTo>
                  <a:pt x="256" y="14"/>
                </a:lnTo>
                <a:lnTo>
                  <a:pt x="292" y="6"/>
                </a:lnTo>
                <a:lnTo>
                  <a:pt x="328" y="0"/>
                </a:lnTo>
                <a:lnTo>
                  <a:pt x="364" y="0"/>
                </a:lnTo>
                <a:lnTo>
                  <a:pt x="364" y="0"/>
                </a:lnTo>
                <a:lnTo>
                  <a:pt x="402" y="0"/>
                </a:lnTo>
                <a:lnTo>
                  <a:pt x="438" y="6"/>
                </a:lnTo>
                <a:lnTo>
                  <a:pt x="472" y="14"/>
                </a:lnTo>
                <a:lnTo>
                  <a:pt x="506" y="26"/>
                </a:lnTo>
                <a:lnTo>
                  <a:pt x="538" y="42"/>
                </a:lnTo>
                <a:lnTo>
                  <a:pt x="568" y="58"/>
                </a:lnTo>
                <a:lnTo>
                  <a:pt x="596" y="78"/>
                </a:lnTo>
                <a:lnTo>
                  <a:pt x="622" y="102"/>
                </a:lnTo>
                <a:lnTo>
                  <a:pt x="622" y="102"/>
                </a:lnTo>
                <a:lnTo>
                  <a:pt x="632" y="112"/>
                </a:lnTo>
                <a:lnTo>
                  <a:pt x="632" y="112"/>
                </a:lnTo>
                <a:lnTo>
                  <a:pt x="628" y="114"/>
                </a:lnTo>
                <a:lnTo>
                  <a:pt x="628" y="114"/>
                </a:lnTo>
                <a:lnTo>
                  <a:pt x="620" y="104"/>
                </a:lnTo>
                <a:lnTo>
                  <a:pt x="620" y="104"/>
                </a:lnTo>
                <a:lnTo>
                  <a:pt x="594" y="82"/>
                </a:lnTo>
                <a:lnTo>
                  <a:pt x="566" y="62"/>
                </a:lnTo>
                <a:lnTo>
                  <a:pt x="536" y="44"/>
                </a:lnTo>
                <a:lnTo>
                  <a:pt x="504" y="30"/>
                </a:lnTo>
                <a:lnTo>
                  <a:pt x="472" y="18"/>
                </a:lnTo>
                <a:lnTo>
                  <a:pt x="438" y="10"/>
                </a:lnTo>
                <a:lnTo>
                  <a:pt x="402" y="4"/>
                </a:lnTo>
                <a:lnTo>
                  <a:pt x="364" y="4"/>
                </a:lnTo>
                <a:lnTo>
                  <a:pt x="364" y="4"/>
                </a:lnTo>
                <a:lnTo>
                  <a:pt x="328" y="4"/>
                </a:lnTo>
                <a:lnTo>
                  <a:pt x="292" y="10"/>
                </a:lnTo>
                <a:lnTo>
                  <a:pt x="258" y="18"/>
                </a:lnTo>
                <a:lnTo>
                  <a:pt x="224" y="30"/>
                </a:lnTo>
                <a:lnTo>
                  <a:pt x="194" y="44"/>
                </a:lnTo>
                <a:lnTo>
                  <a:pt x="164" y="62"/>
                </a:lnTo>
                <a:lnTo>
                  <a:pt x="136" y="82"/>
                </a:lnTo>
                <a:lnTo>
                  <a:pt x="110" y="104"/>
                </a:lnTo>
                <a:lnTo>
                  <a:pt x="110" y="104"/>
                </a:lnTo>
                <a:lnTo>
                  <a:pt x="88" y="130"/>
                </a:lnTo>
                <a:lnTo>
                  <a:pt x="66" y="156"/>
                </a:lnTo>
                <a:lnTo>
                  <a:pt x="48" y="184"/>
                </a:lnTo>
                <a:lnTo>
                  <a:pt x="34" y="214"/>
                </a:lnTo>
                <a:lnTo>
                  <a:pt x="22" y="246"/>
                </a:lnTo>
                <a:lnTo>
                  <a:pt x="12" y="280"/>
                </a:lnTo>
                <a:lnTo>
                  <a:pt x="6" y="314"/>
                </a:lnTo>
                <a:lnTo>
                  <a:pt x="4" y="350"/>
                </a:lnTo>
                <a:lnTo>
                  <a:pt x="4" y="350"/>
                </a:lnTo>
                <a:lnTo>
                  <a:pt x="6" y="380"/>
                </a:lnTo>
                <a:lnTo>
                  <a:pt x="10" y="412"/>
                </a:lnTo>
                <a:lnTo>
                  <a:pt x="18" y="442"/>
                </a:lnTo>
                <a:lnTo>
                  <a:pt x="28" y="470"/>
                </a:lnTo>
                <a:lnTo>
                  <a:pt x="40" y="498"/>
                </a:lnTo>
                <a:lnTo>
                  <a:pt x="54" y="524"/>
                </a:lnTo>
                <a:lnTo>
                  <a:pt x="70" y="550"/>
                </a:lnTo>
                <a:lnTo>
                  <a:pt x="90" y="572"/>
                </a:lnTo>
                <a:lnTo>
                  <a:pt x="90" y="572"/>
                </a:lnTo>
                <a:lnTo>
                  <a:pt x="88" y="576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4" name="Freeform 9"/>
          <p:cNvSpPr>
            <a:spLocks/>
          </p:cNvSpPr>
          <p:nvPr/>
        </p:nvSpPr>
        <p:spPr bwMode="auto">
          <a:xfrm>
            <a:off x="2547938" y="1916113"/>
            <a:ext cx="1003300" cy="914400"/>
          </a:xfrm>
          <a:custGeom>
            <a:avLst/>
            <a:gdLst>
              <a:gd name="T0" fmla="*/ 88 w 632"/>
              <a:gd name="T1" fmla="*/ 576 h 576"/>
              <a:gd name="T2" fmla="*/ 50 w 632"/>
              <a:gd name="T3" fmla="*/ 526 h 576"/>
              <a:gd name="T4" fmla="*/ 24 w 632"/>
              <a:gd name="T5" fmla="*/ 472 h 576"/>
              <a:gd name="T6" fmla="*/ 6 w 632"/>
              <a:gd name="T7" fmla="*/ 412 h 576"/>
              <a:gd name="T8" fmla="*/ 0 w 632"/>
              <a:gd name="T9" fmla="*/ 350 h 576"/>
              <a:gd name="T10" fmla="*/ 2 w 632"/>
              <a:gd name="T11" fmla="*/ 314 h 576"/>
              <a:gd name="T12" fmla="*/ 18 w 632"/>
              <a:gd name="T13" fmla="*/ 246 h 576"/>
              <a:gd name="T14" fmla="*/ 44 w 632"/>
              <a:gd name="T15" fmla="*/ 182 h 576"/>
              <a:gd name="T16" fmla="*/ 84 w 632"/>
              <a:gd name="T17" fmla="*/ 126 h 576"/>
              <a:gd name="T18" fmla="*/ 108 w 632"/>
              <a:gd name="T19" fmla="*/ 102 h 576"/>
              <a:gd name="T20" fmla="*/ 162 w 632"/>
              <a:gd name="T21" fmla="*/ 58 h 576"/>
              <a:gd name="T22" fmla="*/ 224 w 632"/>
              <a:gd name="T23" fmla="*/ 26 h 576"/>
              <a:gd name="T24" fmla="*/ 292 w 632"/>
              <a:gd name="T25" fmla="*/ 6 h 576"/>
              <a:gd name="T26" fmla="*/ 364 w 632"/>
              <a:gd name="T27" fmla="*/ 0 h 576"/>
              <a:gd name="T28" fmla="*/ 402 w 632"/>
              <a:gd name="T29" fmla="*/ 0 h 576"/>
              <a:gd name="T30" fmla="*/ 472 w 632"/>
              <a:gd name="T31" fmla="*/ 14 h 576"/>
              <a:gd name="T32" fmla="*/ 538 w 632"/>
              <a:gd name="T33" fmla="*/ 42 h 576"/>
              <a:gd name="T34" fmla="*/ 596 w 632"/>
              <a:gd name="T35" fmla="*/ 78 h 576"/>
              <a:gd name="T36" fmla="*/ 622 w 632"/>
              <a:gd name="T37" fmla="*/ 102 h 576"/>
              <a:gd name="T38" fmla="*/ 632 w 632"/>
              <a:gd name="T39" fmla="*/ 112 h 576"/>
              <a:gd name="T40" fmla="*/ 628 w 632"/>
              <a:gd name="T41" fmla="*/ 114 h 576"/>
              <a:gd name="T42" fmla="*/ 620 w 632"/>
              <a:gd name="T43" fmla="*/ 104 h 576"/>
              <a:gd name="T44" fmla="*/ 566 w 632"/>
              <a:gd name="T45" fmla="*/ 62 h 576"/>
              <a:gd name="T46" fmla="*/ 504 w 632"/>
              <a:gd name="T47" fmla="*/ 30 h 576"/>
              <a:gd name="T48" fmla="*/ 438 w 632"/>
              <a:gd name="T49" fmla="*/ 10 h 576"/>
              <a:gd name="T50" fmla="*/ 364 w 632"/>
              <a:gd name="T51" fmla="*/ 4 h 576"/>
              <a:gd name="T52" fmla="*/ 328 w 632"/>
              <a:gd name="T53" fmla="*/ 4 h 576"/>
              <a:gd name="T54" fmla="*/ 258 w 632"/>
              <a:gd name="T55" fmla="*/ 18 h 576"/>
              <a:gd name="T56" fmla="*/ 194 w 632"/>
              <a:gd name="T57" fmla="*/ 44 h 576"/>
              <a:gd name="T58" fmla="*/ 136 w 632"/>
              <a:gd name="T59" fmla="*/ 82 h 576"/>
              <a:gd name="T60" fmla="*/ 110 w 632"/>
              <a:gd name="T61" fmla="*/ 104 h 576"/>
              <a:gd name="T62" fmla="*/ 66 w 632"/>
              <a:gd name="T63" fmla="*/ 156 h 576"/>
              <a:gd name="T64" fmla="*/ 34 w 632"/>
              <a:gd name="T65" fmla="*/ 214 h 576"/>
              <a:gd name="T66" fmla="*/ 12 w 632"/>
              <a:gd name="T67" fmla="*/ 280 h 576"/>
              <a:gd name="T68" fmla="*/ 4 w 632"/>
              <a:gd name="T69" fmla="*/ 350 h 576"/>
              <a:gd name="T70" fmla="*/ 6 w 632"/>
              <a:gd name="T71" fmla="*/ 380 h 576"/>
              <a:gd name="T72" fmla="*/ 18 w 632"/>
              <a:gd name="T73" fmla="*/ 442 h 576"/>
              <a:gd name="T74" fmla="*/ 40 w 632"/>
              <a:gd name="T75" fmla="*/ 498 h 576"/>
              <a:gd name="T76" fmla="*/ 70 w 632"/>
              <a:gd name="T77" fmla="*/ 550 h 576"/>
              <a:gd name="T78" fmla="*/ 90 w 632"/>
              <a:gd name="T79" fmla="*/ 572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2" h="576">
                <a:moveTo>
                  <a:pt x="88" y="576"/>
                </a:moveTo>
                <a:lnTo>
                  <a:pt x="88" y="576"/>
                </a:lnTo>
                <a:lnTo>
                  <a:pt x="68" y="552"/>
                </a:lnTo>
                <a:lnTo>
                  <a:pt x="50" y="526"/>
                </a:lnTo>
                <a:lnTo>
                  <a:pt x="36" y="500"/>
                </a:lnTo>
                <a:lnTo>
                  <a:pt x="24" y="472"/>
                </a:lnTo>
                <a:lnTo>
                  <a:pt x="14" y="442"/>
                </a:lnTo>
                <a:lnTo>
                  <a:pt x="6" y="412"/>
                </a:lnTo>
                <a:lnTo>
                  <a:pt x="2" y="382"/>
                </a:lnTo>
                <a:lnTo>
                  <a:pt x="0" y="350"/>
                </a:lnTo>
                <a:lnTo>
                  <a:pt x="0" y="350"/>
                </a:lnTo>
                <a:lnTo>
                  <a:pt x="2" y="314"/>
                </a:lnTo>
                <a:lnTo>
                  <a:pt x="8" y="278"/>
                </a:lnTo>
                <a:lnTo>
                  <a:pt x="18" y="246"/>
                </a:lnTo>
                <a:lnTo>
                  <a:pt x="30" y="212"/>
                </a:lnTo>
                <a:lnTo>
                  <a:pt x="44" y="182"/>
                </a:lnTo>
                <a:lnTo>
                  <a:pt x="64" y="154"/>
                </a:lnTo>
                <a:lnTo>
                  <a:pt x="84" y="126"/>
                </a:lnTo>
                <a:lnTo>
                  <a:pt x="108" y="102"/>
                </a:lnTo>
                <a:lnTo>
                  <a:pt x="108" y="102"/>
                </a:lnTo>
                <a:lnTo>
                  <a:pt x="134" y="78"/>
                </a:lnTo>
                <a:lnTo>
                  <a:pt x="162" y="58"/>
                </a:lnTo>
                <a:lnTo>
                  <a:pt x="192" y="42"/>
                </a:lnTo>
                <a:lnTo>
                  <a:pt x="224" y="26"/>
                </a:lnTo>
                <a:lnTo>
                  <a:pt x="256" y="14"/>
                </a:lnTo>
                <a:lnTo>
                  <a:pt x="292" y="6"/>
                </a:lnTo>
                <a:lnTo>
                  <a:pt x="328" y="0"/>
                </a:lnTo>
                <a:lnTo>
                  <a:pt x="364" y="0"/>
                </a:lnTo>
                <a:lnTo>
                  <a:pt x="364" y="0"/>
                </a:lnTo>
                <a:lnTo>
                  <a:pt x="402" y="0"/>
                </a:lnTo>
                <a:lnTo>
                  <a:pt x="438" y="6"/>
                </a:lnTo>
                <a:lnTo>
                  <a:pt x="472" y="14"/>
                </a:lnTo>
                <a:lnTo>
                  <a:pt x="506" y="26"/>
                </a:lnTo>
                <a:lnTo>
                  <a:pt x="538" y="42"/>
                </a:lnTo>
                <a:lnTo>
                  <a:pt x="568" y="58"/>
                </a:lnTo>
                <a:lnTo>
                  <a:pt x="596" y="78"/>
                </a:lnTo>
                <a:lnTo>
                  <a:pt x="622" y="102"/>
                </a:lnTo>
                <a:lnTo>
                  <a:pt x="622" y="102"/>
                </a:lnTo>
                <a:lnTo>
                  <a:pt x="632" y="112"/>
                </a:lnTo>
                <a:lnTo>
                  <a:pt x="632" y="112"/>
                </a:lnTo>
                <a:lnTo>
                  <a:pt x="628" y="114"/>
                </a:lnTo>
                <a:lnTo>
                  <a:pt x="628" y="114"/>
                </a:lnTo>
                <a:lnTo>
                  <a:pt x="620" y="104"/>
                </a:lnTo>
                <a:lnTo>
                  <a:pt x="620" y="104"/>
                </a:lnTo>
                <a:lnTo>
                  <a:pt x="594" y="82"/>
                </a:lnTo>
                <a:lnTo>
                  <a:pt x="566" y="62"/>
                </a:lnTo>
                <a:lnTo>
                  <a:pt x="536" y="44"/>
                </a:lnTo>
                <a:lnTo>
                  <a:pt x="504" y="30"/>
                </a:lnTo>
                <a:lnTo>
                  <a:pt x="472" y="18"/>
                </a:lnTo>
                <a:lnTo>
                  <a:pt x="438" y="10"/>
                </a:lnTo>
                <a:lnTo>
                  <a:pt x="402" y="4"/>
                </a:lnTo>
                <a:lnTo>
                  <a:pt x="364" y="4"/>
                </a:lnTo>
                <a:lnTo>
                  <a:pt x="364" y="4"/>
                </a:lnTo>
                <a:lnTo>
                  <a:pt x="328" y="4"/>
                </a:lnTo>
                <a:lnTo>
                  <a:pt x="292" y="10"/>
                </a:lnTo>
                <a:lnTo>
                  <a:pt x="258" y="18"/>
                </a:lnTo>
                <a:lnTo>
                  <a:pt x="224" y="30"/>
                </a:lnTo>
                <a:lnTo>
                  <a:pt x="194" y="44"/>
                </a:lnTo>
                <a:lnTo>
                  <a:pt x="164" y="62"/>
                </a:lnTo>
                <a:lnTo>
                  <a:pt x="136" y="82"/>
                </a:lnTo>
                <a:lnTo>
                  <a:pt x="110" y="104"/>
                </a:lnTo>
                <a:lnTo>
                  <a:pt x="110" y="104"/>
                </a:lnTo>
                <a:lnTo>
                  <a:pt x="88" y="130"/>
                </a:lnTo>
                <a:lnTo>
                  <a:pt x="66" y="156"/>
                </a:lnTo>
                <a:lnTo>
                  <a:pt x="48" y="184"/>
                </a:lnTo>
                <a:lnTo>
                  <a:pt x="34" y="214"/>
                </a:lnTo>
                <a:lnTo>
                  <a:pt x="22" y="246"/>
                </a:lnTo>
                <a:lnTo>
                  <a:pt x="12" y="280"/>
                </a:lnTo>
                <a:lnTo>
                  <a:pt x="6" y="314"/>
                </a:lnTo>
                <a:lnTo>
                  <a:pt x="4" y="350"/>
                </a:lnTo>
                <a:lnTo>
                  <a:pt x="4" y="350"/>
                </a:lnTo>
                <a:lnTo>
                  <a:pt x="6" y="380"/>
                </a:lnTo>
                <a:lnTo>
                  <a:pt x="10" y="412"/>
                </a:lnTo>
                <a:lnTo>
                  <a:pt x="18" y="442"/>
                </a:lnTo>
                <a:lnTo>
                  <a:pt x="28" y="470"/>
                </a:lnTo>
                <a:lnTo>
                  <a:pt x="40" y="498"/>
                </a:lnTo>
                <a:lnTo>
                  <a:pt x="54" y="524"/>
                </a:lnTo>
                <a:lnTo>
                  <a:pt x="70" y="550"/>
                </a:lnTo>
                <a:lnTo>
                  <a:pt x="90" y="572"/>
                </a:lnTo>
                <a:lnTo>
                  <a:pt x="90" y="572"/>
                </a:lnTo>
                <a:lnTo>
                  <a:pt x="88" y="5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5" name="Freeform 10"/>
          <p:cNvSpPr>
            <a:spLocks/>
          </p:cNvSpPr>
          <p:nvPr/>
        </p:nvSpPr>
        <p:spPr bwMode="auto">
          <a:xfrm>
            <a:off x="3554413" y="1998663"/>
            <a:ext cx="1079500" cy="1365250"/>
          </a:xfrm>
          <a:custGeom>
            <a:avLst/>
            <a:gdLst>
              <a:gd name="T0" fmla="*/ 392 w 680"/>
              <a:gd name="T1" fmla="*/ 860 h 860"/>
              <a:gd name="T2" fmla="*/ 382 w 680"/>
              <a:gd name="T3" fmla="*/ 784 h 860"/>
              <a:gd name="T4" fmla="*/ 362 w 680"/>
              <a:gd name="T5" fmla="*/ 712 h 860"/>
              <a:gd name="T6" fmla="*/ 334 w 680"/>
              <a:gd name="T7" fmla="*/ 644 h 860"/>
              <a:gd name="T8" fmla="*/ 298 w 680"/>
              <a:gd name="T9" fmla="*/ 582 h 860"/>
              <a:gd name="T10" fmla="*/ 254 w 680"/>
              <a:gd name="T11" fmla="*/ 526 h 860"/>
              <a:gd name="T12" fmla="*/ 202 w 680"/>
              <a:gd name="T13" fmla="*/ 476 h 860"/>
              <a:gd name="T14" fmla="*/ 144 w 680"/>
              <a:gd name="T15" fmla="*/ 432 h 860"/>
              <a:gd name="T16" fmla="*/ 80 w 680"/>
              <a:gd name="T17" fmla="*/ 398 h 860"/>
              <a:gd name="T18" fmla="*/ 86 w 680"/>
              <a:gd name="T19" fmla="*/ 374 h 860"/>
              <a:gd name="T20" fmla="*/ 94 w 680"/>
              <a:gd name="T21" fmla="*/ 324 h 860"/>
              <a:gd name="T22" fmla="*/ 94 w 680"/>
              <a:gd name="T23" fmla="*/ 298 h 860"/>
              <a:gd name="T24" fmla="*/ 88 w 680"/>
              <a:gd name="T25" fmla="*/ 232 h 860"/>
              <a:gd name="T26" fmla="*/ 70 w 680"/>
              <a:gd name="T27" fmla="*/ 170 h 860"/>
              <a:gd name="T28" fmla="*/ 40 w 680"/>
              <a:gd name="T29" fmla="*/ 112 h 860"/>
              <a:gd name="T30" fmla="*/ 0 w 680"/>
              <a:gd name="T31" fmla="*/ 62 h 860"/>
              <a:gd name="T32" fmla="*/ 26 w 680"/>
              <a:gd name="T33" fmla="*/ 48 h 860"/>
              <a:gd name="T34" fmla="*/ 82 w 680"/>
              <a:gd name="T35" fmla="*/ 26 h 860"/>
              <a:gd name="T36" fmla="*/ 138 w 680"/>
              <a:gd name="T37" fmla="*/ 10 h 860"/>
              <a:gd name="T38" fmla="*/ 200 w 680"/>
              <a:gd name="T39" fmla="*/ 0 h 860"/>
              <a:gd name="T40" fmla="*/ 232 w 680"/>
              <a:gd name="T41" fmla="*/ 0 h 860"/>
              <a:gd name="T42" fmla="*/ 322 w 680"/>
              <a:gd name="T43" fmla="*/ 8 h 860"/>
              <a:gd name="T44" fmla="*/ 406 w 680"/>
              <a:gd name="T45" fmla="*/ 34 h 860"/>
              <a:gd name="T46" fmla="*/ 482 w 680"/>
              <a:gd name="T47" fmla="*/ 76 h 860"/>
              <a:gd name="T48" fmla="*/ 548 w 680"/>
              <a:gd name="T49" fmla="*/ 130 h 860"/>
              <a:gd name="T50" fmla="*/ 578 w 680"/>
              <a:gd name="T51" fmla="*/ 162 h 860"/>
              <a:gd name="T52" fmla="*/ 626 w 680"/>
              <a:gd name="T53" fmla="*/ 232 h 860"/>
              <a:gd name="T54" fmla="*/ 660 w 680"/>
              <a:gd name="T55" fmla="*/ 312 h 860"/>
              <a:gd name="T56" fmla="*/ 678 w 680"/>
              <a:gd name="T57" fmla="*/ 398 h 860"/>
              <a:gd name="T58" fmla="*/ 680 w 680"/>
              <a:gd name="T59" fmla="*/ 444 h 860"/>
              <a:gd name="T60" fmla="*/ 672 w 680"/>
              <a:gd name="T61" fmla="*/ 534 h 860"/>
              <a:gd name="T62" fmla="*/ 646 w 680"/>
              <a:gd name="T63" fmla="*/ 618 h 860"/>
              <a:gd name="T64" fmla="*/ 604 w 680"/>
              <a:gd name="T65" fmla="*/ 692 h 860"/>
              <a:gd name="T66" fmla="*/ 548 w 680"/>
              <a:gd name="T67" fmla="*/ 758 h 860"/>
              <a:gd name="T68" fmla="*/ 532 w 680"/>
              <a:gd name="T69" fmla="*/ 774 h 860"/>
              <a:gd name="T70" fmla="*/ 496 w 680"/>
              <a:gd name="T71" fmla="*/ 804 h 860"/>
              <a:gd name="T72" fmla="*/ 456 w 680"/>
              <a:gd name="T73" fmla="*/ 830 h 860"/>
              <a:gd name="T74" fmla="*/ 414 w 680"/>
              <a:gd name="T75" fmla="*/ 85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0" h="860">
                <a:moveTo>
                  <a:pt x="392" y="860"/>
                </a:moveTo>
                <a:lnTo>
                  <a:pt x="392" y="860"/>
                </a:lnTo>
                <a:lnTo>
                  <a:pt x="388" y="822"/>
                </a:lnTo>
                <a:lnTo>
                  <a:pt x="382" y="784"/>
                </a:lnTo>
                <a:lnTo>
                  <a:pt x="374" y="748"/>
                </a:lnTo>
                <a:lnTo>
                  <a:pt x="362" y="712"/>
                </a:lnTo>
                <a:lnTo>
                  <a:pt x="350" y="678"/>
                </a:lnTo>
                <a:lnTo>
                  <a:pt x="334" y="644"/>
                </a:lnTo>
                <a:lnTo>
                  <a:pt x="318" y="612"/>
                </a:lnTo>
                <a:lnTo>
                  <a:pt x="298" y="582"/>
                </a:lnTo>
                <a:lnTo>
                  <a:pt x="276" y="554"/>
                </a:lnTo>
                <a:lnTo>
                  <a:pt x="254" y="526"/>
                </a:lnTo>
                <a:lnTo>
                  <a:pt x="228" y="500"/>
                </a:lnTo>
                <a:lnTo>
                  <a:pt x="202" y="476"/>
                </a:lnTo>
                <a:lnTo>
                  <a:pt x="174" y="452"/>
                </a:lnTo>
                <a:lnTo>
                  <a:pt x="144" y="432"/>
                </a:lnTo>
                <a:lnTo>
                  <a:pt x="112" y="414"/>
                </a:lnTo>
                <a:lnTo>
                  <a:pt x="80" y="398"/>
                </a:lnTo>
                <a:lnTo>
                  <a:pt x="80" y="398"/>
                </a:lnTo>
                <a:lnTo>
                  <a:pt x="86" y="374"/>
                </a:lnTo>
                <a:lnTo>
                  <a:pt x="90" y="348"/>
                </a:lnTo>
                <a:lnTo>
                  <a:pt x="94" y="324"/>
                </a:lnTo>
                <a:lnTo>
                  <a:pt x="94" y="298"/>
                </a:lnTo>
                <a:lnTo>
                  <a:pt x="94" y="298"/>
                </a:lnTo>
                <a:lnTo>
                  <a:pt x="94" y="264"/>
                </a:lnTo>
                <a:lnTo>
                  <a:pt x="88" y="232"/>
                </a:lnTo>
                <a:lnTo>
                  <a:pt x="80" y="200"/>
                </a:lnTo>
                <a:lnTo>
                  <a:pt x="70" y="170"/>
                </a:lnTo>
                <a:lnTo>
                  <a:pt x="56" y="140"/>
                </a:lnTo>
                <a:lnTo>
                  <a:pt x="40" y="112"/>
                </a:lnTo>
                <a:lnTo>
                  <a:pt x="22" y="86"/>
                </a:lnTo>
                <a:lnTo>
                  <a:pt x="0" y="62"/>
                </a:lnTo>
                <a:lnTo>
                  <a:pt x="0" y="62"/>
                </a:lnTo>
                <a:lnTo>
                  <a:pt x="26" y="48"/>
                </a:lnTo>
                <a:lnTo>
                  <a:pt x="54" y="36"/>
                </a:lnTo>
                <a:lnTo>
                  <a:pt x="82" y="26"/>
                </a:lnTo>
                <a:lnTo>
                  <a:pt x="110" y="16"/>
                </a:lnTo>
                <a:lnTo>
                  <a:pt x="138" y="10"/>
                </a:lnTo>
                <a:lnTo>
                  <a:pt x="170" y="4"/>
                </a:lnTo>
                <a:lnTo>
                  <a:pt x="200" y="0"/>
                </a:lnTo>
                <a:lnTo>
                  <a:pt x="232" y="0"/>
                </a:lnTo>
                <a:lnTo>
                  <a:pt x="232" y="0"/>
                </a:lnTo>
                <a:lnTo>
                  <a:pt x="276" y="2"/>
                </a:lnTo>
                <a:lnTo>
                  <a:pt x="322" y="8"/>
                </a:lnTo>
                <a:lnTo>
                  <a:pt x="364" y="20"/>
                </a:lnTo>
                <a:lnTo>
                  <a:pt x="406" y="34"/>
                </a:lnTo>
                <a:lnTo>
                  <a:pt x="446" y="54"/>
                </a:lnTo>
                <a:lnTo>
                  <a:pt x="482" y="76"/>
                </a:lnTo>
                <a:lnTo>
                  <a:pt x="516" y="102"/>
                </a:lnTo>
                <a:lnTo>
                  <a:pt x="548" y="130"/>
                </a:lnTo>
                <a:lnTo>
                  <a:pt x="548" y="130"/>
                </a:lnTo>
                <a:lnTo>
                  <a:pt x="578" y="162"/>
                </a:lnTo>
                <a:lnTo>
                  <a:pt x="604" y="196"/>
                </a:lnTo>
                <a:lnTo>
                  <a:pt x="626" y="232"/>
                </a:lnTo>
                <a:lnTo>
                  <a:pt x="646" y="272"/>
                </a:lnTo>
                <a:lnTo>
                  <a:pt x="660" y="312"/>
                </a:lnTo>
                <a:lnTo>
                  <a:pt x="672" y="354"/>
                </a:lnTo>
                <a:lnTo>
                  <a:pt x="678" y="398"/>
                </a:lnTo>
                <a:lnTo>
                  <a:pt x="680" y="444"/>
                </a:lnTo>
                <a:lnTo>
                  <a:pt x="680" y="444"/>
                </a:lnTo>
                <a:lnTo>
                  <a:pt x="678" y="490"/>
                </a:lnTo>
                <a:lnTo>
                  <a:pt x="672" y="534"/>
                </a:lnTo>
                <a:lnTo>
                  <a:pt x="660" y="576"/>
                </a:lnTo>
                <a:lnTo>
                  <a:pt x="646" y="618"/>
                </a:lnTo>
                <a:lnTo>
                  <a:pt x="626" y="656"/>
                </a:lnTo>
                <a:lnTo>
                  <a:pt x="604" y="692"/>
                </a:lnTo>
                <a:lnTo>
                  <a:pt x="578" y="726"/>
                </a:lnTo>
                <a:lnTo>
                  <a:pt x="548" y="758"/>
                </a:lnTo>
                <a:lnTo>
                  <a:pt x="548" y="758"/>
                </a:lnTo>
                <a:lnTo>
                  <a:pt x="532" y="774"/>
                </a:lnTo>
                <a:lnTo>
                  <a:pt x="514" y="790"/>
                </a:lnTo>
                <a:lnTo>
                  <a:pt x="496" y="804"/>
                </a:lnTo>
                <a:lnTo>
                  <a:pt x="476" y="816"/>
                </a:lnTo>
                <a:lnTo>
                  <a:pt x="456" y="830"/>
                </a:lnTo>
                <a:lnTo>
                  <a:pt x="434" y="840"/>
                </a:lnTo>
                <a:lnTo>
                  <a:pt x="414" y="850"/>
                </a:lnTo>
                <a:lnTo>
                  <a:pt x="392" y="860"/>
                </a:lnTo>
                <a:close/>
              </a:path>
            </a:pathLst>
          </a:custGeom>
          <a:solidFill>
            <a:srgbClr val="F4E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6" name="Freeform 11"/>
          <p:cNvSpPr>
            <a:spLocks/>
          </p:cNvSpPr>
          <p:nvPr/>
        </p:nvSpPr>
        <p:spPr bwMode="auto">
          <a:xfrm>
            <a:off x="3554413" y="1998663"/>
            <a:ext cx="1079500" cy="1365250"/>
          </a:xfrm>
          <a:custGeom>
            <a:avLst/>
            <a:gdLst>
              <a:gd name="T0" fmla="*/ 392 w 680"/>
              <a:gd name="T1" fmla="*/ 860 h 860"/>
              <a:gd name="T2" fmla="*/ 382 w 680"/>
              <a:gd name="T3" fmla="*/ 784 h 860"/>
              <a:gd name="T4" fmla="*/ 362 w 680"/>
              <a:gd name="T5" fmla="*/ 712 h 860"/>
              <a:gd name="T6" fmla="*/ 334 w 680"/>
              <a:gd name="T7" fmla="*/ 644 h 860"/>
              <a:gd name="T8" fmla="*/ 298 w 680"/>
              <a:gd name="T9" fmla="*/ 582 h 860"/>
              <a:gd name="T10" fmla="*/ 254 w 680"/>
              <a:gd name="T11" fmla="*/ 526 h 860"/>
              <a:gd name="T12" fmla="*/ 202 w 680"/>
              <a:gd name="T13" fmla="*/ 476 h 860"/>
              <a:gd name="T14" fmla="*/ 144 w 680"/>
              <a:gd name="T15" fmla="*/ 432 h 860"/>
              <a:gd name="T16" fmla="*/ 80 w 680"/>
              <a:gd name="T17" fmla="*/ 398 h 860"/>
              <a:gd name="T18" fmla="*/ 86 w 680"/>
              <a:gd name="T19" fmla="*/ 374 h 860"/>
              <a:gd name="T20" fmla="*/ 94 w 680"/>
              <a:gd name="T21" fmla="*/ 324 h 860"/>
              <a:gd name="T22" fmla="*/ 94 w 680"/>
              <a:gd name="T23" fmla="*/ 298 h 860"/>
              <a:gd name="T24" fmla="*/ 88 w 680"/>
              <a:gd name="T25" fmla="*/ 232 h 860"/>
              <a:gd name="T26" fmla="*/ 70 w 680"/>
              <a:gd name="T27" fmla="*/ 170 h 860"/>
              <a:gd name="T28" fmla="*/ 40 w 680"/>
              <a:gd name="T29" fmla="*/ 112 h 860"/>
              <a:gd name="T30" fmla="*/ 0 w 680"/>
              <a:gd name="T31" fmla="*/ 62 h 860"/>
              <a:gd name="T32" fmla="*/ 26 w 680"/>
              <a:gd name="T33" fmla="*/ 48 h 860"/>
              <a:gd name="T34" fmla="*/ 82 w 680"/>
              <a:gd name="T35" fmla="*/ 26 h 860"/>
              <a:gd name="T36" fmla="*/ 138 w 680"/>
              <a:gd name="T37" fmla="*/ 10 h 860"/>
              <a:gd name="T38" fmla="*/ 200 w 680"/>
              <a:gd name="T39" fmla="*/ 0 h 860"/>
              <a:gd name="T40" fmla="*/ 232 w 680"/>
              <a:gd name="T41" fmla="*/ 0 h 860"/>
              <a:gd name="T42" fmla="*/ 322 w 680"/>
              <a:gd name="T43" fmla="*/ 8 h 860"/>
              <a:gd name="T44" fmla="*/ 406 w 680"/>
              <a:gd name="T45" fmla="*/ 34 h 860"/>
              <a:gd name="T46" fmla="*/ 482 w 680"/>
              <a:gd name="T47" fmla="*/ 76 h 860"/>
              <a:gd name="T48" fmla="*/ 548 w 680"/>
              <a:gd name="T49" fmla="*/ 130 h 860"/>
              <a:gd name="T50" fmla="*/ 578 w 680"/>
              <a:gd name="T51" fmla="*/ 162 h 860"/>
              <a:gd name="T52" fmla="*/ 626 w 680"/>
              <a:gd name="T53" fmla="*/ 232 h 860"/>
              <a:gd name="T54" fmla="*/ 660 w 680"/>
              <a:gd name="T55" fmla="*/ 312 h 860"/>
              <a:gd name="T56" fmla="*/ 678 w 680"/>
              <a:gd name="T57" fmla="*/ 398 h 860"/>
              <a:gd name="T58" fmla="*/ 680 w 680"/>
              <a:gd name="T59" fmla="*/ 444 h 860"/>
              <a:gd name="T60" fmla="*/ 672 w 680"/>
              <a:gd name="T61" fmla="*/ 534 h 860"/>
              <a:gd name="T62" fmla="*/ 646 w 680"/>
              <a:gd name="T63" fmla="*/ 618 h 860"/>
              <a:gd name="T64" fmla="*/ 604 w 680"/>
              <a:gd name="T65" fmla="*/ 692 h 860"/>
              <a:gd name="T66" fmla="*/ 548 w 680"/>
              <a:gd name="T67" fmla="*/ 758 h 860"/>
              <a:gd name="T68" fmla="*/ 532 w 680"/>
              <a:gd name="T69" fmla="*/ 774 h 860"/>
              <a:gd name="T70" fmla="*/ 496 w 680"/>
              <a:gd name="T71" fmla="*/ 804 h 860"/>
              <a:gd name="T72" fmla="*/ 456 w 680"/>
              <a:gd name="T73" fmla="*/ 830 h 860"/>
              <a:gd name="T74" fmla="*/ 414 w 680"/>
              <a:gd name="T75" fmla="*/ 85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0" h="860">
                <a:moveTo>
                  <a:pt x="392" y="860"/>
                </a:moveTo>
                <a:lnTo>
                  <a:pt x="392" y="860"/>
                </a:lnTo>
                <a:lnTo>
                  <a:pt x="388" y="822"/>
                </a:lnTo>
                <a:lnTo>
                  <a:pt x="382" y="784"/>
                </a:lnTo>
                <a:lnTo>
                  <a:pt x="374" y="748"/>
                </a:lnTo>
                <a:lnTo>
                  <a:pt x="362" y="712"/>
                </a:lnTo>
                <a:lnTo>
                  <a:pt x="350" y="678"/>
                </a:lnTo>
                <a:lnTo>
                  <a:pt x="334" y="644"/>
                </a:lnTo>
                <a:lnTo>
                  <a:pt x="318" y="612"/>
                </a:lnTo>
                <a:lnTo>
                  <a:pt x="298" y="582"/>
                </a:lnTo>
                <a:lnTo>
                  <a:pt x="276" y="554"/>
                </a:lnTo>
                <a:lnTo>
                  <a:pt x="254" y="526"/>
                </a:lnTo>
                <a:lnTo>
                  <a:pt x="228" y="500"/>
                </a:lnTo>
                <a:lnTo>
                  <a:pt x="202" y="476"/>
                </a:lnTo>
                <a:lnTo>
                  <a:pt x="174" y="452"/>
                </a:lnTo>
                <a:lnTo>
                  <a:pt x="144" y="432"/>
                </a:lnTo>
                <a:lnTo>
                  <a:pt x="112" y="414"/>
                </a:lnTo>
                <a:lnTo>
                  <a:pt x="80" y="398"/>
                </a:lnTo>
                <a:lnTo>
                  <a:pt x="80" y="398"/>
                </a:lnTo>
                <a:lnTo>
                  <a:pt x="86" y="374"/>
                </a:lnTo>
                <a:lnTo>
                  <a:pt x="90" y="348"/>
                </a:lnTo>
                <a:lnTo>
                  <a:pt x="94" y="324"/>
                </a:lnTo>
                <a:lnTo>
                  <a:pt x="94" y="298"/>
                </a:lnTo>
                <a:lnTo>
                  <a:pt x="94" y="298"/>
                </a:lnTo>
                <a:lnTo>
                  <a:pt x="94" y="264"/>
                </a:lnTo>
                <a:lnTo>
                  <a:pt x="88" y="232"/>
                </a:lnTo>
                <a:lnTo>
                  <a:pt x="80" y="200"/>
                </a:lnTo>
                <a:lnTo>
                  <a:pt x="70" y="170"/>
                </a:lnTo>
                <a:lnTo>
                  <a:pt x="56" y="140"/>
                </a:lnTo>
                <a:lnTo>
                  <a:pt x="40" y="112"/>
                </a:lnTo>
                <a:lnTo>
                  <a:pt x="22" y="86"/>
                </a:lnTo>
                <a:lnTo>
                  <a:pt x="0" y="62"/>
                </a:lnTo>
                <a:lnTo>
                  <a:pt x="0" y="62"/>
                </a:lnTo>
                <a:lnTo>
                  <a:pt x="26" y="48"/>
                </a:lnTo>
                <a:lnTo>
                  <a:pt x="54" y="36"/>
                </a:lnTo>
                <a:lnTo>
                  <a:pt x="82" y="26"/>
                </a:lnTo>
                <a:lnTo>
                  <a:pt x="110" y="16"/>
                </a:lnTo>
                <a:lnTo>
                  <a:pt x="138" y="10"/>
                </a:lnTo>
                <a:lnTo>
                  <a:pt x="170" y="4"/>
                </a:lnTo>
                <a:lnTo>
                  <a:pt x="200" y="0"/>
                </a:lnTo>
                <a:lnTo>
                  <a:pt x="232" y="0"/>
                </a:lnTo>
                <a:lnTo>
                  <a:pt x="232" y="0"/>
                </a:lnTo>
                <a:lnTo>
                  <a:pt x="276" y="2"/>
                </a:lnTo>
                <a:lnTo>
                  <a:pt x="322" y="8"/>
                </a:lnTo>
                <a:lnTo>
                  <a:pt x="364" y="20"/>
                </a:lnTo>
                <a:lnTo>
                  <a:pt x="406" y="34"/>
                </a:lnTo>
                <a:lnTo>
                  <a:pt x="446" y="54"/>
                </a:lnTo>
                <a:lnTo>
                  <a:pt x="482" y="76"/>
                </a:lnTo>
                <a:lnTo>
                  <a:pt x="516" y="102"/>
                </a:lnTo>
                <a:lnTo>
                  <a:pt x="548" y="130"/>
                </a:lnTo>
                <a:lnTo>
                  <a:pt x="548" y="130"/>
                </a:lnTo>
                <a:lnTo>
                  <a:pt x="578" y="162"/>
                </a:lnTo>
                <a:lnTo>
                  <a:pt x="604" y="196"/>
                </a:lnTo>
                <a:lnTo>
                  <a:pt x="626" y="232"/>
                </a:lnTo>
                <a:lnTo>
                  <a:pt x="646" y="272"/>
                </a:lnTo>
                <a:lnTo>
                  <a:pt x="660" y="312"/>
                </a:lnTo>
                <a:lnTo>
                  <a:pt x="672" y="354"/>
                </a:lnTo>
                <a:lnTo>
                  <a:pt x="678" y="398"/>
                </a:lnTo>
                <a:lnTo>
                  <a:pt x="680" y="444"/>
                </a:lnTo>
                <a:lnTo>
                  <a:pt x="680" y="444"/>
                </a:lnTo>
                <a:lnTo>
                  <a:pt x="678" y="490"/>
                </a:lnTo>
                <a:lnTo>
                  <a:pt x="672" y="534"/>
                </a:lnTo>
                <a:lnTo>
                  <a:pt x="660" y="576"/>
                </a:lnTo>
                <a:lnTo>
                  <a:pt x="646" y="618"/>
                </a:lnTo>
                <a:lnTo>
                  <a:pt x="626" y="656"/>
                </a:lnTo>
                <a:lnTo>
                  <a:pt x="604" y="692"/>
                </a:lnTo>
                <a:lnTo>
                  <a:pt x="578" y="726"/>
                </a:lnTo>
                <a:lnTo>
                  <a:pt x="548" y="758"/>
                </a:lnTo>
                <a:lnTo>
                  <a:pt x="548" y="758"/>
                </a:lnTo>
                <a:lnTo>
                  <a:pt x="532" y="774"/>
                </a:lnTo>
                <a:lnTo>
                  <a:pt x="514" y="790"/>
                </a:lnTo>
                <a:lnTo>
                  <a:pt x="496" y="804"/>
                </a:lnTo>
                <a:lnTo>
                  <a:pt x="476" y="816"/>
                </a:lnTo>
                <a:lnTo>
                  <a:pt x="456" y="830"/>
                </a:lnTo>
                <a:lnTo>
                  <a:pt x="434" y="840"/>
                </a:lnTo>
                <a:lnTo>
                  <a:pt x="414" y="850"/>
                </a:lnTo>
                <a:lnTo>
                  <a:pt x="392" y="8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7" name="Freeform 12"/>
          <p:cNvSpPr>
            <a:spLocks/>
          </p:cNvSpPr>
          <p:nvPr/>
        </p:nvSpPr>
        <p:spPr bwMode="auto">
          <a:xfrm>
            <a:off x="3224213" y="2100263"/>
            <a:ext cx="473075" cy="527050"/>
          </a:xfrm>
          <a:custGeom>
            <a:avLst/>
            <a:gdLst>
              <a:gd name="T0" fmla="*/ 284 w 298"/>
              <a:gd name="T1" fmla="*/ 332 h 332"/>
              <a:gd name="T2" fmla="*/ 284 w 298"/>
              <a:gd name="T3" fmla="*/ 332 h 332"/>
              <a:gd name="T4" fmla="*/ 258 w 298"/>
              <a:gd name="T5" fmla="*/ 320 h 332"/>
              <a:gd name="T6" fmla="*/ 232 w 298"/>
              <a:gd name="T7" fmla="*/ 310 h 332"/>
              <a:gd name="T8" fmla="*/ 204 w 298"/>
              <a:gd name="T9" fmla="*/ 302 h 332"/>
              <a:gd name="T10" fmla="*/ 176 w 298"/>
              <a:gd name="T11" fmla="*/ 296 h 332"/>
              <a:gd name="T12" fmla="*/ 148 w 298"/>
              <a:gd name="T13" fmla="*/ 290 h 332"/>
              <a:gd name="T14" fmla="*/ 120 w 298"/>
              <a:gd name="T15" fmla="*/ 286 h 332"/>
              <a:gd name="T16" fmla="*/ 90 w 298"/>
              <a:gd name="T17" fmla="*/ 284 h 332"/>
              <a:gd name="T18" fmla="*/ 60 w 298"/>
              <a:gd name="T19" fmla="*/ 282 h 332"/>
              <a:gd name="T20" fmla="*/ 60 w 298"/>
              <a:gd name="T21" fmla="*/ 282 h 332"/>
              <a:gd name="T22" fmla="*/ 30 w 298"/>
              <a:gd name="T23" fmla="*/ 284 h 332"/>
              <a:gd name="T24" fmla="*/ 0 w 298"/>
              <a:gd name="T25" fmla="*/ 286 h 332"/>
              <a:gd name="T26" fmla="*/ 0 w 298"/>
              <a:gd name="T27" fmla="*/ 286 h 332"/>
              <a:gd name="T28" fmla="*/ 8 w 298"/>
              <a:gd name="T29" fmla="*/ 254 h 332"/>
              <a:gd name="T30" fmla="*/ 18 w 298"/>
              <a:gd name="T31" fmla="*/ 224 h 332"/>
              <a:gd name="T32" fmla="*/ 30 w 298"/>
              <a:gd name="T33" fmla="*/ 194 h 332"/>
              <a:gd name="T34" fmla="*/ 44 w 298"/>
              <a:gd name="T35" fmla="*/ 166 h 332"/>
              <a:gd name="T36" fmla="*/ 62 w 298"/>
              <a:gd name="T37" fmla="*/ 140 h 332"/>
              <a:gd name="T38" fmla="*/ 80 w 298"/>
              <a:gd name="T39" fmla="*/ 114 h 332"/>
              <a:gd name="T40" fmla="*/ 100 w 298"/>
              <a:gd name="T41" fmla="*/ 90 h 332"/>
              <a:gd name="T42" fmla="*/ 122 w 298"/>
              <a:gd name="T43" fmla="*/ 66 h 332"/>
              <a:gd name="T44" fmla="*/ 122 w 298"/>
              <a:gd name="T45" fmla="*/ 66 h 332"/>
              <a:gd name="T46" fmla="*/ 140 w 298"/>
              <a:gd name="T47" fmla="*/ 48 h 332"/>
              <a:gd name="T48" fmla="*/ 162 w 298"/>
              <a:gd name="T49" fmla="*/ 30 h 332"/>
              <a:gd name="T50" fmla="*/ 182 w 298"/>
              <a:gd name="T51" fmla="*/ 16 h 332"/>
              <a:gd name="T52" fmla="*/ 206 w 298"/>
              <a:gd name="T53" fmla="*/ 0 h 332"/>
              <a:gd name="T54" fmla="*/ 206 w 298"/>
              <a:gd name="T55" fmla="*/ 0 h 332"/>
              <a:gd name="T56" fmla="*/ 226 w 298"/>
              <a:gd name="T57" fmla="*/ 24 h 332"/>
              <a:gd name="T58" fmla="*/ 244 w 298"/>
              <a:gd name="T59" fmla="*/ 50 h 332"/>
              <a:gd name="T60" fmla="*/ 260 w 298"/>
              <a:gd name="T61" fmla="*/ 78 h 332"/>
              <a:gd name="T62" fmla="*/ 274 w 298"/>
              <a:gd name="T63" fmla="*/ 106 h 332"/>
              <a:gd name="T64" fmla="*/ 284 w 298"/>
              <a:gd name="T65" fmla="*/ 136 h 332"/>
              <a:gd name="T66" fmla="*/ 292 w 298"/>
              <a:gd name="T67" fmla="*/ 168 h 332"/>
              <a:gd name="T68" fmla="*/ 298 w 298"/>
              <a:gd name="T69" fmla="*/ 200 h 332"/>
              <a:gd name="T70" fmla="*/ 298 w 298"/>
              <a:gd name="T71" fmla="*/ 234 h 332"/>
              <a:gd name="T72" fmla="*/ 298 w 298"/>
              <a:gd name="T73" fmla="*/ 234 h 332"/>
              <a:gd name="T74" fmla="*/ 298 w 298"/>
              <a:gd name="T75" fmla="*/ 258 h 332"/>
              <a:gd name="T76" fmla="*/ 294 w 298"/>
              <a:gd name="T77" fmla="*/ 284 h 332"/>
              <a:gd name="T78" fmla="*/ 290 w 298"/>
              <a:gd name="T79" fmla="*/ 308 h 332"/>
              <a:gd name="T80" fmla="*/ 284 w 298"/>
              <a:gd name="T81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8" h="332">
                <a:moveTo>
                  <a:pt x="284" y="332"/>
                </a:moveTo>
                <a:lnTo>
                  <a:pt x="284" y="332"/>
                </a:lnTo>
                <a:lnTo>
                  <a:pt x="258" y="320"/>
                </a:lnTo>
                <a:lnTo>
                  <a:pt x="232" y="310"/>
                </a:lnTo>
                <a:lnTo>
                  <a:pt x="204" y="302"/>
                </a:lnTo>
                <a:lnTo>
                  <a:pt x="176" y="296"/>
                </a:lnTo>
                <a:lnTo>
                  <a:pt x="148" y="290"/>
                </a:lnTo>
                <a:lnTo>
                  <a:pt x="120" y="286"/>
                </a:lnTo>
                <a:lnTo>
                  <a:pt x="90" y="284"/>
                </a:lnTo>
                <a:lnTo>
                  <a:pt x="60" y="282"/>
                </a:lnTo>
                <a:lnTo>
                  <a:pt x="60" y="282"/>
                </a:lnTo>
                <a:lnTo>
                  <a:pt x="30" y="284"/>
                </a:lnTo>
                <a:lnTo>
                  <a:pt x="0" y="286"/>
                </a:lnTo>
                <a:lnTo>
                  <a:pt x="0" y="286"/>
                </a:lnTo>
                <a:lnTo>
                  <a:pt x="8" y="254"/>
                </a:lnTo>
                <a:lnTo>
                  <a:pt x="18" y="224"/>
                </a:lnTo>
                <a:lnTo>
                  <a:pt x="30" y="194"/>
                </a:lnTo>
                <a:lnTo>
                  <a:pt x="44" y="166"/>
                </a:lnTo>
                <a:lnTo>
                  <a:pt x="62" y="140"/>
                </a:lnTo>
                <a:lnTo>
                  <a:pt x="80" y="114"/>
                </a:lnTo>
                <a:lnTo>
                  <a:pt x="100" y="90"/>
                </a:lnTo>
                <a:lnTo>
                  <a:pt x="122" y="66"/>
                </a:lnTo>
                <a:lnTo>
                  <a:pt x="122" y="66"/>
                </a:lnTo>
                <a:lnTo>
                  <a:pt x="140" y="48"/>
                </a:lnTo>
                <a:lnTo>
                  <a:pt x="162" y="30"/>
                </a:lnTo>
                <a:lnTo>
                  <a:pt x="182" y="16"/>
                </a:lnTo>
                <a:lnTo>
                  <a:pt x="206" y="0"/>
                </a:lnTo>
                <a:lnTo>
                  <a:pt x="206" y="0"/>
                </a:lnTo>
                <a:lnTo>
                  <a:pt x="226" y="24"/>
                </a:lnTo>
                <a:lnTo>
                  <a:pt x="244" y="50"/>
                </a:lnTo>
                <a:lnTo>
                  <a:pt x="260" y="78"/>
                </a:lnTo>
                <a:lnTo>
                  <a:pt x="274" y="106"/>
                </a:lnTo>
                <a:lnTo>
                  <a:pt x="284" y="136"/>
                </a:lnTo>
                <a:lnTo>
                  <a:pt x="292" y="168"/>
                </a:lnTo>
                <a:lnTo>
                  <a:pt x="298" y="200"/>
                </a:lnTo>
                <a:lnTo>
                  <a:pt x="298" y="234"/>
                </a:lnTo>
                <a:lnTo>
                  <a:pt x="298" y="234"/>
                </a:lnTo>
                <a:lnTo>
                  <a:pt x="298" y="258"/>
                </a:lnTo>
                <a:lnTo>
                  <a:pt x="294" y="284"/>
                </a:lnTo>
                <a:lnTo>
                  <a:pt x="290" y="308"/>
                </a:lnTo>
                <a:lnTo>
                  <a:pt x="284" y="332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8" name="Freeform 13"/>
          <p:cNvSpPr>
            <a:spLocks/>
          </p:cNvSpPr>
          <p:nvPr/>
        </p:nvSpPr>
        <p:spPr bwMode="auto">
          <a:xfrm>
            <a:off x="3224213" y="2100263"/>
            <a:ext cx="473075" cy="527050"/>
          </a:xfrm>
          <a:custGeom>
            <a:avLst/>
            <a:gdLst>
              <a:gd name="T0" fmla="*/ 284 w 298"/>
              <a:gd name="T1" fmla="*/ 332 h 332"/>
              <a:gd name="T2" fmla="*/ 284 w 298"/>
              <a:gd name="T3" fmla="*/ 332 h 332"/>
              <a:gd name="T4" fmla="*/ 258 w 298"/>
              <a:gd name="T5" fmla="*/ 320 h 332"/>
              <a:gd name="T6" fmla="*/ 232 w 298"/>
              <a:gd name="T7" fmla="*/ 310 h 332"/>
              <a:gd name="T8" fmla="*/ 204 w 298"/>
              <a:gd name="T9" fmla="*/ 302 h 332"/>
              <a:gd name="T10" fmla="*/ 176 w 298"/>
              <a:gd name="T11" fmla="*/ 296 h 332"/>
              <a:gd name="T12" fmla="*/ 148 w 298"/>
              <a:gd name="T13" fmla="*/ 290 h 332"/>
              <a:gd name="T14" fmla="*/ 120 w 298"/>
              <a:gd name="T15" fmla="*/ 286 h 332"/>
              <a:gd name="T16" fmla="*/ 90 w 298"/>
              <a:gd name="T17" fmla="*/ 284 h 332"/>
              <a:gd name="T18" fmla="*/ 60 w 298"/>
              <a:gd name="T19" fmla="*/ 282 h 332"/>
              <a:gd name="T20" fmla="*/ 60 w 298"/>
              <a:gd name="T21" fmla="*/ 282 h 332"/>
              <a:gd name="T22" fmla="*/ 30 w 298"/>
              <a:gd name="T23" fmla="*/ 284 h 332"/>
              <a:gd name="T24" fmla="*/ 0 w 298"/>
              <a:gd name="T25" fmla="*/ 286 h 332"/>
              <a:gd name="T26" fmla="*/ 0 w 298"/>
              <a:gd name="T27" fmla="*/ 286 h 332"/>
              <a:gd name="T28" fmla="*/ 8 w 298"/>
              <a:gd name="T29" fmla="*/ 254 h 332"/>
              <a:gd name="T30" fmla="*/ 18 w 298"/>
              <a:gd name="T31" fmla="*/ 224 h 332"/>
              <a:gd name="T32" fmla="*/ 30 w 298"/>
              <a:gd name="T33" fmla="*/ 194 h 332"/>
              <a:gd name="T34" fmla="*/ 44 w 298"/>
              <a:gd name="T35" fmla="*/ 166 h 332"/>
              <a:gd name="T36" fmla="*/ 62 w 298"/>
              <a:gd name="T37" fmla="*/ 140 h 332"/>
              <a:gd name="T38" fmla="*/ 80 w 298"/>
              <a:gd name="T39" fmla="*/ 114 h 332"/>
              <a:gd name="T40" fmla="*/ 100 w 298"/>
              <a:gd name="T41" fmla="*/ 90 h 332"/>
              <a:gd name="T42" fmla="*/ 122 w 298"/>
              <a:gd name="T43" fmla="*/ 66 h 332"/>
              <a:gd name="T44" fmla="*/ 122 w 298"/>
              <a:gd name="T45" fmla="*/ 66 h 332"/>
              <a:gd name="T46" fmla="*/ 140 w 298"/>
              <a:gd name="T47" fmla="*/ 48 h 332"/>
              <a:gd name="T48" fmla="*/ 162 w 298"/>
              <a:gd name="T49" fmla="*/ 30 h 332"/>
              <a:gd name="T50" fmla="*/ 182 w 298"/>
              <a:gd name="T51" fmla="*/ 16 h 332"/>
              <a:gd name="T52" fmla="*/ 206 w 298"/>
              <a:gd name="T53" fmla="*/ 0 h 332"/>
              <a:gd name="T54" fmla="*/ 206 w 298"/>
              <a:gd name="T55" fmla="*/ 0 h 332"/>
              <a:gd name="T56" fmla="*/ 226 w 298"/>
              <a:gd name="T57" fmla="*/ 24 h 332"/>
              <a:gd name="T58" fmla="*/ 244 w 298"/>
              <a:gd name="T59" fmla="*/ 50 h 332"/>
              <a:gd name="T60" fmla="*/ 260 w 298"/>
              <a:gd name="T61" fmla="*/ 78 h 332"/>
              <a:gd name="T62" fmla="*/ 274 w 298"/>
              <a:gd name="T63" fmla="*/ 106 h 332"/>
              <a:gd name="T64" fmla="*/ 284 w 298"/>
              <a:gd name="T65" fmla="*/ 136 h 332"/>
              <a:gd name="T66" fmla="*/ 292 w 298"/>
              <a:gd name="T67" fmla="*/ 168 h 332"/>
              <a:gd name="T68" fmla="*/ 298 w 298"/>
              <a:gd name="T69" fmla="*/ 200 h 332"/>
              <a:gd name="T70" fmla="*/ 298 w 298"/>
              <a:gd name="T71" fmla="*/ 234 h 332"/>
              <a:gd name="T72" fmla="*/ 298 w 298"/>
              <a:gd name="T73" fmla="*/ 234 h 332"/>
              <a:gd name="T74" fmla="*/ 298 w 298"/>
              <a:gd name="T75" fmla="*/ 258 h 332"/>
              <a:gd name="T76" fmla="*/ 294 w 298"/>
              <a:gd name="T77" fmla="*/ 284 h 332"/>
              <a:gd name="T78" fmla="*/ 290 w 298"/>
              <a:gd name="T79" fmla="*/ 308 h 332"/>
              <a:gd name="T80" fmla="*/ 284 w 298"/>
              <a:gd name="T81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8" h="332">
                <a:moveTo>
                  <a:pt x="284" y="332"/>
                </a:moveTo>
                <a:lnTo>
                  <a:pt x="284" y="332"/>
                </a:lnTo>
                <a:lnTo>
                  <a:pt x="258" y="320"/>
                </a:lnTo>
                <a:lnTo>
                  <a:pt x="232" y="310"/>
                </a:lnTo>
                <a:lnTo>
                  <a:pt x="204" y="302"/>
                </a:lnTo>
                <a:lnTo>
                  <a:pt x="176" y="296"/>
                </a:lnTo>
                <a:lnTo>
                  <a:pt x="148" y="290"/>
                </a:lnTo>
                <a:lnTo>
                  <a:pt x="120" y="286"/>
                </a:lnTo>
                <a:lnTo>
                  <a:pt x="90" y="284"/>
                </a:lnTo>
                <a:lnTo>
                  <a:pt x="60" y="282"/>
                </a:lnTo>
                <a:lnTo>
                  <a:pt x="60" y="282"/>
                </a:lnTo>
                <a:lnTo>
                  <a:pt x="30" y="284"/>
                </a:lnTo>
                <a:lnTo>
                  <a:pt x="0" y="286"/>
                </a:lnTo>
                <a:lnTo>
                  <a:pt x="0" y="286"/>
                </a:lnTo>
                <a:lnTo>
                  <a:pt x="8" y="254"/>
                </a:lnTo>
                <a:lnTo>
                  <a:pt x="18" y="224"/>
                </a:lnTo>
                <a:lnTo>
                  <a:pt x="30" y="194"/>
                </a:lnTo>
                <a:lnTo>
                  <a:pt x="44" y="166"/>
                </a:lnTo>
                <a:lnTo>
                  <a:pt x="62" y="140"/>
                </a:lnTo>
                <a:lnTo>
                  <a:pt x="80" y="114"/>
                </a:lnTo>
                <a:lnTo>
                  <a:pt x="100" y="90"/>
                </a:lnTo>
                <a:lnTo>
                  <a:pt x="122" y="66"/>
                </a:lnTo>
                <a:lnTo>
                  <a:pt x="122" y="66"/>
                </a:lnTo>
                <a:lnTo>
                  <a:pt x="140" y="48"/>
                </a:lnTo>
                <a:lnTo>
                  <a:pt x="162" y="30"/>
                </a:lnTo>
                <a:lnTo>
                  <a:pt x="182" y="16"/>
                </a:lnTo>
                <a:lnTo>
                  <a:pt x="206" y="0"/>
                </a:lnTo>
                <a:lnTo>
                  <a:pt x="206" y="0"/>
                </a:lnTo>
                <a:lnTo>
                  <a:pt x="226" y="24"/>
                </a:lnTo>
                <a:lnTo>
                  <a:pt x="244" y="50"/>
                </a:lnTo>
                <a:lnTo>
                  <a:pt x="260" y="78"/>
                </a:lnTo>
                <a:lnTo>
                  <a:pt x="274" y="106"/>
                </a:lnTo>
                <a:lnTo>
                  <a:pt x="284" y="136"/>
                </a:lnTo>
                <a:lnTo>
                  <a:pt x="292" y="168"/>
                </a:lnTo>
                <a:lnTo>
                  <a:pt x="298" y="200"/>
                </a:lnTo>
                <a:lnTo>
                  <a:pt x="298" y="234"/>
                </a:lnTo>
                <a:lnTo>
                  <a:pt x="298" y="234"/>
                </a:lnTo>
                <a:lnTo>
                  <a:pt x="298" y="258"/>
                </a:lnTo>
                <a:lnTo>
                  <a:pt x="294" y="284"/>
                </a:lnTo>
                <a:lnTo>
                  <a:pt x="290" y="308"/>
                </a:lnTo>
                <a:lnTo>
                  <a:pt x="284" y="3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49" name="Freeform 14"/>
          <p:cNvSpPr>
            <a:spLocks noEditPoints="1"/>
          </p:cNvSpPr>
          <p:nvPr/>
        </p:nvSpPr>
        <p:spPr bwMode="auto">
          <a:xfrm>
            <a:off x="3551238" y="2097088"/>
            <a:ext cx="152400" cy="533400"/>
          </a:xfrm>
          <a:custGeom>
            <a:avLst/>
            <a:gdLst>
              <a:gd name="T0" fmla="*/ 96 w 96"/>
              <a:gd name="T1" fmla="*/ 236 h 336"/>
              <a:gd name="T2" fmla="*/ 96 w 96"/>
              <a:gd name="T3" fmla="*/ 236 h 336"/>
              <a:gd name="T4" fmla="*/ 82 w 96"/>
              <a:gd name="T5" fmla="*/ 336 h 336"/>
              <a:gd name="T6" fmla="*/ 82 w 96"/>
              <a:gd name="T7" fmla="*/ 336 h 336"/>
              <a:gd name="T8" fmla="*/ 78 w 96"/>
              <a:gd name="T9" fmla="*/ 334 h 336"/>
              <a:gd name="T10" fmla="*/ 78 w 96"/>
              <a:gd name="T11" fmla="*/ 334 h 336"/>
              <a:gd name="T12" fmla="*/ 84 w 96"/>
              <a:gd name="T13" fmla="*/ 310 h 336"/>
              <a:gd name="T14" fmla="*/ 88 w 96"/>
              <a:gd name="T15" fmla="*/ 286 h 336"/>
              <a:gd name="T16" fmla="*/ 92 w 96"/>
              <a:gd name="T17" fmla="*/ 260 h 336"/>
              <a:gd name="T18" fmla="*/ 92 w 96"/>
              <a:gd name="T19" fmla="*/ 236 h 336"/>
              <a:gd name="T20" fmla="*/ 92 w 96"/>
              <a:gd name="T21" fmla="*/ 236 h 336"/>
              <a:gd name="T22" fmla="*/ 92 w 96"/>
              <a:gd name="T23" fmla="*/ 202 h 336"/>
              <a:gd name="T24" fmla="*/ 86 w 96"/>
              <a:gd name="T25" fmla="*/ 170 h 336"/>
              <a:gd name="T26" fmla="*/ 78 w 96"/>
              <a:gd name="T27" fmla="*/ 138 h 336"/>
              <a:gd name="T28" fmla="*/ 68 w 96"/>
              <a:gd name="T29" fmla="*/ 108 h 336"/>
              <a:gd name="T30" fmla="*/ 54 w 96"/>
              <a:gd name="T31" fmla="*/ 80 h 336"/>
              <a:gd name="T32" fmla="*/ 38 w 96"/>
              <a:gd name="T33" fmla="*/ 52 h 336"/>
              <a:gd name="T34" fmla="*/ 20 w 96"/>
              <a:gd name="T35" fmla="*/ 26 h 336"/>
              <a:gd name="T36" fmla="*/ 0 w 96"/>
              <a:gd name="T37" fmla="*/ 2 h 336"/>
              <a:gd name="T38" fmla="*/ 0 w 96"/>
              <a:gd name="T39" fmla="*/ 2 h 336"/>
              <a:gd name="T40" fmla="*/ 2 w 96"/>
              <a:gd name="T41" fmla="*/ 0 h 336"/>
              <a:gd name="T42" fmla="*/ 2 w 96"/>
              <a:gd name="T43" fmla="*/ 0 h 336"/>
              <a:gd name="T44" fmla="*/ 24 w 96"/>
              <a:gd name="T45" fmla="*/ 24 h 336"/>
              <a:gd name="T46" fmla="*/ 42 w 96"/>
              <a:gd name="T47" fmla="*/ 50 h 336"/>
              <a:gd name="T48" fmla="*/ 58 w 96"/>
              <a:gd name="T49" fmla="*/ 78 h 336"/>
              <a:gd name="T50" fmla="*/ 72 w 96"/>
              <a:gd name="T51" fmla="*/ 108 h 336"/>
              <a:gd name="T52" fmla="*/ 82 w 96"/>
              <a:gd name="T53" fmla="*/ 138 h 336"/>
              <a:gd name="T54" fmla="*/ 90 w 96"/>
              <a:gd name="T55" fmla="*/ 170 h 336"/>
              <a:gd name="T56" fmla="*/ 96 w 96"/>
              <a:gd name="T57" fmla="*/ 202 h 336"/>
              <a:gd name="T58" fmla="*/ 96 w 96"/>
              <a:gd name="T59" fmla="*/ 236 h 336"/>
              <a:gd name="T60" fmla="*/ 96 w 96"/>
              <a:gd name="T61" fmla="*/ 236 h 336"/>
              <a:gd name="T62" fmla="*/ 96 w 96"/>
              <a:gd name="T63" fmla="*/ 262 h 336"/>
              <a:gd name="T64" fmla="*/ 92 w 96"/>
              <a:gd name="T65" fmla="*/ 286 h 336"/>
              <a:gd name="T66" fmla="*/ 88 w 96"/>
              <a:gd name="T67" fmla="*/ 312 h 336"/>
              <a:gd name="T68" fmla="*/ 82 w 96"/>
              <a:gd name="T69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336">
                <a:moveTo>
                  <a:pt x="96" y="236"/>
                </a:moveTo>
                <a:lnTo>
                  <a:pt x="96" y="236"/>
                </a:lnTo>
                <a:close/>
                <a:moveTo>
                  <a:pt x="82" y="336"/>
                </a:moveTo>
                <a:lnTo>
                  <a:pt x="82" y="336"/>
                </a:lnTo>
                <a:lnTo>
                  <a:pt x="78" y="334"/>
                </a:lnTo>
                <a:lnTo>
                  <a:pt x="78" y="334"/>
                </a:lnTo>
                <a:lnTo>
                  <a:pt x="84" y="310"/>
                </a:lnTo>
                <a:lnTo>
                  <a:pt x="88" y="286"/>
                </a:lnTo>
                <a:lnTo>
                  <a:pt x="92" y="260"/>
                </a:lnTo>
                <a:lnTo>
                  <a:pt x="92" y="236"/>
                </a:lnTo>
                <a:lnTo>
                  <a:pt x="92" y="236"/>
                </a:lnTo>
                <a:lnTo>
                  <a:pt x="92" y="202"/>
                </a:lnTo>
                <a:lnTo>
                  <a:pt x="86" y="170"/>
                </a:lnTo>
                <a:lnTo>
                  <a:pt x="78" y="138"/>
                </a:lnTo>
                <a:lnTo>
                  <a:pt x="68" y="108"/>
                </a:lnTo>
                <a:lnTo>
                  <a:pt x="54" y="80"/>
                </a:lnTo>
                <a:lnTo>
                  <a:pt x="38" y="52"/>
                </a:lnTo>
                <a:lnTo>
                  <a:pt x="20" y="2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4" y="24"/>
                </a:lnTo>
                <a:lnTo>
                  <a:pt x="42" y="50"/>
                </a:lnTo>
                <a:lnTo>
                  <a:pt x="58" y="78"/>
                </a:lnTo>
                <a:lnTo>
                  <a:pt x="72" y="108"/>
                </a:lnTo>
                <a:lnTo>
                  <a:pt x="82" y="138"/>
                </a:lnTo>
                <a:lnTo>
                  <a:pt x="90" y="170"/>
                </a:lnTo>
                <a:lnTo>
                  <a:pt x="96" y="202"/>
                </a:lnTo>
                <a:lnTo>
                  <a:pt x="96" y="236"/>
                </a:lnTo>
                <a:lnTo>
                  <a:pt x="96" y="236"/>
                </a:lnTo>
                <a:lnTo>
                  <a:pt x="96" y="262"/>
                </a:lnTo>
                <a:lnTo>
                  <a:pt x="92" y="286"/>
                </a:lnTo>
                <a:lnTo>
                  <a:pt x="88" y="312"/>
                </a:lnTo>
                <a:lnTo>
                  <a:pt x="82" y="336"/>
                </a:lnTo>
                <a:close/>
              </a:path>
            </a:pathLst>
          </a:custGeom>
          <a:solidFill>
            <a:srgbClr val="E4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0" name="Line 15"/>
          <p:cNvSpPr>
            <a:spLocks noChangeShapeType="1"/>
          </p:cNvSpPr>
          <p:nvPr/>
        </p:nvSpPr>
        <p:spPr bwMode="auto">
          <a:xfrm>
            <a:off x="3703638" y="24717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1" name="Freeform 16"/>
          <p:cNvSpPr>
            <a:spLocks/>
          </p:cNvSpPr>
          <p:nvPr/>
        </p:nvSpPr>
        <p:spPr bwMode="auto">
          <a:xfrm>
            <a:off x="3551238" y="2097088"/>
            <a:ext cx="152400" cy="533400"/>
          </a:xfrm>
          <a:custGeom>
            <a:avLst/>
            <a:gdLst>
              <a:gd name="T0" fmla="*/ 82 w 96"/>
              <a:gd name="T1" fmla="*/ 336 h 336"/>
              <a:gd name="T2" fmla="*/ 82 w 96"/>
              <a:gd name="T3" fmla="*/ 336 h 336"/>
              <a:gd name="T4" fmla="*/ 78 w 96"/>
              <a:gd name="T5" fmla="*/ 334 h 336"/>
              <a:gd name="T6" fmla="*/ 78 w 96"/>
              <a:gd name="T7" fmla="*/ 334 h 336"/>
              <a:gd name="T8" fmla="*/ 84 w 96"/>
              <a:gd name="T9" fmla="*/ 310 h 336"/>
              <a:gd name="T10" fmla="*/ 88 w 96"/>
              <a:gd name="T11" fmla="*/ 286 h 336"/>
              <a:gd name="T12" fmla="*/ 92 w 96"/>
              <a:gd name="T13" fmla="*/ 260 h 336"/>
              <a:gd name="T14" fmla="*/ 92 w 96"/>
              <a:gd name="T15" fmla="*/ 236 h 336"/>
              <a:gd name="T16" fmla="*/ 92 w 96"/>
              <a:gd name="T17" fmla="*/ 236 h 336"/>
              <a:gd name="T18" fmla="*/ 92 w 96"/>
              <a:gd name="T19" fmla="*/ 202 h 336"/>
              <a:gd name="T20" fmla="*/ 86 w 96"/>
              <a:gd name="T21" fmla="*/ 170 h 336"/>
              <a:gd name="T22" fmla="*/ 78 w 96"/>
              <a:gd name="T23" fmla="*/ 138 h 336"/>
              <a:gd name="T24" fmla="*/ 68 w 96"/>
              <a:gd name="T25" fmla="*/ 108 h 336"/>
              <a:gd name="T26" fmla="*/ 54 w 96"/>
              <a:gd name="T27" fmla="*/ 80 h 336"/>
              <a:gd name="T28" fmla="*/ 38 w 96"/>
              <a:gd name="T29" fmla="*/ 52 h 336"/>
              <a:gd name="T30" fmla="*/ 20 w 96"/>
              <a:gd name="T31" fmla="*/ 26 h 336"/>
              <a:gd name="T32" fmla="*/ 0 w 96"/>
              <a:gd name="T33" fmla="*/ 2 h 336"/>
              <a:gd name="T34" fmla="*/ 0 w 96"/>
              <a:gd name="T35" fmla="*/ 2 h 336"/>
              <a:gd name="T36" fmla="*/ 2 w 96"/>
              <a:gd name="T37" fmla="*/ 0 h 336"/>
              <a:gd name="T38" fmla="*/ 2 w 96"/>
              <a:gd name="T39" fmla="*/ 0 h 336"/>
              <a:gd name="T40" fmla="*/ 24 w 96"/>
              <a:gd name="T41" fmla="*/ 24 h 336"/>
              <a:gd name="T42" fmla="*/ 42 w 96"/>
              <a:gd name="T43" fmla="*/ 50 h 336"/>
              <a:gd name="T44" fmla="*/ 58 w 96"/>
              <a:gd name="T45" fmla="*/ 78 h 336"/>
              <a:gd name="T46" fmla="*/ 72 w 96"/>
              <a:gd name="T47" fmla="*/ 108 h 336"/>
              <a:gd name="T48" fmla="*/ 82 w 96"/>
              <a:gd name="T49" fmla="*/ 138 h 336"/>
              <a:gd name="T50" fmla="*/ 90 w 96"/>
              <a:gd name="T51" fmla="*/ 170 h 336"/>
              <a:gd name="T52" fmla="*/ 96 w 96"/>
              <a:gd name="T53" fmla="*/ 202 h 336"/>
              <a:gd name="T54" fmla="*/ 96 w 96"/>
              <a:gd name="T55" fmla="*/ 236 h 336"/>
              <a:gd name="T56" fmla="*/ 96 w 96"/>
              <a:gd name="T57" fmla="*/ 236 h 336"/>
              <a:gd name="T58" fmla="*/ 96 w 96"/>
              <a:gd name="T59" fmla="*/ 262 h 336"/>
              <a:gd name="T60" fmla="*/ 92 w 96"/>
              <a:gd name="T61" fmla="*/ 286 h 336"/>
              <a:gd name="T62" fmla="*/ 88 w 96"/>
              <a:gd name="T63" fmla="*/ 312 h 336"/>
              <a:gd name="T64" fmla="*/ 82 w 96"/>
              <a:gd name="T65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336">
                <a:moveTo>
                  <a:pt x="82" y="336"/>
                </a:moveTo>
                <a:lnTo>
                  <a:pt x="82" y="336"/>
                </a:lnTo>
                <a:lnTo>
                  <a:pt x="78" y="334"/>
                </a:lnTo>
                <a:lnTo>
                  <a:pt x="78" y="334"/>
                </a:lnTo>
                <a:lnTo>
                  <a:pt x="84" y="310"/>
                </a:lnTo>
                <a:lnTo>
                  <a:pt x="88" y="286"/>
                </a:lnTo>
                <a:lnTo>
                  <a:pt x="92" y="260"/>
                </a:lnTo>
                <a:lnTo>
                  <a:pt x="92" y="236"/>
                </a:lnTo>
                <a:lnTo>
                  <a:pt x="92" y="236"/>
                </a:lnTo>
                <a:lnTo>
                  <a:pt x="92" y="202"/>
                </a:lnTo>
                <a:lnTo>
                  <a:pt x="86" y="170"/>
                </a:lnTo>
                <a:lnTo>
                  <a:pt x="78" y="138"/>
                </a:lnTo>
                <a:lnTo>
                  <a:pt x="68" y="108"/>
                </a:lnTo>
                <a:lnTo>
                  <a:pt x="54" y="80"/>
                </a:lnTo>
                <a:lnTo>
                  <a:pt x="38" y="52"/>
                </a:lnTo>
                <a:lnTo>
                  <a:pt x="20" y="26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4" y="24"/>
                </a:lnTo>
                <a:lnTo>
                  <a:pt x="42" y="50"/>
                </a:lnTo>
                <a:lnTo>
                  <a:pt x="58" y="78"/>
                </a:lnTo>
                <a:lnTo>
                  <a:pt x="72" y="108"/>
                </a:lnTo>
                <a:lnTo>
                  <a:pt x="82" y="138"/>
                </a:lnTo>
                <a:lnTo>
                  <a:pt x="90" y="170"/>
                </a:lnTo>
                <a:lnTo>
                  <a:pt x="96" y="202"/>
                </a:lnTo>
                <a:lnTo>
                  <a:pt x="96" y="236"/>
                </a:lnTo>
                <a:lnTo>
                  <a:pt x="96" y="236"/>
                </a:lnTo>
                <a:lnTo>
                  <a:pt x="96" y="262"/>
                </a:lnTo>
                <a:lnTo>
                  <a:pt x="92" y="286"/>
                </a:lnTo>
                <a:lnTo>
                  <a:pt x="88" y="312"/>
                </a:lnTo>
                <a:lnTo>
                  <a:pt x="82" y="3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2" name="Freeform 17"/>
          <p:cNvSpPr>
            <a:spLocks/>
          </p:cNvSpPr>
          <p:nvPr/>
        </p:nvSpPr>
        <p:spPr bwMode="auto">
          <a:xfrm>
            <a:off x="3551238" y="1992313"/>
            <a:ext cx="1089025" cy="1377950"/>
          </a:xfrm>
          <a:custGeom>
            <a:avLst/>
            <a:gdLst>
              <a:gd name="T0" fmla="*/ 394 w 686"/>
              <a:gd name="T1" fmla="*/ 868 h 868"/>
              <a:gd name="T2" fmla="*/ 394 w 686"/>
              <a:gd name="T3" fmla="*/ 864 h 868"/>
              <a:gd name="T4" fmla="*/ 436 w 686"/>
              <a:gd name="T5" fmla="*/ 844 h 868"/>
              <a:gd name="T6" fmla="*/ 478 w 686"/>
              <a:gd name="T7" fmla="*/ 820 h 868"/>
              <a:gd name="T8" fmla="*/ 516 w 686"/>
              <a:gd name="T9" fmla="*/ 794 h 868"/>
              <a:gd name="T10" fmla="*/ 550 w 686"/>
              <a:gd name="T11" fmla="*/ 762 h 868"/>
              <a:gd name="T12" fmla="*/ 580 w 686"/>
              <a:gd name="T13" fmla="*/ 730 h 868"/>
              <a:gd name="T14" fmla="*/ 628 w 686"/>
              <a:gd name="T15" fmla="*/ 660 h 868"/>
              <a:gd name="T16" fmla="*/ 662 w 686"/>
              <a:gd name="T17" fmla="*/ 580 h 868"/>
              <a:gd name="T18" fmla="*/ 680 w 686"/>
              <a:gd name="T19" fmla="*/ 494 h 868"/>
              <a:gd name="T20" fmla="*/ 682 w 686"/>
              <a:gd name="T21" fmla="*/ 448 h 868"/>
              <a:gd name="T22" fmla="*/ 674 w 686"/>
              <a:gd name="T23" fmla="*/ 358 h 868"/>
              <a:gd name="T24" fmla="*/ 648 w 686"/>
              <a:gd name="T25" fmla="*/ 276 h 868"/>
              <a:gd name="T26" fmla="*/ 606 w 686"/>
              <a:gd name="T27" fmla="*/ 200 h 868"/>
              <a:gd name="T28" fmla="*/ 550 w 686"/>
              <a:gd name="T29" fmla="*/ 134 h 868"/>
              <a:gd name="T30" fmla="*/ 518 w 686"/>
              <a:gd name="T31" fmla="*/ 106 h 868"/>
              <a:gd name="T32" fmla="*/ 448 w 686"/>
              <a:gd name="T33" fmla="*/ 58 h 868"/>
              <a:gd name="T34" fmla="*/ 366 w 686"/>
              <a:gd name="T35" fmla="*/ 24 h 868"/>
              <a:gd name="T36" fmla="*/ 278 w 686"/>
              <a:gd name="T37" fmla="*/ 6 h 868"/>
              <a:gd name="T38" fmla="*/ 234 w 686"/>
              <a:gd name="T39" fmla="*/ 4 h 868"/>
              <a:gd name="T40" fmla="*/ 172 w 686"/>
              <a:gd name="T41" fmla="*/ 8 h 868"/>
              <a:gd name="T42" fmla="*/ 112 w 686"/>
              <a:gd name="T43" fmla="*/ 20 h 868"/>
              <a:gd name="T44" fmla="*/ 56 w 686"/>
              <a:gd name="T45" fmla="*/ 40 h 868"/>
              <a:gd name="T46" fmla="*/ 2 w 686"/>
              <a:gd name="T47" fmla="*/ 66 h 868"/>
              <a:gd name="T48" fmla="*/ 0 w 686"/>
              <a:gd name="T49" fmla="*/ 64 h 868"/>
              <a:gd name="T50" fmla="*/ 26 w 686"/>
              <a:gd name="T51" fmla="*/ 50 h 868"/>
              <a:gd name="T52" fmla="*/ 82 w 686"/>
              <a:gd name="T53" fmla="*/ 26 h 868"/>
              <a:gd name="T54" fmla="*/ 140 w 686"/>
              <a:gd name="T55" fmla="*/ 10 h 868"/>
              <a:gd name="T56" fmla="*/ 202 w 686"/>
              <a:gd name="T57" fmla="*/ 0 h 868"/>
              <a:gd name="T58" fmla="*/ 234 w 686"/>
              <a:gd name="T59" fmla="*/ 0 h 868"/>
              <a:gd name="T60" fmla="*/ 324 w 686"/>
              <a:gd name="T61" fmla="*/ 8 h 868"/>
              <a:gd name="T62" fmla="*/ 410 w 686"/>
              <a:gd name="T63" fmla="*/ 36 h 868"/>
              <a:gd name="T64" fmla="*/ 486 w 686"/>
              <a:gd name="T65" fmla="*/ 76 h 868"/>
              <a:gd name="T66" fmla="*/ 554 w 686"/>
              <a:gd name="T67" fmla="*/ 132 h 868"/>
              <a:gd name="T68" fmla="*/ 582 w 686"/>
              <a:gd name="T69" fmla="*/ 162 h 868"/>
              <a:gd name="T70" fmla="*/ 632 w 686"/>
              <a:gd name="T71" fmla="*/ 234 h 868"/>
              <a:gd name="T72" fmla="*/ 666 w 686"/>
              <a:gd name="T73" fmla="*/ 314 h 868"/>
              <a:gd name="T74" fmla="*/ 684 w 686"/>
              <a:gd name="T75" fmla="*/ 402 h 868"/>
              <a:gd name="T76" fmla="*/ 686 w 686"/>
              <a:gd name="T77" fmla="*/ 448 h 868"/>
              <a:gd name="T78" fmla="*/ 678 w 686"/>
              <a:gd name="T79" fmla="*/ 538 h 868"/>
              <a:gd name="T80" fmla="*/ 650 w 686"/>
              <a:gd name="T81" fmla="*/ 622 h 868"/>
              <a:gd name="T82" fmla="*/ 608 w 686"/>
              <a:gd name="T83" fmla="*/ 698 h 868"/>
              <a:gd name="T84" fmla="*/ 554 w 686"/>
              <a:gd name="T85" fmla="*/ 766 h 868"/>
              <a:gd name="T86" fmla="*/ 536 w 686"/>
              <a:gd name="T87" fmla="*/ 782 h 868"/>
              <a:gd name="T88" fmla="*/ 500 w 686"/>
              <a:gd name="T89" fmla="*/ 812 h 868"/>
              <a:gd name="T90" fmla="*/ 458 w 686"/>
              <a:gd name="T91" fmla="*/ 838 h 868"/>
              <a:gd name="T92" fmla="*/ 416 w 686"/>
              <a:gd name="T93" fmla="*/ 858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86" h="868">
                <a:moveTo>
                  <a:pt x="394" y="868"/>
                </a:moveTo>
                <a:lnTo>
                  <a:pt x="394" y="868"/>
                </a:lnTo>
                <a:lnTo>
                  <a:pt x="394" y="864"/>
                </a:lnTo>
                <a:lnTo>
                  <a:pt x="394" y="864"/>
                </a:lnTo>
                <a:lnTo>
                  <a:pt x="416" y="854"/>
                </a:lnTo>
                <a:lnTo>
                  <a:pt x="436" y="844"/>
                </a:lnTo>
                <a:lnTo>
                  <a:pt x="458" y="834"/>
                </a:lnTo>
                <a:lnTo>
                  <a:pt x="478" y="820"/>
                </a:lnTo>
                <a:lnTo>
                  <a:pt x="498" y="808"/>
                </a:lnTo>
                <a:lnTo>
                  <a:pt x="516" y="794"/>
                </a:lnTo>
                <a:lnTo>
                  <a:pt x="534" y="778"/>
                </a:lnTo>
                <a:lnTo>
                  <a:pt x="550" y="762"/>
                </a:lnTo>
                <a:lnTo>
                  <a:pt x="550" y="762"/>
                </a:lnTo>
                <a:lnTo>
                  <a:pt x="580" y="730"/>
                </a:lnTo>
                <a:lnTo>
                  <a:pt x="606" y="696"/>
                </a:lnTo>
                <a:lnTo>
                  <a:pt x="628" y="660"/>
                </a:lnTo>
                <a:lnTo>
                  <a:pt x="648" y="622"/>
                </a:lnTo>
                <a:lnTo>
                  <a:pt x="662" y="580"/>
                </a:lnTo>
                <a:lnTo>
                  <a:pt x="674" y="538"/>
                </a:lnTo>
                <a:lnTo>
                  <a:pt x="680" y="494"/>
                </a:lnTo>
                <a:lnTo>
                  <a:pt x="682" y="448"/>
                </a:lnTo>
                <a:lnTo>
                  <a:pt x="682" y="448"/>
                </a:lnTo>
                <a:lnTo>
                  <a:pt x="680" y="402"/>
                </a:lnTo>
                <a:lnTo>
                  <a:pt x="674" y="358"/>
                </a:lnTo>
                <a:lnTo>
                  <a:pt x="662" y="316"/>
                </a:lnTo>
                <a:lnTo>
                  <a:pt x="648" y="276"/>
                </a:lnTo>
                <a:lnTo>
                  <a:pt x="628" y="236"/>
                </a:lnTo>
                <a:lnTo>
                  <a:pt x="606" y="200"/>
                </a:lnTo>
                <a:lnTo>
                  <a:pt x="580" y="166"/>
                </a:lnTo>
                <a:lnTo>
                  <a:pt x="550" y="134"/>
                </a:lnTo>
                <a:lnTo>
                  <a:pt x="550" y="134"/>
                </a:lnTo>
                <a:lnTo>
                  <a:pt x="518" y="106"/>
                </a:lnTo>
                <a:lnTo>
                  <a:pt x="484" y="80"/>
                </a:lnTo>
                <a:lnTo>
                  <a:pt x="448" y="58"/>
                </a:lnTo>
                <a:lnTo>
                  <a:pt x="408" y="38"/>
                </a:lnTo>
                <a:lnTo>
                  <a:pt x="366" y="24"/>
                </a:lnTo>
                <a:lnTo>
                  <a:pt x="324" y="12"/>
                </a:lnTo>
                <a:lnTo>
                  <a:pt x="278" y="6"/>
                </a:lnTo>
                <a:lnTo>
                  <a:pt x="234" y="4"/>
                </a:lnTo>
                <a:lnTo>
                  <a:pt x="234" y="4"/>
                </a:lnTo>
                <a:lnTo>
                  <a:pt x="202" y="4"/>
                </a:lnTo>
                <a:lnTo>
                  <a:pt x="172" y="8"/>
                </a:lnTo>
                <a:lnTo>
                  <a:pt x="140" y="14"/>
                </a:lnTo>
                <a:lnTo>
                  <a:pt x="112" y="20"/>
                </a:lnTo>
                <a:lnTo>
                  <a:pt x="84" y="30"/>
                </a:lnTo>
                <a:lnTo>
                  <a:pt x="56" y="40"/>
                </a:lnTo>
                <a:lnTo>
                  <a:pt x="28" y="52"/>
                </a:lnTo>
                <a:lnTo>
                  <a:pt x="2" y="66"/>
                </a:lnTo>
                <a:lnTo>
                  <a:pt x="2" y="66"/>
                </a:lnTo>
                <a:lnTo>
                  <a:pt x="0" y="64"/>
                </a:lnTo>
                <a:lnTo>
                  <a:pt x="0" y="64"/>
                </a:lnTo>
                <a:lnTo>
                  <a:pt x="26" y="50"/>
                </a:lnTo>
                <a:lnTo>
                  <a:pt x="54" y="36"/>
                </a:lnTo>
                <a:lnTo>
                  <a:pt x="82" y="26"/>
                </a:lnTo>
                <a:lnTo>
                  <a:pt x="110" y="16"/>
                </a:lnTo>
                <a:lnTo>
                  <a:pt x="140" y="10"/>
                </a:lnTo>
                <a:lnTo>
                  <a:pt x="170" y="4"/>
                </a:lnTo>
                <a:lnTo>
                  <a:pt x="202" y="0"/>
                </a:lnTo>
                <a:lnTo>
                  <a:pt x="234" y="0"/>
                </a:lnTo>
                <a:lnTo>
                  <a:pt x="234" y="0"/>
                </a:lnTo>
                <a:lnTo>
                  <a:pt x="280" y="2"/>
                </a:lnTo>
                <a:lnTo>
                  <a:pt x="324" y="8"/>
                </a:lnTo>
                <a:lnTo>
                  <a:pt x="368" y="20"/>
                </a:lnTo>
                <a:lnTo>
                  <a:pt x="410" y="36"/>
                </a:lnTo>
                <a:lnTo>
                  <a:pt x="450" y="54"/>
                </a:lnTo>
                <a:lnTo>
                  <a:pt x="486" y="76"/>
                </a:lnTo>
                <a:lnTo>
                  <a:pt x="522" y="102"/>
                </a:lnTo>
                <a:lnTo>
                  <a:pt x="554" y="132"/>
                </a:lnTo>
                <a:lnTo>
                  <a:pt x="554" y="132"/>
                </a:lnTo>
                <a:lnTo>
                  <a:pt x="582" y="162"/>
                </a:lnTo>
                <a:lnTo>
                  <a:pt x="608" y="198"/>
                </a:lnTo>
                <a:lnTo>
                  <a:pt x="632" y="234"/>
                </a:lnTo>
                <a:lnTo>
                  <a:pt x="650" y="274"/>
                </a:lnTo>
                <a:lnTo>
                  <a:pt x="666" y="314"/>
                </a:lnTo>
                <a:lnTo>
                  <a:pt x="678" y="358"/>
                </a:lnTo>
                <a:lnTo>
                  <a:pt x="684" y="402"/>
                </a:lnTo>
                <a:lnTo>
                  <a:pt x="686" y="448"/>
                </a:lnTo>
                <a:lnTo>
                  <a:pt x="686" y="448"/>
                </a:lnTo>
                <a:lnTo>
                  <a:pt x="684" y="494"/>
                </a:lnTo>
                <a:lnTo>
                  <a:pt x="678" y="538"/>
                </a:lnTo>
                <a:lnTo>
                  <a:pt x="666" y="582"/>
                </a:lnTo>
                <a:lnTo>
                  <a:pt x="650" y="622"/>
                </a:lnTo>
                <a:lnTo>
                  <a:pt x="632" y="662"/>
                </a:lnTo>
                <a:lnTo>
                  <a:pt x="608" y="698"/>
                </a:lnTo>
                <a:lnTo>
                  <a:pt x="582" y="734"/>
                </a:lnTo>
                <a:lnTo>
                  <a:pt x="554" y="766"/>
                </a:lnTo>
                <a:lnTo>
                  <a:pt x="554" y="766"/>
                </a:lnTo>
                <a:lnTo>
                  <a:pt x="536" y="782"/>
                </a:lnTo>
                <a:lnTo>
                  <a:pt x="518" y="796"/>
                </a:lnTo>
                <a:lnTo>
                  <a:pt x="500" y="812"/>
                </a:lnTo>
                <a:lnTo>
                  <a:pt x="480" y="824"/>
                </a:lnTo>
                <a:lnTo>
                  <a:pt x="458" y="838"/>
                </a:lnTo>
                <a:lnTo>
                  <a:pt x="438" y="848"/>
                </a:lnTo>
                <a:lnTo>
                  <a:pt x="416" y="858"/>
                </a:lnTo>
                <a:lnTo>
                  <a:pt x="394" y="868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3" name="Freeform 18"/>
          <p:cNvSpPr>
            <a:spLocks/>
          </p:cNvSpPr>
          <p:nvPr/>
        </p:nvSpPr>
        <p:spPr bwMode="auto">
          <a:xfrm>
            <a:off x="3551238" y="1992313"/>
            <a:ext cx="1089025" cy="1377950"/>
          </a:xfrm>
          <a:custGeom>
            <a:avLst/>
            <a:gdLst>
              <a:gd name="T0" fmla="*/ 394 w 686"/>
              <a:gd name="T1" fmla="*/ 868 h 868"/>
              <a:gd name="T2" fmla="*/ 394 w 686"/>
              <a:gd name="T3" fmla="*/ 864 h 868"/>
              <a:gd name="T4" fmla="*/ 436 w 686"/>
              <a:gd name="T5" fmla="*/ 844 h 868"/>
              <a:gd name="T6" fmla="*/ 478 w 686"/>
              <a:gd name="T7" fmla="*/ 820 h 868"/>
              <a:gd name="T8" fmla="*/ 516 w 686"/>
              <a:gd name="T9" fmla="*/ 794 h 868"/>
              <a:gd name="T10" fmla="*/ 550 w 686"/>
              <a:gd name="T11" fmla="*/ 762 h 868"/>
              <a:gd name="T12" fmla="*/ 580 w 686"/>
              <a:gd name="T13" fmla="*/ 730 h 868"/>
              <a:gd name="T14" fmla="*/ 628 w 686"/>
              <a:gd name="T15" fmla="*/ 660 h 868"/>
              <a:gd name="T16" fmla="*/ 662 w 686"/>
              <a:gd name="T17" fmla="*/ 580 h 868"/>
              <a:gd name="T18" fmla="*/ 680 w 686"/>
              <a:gd name="T19" fmla="*/ 494 h 868"/>
              <a:gd name="T20" fmla="*/ 682 w 686"/>
              <a:gd name="T21" fmla="*/ 448 h 868"/>
              <a:gd name="T22" fmla="*/ 674 w 686"/>
              <a:gd name="T23" fmla="*/ 358 h 868"/>
              <a:gd name="T24" fmla="*/ 648 w 686"/>
              <a:gd name="T25" fmla="*/ 276 h 868"/>
              <a:gd name="T26" fmla="*/ 606 w 686"/>
              <a:gd name="T27" fmla="*/ 200 h 868"/>
              <a:gd name="T28" fmla="*/ 550 w 686"/>
              <a:gd name="T29" fmla="*/ 134 h 868"/>
              <a:gd name="T30" fmla="*/ 518 w 686"/>
              <a:gd name="T31" fmla="*/ 106 h 868"/>
              <a:gd name="T32" fmla="*/ 448 w 686"/>
              <a:gd name="T33" fmla="*/ 58 h 868"/>
              <a:gd name="T34" fmla="*/ 366 w 686"/>
              <a:gd name="T35" fmla="*/ 24 h 868"/>
              <a:gd name="T36" fmla="*/ 278 w 686"/>
              <a:gd name="T37" fmla="*/ 6 h 868"/>
              <a:gd name="T38" fmla="*/ 234 w 686"/>
              <a:gd name="T39" fmla="*/ 4 h 868"/>
              <a:gd name="T40" fmla="*/ 172 w 686"/>
              <a:gd name="T41" fmla="*/ 8 h 868"/>
              <a:gd name="T42" fmla="*/ 112 w 686"/>
              <a:gd name="T43" fmla="*/ 20 h 868"/>
              <a:gd name="T44" fmla="*/ 56 w 686"/>
              <a:gd name="T45" fmla="*/ 40 h 868"/>
              <a:gd name="T46" fmla="*/ 2 w 686"/>
              <a:gd name="T47" fmla="*/ 66 h 868"/>
              <a:gd name="T48" fmla="*/ 0 w 686"/>
              <a:gd name="T49" fmla="*/ 64 h 868"/>
              <a:gd name="T50" fmla="*/ 26 w 686"/>
              <a:gd name="T51" fmla="*/ 50 h 868"/>
              <a:gd name="T52" fmla="*/ 82 w 686"/>
              <a:gd name="T53" fmla="*/ 26 h 868"/>
              <a:gd name="T54" fmla="*/ 140 w 686"/>
              <a:gd name="T55" fmla="*/ 10 h 868"/>
              <a:gd name="T56" fmla="*/ 202 w 686"/>
              <a:gd name="T57" fmla="*/ 0 h 868"/>
              <a:gd name="T58" fmla="*/ 234 w 686"/>
              <a:gd name="T59" fmla="*/ 0 h 868"/>
              <a:gd name="T60" fmla="*/ 324 w 686"/>
              <a:gd name="T61" fmla="*/ 8 h 868"/>
              <a:gd name="T62" fmla="*/ 410 w 686"/>
              <a:gd name="T63" fmla="*/ 36 h 868"/>
              <a:gd name="T64" fmla="*/ 486 w 686"/>
              <a:gd name="T65" fmla="*/ 76 h 868"/>
              <a:gd name="T66" fmla="*/ 554 w 686"/>
              <a:gd name="T67" fmla="*/ 132 h 868"/>
              <a:gd name="T68" fmla="*/ 582 w 686"/>
              <a:gd name="T69" fmla="*/ 162 h 868"/>
              <a:gd name="T70" fmla="*/ 632 w 686"/>
              <a:gd name="T71" fmla="*/ 234 h 868"/>
              <a:gd name="T72" fmla="*/ 666 w 686"/>
              <a:gd name="T73" fmla="*/ 314 h 868"/>
              <a:gd name="T74" fmla="*/ 684 w 686"/>
              <a:gd name="T75" fmla="*/ 402 h 868"/>
              <a:gd name="T76" fmla="*/ 686 w 686"/>
              <a:gd name="T77" fmla="*/ 448 h 868"/>
              <a:gd name="T78" fmla="*/ 678 w 686"/>
              <a:gd name="T79" fmla="*/ 538 h 868"/>
              <a:gd name="T80" fmla="*/ 650 w 686"/>
              <a:gd name="T81" fmla="*/ 622 h 868"/>
              <a:gd name="T82" fmla="*/ 608 w 686"/>
              <a:gd name="T83" fmla="*/ 698 h 868"/>
              <a:gd name="T84" fmla="*/ 554 w 686"/>
              <a:gd name="T85" fmla="*/ 766 h 868"/>
              <a:gd name="T86" fmla="*/ 536 w 686"/>
              <a:gd name="T87" fmla="*/ 782 h 868"/>
              <a:gd name="T88" fmla="*/ 500 w 686"/>
              <a:gd name="T89" fmla="*/ 812 h 868"/>
              <a:gd name="T90" fmla="*/ 458 w 686"/>
              <a:gd name="T91" fmla="*/ 838 h 868"/>
              <a:gd name="T92" fmla="*/ 416 w 686"/>
              <a:gd name="T93" fmla="*/ 858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86" h="868">
                <a:moveTo>
                  <a:pt x="394" y="868"/>
                </a:moveTo>
                <a:lnTo>
                  <a:pt x="394" y="868"/>
                </a:lnTo>
                <a:lnTo>
                  <a:pt x="394" y="864"/>
                </a:lnTo>
                <a:lnTo>
                  <a:pt x="394" y="864"/>
                </a:lnTo>
                <a:lnTo>
                  <a:pt x="416" y="854"/>
                </a:lnTo>
                <a:lnTo>
                  <a:pt x="436" y="844"/>
                </a:lnTo>
                <a:lnTo>
                  <a:pt x="458" y="834"/>
                </a:lnTo>
                <a:lnTo>
                  <a:pt x="478" y="820"/>
                </a:lnTo>
                <a:lnTo>
                  <a:pt x="498" y="808"/>
                </a:lnTo>
                <a:lnTo>
                  <a:pt x="516" y="794"/>
                </a:lnTo>
                <a:lnTo>
                  <a:pt x="534" y="778"/>
                </a:lnTo>
                <a:lnTo>
                  <a:pt x="550" y="762"/>
                </a:lnTo>
                <a:lnTo>
                  <a:pt x="550" y="762"/>
                </a:lnTo>
                <a:lnTo>
                  <a:pt x="580" y="730"/>
                </a:lnTo>
                <a:lnTo>
                  <a:pt x="606" y="696"/>
                </a:lnTo>
                <a:lnTo>
                  <a:pt x="628" y="660"/>
                </a:lnTo>
                <a:lnTo>
                  <a:pt x="648" y="622"/>
                </a:lnTo>
                <a:lnTo>
                  <a:pt x="662" y="580"/>
                </a:lnTo>
                <a:lnTo>
                  <a:pt x="674" y="538"/>
                </a:lnTo>
                <a:lnTo>
                  <a:pt x="680" y="494"/>
                </a:lnTo>
                <a:lnTo>
                  <a:pt x="682" y="448"/>
                </a:lnTo>
                <a:lnTo>
                  <a:pt x="682" y="448"/>
                </a:lnTo>
                <a:lnTo>
                  <a:pt x="680" y="402"/>
                </a:lnTo>
                <a:lnTo>
                  <a:pt x="674" y="358"/>
                </a:lnTo>
                <a:lnTo>
                  <a:pt x="662" y="316"/>
                </a:lnTo>
                <a:lnTo>
                  <a:pt x="648" y="276"/>
                </a:lnTo>
                <a:lnTo>
                  <a:pt x="628" y="236"/>
                </a:lnTo>
                <a:lnTo>
                  <a:pt x="606" y="200"/>
                </a:lnTo>
                <a:lnTo>
                  <a:pt x="580" y="166"/>
                </a:lnTo>
                <a:lnTo>
                  <a:pt x="550" y="134"/>
                </a:lnTo>
                <a:lnTo>
                  <a:pt x="550" y="134"/>
                </a:lnTo>
                <a:lnTo>
                  <a:pt x="518" y="106"/>
                </a:lnTo>
                <a:lnTo>
                  <a:pt x="484" y="80"/>
                </a:lnTo>
                <a:lnTo>
                  <a:pt x="448" y="58"/>
                </a:lnTo>
                <a:lnTo>
                  <a:pt x="408" y="38"/>
                </a:lnTo>
                <a:lnTo>
                  <a:pt x="366" y="24"/>
                </a:lnTo>
                <a:lnTo>
                  <a:pt x="324" y="12"/>
                </a:lnTo>
                <a:lnTo>
                  <a:pt x="278" y="6"/>
                </a:lnTo>
                <a:lnTo>
                  <a:pt x="234" y="4"/>
                </a:lnTo>
                <a:lnTo>
                  <a:pt x="234" y="4"/>
                </a:lnTo>
                <a:lnTo>
                  <a:pt x="202" y="4"/>
                </a:lnTo>
                <a:lnTo>
                  <a:pt x="172" y="8"/>
                </a:lnTo>
                <a:lnTo>
                  <a:pt x="140" y="14"/>
                </a:lnTo>
                <a:lnTo>
                  <a:pt x="112" y="20"/>
                </a:lnTo>
                <a:lnTo>
                  <a:pt x="84" y="30"/>
                </a:lnTo>
                <a:lnTo>
                  <a:pt x="56" y="40"/>
                </a:lnTo>
                <a:lnTo>
                  <a:pt x="28" y="52"/>
                </a:lnTo>
                <a:lnTo>
                  <a:pt x="2" y="66"/>
                </a:lnTo>
                <a:lnTo>
                  <a:pt x="2" y="66"/>
                </a:lnTo>
                <a:lnTo>
                  <a:pt x="0" y="64"/>
                </a:lnTo>
                <a:lnTo>
                  <a:pt x="0" y="64"/>
                </a:lnTo>
                <a:lnTo>
                  <a:pt x="26" y="50"/>
                </a:lnTo>
                <a:lnTo>
                  <a:pt x="54" y="36"/>
                </a:lnTo>
                <a:lnTo>
                  <a:pt x="82" y="26"/>
                </a:lnTo>
                <a:lnTo>
                  <a:pt x="110" y="16"/>
                </a:lnTo>
                <a:lnTo>
                  <a:pt x="140" y="10"/>
                </a:lnTo>
                <a:lnTo>
                  <a:pt x="170" y="4"/>
                </a:lnTo>
                <a:lnTo>
                  <a:pt x="202" y="0"/>
                </a:lnTo>
                <a:lnTo>
                  <a:pt x="234" y="0"/>
                </a:lnTo>
                <a:lnTo>
                  <a:pt x="234" y="0"/>
                </a:lnTo>
                <a:lnTo>
                  <a:pt x="280" y="2"/>
                </a:lnTo>
                <a:lnTo>
                  <a:pt x="324" y="8"/>
                </a:lnTo>
                <a:lnTo>
                  <a:pt x="368" y="20"/>
                </a:lnTo>
                <a:lnTo>
                  <a:pt x="410" y="36"/>
                </a:lnTo>
                <a:lnTo>
                  <a:pt x="450" y="54"/>
                </a:lnTo>
                <a:lnTo>
                  <a:pt x="486" y="76"/>
                </a:lnTo>
                <a:lnTo>
                  <a:pt x="522" y="102"/>
                </a:lnTo>
                <a:lnTo>
                  <a:pt x="554" y="132"/>
                </a:lnTo>
                <a:lnTo>
                  <a:pt x="554" y="132"/>
                </a:lnTo>
                <a:lnTo>
                  <a:pt x="582" y="162"/>
                </a:lnTo>
                <a:lnTo>
                  <a:pt x="608" y="198"/>
                </a:lnTo>
                <a:lnTo>
                  <a:pt x="632" y="234"/>
                </a:lnTo>
                <a:lnTo>
                  <a:pt x="650" y="274"/>
                </a:lnTo>
                <a:lnTo>
                  <a:pt x="666" y="314"/>
                </a:lnTo>
                <a:lnTo>
                  <a:pt x="678" y="358"/>
                </a:lnTo>
                <a:lnTo>
                  <a:pt x="684" y="402"/>
                </a:lnTo>
                <a:lnTo>
                  <a:pt x="686" y="448"/>
                </a:lnTo>
                <a:lnTo>
                  <a:pt x="686" y="448"/>
                </a:lnTo>
                <a:lnTo>
                  <a:pt x="684" y="494"/>
                </a:lnTo>
                <a:lnTo>
                  <a:pt x="678" y="538"/>
                </a:lnTo>
                <a:lnTo>
                  <a:pt x="666" y="582"/>
                </a:lnTo>
                <a:lnTo>
                  <a:pt x="650" y="622"/>
                </a:lnTo>
                <a:lnTo>
                  <a:pt x="632" y="662"/>
                </a:lnTo>
                <a:lnTo>
                  <a:pt x="608" y="698"/>
                </a:lnTo>
                <a:lnTo>
                  <a:pt x="582" y="734"/>
                </a:lnTo>
                <a:lnTo>
                  <a:pt x="554" y="766"/>
                </a:lnTo>
                <a:lnTo>
                  <a:pt x="554" y="766"/>
                </a:lnTo>
                <a:lnTo>
                  <a:pt x="536" y="782"/>
                </a:lnTo>
                <a:lnTo>
                  <a:pt x="518" y="796"/>
                </a:lnTo>
                <a:lnTo>
                  <a:pt x="500" y="812"/>
                </a:lnTo>
                <a:lnTo>
                  <a:pt x="480" y="824"/>
                </a:lnTo>
                <a:lnTo>
                  <a:pt x="458" y="838"/>
                </a:lnTo>
                <a:lnTo>
                  <a:pt x="438" y="848"/>
                </a:lnTo>
                <a:lnTo>
                  <a:pt x="416" y="858"/>
                </a:lnTo>
                <a:lnTo>
                  <a:pt x="394" y="86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4" name="Freeform 19"/>
          <p:cNvSpPr>
            <a:spLocks/>
          </p:cNvSpPr>
          <p:nvPr/>
        </p:nvSpPr>
        <p:spPr bwMode="auto">
          <a:xfrm>
            <a:off x="3217863" y="2097088"/>
            <a:ext cx="333375" cy="457200"/>
          </a:xfrm>
          <a:custGeom>
            <a:avLst/>
            <a:gdLst>
              <a:gd name="T0" fmla="*/ 0 w 210"/>
              <a:gd name="T1" fmla="*/ 288 h 288"/>
              <a:gd name="T2" fmla="*/ 0 w 210"/>
              <a:gd name="T3" fmla="*/ 288 h 288"/>
              <a:gd name="T4" fmla="*/ 8 w 210"/>
              <a:gd name="T5" fmla="*/ 256 h 288"/>
              <a:gd name="T6" fmla="*/ 18 w 210"/>
              <a:gd name="T7" fmla="*/ 226 h 288"/>
              <a:gd name="T8" fmla="*/ 30 w 210"/>
              <a:gd name="T9" fmla="*/ 196 h 288"/>
              <a:gd name="T10" fmla="*/ 46 w 210"/>
              <a:gd name="T11" fmla="*/ 168 h 288"/>
              <a:gd name="T12" fmla="*/ 62 w 210"/>
              <a:gd name="T13" fmla="*/ 140 h 288"/>
              <a:gd name="T14" fmla="*/ 80 w 210"/>
              <a:gd name="T15" fmla="*/ 114 h 288"/>
              <a:gd name="T16" fmla="*/ 100 w 210"/>
              <a:gd name="T17" fmla="*/ 88 h 288"/>
              <a:gd name="T18" fmla="*/ 122 w 210"/>
              <a:gd name="T19" fmla="*/ 66 h 288"/>
              <a:gd name="T20" fmla="*/ 122 w 210"/>
              <a:gd name="T21" fmla="*/ 66 h 288"/>
              <a:gd name="T22" fmla="*/ 142 w 210"/>
              <a:gd name="T23" fmla="*/ 46 h 288"/>
              <a:gd name="T24" fmla="*/ 162 w 210"/>
              <a:gd name="T25" fmla="*/ 30 h 288"/>
              <a:gd name="T26" fmla="*/ 184 w 210"/>
              <a:gd name="T27" fmla="*/ 14 h 288"/>
              <a:gd name="T28" fmla="*/ 206 w 210"/>
              <a:gd name="T29" fmla="*/ 0 h 288"/>
              <a:gd name="T30" fmla="*/ 206 w 210"/>
              <a:gd name="T31" fmla="*/ 0 h 288"/>
              <a:gd name="T32" fmla="*/ 210 w 210"/>
              <a:gd name="T33" fmla="*/ 2 h 288"/>
              <a:gd name="T34" fmla="*/ 210 w 210"/>
              <a:gd name="T35" fmla="*/ 2 h 288"/>
              <a:gd name="T36" fmla="*/ 186 w 210"/>
              <a:gd name="T37" fmla="*/ 18 h 288"/>
              <a:gd name="T38" fmla="*/ 166 w 210"/>
              <a:gd name="T39" fmla="*/ 32 h 288"/>
              <a:gd name="T40" fmla="*/ 144 w 210"/>
              <a:gd name="T41" fmla="*/ 50 h 288"/>
              <a:gd name="T42" fmla="*/ 126 w 210"/>
              <a:gd name="T43" fmla="*/ 68 h 288"/>
              <a:gd name="T44" fmla="*/ 126 w 210"/>
              <a:gd name="T45" fmla="*/ 68 h 288"/>
              <a:gd name="T46" fmla="*/ 104 w 210"/>
              <a:gd name="T47" fmla="*/ 92 h 288"/>
              <a:gd name="T48" fmla="*/ 84 w 210"/>
              <a:gd name="T49" fmla="*/ 116 h 288"/>
              <a:gd name="T50" fmla="*/ 66 w 210"/>
              <a:gd name="T51" fmla="*/ 142 h 288"/>
              <a:gd name="T52" fmla="*/ 48 w 210"/>
              <a:gd name="T53" fmla="*/ 168 h 288"/>
              <a:gd name="T54" fmla="*/ 34 w 210"/>
              <a:gd name="T55" fmla="*/ 196 h 288"/>
              <a:gd name="T56" fmla="*/ 22 w 210"/>
              <a:gd name="T57" fmla="*/ 226 h 288"/>
              <a:gd name="T58" fmla="*/ 12 w 210"/>
              <a:gd name="T59" fmla="*/ 256 h 288"/>
              <a:gd name="T60" fmla="*/ 4 w 210"/>
              <a:gd name="T61" fmla="*/ 288 h 288"/>
              <a:gd name="T62" fmla="*/ 4 w 210"/>
              <a:gd name="T63" fmla="*/ 288 h 288"/>
              <a:gd name="T64" fmla="*/ 0 w 210"/>
              <a:gd name="T65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88">
                <a:moveTo>
                  <a:pt x="0" y="288"/>
                </a:moveTo>
                <a:lnTo>
                  <a:pt x="0" y="288"/>
                </a:lnTo>
                <a:lnTo>
                  <a:pt x="8" y="256"/>
                </a:lnTo>
                <a:lnTo>
                  <a:pt x="18" y="226"/>
                </a:lnTo>
                <a:lnTo>
                  <a:pt x="30" y="196"/>
                </a:lnTo>
                <a:lnTo>
                  <a:pt x="46" y="168"/>
                </a:lnTo>
                <a:lnTo>
                  <a:pt x="62" y="140"/>
                </a:lnTo>
                <a:lnTo>
                  <a:pt x="80" y="114"/>
                </a:lnTo>
                <a:lnTo>
                  <a:pt x="100" y="88"/>
                </a:lnTo>
                <a:lnTo>
                  <a:pt x="122" y="66"/>
                </a:lnTo>
                <a:lnTo>
                  <a:pt x="122" y="66"/>
                </a:lnTo>
                <a:lnTo>
                  <a:pt x="142" y="46"/>
                </a:lnTo>
                <a:lnTo>
                  <a:pt x="162" y="30"/>
                </a:lnTo>
                <a:lnTo>
                  <a:pt x="184" y="14"/>
                </a:lnTo>
                <a:lnTo>
                  <a:pt x="206" y="0"/>
                </a:lnTo>
                <a:lnTo>
                  <a:pt x="206" y="0"/>
                </a:lnTo>
                <a:lnTo>
                  <a:pt x="210" y="2"/>
                </a:lnTo>
                <a:lnTo>
                  <a:pt x="210" y="2"/>
                </a:lnTo>
                <a:lnTo>
                  <a:pt x="186" y="18"/>
                </a:lnTo>
                <a:lnTo>
                  <a:pt x="166" y="32"/>
                </a:lnTo>
                <a:lnTo>
                  <a:pt x="144" y="50"/>
                </a:lnTo>
                <a:lnTo>
                  <a:pt x="126" y="68"/>
                </a:lnTo>
                <a:lnTo>
                  <a:pt x="126" y="68"/>
                </a:lnTo>
                <a:lnTo>
                  <a:pt x="104" y="92"/>
                </a:lnTo>
                <a:lnTo>
                  <a:pt x="84" y="116"/>
                </a:lnTo>
                <a:lnTo>
                  <a:pt x="66" y="142"/>
                </a:lnTo>
                <a:lnTo>
                  <a:pt x="48" y="168"/>
                </a:lnTo>
                <a:lnTo>
                  <a:pt x="34" y="196"/>
                </a:lnTo>
                <a:lnTo>
                  <a:pt x="22" y="226"/>
                </a:lnTo>
                <a:lnTo>
                  <a:pt x="12" y="256"/>
                </a:lnTo>
                <a:lnTo>
                  <a:pt x="4" y="288"/>
                </a:lnTo>
                <a:lnTo>
                  <a:pt x="4" y="288"/>
                </a:lnTo>
                <a:lnTo>
                  <a:pt x="0" y="28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5" name="Freeform 20"/>
          <p:cNvSpPr>
            <a:spLocks/>
          </p:cNvSpPr>
          <p:nvPr/>
        </p:nvSpPr>
        <p:spPr bwMode="auto">
          <a:xfrm>
            <a:off x="3217863" y="2097088"/>
            <a:ext cx="333375" cy="457200"/>
          </a:xfrm>
          <a:custGeom>
            <a:avLst/>
            <a:gdLst>
              <a:gd name="T0" fmla="*/ 0 w 210"/>
              <a:gd name="T1" fmla="*/ 288 h 288"/>
              <a:gd name="T2" fmla="*/ 0 w 210"/>
              <a:gd name="T3" fmla="*/ 288 h 288"/>
              <a:gd name="T4" fmla="*/ 8 w 210"/>
              <a:gd name="T5" fmla="*/ 256 h 288"/>
              <a:gd name="T6" fmla="*/ 18 w 210"/>
              <a:gd name="T7" fmla="*/ 226 h 288"/>
              <a:gd name="T8" fmla="*/ 30 w 210"/>
              <a:gd name="T9" fmla="*/ 196 h 288"/>
              <a:gd name="T10" fmla="*/ 46 w 210"/>
              <a:gd name="T11" fmla="*/ 168 h 288"/>
              <a:gd name="T12" fmla="*/ 62 w 210"/>
              <a:gd name="T13" fmla="*/ 140 h 288"/>
              <a:gd name="T14" fmla="*/ 80 w 210"/>
              <a:gd name="T15" fmla="*/ 114 h 288"/>
              <a:gd name="T16" fmla="*/ 100 w 210"/>
              <a:gd name="T17" fmla="*/ 88 h 288"/>
              <a:gd name="T18" fmla="*/ 122 w 210"/>
              <a:gd name="T19" fmla="*/ 66 h 288"/>
              <a:gd name="T20" fmla="*/ 122 w 210"/>
              <a:gd name="T21" fmla="*/ 66 h 288"/>
              <a:gd name="T22" fmla="*/ 142 w 210"/>
              <a:gd name="T23" fmla="*/ 46 h 288"/>
              <a:gd name="T24" fmla="*/ 162 w 210"/>
              <a:gd name="T25" fmla="*/ 30 h 288"/>
              <a:gd name="T26" fmla="*/ 184 w 210"/>
              <a:gd name="T27" fmla="*/ 14 h 288"/>
              <a:gd name="T28" fmla="*/ 206 w 210"/>
              <a:gd name="T29" fmla="*/ 0 h 288"/>
              <a:gd name="T30" fmla="*/ 206 w 210"/>
              <a:gd name="T31" fmla="*/ 0 h 288"/>
              <a:gd name="T32" fmla="*/ 210 w 210"/>
              <a:gd name="T33" fmla="*/ 2 h 288"/>
              <a:gd name="T34" fmla="*/ 210 w 210"/>
              <a:gd name="T35" fmla="*/ 2 h 288"/>
              <a:gd name="T36" fmla="*/ 186 w 210"/>
              <a:gd name="T37" fmla="*/ 18 h 288"/>
              <a:gd name="T38" fmla="*/ 166 w 210"/>
              <a:gd name="T39" fmla="*/ 32 h 288"/>
              <a:gd name="T40" fmla="*/ 144 w 210"/>
              <a:gd name="T41" fmla="*/ 50 h 288"/>
              <a:gd name="T42" fmla="*/ 126 w 210"/>
              <a:gd name="T43" fmla="*/ 68 h 288"/>
              <a:gd name="T44" fmla="*/ 126 w 210"/>
              <a:gd name="T45" fmla="*/ 68 h 288"/>
              <a:gd name="T46" fmla="*/ 104 w 210"/>
              <a:gd name="T47" fmla="*/ 92 h 288"/>
              <a:gd name="T48" fmla="*/ 84 w 210"/>
              <a:gd name="T49" fmla="*/ 116 h 288"/>
              <a:gd name="T50" fmla="*/ 66 w 210"/>
              <a:gd name="T51" fmla="*/ 142 h 288"/>
              <a:gd name="T52" fmla="*/ 48 w 210"/>
              <a:gd name="T53" fmla="*/ 168 h 288"/>
              <a:gd name="T54" fmla="*/ 34 w 210"/>
              <a:gd name="T55" fmla="*/ 196 h 288"/>
              <a:gd name="T56" fmla="*/ 22 w 210"/>
              <a:gd name="T57" fmla="*/ 226 h 288"/>
              <a:gd name="T58" fmla="*/ 12 w 210"/>
              <a:gd name="T59" fmla="*/ 256 h 288"/>
              <a:gd name="T60" fmla="*/ 4 w 210"/>
              <a:gd name="T61" fmla="*/ 288 h 288"/>
              <a:gd name="T62" fmla="*/ 4 w 210"/>
              <a:gd name="T63" fmla="*/ 288 h 288"/>
              <a:gd name="T64" fmla="*/ 0 w 210"/>
              <a:gd name="T65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88">
                <a:moveTo>
                  <a:pt x="0" y="288"/>
                </a:moveTo>
                <a:lnTo>
                  <a:pt x="0" y="288"/>
                </a:lnTo>
                <a:lnTo>
                  <a:pt x="8" y="256"/>
                </a:lnTo>
                <a:lnTo>
                  <a:pt x="18" y="226"/>
                </a:lnTo>
                <a:lnTo>
                  <a:pt x="30" y="196"/>
                </a:lnTo>
                <a:lnTo>
                  <a:pt x="46" y="168"/>
                </a:lnTo>
                <a:lnTo>
                  <a:pt x="62" y="140"/>
                </a:lnTo>
                <a:lnTo>
                  <a:pt x="80" y="114"/>
                </a:lnTo>
                <a:lnTo>
                  <a:pt x="100" y="88"/>
                </a:lnTo>
                <a:lnTo>
                  <a:pt x="122" y="66"/>
                </a:lnTo>
                <a:lnTo>
                  <a:pt x="122" y="66"/>
                </a:lnTo>
                <a:lnTo>
                  <a:pt x="142" y="46"/>
                </a:lnTo>
                <a:lnTo>
                  <a:pt x="162" y="30"/>
                </a:lnTo>
                <a:lnTo>
                  <a:pt x="184" y="14"/>
                </a:lnTo>
                <a:lnTo>
                  <a:pt x="206" y="0"/>
                </a:lnTo>
                <a:lnTo>
                  <a:pt x="206" y="0"/>
                </a:lnTo>
                <a:lnTo>
                  <a:pt x="210" y="2"/>
                </a:lnTo>
                <a:lnTo>
                  <a:pt x="210" y="2"/>
                </a:lnTo>
                <a:lnTo>
                  <a:pt x="186" y="18"/>
                </a:lnTo>
                <a:lnTo>
                  <a:pt x="166" y="32"/>
                </a:lnTo>
                <a:lnTo>
                  <a:pt x="144" y="50"/>
                </a:lnTo>
                <a:lnTo>
                  <a:pt x="126" y="68"/>
                </a:lnTo>
                <a:lnTo>
                  <a:pt x="126" y="68"/>
                </a:lnTo>
                <a:lnTo>
                  <a:pt x="104" y="92"/>
                </a:lnTo>
                <a:lnTo>
                  <a:pt x="84" y="116"/>
                </a:lnTo>
                <a:lnTo>
                  <a:pt x="66" y="142"/>
                </a:lnTo>
                <a:lnTo>
                  <a:pt x="48" y="168"/>
                </a:lnTo>
                <a:lnTo>
                  <a:pt x="34" y="196"/>
                </a:lnTo>
                <a:lnTo>
                  <a:pt x="22" y="226"/>
                </a:lnTo>
                <a:lnTo>
                  <a:pt x="12" y="256"/>
                </a:lnTo>
                <a:lnTo>
                  <a:pt x="4" y="288"/>
                </a:lnTo>
                <a:lnTo>
                  <a:pt x="4" y="288"/>
                </a:lnTo>
                <a:lnTo>
                  <a:pt x="0" y="2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6" name="Line 21"/>
          <p:cNvSpPr>
            <a:spLocks noChangeShapeType="1"/>
          </p:cNvSpPr>
          <p:nvPr/>
        </p:nvSpPr>
        <p:spPr bwMode="auto">
          <a:xfrm>
            <a:off x="4640263" y="27035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7" name="Line 22"/>
          <p:cNvSpPr>
            <a:spLocks noChangeShapeType="1"/>
          </p:cNvSpPr>
          <p:nvPr/>
        </p:nvSpPr>
        <p:spPr bwMode="auto">
          <a:xfrm>
            <a:off x="4640263" y="27035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8" name="Freeform 23"/>
          <p:cNvSpPr>
            <a:spLocks/>
          </p:cNvSpPr>
          <p:nvPr/>
        </p:nvSpPr>
        <p:spPr bwMode="auto">
          <a:xfrm>
            <a:off x="3544888" y="2093913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59" name="Freeform 24"/>
          <p:cNvSpPr>
            <a:spLocks/>
          </p:cNvSpPr>
          <p:nvPr/>
        </p:nvSpPr>
        <p:spPr bwMode="auto">
          <a:xfrm>
            <a:off x="3544888" y="2093913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2 h 4"/>
              <a:gd name="T6" fmla="*/ 0 w 6"/>
              <a:gd name="T7" fmla="*/ 2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0" name="Freeform 25"/>
          <p:cNvSpPr>
            <a:spLocks/>
          </p:cNvSpPr>
          <p:nvPr/>
        </p:nvSpPr>
        <p:spPr bwMode="auto">
          <a:xfrm>
            <a:off x="2468563" y="2833688"/>
            <a:ext cx="1701800" cy="1425575"/>
          </a:xfrm>
          <a:custGeom>
            <a:avLst/>
            <a:gdLst>
              <a:gd name="T0" fmla="*/ 536 w 1072"/>
              <a:gd name="T1" fmla="*/ 898 h 898"/>
              <a:gd name="T2" fmla="*/ 482 w 1072"/>
              <a:gd name="T3" fmla="*/ 894 h 898"/>
              <a:gd name="T4" fmla="*/ 428 w 1072"/>
              <a:gd name="T5" fmla="*/ 886 h 898"/>
              <a:gd name="T6" fmla="*/ 376 w 1072"/>
              <a:gd name="T7" fmla="*/ 874 h 898"/>
              <a:gd name="T8" fmla="*/ 328 w 1072"/>
              <a:gd name="T9" fmla="*/ 856 h 898"/>
              <a:gd name="T10" fmla="*/ 280 w 1072"/>
              <a:gd name="T11" fmla="*/ 832 h 898"/>
              <a:gd name="T12" fmla="*/ 236 w 1072"/>
              <a:gd name="T13" fmla="*/ 806 h 898"/>
              <a:gd name="T14" fmla="*/ 196 w 1072"/>
              <a:gd name="T15" fmla="*/ 774 h 898"/>
              <a:gd name="T16" fmla="*/ 158 w 1072"/>
              <a:gd name="T17" fmla="*/ 740 h 898"/>
              <a:gd name="T18" fmla="*/ 140 w 1072"/>
              <a:gd name="T19" fmla="*/ 722 h 898"/>
              <a:gd name="T20" fmla="*/ 106 w 1072"/>
              <a:gd name="T21" fmla="*/ 682 h 898"/>
              <a:gd name="T22" fmla="*/ 78 w 1072"/>
              <a:gd name="T23" fmla="*/ 640 h 898"/>
              <a:gd name="T24" fmla="*/ 54 w 1072"/>
              <a:gd name="T25" fmla="*/ 594 h 898"/>
              <a:gd name="T26" fmla="*/ 32 w 1072"/>
              <a:gd name="T27" fmla="*/ 546 h 898"/>
              <a:gd name="T28" fmla="*/ 18 w 1072"/>
              <a:gd name="T29" fmla="*/ 496 h 898"/>
              <a:gd name="T30" fmla="*/ 6 w 1072"/>
              <a:gd name="T31" fmla="*/ 442 h 898"/>
              <a:gd name="T32" fmla="*/ 2 w 1072"/>
              <a:gd name="T33" fmla="*/ 388 h 898"/>
              <a:gd name="T34" fmla="*/ 0 w 1072"/>
              <a:gd name="T35" fmla="*/ 362 h 898"/>
              <a:gd name="T36" fmla="*/ 2 w 1072"/>
              <a:gd name="T37" fmla="*/ 310 h 898"/>
              <a:gd name="T38" fmla="*/ 10 w 1072"/>
              <a:gd name="T39" fmla="*/ 260 h 898"/>
              <a:gd name="T40" fmla="*/ 38 w 1072"/>
              <a:gd name="T41" fmla="*/ 164 h 898"/>
              <a:gd name="T42" fmla="*/ 82 w 1072"/>
              <a:gd name="T43" fmla="*/ 78 h 898"/>
              <a:gd name="T44" fmla="*/ 140 w 1072"/>
              <a:gd name="T45" fmla="*/ 0 h 898"/>
              <a:gd name="T46" fmla="*/ 158 w 1072"/>
              <a:gd name="T47" fmla="*/ 18 h 898"/>
              <a:gd name="T48" fmla="*/ 184 w 1072"/>
              <a:gd name="T49" fmla="*/ 42 h 898"/>
              <a:gd name="T50" fmla="*/ 242 w 1072"/>
              <a:gd name="T51" fmla="*/ 80 h 898"/>
              <a:gd name="T52" fmla="*/ 306 w 1072"/>
              <a:gd name="T53" fmla="*/ 106 h 898"/>
              <a:gd name="T54" fmla="*/ 378 w 1072"/>
              <a:gd name="T55" fmla="*/ 120 h 898"/>
              <a:gd name="T56" fmla="*/ 414 w 1072"/>
              <a:gd name="T57" fmla="*/ 122 h 898"/>
              <a:gd name="T58" fmla="*/ 460 w 1072"/>
              <a:gd name="T59" fmla="*/ 118 h 898"/>
              <a:gd name="T60" fmla="*/ 506 w 1072"/>
              <a:gd name="T61" fmla="*/ 110 h 898"/>
              <a:gd name="T62" fmla="*/ 524 w 1072"/>
              <a:gd name="T63" fmla="*/ 144 h 898"/>
              <a:gd name="T64" fmla="*/ 568 w 1072"/>
              <a:gd name="T65" fmla="*/ 208 h 898"/>
              <a:gd name="T66" fmla="*/ 594 w 1072"/>
              <a:gd name="T67" fmla="*/ 236 h 898"/>
              <a:gd name="T68" fmla="*/ 662 w 1072"/>
              <a:gd name="T69" fmla="*/ 290 h 898"/>
              <a:gd name="T70" fmla="*/ 738 w 1072"/>
              <a:gd name="T71" fmla="*/ 332 h 898"/>
              <a:gd name="T72" fmla="*/ 824 w 1072"/>
              <a:gd name="T73" fmla="*/ 358 h 898"/>
              <a:gd name="T74" fmla="*/ 916 w 1072"/>
              <a:gd name="T75" fmla="*/ 366 h 898"/>
              <a:gd name="T76" fmla="*/ 956 w 1072"/>
              <a:gd name="T77" fmla="*/ 364 h 898"/>
              <a:gd name="T78" fmla="*/ 1034 w 1072"/>
              <a:gd name="T79" fmla="*/ 350 h 898"/>
              <a:gd name="T80" fmla="*/ 1072 w 1072"/>
              <a:gd name="T81" fmla="*/ 340 h 898"/>
              <a:gd name="T82" fmla="*/ 1072 w 1072"/>
              <a:gd name="T83" fmla="*/ 362 h 898"/>
              <a:gd name="T84" fmla="*/ 1070 w 1072"/>
              <a:gd name="T85" fmla="*/ 416 h 898"/>
              <a:gd name="T86" fmla="*/ 1060 w 1072"/>
              <a:gd name="T87" fmla="*/ 470 h 898"/>
              <a:gd name="T88" fmla="*/ 1048 w 1072"/>
              <a:gd name="T89" fmla="*/ 520 h 898"/>
              <a:gd name="T90" fmla="*/ 1030 w 1072"/>
              <a:gd name="T91" fmla="*/ 570 h 898"/>
              <a:gd name="T92" fmla="*/ 1008 w 1072"/>
              <a:gd name="T93" fmla="*/ 616 h 898"/>
              <a:gd name="T94" fmla="*/ 980 w 1072"/>
              <a:gd name="T95" fmla="*/ 660 h 898"/>
              <a:gd name="T96" fmla="*/ 950 w 1072"/>
              <a:gd name="T97" fmla="*/ 702 h 898"/>
              <a:gd name="T98" fmla="*/ 914 w 1072"/>
              <a:gd name="T99" fmla="*/ 740 h 898"/>
              <a:gd name="T100" fmla="*/ 896 w 1072"/>
              <a:gd name="T101" fmla="*/ 758 h 898"/>
              <a:gd name="T102" fmla="*/ 856 w 1072"/>
              <a:gd name="T103" fmla="*/ 790 h 898"/>
              <a:gd name="T104" fmla="*/ 814 w 1072"/>
              <a:gd name="T105" fmla="*/ 820 h 898"/>
              <a:gd name="T106" fmla="*/ 768 w 1072"/>
              <a:gd name="T107" fmla="*/ 844 h 898"/>
              <a:gd name="T108" fmla="*/ 720 w 1072"/>
              <a:gd name="T109" fmla="*/ 864 h 898"/>
              <a:gd name="T110" fmla="*/ 670 w 1072"/>
              <a:gd name="T111" fmla="*/ 880 h 898"/>
              <a:gd name="T112" fmla="*/ 618 w 1072"/>
              <a:gd name="T113" fmla="*/ 892 h 898"/>
              <a:gd name="T114" fmla="*/ 564 w 1072"/>
              <a:gd name="T115" fmla="*/ 896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2" h="898">
                <a:moveTo>
                  <a:pt x="536" y="898"/>
                </a:moveTo>
                <a:lnTo>
                  <a:pt x="536" y="898"/>
                </a:lnTo>
                <a:lnTo>
                  <a:pt x="508" y="896"/>
                </a:lnTo>
                <a:lnTo>
                  <a:pt x="482" y="894"/>
                </a:lnTo>
                <a:lnTo>
                  <a:pt x="454" y="892"/>
                </a:lnTo>
                <a:lnTo>
                  <a:pt x="428" y="886"/>
                </a:lnTo>
                <a:lnTo>
                  <a:pt x="402" y="880"/>
                </a:lnTo>
                <a:lnTo>
                  <a:pt x="376" y="874"/>
                </a:lnTo>
                <a:lnTo>
                  <a:pt x="352" y="864"/>
                </a:lnTo>
                <a:lnTo>
                  <a:pt x="328" y="856"/>
                </a:lnTo>
                <a:lnTo>
                  <a:pt x="304" y="844"/>
                </a:lnTo>
                <a:lnTo>
                  <a:pt x="280" y="832"/>
                </a:lnTo>
                <a:lnTo>
                  <a:pt x="258" y="820"/>
                </a:lnTo>
                <a:lnTo>
                  <a:pt x="236" y="806"/>
                </a:lnTo>
                <a:lnTo>
                  <a:pt x="216" y="790"/>
                </a:lnTo>
                <a:lnTo>
                  <a:pt x="196" y="774"/>
                </a:lnTo>
                <a:lnTo>
                  <a:pt x="176" y="758"/>
                </a:lnTo>
                <a:lnTo>
                  <a:pt x="158" y="740"/>
                </a:lnTo>
                <a:lnTo>
                  <a:pt x="158" y="740"/>
                </a:lnTo>
                <a:lnTo>
                  <a:pt x="140" y="722"/>
                </a:lnTo>
                <a:lnTo>
                  <a:pt x="122" y="702"/>
                </a:lnTo>
                <a:lnTo>
                  <a:pt x="106" y="682"/>
                </a:lnTo>
                <a:lnTo>
                  <a:pt x="92" y="660"/>
                </a:lnTo>
                <a:lnTo>
                  <a:pt x="78" y="640"/>
                </a:lnTo>
                <a:lnTo>
                  <a:pt x="66" y="616"/>
                </a:lnTo>
                <a:lnTo>
                  <a:pt x="54" y="594"/>
                </a:lnTo>
                <a:lnTo>
                  <a:pt x="42" y="570"/>
                </a:lnTo>
                <a:lnTo>
                  <a:pt x="32" y="546"/>
                </a:lnTo>
                <a:lnTo>
                  <a:pt x="24" y="520"/>
                </a:lnTo>
                <a:lnTo>
                  <a:pt x="18" y="496"/>
                </a:lnTo>
                <a:lnTo>
                  <a:pt x="12" y="470"/>
                </a:lnTo>
                <a:lnTo>
                  <a:pt x="6" y="442"/>
                </a:lnTo>
                <a:lnTo>
                  <a:pt x="4" y="416"/>
                </a:lnTo>
                <a:lnTo>
                  <a:pt x="2" y="388"/>
                </a:lnTo>
                <a:lnTo>
                  <a:pt x="0" y="362"/>
                </a:lnTo>
                <a:lnTo>
                  <a:pt x="0" y="362"/>
                </a:lnTo>
                <a:lnTo>
                  <a:pt x="2" y="336"/>
                </a:lnTo>
                <a:lnTo>
                  <a:pt x="2" y="310"/>
                </a:lnTo>
                <a:lnTo>
                  <a:pt x="6" y="284"/>
                </a:lnTo>
                <a:lnTo>
                  <a:pt x="10" y="260"/>
                </a:lnTo>
                <a:lnTo>
                  <a:pt x="22" y="212"/>
                </a:lnTo>
                <a:lnTo>
                  <a:pt x="38" y="164"/>
                </a:lnTo>
                <a:lnTo>
                  <a:pt x="58" y="120"/>
                </a:lnTo>
                <a:lnTo>
                  <a:pt x="82" y="78"/>
                </a:lnTo>
                <a:lnTo>
                  <a:pt x="108" y="38"/>
                </a:lnTo>
                <a:lnTo>
                  <a:pt x="140" y="0"/>
                </a:lnTo>
                <a:lnTo>
                  <a:pt x="140" y="0"/>
                </a:lnTo>
                <a:lnTo>
                  <a:pt x="158" y="18"/>
                </a:lnTo>
                <a:lnTo>
                  <a:pt x="158" y="18"/>
                </a:lnTo>
                <a:lnTo>
                  <a:pt x="184" y="42"/>
                </a:lnTo>
                <a:lnTo>
                  <a:pt x="212" y="62"/>
                </a:lnTo>
                <a:lnTo>
                  <a:pt x="242" y="80"/>
                </a:lnTo>
                <a:lnTo>
                  <a:pt x="274" y="94"/>
                </a:lnTo>
                <a:lnTo>
                  <a:pt x="306" y="106"/>
                </a:lnTo>
                <a:lnTo>
                  <a:pt x="342" y="114"/>
                </a:lnTo>
                <a:lnTo>
                  <a:pt x="378" y="120"/>
                </a:lnTo>
                <a:lnTo>
                  <a:pt x="414" y="122"/>
                </a:lnTo>
                <a:lnTo>
                  <a:pt x="414" y="122"/>
                </a:lnTo>
                <a:lnTo>
                  <a:pt x="438" y="120"/>
                </a:lnTo>
                <a:lnTo>
                  <a:pt x="460" y="118"/>
                </a:lnTo>
                <a:lnTo>
                  <a:pt x="484" y="116"/>
                </a:lnTo>
                <a:lnTo>
                  <a:pt x="506" y="110"/>
                </a:lnTo>
                <a:lnTo>
                  <a:pt x="506" y="110"/>
                </a:lnTo>
                <a:lnTo>
                  <a:pt x="524" y="144"/>
                </a:lnTo>
                <a:lnTo>
                  <a:pt x="544" y="176"/>
                </a:lnTo>
                <a:lnTo>
                  <a:pt x="568" y="208"/>
                </a:lnTo>
                <a:lnTo>
                  <a:pt x="594" y="236"/>
                </a:lnTo>
                <a:lnTo>
                  <a:pt x="594" y="236"/>
                </a:lnTo>
                <a:lnTo>
                  <a:pt x="626" y="264"/>
                </a:lnTo>
                <a:lnTo>
                  <a:pt x="662" y="290"/>
                </a:lnTo>
                <a:lnTo>
                  <a:pt x="698" y="312"/>
                </a:lnTo>
                <a:lnTo>
                  <a:pt x="738" y="332"/>
                </a:lnTo>
                <a:lnTo>
                  <a:pt x="780" y="346"/>
                </a:lnTo>
                <a:lnTo>
                  <a:pt x="824" y="358"/>
                </a:lnTo>
                <a:lnTo>
                  <a:pt x="868" y="364"/>
                </a:lnTo>
                <a:lnTo>
                  <a:pt x="916" y="366"/>
                </a:lnTo>
                <a:lnTo>
                  <a:pt x="916" y="366"/>
                </a:lnTo>
                <a:lnTo>
                  <a:pt x="956" y="364"/>
                </a:lnTo>
                <a:lnTo>
                  <a:pt x="996" y="360"/>
                </a:lnTo>
                <a:lnTo>
                  <a:pt x="1034" y="350"/>
                </a:lnTo>
                <a:lnTo>
                  <a:pt x="1072" y="340"/>
                </a:lnTo>
                <a:lnTo>
                  <a:pt x="1072" y="340"/>
                </a:lnTo>
                <a:lnTo>
                  <a:pt x="1072" y="362"/>
                </a:lnTo>
                <a:lnTo>
                  <a:pt x="1072" y="362"/>
                </a:lnTo>
                <a:lnTo>
                  <a:pt x="1072" y="388"/>
                </a:lnTo>
                <a:lnTo>
                  <a:pt x="1070" y="416"/>
                </a:lnTo>
                <a:lnTo>
                  <a:pt x="1066" y="442"/>
                </a:lnTo>
                <a:lnTo>
                  <a:pt x="1060" y="470"/>
                </a:lnTo>
                <a:lnTo>
                  <a:pt x="1054" y="496"/>
                </a:lnTo>
                <a:lnTo>
                  <a:pt x="1048" y="520"/>
                </a:lnTo>
                <a:lnTo>
                  <a:pt x="1040" y="546"/>
                </a:lnTo>
                <a:lnTo>
                  <a:pt x="1030" y="570"/>
                </a:lnTo>
                <a:lnTo>
                  <a:pt x="1020" y="594"/>
                </a:lnTo>
                <a:lnTo>
                  <a:pt x="1008" y="616"/>
                </a:lnTo>
                <a:lnTo>
                  <a:pt x="994" y="640"/>
                </a:lnTo>
                <a:lnTo>
                  <a:pt x="980" y="660"/>
                </a:lnTo>
                <a:lnTo>
                  <a:pt x="966" y="682"/>
                </a:lnTo>
                <a:lnTo>
                  <a:pt x="950" y="702"/>
                </a:lnTo>
                <a:lnTo>
                  <a:pt x="932" y="722"/>
                </a:lnTo>
                <a:lnTo>
                  <a:pt x="914" y="740"/>
                </a:lnTo>
                <a:lnTo>
                  <a:pt x="914" y="740"/>
                </a:lnTo>
                <a:lnTo>
                  <a:pt x="896" y="758"/>
                </a:lnTo>
                <a:lnTo>
                  <a:pt x="876" y="774"/>
                </a:lnTo>
                <a:lnTo>
                  <a:pt x="856" y="790"/>
                </a:lnTo>
                <a:lnTo>
                  <a:pt x="836" y="806"/>
                </a:lnTo>
                <a:lnTo>
                  <a:pt x="814" y="820"/>
                </a:lnTo>
                <a:lnTo>
                  <a:pt x="792" y="832"/>
                </a:lnTo>
                <a:lnTo>
                  <a:pt x="768" y="844"/>
                </a:lnTo>
                <a:lnTo>
                  <a:pt x="744" y="856"/>
                </a:lnTo>
                <a:lnTo>
                  <a:pt x="720" y="864"/>
                </a:lnTo>
                <a:lnTo>
                  <a:pt x="696" y="874"/>
                </a:lnTo>
                <a:lnTo>
                  <a:pt x="670" y="880"/>
                </a:lnTo>
                <a:lnTo>
                  <a:pt x="644" y="886"/>
                </a:lnTo>
                <a:lnTo>
                  <a:pt x="618" y="892"/>
                </a:lnTo>
                <a:lnTo>
                  <a:pt x="590" y="894"/>
                </a:lnTo>
                <a:lnTo>
                  <a:pt x="564" y="896"/>
                </a:lnTo>
                <a:lnTo>
                  <a:pt x="536" y="898"/>
                </a:lnTo>
                <a:close/>
              </a:path>
            </a:pathLst>
          </a:custGeom>
          <a:solidFill>
            <a:srgbClr val="F0D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1" name="Freeform 26"/>
          <p:cNvSpPr>
            <a:spLocks/>
          </p:cNvSpPr>
          <p:nvPr/>
        </p:nvSpPr>
        <p:spPr bwMode="auto">
          <a:xfrm>
            <a:off x="2468563" y="2833688"/>
            <a:ext cx="1701800" cy="1425575"/>
          </a:xfrm>
          <a:custGeom>
            <a:avLst/>
            <a:gdLst>
              <a:gd name="T0" fmla="*/ 536 w 1072"/>
              <a:gd name="T1" fmla="*/ 898 h 898"/>
              <a:gd name="T2" fmla="*/ 482 w 1072"/>
              <a:gd name="T3" fmla="*/ 894 h 898"/>
              <a:gd name="T4" fmla="*/ 428 w 1072"/>
              <a:gd name="T5" fmla="*/ 886 h 898"/>
              <a:gd name="T6" fmla="*/ 376 w 1072"/>
              <a:gd name="T7" fmla="*/ 874 h 898"/>
              <a:gd name="T8" fmla="*/ 328 w 1072"/>
              <a:gd name="T9" fmla="*/ 856 h 898"/>
              <a:gd name="T10" fmla="*/ 280 w 1072"/>
              <a:gd name="T11" fmla="*/ 832 h 898"/>
              <a:gd name="T12" fmla="*/ 236 w 1072"/>
              <a:gd name="T13" fmla="*/ 806 h 898"/>
              <a:gd name="T14" fmla="*/ 196 w 1072"/>
              <a:gd name="T15" fmla="*/ 774 h 898"/>
              <a:gd name="T16" fmla="*/ 158 w 1072"/>
              <a:gd name="T17" fmla="*/ 740 h 898"/>
              <a:gd name="T18" fmla="*/ 140 w 1072"/>
              <a:gd name="T19" fmla="*/ 722 h 898"/>
              <a:gd name="T20" fmla="*/ 106 w 1072"/>
              <a:gd name="T21" fmla="*/ 682 h 898"/>
              <a:gd name="T22" fmla="*/ 78 w 1072"/>
              <a:gd name="T23" fmla="*/ 640 h 898"/>
              <a:gd name="T24" fmla="*/ 54 w 1072"/>
              <a:gd name="T25" fmla="*/ 594 h 898"/>
              <a:gd name="T26" fmla="*/ 32 w 1072"/>
              <a:gd name="T27" fmla="*/ 546 h 898"/>
              <a:gd name="T28" fmla="*/ 18 w 1072"/>
              <a:gd name="T29" fmla="*/ 496 h 898"/>
              <a:gd name="T30" fmla="*/ 6 w 1072"/>
              <a:gd name="T31" fmla="*/ 442 h 898"/>
              <a:gd name="T32" fmla="*/ 2 w 1072"/>
              <a:gd name="T33" fmla="*/ 388 h 898"/>
              <a:gd name="T34" fmla="*/ 0 w 1072"/>
              <a:gd name="T35" fmla="*/ 362 h 898"/>
              <a:gd name="T36" fmla="*/ 2 w 1072"/>
              <a:gd name="T37" fmla="*/ 310 h 898"/>
              <a:gd name="T38" fmla="*/ 10 w 1072"/>
              <a:gd name="T39" fmla="*/ 260 h 898"/>
              <a:gd name="T40" fmla="*/ 38 w 1072"/>
              <a:gd name="T41" fmla="*/ 164 h 898"/>
              <a:gd name="T42" fmla="*/ 82 w 1072"/>
              <a:gd name="T43" fmla="*/ 78 h 898"/>
              <a:gd name="T44" fmla="*/ 140 w 1072"/>
              <a:gd name="T45" fmla="*/ 0 h 898"/>
              <a:gd name="T46" fmla="*/ 158 w 1072"/>
              <a:gd name="T47" fmla="*/ 18 h 898"/>
              <a:gd name="T48" fmla="*/ 184 w 1072"/>
              <a:gd name="T49" fmla="*/ 42 h 898"/>
              <a:gd name="T50" fmla="*/ 242 w 1072"/>
              <a:gd name="T51" fmla="*/ 80 h 898"/>
              <a:gd name="T52" fmla="*/ 306 w 1072"/>
              <a:gd name="T53" fmla="*/ 106 h 898"/>
              <a:gd name="T54" fmla="*/ 378 w 1072"/>
              <a:gd name="T55" fmla="*/ 120 h 898"/>
              <a:gd name="T56" fmla="*/ 414 w 1072"/>
              <a:gd name="T57" fmla="*/ 122 h 898"/>
              <a:gd name="T58" fmla="*/ 460 w 1072"/>
              <a:gd name="T59" fmla="*/ 118 h 898"/>
              <a:gd name="T60" fmla="*/ 506 w 1072"/>
              <a:gd name="T61" fmla="*/ 110 h 898"/>
              <a:gd name="T62" fmla="*/ 524 w 1072"/>
              <a:gd name="T63" fmla="*/ 144 h 898"/>
              <a:gd name="T64" fmla="*/ 568 w 1072"/>
              <a:gd name="T65" fmla="*/ 208 h 898"/>
              <a:gd name="T66" fmla="*/ 594 w 1072"/>
              <a:gd name="T67" fmla="*/ 236 h 898"/>
              <a:gd name="T68" fmla="*/ 662 w 1072"/>
              <a:gd name="T69" fmla="*/ 290 h 898"/>
              <a:gd name="T70" fmla="*/ 738 w 1072"/>
              <a:gd name="T71" fmla="*/ 332 h 898"/>
              <a:gd name="T72" fmla="*/ 824 w 1072"/>
              <a:gd name="T73" fmla="*/ 358 h 898"/>
              <a:gd name="T74" fmla="*/ 916 w 1072"/>
              <a:gd name="T75" fmla="*/ 366 h 898"/>
              <a:gd name="T76" fmla="*/ 956 w 1072"/>
              <a:gd name="T77" fmla="*/ 364 h 898"/>
              <a:gd name="T78" fmla="*/ 1034 w 1072"/>
              <a:gd name="T79" fmla="*/ 350 h 898"/>
              <a:gd name="T80" fmla="*/ 1072 w 1072"/>
              <a:gd name="T81" fmla="*/ 340 h 898"/>
              <a:gd name="T82" fmla="*/ 1072 w 1072"/>
              <a:gd name="T83" fmla="*/ 362 h 898"/>
              <a:gd name="T84" fmla="*/ 1070 w 1072"/>
              <a:gd name="T85" fmla="*/ 416 h 898"/>
              <a:gd name="T86" fmla="*/ 1060 w 1072"/>
              <a:gd name="T87" fmla="*/ 470 h 898"/>
              <a:gd name="T88" fmla="*/ 1048 w 1072"/>
              <a:gd name="T89" fmla="*/ 520 h 898"/>
              <a:gd name="T90" fmla="*/ 1030 w 1072"/>
              <a:gd name="T91" fmla="*/ 570 h 898"/>
              <a:gd name="T92" fmla="*/ 1008 w 1072"/>
              <a:gd name="T93" fmla="*/ 616 h 898"/>
              <a:gd name="T94" fmla="*/ 980 w 1072"/>
              <a:gd name="T95" fmla="*/ 660 h 898"/>
              <a:gd name="T96" fmla="*/ 950 w 1072"/>
              <a:gd name="T97" fmla="*/ 702 h 898"/>
              <a:gd name="T98" fmla="*/ 914 w 1072"/>
              <a:gd name="T99" fmla="*/ 740 h 898"/>
              <a:gd name="T100" fmla="*/ 896 w 1072"/>
              <a:gd name="T101" fmla="*/ 758 h 898"/>
              <a:gd name="T102" fmla="*/ 856 w 1072"/>
              <a:gd name="T103" fmla="*/ 790 h 898"/>
              <a:gd name="T104" fmla="*/ 814 w 1072"/>
              <a:gd name="T105" fmla="*/ 820 h 898"/>
              <a:gd name="T106" fmla="*/ 768 w 1072"/>
              <a:gd name="T107" fmla="*/ 844 h 898"/>
              <a:gd name="T108" fmla="*/ 720 w 1072"/>
              <a:gd name="T109" fmla="*/ 864 h 898"/>
              <a:gd name="T110" fmla="*/ 670 w 1072"/>
              <a:gd name="T111" fmla="*/ 880 h 898"/>
              <a:gd name="T112" fmla="*/ 618 w 1072"/>
              <a:gd name="T113" fmla="*/ 892 h 898"/>
              <a:gd name="T114" fmla="*/ 564 w 1072"/>
              <a:gd name="T115" fmla="*/ 896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2" h="898">
                <a:moveTo>
                  <a:pt x="536" y="898"/>
                </a:moveTo>
                <a:lnTo>
                  <a:pt x="536" y="898"/>
                </a:lnTo>
                <a:lnTo>
                  <a:pt x="508" y="896"/>
                </a:lnTo>
                <a:lnTo>
                  <a:pt x="482" y="894"/>
                </a:lnTo>
                <a:lnTo>
                  <a:pt x="454" y="892"/>
                </a:lnTo>
                <a:lnTo>
                  <a:pt x="428" y="886"/>
                </a:lnTo>
                <a:lnTo>
                  <a:pt x="402" y="880"/>
                </a:lnTo>
                <a:lnTo>
                  <a:pt x="376" y="874"/>
                </a:lnTo>
                <a:lnTo>
                  <a:pt x="352" y="864"/>
                </a:lnTo>
                <a:lnTo>
                  <a:pt x="328" y="856"/>
                </a:lnTo>
                <a:lnTo>
                  <a:pt x="304" y="844"/>
                </a:lnTo>
                <a:lnTo>
                  <a:pt x="280" y="832"/>
                </a:lnTo>
                <a:lnTo>
                  <a:pt x="258" y="820"/>
                </a:lnTo>
                <a:lnTo>
                  <a:pt x="236" y="806"/>
                </a:lnTo>
                <a:lnTo>
                  <a:pt x="216" y="790"/>
                </a:lnTo>
                <a:lnTo>
                  <a:pt x="196" y="774"/>
                </a:lnTo>
                <a:lnTo>
                  <a:pt x="176" y="758"/>
                </a:lnTo>
                <a:lnTo>
                  <a:pt x="158" y="740"/>
                </a:lnTo>
                <a:lnTo>
                  <a:pt x="158" y="740"/>
                </a:lnTo>
                <a:lnTo>
                  <a:pt x="140" y="722"/>
                </a:lnTo>
                <a:lnTo>
                  <a:pt x="122" y="702"/>
                </a:lnTo>
                <a:lnTo>
                  <a:pt x="106" y="682"/>
                </a:lnTo>
                <a:lnTo>
                  <a:pt x="92" y="660"/>
                </a:lnTo>
                <a:lnTo>
                  <a:pt x="78" y="640"/>
                </a:lnTo>
                <a:lnTo>
                  <a:pt x="66" y="616"/>
                </a:lnTo>
                <a:lnTo>
                  <a:pt x="54" y="594"/>
                </a:lnTo>
                <a:lnTo>
                  <a:pt x="42" y="570"/>
                </a:lnTo>
                <a:lnTo>
                  <a:pt x="32" y="546"/>
                </a:lnTo>
                <a:lnTo>
                  <a:pt x="24" y="520"/>
                </a:lnTo>
                <a:lnTo>
                  <a:pt x="18" y="496"/>
                </a:lnTo>
                <a:lnTo>
                  <a:pt x="12" y="470"/>
                </a:lnTo>
                <a:lnTo>
                  <a:pt x="6" y="442"/>
                </a:lnTo>
                <a:lnTo>
                  <a:pt x="4" y="416"/>
                </a:lnTo>
                <a:lnTo>
                  <a:pt x="2" y="388"/>
                </a:lnTo>
                <a:lnTo>
                  <a:pt x="0" y="362"/>
                </a:lnTo>
                <a:lnTo>
                  <a:pt x="0" y="362"/>
                </a:lnTo>
                <a:lnTo>
                  <a:pt x="2" y="336"/>
                </a:lnTo>
                <a:lnTo>
                  <a:pt x="2" y="310"/>
                </a:lnTo>
                <a:lnTo>
                  <a:pt x="6" y="284"/>
                </a:lnTo>
                <a:lnTo>
                  <a:pt x="10" y="260"/>
                </a:lnTo>
                <a:lnTo>
                  <a:pt x="22" y="212"/>
                </a:lnTo>
                <a:lnTo>
                  <a:pt x="38" y="164"/>
                </a:lnTo>
                <a:lnTo>
                  <a:pt x="58" y="120"/>
                </a:lnTo>
                <a:lnTo>
                  <a:pt x="82" y="78"/>
                </a:lnTo>
                <a:lnTo>
                  <a:pt x="108" y="38"/>
                </a:lnTo>
                <a:lnTo>
                  <a:pt x="140" y="0"/>
                </a:lnTo>
                <a:lnTo>
                  <a:pt x="140" y="0"/>
                </a:lnTo>
                <a:lnTo>
                  <a:pt x="158" y="18"/>
                </a:lnTo>
                <a:lnTo>
                  <a:pt x="158" y="18"/>
                </a:lnTo>
                <a:lnTo>
                  <a:pt x="184" y="42"/>
                </a:lnTo>
                <a:lnTo>
                  <a:pt x="212" y="62"/>
                </a:lnTo>
                <a:lnTo>
                  <a:pt x="242" y="80"/>
                </a:lnTo>
                <a:lnTo>
                  <a:pt x="274" y="94"/>
                </a:lnTo>
                <a:lnTo>
                  <a:pt x="306" y="106"/>
                </a:lnTo>
                <a:lnTo>
                  <a:pt x="342" y="114"/>
                </a:lnTo>
                <a:lnTo>
                  <a:pt x="378" y="120"/>
                </a:lnTo>
                <a:lnTo>
                  <a:pt x="414" y="122"/>
                </a:lnTo>
                <a:lnTo>
                  <a:pt x="414" y="122"/>
                </a:lnTo>
                <a:lnTo>
                  <a:pt x="438" y="120"/>
                </a:lnTo>
                <a:lnTo>
                  <a:pt x="460" y="118"/>
                </a:lnTo>
                <a:lnTo>
                  <a:pt x="484" y="116"/>
                </a:lnTo>
                <a:lnTo>
                  <a:pt x="506" y="110"/>
                </a:lnTo>
                <a:lnTo>
                  <a:pt x="506" y="110"/>
                </a:lnTo>
                <a:lnTo>
                  <a:pt x="524" y="144"/>
                </a:lnTo>
                <a:lnTo>
                  <a:pt x="544" y="176"/>
                </a:lnTo>
                <a:lnTo>
                  <a:pt x="568" y="208"/>
                </a:lnTo>
                <a:lnTo>
                  <a:pt x="594" y="236"/>
                </a:lnTo>
                <a:lnTo>
                  <a:pt x="594" y="236"/>
                </a:lnTo>
                <a:lnTo>
                  <a:pt x="626" y="264"/>
                </a:lnTo>
                <a:lnTo>
                  <a:pt x="662" y="290"/>
                </a:lnTo>
                <a:lnTo>
                  <a:pt x="698" y="312"/>
                </a:lnTo>
                <a:lnTo>
                  <a:pt x="738" y="332"/>
                </a:lnTo>
                <a:lnTo>
                  <a:pt x="780" y="346"/>
                </a:lnTo>
                <a:lnTo>
                  <a:pt x="824" y="358"/>
                </a:lnTo>
                <a:lnTo>
                  <a:pt x="868" y="364"/>
                </a:lnTo>
                <a:lnTo>
                  <a:pt x="916" y="366"/>
                </a:lnTo>
                <a:lnTo>
                  <a:pt x="916" y="366"/>
                </a:lnTo>
                <a:lnTo>
                  <a:pt x="956" y="364"/>
                </a:lnTo>
                <a:lnTo>
                  <a:pt x="996" y="360"/>
                </a:lnTo>
                <a:lnTo>
                  <a:pt x="1034" y="350"/>
                </a:lnTo>
                <a:lnTo>
                  <a:pt x="1072" y="340"/>
                </a:lnTo>
                <a:lnTo>
                  <a:pt x="1072" y="340"/>
                </a:lnTo>
                <a:lnTo>
                  <a:pt x="1072" y="362"/>
                </a:lnTo>
                <a:lnTo>
                  <a:pt x="1072" y="362"/>
                </a:lnTo>
                <a:lnTo>
                  <a:pt x="1072" y="388"/>
                </a:lnTo>
                <a:lnTo>
                  <a:pt x="1070" y="416"/>
                </a:lnTo>
                <a:lnTo>
                  <a:pt x="1066" y="442"/>
                </a:lnTo>
                <a:lnTo>
                  <a:pt x="1060" y="470"/>
                </a:lnTo>
                <a:lnTo>
                  <a:pt x="1054" y="496"/>
                </a:lnTo>
                <a:lnTo>
                  <a:pt x="1048" y="520"/>
                </a:lnTo>
                <a:lnTo>
                  <a:pt x="1040" y="546"/>
                </a:lnTo>
                <a:lnTo>
                  <a:pt x="1030" y="570"/>
                </a:lnTo>
                <a:lnTo>
                  <a:pt x="1020" y="594"/>
                </a:lnTo>
                <a:lnTo>
                  <a:pt x="1008" y="616"/>
                </a:lnTo>
                <a:lnTo>
                  <a:pt x="994" y="640"/>
                </a:lnTo>
                <a:lnTo>
                  <a:pt x="980" y="660"/>
                </a:lnTo>
                <a:lnTo>
                  <a:pt x="966" y="682"/>
                </a:lnTo>
                <a:lnTo>
                  <a:pt x="950" y="702"/>
                </a:lnTo>
                <a:lnTo>
                  <a:pt x="932" y="722"/>
                </a:lnTo>
                <a:lnTo>
                  <a:pt x="914" y="740"/>
                </a:lnTo>
                <a:lnTo>
                  <a:pt x="914" y="740"/>
                </a:lnTo>
                <a:lnTo>
                  <a:pt x="896" y="758"/>
                </a:lnTo>
                <a:lnTo>
                  <a:pt x="876" y="774"/>
                </a:lnTo>
                <a:lnTo>
                  <a:pt x="856" y="790"/>
                </a:lnTo>
                <a:lnTo>
                  <a:pt x="836" y="806"/>
                </a:lnTo>
                <a:lnTo>
                  <a:pt x="814" y="820"/>
                </a:lnTo>
                <a:lnTo>
                  <a:pt x="792" y="832"/>
                </a:lnTo>
                <a:lnTo>
                  <a:pt x="768" y="844"/>
                </a:lnTo>
                <a:lnTo>
                  <a:pt x="744" y="856"/>
                </a:lnTo>
                <a:lnTo>
                  <a:pt x="720" y="864"/>
                </a:lnTo>
                <a:lnTo>
                  <a:pt x="696" y="874"/>
                </a:lnTo>
                <a:lnTo>
                  <a:pt x="670" y="880"/>
                </a:lnTo>
                <a:lnTo>
                  <a:pt x="644" y="886"/>
                </a:lnTo>
                <a:lnTo>
                  <a:pt x="618" y="892"/>
                </a:lnTo>
                <a:lnTo>
                  <a:pt x="590" y="894"/>
                </a:lnTo>
                <a:lnTo>
                  <a:pt x="564" y="896"/>
                </a:lnTo>
                <a:lnTo>
                  <a:pt x="536" y="89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2" name="Freeform 27"/>
          <p:cNvSpPr>
            <a:spLocks/>
          </p:cNvSpPr>
          <p:nvPr/>
        </p:nvSpPr>
        <p:spPr bwMode="auto">
          <a:xfrm>
            <a:off x="2693988" y="2560638"/>
            <a:ext cx="574675" cy="460375"/>
          </a:xfrm>
          <a:custGeom>
            <a:avLst/>
            <a:gdLst>
              <a:gd name="T0" fmla="*/ 272 w 362"/>
              <a:gd name="T1" fmla="*/ 290 h 290"/>
              <a:gd name="T2" fmla="*/ 272 w 362"/>
              <a:gd name="T3" fmla="*/ 290 h 290"/>
              <a:gd name="T4" fmla="*/ 236 w 362"/>
              <a:gd name="T5" fmla="*/ 288 h 290"/>
              <a:gd name="T6" fmla="*/ 200 w 362"/>
              <a:gd name="T7" fmla="*/ 282 h 290"/>
              <a:gd name="T8" fmla="*/ 166 w 362"/>
              <a:gd name="T9" fmla="*/ 274 h 290"/>
              <a:gd name="T10" fmla="*/ 132 w 362"/>
              <a:gd name="T11" fmla="*/ 262 h 290"/>
              <a:gd name="T12" fmla="*/ 102 w 362"/>
              <a:gd name="T13" fmla="*/ 248 h 290"/>
              <a:gd name="T14" fmla="*/ 72 w 362"/>
              <a:gd name="T15" fmla="*/ 230 h 290"/>
              <a:gd name="T16" fmla="*/ 44 w 362"/>
              <a:gd name="T17" fmla="*/ 210 h 290"/>
              <a:gd name="T18" fmla="*/ 18 w 362"/>
              <a:gd name="T19" fmla="*/ 188 h 290"/>
              <a:gd name="T20" fmla="*/ 18 w 362"/>
              <a:gd name="T21" fmla="*/ 188 h 290"/>
              <a:gd name="T22" fmla="*/ 0 w 362"/>
              <a:gd name="T23" fmla="*/ 170 h 290"/>
              <a:gd name="T24" fmla="*/ 0 w 362"/>
              <a:gd name="T25" fmla="*/ 170 h 290"/>
              <a:gd name="T26" fmla="*/ 16 w 362"/>
              <a:gd name="T27" fmla="*/ 154 h 290"/>
              <a:gd name="T28" fmla="*/ 16 w 362"/>
              <a:gd name="T29" fmla="*/ 154 h 290"/>
              <a:gd name="T30" fmla="*/ 48 w 362"/>
              <a:gd name="T31" fmla="*/ 124 h 290"/>
              <a:gd name="T32" fmla="*/ 82 w 362"/>
              <a:gd name="T33" fmla="*/ 98 h 290"/>
              <a:gd name="T34" fmla="*/ 118 w 362"/>
              <a:gd name="T35" fmla="*/ 74 h 290"/>
              <a:gd name="T36" fmla="*/ 158 w 362"/>
              <a:gd name="T37" fmla="*/ 52 h 290"/>
              <a:gd name="T38" fmla="*/ 198 w 362"/>
              <a:gd name="T39" fmla="*/ 34 h 290"/>
              <a:gd name="T40" fmla="*/ 240 w 362"/>
              <a:gd name="T41" fmla="*/ 20 h 290"/>
              <a:gd name="T42" fmla="*/ 284 w 362"/>
              <a:gd name="T43" fmla="*/ 8 h 290"/>
              <a:gd name="T44" fmla="*/ 328 w 362"/>
              <a:gd name="T45" fmla="*/ 0 h 290"/>
              <a:gd name="T46" fmla="*/ 328 w 362"/>
              <a:gd name="T47" fmla="*/ 0 h 290"/>
              <a:gd name="T48" fmla="*/ 322 w 362"/>
              <a:gd name="T49" fmla="*/ 44 h 290"/>
              <a:gd name="T50" fmla="*/ 320 w 362"/>
              <a:gd name="T51" fmla="*/ 90 h 290"/>
              <a:gd name="T52" fmla="*/ 320 w 362"/>
              <a:gd name="T53" fmla="*/ 90 h 290"/>
              <a:gd name="T54" fmla="*/ 320 w 362"/>
              <a:gd name="T55" fmla="*/ 116 h 290"/>
              <a:gd name="T56" fmla="*/ 322 w 362"/>
              <a:gd name="T57" fmla="*/ 140 h 290"/>
              <a:gd name="T58" fmla="*/ 326 w 362"/>
              <a:gd name="T59" fmla="*/ 164 h 290"/>
              <a:gd name="T60" fmla="*/ 330 w 362"/>
              <a:gd name="T61" fmla="*/ 188 h 290"/>
              <a:gd name="T62" fmla="*/ 336 w 362"/>
              <a:gd name="T63" fmla="*/ 212 h 290"/>
              <a:gd name="T64" fmla="*/ 344 w 362"/>
              <a:gd name="T65" fmla="*/ 234 h 290"/>
              <a:gd name="T66" fmla="*/ 352 w 362"/>
              <a:gd name="T67" fmla="*/ 258 h 290"/>
              <a:gd name="T68" fmla="*/ 362 w 362"/>
              <a:gd name="T69" fmla="*/ 278 h 290"/>
              <a:gd name="T70" fmla="*/ 362 w 362"/>
              <a:gd name="T71" fmla="*/ 278 h 290"/>
              <a:gd name="T72" fmla="*/ 340 w 362"/>
              <a:gd name="T73" fmla="*/ 284 h 290"/>
              <a:gd name="T74" fmla="*/ 318 w 362"/>
              <a:gd name="T75" fmla="*/ 286 h 290"/>
              <a:gd name="T76" fmla="*/ 296 w 362"/>
              <a:gd name="T77" fmla="*/ 288 h 290"/>
              <a:gd name="T78" fmla="*/ 272 w 362"/>
              <a:gd name="T79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2" h="290">
                <a:moveTo>
                  <a:pt x="272" y="290"/>
                </a:moveTo>
                <a:lnTo>
                  <a:pt x="272" y="290"/>
                </a:lnTo>
                <a:lnTo>
                  <a:pt x="236" y="288"/>
                </a:lnTo>
                <a:lnTo>
                  <a:pt x="200" y="282"/>
                </a:lnTo>
                <a:lnTo>
                  <a:pt x="166" y="274"/>
                </a:lnTo>
                <a:lnTo>
                  <a:pt x="132" y="262"/>
                </a:lnTo>
                <a:lnTo>
                  <a:pt x="102" y="248"/>
                </a:lnTo>
                <a:lnTo>
                  <a:pt x="72" y="230"/>
                </a:lnTo>
                <a:lnTo>
                  <a:pt x="44" y="210"/>
                </a:lnTo>
                <a:lnTo>
                  <a:pt x="18" y="188"/>
                </a:lnTo>
                <a:lnTo>
                  <a:pt x="18" y="188"/>
                </a:lnTo>
                <a:lnTo>
                  <a:pt x="0" y="170"/>
                </a:lnTo>
                <a:lnTo>
                  <a:pt x="0" y="170"/>
                </a:lnTo>
                <a:lnTo>
                  <a:pt x="16" y="154"/>
                </a:lnTo>
                <a:lnTo>
                  <a:pt x="16" y="154"/>
                </a:lnTo>
                <a:lnTo>
                  <a:pt x="48" y="124"/>
                </a:lnTo>
                <a:lnTo>
                  <a:pt x="82" y="98"/>
                </a:lnTo>
                <a:lnTo>
                  <a:pt x="118" y="74"/>
                </a:lnTo>
                <a:lnTo>
                  <a:pt x="158" y="52"/>
                </a:lnTo>
                <a:lnTo>
                  <a:pt x="198" y="34"/>
                </a:lnTo>
                <a:lnTo>
                  <a:pt x="240" y="20"/>
                </a:lnTo>
                <a:lnTo>
                  <a:pt x="284" y="8"/>
                </a:lnTo>
                <a:lnTo>
                  <a:pt x="328" y="0"/>
                </a:lnTo>
                <a:lnTo>
                  <a:pt x="328" y="0"/>
                </a:lnTo>
                <a:lnTo>
                  <a:pt x="322" y="44"/>
                </a:lnTo>
                <a:lnTo>
                  <a:pt x="320" y="90"/>
                </a:lnTo>
                <a:lnTo>
                  <a:pt x="320" y="90"/>
                </a:lnTo>
                <a:lnTo>
                  <a:pt x="320" y="116"/>
                </a:lnTo>
                <a:lnTo>
                  <a:pt x="322" y="140"/>
                </a:lnTo>
                <a:lnTo>
                  <a:pt x="326" y="164"/>
                </a:lnTo>
                <a:lnTo>
                  <a:pt x="330" y="188"/>
                </a:lnTo>
                <a:lnTo>
                  <a:pt x="336" y="212"/>
                </a:lnTo>
                <a:lnTo>
                  <a:pt x="344" y="234"/>
                </a:lnTo>
                <a:lnTo>
                  <a:pt x="352" y="258"/>
                </a:lnTo>
                <a:lnTo>
                  <a:pt x="362" y="278"/>
                </a:lnTo>
                <a:lnTo>
                  <a:pt x="362" y="278"/>
                </a:lnTo>
                <a:lnTo>
                  <a:pt x="340" y="284"/>
                </a:lnTo>
                <a:lnTo>
                  <a:pt x="318" y="286"/>
                </a:lnTo>
                <a:lnTo>
                  <a:pt x="296" y="288"/>
                </a:lnTo>
                <a:lnTo>
                  <a:pt x="272" y="290"/>
                </a:lnTo>
                <a:close/>
              </a:path>
            </a:pathLst>
          </a:custGeom>
          <a:solidFill>
            <a:srgbClr val="EBCB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3" name="Freeform 28"/>
          <p:cNvSpPr>
            <a:spLocks/>
          </p:cNvSpPr>
          <p:nvPr/>
        </p:nvSpPr>
        <p:spPr bwMode="auto">
          <a:xfrm>
            <a:off x="2693988" y="2560638"/>
            <a:ext cx="574675" cy="460375"/>
          </a:xfrm>
          <a:custGeom>
            <a:avLst/>
            <a:gdLst>
              <a:gd name="T0" fmla="*/ 272 w 362"/>
              <a:gd name="T1" fmla="*/ 290 h 290"/>
              <a:gd name="T2" fmla="*/ 272 w 362"/>
              <a:gd name="T3" fmla="*/ 290 h 290"/>
              <a:gd name="T4" fmla="*/ 236 w 362"/>
              <a:gd name="T5" fmla="*/ 288 h 290"/>
              <a:gd name="T6" fmla="*/ 200 w 362"/>
              <a:gd name="T7" fmla="*/ 282 h 290"/>
              <a:gd name="T8" fmla="*/ 166 w 362"/>
              <a:gd name="T9" fmla="*/ 274 h 290"/>
              <a:gd name="T10" fmla="*/ 132 w 362"/>
              <a:gd name="T11" fmla="*/ 262 h 290"/>
              <a:gd name="T12" fmla="*/ 102 w 362"/>
              <a:gd name="T13" fmla="*/ 248 h 290"/>
              <a:gd name="T14" fmla="*/ 72 w 362"/>
              <a:gd name="T15" fmla="*/ 230 h 290"/>
              <a:gd name="T16" fmla="*/ 44 w 362"/>
              <a:gd name="T17" fmla="*/ 210 h 290"/>
              <a:gd name="T18" fmla="*/ 18 w 362"/>
              <a:gd name="T19" fmla="*/ 188 h 290"/>
              <a:gd name="T20" fmla="*/ 18 w 362"/>
              <a:gd name="T21" fmla="*/ 188 h 290"/>
              <a:gd name="T22" fmla="*/ 0 w 362"/>
              <a:gd name="T23" fmla="*/ 170 h 290"/>
              <a:gd name="T24" fmla="*/ 0 w 362"/>
              <a:gd name="T25" fmla="*/ 170 h 290"/>
              <a:gd name="T26" fmla="*/ 16 w 362"/>
              <a:gd name="T27" fmla="*/ 154 h 290"/>
              <a:gd name="T28" fmla="*/ 16 w 362"/>
              <a:gd name="T29" fmla="*/ 154 h 290"/>
              <a:gd name="T30" fmla="*/ 48 w 362"/>
              <a:gd name="T31" fmla="*/ 124 h 290"/>
              <a:gd name="T32" fmla="*/ 82 w 362"/>
              <a:gd name="T33" fmla="*/ 98 h 290"/>
              <a:gd name="T34" fmla="*/ 118 w 362"/>
              <a:gd name="T35" fmla="*/ 74 h 290"/>
              <a:gd name="T36" fmla="*/ 158 w 362"/>
              <a:gd name="T37" fmla="*/ 52 h 290"/>
              <a:gd name="T38" fmla="*/ 198 w 362"/>
              <a:gd name="T39" fmla="*/ 34 h 290"/>
              <a:gd name="T40" fmla="*/ 240 w 362"/>
              <a:gd name="T41" fmla="*/ 20 h 290"/>
              <a:gd name="T42" fmla="*/ 284 w 362"/>
              <a:gd name="T43" fmla="*/ 8 h 290"/>
              <a:gd name="T44" fmla="*/ 328 w 362"/>
              <a:gd name="T45" fmla="*/ 0 h 290"/>
              <a:gd name="T46" fmla="*/ 328 w 362"/>
              <a:gd name="T47" fmla="*/ 0 h 290"/>
              <a:gd name="T48" fmla="*/ 322 w 362"/>
              <a:gd name="T49" fmla="*/ 44 h 290"/>
              <a:gd name="T50" fmla="*/ 320 w 362"/>
              <a:gd name="T51" fmla="*/ 90 h 290"/>
              <a:gd name="T52" fmla="*/ 320 w 362"/>
              <a:gd name="T53" fmla="*/ 90 h 290"/>
              <a:gd name="T54" fmla="*/ 320 w 362"/>
              <a:gd name="T55" fmla="*/ 116 h 290"/>
              <a:gd name="T56" fmla="*/ 322 w 362"/>
              <a:gd name="T57" fmla="*/ 140 h 290"/>
              <a:gd name="T58" fmla="*/ 326 w 362"/>
              <a:gd name="T59" fmla="*/ 164 h 290"/>
              <a:gd name="T60" fmla="*/ 330 w 362"/>
              <a:gd name="T61" fmla="*/ 188 h 290"/>
              <a:gd name="T62" fmla="*/ 336 w 362"/>
              <a:gd name="T63" fmla="*/ 212 h 290"/>
              <a:gd name="T64" fmla="*/ 344 w 362"/>
              <a:gd name="T65" fmla="*/ 234 h 290"/>
              <a:gd name="T66" fmla="*/ 352 w 362"/>
              <a:gd name="T67" fmla="*/ 258 h 290"/>
              <a:gd name="T68" fmla="*/ 362 w 362"/>
              <a:gd name="T69" fmla="*/ 278 h 290"/>
              <a:gd name="T70" fmla="*/ 362 w 362"/>
              <a:gd name="T71" fmla="*/ 278 h 290"/>
              <a:gd name="T72" fmla="*/ 340 w 362"/>
              <a:gd name="T73" fmla="*/ 284 h 290"/>
              <a:gd name="T74" fmla="*/ 318 w 362"/>
              <a:gd name="T75" fmla="*/ 286 h 290"/>
              <a:gd name="T76" fmla="*/ 296 w 362"/>
              <a:gd name="T77" fmla="*/ 288 h 290"/>
              <a:gd name="T78" fmla="*/ 272 w 362"/>
              <a:gd name="T79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2" h="290">
                <a:moveTo>
                  <a:pt x="272" y="290"/>
                </a:moveTo>
                <a:lnTo>
                  <a:pt x="272" y="290"/>
                </a:lnTo>
                <a:lnTo>
                  <a:pt x="236" y="288"/>
                </a:lnTo>
                <a:lnTo>
                  <a:pt x="200" y="282"/>
                </a:lnTo>
                <a:lnTo>
                  <a:pt x="166" y="274"/>
                </a:lnTo>
                <a:lnTo>
                  <a:pt x="132" y="262"/>
                </a:lnTo>
                <a:lnTo>
                  <a:pt x="102" y="248"/>
                </a:lnTo>
                <a:lnTo>
                  <a:pt x="72" y="230"/>
                </a:lnTo>
                <a:lnTo>
                  <a:pt x="44" y="210"/>
                </a:lnTo>
                <a:lnTo>
                  <a:pt x="18" y="188"/>
                </a:lnTo>
                <a:lnTo>
                  <a:pt x="18" y="188"/>
                </a:lnTo>
                <a:lnTo>
                  <a:pt x="0" y="170"/>
                </a:lnTo>
                <a:lnTo>
                  <a:pt x="0" y="170"/>
                </a:lnTo>
                <a:lnTo>
                  <a:pt x="16" y="154"/>
                </a:lnTo>
                <a:lnTo>
                  <a:pt x="16" y="154"/>
                </a:lnTo>
                <a:lnTo>
                  <a:pt x="48" y="124"/>
                </a:lnTo>
                <a:lnTo>
                  <a:pt x="82" y="98"/>
                </a:lnTo>
                <a:lnTo>
                  <a:pt x="118" y="74"/>
                </a:lnTo>
                <a:lnTo>
                  <a:pt x="158" y="52"/>
                </a:lnTo>
                <a:lnTo>
                  <a:pt x="198" y="34"/>
                </a:lnTo>
                <a:lnTo>
                  <a:pt x="240" y="20"/>
                </a:lnTo>
                <a:lnTo>
                  <a:pt x="284" y="8"/>
                </a:lnTo>
                <a:lnTo>
                  <a:pt x="328" y="0"/>
                </a:lnTo>
                <a:lnTo>
                  <a:pt x="328" y="0"/>
                </a:lnTo>
                <a:lnTo>
                  <a:pt x="322" y="44"/>
                </a:lnTo>
                <a:lnTo>
                  <a:pt x="320" y="90"/>
                </a:lnTo>
                <a:lnTo>
                  <a:pt x="320" y="90"/>
                </a:lnTo>
                <a:lnTo>
                  <a:pt x="320" y="116"/>
                </a:lnTo>
                <a:lnTo>
                  <a:pt x="322" y="140"/>
                </a:lnTo>
                <a:lnTo>
                  <a:pt x="326" y="164"/>
                </a:lnTo>
                <a:lnTo>
                  <a:pt x="330" y="188"/>
                </a:lnTo>
                <a:lnTo>
                  <a:pt x="336" y="212"/>
                </a:lnTo>
                <a:lnTo>
                  <a:pt x="344" y="234"/>
                </a:lnTo>
                <a:lnTo>
                  <a:pt x="352" y="258"/>
                </a:lnTo>
                <a:lnTo>
                  <a:pt x="362" y="278"/>
                </a:lnTo>
                <a:lnTo>
                  <a:pt x="362" y="278"/>
                </a:lnTo>
                <a:lnTo>
                  <a:pt x="340" y="284"/>
                </a:lnTo>
                <a:lnTo>
                  <a:pt x="318" y="286"/>
                </a:lnTo>
                <a:lnTo>
                  <a:pt x="296" y="288"/>
                </a:lnTo>
                <a:lnTo>
                  <a:pt x="272" y="2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4" name="Freeform 29"/>
          <p:cNvSpPr>
            <a:spLocks/>
          </p:cNvSpPr>
          <p:nvPr/>
        </p:nvSpPr>
        <p:spPr bwMode="auto">
          <a:xfrm>
            <a:off x="2690813" y="2830513"/>
            <a:ext cx="581025" cy="196850"/>
          </a:xfrm>
          <a:custGeom>
            <a:avLst/>
            <a:gdLst>
              <a:gd name="T0" fmla="*/ 274 w 366"/>
              <a:gd name="T1" fmla="*/ 124 h 124"/>
              <a:gd name="T2" fmla="*/ 274 w 366"/>
              <a:gd name="T3" fmla="*/ 124 h 124"/>
              <a:gd name="T4" fmla="*/ 238 w 366"/>
              <a:gd name="T5" fmla="*/ 122 h 124"/>
              <a:gd name="T6" fmla="*/ 202 w 366"/>
              <a:gd name="T7" fmla="*/ 116 h 124"/>
              <a:gd name="T8" fmla="*/ 166 w 366"/>
              <a:gd name="T9" fmla="*/ 108 h 124"/>
              <a:gd name="T10" fmla="*/ 134 w 366"/>
              <a:gd name="T11" fmla="*/ 96 h 124"/>
              <a:gd name="T12" fmla="*/ 102 w 366"/>
              <a:gd name="T13" fmla="*/ 82 h 124"/>
              <a:gd name="T14" fmla="*/ 72 w 366"/>
              <a:gd name="T15" fmla="*/ 64 h 124"/>
              <a:gd name="T16" fmla="*/ 44 w 366"/>
              <a:gd name="T17" fmla="*/ 44 h 124"/>
              <a:gd name="T18" fmla="*/ 18 w 366"/>
              <a:gd name="T19" fmla="*/ 20 h 124"/>
              <a:gd name="T20" fmla="*/ 18 w 366"/>
              <a:gd name="T21" fmla="*/ 20 h 124"/>
              <a:gd name="T22" fmla="*/ 0 w 366"/>
              <a:gd name="T23" fmla="*/ 2 h 124"/>
              <a:gd name="T24" fmla="*/ 0 w 366"/>
              <a:gd name="T25" fmla="*/ 2 h 124"/>
              <a:gd name="T26" fmla="*/ 2 w 366"/>
              <a:gd name="T27" fmla="*/ 0 h 124"/>
              <a:gd name="T28" fmla="*/ 2 w 366"/>
              <a:gd name="T29" fmla="*/ 0 h 124"/>
              <a:gd name="T30" fmla="*/ 20 w 366"/>
              <a:gd name="T31" fmla="*/ 18 h 124"/>
              <a:gd name="T32" fmla="*/ 20 w 366"/>
              <a:gd name="T33" fmla="*/ 18 h 124"/>
              <a:gd name="T34" fmla="*/ 46 w 366"/>
              <a:gd name="T35" fmla="*/ 40 h 124"/>
              <a:gd name="T36" fmla="*/ 74 w 366"/>
              <a:gd name="T37" fmla="*/ 60 h 124"/>
              <a:gd name="T38" fmla="*/ 104 w 366"/>
              <a:gd name="T39" fmla="*/ 78 h 124"/>
              <a:gd name="T40" fmla="*/ 134 w 366"/>
              <a:gd name="T41" fmla="*/ 92 h 124"/>
              <a:gd name="T42" fmla="*/ 168 w 366"/>
              <a:gd name="T43" fmla="*/ 104 h 124"/>
              <a:gd name="T44" fmla="*/ 202 w 366"/>
              <a:gd name="T45" fmla="*/ 112 h 124"/>
              <a:gd name="T46" fmla="*/ 238 w 366"/>
              <a:gd name="T47" fmla="*/ 118 h 124"/>
              <a:gd name="T48" fmla="*/ 274 w 366"/>
              <a:gd name="T49" fmla="*/ 120 h 124"/>
              <a:gd name="T50" fmla="*/ 274 w 366"/>
              <a:gd name="T51" fmla="*/ 120 h 124"/>
              <a:gd name="T52" fmla="*/ 298 w 366"/>
              <a:gd name="T53" fmla="*/ 118 h 124"/>
              <a:gd name="T54" fmla="*/ 320 w 366"/>
              <a:gd name="T55" fmla="*/ 116 h 124"/>
              <a:gd name="T56" fmla="*/ 342 w 366"/>
              <a:gd name="T57" fmla="*/ 114 h 124"/>
              <a:gd name="T58" fmla="*/ 364 w 366"/>
              <a:gd name="T59" fmla="*/ 108 h 124"/>
              <a:gd name="T60" fmla="*/ 364 w 366"/>
              <a:gd name="T61" fmla="*/ 108 h 124"/>
              <a:gd name="T62" fmla="*/ 366 w 366"/>
              <a:gd name="T63" fmla="*/ 112 h 124"/>
              <a:gd name="T64" fmla="*/ 366 w 366"/>
              <a:gd name="T65" fmla="*/ 112 h 124"/>
              <a:gd name="T66" fmla="*/ 344 w 366"/>
              <a:gd name="T67" fmla="*/ 118 h 124"/>
              <a:gd name="T68" fmla="*/ 320 w 366"/>
              <a:gd name="T69" fmla="*/ 120 h 124"/>
              <a:gd name="T70" fmla="*/ 298 w 366"/>
              <a:gd name="T71" fmla="*/ 122 h 124"/>
              <a:gd name="T72" fmla="*/ 274 w 366"/>
              <a:gd name="T73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6" h="124">
                <a:moveTo>
                  <a:pt x="274" y="124"/>
                </a:moveTo>
                <a:lnTo>
                  <a:pt x="274" y="124"/>
                </a:lnTo>
                <a:lnTo>
                  <a:pt x="238" y="122"/>
                </a:lnTo>
                <a:lnTo>
                  <a:pt x="202" y="116"/>
                </a:lnTo>
                <a:lnTo>
                  <a:pt x="166" y="108"/>
                </a:lnTo>
                <a:lnTo>
                  <a:pt x="134" y="96"/>
                </a:lnTo>
                <a:lnTo>
                  <a:pt x="102" y="82"/>
                </a:lnTo>
                <a:lnTo>
                  <a:pt x="72" y="64"/>
                </a:lnTo>
                <a:lnTo>
                  <a:pt x="44" y="44"/>
                </a:lnTo>
                <a:lnTo>
                  <a:pt x="18" y="20"/>
                </a:lnTo>
                <a:lnTo>
                  <a:pt x="18" y="2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0" y="18"/>
                </a:lnTo>
                <a:lnTo>
                  <a:pt x="20" y="18"/>
                </a:lnTo>
                <a:lnTo>
                  <a:pt x="46" y="40"/>
                </a:lnTo>
                <a:lnTo>
                  <a:pt x="74" y="60"/>
                </a:lnTo>
                <a:lnTo>
                  <a:pt x="104" y="78"/>
                </a:lnTo>
                <a:lnTo>
                  <a:pt x="134" y="92"/>
                </a:lnTo>
                <a:lnTo>
                  <a:pt x="168" y="104"/>
                </a:lnTo>
                <a:lnTo>
                  <a:pt x="202" y="112"/>
                </a:lnTo>
                <a:lnTo>
                  <a:pt x="238" y="118"/>
                </a:lnTo>
                <a:lnTo>
                  <a:pt x="274" y="120"/>
                </a:lnTo>
                <a:lnTo>
                  <a:pt x="274" y="120"/>
                </a:lnTo>
                <a:lnTo>
                  <a:pt x="298" y="118"/>
                </a:lnTo>
                <a:lnTo>
                  <a:pt x="320" y="116"/>
                </a:lnTo>
                <a:lnTo>
                  <a:pt x="342" y="114"/>
                </a:lnTo>
                <a:lnTo>
                  <a:pt x="364" y="108"/>
                </a:lnTo>
                <a:lnTo>
                  <a:pt x="364" y="108"/>
                </a:lnTo>
                <a:lnTo>
                  <a:pt x="366" y="112"/>
                </a:lnTo>
                <a:lnTo>
                  <a:pt x="366" y="112"/>
                </a:lnTo>
                <a:lnTo>
                  <a:pt x="344" y="118"/>
                </a:lnTo>
                <a:lnTo>
                  <a:pt x="320" y="120"/>
                </a:lnTo>
                <a:lnTo>
                  <a:pt x="298" y="122"/>
                </a:lnTo>
                <a:lnTo>
                  <a:pt x="274" y="124"/>
                </a:lnTo>
                <a:close/>
              </a:path>
            </a:pathLst>
          </a:custGeom>
          <a:solidFill>
            <a:srgbClr val="E0B0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5" name="Freeform 30"/>
          <p:cNvSpPr>
            <a:spLocks/>
          </p:cNvSpPr>
          <p:nvPr/>
        </p:nvSpPr>
        <p:spPr bwMode="auto">
          <a:xfrm>
            <a:off x="2690813" y="2830513"/>
            <a:ext cx="581025" cy="196850"/>
          </a:xfrm>
          <a:custGeom>
            <a:avLst/>
            <a:gdLst>
              <a:gd name="T0" fmla="*/ 274 w 366"/>
              <a:gd name="T1" fmla="*/ 124 h 124"/>
              <a:gd name="T2" fmla="*/ 274 w 366"/>
              <a:gd name="T3" fmla="*/ 124 h 124"/>
              <a:gd name="T4" fmla="*/ 238 w 366"/>
              <a:gd name="T5" fmla="*/ 122 h 124"/>
              <a:gd name="T6" fmla="*/ 202 w 366"/>
              <a:gd name="T7" fmla="*/ 116 h 124"/>
              <a:gd name="T8" fmla="*/ 166 w 366"/>
              <a:gd name="T9" fmla="*/ 108 h 124"/>
              <a:gd name="T10" fmla="*/ 134 w 366"/>
              <a:gd name="T11" fmla="*/ 96 h 124"/>
              <a:gd name="T12" fmla="*/ 102 w 366"/>
              <a:gd name="T13" fmla="*/ 82 h 124"/>
              <a:gd name="T14" fmla="*/ 72 w 366"/>
              <a:gd name="T15" fmla="*/ 64 h 124"/>
              <a:gd name="T16" fmla="*/ 44 w 366"/>
              <a:gd name="T17" fmla="*/ 44 h 124"/>
              <a:gd name="T18" fmla="*/ 18 w 366"/>
              <a:gd name="T19" fmla="*/ 20 h 124"/>
              <a:gd name="T20" fmla="*/ 18 w 366"/>
              <a:gd name="T21" fmla="*/ 20 h 124"/>
              <a:gd name="T22" fmla="*/ 0 w 366"/>
              <a:gd name="T23" fmla="*/ 2 h 124"/>
              <a:gd name="T24" fmla="*/ 0 w 366"/>
              <a:gd name="T25" fmla="*/ 2 h 124"/>
              <a:gd name="T26" fmla="*/ 2 w 366"/>
              <a:gd name="T27" fmla="*/ 0 h 124"/>
              <a:gd name="T28" fmla="*/ 2 w 366"/>
              <a:gd name="T29" fmla="*/ 0 h 124"/>
              <a:gd name="T30" fmla="*/ 20 w 366"/>
              <a:gd name="T31" fmla="*/ 18 h 124"/>
              <a:gd name="T32" fmla="*/ 20 w 366"/>
              <a:gd name="T33" fmla="*/ 18 h 124"/>
              <a:gd name="T34" fmla="*/ 46 w 366"/>
              <a:gd name="T35" fmla="*/ 40 h 124"/>
              <a:gd name="T36" fmla="*/ 74 w 366"/>
              <a:gd name="T37" fmla="*/ 60 h 124"/>
              <a:gd name="T38" fmla="*/ 104 w 366"/>
              <a:gd name="T39" fmla="*/ 78 h 124"/>
              <a:gd name="T40" fmla="*/ 134 w 366"/>
              <a:gd name="T41" fmla="*/ 92 h 124"/>
              <a:gd name="T42" fmla="*/ 168 w 366"/>
              <a:gd name="T43" fmla="*/ 104 h 124"/>
              <a:gd name="T44" fmla="*/ 202 w 366"/>
              <a:gd name="T45" fmla="*/ 112 h 124"/>
              <a:gd name="T46" fmla="*/ 238 w 366"/>
              <a:gd name="T47" fmla="*/ 118 h 124"/>
              <a:gd name="T48" fmla="*/ 274 w 366"/>
              <a:gd name="T49" fmla="*/ 120 h 124"/>
              <a:gd name="T50" fmla="*/ 274 w 366"/>
              <a:gd name="T51" fmla="*/ 120 h 124"/>
              <a:gd name="T52" fmla="*/ 298 w 366"/>
              <a:gd name="T53" fmla="*/ 118 h 124"/>
              <a:gd name="T54" fmla="*/ 320 w 366"/>
              <a:gd name="T55" fmla="*/ 116 h 124"/>
              <a:gd name="T56" fmla="*/ 342 w 366"/>
              <a:gd name="T57" fmla="*/ 114 h 124"/>
              <a:gd name="T58" fmla="*/ 364 w 366"/>
              <a:gd name="T59" fmla="*/ 108 h 124"/>
              <a:gd name="T60" fmla="*/ 364 w 366"/>
              <a:gd name="T61" fmla="*/ 108 h 124"/>
              <a:gd name="T62" fmla="*/ 366 w 366"/>
              <a:gd name="T63" fmla="*/ 112 h 124"/>
              <a:gd name="T64" fmla="*/ 366 w 366"/>
              <a:gd name="T65" fmla="*/ 112 h 124"/>
              <a:gd name="T66" fmla="*/ 344 w 366"/>
              <a:gd name="T67" fmla="*/ 118 h 124"/>
              <a:gd name="T68" fmla="*/ 320 w 366"/>
              <a:gd name="T69" fmla="*/ 120 h 124"/>
              <a:gd name="T70" fmla="*/ 298 w 366"/>
              <a:gd name="T71" fmla="*/ 122 h 124"/>
              <a:gd name="T72" fmla="*/ 274 w 366"/>
              <a:gd name="T73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6" h="124">
                <a:moveTo>
                  <a:pt x="274" y="124"/>
                </a:moveTo>
                <a:lnTo>
                  <a:pt x="274" y="124"/>
                </a:lnTo>
                <a:lnTo>
                  <a:pt x="238" y="122"/>
                </a:lnTo>
                <a:lnTo>
                  <a:pt x="202" y="116"/>
                </a:lnTo>
                <a:lnTo>
                  <a:pt x="166" y="108"/>
                </a:lnTo>
                <a:lnTo>
                  <a:pt x="134" y="96"/>
                </a:lnTo>
                <a:lnTo>
                  <a:pt x="102" y="82"/>
                </a:lnTo>
                <a:lnTo>
                  <a:pt x="72" y="64"/>
                </a:lnTo>
                <a:lnTo>
                  <a:pt x="44" y="44"/>
                </a:lnTo>
                <a:lnTo>
                  <a:pt x="18" y="20"/>
                </a:lnTo>
                <a:lnTo>
                  <a:pt x="18" y="2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0" y="18"/>
                </a:lnTo>
                <a:lnTo>
                  <a:pt x="20" y="18"/>
                </a:lnTo>
                <a:lnTo>
                  <a:pt x="46" y="40"/>
                </a:lnTo>
                <a:lnTo>
                  <a:pt x="74" y="60"/>
                </a:lnTo>
                <a:lnTo>
                  <a:pt x="104" y="78"/>
                </a:lnTo>
                <a:lnTo>
                  <a:pt x="134" y="92"/>
                </a:lnTo>
                <a:lnTo>
                  <a:pt x="168" y="104"/>
                </a:lnTo>
                <a:lnTo>
                  <a:pt x="202" y="112"/>
                </a:lnTo>
                <a:lnTo>
                  <a:pt x="238" y="118"/>
                </a:lnTo>
                <a:lnTo>
                  <a:pt x="274" y="120"/>
                </a:lnTo>
                <a:lnTo>
                  <a:pt x="274" y="120"/>
                </a:lnTo>
                <a:lnTo>
                  <a:pt x="298" y="118"/>
                </a:lnTo>
                <a:lnTo>
                  <a:pt x="320" y="116"/>
                </a:lnTo>
                <a:lnTo>
                  <a:pt x="342" y="114"/>
                </a:lnTo>
                <a:lnTo>
                  <a:pt x="364" y="108"/>
                </a:lnTo>
                <a:lnTo>
                  <a:pt x="364" y="108"/>
                </a:lnTo>
                <a:lnTo>
                  <a:pt x="366" y="112"/>
                </a:lnTo>
                <a:lnTo>
                  <a:pt x="366" y="112"/>
                </a:lnTo>
                <a:lnTo>
                  <a:pt x="344" y="118"/>
                </a:lnTo>
                <a:lnTo>
                  <a:pt x="320" y="120"/>
                </a:lnTo>
                <a:lnTo>
                  <a:pt x="298" y="122"/>
                </a:lnTo>
                <a:lnTo>
                  <a:pt x="274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6" name="Freeform 31"/>
          <p:cNvSpPr>
            <a:spLocks/>
          </p:cNvSpPr>
          <p:nvPr/>
        </p:nvSpPr>
        <p:spPr bwMode="auto">
          <a:xfrm>
            <a:off x="3278188" y="2633663"/>
            <a:ext cx="892175" cy="774700"/>
          </a:xfrm>
          <a:custGeom>
            <a:avLst/>
            <a:gdLst>
              <a:gd name="T0" fmla="*/ 406 w 562"/>
              <a:gd name="T1" fmla="*/ 488 h 488"/>
              <a:gd name="T2" fmla="*/ 406 w 562"/>
              <a:gd name="T3" fmla="*/ 488 h 488"/>
              <a:gd name="T4" fmla="*/ 360 w 562"/>
              <a:gd name="T5" fmla="*/ 486 h 488"/>
              <a:gd name="T6" fmla="*/ 314 w 562"/>
              <a:gd name="T7" fmla="*/ 480 h 488"/>
              <a:gd name="T8" fmla="*/ 272 w 562"/>
              <a:gd name="T9" fmla="*/ 468 h 488"/>
              <a:gd name="T10" fmla="*/ 230 w 562"/>
              <a:gd name="T11" fmla="*/ 454 h 488"/>
              <a:gd name="T12" fmla="*/ 190 w 562"/>
              <a:gd name="T13" fmla="*/ 434 h 488"/>
              <a:gd name="T14" fmla="*/ 154 w 562"/>
              <a:gd name="T15" fmla="*/ 412 h 488"/>
              <a:gd name="T16" fmla="*/ 120 w 562"/>
              <a:gd name="T17" fmla="*/ 388 h 488"/>
              <a:gd name="T18" fmla="*/ 88 w 562"/>
              <a:gd name="T19" fmla="*/ 358 h 488"/>
              <a:gd name="T20" fmla="*/ 88 w 562"/>
              <a:gd name="T21" fmla="*/ 358 h 488"/>
              <a:gd name="T22" fmla="*/ 62 w 562"/>
              <a:gd name="T23" fmla="*/ 330 h 488"/>
              <a:gd name="T24" fmla="*/ 38 w 562"/>
              <a:gd name="T25" fmla="*/ 300 h 488"/>
              <a:gd name="T26" fmla="*/ 18 w 562"/>
              <a:gd name="T27" fmla="*/ 270 h 488"/>
              <a:gd name="T28" fmla="*/ 0 w 562"/>
              <a:gd name="T29" fmla="*/ 236 h 488"/>
              <a:gd name="T30" fmla="*/ 0 w 562"/>
              <a:gd name="T31" fmla="*/ 236 h 488"/>
              <a:gd name="T32" fmla="*/ 22 w 562"/>
              <a:gd name="T33" fmla="*/ 228 h 488"/>
              <a:gd name="T34" fmla="*/ 44 w 562"/>
              <a:gd name="T35" fmla="*/ 220 h 488"/>
              <a:gd name="T36" fmla="*/ 66 w 562"/>
              <a:gd name="T37" fmla="*/ 212 h 488"/>
              <a:gd name="T38" fmla="*/ 88 w 562"/>
              <a:gd name="T39" fmla="*/ 200 h 488"/>
              <a:gd name="T40" fmla="*/ 108 w 562"/>
              <a:gd name="T41" fmla="*/ 188 h 488"/>
              <a:gd name="T42" fmla="*/ 126 w 562"/>
              <a:gd name="T43" fmla="*/ 174 h 488"/>
              <a:gd name="T44" fmla="*/ 144 w 562"/>
              <a:gd name="T45" fmla="*/ 160 h 488"/>
              <a:gd name="T46" fmla="*/ 162 w 562"/>
              <a:gd name="T47" fmla="*/ 144 h 488"/>
              <a:gd name="T48" fmla="*/ 162 w 562"/>
              <a:gd name="T49" fmla="*/ 144 h 488"/>
              <a:gd name="T50" fmla="*/ 178 w 562"/>
              <a:gd name="T51" fmla="*/ 130 h 488"/>
              <a:gd name="T52" fmla="*/ 192 w 562"/>
              <a:gd name="T53" fmla="*/ 114 h 488"/>
              <a:gd name="T54" fmla="*/ 204 w 562"/>
              <a:gd name="T55" fmla="*/ 96 h 488"/>
              <a:gd name="T56" fmla="*/ 216 w 562"/>
              <a:gd name="T57" fmla="*/ 78 h 488"/>
              <a:gd name="T58" fmla="*/ 226 w 562"/>
              <a:gd name="T59" fmla="*/ 60 h 488"/>
              <a:gd name="T60" fmla="*/ 236 w 562"/>
              <a:gd name="T61" fmla="*/ 42 h 488"/>
              <a:gd name="T62" fmla="*/ 246 w 562"/>
              <a:gd name="T63" fmla="*/ 22 h 488"/>
              <a:gd name="T64" fmla="*/ 252 w 562"/>
              <a:gd name="T65" fmla="*/ 0 h 488"/>
              <a:gd name="T66" fmla="*/ 252 w 562"/>
              <a:gd name="T67" fmla="*/ 0 h 488"/>
              <a:gd name="T68" fmla="*/ 294 w 562"/>
              <a:gd name="T69" fmla="*/ 22 h 488"/>
              <a:gd name="T70" fmla="*/ 334 w 562"/>
              <a:gd name="T71" fmla="*/ 48 h 488"/>
              <a:gd name="T72" fmla="*/ 370 w 562"/>
              <a:gd name="T73" fmla="*/ 76 h 488"/>
              <a:gd name="T74" fmla="*/ 404 w 562"/>
              <a:gd name="T75" fmla="*/ 108 h 488"/>
              <a:gd name="T76" fmla="*/ 404 w 562"/>
              <a:gd name="T77" fmla="*/ 108 h 488"/>
              <a:gd name="T78" fmla="*/ 438 w 562"/>
              <a:gd name="T79" fmla="*/ 144 h 488"/>
              <a:gd name="T80" fmla="*/ 466 w 562"/>
              <a:gd name="T81" fmla="*/ 182 h 488"/>
              <a:gd name="T82" fmla="*/ 492 w 562"/>
              <a:gd name="T83" fmla="*/ 224 h 488"/>
              <a:gd name="T84" fmla="*/ 514 w 562"/>
              <a:gd name="T85" fmla="*/ 268 h 488"/>
              <a:gd name="T86" fmla="*/ 532 w 562"/>
              <a:gd name="T87" fmla="*/ 312 h 488"/>
              <a:gd name="T88" fmla="*/ 546 w 562"/>
              <a:gd name="T89" fmla="*/ 360 h 488"/>
              <a:gd name="T90" fmla="*/ 556 w 562"/>
              <a:gd name="T91" fmla="*/ 410 h 488"/>
              <a:gd name="T92" fmla="*/ 560 w 562"/>
              <a:gd name="T93" fmla="*/ 436 h 488"/>
              <a:gd name="T94" fmla="*/ 562 w 562"/>
              <a:gd name="T95" fmla="*/ 460 h 488"/>
              <a:gd name="T96" fmla="*/ 562 w 562"/>
              <a:gd name="T97" fmla="*/ 460 h 488"/>
              <a:gd name="T98" fmla="*/ 524 w 562"/>
              <a:gd name="T99" fmla="*/ 472 h 488"/>
              <a:gd name="T100" fmla="*/ 486 w 562"/>
              <a:gd name="T101" fmla="*/ 482 h 488"/>
              <a:gd name="T102" fmla="*/ 446 w 562"/>
              <a:gd name="T103" fmla="*/ 486 h 488"/>
              <a:gd name="T104" fmla="*/ 406 w 562"/>
              <a:gd name="T105" fmla="*/ 488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62" h="488">
                <a:moveTo>
                  <a:pt x="406" y="488"/>
                </a:moveTo>
                <a:lnTo>
                  <a:pt x="406" y="488"/>
                </a:lnTo>
                <a:lnTo>
                  <a:pt x="360" y="486"/>
                </a:lnTo>
                <a:lnTo>
                  <a:pt x="314" y="480"/>
                </a:lnTo>
                <a:lnTo>
                  <a:pt x="272" y="468"/>
                </a:lnTo>
                <a:lnTo>
                  <a:pt x="230" y="454"/>
                </a:lnTo>
                <a:lnTo>
                  <a:pt x="190" y="434"/>
                </a:lnTo>
                <a:lnTo>
                  <a:pt x="154" y="412"/>
                </a:lnTo>
                <a:lnTo>
                  <a:pt x="120" y="388"/>
                </a:lnTo>
                <a:lnTo>
                  <a:pt x="88" y="358"/>
                </a:lnTo>
                <a:lnTo>
                  <a:pt x="88" y="358"/>
                </a:lnTo>
                <a:lnTo>
                  <a:pt x="62" y="330"/>
                </a:lnTo>
                <a:lnTo>
                  <a:pt x="38" y="300"/>
                </a:lnTo>
                <a:lnTo>
                  <a:pt x="18" y="270"/>
                </a:lnTo>
                <a:lnTo>
                  <a:pt x="0" y="236"/>
                </a:lnTo>
                <a:lnTo>
                  <a:pt x="0" y="236"/>
                </a:lnTo>
                <a:lnTo>
                  <a:pt x="22" y="228"/>
                </a:lnTo>
                <a:lnTo>
                  <a:pt x="44" y="220"/>
                </a:lnTo>
                <a:lnTo>
                  <a:pt x="66" y="212"/>
                </a:lnTo>
                <a:lnTo>
                  <a:pt x="88" y="200"/>
                </a:lnTo>
                <a:lnTo>
                  <a:pt x="108" y="188"/>
                </a:lnTo>
                <a:lnTo>
                  <a:pt x="126" y="174"/>
                </a:lnTo>
                <a:lnTo>
                  <a:pt x="144" y="160"/>
                </a:lnTo>
                <a:lnTo>
                  <a:pt x="162" y="144"/>
                </a:lnTo>
                <a:lnTo>
                  <a:pt x="162" y="144"/>
                </a:lnTo>
                <a:lnTo>
                  <a:pt x="178" y="130"/>
                </a:lnTo>
                <a:lnTo>
                  <a:pt x="192" y="114"/>
                </a:lnTo>
                <a:lnTo>
                  <a:pt x="204" y="96"/>
                </a:lnTo>
                <a:lnTo>
                  <a:pt x="216" y="78"/>
                </a:lnTo>
                <a:lnTo>
                  <a:pt x="226" y="60"/>
                </a:lnTo>
                <a:lnTo>
                  <a:pt x="236" y="42"/>
                </a:lnTo>
                <a:lnTo>
                  <a:pt x="246" y="22"/>
                </a:lnTo>
                <a:lnTo>
                  <a:pt x="252" y="0"/>
                </a:lnTo>
                <a:lnTo>
                  <a:pt x="252" y="0"/>
                </a:lnTo>
                <a:lnTo>
                  <a:pt x="294" y="22"/>
                </a:lnTo>
                <a:lnTo>
                  <a:pt x="334" y="48"/>
                </a:lnTo>
                <a:lnTo>
                  <a:pt x="370" y="76"/>
                </a:lnTo>
                <a:lnTo>
                  <a:pt x="404" y="108"/>
                </a:lnTo>
                <a:lnTo>
                  <a:pt x="404" y="108"/>
                </a:lnTo>
                <a:lnTo>
                  <a:pt x="438" y="144"/>
                </a:lnTo>
                <a:lnTo>
                  <a:pt x="466" y="182"/>
                </a:lnTo>
                <a:lnTo>
                  <a:pt x="492" y="224"/>
                </a:lnTo>
                <a:lnTo>
                  <a:pt x="514" y="268"/>
                </a:lnTo>
                <a:lnTo>
                  <a:pt x="532" y="312"/>
                </a:lnTo>
                <a:lnTo>
                  <a:pt x="546" y="360"/>
                </a:lnTo>
                <a:lnTo>
                  <a:pt x="556" y="410"/>
                </a:lnTo>
                <a:lnTo>
                  <a:pt x="560" y="436"/>
                </a:lnTo>
                <a:lnTo>
                  <a:pt x="562" y="460"/>
                </a:lnTo>
                <a:lnTo>
                  <a:pt x="562" y="460"/>
                </a:lnTo>
                <a:lnTo>
                  <a:pt x="524" y="472"/>
                </a:lnTo>
                <a:lnTo>
                  <a:pt x="486" y="482"/>
                </a:lnTo>
                <a:lnTo>
                  <a:pt x="446" y="486"/>
                </a:lnTo>
                <a:lnTo>
                  <a:pt x="406" y="488"/>
                </a:lnTo>
                <a:close/>
              </a:path>
            </a:pathLst>
          </a:custGeom>
          <a:solidFill>
            <a:srgbClr val="E9C5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7" name="Freeform 32"/>
          <p:cNvSpPr>
            <a:spLocks/>
          </p:cNvSpPr>
          <p:nvPr/>
        </p:nvSpPr>
        <p:spPr bwMode="auto">
          <a:xfrm>
            <a:off x="3278188" y="2633663"/>
            <a:ext cx="892175" cy="774700"/>
          </a:xfrm>
          <a:custGeom>
            <a:avLst/>
            <a:gdLst>
              <a:gd name="T0" fmla="*/ 406 w 562"/>
              <a:gd name="T1" fmla="*/ 488 h 488"/>
              <a:gd name="T2" fmla="*/ 406 w 562"/>
              <a:gd name="T3" fmla="*/ 488 h 488"/>
              <a:gd name="T4" fmla="*/ 360 w 562"/>
              <a:gd name="T5" fmla="*/ 486 h 488"/>
              <a:gd name="T6" fmla="*/ 314 w 562"/>
              <a:gd name="T7" fmla="*/ 480 h 488"/>
              <a:gd name="T8" fmla="*/ 272 w 562"/>
              <a:gd name="T9" fmla="*/ 468 h 488"/>
              <a:gd name="T10" fmla="*/ 230 w 562"/>
              <a:gd name="T11" fmla="*/ 454 h 488"/>
              <a:gd name="T12" fmla="*/ 190 w 562"/>
              <a:gd name="T13" fmla="*/ 434 h 488"/>
              <a:gd name="T14" fmla="*/ 154 w 562"/>
              <a:gd name="T15" fmla="*/ 412 h 488"/>
              <a:gd name="T16" fmla="*/ 120 w 562"/>
              <a:gd name="T17" fmla="*/ 388 h 488"/>
              <a:gd name="T18" fmla="*/ 88 w 562"/>
              <a:gd name="T19" fmla="*/ 358 h 488"/>
              <a:gd name="T20" fmla="*/ 88 w 562"/>
              <a:gd name="T21" fmla="*/ 358 h 488"/>
              <a:gd name="T22" fmla="*/ 62 w 562"/>
              <a:gd name="T23" fmla="*/ 330 h 488"/>
              <a:gd name="T24" fmla="*/ 38 w 562"/>
              <a:gd name="T25" fmla="*/ 300 h 488"/>
              <a:gd name="T26" fmla="*/ 18 w 562"/>
              <a:gd name="T27" fmla="*/ 270 h 488"/>
              <a:gd name="T28" fmla="*/ 0 w 562"/>
              <a:gd name="T29" fmla="*/ 236 h 488"/>
              <a:gd name="T30" fmla="*/ 0 w 562"/>
              <a:gd name="T31" fmla="*/ 236 h 488"/>
              <a:gd name="T32" fmla="*/ 22 w 562"/>
              <a:gd name="T33" fmla="*/ 228 h 488"/>
              <a:gd name="T34" fmla="*/ 44 w 562"/>
              <a:gd name="T35" fmla="*/ 220 h 488"/>
              <a:gd name="T36" fmla="*/ 66 w 562"/>
              <a:gd name="T37" fmla="*/ 212 h 488"/>
              <a:gd name="T38" fmla="*/ 88 w 562"/>
              <a:gd name="T39" fmla="*/ 200 h 488"/>
              <a:gd name="T40" fmla="*/ 108 w 562"/>
              <a:gd name="T41" fmla="*/ 188 h 488"/>
              <a:gd name="T42" fmla="*/ 126 w 562"/>
              <a:gd name="T43" fmla="*/ 174 h 488"/>
              <a:gd name="T44" fmla="*/ 144 w 562"/>
              <a:gd name="T45" fmla="*/ 160 h 488"/>
              <a:gd name="T46" fmla="*/ 162 w 562"/>
              <a:gd name="T47" fmla="*/ 144 h 488"/>
              <a:gd name="T48" fmla="*/ 162 w 562"/>
              <a:gd name="T49" fmla="*/ 144 h 488"/>
              <a:gd name="T50" fmla="*/ 178 w 562"/>
              <a:gd name="T51" fmla="*/ 130 h 488"/>
              <a:gd name="T52" fmla="*/ 192 w 562"/>
              <a:gd name="T53" fmla="*/ 114 h 488"/>
              <a:gd name="T54" fmla="*/ 204 w 562"/>
              <a:gd name="T55" fmla="*/ 96 h 488"/>
              <a:gd name="T56" fmla="*/ 216 w 562"/>
              <a:gd name="T57" fmla="*/ 78 h 488"/>
              <a:gd name="T58" fmla="*/ 226 w 562"/>
              <a:gd name="T59" fmla="*/ 60 h 488"/>
              <a:gd name="T60" fmla="*/ 236 w 562"/>
              <a:gd name="T61" fmla="*/ 42 h 488"/>
              <a:gd name="T62" fmla="*/ 246 w 562"/>
              <a:gd name="T63" fmla="*/ 22 h 488"/>
              <a:gd name="T64" fmla="*/ 252 w 562"/>
              <a:gd name="T65" fmla="*/ 0 h 488"/>
              <a:gd name="T66" fmla="*/ 252 w 562"/>
              <a:gd name="T67" fmla="*/ 0 h 488"/>
              <a:gd name="T68" fmla="*/ 294 w 562"/>
              <a:gd name="T69" fmla="*/ 22 h 488"/>
              <a:gd name="T70" fmla="*/ 334 w 562"/>
              <a:gd name="T71" fmla="*/ 48 h 488"/>
              <a:gd name="T72" fmla="*/ 370 w 562"/>
              <a:gd name="T73" fmla="*/ 76 h 488"/>
              <a:gd name="T74" fmla="*/ 404 w 562"/>
              <a:gd name="T75" fmla="*/ 108 h 488"/>
              <a:gd name="T76" fmla="*/ 404 w 562"/>
              <a:gd name="T77" fmla="*/ 108 h 488"/>
              <a:gd name="T78" fmla="*/ 438 w 562"/>
              <a:gd name="T79" fmla="*/ 144 h 488"/>
              <a:gd name="T80" fmla="*/ 466 w 562"/>
              <a:gd name="T81" fmla="*/ 182 h 488"/>
              <a:gd name="T82" fmla="*/ 492 w 562"/>
              <a:gd name="T83" fmla="*/ 224 h 488"/>
              <a:gd name="T84" fmla="*/ 514 w 562"/>
              <a:gd name="T85" fmla="*/ 268 h 488"/>
              <a:gd name="T86" fmla="*/ 532 w 562"/>
              <a:gd name="T87" fmla="*/ 312 h 488"/>
              <a:gd name="T88" fmla="*/ 546 w 562"/>
              <a:gd name="T89" fmla="*/ 360 h 488"/>
              <a:gd name="T90" fmla="*/ 556 w 562"/>
              <a:gd name="T91" fmla="*/ 410 h 488"/>
              <a:gd name="T92" fmla="*/ 560 w 562"/>
              <a:gd name="T93" fmla="*/ 436 h 488"/>
              <a:gd name="T94" fmla="*/ 562 w 562"/>
              <a:gd name="T95" fmla="*/ 460 h 488"/>
              <a:gd name="T96" fmla="*/ 562 w 562"/>
              <a:gd name="T97" fmla="*/ 460 h 488"/>
              <a:gd name="T98" fmla="*/ 524 w 562"/>
              <a:gd name="T99" fmla="*/ 472 h 488"/>
              <a:gd name="T100" fmla="*/ 486 w 562"/>
              <a:gd name="T101" fmla="*/ 482 h 488"/>
              <a:gd name="T102" fmla="*/ 446 w 562"/>
              <a:gd name="T103" fmla="*/ 486 h 488"/>
              <a:gd name="T104" fmla="*/ 406 w 562"/>
              <a:gd name="T105" fmla="*/ 488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62" h="488">
                <a:moveTo>
                  <a:pt x="406" y="488"/>
                </a:moveTo>
                <a:lnTo>
                  <a:pt x="406" y="488"/>
                </a:lnTo>
                <a:lnTo>
                  <a:pt x="360" y="486"/>
                </a:lnTo>
                <a:lnTo>
                  <a:pt x="314" y="480"/>
                </a:lnTo>
                <a:lnTo>
                  <a:pt x="272" y="468"/>
                </a:lnTo>
                <a:lnTo>
                  <a:pt x="230" y="454"/>
                </a:lnTo>
                <a:lnTo>
                  <a:pt x="190" y="434"/>
                </a:lnTo>
                <a:lnTo>
                  <a:pt x="154" y="412"/>
                </a:lnTo>
                <a:lnTo>
                  <a:pt x="120" y="388"/>
                </a:lnTo>
                <a:lnTo>
                  <a:pt x="88" y="358"/>
                </a:lnTo>
                <a:lnTo>
                  <a:pt x="88" y="358"/>
                </a:lnTo>
                <a:lnTo>
                  <a:pt x="62" y="330"/>
                </a:lnTo>
                <a:lnTo>
                  <a:pt x="38" y="300"/>
                </a:lnTo>
                <a:lnTo>
                  <a:pt x="18" y="270"/>
                </a:lnTo>
                <a:lnTo>
                  <a:pt x="0" y="236"/>
                </a:lnTo>
                <a:lnTo>
                  <a:pt x="0" y="236"/>
                </a:lnTo>
                <a:lnTo>
                  <a:pt x="22" y="228"/>
                </a:lnTo>
                <a:lnTo>
                  <a:pt x="44" y="220"/>
                </a:lnTo>
                <a:lnTo>
                  <a:pt x="66" y="212"/>
                </a:lnTo>
                <a:lnTo>
                  <a:pt x="88" y="200"/>
                </a:lnTo>
                <a:lnTo>
                  <a:pt x="108" y="188"/>
                </a:lnTo>
                <a:lnTo>
                  <a:pt x="126" y="174"/>
                </a:lnTo>
                <a:lnTo>
                  <a:pt x="144" y="160"/>
                </a:lnTo>
                <a:lnTo>
                  <a:pt x="162" y="144"/>
                </a:lnTo>
                <a:lnTo>
                  <a:pt x="162" y="144"/>
                </a:lnTo>
                <a:lnTo>
                  <a:pt x="178" y="130"/>
                </a:lnTo>
                <a:lnTo>
                  <a:pt x="192" y="114"/>
                </a:lnTo>
                <a:lnTo>
                  <a:pt x="204" y="96"/>
                </a:lnTo>
                <a:lnTo>
                  <a:pt x="216" y="78"/>
                </a:lnTo>
                <a:lnTo>
                  <a:pt x="226" y="60"/>
                </a:lnTo>
                <a:lnTo>
                  <a:pt x="236" y="42"/>
                </a:lnTo>
                <a:lnTo>
                  <a:pt x="246" y="22"/>
                </a:lnTo>
                <a:lnTo>
                  <a:pt x="252" y="0"/>
                </a:lnTo>
                <a:lnTo>
                  <a:pt x="252" y="0"/>
                </a:lnTo>
                <a:lnTo>
                  <a:pt x="294" y="22"/>
                </a:lnTo>
                <a:lnTo>
                  <a:pt x="334" y="48"/>
                </a:lnTo>
                <a:lnTo>
                  <a:pt x="370" y="76"/>
                </a:lnTo>
                <a:lnTo>
                  <a:pt x="404" y="108"/>
                </a:lnTo>
                <a:lnTo>
                  <a:pt x="404" y="108"/>
                </a:lnTo>
                <a:lnTo>
                  <a:pt x="438" y="144"/>
                </a:lnTo>
                <a:lnTo>
                  <a:pt x="466" y="182"/>
                </a:lnTo>
                <a:lnTo>
                  <a:pt x="492" y="224"/>
                </a:lnTo>
                <a:lnTo>
                  <a:pt x="514" y="268"/>
                </a:lnTo>
                <a:lnTo>
                  <a:pt x="532" y="312"/>
                </a:lnTo>
                <a:lnTo>
                  <a:pt x="546" y="360"/>
                </a:lnTo>
                <a:lnTo>
                  <a:pt x="556" y="410"/>
                </a:lnTo>
                <a:lnTo>
                  <a:pt x="560" y="436"/>
                </a:lnTo>
                <a:lnTo>
                  <a:pt x="562" y="460"/>
                </a:lnTo>
                <a:lnTo>
                  <a:pt x="562" y="460"/>
                </a:lnTo>
                <a:lnTo>
                  <a:pt x="524" y="472"/>
                </a:lnTo>
                <a:lnTo>
                  <a:pt x="486" y="482"/>
                </a:lnTo>
                <a:lnTo>
                  <a:pt x="446" y="486"/>
                </a:lnTo>
                <a:lnTo>
                  <a:pt x="406" y="4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8" name="Freeform 33"/>
          <p:cNvSpPr>
            <a:spLocks/>
          </p:cNvSpPr>
          <p:nvPr/>
        </p:nvSpPr>
        <p:spPr bwMode="auto">
          <a:xfrm>
            <a:off x="3208338" y="2554288"/>
            <a:ext cx="463550" cy="447675"/>
          </a:xfrm>
          <a:custGeom>
            <a:avLst/>
            <a:gdLst>
              <a:gd name="T0" fmla="*/ 42 w 292"/>
              <a:gd name="T1" fmla="*/ 282 h 282"/>
              <a:gd name="T2" fmla="*/ 42 w 292"/>
              <a:gd name="T3" fmla="*/ 282 h 282"/>
              <a:gd name="T4" fmla="*/ 32 w 292"/>
              <a:gd name="T5" fmla="*/ 260 h 282"/>
              <a:gd name="T6" fmla="*/ 24 w 292"/>
              <a:gd name="T7" fmla="*/ 238 h 282"/>
              <a:gd name="T8" fmla="*/ 16 w 292"/>
              <a:gd name="T9" fmla="*/ 216 h 282"/>
              <a:gd name="T10" fmla="*/ 10 w 292"/>
              <a:gd name="T11" fmla="*/ 192 h 282"/>
              <a:gd name="T12" fmla="*/ 6 w 292"/>
              <a:gd name="T13" fmla="*/ 168 h 282"/>
              <a:gd name="T14" fmla="*/ 2 w 292"/>
              <a:gd name="T15" fmla="*/ 144 h 282"/>
              <a:gd name="T16" fmla="*/ 0 w 292"/>
              <a:gd name="T17" fmla="*/ 120 h 282"/>
              <a:gd name="T18" fmla="*/ 0 w 292"/>
              <a:gd name="T19" fmla="*/ 94 h 282"/>
              <a:gd name="T20" fmla="*/ 0 w 292"/>
              <a:gd name="T21" fmla="*/ 94 h 282"/>
              <a:gd name="T22" fmla="*/ 2 w 292"/>
              <a:gd name="T23" fmla="*/ 48 h 282"/>
              <a:gd name="T24" fmla="*/ 8 w 292"/>
              <a:gd name="T25" fmla="*/ 4 h 282"/>
              <a:gd name="T26" fmla="*/ 8 w 292"/>
              <a:gd name="T27" fmla="*/ 4 h 282"/>
              <a:gd name="T28" fmla="*/ 40 w 292"/>
              <a:gd name="T29" fmla="*/ 2 h 282"/>
              <a:gd name="T30" fmla="*/ 70 w 292"/>
              <a:gd name="T31" fmla="*/ 0 h 282"/>
              <a:gd name="T32" fmla="*/ 70 w 292"/>
              <a:gd name="T33" fmla="*/ 0 h 282"/>
              <a:gd name="T34" fmla="*/ 100 w 292"/>
              <a:gd name="T35" fmla="*/ 2 h 282"/>
              <a:gd name="T36" fmla="*/ 128 w 292"/>
              <a:gd name="T37" fmla="*/ 4 h 282"/>
              <a:gd name="T38" fmla="*/ 158 w 292"/>
              <a:gd name="T39" fmla="*/ 8 h 282"/>
              <a:gd name="T40" fmla="*/ 186 w 292"/>
              <a:gd name="T41" fmla="*/ 14 h 282"/>
              <a:gd name="T42" fmla="*/ 214 w 292"/>
              <a:gd name="T43" fmla="*/ 20 h 282"/>
              <a:gd name="T44" fmla="*/ 240 w 292"/>
              <a:gd name="T45" fmla="*/ 28 h 282"/>
              <a:gd name="T46" fmla="*/ 268 w 292"/>
              <a:gd name="T47" fmla="*/ 38 h 282"/>
              <a:gd name="T48" fmla="*/ 292 w 292"/>
              <a:gd name="T49" fmla="*/ 50 h 282"/>
              <a:gd name="T50" fmla="*/ 292 w 292"/>
              <a:gd name="T51" fmla="*/ 50 h 282"/>
              <a:gd name="T52" fmla="*/ 286 w 292"/>
              <a:gd name="T53" fmla="*/ 70 h 282"/>
              <a:gd name="T54" fmla="*/ 278 w 292"/>
              <a:gd name="T55" fmla="*/ 90 h 282"/>
              <a:gd name="T56" fmla="*/ 268 w 292"/>
              <a:gd name="T57" fmla="*/ 108 h 282"/>
              <a:gd name="T58" fmla="*/ 256 w 292"/>
              <a:gd name="T59" fmla="*/ 126 h 282"/>
              <a:gd name="T60" fmla="*/ 244 w 292"/>
              <a:gd name="T61" fmla="*/ 144 h 282"/>
              <a:gd name="T62" fmla="*/ 232 w 292"/>
              <a:gd name="T63" fmla="*/ 160 h 282"/>
              <a:gd name="T64" fmla="*/ 218 w 292"/>
              <a:gd name="T65" fmla="*/ 176 h 282"/>
              <a:gd name="T66" fmla="*/ 204 w 292"/>
              <a:gd name="T67" fmla="*/ 192 h 282"/>
              <a:gd name="T68" fmla="*/ 204 w 292"/>
              <a:gd name="T69" fmla="*/ 192 h 282"/>
              <a:gd name="T70" fmla="*/ 186 w 292"/>
              <a:gd name="T71" fmla="*/ 208 h 282"/>
              <a:gd name="T72" fmla="*/ 168 w 292"/>
              <a:gd name="T73" fmla="*/ 222 h 282"/>
              <a:gd name="T74" fmla="*/ 150 w 292"/>
              <a:gd name="T75" fmla="*/ 234 h 282"/>
              <a:gd name="T76" fmla="*/ 130 w 292"/>
              <a:gd name="T77" fmla="*/ 246 h 282"/>
              <a:gd name="T78" fmla="*/ 108 w 292"/>
              <a:gd name="T79" fmla="*/ 258 h 282"/>
              <a:gd name="T80" fmla="*/ 86 w 292"/>
              <a:gd name="T81" fmla="*/ 268 h 282"/>
              <a:gd name="T82" fmla="*/ 64 w 292"/>
              <a:gd name="T83" fmla="*/ 276 h 282"/>
              <a:gd name="T84" fmla="*/ 42 w 292"/>
              <a:gd name="T85" fmla="*/ 28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2" h="282">
                <a:moveTo>
                  <a:pt x="42" y="282"/>
                </a:moveTo>
                <a:lnTo>
                  <a:pt x="42" y="282"/>
                </a:lnTo>
                <a:lnTo>
                  <a:pt x="32" y="260"/>
                </a:lnTo>
                <a:lnTo>
                  <a:pt x="24" y="238"/>
                </a:lnTo>
                <a:lnTo>
                  <a:pt x="16" y="216"/>
                </a:lnTo>
                <a:lnTo>
                  <a:pt x="10" y="192"/>
                </a:lnTo>
                <a:lnTo>
                  <a:pt x="6" y="168"/>
                </a:lnTo>
                <a:lnTo>
                  <a:pt x="2" y="144"/>
                </a:lnTo>
                <a:lnTo>
                  <a:pt x="0" y="120"/>
                </a:lnTo>
                <a:lnTo>
                  <a:pt x="0" y="94"/>
                </a:lnTo>
                <a:lnTo>
                  <a:pt x="0" y="94"/>
                </a:lnTo>
                <a:lnTo>
                  <a:pt x="2" y="48"/>
                </a:lnTo>
                <a:lnTo>
                  <a:pt x="8" y="4"/>
                </a:lnTo>
                <a:lnTo>
                  <a:pt x="8" y="4"/>
                </a:lnTo>
                <a:lnTo>
                  <a:pt x="40" y="2"/>
                </a:lnTo>
                <a:lnTo>
                  <a:pt x="70" y="0"/>
                </a:lnTo>
                <a:lnTo>
                  <a:pt x="70" y="0"/>
                </a:lnTo>
                <a:lnTo>
                  <a:pt x="100" y="2"/>
                </a:lnTo>
                <a:lnTo>
                  <a:pt x="128" y="4"/>
                </a:lnTo>
                <a:lnTo>
                  <a:pt x="158" y="8"/>
                </a:lnTo>
                <a:lnTo>
                  <a:pt x="186" y="14"/>
                </a:lnTo>
                <a:lnTo>
                  <a:pt x="214" y="20"/>
                </a:lnTo>
                <a:lnTo>
                  <a:pt x="240" y="28"/>
                </a:lnTo>
                <a:lnTo>
                  <a:pt x="268" y="38"/>
                </a:lnTo>
                <a:lnTo>
                  <a:pt x="292" y="50"/>
                </a:lnTo>
                <a:lnTo>
                  <a:pt x="292" y="50"/>
                </a:lnTo>
                <a:lnTo>
                  <a:pt x="286" y="70"/>
                </a:lnTo>
                <a:lnTo>
                  <a:pt x="278" y="90"/>
                </a:lnTo>
                <a:lnTo>
                  <a:pt x="268" y="108"/>
                </a:lnTo>
                <a:lnTo>
                  <a:pt x="256" y="126"/>
                </a:lnTo>
                <a:lnTo>
                  <a:pt x="244" y="144"/>
                </a:lnTo>
                <a:lnTo>
                  <a:pt x="232" y="160"/>
                </a:lnTo>
                <a:lnTo>
                  <a:pt x="218" y="176"/>
                </a:lnTo>
                <a:lnTo>
                  <a:pt x="204" y="192"/>
                </a:lnTo>
                <a:lnTo>
                  <a:pt x="204" y="192"/>
                </a:lnTo>
                <a:lnTo>
                  <a:pt x="186" y="208"/>
                </a:lnTo>
                <a:lnTo>
                  <a:pt x="168" y="222"/>
                </a:lnTo>
                <a:lnTo>
                  <a:pt x="150" y="234"/>
                </a:lnTo>
                <a:lnTo>
                  <a:pt x="130" y="246"/>
                </a:lnTo>
                <a:lnTo>
                  <a:pt x="108" y="258"/>
                </a:lnTo>
                <a:lnTo>
                  <a:pt x="86" y="268"/>
                </a:lnTo>
                <a:lnTo>
                  <a:pt x="64" y="276"/>
                </a:lnTo>
                <a:lnTo>
                  <a:pt x="42" y="282"/>
                </a:lnTo>
                <a:close/>
              </a:path>
            </a:pathLst>
          </a:custGeom>
          <a:solidFill>
            <a:srgbClr val="E6C0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69" name="Freeform 34"/>
          <p:cNvSpPr>
            <a:spLocks/>
          </p:cNvSpPr>
          <p:nvPr/>
        </p:nvSpPr>
        <p:spPr bwMode="auto">
          <a:xfrm>
            <a:off x="3208338" y="2554288"/>
            <a:ext cx="463550" cy="447675"/>
          </a:xfrm>
          <a:custGeom>
            <a:avLst/>
            <a:gdLst>
              <a:gd name="T0" fmla="*/ 42 w 292"/>
              <a:gd name="T1" fmla="*/ 282 h 282"/>
              <a:gd name="T2" fmla="*/ 42 w 292"/>
              <a:gd name="T3" fmla="*/ 282 h 282"/>
              <a:gd name="T4" fmla="*/ 32 w 292"/>
              <a:gd name="T5" fmla="*/ 260 h 282"/>
              <a:gd name="T6" fmla="*/ 24 w 292"/>
              <a:gd name="T7" fmla="*/ 238 h 282"/>
              <a:gd name="T8" fmla="*/ 16 w 292"/>
              <a:gd name="T9" fmla="*/ 216 h 282"/>
              <a:gd name="T10" fmla="*/ 10 w 292"/>
              <a:gd name="T11" fmla="*/ 192 h 282"/>
              <a:gd name="T12" fmla="*/ 6 w 292"/>
              <a:gd name="T13" fmla="*/ 168 h 282"/>
              <a:gd name="T14" fmla="*/ 2 w 292"/>
              <a:gd name="T15" fmla="*/ 144 h 282"/>
              <a:gd name="T16" fmla="*/ 0 w 292"/>
              <a:gd name="T17" fmla="*/ 120 h 282"/>
              <a:gd name="T18" fmla="*/ 0 w 292"/>
              <a:gd name="T19" fmla="*/ 94 h 282"/>
              <a:gd name="T20" fmla="*/ 0 w 292"/>
              <a:gd name="T21" fmla="*/ 94 h 282"/>
              <a:gd name="T22" fmla="*/ 2 w 292"/>
              <a:gd name="T23" fmla="*/ 48 h 282"/>
              <a:gd name="T24" fmla="*/ 8 w 292"/>
              <a:gd name="T25" fmla="*/ 4 h 282"/>
              <a:gd name="T26" fmla="*/ 8 w 292"/>
              <a:gd name="T27" fmla="*/ 4 h 282"/>
              <a:gd name="T28" fmla="*/ 40 w 292"/>
              <a:gd name="T29" fmla="*/ 2 h 282"/>
              <a:gd name="T30" fmla="*/ 70 w 292"/>
              <a:gd name="T31" fmla="*/ 0 h 282"/>
              <a:gd name="T32" fmla="*/ 70 w 292"/>
              <a:gd name="T33" fmla="*/ 0 h 282"/>
              <a:gd name="T34" fmla="*/ 100 w 292"/>
              <a:gd name="T35" fmla="*/ 2 h 282"/>
              <a:gd name="T36" fmla="*/ 128 w 292"/>
              <a:gd name="T37" fmla="*/ 4 h 282"/>
              <a:gd name="T38" fmla="*/ 158 w 292"/>
              <a:gd name="T39" fmla="*/ 8 h 282"/>
              <a:gd name="T40" fmla="*/ 186 w 292"/>
              <a:gd name="T41" fmla="*/ 14 h 282"/>
              <a:gd name="T42" fmla="*/ 214 w 292"/>
              <a:gd name="T43" fmla="*/ 20 h 282"/>
              <a:gd name="T44" fmla="*/ 240 w 292"/>
              <a:gd name="T45" fmla="*/ 28 h 282"/>
              <a:gd name="T46" fmla="*/ 268 w 292"/>
              <a:gd name="T47" fmla="*/ 38 h 282"/>
              <a:gd name="T48" fmla="*/ 292 w 292"/>
              <a:gd name="T49" fmla="*/ 50 h 282"/>
              <a:gd name="T50" fmla="*/ 292 w 292"/>
              <a:gd name="T51" fmla="*/ 50 h 282"/>
              <a:gd name="T52" fmla="*/ 286 w 292"/>
              <a:gd name="T53" fmla="*/ 70 h 282"/>
              <a:gd name="T54" fmla="*/ 278 w 292"/>
              <a:gd name="T55" fmla="*/ 90 h 282"/>
              <a:gd name="T56" fmla="*/ 268 w 292"/>
              <a:gd name="T57" fmla="*/ 108 h 282"/>
              <a:gd name="T58" fmla="*/ 256 w 292"/>
              <a:gd name="T59" fmla="*/ 126 h 282"/>
              <a:gd name="T60" fmla="*/ 244 w 292"/>
              <a:gd name="T61" fmla="*/ 144 h 282"/>
              <a:gd name="T62" fmla="*/ 232 w 292"/>
              <a:gd name="T63" fmla="*/ 160 h 282"/>
              <a:gd name="T64" fmla="*/ 218 w 292"/>
              <a:gd name="T65" fmla="*/ 176 h 282"/>
              <a:gd name="T66" fmla="*/ 204 w 292"/>
              <a:gd name="T67" fmla="*/ 192 h 282"/>
              <a:gd name="T68" fmla="*/ 204 w 292"/>
              <a:gd name="T69" fmla="*/ 192 h 282"/>
              <a:gd name="T70" fmla="*/ 186 w 292"/>
              <a:gd name="T71" fmla="*/ 208 h 282"/>
              <a:gd name="T72" fmla="*/ 168 w 292"/>
              <a:gd name="T73" fmla="*/ 222 h 282"/>
              <a:gd name="T74" fmla="*/ 150 w 292"/>
              <a:gd name="T75" fmla="*/ 234 h 282"/>
              <a:gd name="T76" fmla="*/ 130 w 292"/>
              <a:gd name="T77" fmla="*/ 246 h 282"/>
              <a:gd name="T78" fmla="*/ 108 w 292"/>
              <a:gd name="T79" fmla="*/ 258 h 282"/>
              <a:gd name="T80" fmla="*/ 86 w 292"/>
              <a:gd name="T81" fmla="*/ 268 h 282"/>
              <a:gd name="T82" fmla="*/ 64 w 292"/>
              <a:gd name="T83" fmla="*/ 276 h 282"/>
              <a:gd name="T84" fmla="*/ 42 w 292"/>
              <a:gd name="T85" fmla="*/ 28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2" h="282">
                <a:moveTo>
                  <a:pt x="42" y="282"/>
                </a:moveTo>
                <a:lnTo>
                  <a:pt x="42" y="282"/>
                </a:lnTo>
                <a:lnTo>
                  <a:pt x="32" y="260"/>
                </a:lnTo>
                <a:lnTo>
                  <a:pt x="24" y="238"/>
                </a:lnTo>
                <a:lnTo>
                  <a:pt x="16" y="216"/>
                </a:lnTo>
                <a:lnTo>
                  <a:pt x="10" y="192"/>
                </a:lnTo>
                <a:lnTo>
                  <a:pt x="6" y="168"/>
                </a:lnTo>
                <a:lnTo>
                  <a:pt x="2" y="144"/>
                </a:lnTo>
                <a:lnTo>
                  <a:pt x="0" y="120"/>
                </a:lnTo>
                <a:lnTo>
                  <a:pt x="0" y="94"/>
                </a:lnTo>
                <a:lnTo>
                  <a:pt x="0" y="94"/>
                </a:lnTo>
                <a:lnTo>
                  <a:pt x="2" y="48"/>
                </a:lnTo>
                <a:lnTo>
                  <a:pt x="8" y="4"/>
                </a:lnTo>
                <a:lnTo>
                  <a:pt x="8" y="4"/>
                </a:lnTo>
                <a:lnTo>
                  <a:pt x="40" y="2"/>
                </a:lnTo>
                <a:lnTo>
                  <a:pt x="70" y="0"/>
                </a:lnTo>
                <a:lnTo>
                  <a:pt x="70" y="0"/>
                </a:lnTo>
                <a:lnTo>
                  <a:pt x="100" y="2"/>
                </a:lnTo>
                <a:lnTo>
                  <a:pt x="128" y="4"/>
                </a:lnTo>
                <a:lnTo>
                  <a:pt x="158" y="8"/>
                </a:lnTo>
                <a:lnTo>
                  <a:pt x="186" y="14"/>
                </a:lnTo>
                <a:lnTo>
                  <a:pt x="214" y="20"/>
                </a:lnTo>
                <a:lnTo>
                  <a:pt x="240" y="28"/>
                </a:lnTo>
                <a:lnTo>
                  <a:pt x="268" y="38"/>
                </a:lnTo>
                <a:lnTo>
                  <a:pt x="292" y="50"/>
                </a:lnTo>
                <a:lnTo>
                  <a:pt x="292" y="50"/>
                </a:lnTo>
                <a:lnTo>
                  <a:pt x="286" y="70"/>
                </a:lnTo>
                <a:lnTo>
                  <a:pt x="278" y="90"/>
                </a:lnTo>
                <a:lnTo>
                  <a:pt x="268" y="108"/>
                </a:lnTo>
                <a:lnTo>
                  <a:pt x="256" y="126"/>
                </a:lnTo>
                <a:lnTo>
                  <a:pt x="244" y="144"/>
                </a:lnTo>
                <a:lnTo>
                  <a:pt x="232" y="160"/>
                </a:lnTo>
                <a:lnTo>
                  <a:pt x="218" y="176"/>
                </a:lnTo>
                <a:lnTo>
                  <a:pt x="204" y="192"/>
                </a:lnTo>
                <a:lnTo>
                  <a:pt x="204" y="192"/>
                </a:lnTo>
                <a:lnTo>
                  <a:pt x="186" y="208"/>
                </a:lnTo>
                <a:lnTo>
                  <a:pt x="168" y="222"/>
                </a:lnTo>
                <a:lnTo>
                  <a:pt x="150" y="234"/>
                </a:lnTo>
                <a:lnTo>
                  <a:pt x="130" y="246"/>
                </a:lnTo>
                <a:lnTo>
                  <a:pt x="108" y="258"/>
                </a:lnTo>
                <a:lnTo>
                  <a:pt x="86" y="268"/>
                </a:lnTo>
                <a:lnTo>
                  <a:pt x="64" y="276"/>
                </a:lnTo>
                <a:lnTo>
                  <a:pt x="42" y="28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0" name="Freeform 35"/>
          <p:cNvSpPr>
            <a:spLocks/>
          </p:cNvSpPr>
          <p:nvPr/>
        </p:nvSpPr>
        <p:spPr bwMode="auto">
          <a:xfrm>
            <a:off x="3275013" y="2633663"/>
            <a:ext cx="403225" cy="374650"/>
          </a:xfrm>
          <a:custGeom>
            <a:avLst/>
            <a:gdLst>
              <a:gd name="T0" fmla="*/ 2 w 254"/>
              <a:gd name="T1" fmla="*/ 236 h 236"/>
              <a:gd name="T2" fmla="*/ 2 w 254"/>
              <a:gd name="T3" fmla="*/ 236 h 236"/>
              <a:gd name="T4" fmla="*/ 0 w 254"/>
              <a:gd name="T5" fmla="*/ 232 h 236"/>
              <a:gd name="T6" fmla="*/ 0 w 254"/>
              <a:gd name="T7" fmla="*/ 232 h 236"/>
              <a:gd name="T8" fmla="*/ 22 w 254"/>
              <a:gd name="T9" fmla="*/ 226 h 236"/>
              <a:gd name="T10" fmla="*/ 44 w 254"/>
              <a:gd name="T11" fmla="*/ 218 h 236"/>
              <a:gd name="T12" fmla="*/ 66 w 254"/>
              <a:gd name="T13" fmla="*/ 208 h 236"/>
              <a:gd name="T14" fmla="*/ 88 w 254"/>
              <a:gd name="T15" fmla="*/ 196 h 236"/>
              <a:gd name="T16" fmla="*/ 108 w 254"/>
              <a:gd name="T17" fmla="*/ 184 h 236"/>
              <a:gd name="T18" fmla="*/ 126 w 254"/>
              <a:gd name="T19" fmla="*/ 172 h 236"/>
              <a:gd name="T20" fmla="*/ 144 w 254"/>
              <a:gd name="T21" fmla="*/ 158 h 236"/>
              <a:gd name="T22" fmla="*/ 162 w 254"/>
              <a:gd name="T23" fmla="*/ 142 h 236"/>
              <a:gd name="T24" fmla="*/ 162 w 254"/>
              <a:gd name="T25" fmla="*/ 142 h 236"/>
              <a:gd name="T26" fmla="*/ 176 w 254"/>
              <a:gd name="T27" fmla="*/ 126 h 236"/>
              <a:gd name="T28" fmla="*/ 190 w 254"/>
              <a:gd name="T29" fmla="*/ 110 h 236"/>
              <a:gd name="T30" fmla="*/ 202 w 254"/>
              <a:gd name="T31" fmla="*/ 94 h 236"/>
              <a:gd name="T32" fmla="*/ 214 w 254"/>
              <a:gd name="T33" fmla="*/ 76 h 236"/>
              <a:gd name="T34" fmla="*/ 226 w 254"/>
              <a:gd name="T35" fmla="*/ 58 h 236"/>
              <a:gd name="T36" fmla="*/ 236 w 254"/>
              <a:gd name="T37" fmla="*/ 40 h 236"/>
              <a:gd name="T38" fmla="*/ 244 w 254"/>
              <a:gd name="T39" fmla="*/ 20 h 236"/>
              <a:gd name="T40" fmla="*/ 250 w 254"/>
              <a:gd name="T41" fmla="*/ 0 h 236"/>
              <a:gd name="T42" fmla="*/ 250 w 254"/>
              <a:gd name="T43" fmla="*/ 0 h 236"/>
              <a:gd name="T44" fmla="*/ 254 w 254"/>
              <a:gd name="T45" fmla="*/ 0 h 236"/>
              <a:gd name="T46" fmla="*/ 254 w 254"/>
              <a:gd name="T47" fmla="*/ 0 h 236"/>
              <a:gd name="T48" fmla="*/ 248 w 254"/>
              <a:gd name="T49" fmla="*/ 22 h 236"/>
              <a:gd name="T50" fmla="*/ 238 w 254"/>
              <a:gd name="T51" fmla="*/ 42 h 236"/>
              <a:gd name="T52" fmla="*/ 228 w 254"/>
              <a:gd name="T53" fmla="*/ 60 h 236"/>
              <a:gd name="T54" fmla="*/ 218 w 254"/>
              <a:gd name="T55" fmla="*/ 78 h 236"/>
              <a:gd name="T56" fmla="*/ 206 w 254"/>
              <a:gd name="T57" fmla="*/ 96 h 236"/>
              <a:gd name="T58" fmla="*/ 194 w 254"/>
              <a:gd name="T59" fmla="*/ 114 h 236"/>
              <a:gd name="T60" fmla="*/ 180 w 254"/>
              <a:gd name="T61" fmla="*/ 130 h 236"/>
              <a:gd name="T62" fmla="*/ 164 w 254"/>
              <a:gd name="T63" fmla="*/ 144 h 236"/>
              <a:gd name="T64" fmla="*/ 164 w 254"/>
              <a:gd name="T65" fmla="*/ 144 h 236"/>
              <a:gd name="T66" fmla="*/ 146 w 254"/>
              <a:gd name="T67" fmla="*/ 160 h 236"/>
              <a:gd name="T68" fmla="*/ 128 w 254"/>
              <a:gd name="T69" fmla="*/ 174 h 236"/>
              <a:gd name="T70" fmla="*/ 110 w 254"/>
              <a:gd name="T71" fmla="*/ 188 h 236"/>
              <a:gd name="T72" fmla="*/ 90 w 254"/>
              <a:gd name="T73" fmla="*/ 200 h 236"/>
              <a:gd name="T74" fmla="*/ 68 w 254"/>
              <a:gd name="T75" fmla="*/ 212 h 236"/>
              <a:gd name="T76" fmla="*/ 46 w 254"/>
              <a:gd name="T77" fmla="*/ 220 h 236"/>
              <a:gd name="T78" fmla="*/ 24 w 254"/>
              <a:gd name="T79" fmla="*/ 228 h 236"/>
              <a:gd name="T80" fmla="*/ 2 w 254"/>
              <a:gd name="T81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4" h="236">
                <a:moveTo>
                  <a:pt x="2" y="236"/>
                </a:moveTo>
                <a:lnTo>
                  <a:pt x="2" y="236"/>
                </a:lnTo>
                <a:lnTo>
                  <a:pt x="0" y="232"/>
                </a:lnTo>
                <a:lnTo>
                  <a:pt x="0" y="232"/>
                </a:lnTo>
                <a:lnTo>
                  <a:pt x="22" y="226"/>
                </a:lnTo>
                <a:lnTo>
                  <a:pt x="44" y="218"/>
                </a:lnTo>
                <a:lnTo>
                  <a:pt x="66" y="208"/>
                </a:lnTo>
                <a:lnTo>
                  <a:pt x="88" y="196"/>
                </a:lnTo>
                <a:lnTo>
                  <a:pt x="108" y="184"/>
                </a:lnTo>
                <a:lnTo>
                  <a:pt x="126" y="172"/>
                </a:lnTo>
                <a:lnTo>
                  <a:pt x="144" y="158"/>
                </a:lnTo>
                <a:lnTo>
                  <a:pt x="162" y="142"/>
                </a:lnTo>
                <a:lnTo>
                  <a:pt x="162" y="142"/>
                </a:lnTo>
                <a:lnTo>
                  <a:pt x="176" y="126"/>
                </a:lnTo>
                <a:lnTo>
                  <a:pt x="190" y="110"/>
                </a:lnTo>
                <a:lnTo>
                  <a:pt x="202" y="94"/>
                </a:lnTo>
                <a:lnTo>
                  <a:pt x="214" y="76"/>
                </a:lnTo>
                <a:lnTo>
                  <a:pt x="226" y="58"/>
                </a:lnTo>
                <a:lnTo>
                  <a:pt x="236" y="40"/>
                </a:lnTo>
                <a:lnTo>
                  <a:pt x="244" y="20"/>
                </a:lnTo>
                <a:lnTo>
                  <a:pt x="250" y="0"/>
                </a:lnTo>
                <a:lnTo>
                  <a:pt x="250" y="0"/>
                </a:lnTo>
                <a:lnTo>
                  <a:pt x="254" y="0"/>
                </a:lnTo>
                <a:lnTo>
                  <a:pt x="254" y="0"/>
                </a:lnTo>
                <a:lnTo>
                  <a:pt x="248" y="22"/>
                </a:lnTo>
                <a:lnTo>
                  <a:pt x="238" y="42"/>
                </a:lnTo>
                <a:lnTo>
                  <a:pt x="228" y="60"/>
                </a:lnTo>
                <a:lnTo>
                  <a:pt x="218" y="78"/>
                </a:lnTo>
                <a:lnTo>
                  <a:pt x="206" y="96"/>
                </a:lnTo>
                <a:lnTo>
                  <a:pt x="194" y="114"/>
                </a:lnTo>
                <a:lnTo>
                  <a:pt x="180" y="130"/>
                </a:lnTo>
                <a:lnTo>
                  <a:pt x="164" y="144"/>
                </a:lnTo>
                <a:lnTo>
                  <a:pt x="164" y="144"/>
                </a:lnTo>
                <a:lnTo>
                  <a:pt x="146" y="160"/>
                </a:lnTo>
                <a:lnTo>
                  <a:pt x="128" y="174"/>
                </a:lnTo>
                <a:lnTo>
                  <a:pt x="110" y="188"/>
                </a:lnTo>
                <a:lnTo>
                  <a:pt x="90" y="200"/>
                </a:lnTo>
                <a:lnTo>
                  <a:pt x="68" y="212"/>
                </a:lnTo>
                <a:lnTo>
                  <a:pt x="46" y="220"/>
                </a:lnTo>
                <a:lnTo>
                  <a:pt x="24" y="228"/>
                </a:lnTo>
                <a:lnTo>
                  <a:pt x="2" y="236"/>
                </a:lnTo>
                <a:close/>
              </a:path>
            </a:pathLst>
          </a:custGeom>
          <a:solidFill>
            <a:srgbClr val="E1B2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1" name="Freeform 36"/>
          <p:cNvSpPr>
            <a:spLocks/>
          </p:cNvSpPr>
          <p:nvPr/>
        </p:nvSpPr>
        <p:spPr bwMode="auto">
          <a:xfrm>
            <a:off x="3275013" y="2633663"/>
            <a:ext cx="403225" cy="374650"/>
          </a:xfrm>
          <a:custGeom>
            <a:avLst/>
            <a:gdLst>
              <a:gd name="T0" fmla="*/ 2 w 254"/>
              <a:gd name="T1" fmla="*/ 236 h 236"/>
              <a:gd name="T2" fmla="*/ 2 w 254"/>
              <a:gd name="T3" fmla="*/ 236 h 236"/>
              <a:gd name="T4" fmla="*/ 0 w 254"/>
              <a:gd name="T5" fmla="*/ 232 h 236"/>
              <a:gd name="T6" fmla="*/ 0 w 254"/>
              <a:gd name="T7" fmla="*/ 232 h 236"/>
              <a:gd name="T8" fmla="*/ 22 w 254"/>
              <a:gd name="T9" fmla="*/ 226 h 236"/>
              <a:gd name="T10" fmla="*/ 44 w 254"/>
              <a:gd name="T11" fmla="*/ 218 h 236"/>
              <a:gd name="T12" fmla="*/ 66 w 254"/>
              <a:gd name="T13" fmla="*/ 208 h 236"/>
              <a:gd name="T14" fmla="*/ 88 w 254"/>
              <a:gd name="T15" fmla="*/ 196 h 236"/>
              <a:gd name="T16" fmla="*/ 108 w 254"/>
              <a:gd name="T17" fmla="*/ 184 h 236"/>
              <a:gd name="T18" fmla="*/ 126 w 254"/>
              <a:gd name="T19" fmla="*/ 172 h 236"/>
              <a:gd name="T20" fmla="*/ 144 w 254"/>
              <a:gd name="T21" fmla="*/ 158 h 236"/>
              <a:gd name="T22" fmla="*/ 162 w 254"/>
              <a:gd name="T23" fmla="*/ 142 h 236"/>
              <a:gd name="T24" fmla="*/ 162 w 254"/>
              <a:gd name="T25" fmla="*/ 142 h 236"/>
              <a:gd name="T26" fmla="*/ 176 w 254"/>
              <a:gd name="T27" fmla="*/ 126 h 236"/>
              <a:gd name="T28" fmla="*/ 190 w 254"/>
              <a:gd name="T29" fmla="*/ 110 h 236"/>
              <a:gd name="T30" fmla="*/ 202 w 254"/>
              <a:gd name="T31" fmla="*/ 94 h 236"/>
              <a:gd name="T32" fmla="*/ 214 w 254"/>
              <a:gd name="T33" fmla="*/ 76 h 236"/>
              <a:gd name="T34" fmla="*/ 226 w 254"/>
              <a:gd name="T35" fmla="*/ 58 h 236"/>
              <a:gd name="T36" fmla="*/ 236 w 254"/>
              <a:gd name="T37" fmla="*/ 40 h 236"/>
              <a:gd name="T38" fmla="*/ 244 w 254"/>
              <a:gd name="T39" fmla="*/ 20 h 236"/>
              <a:gd name="T40" fmla="*/ 250 w 254"/>
              <a:gd name="T41" fmla="*/ 0 h 236"/>
              <a:gd name="T42" fmla="*/ 250 w 254"/>
              <a:gd name="T43" fmla="*/ 0 h 236"/>
              <a:gd name="T44" fmla="*/ 254 w 254"/>
              <a:gd name="T45" fmla="*/ 0 h 236"/>
              <a:gd name="T46" fmla="*/ 254 w 254"/>
              <a:gd name="T47" fmla="*/ 0 h 236"/>
              <a:gd name="T48" fmla="*/ 248 w 254"/>
              <a:gd name="T49" fmla="*/ 22 h 236"/>
              <a:gd name="T50" fmla="*/ 238 w 254"/>
              <a:gd name="T51" fmla="*/ 42 h 236"/>
              <a:gd name="T52" fmla="*/ 228 w 254"/>
              <a:gd name="T53" fmla="*/ 60 h 236"/>
              <a:gd name="T54" fmla="*/ 218 w 254"/>
              <a:gd name="T55" fmla="*/ 78 h 236"/>
              <a:gd name="T56" fmla="*/ 206 w 254"/>
              <a:gd name="T57" fmla="*/ 96 h 236"/>
              <a:gd name="T58" fmla="*/ 194 w 254"/>
              <a:gd name="T59" fmla="*/ 114 h 236"/>
              <a:gd name="T60" fmla="*/ 180 w 254"/>
              <a:gd name="T61" fmla="*/ 130 h 236"/>
              <a:gd name="T62" fmla="*/ 164 w 254"/>
              <a:gd name="T63" fmla="*/ 144 h 236"/>
              <a:gd name="T64" fmla="*/ 164 w 254"/>
              <a:gd name="T65" fmla="*/ 144 h 236"/>
              <a:gd name="T66" fmla="*/ 146 w 254"/>
              <a:gd name="T67" fmla="*/ 160 h 236"/>
              <a:gd name="T68" fmla="*/ 128 w 254"/>
              <a:gd name="T69" fmla="*/ 174 h 236"/>
              <a:gd name="T70" fmla="*/ 110 w 254"/>
              <a:gd name="T71" fmla="*/ 188 h 236"/>
              <a:gd name="T72" fmla="*/ 90 w 254"/>
              <a:gd name="T73" fmla="*/ 200 h 236"/>
              <a:gd name="T74" fmla="*/ 68 w 254"/>
              <a:gd name="T75" fmla="*/ 212 h 236"/>
              <a:gd name="T76" fmla="*/ 46 w 254"/>
              <a:gd name="T77" fmla="*/ 220 h 236"/>
              <a:gd name="T78" fmla="*/ 24 w 254"/>
              <a:gd name="T79" fmla="*/ 228 h 236"/>
              <a:gd name="T80" fmla="*/ 2 w 254"/>
              <a:gd name="T81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4" h="236">
                <a:moveTo>
                  <a:pt x="2" y="236"/>
                </a:moveTo>
                <a:lnTo>
                  <a:pt x="2" y="236"/>
                </a:lnTo>
                <a:lnTo>
                  <a:pt x="0" y="232"/>
                </a:lnTo>
                <a:lnTo>
                  <a:pt x="0" y="232"/>
                </a:lnTo>
                <a:lnTo>
                  <a:pt x="22" y="226"/>
                </a:lnTo>
                <a:lnTo>
                  <a:pt x="44" y="218"/>
                </a:lnTo>
                <a:lnTo>
                  <a:pt x="66" y="208"/>
                </a:lnTo>
                <a:lnTo>
                  <a:pt x="88" y="196"/>
                </a:lnTo>
                <a:lnTo>
                  <a:pt x="108" y="184"/>
                </a:lnTo>
                <a:lnTo>
                  <a:pt x="126" y="172"/>
                </a:lnTo>
                <a:lnTo>
                  <a:pt x="144" y="158"/>
                </a:lnTo>
                <a:lnTo>
                  <a:pt x="162" y="142"/>
                </a:lnTo>
                <a:lnTo>
                  <a:pt x="162" y="142"/>
                </a:lnTo>
                <a:lnTo>
                  <a:pt x="176" y="126"/>
                </a:lnTo>
                <a:lnTo>
                  <a:pt x="190" y="110"/>
                </a:lnTo>
                <a:lnTo>
                  <a:pt x="202" y="94"/>
                </a:lnTo>
                <a:lnTo>
                  <a:pt x="214" y="76"/>
                </a:lnTo>
                <a:lnTo>
                  <a:pt x="226" y="58"/>
                </a:lnTo>
                <a:lnTo>
                  <a:pt x="236" y="40"/>
                </a:lnTo>
                <a:lnTo>
                  <a:pt x="244" y="20"/>
                </a:lnTo>
                <a:lnTo>
                  <a:pt x="250" y="0"/>
                </a:lnTo>
                <a:lnTo>
                  <a:pt x="250" y="0"/>
                </a:lnTo>
                <a:lnTo>
                  <a:pt x="254" y="0"/>
                </a:lnTo>
                <a:lnTo>
                  <a:pt x="254" y="0"/>
                </a:lnTo>
                <a:lnTo>
                  <a:pt x="248" y="22"/>
                </a:lnTo>
                <a:lnTo>
                  <a:pt x="238" y="42"/>
                </a:lnTo>
                <a:lnTo>
                  <a:pt x="228" y="60"/>
                </a:lnTo>
                <a:lnTo>
                  <a:pt x="218" y="78"/>
                </a:lnTo>
                <a:lnTo>
                  <a:pt x="206" y="96"/>
                </a:lnTo>
                <a:lnTo>
                  <a:pt x="194" y="114"/>
                </a:lnTo>
                <a:lnTo>
                  <a:pt x="180" y="130"/>
                </a:lnTo>
                <a:lnTo>
                  <a:pt x="164" y="144"/>
                </a:lnTo>
                <a:lnTo>
                  <a:pt x="164" y="144"/>
                </a:lnTo>
                <a:lnTo>
                  <a:pt x="146" y="160"/>
                </a:lnTo>
                <a:lnTo>
                  <a:pt x="128" y="174"/>
                </a:lnTo>
                <a:lnTo>
                  <a:pt x="110" y="188"/>
                </a:lnTo>
                <a:lnTo>
                  <a:pt x="90" y="200"/>
                </a:lnTo>
                <a:lnTo>
                  <a:pt x="68" y="212"/>
                </a:lnTo>
                <a:lnTo>
                  <a:pt x="46" y="220"/>
                </a:lnTo>
                <a:lnTo>
                  <a:pt x="24" y="228"/>
                </a:lnTo>
                <a:lnTo>
                  <a:pt x="2" y="2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2" name="Freeform 37"/>
          <p:cNvSpPr>
            <a:spLocks/>
          </p:cNvSpPr>
          <p:nvPr/>
        </p:nvSpPr>
        <p:spPr bwMode="auto">
          <a:xfrm>
            <a:off x="3271838" y="3008313"/>
            <a:ext cx="898525" cy="406400"/>
          </a:xfrm>
          <a:custGeom>
            <a:avLst/>
            <a:gdLst>
              <a:gd name="T0" fmla="*/ 410 w 566"/>
              <a:gd name="T1" fmla="*/ 256 h 256"/>
              <a:gd name="T2" fmla="*/ 410 w 566"/>
              <a:gd name="T3" fmla="*/ 256 h 256"/>
              <a:gd name="T4" fmla="*/ 362 w 566"/>
              <a:gd name="T5" fmla="*/ 254 h 256"/>
              <a:gd name="T6" fmla="*/ 318 w 566"/>
              <a:gd name="T7" fmla="*/ 248 h 256"/>
              <a:gd name="T8" fmla="*/ 274 w 566"/>
              <a:gd name="T9" fmla="*/ 236 h 256"/>
              <a:gd name="T10" fmla="*/ 232 w 566"/>
              <a:gd name="T11" fmla="*/ 222 h 256"/>
              <a:gd name="T12" fmla="*/ 192 w 566"/>
              <a:gd name="T13" fmla="*/ 202 h 256"/>
              <a:gd name="T14" fmla="*/ 156 w 566"/>
              <a:gd name="T15" fmla="*/ 180 h 256"/>
              <a:gd name="T16" fmla="*/ 120 w 566"/>
              <a:gd name="T17" fmla="*/ 154 h 256"/>
              <a:gd name="T18" fmla="*/ 88 w 566"/>
              <a:gd name="T19" fmla="*/ 126 h 256"/>
              <a:gd name="T20" fmla="*/ 88 w 566"/>
              <a:gd name="T21" fmla="*/ 126 h 256"/>
              <a:gd name="T22" fmla="*/ 62 w 566"/>
              <a:gd name="T23" fmla="*/ 98 h 256"/>
              <a:gd name="T24" fmla="*/ 38 w 566"/>
              <a:gd name="T25" fmla="*/ 66 h 256"/>
              <a:gd name="T26" fmla="*/ 18 w 566"/>
              <a:gd name="T27" fmla="*/ 34 h 256"/>
              <a:gd name="T28" fmla="*/ 0 w 566"/>
              <a:gd name="T29" fmla="*/ 0 h 256"/>
              <a:gd name="T30" fmla="*/ 0 w 566"/>
              <a:gd name="T31" fmla="*/ 0 h 256"/>
              <a:gd name="T32" fmla="*/ 4 w 566"/>
              <a:gd name="T33" fmla="*/ 0 h 256"/>
              <a:gd name="T34" fmla="*/ 4 w 566"/>
              <a:gd name="T35" fmla="*/ 0 h 256"/>
              <a:gd name="T36" fmla="*/ 22 w 566"/>
              <a:gd name="T37" fmla="*/ 34 h 256"/>
              <a:gd name="T38" fmla="*/ 42 w 566"/>
              <a:gd name="T39" fmla="*/ 64 h 256"/>
              <a:gd name="T40" fmla="*/ 66 w 566"/>
              <a:gd name="T41" fmla="*/ 94 h 256"/>
              <a:gd name="T42" fmla="*/ 92 w 566"/>
              <a:gd name="T43" fmla="*/ 122 h 256"/>
              <a:gd name="T44" fmla="*/ 92 w 566"/>
              <a:gd name="T45" fmla="*/ 122 h 256"/>
              <a:gd name="T46" fmla="*/ 124 w 566"/>
              <a:gd name="T47" fmla="*/ 152 h 256"/>
              <a:gd name="T48" fmla="*/ 158 w 566"/>
              <a:gd name="T49" fmla="*/ 176 h 256"/>
              <a:gd name="T50" fmla="*/ 194 w 566"/>
              <a:gd name="T51" fmla="*/ 198 h 256"/>
              <a:gd name="T52" fmla="*/ 234 w 566"/>
              <a:gd name="T53" fmla="*/ 218 h 256"/>
              <a:gd name="T54" fmla="*/ 276 w 566"/>
              <a:gd name="T55" fmla="*/ 232 h 256"/>
              <a:gd name="T56" fmla="*/ 318 w 566"/>
              <a:gd name="T57" fmla="*/ 244 h 256"/>
              <a:gd name="T58" fmla="*/ 364 w 566"/>
              <a:gd name="T59" fmla="*/ 250 h 256"/>
              <a:gd name="T60" fmla="*/ 410 w 566"/>
              <a:gd name="T61" fmla="*/ 252 h 256"/>
              <a:gd name="T62" fmla="*/ 410 w 566"/>
              <a:gd name="T63" fmla="*/ 252 h 256"/>
              <a:gd name="T64" fmla="*/ 450 w 566"/>
              <a:gd name="T65" fmla="*/ 250 h 256"/>
              <a:gd name="T66" fmla="*/ 490 w 566"/>
              <a:gd name="T67" fmla="*/ 246 h 256"/>
              <a:gd name="T68" fmla="*/ 528 w 566"/>
              <a:gd name="T69" fmla="*/ 236 h 256"/>
              <a:gd name="T70" fmla="*/ 566 w 566"/>
              <a:gd name="T71" fmla="*/ 224 h 256"/>
              <a:gd name="T72" fmla="*/ 566 w 566"/>
              <a:gd name="T73" fmla="*/ 224 h 256"/>
              <a:gd name="T74" fmla="*/ 566 w 566"/>
              <a:gd name="T75" fmla="*/ 230 h 256"/>
              <a:gd name="T76" fmla="*/ 566 w 566"/>
              <a:gd name="T77" fmla="*/ 230 h 256"/>
              <a:gd name="T78" fmla="*/ 528 w 566"/>
              <a:gd name="T79" fmla="*/ 240 h 256"/>
              <a:gd name="T80" fmla="*/ 490 w 566"/>
              <a:gd name="T81" fmla="*/ 250 h 256"/>
              <a:gd name="T82" fmla="*/ 450 w 566"/>
              <a:gd name="T83" fmla="*/ 254 h 256"/>
              <a:gd name="T84" fmla="*/ 410 w 566"/>
              <a:gd name="T8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66" h="256">
                <a:moveTo>
                  <a:pt x="410" y="256"/>
                </a:moveTo>
                <a:lnTo>
                  <a:pt x="410" y="256"/>
                </a:lnTo>
                <a:lnTo>
                  <a:pt x="362" y="254"/>
                </a:lnTo>
                <a:lnTo>
                  <a:pt x="318" y="248"/>
                </a:lnTo>
                <a:lnTo>
                  <a:pt x="274" y="236"/>
                </a:lnTo>
                <a:lnTo>
                  <a:pt x="232" y="222"/>
                </a:lnTo>
                <a:lnTo>
                  <a:pt x="192" y="202"/>
                </a:lnTo>
                <a:lnTo>
                  <a:pt x="156" y="180"/>
                </a:lnTo>
                <a:lnTo>
                  <a:pt x="120" y="154"/>
                </a:lnTo>
                <a:lnTo>
                  <a:pt x="88" y="126"/>
                </a:lnTo>
                <a:lnTo>
                  <a:pt x="88" y="126"/>
                </a:lnTo>
                <a:lnTo>
                  <a:pt x="62" y="98"/>
                </a:lnTo>
                <a:lnTo>
                  <a:pt x="38" y="66"/>
                </a:lnTo>
                <a:lnTo>
                  <a:pt x="18" y="3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22" y="34"/>
                </a:lnTo>
                <a:lnTo>
                  <a:pt x="42" y="64"/>
                </a:lnTo>
                <a:lnTo>
                  <a:pt x="66" y="94"/>
                </a:lnTo>
                <a:lnTo>
                  <a:pt x="92" y="122"/>
                </a:lnTo>
                <a:lnTo>
                  <a:pt x="92" y="122"/>
                </a:lnTo>
                <a:lnTo>
                  <a:pt x="124" y="152"/>
                </a:lnTo>
                <a:lnTo>
                  <a:pt x="158" y="176"/>
                </a:lnTo>
                <a:lnTo>
                  <a:pt x="194" y="198"/>
                </a:lnTo>
                <a:lnTo>
                  <a:pt x="234" y="218"/>
                </a:lnTo>
                <a:lnTo>
                  <a:pt x="276" y="232"/>
                </a:lnTo>
                <a:lnTo>
                  <a:pt x="318" y="244"/>
                </a:lnTo>
                <a:lnTo>
                  <a:pt x="364" y="250"/>
                </a:lnTo>
                <a:lnTo>
                  <a:pt x="410" y="252"/>
                </a:lnTo>
                <a:lnTo>
                  <a:pt x="410" y="252"/>
                </a:lnTo>
                <a:lnTo>
                  <a:pt x="450" y="250"/>
                </a:lnTo>
                <a:lnTo>
                  <a:pt x="490" y="246"/>
                </a:lnTo>
                <a:lnTo>
                  <a:pt x="528" y="236"/>
                </a:lnTo>
                <a:lnTo>
                  <a:pt x="566" y="224"/>
                </a:lnTo>
                <a:lnTo>
                  <a:pt x="566" y="224"/>
                </a:lnTo>
                <a:lnTo>
                  <a:pt x="566" y="230"/>
                </a:lnTo>
                <a:lnTo>
                  <a:pt x="566" y="230"/>
                </a:lnTo>
                <a:lnTo>
                  <a:pt x="528" y="240"/>
                </a:lnTo>
                <a:lnTo>
                  <a:pt x="490" y="250"/>
                </a:lnTo>
                <a:lnTo>
                  <a:pt x="450" y="254"/>
                </a:lnTo>
                <a:lnTo>
                  <a:pt x="410" y="256"/>
                </a:lnTo>
                <a:close/>
              </a:path>
            </a:pathLst>
          </a:custGeom>
          <a:solidFill>
            <a:srgbClr val="E0B0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3" name="Freeform 38"/>
          <p:cNvSpPr>
            <a:spLocks/>
          </p:cNvSpPr>
          <p:nvPr/>
        </p:nvSpPr>
        <p:spPr bwMode="auto">
          <a:xfrm>
            <a:off x="3271838" y="3008313"/>
            <a:ext cx="898525" cy="406400"/>
          </a:xfrm>
          <a:custGeom>
            <a:avLst/>
            <a:gdLst>
              <a:gd name="T0" fmla="*/ 410 w 566"/>
              <a:gd name="T1" fmla="*/ 256 h 256"/>
              <a:gd name="T2" fmla="*/ 410 w 566"/>
              <a:gd name="T3" fmla="*/ 256 h 256"/>
              <a:gd name="T4" fmla="*/ 362 w 566"/>
              <a:gd name="T5" fmla="*/ 254 h 256"/>
              <a:gd name="T6" fmla="*/ 318 w 566"/>
              <a:gd name="T7" fmla="*/ 248 h 256"/>
              <a:gd name="T8" fmla="*/ 274 w 566"/>
              <a:gd name="T9" fmla="*/ 236 h 256"/>
              <a:gd name="T10" fmla="*/ 232 w 566"/>
              <a:gd name="T11" fmla="*/ 222 h 256"/>
              <a:gd name="T12" fmla="*/ 192 w 566"/>
              <a:gd name="T13" fmla="*/ 202 h 256"/>
              <a:gd name="T14" fmla="*/ 156 w 566"/>
              <a:gd name="T15" fmla="*/ 180 h 256"/>
              <a:gd name="T16" fmla="*/ 120 w 566"/>
              <a:gd name="T17" fmla="*/ 154 h 256"/>
              <a:gd name="T18" fmla="*/ 88 w 566"/>
              <a:gd name="T19" fmla="*/ 126 h 256"/>
              <a:gd name="T20" fmla="*/ 88 w 566"/>
              <a:gd name="T21" fmla="*/ 126 h 256"/>
              <a:gd name="T22" fmla="*/ 62 w 566"/>
              <a:gd name="T23" fmla="*/ 98 h 256"/>
              <a:gd name="T24" fmla="*/ 38 w 566"/>
              <a:gd name="T25" fmla="*/ 66 h 256"/>
              <a:gd name="T26" fmla="*/ 18 w 566"/>
              <a:gd name="T27" fmla="*/ 34 h 256"/>
              <a:gd name="T28" fmla="*/ 0 w 566"/>
              <a:gd name="T29" fmla="*/ 0 h 256"/>
              <a:gd name="T30" fmla="*/ 0 w 566"/>
              <a:gd name="T31" fmla="*/ 0 h 256"/>
              <a:gd name="T32" fmla="*/ 4 w 566"/>
              <a:gd name="T33" fmla="*/ 0 h 256"/>
              <a:gd name="T34" fmla="*/ 4 w 566"/>
              <a:gd name="T35" fmla="*/ 0 h 256"/>
              <a:gd name="T36" fmla="*/ 22 w 566"/>
              <a:gd name="T37" fmla="*/ 34 h 256"/>
              <a:gd name="T38" fmla="*/ 42 w 566"/>
              <a:gd name="T39" fmla="*/ 64 h 256"/>
              <a:gd name="T40" fmla="*/ 66 w 566"/>
              <a:gd name="T41" fmla="*/ 94 h 256"/>
              <a:gd name="T42" fmla="*/ 92 w 566"/>
              <a:gd name="T43" fmla="*/ 122 h 256"/>
              <a:gd name="T44" fmla="*/ 92 w 566"/>
              <a:gd name="T45" fmla="*/ 122 h 256"/>
              <a:gd name="T46" fmla="*/ 124 w 566"/>
              <a:gd name="T47" fmla="*/ 152 h 256"/>
              <a:gd name="T48" fmla="*/ 158 w 566"/>
              <a:gd name="T49" fmla="*/ 176 h 256"/>
              <a:gd name="T50" fmla="*/ 194 w 566"/>
              <a:gd name="T51" fmla="*/ 198 h 256"/>
              <a:gd name="T52" fmla="*/ 234 w 566"/>
              <a:gd name="T53" fmla="*/ 218 h 256"/>
              <a:gd name="T54" fmla="*/ 276 w 566"/>
              <a:gd name="T55" fmla="*/ 232 h 256"/>
              <a:gd name="T56" fmla="*/ 318 w 566"/>
              <a:gd name="T57" fmla="*/ 244 h 256"/>
              <a:gd name="T58" fmla="*/ 364 w 566"/>
              <a:gd name="T59" fmla="*/ 250 h 256"/>
              <a:gd name="T60" fmla="*/ 410 w 566"/>
              <a:gd name="T61" fmla="*/ 252 h 256"/>
              <a:gd name="T62" fmla="*/ 410 w 566"/>
              <a:gd name="T63" fmla="*/ 252 h 256"/>
              <a:gd name="T64" fmla="*/ 450 w 566"/>
              <a:gd name="T65" fmla="*/ 250 h 256"/>
              <a:gd name="T66" fmla="*/ 490 w 566"/>
              <a:gd name="T67" fmla="*/ 246 h 256"/>
              <a:gd name="T68" fmla="*/ 528 w 566"/>
              <a:gd name="T69" fmla="*/ 236 h 256"/>
              <a:gd name="T70" fmla="*/ 566 w 566"/>
              <a:gd name="T71" fmla="*/ 224 h 256"/>
              <a:gd name="T72" fmla="*/ 566 w 566"/>
              <a:gd name="T73" fmla="*/ 224 h 256"/>
              <a:gd name="T74" fmla="*/ 566 w 566"/>
              <a:gd name="T75" fmla="*/ 230 h 256"/>
              <a:gd name="T76" fmla="*/ 566 w 566"/>
              <a:gd name="T77" fmla="*/ 230 h 256"/>
              <a:gd name="T78" fmla="*/ 528 w 566"/>
              <a:gd name="T79" fmla="*/ 240 h 256"/>
              <a:gd name="T80" fmla="*/ 490 w 566"/>
              <a:gd name="T81" fmla="*/ 250 h 256"/>
              <a:gd name="T82" fmla="*/ 450 w 566"/>
              <a:gd name="T83" fmla="*/ 254 h 256"/>
              <a:gd name="T84" fmla="*/ 410 w 566"/>
              <a:gd name="T8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66" h="256">
                <a:moveTo>
                  <a:pt x="410" y="256"/>
                </a:moveTo>
                <a:lnTo>
                  <a:pt x="410" y="256"/>
                </a:lnTo>
                <a:lnTo>
                  <a:pt x="362" y="254"/>
                </a:lnTo>
                <a:lnTo>
                  <a:pt x="318" y="248"/>
                </a:lnTo>
                <a:lnTo>
                  <a:pt x="274" y="236"/>
                </a:lnTo>
                <a:lnTo>
                  <a:pt x="232" y="222"/>
                </a:lnTo>
                <a:lnTo>
                  <a:pt x="192" y="202"/>
                </a:lnTo>
                <a:lnTo>
                  <a:pt x="156" y="180"/>
                </a:lnTo>
                <a:lnTo>
                  <a:pt x="120" y="154"/>
                </a:lnTo>
                <a:lnTo>
                  <a:pt x="88" y="126"/>
                </a:lnTo>
                <a:lnTo>
                  <a:pt x="88" y="126"/>
                </a:lnTo>
                <a:lnTo>
                  <a:pt x="62" y="98"/>
                </a:lnTo>
                <a:lnTo>
                  <a:pt x="38" y="66"/>
                </a:lnTo>
                <a:lnTo>
                  <a:pt x="18" y="3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22" y="34"/>
                </a:lnTo>
                <a:lnTo>
                  <a:pt x="42" y="64"/>
                </a:lnTo>
                <a:lnTo>
                  <a:pt x="66" y="94"/>
                </a:lnTo>
                <a:lnTo>
                  <a:pt x="92" y="122"/>
                </a:lnTo>
                <a:lnTo>
                  <a:pt x="92" y="122"/>
                </a:lnTo>
                <a:lnTo>
                  <a:pt x="124" y="152"/>
                </a:lnTo>
                <a:lnTo>
                  <a:pt x="158" y="176"/>
                </a:lnTo>
                <a:lnTo>
                  <a:pt x="194" y="198"/>
                </a:lnTo>
                <a:lnTo>
                  <a:pt x="234" y="218"/>
                </a:lnTo>
                <a:lnTo>
                  <a:pt x="276" y="232"/>
                </a:lnTo>
                <a:lnTo>
                  <a:pt x="318" y="244"/>
                </a:lnTo>
                <a:lnTo>
                  <a:pt x="364" y="250"/>
                </a:lnTo>
                <a:lnTo>
                  <a:pt x="410" y="252"/>
                </a:lnTo>
                <a:lnTo>
                  <a:pt x="410" y="252"/>
                </a:lnTo>
                <a:lnTo>
                  <a:pt x="450" y="250"/>
                </a:lnTo>
                <a:lnTo>
                  <a:pt x="490" y="246"/>
                </a:lnTo>
                <a:lnTo>
                  <a:pt x="528" y="236"/>
                </a:lnTo>
                <a:lnTo>
                  <a:pt x="566" y="224"/>
                </a:lnTo>
                <a:lnTo>
                  <a:pt x="566" y="224"/>
                </a:lnTo>
                <a:lnTo>
                  <a:pt x="566" y="230"/>
                </a:lnTo>
                <a:lnTo>
                  <a:pt x="566" y="230"/>
                </a:lnTo>
                <a:lnTo>
                  <a:pt x="528" y="240"/>
                </a:lnTo>
                <a:lnTo>
                  <a:pt x="490" y="250"/>
                </a:lnTo>
                <a:lnTo>
                  <a:pt x="450" y="254"/>
                </a:lnTo>
                <a:lnTo>
                  <a:pt x="410" y="2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4" name="Freeform 39"/>
          <p:cNvSpPr>
            <a:spLocks/>
          </p:cNvSpPr>
          <p:nvPr/>
        </p:nvSpPr>
        <p:spPr bwMode="auto">
          <a:xfrm>
            <a:off x="3201988" y="2560638"/>
            <a:ext cx="73025" cy="441325"/>
          </a:xfrm>
          <a:custGeom>
            <a:avLst/>
            <a:gdLst>
              <a:gd name="T0" fmla="*/ 42 w 46"/>
              <a:gd name="T1" fmla="*/ 278 h 278"/>
              <a:gd name="T2" fmla="*/ 42 w 46"/>
              <a:gd name="T3" fmla="*/ 278 h 278"/>
              <a:gd name="T4" fmla="*/ 32 w 46"/>
              <a:gd name="T5" fmla="*/ 258 h 278"/>
              <a:gd name="T6" fmla="*/ 24 w 46"/>
              <a:gd name="T7" fmla="*/ 234 h 278"/>
              <a:gd name="T8" fmla="*/ 16 w 46"/>
              <a:gd name="T9" fmla="*/ 212 h 278"/>
              <a:gd name="T10" fmla="*/ 10 w 46"/>
              <a:gd name="T11" fmla="*/ 188 h 278"/>
              <a:gd name="T12" fmla="*/ 6 w 46"/>
              <a:gd name="T13" fmla="*/ 164 h 278"/>
              <a:gd name="T14" fmla="*/ 2 w 46"/>
              <a:gd name="T15" fmla="*/ 140 h 278"/>
              <a:gd name="T16" fmla="*/ 0 w 46"/>
              <a:gd name="T17" fmla="*/ 116 h 278"/>
              <a:gd name="T18" fmla="*/ 0 w 46"/>
              <a:gd name="T19" fmla="*/ 90 h 278"/>
              <a:gd name="T20" fmla="*/ 0 w 46"/>
              <a:gd name="T21" fmla="*/ 90 h 278"/>
              <a:gd name="T22" fmla="*/ 2 w 46"/>
              <a:gd name="T23" fmla="*/ 44 h 278"/>
              <a:gd name="T24" fmla="*/ 8 w 46"/>
              <a:gd name="T25" fmla="*/ 0 h 278"/>
              <a:gd name="T26" fmla="*/ 8 w 46"/>
              <a:gd name="T27" fmla="*/ 0 h 278"/>
              <a:gd name="T28" fmla="*/ 12 w 46"/>
              <a:gd name="T29" fmla="*/ 0 h 278"/>
              <a:gd name="T30" fmla="*/ 12 w 46"/>
              <a:gd name="T31" fmla="*/ 0 h 278"/>
              <a:gd name="T32" fmla="*/ 6 w 46"/>
              <a:gd name="T33" fmla="*/ 44 h 278"/>
              <a:gd name="T34" fmla="*/ 4 w 46"/>
              <a:gd name="T35" fmla="*/ 90 h 278"/>
              <a:gd name="T36" fmla="*/ 4 w 46"/>
              <a:gd name="T37" fmla="*/ 90 h 278"/>
              <a:gd name="T38" fmla="*/ 4 w 46"/>
              <a:gd name="T39" fmla="*/ 116 h 278"/>
              <a:gd name="T40" fmla="*/ 6 w 46"/>
              <a:gd name="T41" fmla="*/ 140 h 278"/>
              <a:gd name="T42" fmla="*/ 10 w 46"/>
              <a:gd name="T43" fmla="*/ 164 h 278"/>
              <a:gd name="T44" fmla="*/ 14 w 46"/>
              <a:gd name="T45" fmla="*/ 188 h 278"/>
              <a:gd name="T46" fmla="*/ 20 w 46"/>
              <a:gd name="T47" fmla="*/ 212 h 278"/>
              <a:gd name="T48" fmla="*/ 28 w 46"/>
              <a:gd name="T49" fmla="*/ 234 h 278"/>
              <a:gd name="T50" fmla="*/ 36 w 46"/>
              <a:gd name="T51" fmla="*/ 256 h 278"/>
              <a:gd name="T52" fmla="*/ 46 w 46"/>
              <a:gd name="T53" fmla="*/ 278 h 278"/>
              <a:gd name="T54" fmla="*/ 46 w 46"/>
              <a:gd name="T55" fmla="*/ 278 h 278"/>
              <a:gd name="T56" fmla="*/ 42 w 46"/>
              <a:gd name="T57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6" h="278">
                <a:moveTo>
                  <a:pt x="42" y="278"/>
                </a:moveTo>
                <a:lnTo>
                  <a:pt x="42" y="278"/>
                </a:lnTo>
                <a:lnTo>
                  <a:pt x="32" y="258"/>
                </a:lnTo>
                <a:lnTo>
                  <a:pt x="24" y="234"/>
                </a:lnTo>
                <a:lnTo>
                  <a:pt x="16" y="212"/>
                </a:lnTo>
                <a:lnTo>
                  <a:pt x="10" y="188"/>
                </a:lnTo>
                <a:lnTo>
                  <a:pt x="6" y="164"/>
                </a:lnTo>
                <a:lnTo>
                  <a:pt x="2" y="140"/>
                </a:lnTo>
                <a:lnTo>
                  <a:pt x="0" y="116"/>
                </a:lnTo>
                <a:lnTo>
                  <a:pt x="0" y="90"/>
                </a:lnTo>
                <a:lnTo>
                  <a:pt x="0" y="90"/>
                </a:lnTo>
                <a:lnTo>
                  <a:pt x="2" y="44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6" y="44"/>
                </a:lnTo>
                <a:lnTo>
                  <a:pt x="4" y="90"/>
                </a:lnTo>
                <a:lnTo>
                  <a:pt x="4" y="90"/>
                </a:lnTo>
                <a:lnTo>
                  <a:pt x="4" y="116"/>
                </a:lnTo>
                <a:lnTo>
                  <a:pt x="6" y="140"/>
                </a:lnTo>
                <a:lnTo>
                  <a:pt x="10" y="164"/>
                </a:lnTo>
                <a:lnTo>
                  <a:pt x="14" y="188"/>
                </a:lnTo>
                <a:lnTo>
                  <a:pt x="20" y="212"/>
                </a:lnTo>
                <a:lnTo>
                  <a:pt x="28" y="234"/>
                </a:lnTo>
                <a:lnTo>
                  <a:pt x="36" y="256"/>
                </a:lnTo>
                <a:lnTo>
                  <a:pt x="46" y="278"/>
                </a:lnTo>
                <a:lnTo>
                  <a:pt x="46" y="278"/>
                </a:lnTo>
                <a:lnTo>
                  <a:pt x="42" y="278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5" name="Freeform 40"/>
          <p:cNvSpPr>
            <a:spLocks/>
          </p:cNvSpPr>
          <p:nvPr/>
        </p:nvSpPr>
        <p:spPr bwMode="auto">
          <a:xfrm>
            <a:off x="3201988" y="2560638"/>
            <a:ext cx="73025" cy="441325"/>
          </a:xfrm>
          <a:custGeom>
            <a:avLst/>
            <a:gdLst>
              <a:gd name="T0" fmla="*/ 42 w 46"/>
              <a:gd name="T1" fmla="*/ 278 h 278"/>
              <a:gd name="T2" fmla="*/ 42 w 46"/>
              <a:gd name="T3" fmla="*/ 278 h 278"/>
              <a:gd name="T4" fmla="*/ 32 w 46"/>
              <a:gd name="T5" fmla="*/ 258 h 278"/>
              <a:gd name="T6" fmla="*/ 24 w 46"/>
              <a:gd name="T7" fmla="*/ 234 h 278"/>
              <a:gd name="T8" fmla="*/ 16 w 46"/>
              <a:gd name="T9" fmla="*/ 212 h 278"/>
              <a:gd name="T10" fmla="*/ 10 w 46"/>
              <a:gd name="T11" fmla="*/ 188 h 278"/>
              <a:gd name="T12" fmla="*/ 6 w 46"/>
              <a:gd name="T13" fmla="*/ 164 h 278"/>
              <a:gd name="T14" fmla="*/ 2 w 46"/>
              <a:gd name="T15" fmla="*/ 140 h 278"/>
              <a:gd name="T16" fmla="*/ 0 w 46"/>
              <a:gd name="T17" fmla="*/ 116 h 278"/>
              <a:gd name="T18" fmla="*/ 0 w 46"/>
              <a:gd name="T19" fmla="*/ 90 h 278"/>
              <a:gd name="T20" fmla="*/ 0 w 46"/>
              <a:gd name="T21" fmla="*/ 90 h 278"/>
              <a:gd name="T22" fmla="*/ 2 w 46"/>
              <a:gd name="T23" fmla="*/ 44 h 278"/>
              <a:gd name="T24" fmla="*/ 8 w 46"/>
              <a:gd name="T25" fmla="*/ 0 h 278"/>
              <a:gd name="T26" fmla="*/ 8 w 46"/>
              <a:gd name="T27" fmla="*/ 0 h 278"/>
              <a:gd name="T28" fmla="*/ 12 w 46"/>
              <a:gd name="T29" fmla="*/ 0 h 278"/>
              <a:gd name="T30" fmla="*/ 12 w 46"/>
              <a:gd name="T31" fmla="*/ 0 h 278"/>
              <a:gd name="T32" fmla="*/ 6 w 46"/>
              <a:gd name="T33" fmla="*/ 44 h 278"/>
              <a:gd name="T34" fmla="*/ 4 w 46"/>
              <a:gd name="T35" fmla="*/ 90 h 278"/>
              <a:gd name="T36" fmla="*/ 4 w 46"/>
              <a:gd name="T37" fmla="*/ 90 h 278"/>
              <a:gd name="T38" fmla="*/ 4 w 46"/>
              <a:gd name="T39" fmla="*/ 116 h 278"/>
              <a:gd name="T40" fmla="*/ 6 w 46"/>
              <a:gd name="T41" fmla="*/ 140 h 278"/>
              <a:gd name="T42" fmla="*/ 10 w 46"/>
              <a:gd name="T43" fmla="*/ 164 h 278"/>
              <a:gd name="T44" fmla="*/ 14 w 46"/>
              <a:gd name="T45" fmla="*/ 188 h 278"/>
              <a:gd name="T46" fmla="*/ 20 w 46"/>
              <a:gd name="T47" fmla="*/ 212 h 278"/>
              <a:gd name="T48" fmla="*/ 28 w 46"/>
              <a:gd name="T49" fmla="*/ 234 h 278"/>
              <a:gd name="T50" fmla="*/ 36 w 46"/>
              <a:gd name="T51" fmla="*/ 256 h 278"/>
              <a:gd name="T52" fmla="*/ 46 w 46"/>
              <a:gd name="T53" fmla="*/ 278 h 278"/>
              <a:gd name="T54" fmla="*/ 46 w 46"/>
              <a:gd name="T55" fmla="*/ 278 h 278"/>
              <a:gd name="T56" fmla="*/ 42 w 46"/>
              <a:gd name="T57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6" h="278">
                <a:moveTo>
                  <a:pt x="42" y="278"/>
                </a:moveTo>
                <a:lnTo>
                  <a:pt x="42" y="278"/>
                </a:lnTo>
                <a:lnTo>
                  <a:pt x="32" y="258"/>
                </a:lnTo>
                <a:lnTo>
                  <a:pt x="24" y="234"/>
                </a:lnTo>
                <a:lnTo>
                  <a:pt x="16" y="212"/>
                </a:lnTo>
                <a:lnTo>
                  <a:pt x="10" y="188"/>
                </a:lnTo>
                <a:lnTo>
                  <a:pt x="6" y="164"/>
                </a:lnTo>
                <a:lnTo>
                  <a:pt x="2" y="140"/>
                </a:lnTo>
                <a:lnTo>
                  <a:pt x="0" y="116"/>
                </a:lnTo>
                <a:lnTo>
                  <a:pt x="0" y="90"/>
                </a:lnTo>
                <a:lnTo>
                  <a:pt x="0" y="90"/>
                </a:lnTo>
                <a:lnTo>
                  <a:pt x="2" y="44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6" y="44"/>
                </a:lnTo>
                <a:lnTo>
                  <a:pt x="4" y="90"/>
                </a:lnTo>
                <a:lnTo>
                  <a:pt x="4" y="90"/>
                </a:lnTo>
                <a:lnTo>
                  <a:pt x="4" y="116"/>
                </a:lnTo>
                <a:lnTo>
                  <a:pt x="6" y="140"/>
                </a:lnTo>
                <a:lnTo>
                  <a:pt x="10" y="164"/>
                </a:lnTo>
                <a:lnTo>
                  <a:pt x="14" y="188"/>
                </a:lnTo>
                <a:lnTo>
                  <a:pt x="20" y="212"/>
                </a:lnTo>
                <a:lnTo>
                  <a:pt x="28" y="234"/>
                </a:lnTo>
                <a:lnTo>
                  <a:pt x="36" y="256"/>
                </a:lnTo>
                <a:lnTo>
                  <a:pt x="46" y="278"/>
                </a:lnTo>
                <a:lnTo>
                  <a:pt x="46" y="278"/>
                </a:lnTo>
                <a:lnTo>
                  <a:pt x="42" y="2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6" name="Freeform 41"/>
          <p:cNvSpPr>
            <a:spLocks/>
          </p:cNvSpPr>
          <p:nvPr/>
        </p:nvSpPr>
        <p:spPr bwMode="auto">
          <a:xfrm>
            <a:off x="3268663" y="3001963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  <a:close/>
              </a:path>
            </a:pathLst>
          </a:custGeom>
          <a:solidFill>
            <a:srgbClr val="8989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7" name="Freeform 42"/>
          <p:cNvSpPr>
            <a:spLocks/>
          </p:cNvSpPr>
          <p:nvPr/>
        </p:nvSpPr>
        <p:spPr bwMode="auto">
          <a:xfrm>
            <a:off x="3268663" y="3001963"/>
            <a:ext cx="9525" cy="6350"/>
          </a:xfrm>
          <a:custGeom>
            <a:avLst/>
            <a:gdLst>
              <a:gd name="T0" fmla="*/ 2 w 6"/>
              <a:gd name="T1" fmla="*/ 4 h 4"/>
              <a:gd name="T2" fmla="*/ 2 w 6"/>
              <a:gd name="T3" fmla="*/ 4 h 4"/>
              <a:gd name="T4" fmla="*/ 0 w 6"/>
              <a:gd name="T5" fmla="*/ 0 h 4"/>
              <a:gd name="T6" fmla="*/ 0 w 6"/>
              <a:gd name="T7" fmla="*/ 0 h 4"/>
              <a:gd name="T8" fmla="*/ 4 w 6"/>
              <a:gd name="T9" fmla="*/ 0 h 4"/>
              <a:gd name="T10" fmla="*/ 4 w 6"/>
              <a:gd name="T11" fmla="*/ 0 h 4"/>
              <a:gd name="T12" fmla="*/ 6 w 6"/>
              <a:gd name="T13" fmla="*/ 4 h 4"/>
              <a:gd name="T14" fmla="*/ 6 w 6"/>
              <a:gd name="T15" fmla="*/ 4 h 4"/>
              <a:gd name="T16" fmla="*/ 2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8" name="Freeform 43"/>
          <p:cNvSpPr>
            <a:spLocks noEditPoints="1"/>
          </p:cNvSpPr>
          <p:nvPr/>
        </p:nvSpPr>
        <p:spPr bwMode="auto">
          <a:xfrm>
            <a:off x="2462213" y="2830513"/>
            <a:ext cx="1714500" cy="1435100"/>
          </a:xfrm>
          <a:custGeom>
            <a:avLst/>
            <a:gdLst>
              <a:gd name="T0" fmla="*/ 540 w 1080"/>
              <a:gd name="T1" fmla="*/ 904 h 904"/>
              <a:gd name="T2" fmla="*/ 484 w 1080"/>
              <a:gd name="T3" fmla="*/ 900 h 904"/>
              <a:gd name="T4" fmla="*/ 406 w 1080"/>
              <a:gd name="T5" fmla="*/ 886 h 904"/>
              <a:gd name="T6" fmla="*/ 330 w 1080"/>
              <a:gd name="T7" fmla="*/ 860 h 904"/>
              <a:gd name="T8" fmla="*/ 260 w 1080"/>
              <a:gd name="T9" fmla="*/ 826 h 904"/>
              <a:gd name="T10" fmla="*/ 196 w 1080"/>
              <a:gd name="T11" fmla="*/ 780 h 904"/>
              <a:gd name="T12" fmla="*/ 140 w 1080"/>
              <a:gd name="T13" fmla="*/ 726 h 904"/>
              <a:gd name="T14" fmla="*/ 92 w 1080"/>
              <a:gd name="T15" fmla="*/ 666 h 904"/>
              <a:gd name="T16" fmla="*/ 54 w 1080"/>
              <a:gd name="T17" fmla="*/ 598 h 904"/>
              <a:gd name="T18" fmla="*/ 24 w 1080"/>
              <a:gd name="T19" fmla="*/ 524 h 904"/>
              <a:gd name="T20" fmla="*/ 6 w 1080"/>
              <a:gd name="T21" fmla="*/ 446 h 904"/>
              <a:gd name="T22" fmla="*/ 0 w 1080"/>
              <a:gd name="T23" fmla="*/ 364 h 904"/>
              <a:gd name="T24" fmla="*/ 2 w 1080"/>
              <a:gd name="T25" fmla="*/ 312 h 904"/>
              <a:gd name="T26" fmla="*/ 22 w 1080"/>
              <a:gd name="T27" fmla="*/ 212 h 904"/>
              <a:gd name="T28" fmla="*/ 82 w 1080"/>
              <a:gd name="T29" fmla="*/ 78 h 904"/>
              <a:gd name="T30" fmla="*/ 142 w 1080"/>
              <a:gd name="T31" fmla="*/ 0 h 904"/>
              <a:gd name="T32" fmla="*/ 112 w 1080"/>
              <a:gd name="T33" fmla="*/ 40 h 904"/>
              <a:gd name="T34" fmla="*/ 42 w 1080"/>
              <a:gd name="T35" fmla="*/ 166 h 904"/>
              <a:gd name="T36" fmla="*/ 10 w 1080"/>
              <a:gd name="T37" fmla="*/ 286 h 904"/>
              <a:gd name="T38" fmla="*/ 4 w 1080"/>
              <a:gd name="T39" fmla="*/ 364 h 904"/>
              <a:gd name="T40" fmla="*/ 8 w 1080"/>
              <a:gd name="T41" fmla="*/ 418 h 904"/>
              <a:gd name="T42" fmla="*/ 22 w 1080"/>
              <a:gd name="T43" fmla="*/ 498 h 904"/>
              <a:gd name="T44" fmla="*/ 46 w 1080"/>
              <a:gd name="T45" fmla="*/ 572 h 904"/>
              <a:gd name="T46" fmla="*/ 82 w 1080"/>
              <a:gd name="T47" fmla="*/ 642 h 904"/>
              <a:gd name="T48" fmla="*/ 126 w 1080"/>
              <a:gd name="T49" fmla="*/ 704 h 904"/>
              <a:gd name="T50" fmla="*/ 162 w 1080"/>
              <a:gd name="T51" fmla="*/ 742 h 904"/>
              <a:gd name="T52" fmla="*/ 220 w 1080"/>
              <a:gd name="T53" fmla="*/ 792 h 904"/>
              <a:gd name="T54" fmla="*/ 284 w 1080"/>
              <a:gd name="T55" fmla="*/ 834 h 904"/>
              <a:gd name="T56" fmla="*/ 356 w 1080"/>
              <a:gd name="T57" fmla="*/ 866 h 904"/>
              <a:gd name="T58" fmla="*/ 432 w 1080"/>
              <a:gd name="T59" fmla="*/ 888 h 904"/>
              <a:gd name="T60" fmla="*/ 512 w 1080"/>
              <a:gd name="T61" fmla="*/ 898 h 904"/>
              <a:gd name="T62" fmla="*/ 568 w 1080"/>
              <a:gd name="T63" fmla="*/ 898 h 904"/>
              <a:gd name="T64" fmla="*/ 648 w 1080"/>
              <a:gd name="T65" fmla="*/ 888 h 904"/>
              <a:gd name="T66" fmla="*/ 724 w 1080"/>
              <a:gd name="T67" fmla="*/ 866 h 904"/>
              <a:gd name="T68" fmla="*/ 796 w 1080"/>
              <a:gd name="T69" fmla="*/ 834 h 904"/>
              <a:gd name="T70" fmla="*/ 860 w 1080"/>
              <a:gd name="T71" fmla="*/ 792 h 904"/>
              <a:gd name="T72" fmla="*/ 918 w 1080"/>
              <a:gd name="T73" fmla="*/ 742 h 904"/>
              <a:gd name="T74" fmla="*/ 954 w 1080"/>
              <a:gd name="T75" fmla="*/ 704 h 904"/>
              <a:gd name="T76" fmla="*/ 998 w 1080"/>
              <a:gd name="T77" fmla="*/ 642 h 904"/>
              <a:gd name="T78" fmla="*/ 1034 w 1080"/>
              <a:gd name="T79" fmla="*/ 572 h 904"/>
              <a:gd name="T80" fmla="*/ 1058 w 1080"/>
              <a:gd name="T81" fmla="*/ 498 h 904"/>
              <a:gd name="T82" fmla="*/ 1074 w 1080"/>
              <a:gd name="T83" fmla="*/ 418 h 904"/>
              <a:gd name="T84" fmla="*/ 1076 w 1080"/>
              <a:gd name="T85" fmla="*/ 364 h 904"/>
              <a:gd name="T86" fmla="*/ 1080 w 1080"/>
              <a:gd name="T87" fmla="*/ 340 h 904"/>
              <a:gd name="T88" fmla="*/ 1080 w 1080"/>
              <a:gd name="T89" fmla="*/ 364 h 904"/>
              <a:gd name="T90" fmla="*/ 1074 w 1080"/>
              <a:gd name="T91" fmla="*/ 446 h 904"/>
              <a:gd name="T92" fmla="*/ 1056 w 1080"/>
              <a:gd name="T93" fmla="*/ 524 h 904"/>
              <a:gd name="T94" fmla="*/ 1026 w 1080"/>
              <a:gd name="T95" fmla="*/ 598 h 904"/>
              <a:gd name="T96" fmla="*/ 988 w 1080"/>
              <a:gd name="T97" fmla="*/ 666 h 904"/>
              <a:gd name="T98" fmla="*/ 940 w 1080"/>
              <a:gd name="T99" fmla="*/ 726 h 904"/>
              <a:gd name="T100" fmla="*/ 884 w 1080"/>
              <a:gd name="T101" fmla="*/ 780 h 904"/>
              <a:gd name="T102" fmla="*/ 820 w 1080"/>
              <a:gd name="T103" fmla="*/ 826 h 904"/>
              <a:gd name="T104" fmla="*/ 750 w 1080"/>
              <a:gd name="T105" fmla="*/ 860 h 904"/>
              <a:gd name="T106" fmla="*/ 676 w 1080"/>
              <a:gd name="T107" fmla="*/ 886 h 904"/>
              <a:gd name="T108" fmla="*/ 596 w 1080"/>
              <a:gd name="T109" fmla="*/ 900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0" h="904">
                <a:moveTo>
                  <a:pt x="1080" y="364"/>
                </a:moveTo>
                <a:lnTo>
                  <a:pt x="1080" y="364"/>
                </a:lnTo>
                <a:close/>
                <a:moveTo>
                  <a:pt x="540" y="904"/>
                </a:moveTo>
                <a:lnTo>
                  <a:pt x="540" y="904"/>
                </a:lnTo>
                <a:lnTo>
                  <a:pt x="512" y="902"/>
                </a:lnTo>
                <a:lnTo>
                  <a:pt x="484" y="900"/>
                </a:lnTo>
                <a:lnTo>
                  <a:pt x="458" y="898"/>
                </a:lnTo>
                <a:lnTo>
                  <a:pt x="432" y="892"/>
                </a:lnTo>
                <a:lnTo>
                  <a:pt x="406" y="886"/>
                </a:lnTo>
                <a:lnTo>
                  <a:pt x="380" y="880"/>
                </a:lnTo>
                <a:lnTo>
                  <a:pt x="354" y="870"/>
                </a:lnTo>
                <a:lnTo>
                  <a:pt x="330" y="860"/>
                </a:lnTo>
                <a:lnTo>
                  <a:pt x="306" y="850"/>
                </a:lnTo>
                <a:lnTo>
                  <a:pt x="282" y="838"/>
                </a:lnTo>
                <a:lnTo>
                  <a:pt x="260" y="826"/>
                </a:lnTo>
                <a:lnTo>
                  <a:pt x="238" y="812"/>
                </a:lnTo>
                <a:lnTo>
                  <a:pt x="218" y="796"/>
                </a:lnTo>
                <a:lnTo>
                  <a:pt x="196" y="780"/>
                </a:lnTo>
                <a:lnTo>
                  <a:pt x="178" y="764"/>
                </a:lnTo>
                <a:lnTo>
                  <a:pt x="158" y="746"/>
                </a:lnTo>
                <a:lnTo>
                  <a:pt x="140" y="726"/>
                </a:lnTo>
                <a:lnTo>
                  <a:pt x="124" y="706"/>
                </a:lnTo>
                <a:lnTo>
                  <a:pt x="108" y="686"/>
                </a:lnTo>
                <a:lnTo>
                  <a:pt x="92" y="666"/>
                </a:lnTo>
                <a:lnTo>
                  <a:pt x="78" y="644"/>
                </a:lnTo>
                <a:lnTo>
                  <a:pt x="66" y="620"/>
                </a:lnTo>
                <a:lnTo>
                  <a:pt x="54" y="598"/>
                </a:lnTo>
                <a:lnTo>
                  <a:pt x="42" y="574"/>
                </a:lnTo>
                <a:lnTo>
                  <a:pt x="34" y="548"/>
                </a:lnTo>
                <a:lnTo>
                  <a:pt x="24" y="524"/>
                </a:lnTo>
                <a:lnTo>
                  <a:pt x="18" y="498"/>
                </a:lnTo>
                <a:lnTo>
                  <a:pt x="12" y="472"/>
                </a:lnTo>
                <a:lnTo>
                  <a:pt x="6" y="446"/>
                </a:lnTo>
                <a:lnTo>
                  <a:pt x="4" y="418"/>
                </a:lnTo>
                <a:lnTo>
                  <a:pt x="2" y="390"/>
                </a:lnTo>
                <a:lnTo>
                  <a:pt x="0" y="364"/>
                </a:lnTo>
                <a:lnTo>
                  <a:pt x="0" y="364"/>
                </a:lnTo>
                <a:lnTo>
                  <a:pt x="2" y="338"/>
                </a:lnTo>
                <a:lnTo>
                  <a:pt x="2" y="312"/>
                </a:lnTo>
                <a:lnTo>
                  <a:pt x="6" y="286"/>
                </a:lnTo>
                <a:lnTo>
                  <a:pt x="10" y="260"/>
                </a:lnTo>
                <a:lnTo>
                  <a:pt x="22" y="212"/>
                </a:lnTo>
                <a:lnTo>
                  <a:pt x="38" y="164"/>
                </a:lnTo>
                <a:lnTo>
                  <a:pt x="58" y="120"/>
                </a:lnTo>
                <a:lnTo>
                  <a:pt x="82" y="78"/>
                </a:lnTo>
                <a:lnTo>
                  <a:pt x="110" y="36"/>
                </a:lnTo>
                <a:lnTo>
                  <a:pt x="142" y="0"/>
                </a:lnTo>
                <a:lnTo>
                  <a:pt x="142" y="0"/>
                </a:lnTo>
                <a:lnTo>
                  <a:pt x="144" y="2"/>
                </a:lnTo>
                <a:lnTo>
                  <a:pt x="144" y="2"/>
                </a:lnTo>
                <a:lnTo>
                  <a:pt x="112" y="40"/>
                </a:lnTo>
                <a:lnTo>
                  <a:pt x="86" y="80"/>
                </a:lnTo>
                <a:lnTo>
                  <a:pt x="62" y="122"/>
                </a:lnTo>
                <a:lnTo>
                  <a:pt x="42" y="166"/>
                </a:lnTo>
                <a:lnTo>
                  <a:pt x="26" y="214"/>
                </a:lnTo>
                <a:lnTo>
                  <a:pt x="14" y="262"/>
                </a:lnTo>
                <a:lnTo>
                  <a:pt x="10" y="286"/>
                </a:lnTo>
                <a:lnTo>
                  <a:pt x="6" y="312"/>
                </a:lnTo>
                <a:lnTo>
                  <a:pt x="6" y="338"/>
                </a:lnTo>
                <a:lnTo>
                  <a:pt x="4" y="364"/>
                </a:lnTo>
                <a:lnTo>
                  <a:pt x="4" y="364"/>
                </a:lnTo>
                <a:lnTo>
                  <a:pt x="6" y="390"/>
                </a:lnTo>
                <a:lnTo>
                  <a:pt x="8" y="418"/>
                </a:lnTo>
                <a:lnTo>
                  <a:pt x="10" y="444"/>
                </a:lnTo>
                <a:lnTo>
                  <a:pt x="16" y="472"/>
                </a:lnTo>
                <a:lnTo>
                  <a:pt x="22" y="498"/>
                </a:lnTo>
                <a:lnTo>
                  <a:pt x="28" y="522"/>
                </a:lnTo>
                <a:lnTo>
                  <a:pt x="36" y="548"/>
                </a:lnTo>
                <a:lnTo>
                  <a:pt x="46" y="572"/>
                </a:lnTo>
                <a:lnTo>
                  <a:pt x="58" y="596"/>
                </a:lnTo>
                <a:lnTo>
                  <a:pt x="70" y="618"/>
                </a:lnTo>
                <a:lnTo>
                  <a:pt x="82" y="642"/>
                </a:lnTo>
                <a:lnTo>
                  <a:pt x="96" y="662"/>
                </a:lnTo>
                <a:lnTo>
                  <a:pt x="110" y="684"/>
                </a:lnTo>
                <a:lnTo>
                  <a:pt x="126" y="704"/>
                </a:lnTo>
                <a:lnTo>
                  <a:pt x="144" y="724"/>
                </a:lnTo>
                <a:lnTo>
                  <a:pt x="162" y="742"/>
                </a:lnTo>
                <a:lnTo>
                  <a:pt x="162" y="742"/>
                </a:lnTo>
                <a:lnTo>
                  <a:pt x="180" y="760"/>
                </a:lnTo>
                <a:lnTo>
                  <a:pt x="200" y="776"/>
                </a:lnTo>
                <a:lnTo>
                  <a:pt x="220" y="792"/>
                </a:lnTo>
                <a:lnTo>
                  <a:pt x="240" y="808"/>
                </a:lnTo>
                <a:lnTo>
                  <a:pt x="262" y="822"/>
                </a:lnTo>
                <a:lnTo>
                  <a:pt x="284" y="834"/>
                </a:lnTo>
                <a:lnTo>
                  <a:pt x="308" y="846"/>
                </a:lnTo>
                <a:lnTo>
                  <a:pt x="332" y="858"/>
                </a:lnTo>
                <a:lnTo>
                  <a:pt x="356" y="866"/>
                </a:lnTo>
                <a:lnTo>
                  <a:pt x="380" y="876"/>
                </a:lnTo>
                <a:lnTo>
                  <a:pt x="406" y="882"/>
                </a:lnTo>
                <a:lnTo>
                  <a:pt x="432" y="888"/>
                </a:lnTo>
                <a:lnTo>
                  <a:pt x="458" y="894"/>
                </a:lnTo>
                <a:lnTo>
                  <a:pt x="486" y="896"/>
                </a:lnTo>
                <a:lnTo>
                  <a:pt x="512" y="898"/>
                </a:lnTo>
                <a:lnTo>
                  <a:pt x="540" y="900"/>
                </a:lnTo>
                <a:lnTo>
                  <a:pt x="540" y="900"/>
                </a:lnTo>
                <a:lnTo>
                  <a:pt x="568" y="898"/>
                </a:lnTo>
                <a:lnTo>
                  <a:pt x="594" y="896"/>
                </a:lnTo>
                <a:lnTo>
                  <a:pt x="622" y="894"/>
                </a:lnTo>
                <a:lnTo>
                  <a:pt x="648" y="888"/>
                </a:lnTo>
                <a:lnTo>
                  <a:pt x="674" y="882"/>
                </a:lnTo>
                <a:lnTo>
                  <a:pt x="700" y="876"/>
                </a:lnTo>
                <a:lnTo>
                  <a:pt x="724" y="866"/>
                </a:lnTo>
                <a:lnTo>
                  <a:pt x="748" y="858"/>
                </a:lnTo>
                <a:lnTo>
                  <a:pt x="772" y="846"/>
                </a:lnTo>
                <a:lnTo>
                  <a:pt x="796" y="834"/>
                </a:lnTo>
                <a:lnTo>
                  <a:pt x="818" y="822"/>
                </a:lnTo>
                <a:lnTo>
                  <a:pt x="840" y="808"/>
                </a:lnTo>
                <a:lnTo>
                  <a:pt x="860" y="792"/>
                </a:lnTo>
                <a:lnTo>
                  <a:pt x="880" y="776"/>
                </a:lnTo>
                <a:lnTo>
                  <a:pt x="900" y="760"/>
                </a:lnTo>
                <a:lnTo>
                  <a:pt x="918" y="742"/>
                </a:lnTo>
                <a:lnTo>
                  <a:pt x="918" y="742"/>
                </a:lnTo>
                <a:lnTo>
                  <a:pt x="936" y="724"/>
                </a:lnTo>
                <a:lnTo>
                  <a:pt x="954" y="704"/>
                </a:lnTo>
                <a:lnTo>
                  <a:pt x="970" y="684"/>
                </a:lnTo>
                <a:lnTo>
                  <a:pt x="984" y="662"/>
                </a:lnTo>
                <a:lnTo>
                  <a:pt x="998" y="642"/>
                </a:lnTo>
                <a:lnTo>
                  <a:pt x="1012" y="618"/>
                </a:lnTo>
                <a:lnTo>
                  <a:pt x="1024" y="596"/>
                </a:lnTo>
                <a:lnTo>
                  <a:pt x="1034" y="572"/>
                </a:lnTo>
                <a:lnTo>
                  <a:pt x="1044" y="548"/>
                </a:lnTo>
                <a:lnTo>
                  <a:pt x="1052" y="522"/>
                </a:lnTo>
                <a:lnTo>
                  <a:pt x="1058" y="498"/>
                </a:lnTo>
                <a:lnTo>
                  <a:pt x="1064" y="472"/>
                </a:lnTo>
                <a:lnTo>
                  <a:pt x="1070" y="444"/>
                </a:lnTo>
                <a:lnTo>
                  <a:pt x="1074" y="418"/>
                </a:lnTo>
                <a:lnTo>
                  <a:pt x="1076" y="390"/>
                </a:lnTo>
                <a:lnTo>
                  <a:pt x="1076" y="364"/>
                </a:lnTo>
                <a:lnTo>
                  <a:pt x="1076" y="364"/>
                </a:lnTo>
                <a:lnTo>
                  <a:pt x="1076" y="342"/>
                </a:lnTo>
                <a:lnTo>
                  <a:pt x="1076" y="342"/>
                </a:lnTo>
                <a:lnTo>
                  <a:pt x="1080" y="340"/>
                </a:lnTo>
                <a:lnTo>
                  <a:pt x="1080" y="340"/>
                </a:lnTo>
                <a:lnTo>
                  <a:pt x="1080" y="364"/>
                </a:lnTo>
                <a:lnTo>
                  <a:pt x="1080" y="364"/>
                </a:lnTo>
                <a:lnTo>
                  <a:pt x="1080" y="390"/>
                </a:lnTo>
                <a:lnTo>
                  <a:pt x="1078" y="418"/>
                </a:lnTo>
                <a:lnTo>
                  <a:pt x="1074" y="446"/>
                </a:lnTo>
                <a:lnTo>
                  <a:pt x="1068" y="472"/>
                </a:lnTo>
                <a:lnTo>
                  <a:pt x="1062" y="498"/>
                </a:lnTo>
                <a:lnTo>
                  <a:pt x="1056" y="524"/>
                </a:lnTo>
                <a:lnTo>
                  <a:pt x="1048" y="548"/>
                </a:lnTo>
                <a:lnTo>
                  <a:pt x="1038" y="574"/>
                </a:lnTo>
                <a:lnTo>
                  <a:pt x="1026" y="598"/>
                </a:lnTo>
                <a:lnTo>
                  <a:pt x="1014" y="620"/>
                </a:lnTo>
                <a:lnTo>
                  <a:pt x="1002" y="644"/>
                </a:lnTo>
                <a:lnTo>
                  <a:pt x="988" y="666"/>
                </a:lnTo>
                <a:lnTo>
                  <a:pt x="972" y="686"/>
                </a:lnTo>
                <a:lnTo>
                  <a:pt x="956" y="706"/>
                </a:lnTo>
                <a:lnTo>
                  <a:pt x="940" y="726"/>
                </a:lnTo>
                <a:lnTo>
                  <a:pt x="922" y="746"/>
                </a:lnTo>
                <a:lnTo>
                  <a:pt x="904" y="764"/>
                </a:lnTo>
                <a:lnTo>
                  <a:pt x="884" y="780"/>
                </a:lnTo>
                <a:lnTo>
                  <a:pt x="864" y="796"/>
                </a:lnTo>
                <a:lnTo>
                  <a:pt x="842" y="812"/>
                </a:lnTo>
                <a:lnTo>
                  <a:pt x="820" y="826"/>
                </a:lnTo>
                <a:lnTo>
                  <a:pt x="798" y="838"/>
                </a:lnTo>
                <a:lnTo>
                  <a:pt x="774" y="850"/>
                </a:lnTo>
                <a:lnTo>
                  <a:pt x="750" y="860"/>
                </a:lnTo>
                <a:lnTo>
                  <a:pt x="726" y="870"/>
                </a:lnTo>
                <a:lnTo>
                  <a:pt x="700" y="880"/>
                </a:lnTo>
                <a:lnTo>
                  <a:pt x="676" y="886"/>
                </a:lnTo>
                <a:lnTo>
                  <a:pt x="648" y="892"/>
                </a:lnTo>
                <a:lnTo>
                  <a:pt x="622" y="898"/>
                </a:lnTo>
                <a:lnTo>
                  <a:pt x="596" y="900"/>
                </a:lnTo>
                <a:lnTo>
                  <a:pt x="568" y="902"/>
                </a:lnTo>
                <a:lnTo>
                  <a:pt x="540" y="904"/>
                </a:lnTo>
                <a:close/>
              </a:path>
            </a:pathLst>
          </a:custGeom>
          <a:solidFill>
            <a:srgbClr val="E2B6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79" name="Line 44"/>
          <p:cNvSpPr>
            <a:spLocks noChangeShapeType="1"/>
          </p:cNvSpPr>
          <p:nvPr/>
        </p:nvSpPr>
        <p:spPr bwMode="auto">
          <a:xfrm>
            <a:off x="4176713" y="34083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0" name="Freeform 45"/>
          <p:cNvSpPr>
            <a:spLocks/>
          </p:cNvSpPr>
          <p:nvPr/>
        </p:nvSpPr>
        <p:spPr bwMode="auto">
          <a:xfrm>
            <a:off x="2462213" y="2830513"/>
            <a:ext cx="1714500" cy="1435100"/>
          </a:xfrm>
          <a:custGeom>
            <a:avLst/>
            <a:gdLst>
              <a:gd name="T0" fmla="*/ 512 w 1080"/>
              <a:gd name="T1" fmla="*/ 902 h 904"/>
              <a:gd name="T2" fmla="*/ 432 w 1080"/>
              <a:gd name="T3" fmla="*/ 892 h 904"/>
              <a:gd name="T4" fmla="*/ 354 w 1080"/>
              <a:gd name="T5" fmla="*/ 870 h 904"/>
              <a:gd name="T6" fmla="*/ 282 w 1080"/>
              <a:gd name="T7" fmla="*/ 838 h 904"/>
              <a:gd name="T8" fmla="*/ 218 w 1080"/>
              <a:gd name="T9" fmla="*/ 796 h 904"/>
              <a:gd name="T10" fmla="*/ 158 w 1080"/>
              <a:gd name="T11" fmla="*/ 746 h 904"/>
              <a:gd name="T12" fmla="*/ 108 w 1080"/>
              <a:gd name="T13" fmla="*/ 686 h 904"/>
              <a:gd name="T14" fmla="*/ 66 w 1080"/>
              <a:gd name="T15" fmla="*/ 620 h 904"/>
              <a:gd name="T16" fmla="*/ 34 w 1080"/>
              <a:gd name="T17" fmla="*/ 548 h 904"/>
              <a:gd name="T18" fmla="*/ 12 w 1080"/>
              <a:gd name="T19" fmla="*/ 472 h 904"/>
              <a:gd name="T20" fmla="*/ 2 w 1080"/>
              <a:gd name="T21" fmla="*/ 390 h 904"/>
              <a:gd name="T22" fmla="*/ 2 w 1080"/>
              <a:gd name="T23" fmla="*/ 338 h 904"/>
              <a:gd name="T24" fmla="*/ 10 w 1080"/>
              <a:gd name="T25" fmla="*/ 260 h 904"/>
              <a:gd name="T26" fmla="*/ 58 w 1080"/>
              <a:gd name="T27" fmla="*/ 120 h 904"/>
              <a:gd name="T28" fmla="*/ 142 w 1080"/>
              <a:gd name="T29" fmla="*/ 0 h 904"/>
              <a:gd name="T30" fmla="*/ 144 w 1080"/>
              <a:gd name="T31" fmla="*/ 2 h 904"/>
              <a:gd name="T32" fmla="*/ 62 w 1080"/>
              <a:gd name="T33" fmla="*/ 122 h 904"/>
              <a:gd name="T34" fmla="*/ 14 w 1080"/>
              <a:gd name="T35" fmla="*/ 262 h 904"/>
              <a:gd name="T36" fmla="*/ 6 w 1080"/>
              <a:gd name="T37" fmla="*/ 338 h 904"/>
              <a:gd name="T38" fmla="*/ 6 w 1080"/>
              <a:gd name="T39" fmla="*/ 390 h 904"/>
              <a:gd name="T40" fmla="*/ 16 w 1080"/>
              <a:gd name="T41" fmla="*/ 472 h 904"/>
              <a:gd name="T42" fmla="*/ 36 w 1080"/>
              <a:gd name="T43" fmla="*/ 548 h 904"/>
              <a:gd name="T44" fmla="*/ 70 w 1080"/>
              <a:gd name="T45" fmla="*/ 618 h 904"/>
              <a:gd name="T46" fmla="*/ 110 w 1080"/>
              <a:gd name="T47" fmla="*/ 684 h 904"/>
              <a:gd name="T48" fmla="*/ 162 w 1080"/>
              <a:gd name="T49" fmla="*/ 742 h 904"/>
              <a:gd name="T50" fmla="*/ 200 w 1080"/>
              <a:gd name="T51" fmla="*/ 776 h 904"/>
              <a:gd name="T52" fmla="*/ 262 w 1080"/>
              <a:gd name="T53" fmla="*/ 822 h 904"/>
              <a:gd name="T54" fmla="*/ 332 w 1080"/>
              <a:gd name="T55" fmla="*/ 858 h 904"/>
              <a:gd name="T56" fmla="*/ 406 w 1080"/>
              <a:gd name="T57" fmla="*/ 882 h 904"/>
              <a:gd name="T58" fmla="*/ 486 w 1080"/>
              <a:gd name="T59" fmla="*/ 896 h 904"/>
              <a:gd name="T60" fmla="*/ 540 w 1080"/>
              <a:gd name="T61" fmla="*/ 900 h 904"/>
              <a:gd name="T62" fmla="*/ 622 w 1080"/>
              <a:gd name="T63" fmla="*/ 894 h 904"/>
              <a:gd name="T64" fmla="*/ 700 w 1080"/>
              <a:gd name="T65" fmla="*/ 876 h 904"/>
              <a:gd name="T66" fmla="*/ 772 w 1080"/>
              <a:gd name="T67" fmla="*/ 846 h 904"/>
              <a:gd name="T68" fmla="*/ 840 w 1080"/>
              <a:gd name="T69" fmla="*/ 808 h 904"/>
              <a:gd name="T70" fmla="*/ 900 w 1080"/>
              <a:gd name="T71" fmla="*/ 760 h 904"/>
              <a:gd name="T72" fmla="*/ 936 w 1080"/>
              <a:gd name="T73" fmla="*/ 724 h 904"/>
              <a:gd name="T74" fmla="*/ 984 w 1080"/>
              <a:gd name="T75" fmla="*/ 662 h 904"/>
              <a:gd name="T76" fmla="*/ 1024 w 1080"/>
              <a:gd name="T77" fmla="*/ 596 h 904"/>
              <a:gd name="T78" fmla="*/ 1052 w 1080"/>
              <a:gd name="T79" fmla="*/ 522 h 904"/>
              <a:gd name="T80" fmla="*/ 1070 w 1080"/>
              <a:gd name="T81" fmla="*/ 444 h 904"/>
              <a:gd name="T82" fmla="*/ 1076 w 1080"/>
              <a:gd name="T83" fmla="*/ 364 h 904"/>
              <a:gd name="T84" fmla="*/ 1076 w 1080"/>
              <a:gd name="T85" fmla="*/ 342 h 904"/>
              <a:gd name="T86" fmla="*/ 1080 w 1080"/>
              <a:gd name="T87" fmla="*/ 364 h 904"/>
              <a:gd name="T88" fmla="*/ 1078 w 1080"/>
              <a:gd name="T89" fmla="*/ 418 h 904"/>
              <a:gd name="T90" fmla="*/ 1062 w 1080"/>
              <a:gd name="T91" fmla="*/ 498 h 904"/>
              <a:gd name="T92" fmla="*/ 1038 w 1080"/>
              <a:gd name="T93" fmla="*/ 574 h 904"/>
              <a:gd name="T94" fmla="*/ 1002 w 1080"/>
              <a:gd name="T95" fmla="*/ 644 h 904"/>
              <a:gd name="T96" fmla="*/ 956 w 1080"/>
              <a:gd name="T97" fmla="*/ 706 h 904"/>
              <a:gd name="T98" fmla="*/ 904 w 1080"/>
              <a:gd name="T99" fmla="*/ 764 h 904"/>
              <a:gd name="T100" fmla="*/ 842 w 1080"/>
              <a:gd name="T101" fmla="*/ 812 h 904"/>
              <a:gd name="T102" fmla="*/ 774 w 1080"/>
              <a:gd name="T103" fmla="*/ 850 h 904"/>
              <a:gd name="T104" fmla="*/ 700 w 1080"/>
              <a:gd name="T105" fmla="*/ 880 h 904"/>
              <a:gd name="T106" fmla="*/ 622 w 1080"/>
              <a:gd name="T107" fmla="*/ 898 h 904"/>
              <a:gd name="T108" fmla="*/ 540 w 1080"/>
              <a:gd name="T109" fmla="*/ 904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0" h="904">
                <a:moveTo>
                  <a:pt x="540" y="904"/>
                </a:moveTo>
                <a:lnTo>
                  <a:pt x="540" y="904"/>
                </a:lnTo>
                <a:lnTo>
                  <a:pt x="512" y="902"/>
                </a:lnTo>
                <a:lnTo>
                  <a:pt x="484" y="900"/>
                </a:lnTo>
                <a:lnTo>
                  <a:pt x="458" y="898"/>
                </a:lnTo>
                <a:lnTo>
                  <a:pt x="432" y="892"/>
                </a:lnTo>
                <a:lnTo>
                  <a:pt x="406" y="886"/>
                </a:lnTo>
                <a:lnTo>
                  <a:pt x="380" y="880"/>
                </a:lnTo>
                <a:lnTo>
                  <a:pt x="354" y="870"/>
                </a:lnTo>
                <a:lnTo>
                  <a:pt x="330" y="860"/>
                </a:lnTo>
                <a:lnTo>
                  <a:pt x="306" y="850"/>
                </a:lnTo>
                <a:lnTo>
                  <a:pt x="282" y="838"/>
                </a:lnTo>
                <a:lnTo>
                  <a:pt x="260" y="826"/>
                </a:lnTo>
                <a:lnTo>
                  <a:pt x="238" y="812"/>
                </a:lnTo>
                <a:lnTo>
                  <a:pt x="218" y="796"/>
                </a:lnTo>
                <a:lnTo>
                  <a:pt x="196" y="780"/>
                </a:lnTo>
                <a:lnTo>
                  <a:pt x="178" y="764"/>
                </a:lnTo>
                <a:lnTo>
                  <a:pt x="158" y="746"/>
                </a:lnTo>
                <a:lnTo>
                  <a:pt x="140" y="726"/>
                </a:lnTo>
                <a:lnTo>
                  <a:pt x="124" y="706"/>
                </a:lnTo>
                <a:lnTo>
                  <a:pt x="108" y="686"/>
                </a:lnTo>
                <a:lnTo>
                  <a:pt x="92" y="666"/>
                </a:lnTo>
                <a:lnTo>
                  <a:pt x="78" y="644"/>
                </a:lnTo>
                <a:lnTo>
                  <a:pt x="66" y="620"/>
                </a:lnTo>
                <a:lnTo>
                  <a:pt x="54" y="598"/>
                </a:lnTo>
                <a:lnTo>
                  <a:pt x="42" y="574"/>
                </a:lnTo>
                <a:lnTo>
                  <a:pt x="34" y="548"/>
                </a:lnTo>
                <a:lnTo>
                  <a:pt x="24" y="524"/>
                </a:lnTo>
                <a:lnTo>
                  <a:pt x="18" y="498"/>
                </a:lnTo>
                <a:lnTo>
                  <a:pt x="12" y="472"/>
                </a:lnTo>
                <a:lnTo>
                  <a:pt x="6" y="446"/>
                </a:lnTo>
                <a:lnTo>
                  <a:pt x="4" y="418"/>
                </a:lnTo>
                <a:lnTo>
                  <a:pt x="2" y="390"/>
                </a:lnTo>
                <a:lnTo>
                  <a:pt x="0" y="364"/>
                </a:lnTo>
                <a:lnTo>
                  <a:pt x="0" y="364"/>
                </a:lnTo>
                <a:lnTo>
                  <a:pt x="2" y="338"/>
                </a:lnTo>
                <a:lnTo>
                  <a:pt x="2" y="312"/>
                </a:lnTo>
                <a:lnTo>
                  <a:pt x="6" y="286"/>
                </a:lnTo>
                <a:lnTo>
                  <a:pt x="10" y="260"/>
                </a:lnTo>
                <a:lnTo>
                  <a:pt x="22" y="212"/>
                </a:lnTo>
                <a:lnTo>
                  <a:pt x="38" y="164"/>
                </a:lnTo>
                <a:lnTo>
                  <a:pt x="58" y="120"/>
                </a:lnTo>
                <a:lnTo>
                  <a:pt x="82" y="78"/>
                </a:lnTo>
                <a:lnTo>
                  <a:pt x="110" y="36"/>
                </a:lnTo>
                <a:lnTo>
                  <a:pt x="142" y="0"/>
                </a:lnTo>
                <a:lnTo>
                  <a:pt x="142" y="0"/>
                </a:lnTo>
                <a:lnTo>
                  <a:pt x="144" y="2"/>
                </a:lnTo>
                <a:lnTo>
                  <a:pt x="144" y="2"/>
                </a:lnTo>
                <a:lnTo>
                  <a:pt x="112" y="40"/>
                </a:lnTo>
                <a:lnTo>
                  <a:pt x="86" y="80"/>
                </a:lnTo>
                <a:lnTo>
                  <a:pt x="62" y="122"/>
                </a:lnTo>
                <a:lnTo>
                  <a:pt x="42" y="166"/>
                </a:lnTo>
                <a:lnTo>
                  <a:pt x="26" y="214"/>
                </a:lnTo>
                <a:lnTo>
                  <a:pt x="14" y="262"/>
                </a:lnTo>
                <a:lnTo>
                  <a:pt x="10" y="286"/>
                </a:lnTo>
                <a:lnTo>
                  <a:pt x="6" y="312"/>
                </a:lnTo>
                <a:lnTo>
                  <a:pt x="6" y="338"/>
                </a:lnTo>
                <a:lnTo>
                  <a:pt x="4" y="364"/>
                </a:lnTo>
                <a:lnTo>
                  <a:pt x="4" y="364"/>
                </a:lnTo>
                <a:lnTo>
                  <a:pt x="6" y="390"/>
                </a:lnTo>
                <a:lnTo>
                  <a:pt x="8" y="418"/>
                </a:lnTo>
                <a:lnTo>
                  <a:pt x="10" y="444"/>
                </a:lnTo>
                <a:lnTo>
                  <a:pt x="16" y="472"/>
                </a:lnTo>
                <a:lnTo>
                  <a:pt x="22" y="498"/>
                </a:lnTo>
                <a:lnTo>
                  <a:pt x="28" y="522"/>
                </a:lnTo>
                <a:lnTo>
                  <a:pt x="36" y="548"/>
                </a:lnTo>
                <a:lnTo>
                  <a:pt x="46" y="572"/>
                </a:lnTo>
                <a:lnTo>
                  <a:pt x="58" y="596"/>
                </a:lnTo>
                <a:lnTo>
                  <a:pt x="70" y="618"/>
                </a:lnTo>
                <a:lnTo>
                  <a:pt x="82" y="642"/>
                </a:lnTo>
                <a:lnTo>
                  <a:pt x="96" y="662"/>
                </a:lnTo>
                <a:lnTo>
                  <a:pt x="110" y="684"/>
                </a:lnTo>
                <a:lnTo>
                  <a:pt x="126" y="704"/>
                </a:lnTo>
                <a:lnTo>
                  <a:pt x="144" y="724"/>
                </a:lnTo>
                <a:lnTo>
                  <a:pt x="162" y="742"/>
                </a:lnTo>
                <a:lnTo>
                  <a:pt x="162" y="742"/>
                </a:lnTo>
                <a:lnTo>
                  <a:pt x="180" y="760"/>
                </a:lnTo>
                <a:lnTo>
                  <a:pt x="200" y="776"/>
                </a:lnTo>
                <a:lnTo>
                  <a:pt x="220" y="792"/>
                </a:lnTo>
                <a:lnTo>
                  <a:pt x="240" y="808"/>
                </a:lnTo>
                <a:lnTo>
                  <a:pt x="262" y="822"/>
                </a:lnTo>
                <a:lnTo>
                  <a:pt x="284" y="834"/>
                </a:lnTo>
                <a:lnTo>
                  <a:pt x="308" y="846"/>
                </a:lnTo>
                <a:lnTo>
                  <a:pt x="332" y="858"/>
                </a:lnTo>
                <a:lnTo>
                  <a:pt x="356" y="866"/>
                </a:lnTo>
                <a:lnTo>
                  <a:pt x="380" y="876"/>
                </a:lnTo>
                <a:lnTo>
                  <a:pt x="406" y="882"/>
                </a:lnTo>
                <a:lnTo>
                  <a:pt x="432" y="888"/>
                </a:lnTo>
                <a:lnTo>
                  <a:pt x="458" y="894"/>
                </a:lnTo>
                <a:lnTo>
                  <a:pt x="486" y="896"/>
                </a:lnTo>
                <a:lnTo>
                  <a:pt x="512" y="898"/>
                </a:lnTo>
                <a:lnTo>
                  <a:pt x="540" y="900"/>
                </a:lnTo>
                <a:lnTo>
                  <a:pt x="540" y="900"/>
                </a:lnTo>
                <a:lnTo>
                  <a:pt x="568" y="898"/>
                </a:lnTo>
                <a:lnTo>
                  <a:pt x="594" y="896"/>
                </a:lnTo>
                <a:lnTo>
                  <a:pt x="622" y="894"/>
                </a:lnTo>
                <a:lnTo>
                  <a:pt x="648" y="888"/>
                </a:lnTo>
                <a:lnTo>
                  <a:pt x="674" y="882"/>
                </a:lnTo>
                <a:lnTo>
                  <a:pt x="700" y="876"/>
                </a:lnTo>
                <a:lnTo>
                  <a:pt x="724" y="866"/>
                </a:lnTo>
                <a:lnTo>
                  <a:pt x="748" y="858"/>
                </a:lnTo>
                <a:lnTo>
                  <a:pt x="772" y="846"/>
                </a:lnTo>
                <a:lnTo>
                  <a:pt x="796" y="834"/>
                </a:lnTo>
                <a:lnTo>
                  <a:pt x="818" y="822"/>
                </a:lnTo>
                <a:lnTo>
                  <a:pt x="840" y="808"/>
                </a:lnTo>
                <a:lnTo>
                  <a:pt x="860" y="792"/>
                </a:lnTo>
                <a:lnTo>
                  <a:pt x="880" y="776"/>
                </a:lnTo>
                <a:lnTo>
                  <a:pt x="900" y="760"/>
                </a:lnTo>
                <a:lnTo>
                  <a:pt x="918" y="742"/>
                </a:lnTo>
                <a:lnTo>
                  <a:pt x="918" y="742"/>
                </a:lnTo>
                <a:lnTo>
                  <a:pt x="936" y="724"/>
                </a:lnTo>
                <a:lnTo>
                  <a:pt x="954" y="704"/>
                </a:lnTo>
                <a:lnTo>
                  <a:pt x="970" y="684"/>
                </a:lnTo>
                <a:lnTo>
                  <a:pt x="984" y="662"/>
                </a:lnTo>
                <a:lnTo>
                  <a:pt x="998" y="642"/>
                </a:lnTo>
                <a:lnTo>
                  <a:pt x="1012" y="618"/>
                </a:lnTo>
                <a:lnTo>
                  <a:pt x="1024" y="596"/>
                </a:lnTo>
                <a:lnTo>
                  <a:pt x="1034" y="572"/>
                </a:lnTo>
                <a:lnTo>
                  <a:pt x="1044" y="548"/>
                </a:lnTo>
                <a:lnTo>
                  <a:pt x="1052" y="522"/>
                </a:lnTo>
                <a:lnTo>
                  <a:pt x="1058" y="498"/>
                </a:lnTo>
                <a:lnTo>
                  <a:pt x="1064" y="472"/>
                </a:lnTo>
                <a:lnTo>
                  <a:pt x="1070" y="444"/>
                </a:lnTo>
                <a:lnTo>
                  <a:pt x="1074" y="418"/>
                </a:lnTo>
                <a:lnTo>
                  <a:pt x="1076" y="390"/>
                </a:lnTo>
                <a:lnTo>
                  <a:pt x="1076" y="364"/>
                </a:lnTo>
                <a:lnTo>
                  <a:pt x="1076" y="364"/>
                </a:lnTo>
                <a:lnTo>
                  <a:pt x="1076" y="342"/>
                </a:lnTo>
                <a:lnTo>
                  <a:pt x="1076" y="342"/>
                </a:lnTo>
                <a:lnTo>
                  <a:pt x="1080" y="340"/>
                </a:lnTo>
                <a:lnTo>
                  <a:pt x="1080" y="340"/>
                </a:lnTo>
                <a:lnTo>
                  <a:pt x="1080" y="364"/>
                </a:lnTo>
                <a:lnTo>
                  <a:pt x="1080" y="364"/>
                </a:lnTo>
                <a:lnTo>
                  <a:pt x="1080" y="390"/>
                </a:lnTo>
                <a:lnTo>
                  <a:pt x="1078" y="418"/>
                </a:lnTo>
                <a:lnTo>
                  <a:pt x="1074" y="446"/>
                </a:lnTo>
                <a:lnTo>
                  <a:pt x="1068" y="472"/>
                </a:lnTo>
                <a:lnTo>
                  <a:pt x="1062" y="498"/>
                </a:lnTo>
                <a:lnTo>
                  <a:pt x="1056" y="524"/>
                </a:lnTo>
                <a:lnTo>
                  <a:pt x="1048" y="548"/>
                </a:lnTo>
                <a:lnTo>
                  <a:pt x="1038" y="574"/>
                </a:lnTo>
                <a:lnTo>
                  <a:pt x="1026" y="598"/>
                </a:lnTo>
                <a:lnTo>
                  <a:pt x="1014" y="620"/>
                </a:lnTo>
                <a:lnTo>
                  <a:pt x="1002" y="644"/>
                </a:lnTo>
                <a:lnTo>
                  <a:pt x="988" y="666"/>
                </a:lnTo>
                <a:lnTo>
                  <a:pt x="972" y="686"/>
                </a:lnTo>
                <a:lnTo>
                  <a:pt x="956" y="706"/>
                </a:lnTo>
                <a:lnTo>
                  <a:pt x="940" y="726"/>
                </a:lnTo>
                <a:lnTo>
                  <a:pt x="922" y="746"/>
                </a:lnTo>
                <a:lnTo>
                  <a:pt x="904" y="764"/>
                </a:lnTo>
                <a:lnTo>
                  <a:pt x="884" y="780"/>
                </a:lnTo>
                <a:lnTo>
                  <a:pt x="864" y="796"/>
                </a:lnTo>
                <a:lnTo>
                  <a:pt x="842" y="812"/>
                </a:lnTo>
                <a:lnTo>
                  <a:pt x="820" y="826"/>
                </a:lnTo>
                <a:lnTo>
                  <a:pt x="798" y="838"/>
                </a:lnTo>
                <a:lnTo>
                  <a:pt x="774" y="850"/>
                </a:lnTo>
                <a:lnTo>
                  <a:pt x="750" y="860"/>
                </a:lnTo>
                <a:lnTo>
                  <a:pt x="726" y="870"/>
                </a:lnTo>
                <a:lnTo>
                  <a:pt x="700" y="880"/>
                </a:lnTo>
                <a:lnTo>
                  <a:pt x="676" y="886"/>
                </a:lnTo>
                <a:lnTo>
                  <a:pt x="648" y="892"/>
                </a:lnTo>
                <a:lnTo>
                  <a:pt x="622" y="898"/>
                </a:lnTo>
                <a:lnTo>
                  <a:pt x="596" y="900"/>
                </a:lnTo>
                <a:lnTo>
                  <a:pt x="568" y="902"/>
                </a:lnTo>
                <a:lnTo>
                  <a:pt x="540" y="9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1" name="Freeform 46"/>
          <p:cNvSpPr>
            <a:spLocks/>
          </p:cNvSpPr>
          <p:nvPr/>
        </p:nvSpPr>
        <p:spPr bwMode="auto">
          <a:xfrm>
            <a:off x="2690813" y="2554288"/>
            <a:ext cx="527050" cy="276225"/>
          </a:xfrm>
          <a:custGeom>
            <a:avLst/>
            <a:gdLst>
              <a:gd name="T0" fmla="*/ 2 w 332"/>
              <a:gd name="T1" fmla="*/ 174 h 174"/>
              <a:gd name="T2" fmla="*/ 2 w 332"/>
              <a:gd name="T3" fmla="*/ 174 h 174"/>
              <a:gd name="T4" fmla="*/ 0 w 332"/>
              <a:gd name="T5" fmla="*/ 170 h 174"/>
              <a:gd name="T6" fmla="*/ 0 w 332"/>
              <a:gd name="T7" fmla="*/ 170 h 174"/>
              <a:gd name="T8" fmla="*/ 34 w 332"/>
              <a:gd name="T9" fmla="*/ 138 h 174"/>
              <a:gd name="T10" fmla="*/ 70 w 332"/>
              <a:gd name="T11" fmla="*/ 108 h 174"/>
              <a:gd name="T12" fmla="*/ 108 w 332"/>
              <a:gd name="T13" fmla="*/ 80 h 174"/>
              <a:gd name="T14" fmla="*/ 148 w 332"/>
              <a:gd name="T15" fmla="*/ 58 h 174"/>
              <a:gd name="T16" fmla="*/ 192 w 332"/>
              <a:gd name="T17" fmla="*/ 38 h 174"/>
              <a:gd name="T18" fmla="*/ 236 w 332"/>
              <a:gd name="T19" fmla="*/ 20 h 174"/>
              <a:gd name="T20" fmla="*/ 284 w 332"/>
              <a:gd name="T21" fmla="*/ 8 h 174"/>
              <a:gd name="T22" fmla="*/ 332 w 332"/>
              <a:gd name="T23" fmla="*/ 0 h 174"/>
              <a:gd name="T24" fmla="*/ 332 w 332"/>
              <a:gd name="T25" fmla="*/ 0 h 174"/>
              <a:gd name="T26" fmla="*/ 330 w 332"/>
              <a:gd name="T27" fmla="*/ 4 h 174"/>
              <a:gd name="T28" fmla="*/ 330 w 332"/>
              <a:gd name="T29" fmla="*/ 4 h 174"/>
              <a:gd name="T30" fmla="*/ 286 w 332"/>
              <a:gd name="T31" fmla="*/ 12 h 174"/>
              <a:gd name="T32" fmla="*/ 242 w 332"/>
              <a:gd name="T33" fmla="*/ 24 h 174"/>
              <a:gd name="T34" fmla="*/ 200 w 332"/>
              <a:gd name="T35" fmla="*/ 38 h 174"/>
              <a:gd name="T36" fmla="*/ 160 w 332"/>
              <a:gd name="T37" fmla="*/ 56 h 174"/>
              <a:gd name="T38" fmla="*/ 120 w 332"/>
              <a:gd name="T39" fmla="*/ 78 h 174"/>
              <a:gd name="T40" fmla="*/ 84 w 332"/>
              <a:gd name="T41" fmla="*/ 102 h 174"/>
              <a:gd name="T42" fmla="*/ 50 w 332"/>
              <a:gd name="T43" fmla="*/ 128 h 174"/>
              <a:gd name="T44" fmla="*/ 18 w 332"/>
              <a:gd name="T45" fmla="*/ 158 h 174"/>
              <a:gd name="T46" fmla="*/ 18 w 332"/>
              <a:gd name="T47" fmla="*/ 158 h 174"/>
              <a:gd name="T48" fmla="*/ 2 w 332"/>
              <a:gd name="T4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74">
                <a:moveTo>
                  <a:pt x="2" y="174"/>
                </a:moveTo>
                <a:lnTo>
                  <a:pt x="2" y="174"/>
                </a:lnTo>
                <a:lnTo>
                  <a:pt x="0" y="170"/>
                </a:lnTo>
                <a:lnTo>
                  <a:pt x="0" y="170"/>
                </a:lnTo>
                <a:lnTo>
                  <a:pt x="34" y="138"/>
                </a:lnTo>
                <a:lnTo>
                  <a:pt x="70" y="108"/>
                </a:lnTo>
                <a:lnTo>
                  <a:pt x="108" y="80"/>
                </a:lnTo>
                <a:lnTo>
                  <a:pt x="148" y="58"/>
                </a:lnTo>
                <a:lnTo>
                  <a:pt x="192" y="38"/>
                </a:lnTo>
                <a:lnTo>
                  <a:pt x="236" y="20"/>
                </a:lnTo>
                <a:lnTo>
                  <a:pt x="284" y="8"/>
                </a:lnTo>
                <a:lnTo>
                  <a:pt x="332" y="0"/>
                </a:lnTo>
                <a:lnTo>
                  <a:pt x="332" y="0"/>
                </a:lnTo>
                <a:lnTo>
                  <a:pt x="330" y="4"/>
                </a:lnTo>
                <a:lnTo>
                  <a:pt x="330" y="4"/>
                </a:lnTo>
                <a:lnTo>
                  <a:pt x="286" y="12"/>
                </a:lnTo>
                <a:lnTo>
                  <a:pt x="242" y="24"/>
                </a:lnTo>
                <a:lnTo>
                  <a:pt x="200" y="38"/>
                </a:lnTo>
                <a:lnTo>
                  <a:pt x="160" y="56"/>
                </a:lnTo>
                <a:lnTo>
                  <a:pt x="120" y="78"/>
                </a:lnTo>
                <a:lnTo>
                  <a:pt x="84" y="102"/>
                </a:lnTo>
                <a:lnTo>
                  <a:pt x="50" y="128"/>
                </a:lnTo>
                <a:lnTo>
                  <a:pt x="18" y="158"/>
                </a:lnTo>
                <a:lnTo>
                  <a:pt x="18" y="158"/>
                </a:lnTo>
                <a:lnTo>
                  <a:pt x="2" y="174"/>
                </a:lnTo>
                <a:close/>
              </a:path>
            </a:pathLst>
          </a:custGeom>
          <a:solidFill>
            <a:srgbClr val="DDA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2" name="Freeform 47"/>
          <p:cNvSpPr>
            <a:spLocks/>
          </p:cNvSpPr>
          <p:nvPr/>
        </p:nvSpPr>
        <p:spPr bwMode="auto">
          <a:xfrm>
            <a:off x="2690813" y="2554288"/>
            <a:ext cx="527050" cy="276225"/>
          </a:xfrm>
          <a:custGeom>
            <a:avLst/>
            <a:gdLst>
              <a:gd name="T0" fmla="*/ 2 w 332"/>
              <a:gd name="T1" fmla="*/ 174 h 174"/>
              <a:gd name="T2" fmla="*/ 2 w 332"/>
              <a:gd name="T3" fmla="*/ 174 h 174"/>
              <a:gd name="T4" fmla="*/ 0 w 332"/>
              <a:gd name="T5" fmla="*/ 170 h 174"/>
              <a:gd name="T6" fmla="*/ 0 w 332"/>
              <a:gd name="T7" fmla="*/ 170 h 174"/>
              <a:gd name="T8" fmla="*/ 34 w 332"/>
              <a:gd name="T9" fmla="*/ 138 h 174"/>
              <a:gd name="T10" fmla="*/ 70 w 332"/>
              <a:gd name="T11" fmla="*/ 108 h 174"/>
              <a:gd name="T12" fmla="*/ 108 w 332"/>
              <a:gd name="T13" fmla="*/ 80 h 174"/>
              <a:gd name="T14" fmla="*/ 148 w 332"/>
              <a:gd name="T15" fmla="*/ 58 h 174"/>
              <a:gd name="T16" fmla="*/ 192 w 332"/>
              <a:gd name="T17" fmla="*/ 38 h 174"/>
              <a:gd name="T18" fmla="*/ 236 w 332"/>
              <a:gd name="T19" fmla="*/ 20 h 174"/>
              <a:gd name="T20" fmla="*/ 284 w 332"/>
              <a:gd name="T21" fmla="*/ 8 h 174"/>
              <a:gd name="T22" fmla="*/ 332 w 332"/>
              <a:gd name="T23" fmla="*/ 0 h 174"/>
              <a:gd name="T24" fmla="*/ 332 w 332"/>
              <a:gd name="T25" fmla="*/ 0 h 174"/>
              <a:gd name="T26" fmla="*/ 330 w 332"/>
              <a:gd name="T27" fmla="*/ 4 h 174"/>
              <a:gd name="T28" fmla="*/ 330 w 332"/>
              <a:gd name="T29" fmla="*/ 4 h 174"/>
              <a:gd name="T30" fmla="*/ 286 w 332"/>
              <a:gd name="T31" fmla="*/ 12 h 174"/>
              <a:gd name="T32" fmla="*/ 242 w 332"/>
              <a:gd name="T33" fmla="*/ 24 h 174"/>
              <a:gd name="T34" fmla="*/ 200 w 332"/>
              <a:gd name="T35" fmla="*/ 38 h 174"/>
              <a:gd name="T36" fmla="*/ 160 w 332"/>
              <a:gd name="T37" fmla="*/ 56 h 174"/>
              <a:gd name="T38" fmla="*/ 120 w 332"/>
              <a:gd name="T39" fmla="*/ 78 h 174"/>
              <a:gd name="T40" fmla="*/ 84 w 332"/>
              <a:gd name="T41" fmla="*/ 102 h 174"/>
              <a:gd name="T42" fmla="*/ 50 w 332"/>
              <a:gd name="T43" fmla="*/ 128 h 174"/>
              <a:gd name="T44" fmla="*/ 18 w 332"/>
              <a:gd name="T45" fmla="*/ 158 h 174"/>
              <a:gd name="T46" fmla="*/ 18 w 332"/>
              <a:gd name="T47" fmla="*/ 158 h 174"/>
              <a:gd name="T48" fmla="*/ 2 w 332"/>
              <a:gd name="T4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74">
                <a:moveTo>
                  <a:pt x="2" y="174"/>
                </a:moveTo>
                <a:lnTo>
                  <a:pt x="2" y="174"/>
                </a:lnTo>
                <a:lnTo>
                  <a:pt x="0" y="170"/>
                </a:lnTo>
                <a:lnTo>
                  <a:pt x="0" y="170"/>
                </a:lnTo>
                <a:lnTo>
                  <a:pt x="34" y="138"/>
                </a:lnTo>
                <a:lnTo>
                  <a:pt x="70" y="108"/>
                </a:lnTo>
                <a:lnTo>
                  <a:pt x="108" y="80"/>
                </a:lnTo>
                <a:lnTo>
                  <a:pt x="148" y="58"/>
                </a:lnTo>
                <a:lnTo>
                  <a:pt x="192" y="38"/>
                </a:lnTo>
                <a:lnTo>
                  <a:pt x="236" y="20"/>
                </a:lnTo>
                <a:lnTo>
                  <a:pt x="284" y="8"/>
                </a:lnTo>
                <a:lnTo>
                  <a:pt x="332" y="0"/>
                </a:lnTo>
                <a:lnTo>
                  <a:pt x="332" y="0"/>
                </a:lnTo>
                <a:lnTo>
                  <a:pt x="330" y="4"/>
                </a:lnTo>
                <a:lnTo>
                  <a:pt x="330" y="4"/>
                </a:lnTo>
                <a:lnTo>
                  <a:pt x="286" y="12"/>
                </a:lnTo>
                <a:lnTo>
                  <a:pt x="242" y="24"/>
                </a:lnTo>
                <a:lnTo>
                  <a:pt x="200" y="38"/>
                </a:lnTo>
                <a:lnTo>
                  <a:pt x="160" y="56"/>
                </a:lnTo>
                <a:lnTo>
                  <a:pt x="120" y="78"/>
                </a:lnTo>
                <a:lnTo>
                  <a:pt x="84" y="102"/>
                </a:lnTo>
                <a:lnTo>
                  <a:pt x="50" y="128"/>
                </a:lnTo>
                <a:lnTo>
                  <a:pt x="18" y="158"/>
                </a:lnTo>
                <a:lnTo>
                  <a:pt x="18" y="158"/>
                </a:lnTo>
                <a:lnTo>
                  <a:pt x="2" y="1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3" name="Freeform 48"/>
          <p:cNvSpPr>
            <a:spLocks/>
          </p:cNvSpPr>
          <p:nvPr/>
        </p:nvSpPr>
        <p:spPr bwMode="auto">
          <a:xfrm>
            <a:off x="2687638" y="2824163"/>
            <a:ext cx="6350" cy="952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0 w 4"/>
              <a:gd name="T5" fmla="*/ 4 h 6"/>
              <a:gd name="T6" fmla="*/ 0 w 4"/>
              <a:gd name="T7" fmla="*/ 4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4 h 6"/>
              <a:gd name="T14" fmla="*/ 4 w 4"/>
              <a:gd name="T15" fmla="*/ 4 h 6"/>
              <a:gd name="T16" fmla="*/ 2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4" name="Freeform 49"/>
          <p:cNvSpPr>
            <a:spLocks/>
          </p:cNvSpPr>
          <p:nvPr/>
        </p:nvSpPr>
        <p:spPr bwMode="auto">
          <a:xfrm>
            <a:off x="2687638" y="2824163"/>
            <a:ext cx="6350" cy="952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0 w 4"/>
              <a:gd name="T5" fmla="*/ 4 h 6"/>
              <a:gd name="T6" fmla="*/ 0 w 4"/>
              <a:gd name="T7" fmla="*/ 4 h 6"/>
              <a:gd name="T8" fmla="*/ 2 w 4"/>
              <a:gd name="T9" fmla="*/ 0 h 6"/>
              <a:gd name="T10" fmla="*/ 2 w 4"/>
              <a:gd name="T11" fmla="*/ 0 h 6"/>
              <a:gd name="T12" fmla="*/ 4 w 4"/>
              <a:gd name="T13" fmla="*/ 4 h 6"/>
              <a:gd name="T14" fmla="*/ 4 w 4"/>
              <a:gd name="T15" fmla="*/ 4 h 6"/>
              <a:gd name="T16" fmla="*/ 2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5" name="Freeform 50"/>
          <p:cNvSpPr>
            <a:spLocks/>
          </p:cNvSpPr>
          <p:nvPr/>
        </p:nvSpPr>
        <p:spPr bwMode="auto">
          <a:xfrm>
            <a:off x="3678238" y="2630488"/>
            <a:ext cx="498475" cy="733425"/>
          </a:xfrm>
          <a:custGeom>
            <a:avLst/>
            <a:gdLst>
              <a:gd name="T0" fmla="*/ 310 w 314"/>
              <a:gd name="T1" fmla="*/ 462 h 462"/>
              <a:gd name="T2" fmla="*/ 310 w 314"/>
              <a:gd name="T3" fmla="*/ 462 h 462"/>
              <a:gd name="T4" fmla="*/ 308 w 314"/>
              <a:gd name="T5" fmla="*/ 438 h 462"/>
              <a:gd name="T6" fmla="*/ 304 w 314"/>
              <a:gd name="T7" fmla="*/ 412 h 462"/>
              <a:gd name="T8" fmla="*/ 294 w 314"/>
              <a:gd name="T9" fmla="*/ 362 h 462"/>
              <a:gd name="T10" fmla="*/ 280 w 314"/>
              <a:gd name="T11" fmla="*/ 314 h 462"/>
              <a:gd name="T12" fmla="*/ 262 w 314"/>
              <a:gd name="T13" fmla="*/ 270 h 462"/>
              <a:gd name="T14" fmla="*/ 240 w 314"/>
              <a:gd name="T15" fmla="*/ 226 h 462"/>
              <a:gd name="T16" fmla="*/ 214 w 314"/>
              <a:gd name="T17" fmla="*/ 184 h 462"/>
              <a:gd name="T18" fmla="*/ 186 w 314"/>
              <a:gd name="T19" fmla="*/ 146 h 462"/>
              <a:gd name="T20" fmla="*/ 152 w 314"/>
              <a:gd name="T21" fmla="*/ 110 h 462"/>
              <a:gd name="T22" fmla="*/ 152 w 314"/>
              <a:gd name="T23" fmla="*/ 110 h 462"/>
              <a:gd name="T24" fmla="*/ 118 w 314"/>
              <a:gd name="T25" fmla="*/ 78 h 462"/>
              <a:gd name="T26" fmla="*/ 82 w 314"/>
              <a:gd name="T27" fmla="*/ 50 h 462"/>
              <a:gd name="T28" fmla="*/ 42 w 314"/>
              <a:gd name="T29" fmla="*/ 24 h 462"/>
              <a:gd name="T30" fmla="*/ 0 w 314"/>
              <a:gd name="T31" fmla="*/ 2 h 462"/>
              <a:gd name="T32" fmla="*/ 0 w 314"/>
              <a:gd name="T33" fmla="*/ 2 h 462"/>
              <a:gd name="T34" fmla="*/ 2 w 314"/>
              <a:gd name="T35" fmla="*/ 0 h 462"/>
              <a:gd name="T36" fmla="*/ 2 w 314"/>
              <a:gd name="T37" fmla="*/ 0 h 462"/>
              <a:gd name="T38" fmla="*/ 34 w 314"/>
              <a:gd name="T39" fmla="*/ 16 h 462"/>
              <a:gd name="T40" fmla="*/ 66 w 314"/>
              <a:gd name="T41" fmla="*/ 34 h 462"/>
              <a:gd name="T42" fmla="*/ 96 w 314"/>
              <a:gd name="T43" fmla="*/ 54 h 462"/>
              <a:gd name="T44" fmla="*/ 124 w 314"/>
              <a:gd name="T45" fmla="*/ 78 h 462"/>
              <a:gd name="T46" fmla="*/ 150 w 314"/>
              <a:gd name="T47" fmla="*/ 102 h 462"/>
              <a:gd name="T48" fmla="*/ 176 w 314"/>
              <a:gd name="T49" fmla="*/ 128 h 462"/>
              <a:gd name="T50" fmla="*/ 198 w 314"/>
              <a:gd name="T51" fmla="*/ 156 h 462"/>
              <a:gd name="T52" fmla="*/ 220 w 314"/>
              <a:gd name="T53" fmla="*/ 184 h 462"/>
              <a:gd name="T54" fmla="*/ 240 w 314"/>
              <a:gd name="T55" fmla="*/ 214 h 462"/>
              <a:gd name="T56" fmla="*/ 256 w 314"/>
              <a:gd name="T57" fmla="*/ 246 h 462"/>
              <a:gd name="T58" fmla="*/ 272 w 314"/>
              <a:gd name="T59" fmla="*/ 280 h 462"/>
              <a:gd name="T60" fmla="*/ 284 w 314"/>
              <a:gd name="T61" fmla="*/ 314 h 462"/>
              <a:gd name="T62" fmla="*/ 296 w 314"/>
              <a:gd name="T63" fmla="*/ 350 h 462"/>
              <a:gd name="T64" fmla="*/ 304 w 314"/>
              <a:gd name="T65" fmla="*/ 386 h 462"/>
              <a:gd name="T66" fmla="*/ 310 w 314"/>
              <a:gd name="T67" fmla="*/ 424 h 462"/>
              <a:gd name="T68" fmla="*/ 314 w 314"/>
              <a:gd name="T69" fmla="*/ 462 h 462"/>
              <a:gd name="T70" fmla="*/ 314 w 314"/>
              <a:gd name="T71" fmla="*/ 462 h 462"/>
              <a:gd name="T72" fmla="*/ 310 w 314"/>
              <a:gd name="T73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4" h="462">
                <a:moveTo>
                  <a:pt x="310" y="462"/>
                </a:moveTo>
                <a:lnTo>
                  <a:pt x="310" y="462"/>
                </a:lnTo>
                <a:lnTo>
                  <a:pt x="308" y="438"/>
                </a:lnTo>
                <a:lnTo>
                  <a:pt x="304" y="412"/>
                </a:lnTo>
                <a:lnTo>
                  <a:pt x="294" y="362"/>
                </a:lnTo>
                <a:lnTo>
                  <a:pt x="280" y="314"/>
                </a:lnTo>
                <a:lnTo>
                  <a:pt x="262" y="270"/>
                </a:lnTo>
                <a:lnTo>
                  <a:pt x="240" y="226"/>
                </a:lnTo>
                <a:lnTo>
                  <a:pt x="214" y="184"/>
                </a:lnTo>
                <a:lnTo>
                  <a:pt x="186" y="146"/>
                </a:lnTo>
                <a:lnTo>
                  <a:pt x="152" y="110"/>
                </a:lnTo>
                <a:lnTo>
                  <a:pt x="152" y="110"/>
                </a:lnTo>
                <a:lnTo>
                  <a:pt x="118" y="78"/>
                </a:lnTo>
                <a:lnTo>
                  <a:pt x="82" y="50"/>
                </a:lnTo>
                <a:lnTo>
                  <a:pt x="42" y="2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4" y="16"/>
                </a:lnTo>
                <a:lnTo>
                  <a:pt x="66" y="34"/>
                </a:lnTo>
                <a:lnTo>
                  <a:pt x="96" y="54"/>
                </a:lnTo>
                <a:lnTo>
                  <a:pt x="124" y="78"/>
                </a:lnTo>
                <a:lnTo>
                  <a:pt x="150" y="102"/>
                </a:lnTo>
                <a:lnTo>
                  <a:pt x="176" y="128"/>
                </a:lnTo>
                <a:lnTo>
                  <a:pt x="198" y="156"/>
                </a:lnTo>
                <a:lnTo>
                  <a:pt x="220" y="184"/>
                </a:lnTo>
                <a:lnTo>
                  <a:pt x="240" y="214"/>
                </a:lnTo>
                <a:lnTo>
                  <a:pt x="256" y="246"/>
                </a:lnTo>
                <a:lnTo>
                  <a:pt x="272" y="280"/>
                </a:lnTo>
                <a:lnTo>
                  <a:pt x="284" y="314"/>
                </a:lnTo>
                <a:lnTo>
                  <a:pt x="296" y="350"/>
                </a:lnTo>
                <a:lnTo>
                  <a:pt x="304" y="386"/>
                </a:lnTo>
                <a:lnTo>
                  <a:pt x="310" y="424"/>
                </a:lnTo>
                <a:lnTo>
                  <a:pt x="314" y="462"/>
                </a:lnTo>
                <a:lnTo>
                  <a:pt x="314" y="462"/>
                </a:lnTo>
                <a:lnTo>
                  <a:pt x="310" y="462"/>
                </a:lnTo>
                <a:close/>
              </a:path>
            </a:pathLst>
          </a:custGeom>
          <a:solidFill>
            <a:srgbClr val="DCA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6" name="Freeform 51"/>
          <p:cNvSpPr>
            <a:spLocks/>
          </p:cNvSpPr>
          <p:nvPr/>
        </p:nvSpPr>
        <p:spPr bwMode="auto">
          <a:xfrm>
            <a:off x="3678238" y="2630488"/>
            <a:ext cx="498475" cy="733425"/>
          </a:xfrm>
          <a:custGeom>
            <a:avLst/>
            <a:gdLst>
              <a:gd name="T0" fmla="*/ 310 w 314"/>
              <a:gd name="T1" fmla="*/ 462 h 462"/>
              <a:gd name="T2" fmla="*/ 310 w 314"/>
              <a:gd name="T3" fmla="*/ 462 h 462"/>
              <a:gd name="T4" fmla="*/ 308 w 314"/>
              <a:gd name="T5" fmla="*/ 438 h 462"/>
              <a:gd name="T6" fmla="*/ 304 w 314"/>
              <a:gd name="T7" fmla="*/ 412 h 462"/>
              <a:gd name="T8" fmla="*/ 294 w 314"/>
              <a:gd name="T9" fmla="*/ 362 h 462"/>
              <a:gd name="T10" fmla="*/ 280 w 314"/>
              <a:gd name="T11" fmla="*/ 314 h 462"/>
              <a:gd name="T12" fmla="*/ 262 w 314"/>
              <a:gd name="T13" fmla="*/ 270 h 462"/>
              <a:gd name="T14" fmla="*/ 240 w 314"/>
              <a:gd name="T15" fmla="*/ 226 h 462"/>
              <a:gd name="T16" fmla="*/ 214 w 314"/>
              <a:gd name="T17" fmla="*/ 184 h 462"/>
              <a:gd name="T18" fmla="*/ 186 w 314"/>
              <a:gd name="T19" fmla="*/ 146 h 462"/>
              <a:gd name="T20" fmla="*/ 152 w 314"/>
              <a:gd name="T21" fmla="*/ 110 h 462"/>
              <a:gd name="T22" fmla="*/ 152 w 314"/>
              <a:gd name="T23" fmla="*/ 110 h 462"/>
              <a:gd name="T24" fmla="*/ 118 w 314"/>
              <a:gd name="T25" fmla="*/ 78 h 462"/>
              <a:gd name="T26" fmla="*/ 82 w 314"/>
              <a:gd name="T27" fmla="*/ 50 h 462"/>
              <a:gd name="T28" fmla="*/ 42 w 314"/>
              <a:gd name="T29" fmla="*/ 24 h 462"/>
              <a:gd name="T30" fmla="*/ 0 w 314"/>
              <a:gd name="T31" fmla="*/ 2 h 462"/>
              <a:gd name="T32" fmla="*/ 0 w 314"/>
              <a:gd name="T33" fmla="*/ 2 h 462"/>
              <a:gd name="T34" fmla="*/ 2 w 314"/>
              <a:gd name="T35" fmla="*/ 0 h 462"/>
              <a:gd name="T36" fmla="*/ 2 w 314"/>
              <a:gd name="T37" fmla="*/ 0 h 462"/>
              <a:gd name="T38" fmla="*/ 34 w 314"/>
              <a:gd name="T39" fmla="*/ 16 h 462"/>
              <a:gd name="T40" fmla="*/ 66 w 314"/>
              <a:gd name="T41" fmla="*/ 34 h 462"/>
              <a:gd name="T42" fmla="*/ 96 w 314"/>
              <a:gd name="T43" fmla="*/ 54 h 462"/>
              <a:gd name="T44" fmla="*/ 124 w 314"/>
              <a:gd name="T45" fmla="*/ 78 h 462"/>
              <a:gd name="T46" fmla="*/ 150 w 314"/>
              <a:gd name="T47" fmla="*/ 102 h 462"/>
              <a:gd name="T48" fmla="*/ 176 w 314"/>
              <a:gd name="T49" fmla="*/ 128 h 462"/>
              <a:gd name="T50" fmla="*/ 198 w 314"/>
              <a:gd name="T51" fmla="*/ 156 h 462"/>
              <a:gd name="T52" fmla="*/ 220 w 314"/>
              <a:gd name="T53" fmla="*/ 184 h 462"/>
              <a:gd name="T54" fmla="*/ 240 w 314"/>
              <a:gd name="T55" fmla="*/ 214 h 462"/>
              <a:gd name="T56" fmla="*/ 256 w 314"/>
              <a:gd name="T57" fmla="*/ 246 h 462"/>
              <a:gd name="T58" fmla="*/ 272 w 314"/>
              <a:gd name="T59" fmla="*/ 280 h 462"/>
              <a:gd name="T60" fmla="*/ 284 w 314"/>
              <a:gd name="T61" fmla="*/ 314 h 462"/>
              <a:gd name="T62" fmla="*/ 296 w 314"/>
              <a:gd name="T63" fmla="*/ 350 h 462"/>
              <a:gd name="T64" fmla="*/ 304 w 314"/>
              <a:gd name="T65" fmla="*/ 386 h 462"/>
              <a:gd name="T66" fmla="*/ 310 w 314"/>
              <a:gd name="T67" fmla="*/ 424 h 462"/>
              <a:gd name="T68" fmla="*/ 314 w 314"/>
              <a:gd name="T69" fmla="*/ 462 h 462"/>
              <a:gd name="T70" fmla="*/ 314 w 314"/>
              <a:gd name="T71" fmla="*/ 462 h 462"/>
              <a:gd name="T72" fmla="*/ 310 w 314"/>
              <a:gd name="T73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4" h="462">
                <a:moveTo>
                  <a:pt x="310" y="462"/>
                </a:moveTo>
                <a:lnTo>
                  <a:pt x="310" y="462"/>
                </a:lnTo>
                <a:lnTo>
                  <a:pt x="308" y="438"/>
                </a:lnTo>
                <a:lnTo>
                  <a:pt x="304" y="412"/>
                </a:lnTo>
                <a:lnTo>
                  <a:pt x="294" y="362"/>
                </a:lnTo>
                <a:lnTo>
                  <a:pt x="280" y="314"/>
                </a:lnTo>
                <a:lnTo>
                  <a:pt x="262" y="270"/>
                </a:lnTo>
                <a:lnTo>
                  <a:pt x="240" y="226"/>
                </a:lnTo>
                <a:lnTo>
                  <a:pt x="214" y="184"/>
                </a:lnTo>
                <a:lnTo>
                  <a:pt x="186" y="146"/>
                </a:lnTo>
                <a:lnTo>
                  <a:pt x="152" y="110"/>
                </a:lnTo>
                <a:lnTo>
                  <a:pt x="152" y="110"/>
                </a:lnTo>
                <a:lnTo>
                  <a:pt x="118" y="78"/>
                </a:lnTo>
                <a:lnTo>
                  <a:pt x="82" y="50"/>
                </a:lnTo>
                <a:lnTo>
                  <a:pt x="42" y="2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4" y="16"/>
                </a:lnTo>
                <a:lnTo>
                  <a:pt x="66" y="34"/>
                </a:lnTo>
                <a:lnTo>
                  <a:pt x="96" y="54"/>
                </a:lnTo>
                <a:lnTo>
                  <a:pt x="124" y="78"/>
                </a:lnTo>
                <a:lnTo>
                  <a:pt x="150" y="102"/>
                </a:lnTo>
                <a:lnTo>
                  <a:pt x="176" y="128"/>
                </a:lnTo>
                <a:lnTo>
                  <a:pt x="198" y="156"/>
                </a:lnTo>
                <a:lnTo>
                  <a:pt x="220" y="184"/>
                </a:lnTo>
                <a:lnTo>
                  <a:pt x="240" y="214"/>
                </a:lnTo>
                <a:lnTo>
                  <a:pt x="256" y="246"/>
                </a:lnTo>
                <a:lnTo>
                  <a:pt x="272" y="280"/>
                </a:lnTo>
                <a:lnTo>
                  <a:pt x="284" y="314"/>
                </a:lnTo>
                <a:lnTo>
                  <a:pt x="296" y="350"/>
                </a:lnTo>
                <a:lnTo>
                  <a:pt x="304" y="386"/>
                </a:lnTo>
                <a:lnTo>
                  <a:pt x="310" y="424"/>
                </a:lnTo>
                <a:lnTo>
                  <a:pt x="314" y="462"/>
                </a:lnTo>
                <a:lnTo>
                  <a:pt x="314" y="462"/>
                </a:lnTo>
                <a:lnTo>
                  <a:pt x="310" y="4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7" name="Freeform 52"/>
          <p:cNvSpPr>
            <a:spLocks/>
          </p:cNvSpPr>
          <p:nvPr/>
        </p:nvSpPr>
        <p:spPr bwMode="auto">
          <a:xfrm>
            <a:off x="3221038" y="2547938"/>
            <a:ext cx="454025" cy="85725"/>
          </a:xfrm>
          <a:custGeom>
            <a:avLst/>
            <a:gdLst>
              <a:gd name="T0" fmla="*/ 284 w 286"/>
              <a:gd name="T1" fmla="*/ 54 h 54"/>
              <a:gd name="T2" fmla="*/ 284 w 286"/>
              <a:gd name="T3" fmla="*/ 54 h 54"/>
              <a:gd name="T4" fmla="*/ 260 w 286"/>
              <a:gd name="T5" fmla="*/ 42 h 54"/>
              <a:gd name="T6" fmla="*/ 232 w 286"/>
              <a:gd name="T7" fmla="*/ 32 h 54"/>
              <a:gd name="T8" fmla="*/ 206 w 286"/>
              <a:gd name="T9" fmla="*/ 24 h 54"/>
              <a:gd name="T10" fmla="*/ 178 w 286"/>
              <a:gd name="T11" fmla="*/ 18 h 54"/>
              <a:gd name="T12" fmla="*/ 150 w 286"/>
              <a:gd name="T13" fmla="*/ 12 h 54"/>
              <a:gd name="T14" fmla="*/ 120 w 286"/>
              <a:gd name="T15" fmla="*/ 8 h 54"/>
              <a:gd name="T16" fmla="*/ 92 w 286"/>
              <a:gd name="T17" fmla="*/ 6 h 54"/>
              <a:gd name="T18" fmla="*/ 62 w 286"/>
              <a:gd name="T19" fmla="*/ 4 h 54"/>
              <a:gd name="T20" fmla="*/ 62 w 286"/>
              <a:gd name="T21" fmla="*/ 4 h 54"/>
              <a:gd name="T22" fmla="*/ 32 w 286"/>
              <a:gd name="T23" fmla="*/ 6 h 54"/>
              <a:gd name="T24" fmla="*/ 0 w 286"/>
              <a:gd name="T25" fmla="*/ 8 h 54"/>
              <a:gd name="T26" fmla="*/ 0 w 286"/>
              <a:gd name="T27" fmla="*/ 8 h 54"/>
              <a:gd name="T28" fmla="*/ 2 w 286"/>
              <a:gd name="T29" fmla="*/ 4 h 54"/>
              <a:gd name="T30" fmla="*/ 2 w 286"/>
              <a:gd name="T31" fmla="*/ 4 h 54"/>
              <a:gd name="T32" fmla="*/ 32 w 286"/>
              <a:gd name="T33" fmla="*/ 2 h 54"/>
              <a:gd name="T34" fmla="*/ 62 w 286"/>
              <a:gd name="T35" fmla="*/ 0 h 54"/>
              <a:gd name="T36" fmla="*/ 62 w 286"/>
              <a:gd name="T37" fmla="*/ 0 h 54"/>
              <a:gd name="T38" fmla="*/ 92 w 286"/>
              <a:gd name="T39" fmla="*/ 2 h 54"/>
              <a:gd name="T40" fmla="*/ 122 w 286"/>
              <a:gd name="T41" fmla="*/ 4 h 54"/>
              <a:gd name="T42" fmla="*/ 150 w 286"/>
              <a:gd name="T43" fmla="*/ 8 h 54"/>
              <a:gd name="T44" fmla="*/ 178 w 286"/>
              <a:gd name="T45" fmla="*/ 14 h 54"/>
              <a:gd name="T46" fmla="*/ 206 w 286"/>
              <a:gd name="T47" fmla="*/ 20 h 54"/>
              <a:gd name="T48" fmla="*/ 234 w 286"/>
              <a:gd name="T49" fmla="*/ 28 h 54"/>
              <a:gd name="T50" fmla="*/ 260 w 286"/>
              <a:gd name="T51" fmla="*/ 38 h 54"/>
              <a:gd name="T52" fmla="*/ 286 w 286"/>
              <a:gd name="T53" fmla="*/ 50 h 54"/>
              <a:gd name="T54" fmla="*/ 286 w 286"/>
              <a:gd name="T55" fmla="*/ 50 h 54"/>
              <a:gd name="T56" fmla="*/ 284 w 286"/>
              <a:gd name="T57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6" h="54">
                <a:moveTo>
                  <a:pt x="284" y="54"/>
                </a:moveTo>
                <a:lnTo>
                  <a:pt x="284" y="54"/>
                </a:lnTo>
                <a:lnTo>
                  <a:pt x="260" y="42"/>
                </a:lnTo>
                <a:lnTo>
                  <a:pt x="232" y="32"/>
                </a:lnTo>
                <a:lnTo>
                  <a:pt x="206" y="24"/>
                </a:lnTo>
                <a:lnTo>
                  <a:pt x="178" y="18"/>
                </a:lnTo>
                <a:lnTo>
                  <a:pt x="150" y="12"/>
                </a:lnTo>
                <a:lnTo>
                  <a:pt x="120" y="8"/>
                </a:lnTo>
                <a:lnTo>
                  <a:pt x="92" y="6"/>
                </a:lnTo>
                <a:lnTo>
                  <a:pt x="62" y="4"/>
                </a:lnTo>
                <a:lnTo>
                  <a:pt x="62" y="4"/>
                </a:lnTo>
                <a:lnTo>
                  <a:pt x="32" y="6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32" y="2"/>
                </a:lnTo>
                <a:lnTo>
                  <a:pt x="62" y="0"/>
                </a:lnTo>
                <a:lnTo>
                  <a:pt x="62" y="0"/>
                </a:lnTo>
                <a:lnTo>
                  <a:pt x="92" y="2"/>
                </a:lnTo>
                <a:lnTo>
                  <a:pt x="122" y="4"/>
                </a:lnTo>
                <a:lnTo>
                  <a:pt x="150" y="8"/>
                </a:lnTo>
                <a:lnTo>
                  <a:pt x="178" y="14"/>
                </a:lnTo>
                <a:lnTo>
                  <a:pt x="206" y="20"/>
                </a:lnTo>
                <a:lnTo>
                  <a:pt x="234" y="28"/>
                </a:lnTo>
                <a:lnTo>
                  <a:pt x="260" y="38"/>
                </a:lnTo>
                <a:lnTo>
                  <a:pt x="286" y="50"/>
                </a:lnTo>
                <a:lnTo>
                  <a:pt x="286" y="50"/>
                </a:lnTo>
                <a:lnTo>
                  <a:pt x="284" y="54"/>
                </a:lnTo>
                <a:close/>
              </a:path>
            </a:pathLst>
          </a:custGeom>
          <a:solidFill>
            <a:srgbClr val="DA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8" name="Freeform 53"/>
          <p:cNvSpPr>
            <a:spLocks/>
          </p:cNvSpPr>
          <p:nvPr/>
        </p:nvSpPr>
        <p:spPr bwMode="auto">
          <a:xfrm>
            <a:off x="3221038" y="2547938"/>
            <a:ext cx="454025" cy="85725"/>
          </a:xfrm>
          <a:custGeom>
            <a:avLst/>
            <a:gdLst>
              <a:gd name="T0" fmla="*/ 284 w 286"/>
              <a:gd name="T1" fmla="*/ 54 h 54"/>
              <a:gd name="T2" fmla="*/ 284 w 286"/>
              <a:gd name="T3" fmla="*/ 54 h 54"/>
              <a:gd name="T4" fmla="*/ 260 w 286"/>
              <a:gd name="T5" fmla="*/ 42 h 54"/>
              <a:gd name="T6" fmla="*/ 232 w 286"/>
              <a:gd name="T7" fmla="*/ 32 h 54"/>
              <a:gd name="T8" fmla="*/ 206 w 286"/>
              <a:gd name="T9" fmla="*/ 24 h 54"/>
              <a:gd name="T10" fmla="*/ 178 w 286"/>
              <a:gd name="T11" fmla="*/ 18 h 54"/>
              <a:gd name="T12" fmla="*/ 150 w 286"/>
              <a:gd name="T13" fmla="*/ 12 h 54"/>
              <a:gd name="T14" fmla="*/ 120 w 286"/>
              <a:gd name="T15" fmla="*/ 8 h 54"/>
              <a:gd name="T16" fmla="*/ 92 w 286"/>
              <a:gd name="T17" fmla="*/ 6 h 54"/>
              <a:gd name="T18" fmla="*/ 62 w 286"/>
              <a:gd name="T19" fmla="*/ 4 h 54"/>
              <a:gd name="T20" fmla="*/ 62 w 286"/>
              <a:gd name="T21" fmla="*/ 4 h 54"/>
              <a:gd name="T22" fmla="*/ 32 w 286"/>
              <a:gd name="T23" fmla="*/ 6 h 54"/>
              <a:gd name="T24" fmla="*/ 0 w 286"/>
              <a:gd name="T25" fmla="*/ 8 h 54"/>
              <a:gd name="T26" fmla="*/ 0 w 286"/>
              <a:gd name="T27" fmla="*/ 8 h 54"/>
              <a:gd name="T28" fmla="*/ 2 w 286"/>
              <a:gd name="T29" fmla="*/ 4 h 54"/>
              <a:gd name="T30" fmla="*/ 2 w 286"/>
              <a:gd name="T31" fmla="*/ 4 h 54"/>
              <a:gd name="T32" fmla="*/ 32 w 286"/>
              <a:gd name="T33" fmla="*/ 2 h 54"/>
              <a:gd name="T34" fmla="*/ 62 w 286"/>
              <a:gd name="T35" fmla="*/ 0 h 54"/>
              <a:gd name="T36" fmla="*/ 62 w 286"/>
              <a:gd name="T37" fmla="*/ 0 h 54"/>
              <a:gd name="T38" fmla="*/ 92 w 286"/>
              <a:gd name="T39" fmla="*/ 2 h 54"/>
              <a:gd name="T40" fmla="*/ 122 w 286"/>
              <a:gd name="T41" fmla="*/ 4 h 54"/>
              <a:gd name="T42" fmla="*/ 150 w 286"/>
              <a:gd name="T43" fmla="*/ 8 h 54"/>
              <a:gd name="T44" fmla="*/ 178 w 286"/>
              <a:gd name="T45" fmla="*/ 14 h 54"/>
              <a:gd name="T46" fmla="*/ 206 w 286"/>
              <a:gd name="T47" fmla="*/ 20 h 54"/>
              <a:gd name="T48" fmla="*/ 234 w 286"/>
              <a:gd name="T49" fmla="*/ 28 h 54"/>
              <a:gd name="T50" fmla="*/ 260 w 286"/>
              <a:gd name="T51" fmla="*/ 38 h 54"/>
              <a:gd name="T52" fmla="*/ 286 w 286"/>
              <a:gd name="T53" fmla="*/ 50 h 54"/>
              <a:gd name="T54" fmla="*/ 286 w 286"/>
              <a:gd name="T55" fmla="*/ 50 h 54"/>
              <a:gd name="T56" fmla="*/ 284 w 286"/>
              <a:gd name="T57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6" h="54">
                <a:moveTo>
                  <a:pt x="284" y="54"/>
                </a:moveTo>
                <a:lnTo>
                  <a:pt x="284" y="54"/>
                </a:lnTo>
                <a:lnTo>
                  <a:pt x="260" y="42"/>
                </a:lnTo>
                <a:lnTo>
                  <a:pt x="232" y="32"/>
                </a:lnTo>
                <a:lnTo>
                  <a:pt x="206" y="24"/>
                </a:lnTo>
                <a:lnTo>
                  <a:pt x="178" y="18"/>
                </a:lnTo>
                <a:lnTo>
                  <a:pt x="150" y="12"/>
                </a:lnTo>
                <a:lnTo>
                  <a:pt x="120" y="8"/>
                </a:lnTo>
                <a:lnTo>
                  <a:pt x="92" y="6"/>
                </a:lnTo>
                <a:lnTo>
                  <a:pt x="62" y="4"/>
                </a:lnTo>
                <a:lnTo>
                  <a:pt x="62" y="4"/>
                </a:lnTo>
                <a:lnTo>
                  <a:pt x="32" y="6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32" y="2"/>
                </a:lnTo>
                <a:lnTo>
                  <a:pt x="62" y="0"/>
                </a:lnTo>
                <a:lnTo>
                  <a:pt x="62" y="0"/>
                </a:lnTo>
                <a:lnTo>
                  <a:pt x="92" y="2"/>
                </a:lnTo>
                <a:lnTo>
                  <a:pt x="122" y="4"/>
                </a:lnTo>
                <a:lnTo>
                  <a:pt x="150" y="8"/>
                </a:lnTo>
                <a:lnTo>
                  <a:pt x="178" y="14"/>
                </a:lnTo>
                <a:lnTo>
                  <a:pt x="206" y="20"/>
                </a:lnTo>
                <a:lnTo>
                  <a:pt x="234" y="28"/>
                </a:lnTo>
                <a:lnTo>
                  <a:pt x="260" y="38"/>
                </a:lnTo>
                <a:lnTo>
                  <a:pt x="286" y="50"/>
                </a:lnTo>
                <a:lnTo>
                  <a:pt x="286" y="50"/>
                </a:lnTo>
                <a:lnTo>
                  <a:pt x="284" y="5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89" name="Freeform 54"/>
          <p:cNvSpPr>
            <a:spLocks/>
          </p:cNvSpPr>
          <p:nvPr/>
        </p:nvSpPr>
        <p:spPr bwMode="auto">
          <a:xfrm>
            <a:off x="3671888" y="2627313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4 h 4"/>
              <a:gd name="T6" fmla="*/ 0 w 6"/>
              <a:gd name="T7" fmla="*/ 4 h 4"/>
              <a:gd name="T8" fmla="*/ 2 w 6"/>
              <a:gd name="T9" fmla="*/ 0 h 4"/>
              <a:gd name="T10" fmla="*/ 2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7C7C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0" name="Freeform 55"/>
          <p:cNvSpPr>
            <a:spLocks/>
          </p:cNvSpPr>
          <p:nvPr/>
        </p:nvSpPr>
        <p:spPr bwMode="auto">
          <a:xfrm>
            <a:off x="3671888" y="2627313"/>
            <a:ext cx="9525" cy="6350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0 w 6"/>
              <a:gd name="T5" fmla="*/ 4 h 4"/>
              <a:gd name="T6" fmla="*/ 0 w 6"/>
              <a:gd name="T7" fmla="*/ 4 h 4"/>
              <a:gd name="T8" fmla="*/ 2 w 6"/>
              <a:gd name="T9" fmla="*/ 0 h 4"/>
              <a:gd name="T10" fmla="*/ 2 w 6"/>
              <a:gd name="T11" fmla="*/ 0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1" name="Freeform 56"/>
          <p:cNvSpPr>
            <a:spLocks/>
          </p:cNvSpPr>
          <p:nvPr/>
        </p:nvSpPr>
        <p:spPr bwMode="auto">
          <a:xfrm>
            <a:off x="4170363" y="3363913"/>
            <a:ext cx="6350" cy="9525"/>
          </a:xfrm>
          <a:custGeom>
            <a:avLst/>
            <a:gdLst>
              <a:gd name="T0" fmla="*/ 0 w 4"/>
              <a:gd name="T1" fmla="*/ 6 h 6"/>
              <a:gd name="T2" fmla="*/ 0 w 4"/>
              <a:gd name="T3" fmla="*/ 6 h 6"/>
              <a:gd name="T4" fmla="*/ 0 w 4"/>
              <a:gd name="T5" fmla="*/ 0 h 6"/>
              <a:gd name="T6" fmla="*/ 0 w 4"/>
              <a:gd name="T7" fmla="*/ 0 h 6"/>
              <a:gd name="T8" fmla="*/ 4 w 4"/>
              <a:gd name="T9" fmla="*/ 0 h 6"/>
              <a:gd name="T10" fmla="*/ 4 w 4"/>
              <a:gd name="T11" fmla="*/ 0 h 6"/>
              <a:gd name="T12" fmla="*/ 4 w 4"/>
              <a:gd name="T13" fmla="*/ 4 h 6"/>
              <a:gd name="T14" fmla="*/ 4 w 4"/>
              <a:gd name="T15" fmla="*/ 4 h 6"/>
              <a:gd name="T16" fmla="*/ 0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6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2" name="Freeform 57"/>
          <p:cNvSpPr>
            <a:spLocks/>
          </p:cNvSpPr>
          <p:nvPr/>
        </p:nvSpPr>
        <p:spPr bwMode="auto">
          <a:xfrm>
            <a:off x="4170363" y="3363913"/>
            <a:ext cx="6350" cy="9525"/>
          </a:xfrm>
          <a:custGeom>
            <a:avLst/>
            <a:gdLst>
              <a:gd name="T0" fmla="*/ 0 w 4"/>
              <a:gd name="T1" fmla="*/ 6 h 6"/>
              <a:gd name="T2" fmla="*/ 0 w 4"/>
              <a:gd name="T3" fmla="*/ 6 h 6"/>
              <a:gd name="T4" fmla="*/ 0 w 4"/>
              <a:gd name="T5" fmla="*/ 0 h 6"/>
              <a:gd name="T6" fmla="*/ 0 w 4"/>
              <a:gd name="T7" fmla="*/ 0 h 6"/>
              <a:gd name="T8" fmla="*/ 4 w 4"/>
              <a:gd name="T9" fmla="*/ 0 h 6"/>
              <a:gd name="T10" fmla="*/ 4 w 4"/>
              <a:gd name="T11" fmla="*/ 0 h 6"/>
              <a:gd name="T12" fmla="*/ 4 w 4"/>
              <a:gd name="T13" fmla="*/ 4 h 6"/>
              <a:gd name="T14" fmla="*/ 4 w 4"/>
              <a:gd name="T15" fmla="*/ 4 h 6"/>
              <a:gd name="T16" fmla="*/ 0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0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3" name="Freeform 58"/>
          <p:cNvSpPr>
            <a:spLocks/>
          </p:cNvSpPr>
          <p:nvPr/>
        </p:nvSpPr>
        <p:spPr bwMode="auto">
          <a:xfrm>
            <a:off x="3214688" y="2554288"/>
            <a:ext cx="9525" cy="6350"/>
          </a:xfrm>
          <a:custGeom>
            <a:avLst/>
            <a:gdLst>
              <a:gd name="T0" fmla="*/ 0 w 6"/>
              <a:gd name="T1" fmla="*/ 4 h 4"/>
              <a:gd name="T2" fmla="*/ 0 w 6"/>
              <a:gd name="T3" fmla="*/ 4 h 4"/>
              <a:gd name="T4" fmla="*/ 2 w 6"/>
              <a:gd name="T5" fmla="*/ 0 h 4"/>
              <a:gd name="T6" fmla="*/ 2 w 6"/>
              <a:gd name="T7" fmla="*/ 0 h 4"/>
              <a:gd name="T8" fmla="*/ 6 w 6"/>
              <a:gd name="T9" fmla="*/ 0 h 4"/>
              <a:gd name="T10" fmla="*/ 6 w 6"/>
              <a:gd name="T11" fmla="*/ 0 h 4"/>
              <a:gd name="T12" fmla="*/ 4 w 6"/>
              <a:gd name="T13" fmla="*/ 4 h 4"/>
              <a:gd name="T14" fmla="*/ 4 w 6"/>
              <a:gd name="T15" fmla="*/ 4 h 4"/>
              <a:gd name="T16" fmla="*/ 0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  <a:close/>
              </a:path>
            </a:pathLst>
          </a:custGeom>
          <a:solidFill>
            <a:srgbClr val="7272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4" name="Freeform 59"/>
          <p:cNvSpPr>
            <a:spLocks/>
          </p:cNvSpPr>
          <p:nvPr/>
        </p:nvSpPr>
        <p:spPr bwMode="auto">
          <a:xfrm>
            <a:off x="3214688" y="2554288"/>
            <a:ext cx="9525" cy="6350"/>
          </a:xfrm>
          <a:custGeom>
            <a:avLst/>
            <a:gdLst>
              <a:gd name="T0" fmla="*/ 0 w 6"/>
              <a:gd name="T1" fmla="*/ 4 h 4"/>
              <a:gd name="T2" fmla="*/ 0 w 6"/>
              <a:gd name="T3" fmla="*/ 4 h 4"/>
              <a:gd name="T4" fmla="*/ 2 w 6"/>
              <a:gd name="T5" fmla="*/ 0 h 4"/>
              <a:gd name="T6" fmla="*/ 2 w 6"/>
              <a:gd name="T7" fmla="*/ 0 h 4"/>
              <a:gd name="T8" fmla="*/ 6 w 6"/>
              <a:gd name="T9" fmla="*/ 0 h 4"/>
              <a:gd name="T10" fmla="*/ 6 w 6"/>
              <a:gd name="T11" fmla="*/ 0 h 4"/>
              <a:gd name="T12" fmla="*/ 4 w 6"/>
              <a:gd name="T13" fmla="*/ 4 h 4"/>
              <a:gd name="T14" fmla="*/ 4 w 6"/>
              <a:gd name="T15" fmla="*/ 4 h 4"/>
              <a:gd name="T16" fmla="*/ 0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5" name="Rectangle 60"/>
          <p:cNvSpPr>
            <a:spLocks noChangeArrowheads="1"/>
          </p:cNvSpPr>
          <p:nvPr/>
        </p:nvSpPr>
        <p:spPr bwMode="auto">
          <a:xfrm>
            <a:off x="4024313" y="2084388"/>
            <a:ext cx="1873250" cy="180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6" name="Freeform 61"/>
          <p:cNvSpPr>
            <a:spLocks/>
          </p:cNvSpPr>
          <p:nvPr/>
        </p:nvSpPr>
        <p:spPr bwMode="auto">
          <a:xfrm>
            <a:off x="4021138" y="2081213"/>
            <a:ext cx="1879600" cy="187325"/>
          </a:xfrm>
          <a:custGeom>
            <a:avLst/>
            <a:gdLst>
              <a:gd name="T0" fmla="*/ 1182 w 1184"/>
              <a:gd name="T1" fmla="*/ 116 h 118"/>
              <a:gd name="T2" fmla="*/ 1182 w 1184"/>
              <a:gd name="T3" fmla="*/ 114 h 118"/>
              <a:gd name="T4" fmla="*/ 2 w 1184"/>
              <a:gd name="T5" fmla="*/ 114 h 118"/>
              <a:gd name="T6" fmla="*/ 2 w 1184"/>
              <a:gd name="T7" fmla="*/ 116 h 118"/>
              <a:gd name="T8" fmla="*/ 4 w 1184"/>
              <a:gd name="T9" fmla="*/ 116 h 118"/>
              <a:gd name="T10" fmla="*/ 4 w 1184"/>
              <a:gd name="T11" fmla="*/ 2 h 118"/>
              <a:gd name="T12" fmla="*/ 2 w 1184"/>
              <a:gd name="T13" fmla="*/ 2 h 118"/>
              <a:gd name="T14" fmla="*/ 2 w 1184"/>
              <a:gd name="T15" fmla="*/ 4 h 118"/>
              <a:gd name="T16" fmla="*/ 1182 w 1184"/>
              <a:gd name="T17" fmla="*/ 4 h 118"/>
              <a:gd name="T18" fmla="*/ 1182 w 1184"/>
              <a:gd name="T19" fmla="*/ 2 h 118"/>
              <a:gd name="T20" fmla="*/ 1180 w 1184"/>
              <a:gd name="T21" fmla="*/ 2 h 118"/>
              <a:gd name="T22" fmla="*/ 1180 w 1184"/>
              <a:gd name="T23" fmla="*/ 116 h 118"/>
              <a:gd name="T24" fmla="*/ 1182 w 1184"/>
              <a:gd name="T25" fmla="*/ 116 h 118"/>
              <a:gd name="T26" fmla="*/ 1182 w 1184"/>
              <a:gd name="T27" fmla="*/ 114 h 118"/>
              <a:gd name="T28" fmla="*/ 1182 w 1184"/>
              <a:gd name="T29" fmla="*/ 116 h 118"/>
              <a:gd name="T30" fmla="*/ 1184 w 1184"/>
              <a:gd name="T31" fmla="*/ 116 h 118"/>
              <a:gd name="T32" fmla="*/ 1184 w 1184"/>
              <a:gd name="T33" fmla="*/ 0 h 118"/>
              <a:gd name="T34" fmla="*/ 0 w 1184"/>
              <a:gd name="T35" fmla="*/ 0 h 118"/>
              <a:gd name="T36" fmla="*/ 0 w 1184"/>
              <a:gd name="T37" fmla="*/ 118 h 118"/>
              <a:gd name="T38" fmla="*/ 1184 w 1184"/>
              <a:gd name="T39" fmla="*/ 118 h 118"/>
              <a:gd name="T40" fmla="*/ 1184 w 1184"/>
              <a:gd name="T41" fmla="*/ 116 h 118"/>
              <a:gd name="T42" fmla="*/ 1182 w 1184"/>
              <a:gd name="T43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84" h="118">
                <a:moveTo>
                  <a:pt x="1182" y="116"/>
                </a:moveTo>
                <a:lnTo>
                  <a:pt x="1182" y="114"/>
                </a:lnTo>
                <a:lnTo>
                  <a:pt x="2" y="114"/>
                </a:lnTo>
                <a:lnTo>
                  <a:pt x="2" y="116"/>
                </a:lnTo>
                <a:lnTo>
                  <a:pt x="4" y="116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1182" y="4"/>
                </a:lnTo>
                <a:lnTo>
                  <a:pt x="1182" y="2"/>
                </a:lnTo>
                <a:lnTo>
                  <a:pt x="1180" y="2"/>
                </a:lnTo>
                <a:lnTo>
                  <a:pt x="1180" y="116"/>
                </a:lnTo>
                <a:lnTo>
                  <a:pt x="1182" y="116"/>
                </a:lnTo>
                <a:lnTo>
                  <a:pt x="1182" y="114"/>
                </a:lnTo>
                <a:lnTo>
                  <a:pt x="1182" y="116"/>
                </a:lnTo>
                <a:lnTo>
                  <a:pt x="1184" y="116"/>
                </a:lnTo>
                <a:lnTo>
                  <a:pt x="1184" y="0"/>
                </a:lnTo>
                <a:lnTo>
                  <a:pt x="0" y="0"/>
                </a:lnTo>
                <a:lnTo>
                  <a:pt x="0" y="118"/>
                </a:lnTo>
                <a:lnTo>
                  <a:pt x="1184" y="118"/>
                </a:lnTo>
                <a:lnTo>
                  <a:pt x="1184" y="116"/>
                </a:lnTo>
                <a:lnTo>
                  <a:pt x="1182" y="1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7" name="Freeform 62"/>
          <p:cNvSpPr>
            <a:spLocks/>
          </p:cNvSpPr>
          <p:nvPr/>
        </p:nvSpPr>
        <p:spPr bwMode="auto">
          <a:xfrm>
            <a:off x="4021138" y="2081213"/>
            <a:ext cx="1879600" cy="187325"/>
          </a:xfrm>
          <a:custGeom>
            <a:avLst/>
            <a:gdLst>
              <a:gd name="T0" fmla="*/ 1182 w 1184"/>
              <a:gd name="T1" fmla="*/ 116 h 118"/>
              <a:gd name="T2" fmla="*/ 1182 w 1184"/>
              <a:gd name="T3" fmla="*/ 114 h 118"/>
              <a:gd name="T4" fmla="*/ 2 w 1184"/>
              <a:gd name="T5" fmla="*/ 114 h 118"/>
              <a:gd name="T6" fmla="*/ 2 w 1184"/>
              <a:gd name="T7" fmla="*/ 116 h 118"/>
              <a:gd name="T8" fmla="*/ 4 w 1184"/>
              <a:gd name="T9" fmla="*/ 116 h 118"/>
              <a:gd name="T10" fmla="*/ 4 w 1184"/>
              <a:gd name="T11" fmla="*/ 2 h 118"/>
              <a:gd name="T12" fmla="*/ 2 w 1184"/>
              <a:gd name="T13" fmla="*/ 2 h 118"/>
              <a:gd name="T14" fmla="*/ 2 w 1184"/>
              <a:gd name="T15" fmla="*/ 4 h 118"/>
              <a:gd name="T16" fmla="*/ 1182 w 1184"/>
              <a:gd name="T17" fmla="*/ 4 h 118"/>
              <a:gd name="T18" fmla="*/ 1182 w 1184"/>
              <a:gd name="T19" fmla="*/ 2 h 118"/>
              <a:gd name="T20" fmla="*/ 1180 w 1184"/>
              <a:gd name="T21" fmla="*/ 2 h 118"/>
              <a:gd name="T22" fmla="*/ 1180 w 1184"/>
              <a:gd name="T23" fmla="*/ 116 h 118"/>
              <a:gd name="T24" fmla="*/ 1182 w 1184"/>
              <a:gd name="T25" fmla="*/ 116 h 118"/>
              <a:gd name="T26" fmla="*/ 1182 w 1184"/>
              <a:gd name="T27" fmla="*/ 114 h 118"/>
              <a:gd name="T28" fmla="*/ 1182 w 1184"/>
              <a:gd name="T29" fmla="*/ 116 h 118"/>
              <a:gd name="T30" fmla="*/ 1184 w 1184"/>
              <a:gd name="T31" fmla="*/ 116 h 118"/>
              <a:gd name="T32" fmla="*/ 1184 w 1184"/>
              <a:gd name="T33" fmla="*/ 0 h 118"/>
              <a:gd name="T34" fmla="*/ 0 w 1184"/>
              <a:gd name="T35" fmla="*/ 0 h 118"/>
              <a:gd name="T36" fmla="*/ 0 w 1184"/>
              <a:gd name="T37" fmla="*/ 118 h 118"/>
              <a:gd name="T38" fmla="*/ 1184 w 1184"/>
              <a:gd name="T39" fmla="*/ 118 h 118"/>
              <a:gd name="T40" fmla="*/ 1184 w 1184"/>
              <a:gd name="T41" fmla="*/ 116 h 118"/>
              <a:gd name="T42" fmla="*/ 1182 w 1184"/>
              <a:gd name="T43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84" h="118">
                <a:moveTo>
                  <a:pt x="1182" y="116"/>
                </a:moveTo>
                <a:lnTo>
                  <a:pt x="1182" y="114"/>
                </a:lnTo>
                <a:lnTo>
                  <a:pt x="2" y="114"/>
                </a:lnTo>
                <a:lnTo>
                  <a:pt x="2" y="116"/>
                </a:lnTo>
                <a:lnTo>
                  <a:pt x="4" y="116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1182" y="4"/>
                </a:lnTo>
                <a:lnTo>
                  <a:pt x="1182" y="2"/>
                </a:lnTo>
                <a:lnTo>
                  <a:pt x="1180" y="2"/>
                </a:lnTo>
                <a:lnTo>
                  <a:pt x="1180" y="116"/>
                </a:lnTo>
                <a:lnTo>
                  <a:pt x="1182" y="116"/>
                </a:lnTo>
                <a:lnTo>
                  <a:pt x="1182" y="114"/>
                </a:lnTo>
                <a:lnTo>
                  <a:pt x="1182" y="116"/>
                </a:lnTo>
                <a:lnTo>
                  <a:pt x="1184" y="116"/>
                </a:lnTo>
                <a:lnTo>
                  <a:pt x="1184" y="0"/>
                </a:lnTo>
                <a:lnTo>
                  <a:pt x="0" y="0"/>
                </a:lnTo>
                <a:lnTo>
                  <a:pt x="0" y="118"/>
                </a:lnTo>
                <a:lnTo>
                  <a:pt x="1184" y="118"/>
                </a:lnTo>
                <a:lnTo>
                  <a:pt x="1184" y="116"/>
                </a:lnTo>
                <a:lnTo>
                  <a:pt x="1182" y="116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8" name="Rectangle 63"/>
          <p:cNvSpPr>
            <a:spLocks noChangeArrowheads="1"/>
          </p:cNvSpPr>
          <p:nvPr/>
        </p:nvSpPr>
        <p:spPr bwMode="auto">
          <a:xfrm>
            <a:off x="4760913" y="2474913"/>
            <a:ext cx="2508250" cy="261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99" name="Freeform 64"/>
          <p:cNvSpPr>
            <a:spLocks/>
          </p:cNvSpPr>
          <p:nvPr/>
        </p:nvSpPr>
        <p:spPr bwMode="auto">
          <a:xfrm>
            <a:off x="4757738" y="2471738"/>
            <a:ext cx="2514600" cy="2622550"/>
          </a:xfrm>
          <a:custGeom>
            <a:avLst/>
            <a:gdLst>
              <a:gd name="T0" fmla="*/ 1582 w 1584"/>
              <a:gd name="T1" fmla="*/ 1650 h 1652"/>
              <a:gd name="T2" fmla="*/ 1582 w 1584"/>
              <a:gd name="T3" fmla="*/ 1648 h 1652"/>
              <a:gd name="T4" fmla="*/ 2 w 1584"/>
              <a:gd name="T5" fmla="*/ 1648 h 1652"/>
              <a:gd name="T6" fmla="*/ 2 w 1584"/>
              <a:gd name="T7" fmla="*/ 1650 h 1652"/>
              <a:gd name="T8" fmla="*/ 4 w 1584"/>
              <a:gd name="T9" fmla="*/ 1650 h 1652"/>
              <a:gd name="T10" fmla="*/ 4 w 1584"/>
              <a:gd name="T11" fmla="*/ 2 h 1652"/>
              <a:gd name="T12" fmla="*/ 2 w 1584"/>
              <a:gd name="T13" fmla="*/ 2 h 1652"/>
              <a:gd name="T14" fmla="*/ 2 w 1584"/>
              <a:gd name="T15" fmla="*/ 4 h 1652"/>
              <a:gd name="T16" fmla="*/ 1582 w 1584"/>
              <a:gd name="T17" fmla="*/ 4 h 1652"/>
              <a:gd name="T18" fmla="*/ 1582 w 1584"/>
              <a:gd name="T19" fmla="*/ 2 h 1652"/>
              <a:gd name="T20" fmla="*/ 1580 w 1584"/>
              <a:gd name="T21" fmla="*/ 2 h 1652"/>
              <a:gd name="T22" fmla="*/ 1580 w 1584"/>
              <a:gd name="T23" fmla="*/ 1650 h 1652"/>
              <a:gd name="T24" fmla="*/ 1582 w 1584"/>
              <a:gd name="T25" fmla="*/ 1650 h 1652"/>
              <a:gd name="T26" fmla="*/ 1582 w 1584"/>
              <a:gd name="T27" fmla="*/ 1648 h 1652"/>
              <a:gd name="T28" fmla="*/ 1582 w 1584"/>
              <a:gd name="T29" fmla="*/ 1650 h 1652"/>
              <a:gd name="T30" fmla="*/ 1584 w 1584"/>
              <a:gd name="T31" fmla="*/ 1650 h 1652"/>
              <a:gd name="T32" fmla="*/ 1584 w 1584"/>
              <a:gd name="T33" fmla="*/ 0 h 1652"/>
              <a:gd name="T34" fmla="*/ 0 w 1584"/>
              <a:gd name="T35" fmla="*/ 0 h 1652"/>
              <a:gd name="T36" fmla="*/ 0 w 1584"/>
              <a:gd name="T37" fmla="*/ 1652 h 1652"/>
              <a:gd name="T38" fmla="*/ 1584 w 1584"/>
              <a:gd name="T39" fmla="*/ 1652 h 1652"/>
              <a:gd name="T40" fmla="*/ 1584 w 1584"/>
              <a:gd name="T41" fmla="*/ 1650 h 1652"/>
              <a:gd name="T42" fmla="*/ 1582 w 1584"/>
              <a:gd name="T43" fmla="*/ 1650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84" h="1652">
                <a:moveTo>
                  <a:pt x="1582" y="1650"/>
                </a:moveTo>
                <a:lnTo>
                  <a:pt x="1582" y="1648"/>
                </a:lnTo>
                <a:lnTo>
                  <a:pt x="2" y="1648"/>
                </a:lnTo>
                <a:lnTo>
                  <a:pt x="2" y="1650"/>
                </a:lnTo>
                <a:lnTo>
                  <a:pt x="4" y="165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1582" y="4"/>
                </a:lnTo>
                <a:lnTo>
                  <a:pt x="1582" y="2"/>
                </a:lnTo>
                <a:lnTo>
                  <a:pt x="1580" y="2"/>
                </a:lnTo>
                <a:lnTo>
                  <a:pt x="1580" y="1650"/>
                </a:lnTo>
                <a:lnTo>
                  <a:pt x="1582" y="1650"/>
                </a:lnTo>
                <a:lnTo>
                  <a:pt x="1582" y="1648"/>
                </a:lnTo>
                <a:lnTo>
                  <a:pt x="1582" y="1650"/>
                </a:lnTo>
                <a:lnTo>
                  <a:pt x="1584" y="1650"/>
                </a:lnTo>
                <a:lnTo>
                  <a:pt x="1584" y="0"/>
                </a:lnTo>
                <a:lnTo>
                  <a:pt x="0" y="0"/>
                </a:lnTo>
                <a:lnTo>
                  <a:pt x="0" y="1652"/>
                </a:lnTo>
                <a:lnTo>
                  <a:pt x="1584" y="1652"/>
                </a:lnTo>
                <a:lnTo>
                  <a:pt x="1584" y="1650"/>
                </a:lnTo>
                <a:lnTo>
                  <a:pt x="1582" y="1650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0" name="Freeform 65"/>
          <p:cNvSpPr>
            <a:spLocks/>
          </p:cNvSpPr>
          <p:nvPr/>
        </p:nvSpPr>
        <p:spPr bwMode="auto">
          <a:xfrm>
            <a:off x="4757738" y="2471738"/>
            <a:ext cx="2514600" cy="2622550"/>
          </a:xfrm>
          <a:custGeom>
            <a:avLst/>
            <a:gdLst>
              <a:gd name="T0" fmla="*/ 1582 w 1584"/>
              <a:gd name="T1" fmla="*/ 1650 h 1652"/>
              <a:gd name="T2" fmla="*/ 1582 w 1584"/>
              <a:gd name="T3" fmla="*/ 1648 h 1652"/>
              <a:gd name="T4" fmla="*/ 2 w 1584"/>
              <a:gd name="T5" fmla="*/ 1648 h 1652"/>
              <a:gd name="T6" fmla="*/ 2 w 1584"/>
              <a:gd name="T7" fmla="*/ 1650 h 1652"/>
              <a:gd name="T8" fmla="*/ 4 w 1584"/>
              <a:gd name="T9" fmla="*/ 1650 h 1652"/>
              <a:gd name="T10" fmla="*/ 4 w 1584"/>
              <a:gd name="T11" fmla="*/ 2 h 1652"/>
              <a:gd name="T12" fmla="*/ 2 w 1584"/>
              <a:gd name="T13" fmla="*/ 2 h 1652"/>
              <a:gd name="T14" fmla="*/ 2 w 1584"/>
              <a:gd name="T15" fmla="*/ 4 h 1652"/>
              <a:gd name="T16" fmla="*/ 1582 w 1584"/>
              <a:gd name="T17" fmla="*/ 4 h 1652"/>
              <a:gd name="T18" fmla="*/ 1582 w 1584"/>
              <a:gd name="T19" fmla="*/ 2 h 1652"/>
              <a:gd name="T20" fmla="*/ 1580 w 1584"/>
              <a:gd name="T21" fmla="*/ 2 h 1652"/>
              <a:gd name="T22" fmla="*/ 1580 w 1584"/>
              <a:gd name="T23" fmla="*/ 1650 h 1652"/>
              <a:gd name="T24" fmla="*/ 1582 w 1584"/>
              <a:gd name="T25" fmla="*/ 1650 h 1652"/>
              <a:gd name="T26" fmla="*/ 1582 w 1584"/>
              <a:gd name="T27" fmla="*/ 1648 h 1652"/>
              <a:gd name="T28" fmla="*/ 1582 w 1584"/>
              <a:gd name="T29" fmla="*/ 1650 h 1652"/>
              <a:gd name="T30" fmla="*/ 1584 w 1584"/>
              <a:gd name="T31" fmla="*/ 1650 h 1652"/>
              <a:gd name="T32" fmla="*/ 1584 w 1584"/>
              <a:gd name="T33" fmla="*/ 0 h 1652"/>
              <a:gd name="T34" fmla="*/ 0 w 1584"/>
              <a:gd name="T35" fmla="*/ 0 h 1652"/>
              <a:gd name="T36" fmla="*/ 0 w 1584"/>
              <a:gd name="T37" fmla="*/ 1652 h 1652"/>
              <a:gd name="T38" fmla="*/ 1584 w 1584"/>
              <a:gd name="T39" fmla="*/ 1652 h 1652"/>
              <a:gd name="T40" fmla="*/ 1584 w 1584"/>
              <a:gd name="T41" fmla="*/ 1650 h 1652"/>
              <a:gd name="T42" fmla="*/ 1582 w 1584"/>
              <a:gd name="T43" fmla="*/ 1650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84" h="1652">
                <a:moveTo>
                  <a:pt x="1582" y="1650"/>
                </a:moveTo>
                <a:lnTo>
                  <a:pt x="1582" y="1648"/>
                </a:lnTo>
                <a:lnTo>
                  <a:pt x="2" y="1648"/>
                </a:lnTo>
                <a:lnTo>
                  <a:pt x="2" y="1650"/>
                </a:lnTo>
                <a:lnTo>
                  <a:pt x="4" y="165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1582" y="4"/>
                </a:lnTo>
                <a:lnTo>
                  <a:pt x="1582" y="2"/>
                </a:lnTo>
                <a:lnTo>
                  <a:pt x="1580" y="2"/>
                </a:lnTo>
                <a:lnTo>
                  <a:pt x="1580" y="1650"/>
                </a:lnTo>
                <a:lnTo>
                  <a:pt x="1582" y="1650"/>
                </a:lnTo>
                <a:lnTo>
                  <a:pt x="1582" y="1648"/>
                </a:lnTo>
                <a:lnTo>
                  <a:pt x="1582" y="1650"/>
                </a:lnTo>
                <a:lnTo>
                  <a:pt x="1584" y="1650"/>
                </a:lnTo>
                <a:lnTo>
                  <a:pt x="1584" y="0"/>
                </a:lnTo>
                <a:lnTo>
                  <a:pt x="0" y="0"/>
                </a:lnTo>
                <a:lnTo>
                  <a:pt x="0" y="1652"/>
                </a:lnTo>
                <a:lnTo>
                  <a:pt x="1584" y="1652"/>
                </a:lnTo>
                <a:lnTo>
                  <a:pt x="1584" y="1650"/>
                </a:lnTo>
                <a:lnTo>
                  <a:pt x="1582" y="1650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1" name="Rectangle 66"/>
          <p:cNvSpPr>
            <a:spLocks noChangeArrowheads="1"/>
          </p:cNvSpPr>
          <p:nvPr/>
        </p:nvSpPr>
        <p:spPr bwMode="auto">
          <a:xfrm>
            <a:off x="2052638" y="1995488"/>
            <a:ext cx="1143000" cy="180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2" name="Freeform 67"/>
          <p:cNvSpPr>
            <a:spLocks/>
          </p:cNvSpPr>
          <p:nvPr/>
        </p:nvSpPr>
        <p:spPr bwMode="auto">
          <a:xfrm>
            <a:off x="2049463" y="1992313"/>
            <a:ext cx="1149350" cy="187325"/>
          </a:xfrm>
          <a:custGeom>
            <a:avLst/>
            <a:gdLst>
              <a:gd name="T0" fmla="*/ 722 w 724"/>
              <a:gd name="T1" fmla="*/ 116 h 118"/>
              <a:gd name="T2" fmla="*/ 722 w 724"/>
              <a:gd name="T3" fmla="*/ 114 h 118"/>
              <a:gd name="T4" fmla="*/ 2 w 724"/>
              <a:gd name="T5" fmla="*/ 114 h 118"/>
              <a:gd name="T6" fmla="*/ 2 w 724"/>
              <a:gd name="T7" fmla="*/ 116 h 118"/>
              <a:gd name="T8" fmla="*/ 4 w 724"/>
              <a:gd name="T9" fmla="*/ 116 h 118"/>
              <a:gd name="T10" fmla="*/ 4 w 724"/>
              <a:gd name="T11" fmla="*/ 2 h 118"/>
              <a:gd name="T12" fmla="*/ 2 w 724"/>
              <a:gd name="T13" fmla="*/ 2 h 118"/>
              <a:gd name="T14" fmla="*/ 2 w 724"/>
              <a:gd name="T15" fmla="*/ 4 h 118"/>
              <a:gd name="T16" fmla="*/ 722 w 724"/>
              <a:gd name="T17" fmla="*/ 4 h 118"/>
              <a:gd name="T18" fmla="*/ 722 w 724"/>
              <a:gd name="T19" fmla="*/ 2 h 118"/>
              <a:gd name="T20" fmla="*/ 720 w 724"/>
              <a:gd name="T21" fmla="*/ 2 h 118"/>
              <a:gd name="T22" fmla="*/ 720 w 724"/>
              <a:gd name="T23" fmla="*/ 116 h 118"/>
              <a:gd name="T24" fmla="*/ 722 w 724"/>
              <a:gd name="T25" fmla="*/ 116 h 118"/>
              <a:gd name="T26" fmla="*/ 722 w 724"/>
              <a:gd name="T27" fmla="*/ 114 h 118"/>
              <a:gd name="T28" fmla="*/ 722 w 724"/>
              <a:gd name="T29" fmla="*/ 116 h 118"/>
              <a:gd name="T30" fmla="*/ 724 w 724"/>
              <a:gd name="T31" fmla="*/ 116 h 118"/>
              <a:gd name="T32" fmla="*/ 724 w 724"/>
              <a:gd name="T33" fmla="*/ 0 h 118"/>
              <a:gd name="T34" fmla="*/ 0 w 724"/>
              <a:gd name="T35" fmla="*/ 0 h 118"/>
              <a:gd name="T36" fmla="*/ 0 w 724"/>
              <a:gd name="T37" fmla="*/ 118 h 118"/>
              <a:gd name="T38" fmla="*/ 724 w 724"/>
              <a:gd name="T39" fmla="*/ 118 h 118"/>
              <a:gd name="T40" fmla="*/ 724 w 724"/>
              <a:gd name="T41" fmla="*/ 116 h 118"/>
              <a:gd name="T42" fmla="*/ 722 w 724"/>
              <a:gd name="T43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4" h="118">
                <a:moveTo>
                  <a:pt x="722" y="116"/>
                </a:moveTo>
                <a:lnTo>
                  <a:pt x="722" y="114"/>
                </a:lnTo>
                <a:lnTo>
                  <a:pt x="2" y="114"/>
                </a:lnTo>
                <a:lnTo>
                  <a:pt x="2" y="116"/>
                </a:lnTo>
                <a:lnTo>
                  <a:pt x="4" y="116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22" y="4"/>
                </a:lnTo>
                <a:lnTo>
                  <a:pt x="722" y="2"/>
                </a:lnTo>
                <a:lnTo>
                  <a:pt x="720" y="2"/>
                </a:lnTo>
                <a:lnTo>
                  <a:pt x="720" y="116"/>
                </a:lnTo>
                <a:lnTo>
                  <a:pt x="722" y="116"/>
                </a:lnTo>
                <a:lnTo>
                  <a:pt x="722" y="114"/>
                </a:lnTo>
                <a:lnTo>
                  <a:pt x="722" y="116"/>
                </a:lnTo>
                <a:lnTo>
                  <a:pt x="724" y="116"/>
                </a:lnTo>
                <a:lnTo>
                  <a:pt x="724" y="0"/>
                </a:lnTo>
                <a:lnTo>
                  <a:pt x="0" y="0"/>
                </a:lnTo>
                <a:lnTo>
                  <a:pt x="0" y="118"/>
                </a:lnTo>
                <a:lnTo>
                  <a:pt x="724" y="118"/>
                </a:lnTo>
                <a:lnTo>
                  <a:pt x="724" y="116"/>
                </a:lnTo>
                <a:lnTo>
                  <a:pt x="722" y="116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3" name="Freeform 68"/>
          <p:cNvSpPr>
            <a:spLocks/>
          </p:cNvSpPr>
          <p:nvPr/>
        </p:nvSpPr>
        <p:spPr bwMode="auto">
          <a:xfrm>
            <a:off x="2049463" y="1992313"/>
            <a:ext cx="1149350" cy="187325"/>
          </a:xfrm>
          <a:custGeom>
            <a:avLst/>
            <a:gdLst>
              <a:gd name="T0" fmla="*/ 722 w 724"/>
              <a:gd name="T1" fmla="*/ 116 h 118"/>
              <a:gd name="T2" fmla="*/ 722 w 724"/>
              <a:gd name="T3" fmla="*/ 114 h 118"/>
              <a:gd name="T4" fmla="*/ 2 w 724"/>
              <a:gd name="T5" fmla="*/ 114 h 118"/>
              <a:gd name="T6" fmla="*/ 2 w 724"/>
              <a:gd name="T7" fmla="*/ 116 h 118"/>
              <a:gd name="T8" fmla="*/ 4 w 724"/>
              <a:gd name="T9" fmla="*/ 116 h 118"/>
              <a:gd name="T10" fmla="*/ 4 w 724"/>
              <a:gd name="T11" fmla="*/ 2 h 118"/>
              <a:gd name="T12" fmla="*/ 2 w 724"/>
              <a:gd name="T13" fmla="*/ 2 h 118"/>
              <a:gd name="T14" fmla="*/ 2 w 724"/>
              <a:gd name="T15" fmla="*/ 4 h 118"/>
              <a:gd name="T16" fmla="*/ 722 w 724"/>
              <a:gd name="T17" fmla="*/ 4 h 118"/>
              <a:gd name="T18" fmla="*/ 722 w 724"/>
              <a:gd name="T19" fmla="*/ 2 h 118"/>
              <a:gd name="T20" fmla="*/ 720 w 724"/>
              <a:gd name="T21" fmla="*/ 2 h 118"/>
              <a:gd name="T22" fmla="*/ 720 w 724"/>
              <a:gd name="T23" fmla="*/ 116 h 118"/>
              <a:gd name="T24" fmla="*/ 722 w 724"/>
              <a:gd name="T25" fmla="*/ 116 h 118"/>
              <a:gd name="T26" fmla="*/ 722 w 724"/>
              <a:gd name="T27" fmla="*/ 114 h 118"/>
              <a:gd name="T28" fmla="*/ 722 w 724"/>
              <a:gd name="T29" fmla="*/ 116 h 118"/>
              <a:gd name="T30" fmla="*/ 724 w 724"/>
              <a:gd name="T31" fmla="*/ 116 h 118"/>
              <a:gd name="T32" fmla="*/ 724 w 724"/>
              <a:gd name="T33" fmla="*/ 0 h 118"/>
              <a:gd name="T34" fmla="*/ 0 w 724"/>
              <a:gd name="T35" fmla="*/ 0 h 118"/>
              <a:gd name="T36" fmla="*/ 0 w 724"/>
              <a:gd name="T37" fmla="*/ 118 h 118"/>
              <a:gd name="T38" fmla="*/ 724 w 724"/>
              <a:gd name="T39" fmla="*/ 118 h 118"/>
              <a:gd name="T40" fmla="*/ 724 w 724"/>
              <a:gd name="T41" fmla="*/ 116 h 118"/>
              <a:gd name="T42" fmla="*/ 722 w 724"/>
              <a:gd name="T43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4" h="118">
                <a:moveTo>
                  <a:pt x="722" y="116"/>
                </a:moveTo>
                <a:lnTo>
                  <a:pt x="722" y="114"/>
                </a:lnTo>
                <a:lnTo>
                  <a:pt x="2" y="114"/>
                </a:lnTo>
                <a:lnTo>
                  <a:pt x="2" y="116"/>
                </a:lnTo>
                <a:lnTo>
                  <a:pt x="4" y="116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722" y="4"/>
                </a:lnTo>
                <a:lnTo>
                  <a:pt x="722" y="2"/>
                </a:lnTo>
                <a:lnTo>
                  <a:pt x="720" y="2"/>
                </a:lnTo>
                <a:lnTo>
                  <a:pt x="720" y="116"/>
                </a:lnTo>
                <a:lnTo>
                  <a:pt x="722" y="116"/>
                </a:lnTo>
                <a:lnTo>
                  <a:pt x="722" y="114"/>
                </a:lnTo>
                <a:lnTo>
                  <a:pt x="722" y="116"/>
                </a:lnTo>
                <a:lnTo>
                  <a:pt x="724" y="116"/>
                </a:lnTo>
                <a:lnTo>
                  <a:pt x="724" y="0"/>
                </a:lnTo>
                <a:lnTo>
                  <a:pt x="0" y="0"/>
                </a:lnTo>
                <a:lnTo>
                  <a:pt x="0" y="118"/>
                </a:lnTo>
                <a:lnTo>
                  <a:pt x="724" y="118"/>
                </a:lnTo>
                <a:lnTo>
                  <a:pt x="724" y="116"/>
                </a:lnTo>
                <a:lnTo>
                  <a:pt x="722" y="116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4" name="Rectangle 69"/>
          <p:cNvSpPr>
            <a:spLocks noChangeArrowheads="1"/>
          </p:cNvSpPr>
          <p:nvPr/>
        </p:nvSpPr>
        <p:spPr bwMode="auto">
          <a:xfrm>
            <a:off x="1874838" y="3398838"/>
            <a:ext cx="1044575" cy="565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5" name="Freeform 70"/>
          <p:cNvSpPr>
            <a:spLocks/>
          </p:cNvSpPr>
          <p:nvPr/>
        </p:nvSpPr>
        <p:spPr bwMode="auto">
          <a:xfrm>
            <a:off x="1871663" y="3395663"/>
            <a:ext cx="1050925" cy="571500"/>
          </a:xfrm>
          <a:custGeom>
            <a:avLst/>
            <a:gdLst>
              <a:gd name="T0" fmla="*/ 660 w 662"/>
              <a:gd name="T1" fmla="*/ 358 h 360"/>
              <a:gd name="T2" fmla="*/ 660 w 662"/>
              <a:gd name="T3" fmla="*/ 356 h 360"/>
              <a:gd name="T4" fmla="*/ 2 w 662"/>
              <a:gd name="T5" fmla="*/ 356 h 360"/>
              <a:gd name="T6" fmla="*/ 2 w 662"/>
              <a:gd name="T7" fmla="*/ 358 h 360"/>
              <a:gd name="T8" fmla="*/ 4 w 662"/>
              <a:gd name="T9" fmla="*/ 358 h 360"/>
              <a:gd name="T10" fmla="*/ 4 w 662"/>
              <a:gd name="T11" fmla="*/ 2 h 360"/>
              <a:gd name="T12" fmla="*/ 2 w 662"/>
              <a:gd name="T13" fmla="*/ 2 h 360"/>
              <a:gd name="T14" fmla="*/ 2 w 662"/>
              <a:gd name="T15" fmla="*/ 4 h 360"/>
              <a:gd name="T16" fmla="*/ 660 w 662"/>
              <a:gd name="T17" fmla="*/ 4 h 360"/>
              <a:gd name="T18" fmla="*/ 660 w 662"/>
              <a:gd name="T19" fmla="*/ 2 h 360"/>
              <a:gd name="T20" fmla="*/ 658 w 662"/>
              <a:gd name="T21" fmla="*/ 2 h 360"/>
              <a:gd name="T22" fmla="*/ 658 w 662"/>
              <a:gd name="T23" fmla="*/ 358 h 360"/>
              <a:gd name="T24" fmla="*/ 660 w 662"/>
              <a:gd name="T25" fmla="*/ 358 h 360"/>
              <a:gd name="T26" fmla="*/ 660 w 662"/>
              <a:gd name="T27" fmla="*/ 356 h 360"/>
              <a:gd name="T28" fmla="*/ 660 w 662"/>
              <a:gd name="T29" fmla="*/ 358 h 360"/>
              <a:gd name="T30" fmla="*/ 662 w 662"/>
              <a:gd name="T31" fmla="*/ 358 h 360"/>
              <a:gd name="T32" fmla="*/ 662 w 662"/>
              <a:gd name="T33" fmla="*/ 0 h 360"/>
              <a:gd name="T34" fmla="*/ 0 w 662"/>
              <a:gd name="T35" fmla="*/ 0 h 360"/>
              <a:gd name="T36" fmla="*/ 0 w 662"/>
              <a:gd name="T37" fmla="*/ 360 h 360"/>
              <a:gd name="T38" fmla="*/ 662 w 662"/>
              <a:gd name="T39" fmla="*/ 360 h 360"/>
              <a:gd name="T40" fmla="*/ 662 w 662"/>
              <a:gd name="T41" fmla="*/ 358 h 360"/>
              <a:gd name="T42" fmla="*/ 660 w 662"/>
              <a:gd name="T43" fmla="*/ 35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2" h="360">
                <a:moveTo>
                  <a:pt x="660" y="358"/>
                </a:moveTo>
                <a:lnTo>
                  <a:pt x="660" y="356"/>
                </a:lnTo>
                <a:lnTo>
                  <a:pt x="2" y="356"/>
                </a:lnTo>
                <a:lnTo>
                  <a:pt x="2" y="358"/>
                </a:lnTo>
                <a:lnTo>
                  <a:pt x="4" y="35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660" y="4"/>
                </a:lnTo>
                <a:lnTo>
                  <a:pt x="660" y="2"/>
                </a:lnTo>
                <a:lnTo>
                  <a:pt x="658" y="2"/>
                </a:lnTo>
                <a:lnTo>
                  <a:pt x="658" y="358"/>
                </a:lnTo>
                <a:lnTo>
                  <a:pt x="660" y="358"/>
                </a:lnTo>
                <a:lnTo>
                  <a:pt x="660" y="356"/>
                </a:lnTo>
                <a:lnTo>
                  <a:pt x="660" y="358"/>
                </a:lnTo>
                <a:lnTo>
                  <a:pt x="662" y="358"/>
                </a:lnTo>
                <a:lnTo>
                  <a:pt x="662" y="0"/>
                </a:lnTo>
                <a:lnTo>
                  <a:pt x="0" y="0"/>
                </a:lnTo>
                <a:lnTo>
                  <a:pt x="0" y="360"/>
                </a:lnTo>
                <a:lnTo>
                  <a:pt x="662" y="360"/>
                </a:lnTo>
                <a:lnTo>
                  <a:pt x="662" y="358"/>
                </a:lnTo>
                <a:lnTo>
                  <a:pt x="660" y="358"/>
                </a:lnTo>
                <a:close/>
              </a:path>
            </a:pathLst>
          </a:custGeom>
          <a:solidFill>
            <a:srgbClr val="C16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6" name="Freeform 71"/>
          <p:cNvSpPr>
            <a:spLocks/>
          </p:cNvSpPr>
          <p:nvPr/>
        </p:nvSpPr>
        <p:spPr bwMode="auto">
          <a:xfrm>
            <a:off x="1871663" y="3395663"/>
            <a:ext cx="1050925" cy="571500"/>
          </a:xfrm>
          <a:custGeom>
            <a:avLst/>
            <a:gdLst>
              <a:gd name="T0" fmla="*/ 660 w 662"/>
              <a:gd name="T1" fmla="*/ 358 h 360"/>
              <a:gd name="T2" fmla="*/ 660 w 662"/>
              <a:gd name="T3" fmla="*/ 356 h 360"/>
              <a:gd name="T4" fmla="*/ 2 w 662"/>
              <a:gd name="T5" fmla="*/ 356 h 360"/>
              <a:gd name="T6" fmla="*/ 2 w 662"/>
              <a:gd name="T7" fmla="*/ 358 h 360"/>
              <a:gd name="T8" fmla="*/ 4 w 662"/>
              <a:gd name="T9" fmla="*/ 358 h 360"/>
              <a:gd name="T10" fmla="*/ 4 w 662"/>
              <a:gd name="T11" fmla="*/ 2 h 360"/>
              <a:gd name="T12" fmla="*/ 2 w 662"/>
              <a:gd name="T13" fmla="*/ 2 h 360"/>
              <a:gd name="T14" fmla="*/ 2 w 662"/>
              <a:gd name="T15" fmla="*/ 4 h 360"/>
              <a:gd name="T16" fmla="*/ 660 w 662"/>
              <a:gd name="T17" fmla="*/ 4 h 360"/>
              <a:gd name="T18" fmla="*/ 660 w 662"/>
              <a:gd name="T19" fmla="*/ 2 h 360"/>
              <a:gd name="T20" fmla="*/ 658 w 662"/>
              <a:gd name="T21" fmla="*/ 2 h 360"/>
              <a:gd name="T22" fmla="*/ 658 w 662"/>
              <a:gd name="T23" fmla="*/ 358 h 360"/>
              <a:gd name="T24" fmla="*/ 660 w 662"/>
              <a:gd name="T25" fmla="*/ 358 h 360"/>
              <a:gd name="T26" fmla="*/ 660 w 662"/>
              <a:gd name="T27" fmla="*/ 356 h 360"/>
              <a:gd name="T28" fmla="*/ 660 w 662"/>
              <a:gd name="T29" fmla="*/ 358 h 360"/>
              <a:gd name="T30" fmla="*/ 662 w 662"/>
              <a:gd name="T31" fmla="*/ 358 h 360"/>
              <a:gd name="T32" fmla="*/ 662 w 662"/>
              <a:gd name="T33" fmla="*/ 0 h 360"/>
              <a:gd name="T34" fmla="*/ 0 w 662"/>
              <a:gd name="T35" fmla="*/ 0 h 360"/>
              <a:gd name="T36" fmla="*/ 0 w 662"/>
              <a:gd name="T37" fmla="*/ 360 h 360"/>
              <a:gd name="T38" fmla="*/ 662 w 662"/>
              <a:gd name="T39" fmla="*/ 360 h 360"/>
              <a:gd name="T40" fmla="*/ 662 w 662"/>
              <a:gd name="T41" fmla="*/ 358 h 360"/>
              <a:gd name="T42" fmla="*/ 660 w 662"/>
              <a:gd name="T43" fmla="*/ 35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2" h="360">
                <a:moveTo>
                  <a:pt x="660" y="358"/>
                </a:moveTo>
                <a:lnTo>
                  <a:pt x="660" y="356"/>
                </a:lnTo>
                <a:lnTo>
                  <a:pt x="2" y="356"/>
                </a:lnTo>
                <a:lnTo>
                  <a:pt x="2" y="358"/>
                </a:lnTo>
                <a:lnTo>
                  <a:pt x="4" y="358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660" y="4"/>
                </a:lnTo>
                <a:lnTo>
                  <a:pt x="660" y="2"/>
                </a:lnTo>
                <a:lnTo>
                  <a:pt x="658" y="2"/>
                </a:lnTo>
                <a:lnTo>
                  <a:pt x="658" y="358"/>
                </a:lnTo>
                <a:lnTo>
                  <a:pt x="660" y="358"/>
                </a:lnTo>
                <a:lnTo>
                  <a:pt x="660" y="356"/>
                </a:lnTo>
                <a:lnTo>
                  <a:pt x="660" y="358"/>
                </a:lnTo>
                <a:lnTo>
                  <a:pt x="662" y="358"/>
                </a:lnTo>
                <a:lnTo>
                  <a:pt x="662" y="0"/>
                </a:lnTo>
                <a:lnTo>
                  <a:pt x="0" y="0"/>
                </a:lnTo>
                <a:lnTo>
                  <a:pt x="0" y="360"/>
                </a:lnTo>
                <a:lnTo>
                  <a:pt x="662" y="360"/>
                </a:lnTo>
                <a:lnTo>
                  <a:pt x="662" y="358"/>
                </a:lnTo>
                <a:lnTo>
                  <a:pt x="660" y="358"/>
                </a:lnTo>
              </a:path>
            </a:pathLst>
          </a:custGeom>
          <a:noFill/>
          <a:ln w="9525">
            <a:solidFill>
              <a:srgbClr val="FF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80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7" name="Rectangle 72"/>
          <p:cNvSpPr>
            <a:spLocks noChangeArrowheads="1"/>
          </p:cNvSpPr>
          <p:nvPr/>
        </p:nvSpPr>
        <p:spPr bwMode="auto">
          <a:xfrm>
            <a:off x="3773488" y="22018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8" name="Rectangle 73"/>
          <p:cNvSpPr>
            <a:spLocks noChangeArrowheads="1"/>
          </p:cNvSpPr>
          <p:nvPr/>
        </p:nvSpPr>
        <p:spPr bwMode="auto">
          <a:xfrm>
            <a:off x="2925763" y="27098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09" name="Rectangle 74"/>
          <p:cNvSpPr>
            <a:spLocks noChangeArrowheads="1"/>
          </p:cNvSpPr>
          <p:nvPr/>
        </p:nvSpPr>
        <p:spPr bwMode="auto">
          <a:xfrm>
            <a:off x="2732088" y="24241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0" name="Rectangle 75"/>
          <p:cNvSpPr>
            <a:spLocks noChangeArrowheads="1"/>
          </p:cNvSpPr>
          <p:nvPr/>
        </p:nvSpPr>
        <p:spPr bwMode="auto">
          <a:xfrm>
            <a:off x="3770313" y="294163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1" name="Rectangle 76"/>
          <p:cNvSpPr>
            <a:spLocks noChangeArrowheads="1"/>
          </p:cNvSpPr>
          <p:nvPr/>
        </p:nvSpPr>
        <p:spPr bwMode="auto">
          <a:xfrm>
            <a:off x="3382963" y="385286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2" name="Rectangle 77"/>
          <p:cNvSpPr>
            <a:spLocks noChangeArrowheads="1"/>
          </p:cNvSpPr>
          <p:nvPr/>
        </p:nvSpPr>
        <p:spPr bwMode="auto">
          <a:xfrm>
            <a:off x="3582988" y="35067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3" name="Rectangle 78"/>
          <p:cNvSpPr>
            <a:spLocks noChangeArrowheads="1"/>
          </p:cNvSpPr>
          <p:nvPr/>
        </p:nvSpPr>
        <p:spPr bwMode="auto">
          <a:xfrm>
            <a:off x="3125788" y="339248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4" name="Rectangle 79"/>
          <p:cNvSpPr>
            <a:spLocks noChangeArrowheads="1"/>
          </p:cNvSpPr>
          <p:nvPr/>
        </p:nvSpPr>
        <p:spPr bwMode="auto">
          <a:xfrm>
            <a:off x="3957638" y="251301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15" name="Rectangle 80"/>
          <p:cNvSpPr>
            <a:spLocks noChangeArrowheads="1"/>
          </p:cNvSpPr>
          <p:nvPr/>
        </p:nvSpPr>
        <p:spPr bwMode="auto">
          <a:xfrm>
            <a:off x="2116138" y="2024063"/>
            <a:ext cx="10323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Aux opérateurs (20 %)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22" name="Rectangle 87"/>
          <p:cNvSpPr>
            <a:spLocks noChangeArrowheads="1"/>
          </p:cNvSpPr>
          <p:nvPr/>
        </p:nvSpPr>
        <p:spPr bwMode="auto">
          <a:xfrm>
            <a:off x="1925638" y="3427413"/>
            <a:ext cx="93455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Aux installations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 production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(45 % de l’ensemble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items cités)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47" name="Rectangle 112"/>
          <p:cNvSpPr>
            <a:spLocks noChangeArrowheads="1"/>
          </p:cNvSpPr>
          <p:nvPr/>
        </p:nvSpPr>
        <p:spPr bwMode="auto">
          <a:xfrm>
            <a:off x="4094163" y="2116138"/>
            <a:ext cx="1703993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Aux procédures de fabrication (35 %)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62" name="Rectangle 127"/>
          <p:cNvSpPr>
            <a:spLocks noChangeArrowheads="1"/>
          </p:cNvSpPr>
          <p:nvPr/>
        </p:nvSpPr>
        <p:spPr bwMode="auto">
          <a:xfrm>
            <a:off x="4865688" y="2551113"/>
            <a:ext cx="2099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Des entretiens et observations, il ressort que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81" name="Rectangle 146"/>
          <p:cNvSpPr>
            <a:spLocks noChangeArrowheads="1"/>
          </p:cNvSpPr>
          <p:nvPr/>
        </p:nvSpPr>
        <p:spPr bwMode="auto">
          <a:xfrm>
            <a:off x="4865688" y="27035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82" name="Rectangle 147"/>
          <p:cNvSpPr>
            <a:spLocks noChangeArrowheads="1"/>
          </p:cNvSpPr>
          <p:nvPr/>
        </p:nvSpPr>
        <p:spPr bwMode="auto">
          <a:xfrm>
            <a:off x="5043488" y="2703513"/>
            <a:ext cx="15853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procédures ne sont pas à jour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95" name="Rectangle 160"/>
          <p:cNvSpPr>
            <a:spLocks noChangeArrowheads="1"/>
          </p:cNvSpPr>
          <p:nvPr/>
        </p:nvSpPr>
        <p:spPr bwMode="auto">
          <a:xfrm>
            <a:off x="4865688" y="28559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196" name="Rectangle 161"/>
          <p:cNvSpPr>
            <a:spLocks noChangeArrowheads="1"/>
          </p:cNvSpPr>
          <p:nvPr/>
        </p:nvSpPr>
        <p:spPr bwMode="auto">
          <a:xfrm>
            <a:off x="5043488" y="2855913"/>
            <a:ext cx="2151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opérateurs n’ont pas tous suivi la formation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complète organisée par le constructeur lorsque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nouvelles machines sont arrivées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9" name="Rectangle 214"/>
          <p:cNvSpPr>
            <a:spLocks noChangeArrowheads="1"/>
          </p:cNvSpPr>
          <p:nvPr/>
        </p:nvSpPr>
        <p:spPr bwMode="auto">
          <a:xfrm>
            <a:off x="4865688" y="325278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" name="Rectangle 215"/>
          <p:cNvSpPr>
            <a:spLocks noChangeArrowheads="1"/>
          </p:cNvSpPr>
          <p:nvPr/>
        </p:nvSpPr>
        <p:spPr bwMode="auto">
          <a:xfrm>
            <a:off x="5043488" y="3252788"/>
            <a:ext cx="168155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opérateurs se disent peu motivés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par la politique salariale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886" name="Rectangle 238"/>
          <p:cNvSpPr>
            <a:spLocks noChangeArrowheads="1"/>
          </p:cNvSpPr>
          <p:nvPr/>
        </p:nvSpPr>
        <p:spPr bwMode="auto">
          <a:xfrm>
            <a:off x="4865688" y="35290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4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887" name="Rectangle 239"/>
          <p:cNvSpPr>
            <a:spLocks noChangeArrowheads="1"/>
          </p:cNvSpPr>
          <p:nvPr/>
        </p:nvSpPr>
        <p:spPr bwMode="auto">
          <a:xfrm>
            <a:off x="5043488" y="3529013"/>
            <a:ext cx="18482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certaines procédures concernent encore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anciennes machines et n’ont pas été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réactualisées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929" name="Rectangle 281"/>
          <p:cNvSpPr>
            <a:spLocks noChangeArrowheads="1"/>
          </p:cNvSpPr>
          <p:nvPr/>
        </p:nvSpPr>
        <p:spPr bwMode="auto">
          <a:xfrm>
            <a:off x="4865688" y="39227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5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930" name="Rectangle 282"/>
          <p:cNvSpPr>
            <a:spLocks noChangeArrowheads="1"/>
          </p:cNvSpPr>
          <p:nvPr/>
        </p:nvSpPr>
        <p:spPr bwMode="auto">
          <a:xfrm>
            <a:off x="5043488" y="3922713"/>
            <a:ext cx="155651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 contrôle visuel forme un goulot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d’étranglement en fin de </a:t>
            </a:r>
            <a:r>
              <a:rPr lang="fr-FR" altLang="fr-FR" sz="800" dirty="0" err="1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process</a:t>
            </a:r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956" name="Rectangle 308"/>
          <p:cNvSpPr>
            <a:spLocks noChangeArrowheads="1"/>
          </p:cNvSpPr>
          <p:nvPr/>
        </p:nvSpPr>
        <p:spPr bwMode="auto">
          <a:xfrm>
            <a:off x="4865688" y="419893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6957" name="Rectangle 309"/>
          <p:cNvSpPr>
            <a:spLocks noChangeArrowheads="1"/>
          </p:cNvSpPr>
          <p:nvPr/>
        </p:nvSpPr>
        <p:spPr bwMode="auto">
          <a:xfrm>
            <a:off x="5043488" y="4198938"/>
            <a:ext cx="21592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les paniers dans lesquels on dépose les pièces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pour le traitement de surface ont une capacité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plus faible qu’auparavant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02" name="Rectangle 354"/>
          <p:cNvSpPr>
            <a:spLocks noChangeArrowheads="1"/>
          </p:cNvSpPr>
          <p:nvPr/>
        </p:nvSpPr>
        <p:spPr bwMode="auto">
          <a:xfrm>
            <a:off x="4865688" y="459581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 :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03" name="Rectangle 355"/>
          <p:cNvSpPr>
            <a:spLocks noChangeArrowheads="1"/>
          </p:cNvSpPr>
          <p:nvPr/>
        </p:nvSpPr>
        <p:spPr bwMode="auto">
          <a:xfrm>
            <a:off x="5043488" y="4595813"/>
            <a:ext cx="224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</a:t>
            </a:r>
            <a:endParaRPr kumimoji="0" lang="fr-FR" altLang="fr-FR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04" name="Rectangle 356"/>
          <p:cNvSpPr>
            <a:spLocks noChangeArrowheads="1"/>
          </p:cNvSpPr>
          <p:nvPr/>
        </p:nvSpPr>
        <p:spPr bwMode="auto">
          <a:xfrm>
            <a:off x="5068888" y="4595813"/>
            <a:ext cx="1705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la distance entre les différents postes</a:t>
            </a:r>
          </a:p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a augmenté ;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23" name="Rectangle 375"/>
          <p:cNvSpPr>
            <a:spLocks noChangeArrowheads="1"/>
          </p:cNvSpPr>
          <p:nvPr/>
        </p:nvSpPr>
        <p:spPr bwMode="auto">
          <a:xfrm>
            <a:off x="4865688" y="486886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 :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7024" name="Rectangle 376"/>
          <p:cNvSpPr>
            <a:spLocks noChangeArrowheads="1"/>
          </p:cNvSpPr>
          <p:nvPr/>
        </p:nvSpPr>
        <p:spPr bwMode="auto">
          <a:xfrm>
            <a:off x="5043488" y="4868863"/>
            <a:ext cx="1833835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/>
            <a:r>
              <a:rPr lang="fr-FR" altLang="fr-FR" sz="800" dirty="0">
                <a:solidFill>
                  <a:srgbClr val="000000"/>
                </a:solidFill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on demande plus de contrôles qu’avant.</a:t>
            </a: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71621697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4041</TotalTime>
  <Words>14300</Words>
  <Application>Microsoft Office PowerPoint</Application>
  <PresentationFormat>Affichage à l'écran (4:3)</PresentationFormat>
  <Paragraphs>4450</Paragraphs>
  <Slides>200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200</vt:i4>
      </vt:variant>
    </vt:vector>
  </HeadingPairs>
  <TitlesOfParts>
    <vt:vector size="205" baseType="lpstr">
      <vt:lpstr>Arial Unicode MS</vt:lpstr>
      <vt:lpstr>Arial</vt:lpstr>
      <vt:lpstr>Calibri</vt:lpstr>
      <vt:lpstr>ITC Stone Sans Std Medium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Diapositive 1</dc:title>
  <dc:creator>Client</dc:creator>
  <cp:lastModifiedBy>Grelet Constance</cp:lastModifiedBy>
  <cp:revision>919</cp:revision>
  <cp:lastPrinted>2015-02-08T06:17:52Z</cp:lastPrinted>
  <dcterms:created xsi:type="dcterms:W3CDTF">2015-01-14T06:43:18Z</dcterms:created>
  <dcterms:modified xsi:type="dcterms:W3CDTF">2019-04-03T13:53:33Z</dcterms:modified>
</cp:coreProperties>
</file>